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0"/>
  </p:notesMasterIdLst>
  <p:sldIdLst>
    <p:sldId id="258" r:id="rId2"/>
    <p:sldId id="260" r:id="rId3"/>
    <p:sldId id="277" r:id="rId4"/>
    <p:sldId id="262" r:id="rId5"/>
    <p:sldId id="266" r:id="rId6"/>
    <p:sldId id="269" r:id="rId7"/>
    <p:sldId id="268" r:id="rId8"/>
    <p:sldId id="261" r:id="rId9"/>
    <p:sldId id="270" r:id="rId10"/>
    <p:sldId id="273" r:id="rId11"/>
    <p:sldId id="264" r:id="rId12"/>
    <p:sldId id="267" r:id="rId13"/>
    <p:sldId id="271" r:id="rId14"/>
    <p:sldId id="265" r:id="rId15"/>
    <p:sldId id="275" r:id="rId16"/>
    <p:sldId id="272" r:id="rId17"/>
    <p:sldId id="276" r:id="rId18"/>
    <p:sldId id="274"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DPQD0ER2/P37yBXJA+3Hg==" hashData="rLFfOB5OIpb/zHiC/kFydgCoz2PJQuNDAkVPPDkyIYG/yyCSgUWkacsYuWkF1vllfaslLCQsqgz5xCb9tj4U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83129"/>
  </p:normalViewPr>
  <p:slideViewPr>
    <p:cSldViewPr snapToGrid="0" snapToObjects="1">
      <p:cViewPr varScale="1">
        <p:scale>
          <a:sx n="101" d="100"/>
          <a:sy n="101" d="100"/>
        </p:scale>
        <p:origin x="2544"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46392-4288-304B-BAA7-A474B9143A86}"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kumimoji="1" lang="ja-JP" altLang="en-US"/>
        </a:p>
      </dgm:t>
    </dgm:pt>
    <dgm:pt modelId="{9BDD8DD0-0E90-DC41-BCA4-757347A33BD9}">
      <dgm:prSet phldrT="[テキスト]" custT="1"/>
      <dgm:spPr/>
      <dgm:t>
        <a:bodyPr/>
        <a:lstStyle/>
        <a:p>
          <a:pPr>
            <a:spcBef>
              <a:spcPts val="0"/>
            </a:spcBef>
            <a:spcAft>
              <a:spcPts val="0"/>
            </a:spcAft>
          </a:pPr>
          <a:r>
            <a:rPr kumimoji="1" lang="ja-JP" altLang="en-US" sz="2400"/>
            <a:t>平常時</a:t>
          </a:r>
        </a:p>
      </dgm:t>
    </dgm:pt>
    <dgm:pt modelId="{D9395E3A-B880-014A-9D35-AEC2C2D9776C}" type="parTrans" cxnId="{BAB987E8-570E-EC4D-8A7F-BC03D8A62010}">
      <dgm:prSet/>
      <dgm:spPr/>
      <dgm:t>
        <a:bodyPr/>
        <a:lstStyle/>
        <a:p>
          <a:pPr>
            <a:spcBef>
              <a:spcPts val="0"/>
            </a:spcBef>
            <a:spcAft>
              <a:spcPts val="0"/>
            </a:spcAft>
          </a:pPr>
          <a:endParaRPr kumimoji="1" lang="ja-JP" altLang="en-US" sz="1600"/>
        </a:p>
      </dgm:t>
    </dgm:pt>
    <dgm:pt modelId="{843100D9-1DD6-A549-A894-66551A2E4466}" type="sibTrans" cxnId="{BAB987E8-570E-EC4D-8A7F-BC03D8A62010}">
      <dgm:prSet/>
      <dgm:spPr/>
      <dgm:t>
        <a:bodyPr/>
        <a:lstStyle/>
        <a:p>
          <a:pPr>
            <a:spcBef>
              <a:spcPts val="0"/>
            </a:spcBef>
            <a:spcAft>
              <a:spcPts val="0"/>
            </a:spcAft>
          </a:pPr>
          <a:endParaRPr kumimoji="1" lang="ja-JP" altLang="en-US" sz="1600"/>
        </a:p>
      </dgm:t>
    </dgm:pt>
    <dgm:pt modelId="{70553FF3-4ABA-2A47-AB60-CAD5975CD7E2}">
      <dgm:prSet phldrT="[テキスト]" custT="1"/>
      <dgm:spPr/>
      <dgm:t>
        <a:bodyPr/>
        <a:lstStyle/>
        <a:p>
          <a:pPr>
            <a:spcBef>
              <a:spcPts val="0"/>
            </a:spcBef>
            <a:spcAft>
              <a:spcPts val="0"/>
            </a:spcAft>
          </a:pPr>
          <a:r>
            <a:rPr kumimoji="1" lang="ja-JP" altLang="en-US" sz="1800"/>
            <a:t>危機が発生していない状態</a:t>
          </a:r>
        </a:p>
      </dgm:t>
    </dgm:pt>
    <dgm:pt modelId="{4E5AD270-A0A3-A84A-9207-7A0E6E078620}" type="parTrans" cxnId="{33C03A51-CD8D-2645-B89C-69F7D5943336}">
      <dgm:prSet/>
      <dgm:spPr/>
      <dgm:t>
        <a:bodyPr/>
        <a:lstStyle/>
        <a:p>
          <a:pPr>
            <a:spcBef>
              <a:spcPts val="0"/>
            </a:spcBef>
            <a:spcAft>
              <a:spcPts val="0"/>
            </a:spcAft>
          </a:pPr>
          <a:endParaRPr kumimoji="1" lang="ja-JP" altLang="en-US" sz="1600"/>
        </a:p>
      </dgm:t>
    </dgm:pt>
    <dgm:pt modelId="{48911622-8B50-8F41-B837-B8793151196E}" type="sibTrans" cxnId="{33C03A51-CD8D-2645-B89C-69F7D5943336}">
      <dgm:prSet/>
      <dgm:spPr/>
      <dgm:t>
        <a:bodyPr/>
        <a:lstStyle/>
        <a:p>
          <a:pPr>
            <a:spcBef>
              <a:spcPts val="0"/>
            </a:spcBef>
            <a:spcAft>
              <a:spcPts val="0"/>
            </a:spcAft>
          </a:pPr>
          <a:endParaRPr kumimoji="1" lang="ja-JP" altLang="en-US" sz="1600"/>
        </a:p>
      </dgm:t>
    </dgm:pt>
    <dgm:pt modelId="{CA0E5424-73B4-6E40-8136-25F74409E7F6}">
      <dgm:prSet phldrT="[テキスト]" custT="1"/>
      <dgm:spPr/>
      <dgm:t>
        <a:bodyPr/>
        <a:lstStyle/>
        <a:p>
          <a:pPr>
            <a:spcBef>
              <a:spcPts val="0"/>
            </a:spcBef>
            <a:spcAft>
              <a:spcPts val="0"/>
            </a:spcAft>
          </a:pPr>
          <a:r>
            <a:rPr kumimoji="1" lang="ja-JP" altLang="en-US" sz="2400"/>
            <a:t>非常時</a:t>
          </a:r>
        </a:p>
      </dgm:t>
    </dgm:pt>
    <dgm:pt modelId="{D9C423C7-7B71-4C4B-B8B2-6928E29943DB}" type="parTrans" cxnId="{FE177242-454B-C842-8F80-145351FAA1A3}">
      <dgm:prSet/>
      <dgm:spPr/>
      <dgm:t>
        <a:bodyPr/>
        <a:lstStyle/>
        <a:p>
          <a:pPr>
            <a:spcBef>
              <a:spcPts val="0"/>
            </a:spcBef>
            <a:spcAft>
              <a:spcPts val="0"/>
            </a:spcAft>
          </a:pPr>
          <a:endParaRPr kumimoji="1" lang="ja-JP" altLang="en-US" sz="1600"/>
        </a:p>
      </dgm:t>
    </dgm:pt>
    <dgm:pt modelId="{DAA38E1A-7772-3B48-9866-8004287FA0BB}" type="sibTrans" cxnId="{FE177242-454B-C842-8F80-145351FAA1A3}">
      <dgm:prSet/>
      <dgm:spPr/>
      <dgm:t>
        <a:bodyPr/>
        <a:lstStyle/>
        <a:p>
          <a:pPr>
            <a:spcBef>
              <a:spcPts val="0"/>
            </a:spcBef>
            <a:spcAft>
              <a:spcPts val="0"/>
            </a:spcAft>
          </a:pPr>
          <a:endParaRPr kumimoji="1" lang="ja-JP" altLang="en-US" sz="1600"/>
        </a:p>
      </dgm:t>
    </dgm:pt>
    <dgm:pt modelId="{C52A4989-73AD-7348-8D9A-DE24279643F1}">
      <dgm:prSet phldrT="[テキスト]" custT="1"/>
      <dgm:spPr/>
      <dgm:t>
        <a:bodyPr/>
        <a:lstStyle/>
        <a:p>
          <a:pPr>
            <a:spcBef>
              <a:spcPts val="0"/>
            </a:spcBef>
            <a:spcAft>
              <a:spcPts val="0"/>
            </a:spcAft>
          </a:pPr>
          <a:r>
            <a:rPr kumimoji="1" lang="ja-JP" altLang="en-US" sz="1800"/>
            <a:t>危機発生直後（クライシス・コミュニケーション）</a:t>
          </a:r>
          <a:endParaRPr kumimoji="1" lang="ja-JP" altLang="en-US" sz="1800" dirty="0"/>
        </a:p>
      </dgm:t>
    </dgm:pt>
    <dgm:pt modelId="{07383729-1945-DF4F-8249-92962855774C}" type="parTrans" cxnId="{A0562DDD-FD54-A546-A299-0DE5E7B01A1F}">
      <dgm:prSet/>
      <dgm:spPr/>
      <dgm:t>
        <a:bodyPr/>
        <a:lstStyle/>
        <a:p>
          <a:pPr>
            <a:spcBef>
              <a:spcPts val="0"/>
            </a:spcBef>
            <a:spcAft>
              <a:spcPts val="0"/>
            </a:spcAft>
          </a:pPr>
          <a:endParaRPr kumimoji="1" lang="ja-JP" altLang="en-US" sz="1600"/>
        </a:p>
      </dgm:t>
    </dgm:pt>
    <dgm:pt modelId="{BF9D2FA7-39A2-6846-836F-EAF520B071D8}" type="sibTrans" cxnId="{A0562DDD-FD54-A546-A299-0DE5E7B01A1F}">
      <dgm:prSet/>
      <dgm:spPr/>
      <dgm:t>
        <a:bodyPr/>
        <a:lstStyle/>
        <a:p>
          <a:pPr>
            <a:spcBef>
              <a:spcPts val="0"/>
            </a:spcBef>
            <a:spcAft>
              <a:spcPts val="0"/>
            </a:spcAft>
          </a:pPr>
          <a:endParaRPr kumimoji="1" lang="ja-JP" altLang="en-US" sz="1600"/>
        </a:p>
      </dgm:t>
    </dgm:pt>
    <dgm:pt modelId="{50C03BAA-8322-DA44-BFC9-A6F3955C257C}">
      <dgm:prSet phldrT="[テキスト]" custT="1"/>
      <dgm:spPr/>
      <dgm:t>
        <a:bodyPr/>
        <a:lstStyle/>
        <a:p>
          <a:pPr>
            <a:spcBef>
              <a:spcPts val="0"/>
            </a:spcBef>
            <a:spcAft>
              <a:spcPts val="0"/>
            </a:spcAft>
          </a:pPr>
          <a:r>
            <a:rPr kumimoji="1" lang="ja-JP" altLang="en-US" sz="2400"/>
            <a:t>回復時</a:t>
          </a:r>
        </a:p>
      </dgm:t>
    </dgm:pt>
    <dgm:pt modelId="{C8581B4D-E3C8-7D42-9611-7F433805F396}" type="parTrans" cxnId="{E2976A3F-382C-8E46-A2C1-96F99EC1FCBE}">
      <dgm:prSet/>
      <dgm:spPr/>
      <dgm:t>
        <a:bodyPr/>
        <a:lstStyle/>
        <a:p>
          <a:pPr>
            <a:spcBef>
              <a:spcPts val="0"/>
            </a:spcBef>
            <a:spcAft>
              <a:spcPts val="0"/>
            </a:spcAft>
          </a:pPr>
          <a:endParaRPr kumimoji="1" lang="ja-JP" altLang="en-US" sz="1600"/>
        </a:p>
      </dgm:t>
    </dgm:pt>
    <dgm:pt modelId="{1DC3F2F3-B879-5847-B0CD-4A1D7D705AAD}" type="sibTrans" cxnId="{E2976A3F-382C-8E46-A2C1-96F99EC1FCBE}">
      <dgm:prSet/>
      <dgm:spPr/>
      <dgm:t>
        <a:bodyPr/>
        <a:lstStyle/>
        <a:p>
          <a:pPr>
            <a:spcBef>
              <a:spcPts val="0"/>
            </a:spcBef>
            <a:spcAft>
              <a:spcPts val="0"/>
            </a:spcAft>
          </a:pPr>
          <a:endParaRPr kumimoji="1" lang="ja-JP" altLang="en-US" sz="1600"/>
        </a:p>
      </dgm:t>
    </dgm:pt>
    <dgm:pt modelId="{E9C43179-D2FC-E846-8DD7-682EE9399A71}">
      <dgm:prSet phldrT="[テキスト]" custT="1"/>
      <dgm:spPr/>
      <dgm:t>
        <a:bodyPr/>
        <a:lstStyle/>
        <a:p>
          <a:pPr>
            <a:spcBef>
              <a:spcPts val="0"/>
            </a:spcBef>
            <a:spcAft>
              <a:spcPts val="0"/>
            </a:spcAft>
          </a:pPr>
          <a:r>
            <a:rPr kumimoji="1" lang="ja-JP" altLang="en-US" sz="1800"/>
            <a:t>危機からの回復期</a:t>
          </a:r>
        </a:p>
      </dgm:t>
    </dgm:pt>
    <dgm:pt modelId="{07F08C0B-DEBD-134E-9B8A-EA044A739BF7}" type="parTrans" cxnId="{E2ED3419-B199-264F-A5AA-C5FB537768E9}">
      <dgm:prSet/>
      <dgm:spPr/>
      <dgm:t>
        <a:bodyPr/>
        <a:lstStyle/>
        <a:p>
          <a:pPr>
            <a:spcBef>
              <a:spcPts val="0"/>
            </a:spcBef>
            <a:spcAft>
              <a:spcPts val="0"/>
            </a:spcAft>
          </a:pPr>
          <a:endParaRPr kumimoji="1" lang="ja-JP" altLang="en-US" sz="1600"/>
        </a:p>
      </dgm:t>
    </dgm:pt>
    <dgm:pt modelId="{ACF6A011-3365-8A42-A6F6-C124A4D884FD}" type="sibTrans" cxnId="{E2ED3419-B199-264F-A5AA-C5FB537768E9}">
      <dgm:prSet/>
      <dgm:spPr/>
      <dgm:t>
        <a:bodyPr/>
        <a:lstStyle/>
        <a:p>
          <a:pPr>
            <a:spcBef>
              <a:spcPts val="0"/>
            </a:spcBef>
            <a:spcAft>
              <a:spcPts val="0"/>
            </a:spcAft>
          </a:pPr>
          <a:endParaRPr kumimoji="1" lang="ja-JP" altLang="en-US" sz="1600"/>
        </a:p>
      </dgm:t>
    </dgm:pt>
    <dgm:pt modelId="{349527D7-078A-D843-903D-C6ED77EDE283}">
      <dgm:prSet phldrT="[テキスト]" custT="1"/>
      <dgm:spPr/>
      <dgm:t>
        <a:bodyPr/>
        <a:lstStyle/>
        <a:p>
          <a:pPr>
            <a:spcBef>
              <a:spcPts val="0"/>
            </a:spcBef>
            <a:spcAft>
              <a:spcPts val="0"/>
            </a:spcAft>
          </a:pPr>
          <a:r>
            <a:rPr kumimoji="1" lang="ja-JP" altLang="en-US" sz="1800" dirty="0"/>
            <a:t>コンセンサス・コミュニケーション</a:t>
          </a:r>
        </a:p>
      </dgm:t>
    </dgm:pt>
    <dgm:pt modelId="{9A26B8C4-7C18-D345-9742-F8A99640B8A0}" type="parTrans" cxnId="{23F40C6F-6A80-1449-9CA8-967E06055506}">
      <dgm:prSet/>
      <dgm:spPr/>
      <dgm:t>
        <a:bodyPr/>
        <a:lstStyle/>
        <a:p>
          <a:pPr>
            <a:spcBef>
              <a:spcPts val="0"/>
            </a:spcBef>
            <a:spcAft>
              <a:spcPts val="0"/>
            </a:spcAft>
          </a:pPr>
          <a:endParaRPr kumimoji="1" lang="ja-JP" altLang="en-US" sz="1600"/>
        </a:p>
      </dgm:t>
    </dgm:pt>
    <dgm:pt modelId="{78B3C5B6-37B5-7A42-8890-6C99A83AEFA7}" type="sibTrans" cxnId="{23F40C6F-6A80-1449-9CA8-967E06055506}">
      <dgm:prSet/>
      <dgm:spPr/>
      <dgm:t>
        <a:bodyPr/>
        <a:lstStyle/>
        <a:p>
          <a:pPr>
            <a:spcBef>
              <a:spcPts val="0"/>
            </a:spcBef>
            <a:spcAft>
              <a:spcPts val="0"/>
            </a:spcAft>
          </a:pPr>
          <a:endParaRPr kumimoji="1" lang="ja-JP" altLang="en-US" sz="1600"/>
        </a:p>
      </dgm:t>
    </dgm:pt>
    <dgm:pt modelId="{158381A0-3682-EA44-9F92-7CB6A68C1823}">
      <dgm:prSet phldrT="[テキスト]" custT="1"/>
      <dgm:spPr/>
      <dgm:t>
        <a:bodyPr/>
        <a:lstStyle/>
        <a:p>
          <a:pPr>
            <a:spcBef>
              <a:spcPts val="0"/>
            </a:spcBef>
            <a:spcAft>
              <a:spcPts val="0"/>
            </a:spcAft>
          </a:pPr>
          <a:r>
            <a:rPr kumimoji="1" lang="ja-JP" altLang="en-US" sz="1800" dirty="0"/>
            <a:t>コンセンサス・コミュニケーション</a:t>
          </a:r>
        </a:p>
      </dgm:t>
    </dgm:pt>
    <dgm:pt modelId="{3ED5B95C-E313-2B4A-9344-77E8736E99BA}" type="parTrans" cxnId="{D311CCB1-D883-FA42-9E57-E499FE7E8DAA}">
      <dgm:prSet/>
      <dgm:spPr/>
      <dgm:t>
        <a:bodyPr/>
        <a:lstStyle/>
        <a:p>
          <a:pPr>
            <a:spcBef>
              <a:spcPts val="0"/>
            </a:spcBef>
            <a:spcAft>
              <a:spcPts val="0"/>
            </a:spcAft>
          </a:pPr>
          <a:endParaRPr kumimoji="1" lang="ja-JP" altLang="en-US" sz="1600"/>
        </a:p>
      </dgm:t>
    </dgm:pt>
    <dgm:pt modelId="{0EAE8BD8-7F98-B749-A8D4-B1EB8F341FBE}" type="sibTrans" cxnId="{D311CCB1-D883-FA42-9E57-E499FE7E8DAA}">
      <dgm:prSet/>
      <dgm:spPr/>
      <dgm:t>
        <a:bodyPr/>
        <a:lstStyle/>
        <a:p>
          <a:pPr>
            <a:spcBef>
              <a:spcPts val="0"/>
            </a:spcBef>
            <a:spcAft>
              <a:spcPts val="0"/>
            </a:spcAft>
          </a:pPr>
          <a:endParaRPr kumimoji="1" lang="ja-JP" altLang="en-US" sz="1600"/>
        </a:p>
      </dgm:t>
    </dgm:pt>
    <dgm:pt modelId="{F3F74DE4-7A25-4788-B71F-BB4F4E872800}">
      <dgm:prSet phldrT="[テキスト]" custT="1"/>
      <dgm:spPr/>
      <dgm:t>
        <a:bodyPr/>
        <a:lstStyle/>
        <a:p>
          <a:pPr>
            <a:spcBef>
              <a:spcPts val="0"/>
            </a:spcBef>
            <a:spcAft>
              <a:spcPts val="0"/>
            </a:spcAft>
          </a:pPr>
          <a:r>
            <a:rPr kumimoji="1" lang="ja-JP" altLang="en-US" sz="1800" dirty="0"/>
            <a:t>トップダウン的なケア・コミュニケーション</a:t>
          </a:r>
        </a:p>
      </dgm:t>
    </dgm:pt>
    <dgm:pt modelId="{433E5E1C-13AD-4844-96DD-1CDE4ACC5928}" type="parTrans" cxnId="{B384E659-8F01-4390-BCF9-29E703189EB6}">
      <dgm:prSet/>
      <dgm:spPr/>
      <dgm:t>
        <a:bodyPr/>
        <a:lstStyle/>
        <a:p>
          <a:pPr>
            <a:spcBef>
              <a:spcPts val="0"/>
            </a:spcBef>
            <a:spcAft>
              <a:spcPts val="0"/>
            </a:spcAft>
          </a:pPr>
          <a:endParaRPr kumimoji="1" lang="ja-JP" altLang="en-US" sz="1600"/>
        </a:p>
      </dgm:t>
    </dgm:pt>
    <dgm:pt modelId="{CC485577-245A-46FE-89B9-D24B3F7FD412}" type="sibTrans" cxnId="{B384E659-8F01-4390-BCF9-29E703189EB6}">
      <dgm:prSet/>
      <dgm:spPr/>
      <dgm:t>
        <a:bodyPr/>
        <a:lstStyle/>
        <a:p>
          <a:pPr>
            <a:spcBef>
              <a:spcPts val="0"/>
            </a:spcBef>
            <a:spcAft>
              <a:spcPts val="0"/>
            </a:spcAft>
          </a:pPr>
          <a:endParaRPr kumimoji="1" lang="ja-JP" altLang="en-US" sz="1600"/>
        </a:p>
      </dgm:t>
    </dgm:pt>
    <dgm:pt modelId="{EB474123-6A9E-401D-8D43-24D8CDDB651F}">
      <dgm:prSet phldrT="[テキスト]" custT="1"/>
      <dgm:spPr/>
      <dgm:t>
        <a:bodyPr/>
        <a:lstStyle/>
        <a:p>
          <a:pPr>
            <a:spcBef>
              <a:spcPts val="0"/>
            </a:spcBef>
            <a:spcAft>
              <a:spcPts val="0"/>
            </a:spcAft>
          </a:pPr>
          <a:r>
            <a:rPr kumimoji="1" lang="ja-JP" altLang="en-US" sz="1800" dirty="0"/>
            <a:t>有事（危機発生時）への備え（危機管理や減災・防災に関する合意形成）も含む</a:t>
          </a:r>
        </a:p>
      </dgm:t>
    </dgm:pt>
    <dgm:pt modelId="{6098C998-C262-486D-B116-60A0EF1AC77C}" type="parTrans" cxnId="{61E0E98F-8063-4FED-BCF5-42D4E014B6A9}">
      <dgm:prSet/>
      <dgm:spPr/>
      <dgm:t>
        <a:bodyPr/>
        <a:lstStyle/>
        <a:p>
          <a:pPr>
            <a:spcBef>
              <a:spcPts val="0"/>
            </a:spcBef>
            <a:spcAft>
              <a:spcPts val="0"/>
            </a:spcAft>
          </a:pPr>
          <a:endParaRPr kumimoji="1" lang="ja-JP" altLang="en-US" sz="1600"/>
        </a:p>
      </dgm:t>
    </dgm:pt>
    <dgm:pt modelId="{6B9FE3E6-1DBC-401C-8F4C-A36526ED1833}" type="sibTrans" cxnId="{61E0E98F-8063-4FED-BCF5-42D4E014B6A9}">
      <dgm:prSet/>
      <dgm:spPr/>
      <dgm:t>
        <a:bodyPr/>
        <a:lstStyle/>
        <a:p>
          <a:pPr>
            <a:spcBef>
              <a:spcPts val="0"/>
            </a:spcBef>
            <a:spcAft>
              <a:spcPts val="0"/>
            </a:spcAft>
          </a:pPr>
          <a:endParaRPr kumimoji="1" lang="ja-JP" altLang="en-US" sz="1600"/>
        </a:p>
      </dgm:t>
    </dgm:pt>
    <dgm:pt modelId="{A431105B-7FCF-49BE-AF31-535FC6D211F4}">
      <dgm:prSet phldrT="[テキスト]" custT="1"/>
      <dgm:spPr/>
      <dgm:t>
        <a:bodyPr/>
        <a:lstStyle/>
        <a:p>
          <a:pPr>
            <a:spcBef>
              <a:spcPts val="0"/>
            </a:spcBef>
            <a:spcAft>
              <a:spcPts val="0"/>
            </a:spcAft>
          </a:pPr>
          <a:r>
            <a:rPr kumimoji="1" lang="ja-JP" altLang="en-US" sz="1800" dirty="0"/>
            <a:t>危機管理の実施</a:t>
          </a:r>
        </a:p>
      </dgm:t>
    </dgm:pt>
    <dgm:pt modelId="{47E794DE-5EE7-4DEB-968E-56219C1E3D7D}" type="parTrans" cxnId="{598994E6-DC7D-48E1-B304-C91F9A6830B8}">
      <dgm:prSet/>
      <dgm:spPr/>
      <dgm:t>
        <a:bodyPr/>
        <a:lstStyle/>
        <a:p>
          <a:pPr>
            <a:spcBef>
              <a:spcPts val="0"/>
            </a:spcBef>
            <a:spcAft>
              <a:spcPts val="0"/>
            </a:spcAft>
          </a:pPr>
          <a:endParaRPr kumimoji="1" lang="ja-JP" altLang="en-US" sz="1600"/>
        </a:p>
      </dgm:t>
    </dgm:pt>
    <dgm:pt modelId="{710073B6-225A-4A3A-B3F7-D72E0AD6E1F1}" type="sibTrans" cxnId="{598994E6-DC7D-48E1-B304-C91F9A6830B8}">
      <dgm:prSet/>
      <dgm:spPr/>
      <dgm:t>
        <a:bodyPr/>
        <a:lstStyle/>
        <a:p>
          <a:pPr>
            <a:spcBef>
              <a:spcPts val="0"/>
            </a:spcBef>
            <a:spcAft>
              <a:spcPts val="0"/>
            </a:spcAft>
          </a:pPr>
          <a:endParaRPr kumimoji="1" lang="ja-JP" altLang="en-US" sz="1600"/>
        </a:p>
      </dgm:t>
    </dgm:pt>
    <dgm:pt modelId="{7FDB4D24-0E43-4E39-90CD-C3A07A93908D}">
      <dgm:prSet phldrT="[テキスト]" custT="1"/>
      <dgm:spPr/>
      <dgm:t>
        <a:bodyPr/>
        <a:lstStyle/>
        <a:p>
          <a:pPr>
            <a:spcBef>
              <a:spcPts val="0"/>
            </a:spcBef>
            <a:spcAft>
              <a:spcPts val="0"/>
            </a:spcAft>
          </a:pPr>
          <a:r>
            <a:rPr kumimoji="1" lang="ja-JP" altLang="en-US" sz="1800" dirty="0"/>
            <a:t>準有事のリスク管理や復興に関する合意形成や協議</a:t>
          </a:r>
        </a:p>
      </dgm:t>
    </dgm:pt>
    <dgm:pt modelId="{42A68740-529E-43B3-949A-4D6DBBFB5AC1}" type="parTrans" cxnId="{6E9BEDF9-B8FE-4746-9D92-1C6B67768526}">
      <dgm:prSet/>
      <dgm:spPr/>
      <dgm:t>
        <a:bodyPr/>
        <a:lstStyle/>
        <a:p>
          <a:pPr>
            <a:spcBef>
              <a:spcPts val="0"/>
            </a:spcBef>
            <a:spcAft>
              <a:spcPts val="0"/>
            </a:spcAft>
          </a:pPr>
          <a:endParaRPr kumimoji="1" lang="ja-JP" altLang="en-US" sz="1600"/>
        </a:p>
      </dgm:t>
    </dgm:pt>
    <dgm:pt modelId="{D65453DB-E15E-4F68-8ACD-5360F1C5BDD3}" type="sibTrans" cxnId="{6E9BEDF9-B8FE-4746-9D92-1C6B67768526}">
      <dgm:prSet/>
      <dgm:spPr/>
      <dgm:t>
        <a:bodyPr/>
        <a:lstStyle/>
        <a:p>
          <a:pPr>
            <a:spcBef>
              <a:spcPts val="0"/>
            </a:spcBef>
            <a:spcAft>
              <a:spcPts val="0"/>
            </a:spcAft>
          </a:pPr>
          <a:endParaRPr kumimoji="1" lang="ja-JP" altLang="en-US" sz="1600"/>
        </a:p>
      </dgm:t>
    </dgm:pt>
    <dgm:pt modelId="{E3C2BD1F-CD40-7148-8608-787ED0EB4FBF}" type="pres">
      <dgm:prSet presAssocID="{63346392-4288-304B-BAA7-A474B9143A86}" presName="linearFlow" presStyleCnt="0">
        <dgm:presLayoutVars>
          <dgm:dir/>
          <dgm:animLvl val="lvl"/>
          <dgm:resizeHandles val="exact"/>
        </dgm:presLayoutVars>
      </dgm:prSet>
      <dgm:spPr/>
    </dgm:pt>
    <dgm:pt modelId="{9AA86B8E-4458-4142-8892-305A19BD9217}" type="pres">
      <dgm:prSet presAssocID="{9BDD8DD0-0E90-DC41-BCA4-757347A33BD9}" presName="composite" presStyleCnt="0"/>
      <dgm:spPr/>
    </dgm:pt>
    <dgm:pt modelId="{89912E94-FF72-AD4B-AAEB-0B308B68110D}" type="pres">
      <dgm:prSet presAssocID="{9BDD8DD0-0E90-DC41-BCA4-757347A33BD9}" presName="parentText" presStyleLbl="alignNode1" presStyleIdx="0" presStyleCnt="3" custScaleY="115448">
        <dgm:presLayoutVars>
          <dgm:chMax val="1"/>
          <dgm:bulletEnabled val="1"/>
        </dgm:presLayoutVars>
      </dgm:prSet>
      <dgm:spPr/>
    </dgm:pt>
    <dgm:pt modelId="{4039444A-2DB2-0C48-AD20-A555B685E13D}" type="pres">
      <dgm:prSet presAssocID="{9BDD8DD0-0E90-DC41-BCA4-757347A33BD9}" presName="descendantText" presStyleLbl="alignAcc1" presStyleIdx="0" presStyleCnt="3" custScaleY="120441">
        <dgm:presLayoutVars>
          <dgm:bulletEnabled val="1"/>
        </dgm:presLayoutVars>
      </dgm:prSet>
      <dgm:spPr/>
    </dgm:pt>
    <dgm:pt modelId="{9172B4EF-F7CD-144E-8EE3-1DBD46365A20}" type="pres">
      <dgm:prSet presAssocID="{843100D9-1DD6-A549-A894-66551A2E4466}" presName="sp" presStyleCnt="0"/>
      <dgm:spPr/>
    </dgm:pt>
    <dgm:pt modelId="{7335A2F0-7252-F647-9A61-CD08DC0F748C}" type="pres">
      <dgm:prSet presAssocID="{CA0E5424-73B4-6E40-8136-25F74409E7F6}" presName="composite" presStyleCnt="0"/>
      <dgm:spPr/>
    </dgm:pt>
    <dgm:pt modelId="{BB058784-AA41-AE43-8720-0E5D43C41D23}" type="pres">
      <dgm:prSet presAssocID="{CA0E5424-73B4-6E40-8136-25F74409E7F6}" presName="parentText" presStyleLbl="alignNode1" presStyleIdx="1" presStyleCnt="3">
        <dgm:presLayoutVars>
          <dgm:chMax val="1"/>
          <dgm:bulletEnabled val="1"/>
        </dgm:presLayoutVars>
      </dgm:prSet>
      <dgm:spPr/>
    </dgm:pt>
    <dgm:pt modelId="{EADDE5BD-7B71-FA49-8615-7B5853F30A43}" type="pres">
      <dgm:prSet presAssocID="{CA0E5424-73B4-6E40-8136-25F74409E7F6}" presName="descendantText" presStyleLbl="alignAcc1" presStyleIdx="1" presStyleCnt="3">
        <dgm:presLayoutVars>
          <dgm:bulletEnabled val="1"/>
        </dgm:presLayoutVars>
      </dgm:prSet>
      <dgm:spPr/>
    </dgm:pt>
    <dgm:pt modelId="{2D586320-E663-5143-9392-B09AE17EF237}" type="pres">
      <dgm:prSet presAssocID="{DAA38E1A-7772-3B48-9866-8004287FA0BB}" presName="sp" presStyleCnt="0"/>
      <dgm:spPr/>
    </dgm:pt>
    <dgm:pt modelId="{361B9735-E59A-4F40-AF97-18880BD75A55}" type="pres">
      <dgm:prSet presAssocID="{50C03BAA-8322-DA44-BFC9-A6F3955C257C}" presName="composite" presStyleCnt="0"/>
      <dgm:spPr/>
    </dgm:pt>
    <dgm:pt modelId="{45AC0247-A3F1-B24C-B783-351269808682}" type="pres">
      <dgm:prSet presAssocID="{50C03BAA-8322-DA44-BFC9-A6F3955C257C}" presName="parentText" presStyleLbl="alignNode1" presStyleIdx="2" presStyleCnt="3">
        <dgm:presLayoutVars>
          <dgm:chMax val="1"/>
          <dgm:bulletEnabled val="1"/>
        </dgm:presLayoutVars>
      </dgm:prSet>
      <dgm:spPr/>
    </dgm:pt>
    <dgm:pt modelId="{35CCA7A7-D209-CA4B-89C6-F74C4A594188}" type="pres">
      <dgm:prSet presAssocID="{50C03BAA-8322-DA44-BFC9-A6F3955C257C}" presName="descendantText" presStyleLbl="alignAcc1" presStyleIdx="2" presStyleCnt="3">
        <dgm:presLayoutVars>
          <dgm:bulletEnabled val="1"/>
        </dgm:presLayoutVars>
      </dgm:prSet>
      <dgm:spPr/>
    </dgm:pt>
  </dgm:ptLst>
  <dgm:cxnLst>
    <dgm:cxn modelId="{3323EF02-BE18-DE47-84D1-7C5CC3A44A63}" type="presOf" srcId="{A431105B-7FCF-49BE-AF31-535FC6D211F4}" destId="{EADDE5BD-7B71-FA49-8615-7B5853F30A43}" srcOrd="0" destOrd="2" presId="urn:microsoft.com/office/officeart/2005/8/layout/chevron2"/>
    <dgm:cxn modelId="{E2ED3419-B199-264F-A5AA-C5FB537768E9}" srcId="{50C03BAA-8322-DA44-BFC9-A6F3955C257C}" destId="{E9C43179-D2FC-E846-8DD7-682EE9399A71}" srcOrd="0" destOrd="0" parTransId="{07F08C0B-DEBD-134E-9B8A-EA044A739BF7}" sibTransId="{ACF6A011-3365-8A42-A6F6-C124A4D884FD}"/>
    <dgm:cxn modelId="{A05CA223-DD06-5141-9B4F-CE5D2403AFDF}" type="presOf" srcId="{349527D7-078A-D843-903D-C6ED77EDE283}" destId="{4039444A-2DB2-0C48-AD20-A555B685E13D}" srcOrd="0" destOrd="1" presId="urn:microsoft.com/office/officeart/2005/8/layout/chevron2"/>
    <dgm:cxn modelId="{E69D7E33-8BE8-FB42-A6C2-3C8FD9B6D81D}" type="presOf" srcId="{9BDD8DD0-0E90-DC41-BCA4-757347A33BD9}" destId="{89912E94-FF72-AD4B-AAEB-0B308B68110D}" srcOrd="0" destOrd="0" presId="urn:microsoft.com/office/officeart/2005/8/layout/chevron2"/>
    <dgm:cxn modelId="{78D62237-FD9F-1043-B282-4CF5153D9E34}" type="presOf" srcId="{EB474123-6A9E-401D-8D43-24D8CDDB651F}" destId="{4039444A-2DB2-0C48-AD20-A555B685E13D}" srcOrd="0" destOrd="2" presId="urn:microsoft.com/office/officeart/2005/8/layout/chevron2"/>
    <dgm:cxn modelId="{B95BFE3E-40D8-7742-91AA-F3E779122986}" type="presOf" srcId="{E9C43179-D2FC-E846-8DD7-682EE9399A71}" destId="{35CCA7A7-D209-CA4B-89C6-F74C4A594188}" srcOrd="0" destOrd="0" presId="urn:microsoft.com/office/officeart/2005/8/layout/chevron2"/>
    <dgm:cxn modelId="{E2976A3F-382C-8E46-A2C1-96F99EC1FCBE}" srcId="{63346392-4288-304B-BAA7-A474B9143A86}" destId="{50C03BAA-8322-DA44-BFC9-A6F3955C257C}" srcOrd="2" destOrd="0" parTransId="{C8581B4D-E3C8-7D42-9611-7F433805F396}" sibTransId="{1DC3F2F3-B879-5847-B0CD-4A1D7D705AAD}"/>
    <dgm:cxn modelId="{FE177242-454B-C842-8F80-145351FAA1A3}" srcId="{63346392-4288-304B-BAA7-A474B9143A86}" destId="{CA0E5424-73B4-6E40-8136-25F74409E7F6}" srcOrd="1" destOrd="0" parTransId="{D9C423C7-7B71-4C4B-B8B2-6928E29943DB}" sibTransId="{DAA38E1A-7772-3B48-9866-8004287FA0BB}"/>
    <dgm:cxn modelId="{36C6914F-D412-CC44-ACAC-2F2657F3A325}" type="presOf" srcId="{70553FF3-4ABA-2A47-AB60-CAD5975CD7E2}" destId="{4039444A-2DB2-0C48-AD20-A555B685E13D}" srcOrd="0" destOrd="0" presId="urn:microsoft.com/office/officeart/2005/8/layout/chevron2"/>
    <dgm:cxn modelId="{33C03A51-CD8D-2645-B89C-69F7D5943336}" srcId="{9BDD8DD0-0E90-DC41-BCA4-757347A33BD9}" destId="{70553FF3-4ABA-2A47-AB60-CAD5975CD7E2}" srcOrd="0" destOrd="0" parTransId="{4E5AD270-A0A3-A84A-9207-7A0E6E078620}" sibTransId="{48911622-8B50-8F41-B837-B8793151196E}"/>
    <dgm:cxn modelId="{AC2E3556-BF92-3D4E-8D28-538C9D765AE8}" type="presOf" srcId="{158381A0-3682-EA44-9F92-7CB6A68C1823}" destId="{35CCA7A7-D209-CA4B-89C6-F74C4A594188}" srcOrd="0" destOrd="1" presId="urn:microsoft.com/office/officeart/2005/8/layout/chevron2"/>
    <dgm:cxn modelId="{B384E659-8F01-4390-BCF9-29E703189EB6}" srcId="{CA0E5424-73B4-6E40-8136-25F74409E7F6}" destId="{F3F74DE4-7A25-4788-B71F-BB4F4E872800}" srcOrd="1" destOrd="0" parTransId="{433E5E1C-13AD-4844-96DD-1CDE4ACC5928}" sibTransId="{CC485577-245A-46FE-89B9-D24B3F7FD412}"/>
    <dgm:cxn modelId="{23F40C6F-6A80-1449-9CA8-967E06055506}" srcId="{9BDD8DD0-0E90-DC41-BCA4-757347A33BD9}" destId="{349527D7-078A-D843-903D-C6ED77EDE283}" srcOrd="1" destOrd="0" parTransId="{9A26B8C4-7C18-D345-9742-F8A99640B8A0}" sibTransId="{78B3C5B6-37B5-7A42-8890-6C99A83AEFA7}"/>
    <dgm:cxn modelId="{61E0E98F-8063-4FED-BCF5-42D4E014B6A9}" srcId="{9BDD8DD0-0E90-DC41-BCA4-757347A33BD9}" destId="{EB474123-6A9E-401D-8D43-24D8CDDB651F}" srcOrd="2" destOrd="0" parTransId="{6098C998-C262-486D-B116-60A0EF1AC77C}" sibTransId="{6B9FE3E6-1DBC-401C-8F4C-A36526ED1833}"/>
    <dgm:cxn modelId="{04405091-4F4B-2146-8E23-1BB318D313E3}" type="presOf" srcId="{CA0E5424-73B4-6E40-8136-25F74409E7F6}" destId="{BB058784-AA41-AE43-8720-0E5D43C41D23}" srcOrd="0" destOrd="0" presId="urn:microsoft.com/office/officeart/2005/8/layout/chevron2"/>
    <dgm:cxn modelId="{B08B4C96-603E-5146-89AF-E67AE547E7F3}" type="presOf" srcId="{C52A4989-73AD-7348-8D9A-DE24279643F1}" destId="{EADDE5BD-7B71-FA49-8615-7B5853F30A43}" srcOrd="0" destOrd="0" presId="urn:microsoft.com/office/officeart/2005/8/layout/chevron2"/>
    <dgm:cxn modelId="{8521DE98-682A-264A-AF50-D7F852283CDE}" type="presOf" srcId="{63346392-4288-304B-BAA7-A474B9143A86}" destId="{E3C2BD1F-CD40-7148-8608-787ED0EB4FBF}" srcOrd="0" destOrd="0" presId="urn:microsoft.com/office/officeart/2005/8/layout/chevron2"/>
    <dgm:cxn modelId="{D311CCB1-D883-FA42-9E57-E499FE7E8DAA}" srcId="{50C03BAA-8322-DA44-BFC9-A6F3955C257C}" destId="{158381A0-3682-EA44-9F92-7CB6A68C1823}" srcOrd="1" destOrd="0" parTransId="{3ED5B95C-E313-2B4A-9344-77E8736E99BA}" sibTransId="{0EAE8BD8-7F98-B749-A8D4-B1EB8F341FBE}"/>
    <dgm:cxn modelId="{16EC9FB2-CC4E-9743-9E5F-05D2065EB672}" type="presOf" srcId="{F3F74DE4-7A25-4788-B71F-BB4F4E872800}" destId="{EADDE5BD-7B71-FA49-8615-7B5853F30A43}" srcOrd="0" destOrd="1" presId="urn:microsoft.com/office/officeart/2005/8/layout/chevron2"/>
    <dgm:cxn modelId="{92606DC5-F2A2-2E4B-AE98-54566BC9C0F0}" type="presOf" srcId="{7FDB4D24-0E43-4E39-90CD-C3A07A93908D}" destId="{35CCA7A7-D209-CA4B-89C6-F74C4A594188}" srcOrd="0" destOrd="2" presId="urn:microsoft.com/office/officeart/2005/8/layout/chevron2"/>
    <dgm:cxn modelId="{A0562DDD-FD54-A546-A299-0DE5E7B01A1F}" srcId="{CA0E5424-73B4-6E40-8136-25F74409E7F6}" destId="{C52A4989-73AD-7348-8D9A-DE24279643F1}" srcOrd="0" destOrd="0" parTransId="{07383729-1945-DF4F-8249-92962855774C}" sibTransId="{BF9D2FA7-39A2-6846-836F-EAF520B071D8}"/>
    <dgm:cxn modelId="{598994E6-DC7D-48E1-B304-C91F9A6830B8}" srcId="{CA0E5424-73B4-6E40-8136-25F74409E7F6}" destId="{A431105B-7FCF-49BE-AF31-535FC6D211F4}" srcOrd="2" destOrd="0" parTransId="{47E794DE-5EE7-4DEB-968E-56219C1E3D7D}" sibTransId="{710073B6-225A-4A3A-B3F7-D72E0AD6E1F1}"/>
    <dgm:cxn modelId="{FA6BD0E7-7C2B-6C4A-9E5F-1E562D75FC23}" type="presOf" srcId="{50C03BAA-8322-DA44-BFC9-A6F3955C257C}" destId="{45AC0247-A3F1-B24C-B783-351269808682}" srcOrd="0" destOrd="0" presId="urn:microsoft.com/office/officeart/2005/8/layout/chevron2"/>
    <dgm:cxn modelId="{BAB987E8-570E-EC4D-8A7F-BC03D8A62010}" srcId="{63346392-4288-304B-BAA7-A474B9143A86}" destId="{9BDD8DD0-0E90-DC41-BCA4-757347A33BD9}" srcOrd="0" destOrd="0" parTransId="{D9395E3A-B880-014A-9D35-AEC2C2D9776C}" sibTransId="{843100D9-1DD6-A549-A894-66551A2E4466}"/>
    <dgm:cxn modelId="{6E9BEDF9-B8FE-4746-9D92-1C6B67768526}" srcId="{50C03BAA-8322-DA44-BFC9-A6F3955C257C}" destId="{7FDB4D24-0E43-4E39-90CD-C3A07A93908D}" srcOrd="2" destOrd="0" parTransId="{42A68740-529E-43B3-949A-4D6DBBFB5AC1}" sibTransId="{D65453DB-E15E-4F68-8ACD-5360F1C5BDD3}"/>
    <dgm:cxn modelId="{D0C7DEA0-4C73-4247-81D4-84E371EDC947}" type="presParOf" srcId="{E3C2BD1F-CD40-7148-8608-787ED0EB4FBF}" destId="{9AA86B8E-4458-4142-8892-305A19BD9217}" srcOrd="0" destOrd="0" presId="urn:microsoft.com/office/officeart/2005/8/layout/chevron2"/>
    <dgm:cxn modelId="{741CC260-551A-624D-8F74-1FA249D770FF}" type="presParOf" srcId="{9AA86B8E-4458-4142-8892-305A19BD9217}" destId="{89912E94-FF72-AD4B-AAEB-0B308B68110D}" srcOrd="0" destOrd="0" presId="urn:microsoft.com/office/officeart/2005/8/layout/chevron2"/>
    <dgm:cxn modelId="{1DC5DEBD-2FBE-E340-8791-6969754D0213}" type="presParOf" srcId="{9AA86B8E-4458-4142-8892-305A19BD9217}" destId="{4039444A-2DB2-0C48-AD20-A555B685E13D}" srcOrd="1" destOrd="0" presId="urn:microsoft.com/office/officeart/2005/8/layout/chevron2"/>
    <dgm:cxn modelId="{3A993B75-349E-7047-8A28-2F0BC86C274E}" type="presParOf" srcId="{E3C2BD1F-CD40-7148-8608-787ED0EB4FBF}" destId="{9172B4EF-F7CD-144E-8EE3-1DBD46365A20}" srcOrd="1" destOrd="0" presId="urn:microsoft.com/office/officeart/2005/8/layout/chevron2"/>
    <dgm:cxn modelId="{888E7A85-EF87-3C4D-900F-74F0A7BAA7A6}" type="presParOf" srcId="{E3C2BD1F-CD40-7148-8608-787ED0EB4FBF}" destId="{7335A2F0-7252-F647-9A61-CD08DC0F748C}" srcOrd="2" destOrd="0" presId="urn:microsoft.com/office/officeart/2005/8/layout/chevron2"/>
    <dgm:cxn modelId="{16B9ED84-CA33-3B4C-BC68-5ED3BA801232}" type="presParOf" srcId="{7335A2F0-7252-F647-9A61-CD08DC0F748C}" destId="{BB058784-AA41-AE43-8720-0E5D43C41D23}" srcOrd="0" destOrd="0" presId="urn:microsoft.com/office/officeart/2005/8/layout/chevron2"/>
    <dgm:cxn modelId="{3BB5BB94-4DD1-6843-A718-39450B91C20A}" type="presParOf" srcId="{7335A2F0-7252-F647-9A61-CD08DC0F748C}" destId="{EADDE5BD-7B71-FA49-8615-7B5853F30A43}" srcOrd="1" destOrd="0" presId="urn:microsoft.com/office/officeart/2005/8/layout/chevron2"/>
    <dgm:cxn modelId="{14506DF4-E669-8F40-82EC-8780E4649FA3}" type="presParOf" srcId="{E3C2BD1F-CD40-7148-8608-787ED0EB4FBF}" destId="{2D586320-E663-5143-9392-B09AE17EF237}" srcOrd="3" destOrd="0" presId="urn:microsoft.com/office/officeart/2005/8/layout/chevron2"/>
    <dgm:cxn modelId="{BC0FECD6-8163-3048-9487-BCCAE3CDFF3F}" type="presParOf" srcId="{E3C2BD1F-CD40-7148-8608-787ED0EB4FBF}" destId="{361B9735-E59A-4F40-AF97-18880BD75A55}" srcOrd="4" destOrd="0" presId="urn:microsoft.com/office/officeart/2005/8/layout/chevron2"/>
    <dgm:cxn modelId="{ED389692-105D-8148-ABC5-4103192251E2}" type="presParOf" srcId="{361B9735-E59A-4F40-AF97-18880BD75A55}" destId="{45AC0247-A3F1-B24C-B783-351269808682}" srcOrd="0" destOrd="0" presId="urn:microsoft.com/office/officeart/2005/8/layout/chevron2"/>
    <dgm:cxn modelId="{1BB32565-FCB8-9444-927B-919B97D2B65B}" type="presParOf" srcId="{361B9735-E59A-4F40-AF97-18880BD75A55}" destId="{35CCA7A7-D209-CA4B-89C6-F74C4A59418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12E94-FF72-AD4B-AAEB-0B308B68110D}">
      <dsp:nvSpPr>
        <dsp:cNvPr id="0" name=""/>
        <dsp:cNvSpPr/>
      </dsp:nvSpPr>
      <dsp:spPr>
        <a:xfrm rot="5400000">
          <a:off x="-419941" y="423311"/>
          <a:ext cx="2133490" cy="129360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a:t>平常時</a:t>
          </a:r>
        </a:p>
      </dsp:txBody>
      <dsp:txXfrm rot="-5400000">
        <a:off x="1" y="650174"/>
        <a:ext cx="1293607" cy="839883"/>
      </dsp:txXfrm>
    </dsp:sp>
    <dsp:sp modelId="{4039444A-2DB2-0C48-AD20-A555B685E13D}">
      <dsp:nvSpPr>
        <dsp:cNvPr id="0" name=""/>
        <dsp:cNvSpPr/>
      </dsp:nvSpPr>
      <dsp:spPr>
        <a:xfrm rot="5400000">
          <a:off x="3866780" y="-2549832"/>
          <a:ext cx="1446745" cy="659309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ts val="0"/>
            </a:spcAft>
            <a:buChar char="•"/>
          </a:pPr>
          <a:r>
            <a:rPr kumimoji="1" lang="ja-JP" altLang="en-US" sz="1800" kern="1200"/>
            <a:t>危機が発生していない状態</a:t>
          </a:r>
        </a:p>
        <a:p>
          <a:pPr marL="171450" lvl="1" indent="-171450" algn="l" defTabSz="800100">
            <a:lnSpc>
              <a:spcPct val="90000"/>
            </a:lnSpc>
            <a:spcBef>
              <a:spcPct val="0"/>
            </a:spcBef>
            <a:spcAft>
              <a:spcPts val="0"/>
            </a:spcAft>
            <a:buChar char="•"/>
          </a:pPr>
          <a:r>
            <a:rPr kumimoji="1" lang="ja-JP" altLang="en-US" sz="1800" kern="1200" dirty="0"/>
            <a:t>コンセンサス・コミュニケーション</a:t>
          </a:r>
        </a:p>
        <a:p>
          <a:pPr marL="171450" lvl="1" indent="-171450" algn="l" defTabSz="800100">
            <a:lnSpc>
              <a:spcPct val="90000"/>
            </a:lnSpc>
            <a:spcBef>
              <a:spcPct val="0"/>
            </a:spcBef>
            <a:spcAft>
              <a:spcPts val="0"/>
            </a:spcAft>
            <a:buChar char="•"/>
          </a:pPr>
          <a:r>
            <a:rPr kumimoji="1" lang="ja-JP" altLang="en-US" sz="1800" kern="1200" dirty="0"/>
            <a:t>有事（危機発生時）への備え（危機管理や減災・防災に関する合意形成）も含む</a:t>
          </a:r>
        </a:p>
      </dsp:txBody>
      <dsp:txXfrm rot="-5400000">
        <a:off x="1293607" y="93965"/>
        <a:ext cx="6522468" cy="1305497"/>
      </dsp:txXfrm>
    </dsp:sp>
    <dsp:sp modelId="{BB058784-AA41-AE43-8720-0E5D43C41D23}">
      <dsp:nvSpPr>
        <dsp:cNvPr id="0" name=""/>
        <dsp:cNvSpPr/>
      </dsp:nvSpPr>
      <dsp:spPr>
        <a:xfrm rot="5400000">
          <a:off x="-277201" y="2233237"/>
          <a:ext cx="1848010" cy="129360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a:t>非常時</a:t>
          </a:r>
        </a:p>
      </dsp:txBody>
      <dsp:txXfrm rot="-5400000">
        <a:off x="1" y="2602840"/>
        <a:ext cx="1293607" cy="554403"/>
      </dsp:txXfrm>
    </dsp:sp>
    <dsp:sp modelId="{EADDE5BD-7B71-FA49-8615-7B5853F30A43}">
      <dsp:nvSpPr>
        <dsp:cNvPr id="0" name=""/>
        <dsp:cNvSpPr/>
      </dsp:nvSpPr>
      <dsp:spPr>
        <a:xfrm rot="5400000">
          <a:off x="3989550" y="-739906"/>
          <a:ext cx="1201206" cy="659309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ts val="0"/>
            </a:spcAft>
            <a:buChar char="•"/>
          </a:pPr>
          <a:r>
            <a:rPr kumimoji="1" lang="ja-JP" altLang="en-US" sz="1800" kern="1200"/>
            <a:t>危機発生直後（クライシス・コミュニケーション）</a:t>
          </a:r>
          <a:endParaRPr kumimoji="1" lang="ja-JP" altLang="en-US" sz="1800" kern="1200" dirty="0"/>
        </a:p>
        <a:p>
          <a:pPr marL="171450" lvl="1" indent="-171450" algn="l" defTabSz="800100">
            <a:lnSpc>
              <a:spcPct val="90000"/>
            </a:lnSpc>
            <a:spcBef>
              <a:spcPct val="0"/>
            </a:spcBef>
            <a:spcAft>
              <a:spcPts val="0"/>
            </a:spcAft>
            <a:buChar char="•"/>
          </a:pPr>
          <a:r>
            <a:rPr kumimoji="1" lang="ja-JP" altLang="en-US" sz="1800" kern="1200" dirty="0"/>
            <a:t>トップダウン的なケア・コミュニケーション</a:t>
          </a:r>
        </a:p>
        <a:p>
          <a:pPr marL="171450" lvl="1" indent="-171450" algn="l" defTabSz="800100">
            <a:lnSpc>
              <a:spcPct val="90000"/>
            </a:lnSpc>
            <a:spcBef>
              <a:spcPct val="0"/>
            </a:spcBef>
            <a:spcAft>
              <a:spcPts val="0"/>
            </a:spcAft>
            <a:buChar char="•"/>
          </a:pPr>
          <a:r>
            <a:rPr kumimoji="1" lang="ja-JP" altLang="en-US" sz="1800" kern="1200" dirty="0"/>
            <a:t>危機管理の実施</a:t>
          </a:r>
        </a:p>
      </dsp:txBody>
      <dsp:txXfrm rot="-5400000">
        <a:off x="1293607" y="2014675"/>
        <a:ext cx="6534454" cy="1083930"/>
      </dsp:txXfrm>
    </dsp:sp>
    <dsp:sp modelId="{45AC0247-A3F1-B24C-B783-351269808682}">
      <dsp:nvSpPr>
        <dsp:cNvPr id="0" name=""/>
        <dsp:cNvSpPr/>
      </dsp:nvSpPr>
      <dsp:spPr>
        <a:xfrm rot="5400000">
          <a:off x="-277201" y="3900423"/>
          <a:ext cx="1848010" cy="129360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a:t>回復時</a:t>
          </a:r>
        </a:p>
      </dsp:txBody>
      <dsp:txXfrm rot="-5400000">
        <a:off x="1" y="4270026"/>
        <a:ext cx="1293607" cy="554403"/>
      </dsp:txXfrm>
    </dsp:sp>
    <dsp:sp modelId="{35CCA7A7-D209-CA4B-89C6-F74C4A594188}">
      <dsp:nvSpPr>
        <dsp:cNvPr id="0" name=""/>
        <dsp:cNvSpPr/>
      </dsp:nvSpPr>
      <dsp:spPr>
        <a:xfrm rot="5400000">
          <a:off x="3989550" y="927278"/>
          <a:ext cx="1201206" cy="659309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ts val="0"/>
            </a:spcAft>
            <a:buChar char="•"/>
          </a:pPr>
          <a:r>
            <a:rPr kumimoji="1" lang="ja-JP" altLang="en-US" sz="1800" kern="1200"/>
            <a:t>危機からの回復期</a:t>
          </a:r>
        </a:p>
        <a:p>
          <a:pPr marL="171450" lvl="1" indent="-171450" algn="l" defTabSz="800100">
            <a:lnSpc>
              <a:spcPct val="90000"/>
            </a:lnSpc>
            <a:spcBef>
              <a:spcPct val="0"/>
            </a:spcBef>
            <a:spcAft>
              <a:spcPts val="0"/>
            </a:spcAft>
            <a:buChar char="•"/>
          </a:pPr>
          <a:r>
            <a:rPr kumimoji="1" lang="ja-JP" altLang="en-US" sz="1800" kern="1200" dirty="0"/>
            <a:t>コンセンサス・コミュニケーション</a:t>
          </a:r>
        </a:p>
        <a:p>
          <a:pPr marL="171450" lvl="1" indent="-171450" algn="l" defTabSz="800100">
            <a:lnSpc>
              <a:spcPct val="90000"/>
            </a:lnSpc>
            <a:spcBef>
              <a:spcPct val="0"/>
            </a:spcBef>
            <a:spcAft>
              <a:spcPts val="0"/>
            </a:spcAft>
            <a:buChar char="•"/>
          </a:pPr>
          <a:r>
            <a:rPr kumimoji="1" lang="ja-JP" altLang="en-US" sz="1800" kern="1200" dirty="0"/>
            <a:t>準有事のリスク管理や復興に関する合意形成や協議</a:t>
          </a:r>
        </a:p>
      </dsp:txBody>
      <dsp:txXfrm rot="-5400000">
        <a:off x="1293607" y="3681859"/>
        <a:ext cx="6534454" cy="1083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08T15:57:41.603"/>
    </inkml:context>
    <inkml:brush xml:id="br0">
      <inkml:brushProperty name="width" value="0.04286" units="cm"/>
      <inkml:brushProperty name="height" value="0.04286" units="cm"/>
      <inkml:brushProperty name="color" value="#E71224"/>
    </inkml:brush>
  </inkml:definitions>
  <inkml:trace contextRef="#ctx0" brushRef="#br0">30 0 7055,'0'15'366,"0"-1"1,0 1-236,0-1-72,0 1 0,0-1 0,0 0 27,0 1 1,0-1-24,0 1 0,0-1-221,0 1 0,0-1-117,0 1 1,-2-6 274,-3 1 0,-3 0 0,-6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08T15:57:41.715"/>
    </inkml:context>
    <inkml:brush xml:id="br0">
      <inkml:brushProperty name="width" value="0.04286" units="cm"/>
      <inkml:brushProperty name="height" value="0.04286" units="cm"/>
      <inkml:brushProperty name="color" value="#E71224"/>
    </inkml:brush>
  </inkml:definitions>
  <inkml:trace contextRef="#ctx0" brushRef="#br0">0 29 7569,'19'-4'285,"1"-1"-293,-1-7 1,-9 11 1273,-1-4-655,1 3-1558,4 2 0,-4 5 947,0 0 0,-7 13 0,3-2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08T15:57:41.818"/>
    </inkml:context>
    <inkml:brush xml:id="br0">
      <inkml:brushProperty name="width" value="0.04286" units="cm"/>
      <inkml:brushProperty name="height" value="0.04286" units="cm"/>
      <inkml:brushProperty name="color" value="#E71224"/>
    </inkml:brush>
  </inkml:definitions>
  <inkml:trace contextRef="#ctx0" brushRef="#br0">1 15 7569,'0'8'-142,"6"-2"1,2-18 0,7-4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08T15:57:49.181"/>
    </inkml:context>
    <inkml:brush xml:id="br0">
      <inkml:brushProperty name="width" value="0.04286" units="cm"/>
      <inkml:brushProperty name="height" value="0.04286" units="cm"/>
      <inkml:brushProperty name="color" value="#E71224"/>
    </inkml:brush>
  </inkml:definitions>
  <inkml:trace contextRef="#ctx0" brushRef="#br0">0 30 7569,'8'-2'326,"-3"-3"-278,-4 4 181,-1-12-1034,0 11 805,0-4 0,0 6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007"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時間；</a:t>
            </a:r>
            <a:r>
              <a:rPr kumimoji="1" lang="en-US" altLang="ja-JP" dirty="0"/>
              <a:t>30</a:t>
            </a:r>
            <a:r>
              <a:rPr kumimoji="1" lang="ja-JP" altLang="en-US"/>
              <a:t>分</a:t>
            </a:r>
            <a:endParaRPr kumimoji="1" lang="en-US" altLang="ja-JP" dirty="0"/>
          </a:p>
          <a:p>
            <a:r>
              <a:rPr kumimoji="1" lang="ja-JP" altLang="en-US"/>
              <a:t>内容</a:t>
            </a:r>
            <a:endParaRPr kumimoji="1" lang="en-US" altLang="ja-JP" dirty="0"/>
          </a:p>
          <a:p>
            <a:pPr marL="171450" indent="-171450">
              <a:buFont typeface="Arial" panose="020B0604020202020204" pitchFamily="34" charset="0"/>
              <a:buChar char="•"/>
            </a:pPr>
            <a:r>
              <a:rPr kumimoji="1" lang="ja-JP" altLang="en-US"/>
              <a:t>リスクコミュニケーションとは</a:t>
            </a:r>
            <a:endParaRPr kumimoji="1" lang="en-US" altLang="ja-JP" dirty="0"/>
          </a:p>
          <a:p>
            <a:pPr marL="171450" indent="-171450">
              <a:buFont typeface="Arial" panose="020B0604020202020204" pitchFamily="34" charset="0"/>
              <a:buChar char="•"/>
            </a:pPr>
            <a:r>
              <a:rPr kumimoji="1" lang="ja-JP" altLang="en-US"/>
              <a:t>多様なリスク</a:t>
            </a:r>
            <a:endParaRPr kumimoji="1" lang="en-US" altLang="ja-JP" dirty="0"/>
          </a:p>
          <a:p>
            <a:pPr marL="171450" indent="-171450">
              <a:buFont typeface="Arial" panose="020B0604020202020204" pitchFamily="34" charset="0"/>
              <a:buChar char="•"/>
            </a:pPr>
            <a:r>
              <a:rPr kumimoji="1" lang="ja-JP" altLang="en-US"/>
              <a:t>リスクコミュニケーションのフェイズ</a:t>
            </a:r>
            <a:endParaRPr kumimoji="1" lang="en-US" altLang="ja-JP" dirty="0"/>
          </a:p>
          <a:p>
            <a:pPr marL="171450" indent="-171450">
              <a:buFont typeface="Arial" panose="020B0604020202020204" pitchFamily="34" charset="0"/>
              <a:buChar char="•"/>
            </a:pPr>
            <a:r>
              <a:rPr kumimoji="1" lang="ja-JP" altLang="en-US"/>
              <a:t>クライシス・コミュニケーション</a:t>
            </a:r>
            <a:endParaRPr kumimoji="1" lang="en-US" altLang="ja-JP" dirty="0"/>
          </a:p>
          <a:p>
            <a:pPr marL="171450" indent="-171450">
              <a:buFont typeface="Arial" panose="020B0604020202020204" pitchFamily="34" charset="0"/>
              <a:buChar char="•"/>
            </a:pPr>
            <a:r>
              <a:rPr kumimoji="1" lang="ja-JP" altLang="en-US"/>
              <a:t>リスクに関する「知識の不定性」の度合い</a:t>
            </a:r>
            <a:endParaRPr kumimoji="1" lang="en-US" altLang="ja-JP" dirty="0"/>
          </a:p>
          <a:p>
            <a:pPr marL="171450" indent="-171450">
              <a:buFont typeface="Arial" panose="020B0604020202020204" pitchFamily="34" charset="0"/>
              <a:buChar char="•"/>
            </a:pPr>
            <a:r>
              <a:rPr kumimoji="1" lang="ja-JP" altLang="en-US"/>
              <a:t>ハザード種別によるリスクの分類</a:t>
            </a:r>
            <a:endParaRPr kumimoji="1" lang="en-US" altLang="ja-JP" dirty="0"/>
          </a:p>
          <a:p>
            <a:pPr marL="171450" indent="-171450">
              <a:buFont typeface="Arial" panose="020B0604020202020204" pitchFamily="34" charset="0"/>
              <a:buChar char="•"/>
            </a:pPr>
            <a:r>
              <a:rPr kumimoji="1" lang="ja-JP" altLang="en-US"/>
              <a:t>ステークホルダー（関与者）</a:t>
            </a:r>
            <a:endParaRPr kumimoji="1" lang="en-US" altLang="ja-JP" dirty="0"/>
          </a:p>
          <a:p>
            <a:pPr marL="171450" indent="-171450">
              <a:buFont typeface="Arial" panose="020B0604020202020204" pitchFamily="34" charset="0"/>
              <a:buChar char="•"/>
            </a:pPr>
            <a:r>
              <a:rPr kumimoji="1" lang="ja-JP" altLang="en-US"/>
              <a:t>リスク情報の効果的発信</a:t>
            </a:r>
            <a:endParaRPr kumimoji="1" lang="en-US" altLang="ja-JP" dirty="0"/>
          </a:p>
          <a:p>
            <a:pPr marL="171450" indent="-171450">
              <a:buFont typeface="Arial" panose="020B0604020202020204" pitchFamily="34" charset="0"/>
              <a:buChar char="•"/>
            </a:pPr>
            <a:r>
              <a:rPr kumimoji="1" lang="ja-JP" altLang="en-US"/>
              <a:t>科学技術リテラシーと社会リテラシー</a:t>
            </a:r>
            <a:endParaRPr kumimoji="1" lang="en-US" altLang="ja-JP" dirty="0"/>
          </a:p>
          <a:p>
            <a:pPr marL="171450" indent="-171450">
              <a:buFont typeface="Arial" panose="020B0604020202020204" pitchFamily="34" charset="0"/>
              <a:buChar char="•"/>
            </a:pPr>
            <a:r>
              <a:rPr kumimoji="1" lang="ja-JP" altLang="en-US"/>
              <a:t>リスク認知の違い</a:t>
            </a:r>
            <a:endParaRPr kumimoji="1" lang="en-US" altLang="ja-JP" dirty="0"/>
          </a:p>
          <a:p>
            <a:pPr marL="171450" indent="-171450">
              <a:buFont typeface="Arial" panose="020B0604020202020204" pitchFamily="34" charset="0"/>
              <a:buChar char="•"/>
            </a:pPr>
            <a:r>
              <a:rPr kumimoji="1" lang="ja-JP" altLang="en-US"/>
              <a:t>リスクコミュニケーションの目的と機能</a:t>
            </a:r>
            <a:endParaRPr kumimoji="1" lang="en-US" altLang="ja-JP" dirty="0"/>
          </a:p>
          <a:p>
            <a:pPr marL="171450" indent="-171450">
              <a:buFont typeface="Arial" panose="020B0604020202020204" pitchFamily="34" charset="0"/>
              <a:buChar char="•"/>
            </a:pPr>
            <a:r>
              <a:rPr kumimoji="1" lang="ja-JP" altLang="en-US"/>
              <a:t>リスクに関する様々な非対称性</a:t>
            </a:r>
            <a:endParaRPr kumimoji="1" lang="en-US" altLang="ja-JP" dirty="0"/>
          </a:p>
          <a:p>
            <a:pPr marL="171450" indent="-171450">
              <a:buFont typeface="Arial" panose="020B0604020202020204" pitchFamily="34" charset="0"/>
              <a:buChar char="•"/>
            </a:pPr>
            <a:r>
              <a:rPr kumimoji="1" lang="ja-JP" altLang="en-US"/>
              <a:t>リスクコミュニ</a:t>
            </a:r>
            <a:r>
              <a:rPr kumimoji="1" lang="en-US" altLang="ja-JP" dirty="0"/>
              <a:t>m</a:t>
            </a:r>
            <a:r>
              <a:rPr kumimoji="1" lang="ja-JP" altLang="en-US"/>
              <a:t>けーションの成功</a:t>
            </a:r>
            <a:endParaRPr kumimoji="1" lang="en-US" altLang="ja-JP" dirty="0"/>
          </a:p>
          <a:p>
            <a:pPr marL="171450" indent="-171450">
              <a:buFont typeface="Arial" panose="020B0604020202020204" pitchFamily="34" charset="0"/>
              <a:buChar char="•"/>
            </a:pPr>
            <a:r>
              <a:rPr kumimoji="1" lang="ja-JP" altLang="en-US"/>
              <a:t>原子力災害の特徴</a:t>
            </a:r>
            <a:endParaRPr kumimoji="1" lang="en-US" altLang="ja-JP" dirty="0"/>
          </a:p>
          <a:p>
            <a:pPr marL="171450" indent="-171450">
              <a:buFont typeface="Arial" panose="020B0604020202020204" pitchFamily="34" charset="0"/>
              <a:buChar char="•"/>
            </a:pPr>
            <a:r>
              <a:rPr kumimoji="1" lang="ja-JP" altLang="en-US"/>
              <a:t>リスクコミュニケーションの俯瞰図</a:t>
            </a:r>
            <a:endParaRPr kumimoji="1" lang="en-US" altLang="ja-JP" dirty="0"/>
          </a:p>
          <a:p>
            <a:pPr marL="171450" indent="-171450">
              <a:buFont typeface="Arial" panose="020B0604020202020204" pitchFamily="34" charset="0"/>
              <a:buChar char="•"/>
            </a:pPr>
            <a:r>
              <a:rPr kumimoji="1" lang="ja-JP" altLang="en-US"/>
              <a:t>リスクコミュニケーション企画</a:t>
            </a:r>
          </a:p>
        </p:txBody>
      </p:sp>
    </p:spTree>
    <p:extLst>
      <p:ext uri="{BB962C8B-B14F-4D97-AF65-F5344CB8AC3E}">
        <p14:creationId xmlns:p14="http://schemas.microsoft.com/office/powerpoint/2010/main" val="19754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リスクに関する科学技術リテラシーは、リスクマネジメントに携わる人材のみならず、全てのステークホルダーが身につけていくことが望まれる素養です。リスクコミュニケーションが成り立つ社会であるには、今の科学の知識では、答えが一つに定まらないこともあること、不確実性のある事象について一人一人が意思決定を下さないといけない場合があることを全てのステークホルダーが理解することが重要です。</a:t>
            </a:r>
            <a:endParaRPr kumimoji="1" lang="en-US" altLang="ja-JP" dirty="0"/>
          </a:p>
          <a:p>
            <a:r>
              <a:rPr kumimoji="1" lang="ja-JP" altLang="en-US"/>
              <a:t>科学技術リテラシーを身につけるには、当事者が主体的に問題発見・解決策を提案する姿勢、またはそのために異なる立場や意見の人々と対話・共考・協同する姿勢を身につけるための教育が必要です。主体的に意思決定を下すことが全ての結果責任を負わなければならないことを意味するのではなく、飽くまでリスクに関する責任はリスクコミュニケーションを通じてステークホルダー間で分配されるものです。</a:t>
            </a:r>
            <a:endParaRPr kumimoji="1" lang="en-US" altLang="ja-JP" dirty="0"/>
          </a:p>
          <a:p>
            <a:r>
              <a:rPr kumimoji="1" lang="ja-JP" altLang="en-US"/>
              <a:t>また、リスクの問題には、倫理的・社会的問題も多く含まれるため、特に発信側においては、リスクが社会においてどのように捉えられるかを把握・理解する社会リテラシーを身につけることも重要です。</a:t>
            </a:r>
            <a:endParaRPr kumimoji="1" lang="en-US" altLang="ja-JP" dirty="0"/>
          </a:p>
          <a:p>
            <a:endParaRPr kumimoji="1" lang="en-US" altLang="ja-JP" dirty="0"/>
          </a:p>
          <a:p>
            <a:pPr marL="584200" marR="0" lvl="0" indent="-584200" algn="l" defTabSz="914400" rtl="0" eaLnBrk="1" fontAlgn="auto" latinLnBrk="0" hangingPunct="1">
              <a:lnSpc>
                <a:spcPct val="100000"/>
              </a:lnSpc>
              <a:spcBef>
                <a:spcPts val="0"/>
              </a:spcBef>
              <a:spcAft>
                <a:spcPts val="0"/>
              </a:spcAft>
              <a:buClrTx/>
              <a:buSzTx/>
              <a:buFontTx/>
              <a:buNone/>
              <a:defRPr/>
            </a:pPr>
            <a:r>
              <a:rPr lang="ja-JP" altLang="en-US">
                <a:latin typeface="YuMincho +36p Kana Medium" panose="02020500000000000000" pitchFamily="18" charset="-128"/>
                <a:ea typeface="YuMincho +36p Kana Medium" panose="02020500000000000000" pitchFamily="18" charset="-128"/>
              </a:rPr>
              <a:t>出典：　「リスクコミュニケーションの推進方策」　安全・安心科学技術および社会連携委員会（</a:t>
            </a:r>
            <a:r>
              <a:rPr lang="en-US" altLang="ja-JP" dirty="0">
                <a:latin typeface="YuMincho +36p Kana Medium" panose="02020500000000000000" pitchFamily="18" charset="-128"/>
                <a:ea typeface="YuMincho +36p Kana Medium" panose="02020500000000000000" pitchFamily="18" charset="-128"/>
              </a:rPr>
              <a:t>2004</a:t>
            </a:r>
            <a:r>
              <a:rPr lang="ja-JP" altLang="en-US">
                <a:latin typeface="YuMincho +36p Kana Medium" panose="02020500000000000000" pitchFamily="18" charset="-128"/>
                <a:ea typeface="YuMincho +36p Kana Medium" panose="02020500000000000000" pitchFamily="18" charset="-128"/>
              </a:rPr>
              <a:t>年</a:t>
            </a:r>
            <a:r>
              <a:rPr lang="en-US" altLang="ja-JP" dirty="0">
                <a:latin typeface="YuMincho +36p Kana Medium" panose="02020500000000000000" pitchFamily="18" charset="-128"/>
                <a:ea typeface="YuMincho +36p Kana Medium" panose="02020500000000000000" pitchFamily="18" charset="-128"/>
              </a:rPr>
              <a:t>3</a:t>
            </a:r>
            <a:r>
              <a:rPr lang="ja-JP" altLang="en-US">
                <a:latin typeface="YuMincho +36p Kana Medium" panose="02020500000000000000" pitchFamily="18" charset="-128"/>
                <a:ea typeface="YuMincho +36p Kana Medium" panose="02020500000000000000" pitchFamily="18" charset="-128"/>
              </a:rPr>
              <a:t>月</a:t>
            </a:r>
            <a:r>
              <a:rPr lang="en-US" altLang="ja-JP" dirty="0">
                <a:latin typeface="YuMincho +36p Kana Medium" panose="02020500000000000000" pitchFamily="18" charset="-128"/>
                <a:ea typeface="YuMincho +36p Kana Medium" panose="02020500000000000000" pitchFamily="18" charset="-128"/>
              </a:rPr>
              <a:t>27</a:t>
            </a:r>
            <a:r>
              <a:rPr lang="ja-JP" altLang="en-US">
                <a:latin typeface="YuMincho +36p Kana Medium" panose="02020500000000000000" pitchFamily="18" charset="-128"/>
                <a:ea typeface="YuMincho +36p Kana Medium" panose="02020500000000000000" pitchFamily="18" charset="-128"/>
              </a:rPr>
              <a:t>日）</a:t>
            </a:r>
            <a:endParaRPr kumimoji="1" lang="ja-JP" altLang="en-US"/>
          </a:p>
        </p:txBody>
      </p:sp>
    </p:spTree>
    <p:extLst>
      <p:ext uri="{BB962C8B-B14F-4D97-AF65-F5344CB8AC3E}">
        <p14:creationId xmlns:p14="http://schemas.microsoft.com/office/powerpoint/2010/main" val="55022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4114799"/>
          </a:xfrm>
        </p:spPr>
        <p:txBody>
          <a:bodyPr/>
          <a:lstStyle/>
          <a:p>
            <a:pPr marL="0" marR="0" lvl="1" indent="93600" algn="l" defTabSz="914400" rtl="0" eaLnBrk="1" fontAlgn="auto" latinLnBrk="0" hangingPunct="1">
              <a:lnSpc>
                <a:spcPct val="100000"/>
              </a:lnSpc>
              <a:spcBef>
                <a:spcPts val="0"/>
              </a:spcBef>
              <a:spcAft>
                <a:spcPts val="0"/>
              </a:spcAft>
              <a:buClrTx/>
              <a:buSzTx/>
              <a:buFontTx/>
              <a:buNone/>
              <a:tabLst/>
              <a:defRPr/>
            </a:pPr>
            <a:r>
              <a:rPr kumimoji="1" lang="ja-JP" altLang="en-US">
                <a:latin typeface="YuMincho +36p Kana Medium" panose="02020500000000000000" pitchFamily="18" charset="-128"/>
                <a:ea typeface="YuMincho +36p Kana Medium" panose="02020500000000000000" pitchFamily="18" charset="-128"/>
              </a:rPr>
              <a:t>個人</a:t>
            </a:r>
            <a:r>
              <a:rPr kumimoji="1" lang="ja-JP" altLang="en-US" dirty="0">
                <a:latin typeface="YuMincho +36p Kana Medium" panose="02020500000000000000" pitchFamily="18" charset="-128"/>
                <a:ea typeface="YuMincho +36p Kana Medium" panose="02020500000000000000" pitchFamily="18" charset="-128"/>
              </a:rPr>
              <a:t>はリスクを「ハザード」と「アウトレージ」の和として捉えるという考え方があります。アウトレージとは、怒りや不安、不満、不信など感情的反応をもたらす因子で、ハザードが十分小さくてもアウトレージが大きければ、リスクとして無視できないという認知となります。この場合、</a:t>
            </a:r>
            <a:r>
              <a:rPr lang="ja-JP" altLang="en-US" dirty="0">
                <a:latin typeface="YuMincho +36p Kana Medium" panose="02020500000000000000" pitchFamily="18" charset="-128"/>
                <a:ea typeface="YuMincho +36p Kana Medium" panose="02020500000000000000" pitchFamily="18" charset="-128"/>
              </a:rPr>
              <a:t>「対話・共考・協働」が重要です。アウトレージには、様々な要素があり、自己決定性、公平性、信頼性などの倫理的・社会的な要素</a:t>
            </a:r>
            <a:r>
              <a:rPr lang="ja-JP" altLang="en-US">
                <a:latin typeface="YuMincho +36p Kana Medium" panose="02020500000000000000" pitchFamily="18" charset="-128"/>
                <a:ea typeface="YuMincho +36p Kana Medium" panose="02020500000000000000" pitchFamily="18" charset="-128"/>
              </a:rPr>
              <a:t>も含みます。これらの倫理的・社会的な要素を軽視したコニュニケ</a:t>
            </a:r>
            <a:r>
              <a:rPr lang="en-US" altLang="ja-JP" dirty="0">
                <a:latin typeface="YuMincho +36p Kana Medium" panose="02020500000000000000" pitchFamily="18" charset="-128"/>
                <a:ea typeface="YuMincho +36p Kana Medium" panose="02020500000000000000" pitchFamily="18" charset="-128"/>
              </a:rPr>
              <a:t>―</a:t>
            </a:r>
            <a:r>
              <a:rPr lang="ja-JP" altLang="en-US">
                <a:latin typeface="YuMincho +36p Kana Medium" panose="02020500000000000000" pitchFamily="18" charset="-128"/>
                <a:ea typeface="YuMincho +36p Kana Medium" panose="02020500000000000000" pitchFamily="18" charset="-128"/>
              </a:rPr>
              <a:t>ションを行えば、不信や不満など他の要素が増す場合があります。原子力</a:t>
            </a:r>
            <a:r>
              <a:rPr lang="ja-JP" altLang="en-US" dirty="0">
                <a:latin typeface="YuMincho +36p Kana Medium" panose="02020500000000000000" pitchFamily="18" charset="-128"/>
                <a:ea typeface="YuMincho +36p Kana Medium" panose="02020500000000000000" pitchFamily="18" charset="-128"/>
              </a:rPr>
              <a:t>災害時には、放射線のリスクやその科学的な情報、あるいは測定結果等の数値のみを発信しても、発信者への不信感等があれば、リスクコミュニケーションは成り立ちません。</a:t>
            </a:r>
            <a:endParaRPr lang="en-US" altLang="ja-JP" dirty="0">
              <a:latin typeface="YuMincho +36p Kana Medium" panose="02020500000000000000" pitchFamily="18" charset="-128"/>
              <a:ea typeface="YuMincho +36p Kana Medium" panose="02020500000000000000" pitchFamily="18" charset="-128"/>
            </a:endParaRPr>
          </a:p>
          <a:p>
            <a:pPr marL="0" marR="0" lvl="1" indent="93600" algn="l" defTabSz="914400" rtl="0" eaLnBrk="1" fontAlgn="auto" latinLnBrk="0" hangingPunct="1">
              <a:lnSpc>
                <a:spcPct val="100000"/>
              </a:lnSpc>
              <a:spcBef>
                <a:spcPts val="0"/>
              </a:spcBef>
              <a:spcAft>
                <a:spcPts val="0"/>
              </a:spcAft>
              <a:buClrTx/>
              <a:buSzTx/>
              <a:buFontTx/>
              <a:buNone/>
              <a:tabLst/>
              <a:defRPr/>
            </a:pPr>
            <a:r>
              <a:rPr lang="ja-JP" altLang="en-US" dirty="0">
                <a:latin typeface="YuMincho +36p Kana Medium" panose="02020500000000000000" pitchFamily="18" charset="-128"/>
                <a:ea typeface="YuMincho +36p Kana Medium" panose="02020500000000000000" pitchFamily="18" charset="-128"/>
              </a:rPr>
              <a:t>個人のリスク認知と社会のリスク認知は一般に異なるものです。例えば、個人のレベルでは津波のような甚大な被害をもたらしうるリスクは対処困難として諦めてしまうなど、リスクの深刻さゆえに簡単には認知できない、向かい合えない現実があると考えられます。一方で、社会や集団のレベルでは、そのようなリスクに向き合うことに合理性があります。津波</a:t>
            </a:r>
            <a:r>
              <a:rPr lang="ja-JP" altLang="en-US">
                <a:latin typeface="YuMincho +36p Kana Medium" panose="02020500000000000000" pitchFamily="18" charset="-128"/>
                <a:ea typeface="YuMincho +36p Kana Medium" panose="02020500000000000000" pitchFamily="18" charset="-128"/>
              </a:rPr>
              <a:t>のリスクのように外的</a:t>
            </a:r>
            <a:r>
              <a:rPr lang="ja-JP" altLang="en-US" dirty="0">
                <a:latin typeface="YuMincho +36p Kana Medium" panose="02020500000000000000" pitchFamily="18" charset="-128"/>
                <a:ea typeface="YuMincho +36p Kana Medium" panose="02020500000000000000" pitchFamily="18" charset="-128"/>
              </a:rPr>
              <a:t>要因を認知すれば避けることができるものは、個人のレベル</a:t>
            </a:r>
            <a:r>
              <a:rPr lang="ja-JP" altLang="en-US">
                <a:latin typeface="YuMincho +36p Kana Medium" panose="02020500000000000000" pitchFamily="18" charset="-128"/>
                <a:ea typeface="YuMincho +36p Kana Medium" panose="02020500000000000000" pitchFamily="18" charset="-128"/>
              </a:rPr>
              <a:t>でもリスクを認知</a:t>
            </a:r>
            <a:r>
              <a:rPr lang="ja-JP" altLang="en-US" dirty="0">
                <a:latin typeface="YuMincho +36p Kana Medium" panose="02020500000000000000" pitchFamily="18" charset="-128"/>
                <a:ea typeface="YuMincho +36p Kana Medium" panose="02020500000000000000" pitchFamily="18" charset="-128"/>
              </a:rPr>
              <a:t>し、平常時からリスクコミュニケーションを通じて、このリスク認知の違いを小さくする努力が必要です。</a:t>
            </a:r>
            <a:endParaRPr lang="en-US" altLang="ja-JP" dirty="0">
              <a:latin typeface="YuMincho +36p Kana Medium" panose="02020500000000000000" pitchFamily="18" charset="-128"/>
              <a:ea typeface="YuMincho +36p Kana Medium" panose="02020500000000000000" pitchFamily="18" charset="-128"/>
            </a:endParaRPr>
          </a:p>
          <a:p>
            <a:pPr marL="0" marR="0" lvl="1" indent="93600" algn="l" defTabSz="914400" rtl="0" eaLnBrk="1" fontAlgn="auto" latinLnBrk="0" hangingPunct="1">
              <a:lnSpc>
                <a:spcPct val="100000"/>
              </a:lnSpc>
              <a:spcBef>
                <a:spcPts val="0"/>
              </a:spcBef>
              <a:spcAft>
                <a:spcPts val="0"/>
              </a:spcAft>
              <a:buClrTx/>
              <a:buSzTx/>
              <a:buFontTx/>
              <a:buNone/>
              <a:tabLst/>
              <a:defRPr/>
            </a:pPr>
            <a:endParaRPr lang="en-US" altLang="ja-JP" dirty="0">
              <a:latin typeface="YuMincho +36p Kana Medium" panose="02020500000000000000" pitchFamily="18" charset="-128"/>
              <a:ea typeface="YuMincho +36p Kana Medium" panose="02020500000000000000" pitchFamily="18" charset="-128"/>
            </a:endParaRPr>
          </a:p>
          <a:p>
            <a:pPr marL="500063" marR="0" lvl="1" indent="-484188" algn="l" defTabSz="914400" rtl="0" eaLnBrk="1" fontAlgn="auto" latinLnBrk="0" hangingPunct="1">
              <a:lnSpc>
                <a:spcPct val="100000"/>
              </a:lnSpc>
              <a:spcBef>
                <a:spcPts val="0"/>
              </a:spcBef>
              <a:spcAft>
                <a:spcPts val="0"/>
              </a:spcAft>
              <a:buClrTx/>
              <a:buSzTx/>
              <a:buFontTx/>
              <a:buNone/>
              <a:defRPr/>
            </a:pPr>
            <a:r>
              <a:rPr lang="ja-JP" altLang="en-US">
                <a:latin typeface="YuMincho +36p Kana Medium" panose="02020500000000000000" pitchFamily="18" charset="-128"/>
                <a:ea typeface="YuMincho +36p Kana Medium" panose="02020500000000000000" pitchFamily="18" charset="-128"/>
              </a:rPr>
              <a:t>出典：「</a:t>
            </a:r>
            <a:r>
              <a:rPr lang="ja-JP" altLang="en-US" dirty="0">
                <a:latin typeface="YuMincho +36p Kana Medium" panose="02020500000000000000" pitchFamily="18" charset="-128"/>
                <a:ea typeface="YuMincho +36p Kana Medium" panose="02020500000000000000" pitchFamily="18" charset="-128"/>
              </a:rPr>
              <a:t>リスクコミュニケーションの推進方策」　安全・安心科学技術および社会連携委員会（</a:t>
            </a:r>
            <a:r>
              <a:rPr lang="en-US" altLang="ja-JP" dirty="0">
                <a:latin typeface="YuMincho +36p Kana Medium" panose="02020500000000000000" pitchFamily="18" charset="-128"/>
                <a:ea typeface="YuMincho +36p Kana Medium" panose="02020500000000000000" pitchFamily="18" charset="-128"/>
              </a:rPr>
              <a:t>2004</a:t>
            </a:r>
            <a:r>
              <a:rPr lang="ja-JP" altLang="en-US" dirty="0">
                <a:latin typeface="YuMincho +36p Kana Medium" panose="02020500000000000000" pitchFamily="18" charset="-128"/>
                <a:ea typeface="YuMincho +36p Kana Medium" panose="02020500000000000000" pitchFamily="18" charset="-128"/>
              </a:rPr>
              <a:t>年</a:t>
            </a:r>
            <a:r>
              <a:rPr lang="en-US" altLang="ja-JP" dirty="0">
                <a:latin typeface="YuMincho +36p Kana Medium" panose="02020500000000000000" pitchFamily="18" charset="-128"/>
                <a:ea typeface="YuMincho +36p Kana Medium" panose="02020500000000000000" pitchFamily="18" charset="-128"/>
              </a:rPr>
              <a:t>3</a:t>
            </a:r>
            <a:r>
              <a:rPr lang="ja-JP" altLang="en-US" dirty="0">
                <a:latin typeface="YuMincho +36p Kana Medium" panose="02020500000000000000" pitchFamily="18" charset="-128"/>
                <a:ea typeface="YuMincho +36p Kana Medium" panose="02020500000000000000" pitchFamily="18" charset="-128"/>
              </a:rPr>
              <a:t>月</a:t>
            </a:r>
            <a:r>
              <a:rPr lang="en-US" altLang="ja-JP" dirty="0">
                <a:latin typeface="YuMincho +36p Kana Medium" panose="02020500000000000000" pitchFamily="18" charset="-128"/>
                <a:ea typeface="YuMincho +36p Kana Medium" panose="02020500000000000000" pitchFamily="18" charset="-128"/>
              </a:rPr>
              <a:t>27</a:t>
            </a:r>
            <a:r>
              <a:rPr lang="ja-JP" altLang="en-US" dirty="0">
                <a:latin typeface="YuMincho +36p Kana Medium" panose="02020500000000000000" pitchFamily="18" charset="-128"/>
                <a:ea typeface="YuMincho +36p Kana Medium" panose="02020500000000000000" pitchFamily="18" charset="-128"/>
              </a:rPr>
              <a:t>日）</a:t>
            </a:r>
          </a:p>
        </p:txBody>
      </p:sp>
    </p:spTree>
    <p:extLst>
      <p:ext uri="{BB962C8B-B14F-4D97-AF65-F5344CB8AC3E}">
        <p14:creationId xmlns:p14="http://schemas.microsoft.com/office/powerpoint/2010/main" val="294397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リスクコミュニケーションを行う目的あるいは機能には様々なものがあります。</a:t>
            </a:r>
            <a:endParaRPr kumimoji="1" lang="en-US" altLang="ja-JP" dirty="0"/>
          </a:p>
          <a:p>
            <a:r>
              <a:rPr kumimoji="1" lang="ja-JP" altLang="en-US"/>
              <a:t>国際リスクガバナンス・カウンシル（</a:t>
            </a:r>
            <a:r>
              <a:rPr kumimoji="1" lang="en-US" altLang="ja-JP" dirty="0"/>
              <a:t>IRGC)</a:t>
            </a:r>
            <a:r>
              <a:rPr kumimoji="1" lang="ja-JP" altLang="en-US"/>
              <a:t>は、リスクのより適切なマネジメントに資するリスクコミュニケーションの目的について、</a:t>
            </a:r>
            <a:r>
              <a:rPr kumimoji="1" lang="en-US" altLang="ja-JP" dirty="0"/>
              <a:t>①</a:t>
            </a:r>
            <a:r>
              <a:rPr kumimoji="1" lang="ja-JP" altLang="en-US"/>
              <a:t>リスクとその対象法に関する教育・啓発、</a:t>
            </a:r>
            <a:r>
              <a:rPr kumimoji="1" lang="en-US" altLang="ja-JP" dirty="0"/>
              <a:t>②</a:t>
            </a:r>
            <a:r>
              <a:rPr kumimoji="1" lang="ja-JP" altLang="en-US"/>
              <a:t>リスクに関する訓練等行動変容の喚起、</a:t>
            </a:r>
            <a:r>
              <a:rPr kumimoji="1" lang="en-US" altLang="ja-JP" dirty="0"/>
              <a:t>③</a:t>
            </a:r>
            <a:r>
              <a:rPr kumimoji="1" lang="ja-JP" altLang="en-US"/>
              <a:t>リスク評価・リスク管理機関等に対する信頼の醸成、</a:t>
            </a:r>
            <a:r>
              <a:rPr kumimoji="1" lang="en-US" altLang="ja-JP" dirty="0"/>
              <a:t>④</a:t>
            </a:r>
            <a:r>
              <a:rPr kumimoji="1" lang="ja-JP" altLang="en-US"/>
              <a:t>リスクに関わる意思決定への利害関係者や公衆の参加と紛争解決、の４点をあげています。我が国の実例に照らし、より具体的かつ分かりやすくリスクコミュニケーションの目的と機能を分類したものが上記の表です。</a:t>
            </a:r>
            <a:endParaRPr kumimoji="1" lang="en-US" altLang="ja-JP" dirty="0"/>
          </a:p>
          <a:p>
            <a:r>
              <a:rPr kumimoji="1" lang="ja-JP" altLang="en-US"/>
              <a:t>リスクコミュニケーションは、ステークホルダーが広く互いの立場や見解を理解しあった上で、それぞれの行動変容に結びつけることのできる「共感をうむコミュニケーション」の場となることを目指すべきです。</a:t>
            </a:r>
            <a:endParaRPr kumimoji="1" lang="en-US" altLang="ja-JP" dirty="0"/>
          </a:p>
          <a:p>
            <a:endParaRPr kumimoji="1" lang="en-US" altLang="ja-JP" dirty="0"/>
          </a:p>
          <a:p>
            <a:pPr marL="500063" indent="-484188"/>
            <a:r>
              <a:rPr kumimoji="1" lang="ja-JP" altLang="en-US"/>
              <a:t>出典：「リスクコミュニケーション事例調査報告書」　独立行政法人科学技術振興機構（</a:t>
            </a:r>
            <a:r>
              <a:rPr kumimoji="1" lang="en-US" altLang="ja-JP" dirty="0"/>
              <a:t>2014</a:t>
            </a:r>
            <a:r>
              <a:rPr kumimoji="1" lang="ja-JP" altLang="en-US"/>
              <a:t>年</a:t>
            </a:r>
            <a:r>
              <a:rPr kumimoji="1" lang="en-US" altLang="ja-JP" dirty="0"/>
              <a:t>3</a:t>
            </a:r>
            <a:r>
              <a:rPr kumimoji="1" lang="ja-JP" altLang="en-US"/>
              <a:t>月）</a:t>
            </a:r>
          </a:p>
          <a:p>
            <a:pPr marL="500063" indent="-484188"/>
            <a:r>
              <a:rPr kumimoji="1" lang="ja-JP" altLang="en-US"/>
              <a:t>　　　「リスクコミュニケーションの推進方策」　安全・安心科学技術および社会連携委員会（</a:t>
            </a:r>
            <a:r>
              <a:rPr kumimoji="1" lang="en-US" altLang="ja-JP" dirty="0"/>
              <a:t>2004</a:t>
            </a:r>
            <a:r>
              <a:rPr kumimoji="1" lang="ja-JP" altLang="en-US"/>
              <a:t>年</a:t>
            </a:r>
            <a:r>
              <a:rPr kumimoji="1" lang="en-US" altLang="ja-JP" dirty="0"/>
              <a:t>3</a:t>
            </a:r>
            <a:r>
              <a:rPr kumimoji="1" lang="ja-JP" altLang="en-US"/>
              <a:t>月</a:t>
            </a:r>
            <a:r>
              <a:rPr kumimoji="1" lang="en-US" altLang="ja-JP" dirty="0"/>
              <a:t>27</a:t>
            </a:r>
            <a:r>
              <a:rPr kumimoji="1" lang="ja-JP" altLang="en-US"/>
              <a:t>日）</a:t>
            </a:r>
          </a:p>
        </p:txBody>
      </p:sp>
    </p:spTree>
    <p:extLst>
      <p:ext uri="{BB962C8B-B14F-4D97-AF65-F5344CB8AC3E}">
        <p14:creationId xmlns:p14="http://schemas.microsoft.com/office/powerpoint/2010/main" val="217686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640529"/>
            <a:ext cx="5486400" cy="4364926"/>
          </a:xfrm>
        </p:spPr>
        <p:txBody>
          <a:bodyPr/>
          <a:lstStyle/>
          <a:p>
            <a:r>
              <a:rPr kumimoji="1" lang="ja-JP" altLang="en-US" dirty="0"/>
              <a:t>ステークホルダー間でリスクコミュニケーションを実施する際、多くの場合に、発信側（専門家や行政等）と受けて側（一般市民等）との間に、情報、リスクに係る権限と責任、リスクそのものを引き受ける度合いの非対称性の課題が伴います。いかにこの非対称性に配慮し、双方向を担保したコミュニケーションの場に近づけるかが、リスクコミュニケーション成功の重要なポイントとなります。また、情報の受け手側は、概ね発信側に行動の指針を示してほしいという意見と、情報を基に自分で判断したいという意見に大別されます。どちらが望ましいというものではなく、このような受け手側のリスク情報の理解の仕方を発信側があらかじめ意識する必要があります。</a:t>
            </a:r>
            <a:endParaRPr kumimoji="1" lang="en-US" altLang="ja-JP" dirty="0"/>
          </a:p>
          <a:p>
            <a:r>
              <a:rPr lang="ja-JP" altLang="en-US" dirty="0"/>
              <a:t>行政や専門家の「統治者視点」では、統計的・確率論的な見方をするのに対して、リスクに直面する一人一人の「当事者視点」では、危害の確率がいくらであれ、個人がその危害を受けるか受けないかの二者択一としてリスクを捉えたり、アウトレージの要素による価値判断に基づいた個別的な見方をしたりします。</a:t>
            </a:r>
            <a:endParaRPr lang="en-US" altLang="ja-JP" dirty="0"/>
          </a:p>
          <a:p>
            <a:r>
              <a:rPr kumimoji="1" lang="ja-JP" altLang="en-US" dirty="0"/>
              <a:t>統治者視点からは、責任ある意思決定のためには不確実性の高いリスク情報は、参考となる度合いが低く、開示すれば混乱を招く可能性があるとして排除されがちとなりますが、当事者視点からみれば、不確実性の高いリスク情報であっても、各自が個々の責任で行う意思決定の参考になり得るため、積極的な公開・周知が望ましいとされます。発信側はこのような視点を十分理解する必要があります。</a:t>
            </a:r>
            <a:endParaRPr kumimoji="1" lang="en-US" altLang="ja-JP" dirty="0"/>
          </a:p>
          <a:p>
            <a:endParaRPr kumimoji="1" lang="en-US" altLang="ja-JP" dirty="0"/>
          </a:p>
          <a:p>
            <a:pPr marL="500063" marR="0" lvl="0" indent="-500063" algn="l" defTabSz="914400" rtl="0" eaLnBrk="1" fontAlgn="auto" latinLnBrk="0" hangingPunct="1">
              <a:lnSpc>
                <a:spcPct val="100000"/>
              </a:lnSpc>
              <a:spcBef>
                <a:spcPts val="0"/>
              </a:spcBef>
              <a:spcAft>
                <a:spcPts val="0"/>
              </a:spcAft>
              <a:buClrTx/>
              <a:buSzTx/>
              <a:buFontTx/>
              <a:buNone/>
              <a:defRPr/>
            </a:pPr>
            <a:r>
              <a:rPr lang="ja-JP" altLang="en-US">
                <a:latin typeface="YuMincho +36p Kana Medium" panose="02020500000000000000" pitchFamily="18" charset="-128"/>
                <a:ea typeface="YuMincho +36p Kana Medium" panose="02020500000000000000" pitchFamily="18" charset="-128"/>
              </a:rPr>
              <a:t>出典：「</a:t>
            </a:r>
            <a:r>
              <a:rPr lang="ja-JP" altLang="en-US" dirty="0">
                <a:latin typeface="YuMincho +36p Kana Medium" panose="02020500000000000000" pitchFamily="18" charset="-128"/>
                <a:ea typeface="YuMincho +36p Kana Medium" panose="02020500000000000000" pitchFamily="18" charset="-128"/>
              </a:rPr>
              <a:t>リスクコミュニケーションの推進方策」　安全・安心科学技術および社会連携委員会（</a:t>
            </a:r>
            <a:r>
              <a:rPr lang="en-US" altLang="ja-JP" dirty="0">
                <a:latin typeface="YuMincho +36p Kana Medium" panose="02020500000000000000" pitchFamily="18" charset="-128"/>
                <a:ea typeface="YuMincho +36p Kana Medium" panose="02020500000000000000" pitchFamily="18" charset="-128"/>
              </a:rPr>
              <a:t>2004</a:t>
            </a:r>
            <a:r>
              <a:rPr lang="ja-JP" altLang="en-US" dirty="0">
                <a:latin typeface="YuMincho +36p Kana Medium" panose="02020500000000000000" pitchFamily="18" charset="-128"/>
                <a:ea typeface="YuMincho +36p Kana Medium" panose="02020500000000000000" pitchFamily="18" charset="-128"/>
              </a:rPr>
              <a:t>年</a:t>
            </a:r>
            <a:r>
              <a:rPr lang="en-US" altLang="ja-JP" dirty="0">
                <a:latin typeface="YuMincho +36p Kana Medium" panose="02020500000000000000" pitchFamily="18" charset="-128"/>
                <a:ea typeface="YuMincho +36p Kana Medium" panose="02020500000000000000" pitchFamily="18" charset="-128"/>
              </a:rPr>
              <a:t>3</a:t>
            </a:r>
            <a:r>
              <a:rPr lang="ja-JP" altLang="en-US" dirty="0">
                <a:latin typeface="YuMincho +36p Kana Medium" panose="02020500000000000000" pitchFamily="18" charset="-128"/>
                <a:ea typeface="YuMincho +36p Kana Medium" panose="02020500000000000000" pitchFamily="18" charset="-128"/>
              </a:rPr>
              <a:t>月</a:t>
            </a:r>
            <a:r>
              <a:rPr lang="en-US" altLang="ja-JP" dirty="0">
                <a:latin typeface="YuMincho +36p Kana Medium" panose="02020500000000000000" pitchFamily="18" charset="-128"/>
                <a:ea typeface="YuMincho +36p Kana Medium" panose="02020500000000000000" pitchFamily="18" charset="-128"/>
              </a:rPr>
              <a:t>27</a:t>
            </a:r>
            <a:r>
              <a:rPr lang="ja-JP" altLang="en-US" dirty="0">
                <a:latin typeface="YuMincho +36p Kana Medium" panose="02020500000000000000" pitchFamily="18" charset="-128"/>
                <a:ea typeface="YuMincho +36p Kana Medium" panose="02020500000000000000" pitchFamily="18" charset="-128"/>
              </a:rPr>
              <a:t>日）</a:t>
            </a:r>
          </a:p>
        </p:txBody>
      </p:sp>
    </p:spTree>
    <p:extLst>
      <p:ext uri="{BB962C8B-B14F-4D97-AF65-F5344CB8AC3E}">
        <p14:creationId xmlns:p14="http://schemas.microsoft.com/office/powerpoint/2010/main" val="428323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上の絵では、ある人のＡという考えが、相手にＡ </a:t>
            </a:r>
            <a:r>
              <a:rPr kumimoji="1" lang="en-US" altLang="ja-JP" dirty="0"/>
              <a:t>´ </a:t>
            </a:r>
            <a:r>
              <a:rPr kumimoji="1" lang="ja-JP" altLang="en-US"/>
              <a:t>という形で伝わっています。下の絵では、ＡとＢという異なる考えを持っていた二人が、Ｃ、Ｄという新しい考えにたどり着いたことをあらわしています。Ｃ＝Ｄであれば、合意が形成されたことになりますが、コミュニケーションは必ずしも合意を目指すものではなく、様々な目的・機能があることに注意が必要です。</a:t>
            </a:r>
            <a:endParaRPr kumimoji="1" lang="en-US" altLang="ja-JP" dirty="0"/>
          </a:p>
          <a:p>
            <a:r>
              <a:rPr kumimoji="1" lang="ja-JP" altLang="en-US"/>
              <a:t>リスクコミュニケーションは、参加する個々人の感情や価値観にも深く関係・影響するもので、その手法に画一的な解、ゴールは存在しないと考えられ、これに十分留意する必要があります。リスクコミュニケーションは、リスクを伴う事象に対する向き合い方について一つの結論を導くものでもなく、一方向に知識を伝達し共有するものでもありません。「共感を生むコミュニケーション」の場、すなわちステークホルダーが広く互いの立場や見解を理解しあった上で、それぞれの行動変容に結びつけるための場となるべきです。「共感を生むコミュニケーション」の場を適切に設定するには、ステークホルダー間の信頼関係がなにより重要で、対話・共考・協働といった実践の積み重ねが欠かせません。</a:t>
            </a:r>
            <a:endParaRPr kumimoji="1" lang="en-US" altLang="ja-JP" dirty="0"/>
          </a:p>
          <a:p>
            <a:endParaRPr kumimoji="1" lang="en-US" altLang="ja-JP" dirty="0"/>
          </a:p>
          <a:p>
            <a:pPr marL="500063" marR="0" indent="-500063" algn="l" defTabSz="914400" rtl="0" eaLnBrk="1" fontAlgn="auto" latinLnBrk="0" hangingPunct="1">
              <a:lnSpc>
                <a:spcPct val="100000"/>
              </a:lnSpc>
              <a:spcBef>
                <a:spcPts val="0"/>
              </a:spcBef>
              <a:spcAft>
                <a:spcPts val="0"/>
              </a:spcAft>
              <a:buClrTx/>
              <a:buSzTx/>
              <a:buFontTx/>
              <a:buNone/>
              <a:defRPr/>
            </a:pPr>
            <a:r>
              <a:rPr kumimoji="1" lang="ja-JP" altLang="en-US"/>
              <a:t>出典：「科学コミュニケーション案内」　科学技術振興機構 科学コミュニケーションセンター（</a:t>
            </a:r>
            <a:r>
              <a:rPr kumimoji="1" lang="en-US" altLang="ja-JP" dirty="0"/>
              <a:t>2015</a:t>
            </a:r>
            <a:r>
              <a:rPr kumimoji="1" lang="ja-JP" altLang="en-US"/>
              <a:t>年</a:t>
            </a:r>
            <a:r>
              <a:rPr kumimoji="1" lang="en-US" altLang="ja-JP" dirty="0"/>
              <a:t>3</a:t>
            </a:r>
            <a:r>
              <a:rPr kumimoji="1" lang="ja-JP" altLang="en-US"/>
              <a:t>月</a:t>
            </a:r>
            <a:r>
              <a:rPr kumimoji="1" lang="en-US" altLang="ja-JP" dirty="0"/>
              <a:t>31</a:t>
            </a:r>
            <a:r>
              <a:rPr kumimoji="1" lang="ja-JP" altLang="en-US"/>
              <a:t>日）</a:t>
            </a:r>
            <a:endParaRPr kumimoji="1" lang="en-US" altLang="ja-JP" dirty="0"/>
          </a:p>
          <a:p>
            <a:pPr marL="500063" indent="-500063">
              <a:defRPr/>
            </a:pPr>
            <a:r>
              <a:rPr lang="ja-JP" altLang="en-US"/>
              <a:t>　　　「リスクコミュニケーション案内」（文部科学省）（</a:t>
            </a:r>
            <a:r>
              <a:rPr lang="en-US" altLang="ja-JP" dirty="0"/>
              <a:t> http://</a:t>
            </a:r>
            <a:r>
              <a:rPr lang="en-US" altLang="ja-JP" dirty="0" err="1"/>
              <a:t>www.mext.go.jp</a:t>
            </a:r>
            <a:r>
              <a:rPr lang="en-US" altLang="ja-JP" dirty="0"/>
              <a:t>/</a:t>
            </a:r>
            <a:r>
              <a:rPr lang="en-US" altLang="ja-JP" dirty="0" err="1"/>
              <a:t>a_menu</a:t>
            </a:r>
            <a:r>
              <a:rPr lang="en-US" altLang="ja-JP" dirty="0"/>
              <a:t>/</a:t>
            </a:r>
            <a:r>
              <a:rPr lang="en-US" altLang="ja-JP" dirty="0" err="1"/>
              <a:t>suishin</a:t>
            </a:r>
            <a:r>
              <a:rPr lang="en-US" altLang="ja-JP" dirty="0"/>
              <a:t>/detail/1397354.htm </a:t>
            </a:r>
            <a:r>
              <a:rPr lang="ja-JP" altLang="en-US"/>
              <a:t>）をもとに作成</a:t>
            </a:r>
            <a:endParaRPr kumimoji="1" lang="ja-JP" altLang="en-US"/>
          </a:p>
        </p:txBody>
      </p:sp>
    </p:spTree>
    <p:extLst>
      <p:ext uri="{BB962C8B-B14F-4D97-AF65-F5344CB8AC3E}">
        <p14:creationId xmlns:p14="http://schemas.microsoft.com/office/powerpoint/2010/main" val="501342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原子力発電所は、リスクについても十分に制御可能だと見なされていましたが、</a:t>
            </a:r>
            <a:r>
              <a:rPr lang="en-US" altLang="ja-JP" dirty="0"/>
              <a:t>2011</a:t>
            </a:r>
            <a:r>
              <a:rPr lang="ja-JP" altLang="en-US"/>
              <a:t>年の東京電力福島第一原子力発電所の事故では、想定を外れた事故を起こし、収束困難になりました。</a:t>
            </a:r>
            <a:endParaRPr lang="en-US" altLang="ja-JP" dirty="0"/>
          </a:p>
          <a:p>
            <a:r>
              <a:rPr kumimoji="1" lang="ja-JP" altLang="en-US"/>
              <a:t>低線量の放射線の健康リスクは、科学的な観点からは十分に低く、管理可能である「単純」なリスクとされても、周辺住民等の当事者にとっては、リスク分配やコスト負担の公平性、医療被ばくとは違って自らの意思で受け入れるものではないことなどから、受け容れ難いと判断されることもあり、「多義的な」問題として扱う必要があります。</a:t>
            </a:r>
            <a:endParaRPr kumimoji="1" lang="en-US" altLang="ja-JP" dirty="0"/>
          </a:p>
          <a:p>
            <a:r>
              <a:rPr lang="ja-JP" altLang="en-US"/>
              <a:t>また、同じリスクの評価結果についても、複数の解釈が存在することもあります。</a:t>
            </a:r>
            <a:endParaRPr kumimoji="1" lang="en-US" altLang="ja-JP" dirty="0"/>
          </a:p>
        </p:txBody>
      </p:sp>
    </p:spTree>
    <p:extLst>
      <p:ext uri="{BB962C8B-B14F-4D97-AF65-F5344CB8AC3E}">
        <p14:creationId xmlns:p14="http://schemas.microsoft.com/office/powerpoint/2010/main" val="378499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771901"/>
          </a:xfrm>
        </p:spPr>
        <p:txBody>
          <a:bodyPr/>
          <a:lstStyle/>
          <a:p>
            <a:r>
              <a:rPr kumimoji="1" lang="ja-JP" altLang="en-US"/>
              <a:t>リスクコミュニケーション</a:t>
            </a:r>
            <a:r>
              <a:rPr kumimoji="1" lang="ja-JP" altLang="en-US" dirty="0"/>
              <a:t>を適切に行うためには、直面している問題を俯瞰的に捉え直し、目的に応じた手法</a:t>
            </a:r>
            <a:r>
              <a:rPr kumimoji="1" lang="ja-JP" altLang="en-US"/>
              <a:t>を選択しなければ</a:t>
            </a:r>
            <a:r>
              <a:rPr kumimoji="1" lang="ja-JP" altLang="en-US" dirty="0"/>
              <a:t>なりません。リスクコミュニケーションが扱う問題には、時間的・空間的なスケールや分野、人為的か自然的かの相違など、様々な種類があり、これに応じたリスクコミュニケーションの在り方（目的、対象、方法論、時期・期間など）も様々です。国立研究開発法人</a:t>
            </a:r>
            <a:r>
              <a:rPr kumimoji="1" lang="ja-JP" altLang="en-US"/>
              <a:t>科学技術振興機構</a:t>
            </a:r>
            <a:r>
              <a:rPr kumimoji="1" lang="ja-JP" altLang="en-US" dirty="0"/>
              <a:t>（</a:t>
            </a:r>
            <a:r>
              <a:rPr kumimoji="1" lang="en-US" altLang="ja-JP" dirty="0"/>
              <a:t>JST</a:t>
            </a:r>
            <a:r>
              <a:rPr kumimoji="1" lang="ja-JP" altLang="en-US" dirty="0"/>
              <a:t>）科学コミュニケーションセンターで開発された「科学コミュニケーションの分類枠組み」を紹介しています。</a:t>
            </a:r>
            <a:endParaRPr kumimoji="1" lang="en-US" altLang="ja-JP" dirty="0"/>
          </a:p>
          <a:p>
            <a:r>
              <a:rPr kumimoji="1" lang="ja-JP" altLang="en-US" dirty="0"/>
              <a:t>リスクの問題とリスクコミュニケーションの分類軸は、問題発生・対応の「時間・空間・社会スケール」、「ハザード種別」、リスクに関する知識の「不定性」の度合い、問題発生・対応の「フェイズ」、問題に関わる「アクター」、リスクコミュニケーションを行う「目的・機能」の６つの軸による複合的な分類枠組みが提案されています。</a:t>
            </a:r>
            <a:endParaRPr kumimoji="1" lang="en-US" altLang="ja-JP" dirty="0"/>
          </a:p>
          <a:p>
            <a:endParaRPr kumimoji="1" lang="en-US" altLang="ja-JP" dirty="0"/>
          </a:p>
          <a:p>
            <a:pPr marL="500063" marR="0" lvl="0" indent="-500063" algn="l" defTabSz="914400" rtl="0" eaLnBrk="1" fontAlgn="auto" latinLnBrk="0" hangingPunct="1">
              <a:lnSpc>
                <a:spcPct val="100000"/>
              </a:lnSpc>
              <a:spcBef>
                <a:spcPts val="0"/>
              </a:spcBef>
              <a:spcAft>
                <a:spcPts val="0"/>
              </a:spcAft>
              <a:buClrTx/>
              <a:buSzTx/>
              <a:buFontTx/>
              <a:buNone/>
              <a:defRPr/>
            </a:pPr>
            <a:r>
              <a:rPr kumimoji="1" lang="ja-JP" altLang="en-US" dirty="0"/>
              <a:t>出典：「リスクコミュニケーション事例調査報告書」　独立行政法人科学技術振興機構（</a:t>
            </a:r>
            <a:r>
              <a:rPr kumimoji="1" lang="en-US" altLang="ja-JP" dirty="0"/>
              <a:t>2014</a:t>
            </a:r>
            <a:r>
              <a:rPr kumimoji="1" lang="ja-JP" altLang="en-US" dirty="0"/>
              <a:t>年</a:t>
            </a:r>
            <a:r>
              <a:rPr kumimoji="1" lang="en-US" altLang="ja-JP" dirty="0"/>
              <a:t>3</a:t>
            </a:r>
            <a:r>
              <a:rPr kumimoji="1" lang="ja-JP" altLang="en-US" dirty="0"/>
              <a:t>月）</a:t>
            </a:r>
            <a:endParaRPr kumimoji="1" lang="en-US" altLang="ja-JP" dirty="0"/>
          </a:p>
          <a:p>
            <a:pPr marL="500063" marR="0" lvl="0" indent="-500063" algn="l" defTabSz="914400" rtl="0" eaLnBrk="1" fontAlgn="auto" latinLnBrk="0" hangingPunct="1">
              <a:lnSpc>
                <a:spcPct val="100000"/>
              </a:lnSpc>
              <a:spcBef>
                <a:spcPts val="0"/>
              </a:spcBef>
              <a:spcAft>
                <a:spcPts val="0"/>
              </a:spcAft>
              <a:buClrTx/>
              <a:buSzTx/>
              <a:buFontTx/>
              <a:buNone/>
              <a:defRPr/>
            </a:pPr>
            <a:r>
              <a:rPr kumimoji="1" lang="ja-JP" altLang="en-US"/>
              <a:t>　　　「</a:t>
            </a:r>
            <a:r>
              <a:rPr kumimoji="1" lang="ja-JP" altLang="en-US" dirty="0"/>
              <a:t>科学コミュニケーション案内」　科学技術振興機構 科学コミュニケーションセンター（</a:t>
            </a:r>
            <a:r>
              <a:rPr kumimoji="1" lang="en-US" altLang="ja-JP" dirty="0"/>
              <a:t>2015</a:t>
            </a:r>
            <a:r>
              <a:rPr kumimoji="1" lang="ja-JP" altLang="en-US" dirty="0"/>
              <a:t>年</a:t>
            </a:r>
            <a:r>
              <a:rPr kumimoji="1" lang="en-US" altLang="ja-JP" dirty="0"/>
              <a:t>3</a:t>
            </a:r>
            <a:r>
              <a:rPr kumimoji="1" lang="ja-JP" altLang="en-US" dirty="0"/>
              <a:t>月</a:t>
            </a:r>
            <a:r>
              <a:rPr kumimoji="1" lang="en-US" altLang="ja-JP" dirty="0"/>
              <a:t>31</a:t>
            </a:r>
            <a:r>
              <a:rPr kumimoji="1" lang="ja-JP" altLang="en-US"/>
              <a:t>日）</a:t>
            </a:r>
            <a:endParaRPr kumimoji="1" lang="en-US" altLang="ja-JP" dirty="0"/>
          </a:p>
          <a:p>
            <a:pPr marL="500063" lvl="0" indent="-500063">
              <a:defRPr/>
            </a:pPr>
            <a:r>
              <a:rPr lang="ja-JP" altLang="en-US"/>
              <a:t>　　　「リスクコミュニケーション案内」（文部科学省）（</a:t>
            </a:r>
            <a:r>
              <a:rPr lang="en-US" altLang="ja-JP" dirty="0"/>
              <a:t> http://</a:t>
            </a:r>
            <a:r>
              <a:rPr lang="en-US" altLang="ja-JP" dirty="0" err="1"/>
              <a:t>www.mext.go.jp</a:t>
            </a:r>
            <a:r>
              <a:rPr lang="en-US" altLang="ja-JP" dirty="0"/>
              <a:t>/</a:t>
            </a:r>
            <a:r>
              <a:rPr lang="en-US" altLang="ja-JP" dirty="0" err="1"/>
              <a:t>a_menu</a:t>
            </a:r>
            <a:r>
              <a:rPr lang="en-US" altLang="ja-JP" dirty="0"/>
              <a:t>/</a:t>
            </a:r>
            <a:r>
              <a:rPr lang="en-US" altLang="ja-JP" dirty="0" err="1"/>
              <a:t>suishin</a:t>
            </a:r>
            <a:r>
              <a:rPr lang="en-US" altLang="ja-JP" dirty="0"/>
              <a:t>/detail/1397354.htm </a:t>
            </a:r>
            <a:r>
              <a:rPr lang="ja-JP" altLang="en-US"/>
              <a:t>）をもとに作成</a:t>
            </a:r>
            <a:endParaRPr kumimoji="1" lang="ja-JP" altLang="en-US" dirty="0"/>
          </a:p>
        </p:txBody>
      </p:sp>
    </p:spTree>
    <p:extLst>
      <p:ext uri="{BB962C8B-B14F-4D97-AF65-F5344CB8AC3E}">
        <p14:creationId xmlns:p14="http://schemas.microsoft.com/office/powerpoint/2010/main" val="3029593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リスクコミュニケーションの実践の企画や評価における導入的な目安として、上記のフローチャートを示しています。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例えば、「ハザード種別」が実用化間もない先端科学技術であり、具体的な 被害が発生していない場合には、「フェイズ」は「平常時</a:t>
            </a:r>
            <a:r>
              <a:rPr kumimoji="1" lang="en-US" altLang="ja-JP" dirty="0"/>
              <a:t>(</a:t>
            </a:r>
            <a:r>
              <a:rPr kumimoji="1" lang="ja-JP" altLang="en-US"/>
              <a:t>下流</a:t>
            </a:r>
            <a:r>
              <a:rPr kumimoji="1" lang="en-US" altLang="ja-JP" dirty="0"/>
              <a:t>)</a:t>
            </a:r>
            <a:r>
              <a:rPr kumimoji="1" lang="ja-JP" altLang="en-US"/>
              <a:t>」となり、予期される問題の性質に応じて時間・空間・社会スケールが選ばれます。さらに「誰と誰の、どのようなコミュニケーションが必要か」を考えるために、リスク に関する知識の「不定性」がどうであるかを検討します。「単純」の場合には、意思決定に直接かかわるコミュニケーションは、規制当局スタッフ等を中心に行われます。 他のアクターとのコミュニケーションはもっぱら「教育・啓発と行動変容」を目的としたものとなります。 </a:t>
            </a:r>
            <a:endParaRPr kumimoji="1" lang="en-US" altLang="ja-JP" dirty="0"/>
          </a:p>
          <a:p>
            <a:r>
              <a:rPr lang="ja-JP" altLang="en-US"/>
              <a:t>ただし、規制当局や専門家からは「単純」に分類されるリスクでも、たとえば消費者から見ると、規制当局等に対する不信感があり、「複雑」や「不確実」に分類されることもありますし、同じ対象でも、「単純」に分類されるリスクのほかに「複雑」などに分類されるリスクも併せ持っている場合もあります。その場合には、規制当局外部の一般の専門家や利害関係者、さらには一般市民も対象にしたコミュニケーションが、「信頼醸成」や「意思決定への 参加」を目的に行われる必要があります。 </a:t>
            </a:r>
          </a:p>
          <a:p>
            <a:r>
              <a:rPr lang="ja-JP" altLang="en-US"/>
              <a:t>また、科学的な観点からは「単純」に分類されるリスクであっても、リスクにさらされる当事者にとって、それを受け容れるか否かは、原理的には、</a:t>
            </a:r>
            <a:r>
              <a:rPr lang="en-US" altLang="ja-JP" dirty="0"/>
              <a:t>QOL(</a:t>
            </a:r>
            <a:r>
              <a:rPr lang="ja-JP" altLang="en-US"/>
              <a:t>生命</a:t>
            </a:r>
            <a:r>
              <a:rPr lang="en-US" altLang="ja-JP" dirty="0"/>
              <a:t>/</a:t>
            </a:r>
            <a:r>
              <a:rPr lang="ja-JP" altLang="en-US"/>
              <a:t>生活の質</a:t>
            </a:r>
            <a:r>
              <a:rPr lang="en-US" altLang="ja-JP" dirty="0"/>
              <a:t>)</a:t>
            </a:r>
            <a:r>
              <a:rPr lang="ja-JP" altLang="en-US"/>
              <a:t>も含めた当人の価値判断に依存し、かつ、この判断に基づいた自己決定が尊重されなければなりません。実際、そうした規範的な問題がリスクコミュニケーションにおいて問題化することは多々あります。たとえば原子力発電所事故によって汚染された環境での低線量放射線の健康リスクは、科学的な観点からは十分低く、管理可能だとされても、当事者にとってはリスク分配やコスト負担の公平性、医療被ばくのように自らの意思で受けるものではないこと</a:t>
            </a:r>
            <a:r>
              <a:rPr lang="en-US" altLang="ja-JP" dirty="0"/>
              <a:t>(</a:t>
            </a:r>
            <a:r>
              <a:rPr lang="ja-JP" altLang="en-US"/>
              <a:t>非自発性</a:t>
            </a:r>
            <a:r>
              <a:rPr lang="en-US" altLang="ja-JP" dirty="0"/>
              <a:t>)</a:t>
            </a:r>
            <a:r>
              <a:rPr lang="ja-JP" altLang="en-US"/>
              <a:t>などから受け容れがたいと判断される場合があります。そうした場合には、科学的には「単純」であっても、「多義的」な問題として扱う必要があります。</a:t>
            </a:r>
            <a:endParaRPr kumimoji="1" lang="en-US" altLang="ja-JP" dirty="0"/>
          </a:p>
          <a:p>
            <a:endParaRPr kumimoji="1" lang="en-US" altLang="ja-JP" dirty="0"/>
          </a:p>
          <a:p>
            <a:pPr marL="500063" marR="0" lvl="0" indent="-500063" algn="l" defTabSz="914400" rtl="0" eaLnBrk="1" fontAlgn="auto" latinLnBrk="0" hangingPunct="1">
              <a:lnSpc>
                <a:spcPct val="100000"/>
              </a:lnSpc>
              <a:spcBef>
                <a:spcPts val="0"/>
              </a:spcBef>
              <a:spcAft>
                <a:spcPts val="0"/>
              </a:spcAft>
              <a:buClrTx/>
              <a:buSzTx/>
              <a:buFontTx/>
              <a:buNone/>
              <a:defRPr/>
            </a:pPr>
            <a:r>
              <a:rPr kumimoji="1" lang="ja-JP" altLang="en-US"/>
              <a:t>出典：「リスクコミュニケーション事例調査報告書」　独立行政法人科学技術振興機構（</a:t>
            </a:r>
            <a:r>
              <a:rPr kumimoji="1" lang="en-US" altLang="ja-JP" dirty="0"/>
              <a:t>2014</a:t>
            </a:r>
            <a:r>
              <a:rPr kumimoji="1" lang="ja-JP" altLang="en-US"/>
              <a:t>年</a:t>
            </a:r>
            <a:r>
              <a:rPr kumimoji="1" lang="en-US" altLang="ja-JP" dirty="0"/>
              <a:t>3</a:t>
            </a:r>
            <a:r>
              <a:rPr kumimoji="1" lang="ja-JP" altLang="en-US"/>
              <a:t>月）</a:t>
            </a:r>
          </a:p>
        </p:txBody>
      </p:sp>
    </p:spTree>
    <p:extLst>
      <p:ext uri="{BB962C8B-B14F-4D97-AF65-F5344CB8AC3E}">
        <p14:creationId xmlns:p14="http://schemas.microsoft.com/office/powerpoint/2010/main" val="2180768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9900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dirty="0"/>
              <a:t>リスクの多様性に応じて、対応の仕方にもバリエーションがあり、それに伴うコミュニケーションのあり方も様々です。多くのリスクコミュニケーションの定義に共通するのは、リスクへの適切な対応のために行われること、多様な関与者の参加が求められること、関与者の相互作用を重視していることです。</a:t>
            </a:r>
            <a:endParaRPr kumimoji="1" lang="en-US" altLang="ja-JP" dirty="0"/>
          </a:p>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dirty="0"/>
              <a:t>また、対象とするリスク、フェイズなどによってリスクコミュニケーションの目的、機能、方法が異なります。</a:t>
            </a:r>
          </a:p>
          <a:p>
            <a:pPr marL="0" marR="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313317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日常生活の中で「リスク」という言葉を耳にしますが、そもそも「リスク」とは、個人の生活に密着したものから、社会全体に及ぶものまで、安全・安心を脅かす様々</a:t>
            </a:r>
            <a:r>
              <a:rPr kumimoji="1" lang="ja-JP" altLang="en-US"/>
              <a:t>な要因が含まれています。</a:t>
            </a:r>
            <a:r>
              <a:rPr kumimoji="1" lang="ja-JP" altLang="en-US" dirty="0"/>
              <a:t>原子力発電所の事故もその一つです。それぞれのリスク</a:t>
            </a:r>
            <a:r>
              <a:rPr kumimoji="1" lang="ja-JP" altLang="en-US"/>
              <a:t>について</a:t>
            </a:r>
            <a:r>
              <a:rPr kumimoji="1" lang="ja-JP" altLang="en-US" dirty="0"/>
              <a:t>、適切な対処が求められますが、個々のリスクに目を向けるだけでなく、複数のリスクが複雑に絡み合った、複合リスクも視野に入れる必要があります。また、あるリスクに対してとった行動が、別のリスクを生じさせるリスクについても考慮する必要があります。</a:t>
            </a:r>
            <a:endParaRPr kumimoji="1" lang="en-US" altLang="ja-JP" dirty="0"/>
          </a:p>
          <a:p>
            <a:r>
              <a:rPr lang="ja-JP" altLang="en-US" dirty="0"/>
              <a:t>リスクとは、「ハザード（危険・危害因子）と確率の積、コストをベネフィット（利益）で割ったもの、ハザードとアウトレージ（怒りや不安、不満、不信など感情的反応をもたらす因子）の和など多様」、「危害の発生確率（発生頻度）と危害の重大性（危害のひどさ）の組合せ」、「期待される結果に対する不確かさの影響」など様々に定義されますが、多くの定義に共通するのは、なんらかの不確かさや確率、不確実性を含む点</a:t>
            </a:r>
            <a:r>
              <a:rPr lang="ja-JP" altLang="en-US"/>
              <a:t>です。</a:t>
            </a:r>
            <a:endParaRPr lang="en-US" altLang="ja-JP" dirty="0"/>
          </a:p>
          <a:p>
            <a:endParaRPr lang="en-US" altLang="ja-JP" dirty="0"/>
          </a:p>
          <a:p>
            <a:pPr marL="500063" indent="-484188"/>
            <a:r>
              <a:rPr kumimoji="1" lang="ja-JP" altLang="en-US" dirty="0"/>
              <a:t>出典：「安全・安心な社会の構築に資する科学技術政策に関する懇談会」報告書</a:t>
            </a:r>
            <a:r>
              <a:rPr kumimoji="1" lang="en-US" altLang="ja-JP" dirty="0"/>
              <a:t>(2004</a:t>
            </a:r>
            <a:r>
              <a:rPr kumimoji="1" lang="ja-JP" altLang="en-US" dirty="0"/>
              <a:t>年</a:t>
            </a:r>
            <a:r>
              <a:rPr kumimoji="1" lang="en-US" altLang="ja-JP" dirty="0"/>
              <a:t>4</a:t>
            </a:r>
            <a:r>
              <a:rPr kumimoji="1" lang="ja-JP" altLang="en-US"/>
              <a:t>月</a:t>
            </a:r>
            <a:r>
              <a:rPr kumimoji="1" lang="en-US" altLang="ja-JP" dirty="0"/>
              <a:t>)</a:t>
            </a:r>
          </a:p>
          <a:p>
            <a:pPr marL="500063" indent="-484188"/>
            <a:r>
              <a:rPr lang="ja-JP" altLang="en-US"/>
              <a:t>　　　「リスクコミュニケーション案内」（文部科学省）（</a:t>
            </a:r>
            <a:r>
              <a:rPr lang="en-US" altLang="ja-JP" dirty="0"/>
              <a:t> http://</a:t>
            </a:r>
            <a:r>
              <a:rPr lang="en-US" altLang="ja-JP" dirty="0" err="1"/>
              <a:t>www.mext.go.jp</a:t>
            </a:r>
            <a:r>
              <a:rPr lang="en-US" altLang="ja-JP" dirty="0"/>
              <a:t>/</a:t>
            </a:r>
            <a:r>
              <a:rPr lang="en-US" altLang="ja-JP" dirty="0" err="1"/>
              <a:t>a_menu</a:t>
            </a:r>
            <a:r>
              <a:rPr lang="en-US" altLang="ja-JP" dirty="0"/>
              <a:t>/</a:t>
            </a:r>
            <a:r>
              <a:rPr lang="en-US" altLang="ja-JP" dirty="0" err="1"/>
              <a:t>suishin</a:t>
            </a:r>
            <a:r>
              <a:rPr lang="en-US" altLang="ja-JP" dirty="0"/>
              <a:t>/detail/1397354.htm </a:t>
            </a:r>
            <a:r>
              <a:rPr lang="ja-JP" altLang="en-US"/>
              <a:t>）をもとに作成</a:t>
            </a:r>
            <a:endParaRPr kumimoji="1" lang="en-US" altLang="ja-JP" dirty="0"/>
          </a:p>
        </p:txBody>
      </p:sp>
    </p:spTree>
    <p:extLst>
      <p:ext uri="{BB962C8B-B14F-4D97-AF65-F5344CB8AC3E}">
        <p14:creationId xmlns:p14="http://schemas.microsoft.com/office/powerpoint/2010/main" val="408206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リスクコミュニケーションのフェイズとしては、危機が発生していない状態の平常時、危機発生直後の非常時、危機からの復興期である回復期に大別されます。危機発生直後は、クライシスコミュニケーションであり、トップダウン的なケア・コミュニケーションとなります。</a:t>
            </a:r>
            <a:endParaRPr kumimoji="1" lang="en-US" altLang="ja-JP" dirty="0"/>
          </a:p>
          <a:p>
            <a:endParaRPr kumimoji="1" lang="en-US" altLang="ja-JP" dirty="0"/>
          </a:p>
          <a:p>
            <a:pPr marL="500063" indent="-484188"/>
            <a:r>
              <a:rPr kumimoji="1" lang="ja-JP" altLang="en-US"/>
              <a:t>出典：「リスクコミュニケーション事例調査報告書」　独立行政法人科学技術振興機構（</a:t>
            </a:r>
            <a:r>
              <a:rPr kumimoji="1" lang="en-US" altLang="ja-JP" dirty="0"/>
              <a:t>2014</a:t>
            </a:r>
            <a:r>
              <a:rPr kumimoji="1" lang="ja-JP" altLang="en-US"/>
              <a:t>年</a:t>
            </a:r>
            <a:r>
              <a:rPr kumimoji="1" lang="en-US" altLang="ja-JP" dirty="0"/>
              <a:t>3</a:t>
            </a:r>
            <a:r>
              <a:rPr kumimoji="1" lang="ja-JP" altLang="en-US"/>
              <a:t>月）</a:t>
            </a:r>
          </a:p>
        </p:txBody>
      </p:sp>
    </p:spTree>
    <p:extLst>
      <p:ext uri="{BB962C8B-B14F-4D97-AF65-F5344CB8AC3E}">
        <p14:creationId xmlns:p14="http://schemas.microsoft.com/office/powerpoint/2010/main" val="143293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クライシス・コミュニケーションとは、危機発生後にメディアやステークホルダーに対して危機に関する情報提供、説明を行うとともに、情報を交換し合う双方向のコミュニケーション活動をいいます。特に社会的な関心を呼ぶクライシスにおいては、社会への説明責任が強く求められます。</a:t>
            </a:r>
            <a:endParaRPr kumimoji="1" lang="en-US" altLang="ja-JP" dirty="0"/>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クライシス・コミュニケーションのカギとなるのが、その場限りでない組織の基本姿勢を、正直かつ誠実に語る「真実性」と、何事も包み隠さず積極的に情報公開する「透明性」です。真実性と透明性を基本にした迅速かつ適切なコミュニケーションがとりわけ重要であり、その対象の中心となるのが、メディアです。組織内外のステークホルダーのほとんどがメディアの報道を通じて状況を知り、判断するからです。また、とてつもない勢いで、思いがけない方向へと展開していく事態に対抗する「迅速性」も求められます。</a:t>
            </a:r>
            <a:endParaRPr kumimoji="1" lang="en-US" altLang="ja-JP" dirty="0"/>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500063" lvl="0" indent="-484188">
              <a:defRPr/>
            </a:pPr>
            <a:r>
              <a:rPr kumimoji="1" lang="ja-JP" altLang="en-US"/>
              <a:t>出典：「リスクマネジメントと危機管理</a:t>
            </a:r>
            <a:r>
              <a:rPr kumimoji="1" lang="en-US" altLang="ja-JP" dirty="0"/>
              <a:t>−</a:t>
            </a:r>
            <a:r>
              <a:rPr kumimoji="1" lang="ja-JP" altLang="en-US"/>
              <a:t>コミュニケーションの視点から</a:t>
            </a:r>
            <a:r>
              <a:rPr lang="en-US" altLang="ja-JP" dirty="0"/>
              <a:t>− </a:t>
            </a:r>
            <a:r>
              <a:rPr kumimoji="1" lang="ja-JP" altLang="en-US"/>
              <a:t>」　井上邦夫　経営論集</a:t>
            </a:r>
            <a:r>
              <a:rPr kumimoji="1" lang="en-US" altLang="ja-JP" dirty="0"/>
              <a:t>86</a:t>
            </a:r>
            <a:r>
              <a:rPr kumimoji="1" lang="ja-JP" altLang="en-US"/>
              <a:t>号</a:t>
            </a:r>
            <a:r>
              <a:rPr kumimoji="1" lang="en-US" altLang="ja-JP" dirty="0"/>
              <a:t> 2005</a:t>
            </a:r>
            <a:r>
              <a:rPr kumimoji="1" lang="ja-JP" altLang="en-US"/>
              <a:t>年</a:t>
            </a:r>
            <a:r>
              <a:rPr kumimoji="1" lang="en-US" altLang="ja-JP" dirty="0"/>
              <a:t>11</a:t>
            </a:r>
            <a:r>
              <a:rPr kumimoji="1" lang="ja-JP" altLang="en-US"/>
              <a:t>月</a:t>
            </a:r>
          </a:p>
        </p:txBody>
      </p:sp>
    </p:spTree>
    <p:extLst>
      <p:ext uri="{BB962C8B-B14F-4D97-AF65-F5344CB8AC3E}">
        <p14:creationId xmlns:p14="http://schemas.microsoft.com/office/powerpoint/2010/main" val="167622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国際リスクガバナンス・カウンシル</a:t>
            </a:r>
            <a:r>
              <a:rPr kumimoji="1" lang="en-US" altLang="ja-JP" dirty="0"/>
              <a:t>(IRGC)</a:t>
            </a:r>
            <a:r>
              <a:rPr kumimoji="1" lang="ja-JP" altLang="en-US"/>
              <a:t>は、リスク問題をそれらに関する知識の「不定性</a:t>
            </a:r>
            <a:r>
              <a:rPr kumimoji="1" lang="en-US" altLang="ja-JP" dirty="0"/>
              <a:t>(incertitude)</a:t>
            </a:r>
            <a:r>
              <a:rPr kumimoji="1" lang="ja-JP" altLang="en-US"/>
              <a:t>」の違いによって分類しています。この分類は、リスクの管理ならびにリスクコミュニケーション（特に意思決定に直接関わる討議）の関与者の範囲やコミュニケーションの様式（討議のタイプ）を分類し、どのような目的で、誰と誰がコミュニケーションを行うかなどリスクコミュニケーションの実践の企画を立てたり、実施結果を分析・評価する際に利用する事ができます。</a:t>
            </a:r>
            <a:endParaRPr kumimoji="1" lang="en-US" altLang="ja-JP" dirty="0"/>
          </a:p>
          <a:p>
            <a:r>
              <a:rPr kumimoji="1" lang="ja-JP" altLang="en-US"/>
              <a:t>実際のリスク問題はこの四分類のどれか一つに１対１対応するわけではなく、一つの問題が複数の側面を併せ持つこともあること、また立場によって判断が異なることもあることは、リスクコミュニケーションを企画・評価する上で重要です。</a:t>
            </a:r>
            <a:endParaRPr kumimoji="1" lang="en-US" altLang="ja-JP" dirty="0"/>
          </a:p>
          <a:p>
            <a:endParaRPr kumimoji="1" lang="en-US" altLang="ja-JP" dirty="0"/>
          </a:p>
          <a:p>
            <a:pPr marL="500063" indent="-484188"/>
            <a:r>
              <a:rPr kumimoji="1" lang="ja-JP" altLang="en-US"/>
              <a:t>出典：「リスクコミュニケーション事例調査報告書」　独立行政法人科学技術振興機構（</a:t>
            </a:r>
            <a:r>
              <a:rPr kumimoji="1" lang="en-US" altLang="ja-JP" dirty="0"/>
              <a:t>2014</a:t>
            </a:r>
            <a:r>
              <a:rPr kumimoji="1" lang="ja-JP" altLang="en-US"/>
              <a:t>年</a:t>
            </a:r>
            <a:r>
              <a:rPr kumimoji="1" lang="en-US" altLang="ja-JP" dirty="0"/>
              <a:t>3</a:t>
            </a:r>
            <a:r>
              <a:rPr kumimoji="1" lang="ja-JP" altLang="en-US"/>
              <a:t>月）</a:t>
            </a:r>
            <a:endParaRPr kumimoji="1" lang="en-US" altLang="ja-JP" dirty="0"/>
          </a:p>
          <a:p>
            <a:pPr marL="500063" indent="-484188"/>
            <a:r>
              <a:rPr lang="ja-JP" altLang="en-US"/>
              <a:t>　　　「リスクコミュニケーション案内」（文部科学省）（</a:t>
            </a:r>
            <a:r>
              <a:rPr lang="en-US" altLang="ja-JP" dirty="0"/>
              <a:t> http://</a:t>
            </a:r>
            <a:r>
              <a:rPr lang="en-US" altLang="ja-JP" dirty="0" err="1"/>
              <a:t>www.mext.go.jp</a:t>
            </a:r>
            <a:r>
              <a:rPr lang="en-US" altLang="ja-JP" dirty="0"/>
              <a:t>/</a:t>
            </a:r>
            <a:r>
              <a:rPr lang="en-US" altLang="ja-JP" dirty="0" err="1"/>
              <a:t>a_menu</a:t>
            </a:r>
            <a:r>
              <a:rPr lang="en-US" altLang="ja-JP" dirty="0"/>
              <a:t>/</a:t>
            </a:r>
            <a:r>
              <a:rPr lang="en-US" altLang="ja-JP" dirty="0" err="1"/>
              <a:t>suishin</a:t>
            </a:r>
            <a:r>
              <a:rPr lang="en-US" altLang="ja-JP" dirty="0"/>
              <a:t>/detail/1397354.htm </a:t>
            </a:r>
            <a:r>
              <a:rPr lang="ja-JP" altLang="en-US"/>
              <a:t>）をもとに作成</a:t>
            </a:r>
            <a:endParaRPr kumimoji="1" lang="ja-JP" altLang="en-US"/>
          </a:p>
        </p:txBody>
      </p:sp>
    </p:spTree>
    <p:extLst>
      <p:ext uri="{BB962C8B-B14F-4D97-AF65-F5344CB8AC3E}">
        <p14:creationId xmlns:p14="http://schemas.microsoft.com/office/powerpoint/2010/main" val="356269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有害事象を発生させる可能性のある物質、生物、技術、行為などのハザードの分類には二つの基準があります。</a:t>
            </a:r>
            <a:endParaRPr kumimoji="1" lang="en-US" altLang="ja-JP" dirty="0"/>
          </a:p>
          <a:p>
            <a:r>
              <a:rPr kumimoji="1" lang="ja-JP" altLang="en-US"/>
              <a:t>一つ目の基準は、「人為性」による分類です。自然災害や疾病は、「人為的か、自然的か」を考えれば、人為性が低いものです。</a:t>
            </a:r>
            <a:endParaRPr kumimoji="1" lang="en-US" altLang="ja-JP" dirty="0"/>
          </a:p>
          <a:p>
            <a:r>
              <a:rPr kumimoji="1" lang="ja-JP" altLang="en-US"/>
              <a:t>もう一つの基準は、「知識の不定性の度合いのよる分類」です。これは、有害事象の発生によってどのような結果（損害）が生じる可能性があるか（発生結果）や、それがどの程度の頻度・確率で発生するのか（発生確率）、あるいはいつどこで発生するのかについての「知識」に、どの程度の不確実性や曖昧さ（多義性）がどれくらいあるか、という基準です。</a:t>
            </a:r>
            <a:endParaRPr kumimoji="1" lang="en-US" altLang="ja-JP" dirty="0"/>
          </a:p>
          <a:p>
            <a:endParaRPr kumimoji="1" lang="en-US" altLang="ja-JP" dirty="0"/>
          </a:p>
          <a:p>
            <a:pPr marL="450850" marR="0" lvl="0" indent="-450850" algn="l" defTabSz="914400" rtl="0" eaLnBrk="1" fontAlgn="auto" latinLnBrk="0" hangingPunct="1">
              <a:lnSpc>
                <a:spcPct val="100000"/>
              </a:lnSpc>
              <a:spcBef>
                <a:spcPts val="0"/>
              </a:spcBef>
              <a:spcAft>
                <a:spcPts val="0"/>
              </a:spcAft>
              <a:buClrTx/>
              <a:buSzTx/>
              <a:buFontTx/>
              <a:buNone/>
              <a:defRPr/>
            </a:pPr>
            <a:r>
              <a:rPr kumimoji="1" lang="ja-JP" altLang="en-US"/>
              <a:t>出典：「リスクコミュニケーション事例調査報告書」　独立行政法人科学技術振興機構（</a:t>
            </a:r>
            <a:r>
              <a:rPr kumimoji="1" lang="en-US" altLang="ja-JP" dirty="0"/>
              <a:t>2014</a:t>
            </a:r>
            <a:r>
              <a:rPr kumimoji="1" lang="ja-JP" altLang="en-US"/>
              <a:t>年</a:t>
            </a:r>
            <a:r>
              <a:rPr kumimoji="1" lang="en-US" altLang="ja-JP" dirty="0"/>
              <a:t>3</a:t>
            </a:r>
            <a:r>
              <a:rPr kumimoji="1" lang="ja-JP" altLang="en-US"/>
              <a:t>月）</a:t>
            </a:r>
            <a:endParaRPr kumimoji="1" lang="en-US" altLang="ja-JP" dirty="0"/>
          </a:p>
          <a:p>
            <a:pPr marL="450850" lvl="0" indent="-450850">
              <a:defRPr/>
            </a:pPr>
            <a:r>
              <a:rPr lang="ja-JP" altLang="en-US"/>
              <a:t>　　　「リスクコミュニケーション案内」（文部科学省）（</a:t>
            </a:r>
            <a:r>
              <a:rPr lang="en-US" altLang="ja-JP" dirty="0"/>
              <a:t> http://</a:t>
            </a:r>
            <a:r>
              <a:rPr lang="en-US" altLang="ja-JP" dirty="0" err="1"/>
              <a:t>www.mext.go.jp</a:t>
            </a:r>
            <a:r>
              <a:rPr lang="en-US" altLang="ja-JP" dirty="0"/>
              <a:t>/</a:t>
            </a:r>
            <a:r>
              <a:rPr lang="en-US" altLang="ja-JP" dirty="0" err="1"/>
              <a:t>a_menu</a:t>
            </a:r>
            <a:r>
              <a:rPr lang="en-US" altLang="ja-JP" dirty="0"/>
              <a:t>/</a:t>
            </a:r>
            <a:r>
              <a:rPr lang="en-US" altLang="ja-JP" dirty="0" err="1"/>
              <a:t>suishin</a:t>
            </a:r>
            <a:r>
              <a:rPr lang="en-US" altLang="ja-JP" dirty="0"/>
              <a:t>/detail/1397354.htm </a:t>
            </a:r>
            <a:r>
              <a:rPr lang="ja-JP" altLang="en-US"/>
              <a:t>）をもとに作成</a:t>
            </a:r>
            <a:endParaRPr kumimoji="1" lang="ja-JP" altLang="en-US"/>
          </a:p>
        </p:txBody>
      </p:sp>
    </p:spTree>
    <p:extLst>
      <p:ext uri="{BB962C8B-B14F-4D97-AF65-F5344CB8AC3E}">
        <p14:creationId xmlns:p14="http://schemas.microsoft.com/office/powerpoint/2010/main" val="425524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ステークホルダー（関与者）は、問題への直接的、間接的に関与する者の属性を意味し、「市民」「行政」「メディア」「事業者」「専門家」に大別されています。社会の関与者はそれぞれが「リスクのより適切なマネジメント」のために果たしうる役割があり、ステークホルダー間で対話・共考・協働が積極的になされることが望ましいです。各ステークホルダーが多様な情報及び見方を共有しようとする活動全体がリスクコミュニケーションと言えます。</a:t>
            </a:r>
            <a:endParaRPr kumimoji="1" lang="en-US" altLang="ja-JP" dirty="0"/>
          </a:p>
          <a:p>
            <a:endParaRPr kumimoji="1" lang="en-US" altLang="ja-JP" dirty="0"/>
          </a:p>
          <a:p>
            <a:pPr marL="450850" indent="-434975"/>
            <a:r>
              <a:rPr kumimoji="1" lang="ja-JP" altLang="en-US"/>
              <a:t>出典：「リスクコミュニケーション事例調査報告書」　独立行政法人科学技術振興機構（</a:t>
            </a:r>
            <a:r>
              <a:rPr kumimoji="1" lang="en-US" altLang="ja-JP" dirty="0"/>
              <a:t>2014</a:t>
            </a:r>
            <a:r>
              <a:rPr kumimoji="1" lang="ja-JP" altLang="en-US"/>
              <a:t>年</a:t>
            </a:r>
            <a:r>
              <a:rPr kumimoji="1" lang="en-US" altLang="ja-JP" dirty="0"/>
              <a:t>3</a:t>
            </a:r>
            <a:r>
              <a:rPr kumimoji="1" lang="ja-JP" altLang="en-US"/>
              <a:t>月）</a:t>
            </a:r>
            <a:endParaRPr kumimoji="1" lang="en-US" altLang="ja-JP" dirty="0"/>
          </a:p>
          <a:p>
            <a:pPr marL="450850" indent="-434975"/>
            <a:r>
              <a:rPr kumimoji="1" lang="ja-JP" altLang="en-US"/>
              <a:t>　　　「リスクコミュニケーションの推進方策」　安全・安心科学技術および社会連携委員会（</a:t>
            </a:r>
            <a:r>
              <a:rPr kumimoji="1" lang="en-US" altLang="ja-JP" dirty="0"/>
              <a:t>2004</a:t>
            </a:r>
            <a:r>
              <a:rPr kumimoji="1" lang="ja-JP" altLang="en-US"/>
              <a:t>年</a:t>
            </a:r>
            <a:r>
              <a:rPr kumimoji="1" lang="en-US" altLang="ja-JP" dirty="0"/>
              <a:t>3</a:t>
            </a:r>
            <a:r>
              <a:rPr kumimoji="1" lang="ja-JP" altLang="en-US"/>
              <a:t>月</a:t>
            </a:r>
            <a:r>
              <a:rPr kumimoji="1" lang="en-US" altLang="ja-JP" dirty="0"/>
              <a:t>27</a:t>
            </a:r>
            <a:r>
              <a:rPr kumimoji="1" lang="ja-JP" altLang="en-US"/>
              <a:t>日）</a:t>
            </a:r>
          </a:p>
        </p:txBody>
      </p:sp>
    </p:spTree>
    <p:extLst>
      <p:ext uri="{BB962C8B-B14F-4D97-AF65-F5344CB8AC3E}">
        <p14:creationId xmlns:p14="http://schemas.microsoft.com/office/powerpoint/2010/main" val="316264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771901"/>
          </a:xfrm>
        </p:spPr>
        <p:txBody>
          <a:bodyPr/>
          <a:lstStyle/>
          <a:p>
            <a:r>
              <a:rPr kumimoji="1" lang="ja-JP" altLang="en-US"/>
              <a:t>不確かさや見解の相違があるリスク情報の公開に当たっては、その根拠を受け手側が検証できるようにすることが重要です。この検証可能性の確保には、リスク情報の根拠や検討過程、情報の修正・更新履歴を含めた迅速な情報公開が求められます。あるリスク情報やその根拠となるデータを、立場や見解のことなるステークホルダーが独立に検証し、結果の相互参照が行われた時、その情報・データは信頼性が高まると考えられます。さらに、その情報・データのみならず、発信側を含め各ステークホルダーの信頼性も高まります。</a:t>
            </a:r>
            <a:endParaRPr kumimoji="1" lang="en-US" altLang="ja-JP" dirty="0"/>
          </a:p>
          <a:p>
            <a:r>
              <a:rPr kumimoji="1" lang="ja-JP" altLang="en-US"/>
              <a:t>また、科学的な正確性を伝えようとする情報発信と、受け手側の行動変容を起こそうとする情報発信は、区別して考える必要があります。リスク情報の効果的な発信をするには、科学的な正確性を重視して細部の精緻な情報発信を心がけるよりも、伝えるべきメッセージを整理して明確にし、端的でわかりやすい情報を実践することが重要です。さらにリスク情報を発信する際に確率論的な数値だけが単に示されても、そのリスクを適切に理解するのは容易ではありません。確率論的な数値をどのように発信し、どのように理解してもらう必要があるのか、発信側と受け手側の共考が求められます。</a:t>
            </a:r>
            <a:endParaRPr kumimoji="1" lang="en-US" altLang="ja-JP" dirty="0"/>
          </a:p>
          <a:p>
            <a:endParaRPr kumimoji="1" lang="en-US" altLang="ja-JP" dirty="0"/>
          </a:p>
          <a:p>
            <a:pPr marL="584200" indent="-568325"/>
            <a:r>
              <a:rPr lang="ja-JP" altLang="en-US">
                <a:latin typeface="YuMincho +36p Kana Medium" panose="02020500000000000000" pitchFamily="18" charset="-128"/>
                <a:ea typeface="YuMincho +36p Kana Medium" panose="02020500000000000000" pitchFamily="18" charset="-128"/>
              </a:rPr>
              <a:t>出典：　「リスクコミュニケーションの推進方策」　安全・安心科学技術および社会連携委員会（</a:t>
            </a:r>
            <a:r>
              <a:rPr lang="en-US" altLang="ja-JP" dirty="0">
                <a:latin typeface="YuMincho +36p Kana Medium" panose="02020500000000000000" pitchFamily="18" charset="-128"/>
                <a:ea typeface="YuMincho +36p Kana Medium" panose="02020500000000000000" pitchFamily="18" charset="-128"/>
              </a:rPr>
              <a:t>2004</a:t>
            </a:r>
            <a:r>
              <a:rPr lang="ja-JP" altLang="en-US">
                <a:latin typeface="YuMincho +36p Kana Medium" panose="02020500000000000000" pitchFamily="18" charset="-128"/>
                <a:ea typeface="YuMincho +36p Kana Medium" panose="02020500000000000000" pitchFamily="18" charset="-128"/>
              </a:rPr>
              <a:t>年</a:t>
            </a:r>
            <a:r>
              <a:rPr lang="en-US" altLang="ja-JP" dirty="0">
                <a:latin typeface="YuMincho +36p Kana Medium" panose="02020500000000000000" pitchFamily="18" charset="-128"/>
                <a:ea typeface="YuMincho +36p Kana Medium" panose="02020500000000000000" pitchFamily="18" charset="-128"/>
              </a:rPr>
              <a:t>3</a:t>
            </a:r>
            <a:r>
              <a:rPr lang="ja-JP" altLang="en-US">
                <a:latin typeface="YuMincho +36p Kana Medium" panose="02020500000000000000" pitchFamily="18" charset="-128"/>
                <a:ea typeface="YuMincho +36p Kana Medium" panose="02020500000000000000" pitchFamily="18" charset="-128"/>
              </a:rPr>
              <a:t>月</a:t>
            </a:r>
            <a:r>
              <a:rPr lang="en-US" altLang="ja-JP" dirty="0">
                <a:latin typeface="YuMincho +36p Kana Medium" panose="02020500000000000000" pitchFamily="18" charset="-128"/>
                <a:ea typeface="YuMincho +36p Kana Medium" panose="02020500000000000000" pitchFamily="18" charset="-128"/>
              </a:rPr>
              <a:t>27</a:t>
            </a:r>
            <a:r>
              <a:rPr lang="ja-JP" altLang="en-US">
                <a:latin typeface="YuMincho +36p Kana Medium" panose="02020500000000000000" pitchFamily="18" charset="-128"/>
                <a:ea typeface="YuMincho +36p Kana Medium" panose="02020500000000000000" pitchFamily="18" charset="-128"/>
              </a:rPr>
              <a:t>日）</a:t>
            </a:r>
            <a:endParaRPr kumimoji="1" lang="ja-JP" altLang="en-US"/>
          </a:p>
        </p:txBody>
      </p:sp>
    </p:spTree>
    <p:extLst>
      <p:ext uri="{BB962C8B-B14F-4D97-AF65-F5344CB8AC3E}">
        <p14:creationId xmlns:p14="http://schemas.microsoft.com/office/powerpoint/2010/main" val="188047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775D82E6-7C74-FC41-9F9A-FC6AA2A183C9}"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6355C39-BCE1-2243-A26E-2BE7E7A0AA8B}"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C81E5F46-3FC1-6547-97E3-C3122DC90DC0}"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E2592398-433E-664A-9C9B-2E6057EEB31C}"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62626E76-7938-0646-81EA-BEE552F08A81}"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E63E7DA0-B153-F243-B9BA-7E6A72C7C1A6}" type="datetime1">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31F77388-3DFF-154F-B201-5EB580DE5DF9}" type="datetime1">
              <a:rPr kumimoji="1" lang="ja-JP" altLang="en-US" smtClean="0"/>
              <a:t>2020/1/20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B064F5BF-81CF-0645-AFBE-AD9FCD116A53}" type="datetime1">
              <a:rPr kumimoji="1" lang="ja-JP" altLang="en-US" smtClean="0"/>
              <a:t>2020/1/20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E6E742F3-65D7-AB41-AE4F-A7865B705AAC}" type="datetime1">
              <a:rPr kumimoji="1" lang="ja-JP" altLang="en-US" smtClean="0"/>
              <a:t>2020/1/20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20D1EAE0-6CCF-6646-B9B4-B800A4A9CC3A}" type="datetime1">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D641E699-3103-AC41-872D-ECCA1735C376}" type="datetime1">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02EE75-2E3E-374D-BF34-5E0636F3DC58}"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05211"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2.xm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customXml" Target="../ink/ink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a:xfrm>
            <a:off x="1047235" y="1110006"/>
            <a:ext cx="7049530" cy="2387600"/>
          </a:xfrm>
        </p:spPr>
        <p:txBody>
          <a:bodyPr/>
          <a:lstStyle/>
          <a:p>
            <a:r>
              <a:rPr kumimoji="1" lang="ja-JP" altLang="en-US"/>
              <a:t>原子力災害時の</a:t>
            </a:r>
            <a:br>
              <a:rPr kumimoji="1" lang="en-US" altLang="ja-JP" dirty="0"/>
            </a:br>
            <a:r>
              <a:rPr kumimoji="1" lang="ja-JP" altLang="en-US"/>
              <a:t>リスクコミュニケーション</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　専門研修</a:t>
            </a:r>
            <a:endParaRPr lang="en-US" altLang="ja-JP" dirty="0"/>
          </a:p>
          <a:p>
            <a:r>
              <a:rPr lang="ja-JP" altLang="en-US"/>
              <a:t>派遣チーム</a:t>
            </a:r>
            <a:r>
              <a:rPr lang="en-US" altLang="ja-JP" dirty="0"/>
              <a:t>-3</a:t>
            </a:r>
          </a:p>
        </p:txBody>
      </p:sp>
      <p:sp>
        <p:nvSpPr>
          <p:cNvPr id="6" name="正方形/長方形 5">
            <a:extLst>
              <a:ext uri="{FF2B5EF4-FFF2-40B4-BE49-F238E27FC236}">
                <a16:creationId xmlns:a16="http://schemas.microsoft.com/office/drawing/2014/main" id="{C20786DC-80DB-6648-8CDA-2E8B19700CDE}"/>
              </a:ext>
            </a:extLst>
          </p:cNvPr>
          <p:cNvSpPr/>
          <p:nvPr/>
        </p:nvSpPr>
        <p:spPr>
          <a:xfrm>
            <a:off x="4166829" y="6137346"/>
            <a:ext cx="4977171"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t>本資料は、原子力規制庁平成</a:t>
            </a:r>
            <a:r>
              <a:rPr lang="en-US" altLang="ja-JP" sz="1200" dirty="0"/>
              <a:t>31</a:t>
            </a:r>
            <a:r>
              <a:rPr lang="ja-JP" altLang="en-US" sz="1200"/>
              <a:t>年度放射線対策委託費（放射線安全規制研究戦略的推進事業費）放射線安全規制研究推進事業（包括的被ばく医療の体制構築に関する調査研究）において作成されました。</a:t>
            </a:r>
          </a:p>
        </p:txBody>
      </p:sp>
      <p:sp>
        <p:nvSpPr>
          <p:cNvPr id="7" name="テキスト ボックス 6">
            <a:extLst>
              <a:ext uri="{FF2B5EF4-FFF2-40B4-BE49-F238E27FC236}">
                <a16:creationId xmlns:a16="http://schemas.microsoft.com/office/drawing/2014/main" id="{C7D6497B-2BF3-4C4F-A602-88E6A727A6DF}"/>
              </a:ext>
            </a:extLst>
          </p:cNvPr>
          <p:cNvSpPr txBox="1"/>
          <p:nvPr/>
        </p:nvSpPr>
        <p:spPr>
          <a:xfrm>
            <a:off x="2171343" y="4887694"/>
            <a:ext cx="4801314" cy="646331"/>
          </a:xfrm>
          <a:prstGeom prst="rect">
            <a:avLst/>
          </a:prstGeom>
          <a:noFill/>
        </p:spPr>
        <p:txBody>
          <a:bodyPr wrap="none" rtlCol="0">
            <a:spAutoFit/>
          </a:bodyPr>
          <a:lstStyle/>
          <a:p>
            <a:pPr algn="ctr"/>
            <a:r>
              <a:rPr lang="ja-JP" altLang="en-US"/>
              <a:t>国立研究開発法人量子科学技術研究開発機構</a:t>
            </a:r>
            <a:endParaRPr kumimoji="1" lang="en-US" altLang="ja-JP" dirty="0"/>
          </a:p>
          <a:p>
            <a:pPr algn="ctr"/>
            <a:r>
              <a:rPr kumimoji="1" lang="en-US" altLang="ja-JP" dirty="0"/>
              <a:t>Ver.201912</a:t>
            </a:r>
            <a:endParaRPr kumimoji="1" lang="ja-JP" altLang="en-US"/>
          </a:p>
        </p:txBody>
      </p:sp>
    </p:spTree>
    <p:extLst>
      <p:ext uri="{BB962C8B-B14F-4D97-AF65-F5344CB8AC3E}">
        <p14:creationId xmlns:p14="http://schemas.microsoft.com/office/powerpoint/2010/main" val="180526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235DEA-A106-5146-91EC-5464934B34DE}"/>
              </a:ext>
            </a:extLst>
          </p:cNvPr>
          <p:cNvSpPr>
            <a:spLocks noGrp="1"/>
          </p:cNvSpPr>
          <p:nvPr>
            <p:ph type="title"/>
          </p:nvPr>
        </p:nvSpPr>
        <p:spPr/>
        <p:txBody>
          <a:bodyPr/>
          <a:lstStyle/>
          <a:p>
            <a:r>
              <a:rPr kumimoji="1" lang="ja-JP" altLang="en-US"/>
              <a:t>科学技術リテラシーと社会リテラシー</a:t>
            </a:r>
          </a:p>
        </p:txBody>
      </p:sp>
      <p:sp>
        <p:nvSpPr>
          <p:cNvPr id="3" name="コンテンツ プレースホルダー 2">
            <a:extLst>
              <a:ext uri="{FF2B5EF4-FFF2-40B4-BE49-F238E27FC236}">
                <a16:creationId xmlns:a16="http://schemas.microsoft.com/office/drawing/2014/main" id="{B7B0FF25-1455-A746-93B9-02244FBD3DE9}"/>
              </a:ext>
            </a:extLst>
          </p:cNvPr>
          <p:cNvSpPr>
            <a:spLocks noGrp="1"/>
          </p:cNvSpPr>
          <p:nvPr>
            <p:ph idx="1"/>
          </p:nvPr>
        </p:nvSpPr>
        <p:spPr/>
        <p:txBody>
          <a:bodyPr>
            <a:normAutofit fontScale="92500" lnSpcReduction="10000"/>
          </a:bodyPr>
          <a:lstStyle/>
          <a:p>
            <a:pPr>
              <a:lnSpc>
                <a:spcPct val="110000"/>
              </a:lnSpc>
            </a:pPr>
            <a:r>
              <a:rPr lang="ja-JP" altLang="en-US"/>
              <a:t>リスクコミュニケーションの推進には、科学技術リテラシーと社会リテラシーの向上が不可欠</a:t>
            </a:r>
            <a:endParaRPr lang="en-US" altLang="ja-JP" dirty="0"/>
          </a:p>
          <a:p>
            <a:pPr>
              <a:lnSpc>
                <a:spcPct val="110000"/>
              </a:lnSpc>
            </a:pPr>
            <a:r>
              <a:rPr kumimoji="1" lang="ja-JP" altLang="en-US"/>
              <a:t>科学技術リテラシー</a:t>
            </a:r>
            <a:endParaRPr kumimoji="1" lang="en-US" altLang="ja-JP" dirty="0"/>
          </a:p>
          <a:p>
            <a:pPr lvl="1">
              <a:lnSpc>
                <a:spcPct val="110000"/>
              </a:lnSpc>
            </a:pPr>
            <a:r>
              <a:rPr kumimoji="1" lang="ja-JP" altLang="en-US"/>
              <a:t>全てのステークホルダーが身につけることが望まれる素養</a:t>
            </a:r>
            <a:endParaRPr kumimoji="1" lang="en-US" altLang="ja-JP" dirty="0"/>
          </a:p>
          <a:p>
            <a:pPr lvl="1">
              <a:lnSpc>
                <a:spcPct val="110000"/>
              </a:lnSpc>
            </a:pPr>
            <a:r>
              <a:rPr lang="ja-JP" altLang="en-US"/>
              <a:t>人々が自然や科学技術に対する適切な知識や科学的な見方および態度を持ち、自然界や人間社会の変化に適切に対応し、合理的な判断と行動ができる総合的な資質・能力（国立科学博物館報告書）</a:t>
            </a:r>
            <a:endParaRPr lang="en-US" altLang="ja-JP" dirty="0"/>
          </a:p>
          <a:p>
            <a:pPr>
              <a:lnSpc>
                <a:spcPct val="110000"/>
              </a:lnSpc>
            </a:pPr>
            <a:r>
              <a:rPr kumimoji="1" lang="ja-JP" altLang="en-US"/>
              <a:t>社会リテラシー</a:t>
            </a:r>
            <a:endParaRPr kumimoji="1" lang="en-US" altLang="ja-JP" dirty="0"/>
          </a:p>
          <a:p>
            <a:pPr lvl="1">
              <a:lnSpc>
                <a:spcPct val="110000"/>
              </a:lnSpc>
            </a:pPr>
            <a:r>
              <a:rPr kumimoji="1" lang="ja-JP" altLang="en-US"/>
              <a:t>研究者等の発信側が身につけることが望まれる素養</a:t>
            </a:r>
            <a:endParaRPr kumimoji="1" lang="en-US" altLang="ja-JP" dirty="0"/>
          </a:p>
          <a:p>
            <a:pPr lvl="1">
              <a:lnSpc>
                <a:spcPct val="110000"/>
              </a:lnSpc>
            </a:pPr>
            <a:r>
              <a:rPr lang="ja-JP" altLang="en-US"/>
              <a:t>リスクが社会においてどのように捉えられるかの把握・理解</a:t>
            </a:r>
            <a:endParaRPr kumimoji="1" lang="en-US" altLang="ja-JP" dirty="0"/>
          </a:p>
          <a:p>
            <a:pPr lvl="1">
              <a:lnSpc>
                <a:spcPct val="110000"/>
              </a:lnSpc>
            </a:pPr>
            <a:r>
              <a:rPr lang="ja-JP" altLang="en-US"/>
              <a:t>一般国民が、科学技術・学術に対し何を求めているのか、また、科学技術・学術に関する方法をどのように受けて止めるのかを、一般国民の価値観や知識の多様性を踏まえつつ、適切に推測し、理解する能力。また、こうした多様性に配慮しつつ、科学技術・学術に関する情報を適切に発信できる能力。（東日本大震災を踏まえた今後の科学技術・学術政策のあり方について　平成</a:t>
            </a:r>
            <a:r>
              <a:rPr lang="en-US" altLang="ja-JP" dirty="0"/>
              <a:t>25</a:t>
            </a:r>
            <a:r>
              <a:rPr lang="ja-JP" altLang="en-US"/>
              <a:t>年</a:t>
            </a:r>
            <a:r>
              <a:rPr lang="en-US" altLang="ja-JP" dirty="0"/>
              <a:t>1</a:t>
            </a:r>
            <a:r>
              <a:rPr lang="ja-JP" altLang="en-US"/>
              <a:t>月</a:t>
            </a:r>
            <a:r>
              <a:rPr lang="en-US" altLang="ja-JP" dirty="0"/>
              <a:t>17</a:t>
            </a:r>
            <a:r>
              <a:rPr lang="ja-JP" altLang="en-US"/>
              <a:t>日科学技術・学術審議会）</a:t>
            </a:r>
            <a:endParaRPr kumimoji="1" lang="ja-JP" altLang="en-US"/>
          </a:p>
        </p:txBody>
      </p:sp>
      <p:sp>
        <p:nvSpPr>
          <p:cNvPr id="4" name="スライド番号プレースホルダー 3">
            <a:extLst>
              <a:ext uri="{FF2B5EF4-FFF2-40B4-BE49-F238E27FC236}">
                <a16:creationId xmlns:a16="http://schemas.microsoft.com/office/drawing/2014/main" id="{C8507F89-A676-4C44-AFDB-85139F5B358C}"/>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346121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7377B-0A13-5A47-A3CC-761C06B495A9}"/>
              </a:ext>
            </a:extLst>
          </p:cNvPr>
          <p:cNvSpPr>
            <a:spLocks noGrp="1"/>
          </p:cNvSpPr>
          <p:nvPr>
            <p:ph type="title"/>
          </p:nvPr>
        </p:nvSpPr>
        <p:spPr/>
        <p:txBody>
          <a:bodyPr/>
          <a:lstStyle/>
          <a:p>
            <a:r>
              <a:rPr kumimoji="1" lang="ja-JP" altLang="en-US"/>
              <a:t>リスク認知の違い</a:t>
            </a:r>
          </a:p>
        </p:txBody>
      </p:sp>
      <p:sp>
        <p:nvSpPr>
          <p:cNvPr id="3" name="コンテンツ プレースホルダー 2">
            <a:extLst>
              <a:ext uri="{FF2B5EF4-FFF2-40B4-BE49-F238E27FC236}">
                <a16:creationId xmlns:a16="http://schemas.microsoft.com/office/drawing/2014/main" id="{377B8C60-67B5-E348-B60B-9E826C97F44C}"/>
              </a:ext>
            </a:extLst>
          </p:cNvPr>
          <p:cNvSpPr>
            <a:spLocks noGrp="1"/>
          </p:cNvSpPr>
          <p:nvPr>
            <p:ph idx="1"/>
          </p:nvPr>
        </p:nvSpPr>
        <p:spPr>
          <a:xfrm>
            <a:off x="612608" y="3595998"/>
            <a:ext cx="7886700" cy="2970498"/>
          </a:xfrm>
        </p:spPr>
        <p:txBody>
          <a:bodyPr>
            <a:normAutofit/>
          </a:bodyPr>
          <a:lstStyle/>
          <a:p>
            <a:r>
              <a:rPr lang="ja-JP" altLang="en-US" dirty="0"/>
              <a:t>ハザードが十分小さくてもアウトレージが大きければリスクとして無視できない。</a:t>
            </a:r>
            <a:endParaRPr lang="en-US" altLang="ja-JP" dirty="0"/>
          </a:p>
          <a:p>
            <a:r>
              <a:rPr lang="ja-JP" altLang="en-US" dirty="0"/>
              <a:t>一方向の説得ではなく、「対話・共考・協働」が重要</a:t>
            </a:r>
            <a:endParaRPr lang="en-US" altLang="ja-JP" dirty="0"/>
          </a:p>
          <a:p>
            <a:r>
              <a:rPr lang="ja-JP" altLang="en-US" dirty="0"/>
              <a:t>アウトレージには様々な要素がある。</a:t>
            </a:r>
            <a:endParaRPr lang="en-US" altLang="ja-JP" dirty="0"/>
          </a:p>
          <a:p>
            <a:pPr lvl="1"/>
            <a:r>
              <a:rPr lang="ja-JP" altLang="en-US" dirty="0"/>
              <a:t>自己決定性、公平性、信頼性などの倫理的・社会的な要素も含む</a:t>
            </a:r>
            <a:endParaRPr lang="en-US" altLang="ja-JP" dirty="0"/>
          </a:p>
          <a:p>
            <a:pPr lvl="1"/>
            <a:r>
              <a:rPr lang="ja-JP" altLang="en-US"/>
              <a:t>倫理的・社会的な要素を軽視したコニュニケ</a:t>
            </a:r>
            <a:r>
              <a:rPr lang="en-US" altLang="ja-JP" dirty="0"/>
              <a:t>―</a:t>
            </a:r>
            <a:r>
              <a:rPr lang="ja-JP" altLang="en-US"/>
              <a:t>ションを行えば、不信や不満など他の要素が増す場合がある。</a:t>
            </a:r>
            <a:endParaRPr lang="en-US" altLang="ja-JP" dirty="0"/>
          </a:p>
          <a:p>
            <a:r>
              <a:rPr lang="ja-JP" altLang="en-US"/>
              <a:t>知識</a:t>
            </a:r>
            <a:r>
              <a:rPr lang="ja-JP" altLang="en-US" dirty="0"/>
              <a:t>を共有するだけではリスクコミュニケーションとしては不十分</a:t>
            </a:r>
            <a:endParaRPr lang="en-US" altLang="ja-JP" dirty="0"/>
          </a:p>
          <a:p>
            <a:endParaRPr kumimoji="1" lang="ja-JP" altLang="en-US" dirty="0"/>
          </a:p>
        </p:txBody>
      </p:sp>
      <p:sp>
        <p:nvSpPr>
          <p:cNvPr id="4" name="角丸四角形 3">
            <a:extLst>
              <a:ext uri="{FF2B5EF4-FFF2-40B4-BE49-F238E27FC236}">
                <a16:creationId xmlns:a16="http://schemas.microsoft.com/office/drawing/2014/main" id="{7F0F84C4-377D-AC49-8486-4DF81F0B4D59}"/>
              </a:ext>
            </a:extLst>
          </p:cNvPr>
          <p:cNvSpPr/>
          <p:nvPr/>
        </p:nvSpPr>
        <p:spPr>
          <a:xfrm>
            <a:off x="483868" y="1768965"/>
            <a:ext cx="1581666" cy="11368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b="1" dirty="0"/>
              <a:t>個人の</a:t>
            </a:r>
            <a:endParaRPr kumimoji="1" lang="en-US" altLang="ja-JP" sz="2000" b="1" dirty="0"/>
          </a:p>
          <a:p>
            <a:pPr algn="ctr"/>
            <a:r>
              <a:rPr kumimoji="1" lang="ja-JP" altLang="en-US" sz="2000" b="1" dirty="0"/>
              <a:t>リスク認知</a:t>
            </a:r>
          </a:p>
        </p:txBody>
      </p:sp>
      <p:sp>
        <p:nvSpPr>
          <p:cNvPr id="5" name="角丸四角形 4">
            <a:extLst>
              <a:ext uri="{FF2B5EF4-FFF2-40B4-BE49-F238E27FC236}">
                <a16:creationId xmlns:a16="http://schemas.microsoft.com/office/drawing/2014/main" id="{C073FAB3-22C7-BA41-A3C7-4E480CA13320}"/>
              </a:ext>
            </a:extLst>
          </p:cNvPr>
          <p:cNvSpPr/>
          <p:nvPr/>
        </p:nvSpPr>
        <p:spPr>
          <a:xfrm>
            <a:off x="2893112" y="1768965"/>
            <a:ext cx="1710527" cy="11368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b="1" dirty="0"/>
              <a:t>ハザード</a:t>
            </a:r>
            <a:endParaRPr kumimoji="1" lang="en-US" altLang="ja-JP" sz="2000" b="1" dirty="0"/>
          </a:p>
          <a:p>
            <a:pPr algn="ctr"/>
            <a:r>
              <a:rPr lang="ja-JP" altLang="en-US" sz="1600" dirty="0">
                <a:solidFill>
                  <a:schemeClr val="tx1"/>
                </a:solidFill>
              </a:rPr>
              <a:t>実際に直面している危機</a:t>
            </a:r>
            <a:endParaRPr kumimoji="1" lang="ja-JP" altLang="en-US" sz="1600" dirty="0">
              <a:solidFill>
                <a:schemeClr val="tx1"/>
              </a:solidFill>
            </a:endParaRPr>
          </a:p>
        </p:txBody>
      </p:sp>
      <p:sp>
        <p:nvSpPr>
          <p:cNvPr id="6" name="等号 5">
            <a:extLst>
              <a:ext uri="{FF2B5EF4-FFF2-40B4-BE49-F238E27FC236}">
                <a16:creationId xmlns:a16="http://schemas.microsoft.com/office/drawing/2014/main" id="{4A325FC4-9936-3240-BDE1-45DB143B9CA2}"/>
              </a:ext>
            </a:extLst>
          </p:cNvPr>
          <p:cNvSpPr/>
          <p:nvPr/>
        </p:nvSpPr>
        <p:spPr>
          <a:xfrm>
            <a:off x="2246252" y="2078153"/>
            <a:ext cx="455654" cy="51182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 6">
            <a:extLst>
              <a:ext uri="{FF2B5EF4-FFF2-40B4-BE49-F238E27FC236}">
                <a16:creationId xmlns:a16="http://schemas.microsoft.com/office/drawing/2014/main" id="{3DB27D5B-D1B0-934A-8D7A-BD4445042C30}"/>
              </a:ext>
            </a:extLst>
          </p:cNvPr>
          <p:cNvSpPr/>
          <p:nvPr/>
        </p:nvSpPr>
        <p:spPr>
          <a:xfrm>
            <a:off x="5614736" y="1312848"/>
            <a:ext cx="3024203" cy="11368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b="1" dirty="0"/>
              <a:t>アウトレージ</a:t>
            </a:r>
            <a:endParaRPr kumimoji="1" lang="en-US" altLang="ja-JP" sz="2000" b="1" dirty="0"/>
          </a:p>
          <a:p>
            <a:pPr algn="ctr"/>
            <a:r>
              <a:rPr lang="ja-JP" altLang="en-US" sz="1600" dirty="0"/>
              <a:t>怒りや不安、不満、不信など感情的反応をもたらす因子</a:t>
            </a:r>
            <a:endParaRPr kumimoji="1" lang="ja-JP" altLang="en-US" sz="1600" dirty="0"/>
          </a:p>
        </p:txBody>
      </p:sp>
      <p:sp>
        <p:nvSpPr>
          <p:cNvPr id="8" name="加算記号 7">
            <a:extLst>
              <a:ext uri="{FF2B5EF4-FFF2-40B4-BE49-F238E27FC236}">
                <a16:creationId xmlns:a16="http://schemas.microsoft.com/office/drawing/2014/main" id="{A2DEF3F5-5150-7344-A2EF-4E6A84D6483E}"/>
              </a:ext>
            </a:extLst>
          </p:cNvPr>
          <p:cNvSpPr/>
          <p:nvPr/>
        </p:nvSpPr>
        <p:spPr>
          <a:xfrm>
            <a:off x="4764059" y="1567950"/>
            <a:ext cx="715802" cy="6266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050EF0A1-F103-2D4B-A1EF-2061ABFB66D5}"/>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mc:AlternateContent xmlns:mc="http://schemas.openxmlformats.org/markup-compatibility/2006" xmlns:p14="http://schemas.microsoft.com/office/powerpoint/2010/main">
        <mc:Choice Requires="p14">
          <p:contentPart p14:bwMode="auto" r:id="rId3">
            <p14:nvContentPartPr>
              <p14:cNvPr id="114" name="インク 113">
                <a:extLst>
                  <a:ext uri="{FF2B5EF4-FFF2-40B4-BE49-F238E27FC236}">
                    <a16:creationId xmlns:a16="http://schemas.microsoft.com/office/drawing/2014/main" id="{979FE8C1-F94D-7443-B685-8D3024202C47}"/>
                  </a:ext>
                </a:extLst>
              </p14:cNvPr>
              <p14:cNvContentPartPr/>
              <p14:nvPr/>
            </p14:nvContentPartPr>
            <p14:xfrm>
              <a:off x="6825425" y="3062509"/>
              <a:ext cx="10800" cy="88920"/>
            </p14:xfrm>
          </p:contentPart>
        </mc:Choice>
        <mc:Fallback xmlns="">
          <p:pic>
            <p:nvPicPr>
              <p:cNvPr id="114" name="インク 113">
                <a:extLst>
                  <a:ext uri="{FF2B5EF4-FFF2-40B4-BE49-F238E27FC236}">
                    <a16:creationId xmlns:a16="http://schemas.microsoft.com/office/drawing/2014/main" xmlns:p14="http://schemas.microsoft.com/office/powerpoint/2010/main" xmlns="" id="{979FE8C1-F94D-7443-B685-8D3024202C47}"/>
                  </a:ext>
                </a:extLst>
              </p:cNvPr>
              <p:cNvPicPr/>
              <p:nvPr/>
            </p:nvPicPr>
            <p:blipFill>
              <a:blip r:embed="rId4"/>
              <a:stretch>
                <a:fillRect/>
              </a:stretch>
            </p:blipFill>
            <p:spPr>
              <a:xfrm>
                <a:off x="6820745" y="3058189"/>
                <a:ext cx="20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5" name="インク 114">
                <a:extLst>
                  <a:ext uri="{FF2B5EF4-FFF2-40B4-BE49-F238E27FC236}">
                    <a16:creationId xmlns:a16="http://schemas.microsoft.com/office/drawing/2014/main" id="{FBF618AA-1AC0-3241-A856-541A2EB106A7}"/>
                  </a:ext>
                </a:extLst>
              </p14:cNvPr>
              <p14:cNvContentPartPr/>
              <p14:nvPr/>
            </p14:nvContentPartPr>
            <p14:xfrm>
              <a:off x="6908945" y="3098869"/>
              <a:ext cx="47160" cy="15840"/>
            </p14:xfrm>
          </p:contentPart>
        </mc:Choice>
        <mc:Fallback xmlns="">
          <p:pic>
            <p:nvPicPr>
              <p:cNvPr id="115" name="インク 114">
                <a:extLst>
                  <a:ext uri="{FF2B5EF4-FFF2-40B4-BE49-F238E27FC236}">
                    <a16:creationId xmlns:a16="http://schemas.microsoft.com/office/drawing/2014/main" xmlns:p14="http://schemas.microsoft.com/office/powerpoint/2010/main" xmlns="" id="{FBF618AA-1AC0-3241-A856-541A2EB106A7}"/>
                  </a:ext>
                </a:extLst>
              </p:cNvPr>
              <p:cNvPicPr/>
              <p:nvPr/>
            </p:nvPicPr>
            <p:blipFill>
              <a:blip r:embed="rId6"/>
              <a:stretch>
                <a:fillRect/>
              </a:stretch>
            </p:blipFill>
            <p:spPr>
              <a:xfrm>
                <a:off x="6904265" y="3093941"/>
                <a:ext cx="56520" cy="2534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6" name="インク 115">
                <a:extLst>
                  <a:ext uri="{FF2B5EF4-FFF2-40B4-BE49-F238E27FC236}">
                    <a16:creationId xmlns:a16="http://schemas.microsoft.com/office/drawing/2014/main" id="{3D795CD2-AA1D-D74E-9D05-E1F66E4B6C87}"/>
                  </a:ext>
                </a:extLst>
              </p14:cNvPr>
              <p14:cNvContentPartPr/>
              <p14:nvPr/>
            </p14:nvContentPartPr>
            <p14:xfrm>
              <a:off x="6981665" y="3145669"/>
              <a:ext cx="10800" cy="10800"/>
            </p14:xfrm>
          </p:contentPart>
        </mc:Choice>
        <mc:Fallback xmlns="">
          <p:pic>
            <p:nvPicPr>
              <p:cNvPr id="116" name="インク 115">
                <a:extLst>
                  <a:ext uri="{FF2B5EF4-FFF2-40B4-BE49-F238E27FC236}">
                    <a16:creationId xmlns:a16="http://schemas.microsoft.com/office/drawing/2014/main" xmlns:p14="http://schemas.microsoft.com/office/powerpoint/2010/main" xmlns="" id="{3D795CD2-AA1D-D74E-9D05-E1F66E4B6C87}"/>
                  </a:ext>
                </a:extLst>
              </p:cNvPr>
              <p:cNvPicPr/>
              <p:nvPr/>
            </p:nvPicPr>
            <p:blipFill>
              <a:blip r:embed="rId8"/>
              <a:stretch>
                <a:fillRect/>
              </a:stretch>
            </p:blipFill>
            <p:spPr>
              <a:xfrm>
                <a:off x="6976985" y="3141200"/>
                <a:ext cx="19800" cy="201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 name="インク 142">
                <a:extLst>
                  <a:ext uri="{FF2B5EF4-FFF2-40B4-BE49-F238E27FC236}">
                    <a16:creationId xmlns:a16="http://schemas.microsoft.com/office/drawing/2014/main" id="{8DB0EFD0-A3BD-874E-92A8-92E66EF7F706}"/>
                  </a:ext>
                </a:extLst>
              </p14:cNvPr>
              <p14:cNvContentPartPr/>
              <p14:nvPr/>
            </p14:nvContentPartPr>
            <p14:xfrm>
              <a:off x="8293505" y="3192469"/>
              <a:ext cx="5400" cy="10800"/>
            </p14:xfrm>
          </p:contentPart>
        </mc:Choice>
        <mc:Fallback xmlns="">
          <p:pic>
            <p:nvPicPr>
              <p:cNvPr id="143" name="インク 142">
                <a:extLst>
                  <a:ext uri="{FF2B5EF4-FFF2-40B4-BE49-F238E27FC236}">
                    <a16:creationId xmlns:a16="http://schemas.microsoft.com/office/drawing/2014/main" xmlns:p14="http://schemas.microsoft.com/office/powerpoint/2010/main" xmlns="" id="{8DB0EFD0-A3BD-874E-92A8-92E66EF7F706}"/>
                  </a:ext>
                </a:extLst>
              </p:cNvPr>
              <p:cNvPicPr/>
              <p:nvPr/>
            </p:nvPicPr>
            <p:blipFill>
              <a:blip r:embed="rId10"/>
              <a:stretch>
                <a:fillRect/>
              </a:stretch>
            </p:blipFill>
            <p:spPr>
              <a:xfrm>
                <a:off x="8288825" y="3187789"/>
                <a:ext cx="14760" cy="20160"/>
              </a:xfrm>
              <a:prstGeom prst="rect">
                <a:avLst/>
              </a:prstGeom>
            </p:spPr>
          </p:pic>
        </mc:Fallback>
      </mc:AlternateContent>
      <p:sp>
        <p:nvSpPr>
          <p:cNvPr id="34" name="角丸四角形 33">
            <a:extLst>
              <a:ext uri="{FF2B5EF4-FFF2-40B4-BE49-F238E27FC236}">
                <a16:creationId xmlns:a16="http://schemas.microsoft.com/office/drawing/2014/main" id="{3DB27D5B-D1B0-934A-8D7A-BD4445042C30}"/>
              </a:ext>
            </a:extLst>
          </p:cNvPr>
          <p:cNvSpPr/>
          <p:nvPr/>
        </p:nvSpPr>
        <p:spPr>
          <a:xfrm>
            <a:off x="5647791" y="2668407"/>
            <a:ext cx="3024203" cy="6523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solidFill>
                  <a:schemeClr val="tx1"/>
                </a:solidFill>
              </a:rPr>
              <a:t>情報不足、知識不足</a:t>
            </a:r>
            <a:endParaRPr kumimoji="1" lang="en-US" altLang="ja-JP" sz="1600" dirty="0">
              <a:solidFill>
                <a:schemeClr val="tx1"/>
              </a:solidFill>
            </a:endParaRPr>
          </a:p>
          <a:p>
            <a:pPr algn="ctr"/>
            <a:r>
              <a:rPr lang="ja-JP" altLang="en-US" sz="1600" dirty="0">
                <a:solidFill>
                  <a:schemeClr val="tx1"/>
                </a:solidFill>
              </a:rPr>
              <a:t>過小評価、楽観視</a:t>
            </a:r>
            <a:endParaRPr kumimoji="1" lang="ja-JP" altLang="en-US" sz="1600" dirty="0">
              <a:solidFill>
                <a:schemeClr val="tx1"/>
              </a:solidFill>
            </a:endParaRPr>
          </a:p>
        </p:txBody>
      </p:sp>
      <p:sp>
        <p:nvSpPr>
          <p:cNvPr id="35" name="減算記号 34"/>
          <p:cNvSpPr/>
          <p:nvPr/>
        </p:nvSpPr>
        <p:spPr>
          <a:xfrm>
            <a:off x="4908437" y="2641796"/>
            <a:ext cx="545431" cy="673768"/>
          </a:xfrm>
          <a:prstGeom prst="mathMinus">
            <a:avLst>
              <a:gd name="adj1" fmla="val 187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009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702A2-E94A-8C43-8DE0-0B4873649075}"/>
              </a:ext>
            </a:extLst>
          </p:cNvPr>
          <p:cNvSpPr>
            <a:spLocks noGrp="1"/>
          </p:cNvSpPr>
          <p:nvPr>
            <p:ph type="title"/>
          </p:nvPr>
        </p:nvSpPr>
        <p:spPr/>
        <p:txBody>
          <a:bodyPr>
            <a:normAutofit/>
          </a:bodyPr>
          <a:lstStyle/>
          <a:p>
            <a:r>
              <a:rPr kumimoji="1" lang="ja-JP" altLang="en-US"/>
              <a:t>リスクコミュニケーションの目的と機能</a:t>
            </a:r>
          </a:p>
        </p:txBody>
      </p:sp>
      <p:graphicFrame>
        <p:nvGraphicFramePr>
          <p:cNvPr id="4" name="コンテンツ プレースホルダー 3">
            <a:extLst>
              <a:ext uri="{FF2B5EF4-FFF2-40B4-BE49-F238E27FC236}">
                <a16:creationId xmlns:a16="http://schemas.microsoft.com/office/drawing/2014/main" id="{CEE017CD-2956-EA42-9C97-E60C774E1F78}"/>
              </a:ext>
            </a:extLst>
          </p:cNvPr>
          <p:cNvGraphicFramePr>
            <a:graphicFrameLocks noGrp="1"/>
          </p:cNvGraphicFramePr>
          <p:nvPr>
            <p:ph idx="1"/>
            <p:extLst>
              <p:ext uri="{D42A27DB-BD31-4B8C-83A1-F6EECF244321}">
                <p14:modId xmlns:p14="http://schemas.microsoft.com/office/powerpoint/2010/main" val="2793002019"/>
              </p:ext>
            </p:extLst>
          </p:nvPr>
        </p:nvGraphicFramePr>
        <p:xfrm>
          <a:off x="307808" y="1271587"/>
          <a:ext cx="8435139" cy="5391870"/>
        </p:xfrm>
        <a:graphic>
          <a:graphicData uri="http://schemas.openxmlformats.org/drawingml/2006/table">
            <a:tbl>
              <a:tblPr firstRow="1" bandRow="1">
                <a:tableStyleId>{00A15C55-8517-42AA-B614-E9B94910E393}</a:tableStyleId>
              </a:tblPr>
              <a:tblGrid>
                <a:gridCol w="273393">
                  <a:extLst>
                    <a:ext uri="{9D8B030D-6E8A-4147-A177-3AD203B41FA5}">
                      <a16:colId xmlns:a16="http://schemas.microsoft.com/office/drawing/2014/main" val="3686378853"/>
                    </a:ext>
                  </a:extLst>
                </a:gridCol>
                <a:gridCol w="2290336">
                  <a:extLst>
                    <a:ext uri="{9D8B030D-6E8A-4147-A177-3AD203B41FA5}">
                      <a16:colId xmlns:a16="http://schemas.microsoft.com/office/drawing/2014/main" val="50330341"/>
                    </a:ext>
                  </a:extLst>
                </a:gridCol>
                <a:gridCol w="5871410">
                  <a:extLst>
                    <a:ext uri="{9D8B030D-6E8A-4147-A177-3AD203B41FA5}">
                      <a16:colId xmlns:a16="http://schemas.microsoft.com/office/drawing/2014/main" val="4112352073"/>
                    </a:ext>
                  </a:extLst>
                </a:gridCol>
              </a:tblGrid>
              <a:tr h="359505">
                <a:tc>
                  <a:txBody>
                    <a:bodyPr/>
                    <a:lstStyle/>
                    <a:p>
                      <a:endParaRPr kumimoji="1" lang="ja-JP" altLang="en-US" sz="1600" b="0" dirty="0"/>
                    </a:p>
                  </a:txBody>
                  <a:tcPr/>
                </a:tc>
                <a:tc>
                  <a:txBody>
                    <a:bodyPr/>
                    <a:lstStyle/>
                    <a:p>
                      <a:r>
                        <a:rPr kumimoji="1" lang="ja-JP" altLang="en-US" sz="1600" dirty="0"/>
                        <a:t>目的</a:t>
                      </a:r>
                      <a:endParaRPr kumimoji="1" lang="ja-JP" altLang="en-US" sz="1600" b="0" dirty="0"/>
                    </a:p>
                  </a:txBody>
                  <a:tcPr/>
                </a:tc>
                <a:tc>
                  <a:txBody>
                    <a:bodyPr/>
                    <a:lstStyle/>
                    <a:p>
                      <a:r>
                        <a:rPr kumimoji="1" lang="ja-JP" altLang="en-US" sz="1600"/>
                        <a:t>機能</a:t>
                      </a:r>
                      <a:endParaRPr kumimoji="1" lang="en-US" altLang="ja-JP" sz="1600" b="0" dirty="0"/>
                    </a:p>
                  </a:txBody>
                  <a:tcPr/>
                </a:tc>
                <a:extLst>
                  <a:ext uri="{0D108BD9-81ED-4DB2-BD59-A6C34878D82A}">
                    <a16:rowId xmlns:a16="http://schemas.microsoft.com/office/drawing/2014/main" val="4209218754"/>
                  </a:ext>
                </a:extLst>
              </a:tr>
              <a:tr h="884975">
                <a:tc>
                  <a:txBody>
                    <a:bodyPr/>
                    <a:lstStyle/>
                    <a:p>
                      <a:r>
                        <a:rPr kumimoji="1" lang="en-US" altLang="ja-JP" sz="1600" dirty="0"/>
                        <a:t>1</a:t>
                      </a:r>
                      <a:endParaRPr kumimoji="1" lang="ja-JP" altLang="en-US" sz="1600" b="0"/>
                    </a:p>
                  </a:txBody>
                  <a:tcPr anchor="ctr"/>
                </a:tc>
                <a:tc>
                  <a:txBody>
                    <a:bodyPr/>
                    <a:lstStyle/>
                    <a:p>
                      <a:r>
                        <a:rPr kumimoji="1" lang="ja-JP" altLang="en-US" sz="1600" dirty="0"/>
                        <a:t>教育・啓発と行動変容</a:t>
                      </a:r>
                      <a:endParaRPr kumimoji="1" lang="ja-JP" altLang="en-US" sz="1600" b="0" dirty="0"/>
                    </a:p>
                  </a:txBody>
                  <a:tcPr anchor="ctr"/>
                </a:tc>
                <a:tc>
                  <a:txBody>
                    <a:bodyPr/>
                    <a:lstStyle/>
                    <a:p>
                      <a:r>
                        <a:rPr kumimoji="1" lang="ja-JP" altLang="en-US" sz="1600"/>
                        <a:t>リスクとその対象法に関する知識や情報の普及、関心の喚起。</a:t>
                      </a:r>
                      <a:endParaRPr kumimoji="1" lang="en-US" altLang="ja-JP" sz="1600" dirty="0"/>
                    </a:p>
                    <a:p>
                      <a:r>
                        <a:rPr kumimoji="1" lang="ja-JP" altLang="en-US" sz="1600"/>
                        <a:t>リスクに対処するために行動の仕方を変える。</a:t>
                      </a:r>
                      <a:endParaRPr kumimoji="1" lang="en-US" altLang="ja-JP" sz="1600" b="0" dirty="0"/>
                    </a:p>
                  </a:txBody>
                  <a:tcPr anchor="ctr"/>
                </a:tc>
                <a:extLst>
                  <a:ext uri="{0D108BD9-81ED-4DB2-BD59-A6C34878D82A}">
                    <a16:rowId xmlns:a16="http://schemas.microsoft.com/office/drawing/2014/main" val="2948504064"/>
                  </a:ext>
                </a:extLst>
              </a:tr>
              <a:tr h="884975">
                <a:tc>
                  <a:txBody>
                    <a:bodyPr/>
                    <a:lstStyle/>
                    <a:p>
                      <a:r>
                        <a:rPr kumimoji="1" lang="en-US" altLang="ja-JP" sz="1600" dirty="0"/>
                        <a:t>2</a:t>
                      </a:r>
                      <a:endParaRPr kumimoji="1" lang="ja-JP" altLang="en-US" sz="1600"/>
                    </a:p>
                  </a:txBody>
                  <a:tcPr anchor="ctr"/>
                </a:tc>
                <a:tc>
                  <a:txBody>
                    <a:bodyPr/>
                    <a:lstStyle/>
                    <a:p>
                      <a:r>
                        <a:rPr kumimoji="1" lang="ja-JP" altLang="en-US" sz="1600" dirty="0"/>
                        <a:t>信頼と相互理解の醸成</a:t>
                      </a:r>
                    </a:p>
                  </a:txBody>
                  <a:tcPr anchor="ctr"/>
                </a:tc>
                <a:tc>
                  <a:txBody>
                    <a:bodyPr/>
                    <a:lstStyle/>
                    <a:p>
                      <a:r>
                        <a:rPr kumimoji="1" lang="ja-JP" altLang="en-US" sz="1600"/>
                        <a:t>関係者（政府・自治体・事業者・専門家・市民・</a:t>
                      </a:r>
                      <a:r>
                        <a:rPr kumimoji="1" lang="en-US" altLang="ja-JP" sz="1600" dirty="0"/>
                        <a:t>NPO/NGO</a:t>
                      </a:r>
                      <a:r>
                        <a:rPr kumimoji="1" lang="ja-JP" altLang="en-US" sz="1600"/>
                        <a:t>など当該のリスク問題に係るのある個人・組織・団体）の間で互いの信頼や理解を醸成する。</a:t>
                      </a:r>
                    </a:p>
                  </a:txBody>
                  <a:tcPr anchor="ctr"/>
                </a:tc>
                <a:extLst>
                  <a:ext uri="{0D108BD9-81ED-4DB2-BD59-A6C34878D82A}">
                    <a16:rowId xmlns:a16="http://schemas.microsoft.com/office/drawing/2014/main" val="4132169174"/>
                  </a:ext>
                </a:extLst>
              </a:tr>
              <a:tr h="884975">
                <a:tc>
                  <a:txBody>
                    <a:bodyPr/>
                    <a:lstStyle/>
                    <a:p>
                      <a:r>
                        <a:rPr kumimoji="1" lang="en-US" altLang="ja-JP" sz="1600" dirty="0"/>
                        <a:t>3</a:t>
                      </a:r>
                      <a:endParaRPr kumimoji="1" lang="ja-JP" altLang="en-US" sz="1600"/>
                    </a:p>
                  </a:txBody>
                  <a:tcPr anchor="ctr"/>
                </a:tc>
                <a:tc>
                  <a:txBody>
                    <a:bodyPr/>
                    <a:lstStyle/>
                    <a:p>
                      <a:r>
                        <a:rPr kumimoji="1" lang="ja-JP" altLang="en-US" sz="1600" dirty="0"/>
                        <a:t>問題発見と議題構築、論点の可視化</a:t>
                      </a:r>
                    </a:p>
                  </a:txBody>
                  <a:tcPr anchor="ctr"/>
                </a:tc>
                <a:tc>
                  <a:txBody>
                    <a:bodyPr/>
                    <a:lstStyle/>
                    <a:p>
                      <a:r>
                        <a:rPr kumimoji="1" lang="ja-JP" altLang="en-US" sz="1600" dirty="0"/>
                        <a:t>意見の交換や各自の熟慮を通じて、テーマとなっている事柄に関して、何が問題で（問題発見）、何を社会として広く議論し、考えるべきか（議題構築）、重要な論点とは何か（論点可視化）、その問題に対する人々の懸念や期待はどのようなものであるかを明確化する。</a:t>
                      </a:r>
                    </a:p>
                  </a:txBody>
                  <a:tcPr anchor="ctr"/>
                </a:tc>
                <a:extLst>
                  <a:ext uri="{0D108BD9-81ED-4DB2-BD59-A6C34878D82A}">
                    <a16:rowId xmlns:a16="http://schemas.microsoft.com/office/drawing/2014/main" val="3540157764"/>
                  </a:ext>
                </a:extLst>
              </a:tr>
              <a:tr h="884975">
                <a:tc>
                  <a:txBody>
                    <a:bodyPr/>
                    <a:lstStyle/>
                    <a:p>
                      <a:r>
                        <a:rPr kumimoji="1" lang="en-US" altLang="ja-JP" sz="1600" dirty="0"/>
                        <a:t>4</a:t>
                      </a:r>
                      <a:endParaRPr kumimoji="1" lang="ja-JP" altLang="en-US" sz="1600"/>
                    </a:p>
                  </a:txBody>
                  <a:tcPr anchor="ctr"/>
                </a:tc>
                <a:tc>
                  <a:txBody>
                    <a:bodyPr/>
                    <a:lstStyle/>
                    <a:p>
                      <a:r>
                        <a:rPr kumimoji="1" lang="ja-JP" altLang="en-US" sz="1600" dirty="0"/>
                        <a:t>意思決定・合意形成・問題解決に向けた対話・共考・協働</a:t>
                      </a:r>
                    </a:p>
                  </a:txBody>
                  <a:tcPr anchor="ctr"/>
                </a:tc>
                <a:tc>
                  <a:txBody>
                    <a:bodyPr/>
                    <a:lstStyle/>
                    <a:p>
                      <a:r>
                        <a:rPr kumimoji="1" lang="ja-JP" altLang="en-US" sz="1600"/>
                        <a:t>最終的な意思決定・合意形成や問題解決に向けて行われる対話・共考・協働。科学的・技術的な事実問題や法制度等に関する議論だけでなく、関係者間の多様な価値観や利害関心についての議論も含む。</a:t>
                      </a:r>
                      <a:endParaRPr kumimoji="1" lang="en-US" altLang="ja-JP" sz="1600" dirty="0"/>
                    </a:p>
                  </a:txBody>
                  <a:tcPr anchor="ctr"/>
                </a:tc>
                <a:extLst>
                  <a:ext uri="{0D108BD9-81ED-4DB2-BD59-A6C34878D82A}">
                    <a16:rowId xmlns:a16="http://schemas.microsoft.com/office/drawing/2014/main" val="1028667137"/>
                  </a:ext>
                </a:extLst>
              </a:tr>
              <a:tr h="884975">
                <a:tc>
                  <a:txBody>
                    <a:bodyPr/>
                    <a:lstStyle/>
                    <a:p>
                      <a:r>
                        <a:rPr kumimoji="1" lang="en-US" altLang="ja-JP" sz="1600" dirty="0"/>
                        <a:t>5</a:t>
                      </a:r>
                      <a:endParaRPr kumimoji="1" lang="ja-JP" altLang="en-US" sz="1600"/>
                    </a:p>
                  </a:txBody>
                  <a:tcPr anchor="ctr"/>
                </a:tc>
                <a:tc>
                  <a:txBody>
                    <a:bodyPr/>
                    <a:lstStyle/>
                    <a:p>
                      <a:r>
                        <a:rPr kumimoji="1" lang="ja-JP" altLang="en-US" sz="1600" dirty="0"/>
                        <a:t>被害の回復と未来に</a:t>
                      </a:r>
                      <a:endParaRPr kumimoji="1" lang="en-US" altLang="ja-JP" sz="1600" dirty="0"/>
                    </a:p>
                    <a:p>
                      <a:r>
                        <a:rPr kumimoji="1" lang="ja-JP" altLang="en-US" sz="1600" dirty="0"/>
                        <a:t>向けた和解</a:t>
                      </a:r>
                    </a:p>
                  </a:txBody>
                  <a:tcPr anchor="ctr"/>
                </a:tc>
                <a:tc>
                  <a:txBody>
                    <a:bodyPr/>
                    <a:lstStyle/>
                    <a:p>
                      <a:r>
                        <a:rPr kumimoji="1" lang="ja-JP" altLang="en-US" sz="1600" dirty="0"/>
                        <a:t>物理的のみならず社会的・精神的な被害からの回復を促すとともに、問題発生から現在に至る経緯を振り返りつつ、関係者間の対立やわだかまりを解きほぐし、和解を進める。</a:t>
                      </a:r>
                    </a:p>
                  </a:txBody>
                  <a:tcPr anchor="ctr"/>
                </a:tc>
                <a:extLst>
                  <a:ext uri="{0D108BD9-81ED-4DB2-BD59-A6C34878D82A}">
                    <a16:rowId xmlns:a16="http://schemas.microsoft.com/office/drawing/2014/main" val="1462935267"/>
                  </a:ext>
                </a:extLst>
              </a:tr>
            </a:tbl>
          </a:graphicData>
        </a:graphic>
      </p:graphicFrame>
      <p:sp>
        <p:nvSpPr>
          <p:cNvPr id="3" name="スライド番号プレースホルダー 2">
            <a:extLst>
              <a:ext uri="{FF2B5EF4-FFF2-40B4-BE49-F238E27FC236}">
                <a16:creationId xmlns:a16="http://schemas.microsoft.com/office/drawing/2014/main" id="{780F3B18-27D4-9B4A-957D-24815701DD3C}"/>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333561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E09B5-AD7F-B746-8C61-859CB27DC81F}"/>
              </a:ext>
            </a:extLst>
          </p:cNvPr>
          <p:cNvSpPr>
            <a:spLocks noGrp="1"/>
          </p:cNvSpPr>
          <p:nvPr>
            <p:ph type="title"/>
          </p:nvPr>
        </p:nvSpPr>
        <p:spPr/>
        <p:txBody>
          <a:bodyPr/>
          <a:lstStyle/>
          <a:p>
            <a:r>
              <a:rPr kumimoji="1" lang="ja-JP" altLang="en-US"/>
              <a:t>リスクに関する様々な非対称性</a:t>
            </a:r>
          </a:p>
        </p:txBody>
      </p:sp>
      <p:graphicFrame>
        <p:nvGraphicFramePr>
          <p:cNvPr id="11" name="コンテンツ プレースホルダー 10">
            <a:extLst>
              <a:ext uri="{FF2B5EF4-FFF2-40B4-BE49-F238E27FC236}">
                <a16:creationId xmlns:a16="http://schemas.microsoft.com/office/drawing/2014/main" id="{DAC1FA46-5F44-C246-B181-1FE2034B17C5}"/>
              </a:ext>
            </a:extLst>
          </p:cNvPr>
          <p:cNvGraphicFramePr>
            <a:graphicFrameLocks noGrp="1"/>
          </p:cNvGraphicFramePr>
          <p:nvPr>
            <p:ph idx="1"/>
            <p:extLst>
              <p:ext uri="{D42A27DB-BD31-4B8C-83A1-F6EECF244321}">
                <p14:modId xmlns:p14="http://schemas.microsoft.com/office/powerpoint/2010/main" val="2956293379"/>
              </p:ext>
            </p:extLst>
          </p:nvPr>
        </p:nvGraphicFramePr>
        <p:xfrm>
          <a:off x="468229" y="1736808"/>
          <a:ext cx="7886700" cy="4386012"/>
        </p:xfrm>
        <a:graphic>
          <a:graphicData uri="http://schemas.openxmlformats.org/drawingml/2006/table">
            <a:tbl>
              <a:tblPr firstRow="1" bandRow="1">
                <a:tableStyleId>{8799B23B-EC83-4686-B30A-512413B5E67A}</a:tableStyleId>
              </a:tblPr>
              <a:tblGrid>
                <a:gridCol w="2628900">
                  <a:extLst>
                    <a:ext uri="{9D8B030D-6E8A-4147-A177-3AD203B41FA5}">
                      <a16:colId xmlns:a16="http://schemas.microsoft.com/office/drawing/2014/main" val="4288144370"/>
                    </a:ext>
                  </a:extLst>
                </a:gridCol>
                <a:gridCol w="2726155">
                  <a:extLst>
                    <a:ext uri="{9D8B030D-6E8A-4147-A177-3AD203B41FA5}">
                      <a16:colId xmlns:a16="http://schemas.microsoft.com/office/drawing/2014/main" val="2989387793"/>
                    </a:ext>
                  </a:extLst>
                </a:gridCol>
                <a:gridCol w="2531645">
                  <a:extLst>
                    <a:ext uri="{9D8B030D-6E8A-4147-A177-3AD203B41FA5}">
                      <a16:colId xmlns:a16="http://schemas.microsoft.com/office/drawing/2014/main" val="949337050"/>
                    </a:ext>
                  </a:extLst>
                </a:gridCol>
              </a:tblGrid>
              <a:tr h="857896">
                <a:tc>
                  <a:txBody>
                    <a:bodyPr/>
                    <a:lstStyle/>
                    <a:p>
                      <a:pPr algn="ctr"/>
                      <a:r>
                        <a:rPr kumimoji="1" lang="ja-JP" altLang="en-US" sz="1800" dirty="0"/>
                        <a:t>専門家や行政等</a:t>
                      </a:r>
                    </a:p>
                  </a:txBody>
                  <a:tcPr anchor="ctr"/>
                </a:tc>
                <a:tc>
                  <a:txBody>
                    <a:bodyPr/>
                    <a:lstStyle/>
                    <a:p>
                      <a:pPr algn="ctr"/>
                      <a:r>
                        <a:rPr kumimoji="1" lang="ja-JP" altLang="en-US" sz="1800" b="1" dirty="0">
                          <a:solidFill>
                            <a:schemeClr val="tx1"/>
                          </a:solidFill>
                        </a:rPr>
                        <a:t>要因</a:t>
                      </a:r>
                    </a:p>
                  </a:txBody>
                  <a:tcPr anchor="ctr"/>
                </a:tc>
                <a:tc>
                  <a:txBody>
                    <a:bodyPr/>
                    <a:lstStyle/>
                    <a:p>
                      <a:pPr algn="ctr"/>
                      <a:r>
                        <a:rPr kumimoji="1" lang="ja-JP" altLang="en-US" sz="1800"/>
                        <a:t>一般市民等</a:t>
                      </a:r>
                    </a:p>
                  </a:txBody>
                  <a:tcPr anchor="ctr"/>
                </a:tc>
                <a:extLst>
                  <a:ext uri="{0D108BD9-81ED-4DB2-BD59-A6C34878D82A}">
                    <a16:rowId xmlns:a16="http://schemas.microsoft.com/office/drawing/2014/main" val="1171567630"/>
                  </a:ext>
                </a:extLst>
              </a:tr>
              <a:tr h="857896">
                <a:tc>
                  <a:txBody>
                    <a:bodyPr/>
                    <a:lstStyle/>
                    <a:p>
                      <a:pPr algn="ctr"/>
                      <a:r>
                        <a:rPr kumimoji="1" lang="ja-JP" altLang="en-US" sz="1800"/>
                        <a:t>多い</a:t>
                      </a:r>
                    </a:p>
                  </a:txBody>
                  <a:tcPr anchor="ctr"/>
                </a:tc>
                <a:tc>
                  <a:txBody>
                    <a:bodyPr/>
                    <a:lstStyle/>
                    <a:p>
                      <a:pPr algn="ctr"/>
                      <a:r>
                        <a:rPr kumimoji="1" lang="ja-JP" altLang="en-US" sz="1800" dirty="0"/>
                        <a:t>情報</a:t>
                      </a:r>
                    </a:p>
                  </a:txBody>
                  <a:tcPr anchor="ctr"/>
                </a:tc>
                <a:tc>
                  <a:txBody>
                    <a:bodyPr/>
                    <a:lstStyle/>
                    <a:p>
                      <a:pPr algn="ctr"/>
                      <a:r>
                        <a:rPr kumimoji="1" lang="ja-JP" altLang="en-US" sz="1800"/>
                        <a:t>少ない</a:t>
                      </a:r>
                    </a:p>
                  </a:txBody>
                  <a:tcPr anchor="ctr"/>
                </a:tc>
                <a:extLst>
                  <a:ext uri="{0D108BD9-81ED-4DB2-BD59-A6C34878D82A}">
                    <a16:rowId xmlns:a16="http://schemas.microsoft.com/office/drawing/2014/main" val="2760129093"/>
                  </a:ext>
                </a:extLst>
              </a:tr>
              <a:tr h="857896">
                <a:tc>
                  <a:txBody>
                    <a:bodyPr/>
                    <a:lstStyle/>
                    <a:p>
                      <a:pPr algn="ctr"/>
                      <a:r>
                        <a:rPr kumimoji="1" lang="ja-JP" altLang="en-US" sz="1800" dirty="0"/>
                        <a:t>リスク対処の権限</a:t>
                      </a:r>
                      <a:endParaRPr kumimoji="1" lang="en-US" altLang="ja-JP" sz="1800" dirty="0"/>
                    </a:p>
                    <a:p>
                      <a:pPr algn="ctr"/>
                      <a:r>
                        <a:rPr kumimoji="1" lang="ja-JP" altLang="en-US" sz="1800" dirty="0"/>
                        <a:t>責任を持つ</a:t>
                      </a:r>
                    </a:p>
                  </a:txBody>
                  <a:tcPr anchor="ctr"/>
                </a:tc>
                <a:tc>
                  <a:txBody>
                    <a:bodyPr/>
                    <a:lstStyle/>
                    <a:p>
                      <a:pPr algn="ctr"/>
                      <a:r>
                        <a:rPr kumimoji="1" lang="ja-JP" altLang="en-US" sz="1800"/>
                        <a:t>リスクに係る権限と責任</a:t>
                      </a:r>
                    </a:p>
                  </a:txBody>
                  <a:tcPr anchor="ctr"/>
                </a:tc>
                <a:tc>
                  <a:txBody>
                    <a:bodyPr/>
                    <a:lstStyle/>
                    <a:p>
                      <a:pPr algn="ctr"/>
                      <a:r>
                        <a:rPr kumimoji="1" lang="ja-JP" altLang="en-US" sz="1800"/>
                        <a:t>権限・責任はない</a:t>
                      </a:r>
                    </a:p>
                  </a:txBody>
                  <a:tcPr anchor="ctr"/>
                </a:tc>
                <a:extLst>
                  <a:ext uri="{0D108BD9-81ED-4DB2-BD59-A6C34878D82A}">
                    <a16:rowId xmlns:a16="http://schemas.microsoft.com/office/drawing/2014/main" val="1445096103"/>
                  </a:ext>
                </a:extLst>
              </a:tr>
              <a:tr h="857896">
                <a:tc>
                  <a:txBody>
                    <a:bodyPr/>
                    <a:lstStyle/>
                    <a:p>
                      <a:pPr algn="ctr"/>
                      <a:r>
                        <a:rPr kumimoji="1" lang="ja-JP" altLang="en-US" sz="1800"/>
                        <a:t>少ない</a:t>
                      </a:r>
                    </a:p>
                  </a:txBody>
                  <a:tcPr anchor="ctr"/>
                </a:tc>
                <a:tc>
                  <a:txBody>
                    <a:bodyPr/>
                    <a:lstStyle/>
                    <a:p>
                      <a:pPr algn="ctr"/>
                      <a:r>
                        <a:rPr kumimoji="1" lang="ja-JP" altLang="en-US" sz="1800" dirty="0"/>
                        <a:t>リスクそのものを</a:t>
                      </a:r>
                      <a:endParaRPr kumimoji="1" lang="en-US" altLang="ja-JP" sz="1800" dirty="0"/>
                    </a:p>
                    <a:p>
                      <a:pPr algn="ctr"/>
                      <a:r>
                        <a:rPr kumimoji="1" lang="ja-JP" altLang="en-US" sz="1800" dirty="0"/>
                        <a:t>引き受ける度合い</a:t>
                      </a:r>
                    </a:p>
                  </a:txBody>
                  <a:tcPr anchor="ctr"/>
                </a:tc>
                <a:tc>
                  <a:txBody>
                    <a:bodyPr/>
                    <a:lstStyle/>
                    <a:p>
                      <a:pPr algn="ctr"/>
                      <a:r>
                        <a:rPr kumimoji="1" lang="ja-JP" altLang="en-US" sz="1800"/>
                        <a:t>多い</a:t>
                      </a:r>
                    </a:p>
                  </a:txBody>
                  <a:tcPr anchor="ctr"/>
                </a:tc>
                <a:extLst>
                  <a:ext uri="{0D108BD9-81ED-4DB2-BD59-A6C34878D82A}">
                    <a16:rowId xmlns:a16="http://schemas.microsoft.com/office/drawing/2014/main" val="676130025"/>
                  </a:ext>
                </a:extLst>
              </a:tr>
              <a:tr h="954428">
                <a:tc>
                  <a:txBody>
                    <a:bodyPr/>
                    <a:lstStyle/>
                    <a:p>
                      <a:pPr algn="ctr"/>
                      <a:r>
                        <a:rPr kumimoji="1" lang="ja-JP" altLang="en-US" sz="1800" dirty="0"/>
                        <a:t>確率論的事象として</a:t>
                      </a:r>
                      <a:endParaRPr kumimoji="1" lang="en-US" altLang="ja-JP" sz="1800" dirty="0"/>
                    </a:p>
                    <a:p>
                      <a:pPr algn="ctr"/>
                      <a:r>
                        <a:rPr kumimoji="1" lang="ja-JP" altLang="en-US" sz="1800" dirty="0"/>
                        <a:t>リスクを操作的</a:t>
                      </a:r>
                      <a:r>
                        <a:rPr kumimoji="1" lang="ja-JP" altLang="en-US" sz="1800"/>
                        <a:t>に認識</a:t>
                      </a:r>
                      <a:endParaRPr kumimoji="1" lang="en-US" altLang="ja-JP" sz="1800" dirty="0"/>
                    </a:p>
                    <a:p>
                      <a:pPr algn="ctr"/>
                      <a:r>
                        <a:rPr kumimoji="1" lang="ja-JP" altLang="en-US" sz="1800"/>
                        <a:t>「</a:t>
                      </a:r>
                      <a:r>
                        <a:rPr kumimoji="1" lang="ja-JP" altLang="en-US" sz="1800" b="1"/>
                        <a:t>統治者視点</a:t>
                      </a:r>
                      <a:r>
                        <a:rPr kumimoji="1" lang="ja-JP" altLang="en-US" sz="1800"/>
                        <a:t>」</a:t>
                      </a:r>
                      <a:endParaRPr kumimoji="1" lang="ja-JP" altLang="en-US" sz="1800" dirty="0"/>
                    </a:p>
                  </a:txBody>
                  <a:tcPr anchor="ctr"/>
                </a:tc>
                <a:tc>
                  <a:txBody>
                    <a:bodyPr/>
                    <a:lstStyle/>
                    <a:p>
                      <a:pPr algn="ctr"/>
                      <a:r>
                        <a:rPr kumimoji="1" lang="ja-JP" altLang="en-US" sz="1800"/>
                        <a:t>リスク認知</a:t>
                      </a:r>
                    </a:p>
                  </a:txBody>
                  <a:tcPr anchor="ctr"/>
                </a:tc>
                <a:tc>
                  <a:txBody>
                    <a:bodyPr/>
                    <a:lstStyle/>
                    <a:p>
                      <a:pPr algn="ctr"/>
                      <a:r>
                        <a:rPr kumimoji="1" lang="ja-JP" altLang="en-US" sz="1800" dirty="0"/>
                        <a:t>広く概念的および</a:t>
                      </a:r>
                      <a:endParaRPr kumimoji="1" lang="en-US" altLang="ja-JP" sz="1800" dirty="0"/>
                    </a:p>
                    <a:p>
                      <a:pPr algn="ctr"/>
                      <a:r>
                        <a:rPr kumimoji="1" lang="ja-JP" altLang="en-US" sz="1800" dirty="0"/>
                        <a:t>感覚的にリスク</a:t>
                      </a:r>
                      <a:r>
                        <a:rPr kumimoji="1" lang="ja-JP" altLang="en-US" sz="1800"/>
                        <a:t>を認識</a:t>
                      </a:r>
                      <a:endParaRPr kumimoji="1" lang="en-US" altLang="ja-JP" sz="1800" dirty="0"/>
                    </a:p>
                    <a:p>
                      <a:pPr algn="ctr"/>
                      <a:r>
                        <a:rPr kumimoji="1" lang="ja-JP" altLang="en-US" sz="1800"/>
                        <a:t>「</a:t>
                      </a:r>
                      <a:r>
                        <a:rPr kumimoji="1" lang="ja-JP" altLang="en-US" sz="1800" b="1"/>
                        <a:t>当事者視点</a:t>
                      </a:r>
                      <a:r>
                        <a:rPr kumimoji="1" lang="ja-JP" altLang="en-US" sz="1800"/>
                        <a:t>」</a:t>
                      </a:r>
                      <a:endParaRPr kumimoji="1" lang="ja-JP" altLang="en-US" sz="1800" dirty="0"/>
                    </a:p>
                  </a:txBody>
                  <a:tcPr anchor="ctr"/>
                </a:tc>
                <a:extLst>
                  <a:ext uri="{0D108BD9-81ED-4DB2-BD59-A6C34878D82A}">
                    <a16:rowId xmlns:a16="http://schemas.microsoft.com/office/drawing/2014/main" val="3767540545"/>
                  </a:ext>
                </a:extLst>
              </a:tr>
            </a:tbl>
          </a:graphicData>
        </a:graphic>
      </p:graphicFrame>
      <p:sp>
        <p:nvSpPr>
          <p:cNvPr id="3" name="スライド番号プレースホルダー 2">
            <a:extLst>
              <a:ext uri="{FF2B5EF4-FFF2-40B4-BE49-F238E27FC236}">
                <a16:creationId xmlns:a16="http://schemas.microsoft.com/office/drawing/2014/main" id="{C01CF7B0-0875-2B4D-8759-BA91BD2BFBF0}"/>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01814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a:extLst>
              <a:ext uri="{FF2B5EF4-FFF2-40B4-BE49-F238E27FC236}">
                <a16:creationId xmlns:a16="http://schemas.microsoft.com/office/drawing/2014/main" id="{F306801F-C248-A14B-B915-AABC2260842F}"/>
              </a:ext>
            </a:extLst>
          </p:cNvPr>
          <p:cNvSpPr/>
          <p:nvPr/>
        </p:nvSpPr>
        <p:spPr>
          <a:xfrm>
            <a:off x="370703" y="3768539"/>
            <a:ext cx="8526162" cy="2729013"/>
          </a:xfrm>
          <a:prstGeom prst="roundRect">
            <a:avLst/>
          </a:prstGeom>
          <a:ln w="3810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雲 22">
            <a:extLst>
              <a:ext uri="{FF2B5EF4-FFF2-40B4-BE49-F238E27FC236}">
                <a16:creationId xmlns:a16="http://schemas.microsoft.com/office/drawing/2014/main" id="{CE8C1811-31C2-0246-ACC0-C8836B669E2E}"/>
              </a:ext>
            </a:extLst>
          </p:cNvPr>
          <p:cNvSpPr/>
          <p:nvPr/>
        </p:nvSpPr>
        <p:spPr>
          <a:xfrm>
            <a:off x="5117909" y="5115579"/>
            <a:ext cx="3108886" cy="1170552"/>
          </a:xfrm>
          <a:prstGeom prst="cloud">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a:extLst>
              <a:ext uri="{FF2B5EF4-FFF2-40B4-BE49-F238E27FC236}">
                <a16:creationId xmlns:a16="http://schemas.microsoft.com/office/drawing/2014/main" id="{4F7FD07A-D477-034F-A918-C894EBD6437B}"/>
              </a:ext>
            </a:extLst>
          </p:cNvPr>
          <p:cNvSpPr/>
          <p:nvPr/>
        </p:nvSpPr>
        <p:spPr>
          <a:xfrm>
            <a:off x="4073267" y="4834482"/>
            <a:ext cx="605481" cy="617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5085D19C-8F9C-8046-9477-B5CD08EA0318}"/>
              </a:ext>
            </a:extLst>
          </p:cNvPr>
          <p:cNvPicPr>
            <a:picLocks noChangeAspect="1"/>
          </p:cNvPicPr>
          <p:nvPr/>
        </p:nvPicPr>
        <p:blipFill>
          <a:blip r:embed="rId3"/>
          <a:stretch>
            <a:fillRect/>
          </a:stretch>
        </p:blipFill>
        <p:spPr>
          <a:xfrm>
            <a:off x="6969211" y="4336951"/>
            <a:ext cx="1041400" cy="1612900"/>
          </a:xfrm>
          <a:prstGeom prst="rect">
            <a:avLst/>
          </a:prstGeom>
        </p:spPr>
      </p:pic>
      <p:sp>
        <p:nvSpPr>
          <p:cNvPr id="19" name="円形吹き出し 18">
            <a:extLst>
              <a:ext uri="{FF2B5EF4-FFF2-40B4-BE49-F238E27FC236}">
                <a16:creationId xmlns:a16="http://schemas.microsoft.com/office/drawing/2014/main" id="{817E8184-2BBF-D04B-BD60-1B8641225F2E}"/>
              </a:ext>
            </a:extLst>
          </p:cNvPr>
          <p:cNvSpPr/>
          <p:nvPr/>
        </p:nvSpPr>
        <p:spPr>
          <a:xfrm>
            <a:off x="7790591" y="4000671"/>
            <a:ext cx="766119" cy="531341"/>
          </a:xfrm>
          <a:prstGeom prst="wedgeEllipseCallout">
            <a:avLst>
              <a:gd name="adj1" fmla="val -46639"/>
              <a:gd name="adj2" fmla="val 834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D</a:t>
            </a:r>
            <a:endParaRPr kumimoji="1" lang="ja-JP" altLang="en-US"/>
          </a:p>
        </p:txBody>
      </p:sp>
      <p:pic>
        <p:nvPicPr>
          <p:cNvPr id="20" name="図 19">
            <a:extLst>
              <a:ext uri="{FF2B5EF4-FFF2-40B4-BE49-F238E27FC236}">
                <a16:creationId xmlns:a16="http://schemas.microsoft.com/office/drawing/2014/main" id="{9042149B-6053-B346-8952-4660F4CB9FFD}"/>
              </a:ext>
            </a:extLst>
          </p:cNvPr>
          <p:cNvPicPr>
            <a:picLocks noChangeAspect="1"/>
          </p:cNvPicPr>
          <p:nvPr/>
        </p:nvPicPr>
        <p:blipFill>
          <a:blip r:embed="rId4"/>
          <a:stretch>
            <a:fillRect/>
          </a:stretch>
        </p:blipFill>
        <p:spPr>
          <a:xfrm>
            <a:off x="5435256" y="4336951"/>
            <a:ext cx="1041400" cy="1612900"/>
          </a:xfrm>
          <a:prstGeom prst="rect">
            <a:avLst/>
          </a:prstGeom>
        </p:spPr>
      </p:pic>
      <p:sp>
        <p:nvSpPr>
          <p:cNvPr id="22" name="円形吹き出し 21">
            <a:extLst>
              <a:ext uri="{FF2B5EF4-FFF2-40B4-BE49-F238E27FC236}">
                <a16:creationId xmlns:a16="http://schemas.microsoft.com/office/drawing/2014/main" id="{D5C4F858-508D-2E4E-94D0-E21FC018B805}"/>
              </a:ext>
            </a:extLst>
          </p:cNvPr>
          <p:cNvSpPr/>
          <p:nvPr/>
        </p:nvSpPr>
        <p:spPr>
          <a:xfrm>
            <a:off x="6275517" y="4071279"/>
            <a:ext cx="766119" cy="531341"/>
          </a:xfrm>
          <a:prstGeom prst="wedgeEllipseCallout">
            <a:avLst>
              <a:gd name="adj1" fmla="val -46639"/>
              <a:gd name="adj2" fmla="val 8343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C</a:t>
            </a:r>
            <a:endParaRPr kumimoji="1" lang="ja-JP" altLang="en-US"/>
          </a:p>
        </p:txBody>
      </p:sp>
      <p:sp>
        <p:nvSpPr>
          <p:cNvPr id="24" name="雲 23">
            <a:extLst>
              <a:ext uri="{FF2B5EF4-FFF2-40B4-BE49-F238E27FC236}">
                <a16:creationId xmlns:a16="http://schemas.microsoft.com/office/drawing/2014/main" id="{CD8706A5-74B8-D94E-B732-D4E0F7B25354}"/>
              </a:ext>
            </a:extLst>
          </p:cNvPr>
          <p:cNvSpPr/>
          <p:nvPr/>
        </p:nvSpPr>
        <p:spPr>
          <a:xfrm>
            <a:off x="5177480" y="5452320"/>
            <a:ext cx="3052119" cy="857936"/>
          </a:xfrm>
          <a:prstGeom prst="cloud">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FAA67AC-03B5-DD41-B176-ACBEECB74784}"/>
              </a:ext>
            </a:extLst>
          </p:cNvPr>
          <p:cNvSpPr>
            <a:spLocks noGrp="1"/>
          </p:cNvSpPr>
          <p:nvPr>
            <p:ph type="title"/>
          </p:nvPr>
        </p:nvSpPr>
        <p:spPr/>
        <p:txBody>
          <a:bodyPr/>
          <a:lstStyle/>
          <a:p>
            <a:r>
              <a:rPr kumimoji="1" lang="ja-JP" altLang="en-US"/>
              <a:t>リスクコミュニケーションの成功</a:t>
            </a:r>
          </a:p>
        </p:txBody>
      </p:sp>
      <p:pic>
        <p:nvPicPr>
          <p:cNvPr id="4" name="図 3">
            <a:extLst>
              <a:ext uri="{FF2B5EF4-FFF2-40B4-BE49-F238E27FC236}">
                <a16:creationId xmlns:a16="http://schemas.microsoft.com/office/drawing/2014/main" id="{68109700-2999-FB47-BF78-EEF27D2EAA5D}"/>
              </a:ext>
            </a:extLst>
          </p:cNvPr>
          <p:cNvPicPr>
            <a:picLocks noChangeAspect="1"/>
          </p:cNvPicPr>
          <p:nvPr/>
        </p:nvPicPr>
        <p:blipFill>
          <a:blip r:embed="rId4"/>
          <a:stretch>
            <a:fillRect/>
          </a:stretch>
        </p:blipFill>
        <p:spPr>
          <a:xfrm>
            <a:off x="801473" y="1819360"/>
            <a:ext cx="1041400" cy="1612900"/>
          </a:xfrm>
          <a:prstGeom prst="rect">
            <a:avLst/>
          </a:prstGeom>
        </p:spPr>
      </p:pic>
      <p:sp>
        <p:nvSpPr>
          <p:cNvPr id="5" name="円形吹き出し 4">
            <a:extLst>
              <a:ext uri="{FF2B5EF4-FFF2-40B4-BE49-F238E27FC236}">
                <a16:creationId xmlns:a16="http://schemas.microsoft.com/office/drawing/2014/main" id="{C98226D9-4002-864B-8E8F-35552443C865}"/>
              </a:ext>
            </a:extLst>
          </p:cNvPr>
          <p:cNvSpPr/>
          <p:nvPr/>
        </p:nvSpPr>
        <p:spPr>
          <a:xfrm>
            <a:off x="1618735" y="1433382"/>
            <a:ext cx="766119" cy="531341"/>
          </a:xfrm>
          <a:prstGeom prst="wedgeEllipseCallout">
            <a:avLst>
              <a:gd name="adj1" fmla="val -46639"/>
              <a:gd name="adj2" fmla="val 834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A</a:t>
            </a:r>
            <a:endParaRPr kumimoji="1" lang="ja-JP" altLang="en-US"/>
          </a:p>
        </p:txBody>
      </p:sp>
      <p:pic>
        <p:nvPicPr>
          <p:cNvPr id="6" name="図 5">
            <a:extLst>
              <a:ext uri="{FF2B5EF4-FFF2-40B4-BE49-F238E27FC236}">
                <a16:creationId xmlns:a16="http://schemas.microsoft.com/office/drawing/2014/main" id="{41AAD1AD-ABEF-3A41-AF4C-E1CD5D40E905}"/>
              </a:ext>
            </a:extLst>
          </p:cNvPr>
          <p:cNvPicPr>
            <a:picLocks noChangeAspect="1"/>
          </p:cNvPicPr>
          <p:nvPr/>
        </p:nvPicPr>
        <p:blipFill>
          <a:blip r:embed="rId5"/>
          <a:stretch>
            <a:fillRect/>
          </a:stretch>
        </p:blipFill>
        <p:spPr>
          <a:xfrm>
            <a:off x="2384854" y="1819360"/>
            <a:ext cx="1041400" cy="1612900"/>
          </a:xfrm>
          <a:prstGeom prst="rect">
            <a:avLst/>
          </a:prstGeom>
        </p:spPr>
      </p:pic>
      <p:sp>
        <p:nvSpPr>
          <p:cNvPr id="8" name="雲形吹き出し 7">
            <a:extLst>
              <a:ext uri="{FF2B5EF4-FFF2-40B4-BE49-F238E27FC236}">
                <a16:creationId xmlns:a16="http://schemas.microsoft.com/office/drawing/2014/main" id="{5124A873-6765-0C48-BB26-DFFA35D46F2B}"/>
              </a:ext>
            </a:extLst>
          </p:cNvPr>
          <p:cNvSpPr/>
          <p:nvPr/>
        </p:nvSpPr>
        <p:spPr>
          <a:xfrm>
            <a:off x="3202116" y="1523069"/>
            <a:ext cx="766119" cy="590207"/>
          </a:xfrm>
          <a:prstGeom prst="cloudCallout">
            <a:avLst>
              <a:gd name="adj1" fmla="val -38782"/>
              <a:gd name="adj2" fmla="val 7924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a:t>
            </a:r>
          </a:p>
        </p:txBody>
      </p:sp>
      <p:sp>
        <p:nvSpPr>
          <p:cNvPr id="9" name="右矢印 8">
            <a:extLst>
              <a:ext uri="{FF2B5EF4-FFF2-40B4-BE49-F238E27FC236}">
                <a16:creationId xmlns:a16="http://schemas.microsoft.com/office/drawing/2014/main" id="{5D22B150-67E8-B14B-94E5-2EC0A8D251F7}"/>
              </a:ext>
            </a:extLst>
          </p:cNvPr>
          <p:cNvSpPr/>
          <p:nvPr/>
        </p:nvSpPr>
        <p:spPr>
          <a:xfrm>
            <a:off x="4073267" y="2397286"/>
            <a:ext cx="605481" cy="617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4F6C66D4-C7A1-274A-B264-E071C176C794}"/>
              </a:ext>
            </a:extLst>
          </p:cNvPr>
          <p:cNvPicPr>
            <a:picLocks noChangeAspect="1"/>
          </p:cNvPicPr>
          <p:nvPr/>
        </p:nvPicPr>
        <p:blipFill>
          <a:blip r:embed="rId3"/>
          <a:stretch>
            <a:fillRect/>
          </a:stretch>
        </p:blipFill>
        <p:spPr>
          <a:xfrm>
            <a:off x="7041636" y="1819360"/>
            <a:ext cx="1041400" cy="1612900"/>
          </a:xfrm>
          <a:prstGeom prst="rect">
            <a:avLst/>
          </a:prstGeom>
        </p:spPr>
      </p:pic>
      <p:sp>
        <p:nvSpPr>
          <p:cNvPr id="11" name="円形吹き出し 10">
            <a:extLst>
              <a:ext uri="{FF2B5EF4-FFF2-40B4-BE49-F238E27FC236}">
                <a16:creationId xmlns:a16="http://schemas.microsoft.com/office/drawing/2014/main" id="{9C34598A-78DA-834E-931E-DA7B535B12F9}"/>
              </a:ext>
            </a:extLst>
          </p:cNvPr>
          <p:cNvSpPr/>
          <p:nvPr/>
        </p:nvSpPr>
        <p:spPr>
          <a:xfrm>
            <a:off x="7863016" y="1483080"/>
            <a:ext cx="766119" cy="531341"/>
          </a:xfrm>
          <a:prstGeom prst="wedgeEllipseCallout">
            <a:avLst>
              <a:gd name="adj1" fmla="val -46639"/>
              <a:gd name="adj2" fmla="val 834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A’</a:t>
            </a:r>
            <a:endParaRPr kumimoji="1" lang="ja-JP" altLang="en-US"/>
          </a:p>
        </p:txBody>
      </p:sp>
      <p:pic>
        <p:nvPicPr>
          <p:cNvPr id="12" name="図 11">
            <a:extLst>
              <a:ext uri="{FF2B5EF4-FFF2-40B4-BE49-F238E27FC236}">
                <a16:creationId xmlns:a16="http://schemas.microsoft.com/office/drawing/2014/main" id="{A74BD9D6-0C33-9947-A373-A479D7F581F4}"/>
              </a:ext>
            </a:extLst>
          </p:cNvPr>
          <p:cNvPicPr>
            <a:picLocks noChangeAspect="1"/>
          </p:cNvPicPr>
          <p:nvPr/>
        </p:nvPicPr>
        <p:blipFill>
          <a:blip r:embed="rId4"/>
          <a:stretch>
            <a:fillRect/>
          </a:stretch>
        </p:blipFill>
        <p:spPr>
          <a:xfrm>
            <a:off x="5507681" y="1819360"/>
            <a:ext cx="1041400" cy="1612900"/>
          </a:xfrm>
          <a:prstGeom prst="rect">
            <a:avLst/>
          </a:prstGeom>
        </p:spPr>
      </p:pic>
      <p:pic>
        <p:nvPicPr>
          <p:cNvPr id="13" name="図 12">
            <a:extLst>
              <a:ext uri="{FF2B5EF4-FFF2-40B4-BE49-F238E27FC236}">
                <a16:creationId xmlns:a16="http://schemas.microsoft.com/office/drawing/2014/main" id="{CE430D53-EE50-E240-86BB-61B0E56DA865}"/>
              </a:ext>
            </a:extLst>
          </p:cNvPr>
          <p:cNvPicPr>
            <a:picLocks noChangeAspect="1"/>
          </p:cNvPicPr>
          <p:nvPr/>
        </p:nvPicPr>
        <p:blipFill>
          <a:blip r:embed="rId4"/>
          <a:stretch>
            <a:fillRect/>
          </a:stretch>
        </p:blipFill>
        <p:spPr>
          <a:xfrm>
            <a:off x="729048" y="4336951"/>
            <a:ext cx="1041400" cy="1612900"/>
          </a:xfrm>
          <a:prstGeom prst="rect">
            <a:avLst/>
          </a:prstGeom>
        </p:spPr>
      </p:pic>
      <p:sp>
        <p:nvSpPr>
          <p:cNvPr id="14" name="円形吹き出し 13">
            <a:extLst>
              <a:ext uri="{FF2B5EF4-FFF2-40B4-BE49-F238E27FC236}">
                <a16:creationId xmlns:a16="http://schemas.microsoft.com/office/drawing/2014/main" id="{93712121-78D8-8C40-90F9-32BDA8AB17B3}"/>
              </a:ext>
            </a:extLst>
          </p:cNvPr>
          <p:cNvSpPr/>
          <p:nvPr/>
        </p:nvSpPr>
        <p:spPr>
          <a:xfrm>
            <a:off x="1546310" y="3950973"/>
            <a:ext cx="766119" cy="531341"/>
          </a:xfrm>
          <a:prstGeom prst="wedgeEllipseCallout">
            <a:avLst>
              <a:gd name="adj1" fmla="val -46639"/>
              <a:gd name="adj2" fmla="val 834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A</a:t>
            </a:r>
            <a:endParaRPr kumimoji="1" lang="ja-JP" altLang="en-US"/>
          </a:p>
        </p:txBody>
      </p:sp>
      <p:pic>
        <p:nvPicPr>
          <p:cNvPr id="15" name="図 14">
            <a:extLst>
              <a:ext uri="{FF2B5EF4-FFF2-40B4-BE49-F238E27FC236}">
                <a16:creationId xmlns:a16="http://schemas.microsoft.com/office/drawing/2014/main" id="{2A3B3FE2-1B0C-3B44-82F6-9EEEC22AA9CC}"/>
              </a:ext>
            </a:extLst>
          </p:cNvPr>
          <p:cNvPicPr>
            <a:picLocks noChangeAspect="1"/>
          </p:cNvPicPr>
          <p:nvPr/>
        </p:nvPicPr>
        <p:blipFill>
          <a:blip r:embed="rId5"/>
          <a:stretch>
            <a:fillRect/>
          </a:stretch>
        </p:blipFill>
        <p:spPr>
          <a:xfrm>
            <a:off x="2312429" y="4336951"/>
            <a:ext cx="1041400" cy="1612900"/>
          </a:xfrm>
          <a:prstGeom prst="rect">
            <a:avLst/>
          </a:prstGeom>
        </p:spPr>
      </p:pic>
      <p:sp>
        <p:nvSpPr>
          <p:cNvPr id="21" name="円形吹き出し 20">
            <a:extLst>
              <a:ext uri="{FF2B5EF4-FFF2-40B4-BE49-F238E27FC236}">
                <a16:creationId xmlns:a16="http://schemas.microsoft.com/office/drawing/2014/main" id="{64296003-CB64-A14F-9A29-95B7AAB89F07}"/>
              </a:ext>
            </a:extLst>
          </p:cNvPr>
          <p:cNvSpPr/>
          <p:nvPr/>
        </p:nvSpPr>
        <p:spPr>
          <a:xfrm>
            <a:off x="3129691" y="4041847"/>
            <a:ext cx="766119" cy="531341"/>
          </a:xfrm>
          <a:prstGeom prst="wedgeEllipseCallout">
            <a:avLst>
              <a:gd name="adj1" fmla="val -46639"/>
              <a:gd name="adj2" fmla="val 834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B</a:t>
            </a:r>
            <a:endParaRPr kumimoji="1" lang="ja-JP" altLang="en-US"/>
          </a:p>
        </p:txBody>
      </p:sp>
      <p:sp>
        <p:nvSpPr>
          <p:cNvPr id="25" name="テキスト ボックス 24">
            <a:extLst>
              <a:ext uri="{FF2B5EF4-FFF2-40B4-BE49-F238E27FC236}">
                <a16:creationId xmlns:a16="http://schemas.microsoft.com/office/drawing/2014/main" id="{67006846-1146-894F-8BB3-F3C26C149F21}"/>
              </a:ext>
            </a:extLst>
          </p:cNvPr>
          <p:cNvSpPr txBox="1"/>
          <p:nvPr/>
        </p:nvSpPr>
        <p:spPr>
          <a:xfrm>
            <a:off x="3895810" y="3146571"/>
            <a:ext cx="877163" cy="369332"/>
          </a:xfrm>
          <a:prstGeom prst="rect">
            <a:avLst/>
          </a:prstGeom>
          <a:noFill/>
        </p:spPr>
        <p:txBody>
          <a:bodyPr wrap="none" rtlCol="0">
            <a:spAutoFit/>
          </a:bodyPr>
          <a:lstStyle/>
          <a:p>
            <a:r>
              <a:rPr lang="ja-JP" altLang="en-US"/>
              <a:t>伝わる</a:t>
            </a:r>
            <a:endParaRPr kumimoji="1" lang="ja-JP" altLang="en-US"/>
          </a:p>
        </p:txBody>
      </p:sp>
      <p:sp>
        <p:nvSpPr>
          <p:cNvPr id="26" name="テキスト ボックス 25">
            <a:extLst>
              <a:ext uri="{FF2B5EF4-FFF2-40B4-BE49-F238E27FC236}">
                <a16:creationId xmlns:a16="http://schemas.microsoft.com/office/drawing/2014/main" id="{7D8E1F4F-45C3-B44C-ADC6-5514EBF97190}"/>
              </a:ext>
            </a:extLst>
          </p:cNvPr>
          <p:cNvSpPr txBox="1"/>
          <p:nvPr/>
        </p:nvSpPr>
        <p:spPr>
          <a:xfrm>
            <a:off x="3426254" y="5574222"/>
            <a:ext cx="1721175" cy="923330"/>
          </a:xfrm>
          <a:prstGeom prst="rect">
            <a:avLst/>
          </a:prstGeom>
          <a:noFill/>
        </p:spPr>
        <p:txBody>
          <a:bodyPr wrap="square" rtlCol="0">
            <a:spAutoFit/>
          </a:bodyPr>
          <a:lstStyle/>
          <a:p>
            <a:pPr algn="ctr"/>
            <a:r>
              <a:rPr lang="ja-JP" altLang="en-US" dirty="0"/>
              <a:t>新しい価値を「つくる」</a:t>
            </a:r>
            <a:endParaRPr lang="en-US" altLang="ja-JP" dirty="0"/>
          </a:p>
          <a:p>
            <a:pPr algn="ctr"/>
            <a:r>
              <a:rPr kumimoji="1" lang="ja-JP" altLang="en-US" b="1" dirty="0"/>
              <a:t>共感</a:t>
            </a:r>
          </a:p>
        </p:txBody>
      </p:sp>
      <p:sp>
        <p:nvSpPr>
          <p:cNvPr id="28" name="テキスト ボックス 27">
            <a:extLst>
              <a:ext uri="{FF2B5EF4-FFF2-40B4-BE49-F238E27FC236}">
                <a16:creationId xmlns:a16="http://schemas.microsoft.com/office/drawing/2014/main" id="{F80386A9-0256-184C-9278-0C2AB24259AA}"/>
              </a:ext>
            </a:extLst>
          </p:cNvPr>
          <p:cNvSpPr txBox="1"/>
          <p:nvPr/>
        </p:nvSpPr>
        <p:spPr>
          <a:xfrm>
            <a:off x="6007391" y="5740541"/>
            <a:ext cx="1470317" cy="369332"/>
          </a:xfrm>
          <a:prstGeom prst="rect">
            <a:avLst/>
          </a:prstGeom>
          <a:noFill/>
        </p:spPr>
        <p:txBody>
          <a:bodyPr wrap="square" rtlCol="0">
            <a:spAutoFit/>
          </a:bodyPr>
          <a:lstStyle/>
          <a:p>
            <a:r>
              <a:rPr lang="ja-JP" altLang="en-US"/>
              <a:t>つながる場</a:t>
            </a:r>
            <a:endParaRPr kumimoji="1" lang="ja-JP" altLang="en-US"/>
          </a:p>
        </p:txBody>
      </p:sp>
      <p:sp>
        <p:nvSpPr>
          <p:cNvPr id="29" name="スライド番号プレースホルダー 28">
            <a:extLst>
              <a:ext uri="{FF2B5EF4-FFF2-40B4-BE49-F238E27FC236}">
                <a16:creationId xmlns:a16="http://schemas.microsoft.com/office/drawing/2014/main" id="{1D6ADBC7-7656-284B-BB48-D3EC20F4198A}"/>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002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4F1C1-DE4E-6B49-A01F-A2C9868AD2C3}"/>
              </a:ext>
            </a:extLst>
          </p:cNvPr>
          <p:cNvSpPr>
            <a:spLocks noGrp="1"/>
          </p:cNvSpPr>
          <p:nvPr>
            <p:ph type="title"/>
          </p:nvPr>
        </p:nvSpPr>
        <p:spPr/>
        <p:txBody>
          <a:bodyPr/>
          <a:lstStyle/>
          <a:p>
            <a:r>
              <a:rPr kumimoji="1" lang="ja-JP" altLang="en-US"/>
              <a:t>原子力災害の特徴</a:t>
            </a:r>
          </a:p>
        </p:txBody>
      </p:sp>
      <p:sp>
        <p:nvSpPr>
          <p:cNvPr id="4" name="コンテンツ プレースホルダー 3">
            <a:extLst>
              <a:ext uri="{FF2B5EF4-FFF2-40B4-BE49-F238E27FC236}">
                <a16:creationId xmlns:a16="http://schemas.microsoft.com/office/drawing/2014/main" id="{FB1738D6-98BE-7C4F-B567-C479460A4A7C}"/>
              </a:ext>
            </a:extLst>
          </p:cNvPr>
          <p:cNvSpPr>
            <a:spLocks noGrp="1"/>
          </p:cNvSpPr>
          <p:nvPr>
            <p:ph idx="1"/>
          </p:nvPr>
        </p:nvSpPr>
        <p:spPr>
          <a:xfrm>
            <a:off x="628650" y="1451596"/>
            <a:ext cx="7886700" cy="4904755"/>
          </a:xfrm>
        </p:spPr>
        <p:txBody>
          <a:bodyPr/>
          <a:lstStyle/>
          <a:p>
            <a:pPr>
              <a:lnSpc>
                <a:spcPct val="100000"/>
              </a:lnSpc>
            </a:pPr>
            <a:r>
              <a:rPr lang="ja-JP" altLang="en-US" dirty="0"/>
              <a:t>原子力発電所は、リスクについて管理も含めてよく知られており、十分に制御可能だと見なされてきた（従来科学技術だと考えられてきた）技術だったが、想定を外れた事故を起こし、収束困難になった。</a:t>
            </a:r>
            <a:endParaRPr lang="en-US" altLang="ja-JP" dirty="0"/>
          </a:p>
          <a:p>
            <a:pPr>
              <a:lnSpc>
                <a:spcPct val="100000"/>
              </a:lnSpc>
            </a:pPr>
            <a:r>
              <a:rPr lang="ja-JP" altLang="en-US" dirty="0"/>
              <a:t>同じリスクの評価結果に複数の解釈が存在する。</a:t>
            </a:r>
            <a:endParaRPr lang="en-US" altLang="ja-JP" dirty="0"/>
          </a:p>
          <a:p>
            <a:pPr>
              <a:lnSpc>
                <a:spcPct val="100000"/>
              </a:lnSpc>
            </a:pPr>
            <a:r>
              <a:rPr lang="ja-JP" altLang="en-US" dirty="0"/>
              <a:t>科学的には「単純」であっても、「多義的」な問題として扱う必要性</a:t>
            </a:r>
            <a:endParaRPr lang="en-US" altLang="ja-JP" dirty="0"/>
          </a:p>
          <a:p>
            <a:pPr lvl="1">
              <a:lnSpc>
                <a:spcPct val="100000"/>
              </a:lnSpc>
            </a:pPr>
            <a:r>
              <a:rPr lang="ja-JP" altLang="en-US" dirty="0"/>
              <a:t>原子力発電所事故によって汚染された環境での低線量放射線の健康リスクは、科学的な観点からは十分低く、管理可能だとされても、当事者にとってはリスク分配やコスト負担の公平性、医療被ばくのように自らの意思で受けるものではないこと</a:t>
            </a:r>
            <a:r>
              <a:rPr lang="en-US" altLang="ja-JP" dirty="0"/>
              <a:t>(</a:t>
            </a:r>
            <a:r>
              <a:rPr lang="ja-JP" altLang="en-US" dirty="0"/>
              <a:t>非自発性</a:t>
            </a:r>
            <a:r>
              <a:rPr lang="en-US" altLang="ja-JP" dirty="0"/>
              <a:t>)</a:t>
            </a:r>
            <a:r>
              <a:rPr lang="ja-JP" altLang="en-US" dirty="0"/>
              <a:t>などから受け容れがたいと判断される場合がある。</a:t>
            </a:r>
          </a:p>
          <a:p>
            <a:pPr>
              <a:lnSpc>
                <a:spcPct val="100000"/>
              </a:lnSpc>
            </a:pPr>
            <a:endParaRPr lang="ja-JP" altLang="en-US" dirty="0"/>
          </a:p>
          <a:p>
            <a:pPr>
              <a:lnSpc>
                <a:spcPct val="100000"/>
              </a:lnSpc>
            </a:pPr>
            <a:endParaRPr lang="en-US" altLang="ja-JP" dirty="0"/>
          </a:p>
        </p:txBody>
      </p:sp>
      <p:sp>
        <p:nvSpPr>
          <p:cNvPr id="3" name="スライド番号プレースホルダー 2">
            <a:extLst>
              <a:ext uri="{FF2B5EF4-FFF2-40B4-BE49-F238E27FC236}">
                <a16:creationId xmlns:a16="http://schemas.microsoft.com/office/drawing/2014/main" id="{391F619F-ECF4-554D-8EEF-B16D91DEF9DC}"/>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
        <p:nvSpPr>
          <p:cNvPr id="7" name="角丸四角形 6">
            <a:extLst>
              <a:ext uri="{FF2B5EF4-FFF2-40B4-BE49-F238E27FC236}">
                <a16:creationId xmlns:a16="http://schemas.microsoft.com/office/drawing/2014/main" id="{4DD17D26-CDE4-B441-A076-0063F89013C3}"/>
              </a:ext>
            </a:extLst>
          </p:cNvPr>
          <p:cNvSpPr/>
          <p:nvPr/>
        </p:nvSpPr>
        <p:spPr>
          <a:xfrm>
            <a:off x="497434" y="5552237"/>
            <a:ext cx="8017916" cy="11692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64C025F-DB05-3044-ABC5-C115CB58FF7A}"/>
              </a:ext>
            </a:extLst>
          </p:cNvPr>
          <p:cNvSpPr txBox="1"/>
          <p:nvPr/>
        </p:nvSpPr>
        <p:spPr>
          <a:xfrm>
            <a:off x="937570" y="5888638"/>
            <a:ext cx="7372498" cy="7386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400"/>
              <a:t>津波による全電源消失</a:t>
            </a:r>
          </a:p>
          <a:p>
            <a:r>
              <a:rPr kumimoji="1" lang="ja-JP" altLang="en-US" sz="1400"/>
              <a:t>リスクについて</a:t>
            </a:r>
            <a:r>
              <a:rPr lang="ja-JP" altLang="en-US" sz="1400"/>
              <a:t>管理も含めてよく知られており、十分に制御可能だと見なされてきた（従来科学技術だと考えられてきた）技術が、想定を外れた事故を起こし、収束困難になる例</a:t>
            </a:r>
            <a:endParaRPr lang="en-US" altLang="ja-JP" sz="1400" dirty="0"/>
          </a:p>
        </p:txBody>
      </p:sp>
      <p:sp>
        <p:nvSpPr>
          <p:cNvPr id="9" name="テキスト ボックス 8">
            <a:extLst>
              <a:ext uri="{FF2B5EF4-FFF2-40B4-BE49-F238E27FC236}">
                <a16:creationId xmlns:a16="http://schemas.microsoft.com/office/drawing/2014/main" id="{A75B9C85-521C-9F43-A1E4-C0FA62770FA3}"/>
              </a:ext>
            </a:extLst>
          </p:cNvPr>
          <p:cNvSpPr txBox="1"/>
          <p:nvPr/>
        </p:nvSpPr>
        <p:spPr>
          <a:xfrm>
            <a:off x="628650" y="5617687"/>
            <a:ext cx="3775393"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1400"/>
              <a:t>東京電力株式会社福島第一原子力発電所事故</a:t>
            </a:r>
          </a:p>
        </p:txBody>
      </p:sp>
    </p:spTree>
    <p:extLst>
      <p:ext uri="{BB962C8B-B14F-4D97-AF65-F5344CB8AC3E}">
        <p14:creationId xmlns:p14="http://schemas.microsoft.com/office/powerpoint/2010/main" val="383526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C3792-87BC-574A-BD27-E4982F5ABB1F}"/>
              </a:ext>
            </a:extLst>
          </p:cNvPr>
          <p:cNvSpPr>
            <a:spLocks noGrp="1"/>
          </p:cNvSpPr>
          <p:nvPr>
            <p:ph type="title"/>
          </p:nvPr>
        </p:nvSpPr>
        <p:spPr>
          <a:xfrm>
            <a:off x="628650" y="188844"/>
            <a:ext cx="7886700" cy="775253"/>
          </a:xfrm>
        </p:spPr>
        <p:txBody>
          <a:bodyPr>
            <a:normAutofit/>
          </a:bodyPr>
          <a:lstStyle/>
          <a:p>
            <a:r>
              <a:rPr lang="ja-JP" altLang="en-US" dirty="0"/>
              <a:t>リスクコミュニケーションの俯瞰図</a:t>
            </a:r>
            <a:endParaRPr kumimoji="1" lang="ja-JP" altLang="en-US" dirty="0"/>
          </a:p>
        </p:txBody>
      </p:sp>
      <p:sp>
        <p:nvSpPr>
          <p:cNvPr id="4" name="ホームベース 3">
            <a:extLst>
              <a:ext uri="{FF2B5EF4-FFF2-40B4-BE49-F238E27FC236}">
                <a16:creationId xmlns:a16="http://schemas.microsoft.com/office/drawing/2014/main" id="{E2288052-CDFC-D045-A7F0-DC5905B02527}"/>
              </a:ext>
            </a:extLst>
          </p:cNvPr>
          <p:cNvSpPr/>
          <p:nvPr/>
        </p:nvSpPr>
        <p:spPr>
          <a:xfrm>
            <a:off x="203996" y="1272746"/>
            <a:ext cx="1047289"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多様な</a:t>
            </a:r>
            <a:endParaRPr kumimoji="1" lang="en-US" altLang="ja-JP" sz="1400" dirty="0"/>
          </a:p>
          <a:p>
            <a:pPr algn="ctr"/>
            <a:r>
              <a:rPr kumimoji="1" lang="ja-JP" altLang="en-US" sz="1400" dirty="0"/>
              <a:t>リスク</a:t>
            </a:r>
          </a:p>
        </p:txBody>
      </p:sp>
      <p:sp>
        <p:nvSpPr>
          <p:cNvPr id="5" name="ホームベース 4">
            <a:extLst>
              <a:ext uri="{FF2B5EF4-FFF2-40B4-BE49-F238E27FC236}">
                <a16:creationId xmlns:a16="http://schemas.microsoft.com/office/drawing/2014/main" id="{3124BEA0-1355-464C-81A3-596DAAF6CBBD}"/>
              </a:ext>
            </a:extLst>
          </p:cNvPr>
          <p:cNvSpPr/>
          <p:nvPr/>
        </p:nvSpPr>
        <p:spPr>
          <a:xfrm>
            <a:off x="1309385" y="1272746"/>
            <a:ext cx="823781"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a:t>フェイズ</a:t>
            </a:r>
            <a:endParaRPr kumimoji="1" lang="en-US" altLang="ja-JP" sz="1400" dirty="0"/>
          </a:p>
        </p:txBody>
      </p:sp>
      <p:sp>
        <p:nvSpPr>
          <p:cNvPr id="6" name="ホームベース 5">
            <a:extLst>
              <a:ext uri="{FF2B5EF4-FFF2-40B4-BE49-F238E27FC236}">
                <a16:creationId xmlns:a16="http://schemas.microsoft.com/office/drawing/2014/main" id="{D6920EEC-8CAF-3043-9C76-628E9871646C}"/>
              </a:ext>
            </a:extLst>
          </p:cNvPr>
          <p:cNvSpPr/>
          <p:nvPr/>
        </p:nvSpPr>
        <p:spPr>
          <a:xfrm>
            <a:off x="2167861" y="1272746"/>
            <a:ext cx="1017373"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a:t>知識の不定性</a:t>
            </a:r>
          </a:p>
        </p:txBody>
      </p:sp>
      <p:sp>
        <p:nvSpPr>
          <p:cNvPr id="7" name="ホームベース 6">
            <a:extLst>
              <a:ext uri="{FF2B5EF4-FFF2-40B4-BE49-F238E27FC236}">
                <a16:creationId xmlns:a16="http://schemas.microsoft.com/office/drawing/2014/main" id="{76702B46-9EA6-5447-B492-231CDFD41959}"/>
              </a:ext>
            </a:extLst>
          </p:cNvPr>
          <p:cNvSpPr/>
          <p:nvPr/>
        </p:nvSpPr>
        <p:spPr>
          <a:xfrm>
            <a:off x="3364308" y="1272746"/>
            <a:ext cx="503371"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時間</a:t>
            </a:r>
            <a:endParaRPr kumimoji="1" lang="en-US" altLang="ja-JP" sz="1400" dirty="0"/>
          </a:p>
        </p:txBody>
      </p:sp>
      <p:sp>
        <p:nvSpPr>
          <p:cNvPr id="8" name="ホームベース 7">
            <a:extLst>
              <a:ext uri="{FF2B5EF4-FFF2-40B4-BE49-F238E27FC236}">
                <a16:creationId xmlns:a16="http://schemas.microsoft.com/office/drawing/2014/main" id="{4C88B2C4-F357-0A4C-BA93-4948F8F3A618}"/>
              </a:ext>
            </a:extLst>
          </p:cNvPr>
          <p:cNvSpPr/>
          <p:nvPr/>
        </p:nvSpPr>
        <p:spPr>
          <a:xfrm>
            <a:off x="5297157" y="1279594"/>
            <a:ext cx="846507"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400" dirty="0"/>
          </a:p>
        </p:txBody>
      </p:sp>
      <p:sp>
        <p:nvSpPr>
          <p:cNvPr id="9" name="ホームベース 8">
            <a:extLst>
              <a:ext uri="{FF2B5EF4-FFF2-40B4-BE49-F238E27FC236}">
                <a16:creationId xmlns:a16="http://schemas.microsoft.com/office/drawing/2014/main" id="{5D87C66A-7800-0F49-A026-1391722573AA}"/>
              </a:ext>
            </a:extLst>
          </p:cNvPr>
          <p:cNvSpPr/>
          <p:nvPr/>
        </p:nvSpPr>
        <p:spPr>
          <a:xfrm>
            <a:off x="7201613" y="1279594"/>
            <a:ext cx="1052823"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目的</a:t>
            </a:r>
            <a:endParaRPr kumimoji="1" lang="en-US" altLang="ja-JP" sz="1400" dirty="0"/>
          </a:p>
          <a:p>
            <a:pPr algn="ctr"/>
            <a:r>
              <a:rPr kumimoji="1" lang="ja-JP" altLang="en-US" sz="1400" dirty="0"/>
              <a:t>機能</a:t>
            </a:r>
          </a:p>
        </p:txBody>
      </p:sp>
      <p:sp>
        <p:nvSpPr>
          <p:cNvPr id="10" name="ホームベース 9">
            <a:extLst>
              <a:ext uri="{FF2B5EF4-FFF2-40B4-BE49-F238E27FC236}">
                <a16:creationId xmlns:a16="http://schemas.microsoft.com/office/drawing/2014/main" id="{74A88E6B-6721-D140-AD3A-ACC0B6E9511A}"/>
              </a:ext>
            </a:extLst>
          </p:cNvPr>
          <p:cNvSpPr/>
          <p:nvPr/>
        </p:nvSpPr>
        <p:spPr>
          <a:xfrm>
            <a:off x="6227896" y="1272746"/>
            <a:ext cx="774152"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伝達</a:t>
            </a:r>
            <a:endParaRPr kumimoji="1" lang="en-US" altLang="ja-JP" sz="1400" dirty="0"/>
          </a:p>
          <a:p>
            <a:pPr algn="ctr"/>
            <a:r>
              <a:rPr kumimoji="1" lang="ja-JP" altLang="en-US" sz="1400" dirty="0"/>
              <a:t>阻害</a:t>
            </a:r>
          </a:p>
        </p:txBody>
      </p:sp>
      <p:sp>
        <p:nvSpPr>
          <p:cNvPr id="11" name="角丸四角形 10">
            <a:extLst>
              <a:ext uri="{FF2B5EF4-FFF2-40B4-BE49-F238E27FC236}">
                <a16:creationId xmlns:a16="http://schemas.microsoft.com/office/drawing/2014/main" id="{02C47849-F39C-C24E-A023-04DEFE7CB048}"/>
              </a:ext>
            </a:extLst>
          </p:cNvPr>
          <p:cNvSpPr/>
          <p:nvPr/>
        </p:nvSpPr>
        <p:spPr>
          <a:xfrm>
            <a:off x="203996" y="2137449"/>
            <a:ext cx="1047289" cy="1272746"/>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12" name="正方形/長方形 11">
            <a:extLst>
              <a:ext uri="{FF2B5EF4-FFF2-40B4-BE49-F238E27FC236}">
                <a16:creationId xmlns:a16="http://schemas.microsoft.com/office/drawing/2014/main" id="{E1741E50-C8BA-7347-8147-9F8F1D63A7C0}"/>
              </a:ext>
            </a:extLst>
          </p:cNvPr>
          <p:cNvSpPr/>
          <p:nvPr/>
        </p:nvSpPr>
        <p:spPr>
          <a:xfrm>
            <a:off x="-4556" y="2613842"/>
            <a:ext cx="1519882" cy="307777"/>
          </a:xfrm>
          <a:prstGeom prst="rect">
            <a:avLst/>
          </a:prstGeom>
          <a:noFill/>
        </p:spPr>
        <p:txBody>
          <a:bodyPr wrap="square">
            <a:spAutoFit/>
          </a:bodyPr>
          <a:lstStyle/>
          <a:p>
            <a:pPr marL="11113" algn="ctr"/>
            <a:r>
              <a:rPr lang="ja-JP" altLang="en-US" sz="1400" dirty="0"/>
              <a:t>人為的要因</a:t>
            </a:r>
          </a:p>
        </p:txBody>
      </p:sp>
      <p:sp>
        <p:nvSpPr>
          <p:cNvPr id="13" name="角丸四角形 12">
            <a:extLst>
              <a:ext uri="{FF2B5EF4-FFF2-40B4-BE49-F238E27FC236}">
                <a16:creationId xmlns:a16="http://schemas.microsoft.com/office/drawing/2014/main" id="{F62C5BE8-8CA0-794C-9344-0CA2D8A8C92F}"/>
              </a:ext>
            </a:extLst>
          </p:cNvPr>
          <p:cNvSpPr/>
          <p:nvPr/>
        </p:nvSpPr>
        <p:spPr>
          <a:xfrm>
            <a:off x="203996" y="3569514"/>
            <a:ext cx="1047289" cy="1272746"/>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14" name="正方形/長方形 13">
            <a:extLst>
              <a:ext uri="{FF2B5EF4-FFF2-40B4-BE49-F238E27FC236}">
                <a16:creationId xmlns:a16="http://schemas.microsoft.com/office/drawing/2014/main" id="{FB64DC91-7B73-5747-A1EF-C3F6AEA4751B}"/>
              </a:ext>
            </a:extLst>
          </p:cNvPr>
          <p:cNvSpPr/>
          <p:nvPr/>
        </p:nvSpPr>
        <p:spPr>
          <a:xfrm>
            <a:off x="-4556" y="4084082"/>
            <a:ext cx="1519882" cy="307777"/>
          </a:xfrm>
          <a:prstGeom prst="rect">
            <a:avLst/>
          </a:prstGeom>
          <a:noFill/>
        </p:spPr>
        <p:txBody>
          <a:bodyPr wrap="square">
            <a:spAutoFit/>
          </a:bodyPr>
          <a:lstStyle/>
          <a:p>
            <a:pPr marL="11113" algn="ctr"/>
            <a:r>
              <a:rPr lang="ja-JP" altLang="en-US" sz="1400" dirty="0"/>
              <a:t>偶発的要因</a:t>
            </a:r>
          </a:p>
        </p:txBody>
      </p:sp>
      <p:sp>
        <p:nvSpPr>
          <p:cNvPr id="15" name="角丸四角形 14">
            <a:extLst>
              <a:ext uri="{FF2B5EF4-FFF2-40B4-BE49-F238E27FC236}">
                <a16:creationId xmlns:a16="http://schemas.microsoft.com/office/drawing/2014/main" id="{A4D88887-5779-A44C-B429-6A8C66AA4BEF}"/>
              </a:ext>
            </a:extLst>
          </p:cNvPr>
          <p:cNvSpPr/>
          <p:nvPr/>
        </p:nvSpPr>
        <p:spPr>
          <a:xfrm>
            <a:off x="203996" y="5001579"/>
            <a:ext cx="1047289" cy="1272746"/>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16" name="正方形/長方形 15">
            <a:extLst>
              <a:ext uri="{FF2B5EF4-FFF2-40B4-BE49-F238E27FC236}">
                <a16:creationId xmlns:a16="http://schemas.microsoft.com/office/drawing/2014/main" id="{8FFA8575-E5DC-D94D-B482-017D82EAD32C}"/>
              </a:ext>
            </a:extLst>
          </p:cNvPr>
          <p:cNvSpPr/>
          <p:nvPr/>
        </p:nvSpPr>
        <p:spPr>
          <a:xfrm>
            <a:off x="-4556" y="5499299"/>
            <a:ext cx="1519882" cy="307777"/>
          </a:xfrm>
          <a:prstGeom prst="rect">
            <a:avLst/>
          </a:prstGeom>
          <a:noFill/>
        </p:spPr>
        <p:txBody>
          <a:bodyPr wrap="square">
            <a:spAutoFit/>
          </a:bodyPr>
          <a:lstStyle/>
          <a:p>
            <a:pPr marL="11113" algn="ctr"/>
            <a:r>
              <a:rPr lang="ja-JP" altLang="en-US" sz="1400" dirty="0"/>
              <a:t>社会的要因</a:t>
            </a:r>
          </a:p>
        </p:txBody>
      </p:sp>
      <p:sp>
        <p:nvSpPr>
          <p:cNvPr id="17" name="ひし形 16">
            <a:extLst>
              <a:ext uri="{FF2B5EF4-FFF2-40B4-BE49-F238E27FC236}">
                <a16:creationId xmlns:a16="http://schemas.microsoft.com/office/drawing/2014/main" id="{CE5EC3FC-15AA-7A40-BD73-63B2D739BC10}"/>
              </a:ext>
            </a:extLst>
          </p:cNvPr>
          <p:cNvSpPr/>
          <p:nvPr/>
        </p:nvSpPr>
        <p:spPr>
          <a:xfrm>
            <a:off x="1341469" y="2137450"/>
            <a:ext cx="791697" cy="1272744"/>
          </a:xfrm>
          <a:prstGeom prst="diamond">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4EA9D93-3402-E249-B4AB-9E042F1ECEE4}"/>
              </a:ext>
            </a:extLst>
          </p:cNvPr>
          <p:cNvSpPr/>
          <p:nvPr/>
        </p:nvSpPr>
        <p:spPr>
          <a:xfrm>
            <a:off x="1325427" y="2638436"/>
            <a:ext cx="823784" cy="307777"/>
          </a:xfrm>
          <a:prstGeom prst="rect">
            <a:avLst/>
          </a:prstGeom>
          <a:noFill/>
        </p:spPr>
        <p:txBody>
          <a:bodyPr wrap="square">
            <a:spAutoFit/>
          </a:bodyPr>
          <a:lstStyle/>
          <a:p>
            <a:pPr marL="11113" algn="ctr"/>
            <a:r>
              <a:rPr lang="ja-JP" altLang="en-US" sz="1400" dirty="0"/>
              <a:t>平常時</a:t>
            </a:r>
          </a:p>
        </p:txBody>
      </p:sp>
      <p:sp>
        <p:nvSpPr>
          <p:cNvPr id="19" name="ひし形 18">
            <a:extLst>
              <a:ext uri="{FF2B5EF4-FFF2-40B4-BE49-F238E27FC236}">
                <a16:creationId xmlns:a16="http://schemas.microsoft.com/office/drawing/2014/main" id="{D356FB54-9E4E-9045-8F85-E9DD6F8B5643}"/>
              </a:ext>
            </a:extLst>
          </p:cNvPr>
          <p:cNvSpPr/>
          <p:nvPr/>
        </p:nvSpPr>
        <p:spPr>
          <a:xfrm>
            <a:off x="1357511" y="3569516"/>
            <a:ext cx="775656" cy="1272744"/>
          </a:xfrm>
          <a:prstGeom prst="diamond">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397581B-32B7-8E4B-BD6E-55228742E5D2}"/>
              </a:ext>
            </a:extLst>
          </p:cNvPr>
          <p:cNvSpPr/>
          <p:nvPr/>
        </p:nvSpPr>
        <p:spPr>
          <a:xfrm>
            <a:off x="1357510" y="4070502"/>
            <a:ext cx="823784" cy="307777"/>
          </a:xfrm>
          <a:prstGeom prst="rect">
            <a:avLst/>
          </a:prstGeom>
          <a:noFill/>
        </p:spPr>
        <p:txBody>
          <a:bodyPr wrap="square">
            <a:spAutoFit/>
          </a:bodyPr>
          <a:lstStyle/>
          <a:p>
            <a:pPr marL="11113" algn="ctr"/>
            <a:r>
              <a:rPr lang="ja-JP" altLang="en-US" sz="1400" dirty="0"/>
              <a:t>非常時</a:t>
            </a:r>
          </a:p>
        </p:txBody>
      </p:sp>
      <p:sp>
        <p:nvSpPr>
          <p:cNvPr id="21" name="ひし形 20">
            <a:extLst>
              <a:ext uri="{FF2B5EF4-FFF2-40B4-BE49-F238E27FC236}">
                <a16:creationId xmlns:a16="http://schemas.microsoft.com/office/drawing/2014/main" id="{6E73DCFD-3EDD-8F45-9AB2-353AEB825DA6}"/>
              </a:ext>
            </a:extLst>
          </p:cNvPr>
          <p:cNvSpPr/>
          <p:nvPr/>
        </p:nvSpPr>
        <p:spPr>
          <a:xfrm>
            <a:off x="1357509" y="5001578"/>
            <a:ext cx="775657" cy="1272744"/>
          </a:xfrm>
          <a:prstGeom prst="diamond">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A24BBA5-5049-9843-944F-A4071CE42B4F}"/>
              </a:ext>
            </a:extLst>
          </p:cNvPr>
          <p:cNvSpPr/>
          <p:nvPr/>
        </p:nvSpPr>
        <p:spPr>
          <a:xfrm>
            <a:off x="1357509" y="5502564"/>
            <a:ext cx="823784" cy="307777"/>
          </a:xfrm>
          <a:prstGeom prst="rect">
            <a:avLst/>
          </a:prstGeom>
          <a:noFill/>
        </p:spPr>
        <p:txBody>
          <a:bodyPr wrap="square">
            <a:spAutoFit/>
          </a:bodyPr>
          <a:lstStyle/>
          <a:p>
            <a:pPr marL="11113" algn="ctr"/>
            <a:r>
              <a:rPr lang="ja-JP" altLang="en-US" sz="1400" dirty="0"/>
              <a:t>回復期</a:t>
            </a:r>
          </a:p>
        </p:txBody>
      </p:sp>
      <p:sp>
        <p:nvSpPr>
          <p:cNvPr id="29" name="ホームベース 28">
            <a:extLst>
              <a:ext uri="{FF2B5EF4-FFF2-40B4-BE49-F238E27FC236}">
                <a16:creationId xmlns:a16="http://schemas.microsoft.com/office/drawing/2014/main" id="{94BBF214-6B01-624D-AAC2-7F7276DAEF97}"/>
              </a:ext>
            </a:extLst>
          </p:cNvPr>
          <p:cNvSpPr/>
          <p:nvPr/>
        </p:nvSpPr>
        <p:spPr>
          <a:xfrm>
            <a:off x="4550549" y="1279594"/>
            <a:ext cx="712120"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altLang="ja-JP" sz="1400" dirty="0"/>
          </a:p>
        </p:txBody>
      </p:sp>
      <p:sp>
        <p:nvSpPr>
          <p:cNvPr id="30" name="円/楕円 29">
            <a:extLst>
              <a:ext uri="{FF2B5EF4-FFF2-40B4-BE49-F238E27FC236}">
                <a16:creationId xmlns:a16="http://schemas.microsoft.com/office/drawing/2014/main" id="{C2270499-90E2-B84B-8B87-D0C0FBF0086B}"/>
              </a:ext>
            </a:extLst>
          </p:cNvPr>
          <p:cNvSpPr/>
          <p:nvPr/>
        </p:nvSpPr>
        <p:spPr>
          <a:xfrm>
            <a:off x="3300132" y="2137449"/>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B5AA985-0F7F-8544-A610-08D955318B39}"/>
              </a:ext>
            </a:extLst>
          </p:cNvPr>
          <p:cNvSpPr/>
          <p:nvPr/>
        </p:nvSpPr>
        <p:spPr>
          <a:xfrm>
            <a:off x="3175259" y="2523202"/>
            <a:ext cx="823784" cy="523220"/>
          </a:xfrm>
          <a:prstGeom prst="rect">
            <a:avLst/>
          </a:prstGeom>
          <a:noFill/>
        </p:spPr>
        <p:txBody>
          <a:bodyPr wrap="square">
            <a:spAutoFit/>
          </a:bodyPr>
          <a:lstStyle/>
          <a:p>
            <a:pPr marL="11113" algn="ctr"/>
            <a:r>
              <a:rPr lang="ja-JP" altLang="en-US" sz="1400"/>
              <a:t>一時的</a:t>
            </a:r>
            <a:endParaRPr lang="en-US" altLang="ja-JP" sz="1400" dirty="0"/>
          </a:p>
          <a:p>
            <a:pPr marL="11113" algn="ctr"/>
            <a:r>
              <a:rPr lang="ja-JP" altLang="en-US" sz="1400"/>
              <a:t>短期的</a:t>
            </a:r>
          </a:p>
        </p:txBody>
      </p:sp>
      <p:sp>
        <p:nvSpPr>
          <p:cNvPr id="34" name="円/楕円 33">
            <a:extLst>
              <a:ext uri="{FF2B5EF4-FFF2-40B4-BE49-F238E27FC236}">
                <a16:creationId xmlns:a16="http://schemas.microsoft.com/office/drawing/2014/main" id="{6760E163-E3CE-5B42-9322-E9B43801AEE1}"/>
              </a:ext>
            </a:extLst>
          </p:cNvPr>
          <p:cNvSpPr/>
          <p:nvPr/>
        </p:nvSpPr>
        <p:spPr>
          <a:xfrm>
            <a:off x="3313341" y="3569243"/>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98375FA-5E0B-4444-90F2-E3037725BA31}"/>
              </a:ext>
            </a:extLst>
          </p:cNvPr>
          <p:cNvSpPr/>
          <p:nvPr/>
        </p:nvSpPr>
        <p:spPr>
          <a:xfrm>
            <a:off x="3188468" y="4043287"/>
            <a:ext cx="823784" cy="307777"/>
          </a:xfrm>
          <a:prstGeom prst="rect">
            <a:avLst/>
          </a:prstGeom>
          <a:noFill/>
        </p:spPr>
        <p:txBody>
          <a:bodyPr wrap="square">
            <a:spAutoFit/>
          </a:bodyPr>
          <a:lstStyle/>
          <a:p>
            <a:pPr marL="11113" algn="ctr"/>
            <a:r>
              <a:rPr lang="ja-JP" altLang="en-US" sz="1400"/>
              <a:t>中期的</a:t>
            </a:r>
          </a:p>
        </p:txBody>
      </p:sp>
      <p:sp>
        <p:nvSpPr>
          <p:cNvPr id="36" name="円/楕円 35">
            <a:extLst>
              <a:ext uri="{FF2B5EF4-FFF2-40B4-BE49-F238E27FC236}">
                <a16:creationId xmlns:a16="http://schemas.microsoft.com/office/drawing/2014/main" id="{62A1EDA4-EA98-7649-8A3F-F1A929E00C7B}"/>
              </a:ext>
            </a:extLst>
          </p:cNvPr>
          <p:cNvSpPr/>
          <p:nvPr/>
        </p:nvSpPr>
        <p:spPr>
          <a:xfrm>
            <a:off x="3354985" y="5001037"/>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B6A93B6-321E-314F-821E-1D47CFA53174}"/>
              </a:ext>
            </a:extLst>
          </p:cNvPr>
          <p:cNvSpPr/>
          <p:nvPr/>
        </p:nvSpPr>
        <p:spPr>
          <a:xfrm>
            <a:off x="3230112" y="5386790"/>
            <a:ext cx="823784" cy="523220"/>
          </a:xfrm>
          <a:prstGeom prst="rect">
            <a:avLst/>
          </a:prstGeom>
          <a:noFill/>
        </p:spPr>
        <p:txBody>
          <a:bodyPr wrap="square">
            <a:spAutoFit/>
          </a:bodyPr>
          <a:lstStyle/>
          <a:p>
            <a:pPr marL="11113" algn="ctr"/>
            <a:r>
              <a:rPr lang="ja-JP" altLang="en-US" sz="1400"/>
              <a:t>長期的</a:t>
            </a:r>
            <a:endParaRPr lang="en-US" altLang="ja-JP" sz="1400" dirty="0"/>
          </a:p>
          <a:p>
            <a:pPr marL="11113" algn="ctr"/>
            <a:r>
              <a:rPr lang="ja-JP" altLang="en-US" sz="1400"/>
              <a:t>恒常的</a:t>
            </a:r>
          </a:p>
        </p:txBody>
      </p:sp>
      <p:sp>
        <p:nvSpPr>
          <p:cNvPr id="38" name="ホームベース 37">
            <a:extLst>
              <a:ext uri="{FF2B5EF4-FFF2-40B4-BE49-F238E27FC236}">
                <a16:creationId xmlns:a16="http://schemas.microsoft.com/office/drawing/2014/main" id="{B6CC0FA3-3DA7-C549-BDB8-8A2A1E21E4FB}"/>
              </a:ext>
            </a:extLst>
          </p:cNvPr>
          <p:cNvSpPr/>
          <p:nvPr/>
        </p:nvSpPr>
        <p:spPr>
          <a:xfrm>
            <a:off x="3973034" y="1276806"/>
            <a:ext cx="519665" cy="63019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空間</a:t>
            </a:r>
            <a:endParaRPr kumimoji="1" lang="en-US" altLang="ja-JP" sz="1400" dirty="0"/>
          </a:p>
        </p:txBody>
      </p:sp>
      <p:sp>
        <p:nvSpPr>
          <p:cNvPr id="39" name="円/楕円 38">
            <a:extLst>
              <a:ext uri="{FF2B5EF4-FFF2-40B4-BE49-F238E27FC236}">
                <a16:creationId xmlns:a16="http://schemas.microsoft.com/office/drawing/2014/main" id="{4EB90599-A89C-FC40-903C-F51FBA4C355E}"/>
              </a:ext>
            </a:extLst>
          </p:cNvPr>
          <p:cNvSpPr/>
          <p:nvPr/>
        </p:nvSpPr>
        <p:spPr>
          <a:xfrm>
            <a:off x="3928384" y="2131837"/>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88B299A2-3865-6E42-A62C-BE3A4A763883}"/>
              </a:ext>
            </a:extLst>
          </p:cNvPr>
          <p:cNvSpPr/>
          <p:nvPr/>
        </p:nvSpPr>
        <p:spPr>
          <a:xfrm>
            <a:off x="3803511" y="2625312"/>
            <a:ext cx="823784" cy="307777"/>
          </a:xfrm>
          <a:prstGeom prst="rect">
            <a:avLst/>
          </a:prstGeom>
          <a:noFill/>
        </p:spPr>
        <p:txBody>
          <a:bodyPr wrap="square">
            <a:spAutoFit/>
          </a:bodyPr>
          <a:lstStyle/>
          <a:p>
            <a:pPr marL="11113" algn="ctr"/>
            <a:r>
              <a:rPr lang="ja-JP" altLang="en-US" sz="1400"/>
              <a:t>地域</a:t>
            </a:r>
            <a:endParaRPr lang="en-US" altLang="ja-JP" sz="1400" dirty="0"/>
          </a:p>
        </p:txBody>
      </p:sp>
      <p:sp>
        <p:nvSpPr>
          <p:cNvPr id="41" name="円/楕円 40">
            <a:extLst>
              <a:ext uri="{FF2B5EF4-FFF2-40B4-BE49-F238E27FC236}">
                <a16:creationId xmlns:a16="http://schemas.microsoft.com/office/drawing/2014/main" id="{11E7DCDC-CC61-514A-9768-E30A178A7C1A}"/>
              </a:ext>
            </a:extLst>
          </p:cNvPr>
          <p:cNvSpPr/>
          <p:nvPr/>
        </p:nvSpPr>
        <p:spPr>
          <a:xfrm>
            <a:off x="3941593" y="3563631"/>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EA612D2-A7C2-7845-A5BE-1907EFA985E0}"/>
              </a:ext>
            </a:extLst>
          </p:cNvPr>
          <p:cNvSpPr/>
          <p:nvPr/>
        </p:nvSpPr>
        <p:spPr>
          <a:xfrm>
            <a:off x="3848804" y="3949384"/>
            <a:ext cx="823784" cy="523220"/>
          </a:xfrm>
          <a:prstGeom prst="rect">
            <a:avLst/>
          </a:prstGeom>
          <a:noFill/>
        </p:spPr>
        <p:txBody>
          <a:bodyPr wrap="square">
            <a:spAutoFit/>
          </a:bodyPr>
          <a:lstStyle/>
          <a:p>
            <a:pPr marL="11113" algn="ctr"/>
            <a:r>
              <a:rPr lang="ja-JP" altLang="en-US" sz="1400"/>
              <a:t>広域</a:t>
            </a:r>
            <a:endParaRPr lang="en-US" altLang="ja-JP" sz="1400" dirty="0"/>
          </a:p>
          <a:p>
            <a:pPr marL="11113" algn="ctr"/>
            <a:r>
              <a:rPr lang="ja-JP" altLang="en-US" sz="1400"/>
              <a:t>国</a:t>
            </a:r>
          </a:p>
        </p:txBody>
      </p:sp>
      <p:sp>
        <p:nvSpPr>
          <p:cNvPr id="43" name="円/楕円 42">
            <a:extLst>
              <a:ext uri="{FF2B5EF4-FFF2-40B4-BE49-F238E27FC236}">
                <a16:creationId xmlns:a16="http://schemas.microsoft.com/office/drawing/2014/main" id="{42032194-53FB-3040-BD28-C8CC6222D9EF}"/>
              </a:ext>
            </a:extLst>
          </p:cNvPr>
          <p:cNvSpPr/>
          <p:nvPr/>
        </p:nvSpPr>
        <p:spPr>
          <a:xfrm>
            <a:off x="3983237" y="4995425"/>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A6FF4266-F063-4847-A88A-7B4FD980FB83}"/>
              </a:ext>
            </a:extLst>
          </p:cNvPr>
          <p:cNvSpPr/>
          <p:nvPr/>
        </p:nvSpPr>
        <p:spPr>
          <a:xfrm>
            <a:off x="3887379" y="5273456"/>
            <a:ext cx="823784" cy="738664"/>
          </a:xfrm>
          <a:prstGeom prst="rect">
            <a:avLst/>
          </a:prstGeom>
          <a:noFill/>
        </p:spPr>
        <p:txBody>
          <a:bodyPr wrap="square">
            <a:spAutoFit/>
          </a:bodyPr>
          <a:lstStyle/>
          <a:p>
            <a:pPr marL="11113" algn="ctr"/>
            <a:r>
              <a:rPr lang="ja-JP" altLang="en-US" sz="1400"/>
              <a:t>国際</a:t>
            </a:r>
            <a:endParaRPr lang="en-US" altLang="ja-JP" sz="1400" dirty="0"/>
          </a:p>
          <a:p>
            <a:pPr marL="11113" algn="ctr"/>
            <a:r>
              <a:rPr lang="ja-JP" altLang="en-US" sz="1400"/>
              <a:t>地球</a:t>
            </a:r>
            <a:endParaRPr lang="en-US" altLang="ja-JP" sz="1400" dirty="0"/>
          </a:p>
          <a:p>
            <a:pPr marL="11113" algn="ctr"/>
            <a:r>
              <a:rPr lang="ja-JP" altLang="en-US" sz="1400"/>
              <a:t>規模</a:t>
            </a:r>
          </a:p>
        </p:txBody>
      </p:sp>
      <p:sp>
        <p:nvSpPr>
          <p:cNvPr id="49" name="円/楕円 48">
            <a:extLst>
              <a:ext uri="{FF2B5EF4-FFF2-40B4-BE49-F238E27FC236}">
                <a16:creationId xmlns:a16="http://schemas.microsoft.com/office/drawing/2014/main" id="{FA13B3ED-D8E7-0F49-A1AA-B379060FE245}"/>
              </a:ext>
            </a:extLst>
          </p:cNvPr>
          <p:cNvSpPr/>
          <p:nvPr/>
        </p:nvSpPr>
        <p:spPr>
          <a:xfrm>
            <a:off x="4556237" y="2131837"/>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8CC65E6-9AD6-3649-A144-246038716E35}"/>
              </a:ext>
            </a:extLst>
          </p:cNvPr>
          <p:cNvSpPr/>
          <p:nvPr/>
        </p:nvSpPr>
        <p:spPr>
          <a:xfrm>
            <a:off x="4431364" y="2625312"/>
            <a:ext cx="823784" cy="307777"/>
          </a:xfrm>
          <a:prstGeom prst="rect">
            <a:avLst/>
          </a:prstGeom>
          <a:noFill/>
        </p:spPr>
        <p:txBody>
          <a:bodyPr wrap="square">
            <a:spAutoFit/>
          </a:bodyPr>
          <a:lstStyle/>
          <a:p>
            <a:pPr marL="11113" algn="ctr"/>
            <a:r>
              <a:rPr lang="ja-JP" altLang="en-US" sz="1400"/>
              <a:t>個</a:t>
            </a:r>
            <a:endParaRPr lang="en-US" altLang="ja-JP" sz="1400" dirty="0"/>
          </a:p>
        </p:txBody>
      </p:sp>
      <p:sp>
        <p:nvSpPr>
          <p:cNvPr id="51" name="円/楕円 50">
            <a:extLst>
              <a:ext uri="{FF2B5EF4-FFF2-40B4-BE49-F238E27FC236}">
                <a16:creationId xmlns:a16="http://schemas.microsoft.com/office/drawing/2014/main" id="{F96846C7-4187-8049-BAF3-B5C4FB0D474B}"/>
              </a:ext>
            </a:extLst>
          </p:cNvPr>
          <p:cNvSpPr/>
          <p:nvPr/>
        </p:nvSpPr>
        <p:spPr>
          <a:xfrm>
            <a:off x="4569446" y="3563631"/>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693EA041-C63E-F04D-AB62-1F502EDD7569}"/>
              </a:ext>
            </a:extLst>
          </p:cNvPr>
          <p:cNvSpPr/>
          <p:nvPr/>
        </p:nvSpPr>
        <p:spPr>
          <a:xfrm>
            <a:off x="4444573" y="4057106"/>
            <a:ext cx="823784" cy="307777"/>
          </a:xfrm>
          <a:prstGeom prst="rect">
            <a:avLst/>
          </a:prstGeom>
          <a:noFill/>
        </p:spPr>
        <p:txBody>
          <a:bodyPr wrap="square">
            <a:spAutoFit/>
          </a:bodyPr>
          <a:lstStyle/>
          <a:p>
            <a:pPr marL="11113" algn="ctr"/>
            <a:r>
              <a:rPr lang="ja-JP" altLang="en-US" sz="1400"/>
              <a:t>少数</a:t>
            </a:r>
          </a:p>
        </p:txBody>
      </p:sp>
      <p:sp>
        <p:nvSpPr>
          <p:cNvPr id="53" name="円/楕円 52">
            <a:extLst>
              <a:ext uri="{FF2B5EF4-FFF2-40B4-BE49-F238E27FC236}">
                <a16:creationId xmlns:a16="http://schemas.microsoft.com/office/drawing/2014/main" id="{52CBC0D2-FB35-8C4D-AF73-E8A26F086FFC}"/>
              </a:ext>
            </a:extLst>
          </p:cNvPr>
          <p:cNvSpPr/>
          <p:nvPr/>
        </p:nvSpPr>
        <p:spPr>
          <a:xfrm>
            <a:off x="4608420" y="4995425"/>
            <a:ext cx="574038" cy="1294727"/>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51792A74-3365-5D49-A223-865CB1818A12}"/>
              </a:ext>
            </a:extLst>
          </p:cNvPr>
          <p:cNvSpPr/>
          <p:nvPr/>
        </p:nvSpPr>
        <p:spPr>
          <a:xfrm>
            <a:off x="4483547" y="5381178"/>
            <a:ext cx="823784" cy="523220"/>
          </a:xfrm>
          <a:prstGeom prst="rect">
            <a:avLst/>
          </a:prstGeom>
          <a:noFill/>
        </p:spPr>
        <p:txBody>
          <a:bodyPr wrap="square">
            <a:spAutoFit/>
          </a:bodyPr>
          <a:lstStyle/>
          <a:p>
            <a:pPr marL="11113" algn="ctr"/>
            <a:r>
              <a:rPr lang="ja-JP" altLang="en-US" sz="1400"/>
              <a:t>多数</a:t>
            </a:r>
            <a:endParaRPr lang="en-US" altLang="ja-JP" sz="1400" dirty="0"/>
          </a:p>
          <a:p>
            <a:pPr marL="11113" algn="ctr"/>
            <a:r>
              <a:rPr lang="ja-JP" altLang="en-US" sz="1400"/>
              <a:t>集合的</a:t>
            </a:r>
          </a:p>
        </p:txBody>
      </p:sp>
      <p:sp>
        <p:nvSpPr>
          <p:cNvPr id="55" name="円/楕円 54">
            <a:extLst>
              <a:ext uri="{FF2B5EF4-FFF2-40B4-BE49-F238E27FC236}">
                <a16:creationId xmlns:a16="http://schemas.microsoft.com/office/drawing/2014/main" id="{95DF3461-0E57-3143-9248-CF747531852F}"/>
              </a:ext>
            </a:extLst>
          </p:cNvPr>
          <p:cNvSpPr/>
          <p:nvPr/>
        </p:nvSpPr>
        <p:spPr>
          <a:xfrm>
            <a:off x="5315639" y="2091786"/>
            <a:ext cx="840259" cy="779810"/>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85792C8B-0F1F-3D49-BC1E-B2BB75BB6A8D}"/>
              </a:ext>
            </a:extLst>
          </p:cNvPr>
          <p:cNvSpPr/>
          <p:nvPr/>
        </p:nvSpPr>
        <p:spPr>
          <a:xfrm>
            <a:off x="5323876" y="2327803"/>
            <a:ext cx="823784" cy="307777"/>
          </a:xfrm>
          <a:prstGeom prst="rect">
            <a:avLst/>
          </a:prstGeom>
          <a:noFill/>
        </p:spPr>
        <p:txBody>
          <a:bodyPr wrap="square">
            <a:spAutoFit/>
          </a:bodyPr>
          <a:lstStyle/>
          <a:p>
            <a:pPr marL="11113" algn="ctr"/>
            <a:r>
              <a:rPr lang="ja-JP" altLang="en-US" sz="1400" dirty="0"/>
              <a:t>市民</a:t>
            </a:r>
            <a:endParaRPr lang="en-US" altLang="ja-JP" sz="1400" dirty="0"/>
          </a:p>
        </p:txBody>
      </p:sp>
      <p:sp>
        <p:nvSpPr>
          <p:cNvPr id="57" name="円/楕円 56">
            <a:extLst>
              <a:ext uri="{FF2B5EF4-FFF2-40B4-BE49-F238E27FC236}">
                <a16:creationId xmlns:a16="http://schemas.microsoft.com/office/drawing/2014/main" id="{0C89836F-02DF-E041-B346-036737A697FF}"/>
              </a:ext>
            </a:extLst>
          </p:cNvPr>
          <p:cNvSpPr/>
          <p:nvPr/>
        </p:nvSpPr>
        <p:spPr>
          <a:xfrm>
            <a:off x="5315639" y="2963337"/>
            <a:ext cx="840259" cy="779810"/>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CA753405-9C3F-7445-ADE2-2CFC97588452}"/>
              </a:ext>
            </a:extLst>
          </p:cNvPr>
          <p:cNvSpPr/>
          <p:nvPr/>
        </p:nvSpPr>
        <p:spPr>
          <a:xfrm>
            <a:off x="5323876" y="3199354"/>
            <a:ext cx="823784" cy="307777"/>
          </a:xfrm>
          <a:prstGeom prst="rect">
            <a:avLst/>
          </a:prstGeom>
          <a:noFill/>
        </p:spPr>
        <p:txBody>
          <a:bodyPr wrap="square">
            <a:spAutoFit/>
          </a:bodyPr>
          <a:lstStyle/>
          <a:p>
            <a:pPr marL="11113" algn="ctr"/>
            <a:r>
              <a:rPr lang="ja-JP" altLang="en-US" sz="1400"/>
              <a:t>専門家</a:t>
            </a:r>
            <a:endParaRPr lang="en-US" altLang="ja-JP" sz="1400" dirty="0"/>
          </a:p>
        </p:txBody>
      </p:sp>
      <p:sp>
        <p:nvSpPr>
          <p:cNvPr id="59" name="円/楕円 58">
            <a:extLst>
              <a:ext uri="{FF2B5EF4-FFF2-40B4-BE49-F238E27FC236}">
                <a16:creationId xmlns:a16="http://schemas.microsoft.com/office/drawing/2014/main" id="{111795DC-9D7C-DE42-BBFE-FF83DD4EA37B}"/>
              </a:ext>
            </a:extLst>
          </p:cNvPr>
          <p:cNvSpPr/>
          <p:nvPr/>
        </p:nvSpPr>
        <p:spPr>
          <a:xfrm>
            <a:off x="5315639" y="3852301"/>
            <a:ext cx="840259" cy="779810"/>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1ECBB910-2BD8-E647-9011-9746F77AF59D}"/>
              </a:ext>
            </a:extLst>
          </p:cNvPr>
          <p:cNvSpPr/>
          <p:nvPr/>
        </p:nvSpPr>
        <p:spPr>
          <a:xfrm>
            <a:off x="5323876" y="4088318"/>
            <a:ext cx="823784" cy="307777"/>
          </a:xfrm>
          <a:prstGeom prst="rect">
            <a:avLst/>
          </a:prstGeom>
          <a:noFill/>
        </p:spPr>
        <p:txBody>
          <a:bodyPr wrap="square">
            <a:spAutoFit/>
          </a:bodyPr>
          <a:lstStyle/>
          <a:p>
            <a:pPr marL="11113" algn="ctr"/>
            <a:r>
              <a:rPr lang="ja-JP" altLang="en-US" sz="1400"/>
              <a:t>事業者</a:t>
            </a:r>
            <a:endParaRPr lang="en-US" altLang="ja-JP" sz="1400" dirty="0"/>
          </a:p>
        </p:txBody>
      </p:sp>
      <p:sp>
        <p:nvSpPr>
          <p:cNvPr id="61" name="円/楕円 60">
            <a:extLst>
              <a:ext uri="{FF2B5EF4-FFF2-40B4-BE49-F238E27FC236}">
                <a16:creationId xmlns:a16="http://schemas.microsoft.com/office/drawing/2014/main" id="{D4358853-7B89-8544-B33D-8E0947A451F6}"/>
              </a:ext>
            </a:extLst>
          </p:cNvPr>
          <p:cNvSpPr/>
          <p:nvPr/>
        </p:nvSpPr>
        <p:spPr>
          <a:xfrm>
            <a:off x="5315639" y="4687541"/>
            <a:ext cx="840259" cy="779810"/>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2B7BA98F-8267-6943-B061-F5A7CAD70532}"/>
              </a:ext>
            </a:extLst>
          </p:cNvPr>
          <p:cNvSpPr/>
          <p:nvPr/>
        </p:nvSpPr>
        <p:spPr>
          <a:xfrm>
            <a:off x="5266369" y="4923558"/>
            <a:ext cx="938798" cy="307777"/>
          </a:xfrm>
          <a:prstGeom prst="rect">
            <a:avLst/>
          </a:prstGeom>
          <a:noFill/>
        </p:spPr>
        <p:txBody>
          <a:bodyPr wrap="square">
            <a:spAutoFit/>
          </a:bodyPr>
          <a:lstStyle/>
          <a:p>
            <a:pPr marL="11113" algn="ctr"/>
            <a:r>
              <a:rPr lang="ja-JP" altLang="en-US" sz="1400"/>
              <a:t>メディア</a:t>
            </a:r>
            <a:endParaRPr lang="en-US" altLang="ja-JP" sz="1400" dirty="0"/>
          </a:p>
        </p:txBody>
      </p:sp>
      <p:sp>
        <p:nvSpPr>
          <p:cNvPr id="63" name="円/楕円 62">
            <a:extLst>
              <a:ext uri="{FF2B5EF4-FFF2-40B4-BE49-F238E27FC236}">
                <a16:creationId xmlns:a16="http://schemas.microsoft.com/office/drawing/2014/main" id="{2978B5AE-FDBD-D94E-AC38-FC1927050A6D}"/>
              </a:ext>
            </a:extLst>
          </p:cNvPr>
          <p:cNvSpPr/>
          <p:nvPr/>
        </p:nvSpPr>
        <p:spPr>
          <a:xfrm>
            <a:off x="5315639" y="5576505"/>
            <a:ext cx="840259" cy="779810"/>
          </a:xfrm>
          <a:prstGeom prst="ellipse">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92F5E38-AF69-3A49-8691-168300905AA4}"/>
              </a:ext>
            </a:extLst>
          </p:cNvPr>
          <p:cNvSpPr/>
          <p:nvPr/>
        </p:nvSpPr>
        <p:spPr>
          <a:xfrm>
            <a:off x="5323876" y="5812522"/>
            <a:ext cx="823784" cy="307777"/>
          </a:xfrm>
          <a:prstGeom prst="rect">
            <a:avLst/>
          </a:prstGeom>
          <a:noFill/>
        </p:spPr>
        <p:txBody>
          <a:bodyPr wrap="square">
            <a:spAutoFit/>
          </a:bodyPr>
          <a:lstStyle/>
          <a:p>
            <a:pPr marL="11113" algn="ctr"/>
            <a:r>
              <a:rPr lang="ja-JP" altLang="en-US" sz="1400"/>
              <a:t>行政</a:t>
            </a:r>
            <a:endParaRPr lang="en-US" altLang="ja-JP" sz="1400" dirty="0"/>
          </a:p>
        </p:txBody>
      </p:sp>
      <p:sp>
        <p:nvSpPr>
          <p:cNvPr id="67" name="正方形/長方形 66">
            <a:extLst>
              <a:ext uri="{FF2B5EF4-FFF2-40B4-BE49-F238E27FC236}">
                <a16:creationId xmlns:a16="http://schemas.microsoft.com/office/drawing/2014/main" id="{4208CFAA-0954-184B-A589-CA67D1531205}"/>
              </a:ext>
            </a:extLst>
          </p:cNvPr>
          <p:cNvSpPr/>
          <p:nvPr/>
        </p:nvSpPr>
        <p:spPr>
          <a:xfrm>
            <a:off x="7110687" y="2097147"/>
            <a:ext cx="1143749" cy="74236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1BBFD995-62DE-6343-84F0-0096740C9015}"/>
              </a:ext>
            </a:extLst>
          </p:cNvPr>
          <p:cNvSpPr/>
          <p:nvPr/>
        </p:nvSpPr>
        <p:spPr>
          <a:xfrm>
            <a:off x="7113910" y="2196442"/>
            <a:ext cx="1143749" cy="523220"/>
          </a:xfrm>
          <a:prstGeom prst="rect">
            <a:avLst/>
          </a:prstGeom>
          <a:noFill/>
        </p:spPr>
        <p:txBody>
          <a:bodyPr wrap="square">
            <a:spAutoFit/>
          </a:bodyPr>
          <a:lstStyle/>
          <a:p>
            <a:pPr marL="11113" algn="ctr"/>
            <a:r>
              <a:rPr lang="ja-JP" altLang="en-US" sz="1400" dirty="0"/>
              <a:t>教育・啓発</a:t>
            </a:r>
            <a:endParaRPr lang="en-US" altLang="ja-JP" sz="1400" dirty="0"/>
          </a:p>
          <a:p>
            <a:pPr marL="11113" algn="ctr"/>
            <a:r>
              <a:rPr lang="ja-JP" altLang="en-US" sz="1400" dirty="0"/>
              <a:t>行動変容</a:t>
            </a:r>
            <a:endParaRPr lang="en-US" altLang="ja-JP" sz="1400" dirty="0"/>
          </a:p>
        </p:txBody>
      </p:sp>
      <p:sp>
        <p:nvSpPr>
          <p:cNvPr id="77" name="三角形 76">
            <a:extLst>
              <a:ext uri="{FF2B5EF4-FFF2-40B4-BE49-F238E27FC236}">
                <a16:creationId xmlns:a16="http://schemas.microsoft.com/office/drawing/2014/main" id="{3FC6F62B-59A0-8343-A9C8-A61A06E2CB38}"/>
              </a:ext>
            </a:extLst>
          </p:cNvPr>
          <p:cNvSpPr/>
          <p:nvPr/>
        </p:nvSpPr>
        <p:spPr>
          <a:xfrm>
            <a:off x="6338968" y="2148184"/>
            <a:ext cx="663080" cy="3530797"/>
          </a:xfrm>
          <a:prstGeom prst="triangle">
            <a:avLst>
              <a:gd name="adj" fmla="val 100000"/>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8" name="三角形 77">
            <a:extLst>
              <a:ext uri="{FF2B5EF4-FFF2-40B4-BE49-F238E27FC236}">
                <a16:creationId xmlns:a16="http://schemas.microsoft.com/office/drawing/2014/main" id="{C0EB3DD6-F27F-CB4A-8139-D2F8F8CB8AF3}"/>
              </a:ext>
            </a:extLst>
          </p:cNvPr>
          <p:cNvSpPr/>
          <p:nvPr/>
        </p:nvSpPr>
        <p:spPr>
          <a:xfrm rot="10800000">
            <a:off x="6292421" y="2109221"/>
            <a:ext cx="663080" cy="3422298"/>
          </a:xfrm>
          <a:prstGeom prst="triangle">
            <a:avLst>
              <a:gd name="adj" fmla="val 100000"/>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14E823E3-8334-4742-8616-E3CFFCFCB5C2}"/>
              </a:ext>
            </a:extLst>
          </p:cNvPr>
          <p:cNvSpPr>
            <a:spLocks noGrp="1"/>
          </p:cNvSpPr>
          <p:nvPr>
            <p:ph type="sldNum" sz="quarter" idx="12"/>
          </p:nvPr>
        </p:nvSpPr>
        <p:spPr>
          <a:xfrm>
            <a:off x="6929334" y="6356351"/>
            <a:ext cx="2057400" cy="365125"/>
          </a:xfrm>
        </p:spPr>
        <p:txBody>
          <a:bodyPr/>
          <a:lstStyle/>
          <a:p>
            <a:fld id="{58DD1769-DAE9-6C4E-82F4-B62273FFA290}" type="slidenum">
              <a:rPr kumimoji="1" lang="ja-JP" altLang="en-US" smtClean="0"/>
              <a:t>16</a:t>
            </a:fld>
            <a:endParaRPr kumimoji="1" lang="ja-JP" altLang="en-US"/>
          </a:p>
        </p:txBody>
      </p:sp>
      <p:sp>
        <p:nvSpPr>
          <p:cNvPr id="25" name="テキスト ボックス 24"/>
          <p:cNvSpPr txBox="1"/>
          <p:nvPr/>
        </p:nvSpPr>
        <p:spPr>
          <a:xfrm>
            <a:off x="6258758" y="2160567"/>
            <a:ext cx="400110" cy="1528624"/>
          </a:xfrm>
          <a:prstGeom prst="rect">
            <a:avLst/>
          </a:prstGeom>
          <a:noFill/>
        </p:spPr>
        <p:txBody>
          <a:bodyPr vert="eaVert" wrap="none" rtlCol="0">
            <a:spAutoFit/>
          </a:bodyPr>
          <a:lstStyle/>
          <a:p>
            <a:r>
              <a:rPr kumimoji="1" lang="ja-JP" altLang="en-US" sz="1400" dirty="0"/>
              <a:t>情報の効果的発信</a:t>
            </a:r>
          </a:p>
        </p:txBody>
      </p:sp>
      <p:sp>
        <p:nvSpPr>
          <p:cNvPr id="26" name="テキスト ボックス 25"/>
          <p:cNvSpPr txBox="1"/>
          <p:nvPr/>
        </p:nvSpPr>
        <p:spPr>
          <a:xfrm>
            <a:off x="6487557" y="4006804"/>
            <a:ext cx="615553" cy="1708160"/>
          </a:xfrm>
          <a:prstGeom prst="rect">
            <a:avLst/>
          </a:prstGeom>
          <a:noFill/>
        </p:spPr>
        <p:txBody>
          <a:bodyPr vert="eaVert" wrap="none" rtlCol="0">
            <a:spAutoFit/>
          </a:bodyPr>
          <a:lstStyle/>
          <a:p>
            <a:r>
              <a:rPr lang="ja-JP" altLang="en-US" sz="1400" dirty="0"/>
              <a:t>科学技術リテラシー</a:t>
            </a:r>
            <a:endParaRPr lang="en-US" altLang="ja-JP" sz="1400" dirty="0"/>
          </a:p>
          <a:p>
            <a:r>
              <a:rPr kumimoji="1" lang="ja-JP" altLang="en-US" sz="1400" dirty="0"/>
              <a:t>　　社会リテラシー</a:t>
            </a:r>
          </a:p>
        </p:txBody>
      </p:sp>
      <p:sp>
        <p:nvSpPr>
          <p:cNvPr id="81" name="角丸四角形 80">
            <a:extLst>
              <a:ext uri="{FF2B5EF4-FFF2-40B4-BE49-F238E27FC236}">
                <a16:creationId xmlns:a16="http://schemas.microsoft.com/office/drawing/2014/main" id="{A4D88887-5779-A44C-B429-6A8C66AA4BEF}"/>
              </a:ext>
            </a:extLst>
          </p:cNvPr>
          <p:cNvSpPr/>
          <p:nvPr/>
        </p:nvSpPr>
        <p:spPr>
          <a:xfrm>
            <a:off x="6323902" y="5714964"/>
            <a:ext cx="678146" cy="636373"/>
          </a:xfrm>
          <a:prstGeom prst="roundRect">
            <a:avLst>
              <a:gd name="adj" fmla="val 0"/>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82" name="正方形/長方形 81">
            <a:extLst>
              <a:ext uri="{FF2B5EF4-FFF2-40B4-BE49-F238E27FC236}">
                <a16:creationId xmlns:a16="http://schemas.microsoft.com/office/drawing/2014/main" id="{8FFA8575-E5DC-D94D-B482-017D82EAD32C}"/>
              </a:ext>
            </a:extLst>
          </p:cNvPr>
          <p:cNvSpPr/>
          <p:nvPr/>
        </p:nvSpPr>
        <p:spPr>
          <a:xfrm>
            <a:off x="5919076" y="5782594"/>
            <a:ext cx="1519882" cy="523220"/>
          </a:xfrm>
          <a:prstGeom prst="rect">
            <a:avLst/>
          </a:prstGeom>
          <a:noFill/>
        </p:spPr>
        <p:txBody>
          <a:bodyPr wrap="square">
            <a:spAutoFit/>
          </a:bodyPr>
          <a:lstStyle/>
          <a:p>
            <a:pPr marL="11113" algn="ctr"/>
            <a:r>
              <a:rPr lang="ja-JP" altLang="en-US" sz="1400" dirty="0"/>
              <a:t>アウト</a:t>
            </a:r>
            <a:endParaRPr lang="en-US" altLang="ja-JP" sz="1400" dirty="0"/>
          </a:p>
          <a:p>
            <a:pPr marL="11113" algn="ctr"/>
            <a:r>
              <a:rPr lang="ja-JP" altLang="en-US" sz="1400" dirty="0"/>
              <a:t>レージ</a:t>
            </a:r>
          </a:p>
        </p:txBody>
      </p:sp>
      <p:sp>
        <p:nvSpPr>
          <p:cNvPr id="84" name="角丸四角形 83">
            <a:extLst>
              <a:ext uri="{FF2B5EF4-FFF2-40B4-BE49-F238E27FC236}">
                <a16:creationId xmlns:a16="http://schemas.microsoft.com/office/drawing/2014/main" id="{02C47849-F39C-C24E-A023-04DEFE7CB048}"/>
              </a:ext>
            </a:extLst>
          </p:cNvPr>
          <p:cNvSpPr/>
          <p:nvPr/>
        </p:nvSpPr>
        <p:spPr>
          <a:xfrm>
            <a:off x="2195169" y="4253342"/>
            <a:ext cx="1003940" cy="939886"/>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85" name="角丸四角形 84">
            <a:extLst>
              <a:ext uri="{FF2B5EF4-FFF2-40B4-BE49-F238E27FC236}">
                <a16:creationId xmlns:a16="http://schemas.microsoft.com/office/drawing/2014/main" id="{F62C5BE8-8CA0-794C-9344-0CA2D8A8C92F}"/>
              </a:ext>
            </a:extLst>
          </p:cNvPr>
          <p:cNvSpPr/>
          <p:nvPr/>
        </p:nvSpPr>
        <p:spPr>
          <a:xfrm>
            <a:off x="2175340" y="3210666"/>
            <a:ext cx="1002414" cy="892284"/>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86" name="角丸四角形 85">
            <a:extLst>
              <a:ext uri="{FF2B5EF4-FFF2-40B4-BE49-F238E27FC236}">
                <a16:creationId xmlns:a16="http://schemas.microsoft.com/office/drawing/2014/main" id="{A4D88887-5779-A44C-B429-6A8C66AA4BEF}"/>
              </a:ext>
            </a:extLst>
          </p:cNvPr>
          <p:cNvSpPr/>
          <p:nvPr/>
        </p:nvSpPr>
        <p:spPr>
          <a:xfrm>
            <a:off x="2167862" y="5315535"/>
            <a:ext cx="1047289" cy="936103"/>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87" name="角丸四角形 86">
            <a:extLst>
              <a:ext uri="{FF2B5EF4-FFF2-40B4-BE49-F238E27FC236}">
                <a16:creationId xmlns:a16="http://schemas.microsoft.com/office/drawing/2014/main" id="{02C47849-F39C-C24E-A023-04DEFE7CB048}"/>
              </a:ext>
            </a:extLst>
          </p:cNvPr>
          <p:cNvSpPr/>
          <p:nvPr/>
        </p:nvSpPr>
        <p:spPr>
          <a:xfrm>
            <a:off x="2167862" y="2163228"/>
            <a:ext cx="1017373" cy="883320"/>
          </a:xfrm>
          <a:prstGeom prst="round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marL="11113" algn="ctr"/>
            <a:endParaRPr kumimoji="1" lang="ja-JP" altLang="en-US" sz="1400"/>
          </a:p>
        </p:txBody>
      </p:sp>
      <p:sp>
        <p:nvSpPr>
          <p:cNvPr id="88" name="正方形/長方形 87">
            <a:extLst>
              <a:ext uri="{FF2B5EF4-FFF2-40B4-BE49-F238E27FC236}">
                <a16:creationId xmlns:a16="http://schemas.microsoft.com/office/drawing/2014/main" id="{74EA9D93-3402-E249-B4AB-9E042F1ECEE4}"/>
              </a:ext>
            </a:extLst>
          </p:cNvPr>
          <p:cNvSpPr/>
          <p:nvPr/>
        </p:nvSpPr>
        <p:spPr>
          <a:xfrm>
            <a:off x="2264655" y="2456806"/>
            <a:ext cx="823784" cy="307777"/>
          </a:xfrm>
          <a:prstGeom prst="rect">
            <a:avLst/>
          </a:prstGeom>
          <a:noFill/>
        </p:spPr>
        <p:txBody>
          <a:bodyPr wrap="square">
            <a:spAutoFit/>
          </a:bodyPr>
          <a:lstStyle/>
          <a:p>
            <a:pPr marL="11113" algn="ctr"/>
            <a:r>
              <a:rPr lang="ja-JP" altLang="en-US" sz="1400" dirty="0"/>
              <a:t>単純</a:t>
            </a:r>
          </a:p>
        </p:txBody>
      </p:sp>
      <p:sp>
        <p:nvSpPr>
          <p:cNvPr id="89" name="正方形/長方形 88">
            <a:extLst>
              <a:ext uri="{FF2B5EF4-FFF2-40B4-BE49-F238E27FC236}">
                <a16:creationId xmlns:a16="http://schemas.microsoft.com/office/drawing/2014/main" id="{74EA9D93-3402-E249-B4AB-9E042F1ECEE4}"/>
              </a:ext>
            </a:extLst>
          </p:cNvPr>
          <p:cNvSpPr/>
          <p:nvPr/>
        </p:nvSpPr>
        <p:spPr>
          <a:xfrm>
            <a:off x="2301611" y="3531043"/>
            <a:ext cx="823784" cy="307777"/>
          </a:xfrm>
          <a:prstGeom prst="rect">
            <a:avLst/>
          </a:prstGeom>
          <a:noFill/>
        </p:spPr>
        <p:txBody>
          <a:bodyPr wrap="square">
            <a:spAutoFit/>
          </a:bodyPr>
          <a:lstStyle/>
          <a:p>
            <a:pPr marL="11113" algn="ctr"/>
            <a:r>
              <a:rPr lang="ja-JP" altLang="en-US" sz="1400" dirty="0"/>
              <a:t>複雑</a:t>
            </a:r>
          </a:p>
        </p:txBody>
      </p:sp>
      <p:sp>
        <p:nvSpPr>
          <p:cNvPr id="90" name="正方形/長方形 89">
            <a:extLst>
              <a:ext uri="{FF2B5EF4-FFF2-40B4-BE49-F238E27FC236}">
                <a16:creationId xmlns:a16="http://schemas.microsoft.com/office/drawing/2014/main" id="{74EA9D93-3402-E249-B4AB-9E042F1ECEE4}"/>
              </a:ext>
            </a:extLst>
          </p:cNvPr>
          <p:cNvSpPr/>
          <p:nvPr/>
        </p:nvSpPr>
        <p:spPr>
          <a:xfrm>
            <a:off x="2295656" y="4572235"/>
            <a:ext cx="823784" cy="307777"/>
          </a:xfrm>
          <a:prstGeom prst="rect">
            <a:avLst/>
          </a:prstGeom>
          <a:noFill/>
        </p:spPr>
        <p:txBody>
          <a:bodyPr wrap="square">
            <a:spAutoFit/>
          </a:bodyPr>
          <a:lstStyle/>
          <a:p>
            <a:pPr marL="11113" algn="ctr"/>
            <a:r>
              <a:rPr lang="ja-JP" altLang="en-US" sz="1400" dirty="0"/>
              <a:t>不確実</a:t>
            </a:r>
          </a:p>
        </p:txBody>
      </p:sp>
      <p:sp>
        <p:nvSpPr>
          <p:cNvPr id="91" name="正方形/長方形 90">
            <a:extLst>
              <a:ext uri="{FF2B5EF4-FFF2-40B4-BE49-F238E27FC236}">
                <a16:creationId xmlns:a16="http://schemas.microsoft.com/office/drawing/2014/main" id="{74EA9D93-3402-E249-B4AB-9E042F1ECEE4}"/>
              </a:ext>
            </a:extLst>
          </p:cNvPr>
          <p:cNvSpPr/>
          <p:nvPr/>
        </p:nvSpPr>
        <p:spPr>
          <a:xfrm>
            <a:off x="2301611" y="5629697"/>
            <a:ext cx="823784" cy="307777"/>
          </a:xfrm>
          <a:prstGeom prst="rect">
            <a:avLst/>
          </a:prstGeom>
          <a:noFill/>
        </p:spPr>
        <p:txBody>
          <a:bodyPr wrap="square">
            <a:spAutoFit/>
          </a:bodyPr>
          <a:lstStyle/>
          <a:p>
            <a:pPr marL="11113" algn="ctr"/>
            <a:r>
              <a:rPr lang="ja-JP" altLang="en-US" sz="1400" dirty="0"/>
              <a:t>多義的</a:t>
            </a:r>
          </a:p>
        </p:txBody>
      </p:sp>
      <p:sp>
        <p:nvSpPr>
          <p:cNvPr id="28" name="テキスト ボックス 27"/>
          <p:cNvSpPr txBox="1"/>
          <p:nvPr/>
        </p:nvSpPr>
        <p:spPr>
          <a:xfrm>
            <a:off x="4476657" y="1240359"/>
            <a:ext cx="851515" cy="507831"/>
          </a:xfrm>
          <a:prstGeom prst="rect">
            <a:avLst/>
          </a:prstGeom>
          <a:noFill/>
        </p:spPr>
        <p:txBody>
          <a:bodyPr wrap="none" rtlCol="0">
            <a:spAutoFit/>
          </a:bodyPr>
          <a:lstStyle/>
          <a:p>
            <a:r>
              <a:rPr kumimoji="1" lang="ja-JP" altLang="en-US" sz="1400" dirty="0"/>
              <a:t>社会</a:t>
            </a:r>
            <a:endParaRPr kumimoji="1" lang="en-US" altLang="ja-JP" sz="1400" dirty="0"/>
          </a:p>
          <a:p>
            <a:r>
              <a:rPr kumimoji="1" lang="ja-JP" altLang="en-US" sz="1300" dirty="0"/>
              <a:t>スケール</a:t>
            </a:r>
          </a:p>
        </p:txBody>
      </p:sp>
      <p:sp>
        <p:nvSpPr>
          <p:cNvPr id="98" name="正方形/長方形 97">
            <a:extLst>
              <a:ext uri="{FF2B5EF4-FFF2-40B4-BE49-F238E27FC236}">
                <a16:creationId xmlns:a16="http://schemas.microsoft.com/office/drawing/2014/main" id="{4208CFAA-0954-184B-A589-CA67D1531205}"/>
              </a:ext>
            </a:extLst>
          </p:cNvPr>
          <p:cNvSpPr/>
          <p:nvPr/>
        </p:nvSpPr>
        <p:spPr>
          <a:xfrm>
            <a:off x="7113910" y="2967245"/>
            <a:ext cx="1143749" cy="74236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4208CFAA-0954-184B-A589-CA67D1531205}"/>
              </a:ext>
            </a:extLst>
          </p:cNvPr>
          <p:cNvSpPr/>
          <p:nvPr/>
        </p:nvSpPr>
        <p:spPr>
          <a:xfrm>
            <a:off x="7113910" y="3838820"/>
            <a:ext cx="1143749" cy="74236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4208CFAA-0954-184B-A589-CA67D1531205}"/>
              </a:ext>
            </a:extLst>
          </p:cNvPr>
          <p:cNvSpPr/>
          <p:nvPr/>
        </p:nvSpPr>
        <p:spPr>
          <a:xfrm>
            <a:off x="7110686" y="4738347"/>
            <a:ext cx="1143749" cy="74236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4208CFAA-0954-184B-A589-CA67D1531205}"/>
              </a:ext>
            </a:extLst>
          </p:cNvPr>
          <p:cNvSpPr/>
          <p:nvPr/>
        </p:nvSpPr>
        <p:spPr>
          <a:xfrm>
            <a:off x="7110685" y="5617566"/>
            <a:ext cx="1143749" cy="74236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F8D00D78-89C9-FB40-84FA-4082072D5B9F}"/>
              </a:ext>
            </a:extLst>
          </p:cNvPr>
          <p:cNvSpPr/>
          <p:nvPr/>
        </p:nvSpPr>
        <p:spPr>
          <a:xfrm>
            <a:off x="6807531" y="4738347"/>
            <a:ext cx="1717969" cy="707886"/>
          </a:xfrm>
          <a:prstGeom prst="rect">
            <a:avLst/>
          </a:prstGeom>
        </p:spPr>
        <p:txBody>
          <a:bodyPr wrap="square">
            <a:spAutoFit/>
          </a:bodyPr>
          <a:lstStyle/>
          <a:p>
            <a:pPr marL="11113" algn="ctr"/>
            <a:r>
              <a:rPr lang="ja-JP" altLang="en-US" sz="1400" dirty="0"/>
              <a:t>意思決定</a:t>
            </a:r>
            <a:endParaRPr lang="en-US" altLang="ja-JP" sz="1400" dirty="0"/>
          </a:p>
          <a:p>
            <a:pPr marL="11113" algn="ctr"/>
            <a:r>
              <a:rPr lang="ja-JP" altLang="en-US" sz="1400" dirty="0"/>
              <a:t>合意形成</a:t>
            </a:r>
            <a:endParaRPr lang="en-US" altLang="ja-JP" sz="1400" dirty="0"/>
          </a:p>
          <a:p>
            <a:pPr marL="11113" algn="ctr"/>
            <a:r>
              <a:rPr lang="ja-JP" altLang="en-US" sz="1200" dirty="0"/>
              <a:t>対話･共考･協働</a:t>
            </a:r>
            <a:endParaRPr lang="en-US" altLang="ja-JP" sz="1200" dirty="0"/>
          </a:p>
        </p:txBody>
      </p:sp>
      <p:sp>
        <p:nvSpPr>
          <p:cNvPr id="76" name="正方形/長方形 75">
            <a:extLst>
              <a:ext uri="{FF2B5EF4-FFF2-40B4-BE49-F238E27FC236}">
                <a16:creationId xmlns:a16="http://schemas.microsoft.com/office/drawing/2014/main" id="{EC950408-4C7F-E94A-A32C-95C5A4A76FE2}"/>
              </a:ext>
            </a:extLst>
          </p:cNvPr>
          <p:cNvSpPr/>
          <p:nvPr/>
        </p:nvSpPr>
        <p:spPr>
          <a:xfrm>
            <a:off x="7113910" y="5730353"/>
            <a:ext cx="1143749" cy="523220"/>
          </a:xfrm>
          <a:prstGeom prst="rect">
            <a:avLst/>
          </a:prstGeom>
          <a:noFill/>
        </p:spPr>
        <p:txBody>
          <a:bodyPr wrap="square">
            <a:spAutoFit/>
          </a:bodyPr>
          <a:lstStyle/>
          <a:p>
            <a:pPr marL="11113" algn="ctr"/>
            <a:r>
              <a:rPr lang="ja-JP" altLang="en-US" sz="1400" dirty="0"/>
              <a:t>被害の回復</a:t>
            </a:r>
            <a:endParaRPr lang="en-US" altLang="ja-JP" sz="1400" dirty="0"/>
          </a:p>
          <a:p>
            <a:pPr marL="11113" algn="ctr"/>
            <a:r>
              <a:rPr lang="ja-JP" altLang="en-US" sz="1400" dirty="0"/>
              <a:t>和解</a:t>
            </a:r>
            <a:endParaRPr lang="en-US" altLang="ja-JP" sz="1400" dirty="0"/>
          </a:p>
        </p:txBody>
      </p:sp>
      <p:sp>
        <p:nvSpPr>
          <p:cNvPr id="73" name="正方形/長方形 72">
            <a:extLst>
              <a:ext uri="{FF2B5EF4-FFF2-40B4-BE49-F238E27FC236}">
                <a16:creationId xmlns:a16="http://schemas.microsoft.com/office/drawing/2014/main" id="{484D1FE9-071D-8E45-9A4F-1113805D9E8C}"/>
              </a:ext>
            </a:extLst>
          </p:cNvPr>
          <p:cNvSpPr/>
          <p:nvPr/>
        </p:nvSpPr>
        <p:spPr>
          <a:xfrm>
            <a:off x="7110684" y="3091632"/>
            <a:ext cx="1143749" cy="523220"/>
          </a:xfrm>
          <a:prstGeom prst="rect">
            <a:avLst/>
          </a:prstGeom>
          <a:noFill/>
        </p:spPr>
        <p:txBody>
          <a:bodyPr wrap="square">
            <a:spAutoFit/>
          </a:bodyPr>
          <a:lstStyle/>
          <a:p>
            <a:pPr marL="11113" algn="ctr"/>
            <a:r>
              <a:rPr lang="ja-JP" altLang="en-US" sz="1400" dirty="0"/>
              <a:t>信頼醸成</a:t>
            </a:r>
            <a:endParaRPr lang="en-US" altLang="ja-JP" sz="1400" dirty="0"/>
          </a:p>
          <a:p>
            <a:pPr marL="11113" algn="ctr"/>
            <a:r>
              <a:rPr lang="ja-JP" altLang="en-US" sz="1400" dirty="0"/>
              <a:t>相互理解</a:t>
            </a:r>
            <a:endParaRPr lang="en-US" altLang="ja-JP" sz="1400" dirty="0"/>
          </a:p>
        </p:txBody>
      </p:sp>
      <p:sp>
        <p:nvSpPr>
          <p:cNvPr id="74" name="正方形/長方形 73">
            <a:extLst>
              <a:ext uri="{FF2B5EF4-FFF2-40B4-BE49-F238E27FC236}">
                <a16:creationId xmlns:a16="http://schemas.microsoft.com/office/drawing/2014/main" id="{9A39D365-20EF-9E4C-9C21-C7E1DEAA9E62}"/>
              </a:ext>
            </a:extLst>
          </p:cNvPr>
          <p:cNvSpPr/>
          <p:nvPr/>
        </p:nvSpPr>
        <p:spPr>
          <a:xfrm>
            <a:off x="7079160" y="3868638"/>
            <a:ext cx="1297727" cy="738664"/>
          </a:xfrm>
          <a:prstGeom prst="rect">
            <a:avLst/>
          </a:prstGeom>
        </p:spPr>
        <p:txBody>
          <a:bodyPr wrap="square">
            <a:spAutoFit/>
          </a:bodyPr>
          <a:lstStyle/>
          <a:p>
            <a:pPr marL="11113" algn="ctr"/>
            <a:r>
              <a:rPr lang="ja-JP" altLang="en-US" sz="1400" dirty="0"/>
              <a:t>問題発見</a:t>
            </a:r>
            <a:endParaRPr lang="en-US" altLang="ja-JP" sz="1400" dirty="0"/>
          </a:p>
          <a:p>
            <a:pPr marL="11113" algn="ctr"/>
            <a:r>
              <a:rPr lang="ja-JP" altLang="en-US" sz="1400" dirty="0"/>
              <a:t>議題構築</a:t>
            </a:r>
            <a:endParaRPr lang="en-US" altLang="ja-JP" sz="1400" dirty="0"/>
          </a:p>
          <a:p>
            <a:pPr marL="11113" algn="ctr"/>
            <a:r>
              <a:rPr lang="ja-JP" altLang="en-US" sz="1400" dirty="0"/>
              <a:t>論点可視化</a:t>
            </a:r>
            <a:endParaRPr lang="en-US" altLang="ja-JP" sz="1400" dirty="0"/>
          </a:p>
        </p:txBody>
      </p:sp>
      <p:sp>
        <p:nvSpPr>
          <p:cNvPr id="33" name="正方形/長方形 32"/>
          <p:cNvSpPr/>
          <p:nvPr/>
        </p:nvSpPr>
        <p:spPr>
          <a:xfrm>
            <a:off x="8386470" y="1240359"/>
            <a:ext cx="495931" cy="5119573"/>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8420405" y="1458012"/>
            <a:ext cx="430887" cy="4737835"/>
          </a:xfrm>
          <a:prstGeom prst="rect">
            <a:avLst/>
          </a:prstGeom>
          <a:noFill/>
        </p:spPr>
        <p:txBody>
          <a:bodyPr vert="eaVert" wrap="none" rtlCol="0">
            <a:spAutoFit/>
          </a:bodyPr>
          <a:lstStyle/>
          <a:p>
            <a:r>
              <a:rPr kumimoji="1" lang="ja-JP" altLang="en-US" sz="1600" b="1" dirty="0"/>
              <a:t>具体的・本格的なリスクコミュニケーションの実施</a:t>
            </a:r>
          </a:p>
        </p:txBody>
      </p:sp>
      <p:sp>
        <p:nvSpPr>
          <p:cNvPr id="104" name="ホームベース 103">
            <a:extLst>
              <a:ext uri="{FF2B5EF4-FFF2-40B4-BE49-F238E27FC236}">
                <a16:creationId xmlns:a16="http://schemas.microsoft.com/office/drawing/2014/main" id="{4C88B2C4-F357-0A4C-BA93-4948F8F3A618}"/>
              </a:ext>
            </a:extLst>
          </p:cNvPr>
          <p:cNvSpPr/>
          <p:nvPr/>
        </p:nvSpPr>
        <p:spPr>
          <a:xfrm>
            <a:off x="5174469" y="1302517"/>
            <a:ext cx="1150035" cy="630195"/>
          </a:xfrm>
          <a:prstGeom prst="homePlate">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ステークホルダー</a:t>
            </a:r>
          </a:p>
        </p:txBody>
      </p:sp>
    </p:spTree>
    <p:extLst>
      <p:ext uri="{BB962C8B-B14F-4D97-AF65-F5344CB8AC3E}">
        <p14:creationId xmlns:p14="http://schemas.microsoft.com/office/powerpoint/2010/main" val="423305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CBF465-6E5A-D64A-A126-B466001912A0}"/>
              </a:ext>
            </a:extLst>
          </p:cNvPr>
          <p:cNvSpPr>
            <a:spLocks noGrp="1"/>
          </p:cNvSpPr>
          <p:nvPr>
            <p:ph type="title"/>
          </p:nvPr>
        </p:nvSpPr>
        <p:spPr/>
        <p:txBody>
          <a:bodyPr/>
          <a:lstStyle/>
          <a:p>
            <a:r>
              <a:rPr kumimoji="1" lang="ja-JP" altLang="en-US"/>
              <a:t>リスクコミュニケーション企画</a:t>
            </a:r>
          </a:p>
        </p:txBody>
      </p:sp>
      <p:sp>
        <p:nvSpPr>
          <p:cNvPr id="4" name="スライド番号プレースホルダー 3">
            <a:extLst>
              <a:ext uri="{FF2B5EF4-FFF2-40B4-BE49-F238E27FC236}">
                <a16:creationId xmlns:a16="http://schemas.microsoft.com/office/drawing/2014/main" id="{4316D597-3180-D444-93A6-C35CB90A11DE}"/>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5" name="正方形/長方形 4">
            <a:extLst>
              <a:ext uri="{FF2B5EF4-FFF2-40B4-BE49-F238E27FC236}">
                <a16:creationId xmlns:a16="http://schemas.microsoft.com/office/drawing/2014/main" id="{E9F677C2-50E0-C24C-8D09-01A4DF0F685C}"/>
              </a:ext>
            </a:extLst>
          </p:cNvPr>
          <p:cNvSpPr/>
          <p:nvPr/>
        </p:nvSpPr>
        <p:spPr>
          <a:xfrm>
            <a:off x="840259" y="1248032"/>
            <a:ext cx="7675091" cy="3505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t>ハザード種別：自然災害・疾病／従来科学技術／先端・萌芽的科学技術</a:t>
            </a:r>
          </a:p>
        </p:txBody>
      </p:sp>
      <p:sp>
        <p:nvSpPr>
          <p:cNvPr id="6" name="正方形/長方形 5">
            <a:extLst>
              <a:ext uri="{FF2B5EF4-FFF2-40B4-BE49-F238E27FC236}">
                <a16:creationId xmlns:a16="http://schemas.microsoft.com/office/drawing/2014/main" id="{B0F9C8DD-151F-F240-A59A-0E7ACE37706E}"/>
              </a:ext>
            </a:extLst>
          </p:cNvPr>
          <p:cNvSpPr/>
          <p:nvPr/>
        </p:nvSpPr>
        <p:spPr>
          <a:xfrm>
            <a:off x="828672" y="1928646"/>
            <a:ext cx="3385752" cy="5998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t>フェイズ</a:t>
            </a:r>
            <a:endParaRPr lang="en-US" altLang="ja-JP" dirty="0"/>
          </a:p>
          <a:p>
            <a:pPr algn="ctr"/>
            <a:r>
              <a:rPr lang="ja-JP" altLang="en-US"/>
              <a:t>平常時／非常時／回復期</a:t>
            </a:r>
            <a:endParaRPr kumimoji="1" lang="ja-JP" altLang="en-US"/>
          </a:p>
        </p:txBody>
      </p:sp>
      <p:sp>
        <p:nvSpPr>
          <p:cNvPr id="7" name="正方形/長方形 6">
            <a:extLst>
              <a:ext uri="{FF2B5EF4-FFF2-40B4-BE49-F238E27FC236}">
                <a16:creationId xmlns:a16="http://schemas.microsoft.com/office/drawing/2014/main" id="{7541E947-BC92-DC48-9F32-786FC83B601D}"/>
              </a:ext>
            </a:extLst>
          </p:cNvPr>
          <p:cNvSpPr/>
          <p:nvPr/>
        </p:nvSpPr>
        <p:spPr>
          <a:xfrm>
            <a:off x="5118011" y="1928646"/>
            <a:ext cx="3385752" cy="5998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t>時間・空間・社会スケール</a:t>
            </a:r>
            <a:endParaRPr kumimoji="1" lang="ja-JP" altLang="en-US"/>
          </a:p>
        </p:txBody>
      </p:sp>
      <p:sp>
        <p:nvSpPr>
          <p:cNvPr id="8" name="加算記号 7">
            <a:extLst>
              <a:ext uri="{FF2B5EF4-FFF2-40B4-BE49-F238E27FC236}">
                <a16:creationId xmlns:a16="http://schemas.microsoft.com/office/drawing/2014/main" id="{8C83895B-4861-2743-B0FC-45F258CE7B9C}"/>
              </a:ext>
            </a:extLst>
          </p:cNvPr>
          <p:cNvSpPr/>
          <p:nvPr/>
        </p:nvSpPr>
        <p:spPr>
          <a:xfrm>
            <a:off x="4388190" y="1950551"/>
            <a:ext cx="556054" cy="5560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FAF695A-4868-714F-B60F-92C67363C9EB}"/>
              </a:ext>
            </a:extLst>
          </p:cNvPr>
          <p:cNvSpPr/>
          <p:nvPr/>
        </p:nvSpPr>
        <p:spPr>
          <a:xfrm>
            <a:off x="817087" y="2954771"/>
            <a:ext cx="7675091" cy="3406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t>知識の不定性：単純／複雑／不確実／多義的</a:t>
            </a:r>
          </a:p>
        </p:txBody>
      </p:sp>
      <p:sp>
        <p:nvSpPr>
          <p:cNvPr id="10" name="正方形/長方形 9">
            <a:extLst>
              <a:ext uri="{FF2B5EF4-FFF2-40B4-BE49-F238E27FC236}">
                <a16:creationId xmlns:a16="http://schemas.microsoft.com/office/drawing/2014/main" id="{7279C608-BC6A-404C-9090-DB504D574EC9}"/>
              </a:ext>
            </a:extLst>
          </p:cNvPr>
          <p:cNvSpPr/>
          <p:nvPr/>
        </p:nvSpPr>
        <p:spPr>
          <a:xfrm>
            <a:off x="829442" y="3730088"/>
            <a:ext cx="7675091" cy="390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誰と誰の、</a:t>
            </a:r>
            <a:r>
              <a:rPr lang="ja-JP" altLang="en-US"/>
              <a:t>どのようなコミュニケーションが必要か？</a:t>
            </a:r>
            <a:endParaRPr kumimoji="1" lang="ja-JP" altLang="en-US"/>
          </a:p>
        </p:txBody>
      </p:sp>
      <p:sp>
        <p:nvSpPr>
          <p:cNvPr id="12" name="正方形/長方形 11">
            <a:extLst>
              <a:ext uri="{FF2B5EF4-FFF2-40B4-BE49-F238E27FC236}">
                <a16:creationId xmlns:a16="http://schemas.microsoft.com/office/drawing/2014/main" id="{2F282D60-082B-0D4E-8B7A-82734452D9BF}"/>
              </a:ext>
            </a:extLst>
          </p:cNvPr>
          <p:cNvSpPr/>
          <p:nvPr/>
        </p:nvSpPr>
        <p:spPr>
          <a:xfrm>
            <a:off x="829444" y="4617344"/>
            <a:ext cx="3385752" cy="10530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t>アクター関係の設定：</a:t>
            </a:r>
            <a:endParaRPr lang="en-US" altLang="ja-JP" dirty="0"/>
          </a:p>
          <a:p>
            <a:pPr algn="ctr"/>
            <a:r>
              <a:rPr kumimoji="1" lang="ja-JP" altLang="en-US" sz="1600"/>
              <a:t>行政／専門家／市民／事業者</a:t>
            </a:r>
            <a:endParaRPr kumimoji="1" lang="en-US" altLang="ja-JP" sz="1600" dirty="0"/>
          </a:p>
          <a:p>
            <a:pPr algn="ctr"/>
            <a:r>
              <a:rPr kumimoji="1" lang="ja-JP" altLang="en-US" sz="1600"/>
              <a:t>／メディア</a:t>
            </a:r>
          </a:p>
        </p:txBody>
      </p:sp>
      <p:sp>
        <p:nvSpPr>
          <p:cNvPr id="13" name="正方形/長方形 12">
            <a:extLst>
              <a:ext uri="{FF2B5EF4-FFF2-40B4-BE49-F238E27FC236}">
                <a16:creationId xmlns:a16="http://schemas.microsoft.com/office/drawing/2014/main" id="{D1A9B66C-8F30-0B43-A147-184C05834463}"/>
              </a:ext>
            </a:extLst>
          </p:cNvPr>
          <p:cNvSpPr/>
          <p:nvPr/>
        </p:nvSpPr>
        <p:spPr>
          <a:xfrm>
            <a:off x="5118783" y="4617345"/>
            <a:ext cx="3385752" cy="10530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t>目的・機能の設定</a:t>
            </a:r>
            <a:endParaRPr lang="en-US" altLang="ja-JP" dirty="0"/>
          </a:p>
          <a:p>
            <a:pPr algn="ctr"/>
            <a:r>
              <a:rPr kumimoji="1" lang="ja-JP" altLang="en-US" sz="1200"/>
              <a:t>教育・啓発・行動変容／信頼・相互理解醸成／問題発見・議題構築・論点可視化／意思決定・合意形成・問題解決に向けた対話・共考・協働／回復・和解</a:t>
            </a:r>
          </a:p>
        </p:txBody>
      </p:sp>
      <p:sp>
        <p:nvSpPr>
          <p:cNvPr id="14" name="加算記号 13">
            <a:extLst>
              <a:ext uri="{FF2B5EF4-FFF2-40B4-BE49-F238E27FC236}">
                <a16:creationId xmlns:a16="http://schemas.microsoft.com/office/drawing/2014/main" id="{91E212A0-ADBE-124F-998F-12FC8F417818}"/>
              </a:ext>
            </a:extLst>
          </p:cNvPr>
          <p:cNvSpPr/>
          <p:nvPr/>
        </p:nvSpPr>
        <p:spPr>
          <a:xfrm>
            <a:off x="4400547" y="4923539"/>
            <a:ext cx="556054" cy="5560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9F6C90D-CFBE-7F46-96EF-14D4F9F95339}"/>
              </a:ext>
            </a:extLst>
          </p:cNvPr>
          <p:cNvSpPr/>
          <p:nvPr/>
        </p:nvSpPr>
        <p:spPr>
          <a:xfrm>
            <a:off x="840259" y="6100865"/>
            <a:ext cx="7675091" cy="481914"/>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具体的・本格的なリスクコミュニケーションの実施案の企画</a:t>
            </a:r>
          </a:p>
        </p:txBody>
      </p:sp>
      <p:sp>
        <p:nvSpPr>
          <p:cNvPr id="16" name="下矢印 15">
            <a:extLst>
              <a:ext uri="{FF2B5EF4-FFF2-40B4-BE49-F238E27FC236}">
                <a16:creationId xmlns:a16="http://schemas.microsoft.com/office/drawing/2014/main" id="{E353D6C5-3D09-7E49-A084-725D4BE7D849}"/>
              </a:ext>
            </a:extLst>
          </p:cNvPr>
          <p:cNvSpPr/>
          <p:nvPr/>
        </p:nvSpPr>
        <p:spPr>
          <a:xfrm>
            <a:off x="2367088" y="1642814"/>
            <a:ext cx="308919" cy="207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a:extLst>
              <a:ext uri="{FF2B5EF4-FFF2-40B4-BE49-F238E27FC236}">
                <a16:creationId xmlns:a16="http://schemas.microsoft.com/office/drawing/2014/main" id="{C3DB4A90-2FA1-9C49-984E-E56B7A824D28}"/>
              </a:ext>
            </a:extLst>
          </p:cNvPr>
          <p:cNvSpPr/>
          <p:nvPr/>
        </p:nvSpPr>
        <p:spPr>
          <a:xfrm>
            <a:off x="6656427" y="1642814"/>
            <a:ext cx="308919" cy="207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a16="http://schemas.microsoft.com/office/drawing/2014/main" id="{0E924B2D-C1B6-C349-A439-492B372C3256}"/>
              </a:ext>
            </a:extLst>
          </p:cNvPr>
          <p:cNvSpPr/>
          <p:nvPr/>
        </p:nvSpPr>
        <p:spPr>
          <a:xfrm>
            <a:off x="3548058" y="2587611"/>
            <a:ext cx="2213147" cy="30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a:extLst>
              <a:ext uri="{FF2B5EF4-FFF2-40B4-BE49-F238E27FC236}">
                <a16:creationId xmlns:a16="http://schemas.microsoft.com/office/drawing/2014/main" id="{FB1438AF-8A38-9546-8EC6-2E5298AD02A8}"/>
              </a:ext>
            </a:extLst>
          </p:cNvPr>
          <p:cNvSpPr/>
          <p:nvPr/>
        </p:nvSpPr>
        <p:spPr>
          <a:xfrm>
            <a:off x="3560415" y="3366299"/>
            <a:ext cx="2213147" cy="30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a:extLst>
              <a:ext uri="{FF2B5EF4-FFF2-40B4-BE49-F238E27FC236}">
                <a16:creationId xmlns:a16="http://schemas.microsoft.com/office/drawing/2014/main" id="{D00E298B-ADBD-314F-88E2-DD9E5075F784}"/>
              </a:ext>
            </a:extLst>
          </p:cNvPr>
          <p:cNvSpPr/>
          <p:nvPr/>
        </p:nvSpPr>
        <p:spPr>
          <a:xfrm>
            <a:off x="3586672" y="4263421"/>
            <a:ext cx="2213147" cy="30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a:extLst>
              <a:ext uri="{FF2B5EF4-FFF2-40B4-BE49-F238E27FC236}">
                <a16:creationId xmlns:a16="http://schemas.microsoft.com/office/drawing/2014/main" id="{94AE3FE5-9B80-F74F-971B-34086CB5358F}"/>
              </a:ext>
            </a:extLst>
          </p:cNvPr>
          <p:cNvSpPr/>
          <p:nvPr/>
        </p:nvSpPr>
        <p:spPr>
          <a:xfrm>
            <a:off x="3585900" y="5725505"/>
            <a:ext cx="2213147" cy="30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840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EE0BA-BA70-7C4F-943D-6313FBA22726}"/>
              </a:ext>
            </a:extLst>
          </p:cNvPr>
          <p:cNvSpPr>
            <a:spLocks noGrp="1"/>
          </p:cNvSpPr>
          <p:nvPr>
            <p:ph type="title"/>
          </p:nvPr>
        </p:nvSpPr>
        <p:spPr/>
        <p:txBody>
          <a:bodyPr/>
          <a:lstStyle/>
          <a:p>
            <a:r>
              <a:rPr kumimoji="1" lang="ja-JP" altLang="en-US"/>
              <a:t>まとめ</a:t>
            </a:r>
          </a:p>
        </p:txBody>
      </p:sp>
      <p:sp>
        <p:nvSpPr>
          <p:cNvPr id="4" name="コンテンツ プレースホルダー 3">
            <a:extLst>
              <a:ext uri="{FF2B5EF4-FFF2-40B4-BE49-F238E27FC236}">
                <a16:creationId xmlns:a16="http://schemas.microsoft.com/office/drawing/2014/main" id="{D764C23A-7F20-E944-9C21-D4EE6319663C}"/>
              </a:ext>
            </a:extLst>
          </p:cNvPr>
          <p:cNvSpPr>
            <a:spLocks noGrp="1"/>
          </p:cNvSpPr>
          <p:nvPr>
            <p:ph idx="1"/>
          </p:nvPr>
        </p:nvSpPr>
        <p:spPr/>
        <p:txBody>
          <a:bodyPr/>
          <a:lstStyle/>
          <a:p>
            <a:r>
              <a:rPr kumimoji="1" lang="ja-JP" altLang="en-US"/>
              <a:t>有事に行われるクライシス・コミュニケーションは、全てのステークホルダーの参加、強制でない合理的対話、明確な権限と正当性の付与がポイントとなる。</a:t>
            </a:r>
            <a:endParaRPr kumimoji="1" lang="en-US" altLang="ja-JP" dirty="0"/>
          </a:p>
          <a:p>
            <a:r>
              <a:rPr lang="ja-JP" altLang="en-US"/>
              <a:t>リスクコミュニケーションは、参加する個々人の感情や価値観にも深く関係・影響する</a:t>
            </a:r>
            <a:endParaRPr lang="en-US" altLang="ja-JP" dirty="0"/>
          </a:p>
          <a:p>
            <a:r>
              <a:rPr kumimoji="1" lang="ja-JP" altLang="en-US"/>
              <a:t>「共感を生むコミュニケーション」の場</a:t>
            </a:r>
            <a:endParaRPr kumimoji="1" lang="en-US" altLang="ja-JP" dirty="0"/>
          </a:p>
          <a:p>
            <a:pPr lvl="1"/>
            <a:r>
              <a:rPr kumimoji="1" lang="ja-JP" altLang="en-US"/>
              <a:t>ステークホルダーが広く互いの立場や見解を理解しあった上で、それぞれの行動変容に結びつけるための場</a:t>
            </a:r>
            <a:endParaRPr kumimoji="1" lang="en-US" altLang="ja-JP" dirty="0"/>
          </a:p>
          <a:p>
            <a:pPr lvl="1"/>
            <a:r>
              <a:rPr lang="ja-JP" altLang="en-US"/>
              <a:t>ステークホルダー間の信頼関係が重要</a:t>
            </a:r>
            <a:endParaRPr lang="en-US" altLang="ja-JP" dirty="0"/>
          </a:p>
          <a:p>
            <a:pPr lvl="1"/>
            <a:r>
              <a:rPr lang="ja-JP" altLang="en-US"/>
              <a:t>対話・共考・協働</a:t>
            </a:r>
            <a:endParaRPr lang="en-US" altLang="ja-JP" dirty="0"/>
          </a:p>
          <a:p>
            <a:pPr>
              <a:lnSpc>
                <a:spcPct val="100000"/>
              </a:lnSpc>
            </a:pPr>
            <a:r>
              <a:rPr lang="ja-JP" altLang="en-US"/>
              <a:t>原子力災害では、同じリスクの評価結果に複数の解釈が存在する。</a:t>
            </a:r>
            <a:endParaRPr lang="en-US" altLang="ja-JP" dirty="0"/>
          </a:p>
        </p:txBody>
      </p:sp>
      <p:sp>
        <p:nvSpPr>
          <p:cNvPr id="3" name="スライド番号プレースホルダー 2">
            <a:extLst>
              <a:ext uri="{FF2B5EF4-FFF2-40B4-BE49-F238E27FC236}">
                <a16:creationId xmlns:a16="http://schemas.microsoft.com/office/drawing/2014/main" id="{1F918312-3872-D143-976B-4E0B03BA1484}"/>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Tree>
    <p:extLst>
      <p:ext uri="{BB962C8B-B14F-4D97-AF65-F5344CB8AC3E}">
        <p14:creationId xmlns:p14="http://schemas.microsoft.com/office/powerpoint/2010/main" val="18382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2CEB5-8E0B-F54A-A9FB-E6119C5FF65C}"/>
              </a:ext>
            </a:extLst>
          </p:cNvPr>
          <p:cNvSpPr>
            <a:spLocks noGrp="1"/>
          </p:cNvSpPr>
          <p:nvPr>
            <p:ph type="title"/>
          </p:nvPr>
        </p:nvSpPr>
        <p:spPr/>
        <p:txBody>
          <a:bodyPr/>
          <a:lstStyle/>
          <a:p>
            <a:r>
              <a:rPr lang="ja-JP" altLang="en-US"/>
              <a:t>リスクコミュニケーションとは</a:t>
            </a:r>
            <a:endParaRPr lang="ja-JP" altLang="en-US" dirty="0"/>
          </a:p>
        </p:txBody>
      </p:sp>
      <p:sp>
        <p:nvSpPr>
          <p:cNvPr id="3" name="コンテンツ プレースホルダー 2">
            <a:extLst>
              <a:ext uri="{FF2B5EF4-FFF2-40B4-BE49-F238E27FC236}">
                <a16:creationId xmlns:a16="http://schemas.microsoft.com/office/drawing/2014/main" id="{3049B462-4ED4-9947-A9AB-A07CC6671FD7}"/>
              </a:ext>
            </a:extLst>
          </p:cNvPr>
          <p:cNvSpPr>
            <a:spLocks noGrp="1"/>
          </p:cNvSpPr>
          <p:nvPr>
            <p:ph idx="1"/>
          </p:nvPr>
        </p:nvSpPr>
        <p:spPr/>
        <p:txBody>
          <a:bodyPr/>
          <a:lstStyle/>
          <a:p>
            <a:r>
              <a:rPr lang="ja-JP" altLang="en-US"/>
              <a:t>リスクへの適切な対応のために行われること</a:t>
            </a:r>
            <a:endParaRPr lang="en-US" altLang="ja-JP"/>
          </a:p>
          <a:p>
            <a:r>
              <a:rPr lang="ja-JP" altLang="en-US"/>
              <a:t>多様な関与者の参加が求められること</a:t>
            </a:r>
            <a:endParaRPr lang="en-US" altLang="ja-JP"/>
          </a:p>
          <a:p>
            <a:r>
              <a:rPr lang="ja-JP" altLang="en-US"/>
              <a:t>関与者の相互作用を重視していること</a:t>
            </a:r>
            <a:endParaRPr lang="en-US" altLang="ja-JP"/>
          </a:p>
          <a:p>
            <a:r>
              <a:rPr lang="ja-JP" altLang="en-US"/>
              <a:t>関与者間で情報共有を図り信頼関係を構築すること</a:t>
            </a:r>
            <a:endParaRPr lang="en-US" altLang="ja-JP"/>
          </a:p>
          <a:p>
            <a:endParaRPr lang="en-US" altLang="ja-JP"/>
          </a:p>
          <a:p>
            <a:r>
              <a:rPr lang="ja-JP" altLang="en-US"/>
              <a:t>多様な定義</a:t>
            </a:r>
            <a:endParaRPr lang="en-US" altLang="ja-JP"/>
          </a:p>
          <a:p>
            <a:pPr lvl="1"/>
            <a:r>
              <a:rPr lang="ja-JP" altLang="en-US"/>
              <a:t>リスクに関係した情報や意見を、リスク評価者、リスク管理者及びその他の関心ある人たちの間で、双方向的にやりとり（交換）するプロセスのこと</a:t>
            </a:r>
            <a:endParaRPr lang="en-US" altLang="ja-JP"/>
          </a:p>
          <a:p>
            <a:pPr lvl="1"/>
            <a:r>
              <a:rPr lang="ja-JP" altLang="en-US"/>
              <a:t>リスク分析の全過程において、リスク評価者、リスク管理者、消費者、事業者、研究者、その他の関係者の間で、情報及び意見を相互に交換すること</a:t>
            </a:r>
            <a:endParaRPr lang="en-US" altLang="ja-JP"/>
          </a:p>
          <a:p>
            <a:pPr lvl="1"/>
            <a:r>
              <a:rPr lang="ja-JP" altLang="en-US"/>
              <a:t>リスクのより適切なマネジメントのために、社会の各層が対話・共考・協働を通じて、多様な情報及び見方の共有を図る活動</a:t>
            </a:r>
            <a:endParaRPr lang="ja-JP" altLang="en-US" dirty="0"/>
          </a:p>
        </p:txBody>
      </p:sp>
      <p:sp>
        <p:nvSpPr>
          <p:cNvPr id="4" name="スライド番号プレースホルダー 3">
            <a:extLst>
              <a:ext uri="{FF2B5EF4-FFF2-40B4-BE49-F238E27FC236}">
                <a16:creationId xmlns:a16="http://schemas.microsoft.com/office/drawing/2014/main" id="{5736D10A-401F-B04C-91FA-A9ECB44AE9D0}"/>
              </a:ext>
            </a:extLst>
          </p:cNvPr>
          <p:cNvSpPr>
            <a:spLocks noGrp="1"/>
          </p:cNvSpPr>
          <p:nvPr>
            <p:ph type="sldNum" sz="quarter" idx="12"/>
          </p:nvPr>
        </p:nvSpPr>
        <p:spPr/>
        <p:txBody>
          <a:bodyPr/>
          <a:lstStyle/>
          <a:p>
            <a:fld id="{58DD1769-DAE9-6C4E-82F4-B62273FFA290}" type="slidenum">
              <a:rPr lang="ja-JP" altLang="en-US" smtClean="0"/>
              <a:pPr/>
              <a:t>2</a:t>
            </a:fld>
            <a:endParaRPr lang="ja-JP" altLang="en-US"/>
          </a:p>
        </p:txBody>
      </p:sp>
    </p:spTree>
    <p:extLst>
      <p:ext uri="{BB962C8B-B14F-4D97-AF65-F5344CB8AC3E}">
        <p14:creationId xmlns:p14="http://schemas.microsoft.com/office/powerpoint/2010/main" val="425176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A1E01B-64AB-E44A-A637-9930B3E9BA82}"/>
              </a:ext>
            </a:extLst>
          </p:cNvPr>
          <p:cNvSpPr>
            <a:spLocks noGrp="1"/>
          </p:cNvSpPr>
          <p:nvPr>
            <p:ph type="title"/>
          </p:nvPr>
        </p:nvSpPr>
        <p:spPr/>
        <p:txBody>
          <a:bodyPr/>
          <a:lstStyle/>
          <a:p>
            <a:r>
              <a:rPr kumimoji="1" lang="ja-JP" altLang="en-US"/>
              <a:t>多様なリスク</a:t>
            </a:r>
          </a:p>
        </p:txBody>
      </p:sp>
      <p:graphicFrame>
        <p:nvGraphicFramePr>
          <p:cNvPr id="4" name="コンテンツ プレースホルダー 3">
            <a:extLst>
              <a:ext uri="{FF2B5EF4-FFF2-40B4-BE49-F238E27FC236}">
                <a16:creationId xmlns:a16="http://schemas.microsoft.com/office/drawing/2014/main" id="{F57DF5B3-8920-E248-B00F-7AEE8BED9CFB}"/>
              </a:ext>
            </a:extLst>
          </p:cNvPr>
          <p:cNvGraphicFramePr>
            <a:graphicFrameLocks noGrp="1"/>
          </p:cNvGraphicFramePr>
          <p:nvPr>
            <p:ph idx="1"/>
            <p:extLst>
              <p:ext uri="{D42A27DB-BD31-4B8C-83A1-F6EECF244321}">
                <p14:modId xmlns:p14="http://schemas.microsoft.com/office/powerpoint/2010/main" val="2579969144"/>
              </p:ext>
            </p:extLst>
          </p:nvPr>
        </p:nvGraphicFramePr>
        <p:xfrm>
          <a:off x="426625" y="1655120"/>
          <a:ext cx="8220070" cy="5006899"/>
        </p:xfrm>
        <a:graphic>
          <a:graphicData uri="http://schemas.openxmlformats.org/drawingml/2006/table">
            <a:tbl>
              <a:tblPr firstRow="1" bandRow="1">
                <a:tableStyleId>{00A15C55-8517-42AA-B614-E9B94910E393}</a:tableStyleId>
              </a:tblPr>
              <a:tblGrid>
                <a:gridCol w="1564621">
                  <a:extLst>
                    <a:ext uri="{9D8B030D-6E8A-4147-A177-3AD203B41FA5}">
                      <a16:colId xmlns:a16="http://schemas.microsoft.com/office/drawing/2014/main" val="20000"/>
                    </a:ext>
                  </a:extLst>
                </a:gridCol>
                <a:gridCol w="1987196">
                  <a:extLst>
                    <a:ext uri="{9D8B030D-6E8A-4147-A177-3AD203B41FA5}">
                      <a16:colId xmlns:a16="http://schemas.microsoft.com/office/drawing/2014/main" val="3484610707"/>
                    </a:ext>
                  </a:extLst>
                </a:gridCol>
                <a:gridCol w="4668253">
                  <a:extLst>
                    <a:ext uri="{9D8B030D-6E8A-4147-A177-3AD203B41FA5}">
                      <a16:colId xmlns:a16="http://schemas.microsoft.com/office/drawing/2014/main" val="2797974740"/>
                    </a:ext>
                  </a:extLst>
                </a:gridCol>
              </a:tblGrid>
              <a:tr h="370840">
                <a:tc>
                  <a:txBody>
                    <a:bodyPr/>
                    <a:lstStyle/>
                    <a:p>
                      <a:pPr algn="ctr"/>
                      <a:r>
                        <a:rPr kumimoji="1" lang="ja-JP" altLang="en-US" dirty="0">
                          <a:solidFill>
                            <a:schemeClr val="bg1"/>
                          </a:solidFill>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solidFill>
                            <a:schemeClr val="bg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solidFill>
                            <a:schemeClr val="bg1"/>
                          </a:solidFill>
                        </a:rPr>
                        <a:t>概　　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489643"/>
                  </a:ext>
                </a:extLst>
              </a:tr>
              <a:tr h="370840">
                <a:tc rowSpan="11">
                  <a:txBody>
                    <a:bodyPr/>
                    <a:lstStyle/>
                    <a:p>
                      <a:pPr algn="ctr"/>
                      <a:endParaRPr kumimoji="1" lang="ja-JP"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犯罪・テロ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犯罪・テロ、迷惑行為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729771"/>
                  </a:ext>
                </a:extLst>
              </a:tr>
              <a:tr h="370840">
                <a:tc vMerge="1">
                  <a:txBody>
                    <a:bodyPr/>
                    <a:lstStyle/>
                    <a:p>
                      <a:endParaRPr kumimoji="1" lang="ja-JP" altLang="en-US" dirty="0"/>
                    </a:p>
                  </a:txBody>
                  <a:tcPr anchor="ctr"/>
                </a:tc>
                <a:tc>
                  <a:txBody>
                    <a:bodyPr/>
                    <a:lstStyle/>
                    <a:p>
                      <a:r>
                        <a:rPr kumimoji="1" lang="ja-JP" altLang="en-US" dirty="0"/>
                        <a:t>サイバー空間の問題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コンピューター犯罪、大規模なコンピュータ障害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vMerge="1">
                  <a:txBody>
                    <a:bodyPr/>
                    <a:lstStyle/>
                    <a:p>
                      <a:endParaRPr kumimoji="1" lang="ja-JP" altLang="en-US" dirty="0"/>
                    </a:p>
                  </a:txBody>
                  <a:tcPr anchor="ctr"/>
                </a:tc>
                <a:tc>
                  <a:txBody>
                    <a:bodyPr/>
                    <a:lstStyle/>
                    <a:p>
                      <a:r>
                        <a:rPr kumimoji="1" lang="ja-JP" altLang="en-US" dirty="0"/>
                        <a:t>戦争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戦争、国際紛争、内乱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vMerge="1">
                  <a:txBody>
                    <a:bodyPr/>
                    <a:lstStyle/>
                    <a:p>
                      <a:pPr algn="ctr"/>
                      <a:endParaRPr kumimoji="1" lang="ja-JP"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r>
                        <a:rPr kumimoji="1" lang="ja-JP" altLang="en-US" dirty="0"/>
                        <a:t>事故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交通事故、公共交通機関の事故、火災、化学プラント等の工場事故、</a:t>
                      </a:r>
                      <a:r>
                        <a:rPr kumimoji="1" lang="ja-JP" altLang="en-US" u="sng" dirty="0"/>
                        <a:t>原子力発電所の事故</a:t>
                      </a:r>
                      <a:r>
                        <a:rPr kumimoji="1" lang="ja-JP" altLang="en-US" dirty="0"/>
                        <a:t>、社会生活上の事故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224568"/>
                  </a:ext>
                </a:extLst>
              </a:tr>
              <a:tr h="370840">
                <a:tc vMerge="1">
                  <a:txBody>
                    <a:bodyPr/>
                    <a:lstStyle/>
                    <a:p>
                      <a:endParaRPr kumimoji="1" lang="ja-JP" altLang="en-US"/>
                    </a:p>
                  </a:txBody>
                  <a:tcPr/>
                </a:tc>
                <a:tc>
                  <a:txBody>
                    <a:bodyPr/>
                    <a:lstStyle/>
                    <a:p>
                      <a:r>
                        <a:rPr kumimoji="1" lang="ja-JP" altLang="en-US" dirty="0"/>
                        <a:t>健康問題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新興・再興感染症、病気、子供の健康問題、医療事故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9339">
                <a:tc vMerge="1">
                  <a:txBody>
                    <a:bodyPr/>
                    <a:lstStyle/>
                    <a:p>
                      <a:pPr algn="ctr"/>
                      <a:endParaRPr kumimoji="1" lang="ja-JP"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dirty="0"/>
                        <a:t>災害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地震・津波災害、台風などの風水害、火山災害、雪害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097002"/>
                  </a:ext>
                </a:extLst>
              </a:tr>
              <a:tr h="370840">
                <a:tc vMerge="1">
                  <a:txBody>
                    <a:bodyPr/>
                    <a:lstStyle/>
                    <a:p>
                      <a:pPr algn="ctr"/>
                      <a:endParaRPr kumimoji="1" lang="ja-JP"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r>
                        <a:rPr kumimoji="1" lang="ja-JP" altLang="en-US" dirty="0"/>
                        <a:t>食品問題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dirty="0"/>
                        <a:t>O157 </a:t>
                      </a:r>
                      <a:r>
                        <a:rPr kumimoji="1" lang="ja-JP" altLang="en-US" dirty="0"/>
                        <a:t>などの食中毒、残留農薬・薬品等の問題、遺伝子組換え食品問題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228807"/>
                  </a:ext>
                </a:extLst>
              </a:tr>
              <a:tr h="370840">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社会生活上の問題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教育上の諸問題、人間関係のトラブル、育児上の諸問題、生活経済問題、社会保障問題、老後の生活悪化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7344021"/>
                  </a:ext>
                </a:extLst>
              </a:tr>
              <a:tr h="370840">
                <a:tc vMerge="1">
                  <a:txBody>
                    <a:bodyPr/>
                    <a:lstStyle/>
                    <a:p>
                      <a:endParaRPr kumimoji="1" lang="ja-JP" altLang="en-US" dirty="0"/>
                    </a:p>
                  </a:txBody>
                  <a:tcPr anchor="ctr"/>
                </a:tc>
                <a:tc>
                  <a:txBody>
                    <a:bodyPr/>
                    <a:lstStyle/>
                    <a:p>
                      <a:r>
                        <a:rPr kumimoji="1" lang="ja-JP" altLang="en-US" dirty="0"/>
                        <a:t>経済問題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経済悪化、経済不安定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759305"/>
                  </a:ext>
                </a:extLst>
              </a:tr>
              <a:tr h="370840">
                <a:tc vMerge="1">
                  <a:txBody>
                    <a:bodyPr/>
                    <a:lstStyle/>
                    <a:p>
                      <a:endParaRPr kumimoji="1" lang="ja-JP" altLang="en-US" dirty="0"/>
                    </a:p>
                  </a:txBody>
                  <a:tcPr anchor="ctr"/>
                </a:tc>
                <a:tc>
                  <a:txBody>
                    <a:bodyPr/>
                    <a:lstStyle/>
                    <a:p>
                      <a:r>
                        <a:rPr kumimoji="1" lang="ja-JP" altLang="en-US" dirty="0"/>
                        <a:t>政治・行政の問題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政治不信、制度変更、財政破綻、少子高齢化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617989"/>
                  </a:ext>
                </a:extLst>
              </a:tr>
              <a:tr h="370840">
                <a:tc vMerge="1">
                  <a:txBody>
                    <a:bodyPr/>
                    <a:lstStyle/>
                    <a:p>
                      <a:endParaRPr kumimoji="1" lang="ja-JP" altLang="en-US" dirty="0"/>
                    </a:p>
                  </a:txBody>
                  <a:tcPr anchor="ctr"/>
                </a:tc>
                <a:tc>
                  <a:txBody>
                    <a:bodyPr/>
                    <a:lstStyle/>
                    <a:p>
                      <a:r>
                        <a:rPr kumimoji="1" lang="ja-JP" altLang="en-US" dirty="0"/>
                        <a:t>環境・エネルギー問題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地球環境問題、大気汚染・水質汚濁、室内環境汚染、</a:t>
                      </a:r>
                    </a:p>
                    <a:p>
                      <a:r>
                        <a:rPr kumimoji="1" lang="ja-JP" altLang="en-US" dirty="0"/>
                        <a:t>化学物質汚染、資源・エネルギー問題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272393"/>
                  </a:ext>
                </a:extLst>
              </a:tr>
            </a:tbl>
          </a:graphicData>
        </a:graphic>
      </p:graphicFrame>
      <p:sp>
        <p:nvSpPr>
          <p:cNvPr id="5" name="テキスト ボックス 4">
            <a:extLst>
              <a:ext uri="{FF2B5EF4-FFF2-40B4-BE49-F238E27FC236}">
                <a16:creationId xmlns:a16="http://schemas.microsoft.com/office/drawing/2014/main" id="{706DD0E1-DB84-8D4D-B85E-3FFAF7C33B5B}"/>
              </a:ext>
            </a:extLst>
          </p:cNvPr>
          <p:cNvSpPr txBox="1"/>
          <p:nvPr/>
        </p:nvSpPr>
        <p:spPr>
          <a:xfrm>
            <a:off x="628650" y="1246501"/>
            <a:ext cx="3416320" cy="369332"/>
          </a:xfrm>
          <a:prstGeom prst="rect">
            <a:avLst/>
          </a:prstGeom>
          <a:noFill/>
        </p:spPr>
        <p:txBody>
          <a:bodyPr wrap="none" rtlCol="0">
            <a:spAutoFit/>
          </a:bodyPr>
          <a:lstStyle/>
          <a:p>
            <a:r>
              <a:rPr kumimoji="1" lang="ja-JP" altLang="en-US"/>
              <a:t>安全・安心を脅かす要因の分類</a:t>
            </a:r>
          </a:p>
        </p:txBody>
      </p:sp>
      <p:sp>
        <p:nvSpPr>
          <p:cNvPr id="3" name="スライド番号プレースホルダー 2">
            <a:extLst>
              <a:ext uri="{FF2B5EF4-FFF2-40B4-BE49-F238E27FC236}">
                <a16:creationId xmlns:a16="http://schemas.microsoft.com/office/drawing/2014/main" id="{EAA6D8D2-7773-A045-BDC8-47F59B4D9BEA}"/>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
        <p:nvSpPr>
          <p:cNvPr id="6" name="正方形/長方形 5">
            <a:extLst>
              <a:ext uri="{FF2B5EF4-FFF2-40B4-BE49-F238E27FC236}">
                <a16:creationId xmlns:a16="http://schemas.microsoft.com/office/drawing/2014/main" id="{AB164C42-7FDB-A141-951D-D416D0B737D8}"/>
              </a:ext>
            </a:extLst>
          </p:cNvPr>
          <p:cNvSpPr/>
          <p:nvPr/>
        </p:nvSpPr>
        <p:spPr>
          <a:xfrm>
            <a:off x="820383" y="2441145"/>
            <a:ext cx="1082348" cy="307777"/>
          </a:xfrm>
          <a:prstGeom prst="rect">
            <a:avLst/>
          </a:prstGeom>
        </p:spPr>
        <p:txBody>
          <a:bodyPr wrap="none">
            <a:spAutoFit/>
          </a:bodyPr>
          <a:lstStyle/>
          <a:p>
            <a:r>
              <a:rPr lang="ja-JP" altLang="en-US" sz="1400"/>
              <a:t>人為的要因</a:t>
            </a:r>
          </a:p>
        </p:txBody>
      </p:sp>
      <p:sp>
        <p:nvSpPr>
          <p:cNvPr id="7" name="正方形/長方形 6">
            <a:extLst>
              <a:ext uri="{FF2B5EF4-FFF2-40B4-BE49-F238E27FC236}">
                <a16:creationId xmlns:a16="http://schemas.microsoft.com/office/drawing/2014/main" id="{DD7DE257-A617-1849-B16D-CBD7BF9C867F}"/>
              </a:ext>
            </a:extLst>
          </p:cNvPr>
          <p:cNvSpPr/>
          <p:nvPr/>
        </p:nvSpPr>
        <p:spPr>
          <a:xfrm>
            <a:off x="941688" y="3890545"/>
            <a:ext cx="1082348" cy="307777"/>
          </a:xfrm>
          <a:prstGeom prst="rect">
            <a:avLst/>
          </a:prstGeom>
        </p:spPr>
        <p:txBody>
          <a:bodyPr wrap="none">
            <a:spAutoFit/>
          </a:bodyPr>
          <a:lstStyle/>
          <a:p>
            <a:r>
              <a:rPr lang="ja-JP" altLang="en-US" sz="1400"/>
              <a:t>偶発的要因</a:t>
            </a:r>
          </a:p>
        </p:txBody>
      </p:sp>
      <p:sp>
        <p:nvSpPr>
          <p:cNvPr id="8" name="正方形/長方形 7">
            <a:extLst>
              <a:ext uri="{FF2B5EF4-FFF2-40B4-BE49-F238E27FC236}">
                <a16:creationId xmlns:a16="http://schemas.microsoft.com/office/drawing/2014/main" id="{6CEF4C34-1052-3D46-8786-21FC6EFEC74A}"/>
              </a:ext>
            </a:extLst>
          </p:cNvPr>
          <p:cNvSpPr/>
          <p:nvPr/>
        </p:nvSpPr>
        <p:spPr>
          <a:xfrm>
            <a:off x="627105" y="5546072"/>
            <a:ext cx="1082348" cy="307777"/>
          </a:xfrm>
          <a:prstGeom prst="rect">
            <a:avLst/>
          </a:prstGeom>
        </p:spPr>
        <p:txBody>
          <a:bodyPr wrap="none">
            <a:spAutoFit/>
          </a:bodyPr>
          <a:lstStyle/>
          <a:p>
            <a:r>
              <a:rPr lang="ja-JP" altLang="en-US" sz="1400"/>
              <a:t>社会的要因</a:t>
            </a:r>
          </a:p>
        </p:txBody>
      </p:sp>
      <p:cxnSp>
        <p:nvCxnSpPr>
          <p:cNvPr id="10" name="直線矢印コネクタ 9">
            <a:extLst>
              <a:ext uri="{FF2B5EF4-FFF2-40B4-BE49-F238E27FC236}">
                <a16:creationId xmlns:a16="http://schemas.microsoft.com/office/drawing/2014/main" id="{40117E64-16C1-ED43-B6CC-52B3EF0BD055}"/>
              </a:ext>
            </a:extLst>
          </p:cNvPr>
          <p:cNvCxnSpPr>
            <a:cxnSpLocks/>
          </p:cNvCxnSpPr>
          <p:nvPr/>
        </p:nvCxnSpPr>
        <p:spPr>
          <a:xfrm>
            <a:off x="628650" y="2051222"/>
            <a:ext cx="0" cy="1964724"/>
          </a:xfrm>
          <a:prstGeom prst="straightConnector1">
            <a:avLst/>
          </a:prstGeom>
          <a:ln w="571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334FAE77-5972-2046-8208-FE4D037AB8C8}"/>
              </a:ext>
            </a:extLst>
          </p:cNvPr>
          <p:cNvCxnSpPr>
            <a:cxnSpLocks/>
          </p:cNvCxnSpPr>
          <p:nvPr/>
        </p:nvCxnSpPr>
        <p:spPr>
          <a:xfrm>
            <a:off x="941688" y="3207949"/>
            <a:ext cx="0" cy="1672970"/>
          </a:xfrm>
          <a:prstGeom prst="straightConnector1">
            <a:avLst/>
          </a:prstGeom>
          <a:ln w="571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DAE9B235-EBE9-2740-925B-EFE7DD322445}"/>
              </a:ext>
            </a:extLst>
          </p:cNvPr>
          <p:cNvCxnSpPr>
            <a:cxnSpLocks/>
          </p:cNvCxnSpPr>
          <p:nvPr/>
        </p:nvCxnSpPr>
        <p:spPr>
          <a:xfrm>
            <a:off x="627105" y="4430126"/>
            <a:ext cx="0" cy="2231893"/>
          </a:xfrm>
          <a:prstGeom prst="straightConnector1">
            <a:avLst/>
          </a:prstGeom>
          <a:ln w="571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29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83D3B-97B1-7946-9EDE-D24DD4B42246}"/>
              </a:ext>
            </a:extLst>
          </p:cNvPr>
          <p:cNvSpPr>
            <a:spLocks noGrp="1"/>
          </p:cNvSpPr>
          <p:nvPr>
            <p:ph type="title"/>
          </p:nvPr>
        </p:nvSpPr>
        <p:spPr/>
        <p:txBody>
          <a:bodyPr/>
          <a:lstStyle/>
          <a:p>
            <a:r>
              <a:rPr lang="ja-JP" altLang="en-US"/>
              <a:t>リスクコミュニケーションのフェイズ</a:t>
            </a:r>
          </a:p>
        </p:txBody>
      </p:sp>
      <p:graphicFrame>
        <p:nvGraphicFramePr>
          <p:cNvPr id="4" name="コンテンツ プレースホルダー 3">
            <a:extLst>
              <a:ext uri="{FF2B5EF4-FFF2-40B4-BE49-F238E27FC236}">
                <a16:creationId xmlns:a16="http://schemas.microsoft.com/office/drawing/2014/main" id="{7EB68FC6-5E0E-164B-8CE8-BF856474586F}"/>
              </a:ext>
            </a:extLst>
          </p:cNvPr>
          <p:cNvGraphicFramePr>
            <a:graphicFrameLocks noGrp="1"/>
          </p:cNvGraphicFramePr>
          <p:nvPr>
            <p:ph idx="1"/>
            <p:extLst>
              <p:ext uri="{D42A27DB-BD31-4B8C-83A1-F6EECF244321}">
                <p14:modId xmlns:p14="http://schemas.microsoft.com/office/powerpoint/2010/main" val="631394222"/>
              </p:ext>
            </p:extLst>
          </p:nvPr>
        </p:nvGraphicFramePr>
        <p:xfrm>
          <a:off x="628650" y="1246874"/>
          <a:ext cx="7886700" cy="547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a:extLst>
              <a:ext uri="{FF2B5EF4-FFF2-40B4-BE49-F238E27FC236}">
                <a16:creationId xmlns:a16="http://schemas.microsoft.com/office/drawing/2014/main" id="{A3B87078-329E-2A4A-A439-600178EB3162}"/>
              </a:ext>
            </a:extLst>
          </p:cNvPr>
          <p:cNvSpPr>
            <a:spLocks noGrp="1"/>
          </p:cNvSpPr>
          <p:nvPr>
            <p:ph type="sldNum" sz="quarter" idx="12"/>
          </p:nvPr>
        </p:nvSpPr>
        <p:spPr/>
        <p:txBody>
          <a:bodyPr/>
          <a:lstStyle/>
          <a:p>
            <a:fld id="{58DD1769-DAE9-6C4E-82F4-B62273FFA290}" type="slidenum">
              <a:rPr lang="ja-JP" altLang="en-US" smtClean="0"/>
              <a:pPr/>
              <a:t>4</a:t>
            </a:fld>
            <a:endParaRPr lang="ja-JP" altLang="en-US"/>
          </a:p>
        </p:txBody>
      </p:sp>
    </p:spTree>
    <p:extLst>
      <p:ext uri="{BB962C8B-B14F-4D97-AF65-F5344CB8AC3E}">
        <p14:creationId xmlns:p14="http://schemas.microsoft.com/office/powerpoint/2010/main" val="144025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BE73-D557-3247-A8FF-BBE2ACC3A410}"/>
              </a:ext>
            </a:extLst>
          </p:cNvPr>
          <p:cNvSpPr>
            <a:spLocks noGrp="1"/>
          </p:cNvSpPr>
          <p:nvPr>
            <p:ph type="title"/>
          </p:nvPr>
        </p:nvSpPr>
        <p:spPr/>
        <p:txBody>
          <a:bodyPr/>
          <a:lstStyle/>
          <a:p>
            <a:r>
              <a:rPr kumimoji="1" lang="ja-JP" altLang="en-US"/>
              <a:t>クライシス・コミュニケーション</a:t>
            </a:r>
          </a:p>
        </p:txBody>
      </p:sp>
      <p:sp>
        <p:nvSpPr>
          <p:cNvPr id="3" name="コンテンツ プレースホルダー 2">
            <a:extLst>
              <a:ext uri="{FF2B5EF4-FFF2-40B4-BE49-F238E27FC236}">
                <a16:creationId xmlns:a16="http://schemas.microsoft.com/office/drawing/2014/main" id="{F0EACF76-4FFA-4E4A-8737-099D4E1A7A4E}"/>
              </a:ext>
            </a:extLst>
          </p:cNvPr>
          <p:cNvSpPr>
            <a:spLocks noGrp="1"/>
          </p:cNvSpPr>
          <p:nvPr>
            <p:ph idx="1"/>
          </p:nvPr>
        </p:nvSpPr>
        <p:spPr/>
        <p:txBody>
          <a:bodyPr/>
          <a:lstStyle/>
          <a:p>
            <a:r>
              <a:rPr kumimoji="1" lang="ja-JP" altLang="en-US"/>
              <a:t>危機発生後にメディアやステークホルダーに対して危機に関する情報提供、説明を行うとともに、情報を交換し合う双方向のコミュニケーション活動</a:t>
            </a:r>
            <a:endParaRPr kumimoji="1" lang="en-US" altLang="ja-JP" dirty="0"/>
          </a:p>
          <a:p>
            <a:r>
              <a:rPr lang="ja-JP" altLang="en-US"/>
              <a:t>社会的な関心を呼ぶクライシスにおいては、社会への説明責任が強く求められる。</a:t>
            </a:r>
            <a:endParaRPr lang="en-US" altLang="ja-JP" dirty="0"/>
          </a:p>
          <a:p>
            <a:r>
              <a:rPr lang="ja-JP" altLang="en-US"/>
              <a:t>「真実性」、「透明性」、「迅速性」がカギ</a:t>
            </a:r>
            <a:endParaRPr lang="en-US" altLang="ja-JP" dirty="0"/>
          </a:p>
          <a:p>
            <a:pPr lvl="1"/>
            <a:r>
              <a:rPr lang="ja-JP" altLang="en-US"/>
              <a:t>その場限りでない組織の基本姿勢を、正直かつ誠実に語る「真実性」</a:t>
            </a:r>
            <a:endParaRPr lang="en-US" altLang="ja-JP" dirty="0"/>
          </a:p>
          <a:p>
            <a:pPr lvl="1"/>
            <a:r>
              <a:rPr lang="ja-JP" altLang="en-US"/>
              <a:t>何事も包み隠さず積極的に情報公開する「透明性」</a:t>
            </a:r>
            <a:endParaRPr lang="en-US" altLang="ja-JP" dirty="0"/>
          </a:p>
          <a:p>
            <a:pPr lvl="1"/>
            <a:r>
              <a:rPr lang="ja-JP" altLang="en-US"/>
              <a:t>とてつもない勢いで、思いもかけない方向へと展開していく事態に対抗する「迅速性」</a:t>
            </a:r>
            <a:endParaRPr lang="en-US" altLang="ja-JP" dirty="0"/>
          </a:p>
          <a:p>
            <a:r>
              <a:rPr lang="ja-JP" altLang="en-US"/>
              <a:t>組織内外のステークホルダーのほとんどがメディアの報道を通じて状況を知り、判断する。</a:t>
            </a:r>
            <a:endParaRPr lang="en-US" altLang="ja-JP" dirty="0"/>
          </a:p>
          <a:p>
            <a:r>
              <a:rPr lang="ja-JP" altLang="en-US"/>
              <a:t>組織に変わって事態の説明をしてくれるのがメディア</a:t>
            </a:r>
            <a:endParaRPr lang="en-US" altLang="ja-JP" dirty="0"/>
          </a:p>
          <a:p>
            <a:r>
              <a:rPr lang="ja-JP" altLang="en-US"/>
              <a:t>真実を直ちに語れ</a:t>
            </a:r>
            <a:endParaRPr lang="en-US" altLang="ja-JP" dirty="0"/>
          </a:p>
        </p:txBody>
      </p:sp>
      <p:sp>
        <p:nvSpPr>
          <p:cNvPr id="4" name="スライド番号プレースホルダー 3">
            <a:extLst>
              <a:ext uri="{FF2B5EF4-FFF2-40B4-BE49-F238E27FC236}">
                <a16:creationId xmlns:a16="http://schemas.microsoft.com/office/drawing/2014/main" id="{98A1B6EB-ED31-8B49-920D-3F862C18DB02}"/>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333443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0F7CB-49C5-C447-A88C-D74D81C2D187}"/>
              </a:ext>
            </a:extLst>
          </p:cNvPr>
          <p:cNvSpPr>
            <a:spLocks noGrp="1"/>
          </p:cNvSpPr>
          <p:nvPr>
            <p:ph type="title"/>
          </p:nvPr>
        </p:nvSpPr>
        <p:spPr/>
        <p:txBody>
          <a:bodyPr>
            <a:normAutofit fontScale="90000"/>
          </a:bodyPr>
          <a:lstStyle/>
          <a:p>
            <a:r>
              <a:rPr kumimoji="1" lang="ja-JP" altLang="en-US"/>
              <a:t>リスクに関する「知識の不定性」の度合い</a:t>
            </a:r>
          </a:p>
        </p:txBody>
      </p:sp>
      <p:graphicFrame>
        <p:nvGraphicFramePr>
          <p:cNvPr id="4" name="コンテンツ プレースホルダー 3">
            <a:extLst>
              <a:ext uri="{FF2B5EF4-FFF2-40B4-BE49-F238E27FC236}">
                <a16:creationId xmlns:a16="http://schemas.microsoft.com/office/drawing/2014/main" id="{EA234F90-95E2-174D-B21A-EC44798C35A9}"/>
              </a:ext>
            </a:extLst>
          </p:cNvPr>
          <p:cNvGraphicFramePr>
            <a:graphicFrameLocks noGrp="1"/>
          </p:cNvGraphicFramePr>
          <p:nvPr>
            <p:ph idx="1"/>
            <p:extLst>
              <p:ext uri="{D42A27DB-BD31-4B8C-83A1-F6EECF244321}">
                <p14:modId xmlns:p14="http://schemas.microsoft.com/office/powerpoint/2010/main" val="3050470761"/>
              </p:ext>
            </p:extLst>
          </p:nvPr>
        </p:nvGraphicFramePr>
        <p:xfrm>
          <a:off x="323850" y="1266496"/>
          <a:ext cx="8412377" cy="5189220"/>
        </p:xfrm>
        <a:graphic>
          <a:graphicData uri="http://schemas.openxmlformats.org/drawingml/2006/table">
            <a:tbl>
              <a:tblPr firstRow="1" bandRow="1">
                <a:tableStyleId>{00A15C55-8517-42AA-B614-E9B94910E393}</a:tableStyleId>
              </a:tblPr>
              <a:tblGrid>
                <a:gridCol w="1158961">
                  <a:extLst>
                    <a:ext uri="{9D8B030D-6E8A-4147-A177-3AD203B41FA5}">
                      <a16:colId xmlns:a16="http://schemas.microsoft.com/office/drawing/2014/main" val="491978552"/>
                    </a:ext>
                  </a:extLst>
                </a:gridCol>
                <a:gridCol w="2453758">
                  <a:extLst>
                    <a:ext uri="{9D8B030D-6E8A-4147-A177-3AD203B41FA5}">
                      <a16:colId xmlns:a16="http://schemas.microsoft.com/office/drawing/2014/main" val="2874365356"/>
                    </a:ext>
                  </a:extLst>
                </a:gridCol>
                <a:gridCol w="2293750">
                  <a:extLst>
                    <a:ext uri="{9D8B030D-6E8A-4147-A177-3AD203B41FA5}">
                      <a16:colId xmlns:a16="http://schemas.microsoft.com/office/drawing/2014/main" val="3140701463"/>
                    </a:ext>
                  </a:extLst>
                </a:gridCol>
                <a:gridCol w="1596325">
                  <a:extLst>
                    <a:ext uri="{9D8B030D-6E8A-4147-A177-3AD203B41FA5}">
                      <a16:colId xmlns:a16="http://schemas.microsoft.com/office/drawing/2014/main" val="2896027611"/>
                    </a:ext>
                  </a:extLst>
                </a:gridCol>
                <a:gridCol w="909583">
                  <a:extLst>
                    <a:ext uri="{9D8B030D-6E8A-4147-A177-3AD203B41FA5}">
                      <a16:colId xmlns:a16="http://schemas.microsoft.com/office/drawing/2014/main" val="20004"/>
                    </a:ext>
                  </a:extLst>
                </a:gridCol>
              </a:tblGrid>
              <a:tr h="370840">
                <a:tc>
                  <a:txBody>
                    <a:bodyPr/>
                    <a:lstStyle/>
                    <a:p>
                      <a:r>
                        <a:rPr kumimoji="1" lang="ja-JP" altLang="en-US"/>
                        <a:t>知識の</a:t>
                      </a:r>
                      <a:endParaRPr kumimoji="1" lang="en-US" altLang="ja-JP" dirty="0"/>
                    </a:p>
                    <a:p>
                      <a:r>
                        <a:rPr kumimoji="1" lang="ja-JP" altLang="en-US"/>
                        <a:t>不定性</a:t>
                      </a:r>
                      <a:endParaRPr kumimoji="1" lang="ja-JP" altLang="en-US" dirty="0"/>
                    </a:p>
                  </a:txBody>
                  <a:tcPr anchor="ctr"/>
                </a:tc>
                <a:tc>
                  <a:txBody>
                    <a:bodyPr/>
                    <a:lstStyle/>
                    <a:p>
                      <a:r>
                        <a:rPr kumimoji="1" lang="ja-JP" altLang="en-US"/>
                        <a:t>特徴</a:t>
                      </a:r>
                    </a:p>
                  </a:txBody>
                  <a:tcPr anchor="ctr"/>
                </a:tc>
                <a:tc>
                  <a:txBody>
                    <a:bodyPr/>
                    <a:lstStyle/>
                    <a:p>
                      <a:r>
                        <a:rPr kumimoji="1" lang="ja-JP" altLang="en-US" dirty="0"/>
                        <a:t>討議のタイプと目的</a:t>
                      </a:r>
                    </a:p>
                  </a:txBody>
                  <a:tcPr anchor="ctr"/>
                </a:tc>
                <a:tc>
                  <a:txBody>
                    <a:bodyPr/>
                    <a:lstStyle/>
                    <a:p>
                      <a:r>
                        <a:rPr kumimoji="1" lang="ja-JP" altLang="en-US" dirty="0"/>
                        <a:t>意思決定</a:t>
                      </a:r>
                      <a:r>
                        <a:rPr kumimoji="1" lang="ja-JP" altLang="en-US"/>
                        <a:t>への</a:t>
                      </a:r>
                      <a:endParaRPr kumimoji="1" lang="en-US" altLang="ja-JP" dirty="0"/>
                    </a:p>
                    <a:p>
                      <a:r>
                        <a:rPr kumimoji="1" lang="ja-JP" altLang="en-US"/>
                        <a:t>関与者</a:t>
                      </a:r>
                      <a:endParaRPr kumimoji="1" lang="ja-JP" altLang="en-US" dirty="0"/>
                    </a:p>
                  </a:txBody>
                  <a:tcPr anchor="ctr"/>
                </a:tc>
                <a:tc>
                  <a:txBody>
                    <a:bodyPr/>
                    <a:lstStyle/>
                    <a:p>
                      <a:r>
                        <a:rPr kumimoji="1" lang="ja-JP" altLang="en-US">
                          <a:solidFill>
                            <a:schemeClr val="bg1"/>
                          </a:solidFill>
                        </a:rPr>
                        <a:t>ハザード</a:t>
                      </a:r>
                      <a:endParaRPr kumimoji="1" lang="en-US" altLang="ja-JP" dirty="0">
                        <a:solidFill>
                          <a:schemeClr val="bg1"/>
                        </a:solidFill>
                      </a:endParaRPr>
                    </a:p>
                    <a:p>
                      <a:r>
                        <a:rPr kumimoji="1" lang="ja-JP" altLang="en-US">
                          <a:solidFill>
                            <a:schemeClr val="bg1"/>
                          </a:solidFill>
                        </a:rPr>
                        <a:t>種別</a:t>
                      </a:r>
                      <a:endParaRPr kumimoji="1" lang="ja-JP" altLang="en-US" dirty="0">
                        <a:solidFill>
                          <a:schemeClr val="bg1"/>
                        </a:solidFill>
                      </a:endParaRPr>
                    </a:p>
                  </a:txBody>
                  <a:tcPr anchor="ctr"/>
                </a:tc>
                <a:extLst>
                  <a:ext uri="{0D108BD9-81ED-4DB2-BD59-A6C34878D82A}">
                    <a16:rowId xmlns:a16="http://schemas.microsoft.com/office/drawing/2014/main" val="809172787"/>
                  </a:ext>
                </a:extLst>
              </a:tr>
              <a:tr h="370840">
                <a:tc>
                  <a:txBody>
                    <a:bodyPr/>
                    <a:lstStyle/>
                    <a:p>
                      <a:r>
                        <a:rPr kumimoji="1" lang="ja-JP" altLang="en-US"/>
                        <a:t>単純</a:t>
                      </a:r>
                      <a:endParaRPr kumimoji="1" lang="en-US" altLang="ja-JP" dirty="0"/>
                    </a:p>
                    <a:p>
                      <a:r>
                        <a:rPr kumimoji="1" lang="en-US" altLang="ja-JP" dirty="0"/>
                        <a:t>simple</a:t>
                      </a:r>
                    </a:p>
                  </a:txBody>
                  <a:tcPr anchor="ctr"/>
                </a:tc>
                <a:tc>
                  <a:txBody>
                    <a:bodyPr/>
                    <a:lstStyle/>
                    <a:p>
                      <a:r>
                        <a:rPr kumimoji="1" lang="ja-JP" altLang="en-US" dirty="0"/>
                        <a:t>リスクの性質や管理方法がよくわかっている。その事が社会で広く認知されており、異論や対立が見られない。</a:t>
                      </a:r>
                    </a:p>
                  </a:txBody>
                  <a:tcPr/>
                </a:tc>
                <a:tc>
                  <a:txBody>
                    <a:bodyPr/>
                    <a:lstStyle/>
                    <a:p>
                      <a:r>
                        <a:rPr kumimoji="1" lang="ja-JP" altLang="en-US" b="1"/>
                        <a:t>手段的討議</a:t>
                      </a:r>
                      <a:endParaRPr kumimoji="1" lang="en-US" altLang="ja-JP" b="1" dirty="0"/>
                    </a:p>
                    <a:p>
                      <a:pPr marL="98425" indent="-98425">
                        <a:buFont typeface="Arial" panose="020B0604020202020204" pitchFamily="34" charset="0"/>
                        <a:buChar char="•"/>
                        <a:tabLst/>
                      </a:pPr>
                      <a:r>
                        <a:rPr kumimoji="1" lang="ja-JP" altLang="en-US"/>
                        <a:t>リスク削減措置の協力的実施</a:t>
                      </a:r>
                    </a:p>
                  </a:txBody>
                  <a:tcPr/>
                </a:tc>
                <a:tc>
                  <a:txBody>
                    <a:bodyPr/>
                    <a:lstStyle/>
                    <a:p>
                      <a:r>
                        <a:rPr kumimoji="1" lang="ja-JP" altLang="en-US" dirty="0"/>
                        <a:t>規制当局、直接的関係者、執行機関職員など</a:t>
                      </a:r>
                    </a:p>
                  </a:txBody>
                  <a:tcPr anchor="ctr"/>
                </a:tc>
                <a:tc rowSpan="4">
                  <a:txBody>
                    <a:bodyPr/>
                    <a:lstStyle/>
                    <a:p>
                      <a:endParaRPr kumimoji="1" lang="ja-JP" altLang="en-US" dirty="0"/>
                    </a:p>
                  </a:txBody>
                  <a:tcPr anchor="ctr"/>
                </a:tc>
                <a:extLst>
                  <a:ext uri="{0D108BD9-81ED-4DB2-BD59-A6C34878D82A}">
                    <a16:rowId xmlns:a16="http://schemas.microsoft.com/office/drawing/2014/main" val="403803703"/>
                  </a:ext>
                </a:extLst>
              </a:tr>
              <a:tr h="370840">
                <a:tc>
                  <a:txBody>
                    <a:bodyPr/>
                    <a:lstStyle/>
                    <a:p>
                      <a:r>
                        <a:rPr kumimoji="1" lang="ja-JP" altLang="en-US"/>
                        <a:t>複雑</a:t>
                      </a:r>
                      <a:endParaRPr kumimoji="1" lang="en-US" altLang="ja-JP" dirty="0"/>
                    </a:p>
                    <a:p>
                      <a:r>
                        <a:rPr kumimoji="1" lang="en-US" altLang="ja-JP" dirty="0"/>
                        <a:t>complex</a:t>
                      </a:r>
                      <a:endParaRPr kumimoji="1" lang="ja-JP" altLang="en-US"/>
                    </a:p>
                  </a:txBody>
                  <a:tcPr anchor="ctr"/>
                </a:tc>
                <a:tc>
                  <a:txBody>
                    <a:bodyPr/>
                    <a:lstStyle/>
                    <a:p>
                      <a:r>
                        <a:rPr kumimoji="1" lang="ja-JP" altLang="en-US"/>
                        <a:t>リスクの評価や管理の仕方について科学的不一致がある。</a:t>
                      </a:r>
                    </a:p>
                  </a:txBody>
                  <a:tcPr/>
                </a:tc>
                <a:tc>
                  <a:txBody>
                    <a:bodyPr/>
                    <a:lstStyle/>
                    <a:p>
                      <a:r>
                        <a:rPr kumimoji="1" lang="ja-JP" altLang="en-US" b="1"/>
                        <a:t>認識論的討議</a:t>
                      </a:r>
                      <a:endParaRPr kumimoji="1" lang="en-US" altLang="ja-JP" b="1" dirty="0"/>
                    </a:p>
                    <a:p>
                      <a:pPr marL="98425" indent="-98425">
                        <a:buFont typeface="Arial" panose="020B0604020202020204" pitchFamily="34" charset="0"/>
                        <a:buChar char="•"/>
                        <a:tabLst/>
                      </a:pPr>
                      <a:r>
                        <a:rPr kumimoji="1" lang="ja-JP" altLang="en-US"/>
                        <a:t>認識の不一致を解消</a:t>
                      </a:r>
                    </a:p>
                  </a:txBody>
                  <a:tcPr/>
                </a:tc>
                <a:tc>
                  <a:txBody>
                    <a:bodyPr/>
                    <a:lstStyle/>
                    <a:p>
                      <a:r>
                        <a:rPr kumimoji="1" lang="ja-JP" altLang="en-US"/>
                        <a:t>上記＋科学的</a:t>
                      </a:r>
                      <a:r>
                        <a:rPr kumimoji="1" lang="ja-JP" altLang="en-US" dirty="0"/>
                        <a:t>見解を異にする専門家・有識者一般</a:t>
                      </a:r>
                    </a:p>
                  </a:txBody>
                  <a:tcPr anchor="ctr"/>
                </a:tc>
                <a:tc vMerge="1">
                  <a:txBody>
                    <a:bodyPr/>
                    <a:lstStyle/>
                    <a:p>
                      <a:endParaRPr kumimoji="1" lang="ja-JP" altLang="en-US" dirty="0"/>
                    </a:p>
                  </a:txBody>
                  <a:tcPr anchor="ctr"/>
                </a:tc>
                <a:extLst>
                  <a:ext uri="{0D108BD9-81ED-4DB2-BD59-A6C34878D82A}">
                    <a16:rowId xmlns:a16="http://schemas.microsoft.com/office/drawing/2014/main" val="350283459"/>
                  </a:ext>
                </a:extLst>
              </a:tr>
              <a:tr h="370840">
                <a:tc>
                  <a:txBody>
                    <a:bodyPr/>
                    <a:lstStyle/>
                    <a:p>
                      <a:r>
                        <a:rPr kumimoji="1" lang="ja-JP" altLang="en-US"/>
                        <a:t>不確実</a:t>
                      </a:r>
                      <a:endParaRPr kumimoji="1" lang="en-US" altLang="ja-JP" dirty="0"/>
                    </a:p>
                    <a:p>
                      <a:r>
                        <a:rPr kumimoji="1" lang="en-US" altLang="ja-JP" dirty="0"/>
                        <a:t>uncertain</a:t>
                      </a:r>
                      <a:endParaRPr kumimoji="1" lang="ja-JP" altLang="en-US"/>
                    </a:p>
                  </a:txBody>
                  <a:tcPr anchor="ctr"/>
                </a:tc>
                <a:tc>
                  <a:txBody>
                    <a:bodyPr/>
                    <a:lstStyle/>
                    <a:p>
                      <a:r>
                        <a:rPr kumimoji="1" lang="ja-JP" altLang="en-US"/>
                        <a:t>リスクの評価に関して大きな科学的不確実性がある。</a:t>
                      </a:r>
                    </a:p>
                  </a:txBody>
                  <a:tcPr/>
                </a:tc>
                <a:tc>
                  <a:txBody>
                    <a:bodyPr/>
                    <a:lstStyle/>
                    <a:p>
                      <a:r>
                        <a:rPr kumimoji="1" lang="ja-JP" altLang="en-US" b="1" dirty="0"/>
                        <a:t>反省的討議</a:t>
                      </a:r>
                      <a:endParaRPr kumimoji="1" lang="en-US" altLang="ja-JP" b="1" dirty="0"/>
                    </a:p>
                    <a:p>
                      <a:pPr marL="98425" indent="-98425">
                        <a:buFont typeface="Arial" panose="020B0604020202020204" pitchFamily="34" charset="0"/>
                        <a:buChar char="•"/>
                        <a:tabLst/>
                      </a:pPr>
                      <a:r>
                        <a:rPr kumimoji="1" lang="ja-JP" altLang="en-US" dirty="0"/>
                        <a:t>不確実性・無知も考慮した上での受忍性を判断</a:t>
                      </a:r>
                      <a:endParaRPr kumimoji="1" lang="en-US" altLang="ja-JP" dirty="0"/>
                    </a:p>
                    <a:p>
                      <a:pPr marL="98425" indent="-98425">
                        <a:buFont typeface="Arial" panose="020B0604020202020204" pitchFamily="34" charset="0"/>
                        <a:buChar char="•"/>
                        <a:tabLst/>
                      </a:pPr>
                      <a:r>
                        <a:rPr kumimoji="1" lang="ja-JP" altLang="en-US" dirty="0"/>
                        <a:t>規制・保護の過剰／過少も吟味</a:t>
                      </a:r>
                    </a:p>
                  </a:txBody>
                  <a:tcPr/>
                </a:tc>
                <a:tc>
                  <a:txBody>
                    <a:bodyPr/>
                    <a:lstStyle/>
                    <a:p>
                      <a:r>
                        <a:rPr kumimoji="1" lang="ja-JP" altLang="en-US" dirty="0"/>
                        <a:t>上記＋主要な利害関係集団の代表（産業、直接的被影響者）</a:t>
                      </a:r>
                    </a:p>
                  </a:txBody>
                  <a:tcPr anchor="ctr"/>
                </a:tc>
                <a:tc vMerge="1">
                  <a:txBody>
                    <a:bodyPr/>
                    <a:lstStyle/>
                    <a:p>
                      <a:endParaRPr kumimoji="1" lang="ja-JP" altLang="en-US" dirty="0"/>
                    </a:p>
                  </a:txBody>
                  <a:tcPr anchor="ctr"/>
                </a:tc>
                <a:extLst>
                  <a:ext uri="{0D108BD9-81ED-4DB2-BD59-A6C34878D82A}">
                    <a16:rowId xmlns:a16="http://schemas.microsoft.com/office/drawing/2014/main" val="317265287"/>
                  </a:ext>
                </a:extLst>
              </a:tr>
              <a:tr h="370840">
                <a:tc>
                  <a:txBody>
                    <a:bodyPr/>
                    <a:lstStyle/>
                    <a:p>
                      <a:r>
                        <a:rPr kumimoji="1" lang="ja-JP" altLang="en-US"/>
                        <a:t>多義的</a:t>
                      </a:r>
                      <a:endParaRPr kumimoji="1" lang="en-US" altLang="ja-JP" dirty="0"/>
                    </a:p>
                    <a:p>
                      <a:r>
                        <a:rPr kumimoji="1" lang="en-US" altLang="ja-JP" dirty="0"/>
                        <a:t>ambiguous</a:t>
                      </a:r>
                      <a:endParaRPr kumimoji="1" lang="ja-JP" altLang="en-US"/>
                    </a:p>
                  </a:txBody>
                  <a:tcPr anchor="ctr"/>
                </a:tc>
                <a:tc>
                  <a:txBody>
                    <a:bodyPr/>
                    <a:lstStyle/>
                    <a:p>
                      <a:r>
                        <a:rPr kumimoji="1" lang="ja-JP" altLang="en-US" b="1" dirty="0"/>
                        <a:t>解釈の多義性；同じリスクの評価結果に複数の解釈が存在する。</a:t>
                      </a:r>
                      <a:endParaRPr kumimoji="1" lang="en-US" altLang="ja-JP" b="1" dirty="0"/>
                    </a:p>
                    <a:p>
                      <a:r>
                        <a:rPr kumimoji="1" lang="ja-JP" altLang="en-US" dirty="0"/>
                        <a:t>規範的な多義性；「</a:t>
                      </a:r>
                      <a:r>
                        <a:rPr kumimoji="1" lang="ja-JP" altLang="en-US"/>
                        <a:t>何が受容可能</a:t>
                      </a:r>
                      <a:r>
                        <a:rPr kumimoji="1" lang="ja-JP" altLang="en-US" dirty="0"/>
                        <a:t>か」など、倫理、</a:t>
                      </a:r>
                      <a:r>
                        <a:rPr kumimoji="1" lang="en-US" altLang="ja-JP" dirty="0"/>
                        <a:t>QOL</a:t>
                      </a:r>
                      <a:r>
                        <a:rPr kumimoji="1" lang="ja-JP" altLang="en-US" dirty="0" err="1"/>
                        <a:t>、</a:t>
                      </a:r>
                      <a:r>
                        <a:rPr kumimoji="1" lang="ja-JP" altLang="en-US" dirty="0"/>
                        <a:t>リスクと便益の分配など様々な観点から見た考え方が存在する。</a:t>
                      </a:r>
                    </a:p>
                  </a:txBody>
                  <a:tcPr/>
                </a:tc>
                <a:tc>
                  <a:txBody>
                    <a:bodyPr/>
                    <a:lstStyle/>
                    <a:p>
                      <a:r>
                        <a:rPr kumimoji="1" lang="ja-JP" altLang="en-US" b="1"/>
                        <a:t>参加的討議</a:t>
                      </a:r>
                    </a:p>
                    <a:p>
                      <a:pPr marL="98425" indent="-98425">
                        <a:buFont typeface="Arial" panose="020B0604020202020204" pitchFamily="34" charset="0"/>
                        <a:buChar char="•"/>
                        <a:tabLst/>
                      </a:pPr>
                      <a:r>
                        <a:rPr kumimoji="1" lang="ja-JP" altLang="en-US"/>
                        <a:t>競合する議論や価値観、信念についてオープンに討議</a:t>
                      </a:r>
                      <a:endParaRPr kumimoji="1" lang="en-US" altLang="ja-JP" dirty="0"/>
                    </a:p>
                    <a:p>
                      <a:pPr marL="98425" indent="-98425">
                        <a:buFont typeface="Arial" panose="020B0604020202020204" pitchFamily="34" charset="0"/>
                        <a:buChar char="•"/>
                        <a:tabLst/>
                      </a:pPr>
                      <a:r>
                        <a:rPr kumimoji="1" lang="ja-JP" altLang="en-US"/>
                        <a:t>共通の価値、各自の「善き生活」を実現できる選択肢、公正な分配ルール、共通の福祉を実現する方法を追求</a:t>
                      </a:r>
                    </a:p>
                  </a:txBody>
                  <a:tcPr/>
                </a:tc>
                <a:tc>
                  <a:txBody>
                    <a:bodyPr/>
                    <a:lstStyle/>
                    <a:p>
                      <a:r>
                        <a:rPr kumimoji="1" lang="ja-JP" altLang="en-US" dirty="0"/>
                        <a:t>上記＋一般市民</a:t>
                      </a:r>
                    </a:p>
                  </a:txBody>
                  <a:tcPr anchor="ctr"/>
                </a:tc>
                <a:tc vMerge="1">
                  <a:txBody>
                    <a:bodyPr/>
                    <a:lstStyle/>
                    <a:p>
                      <a:endParaRPr kumimoji="1" lang="ja-JP" altLang="en-US" dirty="0"/>
                    </a:p>
                  </a:txBody>
                  <a:tcPr anchor="ctr"/>
                </a:tc>
                <a:extLst>
                  <a:ext uri="{0D108BD9-81ED-4DB2-BD59-A6C34878D82A}">
                    <a16:rowId xmlns:a16="http://schemas.microsoft.com/office/drawing/2014/main" val="397617565"/>
                  </a:ext>
                </a:extLst>
              </a:tr>
            </a:tbl>
          </a:graphicData>
        </a:graphic>
      </p:graphicFrame>
      <p:sp>
        <p:nvSpPr>
          <p:cNvPr id="3" name="スライド番号プレースホルダー 2">
            <a:extLst>
              <a:ext uri="{FF2B5EF4-FFF2-40B4-BE49-F238E27FC236}">
                <a16:creationId xmlns:a16="http://schemas.microsoft.com/office/drawing/2014/main" id="{F659B2EB-5F38-A24B-9D30-579F3E463941}"/>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cxnSp>
        <p:nvCxnSpPr>
          <p:cNvPr id="6" name="直線矢印コネクタ 5"/>
          <p:cNvCxnSpPr/>
          <p:nvPr/>
        </p:nvCxnSpPr>
        <p:spPr>
          <a:xfrm>
            <a:off x="7883816" y="1927229"/>
            <a:ext cx="0" cy="18448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cxnSpLocks/>
          </p:cNvCxnSpPr>
          <p:nvPr/>
        </p:nvCxnSpPr>
        <p:spPr>
          <a:xfrm>
            <a:off x="8184066" y="2712888"/>
            <a:ext cx="0" cy="175314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cxnSpLocks/>
          </p:cNvCxnSpPr>
          <p:nvPr/>
        </p:nvCxnSpPr>
        <p:spPr>
          <a:xfrm>
            <a:off x="8448409" y="3130658"/>
            <a:ext cx="0" cy="332505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819648" y="2151817"/>
            <a:ext cx="400110" cy="1349087"/>
          </a:xfrm>
          <a:prstGeom prst="rect">
            <a:avLst/>
          </a:prstGeom>
          <a:noFill/>
        </p:spPr>
        <p:txBody>
          <a:bodyPr vert="eaVert" wrap="none" rtlCol="0">
            <a:spAutoFit/>
          </a:bodyPr>
          <a:lstStyle/>
          <a:p>
            <a:r>
              <a:rPr kumimoji="1" lang="ja-JP" altLang="en-US" sz="1400" dirty="0"/>
              <a:t>自然災害・疾病</a:t>
            </a:r>
          </a:p>
        </p:txBody>
      </p:sp>
      <p:sp>
        <p:nvSpPr>
          <p:cNvPr id="11" name="テキスト ボックス 10"/>
          <p:cNvSpPr txBox="1"/>
          <p:nvPr/>
        </p:nvSpPr>
        <p:spPr>
          <a:xfrm>
            <a:off x="8104798" y="2907716"/>
            <a:ext cx="400110" cy="1349087"/>
          </a:xfrm>
          <a:prstGeom prst="rect">
            <a:avLst/>
          </a:prstGeom>
          <a:noFill/>
        </p:spPr>
        <p:txBody>
          <a:bodyPr vert="eaVert" wrap="none" rtlCol="0">
            <a:spAutoFit/>
          </a:bodyPr>
          <a:lstStyle/>
          <a:p>
            <a:r>
              <a:rPr kumimoji="1" lang="ja-JP" altLang="en-US" sz="1400" dirty="0"/>
              <a:t>従来型科学技術</a:t>
            </a:r>
          </a:p>
        </p:txBody>
      </p:sp>
      <p:sp>
        <p:nvSpPr>
          <p:cNvPr id="12" name="テキスト ボックス 11"/>
          <p:cNvSpPr txBox="1"/>
          <p:nvPr/>
        </p:nvSpPr>
        <p:spPr>
          <a:xfrm>
            <a:off x="8384121" y="3558899"/>
            <a:ext cx="400110" cy="2605842"/>
          </a:xfrm>
          <a:prstGeom prst="rect">
            <a:avLst/>
          </a:prstGeom>
          <a:noFill/>
        </p:spPr>
        <p:txBody>
          <a:bodyPr vert="eaVert" wrap="none" rtlCol="0">
            <a:spAutoFit/>
          </a:bodyPr>
          <a:lstStyle/>
          <a:p>
            <a:r>
              <a:rPr kumimoji="1" lang="ja-JP" altLang="en-US" sz="1400" dirty="0"/>
              <a:t>先端科学技術</a:t>
            </a:r>
            <a:r>
              <a:rPr lang="ja-JP" altLang="en-US" sz="1400" dirty="0"/>
              <a:t>・萌芽的科学技術</a:t>
            </a:r>
            <a:endParaRPr kumimoji="1" lang="ja-JP" altLang="en-US" sz="1400" dirty="0"/>
          </a:p>
        </p:txBody>
      </p:sp>
    </p:spTree>
    <p:extLst>
      <p:ext uri="{BB962C8B-B14F-4D97-AF65-F5344CB8AC3E}">
        <p14:creationId xmlns:p14="http://schemas.microsoft.com/office/powerpoint/2010/main" val="90515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42FB8-0D9E-9443-8889-9EBE37869A32}"/>
              </a:ext>
            </a:extLst>
          </p:cNvPr>
          <p:cNvSpPr>
            <a:spLocks noGrp="1"/>
          </p:cNvSpPr>
          <p:nvPr>
            <p:ph type="title"/>
          </p:nvPr>
        </p:nvSpPr>
        <p:spPr/>
        <p:txBody>
          <a:bodyPr/>
          <a:lstStyle/>
          <a:p>
            <a:r>
              <a:rPr kumimoji="1" lang="ja-JP" altLang="en-US"/>
              <a:t>ハザード種別によるリスクの分類</a:t>
            </a:r>
          </a:p>
        </p:txBody>
      </p:sp>
      <p:graphicFrame>
        <p:nvGraphicFramePr>
          <p:cNvPr id="4" name="コンテンツ プレースホルダー 3">
            <a:extLst>
              <a:ext uri="{FF2B5EF4-FFF2-40B4-BE49-F238E27FC236}">
                <a16:creationId xmlns:a16="http://schemas.microsoft.com/office/drawing/2014/main" id="{6825CD1D-4BC2-8449-B815-F46C99A5A16E}"/>
              </a:ext>
            </a:extLst>
          </p:cNvPr>
          <p:cNvGraphicFramePr>
            <a:graphicFrameLocks noGrp="1"/>
          </p:cNvGraphicFramePr>
          <p:nvPr>
            <p:ph idx="1"/>
            <p:extLst>
              <p:ext uri="{D42A27DB-BD31-4B8C-83A1-F6EECF244321}">
                <p14:modId xmlns:p14="http://schemas.microsoft.com/office/powerpoint/2010/main" val="1417634635"/>
              </p:ext>
            </p:extLst>
          </p:nvPr>
        </p:nvGraphicFramePr>
        <p:xfrm>
          <a:off x="628650" y="1333429"/>
          <a:ext cx="7886700" cy="2839720"/>
        </p:xfrm>
        <a:graphic>
          <a:graphicData uri="http://schemas.openxmlformats.org/drawingml/2006/table">
            <a:tbl>
              <a:tblPr firstRow="1" bandRow="1">
                <a:tableStyleId>{00A15C55-8517-42AA-B614-E9B94910E393}</a:tableStyleId>
              </a:tblPr>
              <a:tblGrid>
                <a:gridCol w="1620280">
                  <a:extLst>
                    <a:ext uri="{9D8B030D-6E8A-4147-A177-3AD203B41FA5}">
                      <a16:colId xmlns:a16="http://schemas.microsoft.com/office/drawing/2014/main" val="1488199089"/>
                    </a:ext>
                  </a:extLst>
                </a:gridCol>
                <a:gridCol w="5313405">
                  <a:extLst>
                    <a:ext uri="{9D8B030D-6E8A-4147-A177-3AD203B41FA5}">
                      <a16:colId xmlns:a16="http://schemas.microsoft.com/office/drawing/2014/main" val="3865742245"/>
                    </a:ext>
                  </a:extLst>
                </a:gridCol>
                <a:gridCol w="953015">
                  <a:extLst>
                    <a:ext uri="{9D8B030D-6E8A-4147-A177-3AD203B41FA5}">
                      <a16:colId xmlns:a16="http://schemas.microsoft.com/office/drawing/2014/main" val="4195338792"/>
                    </a:ext>
                  </a:extLst>
                </a:gridCol>
              </a:tblGrid>
              <a:tr h="370840">
                <a:tc>
                  <a:txBody>
                    <a:bodyPr/>
                    <a:lstStyle/>
                    <a:p>
                      <a:r>
                        <a:rPr kumimoji="1" lang="ja-JP" altLang="en-US" sz="1600" dirty="0"/>
                        <a:t>ハザード種別</a:t>
                      </a:r>
                    </a:p>
                  </a:txBody>
                  <a:tcPr anchor="ctr"/>
                </a:tc>
                <a:tc>
                  <a:txBody>
                    <a:bodyPr/>
                    <a:lstStyle/>
                    <a:p>
                      <a:r>
                        <a:rPr kumimoji="1" lang="ja-JP" altLang="en-US" sz="1600"/>
                        <a:t>特徴・例</a:t>
                      </a:r>
                    </a:p>
                  </a:txBody>
                  <a:tcPr anchor="ctr"/>
                </a:tc>
                <a:tc>
                  <a:txBody>
                    <a:bodyPr/>
                    <a:lstStyle/>
                    <a:p>
                      <a:r>
                        <a:rPr kumimoji="1" lang="ja-JP" altLang="en-US" sz="1600"/>
                        <a:t>人為性</a:t>
                      </a:r>
                    </a:p>
                  </a:txBody>
                  <a:tcPr anchor="ctr"/>
                </a:tc>
                <a:extLst>
                  <a:ext uri="{0D108BD9-81ED-4DB2-BD59-A6C34878D82A}">
                    <a16:rowId xmlns:a16="http://schemas.microsoft.com/office/drawing/2014/main" val="1855325905"/>
                  </a:ext>
                </a:extLst>
              </a:tr>
              <a:tr h="370840">
                <a:tc>
                  <a:txBody>
                    <a:bodyPr/>
                    <a:lstStyle/>
                    <a:p>
                      <a:r>
                        <a:rPr kumimoji="1" lang="ja-JP" altLang="en-US" sz="1600"/>
                        <a:t>自然災害・疾病</a:t>
                      </a:r>
                    </a:p>
                  </a:txBody>
                  <a:tcPr anchor="ctr"/>
                </a:tc>
                <a:tc>
                  <a:txBody>
                    <a:bodyPr/>
                    <a:lstStyle/>
                    <a:p>
                      <a:r>
                        <a:rPr kumimoji="1" lang="ja-JP" altLang="en-US" sz="1600"/>
                        <a:t>地震、津波、気候災害（台風、大雨、洪水、干ばつ、酷暑、厳寒など）、感染症等の疾病</a:t>
                      </a:r>
                    </a:p>
                  </a:txBody>
                  <a:tcPr anchor="ctr"/>
                </a:tc>
                <a:tc>
                  <a:txBody>
                    <a:bodyPr/>
                    <a:lstStyle/>
                    <a:p>
                      <a:r>
                        <a:rPr kumimoji="1" lang="ja-JP" altLang="en-US" sz="1600"/>
                        <a:t>低い</a:t>
                      </a:r>
                    </a:p>
                  </a:txBody>
                  <a:tcPr anchor="ctr"/>
                </a:tc>
                <a:extLst>
                  <a:ext uri="{0D108BD9-81ED-4DB2-BD59-A6C34878D82A}">
                    <a16:rowId xmlns:a16="http://schemas.microsoft.com/office/drawing/2014/main" val="1894298931"/>
                  </a:ext>
                </a:extLst>
              </a:tr>
              <a:tr h="370840">
                <a:tc>
                  <a:txBody>
                    <a:bodyPr/>
                    <a:lstStyle/>
                    <a:p>
                      <a:r>
                        <a:rPr kumimoji="1" lang="ja-JP" altLang="en-US" sz="1600"/>
                        <a:t>従来科学技術</a:t>
                      </a:r>
                    </a:p>
                  </a:txBody>
                  <a:tcPr anchor="ctr"/>
                </a:tc>
                <a:tc>
                  <a:txBody>
                    <a:bodyPr/>
                    <a:lstStyle/>
                    <a:p>
                      <a:r>
                        <a:rPr kumimoji="1" lang="ja-JP" altLang="en-US" sz="1600" dirty="0"/>
                        <a:t>実用化から長い時間が経ち、社会に普及・定着した科学技術。規制も整備されリスクも低減・制御されている。</a:t>
                      </a:r>
                    </a:p>
                  </a:txBody>
                  <a:tcPr anchor="ctr"/>
                </a:tc>
                <a:tc>
                  <a:txBody>
                    <a:bodyPr/>
                    <a:lstStyle/>
                    <a:p>
                      <a:r>
                        <a:rPr kumimoji="1" lang="ja-JP" altLang="en-US" sz="1600"/>
                        <a:t>高い</a:t>
                      </a:r>
                    </a:p>
                  </a:txBody>
                  <a:tcPr anchor="ctr"/>
                </a:tc>
                <a:extLst>
                  <a:ext uri="{0D108BD9-81ED-4DB2-BD59-A6C34878D82A}">
                    <a16:rowId xmlns:a16="http://schemas.microsoft.com/office/drawing/2014/main" val="1313118859"/>
                  </a:ext>
                </a:extLst>
              </a:tr>
              <a:tr h="370840">
                <a:tc>
                  <a:txBody>
                    <a:bodyPr/>
                    <a:lstStyle/>
                    <a:p>
                      <a:r>
                        <a:rPr kumimoji="1" lang="ja-JP" altLang="en-US" sz="1600"/>
                        <a:t>先端科学技術</a:t>
                      </a:r>
                      <a:endParaRPr kumimoji="1" lang="en-US" altLang="ja-JP" sz="1600" dirty="0"/>
                    </a:p>
                    <a:p>
                      <a:r>
                        <a:rPr kumimoji="1" lang="ja-JP" altLang="en-US" sz="1600"/>
                        <a:t>萌芽的科学技術</a:t>
                      </a:r>
                    </a:p>
                  </a:txBody>
                  <a:tcPr anchor="ctr"/>
                </a:tc>
                <a:tc>
                  <a:txBody>
                    <a:bodyPr/>
                    <a:lstStyle/>
                    <a:p>
                      <a:r>
                        <a:rPr kumimoji="1" lang="ja-JP" altLang="en-US" sz="1600"/>
                        <a:t>実用化から間もない（先端）か、研究開発途上（萌芽的）であるため、リスクの有無・程度についても利用のされ方についても不確か・未知の事が多い。規制も未整備。（遺伝子組み換え食品、ナノテクノロジー、合成生物学など）</a:t>
                      </a:r>
                    </a:p>
                  </a:txBody>
                  <a:tcPr anchor="ctr"/>
                </a:tc>
                <a:tc>
                  <a:txBody>
                    <a:bodyPr/>
                    <a:lstStyle/>
                    <a:p>
                      <a:r>
                        <a:rPr kumimoji="1" lang="ja-JP" altLang="en-US" sz="1600"/>
                        <a:t>高い</a:t>
                      </a:r>
                    </a:p>
                  </a:txBody>
                  <a:tcPr anchor="ctr"/>
                </a:tc>
                <a:extLst>
                  <a:ext uri="{0D108BD9-81ED-4DB2-BD59-A6C34878D82A}">
                    <a16:rowId xmlns:a16="http://schemas.microsoft.com/office/drawing/2014/main" val="1001476025"/>
                  </a:ext>
                </a:extLst>
              </a:tr>
            </a:tbl>
          </a:graphicData>
        </a:graphic>
      </p:graphicFrame>
      <p:sp>
        <p:nvSpPr>
          <p:cNvPr id="5" name="テキスト ボックス 4">
            <a:extLst>
              <a:ext uri="{FF2B5EF4-FFF2-40B4-BE49-F238E27FC236}">
                <a16:creationId xmlns:a16="http://schemas.microsoft.com/office/drawing/2014/main" id="{FB1AAB6E-EFB3-F341-9A77-7A580AF9BC22}"/>
              </a:ext>
            </a:extLst>
          </p:cNvPr>
          <p:cNvSpPr txBox="1"/>
          <p:nvPr/>
        </p:nvSpPr>
        <p:spPr>
          <a:xfrm>
            <a:off x="937569" y="4891905"/>
            <a:ext cx="7577781" cy="1200329"/>
          </a:xfrm>
          <a:prstGeom prst="rect">
            <a:avLst/>
          </a:prstGeom>
          <a:noFill/>
        </p:spPr>
        <p:txBody>
          <a:bodyPr wrap="square" rtlCol="0">
            <a:spAutoFit/>
          </a:bodyPr>
          <a:lstStyle/>
          <a:p>
            <a:r>
              <a:rPr lang="ja-JP" altLang="en-US"/>
              <a:t>津波による全電源消失</a:t>
            </a:r>
          </a:p>
          <a:p>
            <a:r>
              <a:rPr kumimoji="1" lang="ja-JP" altLang="en-US"/>
              <a:t>リスクについて</a:t>
            </a:r>
            <a:r>
              <a:rPr lang="ja-JP" altLang="en-US"/>
              <a:t>管理も含めてよく知られており、十分に制御可能だと見なされてきた（従来科学技術だと考えられてきた）技術が、想定を外れた事故を起こし、収束困難になる例</a:t>
            </a:r>
            <a:endParaRPr lang="en-US" altLang="ja-JP" dirty="0"/>
          </a:p>
        </p:txBody>
      </p:sp>
      <p:sp>
        <p:nvSpPr>
          <p:cNvPr id="6" name="テキスト ボックス 5">
            <a:extLst>
              <a:ext uri="{FF2B5EF4-FFF2-40B4-BE49-F238E27FC236}">
                <a16:creationId xmlns:a16="http://schemas.microsoft.com/office/drawing/2014/main" id="{90B2B697-32F1-5F4B-B9C4-87241E19E4A4}"/>
              </a:ext>
            </a:extLst>
          </p:cNvPr>
          <p:cNvSpPr txBox="1"/>
          <p:nvPr/>
        </p:nvSpPr>
        <p:spPr>
          <a:xfrm>
            <a:off x="628650" y="4522573"/>
            <a:ext cx="4801314" cy="369332"/>
          </a:xfrm>
          <a:prstGeom prst="rect">
            <a:avLst/>
          </a:prstGeom>
          <a:noFill/>
        </p:spPr>
        <p:txBody>
          <a:bodyPr wrap="none" rtlCol="0">
            <a:spAutoFit/>
          </a:bodyPr>
          <a:lstStyle/>
          <a:p>
            <a:r>
              <a:rPr kumimoji="1" lang="ja-JP" altLang="en-US"/>
              <a:t>東京電力株式会社福島第一原子力発電所事故</a:t>
            </a:r>
          </a:p>
        </p:txBody>
      </p:sp>
      <p:sp>
        <p:nvSpPr>
          <p:cNvPr id="3" name="スライド番号プレースホルダー 2">
            <a:extLst>
              <a:ext uri="{FF2B5EF4-FFF2-40B4-BE49-F238E27FC236}">
                <a16:creationId xmlns:a16="http://schemas.microsoft.com/office/drawing/2014/main" id="{2BD8AE37-9DA9-5F47-8BE2-6B0FF78AC669}"/>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129531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81A2C-21D4-2B4F-9334-F4774286E4D2}"/>
              </a:ext>
            </a:extLst>
          </p:cNvPr>
          <p:cNvSpPr>
            <a:spLocks noGrp="1"/>
          </p:cNvSpPr>
          <p:nvPr>
            <p:ph type="title"/>
          </p:nvPr>
        </p:nvSpPr>
        <p:spPr/>
        <p:txBody>
          <a:bodyPr/>
          <a:lstStyle/>
          <a:p>
            <a:r>
              <a:rPr kumimoji="1" lang="ja-JP" altLang="en-US"/>
              <a:t>ステークホルダー（関与者）</a:t>
            </a:r>
          </a:p>
        </p:txBody>
      </p:sp>
      <p:sp>
        <p:nvSpPr>
          <p:cNvPr id="7" name="円/楕円 6">
            <a:extLst>
              <a:ext uri="{FF2B5EF4-FFF2-40B4-BE49-F238E27FC236}">
                <a16:creationId xmlns:a16="http://schemas.microsoft.com/office/drawing/2014/main" id="{B20036F8-A377-7F40-9C99-6DC5394609FE}"/>
              </a:ext>
            </a:extLst>
          </p:cNvPr>
          <p:cNvSpPr/>
          <p:nvPr/>
        </p:nvSpPr>
        <p:spPr>
          <a:xfrm>
            <a:off x="3471918" y="1296817"/>
            <a:ext cx="2351366" cy="185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C54C2DB-AFA7-A84B-AEEF-1B9C38D06A0A}"/>
              </a:ext>
            </a:extLst>
          </p:cNvPr>
          <p:cNvSpPr txBox="1"/>
          <p:nvPr/>
        </p:nvSpPr>
        <p:spPr>
          <a:xfrm>
            <a:off x="4267062" y="1323103"/>
            <a:ext cx="770296" cy="400110"/>
          </a:xfrm>
          <a:prstGeom prst="rect">
            <a:avLst/>
          </a:prstGeom>
          <a:noFill/>
        </p:spPr>
        <p:txBody>
          <a:bodyPr wrap="square" rtlCol="0">
            <a:spAutoFit/>
          </a:bodyPr>
          <a:lstStyle/>
          <a:p>
            <a:pPr algn="ctr"/>
            <a:r>
              <a:rPr kumimoji="1" lang="ja-JP" altLang="en-US" sz="2000" b="1" dirty="0"/>
              <a:t>行政</a:t>
            </a:r>
          </a:p>
        </p:txBody>
      </p:sp>
      <p:sp>
        <p:nvSpPr>
          <p:cNvPr id="11" name="テキスト ボックス 10">
            <a:extLst>
              <a:ext uri="{FF2B5EF4-FFF2-40B4-BE49-F238E27FC236}">
                <a16:creationId xmlns:a16="http://schemas.microsoft.com/office/drawing/2014/main" id="{EBE2D56A-C56E-E644-8B2F-A54805C838AC}"/>
              </a:ext>
            </a:extLst>
          </p:cNvPr>
          <p:cNvSpPr txBox="1"/>
          <p:nvPr/>
        </p:nvSpPr>
        <p:spPr>
          <a:xfrm>
            <a:off x="3659728" y="1638511"/>
            <a:ext cx="2278300" cy="1323439"/>
          </a:xfrm>
          <a:prstGeom prst="rect">
            <a:avLst/>
          </a:prstGeom>
          <a:noFill/>
        </p:spPr>
        <p:txBody>
          <a:bodyPr wrap="square" rtlCol="0">
            <a:spAutoFit/>
          </a:bodyPr>
          <a:lstStyle/>
          <a:p>
            <a:pPr marL="98425" indent="-98425">
              <a:buFont typeface="Arial" panose="020B0604020202020204" pitchFamily="34" charset="0"/>
              <a:buChar char="•"/>
            </a:pPr>
            <a:r>
              <a:rPr kumimoji="1" lang="ja-JP" altLang="en-US" sz="1600" dirty="0"/>
              <a:t>国</a:t>
            </a:r>
            <a:endParaRPr kumimoji="1" lang="en-US" altLang="ja-JP" sz="1600" dirty="0"/>
          </a:p>
          <a:p>
            <a:pPr marL="98425" indent="-98425">
              <a:buFont typeface="Arial" panose="020B0604020202020204" pitchFamily="34" charset="0"/>
              <a:buChar char="•"/>
            </a:pPr>
            <a:r>
              <a:rPr lang="ja-JP" altLang="en-US" sz="1600" dirty="0"/>
              <a:t>自治体（都道府県・市町村）</a:t>
            </a:r>
            <a:endParaRPr lang="en-US" altLang="ja-JP" sz="1600" dirty="0"/>
          </a:p>
          <a:p>
            <a:pPr marL="98425" indent="-98425">
              <a:buFont typeface="Arial" panose="020B0604020202020204" pitchFamily="34" charset="0"/>
              <a:buChar char="•"/>
            </a:pPr>
            <a:r>
              <a:rPr lang="ja-JP" altLang="en-US" sz="1600" dirty="0"/>
              <a:t>消防、警察、自衛隊</a:t>
            </a:r>
            <a:endParaRPr lang="en-US" altLang="ja-JP" sz="1600" dirty="0"/>
          </a:p>
          <a:p>
            <a:r>
              <a:rPr lang="ja-JP" altLang="en-US" sz="1600" dirty="0"/>
              <a:t>　海保　など</a:t>
            </a:r>
            <a:endParaRPr lang="en-US" altLang="ja-JP" sz="1600" dirty="0"/>
          </a:p>
        </p:txBody>
      </p:sp>
      <p:sp>
        <p:nvSpPr>
          <p:cNvPr id="16" name="円/楕円 15">
            <a:extLst>
              <a:ext uri="{FF2B5EF4-FFF2-40B4-BE49-F238E27FC236}">
                <a16:creationId xmlns:a16="http://schemas.microsoft.com/office/drawing/2014/main" id="{B5F13A68-5DBB-8D4E-A58D-4F1E3CE22DC7}"/>
              </a:ext>
            </a:extLst>
          </p:cNvPr>
          <p:cNvSpPr/>
          <p:nvPr/>
        </p:nvSpPr>
        <p:spPr>
          <a:xfrm>
            <a:off x="628650" y="2292520"/>
            <a:ext cx="2568649" cy="185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CE21A95-11F5-434E-8039-ECFF2519875A}"/>
              </a:ext>
            </a:extLst>
          </p:cNvPr>
          <p:cNvSpPr txBox="1"/>
          <p:nvPr/>
        </p:nvSpPr>
        <p:spPr>
          <a:xfrm>
            <a:off x="1358190" y="2345892"/>
            <a:ext cx="1045402" cy="400110"/>
          </a:xfrm>
          <a:prstGeom prst="rect">
            <a:avLst/>
          </a:prstGeom>
          <a:noFill/>
        </p:spPr>
        <p:txBody>
          <a:bodyPr wrap="square" rtlCol="0">
            <a:spAutoFit/>
          </a:bodyPr>
          <a:lstStyle/>
          <a:p>
            <a:pPr algn="ctr"/>
            <a:r>
              <a:rPr kumimoji="1" lang="ja-JP" altLang="en-US" sz="2000" b="1" dirty="0"/>
              <a:t>専門家</a:t>
            </a:r>
          </a:p>
        </p:txBody>
      </p:sp>
      <p:sp>
        <p:nvSpPr>
          <p:cNvPr id="19" name="テキスト ボックス 18">
            <a:extLst>
              <a:ext uri="{FF2B5EF4-FFF2-40B4-BE49-F238E27FC236}">
                <a16:creationId xmlns:a16="http://schemas.microsoft.com/office/drawing/2014/main" id="{E3D60512-4F0A-0946-87A1-C21D000F77A1}"/>
              </a:ext>
            </a:extLst>
          </p:cNvPr>
          <p:cNvSpPr txBox="1"/>
          <p:nvPr/>
        </p:nvSpPr>
        <p:spPr>
          <a:xfrm>
            <a:off x="770023" y="2749507"/>
            <a:ext cx="2474175" cy="1077218"/>
          </a:xfrm>
          <a:prstGeom prst="rect">
            <a:avLst/>
          </a:prstGeom>
          <a:noFill/>
        </p:spPr>
        <p:txBody>
          <a:bodyPr wrap="square" rtlCol="0">
            <a:spAutoFit/>
          </a:bodyPr>
          <a:lstStyle/>
          <a:p>
            <a:pPr marL="98425" indent="-98425">
              <a:buFont typeface="Arial" panose="020B0604020202020204" pitchFamily="34" charset="0"/>
              <a:buChar char="•"/>
            </a:pPr>
            <a:r>
              <a:rPr kumimoji="1" lang="ja-JP" altLang="en-US" sz="1600" dirty="0"/>
              <a:t>組織（学協会、研究機関、大学、医療機関）</a:t>
            </a:r>
            <a:endParaRPr kumimoji="1" lang="en-US" altLang="ja-JP" sz="1600" dirty="0"/>
          </a:p>
          <a:p>
            <a:pPr marL="98425" indent="-98425">
              <a:buFont typeface="Arial" panose="020B0604020202020204" pitchFamily="34" charset="0"/>
              <a:buChar char="•"/>
            </a:pPr>
            <a:r>
              <a:rPr lang="ja-JP" altLang="en-US" sz="1600" dirty="0"/>
              <a:t>チーム（審議会等）</a:t>
            </a:r>
            <a:endParaRPr lang="en-US" altLang="ja-JP" sz="1600" dirty="0"/>
          </a:p>
          <a:p>
            <a:pPr marL="98425" indent="-98425">
              <a:buFont typeface="Arial" panose="020B0604020202020204" pitchFamily="34" charset="0"/>
              <a:buChar char="•"/>
            </a:pPr>
            <a:r>
              <a:rPr lang="ja-JP" altLang="en-US" sz="1600" dirty="0"/>
              <a:t>個人　　など</a:t>
            </a:r>
            <a:endParaRPr lang="en-US" altLang="ja-JP" sz="1600" dirty="0"/>
          </a:p>
        </p:txBody>
      </p:sp>
      <p:sp>
        <p:nvSpPr>
          <p:cNvPr id="23" name="円/楕円 22">
            <a:extLst>
              <a:ext uri="{FF2B5EF4-FFF2-40B4-BE49-F238E27FC236}">
                <a16:creationId xmlns:a16="http://schemas.microsoft.com/office/drawing/2014/main" id="{709123BB-EF9B-544D-8E73-70A53E0EF9BB}"/>
              </a:ext>
            </a:extLst>
          </p:cNvPr>
          <p:cNvSpPr/>
          <p:nvPr/>
        </p:nvSpPr>
        <p:spPr>
          <a:xfrm>
            <a:off x="6180436" y="2292520"/>
            <a:ext cx="2334914" cy="185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CE7BD07-A7BA-FB4B-BDB0-FF8C6274DB37}"/>
              </a:ext>
            </a:extLst>
          </p:cNvPr>
          <p:cNvSpPr txBox="1"/>
          <p:nvPr/>
        </p:nvSpPr>
        <p:spPr>
          <a:xfrm>
            <a:off x="6947662" y="2334848"/>
            <a:ext cx="770296" cy="400110"/>
          </a:xfrm>
          <a:prstGeom prst="rect">
            <a:avLst/>
          </a:prstGeom>
          <a:noFill/>
        </p:spPr>
        <p:txBody>
          <a:bodyPr wrap="square" rtlCol="0">
            <a:spAutoFit/>
          </a:bodyPr>
          <a:lstStyle/>
          <a:p>
            <a:pPr algn="ctr"/>
            <a:r>
              <a:rPr kumimoji="1" lang="ja-JP" altLang="en-US" sz="2000" b="1" dirty="0"/>
              <a:t>市民</a:t>
            </a:r>
          </a:p>
        </p:txBody>
      </p:sp>
      <p:sp>
        <p:nvSpPr>
          <p:cNvPr id="25" name="テキスト ボックス 24">
            <a:extLst>
              <a:ext uri="{FF2B5EF4-FFF2-40B4-BE49-F238E27FC236}">
                <a16:creationId xmlns:a16="http://schemas.microsoft.com/office/drawing/2014/main" id="{823CB4AB-0685-3C44-A2CD-652FC2167D0A}"/>
              </a:ext>
            </a:extLst>
          </p:cNvPr>
          <p:cNvSpPr txBox="1"/>
          <p:nvPr/>
        </p:nvSpPr>
        <p:spPr>
          <a:xfrm>
            <a:off x="6359501" y="2842760"/>
            <a:ext cx="2078646" cy="1077218"/>
          </a:xfrm>
          <a:prstGeom prst="rect">
            <a:avLst/>
          </a:prstGeom>
          <a:noFill/>
        </p:spPr>
        <p:txBody>
          <a:bodyPr wrap="square" rtlCol="0">
            <a:spAutoFit/>
          </a:bodyPr>
          <a:lstStyle/>
          <a:p>
            <a:pPr marL="98425" indent="-98425">
              <a:buFont typeface="Arial" panose="020B0604020202020204" pitchFamily="34" charset="0"/>
              <a:buChar char="•"/>
            </a:pPr>
            <a:r>
              <a:rPr kumimoji="1" lang="ja-JP" altLang="en-US" sz="1600" dirty="0"/>
              <a:t>一般市民</a:t>
            </a:r>
            <a:endParaRPr kumimoji="1" lang="en-US" altLang="ja-JP" sz="1600" dirty="0"/>
          </a:p>
          <a:p>
            <a:pPr marL="98425" indent="-98425">
              <a:buFont typeface="Arial" panose="020B0604020202020204" pitchFamily="34" charset="0"/>
              <a:buChar char="•"/>
            </a:pPr>
            <a:r>
              <a:rPr lang="ja-JP" altLang="en-US" sz="1600" dirty="0"/>
              <a:t>当事者</a:t>
            </a:r>
            <a:endParaRPr lang="en-US" altLang="ja-JP" sz="1600" dirty="0"/>
          </a:p>
          <a:p>
            <a:pPr marL="98425" indent="-98425">
              <a:buFont typeface="Arial" panose="020B0604020202020204" pitchFamily="34" charset="0"/>
              <a:buChar char="•"/>
            </a:pPr>
            <a:r>
              <a:rPr lang="en-US" altLang="ja-JP" sz="1600" dirty="0"/>
              <a:t>NPO</a:t>
            </a:r>
            <a:r>
              <a:rPr lang="ja-JP" altLang="en-US" sz="1600" dirty="0" err="1"/>
              <a:t>、</a:t>
            </a:r>
            <a:r>
              <a:rPr lang="ja-JP" altLang="en-US" sz="1600" dirty="0"/>
              <a:t>消費者団体</a:t>
            </a:r>
            <a:endParaRPr lang="en-US" altLang="ja-JP" sz="1600" dirty="0"/>
          </a:p>
          <a:p>
            <a:r>
              <a:rPr lang="ja-JP" altLang="en-US" sz="1600" dirty="0"/>
              <a:t>　　など</a:t>
            </a:r>
            <a:endParaRPr lang="en-US" altLang="ja-JP" sz="1600" dirty="0"/>
          </a:p>
        </p:txBody>
      </p:sp>
      <p:sp>
        <p:nvSpPr>
          <p:cNvPr id="26" name="円/楕円 25">
            <a:extLst>
              <a:ext uri="{FF2B5EF4-FFF2-40B4-BE49-F238E27FC236}">
                <a16:creationId xmlns:a16="http://schemas.microsoft.com/office/drawing/2014/main" id="{82926D83-C63F-404E-ABD2-189BB0844C94}"/>
              </a:ext>
            </a:extLst>
          </p:cNvPr>
          <p:cNvSpPr/>
          <p:nvPr/>
        </p:nvSpPr>
        <p:spPr>
          <a:xfrm>
            <a:off x="1912975" y="4670387"/>
            <a:ext cx="2483599" cy="185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9B11A41-CB14-0F46-B5EF-CF62F2E14230}"/>
              </a:ext>
            </a:extLst>
          </p:cNvPr>
          <p:cNvSpPr txBox="1"/>
          <p:nvPr/>
        </p:nvSpPr>
        <p:spPr>
          <a:xfrm>
            <a:off x="2616348" y="4758108"/>
            <a:ext cx="966946" cy="400110"/>
          </a:xfrm>
          <a:prstGeom prst="rect">
            <a:avLst/>
          </a:prstGeom>
          <a:noFill/>
        </p:spPr>
        <p:txBody>
          <a:bodyPr wrap="square" rtlCol="0">
            <a:spAutoFit/>
          </a:bodyPr>
          <a:lstStyle/>
          <a:p>
            <a:pPr algn="ctr"/>
            <a:r>
              <a:rPr kumimoji="1" lang="ja-JP" altLang="en-US" sz="2000" b="1" dirty="0"/>
              <a:t>事業者</a:t>
            </a:r>
          </a:p>
        </p:txBody>
      </p:sp>
      <p:sp>
        <p:nvSpPr>
          <p:cNvPr id="28" name="テキスト ボックス 27">
            <a:extLst>
              <a:ext uri="{FF2B5EF4-FFF2-40B4-BE49-F238E27FC236}">
                <a16:creationId xmlns:a16="http://schemas.microsoft.com/office/drawing/2014/main" id="{A4F9C228-0E1F-3042-B68A-3E3227D5C7DE}"/>
              </a:ext>
            </a:extLst>
          </p:cNvPr>
          <p:cNvSpPr txBox="1"/>
          <p:nvPr/>
        </p:nvSpPr>
        <p:spPr>
          <a:xfrm>
            <a:off x="2149487" y="5125377"/>
            <a:ext cx="2102596" cy="1323439"/>
          </a:xfrm>
          <a:prstGeom prst="rect">
            <a:avLst/>
          </a:prstGeom>
          <a:noFill/>
        </p:spPr>
        <p:txBody>
          <a:bodyPr wrap="square" rtlCol="0">
            <a:spAutoFit/>
          </a:bodyPr>
          <a:lstStyle/>
          <a:p>
            <a:r>
              <a:rPr lang="ja-JP" altLang="en-US" sz="1600" dirty="0"/>
              <a:t>生産者、製造業者、流通事業者、小売店、飲食店、金融機関、電力会社、業界団体　　　　</a:t>
            </a:r>
            <a:endParaRPr lang="en-US" altLang="ja-JP" sz="1600" dirty="0"/>
          </a:p>
          <a:p>
            <a:r>
              <a:rPr lang="ja-JP" altLang="en-US" sz="1600" dirty="0"/>
              <a:t>　　　　など</a:t>
            </a:r>
            <a:endParaRPr lang="en-US" altLang="ja-JP" sz="1600" dirty="0"/>
          </a:p>
        </p:txBody>
      </p:sp>
      <p:sp>
        <p:nvSpPr>
          <p:cNvPr id="29" name="円/楕円 28">
            <a:extLst>
              <a:ext uri="{FF2B5EF4-FFF2-40B4-BE49-F238E27FC236}">
                <a16:creationId xmlns:a16="http://schemas.microsoft.com/office/drawing/2014/main" id="{9893FC28-38B0-3841-9B94-E71AB5722392}"/>
              </a:ext>
            </a:extLst>
          </p:cNvPr>
          <p:cNvSpPr/>
          <p:nvPr/>
        </p:nvSpPr>
        <p:spPr>
          <a:xfrm>
            <a:off x="5090454" y="4671291"/>
            <a:ext cx="2449336" cy="185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6E7F192E-A45F-414E-9135-DBEE114DC18A}"/>
              </a:ext>
            </a:extLst>
          </p:cNvPr>
          <p:cNvSpPr txBox="1"/>
          <p:nvPr/>
        </p:nvSpPr>
        <p:spPr>
          <a:xfrm>
            <a:off x="5586359" y="4791096"/>
            <a:ext cx="1312935" cy="400110"/>
          </a:xfrm>
          <a:prstGeom prst="rect">
            <a:avLst/>
          </a:prstGeom>
          <a:noFill/>
        </p:spPr>
        <p:txBody>
          <a:bodyPr wrap="square" rtlCol="0">
            <a:spAutoFit/>
          </a:bodyPr>
          <a:lstStyle/>
          <a:p>
            <a:pPr algn="ctr"/>
            <a:r>
              <a:rPr lang="ja-JP" altLang="en-US" sz="2000" b="1" dirty="0"/>
              <a:t>メディア</a:t>
            </a:r>
            <a:endParaRPr kumimoji="1" lang="ja-JP" altLang="en-US" sz="2000" b="1" dirty="0"/>
          </a:p>
        </p:txBody>
      </p:sp>
      <p:sp>
        <p:nvSpPr>
          <p:cNvPr id="31" name="テキスト ボックス 30">
            <a:extLst>
              <a:ext uri="{FF2B5EF4-FFF2-40B4-BE49-F238E27FC236}">
                <a16:creationId xmlns:a16="http://schemas.microsoft.com/office/drawing/2014/main" id="{EE742734-3055-4E4F-BCD5-0B137A8F9173}"/>
              </a:ext>
            </a:extLst>
          </p:cNvPr>
          <p:cNvSpPr txBox="1"/>
          <p:nvPr/>
        </p:nvSpPr>
        <p:spPr>
          <a:xfrm>
            <a:off x="5170663" y="5217611"/>
            <a:ext cx="2449336" cy="1077218"/>
          </a:xfrm>
          <a:prstGeom prst="rect">
            <a:avLst/>
          </a:prstGeom>
          <a:noFill/>
        </p:spPr>
        <p:txBody>
          <a:bodyPr wrap="square" rtlCol="0">
            <a:spAutoFit/>
          </a:bodyPr>
          <a:lstStyle/>
          <a:p>
            <a:pPr marL="98425" indent="-98425">
              <a:buFont typeface="Arial" panose="020B0604020202020204" pitchFamily="34" charset="0"/>
              <a:buChar char="•"/>
            </a:pPr>
            <a:r>
              <a:rPr lang="ja-JP" altLang="en-US" sz="1600" dirty="0"/>
              <a:t>組織（報道機関等）</a:t>
            </a:r>
            <a:endParaRPr lang="en-US" altLang="ja-JP" sz="1600" dirty="0"/>
          </a:p>
          <a:p>
            <a:pPr marL="98425" indent="-98425">
              <a:buFont typeface="Arial" panose="020B0604020202020204" pitchFamily="34" charset="0"/>
              <a:buChar char="•"/>
            </a:pPr>
            <a:r>
              <a:rPr lang="ja-JP" altLang="en-US" sz="1600" dirty="0"/>
              <a:t>フリージャーナリスト</a:t>
            </a:r>
            <a:endParaRPr lang="en-US" altLang="ja-JP" sz="1600" dirty="0"/>
          </a:p>
          <a:p>
            <a:pPr marL="98425" indent="-98425">
              <a:buFont typeface="Arial" panose="020B0604020202020204" pitchFamily="34" charset="0"/>
              <a:buChar char="•"/>
            </a:pPr>
            <a:r>
              <a:rPr lang="ja-JP" altLang="en-US" sz="1600" dirty="0"/>
              <a:t>インターネット発信者　　　　　　</a:t>
            </a:r>
            <a:endParaRPr lang="en-US" altLang="ja-JP" sz="1600" dirty="0"/>
          </a:p>
          <a:p>
            <a:r>
              <a:rPr lang="ja-JP" altLang="en-US" sz="1600" dirty="0"/>
              <a:t>　　　　など</a:t>
            </a:r>
            <a:endParaRPr lang="en-US" altLang="ja-JP" sz="1600" dirty="0"/>
          </a:p>
        </p:txBody>
      </p:sp>
      <p:cxnSp>
        <p:nvCxnSpPr>
          <p:cNvPr id="33" name="直線コネクタ 32">
            <a:extLst>
              <a:ext uri="{FF2B5EF4-FFF2-40B4-BE49-F238E27FC236}">
                <a16:creationId xmlns:a16="http://schemas.microsoft.com/office/drawing/2014/main" id="{2AAD276F-15D8-1A46-B4F6-11F7F9D3FB16}"/>
              </a:ext>
            </a:extLst>
          </p:cNvPr>
          <p:cNvCxnSpPr>
            <a:cxnSpLocks/>
            <a:stCxn id="7" idx="2"/>
            <a:endCxn id="16" idx="7"/>
          </p:cNvCxnSpPr>
          <p:nvPr/>
        </p:nvCxnSpPr>
        <p:spPr>
          <a:xfrm flipH="1">
            <a:off x="2821129" y="2224604"/>
            <a:ext cx="650789" cy="339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4E39F9E-57A2-8C47-B740-43EDA846F9E8}"/>
              </a:ext>
            </a:extLst>
          </p:cNvPr>
          <p:cNvCxnSpPr>
            <a:cxnSpLocks/>
            <a:stCxn id="26" idx="1"/>
            <a:endCxn id="16" idx="4"/>
          </p:cNvCxnSpPr>
          <p:nvPr/>
        </p:nvCxnSpPr>
        <p:spPr>
          <a:xfrm flipH="1" flipV="1">
            <a:off x="1912975" y="4148093"/>
            <a:ext cx="363715" cy="79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3D4F7A5-83DA-9B49-9D5B-EBE50D77E954}"/>
              </a:ext>
            </a:extLst>
          </p:cNvPr>
          <p:cNvCxnSpPr>
            <a:cxnSpLocks/>
            <a:stCxn id="7" idx="6"/>
            <a:endCxn id="23" idx="1"/>
          </p:cNvCxnSpPr>
          <p:nvPr/>
        </p:nvCxnSpPr>
        <p:spPr>
          <a:xfrm>
            <a:off x="5823284" y="2224604"/>
            <a:ext cx="699092" cy="339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4558C19-6882-9046-B688-12FE77EC251D}"/>
              </a:ext>
            </a:extLst>
          </p:cNvPr>
          <p:cNvCxnSpPr>
            <a:cxnSpLocks/>
            <a:stCxn id="23" idx="4"/>
            <a:endCxn id="29" idx="7"/>
          </p:cNvCxnSpPr>
          <p:nvPr/>
        </p:nvCxnSpPr>
        <p:spPr>
          <a:xfrm flipH="1">
            <a:off x="7181093" y="4148093"/>
            <a:ext cx="166800" cy="794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A68B174-F70E-6A4C-8998-3AD94487CCAC}"/>
              </a:ext>
            </a:extLst>
          </p:cNvPr>
          <p:cNvCxnSpPr>
            <a:cxnSpLocks/>
            <a:endCxn id="26" idx="6"/>
          </p:cNvCxnSpPr>
          <p:nvPr/>
        </p:nvCxnSpPr>
        <p:spPr>
          <a:xfrm flipH="1">
            <a:off x="4396574" y="5598172"/>
            <a:ext cx="69388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632A74A-7E76-9F43-B81E-155D6E612975}"/>
              </a:ext>
            </a:extLst>
          </p:cNvPr>
          <p:cNvCxnSpPr>
            <a:cxnSpLocks/>
            <a:stCxn id="23" idx="2"/>
            <a:endCxn id="16" idx="6"/>
          </p:cNvCxnSpPr>
          <p:nvPr/>
        </p:nvCxnSpPr>
        <p:spPr>
          <a:xfrm flipH="1">
            <a:off x="3197299" y="3220307"/>
            <a:ext cx="2983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FB9D67C1-3583-3340-A45E-99C633ACE20D}"/>
              </a:ext>
            </a:extLst>
          </p:cNvPr>
          <p:cNvCxnSpPr>
            <a:cxnSpLocks/>
            <a:stCxn id="29" idx="1"/>
            <a:endCxn id="16" idx="5"/>
          </p:cNvCxnSpPr>
          <p:nvPr/>
        </p:nvCxnSpPr>
        <p:spPr>
          <a:xfrm flipH="1" flipV="1">
            <a:off x="2821129" y="3876351"/>
            <a:ext cx="2628022" cy="1066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3AF16CF-B07F-764B-B28C-62A295EBBA87}"/>
              </a:ext>
            </a:extLst>
          </p:cNvPr>
          <p:cNvCxnSpPr>
            <a:cxnSpLocks/>
            <a:stCxn id="7" idx="3"/>
            <a:endCxn id="26" idx="0"/>
          </p:cNvCxnSpPr>
          <p:nvPr/>
        </p:nvCxnSpPr>
        <p:spPr>
          <a:xfrm flipH="1">
            <a:off x="3154775" y="2880648"/>
            <a:ext cx="661493" cy="1789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3A1C126E-74E0-1A46-B504-22268650B64C}"/>
              </a:ext>
            </a:extLst>
          </p:cNvPr>
          <p:cNvCxnSpPr>
            <a:cxnSpLocks/>
            <a:stCxn id="7" idx="5"/>
            <a:endCxn id="29" idx="0"/>
          </p:cNvCxnSpPr>
          <p:nvPr/>
        </p:nvCxnSpPr>
        <p:spPr>
          <a:xfrm>
            <a:off x="5478934" y="2880648"/>
            <a:ext cx="836188" cy="1790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F5885756-095E-8543-A3B6-CF75381AFAF5}"/>
              </a:ext>
            </a:extLst>
          </p:cNvPr>
          <p:cNvCxnSpPr>
            <a:cxnSpLocks/>
            <a:stCxn id="23" idx="3"/>
            <a:endCxn id="26" idx="7"/>
          </p:cNvCxnSpPr>
          <p:nvPr/>
        </p:nvCxnSpPr>
        <p:spPr>
          <a:xfrm flipH="1">
            <a:off x="4032859" y="3876351"/>
            <a:ext cx="2489517" cy="1065778"/>
          </a:xfrm>
          <a:prstGeom prst="line">
            <a:avLst/>
          </a:prstGeom>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9BE2AED3-64EA-F641-B5C6-B5275A65EF69}"/>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200030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1C0057-3CAF-4649-AA2A-F9ECCF155E65}"/>
              </a:ext>
            </a:extLst>
          </p:cNvPr>
          <p:cNvSpPr>
            <a:spLocks noGrp="1"/>
          </p:cNvSpPr>
          <p:nvPr>
            <p:ph type="title"/>
          </p:nvPr>
        </p:nvSpPr>
        <p:spPr/>
        <p:txBody>
          <a:bodyPr/>
          <a:lstStyle/>
          <a:p>
            <a:r>
              <a:rPr kumimoji="1" lang="ja-JP" altLang="en-US"/>
              <a:t>リスク情報の効果的発信</a:t>
            </a:r>
          </a:p>
        </p:txBody>
      </p:sp>
      <p:sp>
        <p:nvSpPr>
          <p:cNvPr id="3" name="コンテンツ プレースホルダー 2">
            <a:extLst>
              <a:ext uri="{FF2B5EF4-FFF2-40B4-BE49-F238E27FC236}">
                <a16:creationId xmlns:a16="http://schemas.microsoft.com/office/drawing/2014/main" id="{0F091F6D-C072-DF48-9C84-56098C675CCA}"/>
              </a:ext>
            </a:extLst>
          </p:cNvPr>
          <p:cNvSpPr>
            <a:spLocks noGrp="1"/>
          </p:cNvSpPr>
          <p:nvPr>
            <p:ph idx="1"/>
          </p:nvPr>
        </p:nvSpPr>
        <p:spPr>
          <a:xfrm>
            <a:off x="644692" y="1593051"/>
            <a:ext cx="7886700" cy="4904755"/>
          </a:xfrm>
        </p:spPr>
        <p:txBody>
          <a:bodyPr>
            <a:normAutofit/>
          </a:bodyPr>
          <a:lstStyle/>
          <a:p>
            <a:pPr>
              <a:lnSpc>
                <a:spcPct val="100000"/>
              </a:lnSpc>
            </a:pPr>
            <a:r>
              <a:rPr kumimoji="1" lang="ja-JP" altLang="en-US" sz="2000" dirty="0"/>
              <a:t>不確かさや見解の相違があるリスク情報の公開は、その根拠を受け手側が検証できることが重要</a:t>
            </a:r>
            <a:endParaRPr kumimoji="1" lang="en-US" altLang="ja-JP" sz="2000" dirty="0"/>
          </a:p>
          <a:p>
            <a:pPr lvl="1">
              <a:lnSpc>
                <a:spcPct val="100000"/>
              </a:lnSpc>
            </a:pPr>
            <a:r>
              <a:rPr lang="ja-JP" altLang="en-US" sz="2000" dirty="0"/>
              <a:t>リスク情報の根拠、</a:t>
            </a:r>
            <a:r>
              <a:rPr kumimoji="1" lang="ja-JP" altLang="en-US" sz="2000" dirty="0"/>
              <a:t>検討過程、情報の修正・更新の履歴を含めた迅速な情報公開</a:t>
            </a:r>
            <a:endParaRPr kumimoji="1" lang="en-US" altLang="ja-JP" sz="2000" dirty="0"/>
          </a:p>
          <a:p>
            <a:pPr>
              <a:lnSpc>
                <a:spcPct val="100000"/>
              </a:lnSpc>
            </a:pPr>
            <a:r>
              <a:rPr lang="ja-JP" altLang="en-US" sz="2000" dirty="0"/>
              <a:t>情報発信の種類</a:t>
            </a:r>
            <a:endParaRPr lang="en-US" altLang="ja-JP" sz="2000" dirty="0"/>
          </a:p>
          <a:p>
            <a:pPr lvl="1">
              <a:lnSpc>
                <a:spcPct val="100000"/>
              </a:lnSpc>
            </a:pPr>
            <a:r>
              <a:rPr kumimoji="1" lang="ja-JP" altLang="en-US" sz="2000" dirty="0"/>
              <a:t>科学的な正確性を伝えようとする情報発信</a:t>
            </a:r>
            <a:endParaRPr kumimoji="1" lang="en-US" altLang="ja-JP" sz="2000" dirty="0"/>
          </a:p>
          <a:p>
            <a:pPr lvl="1">
              <a:lnSpc>
                <a:spcPct val="100000"/>
              </a:lnSpc>
            </a:pPr>
            <a:r>
              <a:rPr lang="ja-JP" altLang="en-US" sz="2000" b="1" dirty="0"/>
              <a:t>受け手側の行動変容を起こそうとする情報発信</a:t>
            </a:r>
            <a:endParaRPr lang="en-US" altLang="ja-JP" sz="2000" b="1" dirty="0"/>
          </a:p>
          <a:p>
            <a:pPr lvl="2">
              <a:lnSpc>
                <a:spcPct val="100000"/>
              </a:lnSpc>
            </a:pPr>
            <a:r>
              <a:rPr lang="ja-JP" altLang="en-US" sz="2000" dirty="0"/>
              <a:t>伝えるべきメッセージを整理して明確にする</a:t>
            </a:r>
            <a:endParaRPr lang="en-US" altLang="ja-JP" sz="2000" dirty="0"/>
          </a:p>
          <a:p>
            <a:pPr lvl="2">
              <a:lnSpc>
                <a:spcPct val="100000"/>
              </a:lnSpc>
            </a:pPr>
            <a:r>
              <a:rPr lang="ja-JP" altLang="en-US" sz="2000" dirty="0"/>
              <a:t>端的にわかりやすい情報</a:t>
            </a:r>
            <a:endParaRPr lang="en-US" altLang="ja-JP" sz="2000" dirty="0"/>
          </a:p>
          <a:p>
            <a:pPr>
              <a:lnSpc>
                <a:spcPct val="100000"/>
              </a:lnSpc>
            </a:pPr>
            <a:r>
              <a:rPr lang="ja-JP" altLang="en-US" sz="2000" dirty="0"/>
              <a:t>確率論的な数値を理解しやすく</a:t>
            </a:r>
            <a:endParaRPr lang="en-US" altLang="ja-JP" sz="2000" dirty="0"/>
          </a:p>
          <a:p>
            <a:pPr lvl="1">
              <a:lnSpc>
                <a:spcPct val="100000"/>
              </a:lnSpc>
            </a:pPr>
            <a:r>
              <a:rPr lang="en-US" altLang="ja-JP" sz="2000" dirty="0"/>
              <a:t>1000mSv</a:t>
            </a:r>
            <a:r>
              <a:rPr lang="ja-JP" altLang="en-US" sz="2000" dirty="0"/>
              <a:t>の被ばくで</a:t>
            </a:r>
            <a:r>
              <a:rPr lang="en-US" altLang="ja-JP" sz="2000" dirty="0"/>
              <a:t>5%</a:t>
            </a:r>
            <a:r>
              <a:rPr lang="ja-JP" altLang="en-US" sz="2000" dirty="0"/>
              <a:t>のリスク増加</a:t>
            </a:r>
            <a:endParaRPr lang="en-US" altLang="ja-JP" sz="2000" dirty="0"/>
          </a:p>
          <a:p>
            <a:pPr lvl="2">
              <a:lnSpc>
                <a:spcPct val="100000"/>
              </a:lnSpc>
            </a:pPr>
            <a:r>
              <a:rPr lang="ja-JP" altLang="en-US" sz="2000" dirty="0"/>
              <a:t>リスクとして高いのか？低いのか？受け手側の認識に相違がある</a:t>
            </a:r>
            <a:endParaRPr lang="en-US" altLang="ja-JP" sz="2000" dirty="0"/>
          </a:p>
        </p:txBody>
      </p:sp>
      <p:sp>
        <p:nvSpPr>
          <p:cNvPr id="4" name="スライド番号プレースホルダー 3">
            <a:extLst>
              <a:ext uri="{FF2B5EF4-FFF2-40B4-BE49-F238E27FC236}">
                <a16:creationId xmlns:a16="http://schemas.microsoft.com/office/drawing/2014/main" id="{862E1875-EACC-F940-BD1D-EA9A3FF3BB48}"/>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1955446449"/>
      </p:ext>
    </p:extLst>
  </p:cSld>
  <p:clrMapOvr>
    <a:masterClrMapping/>
  </p:clrMapOvr>
</p:sld>
</file>

<file path=ppt/theme/theme1.xml><?xml version="1.0" encoding="utf-8"?>
<a:theme xmlns:a="http://schemas.openxmlformats.org/drawingml/2006/main" name="基礎コース">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基礎コース</Template>
  <TotalTime>1071</TotalTime>
  <Words>6630</Words>
  <Application>Microsoft Macintosh PowerPoint</Application>
  <PresentationFormat>画面に合わせる (4:3)</PresentationFormat>
  <Paragraphs>437</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YuMincho +36p Kana Medium</vt:lpstr>
      <vt:lpstr>ヒラギノ角ゴシック W3</vt:lpstr>
      <vt:lpstr>游ゴシック</vt:lpstr>
      <vt:lpstr>游ゴシック Light</vt:lpstr>
      <vt:lpstr>Arial</vt:lpstr>
      <vt:lpstr>Wingdings</vt:lpstr>
      <vt:lpstr>基礎コース</vt:lpstr>
      <vt:lpstr>原子力災害時の リスクコミュニケーション</vt:lpstr>
      <vt:lpstr>リスクコミュニケーションとは</vt:lpstr>
      <vt:lpstr>多様なリスク</vt:lpstr>
      <vt:lpstr>リスクコミュニケーションのフェイズ</vt:lpstr>
      <vt:lpstr>クライシス・コミュニケーション</vt:lpstr>
      <vt:lpstr>リスクに関する「知識の不定性」の度合い</vt:lpstr>
      <vt:lpstr>ハザード種別によるリスクの分類</vt:lpstr>
      <vt:lpstr>ステークホルダー（関与者）</vt:lpstr>
      <vt:lpstr>リスク情報の効果的発信</vt:lpstr>
      <vt:lpstr>科学技術リテラシーと社会リテラシー</vt:lpstr>
      <vt:lpstr>リスク認知の違い</vt:lpstr>
      <vt:lpstr>リスクコミュニケーションの目的と機能</vt:lpstr>
      <vt:lpstr>リスクに関する様々な非対称性</vt:lpstr>
      <vt:lpstr>リスクコミュニケーションの成功</vt:lpstr>
      <vt:lpstr>原子力災害の特徴</vt:lpstr>
      <vt:lpstr>リスクコミュニケーションの俯瞰図</vt:lpstr>
      <vt:lpstr>リスクコミュニケーション企画</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Tominaga</dc:creator>
  <cp:lastModifiedBy>富永 隆子</cp:lastModifiedBy>
  <cp:revision>139</cp:revision>
  <cp:lastPrinted>2020-01-19T14:08:14Z</cp:lastPrinted>
  <dcterms:created xsi:type="dcterms:W3CDTF">2018-07-09T08:22:40Z</dcterms:created>
  <dcterms:modified xsi:type="dcterms:W3CDTF">2020-01-19T15:36:37Z</dcterms:modified>
</cp:coreProperties>
</file>