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7" r:id="rId1"/>
  </p:sldMasterIdLst>
  <p:notesMasterIdLst>
    <p:notesMasterId r:id="rId42"/>
  </p:notesMasterIdLst>
  <p:handoutMasterIdLst>
    <p:handoutMasterId r:id="rId43"/>
  </p:handoutMasterIdLst>
  <p:sldIdLst>
    <p:sldId id="436" r:id="rId2"/>
    <p:sldId id="583" r:id="rId3"/>
    <p:sldId id="521" r:id="rId4"/>
    <p:sldId id="522" r:id="rId5"/>
    <p:sldId id="488" r:id="rId6"/>
    <p:sldId id="490" r:id="rId7"/>
    <p:sldId id="458" r:id="rId8"/>
    <p:sldId id="439" r:id="rId9"/>
    <p:sldId id="492" r:id="rId10"/>
    <p:sldId id="357" r:id="rId11"/>
    <p:sldId id="581" r:id="rId12"/>
    <p:sldId id="360" r:id="rId13"/>
    <p:sldId id="493" r:id="rId14"/>
    <p:sldId id="494" r:id="rId15"/>
    <p:sldId id="579" r:id="rId16"/>
    <p:sldId id="495" r:id="rId17"/>
    <p:sldId id="397" r:id="rId18"/>
    <p:sldId id="303" r:id="rId19"/>
    <p:sldId id="373" r:id="rId20"/>
    <p:sldId id="511" r:id="rId21"/>
    <p:sldId id="496" r:id="rId22"/>
    <p:sldId id="364" r:id="rId23"/>
    <p:sldId id="578" r:id="rId24"/>
    <p:sldId id="491" r:id="rId25"/>
    <p:sldId id="500" r:id="rId26"/>
    <p:sldId id="499" r:id="rId27"/>
    <p:sldId id="502" r:id="rId28"/>
    <p:sldId id="501" r:id="rId29"/>
    <p:sldId id="503" r:id="rId30"/>
    <p:sldId id="512" r:id="rId31"/>
    <p:sldId id="506" r:id="rId32"/>
    <p:sldId id="504" r:id="rId33"/>
    <p:sldId id="575" r:id="rId34"/>
    <p:sldId id="505" r:id="rId35"/>
    <p:sldId id="513" r:id="rId36"/>
    <p:sldId id="335" r:id="rId37"/>
    <p:sldId id="576" r:id="rId38"/>
    <p:sldId id="577" r:id="rId39"/>
    <p:sldId id="425" r:id="rId40"/>
    <p:sldId id="509" r:id="rId41"/>
  </p:sldIdLst>
  <p:sldSz cx="9144000" cy="5143500" type="screen16x9"/>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tdFSKqW1RJlwQkHtOdrQQ==" hashData="kjj4sft42N+f+GDuZ+xEMMAtQRwJFUEXUAbQZbmMvSJ0zygPaY+wL5QxSvW3Cak+RCfStpJqd0RMH2H/G3QvDw=="/>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淡色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B4B98B0-60AC-42C2-AFA5-B58CD77FA1E5}" styleName="淡色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淡色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2DE63D5-997A-4646-A377-4702673A728D}" styleName="淡色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淡色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44"/>
    <p:restoredTop sz="79048"/>
  </p:normalViewPr>
  <p:slideViewPr>
    <p:cSldViewPr snapToGrid="0" snapToObjects="1">
      <p:cViewPr varScale="1">
        <p:scale>
          <a:sx n="127" d="100"/>
          <a:sy n="127" d="100"/>
        </p:scale>
        <p:origin x="1744" y="176"/>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91" d="100"/>
          <a:sy n="91" d="100"/>
        </p:scale>
        <p:origin x="3256"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AC665BF3-2279-7F45-B838-4A2D05290A1B}" type="datetimeFigureOut">
              <a:rPr kumimoji="1" lang="ja-JP" altLang="en-US" smtClean="0"/>
              <a:t>2021/4/2</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2DD5F83-071C-F748-A9CF-1231241EE6D9}" type="slidenum">
              <a:rPr kumimoji="1" lang="ja-JP" altLang="en-US" smtClean="0"/>
              <a:t>‹#›</a:t>
            </a:fld>
            <a:endParaRPr kumimoji="1" lang="ja-JP" altLang="en-US"/>
          </a:p>
        </p:txBody>
      </p:sp>
    </p:spTree>
    <p:extLst>
      <p:ext uri="{BB962C8B-B14F-4D97-AF65-F5344CB8AC3E}">
        <p14:creationId xmlns:p14="http://schemas.microsoft.com/office/powerpoint/2010/main" val="24487275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4" name="スライド イメージ プレースホルダー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319314" y="4721186"/>
            <a:ext cx="6183086" cy="50179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Tree>
    <p:extLst>
      <p:ext uri="{BB962C8B-B14F-4D97-AF65-F5344CB8AC3E}">
        <p14:creationId xmlns:p14="http://schemas.microsoft.com/office/powerpoint/2010/main" val="21693129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600" b="0" i="0" kern="1200">
        <a:solidFill>
          <a:schemeClr val="tx1"/>
        </a:solidFill>
        <a:latin typeface="Yu Gothic" panose="020B0400000000000000" pitchFamily="34" charset="-128"/>
        <a:ea typeface="Yu Gothic" panose="020B0400000000000000" pitchFamily="34" charset="-128"/>
        <a:cs typeface="+mn-cs"/>
      </a:defRPr>
    </a:lvl1pPr>
    <a:lvl2pPr marL="457200" algn="l" defTabSz="457200" rtl="0" eaLnBrk="1" latinLnBrk="0" hangingPunct="1">
      <a:defRPr kumimoji="1" sz="1600" b="0" i="0" kern="1200">
        <a:solidFill>
          <a:schemeClr val="tx1"/>
        </a:solidFill>
        <a:latin typeface="Yu Gothic" panose="020B0400000000000000" pitchFamily="34" charset="-128"/>
        <a:ea typeface="Yu Gothic" panose="020B0400000000000000" pitchFamily="34" charset="-128"/>
        <a:cs typeface="+mn-cs"/>
      </a:defRPr>
    </a:lvl2pPr>
    <a:lvl3pPr marL="914400" algn="l" defTabSz="457200" rtl="0" eaLnBrk="1" latinLnBrk="0" hangingPunct="1">
      <a:defRPr kumimoji="1" sz="1600" b="0" i="0" kern="1200">
        <a:solidFill>
          <a:schemeClr val="tx1"/>
        </a:solidFill>
        <a:latin typeface="Yu Gothic" panose="020B0400000000000000" pitchFamily="34" charset="-128"/>
        <a:ea typeface="Yu Gothic" panose="020B0400000000000000" pitchFamily="34" charset="-128"/>
        <a:cs typeface="+mn-cs"/>
      </a:defRPr>
    </a:lvl3pPr>
    <a:lvl4pPr marL="1371600" algn="l" defTabSz="457200" rtl="0" eaLnBrk="1" latinLnBrk="0" hangingPunct="1">
      <a:defRPr kumimoji="1" sz="1600" b="0" i="0" kern="1200">
        <a:solidFill>
          <a:schemeClr val="tx1"/>
        </a:solidFill>
        <a:latin typeface="Yu Gothic" panose="020B0400000000000000" pitchFamily="34" charset="-128"/>
        <a:ea typeface="Yu Gothic" panose="020B0400000000000000" pitchFamily="34" charset="-128"/>
        <a:cs typeface="+mn-cs"/>
      </a:defRPr>
    </a:lvl4pPr>
    <a:lvl5pPr marL="1828800" algn="l" defTabSz="457200" rtl="0" eaLnBrk="1" latinLnBrk="0" hangingPunct="1">
      <a:defRPr kumimoji="1" sz="1600" b="0" i="0" kern="1200">
        <a:solidFill>
          <a:schemeClr val="tx1"/>
        </a:solidFill>
        <a:latin typeface="Yu Gothic" panose="020B0400000000000000" pitchFamily="34" charset="-128"/>
        <a:ea typeface="Yu Gothic" panose="020B0400000000000000" pitchFamily="34" charset="-128"/>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内容</a:t>
            </a:r>
            <a:endParaRPr kumimoji="1" lang="en-US" altLang="ja-JP" dirty="0"/>
          </a:p>
          <a:p>
            <a:pPr marL="285750" indent="-285750">
              <a:buFont typeface="Arial" panose="020B0604020202020204" pitchFamily="34" charset="0"/>
              <a:buChar char="•"/>
            </a:pPr>
            <a:r>
              <a:rPr kumimoji="1" lang="ja-JP" altLang="en-US"/>
              <a:t>初動対応の目標</a:t>
            </a:r>
            <a:endParaRPr kumimoji="1" lang="en-US" altLang="ja-JP" dirty="0"/>
          </a:p>
          <a:p>
            <a:pPr marL="285750" indent="-285750">
              <a:buFont typeface="Arial" panose="020B0604020202020204" pitchFamily="34" charset="0"/>
              <a:buChar char="•"/>
            </a:pPr>
            <a:r>
              <a:rPr kumimoji="1" lang="ja-JP" altLang="en-US"/>
              <a:t>放射線、放射性物質、放射能</a:t>
            </a:r>
            <a:endParaRPr kumimoji="1" lang="en-US" altLang="ja-JP" dirty="0"/>
          </a:p>
          <a:p>
            <a:pPr marL="285750" indent="-285750">
              <a:buFont typeface="Arial" panose="020B0604020202020204" pitchFamily="34" charset="0"/>
              <a:buChar char="•"/>
            </a:pPr>
            <a:r>
              <a:rPr kumimoji="1" lang="ja-JP" altLang="en-US"/>
              <a:t>測定器</a:t>
            </a:r>
            <a:endParaRPr kumimoji="1" lang="en-US" altLang="ja-JP" dirty="0"/>
          </a:p>
          <a:p>
            <a:pPr marL="285750" indent="-285750">
              <a:buFont typeface="Arial" panose="020B0604020202020204" pitchFamily="34" charset="0"/>
              <a:buChar char="•"/>
            </a:pPr>
            <a:r>
              <a:rPr kumimoji="1" lang="ja-JP" altLang="en-US"/>
              <a:t>放射線テロ災害対処</a:t>
            </a:r>
            <a:endParaRPr kumimoji="1" lang="en-US" altLang="ja-JP" dirty="0"/>
          </a:p>
          <a:p>
            <a:pPr marL="742950" lvl="1" indent="-285750">
              <a:buFont typeface="Arial" panose="020B0604020202020204" pitchFamily="34" charset="0"/>
              <a:buChar char="•"/>
            </a:pPr>
            <a:r>
              <a:rPr kumimoji="1" lang="ja-JP" altLang="en-US"/>
              <a:t>外部被ばく対策</a:t>
            </a:r>
            <a:endParaRPr kumimoji="1" lang="en-US" altLang="ja-JP" dirty="0"/>
          </a:p>
          <a:p>
            <a:pPr marL="742950" lvl="1" indent="-285750">
              <a:buFont typeface="Arial" panose="020B0604020202020204" pitchFamily="34" charset="0"/>
              <a:buChar char="•"/>
            </a:pPr>
            <a:r>
              <a:rPr kumimoji="1" lang="ja-JP" altLang="en-US"/>
              <a:t>内部被ばく対策</a:t>
            </a:r>
            <a:endParaRPr kumimoji="1" lang="en-US" altLang="ja-JP" dirty="0"/>
          </a:p>
          <a:p>
            <a:pPr marL="742950" lvl="1" indent="-285750">
              <a:buFont typeface="Arial" panose="020B0604020202020204" pitchFamily="34" charset="0"/>
              <a:buChar char="•"/>
            </a:pPr>
            <a:r>
              <a:rPr kumimoji="1" lang="ja-JP" altLang="en-US"/>
              <a:t>汚染対策</a:t>
            </a:r>
            <a:endParaRPr kumimoji="1" lang="en-US" altLang="ja-JP" dirty="0"/>
          </a:p>
          <a:p>
            <a:pPr marL="285750" indent="-285750">
              <a:buFont typeface="Arial" panose="020B0604020202020204" pitchFamily="34" charset="0"/>
              <a:buChar char="•"/>
            </a:pPr>
            <a:r>
              <a:rPr kumimoji="1" lang="ja-JP" altLang="en-US"/>
              <a:t>要救助者対応</a:t>
            </a:r>
          </a:p>
        </p:txBody>
      </p:sp>
    </p:spTree>
    <p:extLst>
      <p:ext uri="{BB962C8B-B14F-4D97-AF65-F5344CB8AC3E}">
        <p14:creationId xmlns:p14="http://schemas.microsoft.com/office/powerpoint/2010/main" val="804418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外部被ばく対策の一つは、個人線量計を装着し、活動中の被ばく線量の積算値を管理することである。放射線の関与が疑われる状況で、個人線量計を装着しておく。被ばく線量は、現場で放射線を検知した後で測定を開始しても、測定開始前の被ばく線量を確認することができない。</a:t>
            </a:r>
            <a:endParaRPr kumimoji="1" lang="en-US" altLang="ja-JP" dirty="0"/>
          </a:p>
          <a:p>
            <a:r>
              <a:rPr kumimoji="1" lang="ja-JP" altLang="en-US"/>
              <a:t>管理としては、被ばく線量限度以下での活動を補助するために、アラーム（警報）を設定する。電子式個人線量計は機種によってはアラームを</a:t>
            </a:r>
            <a:r>
              <a:rPr kumimoji="1" lang="en-US" altLang="ja-JP" dirty="0"/>
              <a:t>2</a:t>
            </a:r>
            <a:r>
              <a:rPr kumimoji="1" lang="ja-JP" altLang="en-US"/>
              <a:t>段階に設定することも可能である。</a:t>
            </a:r>
          </a:p>
          <a:p>
            <a:endParaRPr kumimoji="1" lang="ja-JP" altLang="en-US"/>
          </a:p>
        </p:txBody>
      </p:sp>
    </p:spTree>
    <p:extLst>
      <p:ext uri="{BB962C8B-B14F-4D97-AF65-F5344CB8AC3E}">
        <p14:creationId xmlns:p14="http://schemas.microsoft.com/office/powerpoint/2010/main" val="3203629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個人線量計は汚染させないように防護服の中に装着するか、ビニール袋に入れて装着する。装着の方向を間違えないようにする。</a:t>
            </a:r>
            <a:endParaRPr kumimoji="1" lang="en-US" altLang="ja-JP" dirty="0"/>
          </a:p>
          <a:p>
            <a:r>
              <a:rPr kumimoji="1" lang="ja-JP" altLang="en-US"/>
              <a:t>またアラーム音が小さいこともあり、活動中に聞き取れない可能性もあるため、可能であれば振動による発報の機能があるとよい。</a:t>
            </a:r>
            <a:endParaRPr kumimoji="1" lang="en-US" altLang="ja-JP" dirty="0"/>
          </a:p>
          <a:p>
            <a:r>
              <a:rPr kumimoji="1" lang="ja-JP" altLang="en-US"/>
              <a:t>個人線量計の機種によっては、高出力トランシーバーやスマートフォンの電波によって誤計数の可能性があるため、これらの装置と同じポケットには入れないなどの注意が必要である。</a:t>
            </a:r>
            <a:endParaRPr kumimoji="1" lang="en-US" altLang="ja-JP" dirty="0"/>
          </a:p>
          <a:p>
            <a:endParaRPr kumimoji="1" lang="ja-JP" altLang="en-US"/>
          </a:p>
        </p:txBody>
      </p:sp>
    </p:spTree>
    <p:extLst>
      <p:ext uri="{BB962C8B-B14F-4D97-AF65-F5344CB8AC3E}">
        <p14:creationId xmlns:p14="http://schemas.microsoft.com/office/powerpoint/2010/main" val="617621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消防活動時の被ばく線量限度と個人被ばく線量計の警報設定値を示す。</a:t>
            </a:r>
            <a:endParaRPr kumimoji="1" lang="en-US" altLang="ja-JP" dirty="0"/>
          </a:p>
          <a:p>
            <a:r>
              <a:rPr kumimoji="1" lang="ja-JP" altLang="en-US"/>
              <a:t>通常の活動時の警報設定値は</a:t>
            </a:r>
            <a:r>
              <a:rPr kumimoji="1" lang="en-US" altLang="ja-JP" dirty="0"/>
              <a:t>8〜9mSv</a:t>
            </a:r>
            <a:r>
              <a:rPr kumimoji="1" lang="ja-JP" altLang="en-US"/>
              <a:t>とする。緊急時の警報設定値は、鳴動後に退避する間も被ばくするため、退避時の被ばく線量も考慮して</a:t>
            </a:r>
            <a:r>
              <a:rPr kumimoji="1" lang="en-US" altLang="ja-JP" dirty="0"/>
              <a:t>30〜50mSv</a:t>
            </a:r>
            <a:r>
              <a:rPr kumimoji="1" lang="ja-JP" altLang="en-US"/>
              <a:t>とする。</a:t>
            </a:r>
            <a:endParaRPr kumimoji="1" lang="en-US" altLang="ja-JP" dirty="0"/>
          </a:p>
          <a:p>
            <a:endParaRPr kumimoji="1" lang="en-US" altLang="ja-JP" dirty="0"/>
          </a:p>
          <a:p>
            <a:pPr defTabSz="685800"/>
            <a:r>
              <a:rPr kumimoji="1" lang="ja-JP" altLang="en-US"/>
              <a:t>出典：</a:t>
            </a:r>
            <a:r>
              <a:rPr lang="ja-JP" altLang="en-US" sz="1600">
                <a:solidFill>
                  <a:prstClr val="black"/>
                </a:solidFill>
                <a:latin typeface="HG丸ｺﾞｼｯｸM-PRO"/>
                <a:ea typeface="HG丸ｺﾞｼｯｸM-PRO"/>
                <a:cs typeface="HG丸ｺﾞｼｯｸM-PRO"/>
              </a:rPr>
              <a:t>原子力施設等における消防活動対策マニュアル</a:t>
            </a:r>
            <a:endParaRPr lang="en-GB" altLang="ja-JP" sz="1600" dirty="0">
              <a:solidFill>
                <a:prstClr val="black"/>
              </a:solidFill>
              <a:latin typeface="HG丸ｺﾞｼｯｸM-PRO"/>
              <a:ea typeface="HG丸ｺﾞｼｯｸM-PRO"/>
              <a:cs typeface="HG丸ｺﾞｼｯｸM-PRO"/>
            </a:endParaRPr>
          </a:p>
          <a:p>
            <a:pPr defTabSz="685800"/>
            <a:r>
              <a:rPr lang="ja-JP" altLang="en-US" sz="1600">
                <a:solidFill>
                  <a:prstClr val="black"/>
                </a:solidFill>
                <a:latin typeface="HG丸ｺﾞｼｯｸM-PRO"/>
                <a:ea typeface="HG丸ｺﾞｼｯｸM-PRO"/>
                <a:cs typeface="HG丸ｺﾞｼｯｸM-PRO"/>
              </a:rPr>
              <a:t>（</a:t>
            </a:r>
            <a:r>
              <a:rPr lang="en-GB" altLang="ja-JP" sz="1600" dirty="0">
                <a:solidFill>
                  <a:prstClr val="black"/>
                </a:solidFill>
                <a:latin typeface="HG丸ｺﾞｼｯｸM-PRO"/>
                <a:ea typeface="HG丸ｺﾞｼｯｸM-PRO"/>
                <a:cs typeface="HG丸ｺﾞｼｯｸM-PRO"/>
              </a:rPr>
              <a:t>2014.</a:t>
            </a:r>
            <a:r>
              <a:rPr lang="en-US" altLang="ja-JP" sz="1600" dirty="0">
                <a:solidFill>
                  <a:prstClr val="black"/>
                </a:solidFill>
                <a:latin typeface="HG丸ｺﾞｼｯｸM-PRO"/>
                <a:ea typeface="HG丸ｺﾞｼｯｸM-PRO"/>
                <a:cs typeface="HG丸ｺﾞｼｯｸM-PRO"/>
              </a:rPr>
              <a:t>3. </a:t>
            </a:r>
            <a:r>
              <a:rPr lang="ja-JP" altLang="en-US" sz="1600">
                <a:solidFill>
                  <a:prstClr val="black"/>
                </a:solidFill>
                <a:latin typeface="HG丸ｺﾞｼｯｸM-PRO"/>
                <a:ea typeface="HG丸ｺﾞｼｯｸM-PRO"/>
                <a:cs typeface="HG丸ｺﾞｼｯｸM-PRO"/>
              </a:rPr>
              <a:t>消防庁　消防・救助技術の高度化等検討会報告書）</a:t>
            </a:r>
          </a:p>
        </p:txBody>
      </p:sp>
    </p:spTree>
    <p:extLst>
      <p:ext uri="{BB962C8B-B14F-4D97-AF65-F5344CB8AC3E}">
        <p14:creationId xmlns:p14="http://schemas.microsoft.com/office/powerpoint/2010/main" val="2700104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外部被ばく対策の一つとして放射線検知活動がある。</a:t>
            </a:r>
            <a:endParaRPr kumimoji="1" lang="en-US" altLang="ja-JP" dirty="0"/>
          </a:p>
          <a:p>
            <a:r>
              <a:rPr kumimoji="1" lang="ja-JP" altLang="en-US"/>
              <a:t>まず、放射線の関与が疑われる現場では、空間線量計や表面汚染計によって放射線の存在を確認する。バックグラウンドレベル以上の放射線が検知されたら、放射線が関与している。</a:t>
            </a:r>
            <a:endParaRPr kumimoji="1" lang="en-US" altLang="ja-JP" dirty="0"/>
          </a:p>
          <a:p>
            <a:r>
              <a:rPr kumimoji="1" lang="ja-JP" altLang="en-US"/>
              <a:t>放射線を検知したら、放射線量率（空間線量率）を測定し、詳細な危険の程度を分析する。</a:t>
            </a:r>
          </a:p>
          <a:p>
            <a:endParaRPr kumimoji="1" lang="ja-JP" altLang="en-US"/>
          </a:p>
        </p:txBody>
      </p:sp>
    </p:spTree>
    <p:extLst>
      <p:ext uri="{BB962C8B-B14F-4D97-AF65-F5344CB8AC3E}">
        <p14:creationId xmlns:p14="http://schemas.microsoft.com/office/powerpoint/2010/main" val="80268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線量率に応じてゾーニングと外部被ばく管理を行う。外部被ばく対策のためのゾーニングは、危険区域を</a:t>
            </a:r>
            <a:r>
              <a:rPr kumimoji="1" lang="en-US" altLang="ja-JP" dirty="0"/>
              <a:t>100μSv/h</a:t>
            </a:r>
            <a:r>
              <a:rPr kumimoji="1" lang="ja-JP" altLang="en-US"/>
              <a:t>以上の区域で設定し、準危険区域をバックグラウンド以上から</a:t>
            </a:r>
            <a:r>
              <a:rPr kumimoji="1" lang="en-US" altLang="ja-JP" dirty="0"/>
              <a:t>100μSv/h</a:t>
            </a:r>
            <a:r>
              <a:rPr kumimoji="1" lang="ja-JP" altLang="en-US"/>
              <a:t>の区域で設定する。準危険区域、危険区域に進入する場合は、放射線の測定器の持参と個人線量計の装着は必須である。</a:t>
            </a:r>
            <a:endParaRPr kumimoji="1" lang="en-US" altLang="ja-JP" dirty="0"/>
          </a:p>
          <a:p>
            <a:r>
              <a:rPr kumimoji="1" lang="ja-JP" altLang="en-US"/>
              <a:t>また、危険区域あるいは準危険区域では、放射線源からは離れるほど放射線量は弱くなるため、安全である。</a:t>
            </a:r>
          </a:p>
          <a:p>
            <a:endParaRPr kumimoji="1" lang="ja-JP" altLang="en-US"/>
          </a:p>
        </p:txBody>
      </p:sp>
    </p:spTree>
    <p:extLst>
      <p:ext uri="{BB962C8B-B14F-4D97-AF65-F5344CB8AC3E}">
        <p14:creationId xmlns:p14="http://schemas.microsoft.com/office/powerpoint/2010/main" val="1147063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先着隊の到着時に放射線測定器がない場合は、状況に応じて暫定的に安全境界域を設定する必要があり、その目安を表に示す。</a:t>
            </a:r>
            <a:endParaRPr kumimoji="1" lang="en-US" altLang="ja-JP" dirty="0"/>
          </a:p>
          <a:p>
            <a:r>
              <a:rPr kumimoji="1" lang="ja-JP" altLang="en-US"/>
              <a:t>この表の数値は、ある程度大きな線源（例えば</a:t>
            </a:r>
            <a:r>
              <a:rPr kumimoji="1" lang="en-US" altLang="ja-JP" dirty="0"/>
              <a:t>100TBq</a:t>
            </a:r>
            <a:r>
              <a:rPr kumimoji="1" lang="ja-JP" altLang="en-US"/>
              <a:t> </a:t>
            </a:r>
            <a:r>
              <a:rPr kumimoji="1" lang="en-US" altLang="ja-JP" dirty="0"/>
              <a:t>Cs-137</a:t>
            </a:r>
            <a:r>
              <a:rPr kumimoji="1" lang="ja-JP" altLang="en-US"/>
              <a:t>など）が存在している場合を想定している。</a:t>
            </a:r>
          </a:p>
          <a:p>
            <a:endParaRPr kumimoji="1" lang="ja-JP" altLang="en-US"/>
          </a:p>
        </p:txBody>
      </p:sp>
    </p:spTree>
    <p:extLst>
      <p:ext uri="{BB962C8B-B14F-4D97-AF65-F5344CB8AC3E}">
        <p14:creationId xmlns:p14="http://schemas.microsoft.com/office/powerpoint/2010/main" val="565953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活動現場の空間線量率に応じて、各個人が被ばく線量限度を超えないように活動内容、活動時間を管理する必要がある。また、</a:t>
            </a:r>
            <a:r>
              <a:rPr kumimoji="1" lang="en-US" altLang="ja-JP" dirty="0"/>
              <a:t>100mSv/h</a:t>
            </a:r>
            <a:r>
              <a:rPr kumimoji="1" lang="ja-JP" altLang="en-US"/>
              <a:t>以上の空間線量率の場所では、人命救助などの緊急作業のみ立ち入ることができ、活動時間は</a:t>
            </a:r>
            <a:r>
              <a:rPr kumimoji="1" lang="en-US" altLang="ja-JP" dirty="0"/>
              <a:t>30</a:t>
            </a:r>
            <a:r>
              <a:rPr kumimoji="1" lang="ja-JP" altLang="en-US"/>
              <a:t>分以内とすることが望ましい。</a:t>
            </a:r>
          </a:p>
          <a:p>
            <a:endParaRPr kumimoji="1" lang="ja-JP" altLang="en-US"/>
          </a:p>
        </p:txBody>
      </p:sp>
    </p:spTree>
    <p:extLst>
      <p:ext uri="{BB962C8B-B14F-4D97-AF65-F5344CB8AC3E}">
        <p14:creationId xmlns:p14="http://schemas.microsoft.com/office/powerpoint/2010/main" val="1436994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空間線量計は、測定器の機種等によって測定範囲が異なる。放射線危険区域（</a:t>
            </a:r>
            <a:r>
              <a:rPr kumimoji="1" lang="en-US" altLang="ja-JP" dirty="0"/>
              <a:t>100µSv/h</a:t>
            </a:r>
            <a:r>
              <a:rPr kumimoji="1" lang="ja-JP" altLang="en-US"/>
              <a:t>以上）を設定する場合は、このレベル以上を計測できる空間線量計が必要である。</a:t>
            </a:r>
            <a:endParaRPr kumimoji="1" lang="en-US" altLang="ja-JP" dirty="0"/>
          </a:p>
          <a:p>
            <a:r>
              <a:rPr kumimoji="1" lang="ja-JP" altLang="en-US"/>
              <a:t>例えば、</a:t>
            </a:r>
            <a:r>
              <a:rPr kumimoji="1" lang="en-US" altLang="ja-JP" dirty="0"/>
              <a:t>100µSv/h</a:t>
            </a:r>
            <a:r>
              <a:rPr kumimoji="1" lang="ja-JP" altLang="en-US"/>
              <a:t>の場所に１時間滞在した場合の被ばく線量はおよそ</a:t>
            </a:r>
            <a:r>
              <a:rPr kumimoji="1" lang="en-US" altLang="ja-JP" dirty="0"/>
              <a:t>100µSv</a:t>
            </a:r>
            <a:r>
              <a:rPr kumimoji="1" lang="ja-JP" altLang="en-US"/>
              <a:t>となり、</a:t>
            </a:r>
            <a:r>
              <a:rPr kumimoji="1" lang="en-US" altLang="ja-JP" dirty="0"/>
              <a:t>10</a:t>
            </a:r>
            <a:r>
              <a:rPr kumimoji="1" lang="ja-JP" altLang="en-US"/>
              <a:t>時間の滞在で、公衆の年間線量限度の</a:t>
            </a:r>
            <a:r>
              <a:rPr kumimoji="1" lang="en-US" altLang="ja-JP" dirty="0"/>
              <a:t>1mSv</a:t>
            </a:r>
            <a:r>
              <a:rPr kumimoji="1" lang="ja-JP" altLang="en-US"/>
              <a:t>となる程度である。放射線危険区域を設定したら、区域内に進入する場合は、放射線測定器、個人線量計を装着し、必ず放射線管理ができる装備で進入する。区域への入退域管理をしっかりと実施する。</a:t>
            </a:r>
            <a:endParaRPr kumimoji="1" lang="en-US" altLang="ja-JP" dirty="0"/>
          </a:p>
          <a:p>
            <a:r>
              <a:rPr kumimoji="1" lang="en-US" altLang="ja-JP" dirty="0"/>
              <a:t>100mSv/h</a:t>
            </a:r>
            <a:r>
              <a:rPr kumimoji="1" lang="ja-JP" altLang="en-US"/>
              <a:t>以上の場所は、それ以上の線量率の場所が存在する可能性もあり、場合によっては数分</a:t>
            </a:r>
            <a:r>
              <a:rPr kumimoji="1" lang="en-US" altLang="ja-JP" dirty="0"/>
              <a:t>〜1</a:t>
            </a:r>
            <a:r>
              <a:rPr kumimoji="1" lang="ja-JP" altLang="en-US"/>
              <a:t>時間程度で急性障害を引き起こす可能性のある高線量被ばくをする可能性があるため、進入は人命救助活動のみとし、活動時間は</a:t>
            </a:r>
            <a:r>
              <a:rPr kumimoji="1" lang="en-US" altLang="ja-JP" dirty="0"/>
              <a:t>30</a:t>
            </a:r>
            <a:r>
              <a:rPr kumimoji="1" lang="ja-JP" altLang="en-US"/>
              <a:t>分以内とすることが望ましい。</a:t>
            </a:r>
          </a:p>
          <a:p>
            <a:endParaRPr kumimoji="1" lang="ja-JP" altLang="en-US"/>
          </a:p>
        </p:txBody>
      </p:sp>
    </p:spTree>
    <p:extLst>
      <p:ext uri="{BB962C8B-B14F-4D97-AF65-F5344CB8AC3E}">
        <p14:creationId xmlns:p14="http://schemas.microsoft.com/office/powerpoint/2010/main" val="718574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外部被ばく防護のポイントは「時間」「距離」「遮へい」である。被ばくする時間を短くする、放射線源からの距離をとる、放射線を遮へいすることで、被ばく線量が低減できる。 </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放射線にさらされる活動時間を短くすることで被ばく線量を少なくできる。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放射線は、放射線源からの距離の二乗に反比例して減少するため、放射線源からの距離をとることで被ばく線量を少なくすることができる。逆に、放射線源からの距離が半分の位置</a:t>
            </a:r>
            <a:r>
              <a:rPr kumimoji="1" lang="en-US" altLang="ja-JP" dirty="0"/>
              <a:t>(1/2</a:t>
            </a:r>
            <a:r>
              <a:rPr kumimoji="1" lang="ja-JP" altLang="en-US"/>
              <a:t>の距離</a:t>
            </a:r>
            <a:r>
              <a:rPr kumimoji="1" lang="en-US" altLang="ja-JP" dirty="0"/>
              <a:t>)</a:t>
            </a:r>
            <a:r>
              <a:rPr kumimoji="1" lang="ja-JP" altLang="en-US"/>
              <a:t>に近づくと放射線量は元の位置の</a:t>
            </a:r>
            <a:r>
              <a:rPr kumimoji="1" lang="en-US" altLang="ja-JP" dirty="0"/>
              <a:t>4</a:t>
            </a:r>
            <a:r>
              <a:rPr kumimoji="1" lang="ja-JP" altLang="en-US"/>
              <a:t>倍になり、急激に空間線量が上昇することになるため、特に危険区域での活動時には注意が必要である。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放射線源との間に遮へい物があると放射線量は減少する。コンクリートの壁、鉄や鉛の金属の板などがあれば、遮へい材として使用できる。放射線源の位置、形状が明確であれば、鉛のブロックなどで線源を囲むことによって周辺の空間線量率を低減することもできる。 </a:t>
            </a:r>
          </a:p>
          <a:p>
            <a:endParaRPr kumimoji="1" lang="ja-JP" altLang="en-US"/>
          </a:p>
        </p:txBody>
      </p:sp>
    </p:spTree>
    <p:extLst>
      <p:ext uri="{BB962C8B-B14F-4D97-AF65-F5344CB8AC3E}">
        <p14:creationId xmlns:p14="http://schemas.microsoft.com/office/powerpoint/2010/main" val="1292938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鉛入りのインナーベストや放射能防護服があるが、その遮へい効果を実際に確認した結果を示している。防護服一式に含まれる鉛ベストは鉛</a:t>
            </a:r>
            <a:r>
              <a:rPr kumimoji="1" lang="en-US" altLang="ja-JP" dirty="0"/>
              <a:t>3mm</a:t>
            </a:r>
            <a:r>
              <a:rPr kumimoji="1" lang="ja-JP" altLang="en-US"/>
              <a:t>相当でしかなく、アメリシウム</a:t>
            </a:r>
            <a:r>
              <a:rPr kumimoji="1" lang="en-US" altLang="ja-JP" dirty="0"/>
              <a:t>‒241</a:t>
            </a:r>
            <a:r>
              <a:rPr kumimoji="1" lang="ja-JP" altLang="en-US"/>
              <a:t>から放出される低エネルギーの放射線に対しては遮へい率</a:t>
            </a:r>
            <a:r>
              <a:rPr kumimoji="1" lang="en-US" altLang="ja-JP" dirty="0"/>
              <a:t>95%</a:t>
            </a:r>
            <a:r>
              <a:rPr kumimoji="1" lang="ja-JP" altLang="en-US"/>
              <a:t>前後と、有効であるが、セシウム </a:t>
            </a:r>
            <a:r>
              <a:rPr kumimoji="1" lang="en-US" altLang="ja-JP" dirty="0"/>
              <a:t>‒137</a:t>
            </a:r>
            <a:r>
              <a:rPr kumimoji="1" lang="ja-JP" altLang="en-US"/>
              <a:t>やコバルト</a:t>
            </a:r>
            <a:r>
              <a:rPr kumimoji="1" lang="en-US" altLang="ja-JP" dirty="0"/>
              <a:t>‒ 60</a:t>
            </a:r>
            <a:r>
              <a:rPr kumimoji="1" lang="ja-JP" altLang="en-US"/>
              <a:t>に対しては遮へい率が</a:t>
            </a:r>
            <a:r>
              <a:rPr kumimoji="1" lang="en-US" altLang="ja-JP" dirty="0"/>
              <a:t>10%</a:t>
            </a:r>
            <a:r>
              <a:rPr kumimoji="1" lang="ja-JP" altLang="en-US"/>
              <a:t>以下となる。また、鉛ベストの側面</a:t>
            </a:r>
            <a:r>
              <a:rPr kumimoji="1" lang="en-US" altLang="ja-JP" dirty="0"/>
              <a:t>(</a:t>
            </a:r>
            <a:r>
              <a:rPr kumimoji="1" lang="ja-JP" altLang="en-US"/>
              <a:t>脇腹部分</a:t>
            </a:r>
            <a:r>
              <a:rPr kumimoji="1" lang="en-US" altLang="ja-JP" dirty="0"/>
              <a:t>)</a:t>
            </a:r>
            <a:r>
              <a:rPr kumimoji="1" lang="ja-JP" altLang="en-US"/>
              <a:t>は鉛が入っておらず、側面から被ばくをした場合、遮へい効果は期待できない。 </a:t>
            </a:r>
          </a:p>
          <a:p>
            <a:r>
              <a:rPr kumimoji="1" lang="ja-JP" altLang="en-US"/>
              <a:t>防護服一式の総重量等による機動性の低下により、活動時間が延長し、被ばく線量が増大することも考えられる。</a:t>
            </a:r>
          </a:p>
          <a:p>
            <a:endParaRPr kumimoji="1" lang="ja-JP" altLang="en-US"/>
          </a:p>
          <a:p>
            <a:r>
              <a:rPr kumimoji="1" lang="ja-JP" altLang="en-US"/>
              <a:t>出典；総務省消防庁　スタート！</a:t>
            </a:r>
            <a:r>
              <a:rPr kumimoji="1" lang="en-US" altLang="ja-JP" dirty="0"/>
              <a:t>RI119 </a:t>
            </a:r>
            <a:r>
              <a:rPr kumimoji="1" lang="ja-JP" altLang="en-US"/>
              <a:t>消防職員のための放射性物質事故対応の基礎知識（平成</a:t>
            </a:r>
            <a:r>
              <a:rPr kumimoji="1" lang="en-US" altLang="ja-JP" dirty="0"/>
              <a:t>23</a:t>
            </a:r>
            <a:r>
              <a:rPr kumimoji="1" lang="ja-JP" altLang="en-US"/>
              <a:t>年</a:t>
            </a:r>
            <a:r>
              <a:rPr kumimoji="1" lang="en-US" altLang="ja-JP" dirty="0"/>
              <a:t>3</a:t>
            </a:r>
            <a:r>
              <a:rPr kumimoji="1" lang="ja-JP" altLang="en-US"/>
              <a:t>月（平成</a:t>
            </a:r>
            <a:r>
              <a:rPr kumimoji="1" lang="en-US" altLang="ja-JP" dirty="0"/>
              <a:t>27</a:t>
            </a:r>
            <a:r>
              <a:rPr kumimoji="1" lang="ja-JP" altLang="en-US"/>
              <a:t>年</a:t>
            </a:r>
            <a:r>
              <a:rPr kumimoji="1" lang="en-US" altLang="ja-JP" dirty="0"/>
              <a:t>3</a:t>
            </a:r>
            <a:r>
              <a:rPr kumimoji="1" lang="ja-JP" altLang="en-US"/>
              <a:t>月一部改定））</a:t>
            </a:r>
          </a:p>
          <a:p>
            <a:endParaRPr kumimoji="1" lang="ja-JP" altLang="en-US"/>
          </a:p>
        </p:txBody>
      </p:sp>
    </p:spTree>
    <p:extLst>
      <p:ext uri="{BB962C8B-B14F-4D97-AF65-F5344CB8AC3E}">
        <p14:creationId xmlns:p14="http://schemas.microsoft.com/office/powerpoint/2010/main" val="874390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放射線テロ災害に限らず、</a:t>
            </a:r>
            <a:r>
              <a:rPr kumimoji="1" lang="en-US" altLang="ja-JP" dirty="0"/>
              <a:t>CBRNE</a:t>
            </a:r>
            <a:r>
              <a:rPr kumimoji="1" lang="ja-JP" altLang="en-US"/>
              <a:t>テロ災害が発生した場合は、完璧な対応は難しく、大過ない対応が求められる。</a:t>
            </a:r>
            <a:endParaRPr kumimoji="1" lang="en-US" altLang="ja-JP" dirty="0"/>
          </a:p>
          <a:p>
            <a:r>
              <a:rPr kumimoji="1" lang="ja-JP" altLang="en-US"/>
              <a:t>放射線テロ災害では、被ばく、汚染だけでは、化学テロとは異なり、緊急に治療が必要なことはなく、除染は救命処置にならないため、放射線以外の脅威（化学剤や爆発、外傷など）に対する医療処置を優先し、防ぎえた死をなくすことが目標となる。次に、救助者と要救助者、被災者の無用な被ばくをしないための安全確保、被ばく線量管理が目標となる。そして、汚染拡大防止や関係機関間の安全、危険情報の共有、公衆の保護による二次災害の予防が目標となる。</a:t>
            </a:r>
          </a:p>
          <a:p>
            <a:endParaRPr kumimoji="1" lang="ja-JP" altLang="en-US"/>
          </a:p>
        </p:txBody>
      </p:sp>
    </p:spTree>
    <p:extLst>
      <p:ext uri="{BB962C8B-B14F-4D97-AF65-F5344CB8AC3E}">
        <p14:creationId xmlns:p14="http://schemas.microsoft.com/office/powerpoint/2010/main" val="381841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化学防護服は、どのレベルのものであっても放射線の防護効果はない。皮膚に放射性物質が付着することを防止する効果は、どれも同じである。また、陽圧式化学防護服は爆発の危険がある場所では着用しないことが望ましく、ダーティボムの事案では着用しない方が良い。</a:t>
            </a:r>
            <a:endParaRPr kumimoji="1" lang="en-US" altLang="ja-JP" dirty="0"/>
          </a:p>
          <a:p>
            <a:r>
              <a:rPr kumimoji="1" lang="ja-JP" altLang="en-US"/>
              <a:t>放射線テロ災害の現場では、放射性物質の汚染が付着した場合に、すぐに脱衣し、廃棄できる防護服の方が望ましく、防護服は汚染対策のための装備である。</a:t>
            </a:r>
            <a:endParaRPr kumimoji="1" lang="en-US" altLang="ja-JP" dirty="0"/>
          </a:p>
          <a:p>
            <a:r>
              <a:rPr kumimoji="1" lang="ja-JP" altLang="en-US"/>
              <a:t>放射線による外部被ばくに関しては、防護服ではなく、個人線量計と放射線測定器による放射線管理と時間管理を行う。</a:t>
            </a:r>
          </a:p>
          <a:p>
            <a:endParaRPr kumimoji="1" lang="ja-JP" altLang="en-US"/>
          </a:p>
        </p:txBody>
      </p:sp>
    </p:spTree>
    <p:extLst>
      <p:ext uri="{BB962C8B-B14F-4D97-AF65-F5344CB8AC3E}">
        <p14:creationId xmlns:p14="http://schemas.microsoft.com/office/powerpoint/2010/main" val="3805371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放射線テロ災害の現場での内部被ばく対策は体内に放射性物質を取り込まないようにすることである。</a:t>
            </a:r>
          </a:p>
          <a:p>
            <a:endParaRPr kumimoji="1" lang="ja-JP" altLang="en-US"/>
          </a:p>
        </p:txBody>
      </p:sp>
    </p:spTree>
    <p:extLst>
      <p:ext uri="{BB962C8B-B14F-4D97-AF65-F5344CB8AC3E}">
        <p14:creationId xmlns:p14="http://schemas.microsoft.com/office/powerpoint/2010/main" val="3479226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内部被ばく対策として、呼吸によって放射性物質を吸入しないように、呼吸保護が重要である。</a:t>
            </a:r>
            <a:endParaRPr kumimoji="1" lang="en-US" altLang="ja-JP" dirty="0"/>
          </a:p>
          <a:p>
            <a:r>
              <a:rPr kumimoji="1" lang="ja-JP" altLang="en-US"/>
              <a:t>屋内で持続的な放射性物質が放出されている場合は、活動中は常に呼吸保護が必要である。屋外では、一時的な放射性物質の散布であれば、時間が経過すると放射性物質は拡散して、多量の放射性物質を吸入する危険性は低下すると考えられる。</a:t>
            </a:r>
            <a:endParaRPr kumimoji="1" lang="en-US" altLang="ja-JP" dirty="0"/>
          </a:p>
          <a:p>
            <a:r>
              <a:rPr kumimoji="1" lang="ja-JP" altLang="en-US"/>
              <a:t>しかし、放射性物質の浮遊がある場合あるいは疑われる場合（周辺に汚染がある場合など）は、空気呼吸器、防塵フィルタを使用する。汚染検査や汚染した患者の搬送、応急救護などウォームゾーンでの活動は、使い捨て防塵マスクでの対応で良い。医療機関での処置など放射性物質が浮遊する可能性が少ない場合は、サージカルマスクでの対応で良い。</a:t>
            </a:r>
          </a:p>
          <a:p>
            <a:endParaRPr kumimoji="1" lang="ja-JP" altLang="en-US"/>
          </a:p>
        </p:txBody>
      </p:sp>
    </p:spTree>
    <p:extLst>
      <p:ext uri="{BB962C8B-B14F-4D97-AF65-F5344CB8AC3E}">
        <p14:creationId xmlns:p14="http://schemas.microsoft.com/office/powerpoint/2010/main" val="3804443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放射線テロ災害での現場活動が終了した後、内部被ばくの有無を簡易的に検査する方法が鼻腔スワブである。</a:t>
            </a:r>
            <a:endParaRPr kumimoji="1" lang="en-US" altLang="ja-JP" dirty="0"/>
          </a:p>
          <a:p>
            <a:r>
              <a:rPr kumimoji="1" lang="ja-JP" altLang="en-US"/>
              <a:t>放射性物質を吸入した場合、鼻腔や口腔の粘膜に放射性物質が付着する。そこで、鼻腔や口腔を生理食塩水等で湿らせた綿棒で擦り、綿棒に汚染が付着しているか検査する。綿棒に汚染があれば、放射性物質を吸入している可能性があるため、より詳細な検査としてホールボディカウンターやバイオアッセイ法による検査を実施する。</a:t>
            </a:r>
          </a:p>
          <a:p>
            <a:endParaRPr kumimoji="1" lang="ja-JP" altLang="en-US"/>
          </a:p>
        </p:txBody>
      </p:sp>
    </p:spTree>
    <p:extLst>
      <p:ext uri="{BB962C8B-B14F-4D97-AF65-F5344CB8AC3E}">
        <p14:creationId xmlns:p14="http://schemas.microsoft.com/office/powerpoint/2010/main" val="533479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放射線の事故、災害時には、「被ばく」と「汚染」が生じる。</a:t>
            </a:r>
            <a:endParaRPr kumimoji="1" lang="en-US" altLang="ja-JP" dirty="0"/>
          </a:p>
          <a:p>
            <a:r>
              <a:rPr kumimoji="1" lang="ja-JP" altLang="en-US"/>
              <a:t>被ばくとは、放射線を浴びることであり、体の外から放射線を浴びるのが外部被ばくであり、放射性物質を身体に取り込んで体の中から放射線を浴びることが内部被ばくである。</a:t>
            </a:r>
            <a:endParaRPr kumimoji="1" lang="en-US" altLang="ja-JP" dirty="0"/>
          </a:p>
          <a:p>
            <a:r>
              <a:rPr kumimoji="1" lang="ja-JP" altLang="en-US"/>
              <a:t>汚染とは、体の表面や衣服、資器材に放射性物質が付着することである。汚染に接触すると汚染は広がって行く。また、噴霧、放出された放射性物質を吸入すると内部被ばくすると同時に、頭部、顔面の汚染も存在する場合が多い。</a:t>
            </a:r>
            <a:endParaRPr kumimoji="1" lang="en-US" altLang="ja-JP" dirty="0"/>
          </a:p>
        </p:txBody>
      </p:sp>
    </p:spTree>
    <p:extLst>
      <p:ext uri="{BB962C8B-B14F-4D97-AF65-F5344CB8AC3E}">
        <p14:creationId xmlns:p14="http://schemas.microsoft.com/office/powerpoint/2010/main" val="1354941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表面汚染が皮膚や衣服にあっても、健康影響が出るような外部被ばくはしない。</a:t>
            </a:r>
            <a:endParaRPr kumimoji="1" lang="en-US" altLang="ja-JP" dirty="0"/>
          </a:p>
          <a:p>
            <a:r>
              <a:rPr kumimoji="1" lang="en-US" altLang="ja-JP" dirty="0"/>
              <a:t>β</a:t>
            </a:r>
            <a:r>
              <a:rPr kumimoji="1" lang="ja-JP" altLang="en-US"/>
              <a:t>線核種による高濃度の汚染では、放射線皮膚障害が発症した事例があるが、通常の</a:t>
            </a:r>
            <a:r>
              <a:rPr kumimoji="1" lang="en-US" altLang="ja-JP" dirty="0"/>
              <a:t>GM</a:t>
            </a:r>
            <a:r>
              <a:rPr kumimoji="1" lang="ja-JP" altLang="en-US"/>
              <a:t>サーベイメーターで測定できる範囲内での汚染の程度では、全身または皮膚に被ばくの症状は出ない。</a:t>
            </a:r>
          </a:p>
          <a:p>
            <a:endParaRPr kumimoji="1" lang="ja-JP" altLang="en-US"/>
          </a:p>
        </p:txBody>
      </p:sp>
    </p:spTree>
    <p:extLst>
      <p:ext uri="{BB962C8B-B14F-4D97-AF65-F5344CB8AC3E}">
        <p14:creationId xmlns:p14="http://schemas.microsoft.com/office/powerpoint/2010/main" val="2267095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放射線テロ災害現場の汚染対策は、放射性物質の拡散、汚染の拡大を防止することである。</a:t>
            </a:r>
          </a:p>
          <a:p>
            <a:endParaRPr kumimoji="1" lang="ja-JP" altLang="en-US"/>
          </a:p>
        </p:txBody>
      </p:sp>
    </p:spTree>
    <p:extLst>
      <p:ext uri="{BB962C8B-B14F-4D97-AF65-F5344CB8AC3E}">
        <p14:creationId xmlns:p14="http://schemas.microsoft.com/office/powerpoint/2010/main" val="421220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個人防護装備は、皮膚や衣類への放射性物質の付着を防止するものであり、放射線の外部被ばくを防護するものではない。</a:t>
            </a:r>
            <a:endParaRPr kumimoji="1" lang="en-US" altLang="ja-JP" dirty="0"/>
          </a:p>
          <a:p>
            <a:r>
              <a:rPr kumimoji="1" lang="ja-JP" altLang="en-US"/>
              <a:t>基本的には不織布の防護服（タイベックスーツ）、ゴーグル、マスク、ゴム手袋（二重）、靴カバーを装着する。内側のゴム手袋と靴カバーの端はタイベックスーツに袖や裾にテープで目張りし、放射性物質の侵入を防ぐ。</a:t>
            </a:r>
            <a:endParaRPr kumimoji="1" lang="en-US" altLang="ja-JP" dirty="0"/>
          </a:p>
          <a:p>
            <a:r>
              <a:rPr kumimoji="1" lang="ja-JP" altLang="en-US"/>
              <a:t>野外での活動では、不織布の靴カバーは破損するため、ゴム製の靴底の靴カバーを使用する方が良い。</a:t>
            </a:r>
            <a:endParaRPr kumimoji="1" lang="en-US" altLang="ja-JP" dirty="0"/>
          </a:p>
          <a:p>
            <a:endParaRPr kumimoji="1" lang="ja-JP" altLang="en-US"/>
          </a:p>
        </p:txBody>
      </p:sp>
    </p:spTree>
    <p:extLst>
      <p:ext uri="{BB962C8B-B14F-4D97-AF65-F5344CB8AC3E}">
        <p14:creationId xmlns:p14="http://schemas.microsoft.com/office/powerpoint/2010/main" val="3713699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表面汚染から浮遊した放射性物質を吸入することには注意が必要であり、そのような現場活動時には、呼吸保護を確実に実施する。</a:t>
            </a:r>
          </a:p>
          <a:p>
            <a:endParaRPr kumimoji="1" lang="ja-JP" altLang="en-US"/>
          </a:p>
        </p:txBody>
      </p:sp>
    </p:spTree>
    <p:extLst>
      <p:ext uri="{BB962C8B-B14F-4D97-AF65-F5344CB8AC3E}">
        <p14:creationId xmlns:p14="http://schemas.microsoft.com/office/powerpoint/2010/main" val="65095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資機材に放射性物質が付着するのを防止するためにビニールシート等で器材を被覆する。このことを養生ともいう。</a:t>
            </a:r>
            <a:endParaRPr kumimoji="1" lang="en-US" altLang="ja-JP" dirty="0"/>
          </a:p>
          <a:p>
            <a:r>
              <a:rPr kumimoji="1" lang="ja-JP" altLang="en-US"/>
              <a:t>特に汚染検査に使用する測定器は、汚染され易いので、ビニール袋でしっかりと養生する。</a:t>
            </a:r>
            <a:endParaRPr kumimoji="1" lang="en-US" altLang="ja-JP" dirty="0"/>
          </a:p>
          <a:p>
            <a:r>
              <a:rPr kumimoji="1" lang="ja-JP" altLang="en-US"/>
              <a:t>資器材を養生した場合は、ビニールやテープなどで動作が制限されていないか、正常に動作するか確認する。</a:t>
            </a:r>
          </a:p>
          <a:p>
            <a:endParaRPr kumimoji="1" lang="ja-JP" altLang="en-US"/>
          </a:p>
        </p:txBody>
      </p:sp>
    </p:spTree>
    <p:extLst>
      <p:ext uri="{BB962C8B-B14F-4D97-AF65-F5344CB8AC3E}">
        <p14:creationId xmlns:p14="http://schemas.microsoft.com/office/powerpoint/2010/main" val="2036070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放射線とは、放射性物質から放出されるエネルギーを持った粒子や電磁波である。種類としては、高いエネルギーを持つ電磁波のガンマ線、エックス線と高速で動く粒子線のアルファ線、ベータ線などがある。中性子線は、電荷を持たない放射線である。放射線は</a:t>
            </a:r>
            <a:r>
              <a:rPr lang="ja-JP" altLang="en-US"/>
              <a:t>原子核が不安定な状態から安定な状態に変化（壊変）するときに放出されたり、原子核以外では発生装置からも放出される。</a:t>
            </a:r>
            <a:endParaRPr lang="en-GB" altLang="ja-JP" dirty="0"/>
          </a:p>
          <a:p>
            <a:r>
              <a:rPr lang="ja-JP" altLang="en-US"/>
              <a:t>原子は原子核とその周りを回る電子から構成されており、原子核はプラスの電荷を持つ陽子と電荷を持たない中性子で構成されている。原子核がエネルギー的に不安定は場合、安定になろうとして放射線を放出する。原子核から放射線を放出することを壊変といい、壊変は大きく分けると</a:t>
            </a:r>
            <a:r>
              <a:rPr lang="en-US" altLang="ja-JP" dirty="0"/>
              <a:t>α</a:t>
            </a:r>
            <a:r>
              <a:rPr lang="ja-JP" altLang="en-US"/>
              <a:t>（アルファ）壊変と　</a:t>
            </a:r>
            <a:r>
              <a:rPr lang="en-US" altLang="ja-JP" dirty="0"/>
              <a:t>β</a:t>
            </a:r>
            <a:r>
              <a:rPr lang="ja-JP" altLang="en-US"/>
              <a:t>（ベータ）壊変になる。</a:t>
            </a:r>
            <a:endParaRPr lang="en-GB" altLang="ja-JP" dirty="0"/>
          </a:p>
          <a:p>
            <a:r>
              <a:rPr kumimoji="1" lang="ja-JP" altLang="en-US"/>
              <a:t>放射線は五感で感じることができないが、測定器で検知、計測ができる。</a:t>
            </a:r>
            <a:endParaRPr kumimoji="1" lang="en-US" altLang="ja-JP" dirty="0"/>
          </a:p>
        </p:txBody>
      </p:sp>
    </p:spTree>
    <p:extLst>
      <p:ext uri="{BB962C8B-B14F-4D97-AF65-F5344CB8AC3E}">
        <p14:creationId xmlns:p14="http://schemas.microsoft.com/office/powerpoint/2010/main" val="3854150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放射性物質が付着し、除染できない場合は、汚染を直接触らないように、ビニールシートや防水シートなどで覆い、放射性物質が拡散しないように封じ込める。</a:t>
            </a:r>
          </a:p>
          <a:p>
            <a:endParaRPr kumimoji="1" lang="ja-JP" altLang="en-US"/>
          </a:p>
        </p:txBody>
      </p:sp>
    </p:spTree>
    <p:extLst>
      <p:ext uri="{BB962C8B-B14F-4D97-AF65-F5344CB8AC3E}">
        <p14:creationId xmlns:p14="http://schemas.microsoft.com/office/powerpoint/2010/main" val="2312215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放射性物質による汚染区域であっても、空間線量率が</a:t>
            </a:r>
            <a:r>
              <a:rPr kumimoji="1" lang="en-US" altLang="ja-JP" dirty="0"/>
              <a:t>100µSv/h</a:t>
            </a:r>
            <a:r>
              <a:rPr kumimoji="1" lang="ja-JP" altLang="en-US"/>
              <a:t>まで上昇しないこともあるため、空間線量率による放射線危険区域以外にも汚染による放射線危険区域を設定する必要がある。汚染がある現場はホットゾーンであり、汚染検査や除染を行う場所はウォームゾーンとなる。ウォームゾーン、ホットゾーンは汚染がある区域となるため、進入時には汚染対策の個人防護装備を着用し、退出時には汚染検査、除染を実施して、コールドゾーンに汚染を持ち出さないようにする。</a:t>
            </a:r>
            <a:endParaRPr kumimoji="1" lang="en-US" altLang="ja-JP" dirty="0"/>
          </a:p>
          <a:p>
            <a:endParaRPr kumimoji="1" lang="ja-JP" altLang="en-US"/>
          </a:p>
        </p:txBody>
      </p:sp>
    </p:spTree>
    <p:extLst>
      <p:ext uri="{BB962C8B-B14F-4D97-AF65-F5344CB8AC3E}">
        <p14:creationId xmlns:p14="http://schemas.microsoft.com/office/powerpoint/2010/main" val="402461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放射性物質の汚染検査は、表面汚染計を用いて測定し、汚染があれば除染して、汚染をコールドゾーンに持ち出さないようにする。</a:t>
            </a:r>
          </a:p>
          <a:p>
            <a:r>
              <a:rPr kumimoji="1" lang="ja-JP" altLang="en-US"/>
              <a:t>簡易汚染検査は、放射性物質が付着しやすい頭部、顔面、肩、手指、足（靴底）の汚染検査を実施する。これらの身体の一部分の検査は、</a:t>
            </a:r>
            <a:r>
              <a:rPr kumimoji="1" lang="en-US" altLang="ja-JP" dirty="0"/>
              <a:t>1〜2</a:t>
            </a:r>
            <a:r>
              <a:rPr kumimoji="1" lang="ja-JP" altLang="en-US"/>
              <a:t>分程度で実施でき、検査時間を短縮することができる。多数の対象者を短時間で検査する場合に用いられる。</a:t>
            </a:r>
          </a:p>
        </p:txBody>
      </p:sp>
    </p:spTree>
    <p:extLst>
      <p:ext uri="{BB962C8B-B14F-4D97-AF65-F5344CB8AC3E}">
        <p14:creationId xmlns:p14="http://schemas.microsoft.com/office/powerpoint/2010/main" val="3100060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測定器のプローブ（検出部）に放射性物質が付着しないように通常はビニール袋やラップなどで覆い、汚染したらこのビニール袋等を交換</a:t>
            </a:r>
            <a:r>
              <a:rPr lang="ja-JP" altLang="en-US"/>
              <a:t>する</a:t>
            </a:r>
            <a:r>
              <a:rPr kumimoji="1" lang="ja-JP" altLang="en-US"/>
              <a:t>。また、被災者の放射線被ばくに対する不安を考慮して、サーベイメータは消音にする。</a:t>
            </a:r>
            <a:endParaRPr kumimoji="1" lang="en-US" altLang="ja-JP" dirty="0"/>
          </a:p>
          <a:p>
            <a:r>
              <a:rPr kumimoji="1" lang="ja-JP" altLang="en-US"/>
              <a:t>測定時は、測定の対象物から一定の距離を保つこと、角度を一定に保つこと、ゆっくり動かすことに注意する。</a:t>
            </a:r>
            <a:endParaRPr kumimoji="1" lang="en-US" altLang="ja-JP" dirty="0"/>
          </a:p>
          <a:p>
            <a:r>
              <a:rPr kumimoji="1" lang="ja-JP" altLang="en-US"/>
              <a:t>計測する表面からの距離が離れると計数値は小さくなる。また、距離が異なると正確な評価ができなくなる。</a:t>
            </a:r>
            <a:endParaRPr kumimoji="1" lang="en-US" altLang="ja-JP" dirty="0"/>
          </a:p>
          <a:p>
            <a:r>
              <a:rPr kumimoji="1" lang="en-US" altLang="ja-JP" dirty="0"/>
              <a:t>GM</a:t>
            </a:r>
            <a:r>
              <a:rPr kumimoji="1" lang="ja-JP" altLang="en-US"/>
              <a:t>サーベイメーターは、検出部の窓以外からはベータ線が入射しない。表面と検出部の角度が異なると検出部との距離も異なる。そのため、表面と検出部の角度を一定に保つ。</a:t>
            </a:r>
            <a:endParaRPr kumimoji="1" lang="en-US" altLang="ja-JP" dirty="0"/>
          </a:p>
          <a:p>
            <a:r>
              <a:rPr kumimoji="1" lang="ja-JP" altLang="en-US"/>
              <a:t>表面汚染検査では、検出部は１秒間に</a:t>
            </a:r>
            <a:r>
              <a:rPr kumimoji="1" lang="en-US" altLang="ja-JP" dirty="0"/>
              <a:t>5〜10cm</a:t>
            </a:r>
            <a:r>
              <a:rPr kumimoji="1" lang="ja-JP" altLang="en-US"/>
              <a:t>の距離を動かす。速度が速すぎると、指示値が表示される前に汚染のない箇所に移動してしまい、汚染を見逃してしまう。</a:t>
            </a:r>
            <a:endParaRPr kumimoji="1" lang="en-US" altLang="ja-JP" dirty="0"/>
          </a:p>
          <a:p>
            <a:endParaRPr kumimoji="1" lang="ja-JP" altLang="en-US"/>
          </a:p>
        </p:txBody>
      </p:sp>
    </p:spTree>
    <p:extLst>
      <p:ext uri="{BB962C8B-B14F-4D97-AF65-F5344CB8AC3E}">
        <p14:creationId xmlns:p14="http://schemas.microsoft.com/office/powerpoint/2010/main" val="3597305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汚染のある衣服を脱がせることで、体表面の汚染の約</a:t>
            </a:r>
            <a:r>
              <a:rPr lang="en-US" altLang="ja-JP" dirty="0"/>
              <a:t>90%</a:t>
            </a:r>
            <a:r>
              <a:rPr lang="ja-JP" altLang="en-US"/>
              <a:t>を取り除くことができる。搬送時に傷病者を包んだ毛布やシーツ、衣類は、取り除いた後にビニール袋へ入れ、汚染が拡大しないようにする。汚染した衣類などを触った後は、他の箇所を触る前に素早く外側のゴム手袋を交換する。</a:t>
            </a:r>
            <a:endParaRPr lang="en-US" altLang="ja-JP" dirty="0"/>
          </a:p>
          <a:p>
            <a:r>
              <a:rPr lang="ja-JP" altLang="en-US"/>
              <a:t>脱衣で除染できなかった皮膚や資器材の汚染は、濡れたガーゼやタオルなどで拭き取る。拭き取りに使用したガーゼやタオルは放射性物質が付着しているので、ビニール袋へ入れ、汚染が拡大しないようにする。</a:t>
            </a:r>
          </a:p>
          <a:p>
            <a:endParaRPr kumimoji="1" lang="ja-JP" altLang="en-US"/>
          </a:p>
        </p:txBody>
      </p:sp>
    </p:spTree>
    <p:extLst>
      <p:ext uri="{BB962C8B-B14F-4D97-AF65-F5344CB8AC3E}">
        <p14:creationId xmlns:p14="http://schemas.microsoft.com/office/powerpoint/2010/main" val="2667110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放射線テロ災害で要救助者がいる場合は、その対応を優先する。</a:t>
            </a:r>
          </a:p>
        </p:txBody>
      </p:sp>
    </p:spTree>
    <p:extLst>
      <p:ext uri="{BB962C8B-B14F-4D97-AF65-F5344CB8AC3E}">
        <p14:creationId xmlns:p14="http://schemas.microsoft.com/office/powerpoint/2010/main" val="2610697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放射線災害での現場対応では、要救助者をまず避難、救助し、発災現場から可能な限り離れた安全な場所に移動させることが優先である。</a:t>
            </a:r>
            <a:endParaRPr kumimoji="1" lang="en-US" altLang="ja-JP"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外部被ばくについては、現場から離れることで被ばくを低減でき、内部被ばくも可能な限り吸入する放射性物質の量を減らすことができる。体表面汚染は、放射性物質の付着する機会を少なくする。また、放射線以外の化学剤や爆発物等の脅威についても現場を離れることで危険を回避できる。</a:t>
            </a:r>
          </a:p>
        </p:txBody>
      </p:sp>
    </p:spTree>
    <p:extLst>
      <p:ext uri="{BB962C8B-B14F-4D97-AF65-F5344CB8AC3E}">
        <p14:creationId xmlns:p14="http://schemas.microsoft.com/office/powerpoint/2010/main" val="613603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外部被ばくと内部被ばくは現場での症状出現はほぼないため、被ばくに対する現場の医療活動はない。体表面汚染は、生命の危険には関与せず、除染は救命処置にはならない。このため、放射線テロ災害での現場医療での救命処置は、放射線以外の原因である外傷や化学剤等への症状の改善が目的となる。これらの救命処置は、除染よりも優先される。</a:t>
            </a:r>
            <a:endParaRPr kumimoji="1" lang="en-US" altLang="ja-JP"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特に大量出血に対する止血帯の使用は、救命に大きく関与する。</a:t>
            </a:r>
            <a:endParaRPr kumimoji="1" lang="en-US" altLang="ja-JP" dirty="0"/>
          </a:p>
          <a:p>
            <a:endParaRPr kumimoji="1" lang="ja-JP" altLang="en-US"/>
          </a:p>
        </p:txBody>
      </p:sp>
    </p:spTree>
    <p:extLst>
      <p:ext uri="{BB962C8B-B14F-4D97-AF65-F5344CB8AC3E}">
        <p14:creationId xmlns:p14="http://schemas.microsoft.com/office/powerpoint/2010/main" val="2114248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放射線の発災現場から避難、救助してきた人々には、放射性物質が付着している可能性がある。応急処置等で状態が安定している（緊急の処置が不要）場合や外傷等がなく医療処置が不要な場合は、可能な限り汚染検査を実施し、汚染拡大防止対策を実施する。</a:t>
            </a:r>
          </a:p>
        </p:txBody>
      </p:sp>
    </p:spTree>
    <p:extLst>
      <p:ext uri="{BB962C8B-B14F-4D97-AF65-F5344CB8AC3E}">
        <p14:creationId xmlns:p14="http://schemas.microsoft.com/office/powerpoint/2010/main" val="2744641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要救助者を危険区域から救助し、一次トリアージを行う。一次トリアージでは、重症度と除染の適応を判断する。重篤な状態であれば、安定化のための応急処置を実施し、汚染検査をせずに脱衣のみで直ちに医療機関に搬送する。</a:t>
            </a:r>
            <a:endParaRPr kumimoji="1" lang="en-US" altLang="ja-JP" dirty="0"/>
          </a:p>
          <a:p>
            <a:r>
              <a:rPr kumimoji="1" lang="ja-JP" altLang="en-US"/>
              <a:t>中等症、軽症であれば、汚染検査を実施し、必要に応じて除染する。放射性物質の付着では、生命に危機的状況となることはなく、化学剤への対処と異なり、除染は救命処置とはならない。</a:t>
            </a:r>
            <a:endParaRPr kumimoji="1" lang="en-US" altLang="ja-JP" dirty="0"/>
          </a:p>
          <a:p>
            <a:r>
              <a:rPr kumimoji="1" lang="ja-JP" altLang="en-US"/>
              <a:t>危険区域で放射性物質による汚染が確認されたら、すべての被災者に汚染があるとして脱衣等の対応をする。汚染検査を実施していなくても、脱衣をすることで、汚染拡大防止となる。</a:t>
            </a:r>
            <a:endParaRPr kumimoji="1" lang="en-US" altLang="ja-JP" dirty="0"/>
          </a:p>
        </p:txBody>
      </p:sp>
    </p:spTree>
    <p:extLst>
      <p:ext uri="{BB962C8B-B14F-4D97-AF65-F5344CB8AC3E}">
        <p14:creationId xmlns:p14="http://schemas.microsoft.com/office/powerpoint/2010/main" val="1000766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放射性物質とは、放射線を出す物質のことである。形状としては気体、液体、固体、エアロゾル（液滴）がある。放射性物質を漏れないように容器に密封したものを密封線源といい、この放射性物質を放射線源ということもある。</a:t>
            </a:r>
            <a:endParaRPr kumimoji="1" lang="en-US" altLang="ja-JP" dirty="0"/>
          </a:p>
        </p:txBody>
      </p:sp>
    </p:spTree>
    <p:extLst>
      <p:ext uri="{BB962C8B-B14F-4D97-AF65-F5344CB8AC3E}">
        <p14:creationId xmlns:p14="http://schemas.microsoft.com/office/powerpoint/2010/main" val="624353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放射線テロ災害対処で重要なのは、被災者、活動隊員に対して、被ばく対策と汚染拡大防止の措置を実施することである。</a:t>
            </a:r>
            <a:endParaRPr kumimoji="1" lang="en-US" altLang="ja-JP" dirty="0"/>
          </a:p>
        </p:txBody>
      </p:sp>
    </p:spTree>
    <p:extLst>
      <p:ext uri="{BB962C8B-B14F-4D97-AF65-F5344CB8AC3E}">
        <p14:creationId xmlns:p14="http://schemas.microsoft.com/office/powerpoint/2010/main" val="1820203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放射性物質が放射線を出す能力のことを放射能という。放射能の単位は</a:t>
            </a:r>
            <a:r>
              <a:rPr kumimoji="1" lang="en-US" altLang="ja-JP" dirty="0" err="1"/>
              <a:t>Bq</a:t>
            </a:r>
            <a:r>
              <a:rPr kumimoji="1" lang="ja-JP" altLang="en-US"/>
              <a:t>（ベクレル）であり、数値が大きいほど放射性物質からたくさんの放射線が出ていることになる。</a:t>
            </a:r>
            <a:endParaRPr kumimoji="1" lang="en-US" altLang="ja-JP"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放射能は、単位時間当たりに放射性物質に含まれている原子核が「どれだけ壊れるか」で定義され、１</a:t>
            </a:r>
            <a:r>
              <a:rPr kumimoji="1" lang="en-US" altLang="ja-JP" dirty="0" err="1"/>
              <a:t>Bq</a:t>
            </a:r>
            <a:r>
              <a:rPr kumimoji="1" lang="ja-JP" altLang="en-US"/>
              <a:t>は１秒間当たり１個の原子核が壊れることを表す。</a:t>
            </a:r>
            <a:r>
              <a:rPr kumimoji="1" lang="en-US" altLang="ja-JP" dirty="0" err="1"/>
              <a:t>Bq</a:t>
            </a:r>
            <a:r>
              <a:rPr kumimoji="1" lang="ja-JP" altLang="en-US"/>
              <a:t>は単独で使う以外に、単位体積、単位面積あるいは単位重量当たりの放射能を表す、</a:t>
            </a:r>
            <a:r>
              <a:rPr kumimoji="1" lang="en-US" altLang="ja-JP" dirty="0" err="1"/>
              <a:t>Bq</a:t>
            </a:r>
            <a:r>
              <a:rPr kumimoji="1" lang="en-US" altLang="ja-JP" dirty="0"/>
              <a:t>/cm</a:t>
            </a:r>
            <a:r>
              <a:rPr kumimoji="1" lang="en-US" altLang="ja-JP" baseline="30000" dirty="0"/>
              <a:t>3</a:t>
            </a:r>
            <a:r>
              <a:rPr kumimoji="1" lang="ja-JP" altLang="en-US"/>
              <a:t>、</a:t>
            </a:r>
            <a:r>
              <a:rPr kumimoji="1" lang="en-US" altLang="ja-JP" dirty="0" err="1"/>
              <a:t>Bq</a:t>
            </a:r>
            <a:r>
              <a:rPr kumimoji="1" lang="en-US" altLang="ja-JP" dirty="0"/>
              <a:t>/cm</a:t>
            </a:r>
            <a:r>
              <a:rPr kumimoji="1" lang="en-US" altLang="ja-JP" baseline="30000" dirty="0"/>
              <a:t>2</a:t>
            </a:r>
            <a:r>
              <a:rPr kumimoji="1" lang="ja-JP" altLang="en-US"/>
              <a:t>、</a:t>
            </a:r>
            <a:r>
              <a:rPr kumimoji="1" lang="en-US" altLang="ja-JP" dirty="0" err="1"/>
              <a:t>Bq</a:t>
            </a:r>
            <a:r>
              <a:rPr kumimoji="1" lang="en-US" altLang="ja-JP" dirty="0"/>
              <a:t>/kg</a:t>
            </a:r>
            <a:r>
              <a:rPr kumimoji="1" lang="ja-JP" altLang="en-US"/>
              <a:t>などで使われる。</a:t>
            </a:r>
          </a:p>
          <a:p>
            <a:endParaRPr kumimoji="1" lang="en-US" altLang="ja-JP" dirty="0"/>
          </a:p>
        </p:txBody>
      </p:sp>
    </p:spTree>
    <p:extLst>
      <p:ext uri="{BB962C8B-B14F-4D97-AF65-F5344CB8AC3E}">
        <p14:creationId xmlns:p14="http://schemas.microsoft.com/office/powerpoint/2010/main" val="3560138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放射線測定器の種類、性能は様々である。測定する目的に合ったものを選択する必要がある。</a:t>
            </a:r>
            <a:endParaRPr kumimoji="1" lang="en-US" altLang="ja-JP" dirty="0"/>
          </a:p>
          <a:p>
            <a:r>
              <a:rPr kumimoji="1" lang="ja-JP" altLang="en-US"/>
              <a:t>活動する場所の外部被ばくの危険性の評価には、ガンマ線の空間線量率を測定する器材を用いる。</a:t>
            </a:r>
            <a:endParaRPr kumimoji="1" lang="en-US" altLang="ja-JP" dirty="0"/>
          </a:p>
          <a:p>
            <a:r>
              <a:rPr kumimoji="1" lang="ja-JP" altLang="en-US"/>
              <a:t>表面汚染の程度は、単位面積当たりの放射性物質の密度に依存する。そのため、表面汚染計で放射能の程度を評価する。</a:t>
            </a:r>
            <a:endParaRPr kumimoji="1" lang="en-US" altLang="ja-JP" dirty="0"/>
          </a:p>
          <a:p>
            <a:r>
              <a:rPr kumimoji="1" lang="ja-JP" altLang="en-US"/>
              <a:t>放射性物質を特定するにはスペクトルグラムを分析する。</a:t>
            </a:r>
            <a:endParaRPr kumimoji="1" lang="en-US" altLang="ja-JP" dirty="0"/>
          </a:p>
          <a:p>
            <a:endParaRPr kumimoji="1" lang="en-US" altLang="ja-JP" dirty="0"/>
          </a:p>
        </p:txBody>
      </p:sp>
    </p:spTree>
    <p:extLst>
      <p:ext uri="{BB962C8B-B14F-4D97-AF65-F5344CB8AC3E}">
        <p14:creationId xmlns:p14="http://schemas.microsoft.com/office/powerpoint/2010/main" val="1052842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放射線テロ災害の現場では、被ばく対策と汚染拡大防止が重要である。</a:t>
            </a:r>
          </a:p>
          <a:p>
            <a:endParaRPr kumimoji="1" lang="ja-JP" altLang="en-US"/>
          </a:p>
        </p:txBody>
      </p:sp>
    </p:spTree>
    <p:extLst>
      <p:ext uri="{BB962C8B-B14F-4D97-AF65-F5344CB8AC3E}">
        <p14:creationId xmlns:p14="http://schemas.microsoft.com/office/powerpoint/2010/main" val="3556278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放射線の事故、災害時には、「被ばく」と「汚染」が生じる。</a:t>
            </a:r>
            <a:endParaRPr kumimoji="1" lang="en-US" altLang="ja-JP" dirty="0"/>
          </a:p>
          <a:p>
            <a:r>
              <a:rPr kumimoji="1" lang="ja-JP" altLang="en-US"/>
              <a:t>被ばくとは、放射線を浴びることであり、体の外から放射線を浴びるのが外部被ばくであり、放射性物質を身体に取り込んで体の中から放射線を浴びることが内部被ばくである。</a:t>
            </a:r>
            <a:endParaRPr kumimoji="1" lang="en-US" altLang="ja-JP" dirty="0"/>
          </a:p>
        </p:txBody>
      </p:sp>
    </p:spTree>
    <p:extLst>
      <p:ext uri="{BB962C8B-B14F-4D97-AF65-F5344CB8AC3E}">
        <p14:creationId xmlns:p14="http://schemas.microsoft.com/office/powerpoint/2010/main" val="4281148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放射線テロ災害の現場対応では、放射線を完全に遮蔽して被ばくしないようにすることはできない。そのため、外部被ばく対策は、放射線の測定、被ばく管理が重要になる。</a:t>
            </a:r>
          </a:p>
        </p:txBody>
      </p:sp>
    </p:spTree>
    <p:extLst>
      <p:ext uri="{BB962C8B-B14F-4D97-AF65-F5344CB8AC3E}">
        <p14:creationId xmlns:p14="http://schemas.microsoft.com/office/powerpoint/2010/main" val="2900902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D6E53D-04BA-8F47-B265-154B34E1CE57}"/>
              </a:ext>
            </a:extLst>
          </p:cNvPr>
          <p:cNvSpPr>
            <a:spLocks noGrp="1"/>
          </p:cNvSpPr>
          <p:nvPr>
            <p:ph type="ctrTitle"/>
          </p:nvPr>
        </p:nvSpPr>
        <p:spPr>
          <a:xfrm>
            <a:off x="1143000" y="841772"/>
            <a:ext cx="6858000" cy="1790700"/>
          </a:xfrm>
        </p:spPr>
        <p:txBody>
          <a:bodyPr anchor="b"/>
          <a:lstStyle>
            <a:lvl1pPr algn="ctr">
              <a:defRPr sz="3375"/>
            </a:lvl1pPr>
          </a:lstStyle>
          <a:p>
            <a:r>
              <a:rPr kumimoji="1" lang="ja-JP" altLang="en-US"/>
              <a:t>マスター タイトルの書式設定</a:t>
            </a:r>
          </a:p>
        </p:txBody>
      </p:sp>
      <p:sp>
        <p:nvSpPr>
          <p:cNvPr id="3" name="サブタイトル 2">
            <a:extLst>
              <a:ext uri="{FF2B5EF4-FFF2-40B4-BE49-F238E27FC236}">
                <a16:creationId xmlns:a16="http://schemas.microsoft.com/office/drawing/2014/main" id="{B0604612-C0C4-F344-9661-400A906E1038}"/>
              </a:ext>
            </a:extLst>
          </p:cNvPr>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ED5C7E7-AD22-EC4B-B74A-3821DDA553B0}"/>
              </a:ext>
            </a:extLst>
          </p:cNvPr>
          <p:cNvSpPr>
            <a:spLocks noGrp="1"/>
          </p:cNvSpPr>
          <p:nvPr>
            <p:ph type="dt" sz="half" idx="10"/>
          </p:nvPr>
        </p:nvSpPr>
        <p:spPr/>
        <p:txBody>
          <a:bodyPr/>
          <a:lstStyle/>
          <a:p>
            <a:fld id="{341053BB-F669-1844-8ABA-47AFEB1028C8}"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CA8DA464-7546-664A-A88B-492C0535153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EA48D16-0A59-0E4C-84C5-B4687D969FD9}"/>
              </a:ext>
            </a:extLst>
          </p:cNvPr>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135180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4F749C7-DF29-9445-829A-9D0763188B6B}"/>
              </a:ext>
            </a:extLst>
          </p:cNvPr>
          <p:cNvSpPr>
            <a:spLocks noGrp="1"/>
          </p:cNvSpPr>
          <p:nvPr>
            <p:ph type="dt" sz="half" idx="10"/>
          </p:nvPr>
        </p:nvSpPr>
        <p:spPr/>
        <p:txBody>
          <a:bodyPr/>
          <a:lstStyle/>
          <a:p>
            <a:fld id="{EDD8FDE9-394A-8C4E-BC77-6E56328043E4}" type="datetime1">
              <a:rPr kumimoji="1" lang="ja-JP" altLang="en-US" smtClean="0"/>
              <a:t>2021/4/2</a:t>
            </a:fld>
            <a:endParaRPr kumimoji="1" lang="ja-JP" altLang="en-US"/>
          </a:p>
        </p:txBody>
      </p:sp>
      <p:sp>
        <p:nvSpPr>
          <p:cNvPr id="3" name="フッター プレースホルダー 2">
            <a:extLst>
              <a:ext uri="{FF2B5EF4-FFF2-40B4-BE49-F238E27FC236}">
                <a16:creationId xmlns:a16="http://schemas.microsoft.com/office/drawing/2014/main" id="{8DC6E738-4C4E-A841-B25E-5453096ABDF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2B5ABBF-465B-7446-8326-0C64BAD87559}"/>
              </a:ext>
            </a:extLst>
          </p:cNvPr>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348587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コンテンツ (キャプション付き)">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15B296EC-2F71-E340-904B-FDA0A5B64C65}"/>
              </a:ext>
            </a:extLst>
          </p:cNvPr>
          <p:cNvSpPr/>
          <p:nvPr/>
        </p:nvSpPr>
        <p:spPr>
          <a:xfrm>
            <a:off x="540215" y="258290"/>
            <a:ext cx="3111449" cy="1353787"/>
          </a:xfrm>
          <a:prstGeom prst="rect">
            <a:avLst/>
          </a:prstGeom>
          <a:solidFill>
            <a:srgbClr val="5FCBEF">
              <a:lumMod val="40000"/>
              <a:lumOff val="60000"/>
            </a:srgbClr>
          </a:solidFill>
          <a:ln w="57150" cap="rnd" cmpd="sng" algn="ctr">
            <a:solidFill>
              <a:srgbClr val="5FCBEF">
                <a:lumMod val="50000"/>
              </a:srgbClr>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ja-JP" altLang="en-US" sz="1013" b="0" i="0" u="none" strike="noStrike" kern="0" cap="none" spc="0" normalizeH="0" baseline="0" noProof="0">
              <a:ln>
                <a:noFill/>
              </a:ln>
              <a:solidFill>
                <a:prstClr val="white"/>
              </a:solidFill>
              <a:effectLst/>
              <a:uLnTx/>
              <a:uFillTx/>
              <a:latin typeface="Trebuchet MS" panose="020B0603020202020204"/>
              <a:ea typeface="メイリオ" panose="020B0604030504040204" pitchFamily="34" charset="-128"/>
              <a:cs typeface="+mn-cs"/>
            </a:endParaRPr>
          </a:p>
        </p:txBody>
      </p:sp>
      <p:sp>
        <p:nvSpPr>
          <p:cNvPr id="2" name="タイトル 1">
            <a:extLst>
              <a:ext uri="{FF2B5EF4-FFF2-40B4-BE49-F238E27FC236}">
                <a16:creationId xmlns:a16="http://schemas.microsoft.com/office/drawing/2014/main" id="{70918A38-0E9A-4742-B0BD-5DCC5C2215A1}"/>
              </a:ext>
            </a:extLst>
          </p:cNvPr>
          <p:cNvSpPr>
            <a:spLocks noGrp="1"/>
          </p:cNvSpPr>
          <p:nvPr>
            <p:ph type="title"/>
          </p:nvPr>
        </p:nvSpPr>
        <p:spPr>
          <a:xfrm>
            <a:off x="629841" y="342900"/>
            <a:ext cx="2949178" cy="1200150"/>
          </a:xfrm>
        </p:spPr>
        <p:txBody>
          <a:bodyPr anchor="b"/>
          <a:lstStyle>
            <a:lvl1pPr>
              <a:defRPr sz="18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610BBF-5B70-5643-B140-F0ECEC0233EF}"/>
              </a:ext>
            </a:extLst>
          </p:cNvPr>
          <p:cNvSpPr>
            <a:spLocks noGrp="1"/>
          </p:cNvSpPr>
          <p:nvPr>
            <p:ph idx="1"/>
          </p:nvPr>
        </p:nvSpPr>
        <p:spPr>
          <a:xfrm>
            <a:off x="3887391" y="74057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4C21042-BFE6-8A4C-BD95-A8AE27E87FFF}"/>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D5DA319-8CA5-BC42-B63A-7FB8AB330EEF}"/>
              </a:ext>
            </a:extLst>
          </p:cNvPr>
          <p:cNvSpPr>
            <a:spLocks noGrp="1"/>
          </p:cNvSpPr>
          <p:nvPr>
            <p:ph type="dt" sz="half" idx="10"/>
          </p:nvPr>
        </p:nvSpPr>
        <p:spPr/>
        <p:txBody>
          <a:bodyPr/>
          <a:lstStyle/>
          <a:p>
            <a:fld id="{F6FACC9D-B65A-9B46-86D0-E05560BBE080}" type="datetime1">
              <a:rPr kumimoji="1" lang="ja-JP" altLang="en-US" smtClean="0"/>
              <a:t>2021/4/2</a:t>
            </a:fld>
            <a:endParaRPr kumimoji="1" lang="ja-JP" altLang="en-US"/>
          </a:p>
        </p:txBody>
      </p:sp>
      <p:sp>
        <p:nvSpPr>
          <p:cNvPr id="6" name="フッター プレースホルダー 5">
            <a:extLst>
              <a:ext uri="{FF2B5EF4-FFF2-40B4-BE49-F238E27FC236}">
                <a16:creationId xmlns:a16="http://schemas.microsoft.com/office/drawing/2014/main" id="{5AFB8592-6D8E-0A45-8EE0-BD88847E579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9981260-0BE7-1B43-85B4-478D11F2F625}"/>
              </a:ext>
            </a:extLst>
          </p:cNvPr>
          <p:cNvSpPr>
            <a:spLocks noGrp="1"/>
          </p:cNvSpPr>
          <p:nvPr>
            <p:ph type="sldNum" sz="quarter" idx="12"/>
          </p:nvPr>
        </p:nvSpPr>
        <p:spPr/>
        <p:txBody>
          <a:body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172068204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図 (キャプション付き)">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4588AE3-E19D-2D45-A3F0-4325A076B7A7}"/>
              </a:ext>
            </a:extLst>
          </p:cNvPr>
          <p:cNvSpPr/>
          <p:nvPr/>
        </p:nvSpPr>
        <p:spPr>
          <a:xfrm>
            <a:off x="540215" y="258290"/>
            <a:ext cx="3111449" cy="1353787"/>
          </a:xfrm>
          <a:prstGeom prst="rect">
            <a:avLst/>
          </a:prstGeom>
          <a:solidFill>
            <a:srgbClr val="5FCBEF">
              <a:lumMod val="40000"/>
              <a:lumOff val="60000"/>
            </a:srgbClr>
          </a:solidFill>
          <a:ln w="57150" cap="rnd" cmpd="sng" algn="ctr">
            <a:solidFill>
              <a:srgbClr val="5FCBEF">
                <a:lumMod val="50000"/>
              </a:srgbClr>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ja-JP" altLang="en-US" sz="1013" b="0" i="0" u="none" strike="noStrike" kern="0" cap="none" spc="0" normalizeH="0" baseline="0" noProof="0">
              <a:ln>
                <a:noFill/>
              </a:ln>
              <a:solidFill>
                <a:prstClr val="white"/>
              </a:solidFill>
              <a:effectLst/>
              <a:uLnTx/>
              <a:uFillTx/>
              <a:latin typeface="Trebuchet MS" panose="020B0603020202020204"/>
              <a:ea typeface="メイリオ" panose="020B0604030504040204" pitchFamily="34" charset="-128"/>
              <a:cs typeface="+mn-cs"/>
            </a:endParaRPr>
          </a:p>
        </p:txBody>
      </p:sp>
      <p:sp>
        <p:nvSpPr>
          <p:cNvPr id="2" name="タイトル 1">
            <a:extLst>
              <a:ext uri="{FF2B5EF4-FFF2-40B4-BE49-F238E27FC236}">
                <a16:creationId xmlns:a16="http://schemas.microsoft.com/office/drawing/2014/main" id="{496C7C8F-DE3A-864B-89DD-C48065D17FA4}"/>
              </a:ext>
            </a:extLst>
          </p:cNvPr>
          <p:cNvSpPr>
            <a:spLocks noGrp="1"/>
          </p:cNvSpPr>
          <p:nvPr>
            <p:ph type="title"/>
          </p:nvPr>
        </p:nvSpPr>
        <p:spPr>
          <a:xfrm>
            <a:off x="629841" y="342900"/>
            <a:ext cx="2949178" cy="1200150"/>
          </a:xfrm>
        </p:spPr>
        <p:txBody>
          <a:bodyPr anchor="b"/>
          <a:lstStyle>
            <a:lvl1pPr>
              <a:defRPr sz="18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C8810A2-3CC7-8C4D-89EF-31A598EF5507}"/>
              </a:ext>
            </a:extLst>
          </p:cNvPr>
          <p:cNvSpPr>
            <a:spLocks noGrp="1"/>
          </p:cNvSpPr>
          <p:nvPr>
            <p:ph type="pic" idx="1"/>
          </p:nvPr>
        </p:nvSpPr>
        <p:spPr>
          <a:xfrm>
            <a:off x="3887391" y="740571"/>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75D6CFCF-0E39-0744-AE3F-F7D78F7B2B5A}"/>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2876940-3FD1-0C45-BAA9-81863874CC25}"/>
              </a:ext>
            </a:extLst>
          </p:cNvPr>
          <p:cNvSpPr>
            <a:spLocks noGrp="1"/>
          </p:cNvSpPr>
          <p:nvPr>
            <p:ph type="dt" sz="half" idx="10"/>
          </p:nvPr>
        </p:nvSpPr>
        <p:spPr/>
        <p:txBody>
          <a:bodyPr/>
          <a:lstStyle/>
          <a:p>
            <a:fld id="{F6FACC9D-B65A-9B46-86D0-E05560BBE080}" type="datetime1">
              <a:rPr kumimoji="1" lang="ja-JP" altLang="en-US" smtClean="0"/>
              <a:t>2021/4/2</a:t>
            </a:fld>
            <a:endParaRPr kumimoji="1" lang="ja-JP" altLang="en-US"/>
          </a:p>
        </p:txBody>
      </p:sp>
      <p:sp>
        <p:nvSpPr>
          <p:cNvPr id="6" name="フッター プレースホルダー 5">
            <a:extLst>
              <a:ext uri="{FF2B5EF4-FFF2-40B4-BE49-F238E27FC236}">
                <a16:creationId xmlns:a16="http://schemas.microsoft.com/office/drawing/2014/main" id="{A7669DDA-6F91-144B-BB94-D083A313688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A8B155C-27B0-B444-86E0-589E4FEAA443}"/>
              </a:ext>
            </a:extLst>
          </p:cNvPr>
          <p:cNvSpPr>
            <a:spLocks noGrp="1"/>
          </p:cNvSpPr>
          <p:nvPr>
            <p:ph type="sldNum" sz="quarter" idx="12"/>
          </p:nvPr>
        </p:nvSpPr>
        <p:spPr/>
        <p:txBody>
          <a:body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22871106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333760-2C2C-504B-A765-1DC6127E1E6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D426A8F-DEFD-584E-AA89-5C3B182251BD}"/>
              </a:ext>
            </a:extLst>
          </p:cNvPr>
          <p:cNvSpPr>
            <a:spLocks noGrp="1"/>
          </p:cNvSpPr>
          <p:nvPr>
            <p:ph type="body" orient="vert" idx="1"/>
          </p:nvPr>
        </p:nvSpPr>
        <p:spPr/>
        <p:txBody>
          <a:bodyPr vert="eaVert"/>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E4B55A-4C7A-6646-88B6-ADF5BBFE5673}"/>
              </a:ext>
            </a:extLst>
          </p:cNvPr>
          <p:cNvSpPr>
            <a:spLocks noGrp="1"/>
          </p:cNvSpPr>
          <p:nvPr>
            <p:ph type="dt" sz="half" idx="10"/>
          </p:nvPr>
        </p:nvSpPr>
        <p:spPr/>
        <p:txBody>
          <a:bodyPr/>
          <a:lstStyle/>
          <a:p>
            <a:fld id="{22AA0573-57F8-EA4D-949B-75EA000A9F16}"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0C4BE3D9-34CD-E54D-AD6F-FA151719F3A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05BFCA0-6EE0-7845-9261-A8CD70942E9F}"/>
              </a:ext>
            </a:extLst>
          </p:cNvPr>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3440699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B3D1709-6F36-A84A-87DB-34D1906D364C}"/>
              </a:ext>
            </a:extLst>
          </p:cNvPr>
          <p:cNvSpPr/>
          <p:nvPr/>
        </p:nvSpPr>
        <p:spPr>
          <a:xfrm>
            <a:off x="6543676" y="273844"/>
            <a:ext cx="1971675" cy="4358879"/>
          </a:xfrm>
          <a:prstGeom prst="rect">
            <a:avLst/>
          </a:prstGeom>
          <a:solidFill>
            <a:srgbClr val="5FCBEF">
              <a:lumMod val="40000"/>
              <a:lumOff val="60000"/>
            </a:srgbClr>
          </a:solidFill>
          <a:ln w="57150" cap="rnd" cmpd="sng" algn="ctr">
            <a:solidFill>
              <a:srgbClr val="5FCBEF">
                <a:lumMod val="50000"/>
              </a:srgbClr>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ja-JP" altLang="en-US" sz="1013" b="0" i="0" u="none" strike="noStrike" kern="0" cap="none" spc="0" normalizeH="0" baseline="0" noProof="0">
              <a:ln>
                <a:noFill/>
              </a:ln>
              <a:solidFill>
                <a:prstClr val="white"/>
              </a:solidFill>
              <a:effectLst/>
              <a:uLnTx/>
              <a:uFillTx/>
              <a:latin typeface="Trebuchet MS" panose="020B0603020202020204"/>
              <a:ea typeface="メイリオ" panose="020B0604030504040204" pitchFamily="34" charset="-128"/>
              <a:cs typeface="+mn-cs"/>
            </a:endParaRPr>
          </a:p>
        </p:txBody>
      </p:sp>
      <p:sp>
        <p:nvSpPr>
          <p:cNvPr id="2" name="縦書きタイトル 1">
            <a:extLst>
              <a:ext uri="{FF2B5EF4-FFF2-40B4-BE49-F238E27FC236}">
                <a16:creationId xmlns:a16="http://schemas.microsoft.com/office/drawing/2014/main" id="{F4A345FE-F158-0844-8F72-CB3D58A2444B}"/>
              </a:ext>
            </a:extLst>
          </p:cNvPr>
          <p:cNvSpPr>
            <a:spLocks noGrp="1"/>
          </p:cNvSpPr>
          <p:nvPr>
            <p:ph type="title" orient="vert"/>
          </p:nvPr>
        </p:nvSpPr>
        <p:spPr>
          <a:xfrm>
            <a:off x="6543676" y="273844"/>
            <a:ext cx="1971675" cy="4358879"/>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1D61EF5-E494-A44B-9C49-5A820058E8C7}"/>
              </a:ext>
            </a:extLst>
          </p:cNvPr>
          <p:cNvSpPr>
            <a:spLocks noGrp="1"/>
          </p:cNvSpPr>
          <p:nvPr>
            <p:ph type="body" orient="vert" idx="1"/>
          </p:nvPr>
        </p:nvSpPr>
        <p:spPr>
          <a:xfrm>
            <a:off x="628651" y="273844"/>
            <a:ext cx="5800725" cy="4358879"/>
          </a:xfrm>
        </p:spPr>
        <p:txBody>
          <a:bodyPr vert="eaVert"/>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4BC37FD-3C9E-6648-8B61-539384D2135E}"/>
              </a:ext>
            </a:extLst>
          </p:cNvPr>
          <p:cNvSpPr>
            <a:spLocks noGrp="1"/>
          </p:cNvSpPr>
          <p:nvPr>
            <p:ph type="dt" sz="half" idx="10"/>
          </p:nvPr>
        </p:nvSpPr>
        <p:spPr/>
        <p:txBody>
          <a:bodyPr/>
          <a:lstStyle/>
          <a:p>
            <a:fld id="{F6FACC9D-B65A-9B46-86D0-E05560BBE080}"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8CE53EDD-2222-8342-9E86-833AD544306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D670AF5-2F3A-1C46-B9C9-53F19DBFC0FE}"/>
              </a:ext>
            </a:extLst>
          </p:cNvPr>
          <p:cNvSpPr>
            <a:spLocks noGrp="1"/>
          </p:cNvSpPr>
          <p:nvPr>
            <p:ph type="sldNum" sz="quarter" idx="12"/>
          </p:nvPr>
        </p:nvSpPr>
        <p:spPr/>
        <p:txBody>
          <a:body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273386848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9250" y="457199"/>
            <a:ext cx="978557" cy="4073823"/>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08001" y="457200"/>
            <a:ext cx="6064250" cy="407382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3BE4073-E99E-3C4F-A2D0-18C4E53F0400}" type="datetime1">
              <a:rPr kumimoji="1" lang="ja-JP" altLang="en-US" smtClean="0"/>
              <a:t>2021/4/2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3671062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67CE82-5215-0C49-856C-CA165AB6225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53414B-9580-E445-8AA8-364BB0E1ADF7}"/>
              </a:ext>
            </a:extLst>
          </p:cNvPr>
          <p:cNvSpPr>
            <a:spLocks noGrp="1"/>
          </p:cNvSpPr>
          <p:nvPr>
            <p:ph idx="1"/>
          </p:nvPr>
        </p:nvSpPr>
        <p:spPr/>
        <p:txBody>
          <a:body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CC73242-3FED-9C4C-9AC1-8D6C02A1EA83}"/>
              </a:ext>
            </a:extLst>
          </p:cNvPr>
          <p:cNvSpPr>
            <a:spLocks noGrp="1"/>
          </p:cNvSpPr>
          <p:nvPr>
            <p:ph type="dt" sz="half" idx="10"/>
          </p:nvPr>
        </p:nvSpPr>
        <p:spPr/>
        <p:txBody>
          <a:bodyPr/>
          <a:lstStyle/>
          <a:p>
            <a:fld id="{37EDFF6A-F84A-764E-A11E-FF5CDD4009F4}"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E44C909B-8573-954F-A7C4-0FE4E79C458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63B875-F873-0049-A808-35E8A9F066B6}"/>
              </a:ext>
            </a:extLst>
          </p:cNvPr>
          <p:cNvSpPr>
            <a:spLocks noGrp="1"/>
          </p:cNvSpPr>
          <p:nvPr>
            <p:ph type="sldNum" sz="quarter" idx="12"/>
          </p:nvPr>
        </p:nvSpPr>
        <p:spPr/>
        <p:txBody>
          <a:body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2739258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953414B-9580-E445-8AA8-364BB0E1ADF7}"/>
              </a:ext>
            </a:extLst>
          </p:cNvPr>
          <p:cNvSpPr>
            <a:spLocks noGrp="1"/>
          </p:cNvSpPr>
          <p:nvPr>
            <p:ph idx="1"/>
          </p:nvPr>
        </p:nvSpPr>
        <p:spPr>
          <a:xfrm>
            <a:off x="628650" y="430824"/>
            <a:ext cx="7886700" cy="4201900"/>
          </a:xfrm>
        </p:spPr>
        <p:txBody>
          <a:bodyPr/>
          <a:lstStyle/>
          <a:p>
            <a:pPr lvl="0"/>
            <a:r>
              <a:rPr kumimoji="1" lang="ja-JP" altLang="en-US"/>
              <a:t>マスター テキストの書式設定</a:t>
            </a:r>
            <a:endParaRPr kumimoji="1" lang="en-US" altLang="ja-JP" dirty="0"/>
          </a:p>
          <a:p>
            <a:pPr lvl="1"/>
            <a:r>
              <a:rPr kumimoji="1" lang="ja-JP" altLang="en-US"/>
              <a:t>第 </a:t>
            </a:r>
            <a:r>
              <a:rPr kumimoji="1" lang="en-US" altLang="ja-JP" dirty="0"/>
              <a:t>2 </a:t>
            </a:r>
            <a:r>
              <a:rPr kumimoji="1" lang="ja-JP" altLang="en-US"/>
              <a:t>レベル</a:t>
            </a:r>
            <a:endParaRPr kumimoji="1" lang="en-US" altLang="ja-JP" dirty="0"/>
          </a:p>
          <a:p>
            <a:pPr lvl="2"/>
            <a:r>
              <a:rPr kumimoji="1" lang="ja-JP" altLang="en-US"/>
              <a:t>第 </a:t>
            </a:r>
            <a:r>
              <a:rPr kumimoji="1" lang="en-US" altLang="ja-JP" dirty="0"/>
              <a:t>3 </a:t>
            </a:r>
            <a:r>
              <a:rPr kumimoji="1" lang="ja-JP" altLang="en-US"/>
              <a:t>レベル</a:t>
            </a:r>
            <a:endParaRPr kumimoji="1" lang="en-US" altLang="ja-JP" dirty="0"/>
          </a:p>
          <a:p>
            <a:pPr lvl="3"/>
            <a:r>
              <a:rPr kumimoji="1" lang="ja-JP" altLang="en-US"/>
              <a:t>第 </a:t>
            </a:r>
            <a:r>
              <a:rPr kumimoji="1" lang="en-US" altLang="ja-JP" dirty="0"/>
              <a:t>4 </a:t>
            </a:r>
            <a:r>
              <a:rPr kumimoji="1" lang="ja-JP" altLang="en-US"/>
              <a:t>レベル</a:t>
            </a:r>
            <a:endParaRPr kumimoji="1" lang="en-US" altLang="ja-JP" dirty="0"/>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DCC73242-3FED-9C4C-9AC1-8D6C02A1EA83}"/>
              </a:ext>
            </a:extLst>
          </p:cNvPr>
          <p:cNvSpPr>
            <a:spLocks noGrp="1"/>
          </p:cNvSpPr>
          <p:nvPr>
            <p:ph type="dt" sz="half" idx="10"/>
          </p:nvPr>
        </p:nvSpPr>
        <p:spPr/>
        <p:txBody>
          <a:bodyPr/>
          <a:lstStyle/>
          <a:p>
            <a:fld id="{37EDFF6A-F84A-764E-A11E-FF5CDD4009F4}"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E44C909B-8573-954F-A7C4-0FE4E79C458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63B875-F873-0049-A808-35E8A9F066B6}"/>
              </a:ext>
            </a:extLst>
          </p:cNvPr>
          <p:cNvSpPr>
            <a:spLocks noGrp="1"/>
          </p:cNvSpPr>
          <p:nvPr>
            <p:ph type="sldNum" sz="quarter" idx="12"/>
          </p:nvPr>
        </p:nvSpPr>
        <p:spPr/>
        <p:txBody>
          <a:body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978136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タイトルとコンテンツ">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E8BEB2E5-91C1-0049-B621-7BA473122746}"/>
              </a:ext>
            </a:extLst>
          </p:cNvPr>
          <p:cNvSpPr/>
          <p:nvPr/>
        </p:nvSpPr>
        <p:spPr>
          <a:xfrm>
            <a:off x="529259" y="775253"/>
            <a:ext cx="8074528" cy="4099891"/>
          </a:xfrm>
          <a:prstGeom prst="rect">
            <a:avLst/>
          </a:prstGeom>
          <a:solidFill>
            <a:srgbClr val="FFFEC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2" name="タイトル 1">
            <a:extLst>
              <a:ext uri="{FF2B5EF4-FFF2-40B4-BE49-F238E27FC236}">
                <a16:creationId xmlns:a16="http://schemas.microsoft.com/office/drawing/2014/main" id="{DA67CE82-5215-0C49-856C-CA165AB6225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53414B-9580-E445-8AA8-364BB0E1ADF7}"/>
              </a:ext>
            </a:extLst>
          </p:cNvPr>
          <p:cNvSpPr>
            <a:spLocks noGrp="1"/>
          </p:cNvSpPr>
          <p:nvPr>
            <p:ph idx="1"/>
          </p:nvPr>
        </p:nvSpPr>
        <p:spPr>
          <a:xfrm>
            <a:off x="628650" y="834888"/>
            <a:ext cx="7886700" cy="3943349"/>
          </a:xfrm>
          <a:noFill/>
          <a:ln>
            <a:noFill/>
          </a:ln>
        </p:spPr>
        <p:txBody>
          <a:bodyPr/>
          <a:lstStyle>
            <a:lvl1pPr marL="267891" indent="-267891">
              <a:buFont typeface="HiraginoSans-W3" panose="020B0400000000000000" pitchFamily="34" charset="-128"/>
              <a:buChar char="◎"/>
              <a:tabLst/>
              <a:defRPr/>
            </a:lvl1pPr>
            <a:lvl2pPr marL="438150" indent="-180975">
              <a:buFont typeface="Wingdings" pitchFamily="2" charset="2"/>
              <a:buChar char="l"/>
              <a:tabLst/>
              <a:defRPr/>
            </a:lvl2pPr>
            <a:lvl3pPr marL="642938" indent="-128588">
              <a:buFont typeface="HiraginoSans-W3" panose="020B0400000000000000" pitchFamily="34" charset="-128"/>
              <a:buChar char="○"/>
              <a:defRPr/>
            </a:lvl3pPr>
            <a:lvl4pPr marL="900113" indent="-128588">
              <a:buFont typeface="Wingdings" pitchFamily="2" charset="2"/>
              <a:buChar char="l"/>
              <a:defRPr/>
            </a:lvl4pPr>
            <a:lvl5pPr marL="1157288" indent="-128588">
              <a:buFont typeface="HiraginoSans-W3" panose="020B0400000000000000" pitchFamily="34" charset="-128"/>
              <a:buChar char="◦"/>
              <a:defRPr/>
            </a:lvl5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CC73242-3FED-9C4C-9AC1-8D6C02A1EA83}"/>
              </a:ext>
            </a:extLst>
          </p:cNvPr>
          <p:cNvSpPr>
            <a:spLocks noGrp="1"/>
          </p:cNvSpPr>
          <p:nvPr>
            <p:ph type="dt" sz="half" idx="10"/>
          </p:nvPr>
        </p:nvSpPr>
        <p:spPr>
          <a:xfrm>
            <a:off x="628650" y="4844706"/>
            <a:ext cx="2057400" cy="273844"/>
          </a:xfrm>
        </p:spPr>
        <p:txBody>
          <a:bodyPr/>
          <a:lstStyle/>
          <a:p>
            <a:fld id="{F6FACC9D-B65A-9B46-86D0-E05560BBE080}"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E44C909B-8573-954F-A7C4-0FE4E79C4582}"/>
              </a:ext>
            </a:extLst>
          </p:cNvPr>
          <p:cNvSpPr>
            <a:spLocks noGrp="1"/>
          </p:cNvSpPr>
          <p:nvPr>
            <p:ph type="ftr" sz="quarter" idx="11"/>
          </p:nvPr>
        </p:nvSpPr>
        <p:spPr>
          <a:xfrm>
            <a:off x="3028950" y="4844706"/>
            <a:ext cx="3086100" cy="273844"/>
          </a:xfr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63B875-F873-0049-A808-35E8A9F066B6}"/>
              </a:ext>
            </a:extLst>
          </p:cNvPr>
          <p:cNvSpPr>
            <a:spLocks noGrp="1"/>
          </p:cNvSpPr>
          <p:nvPr>
            <p:ph type="sldNum" sz="quarter" idx="12"/>
          </p:nvPr>
        </p:nvSpPr>
        <p:spPr/>
        <p:txBody>
          <a:body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26347042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2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67CE82-5215-0C49-856C-CA165AB6225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53414B-9580-E445-8AA8-364BB0E1ADF7}"/>
              </a:ext>
            </a:extLst>
          </p:cNvPr>
          <p:cNvSpPr>
            <a:spLocks noGrp="1"/>
          </p:cNvSpPr>
          <p:nvPr>
            <p:ph idx="1"/>
          </p:nvPr>
        </p:nvSpPr>
        <p:spPr>
          <a:xfrm>
            <a:off x="628650" y="834888"/>
            <a:ext cx="7886700" cy="3943349"/>
          </a:xfrm>
          <a:noFill/>
          <a:ln>
            <a:noFill/>
          </a:ln>
        </p:spPr>
        <p:txBody>
          <a:bodyPr/>
          <a:lstStyle>
            <a:lvl1pPr marL="267891" indent="-267891">
              <a:buFont typeface="HiraginoSans-W3" panose="020B0400000000000000" pitchFamily="34" charset="-128"/>
              <a:buChar char="◎"/>
              <a:tabLst/>
              <a:defRPr/>
            </a:lvl1pPr>
            <a:lvl2pPr marL="438150" indent="-180975">
              <a:buFont typeface="Wingdings" pitchFamily="2" charset="2"/>
              <a:buChar char="l"/>
              <a:tabLst/>
              <a:defRPr/>
            </a:lvl2pPr>
            <a:lvl3pPr marL="642938" indent="-128588">
              <a:buFont typeface="HiraginoSans-W3" panose="020B0400000000000000" pitchFamily="34" charset="-128"/>
              <a:buChar char="○"/>
              <a:defRPr/>
            </a:lvl3pPr>
            <a:lvl4pPr marL="900113" indent="-128588">
              <a:buFont typeface="Wingdings" pitchFamily="2" charset="2"/>
              <a:buChar char="l"/>
              <a:defRPr/>
            </a:lvl4pPr>
            <a:lvl5pPr marL="1157288" indent="-128588">
              <a:buFont typeface="HiraginoSans-W3" panose="020B0400000000000000" pitchFamily="34" charset="-128"/>
              <a:buChar char="◦"/>
              <a:defRPr/>
            </a:lvl5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CC73242-3FED-9C4C-9AC1-8D6C02A1EA83}"/>
              </a:ext>
            </a:extLst>
          </p:cNvPr>
          <p:cNvSpPr>
            <a:spLocks noGrp="1"/>
          </p:cNvSpPr>
          <p:nvPr>
            <p:ph type="dt" sz="half" idx="10"/>
          </p:nvPr>
        </p:nvSpPr>
        <p:spPr>
          <a:xfrm>
            <a:off x="628650" y="4844706"/>
            <a:ext cx="2057400" cy="273844"/>
          </a:xfrm>
        </p:spPr>
        <p:txBody>
          <a:bodyPr/>
          <a:lstStyle/>
          <a:p>
            <a:fld id="{F6FACC9D-B65A-9B46-86D0-E05560BBE080}"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E44C909B-8573-954F-A7C4-0FE4E79C4582}"/>
              </a:ext>
            </a:extLst>
          </p:cNvPr>
          <p:cNvSpPr>
            <a:spLocks noGrp="1"/>
          </p:cNvSpPr>
          <p:nvPr>
            <p:ph type="ftr" sz="quarter" idx="11"/>
          </p:nvPr>
        </p:nvSpPr>
        <p:spPr>
          <a:xfrm>
            <a:off x="3028950" y="4844706"/>
            <a:ext cx="3086100" cy="273844"/>
          </a:xfr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63B875-F873-0049-A808-35E8A9F066B6}"/>
              </a:ext>
            </a:extLst>
          </p:cNvPr>
          <p:cNvSpPr>
            <a:spLocks noGrp="1"/>
          </p:cNvSpPr>
          <p:nvPr>
            <p:ph type="sldNum" sz="quarter" idx="12"/>
          </p:nvPr>
        </p:nvSpPr>
        <p:spPr/>
        <p:txBody>
          <a:body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198983492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5C9EDB-25D5-E846-ACEC-6EFFAE46C783}"/>
              </a:ext>
            </a:extLst>
          </p:cNvPr>
          <p:cNvSpPr>
            <a:spLocks noGrp="1"/>
          </p:cNvSpPr>
          <p:nvPr>
            <p:ph type="title"/>
          </p:nvPr>
        </p:nvSpPr>
        <p:spPr>
          <a:xfrm>
            <a:off x="623888" y="1282305"/>
            <a:ext cx="7886700" cy="2139553"/>
          </a:xfrm>
        </p:spPr>
        <p:txBody>
          <a:bodyPr anchor="b"/>
          <a:lstStyle>
            <a:lvl1pPr>
              <a:defRPr sz="33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F8D2A2E-714C-C04C-9A61-317FEBF120EA}"/>
              </a:ext>
            </a:extLst>
          </p:cNvPr>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47B3BB0-5E35-2244-8E5F-73EDD408E530}"/>
              </a:ext>
            </a:extLst>
          </p:cNvPr>
          <p:cNvSpPr>
            <a:spLocks noGrp="1"/>
          </p:cNvSpPr>
          <p:nvPr>
            <p:ph type="dt" sz="half" idx="10"/>
          </p:nvPr>
        </p:nvSpPr>
        <p:spPr/>
        <p:txBody>
          <a:bodyPr/>
          <a:lstStyle/>
          <a:p>
            <a:fld id="{F625216F-4DE7-5243-86C3-2E391AAAD3D7}"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0F1C1412-AE73-A94C-9761-87FD8BA895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560EE40-5A21-EF4F-B3B5-31D831BFD5E1}"/>
              </a:ext>
            </a:extLst>
          </p:cNvPr>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1792133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FE00BE-1BFB-A84F-9FD8-8AC89B16354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B6C6835-AFB4-A848-ABC5-2DFEA6EDBAB0}"/>
              </a:ext>
            </a:extLst>
          </p:cNvPr>
          <p:cNvSpPr>
            <a:spLocks noGrp="1"/>
          </p:cNvSpPr>
          <p:nvPr>
            <p:ph sz="half" idx="1"/>
          </p:nvPr>
        </p:nvSpPr>
        <p:spPr>
          <a:xfrm>
            <a:off x="628650" y="837211"/>
            <a:ext cx="3886200" cy="3795512"/>
          </a:xfrm>
        </p:spPr>
        <p:txBody>
          <a:body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8950B15-5F78-0041-AB29-93D9AC9FEED6}"/>
              </a:ext>
            </a:extLst>
          </p:cNvPr>
          <p:cNvSpPr>
            <a:spLocks noGrp="1"/>
          </p:cNvSpPr>
          <p:nvPr>
            <p:ph sz="half" idx="2"/>
          </p:nvPr>
        </p:nvSpPr>
        <p:spPr>
          <a:xfrm>
            <a:off x="4629150" y="837211"/>
            <a:ext cx="3886200" cy="3795512"/>
          </a:xfrm>
        </p:spPr>
        <p:txBody>
          <a:body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4D5B10D-D6C5-9142-8226-CD7C07E25B6F}"/>
              </a:ext>
            </a:extLst>
          </p:cNvPr>
          <p:cNvSpPr>
            <a:spLocks noGrp="1"/>
          </p:cNvSpPr>
          <p:nvPr>
            <p:ph type="dt" sz="half" idx="10"/>
          </p:nvPr>
        </p:nvSpPr>
        <p:spPr/>
        <p:txBody>
          <a:bodyPr/>
          <a:lstStyle/>
          <a:p>
            <a:fld id="{B0E22547-D072-4343-A6D6-29C9B1CCF6B6}" type="datetime1">
              <a:rPr kumimoji="1" lang="ja-JP" altLang="en-US" smtClean="0"/>
              <a:t>2021/4/2</a:t>
            </a:fld>
            <a:endParaRPr kumimoji="1" lang="ja-JP" altLang="en-US"/>
          </a:p>
        </p:txBody>
      </p:sp>
      <p:sp>
        <p:nvSpPr>
          <p:cNvPr id="6" name="フッター プレースホルダー 5">
            <a:extLst>
              <a:ext uri="{FF2B5EF4-FFF2-40B4-BE49-F238E27FC236}">
                <a16:creationId xmlns:a16="http://schemas.microsoft.com/office/drawing/2014/main" id="{620ACB4F-63C2-E245-AFA7-DCBCE1990CC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4859682-1B36-F549-AA85-720CB77A2BBD}"/>
              </a:ext>
            </a:extLst>
          </p:cNvPr>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1977249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6121A5-CDF6-2F42-B2CD-7FD832DECB83}"/>
              </a:ext>
            </a:extLst>
          </p:cNvPr>
          <p:cNvSpPr>
            <a:spLocks noGrp="1"/>
          </p:cNvSpPr>
          <p:nvPr>
            <p:ph type="title"/>
          </p:nvPr>
        </p:nvSpPr>
        <p:spPr>
          <a:xfrm>
            <a:off x="628650" y="204194"/>
            <a:ext cx="7886700" cy="449822"/>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C39303-590A-8347-BB5C-49D55EC8E306}"/>
              </a:ext>
            </a:extLst>
          </p:cNvPr>
          <p:cNvSpPr>
            <a:spLocks noGrp="1"/>
          </p:cNvSpPr>
          <p:nvPr>
            <p:ph type="body" idx="1"/>
          </p:nvPr>
        </p:nvSpPr>
        <p:spPr>
          <a:xfrm>
            <a:off x="629842" y="779030"/>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73B9F52-12D4-7540-89EC-10EF72CEBA3F}"/>
              </a:ext>
            </a:extLst>
          </p:cNvPr>
          <p:cNvSpPr>
            <a:spLocks noGrp="1"/>
          </p:cNvSpPr>
          <p:nvPr>
            <p:ph sz="half" idx="2"/>
          </p:nvPr>
        </p:nvSpPr>
        <p:spPr>
          <a:xfrm>
            <a:off x="629842" y="1521979"/>
            <a:ext cx="3868340" cy="3120269"/>
          </a:xfrm>
        </p:spPr>
        <p:txBody>
          <a:body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DBE76CD-8A8A-E545-8EF4-8BF98113B4E5}"/>
              </a:ext>
            </a:extLst>
          </p:cNvPr>
          <p:cNvSpPr>
            <a:spLocks noGrp="1"/>
          </p:cNvSpPr>
          <p:nvPr>
            <p:ph type="body" sz="quarter" idx="3"/>
          </p:nvPr>
        </p:nvSpPr>
        <p:spPr>
          <a:xfrm>
            <a:off x="4629151" y="779030"/>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52C79E5A-8091-9849-8F28-0225D27B37D0}"/>
              </a:ext>
            </a:extLst>
          </p:cNvPr>
          <p:cNvSpPr>
            <a:spLocks noGrp="1"/>
          </p:cNvSpPr>
          <p:nvPr>
            <p:ph sz="quarter" idx="4"/>
          </p:nvPr>
        </p:nvSpPr>
        <p:spPr>
          <a:xfrm>
            <a:off x="4629151" y="1521979"/>
            <a:ext cx="3887391" cy="3120269"/>
          </a:xfrm>
        </p:spPr>
        <p:txBody>
          <a:body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67FCB9B-F55A-1C4C-827F-208B06D6D2C4}"/>
              </a:ext>
            </a:extLst>
          </p:cNvPr>
          <p:cNvSpPr>
            <a:spLocks noGrp="1"/>
          </p:cNvSpPr>
          <p:nvPr>
            <p:ph type="dt" sz="half" idx="10"/>
          </p:nvPr>
        </p:nvSpPr>
        <p:spPr/>
        <p:txBody>
          <a:bodyPr/>
          <a:lstStyle/>
          <a:p>
            <a:fld id="{E8CC5EB4-BD95-0A43-B9BE-3F28F67D1E38}" type="datetime1">
              <a:rPr kumimoji="1" lang="ja-JP" altLang="en-US" smtClean="0"/>
              <a:t>2021/4/2</a:t>
            </a:fld>
            <a:endParaRPr kumimoji="1" lang="ja-JP" altLang="en-US"/>
          </a:p>
        </p:txBody>
      </p:sp>
      <p:sp>
        <p:nvSpPr>
          <p:cNvPr id="8" name="フッター プレースホルダー 7">
            <a:extLst>
              <a:ext uri="{FF2B5EF4-FFF2-40B4-BE49-F238E27FC236}">
                <a16:creationId xmlns:a16="http://schemas.microsoft.com/office/drawing/2014/main" id="{45C9249C-5CB8-8943-9288-E8014E2EB8C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2B11091-B827-9C40-9ACE-A658A2E5CE23}"/>
              </a:ext>
            </a:extLst>
          </p:cNvPr>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3601963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D84798-D3B3-124E-AA34-338BE8F8360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54B8C59-02F9-A540-ABE1-BFD7F857ACFD}"/>
              </a:ext>
            </a:extLst>
          </p:cNvPr>
          <p:cNvSpPr>
            <a:spLocks noGrp="1"/>
          </p:cNvSpPr>
          <p:nvPr>
            <p:ph type="dt" sz="half" idx="10"/>
          </p:nvPr>
        </p:nvSpPr>
        <p:spPr/>
        <p:txBody>
          <a:bodyPr/>
          <a:lstStyle/>
          <a:p>
            <a:fld id="{87808B36-9505-1D4C-ADDF-1FD242670383}" type="datetime1">
              <a:rPr kumimoji="1" lang="ja-JP" altLang="en-US" smtClean="0"/>
              <a:t>2021/4/2</a:t>
            </a:fld>
            <a:endParaRPr kumimoji="1" lang="ja-JP" altLang="en-US"/>
          </a:p>
        </p:txBody>
      </p:sp>
      <p:sp>
        <p:nvSpPr>
          <p:cNvPr id="4" name="フッター プレースホルダー 3">
            <a:extLst>
              <a:ext uri="{FF2B5EF4-FFF2-40B4-BE49-F238E27FC236}">
                <a16:creationId xmlns:a16="http://schemas.microsoft.com/office/drawing/2014/main" id="{D1D68012-B187-824E-B792-16808E2E29C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E2ED891-4BFD-F44B-B9E6-5792CE410B49}"/>
              </a:ext>
            </a:extLst>
          </p:cNvPr>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371401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82688B9-7BBE-254D-8EFC-A863A753727A}"/>
              </a:ext>
            </a:extLst>
          </p:cNvPr>
          <p:cNvSpPr>
            <a:spLocks noGrp="1"/>
          </p:cNvSpPr>
          <p:nvPr>
            <p:ph type="title"/>
          </p:nvPr>
        </p:nvSpPr>
        <p:spPr>
          <a:xfrm>
            <a:off x="628650" y="205151"/>
            <a:ext cx="7886700" cy="448865"/>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13AABF-8434-B04B-8856-B4DB04E2CFEF}"/>
              </a:ext>
            </a:extLst>
          </p:cNvPr>
          <p:cNvSpPr>
            <a:spLocks noGrp="1"/>
          </p:cNvSpPr>
          <p:nvPr>
            <p:ph type="body" idx="1"/>
          </p:nvPr>
        </p:nvSpPr>
        <p:spPr>
          <a:xfrm>
            <a:off x="628650" y="834888"/>
            <a:ext cx="7886700" cy="379783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652EB2A9-770A-FE48-B06F-A3E36A99FC24}"/>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F6FACC9D-B65A-9B46-86D0-E05560BBE080}"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E233A0D9-BE19-D84A-8C83-0F385F76DB96}"/>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02C8463-39F2-6B4A-9D14-2D4199AB7B2D}"/>
              </a:ext>
            </a:extLst>
          </p:cNvPr>
          <p:cNvSpPr>
            <a:spLocks noGrp="1"/>
          </p:cNvSpPr>
          <p:nvPr>
            <p:ph type="sldNum" sz="quarter" idx="4"/>
          </p:nvPr>
        </p:nvSpPr>
        <p:spPr>
          <a:xfrm>
            <a:off x="8603786" y="4875143"/>
            <a:ext cx="540213" cy="249929"/>
          </a:xfrm>
          <a:prstGeom prst="rect">
            <a:avLst/>
          </a:prstGeom>
        </p:spPr>
        <p:txBody>
          <a:bodyPr vert="horz" lIns="91440" tIns="45720" rIns="91440" bIns="45720" rtlCol="0" anchor="ctr"/>
          <a:lstStyle>
            <a:lvl1pPr algn="r">
              <a:defRPr sz="1200" b="1">
                <a:solidFill>
                  <a:schemeClr val="tx1"/>
                </a:solidFill>
                <a:latin typeface="+mn-ea"/>
                <a:ea typeface="+mn-ea"/>
              </a:defRPr>
            </a:lvl1p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149146551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21"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742" r:id="rId15"/>
  </p:sldLayoutIdLst>
  <p:hf hdr="0" ftr="0" dt="0"/>
  <p:txStyles>
    <p:titleStyle>
      <a:lvl1pPr algn="ctr" defTabSz="514350" rtl="0" eaLnBrk="1" latinLnBrk="0" hangingPunct="1">
        <a:lnSpc>
          <a:spcPct val="90000"/>
        </a:lnSpc>
        <a:spcBef>
          <a:spcPct val="0"/>
        </a:spcBef>
        <a:buNone/>
        <a:defRPr kumimoji="1" sz="2475" b="1" kern="1200">
          <a:solidFill>
            <a:schemeClr val="tx1"/>
          </a:solidFill>
          <a:latin typeface="+mj-lt"/>
          <a:ea typeface="+mj-ea"/>
          <a:cs typeface="+mj-cs"/>
        </a:defRPr>
      </a:lvl1pPr>
    </p:titleStyle>
    <p:bodyStyle>
      <a:lvl1pPr marL="267891" indent="-267891" algn="l" defTabSz="514350" rtl="0" eaLnBrk="1" latinLnBrk="0" hangingPunct="1">
        <a:lnSpc>
          <a:spcPct val="90000"/>
        </a:lnSpc>
        <a:spcBef>
          <a:spcPts val="1013"/>
        </a:spcBef>
        <a:spcAft>
          <a:spcPts val="450"/>
        </a:spcAft>
        <a:buFont typeface="HiraginoSans-W3" panose="020B0400000000000000" pitchFamily="34" charset="-128"/>
        <a:buChar char="❖"/>
        <a:tabLst/>
        <a:defRPr kumimoji="1" sz="1575" kern="1200">
          <a:solidFill>
            <a:schemeClr val="tx1"/>
          </a:solidFill>
          <a:latin typeface="+mn-lt"/>
          <a:ea typeface="+mn-ea"/>
          <a:cs typeface="+mn-cs"/>
        </a:defRPr>
      </a:lvl1pPr>
      <a:lvl2pPr marL="438150" indent="-180975" algn="l" defTabSz="514350" rtl="0" eaLnBrk="1" latinLnBrk="0" hangingPunct="1">
        <a:lnSpc>
          <a:spcPct val="90000"/>
        </a:lnSpc>
        <a:spcBef>
          <a:spcPts val="281"/>
        </a:spcBef>
        <a:spcAft>
          <a:spcPts val="450"/>
        </a:spcAft>
        <a:buFont typeface="ArialUnicodeMS" panose="020B0604020202020204" pitchFamily="34" charset="-128"/>
        <a:buChar char="✼"/>
        <a:tabLst/>
        <a:defRPr kumimoji="1" sz="1350" kern="1200">
          <a:solidFill>
            <a:schemeClr val="tx1"/>
          </a:solidFill>
          <a:latin typeface="+mn-lt"/>
          <a:ea typeface="+mn-ea"/>
          <a:cs typeface="+mn-cs"/>
        </a:defRPr>
      </a:lvl2pPr>
      <a:lvl3pPr marL="669131" indent="-154781" algn="l" defTabSz="514350" rtl="0" eaLnBrk="1" latinLnBrk="0" hangingPunct="1">
        <a:lnSpc>
          <a:spcPct val="90000"/>
        </a:lnSpc>
        <a:spcBef>
          <a:spcPts val="281"/>
        </a:spcBef>
        <a:spcAft>
          <a:spcPts val="450"/>
        </a:spcAft>
        <a:buFont typeface="AppleSDGothicNeo-Regular" panose="02000300000000000000" pitchFamily="2" charset="-127"/>
        <a:buChar char="✣"/>
        <a:tabLst/>
        <a:defRPr kumimoji="1"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spcAft>
          <a:spcPts val="450"/>
        </a:spcAft>
        <a:buFont typeface="AppleSDGothicNeo-Regular" panose="02000300000000000000" pitchFamily="2" charset="-127"/>
        <a:buChar char="✽"/>
        <a:defRPr kumimoji="1"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spcAft>
          <a:spcPts val="450"/>
        </a:spcAft>
        <a:buFont typeface="ArialUnicodeMS" panose="020B0604020202020204" pitchFamily="34" charset="-128"/>
        <a:buChar char="✥"/>
        <a:defRPr kumimoji="1"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9pPr>
    </p:bodyStyle>
    <p:otherStyle>
      <a:defPPr>
        <a:defRPr lang="ja-JP"/>
      </a:defPPr>
      <a:lvl1pPr marL="0" algn="l" defTabSz="514350" rtl="0" eaLnBrk="1" latinLnBrk="0" hangingPunct="1">
        <a:defRPr kumimoji="1" sz="1013" kern="1200">
          <a:solidFill>
            <a:schemeClr val="tx1"/>
          </a:solidFill>
          <a:latin typeface="+mn-lt"/>
          <a:ea typeface="+mn-ea"/>
          <a:cs typeface="+mn-cs"/>
        </a:defRPr>
      </a:lvl1pPr>
      <a:lvl2pPr marL="257175" algn="l" defTabSz="514350" rtl="0" eaLnBrk="1" latinLnBrk="0" hangingPunct="1">
        <a:defRPr kumimoji="1" sz="1013" kern="1200">
          <a:solidFill>
            <a:schemeClr val="tx1"/>
          </a:solidFill>
          <a:latin typeface="+mn-lt"/>
          <a:ea typeface="+mn-ea"/>
          <a:cs typeface="+mn-cs"/>
        </a:defRPr>
      </a:lvl2pPr>
      <a:lvl3pPr marL="514350" algn="l" defTabSz="514350" rtl="0" eaLnBrk="1" latinLnBrk="0" hangingPunct="1">
        <a:defRPr kumimoji="1" sz="1013" kern="1200">
          <a:solidFill>
            <a:schemeClr val="tx1"/>
          </a:solidFill>
          <a:latin typeface="+mn-lt"/>
          <a:ea typeface="+mn-ea"/>
          <a:cs typeface="+mn-cs"/>
        </a:defRPr>
      </a:lvl3pPr>
      <a:lvl4pPr marL="771525" algn="l" defTabSz="514350" rtl="0" eaLnBrk="1" latinLnBrk="0" hangingPunct="1">
        <a:defRPr kumimoji="1" sz="1013" kern="1200">
          <a:solidFill>
            <a:schemeClr val="tx1"/>
          </a:solidFill>
          <a:latin typeface="+mn-lt"/>
          <a:ea typeface="+mn-ea"/>
          <a:cs typeface="+mn-cs"/>
        </a:defRPr>
      </a:lvl4pPr>
      <a:lvl5pPr marL="1028700" algn="l" defTabSz="514350" rtl="0" eaLnBrk="1" latinLnBrk="0" hangingPunct="1">
        <a:defRPr kumimoji="1" sz="1013" kern="1200">
          <a:solidFill>
            <a:schemeClr val="tx1"/>
          </a:solidFill>
          <a:latin typeface="+mn-lt"/>
          <a:ea typeface="+mn-ea"/>
          <a:cs typeface="+mn-cs"/>
        </a:defRPr>
      </a:lvl5pPr>
      <a:lvl6pPr marL="1285875" algn="l" defTabSz="514350" rtl="0" eaLnBrk="1" latinLnBrk="0" hangingPunct="1">
        <a:defRPr kumimoji="1" sz="1013" kern="1200">
          <a:solidFill>
            <a:schemeClr val="tx1"/>
          </a:solidFill>
          <a:latin typeface="+mn-lt"/>
          <a:ea typeface="+mn-ea"/>
          <a:cs typeface="+mn-cs"/>
        </a:defRPr>
      </a:lvl6pPr>
      <a:lvl7pPr marL="1543050" algn="l" defTabSz="514350" rtl="0" eaLnBrk="1" latinLnBrk="0" hangingPunct="1">
        <a:defRPr kumimoji="1" sz="1013" kern="1200">
          <a:solidFill>
            <a:schemeClr val="tx1"/>
          </a:solidFill>
          <a:latin typeface="+mn-lt"/>
          <a:ea typeface="+mn-ea"/>
          <a:cs typeface="+mn-cs"/>
        </a:defRPr>
      </a:lvl7pPr>
      <a:lvl8pPr marL="1800225" algn="l" defTabSz="514350" rtl="0" eaLnBrk="1" latinLnBrk="0" hangingPunct="1">
        <a:defRPr kumimoji="1" sz="1013" kern="1200">
          <a:solidFill>
            <a:schemeClr val="tx1"/>
          </a:solidFill>
          <a:latin typeface="+mn-lt"/>
          <a:ea typeface="+mn-ea"/>
          <a:cs typeface="+mn-cs"/>
        </a:defRPr>
      </a:lvl8pPr>
      <a:lvl9pPr marL="2057400" algn="l" defTabSz="514350" rtl="0" eaLnBrk="1" latinLnBrk="0" hangingPunct="1">
        <a:defRPr kumimoji="1"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emf"/><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7CB74A-EBF3-3A4A-9239-0F0CF9BAA5A6}"/>
              </a:ext>
            </a:extLst>
          </p:cNvPr>
          <p:cNvSpPr>
            <a:spLocks noGrp="1"/>
          </p:cNvSpPr>
          <p:nvPr>
            <p:ph type="ctrTitle"/>
          </p:nvPr>
        </p:nvSpPr>
        <p:spPr/>
        <p:txBody>
          <a:bodyPr>
            <a:normAutofit/>
          </a:bodyPr>
          <a:lstStyle/>
          <a:p>
            <a:r>
              <a:rPr lang="ja-JP" altLang="en-US" sz="3200"/>
              <a:t>放射線テロ災害対処</a:t>
            </a:r>
            <a:endParaRPr kumimoji="1" lang="ja-JP" altLang="en-US" sz="3200"/>
          </a:p>
        </p:txBody>
      </p:sp>
      <p:sp>
        <p:nvSpPr>
          <p:cNvPr id="3" name="字幕 2">
            <a:extLst>
              <a:ext uri="{FF2B5EF4-FFF2-40B4-BE49-F238E27FC236}">
                <a16:creationId xmlns:a16="http://schemas.microsoft.com/office/drawing/2014/main" id="{E0D995D4-A677-504C-AE03-323806DE94AC}"/>
              </a:ext>
            </a:extLst>
          </p:cNvPr>
          <p:cNvSpPr>
            <a:spLocks noGrp="1"/>
          </p:cNvSpPr>
          <p:nvPr>
            <p:ph type="subTitle" idx="1"/>
          </p:nvPr>
        </p:nvSpPr>
        <p:spPr/>
        <p:txBody>
          <a:bodyPr>
            <a:normAutofit/>
          </a:bodyPr>
          <a:lstStyle/>
          <a:p>
            <a:r>
              <a:rPr kumimoji="1" lang="ja-JP" altLang="en-US" sz="1400"/>
              <a:t>初動対応者のための基礎知識</a:t>
            </a:r>
          </a:p>
        </p:txBody>
      </p:sp>
      <p:sp>
        <p:nvSpPr>
          <p:cNvPr id="5" name="正方形/長方形 4">
            <a:extLst>
              <a:ext uri="{FF2B5EF4-FFF2-40B4-BE49-F238E27FC236}">
                <a16:creationId xmlns:a16="http://schemas.microsoft.com/office/drawing/2014/main" id="{B9D9B501-0610-1941-AD5D-C549E22EBC91}"/>
              </a:ext>
            </a:extLst>
          </p:cNvPr>
          <p:cNvSpPr/>
          <p:nvPr/>
        </p:nvSpPr>
        <p:spPr>
          <a:xfrm>
            <a:off x="4166829" y="4497169"/>
            <a:ext cx="4977171" cy="646331"/>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a:t>本資料は、原子力規制庁平成</a:t>
            </a:r>
            <a:r>
              <a:rPr lang="en-US" altLang="ja-JP" sz="1200" dirty="0"/>
              <a:t>31</a:t>
            </a:r>
            <a:r>
              <a:rPr lang="ja-JP" altLang="en-US" sz="1200"/>
              <a:t>年度放射線対策委託費（放射線安全規制研究戦略的推進事業費）放射線安全規制研究推進事業（包括的被ばく医療の体制構築に関する調査研究）において作成されました。</a:t>
            </a:r>
          </a:p>
        </p:txBody>
      </p:sp>
    </p:spTree>
    <p:extLst>
      <p:ext uri="{BB962C8B-B14F-4D97-AF65-F5344CB8AC3E}">
        <p14:creationId xmlns:p14="http://schemas.microsoft.com/office/powerpoint/2010/main" val="1653943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5F7539B5-065F-C842-9A99-4B0CB566331B}"/>
              </a:ext>
            </a:extLst>
          </p:cNvPr>
          <p:cNvSpPr>
            <a:spLocks noGrp="1"/>
          </p:cNvSpPr>
          <p:nvPr>
            <p:ph type="title"/>
          </p:nvPr>
        </p:nvSpPr>
        <p:spPr/>
        <p:txBody>
          <a:bodyPr/>
          <a:lstStyle/>
          <a:p>
            <a:endParaRPr lang="ja-JP" altLang="en-US"/>
          </a:p>
        </p:txBody>
      </p:sp>
      <p:sp>
        <p:nvSpPr>
          <p:cNvPr id="4" name="コンテンツ プレースホルダー 3"/>
          <p:cNvSpPr>
            <a:spLocks noGrp="1"/>
          </p:cNvSpPr>
          <p:nvPr>
            <p:ph idx="1"/>
          </p:nvPr>
        </p:nvSpPr>
        <p:spPr>
          <a:xfrm>
            <a:off x="457200" y="1008884"/>
            <a:ext cx="7434659" cy="3586325"/>
          </a:xfrm>
        </p:spPr>
        <p:txBody>
          <a:bodyPr>
            <a:normAutofit/>
          </a:bodyPr>
          <a:lstStyle/>
          <a:p>
            <a:pPr marL="0" indent="0">
              <a:buNone/>
            </a:pPr>
            <a:r>
              <a:rPr lang="ja-JP" altLang="en-US" sz="4000" dirty="0">
                <a:solidFill>
                  <a:srgbClr val="FF0000"/>
                </a:solidFill>
              </a:rPr>
              <a:t>個人線量計</a:t>
            </a:r>
            <a:r>
              <a:rPr lang="ja-JP" altLang="en-US" sz="3600"/>
              <a:t>の装着</a:t>
            </a:r>
            <a:endParaRPr lang="en-US" altLang="ja-JP" sz="3600" dirty="0"/>
          </a:p>
          <a:p>
            <a:pPr marL="814375" lvl="1" indent="-514337"/>
            <a:r>
              <a:rPr lang="ja-JP" altLang="en-US" sz="2800"/>
              <a:t>被ばく線量管理：活動中の</a:t>
            </a:r>
            <a:r>
              <a:rPr lang="ja-JP" altLang="en-US" sz="2800">
                <a:solidFill>
                  <a:srgbClr val="FF0000"/>
                </a:solidFill>
              </a:rPr>
              <a:t>被ばく線量の積算値</a:t>
            </a:r>
          </a:p>
          <a:p>
            <a:pPr marL="814375" lvl="1" indent="-514337"/>
            <a:r>
              <a:rPr lang="ja-JP" altLang="en-US" sz="2800"/>
              <a:t>線量限度以下での活動</a:t>
            </a:r>
          </a:p>
          <a:p>
            <a:pPr marL="814375" lvl="1" indent="-514337"/>
            <a:r>
              <a:rPr lang="ja-JP" altLang="en-US" sz="2800"/>
              <a:t>アラーム設定で線量限度以上の被ばくを避ける</a:t>
            </a:r>
          </a:p>
          <a:p>
            <a:pPr marL="814375" lvl="1" indent="-514337"/>
            <a:r>
              <a:rPr lang="ja-JP" altLang="en-US" sz="2800"/>
              <a:t>アラームは２段階設定のものもある</a:t>
            </a:r>
          </a:p>
        </p:txBody>
      </p:sp>
      <p:sp>
        <p:nvSpPr>
          <p:cNvPr id="2" name="スライド番号プレースホルダー 1">
            <a:extLst>
              <a:ext uri="{FF2B5EF4-FFF2-40B4-BE49-F238E27FC236}">
                <a16:creationId xmlns:a16="http://schemas.microsoft.com/office/drawing/2014/main" id="{27B4AAB9-252C-8942-A269-38FB78D04266}"/>
              </a:ext>
            </a:extLst>
          </p:cNvPr>
          <p:cNvSpPr>
            <a:spLocks noGrp="1"/>
          </p:cNvSpPr>
          <p:nvPr>
            <p:ph type="sldNum" sz="quarter" idx="12"/>
          </p:nvPr>
        </p:nvSpPr>
        <p:spPr/>
        <p:txBody>
          <a:bodyPr/>
          <a:lstStyle/>
          <a:p>
            <a:fld id="{3703C944-5F21-DB4B-805C-66633127842B}" type="slidenum">
              <a:rPr lang="ja-JP" altLang="en-US" smtClean="0"/>
              <a:pPr/>
              <a:t>10</a:t>
            </a:fld>
            <a:endParaRPr lang="ja-JP" altLang="en-US"/>
          </a:p>
        </p:txBody>
      </p:sp>
    </p:spTree>
    <p:extLst>
      <p:ext uri="{BB962C8B-B14F-4D97-AF65-F5344CB8AC3E}">
        <p14:creationId xmlns:p14="http://schemas.microsoft.com/office/powerpoint/2010/main" val="3724671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CB0446-069E-BD4B-8ADA-796C70337D0D}"/>
              </a:ext>
            </a:extLst>
          </p:cNvPr>
          <p:cNvSpPr>
            <a:spLocks noGrp="1"/>
          </p:cNvSpPr>
          <p:nvPr>
            <p:ph type="title"/>
          </p:nvPr>
        </p:nvSpPr>
        <p:spPr/>
        <p:txBody>
          <a:bodyPr>
            <a:noAutofit/>
          </a:bodyPr>
          <a:lstStyle/>
          <a:p>
            <a:r>
              <a:rPr kumimoji="1" lang="ja-JP" altLang="en-US" sz="4000"/>
              <a:t>個人線量計</a:t>
            </a:r>
          </a:p>
        </p:txBody>
      </p:sp>
      <p:sp>
        <p:nvSpPr>
          <p:cNvPr id="3" name="コンテンツ プレースホルダー 2">
            <a:extLst>
              <a:ext uri="{FF2B5EF4-FFF2-40B4-BE49-F238E27FC236}">
                <a16:creationId xmlns:a16="http://schemas.microsoft.com/office/drawing/2014/main" id="{C414C37B-C27E-1141-A6B0-5570D35D2191}"/>
              </a:ext>
            </a:extLst>
          </p:cNvPr>
          <p:cNvSpPr>
            <a:spLocks noGrp="1"/>
          </p:cNvSpPr>
          <p:nvPr>
            <p:ph idx="1"/>
          </p:nvPr>
        </p:nvSpPr>
        <p:spPr/>
        <p:txBody>
          <a:bodyPr>
            <a:normAutofit/>
          </a:bodyPr>
          <a:lstStyle/>
          <a:p>
            <a:pPr>
              <a:lnSpc>
                <a:spcPct val="120000"/>
              </a:lnSpc>
            </a:pPr>
            <a:r>
              <a:rPr lang="ja-JP" altLang="en-US"/>
              <a:t>汚染させないように防護服の中あるいはビニール袋などに入れて装着</a:t>
            </a:r>
          </a:p>
          <a:p>
            <a:pPr>
              <a:lnSpc>
                <a:spcPct val="120000"/>
              </a:lnSpc>
            </a:pPr>
            <a:r>
              <a:rPr lang="ja-JP" altLang="en-US"/>
              <a:t>装着の方向を確認</a:t>
            </a:r>
          </a:p>
          <a:p>
            <a:pPr>
              <a:lnSpc>
                <a:spcPct val="120000"/>
              </a:lnSpc>
            </a:pPr>
            <a:r>
              <a:rPr lang="ja-JP" altLang="en-US"/>
              <a:t>アラーム音は小さい</a:t>
            </a:r>
          </a:p>
          <a:p>
            <a:pPr>
              <a:lnSpc>
                <a:spcPct val="120000"/>
              </a:lnSpc>
            </a:pPr>
            <a:r>
              <a:rPr lang="ja-JP" altLang="en-US"/>
              <a:t>誤計数の可能性があるので、携帯電話、</a:t>
            </a:r>
            <a:r>
              <a:rPr lang="en-US" altLang="ja-JP" dirty="0"/>
              <a:t>PHS</a:t>
            </a:r>
            <a:r>
              <a:rPr lang="ja-JP" altLang="en-US"/>
              <a:t>、高出力トランシーバーなどの装置の近辺での使用は十分注意する。</a:t>
            </a:r>
          </a:p>
        </p:txBody>
      </p:sp>
      <p:sp>
        <p:nvSpPr>
          <p:cNvPr id="4" name="スライド番号プレースホルダー 3">
            <a:extLst>
              <a:ext uri="{FF2B5EF4-FFF2-40B4-BE49-F238E27FC236}">
                <a16:creationId xmlns:a16="http://schemas.microsoft.com/office/drawing/2014/main" id="{E2B604D9-C701-C74A-BED2-F48FBE0761FA}"/>
              </a:ext>
            </a:extLst>
          </p:cNvPr>
          <p:cNvSpPr>
            <a:spLocks noGrp="1"/>
          </p:cNvSpPr>
          <p:nvPr>
            <p:ph type="sldNum" sz="quarter" idx="12"/>
          </p:nvPr>
        </p:nvSpPr>
        <p:spPr/>
        <p:txBody>
          <a:bodyPr/>
          <a:lstStyle/>
          <a:p>
            <a:fld id="{3703C944-5F21-DB4B-805C-66633127842B}" type="slidenum">
              <a:rPr lang="ja-JP" altLang="en-US" smtClean="0"/>
              <a:pPr/>
              <a:t>11</a:t>
            </a:fld>
            <a:endParaRPr lang="ja-JP" altLang="en-US"/>
          </a:p>
        </p:txBody>
      </p:sp>
      <p:pic>
        <p:nvPicPr>
          <p:cNvPr id="5" name="図 4" descr="MYDOSEmini.png">
            <a:extLst>
              <a:ext uri="{FF2B5EF4-FFF2-40B4-BE49-F238E27FC236}">
                <a16:creationId xmlns:a16="http://schemas.microsoft.com/office/drawing/2014/main" id="{B2F57F44-61C2-BC46-A9B2-8F62EC2C45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204624">
            <a:off x="3792044" y="3369200"/>
            <a:ext cx="1437228" cy="322433"/>
          </a:xfrm>
          <a:prstGeom prst="rect">
            <a:avLst/>
          </a:prstGeom>
        </p:spPr>
      </p:pic>
      <p:pic>
        <p:nvPicPr>
          <p:cNvPr id="6" name="コンテンツ プレースホルダ 3" descr="DSC_0106.JPG">
            <a:extLst>
              <a:ext uri="{FF2B5EF4-FFF2-40B4-BE49-F238E27FC236}">
                <a16:creationId xmlns:a16="http://schemas.microsoft.com/office/drawing/2014/main" id="{46641822-5DA2-3343-8D98-480EC67C1693}"/>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325372" y="2730563"/>
            <a:ext cx="2381313" cy="1599709"/>
          </a:xfrm>
          <a:prstGeom prst="rect">
            <a:avLst/>
          </a:prstGeom>
        </p:spPr>
      </p:pic>
      <p:sp>
        <p:nvSpPr>
          <p:cNvPr id="7" name="円/楕円 6">
            <a:extLst>
              <a:ext uri="{FF2B5EF4-FFF2-40B4-BE49-F238E27FC236}">
                <a16:creationId xmlns:a16="http://schemas.microsoft.com/office/drawing/2014/main" id="{AEBDBE2C-121B-524D-84C5-609E228305EF}"/>
              </a:ext>
            </a:extLst>
          </p:cNvPr>
          <p:cNvSpPr/>
          <p:nvPr/>
        </p:nvSpPr>
        <p:spPr>
          <a:xfrm>
            <a:off x="6321957" y="2750361"/>
            <a:ext cx="737466" cy="780055"/>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ja-JP" altLang="en-US">
              <a:solidFill>
                <a:prstClr val="white"/>
              </a:solidFill>
              <a:latin typeface="Calibri" panose="020F0502020204030204"/>
              <a:ea typeface="メイリオ" panose="020B0604030504040204" pitchFamily="34" charset="-128"/>
            </a:endParaRPr>
          </a:p>
        </p:txBody>
      </p:sp>
    </p:spTree>
    <p:extLst>
      <p:ext uri="{BB962C8B-B14F-4D97-AF65-F5344CB8AC3E}">
        <p14:creationId xmlns:p14="http://schemas.microsoft.com/office/powerpoint/2010/main" val="2480632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18D1D6-E1BD-9D4B-86E0-4B36E9B54E74}"/>
              </a:ext>
            </a:extLst>
          </p:cNvPr>
          <p:cNvSpPr>
            <a:spLocks noGrp="1"/>
          </p:cNvSpPr>
          <p:nvPr>
            <p:ph type="title"/>
          </p:nvPr>
        </p:nvSpPr>
        <p:spPr/>
        <p:txBody>
          <a:bodyPr/>
          <a:lstStyle/>
          <a:p>
            <a:r>
              <a:rPr lang="ja-JP" altLang="en-US"/>
              <a:t>消防活動時の被ばく線量限度</a:t>
            </a:r>
          </a:p>
        </p:txBody>
      </p:sp>
      <p:sp>
        <p:nvSpPr>
          <p:cNvPr id="3" name="スライド番号プレースホルダー 2">
            <a:extLst>
              <a:ext uri="{FF2B5EF4-FFF2-40B4-BE49-F238E27FC236}">
                <a16:creationId xmlns:a16="http://schemas.microsoft.com/office/drawing/2014/main" id="{CB9134B6-A19A-904E-8238-2DA8E35B8543}"/>
              </a:ext>
            </a:extLst>
          </p:cNvPr>
          <p:cNvSpPr>
            <a:spLocks noGrp="1"/>
          </p:cNvSpPr>
          <p:nvPr>
            <p:ph type="sldNum" sz="quarter" idx="12"/>
          </p:nvPr>
        </p:nvSpPr>
        <p:spPr/>
        <p:txBody>
          <a:bodyPr/>
          <a:lstStyle/>
          <a:p>
            <a:fld id="{3703C944-5F21-DB4B-805C-66633127842B}" type="slidenum">
              <a:rPr lang="ja-JP" altLang="en-US" smtClean="0"/>
              <a:pPr/>
              <a:t>12</a:t>
            </a:fld>
            <a:endParaRPr lang="ja-JP" altLang="en-US"/>
          </a:p>
        </p:txBody>
      </p:sp>
      <p:graphicFrame>
        <p:nvGraphicFramePr>
          <p:cNvPr id="4" name="コンテンツ プレースホルダー 3">
            <a:extLst>
              <a:ext uri="{FF2B5EF4-FFF2-40B4-BE49-F238E27FC236}">
                <a16:creationId xmlns:a16="http://schemas.microsoft.com/office/drawing/2014/main" id="{E9189F26-7276-7444-9DAC-902EA3BDAC5D}"/>
              </a:ext>
            </a:extLst>
          </p:cNvPr>
          <p:cNvGraphicFramePr>
            <a:graphicFrameLocks/>
          </p:cNvGraphicFramePr>
          <p:nvPr>
            <p:extLst>
              <p:ext uri="{D42A27DB-BD31-4B8C-83A1-F6EECF244321}">
                <p14:modId xmlns:p14="http://schemas.microsoft.com/office/powerpoint/2010/main" val="220544083"/>
              </p:ext>
            </p:extLst>
          </p:nvPr>
        </p:nvGraphicFramePr>
        <p:xfrm>
          <a:off x="1045439" y="1320743"/>
          <a:ext cx="7053121" cy="3078480"/>
        </p:xfrm>
        <a:graphic>
          <a:graphicData uri="http://schemas.openxmlformats.org/drawingml/2006/table">
            <a:tbl>
              <a:tblPr firstRow="1" bandRow="1">
                <a:tableStyleId>{5C22544A-7EE6-4342-B048-85BDC9FD1C3A}</a:tableStyleId>
              </a:tblPr>
              <a:tblGrid>
                <a:gridCol w="1410368">
                  <a:extLst>
                    <a:ext uri="{9D8B030D-6E8A-4147-A177-3AD203B41FA5}">
                      <a16:colId xmlns:a16="http://schemas.microsoft.com/office/drawing/2014/main" val="20000"/>
                    </a:ext>
                  </a:extLst>
                </a:gridCol>
                <a:gridCol w="2896902">
                  <a:extLst>
                    <a:ext uri="{9D8B030D-6E8A-4147-A177-3AD203B41FA5}">
                      <a16:colId xmlns:a16="http://schemas.microsoft.com/office/drawing/2014/main" val="20001"/>
                    </a:ext>
                  </a:extLst>
                </a:gridCol>
                <a:gridCol w="2745851">
                  <a:extLst>
                    <a:ext uri="{9D8B030D-6E8A-4147-A177-3AD203B41FA5}">
                      <a16:colId xmlns:a16="http://schemas.microsoft.com/office/drawing/2014/main" val="20002"/>
                    </a:ext>
                  </a:extLst>
                </a:gridCol>
              </a:tblGrid>
              <a:tr h="434340">
                <a:tc>
                  <a:txBody>
                    <a:bodyPr/>
                    <a:lstStyle/>
                    <a:p>
                      <a:pPr algn="ctr"/>
                      <a:r>
                        <a:rPr kumimoji="1" lang="ja-JP" altLang="en-US" sz="1600" dirty="0">
                          <a:latin typeface="HG丸ｺﾞｼｯｸM-PRO"/>
                          <a:ea typeface="HG丸ｺﾞｼｯｸM-PRO"/>
                          <a:cs typeface="HG丸ｺﾞｼｯｸM-PRO"/>
                        </a:rPr>
                        <a:t>区分</a:t>
                      </a:r>
                    </a:p>
                  </a:txBody>
                  <a:tcPr marT="34290" marB="34290" anchor="ctr"/>
                </a:tc>
                <a:tc>
                  <a:txBody>
                    <a:bodyPr/>
                    <a:lstStyle/>
                    <a:p>
                      <a:pPr algn="ctr"/>
                      <a:endParaRPr kumimoji="1" lang="ja-JP" altLang="en-US" sz="1600" dirty="0">
                        <a:latin typeface="HG丸ｺﾞｼｯｸM-PRO"/>
                        <a:ea typeface="HG丸ｺﾞｼｯｸM-PRO"/>
                        <a:cs typeface="HG丸ｺﾞｼｯｸM-PRO"/>
                      </a:endParaRPr>
                    </a:p>
                  </a:txBody>
                  <a:tcPr marT="34290" marB="34290" anchor="ctr"/>
                </a:tc>
                <a:tc>
                  <a:txBody>
                    <a:bodyPr/>
                    <a:lstStyle/>
                    <a:p>
                      <a:pPr algn="ctr"/>
                      <a:r>
                        <a:rPr kumimoji="1" lang="ja-JP" altLang="en-US" sz="1600" dirty="0">
                          <a:latin typeface="HG丸ｺﾞｼｯｸM-PRO"/>
                          <a:ea typeface="HG丸ｺﾞｼｯｸM-PRO"/>
                          <a:cs typeface="HG丸ｺﾞｼｯｸM-PRO"/>
                        </a:rPr>
                        <a:t>個人被ばく線量計</a:t>
                      </a:r>
                      <a:endParaRPr kumimoji="1" lang="en-GB" altLang="ja-JP" sz="1600" dirty="0">
                        <a:latin typeface="HG丸ｺﾞｼｯｸM-PRO"/>
                        <a:ea typeface="HG丸ｺﾞｼｯｸM-PRO"/>
                        <a:cs typeface="HG丸ｺﾞｼｯｸM-PRO"/>
                      </a:endParaRPr>
                    </a:p>
                    <a:p>
                      <a:pPr algn="ctr"/>
                      <a:r>
                        <a:rPr kumimoji="1" lang="ja-JP" altLang="en-US" sz="1600" dirty="0">
                          <a:latin typeface="HG丸ｺﾞｼｯｸM-PRO"/>
                          <a:ea typeface="HG丸ｺﾞｼｯｸM-PRO"/>
                          <a:cs typeface="HG丸ｺﾞｼｯｸM-PRO"/>
                        </a:rPr>
                        <a:t>警報設定値</a:t>
                      </a:r>
                    </a:p>
                  </a:txBody>
                  <a:tcPr marT="34290" marB="34290" anchor="ctr"/>
                </a:tc>
                <a:extLst>
                  <a:ext uri="{0D108BD9-81ED-4DB2-BD59-A6C34878D82A}">
                    <a16:rowId xmlns:a16="http://schemas.microsoft.com/office/drawing/2014/main" val="10000"/>
                  </a:ext>
                </a:extLst>
              </a:tr>
              <a:tr h="434340">
                <a:tc>
                  <a:txBody>
                    <a:bodyPr/>
                    <a:lstStyle/>
                    <a:p>
                      <a:pPr algn="ctr"/>
                      <a:r>
                        <a:rPr kumimoji="1" lang="ja-JP" altLang="en-US" sz="1600">
                          <a:latin typeface="HG丸ｺﾞｼｯｸM-PRO"/>
                          <a:ea typeface="HG丸ｺﾞｼｯｸM-PRO"/>
                          <a:cs typeface="HG丸ｺﾞｼｯｸM-PRO"/>
                        </a:rPr>
                        <a:t>通常の</a:t>
                      </a:r>
                      <a:endParaRPr kumimoji="1" lang="en-US" altLang="ja-JP" sz="1600" dirty="0">
                        <a:latin typeface="HG丸ｺﾞｼｯｸM-PRO"/>
                        <a:ea typeface="HG丸ｺﾞｼｯｸM-PRO"/>
                        <a:cs typeface="HG丸ｺﾞｼｯｸM-PRO"/>
                      </a:endParaRPr>
                    </a:p>
                    <a:p>
                      <a:pPr algn="ctr"/>
                      <a:r>
                        <a:rPr kumimoji="1" lang="ja-JP" altLang="en-US" sz="1600">
                          <a:latin typeface="HG丸ｺﾞｼｯｸM-PRO"/>
                          <a:ea typeface="HG丸ｺﾞｼｯｸM-PRO"/>
                          <a:cs typeface="HG丸ｺﾞｼｯｸM-PRO"/>
                        </a:rPr>
                        <a:t>消防</a:t>
                      </a:r>
                      <a:r>
                        <a:rPr kumimoji="1" lang="ja-JP" altLang="en-US" sz="1600" dirty="0">
                          <a:latin typeface="HG丸ｺﾞｼｯｸM-PRO"/>
                          <a:ea typeface="HG丸ｺﾞｼｯｸM-PRO"/>
                          <a:cs typeface="HG丸ｺﾞｼｯｸM-PRO"/>
                        </a:rPr>
                        <a:t>活動</a:t>
                      </a: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HG丸ｺﾞｼｯｸM-PRO"/>
                          <a:ea typeface="HG丸ｺﾞｼｯｸM-PRO"/>
                          <a:cs typeface="HG丸ｺﾞｼｯｸM-PRO"/>
                        </a:rPr>
                        <a:t>１回の活動</a:t>
                      </a:r>
                      <a:r>
                        <a:rPr kumimoji="1" lang="ja-JP" altLang="en-US" sz="1600">
                          <a:latin typeface="HG丸ｺﾞｼｯｸM-PRO"/>
                          <a:ea typeface="HG丸ｺﾞｼｯｸM-PRO"/>
                          <a:cs typeface="HG丸ｺﾞｼｯｸM-PRO"/>
                        </a:rPr>
                        <a:t>あたりの</a:t>
                      </a:r>
                      <a:endParaRPr kumimoji="1" lang="en-US" altLang="ja-JP" sz="1600" dirty="0">
                        <a:latin typeface="HG丸ｺﾞｼｯｸM-PRO"/>
                        <a:ea typeface="HG丸ｺﾞｼｯｸM-PRO"/>
                        <a:cs typeface="HG丸ｺﾞｼｯｸM-PRO"/>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a:latin typeface="HG丸ｺﾞｼｯｸM-PRO"/>
                          <a:ea typeface="HG丸ｺﾞｼｯｸM-PRO"/>
                          <a:cs typeface="HG丸ｺﾞｼｯｸM-PRO"/>
                        </a:rPr>
                        <a:t>被ばく</a:t>
                      </a:r>
                      <a:r>
                        <a:rPr kumimoji="1" lang="ja-JP" altLang="en-US" sz="1600" dirty="0">
                          <a:latin typeface="HG丸ｺﾞｼｯｸM-PRO"/>
                          <a:ea typeface="HG丸ｺﾞｼｯｸM-PRO"/>
                          <a:cs typeface="HG丸ｺﾞｼｯｸM-PRO"/>
                        </a:rPr>
                        <a:t>線量の上限</a:t>
                      </a:r>
                    </a:p>
                    <a:p>
                      <a:pPr algn="ctr"/>
                      <a:r>
                        <a:rPr kumimoji="1" lang="ja-JP" altLang="en-US" sz="1600" dirty="0">
                          <a:latin typeface="HG丸ｺﾞｼｯｸM-PRO"/>
                          <a:ea typeface="HG丸ｺﾞｼｯｸM-PRO"/>
                          <a:cs typeface="HG丸ｺﾞｼｯｸM-PRO"/>
                        </a:rPr>
                        <a:t>　</a:t>
                      </a:r>
                      <a:r>
                        <a:rPr kumimoji="1" lang="en-GB" altLang="ja-JP" sz="2000" dirty="0">
                          <a:solidFill>
                            <a:srgbClr val="FF0000"/>
                          </a:solidFill>
                          <a:latin typeface="HG丸ｺﾞｼｯｸM-PRO"/>
                          <a:ea typeface="HG丸ｺﾞｼｯｸM-PRO"/>
                          <a:cs typeface="HG丸ｺﾞｼｯｸM-PRO"/>
                        </a:rPr>
                        <a:t>10 </a:t>
                      </a:r>
                      <a:r>
                        <a:rPr kumimoji="1" lang="en-GB" altLang="ja-JP" sz="2000" dirty="0" err="1">
                          <a:solidFill>
                            <a:srgbClr val="FF0000"/>
                          </a:solidFill>
                          <a:latin typeface="HG丸ｺﾞｼｯｸM-PRO"/>
                          <a:ea typeface="HG丸ｺﾞｼｯｸM-PRO"/>
                          <a:cs typeface="HG丸ｺﾞｼｯｸM-PRO"/>
                        </a:rPr>
                        <a:t>mSv</a:t>
                      </a:r>
                      <a:r>
                        <a:rPr kumimoji="1" lang="en-GB" altLang="ja-JP" sz="2000" dirty="0">
                          <a:solidFill>
                            <a:srgbClr val="FF0000"/>
                          </a:solidFill>
                          <a:latin typeface="HG丸ｺﾞｼｯｸM-PRO"/>
                          <a:ea typeface="HG丸ｺﾞｼｯｸM-PRO"/>
                          <a:cs typeface="HG丸ｺﾞｼｯｸM-PRO"/>
                        </a:rPr>
                        <a:t> </a:t>
                      </a:r>
                      <a:r>
                        <a:rPr kumimoji="1" lang="ja-JP" altLang="en-US" sz="2000" dirty="0">
                          <a:solidFill>
                            <a:srgbClr val="FF0000"/>
                          </a:solidFill>
                          <a:latin typeface="HG丸ｺﾞｼｯｸM-PRO"/>
                          <a:ea typeface="HG丸ｺﾞｼｯｸM-PRO"/>
                          <a:cs typeface="HG丸ｺﾞｼｯｸM-PRO"/>
                        </a:rPr>
                        <a:t>以下</a:t>
                      </a:r>
                      <a:endParaRPr kumimoji="1" lang="ja-JP" altLang="en-US" sz="1600" dirty="0">
                        <a:solidFill>
                          <a:srgbClr val="FF0000"/>
                        </a:solidFill>
                        <a:latin typeface="HG丸ｺﾞｼｯｸM-PRO"/>
                        <a:ea typeface="HG丸ｺﾞｼｯｸM-PRO"/>
                        <a:cs typeface="HG丸ｺﾞｼｯｸM-PRO"/>
                      </a:endParaRPr>
                    </a:p>
                  </a:txBody>
                  <a:tcPr marT="34290" marB="34290" anchor="ctr"/>
                </a:tc>
                <a:tc>
                  <a:txBody>
                    <a:bodyPr/>
                    <a:lstStyle/>
                    <a:p>
                      <a:pPr algn="ctr"/>
                      <a:r>
                        <a:rPr kumimoji="1" lang="ja-JP" altLang="en-US" sz="1600" dirty="0">
                          <a:latin typeface="HG丸ｺﾞｼｯｸM-PRO"/>
                          <a:ea typeface="HG丸ｺﾞｼｯｸM-PRO"/>
                          <a:cs typeface="HG丸ｺﾞｼｯｸM-PRO"/>
                        </a:rPr>
                        <a:t>左記の値未満で設定</a:t>
                      </a:r>
                    </a:p>
                  </a:txBody>
                  <a:tcPr marT="34290" marB="34290" anchor="ctr"/>
                </a:tc>
                <a:extLst>
                  <a:ext uri="{0D108BD9-81ED-4DB2-BD59-A6C34878D82A}">
                    <a16:rowId xmlns:a16="http://schemas.microsoft.com/office/drawing/2014/main" val="10001"/>
                  </a:ext>
                </a:extLst>
              </a:tr>
              <a:tr h="434340">
                <a:tc>
                  <a:txBody>
                    <a:bodyPr/>
                    <a:lstStyle/>
                    <a:p>
                      <a:pPr algn="ctr"/>
                      <a:r>
                        <a:rPr kumimoji="1" lang="ja-JP" altLang="en-US" sz="1600" dirty="0">
                          <a:latin typeface="HG丸ｺﾞｼｯｸM-PRO"/>
                          <a:ea typeface="HG丸ｺﾞｼｯｸM-PRO"/>
                          <a:cs typeface="HG丸ｺﾞｼｯｸM-PRO"/>
                        </a:rPr>
                        <a:t>人命救助等の</a:t>
                      </a:r>
                      <a:endParaRPr kumimoji="1" lang="en-GB" altLang="ja-JP" sz="1600" dirty="0">
                        <a:latin typeface="HG丸ｺﾞｼｯｸM-PRO"/>
                        <a:ea typeface="HG丸ｺﾞｼｯｸM-PRO"/>
                        <a:cs typeface="HG丸ｺﾞｼｯｸM-PRO"/>
                      </a:endParaRPr>
                    </a:p>
                    <a:p>
                      <a:pPr algn="ctr"/>
                      <a:r>
                        <a:rPr kumimoji="1" lang="ja-JP" altLang="en-US" sz="1600" dirty="0">
                          <a:latin typeface="HG丸ｺﾞｼｯｸM-PRO"/>
                          <a:ea typeface="HG丸ｺﾞｼｯｸM-PRO"/>
                          <a:cs typeface="HG丸ｺﾞｼｯｸM-PRO"/>
                        </a:rPr>
                        <a:t>緊急時活動</a:t>
                      </a:r>
                    </a:p>
                  </a:txBody>
                  <a:tcPr marT="34290" marB="34290" anchor="ctr"/>
                </a:tc>
                <a:tc>
                  <a:txBody>
                    <a:bodyPr/>
                    <a:lstStyle/>
                    <a:p>
                      <a:pPr algn="ctr"/>
                      <a:r>
                        <a:rPr kumimoji="1" lang="ja-JP" altLang="en-US" sz="1600" dirty="0">
                          <a:latin typeface="HG丸ｺﾞｼｯｸM-PRO"/>
                          <a:ea typeface="HG丸ｺﾞｼｯｸM-PRO"/>
                          <a:cs typeface="HG丸ｺﾞｼｯｸM-PRO"/>
                        </a:rPr>
                        <a:t>被ばく線量限度</a:t>
                      </a:r>
                      <a:endParaRPr kumimoji="1" lang="en-GB" altLang="ja-JP" sz="1600" dirty="0">
                        <a:latin typeface="HG丸ｺﾞｼｯｸM-PRO"/>
                        <a:ea typeface="HG丸ｺﾞｼｯｸM-PRO"/>
                        <a:cs typeface="HG丸ｺﾞｼｯｸM-PRO"/>
                      </a:endParaRPr>
                    </a:p>
                    <a:p>
                      <a:pPr algn="ctr"/>
                      <a:r>
                        <a:rPr kumimoji="1" lang="ja-JP" altLang="ja-JP" sz="1600" dirty="0">
                          <a:latin typeface="HG丸ｺﾞｼｯｸM-PRO"/>
                          <a:ea typeface="HG丸ｺﾞｼｯｸM-PRO"/>
                          <a:cs typeface="HG丸ｺﾞｼｯｸM-PRO"/>
                        </a:rPr>
                        <a:t>　</a:t>
                      </a:r>
                      <a:r>
                        <a:rPr kumimoji="1" lang="en-GB" altLang="ja-JP" sz="2000" dirty="0">
                          <a:solidFill>
                            <a:srgbClr val="FF0000"/>
                          </a:solidFill>
                          <a:latin typeface="HG丸ｺﾞｼｯｸM-PRO"/>
                          <a:ea typeface="HG丸ｺﾞｼｯｸM-PRO"/>
                          <a:cs typeface="HG丸ｺﾞｼｯｸM-PRO"/>
                        </a:rPr>
                        <a:t>100 </a:t>
                      </a:r>
                      <a:r>
                        <a:rPr kumimoji="1" lang="en-GB" altLang="ja-JP" sz="2000" dirty="0" err="1">
                          <a:solidFill>
                            <a:srgbClr val="FF0000"/>
                          </a:solidFill>
                          <a:latin typeface="HG丸ｺﾞｼｯｸM-PRO"/>
                          <a:ea typeface="HG丸ｺﾞｼｯｸM-PRO"/>
                          <a:cs typeface="HG丸ｺﾞｼｯｸM-PRO"/>
                        </a:rPr>
                        <a:t>mSv</a:t>
                      </a:r>
                      <a:endParaRPr kumimoji="1" lang="ja-JP" altLang="en-US" sz="2000" dirty="0">
                        <a:solidFill>
                          <a:srgbClr val="FF0000"/>
                        </a:solidFill>
                        <a:latin typeface="HG丸ｺﾞｼｯｸM-PRO"/>
                        <a:ea typeface="HG丸ｺﾞｼｯｸM-PRO"/>
                        <a:cs typeface="HG丸ｺﾞｼｯｸM-PRO"/>
                      </a:endParaRPr>
                    </a:p>
                  </a:txBody>
                  <a:tcPr marT="34290" marB="34290" anchor="ctr"/>
                </a:tc>
                <a:tc>
                  <a:txBody>
                    <a:bodyPr/>
                    <a:lstStyle/>
                    <a:p>
                      <a:pPr algn="ctr"/>
                      <a:r>
                        <a:rPr kumimoji="1" lang="en-GB" altLang="ja-JP" sz="1600" dirty="0">
                          <a:latin typeface="HG丸ｺﾞｼｯｸM-PRO"/>
                          <a:ea typeface="HG丸ｺﾞｼｯｸM-PRO"/>
                          <a:cs typeface="HG丸ｺﾞｼｯｸM-PRO"/>
                        </a:rPr>
                        <a:t>30 </a:t>
                      </a:r>
                      <a:r>
                        <a:rPr kumimoji="1" lang="en-US" altLang="ja-JP" sz="1600" dirty="0">
                          <a:latin typeface="HG丸ｺﾞｼｯｸM-PRO"/>
                          <a:ea typeface="HG丸ｺﾞｼｯｸM-PRO"/>
                          <a:cs typeface="HG丸ｺﾞｼｯｸM-PRO"/>
                        </a:rPr>
                        <a:t>〜</a:t>
                      </a:r>
                      <a:r>
                        <a:rPr kumimoji="1" lang="en-GB" altLang="ja-JP" sz="1600" dirty="0">
                          <a:latin typeface="HG丸ｺﾞｼｯｸM-PRO"/>
                          <a:ea typeface="HG丸ｺﾞｼｯｸM-PRO"/>
                          <a:cs typeface="HG丸ｺﾞｼｯｸM-PRO"/>
                        </a:rPr>
                        <a:t> 50 mSv</a:t>
                      </a:r>
                    </a:p>
                    <a:p>
                      <a:pPr algn="ctr"/>
                      <a:r>
                        <a:rPr kumimoji="1" lang="ja-JP" altLang="en-US" sz="1600">
                          <a:latin typeface="HG丸ｺﾞｼｯｸM-PRO"/>
                          <a:ea typeface="HG丸ｺﾞｼｯｸM-PRO"/>
                          <a:cs typeface="HG丸ｺﾞｼｯｸM-PRO"/>
                        </a:rPr>
                        <a:t>の範囲</a:t>
                      </a:r>
                      <a:r>
                        <a:rPr kumimoji="1" lang="ja-JP" altLang="en-US" sz="1600" dirty="0">
                          <a:latin typeface="HG丸ｺﾞｼｯｸM-PRO"/>
                          <a:ea typeface="HG丸ｺﾞｼｯｸM-PRO"/>
                          <a:cs typeface="HG丸ｺﾞｼｯｸM-PRO"/>
                        </a:rPr>
                        <a:t>で設定</a:t>
                      </a:r>
                    </a:p>
                  </a:txBody>
                  <a:tcPr marT="34290" marB="34290" anchor="ctr"/>
                </a:tc>
                <a:extLst>
                  <a:ext uri="{0D108BD9-81ED-4DB2-BD59-A6C34878D82A}">
                    <a16:rowId xmlns:a16="http://schemas.microsoft.com/office/drawing/2014/main" val="10002"/>
                  </a:ext>
                </a:extLst>
              </a:tr>
              <a:tr h="644053">
                <a:tc>
                  <a:txBody>
                    <a:bodyPr/>
                    <a:lstStyle/>
                    <a:p>
                      <a:pPr algn="ctr"/>
                      <a:r>
                        <a:rPr kumimoji="1" lang="ja-JP" altLang="en-US" sz="1600">
                          <a:latin typeface="HG丸ｺﾞｼｯｸM-PRO"/>
                          <a:ea typeface="HG丸ｺﾞｼｯｸM-PRO"/>
                          <a:cs typeface="HG丸ｺﾞｼｯｸM-PRO"/>
                        </a:rPr>
                        <a:t>繰り返し活動</a:t>
                      </a:r>
                      <a:endParaRPr kumimoji="1" lang="en-US" altLang="ja-JP" sz="1600" dirty="0">
                        <a:latin typeface="HG丸ｺﾞｼｯｸM-PRO"/>
                        <a:ea typeface="HG丸ｺﾞｼｯｸM-PRO"/>
                        <a:cs typeface="HG丸ｺﾞｼｯｸM-PRO"/>
                      </a:endParaRPr>
                    </a:p>
                    <a:p>
                      <a:pPr algn="ctr"/>
                      <a:r>
                        <a:rPr kumimoji="1" lang="ja-JP" altLang="en-US" sz="1600">
                          <a:latin typeface="HG丸ｺﾞｼｯｸM-PRO"/>
                          <a:ea typeface="HG丸ｺﾞｼｯｸM-PRO"/>
                          <a:cs typeface="HG丸ｺﾞｼｯｸM-PRO"/>
                        </a:rPr>
                        <a:t>を行う場合</a:t>
                      </a:r>
                      <a:endParaRPr kumimoji="1" lang="ja-JP" altLang="en-US" sz="1600" dirty="0">
                        <a:latin typeface="HG丸ｺﾞｼｯｸM-PRO"/>
                        <a:ea typeface="HG丸ｺﾞｼｯｸM-PRO"/>
                        <a:cs typeface="HG丸ｺﾞｼｯｸM-PRO"/>
                      </a:endParaRPr>
                    </a:p>
                  </a:txBody>
                  <a:tcPr marT="34290" marB="34290" anchor="ctr"/>
                </a:tc>
                <a:tc>
                  <a:txBody>
                    <a:bodyPr/>
                    <a:lstStyle/>
                    <a:p>
                      <a:pPr algn="ctr"/>
                      <a:r>
                        <a:rPr kumimoji="1" lang="ja-JP" altLang="en-US" sz="1600" dirty="0">
                          <a:latin typeface="HG丸ｺﾞｼｯｸM-PRO"/>
                          <a:ea typeface="HG丸ｺﾞｼｯｸM-PRO"/>
                          <a:cs typeface="HG丸ｺﾞｼｯｸM-PRO"/>
                        </a:rPr>
                        <a:t>決められた５年間の線量が</a:t>
                      </a:r>
                      <a:r>
                        <a:rPr kumimoji="1" lang="en-GB" altLang="ja-JP" sz="1600" dirty="0">
                          <a:latin typeface="HG丸ｺﾞｼｯｸM-PRO"/>
                          <a:ea typeface="HG丸ｺﾞｼｯｸM-PRO"/>
                          <a:cs typeface="HG丸ｺﾞｼｯｸM-PRO"/>
                        </a:rPr>
                        <a:t>100 </a:t>
                      </a:r>
                      <a:r>
                        <a:rPr kumimoji="1" lang="en-GB" altLang="ja-JP" sz="1600" dirty="0" err="1">
                          <a:latin typeface="HG丸ｺﾞｼｯｸM-PRO"/>
                          <a:ea typeface="HG丸ｺﾞｼｯｸM-PRO"/>
                          <a:cs typeface="HG丸ｺﾞｼｯｸM-PRO"/>
                        </a:rPr>
                        <a:t>mSv</a:t>
                      </a:r>
                      <a:endParaRPr kumimoji="1" lang="en-GB" altLang="ja-JP" sz="1600" dirty="0">
                        <a:latin typeface="HG丸ｺﾞｼｯｸM-PRO"/>
                        <a:ea typeface="HG丸ｺﾞｼｯｸM-PRO"/>
                        <a:cs typeface="HG丸ｺﾞｼｯｸM-PRO"/>
                      </a:endParaRPr>
                    </a:p>
                    <a:p>
                      <a:pPr algn="l"/>
                      <a:r>
                        <a:rPr kumimoji="1" lang="ja-JP" altLang="en-US" sz="1600" dirty="0">
                          <a:latin typeface="HG丸ｺﾞｼｯｸM-PRO"/>
                          <a:ea typeface="HG丸ｺﾞｼｯｸM-PRO"/>
                          <a:cs typeface="HG丸ｺﾞｼｯｸM-PRO"/>
                        </a:rPr>
                        <a:t>（ただし、任意の１年に</a:t>
                      </a:r>
                      <a:r>
                        <a:rPr kumimoji="1" lang="en-GB" altLang="ja-JP" sz="1600" dirty="0">
                          <a:latin typeface="HG丸ｺﾞｼｯｸM-PRO"/>
                          <a:ea typeface="HG丸ｺﾞｼｯｸM-PRO"/>
                          <a:cs typeface="HG丸ｺﾞｼｯｸM-PRO"/>
                        </a:rPr>
                        <a:t>50 </a:t>
                      </a:r>
                      <a:r>
                        <a:rPr kumimoji="1" lang="en-GB" altLang="ja-JP" sz="1600" dirty="0" err="1">
                          <a:latin typeface="HG丸ｺﾞｼｯｸM-PRO"/>
                          <a:ea typeface="HG丸ｺﾞｼｯｸM-PRO"/>
                          <a:cs typeface="HG丸ｺﾞｼｯｸM-PRO"/>
                        </a:rPr>
                        <a:t>mSv</a:t>
                      </a:r>
                      <a:r>
                        <a:rPr kumimoji="1" lang="ja-JP" altLang="en-US" sz="1600" dirty="0">
                          <a:latin typeface="HG丸ｺﾞｼｯｸM-PRO"/>
                          <a:ea typeface="HG丸ｺﾞｼｯｸM-PRO"/>
                          <a:cs typeface="HG丸ｺﾞｼｯｸM-PRO"/>
                        </a:rPr>
                        <a:t>を超えるべきでない。）</a:t>
                      </a:r>
                    </a:p>
                  </a:txBody>
                  <a:tcPr marT="34290" marB="34290" anchor="ctr"/>
                </a:tc>
                <a:tc>
                  <a:txBody>
                    <a:bodyPr/>
                    <a:lstStyle/>
                    <a:p>
                      <a:pPr algn="l"/>
                      <a:r>
                        <a:rPr kumimoji="1" lang="ja-JP" altLang="en-US" sz="1600" dirty="0">
                          <a:latin typeface="HG丸ｺﾞｼｯｸM-PRO"/>
                          <a:ea typeface="HG丸ｺﾞｼｯｸM-PRO"/>
                          <a:cs typeface="HG丸ｺﾞｼｯｸM-PRO"/>
                        </a:rPr>
                        <a:t>左記の条件を確実に満たすように設定する。</a:t>
                      </a:r>
                    </a:p>
                  </a:txBody>
                  <a:tcPr marT="34290" marB="34290" anchor="ctr"/>
                </a:tc>
                <a:extLst>
                  <a:ext uri="{0D108BD9-81ED-4DB2-BD59-A6C34878D82A}">
                    <a16:rowId xmlns:a16="http://schemas.microsoft.com/office/drawing/2014/main" val="10003"/>
                  </a:ext>
                </a:extLst>
              </a:tr>
            </a:tbl>
          </a:graphicData>
        </a:graphic>
      </p:graphicFrame>
      <p:sp>
        <p:nvSpPr>
          <p:cNvPr id="5" name="テキスト ボックス 4">
            <a:extLst>
              <a:ext uri="{FF2B5EF4-FFF2-40B4-BE49-F238E27FC236}">
                <a16:creationId xmlns:a16="http://schemas.microsoft.com/office/drawing/2014/main" id="{F7792B78-1F7E-CF4C-9293-9915D75FB9A1}"/>
              </a:ext>
            </a:extLst>
          </p:cNvPr>
          <p:cNvSpPr txBox="1"/>
          <p:nvPr/>
        </p:nvSpPr>
        <p:spPr>
          <a:xfrm>
            <a:off x="491173" y="4631669"/>
            <a:ext cx="5786612" cy="415498"/>
          </a:xfrm>
          <a:prstGeom prst="rect">
            <a:avLst/>
          </a:prstGeom>
          <a:noFill/>
        </p:spPr>
        <p:txBody>
          <a:bodyPr wrap="square" rtlCol="0">
            <a:spAutoFit/>
          </a:bodyPr>
          <a:lstStyle/>
          <a:p>
            <a:pPr defTabSz="685800"/>
            <a:r>
              <a:rPr lang="ja-JP" altLang="en-US" sz="1050" dirty="0">
                <a:solidFill>
                  <a:prstClr val="black"/>
                </a:solidFill>
                <a:latin typeface="HG丸ｺﾞｼｯｸM-PRO"/>
                <a:ea typeface="HG丸ｺﾞｼｯｸM-PRO"/>
                <a:cs typeface="HG丸ｺﾞｼｯｸM-PRO"/>
              </a:rPr>
              <a:t>原子力施設等における消防活動対策マニュアル</a:t>
            </a:r>
            <a:endParaRPr lang="en-GB" altLang="ja-JP" sz="1050" dirty="0">
              <a:solidFill>
                <a:prstClr val="black"/>
              </a:solidFill>
              <a:latin typeface="HG丸ｺﾞｼｯｸM-PRO"/>
              <a:ea typeface="HG丸ｺﾞｼｯｸM-PRO"/>
              <a:cs typeface="HG丸ｺﾞｼｯｸM-PRO"/>
            </a:endParaRPr>
          </a:p>
          <a:p>
            <a:pPr defTabSz="685800"/>
            <a:r>
              <a:rPr lang="ja-JP" altLang="en-US" sz="1050" dirty="0">
                <a:solidFill>
                  <a:prstClr val="black"/>
                </a:solidFill>
                <a:latin typeface="HG丸ｺﾞｼｯｸM-PRO"/>
                <a:ea typeface="HG丸ｺﾞｼｯｸM-PRO"/>
                <a:cs typeface="HG丸ｺﾞｼｯｸM-PRO"/>
              </a:rPr>
              <a:t>（</a:t>
            </a:r>
            <a:r>
              <a:rPr lang="en-GB" altLang="ja-JP" sz="1050" dirty="0">
                <a:solidFill>
                  <a:prstClr val="black"/>
                </a:solidFill>
                <a:latin typeface="HG丸ｺﾞｼｯｸM-PRO"/>
                <a:ea typeface="HG丸ｺﾞｼｯｸM-PRO"/>
                <a:cs typeface="HG丸ｺﾞｼｯｸM-PRO"/>
              </a:rPr>
              <a:t>2014.</a:t>
            </a:r>
            <a:r>
              <a:rPr lang="en-US" altLang="ja-JP" sz="1050" dirty="0">
                <a:solidFill>
                  <a:prstClr val="black"/>
                </a:solidFill>
                <a:latin typeface="HG丸ｺﾞｼｯｸM-PRO"/>
                <a:ea typeface="HG丸ｺﾞｼｯｸM-PRO"/>
                <a:cs typeface="HG丸ｺﾞｼｯｸM-PRO"/>
              </a:rPr>
              <a:t>3. </a:t>
            </a:r>
            <a:r>
              <a:rPr lang="ja-JP" altLang="en-US" sz="1050" dirty="0">
                <a:solidFill>
                  <a:prstClr val="black"/>
                </a:solidFill>
                <a:latin typeface="HG丸ｺﾞｼｯｸM-PRO"/>
                <a:ea typeface="HG丸ｺﾞｼｯｸM-PRO"/>
                <a:cs typeface="HG丸ｺﾞｼｯｸM-PRO"/>
              </a:rPr>
              <a:t>消防庁　消防・救助技術の高度化等検討会報告書）</a:t>
            </a:r>
          </a:p>
        </p:txBody>
      </p:sp>
      <p:sp>
        <p:nvSpPr>
          <p:cNvPr id="6" name="テキスト ボックス 5">
            <a:extLst>
              <a:ext uri="{FF2B5EF4-FFF2-40B4-BE49-F238E27FC236}">
                <a16:creationId xmlns:a16="http://schemas.microsoft.com/office/drawing/2014/main" id="{4268F09C-750F-8449-ACC7-E71A2E4BC462}"/>
              </a:ext>
            </a:extLst>
          </p:cNvPr>
          <p:cNvSpPr txBox="1"/>
          <p:nvPr/>
        </p:nvSpPr>
        <p:spPr>
          <a:xfrm>
            <a:off x="491173" y="783290"/>
            <a:ext cx="6069944" cy="400110"/>
          </a:xfrm>
          <a:prstGeom prst="rect">
            <a:avLst/>
          </a:prstGeom>
          <a:noFill/>
        </p:spPr>
        <p:txBody>
          <a:bodyPr wrap="square" rtlCol="0">
            <a:spAutoFit/>
          </a:bodyPr>
          <a:lstStyle/>
          <a:p>
            <a:pPr defTabSz="685800"/>
            <a:r>
              <a:rPr lang="ja-JP" altLang="en-US" sz="2000" dirty="0">
                <a:solidFill>
                  <a:prstClr val="black"/>
                </a:solidFill>
                <a:latin typeface="HG丸ｺﾞｼｯｸM-PRO"/>
                <a:ea typeface="HG丸ｺﾞｼｯｸM-PRO"/>
                <a:cs typeface="HG丸ｺﾞｼｯｸM-PRO"/>
              </a:rPr>
              <a:t>外部被ばくと内部被ばくを合わせた</a:t>
            </a:r>
            <a:r>
              <a:rPr lang="ja-JP" altLang="en-US" sz="2000">
                <a:solidFill>
                  <a:prstClr val="black"/>
                </a:solidFill>
                <a:latin typeface="HG丸ｺﾞｼｯｸM-PRO"/>
                <a:ea typeface="HG丸ｺﾞｼｯｸM-PRO"/>
                <a:cs typeface="HG丸ｺﾞｼｯｸM-PRO"/>
              </a:rPr>
              <a:t>線量限度</a:t>
            </a:r>
            <a:endParaRPr lang="en-US" altLang="ja-JP" sz="2000" dirty="0">
              <a:solidFill>
                <a:prstClr val="black"/>
              </a:solidFill>
              <a:latin typeface="HG丸ｺﾞｼｯｸM-PRO"/>
              <a:ea typeface="HG丸ｺﾞｼｯｸM-PRO"/>
              <a:cs typeface="HG丸ｺﾞｼｯｸM-PRO"/>
            </a:endParaRPr>
          </a:p>
        </p:txBody>
      </p:sp>
    </p:spTree>
    <p:extLst>
      <p:ext uri="{BB962C8B-B14F-4D97-AF65-F5344CB8AC3E}">
        <p14:creationId xmlns:p14="http://schemas.microsoft.com/office/powerpoint/2010/main" val="3640360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p:txBody>
          <a:bodyPr>
            <a:normAutofit/>
          </a:bodyPr>
          <a:lstStyle/>
          <a:p>
            <a:pPr marL="0" indent="0">
              <a:buNone/>
            </a:pPr>
            <a:r>
              <a:rPr kumimoji="1" lang="ja-JP" altLang="en-US" sz="4000">
                <a:solidFill>
                  <a:srgbClr val="FF0000"/>
                </a:solidFill>
              </a:rPr>
              <a:t>放射</a:t>
            </a:r>
            <a:r>
              <a:rPr kumimoji="1" lang="ja-JP" altLang="en-US" sz="4000" dirty="0">
                <a:solidFill>
                  <a:srgbClr val="FF0000"/>
                </a:solidFill>
              </a:rPr>
              <a:t>線</a:t>
            </a:r>
            <a:r>
              <a:rPr kumimoji="1" lang="ja-JP" altLang="en-US" sz="4000">
                <a:solidFill>
                  <a:srgbClr val="FF0000"/>
                </a:solidFill>
              </a:rPr>
              <a:t>検知</a:t>
            </a:r>
            <a:r>
              <a:rPr kumimoji="1" lang="ja-JP" altLang="en-US"/>
              <a:t>活動</a:t>
            </a:r>
            <a:endParaRPr kumimoji="1" lang="en-US" altLang="ja-JP" dirty="0"/>
          </a:p>
          <a:p>
            <a:pPr lvl="1"/>
            <a:r>
              <a:rPr lang="ja-JP" altLang="en-US" sz="2800">
                <a:solidFill>
                  <a:srgbClr val="FF0000"/>
                </a:solidFill>
              </a:rPr>
              <a:t>放</a:t>
            </a:r>
            <a:r>
              <a:rPr lang="ja-JP" altLang="en-US" sz="2800" dirty="0">
                <a:solidFill>
                  <a:srgbClr val="FF0000"/>
                </a:solidFill>
              </a:rPr>
              <a:t>射線の存在</a:t>
            </a:r>
            <a:r>
              <a:rPr lang="ja-JP" altLang="en-US" sz="2800" dirty="0"/>
              <a:t>を</a:t>
            </a:r>
            <a:r>
              <a:rPr lang="ja-JP" altLang="en-US" sz="2800"/>
              <a:t>確認する（警報）</a:t>
            </a:r>
            <a:endParaRPr lang="en-US" altLang="ja-JP" sz="2800" dirty="0"/>
          </a:p>
          <a:p>
            <a:pPr lvl="2"/>
            <a:r>
              <a:rPr lang="ja-JP" altLang="en-US" sz="2800"/>
              <a:t>放</a:t>
            </a:r>
            <a:r>
              <a:rPr lang="ja-JP" altLang="en-US" sz="2800" dirty="0"/>
              <a:t>射線が関わることを</a:t>
            </a:r>
            <a:r>
              <a:rPr lang="ja-JP" altLang="en-US" sz="2800"/>
              <a:t>認識する</a:t>
            </a:r>
            <a:endParaRPr lang="en-US" altLang="ja-JP" sz="2800" dirty="0"/>
          </a:p>
          <a:p>
            <a:pPr lvl="1"/>
            <a:r>
              <a:rPr lang="ja-JP" altLang="en-US" sz="2800">
                <a:solidFill>
                  <a:srgbClr val="FF0000"/>
                </a:solidFill>
              </a:rPr>
              <a:t>放射</a:t>
            </a:r>
            <a:r>
              <a:rPr lang="ja-JP" altLang="en-US" sz="2800" dirty="0">
                <a:solidFill>
                  <a:srgbClr val="FF0000"/>
                </a:solidFill>
              </a:rPr>
              <a:t>線量率</a:t>
            </a:r>
            <a:r>
              <a:rPr lang="ja-JP" altLang="en-US" sz="2800"/>
              <a:t>を測る（分析）</a:t>
            </a:r>
            <a:endParaRPr lang="en-US" altLang="ja-JP" sz="2800" dirty="0"/>
          </a:p>
          <a:p>
            <a:pPr lvl="2"/>
            <a:r>
              <a:rPr lang="ja-JP" altLang="en-US" sz="2800"/>
              <a:t>ゾーニング</a:t>
            </a:r>
            <a:r>
              <a:rPr lang="ja-JP" altLang="en-US" sz="2800" dirty="0"/>
              <a:t>、</a:t>
            </a:r>
            <a:r>
              <a:rPr lang="ja-JP" altLang="en-US" sz="2800"/>
              <a:t>被ばく管理</a:t>
            </a:r>
            <a:endParaRPr lang="en-US" altLang="ja-JP" sz="2800" dirty="0"/>
          </a:p>
          <a:p>
            <a:pPr lvl="2"/>
            <a:r>
              <a:rPr lang="ja-JP" altLang="en-US" sz="2800"/>
              <a:t>複数の検知器</a:t>
            </a:r>
            <a:endParaRPr lang="en-US" altLang="ja-JP" sz="2800" dirty="0"/>
          </a:p>
        </p:txBody>
      </p:sp>
      <p:sp>
        <p:nvSpPr>
          <p:cNvPr id="2" name="スライド番号プレースホルダー 1">
            <a:extLst>
              <a:ext uri="{FF2B5EF4-FFF2-40B4-BE49-F238E27FC236}">
                <a16:creationId xmlns:a16="http://schemas.microsoft.com/office/drawing/2014/main" id="{B75EB5D7-36C6-FA43-9791-54B210A0C4C8}"/>
              </a:ext>
            </a:extLst>
          </p:cNvPr>
          <p:cNvSpPr>
            <a:spLocks noGrp="1"/>
          </p:cNvSpPr>
          <p:nvPr>
            <p:ph type="sldNum" sz="quarter" idx="12"/>
          </p:nvPr>
        </p:nvSpPr>
        <p:spPr/>
        <p:txBody>
          <a:bodyPr/>
          <a:lstStyle/>
          <a:p>
            <a:fld id="{3703C944-5F21-DB4B-805C-66633127842B}" type="slidenum">
              <a:rPr lang="ja-JP" altLang="en-US" smtClean="0"/>
              <a:pPr/>
              <a:t>13</a:t>
            </a:fld>
            <a:endParaRPr lang="ja-JP" altLang="en-US"/>
          </a:p>
        </p:txBody>
      </p:sp>
      <p:pic>
        <p:nvPicPr>
          <p:cNvPr id="5" name="コンテンツ プレースホルダー 7" descr="DSC_4116.JPG">
            <a:extLst>
              <a:ext uri="{FF2B5EF4-FFF2-40B4-BE49-F238E27FC236}">
                <a16:creationId xmlns:a16="http://schemas.microsoft.com/office/drawing/2014/main" id="{13CFECFF-64D2-2240-AA41-B6BDFE26EF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679"/>
          <a:stretch/>
        </p:blipFill>
        <p:spPr>
          <a:xfrm>
            <a:off x="5968182" y="2377563"/>
            <a:ext cx="2396142" cy="1993940"/>
          </a:xfrm>
          <a:prstGeom prst="rect">
            <a:avLst/>
          </a:prstGeom>
        </p:spPr>
      </p:pic>
    </p:spTree>
    <p:extLst>
      <p:ext uri="{BB962C8B-B14F-4D97-AF65-F5344CB8AC3E}">
        <p14:creationId xmlns:p14="http://schemas.microsoft.com/office/powerpoint/2010/main" val="2706691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B04510F-61B6-4749-B4FA-5DFAA1E45749}"/>
              </a:ext>
            </a:extLst>
          </p:cNvPr>
          <p:cNvSpPr>
            <a:spLocks noGrp="1"/>
          </p:cNvSpPr>
          <p:nvPr>
            <p:ph type="title"/>
          </p:nvPr>
        </p:nvSpPr>
        <p:spPr/>
        <p:txBody>
          <a:bodyPr/>
          <a:lstStyle/>
          <a:p>
            <a:endParaRPr lang="ja-JP" altLang="en-US"/>
          </a:p>
        </p:txBody>
      </p:sp>
      <p:sp>
        <p:nvSpPr>
          <p:cNvPr id="4" name="コンテンツ プレースホルダー 3"/>
          <p:cNvSpPr>
            <a:spLocks noGrp="1"/>
          </p:cNvSpPr>
          <p:nvPr>
            <p:ph idx="1"/>
          </p:nvPr>
        </p:nvSpPr>
        <p:spPr>
          <a:xfrm>
            <a:off x="457200" y="1008884"/>
            <a:ext cx="7434659" cy="3586325"/>
          </a:xfrm>
        </p:spPr>
        <p:txBody>
          <a:bodyPr>
            <a:normAutofit/>
          </a:bodyPr>
          <a:lstStyle/>
          <a:p>
            <a:pPr marL="0" indent="0">
              <a:buNone/>
            </a:pPr>
            <a:r>
              <a:rPr lang="ja-JP" altLang="en-US" sz="4000">
                <a:solidFill>
                  <a:srgbClr val="FF0000"/>
                </a:solidFill>
              </a:rPr>
              <a:t>ゾーニング</a:t>
            </a:r>
            <a:endParaRPr lang="en-US" altLang="ja-JP" sz="4000" dirty="0">
              <a:solidFill>
                <a:srgbClr val="FF0000"/>
              </a:solidFill>
            </a:endParaRPr>
          </a:p>
          <a:p>
            <a:pPr lvl="1"/>
            <a:r>
              <a:rPr lang="ja-JP" altLang="en-US" sz="2800"/>
              <a:t>危険</a:t>
            </a:r>
            <a:r>
              <a:rPr lang="ja-JP" altLang="en-US" sz="2800" dirty="0"/>
              <a:t>区域（</a:t>
            </a:r>
            <a:r>
              <a:rPr lang="en-US" altLang="ja-JP" sz="3600" dirty="0">
                <a:solidFill>
                  <a:srgbClr val="FF0000"/>
                </a:solidFill>
              </a:rPr>
              <a:t>100µSv/h</a:t>
            </a:r>
            <a:r>
              <a:rPr lang="ja-JP" altLang="en-US" sz="2800" dirty="0"/>
              <a:t>以上）</a:t>
            </a:r>
            <a:r>
              <a:rPr lang="ja-JP" altLang="en-US" sz="2800"/>
              <a:t>の設定</a:t>
            </a:r>
            <a:endParaRPr lang="en-US" altLang="ja-JP" sz="2800" dirty="0"/>
          </a:p>
          <a:p>
            <a:pPr lvl="1"/>
            <a:r>
              <a:rPr lang="ja-JP" altLang="en-US" sz="2800"/>
              <a:t>放射線計測、放射線管理ができる状態で進入</a:t>
            </a:r>
            <a:endParaRPr lang="en-US" altLang="ja-JP" sz="2800" dirty="0"/>
          </a:p>
          <a:p>
            <a:pPr lvl="1"/>
            <a:r>
              <a:rPr lang="ja-JP" altLang="en-US" sz="2800"/>
              <a:t>放射線源から</a:t>
            </a:r>
            <a:r>
              <a:rPr lang="ja-JP" altLang="en-US" sz="3600">
                <a:solidFill>
                  <a:srgbClr val="FF0000"/>
                </a:solidFill>
              </a:rPr>
              <a:t>離れる</a:t>
            </a:r>
            <a:r>
              <a:rPr lang="ja-JP" altLang="en-US" sz="2800"/>
              <a:t>ほど安全</a:t>
            </a:r>
            <a:endParaRPr lang="en-US" altLang="ja-JP" sz="2800" dirty="0"/>
          </a:p>
        </p:txBody>
      </p:sp>
      <p:sp>
        <p:nvSpPr>
          <p:cNvPr id="2" name="スライド番号プレースホルダー 1">
            <a:extLst>
              <a:ext uri="{FF2B5EF4-FFF2-40B4-BE49-F238E27FC236}">
                <a16:creationId xmlns:a16="http://schemas.microsoft.com/office/drawing/2014/main" id="{549BB4C0-574D-2045-B987-A64CD22D9722}"/>
              </a:ext>
            </a:extLst>
          </p:cNvPr>
          <p:cNvSpPr>
            <a:spLocks noGrp="1"/>
          </p:cNvSpPr>
          <p:nvPr>
            <p:ph type="sldNum" sz="quarter" idx="12"/>
          </p:nvPr>
        </p:nvSpPr>
        <p:spPr/>
        <p:txBody>
          <a:bodyPr/>
          <a:lstStyle/>
          <a:p>
            <a:fld id="{3703C944-5F21-DB4B-805C-66633127842B}" type="slidenum">
              <a:rPr lang="ja-JP" altLang="en-US" smtClean="0"/>
              <a:pPr/>
              <a:t>14</a:t>
            </a:fld>
            <a:endParaRPr lang="ja-JP" altLang="en-US"/>
          </a:p>
        </p:txBody>
      </p:sp>
    </p:spTree>
    <p:extLst>
      <p:ext uri="{BB962C8B-B14F-4D97-AF65-F5344CB8AC3E}">
        <p14:creationId xmlns:p14="http://schemas.microsoft.com/office/powerpoint/2010/main" val="3087738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10BEA4-C655-1547-8E26-5E6C7B9754A0}"/>
              </a:ext>
            </a:extLst>
          </p:cNvPr>
          <p:cNvSpPr>
            <a:spLocks noGrp="1"/>
          </p:cNvSpPr>
          <p:nvPr>
            <p:ph type="title"/>
          </p:nvPr>
        </p:nvSpPr>
        <p:spPr/>
        <p:txBody>
          <a:bodyPr/>
          <a:lstStyle/>
          <a:p>
            <a:r>
              <a:rPr lang="ja-JP" altLang="en-US"/>
              <a:t>放射線測定器到着までの目安</a:t>
            </a:r>
          </a:p>
        </p:txBody>
      </p:sp>
      <p:graphicFrame>
        <p:nvGraphicFramePr>
          <p:cNvPr id="5" name="Group 1109">
            <a:extLst>
              <a:ext uri="{FF2B5EF4-FFF2-40B4-BE49-F238E27FC236}">
                <a16:creationId xmlns:a16="http://schemas.microsoft.com/office/drawing/2014/main" id="{737E1148-51D0-1040-B0DB-3CFB042F0552}"/>
              </a:ext>
            </a:extLst>
          </p:cNvPr>
          <p:cNvGraphicFramePr>
            <a:graphicFrameLocks noGrp="1"/>
          </p:cNvGraphicFramePr>
          <p:nvPr>
            <p:ph idx="1"/>
            <p:extLst>
              <p:ext uri="{D42A27DB-BD31-4B8C-83A1-F6EECF244321}">
                <p14:modId xmlns:p14="http://schemas.microsoft.com/office/powerpoint/2010/main" val="1242420730"/>
              </p:ext>
            </p:extLst>
          </p:nvPr>
        </p:nvGraphicFramePr>
        <p:xfrm>
          <a:off x="628650" y="835025"/>
          <a:ext cx="7886284" cy="2766060"/>
        </p:xfrm>
        <a:graphic>
          <a:graphicData uri="http://schemas.openxmlformats.org/drawingml/2006/table">
            <a:tbl>
              <a:tblPr>
                <a:tableStyleId>{BC89EF96-8CEA-46FF-86C4-4CE0E7609802}</a:tableStyleId>
              </a:tblPr>
              <a:tblGrid>
                <a:gridCol w="4586291">
                  <a:extLst>
                    <a:ext uri="{9D8B030D-6E8A-4147-A177-3AD203B41FA5}">
                      <a16:colId xmlns:a16="http://schemas.microsoft.com/office/drawing/2014/main" val="20000"/>
                    </a:ext>
                  </a:extLst>
                </a:gridCol>
                <a:gridCol w="3299993">
                  <a:extLst>
                    <a:ext uri="{9D8B030D-6E8A-4147-A177-3AD203B41FA5}">
                      <a16:colId xmlns:a16="http://schemas.microsoft.com/office/drawing/2014/main" val="20001"/>
                    </a:ext>
                  </a:extLst>
                </a:gridCol>
              </a:tblGrid>
              <a:tr h="229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情　況</a:t>
                      </a:r>
                      <a:endParaRPr kumimoji="1" lang="ja-JP" altLang="en-US" sz="1100" b="1"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暫定的安全境界域</a:t>
                      </a:r>
                      <a:endParaRPr kumimoji="1" lang="ja-JP" altLang="en-US" sz="1100" b="1"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tc>
                <a:extLst>
                  <a:ext uri="{0D108BD9-81ED-4DB2-BD59-A6C34878D82A}">
                    <a16:rowId xmlns:a16="http://schemas.microsoft.com/office/drawing/2014/main" val="10000"/>
                  </a:ext>
                </a:extLst>
              </a:tr>
              <a:tr h="2290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屋　外</a:t>
                      </a:r>
                      <a:endParaRPr kumimoji="1" lang="ja-JP" altLang="en-US" sz="1100" b="1"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0001"/>
                  </a:ext>
                </a:extLst>
              </a:tr>
              <a:tr h="229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非遮蔽あるいは破壊された危険性のある線源</a:t>
                      </a:r>
                      <a:endParaRPr kumimoji="1" lang="ja-JP" altLang="en-US" sz="1100" b="0"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周囲</a:t>
                      </a:r>
                      <a:r>
                        <a:rPr kumimoji="1" lang="en-US" altLang="ja-JP" sz="1100" u="none" strike="noStrike" cap="none" normalizeH="0" baseline="0" dirty="0">
                          <a:ln>
                            <a:noFill/>
                          </a:ln>
                          <a:effectLst/>
                        </a:rPr>
                        <a:t>30m</a:t>
                      </a:r>
                      <a:endParaRPr kumimoji="1" lang="en-US" altLang="ja-JP" sz="1100" b="0"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1">
                        <a:lumMod val="20000"/>
                        <a:lumOff val="80000"/>
                      </a:schemeClr>
                    </a:solidFill>
                  </a:tcPr>
                </a:tc>
                <a:extLst>
                  <a:ext uri="{0D108BD9-81ED-4DB2-BD59-A6C34878D82A}">
                    <a16:rowId xmlns:a16="http://schemas.microsoft.com/office/drawing/2014/main" val="10002"/>
                  </a:ext>
                </a:extLst>
              </a:tr>
              <a:tr h="229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危険性の高い線源からの漏洩</a:t>
                      </a:r>
                      <a:endParaRPr kumimoji="1" lang="ja-JP" altLang="en-US" sz="1100" b="0"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周囲</a:t>
                      </a:r>
                      <a:r>
                        <a:rPr kumimoji="1" lang="en-US" altLang="ja-JP" sz="1100" u="none" strike="noStrike" cap="none" normalizeH="0" baseline="0" dirty="0">
                          <a:ln>
                            <a:noFill/>
                          </a:ln>
                          <a:effectLst/>
                        </a:rPr>
                        <a:t>100m</a:t>
                      </a:r>
                      <a:endParaRPr kumimoji="1" lang="en-US" altLang="ja-JP" sz="1100" b="0"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1">
                        <a:lumMod val="20000"/>
                        <a:lumOff val="80000"/>
                      </a:schemeClr>
                    </a:solidFill>
                  </a:tcPr>
                </a:tc>
                <a:extLst>
                  <a:ext uri="{0D108BD9-81ED-4DB2-BD59-A6C34878D82A}">
                    <a16:rowId xmlns:a16="http://schemas.microsoft.com/office/drawing/2014/main" val="10003"/>
                  </a:ext>
                </a:extLst>
              </a:tr>
              <a:tr h="229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危険性の高い線源を巻き込んだ火災、爆発、煙霧</a:t>
                      </a:r>
                      <a:endParaRPr kumimoji="1" lang="ja-JP" altLang="en-US" sz="1100" b="0"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周囲</a:t>
                      </a:r>
                      <a:r>
                        <a:rPr kumimoji="1" lang="en-US" altLang="ja-JP" sz="1100" u="none" strike="noStrike" cap="none" normalizeH="0" baseline="0" dirty="0">
                          <a:ln>
                            <a:noFill/>
                          </a:ln>
                          <a:effectLst/>
                        </a:rPr>
                        <a:t>300m</a:t>
                      </a:r>
                      <a:endParaRPr kumimoji="1" lang="en-US" altLang="ja-JP" sz="1100" b="0"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1">
                        <a:lumMod val="20000"/>
                        <a:lumOff val="80000"/>
                      </a:schemeClr>
                    </a:solidFill>
                  </a:tcPr>
                </a:tc>
                <a:extLst>
                  <a:ext uri="{0D108BD9-81ED-4DB2-BD59-A6C34878D82A}">
                    <a16:rowId xmlns:a16="http://schemas.microsoft.com/office/drawing/2014/main" val="10004"/>
                  </a:ext>
                </a:extLst>
              </a:tr>
              <a:tr h="229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ダーティーボム（爆発後、未爆発）</a:t>
                      </a:r>
                      <a:endParaRPr kumimoji="1" lang="ja-JP" altLang="en-US" sz="1100" b="0"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爆発から防護するため半径</a:t>
                      </a:r>
                      <a:r>
                        <a:rPr kumimoji="1" lang="en-US" altLang="ja-JP" sz="1100" u="none" strike="noStrike" cap="none" normalizeH="0" baseline="0" dirty="0">
                          <a:ln>
                            <a:noFill/>
                          </a:ln>
                          <a:effectLst/>
                        </a:rPr>
                        <a:t>400m</a:t>
                      </a:r>
                      <a:r>
                        <a:rPr kumimoji="1" lang="ja-JP" altLang="en-US" sz="1100" u="none" strike="noStrike" cap="none" normalizeH="0" baseline="0" dirty="0">
                          <a:ln>
                            <a:noFill/>
                          </a:ln>
                          <a:effectLst/>
                        </a:rPr>
                        <a:t>以上</a:t>
                      </a:r>
                      <a:endParaRPr kumimoji="1" lang="ja-JP" altLang="en-US" sz="1100" b="0"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1">
                        <a:lumMod val="20000"/>
                        <a:lumOff val="80000"/>
                      </a:schemeClr>
                    </a:solidFill>
                  </a:tcPr>
                </a:tc>
                <a:extLst>
                  <a:ext uri="{0D108BD9-81ED-4DB2-BD59-A6C34878D82A}">
                    <a16:rowId xmlns:a16="http://schemas.microsoft.com/office/drawing/2014/main" val="10005"/>
                  </a:ext>
                </a:extLst>
              </a:tr>
              <a:tr h="2290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屋　内</a:t>
                      </a:r>
                      <a:endParaRPr kumimoji="1" lang="ja-JP" altLang="en-US" sz="1100" b="1"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2">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0006"/>
                  </a:ext>
                </a:extLst>
              </a:tr>
              <a:tr h="2127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危険性の高い線源の破壊、遮蔽消失、漏洩</a:t>
                      </a:r>
                      <a:endParaRPr kumimoji="1" lang="ja-JP" altLang="en-US" sz="1100" b="0"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現場の部屋と隣接する部屋（上下階を含む）</a:t>
                      </a:r>
                      <a:endParaRPr kumimoji="1" lang="ja-JP" altLang="en-US" sz="1100" b="0"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2">
                        <a:lumMod val="20000"/>
                        <a:lumOff val="80000"/>
                      </a:schemeClr>
                    </a:solidFill>
                  </a:tcPr>
                </a:tc>
                <a:extLst>
                  <a:ext uri="{0D108BD9-81ED-4DB2-BD59-A6C34878D82A}">
                    <a16:rowId xmlns:a16="http://schemas.microsoft.com/office/drawing/2014/main" val="10007"/>
                  </a:ext>
                </a:extLst>
              </a:tr>
              <a:tr h="3915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a:ln>
                            <a:noFill/>
                          </a:ln>
                          <a:effectLst/>
                        </a:rPr>
                        <a:t>危険性の高い線源を巻き込んだ火災などで、建物内に換気システムなどにより放射性物質が蔓延する可能性</a:t>
                      </a:r>
                      <a:endParaRPr kumimoji="1" lang="ja-JP" altLang="en-US" sz="1100" b="0" i="0" u="none" strike="noStrike" cap="none" normalizeH="0" baseline="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建物全体と上記周囲</a:t>
                      </a:r>
                      <a:endParaRPr kumimoji="1" lang="ja-JP" altLang="en-US" sz="1100" b="0"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2">
                        <a:lumMod val="20000"/>
                        <a:lumOff val="80000"/>
                      </a:schemeClr>
                    </a:solidFill>
                  </a:tcPr>
                </a:tc>
                <a:extLst>
                  <a:ext uri="{0D108BD9-81ED-4DB2-BD59-A6C34878D82A}">
                    <a16:rowId xmlns:a16="http://schemas.microsoft.com/office/drawing/2014/main" val="10008"/>
                  </a:ext>
                </a:extLst>
              </a:tr>
              <a:tr h="2290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放射線学的モニタリングに基づく拡大</a:t>
                      </a:r>
                      <a:endParaRPr kumimoji="1" lang="ja-JP" altLang="en-US" sz="1100" b="1"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0009"/>
                  </a:ext>
                </a:extLst>
              </a:tr>
              <a:tr h="229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地上</a:t>
                      </a:r>
                      <a:r>
                        <a:rPr kumimoji="1" lang="en-US" altLang="ja-JP" sz="1100" u="none" strike="noStrike" cap="none" normalizeH="0" baseline="0" dirty="0">
                          <a:ln>
                            <a:noFill/>
                          </a:ln>
                          <a:effectLst/>
                        </a:rPr>
                        <a:t>1m</a:t>
                      </a:r>
                      <a:r>
                        <a:rPr kumimoji="1" lang="ja-JP" altLang="en-US" sz="1100" u="none" strike="noStrike" cap="none" normalizeH="0" baseline="0" dirty="0" err="1">
                          <a:ln>
                            <a:noFill/>
                          </a:ln>
                          <a:effectLst/>
                        </a:rPr>
                        <a:t>での</a:t>
                      </a:r>
                      <a:r>
                        <a:rPr kumimoji="1" lang="ja-JP" altLang="en-US" sz="1100" u="none" strike="noStrike" cap="none" normalizeH="0" baseline="0" dirty="0">
                          <a:ln>
                            <a:noFill/>
                          </a:ln>
                          <a:effectLst/>
                        </a:rPr>
                        <a:t>空間線量率　</a:t>
                      </a:r>
                      <a:r>
                        <a:rPr kumimoji="1" lang="en-US" altLang="ja-JP" sz="1100" u="none" strike="noStrike" cap="none" normalizeH="0" baseline="0" dirty="0">
                          <a:ln>
                            <a:noFill/>
                          </a:ln>
                          <a:effectLst/>
                        </a:rPr>
                        <a:t>100μSv/h</a:t>
                      </a:r>
                      <a:endParaRPr kumimoji="1" lang="en-US" altLang="ja-JP" sz="1100" b="0"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effectLst/>
                        </a:rPr>
                        <a:t>左記の計測値が計測される範囲</a:t>
                      </a:r>
                      <a:endParaRPr kumimoji="1" lang="ja-JP" altLang="en-US" sz="1100" b="0" i="0" u="none" strike="noStrike" cap="none" normalizeH="0" baseline="0" dirty="0">
                        <a:ln>
                          <a:noFill/>
                        </a:ln>
                        <a:solidFill>
                          <a:schemeClr val="tx1"/>
                        </a:solidFill>
                        <a:effectLst/>
                        <a:latin typeface="Arial" pitchFamily="34" charset="0"/>
                        <a:ea typeface="ＭＳ Ｐゴシック" pitchFamily="50" charset="-128"/>
                      </a:endParaRPr>
                    </a:p>
                  </a:txBody>
                  <a:tcPr marL="92841" marR="92841" marT="34290" marB="34290" horzOverflow="overflow">
                    <a:solidFill>
                      <a:schemeClr val="accent3">
                        <a:lumMod val="20000"/>
                        <a:lumOff val="80000"/>
                      </a:schemeClr>
                    </a:solidFill>
                  </a:tcPr>
                </a:tc>
                <a:extLst>
                  <a:ext uri="{0D108BD9-81ED-4DB2-BD59-A6C34878D82A}">
                    <a16:rowId xmlns:a16="http://schemas.microsoft.com/office/drawing/2014/main" val="10010"/>
                  </a:ext>
                </a:extLst>
              </a:tr>
            </a:tbl>
          </a:graphicData>
        </a:graphic>
      </p:graphicFrame>
      <p:sp>
        <p:nvSpPr>
          <p:cNvPr id="4" name="スライド番号プレースホルダー 3">
            <a:extLst>
              <a:ext uri="{FF2B5EF4-FFF2-40B4-BE49-F238E27FC236}">
                <a16:creationId xmlns:a16="http://schemas.microsoft.com/office/drawing/2014/main" id="{86B140BB-5CA9-D145-95AE-18E6B9A68B12}"/>
              </a:ext>
            </a:extLst>
          </p:cNvPr>
          <p:cNvSpPr>
            <a:spLocks noGrp="1"/>
          </p:cNvSpPr>
          <p:nvPr>
            <p:ph type="sldNum" sz="quarter" idx="12"/>
          </p:nvPr>
        </p:nvSpPr>
        <p:spPr/>
        <p:txBody>
          <a:bodyPr/>
          <a:lstStyle/>
          <a:p>
            <a:fld id="{3703C944-5F21-DB4B-805C-66633127842B}" type="slidenum">
              <a:rPr lang="ja-JP" altLang="en-US" smtClean="0"/>
              <a:pPr/>
              <a:t>15</a:t>
            </a:fld>
            <a:endParaRPr lang="ja-JP" altLang="en-US"/>
          </a:p>
        </p:txBody>
      </p:sp>
      <p:sp>
        <p:nvSpPr>
          <p:cNvPr id="6" name="正方形/長方形 5">
            <a:extLst>
              <a:ext uri="{FF2B5EF4-FFF2-40B4-BE49-F238E27FC236}">
                <a16:creationId xmlns:a16="http://schemas.microsoft.com/office/drawing/2014/main" id="{F04281FB-3B26-E14B-98D6-70CC747DB35D}"/>
              </a:ext>
            </a:extLst>
          </p:cNvPr>
          <p:cNvSpPr/>
          <p:nvPr/>
        </p:nvSpPr>
        <p:spPr>
          <a:xfrm>
            <a:off x="508000" y="3822463"/>
            <a:ext cx="7200520" cy="830997"/>
          </a:xfrm>
          <a:prstGeom prst="rect">
            <a:avLst/>
          </a:prstGeom>
        </p:spPr>
        <p:txBody>
          <a:bodyPr wrap="square">
            <a:spAutoFit/>
          </a:bodyPr>
          <a:lstStyle/>
          <a:p>
            <a:pPr marL="134938" indent="-134938">
              <a:buClr>
                <a:schemeClr val="accent1"/>
              </a:buClr>
              <a:buFont typeface="Arial" panose="020B0604020202020204" pitchFamily="34" charset="0"/>
              <a:buChar char="•"/>
            </a:pPr>
            <a:r>
              <a:rPr lang="ja-JP" altLang="en-US" sz="1600"/>
              <a:t>空間線量率</a:t>
            </a:r>
            <a:r>
              <a:rPr lang="en-US" altLang="ja-JP" sz="1600" dirty="0"/>
              <a:t>&gt;100mSv/h</a:t>
            </a:r>
            <a:r>
              <a:rPr lang="ja-JP" altLang="en-US" sz="1600"/>
              <a:t>；救命活動のため、</a:t>
            </a:r>
            <a:r>
              <a:rPr lang="en-US" altLang="ja-JP" sz="1600" dirty="0"/>
              <a:t>30</a:t>
            </a:r>
            <a:r>
              <a:rPr lang="ja-JP" altLang="en-US" sz="1600"/>
              <a:t>分以内</a:t>
            </a:r>
          </a:p>
          <a:p>
            <a:pPr marL="134938" indent="-134938">
              <a:buClr>
                <a:schemeClr val="accent1"/>
              </a:buClr>
              <a:buFont typeface="Arial" panose="020B0604020202020204" pitchFamily="34" charset="0"/>
              <a:buChar char="•"/>
            </a:pPr>
            <a:r>
              <a:rPr lang="ja-JP" altLang="en-US" sz="1600"/>
              <a:t>空間線量率</a:t>
            </a:r>
            <a:r>
              <a:rPr lang="en-US" altLang="ja-JP" sz="1600" dirty="0"/>
              <a:t>&gt;0.1mSv/h</a:t>
            </a:r>
            <a:r>
              <a:rPr lang="ja-JP" altLang="en-US" sz="1600"/>
              <a:t>；安全境界線</a:t>
            </a:r>
          </a:p>
          <a:p>
            <a:pPr marL="134938" indent="-134938">
              <a:buClr>
                <a:schemeClr val="accent1"/>
              </a:buClr>
              <a:buFont typeface="Arial" panose="020B0604020202020204" pitchFamily="34" charset="0"/>
              <a:buChar char="•"/>
            </a:pPr>
            <a:r>
              <a:rPr lang="ja-JP" altLang="en-US" sz="1600"/>
              <a:t>注意：測定器が”</a:t>
            </a:r>
            <a:r>
              <a:rPr lang="en-US" altLang="ja-JP" sz="1600" dirty="0"/>
              <a:t>0”</a:t>
            </a:r>
            <a:r>
              <a:rPr lang="ja-JP" altLang="en-US" sz="1600"/>
              <a:t>を示したエリアは、放射線レベルが高く、非常に危険</a:t>
            </a:r>
          </a:p>
        </p:txBody>
      </p:sp>
    </p:spTree>
    <p:extLst>
      <p:ext uri="{BB962C8B-B14F-4D97-AF65-F5344CB8AC3E}">
        <p14:creationId xmlns:p14="http://schemas.microsoft.com/office/powerpoint/2010/main" val="3799677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EFAC671B-70BC-044D-B042-F4D36E1D11E4}"/>
              </a:ext>
            </a:extLst>
          </p:cNvPr>
          <p:cNvSpPr>
            <a:spLocks noGrp="1"/>
          </p:cNvSpPr>
          <p:nvPr>
            <p:ph type="title"/>
          </p:nvPr>
        </p:nvSpPr>
        <p:spPr/>
        <p:txBody>
          <a:bodyPr/>
          <a:lstStyle/>
          <a:p>
            <a:endParaRPr lang="ja-JP" altLang="en-US"/>
          </a:p>
        </p:txBody>
      </p:sp>
      <p:sp>
        <p:nvSpPr>
          <p:cNvPr id="4" name="コンテンツ プレースホルダー 3"/>
          <p:cNvSpPr>
            <a:spLocks noGrp="1"/>
          </p:cNvSpPr>
          <p:nvPr>
            <p:ph idx="1"/>
          </p:nvPr>
        </p:nvSpPr>
        <p:spPr>
          <a:xfrm>
            <a:off x="457200" y="1008884"/>
            <a:ext cx="7261761" cy="3586325"/>
          </a:xfrm>
        </p:spPr>
        <p:txBody>
          <a:bodyPr>
            <a:normAutofit/>
          </a:bodyPr>
          <a:lstStyle/>
          <a:p>
            <a:pPr marL="0" indent="0">
              <a:buNone/>
            </a:pPr>
            <a:r>
              <a:rPr lang="ja-JP" altLang="en-US" sz="4000">
                <a:solidFill>
                  <a:srgbClr val="FF0000"/>
                </a:solidFill>
              </a:rPr>
              <a:t>時間管理</a:t>
            </a:r>
            <a:endParaRPr lang="en-US" altLang="ja-JP" sz="4000" dirty="0">
              <a:solidFill>
                <a:srgbClr val="FF0000"/>
              </a:solidFill>
            </a:endParaRPr>
          </a:p>
          <a:p>
            <a:pPr lvl="1"/>
            <a:r>
              <a:rPr lang="ja-JP" altLang="en-US" sz="2800"/>
              <a:t>現場の空間線量率に応じて、線量限度を超えないように管理</a:t>
            </a:r>
            <a:endParaRPr lang="en-US" altLang="ja-JP" sz="2800" dirty="0"/>
          </a:p>
          <a:p>
            <a:pPr lvl="1"/>
            <a:r>
              <a:rPr lang="en-US" altLang="ja-JP" sz="3600" dirty="0">
                <a:solidFill>
                  <a:srgbClr val="FF0000"/>
                </a:solidFill>
              </a:rPr>
              <a:t>100mSv/h</a:t>
            </a:r>
            <a:r>
              <a:rPr lang="ja-JP" altLang="en-US" sz="3600">
                <a:solidFill>
                  <a:srgbClr val="FF0000"/>
                </a:solidFill>
              </a:rPr>
              <a:t>以上</a:t>
            </a:r>
            <a:r>
              <a:rPr lang="ja-JP" altLang="en-US" sz="2800"/>
              <a:t>の場所での活動は</a:t>
            </a:r>
            <a:endParaRPr lang="en-US" altLang="ja-JP" sz="2800" dirty="0"/>
          </a:p>
          <a:p>
            <a:pPr marL="342900" lvl="1" indent="0" algn="r">
              <a:buNone/>
            </a:pPr>
            <a:r>
              <a:rPr lang="en-US" altLang="ja-JP" sz="3600" dirty="0">
                <a:solidFill>
                  <a:srgbClr val="FF0000"/>
                </a:solidFill>
              </a:rPr>
              <a:t>30</a:t>
            </a:r>
            <a:r>
              <a:rPr lang="ja-JP" altLang="en-US" sz="3600">
                <a:solidFill>
                  <a:srgbClr val="FF0000"/>
                </a:solidFill>
              </a:rPr>
              <a:t>分</a:t>
            </a:r>
            <a:r>
              <a:rPr lang="ja-JP" altLang="en-US" sz="2800"/>
              <a:t>以内</a:t>
            </a:r>
            <a:endParaRPr lang="en-US" altLang="ja-JP" sz="2800" dirty="0"/>
          </a:p>
        </p:txBody>
      </p:sp>
      <p:sp>
        <p:nvSpPr>
          <p:cNvPr id="2" name="スライド番号プレースホルダー 1">
            <a:extLst>
              <a:ext uri="{FF2B5EF4-FFF2-40B4-BE49-F238E27FC236}">
                <a16:creationId xmlns:a16="http://schemas.microsoft.com/office/drawing/2014/main" id="{88E44FEF-2A63-744E-B92D-23BDEDF0987A}"/>
              </a:ext>
            </a:extLst>
          </p:cNvPr>
          <p:cNvSpPr>
            <a:spLocks noGrp="1"/>
          </p:cNvSpPr>
          <p:nvPr>
            <p:ph type="sldNum" sz="quarter" idx="12"/>
          </p:nvPr>
        </p:nvSpPr>
        <p:spPr/>
        <p:txBody>
          <a:bodyPr/>
          <a:lstStyle/>
          <a:p>
            <a:fld id="{3703C944-5F21-DB4B-805C-66633127842B}" type="slidenum">
              <a:rPr lang="ja-JP" altLang="en-US" smtClean="0"/>
              <a:pPr/>
              <a:t>16</a:t>
            </a:fld>
            <a:endParaRPr lang="ja-JP" altLang="en-US"/>
          </a:p>
        </p:txBody>
      </p:sp>
    </p:spTree>
    <p:extLst>
      <p:ext uri="{BB962C8B-B14F-4D97-AF65-F5344CB8AC3E}">
        <p14:creationId xmlns:p14="http://schemas.microsoft.com/office/powerpoint/2010/main" val="2817851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5B6A55E-95E9-4B4E-B6D6-A214DBF9D1C3}"/>
              </a:ext>
            </a:extLst>
          </p:cNvPr>
          <p:cNvSpPr>
            <a:spLocks noGrp="1"/>
          </p:cNvSpPr>
          <p:nvPr>
            <p:ph type="title"/>
          </p:nvPr>
        </p:nvSpPr>
        <p:spPr/>
        <p:txBody>
          <a:bodyPr/>
          <a:lstStyle/>
          <a:p>
            <a:r>
              <a:rPr kumimoji="1" lang="ja-JP" altLang="en-US"/>
              <a:t>空間線量率と危険性</a:t>
            </a:r>
          </a:p>
        </p:txBody>
      </p:sp>
      <p:sp>
        <p:nvSpPr>
          <p:cNvPr id="3" name="スライド番号プレースホルダー 2">
            <a:extLst>
              <a:ext uri="{FF2B5EF4-FFF2-40B4-BE49-F238E27FC236}">
                <a16:creationId xmlns:a16="http://schemas.microsoft.com/office/drawing/2014/main" id="{94369BBF-DD6D-004A-8500-1CF1466BD52B}"/>
              </a:ext>
            </a:extLst>
          </p:cNvPr>
          <p:cNvSpPr>
            <a:spLocks noGrp="1"/>
          </p:cNvSpPr>
          <p:nvPr>
            <p:ph type="sldNum" sz="quarter" idx="12"/>
          </p:nvPr>
        </p:nvSpPr>
        <p:spPr/>
        <p:txBody>
          <a:bodyPr/>
          <a:lstStyle/>
          <a:p>
            <a:fld id="{3703C944-5F21-DB4B-805C-66633127842B}" type="slidenum">
              <a:rPr kumimoji="1" lang="ja-JP" altLang="en-US" smtClean="0"/>
              <a:t>17</a:t>
            </a:fld>
            <a:endParaRPr kumimoji="1" lang="ja-JP" altLang="en-US"/>
          </a:p>
        </p:txBody>
      </p:sp>
      <p:sp>
        <p:nvSpPr>
          <p:cNvPr id="5" name="台形 4">
            <a:extLst>
              <a:ext uri="{FF2B5EF4-FFF2-40B4-BE49-F238E27FC236}">
                <a16:creationId xmlns:a16="http://schemas.microsoft.com/office/drawing/2014/main" id="{00619A7E-A1B5-1742-99D7-A21CB517069D}"/>
              </a:ext>
            </a:extLst>
          </p:cNvPr>
          <p:cNvSpPr/>
          <p:nvPr/>
        </p:nvSpPr>
        <p:spPr>
          <a:xfrm rot="10800000">
            <a:off x="1827240" y="1261018"/>
            <a:ext cx="2460760" cy="3462057"/>
          </a:xfrm>
          <a:prstGeom prst="trapezoid">
            <a:avLst/>
          </a:prstGeom>
          <a:gradFill>
            <a:gsLst>
              <a:gs pos="0">
                <a:schemeClr val="accent6">
                  <a:lumMod val="60000"/>
                  <a:lumOff val="40000"/>
                </a:schemeClr>
              </a:gs>
              <a:gs pos="25000">
                <a:schemeClr val="accent3">
                  <a:lumMod val="60000"/>
                  <a:lumOff val="40000"/>
                </a:schemeClr>
              </a:gs>
              <a:gs pos="65000">
                <a:srgbClr val="FFD579"/>
              </a:gs>
              <a:gs pos="45000">
                <a:srgbClr val="FFFD78"/>
              </a:gs>
              <a:gs pos="99000">
                <a:srgbClr val="FF0000"/>
              </a:gs>
              <a:gs pos="85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ja-JP" altLang="en-US" sz="1350">
              <a:solidFill>
                <a:prstClr val="white"/>
              </a:solidFill>
              <a:latin typeface="Calibri" panose="020F0502020204030204"/>
              <a:ea typeface="メイリオ" panose="020B0604030504040204" pitchFamily="34" charset="-128"/>
            </a:endParaRPr>
          </a:p>
        </p:txBody>
      </p:sp>
      <p:sp>
        <p:nvSpPr>
          <p:cNvPr id="6" name="テキスト ボックス 5">
            <a:extLst>
              <a:ext uri="{FF2B5EF4-FFF2-40B4-BE49-F238E27FC236}">
                <a16:creationId xmlns:a16="http://schemas.microsoft.com/office/drawing/2014/main" id="{7E8BD536-410D-9443-B587-92EB9BE77294}"/>
              </a:ext>
            </a:extLst>
          </p:cNvPr>
          <p:cNvSpPr txBox="1"/>
          <p:nvPr/>
        </p:nvSpPr>
        <p:spPr>
          <a:xfrm>
            <a:off x="2350012" y="4473742"/>
            <a:ext cx="1415216"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0.05 ~ 0.08µSv/h</a:t>
            </a:r>
            <a:endParaRPr lang="ja-JP" altLang="en-US" sz="1350">
              <a:solidFill>
                <a:prstClr val="black"/>
              </a:solidFill>
              <a:latin typeface="Calibri" panose="020F0502020204030204"/>
              <a:ea typeface="メイリオ" panose="020B0604030504040204" pitchFamily="34" charset="-128"/>
            </a:endParaRPr>
          </a:p>
        </p:txBody>
      </p:sp>
      <p:sp>
        <p:nvSpPr>
          <p:cNvPr id="8" name="テキスト ボックス 7">
            <a:extLst>
              <a:ext uri="{FF2B5EF4-FFF2-40B4-BE49-F238E27FC236}">
                <a16:creationId xmlns:a16="http://schemas.microsoft.com/office/drawing/2014/main" id="{538318C9-2AAD-2742-BA98-23F6B710E19F}"/>
              </a:ext>
            </a:extLst>
          </p:cNvPr>
          <p:cNvSpPr txBox="1"/>
          <p:nvPr/>
        </p:nvSpPr>
        <p:spPr>
          <a:xfrm>
            <a:off x="3660350" y="4502146"/>
            <a:ext cx="2089033" cy="300082"/>
          </a:xfrm>
          <a:prstGeom prst="rect">
            <a:avLst/>
          </a:prstGeom>
          <a:noFill/>
        </p:spPr>
        <p:txBody>
          <a:bodyPr wrap="none" rtlCol="0">
            <a:spAutoFit/>
          </a:bodyPr>
          <a:lstStyle/>
          <a:p>
            <a:pPr defTabSz="685800"/>
            <a:r>
              <a:rPr lang="ja-JP" altLang="en-US" sz="1350">
                <a:solidFill>
                  <a:prstClr val="black"/>
                </a:solidFill>
                <a:latin typeface="Calibri" panose="020F0502020204030204"/>
                <a:ea typeface="メイリオ" panose="020B0604030504040204" pitchFamily="34" charset="-128"/>
              </a:rPr>
              <a:t>バックグラウンドレベル</a:t>
            </a:r>
          </a:p>
        </p:txBody>
      </p:sp>
      <p:sp>
        <p:nvSpPr>
          <p:cNvPr id="9" name="テキスト ボックス 8">
            <a:extLst>
              <a:ext uri="{FF2B5EF4-FFF2-40B4-BE49-F238E27FC236}">
                <a16:creationId xmlns:a16="http://schemas.microsoft.com/office/drawing/2014/main" id="{61DD4F65-49E5-954D-A140-56C3E4D05D52}"/>
              </a:ext>
            </a:extLst>
          </p:cNvPr>
          <p:cNvSpPr txBox="1"/>
          <p:nvPr/>
        </p:nvSpPr>
        <p:spPr>
          <a:xfrm>
            <a:off x="2508874" y="4228688"/>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0.1 ~ 0.2µSv/h</a:t>
            </a:r>
            <a:endParaRPr lang="ja-JP" altLang="en-US" sz="1350">
              <a:solidFill>
                <a:prstClr val="black"/>
              </a:solidFill>
              <a:latin typeface="Calibri" panose="020F0502020204030204"/>
              <a:ea typeface="メイリオ" panose="020B0604030504040204" pitchFamily="34" charset="-128"/>
            </a:endParaRPr>
          </a:p>
        </p:txBody>
      </p:sp>
      <p:sp>
        <p:nvSpPr>
          <p:cNvPr id="10" name="テキスト ボックス 9">
            <a:extLst>
              <a:ext uri="{FF2B5EF4-FFF2-40B4-BE49-F238E27FC236}">
                <a16:creationId xmlns:a16="http://schemas.microsoft.com/office/drawing/2014/main" id="{0F6BCE12-E656-C24D-BEF5-24795EC997F1}"/>
              </a:ext>
            </a:extLst>
          </p:cNvPr>
          <p:cNvSpPr txBox="1"/>
          <p:nvPr/>
        </p:nvSpPr>
        <p:spPr>
          <a:xfrm>
            <a:off x="3740107" y="4228688"/>
            <a:ext cx="3193503" cy="300082"/>
          </a:xfrm>
          <a:prstGeom prst="rect">
            <a:avLst/>
          </a:prstGeom>
          <a:noFill/>
        </p:spPr>
        <p:txBody>
          <a:bodyPr wrap="none" rtlCol="0">
            <a:spAutoFit/>
          </a:bodyPr>
          <a:lstStyle/>
          <a:p>
            <a:pPr defTabSz="685800"/>
            <a:r>
              <a:rPr lang="en-US" altLang="ja-JP" sz="1350" dirty="0" err="1">
                <a:solidFill>
                  <a:prstClr val="black"/>
                </a:solidFill>
                <a:latin typeface="Calibri" panose="020F0502020204030204"/>
                <a:ea typeface="メイリオ" panose="020B0604030504040204" pitchFamily="34" charset="-128"/>
              </a:rPr>
              <a:t>NaI</a:t>
            </a:r>
            <a:r>
              <a:rPr lang="ja-JP" altLang="en-US" sz="1350">
                <a:solidFill>
                  <a:prstClr val="black"/>
                </a:solidFill>
                <a:latin typeface="Calibri" panose="020F0502020204030204"/>
                <a:ea typeface="メイリオ" panose="020B0604030504040204" pitchFamily="34" charset="-128"/>
              </a:rPr>
              <a:t>等で放射線の存在に気が付くレベル</a:t>
            </a:r>
          </a:p>
        </p:txBody>
      </p:sp>
      <p:sp>
        <p:nvSpPr>
          <p:cNvPr id="11" name="テキスト ボックス 10">
            <a:extLst>
              <a:ext uri="{FF2B5EF4-FFF2-40B4-BE49-F238E27FC236}">
                <a16:creationId xmlns:a16="http://schemas.microsoft.com/office/drawing/2014/main" id="{761D90B3-1013-3D4D-B095-9A8BFEC71AF8}"/>
              </a:ext>
            </a:extLst>
          </p:cNvPr>
          <p:cNvSpPr txBox="1"/>
          <p:nvPr/>
        </p:nvSpPr>
        <p:spPr>
          <a:xfrm>
            <a:off x="2454891" y="3806960"/>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30µSv/h</a:t>
            </a:r>
            <a:endParaRPr lang="ja-JP" altLang="en-US" sz="1350">
              <a:solidFill>
                <a:prstClr val="black"/>
              </a:solidFill>
              <a:latin typeface="Calibri" panose="020F0502020204030204"/>
              <a:ea typeface="メイリオ" panose="020B0604030504040204" pitchFamily="34" charset="-128"/>
            </a:endParaRPr>
          </a:p>
        </p:txBody>
      </p:sp>
      <p:sp>
        <p:nvSpPr>
          <p:cNvPr id="12" name="テキスト ボックス 11">
            <a:extLst>
              <a:ext uri="{FF2B5EF4-FFF2-40B4-BE49-F238E27FC236}">
                <a16:creationId xmlns:a16="http://schemas.microsoft.com/office/drawing/2014/main" id="{7283B934-A638-A24C-A92C-76FD9CEFDF59}"/>
              </a:ext>
            </a:extLst>
          </p:cNvPr>
          <p:cNvSpPr txBox="1"/>
          <p:nvPr/>
        </p:nvSpPr>
        <p:spPr>
          <a:xfrm>
            <a:off x="3792636" y="3806960"/>
            <a:ext cx="2847254" cy="300082"/>
          </a:xfrm>
          <a:prstGeom prst="rect">
            <a:avLst/>
          </a:prstGeom>
          <a:noFill/>
        </p:spPr>
        <p:txBody>
          <a:bodyPr wrap="none" rtlCol="0">
            <a:spAutoFit/>
          </a:bodyPr>
          <a:lstStyle/>
          <a:p>
            <a:pPr defTabSz="685800"/>
            <a:r>
              <a:rPr lang="en-US" altLang="ja-JP" sz="1350" dirty="0" err="1">
                <a:solidFill>
                  <a:prstClr val="black"/>
                </a:solidFill>
                <a:latin typeface="Calibri" panose="020F0502020204030204"/>
                <a:ea typeface="メイリオ" panose="020B0604030504040204" pitchFamily="34" charset="-128"/>
              </a:rPr>
              <a:t>NaI</a:t>
            </a:r>
            <a:r>
              <a:rPr lang="ja-JP" altLang="en-US" sz="1350">
                <a:solidFill>
                  <a:prstClr val="black"/>
                </a:solidFill>
                <a:latin typeface="Calibri" panose="020F0502020204030204"/>
                <a:ea typeface="メイリオ" panose="020B0604030504040204" pitchFamily="34" charset="-128"/>
              </a:rPr>
              <a:t>シンチレーションでの測定限界</a:t>
            </a:r>
          </a:p>
        </p:txBody>
      </p:sp>
      <p:sp>
        <p:nvSpPr>
          <p:cNvPr id="16" name="テキスト ボックス 15">
            <a:extLst>
              <a:ext uri="{FF2B5EF4-FFF2-40B4-BE49-F238E27FC236}">
                <a16:creationId xmlns:a16="http://schemas.microsoft.com/office/drawing/2014/main" id="{5BD268FE-7E1F-4D40-B6F6-42C2333CB884}"/>
              </a:ext>
            </a:extLst>
          </p:cNvPr>
          <p:cNvSpPr txBox="1"/>
          <p:nvPr/>
        </p:nvSpPr>
        <p:spPr>
          <a:xfrm>
            <a:off x="2454891" y="1555706"/>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1Sv/h</a:t>
            </a:r>
            <a:endParaRPr lang="ja-JP" altLang="en-US" sz="1350">
              <a:solidFill>
                <a:prstClr val="black"/>
              </a:solidFill>
              <a:latin typeface="Calibri" panose="020F0502020204030204"/>
              <a:ea typeface="メイリオ" panose="020B0604030504040204" pitchFamily="34" charset="-128"/>
            </a:endParaRPr>
          </a:p>
        </p:txBody>
      </p:sp>
      <p:sp>
        <p:nvSpPr>
          <p:cNvPr id="17" name="テキスト ボックス 16">
            <a:extLst>
              <a:ext uri="{FF2B5EF4-FFF2-40B4-BE49-F238E27FC236}">
                <a16:creationId xmlns:a16="http://schemas.microsoft.com/office/drawing/2014/main" id="{CC5911BE-B030-7D4F-B606-ABDAF6A76791}"/>
              </a:ext>
            </a:extLst>
          </p:cNvPr>
          <p:cNvSpPr txBox="1"/>
          <p:nvPr/>
        </p:nvSpPr>
        <p:spPr>
          <a:xfrm>
            <a:off x="2456186" y="2367628"/>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100mSv/h</a:t>
            </a:r>
            <a:endParaRPr lang="ja-JP" altLang="en-US" sz="1350">
              <a:solidFill>
                <a:prstClr val="black"/>
              </a:solidFill>
              <a:latin typeface="Calibri" panose="020F0502020204030204"/>
              <a:ea typeface="メイリオ" panose="020B0604030504040204" pitchFamily="34" charset="-128"/>
            </a:endParaRPr>
          </a:p>
        </p:txBody>
      </p:sp>
      <p:cxnSp>
        <p:nvCxnSpPr>
          <p:cNvPr id="19" name="直線矢印コネクタ 18">
            <a:extLst>
              <a:ext uri="{FF2B5EF4-FFF2-40B4-BE49-F238E27FC236}">
                <a16:creationId xmlns:a16="http://schemas.microsoft.com/office/drawing/2014/main" id="{45008214-30FD-2949-8D1F-05ABE9B72217}"/>
              </a:ext>
            </a:extLst>
          </p:cNvPr>
          <p:cNvCxnSpPr>
            <a:cxnSpLocks/>
          </p:cNvCxnSpPr>
          <p:nvPr/>
        </p:nvCxnSpPr>
        <p:spPr>
          <a:xfrm>
            <a:off x="2267614" y="3957293"/>
            <a:ext cx="0" cy="75687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1" name="図 20" descr="NaI.png">
            <a:extLst>
              <a:ext uri="{FF2B5EF4-FFF2-40B4-BE49-F238E27FC236}">
                <a16:creationId xmlns:a16="http://schemas.microsoft.com/office/drawing/2014/main" id="{E7F39793-5801-744B-84B2-229B8F06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833" y="4135262"/>
            <a:ext cx="481751" cy="392354"/>
          </a:xfrm>
          <a:prstGeom prst="rect">
            <a:avLst/>
          </a:prstGeom>
        </p:spPr>
      </p:pic>
      <p:cxnSp>
        <p:nvCxnSpPr>
          <p:cNvPr id="22" name="直線矢印コネクタ 21">
            <a:extLst>
              <a:ext uri="{FF2B5EF4-FFF2-40B4-BE49-F238E27FC236}">
                <a16:creationId xmlns:a16="http://schemas.microsoft.com/office/drawing/2014/main" id="{59DDF5E2-CE67-6447-8D6F-96BFA40BDE5C}"/>
              </a:ext>
            </a:extLst>
          </p:cNvPr>
          <p:cNvCxnSpPr>
            <a:cxnSpLocks/>
          </p:cNvCxnSpPr>
          <p:nvPr/>
        </p:nvCxnSpPr>
        <p:spPr>
          <a:xfrm>
            <a:off x="2261511" y="1715250"/>
            <a:ext cx="0" cy="2230209"/>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4" name="図 23" descr="IC-Aloka.png">
            <a:extLst>
              <a:ext uri="{FF2B5EF4-FFF2-40B4-BE49-F238E27FC236}">
                <a16:creationId xmlns:a16="http://schemas.microsoft.com/office/drawing/2014/main" id="{AD081610-9B2B-B142-9F23-E035ADCD9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891" y="2542339"/>
            <a:ext cx="485403" cy="368694"/>
          </a:xfrm>
          <a:prstGeom prst="rect">
            <a:avLst/>
          </a:prstGeom>
        </p:spPr>
      </p:pic>
      <p:cxnSp>
        <p:nvCxnSpPr>
          <p:cNvPr id="26" name="直線矢印コネクタ 25">
            <a:extLst>
              <a:ext uri="{FF2B5EF4-FFF2-40B4-BE49-F238E27FC236}">
                <a16:creationId xmlns:a16="http://schemas.microsoft.com/office/drawing/2014/main" id="{B1EF3057-CB61-EE4F-BF30-315075D9D27F}"/>
              </a:ext>
            </a:extLst>
          </p:cNvPr>
          <p:cNvCxnSpPr>
            <a:cxnSpLocks/>
          </p:cNvCxnSpPr>
          <p:nvPr/>
        </p:nvCxnSpPr>
        <p:spPr>
          <a:xfrm>
            <a:off x="1902703" y="2525741"/>
            <a:ext cx="0" cy="2197334"/>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8" name="図 27" descr="RadEyeG-10.png">
            <a:extLst>
              <a:ext uri="{FF2B5EF4-FFF2-40B4-BE49-F238E27FC236}">
                <a16:creationId xmlns:a16="http://schemas.microsoft.com/office/drawing/2014/main" id="{C1D0E971-B1A8-0541-8C0D-96CF2BD6C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81" y="3225610"/>
            <a:ext cx="300044" cy="471727"/>
          </a:xfrm>
          <a:prstGeom prst="rect">
            <a:avLst/>
          </a:prstGeom>
        </p:spPr>
      </p:pic>
      <p:sp>
        <p:nvSpPr>
          <p:cNvPr id="29" name="テキスト ボックス 28">
            <a:extLst>
              <a:ext uri="{FF2B5EF4-FFF2-40B4-BE49-F238E27FC236}">
                <a16:creationId xmlns:a16="http://schemas.microsoft.com/office/drawing/2014/main" id="{BA5952C4-5260-5D4C-9ED5-B24F036E2846}"/>
              </a:ext>
            </a:extLst>
          </p:cNvPr>
          <p:cNvSpPr txBox="1"/>
          <p:nvPr/>
        </p:nvSpPr>
        <p:spPr>
          <a:xfrm>
            <a:off x="2452435" y="3372199"/>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100µSv/h</a:t>
            </a:r>
            <a:endParaRPr lang="ja-JP" altLang="en-US" sz="1350">
              <a:solidFill>
                <a:prstClr val="black"/>
              </a:solidFill>
              <a:latin typeface="Calibri" panose="020F0502020204030204"/>
              <a:ea typeface="メイリオ" panose="020B0604030504040204" pitchFamily="34" charset="-128"/>
            </a:endParaRPr>
          </a:p>
        </p:txBody>
      </p:sp>
      <p:sp>
        <p:nvSpPr>
          <p:cNvPr id="31" name="テキスト ボックス 30">
            <a:extLst>
              <a:ext uri="{FF2B5EF4-FFF2-40B4-BE49-F238E27FC236}">
                <a16:creationId xmlns:a16="http://schemas.microsoft.com/office/drawing/2014/main" id="{98F5DFD9-EE4B-6949-BAE0-BA0A2A5EAA3D}"/>
              </a:ext>
            </a:extLst>
          </p:cNvPr>
          <p:cNvSpPr txBox="1"/>
          <p:nvPr/>
        </p:nvSpPr>
        <p:spPr>
          <a:xfrm>
            <a:off x="4899875" y="3401231"/>
            <a:ext cx="3122650" cy="300082"/>
          </a:xfrm>
          <a:prstGeom prst="rect">
            <a:avLst/>
          </a:prstGeom>
          <a:noFill/>
        </p:spPr>
        <p:txBody>
          <a:bodyPr wrap="none" rtlCol="0">
            <a:spAutoFit/>
          </a:bodyPr>
          <a:lstStyle/>
          <a:p>
            <a:pPr defTabSz="685800"/>
            <a:r>
              <a:rPr lang="ja-JP" altLang="en-US" sz="1350">
                <a:solidFill>
                  <a:prstClr val="black"/>
                </a:solidFill>
                <a:latin typeface="Calibri" panose="020F0502020204030204"/>
                <a:ea typeface="メイリオ" panose="020B0604030504040204" pitchFamily="34" charset="-128"/>
              </a:rPr>
              <a:t>← </a:t>
            </a:r>
            <a:r>
              <a:rPr lang="en-US" altLang="ja-JP" sz="1350" dirty="0">
                <a:solidFill>
                  <a:prstClr val="black"/>
                </a:solidFill>
                <a:latin typeface="Calibri" panose="020F0502020204030204"/>
                <a:ea typeface="メイリオ" panose="020B0604030504040204" pitchFamily="34" charset="-128"/>
              </a:rPr>
              <a:t>10</a:t>
            </a:r>
            <a:r>
              <a:rPr lang="ja-JP" altLang="en-US" sz="1350">
                <a:solidFill>
                  <a:prstClr val="black"/>
                </a:solidFill>
                <a:latin typeface="Calibri" panose="020F0502020204030204"/>
                <a:ea typeface="メイリオ" panose="020B0604030504040204" pitchFamily="34" charset="-128"/>
              </a:rPr>
              <a:t>時間で公衆の年間線量限度</a:t>
            </a:r>
            <a:r>
              <a:rPr lang="en-US" altLang="ja-JP" sz="1350" dirty="0">
                <a:solidFill>
                  <a:prstClr val="black"/>
                </a:solidFill>
                <a:latin typeface="Calibri" panose="020F0502020204030204"/>
                <a:ea typeface="メイリオ" panose="020B0604030504040204" pitchFamily="34" charset="-128"/>
              </a:rPr>
              <a:t>(1mSv)</a:t>
            </a:r>
            <a:endParaRPr lang="ja-JP" altLang="en-US" sz="1350">
              <a:solidFill>
                <a:prstClr val="black"/>
              </a:solidFill>
              <a:latin typeface="Calibri" panose="020F0502020204030204"/>
              <a:ea typeface="メイリオ" panose="020B0604030504040204" pitchFamily="34" charset="-128"/>
            </a:endParaRPr>
          </a:p>
        </p:txBody>
      </p:sp>
      <p:sp>
        <p:nvSpPr>
          <p:cNvPr id="32" name="テキスト ボックス 31">
            <a:extLst>
              <a:ext uri="{FF2B5EF4-FFF2-40B4-BE49-F238E27FC236}">
                <a16:creationId xmlns:a16="http://schemas.microsoft.com/office/drawing/2014/main" id="{1F6F80B8-DCE7-B94A-A56C-27C9893A4616}"/>
              </a:ext>
            </a:extLst>
          </p:cNvPr>
          <p:cNvSpPr txBox="1"/>
          <p:nvPr/>
        </p:nvSpPr>
        <p:spPr>
          <a:xfrm>
            <a:off x="4091386" y="2359380"/>
            <a:ext cx="3730188" cy="507831"/>
          </a:xfrm>
          <a:prstGeom prst="rect">
            <a:avLst/>
          </a:prstGeom>
          <a:noFill/>
        </p:spPr>
        <p:txBody>
          <a:bodyPr wrap="none" rtlCol="0">
            <a:spAutoFit/>
          </a:bodyPr>
          <a:lstStyle/>
          <a:p>
            <a:pPr defTabSz="685800"/>
            <a:r>
              <a:rPr lang="ja-JP" altLang="en-US" sz="1350">
                <a:solidFill>
                  <a:prstClr val="black"/>
                </a:solidFill>
                <a:latin typeface="Calibri" panose="020F0502020204030204"/>
                <a:ea typeface="メイリオ" panose="020B0604030504040204" pitchFamily="34" charset="-128"/>
              </a:rPr>
              <a:t>← </a:t>
            </a:r>
            <a:r>
              <a:rPr lang="en-US" altLang="ja-JP" sz="1350" dirty="0">
                <a:solidFill>
                  <a:prstClr val="black"/>
                </a:solidFill>
                <a:latin typeface="Calibri" panose="020F0502020204030204"/>
                <a:ea typeface="メイリオ" panose="020B0604030504040204" pitchFamily="34" charset="-128"/>
              </a:rPr>
              <a:t>1</a:t>
            </a:r>
            <a:r>
              <a:rPr lang="ja-JP" altLang="en-US" sz="1350">
                <a:solidFill>
                  <a:prstClr val="black"/>
                </a:solidFill>
                <a:latin typeface="Calibri" panose="020F0502020204030204"/>
                <a:ea typeface="メイリオ" panose="020B0604030504040204" pitchFamily="34" charset="-128"/>
              </a:rPr>
              <a:t>時間で緊急作業の被ばく線量限度</a:t>
            </a:r>
            <a:r>
              <a:rPr lang="en-US" altLang="ja-JP" sz="1350" dirty="0">
                <a:solidFill>
                  <a:prstClr val="black"/>
                </a:solidFill>
                <a:latin typeface="Calibri" panose="020F0502020204030204"/>
                <a:ea typeface="メイリオ" panose="020B0604030504040204" pitchFamily="34" charset="-128"/>
              </a:rPr>
              <a:t>(100mSv)</a:t>
            </a:r>
          </a:p>
          <a:p>
            <a:pPr marL="203597" defTabSz="685800"/>
            <a:r>
              <a:rPr lang="ja-JP" altLang="en-US" sz="1350">
                <a:solidFill>
                  <a:prstClr val="black"/>
                </a:solidFill>
                <a:latin typeface="Calibri" panose="020F0502020204030204"/>
                <a:ea typeface="メイリオ" panose="020B0604030504040204" pitchFamily="34" charset="-128"/>
              </a:rPr>
              <a:t>がんによる死亡のリスクが</a:t>
            </a:r>
            <a:r>
              <a:rPr lang="en-US" altLang="ja-JP" sz="1350" dirty="0">
                <a:solidFill>
                  <a:prstClr val="black"/>
                </a:solidFill>
                <a:latin typeface="Calibri" panose="020F0502020204030204"/>
                <a:ea typeface="メイリオ" panose="020B0604030504040204" pitchFamily="34" charset="-128"/>
              </a:rPr>
              <a:t>0.5</a:t>
            </a:r>
            <a:r>
              <a:rPr lang="ja-JP" altLang="en-US" sz="1350">
                <a:solidFill>
                  <a:prstClr val="black"/>
                </a:solidFill>
                <a:latin typeface="Calibri" panose="020F0502020204030204"/>
                <a:ea typeface="メイリオ" panose="020B0604030504040204" pitchFamily="34" charset="-128"/>
              </a:rPr>
              <a:t>％上昇</a:t>
            </a:r>
            <a:endParaRPr lang="en-US" altLang="ja-JP" sz="1350" dirty="0">
              <a:solidFill>
                <a:prstClr val="black"/>
              </a:solidFill>
              <a:latin typeface="Calibri" panose="020F0502020204030204"/>
              <a:ea typeface="メイリオ" panose="020B0604030504040204" pitchFamily="34" charset="-128"/>
            </a:endParaRPr>
          </a:p>
        </p:txBody>
      </p:sp>
      <p:sp>
        <p:nvSpPr>
          <p:cNvPr id="33" name="テキスト ボックス 32">
            <a:extLst>
              <a:ext uri="{FF2B5EF4-FFF2-40B4-BE49-F238E27FC236}">
                <a16:creationId xmlns:a16="http://schemas.microsoft.com/office/drawing/2014/main" id="{930739C1-50BD-714F-811B-EE98A55AA65A}"/>
              </a:ext>
            </a:extLst>
          </p:cNvPr>
          <p:cNvSpPr txBox="1"/>
          <p:nvPr/>
        </p:nvSpPr>
        <p:spPr>
          <a:xfrm>
            <a:off x="4277282" y="1555706"/>
            <a:ext cx="3096617" cy="300082"/>
          </a:xfrm>
          <a:prstGeom prst="rect">
            <a:avLst/>
          </a:prstGeom>
          <a:noFill/>
        </p:spPr>
        <p:txBody>
          <a:bodyPr wrap="none" rtlCol="0">
            <a:spAutoFit/>
          </a:bodyPr>
          <a:lstStyle/>
          <a:p>
            <a:pPr defTabSz="685800"/>
            <a:r>
              <a:rPr lang="ja-JP" altLang="en-US" sz="1350">
                <a:solidFill>
                  <a:prstClr val="black"/>
                </a:solidFill>
                <a:latin typeface="Calibri" panose="020F0502020204030204"/>
                <a:ea typeface="メイリオ" panose="020B0604030504040204" pitchFamily="34" charset="-128"/>
              </a:rPr>
              <a:t>← </a:t>
            </a:r>
            <a:r>
              <a:rPr lang="en-US" altLang="ja-JP" sz="1350" dirty="0">
                <a:solidFill>
                  <a:prstClr val="black"/>
                </a:solidFill>
                <a:latin typeface="Calibri" panose="020F0502020204030204"/>
                <a:ea typeface="メイリオ" panose="020B0604030504040204" pitchFamily="34" charset="-128"/>
              </a:rPr>
              <a:t>1</a:t>
            </a:r>
            <a:r>
              <a:rPr lang="ja-JP" altLang="en-US" sz="1350">
                <a:solidFill>
                  <a:prstClr val="black"/>
                </a:solidFill>
                <a:latin typeface="Calibri" panose="020F0502020204030204"/>
                <a:ea typeface="メイリオ" panose="020B0604030504040204" pitchFamily="34" charset="-128"/>
              </a:rPr>
              <a:t>時間で急性放射線症</a:t>
            </a:r>
            <a:r>
              <a:rPr lang="en-US" altLang="ja-JP" sz="1350" dirty="0">
                <a:solidFill>
                  <a:prstClr val="black"/>
                </a:solidFill>
                <a:latin typeface="Calibri" panose="020F0502020204030204"/>
                <a:ea typeface="メイリオ" panose="020B0604030504040204" pitchFamily="34" charset="-128"/>
              </a:rPr>
              <a:t>(ARS)</a:t>
            </a:r>
            <a:r>
              <a:rPr lang="ja-JP" altLang="en-US" sz="1350">
                <a:solidFill>
                  <a:prstClr val="black"/>
                </a:solidFill>
                <a:latin typeface="Calibri" panose="020F0502020204030204"/>
                <a:ea typeface="メイリオ" panose="020B0604030504040204" pitchFamily="34" charset="-128"/>
              </a:rPr>
              <a:t>の可能性</a:t>
            </a:r>
          </a:p>
        </p:txBody>
      </p:sp>
      <p:sp>
        <p:nvSpPr>
          <p:cNvPr id="34" name="テキスト ボックス 33">
            <a:extLst>
              <a:ext uri="{FF2B5EF4-FFF2-40B4-BE49-F238E27FC236}">
                <a16:creationId xmlns:a16="http://schemas.microsoft.com/office/drawing/2014/main" id="{E630251A-1331-3B4F-9A76-D32DD8D67309}"/>
              </a:ext>
            </a:extLst>
          </p:cNvPr>
          <p:cNvSpPr txBox="1"/>
          <p:nvPr/>
        </p:nvSpPr>
        <p:spPr>
          <a:xfrm>
            <a:off x="2454890" y="1216326"/>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10Sv/h</a:t>
            </a:r>
            <a:endParaRPr lang="ja-JP" altLang="en-US" sz="1350">
              <a:solidFill>
                <a:prstClr val="black"/>
              </a:solidFill>
              <a:latin typeface="Calibri" panose="020F0502020204030204"/>
              <a:ea typeface="メイリオ" panose="020B0604030504040204" pitchFamily="34" charset="-128"/>
            </a:endParaRPr>
          </a:p>
        </p:txBody>
      </p:sp>
      <p:sp>
        <p:nvSpPr>
          <p:cNvPr id="35" name="テキスト ボックス 34">
            <a:extLst>
              <a:ext uri="{FF2B5EF4-FFF2-40B4-BE49-F238E27FC236}">
                <a16:creationId xmlns:a16="http://schemas.microsoft.com/office/drawing/2014/main" id="{05EEDB85-745F-9242-83BC-A2F5D6E50613}"/>
              </a:ext>
            </a:extLst>
          </p:cNvPr>
          <p:cNvSpPr txBox="1"/>
          <p:nvPr/>
        </p:nvSpPr>
        <p:spPr>
          <a:xfrm>
            <a:off x="1472650" y="777719"/>
            <a:ext cx="877362" cy="507831"/>
          </a:xfrm>
          <a:prstGeom prst="rect">
            <a:avLst/>
          </a:prstGeom>
          <a:noFill/>
        </p:spPr>
        <p:txBody>
          <a:bodyPr wrap="square" rtlCol="0">
            <a:spAutoFit/>
          </a:bodyPr>
          <a:lstStyle/>
          <a:p>
            <a:pPr defTabSz="685800"/>
            <a:r>
              <a:rPr lang="ja-JP" altLang="en-US" sz="1350">
                <a:solidFill>
                  <a:prstClr val="black"/>
                </a:solidFill>
                <a:latin typeface="Calibri" panose="020F0502020204030204"/>
                <a:ea typeface="メイリオ" panose="020B0604030504040204" pitchFamily="34" charset="-128"/>
              </a:rPr>
              <a:t>測定器の測定範囲</a:t>
            </a:r>
          </a:p>
        </p:txBody>
      </p:sp>
      <p:sp>
        <p:nvSpPr>
          <p:cNvPr id="36" name="正方形/長方形 35">
            <a:extLst>
              <a:ext uri="{FF2B5EF4-FFF2-40B4-BE49-F238E27FC236}">
                <a16:creationId xmlns:a16="http://schemas.microsoft.com/office/drawing/2014/main" id="{0AE0C35E-9B3D-624B-B10D-3B022EDAF755}"/>
              </a:ext>
            </a:extLst>
          </p:cNvPr>
          <p:cNvSpPr/>
          <p:nvPr/>
        </p:nvSpPr>
        <p:spPr>
          <a:xfrm>
            <a:off x="3866413" y="2014380"/>
            <a:ext cx="2273700" cy="300082"/>
          </a:xfrm>
          <a:prstGeom prst="rect">
            <a:avLst/>
          </a:prstGeom>
          <a:ln>
            <a:solidFill>
              <a:srgbClr val="FF0000"/>
            </a:solidFill>
          </a:ln>
        </p:spPr>
        <p:txBody>
          <a:bodyPr wrap="none">
            <a:spAutoFit/>
          </a:bodyPr>
          <a:lstStyle/>
          <a:p>
            <a:pPr marL="8335" algn="ctr" defTabSz="685800"/>
            <a:r>
              <a:rPr lang="ja-JP" altLang="en-US" sz="1350">
                <a:solidFill>
                  <a:prstClr val="black"/>
                </a:solidFill>
                <a:latin typeface="Calibri" panose="020F0502020204030204"/>
                <a:ea typeface="メイリオ" panose="020B0604030504040204" pitchFamily="34" charset="-128"/>
              </a:rPr>
              <a:t>人命救助活動のみ</a:t>
            </a:r>
            <a:r>
              <a:rPr lang="en-US" altLang="ja-JP" sz="1350" dirty="0">
                <a:solidFill>
                  <a:prstClr val="black"/>
                </a:solidFill>
                <a:latin typeface="Calibri" panose="020F0502020204030204"/>
                <a:ea typeface="メイリオ" panose="020B0604030504040204" pitchFamily="34" charset="-128"/>
              </a:rPr>
              <a:t>30</a:t>
            </a:r>
            <a:r>
              <a:rPr lang="ja-JP" altLang="en-US" sz="1350">
                <a:solidFill>
                  <a:prstClr val="black"/>
                </a:solidFill>
                <a:latin typeface="Calibri" panose="020F0502020204030204"/>
                <a:ea typeface="メイリオ" panose="020B0604030504040204" pitchFamily="34" charset="-128"/>
              </a:rPr>
              <a:t>分以内</a:t>
            </a:r>
          </a:p>
        </p:txBody>
      </p:sp>
      <p:sp>
        <p:nvSpPr>
          <p:cNvPr id="37" name="テキスト ボックス 36">
            <a:extLst>
              <a:ext uri="{FF2B5EF4-FFF2-40B4-BE49-F238E27FC236}">
                <a16:creationId xmlns:a16="http://schemas.microsoft.com/office/drawing/2014/main" id="{F8CA008F-4890-8D46-BE7C-90308C12035F}"/>
              </a:ext>
            </a:extLst>
          </p:cNvPr>
          <p:cNvSpPr txBox="1"/>
          <p:nvPr/>
        </p:nvSpPr>
        <p:spPr>
          <a:xfrm>
            <a:off x="4277282" y="1215989"/>
            <a:ext cx="2284600" cy="300082"/>
          </a:xfrm>
          <a:prstGeom prst="rect">
            <a:avLst/>
          </a:prstGeom>
          <a:noFill/>
        </p:spPr>
        <p:txBody>
          <a:bodyPr wrap="none" rtlCol="0">
            <a:spAutoFit/>
          </a:bodyPr>
          <a:lstStyle/>
          <a:p>
            <a:pPr defTabSz="685800"/>
            <a:r>
              <a:rPr lang="ja-JP" altLang="en-US" sz="1350">
                <a:solidFill>
                  <a:prstClr val="black"/>
                </a:solidFill>
                <a:latin typeface="Calibri" panose="020F0502020204030204"/>
                <a:ea typeface="メイリオ" panose="020B0604030504040204" pitchFamily="34" charset="-128"/>
              </a:rPr>
              <a:t>← 数分で致死線量の被ばく</a:t>
            </a:r>
          </a:p>
        </p:txBody>
      </p:sp>
      <p:sp>
        <p:nvSpPr>
          <p:cNvPr id="38" name="テキスト ボックス 37">
            <a:extLst>
              <a:ext uri="{FF2B5EF4-FFF2-40B4-BE49-F238E27FC236}">
                <a16:creationId xmlns:a16="http://schemas.microsoft.com/office/drawing/2014/main" id="{6698991D-C3D9-374B-AA15-251418C133CB}"/>
              </a:ext>
            </a:extLst>
          </p:cNvPr>
          <p:cNvSpPr txBox="1"/>
          <p:nvPr/>
        </p:nvSpPr>
        <p:spPr>
          <a:xfrm>
            <a:off x="2452435" y="3108860"/>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1mSv/h</a:t>
            </a:r>
            <a:endParaRPr lang="ja-JP" altLang="en-US" sz="1350">
              <a:solidFill>
                <a:prstClr val="black"/>
              </a:solidFill>
              <a:latin typeface="Calibri" panose="020F0502020204030204"/>
              <a:ea typeface="メイリオ" panose="020B0604030504040204" pitchFamily="34" charset="-128"/>
            </a:endParaRPr>
          </a:p>
        </p:txBody>
      </p:sp>
      <p:sp>
        <p:nvSpPr>
          <p:cNvPr id="39" name="テキスト ボックス 38">
            <a:extLst>
              <a:ext uri="{FF2B5EF4-FFF2-40B4-BE49-F238E27FC236}">
                <a16:creationId xmlns:a16="http://schemas.microsoft.com/office/drawing/2014/main" id="{D7701E8F-4081-E24F-9AC9-BC91FE2667B0}"/>
              </a:ext>
            </a:extLst>
          </p:cNvPr>
          <p:cNvSpPr txBox="1"/>
          <p:nvPr/>
        </p:nvSpPr>
        <p:spPr>
          <a:xfrm>
            <a:off x="4059415" y="3108860"/>
            <a:ext cx="4249561" cy="300082"/>
          </a:xfrm>
          <a:prstGeom prst="rect">
            <a:avLst/>
          </a:prstGeom>
          <a:noFill/>
        </p:spPr>
        <p:txBody>
          <a:bodyPr wrap="none" rtlCol="0">
            <a:spAutoFit/>
          </a:bodyPr>
          <a:lstStyle/>
          <a:p>
            <a:pPr defTabSz="685800"/>
            <a:r>
              <a:rPr lang="ja-JP" altLang="en-US" sz="1350">
                <a:solidFill>
                  <a:prstClr val="black"/>
                </a:solidFill>
                <a:latin typeface="Calibri" panose="020F0502020204030204"/>
                <a:ea typeface="メイリオ" panose="020B0604030504040204" pitchFamily="34" charset="-128"/>
              </a:rPr>
              <a:t>← </a:t>
            </a:r>
            <a:r>
              <a:rPr lang="en-US" altLang="ja-JP" sz="1350" dirty="0">
                <a:solidFill>
                  <a:prstClr val="black"/>
                </a:solidFill>
                <a:latin typeface="Calibri" panose="020F0502020204030204"/>
                <a:ea typeface="メイリオ" panose="020B0604030504040204" pitchFamily="34" charset="-128"/>
              </a:rPr>
              <a:t>10</a:t>
            </a:r>
            <a:r>
              <a:rPr lang="ja-JP" altLang="en-US" sz="1350">
                <a:solidFill>
                  <a:prstClr val="black"/>
                </a:solidFill>
                <a:latin typeface="Calibri" panose="020F0502020204030204"/>
                <a:ea typeface="メイリオ" panose="020B0604030504040204" pitchFamily="34" charset="-128"/>
              </a:rPr>
              <a:t>時間で通常の消防活動の被ばく線量限度</a:t>
            </a:r>
            <a:r>
              <a:rPr lang="en-US" altLang="ja-JP" sz="1350" dirty="0">
                <a:solidFill>
                  <a:prstClr val="black"/>
                </a:solidFill>
                <a:latin typeface="Calibri" panose="020F0502020204030204"/>
                <a:ea typeface="メイリオ" panose="020B0604030504040204" pitchFamily="34" charset="-128"/>
              </a:rPr>
              <a:t>(10mSv)</a:t>
            </a:r>
          </a:p>
        </p:txBody>
      </p:sp>
      <p:sp>
        <p:nvSpPr>
          <p:cNvPr id="40" name="テキスト ボックス 39">
            <a:extLst>
              <a:ext uri="{FF2B5EF4-FFF2-40B4-BE49-F238E27FC236}">
                <a16:creationId xmlns:a16="http://schemas.microsoft.com/office/drawing/2014/main" id="{969B2AB6-F3A9-2643-A89D-EA0087E7C08D}"/>
              </a:ext>
            </a:extLst>
          </p:cNvPr>
          <p:cNvSpPr txBox="1"/>
          <p:nvPr/>
        </p:nvSpPr>
        <p:spPr>
          <a:xfrm>
            <a:off x="2452435" y="2833631"/>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50mSv/h</a:t>
            </a:r>
            <a:endParaRPr lang="ja-JP" altLang="en-US" sz="1350">
              <a:solidFill>
                <a:prstClr val="black"/>
              </a:solidFill>
              <a:latin typeface="Calibri" panose="020F0502020204030204"/>
              <a:ea typeface="メイリオ" panose="020B0604030504040204" pitchFamily="34" charset="-128"/>
            </a:endParaRPr>
          </a:p>
        </p:txBody>
      </p:sp>
      <p:sp>
        <p:nvSpPr>
          <p:cNvPr id="41" name="テキスト ボックス 40">
            <a:extLst>
              <a:ext uri="{FF2B5EF4-FFF2-40B4-BE49-F238E27FC236}">
                <a16:creationId xmlns:a16="http://schemas.microsoft.com/office/drawing/2014/main" id="{ED406752-A5DE-8B42-BD25-AB788B772310}"/>
              </a:ext>
            </a:extLst>
          </p:cNvPr>
          <p:cNvSpPr txBox="1"/>
          <p:nvPr/>
        </p:nvSpPr>
        <p:spPr>
          <a:xfrm>
            <a:off x="4059415" y="2833631"/>
            <a:ext cx="4161396" cy="300082"/>
          </a:xfrm>
          <a:prstGeom prst="rect">
            <a:avLst/>
          </a:prstGeom>
          <a:noFill/>
        </p:spPr>
        <p:txBody>
          <a:bodyPr wrap="none" rtlCol="0">
            <a:spAutoFit/>
          </a:bodyPr>
          <a:lstStyle/>
          <a:p>
            <a:pPr defTabSz="685800"/>
            <a:r>
              <a:rPr lang="ja-JP" altLang="en-US" sz="1350">
                <a:solidFill>
                  <a:prstClr val="black"/>
                </a:solidFill>
                <a:latin typeface="Calibri" panose="020F0502020204030204"/>
                <a:ea typeface="メイリオ" panose="020B0604030504040204" pitchFamily="34" charset="-128"/>
              </a:rPr>
              <a:t>← </a:t>
            </a:r>
            <a:r>
              <a:rPr lang="en-US" altLang="ja-JP" sz="1350" dirty="0">
                <a:solidFill>
                  <a:prstClr val="black"/>
                </a:solidFill>
                <a:latin typeface="Calibri" panose="020F0502020204030204"/>
                <a:ea typeface="メイリオ" panose="020B0604030504040204" pitchFamily="34" charset="-128"/>
              </a:rPr>
              <a:t>1</a:t>
            </a:r>
            <a:r>
              <a:rPr lang="ja-JP" altLang="en-US" sz="1350">
                <a:solidFill>
                  <a:prstClr val="black"/>
                </a:solidFill>
                <a:latin typeface="Calibri" panose="020F0502020204030204"/>
                <a:ea typeface="メイリオ" panose="020B0604030504040204" pitchFamily="34" charset="-128"/>
              </a:rPr>
              <a:t>時間で放射線業務従事者の線量限度</a:t>
            </a:r>
            <a:r>
              <a:rPr lang="en-US" altLang="ja-JP" sz="1350" dirty="0">
                <a:solidFill>
                  <a:prstClr val="black"/>
                </a:solidFill>
                <a:latin typeface="Calibri" panose="020F0502020204030204"/>
                <a:ea typeface="メイリオ" panose="020B0604030504040204" pitchFamily="34" charset="-128"/>
              </a:rPr>
              <a:t>(50mSv</a:t>
            </a:r>
            <a:r>
              <a:rPr lang="ja-JP" altLang="en-US" sz="1350">
                <a:solidFill>
                  <a:prstClr val="black"/>
                </a:solidFill>
                <a:latin typeface="Calibri" panose="020F0502020204030204"/>
                <a:ea typeface="メイリオ" panose="020B0604030504040204" pitchFamily="34" charset="-128"/>
              </a:rPr>
              <a:t>／年</a:t>
            </a:r>
            <a:r>
              <a:rPr lang="en-US" altLang="ja-JP" sz="1350" dirty="0">
                <a:solidFill>
                  <a:prstClr val="black"/>
                </a:solidFill>
                <a:latin typeface="Calibri" panose="020F0502020204030204"/>
                <a:ea typeface="メイリオ" panose="020B0604030504040204" pitchFamily="34" charset="-128"/>
              </a:rPr>
              <a:t>)</a:t>
            </a:r>
          </a:p>
        </p:txBody>
      </p:sp>
      <p:cxnSp>
        <p:nvCxnSpPr>
          <p:cNvPr id="44" name="直線矢印コネクタ 43">
            <a:extLst>
              <a:ext uri="{FF2B5EF4-FFF2-40B4-BE49-F238E27FC236}">
                <a16:creationId xmlns:a16="http://schemas.microsoft.com/office/drawing/2014/main" id="{556327A9-8AD1-CB4B-AE4D-78B8B902578E}"/>
              </a:ext>
            </a:extLst>
          </p:cNvPr>
          <p:cNvCxnSpPr/>
          <p:nvPr/>
        </p:nvCxnSpPr>
        <p:spPr>
          <a:xfrm flipV="1">
            <a:off x="3740107" y="1810199"/>
            <a:ext cx="0" cy="6959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E1B64C17-1739-6748-92A5-B9288C51FB01}"/>
              </a:ext>
            </a:extLst>
          </p:cNvPr>
          <p:cNvSpPr/>
          <p:nvPr/>
        </p:nvSpPr>
        <p:spPr>
          <a:xfrm>
            <a:off x="3503494" y="3384088"/>
            <a:ext cx="1404008" cy="300082"/>
          </a:xfrm>
          <a:prstGeom prst="rect">
            <a:avLst/>
          </a:prstGeom>
          <a:solidFill>
            <a:srgbClr val="FFD579"/>
          </a:solidFill>
          <a:ln w="38100">
            <a:solidFill>
              <a:srgbClr val="C00000"/>
            </a:solidFill>
          </a:ln>
        </p:spPr>
        <p:txBody>
          <a:bodyPr wrap="square">
            <a:spAutoFit/>
          </a:bodyPr>
          <a:lstStyle/>
          <a:p>
            <a:pPr algn="ctr" defTabSz="685800"/>
            <a:r>
              <a:rPr lang="ja-JP" altLang="en-US" sz="1350">
                <a:solidFill>
                  <a:prstClr val="black"/>
                </a:solidFill>
                <a:latin typeface="Calibri" panose="020F0502020204030204"/>
                <a:ea typeface="メイリオ" panose="020B0604030504040204" pitchFamily="34" charset="-128"/>
              </a:rPr>
              <a:t>放射線危険区域　</a:t>
            </a:r>
          </a:p>
        </p:txBody>
      </p:sp>
      <p:cxnSp>
        <p:nvCxnSpPr>
          <p:cNvPr id="46" name="直線矢印コネクタ 45">
            <a:extLst>
              <a:ext uri="{FF2B5EF4-FFF2-40B4-BE49-F238E27FC236}">
                <a16:creationId xmlns:a16="http://schemas.microsoft.com/office/drawing/2014/main" id="{3DFE2089-1D5E-704E-8650-9DA4C75DD933}"/>
              </a:ext>
            </a:extLst>
          </p:cNvPr>
          <p:cNvCxnSpPr>
            <a:cxnSpLocks/>
          </p:cNvCxnSpPr>
          <p:nvPr/>
        </p:nvCxnSpPr>
        <p:spPr>
          <a:xfrm flipV="1">
            <a:off x="3467675" y="2726686"/>
            <a:ext cx="0" cy="84405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2441D1CE-9C06-D345-8892-D4F759F6EB22}"/>
              </a:ext>
            </a:extLst>
          </p:cNvPr>
          <p:cNvCxnSpPr>
            <a:cxnSpLocks/>
          </p:cNvCxnSpPr>
          <p:nvPr/>
        </p:nvCxnSpPr>
        <p:spPr>
          <a:xfrm>
            <a:off x="3385546" y="3247359"/>
            <a:ext cx="7058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FA6DE291-1B36-8044-9130-20BF14A8C928}"/>
              </a:ext>
            </a:extLst>
          </p:cNvPr>
          <p:cNvCxnSpPr>
            <a:cxnSpLocks/>
          </p:cNvCxnSpPr>
          <p:nvPr/>
        </p:nvCxnSpPr>
        <p:spPr>
          <a:xfrm>
            <a:off x="3385546" y="2972130"/>
            <a:ext cx="7058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ECE68C20-1D68-1641-AF2F-D6DF154E4F4A}"/>
              </a:ext>
            </a:extLst>
          </p:cNvPr>
          <p:cNvCxnSpPr>
            <a:cxnSpLocks/>
          </p:cNvCxnSpPr>
          <p:nvPr/>
        </p:nvCxnSpPr>
        <p:spPr>
          <a:xfrm>
            <a:off x="3447456" y="2495929"/>
            <a:ext cx="64393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60068442-A696-614C-B902-8A97F488623A}"/>
              </a:ext>
            </a:extLst>
          </p:cNvPr>
          <p:cNvCxnSpPr>
            <a:cxnSpLocks/>
          </p:cNvCxnSpPr>
          <p:nvPr/>
        </p:nvCxnSpPr>
        <p:spPr>
          <a:xfrm>
            <a:off x="3420738" y="1354489"/>
            <a:ext cx="92370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F716BFDF-E925-F34B-B59E-C7531BC0AD19}"/>
              </a:ext>
            </a:extLst>
          </p:cNvPr>
          <p:cNvCxnSpPr>
            <a:cxnSpLocks/>
          </p:cNvCxnSpPr>
          <p:nvPr/>
        </p:nvCxnSpPr>
        <p:spPr>
          <a:xfrm>
            <a:off x="3385546" y="1688220"/>
            <a:ext cx="92370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5171A573-B3C0-4B4B-AA88-78AAD5AD1B56}"/>
              </a:ext>
            </a:extLst>
          </p:cNvPr>
          <p:cNvCxnSpPr>
            <a:cxnSpLocks/>
          </p:cNvCxnSpPr>
          <p:nvPr/>
        </p:nvCxnSpPr>
        <p:spPr>
          <a:xfrm>
            <a:off x="1842739" y="2506128"/>
            <a:ext cx="83364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A6A4506B-3745-224B-A9B9-06BB2608A6FA}"/>
              </a:ext>
            </a:extLst>
          </p:cNvPr>
          <p:cNvCxnSpPr>
            <a:cxnSpLocks/>
          </p:cNvCxnSpPr>
          <p:nvPr/>
        </p:nvCxnSpPr>
        <p:spPr>
          <a:xfrm>
            <a:off x="1796855" y="3945459"/>
            <a:ext cx="92370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21B3BC62-B23B-3A43-84A6-D1E9A2275F77}"/>
              </a:ext>
            </a:extLst>
          </p:cNvPr>
          <p:cNvCxnSpPr>
            <a:cxnSpLocks/>
            <a:endCxn id="12" idx="1"/>
          </p:cNvCxnSpPr>
          <p:nvPr/>
        </p:nvCxnSpPr>
        <p:spPr>
          <a:xfrm>
            <a:off x="3385545" y="3945461"/>
            <a:ext cx="407091" cy="1154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5326EF74-F778-E541-B186-764DF1108E11}"/>
              </a:ext>
            </a:extLst>
          </p:cNvPr>
          <p:cNvCxnSpPr>
            <a:cxnSpLocks/>
          </p:cNvCxnSpPr>
          <p:nvPr/>
        </p:nvCxnSpPr>
        <p:spPr>
          <a:xfrm>
            <a:off x="1842739" y="1694152"/>
            <a:ext cx="92370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26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外部被ばくの防護三原則</a:t>
            </a:r>
          </a:p>
        </p:txBody>
      </p:sp>
      <p:sp>
        <p:nvSpPr>
          <p:cNvPr id="4" name="スライド番号プレースホルダー 3">
            <a:extLst>
              <a:ext uri="{FF2B5EF4-FFF2-40B4-BE49-F238E27FC236}">
                <a16:creationId xmlns:a16="http://schemas.microsoft.com/office/drawing/2014/main" id="{66ACCF3D-CDDE-D34D-9BCC-2640CFB98914}"/>
              </a:ext>
            </a:extLst>
          </p:cNvPr>
          <p:cNvSpPr>
            <a:spLocks noGrp="1"/>
          </p:cNvSpPr>
          <p:nvPr>
            <p:ph type="sldNum" sz="quarter" idx="12"/>
          </p:nvPr>
        </p:nvSpPr>
        <p:spPr/>
        <p:txBody>
          <a:bodyPr/>
          <a:lstStyle/>
          <a:p>
            <a:fld id="{3703C944-5F21-DB4B-805C-66633127842B}" type="slidenum">
              <a:rPr kumimoji="1" lang="ja-JP" altLang="en-US" smtClean="0"/>
              <a:t>18</a:t>
            </a:fld>
            <a:endParaRPr kumimoji="1" lang="ja-JP" altLang="en-US"/>
          </a:p>
        </p:txBody>
      </p:sp>
      <p:sp>
        <p:nvSpPr>
          <p:cNvPr id="69" name="テキスト ボックス 42"/>
          <p:cNvSpPr txBox="1">
            <a:spLocks noChangeArrowheads="1"/>
          </p:cNvSpPr>
          <p:nvPr/>
        </p:nvSpPr>
        <p:spPr bwMode="auto">
          <a:xfrm>
            <a:off x="7041120" y="1931556"/>
            <a:ext cx="1223962" cy="338554"/>
          </a:xfrm>
          <a:prstGeom prst="rect">
            <a:avLst/>
          </a:prstGeom>
          <a:noFill/>
          <a:ln w="9525">
            <a:noFill/>
            <a:miter lim="800000"/>
            <a:headEnd/>
            <a:tailEnd/>
          </a:ln>
        </p:spPr>
        <p:txBody>
          <a:bodyPr>
            <a:spAutoFit/>
          </a:bodyPr>
          <a:lstStyle/>
          <a:p>
            <a:pPr defTabSz="685800"/>
            <a:r>
              <a:rPr lang="ja-JP" altLang="en-US" sz="1600" dirty="0">
                <a:solidFill>
                  <a:prstClr val="black"/>
                </a:solidFill>
                <a:latin typeface="メイリオ" panose="020B0604030504040204" pitchFamily="34" charset="-128"/>
                <a:ea typeface="メイリオ" panose="020B0604030504040204" pitchFamily="34" charset="-128"/>
                <a:cs typeface="HG丸ｺﾞｼｯｸM-PRO"/>
              </a:rPr>
              <a:t>放射線源</a:t>
            </a:r>
          </a:p>
        </p:txBody>
      </p:sp>
      <p:sp>
        <p:nvSpPr>
          <p:cNvPr id="70" name="Text Box 996"/>
          <p:cNvSpPr txBox="1">
            <a:spLocks noChangeArrowheads="1"/>
          </p:cNvSpPr>
          <p:nvPr/>
        </p:nvSpPr>
        <p:spPr bwMode="auto">
          <a:xfrm>
            <a:off x="862417" y="1027091"/>
            <a:ext cx="604653" cy="35176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tIns="67500" bIns="67500" anchor="ctr" anchorCtr="0">
            <a:spAutoFit/>
          </a:bodyPr>
          <a:lstStyle/>
          <a:p>
            <a:pPr algn="ct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時 間</a:t>
            </a:r>
          </a:p>
        </p:txBody>
      </p:sp>
      <p:sp>
        <p:nvSpPr>
          <p:cNvPr id="71" name="Text Box 996"/>
          <p:cNvSpPr txBox="1">
            <a:spLocks noChangeArrowheads="1"/>
          </p:cNvSpPr>
          <p:nvPr/>
        </p:nvSpPr>
        <p:spPr bwMode="auto">
          <a:xfrm>
            <a:off x="291949" y="2812342"/>
            <a:ext cx="762296" cy="35176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tIns="67500" bIns="67500" anchor="ctr" anchorCtr="0">
            <a:spAutoFit/>
          </a:bodyPr>
          <a:lstStyle/>
          <a:p>
            <a:pPr algn="ct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距 離</a:t>
            </a:r>
          </a:p>
        </p:txBody>
      </p:sp>
      <p:sp>
        <p:nvSpPr>
          <p:cNvPr id="72" name="Text Box 996"/>
          <p:cNvSpPr txBox="1">
            <a:spLocks noChangeArrowheads="1"/>
          </p:cNvSpPr>
          <p:nvPr/>
        </p:nvSpPr>
        <p:spPr bwMode="auto">
          <a:xfrm>
            <a:off x="5406493" y="3179755"/>
            <a:ext cx="723276" cy="35176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tIns="67500" bIns="67500" anchor="ctr" anchorCtr="0">
            <a:spAutoFit/>
          </a:bodyPr>
          <a:lstStyle/>
          <a:p>
            <a:pPr algn="ct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遮へい</a:t>
            </a:r>
          </a:p>
        </p:txBody>
      </p:sp>
      <p:sp>
        <p:nvSpPr>
          <p:cNvPr id="73" name="Rectangle 33"/>
          <p:cNvSpPr>
            <a:spLocks noChangeArrowheads="1"/>
          </p:cNvSpPr>
          <p:nvPr/>
        </p:nvSpPr>
        <p:spPr bwMode="auto">
          <a:xfrm>
            <a:off x="809450" y="1481778"/>
            <a:ext cx="1890343" cy="39818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tIns="67500" bIns="67500" anchor="ctr" anchorCtr="0"/>
          <a:lstStyle/>
          <a:p>
            <a:pPr defTabSz="685800"/>
            <a:r>
              <a:rPr lang="ja-JP" altLang="en-US" b="1" dirty="0">
                <a:solidFill>
                  <a:prstClr val="black"/>
                </a:solidFill>
                <a:latin typeface="メイリオ" panose="020B0604030504040204" pitchFamily="34" charset="-128"/>
                <a:ea typeface="メイリオ" panose="020B0604030504040204" pitchFamily="34" charset="-128"/>
                <a:cs typeface="HG丸ｺﾞｼｯｸM-PRO"/>
              </a:rPr>
              <a:t>作業時間を短く</a:t>
            </a:r>
          </a:p>
        </p:txBody>
      </p:sp>
      <p:sp>
        <p:nvSpPr>
          <p:cNvPr id="74" name="Text Box 1003"/>
          <p:cNvSpPr txBox="1">
            <a:spLocks noChangeArrowheads="1"/>
          </p:cNvSpPr>
          <p:nvPr/>
        </p:nvSpPr>
        <p:spPr bwMode="auto">
          <a:xfrm>
            <a:off x="807984" y="1959618"/>
            <a:ext cx="2852321" cy="738664"/>
          </a:xfrm>
          <a:prstGeom prst="rect">
            <a:avLst/>
          </a:prstGeom>
          <a:noFill/>
          <a:ln w="9525">
            <a:noFill/>
            <a:miter lim="800000"/>
            <a:headEnd/>
            <a:tailEnd/>
          </a:ln>
        </p:spPr>
        <p:txBody>
          <a:bodyPr wrap="square">
            <a:spAutoFit/>
          </a:bodyPr>
          <a:lstStyle/>
          <a:p>
            <a:pP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被ばく量は時間とともに増えます。</a:t>
            </a:r>
            <a:endParaRPr lang="en-US" altLang="ja-JP" sz="1400" dirty="0">
              <a:solidFill>
                <a:prstClr val="black"/>
              </a:solidFill>
              <a:latin typeface="メイリオ" panose="020B0604030504040204" pitchFamily="34" charset="-128"/>
              <a:ea typeface="メイリオ" panose="020B0604030504040204" pitchFamily="34" charset="-128"/>
              <a:cs typeface="HG丸ｺﾞｼｯｸM-PRO"/>
            </a:endParaRPr>
          </a:p>
          <a:p>
            <a:pP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活動時間を短くします。</a:t>
            </a:r>
            <a:endParaRPr lang="en-US" altLang="ja-JP" sz="1400" dirty="0">
              <a:solidFill>
                <a:prstClr val="black"/>
              </a:solidFill>
              <a:latin typeface="メイリオ" panose="020B0604030504040204" pitchFamily="34" charset="-128"/>
              <a:ea typeface="メイリオ" panose="020B0604030504040204" pitchFamily="34" charset="-128"/>
              <a:cs typeface="HG丸ｺﾞｼｯｸM-PRO"/>
            </a:endParaRPr>
          </a:p>
          <a:p>
            <a:pPr defTabSz="685800"/>
            <a:endParaRPr lang="ja-JP" altLang="en-US" sz="1400" dirty="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75" name="Text Box 1004"/>
          <p:cNvSpPr txBox="1">
            <a:spLocks noChangeArrowheads="1"/>
          </p:cNvSpPr>
          <p:nvPr/>
        </p:nvSpPr>
        <p:spPr bwMode="auto">
          <a:xfrm>
            <a:off x="291949" y="3665208"/>
            <a:ext cx="3714542" cy="954107"/>
          </a:xfrm>
          <a:prstGeom prst="rect">
            <a:avLst/>
          </a:prstGeom>
          <a:noFill/>
          <a:ln w="9525">
            <a:noFill/>
            <a:miter lim="800000"/>
            <a:headEnd/>
            <a:tailEnd/>
          </a:ln>
        </p:spPr>
        <p:txBody>
          <a:bodyPr wrap="square">
            <a:spAutoFit/>
          </a:bodyPr>
          <a:lstStyle/>
          <a:p>
            <a:pP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放射線の強さは遠くに離れると弱くなり、線量は距離の２乗に反比例して減ります。</a:t>
            </a:r>
            <a:endParaRPr lang="en-US" altLang="ja-JP" sz="1400" dirty="0">
              <a:solidFill>
                <a:prstClr val="black"/>
              </a:solidFill>
              <a:latin typeface="メイリオ" panose="020B0604030504040204" pitchFamily="34" charset="-128"/>
              <a:ea typeface="メイリオ" panose="020B0604030504040204" pitchFamily="34" charset="-128"/>
              <a:cs typeface="HG丸ｺﾞｼｯｸM-PRO"/>
            </a:endParaRPr>
          </a:p>
          <a:p>
            <a:pP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ゾーニングによる危険区域の設置で距離をとります。</a:t>
            </a:r>
          </a:p>
        </p:txBody>
      </p:sp>
      <p:sp>
        <p:nvSpPr>
          <p:cNvPr id="76" name="Rectangle 37"/>
          <p:cNvSpPr>
            <a:spLocks noChangeArrowheads="1"/>
          </p:cNvSpPr>
          <p:nvPr/>
        </p:nvSpPr>
        <p:spPr bwMode="auto">
          <a:xfrm>
            <a:off x="4503170" y="3646811"/>
            <a:ext cx="3473922" cy="65871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tIns="67500" bIns="67500" anchor="ctr" anchorCtr="0">
            <a:normAutofit lnSpcReduction="10000"/>
          </a:bodyPr>
          <a:lstStyle/>
          <a:p>
            <a:pPr defTabSz="685800"/>
            <a:r>
              <a:rPr lang="ja-JP" altLang="en-US" b="1" dirty="0">
                <a:solidFill>
                  <a:prstClr val="black"/>
                </a:solidFill>
                <a:latin typeface="メイリオ" panose="020B0604030504040204" pitchFamily="34" charset="-128"/>
                <a:ea typeface="メイリオ" panose="020B0604030504040204" pitchFamily="34" charset="-128"/>
                <a:cs typeface="HG丸ｺﾞｼｯｸM-PRO"/>
              </a:rPr>
              <a:t>放射線に応じた遮へい体を線源と人の間に置く</a:t>
            </a:r>
          </a:p>
        </p:txBody>
      </p:sp>
      <p:sp>
        <p:nvSpPr>
          <p:cNvPr id="77" name="Text Box 1005"/>
          <p:cNvSpPr txBox="1">
            <a:spLocks noChangeArrowheads="1"/>
          </p:cNvSpPr>
          <p:nvPr/>
        </p:nvSpPr>
        <p:spPr bwMode="auto">
          <a:xfrm>
            <a:off x="4503169" y="4379027"/>
            <a:ext cx="4364606" cy="523220"/>
          </a:xfrm>
          <a:prstGeom prst="rect">
            <a:avLst/>
          </a:prstGeom>
          <a:noFill/>
          <a:ln w="9525">
            <a:noFill/>
            <a:miter lim="800000"/>
            <a:headEnd/>
            <a:tailEnd/>
          </a:ln>
        </p:spPr>
        <p:txBody>
          <a:bodyPr wrap="square">
            <a:spAutoFit/>
          </a:bodyPr>
          <a:lstStyle/>
          <a:p>
            <a:pP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物体によって空気と比べて放射線を弱めてくれます。</a:t>
            </a:r>
            <a:endParaRPr lang="en-US" altLang="ja-JP" sz="1400" dirty="0">
              <a:solidFill>
                <a:prstClr val="black"/>
              </a:solidFill>
              <a:latin typeface="メイリオ" panose="020B0604030504040204" pitchFamily="34" charset="-128"/>
              <a:ea typeface="メイリオ" panose="020B0604030504040204" pitchFamily="34" charset="-128"/>
              <a:cs typeface="HG丸ｺﾞｼｯｸM-PRO"/>
            </a:endParaRPr>
          </a:p>
          <a:p>
            <a:pP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建物の壁などは遮へい体になります。</a:t>
            </a:r>
          </a:p>
        </p:txBody>
      </p:sp>
      <p:sp>
        <p:nvSpPr>
          <p:cNvPr id="78" name="Rectangle 37"/>
          <p:cNvSpPr>
            <a:spLocks noChangeArrowheads="1"/>
          </p:cNvSpPr>
          <p:nvPr/>
        </p:nvSpPr>
        <p:spPr bwMode="auto">
          <a:xfrm>
            <a:off x="301770" y="3259834"/>
            <a:ext cx="3118103" cy="40537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tIns="67500" bIns="67500" anchor="ctr" anchorCtr="0">
            <a:normAutofit lnSpcReduction="10000"/>
          </a:bodyPr>
          <a:lstStyle/>
          <a:p>
            <a:pPr defTabSz="685800"/>
            <a:r>
              <a:rPr lang="ja-JP" altLang="en-US" b="1" dirty="0">
                <a:solidFill>
                  <a:prstClr val="black"/>
                </a:solidFill>
                <a:latin typeface="メイリオ" panose="020B0604030504040204" pitchFamily="34" charset="-128"/>
                <a:ea typeface="メイリオ" panose="020B0604030504040204" pitchFamily="34" charset="-128"/>
                <a:cs typeface="HG丸ｺﾞｼｯｸM-PRO"/>
              </a:rPr>
              <a:t>線源からできるだけ離れる</a:t>
            </a:r>
          </a:p>
        </p:txBody>
      </p:sp>
      <p:sp>
        <p:nvSpPr>
          <p:cNvPr id="79" name="Text Box 996"/>
          <p:cNvSpPr txBox="1">
            <a:spLocks noChangeArrowheads="1"/>
          </p:cNvSpPr>
          <p:nvPr/>
        </p:nvSpPr>
        <p:spPr bwMode="auto">
          <a:xfrm>
            <a:off x="1151236" y="2812342"/>
            <a:ext cx="762296" cy="35176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tIns="67500" bIns="67500" anchor="ctr" anchorCtr="0">
            <a:spAutoFit/>
          </a:bodyPr>
          <a:lstStyle/>
          <a:p>
            <a:pPr algn="ct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避難</a:t>
            </a:r>
          </a:p>
        </p:txBody>
      </p:sp>
      <p:sp>
        <p:nvSpPr>
          <p:cNvPr id="80" name="Text Box 996"/>
          <p:cNvSpPr txBox="1">
            <a:spLocks noChangeArrowheads="1"/>
          </p:cNvSpPr>
          <p:nvPr/>
        </p:nvSpPr>
        <p:spPr bwMode="auto">
          <a:xfrm>
            <a:off x="6268658" y="3179755"/>
            <a:ext cx="1384444" cy="35176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tIns="67500" bIns="67500" anchor="ctr" anchorCtr="0">
            <a:spAutoFit/>
          </a:bodyPr>
          <a:lstStyle/>
          <a:p>
            <a:pPr algn="ct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屋内退避</a:t>
            </a:r>
          </a:p>
        </p:txBody>
      </p:sp>
      <p:sp>
        <p:nvSpPr>
          <p:cNvPr id="45" name="Oval 1026"/>
          <p:cNvSpPr>
            <a:spLocks noChangeAspect="1" noChangeArrowheads="1"/>
          </p:cNvSpPr>
          <p:nvPr/>
        </p:nvSpPr>
        <p:spPr bwMode="auto">
          <a:xfrm>
            <a:off x="6291277" y="1605638"/>
            <a:ext cx="704435" cy="684256"/>
          </a:xfrm>
          <a:prstGeom prst="ellipse">
            <a:avLst/>
          </a:prstGeom>
          <a:gradFill rotWithShape="1">
            <a:gsLst>
              <a:gs pos="0">
                <a:schemeClr val="bg1">
                  <a:alpha val="60001"/>
                </a:schemeClr>
              </a:gs>
              <a:gs pos="100000">
                <a:srgbClr val="FAF4A8"/>
              </a:gs>
            </a:gsLst>
            <a:path path="shape">
              <a:fillToRect l="50000" t="50000" r="50000" b="50000"/>
            </a:path>
          </a:gradFill>
          <a:ln w="9525" algn="ctr">
            <a:noFill/>
            <a:round/>
            <a:headEnd/>
            <a:tailEnd/>
          </a:ln>
        </p:spPr>
        <p:txBody>
          <a:bodyPr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47" name="AutoShape 1034"/>
          <p:cNvSpPr>
            <a:spLocks noChangeAspect="1" noChangeArrowheads="1"/>
          </p:cNvSpPr>
          <p:nvPr/>
        </p:nvSpPr>
        <p:spPr bwMode="auto">
          <a:xfrm>
            <a:off x="6587641" y="2315193"/>
            <a:ext cx="111707" cy="695756"/>
          </a:xfrm>
          <a:prstGeom prst="downArrow">
            <a:avLst>
              <a:gd name="adj1" fmla="val 50000"/>
              <a:gd name="adj2" fmla="val 154337"/>
            </a:avLst>
          </a:prstGeom>
          <a:solidFill>
            <a:srgbClr val="FF5050"/>
          </a:solidFill>
          <a:ln w="12700">
            <a:noFill/>
            <a:miter lim="800000"/>
            <a:headEnd/>
            <a:tailEnd/>
          </a:ln>
        </p:spPr>
        <p:txBody>
          <a:bodyPr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48" name="AutoShape 1035"/>
          <p:cNvSpPr>
            <a:spLocks noChangeAspect="1" noChangeArrowheads="1"/>
          </p:cNvSpPr>
          <p:nvPr/>
        </p:nvSpPr>
        <p:spPr bwMode="auto">
          <a:xfrm rot="5400000">
            <a:off x="5873611" y="1529382"/>
            <a:ext cx="108101" cy="695316"/>
          </a:xfrm>
          <a:prstGeom prst="downArrow">
            <a:avLst>
              <a:gd name="adj1" fmla="val 50000"/>
              <a:gd name="adj2" fmla="val 162234"/>
            </a:avLst>
          </a:prstGeom>
          <a:solidFill>
            <a:srgbClr val="FF5050"/>
          </a:solidFill>
          <a:ln w="12700">
            <a:noFill/>
            <a:miter lim="800000"/>
            <a:headEnd/>
            <a:tailEnd/>
          </a:ln>
        </p:spPr>
        <p:txBody>
          <a:bodyPr rot="10800000" vert="eaVert"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49" name="AutoShape 1036"/>
          <p:cNvSpPr>
            <a:spLocks noChangeAspect="1" noChangeArrowheads="1"/>
          </p:cNvSpPr>
          <p:nvPr/>
        </p:nvSpPr>
        <p:spPr bwMode="auto">
          <a:xfrm rot="10800000">
            <a:off x="6628675" y="810981"/>
            <a:ext cx="111707" cy="695756"/>
          </a:xfrm>
          <a:prstGeom prst="downArrow">
            <a:avLst>
              <a:gd name="adj1" fmla="val 50000"/>
              <a:gd name="adj2" fmla="val 154337"/>
            </a:avLst>
          </a:prstGeom>
          <a:solidFill>
            <a:srgbClr val="FF5050"/>
          </a:solidFill>
          <a:ln w="12700">
            <a:noFill/>
            <a:miter lim="800000"/>
            <a:headEnd/>
            <a:tailEnd/>
          </a:ln>
        </p:spPr>
        <p:txBody>
          <a:bodyPr rot="10800000"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50" name="AutoShape 1037"/>
          <p:cNvSpPr>
            <a:spLocks noChangeAspect="1" noChangeArrowheads="1"/>
          </p:cNvSpPr>
          <p:nvPr/>
        </p:nvSpPr>
        <p:spPr bwMode="auto">
          <a:xfrm rot="16200000">
            <a:off x="7288180" y="1530517"/>
            <a:ext cx="108101" cy="691896"/>
          </a:xfrm>
          <a:prstGeom prst="downArrow">
            <a:avLst>
              <a:gd name="adj1" fmla="val 50000"/>
              <a:gd name="adj2" fmla="val 161436"/>
            </a:avLst>
          </a:prstGeom>
          <a:solidFill>
            <a:srgbClr val="FF5050"/>
          </a:solidFill>
          <a:ln w="12700">
            <a:noFill/>
            <a:miter lim="800000"/>
            <a:headEnd/>
            <a:tailEnd/>
          </a:ln>
        </p:spPr>
        <p:txBody>
          <a:bodyPr vert="eaVert"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51" name="AutoShape 1038"/>
          <p:cNvSpPr>
            <a:spLocks noChangeAspect="1" noChangeArrowheads="1"/>
          </p:cNvSpPr>
          <p:nvPr/>
        </p:nvSpPr>
        <p:spPr bwMode="auto">
          <a:xfrm rot="2700000">
            <a:off x="5991006" y="2127371"/>
            <a:ext cx="110401" cy="691896"/>
          </a:xfrm>
          <a:prstGeom prst="downArrow">
            <a:avLst>
              <a:gd name="adj1" fmla="val 50000"/>
              <a:gd name="adj2" fmla="val 158073"/>
            </a:avLst>
          </a:prstGeom>
          <a:solidFill>
            <a:srgbClr val="FF5050"/>
          </a:solidFill>
          <a:ln w="12700">
            <a:noFill/>
            <a:miter lim="800000"/>
            <a:headEnd/>
            <a:tailEnd/>
          </a:ln>
        </p:spPr>
        <p:txBody>
          <a:bodyPr rot="10800000" vert="eaVert"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52" name="AutoShape 1039"/>
          <p:cNvSpPr>
            <a:spLocks noChangeAspect="1" noChangeArrowheads="1"/>
          </p:cNvSpPr>
          <p:nvPr/>
        </p:nvSpPr>
        <p:spPr bwMode="auto">
          <a:xfrm rot="13500000">
            <a:off x="7135423" y="933667"/>
            <a:ext cx="111551" cy="693036"/>
          </a:xfrm>
          <a:prstGeom prst="downArrow">
            <a:avLst>
              <a:gd name="adj1" fmla="val 50000"/>
              <a:gd name="adj2" fmla="val 156701"/>
            </a:avLst>
          </a:prstGeom>
          <a:solidFill>
            <a:srgbClr val="FF5050"/>
          </a:solidFill>
          <a:ln w="12700">
            <a:noFill/>
            <a:miter lim="800000"/>
            <a:headEnd/>
            <a:tailEnd/>
          </a:ln>
        </p:spPr>
        <p:txBody>
          <a:bodyPr vert="eaVert"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53" name="AutoShape 1040"/>
          <p:cNvSpPr>
            <a:spLocks noChangeAspect="1" noChangeArrowheads="1"/>
          </p:cNvSpPr>
          <p:nvPr/>
        </p:nvSpPr>
        <p:spPr bwMode="auto">
          <a:xfrm rot="8100000">
            <a:off x="6045066" y="909882"/>
            <a:ext cx="110567" cy="695756"/>
          </a:xfrm>
          <a:prstGeom prst="downArrow">
            <a:avLst>
              <a:gd name="adj1" fmla="val 50000"/>
              <a:gd name="adj2" fmla="val 155928"/>
            </a:avLst>
          </a:prstGeom>
          <a:solidFill>
            <a:srgbClr val="FF5050"/>
          </a:solidFill>
          <a:ln w="12700">
            <a:noFill/>
            <a:miter lim="800000"/>
            <a:headEnd/>
            <a:tailEnd/>
          </a:ln>
        </p:spPr>
        <p:txBody>
          <a:bodyPr rot="10800000"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54" name="AutoShape 1041"/>
          <p:cNvSpPr>
            <a:spLocks noChangeAspect="1" noChangeArrowheads="1"/>
          </p:cNvSpPr>
          <p:nvPr/>
        </p:nvSpPr>
        <p:spPr bwMode="auto">
          <a:xfrm rot="18900000">
            <a:off x="7175809" y="2144992"/>
            <a:ext cx="110567" cy="695756"/>
          </a:xfrm>
          <a:prstGeom prst="downArrow">
            <a:avLst>
              <a:gd name="adj1" fmla="val 50000"/>
              <a:gd name="adj2" fmla="val 155928"/>
            </a:avLst>
          </a:prstGeom>
          <a:solidFill>
            <a:srgbClr val="FF5050"/>
          </a:solidFill>
          <a:ln w="12700">
            <a:noFill/>
            <a:miter lim="800000"/>
            <a:headEnd/>
            <a:tailEnd/>
          </a:ln>
        </p:spPr>
        <p:txBody>
          <a:bodyPr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55" name="Rectangle 1042"/>
          <p:cNvSpPr>
            <a:spLocks noChangeAspect="1" noChangeArrowheads="1"/>
          </p:cNvSpPr>
          <p:nvPr/>
        </p:nvSpPr>
        <p:spPr bwMode="auto">
          <a:xfrm rot="20220000">
            <a:off x="5111520" y="2157643"/>
            <a:ext cx="932407" cy="262202"/>
          </a:xfrm>
          <a:prstGeom prst="rect">
            <a:avLst/>
          </a:prstGeom>
          <a:solidFill>
            <a:srgbClr val="FF6600"/>
          </a:solidFill>
          <a:ln w="12700">
            <a:noFill/>
            <a:miter lim="800000"/>
            <a:headEnd/>
            <a:tailEnd/>
          </a:ln>
        </p:spPr>
        <p:txBody>
          <a:bodyPr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grpSp>
        <p:nvGrpSpPr>
          <p:cNvPr id="56" name="Group 1043"/>
          <p:cNvGrpSpPr>
            <a:grpSpLocks noChangeAspect="1"/>
          </p:cNvGrpSpPr>
          <p:nvPr/>
        </p:nvGrpSpPr>
        <p:grpSpPr bwMode="auto">
          <a:xfrm>
            <a:off x="4326154" y="1689588"/>
            <a:ext cx="1030436" cy="1883716"/>
            <a:chOff x="2244" y="2024"/>
            <a:chExt cx="998" cy="1814"/>
          </a:xfrm>
        </p:grpSpPr>
        <p:sp>
          <p:nvSpPr>
            <p:cNvPr id="60" name="Freeform 1044"/>
            <p:cNvSpPr>
              <a:spLocks noChangeAspect="1"/>
            </p:cNvSpPr>
            <p:nvPr/>
          </p:nvSpPr>
          <p:spPr bwMode="auto">
            <a:xfrm>
              <a:off x="2244" y="2024"/>
              <a:ext cx="998" cy="590"/>
            </a:xfrm>
            <a:custGeom>
              <a:avLst/>
              <a:gdLst>
                <a:gd name="T0" fmla="*/ 0 w 998"/>
                <a:gd name="T1" fmla="*/ 45 h 590"/>
                <a:gd name="T2" fmla="*/ 91 w 998"/>
                <a:gd name="T3" fmla="*/ 0 h 590"/>
                <a:gd name="T4" fmla="*/ 998 w 998"/>
                <a:gd name="T5" fmla="*/ 544 h 590"/>
                <a:gd name="T6" fmla="*/ 907 w 998"/>
                <a:gd name="T7" fmla="*/ 590 h 590"/>
                <a:gd name="T8" fmla="*/ 0 w 998"/>
                <a:gd name="T9" fmla="*/ 45 h 590"/>
                <a:gd name="T10" fmla="*/ 0 60000 65536"/>
                <a:gd name="T11" fmla="*/ 0 60000 65536"/>
                <a:gd name="T12" fmla="*/ 0 60000 65536"/>
                <a:gd name="T13" fmla="*/ 0 60000 65536"/>
                <a:gd name="T14" fmla="*/ 0 60000 65536"/>
                <a:gd name="T15" fmla="*/ 0 w 998"/>
                <a:gd name="T16" fmla="*/ 0 h 590"/>
                <a:gd name="T17" fmla="*/ 998 w 998"/>
                <a:gd name="T18" fmla="*/ 590 h 590"/>
              </a:gdLst>
              <a:ahLst/>
              <a:cxnLst>
                <a:cxn ang="T10">
                  <a:pos x="T0" y="T1"/>
                </a:cxn>
                <a:cxn ang="T11">
                  <a:pos x="T2" y="T3"/>
                </a:cxn>
                <a:cxn ang="T12">
                  <a:pos x="T4" y="T5"/>
                </a:cxn>
                <a:cxn ang="T13">
                  <a:pos x="T6" y="T7"/>
                </a:cxn>
                <a:cxn ang="T14">
                  <a:pos x="T8" y="T9"/>
                </a:cxn>
              </a:cxnLst>
              <a:rect l="T15" t="T16" r="T17" b="T18"/>
              <a:pathLst>
                <a:path w="998" h="590">
                  <a:moveTo>
                    <a:pt x="0" y="45"/>
                  </a:moveTo>
                  <a:lnTo>
                    <a:pt x="91" y="0"/>
                  </a:lnTo>
                  <a:lnTo>
                    <a:pt x="998" y="544"/>
                  </a:lnTo>
                  <a:lnTo>
                    <a:pt x="907" y="590"/>
                  </a:lnTo>
                  <a:lnTo>
                    <a:pt x="0" y="45"/>
                  </a:lnTo>
                  <a:close/>
                </a:path>
              </a:pathLst>
            </a:custGeom>
            <a:solidFill>
              <a:srgbClr val="B75B00"/>
            </a:solidFill>
            <a:ln w="12700">
              <a:solidFill>
                <a:srgbClr val="000000"/>
              </a:solidFill>
              <a:round/>
              <a:headEnd/>
              <a:tailEnd/>
            </a:ln>
          </p:spPr>
          <p:txBody>
            <a:bodyPr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61" name="Freeform 1045"/>
            <p:cNvSpPr>
              <a:spLocks noChangeAspect="1"/>
            </p:cNvSpPr>
            <p:nvPr/>
          </p:nvSpPr>
          <p:spPr bwMode="auto">
            <a:xfrm>
              <a:off x="2244" y="2069"/>
              <a:ext cx="908" cy="1769"/>
            </a:xfrm>
            <a:custGeom>
              <a:avLst/>
              <a:gdLst>
                <a:gd name="T0" fmla="*/ 0 w 908"/>
                <a:gd name="T1" fmla="*/ 0 h 1769"/>
                <a:gd name="T2" fmla="*/ 0 w 908"/>
                <a:gd name="T3" fmla="*/ 862 h 1769"/>
                <a:gd name="T4" fmla="*/ 908 w 908"/>
                <a:gd name="T5" fmla="*/ 1769 h 1769"/>
                <a:gd name="T6" fmla="*/ 908 w 908"/>
                <a:gd name="T7" fmla="*/ 545 h 1769"/>
                <a:gd name="T8" fmla="*/ 0 w 908"/>
                <a:gd name="T9" fmla="*/ 0 h 1769"/>
                <a:gd name="T10" fmla="*/ 0 60000 65536"/>
                <a:gd name="T11" fmla="*/ 0 60000 65536"/>
                <a:gd name="T12" fmla="*/ 0 60000 65536"/>
                <a:gd name="T13" fmla="*/ 0 60000 65536"/>
                <a:gd name="T14" fmla="*/ 0 60000 65536"/>
                <a:gd name="T15" fmla="*/ 0 w 908"/>
                <a:gd name="T16" fmla="*/ 0 h 1769"/>
                <a:gd name="T17" fmla="*/ 908 w 908"/>
                <a:gd name="T18" fmla="*/ 1769 h 1769"/>
              </a:gdLst>
              <a:ahLst/>
              <a:cxnLst>
                <a:cxn ang="T10">
                  <a:pos x="T0" y="T1"/>
                </a:cxn>
                <a:cxn ang="T11">
                  <a:pos x="T2" y="T3"/>
                </a:cxn>
                <a:cxn ang="T12">
                  <a:pos x="T4" y="T5"/>
                </a:cxn>
                <a:cxn ang="T13">
                  <a:pos x="T6" y="T7"/>
                </a:cxn>
                <a:cxn ang="T14">
                  <a:pos x="T8" y="T9"/>
                </a:cxn>
              </a:cxnLst>
              <a:rect l="T15" t="T16" r="T17" b="T18"/>
              <a:pathLst>
                <a:path w="908" h="1769">
                  <a:moveTo>
                    <a:pt x="0" y="0"/>
                  </a:moveTo>
                  <a:lnTo>
                    <a:pt x="0" y="862"/>
                  </a:lnTo>
                  <a:lnTo>
                    <a:pt x="908" y="1769"/>
                  </a:lnTo>
                  <a:lnTo>
                    <a:pt x="908" y="545"/>
                  </a:lnTo>
                  <a:lnTo>
                    <a:pt x="0" y="0"/>
                  </a:lnTo>
                  <a:close/>
                </a:path>
              </a:pathLst>
            </a:custGeom>
            <a:solidFill>
              <a:srgbClr val="804000"/>
            </a:solidFill>
            <a:ln w="12700">
              <a:solidFill>
                <a:srgbClr val="000000"/>
              </a:solidFill>
              <a:round/>
              <a:headEnd/>
              <a:tailEnd/>
            </a:ln>
          </p:spPr>
          <p:txBody>
            <a:bodyPr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62" name="Freeform 1046"/>
            <p:cNvSpPr>
              <a:spLocks noChangeAspect="1"/>
            </p:cNvSpPr>
            <p:nvPr/>
          </p:nvSpPr>
          <p:spPr bwMode="auto">
            <a:xfrm>
              <a:off x="3151" y="2568"/>
              <a:ext cx="91" cy="1270"/>
            </a:xfrm>
            <a:custGeom>
              <a:avLst/>
              <a:gdLst>
                <a:gd name="T0" fmla="*/ 0 w 91"/>
                <a:gd name="T1" fmla="*/ 1270 h 1270"/>
                <a:gd name="T2" fmla="*/ 91 w 91"/>
                <a:gd name="T3" fmla="*/ 1225 h 1270"/>
                <a:gd name="T4" fmla="*/ 91 w 91"/>
                <a:gd name="T5" fmla="*/ 0 h 1270"/>
                <a:gd name="T6" fmla="*/ 0 w 91"/>
                <a:gd name="T7" fmla="*/ 46 h 1270"/>
                <a:gd name="T8" fmla="*/ 0 w 91"/>
                <a:gd name="T9" fmla="*/ 1270 h 1270"/>
                <a:gd name="T10" fmla="*/ 0 60000 65536"/>
                <a:gd name="T11" fmla="*/ 0 60000 65536"/>
                <a:gd name="T12" fmla="*/ 0 60000 65536"/>
                <a:gd name="T13" fmla="*/ 0 60000 65536"/>
                <a:gd name="T14" fmla="*/ 0 60000 65536"/>
                <a:gd name="T15" fmla="*/ 0 w 91"/>
                <a:gd name="T16" fmla="*/ 0 h 1270"/>
                <a:gd name="T17" fmla="*/ 91 w 91"/>
                <a:gd name="T18" fmla="*/ 1270 h 1270"/>
              </a:gdLst>
              <a:ahLst/>
              <a:cxnLst>
                <a:cxn ang="T10">
                  <a:pos x="T0" y="T1"/>
                </a:cxn>
                <a:cxn ang="T11">
                  <a:pos x="T2" y="T3"/>
                </a:cxn>
                <a:cxn ang="T12">
                  <a:pos x="T4" y="T5"/>
                </a:cxn>
                <a:cxn ang="T13">
                  <a:pos x="T6" y="T7"/>
                </a:cxn>
                <a:cxn ang="T14">
                  <a:pos x="T8" y="T9"/>
                </a:cxn>
              </a:cxnLst>
              <a:rect l="T15" t="T16" r="T17" b="T18"/>
              <a:pathLst>
                <a:path w="91" h="1270">
                  <a:moveTo>
                    <a:pt x="0" y="1270"/>
                  </a:moveTo>
                  <a:lnTo>
                    <a:pt x="91" y="1225"/>
                  </a:lnTo>
                  <a:lnTo>
                    <a:pt x="91" y="0"/>
                  </a:lnTo>
                  <a:lnTo>
                    <a:pt x="0" y="46"/>
                  </a:lnTo>
                  <a:lnTo>
                    <a:pt x="0" y="1270"/>
                  </a:lnTo>
                  <a:close/>
                </a:path>
              </a:pathLst>
            </a:custGeom>
            <a:solidFill>
              <a:srgbClr val="B75B00"/>
            </a:solidFill>
            <a:ln w="12700">
              <a:solidFill>
                <a:srgbClr val="000000"/>
              </a:solidFill>
              <a:round/>
              <a:headEnd/>
              <a:tailEnd/>
            </a:ln>
          </p:spPr>
          <p:txBody>
            <a:bodyPr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grpSp>
      <p:sp>
        <p:nvSpPr>
          <p:cNvPr id="59" name="Freeform 1049"/>
          <p:cNvSpPr>
            <a:spLocks/>
          </p:cNvSpPr>
          <p:nvPr/>
        </p:nvSpPr>
        <p:spPr bwMode="auto">
          <a:xfrm rot="20100000">
            <a:off x="3956840" y="2669396"/>
            <a:ext cx="998519" cy="147201"/>
          </a:xfrm>
          <a:custGeom>
            <a:avLst/>
            <a:gdLst>
              <a:gd name="T0" fmla="*/ 249 w 1245"/>
              <a:gd name="T1" fmla="*/ 17 h 312"/>
              <a:gd name="T2" fmla="*/ 249 w 1245"/>
              <a:gd name="T3" fmla="*/ 104 h 312"/>
              <a:gd name="T4" fmla="*/ 62 w 1245"/>
              <a:gd name="T5" fmla="*/ 72 h 312"/>
              <a:gd name="T6" fmla="*/ 62 w 1245"/>
              <a:gd name="T7" fmla="*/ 114 h 312"/>
              <a:gd name="T8" fmla="*/ 0 w 1245"/>
              <a:gd name="T9" fmla="*/ 66 h 312"/>
              <a:gd name="T10" fmla="*/ 61 w 1245"/>
              <a:gd name="T11" fmla="*/ 0 h 312"/>
              <a:gd name="T12" fmla="*/ 62 w 1245"/>
              <a:gd name="T13" fmla="*/ 46 h 312"/>
              <a:gd name="T14" fmla="*/ 249 w 1245"/>
              <a:gd name="T15" fmla="*/ 17 h 312"/>
              <a:gd name="T16" fmla="*/ 0 60000 65536"/>
              <a:gd name="T17" fmla="*/ 0 60000 65536"/>
              <a:gd name="T18" fmla="*/ 0 60000 65536"/>
              <a:gd name="T19" fmla="*/ 0 60000 65536"/>
              <a:gd name="T20" fmla="*/ 0 60000 65536"/>
              <a:gd name="T21" fmla="*/ 0 60000 65536"/>
              <a:gd name="T22" fmla="*/ 0 60000 65536"/>
              <a:gd name="T23" fmla="*/ 0 60000 65536"/>
              <a:gd name="T24" fmla="*/ 0 w 1245"/>
              <a:gd name="T25" fmla="*/ 0 h 312"/>
              <a:gd name="T26" fmla="*/ 1245 w 1245"/>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5" h="312">
                <a:moveTo>
                  <a:pt x="1245" y="45"/>
                </a:moveTo>
                <a:lnTo>
                  <a:pt x="1245" y="285"/>
                </a:lnTo>
                <a:lnTo>
                  <a:pt x="311" y="198"/>
                </a:lnTo>
                <a:lnTo>
                  <a:pt x="311" y="312"/>
                </a:lnTo>
                <a:lnTo>
                  <a:pt x="0" y="181"/>
                </a:lnTo>
                <a:lnTo>
                  <a:pt x="305" y="0"/>
                </a:lnTo>
                <a:lnTo>
                  <a:pt x="311" y="126"/>
                </a:lnTo>
                <a:lnTo>
                  <a:pt x="1245" y="45"/>
                </a:lnTo>
                <a:close/>
              </a:path>
            </a:pathLst>
          </a:custGeom>
          <a:gradFill rotWithShape="1">
            <a:gsLst>
              <a:gs pos="0">
                <a:srgbClr val="FFFF99"/>
              </a:gs>
              <a:gs pos="100000">
                <a:srgbClr val="FF9933"/>
              </a:gs>
            </a:gsLst>
            <a:lin ang="0" scaled="1"/>
          </a:gradFill>
          <a:ln w="9525">
            <a:solidFill>
              <a:srgbClr val="FF9900"/>
            </a:solidFill>
            <a:round/>
            <a:headEnd/>
            <a:tailEnd/>
          </a:ln>
        </p:spPr>
        <p:txBody>
          <a:bodyP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41" name="Text Box 996">
            <a:extLst>
              <a:ext uri="{FF2B5EF4-FFF2-40B4-BE49-F238E27FC236}">
                <a16:creationId xmlns:a16="http://schemas.microsoft.com/office/drawing/2014/main" id="{361C63AD-A370-9040-8926-634B1AD2D483}"/>
              </a:ext>
            </a:extLst>
          </p:cNvPr>
          <p:cNvSpPr txBox="1">
            <a:spLocks noChangeArrowheads="1"/>
          </p:cNvSpPr>
          <p:nvPr/>
        </p:nvSpPr>
        <p:spPr bwMode="auto">
          <a:xfrm>
            <a:off x="1569490" y="1021156"/>
            <a:ext cx="1890342" cy="35176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tIns="67500" bIns="67500" anchor="ctr" anchorCtr="0">
            <a:spAutoFit/>
          </a:bodyPr>
          <a:lstStyle/>
          <a:p>
            <a:pPr algn="ctr" defTabSz="685800"/>
            <a:r>
              <a:rPr lang="ja-JP" altLang="en-US" sz="1400">
                <a:solidFill>
                  <a:prstClr val="black"/>
                </a:solidFill>
                <a:latin typeface="メイリオ" panose="020B0604030504040204" pitchFamily="34" charset="-128"/>
                <a:ea typeface="メイリオ" panose="020B0604030504040204" pitchFamily="34" charset="-128"/>
                <a:cs typeface="HG丸ｺﾞｼｯｸM-PRO"/>
              </a:rPr>
              <a:t>活動計画、時間管理</a:t>
            </a:r>
            <a:endParaRPr lang="ja-JP" altLang="en-US" sz="1400" dirty="0">
              <a:solidFill>
                <a:prstClr val="black"/>
              </a:solidFill>
              <a:latin typeface="メイリオ" panose="020B0604030504040204" pitchFamily="34" charset="-128"/>
              <a:ea typeface="メイリオ" panose="020B0604030504040204" pitchFamily="34" charset="-128"/>
              <a:cs typeface="HG丸ｺﾞｼｯｸM-PRO"/>
            </a:endParaRPr>
          </a:p>
        </p:txBody>
      </p:sp>
      <p:pic>
        <p:nvPicPr>
          <p:cNvPr id="5" name="図 4">
            <a:extLst>
              <a:ext uri="{FF2B5EF4-FFF2-40B4-BE49-F238E27FC236}">
                <a16:creationId xmlns:a16="http://schemas.microsoft.com/office/drawing/2014/main" id="{B3FEE992-347E-EF40-A218-3074F27FB3CC}"/>
              </a:ext>
            </a:extLst>
          </p:cNvPr>
          <p:cNvPicPr>
            <a:picLocks noChangeAspect="1"/>
          </p:cNvPicPr>
          <p:nvPr/>
        </p:nvPicPr>
        <p:blipFill>
          <a:blip r:embed="rId3"/>
          <a:stretch>
            <a:fillRect/>
          </a:stretch>
        </p:blipFill>
        <p:spPr>
          <a:xfrm flipH="1">
            <a:off x="3184965" y="2208575"/>
            <a:ext cx="722008" cy="722008"/>
          </a:xfrm>
          <a:prstGeom prst="rect">
            <a:avLst/>
          </a:prstGeom>
        </p:spPr>
      </p:pic>
      <p:pic>
        <p:nvPicPr>
          <p:cNvPr id="81" name="図 80">
            <a:extLst>
              <a:ext uri="{FF2B5EF4-FFF2-40B4-BE49-F238E27FC236}">
                <a16:creationId xmlns:a16="http://schemas.microsoft.com/office/drawing/2014/main" id="{17C49EBA-E3C5-4948-868A-C31DDE9FD149}"/>
              </a:ext>
            </a:extLst>
          </p:cNvPr>
          <p:cNvPicPr>
            <a:picLocks noChangeAspect="1"/>
          </p:cNvPicPr>
          <p:nvPr/>
        </p:nvPicPr>
        <p:blipFill>
          <a:blip r:embed="rId3"/>
          <a:stretch>
            <a:fillRect/>
          </a:stretch>
        </p:blipFill>
        <p:spPr>
          <a:xfrm flipH="1">
            <a:off x="3146644" y="2880303"/>
            <a:ext cx="722008" cy="722008"/>
          </a:xfrm>
          <a:prstGeom prst="rect">
            <a:avLst/>
          </a:prstGeom>
        </p:spPr>
      </p:pic>
      <p:pic>
        <p:nvPicPr>
          <p:cNvPr id="82" name="図 81">
            <a:extLst>
              <a:ext uri="{FF2B5EF4-FFF2-40B4-BE49-F238E27FC236}">
                <a16:creationId xmlns:a16="http://schemas.microsoft.com/office/drawing/2014/main" id="{FDBEC47F-4831-EE40-936A-329525E01F03}"/>
              </a:ext>
            </a:extLst>
          </p:cNvPr>
          <p:cNvPicPr>
            <a:picLocks noChangeAspect="1"/>
          </p:cNvPicPr>
          <p:nvPr/>
        </p:nvPicPr>
        <p:blipFill>
          <a:blip r:embed="rId3"/>
          <a:stretch>
            <a:fillRect/>
          </a:stretch>
        </p:blipFill>
        <p:spPr>
          <a:xfrm flipH="1">
            <a:off x="3773517" y="3031242"/>
            <a:ext cx="722008" cy="722008"/>
          </a:xfrm>
          <a:prstGeom prst="rect">
            <a:avLst/>
          </a:prstGeom>
        </p:spPr>
      </p:pic>
      <p:pic>
        <p:nvPicPr>
          <p:cNvPr id="7" name="図 6">
            <a:extLst>
              <a:ext uri="{FF2B5EF4-FFF2-40B4-BE49-F238E27FC236}">
                <a16:creationId xmlns:a16="http://schemas.microsoft.com/office/drawing/2014/main" id="{BA252A79-112B-9C41-8358-623186AFB027}"/>
              </a:ext>
            </a:extLst>
          </p:cNvPr>
          <p:cNvPicPr>
            <a:picLocks noChangeAspect="1"/>
          </p:cNvPicPr>
          <p:nvPr/>
        </p:nvPicPr>
        <p:blipFill>
          <a:blip r:embed="rId4"/>
          <a:stretch>
            <a:fillRect/>
          </a:stretch>
        </p:blipFill>
        <p:spPr>
          <a:xfrm>
            <a:off x="6498732" y="1718025"/>
            <a:ext cx="329059" cy="429662"/>
          </a:xfrm>
          <a:prstGeom prst="rect">
            <a:avLst/>
          </a:prstGeom>
        </p:spPr>
      </p:pic>
    </p:spTree>
    <p:extLst>
      <p:ext uri="{BB962C8B-B14F-4D97-AF65-F5344CB8AC3E}">
        <p14:creationId xmlns:p14="http://schemas.microsoft.com/office/powerpoint/2010/main" val="272555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鉛入り防護服</a:t>
            </a:r>
            <a:endParaRPr lang="ja-JP" altLang="en-US" dirty="0"/>
          </a:p>
        </p:txBody>
      </p:sp>
      <p:sp>
        <p:nvSpPr>
          <p:cNvPr id="12" name="コンテンツ プレースホルダー 11">
            <a:extLst>
              <a:ext uri="{FF2B5EF4-FFF2-40B4-BE49-F238E27FC236}">
                <a16:creationId xmlns:a16="http://schemas.microsoft.com/office/drawing/2014/main" id="{08773A4C-552D-FE41-B84C-A6D855BF59E9}"/>
              </a:ext>
            </a:extLst>
          </p:cNvPr>
          <p:cNvSpPr>
            <a:spLocks noGrp="1"/>
          </p:cNvSpPr>
          <p:nvPr>
            <p:ph idx="1"/>
          </p:nvPr>
        </p:nvSpPr>
        <p:spPr/>
        <p:txBody>
          <a:bodyPr>
            <a:normAutofit/>
          </a:bodyPr>
          <a:lstStyle/>
          <a:p>
            <a:r>
              <a:rPr lang="ja-JP" altLang="en-US" sz="2400"/>
              <a:t>遮蔽効果なし</a:t>
            </a:r>
            <a:endParaRPr lang="en-US" altLang="ja-JP" sz="2400"/>
          </a:p>
          <a:p>
            <a:r>
              <a:rPr lang="ja-JP" altLang="en-US" sz="2400"/>
              <a:t>重くて活動性低い</a:t>
            </a:r>
            <a:endParaRPr lang="en-US" altLang="ja-JP" sz="2400"/>
          </a:p>
          <a:p>
            <a:r>
              <a:rPr lang="ja-JP" altLang="en-US" sz="2400"/>
              <a:t>時間がかかると余計に被ばくする</a:t>
            </a:r>
            <a:endParaRPr lang="en-US" altLang="ja-JP" sz="2400" dirty="0"/>
          </a:p>
        </p:txBody>
      </p:sp>
      <p:sp>
        <p:nvSpPr>
          <p:cNvPr id="3" name="スライド番号プレースホルダー 2">
            <a:extLst>
              <a:ext uri="{FF2B5EF4-FFF2-40B4-BE49-F238E27FC236}">
                <a16:creationId xmlns:a16="http://schemas.microsoft.com/office/drawing/2014/main" id="{2C20F4F6-9C60-4347-8621-A59FFF4DCF28}"/>
              </a:ext>
            </a:extLst>
          </p:cNvPr>
          <p:cNvSpPr>
            <a:spLocks noGrp="1"/>
          </p:cNvSpPr>
          <p:nvPr>
            <p:ph type="sldNum" sz="quarter" idx="12"/>
          </p:nvPr>
        </p:nvSpPr>
        <p:spPr/>
        <p:txBody>
          <a:bodyPr/>
          <a:lstStyle/>
          <a:p>
            <a:fld id="{3703C944-5F21-DB4B-805C-66633127842B}" type="slidenum">
              <a:rPr lang="ja-JP" altLang="en-US" smtClean="0"/>
              <a:pPr/>
              <a:t>19</a:t>
            </a:fld>
            <a:endParaRPr lang="ja-JP" altLang="en-US"/>
          </a:p>
        </p:txBody>
      </p:sp>
      <p:graphicFrame>
        <p:nvGraphicFramePr>
          <p:cNvPr id="15" name="コンテンツ プレースホルダー 3">
            <a:extLst>
              <a:ext uri="{FF2B5EF4-FFF2-40B4-BE49-F238E27FC236}">
                <a16:creationId xmlns:a16="http://schemas.microsoft.com/office/drawing/2014/main" id="{C735738A-2656-924C-AC3D-6C89503465EA}"/>
              </a:ext>
            </a:extLst>
          </p:cNvPr>
          <p:cNvGraphicFramePr>
            <a:graphicFrameLocks/>
          </p:cNvGraphicFramePr>
          <p:nvPr>
            <p:extLst>
              <p:ext uri="{D42A27DB-BD31-4B8C-83A1-F6EECF244321}">
                <p14:modId xmlns:p14="http://schemas.microsoft.com/office/powerpoint/2010/main" val="4214559302"/>
              </p:ext>
            </p:extLst>
          </p:nvPr>
        </p:nvGraphicFramePr>
        <p:xfrm>
          <a:off x="4330319" y="2600165"/>
          <a:ext cx="3464410" cy="1127760"/>
        </p:xfrm>
        <a:graphic>
          <a:graphicData uri="http://schemas.openxmlformats.org/drawingml/2006/table">
            <a:tbl>
              <a:tblPr firstRow="1" bandRow="1">
                <a:tableStyleId>{5940675A-B579-460E-94D1-54222C63F5DA}</a:tableStyleId>
              </a:tblPr>
              <a:tblGrid>
                <a:gridCol w="1732205">
                  <a:extLst>
                    <a:ext uri="{9D8B030D-6E8A-4147-A177-3AD203B41FA5}">
                      <a16:colId xmlns:a16="http://schemas.microsoft.com/office/drawing/2014/main" val="2764772592"/>
                    </a:ext>
                  </a:extLst>
                </a:gridCol>
                <a:gridCol w="1732205">
                  <a:extLst>
                    <a:ext uri="{9D8B030D-6E8A-4147-A177-3AD203B41FA5}">
                      <a16:colId xmlns:a16="http://schemas.microsoft.com/office/drawing/2014/main" val="2409133560"/>
                    </a:ext>
                  </a:extLst>
                </a:gridCol>
              </a:tblGrid>
              <a:tr h="278130">
                <a:tc>
                  <a:txBody>
                    <a:bodyPr/>
                    <a:lstStyle/>
                    <a:p>
                      <a:pPr algn="ctr"/>
                      <a:r>
                        <a:rPr kumimoji="1" lang="ja-JP" altLang="en-US" sz="1400"/>
                        <a:t>エネルギー</a:t>
                      </a:r>
                      <a:r>
                        <a:rPr kumimoji="1" lang="en-US" altLang="ja-JP" sz="1400" dirty="0"/>
                        <a:t>(</a:t>
                      </a:r>
                      <a:r>
                        <a:rPr kumimoji="1" lang="en-US" altLang="ja-JP" sz="1400" dirty="0" err="1"/>
                        <a:t>keV</a:t>
                      </a:r>
                      <a:r>
                        <a:rPr kumimoji="1" lang="en-US" altLang="ja-JP" sz="1400" dirty="0"/>
                        <a:t>)</a:t>
                      </a:r>
                      <a:endParaRPr kumimoji="1" lang="ja-JP" altLang="en-US" sz="1400"/>
                    </a:p>
                  </a:txBody>
                  <a:tcPr marL="68580" marR="68580" marT="34290" marB="34290"/>
                </a:tc>
                <a:tc>
                  <a:txBody>
                    <a:bodyPr/>
                    <a:lstStyle/>
                    <a:p>
                      <a:pPr algn="ctr"/>
                      <a:r>
                        <a:rPr kumimoji="1" lang="ja-JP" altLang="en-US" sz="1400"/>
                        <a:t>遮へい効果</a:t>
                      </a:r>
                      <a:r>
                        <a:rPr kumimoji="1" lang="en-US" altLang="ja-JP" sz="1400" dirty="0"/>
                        <a:t>(%)</a:t>
                      </a:r>
                      <a:endParaRPr kumimoji="1" lang="ja-JP" altLang="en-US" sz="1400"/>
                    </a:p>
                  </a:txBody>
                  <a:tcPr marL="68580" marR="68580" marT="34290" marB="34290"/>
                </a:tc>
                <a:extLst>
                  <a:ext uri="{0D108BD9-81ED-4DB2-BD59-A6C34878D82A}">
                    <a16:rowId xmlns:a16="http://schemas.microsoft.com/office/drawing/2014/main" val="252084172"/>
                  </a:ext>
                </a:extLst>
              </a:tr>
              <a:tr h="278130">
                <a:tc>
                  <a:txBody>
                    <a:bodyPr/>
                    <a:lstStyle/>
                    <a:p>
                      <a:pPr algn="ctr"/>
                      <a:r>
                        <a:rPr kumimoji="1" lang="en-US" altLang="ja-JP" sz="1400" dirty="0"/>
                        <a:t>60</a:t>
                      </a:r>
                      <a:r>
                        <a:rPr kumimoji="1" lang="ja-JP" altLang="en-US" sz="1400"/>
                        <a:t>（</a:t>
                      </a:r>
                      <a:r>
                        <a:rPr lang="en-US" altLang="ja-JP" sz="1400" dirty="0"/>
                        <a:t>Am‒241</a:t>
                      </a:r>
                      <a:r>
                        <a:rPr kumimoji="1" lang="ja-JP" altLang="en-US" sz="1400"/>
                        <a:t>）</a:t>
                      </a:r>
                    </a:p>
                  </a:txBody>
                  <a:tcPr marL="68580" marR="68580" marT="34290" marB="34290"/>
                </a:tc>
                <a:tc>
                  <a:txBody>
                    <a:bodyPr/>
                    <a:lstStyle/>
                    <a:p>
                      <a:pPr algn="ctr"/>
                      <a:r>
                        <a:rPr kumimoji="1" lang="en-US" altLang="ja-JP" sz="1400" dirty="0"/>
                        <a:t>94.2</a:t>
                      </a:r>
                      <a:endParaRPr kumimoji="1" lang="ja-JP" altLang="en-US" sz="1400"/>
                    </a:p>
                  </a:txBody>
                  <a:tcPr marL="68580" marR="68580" marT="34290" marB="34290"/>
                </a:tc>
                <a:extLst>
                  <a:ext uri="{0D108BD9-81ED-4DB2-BD59-A6C34878D82A}">
                    <a16:rowId xmlns:a16="http://schemas.microsoft.com/office/drawing/2014/main" val="1853000955"/>
                  </a:ext>
                </a:extLst>
              </a:tr>
              <a:tr h="278130">
                <a:tc>
                  <a:txBody>
                    <a:bodyPr/>
                    <a:lstStyle/>
                    <a:p>
                      <a:pPr algn="ctr"/>
                      <a:r>
                        <a:rPr kumimoji="1" lang="en-US" altLang="ja-JP" sz="1400" dirty="0"/>
                        <a:t>662</a:t>
                      </a:r>
                      <a:r>
                        <a:rPr kumimoji="1" lang="ja-JP" altLang="en-US" sz="1400"/>
                        <a:t>（</a:t>
                      </a:r>
                      <a:r>
                        <a:rPr lang="en-US" altLang="ja-JP" sz="1400" dirty="0"/>
                        <a:t>Cs‒137 </a:t>
                      </a:r>
                      <a:r>
                        <a:rPr kumimoji="1" lang="ja-JP" altLang="en-US" sz="1400"/>
                        <a:t>）</a:t>
                      </a:r>
                    </a:p>
                  </a:txBody>
                  <a:tcPr marL="68580" marR="68580" marT="34290" marB="34290"/>
                </a:tc>
                <a:tc>
                  <a:txBody>
                    <a:bodyPr/>
                    <a:lstStyle/>
                    <a:p>
                      <a:pPr algn="ctr"/>
                      <a:r>
                        <a:rPr kumimoji="1" lang="en-US" altLang="ja-JP" sz="1400" dirty="0"/>
                        <a:t>9.4</a:t>
                      </a:r>
                      <a:endParaRPr kumimoji="1" lang="ja-JP" altLang="en-US" sz="1400"/>
                    </a:p>
                  </a:txBody>
                  <a:tcPr marL="68580" marR="68580" marT="34290" marB="34290"/>
                </a:tc>
                <a:extLst>
                  <a:ext uri="{0D108BD9-81ED-4DB2-BD59-A6C34878D82A}">
                    <a16:rowId xmlns:a16="http://schemas.microsoft.com/office/drawing/2014/main" val="4250152039"/>
                  </a:ext>
                </a:extLst>
              </a:tr>
              <a:tr h="278130">
                <a:tc>
                  <a:txBody>
                    <a:bodyPr/>
                    <a:lstStyle/>
                    <a:p>
                      <a:pPr algn="ctr"/>
                      <a:r>
                        <a:rPr kumimoji="1" lang="en-US" altLang="ja-JP" sz="1400" dirty="0"/>
                        <a:t>1250</a:t>
                      </a:r>
                      <a:r>
                        <a:rPr kumimoji="1" lang="ja-JP" altLang="en-US" sz="1400"/>
                        <a:t>（</a:t>
                      </a:r>
                      <a:r>
                        <a:rPr lang="en-US" altLang="ja-JP" sz="1400" dirty="0"/>
                        <a:t>Co‒60 </a:t>
                      </a:r>
                      <a:r>
                        <a:rPr kumimoji="1" lang="ja-JP" altLang="en-US" sz="1400"/>
                        <a:t>）</a:t>
                      </a:r>
                    </a:p>
                  </a:txBody>
                  <a:tcPr marL="68580" marR="68580" marT="34290" marB="34290"/>
                </a:tc>
                <a:tc>
                  <a:txBody>
                    <a:bodyPr/>
                    <a:lstStyle/>
                    <a:p>
                      <a:pPr algn="ctr"/>
                      <a:r>
                        <a:rPr kumimoji="1" lang="en-US" altLang="ja-JP" sz="1400" dirty="0"/>
                        <a:t>4.4</a:t>
                      </a:r>
                      <a:endParaRPr kumimoji="1" lang="ja-JP" altLang="en-US" sz="1400"/>
                    </a:p>
                  </a:txBody>
                  <a:tcPr marL="68580" marR="68580" marT="34290" marB="34290"/>
                </a:tc>
                <a:extLst>
                  <a:ext uri="{0D108BD9-81ED-4DB2-BD59-A6C34878D82A}">
                    <a16:rowId xmlns:a16="http://schemas.microsoft.com/office/drawing/2014/main" val="34513990"/>
                  </a:ext>
                </a:extLst>
              </a:tr>
            </a:tbl>
          </a:graphicData>
        </a:graphic>
      </p:graphicFrame>
      <p:pic>
        <p:nvPicPr>
          <p:cNvPr id="17" name="Picture 4">
            <a:extLst>
              <a:ext uri="{FF2B5EF4-FFF2-40B4-BE49-F238E27FC236}">
                <a16:creationId xmlns:a16="http://schemas.microsoft.com/office/drawing/2014/main" id="{B8611CB9-E0CC-8843-A2F5-C0DA27998F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7859" y="2433910"/>
            <a:ext cx="1164404" cy="1553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3" descr="C:\Users\TSuzuki\Pictures\2011-10-14 001\IMGP0076.JPG">
            <a:extLst>
              <a:ext uri="{FF2B5EF4-FFF2-40B4-BE49-F238E27FC236}">
                <a16:creationId xmlns:a16="http://schemas.microsoft.com/office/drawing/2014/main" id="{1F534E95-D0AA-2748-B6F7-B76D25B9DA0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1956" y="2433910"/>
            <a:ext cx="872180" cy="1553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 descr="H:\DCIM\100_PANA\P1000438.JPG">
            <a:extLst>
              <a:ext uri="{FF2B5EF4-FFF2-40B4-BE49-F238E27FC236}">
                <a16:creationId xmlns:a16="http://schemas.microsoft.com/office/drawing/2014/main" id="{EE7DE966-25EE-2746-AA7C-1EFB6C4ECC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95986" y="2433910"/>
            <a:ext cx="713482" cy="1553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テキスト ボックス 19">
            <a:extLst>
              <a:ext uri="{FF2B5EF4-FFF2-40B4-BE49-F238E27FC236}">
                <a16:creationId xmlns:a16="http://schemas.microsoft.com/office/drawing/2014/main" id="{7333DD03-0395-7B49-B0B5-099AD16DAEA2}"/>
              </a:ext>
            </a:extLst>
          </p:cNvPr>
          <p:cNvSpPr txBox="1"/>
          <p:nvPr/>
        </p:nvSpPr>
        <p:spPr>
          <a:xfrm>
            <a:off x="1184544" y="4118010"/>
            <a:ext cx="4922034" cy="300082"/>
          </a:xfrm>
          <a:prstGeom prst="rect">
            <a:avLst/>
          </a:prstGeom>
          <a:noFill/>
        </p:spPr>
        <p:txBody>
          <a:bodyPr wrap="square" rtlCol="0">
            <a:spAutoFit/>
          </a:bodyPr>
          <a:lstStyle/>
          <a:p>
            <a:r>
              <a:rPr lang="ja-JP" altLang="en-US" sz="1350"/>
              <a:t>防護服一式に含まれる鉛ベストは鉛</a:t>
            </a:r>
            <a:r>
              <a:rPr lang="en-US" altLang="ja-JP" sz="1350" dirty="0"/>
              <a:t>3mm</a:t>
            </a:r>
            <a:r>
              <a:rPr lang="ja-JP" altLang="en-US" sz="1350"/>
              <a:t>相当</a:t>
            </a:r>
          </a:p>
        </p:txBody>
      </p:sp>
    </p:spTree>
    <p:extLst>
      <p:ext uri="{BB962C8B-B14F-4D97-AF65-F5344CB8AC3E}">
        <p14:creationId xmlns:p14="http://schemas.microsoft.com/office/powerpoint/2010/main" val="2764008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9AEB5B-D91F-3E43-A77B-2BEE2CFF00FB}"/>
              </a:ext>
            </a:extLst>
          </p:cNvPr>
          <p:cNvSpPr>
            <a:spLocks noGrp="1"/>
          </p:cNvSpPr>
          <p:nvPr>
            <p:ph type="title"/>
          </p:nvPr>
        </p:nvSpPr>
        <p:spPr/>
        <p:txBody>
          <a:bodyPr/>
          <a:lstStyle/>
          <a:p>
            <a:r>
              <a:rPr kumimoji="1" lang="ja-JP" altLang="en-US"/>
              <a:t>初動対応の目標</a:t>
            </a:r>
          </a:p>
        </p:txBody>
      </p:sp>
      <p:sp>
        <p:nvSpPr>
          <p:cNvPr id="3" name="コンテンツ プレースホルダー 2">
            <a:extLst>
              <a:ext uri="{FF2B5EF4-FFF2-40B4-BE49-F238E27FC236}">
                <a16:creationId xmlns:a16="http://schemas.microsoft.com/office/drawing/2014/main" id="{A2CB8FA5-3FC9-8945-864D-03FF3ED4E419}"/>
              </a:ext>
            </a:extLst>
          </p:cNvPr>
          <p:cNvSpPr>
            <a:spLocks noGrp="1"/>
          </p:cNvSpPr>
          <p:nvPr>
            <p:ph idx="1"/>
          </p:nvPr>
        </p:nvSpPr>
        <p:spPr/>
        <p:txBody>
          <a:bodyPr>
            <a:normAutofit/>
          </a:bodyPr>
          <a:lstStyle/>
          <a:p>
            <a:r>
              <a:rPr lang="ja-JP" altLang="en-US"/>
              <a:t>医療優先　→ </a:t>
            </a:r>
            <a:r>
              <a:rPr lang="ja-JP" altLang="en-US">
                <a:solidFill>
                  <a:srgbClr val="FF0000"/>
                </a:solidFill>
              </a:rPr>
              <a:t>防ぎ得た死をなくす</a:t>
            </a:r>
          </a:p>
          <a:p>
            <a:pPr lvl="1"/>
            <a:r>
              <a:rPr lang="ja-JP" altLang="en-US"/>
              <a:t>被ばく・汚染だけで緊急に治療が必要なことはない</a:t>
            </a:r>
            <a:endParaRPr lang="en-US" altLang="ja-JP" dirty="0"/>
          </a:p>
          <a:p>
            <a:pPr lvl="1"/>
            <a:r>
              <a:rPr lang="ja-JP" altLang="en-US"/>
              <a:t>除染は救命処置にならない</a:t>
            </a:r>
            <a:endParaRPr lang="en-US" altLang="ja-JP" dirty="0"/>
          </a:p>
          <a:p>
            <a:pPr lvl="1"/>
            <a:endParaRPr lang="en-US" altLang="ja-JP" dirty="0"/>
          </a:p>
          <a:p>
            <a:r>
              <a:rPr lang="ja-JP" altLang="en-US">
                <a:solidFill>
                  <a:srgbClr val="FF0000"/>
                </a:solidFill>
              </a:rPr>
              <a:t>無用な被ばくをしない</a:t>
            </a:r>
            <a:endParaRPr lang="en-US" altLang="ja-JP" dirty="0">
              <a:solidFill>
                <a:srgbClr val="FF0000"/>
              </a:solidFill>
            </a:endParaRPr>
          </a:p>
          <a:p>
            <a:pPr lvl="1"/>
            <a:r>
              <a:rPr lang="ja-JP" altLang="en-US"/>
              <a:t>救助者の安全確保、被ばく線量管理（放射線防護）</a:t>
            </a:r>
            <a:endParaRPr lang="en-US" altLang="ja-JP" dirty="0"/>
          </a:p>
          <a:p>
            <a:pPr lvl="1"/>
            <a:endParaRPr lang="en-US" altLang="ja-JP" dirty="0"/>
          </a:p>
          <a:p>
            <a:r>
              <a:rPr lang="ja-JP" altLang="en-US">
                <a:solidFill>
                  <a:srgbClr val="FF0000"/>
                </a:solidFill>
              </a:rPr>
              <a:t>二次災害の予防</a:t>
            </a:r>
            <a:endParaRPr lang="en-US" altLang="ja-JP" dirty="0">
              <a:solidFill>
                <a:srgbClr val="FF0000"/>
              </a:solidFill>
            </a:endParaRPr>
          </a:p>
          <a:p>
            <a:pPr lvl="1"/>
            <a:r>
              <a:rPr lang="ja-JP" altLang="en-US"/>
              <a:t>汚染拡大防止</a:t>
            </a:r>
          </a:p>
          <a:p>
            <a:pPr lvl="1"/>
            <a:r>
              <a:rPr lang="ja-JP" altLang="en-US"/>
              <a:t>関係機関での安全・危険情報の共有</a:t>
            </a:r>
            <a:endParaRPr lang="en-US" altLang="ja-JP" dirty="0"/>
          </a:p>
          <a:p>
            <a:pPr lvl="1"/>
            <a:r>
              <a:rPr lang="ja-JP" altLang="en-US"/>
              <a:t>公衆の保護</a:t>
            </a:r>
            <a:endParaRPr kumimoji="1" lang="ja-JP" altLang="en-US"/>
          </a:p>
        </p:txBody>
      </p:sp>
      <p:sp>
        <p:nvSpPr>
          <p:cNvPr id="4" name="スライド番号プレースホルダー 3">
            <a:extLst>
              <a:ext uri="{FF2B5EF4-FFF2-40B4-BE49-F238E27FC236}">
                <a16:creationId xmlns:a16="http://schemas.microsoft.com/office/drawing/2014/main" id="{A6FCD74E-0425-DD44-92C9-8B0C11551A5B}"/>
              </a:ext>
            </a:extLst>
          </p:cNvPr>
          <p:cNvSpPr>
            <a:spLocks noGrp="1"/>
          </p:cNvSpPr>
          <p:nvPr>
            <p:ph type="sldNum" sz="quarter" idx="12"/>
          </p:nvPr>
        </p:nvSpPr>
        <p:spPr/>
        <p:txBody>
          <a:bodyPr/>
          <a:lstStyle/>
          <a:p>
            <a:fld id="{3703C944-5F21-DB4B-805C-66633127842B}" type="slidenum">
              <a:rPr lang="ja-JP" altLang="en-US" smtClean="0"/>
              <a:pPr/>
              <a:t>2</a:t>
            </a:fld>
            <a:endParaRPr lang="ja-JP" altLang="en-US"/>
          </a:p>
        </p:txBody>
      </p:sp>
    </p:spTree>
    <p:extLst>
      <p:ext uri="{BB962C8B-B14F-4D97-AF65-F5344CB8AC3E}">
        <p14:creationId xmlns:p14="http://schemas.microsoft.com/office/powerpoint/2010/main" val="4090736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178A18B-79E4-E44B-9476-44269F36AD82}"/>
              </a:ext>
            </a:extLst>
          </p:cNvPr>
          <p:cNvSpPr>
            <a:spLocks noGrp="1"/>
          </p:cNvSpPr>
          <p:nvPr>
            <p:ph idx="1"/>
          </p:nvPr>
        </p:nvSpPr>
        <p:spPr/>
        <p:txBody>
          <a:bodyPr>
            <a:normAutofit/>
          </a:bodyPr>
          <a:lstStyle/>
          <a:p>
            <a:r>
              <a:rPr lang="ja-JP" altLang="en-US" sz="2400"/>
              <a:t>放射線の遮蔽効果はどれにもない</a:t>
            </a:r>
          </a:p>
          <a:p>
            <a:r>
              <a:rPr lang="ja-JP" altLang="en-US" sz="2400"/>
              <a:t>汚染の付着防止の効果はどれも同じ</a:t>
            </a:r>
          </a:p>
        </p:txBody>
      </p:sp>
      <p:sp>
        <p:nvSpPr>
          <p:cNvPr id="13" name="スライド番号プレースホルダー 12">
            <a:extLst>
              <a:ext uri="{FF2B5EF4-FFF2-40B4-BE49-F238E27FC236}">
                <a16:creationId xmlns:a16="http://schemas.microsoft.com/office/drawing/2014/main" id="{D9E42C40-C4D0-4645-A5CE-A8B158981328}"/>
              </a:ext>
            </a:extLst>
          </p:cNvPr>
          <p:cNvSpPr>
            <a:spLocks noGrp="1"/>
          </p:cNvSpPr>
          <p:nvPr>
            <p:ph type="sldNum" sz="quarter" idx="12"/>
          </p:nvPr>
        </p:nvSpPr>
        <p:spPr/>
        <p:txBody>
          <a:bodyPr/>
          <a:lstStyle/>
          <a:p>
            <a:fld id="{3703C944-5F21-DB4B-805C-66633127842B}" type="slidenum">
              <a:rPr lang="ja-JP" altLang="en-US" smtClean="0"/>
              <a:pPr/>
              <a:t>20</a:t>
            </a:fld>
            <a:endParaRPr lang="ja-JP" altLang="en-US"/>
          </a:p>
        </p:txBody>
      </p:sp>
      <p:graphicFrame>
        <p:nvGraphicFramePr>
          <p:cNvPr id="5" name="コンテンツ プレースホルダー 4">
            <a:extLst>
              <a:ext uri="{FF2B5EF4-FFF2-40B4-BE49-F238E27FC236}">
                <a16:creationId xmlns:a16="http://schemas.microsoft.com/office/drawing/2014/main" id="{A9ED3985-7CFF-344A-A4BA-F73E1EF6071F}"/>
              </a:ext>
            </a:extLst>
          </p:cNvPr>
          <p:cNvGraphicFramePr>
            <a:graphicFrameLocks/>
          </p:cNvGraphicFramePr>
          <p:nvPr>
            <p:extLst>
              <p:ext uri="{D42A27DB-BD31-4B8C-83A1-F6EECF244321}">
                <p14:modId xmlns:p14="http://schemas.microsoft.com/office/powerpoint/2010/main" val="3291824960"/>
              </p:ext>
            </p:extLst>
          </p:nvPr>
        </p:nvGraphicFramePr>
        <p:xfrm>
          <a:off x="1024002" y="1549455"/>
          <a:ext cx="7434629" cy="2780685"/>
        </p:xfrm>
        <a:graphic>
          <a:graphicData uri="http://schemas.openxmlformats.org/drawingml/2006/table">
            <a:tbl>
              <a:tblPr firstRow="1" bandRow="1">
                <a:tableStyleId>{5C22544A-7EE6-4342-B048-85BDC9FD1C3A}</a:tableStyleId>
              </a:tblPr>
              <a:tblGrid>
                <a:gridCol w="563927">
                  <a:extLst>
                    <a:ext uri="{9D8B030D-6E8A-4147-A177-3AD203B41FA5}">
                      <a16:colId xmlns:a16="http://schemas.microsoft.com/office/drawing/2014/main" val="3166721193"/>
                    </a:ext>
                  </a:extLst>
                </a:gridCol>
                <a:gridCol w="1572858">
                  <a:extLst>
                    <a:ext uri="{9D8B030D-6E8A-4147-A177-3AD203B41FA5}">
                      <a16:colId xmlns:a16="http://schemas.microsoft.com/office/drawing/2014/main" val="399271005"/>
                    </a:ext>
                  </a:extLst>
                </a:gridCol>
                <a:gridCol w="1699514">
                  <a:extLst>
                    <a:ext uri="{9D8B030D-6E8A-4147-A177-3AD203B41FA5}">
                      <a16:colId xmlns:a16="http://schemas.microsoft.com/office/drawing/2014/main" val="166991648"/>
                    </a:ext>
                  </a:extLst>
                </a:gridCol>
                <a:gridCol w="1817194">
                  <a:extLst>
                    <a:ext uri="{9D8B030D-6E8A-4147-A177-3AD203B41FA5}">
                      <a16:colId xmlns:a16="http://schemas.microsoft.com/office/drawing/2014/main" val="4142486411"/>
                    </a:ext>
                  </a:extLst>
                </a:gridCol>
                <a:gridCol w="1781136">
                  <a:extLst>
                    <a:ext uri="{9D8B030D-6E8A-4147-A177-3AD203B41FA5}">
                      <a16:colId xmlns:a16="http://schemas.microsoft.com/office/drawing/2014/main" val="3983471641"/>
                    </a:ext>
                  </a:extLst>
                </a:gridCol>
              </a:tblGrid>
              <a:tr h="263660">
                <a:tc>
                  <a:txBody>
                    <a:bodyPr/>
                    <a:lstStyle/>
                    <a:p>
                      <a:r>
                        <a:rPr kumimoji="1" lang="ja-JP" altLang="en-US" sz="1050"/>
                        <a:t>レベル</a:t>
                      </a:r>
                    </a:p>
                  </a:txBody>
                  <a:tcPr marL="76493" marR="76493" anchor="ctr"/>
                </a:tc>
                <a:tc>
                  <a:txBody>
                    <a:bodyPr/>
                    <a:lstStyle/>
                    <a:p>
                      <a:pPr algn="ctr"/>
                      <a:r>
                        <a:rPr kumimoji="1" lang="en-US" altLang="ja-JP" sz="1200" dirty="0"/>
                        <a:t>A</a:t>
                      </a:r>
                      <a:endParaRPr kumimoji="1" lang="ja-JP" altLang="en-US" sz="1200"/>
                    </a:p>
                  </a:txBody>
                  <a:tcPr marL="76493" marR="76493" anchor="ctr"/>
                </a:tc>
                <a:tc>
                  <a:txBody>
                    <a:bodyPr/>
                    <a:lstStyle/>
                    <a:p>
                      <a:pPr algn="ctr"/>
                      <a:r>
                        <a:rPr kumimoji="1" lang="en-US" altLang="ja-JP" sz="1200" dirty="0"/>
                        <a:t>B</a:t>
                      </a:r>
                      <a:endParaRPr kumimoji="1" lang="ja-JP" altLang="en-US" sz="1200"/>
                    </a:p>
                  </a:txBody>
                  <a:tcPr marL="76493" marR="76493" anchor="ctr"/>
                </a:tc>
                <a:tc>
                  <a:txBody>
                    <a:bodyPr/>
                    <a:lstStyle/>
                    <a:p>
                      <a:pPr algn="ctr"/>
                      <a:r>
                        <a:rPr kumimoji="1" lang="en-US" altLang="ja-JP" sz="1200" dirty="0"/>
                        <a:t>C</a:t>
                      </a:r>
                      <a:endParaRPr kumimoji="1" lang="ja-JP" altLang="en-US" sz="1200"/>
                    </a:p>
                  </a:txBody>
                  <a:tcPr marL="76493" marR="76493" anchor="ctr"/>
                </a:tc>
                <a:tc>
                  <a:txBody>
                    <a:bodyPr/>
                    <a:lstStyle/>
                    <a:p>
                      <a:pPr algn="ctr"/>
                      <a:r>
                        <a:rPr kumimoji="1" lang="en-US" altLang="ja-JP" sz="1200" dirty="0"/>
                        <a:t>D</a:t>
                      </a:r>
                      <a:endParaRPr kumimoji="1" lang="ja-JP" altLang="en-US" sz="1200"/>
                    </a:p>
                  </a:txBody>
                  <a:tcPr marL="76493" marR="76493" anchor="ctr"/>
                </a:tc>
                <a:extLst>
                  <a:ext uri="{0D108BD9-81ED-4DB2-BD59-A6C34878D82A}">
                    <a16:rowId xmlns:a16="http://schemas.microsoft.com/office/drawing/2014/main" val="1428842841"/>
                  </a:ext>
                </a:extLst>
              </a:tr>
              <a:tr h="799485">
                <a:tc>
                  <a:txBody>
                    <a:bodyPr/>
                    <a:lstStyle/>
                    <a:p>
                      <a:endParaRPr kumimoji="1" lang="ja-JP" altLang="en-US"/>
                    </a:p>
                  </a:txBody>
                  <a:tcPr marL="76493" marR="76493"/>
                </a:tc>
                <a:tc>
                  <a:txBody>
                    <a:bodyPr/>
                    <a:lstStyle/>
                    <a:p>
                      <a:endParaRPr kumimoji="1" lang="ja-JP" altLang="en-US"/>
                    </a:p>
                  </a:txBody>
                  <a:tcPr marL="76493" marR="76493"/>
                </a:tc>
                <a:tc>
                  <a:txBody>
                    <a:bodyPr/>
                    <a:lstStyle/>
                    <a:p>
                      <a:endParaRPr kumimoji="1" lang="ja-JP" altLang="en-US"/>
                    </a:p>
                  </a:txBody>
                  <a:tcPr marL="76493" marR="76493"/>
                </a:tc>
                <a:tc>
                  <a:txBody>
                    <a:bodyPr/>
                    <a:lstStyle/>
                    <a:p>
                      <a:endParaRPr kumimoji="1" lang="ja-JP" altLang="en-US"/>
                    </a:p>
                  </a:txBody>
                  <a:tcPr marL="76493" marR="76493"/>
                </a:tc>
                <a:tc>
                  <a:txBody>
                    <a:bodyPr/>
                    <a:lstStyle/>
                    <a:p>
                      <a:endParaRPr kumimoji="1" lang="ja-JP" altLang="en-US"/>
                    </a:p>
                  </a:txBody>
                  <a:tcPr marL="76493" marR="76493"/>
                </a:tc>
                <a:extLst>
                  <a:ext uri="{0D108BD9-81ED-4DB2-BD59-A6C34878D82A}">
                    <a16:rowId xmlns:a16="http://schemas.microsoft.com/office/drawing/2014/main" val="3590575258"/>
                  </a:ext>
                </a:extLst>
              </a:tr>
              <a:tr h="380842">
                <a:tc>
                  <a:txBody>
                    <a:bodyPr/>
                    <a:lstStyle/>
                    <a:p>
                      <a:r>
                        <a:rPr kumimoji="1" lang="ja-JP" altLang="en-US" sz="1000"/>
                        <a:t>適用する状況</a:t>
                      </a:r>
                    </a:p>
                  </a:txBody>
                  <a:tcPr marL="76493" marR="76493"/>
                </a:tc>
                <a:tc>
                  <a:txBody>
                    <a:bodyPr/>
                    <a:lstStyle/>
                    <a:p>
                      <a:r>
                        <a:rPr kumimoji="1" lang="ja-JP" altLang="en-US" sz="1000"/>
                        <a:t>最高レベルの防護を要する場合</a:t>
                      </a:r>
                    </a:p>
                  </a:txBody>
                  <a:tcPr marL="76493" marR="76493"/>
                </a:tc>
                <a:tc>
                  <a:txBody>
                    <a:bodyPr/>
                    <a:lstStyle/>
                    <a:p>
                      <a:r>
                        <a:rPr kumimoji="1" lang="ja-JP" altLang="en-US" sz="1000"/>
                        <a:t>皮膚の危険がより低い場合</a:t>
                      </a:r>
                    </a:p>
                  </a:txBody>
                  <a:tcPr marL="76493" marR="76493"/>
                </a:tc>
                <a:tc>
                  <a:txBody>
                    <a:bodyPr/>
                    <a:lstStyle/>
                    <a:p>
                      <a:r>
                        <a:rPr kumimoji="1" lang="ja-JP" altLang="en-US" sz="1000"/>
                        <a:t>空気中の有害物質が少ない場合</a:t>
                      </a:r>
                    </a:p>
                  </a:txBody>
                  <a:tcPr marL="76493" marR="76493"/>
                </a:tc>
                <a:tc>
                  <a:txBody>
                    <a:bodyPr/>
                    <a:lstStyle/>
                    <a:p>
                      <a:r>
                        <a:rPr kumimoji="1" lang="ja-JP" altLang="en-US" sz="1000"/>
                        <a:t>化学物質暴露の危険がない場合</a:t>
                      </a:r>
                    </a:p>
                  </a:txBody>
                  <a:tcPr marL="76493" marR="76493"/>
                </a:tc>
                <a:extLst>
                  <a:ext uri="{0D108BD9-81ED-4DB2-BD59-A6C34878D82A}">
                    <a16:rowId xmlns:a16="http://schemas.microsoft.com/office/drawing/2014/main" val="3584803750"/>
                  </a:ext>
                </a:extLst>
              </a:tr>
              <a:tr h="1113232">
                <a:tc>
                  <a:txBody>
                    <a:bodyPr/>
                    <a:lstStyle/>
                    <a:p>
                      <a:r>
                        <a:rPr kumimoji="1" lang="ja-JP" altLang="en-US" sz="1000"/>
                        <a:t>防護</a:t>
                      </a:r>
                      <a:endParaRPr kumimoji="1" lang="en-US" altLang="ja-JP" sz="1000" dirty="0"/>
                    </a:p>
                    <a:p>
                      <a:r>
                        <a:rPr kumimoji="1" lang="ja-JP" altLang="en-US" sz="1000"/>
                        <a:t>装備</a:t>
                      </a:r>
                    </a:p>
                  </a:txBody>
                  <a:tcPr marL="76493" marR="76493"/>
                </a:tc>
                <a:tc>
                  <a:txBody>
                    <a:bodyPr/>
                    <a:lstStyle/>
                    <a:p>
                      <a:pPr marL="88900" indent="-88900">
                        <a:buFont typeface="Arial" panose="020B0604020202020204" pitchFamily="34" charset="0"/>
                        <a:buChar char="•"/>
                        <a:tabLst/>
                      </a:pPr>
                      <a:r>
                        <a:rPr kumimoji="1" lang="ja-JP" altLang="en-US" sz="1000"/>
                        <a:t>完全に密封された化学防護服と自給式呼吸器（</a:t>
                      </a:r>
                      <a:r>
                        <a:rPr kumimoji="1" lang="en-US" altLang="ja-JP" sz="1000" dirty="0"/>
                        <a:t>SCBA)</a:t>
                      </a:r>
                    </a:p>
                    <a:p>
                      <a:pPr marL="88900" indent="-88900">
                        <a:buFont typeface="Arial" panose="020B0604020202020204" pitchFamily="34" charset="0"/>
                        <a:buChar char="•"/>
                        <a:tabLst/>
                      </a:pPr>
                      <a:r>
                        <a:rPr kumimoji="1" lang="ja-JP" altLang="en-US" sz="1000"/>
                        <a:t>陽圧式化学防護服</a:t>
                      </a:r>
                      <a:endParaRPr kumimoji="1" lang="en-US" altLang="ja-JP" sz="1000" dirty="0"/>
                    </a:p>
                    <a:p>
                      <a: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ja-JP" sz="1000" dirty="0">
                          <a:solidFill>
                            <a:srgbClr val="FF0000"/>
                          </a:solidFill>
                        </a:rPr>
                        <a:t>*</a:t>
                      </a:r>
                      <a:r>
                        <a:rPr lang="ja-JP" altLang="en-US" sz="1000">
                          <a:solidFill>
                            <a:srgbClr val="FF0000"/>
                          </a:solidFill>
                        </a:rPr>
                        <a:t>爆発の危険がある場合は着用しない。</a:t>
                      </a:r>
                      <a:endParaRPr lang="en-US" altLang="ja-JP" sz="1000" dirty="0">
                        <a:solidFill>
                          <a:srgbClr val="FF0000"/>
                        </a:solidFill>
                      </a:endParaRPr>
                    </a:p>
                    <a:p>
                      <a:r>
                        <a:rPr lang="ja-JP" altLang="en-US" sz="1000">
                          <a:solidFill>
                            <a:srgbClr val="FF0000"/>
                          </a:solidFill>
                        </a:rPr>
                        <a:t>　</a:t>
                      </a:r>
                      <a:r>
                        <a:rPr lang="ja-JP" altLang="en-US" sz="1000" b="1">
                          <a:solidFill>
                            <a:srgbClr val="FF0000"/>
                          </a:solidFill>
                        </a:rPr>
                        <a:t>→ ダーティボムの事案では着用しない。</a:t>
                      </a:r>
                      <a:endParaRPr lang="en-US" altLang="ja-JP" sz="1000" b="1" dirty="0">
                        <a:solidFill>
                          <a:srgbClr val="FF0000"/>
                        </a:solidFill>
                      </a:endParaRPr>
                    </a:p>
                  </a:txBody>
                  <a:tcPr marL="76493" marR="76493"/>
                </a:tc>
                <a:tc>
                  <a:txBody>
                    <a:bodyPr/>
                    <a:lstStyle/>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a:t>呼吸保護に関してはレベル</a:t>
                      </a:r>
                      <a:r>
                        <a:rPr kumimoji="1" lang="en-US" altLang="ja-JP" sz="1000" dirty="0"/>
                        <a:t>A</a:t>
                      </a:r>
                      <a:r>
                        <a:rPr kumimoji="1" lang="ja-JP" altLang="en-US" sz="1000"/>
                        <a:t>と同じ装備（供給式）だが、スーツから露出</a:t>
                      </a:r>
                      <a:endParaRPr kumimoji="1" lang="en-US" altLang="ja-JP" sz="1000" dirty="0"/>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a:t>化学防護服（皮膚防護はレベル</a:t>
                      </a:r>
                      <a:r>
                        <a:rPr kumimoji="1" lang="en-US" altLang="ja-JP" sz="1000" dirty="0"/>
                        <a:t>A</a:t>
                      </a:r>
                      <a:r>
                        <a:rPr kumimoji="1" lang="ja-JP" altLang="en-US" sz="1000"/>
                        <a:t>程度を必要としない）</a:t>
                      </a:r>
                    </a:p>
                  </a:txBody>
                  <a:tcPr marL="76493" marR="76493"/>
                </a:tc>
                <a:tc>
                  <a:txBody>
                    <a:bodyPr/>
                    <a:lstStyle/>
                    <a:p>
                      <a:pPr marL="88900" indent="-88900">
                        <a:buFont typeface="Arial" panose="020B0604020202020204" pitchFamily="34" charset="0"/>
                        <a:buChar char="•"/>
                        <a:tabLst/>
                      </a:pPr>
                      <a:r>
                        <a:rPr kumimoji="1" lang="ja-JP" altLang="en-US" sz="1000"/>
                        <a:t>供給式以外のガスマスク（吸収缶を装着したもの）</a:t>
                      </a:r>
                      <a:endParaRPr kumimoji="1" lang="en-US" altLang="ja-JP" sz="1000" dirty="0"/>
                    </a:p>
                    <a:p>
                      <a:pPr marL="88900" indent="-88900">
                        <a:buFont typeface="Arial" panose="020B0604020202020204" pitchFamily="34" charset="0"/>
                        <a:buChar char="•"/>
                        <a:tabLst/>
                      </a:pPr>
                      <a:r>
                        <a:rPr kumimoji="1" lang="ja-JP" altLang="en-US" sz="1000"/>
                        <a:t>化学防護服</a:t>
                      </a:r>
                    </a:p>
                  </a:txBody>
                  <a:tcPr marL="76493" marR="76493"/>
                </a:tc>
                <a:tc>
                  <a:txBody>
                    <a:bodyPr/>
                    <a:lstStyle/>
                    <a:p>
                      <a:pPr marL="88900" indent="-88900">
                        <a:buFont typeface="Arial" panose="020B0604020202020204" pitchFamily="34" charset="0"/>
                        <a:buChar char="•"/>
                        <a:tabLst/>
                      </a:pPr>
                      <a:r>
                        <a:rPr kumimoji="1" lang="ja-JP" altLang="en-US" sz="1000"/>
                        <a:t>通常の作業衣</a:t>
                      </a:r>
                      <a:endParaRPr kumimoji="1" lang="en-US" altLang="ja-JP" sz="1000" dirty="0"/>
                    </a:p>
                    <a:p>
                      <a:pPr marL="88900" indent="-88900">
                        <a:buFont typeface="Arial" panose="020B0604020202020204" pitchFamily="34" charset="0"/>
                        <a:buChar char="•"/>
                        <a:tabLst/>
                      </a:pPr>
                      <a:r>
                        <a:rPr kumimoji="1" lang="ja-JP" altLang="en-US" sz="1000"/>
                        <a:t>マスクは必要ないレベル</a:t>
                      </a:r>
                    </a:p>
                  </a:txBody>
                  <a:tcPr marL="76493" marR="76493"/>
                </a:tc>
                <a:extLst>
                  <a:ext uri="{0D108BD9-81ED-4DB2-BD59-A6C34878D82A}">
                    <a16:rowId xmlns:a16="http://schemas.microsoft.com/office/drawing/2014/main" val="546196636"/>
                  </a:ext>
                </a:extLst>
              </a:tr>
            </a:tbl>
          </a:graphicData>
        </a:graphic>
      </p:graphicFrame>
      <p:pic>
        <p:nvPicPr>
          <p:cNvPr id="6" name="図 5">
            <a:extLst>
              <a:ext uri="{FF2B5EF4-FFF2-40B4-BE49-F238E27FC236}">
                <a16:creationId xmlns:a16="http://schemas.microsoft.com/office/drawing/2014/main" id="{BFCAEFCE-2303-2743-9A59-1025F82645B3}"/>
              </a:ext>
            </a:extLst>
          </p:cNvPr>
          <p:cNvPicPr>
            <a:picLocks noChangeAspect="1"/>
          </p:cNvPicPr>
          <p:nvPr/>
        </p:nvPicPr>
        <p:blipFill>
          <a:blip r:embed="rId3"/>
          <a:stretch>
            <a:fillRect/>
          </a:stretch>
        </p:blipFill>
        <p:spPr>
          <a:xfrm>
            <a:off x="2133681" y="1864628"/>
            <a:ext cx="461919" cy="682614"/>
          </a:xfrm>
          <a:prstGeom prst="rect">
            <a:avLst/>
          </a:prstGeom>
        </p:spPr>
      </p:pic>
      <p:pic>
        <p:nvPicPr>
          <p:cNvPr id="7" name="図 6">
            <a:extLst>
              <a:ext uri="{FF2B5EF4-FFF2-40B4-BE49-F238E27FC236}">
                <a16:creationId xmlns:a16="http://schemas.microsoft.com/office/drawing/2014/main" id="{0102F3CD-12E9-0C4E-82DE-F113F12E437A}"/>
              </a:ext>
            </a:extLst>
          </p:cNvPr>
          <p:cNvPicPr>
            <a:picLocks noChangeAspect="1"/>
          </p:cNvPicPr>
          <p:nvPr/>
        </p:nvPicPr>
        <p:blipFill>
          <a:blip r:embed="rId4"/>
          <a:stretch>
            <a:fillRect/>
          </a:stretch>
        </p:blipFill>
        <p:spPr>
          <a:xfrm>
            <a:off x="3471903" y="1864628"/>
            <a:ext cx="452681" cy="682614"/>
          </a:xfrm>
          <a:prstGeom prst="rect">
            <a:avLst/>
          </a:prstGeom>
        </p:spPr>
      </p:pic>
      <p:pic>
        <p:nvPicPr>
          <p:cNvPr id="8" name="図 7">
            <a:extLst>
              <a:ext uri="{FF2B5EF4-FFF2-40B4-BE49-F238E27FC236}">
                <a16:creationId xmlns:a16="http://schemas.microsoft.com/office/drawing/2014/main" id="{703FC1AD-932C-E44A-90FD-13E3C3968413}"/>
              </a:ext>
            </a:extLst>
          </p:cNvPr>
          <p:cNvPicPr>
            <a:picLocks noChangeAspect="1"/>
          </p:cNvPicPr>
          <p:nvPr/>
        </p:nvPicPr>
        <p:blipFill>
          <a:blip r:embed="rId5"/>
          <a:stretch>
            <a:fillRect/>
          </a:stretch>
        </p:blipFill>
        <p:spPr>
          <a:xfrm>
            <a:off x="4249203" y="1864628"/>
            <a:ext cx="451575" cy="682614"/>
          </a:xfrm>
          <a:prstGeom prst="rect">
            <a:avLst/>
          </a:prstGeom>
        </p:spPr>
      </p:pic>
      <p:pic>
        <p:nvPicPr>
          <p:cNvPr id="9" name="図 8" descr="タイベックのコピー.png">
            <a:extLst>
              <a:ext uri="{FF2B5EF4-FFF2-40B4-BE49-F238E27FC236}">
                <a16:creationId xmlns:a16="http://schemas.microsoft.com/office/drawing/2014/main" id="{F25BAC13-8782-1141-985E-EB86654ACE1B}"/>
              </a:ext>
            </a:extLst>
          </p:cNvPr>
          <p:cNvPicPr>
            <a:picLocks noChangeAspect="1"/>
          </p:cNvPicPr>
          <p:nvPr/>
        </p:nvPicPr>
        <p:blipFill>
          <a:blip r:embed="rId6" cstate="print"/>
          <a:stretch>
            <a:fillRect/>
          </a:stretch>
        </p:blipFill>
        <p:spPr>
          <a:xfrm>
            <a:off x="7779775" y="1864628"/>
            <a:ext cx="261307" cy="709614"/>
          </a:xfrm>
          <a:prstGeom prst="rect">
            <a:avLst/>
          </a:prstGeom>
        </p:spPr>
      </p:pic>
      <p:pic>
        <p:nvPicPr>
          <p:cNvPr id="10" name="図 9">
            <a:extLst>
              <a:ext uri="{FF2B5EF4-FFF2-40B4-BE49-F238E27FC236}">
                <a16:creationId xmlns:a16="http://schemas.microsoft.com/office/drawing/2014/main" id="{0C29446B-EB31-564F-83C2-6F630E1CE11C}"/>
              </a:ext>
            </a:extLst>
          </p:cNvPr>
          <p:cNvPicPr>
            <a:picLocks noChangeAspect="1"/>
          </p:cNvPicPr>
          <p:nvPr/>
        </p:nvPicPr>
        <p:blipFill rotWithShape="1">
          <a:blip r:embed="rId7"/>
          <a:srcRect l="7009" t="10996" r="75128" b="56018"/>
          <a:stretch/>
        </p:blipFill>
        <p:spPr>
          <a:xfrm>
            <a:off x="5637148" y="1864628"/>
            <a:ext cx="261523" cy="682614"/>
          </a:xfrm>
          <a:prstGeom prst="rect">
            <a:avLst/>
          </a:prstGeom>
        </p:spPr>
      </p:pic>
      <p:pic>
        <p:nvPicPr>
          <p:cNvPr id="11" name="図 10">
            <a:extLst>
              <a:ext uri="{FF2B5EF4-FFF2-40B4-BE49-F238E27FC236}">
                <a16:creationId xmlns:a16="http://schemas.microsoft.com/office/drawing/2014/main" id="{89C71E0A-8E91-544D-B25F-FD8F439B071C}"/>
              </a:ext>
            </a:extLst>
          </p:cNvPr>
          <p:cNvPicPr>
            <a:picLocks noChangeAspect="1"/>
          </p:cNvPicPr>
          <p:nvPr/>
        </p:nvPicPr>
        <p:blipFill rotWithShape="1">
          <a:blip r:embed="rId7"/>
          <a:srcRect l="62637" t="10995" r="13478" b="55402"/>
          <a:stretch/>
        </p:blipFill>
        <p:spPr>
          <a:xfrm>
            <a:off x="7060828" y="1864628"/>
            <a:ext cx="356849" cy="709614"/>
          </a:xfrm>
          <a:prstGeom prst="rect">
            <a:avLst/>
          </a:prstGeom>
        </p:spPr>
      </p:pic>
      <p:sp>
        <p:nvSpPr>
          <p:cNvPr id="12" name="正方形/長方形 11">
            <a:extLst>
              <a:ext uri="{FF2B5EF4-FFF2-40B4-BE49-F238E27FC236}">
                <a16:creationId xmlns:a16="http://schemas.microsoft.com/office/drawing/2014/main" id="{88DF2C65-E669-B948-B461-41CF9A4B5CBA}"/>
              </a:ext>
            </a:extLst>
          </p:cNvPr>
          <p:cNvSpPr/>
          <p:nvPr/>
        </p:nvSpPr>
        <p:spPr>
          <a:xfrm>
            <a:off x="6575849" y="3679209"/>
            <a:ext cx="2027937" cy="584775"/>
          </a:xfrm>
          <a:prstGeom prst="rect">
            <a:avLst/>
          </a:prstGeom>
        </p:spPr>
        <p:txBody>
          <a:bodyPr wrap="square">
            <a:spAutoFit/>
          </a:bodyPr>
          <a:lstStyle/>
          <a:p>
            <a:pPr algn="ctr"/>
            <a:r>
              <a:rPr lang="ja-JP" altLang="en-US" sz="1600" b="1">
                <a:solidFill>
                  <a:srgbClr val="FF0000"/>
                </a:solidFill>
              </a:rPr>
              <a:t>放射線災害の場合</a:t>
            </a:r>
            <a:endParaRPr lang="en-US" altLang="ja-JP" sz="1600" b="1" dirty="0">
              <a:solidFill>
                <a:srgbClr val="FF0000"/>
              </a:solidFill>
            </a:endParaRPr>
          </a:p>
          <a:p>
            <a:pPr algn="ctr"/>
            <a:r>
              <a:rPr lang="ja-JP" altLang="en-US" sz="1600" b="1">
                <a:solidFill>
                  <a:srgbClr val="FF0000"/>
                </a:solidFill>
              </a:rPr>
              <a:t>汚染対策</a:t>
            </a:r>
          </a:p>
        </p:txBody>
      </p:sp>
    </p:spTree>
    <p:extLst>
      <p:ext uri="{BB962C8B-B14F-4D97-AF65-F5344CB8AC3E}">
        <p14:creationId xmlns:p14="http://schemas.microsoft.com/office/powerpoint/2010/main" val="3510601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A516E19-9A5C-C84C-8D10-99C4FBCA4EF7}"/>
              </a:ext>
            </a:extLst>
          </p:cNvPr>
          <p:cNvSpPr>
            <a:spLocks noGrp="1"/>
          </p:cNvSpPr>
          <p:nvPr>
            <p:ph type="title"/>
          </p:nvPr>
        </p:nvSpPr>
        <p:spPr/>
        <p:txBody>
          <a:bodyPr/>
          <a:lstStyle/>
          <a:p>
            <a:r>
              <a:rPr lang="ja-JP" altLang="en-US" sz="6600"/>
              <a:t>内部</a:t>
            </a:r>
            <a:r>
              <a:rPr kumimoji="1" lang="ja-JP" altLang="en-US" sz="6600"/>
              <a:t>被ばく対策</a:t>
            </a:r>
          </a:p>
        </p:txBody>
      </p:sp>
      <p:sp>
        <p:nvSpPr>
          <p:cNvPr id="5" name="テキスト プレースホルダー 4">
            <a:extLst>
              <a:ext uri="{FF2B5EF4-FFF2-40B4-BE49-F238E27FC236}">
                <a16:creationId xmlns:a16="http://schemas.microsoft.com/office/drawing/2014/main" id="{66F28E72-0C85-A342-825B-431236B5CDD1}"/>
              </a:ext>
            </a:extLst>
          </p:cNvPr>
          <p:cNvSpPr>
            <a:spLocks noGrp="1"/>
          </p:cNvSpPr>
          <p:nvPr>
            <p:ph type="body" idx="1"/>
          </p:nvPr>
        </p:nvSpPr>
        <p:spPr/>
        <p:txBody>
          <a:bodyPr/>
          <a:lstStyle/>
          <a:p>
            <a:endParaRPr kumimoji="1" lang="ja-JP" altLang="en-US"/>
          </a:p>
        </p:txBody>
      </p:sp>
      <p:sp>
        <p:nvSpPr>
          <p:cNvPr id="2" name="スライド番号プレースホルダー 1">
            <a:extLst>
              <a:ext uri="{FF2B5EF4-FFF2-40B4-BE49-F238E27FC236}">
                <a16:creationId xmlns:a16="http://schemas.microsoft.com/office/drawing/2014/main" id="{977B9AB4-98B6-6F40-BB3F-C39DDF089DF2}"/>
              </a:ext>
            </a:extLst>
          </p:cNvPr>
          <p:cNvSpPr>
            <a:spLocks noGrp="1"/>
          </p:cNvSpPr>
          <p:nvPr>
            <p:ph type="sldNum" sz="quarter" idx="12"/>
          </p:nvPr>
        </p:nvSpPr>
        <p:spPr/>
        <p:txBody>
          <a:bodyPr/>
          <a:lstStyle/>
          <a:p>
            <a:fld id="{3703C944-5F21-DB4B-805C-66633127842B}" type="slidenum">
              <a:rPr kumimoji="1" lang="ja-JP" altLang="en-US" smtClean="0"/>
              <a:t>21</a:t>
            </a:fld>
            <a:endParaRPr kumimoji="1" lang="ja-JP" altLang="en-US"/>
          </a:p>
        </p:txBody>
      </p:sp>
    </p:spTree>
    <p:extLst>
      <p:ext uri="{BB962C8B-B14F-4D97-AF65-F5344CB8AC3E}">
        <p14:creationId xmlns:p14="http://schemas.microsoft.com/office/powerpoint/2010/main" val="2324439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p:txBody>
          <a:bodyPr/>
          <a:lstStyle/>
          <a:p>
            <a:pPr marL="0" indent="0">
              <a:buNone/>
            </a:pPr>
            <a:r>
              <a:rPr lang="ja-JP" altLang="en-US" sz="4000">
                <a:solidFill>
                  <a:srgbClr val="FF0000"/>
                </a:solidFill>
              </a:rPr>
              <a:t>呼吸保護</a:t>
            </a:r>
            <a:endParaRPr lang="en-US" altLang="ja-JP" sz="4000" dirty="0">
              <a:solidFill>
                <a:srgbClr val="FF0000"/>
              </a:solidFill>
            </a:endParaRPr>
          </a:p>
          <a:p>
            <a:r>
              <a:rPr lang="ja-JP" altLang="en-US" sz="2400"/>
              <a:t>体内に放射性物質を吸入しない</a:t>
            </a:r>
            <a:endParaRPr lang="en-US" altLang="ja-JP" sz="2400" dirty="0"/>
          </a:p>
          <a:p>
            <a:r>
              <a:rPr lang="ja-JP" altLang="en-US" sz="2400"/>
              <a:t>放射性物質の浮遊がある／疑われる</a:t>
            </a:r>
            <a:endParaRPr lang="en-US" altLang="ja-JP" sz="2400" dirty="0"/>
          </a:p>
          <a:p>
            <a:endParaRPr lang="en-US" altLang="ja-JP" sz="2400" dirty="0"/>
          </a:p>
          <a:p>
            <a:endParaRPr lang="en-US" altLang="ja-JP" sz="2400" dirty="0"/>
          </a:p>
          <a:p>
            <a:r>
              <a:rPr lang="ja-JP" altLang="en-US" sz="2400"/>
              <a:t>汚染対応（汚染検査、搬送など）</a:t>
            </a:r>
          </a:p>
        </p:txBody>
      </p:sp>
      <p:sp>
        <p:nvSpPr>
          <p:cNvPr id="2" name="スライド番号プレースホルダー 1">
            <a:extLst>
              <a:ext uri="{FF2B5EF4-FFF2-40B4-BE49-F238E27FC236}">
                <a16:creationId xmlns:a16="http://schemas.microsoft.com/office/drawing/2014/main" id="{11216F07-55F9-984C-AD69-859DE6143004}"/>
              </a:ext>
            </a:extLst>
          </p:cNvPr>
          <p:cNvSpPr>
            <a:spLocks noGrp="1"/>
          </p:cNvSpPr>
          <p:nvPr>
            <p:ph type="sldNum" sz="quarter" idx="12"/>
          </p:nvPr>
        </p:nvSpPr>
        <p:spPr/>
        <p:txBody>
          <a:bodyPr/>
          <a:lstStyle/>
          <a:p>
            <a:fld id="{3703C944-5F21-DB4B-805C-66633127842B}" type="slidenum">
              <a:rPr lang="ja-JP" altLang="en-US" smtClean="0"/>
              <a:pPr/>
              <a:t>22</a:t>
            </a:fld>
            <a:endParaRPr lang="ja-JP" altLang="en-US"/>
          </a:p>
        </p:txBody>
      </p:sp>
      <p:pic>
        <p:nvPicPr>
          <p:cNvPr id="5" name="図 4" descr="IMG_3005.JPG">
            <a:extLst>
              <a:ext uri="{FF2B5EF4-FFF2-40B4-BE49-F238E27FC236}">
                <a16:creationId xmlns:a16="http://schemas.microsoft.com/office/drawing/2014/main" id="{6B3160C6-F1CF-A24C-97BA-5E33AF4F5C1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441768" y="2242723"/>
            <a:ext cx="633670" cy="792087"/>
          </a:xfrm>
          <a:prstGeom prst="rect">
            <a:avLst/>
          </a:prstGeom>
        </p:spPr>
      </p:pic>
      <p:pic>
        <p:nvPicPr>
          <p:cNvPr id="6" name="図 5">
            <a:extLst>
              <a:ext uri="{FF2B5EF4-FFF2-40B4-BE49-F238E27FC236}">
                <a16:creationId xmlns:a16="http://schemas.microsoft.com/office/drawing/2014/main" id="{1B8191CA-8636-8C46-8C9E-F52070DC05D2}"/>
              </a:ext>
            </a:extLst>
          </p:cNvPr>
          <p:cNvPicPr>
            <a:picLocks noChangeAspect="1"/>
          </p:cNvPicPr>
          <p:nvPr/>
        </p:nvPicPr>
        <p:blipFill>
          <a:blip r:embed="rId4"/>
          <a:stretch>
            <a:fillRect/>
          </a:stretch>
        </p:blipFill>
        <p:spPr>
          <a:xfrm>
            <a:off x="1491012" y="2181328"/>
            <a:ext cx="1718165" cy="919724"/>
          </a:xfrm>
          <a:prstGeom prst="rect">
            <a:avLst/>
          </a:prstGeom>
        </p:spPr>
      </p:pic>
      <p:sp>
        <p:nvSpPr>
          <p:cNvPr id="7" name="テキスト ボックス 6">
            <a:extLst>
              <a:ext uri="{FF2B5EF4-FFF2-40B4-BE49-F238E27FC236}">
                <a16:creationId xmlns:a16="http://schemas.microsoft.com/office/drawing/2014/main" id="{CBB01FCC-4CDE-164B-8665-9F385E057ACE}"/>
              </a:ext>
            </a:extLst>
          </p:cNvPr>
          <p:cNvSpPr txBox="1"/>
          <p:nvPr/>
        </p:nvSpPr>
        <p:spPr>
          <a:xfrm>
            <a:off x="1233619" y="2834755"/>
            <a:ext cx="1467068" cy="400110"/>
          </a:xfrm>
          <a:prstGeom prst="rect">
            <a:avLst/>
          </a:prstGeom>
          <a:noFill/>
        </p:spPr>
        <p:txBody>
          <a:bodyPr wrap="none" rtlCol="0">
            <a:spAutoFit/>
          </a:bodyPr>
          <a:lstStyle/>
          <a:p>
            <a:pPr defTabSz="685800"/>
            <a:r>
              <a:rPr lang="ja-JP" altLang="en-US" sz="2000" dirty="0">
                <a:solidFill>
                  <a:prstClr val="black"/>
                </a:solidFill>
                <a:latin typeface="游ゴシック体 ミディアム"/>
                <a:ea typeface="游ゴシック体 ミディアム"/>
                <a:cs typeface="游ゴシック体 ミディアム"/>
              </a:rPr>
              <a:t>空気呼吸器</a:t>
            </a:r>
          </a:p>
        </p:txBody>
      </p:sp>
      <p:sp>
        <p:nvSpPr>
          <p:cNvPr id="8" name="テキスト ボックス 7">
            <a:extLst>
              <a:ext uri="{FF2B5EF4-FFF2-40B4-BE49-F238E27FC236}">
                <a16:creationId xmlns:a16="http://schemas.microsoft.com/office/drawing/2014/main" id="{7D029008-8002-A54F-BBC0-6833B785EEDB}"/>
              </a:ext>
            </a:extLst>
          </p:cNvPr>
          <p:cNvSpPr txBox="1"/>
          <p:nvPr/>
        </p:nvSpPr>
        <p:spPr>
          <a:xfrm>
            <a:off x="3944735" y="2270874"/>
            <a:ext cx="1261414" cy="738664"/>
          </a:xfrm>
          <a:prstGeom prst="rect">
            <a:avLst/>
          </a:prstGeom>
          <a:noFill/>
        </p:spPr>
        <p:txBody>
          <a:bodyPr wrap="square" rtlCol="0">
            <a:spAutoFit/>
          </a:bodyPr>
          <a:lstStyle/>
          <a:p>
            <a:pPr algn="ctr" defTabSz="685800"/>
            <a:r>
              <a:rPr lang="ja-JP" altLang="en-US" sz="1400">
                <a:solidFill>
                  <a:prstClr val="black"/>
                </a:solidFill>
                <a:latin typeface="游ゴシック体 ミディアム"/>
                <a:ea typeface="游ゴシック体 ミディアム"/>
                <a:cs typeface="游ゴシック体 ミディアム"/>
              </a:rPr>
              <a:t>全面マスク</a:t>
            </a:r>
            <a:endParaRPr lang="en-US" altLang="ja-JP" sz="1400" dirty="0">
              <a:solidFill>
                <a:prstClr val="black"/>
              </a:solidFill>
              <a:latin typeface="游ゴシック体 ミディアム"/>
              <a:ea typeface="游ゴシック体 ミディアム"/>
              <a:cs typeface="游ゴシック体 ミディアム"/>
            </a:endParaRPr>
          </a:p>
          <a:p>
            <a:pPr algn="ctr" defTabSz="685800"/>
            <a:r>
              <a:rPr lang="ja-JP" altLang="en-US" sz="1400">
                <a:solidFill>
                  <a:prstClr val="black"/>
                </a:solidFill>
                <a:latin typeface="游ゴシック体 ミディアム"/>
                <a:ea typeface="游ゴシック体 ミディアム"/>
                <a:cs typeface="游ゴシック体 ミディアム"/>
              </a:rPr>
              <a:t>フィルタ</a:t>
            </a:r>
            <a:endParaRPr lang="en-US" altLang="ja-JP" sz="1400" dirty="0">
              <a:solidFill>
                <a:prstClr val="black"/>
              </a:solidFill>
              <a:latin typeface="游ゴシック体 ミディアム"/>
              <a:ea typeface="游ゴシック体 ミディアム"/>
              <a:cs typeface="游ゴシック体 ミディアム"/>
            </a:endParaRPr>
          </a:p>
          <a:p>
            <a:pPr algn="ctr" defTabSz="685800"/>
            <a:r>
              <a:rPr lang="ja-JP" altLang="en-US" sz="1400" dirty="0">
                <a:solidFill>
                  <a:prstClr val="black"/>
                </a:solidFill>
                <a:latin typeface="游ゴシック体 ミディアム"/>
                <a:ea typeface="游ゴシック体 ミディアム"/>
                <a:cs typeface="游ゴシック体 ミディアム"/>
              </a:rPr>
              <a:t>（吸収缶）</a:t>
            </a:r>
          </a:p>
        </p:txBody>
      </p:sp>
      <p:sp>
        <p:nvSpPr>
          <p:cNvPr id="9" name="テキスト ボックス 8">
            <a:extLst>
              <a:ext uri="{FF2B5EF4-FFF2-40B4-BE49-F238E27FC236}">
                <a16:creationId xmlns:a16="http://schemas.microsoft.com/office/drawing/2014/main" id="{16386C28-8545-114F-9E62-C708D6D20B00}"/>
              </a:ext>
            </a:extLst>
          </p:cNvPr>
          <p:cNvSpPr txBox="1"/>
          <p:nvPr/>
        </p:nvSpPr>
        <p:spPr>
          <a:xfrm>
            <a:off x="6120425" y="2266564"/>
            <a:ext cx="1082348" cy="738664"/>
          </a:xfrm>
          <a:prstGeom prst="rect">
            <a:avLst/>
          </a:prstGeom>
          <a:noFill/>
        </p:spPr>
        <p:txBody>
          <a:bodyPr wrap="none" rtlCol="0">
            <a:spAutoFit/>
          </a:bodyPr>
          <a:lstStyle/>
          <a:p>
            <a:pPr algn="ctr" defTabSz="685800"/>
            <a:r>
              <a:rPr lang="ja-JP" altLang="en-US" sz="1400">
                <a:solidFill>
                  <a:prstClr val="black"/>
                </a:solidFill>
                <a:latin typeface="游ゴシック体 ミディアム"/>
                <a:ea typeface="游ゴシック体 ミディアム"/>
                <a:cs typeface="游ゴシック体 ミディアム"/>
              </a:rPr>
              <a:t>半面マスク</a:t>
            </a:r>
            <a:endParaRPr lang="en-US" altLang="ja-JP" sz="1400" dirty="0">
              <a:solidFill>
                <a:prstClr val="black"/>
              </a:solidFill>
              <a:latin typeface="游ゴシック体 ミディアム"/>
              <a:ea typeface="游ゴシック体 ミディアム"/>
              <a:cs typeface="游ゴシック体 ミディアム"/>
            </a:endParaRPr>
          </a:p>
          <a:p>
            <a:pPr algn="ctr" defTabSz="685800"/>
            <a:r>
              <a:rPr lang="ja-JP" altLang="en-US" sz="1400">
                <a:solidFill>
                  <a:prstClr val="black"/>
                </a:solidFill>
                <a:latin typeface="游ゴシック体 ミディアム"/>
                <a:ea typeface="游ゴシック体 ミディアム"/>
                <a:cs typeface="游ゴシック体 ミディアム"/>
              </a:rPr>
              <a:t>フィルタ</a:t>
            </a:r>
            <a:endParaRPr lang="en-US" altLang="ja-JP" sz="1400" dirty="0">
              <a:solidFill>
                <a:prstClr val="black"/>
              </a:solidFill>
              <a:latin typeface="游ゴシック体 ミディアム"/>
              <a:ea typeface="游ゴシック体 ミディアム"/>
              <a:cs typeface="游ゴシック体 ミディアム"/>
            </a:endParaRPr>
          </a:p>
          <a:p>
            <a:pPr algn="ctr" defTabSz="685800"/>
            <a:r>
              <a:rPr lang="ja-JP" altLang="en-US" sz="1400" dirty="0">
                <a:solidFill>
                  <a:prstClr val="black"/>
                </a:solidFill>
                <a:latin typeface="游ゴシック体 ミディアム"/>
                <a:ea typeface="游ゴシック体 ミディアム"/>
                <a:cs typeface="游ゴシック体 ミディアム"/>
              </a:rPr>
              <a:t>（吸収缶）</a:t>
            </a:r>
          </a:p>
        </p:txBody>
      </p:sp>
      <p:pic>
        <p:nvPicPr>
          <p:cNvPr id="10" name="図 9" descr="DSCN1683.JPG">
            <a:extLst>
              <a:ext uri="{FF2B5EF4-FFF2-40B4-BE49-F238E27FC236}">
                <a16:creationId xmlns:a16="http://schemas.microsoft.com/office/drawing/2014/main" id="{4DD7C7DB-AAE5-7A46-8B9B-B889F5D9735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76055" y="2237981"/>
            <a:ext cx="693513" cy="795830"/>
          </a:xfrm>
          <a:prstGeom prst="rect">
            <a:avLst/>
          </a:prstGeom>
        </p:spPr>
      </p:pic>
      <p:pic>
        <p:nvPicPr>
          <p:cNvPr id="11" name="Picture 13">
            <a:extLst>
              <a:ext uri="{FF2B5EF4-FFF2-40B4-BE49-F238E27FC236}">
                <a16:creationId xmlns:a16="http://schemas.microsoft.com/office/drawing/2014/main" id="{97E9F12B-802C-3044-B4B3-787C057E1B87}"/>
              </a:ext>
            </a:extLst>
          </p:cNvPr>
          <p:cNvPicPr>
            <a:picLocks noChangeAspect="1" noChangeArrowheads="1"/>
          </p:cNvPicPr>
          <p:nvPr/>
        </p:nvPicPr>
        <p:blipFill>
          <a:blip r:embed="rId6" cstate="print"/>
          <a:srcRect/>
          <a:stretch>
            <a:fillRect/>
          </a:stretch>
        </p:blipFill>
        <p:spPr bwMode="auto">
          <a:xfrm>
            <a:off x="2470333" y="3768788"/>
            <a:ext cx="770003" cy="792087"/>
          </a:xfrm>
          <a:prstGeom prst="rect">
            <a:avLst/>
          </a:prstGeom>
          <a:noFill/>
          <a:ln w="9525">
            <a:noFill/>
            <a:round/>
            <a:headEnd/>
            <a:tailEnd/>
          </a:ln>
        </p:spPr>
      </p:pic>
      <p:pic>
        <p:nvPicPr>
          <p:cNvPr id="12" name="Picture 14">
            <a:extLst>
              <a:ext uri="{FF2B5EF4-FFF2-40B4-BE49-F238E27FC236}">
                <a16:creationId xmlns:a16="http://schemas.microsoft.com/office/drawing/2014/main" id="{AB21C961-9C0E-D342-81D8-0710B6DCB494}"/>
              </a:ext>
            </a:extLst>
          </p:cNvPr>
          <p:cNvPicPr>
            <a:picLocks noChangeAspect="1" noChangeArrowheads="1"/>
          </p:cNvPicPr>
          <p:nvPr/>
        </p:nvPicPr>
        <p:blipFill>
          <a:blip r:embed="rId7" cstate="print"/>
          <a:srcRect/>
          <a:stretch>
            <a:fillRect/>
          </a:stretch>
        </p:blipFill>
        <p:spPr bwMode="auto">
          <a:xfrm>
            <a:off x="1417324" y="3768788"/>
            <a:ext cx="809347" cy="792087"/>
          </a:xfrm>
          <a:prstGeom prst="rect">
            <a:avLst/>
          </a:prstGeom>
          <a:noFill/>
          <a:ln w="9525">
            <a:noFill/>
            <a:round/>
            <a:headEnd/>
            <a:tailEnd/>
          </a:ln>
        </p:spPr>
      </p:pic>
      <p:sp>
        <p:nvSpPr>
          <p:cNvPr id="13" name="テキスト ボックス 12">
            <a:extLst>
              <a:ext uri="{FF2B5EF4-FFF2-40B4-BE49-F238E27FC236}">
                <a16:creationId xmlns:a16="http://schemas.microsoft.com/office/drawing/2014/main" id="{80BDF6E5-3847-C742-9212-E2ABBBA3D03C}"/>
              </a:ext>
            </a:extLst>
          </p:cNvPr>
          <p:cNvSpPr txBox="1"/>
          <p:nvPr/>
        </p:nvSpPr>
        <p:spPr>
          <a:xfrm>
            <a:off x="3240870" y="3765477"/>
            <a:ext cx="1552028" cy="830997"/>
          </a:xfrm>
          <a:prstGeom prst="rect">
            <a:avLst/>
          </a:prstGeom>
          <a:noFill/>
        </p:spPr>
        <p:txBody>
          <a:bodyPr wrap="none" rtlCol="0">
            <a:spAutoFit/>
          </a:bodyPr>
          <a:lstStyle/>
          <a:p>
            <a:pPr algn="ctr" defTabSz="685800"/>
            <a:r>
              <a:rPr lang="ja-JP" altLang="en-US" sz="1600">
                <a:solidFill>
                  <a:prstClr val="black"/>
                </a:solidFill>
                <a:latin typeface="游ゴシック体 ミディアム"/>
                <a:ea typeface="游ゴシック体 ミディアム"/>
                <a:cs typeface="游ゴシック体 ミディアム"/>
              </a:rPr>
              <a:t>使い捨て</a:t>
            </a:r>
            <a:endParaRPr lang="en-US" altLang="ja-JP" sz="1600" dirty="0">
              <a:solidFill>
                <a:prstClr val="black"/>
              </a:solidFill>
              <a:latin typeface="游ゴシック体 ミディアム"/>
              <a:ea typeface="游ゴシック体 ミディアム"/>
              <a:cs typeface="游ゴシック体 ミディアム"/>
            </a:endParaRPr>
          </a:p>
          <a:p>
            <a:pPr algn="ctr" defTabSz="685800"/>
            <a:r>
              <a:rPr lang="ja-JP" altLang="en-US" sz="1600">
                <a:solidFill>
                  <a:prstClr val="black"/>
                </a:solidFill>
                <a:latin typeface="游ゴシック体 ミディアム"/>
                <a:ea typeface="游ゴシック体 ミディアム"/>
                <a:cs typeface="游ゴシック体 ミディアム"/>
              </a:rPr>
              <a:t>防</a:t>
            </a:r>
            <a:r>
              <a:rPr lang="ja-JP" altLang="en-US" sz="1600" dirty="0">
                <a:solidFill>
                  <a:prstClr val="black"/>
                </a:solidFill>
                <a:latin typeface="游ゴシック体 ミディアム"/>
                <a:ea typeface="游ゴシック体 ミディアム"/>
                <a:cs typeface="游ゴシック体 ミディアム"/>
              </a:rPr>
              <a:t>じんマスク</a:t>
            </a:r>
            <a:endParaRPr lang="en-US" altLang="ja-JP" sz="1600" dirty="0">
              <a:solidFill>
                <a:prstClr val="black"/>
              </a:solidFill>
              <a:latin typeface="游ゴシック体 ミディアム"/>
              <a:ea typeface="游ゴシック体 ミディアム"/>
              <a:cs typeface="游ゴシック体 ミディアム"/>
            </a:endParaRPr>
          </a:p>
          <a:p>
            <a:pPr algn="ctr" defTabSz="685800"/>
            <a:r>
              <a:rPr lang="ja-JP" altLang="en-US" sz="1600" dirty="0">
                <a:solidFill>
                  <a:prstClr val="black"/>
                </a:solidFill>
                <a:latin typeface="游ゴシック体 ミディアム"/>
                <a:ea typeface="游ゴシック体 ミディアム"/>
                <a:cs typeface="游ゴシック体 ミディアム"/>
              </a:rPr>
              <a:t>（</a:t>
            </a:r>
            <a:r>
              <a:rPr lang="en-US" altLang="ja-JP" sz="1600" dirty="0">
                <a:solidFill>
                  <a:prstClr val="black"/>
                </a:solidFill>
                <a:latin typeface="游ゴシック体 ミディアム"/>
                <a:ea typeface="游ゴシック体 ミディアム"/>
                <a:cs typeface="游ゴシック体 ミディアム"/>
              </a:rPr>
              <a:t>N95</a:t>
            </a:r>
            <a:r>
              <a:rPr lang="ja-JP" altLang="en-US" sz="1600" dirty="0">
                <a:solidFill>
                  <a:prstClr val="black"/>
                </a:solidFill>
                <a:latin typeface="游ゴシック体 ミディアム"/>
                <a:ea typeface="游ゴシック体 ミディアム"/>
                <a:cs typeface="游ゴシック体 ミディアム"/>
              </a:rPr>
              <a:t>マスク）</a:t>
            </a:r>
          </a:p>
        </p:txBody>
      </p:sp>
      <p:sp>
        <p:nvSpPr>
          <p:cNvPr id="14" name="テキスト ボックス 13">
            <a:extLst>
              <a:ext uri="{FF2B5EF4-FFF2-40B4-BE49-F238E27FC236}">
                <a16:creationId xmlns:a16="http://schemas.microsoft.com/office/drawing/2014/main" id="{1F326B25-D313-494D-9B66-9F3E07D86EAF}"/>
              </a:ext>
            </a:extLst>
          </p:cNvPr>
          <p:cNvSpPr txBox="1"/>
          <p:nvPr/>
        </p:nvSpPr>
        <p:spPr>
          <a:xfrm>
            <a:off x="6339996" y="4294170"/>
            <a:ext cx="1826142" cy="338554"/>
          </a:xfrm>
          <a:prstGeom prst="rect">
            <a:avLst/>
          </a:prstGeom>
          <a:noFill/>
        </p:spPr>
        <p:txBody>
          <a:bodyPr wrap="none" rtlCol="0">
            <a:spAutoFit/>
          </a:bodyPr>
          <a:lstStyle/>
          <a:p>
            <a:pPr algn="ctr" defTabSz="685800"/>
            <a:r>
              <a:rPr lang="ja-JP" altLang="en-US" sz="1600" dirty="0">
                <a:solidFill>
                  <a:prstClr val="black"/>
                </a:solidFill>
                <a:latin typeface="游ゴシック体 ミディアム"/>
                <a:ea typeface="游ゴシック体 ミディアム"/>
                <a:cs typeface="游ゴシック体 ミディアム"/>
              </a:rPr>
              <a:t>サージカルマスク</a:t>
            </a:r>
          </a:p>
        </p:txBody>
      </p:sp>
      <p:pic>
        <p:nvPicPr>
          <p:cNvPr id="15" name="図 14" descr="DSCN1685.JPG">
            <a:extLst>
              <a:ext uri="{FF2B5EF4-FFF2-40B4-BE49-F238E27FC236}">
                <a16:creationId xmlns:a16="http://schemas.microsoft.com/office/drawing/2014/main" id="{981D1ED5-9934-EE4D-9281-E276D66D7E4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534059" y="3783060"/>
            <a:ext cx="805937" cy="795830"/>
          </a:xfrm>
          <a:prstGeom prst="rect">
            <a:avLst/>
          </a:prstGeom>
        </p:spPr>
      </p:pic>
    </p:spTree>
    <p:extLst>
      <p:ext uri="{BB962C8B-B14F-4D97-AF65-F5344CB8AC3E}">
        <p14:creationId xmlns:p14="http://schemas.microsoft.com/office/powerpoint/2010/main" val="1730829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6F2F25-CBA8-7445-9716-870D758E20F3}"/>
              </a:ext>
            </a:extLst>
          </p:cNvPr>
          <p:cNvSpPr>
            <a:spLocks noGrp="1"/>
          </p:cNvSpPr>
          <p:nvPr>
            <p:ph type="title"/>
          </p:nvPr>
        </p:nvSpPr>
        <p:spPr/>
        <p:txBody>
          <a:bodyPr/>
          <a:lstStyle/>
          <a:p>
            <a:r>
              <a:rPr lang="ja-JP" altLang="en-US"/>
              <a:t>鼻腔スワブ</a:t>
            </a:r>
          </a:p>
        </p:txBody>
      </p:sp>
      <p:sp>
        <p:nvSpPr>
          <p:cNvPr id="3" name="コンテンツ プレースホルダー 2">
            <a:extLst>
              <a:ext uri="{FF2B5EF4-FFF2-40B4-BE49-F238E27FC236}">
                <a16:creationId xmlns:a16="http://schemas.microsoft.com/office/drawing/2014/main" id="{331A291B-ADAE-C943-970B-AEBEBFCABE80}"/>
              </a:ext>
            </a:extLst>
          </p:cNvPr>
          <p:cNvSpPr>
            <a:spLocks noGrp="1"/>
          </p:cNvSpPr>
          <p:nvPr>
            <p:ph idx="1"/>
          </p:nvPr>
        </p:nvSpPr>
        <p:spPr/>
        <p:txBody>
          <a:bodyPr/>
          <a:lstStyle/>
          <a:p>
            <a:r>
              <a:rPr lang="ja-JP" altLang="en-US" sz="2400"/>
              <a:t>内部被ばくの有無の確認</a:t>
            </a:r>
            <a:endParaRPr lang="en-US" altLang="ja-JP" sz="2400" dirty="0"/>
          </a:p>
          <a:p>
            <a:r>
              <a:rPr lang="ja-JP" altLang="en-US" sz="2400"/>
              <a:t>鼻腔を傷つけないように左右別々に採取</a:t>
            </a:r>
            <a:endParaRPr lang="en-US" altLang="ja-JP" sz="2400" dirty="0"/>
          </a:p>
          <a:p>
            <a:r>
              <a:rPr lang="ja-JP" altLang="en-US" sz="2400"/>
              <a:t>汚染があれば、内部汚染の可能性があるため、詳細な検査（ホールボディカウンターなど）を実施</a:t>
            </a:r>
          </a:p>
          <a:p>
            <a:endParaRPr lang="ja-JP" altLang="en-US"/>
          </a:p>
        </p:txBody>
      </p:sp>
      <p:sp>
        <p:nvSpPr>
          <p:cNvPr id="4" name="スライド番号プレースホルダー 3">
            <a:extLst>
              <a:ext uri="{FF2B5EF4-FFF2-40B4-BE49-F238E27FC236}">
                <a16:creationId xmlns:a16="http://schemas.microsoft.com/office/drawing/2014/main" id="{D56EBF64-DAE4-9E43-8D75-F99642E22105}"/>
              </a:ext>
            </a:extLst>
          </p:cNvPr>
          <p:cNvSpPr>
            <a:spLocks noGrp="1"/>
          </p:cNvSpPr>
          <p:nvPr>
            <p:ph type="sldNum" sz="quarter" idx="12"/>
          </p:nvPr>
        </p:nvSpPr>
        <p:spPr/>
        <p:txBody>
          <a:bodyPr/>
          <a:lstStyle/>
          <a:p>
            <a:fld id="{3703C944-5F21-DB4B-805C-66633127842B}" type="slidenum">
              <a:rPr lang="ja-JP" altLang="en-US" smtClean="0"/>
              <a:pPr/>
              <a:t>23</a:t>
            </a:fld>
            <a:endParaRPr lang="ja-JP" altLang="en-US"/>
          </a:p>
        </p:txBody>
      </p:sp>
      <p:pic>
        <p:nvPicPr>
          <p:cNvPr id="5" name="コンテンツ プレースホルダー 12" descr="鼻腔スワブ採取方法-06.png">
            <a:extLst>
              <a:ext uri="{FF2B5EF4-FFF2-40B4-BE49-F238E27FC236}">
                <a16:creationId xmlns:a16="http://schemas.microsoft.com/office/drawing/2014/main" id="{2BF2E65A-E947-B74D-9BBB-8F9BC8F522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624" r="4441"/>
          <a:stretch/>
        </p:blipFill>
        <p:spPr>
          <a:xfrm>
            <a:off x="928502" y="2674711"/>
            <a:ext cx="1984375" cy="1762125"/>
          </a:xfrm>
          <a:prstGeom prst="rect">
            <a:avLst/>
          </a:prstGeom>
        </p:spPr>
      </p:pic>
      <p:pic>
        <p:nvPicPr>
          <p:cNvPr id="6" name="コンテンツ プレースホルダー 11" descr="綿棒+GM-05.png">
            <a:extLst>
              <a:ext uri="{FF2B5EF4-FFF2-40B4-BE49-F238E27FC236}">
                <a16:creationId xmlns:a16="http://schemas.microsoft.com/office/drawing/2014/main" id="{6EAD8D4D-F6D4-2545-945B-6D94BFABCCC5}"/>
              </a:ext>
            </a:extLst>
          </p:cNvPr>
          <p:cNvPicPr>
            <a:picLocks noChangeAspect="1"/>
          </p:cNvPicPr>
          <p:nvPr/>
        </p:nvPicPr>
        <p:blipFill>
          <a:blip r:embed="rId4" cstate="print">
            <a:extLst>
              <a:ext uri="{28A0092B-C50C-407E-A947-70E740481C1C}">
                <a14:useLocalDpi xmlns:a14="http://schemas.microsoft.com/office/drawing/2010/main"/>
              </a:ext>
            </a:extLst>
          </a:blip>
          <a:srcRect l="-33797" r="-33797"/>
          <a:stretch>
            <a:fillRect/>
          </a:stretch>
        </p:blipFill>
        <p:spPr>
          <a:xfrm>
            <a:off x="3593270" y="2663823"/>
            <a:ext cx="3962400" cy="1762125"/>
          </a:xfrm>
          <a:prstGeom prst="rect">
            <a:avLst/>
          </a:prstGeom>
        </p:spPr>
      </p:pic>
      <p:sp>
        <p:nvSpPr>
          <p:cNvPr id="7" name="テキスト ボックス 6">
            <a:extLst>
              <a:ext uri="{FF2B5EF4-FFF2-40B4-BE49-F238E27FC236}">
                <a16:creationId xmlns:a16="http://schemas.microsoft.com/office/drawing/2014/main" id="{03058BBA-27F6-3341-B318-7441A5DB6CDC}"/>
              </a:ext>
            </a:extLst>
          </p:cNvPr>
          <p:cNvSpPr txBox="1"/>
          <p:nvPr/>
        </p:nvSpPr>
        <p:spPr>
          <a:xfrm>
            <a:off x="3526886" y="3072297"/>
            <a:ext cx="2171085" cy="830997"/>
          </a:xfrm>
          <a:prstGeom prst="rect">
            <a:avLst/>
          </a:prstGeom>
          <a:noFill/>
        </p:spPr>
        <p:txBody>
          <a:bodyPr wrap="square" rtlCol="0">
            <a:spAutoFit/>
          </a:bodyPr>
          <a:lstStyle/>
          <a:p>
            <a:pPr defTabSz="685800"/>
            <a:r>
              <a:rPr lang="en-GB" altLang="ja-JP" sz="1600" dirty="0">
                <a:solidFill>
                  <a:prstClr val="black"/>
                </a:solidFill>
                <a:latin typeface="Calibri" panose="020F0502020204030204"/>
                <a:ea typeface="メイリオ" panose="020B0604030504040204" pitchFamily="34" charset="-128"/>
              </a:rPr>
              <a:t>GM</a:t>
            </a:r>
            <a:r>
              <a:rPr lang="ja-JP" altLang="en-US" sz="1600" dirty="0">
                <a:solidFill>
                  <a:prstClr val="black"/>
                </a:solidFill>
                <a:latin typeface="Calibri" panose="020F0502020204030204"/>
                <a:ea typeface="メイリオ" panose="020B0604030504040204" pitchFamily="34" charset="-128"/>
              </a:rPr>
              <a:t>サーベイメーターで綿棒の汚染の有無を確認</a:t>
            </a:r>
          </a:p>
        </p:txBody>
      </p:sp>
      <p:sp>
        <p:nvSpPr>
          <p:cNvPr id="8" name="正方形/長方形 7">
            <a:extLst>
              <a:ext uri="{FF2B5EF4-FFF2-40B4-BE49-F238E27FC236}">
                <a16:creationId xmlns:a16="http://schemas.microsoft.com/office/drawing/2014/main" id="{E1394A85-4FEE-4A46-813A-EB9D211C920B}"/>
              </a:ext>
            </a:extLst>
          </p:cNvPr>
          <p:cNvSpPr/>
          <p:nvPr/>
        </p:nvSpPr>
        <p:spPr>
          <a:xfrm>
            <a:off x="1666467" y="3985399"/>
            <a:ext cx="2370182" cy="369332"/>
          </a:xfrm>
          <a:prstGeom prst="rect">
            <a:avLst/>
          </a:prstGeom>
        </p:spPr>
        <p:txBody>
          <a:bodyPr wrap="square">
            <a:spAutoFit/>
          </a:bodyPr>
          <a:lstStyle/>
          <a:p>
            <a:r>
              <a:rPr lang="ja-JP" altLang="en-US"/>
              <a:t>生食で湿らせた綿棒</a:t>
            </a:r>
          </a:p>
        </p:txBody>
      </p:sp>
      <p:sp>
        <p:nvSpPr>
          <p:cNvPr id="9" name="テキスト ボックス 8">
            <a:extLst>
              <a:ext uri="{FF2B5EF4-FFF2-40B4-BE49-F238E27FC236}">
                <a16:creationId xmlns:a16="http://schemas.microsoft.com/office/drawing/2014/main" id="{C79C8681-E49D-A84C-8C23-20C48FF24A9B}"/>
              </a:ext>
            </a:extLst>
          </p:cNvPr>
          <p:cNvSpPr txBox="1"/>
          <p:nvPr/>
        </p:nvSpPr>
        <p:spPr>
          <a:xfrm>
            <a:off x="6155463" y="3164629"/>
            <a:ext cx="1768028" cy="646331"/>
          </a:xfrm>
          <a:prstGeom prst="rect">
            <a:avLst/>
          </a:prstGeom>
          <a:noFill/>
        </p:spPr>
        <p:txBody>
          <a:bodyPr wrap="square" rtlCol="0">
            <a:spAutoFit/>
          </a:bodyPr>
          <a:lstStyle/>
          <a:p>
            <a:r>
              <a:rPr kumimoji="1" lang="ja-JP" altLang="en-US"/>
              <a:t>ビニール袋等に入れて検査</a:t>
            </a:r>
          </a:p>
        </p:txBody>
      </p:sp>
    </p:spTree>
    <p:extLst>
      <p:ext uri="{BB962C8B-B14F-4D97-AF65-F5344CB8AC3E}">
        <p14:creationId xmlns:p14="http://schemas.microsoft.com/office/powerpoint/2010/main" val="4164644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汚染</a:t>
            </a:r>
            <a:endParaRPr lang="ja-JP" altLang="en-US" dirty="0"/>
          </a:p>
        </p:txBody>
      </p:sp>
      <p:sp>
        <p:nvSpPr>
          <p:cNvPr id="3" name="スライド番号プレースホルダー 2">
            <a:extLst>
              <a:ext uri="{FF2B5EF4-FFF2-40B4-BE49-F238E27FC236}">
                <a16:creationId xmlns:a16="http://schemas.microsoft.com/office/drawing/2014/main" id="{613CD067-1718-C041-8968-F9A4FFB8FF2D}"/>
              </a:ext>
            </a:extLst>
          </p:cNvPr>
          <p:cNvSpPr>
            <a:spLocks noGrp="1"/>
          </p:cNvSpPr>
          <p:nvPr>
            <p:ph type="sldNum" sz="quarter" idx="12"/>
          </p:nvPr>
        </p:nvSpPr>
        <p:spPr/>
        <p:txBody>
          <a:bodyPr/>
          <a:lstStyle/>
          <a:p>
            <a:fld id="{3703C944-5F21-DB4B-805C-66633127842B}" type="slidenum">
              <a:rPr lang="ja-JP" altLang="en-US" smtClean="0"/>
              <a:pPr/>
              <a:t>24</a:t>
            </a:fld>
            <a:endParaRPr lang="ja-JP" altLang="en-US"/>
          </a:p>
        </p:txBody>
      </p:sp>
      <p:grpSp>
        <p:nvGrpSpPr>
          <p:cNvPr id="9" name="グループ化 8"/>
          <p:cNvGrpSpPr/>
          <p:nvPr/>
        </p:nvGrpSpPr>
        <p:grpSpPr>
          <a:xfrm>
            <a:off x="1603798" y="1416491"/>
            <a:ext cx="1859169" cy="1671189"/>
            <a:chOff x="4866923" y="1557524"/>
            <a:chExt cx="1859169" cy="1671189"/>
          </a:xfrm>
        </p:grpSpPr>
        <p:pic>
          <p:nvPicPr>
            <p:cNvPr id="150" name="図 149" descr="ICON-04.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33796" y="1977165"/>
              <a:ext cx="572140" cy="572140"/>
            </a:xfrm>
            <a:prstGeom prst="rect">
              <a:avLst/>
            </a:prstGeom>
          </p:spPr>
        </p:pic>
        <p:pic>
          <p:nvPicPr>
            <p:cNvPr id="151" name="図 150" descr="吸入-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11245" y="1722628"/>
              <a:ext cx="514847" cy="659922"/>
            </a:xfrm>
            <a:prstGeom prst="rect">
              <a:avLst/>
            </a:prstGeom>
          </p:spPr>
        </p:pic>
        <p:pic>
          <p:nvPicPr>
            <p:cNvPr id="152" name="図 151" descr="吸入-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55014" y="1557524"/>
              <a:ext cx="514847" cy="659922"/>
            </a:xfrm>
            <a:prstGeom prst="rect">
              <a:avLst/>
            </a:prstGeom>
          </p:spPr>
        </p:pic>
        <p:pic>
          <p:nvPicPr>
            <p:cNvPr id="153" name="図 152" descr="吸入-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45442" y="2045959"/>
              <a:ext cx="514847" cy="659922"/>
            </a:xfrm>
            <a:prstGeom prst="rect">
              <a:avLst/>
            </a:prstGeom>
          </p:spPr>
        </p:pic>
        <p:pic>
          <p:nvPicPr>
            <p:cNvPr id="154" name="図 153" descr="吸入-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97985" y="2568791"/>
              <a:ext cx="514847" cy="659922"/>
            </a:xfrm>
            <a:prstGeom prst="rect">
              <a:avLst/>
            </a:prstGeom>
          </p:spPr>
        </p:pic>
        <p:pic>
          <p:nvPicPr>
            <p:cNvPr id="155" name="図 154" descr="吸入-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30686" y="2451842"/>
              <a:ext cx="514847" cy="659922"/>
            </a:xfrm>
            <a:prstGeom prst="rect">
              <a:avLst/>
            </a:prstGeom>
          </p:spPr>
        </p:pic>
        <p:pic>
          <p:nvPicPr>
            <p:cNvPr id="156" name="Picture 5" descr="bomb"/>
            <p:cNvPicPr>
              <a:picLocks noChangeAspect="1" noChangeArrowheads="1"/>
            </p:cNvPicPr>
            <p:nvPr/>
          </p:nvPicPr>
          <p:blipFill>
            <a:blip r:embed="rId5" cstate="print"/>
            <a:srcRect/>
            <a:stretch>
              <a:fillRect/>
            </a:stretch>
          </p:blipFill>
          <p:spPr bwMode="auto">
            <a:xfrm>
              <a:off x="5881871" y="2183546"/>
              <a:ext cx="456710" cy="444687"/>
            </a:xfrm>
            <a:prstGeom prst="rect">
              <a:avLst/>
            </a:prstGeom>
            <a:noFill/>
            <a:ln w="9525">
              <a:noFill/>
              <a:miter lim="800000"/>
              <a:headEnd/>
              <a:tailEnd/>
            </a:ln>
          </p:spPr>
        </p:pic>
        <p:grpSp>
          <p:nvGrpSpPr>
            <p:cNvPr id="157" name="Group 55"/>
            <p:cNvGrpSpPr>
              <a:grpSpLocks/>
            </p:cNvGrpSpPr>
            <p:nvPr/>
          </p:nvGrpSpPr>
          <p:grpSpPr bwMode="auto">
            <a:xfrm>
              <a:off x="6239686" y="2154376"/>
              <a:ext cx="179272" cy="151920"/>
              <a:chOff x="3347" y="1468"/>
              <a:chExt cx="433" cy="433"/>
            </a:xfrm>
          </p:grpSpPr>
          <p:sp>
            <p:nvSpPr>
              <p:cNvPr id="230"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31"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32"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33"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34"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58" name="Group 55"/>
            <p:cNvGrpSpPr>
              <a:grpSpLocks/>
            </p:cNvGrpSpPr>
            <p:nvPr/>
          </p:nvGrpSpPr>
          <p:grpSpPr bwMode="auto">
            <a:xfrm>
              <a:off x="6267175" y="2941773"/>
              <a:ext cx="179272" cy="151920"/>
              <a:chOff x="3347" y="1468"/>
              <a:chExt cx="433" cy="433"/>
            </a:xfrm>
          </p:grpSpPr>
          <p:sp>
            <p:nvSpPr>
              <p:cNvPr id="225"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6"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7"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8"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9"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59" name="Group 55"/>
            <p:cNvGrpSpPr>
              <a:grpSpLocks/>
            </p:cNvGrpSpPr>
            <p:nvPr/>
          </p:nvGrpSpPr>
          <p:grpSpPr bwMode="auto">
            <a:xfrm>
              <a:off x="6478427" y="2273747"/>
              <a:ext cx="179272" cy="151920"/>
              <a:chOff x="3347" y="1468"/>
              <a:chExt cx="433" cy="433"/>
            </a:xfrm>
          </p:grpSpPr>
          <p:sp>
            <p:nvSpPr>
              <p:cNvPr id="220"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1"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2"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3"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4"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0" name="Group 55"/>
            <p:cNvGrpSpPr>
              <a:grpSpLocks/>
            </p:cNvGrpSpPr>
            <p:nvPr/>
          </p:nvGrpSpPr>
          <p:grpSpPr bwMode="auto">
            <a:xfrm>
              <a:off x="4986294" y="2572174"/>
              <a:ext cx="179272" cy="151920"/>
              <a:chOff x="3347" y="1468"/>
              <a:chExt cx="433" cy="433"/>
            </a:xfrm>
          </p:grpSpPr>
          <p:sp>
            <p:nvSpPr>
              <p:cNvPr id="215"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6"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7"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8"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9"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1" name="Group 55"/>
            <p:cNvGrpSpPr>
              <a:grpSpLocks/>
            </p:cNvGrpSpPr>
            <p:nvPr/>
          </p:nvGrpSpPr>
          <p:grpSpPr bwMode="auto">
            <a:xfrm>
              <a:off x="5601540" y="2785858"/>
              <a:ext cx="179272" cy="151920"/>
              <a:chOff x="3347" y="1468"/>
              <a:chExt cx="433" cy="433"/>
            </a:xfrm>
          </p:grpSpPr>
          <p:sp>
            <p:nvSpPr>
              <p:cNvPr id="210"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1"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2"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3"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4"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2" name="Group 55"/>
            <p:cNvGrpSpPr>
              <a:grpSpLocks/>
            </p:cNvGrpSpPr>
            <p:nvPr/>
          </p:nvGrpSpPr>
          <p:grpSpPr bwMode="auto">
            <a:xfrm>
              <a:off x="6254365" y="1729417"/>
              <a:ext cx="179272" cy="151920"/>
              <a:chOff x="3347" y="1468"/>
              <a:chExt cx="433" cy="433"/>
            </a:xfrm>
          </p:grpSpPr>
          <p:sp>
            <p:nvSpPr>
              <p:cNvPr id="205"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6"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7"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8"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9"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3" name="Group 55"/>
            <p:cNvGrpSpPr>
              <a:grpSpLocks/>
            </p:cNvGrpSpPr>
            <p:nvPr/>
          </p:nvGrpSpPr>
          <p:grpSpPr bwMode="auto">
            <a:xfrm>
              <a:off x="6028563" y="2710496"/>
              <a:ext cx="179272" cy="151920"/>
              <a:chOff x="3347" y="1468"/>
              <a:chExt cx="433" cy="433"/>
            </a:xfrm>
          </p:grpSpPr>
          <p:sp>
            <p:nvSpPr>
              <p:cNvPr id="200"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1"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2"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3"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4"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4" name="Group 55"/>
            <p:cNvGrpSpPr>
              <a:grpSpLocks/>
            </p:cNvGrpSpPr>
            <p:nvPr/>
          </p:nvGrpSpPr>
          <p:grpSpPr bwMode="auto">
            <a:xfrm>
              <a:off x="5791781" y="1986448"/>
              <a:ext cx="179272" cy="151920"/>
              <a:chOff x="3347" y="1468"/>
              <a:chExt cx="433" cy="433"/>
            </a:xfrm>
          </p:grpSpPr>
          <p:sp>
            <p:nvSpPr>
              <p:cNvPr id="195"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6"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7"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8"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9"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5" name="Group 55"/>
            <p:cNvGrpSpPr>
              <a:grpSpLocks/>
            </p:cNvGrpSpPr>
            <p:nvPr/>
          </p:nvGrpSpPr>
          <p:grpSpPr bwMode="auto">
            <a:xfrm>
              <a:off x="5261867" y="2181766"/>
              <a:ext cx="179272" cy="151920"/>
              <a:chOff x="3347" y="1468"/>
              <a:chExt cx="433" cy="433"/>
            </a:xfrm>
          </p:grpSpPr>
          <p:sp>
            <p:nvSpPr>
              <p:cNvPr id="190"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1"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2"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3"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4"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6" name="Group 55"/>
            <p:cNvGrpSpPr>
              <a:grpSpLocks/>
            </p:cNvGrpSpPr>
            <p:nvPr/>
          </p:nvGrpSpPr>
          <p:grpSpPr bwMode="auto">
            <a:xfrm>
              <a:off x="4866923" y="2275029"/>
              <a:ext cx="179272" cy="151920"/>
              <a:chOff x="3347" y="1468"/>
              <a:chExt cx="433" cy="433"/>
            </a:xfrm>
          </p:grpSpPr>
          <p:sp>
            <p:nvSpPr>
              <p:cNvPr id="185"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6"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7"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8"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9"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7" name="Group 55"/>
            <p:cNvGrpSpPr>
              <a:grpSpLocks/>
            </p:cNvGrpSpPr>
            <p:nvPr/>
          </p:nvGrpSpPr>
          <p:grpSpPr bwMode="auto">
            <a:xfrm>
              <a:off x="5400824" y="2434388"/>
              <a:ext cx="179272" cy="151920"/>
              <a:chOff x="3347" y="1468"/>
              <a:chExt cx="433" cy="433"/>
            </a:xfrm>
          </p:grpSpPr>
          <p:sp>
            <p:nvSpPr>
              <p:cNvPr id="180"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1"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2"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3"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4"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8" name="Group 55"/>
            <p:cNvGrpSpPr>
              <a:grpSpLocks/>
            </p:cNvGrpSpPr>
            <p:nvPr/>
          </p:nvGrpSpPr>
          <p:grpSpPr bwMode="auto">
            <a:xfrm>
              <a:off x="6035954" y="1893629"/>
              <a:ext cx="179272" cy="151920"/>
              <a:chOff x="3347" y="1468"/>
              <a:chExt cx="433" cy="433"/>
            </a:xfrm>
          </p:grpSpPr>
          <p:sp>
            <p:nvSpPr>
              <p:cNvPr id="175"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6"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7"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8"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9"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9" name="Group 55"/>
            <p:cNvGrpSpPr>
              <a:grpSpLocks/>
            </p:cNvGrpSpPr>
            <p:nvPr/>
          </p:nvGrpSpPr>
          <p:grpSpPr bwMode="auto">
            <a:xfrm>
              <a:off x="5317310" y="1703612"/>
              <a:ext cx="179272" cy="151920"/>
              <a:chOff x="3347" y="1468"/>
              <a:chExt cx="433" cy="433"/>
            </a:xfrm>
          </p:grpSpPr>
          <p:sp>
            <p:nvSpPr>
              <p:cNvPr id="170"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1"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2"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3"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4"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sp>
        <p:nvSpPr>
          <p:cNvPr id="236" name="テキスト ボックス 235"/>
          <p:cNvSpPr txBox="1"/>
          <p:nvPr/>
        </p:nvSpPr>
        <p:spPr>
          <a:xfrm>
            <a:off x="1283362" y="3281939"/>
            <a:ext cx="2616790"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a:ln>
                  <a:noFill/>
                </a:ln>
                <a:solidFill>
                  <a:srgbClr val="FF0000"/>
                </a:solidFill>
                <a:effectLst/>
                <a:uLnTx/>
                <a:uFillTx/>
                <a:latin typeface="+mn-ea"/>
                <a:ea typeface="+mn-ea"/>
              </a:rPr>
              <a:t>汚染に接触</a:t>
            </a:r>
            <a:endParaRPr kumimoji="0" lang="en-US" altLang="ja-JP" sz="2400" b="0" i="0" u="none" strike="noStrike" kern="0" cap="none" spc="0" normalizeH="0" baseline="0" noProof="0" dirty="0">
              <a:ln>
                <a:noFill/>
              </a:ln>
              <a:solidFill>
                <a:srgbClr val="FF0000"/>
              </a:solidFill>
              <a:effectLst/>
              <a:uLnTx/>
              <a:uFillTx/>
              <a:latin typeface="+mn-ea"/>
              <a:ea typeface="+mn-ea"/>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kern="0">
                <a:solidFill>
                  <a:srgbClr val="FF0000"/>
                </a:solidFill>
                <a:latin typeface="+mn-ea"/>
              </a:rPr>
              <a:t>⇨</a:t>
            </a:r>
            <a:r>
              <a:rPr kumimoji="0" lang="ja-JP" altLang="en-US" sz="2800" b="1" i="0" u="none" strike="noStrike" kern="0" cap="none" spc="0" normalizeH="0" baseline="0" noProof="0">
                <a:ln>
                  <a:noFill/>
                </a:ln>
                <a:solidFill>
                  <a:srgbClr val="FF0000"/>
                </a:solidFill>
                <a:effectLst/>
                <a:uLnTx/>
                <a:uFillTx/>
                <a:latin typeface="+mn-ea"/>
                <a:ea typeface="+mn-ea"/>
              </a:rPr>
              <a:t>汚染</a:t>
            </a:r>
            <a:r>
              <a:rPr kumimoji="0" lang="ja-JP" altLang="en-US" sz="2800" b="1" i="0" u="none" strike="noStrike" kern="0" cap="none" spc="0" normalizeH="0" baseline="0" noProof="0" dirty="0">
                <a:ln>
                  <a:noFill/>
                </a:ln>
                <a:solidFill>
                  <a:srgbClr val="FF0000"/>
                </a:solidFill>
                <a:effectLst/>
                <a:uLnTx/>
                <a:uFillTx/>
                <a:latin typeface="+mn-ea"/>
                <a:ea typeface="+mn-ea"/>
              </a:rPr>
              <a:t>拡大</a:t>
            </a:r>
            <a:endParaRPr kumimoji="1" lang="ja-JP" altLang="en-US" sz="2800" b="1" i="0" u="none" strike="noStrike" kern="0" cap="none" spc="0" normalizeH="0" baseline="0" noProof="0" dirty="0">
              <a:ln>
                <a:noFill/>
              </a:ln>
              <a:solidFill>
                <a:srgbClr val="FF0000"/>
              </a:solidFill>
              <a:effectLst/>
              <a:uLnTx/>
              <a:uFillTx/>
              <a:latin typeface="+mn-ea"/>
              <a:ea typeface="+mn-ea"/>
            </a:endParaRPr>
          </a:p>
        </p:txBody>
      </p:sp>
      <p:grpSp>
        <p:nvGrpSpPr>
          <p:cNvPr id="240" name="図形グループ 239"/>
          <p:cNvGrpSpPr/>
          <p:nvPr/>
        </p:nvGrpSpPr>
        <p:grpSpPr>
          <a:xfrm>
            <a:off x="4740242" y="1589387"/>
            <a:ext cx="2040972" cy="1446550"/>
            <a:chOff x="4932040" y="4365104"/>
            <a:chExt cx="2027884" cy="1437274"/>
          </a:xfrm>
        </p:grpSpPr>
        <p:pic>
          <p:nvPicPr>
            <p:cNvPr id="148" name="図 147" descr="00376.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32040" y="4509120"/>
              <a:ext cx="1523661" cy="1142746"/>
            </a:xfrm>
            <a:prstGeom prst="rect">
              <a:avLst/>
            </a:prstGeom>
          </p:spPr>
        </p:pic>
        <p:sp>
          <p:nvSpPr>
            <p:cNvPr id="237" name="Rectangle 33"/>
            <p:cNvSpPr>
              <a:spLocks noChangeArrowheads="1"/>
            </p:cNvSpPr>
            <p:nvPr/>
          </p:nvSpPr>
          <p:spPr bwMode="auto">
            <a:xfrm>
              <a:off x="5940152" y="4365104"/>
              <a:ext cx="1019772" cy="1437274"/>
            </a:xfrm>
            <a:custGeom>
              <a:avLst/>
              <a:gdLst/>
              <a:ahLst/>
              <a:cxnLst/>
              <a:rect l="l" t="t" r="r" b="b"/>
              <a:pathLst>
                <a:path w="1453039" h="2047924">
                  <a:moveTo>
                    <a:pt x="644805" y="1086"/>
                  </a:moveTo>
                  <a:cubicBezTo>
                    <a:pt x="685219" y="-2068"/>
                    <a:pt x="726703" y="1588"/>
                    <a:pt x="767643" y="12762"/>
                  </a:cubicBezTo>
                  <a:cubicBezTo>
                    <a:pt x="930796" y="57289"/>
                    <a:pt x="1041378" y="209230"/>
                    <a:pt x="1033582" y="378163"/>
                  </a:cubicBezTo>
                  <a:cubicBezTo>
                    <a:pt x="1027712" y="505338"/>
                    <a:pt x="955957" y="616366"/>
                    <a:pt x="849873" y="675670"/>
                  </a:cubicBezTo>
                  <a:lnTo>
                    <a:pt x="846509" y="677188"/>
                  </a:lnTo>
                  <a:lnTo>
                    <a:pt x="874167" y="690429"/>
                  </a:lnTo>
                  <a:lnTo>
                    <a:pt x="882634" y="691230"/>
                  </a:lnTo>
                  <a:cubicBezTo>
                    <a:pt x="898241" y="695329"/>
                    <a:pt x="913945" y="702110"/>
                    <a:pt x="928890" y="711645"/>
                  </a:cubicBezTo>
                  <a:lnTo>
                    <a:pt x="1385210" y="1002784"/>
                  </a:lnTo>
                  <a:cubicBezTo>
                    <a:pt x="1444982" y="1040920"/>
                    <a:pt x="1469948" y="1108677"/>
                    <a:pt x="1440955" y="1154120"/>
                  </a:cubicBezTo>
                  <a:cubicBezTo>
                    <a:pt x="1411962" y="1199564"/>
                    <a:pt x="1339994" y="1205476"/>
                    <a:pt x="1280220" y="1167339"/>
                  </a:cubicBezTo>
                  <a:lnTo>
                    <a:pt x="1054791" y="1023511"/>
                  </a:lnTo>
                  <a:lnTo>
                    <a:pt x="1054791" y="1453510"/>
                  </a:lnTo>
                  <a:lnTo>
                    <a:pt x="1052050" y="1453510"/>
                  </a:lnTo>
                  <a:lnTo>
                    <a:pt x="1052050" y="1933526"/>
                  </a:lnTo>
                  <a:cubicBezTo>
                    <a:pt x="1052049" y="1996699"/>
                    <a:pt x="998770" y="2047923"/>
                    <a:pt x="933039" y="2047924"/>
                  </a:cubicBezTo>
                  <a:cubicBezTo>
                    <a:pt x="867307" y="2047923"/>
                    <a:pt x="814028" y="1996699"/>
                    <a:pt x="814028" y="1933526"/>
                  </a:cubicBezTo>
                  <a:lnTo>
                    <a:pt x="814028" y="1453510"/>
                  </a:lnTo>
                  <a:lnTo>
                    <a:pt x="675764" y="1453510"/>
                  </a:lnTo>
                  <a:lnTo>
                    <a:pt x="675764" y="1933526"/>
                  </a:lnTo>
                  <a:cubicBezTo>
                    <a:pt x="675765" y="1996699"/>
                    <a:pt x="622485" y="2047923"/>
                    <a:pt x="556754" y="2047923"/>
                  </a:cubicBezTo>
                  <a:cubicBezTo>
                    <a:pt x="491021" y="2047923"/>
                    <a:pt x="437742" y="1996699"/>
                    <a:pt x="437742" y="1933527"/>
                  </a:cubicBezTo>
                  <a:lnTo>
                    <a:pt x="437742" y="1451250"/>
                  </a:lnTo>
                  <a:lnTo>
                    <a:pt x="439074" y="1444908"/>
                  </a:lnTo>
                  <a:lnTo>
                    <a:pt x="438616" y="1444907"/>
                  </a:lnTo>
                  <a:lnTo>
                    <a:pt x="438616" y="1000728"/>
                  </a:lnTo>
                  <a:lnTo>
                    <a:pt x="438465" y="1000243"/>
                  </a:lnTo>
                  <a:lnTo>
                    <a:pt x="438238" y="997997"/>
                  </a:lnTo>
                  <a:lnTo>
                    <a:pt x="172818" y="1167339"/>
                  </a:lnTo>
                  <a:cubicBezTo>
                    <a:pt x="113045" y="1205476"/>
                    <a:pt x="41078" y="1199565"/>
                    <a:pt x="12085" y="1154121"/>
                  </a:cubicBezTo>
                  <a:cubicBezTo>
                    <a:pt x="-16909" y="1108677"/>
                    <a:pt x="8056" y="1040920"/>
                    <a:pt x="67829" y="1002785"/>
                  </a:cubicBezTo>
                  <a:lnTo>
                    <a:pt x="524151" y="711644"/>
                  </a:lnTo>
                  <a:lnTo>
                    <a:pt x="551466" y="699588"/>
                  </a:lnTo>
                  <a:lnTo>
                    <a:pt x="497735" y="675002"/>
                  </a:lnTo>
                  <a:cubicBezTo>
                    <a:pt x="427995" y="635812"/>
                    <a:pt x="371183" y="573521"/>
                    <a:pt x="339498" y="494989"/>
                  </a:cubicBezTo>
                  <a:lnTo>
                    <a:pt x="673605" y="360664"/>
                  </a:lnTo>
                  <a:lnTo>
                    <a:pt x="353505" y="194257"/>
                  </a:lnTo>
                  <a:cubicBezTo>
                    <a:pt x="363245" y="175431"/>
                    <a:pt x="374462" y="157777"/>
                    <a:pt x="386954" y="141384"/>
                  </a:cubicBezTo>
                  <a:lnTo>
                    <a:pt x="403180" y="123497"/>
                  </a:lnTo>
                  <a:lnTo>
                    <a:pt x="389982" y="110448"/>
                  </a:lnTo>
                  <a:cubicBezTo>
                    <a:pt x="384517" y="101833"/>
                    <a:pt x="381494" y="92361"/>
                    <a:pt x="381494" y="82419"/>
                  </a:cubicBezTo>
                  <a:cubicBezTo>
                    <a:pt x="381495" y="42650"/>
                    <a:pt x="429853" y="10411"/>
                    <a:pt x="489507" y="10411"/>
                  </a:cubicBezTo>
                  <a:cubicBezTo>
                    <a:pt x="504420" y="10411"/>
                    <a:pt x="518628" y="12425"/>
                    <a:pt x="531550" y="16069"/>
                  </a:cubicBezTo>
                  <a:lnTo>
                    <a:pt x="548120" y="23517"/>
                  </a:lnTo>
                  <a:lnTo>
                    <a:pt x="585187" y="10836"/>
                  </a:lnTo>
                  <a:cubicBezTo>
                    <a:pt x="604657" y="5943"/>
                    <a:pt x="624598" y="2662"/>
                    <a:pt x="644805" y="1086"/>
                  </a:cubicBezTo>
                  <a:close/>
                </a:path>
              </a:pathLst>
            </a:custGeom>
            <a:gradFill flip="none" rotWithShape="1">
              <a:gsLst>
                <a:gs pos="26000">
                  <a:srgbClr val="31B6FD">
                    <a:lumMod val="75000"/>
                    <a:alpha val="47000"/>
                  </a:srgbClr>
                </a:gs>
                <a:gs pos="75000">
                  <a:srgbClr val="F5C040">
                    <a:lumMod val="75000"/>
                    <a:alpha val="47000"/>
                  </a:srgbClr>
                </a:gs>
              </a:gsLst>
              <a:lin ang="0" scaled="1"/>
              <a:tileRect/>
            </a:gra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Calibri"/>
                <a:ea typeface="ＭＳ Ｐゴシック"/>
              </a:endParaRPr>
            </a:p>
          </p:txBody>
        </p:sp>
      </p:grpSp>
      <p:sp>
        <p:nvSpPr>
          <p:cNvPr id="239" name="テキスト ボックス 238"/>
          <p:cNvSpPr txBox="1"/>
          <p:nvPr/>
        </p:nvSpPr>
        <p:spPr>
          <a:xfrm>
            <a:off x="4128656" y="3244967"/>
            <a:ext cx="3586348" cy="1446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ea"/>
                <a:ea typeface="+mn-ea"/>
              </a:rPr>
              <a:t>放射性</a:t>
            </a:r>
            <a:r>
              <a:rPr kumimoji="1" lang="ja-JP" altLang="en-US" sz="1600" b="0" i="0" u="none" strike="noStrike" kern="0" cap="none" spc="0" normalizeH="0" baseline="0" noProof="0">
                <a:ln>
                  <a:noFill/>
                </a:ln>
                <a:solidFill>
                  <a:srgbClr val="000000"/>
                </a:solidFill>
                <a:effectLst/>
                <a:uLnTx/>
                <a:uFillTx/>
                <a:latin typeface="+mn-ea"/>
                <a:ea typeface="+mn-ea"/>
              </a:rPr>
              <a:t>物質</a:t>
            </a:r>
            <a:r>
              <a:rPr lang="ja-JP" altLang="en-US" sz="1600" kern="0">
                <a:solidFill>
                  <a:sysClr val="windowText" lastClr="000000"/>
                </a:solidFill>
                <a:latin typeface="+mn-ea"/>
              </a:rPr>
              <a:t>の</a:t>
            </a:r>
            <a:r>
              <a:rPr kumimoji="1" lang="ja-JP" altLang="en-US" sz="1600" b="0" i="0" u="none" strike="noStrike" kern="0" cap="none" spc="0" normalizeH="0" baseline="0" noProof="0">
                <a:ln>
                  <a:noFill/>
                </a:ln>
                <a:solidFill>
                  <a:sysClr val="windowText" lastClr="000000"/>
                </a:solidFill>
                <a:effectLst/>
                <a:uLnTx/>
                <a:uFillTx/>
                <a:latin typeface="+mn-ea"/>
                <a:ea typeface="+mn-ea"/>
              </a:rPr>
              <a:t>吸入＝</a:t>
            </a:r>
            <a:r>
              <a:rPr kumimoji="1" lang="ja-JP" altLang="en-US" sz="2400" b="0" i="0" u="none" strike="noStrike" kern="0" cap="none" spc="0" normalizeH="0" baseline="0" noProof="0">
                <a:ln>
                  <a:noFill/>
                </a:ln>
                <a:solidFill>
                  <a:srgbClr val="FF0000"/>
                </a:solidFill>
                <a:effectLst/>
                <a:uLnTx/>
                <a:uFillTx/>
                <a:latin typeface="+mn-ea"/>
                <a:ea typeface="+mn-ea"/>
              </a:rPr>
              <a:t>内部被ばく</a:t>
            </a:r>
            <a:endParaRPr kumimoji="1" lang="en-US" altLang="ja-JP" sz="1600" b="0" i="0" u="none" strike="noStrike" kern="0" cap="none" spc="0" normalizeH="0" baseline="0" noProof="0" dirty="0">
              <a:ln>
                <a:noFill/>
              </a:ln>
              <a:solidFill>
                <a:srgbClr val="FF0000"/>
              </a:solidFill>
              <a:effectLst/>
              <a:uLnTx/>
              <a:uFillTx/>
              <a:latin typeface="+mn-ea"/>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1600" kern="0">
                <a:solidFill>
                  <a:srgbClr val="FF6666"/>
                </a:solidFill>
                <a:latin typeface="+mn-ea"/>
              </a:rPr>
              <a:t>　　</a:t>
            </a:r>
            <a:r>
              <a:rPr lang="ja-JP" altLang="en-US" sz="1600" kern="0">
                <a:latin typeface="+mn-ea"/>
              </a:rPr>
              <a:t>↓</a:t>
            </a:r>
            <a:endParaRPr kumimoji="1" lang="en-US" altLang="ja-JP" sz="1600" b="0" i="0" u="none" strike="noStrike" kern="0" cap="none" spc="0" normalizeH="0" baseline="0" noProof="0" dirty="0">
              <a:ln>
                <a:noFill/>
              </a:ln>
              <a:effectLst/>
              <a:uLnTx/>
              <a:uFillTx/>
              <a:latin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ea"/>
                <a:ea typeface="+mn-ea"/>
              </a:rPr>
              <a:t>汚れた大気の場所に滞在</a:t>
            </a:r>
            <a:endParaRPr kumimoji="1" lang="en-US" altLang="ja-JP" sz="1600" b="0" i="0" u="none" strike="noStrike" kern="0" cap="none" spc="0" normalizeH="0" baseline="0" noProof="0" dirty="0">
              <a:ln>
                <a:noFill/>
              </a:ln>
              <a:solidFill>
                <a:sysClr val="windowText" lastClr="000000"/>
              </a:solidFill>
              <a:effectLst/>
              <a:uLnTx/>
              <a:uFillTx/>
              <a:latin typeface="+mn-ea"/>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1600" kern="0">
                <a:solidFill>
                  <a:sysClr val="windowText" lastClr="000000"/>
                </a:solidFill>
                <a:latin typeface="+mn-ea"/>
              </a:rPr>
              <a:t>　　↓</a:t>
            </a:r>
            <a:endParaRPr kumimoji="1" lang="en-US" altLang="ja-JP" sz="1600" b="0" i="0" u="none" strike="noStrike" kern="0" cap="none" spc="0" normalizeH="0" baseline="0" noProof="0" dirty="0">
              <a:ln>
                <a:noFill/>
              </a:ln>
              <a:solidFill>
                <a:sysClr val="windowText" lastClr="000000"/>
              </a:solidFill>
              <a:effectLst/>
              <a:uLnTx/>
              <a:uFillTx/>
              <a:latin typeface="+mn-ea"/>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ea"/>
                <a:ea typeface="+mn-ea"/>
              </a:rPr>
              <a:t>頭部</a:t>
            </a:r>
            <a:r>
              <a:rPr kumimoji="1" lang="ja-JP" altLang="en-US" sz="1600" b="0" i="0" u="none" strike="noStrike" kern="0" cap="none" spc="0" normalizeH="0" baseline="0" noProof="0" dirty="0">
                <a:ln>
                  <a:noFill/>
                </a:ln>
                <a:solidFill>
                  <a:sysClr val="windowText" lastClr="000000"/>
                </a:solidFill>
                <a:effectLst/>
                <a:uLnTx/>
                <a:uFillTx/>
                <a:latin typeface="+mn-ea"/>
                <a:ea typeface="+mn-ea"/>
              </a:rPr>
              <a:t>、顔面</a:t>
            </a:r>
            <a:r>
              <a:rPr kumimoji="1" lang="ja-JP" altLang="en-US" sz="1600" b="0" i="0" u="none" strike="noStrike" kern="0" cap="none" spc="0" normalizeH="0" baseline="0" noProof="0">
                <a:ln>
                  <a:noFill/>
                </a:ln>
                <a:solidFill>
                  <a:sysClr val="windowText" lastClr="000000"/>
                </a:solidFill>
                <a:effectLst/>
                <a:uLnTx/>
                <a:uFillTx/>
                <a:latin typeface="+mn-ea"/>
                <a:ea typeface="+mn-ea"/>
              </a:rPr>
              <a:t>の汚染</a:t>
            </a:r>
            <a:endParaRPr kumimoji="1" lang="ja-JP" altLang="en-US" sz="1600" b="0" i="0" u="none" strike="noStrike" kern="0" cap="none" spc="0" normalizeH="0" baseline="0" noProof="0" dirty="0">
              <a:ln>
                <a:noFill/>
              </a:ln>
              <a:solidFill>
                <a:sysClr val="windowText" lastClr="000000"/>
              </a:solidFill>
              <a:effectLst/>
              <a:uLnTx/>
              <a:uFillTx/>
              <a:latin typeface="+mn-ea"/>
              <a:ea typeface="+mn-ea"/>
            </a:endParaRPr>
          </a:p>
        </p:txBody>
      </p:sp>
      <p:sp>
        <p:nvSpPr>
          <p:cNvPr id="107" name="テキスト ボックス 106"/>
          <p:cNvSpPr txBox="1"/>
          <p:nvPr/>
        </p:nvSpPr>
        <p:spPr>
          <a:xfrm>
            <a:off x="812800" y="796583"/>
            <a:ext cx="2646878" cy="461665"/>
          </a:xfrm>
          <a:prstGeom prst="rect">
            <a:avLst/>
          </a:prstGeom>
          <a:noFill/>
        </p:spPr>
        <p:txBody>
          <a:bodyPr wrap="none" rtlCol="0">
            <a:spAutoFit/>
          </a:bodyPr>
          <a:lstStyle/>
          <a:p>
            <a:r>
              <a:rPr kumimoji="1" lang="ja-JP" altLang="en-US" sz="2400" dirty="0">
                <a:solidFill>
                  <a:srgbClr val="FF0000"/>
                </a:solidFill>
              </a:rPr>
              <a:t>放射性物質</a:t>
            </a:r>
            <a:r>
              <a:rPr kumimoji="1" lang="ja-JP" altLang="en-US" sz="2400">
                <a:solidFill>
                  <a:srgbClr val="FF0000"/>
                </a:solidFill>
              </a:rPr>
              <a:t>が付着</a:t>
            </a:r>
            <a:endParaRPr kumimoji="1" lang="ja-JP" altLang="en-US" sz="2400" dirty="0">
              <a:solidFill>
                <a:srgbClr val="FF0000"/>
              </a:solidFill>
            </a:endParaRPr>
          </a:p>
        </p:txBody>
      </p:sp>
    </p:spTree>
    <p:extLst>
      <p:ext uri="{BB962C8B-B14F-4D97-AF65-F5344CB8AC3E}">
        <p14:creationId xmlns:p14="http://schemas.microsoft.com/office/powerpoint/2010/main" val="3772422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0489A94-6870-1644-96A1-F037296AE678}"/>
              </a:ext>
            </a:extLst>
          </p:cNvPr>
          <p:cNvSpPr>
            <a:spLocks noGrp="1"/>
          </p:cNvSpPr>
          <p:nvPr>
            <p:ph type="sldNum" sz="quarter" idx="12"/>
          </p:nvPr>
        </p:nvSpPr>
        <p:spPr/>
        <p:txBody>
          <a:bodyPr/>
          <a:lstStyle/>
          <a:p>
            <a:fld id="{3703C944-5F21-DB4B-805C-66633127842B}" type="slidenum">
              <a:rPr lang="ja-JP" altLang="en-US" smtClean="0"/>
              <a:pPr/>
              <a:t>25</a:t>
            </a:fld>
            <a:endParaRPr lang="ja-JP" altLang="en-US"/>
          </a:p>
        </p:txBody>
      </p:sp>
      <p:sp>
        <p:nvSpPr>
          <p:cNvPr id="5" name="コンテンツ プレースホルダー 4">
            <a:extLst>
              <a:ext uri="{FF2B5EF4-FFF2-40B4-BE49-F238E27FC236}">
                <a16:creationId xmlns:a16="http://schemas.microsoft.com/office/drawing/2014/main" id="{2EA25BB9-B85C-C046-AC80-691002D870B5}"/>
              </a:ext>
            </a:extLst>
          </p:cNvPr>
          <p:cNvSpPr>
            <a:spLocks noGrp="1"/>
          </p:cNvSpPr>
          <p:nvPr>
            <p:ph idx="4294967295"/>
          </p:nvPr>
        </p:nvSpPr>
        <p:spPr>
          <a:xfrm>
            <a:off x="717086" y="700422"/>
            <a:ext cx="7886700" cy="3797300"/>
          </a:xfrm>
        </p:spPr>
        <p:txBody>
          <a:bodyPr/>
          <a:lstStyle/>
          <a:p>
            <a:pPr marL="0" indent="0">
              <a:buNone/>
            </a:pPr>
            <a:r>
              <a:rPr lang="ja-JP" altLang="en-US"/>
              <a:t>表面汚染では危険な</a:t>
            </a:r>
            <a:endParaRPr lang="en-US" altLang="ja-JP" dirty="0"/>
          </a:p>
          <a:p>
            <a:pPr marL="0" indent="0" algn="r">
              <a:buNone/>
            </a:pPr>
            <a:r>
              <a:rPr lang="ja-JP" altLang="en-US" sz="4000">
                <a:solidFill>
                  <a:srgbClr val="FF0000"/>
                </a:solidFill>
              </a:rPr>
              <a:t>外部被ばくはしない</a:t>
            </a:r>
            <a:endParaRPr lang="en-US" altLang="ja-JP" dirty="0">
              <a:solidFill>
                <a:srgbClr val="FF0000"/>
              </a:solidFill>
            </a:endParaRPr>
          </a:p>
        </p:txBody>
      </p:sp>
      <p:sp>
        <p:nvSpPr>
          <p:cNvPr id="6" name="テキスト ボックス 5">
            <a:extLst>
              <a:ext uri="{FF2B5EF4-FFF2-40B4-BE49-F238E27FC236}">
                <a16:creationId xmlns:a16="http://schemas.microsoft.com/office/drawing/2014/main" id="{0BC56D22-F49C-FD4B-AB63-2B6DF1C0AA14}"/>
              </a:ext>
            </a:extLst>
          </p:cNvPr>
          <p:cNvSpPr txBox="1"/>
          <p:nvPr/>
        </p:nvSpPr>
        <p:spPr>
          <a:xfrm>
            <a:off x="2987849" y="2909528"/>
            <a:ext cx="5133596" cy="954107"/>
          </a:xfrm>
          <a:prstGeom prst="rect">
            <a:avLst/>
          </a:prstGeom>
          <a:noFill/>
        </p:spPr>
        <p:txBody>
          <a:bodyPr wrap="square" rtlCol="0">
            <a:spAutoFit/>
          </a:bodyPr>
          <a:lstStyle/>
          <a:p>
            <a:pPr defTabSz="685783">
              <a:defRPr/>
            </a:pPr>
            <a:r>
              <a:rPr lang="ja-JP" altLang="en-US" sz="2800">
                <a:latin typeface="游ゴシック" panose="020F0502020204030204"/>
                <a:ea typeface="游ゴシック" panose="020B0400000000000000" pitchFamily="34" charset="-128"/>
              </a:rPr>
              <a:t>全身または皮膚の被ばくの症状は出ない</a:t>
            </a:r>
          </a:p>
        </p:txBody>
      </p:sp>
      <p:pic>
        <p:nvPicPr>
          <p:cNvPr id="7" name="図 6">
            <a:extLst>
              <a:ext uri="{FF2B5EF4-FFF2-40B4-BE49-F238E27FC236}">
                <a16:creationId xmlns:a16="http://schemas.microsoft.com/office/drawing/2014/main" id="{A16411DF-3471-B048-A0E5-9E9B0237AC56}"/>
              </a:ext>
            </a:extLst>
          </p:cNvPr>
          <p:cNvPicPr>
            <a:picLocks noChangeAspect="1"/>
          </p:cNvPicPr>
          <p:nvPr/>
        </p:nvPicPr>
        <p:blipFill>
          <a:blip r:embed="rId3"/>
          <a:stretch>
            <a:fillRect/>
          </a:stretch>
        </p:blipFill>
        <p:spPr>
          <a:xfrm>
            <a:off x="508000" y="1739735"/>
            <a:ext cx="2757987" cy="2757987"/>
          </a:xfrm>
          <a:prstGeom prst="rect">
            <a:avLst/>
          </a:prstGeom>
        </p:spPr>
      </p:pic>
    </p:spTree>
    <p:extLst>
      <p:ext uri="{BB962C8B-B14F-4D97-AF65-F5344CB8AC3E}">
        <p14:creationId xmlns:p14="http://schemas.microsoft.com/office/powerpoint/2010/main" val="3456323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74D6CF-E90C-F440-A395-95A7A36FF616}"/>
              </a:ext>
            </a:extLst>
          </p:cNvPr>
          <p:cNvSpPr>
            <a:spLocks noGrp="1"/>
          </p:cNvSpPr>
          <p:nvPr>
            <p:ph type="title"/>
          </p:nvPr>
        </p:nvSpPr>
        <p:spPr/>
        <p:txBody>
          <a:bodyPr>
            <a:normAutofit/>
          </a:bodyPr>
          <a:lstStyle/>
          <a:p>
            <a:r>
              <a:rPr lang="ja-JP" altLang="en-US" sz="6600"/>
              <a:t>汚染対策</a:t>
            </a:r>
            <a:br>
              <a:rPr lang="en-US" altLang="ja-JP" sz="6600" dirty="0"/>
            </a:br>
            <a:r>
              <a:rPr lang="ja-JP" altLang="en-US" sz="6600"/>
              <a:t>（汚染拡大防止）</a:t>
            </a:r>
          </a:p>
        </p:txBody>
      </p:sp>
      <p:sp>
        <p:nvSpPr>
          <p:cNvPr id="13" name="テキスト プレースホルダー 12">
            <a:extLst>
              <a:ext uri="{FF2B5EF4-FFF2-40B4-BE49-F238E27FC236}">
                <a16:creationId xmlns:a16="http://schemas.microsoft.com/office/drawing/2014/main" id="{E55B9FC8-E5A1-A343-9A33-50B44A030459}"/>
              </a:ext>
            </a:extLst>
          </p:cNvPr>
          <p:cNvSpPr>
            <a:spLocks noGrp="1"/>
          </p:cNvSpPr>
          <p:nvPr>
            <p:ph type="body" idx="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DA7CB37-9563-C645-9913-F9C8D8906DC5}"/>
              </a:ext>
            </a:extLst>
          </p:cNvPr>
          <p:cNvSpPr>
            <a:spLocks noGrp="1"/>
          </p:cNvSpPr>
          <p:nvPr>
            <p:ph type="sldNum" sz="quarter" idx="12"/>
          </p:nvPr>
        </p:nvSpPr>
        <p:spPr/>
        <p:txBody>
          <a:bodyPr/>
          <a:lstStyle/>
          <a:p>
            <a:fld id="{3703C944-5F21-DB4B-805C-66633127842B}" type="slidenum">
              <a:rPr lang="ja-JP" altLang="en-US" smtClean="0"/>
              <a:pPr/>
              <a:t>26</a:t>
            </a:fld>
            <a:endParaRPr lang="ja-JP" altLang="en-US"/>
          </a:p>
        </p:txBody>
      </p:sp>
    </p:spTree>
    <p:extLst>
      <p:ext uri="{BB962C8B-B14F-4D97-AF65-F5344CB8AC3E}">
        <p14:creationId xmlns:p14="http://schemas.microsoft.com/office/powerpoint/2010/main" val="3049716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DADB4E0-9D82-304D-9539-67572CAC4955}"/>
              </a:ext>
            </a:extLst>
          </p:cNvPr>
          <p:cNvSpPr>
            <a:spLocks noGrp="1"/>
          </p:cNvSpPr>
          <p:nvPr>
            <p:ph idx="1"/>
          </p:nvPr>
        </p:nvSpPr>
        <p:spPr/>
        <p:txBody>
          <a:bodyPr/>
          <a:lstStyle/>
          <a:p>
            <a:pPr marL="0" indent="0">
              <a:buNone/>
            </a:pPr>
            <a:r>
              <a:rPr kumimoji="1" lang="ja-JP" altLang="en-US" sz="4000">
                <a:solidFill>
                  <a:srgbClr val="FF0000"/>
                </a:solidFill>
              </a:rPr>
              <a:t>個人防護装備</a:t>
            </a:r>
            <a:endParaRPr kumimoji="1" lang="en-US" altLang="ja-JP" sz="4000" dirty="0">
              <a:solidFill>
                <a:srgbClr val="FF0000"/>
              </a:solidFill>
            </a:endParaRPr>
          </a:p>
          <a:p>
            <a:pPr lvl="1"/>
            <a:r>
              <a:rPr lang="ja-JP" altLang="en-US" sz="2800"/>
              <a:t>皮膚、衣類への付着を防止</a:t>
            </a:r>
            <a:endParaRPr lang="en-US" altLang="ja-JP" sz="2800" dirty="0"/>
          </a:p>
          <a:p>
            <a:pPr lvl="1"/>
            <a:r>
              <a:rPr kumimoji="1" lang="ja-JP" altLang="en-US" sz="2800"/>
              <a:t>外部被ばくは防護しない</a:t>
            </a:r>
          </a:p>
        </p:txBody>
      </p:sp>
      <p:sp>
        <p:nvSpPr>
          <p:cNvPr id="14" name="スライド番号プレースホルダー 13">
            <a:extLst>
              <a:ext uri="{FF2B5EF4-FFF2-40B4-BE49-F238E27FC236}">
                <a16:creationId xmlns:a16="http://schemas.microsoft.com/office/drawing/2014/main" id="{3A872F2F-BE9D-724C-83A4-5553D17148A7}"/>
              </a:ext>
            </a:extLst>
          </p:cNvPr>
          <p:cNvSpPr>
            <a:spLocks noGrp="1"/>
          </p:cNvSpPr>
          <p:nvPr>
            <p:ph type="sldNum" sz="quarter" idx="12"/>
          </p:nvPr>
        </p:nvSpPr>
        <p:spPr/>
        <p:txBody>
          <a:bodyPr/>
          <a:lstStyle/>
          <a:p>
            <a:fld id="{3703C944-5F21-DB4B-805C-66633127842B}" type="slidenum">
              <a:rPr lang="ja-JP" altLang="en-US" smtClean="0"/>
              <a:pPr/>
              <a:t>27</a:t>
            </a:fld>
            <a:endParaRPr lang="ja-JP" altLang="en-US"/>
          </a:p>
        </p:txBody>
      </p:sp>
      <p:pic>
        <p:nvPicPr>
          <p:cNvPr id="5" name="図 4" descr="タイベックのコピー.png">
            <a:extLst>
              <a:ext uri="{FF2B5EF4-FFF2-40B4-BE49-F238E27FC236}">
                <a16:creationId xmlns:a16="http://schemas.microsoft.com/office/drawing/2014/main" id="{FCBDEBFE-7FBC-7340-B0DD-A792B6EB43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57175" y="1569381"/>
            <a:ext cx="1097171" cy="2979519"/>
          </a:xfrm>
          <a:prstGeom prst="rect">
            <a:avLst/>
          </a:prstGeom>
        </p:spPr>
      </p:pic>
      <p:sp>
        <p:nvSpPr>
          <p:cNvPr id="6" name="テキスト ボックス 5">
            <a:extLst>
              <a:ext uri="{FF2B5EF4-FFF2-40B4-BE49-F238E27FC236}">
                <a16:creationId xmlns:a16="http://schemas.microsoft.com/office/drawing/2014/main" id="{584AFD6C-BB3F-1A41-9491-55C51219E842}"/>
              </a:ext>
            </a:extLst>
          </p:cNvPr>
          <p:cNvSpPr txBox="1"/>
          <p:nvPr/>
        </p:nvSpPr>
        <p:spPr>
          <a:xfrm>
            <a:off x="6083543" y="1217169"/>
            <a:ext cx="1826141" cy="338554"/>
          </a:xfrm>
          <a:prstGeom prst="rect">
            <a:avLst/>
          </a:prstGeom>
          <a:noFill/>
        </p:spPr>
        <p:txBody>
          <a:bodyPr wrap="none" rtlCol="0">
            <a:spAutoFit/>
          </a:bodyPr>
          <a:lstStyle/>
          <a:p>
            <a:r>
              <a:rPr lang="ja-JP" altLang="en-US" sz="1600"/>
              <a:t>タイベックスーツ</a:t>
            </a:r>
          </a:p>
        </p:txBody>
      </p:sp>
      <p:sp>
        <p:nvSpPr>
          <p:cNvPr id="7" name="テキスト ボックス 6">
            <a:extLst>
              <a:ext uri="{FF2B5EF4-FFF2-40B4-BE49-F238E27FC236}">
                <a16:creationId xmlns:a16="http://schemas.microsoft.com/office/drawing/2014/main" id="{FCA2E7EE-DB7A-A544-9215-7D364EEB4FA5}"/>
              </a:ext>
            </a:extLst>
          </p:cNvPr>
          <p:cNvSpPr txBox="1"/>
          <p:nvPr/>
        </p:nvSpPr>
        <p:spPr>
          <a:xfrm>
            <a:off x="6749400" y="1613828"/>
            <a:ext cx="1005403" cy="584775"/>
          </a:xfrm>
          <a:prstGeom prst="rect">
            <a:avLst/>
          </a:prstGeom>
          <a:noFill/>
        </p:spPr>
        <p:txBody>
          <a:bodyPr wrap="none" rtlCol="0">
            <a:spAutoFit/>
          </a:bodyPr>
          <a:lstStyle/>
          <a:p>
            <a:r>
              <a:rPr lang="ja-JP" altLang="en-US" sz="1600"/>
              <a:t>ゴーグル</a:t>
            </a:r>
            <a:endParaRPr lang="en-US" altLang="ja-JP" sz="1600" dirty="0"/>
          </a:p>
          <a:p>
            <a:r>
              <a:rPr lang="ja-JP" altLang="en-US" sz="1600"/>
              <a:t>マスク</a:t>
            </a:r>
          </a:p>
        </p:txBody>
      </p:sp>
      <p:sp>
        <p:nvSpPr>
          <p:cNvPr id="8" name="テキスト ボックス 7">
            <a:extLst>
              <a:ext uri="{FF2B5EF4-FFF2-40B4-BE49-F238E27FC236}">
                <a16:creationId xmlns:a16="http://schemas.microsoft.com/office/drawing/2014/main" id="{FC531BF1-D056-2342-8C87-9B470187F224}"/>
              </a:ext>
            </a:extLst>
          </p:cNvPr>
          <p:cNvSpPr txBox="1"/>
          <p:nvPr/>
        </p:nvSpPr>
        <p:spPr>
          <a:xfrm>
            <a:off x="7154346" y="2792199"/>
            <a:ext cx="1005404" cy="830997"/>
          </a:xfrm>
          <a:prstGeom prst="rect">
            <a:avLst/>
          </a:prstGeom>
          <a:noFill/>
        </p:spPr>
        <p:txBody>
          <a:bodyPr wrap="none" rtlCol="0">
            <a:spAutoFit/>
          </a:bodyPr>
          <a:lstStyle/>
          <a:p>
            <a:pPr algn="ctr"/>
            <a:r>
              <a:rPr lang="ja-JP" altLang="en-US" sz="1600"/>
              <a:t>ゴム手袋</a:t>
            </a:r>
            <a:endParaRPr lang="en-US" altLang="ja-JP" sz="1600" dirty="0"/>
          </a:p>
          <a:p>
            <a:pPr algn="ctr"/>
            <a:r>
              <a:rPr lang="ja-JP" altLang="en-US" sz="1600"/>
              <a:t>（二重）</a:t>
            </a:r>
            <a:endParaRPr lang="en-US" altLang="ja-JP" sz="1600" dirty="0"/>
          </a:p>
          <a:p>
            <a:pPr algn="ctr"/>
            <a:r>
              <a:rPr lang="ja-JP" altLang="en-US" sz="1600"/>
              <a:t>目張り</a:t>
            </a:r>
          </a:p>
        </p:txBody>
      </p:sp>
      <p:sp>
        <p:nvSpPr>
          <p:cNvPr id="9" name="テキスト ボックス 8">
            <a:extLst>
              <a:ext uri="{FF2B5EF4-FFF2-40B4-BE49-F238E27FC236}">
                <a16:creationId xmlns:a16="http://schemas.microsoft.com/office/drawing/2014/main" id="{72D40211-41B2-8E4E-B40E-4F6ABFD5772E}"/>
              </a:ext>
            </a:extLst>
          </p:cNvPr>
          <p:cNvSpPr txBox="1"/>
          <p:nvPr/>
        </p:nvSpPr>
        <p:spPr>
          <a:xfrm>
            <a:off x="6749399" y="3946008"/>
            <a:ext cx="1005404" cy="338554"/>
          </a:xfrm>
          <a:prstGeom prst="rect">
            <a:avLst/>
          </a:prstGeom>
          <a:noFill/>
        </p:spPr>
        <p:txBody>
          <a:bodyPr wrap="none" rtlCol="0">
            <a:spAutoFit/>
          </a:bodyPr>
          <a:lstStyle/>
          <a:p>
            <a:pPr algn="ctr"/>
            <a:r>
              <a:rPr lang="ja-JP" altLang="en-US" sz="1600"/>
              <a:t>靴カバー</a:t>
            </a:r>
          </a:p>
        </p:txBody>
      </p:sp>
      <p:pic>
        <p:nvPicPr>
          <p:cNvPr id="15" name="図 14" descr="ブーツカバー.png">
            <a:extLst>
              <a:ext uri="{FF2B5EF4-FFF2-40B4-BE49-F238E27FC236}">
                <a16:creationId xmlns:a16="http://schemas.microsoft.com/office/drawing/2014/main" id="{757DEAF7-6D32-9A4C-925C-97DA8691C2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34367" y="3374708"/>
            <a:ext cx="598720" cy="1258016"/>
          </a:xfrm>
          <a:prstGeom prst="rect">
            <a:avLst/>
          </a:prstGeom>
        </p:spPr>
      </p:pic>
      <p:sp>
        <p:nvSpPr>
          <p:cNvPr id="16" name="テキスト ボックス 15">
            <a:extLst>
              <a:ext uri="{FF2B5EF4-FFF2-40B4-BE49-F238E27FC236}">
                <a16:creationId xmlns:a16="http://schemas.microsoft.com/office/drawing/2014/main" id="{AE3EDF97-356D-3644-B5CD-6E5A34605268}"/>
              </a:ext>
            </a:extLst>
          </p:cNvPr>
          <p:cNvSpPr txBox="1"/>
          <p:nvPr/>
        </p:nvSpPr>
        <p:spPr>
          <a:xfrm>
            <a:off x="2922176" y="4003716"/>
            <a:ext cx="2612192" cy="561692"/>
          </a:xfrm>
          <a:prstGeom prst="rect">
            <a:avLst/>
          </a:prstGeom>
          <a:noFill/>
        </p:spPr>
        <p:txBody>
          <a:bodyPr wrap="square" lIns="68580" tIns="34290" rIns="68580" bIns="34290" rtlCol="0">
            <a:spAutoFit/>
          </a:bodyPr>
          <a:lstStyle/>
          <a:p>
            <a:pPr algn="r" defTabSz="685800"/>
            <a:r>
              <a:rPr lang="ja-JP" altLang="en-US" sz="1600">
                <a:solidFill>
                  <a:prstClr val="black"/>
                </a:solidFill>
                <a:latin typeface="游ゴシック体 ミディアム"/>
                <a:ea typeface="游ゴシック体 ミディアム"/>
                <a:cs typeface="游ゴシック体 ミディアム"/>
              </a:rPr>
              <a:t>ゴム製の靴底</a:t>
            </a:r>
            <a:endParaRPr lang="en-US" altLang="ja-JP" sz="1600" dirty="0">
              <a:solidFill>
                <a:prstClr val="black"/>
              </a:solidFill>
              <a:latin typeface="游ゴシック体 ミディアム"/>
              <a:ea typeface="游ゴシック体 ミディアム"/>
              <a:cs typeface="游ゴシック体 ミディアム"/>
            </a:endParaRPr>
          </a:p>
          <a:p>
            <a:pPr algn="r" defTabSz="685800"/>
            <a:r>
              <a:rPr lang="ja-JP" altLang="en-US" sz="1600">
                <a:solidFill>
                  <a:prstClr val="black"/>
                </a:solidFill>
                <a:latin typeface="游ゴシック体 ミディアム"/>
                <a:ea typeface="游ゴシック体 ミディアム"/>
                <a:cs typeface="游ゴシック体 ミディアム"/>
              </a:rPr>
              <a:t>野外</a:t>
            </a:r>
            <a:r>
              <a:rPr lang="ja-JP" altLang="en-US" sz="1600" dirty="0">
                <a:solidFill>
                  <a:prstClr val="black"/>
                </a:solidFill>
                <a:latin typeface="游ゴシック体 ミディアム"/>
                <a:ea typeface="游ゴシック体 ミディアム"/>
                <a:cs typeface="游ゴシック体 ミディアム"/>
              </a:rPr>
              <a:t>での活動でも破れない</a:t>
            </a:r>
          </a:p>
        </p:txBody>
      </p:sp>
      <p:sp>
        <p:nvSpPr>
          <p:cNvPr id="17" name="テキスト ボックス 16">
            <a:extLst>
              <a:ext uri="{FF2B5EF4-FFF2-40B4-BE49-F238E27FC236}">
                <a16:creationId xmlns:a16="http://schemas.microsoft.com/office/drawing/2014/main" id="{D1E25FF9-C581-D043-80EE-3E5E5AD7FA18}"/>
              </a:ext>
            </a:extLst>
          </p:cNvPr>
          <p:cNvSpPr txBox="1"/>
          <p:nvPr/>
        </p:nvSpPr>
        <p:spPr>
          <a:xfrm>
            <a:off x="4071787" y="2771506"/>
            <a:ext cx="1904260" cy="561692"/>
          </a:xfrm>
          <a:prstGeom prst="rect">
            <a:avLst/>
          </a:prstGeom>
          <a:noFill/>
        </p:spPr>
        <p:txBody>
          <a:bodyPr wrap="square" lIns="68580" tIns="34290" rIns="68580" bIns="34290" rtlCol="0">
            <a:spAutoFit/>
          </a:bodyPr>
          <a:lstStyle/>
          <a:p>
            <a:pPr defTabSz="685800"/>
            <a:r>
              <a:rPr lang="ja-JP" altLang="en-US" sz="1600" dirty="0">
                <a:solidFill>
                  <a:prstClr val="black"/>
                </a:solidFill>
                <a:latin typeface="游ゴシック体 ミディアム"/>
                <a:ea typeface="游ゴシック体 ミディアム"/>
                <a:cs typeface="游ゴシック体 ミディアム"/>
              </a:rPr>
              <a:t>安全の</a:t>
            </a:r>
            <a:r>
              <a:rPr lang="ja-JP" altLang="en-US" sz="1600">
                <a:solidFill>
                  <a:prstClr val="black"/>
                </a:solidFill>
                <a:latin typeface="游ゴシック体 ミディアム"/>
                <a:ea typeface="游ゴシック体 ミディアム"/>
                <a:cs typeface="游ゴシック体 ミディアム"/>
              </a:rPr>
              <a:t>ため、</a:t>
            </a:r>
            <a:endParaRPr lang="en-US" altLang="ja-JP" sz="1600" dirty="0">
              <a:solidFill>
                <a:prstClr val="black"/>
              </a:solidFill>
              <a:latin typeface="游ゴシック体 ミディアム"/>
              <a:ea typeface="游ゴシック体 ミディアム"/>
              <a:cs typeface="游ゴシック体 ミディアム"/>
            </a:endParaRPr>
          </a:p>
          <a:p>
            <a:pPr defTabSz="685800"/>
            <a:r>
              <a:rPr lang="ja-JP" altLang="en-US" sz="1600">
                <a:solidFill>
                  <a:prstClr val="black"/>
                </a:solidFill>
                <a:latin typeface="游ゴシック体 ミディアム"/>
                <a:ea typeface="游ゴシック体 ミディアム"/>
                <a:cs typeface="游ゴシック体 ミディアム"/>
              </a:rPr>
              <a:t>靴カバー使用なし</a:t>
            </a:r>
            <a:endParaRPr lang="ja-JP" altLang="en-US" sz="1600" dirty="0">
              <a:solidFill>
                <a:prstClr val="black"/>
              </a:solidFill>
              <a:latin typeface="游ゴシック体 ミディアム"/>
              <a:ea typeface="游ゴシック体 ミディアム"/>
              <a:cs typeface="游ゴシック体 ミディアム"/>
            </a:endParaRPr>
          </a:p>
        </p:txBody>
      </p:sp>
      <p:pic>
        <p:nvPicPr>
          <p:cNvPr id="18" name="図 17" descr="20171019091.jpg">
            <a:extLst>
              <a:ext uri="{FF2B5EF4-FFF2-40B4-BE49-F238E27FC236}">
                <a16:creationId xmlns:a16="http://schemas.microsoft.com/office/drawing/2014/main" id="{389CDBB1-EA7B-8A44-BB27-8849B53F5A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09018" y="2777589"/>
            <a:ext cx="1362770" cy="1226127"/>
          </a:xfrm>
          <a:prstGeom prst="rect">
            <a:avLst/>
          </a:prstGeom>
        </p:spPr>
      </p:pic>
      <p:pic>
        <p:nvPicPr>
          <p:cNvPr id="19" name="図 18">
            <a:extLst>
              <a:ext uri="{FF2B5EF4-FFF2-40B4-BE49-F238E27FC236}">
                <a16:creationId xmlns:a16="http://schemas.microsoft.com/office/drawing/2014/main" id="{12E4463B-8175-C44D-8464-E83704DB52C3}"/>
              </a:ext>
            </a:extLst>
          </p:cNvPr>
          <p:cNvPicPr/>
          <p:nvPr/>
        </p:nvPicPr>
        <p:blipFill rotWithShape="1">
          <a:blip r:embed="rId6" cstate="print">
            <a:extLst>
              <a:ext uri="{28A0092B-C50C-407E-A947-70E740481C1C}">
                <a14:useLocalDpi xmlns:a14="http://schemas.microsoft.com/office/drawing/2010/main" val="0"/>
              </a:ext>
            </a:extLst>
          </a:blip>
          <a:srcRect l="57730" t="54276" r="32943" b="38191"/>
          <a:stretch/>
        </p:blipFill>
        <p:spPr bwMode="auto">
          <a:xfrm>
            <a:off x="628650" y="2777589"/>
            <a:ext cx="2024450" cy="1226127"/>
          </a:xfrm>
          <a:prstGeom prst="rect">
            <a:avLst/>
          </a:prstGeom>
          <a:ln>
            <a:noFill/>
          </a:ln>
          <a:extLst>
            <a:ext uri="{53640926-AAD7-44D8-BBD7-CCE9431645EC}">
              <a14:shadowObscured xmlns:a14="http://schemas.microsoft.com/office/drawing/2010/main"/>
            </a:ext>
          </a:extLst>
        </p:spPr>
      </p:pic>
      <p:cxnSp>
        <p:nvCxnSpPr>
          <p:cNvPr id="20" name="直線矢印コネクタ 19">
            <a:extLst>
              <a:ext uri="{FF2B5EF4-FFF2-40B4-BE49-F238E27FC236}">
                <a16:creationId xmlns:a16="http://schemas.microsoft.com/office/drawing/2014/main" id="{F0C50D22-9087-DB4C-9A94-3BF229A8C132}"/>
              </a:ext>
            </a:extLst>
          </p:cNvPr>
          <p:cNvCxnSpPr/>
          <p:nvPr/>
        </p:nvCxnSpPr>
        <p:spPr>
          <a:xfrm flipV="1">
            <a:off x="1859401" y="3706014"/>
            <a:ext cx="0" cy="5957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1F6FFF18-17FF-254C-9449-1EBC1941160A}"/>
              </a:ext>
            </a:extLst>
          </p:cNvPr>
          <p:cNvSpPr txBox="1"/>
          <p:nvPr/>
        </p:nvSpPr>
        <p:spPr>
          <a:xfrm>
            <a:off x="1507381" y="4307301"/>
            <a:ext cx="704039" cy="300082"/>
          </a:xfrm>
          <a:prstGeom prst="rect">
            <a:avLst/>
          </a:prstGeom>
          <a:noFill/>
        </p:spPr>
        <p:txBody>
          <a:bodyPr wrap="none" rtlCol="0">
            <a:spAutoFit/>
          </a:bodyPr>
          <a:lstStyle/>
          <a:p>
            <a:r>
              <a:rPr kumimoji="1" lang="ja-JP" altLang="en-US"/>
              <a:t>破れる</a:t>
            </a:r>
          </a:p>
        </p:txBody>
      </p:sp>
    </p:spTree>
    <p:extLst>
      <p:ext uri="{BB962C8B-B14F-4D97-AF65-F5344CB8AC3E}">
        <p14:creationId xmlns:p14="http://schemas.microsoft.com/office/powerpoint/2010/main" val="3791000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5BA551B-BC8A-B246-9B30-A931AF6E52E9}"/>
              </a:ext>
            </a:extLst>
          </p:cNvPr>
          <p:cNvSpPr>
            <a:spLocks noGrp="1"/>
          </p:cNvSpPr>
          <p:nvPr>
            <p:ph idx="1"/>
          </p:nvPr>
        </p:nvSpPr>
        <p:spPr/>
        <p:txBody>
          <a:bodyPr/>
          <a:lstStyle/>
          <a:p>
            <a:pPr marL="0" indent="0">
              <a:buNone/>
            </a:pPr>
            <a:r>
              <a:rPr lang="ja-JP" altLang="en-US" sz="4000">
                <a:solidFill>
                  <a:schemeClr val="tx1"/>
                </a:solidFill>
              </a:rPr>
              <a:t>呼吸保護</a:t>
            </a:r>
            <a:endParaRPr lang="en-US" altLang="ja-JP" sz="4000" dirty="0">
              <a:solidFill>
                <a:schemeClr val="tx1"/>
              </a:solidFill>
            </a:endParaRPr>
          </a:p>
          <a:p>
            <a:pPr lvl="1"/>
            <a:r>
              <a:rPr lang="ja-JP" altLang="en-US" sz="2800">
                <a:solidFill>
                  <a:srgbClr val="FF0000"/>
                </a:solidFill>
              </a:rPr>
              <a:t>浮遊</a:t>
            </a:r>
            <a:r>
              <a:rPr lang="ja-JP" altLang="en-US" sz="2800"/>
              <a:t>した放射性物質による</a:t>
            </a:r>
            <a:r>
              <a:rPr lang="ja-JP" altLang="en-US" sz="2800">
                <a:solidFill>
                  <a:srgbClr val="FF0000"/>
                </a:solidFill>
              </a:rPr>
              <a:t>内部被ばく</a:t>
            </a:r>
            <a:r>
              <a:rPr lang="ja-JP" altLang="en-US" sz="2800"/>
              <a:t>に注意</a:t>
            </a:r>
            <a:endParaRPr lang="en-US" altLang="ja-JP" sz="2800" dirty="0"/>
          </a:p>
        </p:txBody>
      </p:sp>
      <p:sp>
        <p:nvSpPr>
          <p:cNvPr id="5" name="スライド番号プレースホルダー 4">
            <a:extLst>
              <a:ext uri="{FF2B5EF4-FFF2-40B4-BE49-F238E27FC236}">
                <a16:creationId xmlns:a16="http://schemas.microsoft.com/office/drawing/2014/main" id="{84EB5042-94B8-0246-832A-189F6A093898}"/>
              </a:ext>
            </a:extLst>
          </p:cNvPr>
          <p:cNvSpPr>
            <a:spLocks noGrp="1"/>
          </p:cNvSpPr>
          <p:nvPr>
            <p:ph type="sldNum" sz="quarter" idx="12"/>
          </p:nvPr>
        </p:nvSpPr>
        <p:spPr/>
        <p:txBody>
          <a:bodyPr/>
          <a:lstStyle/>
          <a:p>
            <a:fld id="{3703C944-5F21-DB4B-805C-66633127842B}" type="slidenum">
              <a:rPr lang="ja-JP" altLang="en-US" smtClean="0"/>
              <a:pPr/>
              <a:t>28</a:t>
            </a:fld>
            <a:endParaRPr lang="ja-JP" altLang="en-US"/>
          </a:p>
        </p:txBody>
      </p:sp>
      <p:pic>
        <p:nvPicPr>
          <p:cNvPr id="7" name="図 6" descr="IMG_3005.JPG">
            <a:extLst>
              <a:ext uri="{FF2B5EF4-FFF2-40B4-BE49-F238E27FC236}">
                <a16:creationId xmlns:a16="http://schemas.microsoft.com/office/drawing/2014/main" id="{FCF4428E-4769-E441-9061-81CED4B7A10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009391" y="2243285"/>
            <a:ext cx="1046197" cy="1307745"/>
          </a:xfrm>
          <a:prstGeom prst="rect">
            <a:avLst/>
          </a:prstGeom>
        </p:spPr>
      </p:pic>
      <p:pic>
        <p:nvPicPr>
          <p:cNvPr id="8" name="図 7">
            <a:extLst>
              <a:ext uri="{FF2B5EF4-FFF2-40B4-BE49-F238E27FC236}">
                <a16:creationId xmlns:a16="http://schemas.microsoft.com/office/drawing/2014/main" id="{485BD533-FAB6-4D48-ACA2-3F3F5CEE4193}"/>
              </a:ext>
            </a:extLst>
          </p:cNvPr>
          <p:cNvPicPr>
            <a:picLocks noChangeAspect="1"/>
          </p:cNvPicPr>
          <p:nvPr/>
        </p:nvPicPr>
        <p:blipFill>
          <a:blip r:embed="rId4"/>
          <a:stretch>
            <a:fillRect/>
          </a:stretch>
        </p:blipFill>
        <p:spPr>
          <a:xfrm>
            <a:off x="1813047" y="2137265"/>
            <a:ext cx="2836710" cy="1518475"/>
          </a:xfrm>
          <a:prstGeom prst="rect">
            <a:avLst/>
          </a:prstGeom>
        </p:spPr>
      </p:pic>
      <p:pic>
        <p:nvPicPr>
          <p:cNvPr id="9" name="図 8" descr="DSCN1683.JPG">
            <a:extLst>
              <a:ext uri="{FF2B5EF4-FFF2-40B4-BE49-F238E27FC236}">
                <a16:creationId xmlns:a16="http://schemas.microsoft.com/office/drawing/2014/main" id="{3CA8785A-4233-6049-AE9A-F6FD474E16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15222" y="2239541"/>
            <a:ext cx="1144998" cy="1313925"/>
          </a:xfrm>
          <a:prstGeom prst="rect">
            <a:avLst/>
          </a:prstGeom>
        </p:spPr>
      </p:pic>
    </p:spTree>
    <p:extLst>
      <p:ext uri="{BB962C8B-B14F-4D97-AF65-F5344CB8AC3E}">
        <p14:creationId xmlns:p14="http://schemas.microsoft.com/office/powerpoint/2010/main" val="1809618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CC67BEE-FB34-914D-84AC-E77E195D483B}"/>
              </a:ext>
            </a:extLst>
          </p:cNvPr>
          <p:cNvSpPr>
            <a:spLocks noGrp="1"/>
          </p:cNvSpPr>
          <p:nvPr>
            <p:ph idx="1"/>
          </p:nvPr>
        </p:nvSpPr>
        <p:spPr/>
        <p:txBody>
          <a:bodyPr/>
          <a:lstStyle/>
          <a:p>
            <a:pPr marL="0" indent="0">
              <a:buNone/>
            </a:pPr>
            <a:r>
              <a:rPr kumimoji="1" lang="ja-JP" altLang="en-US" sz="4000">
                <a:solidFill>
                  <a:srgbClr val="FF0000"/>
                </a:solidFill>
              </a:rPr>
              <a:t>養生</a:t>
            </a:r>
            <a:endParaRPr kumimoji="1" lang="en-US" altLang="ja-JP" sz="4000" dirty="0">
              <a:solidFill>
                <a:srgbClr val="FF0000"/>
              </a:solidFill>
            </a:endParaRPr>
          </a:p>
          <a:p>
            <a:pPr lvl="1"/>
            <a:r>
              <a:rPr kumimoji="1" lang="ja-JP" altLang="en-US" sz="2800"/>
              <a:t>資器材への付着を防止</a:t>
            </a:r>
            <a:endParaRPr kumimoji="1" lang="en-US" altLang="ja-JP" sz="2800" dirty="0"/>
          </a:p>
          <a:p>
            <a:pPr lvl="1"/>
            <a:r>
              <a:rPr lang="ja-JP" altLang="en-US" sz="2800"/>
              <a:t>汚染検査用の測定器もビニールで養生</a:t>
            </a:r>
          </a:p>
          <a:p>
            <a:pPr lvl="1"/>
            <a:endParaRPr kumimoji="1" lang="ja-JP" altLang="en-US" sz="2800"/>
          </a:p>
        </p:txBody>
      </p:sp>
      <p:sp>
        <p:nvSpPr>
          <p:cNvPr id="6" name="スライド番号プレースホルダー 5">
            <a:extLst>
              <a:ext uri="{FF2B5EF4-FFF2-40B4-BE49-F238E27FC236}">
                <a16:creationId xmlns:a16="http://schemas.microsoft.com/office/drawing/2014/main" id="{5142D0F4-47CE-EA4D-B3DD-97E9F141B12C}"/>
              </a:ext>
            </a:extLst>
          </p:cNvPr>
          <p:cNvSpPr>
            <a:spLocks noGrp="1"/>
          </p:cNvSpPr>
          <p:nvPr>
            <p:ph type="sldNum" sz="quarter" idx="12"/>
          </p:nvPr>
        </p:nvSpPr>
        <p:spPr/>
        <p:txBody>
          <a:bodyPr/>
          <a:lstStyle/>
          <a:p>
            <a:fld id="{3703C944-5F21-DB4B-805C-66633127842B}" type="slidenum">
              <a:rPr lang="ja-JP" altLang="en-US" smtClean="0"/>
              <a:pPr/>
              <a:t>29</a:t>
            </a:fld>
            <a:endParaRPr lang="ja-JP" altLang="en-US"/>
          </a:p>
        </p:txBody>
      </p:sp>
      <p:pic>
        <p:nvPicPr>
          <p:cNvPr id="5" name="図 4">
            <a:extLst>
              <a:ext uri="{FF2B5EF4-FFF2-40B4-BE49-F238E27FC236}">
                <a16:creationId xmlns:a16="http://schemas.microsoft.com/office/drawing/2014/main" id="{D7F7C64F-032F-422D-B8EE-9E0CF8C631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733" y="2225758"/>
            <a:ext cx="2876145" cy="2279904"/>
          </a:xfrm>
          <a:prstGeom prst="rect">
            <a:avLst/>
          </a:prstGeom>
        </p:spPr>
      </p:pic>
      <p:pic>
        <p:nvPicPr>
          <p:cNvPr id="7" name="図 6" descr="屋内, 開く, ドア, 座る が含まれている画像&#10;&#10;自動的に生成された説明">
            <a:extLst>
              <a:ext uri="{FF2B5EF4-FFF2-40B4-BE49-F238E27FC236}">
                <a16:creationId xmlns:a16="http://schemas.microsoft.com/office/drawing/2014/main" id="{B356383B-A4FF-6C42-A196-EC8B3BE28240}"/>
              </a:ext>
            </a:extLst>
          </p:cNvPr>
          <p:cNvPicPr>
            <a:picLocks noChangeAspect="1"/>
          </p:cNvPicPr>
          <p:nvPr/>
        </p:nvPicPr>
        <p:blipFill>
          <a:blip r:embed="rId4"/>
          <a:stretch>
            <a:fillRect/>
          </a:stretch>
        </p:blipFill>
        <p:spPr>
          <a:xfrm rot="5400000">
            <a:off x="1820133" y="2510747"/>
            <a:ext cx="2279902" cy="1709927"/>
          </a:xfrm>
          <a:prstGeom prst="rect">
            <a:avLst/>
          </a:prstGeom>
        </p:spPr>
      </p:pic>
    </p:spTree>
    <p:extLst>
      <p:ext uri="{BB962C8B-B14F-4D97-AF65-F5344CB8AC3E}">
        <p14:creationId xmlns:p14="http://schemas.microsoft.com/office/powerpoint/2010/main" val="1276947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テキスト ボックス 13"/>
          <p:cNvSpPr txBox="1"/>
          <p:nvPr/>
        </p:nvSpPr>
        <p:spPr>
          <a:xfrm>
            <a:off x="526773" y="969644"/>
            <a:ext cx="6748215" cy="2408352"/>
          </a:xfrm>
          <a:prstGeom prst="rect">
            <a:avLst/>
          </a:prstGeom>
          <a:noFill/>
        </p:spPr>
        <p:txBody>
          <a:bodyPr wrap="square" lIns="68580" tIns="34290" rIns="68580" bIns="34290" rtlCol="0">
            <a:spAutoFit/>
          </a:bodyPr>
          <a:lstStyle/>
          <a:p>
            <a:r>
              <a:rPr kumimoji="1" lang="ja-JP" altLang="en-US" sz="2800">
                <a:latin typeface="+mj-ea"/>
                <a:ea typeface="+mj-ea"/>
              </a:rPr>
              <a:t>放射性物質から</a:t>
            </a:r>
            <a:r>
              <a:rPr kumimoji="1" lang="ja-JP" altLang="en-US" sz="2800" dirty="0">
                <a:latin typeface="+mj-ea"/>
                <a:ea typeface="+mj-ea"/>
              </a:rPr>
              <a:t>出て</a:t>
            </a:r>
            <a:r>
              <a:rPr kumimoji="1" lang="ja-JP" altLang="en-US" sz="2800">
                <a:latin typeface="+mj-ea"/>
                <a:ea typeface="+mj-ea"/>
              </a:rPr>
              <a:t>くる</a:t>
            </a:r>
            <a:r>
              <a:rPr kumimoji="1" lang="ja-JP" altLang="en-US" sz="4000">
                <a:solidFill>
                  <a:srgbClr val="FF2600"/>
                </a:solidFill>
                <a:latin typeface="+mj-ea"/>
                <a:ea typeface="+mj-ea"/>
              </a:rPr>
              <a:t>エネルギー</a:t>
            </a:r>
            <a:r>
              <a:rPr lang="ja-JP" altLang="en-US" sz="2800">
                <a:latin typeface="+mj-ea"/>
                <a:ea typeface="+mj-ea"/>
              </a:rPr>
              <a:t>を持った粒子や電磁波</a:t>
            </a:r>
            <a:endParaRPr kumimoji="1" lang="en-US" altLang="ja-JP" sz="2800" dirty="0">
              <a:latin typeface="+mj-ea"/>
              <a:ea typeface="+mj-ea"/>
            </a:endParaRPr>
          </a:p>
          <a:p>
            <a:pPr lvl="1"/>
            <a:r>
              <a:rPr kumimoji="1" lang="ja-JP" altLang="en-US" sz="2800">
                <a:latin typeface="+mj-ea"/>
                <a:ea typeface="+mj-ea"/>
              </a:rPr>
              <a:t>ガンマ</a:t>
            </a:r>
            <a:r>
              <a:rPr kumimoji="1" lang="ja-JP" altLang="en-US" sz="2800" dirty="0">
                <a:latin typeface="+mj-ea"/>
                <a:ea typeface="+mj-ea"/>
              </a:rPr>
              <a:t>線</a:t>
            </a:r>
            <a:endParaRPr kumimoji="1" lang="en-US" altLang="ja-JP" sz="2800" dirty="0">
              <a:latin typeface="+mj-ea"/>
              <a:ea typeface="+mj-ea"/>
            </a:endParaRPr>
          </a:p>
          <a:p>
            <a:pPr lvl="1"/>
            <a:r>
              <a:rPr kumimoji="1" lang="ja-JP" altLang="en-US" sz="2800" dirty="0">
                <a:latin typeface="+mj-ea"/>
                <a:ea typeface="+mj-ea"/>
              </a:rPr>
              <a:t>ベータ線</a:t>
            </a:r>
            <a:endParaRPr kumimoji="1" lang="en-US" altLang="ja-JP" sz="2800" dirty="0">
              <a:latin typeface="+mj-ea"/>
              <a:ea typeface="+mj-ea"/>
            </a:endParaRPr>
          </a:p>
          <a:p>
            <a:pPr lvl="1"/>
            <a:r>
              <a:rPr kumimoji="1" lang="ja-JP" altLang="en-US" sz="2800" dirty="0">
                <a:latin typeface="+mj-ea"/>
                <a:ea typeface="+mj-ea"/>
              </a:rPr>
              <a:t>アルファ線　など</a:t>
            </a:r>
            <a:endParaRPr kumimoji="1" lang="en-US" altLang="ja-JP" sz="2800" dirty="0">
              <a:latin typeface="+mj-ea"/>
              <a:ea typeface="+mj-ea"/>
            </a:endParaRPr>
          </a:p>
        </p:txBody>
      </p:sp>
      <p:sp>
        <p:nvSpPr>
          <p:cNvPr id="3" name="テキスト ボックス 2"/>
          <p:cNvSpPr txBox="1"/>
          <p:nvPr/>
        </p:nvSpPr>
        <p:spPr>
          <a:xfrm>
            <a:off x="526773" y="3513571"/>
            <a:ext cx="3848518"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98425" indent="-98425">
              <a:buFont typeface="Arial" panose="020B0604020202020204" pitchFamily="34" charset="0"/>
              <a:buChar char="•"/>
            </a:pPr>
            <a:r>
              <a:rPr kumimoji="1" lang="ja-JP" altLang="en-US" sz="2800" dirty="0">
                <a:solidFill>
                  <a:srgbClr val="FF2600"/>
                </a:solidFill>
              </a:rPr>
              <a:t>五感</a:t>
            </a:r>
            <a:r>
              <a:rPr kumimoji="1" lang="ja-JP" altLang="en-US" sz="2800">
                <a:solidFill>
                  <a:srgbClr val="FF2600"/>
                </a:solidFill>
              </a:rPr>
              <a:t>で感じられない</a:t>
            </a:r>
            <a:endParaRPr lang="en-US" altLang="ja-JP" sz="2800" dirty="0">
              <a:solidFill>
                <a:srgbClr val="FF2600"/>
              </a:solidFill>
            </a:endParaRPr>
          </a:p>
          <a:p>
            <a:pPr marL="98425" indent="-98425">
              <a:buFont typeface="Arial" panose="020B0604020202020204" pitchFamily="34" charset="0"/>
              <a:buChar char="•"/>
            </a:pPr>
            <a:r>
              <a:rPr kumimoji="1" lang="ja-JP" altLang="en-US" sz="2800">
                <a:solidFill>
                  <a:srgbClr val="FF2600"/>
                </a:solidFill>
              </a:rPr>
              <a:t>測定器</a:t>
            </a:r>
            <a:r>
              <a:rPr kumimoji="1" lang="ja-JP" altLang="en-US" sz="2800" dirty="0">
                <a:solidFill>
                  <a:srgbClr val="FF2600"/>
                </a:solidFill>
              </a:rPr>
              <a:t>で検知できる</a:t>
            </a:r>
          </a:p>
        </p:txBody>
      </p:sp>
      <p:sp>
        <p:nvSpPr>
          <p:cNvPr id="4" name="テキスト ボックス 3">
            <a:extLst>
              <a:ext uri="{FF2B5EF4-FFF2-40B4-BE49-F238E27FC236}">
                <a16:creationId xmlns:a16="http://schemas.microsoft.com/office/drawing/2014/main" id="{5F0B6C1F-4233-C34E-AE4B-BE9D5EFB5367}"/>
              </a:ext>
            </a:extLst>
          </p:cNvPr>
          <p:cNvSpPr txBox="1"/>
          <p:nvPr/>
        </p:nvSpPr>
        <p:spPr>
          <a:xfrm>
            <a:off x="4542735" y="3119727"/>
            <a:ext cx="3504303" cy="1631216"/>
          </a:xfrm>
          <a:prstGeom prst="rect">
            <a:avLst/>
          </a:prstGeom>
          <a:noFill/>
        </p:spPr>
        <p:txBody>
          <a:bodyPr wrap="square" rtlCol="0">
            <a:spAutoFit/>
          </a:bodyPr>
          <a:lstStyle/>
          <a:p>
            <a:r>
              <a:rPr kumimoji="1" lang="ja-JP" altLang="en-US" sz="2000"/>
              <a:t>いつの間にか被ばくする。</a:t>
            </a:r>
            <a:endParaRPr kumimoji="1" lang="en-US" altLang="ja-JP" sz="2000" dirty="0"/>
          </a:p>
          <a:p>
            <a:r>
              <a:rPr lang="ja-JP" altLang="en-US" sz="2000"/>
              <a:t>どこに放射線・放射性物質があるか、測定器がないとわからない。</a:t>
            </a:r>
            <a:endParaRPr lang="en-US" altLang="ja-JP" sz="2000" dirty="0"/>
          </a:p>
          <a:p>
            <a:r>
              <a:rPr kumimoji="1" lang="ja-JP" altLang="en-US" sz="2000"/>
              <a:t>線源に近いと放射線は強い。</a:t>
            </a:r>
          </a:p>
        </p:txBody>
      </p:sp>
      <p:sp>
        <p:nvSpPr>
          <p:cNvPr id="10" name="タイトル 9">
            <a:extLst>
              <a:ext uri="{FF2B5EF4-FFF2-40B4-BE49-F238E27FC236}">
                <a16:creationId xmlns:a16="http://schemas.microsoft.com/office/drawing/2014/main" id="{91C75AFF-9B56-014C-981D-02627D383AEE}"/>
              </a:ext>
            </a:extLst>
          </p:cNvPr>
          <p:cNvSpPr>
            <a:spLocks noGrp="1"/>
          </p:cNvSpPr>
          <p:nvPr>
            <p:ph type="title"/>
          </p:nvPr>
        </p:nvSpPr>
        <p:spPr/>
        <p:txBody>
          <a:bodyPr/>
          <a:lstStyle/>
          <a:p>
            <a:r>
              <a:rPr lang="ja-JP" altLang="en-US"/>
              <a:t>放射線</a:t>
            </a:r>
          </a:p>
        </p:txBody>
      </p:sp>
      <p:sp>
        <p:nvSpPr>
          <p:cNvPr id="2" name="スライド番号プレースホルダー 1">
            <a:extLst>
              <a:ext uri="{FF2B5EF4-FFF2-40B4-BE49-F238E27FC236}">
                <a16:creationId xmlns:a16="http://schemas.microsoft.com/office/drawing/2014/main" id="{8478FFB8-6B25-694D-BA7C-C5BE1D9EFF4D}"/>
              </a:ext>
            </a:extLst>
          </p:cNvPr>
          <p:cNvSpPr>
            <a:spLocks noGrp="1"/>
          </p:cNvSpPr>
          <p:nvPr>
            <p:ph type="sldNum" sz="quarter" idx="12"/>
          </p:nvPr>
        </p:nvSpPr>
        <p:spPr/>
        <p:txBody>
          <a:bodyPr/>
          <a:lstStyle/>
          <a:p>
            <a:fld id="{3703C944-5F21-DB4B-805C-66633127842B}" type="slidenum">
              <a:rPr kumimoji="1" lang="ja-JP" altLang="en-US" smtClean="0"/>
              <a:t>3</a:t>
            </a:fld>
            <a:endParaRPr kumimoji="1" lang="ja-JP" altLang="en-US"/>
          </a:p>
        </p:txBody>
      </p:sp>
      <p:pic>
        <p:nvPicPr>
          <p:cNvPr id="48" name="図 47" descr="スクリーンショット 2017-05-10 15.48.51.png">
            <a:extLst>
              <a:ext uri="{FF2B5EF4-FFF2-40B4-BE49-F238E27FC236}">
                <a16:creationId xmlns:a16="http://schemas.microsoft.com/office/drawing/2014/main" id="{263AE733-8F78-CF48-819C-E2C707559E2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91142" y="1623297"/>
            <a:ext cx="3632137" cy="1398047"/>
          </a:xfrm>
          <a:prstGeom prst="rect">
            <a:avLst/>
          </a:prstGeom>
        </p:spPr>
      </p:pic>
      <p:grpSp>
        <p:nvGrpSpPr>
          <p:cNvPr id="49" name="Group 55">
            <a:extLst>
              <a:ext uri="{FF2B5EF4-FFF2-40B4-BE49-F238E27FC236}">
                <a16:creationId xmlns:a16="http://schemas.microsoft.com/office/drawing/2014/main" id="{D24A7E02-BF9D-B041-B055-853038D912D2}"/>
              </a:ext>
            </a:extLst>
          </p:cNvPr>
          <p:cNvGrpSpPr>
            <a:grpSpLocks/>
          </p:cNvGrpSpPr>
          <p:nvPr/>
        </p:nvGrpSpPr>
        <p:grpSpPr bwMode="auto">
          <a:xfrm>
            <a:off x="5982252" y="2402294"/>
            <a:ext cx="179272" cy="151920"/>
            <a:chOff x="3347" y="1468"/>
            <a:chExt cx="433" cy="433"/>
          </a:xfrm>
        </p:grpSpPr>
        <p:sp>
          <p:nvSpPr>
            <p:cNvPr id="50" name="Freeform 56">
              <a:extLst>
                <a:ext uri="{FF2B5EF4-FFF2-40B4-BE49-F238E27FC236}">
                  <a16:creationId xmlns:a16="http://schemas.microsoft.com/office/drawing/2014/main" id="{7C22E5A2-4329-F94A-91B6-98FD65AFB53E}"/>
                </a:ext>
              </a:extLst>
            </p:cNvPr>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51" name="Freeform 57">
              <a:extLst>
                <a:ext uri="{FF2B5EF4-FFF2-40B4-BE49-F238E27FC236}">
                  <a16:creationId xmlns:a16="http://schemas.microsoft.com/office/drawing/2014/main" id="{9557BE9D-92BF-E84C-B0A3-37F8DFC76E01}"/>
                </a:ext>
              </a:extLst>
            </p:cNvPr>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52" name="Freeform 58">
              <a:extLst>
                <a:ext uri="{FF2B5EF4-FFF2-40B4-BE49-F238E27FC236}">
                  <a16:creationId xmlns:a16="http://schemas.microsoft.com/office/drawing/2014/main" id="{091DA7D8-E14B-1647-9F20-8B2D0F990916}"/>
                </a:ext>
              </a:extLst>
            </p:cNvPr>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53" name="Freeform 59">
              <a:extLst>
                <a:ext uri="{FF2B5EF4-FFF2-40B4-BE49-F238E27FC236}">
                  <a16:creationId xmlns:a16="http://schemas.microsoft.com/office/drawing/2014/main" id="{ECDC63CE-1EC2-664B-BC47-1A7286FE67CA}"/>
                </a:ext>
              </a:extLst>
            </p:cNvPr>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54" name="Freeform 60">
              <a:extLst>
                <a:ext uri="{FF2B5EF4-FFF2-40B4-BE49-F238E27FC236}">
                  <a16:creationId xmlns:a16="http://schemas.microsoft.com/office/drawing/2014/main" id="{DF01BB75-CF4F-9248-BEA1-5F66AB3B1B47}"/>
                </a:ext>
              </a:extLst>
            </p:cNvPr>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55" name="Group 55">
            <a:extLst>
              <a:ext uri="{FF2B5EF4-FFF2-40B4-BE49-F238E27FC236}">
                <a16:creationId xmlns:a16="http://schemas.microsoft.com/office/drawing/2014/main" id="{4CD8E734-B1B0-C94F-9256-3481312ECCB7}"/>
              </a:ext>
            </a:extLst>
          </p:cNvPr>
          <p:cNvGrpSpPr>
            <a:grpSpLocks/>
          </p:cNvGrpSpPr>
          <p:nvPr/>
        </p:nvGrpSpPr>
        <p:grpSpPr bwMode="auto">
          <a:xfrm>
            <a:off x="5853076" y="2622322"/>
            <a:ext cx="179272" cy="151920"/>
            <a:chOff x="3347" y="1468"/>
            <a:chExt cx="433" cy="433"/>
          </a:xfrm>
        </p:grpSpPr>
        <p:sp>
          <p:nvSpPr>
            <p:cNvPr id="56" name="Freeform 56">
              <a:extLst>
                <a:ext uri="{FF2B5EF4-FFF2-40B4-BE49-F238E27FC236}">
                  <a16:creationId xmlns:a16="http://schemas.microsoft.com/office/drawing/2014/main" id="{ED1E4A55-8EDA-8E46-BCA5-1D215FB3CF24}"/>
                </a:ext>
              </a:extLst>
            </p:cNvPr>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57" name="Freeform 57">
              <a:extLst>
                <a:ext uri="{FF2B5EF4-FFF2-40B4-BE49-F238E27FC236}">
                  <a16:creationId xmlns:a16="http://schemas.microsoft.com/office/drawing/2014/main" id="{3C81A2FC-93E1-A747-BC24-4531B30B7E00}"/>
                </a:ext>
              </a:extLst>
            </p:cNvPr>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58" name="Freeform 58">
              <a:extLst>
                <a:ext uri="{FF2B5EF4-FFF2-40B4-BE49-F238E27FC236}">
                  <a16:creationId xmlns:a16="http://schemas.microsoft.com/office/drawing/2014/main" id="{E27C9DE9-91E2-2049-A246-D88FA58088A4}"/>
                </a:ext>
              </a:extLst>
            </p:cNvPr>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59" name="Freeform 59">
              <a:extLst>
                <a:ext uri="{FF2B5EF4-FFF2-40B4-BE49-F238E27FC236}">
                  <a16:creationId xmlns:a16="http://schemas.microsoft.com/office/drawing/2014/main" id="{6FBB808B-1869-E84B-B08A-920DB95B520B}"/>
                </a:ext>
              </a:extLst>
            </p:cNvPr>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60" name="Freeform 60">
              <a:extLst>
                <a:ext uri="{FF2B5EF4-FFF2-40B4-BE49-F238E27FC236}">
                  <a16:creationId xmlns:a16="http://schemas.microsoft.com/office/drawing/2014/main" id="{CE22E8BA-8177-0F49-B2F0-3B16FF280432}"/>
                </a:ext>
              </a:extLst>
            </p:cNvPr>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61" name="Group 55">
            <a:extLst>
              <a:ext uri="{FF2B5EF4-FFF2-40B4-BE49-F238E27FC236}">
                <a16:creationId xmlns:a16="http://schemas.microsoft.com/office/drawing/2014/main" id="{B8932FD8-1FD9-6D4D-8389-81C5659D36D7}"/>
              </a:ext>
            </a:extLst>
          </p:cNvPr>
          <p:cNvGrpSpPr>
            <a:grpSpLocks/>
          </p:cNvGrpSpPr>
          <p:nvPr/>
        </p:nvGrpSpPr>
        <p:grpSpPr bwMode="auto">
          <a:xfrm>
            <a:off x="6221142" y="2597938"/>
            <a:ext cx="179272" cy="151920"/>
            <a:chOff x="3347" y="1468"/>
            <a:chExt cx="433" cy="433"/>
          </a:xfrm>
        </p:grpSpPr>
        <p:sp>
          <p:nvSpPr>
            <p:cNvPr id="62" name="Freeform 56">
              <a:extLst>
                <a:ext uri="{FF2B5EF4-FFF2-40B4-BE49-F238E27FC236}">
                  <a16:creationId xmlns:a16="http://schemas.microsoft.com/office/drawing/2014/main" id="{DF17588E-E231-894B-9903-8F024EC6FC38}"/>
                </a:ext>
              </a:extLst>
            </p:cNvPr>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63" name="Freeform 57">
              <a:extLst>
                <a:ext uri="{FF2B5EF4-FFF2-40B4-BE49-F238E27FC236}">
                  <a16:creationId xmlns:a16="http://schemas.microsoft.com/office/drawing/2014/main" id="{2CF8858B-A39B-674E-B1D1-53A9F2375F03}"/>
                </a:ext>
              </a:extLst>
            </p:cNvPr>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64" name="Freeform 58">
              <a:extLst>
                <a:ext uri="{FF2B5EF4-FFF2-40B4-BE49-F238E27FC236}">
                  <a16:creationId xmlns:a16="http://schemas.microsoft.com/office/drawing/2014/main" id="{BA65D412-F31C-FF4B-97ED-0B9820B48223}"/>
                </a:ext>
              </a:extLst>
            </p:cNvPr>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65" name="Freeform 59">
              <a:extLst>
                <a:ext uri="{FF2B5EF4-FFF2-40B4-BE49-F238E27FC236}">
                  <a16:creationId xmlns:a16="http://schemas.microsoft.com/office/drawing/2014/main" id="{C97DA1AF-CC18-7045-9E49-081EB64A4589}"/>
                </a:ext>
              </a:extLst>
            </p:cNvPr>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66" name="Freeform 60">
              <a:extLst>
                <a:ext uri="{FF2B5EF4-FFF2-40B4-BE49-F238E27FC236}">
                  <a16:creationId xmlns:a16="http://schemas.microsoft.com/office/drawing/2014/main" id="{393AB721-D11B-F342-A388-14D9B0C0ABC8}"/>
                </a:ext>
              </a:extLst>
            </p:cNvPr>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67" name="Group 55">
            <a:extLst>
              <a:ext uri="{FF2B5EF4-FFF2-40B4-BE49-F238E27FC236}">
                <a16:creationId xmlns:a16="http://schemas.microsoft.com/office/drawing/2014/main" id="{88C2F99B-BF6D-AF48-817F-6052A5D0F13A}"/>
              </a:ext>
            </a:extLst>
          </p:cNvPr>
          <p:cNvGrpSpPr>
            <a:grpSpLocks/>
          </p:cNvGrpSpPr>
          <p:nvPr/>
        </p:nvGrpSpPr>
        <p:grpSpPr bwMode="auto">
          <a:xfrm>
            <a:off x="6948690" y="2686679"/>
            <a:ext cx="179272" cy="151920"/>
            <a:chOff x="3347" y="1468"/>
            <a:chExt cx="433" cy="433"/>
          </a:xfrm>
        </p:grpSpPr>
        <p:sp>
          <p:nvSpPr>
            <p:cNvPr id="68" name="Freeform 56">
              <a:extLst>
                <a:ext uri="{FF2B5EF4-FFF2-40B4-BE49-F238E27FC236}">
                  <a16:creationId xmlns:a16="http://schemas.microsoft.com/office/drawing/2014/main" id="{B37245A2-47E5-CB4C-A7F2-C6F577041286}"/>
                </a:ext>
              </a:extLst>
            </p:cNvPr>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69" name="Freeform 57">
              <a:extLst>
                <a:ext uri="{FF2B5EF4-FFF2-40B4-BE49-F238E27FC236}">
                  <a16:creationId xmlns:a16="http://schemas.microsoft.com/office/drawing/2014/main" id="{1F842F14-054C-D640-AA40-94E9A3BA3E8F}"/>
                </a:ext>
              </a:extLst>
            </p:cNvPr>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70" name="Freeform 58">
              <a:extLst>
                <a:ext uri="{FF2B5EF4-FFF2-40B4-BE49-F238E27FC236}">
                  <a16:creationId xmlns:a16="http://schemas.microsoft.com/office/drawing/2014/main" id="{A33FBA5D-41BA-D14A-A77B-EC15EE14D0EE}"/>
                </a:ext>
              </a:extLst>
            </p:cNvPr>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71" name="Freeform 59">
              <a:extLst>
                <a:ext uri="{FF2B5EF4-FFF2-40B4-BE49-F238E27FC236}">
                  <a16:creationId xmlns:a16="http://schemas.microsoft.com/office/drawing/2014/main" id="{C2203520-BCD7-1443-8EB2-11D16D0E8B5F}"/>
                </a:ext>
              </a:extLst>
            </p:cNvPr>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72" name="Freeform 60">
              <a:extLst>
                <a:ext uri="{FF2B5EF4-FFF2-40B4-BE49-F238E27FC236}">
                  <a16:creationId xmlns:a16="http://schemas.microsoft.com/office/drawing/2014/main" id="{A06CC577-5E38-3343-94AB-E38975FA7005}"/>
                </a:ext>
              </a:extLst>
            </p:cNvPr>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73" name="Group 55">
            <a:extLst>
              <a:ext uri="{FF2B5EF4-FFF2-40B4-BE49-F238E27FC236}">
                <a16:creationId xmlns:a16="http://schemas.microsoft.com/office/drawing/2014/main" id="{DEAB3BF5-50DF-864F-82A7-1EB444034548}"/>
              </a:ext>
            </a:extLst>
          </p:cNvPr>
          <p:cNvGrpSpPr>
            <a:grpSpLocks/>
          </p:cNvGrpSpPr>
          <p:nvPr/>
        </p:nvGrpSpPr>
        <p:grpSpPr bwMode="auto">
          <a:xfrm>
            <a:off x="7212470" y="2571750"/>
            <a:ext cx="179272" cy="151920"/>
            <a:chOff x="3347" y="1468"/>
            <a:chExt cx="433" cy="433"/>
          </a:xfrm>
        </p:grpSpPr>
        <p:sp>
          <p:nvSpPr>
            <p:cNvPr id="74" name="Freeform 56">
              <a:extLst>
                <a:ext uri="{FF2B5EF4-FFF2-40B4-BE49-F238E27FC236}">
                  <a16:creationId xmlns:a16="http://schemas.microsoft.com/office/drawing/2014/main" id="{9860F31A-1B4A-4F4B-A0DD-34FECF2DA73C}"/>
                </a:ext>
              </a:extLst>
            </p:cNvPr>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75" name="Freeform 57">
              <a:extLst>
                <a:ext uri="{FF2B5EF4-FFF2-40B4-BE49-F238E27FC236}">
                  <a16:creationId xmlns:a16="http://schemas.microsoft.com/office/drawing/2014/main" id="{0175645F-F085-5441-BCAA-4B02A6C14A78}"/>
                </a:ext>
              </a:extLst>
            </p:cNvPr>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76" name="Freeform 58">
              <a:extLst>
                <a:ext uri="{FF2B5EF4-FFF2-40B4-BE49-F238E27FC236}">
                  <a16:creationId xmlns:a16="http://schemas.microsoft.com/office/drawing/2014/main" id="{3F4B39A0-354F-164D-989C-5B1C8EC15D77}"/>
                </a:ext>
              </a:extLst>
            </p:cNvPr>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77" name="Freeform 59">
              <a:extLst>
                <a:ext uri="{FF2B5EF4-FFF2-40B4-BE49-F238E27FC236}">
                  <a16:creationId xmlns:a16="http://schemas.microsoft.com/office/drawing/2014/main" id="{F02BC334-2E06-FD41-93B3-E160FEFCE49D}"/>
                </a:ext>
              </a:extLst>
            </p:cNvPr>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78" name="Freeform 60">
              <a:extLst>
                <a:ext uri="{FF2B5EF4-FFF2-40B4-BE49-F238E27FC236}">
                  <a16:creationId xmlns:a16="http://schemas.microsoft.com/office/drawing/2014/main" id="{974A13C1-7678-E749-9AD9-A6FC734E9E36}"/>
                </a:ext>
              </a:extLst>
            </p:cNvPr>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35984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CC67BEE-FB34-914D-84AC-E77E195D483B}"/>
              </a:ext>
            </a:extLst>
          </p:cNvPr>
          <p:cNvSpPr>
            <a:spLocks noGrp="1"/>
          </p:cNvSpPr>
          <p:nvPr>
            <p:ph idx="1"/>
          </p:nvPr>
        </p:nvSpPr>
        <p:spPr/>
        <p:txBody>
          <a:bodyPr/>
          <a:lstStyle/>
          <a:p>
            <a:pPr marL="0" indent="0">
              <a:buNone/>
            </a:pPr>
            <a:r>
              <a:rPr kumimoji="1" lang="ja-JP" altLang="en-US" sz="4000">
                <a:solidFill>
                  <a:schemeClr val="tx1"/>
                </a:solidFill>
              </a:rPr>
              <a:t>封じ込め</a:t>
            </a:r>
            <a:endParaRPr kumimoji="1" lang="en-US" altLang="ja-JP" sz="4000" dirty="0">
              <a:solidFill>
                <a:schemeClr val="tx1"/>
              </a:solidFill>
            </a:endParaRPr>
          </a:p>
          <a:p>
            <a:pPr lvl="1"/>
            <a:r>
              <a:rPr kumimoji="1" lang="ja-JP" altLang="en-US" sz="2800">
                <a:solidFill>
                  <a:schemeClr val="tx1"/>
                </a:solidFill>
              </a:rPr>
              <a:t>汚染を直接触らないようにする</a:t>
            </a:r>
          </a:p>
        </p:txBody>
      </p:sp>
      <p:sp>
        <p:nvSpPr>
          <p:cNvPr id="6" name="スライド番号プレースホルダー 5">
            <a:extLst>
              <a:ext uri="{FF2B5EF4-FFF2-40B4-BE49-F238E27FC236}">
                <a16:creationId xmlns:a16="http://schemas.microsoft.com/office/drawing/2014/main" id="{034E4ACB-FAD6-8941-9D72-256A66895D1C}"/>
              </a:ext>
            </a:extLst>
          </p:cNvPr>
          <p:cNvSpPr>
            <a:spLocks noGrp="1"/>
          </p:cNvSpPr>
          <p:nvPr>
            <p:ph type="sldNum" sz="quarter" idx="12"/>
          </p:nvPr>
        </p:nvSpPr>
        <p:spPr/>
        <p:txBody>
          <a:bodyPr/>
          <a:lstStyle/>
          <a:p>
            <a:fld id="{3703C944-5F21-DB4B-805C-66633127842B}" type="slidenum">
              <a:rPr lang="ja-JP" altLang="en-US" smtClean="0"/>
              <a:pPr/>
              <a:t>30</a:t>
            </a:fld>
            <a:endParaRPr lang="ja-JP" altLang="en-US"/>
          </a:p>
        </p:txBody>
      </p:sp>
      <p:pic>
        <p:nvPicPr>
          <p:cNvPr id="5" name="図 4" descr="搬送１.jpg">
            <a:extLst>
              <a:ext uri="{FF2B5EF4-FFF2-40B4-BE49-F238E27FC236}">
                <a16:creationId xmlns:a16="http://schemas.microsoft.com/office/drawing/2014/main" id="{0B2105E1-45FD-454F-B67B-660F1B21E5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23258" y="2001544"/>
            <a:ext cx="5378369" cy="1754693"/>
          </a:xfrm>
          <a:prstGeom prst="rect">
            <a:avLst/>
          </a:prstGeom>
        </p:spPr>
      </p:pic>
    </p:spTree>
    <p:extLst>
      <p:ext uri="{BB962C8B-B14F-4D97-AF65-F5344CB8AC3E}">
        <p14:creationId xmlns:p14="http://schemas.microsoft.com/office/powerpoint/2010/main" val="333674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CC67BEE-FB34-914D-84AC-E77E195D483B}"/>
              </a:ext>
            </a:extLst>
          </p:cNvPr>
          <p:cNvSpPr>
            <a:spLocks noGrp="1"/>
          </p:cNvSpPr>
          <p:nvPr>
            <p:ph idx="1"/>
          </p:nvPr>
        </p:nvSpPr>
        <p:spPr/>
        <p:txBody>
          <a:bodyPr/>
          <a:lstStyle/>
          <a:p>
            <a:pPr marL="0" indent="0">
              <a:buNone/>
            </a:pPr>
            <a:r>
              <a:rPr lang="ja-JP" altLang="en-US" sz="4000">
                <a:solidFill>
                  <a:schemeClr val="tx1"/>
                </a:solidFill>
              </a:rPr>
              <a:t>ゾーニング</a:t>
            </a:r>
            <a:endParaRPr kumimoji="1" lang="en-US" altLang="ja-JP" sz="4000" dirty="0">
              <a:solidFill>
                <a:schemeClr val="tx1"/>
              </a:solidFill>
            </a:endParaRPr>
          </a:p>
          <a:p>
            <a:pPr lvl="1"/>
            <a:r>
              <a:rPr kumimoji="1" lang="en-US" altLang="ja-JP" sz="2800" dirty="0">
                <a:solidFill>
                  <a:srgbClr val="FF0000"/>
                </a:solidFill>
              </a:rPr>
              <a:t>100µSv/h</a:t>
            </a:r>
            <a:r>
              <a:rPr kumimoji="1" lang="ja-JP" altLang="en-US" sz="2800">
                <a:solidFill>
                  <a:srgbClr val="FF0000"/>
                </a:solidFill>
              </a:rPr>
              <a:t>以下でも</a:t>
            </a:r>
            <a:r>
              <a:rPr lang="ja-JP" altLang="en-US" sz="2800">
                <a:solidFill>
                  <a:srgbClr val="FF0000"/>
                </a:solidFill>
              </a:rPr>
              <a:t>汚染区域</a:t>
            </a:r>
            <a:r>
              <a:rPr lang="ja-JP" altLang="en-US" sz="2800"/>
              <a:t>がある</a:t>
            </a:r>
            <a:endParaRPr lang="en-US" altLang="ja-JP" sz="2800" dirty="0"/>
          </a:p>
          <a:p>
            <a:pPr lvl="1"/>
            <a:endParaRPr kumimoji="1" lang="en-US" altLang="ja-JP" sz="2800" dirty="0"/>
          </a:p>
          <a:p>
            <a:pPr lvl="1"/>
            <a:r>
              <a:rPr kumimoji="1" lang="ja-JP" altLang="en-US" sz="2800"/>
              <a:t>汚染はホットゾーン、ウォームゾーン</a:t>
            </a:r>
            <a:endParaRPr kumimoji="1" lang="en-US" altLang="ja-JP" sz="2800" dirty="0"/>
          </a:p>
          <a:p>
            <a:pPr lvl="1"/>
            <a:endParaRPr kumimoji="1" lang="en-US" altLang="ja-JP" sz="2800" dirty="0"/>
          </a:p>
          <a:p>
            <a:pPr lvl="1"/>
            <a:r>
              <a:rPr kumimoji="1" lang="ja-JP" altLang="en-US" sz="2800"/>
              <a:t>汚染を持ち出さない</a:t>
            </a:r>
          </a:p>
        </p:txBody>
      </p:sp>
      <p:sp>
        <p:nvSpPr>
          <p:cNvPr id="5" name="スライド番号プレースホルダー 4">
            <a:extLst>
              <a:ext uri="{FF2B5EF4-FFF2-40B4-BE49-F238E27FC236}">
                <a16:creationId xmlns:a16="http://schemas.microsoft.com/office/drawing/2014/main" id="{3C845086-71BD-E04E-9876-942312D229AC}"/>
              </a:ext>
            </a:extLst>
          </p:cNvPr>
          <p:cNvSpPr>
            <a:spLocks noGrp="1"/>
          </p:cNvSpPr>
          <p:nvPr>
            <p:ph type="sldNum" sz="quarter" idx="12"/>
          </p:nvPr>
        </p:nvSpPr>
        <p:spPr/>
        <p:txBody>
          <a:bodyPr/>
          <a:lstStyle/>
          <a:p>
            <a:fld id="{3703C944-5F21-DB4B-805C-66633127842B}" type="slidenum">
              <a:rPr lang="ja-JP" altLang="en-US" smtClean="0"/>
              <a:pPr/>
              <a:t>31</a:t>
            </a:fld>
            <a:endParaRPr lang="ja-JP" altLang="en-US"/>
          </a:p>
        </p:txBody>
      </p:sp>
    </p:spTree>
    <p:extLst>
      <p:ext uri="{BB962C8B-B14F-4D97-AF65-F5344CB8AC3E}">
        <p14:creationId xmlns:p14="http://schemas.microsoft.com/office/powerpoint/2010/main" val="1681513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CC67BEE-FB34-914D-84AC-E77E195D483B}"/>
              </a:ext>
            </a:extLst>
          </p:cNvPr>
          <p:cNvSpPr>
            <a:spLocks noGrp="1"/>
          </p:cNvSpPr>
          <p:nvPr>
            <p:ph idx="1"/>
          </p:nvPr>
        </p:nvSpPr>
        <p:spPr/>
        <p:txBody>
          <a:bodyPr/>
          <a:lstStyle/>
          <a:p>
            <a:pPr marL="0" indent="0">
              <a:buNone/>
            </a:pPr>
            <a:r>
              <a:rPr lang="ja-JP" altLang="en-US" sz="4000">
                <a:solidFill>
                  <a:srgbClr val="FF0000"/>
                </a:solidFill>
              </a:rPr>
              <a:t>汚染検査</a:t>
            </a:r>
            <a:endParaRPr kumimoji="1" lang="en-US" altLang="ja-JP" sz="4000" dirty="0">
              <a:solidFill>
                <a:srgbClr val="FF0000"/>
              </a:solidFill>
            </a:endParaRPr>
          </a:p>
          <a:p>
            <a:pPr lvl="1"/>
            <a:r>
              <a:rPr kumimoji="1" lang="ja-JP" altLang="en-US" sz="2800"/>
              <a:t>汚染の持ち出しを防止</a:t>
            </a:r>
            <a:endParaRPr kumimoji="1" lang="en-US" altLang="ja-JP" sz="2800" dirty="0"/>
          </a:p>
          <a:p>
            <a:pPr lvl="1"/>
            <a:r>
              <a:rPr kumimoji="1" lang="ja-JP" altLang="en-US" sz="2800"/>
              <a:t>表面汚染計</a:t>
            </a:r>
          </a:p>
        </p:txBody>
      </p:sp>
      <p:sp>
        <p:nvSpPr>
          <p:cNvPr id="7" name="スライド番号プレースホルダー 6">
            <a:extLst>
              <a:ext uri="{FF2B5EF4-FFF2-40B4-BE49-F238E27FC236}">
                <a16:creationId xmlns:a16="http://schemas.microsoft.com/office/drawing/2014/main" id="{588CAF19-915C-7B46-8DA1-E243E6988663}"/>
              </a:ext>
            </a:extLst>
          </p:cNvPr>
          <p:cNvSpPr>
            <a:spLocks noGrp="1"/>
          </p:cNvSpPr>
          <p:nvPr>
            <p:ph type="sldNum" sz="quarter" idx="12"/>
          </p:nvPr>
        </p:nvSpPr>
        <p:spPr/>
        <p:txBody>
          <a:bodyPr/>
          <a:lstStyle/>
          <a:p>
            <a:fld id="{3703C944-5F21-DB4B-805C-66633127842B}" type="slidenum">
              <a:rPr lang="ja-JP" altLang="en-US" smtClean="0"/>
              <a:pPr/>
              <a:t>32</a:t>
            </a:fld>
            <a:endParaRPr lang="ja-JP" altLang="en-US"/>
          </a:p>
        </p:txBody>
      </p:sp>
      <p:pic>
        <p:nvPicPr>
          <p:cNvPr id="5" name="図 4" descr="1304424848_15482.jpg">
            <a:extLst>
              <a:ext uri="{FF2B5EF4-FFF2-40B4-BE49-F238E27FC236}">
                <a16:creationId xmlns:a16="http://schemas.microsoft.com/office/drawing/2014/main" id="{F38D8E68-F254-5645-AF47-6614FBF4EE3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9778" y="2263886"/>
            <a:ext cx="1859061" cy="1394297"/>
          </a:xfrm>
          <a:prstGeom prst="rect">
            <a:avLst/>
          </a:prstGeom>
        </p:spPr>
      </p:pic>
      <p:pic>
        <p:nvPicPr>
          <p:cNvPr id="6" name="図 5">
            <a:extLst>
              <a:ext uri="{FF2B5EF4-FFF2-40B4-BE49-F238E27FC236}">
                <a16:creationId xmlns:a16="http://schemas.microsoft.com/office/drawing/2014/main" id="{E9086AF2-B26D-DF4A-8B0B-F25D3553C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178" y="2289372"/>
            <a:ext cx="1870304" cy="1651129"/>
          </a:xfrm>
          <a:prstGeom prst="rect">
            <a:avLst/>
          </a:prstGeom>
        </p:spPr>
      </p:pic>
      <p:grpSp>
        <p:nvGrpSpPr>
          <p:cNvPr id="8" name="グループ化 7">
            <a:extLst>
              <a:ext uri="{FF2B5EF4-FFF2-40B4-BE49-F238E27FC236}">
                <a16:creationId xmlns:a16="http://schemas.microsoft.com/office/drawing/2014/main" id="{6809982D-8DB5-E744-AB81-E6E4902E18BA}"/>
              </a:ext>
            </a:extLst>
          </p:cNvPr>
          <p:cNvGrpSpPr/>
          <p:nvPr/>
        </p:nvGrpSpPr>
        <p:grpSpPr>
          <a:xfrm>
            <a:off x="6259378" y="668797"/>
            <a:ext cx="1884339" cy="2824373"/>
            <a:chOff x="2290351" y="1992515"/>
            <a:chExt cx="1583105" cy="2372863"/>
          </a:xfrm>
        </p:grpSpPr>
        <p:pic>
          <p:nvPicPr>
            <p:cNvPr id="9" name="図 8">
              <a:extLst>
                <a:ext uri="{FF2B5EF4-FFF2-40B4-BE49-F238E27FC236}">
                  <a16:creationId xmlns:a16="http://schemas.microsoft.com/office/drawing/2014/main" id="{089AAE1F-7887-0D45-80AD-734D4F096CB0}"/>
                </a:ext>
              </a:extLst>
            </p:cNvPr>
            <p:cNvPicPr>
              <a:picLocks noChangeAspect="1"/>
            </p:cNvPicPr>
            <p:nvPr/>
          </p:nvPicPr>
          <p:blipFill>
            <a:blip r:embed="rId5"/>
            <a:stretch>
              <a:fillRect/>
            </a:stretch>
          </p:blipFill>
          <p:spPr>
            <a:xfrm>
              <a:off x="2385601" y="2057517"/>
              <a:ext cx="1402627" cy="2172939"/>
            </a:xfrm>
            <a:prstGeom prst="rect">
              <a:avLst/>
            </a:prstGeom>
          </p:spPr>
        </p:pic>
        <p:sp>
          <p:nvSpPr>
            <p:cNvPr id="10" name="円/楕円 9">
              <a:extLst>
                <a:ext uri="{FF2B5EF4-FFF2-40B4-BE49-F238E27FC236}">
                  <a16:creationId xmlns:a16="http://schemas.microsoft.com/office/drawing/2014/main" id="{15C54B54-1FDD-FC4C-B774-4511B04987CB}"/>
                </a:ext>
              </a:extLst>
            </p:cNvPr>
            <p:cNvSpPr/>
            <p:nvPr/>
          </p:nvSpPr>
          <p:spPr>
            <a:xfrm>
              <a:off x="2487026" y="1992515"/>
              <a:ext cx="1199775" cy="982613"/>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1" name="円/楕円 10">
              <a:extLst>
                <a:ext uri="{FF2B5EF4-FFF2-40B4-BE49-F238E27FC236}">
                  <a16:creationId xmlns:a16="http://schemas.microsoft.com/office/drawing/2014/main" id="{89AA46FC-566C-7644-A46B-132D93AE1DDE}"/>
                </a:ext>
              </a:extLst>
            </p:cNvPr>
            <p:cNvSpPr/>
            <p:nvPr/>
          </p:nvSpPr>
          <p:spPr>
            <a:xfrm>
              <a:off x="2290351" y="3215315"/>
              <a:ext cx="393349" cy="447067"/>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2" name="円/楕円 11">
              <a:extLst>
                <a:ext uri="{FF2B5EF4-FFF2-40B4-BE49-F238E27FC236}">
                  <a16:creationId xmlns:a16="http://schemas.microsoft.com/office/drawing/2014/main" id="{5B210EF7-6013-6547-848B-F38055135948}"/>
                </a:ext>
              </a:extLst>
            </p:cNvPr>
            <p:cNvSpPr/>
            <p:nvPr/>
          </p:nvSpPr>
          <p:spPr>
            <a:xfrm>
              <a:off x="3480107" y="3199662"/>
              <a:ext cx="393349" cy="447067"/>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3" name="円/楕円 12">
              <a:extLst>
                <a:ext uri="{FF2B5EF4-FFF2-40B4-BE49-F238E27FC236}">
                  <a16:creationId xmlns:a16="http://schemas.microsoft.com/office/drawing/2014/main" id="{5D12B3ED-7CD5-9945-9233-AC7C5F80C0E5}"/>
                </a:ext>
              </a:extLst>
            </p:cNvPr>
            <p:cNvSpPr/>
            <p:nvPr/>
          </p:nvSpPr>
          <p:spPr>
            <a:xfrm>
              <a:off x="2478236" y="3902569"/>
              <a:ext cx="553569" cy="447067"/>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4" name="円/楕円 13">
              <a:extLst>
                <a:ext uri="{FF2B5EF4-FFF2-40B4-BE49-F238E27FC236}">
                  <a16:creationId xmlns:a16="http://schemas.microsoft.com/office/drawing/2014/main" id="{54EBE381-40D4-EA40-9D38-1FE1FE682A37}"/>
                </a:ext>
              </a:extLst>
            </p:cNvPr>
            <p:cNvSpPr/>
            <p:nvPr/>
          </p:nvSpPr>
          <p:spPr>
            <a:xfrm>
              <a:off x="3133232" y="3918311"/>
              <a:ext cx="553569" cy="447067"/>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grpSp>
      <p:sp>
        <p:nvSpPr>
          <p:cNvPr id="4" name="テキスト ボックス 3">
            <a:extLst>
              <a:ext uri="{FF2B5EF4-FFF2-40B4-BE49-F238E27FC236}">
                <a16:creationId xmlns:a16="http://schemas.microsoft.com/office/drawing/2014/main" id="{507CC8C3-26E3-B740-9DDF-7AB043652030}"/>
              </a:ext>
            </a:extLst>
          </p:cNvPr>
          <p:cNvSpPr txBox="1"/>
          <p:nvPr/>
        </p:nvSpPr>
        <p:spPr>
          <a:xfrm>
            <a:off x="6422680" y="3594394"/>
            <a:ext cx="1569660" cy="369332"/>
          </a:xfrm>
          <a:prstGeom prst="rect">
            <a:avLst/>
          </a:prstGeom>
          <a:noFill/>
        </p:spPr>
        <p:txBody>
          <a:bodyPr wrap="none" rtlCol="0">
            <a:spAutoFit/>
          </a:bodyPr>
          <a:lstStyle/>
          <a:p>
            <a:r>
              <a:rPr kumimoji="1" lang="ja-JP" altLang="en-US"/>
              <a:t>簡易汚染検査</a:t>
            </a:r>
          </a:p>
        </p:txBody>
      </p:sp>
      <p:sp>
        <p:nvSpPr>
          <p:cNvPr id="15" name="正方形/長方形 14">
            <a:extLst>
              <a:ext uri="{FF2B5EF4-FFF2-40B4-BE49-F238E27FC236}">
                <a16:creationId xmlns:a16="http://schemas.microsoft.com/office/drawing/2014/main" id="{82F9BCF9-8AD1-004B-AB07-2DA60459757B}"/>
              </a:ext>
            </a:extLst>
          </p:cNvPr>
          <p:cNvSpPr/>
          <p:nvPr/>
        </p:nvSpPr>
        <p:spPr>
          <a:xfrm>
            <a:off x="5321951" y="3954248"/>
            <a:ext cx="3551941" cy="1016560"/>
          </a:xfrm>
          <a:prstGeom prst="rect">
            <a:avLst/>
          </a:prstGeom>
        </p:spPr>
        <p:txBody>
          <a:bodyPr wrap="square">
            <a:spAutoFit/>
          </a:bodyPr>
          <a:lstStyle/>
          <a:p>
            <a:pPr marL="267891" lvl="0" indent="-267891" defTabSz="514350">
              <a:lnSpc>
                <a:spcPct val="90000"/>
              </a:lnSpc>
              <a:spcBef>
                <a:spcPts val="1013"/>
              </a:spcBef>
              <a:spcAft>
                <a:spcPts val="450"/>
              </a:spcAft>
              <a:buFont typeface="HiraginoSans-W3" panose="020B0400000000000000" pitchFamily="34" charset="-128"/>
              <a:buChar char="❖"/>
            </a:pPr>
            <a:r>
              <a:rPr lang="ja-JP" altLang="en-US" sz="1575">
                <a:solidFill>
                  <a:prstClr val="black"/>
                </a:solidFill>
              </a:rPr>
              <a:t>頭部、顔面、肩、手指の汚染検査</a:t>
            </a:r>
          </a:p>
          <a:p>
            <a:pPr marL="438150" lvl="1" indent="-180975" defTabSz="514350">
              <a:lnSpc>
                <a:spcPct val="90000"/>
              </a:lnSpc>
              <a:spcBef>
                <a:spcPts val="281"/>
              </a:spcBef>
              <a:spcAft>
                <a:spcPts val="450"/>
              </a:spcAft>
              <a:buFont typeface="ArialUnicodeMS" panose="020B0604020202020204" pitchFamily="34" charset="-128"/>
              <a:buChar char="✼"/>
            </a:pPr>
            <a:r>
              <a:rPr lang="ja-JP" altLang="en-US" sz="1350">
                <a:solidFill>
                  <a:prstClr val="black"/>
                </a:solidFill>
              </a:rPr>
              <a:t>汚染が付着しやすい部位を検査</a:t>
            </a:r>
            <a:endParaRPr lang="en-US" altLang="ja-JP" sz="1350" dirty="0">
              <a:solidFill>
                <a:prstClr val="black"/>
              </a:solidFill>
            </a:endParaRPr>
          </a:p>
          <a:p>
            <a:pPr marL="267891" lvl="0" indent="-267891" defTabSz="514350">
              <a:lnSpc>
                <a:spcPct val="90000"/>
              </a:lnSpc>
              <a:spcBef>
                <a:spcPts val="1013"/>
              </a:spcBef>
              <a:spcAft>
                <a:spcPts val="450"/>
              </a:spcAft>
              <a:buFont typeface="HiraginoSans-W3" panose="020B0400000000000000" pitchFamily="34" charset="-128"/>
              <a:buChar char="❖"/>
            </a:pPr>
            <a:r>
              <a:rPr lang="ja-JP" altLang="en-US" sz="1575">
                <a:solidFill>
                  <a:prstClr val="black"/>
                </a:solidFill>
              </a:rPr>
              <a:t>検査時間を短縮</a:t>
            </a:r>
          </a:p>
        </p:txBody>
      </p:sp>
    </p:spTree>
    <p:extLst>
      <p:ext uri="{BB962C8B-B14F-4D97-AF65-F5344CB8AC3E}">
        <p14:creationId xmlns:p14="http://schemas.microsoft.com/office/powerpoint/2010/main" val="3962214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A8C94-9318-4C45-838D-144A50012792}"/>
              </a:ext>
            </a:extLst>
          </p:cNvPr>
          <p:cNvSpPr>
            <a:spLocks noGrp="1"/>
          </p:cNvSpPr>
          <p:nvPr>
            <p:ph type="title"/>
          </p:nvPr>
        </p:nvSpPr>
        <p:spPr/>
        <p:txBody>
          <a:bodyPr/>
          <a:lstStyle/>
          <a:p>
            <a:r>
              <a:rPr lang="ja-JP" altLang="en-US"/>
              <a:t>表面汚染の測定</a:t>
            </a:r>
          </a:p>
        </p:txBody>
      </p:sp>
      <p:sp>
        <p:nvSpPr>
          <p:cNvPr id="3" name="コンテンツ プレースホルダー 2">
            <a:extLst>
              <a:ext uri="{FF2B5EF4-FFF2-40B4-BE49-F238E27FC236}">
                <a16:creationId xmlns:a16="http://schemas.microsoft.com/office/drawing/2014/main" id="{232A5847-CFEA-B747-8E3A-BDB3EB176061}"/>
              </a:ext>
            </a:extLst>
          </p:cNvPr>
          <p:cNvSpPr>
            <a:spLocks noGrp="1"/>
          </p:cNvSpPr>
          <p:nvPr>
            <p:ph idx="1"/>
          </p:nvPr>
        </p:nvSpPr>
        <p:spPr/>
        <p:txBody>
          <a:bodyPr>
            <a:normAutofit/>
          </a:bodyPr>
          <a:lstStyle/>
          <a:p>
            <a:pPr lvl="0"/>
            <a:r>
              <a:rPr lang="ja-JP" altLang="en-US" sz="2400"/>
              <a:t>プローブ（検出部）を汚染しないようにビニール袋、ラップ等で覆う</a:t>
            </a:r>
            <a:endParaRPr lang="en-US" altLang="ja-JP" sz="2400" dirty="0"/>
          </a:p>
          <a:p>
            <a:pPr lvl="0"/>
            <a:r>
              <a:rPr lang="ja-JP" altLang="en-US" sz="2400"/>
              <a:t>消音</a:t>
            </a:r>
            <a:endParaRPr lang="en-US" altLang="ja-JP" sz="2400" dirty="0"/>
          </a:p>
        </p:txBody>
      </p:sp>
      <p:sp>
        <p:nvSpPr>
          <p:cNvPr id="4" name="スライド番号プレースホルダー 3">
            <a:extLst>
              <a:ext uri="{FF2B5EF4-FFF2-40B4-BE49-F238E27FC236}">
                <a16:creationId xmlns:a16="http://schemas.microsoft.com/office/drawing/2014/main" id="{3B905EB1-8C4D-F540-8368-9C3723F84DDA}"/>
              </a:ext>
            </a:extLst>
          </p:cNvPr>
          <p:cNvSpPr>
            <a:spLocks noGrp="1"/>
          </p:cNvSpPr>
          <p:nvPr>
            <p:ph type="sldNum" sz="quarter" idx="12"/>
          </p:nvPr>
        </p:nvSpPr>
        <p:spPr/>
        <p:txBody>
          <a:bodyPr/>
          <a:lstStyle/>
          <a:p>
            <a:fld id="{3703C944-5F21-DB4B-805C-66633127842B}" type="slidenum">
              <a:rPr lang="ja-JP" altLang="en-US" smtClean="0"/>
              <a:pPr/>
              <a:t>33</a:t>
            </a:fld>
            <a:endParaRPr lang="ja-JP" altLang="en-US"/>
          </a:p>
        </p:txBody>
      </p:sp>
      <p:pic>
        <p:nvPicPr>
          <p:cNvPr id="5" name="図 4">
            <a:extLst>
              <a:ext uri="{FF2B5EF4-FFF2-40B4-BE49-F238E27FC236}">
                <a16:creationId xmlns:a16="http://schemas.microsoft.com/office/drawing/2014/main" id="{E5FF64CD-DE0F-094E-96E0-C8AA87492DB8}"/>
              </a:ext>
            </a:extLst>
          </p:cNvPr>
          <p:cNvPicPr>
            <a:picLocks noChangeAspect="1"/>
          </p:cNvPicPr>
          <p:nvPr/>
        </p:nvPicPr>
        <p:blipFill rotWithShape="1">
          <a:blip r:embed="rId3"/>
          <a:srcRect l="17525" r="16535"/>
          <a:stretch/>
        </p:blipFill>
        <p:spPr>
          <a:xfrm>
            <a:off x="1620289" y="2645901"/>
            <a:ext cx="1497897" cy="1620292"/>
          </a:xfrm>
          <a:prstGeom prst="rect">
            <a:avLst/>
          </a:prstGeom>
        </p:spPr>
      </p:pic>
      <p:sp>
        <p:nvSpPr>
          <p:cNvPr id="6" name="テキスト ボックス 5">
            <a:extLst>
              <a:ext uri="{FF2B5EF4-FFF2-40B4-BE49-F238E27FC236}">
                <a16:creationId xmlns:a16="http://schemas.microsoft.com/office/drawing/2014/main" id="{3DB55B32-2060-8148-8CCA-AB5D84D1DC87}"/>
              </a:ext>
            </a:extLst>
          </p:cNvPr>
          <p:cNvSpPr txBox="1"/>
          <p:nvPr/>
        </p:nvSpPr>
        <p:spPr>
          <a:xfrm>
            <a:off x="1353575" y="2315481"/>
            <a:ext cx="203132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ja-JP" altLang="en-US" sz="1800"/>
              <a:t>距離を一定に保つ</a:t>
            </a:r>
          </a:p>
        </p:txBody>
      </p:sp>
      <p:pic>
        <p:nvPicPr>
          <p:cNvPr id="7" name="図 6">
            <a:extLst>
              <a:ext uri="{FF2B5EF4-FFF2-40B4-BE49-F238E27FC236}">
                <a16:creationId xmlns:a16="http://schemas.microsoft.com/office/drawing/2014/main" id="{3CE8DE5B-9A82-DB45-9F76-749E814A14F0}"/>
              </a:ext>
            </a:extLst>
          </p:cNvPr>
          <p:cNvPicPr>
            <a:picLocks noChangeAspect="1"/>
          </p:cNvPicPr>
          <p:nvPr/>
        </p:nvPicPr>
        <p:blipFill rotWithShape="1">
          <a:blip r:embed="rId4"/>
          <a:srcRect l="12277" t="28217" r="9109" b="7819"/>
          <a:stretch/>
        </p:blipFill>
        <p:spPr>
          <a:xfrm>
            <a:off x="6193287" y="2788028"/>
            <a:ext cx="2066651" cy="1198024"/>
          </a:xfrm>
          <a:prstGeom prst="rect">
            <a:avLst/>
          </a:prstGeom>
        </p:spPr>
      </p:pic>
      <p:sp>
        <p:nvSpPr>
          <p:cNvPr id="8" name="テキスト ボックス 7">
            <a:extLst>
              <a:ext uri="{FF2B5EF4-FFF2-40B4-BE49-F238E27FC236}">
                <a16:creationId xmlns:a16="http://schemas.microsoft.com/office/drawing/2014/main" id="{6F00AD39-5565-F646-9E0F-0AE9BAF9176B}"/>
              </a:ext>
            </a:extLst>
          </p:cNvPr>
          <p:cNvSpPr txBox="1"/>
          <p:nvPr/>
        </p:nvSpPr>
        <p:spPr>
          <a:xfrm>
            <a:off x="3773431" y="2315481"/>
            <a:ext cx="203132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ja-JP" altLang="en-US" sz="1800"/>
              <a:t>角度を一定に保つ</a:t>
            </a:r>
          </a:p>
        </p:txBody>
      </p:sp>
      <p:sp>
        <p:nvSpPr>
          <p:cNvPr id="9" name="テキスト ボックス 8">
            <a:extLst>
              <a:ext uri="{FF2B5EF4-FFF2-40B4-BE49-F238E27FC236}">
                <a16:creationId xmlns:a16="http://schemas.microsoft.com/office/drawing/2014/main" id="{AC45F4DB-11CF-A942-9FC3-8F6127135479}"/>
              </a:ext>
            </a:extLst>
          </p:cNvPr>
          <p:cNvSpPr txBox="1"/>
          <p:nvPr/>
        </p:nvSpPr>
        <p:spPr>
          <a:xfrm>
            <a:off x="6193287" y="2318856"/>
            <a:ext cx="203132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ja-JP" altLang="en-US" sz="1800"/>
              <a:t>速度を一定に保つ</a:t>
            </a:r>
          </a:p>
        </p:txBody>
      </p:sp>
      <p:sp>
        <p:nvSpPr>
          <p:cNvPr id="10" name="テキスト ボックス 9">
            <a:extLst>
              <a:ext uri="{FF2B5EF4-FFF2-40B4-BE49-F238E27FC236}">
                <a16:creationId xmlns:a16="http://schemas.microsoft.com/office/drawing/2014/main" id="{C9C6EC11-9424-8945-B7F7-EA723F51E64D}"/>
              </a:ext>
            </a:extLst>
          </p:cNvPr>
          <p:cNvSpPr txBox="1"/>
          <p:nvPr/>
        </p:nvSpPr>
        <p:spPr>
          <a:xfrm>
            <a:off x="1353574" y="4227155"/>
            <a:ext cx="1998912" cy="646331"/>
          </a:xfrm>
          <a:prstGeom prst="rect">
            <a:avLst/>
          </a:prstGeom>
          <a:noFill/>
        </p:spPr>
        <p:txBody>
          <a:bodyPr wrap="square" rtlCol="0">
            <a:spAutoFit/>
          </a:bodyPr>
          <a:lstStyle/>
          <a:p>
            <a:pPr marL="101204" indent="-101204">
              <a:buFont typeface="Arial" panose="020B0604020202020204" pitchFamily="34" charset="0"/>
              <a:buChar char="•"/>
            </a:pPr>
            <a:r>
              <a:rPr lang="ja-JP" altLang="en-US" sz="900"/>
              <a:t>測定する表面からの距離が離れると測定値が小さくなる。</a:t>
            </a:r>
            <a:endParaRPr lang="en-US" altLang="ja-JP" sz="900" dirty="0"/>
          </a:p>
          <a:p>
            <a:pPr marL="101204" indent="-101204">
              <a:buFont typeface="Arial" panose="020B0604020202020204" pitchFamily="34" charset="0"/>
              <a:buChar char="•"/>
            </a:pPr>
            <a:r>
              <a:rPr lang="ja-JP" altLang="en-US" sz="900"/>
              <a:t>除染前後で距離が異なると、正確な比較ができない。</a:t>
            </a:r>
          </a:p>
        </p:txBody>
      </p:sp>
      <p:sp>
        <p:nvSpPr>
          <p:cNvPr id="11" name="テキスト ボックス 10">
            <a:extLst>
              <a:ext uri="{FF2B5EF4-FFF2-40B4-BE49-F238E27FC236}">
                <a16:creationId xmlns:a16="http://schemas.microsoft.com/office/drawing/2014/main" id="{5B730837-13C6-6F4D-BEE6-2D223974ECF0}"/>
              </a:ext>
            </a:extLst>
          </p:cNvPr>
          <p:cNvSpPr txBox="1"/>
          <p:nvPr/>
        </p:nvSpPr>
        <p:spPr>
          <a:xfrm>
            <a:off x="3773431" y="4227155"/>
            <a:ext cx="2021490" cy="646331"/>
          </a:xfrm>
          <a:prstGeom prst="rect">
            <a:avLst/>
          </a:prstGeom>
          <a:noFill/>
        </p:spPr>
        <p:txBody>
          <a:bodyPr wrap="square" rtlCol="0">
            <a:spAutoFit/>
          </a:bodyPr>
          <a:lstStyle/>
          <a:p>
            <a:pPr marL="101204" indent="-101204">
              <a:buFont typeface="Arial" panose="020B0604020202020204" pitchFamily="34" charset="0"/>
              <a:buChar char="•"/>
            </a:pPr>
            <a:r>
              <a:rPr lang="ja-JP" altLang="en-US" sz="900"/>
              <a:t>測定する表面と検出部の角度が異なると、検出部との距離が異なる。</a:t>
            </a:r>
            <a:endParaRPr lang="en-US" altLang="ja-JP" sz="900" dirty="0"/>
          </a:p>
          <a:p>
            <a:pPr marL="101204" indent="-101204">
              <a:buFont typeface="Arial" panose="020B0604020202020204" pitchFamily="34" charset="0"/>
              <a:buChar char="•"/>
            </a:pPr>
            <a:r>
              <a:rPr lang="ja-JP" altLang="en-US" sz="900"/>
              <a:t>測定器への放射線の入射方向によって感度が異なる。</a:t>
            </a:r>
          </a:p>
        </p:txBody>
      </p:sp>
      <p:pic>
        <p:nvPicPr>
          <p:cNvPr id="12" name="図 11">
            <a:extLst>
              <a:ext uri="{FF2B5EF4-FFF2-40B4-BE49-F238E27FC236}">
                <a16:creationId xmlns:a16="http://schemas.microsoft.com/office/drawing/2014/main" id="{8A146367-9488-D94B-9FFB-B9915D118DAF}"/>
              </a:ext>
            </a:extLst>
          </p:cNvPr>
          <p:cNvPicPr>
            <a:picLocks noChangeAspect="1"/>
          </p:cNvPicPr>
          <p:nvPr/>
        </p:nvPicPr>
        <p:blipFill rotWithShape="1">
          <a:blip r:embed="rId5"/>
          <a:srcRect l="7723" t="17970" r="4257" b="9132"/>
          <a:stretch/>
        </p:blipFill>
        <p:spPr>
          <a:xfrm>
            <a:off x="3709768" y="2768307"/>
            <a:ext cx="2158650" cy="1275209"/>
          </a:xfrm>
          <a:prstGeom prst="rect">
            <a:avLst/>
          </a:prstGeom>
        </p:spPr>
      </p:pic>
      <p:sp>
        <p:nvSpPr>
          <p:cNvPr id="13" name="テキスト ボックス 12">
            <a:extLst>
              <a:ext uri="{FF2B5EF4-FFF2-40B4-BE49-F238E27FC236}">
                <a16:creationId xmlns:a16="http://schemas.microsoft.com/office/drawing/2014/main" id="{377DC2A4-3430-6B4B-B7C6-86B846CC5A0E}"/>
              </a:ext>
            </a:extLst>
          </p:cNvPr>
          <p:cNvSpPr txBox="1"/>
          <p:nvPr/>
        </p:nvSpPr>
        <p:spPr>
          <a:xfrm>
            <a:off x="6215866" y="4172108"/>
            <a:ext cx="2021490" cy="646331"/>
          </a:xfrm>
          <a:prstGeom prst="rect">
            <a:avLst/>
          </a:prstGeom>
          <a:noFill/>
        </p:spPr>
        <p:txBody>
          <a:bodyPr wrap="square" rtlCol="0">
            <a:spAutoFit/>
          </a:bodyPr>
          <a:lstStyle/>
          <a:p>
            <a:pPr marL="101204" indent="-101204">
              <a:buFont typeface="Arial" panose="020B0604020202020204" pitchFamily="34" charset="0"/>
              <a:buChar char="•"/>
            </a:pPr>
            <a:r>
              <a:rPr lang="ja-JP" altLang="en-US" sz="900"/>
              <a:t>時定数や応答時間を意識する</a:t>
            </a:r>
            <a:endParaRPr lang="en-US" altLang="ja-JP" sz="900" dirty="0"/>
          </a:p>
          <a:p>
            <a:pPr marL="101204" indent="-101204">
              <a:buFont typeface="Arial" panose="020B0604020202020204" pitchFamily="34" charset="0"/>
              <a:buChar char="•"/>
            </a:pPr>
            <a:r>
              <a:rPr lang="ja-JP" altLang="en-US" sz="900"/>
              <a:t>早く動かすと、指示値が表示される前に汚染のない箇所に移動してしまい、汚染を見逃してしまう。</a:t>
            </a:r>
          </a:p>
        </p:txBody>
      </p:sp>
      <p:sp>
        <p:nvSpPr>
          <p:cNvPr id="14" name="テキスト ボックス 13">
            <a:extLst>
              <a:ext uri="{FF2B5EF4-FFF2-40B4-BE49-F238E27FC236}">
                <a16:creationId xmlns:a16="http://schemas.microsoft.com/office/drawing/2014/main" id="{201DE18E-5B2E-3C48-958C-4221323F03DD}"/>
              </a:ext>
            </a:extLst>
          </p:cNvPr>
          <p:cNvSpPr txBox="1"/>
          <p:nvPr/>
        </p:nvSpPr>
        <p:spPr>
          <a:xfrm>
            <a:off x="7027833" y="3253157"/>
            <a:ext cx="1096775" cy="253916"/>
          </a:xfrm>
          <a:prstGeom prst="rect">
            <a:avLst/>
          </a:prstGeom>
          <a:noFill/>
        </p:spPr>
        <p:txBody>
          <a:bodyPr wrap="none" rtlCol="0">
            <a:spAutoFit/>
          </a:bodyPr>
          <a:lstStyle/>
          <a:p>
            <a:r>
              <a:rPr lang="en-US" altLang="ja-JP" sz="1050" dirty="0"/>
              <a:t>1</a:t>
            </a:r>
            <a:r>
              <a:rPr lang="ja-JP" altLang="en-US" sz="1050"/>
              <a:t>秒間に</a:t>
            </a:r>
            <a:r>
              <a:rPr lang="en-US" altLang="ja-JP" sz="1050" dirty="0"/>
              <a:t>5~10cm</a:t>
            </a:r>
          </a:p>
        </p:txBody>
      </p:sp>
    </p:spTree>
    <p:extLst>
      <p:ext uri="{BB962C8B-B14F-4D97-AF65-F5344CB8AC3E}">
        <p14:creationId xmlns:p14="http://schemas.microsoft.com/office/powerpoint/2010/main" val="1945492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5BA551B-BC8A-B246-9B30-A931AF6E52E9}"/>
              </a:ext>
            </a:extLst>
          </p:cNvPr>
          <p:cNvSpPr>
            <a:spLocks noGrp="1"/>
          </p:cNvSpPr>
          <p:nvPr>
            <p:ph idx="1"/>
          </p:nvPr>
        </p:nvSpPr>
        <p:spPr/>
        <p:txBody>
          <a:bodyPr/>
          <a:lstStyle/>
          <a:p>
            <a:pPr marL="0" indent="0">
              <a:buNone/>
            </a:pPr>
            <a:r>
              <a:rPr lang="ja-JP" altLang="en-US" sz="4000">
                <a:solidFill>
                  <a:schemeClr val="tx1"/>
                </a:solidFill>
              </a:rPr>
              <a:t>除染</a:t>
            </a:r>
            <a:endParaRPr lang="en-US" altLang="ja-JP" sz="4000" dirty="0">
              <a:solidFill>
                <a:schemeClr val="tx1"/>
              </a:solidFill>
            </a:endParaRPr>
          </a:p>
          <a:p>
            <a:pPr lvl="1"/>
            <a:r>
              <a:rPr lang="ja-JP" altLang="en-US" sz="2800">
                <a:solidFill>
                  <a:srgbClr val="FF0000"/>
                </a:solidFill>
              </a:rPr>
              <a:t>脱衣</a:t>
            </a:r>
            <a:endParaRPr lang="en-US" altLang="ja-JP" sz="2800" dirty="0">
              <a:solidFill>
                <a:srgbClr val="FF0000"/>
              </a:solidFill>
            </a:endParaRPr>
          </a:p>
          <a:p>
            <a:pPr lvl="2"/>
            <a:r>
              <a:rPr lang="ja-JP" altLang="en-US" sz="2600">
                <a:solidFill>
                  <a:schemeClr val="tx1"/>
                </a:solidFill>
              </a:rPr>
              <a:t>脱衣した衣類はビニール袋に入れて汚染拡大防止</a:t>
            </a:r>
            <a:endParaRPr lang="en-US" altLang="ja-JP" sz="2600" dirty="0">
              <a:solidFill>
                <a:schemeClr val="tx1"/>
              </a:solidFill>
            </a:endParaRPr>
          </a:p>
          <a:p>
            <a:pPr lvl="1"/>
            <a:r>
              <a:rPr lang="ja-JP" altLang="en-US" sz="2800">
                <a:solidFill>
                  <a:schemeClr val="tx1"/>
                </a:solidFill>
              </a:rPr>
              <a:t>拭き取り</a:t>
            </a:r>
            <a:endParaRPr lang="en-US" altLang="ja-JP" sz="2800" dirty="0">
              <a:solidFill>
                <a:schemeClr val="tx1"/>
              </a:solidFill>
            </a:endParaRPr>
          </a:p>
        </p:txBody>
      </p:sp>
      <p:sp>
        <p:nvSpPr>
          <p:cNvPr id="5" name="スライド番号プレースホルダー 4">
            <a:extLst>
              <a:ext uri="{FF2B5EF4-FFF2-40B4-BE49-F238E27FC236}">
                <a16:creationId xmlns:a16="http://schemas.microsoft.com/office/drawing/2014/main" id="{F35E11B9-2B43-E746-B5E9-ABC2CB3E53C3}"/>
              </a:ext>
            </a:extLst>
          </p:cNvPr>
          <p:cNvSpPr>
            <a:spLocks noGrp="1"/>
          </p:cNvSpPr>
          <p:nvPr>
            <p:ph type="sldNum" sz="quarter" idx="12"/>
          </p:nvPr>
        </p:nvSpPr>
        <p:spPr/>
        <p:txBody>
          <a:bodyPr/>
          <a:lstStyle/>
          <a:p>
            <a:fld id="{3703C944-5F21-DB4B-805C-66633127842B}" type="slidenum">
              <a:rPr lang="ja-JP" altLang="en-US" smtClean="0"/>
              <a:pPr/>
              <a:t>34</a:t>
            </a:fld>
            <a:endParaRPr lang="ja-JP" altLang="en-US"/>
          </a:p>
        </p:txBody>
      </p:sp>
    </p:spTree>
    <p:extLst>
      <p:ext uri="{BB962C8B-B14F-4D97-AF65-F5344CB8AC3E}">
        <p14:creationId xmlns:p14="http://schemas.microsoft.com/office/powerpoint/2010/main" val="546895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74D6CF-E90C-F440-A395-95A7A36FF616}"/>
              </a:ext>
            </a:extLst>
          </p:cNvPr>
          <p:cNvSpPr>
            <a:spLocks noGrp="1"/>
          </p:cNvSpPr>
          <p:nvPr>
            <p:ph type="title"/>
          </p:nvPr>
        </p:nvSpPr>
        <p:spPr>
          <a:xfrm>
            <a:off x="519345" y="1986322"/>
            <a:ext cx="8095785" cy="1369936"/>
          </a:xfrm>
        </p:spPr>
        <p:txBody>
          <a:bodyPr/>
          <a:lstStyle/>
          <a:p>
            <a:r>
              <a:rPr kumimoji="1" lang="ja-JP" altLang="en-US" sz="6600"/>
              <a:t>要救助者対応</a:t>
            </a:r>
          </a:p>
        </p:txBody>
      </p:sp>
      <p:sp>
        <p:nvSpPr>
          <p:cNvPr id="3" name="テキスト プレースホルダー 2">
            <a:extLst>
              <a:ext uri="{FF2B5EF4-FFF2-40B4-BE49-F238E27FC236}">
                <a16:creationId xmlns:a16="http://schemas.microsoft.com/office/drawing/2014/main" id="{EF709E17-885D-5A4D-849E-199CDB7838C6}"/>
              </a:ext>
            </a:extLst>
          </p:cNvPr>
          <p:cNvSpPr>
            <a:spLocks noGrp="1"/>
          </p:cNvSpPr>
          <p:nvPr>
            <p:ph type="body" idx="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AE061B1-04E6-D64C-8E4F-22AF3CAD965A}"/>
              </a:ext>
            </a:extLst>
          </p:cNvPr>
          <p:cNvSpPr>
            <a:spLocks noGrp="1"/>
          </p:cNvSpPr>
          <p:nvPr>
            <p:ph type="sldNum" sz="quarter" idx="12"/>
          </p:nvPr>
        </p:nvSpPr>
        <p:spPr/>
        <p:txBody>
          <a:bodyPr/>
          <a:lstStyle/>
          <a:p>
            <a:fld id="{3703C944-5F21-DB4B-805C-66633127842B}" type="slidenum">
              <a:rPr kumimoji="1" lang="ja-JP" altLang="en-US" smtClean="0"/>
              <a:t>35</a:t>
            </a:fld>
            <a:endParaRPr kumimoji="1" lang="ja-JP" altLang="en-US"/>
          </a:p>
        </p:txBody>
      </p:sp>
    </p:spTree>
    <p:extLst>
      <p:ext uri="{BB962C8B-B14F-4D97-AF65-F5344CB8AC3E}">
        <p14:creationId xmlns:p14="http://schemas.microsoft.com/office/powerpoint/2010/main" val="2618932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p:txBody>
          <a:bodyPr>
            <a:normAutofit/>
          </a:bodyPr>
          <a:lstStyle/>
          <a:p>
            <a:pPr marL="0" indent="0">
              <a:buNone/>
            </a:pPr>
            <a:r>
              <a:rPr lang="ja-JP" altLang="en-US" sz="4000">
                <a:solidFill>
                  <a:srgbClr val="FF0000"/>
                </a:solidFill>
              </a:rPr>
              <a:t>まず避難、救出</a:t>
            </a:r>
            <a:endParaRPr kumimoji="1" lang="en-US" altLang="ja-JP" sz="4000" dirty="0">
              <a:solidFill>
                <a:srgbClr val="FF0000"/>
              </a:solidFill>
            </a:endParaRPr>
          </a:p>
          <a:p>
            <a:pPr lvl="1"/>
            <a:r>
              <a:rPr kumimoji="1" lang="ja-JP" altLang="en-US" sz="2800"/>
              <a:t>外部</a:t>
            </a:r>
            <a:r>
              <a:rPr kumimoji="1" lang="ja-JP" altLang="en-US" sz="2800" dirty="0"/>
              <a:t>被ばく</a:t>
            </a:r>
            <a:r>
              <a:rPr kumimoji="1" lang="ja-JP" altLang="en-US" sz="2800"/>
              <a:t>　</a:t>
            </a:r>
            <a:r>
              <a:rPr kumimoji="1" lang="en-US" altLang="ja-JP" sz="2800" dirty="0"/>
              <a:t>→</a:t>
            </a:r>
            <a:r>
              <a:rPr kumimoji="1" lang="ja-JP" altLang="en-US" sz="2800"/>
              <a:t>とりあえず被ばくを低減</a:t>
            </a:r>
            <a:endParaRPr kumimoji="1" lang="en-US" altLang="ja-JP" sz="2800" dirty="0"/>
          </a:p>
          <a:p>
            <a:pPr lvl="1"/>
            <a:r>
              <a:rPr kumimoji="1" lang="ja-JP" altLang="en-US" sz="2800"/>
              <a:t>内部</a:t>
            </a:r>
            <a:r>
              <a:rPr kumimoji="1" lang="ja-JP" altLang="en-US" sz="2800" dirty="0"/>
              <a:t>被ばく</a:t>
            </a:r>
            <a:r>
              <a:rPr kumimoji="1" lang="ja-JP" altLang="en-US" sz="2800"/>
              <a:t>　</a:t>
            </a:r>
            <a:r>
              <a:rPr kumimoji="1" lang="en-US" altLang="ja-JP" sz="2800" dirty="0"/>
              <a:t>→</a:t>
            </a:r>
            <a:r>
              <a:rPr kumimoji="1" lang="ja-JP" altLang="en-US" sz="2800"/>
              <a:t>可能な限り吸入しない</a:t>
            </a:r>
            <a:endParaRPr kumimoji="1" lang="en-US" altLang="ja-JP" sz="2800" dirty="0"/>
          </a:p>
          <a:p>
            <a:pPr lvl="1"/>
            <a:r>
              <a:rPr lang="ja-JP" altLang="en-US" sz="2800"/>
              <a:t>体表</a:t>
            </a:r>
            <a:r>
              <a:rPr lang="ja-JP" altLang="en-US" sz="2800" dirty="0"/>
              <a:t>面汚</a:t>
            </a:r>
            <a:r>
              <a:rPr lang="ja-JP" altLang="en-US" sz="2800"/>
              <a:t>染　</a:t>
            </a:r>
            <a:r>
              <a:rPr lang="en-US" altLang="ja-JP" sz="2800" dirty="0"/>
              <a:t>→</a:t>
            </a:r>
            <a:r>
              <a:rPr lang="ja-JP" altLang="en-US" sz="2800"/>
              <a:t>付着の機会を少なく</a:t>
            </a:r>
            <a:endParaRPr lang="en-US" altLang="ja-JP" sz="2800" dirty="0"/>
          </a:p>
          <a:p>
            <a:pPr lvl="1"/>
            <a:r>
              <a:rPr kumimoji="1" lang="ja-JP" altLang="en-US" sz="2800"/>
              <a:t>その他の脅威→離れることで危険を回避</a:t>
            </a:r>
            <a:endParaRPr kumimoji="1" lang="en-US" altLang="ja-JP" sz="2800" dirty="0"/>
          </a:p>
        </p:txBody>
      </p:sp>
      <p:sp>
        <p:nvSpPr>
          <p:cNvPr id="2" name="スライド番号プレースホルダー 1">
            <a:extLst>
              <a:ext uri="{FF2B5EF4-FFF2-40B4-BE49-F238E27FC236}">
                <a16:creationId xmlns:a16="http://schemas.microsoft.com/office/drawing/2014/main" id="{8D28DB3B-2946-5544-AD03-1B2FCC952295}"/>
              </a:ext>
            </a:extLst>
          </p:cNvPr>
          <p:cNvSpPr>
            <a:spLocks noGrp="1"/>
          </p:cNvSpPr>
          <p:nvPr>
            <p:ph type="sldNum" sz="quarter" idx="12"/>
          </p:nvPr>
        </p:nvSpPr>
        <p:spPr/>
        <p:txBody>
          <a:bodyPr/>
          <a:lstStyle/>
          <a:p>
            <a:fld id="{3703C944-5F21-DB4B-805C-66633127842B}" type="slidenum">
              <a:rPr lang="ja-JP" altLang="en-US" smtClean="0"/>
              <a:pPr/>
              <a:t>36</a:t>
            </a:fld>
            <a:endParaRPr lang="ja-JP" altLang="en-US"/>
          </a:p>
        </p:txBody>
      </p:sp>
    </p:spTree>
    <p:extLst>
      <p:ext uri="{BB962C8B-B14F-4D97-AF65-F5344CB8AC3E}">
        <p14:creationId xmlns:p14="http://schemas.microsoft.com/office/powerpoint/2010/main" val="2901996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FB50763-B939-4F41-ABC3-3297E8663D88}"/>
              </a:ext>
            </a:extLst>
          </p:cNvPr>
          <p:cNvSpPr>
            <a:spLocks noGrp="1"/>
          </p:cNvSpPr>
          <p:nvPr>
            <p:ph idx="1"/>
          </p:nvPr>
        </p:nvSpPr>
        <p:spPr/>
        <p:txBody>
          <a:bodyPr/>
          <a:lstStyle/>
          <a:p>
            <a:pPr lvl="0"/>
            <a:r>
              <a:rPr lang="ja-JP" altLang="en-US" sz="3600"/>
              <a:t>外傷等（放射線以外の原因）の</a:t>
            </a:r>
            <a:endParaRPr lang="en-US" altLang="ja-JP" sz="3600" dirty="0"/>
          </a:p>
          <a:p>
            <a:pPr marL="0" lvl="0" indent="0">
              <a:buNone/>
            </a:pPr>
            <a:r>
              <a:rPr lang="ja-JP" altLang="en-US" sz="4400">
                <a:solidFill>
                  <a:srgbClr val="FF0000"/>
                </a:solidFill>
              </a:rPr>
              <a:t>応急処置</a:t>
            </a:r>
            <a:endParaRPr lang="en-US" altLang="ja-JP" sz="3600" dirty="0">
              <a:solidFill>
                <a:srgbClr val="FF0000"/>
              </a:solidFill>
            </a:endParaRPr>
          </a:p>
          <a:p>
            <a:pPr lvl="1"/>
            <a:endParaRPr lang="en-US" altLang="ja-JP" sz="2800" dirty="0"/>
          </a:p>
          <a:p>
            <a:pPr lvl="1"/>
            <a:r>
              <a:rPr lang="ja-JP" altLang="en-US" sz="2800"/>
              <a:t>放射線の影響は現場では出現しない。</a:t>
            </a:r>
            <a:endParaRPr lang="en-US" altLang="ja-JP" sz="2800" dirty="0"/>
          </a:p>
          <a:p>
            <a:pPr lvl="1"/>
            <a:r>
              <a:rPr lang="ja-JP" altLang="en-US" sz="2800"/>
              <a:t>大量出血に対する止血帯（ターニケット）</a:t>
            </a:r>
            <a:endParaRPr lang="en-US" altLang="ja-JP" sz="2800" dirty="0"/>
          </a:p>
        </p:txBody>
      </p:sp>
      <p:sp>
        <p:nvSpPr>
          <p:cNvPr id="4" name="スライド番号プレースホルダー 3">
            <a:extLst>
              <a:ext uri="{FF2B5EF4-FFF2-40B4-BE49-F238E27FC236}">
                <a16:creationId xmlns:a16="http://schemas.microsoft.com/office/drawing/2014/main" id="{FF790D53-F413-2442-97B0-980A182C5EC8}"/>
              </a:ext>
            </a:extLst>
          </p:cNvPr>
          <p:cNvSpPr>
            <a:spLocks noGrp="1"/>
          </p:cNvSpPr>
          <p:nvPr>
            <p:ph type="sldNum" sz="quarter" idx="12"/>
          </p:nvPr>
        </p:nvSpPr>
        <p:spPr/>
        <p:txBody>
          <a:bodyPr/>
          <a:lstStyle/>
          <a:p>
            <a:fld id="{3703C944-5F21-DB4B-805C-66633127842B}" type="slidenum">
              <a:rPr lang="ja-JP" altLang="en-US" smtClean="0"/>
              <a:pPr/>
              <a:t>37</a:t>
            </a:fld>
            <a:endParaRPr lang="ja-JP" altLang="en-US"/>
          </a:p>
        </p:txBody>
      </p:sp>
    </p:spTree>
    <p:extLst>
      <p:ext uri="{BB962C8B-B14F-4D97-AF65-F5344CB8AC3E}">
        <p14:creationId xmlns:p14="http://schemas.microsoft.com/office/powerpoint/2010/main" val="3973722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D755B12-D585-354F-ACBC-810ED9859B2C}"/>
              </a:ext>
            </a:extLst>
          </p:cNvPr>
          <p:cNvSpPr>
            <a:spLocks noGrp="1"/>
          </p:cNvSpPr>
          <p:nvPr>
            <p:ph idx="1"/>
          </p:nvPr>
        </p:nvSpPr>
        <p:spPr/>
        <p:txBody>
          <a:bodyPr/>
          <a:lstStyle/>
          <a:p>
            <a:pPr marL="0" indent="0">
              <a:buNone/>
            </a:pPr>
            <a:r>
              <a:rPr lang="ja-JP" altLang="en-US" sz="4000"/>
              <a:t>汚染検査</a:t>
            </a:r>
            <a:endParaRPr lang="en-US" altLang="ja-JP" sz="4000" dirty="0">
              <a:solidFill>
                <a:prstClr val="black">
                  <a:lumMod val="85000"/>
                  <a:lumOff val="15000"/>
                </a:prstClr>
              </a:solidFill>
            </a:endParaRPr>
          </a:p>
          <a:p>
            <a:r>
              <a:rPr lang="ja-JP" altLang="en-US" sz="2400">
                <a:solidFill>
                  <a:prstClr val="black">
                    <a:lumMod val="85000"/>
                    <a:lumOff val="15000"/>
                  </a:prstClr>
                </a:solidFill>
              </a:rPr>
              <a:t>避難、救助してきた人々には汚染が付着している可能性がある。</a:t>
            </a:r>
            <a:endParaRPr lang="en-US" altLang="ja-JP" sz="2400" dirty="0">
              <a:solidFill>
                <a:prstClr val="black">
                  <a:lumMod val="85000"/>
                  <a:lumOff val="15000"/>
                </a:prstClr>
              </a:solidFill>
            </a:endParaRPr>
          </a:p>
          <a:p>
            <a:endParaRPr lang="en-US" altLang="ja-JP" sz="2400" dirty="0">
              <a:solidFill>
                <a:prstClr val="black">
                  <a:lumMod val="85000"/>
                  <a:lumOff val="15000"/>
                </a:prstClr>
              </a:solidFill>
            </a:endParaRPr>
          </a:p>
          <a:p>
            <a:r>
              <a:rPr lang="ja-JP" altLang="en-US" sz="2400">
                <a:solidFill>
                  <a:prstClr val="black">
                    <a:lumMod val="85000"/>
                    <a:lumOff val="15000"/>
                  </a:prstClr>
                </a:solidFill>
              </a:rPr>
              <a:t>可能な限り、汚染検査を実施</a:t>
            </a:r>
            <a:endParaRPr lang="en-US" altLang="ja-JP" sz="2400" dirty="0">
              <a:solidFill>
                <a:prstClr val="black">
                  <a:lumMod val="85000"/>
                  <a:lumOff val="15000"/>
                </a:prstClr>
              </a:solidFill>
            </a:endParaRPr>
          </a:p>
        </p:txBody>
      </p:sp>
      <p:sp>
        <p:nvSpPr>
          <p:cNvPr id="4" name="スライド番号プレースホルダー 3">
            <a:extLst>
              <a:ext uri="{FF2B5EF4-FFF2-40B4-BE49-F238E27FC236}">
                <a16:creationId xmlns:a16="http://schemas.microsoft.com/office/drawing/2014/main" id="{E1EA99DA-696F-E344-8D76-68BA380617B6}"/>
              </a:ext>
            </a:extLst>
          </p:cNvPr>
          <p:cNvSpPr>
            <a:spLocks noGrp="1"/>
          </p:cNvSpPr>
          <p:nvPr>
            <p:ph type="sldNum" sz="quarter" idx="12"/>
          </p:nvPr>
        </p:nvSpPr>
        <p:spPr/>
        <p:txBody>
          <a:bodyPr/>
          <a:lstStyle/>
          <a:p>
            <a:fld id="{3703C944-5F21-DB4B-805C-66633127842B}" type="slidenum">
              <a:rPr lang="ja-JP" altLang="en-US" smtClean="0"/>
              <a:pPr/>
              <a:t>38</a:t>
            </a:fld>
            <a:endParaRPr lang="ja-JP" altLang="en-US"/>
          </a:p>
        </p:txBody>
      </p:sp>
    </p:spTree>
    <p:extLst>
      <p:ext uri="{BB962C8B-B14F-4D97-AF65-F5344CB8AC3E}">
        <p14:creationId xmlns:p14="http://schemas.microsoft.com/office/powerpoint/2010/main" val="3426232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現場でのトリアージ</a:t>
            </a:r>
            <a:endParaRPr lang="ja-JP" altLang="en-US" dirty="0"/>
          </a:p>
        </p:txBody>
      </p:sp>
      <p:sp>
        <p:nvSpPr>
          <p:cNvPr id="5" name="スライド番号プレースホルダー 4">
            <a:extLst>
              <a:ext uri="{FF2B5EF4-FFF2-40B4-BE49-F238E27FC236}">
                <a16:creationId xmlns:a16="http://schemas.microsoft.com/office/drawing/2014/main" id="{13A13913-29D8-B047-A250-4C13D630479C}"/>
              </a:ext>
            </a:extLst>
          </p:cNvPr>
          <p:cNvSpPr>
            <a:spLocks noGrp="1"/>
          </p:cNvSpPr>
          <p:nvPr>
            <p:ph type="sldNum" sz="quarter" idx="12"/>
          </p:nvPr>
        </p:nvSpPr>
        <p:spPr/>
        <p:txBody>
          <a:bodyPr/>
          <a:lstStyle/>
          <a:p>
            <a:fld id="{3703C944-5F21-DB4B-805C-66633127842B}" type="slidenum">
              <a:rPr lang="ja-JP" altLang="en-US" smtClean="0"/>
              <a:pPr/>
              <a:t>39</a:t>
            </a:fld>
            <a:endParaRPr lang="ja-JP" altLang="en-US"/>
          </a:p>
        </p:txBody>
      </p:sp>
      <p:sp>
        <p:nvSpPr>
          <p:cNvPr id="43" name="角丸四角形 42"/>
          <p:cNvSpPr/>
          <p:nvPr/>
        </p:nvSpPr>
        <p:spPr>
          <a:xfrm>
            <a:off x="457201" y="912515"/>
            <a:ext cx="7290921" cy="3600703"/>
          </a:xfrm>
          <a:prstGeom prst="roundRect">
            <a:avLst>
              <a:gd name="adj" fmla="val 7720"/>
            </a:avLst>
          </a:prstGeom>
          <a:solidFill>
            <a:srgbClr val="FFFFFF"/>
          </a:solidFill>
          <a:ln w="10795" cap="flat" cmpd="sng" algn="ctr">
            <a:solidFill>
              <a:srgbClr val="D5393D"/>
            </a:solidFill>
            <a:prstDash val="solid"/>
          </a:ln>
          <a:effectLst/>
        </p:spPr>
        <p:txBody>
          <a:bodyPr lIns="68580" tIns="34290" rIns="68580" bIns="34290" rtlCol="0" anchor="ctr"/>
          <a:lstStyle/>
          <a:p>
            <a:pPr algn="ctr" defTabSz="914378">
              <a:defRPr/>
            </a:pPr>
            <a:endParaRPr lang="ja-JP" altLang="en-US" kern="0">
              <a:solidFill>
                <a:srgbClr val="000000"/>
              </a:solidFill>
              <a:latin typeface="Century Gothic"/>
              <a:ea typeface="ヒラギノ丸ゴ Pro W4"/>
            </a:endParaRPr>
          </a:p>
        </p:txBody>
      </p:sp>
      <p:sp>
        <p:nvSpPr>
          <p:cNvPr id="44" name="角丸四角形 43"/>
          <p:cNvSpPr/>
          <p:nvPr/>
        </p:nvSpPr>
        <p:spPr>
          <a:xfrm>
            <a:off x="553389" y="985727"/>
            <a:ext cx="4950185" cy="3426755"/>
          </a:xfrm>
          <a:prstGeom prst="roundRect">
            <a:avLst>
              <a:gd name="adj" fmla="val 8052"/>
            </a:avLst>
          </a:prstGeom>
          <a:solidFill>
            <a:srgbClr val="FFFFFF"/>
          </a:solidFill>
          <a:ln w="10795" cap="flat" cmpd="sng" algn="ctr">
            <a:solidFill>
              <a:srgbClr val="FAB900"/>
            </a:solidFill>
            <a:prstDash val="solid"/>
          </a:ln>
          <a:effectLst/>
        </p:spPr>
        <p:txBody>
          <a:bodyPr lIns="68580" tIns="34290" rIns="68580" bIns="34290" rtlCol="0" anchor="ctr"/>
          <a:lstStyle/>
          <a:p>
            <a:pPr algn="ctr" defTabSz="914378">
              <a:defRPr/>
            </a:pPr>
            <a:endParaRPr lang="en-US" altLang="ja-JP" kern="0" dirty="0">
              <a:solidFill>
                <a:srgbClr val="000000"/>
              </a:solidFill>
              <a:latin typeface="Century Gothic"/>
              <a:ea typeface="ヒラギノ丸ゴ Pro W4"/>
            </a:endParaRPr>
          </a:p>
          <a:p>
            <a:pPr algn="ctr" defTabSz="914378">
              <a:defRPr/>
            </a:pPr>
            <a:endParaRPr lang="ja-JP" altLang="en-US" kern="0" dirty="0">
              <a:solidFill>
                <a:srgbClr val="000000"/>
              </a:solidFill>
              <a:latin typeface="Century Gothic"/>
              <a:ea typeface="ヒラギノ丸ゴ Pro W4"/>
            </a:endParaRPr>
          </a:p>
        </p:txBody>
      </p:sp>
      <p:sp>
        <p:nvSpPr>
          <p:cNvPr id="45" name="角丸四角形 44"/>
          <p:cNvSpPr/>
          <p:nvPr/>
        </p:nvSpPr>
        <p:spPr>
          <a:xfrm>
            <a:off x="590742" y="1540029"/>
            <a:ext cx="1809743" cy="1644836"/>
          </a:xfrm>
          <a:prstGeom prst="roundRect">
            <a:avLst/>
          </a:prstGeom>
          <a:solidFill>
            <a:srgbClr val="FFFFFF"/>
          </a:solidFill>
          <a:ln w="10795" cap="flat" cmpd="sng" algn="ctr">
            <a:solidFill>
              <a:srgbClr val="FF0000"/>
            </a:solidFill>
            <a:prstDash val="solid"/>
          </a:ln>
          <a:effectLst/>
        </p:spPr>
        <p:txBody>
          <a:bodyPr lIns="68580" tIns="34290" rIns="68580" bIns="34290" rtlCol="0" anchor="ctr"/>
          <a:lstStyle/>
          <a:p>
            <a:pPr algn="ctr" defTabSz="914378">
              <a:defRPr/>
            </a:pPr>
            <a:endParaRPr lang="ja-JP" altLang="en-US" kern="0" dirty="0">
              <a:solidFill>
                <a:srgbClr val="000000"/>
              </a:solidFill>
              <a:latin typeface="Century Gothic"/>
              <a:ea typeface="ヒラギノ丸ゴ Pro W4"/>
            </a:endParaRPr>
          </a:p>
        </p:txBody>
      </p:sp>
      <p:sp>
        <p:nvSpPr>
          <p:cNvPr id="46" name="爆発 1 45"/>
          <p:cNvSpPr/>
          <p:nvPr/>
        </p:nvSpPr>
        <p:spPr>
          <a:xfrm>
            <a:off x="724090" y="2168885"/>
            <a:ext cx="1009650" cy="666750"/>
          </a:xfrm>
          <a:prstGeom prst="irregularSeal1">
            <a:avLst/>
          </a:prstGeom>
          <a:solidFill>
            <a:srgbClr val="FF0000"/>
          </a:solidFill>
          <a:ln w="9525" cap="flat" cmpd="sng" algn="ctr">
            <a:solidFill>
              <a:srgbClr val="FF0000"/>
            </a:solidFill>
            <a:prstDash val="solid"/>
          </a:ln>
          <a:effectLst/>
        </p:spPr>
        <p:txBody>
          <a:bodyPr lIns="68580" tIns="34290" rIns="68580" bIns="34290" rtlCol="0" anchor="ctr"/>
          <a:lstStyle/>
          <a:p>
            <a:pPr algn="ctr" defTabSz="914378">
              <a:defRPr/>
            </a:pPr>
            <a:endParaRPr lang="ja-JP" altLang="en-US" kern="0">
              <a:solidFill>
                <a:srgbClr val="FFFFFF"/>
              </a:solidFill>
              <a:latin typeface="Century Gothic"/>
              <a:ea typeface="ヒラギノ丸ゴ Pro W4"/>
            </a:endParaRPr>
          </a:p>
        </p:txBody>
      </p:sp>
      <p:sp>
        <p:nvSpPr>
          <p:cNvPr id="47" name="テキスト ボックス 46"/>
          <p:cNvSpPr txBox="1"/>
          <p:nvPr/>
        </p:nvSpPr>
        <p:spPr>
          <a:xfrm>
            <a:off x="971742" y="2363760"/>
            <a:ext cx="600164" cy="346249"/>
          </a:xfrm>
          <a:prstGeom prst="rect">
            <a:avLst/>
          </a:prstGeom>
          <a:noFill/>
        </p:spPr>
        <p:txBody>
          <a:bodyPr wrap="none" lIns="68580" tIns="34290" rIns="68580" bIns="34290" rtlCol="0">
            <a:spAutoFit/>
          </a:bodyPr>
          <a:lstStyle/>
          <a:p>
            <a:pPr defTabSz="914378">
              <a:defRPr/>
            </a:pPr>
            <a:r>
              <a:rPr lang="ja-JP" altLang="en-US" kern="0" dirty="0">
                <a:solidFill>
                  <a:srgbClr val="FFFFFF"/>
                </a:solidFill>
                <a:latin typeface="Calibri" panose="020F0502020204030204"/>
                <a:ea typeface="メイリオ" panose="020B0604030504040204" pitchFamily="34" charset="-128"/>
              </a:rPr>
              <a:t>現場</a:t>
            </a:r>
          </a:p>
        </p:txBody>
      </p:sp>
      <p:sp>
        <p:nvSpPr>
          <p:cNvPr id="48" name="テキスト ボックス 47"/>
          <p:cNvSpPr txBox="1"/>
          <p:nvPr/>
        </p:nvSpPr>
        <p:spPr>
          <a:xfrm>
            <a:off x="792446" y="1587655"/>
            <a:ext cx="1608039" cy="623248"/>
          </a:xfrm>
          <a:prstGeom prst="rect">
            <a:avLst/>
          </a:prstGeom>
          <a:noFill/>
        </p:spPr>
        <p:txBody>
          <a:bodyPr wrap="square" lIns="68580" tIns="34290" rIns="68580" bIns="34290" rtlCol="0">
            <a:spAutoFit/>
          </a:bodyPr>
          <a:lstStyle/>
          <a:p>
            <a:pPr defTabSz="685800"/>
            <a:r>
              <a:rPr lang="ja-JP" altLang="en-US" dirty="0">
                <a:solidFill>
                  <a:prstClr val="black"/>
                </a:solidFill>
                <a:latin typeface="メイリオ" panose="020B0604030504040204" pitchFamily="34" charset="-128"/>
                <a:ea typeface="メイリオ" panose="020B0604030504040204" pitchFamily="34" charset="-128"/>
              </a:rPr>
              <a:t>ホットゾーン</a:t>
            </a:r>
            <a:endParaRPr lang="en-US" altLang="ja-JP" dirty="0">
              <a:solidFill>
                <a:prstClr val="black"/>
              </a:solidFill>
              <a:latin typeface="メイリオ" panose="020B0604030504040204" pitchFamily="34" charset="-128"/>
              <a:ea typeface="メイリオ" panose="020B0604030504040204" pitchFamily="34" charset="-128"/>
            </a:endParaRPr>
          </a:p>
          <a:p>
            <a:pPr defTabSz="685800"/>
            <a:r>
              <a:rPr lang="ja-JP" altLang="en-US" dirty="0">
                <a:solidFill>
                  <a:prstClr val="black"/>
                </a:solidFill>
                <a:latin typeface="メイリオ" panose="020B0604030504040204" pitchFamily="34" charset="-128"/>
                <a:ea typeface="メイリオ" panose="020B0604030504040204" pitchFamily="34" charset="-128"/>
              </a:rPr>
              <a:t>（危険区域）</a:t>
            </a:r>
          </a:p>
        </p:txBody>
      </p:sp>
      <p:sp>
        <p:nvSpPr>
          <p:cNvPr id="49" name="テキスト ボックス 48"/>
          <p:cNvSpPr txBox="1"/>
          <p:nvPr/>
        </p:nvSpPr>
        <p:spPr>
          <a:xfrm>
            <a:off x="1242737" y="1037460"/>
            <a:ext cx="3370153" cy="346249"/>
          </a:xfrm>
          <a:prstGeom prst="rect">
            <a:avLst/>
          </a:prstGeom>
          <a:noFill/>
        </p:spPr>
        <p:txBody>
          <a:bodyPr wrap="none" lIns="68580" tIns="34290" rIns="68580" bIns="34290" rtlCol="0">
            <a:spAutoFit/>
          </a:bodyPr>
          <a:lstStyle/>
          <a:p>
            <a:pPr defTabSz="685800"/>
            <a:r>
              <a:rPr lang="ja-JP" altLang="en-US" dirty="0">
                <a:solidFill>
                  <a:prstClr val="black"/>
                </a:solidFill>
                <a:latin typeface="メイリオ" panose="020B0604030504040204" pitchFamily="34" charset="-128"/>
                <a:ea typeface="メイリオ" panose="020B0604030504040204" pitchFamily="34" charset="-128"/>
              </a:rPr>
              <a:t>ウォームゾーン（準危険区域）</a:t>
            </a:r>
          </a:p>
        </p:txBody>
      </p:sp>
      <p:sp>
        <p:nvSpPr>
          <p:cNvPr id="50" name="テキスト ボックス 49"/>
          <p:cNvSpPr txBox="1"/>
          <p:nvPr/>
        </p:nvSpPr>
        <p:spPr>
          <a:xfrm>
            <a:off x="5945804" y="920923"/>
            <a:ext cx="1061829" cy="346249"/>
          </a:xfrm>
          <a:prstGeom prst="rect">
            <a:avLst/>
          </a:prstGeom>
          <a:noFill/>
        </p:spPr>
        <p:txBody>
          <a:bodyPr wrap="none" lIns="68580" tIns="34290" rIns="68580" bIns="34290" rtlCol="0">
            <a:spAutoFit/>
          </a:bodyPr>
          <a:lstStyle/>
          <a:p>
            <a:pPr defTabSz="685800"/>
            <a:r>
              <a:rPr lang="ja-JP" altLang="en-US" dirty="0">
                <a:solidFill>
                  <a:prstClr val="black"/>
                </a:solidFill>
                <a:latin typeface="メイリオ" panose="020B0604030504040204" pitchFamily="34" charset="-128"/>
                <a:ea typeface="メイリオ" panose="020B0604030504040204" pitchFamily="34" charset="-128"/>
              </a:rPr>
              <a:t>警戒区域</a:t>
            </a:r>
          </a:p>
        </p:txBody>
      </p:sp>
      <p:sp>
        <p:nvSpPr>
          <p:cNvPr id="51" name="角丸四角形 50"/>
          <p:cNvSpPr/>
          <p:nvPr/>
        </p:nvSpPr>
        <p:spPr>
          <a:xfrm>
            <a:off x="2865738" y="3289983"/>
            <a:ext cx="1574868" cy="263046"/>
          </a:xfrm>
          <a:prstGeom prst="roundRect">
            <a:avLst/>
          </a:prstGeom>
          <a:solidFill>
            <a:srgbClr val="FAB900">
              <a:tint val="65000"/>
            </a:srgbClr>
          </a:solidFill>
          <a:ln w="9525" cap="flat" cmpd="sng" algn="ctr">
            <a:solidFill>
              <a:srgbClr val="FAB900"/>
            </a:solidFill>
            <a:prstDash val="solid"/>
          </a:ln>
          <a:effectLst/>
        </p:spPr>
        <p:txBody>
          <a:bodyPr lIns="68580" tIns="34290" rIns="68580" bIns="34290" rtlCol="0" anchor="ctr"/>
          <a:lstStyle/>
          <a:p>
            <a:pPr algn="ctr" defTabSz="914378">
              <a:defRPr/>
            </a:pPr>
            <a:r>
              <a:rPr lang="ja-JP" altLang="en-US" sz="1200" kern="0" dirty="0">
                <a:solidFill>
                  <a:srgbClr val="000000"/>
                </a:solidFill>
                <a:latin typeface="Century Gothic"/>
                <a:ea typeface="ヒラギノ丸ゴ Pro W4"/>
              </a:rPr>
              <a:t>汚染検査</a:t>
            </a:r>
          </a:p>
        </p:txBody>
      </p:sp>
      <p:sp>
        <p:nvSpPr>
          <p:cNvPr id="52" name="角丸四角形 51"/>
          <p:cNvSpPr/>
          <p:nvPr/>
        </p:nvSpPr>
        <p:spPr>
          <a:xfrm>
            <a:off x="2865739" y="3741067"/>
            <a:ext cx="2268453" cy="263046"/>
          </a:xfrm>
          <a:prstGeom prst="roundRect">
            <a:avLst/>
          </a:prstGeom>
          <a:solidFill>
            <a:srgbClr val="FAB900">
              <a:tint val="65000"/>
            </a:srgbClr>
          </a:solidFill>
          <a:ln w="9525" cap="flat" cmpd="sng" algn="ctr">
            <a:solidFill>
              <a:srgbClr val="FAB900"/>
            </a:solidFill>
            <a:prstDash val="solid"/>
          </a:ln>
          <a:effectLst/>
        </p:spPr>
        <p:txBody>
          <a:bodyPr lIns="68580" tIns="34290" rIns="68580" bIns="34290" rtlCol="0" anchor="ctr"/>
          <a:lstStyle/>
          <a:p>
            <a:pPr algn="ctr" defTabSz="914378">
              <a:defRPr/>
            </a:pPr>
            <a:r>
              <a:rPr lang="ja-JP" altLang="en-US" sz="1200" kern="0" dirty="0">
                <a:solidFill>
                  <a:srgbClr val="000000"/>
                </a:solidFill>
                <a:latin typeface="Century Gothic"/>
                <a:ea typeface="ヒラギノ丸ゴ Pro W4"/>
              </a:rPr>
              <a:t>除染*</a:t>
            </a:r>
          </a:p>
        </p:txBody>
      </p:sp>
      <p:sp>
        <p:nvSpPr>
          <p:cNvPr id="53" name="角丸四角形 52"/>
          <p:cNvSpPr/>
          <p:nvPr/>
        </p:nvSpPr>
        <p:spPr>
          <a:xfrm>
            <a:off x="2492184" y="1424869"/>
            <a:ext cx="2126158" cy="1359576"/>
          </a:xfrm>
          <a:prstGeom prst="roundRect">
            <a:avLst/>
          </a:prstGeom>
          <a:solidFill>
            <a:srgbClr val="FAB900">
              <a:tint val="65000"/>
            </a:srgbClr>
          </a:solidFill>
          <a:ln w="9525" cap="flat" cmpd="sng" algn="ctr">
            <a:solidFill>
              <a:srgbClr val="FAB900"/>
            </a:solidFill>
            <a:prstDash val="solid"/>
          </a:ln>
          <a:effectLst/>
        </p:spPr>
        <p:txBody>
          <a:bodyPr lIns="68580" tIns="34290" rIns="68580" bIns="34290" rtlCol="0" anchor="t"/>
          <a:lstStyle/>
          <a:p>
            <a:pPr algn="ctr" defTabSz="914378">
              <a:defRPr/>
            </a:pPr>
            <a:r>
              <a:rPr lang="ja-JP" altLang="en-US" sz="1200" kern="0" dirty="0">
                <a:solidFill>
                  <a:srgbClr val="000000"/>
                </a:solidFill>
                <a:latin typeface="Century Gothic"/>
                <a:ea typeface="ヒラギノ丸ゴ Pro W4"/>
              </a:rPr>
              <a:t>一次トリアージ</a:t>
            </a:r>
            <a:endParaRPr lang="en-US" altLang="ja-JP" sz="1200" kern="0" dirty="0">
              <a:solidFill>
                <a:srgbClr val="000000"/>
              </a:solidFill>
              <a:latin typeface="Century Gothic"/>
              <a:ea typeface="ヒラギノ丸ゴ Pro W4"/>
            </a:endParaRPr>
          </a:p>
          <a:p>
            <a:pPr algn="ctr" defTabSz="914378">
              <a:defRPr/>
            </a:pPr>
            <a:r>
              <a:rPr lang="ja-JP" altLang="en-US" sz="1200" kern="0" dirty="0">
                <a:solidFill>
                  <a:srgbClr val="FF0000"/>
                </a:solidFill>
                <a:latin typeface="Century Gothic"/>
                <a:ea typeface="ヒラギノ丸ゴ Pro W4"/>
              </a:rPr>
              <a:t>重症度</a:t>
            </a:r>
            <a:r>
              <a:rPr lang="ja-JP" altLang="en-US" sz="1200" kern="0" dirty="0">
                <a:solidFill>
                  <a:srgbClr val="000000"/>
                </a:solidFill>
                <a:latin typeface="Century Gothic"/>
                <a:ea typeface="ヒラギノ丸ゴ Pro W4"/>
              </a:rPr>
              <a:t>と除染の適応の判断</a:t>
            </a:r>
            <a:endParaRPr lang="en-US" altLang="ja-JP" sz="1200" kern="0" dirty="0">
              <a:solidFill>
                <a:srgbClr val="000000"/>
              </a:solidFill>
              <a:latin typeface="Century Gothic"/>
              <a:ea typeface="ヒラギノ丸ゴ Pro W4"/>
            </a:endParaRPr>
          </a:p>
          <a:p>
            <a:pPr algn="ctr" defTabSz="914378">
              <a:defRPr/>
            </a:pPr>
            <a:endParaRPr lang="ja-JP" altLang="en-US" sz="1200" kern="0" dirty="0">
              <a:solidFill>
                <a:srgbClr val="000000"/>
              </a:solidFill>
              <a:latin typeface="Century Gothic"/>
              <a:ea typeface="ヒラギノ丸ゴ Pro W4"/>
            </a:endParaRPr>
          </a:p>
        </p:txBody>
      </p:sp>
      <p:sp>
        <p:nvSpPr>
          <p:cNvPr id="54" name="角丸四角形 53"/>
          <p:cNvSpPr/>
          <p:nvPr/>
        </p:nvSpPr>
        <p:spPr>
          <a:xfrm>
            <a:off x="7874001" y="2976916"/>
            <a:ext cx="843130" cy="400050"/>
          </a:xfrm>
          <a:prstGeom prst="roundRect">
            <a:avLst/>
          </a:prstGeom>
          <a:solidFill>
            <a:srgbClr val="EE7008">
              <a:tint val="65000"/>
            </a:srgbClr>
          </a:solidFill>
          <a:ln w="9525" cap="flat" cmpd="sng" algn="ctr">
            <a:solidFill>
              <a:srgbClr val="EE7008"/>
            </a:solidFill>
            <a:prstDash val="solid"/>
          </a:ln>
          <a:effectLst/>
        </p:spPr>
        <p:txBody>
          <a:bodyPr lIns="68580" tIns="34290" rIns="68580" bIns="34290" rtlCol="0" anchor="ctr"/>
          <a:lstStyle/>
          <a:p>
            <a:pPr algn="ctr" defTabSz="914378">
              <a:defRPr/>
            </a:pPr>
            <a:r>
              <a:rPr lang="ja-JP" altLang="en-US" sz="1200" kern="0" dirty="0">
                <a:solidFill>
                  <a:srgbClr val="000000"/>
                </a:solidFill>
                <a:latin typeface="Century Gothic"/>
                <a:ea typeface="ヒラギノ丸ゴ Pro W4"/>
              </a:rPr>
              <a:t>避難所</a:t>
            </a:r>
          </a:p>
        </p:txBody>
      </p:sp>
      <p:sp>
        <p:nvSpPr>
          <p:cNvPr id="55" name="角丸四角形 54"/>
          <p:cNvSpPr/>
          <p:nvPr/>
        </p:nvSpPr>
        <p:spPr>
          <a:xfrm>
            <a:off x="5639367" y="1291209"/>
            <a:ext cx="1845146" cy="3121272"/>
          </a:xfrm>
          <a:prstGeom prst="roundRect">
            <a:avLst/>
          </a:prstGeom>
          <a:solidFill>
            <a:srgbClr val="1AB39F">
              <a:tint val="65000"/>
            </a:srgbClr>
          </a:solidFill>
          <a:ln w="9525" cap="flat" cmpd="sng" algn="ctr">
            <a:solidFill>
              <a:srgbClr val="1AB39F"/>
            </a:solidFill>
            <a:prstDash val="solid"/>
          </a:ln>
          <a:effectLst/>
        </p:spPr>
        <p:txBody>
          <a:bodyPr lIns="68580" tIns="34290" rIns="68580" bIns="34290" rtlCol="0" anchor="t"/>
          <a:lstStyle/>
          <a:p>
            <a:pPr algn="ctr" defTabSz="914378">
              <a:defRPr/>
            </a:pPr>
            <a:r>
              <a:rPr lang="ja-JP" altLang="en-US" sz="1200" kern="0" dirty="0">
                <a:solidFill>
                  <a:srgbClr val="000000"/>
                </a:solidFill>
                <a:latin typeface="Century Gothic"/>
                <a:ea typeface="ヒラギノ丸ゴ Pro W4"/>
              </a:rPr>
              <a:t>救護所</a:t>
            </a:r>
            <a:endParaRPr lang="en-US" altLang="ja-JP" sz="1200" kern="0" dirty="0">
              <a:solidFill>
                <a:srgbClr val="000000"/>
              </a:solidFill>
              <a:latin typeface="Century Gothic"/>
              <a:ea typeface="ヒラギノ丸ゴ Pro W4"/>
            </a:endParaRPr>
          </a:p>
          <a:p>
            <a:pPr algn="ctr" defTabSz="914378">
              <a:defRPr/>
            </a:pPr>
            <a:r>
              <a:rPr lang="ja-JP" altLang="en-US" sz="1200" kern="0" dirty="0">
                <a:solidFill>
                  <a:srgbClr val="000000"/>
                </a:solidFill>
                <a:latin typeface="Century Gothic"/>
                <a:ea typeface="ヒラギノ丸ゴ Pro W4"/>
              </a:rPr>
              <a:t>二次トリアージ</a:t>
            </a:r>
          </a:p>
        </p:txBody>
      </p:sp>
      <p:sp>
        <p:nvSpPr>
          <p:cNvPr id="56" name="角丸四角形 55"/>
          <p:cNvSpPr/>
          <p:nvPr/>
        </p:nvSpPr>
        <p:spPr>
          <a:xfrm>
            <a:off x="7874001" y="3918351"/>
            <a:ext cx="843130" cy="400050"/>
          </a:xfrm>
          <a:prstGeom prst="roundRect">
            <a:avLst/>
          </a:prstGeom>
          <a:solidFill>
            <a:srgbClr val="EE7008">
              <a:tint val="65000"/>
            </a:srgbClr>
          </a:solidFill>
          <a:ln w="9525" cap="flat" cmpd="sng" algn="ctr">
            <a:solidFill>
              <a:srgbClr val="EE7008"/>
            </a:solidFill>
            <a:prstDash val="solid"/>
          </a:ln>
          <a:effectLst/>
        </p:spPr>
        <p:txBody>
          <a:bodyPr lIns="68580" tIns="34290" rIns="68580" bIns="34290" rtlCol="0" anchor="ctr"/>
          <a:lstStyle/>
          <a:p>
            <a:pPr algn="ctr" defTabSz="914378">
              <a:defRPr/>
            </a:pPr>
            <a:r>
              <a:rPr lang="ja-JP" altLang="en-US" sz="1200" kern="0" dirty="0">
                <a:solidFill>
                  <a:srgbClr val="000000"/>
                </a:solidFill>
                <a:latin typeface="Century Gothic"/>
                <a:ea typeface="ヒラギノ丸ゴ Pro W4"/>
              </a:rPr>
              <a:t>遺体</a:t>
            </a:r>
            <a:endParaRPr lang="en-US" altLang="ja-JP" sz="1200" kern="0" dirty="0">
              <a:solidFill>
                <a:srgbClr val="000000"/>
              </a:solidFill>
              <a:latin typeface="Century Gothic"/>
              <a:ea typeface="ヒラギノ丸ゴ Pro W4"/>
            </a:endParaRPr>
          </a:p>
          <a:p>
            <a:pPr algn="ctr" defTabSz="914378">
              <a:defRPr/>
            </a:pPr>
            <a:r>
              <a:rPr lang="ja-JP" altLang="en-US" sz="1200" kern="0" dirty="0">
                <a:solidFill>
                  <a:srgbClr val="000000"/>
                </a:solidFill>
                <a:latin typeface="Century Gothic"/>
                <a:ea typeface="ヒラギノ丸ゴ Pro W4"/>
              </a:rPr>
              <a:t>安置所</a:t>
            </a:r>
          </a:p>
        </p:txBody>
      </p:sp>
      <p:sp>
        <p:nvSpPr>
          <p:cNvPr id="57" name="角丸四角形 56"/>
          <p:cNvSpPr/>
          <p:nvPr/>
        </p:nvSpPr>
        <p:spPr>
          <a:xfrm>
            <a:off x="7911354" y="1267173"/>
            <a:ext cx="843130" cy="472957"/>
          </a:xfrm>
          <a:prstGeom prst="roundRect">
            <a:avLst/>
          </a:prstGeom>
          <a:solidFill>
            <a:srgbClr val="EE7008">
              <a:tint val="65000"/>
            </a:srgbClr>
          </a:solidFill>
          <a:ln w="9525" cap="flat" cmpd="sng" algn="ctr">
            <a:solidFill>
              <a:srgbClr val="EE7008"/>
            </a:solidFill>
            <a:prstDash val="solid"/>
          </a:ln>
          <a:effectLst/>
        </p:spPr>
        <p:txBody>
          <a:bodyPr lIns="68580" tIns="34290" rIns="68580" bIns="34290" rtlCol="0" anchor="ctr"/>
          <a:lstStyle/>
          <a:p>
            <a:pPr algn="ctr" defTabSz="914378">
              <a:defRPr/>
            </a:pPr>
            <a:r>
              <a:rPr lang="ja-JP" altLang="en-US" sz="1200" kern="0" dirty="0">
                <a:solidFill>
                  <a:srgbClr val="000000"/>
                </a:solidFill>
                <a:latin typeface="Century Gothic"/>
                <a:ea typeface="ヒラギノ丸ゴ Pro W4"/>
              </a:rPr>
              <a:t>対策本部</a:t>
            </a:r>
            <a:endParaRPr lang="en-US" altLang="ja-JP" sz="1200" kern="0" dirty="0">
              <a:solidFill>
                <a:srgbClr val="000000"/>
              </a:solidFill>
              <a:latin typeface="Century Gothic"/>
              <a:ea typeface="ヒラギノ丸ゴ Pro W4"/>
            </a:endParaRPr>
          </a:p>
          <a:p>
            <a:pPr algn="ctr" defTabSz="914378">
              <a:defRPr/>
            </a:pPr>
            <a:r>
              <a:rPr lang="ja-JP" altLang="en-US" sz="1200" kern="0" dirty="0">
                <a:solidFill>
                  <a:srgbClr val="000000"/>
                </a:solidFill>
                <a:latin typeface="Century Gothic"/>
                <a:ea typeface="ヒラギノ丸ゴ Pro W4"/>
              </a:rPr>
              <a:t>指揮本部</a:t>
            </a:r>
          </a:p>
        </p:txBody>
      </p:sp>
      <p:sp>
        <p:nvSpPr>
          <p:cNvPr id="58" name="角丸四角形 57"/>
          <p:cNvSpPr/>
          <p:nvPr/>
        </p:nvSpPr>
        <p:spPr>
          <a:xfrm>
            <a:off x="7911354" y="2134110"/>
            <a:ext cx="843130" cy="459301"/>
          </a:xfrm>
          <a:prstGeom prst="roundRect">
            <a:avLst/>
          </a:prstGeom>
          <a:solidFill>
            <a:srgbClr val="EE7008">
              <a:tint val="65000"/>
            </a:srgbClr>
          </a:solidFill>
          <a:ln w="9525" cap="flat" cmpd="sng" algn="ctr">
            <a:solidFill>
              <a:srgbClr val="EE7008"/>
            </a:solidFill>
            <a:prstDash val="solid"/>
          </a:ln>
          <a:effectLst/>
        </p:spPr>
        <p:txBody>
          <a:bodyPr lIns="68580" tIns="34290" rIns="68580" bIns="34290" rtlCol="0" anchor="ctr"/>
          <a:lstStyle/>
          <a:p>
            <a:pPr algn="ctr" defTabSz="914378">
              <a:defRPr/>
            </a:pPr>
            <a:r>
              <a:rPr lang="ja-JP" altLang="en-US" sz="1200" kern="0" dirty="0">
                <a:solidFill>
                  <a:srgbClr val="000000"/>
                </a:solidFill>
                <a:latin typeface="Century Gothic"/>
                <a:ea typeface="ヒラギノ丸ゴ Pro W4"/>
              </a:rPr>
              <a:t>医療機関</a:t>
            </a:r>
          </a:p>
        </p:txBody>
      </p:sp>
      <p:pic>
        <p:nvPicPr>
          <p:cNvPr id="59" name="図 58" descr="アナフィラキシー_失神.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0152" y="2554015"/>
            <a:ext cx="993589" cy="745133"/>
          </a:xfrm>
          <a:prstGeom prst="rect">
            <a:avLst/>
          </a:prstGeom>
        </p:spPr>
      </p:pic>
      <p:sp>
        <p:nvSpPr>
          <p:cNvPr id="60" name="角丸四角形 59"/>
          <p:cNvSpPr/>
          <p:nvPr/>
        </p:nvSpPr>
        <p:spPr>
          <a:xfrm>
            <a:off x="2865739" y="1942471"/>
            <a:ext cx="1574868" cy="284702"/>
          </a:xfrm>
          <a:prstGeom prst="roundRect">
            <a:avLst/>
          </a:prstGeom>
          <a:solidFill>
            <a:srgbClr val="D5393D">
              <a:shade val="80000"/>
              <a:satMod val="150000"/>
            </a:srgbClr>
          </a:solidFill>
          <a:ln w="9525" cap="flat" cmpd="sng" algn="ctr">
            <a:solidFill>
              <a:srgbClr val="D5393D"/>
            </a:solidFill>
            <a:prstDash val="solid"/>
          </a:ln>
          <a:effectLst/>
        </p:spPr>
        <p:txBody>
          <a:bodyPr rtlCol="0" anchor="ctr"/>
          <a:lstStyle/>
          <a:p>
            <a:pPr algn="ctr" defTabSz="914378">
              <a:defRPr/>
            </a:pPr>
            <a:r>
              <a:rPr lang="ja-JP" altLang="en-US" sz="1100" kern="0" dirty="0">
                <a:solidFill>
                  <a:srgbClr val="FFFFFF"/>
                </a:solidFill>
                <a:latin typeface="Century Gothic"/>
                <a:ea typeface="ヒラギノ丸ゴ Pro W4"/>
              </a:rPr>
              <a:t>重篤な状態</a:t>
            </a:r>
          </a:p>
        </p:txBody>
      </p:sp>
      <p:sp>
        <p:nvSpPr>
          <p:cNvPr id="61" name="角丸四角形 60"/>
          <p:cNvSpPr/>
          <p:nvPr/>
        </p:nvSpPr>
        <p:spPr>
          <a:xfrm>
            <a:off x="5753607" y="1942471"/>
            <a:ext cx="1474783" cy="291236"/>
          </a:xfrm>
          <a:prstGeom prst="roundRect">
            <a:avLst/>
          </a:prstGeom>
          <a:solidFill>
            <a:srgbClr val="D5393D">
              <a:shade val="80000"/>
              <a:satMod val="150000"/>
            </a:srgbClr>
          </a:solidFill>
          <a:ln w="9525" cap="flat" cmpd="sng" algn="ctr">
            <a:solidFill>
              <a:srgbClr val="D5393D"/>
            </a:solidFill>
            <a:prstDash val="solid"/>
          </a:ln>
          <a:effectLst/>
        </p:spPr>
        <p:txBody>
          <a:bodyPr rtlCol="0" anchor="ctr"/>
          <a:lstStyle/>
          <a:p>
            <a:pPr algn="ctr" defTabSz="914378">
              <a:defRPr/>
            </a:pPr>
            <a:r>
              <a:rPr lang="ja-JP" altLang="en-US" sz="1100" kern="0" dirty="0">
                <a:solidFill>
                  <a:srgbClr val="FFFFFF"/>
                </a:solidFill>
                <a:latin typeface="Century Gothic"/>
                <a:ea typeface="ヒラギノ丸ゴ Pro W4"/>
              </a:rPr>
              <a:t>緊急性のある状態</a:t>
            </a:r>
          </a:p>
        </p:txBody>
      </p:sp>
      <p:sp>
        <p:nvSpPr>
          <p:cNvPr id="62" name="角丸四角形 61"/>
          <p:cNvSpPr/>
          <p:nvPr/>
        </p:nvSpPr>
        <p:spPr>
          <a:xfrm>
            <a:off x="2865739" y="2287494"/>
            <a:ext cx="1574868" cy="284702"/>
          </a:xfrm>
          <a:prstGeom prst="roundRect">
            <a:avLst/>
          </a:prstGeom>
          <a:solidFill>
            <a:srgbClr val="FAB900">
              <a:shade val="80000"/>
              <a:satMod val="150000"/>
            </a:srgbClr>
          </a:solidFill>
          <a:ln w="9525" cap="flat" cmpd="sng" algn="ctr">
            <a:solidFill>
              <a:srgbClr val="FAB900"/>
            </a:solidFill>
            <a:prstDash val="solid"/>
          </a:ln>
          <a:effectLst/>
        </p:spPr>
        <p:txBody>
          <a:bodyPr rtlCol="0" anchor="ctr"/>
          <a:lstStyle/>
          <a:p>
            <a:pPr algn="ctr" defTabSz="914378">
              <a:defRPr/>
            </a:pPr>
            <a:r>
              <a:rPr lang="ja-JP" altLang="en-US" sz="1100" kern="0" dirty="0">
                <a:solidFill>
                  <a:srgbClr val="000000"/>
                </a:solidFill>
                <a:latin typeface="Century Gothic"/>
                <a:ea typeface="ヒラギノ丸ゴ Pro W4"/>
              </a:rPr>
              <a:t>中等症・軽症</a:t>
            </a:r>
          </a:p>
        </p:txBody>
      </p:sp>
      <p:cxnSp>
        <p:nvCxnSpPr>
          <p:cNvPr id="63" name="直線矢印コネクタ 62"/>
          <p:cNvCxnSpPr>
            <a:stCxn id="62" idx="2"/>
            <a:endCxn id="51" idx="0"/>
          </p:cNvCxnSpPr>
          <p:nvPr/>
        </p:nvCxnSpPr>
        <p:spPr>
          <a:xfrm flipH="1">
            <a:off x="3653173" y="2572195"/>
            <a:ext cx="1" cy="717788"/>
          </a:xfrm>
          <a:prstGeom prst="straightConnector1">
            <a:avLst/>
          </a:prstGeom>
          <a:noFill/>
          <a:ln w="28575" cap="flat" cmpd="sng" algn="ctr">
            <a:solidFill>
              <a:srgbClr val="40BAD2"/>
            </a:solidFill>
            <a:prstDash val="solid"/>
            <a:tailEnd type="arrow"/>
          </a:ln>
          <a:effectLst/>
        </p:spPr>
      </p:cxnSp>
      <p:cxnSp>
        <p:nvCxnSpPr>
          <p:cNvPr id="64" name="直線矢印コネクタ 63"/>
          <p:cNvCxnSpPr>
            <a:stCxn id="51" idx="2"/>
          </p:cNvCxnSpPr>
          <p:nvPr/>
        </p:nvCxnSpPr>
        <p:spPr>
          <a:xfrm>
            <a:off x="3653173" y="3553029"/>
            <a:ext cx="1" cy="188038"/>
          </a:xfrm>
          <a:prstGeom prst="straightConnector1">
            <a:avLst/>
          </a:prstGeom>
          <a:noFill/>
          <a:ln w="28575" cap="flat" cmpd="sng" algn="ctr">
            <a:solidFill>
              <a:srgbClr val="40BAD2"/>
            </a:solidFill>
            <a:prstDash val="solid"/>
            <a:tailEnd type="arrow"/>
          </a:ln>
          <a:effectLst/>
        </p:spPr>
      </p:cxnSp>
      <p:cxnSp>
        <p:nvCxnSpPr>
          <p:cNvPr id="65" name="直線矢印コネクタ 64"/>
          <p:cNvCxnSpPr>
            <a:stCxn id="51" idx="3"/>
          </p:cNvCxnSpPr>
          <p:nvPr/>
        </p:nvCxnSpPr>
        <p:spPr>
          <a:xfrm>
            <a:off x="4440607" y="3421506"/>
            <a:ext cx="1198760" cy="0"/>
          </a:xfrm>
          <a:prstGeom prst="straightConnector1">
            <a:avLst/>
          </a:prstGeom>
          <a:noFill/>
          <a:ln w="28575" cap="flat" cmpd="sng" algn="ctr">
            <a:solidFill>
              <a:srgbClr val="40BAD2"/>
            </a:solidFill>
            <a:prstDash val="solid"/>
            <a:tailEnd type="arrow"/>
          </a:ln>
          <a:effectLst/>
        </p:spPr>
      </p:cxnSp>
      <p:sp>
        <p:nvSpPr>
          <p:cNvPr id="66" name="角丸四角形 65"/>
          <p:cNvSpPr/>
          <p:nvPr/>
        </p:nvSpPr>
        <p:spPr>
          <a:xfrm>
            <a:off x="5729066" y="3964182"/>
            <a:ext cx="1474783" cy="291236"/>
          </a:xfrm>
          <a:prstGeom prst="roundRect">
            <a:avLst/>
          </a:prstGeom>
          <a:solidFill>
            <a:srgbClr val="90BB23">
              <a:shade val="80000"/>
              <a:satMod val="150000"/>
            </a:srgbClr>
          </a:solidFill>
          <a:ln w="9525" cap="flat" cmpd="sng" algn="ctr">
            <a:solidFill>
              <a:srgbClr val="90BB23"/>
            </a:solidFill>
            <a:prstDash val="solid"/>
          </a:ln>
          <a:effectLst/>
        </p:spPr>
        <p:txBody>
          <a:bodyPr rtlCol="0" anchor="ctr"/>
          <a:lstStyle/>
          <a:p>
            <a:pPr algn="ctr" defTabSz="914378">
              <a:defRPr/>
            </a:pPr>
            <a:r>
              <a:rPr lang="ja-JP" altLang="en-US" sz="1100" kern="0" dirty="0">
                <a:solidFill>
                  <a:srgbClr val="000000"/>
                </a:solidFill>
                <a:latin typeface="Century Gothic"/>
                <a:ea typeface="ヒラギノ丸ゴ Pro W4"/>
              </a:rPr>
              <a:t>治療不要</a:t>
            </a:r>
            <a:endParaRPr lang="en-US" altLang="ja-JP" sz="1100" kern="0" dirty="0">
              <a:solidFill>
                <a:srgbClr val="000000"/>
              </a:solidFill>
              <a:latin typeface="Century Gothic"/>
              <a:ea typeface="ヒラギノ丸ゴ Pro W4"/>
            </a:endParaRPr>
          </a:p>
        </p:txBody>
      </p:sp>
      <p:cxnSp>
        <p:nvCxnSpPr>
          <p:cNvPr id="67" name="直線矢印コネクタ 66"/>
          <p:cNvCxnSpPr>
            <a:stCxn id="60" idx="3"/>
            <a:endCxn id="69" idx="1"/>
          </p:cNvCxnSpPr>
          <p:nvPr/>
        </p:nvCxnSpPr>
        <p:spPr>
          <a:xfrm>
            <a:off x="4440608" y="2084822"/>
            <a:ext cx="274559" cy="0"/>
          </a:xfrm>
          <a:prstGeom prst="straightConnector1">
            <a:avLst/>
          </a:prstGeom>
          <a:noFill/>
          <a:ln w="28575" cap="flat" cmpd="sng" algn="ctr">
            <a:solidFill>
              <a:srgbClr val="40BAD2"/>
            </a:solidFill>
            <a:prstDash val="solid"/>
            <a:tailEnd type="arrow"/>
          </a:ln>
          <a:effectLst/>
        </p:spPr>
      </p:cxnSp>
      <p:sp>
        <p:nvSpPr>
          <p:cNvPr id="68" name="角丸四角形 67"/>
          <p:cNvSpPr/>
          <p:nvPr/>
        </p:nvSpPr>
        <p:spPr>
          <a:xfrm>
            <a:off x="5729066" y="3523884"/>
            <a:ext cx="1474783" cy="291236"/>
          </a:xfrm>
          <a:prstGeom prst="roundRect">
            <a:avLst/>
          </a:prstGeom>
          <a:solidFill>
            <a:srgbClr val="FAB900">
              <a:shade val="80000"/>
              <a:satMod val="150000"/>
            </a:srgbClr>
          </a:solidFill>
          <a:ln w="9525" cap="flat" cmpd="sng" algn="ctr">
            <a:solidFill>
              <a:srgbClr val="FAB900"/>
            </a:solidFill>
            <a:prstDash val="solid"/>
          </a:ln>
          <a:effectLst/>
        </p:spPr>
        <p:txBody>
          <a:bodyPr rtlCol="0" anchor="ctr"/>
          <a:lstStyle/>
          <a:p>
            <a:pPr algn="ctr" defTabSz="914378">
              <a:defRPr/>
            </a:pPr>
            <a:r>
              <a:rPr lang="ja-JP" altLang="en-US" sz="1100" kern="0" dirty="0">
                <a:solidFill>
                  <a:srgbClr val="000000"/>
                </a:solidFill>
                <a:latin typeface="Century Gothic"/>
                <a:ea typeface="ヒラギノ丸ゴ Pro W4"/>
              </a:rPr>
              <a:t>中等症・軽症</a:t>
            </a:r>
          </a:p>
        </p:txBody>
      </p:sp>
      <p:sp>
        <p:nvSpPr>
          <p:cNvPr id="69" name="正方形/長方形 68"/>
          <p:cNvSpPr/>
          <p:nvPr/>
        </p:nvSpPr>
        <p:spPr>
          <a:xfrm>
            <a:off x="4715167" y="1982033"/>
            <a:ext cx="713839" cy="205579"/>
          </a:xfrm>
          <a:prstGeom prst="rect">
            <a:avLst/>
          </a:prstGeom>
          <a:solidFill>
            <a:srgbClr val="FFFFFF"/>
          </a:solidFill>
          <a:ln w="10795" cap="flat" cmpd="sng" algn="ctr">
            <a:solidFill>
              <a:srgbClr val="90BB23"/>
            </a:solidFill>
            <a:prstDash val="solid"/>
          </a:ln>
          <a:effectLst/>
        </p:spPr>
        <p:txBody>
          <a:bodyPr rtlCol="0" anchor="ctr"/>
          <a:lstStyle/>
          <a:p>
            <a:pPr algn="ctr" defTabSz="914378">
              <a:defRPr/>
            </a:pPr>
            <a:r>
              <a:rPr lang="ja-JP" altLang="en-US" sz="1200" kern="0" dirty="0">
                <a:solidFill>
                  <a:srgbClr val="000000"/>
                </a:solidFill>
                <a:latin typeface="Century Gothic"/>
                <a:ea typeface="ヒラギノ丸ゴ Pro W4"/>
              </a:rPr>
              <a:t>安定化</a:t>
            </a:r>
          </a:p>
        </p:txBody>
      </p:sp>
      <p:cxnSp>
        <p:nvCxnSpPr>
          <p:cNvPr id="71" name="直線矢印コネクタ 70"/>
          <p:cNvCxnSpPr>
            <a:stCxn id="69" idx="2"/>
          </p:cNvCxnSpPr>
          <p:nvPr/>
        </p:nvCxnSpPr>
        <p:spPr>
          <a:xfrm flipH="1">
            <a:off x="4140448" y="2187612"/>
            <a:ext cx="931638" cy="1102372"/>
          </a:xfrm>
          <a:prstGeom prst="straightConnector1">
            <a:avLst/>
          </a:prstGeom>
          <a:noFill/>
          <a:ln w="28575" cap="flat" cmpd="sng" algn="ctr">
            <a:solidFill>
              <a:srgbClr val="40BAD2"/>
            </a:solidFill>
            <a:prstDash val="solid"/>
            <a:tailEnd type="arrow"/>
          </a:ln>
          <a:effectLst/>
        </p:spPr>
      </p:cxnSp>
      <p:cxnSp>
        <p:nvCxnSpPr>
          <p:cNvPr id="72" name="直線矢印コネクタ 71"/>
          <p:cNvCxnSpPr>
            <a:stCxn id="69" idx="3"/>
            <a:endCxn id="61" idx="1"/>
          </p:cNvCxnSpPr>
          <p:nvPr/>
        </p:nvCxnSpPr>
        <p:spPr>
          <a:xfrm>
            <a:off x="5429006" y="2084822"/>
            <a:ext cx="324601" cy="3267"/>
          </a:xfrm>
          <a:prstGeom prst="straightConnector1">
            <a:avLst/>
          </a:prstGeom>
          <a:noFill/>
          <a:ln w="28575" cap="flat" cmpd="sng" algn="ctr">
            <a:solidFill>
              <a:srgbClr val="40BAD2"/>
            </a:solidFill>
            <a:prstDash val="solid"/>
            <a:tailEnd type="arrow"/>
          </a:ln>
          <a:effectLst/>
        </p:spPr>
      </p:cxnSp>
      <p:cxnSp>
        <p:nvCxnSpPr>
          <p:cNvPr id="73" name="直線矢印コネクタ 72"/>
          <p:cNvCxnSpPr>
            <a:stCxn id="59" idx="3"/>
            <a:endCxn id="53" idx="1"/>
          </p:cNvCxnSpPr>
          <p:nvPr/>
        </p:nvCxnSpPr>
        <p:spPr>
          <a:xfrm flipV="1">
            <a:off x="1733740" y="2104657"/>
            <a:ext cx="758444" cy="821924"/>
          </a:xfrm>
          <a:prstGeom prst="straightConnector1">
            <a:avLst/>
          </a:prstGeom>
          <a:noFill/>
          <a:ln w="28575" cap="flat" cmpd="sng" algn="ctr">
            <a:solidFill>
              <a:srgbClr val="40BAD2"/>
            </a:solidFill>
            <a:prstDash val="solid"/>
            <a:tailEnd type="arrow"/>
          </a:ln>
          <a:effectLst/>
        </p:spPr>
      </p:cxnSp>
      <p:sp>
        <p:nvSpPr>
          <p:cNvPr id="74" name="正方形/長方形 73"/>
          <p:cNvSpPr/>
          <p:nvPr/>
        </p:nvSpPr>
        <p:spPr>
          <a:xfrm>
            <a:off x="1742662" y="2515505"/>
            <a:ext cx="506546" cy="268941"/>
          </a:xfrm>
          <a:prstGeom prst="rect">
            <a:avLst/>
          </a:prstGeom>
          <a:solidFill>
            <a:srgbClr val="FFFFFF"/>
          </a:solidFill>
          <a:ln w="10795" cap="flat" cmpd="sng" algn="ctr">
            <a:solidFill>
              <a:srgbClr val="90BB23"/>
            </a:solidFill>
            <a:prstDash val="solid"/>
          </a:ln>
          <a:effectLst/>
        </p:spPr>
        <p:txBody>
          <a:bodyPr rtlCol="0" anchor="ctr"/>
          <a:lstStyle/>
          <a:p>
            <a:pPr algn="ctr" defTabSz="914378">
              <a:defRPr/>
            </a:pPr>
            <a:r>
              <a:rPr lang="ja-JP" altLang="en-US" sz="1200" kern="0" dirty="0">
                <a:solidFill>
                  <a:srgbClr val="000000"/>
                </a:solidFill>
                <a:latin typeface="Century Gothic"/>
                <a:ea typeface="ヒラギノ丸ゴ Pro W4"/>
              </a:rPr>
              <a:t>救助</a:t>
            </a:r>
          </a:p>
        </p:txBody>
      </p:sp>
      <p:cxnSp>
        <p:nvCxnSpPr>
          <p:cNvPr id="76" name="直線矢印コネクタ 75"/>
          <p:cNvCxnSpPr>
            <a:stCxn id="61" idx="3"/>
            <a:endCxn id="58" idx="1"/>
          </p:cNvCxnSpPr>
          <p:nvPr/>
        </p:nvCxnSpPr>
        <p:spPr>
          <a:xfrm>
            <a:off x="7228390" y="2088090"/>
            <a:ext cx="682964" cy="275671"/>
          </a:xfrm>
          <a:prstGeom prst="straightConnector1">
            <a:avLst/>
          </a:prstGeom>
          <a:noFill/>
          <a:ln w="28575" cap="flat" cmpd="sng" algn="ctr">
            <a:solidFill>
              <a:srgbClr val="40BAD2"/>
            </a:solidFill>
            <a:prstDash val="solid"/>
            <a:tailEnd type="arrow"/>
          </a:ln>
          <a:effectLst/>
        </p:spPr>
      </p:cxnSp>
      <p:cxnSp>
        <p:nvCxnSpPr>
          <p:cNvPr id="78" name="直線矢印コネクタ 77"/>
          <p:cNvCxnSpPr>
            <a:stCxn id="68" idx="3"/>
          </p:cNvCxnSpPr>
          <p:nvPr/>
        </p:nvCxnSpPr>
        <p:spPr>
          <a:xfrm flipV="1">
            <a:off x="7203849" y="2572195"/>
            <a:ext cx="729917" cy="1097306"/>
          </a:xfrm>
          <a:prstGeom prst="straightConnector1">
            <a:avLst/>
          </a:prstGeom>
          <a:noFill/>
          <a:ln w="28575" cap="flat" cmpd="sng" algn="ctr">
            <a:solidFill>
              <a:srgbClr val="40BAD2"/>
            </a:solidFill>
            <a:prstDash val="solid"/>
            <a:tailEnd type="arrow"/>
          </a:ln>
          <a:effectLst/>
        </p:spPr>
      </p:cxnSp>
      <p:cxnSp>
        <p:nvCxnSpPr>
          <p:cNvPr id="79" name="直線矢印コネクタ 78"/>
          <p:cNvCxnSpPr>
            <a:stCxn id="66" idx="3"/>
            <a:endCxn id="54" idx="1"/>
          </p:cNvCxnSpPr>
          <p:nvPr/>
        </p:nvCxnSpPr>
        <p:spPr>
          <a:xfrm flipV="1">
            <a:off x="7203848" y="3176941"/>
            <a:ext cx="670152" cy="932858"/>
          </a:xfrm>
          <a:prstGeom prst="straightConnector1">
            <a:avLst/>
          </a:prstGeom>
          <a:noFill/>
          <a:ln w="28575" cap="flat" cmpd="sng" algn="ctr">
            <a:solidFill>
              <a:srgbClr val="40BAD2"/>
            </a:solidFill>
            <a:prstDash val="solid"/>
            <a:tailEnd type="arrow"/>
          </a:ln>
          <a:effectLst/>
        </p:spPr>
      </p:cxnSp>
      <p:cxnSp>
        <p:nvCxnSpPr>
          <p:cNvPr id="80" name="直線矢印コネクタ 79"/>
          <p:cNvCxnSpPr>
            <a:stCxn id="52" idx="3"/>
          </p:cNvCxnSpPr>
          <p:nvPr/>
        </p:nvCxnSpPr>
        <p:spPr>
          <a:xfrm>
            <a:off x="5134192" y="3872590"/>
            <a:ext cx="505175" cy="0"/>
          </a:xfrm>
          <a:prstGeom prst="straightConnector1">
            <a:avLst/>
          </a:prstGeom>
          <a:noFill/>
          <a:ln w="28575" cap="flat" cmpd="sng" algn="ctr">
            <a:solidFill>
              <a:srgbClr val="40BAD2"/>
            </a:solidFill>
            <a:prstDash val="solid"/>
            <a:tailEnd type="arrow"/>
          </a:ln>
          <a:effectLst/>
        </p:spPr>
      </p:cxnSp>
      <p:sp>
        <p:nvSpPr>
          <p:cNvPr id="81" name="テキスト ボックス 80"/>
          <p:cNvSpPr txBox="1"/>
          <p:nvPr/>
        </p:nvSpPr>
        <p:spPr>
          <a:xfrm>
            <a:off x="575798" y="3308128"/>
            <a:ext cx="2180887" cy="830997"/>
          </a:xfrm>
          <a:prstGeom prst="rect">
            <a:avLst/>
          </a:prstGeom>
          <a:solidFill>
            <a:srgbClr val="D5393D">
              <a:tint val="65000"/>
            </a:srgbClr>
          </a:solidFill>
          <a:ln w="9525" cap="flat" cmpd="sng" algn="ctr">
            <a:solidFill>
              <a:srgbClr val="D5393D"/>
            </a:solidFill>
            <a:prstDash val="solid"/>
          </a:ln>
          <a:effectLst/>
        </p:spPr>
        <p:txBody>
          <a:bodyPr wrap="square" rtlCol="0">
            <a:spAutoFit/>
          </a:bodyPr>
          <a:lstStyle/>
          <a:p>
            <a:pPr algn="just" defTabSz="914378">
              <a:defRPr/>
            </a:pPr>
            <a:r>
              <a:rPr lang="ja-JP" altLang="en-US" sz="1200" kern="0" dirty="0">
                <a:solidFill>
                  <a:srgbClr val="000000"/>
                </a:solidFill>
                <a:latin typeface="Century Gothic"/>
                <a:ea typeface="ヒラギノ丸ゴ Pro W4"/>
              </a:rPr>
              <a:t>汚染が確認されたら、全ての被災者は汚染ありとして対応</a:t>
            </a:r>
            <a:endParaRPr lang="en-US" altLang="ja-JP" sz="1200" kern="0" dirty="0">
              <a:solidFill>
                <a:srgbClr val="000000"/>
              </a:solidFill>
              <a:latin typeface="Century Gothic"/>
              <a:ea typeface="ヒラギノ丸ゴ Pro W4"/>
            </a:endParaRPr>
          </a:p>
          <a:p>
            <a:pPr algn="ctr" defTabSz="914378">
              <a:defRPr/>
            </a:pPr>
            <a:r>
              <a:rPr lang="en-US" altLang="ja-JP" sz="1200" kern="0" dirty="0">
                <a:solidFill>
                  <a:srgbClr val="000000"/>
                </a:solidFill>
                <a:latin typeface="Century Gothic"/>
                <a:ea typeface="ヒラギノ丸ゴ Pro W4"/>
              </a:rPr>
              <a:t>↓</a:t>
            </a:r>
          </a:p>
          <a:p>
            <a:pPr algn="just" defTabSz="914378">
              <a:defRPr/>
            </a:pPr>
            <a:r>
              <a:rPr lang="ja-JP" altLang="en-US" sz="1200" kern="0" dirty="0">
                <a:solidFill>
                  <a:srgbClr val="000000"/>
                </a:solidFill>
                <a:latin typeface="Century Gothic"/>
                <a:ea typeface="ヒラギノ丸ゴ Pro W4"/>
              </a:rPr>
              <a:t>汚染検査の省略も考慮</a:t>
            </a:r>
            <a:endParaRPr lang="en-US" altLang="ja-JP" sz="1200" kern="0" dirty="0">
              <a:solidFill>
                <a:srgbClr val="000000"/>
              </a:solidFill>
              <a:latin typeface="Century Gothic"/>
              <a:ea typeface="ヒラギノ丸ゴ Pro W4"/>
            </a:endParaRPr>
          </a:p>
        </p:txBody>
      </p:sp>
      <p:sp>
        <p:nvSpPr>
          <p:cNvPr id="4" name="テキスト ボックス 3"/>
          <p:cNvSpPr txBox="1"/>
          <p:nvPr/>
        </p:nvSpPr>
        <p:spPr>
          <a:xfrm>
            <a:off x="2865740" y="4005501"/>
            <a:ext cx="1787669" cy="400110"/>
          </a:xfrm>
          <a:prstGeom prst="rect">
            <a:avLst/>
          </a:prstGeom>
          <a:noFill/>
        </p:spPr>
        <p:txBody>
          <a:bodyPr wrap="none" rtlCol="0">
            <a:spAutoFit/>
          </a:bodyPr>
          <a:lstStyle/>
          <a:p>
            <a:pPr defTabSz="685800"/>
            <a:r>
              <a:rPr lang="ja-JP" altLang="en-US" sz="1000" dirty="0">
                <a:solidFill>
                  <a:prstClr val="black"/>
                </a:solidFill>
                <a:latin typeface="Calibri" panose="020F0502020204030204"/>
                <a:ea typeface="メイリオ" panose="020B0604030504040204" pitchFamily="34" charset="-128"/>
              </a:rPr>
              <a:t>*びらん剤以外は水除染不要</a:t>
            </a:r>
            <a:endParaRPr lang="en-US" altLang="ja-JP" sz="1000" dirty="0">
              <a:solidFill>
                <a:prstClr val="black"/>
              </a:solidFill>
              <a:latin typeface="Calibri" panose="020F0502020204030204"/>
              <a:ea typeface="メイリオ" panose="020B0604030504040204" pitchFamily="34" charset="-128"/>
            </a:endParaRPr>
          </a:p>
          <a:p>
            <a:pPr defTabSz="685800"/>
            <a:r>
              <a:rPr lang="ja-JP" altLang="en-US" sz="1000" dirty="0">
                <a:solidFill>
                  <a:prstClr val="black"/>
                </a:solidFill>
                <a:latin typeface="Calibri" panose="020F0502020204030204"/>
                <a:ea typeface="メイリオ" panose="020B0604030504040204" pitchFamily="34" charset="-128"/>
              </a:rPr>
              <a:t>脱衣、拭き取りでの除染</a:t>
            </a:r>
            <a:endParaRPr lang="en-US" altLang="ja-JP" sz="1000" dirty="0">
              <a:solidFill>
                <a:prstClr val="black"/>
              </a:solidFill>
              <a:latin typeface="Calibri" panose="020F0502020204030204"/>
              <a:ea typeface="メイリオ" panose="020B0604030504040204" pitchFamily="34" charset="-128"/>
            </a:endParaRPr>
          </a:p>
        </p:txBody>
      </p:sp>
      <p:cxnSp>
        <p:nvCxnSpPr>
          <p:cNvPr id="83" name="直線矢印コネクタ 82"/>
          <p:cNvCxnSpPr/>
          <p:nvPr/>
        </p:nvCxnSpPr>
        <p:spPr>
          <a:xfrm flipH="1">
            <a:off x="4715166" y="2210903"/>
            <a:ext cx="356920" cy="1530165"/>
          </a:xfrm>
          <a:prstGeom prst="straightConnector1">
            <a:avLst/>
          </a:prstGeom>
          <a:noFill/>
          <a:ln w="28575" cap="flat" cmpd="sng" algn="ctr">
            <a:solidFill>
              <a:srgbClr val="40BAD2"/>
            </a:solidFill>
            <a:prstDash val="solid"/>
            <a:tailEnd type="arrow"/>
          </a:ln>
          <a:effectLst/>
        </p:spPr>
      </p:cxnSp>
      <p:sp>
        <p:nvSpPr>
          <p:cNvPr id="84" name="テキスト ボックス 83"/>
          <p:cNvSpPr txBox="1"/>
          <p:nvPr/>
        </p:nvSpPr>
        <p:spPr>
          <a:xfrm>
            <a:off x="4629926" y="2287493"/>
            <a:ext cx="862975" cy="661720"/>
          </a:xfrm>
          <a:prstGeom prst="rect">
            <a:avLst/>
          </a:prstGeom>
          <a:solidFill>
            <a:schemeClr val="bg1"/>
          </a:solidFill>
        </p:spPr>
        <p:txBody>
          <a:bodyPr wrap="square" rtlCol="0">
            <a:spAutoFit/>
          </a:bodyPr>
          <a:lstStyle/>
          <a:p>
            <a:pPr algn="ctr" defTabSz="685800"/>
            <a:r>
              <a:rPr lang="ja-JP" altLang="en-US" sz="1000" dirty="0">
                <a:solidFill>
                  <a:prstClr val="black"/>
                </a:solidFill>
                <a:latin typeface="Calibri" panose="020F0502020204030204"/>
                <a:ea typeface="メイリオ" panose="020B0604030504040204" pitchFamily="34" charset="-128"/>
              </a:rPr>
              <a:t>除染前の</a:t>
            </a:r>
            <a:endParaRPr lang="en-US" altLang="ja-JP" sz="1000" dirty="0">
              <a:solidFill>
                <a:prstClr val="black"/>
              </a:solidFill>
              <a:latin typeface="Calibri" panose="020F0502020204030204"/>
              <a:ea typeface="メイリオ" panose="020B0604030504040204" pitchFamily="34" charset="-128"/>
            </a:endParaRPr>
          </a:p>
          <a:p>
            <a:pPr algn="ctr" defTabSz="685800"/>
            <a:r>
              <a:rPr lang="ja-JP" altLang="en-US" sz="1000" dirty="0">
                <a:solidFill>
                  <a:prstClr val="black"/>
                </a:solidFill>
                <a:latin typeface="Calibri" panose="020F0502020204030204"/>
                <a:ea typeface="メイリオ" panose="020B0604030504040204" pitchFamily="34" charset="-128"/>
              </a:rPr>
              <a:t>救命処置</a:t>
            </a:r>
            <a:endParaRPr lang="en-US" altLang="ja-JP" sz="1000" dirty="0">
              <a:solidFill>
                <a:prstClr val="black"/>
              </a:solidFill>
              <a:latin typeface="Calibri" panose="020F0502020204030204"/>
              <a:ea typeface="メイリオ" panose="020B0604030504040204" pitchFamily="34" charset="-128"/>
            </a:endParaRPr>
          </a:p>
          <a:p>
            <a:pPr algn="ctr" defTabSz="685800"/>
            <a:r>
              <a:rPr lang="ja-JP" altLang="en-US" sz="1000" dirty="0">
                <a:solidFill>
                  <a:prstClr val="black"/>
                </a:solidFill>
                <a:latin typeface="Calibri" panose="020F0502020204030204"/>
                <a:ea typeface="メイリオ" panose="020B0604030504040204" pitchFamily="34" charset="-128"/>
              </a:rPr>
              <a:t>現場医療</a:t>
            </a:r>
            <a:br>
              <a:rPr lang="en-US" altLang="ja-JP" sz="1000" dirty="0">
                <a:solidFill>
                  <a:prstClr val="black"/>
                </a:solidFill>
                <a:latin typeface="Calibri" panose="020F0502020204030204"/>
                <a:ea typeface="メイリオ" panose="020B0604030504040204" pitchFamily="34" charset="-128"/>
              </a:rPr>
            </a:br>
            <a:r>
              <a:rPr lang="ja-JP" altLang="en-US" sz="700" dirty="0">
                <a:solidFill>
                  <a:prstClr val="black"/>
                </a:solidFill>
                <a:latin typeface="Calibri" panose="020F0502020204030204"/>
                <a:ea typeface="メイリオ" panose="020B0604030504040204" pitchFamily="34" charset="-128"/>
              </a:rPr>
              <a:t>（解毒剤投与）</a:t>
            </a:r>
            <a:endParaRPr lang="en-US" altLang="ja-JP" sz="700" dirty="0">
              <a:solidFill>
                <a:prstClr val="black"/>
              </a:solidFill>
              <a:latin typeface="Calibri" panose="020F0502020204030204"/>
              <a:ea typeface="メイリオ" panose="020B0604030504040204" pitchFamily="34" charset="-128"/>
            </a:endParaRPr>
          </a:p>
        </p:txBody>
      </p:sp>
      <p:sp>
        <p:nvSpPr>
          <p:cNvPr id="96" name="テキスト ボックス 95"/>
          <p:cNvSpPr txBox="1"/>
          <p:nvPr/>
        </p:nvSpPr>
        <p:spPr>
          <a:xfrm>
            <a:off x="5778134" y="2275453"/>
            <a:ext cx="1623971" cy="861774"/>
          </a:xfrm>
          <a:prstGeom prst="rect">
            <a:avLst/>
          </a:prstGeom>
          <a:noFill/>
        </p:spPr>
        <p:txBody>
          <a:bodyPr wrap="square" rtlCol="0">
            <a:spAutoFit/>
          </a:bodyPr>
          <a:lstStyle/>
          <a:p>
            <a:pPr defTabSz="685800"/>
            <a:r>
              <a:rPr lang="ja-JP" altLang="en-US" sz="1000" dirty="0">
                <a:solidFill>
                  <a:prstClr val="black"/>
                </a:solidFill>
                <a:latin typeface="Calibri" panose="020F0502020204030204"/>
                <a:ea typeface="メイリオ" panose="020B0604030504040204" pitchFamily="34" charset="-128"/>
              </a:rPr>
              <a:t>*化学剤が原因の場合は、脱衣、拭取りを実施</a:t>
            </a:r>
            <a:endParaRPr lang="en-US" altLang="ja-JP" sz="1000" dirty="0">
              <a:solidFill>
                <a:prstClr val="black"/>
              </a:solidFill>
              <a:latin typeface="Calibri" panose="020F0502020204030204"/>
              <a:ea typeface="メイリオ" panose="020B0604030504040204" pitchFamily="34" charset="-128"/>
            </a:endParaRPr>
          </a:p>
          <a:p>
            <a:pPr defTabSz="685800"/>
            <a:r>
              <a:rPr lang="ja-JP" altLang="en-US" sz="1000" dirty="0">
                <a:solidFill>
                  <a:srgbClr val="FF0000"/>
                </a:solidFill>
                <a:latin typeface="Calibri" panose="020F0502020204030204"/>
                <a:ea typeface="メイリオ" panose="020B0604030504040204" pitchFamily="34" charset="-128"/>
              </a:rPr>
              <a:t>*放射性物質が付着している場合は、除染</a:t>
            </a:r>
            <a:r>
              <a:rPr lang="en-US" altLang="en-US" sz="1000" dirty="0">
                <a:solidFill>
                  <a:srgbClr val="FF0000"/>
                </a:solidFill>
                <a:latin typeface="Calibri" panose="020F0502020204030204"/>
              </a:rPr>
              <a:t>なし</a:t>
            </a:r>
            <a:r>
              <a:rPr lang="ja-JP" altLang="en-US" sz="1000" dirty="0">
                <a:solidFill>
                  <a:srgbClr val="FF0000"/>
                </a:solidFill>
                <a:latin typeface="Calibri" panose="020F0502020204030204"/>
                <a:ea typeface="メイリオ" panose="020B0604030504040204" pitchFamily="34" charset="-128"/>
              </a:rPr>
              <a:t>での搬送も考慮</a:t>
            </a:r>
            <a:endParaRPr lang="en-US" altLang="ja-JP" sz="1000" dirty="0">
              <a:solidFill>
                <a:srgbClr val="FF0000"/>
              </a:solidFill>
              <a:latin typeface="Calibri" panose="020F0502020204030204"/>
              <a:ea typeface="メイリオ" panose="020B0604030504040204" pitchFamily="34" charset="-128"/>
            </a:endParaRPr>
          </a:p>
        </p:txBody>
      </p:sp>
      <p:sp>
        <p:nvSpPr>
          <p:cNvPr id="70" name="正方形/長方形 69">
            <a:extLst>
              <a:ext uri="{FF2B5EF4-FFF2-40B4-BE49-F238E27FC236}">
                <a16:creationId xmlns:a16="http://schemas.microsoft.com/office/drawing/2014/main" id="{23ABF598-275D-5D49-9A3C-8A01D3431981}"/>
              </a:ext>
            </a:extLst>
          </p:cNvPr>
          <p:cNvSpPr/>
          <p:nvPr/>
        </p:nvSpPr>
        <p:spPr>
          <a:xfrm>
            <a:off x="7331292" y="1779750"/>
            <a:ext cx="664882" cy="396971"/>
          </a:xfrm>
          <a:prstGeom prst="rect">
            <a:avLst/>
          </a:prstGeom>
          <a:solidFill>
            <a:srgbClr val="FFFFFF"/>
          </a:solidFill>
          <a:ln w="10795" cap="flat" cmpd="sng" algn="ctr">
            <a:solidFill>
              <a:srgbClr val="90BB23"/>
            </a:solidFill>
            <a:prstDash val="solid"/>
          </a:ln>
          <a:effectLst/>
        </p:spPr>
        <p:txBody>
          <a:bodyPr rtlCol="0" anchor="ctr"/>
          <a:lstStyle/>
          <a:p>
            <a:pPr algn="ctr" defTabSz="914378">
              <a:defRPr/>
            </a:pPr>
            <a:r>
              <a:rPr lang="ja-JP" altLang="en-US" sz="1200" kern="0" dirty="0">
                <a:solidFill>
                  <a:srgbClr val="000000"/>
                </a:solidFill>
                <a:latin typeface="Century Gothic"/>
                <a:ea typeface="ヒラギノ丸ゴ Pro W4"/>
              </a:rPr>
              <a:t>直ちに搬送</a:t>
            </a:r>
          </a:p>
        </p:txBody>
      </p:sp>
    </p:spTree>
    <p:extLst>
      <p:ext uri="{BB962C8B-B14F-4D97-AF65-F5344CB8AC3E}">
        <p14:creationId xmlns:p14="http://schemas.microsoft.com/office/powerpoint/2010/main" val="2866526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放射性物質</a:t>
            </a:r>
            <a:endParaRPr lang="ja-JP" altLang="en-US" dirty="0"/>
          </a:p>
        </p:txBody>
      </p:sp>
      <p:sp>
        <p:nvSpPr>
          <p:cNvPr id="3" name="スライド番号プレースホルダー 2">
            <a:extLst>
              <a:ext uri="{FF2B5EF4-FFF2-40B4-BE49-F238E27FC236}">
                <a16:creationId xmlns:a16="http://schemas.microsoft.com/office/drawing/2014/main" id="{4AE1C729-66AB-8247-B1CA-9EF27EB70D08}"/>
              </a:ext>
            </a:extLst>
          </p:cNvPr>
          <p:cNvSpPr>
            <a:spLocks noGrp="1"/>
          </p:cNvSpPr>
          <p:nvPr>
            <p:ph type="sldNum" sz="quarter" idx="12"/>
          </p:nvPr>
        </p:nvSpPr>
        <p:spPr/>
        <p:txBody>
          <a:bodyPr/>
          <a:lstStyle/>
          <a:p>
            <a:fld id="{3703C944-5F21-DB4B-805C-66633127842B}" type="slidenum">
              <a:rPr kumimoji="1" lang="ja-JP" altLang="en-US" smtClean="0"/>
              <a:t>4</a:t>
            </a:fld>
            <a:endParaRPr kumimoji="1" lang="ja-JP" altLang="en-US"/>
          </a:p>
        </p:txBody>
      </p:sp>
      <p:sp>
        <p:nvSpPr>
          <p:cNvPr id="8" name="テキスト ボックス 7"/>
          <p:cNvSpPr txBox="1"/>
          <p:nvPr/>
        </p:nvSpPr>
        <p:spPr>
          <a:xfrm>
            <a:off x="955752" y="2633920"/>
            <a:ext cx="6624753" cy="2408352"/>
          </a:xfrm>
          <a:prstGeom prst="rect">
            <a:avLst/>
          </a:prstGeom>
          <a:noFill/>
        </p:spPr>
        <p:txBody>
          <a:bodyPr wrap="square" lIns="68580" tIns="34290" rIns="68580" bIns="34290" rtlCol="0">
            <a:spAutoFit/>
          </a:bodyPr>
          <a:lstStyle/>
          <a:p>
            <a:r>
              <a:rPr kumimoji="1" lang="ja-JP" altLang="en-US" sz="4000" dirty="0">
                <a:solidFill>
                  <a:srgbClr val="FF2600"/>
                </a:solidFill>
                <a:latin typeface="+mj-ea"/>
                <a:ea typeface="+mj-ea"/>
              </a:rPr>
              <a:t>放射線を出す物質</a:t>
            </a:r>
            <a:endParaRPr kumimoji="1" lang="en-US" altLang="ja-JP" sz="4000" dirty="0">
              <a:solidFill>
                <a:srgbClr val="FF2600"/>
              </a:solidFill>
              <a:latin typeface="+mj-ea"/>
              <a:ea typeface="+mj-ea"/>
            </a:endParaRPr>
          </a:p>
          <a:p>
            <a:r>
              <a:rPr kumimoji="1" lang="ja-JP" altLang="en-US" sz="2800" dirty="0">
                <a:latin typeface="+mj-ea"/>
                <a:ea typeface="+mj-ea"/>
              </a:rPr>
              <a:t>気体、液体、固体、エアロゾル（</a:t>
            </a:r>
            <a:r>
              <a:rPr kumimoji="1" lang="ja-JP" altLang="en-US" sz="2800">
                <a:latin typeface="+mj-ea"/>
                <a:ea typeface="+mj-ea"/>
              </a:rPr>
              <a:t>液滴）</a:t>
            </a:r>
            <a:endParaRPr kumimoji="1" lang="en-US" altLang="ja-JP" sz="2800" dirty="0">
              <a:latin typeface="+mj-ea"/>
              <a:ea typeface="+mj-ea"/>
            </a:endParaRPr>
          </a:p>
          <a:p>
            <a:endParaRPr lang="en-US" altLang="ja-JP" sz="2800" dirty="0">
              <a:latin typeface="+mj-ea"/>
              <a:ea typeface="+mj-ea"/>
            </a:endParaRPr>
          </a:p>
          <a:p>
            <a:r>
              <a:rPr kumimoji="1" lang="ja-JP" altLang="en-US" sz="2800">
                <a:latin typeface="+mj-ea"/>
                <a:ea typeface="+mj-ea"/>
              </a:rPr>
              <a:t>放射性</a:t>
            </a:r>
            <a:r>
              <a:rPr kumimoji="1" lang="ja-JP" altLang="en-US" sz="2800" dirty="0">
                <a:latin typeface="+mj-ea"/>
                <a:ea typeface="+mj-ea"/>
              </a:rPr>
              <a:t>物質を漏れないように容器に密封したものが密封線源</a:t>
            </a:r>
          </a:p>
        </p:txBody>
      </p:sp>
      <p:sp>
        <p:nvSpPr>
          <p:cNvPr id="9" name="テキスト ボックス 8">
            <a:extLst>
              <a:ext uri="{FF2B5EF4-FFF2-40B4-BE49-F238E27FC236}">
                <a16:creationId xmlns:a16="http://schemas.microsoft.com/office/drawing/2014/main" id="{FDC018F1-5367-034C-AC88-3933ACC24074}"/>
              </a:ext>
            </a:extLst>
          </p:cNvPr>
          <p:cNvSpPr txBox="1"/>
          <p:nvPr/>
        </p:nvSpPr>
        <p:spPr>
          <a:xfrm>
            <a:off x="955752" y="1369732"/>
            <a:ext cx="2236510" cy="707886"/>
          </a:xfrm>
          <a:prstGeom prst="rect">
            <a:avLst/>
          </a:prstGeom>
          <a:noFill/>
        </p:spPr>
        <p:txBody>
          <a:bodyPr wrap="none" rtlCol="0">
            <a:spAutoFit/>
          </a:bodyPr>
          <a:lstStyle/>
          <a:p>
            <a:r>
              <a:rPr kumimoji="1" lang="ja-JP" altLang="en-US" sz="4000"/>
              <a:t>放射線源</a:t>
            </a:r>
          </a:p>
        </p:txBody>
      </p:sp>
      <p:pic>
        <p:nvPicPr>
          <p:cNvPr id="48" name="図 47" descr="スクリーンショット 2017-05-10 15.48.51.png">
            <a:extLst>
              <a:ext uri="{FF2B5EF4-FFF2-40B4-BE49-F238E27FC236}">
                <a16:creationId xmlns:a16="http://schemas.microsoft.com/office/drawing/2014/main" id="{33FC5E4B-607B-7F4B-B3E6-7C897828C41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98290" y="1053205"/>
            <a:ext cx="3632137" cy="1398047"/>
          </a:xfrm>
          <a:prstGeom prst="rect">
            <a:avLst/>
          </a:prstGeom>
        </p:spPr>
      </p:pic>
      <p:grpSp>
        <p:nvGrpSpPr>
          <p:cNvPr id="49" name="Group 55">
            <a:extLst>
              <a:ext uri="{FF2B5EF4-FFF2-40B4-BE49-F238E27FC236}">
                <a16:creationId xmlns:a16="http://schemas.microsoft.com/office/drawing/2014/main" id="{DF1538EF-581F-C44A-B0E7-FC368C34B10B}"/>
              </a:ext>
            </a:extLst>
          </p:cNvPr>
          <p:cNvGrpSpPr>
            <a:grpSpLocks/>
          </p:cNvGrpSpPr>
          <p:nvPr/>
        </p:nvGrpSpPr>
        <p:grpSpPr bwMode="auto">
          <a:xfrm>
            <a:off x="5389400" y="1832202"/>
            <a:ext cx="179272" cy="151920"/>
            <a:chOff x="3347" y="1468"/>
            <a:chExt cx="433" cy="433"/>
          </a:xfrm>
        </p:grpSpPr>
        <p:sp>
          <p:nvSpPr>
            <p:cNvPr id="50" name="Freeform 56">
              <a:extLst>
                <a:ext uri="{FF2B5EF4-FFF2-40B4-BE49-F238E27FC236}">
                  <a16:creationId xmlns:a16="http://schemas.microsoft.com/office/drawing/2014/main" id="{B2922C3B-CCE5-9C46-9786-184E8FD27776}"/>
                </a:ext>
              </a:extLst>
            </p:cNvPr>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51" name="Freeform 57">
              <a:extLst>
                <a:ext uri="{FF2B5EF4-FFF2-40B4-BE49-F238E27FC236}">
                  <a16:creationId xmlns:a16="http://schemas.microsoft.com/office/drawing/2014/main" id="{0482B2FA-8EAB-3D45-AA91-26668E30A9B6}"/>
                </a:ext>
              </a:extLst>
            </p:cNvPr>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52" name="Freeform 58">
              <a:extLst>
                <a:ext uri="{FF2B5EF4-FFF2-40B4-BE49-F238E27FC236}">
                  <a16:creationId xmlns:a16="http://schemas.microsoft.com/office/drawing/2014/main" id="{C683F57E-5070-E746-ABAA-F5233C8BF622}"/>
                </a:ext>
              </a:extLst>
            </p:cNvPr>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53" name="Freeform 59">
              <a:extLst>
                <a:ext uri="{FF2B5EF4-FFF2-40B4-BE49-F238E27FC236}">
                  <a16:creationId xmlns:a16="http://schemas.microsoft.com/office/drawing/2014/main" id="{D1AC3C61-497D-7344-951F-E5FE08B6FBDA}"/>
                </a:ext>
              </a:extLst>
            </p:cNvPr>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54" name="Freeform 60">
              <a:extLst>
                <a:ext uri="{FF2B5EF4-FFF2-40B4-BE49-F238E27FC236}">
                  <a16:creationId xmlns:a16="http://schemas.microsoft.com/office/drawing/2014/main" id="{CC238432-46F4-B747-A6D0-537250BF89B9}"/>
                </a:ext>
              </a:extLst>
            </p:cNvPr>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55" name="Group 55">
            <a:extLst>
              <a:ext uri="{FF2B5EF4-FFF2-40B4-BE49-F238E27FC236}">
                <a16:creationId xmlns:a16="http://schemas.microsoft.com/office/drawing/2014/main" id="{27924D08-30F9-B643-BF81-E3E5705877DF}"/>
              </a:ext>
            </a:extLst>
          </p:cNvPr>
          <p:cNvGrpSpPr>
            <a:grpSpLocks/>
          </p:cNvGrpSpPr>
          <p:nvPr/>
        </p:nvGrpSpPr>
        <p:grpSpPr bwMode="auto">
          <a:xfrm>
            <a:off x="5260224" y="2052230"/>
            <a:ext cx="179272" cy="151920"/>
            <a:chOff x="3347" y="1468"/>
            <a:chExt cx="433" cy="433"/>
          </a:xfrm>
        </p:grpSpPr>
        <p:sp>
          <p:nvSpPr>
            <p:cNvPr id="56" name="Freeform 56">
              <a:extLst>
                <a:ext uri="{FF2B5EF4-FFF2-40B4-BE49-F238E27FC236}">
                  <a16:creationId xmlns:a16="http://schemas.microsoft.com/office/drawing/2014/main" id="{C45E6107-A3C9-7246-8F0D-4E293B907F6D}"/>
                </a:ext>
              </a:extLst>
            </p:cNvPr>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57" name="Freeform 57">
              <a:extLst>
                <a:ext uri="{FF2B5EF4-FFF2-40B4-BE49-F238E27FC236}">
                  <a16:creationId xmlns:a16="http://schemas.microsoft.com/office/drawing/2014/main" id="{DA721305-406D-014A-AAD9-241BD823E9EB}"/>
                </a:ext>
              </a:extLst>
            </p:cNvPr>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58" name="Freeform 58">
              <a:extLst>
                <a:ext uri="{FF2B5EF4-FFF2-40B4-BE49-F238E27FC236}">
                  <a16:creationId xmlns:a16="http://schemas.microsoft.com/office/drawing/2014/main" id="{C0BF62C8-6556-EA4E-96AF-5A646247FD14}"/>
                </a:ext>
              </a:extLst>
            </p:cNvPr>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59" name="Freeform 59">
              <a:extLst>
                <a:ext uri="{FF2B5EF4-FFF2-40B4-BE49-F238E27FC236}">
                  <a16:creationId xmlns:a16="http://schemas.microsoft.com/office/drawing/2014/main" id="{5EC739E2-8F6C-9942-B9C8-E98E9A276587}"/>
                </a:ext>
              </a:extLst>
            </p:cNvPr>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60" name="Freeform 60">
              <a:extLst>
                <a:ext uri="{FF2B5EF4-FFF2-40B4-BE49-F238E27FC236}">
                  <a16:creationId xmlns:a16="http://schemas.microsoft.com/office/drawing/2014/main" id="{2DBFA97F-31A2-1B45-97CF-962287CFBB8E}"/>
                </a:ext>
              </a:extLst>
            </p:cNvPr>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61" name="Group 55">
            <a:extLst>
              <a:ext uri="{FF2B5EF4-FFF2-40B4-BE49-F238E27FC236}">
                <a16:creationId xmlns:a16="http://schemas.microsoft.com/office/drawing/2014/main" id="{B6EC177B-1C80-DB47-9912-B8C9D436C7FB}"/>
              </a:ext>
            </a:extLst>
          </p:cNvPr>
          <p:cNvGrpSpPr>
            <a:grpSpLocks/>
          </p:cNvGrpSpPr>
          <p:nvPr/>
        </p:nvGrpSpPr>
        <p:grpSpPr bwMode="auto">
          <a:xfrm>
            <a:off x="5628290" y="2027846"/>
            <a:ext cx="179272" cy="151920"/>
            <a:chOff x="3347" y="1468"/>
            <a:chExt cx="433" cy="433"/>
          </a:xfrm>
        </p:grpSpPr>
        <p:sp>
          <p:nvSpPr>
            <p:cNvPr id="62" name="Freeform 56">
              <a:extLst>
                <a:ext uri="{FF2B5EF4-FFF2-40B4-BE49-F238E27FC236}">
                  <a16:creationId xmlns:a16="http://schemas.microsoft.com/office/drawing/2014/main" id="{FC89B87E-4A2F-E54D-A7B0-0CE40FCFAD2A}"/>
                </a:ext>
              </a:extLst>
            </p:cNvPr>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63" name="Freeform 57">
              <a:extLst>
                <a:ext uri="{FF2B5EF4-FFF2-40B4-BE49-F238E27FC236}">
                  <a16:creationId xmlns:a16="http://schemas.microsoft.com/office/drawing/2014/main" id="{958FE2E1-D58B-B248-869E-4DCB4E716785}"/>
                </a:ext>
              </a:extLst>
            </p:cNvPr>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64" name="Freeform 58">
              <a:extLst>
                <a:ext uri="{FF2B5EF4-FFF2-40B4-BE49-F238E27FC236}">
                  <a16:creationId xmlns:a16="http://schemas.microsoft.com/office/drawing/2014/main" id="{A1904F41-74DB-3C40-994A-026A042E5E95}"/>
                </a:ext>
              </a:extLst>
            </p:cNvPr>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65" name="Freeform 59">
              <a:extLst>
                <a:ext uri="{FF2B5EF4-FFF2-40B4-BE49-F238E27FC236}">
                  <a16:creationId xmlns:a16="http://schemas.microsoft.com/office/drawing/2014/main" id="{72F03BD2-9DB4-DF44-8F77-4ABC44EA5413}"/>
                </a:ext>
              </a:extLst>
            </p:cNvPr>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66" name="Freeform 60">
              <a:extLst>
                <a:ext uri="{FF2B5EF4-FFF2-40B4-BE49-F238E27FC236}">
                  <a16:creationId xmlns:a16="http://schemas.microsoft.com/office/drawing/2014/main" id="{D86CCA8C-3858-0F44-AE87-FC0CD7C16070}"/>
                </a:ext>
              </a:extLst>
            </p:cNvPr>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67" name="Group 55">
            <a:extLst>
              <a:ext uri="{FF2B5EF4-FFF2-40B4-BE49-F238E27FC236}">
                <a16:creationId xmlns:a16="http://schemas.microsoft.com/office/drawing/2014/main" id="{8A7DEED7-AF3E-024E-82F5-734A74263AAA}"/>
              </a:ext>
            </a:extLst>
          </p:cNvPr>
          <p:cNvGrpSpPr>
            <a:grpSpLocks/>
          </p:cNvGrpSpPr>
          <p:nvPr/>
        </p:nvGrpSpPr>
        <p:grpSpPr bwMode="auto">
          <a:xfrm>
            <a:off x="6355838" y="2116587"/>
            <a:ext cx="179272" cy="151920"/>
            <a:chOff x="3347" y="1468"/>
            <a:chExt cx="433" cy="433"/>
          </a:xfrm>
        </p:grpSpPr>
        <p:sp>
          <p:nvSpPr>
            <p:cNvPr id="68" name="Freeform 56">
              <a:extLst>
                <a:ext uri="{FF2B5EF4-FFF2-40B4-BE49-F238E27FC236}">
                  <a16:creationId xmlns:a16="http://schemas.microsoft.com/office/drawing/2014/main" id="{3E73DC1F-0EA9-EE44-B434-0388E6D73257}"/>
                </a:ext>
              </a:extLst>
            </p:cNvPr>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69" name="Freeform 57">
              <a:extLst>
                <a:ext uri="{FF2B5EF4-FFF2-40B4-BE49-F238E27FC236}">
                  <a16:creationId xmlns:a16="http://schemas.microsoft.com/office/drawing/2014/main" id="{F5AF84E0-6A44-3243-BC74-EFCDB8381B1B}"/>
                </a:ext>
              </a:extLst>
            </p:cNvPr>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70" name="Freeform 58">
              <a:extLst>
                <a:ext uri="{FF2B5EF4-FFF2-40B4-BE49-F238E27FC236}">
                  <a16:creationId xmlns:a16="http://schemas.microsoft.com/office/drawing/2014/main" id="{62D64FCB-4BF1-744B-8DA0-C5CE085CBC04}"/>
                </a:ext>
              </a:extLst>
            </p:cNvPr>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71" name="Freeform 59">
              <a:extLst>
                <a:ext uri="{FF2B5EF4-FFF2-40B4-BE49-F238E27FC236}">
                  <a16:creationId xmlns:a16="http://schemas.microsoft.com/office/drawing/2014/main" id="{B6886034-EC80-C545-84C7-EADBDC48A11C}"/>
                </a:ext>
              </a:extLst>
            </p:cNvPr>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72" name="Freeform 60">
              <a:extLst>
                <a:ext uri="{FF2B5EF4-FFF2-40B4-BE49-F238E27FC236}">
                  <a16:creationId xmlns:a16="http://schemas.microsoft.com/office/drawing/2014/main" id="{1C77C4A5-C5E1-0245-8E2B-BE68CA9E4557}"/>
                </a:ext>
              </a:extLst>
            </p:cNvPr>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73" name="Group 55">
            <a:extLst>
              <a:ext uri="{FF2B5EF4-FFF2-40B4-BE49-F238E27FC236}">
                <a16:creationId xmlns:a16="http://schemas.microsoft.com/office/drawing/2014/main" id="{5D566DEC-C307-0B4F-9248-F78E4F8E0F38}"/>
              </a:ext>
            </a:extLst>
          </p:cNvPr>
          <p:cNvGrpSpPr>
            <a:grpSpLocks/>
          </p:cNvGrpSpPr>
          <p:nvPr/>
        </p:nvGrpSpPr>
        <p:grpSpPr bwMode="auto">
          <a:xfrm>
            <a:off x="6619618" y="2001658"/>
            <a:ext cx="179272" cy="151920"/>
            <a:chOff x="3347" y="1468"/>
            <a:chExt cx="433" cy="433"/>
          </a:xfrm>
        </p:grpSpPr>
        <p:sp>
          <p:nvSpPr>
            <p:cNvPr id="74" name="Freeform 56">
              <a:extLst>
                <a:ext uri="{FF2B5EF4-FFF2-40B4-BE49-F238E27FC236}">
                  <a16:creationId xmlns:a16="http://schemas.microsoft.com/office/drawing/2014/main" id="{90B8CD12-60BC-6741-B44F-36611F394345}"/>
                </a:ext>
              </a:extLst>
            </p:cNvPr>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75" name="Freeform 57">
              <a:extLst>
                <a:ext uri="{FF2B5EF4-FFF2-40B4-BE49-F238E27FC236}">
                  <a16:creationId xmlns:a16="http://schemas.microsoft.com/office/drawing/2014/main" id="{CFF759B7-3EBB-1947-9640-03343CFF8E67}"/>
                </a:ext>
              </a:extLst>
            </p:cNvPr>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76" name="Freeform 58">
              <a:extLst>
                <a:ext uri="{FF2B5EF4-FFF2-40B4-BE49-F238E27FC236}">
                  <a16:creationId xmlns:a16="http://schemas.microsoft.com/office/drawing/2014/main" id="{B4A1D42B-7FC4-D943-AC58-376645FB65BE}"/>
                </a:ext>
              </a:extLst>
            </p:cNvPr>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77" name="Freeform 59">
              <a:extLst>
                <a:ext uri="{FF2B5EF4-FFF2-40B4-BE49-F238E27FC236}">
                  <a16:creationId xmlns:a16="http://schemas.microsoft.com/office/drawing/2014/main" id="{02D08567-BCDD-D045-96A4-0774DA3106C3}"/>
                </a:ext>
              </a:extLst>
            </p:cNvPr>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78" name="Freeform 60">
              <a:extLst>
                <a:ext uri="{FF2B5EF4-FFF2-40B4-BE49-F238E27FC236}">
                  <a16:creationId xmlns:a16="http://schemas.microsoft.com/office/drawing/2014/main" id="{B421838C-FC99-6F46-9373-B755A44DB883}"/>
                </a:ext>
              </a:extLst>
            </p:cNvPr>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68268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B16ABA-67E0-704D-A209-193DB2D3A486}"/>
              </a:ext>
            </a:extLst>
          </p:cNvPr>
          <p:cNvSpPr>
            <a:spLocks noGrp="1"/>
          </p:cNvSpPr>
          <p:nvPr>
            <p:ph type="title"/>
          </p:nvPr>
        </p:nvSpPr>
        <p:spPr/>
        <p:txBody>
          <a:bodyPr/>
          <a:lstStyle/>
          <a:p>
            <a:r>
              <a:rPr lang="ja-JP" altLang="en-US"/>
              <a:t>まとめ；放射線テロ災害対処</a:t>
            </a:r>
          </a:p>
        </p:txBody>
      </p:sp>
      <p:sp>
        <p:nvSpPr>
          <p:cNvPr id="3" name="コンテンツ プレースホルダー 2">
            <a:extLst>
              <a:ext uri="{FF2B5EF4-FFF2-40B4-BE49-F238E27FC236}">
                <a16:creationId xmlns:a16="http://schemas.microsoft.com/office/drawing/2014/main" id="{E771606F-41D6-2F44-BB70-74DE2C2B7DDB}"/>
              </a:ext>
            </a:extLst>
          </p:cNvPr>
          <p:cNvSpPr>
            <a:spLocks noGrp="1"/>
          </p:cNvSpPr>
          <p:nvPr>
            <p:ph idx="1"/>
          </p:nvPr>
        </p:nvSpPr>
        <p:spPr/>
        <p:txBody>
          <a:bodyPr>
            <a:normAutofit/>
          </a:bodyPr>
          <a:lstStyle/>
          <a:p>
            <a:r>
              <a:rPr lang="ja-JP" altLang="en-US" sz="2400"/>
              <a:t>被ばく対策（外部被ばく・内部被ばく）</a:t>
            </a:r>
            <a:endParaRPr lang="en-US" altLang="ja-JP" sz="2400" dirty="0"/>
          </a:p>
          <a:p>
            <a:pPr lvl="1"/>
            <a:r>
              <a:rPr lang="ja-JP" altLang="en-US" sz="2000"/>
              <a:t>空間線量率測定、個人線量計、呼吸保護、ゾーニング</a:t>
            </a:r>
            <a:endParaRPr lang="en-US" altLang="ja-JP" sz="2000" dirty="0"/>
          </a:p>
          <a:p>
            <a:pPr lvl="1"/>
            <a:endParaRPr lang="en-US" altLang="ja-JP" sz="2400" dirty="0"/>
          </a:p>
          <a:p>
            <a:pPr lvl="1"/>
            <a:endParaRPr lang="en-US" altLang="ja-JP" sz="2400" dirty="0"/>
          </a:p>
          <a:p>
            <a:r>
              <a:rPr lang="ja-JP" altLang="en-US" sz="2400"/>
              <a:t>汚染拡大防止</a:t>
            </a:r>
            <a:endParaRPr lang="en-US" altLang="ja-JP" sz="2400" dirty="0"/>
          </a:p>
          <a:p>
            <a:pPr lvl="1"/>
            <a:r>
              <a:rPr lang="ja-JP" altLang="en-US" sz="2000"/>
              <a:t>汚染検査、個人防護装備、養生、ゾーニング、除染</a:t>
            </a:r>
          </a:p>
        </p:txBody>
      </p:sp>
      <p:sp>
        <p:nvSpPr>
          <p:cNvPr id="5" name="スライド番号プレースホルダー 4">
            <a:extLst>
              <a:ext uri="{FF2B5EF4-FFF2-40B4-BE49-F238E27FC236}">
                <a16:creationId xmlns:a16="http://schemas.microsoft.com/office/drawing/2014/main" id="{5D9BA1BD-92A9-274F-9780-42F7991A3547}"/>
              </a:ext>
            </a:extLst>
          </p:cNvPr>
          <p:cNvSpPr>
            <a:spLocks noGrp="1"/>
          </p:cNvSpPr>
          <p:nvPr>
            <p:ph type="sldNum" sz="quarter" idx="12"/>
          </p:nvPr>
        </p:nvSpPr>
        <p:spPr/>
        <p:txBody>
          <a:bodyPr/>
          <a:lstStyle/>
          <a:p>
            <a:fld id="{3703C944-5F21-DB4B-805C-66633127842B}" type="slidenum">
              <a:rPr lang="ja-JP" altLang="en-US" smtClean="0"/>
              <a:pPr/>
              <a:t>40</a:t>
            </a:fld>
            <a:endParaRPr lang="ja-JP" altLang="en-US"/>
          </a:p>
        </p:txBody>
      </p:sp>
      <p:pic>
        <p:nvPicPr>
          <p:cNvPr id="8" name="図 7">
            <a:extLst>
              <a:ext uri="{FF2B5EF4-FFF2-40B4-BE49-F238E27FC236}">
                <a16:creationId xmlns:a16="http://schemas.microsoft.com/office/drawing/2014/main" id="{FA62F453-7762-1F44-9D6B-377913B4A81C}"/>
              </a:ext>
            </a:extLst>
          </p:cNvPr>
          <p:cNvPicPr>
            <a:picLocks noChangeAspect="1"/>
          </p:cNvPicPr>
          <p:nvPr/>
        </p:nvPicPr>
        <p:blipFill>
          <a:blip r:embed="rId3"/>
          <a:stretch>
            <a:fillRect/>
          </a:stretch>
        </p:blipFill>
        <p:spPr>
          <a:xfrm>
            <a:off x="3563552" y="3562106"/>
            <a:ext cx="543589" cy="895324"/>
          </a:xfrm>
          <a:prstGeom prst="rect">
            <a:avLst/>
          </a:prstGeom>
        </p:spPr>
      </p:pic>
      <p:pic>
        <p:nvPicPr>
          <p:cNvPr id="10" name="図 9">
            <a:extLst>
              <a:ext uri="{FF2B5EF4-FFF2-40B4-BE49-F238E27FC236}">
                <a16:creationId xmlns:a16="http://schemas.microsoft.com/office/drawing/2014/main" id="{9A4DC81B-3D23-124C-BF3F-849B7B16D632}"/>
              </a:ext>
            </a:extLst>
          </p:cNvPr>
          <p:cNvPicPr>
            <a:picLocks noChangeAspect="1"/>
          </p:cNvPicPr>
          <p:nvPr/>
        </p:nvPicPr>
        <p:blipFill>
          <a:blip r:embed="rId4"/>
          <a:stretch>
            <a:fillRect/>
          </a:stretch>
        </p:blipFill>
        <p:spPr>
          <a:xfrm>
            <a:off x="4343875" y="1703462"/>
            <a:ext cx="831372" cy="767420"/>
          </a:xfrm>
          <a:prstGeom prst="rect">
            <a:avLst/>
          </a:prstGeom>
        </p:spPr>
      </p:pic>
      <p:pic>
        <p:nvPicPr>
          <p:cNvPr id="12" name="図 11">
            <a:extLst>
              <a:ext uri="{FF2B5EF4-FFF2-40B4-BE49-F238E27FC236}">
                <a16:creationId xmlns:a16="http://schemas.microsoft.com/office/drawing/2014/main" id="{B2B871F0-1DD9-4346-BC43-5B3773C8A309}"/>
              </a:ext>
            </a:extLst>
          </p:cNvPr>
          <p:cNvPicPr>
            <a:picLocks noChangeAspect="1"/>
          </p:cNvPicPr>
          <p:nvPr/>
        </p:nvPicPr>
        <p:blipFill>
          <a:blip r:embed="rId5"/>
          <a:stretch>
            <a:fillRect/>
          </a:stretch>
        </p:blipFill>
        <p:spPr>
          <a:xfrm>
            <a:off x="1459146" y="1703462"/>
            <a:ext cx="781059" cy="557899"/>
          </a:xfrm>
          <a:prstGeom prst="rect">
            <a:avLst/>
          </a:prstGeom>
        </p:spPr>
      </p:pic>
      <p:pic>
        <p:nvPicPr>
          <p:cNvPr id="14" name="図 13">
            <a:extLst>
              <a:ext uri="{FF2B5EF4-FFF2-40B4-BE49-F238E27FC236}">
                <a16:creationId xmlns:a16="http://schemas.microsoft.com/office/drawing/2014/main" id="{2A02DF2E-73D1-644A-A78C-26AE62EBD4AF}"/>
              </a:ext>
            </a:extLst>
          </p:cNvPr>
          <p:cNvPicPr>
            <a:picLocks noChangeAspect="1"/>
          </p:cNvPicPr>
          <p:nvPr/>
        </p:nvPicPr>
        <p:blipFill>
          <a:blip r:embed="rId6"/>
          <a:stretch>
            <a:fillRect/>
          </a:stretch>
        </p:blipFill>
        <p:spPr>
          <a:xfrm rot="18472060">
            <a:off x="2270132" y="3705997"/>
            <a:ext cx="927299" cy="607541"/>
          </a:xfrm>
          <a:prstGeom prst="rect">
            <a:avLst/>
          </a:prstGeom>
        </p:spPr>
      </p:pic>
      <p:pic>
        <p:nvPicPr>
          <p:cNvPr id="16" name="図 15">
            <a:extLst>
              <a:ext uri="{FF2B5EF4-FFF2-40B4-BE49-F238E27FC236}">
                <a16:creationId xmlns:a16="http://schemas.microsoft.com/office/drawing/2014/main" id="{B4F2BAC3-AD3D-0740-B8A6-5D3CFDD859A8}"/>
              </a:ext>
            </a:extLst>
          </p:cNvPr>
          <p:cNvPicPr>
            <a:picLocks noChangeAspect="1"/>
          </p:cNvPicPr>
          <p:nvPr/>
        </p:nvPicPr>
        <p:blipFill>
          <a:blip r:embed="rId7"/>
          <a:stretch>
            <a:fillRect/>
          </a:stretch>
        </p:blipFill>
        <p:spPr>
          <a:xfrm>
            <a:off x="3563552" y="1703462"/>
            <a:ext cx="447661" cy="735444"/>
          </a:xfrm>
          <a:prstGeom prst="rect">
            <a:avLst/>
          </a:prstGeom>
        </p:spPr>
      </p:pic>
      <p:pic>
        <p:nvPicPr>
          <p:cNvPr id="18" name="図 17">
            <a:extLst>
              <a:ext uri="{FF2B5EF4-FFF2-40B4-BE49-F238E27FC236}">
                <a16:creationId xmlns:a16="http://schemas.microsoft.com/office/drawing/2014/main" id="{299A487D-9DD6-EF4F-A6A6-8AAA2C2AB622}"/>
              </a:ext>
            </a:extLst>
          </p:cNvPr>
          <p:cNvPicPr>
            <a:picLocks noChangeAspect="1"/>
          </p:cNvPicPr>
          <p:nvPr/>
        </p:nvPicPr>
        <p:blipFill>
          <a:blip r:embed="rId8"/>
          <a:stretch>
            <a:fillRect/>
          </a:stretch>
        </p:blipFill>
        <p:spPr>
          <a:xfrm>
            <a:off x="2422241" y="1703462"/>
            <a:ext cx="959275" cy="735444"/>
          </a:xfrm>
          <a:prstGeom prst="rect">
            <a:avLst/>
          </a:prstGeom>
        </p:spPr>
      </p:pic>
      <p:pic>
        <p:nvPicPr>
          <p:cNvPr id="20" name="図 19">
            <a:extLst>
              <a:ext uri="{FF2B5EF4-FFF2-40B4-BE49-F238E27FC236}">
                <a16:creationId xmlns:a16="http://schemas.microsoft.com/office/drawing/2014/main" id="{815DD829-65DB-AB4A-BA58-9E5105FBA611}"/>
              </a:ext>
            </a:extLst>
          </p:cNvPr>
          <p:cNvPicPr>
            <a:picLocks noChangeAspect="1"/>
          </p:cNvPicPr>
          <p:nvPr/>
        </p:nvPicPr>
        <p:blipFill>
          <a:blip r:embed="rId9"/>
          <a:stretch>
            <a:fillRect/>
          </a:stretch>
        </p:blipFill>
        <p:spPr>
          <a:xfrm>
            <a:off x="1471282" y="3562106"/>
            <a:ext cx="799396" cy="767420"/>
          </a:xfrm>
          <a:prstGeom prst="rect">
            <a:avLst/>
          </a:prstGeom>
        </p:spPr>
      </p:pic>
      <p:pic>
        <p:nvPicPr>
          <p:cNvPr id="13" name="図 12">
            <a:extLst>
              <a:ext uri="{FF2B5EF4-FFF2-40B4-BE49-F238E27FC236}">
                <a16:creationId xmlns:a16="http://schemas.microsoft.com/office/drawing/2014/main" id="{0EE2F4E3-7D23-5F42-9278-5D49B3AF47AC}"/>
              </a:ext>
            </a:extLst>
          </p:cNvPr>
          <p:cNvPicPr>
            <a:picLocks noChangeAspect="1"/>
          </p:cNvPicPr>
          <p:nvPr/>
        </p:nvPicPr>
        <p:blipFill>
          <a:blip r:embed="rId10"/>
          <a:stretch>
            <a:fillRect/>
          </a:stretch>
        </p:blipFill>
        <p:spPr>
          <a:xfrm>
            <a:off x="5355319" y="1703462"/>
            <a:ext cx="782287" cy="782287"/>
          </a:xfrm>
          <a:prstGeom prst="rect">
            <a:avLst/>
          </a:prstGeom>
        </p:spPr>
      </p:pic>
    </p:spTree>
    <p:extLst>
      <p:ext uri="{BB962C8B-B14F-4D97-AF65-F5344CB8AC3E}">
        <p14:creationId xmlns:p14="http://schemas.microsoft.com/office/powerpoint/2010/main" val="1836903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放射能</a:t>
            </a:r>
            <a:endParaRPr lang="ja-JP" altLang="en-US" dirty="0"/>
          </a:p>
        </p:txBody>
      </p:sp>
      <p:sp>
        <p:nvSpPr>
          <p:cNvPr id="3" name="スライド番号プレースホルダー 2">
            <a:extLst>
              <a:ext uri="{FF2B5EF4-FFF2-40B4-BE49-F238E27FC236}">
                <a16:creationId xmlns:a16="http://schemas.microsoft.com/office/drawing/2014/main" id="{E97EEEC0-8F62-014A-BB5E-55CB9EC17987}"/>
              </a:ext>
            </a:extLst>
          </p:cNvPr>
          <p:cNvSpPr>
            <a:spLocks noGrp="1"/>
          </p:cNvSpPr>
          <p:nvPr>
            <p:ph type="sldNum" sz="quarter" idx="12"/>
          </p:nvPr>
        </p:nvSpPr>
        <p:spPr/>
        <p:txBody>
          <a:bodyPr/>
          <a:lstStyle/>
          <a:p>
            <a:fld id="{3703C944-5F21-DB4B-805C-66633127842B}" type="slidenum">
              <a:rPr kumimoji="1" lang="ja-JP" altLang="en-US" smtClean="0"/>
              <a:t>5</a:t>
            </a:fld>
            <a:endParaRPr kumimoji="1" lang="ja-JP" altLang="en-US"/>
          </a:p>
        </p:txBody>
      </p:sp>
      <p:sp>
        <p:nvSpPr>
          <p:cNvPr id="18" name="テキスト ボックス 17"/>
          <p:cNvSpPr txBox="1"/>
          <p:nvPr/>
        </p:nvSpPr>
        <p:spPr>
          <a:xfrm>
            <a:off x="930466" y="2786209"/>
            <a:ext cx="6462871" cy="1977464"/>
          </a:xfrm>
          <a:prstGeom prst="rect">
            <a:avLst/>
          </a:prstGeom>
          <a:noFill/>
        </p:spPr>
        <p:txBody>
          <a:bodyPr wrap="square" lIns="68580" tIns="34290" rIns="68580" bIns="34290" rtlCol="0">
            <a:spAutoFit/>
          </a:bodyPr>
          <a:lstStyle/>
          <a:p>
            <a:r>
              <a:rPr kumimoji="1" lang="ja-JP" altLang="en-US" sz="2800" dirty="0">
                <a:latin typeface="+mj-ea"/>
                <a:ea typeface="+mj-ea"/>
              </a:rPr>
              <a:t>放射性物質が</a:t>
            </a:r>
            <a:r>
              <a:rPr kumimoji="1" lang="ja-JP" altLang="en-US" sz="4000" dirty="0">
                <a:solidFill>
                  <a:srgbClr val="FF2600"/>
                </a:solidFill>
                <a:latin typeface="+mj-ea"/>
                <a:ea typeface="+mj-ea"/>
              </a:rPr>
              <a:t>放射線を出す能力</a:t>
            </a:r>
            <a:endParaRPr kumimoji="1" lang="en-US" altLang="ja-JP" sz="2800" dirty="0">
              <a:solidFill>
                <a:srgbClr val="FF2600"/>
              </a:solidFill>
              <a:latin typeface="+mj-ea"/>
              <a:ea typeface="+mj-ea"/>
            </a:endParaRPr>
          </a:p>
          <a:p>
            <a:endParaRPr kumimoji="1" lang="en-US" altLang="ja-JP" sz="2800" dirty="0">
              <a:latin typeface="+mj-ea"/>
              <a:ea typeface="+mj-ea"/>
            </a:endParaRPr>
          </a:p>
          <a:p>
            <a:r>
              <a:rPr kumimoji="1" lang="ja-JP" altLang="en-US" sz="2800" dirty="0">
                <a:latin typeface="+mj-ea"/>
                <a:ea typeface="+mj-ea"/>
              </a:rPr>
              <a:t>数値が大きいほど、放射性物質からたくさんの放射線が出ている</a:t>
            </a:r>
            <a:r>
              <a:rPr kumimoji="1" lang="ja-JP" altLang="en-US" sz="1400" dirty="0">
                <a:latin typeface="+mj-ea"/>
                <a:ea typeface="+mj-ea"/>
              </a:rPr>
              <a:t>。</a:t>
            </a:r>
            <a:endParaRPr kumimoji="1" lang="en-US" altLang="ja-JP" sz="1400" dirty="0">
              <a:latin typeface="+mj-ea"/>
              <a:ea typeface="+mj-ea"/>
            </a:endParaRPr>
          </a:p>
        </p:txBody>
      </p:sp>
      <p:pic>
        <p:nvPicPr>
          <p:cNvPr id="5" name="図 4" descr="スクリーンショット 2017-05-10 15.48.51.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91520" y="1173703"/>
            <a:ext cx="3632137" cy="1398047"/>
          </a:xfrm>
          <a:prstGeom prst="rect">
            <a:avLst/>
          </a:prstGeom>
        </p:spPr>
      </p:pic>
      <p:grpSp>
        <p:nvGrpSpPr>
          <p:cNvPr id="13" name="Group 55"/>
          <p:cNvGrpSpPr>
            <a:grpSpLocks/>
          </p:cNvGrpSpPr>
          <p:nvPr/>
        </p:nvGrpSpPr>
        <p:grpSpPr bwMode="auto">
          <a:xfrm>
            <a:off x="3982630" y="1952700"/>
            <a:ext cx="179272" cy="151920"/>
            <a:chOff x="3347" y="1468"/>
            <a:chExt cx="433" cy="433"/>
          </a:xfrm>
        </p:grpSpPr>
        <p:sp>
          <p:nvSpPr>
            <p:cNvPr id="16"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3"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24" name="Group 55"/>
          <p:cNvGrpSpPr>
            <a:grpSpLocks/>
          </p:cNvGrpSpPr>
          <p:nvPr/>
        </p:nvGrpSpPr>
        <p:grpSpPr bwMode="auto">
          <a:xfrm>
            <a:off x="3853454" y="2172728"/>
            <a:ext cx="179272" cy="151920"/>
            <a:chOff x="3347" y="1468"/>
            <a:chExt cx="433" cy="433"/>
          </a:xfrm>
        </p:grpSpPr>
        <p:sp>
          <p:nvSpPr>
            <p:cNvPr id="25"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6"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7"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8"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9"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30" name="Group 55"/>
          <p:cNvGrpSpPr>
            <a:grpSpLocks/>
          </p:cNvGrpSpPr>
          <p:nvPr/>
        </p:nvGrpSpPr>
        <p:grpSpPr bwMode="auto">
          <a:xfrm>
            <a:off x="4221520" y="2148344"/>
            <a:ext cx="179272" cy="151920"/>
            <a:chOff x="3347" y="1468"/>
            <a:chExt cx="433" cy="433"/>
          </a:xfrm>
        </p:grpSpPr>
        <p:sp>
          <p:nvSpPr>
            <p:cNvPr id="31"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32"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33"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34"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35"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36" name="Group 55"/>
          <p:cNvGrpSpPr>
            <a:grpSpLocks/>
          </p:cNvGrpSpPr>
          <p:nvPr/>
        </p:nvGrpSpPr>
        <p:grpSpPr bwMode="auto">
          <a:xfrm>
            <a:off x="4949068" y="2237085"/>
            <a:ext cx="179272" cy="151920"/>
            <a:chOff x="3347" y="1468"/>
            <a:chExt cx="433" cy="433"/>
          </a:xfrm>
        </p:grpSpPr>
        <p:sp>
          <p:nvSpPr>
            <p:cNvPr id="37"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38"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39"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40"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41"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42" name="Group 55"/>
          <p:cNvGrpSpPr>
            <a:grpSpLocks/>
          </p:cNvGrpSpPr>
          <p:nvPr/>
        </p:nvGrpSpPr>
        <p:grpSpPr bwMode="auto">
          <a:xfrm>
            <a:off x="5212848" y="2122156"/>
            <a:ext cx="179272" cy="151920"/>
            <a:chOff x="3347" y="1468"/>
            <a:chExt cx="433" cy="433"/>
          </a:xfrm>
        </p:grpSpPr>
        <p:sp>
          <p:nvSpPr>
            <p:cNvPr id="43"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44"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45"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46"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47"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7516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測定器</a:t>
            </a:r>
            <a:endParaRPr lang="ja-JP" altLang="en-US" dirty="0"/>
          </a:p>
        </p:txBody>
      </p:sp>
      <p:sp>
        <p:nvSpPr>
          <p:cNvPr id="3" name="スライド番号プレースホルダー 2">
            <a:extLst>
              <a:ext uri="{FF2B5EF4-FFF2-40B4-BE49-F238E27FC236}">
                <a16:creationId xmlns:a16="http://schemas.microsoft.com/office/drawing/2014/main" id="{A8176FE2-1C29-F04C-B1B7-1E991D508888}"/>
              </a:ext>
            </a:extLst>
          </p:cNvPr>
          <p:cNvSpPr>
            <a:spLocks noGrp="1"/>
          </p:cNvSpPr>
          <p:nvPr>
            <p:ph type="sldNum" sz="quarter" idx="12"/>
          </p:nvPr>
        </p:nvSpPr>
        <p:spPr/>
        <p:txBody>
          <a:bodyPr/>
          <a:lstStyle/>
          <a:p>
            <a:fld id="{3703C944-5F21-DB4B-805C-66633127842B}" type="slidenum">
              <a:rPr kumimoji="1" lang="ja-JP" altLang="en-US" smtClean="0"/>
              <a:t>6</a:t>
            </a:fld>
            <a:endParaRPr kumimoji="1" lang="ja-JP" altLang="en-US"/>
          </a:p>
        </p:txBody>
      </p:sp>
      <p:sp>
        <p:nvSpPr>
          <p:cNvPr id="7" name="テキスト ボックス 6"/>
          <p:cNvSpPr txBox="1"/>
          <p:nvPr/>
        </p:nvSpPr>
        <p:spPr>
          <a:xfrm>
            <a:off x="3384748" y="2634403"/>
            <a:ext cx="1036181" cy="500137"/>
          </a:xfrm>
          <a:prstGeom prst="rect">
            <a:avLst/>
          </a:prstGeom>
        </p:spPr>
        <p:style>
          <a:lnRef idx="2">
            <a:schemeClr val="accent3"/>
          </a:lnRef>
          <a:fillRef idx="1">
            <a:schemeClr val="lt1"/>
          </a:fillRef>
          <a:effectRef idx="0">
            <a:schemeClr val="accent3"/>
          </a:effectRef>
          <a:fontRef idx="minor">
            <a:schemeClr val="dk1"/>
          </a:fontRef>
        </p:style>
        <p:txBody>
          <a:bodyPr wrap="none" lIns="68580" tIns="34290" rIns="68580" bIns="34290" rtlCol="0">
            <a:spAutoFit/>
          </a:bodyPr>
          <a:lstStyle/>
          <a:p>
            <a:pPr algn="ctr"/>
            <a:r>
              <a:rPr kumimoji="1" lang="ja-JP" altLang="en-US" sz="1400" b="1" dirty="0">
                <a:latin typeface="+mj-ea"/>
                <a:ea typeface="+mj-ea"/>
              </a:rPr>
              <a:t>放射</a:t>
            </a:r>
            <a:r>
              <a:rPr kumimoji="1" lang="ja-JP" altLang="en-US" sz="1400" b="1" u="sng" dirty="0">
                <a:latin typeface="+mj-ea"/>
                <a:ea typeface="+mj-ea"/>
              </a:rPr>
              <a:t>線源</a:t>
            </a:r>
            <a:endParaRPr kumimoji="1" lang="en-US" altLang="ja-JP" sz="1400" b="1" u="sng" dirty="0">
              <a:latin typeface="+mj-ea"/>
              <a:ea typeface="+mj-ea"/>
            </a:endParaRPr>
          </a:p>
          <a:p>
            <a:pPr algn="ctr"/>
            <a:r>
              <a:rPr kumimoji="1" lang="ja-JP" altLang="en-US" sz="1400" b="1" dirty="0">
                <a:latin typeface="+mj-ea"/>
                <a:ea typeface="+mj-ea"/>
              </a:rPr>
              <a:t>放射性物質</a:t>
            </a:r>
          </a:p>
        </p:txBody>
      </p:sp>
      <p:sp>
        <p:nvSpPr>
          <p:cNvPr id="15" name="テキスト ボックス 14"/>
          <p:cNvSpPr txBox="1"/>
          <p:nvPr/>
        </p:nvSpPr>
        <p:spPr>
          <a:xfrm>
            <a:off x="1533200" y="1410158"/>
            <a:ext cx="689932" cy="284693"/>
          </a:xfrm>
          <a:prstGeom prst="rect">
            <a:avLst/>
          </a:prstGeom>
        </p:spPr>
        <p:style>
          <a:lnRef idx="2">
            <a:schemeClr val="accent3"/>
          </a:lnRef>
          <a:fillRef idx="1">
            <a:schemeClr val="lt1"/>
          </a:fillRef>
          <a:effectRef idx="0">
            <a:schemeClr val="accent3"/>
          </a:effectRef>
          <a:fontRef idx="minor">
            <a:schemeClr val="dk1"/>
          </a:fontRef>
        </p:style>
        <p:txBody>
          <a:bodyPr wrap="none" lIns="68580" tIns="34290" rIns="68580" bIns="34290" rtlCol="0">
            <a:spAutoFit/>
          </a:bodyPr>
          <a:lstStyle/>
          <a:p>
            <a:r>
              <a:rPr kumimoji="1" lang="ja-JP" altLang="en-US" sz="1400" b="1" dirty="0">
                <a:latin typeface="+mj-ea"/>
                <a:ea typeface="+mj-ea"/>
              </a:rPr>
              <a:t>放射線</a:t>
            </a:r>
          </a:p>
        </p:txBody>
      </p:sp>
      <p:sp>
        <p:nvSpPr>
          <p:cNvPr id="17" name="テキスト ボックス 16"/>
          <p:cNvSpPr txBox="1"/>
          <p:nvPr/>
        </p:nvSpPr>
        <p:spPr>
          <a:xfrm>
            <a:off x="5892289" y="1701510"/>
            <a:ext cx="689932" cy="284693"/>
          </a:xfrm>
          <a:prstGeom prst="rect">
            <a:avLst/>
          </a:prstGeom>
        </p:spPr>
        <p:style>
          <a:lnRef idx="2">
            <a:schemeClr val="accent3"/>
          </a:lnRef>
          <a:fillRef idx="1">
            <a:schemeClr val="lt1"/>
          </a:fillRef>
          <a:effectRef idx="0">
            <a:schemeClr val="accent3"/>
          </a:effectRef>
          <a:fontRef idx="minor">
            <a:schemeClr val="dk1"/>
          </a:fontRef>
        </p:style>
        <p:txBody>
          <a:bodyPr wrap="none" lIns="68580" tIns="34290" rIns="68580" bIns="34290" rtlCol="0">
            <a:spAutoFit/>
          </a:bodyPr>
          <a:lstStyle/>
          <a:p>
            <a:r>
              <a:rPr kumimoji="1" lang="ja-JP" altLang="en-US" sz="1400" b="1" dirty="0">
                <a:latin typeface="+mj-ea"/>
                <a:ea typeface="+mj-ea"/>
              </a:rPr>
              <a:t>放射能</a:t>
            </a:r>
            <a:endParaRPr kumimoji="1" lang="en-US" altLang="ja-JP" sz="1400" b="1" dirty="0">
              <a:latin typeface="+mj-ea"/>
              <a:ea typeface="+mj-ea"/>
            </a:endParaRPr>
          </a:p>
        </p:txBody>
      </p:sp>
      <p:pic>
        <p:nvPicPr>
          <p:cNvPr id="5" name="図 4" descr="スクリーンショット 2017-05-10 15.48.51.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3132" y="1078253"/>
            <a:ext cx="3632137" cy="1398047"/>
          </a:xfrm>
          <a:prstGeom prst="rect">
            <a:avLst/>
          </a:prstGeom>
        </p:spPr>
      </p:pic>
      <p:grpSp>
        <p:nvGrpSpPr>
          <p:cNvPr id="13" name="Group 55"/>
          <p:cNvGrpSpPr>
            <a:grpSpLocks/>
          </p:cNvGrpSpPr>
          <p:nvPr/>
        </p:nvGrpSpPr>
        <p:grpSpPr bwMode="auto">
          <a:xfrm>
            <a:off x="4014242" y="1857250"/>
            <a:ext cx="179272" cy="151920"/>
            <a:chOff x="3347" y="1468"/>
            <a:chExt cx="433" cy="433"/>
          </a:xfrm>
        </p:grpSpPr>
        <p:sp>
          <p:nvSpPr>
            <p:cNvPr id="16"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3"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24" name="Group 55"/>
          <p:cNvGrpSpPr>
            <a:grpSpLocks/>
          </p:cNvGrpSpPr>
          <p:nvPr/>
        </p:nvGrpSpPr>
        <p:grpSpPr bwMode="auto">
          <a:xfrm>
            <a:off x="3885066" y="2077278"/>
            <a:ext cx="179272" cy="151920"/>
            <a:chOff x="3347" y="1468"/>
            <a:chExt cx="433" cy="433"/>
          </a:xfrm>
        </p:grpSpPr>
        <p:sp>
          <p:nvSpPr>
            <p:cNvPr id="25"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6"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7"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8"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9"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30" name="Group 55"/>
          <p:cNvGrpSpPr>
            <a:grpSpLocks/>
          </p:cNvGrpSpPr>
          <p:nvPr/>
        </p:nvGrpSpPr>
        <p:grpSpPr bwMode="auto">
          <a:xfrm>
            <a:off x="4253132" y="2052894"/>
            <a:ext cx="179272" cy="151920"/>
            <a:chOff x="3347" y="1468"/>
            <a:chExt cx="433" cy="433"/>
          </a:xfrm>
        </p:grpSpPr>
        <p:sp>
          <p:nvSpPr>
            <p:cNvPr id="31"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32"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33"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34"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35"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36" name="Group 55"/>
          <p:cNvGrpSpPr>
            <a:grpSpLocks/>
          </p:cNvGrpSpPr>
          <p:nvPr/>
        </p:nvGrpSpPr>
        <p:grpSpPr bwMode="auto">
          <a:xfrm>
            <a:off x="4980680" y="2141635"/>
            <a:ext cx="179272" cy="151920"/>
            <a:chOff x="3347" y="1468"/>
            <a:chExt cx="433" cy="433"/>
          </a:xfrm>
        </p:grpSpPr>
        <p:sp>
          <p:nvSpPr>
            <p:cNvPr id="37"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38"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39"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40"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41"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42" name="Group 55"/>
          <p:cNvGrpSpPr>
            <a:grpSpLocks/>
          </p:cNvGrpSpPr>
          <p:nvPr/>
        </p:nvGrpSpPr>
        <p:grpSpPr bwMode="auto">
          <a:xfrm>
            <a:off x="5244460" y="2026706"/>
            <a:ext cx="179272" cy="151920"/>
            <a:chOff x="3347" y="1468"/>
            <a:chExt cx="433" cy="433"/>
          </a:xfrm>
        </p:grpSpPr>
        <p:sp>
          <p:nvSpPr>
            <p:cNvPr id="43"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44"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45"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46"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47"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sp>
        <p:nvSpPr>
          <p:cNvPr id="48" name="テキスト ボックス 47">
            <a:extLst>
              <a:ext uri="{FF2B5EF4-FFF2-40B4-BE49-F238E27FC236}">
                <a16:creationId xmlns:a16="http://schemas.microsoft.com/office/drawing/2014/main" id="{EA7CE829-F13D-C74B-9F30-5E90350E29CF}"/>
              </a:ext>
            </a:extLst>
          </p:cNvPr>
          <p:cNvSpPr txBox="1"/>
          <p:nvPr/>
        </p:nvSpPr>
        <p:spPr>
          <a:xfrm>
            <a:off x="3313834" y="3161715"/>
            <a:ext cx="4026034" cy="561692"/>
          </a:xfrm>
          <a:prstGeom prst="rect">
            <a:avLst/>
          </a:prstGeom>
          <a:noFill/>
        </p:spPr>
        <p:txBody>
          <a:bodyPr wrap="square" lIns="68580" tIns="34290" rIns="68580" bIns="34290" rtlCol="0">
            <a:spAutoFit/>
          </a:bodyPr>
          <a:lstStyle/>
          <a:p>
            <a:r>
              <a:rPr kumimoji="1" lang="ja-JP" altLang="en-US" sz="1400">
                <a:latin typeface="+mj-ea"/>
                <a:ea typeface="+mj-ea"/>
              </a:rPr>
              <a:t>放射性物質特有の</a:t>
            </a:r>
            <a:r>
              <a:rPr kumimoji="1" lang="ja-JP" altLang="en-US" sz="1800">
                <a:solidFill>
                  <a:srgbClr val="FF2600"/>
                </a:solidFill>
                <a:latin typeface="+mj-ea"/>
                <a:ea typeface="+mj-ea"/>
              </a:rPr>
              <a:t>スペクトルグラム</a:t>
            </a:r>
            <a:r>
              <a:rPr kumimoji="1" lang="ja-JP" altLang="en-US" sz="1400">
                <a:latin typeface="+mj-ea"/>
                <a:ea typeface="+mj-ea"/>
              </a:rPr>
              <a:t>を分析</a:t>
            </a:r>
            <a:endParaRPr kumimoji="1" lang="en-US" altLang="ja-JP" sz="1400" dirty="0">
              <a:latin typeface="+mj-ea"/>
              <a:ea typeface="+mj-ea"/>
            </a:endParaRPr>
          </a:p>
          <a:p>
            <a:r>
              <a:rPr kumimoji="1" lang="ja-JP" altLang="en-US" sz="1400">
                <a:latin typeface="+mj-ea"/>
                <a:ea typeface="+mj-ea"/>
              </a:rPr>
              <a:t>放射性物質の種類を同定</a:t>
            </a:r>
            <a:endParaRPr kumimoji="1" lang="ja-JP" altLang="en-US" sz="1400" dirty="0">
              <a:latin typeface="+mj-ea"/>
              <a:ea typeface="+mj-ea"/>
            </a:endParaRPr>
          </a:p>
        </p:txBody>
      </p:sp>
      <p:sp>
        <p:nvSpPr>
          <p:cNvPr id="49" name="テキスト ボックス 48">
            <a:extLst>
              <a:ext uri="{FF2B5EF4-FFF2-40B4-BE49-F238E27FC236}">
                <a16:creationId xmlns:a16="http://schemas.microsoft.com/office/drawing/2014/main" id="{858EE53A-12FB-7A46-AC1A-C7F76DAC831B}"/>
              </a:ext>
            </a:extLst>
          </p:cNvPr>
          <p:cNvSpPr txBox="1"/>
          <p:nvPr/>
        </p:nvSpPr>
        <p:spPr>
          <a:xfrm>
            <a:off x="60344" y="1704367"/>
            <a:ext cx="2482222" cy="777136"/>
          </a:xfrm>
          <a:prstGeom prst="rect">
            <a:avLst/>
          </a:prstGeom>
          <a:noFill/>
        </p:spPr>
        <p:txBody>
          <a:bodyPr wrap="square" lIns="68580" tIns="34290" rIns="68580" bIns="34290" rtlCol="0">
            <a:spAutoFit/>
          </a:bodyPr>
          <a:lstStyle/>
          <a:p>
            <a:r>
              <a:rPr kumimoji="1" lang="ja-JP" altLang="en-US" sz="1800">
                <a:solidFill>
                  <a:srgbClr val="FF2600"/>
                </a:solidFill>
                <a:latin typeface="+mj-ea"/>
                <a:ea typeface="+mj-ea"/>
              </a:rPr>
              <a:t>ガンマ線の空間線量率</a:t>
            </a:r>
            <a:r>
              <a:rPr kumimoji="1" lang="ja-JP" altLang="en-US" sz="1400">
                <a:latin typeface="+mj-ea"/>
                <a:ea typeface="+mj-ea"/>
              </a:rPr>
              <a:t>を測定</a:t>
            </a:r>
            <a:endParaRPr kumimoji="1" lang="en-US" altLang="ja-JP" sz="1400" dirty="0">
              <a:latin typeface="+mj-ea"/>
              <a:ea typeface="+mj-ea"/>
            </a:endParaRPr>
          </a:p>
          <a:p>
            <a:r>
              <a:rPr kumimoji="1" lang="ja-JP" altLang="en-US" sz="1400">
                <a:latin typeface="+mj-ea"/>
                <a:ea typeface="+mj-ea"/>
              </a:rPr>
              <a:t>被ばくの危険性の評価</a:t>
            </a:r>
            <a:endParaRPr kumimoji="1" lang="en-US" altLang="ja-JP" sz="1400" dirty="0">
              <a:latin typeface="+mj-ea"/>
              <a:ea typeface="+mj-ea"/>
            </a:endParaRPr>
          </a:p>
        </p:txBody>
      </p:sp>
      <p:sp>
        <p:nvSpPr>
          <p:cNvPr id="50" name="テキスト ボックス 49">
            <a:extLst>
              <a:ext uri="{FF2B5EF4-FFF2-40B4-BE49-F238E27FC236}">
                <a16:creationId xmlns:a16="http://schemas.microsoft.com/office/drawing/2014/main" id="{51EF3580-2822-3D4A-A95A-FA8873752101}"/>
              </a:ext>
            </a:extLst>
          </p:cNvPr>
          <p:cNvSpPr txBox="1"/>
          <p:nvPr/>
        </p:nvSpPr>
        <p:spPr>
          <a:xfrm>
            <a:off x="5830955" y="2019128"/>
            <a:ext cx="2216083" cy="992579"/>
          </a:xfrm>
          <a:prstGeom prst="rect">
            <a:avLst/>
          </a:prstGeom>
          <a:noFill/>
        </p:spPr>
        <p:txBody>
          <a:bodyPr wrap="square" lIns="68580" tIns="34290" rIns="68580" bIns="34290" rtlCol="0">
            <a:spAutoFit/>
          </a:bodyPr>
          <a:lstStyle/>
          <a:p>
            <a:r>
              <a:rPr kumimoji="1" lang="ja-JP" altLang="en-US" sz="1800">
                <a:solidFill>
                  <a:srgbClr val="FF2600"/>
                </a:solidFill>
                <a:latin typeface="+mj-ea"/>
                <a:ea typeface="+mj-ea"/>
              </a:rPr>
              <a:t>表面汚染</a:t>
            </a:r>
            <a:r>
              <a:rPr kumimoji="1" lang="ja-JP" altLang="en-US" sz="1400">
                <a:latin typeface="+mj-ea"/>
                <a:ea typeface="+mj-ea"/>
              </a:rPr>
              <a:t>の程度</a:t>
            </a:r>
            <a:r>
              <a:rPr kumimoji="1" lang="en-US" altLang="ja-JP" sz="1400" dirty="0">
                <a:latin typeface="+mj-ea"/>
                <a:ea typeface="+mj-ea"/>
              </a:rPr>
              <a:t>(min</a:t>
            </a:r>
            <a:r>
              <a:rPr kumimoji="1" lang="en-US" altLang="ja-JP" sz="1400" baseline="30000" dirty="0">
                <a:latin typeface="+mj-ea"/>
                <a:ea typeface="+mj-ea"/>
              </a:rPr>
              <a:t>-1</a:t>
            </a:r>
            <a:r>
              <a:rPr kumimoji="1" lang="en-US" altLang="ja-JP" sz="1400" dirty="0">
                <a:latin typeface="+mj-ea"/>
                <a:ea typeface="+mj-ea"/>
              </a:rPr>
              <a:t>, </a:t>
            </a:r>
            <a:r>
              <a:rPr kumimoji="1" lang="en-US" altLang="ja-JP" sz="1400" dirty="0" err="1">
                <a:latin typeface="+mj-ea"/>
                <a:ea typeface="+mj-ea"/>
              </a:rPr>
              <a:t>cpm</a:t>
            </a:r>
            <a:r>
              <a:rPr kumimoji="1" lang="en-US" altLang="ja-JP" sz="1400" dirty="0">
                <a:latin typeface="+mj-ea"/>
                <a:ea typeface="+mj-ea"/>
              </a:rPr>
              <a:t>)</a:t>
            </a:r>
            <a:r>
              <a:rPr kumimoji="1" lang="ja-JP" altLang="en-US" sz="1400">
                <a:latin typeface="+mj-ea"/>
                <a:ea typeface="+mj-ea"/>
              </a:rPr>
              <a:t>を測定</a:t>
            </a:r>
            <a:endParaRPr kumimoji="1" lang="en-US" altLang="ja-JP" sz="1400" dirty="0">
              <a:latin typeface="+mj-ea"/>
              <a:ea typeface="+mj-ea"/>
            </a:endParaRPr>
          </a:p>
          <a:p>
            <a:r>
              <a:rPr kumimoji="1" lang="ja-JP" altLang="en-US" sz="1400">
                <a:latin typeface="+mj-ea"/>
                <a:ea typeface="+mj-ea"/>
              </a:rPr>
              <a:t>表面汚染濃度を計算し、放射能を評価</a:t>
            </a:r>
            <a:endParaRPr kumimoji="1" lang="en-US" altLang="ja-JP" sz="1400" dirty="0">
              <a:latin typeface="+mj-ea"/>
              <a:ea typeface="+mj-ea"/>
            </a:endParaRPr>
          </a:p>
        </p:txBody>
      </p:sp>
      <p:pic>
        <p:nvPicPr>
          <p:cNvPr id="51" name="図 50">
            <a:extLst>
              <a:ext uri="{FF2B5EF4-FFF2-40B4-BE49-F238E27FC236}">
                <a16:creationId xmlns:a16="http://schemas.microsoft.com/office/drawing/2014/main" id="{F8B2DC5C-2C77-0D4F-B03C-D10D9F50C230}"/>
              </a:ext>
            </a:extLst>
          </p:cNvPr>
          <p:cNvPicPr>
            <a:picLocks noChangeAspect="1"/>
          </p:cNvPicPr>
          <p:nvPr/>
        </p:nvPicPr>
        <p:blipFill>
          <a:blip r:embed="rId4"/>
          <a:stretch>
            <a:fillRect/>
          </a:stretch>
        </p:blipFill>
        <p:spPr>
          <a:xfrm>
            <a:off x="1066451" y="2483502"/>
            <a:ext cx="918985" cy="725107"/>
          </a:xfrm>
          <a:prstGeom prst="rect">
            <a:avLst/>
          </a:prstGeom>
        </p:spPr>
      </p:pic>
      <p:pic>
        <p:nvPicPr>
          <p:cNvPr id="52" name="図 51">
            <a:extLst>
              <a:ext uri="{FF2B5EF4-FFF2-40B4-BE49-F238E27FC236}">
                <a16:creationId xmlns:a16="http://schemas.microsoft.com/office/drawing/2014/main" id="{3BCE82C8-AFE4-5E47-951C-04CF12FD9FA0}"/>
              </a:ext>
            </a:extLst>
          </p:cNvPr>
          <p:cNvPicPr>
            <a:picLocks noChangeAspect="1"/>
          </p:cNvPicPr>
          <p:nvPr/>
        </p:nvPicPr>
        <p:blipFill>
          <a:blip r:embed="rId5"/>
          <a:stretch>
            <a:fillRect/>
          </a:stretch>
        </p:blipFill>
        <p:spPr>
          <a:xfrm>
            <a:off x="1116064" y="3337440"/>
            <a:ext cx="367587" cy="602032"/>
          </a:xfrm>
          <a:prstGeom prst="rect">
            <a:avLst/>
          </a:prstGeom>
        </p:spPr>
      </p:pic>
      <p:pic>
        <p:nvPicPr>
          <p:cNvPr id="53" name="図 52">
            <a:extLst>
              <a:ext uri="{FF2B5EF4-FFF2-40B4-BE49-F238E27FC236}">
                <a16:creationId xmlns:a16="http://schemas.microsoft.com/office/drawing/2014/main" id="{B3D618CA-F3E6-284C-A3F8-80D83875AA06}"/>
              </a:ext>
            </a:extLst>
          </p:cNvPr>
          <p:cNvPicPr>
            <a:picLocks noChangeAspect="1"/>
          </p:cNvPicPr>
          <p:nvPr/>
        </p:nvPicPr>
        <p:blipFill>
          <a:blip r:embed="rId6"/>
          <a:stretch>
            <a:fillRect/>
          </a:stretch>
        </p:blipFill>
        <p:spPr>
          <a:xfrm>
            <a:off x="653345" y="3329842"/>
            <a:ext cx="370364" cy="604735"/>
          </a:xfrm>
          <a:prstGeom prst="rect">
            <a:avLst/>
          </a:prstGeom>
        </p:spPr>
      </p:pic>
      <p:pic>
        <p:nvPicPr>
          <p:cNvPr id="54" name="図 53">
            <a:extLst>
              <a:ext uri="{FF2B5EF4-FFF2-40B4-BE49-F238E27FC236}">
                <a16:creationId xmlns:a16="http://schemas.microsoft.com/office/drawing/2014/main" id="{9F60B834-45AA-D947-9139-73DE96D9556E}"/>
              </a:ext>
            </a:extLst>
          </p:cNvPr>
          <p:cNvPicPr>
            <a:picLocks noChangeAspect="1"/>
          </p:cNvPicPr>
          <p:nvPr/>
        </p:nvPicPr>
        <p:blipFill>
          <a:blip r:embed="rId7"/>
          <a:stretch>
            <a:fillRect/>
          </a:stretch>
        </p:blipFill>
        <p:spPr>
          <a:xfrm>
            <a:off x="136992" y="2498972"/>
            <a:ext cx="834199" cy="606690"/>
          </a:xfrm>
          <a:prstGeom prst="rect">
            <a:avLst/>
          </a:prstGeom>
        </p:spPr>
      </p:pic>
      <p:pic>
        <p:nvPicPr>
          <p:cNvPr id="55" name="図 54">
            <a:extLst>
              <a:ext uri="{FF2B5EF4-FFF2-40B4-BE49-F238E27FC236}">
                <a16:creationId xmlns:a16="http://schemas.microsoft.com/office/drawing/2014/main" id="{B925296D-3C18-C049-B53A-668B4BFF4DBE}"/>
              </a:ext>
            </a:extLst>
          </p:cNvPr>
          <p:cNvPicPr>
            <a:picLocks noChangeAspect="1"/>
          </p:cNvPicPr>
          <p:nvPr/>
        </p:nvPicPr>
        <p:blipFill>
          <a:blip r:embed="rId8"/>
          <a:stretch>
            <a:fillRect/>
          </a:stretch>
        </p:blipFill>
        <p:spPr>
          <a:xfrm rot="1377420">
            <a:off x="1601067" y="3665659"/>
            <a:ext cx="798195" cy="764149"/>
          </a:xfrm>
          <a:prstGeom prst="rect">
            <a:avLst/>
          </a:prstGeom>
        </p:spPr>
      </p:pic>
      <p:sp>
        <p:nvSpPr>
          <p:cNvPr id="56" name="テキスト ボックス 55">
            <a:extLst>
              <a:ext uri="{FF2B5EF4-FFF2-40B4-BE49-F238E27FC236}">
                <a16:creationId xmlns:a16="http://schemas.microsoft.com/office/drawing/2014/main" id="{AC9C7D11-CEEC-BF45-A29C-21E528A5EDA8}"/>
              </a:ext>
            </a:extLst>
          </p:cNvPr>
          <p:cNvSpPr txBox="1"/>
          <p:nvPr/>
        </p:nvSpPr>
        <p:spPr>
          <a:xfrm>
            <a:off x="757804" y="4340800"/>
            <a:ext cx="2240724" cy="646331"/>
          </a:xfrm>
          <a:prstGeom prst="rect">
            <a:avLst/>
          </a:prstGeom>
          <a:noFill/>
        </p:spPr>
        <p:txBody>
          <a:bodyPr wrap="square" rtlCol="0">
            <a:spAutoFit/>
          </a:bodyPr>
          <a:lstStyle/>
          <a:p>
            <a:r>
              <a:rPr kumimoji="1" lang="ja-JP" altLang="en-US"/>
              <a:t>個人線量計は活動中の</a:t>
            </a:r>
            <a:r>
              <a:rPr kumimoji="1" lang="ja-JP" altLang="en-US" sz="1800">
                <a:solidFill>
                  <a:srgbClr val="FF2600"/>
                </a:solidFill>
              </a:rPr>
              <a:t>積算線量</a:t>
            </a:r>
            <a:endParaRPr kumimoji="1" lang="ja-JP" altLang="en-US">
              <a:solidFill>
                <a:srgbClr val="FF2600"/>
              </a:solidFill>
            </a:endParaRPr>
          </a:p>
        </p:txBody>
      </p:sp>
      <p:pic>
        <p:nvPicPr>
          <p:cNvPr id="57" name="図 56">
            <a:extLst>
              <a:ext uri="{FF2B5EF4-FFF2-40B4-BE49-F238E27FC236}">
                <a16:creationId xmlns:a16="http://schemas.microsoft.com/office/drawing/2014/main" id="{BC47A5B7-7B79-CC40-9778-78CE36351CB9}"/>
              </a:ext>
            </a:extLst>
          </p:cNvPr>
          <p:cNvPicPr>
            <a:picLocks noChangeAspect="1"/>
          </p:cNvPicPr>
          <p:nvPr/>
        </p:nvPicPr>
        <p:blipFill>
          <a:blip r:embed="rId9"/>
          <a:stretch>
            <a:fillRect/>
          </a:stretch>
        </p:blipFill>
        <p:spPr>
          <a:xfrm>
            <a:off x="6788130" y="1057597"/>
            <a:ext cx="701118" cy="711530"/>
          </a:xfrm>
          <a:prstGeom prst="rect">
            <a:avLst/>
          </a:prstGeom>
        </p:spPr>
      </p:pic>
      <p:pic>
        <p:nvPicPr>
          <p:cNvPr id="58" name="図 57">
            <a:extLst>
              <a:ext uri="{FF2B5EF4-FFF2-40B4-BE49-F238E27FC236}">
                <a16:creationId xmlns:a16="http://schemas.microsoft.com/office/drawing/2014/main" id="{3D0866CB-2B9F-6F45-8A45-FA3E1F3D185A}"/>
              </a:ext>
            </a:extLst>
          </p:cNvPr>
          <p:cNvPicPr>
            <a:picLocks noChangeAspect="1"/>
          </p:cNvPicPr>
          <p:nvPr/>
        </p:nvPicPr>
        <p:blipFill>
          <a:blip r:embed="rId10"/>
          <a:stretch>
            <a:fillRect/>
          </a:stretch>
        </p:blipFill>
        <p:spPr>
          <a:xfrm>
            <a:off x="7423833" y="1376522"/>
            <a:ext cx="783610" cy="535148"/>
          </a:xfrm>
          <a:prstGeom prst="rect">
            <a:avLst/>
          </a:prstGeom>
        </p:spPr>
      </p:pic>
      <p:pic>
        <p:nvPicPr>
          <p:cNvPr id="59" name="図 58">
            <a:extLst>
              <a:ext uri="{FF2B5EF4-FFF2-40B4-BE49-F238E27FC236}">
                <a16:creationId xmlns:a16="http://schemas.microsoft.com/office/drawing/2014/main" id="{97B63150-78F8-F14A-92DF-06C572664AB2}"/>
              </a:ext>
            </a:extLst>
          </p:cNvPr>
          <p:cNvPicPr>
            <a:picLocks noChangeAspect="1"/>
          </p:cNvPicPr>
          <p:nvPr/>
        </p:nvPicPr>
        <p:blipFill>
          <a:blip r:embed="rId11"/>
          <a:stretch>
            <a:fillRect/>
          </a:stretch>
        </p:blipFill>
        <p:spPr>
          <a:xfrm>
            <a:off x="6069935" y="751009"/>
            <a:ext cx="842573" cy="808260"/>
          </a:xfrm>
          <a:prstGeom prst="rect">
            <a:avLst/>
          </a:prstGeom>
        </p:spPr>
      </p:pic>
      <p:pic>
        <p:nvPicPr>
          <p:cNvPr id="60" name="図 59" descr="0528透過.gif">
            <a:extLst>
              <a:ext uri="{FF2B5EF4-FFF2-40B4-BE49-F238E27FC236}">
                <a16:creationId xmlns:a16="http://schemas.microsoft.com/office/drawing/2014/main" id="{E8D24A28-5BB2-C74F-AE8E-A4F057570E7C}"/>
              </a:ext>
            </a:extLst>
          </p:cNvPr>
          <p:cNvPicPr>
            <a:picLocks noChangeAspect="1"/>
          </p:cNvPicPr>
          <p:nvPr/>
        </p:nvPicPr>
        <p:blipFill>
          <a:blip r:embed="rId12"/>
          <a:stretch>
            <a:fillRect/>
          </a:stretch>
        </p:blipFill>
        <p:spPr>
          <a:xfrm rot="3958410">
            <a:off x="4186424" y="3504691"/>
            <a:ext cx="669528" cy="1444735"/>
          </a:xfrm>
          <a:prstGeom prst="rect">
            <a:avLst/>
          </a:prstGeom>
        </p:spPr>
      </p:pic>
      <p:pic>
        <p:nvPicPr>
          <p:cNvPr id="61" name="図 60">
            <a:extLst>
              <a:ext uri="{FF2B5EF4-FFF2-40B4-BE49-F238E27FC236}">
                <a16:creationId xmlns:a16="http://schemas.microsoft.com/office/drawing/2014/main" id="{AB1439A2-47CB-AE46-9475-6CE0C4BD5A1F}"/>
              </a:ext>
            </a:extLst>
          </p:cNvPr>
          <p:cNvPicPr>
            <a:picLocks noChangeAspect="1"/>
          </p:cNvPicPr>
          <p:nvPr/>
        </p:nvPicPr>
        <p:blipFill rotWithShape="1">
          <a:blip r:embed="rId13"/>
          <a:srcRect l="50220" t="20774" r="12054" b="41845"/>
          <a:stretch/>
        </p:blipFill>
        <p:spPr>
          <a:xfrm>
            <a:off x="5409625" y="3539682"/>
            <a:ext cx="1948751" cy="1287254"/>
          </a:xfrm>
          <a:prstGeom prst="rect">
            <a:avLst/>
          </a:prstGeom>
        </p:spPr>
      </p:pic>
    </p:spTree>
    <p:extLst>
      <p:ext uri="{BB962C8B-B14F-4D97-AF65-F5344CB8AC3E}">
        <p14:creationId xmlns:p14="http://schemas.microsoft.com/office/powerpoint/2010/main" val="4893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B16ABA-67E0-704D-A209-193DB2D3A486}"/>
              </a:ext>
            </a:extLst>
          </p:cNvPr>
          <p:cNvSpPr>
            <a:spLocks noGrp="1"/>
          </p:cNvSpPr>
          <p:nvPr>
            <p:ph type="title"/>
          </p:nvPr>
        </p:nvSpPr>
        <p:spPr/>
        <p:txBody>
          <a:bodyPr/>
          <a:lstStyle/>
          <a:p>
            <a:r>
              <a:rPr lang="ja-JP" altLang="en-US"/>
              <a:t>放射線テロ災害対処</a:t>
            </a:r>
          </a:p>
        </p:txBody>
      </p:sp>
      <p:sp>
        <p:nvSpPr>
          <p:cNvPr id="3" name="コンテンツ プレースホルダー 2">
            <a:extLst>
              <a:ext uri="{FF2B5EF4-FFF2-40B4-BE49-F238E27FC236}">
                <a16:creationId xmlns:a16="http://schemas.microsoft.com/office/drawing/2014/main" id="{E771606F-41D6-2F44-BB70-74DE2C2B7DDB}"/>
              </a:ext>
            </a:extLst>
          </p:cNvPr>
          <p:cNvSpPr>
            <a:spLocks noGrp="1"/>
          </p:cNvSpPr>
          <p:nvPr>
            <p:ph idx="1"/>
          </p:nvPr>
        </p:nvSpPr>
        <p:spPr>
          <a:xfrm>
            <a:off x="628650" y="834888"/>
            <a:ext cx="7975136" cy="3797835"/>
          </a:xfrm>
        </p:spPr>
        <p:txBody>
          <a:bodyPr>
            <a:normAutofit/>
          </a:bodyPr>
          <a:lstStyle/>
          <a:p>
            <a:r>
              <a:rPr lang="ja-JP" altLang="en-US" sz="2800"/>
              <a:t>被ばく対策（外部被ばく・内部被ばく）</a:t>
            </a:r>
            <a:endParaRPr lang="en-US" altLang="ja-JP" sz="2800" dirty="0"/>
          </a:p>
          <a:p>
            <a:pPr lvl="1"/>
            <a:r>
              <a:rPr lang="ja-JP" altLang="en-US" sz="2400"/>
              <a:t>空間線量率測定、個人線量計、呼吸保護、ゾーニング</a:t>
            </a:r>
            <a:endParaRPr lang="en-US" altLang="ja-JP" sz="2400" dirty="0"/>
          </a:p>
          <a:p>
            <a:pPr lvl="1"/>
            <a:endParaRPr lang="en-US" altLang="ja-JP" sz="2400" dirty="0"/>
          </a:p>
          <a:p>
            <a:pPr lvl="1"/>
            <a:endParaRPr lang="en-US" altLang="ja-JP" sz="2400" dirty="0"/>
          </a:p>
          <a:p>
            <a:r>
              <a:rPr lang="ja-JP" altLang="en-US" sz="2800"/>
              <a:t>汚染拡大防止</a:t>
            </a:r>
            <a:endParaRPr lang="en-US" altLang="ja-JP" sz="2800" dirty="0"/>
          </a:p>
          <a:p>
            <a:pPr lvl="1"/>
            <a:r>
              <a:rPr lang="ja-JP" altLang="en-US" sz="2400"/>
              <a:t>汚染検査、個人防護装備、養生、ゾーニング、除染</a:t>
            </a:r>
          </a:p>
        </p:txBody>
      </p:sp>
      <p:sp>
        <p:nvSpPr>
          <p:cNvPr id="5" name="スライド番号プレースホルダー 4">
            <a:extLst>
              <a:ext uri="{FF2B5EF4-FFF2-40B4-BE49-F238E27FC236}">
                <a16:creationId xmlns:a16="http://schemas.microsoft.com/office/drawing/2014/main" id="{979CE52F-2F0E-1B44-9E26-5FB62C3FBD60}"/>
              </a:ext>
            </a:extLst>
          </p:cNvPr>
          <p:cNvSpPr>
            <a:spLocks noGrp="1"/>
          </p:cNvSpPr>
          <p:nvPr>
            <p:ph type="sldNum" sz="quarter" idx="12"/>
          </p:nvPr>
        </p:nvSpPr>
        <p:spPr/>
        <p:txBody>
          <a:bodyPr/>
          <a:lstStyle/>
          <a:p>
            <a:fld id="{3703C944-5F21-DB4B-805C-66633127842B}" type="slidenum">
              <a:rPr lang="ja-JP" altLang="en-US" smtClean="0"/>
              <a:pPr/>
              <a:t>7</a:t>
            </a:fld>
            <a:endParaRPr lang="ja-JP" altLang="en-US"/>
          </a:p>
        </p:txBody>
      </p:sp>
      <p:pic>
        <p:nvPicPr>
          <p:cNvPr id="8" name="図 7">
            <a:extLst>
              <a:ext uri="{FF2B5EF4-FFF2-40B4-BE49-F238E27FC236}">
                <a16:creationId xmlns:a16="http://schemas.microsoft.com/office/drawing/2014/main" id="{FA62F453-7762-1F44-9D6B-377913B4A81C}"/>
              </a:ext>
            </a:extLst>
          </p:cNvPr>
          <p:cNvPicPr>
            <a:picLocks noChangeAspect="1"/>
          </p:cNvPicPr>
          <p:nvPr/>
        </p:nvPicPr>
        <p:blipFill>
          <a:blip r:embed="rId3"/>
          <a:stretch>
            <a:fillRect/>
          </a:stretch>
        </p:blipFill>
        <p:spPr>
          <a:xfrm>
            <a:off x="3125247" y="3677824"/>
            <a:ext cx="543589" cy="895324"/>
          </a:xfrm>
          <a:prstGeom prst="rect">
            <a:avLst/>
          </a:prstGeom>
        </p:spPr>
      </p:pic>
      <p:pic>
        <p:nvPicPr>
          <p:cNvPr id="10" name="図 9">
            <a:extLst>
              <a:ext uri="{FF2B5EF4-FFF2-40B4-BE49-F238E27FC236}">
                <a16:creationId xmlns:a16="http://schemas.microsoft.com/office/drawing/2014/main" id="{9A4DC81B-3D23-124C-BF3F-849B7B16D632}"/>
              </a:ext>
            </a:extLst>
          </p:cNvPr>
          <p:cNvPicPr>
            <a:picLocks noChangeAspect="1"/>
          </p:cNvPicPr>
          <p:nvPr/>
        </p:nvPicPr>
        <p:blipFill>
          <a:blip r:embed="rId4"/>
          <a:stretch>
            <a:fillRect/>
          </a:stretch>
        </p:blipFill>
        <p:spPr>
          <a:xfrm>
            <a:off x="4225329" y="1883590"/>
            <a:ext cx="831372" cy="767420"/>
          </a:xfrm>
          <a:prstGeom prst="rect">
            <a:avLst/>
          </a:prstGeom>
        </p:spPr>
      </p:pic>
      <p:pic>
        <p:nvPicPr>
          <p:cNvPr id="12" name="図 11">
            <a:extLst>
              <a:ext uri="{FF2B5EF4-FFF2-40B4-BE49-F238E27FC236}">
                <a16:creationId xmlns:a16="http://schemas.microsoft.com/office/drawing/2014/main" id="{B2B871F0-1DD9-4346-BC43-5B3773C8A309}"/>
              </a:ext>
            </a:extLst>
          </p:cNvPr>
          <p:cNvPicPr>
            <a:picLocks noChangeAspect="1"/>
          </p:cNvPicPr>
          <p:nvPr/>
        </p:nvPicPr>
        <p:blipFill>
          <a:blip r:embed="rId5"/>
          <a:stretch>
            <a:fillRect/>
          </a:stretch>
        </p:blipFill>
        <p:spPr>
          <a:xfrm>
            <a:off x="1340600" y="1883590"/>
            <a:ext cx="781059" cy="557899"/>
          </a:xfrm>
          <a:prstGeom prst="rect">
            <a:avLst/>
          </a:prstGeom>
        </p:spPr>
      </p:pic>
      <p:pic>
        <p:nvPicPr>
          <p:cNvPr id="14" name="図 13">
            <a:extLst>
              <a:ext uri="{FF2B5EF4-FFF2-40B4-BE49-F238E27FC236}">
                <a16:creationId xmlns:a16="http://schemas.microsoft.com/office/drawing/2014/main" id="{2A02DF2E-73D1-644A-A78C-26AE62EBD4AF}"/>
              </a:ext>
            </a:extLst>
          </p:cNvPr>
          <p:cNvPicPr>
            <a:picLocks noChangeAspect="1"/>
          </p:cNvPicPr>
          <p:nvPr/>
        </p:nvPicPr>
        <p:blipFill>
          <a:blip r:embed="rId6"/>
          <a:stretch>
            <a:fillRect/>
          </a:stretch>
        </p:blipFill>
        <p:spPr>
          <a:xfrm rot="18472060">
            <a:off x="2000820" y="3854624"/>
            <a:ext cx="927299" cy="607541"/>
          </a:xfrm>
          <a:prstGeom prst="rect">
            <a:avLst/>
          </a:prstGeom>
        </p:spPr>
      </p:pic>
      <p:pic>
        <p:nvPicPr>
          <p:cNvPr id="16" name="図 15">
            <a:extLst>
              <a:ext uri="{FF2B5EF4-FFF2-40B4-BE49-F238E27FC236}">
                <a16:creationId xmlns:a16="http://schemas.microsoft.com/office/drawing/2014/main" id="{B4F2BAC3-AD3D-0740-B8A6-5D3CFDD859A8}"/>
              </a:ext>
            </a:extLst>
          </p:cNvPr>
          <p:cNvPicPr>
            <a:picLocks noChangeAspect="1"/>
          </p:cNvPicPr>
          <p:nvPr/>
        </p:nvPicPr>
        <p:blipFill>
          <a:blip r:embed="rId7"/>
          <a:stretch>
            <a:fillRect/>
          </a:stretch>
        </p:blipFill>
        <p:spPr>
          <a:xfrm>
            <a:off x="3445006" y="1883590"/>
            <a:ext cx="447661" cy="735444"/>
          </a:xfrm>
          <a:prstGeom prst="rect">
            <a:avLst/>
          </a:prstGeom>
        </p:spPr>
      </p:pic>
      <p:pic>
        <p:nvPicPr>
          <p:cNvPr id="18" name="図 17">
            <a:extLst>
              <a:ext uri="{FF2B5EF4-FFF2-40B4-BE49-F238E27FC236}">
                <a16:creationId xmlns:a16="http://schemas.microsoft.com/office/drawing/2014/main" id="{299A487D-9DD6-EF4F-A6A6-8AAA2C2AB622}"/>
              </a:ext>
            </a:extLst>
          </p:cNvPr>
          <p:cNvPicPr>
            <a:picLocks noChangeAspect="1"/>
          </p:cNvPicPr>
          <p:nvPr/>
        </p:nvPicPr>
        <p:blipFill>
          <a:blip r:embed="rId8"/>
          <a:stretch>
            <a:fillRect/>
          </a:stretch>
        </p:blipFill>
        <p:spPr>
          <a:xfrm>
            <a:off x="2303695" y="1883590"/>
            <a:ext cx="959275" cy="735444"/>
          </a:xfrm>
          <a:prstGeom prst="rect">
            <a:avLst/>
          </a:prstGeom>
        </p:spPr>
      </p:pic>
      <p:pic>
        <p:nvPicPr>
          <p:cNvPr id="20" name="図 19">
            <a:extLst>
              <a:ext uri="{FF2B5EF4-FFF2-40B4-BE49-F238E27FC236}">
                <a16:creationId xmlns:a16="http://schemas.microsoft.com/office/drawing/2014/main" id="{815DD829-65DB-AB4A-BA58-9E5105FBA611}"/>
              </a:ext>
            </a:extLst>
          </p:cNvPr>
          <p:cNvPicPr>
            <a:picLocks noChangeAspect="1"/>
          </p:cNvPicPr>
          <p:nvPr/>
        </p:nvPicPr>
        <p:blipFill>
          <a:blip r:embed="rId9"/>
          <a:stretch>
            <a:fillRect/>
          </a:stretch>
        </p:blipFill>
        <p:spPr>
          <a:xfrm>
            <a:off x="1227288" y="3741776"/>
            <a:ext cx="799396" cy="767420"/>
          </a:xfrm>
          <a:prstGeom prst="rect">
            <a:avLst/>
          </a:prstGeom>
        </p:spPr>
      </p:pic>
      <p:pic>
        <p:nvPicPr>
          <p:cNvPr id="6" name="図 5">
            <a:extLst>
              <a:ext uri="{FF2B5EF4-FFF2-40B4-BE49-F238E27FC236}">
                <a16:creationId xmlns:a16="http://schemas.microsoft.com/office/drawing/2014/main" id="{3FDE7FC4-9DCD-A841-970A-51C67013E05C}"/>
              </a:ext>
            </a:extLst>
          </p:cNvPr>
          <p:cNvPicPr>
            <a:picLocks noChangeAspect="1"/>
          </p:cNvPicPr>
          <p:nvPr/>
        </p:nvPicPr>
        <p:blipFill>
          <a:blip r:embed="rId10"/>
          <a:stretch>
            <a:fillRect/>
          </a:stretch>
        </p:blipFill>
        <p:spPr>
          <a:xfrm>
            <a:off x="5236773" y="1883590"/>
            <a:ext cx="782287" cy="782287"/>
          </a:xfrm>
          <a:prstGeom prst="rect">
            <a:avLst/>
          </a:prstGeom>
        </p:spPr>
      </p:pic>
    </p:spTree>
    <p:extLst>
      <p:ext uri="{BB962C8B-B14F-4D97-AF65-F5344CB8AC3E}">
        <p14:creationId xmlns:p14="http://schemas.microsoft.com/office/powerpoint/2010/main" val="579517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4400"/>
              <a:t>被ばく</a:t>
            </a:r>
            <a:endParaRPr kumimoji="1" lang="ja-JP" altLang="en-US" dirty="0"/>
          </a:p>
        </p:txBody>
      </p:sp>
      <p:sp>
        <p:nvSpPr>
          <p:cNvPr id="9" name="スライド番号プレースホルダー 8">
            <a:extLst>
              <a:ext uri="{FF2B5EF4-FFF2-40B4-BE49-F238E27FC236}">
                <a16:creationId xmlns:a16="http://schemas.microsoft.com/office/drawing/2014/main" id="{4FD01A0E-67EE-4740-A0A0-4712D98AE9A8}"/>
              </a:ext>
            </a:extLst>
          </p:cNvPr>
          <p:cNvSpPr>
            <a:spLocks noGrp="1"/>
          </p:cNvSpPr>
          <p:nvPr>
            <p:ph type="sldNum" sz="quarter" idx="12"/>
          </p:nvPr>
        </p:nvSpPr>
        <p:spPr/>
        <p:txBody>
          <a:bodyPr/>
          <a:lstStyle/>
          <a:p>
            <a:fld id="{3703C944-5F21-DB4B-805C-66633127842B}" type="slidenum">
              <a:rPr kumimoji="1" lang="ja-JP" altLang="en-US" smtClean="0"/>
              <a:t>8</a:t>
            </a:fld>
            <a:endParaRPr kumimoji="1" lang="ja-JP" altLang="en-US"/>
          </a:p>
        </p:txBody>
      </p:sp>
      <p:sp>
        <p:nvSpPr>
          <p:cNvPr id="125" name="テキスト ボックス 124"/>
          <p:cNvSpPr txBox="1"/>
          <p:nvPr/>
        </p:nvSpPr>
        <p:spPr>
          <a:xfrm>
            <a:off x="669455" y="4071954"/>
            <a:ext cx="3262432"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effectLst/>
                <a:uLnTx/>
                <a:uFillTx/>
                <a:latin typeface="+mn-ea"/>
                <a:ea typeface="+mn-ea"/>
              </a:rPr>
              <a:t>放射性</a:t>
            </a:r>
            <a:r>
              <a:rPr kumimoji="1" lang="ja-JP" altLang="en-US" sz="1400" b="0" i="0" u="none" strike="noStrike" kern="0" cap="none" spc="0" normalizeH="0" baseline="0" noProof="0" dirty="0">
                <a:ln>
                  <a:noFill/>
                </a:ln>
                <a:effectLst/>
                <a:uLnTx/>
                <a:uFillTx/>
                <a:latin typeface="+mn-ea"/>
                <a:ea typeface="+mn-ea"/>
              </a:rPr>
              <a:t>物質（線源）から放出される放射線を</a:t>
            </a:r>
            <a:r>
              <a:rPr kumimoji="1" lang="ja-JP" altLang="en-US" sz="1400" b="0" i="0" u="none" strike="noStrike" kern="0" cap="none" spc="0" normalizeH="0" baseline="0" noProof="0" dirty="0">
                <a:ln>
                  <a:noFill/>
                </a:ln>
                <a:solidFill>
                  <a:srgbClr val="FF0000"/>
                </a:solidFill>
                <a:effectLst/>
                <a:uLnTx/>
                <a:uFillTx/>
                <a:latin typeface="+mn-ea"/>
                <a:ea typeface="+mn-ea"/>
              </a:rPr>
              <a:t>体の外から</a:t>
            </a:r>
            <a:r>
              <a:rPr kumimoji="1" lang="ja-JP" altLang="en-US" sz="1400" b="0" i="0" u="none" strike="noStrike" kern="0" cap="none" spc="0" normalizeH="0" baseline="0" noProof="0" dirty="0">
                <a:ln>
                  <a:noFill/>
                </a:ln>
                <a:effectLst/>
                <a:uLnTx/>
                <a:uFillTx/>
                <a:latin typeface="+mn-ea"/>
                <a:ea typeface="+mn-ea"/>
              </a:rPr>
              <a:t>浴びる</a:t>
            </a:r>
            <a:r>
              <a:rPr kumimoji="1" lang="ja-JP" altLang="en-US" sz="1400" b="0" i="0" u="none" strike="noStrike" kern="0" cap="none" spc="0" normalizeH="0" baseline="0" noProof="0" dirty="0">
                <a:ln>
                  <a:noFill/>
                </a:ln>
                <a:solidFill>
                  <a:srgbClr val="000000"/>
                </a:solidFill>
                <a:effectLst/>
                <a:uLnTx/>
                <a:uFillTx/>
                <a:latin typeface="+mn-ea"/>
                <a:ea typeface="+mn-ea"/>
              </a:rPr>
              <a:t>こと。</a:t>
            </a:r>
            <a:endParaRPr kumimoji="1" lang="en-US" altLang="ja-JP" sz="1400" b="0" i="0" u="none" strike="noStrike" kern="0" cap="none" spc="0" normalizeH="0" baseline="0" noProof="0" dirty="0">
              <a:ln>
                <a:noFill/>
              </a:ln>
              <a:solidFill>
                <a:srgbClr val="000000"/>
              </a:solidFill>
              <a:effectLst/>
              <a:uLnTx/>
              <a:uFillTx/>
              <a:latin typeface="+mn-ea"/>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n-ea"/>
                <a:ea typeface="+mn-ea"/>
              </a:rPr>
              <a:t>被ばく後、身体には放射線は残らない。</a:t>
            </a:r>
            <a:endParaRPr kumimoji="1" lang="ja-JP" altLang="en-US" sz="1400" b="0" i="0" u="none" strike="noStrike" kern="0" cap="none" spc="0" normalizeH="0" baseline="0" noProof="0" dirty="0">
              <a:ln>
                <a:noFill/>
              </a:ln>
              <a:solidFill>
                <a:srgbClr val="000000"/>
              </a:solidFill>
              <a:effectLst/>
              <a:uLnTx/>
              <a:uFillTx/>
              <a:latin typeface="+mn-ea"/>
              <a:ea typeface="+mn-ea"/>
            </a:endParaRPr>
          </a:p>
        </p:txBody>
      </p:sp>
      <p:sp>
        <p:nvSpPr>
          <p:cNvPr id="238" name="テキスト ボックス 237"/>
          <p:cNvSpPr txBox="1"/>
          <p:nvPr/>
        </p:nvSpPr>
        <p:spPr>
          <a:xfrm>
            <a:off x="4503812" y="4071954"/>
            <a:ext cx="3040083"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rgbClr val="000000"/>
                </a:solidFill>
                <a:effectLst/>
                <a:uLnTx/>
                <a:uFillTx/>
                <a:latin typeface="+mn-ea"/>
                <a:ea typeface="+mn-ea"/>
              </a:rPr>
              <a:t>身体</a:t>
            </a:r>
            <a:r>
              <a:rPr kumimoji="1" lang="ja-JP" altLang="en-US" sz="1400" b="0" i="0" u="none" strike="noStrike" kern="0" cap="none" spc="0" normalizeH="0" baseline="0" noProof="0" dirty="0">
                <a:ln>
                  <a:noFill/>
                </a:ln>
                <a:solidFill>
                  <a:srgbClr val="000000"/>
                </a:solidFill>
                <a:effectLst/>
                <a:uLnTx/>
                <a:uFillTx/>
                <a:latin typeface="+mn-ea"/>
                <a:ea typeface="+mn-ea"/>
              </a:rPr>
              <a:t>に取り込んだ（吸入、摂食）放射性物質からの放射線を</a:t>
            </a:r>
            <a:r>
              <a:rPr kumimoji="1" lang="ja-JP" altLang="en-US" sz="1400" b="0" i="0" u="none" strike="noStrike" kern="0" cap="none" spc="0" normalizeH="0" baseline="0" noProof="0" dirty="0">
                <a:ln>
                  <a:noFill/>
                </a:ln>
                <a:solidFill>
                  <a:srgbClr val="FF0000"/>
                </a:solidFill>
                <a:effectLst/>
                <a:uLnTx/>
                <a:uFillTx/>
                <a:latin typeface="+mn-ea"/>
                <a:ea typeface="+mn-ea"/>
              </a:rPr>
              <a:t>体内</a:t>
            </a:r>
            <a:r>
              <a:rPr kumimoji="1" lang="ja-JP" altLang="en-US" sz="1400" b="0" i="0" u="none" strike="noStrike" kern="0" cap="none" spc="0" normalizeH="0" baseline="0" noProof="0" dirty="0">
                <a:ln>
                  <a:noFill/>
                </a:ln>
                <a:solidFill>
                  <a:srgbClr val="000000"/>
                </a:solidFill>
                <a:effectLst/>
                <a:uLnTx/>
                <a:uFillTx/>
                <a:latin typeface="+mn-ea"/>
                <a:ea typeface="+mn-ea"/>
              </a:rPr>
              <a:t>で浴びること。</a:t>
            </a:r>
          </a:p>
        </p:txBody>
      </p:sp>
      <p:pic>
        <p:nvPicPr>
          <p:cNvPr id="3" name="図 2" descr="放射線災害イラスト_外部被ばく.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8584" y="1429339"/>
            <a:ext cx="1739721" cy="1739721"/>
          </a:xfrm>
          <a:prstGeom prst="rect">
            <a:avLst/>
          </a:prstGeom>
        </p:spPr>
      </p:pic>
      <p:sp>
        <p:nvSpPr>
          <p:cNvPr id="4" name="テキスト ボックス 3"/>
          <p:cNvSpPr txBox="1"/>
          <p:nvPr/>
        </p:nvSpPr>
        <p:spPr>
          <a:xfrm>
            <a:off x="669454" y="3031742"/>
            <a:ext cx="3262432" cy="83099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4800" dirty="0"/>
              <a:t>外部被ばく</a:t>
            </a:r>
            <a:endParaRPr kumimoji="1" lang="en-US" altLang="ja-JP" sz="4800" dirty="0"/>
          </a:p>
        </p:txBody>
      </p:sp>
      <p:pic>
        <p:nvPicPr>
          <p:cNvPr id="5" name="図 4" descr="放射線災害イラスト_内部被ばく.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79898" y="1494844"/>
            <a:ext cx="1554240" cy="1554240"/>
          </a:xfrm>
          <a:prstGeom prst="rect">
            <a:avLst/>
          </a:prstGeom>
        </p:spPr>
      </p:pic>
      <p:sp>
        <p:nvSpPr>
          <p:cNvPr id="241" name="テキスト ボックス 240"/>
          <p:cNvSpPr txBox="1"/>
          <p:nvPr/>
        </p:nvSpPr>
        <p:spPr>
          <a:xfrm>
            <a:off x="4392638" y="3049084"/>
            <a:ext cx="3262432" cy="83099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sz="4800" dirty="0"/>
              <a:t>内部</a:t>
            </a:r>
            <a:r>
              <a:rPr kumimoji="1" lang="ja-JP" altLang="en-US" sz="4800" dirty="0"/>
              <a:t>被ばく</a:t>
            </a:r>
            <a:endParaRPr kumimoji="1" lang="en-US" altLang="ja-JP" sz="4800" dirty="0"/>
          </a:p>
        </p:txBody>
      </p:sp>
      <p:sp>
        <p:nvSpPr>
          <p:cNvPr id="6" name="テキスト ボックス 5"/>
          <p:cNvSpPr txBox="1"/>
          <p:nvPr/>
        </p:nvSpPr>
        <p:spPr>
          <a:xfrm>
            <a:off x="6249750" y="2094416"/>
            <a:ext cx="1415772" cy="769441"/>
          </a:xfrm>
          <a:prstGeom prst="rect">
            <a:avLst/>
          </a:prstGeom>
          <a:noFill/>
        </p:spPr>
        <p:txBody>
          <a:bodyPr wrap="none" rtlCol="0">
            <a:spAutoFit/>
          </a:bodyPr>
          <a:lstStyle/>
          <a:p>
            <a:r>
              <a:rPr kumimoji="1" lang="ja-JP" altLang="en-US" sz="2400" dirty="0">
                <a:solidFill>
                  <a:srgbClr val="FF0000"/>
                </a:solidFill>
                <a:latin typeface="HG丸ｺﾞｼｯｸM-PRO"/>
                <a:ea typeface="HG丸ｺﾞｼｯｸM-PRO"/>
                <a:cs typeface="HG丸ｺﾞｼｯｸM-PRO"/>
              </a:rPr>
              <a:t>吸入摂取</a:t>
            </a:r>
            <a:endParaRPr kumimoji="1" lang="en-US" altLang="ja-JP" sz="2400" dirty="0">
              <a:solidFill>
                <a:srgbClr val="FF0000"/>
              </a:solidFill>
              <a:latin typeface="HG丸ｺﾞｼｯｸM-PRO"/>
              <a:ea typeface="HG丸ｺﾞｼｯｸM-PRO"/>
              <a:cs typeface="HG丸ｺﾞｼｯｸM-PRO"/>
            </a:endParaRPr>
          </a:p>
          <a:p>
            <a:r>
              <a:rPr kumimoji="1" lang="ja-JP" altLang="en-US" sz="1000" dirty="0">
                <a:latin typeface="HG丸ｺﾞｼｯｸM-PRO"/>
                <a:ea typeface="HG丸ｺﾞｼｯｸM-PRO"/>
                <a:cs typeface="HG丸ｺﾞｼｯｸM-PRO"/>
              </a:rPr>
              <a:t>経口摂取</a:t>
            </a:r>
            <a:endParaRPr kumimoji="1" lang="en-US" altLang="ja-JP" sz="1000" dirty="0">
              <a:latin typeface="HG丸ｺﾞｼｯｸM-PRO"/>
              <a:ea typeface="HG丸ｺﾞｼｯｸM-PRO"/>
              <a:cs typeface="HG丸ｺﾞｼｯｸM-PRO"/>
            </a:endParaRPr>
          </a:p>
          <a:p>
            <a:r>
              <a:rPr kumimoji="1" lang="ja-JP" altLang="en-US" sz="1000" dirty="0">
                <a:latin typeface="HG丸ｺﾞｼｯｸM-PRO"/>
                <a:ea typeface="HG丸ｺﾞｼｯｸM-PRO"/>
                <a:cs typeface="HG丸ｺﾞｼｯｸM-PRO"/>
              </a:rPr>
              <a:t>経皮（創傷）吸収</a:t>
            </a:r>
          </a:p>
        </p:txBody>
      </p:sp>
      <p:sp>
        <p:nvSpPr>
          <p:cNvPr id="7" name="テキスト ボックス 6"/>
          <p:cNvSpPr txBox="1"/>
          <p:nvPr/>
        </p:nvSpPr>
        <p:spPr>
          <a:xfrm>
            <a:off x="544286" y="981599"/>
            <a:ext cx="2954655" cy="461665"/>
          </a:xfrm>
          <a:prstGeom prst="rect">
            <a:avLst/>
          </a:prstGeom>
          <a:noFill/>
        </p:spPr>
        <p:txBody>
          <a:bodyPr wrap="none" rtlCol="0">
            <a:spAutoFit/>
          </a:bodyPr>
          <a:lstStyle/>
          <a:p>
            <a:r>
              <a:rPr kumimoji="1" lang="ja-JP" altLang="en-US" sz="2400" dirty="0">
                <a:solidFill>
                  <a:srgbClr val="FF0000"/>
                </a:solidFill>
              </a:rPr>
              <a:t>放射線をあびること</a:t>
            </a:r>
          </a:p>
        </p:txBody>
      </p:sp>
    </p:spTree>
    <p:extLst>
      <p:ext uri="{BB962C8B-B14F-4D97-AF65-F5344CB8AC3E}">
        <p14:creationId xmlns:p14="http://schemas.microsoft.com/office/powerpoint/2010/main" val="3650995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A516E19-9A5C-C84C-8D10-99C4FBCA4EF7}"/>
              </a:ext>
            </a:extLst>
          </p:cNvPr>
          <p:cNvSpPr>
            <a:spLocks noGrp="1"/>
          </p:cNvSpPr>
          <p:nvPr>
            <p:ph type="title"/>
          </p:nvPr>
        </p:nvSpPr>
        <p:spPr/>
        <p:txBody>
          <a:bodyPr/>
          <a:lstStyle/>
          <a:p>
            <a:r>
              <a:rPr kumimoji="1" lang="ja-JP" altLang="en-US" sz="6600"/>
              <a:t>外部被ばく対策</a:t>
            </a:r>
          </a:p>
        </p:txBody>
      </p:sp>
      <p:sp>
        <p:nvSpPr>
          <p:cNvPr id="5" name="テキスト プレースホルダー 4">
            <a:extLst>
              <a:ext uri="{FF2B5EF4-FFF2-40B4-BE49-F238E27FC236}">
                <a16:creationId xmlns:a16="http://schemas.microsoft.com/office/drawing/2014/main" id="{66F28E72-0C85-A342-825B-431236B5CDD1}"/>
              </a:ext>
            </a:extLst>
          </p:cNvPr>
          <p:cNvSpPr>
            <a:spLocks noGrp="1"/>
          </p:cNvSpPr>
          <p:nvPr>
            <p:ph type="body" idx="1"/>
          </p:nvPr>
        </p:nvSpPr>
        <p:spPr/>
        <p:txBody>
          <a:bodyPr/>
          <a:lstStyle/>
          <a:p>
            <a:endParaRPr kumimoji="1" lang="ja-JP" altLang="en-US"/>
          </a:p>
        </p:txBody>
      </p:sp>
      <p:sp>
        <p:nvSpPr>
          <p:cNvPr id="2" name="スライド番号プレースホルダー 1">
            <a:extLst>
              <a:ext uri="{FF2B5EF4-FFF2-40B4-BE49-F238E27FC236}">
                <a16:creationId xmlns:a16="http://schemas.microsoft.com/office/drawing/2014/main" id="{7DA272E3-BB59-BB43-89F6-38802A05588F}"/>
              </a:ext>
            </a:extLst>
          </p:cNvPr>
          <p:cNvSpPr>
            <a:spLocks noGrp="1"/>
          </p:cNvSpPr>
          <p:nvPr>
            <p:ph type="sldNum" sz="quarter" idx="12"/>
          </p:nvPr>
        </p:nvSpPr>
        <p:spPr/>
        <p:txBody>
          <a:bodyPr/>
          <a:lstStyle/>
          <a:p>
            <a:fld id="{3703C944-5F21-DB4B-805C-66633127842B}" type="slidenum">
              <a:rPr kumimoji="1" lang="ja-JP" altLang="en-US" smtClean="0"/>
              <a:t>9</a:t>
            </a:fld>
            <a:endParaRPr kumimoji="1" lang="ja-JP" altLang="en-US"/>
          </a:p>
        </p:txBody>
      </p:sp>
    </p:spTree>
    <p:extLst>
      <p:ext uri="{BB962C8B-B14F-4D97-AF65-F5344CB8AC3E}">
        <p14:creationId xmlns:p14="http://schemas.microsoft.com/office/powerpoint/2010/main" val="1089223928"/>
      </p:ext>
    </p:extLst>
  </p:cSld>
  <p:clrMapOvr>
    <a:masterClrMapping/>
  </p:clrMapOvr>
</p:sld>
</file>

<file path=ppt/theme/theme1.xml><?xml version="1.0" encoding="utf-8"?>
<a:theme xmlns:a="http://schemas.openxmlformats.org/drawingml/2006/main" name="タイトル緑枠">
  <a:themeElements>
    <a:clrScheme name="青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タイトル緑枠" id="{C6A6E552-6C30-EA44-8C05-E8FB460DDDD5}" vid="{F8984AAC-3F4A-1746-96A4-D990AE5DB2EB}"/>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タイトル緑枠</Template>
  <TotalTime>466</TotalTime>
  <Words>6169</Words>
  <Application>Microsoft Macintosh PowerPoint</Application>
  <PresentationFormat>画面に合わせる (16:9)</PresentationFormat>
  <Paragraphs>499</Paragraphs>
  <Slides>40</Slides>
  <Notes>40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40</vt:i4>
      </vt:variant>
    </vt:vector>
  </HeadingPairs>
  <TitlesOfParts>
    <vt:vector size="54" baseType="lpstr">
      <vt:lpstr>AppleSDGothicNeo-Regular</vt:lpstr>
      <vt:lpstr>ArialUnicodeMS</vt:lpstr>
      <vt:lpstr>HG丸ｺﾞｼｯｸM-PRO</vt:lpstr>
      <vt:lpstr>HiraginoSans-W3</vt:lpstr>
      <vt:lpstr>メイリオ</vt:lpstr>
      <vt:lpstr>游ゴシック</vt:lpstr>
      <vt:lpstr>游ゴシック</vt:lpstr>
      <vt:lpstr>游ゴシック体 ミディアム</vt:lpstr>
      <vt:lpstr>Arial</vt:lpstr>
      <vt:lpstr>Calibri</vt:lpstr>
      <vt:lpstr>Century Gothic</vt:lpstr>
      <vt:lpstr>Trebuchet MS</vt:lpstr>
      <vt:lpstr>Wingdings</vt:lpstr>
      <vt:lpstr>タイトル緑枠</vt:lpstr>
      <vt:lpstr>放射線テロ災害対処</vt:lpstr>
      <vt:lpstr>初動対応の目標</vt:lpstr>
      <vt:lpstr>放射線</vt:lpstr>
      <vt:lpstr>放射性物質</vt:lpstr>
      <vt:lpstr>放射能</vt:lpstr>
      <vt:lpstr>測定器</vt:lpstr>
      <vt:lpstr>放射線テロ災害対処</vt:lpstr>
      <vt:lpstr>被ばく</vt:lpstr>
      <vt:lpstr>外部被ばく対策</vt:lpstr>
      <vt:lpstr>PowerPoint プレゼンテーション</vt:lpstr>
      <vt:lpstr>個人線量計</vt:lpstr>
      <vt:lpstr>消防活動時の被ばく線量限度</vt:lpstr>
      <vt:lpstr>PowerPoint プレゼンテーション</vt:lpstr>
      <vt:lpstr>PowerPoint プレゼンテーション</vt:lpstr>
      <vt:lpstr>放射線測定器到着までの目安</vt:lpstr>
      <vt:lpstr>PowerPoint プレゼンテーション</vt:lpstr>
      <vt:lpstr>空間線量率と危険性</vt:lpstr>
      <vt:lpstr>外部被ばくの防護三原則</vt:lpstr>
      <vt:lpstr>鉛入り防護服</vt:lpstr>
      <vt:lpstr>PowerPoint プレゼンテーション</vt:lpstr>
      <vt:lpstr>内部被ばく対策</vt:lpstr>
      <vt:lpstr>PowerPoint プレゼンテーション</vt:lpstr>
      <vt:lpstr>鼻腔スワブ</vt:lpstr>
      <vt:lpstr>汚染</vt:lpstr>
      <vt:lpstr>PowerPoint プレゼンテーション</vt:lpstr>
      <vt:lpstr>汚染対策 （汚染拡大防止）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表面汚染の測定</vt:lpstr>
      <vt:lpstr>PowerPoint プレゼンテーション</vt:lpstr>
      <vt:lpstr>要救助者対応</vt:lpstr>
      <vt:lpstr>PowerPoint プレゼンテーション</vt:lpstr>
      <vt:lpstr>PowerPoint プレゼンテーション</vt:lpstr>
      <vt:lpstr>PowerPoint プレゼンテーション</vt:lpstr>
      <vt:lpstr>現場でのトリアージ</vt:lpstr>
      <vt:lpstr>まとめ；放射線テロ災害対処</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放射線テロ災害での 初動対応</dc:title>
  <dc:creator>co.chibanirs</dc:creator>
  <cp:lastModifiedBy>Tominaga</cp:lastModifiedBy>
  <cp:revision>34</cp:revision>
  <cp:lastPrinted>2021-04-02T02:35:43Z</cp:lastPrinted>
  <dcterms:created xsi:type="dcterms:W3CDTF">2019-11-21T15:33:02Z</dcterms:created>
  <dcterms:modified xsi:type="dcterms:W3CDTF">2021-04-02T02:40:49Z</dcterms:modified>
</cp:coreProperties>
</file>