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7"/>
  </p:notesMasterIdLst>
  <p:sldIdLst>
    <p:sldId id="436" r:id="rId2"/>
    <p:sldId id="438" r:id="rId3"/>
    <p:sldId id="439" r:id="rId4"/>
    <p:sldId id="440" r:id="rId5"/>
    <p:sldId id="441" r:id="rId6"/>
    <p:sldId id="477" r:id="rId7"/>
    <p:sldId id="443" r:id="rId8"/>
    <p:sldId id="478" r:id="rId9"/>
    <p:sldId id="444" r:id="rId10"/>
    <p:sldId id="474" r:id="rId11"/>
    <p:sldId id="445" r:id="rId12"/>
    <p:sldId id="446" r:id="rId13"/>
    <p:sldId id="447" r:id="rId14"/>
    <p:sldId id="449" r:id="rId15"/>
    <p:sldId id="451" r:id="rId16"/>
    <p:sldId id="452" r:id="rId17"/>
    <p:sldId id="455" r:id="rId18"/>
    <p:sldId id="475" r:id="rId19"/>
    <p:sldId id="457" r:id="rId20"/>
    <p:sldId id="458" r:id="rId21"/>
    <p:sldId id="459" r:id="rId22"/>
    <p:sldId id="460" r:id="rId23"/>
    <p:sldId id="461" r:id="rId24"/>
    <p:sldId id="462" r:id="rId25"/>
    <p:sldId id="473" r:id="rId26"/>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Raw4G2jTg8UEMW93r932g==" hashData="EiQiNnMrgAug1+IWwOiJPGUgcbjNwMM4OAuVLmBLl15W/E6wmgfVQiqzjoP5ABBDiQOIWXS9us0OpbbIZS+bxA=="/>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FFCC99"/>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188" autoAdjust="0"/>
    <p:restoredTop sz="78163" autoAdjust="0"/>
  </p:normalViewPr>
  <p:slideViewPr>
    <p:cSldViewPr snapToGrid="0">
      <p:cViewPr varScale="1">
        <p:scale>
          <a:sx n="131" d="100"/>
          <a:sy n="131" d="100"/>
        </p:scale>
        <p:origin x="1328"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3" d="100"/>
          <a:sy n="93" d="100"/>
        </p:scale>
        <p:origin x="4328"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42465" y="242455"/>
            <a:ext cx="6573069" cy="3697351"/>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318653" y="4253346"/>
            <a:ext cx="6220691" cy="443186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987875459"/>
      </p:ext>
    </p:extLst>
  </p:cSld>
  <p:clrMap bg1="lt1" tx1="dk1" bg2="lt2" tx2="dk2" accent1="accent1" accent2="accent2" accent3="accent3" accent4="accent4" accent5="accent5" accent6="accent6" hlink="hlink" folHlink="folHlink"/>
  <p:notesStyle>
    <a:lvl1pPr marL="0" indent="223838" algn="l" defTabSz="914400" rtl="0" eaLnBrk="1" latinLnBrk="0" hangingPunct="1">
      <a:tabLst/>
      <a:defRPr kumimoji="1" sz="1600" kern="1200">
        <a:solidFill>
          <a:schemeClr val="tx1"/>
        </a:solidFill>
        <a:latin typeface="YuKyokasho Medium" panose="02000500000000000000" pitchFamily="2" charset="-128"/>
        <a:ea typeface="YuKyokasho Medium" panose="02000500000000000000" pitchFamily="2" charset="-128"/>
        <a:cs typeface="+mn-cs"/>
      </a:defRPr>
    </a:lvl1pPr>
    <a:lvl2pPr marL="457200" algn="l" defTabSz="914400" rtl="0" eaLnBrk="1" latinLnBrk="0" hangingPunct="1">
      <a:defRPr kumimoji="1" sz="1600" kern="1200">
        <a:solidFill>
          <a:schemeClr val="tx1"/>
        </a:solidFill>
        <a:latin typeface="YuKyokasho Medium" panose="02000500000000000000" pitchFamily="2" charset="-128"/>
        <a:ea typeface="YuKyokasho Medium" panose="02000500000000000000" pitchFamily="2" charset="-128"/>
        <a:cs typeface="+mn-cs"/>
      </a:defRPr>
    </a:lvl2pPr>
    <a:lvl3pPr marL="914400" algn="l" defTabSz="914400" rtl="0" eaLnBrk="1" latinLnBrk="0" hangingPunct="1">
      <a:defRPr kumimoji="1" sz="1600" kern="1200">
        <a:solidFill>
          <a:schemeClr val="tx1"/>
        </a:solidFill>
        <a:latin typeface="YuKyokasho Medium" panose="02000500000000000000" pitchFamily="2" charset="-128"/>
        <a:ea typeface="YuKyokasho Medium" panose="02000500000000000000" pitchFamily="2" charset="-128"/>
        <a:cs typeface="+mn-cs"/>
      </a:defRPr>
    </a:lvl3pPr>
    <a:lvl4pPr marL="1371600" algn="l" defTabSz="914400" rtl="0" eaLnBrk="1" latinLnBrk="0" hangingPunct="1">
      <a:defRPr kumimoji="1" sz="1600" kern="1200">
        <a:solidFill>
          <a:schemeClr val="tx1"/>
        </a:solidFill>
        <a:latin typeface="YuKyokasho Medium" panose="02000500000000000000" pitchFamily="2" charset="-128"/>
        <a:ea typeface="YuKyokasho Medium" panose="02000500000000000000" pitchFamily="2" charset="-128"/>
        <a:cs typeface="+mn-cs"/>
      </a:defRPr>
    </a:lvl4pPr>
    <a:lvl5pPr marL="1828800" algn="l" defTabSz="914400" rtl="0" eaLnBrk="1" latinLnBrk="0" hangingPunct="1">
      <a:defRPr kumimoji="1" sz="1600" kern="1200">
        <a:solidFill>
          <a:schemeClr val="tx1"/>
        </a:solidFill>
        <a:latin typeface="YuKyokasho Medium" panose="02000500000000000000" pitchFamily="2" charset="-128"/>
        <a:ea typeface="YuKyokasho Medium" panose="02000500000000000000" pitchFamily="2"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内容</a:t>
            </a:r>
            <a:endParaRPr kumimoji="1" lang="en-US" altLang="ja-JP" dirty="0"/>
          </a:p>
          <a:p>
            <a:r>
              <a:rPr kumimoji="1" lang="ja-JP" altLang="en-US"/>
              <a:t>・化学剤の基礎</a:t>
            </a:r>
            <a:endParaRPr kumimoji="1" lang="en-US" altLang="ja-JP" dirty="0"/>
          </a:p>
          <a:p>
            <a:r>
              <a:rPr kumimoji="1" lang="ja-JP" altLang="en-US"/>
              <a:t>・化学剤からの防護</a:t>
            </a:r>
            <a:endParaRPr kumimoji="1" lang="en-US" altLang="ja-JP" dirty="0"/>
          </a:p>
          <a:p>
            <a:r>
              <a:rPr kumimoji="1" lang="ja-JP" altLang="en-US"/>
              <a:t>・化学剤の検知</a:t>
            </a:r>
            <a:endParaRPr kumimoji="1" lang="en-US" altLang="ja-JP" dirty="0"/>
          </a:p>
          <a:p>
            <a:r>
              <a:rPr kumimoji="1" lang="ja-JP" altLang="en-US"/>
              <a:t>・化学テロ災害対応</a:t>
            </a:r>
            <a:endParaRPr kumimoji="1" lang="en-US" altLang="ja-JP" dirty="0"/>
          </a:p>
        </p:txBody>
      </p:sp>
    </p:spTree>
    <p:extLst>
      <p:ext uri="{BB962C8B-B14F-4D97-AF65-F5344CB8AC3E}">
        <p14:creationId xmlns:p14="http://schemas.microsoft.com/office/powerpoint/2010/main" val="281949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xfrm>
            <a:off x="142875" y="242888"/>
            <a:ext cx="6572250" cy="3697287"/>
          </a:xfrm>
          <a:ln/>
        </p:spPr>
      </p:sp>
      <p:sp>
        <p:nvSpPr>
          <p:cNvPr id="768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マスタードには解毒薬はなく、皮膚のび</a:t>
            </a:r>
            <a:r>
              <a:rPr lang="ja-JP" altLang="en-US" dirty="0" err="1"/>
              <a:t>らんに</a:t>
            </a:r>
            <a:r>
              <a:rPr lang="ja-JP" altLang="en-US" dirty="0"/>
              <a:t>対する対症療法が主体となる。</a:t>
            </a:r>
            <a:endParaRPr lang="en-US" altLang="ja-JP" dirty="0"/>
          </a:p>
          <a:p>
            <a:r>
              <a:rPr lang="ja-JP" altLang="en-US" dirty="0"/>
              <a:t>ルイサイトには</a:t>
            </a:r>
            <a:r>
              <a:rPr lang="en-US" altLang="ja-JP" dirty="0"/>
              <a:t>BAL</a:t>
            </a:r>
            <a:r>
              <a:rPr lang="ja-JP" altLang="en-US" dirty="0"/>
              <a:t>（</a:t>
            </a:r>
            <a:r>
              <a:rPr lang="en-US" altLang="ja-JP" dirty="0"/>
              <a:t>British Anti-lewisite</a:t>
            </a:r>
            <a:r>
              <a:rPr lang="ja-JP" altLang="en-US" dirty="0"/>
              <a:t>）が、内部臓器の傷害を軽減する効果がある。</a:t>
            </a:r>
            <a:endParaRPr lang="en-US" altLang="ja-JP" dirty="0"/>
          </a:p>
          <a:p>
            <a:r>
              <a:rPr lang="ja-JP" altLang="en-US" dirty="0"/>
              <a:t>被服の上からの汚染であれば、汚染面を皮膚に付着させないように脱衣する。</a:t>
            </a:r>
            <a:endParaRPr lang="en-US" altLang="ja-JP" dirty="0"/>
          </a:p>
          <a:p>
            <a:r>
              <a:rPr lang="ja-JP" altLang="en-US" dirty="0"/>
              <a:t>皮膚に付着した場合は、迅速な除染剤による除染、または水洗、ふき取りが有効である。</a:t>
            </a:r>
            <a:endParaRPr lang="en-US" altLang="ja-JP" dirty="0"/>
          </a:p>
          <a:p>
            <a:r>
              <a:rPr lang="ja-JP" altLang="en-US" dirty="0"/>
              <a:t>皮膚細胞の液化壊死の症状に対しては、通常の熱傷と同様の処置を施す。</a:t>
            </a:r>
          </a:p>
          <a:p>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窒息性化学物質の塩化シアン及び青酸は、作用速度が極めて早く、細胞の酸素代謝を直接阻害する。</a:t>
            </a:r>
          </a:p>
          <a:p>
            <a:r>
              <a:rPr kumimoji="1" lang="ja-JP" altLang="en-US"/>
              <a:t>症状としては、眼や鼻、喉に刺激性の痛みを感ずる、頭痛、めまい、吐き気を起こす、胸部圧迫感、呼吸困難、痙攣がある。</a:t>
            </a:r>
          </a:p>
          <a:p>
            <a:r>
              <a:rPr kumimoji="1" lang="ja-JP" altLang="en-US"/>
              <a:t>処置は、亜硝酸アミルの吸入、呼吸補助の実施である。現場では、早期に酸素投与、呼吸補助をする。</a:t>
            </a:r>
          </a:p>
          <a:p>
            <a:r>
              <a:rPr kumimoji="1" lang="ja-JP" altLang="en-US"/>
              <a:t>メッキ工場、写真工業等での漏洩事故、またはアクリル製品工場等での火災で発生する。この化学剤は、持久効果はなく、除染の必要はない。</a:t>
            </a:r>
          </a:p>
          <a:p>
            <a:endParaRPr kumimoji="1" lang="ja-JP" altLang="en-US"/>
          </a:p>
        </p:txBody>
      </p:sp>
    </p:spTree>
    <p:extLst>
      <p:ext uri="{BB962C8B-B14F-4D97-AF65-F5344CB8AC3E}">
        <p14:creationId xmlns:p14="http://schemas.microsoft.com/office/powerpoint/2010/main" val="175659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窒息剤のホスゲン、塩素、クロルピクリンは、呼吸により肺の中に入り、気道、肺細胞を損傷し、気道、肺胞から組織液が漏出し肺水腫により窒息する。</a:t>
            </a:r>
          </a:p>
          <a:p>
            <a:r>
              <a:rPr kumimoji="1" lang="ja-JP" altLang="en-US"/>
              <a:t>症状は咳、胸部圧迫感、頭痛、嘔吐、皮膚の青紫変色、泡を含む痰、の症状を呈し、肺水腫、呼吸困難、心肺停止に至る。</a:t>
            </a:r>
          </a:p>
          <a:p>
            <a:r>
              <a:rPr kumimoji="1" lang="ja-JP" altLang="en-US"/>
              <a:t>激しい刺激を伴い即効性であるが、低濃度の場合、２４時間以上の潜伏期を経て発症する場合がある。</a:t>
            </a:r>
          </a:p>
          <a:p>
            <a:r>
              <a:rPr kumimoji="1" lang="ja-JP" altLang="en-US"/>
              <a:t>特有の臭気または激しい刺激臭により嗅覚での検知が可能である。揮発性が高いので液体から有毒ガスが発生しやすいが、身体への付着物に対する除染の必要はない。</a:t>
            </a:r>
          </a:p>
          <a:p>
            <a:r>
              <a:rPr kumimoji="1" lang="ja-JP" altLang="en-US"/>
              <a:t>染料、ポリウレタン製品、ポリカーボネート樹脂等の原料に広く使用され、フロンの過熱でも発生することがある。</a:t>
            </a:r>
          </a:p>
          <a:p>
            <a:endParaRPr kumimoji="1" lang="ja-JP" altLang="en-US"/>
          </a:p>
        </p:txBody>
      </p:sp>
    </p:spTree>
    <p:extLst>
      <p:ext uri="{BB962C8B-B14F-4D97-AF65-F5344CB8AC3E}">
        <p14:creationId xmlns:p14="http://schemas.microsoft.com/office/powerpoint/2010/main" val="231715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レベル</a:t>
            </a:r>
            <a:r>
              <a:rPr kumimoji="1" lang="en-US" altLang="ja-JP" dirty="0"/>
              <a:t>A</a:t>
            </a:r>
            <a:r>
              <a:rPr kumimoji="1" lang="ja-JP" altLang="en-US"/>
              <a:t>は、自給式空気呼吸器と耐化学防護服で全身を覆い、呼気による陽圧により汚染物の侵入を防護できるため、最も防護性が高いが、生理的負担が大きいことと、ボンベ交換が困難であるため、</a:t>
            </a:r>
            <a:r>
              <a:rPr kumimoji="1" lang="en-US" altLang="ja-JP" dirty="0"/>
              <a:t>30</a:t>
            </a:r>
            <a:r>
              <a:rPr kumimoji="1" lang="ja-JP" altLang="en-US"/>
              <a:t>分程度の活動時間に限られる。空気呼吸器は防護服の内側にある。</a:t>
            </a:r>
          </a:p>
          <a:p>
            <a:r>
              <a:rPr kumimoji="1" lang="ja-JP" altLang="en-US"/>
              <a:t>レベル</a:t>
            </a:r>
            <a:r>
              <a:rPr kumimoji="1" lang="en-US" altLang="ja-JP" dirty="0"/>
              <a:t>B</a:t>
            </a:r>
            <a:r>
              <a:rPr kumimoji="1" lang="ja-JP" altLang="en-US"/>
              <a:t>は、自給式空気呼吸器と耐化学防護服で全身を防護し、空気呼吸器は防護服の外側にあるため、ボンベ交換により比較的長時間の活動が可能となるが、完全に気密させるためには、マスク、手袋、ブーツとの接合部をテープで目張りする必要がある。</a:t>
            </a:r>
          </a:p>
          <a:p>
            <a:r>
              <a:rPr kumimoji="1" lang="ja-JP" altLang="en-US"/>
              <a:t>レベル</a:t>
            </a:r>
            <a:r>
              <a:rPr kumimoji="1" lang="en-US" altLang="ja-JP" dirty="0"/>
              <a:t>C</a:t>
            </a:r>
            <a:r>
              <a:rPr kumimoji="1" lang="ja-JP" altLang="en-US"/>
              <a:t>は、吸収缶式の防護マスクに耐化学防護衣で全身を防護し、吸収缶の破過（通常</a:t>
            </a:r>
            <a:r>
              <a:rPr kumimoji="1" lang="en-US" altLang="ja-JP" dirty="0"/>
              <a:t>10</a:t>
            </a:r>
            <a:r>
              <a:rPr kumimoji="1" lang="ja-JP" altLang="en-US"/>
              <a:t>時間程度）まで活動が可能であるが、酸素濃度が低い場合、低分子量の有害物質（青酸等）では使用できず、高濃度の有毒ガス環境下では使用時間が短くなる。</a:t>
            </a:r>
          </a:p>
          <a:p>
            <a:r>
              <a:rPr kumimoji="1" lang="ja-JP" altLang="en-US"/>
              <a:t>どのような危険物質があるか不明だが迅速に要救助者を危険な地域からショートピックアップするにはレベル</a:t>
            </a:r>
            <a:r>
              <a:rPr kumimoji="1" lang="en-US" altLang="ja-JP" dirty="0"/>
              <a:t>A</a:t>
            </a:r>
            <a:r>
              <a:rPr kumimoji="1" lang="ja-JP" altLang="en-US"/>
              <a:t>が、被災者の状況（生存者の存在）から判断し、比較的長時間汚染地域内で活動するためにはレベル</a:t>
            </a:r>
            <a:r>
              <a:rPr kumimoji="1" lang="en-US" altLang="ja-JP" dirty="0"/>
              <a:t>C</a:t>
            </a:r>
            <a:r>
              <a:rPr kumimoji="1" lang="ja-JP" altLang="en-US"/>
              <a:t>が、その中間の用途でレベル</a:t>
            </a:r>
            <a:r>
              <a:rPr kumimoji="1" lang="en-US" altLang="ja-JP" dirty="0"/>
              <a:t>B</a:t>
            </a:r>
            <a:r>
              <a:rPr kumimoji="1" lang="ja-JP" altLang="en-US"/>
              <a:t>が適している。</a:t>
            </a:r>
          </a:p>
          <a:p>
            <a:endParaRPr kumimoji="1" lang="ja-JP" altLang="en-US"/>
          </a:p>
        </p:txBody>
      </p:sp>
    </p:spTree>
    <p:extLst>
      <p:ext uri="{BB962C8B-B14F-4D97-AF65-F5344CB8AC3E}">
        <p14:creationId xmlns:p14="http://schemas.microsoft.com/office/powerpoint/2010/main" val="1016599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汚染区域から退出してきたら、ウオームゾーンで防護衣を脱衣し、液状の有毒化学剤を拡散させない様に留意する（液体汚染統制線）。</a:t>
            </a:r>
          </a:p>
          <a:p>
            <a:r>
              <a:rPr kumimoji="1" lang="ja-JP" altLang="en-US"/>
              <a:t>有毒ガスは流動するので、防護マスクは風上側の安全な区域まで約</a:t>
            </a:r>
            <a:r>
              <a:rPr kumimoji="1" lang="en-US" altLang="ja-JP" dirty="0"/>
              <a:t>50m</a:t>
            </a:r>
            <a:r>
              <a:rPr kumimoji="1" lang="ja-JP" altLang="en-US"/>
              <a:t>程移動して、コールドゾーン（期待汚染統制線）で呼吸保護具を外す。</a:t>
            </a:r>
          </a:p>
          <a:p>
            <a:endParaRPr kumimoji="1" lang="ja-JP" altLang="en-US"/>
          </a:p>
        </p:txBody>
      </p:sp>
    </p:spTree>
    <p:extLst>
      <p:ext uri="{BB962C8B-B14F-4D97-AF65-F5344CB8AC3E}">
        <p14:creationId xmlns:p14="http://schemas.microsoft.com/office/powerpoint/2010/main" val="264527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初動対応者が現着した際、視覚・嗅覚、動植物の状況等、普段と違う徴候に注意をはらうと共に、自覚症状がないかも留意する必要がある。</a:t>
            </a:r>
          </a:p>
          <a:p>
            <a:r>
              <a:rPr kumimoji="1" lang="ja-JP" altLang="en-US"/>
              <a:t>また、被災者の状況・様態は危険物質の存在を判断する非常に重要な情報源である。</a:t>
            </a:r>
          </a:p>
          <a:p>
            <a:r>
              <a:rPr kumimoji="1" lang="ja-JP" altLang="en-US"/>
              <a:t>これらの情報は、関係機関で共有すると共に、保健所、市町村等関係機関、専門機関（日本中毒情報センター）情報提供し、原因物質の特定・分析、対処要領等の支援を受けることが重要である。</a:t>
            </a:r>
          </a:p>
        </p:txBody>
      </p:sp>
    </p:spTree>
    <p:extLst>
      <p:ext uri="{BB962C8B-B14F-4D97-AF65-F5344CB8AC3E}">
        <p14:creationId xmlns:p14="http://schemas.microsoft.com/office/powerpoint/2010/main" val="233260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検知紙は、液状化学剤に反応して、発色する。</a:t>
            </a:r>
          </a:p>
          <a:p>
            <a:r>
              <a:rPr kumimoji="1" lang="ja-JP" altLang="en-US"/>
              <a:t>液状のものがあるということは、除染が必要ということである。</a:t>
            </a:r>
          </a:p>
          <a:p>
            <a:r>
              <a:rPr kumimoji="1" lang="ja-JP" altLang="en-US"/>
              <a:t>びらん剤は赤色、</a:t>
            </a:r>
            <a:r>
              <a:rPr kumimoji="1" lang="en-US" altLang="ja-JP" dirty="0"/>
              <a:t>G</a:t>
            </a:r>
            <a:r>
              <a:rPr kumimoji="1" lang="ja-JP" altLang="en-US"/>
              <a:t>剤は黄色、</a:t>
            </a:r>
            <a:r>
              <a:rPr kumimoji="1" lang="en-US" altLang="ja-JP" dirty="0"/>
              <a:t>V</a:t>
            </a:r>
            <a:r>
              <a:rPr kumimoji="1" lang="ja-JP" altLang="en-US"/>
              <a:t>剤は濃緑色となる。化学剤以外でも発色するので、疑陽性を示す場合がある。しかしながら訓練では、このような化学物質を擬剤として使用し、実戦的な訓練が可能となる。</a:t>
            </a:r>
          </a:p>
        </p:txBody>
      </p:sp>
    </p:spTree>
    <p:extLst>
      <p:ext uri="{BB962C8B-B14F-4D97-AF65-F5344CB8AC3E}">
        <p14:creationId xmlns:p14="http://schemas.microsoft.com/office/powerpoint/2010/main" val="3865420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化学剤の散布手段としては、地下鉄サリン事件で使用された携行型は、最も簡単で、閉鎖空間で使用すれば甚大な被害につながるが、使用者本人が自爆する可能性もある。</a:t>
            </a:r>
          </a:p>
          <a:p>
            <a:r>
              <a:rPr kumimoji="1" lang="ja-JP" altLang="en-US" dirty="0"/>
              <a:t>松本サリン事件で使用された噴霧装置では、大量の化学剤を散布することが可能で、影響範囲は広範囲（松本サリン事件では</a:t>
            </a:r>
            <a:r>
              <a:rPr kumimoji="1" lang="en-US" altLang="ja-JP" dirty="0"/>
              <a:t>800m×570m</a:t>
            </a:r>
            <a:r>
              <a:rPr kumimoji="1" lang="ja-JP" altLang="en-US" dirty="0"/>
              <a:t>）に及ぶ。</a:t>
            </a:r>
          </a:p>
          <a:p>
            <a:r>
              <a:rPr kumimoji="1" lang="ja-JP" altLang="en-US" dirty="0"/>
              <a:t>爆発物と複合的に化学剤が使用された場合、対応に多大な労力を要し、テロの目的である恐怖を与えるには最も効果的な方法である。</a:t>
            </a:r>
          </a:p>
          <a:p>
            <a:r>
              <a:rPr kumimoji="1" lang="ja-JP" altLang="en-US" dirty="0"/>
              <a:t>ドローンを使用した場合は、使用者の安全、秘匿を確保しつつ犯行に及ぶことが可能であり、また、警戒を厳重にしている要点であっても攻撃が可能となる。</a:t>
            </a:r>
          </a:p>
          <a:p>
            <a:endParaRPr kumimoji="1" lang="ja-JP" altLang="en-US" dirty="0"/>
          </a:p>
        </p:txBody>
      </p:sp>
    </p:spTree>
    <p:extLst>
      <p:ext uri="{BB962C8B-B14F-4D97-AF65-F5344CB8AC3E}">
        <p14:creationId xmlns:p14="http://schemas.microsoft.com/office/powerpoint/2010/main" val="725731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地下鉄サリン事件では、</a:t>
            </a:r>
            <a:r>
              <a:rPr kumimoji="1" lang="en-US" altLang="ja-JP" dirty="0"/>
              <a:t>13</a:t>
            </a:r>
            <a:r>
              <a:rPr kumimoji="1" lang="ja-JP" altLang="en-US" dirty="0"/>
              <a:t>名の死亡者と</a:t>
            </a:r>
            <a:r>
              <a:rPr kumimoji="1" lang="en-US" altLang="ja-JP" dirty="0"/>
              <a:t>6,300</a:t>
            </a:r>
            <a:r>
              <a:rPr kumimoji="1" lang="ja-JP" altLang="en-US" dirty="0"/>
              <a:t>名に及ぶ負傷者が発生した。負傷者の内、</a:t>
            </a:r>
            <a:r>
              <a:rPr kumimoji="1" lang="en-US" altLang="ja-JP" dirty="0"/>
              <a:t>99</a:t>
            </a:r>
            <a:r>
              <a:rPr kumimoji="1" lang="ja-JP" altLang="en-US" dirty="0"/>
              <a:t>％は二次被害であり、救助に当たった消防隊員も</a:t>
            </a:r>
            <a:r>
              <a:rPr kumimoji="1" lang="en-US" altLang="ja-JP" dirty="0"/>
              <a:t>135</a:t>
            </a:r>
            <a:r>
              <a:rPr kumimoji="1" lang="ja-JP" altLang="en-US" dirty="0"/>
              <a:t>名が二次被害を受けた。このため、二次被害を防止するための教育訓練が行われてきたが、二次被害を恐れる余り、現場対応に非常に時間を要するようになった。</a:t>
            </a:r>
            <a:r>
              <a:rPr kumimoji="1" lang="en-US" altLang="ja-JP" dirty="0"/>
              <a:t>CBRN</a:t>
            </a:r>
            <a:r>
              <a:rPr kumimoji="1" lang="ja-JP" altLang="en-US" dirty="0"/>
              <a:t>による被害は、汚染環境下にいる時間経過と共に重篤化する。</a:t>
            </a:r>
          </a:p>
          <a:p>
            <a:r>
              <a:rPr kumimoji="1" lang="ja-JP" altLang="en-US" dirty="0"/>
              <a:t>二次被害を出さないよう準備し、迅速な対応により、救命率を向上させなければならない。</a:t>
            </a:r>
            <a:endParaRPr kumimoji="1" lang="en-US" altLang="ja-JP" dirty="0"/>
          </a:p>
          <a:p>
            <a:r>
              <a:rPr kumimoji="1" lang="ja-JP" altLang="en-US" dirty="0"/>
              <a:t>また、松本サリン事件では、放出したサリンが南北</a:t>
            </a:r>
            <a:r>
              <a:rPr kumimoji="1" lang="en-US" altLang="ja-JP" dirty="0"/>
              <a:t>800m</a:t>
            </a:r>
            <a:r>
              <a:rPr kumimoji="1" lang="ja-JP" altLang="en-US" dirty="0"/>
              <a:t>東西</a:t>
            </a:r>
            <a:r>
              <a:rPr kumimoji="1" lang="en-US" altLang="ja-JP" dirty="0"/>
              <a:t>570m</a:t>
            </a:r>
            <a:r>
              <a:rPr kumimoji="1" lang="ja-JP" altLang="en-US" dirty="0" err="1"/>
              <a:t>に拡</a:t>
            </a:r>
            <a:r>
              <a:rPr kumimoji="1" lang="ja-JP" altLang="en-US" dirty="0"/>
              <a:t>散して被害者が発生しており、風下に危険地域が広がることがわかる。</a:t>
            </a:r>
            <a:endParaRPr kumimoji="1" lang="en-US" altLang="ja-JP" dirty="0"/>
          </a:p>
          <a:p>
            <a:r>
              <a:rPr kumimoji="1" lang="ja-JP" altLang="en-US" dirty="0"/>
              <a:t>また、被害防止として、窓を閉めていた部屋からは被害者が出ておらず、風下地域の住民は避難するよりも屋内で窓を閉鎖し密閉した方が安全が確保できる。</a:t>
            </a:r>
          </a:p>
          <a:p>
            <a:endParaRPr kumimoji="1" lang="ja-JP" altLang="en-US" dirty="0"/>
          </a:p>
        </p:txBody>
      </p:sp>
    </p:spTree>
    <p:extLst>
      <p:ext uri="{BB962C8B-B14F-4D97-AF65-F5344CB8AC3E}">
        <p14:creationId xmlns:p14="http://schemas.microsoft.com/office/powerpoint/2010/main" val="50323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事案が発生した場合、</a:t>
            </a:r>
            <a:r>
              <a:rPr kumimoji="1" lang="en-US" altLang="ja-JP" dirty="0"/>
              <a:t>CBRN</a:t>
            </a:r>
            <a:r>
              <a:rPr kumimoji="1" lang="ja-JP" altLang="en-US"/>
              <a:t>テロなのか、通常の事故なのか判断する必要がある。</a:t>
            </a:r>
            <a:endParaRPr kumimoji="1" lang="en-US" altLang="ja-JP" dirty="0"/>
          </a:p>
          <a:p>
            <a:r>
              <a:rPr kumimoji="1" lang="ja-JP" altLang="en-US"/>
              <a:t>通常、可燃物等がない場所での爆発、通常有害物質がない場所での中毒症状、同時、同一箇所、同一症状の複数患者の発生等の徴候は、</a:t>
            </a:r>
            <a:r>
              <a:rPr kumimoji="1" lang="en-US" altLang="ja-JP" dirty="0"/>
              <a:t>CBRN</a:t>
            </a:r>
            <a:r>
              <a:rPr kumimoji="1" lang="ja-JP" altLang="en-US"/>
              <a:t>テロを疑って対応を開始しなければならない。</a:t>
            </a:r>
            <a:endParaRPr kumimoji="1" lang="en-US" altLang="ja-JP" dirty="0"/>
          </a:p>
          <a:p>
            <a:r>
              <a:rPr kumimoji="1" lang="en-US" altLang="ja-JP" dirty="0"/>
              <a:t>CBRN</a:t>
            </a:r>
            <a:r>
              <a:rPr kumimoji="1" lang="ja-JP" altLang="en-US"/>
              <a:t>テロを疑った場合、二次攻撃、化学剤、放射性物質、生物剤の存在等最悪を想定すべきである。</a:t>
            </a:r>
            <a:endParaRPr lang="ja-JP" altLang="en-US"/>
          </a:p>
        </p:txBody>
      </p:sp>
    </p:spTree>
    <p:extLst>
      <p:ext uri="{BB962C8B-B14F-4D97-AF65-F5344CB8AC3E}">
        <p14:creationId xmlns:p14="http://schemas.microsoft.com/office/powerpoint/2010/main" val="347923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有毒化学剤について、その種類と特性、身体への影響、防護、検知について、基本的な内容を解説する。</a:t>
            </a:r>
          </a:p>
          <a:p>
            <a:r>
              <a:rPr kumimoji="1" lang="ja-JP" altLang="en-US"/>
              <a:t>現場対応として重要なのが、自分自身の安全確保と要救助者の人命救助である。</a:t>
            </a:r>
          </a:p>
          <a:p>
            <a:r>
              <a:rPr kumimoji="1" lang="ja-JP" altLang="en-US"/>
              <a:t>さらに化学剤には拡散する特性があるため、その二次被害拡大を防止することが現場対応に求められる。</a:t>
            </a:r>
          </a:p>
          <a:p>
            <a:endParaRPr kumimoji="1" lang="ja-JP" altLang="en-US"/>
          </a:p>
        </p:txBody>
      </p:sp>
    </p:spTree>
    <p:extLst>
      <p:ext uri="{BB962C8B-B14F-4D97-AF65-F5344CB8AC3E}">
        <p14:creationId xmlns:p14="http://schemas.microsoft.com/office/powerpoint/2010/main" val="229932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en-US" altLang="ja-JP" dirty="0"/>
              <a:t>CBRN</a:t>
            </a:r>
            <a:r>
              <a:rPr kumimoji="1" lang="ja-JP" altLang="en-US"/>
              <a:t>対応装備を保有していれば、化学剤、放射性物質、生物剤に対応できるよう全て携行する。</a:t>
            </a:r>
          </a:p>
          <a:p>
            <a:r>
              <a:rPr kumimoji="1" lang="ja-JP" altLang="en-US"/>
              <a:t>これらを保有しない消防署では、初動の速さが勝負であるので、とりあえず、空気呼吸器とゴム手袋（ニトリルなど耐化学薬品のもの）、火炎防護服等通常の準備の延長線上で出動し、現場では、呼吸器の確実な保護、不審な液体等に絶対に接触しない、生存者のいないような高濃度の閉鎖空間には近づかないことに留意する。</a:t>
            </a:r>
          </a:p>
          <a:p>
            <a:r>
              <a:rPr kumimoji="1" lang="ja-JP" altLang="en-US"/>
              <a:t>当初の情報は不正確、不十分、誤報であることが多く、現場の状況の確認、通報者等からの情報収集が重要となる。</a:t>
            </a:r>
          </a:p>
          <a:p>
            <a:r>
              <a:rPr kumimoji="1" lang="ja-JP" altLang="en-US"/>
              <a:t>また、安全を確保するため、風向に注意し、極力風上側からの接近に努める。</a:t>
            </a:r>
          </a:p>
          <a:p>
            <a:endParaRPr kumimoji="1" lang="ja-JP" altLang="en-US"/>
          </a:p>
        </p:txBody>
      </p:sp>
    </p:spTree>
    <p:extLst>
      <p:ext uri="{BB962C8B-B14F-4D97-AF65-F5344CB8AC3E}">
        <p14:creationId xmlns:p14="http://schemas.microsoft.com/office/powerpoint/2010/main" val="1567574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入電時に全ての正しい情報が得られるわけではない。何らかの異常が発生していることを察知し、安全対策を講じて迅速な対応が求められる。</a:t>
            </a:r>
          </a:p>
          <a:p>
            <a:r>
              <a:rPr kumimoji="1" lang="ja-JP" altLang="en-US"/>
              <a:t>現着後、通報者や施設管理者等からの聞き取りも重要であるが、被害者の状況からの判断も重要である。</a:t>
            </a:r>
          </a:p>
          <a:p>
            <a:r>
              <a:rPr kumimoji="1" lang="ja-JP" altLang="en-US"/>
              <a:t>被害者の状況から、有害物質が使用されたこと、使用された場所、が判明し、その後速やかな汚染箇所からの被災者のショートピックアップが重要となる。</a:t>
            </a:r>
          </a:p>
          <a:p>
            <a:r>
              <a:rPr kumimoji="1" lang="ja-JP" altLang="en-US"/>
              <a:t>できれば現着後１０分以内には危険地域から被災者を引き離すことを追及するべきである。</a:t>
            </a:r>
          </a:p>
          <a:p>
            <a:r>
              <a:rPr kumimoji="1" lang="ja-JP" altLang="en-US"/>
              <a:t>その後の除染も、できるだけ早く脱衣と皮膚への付着が確認されたら、ふき取りを行うことも救命のために重要となる。</a:t>
            </a:r>
          </a:p>
        </p:txBody>
      </p:sp>
    </p:spTree>
    <p:extLst>
      <p:ext uri="{BB962C8B-B14F-4D97-AF65-F5344CB8AC3E}">
        <p14:creationId xmlns:p14="http://schemas.microsoft.com/office/powerpoint/2010/main" val="821504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救命にあたり最も重要な事は、迅速な医療介入である。</a:t>
            </a:r>
          </a:p>
          <a:p>
            <a:r>
              <a:rPr kumimoji="1" lang="ja-JP" altLang="en-US" dirty="0"/>
              <a:t>まずは、</a:t>
            </a:r>
            <a:r>
              <a:rPr kumimoji="1" lang="en-US" altLang="ja-JP" dirty="0"/>
              <a:t>CBRN</a:t>
            </a:r>
            <a:r>
              <a:rPr kumimoji="1" lang="ja-JP" altLang="en-US" dirty="0"/>
              <a:t>による汚染物質が存在する危険な地域からの迅速な救出であり、ショートピックアップする。この際、大量出血を伴っていた場合、止血を最優先すべきである。</a:t>
            </a:r>
          </a:p>
          <a:p>
            <a:r>
              <a:rPr kumimoji="1" lang="ja-JP" altLang="en-US" dirty="0"/>
              <a:t>次に一次トリアージを実施し、必要に応じて心肺蘇生、気道確保である。状況により（縮瞳、分泌亢進、痙攣）の処置（拮抗剤の投与）を実施する。</a:t>
            </a:r>
          </a:p>
          <a:p>
            <a:r>
              <a:rPr kumimoji="1" lang="ja-JP" altLang="en-US" dirty="0"/>
              <a:t>汚染検査、除染後に二次トリアージを行い、状態、緊急度に応じて病院搬送の優先順位を決定する。最大多数に最善を尽くすため、様態により治療・搬送の優先順位を決めるが、逐次変化する様態に注意をはらう必要がある。</a:t>
            </a:r>
          </a:p>
          <a:p>
            <a:r>
              <a:rPr kumimoji="1" lang="ja-JP" altLang="en-US" dirty="0"/>
              <a:t>二次被害の防止のためには、除染により原因物質を除去する（病院前除染）ことが最善であるが、完璧な除染が出来ない場合もあるため、医療機関では、簡易マスクによる呼吸保護を実施しておく。</a:t>
            </a:r>
          </a:p>
          <a:p>
            <a:endParaRPr kumimoji="1" lang="ja-JP" altLang="en-US" dirty="0"/>
          </a:p>
        </p:txBody>
      </p:sp>
    </p:spTree>
    <p:extLst>
      <p:ext uri="{BB962C8B-B14F-4D97-AF65-F5344CB8AC3E}">
        <p14:creationId xmlns:p14="http://schemas.microsoft.com/office/powerpoint/2010/main" val="3812852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救命が目的であり、除染を優先したため死亡してしまうことのないよう被災者の様態をよく観察し、止血、心肺蘇生、気道確保、神経剤の症状への処置を迅速に判断し対応しなければならない。</a:t>
            </a:r>
            <a:endParaRPr kumimoji="1" lang="en-US" altLang="ja-JP" dirty="0"/>
          </a:p>
          <a:p>
            <a:r>
              <a:rPr kumimoji="1" lang="ja-JP" altLang="en-US" dirty="0"/>
              <a:t>除染の目的は、被災者の被害を局限することと、二次被害の発生を防止することであり、現場での除染及び病院での除染（処置室に搬入前の除染）に区別される。汚染された傷病者が自力で病院に行く可能性があり、病院前除染は必ず必要である。</a:t>
            </a:r>
            <a:endParaRPr kumimoji="1" lang="en-US" altLang="ja-JP" dirty="0"/>
          </a:p>
          <a:p>
            <a:r>
              <a:rPr kumimoji="1" lang="ja-JP" altLang="en-US" dirty="0"/>
              <a:t>大量の被災者が発生した場合、本当に除染が必要な被災者の除染を待たせることがあってはならない。汚染物質が身体に付着した被災者のみが除染対象であり、有毒ガスを吸入して発症した被災者は除染する物質が付着していないので除染の必要はない。</a:t>
            </a:r>
            <a:endParaRPr kumimoji="1" lang="en-US" altLang="ja-JP" dirty="0"/>
          </a:p>
          <a:p>
            <a:r>
              <a:rPr kumimoji="1" lang="ja-JP" altLang="en-US" dirty="0"/>
              <a:t>除染が必要な被災者であっても、脱衣とふき取りにより現場での除染は十分である。</a:t>
            </a:r>
            <a:endParaRPr kumimoji="1" lang="en-US" altLang="ja-JP" dirty="0"/>
          </a:p>
          <a:p>
            <a:r>
              <a:rPr kumimoji="1" lang="ja-JP" altLang="en-US" dirty="0"/>
              <a:t>水洗による除染は効果的ではあるが、時間を要する事、汚水か発生すること、低体温のリスク等の問題を有している。</a:t>
            </a:r>
            <a:endParaRPr kumimoji="1" lang="en-US" altLang="ja-JP" dirty="0"/>
          </a:p>
        </p:txBody>
      </p:sp>
    </p:spTree>
    <p:extLst>
      <p:ext uri="{BB962C8B-B14F-4D97-AF65-F5344CB8AC3E}">
        <p14:creationId xmlns:p14="http://schemas.microsoft.com/office/powerpoint/2010/main" val="194099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a:xfrm>
            <a:off x="318653" y="4253346"/>
            <a:ext cx="6220691" cy="4890654"/>
          </a:xfrm>
        </p:spPr>
        <p:txBody>
          <a:bodyPr/>
          <a:lstStyle/>
          <a:p>
            <a:r>
              <a:rPr kumimoji="1" lang="ja-JP" altLang="en-US"/>
              <a:t>最も効率的な除染は脱衣である。迅速な脱衣による除染が重要である（理想としては</a:t>
            </a:r>
            <a:r>
              <a:rPr kumimoji="1" lang="en-US" altLang="ja-JP" dirty="0"/>
              <a:t>10</a:t>
            </a:r>
            <a:r>
              <a:rPr kumimoji="1" lang="ja-JP" altLang="en-US"/>
              <a:t>分以内）。これにより約</a:t>
            </a:r>
            <a:r>
              <a:rPr kumimoji="1" lang="en-US" altLang="ja-JP" dirty="0"/>
              <a:t>90</a:t>
            </a:r>
            <a:r>
              <a:rPr kumimoji="1" lang="ja-JP" altLang="en-US"/>
              <a:t>％の除染が可能であり、汚染の皮膚浸透を防ぎ、衣服からの蒸発・気化による二次被害を防ぐことができる。</a:t>
            </a:r>
          </a:p>
          <a:p>
            <a:r>
              <a:rPr kumimoji="1" lang="ja-JP" altLang="en-US"/>
              <a:t>脱衣は汚染面が皮膚に触れない様注意し、汚染面を包み込むように脱衣する。可能であればハサミで被服を切断し脱衣を容易にする。</a:t>
            </a:r>
          </a:p>
          <a:p>
            <a:r>
              <a:rPr kumimoji="1" lang="ja-JP" altLang="en-US"/>
              <a:t>皮膚の露出部位、または被服を浸透し皮膚が汚染されている場合は、ふき取りにより除染をする。この際、紙おむつ等に使用されている吸着素材または濡れたガーゼで湿らせた後拭き取る方法により、約</a:t>
            </a:r>
            <a:r>
              <a:rPr kumimoji="1" lang="en-US" altLang="ja-JP" dirty="0"/>
              <a:t>99</a:t>
            </a:r>
            <a:r>
              <a:rPr kumimoji="1" lang="ja-JP" altLang="en-US"/>
              <a:t>％の除染が可能である。</a:t>
            </a:r>
          </a:p>
          <a:p>
            <a:r>
              <a:rPr kumimoji="1" lang="ja-JP" altLang="en-US"/>
              <a:t>水的除染は、被服に付着した汚染がシャワーで皮膚へと移動するので、シャワー前に必ず脱衣することが必要である。</a:t>
            </a:r>
          </a:p>
          <a:p>
            <a:r>
              <a:rPr kumimoji="1" lang="ja-JP" altLang="en-US"/>
              <a:t>現場での完全除染は、専用の除染ユニットや多くの資器材を使用するため準備に時間を要し、除染に当たり汚水が発生するため、汚水の回収保管が必要となる。</a:t>
            </a:r>
          </a:p>
          <a:p>
            <a:r>
              <a:rPr kumimoji="1" lang="ja-JP" altLang="en-US"/>
              <a:t>また、救助者を冷たい水で除染することは、体温を下げるなど、状態を悪化させることになるため、全身に水をかける除染は推奨しない。</a:t>
            </a:r>
          </a:p>
          <a:p>
            <a:endParaRPr kumimoji="1" lang="ja-JP" altLang="en-US"/>
          </a:p>
        </p:txBody>
      </p:sp>
    </p:spTree>
    <p:extLst>
      <p:ext uri="{BB962C8B-B14F-4D97-AF65-F5344CB8AC3E}">
        <p14:creationId xmlns:p14="http://schemas.microsoft.com/office/powerpoint/2010/main" val="2051065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en-US" altLang="ja-JP" dirty="0"/>
              <a:t>CBRN</a:t>
            </a:r>
            <a:r>
              <a:rPr kumimoji="1" lang="ja-JP" altLang="en-US"/>
              <a:t>テロは目に見えない有害物質であるため、非常に恐怖心を煽り、この恐怖心がテロを行う側の目的でもある。</a:t>
            </a:r>
          </a:p>
          <a:p>
            <a:r>
              <a:rPr kumimoji="1" lang="ja-JP" altLang="en-US"/>
              <a:t>この見えない物質の存在を見極め、関連する知識により正しく認識すれば、安全を確保しつつ被災者の救助が可能である。</a:t>
            </a:r>
          </a:p>
          <a:p>
            <a:r>
              <a:rPr kumimoji="1" lang="ja-JP" altLang="en-US"/>
              <a:t>しかしながら、</a:t>
            </a:r>
            <a:r>
              <a:rPr kumimoji="1" lang="en-US" altLang="ja-JP" dirty="0"/>
              <a:t>CBRNE</a:t>
            </a:r>
            <a:r>
              <a:rPr kumimoji="1" lang="ja-JP" altLang="en-US"/>
              <a:t>テロ災害対処は、常に受け身であるため、完璧な阻止も完璧な対応も困難である。</a:t>
            </a:r>
          </a:p>
          <a:p>
            <a:r>
              <a:rPr kumimoji="1" lang="ja-JP" altLang="en-US"/>
              <a:t>これに対応するファーストレスポンダーは、いかなる事態でも、大過ない対応、つまり被災者の防ぎ得る死をいかになくすかである。このため、消防、警察、自治体、自衛隊、事業所管理者、専門機関の連携が不可欠であり、この連携を有効に発揮するため、日頃からの関係機関による、最悪事態を想定した机上演習及び実践的な訓練が重要となる。</a:t>
            </a:r>
          </a:p>
          <a:p>
            <a:endParaRPr kumimoji="1" lang="ja-JP" altLang="en-US"/>
          </a:p>
        </p:txBody>
      </p:sp>
    </p:spTree>
    <p:extLst>
      <p:ext uri="{BB962C8B-B14F-4D97-AF65-F5344CB8AC3E}">
        <p14:creationId xmlns:p14="http://schemas.microsoft.com/office/powerpoint/2010/main" val="242461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化学剤にはいくつかの種類があり、それぞれ特性が大きく異なるため、種類ごとに対応の仕方も異なることを意識しなければならない。</a:t>
            </a:r>
          </a:p>
          <a:p>
            <a:r>
              <a:rPr kumimoji="1" lang="ja-JP" altLang="en-US"/>
              <a:t>少量で人体に影響があるもの、匂いや色がないものが危険な化学剤である。表は軍用化学剤である。血液剤、窒息剤は産業毒性物質として、事業所、工場などで使用されている。神経剤、びらん剤は殺傷目的で合成されたものである。</a:t>
            </a:r>
          </a:p>
          <a:p>
            <a:r>
              <a:rPr kumimoji="1" lang="ja-JP" altLang="en-US"/>
              <a:t>ほぼ全ての化学剤は空気より重い。そのため、特に室内においては低い位置に滞留するため低い姿勢でいると危険である。</a:t>
            </a:r>
          </a:p>
          <a:p>
            <a:r>
              <a:rPr kumimoji="1" lang="ja-JP" altLang="en-US"/>
              <a:t>持久度は、揮発しやすさであり、持久度が短いものは有毒ガスとして揮発しやすく、持久度が長いものは、汚染物質として残留し除染が必要となる。</a:t>
            </a:r>
          </a:p>
          <a:p>
            <a:r>
              <a:rPr kumimoji="1" lang="ja-JP" altLang="en-US"/>
              <a:t>半数致死量は数値が小さいほど、危険である。産業毒性物質は、半数致死量が大きく、匂いもあるため、何らかの匂いがした時点で防護措置を講じることにより被害を局限できる。</a:t>
            </a:r>
          </a:p>
        </p:txBody>
      </p:sp>
    </p:spTree>
    <p:extLst>
      <p:ext uri="{BB962C8B-B14F-4D97-AF65-F5344CB8AC3E}">
        <p14:creationId xmlns:p14="http://schemas.microsoft.com/office/powerpoint/2010/main" val="113029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新たな神経剤として登場したのが、ノビチョクである。</a:t>
            </a:r>
          </a:p>
          <a:p>
            <a:r>
              <a:rPr kumimoji="1" lang="ja-JP" altLang="en-US"/>
              <a:t>ソビエト連邦が開発したと言われているが、構造式が明らかとなっており、有機化学合成の技術があれば製造は可能である。</a:t>
            </a:r>
          </a:p>
          <a:p>
            <a:r>
              <a:rPr kumimoji="1" lang="en-US" altLang="ja-JP" dirty="0"/>
              <a:t>100</a:t>
            </a:r>
            <a:r>
              <a:rPr kumimoji="1" lang="ja-JP" altLang="en-US"/>
              <a:t>種類以上の派生型があると言われており、基本的には検知器による検知は困難である。</a:t>
            </a:r>
          </a:p>
          <a:p>
            <a:r>
              <a:rPr kumimoji="1" lang="ja-JP" altLang="en-US"/>
              <a:t>これまで最も毒性が高いと言われていた</a:t>
            </a:r>
            <a:r>
              <a:rPr kumimoji="1" lang="en-US" altLang="ja-JP" dirty="0"/>
              <a:t>VX</a:t>
            </a:r>
            <a:r>
              <a:rPr kumimoji="1" lang="ja-JP" altLang="en-US"/>
              <a:t>のさらに５～８倍の毒性と言われており、極めて脅威が高い。</a:t>
            </a:r>
          </a:p>
          <a:p>
            <a:r>
              <a:rPr kumimoji="1" lang="ja-JP" altLang="en-US"/>
              <a:t>パウダー状で使用された場合、</a:t>
            </a:r>
            <a:r>
              <a:rPr kumimoji="1" lang="en-US" altLang="ja-JP" dirty="0"/>
              <a:t>10</a:t>
            </a:r>
            <a:r>
              <a:rPr kumimoji="1" lang="ja-JP" altLang="en-US"/>
              <a:t>数時間後に発症する例もあり、使用されたことすら不明のまま被害が拡大する可能性もある。</a:t>
            </a:r>
          </a:p>
          <a:p>
            <a:endParaRPr kumimoji="1" lang="ja-JP" altLang="en-US"/>
          </a:p>
        </p:txBody>
      </p:sp>
    </p:spTree>
    <p:extLst>
      <p:ext uri="{BB962C8B-B14F-4D97-AF65-F5344CB8AC3E}">
        <p14:creationId xmlns:p14="http://schemas.microsoft.com/office/powerpoint/2010/main" val="4974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神経剤は吸入後、時間の経過とともに症状が進行する。最初に発現するのが縮瞳である。その後、流涎、鼻汁の出現があり、呼吸困難、呼吸停止に至る。</a:t>
            </a:r>
          </a:p>
          <a:p>
            <a:r>
              <a:rPr kumimoji="1" lang="ja-JP" altLang="en-US"/>
              <a:t>経路としては、吸入が主であるが、液滴が直接皮膚に触れた場合、</a:t>
            </a:r>
            <a:r>
              <a:rPr kumimoji="1" lang="en-US" altLang="ja-JP" dirty="0"/>
              <a:t>10</a:t>
            </a:r>
            <a:r>
              <a:rPr kumimoji="1" lang="ja-JP" altLang="en-US"/>
              <a:t>数分で浸透し同様の症状を発症する。</a:t>
            </a:r>
          </a:p>
          <a:p>
            <a:r>
              <a:rPr kumimoji="1" lang="ja-JP" altLang="en-US"/>
              <a:t>通常は無職、無臭で五感による検知は困難である。</a:t>
            </a:r>
          </a:p>
          <a:p>
            <a:r>
              <a:rPr kumimoji="1" lang="ja-JP" altLang="en-US"/>
              <a:t>持久度が短いサリンは揮発して有毒ガスとなりやく呼吸器保護が重要となるが、持久度が長い</a:t>
            </a:r>
            <a:r>
              <a:rPr kumimoji="1" lang="en-US" altLang="ja-JP" dirty="0"/>
              <a:t>VX</a:t>
            </a:r>
            <a:r>
              <a:rPr kumimoji="1" lang="ja-JP" altLang="en-US"/>
              <a:t>はほとんど揮発することなく、呼吸器の保護は重要ではないが、数</a:t>
            </a:r>
            <a:r>
              <a:rPr kumimoji="1" lang="en-US" altLang="ja-JP" dirty="0"/>
              <a:t>mg</a:t>
            </a:r>
            <a:r>
              <a:rPr kumimoji="1" lang="ja-JP" altLang="en-US"/>
              <a:t>の液滴の付着で致死的である。</a:t>
            </a:r>
          </a:p>
        </p:txBody>
      </p:sp>
    </p:spTree>
    <p:extLst>
      <p:ext uri="{BB962C8B-B14F-4D97-AF65-F5344CB8AC3E}">
        <p14:creationId xmlns:p14="http://schemas.microsoft.com/office/powerpoint/2010/main" val="28816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神経剤の人体への作用としては、神経伝達物質（アセチルコリン）が元に戻ろうとする時必要な物質（コリンエステラーゼ）を阻害し、</a:t>
            </a:r>
            <a:r>
              <a:rPr kumimoji="1" lang="ja-JP" altLang="en-US"/>
              <a:t>筋肉が元の状態に戻れず、弛緩、収縮できなくなる（筋攣縮、痙攣）こと</a:t>
            </a:r>
            <a:r>
              <a:rPr kumimoji="1" lang="ja-JP" altLang="en-US" dirty="0"/>
              <a:t>で影響が出現し、瞳孔収縮、分泌過多、痙攣、心肺停止に至る。神経剤とコリンエステラーゼの結合は時間が経つと離れなくなり、この現象をエージングと言う。</a:t>
            </a:r>
          </a:p>
          <a:p>
            <a:r>
              <a:rPr kumimoji="1" lang="ja-JP" altLang="en-US" dirty="0"/>
              <a:t>この神経剤とコリンエステラーゼの結合を解除するか、過剰な神経伝達物質の伝達を阻止する働きをするのが拮抗剤である。</a:t>
            </a:r>
          </a:p>
          <a:p>
            <a:endParaRPr kumimoji="1" lang="ja-JP" altLang="en-US" dirty="0"/>
          </a:p>
        </p:txBody>
      </p:sp>
    </p:spTree>
    <p:extLst>
      <p:ext uri="{BB962C8B-B14F-4D97-AF65-F5344CB8AC3E}">
        <p14:creationId xmlns:p14="http://schemas.microsoft.com/office/powerpoint/2010/main" val="53490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神経剤には拮抗薬がある。抗コリン剤であるアトロピンは、末梢性ムスカリン作動部位（全ての副交感神経末端と、汗腺への交感神経末端）において過剰のアセチルコリンの効果を阻止することにより作用する。</a:t>
            </a:r>
          </a:p>
          <a:p>
            <a:r>
              <a:rPr kumimoji="1" lang="ja-JP" altLang="en-US"/>
              <a:t>パム（</a:t>
            </a:r>
            <a:r>
              <a:rPr kumimoji="1" lang="en-US" altLang="ja-JP" dirty="0"/>
              <a:t>PAM</a:t>
            </a:r>
            <a:r>
              <a:rPr kumimoji="1" lang="ja-JP" altLang="en-US"/>
              <a:t>）は神経剤とコリンエステラーゼの結合を解除し、コリンエステラーゼを再生することにより作用する。</a:t>
            </a:r>
          </a:p>
          <a:p>
            <a:r>
              <a:rPr kumimoji="1" lang="ja-JP" altLang="en-US"/>
              <a:t>ジアゼパムは抗痙攣薬で直接神経剤には作用しないが、痙攣持続で生じる脳障害を抑制する。</a:t>
            </a:r>
          </a:p>
          <a:p>
            <a:r>
              <a:rPr kumimoji="1" lang="ja-JP" altLang="en-US"/>
              <a:t>現場で対応できることとして、化学剤を吸入する状況から少しでも早く救出し、清浄な空気を吸入させることである。</a:t>
            </a:r>
          </a:p>
        </p:txBody>
      </p:sp>
    </p:spTree>
    <p:extLst>
      <p:ext uri="{BB962C8B-B14F-4D97-AF65-F5344CB8AC3E}">
        <p14:creationId xmlns:p14="http://schemas.microsoft.com/office/powerpoint/2010/main" val="193131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ja-JP" sz="1600" kern="1200">
                <a:solidFill>
                  <a:schemeClr val="tx1"/>
                </a:solidFill>
                <a:effectLst/>
                <a:latin typeface="YuKyokasho Medium" panose="02000500000000000000" pitchFamily="2" charset="-128"/>
                <a:ea typeface="YuKyokasho Medium" panose="02000500000000000000" pitchFamily="2" charset="-128"/>
                <a:cs typeface="+mn-cs"/>
              </a:rPr>
              <a:t>神経剤による症状（鼻汁、流涎、視覚異常、眼痛・流涙、呼吸苦）が発生している場合、新鮮な空気を投与する。また自動注射器により拮抗薬（アトロピン、パム）の投与の条件に該当するか判断する。</a:t>
            </a:r>
          </a:p>
          <a:p>
            <a:r>
              <a:rPr kumimoji="1" lang="ja-JP" altLang="ja-JP" sz="1600" kern="1200">
                <a:solidFill>
                  <a:schemeClr val="tx1"/>
                </a:solidFill>
                <a:effectLst/>
                <a:latin typeface="YuKyokasho Medium" panose="02000500000000000000" pitchFamily="2" charset="-128"/>
                <a:ea typeface="YuKyokasho Medium" panose="02000500000000000000" pitchFamily="2" charset="-128"/>
                <a:cs typeface="+mn-cs"/>
              </a:rPr>
              <a:t>＜自動注射器の使用判断モデル＞</a:t>
            </a:r>
          </a:p>
          <a:p>
            <a:pPr marL="627063" lvl="2"/>
            <a:r>
              <a:rPr kumimoji="1" lang="en-US" altLang="ja-JP" sz="1600" kern="1200" dirty="0">
                <a:solidFill>
                  <a:schemeClr val="tx1"/>
                </a:solidFill>
                <a:effectLst/>
                <a:latin typeface="YuKyokasho Medium" panose="02000500000000000000" pitchFamily="2" charset="-128"/>
                <a:ea typeface="YuKyokasho Medium" panose="02000500000000000000" pitchFamily="2" charset="-128"/>
                <a:cs typeface="+mn-cs"/>
              </a:rPr>
              <a:t>①</a:t>
            </a:r>
            <a:r>
              <a:rPr kumimoji="1" lang="ja-JP" altLang="ja-JP" sz="1600" kern="1200">
                <a:solidFill>
                  <a:schemeClr val="tx1"/>
                </a:solidFill>
                <a:effectLst/>
                <a:latin typeface="YuKyokasho Medium" panose="02000500000000000000" pitchFamily="2" charset="-128"/>
                <a:ea typeface="YuKyokasho Medium" panose="02000500000000000000" pitchFamily="2" charset="-128"/>
                <a:cs typeface="+mn-cs"/>
              </a:rPr>
              <a:t>化学テロの蓋然性；自力で動くことができない傷病者３名以上、重症外傷事案以外（爆発や出血がない）</a:t>
            </a:r>
          </a:p>
          <a:p>
            <a:pPr marL="627063" lvl="2"/>
            <a:r>
              <a:rPr kumimoji="1" lang="en-US" altLang="ja-JP" sz="1600" kern="1200" dirty="0">
                <a:solidFill>
                  <a:schemeClr val="tx1"/>
                </a:solidFill>
                <a:effectLst/>
                <a:latin typeface="YuKyokasho Medium" panose="02000500000000000000" pitchFamily="2" charset="-128"/>
                <a:ea typeface="YuKyokasho Medium" panose="02000500000000000000" pitchFamily="2" charset="-128"/>
                <a:cs typeface="+mn-cs"/>
              </a:rPr>
              <a:t>②</a:t>
            </a:r>
            <a:r>
              <a:rPr kumimoji="1" lang="ja-JP" altLang="ja-JP" sz="1600" kern="1200">
                <a:solidFill>
                  <a:schemeClr val="tx1"/>
                </a:solidFill>
                <a:effectLst/>
                <a:latin typeface="YuKyokasho Medium" panose="02000500000000000000" pitchFamily="2" charset="-128"/>
                <a:ea typeface="YuKyokasho Medium" panose="02000500000000000000" pitchFamily="2" charset="-128"/>
                <a:cs typeface="+mn-cs"/>
              </a:rPr>
              <a:t>神経剤の症状（鼻汁、流涎、視覚異常、眼痛・流涙、呼吸苦）</a:t>
            </a:r>
          </a:p>
          <a:p>
            <a:pPr marL="627063" lvl="2"/>
            <a:r>
              <a:rPr kumimoji="1" lang="ja-JP" altLang="en-US" sz="1600" kern="1200">
                <a:solidFill>
                  <a:schemeClr val="tx1"/>
                </a:solidFill>
                <a:effectLst/>
                <a:latin typeface="YuKyokasho Medium" panose="02000500000000000000" pitchFamily="2" charset="-128"/>
                <a:ea typeface="YuKyokasho Medium" panose="02000500000000000000" pitchFamily="2" charset="-128"/>
                <a:cs typeface="+mn-cs"/>
              </a:rPr>
              <a:t>③</a:t>
            </a:r>
            <a:r>
              <a:rPr kumimoji="1" lang="ja-JP" altLang="ja-JP" sz="1600" kern="1200">
                <a:solidFill>
                  <a:schemeClr val="tx1"/>
                </a:solidFill>
                <a:effectLst/>
                <a:latin typeface="YuKyokasho Medium" panose="02000500000000000000" pitchFamily="2" charset="-128"/>
                <a:ea typeface="YuKyokasho Medium" panose="02000500000000000000" pitchFamily="2" charset="-128"/>
                <a:cs typeface="+mn-cs"/>
              </a:rPr>
              <a:t>化学剤検知器で神経剤の陽性アラートの発報</a:t>
            </a:r>
          </a:p>
          <a:p>
            <a:pPr marL="627063" lvl="2"/>
            <a:r>
              <a:rPr kumimoji="1" lang="ja-JP" altLang="ja-JP" sz="1600" kern="1200">
                <a:solidFill>
                  <a:schemeClr val="tx1"/>
                </a:solidFill>
                <a:effectLst/>
                <a:latin typeface="YuKyokasho Medium" panose="02000500000000000000" pitchFamily="2" charset="-128"/>
                <a:ea typeface="YuKyokasho Medium" panose="02000500000000000000" pitchFamily="2" charset="-128"/>
                <a:cs typeface="+mn-cs"/>
              </a:rPr>
              <a:t>①〜③を満たさない場合は、専門家の助言</a:t>
            </a:r>
          </a:p>
          <a:p>
            <a:r>
              <a:rPr kumimoji="1" lang="ja-JP" altLang="en-US" sz="1600" kern="1200">
                <a:solidFill>
                  <a:schemeClr val="tx1"/>
                </a:solidFill>
                <a:effectLst/>
                <a:latin typeface="YuKyokasho Medium" panose="02000500000000000000" pitchFamily="2" charset="-128"/>
                <a:ea typeface="YuKyokasho Medium" panose="02000500000000000000" pitchFamily="2" charset="-128"/>
                <a:cs typeface="+mn-cs"/>
              </a:rPr>
              <a:t>自動注射器使用の</a:t>
            </a:r>
            <a:r>
              <a:rPr kumimoji="1" lang="ja-JP" altLang="ja-JP" sz="1600" kern="1200">
                <a:solidFill>
                  <a:schemeClr val="tx1"/>
                </a:solidFill>
                <a:effectLst/>
                <a:latin typeface="YuKyokasho Medium" panose="02000500000000000000" pitchFamily="2" charset="-128"/>
                <a:ea typeface="YuKyokasho Medium" panose="02000500000000000000" pitchFamily="2" charset="-128"/>
                <a:cs typeface="+mn-cs"/>
              </a:rPr>
              <a:t>対象者：一般市民の傷病者、部隊員のうち体調が悪化した者（小児を除く）</a:t>
            </a:r>
            <a:endParaRPr kumimoji="1" lang="en-US" altLang="ja-JP" sz="1600" kern="1200" dirty="0">
              <a:solidFill>
                <a:schemeClr val="tx1"/>
              </a:solidFill>
              <a:effectLst/>
              <a:latin typeface="YuKyokasho Medium" panose="02000500000000000000" pitchFamily="2" charset="-128"/>
              <a:ea typeface="YuKyokasho Medium" panose="02000500000000000000" pitchFamily="2" charset="-128"/>
              <a:cs typeface="+mn-cs"/>
            </a:endParaRPr>
          </a:p>
          <a:p>
            <a:endParaRPr kumimoji="1" lang="en-US" altLang="ja-JP" sz="1600" kern="1200" dirty="0">
              <a:solidFill>
                <a:schemeClr val="tx1"/>
              </a:solidFill>
              <a:effectLst/>
              <a:latin typeface="YuKyokasho Medium" panose="02000500000000000000" pitchFamily="2" charset="-128"/>
              <a:ea typeface="YuKyokasho Medium" panose="02000500000000000000" pitchFamily="2" charset="-128"/>
              <a:cs typeface="+mn-cs"/>
            </a:endParaRPr>
          </a:p>
          <a:p>
            <a:pPr marL="0" marR="0" lvl="0" indent="223838" algn="l" defTabSz="914400" rtl="0" eaLnBrk="1" fontAlgn="auto" latinLnBrk="0" hangingPunct="1">
              <a:lnSpc>
                <a:spcPct val="100000"/>
              </a:lnSpc>
              <a:spcBef>
                <a:spcPts val="0"/>
              </a:spcBef>
              <a:spcAft>
                <a:spcPts val="0"/>
              </a:spcAft>
              <a:buClrTx/>
              <a:buSzTx/>
              <a:buFontTx/>
              <a:buNone/>
              <a:tabLst/>
              <a:defRPr/>
            </a:pPr>
            <a:r>
              <a:rPr kumimoji="1" lang="ja-JP" altLang="en-US" sz="1600" kern="1200">
                <a:solidFill>
                  <a:schemeClr val="tx1"/>
                </a:solidFill>
                <a:effectLst/>
                <a:latin typeface="YuKyokasho Medium" panose="02000500000000000000" pitchFamily="2" charset="-128"/>
                <a:ea typeface="YuKyokasho Medium" panose="02000500000000000000" pitchFamily="2" charset="-128"/>
                <a:cs typeface="+mn-cs"/>
              </a:rPr>
              <a:t>出典：化学災害・テロ対策に関する検討会「化学災害・テロ時における医師・看護職員以外の現場対応者 による解毒剤自動注射器の使用に関する報告書」（令和元年 </a:t>
            </a:r>
            <a:r>
              <a:rPr kumimoji="1" lang="en-US" altLang="ja-JP" sz="1600" kern="1200" dirty="0">
                <a:solidFill>
                  <a:schemeClr val="tx1"/>
                </a:solidFill>
                <a:effectLst/>
                <a:latin typeface="YuKyokasho Medium" panose="02000500000000000000" pitchFamily="2" charset="-128"/>
                <a:ea typeface="YuKyokasho Medium" panose="02000500000000000000" pitchFamily="2" charset="-128"/>
                <a:cs typeface="+mn-cs"/>
              </a:rPr>
              <a:t>10 </a:t>
            </a:r>
            <a:r>
              <a:rPr kumimoji="1" lang="ja-JP" altLang="en-US" sz="1600" kern="1200">
                <a:solidFill>
                  <a:schemeClr val="tx1"/>
                </a:solidFill>
                <a:effectLst/>
                <a:latin typeface="YuKyokasho Medium" panose="02000500000000000000" pitchFamily="2" charset="-128"/>
                <a:ea typeface="YuKyokasho Medium" panose="02000500000000000000" pitchFamily="2" charset="-128"/>
                <a:cs typeface="+mn-cs"/>
              </a:rPr>
              <a:t>月 </a:t>
            </a:r>
            <a:r>
              <a:rPr kumimoji="1" lang="en-US" altLang="ja-JP" sz="1600" kern="1200" dirty="0">
                <a:solidFill>
                  <a:schemeClr val="tx1"/>
                </a:solidFill>
                <a:effectLst/>
                <a:latin typeface="YuKyokasho Medium" panose="02000500000000000000" pitchFamily="2" charset="-128"/>
                <a:ea typeface="YuKyokasho Medium" panose="02000500000000000000" pitchFamily="2" charset="-128"/>
                <a:cs typeface="+mn-cs"/>
              </a:rPr>
              <a:t>30 </a:t>
            </a:r>
            <a:r>
              <a:rPr kumimoji="1" lang="ja-JP" altLang="en-US" sz="1600" kern="1200">
                <a:solidFill>
                  <a:schemeClr val="tx1"/>
                </a:solidFill>
                <a:effectLst/>
                <a:latin typeface="YuKyokasho Medium" panose="02000500000000000000" pitchFamily="2" charset="-128"/>
                <a:ea typeface="YuKyokasho Medium" panose="02000500000000000000" pitchFamily="2" charset="-128"/>
                <a:cs typeface="+mn-cs"/>
              </a:rPr>
              <a:t>日 ）</a:t>
            </a:r>
            <a:endParaRPr kumimoji="1" lang="ja-JP" altLang="ja-JP" sz="1600" kern="1200">
              <a:solidFill>
                <a:schemeClr val="tx1"/>
              </a:solidFill>
              <a:effectLst/>
              <a:latin typeface="YuKyokasho Medium" panose="02000500000000000000" pitchFamily="2" charset="-128"/>
              <a:ea typeface="YuKyokasho Medium" panose="02000500000000000000" pitchFamily="2" charset="-128"/>
              <a:cs typeface="+mn-cs"/>
            </a:endParaRPr>
          </a:p>
          <a:p>
            <a:endParaRPr kumimoji="1" lang="ja-JP" altLang="en-US" dirty="0"/>
          </a:p>
        </p:txBody>
      </p:sp>
    </p:spTree>
    <p:extLst>
      <p:ext uri="{BB962C8B-B14F-4D97-AF65-F5344CB8AC3E}">
        <p14:creationId xmlns:p14="http://schemas.microsoft.com/office/powerpoint/2010/main" val="11413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err="1"/>
              <a:t>びらん</a:t>
            </a:r>
            <a:r>
              <a:rPr kumimoji="1" lang="ja-JP" altLang="en-US" dirty="0"/>
              <a:t>剤は第二次大戦時の化学剤である。国内各地から旧軍の化学弾が発掘または海中から発見されることがある。</a:t>
            </a:r>
          </a:p>
          <a:p>
            <a:r>
              <a:rPr kumimoji="1" lang="ja-JP" altLang="en-US" dirty="0"/>
              <a:t>症状としては、熱傷の症状と類似した皮膚症状が出現する。</a:t>
            </a:r>
          </a:p>
          <a:p>
            <a:r>
              <a:rPr kumimoji="1" lang="ja-JP" altLang="en-US" dirty="0"/>
              <a:t>発赤の徴候が１時間後、その後２～３時間で紅斑が現れ、１０数時間後に水疱が発生する。</a:t>
            </a:r>
          </a:p>
          <a:p>
            <a:r>
              <a:rPr kumimoji="1" lang="ja-JP" altLang="en-US" dirty="0"/>
              <a:t>マスタードは当初無痛のため汚染に気づかないが、ルイサイトは付着すると痛みがあるため、直ぐに覚知することが可能である。</a:t>
            </a:r>
          </a:p>
          <a:p>
            <a:endParaRPr kumimoji="1" lang="ja-JP" altLang="en-US" dirty="0"/>
          </a:p>
        </p:txBody>
      </p:sp>
    </p:spTree>
    <p:extLst>
      <p:ext uri="{BB962C8B-B14F-4D97-AF65-F5344CB8AC3E}">
        <p14:creationId xmlns:p14="http://schemas.microsoft.com/office/powerpoint/2010/main" val="11413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6E53D-04BA-8F47-B265-154B34E1CE57}"/>
              </a:ext>
            </a:extLst>
          </p:cNvPr>
          <p:cNvSpPr>
            <a:spLocks noGrp="1"/>
          </p:cNvSpPr>
          <p:nvPr>
            <p:ph type="ctrTitle"/>
          </p:nvPr>
        </p:nvSpPr>
        <p:spPr>
          <a:xfrm>
            <a:off x="1143000" y="841772"/>
            <a:ext cx="6858000" cy="1790700"/>
          </a:xfrm>
        </p:spPr>
        <p:txBody>
          <a:bodyPr anchor="b"/>
          <a:lstStyle>
            <a:lvl1pPr algn="ctr">
              <a:defRPr sz="44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B0604612-C0C4-F344-9661-400A906E1038}"/>
              </a:ext>
            </a:extLst>
          </p:cNvPr>
          <p:cNvSpPr>
            <a:spLocks noGrp="1"/>
          </p:cNvSpPr>
          <p:nvPr>
            <p:ph type="subTitle" idx="1"/>
          </p:nvPr>
        </p:nvSpPr>
        <p:spPr>
          <a:xfrm>
            <a:off x="1143000" y="2701528"/>
            <a:ext cx="6858000" cy="1241822"/>
          </a:xfrm>
        </p:spPr>
        <p:txBody>
          <a:bodyPr>
            <a:normAutofit/>
          </a:bodyPr>
          <a:lstStyle>
            <a:lvl1pPr marL="0" indent="0" algn="ctr">
              <a:buNone/>
              <a:defRPr sz="28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ED5C7E7-AD22-EC4B-B74A-3821DDA553B0}"/>
              </a:ext>
            </a:extLst>
          </p:cNvPr>
          <p:cNvSpPr>
            <a:spLocks noGrp="1"/>
          </p:cNvSpPr>
          <p:nvPr>
            <p:ph type="dt" sz="half" idx="10"/>
          </p:nvPr>
        </p:nvSpPr>
        <p:spPr/>
        <p:txBody>
          <a:bodyPr/>
          <a:lstStyle/>
          <a:p>
            <a:fld id="{341053BB-F669-1844-8ABA-47AFEB1028C8}"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CA8DA464-7546-664A-A88B-492C053515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A48D16-0A59-0E4C-84C5-B4687D969FD9}"/>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238391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4F749C7-DF29-9445-829A-9D0763188B6B}"/>
              </a:ext>
            </a:extLst>
          </p:cNvPr>
          <p:cNvSpPr>
            <a:spLocks noGrp="1"/>
          </p:cNvSpPr>
          <p:nvPr>
            <p:ph type="dt" sz="half" idx="10"/>
          </p:nvPr>
        </p:nvSpPr>
        <p:spPr/>
        <p:txBody>
          <a:bodyPr/>
          <a:lstStyle/>
          <a:p>
            <a:fld id="{EDD8FDE9-394A-8C4E-BC77-6E56328043E4}" type="datetime1">
              <a:rPr kumimoji="1" lang="ja-JP" altLang="en-US" smtClean="0"/>
              <a:t>2021/4/2</a:t>
            </a:fld>
            <a:endParaRPr kumimoji="1" lang="ja-JP" altLang="en-US"/>
          </a:p>
        </p:txBody>
      </p:sp>
      <p:sp>
        <p:nvSpPr>
          <p:cNvPr id="3" name="フッター プレースホルダー 2">
            <a:extLst>
              <a:ext uri="{FF2B5EF4-FFF2-40B4-BE49-F238E27FC236}">
                <a16:creationId xmlns:a16="http://schemas.microsoft.com/office/drawing/2014/main" id="{8DC6E738-4C4E-A841-B25E-5453096ABDF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2B5ABBF-465B-7446-8326-0C64BAD87559}"/>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150849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コンテンツ (キャプション付き)">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5B296EC-2F71-E340-904B-FDA0A5B64C65}"/>
              </a:ext>
            </a:extLst>
          </p:cNvPr>
          <p:cNvSpPr/>
          <p:nvPr/>
        </p:nvSpPr>
        <p:spPr>
          <a:xfrm>
            <a:off x="540215" y="258291"/>
            <a:ext cx="3111449" cy="1353787"/>
          </a:xfrm>
          <a:prstGeom prst="rect">
            <a:avLst/>
          </a:prstGeom>
          <a:solidFill>
            <a:srgbClr val="5FCBEF">
              <a:lumMod val="40000"/>
              <a:lumOff val="60000"/>
            </a:srgbClr>
          </a:solidFill>
          <a:ln w="57150" cap="rnd" cmpd="sng" algn="ctr">
            <a:solidFill>
              <a:srgbClr val="5FCBEF">
                <a:lumMod val="50000"/>
              </a:srgbClr>
            </a:solidFill>
            <a:prstDash val="solid"/>
          </a:ln>
          <a:effectLst/>
        </p:spPr>
        <p:txBody>
          <a:bodyPr anchor="ctr"/>
          <a:lstStyle/>
          <a:p>
            <a:pPr marL="0" marR="0" lvl="0" indent="0" algn="ctr" defTabSz="385763" eaLnBrk="0" fontAlgn="base" latinLnBrk="0" hangingPunct="0">
              <a:lnSpc>
                <a:spcPct val="100000"/>
              </a:lnSpc>
              <a:spcBef>
                <a:spcPct val="0"/>
              </a:spcBef>
              <a:spcAft>
                <a:spcPct val="0"/>
              </a:spcAft>
              <a:buClrTx/>
              <a:buSzTx/>
              <a:buFontTx/>
              <a:buNone/>
              <a:tabLst/>
              <a:defRPr/>
            </a:pPr>
            <a:endParaRPr kumimoji="0" lang="ja-JP" altLang="en-US" sz="760" b="0" i="0" u="none" strike="noStrike" kern="0" cap="none" spc="0" normalizeH="0" baseline="0" noProof="0">
              <a:ln>
                <a:noFill/>
              </a:ln>
              <a:solidFill>
                <a:prstClr val="white"/>
              </a:solidFill>
              <a:effectLst/>
              <a:uLnTx/>
              <a:uFillTx/>
              <a:latin typeface="Trebuchet MS" panose="020B0603020202020204"/>
              <a:ea typeface="メイリオ" panose="020B0604030504040204" pitchFamily="34" charset="-128"/>
              <a:cs typeface="+mn-cs"/>
            </a:endParaRPr>
          </a:p>
        </p:txBody>
      </p:sp>
      <p:sp>
        <p:nvSpPr>
          <p:cNvPr id="2" name="タイトル 1">
            <a:extLst>
              <a:ext uri="{FF2B5EF4-FFF2-40B4-BE49-F238E27FC236}">
                <a16:creationId xmlns:a16="http://schemas.microsoft.com/office/drawing/2014/main" id="{70918A38-0E9A-4742-B0BD-5DCC5C2215A1}"/>
              </a:ext>
            </a:extLst>
          </p:cNvPr>
          <p:cNvSpPr>
            <a:spLocks noGrp="1"/>
          </p:cNvSpPr>
          <p:nvPr>
            <p:ph type="title"/>
          </p:nvPr>
        </p:nvSpPr>
        <p:spPr>
          <a:xfrm>
            <a:off x="629841" y="342900"/>
            <a:ext cx="2949178" cy="1200150"/>
          </a:xfrm>
        </p:spPr>
        <p:txBody>
          <a:bodyPr anchor="b"/>
          <a:lstStyle>
            <a:lvl1pPr>
              <a:defRPr sz="135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610BBF-5B70-5643-B140-F0ECEC0233EF}"/>
              </a:ext>
            </a:extLst>
          </p:cNvPr>
          <p:cNvSpPr>
            <a:spLocks noGrp="1"/>
          </p:cNvSpPr>
          <p:nvPr>
            <p:ph idx="1"/>
          </p:nvPr>
        </p:nvSpPr>
        <p:spPr>
          <a:xfrm>
            <a:off x="3887391" y="740572"/>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F4C21042-BFE6-8A4C-BD95-A8AE27E87FFF}"/>
              </a:ext>
            </a:extLst>
          </p:cNvPr>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5DA319-8CA5-BC42-B63A-7FB8AB330EEF}"/>
              </a:ext>
            </a:extLst>
          </p:cNvPr>
          <p:cNvSpPr>
            <a:spLocks noGrp="1"/>
          </p:cNvSpPr>
          <p:nvPr>
            <p:ph type="dt" sz="half" idx="10"/>
          </p:nvPr>
        </p:nvSpPr>
        <p:spPr/>
        <p:txBody>
          <a:bodyPr/>
          <a:lstStyle/>
          <a:p>
            <a:fld id="{F6FACC9D-B65A-9B46-86D0-E05560BBE080}" type="datetime1">
              <a:rPr kumimoji="1" lang="ja-JP" altLang="en-US" smtClean="0"/>
              <a:t>2021/4/2</a:t>
            </a:fld>
            <a:endParaRPr kumimoji="1" lang="ja-JP" altLang="en-US"/>
          </a:p>
        </p:txBody>
      </p:sp>
      <p:sp>
        <p:nvSpPr>
          <p:cNvPr id="6" name="フッター プレースホルダー 5">
            <a:extLst>
              <a:ext uri="{FF2B5EF4-FFF2-40B4-BE49-F238E27FC236}">
                <a16:creationId xmlns:a16="http://schemas.microsoft.com/office/drawing/2014/main" id="{5AFB8592-6D8E-0A45-8EE0-BD88847E57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981260-0BE7-1B43-85B4-478D11F2F625}"/>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27905554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図 (キャプション付き)">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4588AE3-E19D-2D45-A3F0-4325A076B7A7}"/>
              </a:ext>
            </a:extLst>
          </p:cNvPr>
          <p:cNvSpPr/>
          <p:nvPr/>
        </p:nvSpPr>
        <p:spPr>
          <a:xfrm>
            <a:off x="540215" y="258291"/>
            <a:ext cx="3111449" cy="1353787"/>
          </a:xfrm>
          <a:prstGeom prst="rect">
            <a:avLst/>
          </a:prstGeom>
          <a:solidFill>
            <a:srgbClr val="5FCBEF">
              <a:lumMod val="40000"/>
              <a:lumOff val="60000"/>
            </a:srgbClr>
          </a:solidFill>
          <a:ln w="57150" cap="rnd" cmpd="sng" algn="ctr">
            <a:solidFill>
              <a:srgbClr val="5FCBEF">
                <a:lumMod val="50000"/>
              </a:srgbClr>
            </a:solidFill>
            <a:prstDash val="solid"/>
          </a:ln>
          <a:effectLst/>
        </p:spPr>
        <p:txBody>
          <a:bodyPr anchor="ctr"/>
          <a:lstStyle/>
          <a:p>
            <a:pPr marL="0" marR="0" lvl="0" indent="0" algn="ctr" defTabSz="385763" eaLnBrk="0" fontAlgn="base" latinLnBrk="0" hangingPunct="0">
              <a:lnSpc>
                <a:spcPct val="100000"/>
              </a:lnSpc>
              <a:spcBef>
                <a:spcPct val="0"/>
              </a:spcBef>
              <a:spcAft>
                <a:spcPct val="0"/>
              </a:spcAft>
              <a:buClrTx/>
              <a:buSzTx/>
              <a:buFontTx/>
              <a:buNone/>
              <a:tabLst/>
              <a:defRPr/>
            </a:pPr>
            <a:endParaRPr kumimoji="0" lang="ja-JP" altLang="en-US" sz="760" b="0" i="0" u="none" strike="noStrike" kern="0" cap="none" spc="0" normalizeH="0" baseline="0" noProof="0">
              <a:ln>
                <a:noFill/>
              </a:ln>
              <a:solidFill>
                <a:prstClr val="white"/>
              </a:solidFill>
              <a:effectLst/>
              <a:uLnTx/>
              <a:uFillTx/>
              <a:latin typeface="Trebuchet MS" panose="020B0603020202020204"/>
              <a:ea typeface="メイリオ" panose="020B0604030504040204" pitchFamily="34" charset="-128"/>
              <a:cs typeface="+mn-cs"/>
            </a:endParaRPr>
          </a:p>
        </p:txBody>
      </p:sp>
      <p:sp>
        <p:nvSpPr>
          <p:cNvPr id="2" name="タイトル 1">
            <a:extLst>
              <a:ext uri="{FF2B5EF4-FFF2-40B4-BE49-F238E27FC236}">
                <a16:creationId xmlns:a16="http://schemas.microsoft.com/office/drawing/2014/main" id="{496C7C8F-DE3A-864B-89DD-C48065D17FA4}"/>
              </a:ext>
            </a:extLst>
          </p:cNvPr>
          <p:cNvSpPr>
            <a:spLocks noGrp="1"/>
          </p:cNvSpPr>
          <p:nvPr>
            <p:ph type="title"/>
          </p:nvPr>
        </p:nvSpPr>
        <p:spPr>
          <a:xfrm>
            <a:off x="629841" y="342900"/>
            <a:ext cx="2949178" cy="1200150"/>
          </a:xfrm>
        </p:spPr>
        <p:txBody>
          <a:bodyPr anchor="b"/>
          <a:lstStyle>
            <a:lvl1pPr>
              <a:defRPr sz="135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8810A2-3CC7-8C4D-89EF-31A598EF5507}"/>
              </a:ext>
            </a:extLst>
          </p:cNvPr>
          <p:cNvSpPr>
            <a:spLocks noGrp="1"/>
          </p:cNvSpPr>
          <p:nvPr>
            <p:ph type="pic" idx="1"/>
          </p:nvPr>
        </p:nvSpPr>
        <p:spPr>
          <a:xfrm>
            <a:off x="3887391" y="740572"/>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75D6CFCF-0E39-0744-AE3F-F7D78F7B2B5A}"/>
              </a:ext>
            </a:extLst>
          </p:cNvPr>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2876940-3FD1-0C45-BAA9-81863874CC25}"/>
              </a:ext>
            </a:extLst>
          </p:cNvPr>
          <p:cNvSpPr>
            <a:spLocks noGrp="1"/>
          </p:cNvSpPr>
          <p:nvPr>
            <p:ph type="dt" sz="half" idx="10"/>
          </p:nvPr>
        </p:nvSpPr>
        <p:spPr/>
        <p:txBody>
          <a:bodyPr/>
          <a:lstStyle/>
          <a:p>
            <a:fld id="{F6FACC9D-B65A-9B46-86D0-E05560BBE080}" type="datetime1">
              <a:rPr kumimoji="1" lang="ja-JP" altLang="en-US" smtClean="0"/>
              <a:t>2021/4/2</a:t>
            </a:fld>
            <a:endParaRPr kumimoji="1" lang="ja-JP" altLang="en-US"/>
          </a:p>
        </p:txBody>
      </p:sp>
      <p:sp>
        <p:nvSpPr>
          <p:cNvPr id="6" name="フッター プレースホルダー 5">
            <a:extLst>
              <a:ext uri="{FF2B5EF4-FFF2-40B4-BE49-F238E27FC236}">
                <a16:creationId xmlns:a16="http://schemas.microsoft.com/office/drawing/2014/main" id="{A7669DDA-6F91-144B-BB94-D083A313688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8B155C-27B0-B444-86E0-589E4FEAA443}"/>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40003073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33760-2C2C-504B-A765-1DC6127E1E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D426A8F-DEFD-584E-AA89-5C3B182251B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AEE4B55A-4C7A-6646-88B6-ADF5BBFE5673}"/>
              </a:ext>
            </a:extLst>
          </p:cNvPr>
          <p:cNvSpPr>
            <a:spLocks noGrp="1"/>
          </p:cNvSpPr>
          <p:nvPr>
            <p:ph type="dt" sz="half" idx="10"/>
          </p:nvPr>
        </p:nvSpPr>
        <p:spPr/>
        <p:txBody>
          <a:bodyPr/>
          <a:lstStyle/>
          <a:p>
            <a:fld id="{22AA0573-57F8-EA4D-949B-75EA000A9F16}"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0C4BE3D9-34CD-E54D-AD6F-FA151719F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5BFCA0-6EE0-7845-9261-A8CD70942E9F}"/>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731318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B3D1709-6F36-A84A-87DB-34D1906D364C}"/>
              </a:ext>
            </a:extLst>
          </p:cNvPr>
          <p:cNvSpPr/>
          <p:nvPr/>
        </p:nvSpPr>
        <p:spPr>
          <a:xfrm>
            <a:off x="6543676" y="273845"/>
            <a:ext cx="1971675" cy="4358879"/>
          </a:xfrm>
          <a:prstGeom prst="rect">
            <a:avLst/>
          </a:prstGeom>
          <a:solidFill>
            <a:srgbClr val="5FCBEF">
              <a:lumMod val="40000"/>
              <a:lumOff val="60000"/>
            </a:srgbClr>
          </a:solidFill>
          <a:ln w="57150" cap="rnd" cmpd="sng" algn="ctr">
            <a:solidFill>
              <a:srgbClr val="5FCBEF">
                <a:lumMod val="50000"/>
              </a:srgbClr>
            </a:solidFill>
            <a:prstDash val="solid"/>
          </a:ln>
          <a:effectLst/>
        </p:spPr>
        <p:txBody>
          <a:bodyPr anchor="ctr"/>
          <a:lstStyle/>
          <a:p>
            <a:pPr marL="0" marR="0" lvl="0" indent="0" algn="ctr" defTabSz="385763" eaLnBrk="0" fontAlgn="base" latinLnBrk="0" hangingPunct="0">
              <a:lnSpc>
                <a:spcPct val="100000"/>
              </a:lnSpc>
              <a:spcBef>
                <a:spcPct val="0"/>
              </a:spcBef>
              <a:spcAft>
                <a:spcPct val="0"/>
              </a:spcAft>
              <a:buClrTx/>
              <a:buSzTx/>
              <a:buFontTx/>
              <a:buNone/>
              <a:tabLst/>
              <a:defRPr/>
            </a:pPr>
            <a:endParaRPr kumimoji="0" lang="ja-JP" altLang="en-US" sz="760" b="0" i="0" u="none" strike="noStrike" kern="0" cap="none" spc="0" normalizeH="0" baseline="0" noProof="0">
              <a:ln>
                <a:noFill/>
              </a:ln>
              <a:solidFill>
                <a:prstClr val="white"/>
              </a:solidFill>
              <a:effectLst/>
              <a:uLnTx/>
              <a:uFillTx/>
              <a:latin typeface="Trebuchet MS" panose="020B0603020202020204"/>
              <a:ea typeface="メイリオ" panose="020B0604030504040204" pitchFamily="34" charset="-128"/>
              <a:cs typeface="+mn-cs"/>
            </a:endParaRPr>
          </a:p>
        </p:txBody>
      </p:sp>
      <p:sp>
        <p:nvSpPr>
          <p:cNvPr id="2" name="縦書きタイトル 1">
            <a:extLst>
              <a:ext uri="{FF2B5EF4-FFF2-40B4-BE49-F238E27FC236}">
                <a16:creationId xmlns:a16="http://schemas.microsoft.com/office/drawing/2014/main" id="{F4A345FE-F158-0844-8F72-CB3D58A2444B}"/>
              </a:ext>
            </a:extLst>
          </p:cNvPr>
          <p:cNvSpPr>
            <a:spLocks noGrp="1"/>
          </p:cNvSpPr>
          <p:nvPr>
            <p:ph type="title" orient="vert"/>
          </p:nvPr>
        </p:nvSpPr>
        <p:spPr>
          <a:xfrm>
            <a:off x="6543676" y="273845"/>
            <a:ext cx="1971675" cy="4358879"/>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D61EF5-E494-A44B-9C49-5A820058E8C7}"/>
              </a:ext>
            </a:extLst>
          </p:cNvPr>
          <p:cNvSpPr>
            <a:spLocks noGrp="1"/>
          </p:cNvSpPr>
          <p:nvPr>
            <p:ph type="body" orient="vert" idx="1"/>
          </p:nvPr>
        </p:nvSpPr>
        <p:spPr>
          <a:xfrm>
            <a:off x="628653" y="273845"/>
            <a:ext cx="5800725" cy="4358879"/>
          </a:xfrm>
        </p:spPr>
        <p:txBody>
          <a:bodyPr vert="eaVert"/>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4BC37FD-3C9E-6648-8B61-539384D2135E}"/>
              </a:ext>
            </a:extLst>
          </p:cNvPr>
          <p:cNvSpPr>
            <a:spLocks noGrp="1"/>
          </p:cNvSpPr>
          <p:nvPr>
            <p:ph type="dt" sz="half" idx="10"/>
          </p:nvPr>
        </p:nvSpPr>
        <p:spPr/>
        <p:txBody>
          <a:body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8CE53EDD-2222-8342-9E86-833AD54430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670AF5-2F3A-1C46-B9C9-53F19DBFC0FE}"/>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19848641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9252" y="457199"/>
            <a:ext cx="978557" cy="4073823"/>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08001" y="457201"/>
            <a:ext cx="6064250" cy="407382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BE4073-E99E-3C4F-A2D0-18C4E53F0400}" type="datetime1">
              <a:rPr kumimoji="1" lang="ja-JP" altLang="en-US" smtClean="0"/>
              <a:t>2021/4/2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25081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7CE82-5215-0C49-856C-CA165AB622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p:txBody>
          <a:bodyPr/>
          <a:lstStyle/>
          <a:p>
            <a:fld id="{37EDFF6A-F84A-764E-A11E-FF5CDD4009F4}"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224621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a:xfrm>
            <a:off x="628650" y="430824"/>
            <a:ext cx="7886700" cy="4201900"/>
          </a:xfrm>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p:txBody>
          <a:bodyPr/>
          <a:lstStyle/>
          <a:p>
            <a:fld id="{37EDFF6A-F84A-764E-A11E-FF5CDD4009F4}"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168611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8BEB2E5-91C1-0049-B621-7BA473122746}"/>
              </a:ext>
            </a:extLst>
          </p:cNvPr>
          <p:cNvSpPr/>
          <p:nvPr/>
        </p:nvSpPr>
        <p:spPr>
          <a:xfrm>
            <a:off x="529259" y="775254"/>
            <a:ext cx="8074528" cy="4099891"/>
          </a:xfrm>
          <a:prstGeom prst="rect">
            <a:avLst/>
          </a:prstGeom>
          <a:solidFill>
            <a:srgbClr val="FFFECE"/>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13"/>
          </a:p>
        </p:txBody>
      </p:sp>
      <p:sp>
        <p:nvSpPr>
          <p:cNvPr id="2" name="タイトル 1">
            <a:extLst>
              <a:ext uri="{FF2B5EF4-FFF2-40B4-BE49-F238E27FC236}">
                <a16:creationId xmlns:a16="http://schemas.microsoft.com/office/drawing/2014/main" id="{DA67CE82-5215-0C49-856C-CA165AB622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a:xfrm>
            <a:off x="628650" y="834889"/>
            <a:ext cx="7886700" cy="3943349"/>
          </a:xfrm>
          <a:noFill/>
          <a:ln>
            <a:noFill/>
          </a:ln>
        </p:spPr>
        <p:txBody>
          <a:bodyPr/>
          <a:lstStyle>
            <a:lvl1pPr marL="200918" indent="-200918">
              <a:buFont typeface="HiraginoSans-W3" panose="020B0400000000000000" pitchFamily="34" charset="-128"/>
              <a:buChar char="◎"/>
              <a:tabLst/>
              <a:defRPr/>
            </a:lvl1pPr>
            <a:lvl2pPr marL="328613" indent="-135731">
              <a:buFont typeface="Wingdings" pitchFamily="2" charset="2"/>
              <a:buChar char="l"/>
              <a:tabLst/>
              <a:defRPr/>
            </a:lvl2pPr>
            <a:lvl3pPr marL="482204" indent="-96441">
              <a:buFont typeface="HiraginoSans-W3" panose="020B0400000000000000" pitchFamily="34" charset="-128"/>
              <a:buChar char="○"/>
              <a:defRPr/>
            </a:lvl3pPr>
            <a:lvl4pPr marL="675085" indent="-96441">
              <a:buFont typeface="Wingdings" pitchFamily="2" charset="2"/>
              <a:buChar char="l"/>
              <a:defRPr/>
            </a:lvl4pPr>
            <a:lvl5pPr marL="867966" indent="-96441">
              <a:buFont typeface="HiraginoSans-W3" panose="020B0400000000000000" pitchFamily="34" charset="-128"/>
              <a:buChar char="◦"/>
              <a:defRPr/>
            </a:lvl5pPr>
          </a:lstStyle>
          <a:p>
            <a:pPr lvl="0"/>
            <a:r>
              <a:rPr kumimoji="1" lang="ja-JP" altLang="en-US"/>
              <a:t>マスター テキストの書式設定
第 </a:t>
            </a:r>
            <a:r>
              <a:rPr kumimoji="1" lang="en-US" altLang="ja-JP" dirty="0"/>
              <a:t>2 </a:t>
            </a:r>
            <a:r>
              <a:rPr kumimoji="1" lang="ja-JP" altLang="en-US"/>
              <a:t>レベル
第 </a:t>
            </a:r>
            <a:r>
              <a:rPr kumimoji="1" lang="en-US" altLang="ja-JP" dirty="0"/>
              <a:t>3 </a:t>
            </a:r>
            <a:r>
              <a:rPr kumimoji="1" lang="ja-JP" altLang="en-US"/>
              <a:t>レベル
第 </a:t>
            </a:r>
            <a:r>
              <a:rPr kumimoji="1" lang="en-US" altLang="ja-JP" dirty="0"/>
              <a:t>4 </a:t>
            </a:r>
            <a:r>
              <a:rPr kumimoji="1" lang="ja-JP" altLang="en-US"/>
              <a:t>レベル
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a:xfrm>
            <a:off x="628650" y="4844706"/>
            <a:ext cx="2057400" cy="273844"/>
          </a:xfrm>
        </p:spPr>
        <p:txBody>
          <a:body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a:xfrm>
            <a:off x="3028950" y="4844706"/>
            <a:ext cx="3086100" cy="273844"/>
          </a:xfr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31286260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7CE82-5215-0C49-856C-CA165AB622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a:xfrm>
            <a:off x="628650" y="834889"/>
            <a:ext cx="7886700" cy="3943349"/>
          </a:xfrm>
          <a:noFill/>
          <a:ln>
            <a:noFill/>
          </a:ln>
        </p:spPr>
        <p:txBody>
          <a:bodyPr/>
          <a:lstStyle>
            <a:lvl1pPr marL="357188" indent="-350838">
              <a:buFont typeface="HiraginoSans-W3" panose="020B0400000000000000" pitchFamily="34" charset="-128"/>
              <a:buChar char="◎"/>
              <a:tabLst/>
              <a:defRPr/>
            </a:lvl1pPr>
            <a:lvl2pPr marL="328613" indent="-135731">
              <a:buFont typeface="Wingdings" pitchFamily="2" charset="2"/>
              <a:buChar char="l"/>
              <a:tabLst/>
              <a:defRPr/>
            </a:lvl2pPr>
            <a:lvl3pPr marL="482204" indent="-96441">
              <a:buFont typeface="HiraginoSans-W3" panose="020B0400000000000000" pitchFamily="34" charset="-128"/>
              <a:buChar char="○"/>
              <a:defRPr/>
            </a:lvl3pPr>
            <a:lvl4pPr marL="675085" indent="-96441">
              <a:buFont typeface="Wingdings" pitchFamily="2" charset="2"/>
              <a:buChar char="l"/>
              <a:defRPr/>
            </a:lvl4pPr>
            <a:lvl5pPr marL="867966" indent="-96441">
              <a:buFont typeface="HiraginoSans-W3" panose="020B0400000000000000" pitchFamily="34" charset="-128"/>
              <a:buChar char="◦"/>
              <a:defRPr/>
            </a:lvl5pPr>
          </a:lstStyle>
          <a:p>
            <a:pPr lvl="0"/>
            <a:r>
              <a:rPr kumimoji="1" lang="ja-JP" altLang="en-US"/>
              <a:t>マスター テキストの書式設定</a:t>
            </a:r>
            <a:endParaRPr kumimoji="1" lang="en-US" altLang="ja-JP" dirty="0"/>
          </a:p>
          <a:p>
            <a:pPr lvl="0"/>
            <a:r>
              <a:rPr kumimoji="1" lang="ja-JP" altLang="en-US"/>
              <a:t>第 </a:t>
            </a:r>
            <a:r>
              <a:rPr kumimoji="1" lang="en-US" altLang="ja-JP" dirty="0"/>
              <a:t>2 </a:t>
            </a:r>
            <a:r>
              <a:rPr kumimoji="1" lang="ja-JP" altLang="en-US"/>
              <a:t>レベル
第 </a:t>
            </a:r>
            <a:r>
              <a:rPr kumimoji="1" lang="en-US" altLang="ja-JP" dirty="0"/>
              <a:t>3 </a:t>
            </a:r>
            <a:r>
              <a:rPr kumimoji="1" lang="ja-JP" altLang="en-US"/>
              <a:t>レベル
第 </a:t>
            </a:r>
            <a:r>
              <a:rPr kumimoji="1" lang="en-US" altLang="ja-JP" dirty="0"/>
              <a:t>4 </a:t>
            </a:r>
            <a:r>
              <a:rPr kumimoji="1" lang="ja-JP" altLang="en-US"/>
              <a:t>レベル
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a:xfrm>
            <a:off x="628650" y="4844706"/>
            <a:ext cx="2057400" cy="273844"/>
          </a:xfrm>
        </p:spPr>
        <p:txBody>
          <a:body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a:xfrm>
            <a:off x="3028950" y="4844706"/>
            <a:ext cx="3086100" cy="273844"/>
          </a:xfr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394296442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C9EDB-25D5-E846-ACEC-6EFFAE46C783}"/>
              </a:ext>
            </a:extLst>
          </p:cNvPr>
          <p:cNvSpPr>
            <a:spLocks noGrp="1"/>
          </p:cNvSpPr>
          <p:nvPr>
            <p:ph type="title"/>
          </p:nvPr>
        </p:nvSpPr>
        <p:spPr>
          <a:xfrm>
            <a:off x="623888" y="1282306"/>
            <a:ext cx="7886700" cy="2139553"/>
          </a:xfrm>
        </p:spPr>
        <p:txBody>
          <a:bodyPr anchor="b"/>
          <a:lstStyle>
            <a:lvl1pPr>
              <a:defRPr sz="32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8D2A2E-714C-C04C-9A61-317FEBF120EA}"/>
              </a:ext>
            </a:extLst>
          </p:cNvPr>
          <p:cNvSpPr>
            <a:spLocks noGrp="1"/>
          </p:cNvSpPr>
          <p:nvPr>
            <p:ph type="body" idx="1"/>
          </p:nvPr>
        </p:nvSpPr>
        <p:spPr>
          <a:xfrm>
            <a:off x="623888" y="3442099"/>
            <a:ext cx="7886700" cy="1125140"/>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7B3BB0-5E35-2244-8E5F-73EDD408E530}"/>
              </a:ext>
            </a:extLst>
          </p:cNvPr>
          <p:cNvSpPr>
            <a:spLocks noGrp="1"/>
          </p:cNvSpPr>
          <p:nvPr>
            <p:ph type="dt" sz="half" idx="10"/>
          </p:nvPr>
        </p:nvSpPr>
        <p:spPr/>
        <p:txBody>
          <a:bodyPr/>
          <a:lstStyle/>
          <a:p>
            <a:fld id="{F625216F-4DE7-5243-86C3-2E391AAAD3D7}"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0F1C1412-AE73-A94C-9761-87FD8BA895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60EE40-5A21-EF4F-B3B5-31D831BFD5E1}"/>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20378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FE00BE-1BFB-A84F-9FD8-8AC89B1635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6C6835-AFB4-A848-ABC5-2DFEA6EDBAB0}"/>
              </a:ext>
            </a:extLst>
          </p:cNvPr>
          <p:cNvSpPr>
            <a:spLocks noGrp="1"/>
          </p:cNvSpPr>
          <p:nvPr>
            <p:ph sz="half" idx="1"/>
          </p:nvPr>
        </p:nvSpPr>
        <p:spPr>
          <a:xfrm>
            <a:off x="628650" y="837211"/>
            <a:ext cx="3886200" cy="3795512"/>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18950B15-5F78-0041-AB29-93D9AC9FEED6}"/>
              </a:ext>
            </a:extLst>
          </p:cNvPr>
          <p:cNvSpPr>
            <a:spLocks noGrp="1"/>
          </p:cNvSpPr>
          <p:nvPr>
            <p:ph sz="half" idx="2"/>
          </p:nvPr>
        </p:nvSpPr>
        <p:spPr>
          <a:xfrm>
            <a:off x="4629150" y="837211"/>
            <a:ext cx="3886200" cy="3795512"/>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D4D5B10D-D6C5-9142-8226-CD7C07E25B6F}"/>
              </a:ext>
            </a:extLst>
          </p:cNvPr>
          <p:cNvSpPr>
            <a:spLocks noGrp="1"/>
          </p:cNvSpPr>
          <p:nvPr>
            <p:ph type="dt" sz="half" idx="10"/>
          </p:nvPr>
        </p:nvSpPr>
        <p:spPr/>
        <p:txBody>
          <a:bodyPr/>
          <a:lstStyle/>
          <a:p>
            <a:fld id="{B0E22547-D072-4343-A6D6-29C9B1CCF6B6}" type="datetime1">
              <a:rPr kumimoji="1" lang="ja-JP" altLang="en-US" smtClean="0"/>
              <a:t>2021/4/2</a:t>
            </a:fld>
            <a:endParaRPr kumimoji="1" lang="ja-JP" altLang="en-US"/>
          </a:p>
        </p:txBody>
      </p:sp>
      <p:sp>
        <p:nvSpPr>
          <p:cNvPr id="6" name="フッター プレースホルダー 5">
            <a:extLst>
              <a:ext uri="{FF2B5EF4-FFF2-40B4-BE49-F238E27FC236}">
                <a16:creationId xmlns:a16="http://schemas.microsoft.com/office/drawing/2014/main" id="{620ACB4F-63C2-E245-AFA7-DCBCE1990C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859682-1B36-F549-AA85-720CB77A2BBD}"/>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165581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6121A5-CDF6-2F42-B2CD-7FD832DECB83}"/>
              </a:ext>
            </a:extLst>
          </p:cNvPr>
          <p:cNvSpPr>
            <a:spLocks noGrp="1"/>
          </p:cNvSpPr>
          <p:nvPr>
            <p:ph type="title"/>
          </p:nvPr>
        </p:nvSpPr>
        <p:spPr>
          <a:xfrm>
            <a:off x="628650" y="204195"/>
            <a:ext cx="7886700" cy="44982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C39303-590A-8347-BB5C-49D55EC8E306}"/>
              </a:ext>
            </a:extLst>
          </p:cNvPr>
          <p:cNvSpPr>
            <a:spLocks noGrp="1"/>
          </p:cNvSpPr>
          <p:nvPr>
            <p:ph type="body" idx="1"/>
          </p:nvPr>
        </p:nvSpPr>
        <p:spPr>
          <a:xfrm>
            <a:off x="629842" y="779030"/>
            <a:ext cx="3868340" cy="617934"/>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73B9F52-12D4-7540-89EC-10EF72CEBA3F}"/>
              </a:ext>
            </a:extLst>
          </p:cNvPr>
          <p:cNvSpPr>
            <a:spLocks noGrp="1"/>
          </p:cNvSpPr>
          <p:nvPr>
            <p:ph sz="half" idx="2"/>
          </p:nvPr>
        </p:nvSpPr>
        <p:spPr>
          <a:xfrm>
            <a:off x="629842" y="1521980"/>
            <a:ext cx="3868340" cy="3120269"/>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ADBE76CD-8A8A-E545-8EF4-8BF98113B4E5}"/>
              </a:ext>
            </a:extLst>
          </p:cNvPr>
          <p:cNvSpPr>
            <a:spLocks noGrp="1"/>
          </p:cNvSpPr>
          <p:nvPr>
            <p:ph type="body" sz="quarter" idx="3"/>
          </p:nvPr>
        </p:nvSpPr>
        <p:spPr>
          <a:xfrm>
            <a:off x="4629153" y="779030"/>
            <a:ext cx="3887391" cy="617934"/>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52C79E5A-8091-9849-8F28-0225D27B37D0}"/>
              </a:ext>
            </a:extLst>
          </p:cNvPr>
          <p:cNvSpPr>
            <a:spLocks noGrp="1"/>
          </p:cNvSpPr>
          <p:nvPr>
            <p:ph sz="quarter" idx="4"/>
          </p:nvPr>
        </p:nvSpPr>
        <p:spPr>
          <a:xfrm>
            <a:off x="4629153" y="1521980"/>
            <a:ext cx="3887391" cy="3120269"/>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367FCB9B-F55A-1C4C-827F-208B06D6D2C4}"/>
              </a:ext>
            </a:extLst>
          </p:cNvPr>
          <p:cNvSpPr>
            <a:spLocks noGrp="1"/>
          </p:cNvSpPr>
          <p:nvPr>
            <p:ph type="dt" sz="half" idx="10"/>
          </p:nvPr>
        </p:nvSpPr>
        <p:spPr/>
        <p:txBody>
          <a:bodyPr/>
          <a:lstStyle/>
          <a:p>
            <a:fld id="{E8CC5EB4-BD95-0A43-B9BE-3F28F67D1E38}" type="datetime1">
              <a:rPr kumimoji="1" lang="ja-JP" altLang="en-US" smtClean="0"/>
              <a:t>2021/4/2</a:t>
            </a:fld>
            <a:endParaRPr kumimoji="1" lang="ja-JP" altLang="en-US"/>
          </a:p>
        </p:txBody>
      </p:sp>
      <p:sp>
        <p:nvSpPr>
          <p:cNvPr id="8" name="フッター プレースホルダー 7">
            <a:extLst>
              <a:ext uri="{FF2B5EF4-FFF2-40B4-BE49-F238E27FC236}">
                <a16:creationId xmlns:a16="http://schemas.microsoft.com/office/drawing/2014/main" id="{45C9249C-5CB8-8943-9288-E8014E2EB8C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2B11091-B827-9C40-9ACE-A658A2E5CE23}"/>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124072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D84798-D3B3-124E-AA34-338BE8F836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4B8C59-02F9-A540-ABE1-BFD7F857ACFD}"/>
              </a:ext>
            </a:extLst>
          </p:cNvPr>
          <p:cNvSpPr>
            <a:spLocks noGrp="1"/>
          </p:cNvSpPr>
          <p:nvPr>
            <p:ph type="dt" sz="half" idx="10"/>
          </p:nvPr>
        </p:nvSpPr>
        <p:spPr/>
        <p:txBody>
          <a:bodyPr/>
          <a:lstStyle/>
          <a:p>
            <a:fld id="{87808B36-9505-1D4C-ADDF-1FD242670383}" type="datetime1">
              <a:rPr kumimoji="1" lang="ja-JP" altLang="en-US" smtClean="0"/>
              <a:t>2021/4/2</a:t>
            </a:fld>
            <a:endParaRPr kumimoji="1" lang="ja-JP" altLang="en-US"/>
          </a:p>
        </p:txBody>
      </p:sp>
      <p:sp>
        <p:nvSpPr>
          <p:cNvPr id="4" name="フッター プレースホルダー 3">
            <a:extLst>
              <a:ext uri="{FF2B5EF4-FFF2-40B4-BE49-F238E27FC236}">
                <a16:creationId xmlns:a16="http://schemas.microsoft.com/office/drawing/2014/main" id="{D1D68012-B187-824E-B792-16808E2E29C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ED891-4BFD-F44B-B9E6-5792CE410B49}"/>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308113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82688B9-7BBE-254D-8EFC-A863A753727A}"/>
              </a:ext>
            </a:extLst>
          </p:cNvPr>
          <p:cNvSpPr>
            <a:spLocks noGrp="1"/>
          </p:cNvSpPr>
          <p:nvPr>
            <p:ph type="title"/>
          </p:nvPr>
        </p:nvSpPr>
        <p:spPr>
          <a:xfrm>
            <a:off x="628650" y="205152"/>
            <a:ext cx="7886700" cy="495197"/>
          </a:xfrm>
          <a:prstGeom prst="rect">
            <a:avLst/>
          </a:prstGeom>
        </p:spPr>
        <p:txBody>
          <a:bodyPr vert="horz" lIns="91440" tIns="45720" rIns="91440" bIns="45720" rtlCol="0" anchor="ctr">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13AABF-8434-B04B-8856-B4DB04E2CFEF}"/>
              </a:ext>
            </a:extLst>
          </p:cNvPr>
          <p:cNvSpPr>
            <a:spLocks noGrp="1"/>
          </p:cNvSpPr>
          <p:nvPr>
            <p:ph type="body" idx="1"/>
          </p:nvPr>
        </p:nvSpPr>
        <p:spPr>
          <a:xfrm>
            <a:off x="628650" y="834889"/>
            <a:ext cx="7886700" cy="379783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652EB2A9-770A-FE48-B06F-A3E36A99FC24}"/>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506">
                <a:solidFill>
                  <a:schemeClr val="tx1">
                    <a:tint val="75000"/>
                  </a:schemeClr>
                </a:solidFill>
              </a:defRPr>
            </a:lvl1p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233A0D9-BE19-D84A-8C83-0F385F76DB96}"/>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02C8463-39F2-6B4A-9D14-2D4199AB7B2D}"/>
              </a:ext>
            </a:extLst>
          </p:cNvPr>
          <p:cNvSpPr>
            <a:spLocks noGrp="1"/>
          </p:cNvSpPr>
          <p:nvPr>
            <p:ph type="sldNum" sz="quarter" idx="4"/>
          </p:nvPr>
        </p:nvSpPr>
        <p:spPr>
          <a:xfrm>
            <a:off x="8603788" y="4875144"/>
            <a:ext cx="540213" cy="249929"/>
          </a:xfrm>
          <a:prstGeom prst="rect">
            <a:avLst/>
          </a:prstGeom>
        </p:spPr>
        <p:txBody>
          <a:bodyPr vert="horz" lIns="91440" tIns="45720" rIns="91440" bIns="45720" rtlCol="0" anchor="ctr"/>
          <a:lstStyle>
            <a:lvl1pPr algn="r">
              <a:defRPr sz="900" b="1">
                <a:solidFill>
                  <a:schemeClr val="tx1"/>
                </a:solidFill>
                <a:latin typeface="+mn-ea"/>
                <a:ea typeface="+mn-ea"/>
              </a:defRPr>
            </a:lvl1p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10402973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ctr" defTabSz="385763" rtl="0" eaLnBrk="1" latinLnBrk="0" hangingPunct="1">
        <a:lnSpc>
          <a:spcPct val="90000"/>
        </a:lnSpc>
        <a:spcBef>
          <a:spcPct val="0"/>
        </a:spcBef>
        <a:buNone/>
        <a:defRPr kumimoji="1" sz="3200" b="1" kern="1200">
          <a:solidFill>
            <a:schemeClr val="tx1"/>
          </a:solidFill>
          <a:latin typeface="+mj-lt"/>
          <a:ea typeface="+mj-ea"/>
          <a:cs typeface="+mj-cs"/>
        </a:defRPr>
      </a:lvl1pPr>
    </p:titleStyle>
    <p:bodyStyle>
      <a:lvl1pPr marL="357188" indent="-357188" algn="l" defTabSz="385763" rtl="0" eaLnBrk="1" latinLnBrk="0" hangingPunct="1">
        <a:lnSpc>
          <a:spcPct val="90000"/>
        </a:lnSpc>
        <a:spcBef>
          <a:spcPts val="760"/>
        </a:spcBef>
        <a:spcAft>
          <a:spcPts val="338"/>
        </a:spcAft>
        <a:buFont typeface="HiraginoSans-W3" panose="020B0400000000000000" pitchFamily="34" charset="-128"/>
        <a:buChar char="❖"/>
        <a:tabLst/>
        <a:defRPr kumimoji="1" sz="2400" kern="1200">
          <a:solidFill>
            <a:schemeClr val="tx1"/>
          </a:solidFill>
          <a:latin typeface="+mn-lt"/>
          <a:ea typeface="+mn-ea"/>
          <a:cs typeface="+mn-cs"/>
        </a:defRPr>
      </a:lvl1pPr>
      <a:lvl2pPr marL="623888" indent="-266700"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2pPr>
      <a:lvl3pPr marL="892175" indent="-2540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3pPr>
      <a:lvl4pPr marL="1066800" indent="-2667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4pPr>
      <a:lvl5pPr marL="1335088" indent="-268288"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9pPr>
    </p:bodyStyle>
    <p:otherStyle>
      <a:defPPr>
        <a:defRPr lang="ja-JP"/>
      </a:defPPr>
      <a:lvl1pPr marL="0" algn="l" defTabSz="385763" rtl="0" eaLnBrk="1" latinLnBrk="0" hangingPunct="1">
        <a:defRPr kumimoji="1" sz="760" kern="1200">
          <a:solidFill>
            <a:schemeClr val="tx1"/>
          </a:solidFill>
          <a:latin typeface="+mn-lt"/>
          <a:ea typeface="+mn-ea"/>
          <a:cs typeface="+mn-cs"/>
        </a:defRPr>
      </a:lvl1pPr>
      <a:lvl2pPr marL="192881" algn="l" defTabSz="385763" rtl="0" eaLnBrk="1" latinLnBrk="0" hangingPunct="1">
        <a:defRPr kumimoji="1" sz="760" kern="1200">
          <a:solidFill>
            <a:schemeClr val="tx1"/>
          </a:solidFill>
          <a:latin typeface="+mn-lt"/>
          <a:ea typeface="+mn-ea"/>
          <a:cs typeface="+mn-cs"/>
        </a:defRPr>
      </a:lvl2pPr>
      <a:lvl3pPr marL="385763" algn="l" defTabSz="385763" rtl="0" eaLnBrk="1" latinLnBrk="0" hangingPunct="1">
        <a:defRPr kumimoji="1" sz="760" kern="1200">
          <a:solidFill>
            <a:schemeClr val="tx1"/>
          </a:solidFill>
          <a:latin typeface="+mn-lt"/>
          <a:ea typeface="+mn-ea"/>
          <a:cs typeface="+mn-cs"/>
        </a:defRPr>
      </a:lvl3pPr>
      <a:lvl4pPr marL="578644" algn="l" defTabSz="385763" rtl="0" eaLnBrk="1" latinLnBrk="0" hangingPunct="1">
        <a:defRPr kumimoji="1" sz="760" kern="1200">
          <a:solidFill>
            <a:schemeClr val="tx1"/>
          </a:solidFill>
          <a:latin typeface="+mn-lt"/>
          <a:ea typeface="+mn-ea"/>
          <a:cs typeface="+mn-cs"/>
        </a:defRPr>
      </a:lvl4pPr>
      <a:lvl5pPr marL="771525" algn="l" defTabSz="385763" rtl="0" eaLnBrk="1" latinLnBrk="0" hangingPunct="1">
        <a:defRPr kumimoji="1" sz="760" kern="1200">
          <a:solidFill>
            <a:schemeClr val="tx1"/>
          </a:solidFill>
          <a:latin typeface="+mn-lt"/>
          <a:ea typeface="+mn-ea"/>
          <a:cs typeface="+mn-cs"/>
        </a:defRPr>
      </a:lvl5pPr>
      <a:lvl6pPr marL="964406" algn="l" defTabSz="385763" rtl="0" eaLnBrk="1" latinLnBrk="0" hangingPunct="1">
        <a:defRPr kumimoji="1" sz="760" kern="1200">
          <a:solidFill>
            <a:schemeClr val="tx1"/>
          </a:solidFill>
          <a:latin typeface="+mn-lt"/>
          <a:ea typeface="+mn-ea"/>
          <a:cs typeface="+mn-cs"/>
        </a:defRPr>
      </a:lvl6pPr>
      <a:lvl7pPr marL="1157288" algn="l" defTabSz="385763" rtl="0" eaLnBrk="1" latinLnBrk="0" hangingPunct="1">
        <a:defRPr kumimoji="1" sz="760" kern="1200">
          <a:solidFill>
            <a:schemeClr val="tx1"/>
          </a:solidFill>
          <a:latin typeface="+mn-lt"/>
          <a:ea typeface="+mn-ea"/>
          <a:cs typeface="+mn-cs"/>
        </a:defRPr>
      </a:lvl7pPr>
      <a:lvl8pPr marL="1350169" algn="l" defTabSz="385763" rtl="0" eaLnBrk="1" latinLnBrk="0" hangingPunct="1">
        <a:defRPr kumimoji="1" sz="760" kern="1200">
          <a:solidFill>
            <a:schemeClr val="tx1"/>
          </a:solidFill>
          <a:latin typeface="+mn-lt"/>
          <a:ea typeface="+mn-ea"/>
          <a:cs typeface="+mn-cs"/>
        </a:defRPr>
      </a:lvl8pPr>
      <a:lvl9pPr marL="1543050" algn="l" defTabSz="385763" rtl="0" eaLnBrk="1" latinLnBrk="0" hangingPunct="1">
        <a:defRPr kumimoji="1"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7.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Novichok_ag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7CB74A-EBF3-3A4A-9239-0F0CF9BAA5A6}"/>
              </a:ext>
            </a:extLst>
          </p:cNvPr>
          <p:cNvSpPr>
            <a:spLocks noGrp="1"/>
          </p:cNvSpPr>
          <p:nvPr>
            <p:ph type="ctrTitle"/>
          </p:nvPr>
        </p:nvSpPr>
        <p:spPr/>
        <p:txBody>
          <a:bodyPr>
            <a:normAutofit/>
          </a:bodyPr>
          <a:lstStyle/>
          <a:p>
            <a:r>
              <a:rPr lang="ja-JP" altLang="en-US" sz="3200"/>
              <a:t>化学剤テロ災害対処</a:t>
            </a:r>
            <a:endParaRPr kumimoji="1" lang="ja-JP" altLang="en-US" sz="3200"/>
          </a:p>
        </p:txBody>
      </p:sp>
      <p:sp>
        <p:nvSpPr>
          <p:cNvPr id="3" name="字幕 2">
            <a:extLst>
              <a:ext uri="{FF2B5EF4-FFF2-40B4-BE49-F238E27FC236}">
                <a16:creationId xmlns:a16="http://schemas.microsoft.com/office/drawing/2014/main" id="{E0D995D4-A677-504C-AE03-323806DE94AC}"/>
              </a:ext>
            </a:extLst>
          </p:cNvPr>
          <p:cNvSpPr>
            <a:spLocks noGrp="1"/>
          </p:cNvSpPr>
          <p:nvPr>
            <p:ph type="subTitle" idx="1"/>
          </p:nvPr>
        </p:nvSpPr>
        <p:spPr/>
        <p:txBody>
          <a:bodyPr>
            <a:normAutofit/>
          </a:bodyPr>
          <a:lstStyle/>
          <a:p>
            <a:r>
              <a:rPr kumimoji="1" lang="ja-JP" altLang="en-US" sz="1400"/>
              <a:t>初動対応者のための基礎知識</a:t>
            </a:r>
          </a:p>
        </p:txBody>
      </p:sp>
      <p:sp>
        <p:nvSpPr>
          <p:cNvPr id="4" name="正方形/長方形 3">
            <a:extLst>
              <a:ext uri="{FF2B5EF4-FFF2-40B4-BE49-F238E27FC236}">
                <a16:creationId xmlns:a16="http://schemas.microsoft.com/office/drawing/2014/main" id="{25B44893-640B-E74D-9C20-955AA063EF2C}"/>
              </a:ext>
            </a:extLst>
          </p:cNvPr>
          <p:cNvSpPr/>
          <p:nvPr/>
        </p:nvSpPr>
        <p:spPr>
          <a:xfrm>
            <a:off x="4166829" y="4497169"/>
            <a:ext cx="4977171" cy="6463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a:t>本資料は、原子力規制庁令和</a:t>
            </a:r>
            <a:r>
              <a:rPr lang="en-US" altLang="ja-JP" sz="1200" dirty="0"/>
              <a:t>2</a:t>
            </a:r>
            <a:r>
              <a:rPr lang="ja-JP" altLang="en-US" sz="1200"/>
              <a:t>年度放射線対策委託費（放射線安全規制研究戦略的推進事業費）放射線安全規制研究推進事業（包括的被ばく医療の体制構築に関する調査研究）において作成されました。</a:t>
            </a:r>
          </a:p>
        </p:txBody>
      </p:sp>
    </p:spTree>
    <p:extLst>
      <p:ext uri="{BB962C8B-B14F-4D97-AF65-F5344CB8AC3E}">
        <p14:creationId xmlns:p14="http://schemas.microsoft.com/office/powerpoint/2010/main" val="389809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正方形/長方形 3"/>
          <p:cNvSpPr>
            <a:spLocks noChangeArrowheads="1"/>
          </p:cNvSpPr>
          <p:nvPr/>
        </p:nvSpPr>
        <p:spPr bwMode="auto">
          <a:xfrm>
            <a:off x="250826" y="4670823"/>
            <a:ext cx="5349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ja-JP" sz="1800">
                <a:ea typeface="ＭＳ 明朝" pitchFamily="17" charset="-128"/>
                <a:cs typeface="Times New Roman" pitchFamily="18" charset="0"/>
              </a:rPr>
              <a:t>ＲＳＤＬ</a:t>
            </a:r>
            <a:r>
              <a:rPr lang="en-US" altLang="ja-JP" sz="1800">
                <a:ea typeface="ＭＳ 明朝" pitchFamily="17" charset="-128"/>
                <a:cs typeface="Times New Roman" pitchFamily="18" charset="0"/>
              </a:rPr>
              <a:t>(Reactive Skin Decontamination Lotion)</a:t>
            </a:r>
            <a:endParaRPr lang="ja-JP" altLang="en-US" sz="1800">
              <a:ea typeface="ＭＳ 明朝" pitchFamily="17" charset="-128"/>
              <a:cs typeface="Times New Roman" pitchFamily="18" charset="0"/>
            </a:endParaRPr>
          </a:p>
        </p:txBody>
      </p:sp>
      <p:sp>
        <p:nvSpPr>
          <p:cNvPr id="16390" name="正方形/長方形 12"/>
          <p:cNvSpPr>
            <a:spLocks noChangeArrowheads="1"/>
          </p:cNvSpPr>
          <p:nvPr/>
        </p:nvSpPr>
        <p:spPr bwMode="auto">
          <a:xfrm>
            <a:off x="5519735" y="4637487"/>
            <a:ext cx="3331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dirty="0">
                <a:ea typeface="ＭＳ 明朝" pitchFamily="17" charset="-128"/>
                <a:cs typeface="Times New Roman" pitchFamily="18" charset="0"/>
              </a:rPr>
              <a:t>個人用除染具（自衛隊装備）</a:t>
            </a:r>
          </a:p>
        </p:txBody>
      </p:sp>
      <p:pic>
        <p:nvPicPr>
          <p:cNvPr id="16391" name="図 9"/>
          <p:cNvPicPr>
            <a:picLocks noChangeAspect="1" noChangeArrowheads="1"/>
          </p:cNvPicPr>
          <p:nvPr/>
        </p:nvPicPr>
        <p:blipFill>
          <a:blip r:embed="rId3">
            <a:extLst>
              <a:ext uri="{28A0092B-C50C-407E-A947-70E740481C1C}">
                <a14:useLocalDpi xmlns:a14="http://schemas.microsoft.com/office/drawing/2010/main" val="0"/>
              </a:ext>
            </a:extLst>
          </a:blip>
          <a:srcRect l="2315" t="2670" r="4884" b="3191"/>
          <a:stretch>
            <a:fillRect/>
          </a:stretch>
        </p:blipFill>
        <p:spPr bwMode="auto">
          <a:xfrm>
            <a:off x="1260122" y="2674148"/>
            <a:ext cx="3331281" cy="193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タイトル 1">
            <a:extLst>
              <a:ext uri="{FF2B5EF4-FFF2-40B4-BE49-F238E27FC236}">
                <a16:creationId xmlns:a16="http://schemas.microsoft.com/office/drawing/2014/main" id="{F6B4FEC1-B547-434C-9696-D27D84886367}"/>
              </a:ext>
            </a:extLst>
          </p:cNvPr>
          <p:cNvSpPr>
            <a:spLocks noGrp="1"/>
          </p:cNvSpPr>
          <p:nvPr>
            <p:ph type="title"/>
          </p:nvPr>
        </p:nvSpPr>
        <p:spPr>
          <a:xfrm>
            <a:off x="628650" y="205152"/>
            <a:ext cx="7886700" cy="495197"/>
          </a:xfrm>
        </p:spPr>
        <p:txBody>
          <a:bodyPr/>
          <a:lstStyle/>
          <a:p>
            <a:r>
              <a:rPr kumimoji="1" lang="ja-JP" altLang="en-US" dirty="0" err="1"/>
              <a:t>びらん</a:t>
            </a:r>
            <a:r>
              <a:rPr kumimoji="1" lang="ja-JP" altLang="en-US" dirty="0"/>
              <a:t>剤に対する応急処置</a:t>
            </a:r>
          </a:p>
        </p:txBody>
      </p:sp>
      <p:sp>
        <p:nvSpPr>
          <p:cNvPr id="14" name="コンテンツ プレースホルダー 2">
            <a:extLst>
              <a:ext uri="{FF2B5EF4-FFF2-40B4-BE49-F238E27FC236}">
                <a16:creationId xmlns:a16="http://schemas.microsoft.com/office/drawing/2014/main" id="{0DA45CA1-7CDB-6144-89F5-1A3AD5299BCA}"/>
              </a:ext>
            </a:extLst>
          </p:cNvPr>
          <p:cNvSpPr>
            <a:spLocks noGrp="1"/>
          </p:cNvSpPr>
          <p:nvPr>
            <p:ph idx="1"/>
          </p:nvPr>
        </p:nvSpPr>
        <p:spPr>
          <a:xfrm>
            <a:off x="658816" y="929877"/>
            <a:ext cx="8015288" cy="1727597"/>
          </a:xfrm>
        </p:spPr>
        <p:txBody>
          <a:bodyPr>
            <a:normAutofit/>
          </a:bodyPr>
          <a:lstStyle/>
          <a:p>
            <a:r>
              <a:rPr lang="ja-JP" altLang="en-US" sz="2000" dirty="0"/>
              <a:t>マスタードの解毒薬はなく、</a:t>
            </a:r>
            <a:r>
              <a:rPr lang="ja-JP" altLang="en-US" sz="2000" dirty="0">
                <a:solidFill>
                  <a:srgbClr val="FF0000"/>
                </a:solidFill>
              </a:rPr>
              <a:t>対症療法</a:t>
            </a:r>
            <a:r>
              <a:rPr lang="ja-JP" altLang="en-US" sz="2000" dirty="0"/>
              <a:t>が主体</a:t>
            </a:r>
          </a:p>
          <a:p>
            <a:r>
              <a:rPr lang="ja-JP" altLang="en-US" sz="2000" dirty="0"/>
              <a:t>ルイサイトには、</a:t>
            </a:r>
            <a:r>
              <a:rPr lang="en-US" altLang="ja-JP" sz="2000" dirty="0"/>
              <a:t>BAL</a:t>
            </a:r>
            <a:r>
              <a:rPr lang="ja-JP" altLang="en-US" sz="2000" dirty="0"/>
              <a:t>が内部臓器の傷害を軽減</a:t>
            </a:r>
          </a:p>
          <a:p>
            <a:r>
              <a:rPr lang="ja-JP" altLang="en-US" sz="2000" dirty="0"/>
              <a:t>迅速な除染、水洗、ふき取りが有効</a:t>
            </a:r>
            <a:endParaRPr lang="en-US" altLang="ja-JP" sz="2000" dirty="0"/>
          </a:p>
          <a:p>
            <a:r>
              <a:rPr lang="ja-JP" altLang="en-US" sz="2000" dirty="0"/>
              <a:t>皮膚の損傷には、通常の熱傷と同様の処置</a:t>
            </a:r>
          </a:p>
          <a:p>
            <a:pPr marL="0" indent="0">
              <a:buNone/>
            </a:pPr>
            <a:endParaRPr lang="ja-JP" altLang="en-US" sz="2000" dirty="0"/>
          </a:p>
          <a:p>
            <a:endParaRPr kumimoji="1" lang="ja-JP" altLang="en-US" sz="2000"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701" y="2611043"/>
            <a:ext cx="2763837"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スライド番号プレースホルダー 3">
            <a:extLst>
              <a:ext uri="{FF2B5EF4-FFF2-40B4-BE49-F238E27FC236}">
                <a16:creationId xmlns:a16="http://schemas.microsoft.com/office/drawing/2014/main" id="{AFF7EBF9-E12B-B641-AC84-10B221B255FB}"/>
              </a:ext>
            </a:extLst>
          </p:cNvPr>
          <p:cNvSpPr>
            <a:spLocks noGrp="1"/>
          </p:cNvSpPr>
          <p:nvPr>
            <p:ph type="sldNum" sz="quarter" idx="12"/>
          </p:nvPr>
        </p:nvSpPr>
        <p:spPr>
          <a:xfrm>
            <a:off x="8603788" y="4875144"/>
            <a:ext cx="540213" cy="249929"/>
          </a:xfrm>
        </p:spPr>
        <p:txBody>
          <a:bodyPr/>
          <a:lstStyle/>
          <a:p>
            <a:fld id="{3703C944-5F21-DB4B-805C-66633127842B}" type="slidenum">
              <a:rPr lang="ja-JP" altLang="en-US" smtClean="0"/>
              <a:pPr/>
              <a:t>10</a:t>
            </a:fld>
            <a:endParaRPr lang="ja-JP" altLang="en-US" dirty="0"/>
          </a:p>
        </p:txBody>
      </p:sp>
    </p:spTree>
    <p:extLst>
      <p:ext uri="{BB962C8B-B14F-4D97-AF65-F5344CB8AC3E}">
        <p14:creationId xmlns:p14="http://schemas.microsoft.com/office/powerpoint/2010/main" val="366686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E6A2B-7B30-F848-8BAA-5BD25BD09FC5}"/>
              </a:ext>
            </a:extLst>
          </p:cNvPr>
          <p:cNvSpPr>
            <a:spLocks noGrp="1"/>
          </p:cNvSpPr>
          <p:nvPr>
            <p:ph type="title"/>
          </p:nvPr>
        </p:nvSpPr>
        <p:spPr/>
        <p:txBody>
          <a:bodyPr/>
          <a:lstStyle/>
          <a:p>
            <a:r>
              <a:rPr kumimoji="1" lang="ja-JP" altLang="en-US" dirty="0"/>
              <a:t>血液剤（シアン化物）の特徴</a:t>
            </a:r>
          </a:p>
        </p:txBody>
      </p:sp>
      <p:sp>
        <p:nvSpPr>
          <p:cNvPr id="3" name="コンテンツ プレースホルダー 2">
            <a:extLst>
              <a:ext uri="{FF2B5EF4-FFF2-40B4-BE49-F238E27FC236}">
                <a16:creationId xmlns:a16="http://schemas.microsoft.com/office/drawing/2014/main" id="{0BD40017-B2C0-4247-AA16-F11E9AB1B725}"/>
              </a:ext>
            </a:extLst>
          </p:cNvPr>
          <p:cNvSpPr>
            <a:spLocks noGrp="1"/>
          </p:cNvSpPr>
          <p:nvPr>
            <p:ph idx="1"/>
          </p:nvPr>
        </p:nvSpPr>
        <p:spPr>
          <a:xfrm>
            <a:off x="550071" y="942049"/>
            <a:ext cx="8179593" cy="3797835"/>
          </a:xfrm>
        </p:spPr>
        <p:txBody>
          <a:bodyPr>
            <a:noAutofit/>
          </a:bodyPr>
          <a:lstStyle/>
          <a:p>
            <a:pPr marL="311150" indent="-311150">
              <a:lnSpc>
                <a:spcPts val="2500"/>
              </a:lnSpc>
            </a:pPr>
            <a:r>
              <a:rPr lang="ja-JP" altLang="en-US" sz="2000" dirty="0"/>
              <a:t>細胞の酸素代謝を直接阻害</a:t>
            </a:r>
            <a:r>
              <a:rPr lang="ja-JP" altLang="en-US" sz="2000" dirty="0">
                <a:solidFill>
                  <a:srgbClr val="FF0000"/>
                </a:solidFill>
              </a:rPr>
              <a:t>（細胞の窒息）</a:t>
            </a:r>
          </a:p>
          <a:p>
            <a:pPr marL="311150" indent="-311150">
              <a:lnSpc>
                <a:spcPts val="2500"/>
              </a:lnSpc>
            </a:pPr>
            <a:r>
              <a:rPr lang="ja-JP" altLang="en-US" sz="2000" dirty="0"/>
              <a:t>めまい、頭痛、嘔吐、頻呼吸、皮膚紅潮、痙攣、昏睡、呼吸困難、心肺停止</a:t>
            </a:r>
          </a:p>
          <a:p>
            <a:pPr marL="311150" indent="-311150">
              <a:lnSpc>
                <a:spcPts val="2500"/>
              </a:lnSpc>
            </a:pPr>
            <a:r>
              <a:rPr lang="ja-JP" altLang="en-US" sz="2000" dirty="0"/>
              <a:t>数秒で発症し、高濃度時は１０分程で心肺停止</a:t>
            </a:r>
          </a:p>
          <a:p>
            <a:pPr marL="311150" indent="-311150">
              <a:lnSpc>
                <a:spcPts val="2500"/>
              </a:lnSpc>
            </a:pPr>
            <a:r>
              <a:rPr lang="ja-JP" altLang="en-US" sz="2000" dirty="0"/>
              <a:t>アーモンド臭により</a:t>
            </a:r>
            <a:r>
              <a:rPr lang="ja-JP" altLang="en-US" sz="2000" dirty="0">
                <a:solidFill>
                  <a:srgbClr val="FF0000"/>
                </a:solidFill>
              </a:rPr>
              <a:t>嗅覚での検知が可能</a:t>
            </a:r>
          </a:p>
          <a:p>
            <a:pPr marL="311150" indent="-311150">
              <a:lnSpc>
                <a:spcPts val="2500"/>
              </a:lnSpc>
            </a:pPr>
            <a:r>
              <a:rPr lang="ja-JP" altLang="en-US" sz="2000" dirty="0"/>
              <a:t>持久効果はない（除染の必要はない）</a:t>
            </a:r>
          </a:p>
          <a:p>
            <a:pPr marL="311150" indent="-311150">
              <a:lnSpc>
                <a:spcPts val="2500"/>
              </a:lnSpc>
            </a:pPr>
            <a:r>
              <a:rPr lang="ja-JP" altLang="en-US" sz="2000" dirty="0"/>
              <a:t>産業毒性物質（メッキ、プラスチック工場等）</a:t>
            </a:r>
            <a:endParaRPr lang="en-US" altLang="ja-JP" sz="2000" dirty="0"/>
          </a:p>
          <a:p>
            <a:pPr marL="311150" indent="-311150">
              <a:lnSpc>
                <a:spcPts val="2500"/>
              </a:lnSpc>
            </a:pPr>
            <a:r>
              <a:rPr kumimoji="1" lang="ja-JP" altLang="en-US" sz="2000" dirty="0"/>
              <a:t>気道確保、拮抗薬（亜硝酸アミル）の吸入が有効</a:t>
            </a:r>
            <a:endParaRPr kumimoji="1" lang="en-US" altLang="ja-JP" sz="2000" dirty="0"/>
          </a:p>
          <a:p>
            <a:pPr marL="311150" indent="-311150">
              <a:lnSpc>
                <a:spcPts val="2500"/>
              </a:lnSpc>
            </a:pPr>
            <a:r>
              <a:rPr kumimoji="1" lang="ja-JP" altLang="en-US" sz="2000" dirty="0"/>
              <a:t>口による人工呼吸厳禁、吐物も危険</a:t>
            </a:r>
          </a:p>
        </p:txBody>
      </p:sp>
      <p:sp>
        <p:nvSpPr>
          <p:cNvPr id="4" name="スライド番号プレースホルダー 3">
            <a:extLst>
              <a:ext uri="{FF2B5EF4-FFF2-40B4-BE49-F238E27FC236}">
                <a16:creationId xmlns:a16="http://schemas.microsoft.com/office/drawing/2014/main" id="{20BFCFE8-3F95-ED4E-941C-86E28A2A0941}"/>
              </a:ext>
            </a:extLst>
          </p:cNvPr>
          <p:cNvSpPr>
            <a:spLocks noGrp="1"/>
          </p:cNvSpPr>
          <p:nvPr>
            <p:ph type="sldNum" sz="quarter" idx="12"/>
          </p:nvPr>
        </p:nvSpPr>
        <p:spPr/>
        <p:txBody>
          <a:bodyPr/>
          <a:lstStyle/>
          <a:p>
            <a:fld id="{3703C944-5F21-DB4B-805C-66633127842B}" type="slidenum">
              <a:rPr lang="ja-JP" altLang="en-US" smtClean="0"/>
              <a:pPr/>
              <a:t>11</a:t>
            </a:fld>
            <a:endParaRPr lang="ja-JP" altLang="en-US"/>
          </a:p>
        </p:txBody>
      </p:sp>
    </p:spTree>
    <p:extLst>
      <p:ext uri="{BB962C8B-B14F-4D97-AF65-F5344CB8AC3E}">
        <p14:creationId xmlns:p14="http://schemas.microsoft.com/office/powerpoint/2010/main" val="254044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C0F61-DD7C-D74F-B76C-FD90A829B0D6}"/>
              </a:ext>
            </a:extLst>
          </p:cNvPr>
          <p:cNvSpPr>
            <a:spLocks noGrp="1"/>
          </p:cNvSpPr>
          <p:nvPr>
            <p:ph type="title"/>
          </p:nvPr>
        </p:nvSpPr>
        <p:spPr>
          <a:xfrm>
            <a:off x="593480" y="193430"/>
            <a:ext cx="7886700" cy="495197"/>
          </a:xfrm>
        </p:spPr>
        <p:txBody>
          <a:bodyPr/>
          <a:lstStyle/>
          <a:p>
            <a:r>
              <a:rPr kumimoji="1" lang="ja-JP" altLang="en-US" dirty="0"/>
              <a:t>窒息剤の特徴</a:t>
            </a:r>
          </a:p>
        </p:txBody>
      </p:sp>
      <p:sp>
        <p:nvSpPr>
          <p:cNvPr id="3" name="コンテンツ プレースホルダー 2">
            <a:extLst>
              <a:ext uri="{FF2B5EF4-FFF2-40B4-BE49-F238E27FC236}">
                <a16:creationId xmlns:a16="http://schemas.microsoft.com/office/drawing/2014/main" id="{F7E83D29-294D-D946-BF69-85949977AC7F}"/>
              </a:ext>
            </a:extLst>
          </p:cNvPr>
          <p:cNvSpPr>
            <a:spLocks noGrp="1"/>
          </p:cNvSpPr>
          <p:nvPr>
            <p:ph idx="1"/>
          </p:nvPr>
        </p:nvSpPr>
        <p:spPr>
          <a:xfrm>
            <a:off x="722433" y="811442"/>
            <a:ext cx="7894027" cy="4264650"/>
          </a:xfrm>
        </p:spPr>
        <p:txBody>
          <a:bodyPr>
            <a:normAutofit/>
          </a:bodyPr>
          <a:lstStyle/>
          <a:p>
            <a:pPr>
              <a:lnSpc>
                <a:spcPts val="2700"/>
              </a:lnSpc>
            </a:pPr>
            <a:r>
              <a:rPr lang="ja-JP" altLang="en-US" sz="2000" dirty="0"/>
              <a:t>肺胞毛細血管床の透過性を亢進し肺細胞を損傷</a:t>
            </a:r>
          </a:p>
          <a:p>
            <a:pPr>
              <a:lnSpc>
                <a:spcPts val="2700"/>
              </a:lnSpc>
            </a:pPr>
            <a:r>
              <a:rPr lang="ja-JP" altLang="en-US" sz="2000" dirty="0"/>
              <a:t>気道、肺胞から組織液が漏出し</a:t>
            </a:r>
            <a:r>
              <a:rPr lang="ja-JP" altLang="en-US" sz="2000" dirty="0">
                <a:solidFill>
                  <a:srgbClr val="FF0000"/>
                </a:solidFill>
              </a:rPr>
              <a:t>肺水腫により窒息</a:t>
            </a:r>
          </a:p>
          <a:p>
            <a:pPr>
              <a:lnSpc>
                <a:spcPts val="2700"/>
              </a:lnSpc>
            </a:pPr>
            <a:r>
              <a:rPr lang="ja-JP" altLang="en-US" sz="2000" dirty="0"/>
              <a:t>咳、胸部圧迫感、頭痛、嘔吐、皮膚の青紫変色、泡を含んだ痰、肺水腫、呼吸困難、心肺停止</a:t>
            </a:r>
          </a:p>
          <a:p>
            <a:pPr>
              <a:lnSpc>
                <a:spcPts val="2700"/>
              </a:lnSpc>
            </a:pPr>
            <a:r>
              <a:rPr lang="ja-JP" altLang="en-US" sz="2000" dirty="0"/>
              <a:t>低濃度では</a:t>
            </a:r>
            <a:r>
              <a:rPr lang="en-US" altLang="ja-JP" sz="2000" dirty="0"/>
              <a:t>24</a:t>
            </a:r>
            <a:r>
              <a:rPr lang="ja-JP" altLang="en-US" sz="2000" dirty="0"/>
              <a:t>時間以上の潜伏期（遅発性）の場合あり</a:t>
            </a:r>
          </a:p>
          <a:p>
            <a:pPr>
              <a:lnSpc>
                <a:spcPts val="2700"/>
              </a:lnSpc>
            </a:pPr>
            <a:r>
              <a:rPr lang="ja-JP" altLang="en-US" sz="2000" dirty="0"/>
              <a:t>特有の臭気により</a:t>
            </a:r>
            <a:r>
              <a:rPr lang="ja-JP" altLang="en-US" sz="2000" dirty="0">
                <a:solidFill>
                  <a:srgbClr val="FF0000"/>
                </a:solidFill>
              </a:rPr>
              <a:t>嗅覚での検知が可能</a:t>
            </a:r>
          </a:p>
          <a:p>
            <a:pPr>
              <a:lnSpc>
                <a:spcPts val="2700"/>
              </a:lnSpc>
            </a:pPr>
            <a:r>
              <a:rPr lang="ja-JP" altLang="en-US" sz="2000" dirty="0"/>
              <a:t>持久効果はない（除染の必要はない）</a:t>
            </a:r>
          </a:p>
          <a:p>
            <a:pPr>
              <a:lnSpc>
                <a:spcPts val="2700"/>
              </a:lnSpc>
            </a:pPr>
            <a:r>
              <a:rPr lang="ja-JP" altLang="en-US" sz="2000" dirty="0"/>
              <a:t>産業毒性物質（ポリウレタン原料）</a:t>
            </a:r>
            <a:endParaRPr lang="en-US" altLang="ja-JP" sz="2000" dirty="0"/>
          </a:p>
          <a:p>
            <a:pPr>
              <a:lnSpc>
                <a:spcPts val="2700"/>
              </a:lnSpc>
            </a:pPr>
            <a:r>
              <a:rPr lang="ja-JP" altLang="en-US" sz="2000" dirty="0"/>
              <a:t>解毒薬はなく、呼吸管理等の対処療法</a:t>
            </a:r>
          </a:p>
        </p:txBody>
      </p:sp>
      <p:sp>
        <p:nvSpPr>
          <p:cNvPr id="4" name="スライド番号プレースホルダー 3">
            <a:extLst>
              <a:ext uri="{FF2B5EF4-FFF2-40B4-BE49-F238E27FC236}">
                <a16:creationId xmlns:a16="http://schemas.microsoft.com/office/drawing/2014/main" id="{4F02C896-31B7-C44E-AA71-E65F9EF8918E}"/>
              </a:ext>
            </a:extLst>
          </p:cNvPr>
          <p:cNvSpPr>
            <a:spLocks noGrp="1"/>
          </p:cNvSpPr>
          <p:nvPr>
            <p:ph type="sldNum" sz="quarter" idx="12"/>
          </p:nvPr>
        </p:nvSpPr>
        <p:spPr/>
        <p:txBody>
          <a:bodyPr/>
          <a:lstStyle/>
          <a:p>
            <a:fld id="{3703C944-5F21-DB4B-805C-66633127842B}" type="slidenum">
              <a:rPr lang="ja-JP" altLang="en-US" smtClean="0"/>
              <a:pPr/>
              <a:t>12</a:t>
            </a:fld>
            <a:endParaRPr lang="ja-JP" altLang="en-US"/>
          </a:p>
        </p:txBody>
      </p:sp>
    </p:spTree>
    <p:extLst>
      <p:ext uri="{BB962C8B-B14F-4D97-AF65-F5344CB8AC3E}">
        <p14:creationId xmlns:p14="http://schemas.microsoft.com/office/powerpoint/2010/main" val="331421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83CB0-0788-934D-BC61-383C12AF5A6A}"/>
              </a:ext>
            </a:extLst>
          </p:cNvPr>
          <p:cNvSpPr>
            <a:spLocks noGrp="1"/>
          </p:cNvSpPr>
          <p:nvPr>
            <p:ph type="title"/>
          </p:nvPr>
        </p:nvSpPr>
        <p:spPr/>
        <p:txBody>
          <a:bodyPr/>
          <a:lstStyle/>
          <a:p>
            <a:r>
              <a:rPr kumimoji="1" lang="ja-JP" altLang="en-US" dirty="0"/>
              <a:t>防護のレベル</a:t>
            </a:r>
          </a:p>
        </p:txBody>
      </p:sp>
      <p:sp>
        <p:nvSpPr>
          <p:cNvPr id="4" name="スライド番号プレースホルダー 3">
            <a:extLst>
              <a:ext uri="{FF2B5EF4-FFF2-40B4-BE49-F238E27FC236}">
                <a16:creationId xmlns:a16="http://schemas.microsoft.com/office/drawing/2014/main" id="{D9F0991E-164F-CF47-8113-89FC06ECB6FC}"/>
              </a:ext>
            </a:extLst>
          </p:cNvPr>
          <p:cNvSpPr>
            <a:spLocks noGrp="1"/>
          </p:cNvSpPr>
          <p:nvPr>
            <p:ph type="sldNum" sz="quarter" idx="12"/>
          </p:nvPr>
        </p:nvSpPr>
        <p:spPr/>
        <p:txBody>
          <a:bodyPr/>
          <a:lstStyle/>
          <a:p>
            <a:fld id="{3703C944-5F21-DB4B-805C-66633127842B}" type="slidenum">
              <a:rPr lang="ja-JP" altLang="en-US" smtClean="0"/>
              <a:pPr/>
              <a:t>13</a:t>
            </a:fld>
            <a:endParaRPr lang="ja-JP" altLang="en-US"/>
          </a:p>
        </p:txBody>
      </p:sp>
      <p:graphicFrame>
        <p:nvGraphicFramePr>
          <p:cNvPr id="5" name="Group 2">
            <a:extLst>
              <a:ext uri="{FF2B5EF4-FFF2-40B4-BE49-F238E27FC236}">
                <a16:creationId xmlns:a16="http://schemas.microsoft.com/office/drawing/2014/main" id="{9D602638-2C22-3B44-9AEB-40B1BCA85684}"/>
              </a:ext>
            </a:extLst>
          </p:cNvPr>
          <p:cNvGraphicFramePr>
            <a:graphicFrameLocks noGrp="1"/>
          </p:cNvGraphicFramePr>
          <p:nvPr>
            <p:ph idx="1"/>
            <p:extLst>
              <p:ext uri="{D42A27DB-BD31-4B8C-83A1-F6EECF244321}">
                <p14:modId xmlns:p14="http://schemas.microsoft.com/office/powerpoint/2010/main" val="4081622930"/>
              </p:ext>
            </p:extLst>
          </p:nvPr>
        </p:nvGraphicFramePr>
        <p:xfrm>
          <a:off x="628650" y="835025"/>
          <a:ext cx="7886699" cy="4051755"/>
        </p:xfrm>
        <a:graphic>
          <a:graphicData uri="http://schemas.openxmlformats.org/drawingml/2006/table">
            <a:tbl>
              <a:tblPr/>
              <a:tblGrid>
                <a:gridCol w="343295">
                  <a:extLst>
                    <a:ext uri="{9D8B030D-6E8A-4147-A177-3AD203B41FA5}">
                      <a16:colId xmlns:a16="http://schemas.microsoft.com/office/drawing/2014/main" val="20000"/>
                    </a:ext>
                  </a:extLst>
                </a:gridCol>
                <a:gridCol w="1885851">
                  <a:extLst>
                    <a:ext uri="{9D8B030D-6E8A-4147-A177-3AD203B41FA5}">
                      <a16:colId xmlns:a16="http://schemas.microsoft.com/office/drawing/2014/main" val="20001"/>
                    </a:ext>
                  </a:extLst>
                </a:gridCol>
                <a:gridCol w="1885851">
                  <a:extLst>
                    <a:ext uri="{9D8B030D-6E8A-4147-A177-3AD203B41FA5}">
                      <a16:colId xmlns:a16="http://schemas.microsoft.com/office/drawing/2014/main" val="20002"/>
                    </a:ext>
                  </a:extLst>
                </a:gridCol>
                <a:gridCol w="1885851">
                  <a:extLst>
                    <a:ext uri="{9D8B030D-6E8A-4147-A177-3AD203B41FA5}">
                      <a16:colId xmlns:a16="http://schemas.microsoft.com/office/drawing/2014/main" val="20003"/>
                    </a:ext>
                  </a:extLst>
                </a:gridCol>
                <a:gridCol w="1885851">
                  <a:extLst>
                    <a:ext uri="{9D8B030D-6E8A-4147-A177-3AD203B41FA5}">
                      <a16:colId xmlns:a16="http://schemas.microsoft.com/office/drawing/2014/main" val="20004"/>
                    </a:ext>
                  </a:extLst>
                </a:gridCol>
              </a:tblGrid>
              <a:tr h="303841">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1" lang="ja-JP" altLang="ja-JP" sz="1800" b="1" i="0" u="none" strike="noStrike" cap="none" normalizeH="0" baseline="0" dirty="0">
                        <a:ln>
                          <a:noFill/>
                        </a:ln>
                        <a:solidFill>
                          <a:srgbClr val="FFFF66"/>
                        </a:solidFill>
                        <a:effectLst/>
                        <a:latin typeface="HG丸ｺﾞｼｯｸM-PRO" pitchFamily="50" charset="-128"/>
                        <a:ea typeface="HG丸ｺﾞｼｯｸM-PRO" pitchFamily="50" charset="-128"/>
                      </a:endParaRPr>
                    </a:p>
                  </a:txBody>
                  <a:tcPr marL="68580" marR="68580" marT="34295" marB="3429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レベルＡ</a:t>
                      </a:r>
                    </a:p>
                  </a:txBody>
                  <a:tcPr marL="67500" marR="67500" marT="35105" marB="3510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レベルＢ</a:t>
                      </a:r>
                    </a:p>
                  </a:txBody>
                  <a:tcPr marL="67500" marR="67500" marT="35105" marB="3510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レベルＣ</a:t>
                      </a:r>
                    </a:p>
                  </a:txBody>
                  <a:tcPr marL="67500" marR="67500" marT="35105" marB="3510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レベルＤ</a:t>
                      </a:r>
                    </a:p>
                  </a:txBody>
                  <a:tcPr marL="67500" marR="67500" marT="35105" marB="3510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2554942">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800" b="1" i="0" u="none" strike="noStrike" cap="none" normalizeH="0" baseline="0" dirty="0">
                          <a:ln>
                            <a:noFill/>
                          </a:ln>
                          <a:solidFill>
                            <a:schemeClr val="tx1"/>
                          </a:solidFill>
                          <a:effectLst/>
                          <a:latin typeface="HG丸ｺﾞｼｯｸM-PRO" pitchFamily="50" charset="-128"/>
                          <a:ea typeface="HG丸ｺﾞｼｯｸM-PRO" pitchFamily="50" charset="-128"/>
                        </a:rPr>
                        <a:t>外　　観</a:t>
                      </a:r>
                    </a:p>
                  </a:txBody>
                  <a:tcPr marL="67500" marR="67500" marT="35105" marB="35105"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1" lang="ja-JP" altLang="ja-JP" sz="18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8580" marR="68580" marT="34295" marB="3429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1" lang="ja-JP" altLang="ja-JP" sz="18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8580" marR="68580" marT="34295" marB="3429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1" lang="ja-JP" altLang="ja-JP" sz="18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8580" marR="68580" marT="34295" marB="3429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1" lang="ja-JP" altLang="ja-JP" sz="18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8580" marR="68580" marT="34295" marB="3429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181335">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800" b="1" i="0" u="none" strike="noStrike" cap="none" normalizeH="0" baseline="0" dirty="0">
                          <a:ln>
                            <a:noFill/>
                          </a:ln>
                          <a:solidFill>
                            <a:schemeClr val="tx1"/>
                          </a:solidFill>
                          <a:effectLst/>
                          <a:latin typeface="HG丸ｺﾞｼｯｸM-PRO" pitchFamily="50" charset="-128"/>
                          <a:ea typeface="HG丸ｺﾞｼｯｸM-PRO" pitchFamily="50" charset="-128"/>
                        </a:rPr>
                        <a:t>概　要</a:t>
                      </a:r>
                    </a:p>
                  </a:txBody>
                  <a:tcPr marL="67500" marR="67500" marT="35105" marB="35105"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全身を化学防護服で覆い、自給式空気呼吸器で呼吸保護し、陽圧で汚染物の被服内侵入を防止</a:t>
                      </a:r>
                    </a:p>
                  </a:txBody>
                  <a:tcPr marL="81000" marR="81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化学防護服を装着し、自給式空気呼吸器で呼吸保護、ボンベ交換が容易で連続使用が可能</a:t>
                      </a:r>
                    </a:p>
                  </a:txBody>
                  <a:tcPr marL="81000" marR="81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化学防護服を装着し、吸収缶式防護マスクで呼吸保護、低酸素、高濃度環境下では使用が制限</a:t>
                      </a:r>
                    </a:p>
                  </a:txBody>
                  <a:tcPr marL="81000" marR="81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危険物質がないことが確認され、化学防護服及び呼吸保護の必要がない場合</a:t>
                      </a:r>
                    </a:p>
                  </a:txBody>
                  <a:tcPr marL="81000" marR="81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13" name="図 12">
            <a:extLst>
              <a:ext uri="{FF2B5EF4-FFF2-40B4-BE49-F238E27FC236}">
                <a16:creationId xmlns:a16="http://schemas.microsoft.com/office/drawing/2014/main" id="{C40548C9-A3D5-C548-83A5-B03EEE365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251" y="1423361"/>
            <a:ext cx="2006600" cy="2006600"/>
          </a:xfrm>
          <a:prstGeom prst="rect">
            <a:avLst/>
          </a:prstGeom>
        </p:spPr>
      </p:pic>
      <p:pic>
        <p:nvPicPr>
          <p:cNvPr id="15" name="図 14">
            <a:extLst>
              <a:ext uri="{FF2B5EF4-FFF2-40B4-BE49-F238E27FC236}">
                <a16:creationId xmlns:a16="http://schemas.microsoft.com/office/drawing/2014/main" id="{9CFE87A7-A6C0-1B47-9ECB-29054E632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3643" y="1558037"/>
            <a:ext cx="2006600" cy="2006600"/>
          </a:xfrm>
          <a:prstGeom prst="rect">
            <a:avLst/>
          </a:prstGeom>
        </p:spPr>
      </p:pic>
      <p:pic>
        <p:nvPicPr>
          <p:cNvPr id="17" name="図 16">
            <a:extLst>
              <a:ext uri="{FF2B5EF4-FFF2-40B4-BE49-F238E27FC236}">
                <a16:creationId xmlns:a16="http://schemas.microsoft.com/office/drawing/2014/main" id="{177B87A4-B907-A545-8DF6-D60822AD0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3540" y="1729964"/>
            <a:ext cx="1006031" cy="1662746"/>
          </a:xfrm>
          <a:prstGeom prst="rect">
            <a:avLst/>
          </a:prstGeom>
        </p:spPr>
      </p:pic>
      <p:pic>
        <p:nvPicPr>
          <p:cNvPr id="21" name="図 20">
            <a:extLst>
              <a:ext uri="{FF2B5EF4-FFF2-40B4-BE49-F238E27FC236}">
                <a16:creationId xmlns:a16="http://schemas.microsoft.com/office/drawing/2014/main" id="{D2D9EC06-9183-0F41-8688-CFF4DAD319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8080" y="2035402"/>
            <a:ext cx="1002393" cy="1651000"/>
          </a:xfrm>
          <a:prstGeom prst="rect">
            <a:avLst/>
          </a:prstGeom>
        </p:spPr>
      </p:pic>
      <p:pic>
        <p:nvPicPr>
          <p:cNvPr id="22" name="図 21">
            <a:extLst>
              <a:ext uri="{FF2B5EF4-FFF2-40B4-BE49-F238E27FC236}">
                <a16:creationId xmlns:a16="http://schemas.microsoft.com/office/drawing/2014/main" id="{DBFD1ECB-C8E9-6041-BFAC-F81113A3DD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7635" y="1209902"/>
            <a:ext cx="1028700" cy="1651000"/>
          </a:xfrm>
          <a:prstGeom prst="rect">
            <a:avLst/>
          </a:prstGeom>
        </p:spPr>
      </p:pic>
    </p:spTree>
    <p:extLst>
      <p:ext uri="{BB962C8B-B14F-4D97-AF65-F5344CB8AC3E}">
        <p14:creationId xmlns:p14="http://schemas.microsoft.com/office/powerpoint/2010/main" val="249191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2C462-5EBE-F14B-BD93-AB54036E5960}"/>
              </a:ext>
            </a:extLst>
          </p:cNvPr>
          <p:cNvSpPr>
            <a:spLocks noGrp="1"/>
          </p:cNvSpPr>
          <p:nvPr>
            <p:ph type="title"/>
          </p:nvPr>
        </p:nvSpPr>
        <p:spPr/>
        <p:txBody>
          <a:bodyPr/>
          <a:lstStyle/>
          <a:p>
            <a:r>
              <a:rPr kumimoji="1" lang="ja-JP" altLang="en-US"/>
              <a:t>脱面・脱衣の位置</a:t>
            </a:r>
          </a:p>
        </p:txBody>
      </p:sp>
      <p:sp>
        <p:nvSpPr>
          <p:cNvPr id="3" name="スライド番号プレースホルダー 2">
            <a:extLst>
              <a:ext uri="{FF2B5EF4-FFF2-40B4-BE49-F238E27FC236}">
                <a16:creationId xmlns:a16="http://schemas.microsoft.com/office/drawing/2014/main" id="{69B38AF0-2854-824B-84AF-D71D53B52623}"/>
              </a:ext>
            </a:extLst>
          </p:cNvPr>
          <p:cNvSpPr>
            <a:spLocks noGrp="1"/>
          </p:cNvSpPr>
          <p:nvPr>
            <p:ph type="sldNum" sz="quarter" idx="12"/>
          </p:nvPr>
        </p:nvSpPr>
        <p:spPr/>
        <p:txBody>
          <a:bodyPr/>
          <a:lstStyle/>
          <a:p>
            <a:fld id="{3703C944-5F21-DB4B-805C-66633127842B}" type="slidenum">
              <a:rPr kumimoji="1" lang="ja-JP" altLang="en-US" smtClean="0"/>
              <a:t>14</a:t>
            </a:fld>
            <a:endParaRPr kumimoji="1" lang="ja-JP" altLang="en-US"/>
          </a:p>
        </p:txBody>
      </p:sp>
      <p:sp>
        <p:nvSpPr>
          <p:cNvPr id="4" name="正方形/長方形 3">
            <a:extLst>
              <a:ext uri="{FF2B5EF4-FFF2-40B4-BE49-F238E27FC236}">
                <a16:creationId xmlns:a16="http://schemas.microsoft.com/office/drawing/2014/main" id="{134B6FF2-54E1-5F42-AC77-82A6594FE9EE}"/>
              </a:ext>
            </a:extLst>
          </p:cNvPr>
          <p:cNvSpPr/>
          <p:nvPr/>
        </p:nvSpPr>
        <p:spPr>
          <a:xfrm rot="5400000" flipV="1">
            <a:off x="4232076" y="2667437"/>
            <a:ext cx="2011289" cy="56133"/>
          </a:xfrm>
          <a:prstGeom prst="rect">
            <a:avLst/>
          </a:prstGeom>
          <a:pattFill prst="wdUpDiag">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テキスト ボックス 4">
            <a:extLst>
              <a:ext uri="{FF2B5EF4-FFF2-40B4-BE49-F238E27FC236}">
                <a16:creationId xmlns:a16="http://schemas.microsoft.com/office/drawing/2014/main" id="{01EA2215-B6D3-5842-BC8B-5E4EBC18EC20}"/>
              </a:ext>
            </a:extLst>
          </p:cNvPr>
          <p:cNvSpPr txBox="1"/>
          <p:nvPr/>
        </p:nvSpPr>
        <p:spPr>
          <a:xfrm>
            <a:off x="4557945" y="1360713"/>
            <a:ext cx="1396536" cy="300082"/>
          </a:xfrm>
          <a:prstGeom prst="rect">
            <a:avLst/>
          </a:prstGeom>
          <a:noFill/>
          <a:ln>
            <a:solidFill>
              <a:schemeClr val="tx2"/>
            </a:solidFill>
          </a:ln>
        </p:spPr>
        <p:txBody>
          <a:bodyPr wrap="none" rtlCol="0">
            <a:spAutoFit/>
          </a:bodyPr>
          <a:lstStyle/>
          <a:p>
            <a:r>
              <a:rPr lang="ja-JP" altLang="en-US" sz="1350" dirty="0"/>
              <a:t>液体汚染統制線</a:t>
            </a:r>
          </a:p>
        </p:txBody>
      </p:sp>
      <p:sp>
        <p:nvSpPr>
          <p:cNvPr id="6" name="正方形/長方形 5">
            <a:extLst>
              <a:ext uri="{FF2B5EF4-FFF2-40B4-BE49-F238E27FC236}">
                <a16:creationId xmlns:a16="http://schemas.microsoft.com/office/drawing/2014/main" id="{A0175304-00EE-1F48-B281-F8E1BDA8590B}"/>
              </a:ext>
            </a:extLst>
          </p:cNvPr>
          <p:cNvSpPr/>
          <p:nvPr/>
        </p:nvSpPr>
        <p:spPr>
          <a:xfrm rot="5400000" flipV="1">
            <a:off x="2223652" y="2664426"/>
            <a:ext cx="2011289" cy="56133"/>
          </a:xfrm>
          <a:prstGeom prst="rect">
            <a:avLst/>
          </a:prstGeom>
          <a:pattFill prst="wdUpDiag">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テキスト ボックス 6">
            <a:extLst>
              <a:ext uri="{FF2B5EF4-FFF2-40B4-BE49-F238E27FC236}">
                <a16:creationId xmlns:a16="http://schemas.microsoft.com/office/drawing/2014/main" id="{E21DB1AC-72ED-E245-83DD-914CADC6DE0B}"/>
              </a:ext>
            </a:extLst>
          </p:cNvPr>
          <p:cNvSpPr txBox="1"/>
          <p:nvPr/>
        </p:nvSpPr>
        <p:spPr>
          <a:xfrm>
            <a:off x="2560407" y="1368587"/>
            <a:ext cx="1396536" cy="300082"/>
          </a:xfrm>
          <a:prstGeom prst="rect">
            <a:avLst/>
          </a:prstGeom>
          <a:noFill/>
          <a:ln>
            <a:solidFill>
              <a:schemeClr val="tx2"/>
            </a:solidFill>
          </a:ln>
        </p:spPr>
        <p:txBody>
          <a:bodyPr wrap="none" rtlCol="0">
            <a:spAutoFit/>
          </a:bodyPr>
          <a:lstStyle/>
          <a:p>
            <a:r>
              <a:rPr lang="ja-JP" altLang="en-US" sz="1350" dirty="0"/>
              <a:t>気体汚染統制線</a:t>
            </a:r>
          </a:p>
        </p:txBody>
      </p:sp>
      <p:sp>
        <p:nvSpPr>
          <p:cNvPr id="8" name="AutoShape 65">
            <a:extLst>
              <a:ext uri="{FF2B5EF4-FFF2-40B4-BE49-F238E27FC236}">
                <a16:creationId xmlns:a16="http://schemas.microsoft.com/office/drawing/2014/main" id="{F1D57F8E-D4BE-9D4D-AA0D-C129595045EC}"/>
              </a:ext>
            </a:extLst>
          </p:cNvPr>
          <p:cNvSpPr>
            <a:spLocks noChangeArrowheads="1"/>
          </p:cNvSpPr>
          <p:nvPr/>
        </p:nvSpPr>
        <p:spPr bwMode="auto">
          <a:xfrm>
            <a:off x="3847169" y="905765"/>
            <a:ext cx="1133475" cy="447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075 h 21600"/>
              <a:gd name="T14" fmla="*/ 18242 w 21600"/>
              <a:gd name="T15" fmla="*/ 17525 h 21600"/>
            </a:gdLst>
            <a:ahLst/>
            <a:cxnLst>
              <a:cxn ang="T8">
                <a:pos x="T0" y="T1"/>
              </a:cxn>
              <a:cxn ang="T9">
                <a:pos x="T2" y="T3"/>
              </a:cxn>
              <a:cxn ang="T10">
                <a:pos x="T4" y="T5"/>
              </a:cxn>
              <a:cxn ang="T11">
                <a:pos x="T6" y="T7"/>
              </a:cxn>
            </a:cxnLst>
            <a:rect l="T12" t="T13" r="T14" b="T15"/>
            <a:pathLst>
              <a:path w="21600" h="21600">
                <a:moveTo>
                  <a:pt x="16208" y="0"/>
                </a:moveTo>
                <a:lnTo>
                  <a:pt x="16208" y="4075"/>
                </a:lnTo>
                <a:lnTo>
                  <a:pt x="3375" y="4075"/>
                </a:lnTo>
                <a:lnTo>
                  <a:pt x="3375" y="17525"/>
                </a:lnTo>
                <a:lnTo>
                  <a:pt x="16208" y="17525"/>
                </a:lnTo>
                <a:lnTo>
                  <a:pt x="16208" y="21600"/>
                </a:lnTo>
                <a:lnTo>
                  <a:pt x="21600" y="10800"/>
                </a:lnTo>
                <a:lnTo>
                  <a:pt x="16208" y="0"/>
                </a:lnTo>
                <a:close/>
              </a:path>
              <a:path w="21600" h="21600">
                <a:moveTo>
                  <a:pt x="1350" y="4075"/>
                </a:moveTo>
                <a:lnTo>
                  <a:pt x="1350" y="17525"/>
                </a:lnTo>
                <a:lnTo>
                  <a:pt x="2700" y="17525"/>
                </a:lnTo>
                <a:lnTo>
                  <a:pt x="2700" y="4075"/>
                </a:lnTo>
                <a:lnTo>
                  <a:pt x="1350" y="4075"/>
                </a:lnTo>
                <a:close/>
              </a:path>
              <a:path w="21600" h="21600">
                <a:moveTo>
                  <a:pt x="0" y="4075"/>
                </a:moveTo>
                <a:lnTo>
                  <a:pt x="0" y="17525"/>
                </a:lnTo>
                <a:lnTo>
                  <a:pt x="675" y="17525"/>
                </a:lnTo>
                <a:lnTo>
                  <a:pt x="675" y="4075"/>
                </a:lnTo>
                <a:lnTo>
                  <a:pt x="0" y="4075"/>
                </a:lnTo>
                <a:close/>
              </a:path>
            </a:pathLst>
          </a:custGeom>
          <a:gradFill rotWithShape="1">
            <a:gsLst>
              <a:gs pos="0">
                <a:srgbClr val="66FFFF"/>
              </a:gs>
              <a:gs pos="100000">
                <a:schemeClr val="accent2"/>
              </a:gs>
            </a:gsLst>
            <a:lin ang="0" scaled="1"/>
          </a:gradFill>
          <a:ln w="12700" cap="sq">
            <a:solidFill>
              <a:schemeClr val="accent2"/>
            </a:solidFill>
            <a:miter lim="800000"/>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pPr>
            <a:r>
              <a:rPr lang="ja-JP" altLang="en-US" sz="1350" b="1" dirty="0">
                <a:solidFill>
                  <a:schemeClr val="tx1"/>
                </a:solidFill>
                <a:latin typeface="Arial" pitchFamily="34" charset="0"/>
                <a:ea typeface="HG丸ｺﾞｼｯｸM-PRO" pitchFamily="50" charset="-128"/>
              </a:rPr>
              <a:t>風向</a:t>
            </a:r>
          </a:p>
        </p:txBody>
      </p:sp>
      <p:sp>
        <p:nvSpPr>
          <p:cNvPr id="9" name="正方形/長方形 8">
            <a:extLst>
              <a:ext uri="{FF2B5EF4-FFF2-40B4-BE49-F238E27FC236}">
                <a16:creationId xmlns:a16="http://schemas.microsoft.com/office/drawing/2014/main" id="{F2AEA676-208A-E74F-AD7D-23AA82E3C91F}"/>
              </a:ext>
            </a:extLst>
          </p:cNvPr>
          <p:cNvSpPr/>
          <p:nvPr/>
        </p:nvSpPr>
        <p:spPr>
          <a:xfrm>
            <a:off x="5276813" y="3375975"/>
            <a:ext cx="1583187" cy="46695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テキスト ボックス 9">
            <a:extLst>
              <a:ext uri="{FF2B5EF4-FFF2-40B4-BE49-F238E27FC236}">
                <a16:creationId xmlns:a16="http://schemas.microsoft.com/office/drawing/2014/main" id="{95DD0858-ADAC-F641-928D-EEB9AB0B505B}"/>
              </a:ext>
            </a:extLst>
          </p:cNvPr>
          <p:cNvSpPr txBox="1"/>
          <p:nvPr/>
        </p:nvSpPr>
        <p:spPr>
          <a:xfrm flipH="1">
            <a:off x="5483535" y="3375975"/>
            <a:ext cx="1219410" cy="300082"/>
          </a:xfrm>
          <a:prstGeom prst="rect">
            <a:avLst/>
          </a:prstGeom>
          <a:noFill/>
        </p:spPr>
        <p:txBody>
          <a:bodyPr wrap="square" rtlCol="0">
            <a:spAutoFit/>
          </a:bodyPr>
          <a:lstStyle/>
          <a:p>
            <a:r>
              <a:rPr lang="ja-JP" altLang="en-US" sz="1350" dirty="0"/>
              <a:t>防護衣の脱衣</a:t>
            </a:r>
            <a:endParaRPr lang="en-US" altLang="ja-JP" sz="1350" dirty="0"/>
          </a:p>
        </p:txBody>
      </p:sp>
      <p:sp>
        <p:nvSpPr>
          <p:cNvPr id="11" name="テキスト ボックス 10">
            <a:extLst>
              <a:ext uri="{FF2B5EF4-FFF2-40B4-BE49-F238E27FC236}">
                <a16:creationId xmlns:a16="http://schemas.microsoft.com/office/drawing/2014/main" id="{1F304B88-88CF-C946-A299-85A8B93D0A23}"/>
              </a:ext>
            </a:extLst>
          </p:cNvPr>
          <p:cNvSpPr txBox="1"/>
          <p:nvPr/>
        </p:nvSpPr>
        <p:spPr>
          <a:xfrm flipH="1">
            <a:off x="5570621" y="3584140"/>
            <a:ext cx="1219410" cy="300082"/>
          </a:xfrm>
          <a:prstGeom prst="rect">
            <a:avLst/>
          </a:prstGeom>
          <a:noFill/>
        </p:spPr>
        <p:txBody>
          <a:bodyPr wrap="square" rtlCol="0">
            <a:spAutoFit/>
          </a:bodyPr>
          <a:lstStyle/>
          <a:p>
            <a:r>
              <a:rPr lang="ja-JP" altLang="en-US" sz="1350" dirty="0"/>
              <a:t>靴底の洗浄</a:t>
            </a:r>
            <a:endParaRPr lang="en-US" altLang="ja-JP" sz="1350" dirty="0"/>
          </a:p>
        </p:txBody>
      </p:sp>
      <p:sp>
        <p:nvSpPr>
          <p:cNvPr id="12" name="正方形/長方形 11">
            <a:extLst>
              <a:ext uri="{FF2B5EF4-FFF2-40B4-BE49-F238E27FC236}">
                <a16:creationId xmlns:a16="http://schemas.microsoft.com/office/drawing/2014/main" id="{CA36E97D-A191-D54B-8F2A-146CF6C36465}"/>
              </a:ext>
            </a:extLst>
          </p:cNvPr>
          <p:cNvSpPr/>
          <p:nvPr/>
        </p:nvSpPr>
        <p:spPr>
          <a:xfrm>
            <a:off x="1597637" y="3366644"/>
            <a:ext cx="1545771" cy="4762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テキスト ボックス 12">
            <a:extLst>
              <a:ext uri="{FF2B5EF4-FFF2-40B4-BE49-F238E27FC236}">
                <a16:creationId xmlns:a16="http://schemas.microsoft.com/office/drawing/2014/main" id="{265ABDB2-6B89-534A-9358-A512B7F37DD9}"/>
              </a:ext>
            </a:extLst>
          </p:cNvPr>
          <p:cNvSpPr txBox="1"/>
          <p:nvPr/>
        </p:nvSpPr>
        <p:spPr>
          <a:xfrm flipH="1">
            <a:off x="1662982" y="3478297"/>
            <a:ext cx="1578395" cy="300082"/>
          </a:xfrm>
          <a:prstGeom prst="rect">
            <a:avLst/>
          </a:prstGeom>
          <a:noFill/>
        </p:spPr>
        <p:txBody>
          <a:bodyPr wrap="square" rtlCol="0">
            <a:spAutoFit/>
          </a:bodyPr>
          <a:lstStyle/>
          <a:p>
            <a:r>
              <a:rPr lang="ja-JP" altLang="en-US" sz="1350" dirty="0"/>
              <a:t>防護マスクの脱面</a:t>
            </a:r>
            <a:endParaRPr lang="en-US" altLang="ja-JP" sz="1350" dirty="0"/>
          </a:p>
        </p:txBody>
      </p:sp>
      <p:cxnSp>
        <p:nvCxnSpPr>
          <p:cNvPr id="14" name="直線矢印コネクタ 13">
            <a:extLst>
              <a:ext uri="{FF2B5EF4-FFF2-40B4-BE49-F238E27FC236}">
                <a16:creationId xmlns:a16="http://schemas.microsoft.com/office/drawing/2014/main" id="{8E0C8CBD-90D6-124D-846E-10E69B6311F8}"/>
              </a:ext>
            </a:extLst>
          </p:cNvPr>
          <p:cNvCxnSpPr/>
          <p:nvPr/>
        </p:nvCxnSpPr>
        <p:spPr>
          <a:xfrm flipH="1">
            <a:off x="6623995" y="2513905"/>
            <a:ext cx="52053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フリーフォーム 15">
            <a:extLst>
              <a:ext uri="{FF2B5EF4-FFF2-40B4-BE49-F238E27FC236}">
                <a16:creationId xmlns:a16="http://schemas.microsoft.com/office/drawing/2014/main" id="{4B214B63-9341-004B-9024-B36509A89E46}"/>
              </a:ext>
            </a:extLst>
          </p:cNvPr>
          <p:cNvSpPr/>
          <p:nvPr/>
        </p:nvSpPr>
        <p:spPr>
          <a:xfrm>
            <a:off x="5709397" y="2122383"/>
            <a:ext cx="879827" cy="993235"/>
          </a:xfrm>
          <a:custGeom>
            <a:avLst/>
            <a:gdLst>
              <a:gd name="connsiteX0" fmla="*/ 213722 w 638105"/>
              <a:gd name="connsiteY0" fmla="*/ 34672 h 817253"/>
              <a:gd name="connsiteX1" fmla="*/ 135141 w 638105"/>
              <a:gd name="connsiteY1" fmla="*/ 163260 h 817253"/>
              <a:gd name="connsiteX2" fmla="*/ 11316 w 638105"/>
              <a:gd name="connsiteY2" fmla="*/ 251366 h 817253"/>
              <a:gd name="connsiteX3" fmla="*/ 11316 w 638105"/>
              <a:gd name="connsiteY3" fmla="*/ 339472 h 817253"/>
              <a:gd name="connsiteX4" fmla="*/ 61322 w 638105"/>
              <a:gd name="connsiteY4" fmla="*/ 353760 h 817253"/>
              <a:gd name="connsiteX5" fmla="*/ 154191 w 638105"/>
              <a:gd name="connsiteY5" fmla="*/ 303754 h 817253"/>
              <a:gd name="connsiteX6" fmla="*/ 225629 w 638105"/>
              <a:gd name="connsiteY6" fmla="*/ 234697 h 817253"/>
              <a:gd name="connsiteX7" fmla="*/ 230391 w 638105"/>
              <a:gd name="connsiteY7" fmla="*/ 348997 h 817253"/>
              <a:gd name="connsiteX8" fmla="*/ 142285 w 638105"/>
              <a:gd name="connsiteY8" fmla="*/ 508541 h 817253"/>
              <a:gd name="connsiteX9" fmla="*/ 63704 w 638105"/>
              <a:gd name="connsiteY9" fmla="*/ 787147 h 817253"/>
              <a:gd name="connsiteX10" fmla="*/ 123235 w 638105"/>
              <a:gd name="connsiteY10" fmla="*/ 810960 h 817253"/>
              <a:gd name="connsiteX11" fmla="*/ 182766 w 638105"/>
              <a:gd name="connsiteY11" fmla="*/ 799054 h 817253"/>
              <a:gd name="connsiteX12" fmla="*/ 237535 w 638105"/>
              <a:gd name="connsiteY12" fmla="*/ 634747 h 817253"/>
              <a:gd name="connsiteX13" fmla="*/ 275635 w 638105"/>
              <a:gd name="connsiteY13" fmla="*/ 541879 h 817253"/>
              <a:gd name="connsiteX14" fmla="*/ 361360 w 638105"/>
              <a:gd name="connsiteY14" fmla="*/ 694279 h 817253"/>
              <a:gd name="connsiteX15" fmla="*/ 432797 w 638105"/>
              <a:gd name="connsiteY15" fmla="*/ 796672 h 817253"/>
              <a:gd name="connsiteX16" fmla="*/ 523285 w 638105"/>
              <a:gd name="connsiteY16" fmla="*/ 813341 h 817253"/>
              <a:gd name="connsiteX17" fmla="*/ 559004 w 638105"/>
              <a:gd name="connsiteY17" fmla="*/ 751429 h 817253"/>
              <a:gd name="connsiteX18" fmla="*/ 530429 w 638105"/>
              <a:gd name="connsiteY18" fmla="*/ 691897 h 817253"/>
              <a:gd name="connsiteX19" fmla="*/ 413747 w 638105"/>
              <a:gd name="connsiteY19" fmla="*/ 525210 h 817253"/>
              <a:gd name="connsiteX20" fmla="*/ 420891 w 638105"/>
              <a:gd name="connsiteY20" fmla="*/ 379954 h 817253"/>
              <a:gd name="connsiteX21" fmla="*/ 401841 w 638105"/>
              <a:gd name="connsiteY21" fmla="*/ 172785 h 817253"/>
              <a:gd name="connsiteX22" fmla="*/ 456610 w 638105"/>
              <a:gd name="connsiteY22" fmla="*/ 208504 h 817253"/>
              <a:gd name="connsiteX23" fmla="*/ 537572 w 638105"/>
              <a:gd name="connsiteY23" fmla="*/ 325185 h 817253"/>
              <a:gd name="connsiteX24" fmla="*/ 637585 w 638105"/>
              <a:gd name="connsiteY24" fmla="*/ 294229 h 817253"/>
              <a:gd name="connsiteX25" fmla="*/ 570910 w 638105"/>
              <a:gd name="connsiteY25" fmla="*/ 148972 h 817253"/>
              <a:gd name="connsiteX26" fmla="*/ 444704 w 638105"/>
              <a:gd name="connsiteY26" fmla="*/ 48960 h 817253"/>
              <a:gd name="connsiteX27" fmla="*/ 342310 w 638105"/>
              <a:gd name="connsiteY27" fmla="*/ 1335 h 817253"/>
              <a:gd name="connsiteX28" fmla="*/ 213722 w 638105"/>
              <a:gd name="connsiteY28" fmla="*/ 34672 h 8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8105" h="817253">
                <a:moveTo>
                  <a:pt x="213722" y="34672"/>
                </a:moveTo>
                <a:cubicBezTo>
                  <a:pt x="179194" y="61659"/>
                  <a:pt x="168875" y="127144"/>
                  <a:pt x="135141" y="163260"/>
                </a:cubicBezTo>
                <a:cubicBezTo>
                  <a:pt x="101407" y="199376"/>
                  <a:pt x="31953" y="221997"/>
                  <a:pt x="11316" y="251366"/>
                </a:cubicBezTo>
                <a:cubicBezTo>
                  <a:pt x="-9321" y="280735"/>
                  <a:pt x="2982" y="322406"/>
                  <a:pt x="11316" y="339472"/>
                </a:cubicBezTo>
                <a:cubicBezTo>
                  <a:pt x="19650" y="356538"/>
                  <a:pt x="37510" y="359713"/>
                  <a:pt x="61322" y="353760"/>
                </a:cubicBezTo>
                <a:cubicBezTo>
                  <a:pt x="85134" y="347807"/>
                  <a:pt x="126806" y="323598"/>
                  <a:pt x="154191" y="303754"/>
                </a:cubicBezTo>
                <a:cubicBezTo>
                  <a:pt x="181575" y="283910"/>
                  <a:pt x="212929" y="227157"/>
                  <a:pt x="225629" y="234697"/>
                </a:cubicBezTo>
                <a:cubicBezTo>
                  <a:pt x="238329" y="242237"/>
                  <a:pt x="244282" y="303356"/>
                  <a:pt x="230391" y="348997"/>
                </a:cubicBezTo>
                <a:cubicBezTo>
                  <a:pt x="216500" y="394638"/>
                  <a:pt x="170066" y="435516"/>
                  <a:pt x="142285" y="508541"/>
                </a:cubicBezTo>
                <a:cubicBezTo>
                  <a:pt x="114504" y="581566"/>
                  <a:pt x="66879" y="736744"/>
                  <a:pt x="63704" y="787147"/>
                </a:cubicBezTo>
                <a:cubicBezTo>
                  <a:pt x="60529" y="837550"/>
                  <a:pt x="103391" y="808976"/>
                  <a:pt x="123235" y="810960"/>
                </a:cubicBezTo>
                <a:cubicBezTo>
                  <a:pt x="143079" y="812944"/>
                  <a:pt x="163716" y="828423"/>
                  <a:pt x="182766" y="799054"/>
                </a:cubicBezTo>
                <a:cubicBezTo>
                  <a:pt x="201816" y="769685"/>
                  <a:pt x="222057" y="677609"/>
                  <a:pt x="237535" y="634747"/>
                </a:cubicBezTo>
                <a:cubicBezTo>
                  <a:pt x="253013" y="591885"/>
                  <a:pt x="254998" y="531957"/>
                  <a:pt x="275635" y="541879"/>
                </a:cubicBezTo>
                <a:cubicBezTo>
                  <a:pt x="296272" y="551801"/>
                  <a:pt x="335166" y="651814"/>
                  <a:pt x="361360" y="694279"/>
                </a:cubicBezTo>
                <a:cubicBezTo>
                  <a:pt x="387554" y="736744"/>
                  <a:pt x="405809" y="776828"/>
                  <a:pt x="432797" y="796672"/>
                </a:cubicBezTo>
                <a:cubicBezTo>
                  <a:pt x="459785" y="816516"/>
                  <a:pt x="502251" y="820882"/>
                  <a:pt x="523285" y="813341"/>
                </a:cubicBezTo>
                <a:cubicBezTo>
                  <a:pt x="544320" y="805801"/>
                  <a:pt x="557813" y="771670"/>
                  <a:pt x="559004" y="751429"/>
                </a:cubicBezTo>
                <a:cubicBezTo>
                  <a:pt x="560195" y="731188"/>
                  <a:pt x="554638" y="729600"/>
                  <a:pt x="530429" y="691897"/>
                </a:cubicBezTo>
                <a:cubicBezTo>
                  <a:pt x="506220" y="654194"/>
                  <a:pt x="432003" y="577200"/>
                  <a:pt x="413747" y="525210"/>
                </a:cubicBezTo>
                <a:cubicBezTo>
                  <a:pt x="395491" y="473220"/>
                  <a:pt x="422875" y="438691"/>
                  <a:pt x="420891" y="379954"/>
                </a:cubicBezTo>
                <a:cubicBezTo>
                  <a:pt x="418907" y="321217"/>
                  <a:pt x="395888" y="201360"/>
                  <a:pt x="401841" y="172785"/>
                </a:cubicBezTo>
                <a:cubicBezTo>
                  <a:pt x="407794" y="144210"/>
                  <a:pt x="433988" y="183104"/>
                  <a:pt x="456610" y="208504"/>
                </a:cubicBezTo>
                <a:cubicBezTo>
                  <a:pt x="479232" y="233904"/>
                  <a:pt x="507410" y="310898"/>
                  <a:pt x="537572" y="325185"/>
                </a:cubicBezTo>
                <a:cubicBezTo>
                  <a:pt x="567734" y="339472"/>
                  <a:pt x="632029" y="323598"/>
                  <a:pt x="637585" y="294229"/>
                </a:cubicBezTo>
                <a:cubicBezTo>
                  <a:pt x="643141" y="264860"/>
                  <a:pt x="603057" y="189850"/>
                  <a:pt x="570910" y="148972"/>
                </a:cubicBezTo>
                <a:cubicBezTo>
                  <a:pt x="538763" y="108094"/>
                  <a:pt x="482804" y="73566"/>
                  <a:pt x="444704" y="48960"/>
                </a:cubicBezTo>
                <a:cubicBezTo>
                  <a:pt x="406604" y="24354"/>
                  <a:pt x="381601" y="6891"/>
                  <a:pt x="342310" y="1335"/>
                </a:cubicBezTo>
                <a:cubicBezTo>
                  <a:pt x="303019" y="-4221"/>
                  <a:pt x="248250" y="7685"/>
                  <a:pt x="213722" y="34672"/>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7" name="直線矢印コネクタ 16">
            <a:extLst>
              <a:ext uri="{FF2B5EF4-FFF2-40B4-BE49-F238E27FC236}">
                <a16:creationId xmlns:a16="http://schemas.microsoft.com/office/drawing/2014/main" id="{5B29F3A6-DB86-F246-8A4F-0D4224A3780D}"/>
              </a:ext>
            </a:extLst>
          </p:cNvPr>
          <p:cNvCxnSpPr/>
          <p:nvPr/>
        </p:nvCxnSpPr>
        <p:spPr>
          <a:xfrm>
            <a:off x="3304653" y="1837821"/>
            <a:ext cx="1850571"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99FDB2A0-047F-7E41-8189-B7CA7CCF60D0}"/>
              </a:ext>
            </a:extLst>
          </p:cNvPr>
          <p:cNvSpPr txBox="1"/>
          <p:nvPr/>
        </p:nvSpPr>
        <p:spPr>
          <a:xfrm>
            <a:off x="3924134" y="1599028"/>
            <a:ext cx="877163" cy="300082"/>
          </a:xfrm>
          <a:prstGeom prst="rect">
            <a:avLst/>
          </a:prstGeom>
          <a:noFill/>
        </p:spPr>
        <p:txBody>
          <a:bodyPr wrap="none" rtlCol="0">
            <a:spAutoFit/>
          </a:bodyPr>
          <a:lstStyle/>
          <a:p>
            <a:r>
              <a:rPr lang="ja-JP" altLang="en-US" sz="1350" dirty="0"/>
              <a:t>約５０ｍ</a:t>
            </a:r>
          </a:p>
        </p:txBody>
      </p:sp>
      <p:grpSp>
        <p:nvGrpSpPr>
          <p:cNvPr id="19" name="グループ化 18">
            <a:extLst>
              <a:ext uri="{FF2B5EF4-FFF2-40B4-BE49-F238E27FC236}">
                <a16:creationId xmlns:a16="http://schemas.microsoft.com/office/drawing/2014/main" id="{51F998FC-37DF-4E49-B3BC-AE8777299AB8}"/>
              </a:ext>
            </a:extLst>
          </p:cNvPr>
          <p:cNvGrpSpPr/>
          <p:nvPr/>
        </p:nvGrpSpPr>
        <p:grpSpPr>
          <a:xfrm>
            <a:off x="1562119" y="3891851"/>
            <a:ext cx="1581289" cy="843382"/>
            <a:chOff x="232290" y="5209684"/>
            <a:chExt cx="2108385" cy="1124509"/>
          </a:xfrm>
        </p:grpSpPr>
        <p:sp>
          <p:nvSpPr>
            <p:cNvPr id="20" name="AutoShape 45">
              <a:extLst>
                <a:ext uri="{FF2B5EF4-FFF2-40B4-BE49-F238E27FC236}">
                  <a16:creationId xmlns:a16="http://schemas.microsoft.com/office/drawing/2014/main" id="{EF60E9C2-5CEA-2443-A631-06F527AEF7A5}"/>
                </a:ext>
              </a:extLst>
            </p:cNvPr>
            <p:cNvSpPr>
              <a:spLocks noChangeArrowheads="1"/>
            </p:cNvSpPr>
            <p:nvPr/>
          </p:nvSpPr>
          <p:spPr bwMode="auto">
            <a:xfrm flipH="1">
              <a:off x="232290" y="5209684"/>
              <a:ext cx="2108384" cy="461660"/>
            </a:xfrm>
            <a:prstGeom prst="roundRect">
              <a:avLst>
                <a:gd name="adj" fmla="val 12500"/>
              </a:avLst>
            </a:prstGeom>
            <a:solidFill>
              <a:schemeClr val="bg1">
                <a:lumMod val="95000"/>
              </a:schemeClr>
            </a:solidFill>
            <a:ln w="38100" cap="sq">
              <a:solidFill>
                <a:schemeClr val="accent1">
                  <a:lumMod val="75000"/>
                </a:schemeClr>
              </a:solidFill>
              <a:round/>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pPr>
              <a:r>
                <a:rPr lang="ja-JP" altLang="en-US" sz="1500" b="1" dirty="0">
                  <a:solidFill>
                    <a:schemeClr val="tx1"/>
                  </a:solidFill>
                  <a:latin typeface="Arial" charset="0"/>
                  <a:ea typeface="HG丸ｺﾞｼｯｸM-PRO" pitchFamily="50" charset="-128"/>
                </a:rPr>
                <a:t>コールドゾーン</a:t>
              </a:r>
              <a:endParaRPr lang="en-US" altLang="ja-JP" sz="1500" b="1" dirty="0">
                <a:solidFill>
                  <a:schemeClr val="tx1"/>
                </a:solidFill>
                <a:latin typeface="Arial" charset="0"/>
                <a:ea typeface="HG丸ｺﾞｼｯｸM-PRO" pitchFamily="50" charset="-128"/>
              </a:endParaRPr>
            </a:p>
          </p:txBody>
        </p:sp>
        <p:sp>
          <p:nvSpPr>
            <p:cNvPr id="21" name="テキスト ボックス 20">
              <a:extLst>
                <a:ext uri="{FF2B5EF4-FFF2-40B4-BE49-F238E27FC236}">
                  <a16:creationId xmlns:a16="http://schemas.microsoft.com/office/drawing/2014/main" id="{6E9D03F6-207B-EF40-A8E9-9A5B681660C6}"/>
                </a:ext>
              </a:extLst>
            </p:cNvPr>
            <p:cNvSpPr txBox="1"/>
            <p:nvPr/>
          </p:nvSpPr>
          <p:spPr>
            <a:xfrm>
              <a:off x="232293" y="5657085"/>
              <a:ext cx="2108382" cy="677108"/>
            </a:xfrm>
            <a:prstGeom prst="rect">
              <a:avLst/>
            </a:prstGeom>
            <a:solidFill>
              <a:schemeClr val="bg1">
                <a:lumMod val="95000"/>
              </a:schemeClr>
            </a:solidFill>
            <a:ln w="38100">
              <a:solidFill>
                <a:schemeClr val="accent1">
                  <a:lumMod val="75000"/>
                </a:schemeClr>
              </a:solidFill>
            </a:ln>
          </p:spPr>
          <p:txBody>
            <a:bodyPr wrap="square" rtlCol="0">
              <a:spAutoFit/>
            </a:bodyPr>
            <a:lstStyle/>
            <a:p>
              <a:r>
                <a:rPr lang="ja-JP" altLang="en-US" sz="1350" dirty="0"/>
                <a:t>障害を受ける可能性がない区域</a:t>
              </a:r>
            </a:p>
          </p:txBody>
        </p:sp>
      </p:grpSp>
      <p:grpSp>
        <p:nvGrpSpPr>
          <p:cNvPr id="22" name="グループ化 21">
            <a:extLst>
              <a:ext uri="{FF2B5EF4-FFF2-40B4-BE49-F238E27FC236}">
                <a16:creationId xmlns:a16="http://schemas.microsoft.com/office/drawing/2014/main" id="{4F8A5425-302F-8D49-8410-4F0F508F2BA6}"/>
              </a:ext>
            </a:extLst>
          </p:cNvPr>
          <p:cNvGrpSpPr/>
          <p:nvPr/>
        </p:nvGrpSpPr>
        <p:grpSpPr>
          <a:xfrm>
            <a:off x="6117661" y="3891850"/>
            <a:ext cx="1581289" cy="843382"/>
            <a:chOff x="5362407" y="1916832"/>
            <a:chExt cx="2523639" cy="1124509"/>
          </a:xfrm>
        </p:grpSpPr>
        <p:sp>
          <p:nvSpPr>
            <p:cNvPr id="23" name="AutoShape 45">
              <a:extLst>
                <a:ext uri="{FF2B5EF4-FFF2-40B4-BE49-F238E27FC236}">
                  <a16:creationId xmlns:a16="http://schemas.microsoft.com/office/drawing/2014/main" id="{7631208C-7B1A-7C48-A2A7-346FE248C73E}"/>
                </a:ext>
              </a:extLst>
            </p:cNvPr>
            <p:cNvSpPr>
              <a:spLocks noChangeArrowheads="1"/>
            </p:cNvSpPr>
            <p:nvPr/>
          </p:nvSpPr>
          <p:spPr bwMode="auto">
            <a:xfrm flipH="1">
              <a:off x="5362407" y="1916832"/>
              <a:ext cx="2523638" cy="461660"/>
            </a:xfrm>
            <a:prstGeom prst="roundRect">
              <a:avLst>
                <a:gd name="adj" fmla="val 12500"/>
              </a:avLst>
            </a:prstGeom>
            <a:solidFill>
              <a:schemeClr val="bg1">
                <a:lumMod val="95000"/>
              </a:schemeClr>
            </a:solidFill>
            <a:ln w="38100" cap="sq">
              <a:solidFill>
                <a:srgbClr val="FF0000"/>
              </a:solidFill>
              <a:round/>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pPr>
              <a:r>
                <a:rPr lang="ja-JP" altLang="en-US" sz="1500" b="1" dirty="0">
                  <a:solidFill>
                    <a:schemeClr val="tx1"/>
                  </a:solidFill>
                  <a:latin typeface="Arial" charset="0"/>
                  <a:ea typeface="HG丸ｺﾞｼｯｸM-PRO" pitchFamily="50" charset="-128"/>
                </a:rPr>
                <a:t>ホットゾーン</a:t>
              </a:r>
              <a:endParaRPr lang="en-US" altLang="ja-JP" sz="1500" b="1" dirty="0">
                <a:solidFill>
                  <a:schemeClr val="tx1"/>
                </a:solidFill>
                <a:latin typeface="Arial" charset="0"/>
                <a:ea typeface="HG丸ｺﾞｼｯｸM-PRO" pitchFamily="50" charset="-128"/>
              </a:endParaRPr>
            </a:p>
          </p:txBody>
        </p:sp>
        <p:sp>
          <p:nvSpPr>
            <p:cNvPr id="24" name="テキスト ボックス 23">
              <a:extLst>
                <a:ext uri="{FF2B5EF4-FFF2-40B4-BE49-F238E27FC236}">
                  <a16:creationId xmlns:a16="http://schemas.microsoft.com/office/drawing/2014/main" id="{CD9F9003-97B1-E243-AE2C-FEC9EA9AA0C0}"/>
                </a:ext>
              </a:extLst>
            </p:cNvPr>
            <p:cNvSpPr txBox="1"/>
            <p:nvPr/>
          </p:nvSpPr>
          <p:spPr>
            <a:xfrm>
              <a:off x="5362409" y="2364233"/>
              <a:ext cx="2523637" cy="677108"/>
            </a:xfrm>
            <a:prstGeom prst="rect">
              <a:avLst/>
            </a:prstGeom>
            <a:solidFill>
              <a:schemeClr val="bg1">
                <a:lumMod val="95000"/>
              </a:schemeClr>
            </a:solidFill>
            <a:ln w="38100">
              <a:solidFill>
                <a:srgbClr val="FF0000"/>
              </a:solidFill>
            </a:ln>
          </p:spPr>
          <p:txBody>
            <a:bodyPr wrap="square" rtlCol="0">
              <a:spAutoFit/>
            </a:bodyPr>
            <a:lstStyle/>
            <a:p>
              <a:r>
                <a:rPr lang="ja-JP" altLang="en-US" sz="1350" dirty="0"/>
                <a:t>障害を受ける可能性がある区域</a:t>
              </a:r>
            </a:p>
          </p:txBody>
        </p:sp>
      </p:grpSp>
      <p:grpSp>
        <p:nvGrpSpPr>
          <p:cNvPr id="25" name="グループ化 24">
            <a:extLst>
              <a:ext uri="{FF2B5EF4-FFF2-40B4-BE49-F238E27FC236}">
                <a16:creationId xmlns:a16="http://schemas.microsoft.com/office/drawing/2014/main" id="{FC6FA84F-03B0-9A45-B8D7-332E80AF1DE6}"/>
              </a:ext>
            </a:extLst>
          </p:cNvPr>
          <p:cNvGrpSpPr/>
          <p:nvPr/>
        </p:nvGrpSpPr>
        <p:grpSpPr>
          <a:xfrm>
            <a:off x="3255429" y="3891852"/>
            <a:ext cx="2791373" cy="635634"/>
            <a:chOff x="2732438" y="5009611"/>
            <a:chExt cx="2108385" cy="847512"/>
          </a:xfrm>
        </p:grpSpPr>
        <p:sp>
          <p:nvSpPr>
            <p:cNvPr id="26" name="AutoShape 45">
              <a:extLst>
                <a:ext uri="{FF2B5EF4-FFF2-40B4-BE49-F238E27FC236}">
                  <a16:creationId xmlns:a16="http://schemas.microsoft.com/office/drawing/2014/main" id="{88FC7F15-5A05-7146-88CB-B6082FA06EA3}"/>
                </a:ext>
              </a:extLst>
            </p:cNvPr>
            <p:cNvSpPr>
              <a:spLocks noChangeArrowheads="1"/>
            </p:cNvSpPr>
            <p:nvPr/>
          </p:nvSpPr>
          <p:spPr bwMode="auto">
            <a:xfrm flipH="1">
              <a:off x="2732438" y="5009611"/>
              <a:ext cx="2108384" cy="461660"/>
            </a:xfrm>
            <a:prstGeom prst="roundRect">
              <a:avLst>
                <a:gd name="adj" fmla="val 12500"/>
              </a:avLst>
            </a:prstGeom>
            <a:solidFill>
              <a:schemeClr val="bg1">
                <a:lumMod val="95000"/>
              </a:schemeClr>
            </a:solidFill>
            <a:ln w="38100" cap="sq">
              <a:solidFill>
                <a:srgbClr val="FFC000"/>
              </a:solidFill>
              <a:round/>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pPr>
              <a:r>
                <a:rPr lang="ja-JP" altLang="en-US" sz="1500" b="1" dirty="0">
                  <a:solidFill>
                    <a:schemeClr val="tx1"/>
                  </a:solidFill>
                  <a:latin typeface="Arial" charset="0"/>
                  <a:ea typeface="HG丸ｺﾞｼｯｸM-PRO" pitchFamily="50" charset="-128"/>
                </a:rPr>
                <a:t>ウオームゾーン</a:t>
              </a:r>
              <a:endParaRPr lang="en-US" altLang="ja-JP" sz="1500" b="1" dirty="0">
                <a:solidFill>
                  <a:schemeClr val="tx1"/>
                </a:solidFill>
                <a:latin typeface="Arial" charset="0"/>
                <a:ea typeface="HG丸ｺﾞｼｯｸM-PRO" pitchFamily="50" charset="-128"/>
              </a:endParaRPr>
            </a:p>
          </p:txBody>
        </p:sp>
        <p:sp>
          <p:nvSpPr>
            <p:cNvPr id="27" name="テキスト ボックス 26">
              <a:extLst>
                <a:ext uri="{FF2B5EF4-FFF2-40B4-BE49-F238E27FC236}">
                  <a16:creationId xmlns:a16="http://schemas.microsoft.com/office/drawing/2014/main" id="{06C32260-93A9-F549-ADEB-21C0C91D19A3}"/>
                </a:ext>
              </a:extLst>
            </p:cNvPr>
            <p:cNvSpPr txBox="1"/>
            <p:nvPr/>
          </p:nvSpPr>
          <p:spPr>
            <a:xfrm>
              <a:off x="2732440" y="5457013"/>
              <a:ext cx="2108383" cy="400110"/>
            </a:xfrm>
            <a:prstGeom prst="rect">
              <a:avLst/>
            </a:prstGeom>
            <a:solidFill>
              <a:schemeClr val="bg1">
                <a:lumMod val="95000"/>
              </a:schemeClr>
            </a:solidFill>
            <a:ln w="38100">
              <a:solidFill>
                <a:srgbClr val="FFC000"/>
              </a:solidFill>
            </a:ln>
          </p:spPr>
          <p:txBody>
            <a:bodyPr wrap="square" rtlCol="0">
              <a:spAutoFit/>
            </a:bodyPr>
            <a:lstStyle/>
            <a:p>
              <a:r>
                <a:rPr lang="ja-JP" altLang="en-US" sz="1350" dirty="0"/>
                <a:t>二次汚染の可能性がある区域</a:t>
              </a:r>
            </a:p>
          </p:txBody>
        </p:sp>
      </p:grpSp>
      <p:sp>
        <p:nvSpPr>
          <p:cNvPr id="28" name="フリーフォーム 27">
            <a:extLst>
              <a:ext uri="{FF2B5EF4-FFF2-40B4-BE49-F238E27FC236}">
                <a16:creationId xmlns:a16="http://schemas.microsoft.com/office/drawing/2014/main" id="{CCDA2790-1CF3-5247-B231-D98ED9737EF5}"/>
              </a:ext>
            </a:extLst>
          </p:cNvPr>
          <p:cNvSpPr/>
          <p:nvPr/>
        </p:nvSpPr>
        <p:spPr>
          <a:xfrm rot="12157381">
            <a:off x="5404384" y="2978129"/>
            <a:ext cx="344571" cy="335136"/>
          </a:xfrm>
          <a:custGeom>
            <a:avLst/>
            <a:gdLst>
              <a:gd name="connsiteX0" fmla="*/ 213722 w 638105"/>
              <a:gd name="connsiteY0" fmla="*/ 34672 h 817253"/>
              <a:gd name="connsiteX1" fmla="*/ 135141 w 638105"/>
              <a:gd name="connsiteY1" fmla="*/ 163260 h 817253"/>
              <a:gd name="connsiteX2" fmla="*/ 11316 w 638105"/>
              <a:gd name="connsiteY2" fmla="*/ 251366 h 817253"/>
              <a:gd name="connsiteX3" fmla="*/ 11316 w 638105"/>
              <a:gd name="connsiteY3" fmla="*/ 339472 h 817253"/>
              <a:gd name="connsiteX4" fmla="*/ 61322 w 638105"/>
              <a:gd name="connsiteY4" fmla="*/ 353760 h 817253"/>
              <a:gd name="connsiteX5" fmla="*/ 154191 w 638105"/>
              <a:gd name="connsiteY5" fmla="*/ 303754 h 817253"/>
              <a:gd name="connsiteX6" fmla="*/ 225629 w 638105"/>
              <a:gd name="connsiteY6" fmla="*/ 234697 h 817253"/>
              <a:gd name="connsiteX7" fmla="*/ 230391 w 638105"/>
              <a:gd name="connsiteY7" fmla="*/ 348997 h 817253"/>
              <a:gd name="connsiteX8" fmla="*/ 142285 w 638105"/>
              <a:gd name="connsiteY8" fmla="*/ 508541 h 817253"/>
              <a:gd name="connsiteX9" fmla="*/ 63704 w 638105"/>
              <a:gd name="connsiteY9" fmla="*/ 787147 h 817253"/>
              <a:gd name="connsiteX10" fmla="*/ 123235 w 638105"/>
              <a:gd name="connsiteY10" fmla="*/ 810960 h 817253"/>
              <a:gd name="connsiteX11" fmla="*/ 182766 w 638105"/>
              <a:gd name="connsiteY11" fmla="*/ 799054 h 817253"/>
              <a:gd name="connsiteX12" fmla="*/ 237535 w 638105"/>
              <a:gd name="connsiteY12" fmla="*/ 634747 h 817253"/>
              <a:gd name="connsiteX13" fmla="*/ 275635 w 638105"/>
              <a:gd name="connsiteY13" fmla="*/ 541879 h 817253"/>
              <a:gd name="connsiteX14" fmla="*/ 361360 w 638105"/>
              <a:gd name="connsiteY14" fmla="*/ 694279 h 817253"/>
              <a:gd name="connsiteX15" fmla="*/ 432797 w 638105"/>
              <a:gd name="connsiteY15" fmla="*/ 796672 h 817253"/>
              <a:gd name="connsiteX16" fmla="*/ 523285 w 638105"/>
              <a:gd name="connsiteY16" fmla="*/ 813341 h 817253"/>
              <a:gd name="connsiteX17" fmla="*/ 559004 w 638105"/>
              <a:gd name="connsiteY17" fmla="*/ 751429 h 817253"/>
              <a:gd name="connsiteX18" fmla="*/ 530429 w 638105"/>
              <a:gd name="connsiteY18" fmla="*/ 691897 h 817253"/>
              <a:gd name="connsiteX19" fmla="*/ 413747 w 638105"/>
              <a:gd name="connsiteY19" fmla="*/ 525210 h 817253"/>
              <a:gd name="connsiteX20" fmla="*/ 420891 w 638105"/>
              <a:gd name="connsiteY20" fmla="*/ 379954 h 817253"/>
              <a:gd name="connsiteX21" fmla="*/ 401841 w 638105"/>
              <a:gd name="connsiteY21" fmla="*/ 172785 h 817253"/>
              <a:gd name="connsiteX22" fmla="*/ 456610 w 638105"/>
              <a:gd name="connsiteY22" fmla="*/ 208504 h 817253"/>
              <a:gd name="connsiteX23" fmla="*/ 537572 w 638105"/>
              <a:gd name="connsiteY23" fmla="*/ 325185 h 817253"/>
              <a:gd name="connsiteX24" fmla="*/ 637585 w 638105"/>
              <a:gd name="connsiteY24" fmla="*/ 294229 h 817253"/>
              <a:gd name="connsiteX25" fmla="*/ 570910 w 638105"/>
              <a:gd name="connsiteY25" fmla="*/ 148972 h 817253"/>
              <a:gd name="connsiteX26" fmla="*/ 444704 w 638105"/>
              <a:gd name="connsiteY26" fmla="*/ 48960 h 817253"/>
              <a:gd name="connsiteX27" fmla="*/ 342310 w 638105"/>
              <a:gd name="connsiteY27" fmla="*/ 1335 h 817253"/>
              <a:gd name="connsiteX28" fmla="*/ 213722 w 638105"/>
              <a:gd name="connsiteY28" fmla="*/ 34672 h 8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8105" h="817253">
                <a:moveTo>
                  <a:pt x="213722" y="34672"/>
                </a:moveTo>
                <a:cubicBezTo>
                  <a:pt x="179194" y="61659"/>
                  <a:pt x="168875" y="127144"/>
                  <a:pt x="135141" y="163260"/>
                </a:cubicBezTo>
                <a:cubicBezTo>
                  <a:pt x="101407" y="199376"/>
                  <a:pt x="31953" y="221997"/>
                  <a:pt x="11316" y="251366"/>
                </a:cubicBezTo>
                <a:cubicBezTo>
                  <a:pt x="-9321" y="280735"/>
                  <a:pt x="2982" y="322406"/>
                  <a:pt x="11316" y="339472"/>
                </a:cubicBezTo>
                <a:cubicBezTo>
                  <a:pt x="19650" y="356538"/>
                  <a:pt x="37510" y="359713"/>
                  <a:pt x="61322" y="353760"/>
                </a:cubicBezTo>
                <a:cubicBezTo>
                  <a:pt x="85134" y="347807"/>
                  <a:pt x="126806" y="323598"/>
                  <a:pt x="154191" y="303754"/>
                </a:cubicBezTo>
                <a:cubicBezTo>
                  <a:pt x="181575" y="283910"/>
                  <a:pt x="212929" y="227157"/>
                  <a:pt x="225629" y="234697"/>
                </a:cubicBezTo>
                <a:cubicBezTo>
                  <a:pt x="238329" y="242237"/>
                  <a:pt x="244282" y="303356"/>
                  <a:pt x="230391" y="348997"/>
                </a:cubicBezTo>
                <a:cubicBezTo>
                  <a:pt x="216500" y="394638"/>
                  <a:pt x="170066" y="435516"/>
                  <a:pt x="142285" y="508541"/>
                </a:cubicBezTo>
                <a:cubicBezTo>
                  <a:pt x="114504" y="581566"/>
                  <a:pt x="66879" y="736744"/>
                  <a:pt x="63704" y="787147"/>
                </a:cubicBezTo>
                <a:cubicBezTo>
                  <a:pt x="60529" y="837550"/>
                  <a:pt x="103391" y="808976"/>
                  <a:pt x="123235" y="810960"/>
                </a:cubicBezTo>
                <a:cubicBezTo>
                  <a:pt x="143079" y="812944"/>
                  <a:pt x="163716" y="828423"/>
                  <a:pt x="182766" y="799054"/>
                </a:cubicBezTo>
                <a:cubicBezTo>
                  <a:pt x="201816" y="769685"/>
                  <a:pt x="222057" y="677609"/>
                  <a:pt x="237535" y="634747"/>
                </a:cubicBezTo>
                <a:cubicBezTo>
                  <a:pt x="253013" y="591885"/>
                  <a:pt x="254998" y="531957"/>
                  <a:pt x="275635" y="541879"/>
                </a:cubicBezTo>
                <a:cubicBezTo>
                  <a:pt x="296272" y="551801"/>
                  <a:pt x="335166" y="651814"/>
                  <a:pt x="361360" y="694279"/>
                </a:cubicBezTo>
                <a:cubicBezTo>
                  <a:pt x="387554" y="736744"/>
                  <a:pt x="405809" y="776828"/>
                  <a:pt x="432797" y="796672"/>
                </a:cubicBezTo>
                <a:cubicBezTo>
                  <a:pt x="459785" y="816516"/>
                  <a:pt x="502251" y="820882"/>
                  <a:pt x="523285" y="813341"/>
                </a:cubicBezTo>
                <a:cubicBezTo>
                  <a:pt x="544320" y="805801"/>
                  <a:pt x="557813" y="771670"/>
                  <a:pt x="559004" y="751429"/>
                </a:cubicBezTo>
                <a:cubicBezTo>
                  <a:pt x="560195" y="731188"/>
                  <a:pt x="554638" y="729600"/>
                  <a:pt x="530429" y="691897"/>
                </a:cubicBezTo>
                <a:cubicBezTo>
                  <a:pt x="506220" y="654194"/>
                  <a:pt x="432003" y="577200"/>
                  <a:pt x="413747" y="525210"/>
                </a:cubicBezTo>
                <a:cubicBezTo>
                  <a:pt x="395491" y="473220"/>
                  <a:pt x="422875" y="438691"/>
                  <a:pt x="420891" y="379954"/>
                </a:cubicBezTo>
                <a:cubicBezTo>
                  <a:pt x="418907" y="321217"/>
                  <a:pt x="395888" y="201360"/>
                  <a:pt x="401841" y="172785"/>
                </a:cubicBezTo>
                <a:cubicBezTo>
                  <a:pt x="407794" y="144210"/>
                  <a:pt x="433988" y="183104"/>
                  <a:pt x="456610" y="208504"/>
                </a:cubicBezTo>
                <a:cubicBezTo>
                  <a:pt x="479232" y="233904"/>
                  <a:pt x="507410" y="310898"/>
                  <a:pt x="537572" y="325185"/>
                </a:cubicBezTo>
                <a:cubicBezTo>
                  <a:pt x="567734" y="339472"/>
                  <a:pt x="632029" y="323598"/>
                  <a:pt x="637585" y="294229"/>
                </a:cubicBezTo>
                <a:cubicBezTo>
                  <a:pt x="643141" y="264860"/>
                  <a:pt x="603057" y="189850"/>
                  <a:pt x="570910" y="148972"/>
                </a:cubicBezTo>
                <a:cubicBezTo>
                  <a:pt x="538763" y="108094"/>
                  <a:pt x="482804" y="73566"/>
                  <a:pt x="444704" y="48960"/>
                </a:cubicBezTo>
                <a:cubicBezTo>
                  <a:pt x="406604" y="24354"/>
                  <a:pt x="381601" y="6891"/>
                  <a:pt x="342310" y="1335"/>
                </a:cubicBezTo>
                <a:cubicBezTo>
                  <a:pt x="303019" y="-4221"/>
                  <a:pt x="248250" y="7685"/>
                  <a:pt x="213722" y="34672"/>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フリーフォーム 28">
            <a:extLst>
              <a:ext uri="{FF2B5EF4-FFF2-40B4-BE49-F238E27FC236}">
                <a16:creationId xmlns:a16="http://schemas.microsoft.com/office/drawing/2014/main" id="{A9EDAB2E-F53F-914E-A1F7-58353EFBB3E5}"/>
              </a:ext>
            </a:extLst>
          </p:cNvPr>
          <p:cNvSpPr/>
          <p:nvPr/>
        </p:nvSpPr>
        <p:spPr>
          <a:xfrm>
            <a:off x="5353183" y="2891016"/>
            <a:ext cx="402771" cy="424543"/>
          </a:xfrm>
          <a:custGeom>
            <a:avLst/>
            <a:gdLst>
              <a:gd name="connsiteX0" fmla="*/ 0 w 537028"/>
              <a:gd name="connsiteY0" fmla="*/ 0 h 551543"/>
              <a:gd name="connsiteX1" fmla="*/ 101600 w 537028"/>
              <a:gd name="connsiteY1" fmla="*/ 551543 h 551543"/>
              <a:gd name="connsiteX2" fmla="*/ 478971 w 537028"/>
              <a:gd name="connsiteY2" fmla="*/ 551543 h 551543"/>
              <a:gd name="connsiteX3" fmla="*/ 537028 w 537028"/>
              <a:gd name="connsiteY3" fmla="*/ 29029 h 551543"/>
              <a:gd name="connsiteX0" fmla="*/ 0 w 537028"/>
              <a:gd name="connsiteY0" fmla="*/ 14514 h 566057"/>
              <a:gd name="connsiteX1" fmla="*/ 101600 w 537028"/>
              <a:gd name="connsiteY1" fmla="*/ 566057 h 566057"/>
              <a:gd name="connsiteX2" fmla="*/ 478971 w 537028"/>
              <a:gd name="connsiteY2" fmla="*/ 566057 h 566057"/>
              <a:gd name="connsiteX3" fmla="*/ 537028 w 537028"/>
              <a:gd name="connsiteY3" fmla="*/ 0 h 566057"/>
            </a:gdLst>
            <a:ahLst/>
            <a:cxnLst>
              <a:cxn ang="0">
                <a:pos x="connsiteX0" y="connsiteY0"/>
              </a:cxn>
              <a:cxn ang="0">
                <a:pos x="connsiteX1" y="connsiteY1"/>
              </a:cxn>
              <a:cxn ang="0">
                <a:pos x="connsiteX2" y="connsiteY2"/>
              </a:cxn>
              <a:cxn ang="0">
                <a:pos x="connsiteX3" y="connsiteY3"/>
              </a:cxn>
            </a:cxnLst>
            <a:rect l="l" t="t" r="r" b="b"/>
            <a:pathLst>
              <a:path w="537028" h="566057">
                <a:moveTo>
                  <a:pt x="0" y="14514"/>
                </a:moveTo>
                <a:lnTo>
                  <a:pt x="101600" y="566057"/>
                </a:lnTo>
                <a:lnTo>
                  <a:pt x="478971" y="566057"/>
                </a:lnTo>
                <a:lnTo>
                  <a:pt x="537028"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テキスト ボックス 29">
            <a:extLst>
              <a:ext uri="{FF2B5EF4-FFF2-40B4-BE49-F238E27FC236}">
                <a16:creationId xmlns:a16="http://schemas.microsoft.com/office/drawing/2014/main" id="{572BE8E0-9A37-0949-BE39-60C5BCAF5DAC}"/>
              </a:ext>
            </a:extLst>
          </p:cNvPr>
          <p:cNvSpPr txBox="1"/>
          <p:nvPr/>
        </p:nvSpPr>
        <p:spPr>
          <a:xfrm>
            <a:off x="7120643" y="2029712"/>
            <a:ext cx="877163" cy="300082"/>
          </a:xfrm>
          <a:prstGeom prst="rect">
            <a:avLst/>
          </a:prstGeom>
          <a:solidFill>
            <a:srgbClr val="FFCCFF"/>
          </a:solidFill>
          <a:ln>
            <a:solidFill>
              <a:schemeClr val="tx1"/>
            </a:solidFill>
          </a:ln>
        </p:spPr>
        <p:txBody>
          <a:bodyPr wrap="none" rtlCol="0">
            <a:spAutoFit/>
          </a:bodyPr>
          <a:lstStyle/>
          <a:p>
            <a:r>
              <a:rPr lang="ja-JP" altLang="en-US" sz="1350" dirty="0"/>
              <a:t>汚染地域</a:t>
            </a:r>
          </a:p>
        </p:txBody>
      </p:sp>
      <p:cxnSp>
        <p:nvCxnSpPr>
          <p:cNvPr id="31" name="直線矢印コネクタ 30">
            <a:extLst>
              <a:ext uri="{FF2B5EF4-FFF2-40B4-BE49-F238E27FC236}">
                <a16:creationId xmlns:a16="http://schemas.microsoft.com/office/drawing/2014/main" id="{B7EC2A50-DBC7-084F-9D68-33FCF708A2E2}"/>
              </a:ext>
            </a:extLst>
          </p:cNvPr>
          <p:cNvCxnSpPr/>
          <p:nvPr/>
        </p:nvCxnSpPr>
        <p:spPr>
          <a:xfrm flipH="1">
            <a:off x="4414119" y="2531373"/>
            <a:ext cx="52053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フリーフォーム 31">
            <a:extLst>
              <a:ext uri="{FF2B5EF4-FFF2-40B4-BE49-F238E27FC236}">
                <a16:creationId xmlns:a16="http://schemas.microsoft.com/office/drawing/2014/main" id="{0379F049-3224-9249-B094-1168BA74AA03}"/>
              </a:ext>
            </a:extLst>
          </p:cNvPr>
          <p:cNvSpPr/>
          <p:nvPr/>
        </p:nvSpPr>
        <p:spPr>
          <a:xfrm>
            <a:off x="2664437" y="2886252"/>
            <a:ext cx="463842" cy="424543"/>
          </a:xfrm>
          <a:custGeom>
            <a:avLst/>
            <a:gdLst>
              <a:gd name="connsiteX0" fmla="*/ 0 w 537028"/>
              <a:gd name="connsiteY0" fmla="*/ 0 h 551543"/>
              <a:gd name="connsiteX1" fmla="*/ 101600 w 537028"/>
              <a:gd name="connsiteY1" fmla="*/ 551543 h 551543"/>
              <a:gd name="connsiteX2" fmla="*/ 478971 w 537028"/>
              <a:gd name="connsiteY2" fmla="*/ 551543 h 551543"/>
              <a:gd name="connsiteX3" fmla="*/ 537028 w 537028"/>
              <a:gd name="connsiteY3" fmla="*/ 29029 h 551543"/>
              <a:gd name="connsiteX0" fmla="*/ 0 w 537028"/>
              <a:gd name="connsiteY0" fmla="*/ 14514 h 566057"/>
              <a:gd name="connsiteX1" fmla="*/ 101600 w 537028"/>
              <a:gd name="connsiteY1" fmla="*/ 566057 h 566057"/>
              <a:gd name="connsiteX2" fmla="*/ 478971 w 537028"/>
              <a:gd name="connsiteY2" fmla="*/ 566057 h 566057"/>
              <a:gd name="connsiteX3" fmla="*/ 537028 w 537028"/>
              <a:gd name="connsiteY3" fmla="*/ 0 h 566057"/>
            </a:gdLst>
            <a:ahLst/>
            <a:cxnLst>
              <a:cxn ang="0">
                <a:pos x="connsiteX0" y="connsiteY0"/>
              </a:cxn>
              <a:cxn ang="0">
                <a:pos x="connsiteX1" y="connsiteY1"/>
              </a:cxn>
              <a:cxn ang="0">
                <a:pos x="connsiteX2" y="connsiteY2"/>
              </a:cxn>
              <a:cxn ang="0">
                <a:pos x="connsiteX3" y="connsiteY3"/>
              </a:cxn>
            </a:cxnLst>
            <a:rect l="l" t="t" r="r" b="b"/>
            <a:pathLst>
              <a:path w="537028" h="566057">
                <a:moveTo>
                  <a:pt x="0" y="14514"/>
                </a:moveTo>
                <a:lnTo>
                  <a:pt x="101600" y="566057"/>
                </a:lnTo>
                <a:lnTo>
                  <a:pt x="478971" y="566057"/>
                </a:lnTo>
                <a:lnTo>
                  <a:pt x="537028"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33" name="直線矢印コネクタ 32">
            <a:extLst>
              <a:ext uri="{FF2B5EF4-FFF2-40B4-BE49-F238E27FC236}">
                <a16:creationId xmlns:a16="http://schemas.microsoft.com/office/drawing/2014/main" id="{96881408-8D51-CF48-88CB-212783CF5977}"/>
              </a:ext>
            </a:extLst>
          </p:cNvPr>
          <p:cNvCxnSpPr/>
          <p:nvPr/>
        </p:nvCxnSpPr>
        <p:spPr>
          <a:xfrm flipH="1">
            <a:off x="2601099" y="2531818"/>
            <a:ext cx="52053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4" name="グループ化 33">
            <a:extLst>
              <a:ext uri="{FF2B5EF4-FFF2-40B4-BE49-F238E27FC236}">
                <a16:creationId xmlns:a16="http://schemas.microsoft.com/office/drawing/2014/main" id="{D9463B07-2058-8148-A1A7-726C18BBA1FD}"/>
              </a:ext>
            </a:extLst>
          </p:cNvPr>
          <p:cNvGrpSpPr/>
          <p:nvPr/>
        </p:nvGrpSpPr>
        <p:grpSpPr>
          <a:xfrm>
            <a:off x="3539357" y="1954879"/>
            <a:ext cx="806243" cy="1252781"/>
            <a:chOff x="3530540" y="2729082"/>
            <a:chExt cx="1074991" cy="1670374"/>
          </a:xfrm>
        </p:grpSpPr>
        <p:sp>
          <p:nvSpPr>
            <p:cNvPr id="35" name="円/楕円 34">
              <a:extLst>
                <a:ext uri="{FF2B5EF4-FFF2-40B4-BE49-F238E27FC236}">
                  <a16:creationId xmlns:a16="http://schemas.microsoft.com/office/drawing/2014/main" id="{55B8003B-0838-E441-863D-31CFE3CEE33F}"/>
                </a:ext>
              </a:extLst>
            </p:cNvPr>
            <p:cNvSpPr/>
            <p:nvPr/>
          </p:nvSpPr>
          <p:spPr>
            <a:xfrm>
              <a:off x="3910981" y="2729082"/>
              <a:ext cx="345960" cy="30234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角丸四角形 35">
              <a:extLst>
                <a:ext uri="{FF2B5EF4-FFF2-40B4-BE49-F238E27FC236}">
                  <a16:creationId xmlns:a16="http://schemas.microsoft.com/office/drawing/2014/main" id="{70873B59-7077-8244-BA2A-903E148F46BF}"/>
                </a:ext>
              </a:extLst>
            </p:cNvPr>
            <p:cNvSpPr/>
            <p:nvPr/>
          </p:nvSpPr>
          <p:spPr>
            <a:xfrm rot="1532898">
              <a:off x="3809185" y="3921360"/>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7" name="角丸四角形 36">
              <a:extLst>
                <a:ext uri="{FF2B5EF4-FFF2-40B4-BE49-F238E27FC236}">
                  <a16:creationId xmlns:a16="http://schemas.microsoft.com/office/drawing/2014/main" id="{82C668B1-F562-1F44-99F4-37DC8B5DB71F}"/>
                </a:ext>
              </a:extLst>
            </p:cNvPr>
            <p:cNvSpPr/>
            <p:nvPr/>
          </p:nvSpPr>
          <p:spPr>
            <a:xfrm rot="2158395">
              <a:off x="3974772" y="3632924"/>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角丸四角形 37">
              <a:extLst>
                <a:ext uri="{FF2B5EF4-FFF2-40B4-BE49-F238E27FC236}">
                  <a16:creationId xmlns:a16="http://schemas.microsoft.com/office/drawing/2014/main" id="{FD6AC3B2-3A05-1140-A3C9-FF6EFC1404F6}"/>
                </a:ext>
              </a:extLst>
            </p:cNvPr>
            <p:cNvSpPr/>
            <p:nvPr/>
          </p:nvSpPr>
          <p:spPr>
            <a:xfrm rot="18981942">
              <a:off x="4395260" y="3935982"/>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角丸四角形 38">
              <a:extLst>
                <a:ext uri="{FF2B5EF4-FFF2-40B4-BE49-F238E27FC236}">
                  <a16:creationId xmlns:a16="http://schemas.microsoft.com/office/drawing/2014/main" id="{D4C198D0-CEC3-7F4E-9470-5B3BF11BC60B}"/>
                </a:ext>
              </a:extLst>
            </p:cNvPr>
            <p:cNvSpPr/>
            <p:nvPr/>
          </p:nvSpPr>
          <p:spPr>
            <a:xfrm rot="20038152">
              <a:off x="4202756" y="3654045"/>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0" name="角丸四角形 39">
              <a:extLst>
                <a:ext uri="{FF2B5EF4-FFF2-40B4-BE49-F238E27FC236}">
                  <a16:creationId xmlns:a16="http://schemas.microsoft.com/office/drawing/2014/main" id="{9907C4FD-27A0-D242-A18C-58D7FE6BAE61}"/>
                </a:ext>
              </a:extLst>
            </p:cNvPr>
            <p:cNvSpPr/>
            <p:nvPr/>
          </p:nvSpPr>
          <p:spPr>
            <a:xfrm rot="3489809">
              <a:off x="3672043" y="3237446"/>
              <a:ext cx="161783" cy="44478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角丸四角形 40">
              <a:extLst>
                <a:ext uri="{FF2B5EF4-FFF2-40B4-BE49-F238E27FC236}">
                  <a16:creationId xmlns:a16="http://schemas.microsoft.com/office/drawing/2014/main" id="{9D61510B-14D3-6844-AF2D-B231B1C0B1CA}"/>
                </a:ext>
              </a:extLst>
            </p:cNvPr>
            <p:cNvSpPr/>
            <p:nvPr/>
          </p:nvSpPr>
          <p:spPr>
            <a:xfrm rot="2108370">
              <a:off x="3894498" y="3098472"/>
              <a:ext cx="161783" cy="3633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角丸四角形 41">
              <a:extLst>
                <a:ext uri="{FF2B5EF4-FFF2-40B4-BE49-F238E27FC236}">
                  <a16:creationId xmlns:a16="http://schemas.microsoft.com/office/drawing/2014/main" id="{587A0E98-349E-154D-9D86-CC370477EDAC}"/>
                </a:ext>
              </a:extLst>
            </p:cNvPr>
            <p:cNvSpPr/>
            <p:nvPr/>
          </p:nvSpPr>
          <p:spPr>
            <a:xfrm rot="8440543">
              <a:off x="4443748" y="3196272"/>
              <a:ext cx="161783" cy="4337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角丸四角形 42">
              <a:extLst>
                <a:ext uri="{FF2B5EF4-FFF2-40B4-BE49-F238E27FC236}">
                  <a16:creationId xmlns:a16="http://schemas.microsoft.com/office/drawing/2014/main" id="{AD5B4E5A-0F1C-0A45-B422-532896157CA8}"/>
                </a:ext>
              </a:extLst>
            </p:cNvPr>
            <p:cNvSpPr/>
            <p:nvPr/>
          </p:nvSpPr>
          <p:spPr>
            <a:xfrm rot="7270460">
              <a:off x="4233536" y="3029241"/>
              <a:ext cx="161783" cy="3633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4" name="角丸四角形 43">
              <a:extLst>
                <a:ext uri="{FF2B5EF4-FFF2-40B4-BE49-F238E27FC236}">
                  <a16:creationId xmlns:a16="http://schemas.microsoft.com/office/drawing/2014/main" id="{20A4BE59-F7FA-9E40-BB67-0C3020C073C6}"/>
                </a:ext>
              </a:extLst>
            </p:cNvPr>
            <p:cNvSpPr/>
            <p:nvPr/>
          </p:nvSpPr>
          <p:spPr>
            <a:xfrm rot="21140037">
              <a:off x="4024839" y="3037680"/>
              <a:ext cx="300009" cy="76934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5" name="グループ化 44">
            <a:extLst>
              <a:ext uri="{FF2B5EF4-FFF2-40B4-BE49-F238E27FC236}">
                <a16:creationId xmlns:a16="http://schemas.microsoft.com/office/drawing/2014/main" id="{A7EB7524-6825-0647-A5D8-9671B09BE09F}"/>
              </a:ext>
            </a:extLst>
          </p:cNvPr>
          <p:cNvGrpSpPr/>
          <p:nvPr/>
        </p:nvGrpSpPr>
        <p:grpSpPr>
          <a:xfrm>
            <a:off x="3811277" y="1884257"/>
            <a:ext cx="289566" cy="366628"/>
            <a:chOff x="3897670" y="2512342"/>
            <a:chExt cx="386088" cy="488837"/>
          </a:xfrm>
        </p:grpSpPr>
        <p:sp>
          <p:nvSpPr>
            <p:cNvPr id="46" name="円/楕円 45">
              <a:extLst>
                <a:ext uri="{FF2B5EF4-FFF2-40B4-BE49-F238E27FC236}">
                  <a16:creationId xmlns:a16="http://schemas.microsoft.com/office/drawing/2014/main" id="{4E3C9832-6735-F346-8457-9D970FEB3469}"/>
                </a:ext>
              </a:extLst>
            </p:cNvPr>
            <p:cNvSpPr/>
            <p:nvPr/>
          </p:nvSpPr>
          <p:spPr>
            <a:xfrm>
              <a:off x="3897670" y="2512342"/>
              <a:ext cx="386088" cy="41611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7" name="円/楕円 46">
              <a:extLst>
                <a:ext uri="{FF2B5EF4-FFF2-40B4-BE49-F238E27FC236}">
                  <a16:creationId xmlns:a16="http://schemas.microsoft.com/office/drawing/2014/main" id="{02BFB4B8-A043-7042-8AEF-B85BCCDE492B}"/>
                </a:ext>
              </a:extLst>
            </p:cNvPr>
            <p:cNvSpPr/>
            <p:nvPr/>
          </p:nvSpPr>
          <p:spPr>
            <a:xfrm rot="840000" flipH="1">
              <a:off x="3931228" y="2594846"/>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円柱 47">
              <a:extLst>
                <a:ext uri="{FF2B5EF4-FFF2-40B4-BE49-F238E27FC236}">
                  <a16:creationId xmlns:a16="http://schemas.microsoft.com/office/drawing/2014/main" id="{5CCBC6C5-8DCD-334B-A5C9-A941297A292F}"/>
                </a:ext>
              </a:extLst>
            </p:cNvPr>
            <p:cNvSpPr/>
            <p:nvPr/>
          </p:nvSpPr>
          <p:spPr>
            <a:xfrm flipV="1">
              <a:off x="4000491" y="2853293"/>
              <a:ext cx="168519" cy="147886"/>
            </a:xfrm>
            <a:prstGeom prst="can">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円/楕円 48">
              <a:extLst>
                <a:ext uri="{FF2B5EF4-FFF2-40B4-BE49-F238E27FC236}">
                  <a16:creationId xmlns:a16="http://schemas.microsoft.com/office/drawing/2014/main" id="{447DAEB3-F56A-364E-8528-DF3E4667F08B}"/>
                </a:ext>
              </a:extLst>
            </p:cNvPr>
            <p:cNvSpPr/>
            <p:nvPr/>
          </p:nvSpPr>
          <p:spPr>
            <a:xfrm rot="20760000">
              <a:off x="4098360" y="2590420"/>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0" name="グループ化 49">
            <a:extLst>
              <a:ext uri="{FF2B5EF4-FFF2-40B4-BE49-F238E27FC236}">
                <a16:creationId xmlns:a16="http://schemas.microsoft.com/office/drawing/2014/main" id="{BA6726BF-AE31-8845-8D05-B11E62604BEE}"/>
              </a:ext>
            </a:extLst>
          </p:cNvPr>
          <p:cNvGrpSpPr/>
          <p:nvPr/>
        </p:nvGrpSpPr>
        <p:grpSpPr>
          <a:xfrm rot="18014021">
            <a:off x="2750936" y="2958829"/>
            <a:ext cx="289566" cy="366628"/>
            <a:chOff x="3897670" y="2512342"/>
            <a:chExt cx="386088" cy="488837"/>
          </a:xfrm>
        </p:grpSpPr>
        <p:sp>
          <p:nvSpPr>
            <p:cNvPr id="51" name="円/楕円 50">
              <a:extLst>
                <a:ext uri="{FF2B5EF4-FFF2-40B4-BE49-F238E27FC236}">
                  <a16:creationId xmlns:a16="http://schemas.microsoft.com/office/drawing/2014/main" id="{F1A5525D-B655-8046-A20C-E319F2A45824}"/>
                </a:ext>
              </a:extLst>
            </p:cNvPr>
            <p:cNvSpPr/>
            <p:nvPr/>
          </p:nvSpPr>
          <p:spPr>
            <a:xfrm>
              <a:off x="3897670" y="2512342"/>
              <a:ext cx="386088" cy="41611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2" name="円/楕円 51">
              <a:extLst>
                <a:ext uri="{FF2B5EF4-FFF2-40B4-BE49-F238E27FC236}">
                  <a16:creationId xmlns:a16="http://schemas.microsoft.com/office/drawing/2014/main" id="{4FF4D8B2-A09D-584A-89EB-F6081663B12D}"/>
                </a:ext>
              </a:extLst>
            </p:cNvPr>
            <p:cNvSpPr/>
            <p:nvPr/>
          </p:nvSpPr>
          <p:spPr>
            <a:xfrm rot="840000" flipH="1">
              <a:off x="3931228" y="2594846"/>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円柱 52">
              <a:extLst>
                <a:ext uri="{FF2B5EF4-FFF2-40B4-BE49-F238E27FC236}">
                  <a16:creationId xmlns:a16="http://schemas.microsoft.com/office/drawing/2014/main" id="{D6203766-350A-7A44-8AB2-CA92C022B87B}"/>
                </a:ext>
              </a:extLst>
            </p:cNvPr>
            <p:cNvSpPr/>
            <p:nvPr/>
          </p:nvSpPr>
          <p:spPr>
            <a:xfrm flipV="1">
              <a:off x="4000491" y="2853293"/>
              <a:ext cx="168519" cy="147886"/>
            </a:xfrm>
            <a:prstGeom prst="can">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円/楕円 53">
              <a:extLst>
                <a:ext uri="{FF2B5EF4-FFF2-40B4-BE49-F238E27FC236}">
                  <a16:creationId xmlns:a16="http://schemas.microsoft.com/office/drawing/2014/main" id="{99B99105-5F9B-8645-91E9-1181EB2F582B}"/>
                </a:ext>
              </a:extLst>
            </p:cNvPr>
            <p:cNvSpPr/>
            <p:nvPr/>
          </p:nvSpPr>
          <p:spPr>
            <a:xfrm rot="20760000">
              <a:off x="4098360" y="2590420"/>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5" name="グループ化 54">
            <a:extLst>
              <a:ext uri="{FF2B5EF4-FFF2-40B4-BE49-F238E27FC236}">
                <a16:creationId xmlns:a16="http://schemas.microsoft.com/office/drawing/2014/main" id="{1114EF7B-DE63-6C46-8F59-400B2B86AE44}"/>
              </a:ext>
            </a:extLst>
          </p:cNvPr>
          <p:cNvGrpSpPr/>
          <p:nvPr/>
        </p:nvGrpSpPr>
        <p:grpSpPr>
          <a:xfrm>
            <a:off x="5948457" y="1843074"/>
            <a:ext cx="289566" cy="366628"/>
            <a:chOff x="3897670" y="2512342"/>
            <a:chExt cx="386088" cy="488837"/>
          </a:xfrm>
        </p:grpSpPr>
        <p:sp>
          <p:nvSpPr>
            <p:cNvPr id="56" name="円/楕円 55">
              <a:extLst>
                <a:ext uri="{FF2B5EF4-FFF2-40B4-BE49-F238E27FC236}">
                  <a16:creationId xmlns:a16="http://schemas.microsoft.com/office/drawing/2014/main" id="{F753F727-8D75-B441-9963-E648701C9C2F}"/>
                </a:ext>
              </a:extLst>
            </p:cNvPr>
            <p:cNvSpPr/>
            <p:nvPr/>
          </p:nvSpPr>
          <p:spPr>
            <a:xfrm>
              <a:off x="3897670" y="2512342"/>
              <a:ext cx="386088" cy="41611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7" name="円/楕円 56">
              <a:extLst>
                <a:ext uri="{FF2B5EF4-FFF2-40B4-BE49-F238E27FC236}">
                  <a16:creationId xmlns:a16="http://schemas.microsoft.com/office/drawing/2014/main" id="{91B84167-E7BD-224D-A655-21C014211B9F}"/>
                </a:ext>
              </a:extLst>
            </p:cNvPr>
            <p:cNvSpPr/>
            <p:nvPr/>
          </p:nvSpPr>
          <p:spPr>
            <a:xfrm rot="840000" flipH="1">
              <a:off x="3931228" y="2594846"/>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8" name="円柱 57">
              <a:extLst>
                <a:ext uri="{FF2B5EF4-FFF2-40B4-BE49-F238E27FC236}">
                  <a16:creationId xmlns:a16="http://schemas.microsoft.com/office/drawing/2014/main" id="{DAE36AF2-45DB-5545-9CC7-DE3D3B6D9188}"/>
                </a:ext>
              </a:extLst>
            </p:cNvPr>
            <p:cNvSpPr/>
            <p:nvPr/>
          </p:nvSpPr>
          <p:spPr>
            <a:xfrm flipV="1">
              <a:off x="4000491" y="2853293"/>
              <a:ext cx="168519" cy="147886"/>
            </a:xfrm>
            <a:prstGeom prst="can">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9" name="円/楕円 58">
              <a:extLst>
                <a:ext uri="{FF2B5EF4-FFF2-40B4-BE49-F238E27FC236}">
                  <a16:creationId xmlns:a16="http://schemas.microsoft.com/office/drawing/2014/main" id="{794A9508-43A6-154F-85EC-518B3BFAA765}"/>
                </a:ext>
              </a:extLst>
            </p:cNvPr>
            <p:cNvSpPr/>
            <p:nvPr/>
          </p:nvSpPr>
          <p:spPr>
            <a:xfrm rot="20760000">
              <a:off x="4098360" y="2590420"/>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9F998CD3-328E-804E-BA01-E4EFA01939D7}"/>
              </a:ext>
            </a:extLst>
          </p:cNvPr>
          <p:cNvGrpSpPr/>
          <p:nvPr/>
        </p:nvGrpSpPr>
        <p:grpSpPr>
          <a:xfrm>
            <a:off x="1615796" y="1857700"/>
            <a:ext cx="806243" cy="1319237"/>
            <a:chOff x="970361" y="2476932"/>
            <a:chExt cx="1074991" cy="1758983"/>
          </a:xfrm>
        </p:grpSpPr>
        <p:sp>
          <p:nvSpPr>
            <p:cNvPr id="61" name="円/楕円 60">
              <a:extLst>
                <a:ext uri="{FF2B5EF4-FFF2-40B4-BE49-F238E27FC236}">
                  <a16:creationId xmlns:a16="http://schemas.microsoft.com/office/drawing/2014/main" id="{4F4B950D-70C5-D348-8D15-DBEFB0D2B892}"/>
                </a:ext>
              </a:extLst>
            </p:cNvPr>
            <p:cNvSpPr/>
            <p:nvPr/>
          </p:nvSpPr>
          <p:spPr>
            <a:xfrm>
              <a:off x="1324954" y="2476932"/>
              <a:ext cx="400391" cy="417459"/>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2" name="角丸四角形 61">
              <a:extLst>
                <a:ext uri="{FF2B5EF4-FFF2-40B4-BE49-F238E27FC236}">
                  <a16:creationId xmlns:a16="http://schemas.microsoft.com/office/drawing/2014/main" id="{2BA8E80E-0C94-304C-ACB2-B8B91B3670D4}"/>
                </a:ext>
              </a:extLst>
            </p:cNvPr>
            <p:cNvSpPr/>
            <p:nvPr/>
          </p:nvSpPr>
          <p:spPr>
            <a:xfrm rot="1532898">
              <a:off x="1249006" y="3757819"/>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3" name="角丸四角形 62">
              <a:extLst>
                <a:ext uri="{FF2B5EF4-FFF2-40B4-BE49-F238E27FC236}">
                  <a16:creationId xmlns:a16="http://schemas.microsoft.com/office/drawing/2014/main" id="{DE910566-CB9E-FA4A-A1CF-A15ECC01BCD7}"/>
                </a:ext>
              </a:extLst>
            </p:cNvPr>
            <p:cNvSpPr/>
            <p:nvPr/>
          </p:nvSpPr>
          <p:spPr>
            <a:xfrm rot="2158395">
              <a:off x="1414593" y="3469383"/>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4" name="角丸四角形 63">
              <a:extLst>
                <a:ext uri="{FF2B5EF4-FFF2-40B4-BE49-F238E27FC236}">
                  <a16:creationId xmlns:a16="http://schemas.microsoft.com/office/drawing/2014/main" id="{C3A1DBE4-BD4B-BB4B-A660-8AC94B21CF05}"/>
                </a:ext>
              </a:extLst>
            </p:cNvPr>
            <p:cNvSpPr/>
            <p:nvPr/>
          </p:nvSpPr>
          <p:spPr>
            <a:xfrm rot="18981942">
              <a:off x="1835081" y="3772441"/>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5" name="角丸四角形 64">
              <a:extLst>
                <a:ext uri="{FF2B5EF4-FFF2-40B4-BE49-F238E27FC236}">
                  <a16:creationId xmlns:a16="http://schemas.microsoft.com/office/drawing/2014/main" id="{2A196EAC-2B01-0F4F-B878-B41BA76598D4}"/>
                </a:ext>
              </a:extLst>
            </p:cNvPr>
            <p:cNvSpPr/>
            <p:nvPr/>
          </p:nvSpPr>
          <p:spPr>
            <a:xfrm rot="20038152">
              <a:off x="1642577" y="3490504"/>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角丸四角形 65">
              <a:extLst>
                <a:ext uri="{FF2B5EF4-FFF2-40B4-BE49-F238E27FC236}">
                  <a16:creationId xmlns:a16="http://schemas.microsoft.com/office/drawing/2014/main" id="{D4053723-54B5-ED4B-B42C-1007B8504CED}"/>
                </a:ext>
              </a:extLst>
            </p:cNvPr>
            <p:cNvSpPr/>
            <p:nvPr/>
          </p:nvSpPr>
          <p:spPr>
            <a:xfrm rot="3489809">
              <a:off x="1111864" y="3073905"/>
              <a:ext cx="161783" cy="44478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7" name="角丸四角形 66">
              <a:extLst>
                <a:ext uri="{FF2B5EF4-FFF2-40B4-BE49-F238E27FC236}">
                  <a16:creationId xmlns:a16="http://schemas.microsoft.com/office/drawing/2014/main" id="{5833E592-9EB4-2942-B792-A6FB01843067}"/>
                </a:ext>
              </a:extLst>
            </p:cNvPr>
            <p:cNvSpPr/>
            <p:nvPr/>
          </p:nvSpPr>
          <p:spPr>
            <a:xfrm rot="2108370">
              <a:off x="1334319" y="2934931"/>
              <a:ext cx="161783" cy="3633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8" name="角丸四角形 67">
              <a:extLst>
                <a:ext uri="{FF2B5EF4-FFF2-40B4-BE49-F238E27FC236}">
                  <a16:creationId xmlns:a16="http://schemas.microsoft.com/office/drawing/2014/main" id="{D1ACB643-AE6C-934A-9CFA-0E3FC57D0C2A}"/>
                </a:ext>
              </a:extLst>
            </p:cNvPr>
            <p:cNvSpPr/>
            <p:nvPr/>
          </p:nvSpPr>
          <p:spPr>
            <a:xfrm rot="8440543">
              <a:off x="1883569" y="3032731"/>
              <a:ext cx="161783" cy="4337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9" name="角丸四角形 68">
              <a:extLst>
                <a:ext uri="{FF2B5EF4-FFF2-40B4-BE49-F238E27FC236}">
                  <a16:creationId xmlns:a16="http://schemas.microsoft.com/office/drawing/2014/main" id="{46C371A8-2FD0-C74C-B331-7CED79A4AE57}"/>
                </a:ext>
              </a:extLst>
            </p:cNvPr>
            <p:cNvSpPr/>
            <p:nvPr/>
          </p:nvSpPr>
          <p:spPr>
            <a:xfrm rot="7270460">
              <a:off x="1673357" y="2865700"/>
              <a:ext cx="161783" cy="3633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0" name="角丸四角形 69">
              <a:extLst>
                <a:ext uri="{FF2B5EF4-FFF2-40B4-BE49-F238E27FC236}">
                  <a16:creationId xmlns:a16="http://schemas.microsoft.com/office/drawing/2014/main" id="{718FD228-0C4A-2646-B0A4-B4DCC6226504}"/>
                </a:ext>
              </a:extLst>
            </p:cNvPr>
            <p:cNvSpPr/>
            <p:nvPr/>
          </p:nvSpPr>
          <p:spPr>
            <a:xfrm rot="21140037">
              <a:off x="1464660" y="2874139"/>
              <a:ext cx="300009" cy="76934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71" name="直線コネクタ 70">
              <a:extLst>
                <a:ext uri="{FF2B5EF4-FFF2-40B4-BE49-F238E27FC236}">
                  <a16:creationId xmlns:a16="http://schemas.microsoft.com/office/drawing/2014/main" id="{7807C1F4-6FA0-324C-B30E-3BAB62DBBA28}"/>
                </a:ext>
              </a:extLst>
            </p:cNvPr>
            <p:cNvCxnSpPr/>
            <p:nvPr/>
          </p:nvCxnSpPr>
          <p:spPr>
            <a:xfrm>
              <a:off x="1387210" y="2609322"/>
              <a:ext cx="106362" cy="3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F2436F01-4DAB-EF49-B25F-C646ADCE4676}"/>
                </a:ext>
              </a:extLst>
            </p:cNvPr>
            <p:cNvCxnSpPr/>
            <p:nvPr/>
          </p:nvCxnSpPr>
          <p:spPr>
            <a:xfrm flipV="1">
              <a:off x="1547692" y="2607914"/>
              <a:ext cx="106362" cy="27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楕円 72">
              <a:extLst>
                <a:ext uri="{FF2B5EF4-FFF2-40B4-BE49-F238E27FC236}">
                  <a16:creationId xmlns:a16="http://schemas.microsoft.com/office/drawing/2014/main" id="{71A48DA0-2B52-F842-A26F-100DC73D68FF}"/>
                </a:ext>
              </a:extLst>
            </p:cNvPr>
            <p:cNvSpPr/>
            <p:nvPr/>
          </p:nvSpPr>
          <p:spPr>
            <a:xfrm flipH="1">
              <a:off x="1409074" y="265915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4" name="円/楕円 73">
              <a:extLst>
                <a:ext uri="{FF2B5EF4-FFF2-40B4-BE49-F238E27FC236}">
                  <a16:creationId xmlns:a16="http://schemas.microsoft.com/office/drawing/2014/main" id="{2C4829DD-C822-554B-A6A1-B111E887304C}"/>
                </a:ext>
              </a:extLst>
            </p:cNvPr>
            <p:cNvSpPr/>
            <p:nvPr/>
          </p:nvSpPr>
          <p:spPr>
            <a:xfrm flipH="1">
              <a:off x="1585932" y="265915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5" name="フリーフォーム 74">
              <a:extLst>
                <a:ext uri="{FF2B5EF4-FFF2-40B4-BE49-F238E27FC236}">
                  <a16:creationId xmlns:a16="http://schemas.microsoft.com/office/drawing/2014/main" id="{1716A5C5-A9DF-4E40-8B82-905327897364}"/>
                </a:ext>
              </a:extLst>
            </p:cNvPr>
            <p:cNvSpPr/>
            <p:nvPr/>
          </p:nvSpPr>
          <p:spPr>
            <a:xfrm>
              <a:off x="1445573" y="2778469"/>
              <a:ext cx="140359" cy="45719"/>
            </a:xfrm>
            <a:custGeom>
              <a:avLst/>
              <a:gdLst>
                <a:gd name="connsiteX0" fmla="*/ 0 w 244475"/>
                <a:gd name="connsiteY0" fmla="*/ 0 h 77787"/>
                <a:gd name="connsiteX1" fmla="*/ 125413 w 244475"/>
                <a:gd name="connsiteY1" fmla="*/ 77787 h 77787"/>
                <a:gd name="connsiteX2" fmla="*/ 244475 w 244475"/>
                <a:gd name="connsiteY2" fmla="*/ 0 h 77787"/>
                <a:gd name="connsiteX0" fmla="*/ 0 w 244475"/>
                <a:gd name="connsiteY0" fmla="*/ 0 h 35038"/>
                <a:gd name="connsiteX1" fmla="*/ 125413 w 244475"/>
                <a:gd name="connsiteY1" fmla="*/ 34925 h 35038"/>
                <a:gd name="connsiteX2" fmla="*/ 244475 w 244475"/>
                <a:gd name="connsiteY2" fmla="*/ 0 h 35038"/>
                <a:gd name="connsiteX0" fmla="*/ 0 w 244475"/>
                <a:gd name="connsiteY0" fmla="*/ 0 h 50800"/>
                <a:gd name="connsiteX1" fmla="*/ 127000 w 244475"/>
                <a:gd name="connsiteY1" fmla="*/ 50800 h 50800"/>
                <a:gd name="connsiteX2" fmla="*/ 244475 w 244475"/>
                <a:gd name="connsiteY2" fmla="*/ 0 h 50800"/>
              </a:gdLst>
              <a:ahLst/>
              <a:cxnLst>
                <a:cxn ang="0">
                  <a:pos x="connsiteX0" y="connsiteY0"/>
                </a:cxn>
                <a:cxn ang="0">
                  <a:pos x="connsiteX1" y="connsiteY1"/>
                </a:cxn>
                <a:cxn ang="0">
                  <a:pos x="connsiteX2" y="connsiteY2"/>
                </a:cxn>
              </a:cxnLst>
              <a:rect l="l" t="t" r="r" b="b"/>
              <a:pathLst>
                <a:path w="244475" h="50800">
                  <a:moveTo>
                    <a:pt x="0" y="0"/>
                  </a:moveTo>
                  <a:cubicBezTo>
                    <a:pt x="42333" y="38893"/>
                    <a:pt x="86254" y="50800"/>
                    <a:pt x="127000" y="50800"/>
                  </a:cubicBezTo>
                  <a:cubicBezTo>
                    <a:pt x="167746" y="50800"/>
                    <a:pt x="205317" y="38893"/>
                    <a:pt x="244475" y="0"/>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pic>
        <p:nvPicPr>
          <p:cNvPr id="76" name="Picture 6">
            <a:extLst>
              <a:ext uri="{FF2B5EF4-FFF2-40B4-BE49-F238E27FC236}">
                <a16:creationId xmlns:a16="http://schemas.microsoft.com/office/drawing/2014/main" id="{D6D138DC-CCF8-F942-89D4-5C5FCA83D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56995">
            <a:off x="5922834" y="2511165"/>
            <a:ext cx="128732" cy="59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7">
            <a:extLst>
              <a:ext uri="{FF2B5EF4-FFF2-40B4-BE49-F238E27FC236}">
                <a16:creationId xmlns:a16="http://schemas.microsoft.com/office/drawing/2014/main" id="{C19E3F27-1593-9B40-9CB5-DDA807A68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97204">
            <a:off x="6038120" y="2525945"/>
            <a:ext cx="370284" cy="60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8">
            <a:extLst>
              <a:ext uri="{FF2B5EF4-FFF2-40B4-BE49-F238E27FC236}">
                <a16:creationId xmlns:a16="http://schemas.microsoft.com/office/drawing/2014/main" id="{FCD43420-0E4F-7A4F-AF62-8482A1AAAF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09882">
            <a:off x="5775109" y="2165526"/>
            <a:ext cx="320438" cy="4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9">
            <a:extLst>
              <a:ext uri="{FF2B5EF4-FFF2-40B4-BE49-F238E27FC236}">
                <a16:creationId xmlns:a16="http://schemas.microsoft.com/office/drawing/2014/main" id="{FE33D4AB-D232-0545-AE08-A1C7723C2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86965">
            <a:off x="6117872" y="2047857"/>
            <a:ext cx="494109" cy="5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5">
            <a:extLst>
              <a:ext uri="{FF2B5EF4-FFF2-40B4-BE49-F238E27FC236}">
                <a16:creationId xmlns:a16="http://schemas.microsoft.com/office/drawing/2014/main" id="{86877C1C-9688-5D4D-97EC-6463181DA7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896" y="2212107"/>
            <a:ext cx="196454" cy="5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円/楕円 14"/>
          <p:cNvSpPr/>
          <p:nvPr/>
        </p:nvSpPr>
        <p:spPr>
          <a:xfrm flipV="1">
            <a:off x="6497053" y="3051207"/>
            <a:ext cx="529390" cy="211756"/>
          </a:xfrm>
          <a:prstGeom prst="ellipse">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flipV="1">
            <a:off x="6947836" y="2906828"/>
            <a:ext cx="309613" cy="190900"/>
          </a:xfrm>
          <a:prstGeom prst="ellipse">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7209323" y="2791326"/>
            <a:ext cx="202130" cy="125126"/>
          </a:xfrm>
          <a:prstGeom prst="ellipse">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920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98A98E-3276-3D44-81A9-3620926CB5DB}"/>
              </a:ext>
            </a:extLst>
          </p:cNvPr>
          <p:cNvSpPr>
            <a:spLocks noGrp="1"/>
          </p:cNvSpPr>
          <p:nvPr>
            <p:ph type="title"/>
          </p:nvPr>
        </p:nvSpPr>
        <p:spPr/>
        <p:txBody>
          <a:bodyPr/>
          <a:lstStyle/>
          <a:p>
            <a:r>
              <a:rPr kumimoji="1" lang="ja-JP" altLang="en-US"/>
              <a:t>徴候による化学剤の存在の判断</a:t>
            </a:r>
          </a:p>
        </p:txBody>
      </p:sp>
      <p:sp>
        <p:nvSpPr>
          <p:cNvPr id="3" name="コンテンツ プレースホルダー 2">
            <a:extLst>
              <a:ext uri="{FF2B5EF4-FFF2-40B4-BE49-F238E27FC236}">
                <a16:creationId xmlns:a16="http://schemas.microsoft.com/office/drawing/2014/main" id="{30B72D66-9248-A945-836D-A6595C8D8086}"/>
              </a:ext>
            </a:extLst>
          </p:cNvPr>
          <p:cNvSpPr>
            <a:spLocks noGrp="1"/>
          </p:cNvSpPr>
          <p:nvPr>
            <p:ph idx="1"/>
          </p:nvPr>
        </p:nvSpPr>
        <p:spPr>
          <a:xfrm>
            <a:off x="1068797" y="958408"/>
            <a:ext cx="7036594" cy="3797835"/>
          </a:xfrm>
        </p:spPr>
        <p:txBody>
          <a:bodyPr>
            <a:normAutofit/>
          </a:bodyPr>
          <a:lstStyle/>
          <a:p>
            <a:pPr>
              <a:lnSpc>
                <a:spcPts val="2600"/>
              </a:lnSpc>
            </a:pPr>
            <a:r>
              <a:rPr lang="ja-JP" altLang="en-US" sz="2000" dirty="0"/>
              <a:t>視覚、嗅覚</a:t>
            </a:r>
          </a:p>
          <a:p>
            <a:pPr lvl="1">
              <a:lnSpc>
                <a:spcPts val="2600"/>
              </a:lnSpc>
            </a:pPr>
            <a:r>
              <a:rPr lang="ja-JP" altLang="en-US" sz="2000" dirty="0"/>
              <a:t>異様な液体、不自然な容器、異臭</a:t>
            </a:r>
          </a:p>
          <a:p>
            <a:pPr>
              <a:lnSpc>
                <a:spcPts val="2600"/>
              </a:lnSpc>
            </a:pPr>
            <a:r>
              <a:rPr lang="ja-JP" altLang="en-US" sz="2000" dirty="0"/>
              <a:t>動植物の異変</a:t>
            </a:r>
          </a:p>
          <a:p>
            <a:pPr lvl="1">
              <a:lnSpc>
                <a:spcPts val="2600"/>
              </a:lnSpc>
            </a:pPr>
            <a:r>
              <a:rPr lang="ja-JP" altLang="en-US" sz="2000" dirty="0"/>
              <a:t>死骸、異常な行動、植物の変色</a:t>
            </a:r>
          </a:p>
          <a:p>
            <a:pPr>
              <a:lnSpc>
                <a:spcPts val="2600"/>
              </a:lnSpc>
            </a:pPr>
            <a:r>
              <a:rPr lang="ja-JP" altLang="en-US" sz="2000" dirty="0"/>
              <a:t>自覚症状</a:t>
            </a:r>
          </a:p>
          <a:p>
            <a:pPr lvl="1">
              <a:lnSpc>
                <a:spcPts val="2600"/>
              </a:lnSpc>
            </a:pPr>
            <a:r>
              <a:rPr lang="ja-JP" altLang="en-US" sz="2000" dirty="0"/>
              <a:t>鼻水、胸喉の締め付け感、息苦しい、目がボンヤリ、チカチカ、暗く感じる</a:t>
            </a:r>
          </a:p>
          <a:p>
            <a:pPr>
              <a:lnSpc>
                <a:spcPts val="2600"/>
              </a:lnSpc>
            </a:pPr>
            <a:r>
              <a:rPr lang="ja-JP" altLang="en-US" sz="2000" dirty="0"/>
              <a:t>被災者の症状</a:t>
            </a:r>
            <a:endParaRPr lang="en-US" altLang="ja-JP" sz="2000" dirty="0"/>
          </a:p>
          <a:p>
            <a:pPr lvl="1">
              <a:lnSpc>
                <a:spcPts val="2600"/>
              </a:lnSpc>
            </a:pPr>
            <a:r>
              <a:rPr lang="ja-JP" altLang="en-US" sz="2000" dirty="0"/>
              <a:t>流涎、鼻汁、縮瞳、嘔吐、痙攣、失禁、呼吸困難</a:t>
            </a:r>
          </a:p>
        </p:txBody>
      </p:sp>
      <p:sp>
        <p:nvSpPr>
          <p:cNvPr id="4" name="スライド番号プレースホルダー 3">
            <a:extLst>
              <a:ext uri="{FF2B5EF4-FFF2-40B4-BE49-F238E27FC236}">
                <a16:creationId xmlns:a16="http://schemas.microsoft.com/office/drawing/2014/main" id="{708BE90B-FA06-C34C-8CBE-310E7AC9600C}"/>
              </a:ext>
            </a:extLst>
          </p:cNvPr>
          <p:cNvSpPr>
            <a:spLocks noGrp="1"/>
          </p:cNvSpPr>
          <p:nvPr>
            <p:ph type="sldNum" sz="quarter" idx="12"/>
          </p:nvPr>
        </p:nvSpPr>
        <p:spPr/>
        <p:txBody>
          <a:bodyPr/>
          <a:lstStyle/>
          <a:p>
            <a:fld id="{3703C944-5F21-DB4B-805C-66633127842B}" type="slidenum">
              <a:rPr lang="ja-JP" altLang="en-US" smtClean="0"/>
              <a:pPr/>
              <a:t>15</a:t>
            </a:fld>
            <a:endParaRPr lang="ja-JP" altLang="en-US"/>
          </a:p>
        </p:txBody>
      </p:sp>
    </p:spTree>
    <p:extLst>
      <p:ext uri="{BB962C8B-B14F-4D97-AF65-F5344CB8AC3E}">
        <p14:creationId xmlns:p14="http://schemas.microsoft.com/office/powerpoint/2010/main" val="220751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ED9AAA-8B84-FE42-8C8D-FA09BFB13508}"/>
              </a:ext>
            </a:extLst>
          </p:cNvPr>
          <p:cNvSpPr>
            <a:spLocks noGrp="1"/>
          </p:cNvSpPr>
          <p:nvPr>
            <p:ph type="title"/>
          </p:nvPr>
        </p:nvSpPr>
        <p:spPr/>
        <p:txBody>
          <a:bodyPr/>
          <a:lstStyle/>
          <a:p>
            <a:r>
              <a:rPr kumimoji="1" lang="ja-JP" altLang="en-US"/>
              <a:t>検知紙</a:t>
            </a:r>
          </a:p>
        </p:txBody>
      </p:sp>
      <p:sp>
        <p:nvSpPr>
          <p:cNvPr id="3" name="スライド番号プレースホルダー 2">
            <a:extLst>
              <a:ext uri="{FF2B5EF4-FFF2-40B4-BE49-F238E27FC236}">
                <a16:creationId xmlns:a16="http://schemas.microsoft.com/office/drawing/2014/main" id="{BF3BB729-0520-0A4C-A130-AEF8341AE7DF}"/>
              </a:ext>
            </a:extLst>
          </p:cNvPr>
          <p:cNvSpPr>
            <a:spLocks noGrp="1"/>
          </p:cNvSpPr>
          <p:nvPr>
            <p:ph type="sldNum" sz="quarter" idx="12"/>
          </p:nvPr>
        </p:nvSpPr>
        <p:spPr/>
        <p:txBody>
          <a:bodyPr/>
          <a:lstStyle/>
          <a:p>
            <a:fld id="{3703C944-5F21-DB4B-805C-66633127842B}" type="slidenum">
              <a:rPr kumimoji="1" lang="ja-JP" altLang="en-US" smtClean="0"/>
              <a:t>16</a:t>
            </a:fld>
            <a:endParaRPr kumimoji="1" lang="ja-JP" altLang="en-US"/>
          </a:p>
        </p:txBody>
      </p:sp>
      <p:pic>
        <p:nvPicPr>
          <p:cNvPr id="4" name="Picture 2">
            <a:extLst>
              <a:ext uri="{FF2B5EF4-FFF2-40B4-BE49-F238E27FC236}">
                <a16:creationId xmlns:a16="http://schemas.microsoft.com/office/drawing/2014/main" id="{E323CF51-D22B-184F-B33E-2CD2DA2DAD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33" r="11722"/>
          <a:stretch/>
        </p:blipFill>
        <p:spPr>
          <a:xfrm>
            <a:off x="1239581" y="2973959"/>
            <a:ext cx="2349935" cy="2027748"/>
          </a:xfrm>
          <a:prstGeom prst="rect">
            <a:avLst/>
          </a:prstGeom>
          <a:noFill/>
        </p:spPr>
      </p:pic>
      <p:grpSp>
        <p:nvGrpSpPr>
          <p:cNvPr id="5" name="グループ化 4">
            <a:extLst>
              <a:ext uri="{FF2B5EF4-FFF2-40B4-BE49-F238E27FC236}">
                <a16:creationId xmlns:a16="http://schemas.microsoft.com/office/drawing/2014/main" id="{64960091-0302-084D-A45A-9333A3FC07E2}"/>
              </a:ext>
            </a:extLst>
          </p:cNvPr>
          <p:cNvGrpSpPr/>
          <p:nvPr/>
        </p:nvGrpSpPr>
        <p:grpSpPr>
          <a:xfrm>
            <a:off x="3799202" y="3759785"/>
            <a:ext cx="3660003" cy="1241922"/>
            <a:chOff x="258053" y="1268761"/>
            <a:chExt cx="4880004" cy="1655896"/>
          </a:xfrm>
        </p:grpSpPr>
        <p:pic>
          <p:nvPicPr>
            <p:cNvPr id="6" name="Picture 4">
              <a:extLst>
                <a:ext uri="{FF2B5EF4-FFF2-40B4-BE49-F238E27FC236}">
                  <a16:creationId xmlns:a16="http://schemas.microsoft.com/office/drawing/2014/main" id="{1DA37D3E-2E5C-8247-911C-F46783567A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998" b="19051"/>
            <a:stretch/>
          </p:blipFill>
          <p:spPr bwMode="auto">
            <a:xfrm>
              <a:off x="258053" y="1268761"/>
              <a:ext cx="4880004" cy="165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a:extLst>
                <a:ext uri="{FF2B5EF4-FFF2-40B4-BE49-F238E27FC236}">
                  <a16:creationId xmlns:a16="http://schemas.microsoft.com/office/drawing/2014/main" id="{38137AAF-3015-0E4F-8AAF-29915EE34825}"/>
                </a:ext>
              </a:extLst>
            </p:cNvPr>
            <p:cNvGrpSpPr/>
            <p:nvPr/>
          </p:nvGrpSpPr>
          <p:grpSpPr>
            <a:xfrm>
              <a:off x="2981826" y="1862949"/>
              <a:ext cx="861775" cy="307776"/>
              <a:chOff x="2687982" y="3342501"/>
              <a:chExt cx="861775" cy="307776"/>
            </a:xfrm>
          </p:grpSpPr>
          <p:sp>
            <p:nvSpPr>
              <p:cNvPr id="14" name="正方形/長方形 13">
                <a:extLst>
                  <a:ext uri="{FF2B5EF4-FFF2-40B4-BE49-F238E27FC236}">
                    <a16:creationId xmlns:a16="http://schemas.microsoft.com/office/drawing/2014/main" id="{D1FE0D63-2F19-E548-AEE6-54D2E0194890}"/>
                  </a:ext>
                </a:extLst>
              </p:cNvPr>
              <p:cNvSpPr/>
              <p:nvPr/>
            </p:nvSpPr>
            <p:spPr>
              <a:xfrm>
                <a:off x="2767843" y="3395882"/>
                <a:ext cx="597215" cy="171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テキスト ボックス 14">
                <a:extLst>
                  <a:ext uri="{FF2B5EF4-FFF2-40B4-BE49-F238E27FC236}">
                    <a16:creationId xmlns:a16="http://schemas.microsoft.com/office/drawing/2014/main" id="{A63CD51A-7742-ED4D-AB78-098A4323274D}"/>
                  </a:ext>
                </a:extLst>
              </p:cNvPr>
              <p:cNvSpPr txBox="1"/>
              <p:nvPr/>
            </p:nvSpPr>
            <p:spPr>
              <a:xfrm>
                <a:off x="2687982" y="3342501"/>
                <a:ext cx="861775" cy="307776"/>
              </a:xfrm>
              <a:prstGeom prst="rect">
                <a:avLst/>
              </a:prstGeom>
              <a:noFill/>
            </p:spPr>
            <p:txBody>
              <a:bodyPr wrap="none" rtlCol="0">
                <a:spAutoFit/>
              </a:bodyPr>
              <a:lstStyle/>
              <a:p>
                <a:r>
                  <a:rPr lang="ja-JP" altLang="en-US" sz="900" dirty="0" err="1"/>
                  <a:t>びらん</a:t>
                </a:r>
                <a:r>
                  <a:rPr lang="ja-JP" altLang="en-US" sz="900" dirty="0"/>
                  <a:t>剤</a:t>
                </a:r>
              </a:p>
            </p:txBody>
          </p:sp>
        </p:grpSp>
        <p:grpSp>
          <p:nvGrpSpPr>
            <p:cNvPr id="8" name="グループ化 7">
              <a:extLst>
                <a:ext uri="{FF2B5EF4-FFF2-40B4-BE49-F238E27FC236}">
                  <a16:creationId xmlns:a16="http://schemas.microsoft.com/office/drawing/2014/main" id="{66234E31-61B7-0647-8089-EC88829C2809}"/>
                </a:ext>
              </a:extLst>
            </p:cNvPr>
            <p:cNvGrpSpPr/>
            <p:nvPr/>
          </p:nvGrpSpPr>
          <p:grpSpPr>
            <a:xfrm>
              <a:off x="3773714" y="1875052"/>
              <a:ext cx="496291" cy="307776"/>
              <a:chOff x="2901964" y="3272649"/>
              <a:chExt cx="496291" cy="307776"/>
            </a:xfrm>
          </p:grpSpPr>
          <p:sp>
            <p:nvSpPr>
              <p:cNvPr id="12" name="正方形/長方形 11">
                <a:extLst>
                  <a:ext uri="{FF2B5EF4-FFF2-40B4-BE49-F238E27FC236}">
                    <a16:creationId xmlns:a16="http://schemas.microsoft.com/office/drawing/2014/main" id="{B4CA3566-E8C3-6647-9F16-36232CEF6E41}"/>
                  </a:ext>
                </a:extLst>
              </p:cNvPr>
              <p:cNvSpPr/>
              <p:nvPr/>
            </p:nvSpPr>
            <p:spPr>
              <a:xfrm>
                <a:off x="2981825" y="3312334"/>
                <a:ext cx="298607" cy="171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a:t>0</a:t>
                </a:r>
                <a:endParaRPr lang="ja-JP" altLang="en-US" sz="1350" dirty="0"/>
              </a:p>
            </p:txBody>
          </p:sp>
          <p:sp>
            <p:nvSpPr>
              <p:cNvPr id="13" name="テキスト ボックス 12">
                <a:extLst>
                  <a:ext uri="{FF2B5EF4-FFF2-40B4-BE49-F238E27FC236}">
                    <a16:creationId xmlns:a16="http://schemas.microsoft.com/office/drawing/2014/main" id="{93D1D914-7EAF-8F4D-B738-3C29149533B4}"/>
                  </a:ext>
                </a:extLst>
              </p:cNvPr>
              <p:cNvSpPr txBox="1"/>
              <p:nvPr/>
            </p:nvSpPr>
            <p:spPr>
              <a:xfrm>
                <a:off x="2901964" y="3272649"/>
                <a:ext cx="496291" cy="307776"/>
              </a:xfrm>
              <a:prstGeom prst="rect">
                <a:avLst/>
              </a:prstGeom>
              <a:noFill/>
            </p:spPr>
            <p:txBody>
              <a:bodyPr wrap="none" rtlCol="0">
                <a:spAutoFit/>
              </a:bodyPr>
              <a:lstStyle/>
              <a:p>
                <a:r>
                  <a:rPr lang="en-US" altLang="ja-JP" sz="900" dirty="0"/>
                  <a:t>G</a:t>
                </a:r>
                <a:r>
                  <a:rPr lang="ja-JP" altLang="en-US" sz="900" dirty="0"/>
                  <a:t>剤</a:t>
                </a:r>
              </a:p>
            </p:txBody>
          </p:sp>
        </p:grpSp>
        <p:grpSp>
          <p:nvGrpSpPr>
            <p:cNvPr id="9" name="グループ化 8">
              <a:extLst>
                <a:ext uri="{FF2B5EF4-FFF2-40B4-BE49-F238E27FC236}">
                  <a16:creationId xmlns:a16="http://schemas.microsoft.com/office/drawing/2014/main" id="{1CBF8726-BEC5-F647-86B1-E980828B6CE0}"/>
                </a:ext>
              </a:extLst>
            </p:cNvPr>
            <p:cNvGrpSpPr/>
            <p:nvPr/>
          </p:nvGrpSpPr>
          <p:grpSpPr>
            <a:xfrm>
              <a:off x="4323301" y="1871870"/>
              <a:ext cx="487740" cy="307776"/>
              <a:chOff x="2954231" y="3270464"/>
              <a:chExt cx="487740" cy="307776"/>
            </a:xfrm>
          </p:grpSpPr>
          <p:sp>
            <p:nvSpPr>
              <p:cNvPr id="10" name="正方形/長方形 9">
                <a:extLst>
                  <a:ext uri="{FF2B5EF4-FFF2-40B4-BE49-F238E27FC236}">
                    <a16:creationId xmlns:a16="http://schemas.microsoft.com/office/drawing/2014/main" id="{E97B8D64-6AF6-B34B-8B8F-E5402D9804AD}"/>
                  </a:ext>
                </a:extLst>
              </p:cNvPr>
              <p:cNvSpPr/>
              <p:nvPr/>
            </p:nvSpPr>
            <p:spPr>
              <a:xfrm>
                <a:off x="3015040" y="3314912"/>
                <a:ext cx="298607" cy="171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a:t>0</a:t>
                </a:r>
                <a:endParaRPr lang="ja-JP" altLang="en-US" sz="1350" dirty="0"/>
              </a:p>
            </p:txBody>
          </p:sp>
          <p:sp>
            <p:nvSpPr>
              <p:cNvPr id="11" name="テキスト ボックス 10">
                <a:extLst>
                  <a:ext uri="{FF2B5EF4-FFF2-40B4-BE49-F238E27FC236}">
                    <a16:creationId xmlns:a16="http://schemas.microsoft.com/office/drawing/2014/main" id="{6C576552-11A9-1840-B413-C43EB2AAEFA6}"/>
                  </a:ext>
                </a:extLst>
              </p:cNvPr>
              <p:cNvSpPr txBox="1"/>
              <p:nvPr/>
            </p:nvSpPr>
            <p:spPr>
              <a:xfrm>
                <a:off x="2954231" y="3270464"/>
                <a:ext cx="487740" cy="307776"/>
              </a:xfrm>
              <a:prstGeom prst="rect">
                <a:avLst/>
              </a:prstGeom>
              <a:noFill/>
            </p:spPr>
            <p:txBody>
              <a:bodyPr wrap="none" rtlCol="0">
                <a:spAutoFit/>
              </a:bodyPr>
              <a:lstStyle/>
              <a:p>
                <a:r>
                  <a:rPr lang="en-US" altLang="ja-JP" sz="900" dirty="0"/>
                  <a:t>V</a:t>
                </a:r>
                <a:r>
                  <a:rPr lang="ja-JP" altLang="en-US" sz="900" dirty="0"/>
                  <a:t>剤</a:t>
                </a:r>
              </a:p>
            </p:txBody>
          </p:sp>
        </p:grpSp>
      </p:grpSp>
      <p:sp>
        <p:nvSpPr>
          <p:cNvPr id="16" name="正方形/長方形 15">
            <a:extLst>
              <a:ext uri="{FF2B5EF4-FFF2-40B4-BE49-F238E27FC236}">
                <a16:creationId xmlns:a16="http://schemas.microsoft.com/office/drawing/2014/main" id="{65BB8993-B334-3946-8935-588B80277FAD}"/>
              </a:ext>
            </a:extLst>
          </p:cNvPr>
          <p:cNvSpPr/>
          <p:nvPr/>
        </p:nvSpPr>
        <p:spPr>
          <a:xfrm>
            <a:off x="990079" y="826356"/>
            <a:ext cx="4355569" cy="19913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テキスト ボックス 16">
            <a:extLst>
              <a:ext uri="{FF2B5EF4-FFF2-40B4-BE49-F238E27FC236}">
                <a16:creationId xmlns:a16="http://schemas.microsoft.com/office/drawing/2014/main" id="{07CFED8B-4DFF-4741-928F-D944A26EB024}"/>
              </a:ext>
            </a:extLst>
          </p:cNvPr>
          <p:cNvSpPr txBox="1"/>
          <p:nvPr/>
        </p:nvSpPr>
        <p:spPr>
          <a:xfrm>
            <a:off x="1054145" y="788982"/>
            <a:ext cx="4227439" cy="1936107"/>
          </a:xfrm>
          <a:prstGeom prst="rect">
            <a:avLst/>
          </a:prstGeom>
          <a:noFill/>
        </p:spPr>
        <p:txBody>
          <a:bodyPr wrap="none" rtlCol="0">
            <a:spAutoFit/>
          </a:bodyPr>
          <a:lstStyle/>
          <a:p>
            <a:pPr>
              <a:lnSpc>
                <a:spcPct val="150000"/>
              </a:lnSpc>
            </a:pPr>
            <a:r>
              <a:rPr lang="ja-JP" altLang="en-US" sz="1350" dirty="0"/>
              <a:t>◆微量（</a:t>
            </a:r>
            <a:r>
              <a:rPr lang="en-US" altLang="ja-JP" sz="1350" dirty="0"/>
              <a:t>µg/cm</a:t>
            </a:r>
            <a:r>
              <a:rPr lang="en-US" altLang="ja-JP" sz="1350" baseline="30000" dirty="0"/>
              <a:t>2</a:t>
            </a:r>
            <a:r>
              <a:rPr lang="ja-JP" altLang="en-US" sz="1350" dirty="0"/>
              <a:t>）の化学剤を数秒以内で検知</a:t>
            </a:r>
            <a:endParaRPr lang="en-US" altLang="ja-JP" sz="1350" dirty="0"/>
          </a:p>
          <a:p>
            <a:pPr>
              <a:lnSpc>
                <a:spcPct val="150000"/>
              </a:lnSpc>
            </a:pPr>
            <a:r>
              <a:rPr lang="ja-JP" altLang="en-US" sz="1350" dirty="0"/>
              <a:t>◆</a:t>
            </a:r>
            <a:r>
              <a:rPr lang="ja-JP" altLang="en-US" sz="1350" dirty="0" err="1"/>
              <a:t>びらん</a:t>
            </a:r>
            <a:r>
              <a:rPr lang="ja-JP" altLang="en-US" sz="1350" dirty="0"/>
              <a:t>剤（赤）、</a:t>
            </a:r>
            <a:r>
              <a:rPr lang="en-US" altLang="ja-JP" sz="1350" dirty="0"/>
              <a:t>G</a:t>
            </a:r>
            <a:r>
              <a:rPr lang="ja-JP" altLang="en-US" sz="1350" dirty="0"/>
              <a:t>剤（黄）、</a:t>
            </a:r>
            <a:r>
              <a:rPr lang="en-US" altLang="ja-JP" sz="1350" dirty="0"/>
              <a:t>V</a:t>
            </a:r>
            <a:r>
              <a:rPr lang="ja-JP" altLang="en-US" sz="1350" dirty="0"/>
              <a:t>剤（濃緑）を検知</a:t>
            </a:r>
            <a:endParaRPr lang="en-US" altLang="ja-JP" sz="1350" dirty="0"/>
          </a:p>
          <a:p>
            <a:pPr>
              <a:lnSpc>
                <a:spcPct val="150000"/>
              </a:lnSpc>
            </a:pPr>
            <a:r>
              <a:rPr lang="ja-JP" altLang="en-US" sz="1350" dirty="0"/>
              <a:t>◆水以外の有機溶媒等に偽陽性を示す</a:t>
            </a:r>
            <a:endParaRPr lang="en-US" altLang="ja-JP" sz="1350" dirty="0"/>
          </a:p>
          <a:p>
            <a:pPr>
              <a:lnSpc>
                <a:spcPct val="150000"/>
              </a:lnSpc>
            </a:pPr>
            <a:r>
              <a:rPr lang="ja-JP" altLang="en-US" sz="1350" dirty="0"/>
              <a:t>　　アセトン、トルエン、マロン酸ジエチル→黄色</a:t>
            </a:r>
            <a:endParaRPr lang="en-US" altLang="ja-JP" sz="1350" dirty="0"/>
          </a:p>
          <a:p>
            <a:pPr>
              <a:lnSpc>
                <a:spcPct val="150000"/>
              </a:lnSpc>
            </a:pPr>
            <a:r>
              <a:rPr lang="ja-JP" altLang="en-US" sz="1350" dirty="0"/>
              <a:t>　　サリチル酸メチル、水酸化ナトリウム →　赤色</a:t>
            </a:r>
            <a:endParaRPr lang="en-US" altLang="ja-JP" sz="1350" dirty="0"/>
          </a:p>
          <a:p>
            <a:pPr>
              <a:lnSpc>
                <a:spcPct val="150000"/>
              </a:lnSpc>
            </a:pPr>
            <a:r>
              <a:rPr lang="ja-JP" altLang="en-US" sz="1350" dirty="0"/>
              <a:t>　　ジエチルアミン、アミノブタノール  →　深緑色</a:t>
            </a:r>
            <a:endParaRPr lang="en-US" altLang="ja-JP" sz="1350" dirty="0"/>
          </a:p>
        </p:txBody>
      </p:sp>
      <p:grpSp>
        <p:nvGrpSpPr>
          <p:cNvPr id="18" name="グループ化 17">
            <a:extLst>
              <a:ext uri="{FF2B5EF4-FFF2-40B4-BE49-F238E27FC236}">
                <a16:creationId xmlns:a16="http://schemas.microsoft.com/office/drawing/2014/main" id="{E76CD798-B6CC-8647-B023-C9A1CE2F8877}"/>
              </a:ext>
            </a:extLst>
          </p:cNvPr>
          <p:cNvGrpSpPr/>
          <p:nvPr/>
        </p:nvGrpSpPr>
        <p:grpSpPr>
          <a:xfrm>
            <a:off x="5585300" y="1902745"/>
            <a:ext cx="1044887" cy="1658798"/>
            <a:chOff x="6016984" y="3901433"/>
            <a:chExt cx="1497142" cy="2534223"/>
          </a:xfrm>
        </p:grpSpPr>
        <p:grpSp>
          <p:nvGrpSpPr>
            <p:cNvPr id="19" name="グループ化 18">
              <a:extLst>
                <a:ext uri="{FF2B5EF4-FFF2-40B4-BE49-F238E27FC236}">
                  <a16:creationId xmlns:a16="http://schemas.microsoft.com/office/drawing/2014/main" id="{FFAA327A-98A6-9C4B-9259-B66F04740C7D}"/>
                </a:ext>
              </a:extLst>
            </p:cNvPr>
            <p:cNvGrpSpPr/>
            <p:nvPr/>
          </p:nvGrpSpPr>
          <p:grpSpPr>
            <a:xfrm rot="15137802">
              <a:off x="6202134" y="5967573"/>
              <a:ext cx="650958" cy="285208"/>
              <a:chOff x="6279333" y="2630768"/>
              <a:chExt cx="1552222" cy="570417"/>
            </a:xfrm>
          </p:grpSpPr>
          <p:sp>
            <p:nvSpPr>
              <p:cNvPr id="26" name="大波 25">
                <a:extLst>
                  <a:ext uri="{FF2B5EF4-FFF2-40B4-BE49-F238E27FC236}">
                    <a16:creationId xmlns:a16="http://schemas.microsoft.com/office/drawing/2014/main" id="{66D16E80-D7B8-CA4D-992F-65084F362219}"/>
                  </a:ext>
                </a:extLst>
              </p:cNvPr>
              <p:cNvSpPr/>
              <p:nvPr/>
            </p:nvSpPr>
            <p:spPr>
              <a:xfrm>
                <a:off x="6279333" y="2630768"/>
                <a:ext cx="1552222" cy="570417"/>
              </a:xfrm>
              <a:prstGeom prst="wav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just"/>
                <a:r>
                  <a:rPr lang="en-US" sz="900" kern="100">
                    <a:ea typeface="ＭＳ 明朝"/>
                    <a:cs typeface="Times New Roman"/>
                  </a:rPr>
                  <a:t> </a:t>
                </a:r>
                <a:endParaRPr lang="ja-JP" altLang="en-US" sz="900" kern="100">
                  <a:ea typeface="ＭＳ 明朝"/>
                  <a:cs typeface="Times New Roman"/>
                </a:endParaRPr>
              </a:p>
            </p:txBody>
          </p:sp>
          <p:sp>
            <p:nvSpPr>
              <p:cNvPr id="27" name="円/楕円 26">
                <a:extLst>
                  <a:ext uri="{FF2B5EF4-FFF2-40B4-BE49-F238E27FC236}">
                    <a16:creationId xmlns:a16="http://schemas.microsoft.com/office/drawing/2014/main" id="{D4D85CE2-956F-9844-8E61-6D847C51C38A}"/>
                  </a:ext>
                </a:extLst>
              </p:cNvPr>
              <p:cNvSpPr/>
              <p:nvPr/>
            </p:nvSpPr>
            <p:spPr>
              <a:xfrm>
                <a:off x="6386513" y="2776101"/>
                <a:ext cx="385924" cy="1853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just"/>
                <a:r>
                  <a:rPr lang="en-US" sz="900" kern="100">
                    <a:ea typeface="ＭＳ 明朝"/>
                    <a:cs typeface="Times New Roman"/>
                  </a:rPr>
                  <a:t> </a:t>
                </a:r>
                <a:endParaRPr lang="ja-JP" altLang="en-US" sz="900" kern="100">
                  <a:ea typeface="ＭＳ 明朝"/>
                  <a:cs typeface="Times New Roman"/>
                </a:endParaRPr>
              </a:p>
            </p:txBody>
          </p:sp>
        </p:grpSp>
        <p:pic>
          <p:nvPicPr>
            <p:cNvPr id="20" name="Picture 2" descr="クリックすると新しいウィンドウで開きます">
              <a:extLst>
                <a:ext uri="{FF2B5EF4-FFF2-40B4-BE49-F238E27FC236}">
                  <a16:creationId xmlns:a16="http://schemas.microsoft.com/office/drawing/2014/main" id="{06E33CE6-4137-A740-A771-4290F3B38F9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500" b="92500" l="0" r="100000"/>
                      </a14:imgEffect>
                    </a14:imgLayer>
                  </a14:imgProps>
                </a:ext>
                <a:ext uri="{28A0092B-C50C-407E-A947-70E740481C1C}">
                  <a14:useLocalDpi xmlns:a14="http://schemas.microsoft.com/office/drawing/2010/main" val="0"/>
                </a:ext>
              </a:extLst>
            </a:blip>
            <a:srcRect/>
            <a:stretch>
              <a:fillRect/>
            </a:stretch>
          </p:blipFill>
          <p:spPr bwMode="auto">
            <a:xfrm rot="16548570">
              <a:off x="6016984" y="5104082"/>
              <a:ext cx="865818" cy="8658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クリックすると新しいウィンドウで開きます">
              <a:extLst>
                <a:ext uri="{FF2B5EF4-FFF2-40B4-BE49-F238E27FC236}">
                  <a16:creationId xmlns:a16="http://schemas.microsoft.com/office/drawing/2014/main" id="{AFAC8C7C-A0D8-094B-8FEB-890CD8C8FA1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54" b="100000" l="2425" r="96074"/>
                      </a14:imgEffect>
                    </a14:imgLayer>
                  </a14:imgProps>
                </a:ext>
                <a:ext uri="{28A0092B-C50C-407E-A947-70E740481C1C}">
                  <a14:useLocalDpi xmlns:a14="http://schemas.microsoft.com/office/drawing/2010/main" val="0"/>
                </a:ext>
              </a:extLst>
            </a:blip>
            <a:srcRect/>
            <a:stretch>
              <a:fillRect/>
            </a:stretch>
          </p:blipFill>
          <p:spPr bwMode="auto">
            <a:xfrm rot="20537802">
              <a:off x="6334671" y="3901433"/>
              <a:ext cx="1179455" cy="1620063"/>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305A9FDF-4FFD-D542-B1E7-6EBC248D985A}"/>
                </a:ext>
              </a:extLst>
            </p:cNvPr>
            <p:cNvSpPr/>
            <p:nvPr/>
          </p:nvSpPr>
          <p:spPr>
            <a:xfrm rot="17427245">
              <a:off x="6680994" y="5131917"/>
              <a:ext cx="94414" cy="2010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正方形/長方形 22">
              <a:extLst>
                <a:ext uri="{FF2B5EF4-FFF2-40B4-BE49-F238E27FC236}">
                  <a16:creationId xmlns:a16="http://schemas.microsoft.com/office/drawing/2014/main" id="{7E7A08CF-FAF8-504E-8745-7E09B58DB788}"/>
                </a:ext>
              </a:extLst>
            </p:cNvPr>
            <p:cNvSpPr/>
            <p:nvPr/>
          </p:nvSpPr>
          <p:spPr>
            <a:xfrm rot="17427245">
              <a:off x="6641894" y="5257687"/>
              <a:ext cx="94414" cy="2016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正方形/長方形 23">
              <a:extLst>
                <a:ext uri="{FF2B5EF4-FFF2-40B4-BE49-F238E27FC236}">
                  <a16:creationId xmlns:a16="http://schemas.microsoft.com/office/drawing/2014/main" id="{78D59F9E-5EA8-F54A-8979-5573FA60655C}"/>
                </a:ext>
              </a:extLst>
            </p:cNvPr>
            <p:cNvSpPr/>
            <p:nvPr/>
          </p:nvSpPr>
          <p:spPr>
            <a:xfrm rot="17427245">
              <a:off x="6599939" y="5389925"/>
              <a:ext cx="94414" cy="205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 name="大波 24">
              <a:extLst>
                <a:ext uri="{FF2B5EF4-FFF2-40B4-BE49-F238E27FC236}">
                  <a16:creationId xmlns:a16="http://schemas.microsoft.com/office/drawing/2014/main" id="{20088F1C-AD46-D649-82B6-B1AED1B2EF17}"/>
                </a:ext>
              </a:extLst>
            </p:cNvPr>
            <p:cNvSpPr/>
            <p:nvPr/>
          </p:nvSpPr>
          <p:spPr>
            <a:xfrm rot="14599378">
              <a:off x="6337514" y="5854152"/>
              <a:ext cx="193622" cy="93720"/>
            </a:xfrm>
            <a:prstGeom prst="wave">
              <a:avLst>
                <a:gd name="adj1" fmla="val 9843"/>
                <a:gd name="adj2" fmla="val 0"/>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just"/>
              <a:r>
                <a:rPr lang="en-US" sz="900" kern="100" dirty="0">
                  <a:ea typeface="ＭＳ 明朝"/>
                  <a:cs typeface="Times New Roman"/>
                </a:rPr>
                <a:t> </a:t>
              </a:r>
              <a:endParaRPr lang="ja-JP" altLang="en-US" sz="900" kern="100" dirty="0">
                <a:ea typeface="ＭＳ 明朝"/>
                <a:cs typeface="Times New Roman"/>
              </a:endParaRPr>
            </a:p>
          </p:txBody>
        </p:sp>
      </p:gr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3738" y="653371"/>
            <a:ext cx="1560513"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101969A3-AE36-964F-8633-1BE97A92F9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6571" y="2312651"/>
            <a:ext cx="1311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36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4A0FA-2702-4040-96C2-5521A8C0DBF6}"/>
              </a:ext>
            </a:extLst>
          </p:cNvPr>
          <p:cNvSpPr>
            <a:spLocks noGrp="1"/>
          </p:cNvSpPr>
          <p:nvPr>
            <p:ph type="title"/>
          </p:nvPr>
        </p:nvSpPr>
        <p:spPr/>
        <p:txBody>
          <a:bodyPr/>
          <a:lstStyle/>
          <a:p>
            <a:r>
              <a:rPr kumimoji="1" lang="ja-JP" altLang="en-US"/>
              <a:t>化学テロの主な散布手段</a:t>
            </a:r>
          </a:p>
        </p:txBody>
      </p:sp>
      <p:sp>
        <p:nvSpPr>
          <p:cNvPr id="4" name="スライド番号プレースホルダー 3">
            <a:extLst>
              <a:ext uri="{FF2B5EF4-FFF2-40B4-BE49-F238E27FC236}">
                <a16:creationId xmlns:a16="http://schemas.microsoft.com/office/drawing/2014/main" id="{798FE720-90EB-D94B-AE51-3E02AB1966ED}"/>
              </a:ext>
            </a:extLst>
          </p:cNvPr>
          <p:cNvSpPr>
            <a:spLocks noGrp="1"/>
          </p:cNvSpPr>
          <p:nvPr>
            <p:ph type="sldNum" sz="quarter" idx="12"/>
          </p:nvPr>
        </p:nvSpPr>
        <p:spPr/>
        <p:txBody>
          <a:bodyPr/>
          <a:lstStyle/>
          <a:p>
            <a:fld id="{3703C944-5F21-DB4B-805C-66633127842B}" type="slidenum">
              <a:rPr lang="ja-JP" altLang="en-US" smtClean="0"/>
              <a:pPr/>
              <a:t>17</a:t>
            </a:fld>
            <a:endParaRPr lang="ja-JP" altLang="en-US"/>
          </a:p>
        </p:txBody>
      </p:sp>
      <p:graphicFrame>
        <p:nvGraphicFramePr>
          <p:cNvPr id="5" name="コンテンツ プレースホルダー 4">
            <a:extLst>
              <a:ext uri="{FF2B5EF4-FFF2-40B4-BE49-F238E27FC236}">
                <a16:creationId xmlns:a16="http://schemas.microsoft.com/office/drawing/2014/main" id="{E79B0307-E8D5-2948-9BA1-3FA5A3917C4A}"/>
              </a:ext>
            </a:extLst>
          </p:cNvPr>
          <p:cNvGraphicFramePr>
            <a:graphicFrameLocks noGrp="1"/>
          </p:cNvGraphicFramePr>
          <p:nvPr>
            <p:ph idx="1"/>
            <p:extLst>
              <p:ext uri="{D42A27DB-BD31-4B8C-83A1-F6EECF244321}">
                <p14:modId xmlns:p14="http://schemas.microsoft.com/office/powerpoint/2010/main" val="1403248521"/>
              </p:ext>
            </p:extLst>
          </p:nvPr>
        </p:nvGraphicFramePr>
        <p:xfrm>
          <a:off x="628650" y="835025"/>
          <a:ext cx="7886699" cy="4070078"/>
        </p:xfrm>
        <a:graphic>
          <a:graphicData uri="http://schemas.openxmlformats.org/drawingml/2006/table">
            <a:tbl>
              <a:tblPr>
                <a:tableStyleId>{5940675A-B579-460E-94D1-54222C63F5DA}</a:tableStyleId>
              </a:tblPr>
              <a:tblGrid>
                <a:gridCol w="464563">
                  <a:extLst>
                    <a:ext uri="{9D8B030D-6E8A-4147-A177-3AD203B41FA5}">
                      <a16:colId xmlns:a16="http://schemas.microsoft.com/office/drawing/2014/main" val="20000"/>
                    </a:ext>
                  </a:extLst>
                </a:gridCol>
                <a:gridCol w="1855534">
                  <a:extLst>
                    <a:ext uri="{9D8B030D-6E8A-4147-A177-3AD203B41FA5}">
                      <a16:colId xmlns:a16="http://schemas.microsoft.com/office/drawing/2014/main" val="20001"/>
                    </a:ext>
                  </a:extLst>
                </a:gridCol>
                <a:gridCol w="1855534">
                  <a:extLst>
                    <a:ext uri="{9D8B030D-6E8A-4147-A177-3AD203B41FA5}">
                      <a16:colId xmlns:a16="http://schemas.microsoft.com/office/drawing/2014/main" val="20002"/>
                    </a:ext>
                  </a:extLst>
                </a:gridCol>
                <a:gridCol w="1855534">
                  <a:extLst>
                    <a:ext uri="{9D8B030D-6E8A-4147-A177-3AD203B41FA5}">
                      <a16:colId xmlns:a16="http://schemas.microsoft.com/office/drawing/2014/main" val="20003"/>
                    </a:ext>
                  </a:extLst>
                </a:gridCol>
                <a:gridCol w="1855534">
                  <a:extLst>
                    <a:ext uri="{9D8B030D-6E8A-4147-A177-3AD203B41FA5}">
                      <a16:colId xmlns:a16="http://schemas.microsoft.com/office/drawing/2014/main" val="20004"/>
                    </a:ext>
                  </a:extLst>
                </a:gridCol>
              </a:tblGrid>
              <a:tr h="31374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FFFF99"/>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携行型</a:t>
                      </a:r>
                      <a:endParaRPr kumimoji="1" lang="ja-JP" altLang="en-US" sz="1400" b="1" i="0" u="none" strike="noStrike" cap="none" normalizeH="0" baseline="0" dirty="0">
                        <a:ln>
                          <a:noFill/>
                        </a:ln>
                        <a:solidFill>
                          <a:srgbClr val="FFFF99"/>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噴霧装置</a:t>
                      </a:r>
                      <a:endParaRPr kumimoji="1" lang="ja-JP" altLang="en-US" sz="1400" b="1" i="0" u="none" strike="noStrike" cap="none" normalizeH="0" baseline="0" dirty="0">
                        <a:ln>
                          <a:noFill/>
                        </a:ln>
                        <a:solidFill>
                          <a:srgbClr val="FFFF99"/>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時限式散布</a:t>
                      </a:r>
                      <a:endParaRPr kumimoji="1" lang="ja-JP" altLang="en-US" sz="1400" b="1" i="0" u="none" strike="noStrike" cap="none" normalizeH="0" baseline="0" dirty="0">
                        <a:ln>
                          <a:noFill/>
                        </a:ln>
                        <a:solidFill>
                          <a:srgbClr val="FFFF99"/>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無人機等</a:t>
                      </a:r>
                      <a:endParaRPr kumimoji="1" lang="ja-JP" altLang="en-US" sz="1400" b="1" i="0" u="none" strike="noStrike" cap="none" normalizeH="0" baseline="0" dirty="0">
                        <a:ln>
                          <a:noFill/>
                        </a:ln>
                        <a:solidFill>
                          <a:srgbClr val="FFFF99"/>
                        </a:solidFill>
                        <a:effectLst/>
                        <a:latin typeface="HG丸ｺﾞｼｯｸM-PRO" pitchFamily="50" charset="-128"/>
                        <a:ea typeface="HG丸ｺﾞｼｯｸM-PRO" pitchFamily="50" charset="-128"/>
                      </a:endParaRPr>
                    </a:p>
                  </a:txBody>
                  <a:tcPr marL="67500" marR="67500" marT="54000" marB="54000" anchor="ctr" horzOverflow="overflow"/>
                </a:tc>
                <a:extLst>
                  <a:ext uri="{0D108BD9-81ED-4DB2-BD59-A6C34878D82A}">
                    <a16:rowId xmlns:a16="http://schemas.microsoft.com/office/drawing/2014/main" val="10000"/>
                  </a:ext>
                </a:extLst>
              </a:tr>
              <a:tr h="1390872">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外　観</a:t>
                      </a: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vert="eaVert"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anchor="ctr" horzOverflow="overflow"/>
                </a:tc>
                <a:extLst>
                  <a:ext uri="{0D108BD9-81ED-4DB2-BD59-A6C34878D82A}">
                    <a16:rowId xmlns:a16="http://schemas.microsoft.com/office/drawing/2014/main" val="10001"/>
                  </a:ext>
                </a:extLst>
              </a:tr>
              <a:tr h="2357846">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特　　　　性</a:t>
                      </a: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vert="eaVert" anchor="ctr" horzOverflow="overflow"/>
                </a:tc>
                <a:tc>
                  <a:txBody>
                    <a:bodyPr/>
                    <a:lstStyle/>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１　化学剤をペットボトルやスプレー等で散布</a:t>
                      </a:r>
                      <a:endParaRPr kumimoji="1" lang="en-US" altLang="ja-JP" sz="1400" u="none" strike="noStrike" cap="none" normalizeH="0" baseline="0" dirty="0">
                        <a:ln>
                          <a:noFill/>
                        </a:ln>
                        <a:effectLst/>
                      </a:endParaRPr>
                    </a:p>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２　地下鉄サリン事件では、ビニール袋で携行し散布</a:t>
                      </a:r>
                      <a:endParaRPr kumimoji="1" lang="en-US" altLang="ja-JP" sz="1400" u="none" strike="noStrike" cap="none" normalizeH="0" baseline="0" dirty="0">
                        <a:ln>
                          <a:noFill/>
                        </a:ln>
                        <a:effectLst/>
                      </a:endParaRPr>
                    </a:p>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３　携行・秘匿性に優れている反面、自曝する可能性</a:t>
                      </a:r>
                      <a:endPar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7500" marR="67500" marT="54000" marB="54000" horzOverflow="overflow"/>
                </a:tc>
                <a:tc>
                  <a:txBody>
                    <a:bodyPr/>
                    <a:lstStyle/>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１　化学剤を大型の噴霧装置で大量に散布</a:t>
                      </a:r>
                      <a:endParaRPr kumimoji="1" lang="en-US" altLang="ja-JP" sz="1400" u="none" strike="noStrike" cap="none" normalizeH="0" baseline="0" dirty="0">
                        <a:ln>
                          <a:noFill/>
                        </a:ln>
                        <a:effectLst/>
                      </a:endParaRPr>
                    </a:p>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２　松本サリン事件では、加熱式噴霧器を荷台に設置して使用</a:t>
                      </a:r>
                      <a:endParaRPr kumimoji="1" lang="en-US" altLang="ja-JP" sz="1400" u="none" strike="noStrike" cap="none" normalizeH="0" baseline="0" dirty="0">
                        <a:ln>
                          <a:noFill/>
                        </a:ln>
                        <a:effectLst/>
                      </a:endParaRPr>
                    </a:p>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３　多量の化学剤を噴霧できるため広範囲にわたる被害</a:t>
                      </a:r>
                      <a:endPar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7500" marR="67500" marT="54000" marB="54000" horzOverflow="overflow"/>
                </a:tc>
                <a:tc>
                  <a:txBody>
                    <a:bodyPr/>
                    <a:lstStyle/>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１　爆発力の小さい爆薬に化学剤を入れた容器を抱かせて時限装置等で起爆させて散布</a:t>
                      </a:r>
                      <a:endParaRPr kumimoji="1" lang="en-US" altLang="ja-JP" sz="1400" u="none" strike="noStrike" cap="none" normalizeH="0" baseline="0" dirty="0">
                        <a:ln>
                          <a:noFill/>
                        </a:ln>
                        <a:effectLst/>
                      </a:endParaRPr>
                    </a:p>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２　携行・秘匿性に優れており、同時多発的に使用可能</a:t>
                      </a:r>
                      <a:endPar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7500" marR="67500" marT="54000" marB="54000" horzOverflow="overflow"/>
                </a:tc>
                <a:tc>
                  <a:txBody>
                    <a:bodyPr/>
                    <a:lstStyle/>
                    <a:p>
                      <a:pPr marL="171450" marR="0" lvl="0" indent="-17145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１　化学剤を無人機等に搭載したタンク等から散布</a:t>
                      </a:r>
                      <a:endParaRPr kumimoji="1" lang="en-US" altLang="ja-JP" sz="1400" u="none" strike="noStrike" cap="none" normalizeH="0" baseline="0" dirty="0">
                        <a:ln>
                          <a:noFill/>
                        </a:ln>
                        <a:effectLst/>
                      </a:endParaRPr>
                    </a:p>
                    <a:p>
                      <a:pPr marL="171450" marR="0" lvl="0" indent="-17145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２　車両等に搭載して移動後、警戒線等を容易に超えて比較的広範囲にわたる被害</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horzOverflow="overflow"/>
                </a:tc>
                <a:extLst>
                  <a:ext uri="{0D108BD9-81ED-4DB2-BD59-A6C34878D82A}">
                    <a16:rowId xmlns:a16="http://schemas.microsoft.com/office/drawing/2014/main" val="10002"/>
                  </a:ext>
                </a:extLst>
              </a:tr>
            </a:tbl>
          </a:graphicData>
        </a:graphic>
      </p:graphicFrame>
      <p:grpSp>
        <p:nvGrpSpPr>
          <p:cNvPr id="6" name="Group 23">
            <a:extLst>
              <a:ext uri="{FF2B5EF4-FFF2-40B4-BE49-F238E27FC236}">
                <a16:creationId xmlns:a16="http://schemas.microsoft.com/office/drawing/2014/main" id="{02B01BE5-A2AD-8A4D-AC27-24BCA538344C}"/>
              </a:ext>
            </a:extLst>
          </p:cNvPr>
          <p:cNvGrpSpPr>
            <a:grpSpLocks/>
          </p:cNvGrpSpPr>
          <p:nvPr/>
        </p:nvGrpSpPr>
        <p:grpSpPr bwMode="auto">
          <a:xfrm rot="2002737">
            <a:off x="1868396" y="1341143"/>
            <a:ext cx="939546" cy="657291"/>
            <a:chOff x="2241" y="3965"/>
            <a:chExt cx="1980" cy="2160"/>
          </a:xfrm>
        </p:grpSpPr>
        <p:grpSp>
          <p:nvGrpSpPr>
            <p:cNvPr id="7" name="Group 24">
              <a:extLst>
                <a:ext uri="{FF2B5EF4-FFF2-40B4-BE49-F238E27FC236}">
                  <a16:creationId xmlns:a16="http://schemas.microsoft.com/office/drawing/2014/main" id="{D7BA8516-48FD-E748-BA76-529FB558E4A9}"/>
                </a:ext>
              </a:extLst>
            </p:cNvPr>
            <p:cNvGrpSpPr>
              <a:grpSpLocks/>
            </p:cNvGrpSpPr>
            <p:nvPr/>
          </p:nvGrpSpPr>
          <p:grpSpPr bwMode="auto">
            <a:xfrm rot="-2059043">
              <a:off x="3681" y="3965"/>
              <a:ext cx="540" cy="2160"/>
              <a:chOff x="3681" y="3965"/>
              <a:chExt cx="540" cy="2160"/>
            </a:xfrm>
          </p:grpSpPr>
          <p:sp>
            <p:nvSpPr>
              <p:cNvPr id="11" name="Line 25">
                <a:extLst>
                  <a:ext uri="{FF2B5EF4-FFF2-40B4-BE49-F238E27FC236}">
                    <a16:creationId xmlns:a16="http://schemas.microsoft.com/office/drawing/2014/main" id="{FEC069A8-A90D-E749-8EFC-0C7FAD5CAFCB}"/>
                  </a:ext>
                </a:extLst>
              </p:cNvPr>
              <p:cNvSpPr>
                <a:spLocks noChangeShapeType="1"/>
              </p:cNvSpPr>
              <p:nvPr/>
            </p:nvSpPr>
            <p:spPr bwMode="auto">
              <a:xfrm>
                <a:off x="3951" y="3965"/>
                <a:ext cx="0" cy="72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sp>
            <p:nvSpPr>
              <p:cNvPr id="12" name="AutoShape 26">
                <a:extLst>
                  <a:ext uri="{FF2B5EF4-FFF2-40B4-BE49-F238E27FC236}">
                    <a16:creationId xmlns:a16="http://schemas.microsoft.com/office/drawing/2014/main" id="{F4E98A5E-D528-8C4D-8E5A-D903DA5B02C7}"/>
                  </a:ext>
                </a:extLst>
              </p:cNvPr>
              <p:cNvSpPr>
                <a:spLocks noChangeArrowheads="1"/>
              </p:cNvSpPr>
              <p:nvPr/>
            </p:nvSpPr>
            <p:spPr bwMode="auto">
              <a:xfrm>
                <a:off x="3681" y="4325"/>
                <a:ext cx="540" cy="1800"/>
              </a:xfrm>
              <a:prstGeom prst="roundRect">
                <a:avLst>
                  <a:gd name="adj" fmla="val 16667"/>
                </a:avLst>
              </a:prstGeom>
              <a:solidFill>
                <a:srgbClr val="FF0000"/>
              </a:solidFill>
              <a:ln w="9525">
                <a:solidFill>
                  <a:srgbClr val="000000"/>
                </a:solidFill>
                <a:round/>
                <a:headEnd/>
                <a:tailEnd/>
              </a:ln>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sp>
            <p:nvSpPr>
              <p:cNvPr id="13" name="AutoShape 27">
                <a:extLst>
                  <a:ext uri="{FF2B5EF4-FFF2-40B4-BE49-F238E27FC236}">
                    <a16:creationId xmlns:a16="http://schemas.microsoft.com/office/drawing/2014/main" id="{BE544A05-2657-164F-AEBD-E86EE0CF89BF}"/>
                  </a:ext>
                </a:extLst>
              </p:cNvPr>
              <p:cNvSpPr>
                <a:spLocks noChangeArrowheads="1"/>
              </p:cNvSpPr>
              <p:nvPr/>
            </p:nvSpPr>
            <p:spPr bwMode="auto">
              <a:xfrm>
                <a:off x="3861" y="3965"/>
                <a:ext cx="180" cy="180"/>
              </a:xfrm>
              <a:prstGeom prst="roundRect">
                <a:avLst>
                  <a:gd name="adj" fmla="val 16667"/>
                </a:avLst>
              </a:prstGeom>
              <a:solidFill>
                <a:srgbClr val="FF0000"/>
              </a:solidFill>
              <a:ln w="9525">
                <a:solidFill>
                  <a:srgbClr val="000000"/>
                </a:solidFill>
                <a:round/>
                <a:headEnd/>
                <a:tailEnd/>
              </a:ln>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grpSp>
        <p:sp>
          <p:nvSpPr>
            <p:cNvPr id="8" name="Line 28">
              <a:extLst>
                <a:ext uri="{FF2B5EF4-FFF2-40B4-BE49-F238E27FC236}">
                  <a16:creationId xmlns:a16="http://schemas.microsoft.com/office/drawing/2014/main" id="{C3E4B0C6-EB86-0142-958D-C4180D59B791}"/>
                </a:ext>
              </a:extLst>
            </p:cNvPr>
            <p:cNvSpPr>
              <a:spLocks noChangeShapeType="1"/>
            </p:cNvSpPr>
            <p:nvPr/>
          </p:nvSpPr>
          <p:spPr bwMode="auto">
            <a:xfrm flipH="1">
              <a:off x="2241" y="4325"/>
              <a:ext cx="900" cy="18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sp>
          <p:nvSpPr>
            <p:cNvPr id="9" name="Line 29">
              <a:extLst>
                <a:ext uri="{FF2B5EF4-FFF2-40B4-BE49-F238E27FC236}">
                  <a16:creationId xmlns:a16="http://schemas.microsoft.com/office/drawing/2014/main" id="{A3995588-614B-2446-BBA6-7177BB1562BE}"/>
                </a:ext>
              </a:extLst>
            </p:cNvPr>
            <p:cNvSpPr>
              <a:spLocks noChangeShapeType="1"/>
            </p:cNvSpPr>
            <p:nvPr/>
          </p:nvSpPr>
          <p:spPr bwMode="auto">
            <a:xfrm flipH="1">
              <a:off x="2886" y="4550"/>
              <a:ext cx="360" cy="108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sp>
          <p:nvSpPr>
            <p:cNvPr id="10" name="Line 30">
              <a:extLst>
                <a:ext uri="{FF2B5EF4-FFF2-40B4-BE49-F238E27FC236}">
                  <a16:creationId xmlns:a16="http://schemas.microsoft.com/office/drawing/2014/main" id="{67390602-DADA-7F4B-99F8-749D20F678DA}"/>
                </a:ext>
              </a:extLst>
            </p:cNvPr>
            <p:cNvSpPr>
              <a:spLocks noChangeShapeType="1"/>
            </p:cNvSpPr>
            <p:nvPr/>
          </p:nvSpPr>
          <p:spPr bwMode="auto">
            <a:xfrm flipH="1">
              <a:off x="2481" y="4400"/>
              <a:ext cx="720" cy="54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grpSp>
      <p:graphicFrame>
        <p:nvGraphicFramePr>
          <p:cNvPr id="14" name="オブジェクト 13">
            <a:extLst>
              <a:ext uri="{FF2B5EF4-FFF2-40B4-BE49-F238E27FC236}">
                <a16:creationId xmlns:a16="http://schemas.microsoft.com/office/drawing/2014/main" id="{EB32035B-F330-2542-905B-1B6EDAC052E2}"/>
              </a:ext>
            </a:extLst>
          </p:cNvPr>
          <p:cNvGraphicFramePr>
            <a:graphicFrameLocks noChangeAspect="1"/>
          </p:cNvGraphicFramePr>
          <p:nvPr>
            <p:extLst>
              <p:ext uri="{D42A27DB-BD31-4B8C-83A1-F6EECF244321}">
                <p14:modId xmlns:p14="http://schemas.microsoft.com/office/powerpoint/2010/main" val="2459867909"/>
              </p:ext>
            </p:extLst>
          </p:nvPr>
        </p:nvGraphicFramePr>
        <p:xfrm>
          <a:off x="3187788" y="1432533"/>
          <a:ext cx="1418717" cy="938630"/>
        </p:xfrm>
        <a:graphic>
          <a:graphicData uri="http://schemas.openxmlformats.org/presentationml/2006/ole">
            <mc:AlternateContent xmlns:mc="http://schemas.openxmlformats.org/markup-compatibility/2006">
              <mc:Choice xmlns:v="urn:schemas-microsoft-com:vml" Requires="v">
                <p:oleObj spid="_x0000_s2086" name="ビットマップ イメージ" r:id="rId4" imgW="9621103" imgH="5905272" progId="">
                  <p:embed/>
                </p:oleObj>
              </mc:Choice>
              <mc:Fallback>
                <p:oleObj name="ビットマップ イメージ" r:id="rId4" imgW="9621103" imgH="5905272" progId="">
                  <p:embed/>
                  <p:pic>
                    <p:nvPicPr>
                      <p:cNvPr id="14" name="オブジェクト 13">
                        <a:extLst>
                          <a:ext uri="{FF2B5EF4-FFF2-40B4-BE49-F238E27FC236}">
                            <a16:creationId xmlns:a16="http://schemas.microsoft.com/office/drawing/2014/main" id="{EB32035B-F330-2542-905B-1B6EDAC05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7788" y="1432533"/>
                        <a:ext cx="1418717" cy="938630"/>
                      </a:xfrm>
                      <a:prstGeom prst="rect">
                        <a:avLst/>
                      </a:prstGeom>
                      <a:noFill/>
                      <a:ln>
                        <a:noFill/>
                      </a:ln>
                    </p:spPr>
                  </p:pic>
                </p:oleObj>
              </mc:Fallback>
            </mc:AlternateContent>
          </a:graphicData>
        </a:graphic>
      </p:graphicFrame>
      <p:pic>
        <p:nvPicPr>
          <p:cNvPr id="15" name="Picture 6">
            <a:extLst>
              <a:ext uri="{FF2B5EF4-FFF2-40B4-BE49-F238E27FC236}">
                <a16:creationId xmlns:a16="http://schemas.microsoft.com/office/drawing/2014/main" id="{67BCE8F7-EF8F-8B4B-88E8-692F5A61BE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373731" y="1728521"/>
            <a:ext cx="1048543" cy="6552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3">
            <a:extLst>
              <a:ext uri="{FF2B5EF4-FFF2-40B4-BE49-F238E27FC236}">
                <a16:creationId xmlns:a16="http://schemas.microsoft.com/office/drawing/2014/main" id="{202A1BFE-314A-C54F-AF51-D7832671FAE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514" b="10514"/>
          <a:stretch/>
        </p:blipFill>
        <p:spPr bwMode="auto">
          <a:xfrm>
            <a:off x="5037340" y="1310089"/>
            <a:ext cx="1247775" cy="102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図 17">
            <a:extLst>
              <a:ext uri="{FF2B5EF4-FFF2-40B4-BE49-F238E27FC236}">
                <a16:creationId xmlns:a16="http://schemas.microsoft.com/office/drawing/2014/main" id="{68892752-49A2-974A-89A1-4929FE65A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4916" y="1432354"/>
            <a:ext cx="1394380" cy="631740"/>
          </a:xfrm>
          <a:prstGeom prst="rect">
            <a:avLst/>
          </a:prstGeom>
        </p:spPr>
      </p:pic>
    </p:spTree>
    <p:extLst>
      <p:ext uri="{BB962C8B-B14F-4D97-AF65-F5344CB8AC3E}">
        <p14:creationId xmlns:p14="http://schemas.microsoft.com/office/powerpoint/2010/main" val="1220459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30919A-5C64-7348-AC99-2105B239AAD3}"/>
              </a:ext>
            </a:extLst>
          </p:cNvPr>
          <p:cNvSpPr>
            <a:spLocks noGrp="1"/>
          </p:cNvSpPr>
          <p:nvPr>
            <p:ph type="title"/>
          </p:nvPr>
        </p:nvSpPr>
        <p:spPr/>
        <p:txBody>
          <a:bodyPr/>
          <a:lstStyle/>
          <a:p>
            <a:r>
              <a:rPr kumimoji="1" lang="ja-JP" altLang="en-US" dirty="0"/>
              <a:t>サリン事件の被害状況</a:t>
            </a:r>
          </a:p>
        </p:txBody>
      </p:sp>
      <p:sp>
        <p:nvSpPr>
          <p:cNvPr id="3" name="スライド番号プレースホルダー 2">
            <a:extLst>
              <a:ext uri="{FF2B5EF4-FFF2-40B4-BE49-F238E27FC236}">
                <a16:creationId xmlns:a16="http://schemas.microsoft.com/office/drawing/2014/main" id="{D46C11BA-3E3E-2C4E-BB1A-14E1F852D92D}"/>
              </a:ext>
            </a:extLst>
          </p:cNvPr>
          <p:cNvSpPr>
            <a:spLocks noGrp="1"/>
          </p:cNvSpPr>
          <p:nvPr>
            <p:ph type="sldNum" sz="quarter" idx="12"/>
          </p:nvPr>
        </p:nvSpPr>
        <p:spPr/>
        <p:txBody>
          <a:bodyPr/>
          <a:lstStyle/>
          <a:p>
            <a:fld id="{3703C944-5F21-DB4B-805C-66633127842B}" type="slidenum">
              <a:rPr kumimoji="1" lang="ja-JP" altLang="en-US" smtClean="0"/>
              <a:t>18</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281245819"/>
              </p:ext>
            </p:extLst>
          </p:nvPr>
        </p:nvGraphicFramePr>
        <p:xfrm>
          <a:off x="345282" y="910272"/>
          <a:ext cx="8334374" cy="3622518"/>
        </p:xfrm>
        <a:graphic>
          <a:graphicData uri="http://schemas.openxmlformats.org/drawingml/2006/table">
            <a:tbl>
              <a:tblPr firstRow="1" bandRow="1">
                <a:tableStyleId>{5C22544A-7EE6-4342-B048-85BDC9FD1C3A}</a:tableStyleId>
              </a:tblPr>
              <a:tblGrid>
                <a:gridCol w="1319212">
                  <a:extLst>
                    <a:ext uri="{9D8B030D-6E8A-4147-A177-3AD203B41FA5}">
                      <a16:colId xmlns:a16="http://schemas.microsoft.com/office/drawing/2014/main" val="20000"/>
                    </a:ext>
                  </a:extLst>
                </a:gridCol>
                <a:gridCol w="3507581">
                  <a:extLst>
                    <a:ext uri="{9D8B030D-6E8A-4147-A177-3AD203B41FA5}">
                      <a16:colId xmlns:a16="http://schemas.microsoft.com/office/drawing/2014/main" val="20001"/>
                    </a:ext>
                  </a:extLst>
                </a:gridCol>
                <a:gridCol w="3507581">
                  <a:extLst>
                    <a:ext uri="{9D8B030D-6E8A-4147-A177-3AD203B41FA5}">
                      <a16:colId xmlns:a16="http://schemas.microsoft.com/office/drawing/2014/main" val="20002"/>
                    </a:ext>
                  </a:extLst>
                </a:gridCol>
              </a:tblGrid>
              <a:tr h="513292">
                <a:tc>
                  <a:txBody>
                    <a:bodyPr/>
                    <a:lstStyle/>
                    <a:p>
                      <a:pPr algn="ct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ja-JP" altLang="en-US" sz="2000" b="0" dirty="0">
                          <a:solidFill>
                            <a:schemeClr val="tx1"/>
                          </a:solidFill>
                        </a:rPr>
                        <a:t>地下鉄サリン事件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dirty="0">
                          <a:solidFill>
                            <a:schemeClr val="tx1"/>
                          </a:solidFill>
                        </a:rPr>
                        <a:t>松本サリン事件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3292">
                <a:tc>
                  <a:txBody>
                    <a:bodyPr/>
                    <a:lstStyle/>
                    <a:p>
                      <a:pPr algn="ctr"/>
                      <a:r>
                        <a:rPr kumimoji="1" lang="ja-JP" altLang="en-US" sz="2000" b="0" dirty="0">
                          <a:solidFill>
                            <a:schemeClr val="tx1"/>
                          </a:solidFill>
                        </a:rPr>
                        <a:t>死亡者数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0" dirty="0">
                          <a:solidFill>
                            <a:schemeClr val="tx1"/>
                          </a:solidFill>
                        </a:rPr>
                        <a:t>13</a:t>
                      </a:r>
                      <a:r>
                        <a:rPr kumimoji="1" lang="ja-JP" altLang="en-US" sz="2000" b="0">
                          <a:solidFill>
                            <a:schemeClr val="tx1"/>
                          </a:solidFill>
                        </a:rPr>
                        <a:t>名</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0" dirty="0">
                          <a:solidFill>
                            <a:schemeClr val="tx1"/>
                          </a:solidFill>
                        </a:rPr>
                        <a:t>8</a:t>
                      </a:r>
                      <a:r>
                        <a:rPr kumimoji="1" lang="ja-JP" altLang="en-US" sz="2000" b="0">
                          <a:solidFill>
                            <a:schemeClr val="tx1"/>
                          </a:solidFill>
                        </a:rPr>
                        <a:t>名</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3292">
                <a:tc>
                  <a:txBody>
                    <a:bodyPr/>
                    <a:lstStyle/>
                    <a:p>
                      <a:pPr algn="ctr"/>
                      <a:r>
                        <a:rPr kumimoji="1" lang="ja-JP" altLang="en-US" sz="2000" b="0" dirty="0">
                          <a:solidFill>
                            <a:schemeClr val="tx1"/>
                          </a:solidFill>
                        </a:rPr>
                        <a:t>負傷者数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0" dirty="0">
                          <a:solidFill>
                            <a:schemeClr val="tx1"/>
                          </a:solidFill>
                        </a:rPr>
                        <a:t>6,300</a:t>
                      </a:r>
                      <a:r>
                        <a:rPr kumimoji="1" lang="ja-JP" altLang="en-US" sz="2000" b="0">
                          <a:solidFill>
                            <a:schemeClr val="tx1"/>
                          </a:solidFill>
                        </a:rPr>
                        <a:t>名</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0" dirty="0">
                          <a:solidFill>
                            <a:schemeClr val="tx1"/>
                          </a:solidFill>
                        </a:rPr>
                        <a:t>143</a:t>
                      </a:r>
                      <a:r>
                        <a:rPr kumimoji="1" lang="ja-JP" altLang="en-US" sz="2000" b="0">
                          <a:solidFill>
                            <a:schemeClr val="tx1"/>
                          </a:solidFill>
                        </a:rPr>
                        <a:t>名</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pPr algn="ctr"/>
                      <a:r>
                        <a:rPr kumimoji="1" lang="ja-JP" altLang="en-US" sz="2000" b="0" dirty="0">
                          <a:solidFill>
                            <a:schemeClr val="tx1"/>
                          </a:solidFill>
                        </a:rPr>
                        <a:t>被害範囲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0" dirty="0">
                          <a:solidFill>
                            <a:schemeClr val="tx1"/>
                          </a:solidFill>
                        </a:rPr>
                        <a:t>消防職員、病院職員等に大量の二次被害発生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dirty="0">
                          <a:solidFill>
                            <a:schemeClr val="tx1"/>
                          </a:solidFill>
                        </a:rPr>
                        <a:t>南北</a:t>
                      </a:r>
                      <a:r>
                        <a:rPr kumimoji="1" lang="en-US" altLang="ja-JP" sz="2000" b="0" dirty="0">
                          <a:solidFill>
                            <a:schemeClr val="tx1"/>
                          </a:solidFill>
                        </a:rPr>
                        <a:t>800m</a:t>
                      </a:r>
                      <a:r>
                        <a:rPr kumimoji="1" lang="ja-JP" altLang="en-US" sz="2000" b="0" dirty="0" err="1">
                          <a:solidFill>
                            <a:schemeClr val="tx1"/>
                          </a:solidFill>
                        </a:rPr>
                        <a:t>、</a:t>
                      </a:r>
                      <a:r>
                        <a:rPr kumimoji="1" lang="ja-JP" altLang="en-US" sz="2000" b="0" dirty="0">
                          <a:solidFill>
                            <a:schemeClr val="tx1"/>
                          </a:solidFill>
                        </a:rPr>
                        <a:t>東西</a:t>
                      </a:r>
                      <a:r>
                        <a:rPr kumimoji="1" lang="en-US" altLang="ja-JP" sz="2000" b="0" dirty="0">
                          <a:solidFill>
                            <a:schemeClr val="tx1"/>
                          </a:solidFill>
                        </a:rPr>
                        <a:t>570m</a:t>
                      </a:r>
                      <a:r>
                        <a:rPr kumimoji="1" lang="ja-JP" altLang="en-US" sz="2000" b="0" dirty="0">
                          <a:solidFill>
                            <a:schemeClr val="tx1"/>
                          </a:solidFill>
                        </a:rPr>
                        <a:t>に拡散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81602">
                <a:tc>
                  <a:txBody>
                    <a:bodyPr/>
                    <a:lstStyle/>
                    <a:p>
                      <a:pPr algn="ctr"/>
                      <a:r>
                        <a:rPr kumimoji="1" lang="ja-JP" altLang="en-US" sz="2000" b="0" dirty="0">
                          <a:solidFill>
                            <a:schemeClr val="tx1"/>
                          </a:solidFill>
                        </a:rPr>
                        <a:t>散布要領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0" dirty="0">
                          <a:solidFill>
                            <a:schemeClr val="tx1"/>
                          </a:solidFill>
                        </a:rPr>
                        <a:t>　</a:t>
                      </a:r>
                      <a:r>
                        <a:rPr kumimoji="1" lang="ja-JP" altLang="en-US" sz="2000" b="0">
                          <a:solidFill>
                            <a:schemeClr val="tx1"/>
                          </a:solidFill>
                        </a:rPr>
                        <a:t>サリン約</a:t>
                      </a:r>
                      <a:r>
                        <a:rPr kumimoji="1" lang="en-US" altLang="ja-JP" sz="2000" b="0" dirty="0">
                          <a:solidFill>
                            <a:schemeClr val="tx1"/>
                          </a:solidFill>
                        </a:rPr>
                        <a:t>500g</a:t>
                      </a:r>
                      <a:r>
                        <a:rPr kumimoji="1" lang="ja-JP" altLang="en-US" sz="2000" b="0">
                          <a:solidFill>
                            <a:schemeClr val="tx1"/>
                          </a:solidFill>
                        </a:rPr>
                        <a:t>を</a:t>
                      </a:r>
                      <a:r>
                        <a:rPr kumimoji="1" lang="ja-JP" altLang="en-US" sz="2000" b="0" dirty="0">
                          <a:solidFill>
                            <a:schemeClr val="tx1"/>
                          </a:solidFill>
                        </a:rPr>
                        <a:t>入れた　　ビニール袋２～３個を新聞に包み傘で突き刺して電車内に散布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0" dirty="0">
                          <a:solidFill>
                            <a:schemeClr val="tx1"/>
                          </a:solidFill>
                        </a:rPr>
                        <a:t>　車両に搭載した散布装置から</a:t>
                      </a:r>
                      <a:r>
                        <a:rPr kumimoji="1" lang="ja-JP" altLang="en-US" sz="2000" b="0">
                          <a:solidFill>
                            <a:schemeClr val="tx1"/>
                          </a:solidFill>
                        </a:rPr>
                        <a:t>サリン約</a:t>
                      </a:r>
                      <a:r>
                        <a:rPr kumimoji="1" lang="en-US" altLang="ja-JP" sz="2000" b="0" dirty="0">
                          <a:solidFill>
                            <a:schemeClr val="tx1"/>
                          </a:solidFill>
                        </a:rPr>
                        <a:t>12L</a:t>
                      </a:r>
                      <a:r>
                        <a:rPr kumimoji="1" lang="ja-JP" altLang="en-US" sz="2000" b="0">
                          <a:solidFill>
                            <a:schemeClr val="tx1"/>
                          </a:solidFill>
                        </a:rPr>
                        <a:t>を</a:t>
                      </a:r>
                      <a:r>
                        <a:rPr kumimoji="1" lang="ja-JP" altLang="en-US" sz="2000" b="0" dirty="0">
                          <a:solidFill>
                            <a:schemeClr val="tx1"/>
                          </a:solidFill>
                        </a:rPr>
                        <a:t>気化</a:t>
                      </a:r>
                      <a:r>
                        <a:rPr kumimoji="1" lang="ja-JP" altLang="en-US" sz="2000" b="0">
                          <a:solidFill>
                            <a:schemeClr val="tx1"/>
                          </a:solidFill>
                        </a:rPr>
                        <a:t>させ約</a:t>
                      </a:r>
                      <a:r>
                        <a:rPr kumimoji="1" lang="en-US" altLang="ja-JP" sz="2000" b="0" dirty="0">
                          <a:solidFill>
                            <a:schemeClr val="tx1"/>
                          </a:solidFill>
                        </a:rPr>
                        <a:t>10</a:t>
                      </a:r>
                      <a:r>
                        <a:rPr kumimoji="1" lang="ja-JP" altLang="en-US" sz="2000" b="0">
                          <a:solidFill>
                            <a:schemeClr val="tx1"/>
                          </a:solidFill>
                        </a:rPr>
                        <a:t>分間</a:t>
                      </a:r>
                      <a:r>
                        <a:rPr kumimoji="1" lang="ja-JP" altLang="en-US" sz="2000" b="0" dirty="0">
                          <a:solidFill>
                            <a:schemeClr val="tx1"/>
                          </a:solidFill>
                        </a:rPr>
                        <a:t>屋外で放出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850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D4BC17-619A-B84F-94BE-FBF43B737CC3}"/>
              </a:ext>
            </a:extLst>
          </p:cNvPr>
          <p:cNvSpPr>
            <a:spLocks noGrp="1"/>
          </p:cNvSpPr>
          <p:nvPr>
            <p:ph type="title"/>
          </p:nvPr>
        </p:nvSpPr>
        <p:spPr/>
        <p:txBody>
          <a:bodyPr/>
          <a:lstStyle/>
          <a:p>
            <a:r>
              <a:rPr lang="ja-JP" altLang="en-US"/>
              <a:t>初動対応：判断</a:t>
            </a:r>
          </a:p>
        </p:txBody>
      </p:sp>
      <p:sp>
        <p:nvSpPr>
          <p:cNvPr id="3" name="コンテンツ プレースホルダー 2">
            <a:extLst>
              <a:ext uri="{FF2B5EF4-FFF2-40B4-BE49-F238E27FC236}">
                <a16:creationId xmlns:a16="http://schemas.microsoft.com/office/drawing/2014/main" id="{566DD69D-9A6A-BE4D-ACA2-BC4AE24AA672}"/>
              </a:ext>
            </a:extLst>
          </p:cNvPr>
          <p:cNvSpPr>
            <a:spLocks noGrp="1"/>
          </p:cNvSpPr>
          <p:nvPr>
            <p:ph idx="1"/>
          </p:nvPr>
        </p:nvSpPr>
        <p:spPr>
          <a:xfrm>
            <a:off x="1567777" y="1862547"/>
            <a:ext cx="6761836" cy="3091645"/>
          </a:xfrm>
        </p:spPr>
        <p:txBody>
          <a:bodyPr>
            <a:normAutofit/>
          </a:bodyPr>
          <a:lstStyle/>
          <a:p>
            <a:pPr>
              <a:lnSpc>
                <a:spcPts val="2600"/>
              </a:lnSpc>
            </a:pPr>
            <a:r>
              <a:rPr lang="ja-JP" altLang="en-US" sz="2000" dirty="0"/>
              <a:t>通常可燃物を取り扱わない場所での爆発</a:t>
            </a:r>
          </a:p>
          <a:p>
            <a:pPr>
              <a:lnSpc>
                <a:spcPts val="2600"/>
              </a:lnSpc>
            </a:pPr>
            <a:r>
              <a:rPr lang="ja-JP" altLang="en-US" sz="2000" dirty="0"/>
              <a:t>通常有害物質が存在しない場所での中毒症状</a:t>
            </a:r>
          </a:p>
          <a:p>
            <a:pPr>
              <a:lnSpc>
                <a:spcPts val="2600"/>
              </a:lnSpc>
            </a:pPr>
            <a:r>
              <a:rPr lang="ja-JP" altLang="en-US" sz="2000" dirty="0"/>
              <a:t>同時、同一箇所、同一症状の複数患者の発生</a:t>
            </a:r>
          </a:p>
          <a:p>
            <a:pPr>
              <a:lnSpc>
                <a:spcPts val="2600"/>
              </a:lnSpc>
            </a:pPr>
            <a:r>
              <a:rPr lang="ja-JP" altLang="en-US" sz="2000" dirty="0"/>
              <a:t>テロ災害が疑われたら、最悪を想定</a:t>
            </a:r>
          </a:p>
          <a:p>
            <a:pPr lvl="1">
              <a:lnSpc>
                <a:spcPts val="2600"/>
              </a:lnSpc>
            </a:pPr>
            <a:r>
              <a:rPr lang="ja-JP" altLang="en-US" sz="2000" dirty="0"/>
              <a:t>二次攻撃の可能性</a:t>
            </a:r>
          </a:p>
          <a:p>
            <a:pPr lvl="1">
              <a:lnSpc>
                <a:spcPts val="2600"/>
              </a:lnSpc>
            </a:pPr>
            <a:r>
              <a:rPr lang="ja-JP" altLang="en-US" sz="2000" dirty="0"/>
              <a:t>有毒化学剤、放射性物質、生物剤の存在</a:t>
            </a:r>
          </a:p>
          <a:p>
            <a:pPr>
              <a:lnSpc>
                <a:spcPts val="2600"/>
              </a:lnSpc>
            </a:pPr>
            <a:endParaRPr lang="ja-JP" altLang="en-US" sz="2000" dirty="0"/>
          </a:p>
        </p:txBody>
      </p:sp>
      <p:sp>
        <p:nvSpPr>
          <p:cNvPr id="4" name="スライド番号プレースホルダー 3">
            <a:extLst>
              <a:ext uri="{FF2B5EF4-FFF2-40B4-BE49-F238E27FC236}">
                <a16:creationId xmlns:a16="http://schemas.microsoft.com/office/drawing/2014/main" id="{C4588AE2-723F-BC4C-BD59-3636A94CA746}"/>
              </a:ext>
            </a:extLst>
          </p:cNvPr>
          <p:cNvSpPr>
            <a:spLocks noGrp="1"/>
          </p:cNvSpPr>
          <p:nvPr>
            <p:ph type="sldNum" sz="quarter" idx="12"/>
          </p:nvPr>
        </p:nvSpPr>
        <p:spPr/>
        <p:txBody>
          <a:bodyPr/>
          <a:lstStyle/>
          <a:p>
            <a:fld id="{3703C944-5F21-DB4B-805C-66633127842B}" type="slidenum">
              <a:rPr lang="ja-JP" altLang="en-US" smtClean="0"/>
              <a:pPr/>
              <a:t>19</a:t>
            </a:fld>
            <a:endParaRPr lang="ja-JP" altLang="en-US"/>
          </a:p>
        </p:txBody>
      </p:sp>
      <p:sp>
        <p:nvSpPr>
          <p:cNvPr id="5" name="四角形: 角を丸くする 5">
            <a:extLst>
              <a:ext uri="{FF2B5EF4-FFF2-40B4-BE49-F238E27FC236}">
                <a16:creationId xmlns:a16="http://schemas.microsoft.com/office/drawing/2014/main" id="{68D999EC-023F-6B40-844F-C184E4D0D166}"/>
              </a:ext>
            </a:extLst>
          </p:cNvPr>
          <p:cNvSpPr/>
          <p:nvPr/>
        </p:nvSpPr>
        <p:spPr>
          <a:xfrm>
            <a:off x="1415871" y="977764"/>
            <a:ext cx="6312258" cy="545378"/>
          </a:xfrm>
          <a:prstGeom prst="roundRect">
            <a:avLst>
              <a:gd name="adj" fmla="val 500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6" name="テキスト ボックス 5">
            <a:extLst>
              <a:ext uri="{FF2B5EF4-FFF2-40B4-BE49-F238E27FC236}">
                <a16:creationId xmlns:a16="http://schemas.microsoft.com/office/drawing/2014/main" id="{7B38F332-A52F-B440-8513-9C0F5CE217CB}"/>
              </a:ext>
            </a:extLst>
          </p:cNvPr>
          <p:cNvSpPr txBox="1"/>
          <p:nvPr/>
        </p:nvSpPr>
        <p:spPr>
          <a:xfrm>
            <a:off x="1482051" y="962546"/>
            <a:ext cx="6179897" cy="536685"/>
          </a:xfrm>
          <a:prstGeom prst="rect">
            <a:avLst/>
          </a:prstGeom>
          <a:noFill/>
        </p:spPr>
        <p:txBody>
          <a:bodyPr wrap="none" rtlCol="0">
            <a:spAutoFit/>
          </a:bodyPr>
          <a:lstStyle/>
          <a:p>
            <a:pPr>
              <a:lnSpc>
                <a:spcPct val="150000"/>
              </a:lnSpc>
            </a:pPr>
            <a:r>
              <a:rPr lang="ja-JP" altLang="en-US" sz="2100" dirty="0"/>
              <a:t>どの情報をもって</a:t>
            </a:r>
            <a:r>
              <a:rPr lang="en-US" altLang="ja-JP" sz="2100" dirty="0"/>
              <a:t>CBRN</a:t>
            </a:r>
            <a:r>
              <a:rPr lang="ja-JP" altLang="en-US" sz="2100" dirty="0"/>
              <a:t>テロのスイッチを入れるか</a:t>
            </a:r>
            <a:endParaRPr lang="en-US" altLang="ja-JP" sz="2100" dirty="0"/>
          </a:p>
        </p:txBody>
      </p:sp>
    </p:spTree>
    <p:extLst>
      <p:ext uri="{BB962C8B-B14F-4D97-AF65-F5344CB8AC3E}">
        <p14:creationId xmlns:p14="http://schemas.microsoft.com/office/powerpoint/2010/main" val="346598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37989B5-D93E-0D43-B9D4-830855E18B53}"/>
              </a:ext>
            </a:extLst>
          </p:cNvPr>
          <p:cNvSpPr>
            <a:spLocks noGrp="1"/>
          </p:cNvSpPr>
          <p:nvPr>
            <p:ph type="title"/>
          </p:nvPr>
        </p:nvSpPr>
        <p:spPr>
          <a:xfrm>
            <a:off x="628650" y="240872"/>
            <a:ext cx="7886700" cy="495197"/>
          </a:xfrm>
        </p:spPr>
        <p:txBody>
          <a:bodyPr/>
          <a:lstStyle/>
          <a:p>
            <a:r>
              <a:rPr lang="ja-JP" altLang="en-US" dirty="0"/>
              <a:t>化学剤の基礎</a:t>
            </a:r>
          </a:p>
        </p:txBody>
      </p:sp>
      <p:sp>
        <p:nvSpPr>
          <p:cNvPr id="6" name="コンテンツ プレースホルダー 5">
            <a:extLst>
              <a:ext uri="{FF2B5EF4-FFF2-40B4-BE49-F238E27FC236}">
                <a16:creationId xmlns:a16="http://schemas.microsoft.com/office/drawing/2014/main" id="{B713255B-0333-A441-B7CA-38F7B1789C5A}"/>
              </a:ext>
            </a:extLst>
          </p:cNvPr>
          <p:cNvSpPr>
            <a:spLocks noGrp="1"/>
          </p:cNvSpPr>
          <p:nvPr>
            <p:ph idx="1"/>
          </p:nvPr>
        </p:nvSpPr>
        <p:spPr>
          <a:xfrm>
            <a:off x="2409825" y="1509260"/>
            <a:ext cx="4876800" cy="2877480"/>
          </a:xfrm>
        </p:spPr>
        <p:txBody>
          <a:bodyPr/>
          <a:lstStyle/>
          <a:p>
            <a:pPr marL="457200" indent="-457200">
              <a:lnSpc>
                <a:spcPts val="2000"/>
              </a:lnSpc>
              <a:buFont typeface="+mj-lt"/>
              <a:buAutoNum type="arabicPeriod"/>
            </a:pPr>
            <a:r>
              <a:rPr lang="ja-JP" altLang="en-US" dirty="0"/>
              <a:t>有毒化学の種類と特性</a:t>
            </a:r>
            <a:endParaRPr lang="en-US" altLang="ja-JP" dirty="0"/>
          </a:p>
          <a:p>
            <a:pPr marL="457200" indent="-457200">
              <a:lnSpc>
                <a:spcPts val="2000"/>
              </a:lnSpc>
              <a:buFont typeface="+mj-lt"/>
              <a:buAutoNum type="arabicPeriod"/>
            </a:pPr>
            <a:endParaRPr lang="ja-JP" altLang="en-US" dirty="0"/>
          </a:p>
          <a:p>
            <a:pPr marL="457200" indent="-457200">
              <a:lnSpc>
                <a:spcPts val="2000"/>
              </a:lnSpc>
              <a:buFont typeface="+mj-lt"/>
              <a:buAutoNum type="arabicPeriod"/>
            </a:pPr>
            <a:r>
              <a:rPr lang="ja-JP" altLang="en-US" dirty="0"/>
              <a:t>身体への影響</a:t>
            </a:r>
            <a:endParaRPr lang="en-US" altLang="ja-JP" dirty="0"/>
          </a:p>
          <a:p>
            <a:pPr marL="457200" indent="-457200">
              <a:lnSpc>
                <a:spcPts val="2000"/>
              </a:lnSpc>
              <a:buFont typeface="+mj-lt"/>
              <a:buAutoNum type="arabicPeriod"/>
            </a:pPr>
            <a:endParaRPr lang="ja-JP" altLang="en-US" dirty="0"/>
          </a:p>
          <a:p>
            <a:pPr marL="457200" indent="-457200">
              <a:lnSpc>
                <a:spcPts val="2000"/>
              </a:lnSpc>
              <a:buFont typeface="+mj-lt"/>
              <a:buAutoNum type="arabicPeriod"/>
            </a:pPr>
            <a:r>
              <a:rPr lang="ja-JP" altLang="en-US" dirty="0"/>
              <a:t>有毒化学剤からの防護</a:t>
            </a:r>
            <a:endParaRPr lang="en-US" altLang="ja-JP" dirty="0"/>
          </a:p>
          <a:p>
            <a:pPr marL="457200" indent="-457200">
              <a:lnSpc>
                <a:spcPts val="2000"/>
              </a:lnSpc>
              <a:buFont typeface="+mj-lt"/>
              <a:buAutoNum type="arabicPeriod"/>
            </a:pPr>
            <a:endParaRPr lang="ja-JP" altLang="en-US" dirty="0"/>
          </a:p>
          <a:p>
            <a:pPr marL="457200" indent="-457200">
              <a:lnSpc>
                <a:spcPts val="2000"/>
              </a:lnSpc>
              <a:buFont typeface="+mj-lt"/>
              <a:buAutoNum type="arabicPeriod"/>
            </a:pPr>
            <a:r>
              <a:rPr lang="ja-JP" altLang="en-US" dirty="0"/>
              <a:t>有毒化学剤の検知</a:t>
            </a:r>
          </a:p>
        </p:txBody>
      </p:sp>
      <p:sp>
        <p:nvSpPr>
          <p:cNvPr id="4" name="スライド番号プレースホルダー 3">
            <a:extLst>
              <a:ext uri="{FF2B5EF4-FFF2-40B4-BE49-F238E27FC236}">
                <a16:creationId xmlns:a16="http://schemas.microsoft.com/office/drawing/2014/main" id="{C38CFE49-6CE2-6D46-9285-15655047F4BF}"/>
              </a:ext>
            </a:extLst>
          </p:cNvPr>
          <p:cNvSpPr>
            <a:spLocks noGrp="1"/>
          </p:cNvSpPr>
          <p:nvPr>
            <p:ph type="sldNum" sz="quarter" idx="12"/>
          </p:nvPr>
        </p:nvSpPr>
        <p:spPr/>
        <p:txBody>
          <a:bodyPr/>
          <a:lstStyle/>
          <a:p>
            <a:fld id="{3703C944-5F21-DB4B-805C-66633127842B}" type="slidenum">
              <a:rPr lang="ja-JP" altLang="en-US" smtClean="0"/>
              <a:pPr/>
              <a:t>2</a:t>
            </a:fld>
            <a:endParaRPr lang="ja-JP" altLang="en-US"/>
          </a:p>
        </p:txBody>
      </p:sp>
    </p:spTree>
    <p:extLst>
      <p:ext uri="{BB962C8B-B14F-4D97-AF65-F5344CB8AC3E}">
        <p14:creationId xmlns:p14="http://schemas.microsoft.com/office/powerpoint/2010/main" val="988673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730A-0CF8-6E43-9314-33D6C34D55F5}"/>
              </a:ext>
            </a:extLst>
          </p:cNvPr>
          <p:cNvSpPr>
            <a:spLocks noGrp="1"/>
          </p:cNvSpPr>
          <p:nvPr>
            <p:ph type="title"/>
          </p:nvPr>
        </p:nvSpPr>
        <p:spPr/>
        <p:txBody>
          <a:bodyPr/>
          <a:lstStyle/>
          <a:p>
            <a:r>
              <a:rPr lang="ja-JP" altLang="en-US"/>
              <a:t>初動対応：出動準備</a:t>
            </a:r>
          </a:p>
        </p:txBody>
      </p:sp>
      <p:sp>
        <p:nvSpPr>
          <p:cNvPr id="3" name="コンテンツ プレースホルダー 2">
            <a:extLst>
              <a:ext uri="{FF2B5EF4-FFF2-40B4-BE49-F238E27FC236}">
                <a16:creationId xmlns:a16="http://schemas.microsoft.com/office/drawing/2014/main" id="{3F19F8A2-D823-6648-BDDE-9E0FA11E713B}"/>
              </a:ext>
            </a:extLst>
          </p:cNvPr>
          <p:cNvSpPr>
            <a:spLocks noGrp="1"/>
          </p:cNvSpPr>
          <p:nvPr>
            <p:ph idx="1"/>
          </p:nvPr>
        </p:nvSpPr>
        <p:spPr>
          <a:xfrm>
            <a:off x="731520" y="1756046"/>
            <a:ext cx="7997952" cy="2913254"/>
          </a:xfrm>
        </p:spPr>
        <p:txBody>
          <a:bodyPr>
            <a:normAutofit/>
          </a:bodyPr>
          <a:lstStyle/>
          <a:p>
            <a:pPr>
              <a:lnSpc>
                <a:spcPts val="3300"/>
              </a:lnSpc>
            </a:pPr>
            <a:r>
              <a:rPr lang="ja-JP" altLang="en-US" sz="2000" dirty="0"/>
              <a:t>有毒化学物質、放射性物質を検出する器材の準備</a:t>
            </a:r>
          </a:p>
          <a:p>
            <a:pPr>
              <a:lnSpc>
                <a:spcPts val="3300"/>
              </a:lnSpc>
            </a:pPr>
            <a:r>
              <a:rPr lang="ja-JP" altLang="en-US" sz="2000" dirty="0"/>
              <a:t>呼吸保護具の準備、化学防護衣の装着、ゴム手袋（ニトリル製）　</a:t>
            </a:r>
          </a:p>
          <a:p>
            <a:pPr>
              <a:lnSpc>
                <a:spcPts val="3300"/>
              </a:lnSpc>
            </a:pPr>
            <a:r>
              <a:rPr lang="ja-JP" altLang="en-US" sz="2000" dirty="0"/>
              <a:t>火災対応装備（空気呼吸器、火炎防護服）でも可</a:t>
            </a:r>
          </a:p>
          <a:p>
            <a:pPr>
              <a:lnSpc>
                <a:spcPts val="3300"/>
              </a:lnSpc>
            </a:pPr>
            <a:r>
              <a:rPr lang="ja-JP" altLang="en-US" sz="2000" dirty="0"/>
              <a:t>情報不十分な状態での出動</a:t>
            </a:r>
          </a:p>
          <a:p>
            <a:pPr>
              <a:lnSpc>
                <a:spcPts val="3300"/>
              </a:lnSpc>
            </a:pPr>
            <a:r>
              <a:rPr lang="ja-JP" altLang="en-US" sz="2000" dirty="0"/>
              <a:t>風向がわかれば極力風上側から接近、拠点の決定</a:t>
            </a:r>
          </a:p>
          <a:p>
            <a:pPr>
              <a:lnSpc>
                <a:spcPts val="3300"/>
              </a:lnSpc>
            </a:pPr>
            <a:endParaRPr lang="ja-JP" altLang="en-US" sz="2000" dirty="0"/>
          </a:p>
        </p:txBody>
      </p:sp>
      <p:sp>
        <p:nvSpPr>
          <p:cNvPr id="4" name="スライド番号プレースホルダー 3">
            <a:extLst>
              <a:ext uri="{FF2B5EF4-FFF2-40B4-BE49-F238E27FC236}">
                <a16:creationId xmlns:a16="http://schemas.microsoft.com/office/drawing/2014/main" id="{F9A6ED31-CFE7-7F4E-A7E3-D69A87A19037}"/>
              </a:ext>
            </a:extLst>
          </p:cNvPr>
          <p:cNvSpPr>
            <a:spLocks noGrp="1"/>
          </p:cNvSpPr>
          <p:nvPr>
            <p:ph type="sldNum" sz="quarter" idx="12"/>
          </p:nvPr>
        </p:nvSpPr>
        <p:spPr/>
        <p:txBody>
          <a:bodyPr/>
          <a:lstStyle/>
          <a:p>
            <a:fld id="{3703C944-5F21-DB4B-805C-66633127842B}" type="slidenum">
              <a:rPr lang="ja-JP" altLang="en-US" smtClean="0"/>
              <a:pPr/>
              <a:t>20</a:t>
            </a:fld>
            <a:endParaRPr lang="ja-JP" altLang="en-US"/>
          </a:p>
        </p:txBody>
      </p:sp>
      <p:sp>
        <p:nvSpPr>
          <p:cNvPr id="5" name="四角形: 角を丸くする 5">
            <a:extLst>
              <a:ext uri="{FF2B5EF4-FFF2-40B4-BE49-F238E27FC236}">
                <a16:creationId xmlns:a16="http://schemas.microsoft.com/office/drawing/2014/main" id="{EC0B13BB-670C-7442-BEF3-C3AE7F980D0A}"/>
              </a:ext>
            </a:extLst>
          </p:cNvPr>
          <p:cNvSpPr/>
          <p:nvPr/>
        </p:nvSpPr>
        <p:spPr>
          <a:xfrm>
            <a:off x="1415871" y="834889"/>
            <a:ext cx="6312258" cy="545378"/>
          </a:xfrm>
          <a:prstGeom prst="roundRect">
            <a:avLst>
              <a:gd name="adj" fmla="val 500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6" name="テキスト ボックス 5">
            <a:extLst>
              <a:ext uri="{FF2B5EF4-FFF2-40B4-BE49-F238E27FC236}">
                <a16:creationId xmlns:a16="http://schemas.microsoft.com/office/drawing/2014/main" id="{32BD6E55-5BE0-C14F-8F9A-8B4E8FF87225}"/>
              </a:ext>
            </a:extLst>
          </p:cNvPr>
          <p:cNvSpPr txBox="1"/>
          <p:nvPr/>
        </p:nvSpPr>
        <p:spPr>
          <a:xfrm>
            <a:off x="2594536" y="828971"/>
            <a:ext cx="3954929" cy="536685"/>
          </a:xfrm>
          <a:prstGeom prst="rect">
            <a:avLst/>
          </a:prstGeom>
          <a:noFill/>
        </p:spPr>
        <p:txBody>
          <a:bodyPr wrap="none" rtlCol="0">
            <a:spAutoFit/>
          </a:bodyPr>
          <a:lstStyle/>
          <a:p>
            <a:pPr>
              <a:lnSpc>
                <a:spcPct val="150000"/>
              </a:lnSpc>
            </a:pPr>
            <a:r>
              <a:rPr lang="ja-JP" altLang="en-US" sz="2100" dirty="0"/>
              <a:t>誤情報、混乱、情報不足が常態</a:t>
            </a:r>
            <a:endParaRPr lang="en-US" altLang="ja-JP" sz="2100" dirty="0"/>
          </a:p>
        </p:txBody>
      </p:sp>
    </p:spTree>
    <p:extLst>
      <p:ext uri="{BB962C8B-B14F-4D97-AF65-F5344CB8AC3E}">
        <p14:creationId xmlns:p14="http://schemas.microsoft.com/office/powerpoint/2010/main" val="124350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6A770-4E61-C843-B8A0-69C4B9B77DCE}"/>
              </a:ext>
            </a:extLst>
          </p:cNvPr>
          <p:cNvSpPr>
            <a:spLocks noGrp="1"/>
          </p:cNvSpPr>
          <p:nvPr>
            <p:ph type="title"/>
          </p:nvPr>
        </p:nvSpPr>
        <p:spPr/>
        <p:txBody>
          <a:bodyPr/>
          <a:lstStyle/>
          <a:p>
            <a:r>
              <a:rPr kumimoji="1" lang="ja-JP" altLang="en-US" dirty="0"/>
              <a:t>初動対応：現着後</a:t>
            </a:r>
          </a:p>
        </p:txBody>
      </p:sp>
      <p:sp>
        <p:nvSpPr>
          <p:cNvPr id="3" name="コンテンツ プレースホルダー 2">
            <a:extLst>
              <a:ext uri="{FF2B5EF4-FFF2-40B4-BE49-F238E27FC236}">
                <a16:creationId xmlns:a16="http://schemas.microsoft.com/office/drawing/2014/main" id="{D4E97740-BAB4-4C4E-AD77-25FA44A5F9D8}"/>
              </a:ext>
            </a:extLst>
          </p:cNvPr>
          <p:cNvSpPr>
            <a:spLocks noGrp="1"/>
          </p:cNvSpPr>
          <p:nvPr>
            <p:ph idx="1"/>
          </p:nvPr>
        </p:nvSpPr>
        <p:spPr>
          <a:xfrm>
            <a:off x="1368288" y="1777092"/>
            <a:ext cx="7181352" cy="3111569"/>
          </a:xfrm>
        </p:spPr>
        <p:txBody>
          <a:bodyPr>
            <a:normAutofit/>
          </a:bodyPr>
          <a:lstStyle/>
          <a:p>
            <a:pPr>
              <a:lnSpc>
                <a:spcPts val="2900"/>
              </a:lnSpc>
            </a:pPr>
            <a:r>
              <a:rPr lang="ja-JP" altLang="en-US" sz="2000" dirty="0"/>
              <a:t>現場情報の入手</a:t>
            </a:r>
          </a:p>
          <a:p>
            <a:pPr lvl="1">
              <a:lnSpc>
                <a:spcPts val="2900"/>
              </a:lnSpc>
            </a:pPr>
            <a:r>
              <a:rPr lang="ja-JP" altLang="en-US" sz="2000" dirty="0"/>
              <a:t>被害者の位置、症状→</a:t>
            </a:r>
            <a:r>
              <a:rPr lang="ja-JP" altLang="en-US" sz="2000" dirty="0">
                <a:solidFill>
                  <a:srgbClr val="FF0000"/>
                </a:solidFill>
              </a:rPr>
              <a:t>被災者の状況は重要な情報源</a:t>
            </a:r>
          </a:p>
          <a:p>
            <a:pPr lvl="1">
              <a:lnSpc>
                <a:spcPts val="2900"/>
              </a:lnSpc>
            </a:pPr>
            <a:r>
              <a:rPr lang="ja-JP" altLang="en-US" sz="2000" dirty="0"/>
              <a:t>通報者からの聞き取り</a:t>
            </a:r>
          </a:p>
          <a:p>
            <a:pPr>
              <a:lnSpc>
                <a:spcPts val="2900"/>
              </a:lnSpc>
            </a:pPr>
            <a:r>
              <a:rPr lang="ja-JP" altLang="en-US" sz="2000" dirty="0"/>
              <a:t>現着後</a:t>
            </a:r>
            <a:r>
              <a:rPr lang="en-US" altLang="ja-JP" sz="2000" dirty="0"/>
              <a:t>10</a:t>
            </a:r>
            <a:r>
              <a:rPr lang="ja-JP" altLang="en-US" sz="2000" dirty="0"/>
              <a:t>分以内が勝負</a:t>
            </a:r>
          </a:p>
          <a:p>
            <a:pPr>
              <a:lnSpc>
                <a:spcPts val="2900"/>
              </a:lnSpc>
            </a:pPr>
            <a:r>
              <a:rPr lang="ja-JP" altLang="en-US" sz="2000" dirty="0"/>
              <a:t>二次被害を過剰に避けると被災者の命を失う</a:t>
            </a:r>
          </a:p>
          <a:p>
            <a:pPr>
              <a:lnSpc>
                <a:spcPts val="2900"/>
              </a:lnSpc>
            </a:pPr>
            <a:r>
              <a:rPr lang="ja-JP" altLang="en-US" sz="2000" dirty="0"/>
              <a:t>除染を待たせない→すぐに脱衣、ふき取り</a:t>
            </a:r>
          </a:p>
        </p:txBody>
      </p:sp>
      <p:sp>
        <p:nvSpPr>
          <p:cNvPr id="4" name="スライド番号プレースホルダー 3">
            <a:extLst>
              <a:ext uri="{FF2B5EF4-FFF2-40B4-BE49-F238E27FC236}">
                <a16:creationId xmlns:a16="http://schemas.microsoft.com/office/drawing/2014/main" id="{333F9C09-3BD9-8144-8E24-D9D50731750F}"/>
              </a:ext>
            </a:extLst>
          </p:cNvPr>
          <p:cNvSpPr>
            <a:spLocks noGrp="1"/>
          </p:cNvSpPr>
          <p:nvPr>
            <p:ph type="sldNum" sz="quarter" idx="12"/>
          </p:nvPr>
        </p:nvSpPr>
        <p:spPr/>
        <p:txBody>
          <a:bodyPr/>
          <a:lstStyle/>
          <a:p>
            <a:fld id="{3703C944-5F21-DB4B-805C-66633127842B}" type="slidenum">
              <a:rPr lang="ja-JP" altLang="en-US" smtClean="0"/>
              <a:pPr/>
              <a:t>21</a:t>
            </a:fld>
            <a:endParaRPr lang="ja-JP" altLang="en-US"/>
          </a:p>
        </p:txBody>
      </p:sp>
      <p:sp>
        <p:nvSpPr>
          <p:cNvPr id="5" name="四角形: 角を丸くする 5">
            <a:extLst>
              <a:ext uri="{FF2B5EF4-FFF2-40B4-BE49-F238E27FC236}">
                <a16:creationId xmlns:a16="http://schemas.microsoft.com/office/drawing/2014/main" id="{89ACB0AC-F4AF-924D-B691-59AAB1874C3E}"/>
              </a:ext>
            </a:extLst>
          </p:cNvPr>
          <p:cNvSpPr/>
          <p:nvPr/>
        </p:nvSpPr>
        <p:spPr>
          <a:xfrm>
            <a:off x="1368288" y="838063"/>
            <a:ext cx="6312258" cy="545378"/>
          </a:xfrm>
          <a:prstGeom prst="roundRect">
            <a:avLst>
              <a:gd name="adj" fmla="val 500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6" name="テキスト ボックス 5">
            <a:extLst>
              <a:ext uri="{FF2B5EF4-FFF2-40B4-BE49-F238E27FC236}">
                <a16:creationId xmlns:a16="http://schemas.microsoft.com/office/drawing/2014/main" id="{90E7C24D-F0D5-DB43-933B-9336118BBB57}"/>
              </a:ext>
            </a:extLst>
          </p:cNvPr>
          <p:cNvSpPr txBox="1"/>
          <p:nvPr/>
        </p:nvSpPr>
        <p:spPr>
          <a:xfrm>
            <a:off x="1997973" y="834889"/>
            <a:ext cx="5301451" cy="536685"/>
          </a:xfrm>
          <a:prstGeom prst="rect">
            <a:avLst/>
          </a:prstGeom>
          <a:noFill/>
        </p:spPr>
        <p:txBody>
          <a:bodyPr wrap="none" rtlCol="0">
            <a:spAutoFit/>
          </a:bodyPr>
          <a:lstStyle/>
          <a:p>
            <a:pPr>
              <a:lnSpc>
                <a:spcPct val="150000"/>
              </a:lnSpc>
            </a:pPr>
            <a:r>
              <a:rPr lang="ja-JP" altLang="en-US" sz="2100" dirty="0"/>
              <a:t>時間との勝負、迅速に救助することが重要</a:t>
            </a:r>
            <a:endParaRPr lang="en-US" altLang="ja-JP" sz="2100" dirty="0"/>
          </a:p>
        </p:txBody>
      </p:sp>
    </p:spTree>
    <p:extLst>
      <p:ext uri="{BB962C8B-B14F-4D97-AF65-F5344CB8AC3E}">
        <p14:creationId xmlns:p14="http://schemas.microsoft.com/office/powerpoint/2010/main" val="3362353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251CF-1835-2B40-9D83-043BE6F7E755}"/>
              </a:ext>
            </a:extLst>
          </p:cNvPr>
          <p:cNvSpPr>
            <a:spLocks noGrp="1"/>
          </p:cNvSpPr>
          <p:nvPr>
            <p:ph type="title"/>
          </p:nvPr>
        </p:nvSpPr>
        <p:spPr/>
        <p:txBody>
          <a:bodyPr/>
          <a:lstStyle/>
          <a:p>
            <a:r>
              <a:rPr kumimoji="1" lang="ja-JP" altLang="en-US"/>
              <a:t>迅速な医療介入</a:t>
            </a:r>
          </a:p>
        </p:txBody>
      </p:sp>
      <p:sp>
        <p:nvSpPr>
          <p:cNvPr id="4" name="スライド番号プレースホルダー 3">
            <a:extLst>
              <a:ext uri="{FF2B5EF4-FFF2-40B4-BE49-F238E27FC236}">
                <a16:creationId xmlns:a16="http://schemas.microsoft.com/office/drawing/2014/main" id="{8C801207-146F-1A45-B720-9CF5E72400E4}"/>
              </a:ext>
            </a:extLst>
          </p:cNvPr>
          <p:cNvSpPr>
            <a:spLocks noGrp="1"/>
          </p:cNvSpPr>
          <p:nvPr>
            <p:ph type="sldNum" sz="quarter" idx="12"/>
          </p:nvPr>
        </p:nvSpPr>
        <p:spPr/>
        <p:txBody>
          <a:bodyPr/>
          <a:lstStyle/>
          <a:p>
            <a:fld id="{3703C944-5F21-DB4B-805C-66633127842B}" type="slidenum">
              <a:rPr lang="ja-JP" altLang="en-US" smtClean="0"/>
              <a:pPr/>
              <a:t>22</a:t>
            </a:fld>
            <a:endParaRPr lang="ja-JP" altLang="en-US"/>
          </a:p>
        </p:txBody>
      </p:sp>
      <p:sp>
        <p:nvSpPr>
          <p:cNvPr id="5" name="コンテンツ プレースホルダー 2">
            <a:extLst>
              <a:ext uri="{FF2B5EF4-FFF2-40B4-BE49-F238E27FC236}">
                <a16:creationId xmlns:a16="http://schemas.microsoft.com/office/drawing/2014/main" id="{D4E97740-BAB4-4C4E-AD77-25FA44A5F9D8}"/>
              </a:ext>
            </a:extLst>
          </p:cNvPr>
          <p:cNvSpPr txBox="1">
            <a:spLocks/>
          </p:cNvSpPr>
          <p:nvPr/>
        </p:nvSpPr>
        <p:spPr>
          <a:xfrm>
            <a:off x="1699482" y="928223"/>
            <a:ext cx="7181352" cy="4036683"/>
          </a:xfrm>
          <a:prstGeom prst="rect">
            <a:avLst/>
          </a:prstGeom>
        </p:spPr>
        <p:txBody>
          <a:bodyPr vert="horz" lIns="91440" tIns="45720" rIns="91440" bIns="45720" rtlCol="0">
            <a:normAutofit/>
          </a:bodyPr>
          <a:lstStyle>
            <a:lvl1pPr marL="357188" indent="-357188" algn="l" defTabSz="385763" rtl="0" eaLnBrk="1" latinLnBrk="0" hangingPunct="1">
              <a:lnSpc>
                <a:spcPct val="90000"/>
              </a:lnSpc>
              <a:spcBef>
                <a:spcPts val="760"/>
              </a:spcBef>
              <a:spcAft>
                <a:spcPts val="338"/>
              </a:spcAft>
              <a:buFont typeface="HiraginoSans-W3" panose="020B0400000000000000" pitchFamily="34" charset="-128"/>
              <a:buChar char="❖"/>
              <a:tabLst/>
              <a:defRPr kumimoji="1" sz="2400" kern="1200">
                <a:solidFill>
                  <a:schemeClr val="tx1"/>
                </a:solidFill>
                <a:latin typeface="+mn-lt"/>
                <a:ea typeface="+mn-ea"/>
                <a:cs typeface="+mn-cs"/>
              </a:defRPr>
            </a:lvl1pPr>
            <a:lvl2pPr marL="623888" indent="-266700"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2pPr>
            <a:lvl3pPr marL="892175" indent="-2540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3pPr>
            <a:lvl4pPr marL="1066800" indent="-2667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4pPr>
            <a:lvl5pPr marL="1335088" indent="-268288"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9pPr>
          </a:lstStyle>
          <a:p>
            <a:pPr>
              <a:lnSpc>
                <a:spcPts val="2600"/>
              </a:lnSpc>
            </a:pPr>
            <a:r>
              <a:rPr lang="ja-JP" altLang="en-US" sz="2000" dirty="0"/>
              <a:t>ショートピックアップ</a:t>
            </a:r>
          </a:p>
          <a:p>
            <a:pPr lvl="1">
              <a:lnSpc>
                <a:spcPts val="2600"/>
              </a:lnSpc>
            </a:pPr>
            <a:r>
              <a:rPr lang="ja-JP" altLang="en-US" sz="2000" dirty="0"/>
              <a:t>危険な地域からの迅速な救出</a:t>
            </a:r>
          </a:p>
          <a:p>
            <a:pPr>
              <a:lnSpc>
                <a:spcPts val="2600"/>
              </a:lnSpc>
            </a:pPr>
            <a:r>
              <a:rPr lang="ja-JP" altLang="en-US" sz="2000" dirty="0"/>
              <a:t>一時トリアージ</a:t>
            </a:r>
          </a:p>
          <a:p>
            <a:pPr lvl="1">
              <a:lnSpc>
                <a:spcPts val="2600"/>
              </a:lnSpc>
            </a:pPr>
            <a:r>
              <a:rPr lang="ja-JP" altLang="en-US" sz="2000" dirty="0"/>
              <a:t>迅速な分類（歩行の可否、除染の要否）</a:t>
            </a:r>
            <a:endParaRPr lang="en-US" altLang="ja-JP" sz="2000" dirty="0"/>
          </a:p>
          <a:p>
            <a:pPr lvl="1">
              <a:lnSpc>
                <a:spcPts val="2600"/>
              </a:lnSpc>
            </a:pPr>
            <a:r>
              <a:rPr lang="ja-JP" altLang="en-US" sz="2000" dirty="0"/>
              <a:t>いかに早く医療介入するか</a:t>
            </a:r>
          </a:p>
          <a:p>
            <a:pPr>
              <a:lnSpc>
                <a:spcPts val="2600"/>
              </a:lnSpc>
            </a:pPr>
            <a:r>
              <a:rPr lang="ja-JP" altLang="en-US" sz="2000" dirty="0"/>
              <a:t>二次トリアージ</a:t>
            </a:r>
          </a:p>
          <a:p>
            <a:pPr lvl="1">
              <a:lnSpc>
                <a:spcPts val="2600"/>
              </a:lnSpc>
            </a:pPr>
            <a:r>
              <a:rPr lang="ja-JP" altLang="en-US" sz="2000" dirty="0"/>
              <a:t>病院搬送の優先順位の決定</a:t>
            </a:r>
          </a:p>
          <a:p>
            <a:pPr>
              <a:lnSpc>
                <a:spcPts val="2600"/>
              </a:lnSpc>
            </a:pPr>
            <a:r>
              <a:rPr lang="ja-JP" altLang="en-US" sz="2000" dirty="0"/>
              <a:t>二次被害防止のための除染</a:t>
            </a:r>
          </a:p>
          <a:p>
            <a:pPr lvl="1">
              <a:lnSpc>
                <a:spcPts val="2600"/>
              </a:lnSpc>
            </a:pPr>
            <a:r>
              <a:rPr lang="ja-JP" altLang="en-US" sz="2000" dirty="0"/>
              <a:t>脱衣、ふき取り、状況により水除染</a:t>
            </a:r>
          </a:p>
          <a:p>
            <a:pPr marL="0" indent="0">
              <a:lnSpc>
                <a:spcPts val="2600"/>
              </a:lnSpc>
              <a:buNone/>
            </a:pPr>
            <a:endParaRPr lang="ja-JP" altLang="en-US" sz="2000" dirty="0"/>
          </a:p>
        </p:txBody>
      </p:sp>
    </p:spTree>
    <p:extLst>
      <p:ext uri="{BB962C8B-B14F-4D97-AF65-F5344CB8AC3E}">
        <p14:creationId xmlns:p14="http://schemas.microsoft.com/office/powerpoint/2010/main" val="57558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4584B2-D455-B04F-8A9E-84D09E382111}"/>
              </a:ext>
            </a:extLst>
          </p:cNvPr>
          <p:cNvSpPr>
            <a:spLocks noGrp="1"/>
          </p:cNvSpPr>
          <p:nvPr>
            <p:ph type="title"/>
          </p:nvPr>
        </p:nvSpPr>
        <p:spPr/>
        <p:txBody>
          <a:bodyPr/>
          <a:lstStyle/>
          <a:p>
            <a:r>
              <a:rPr kumimoji="1" lang="ja-JP" altLang="en-US" dirty="0"/>
              <a:t>除　染</a:t>
            </a:r>
          </a:p>
        </p:txBody>
      </p:sp>
      <p:sp>
        <p:nvSpPr>
          <p:cNvPr id="3" name="コンテンツ プレースホルダー 2">
            <a:extLst>
              <a:ext uri="{FF2B5EF4-FFF2-40B4-BE49-F238E27FC236}">
                <a16:creationId xmlns:a16="http://schemas.microsoft.com/office/drawing/2014/main" id="{316C18D9-85EB-E94F-AE57-634990CB4B45}"/>
              </a:ext>
            </a:extLst>
          </p:cNvPr>
          <p:cNvSpPr>
            <a:spLocks noGrp="1"/>
          </p:cNvSpPr>
          <p:nvPr>
            <p:ph idx="1"/>
          </p:nvPr>
        </p:nvSpPr>
        <p:spPr>
          <a:xfrm>
            <a:off x="578642" y="906327"/>
            <a:ext cx="8151019" cy="3437074"/>
          </a:xfrm>
        </p:spPr>
        <p:txBody>
          <a:bodyPr>
            <a:noAutofit/>
          </a:bodyPr>
          <a:lstStyle/>
          <a:p>
            <a:r>
              <a:rPr lang="ja-JP" altLang="en-US" sz="2000" dirty="0"/>
              <a:t>除染が先か、救護が先か</a:t>
            </a:r>
          </a:p>
          <a:p>
            <a:pPr lvl="1"/>
            <a:r>
              <a:rPr lang="ja-JP" altLang="en-US" sz="2000" dirty="0"/>
              <a:t>止血 、心肺蘇生を優先</a:t>
            </a:r>
          </a:p>
          <a:p>
            <a:pPr lvl="1"/>
            <a:r>
              <a:rPr lang="ja-JP" altLang="en-US" sz="2000" dirty="0"/>
              <a:t>神経剤症状対処（拮抗剤の投与）</a:t>
            </a:r>
          </a:p>
          <a:p>
            <a:r>
              <a:rPr lang="ja-JP" altLang="en-US" sz="2000" dirty="0"/>
              <a:t>除染はどこで実施するべきか</a:t>
            </a:r>
          </a:p>
          <a:p>
            <a:pPr lvl="1"/>
            <a:r>
              <a:rPr lang="ja-JP" altLang="en-US" sz="2000" dirty="0"/>
              <a:t>現場除染と病院前除染</a:t>
            </a:r>
          </a:p>
          <a:p>
            <a:r>
              <a:rPr lang="ja-JP" altLang="en-US" sz="2000" dirty="0"/>
              <a:t>どのように除染すればいいのか</a:t>
            </a:r>
          </a:p>
          <a:p>
            <a:pPr lvl="1"/>
            <a:r>
              <a:rPr lang="ja-JP" altLang="en-US" sz="2000" dirty="0"/>
              <a:t>大量の被災者を効率的に除染するには→脱衣・ふき取りを主体</a:t>
            </a:r>
            <a:endParaRPr lang="en-US" altLang="ja-JP" sz="2000" dirty="0"/>
          </a:p>
          <a:p>
            <a:pPr lvl="1"/>
            <a:r>
              <a:rPr lang="ja-JP" altLang="en-US" sz="2000" dirty="0"/>
              <a:t>除染が必要な被災者の選別</a:t>
            </a:r>
          </a:p>
          <a:p>
            <a:r>
              <a:rPr lang="ja-JP" altLang="en-US" sz="2000" dirty="0"/>
              <a:t>除染後の汚染被服、汚水をどうすべきか</a:t>
            </a:r>
          </a:p>
          <a:p>
            <a:pPr lvl="1"/>
            <a:r>
              <a:rPr lang="ja-JP" altLang="en-US" sz="2000" dirty="0"/>
              <a:t>汚染物、汚水は全て回収しビニール袋等で密閉保管</a:t>
            </a:r>
            <a:endParaRPr lang="en-US" altLang="ja-JP" sz="2000" dirty="0"/>
          </a:p>
          <a:p>
            <a:pPr lvl="1"/>
            <a:r>
              <a:rPr lang="ja-JP" altLang="en-US" sz="2000" dirty="0"/>
              <a:t>できるだけ汚水を出さない→ふき取りを主体　</a:t>
            </a:r>
          </a:p>
          <a:p>
            <a:endParaRPr kumimoji="1" lang="ja-JP" altLang="en-US" sz="2000" dirty="0"/>
          </a:p>
        </p:txBody>
      </p:sp>
      <p:sp>
        <p:nvSpPr>
          <p:cNvPr id="4" name="スライド番号プレースホルダー 3">
            <a:extLst>
              <a:ext uri="{FF2B5EF4-FFF2-40B4-BE49-F238E27FC236}">
                <a16:creationId xmlns:a16="http://schemas.microsoft.com/office/drawing/2014/main" id="{1BE634F7-22AD-AD44-B61E-4E184EF81FF1}"/>
              </a:ext>
            </a:extLst>
          </p:cNvPr>
          <p:cNvSpPr>
            <a:spLocks noGrp="1"/>
          </p:cNvSpPr>
          <p:nvPr>
            <p:ph type="sldNum" sz="quarter" idx="12"/>
          </p:nvPr>
        </p:nvSpPr>
        <p:spPr/>
        <p:txBody>
          <a:bodyPr/>
          <a:lstStyle/>
          <a:p>
            <a:fld id="{3703C944-5F21-DB4B-805C-66633127842B}" type="slidenum">
              <a:rPr lang="ja-JP" altLang="en-US" smtClean="0"/>
              <a:pPr/>
              <a:t>23</a:t>
            </a:fld>
            <a:endParaRPr lang="ja-JP" altLang="en-US"/>
          </a:p>
        </p:txBody>
      </p:sp>
    </p:spTree>
    <p:extLst>
      <p:ext uri="{BB962C8B-B14F-4D97-AF65-F5344CB8AC3E}">
        <p14:creationId xmlns:p14="http://schemas.microsoft.com/office/powerpoint/2010/main" val="1795962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14557-F77D-654A-811D-11C5E4446D72}"/>
              </a:ext>
            </a:extLst>
          </p:cNvPr>
          <p:cNvSpPr>
            <a:spLocks noGrp="1"/>
          </p:cNvSpPr>
          <p:nvPr>
            <p:ph type="title"/>
          </p:nvPr>
        </p:nvSpPr>
        <p:spPr/>
        <p:txBody>
          <a:bodyPr/>
          <a:lstStyle/>
          <a:p>
            <a:r>
              <a:rPr kumimoji="1" lang="ja-JP" altLang="en-US"/>
              <a:t>被害者大量発生時の除染</a:t>
            </a:r>
          </a:p>
        </p:txBody>
      </p:sp>
      <p:sp>
        <p:nvSpPr>
          <p:cNvPr id="3" name="コンテンツ プレースホルダー 2">
            <a:extLst>
              <a:ext uri="{FF2B5EF4-FFF2-40B4-BE49-F238E27FC236}">
                <a16:creationId xmlns:a16="http://schemas.microsoft.com/office/drawing/2014/main" id="{A1280C8B-57FA-C84A-B864-E619701984EB}"/>
              </a:ext>
            </a:extLst>
          </p:cNvPr>
          <p:cNvSpPr>
            <a:spLocks noGrp="1"/>
          </p:cNvSpPr>
          <p:nvPr>
            <p:ph idx="1"/>
          </p:nvPr>
        </p:nvSpPr>
        <p:spPr>
          <a:xfrm>
            <a:off x="601756" y="870747"/>
            <a:ext cx="8111938" cy="3961229"/>
          </a:xfrm>
        </p:spPr>
        <p:txBody>
          <a:bodyPr>
            <a:noAutofit/>
          </a:bodyPr>
          <a:lstStyle/>
          <a:p>
            <a:pPr>
              <a:lnSpc>
                <a:spcPts val="3100"/>
              </a:lnSpc>
            </a:pPr>
            <a:r>
              <a:rPr lang="ja-JP" altLang="en-US" sz="2000" dirty="0"/>
              <a:t>脱衣：</a:t>
            </a:r>
            <a:r>
              <a:rPr lang="en-US" altLang="ja-JP" sz="2000" dirty="0"/>
              <a:t>10</a:t>
            </a:r>
            <a:r>
              <a:rPr lang="ja-JP" altLang="en-US" sz="2000" dirty="0"/>
              <a:t>分以内が理想。汚染面を皮膚に付けない</a:t>
            </a:r>
            <a:r>
              <a:rPr lang="ja-JP" altLang="en-US" sz="2000" dirty="0">
                <a:solidFill>
                  <a:srgbClr val="FF0000"/>
                </a:solidFill>
              </a:rPr>
              <a:t>→約</a:t>
            </a:r>
            <a:r>
              <a:rPr lang="en-US" altLang="ja-JP" sz="2000" dirty="0">
                <a:solidFill>
                  <a:srgbClr val="FF0000"/>
                </a:solidFill>
              </a:rPr>
              <a:t>90</a:t>
            </a:r>
            <a:r>
              <a:rPr lang="ja-JP" altLang="en-US" sz="2000" dirty="0">
                <a:solidFill>
                  <a:srgbClr val="FF0000"/>
                </a:solidFill>
              </a:rPr>
              <a:t>％除去</a:t>
            </a:r>
          </a:p>
          <a:p>
            <a:pPr>
              <a:lnSpc>
                <a:spcPts val="3100"/>
              </a:lnSpc>
            </a:pPr>
            <a:r>
              <a:rPr lang="ja-JP" altLang="en-US" sz="2000" dirty="0"/>
              <a:t>応急除染：拭き取る手段で直ちに汚染を除去</a:t>
            </a:r>
            <a:r>
              <a:rPr lang="ja-JP" altLang="en-US" sz="2000" dirty="0">
                <a:solidFill>
                  <a:srgbClr val="FF0000"/>
                </a:solidFill>
              </a:rPr>
              <a:t>→約</a:t>
            </a:r>
            <a:r>
              <a:rPr lang="en-US" altLang="ja-JP" sz="2000" dirty="0">
                <a:solidFill>
                  <a:srgbClr val="FF0000"/>
                </a:solidFill>
              </a:rPr>
              <a:t>99</a:t>
            </a:r>
            <a:r>
              <a:rPr lang="ja-JP" altLang="en-US" sz="2000" dirty="0">
                <a:solidFill>
                  <a:srgbClr val="FF0000"/>
                </a:solidFill>
              </a:rPr>
              <a:t>％まで除去</a:t>
            </a:r>
            <a:endParaRPr lang="en-US" altLang="ja-JP" sz="2000" dirty="0">
              <a:solidFill>
                <a:srgbClr val="FF0000"/>
              </a:solidFill>
            </a:endParaRPr>
          </a:p>
          <a:p>
            <a:pPr lvl="1">
              <a:lnSpc>
                <a:spcPts val="3100"/>
              </a:lnSpc>
            </a:pPr>
            <a:r>
              <a:rPr lang="ja-JP" altLang="en-US" sz="2000" dirty="0"/>
              <a:t>ドライ：紙おむつ等の吸着素材で皮膚から汚染を除去</a:t>
            </a:r>
          </a:p>
          <a:p>
            <a:pPr lvl="1">
              <a:lnSpc>
                <a:spcPts val="3100"/>
              </a:lnSpc>
            </a:pPr>
            <a:r>
              <a:rPr lang="ja-JP" altLang="en-US" sz="2000" dirty="0"/>
              <a:t>ウェット ： 水（ガーゼ、スポンジ等）で濡らし、拭き取る　 </a:t>
            </a:r>
          </a:p>
          <a:p>
            <a:pPr>
              <a:lnSpc>
                <a:spcPts val="3100"/>
              </a:lnSpc>
            </a:pPr>
            <a:r>
              <a:rPr lang="ja-JP" altLang="en-US" sz="2000" dirty="0"/>
              <a:t>水的除染：消防車２台を並べ、ミスト状でスプレー（</a:t>
            </a:r>
            <a:r>
              <a:rPr lang="en-US" altLang="ja-JP" sz="2000" dirty="0"/>
              <a:t>15</a:t>
            </a:r>
            <a:r>
              <a:rPr lang="ja-JP" altLang="en-US" sz="2000" dirty="0"/>
              <a:t>～</a:t>
            </a:r>
            <a:r>
              <a:rPr lang="en-US" altLang="ja-JP" sz="2000" dirty="0"/>
              <a:t>90</a:t>
            </a:r>
            <a:r>
              <a:rPr lang="ja-JP" altLang="en-US" sz="2000" dirty="0"/>
              <a:t>秒）</a:t>
            </a:r>
          </a:p>
          <a:p>
            <a:pPr lvl="1">
              <a:lnSpc>
                <a:spcPts val="3100"/>
              </a:lnSpc>
            </a:pPr>
            <a:r>
              <a:rPr lang="ja-JP" altLang="en-US" sz="2000" dirty="0"/>
              <a:t>タオル等で皮膚に押し込まない様に摘み取って拭き取る</a:t>
            </a:r>
            <a:r>
              <a:rPr lang="ja-JP" altLang="en-US" sz="2000" dirty="0">
                <a:solidFill>
                  <a:srgbClr val="FF0000"/>
                </a:solidFill>
              </a:rPr>
              <a:t>→</a:t>
            </a:r>
            <a:r>
              <a:rPr lang="en-US" altLang="ja-JP" sz="2000" dirty="0">
                <a:solidFill>
                  <a:srgbClr val="FF0000"/>
                </a:solidFill>
              </a:rPr>
              <a:t>99.9</a:t>
            </a:r>
            <a:r>
              <a:rPr lang="ja-JP" altLang="en-US" sz="2000" dirty="0">
                <a:solidFill>
                  <a:srgbClr val="FF0000"/>
                </a:solidFill>
              </a:rPr>
              <a:t>％</a:t>
            </a:r>
          </a:p>
          <a:p>
            <a:pPr>
              <a:lnSpc>
                <a:spcPts val="3100"/>
              </a:lnSpc>
            </a:pPr>
            <a:r>
              <a:rPr lang="ja-JP" altLang="en-US" sz="2000" dirty="0"/>
              <a:t>完全除染：専用の除染ユニットや多くの資器材を使用</a:t>
            </a:r>
          </a:p>
          <a:p>
            <a:pPr lvl="1">
              <a:lnSpc>
                <a:spcPts val="3100"/>
              </a:lnSpc>
            </a:pPr>
            <a:r>
              <a:rPr lang="ja-JP" altLang="en-US" sz="2000" dirty="0"/>
              <a:t>準備に時間を要し、除染にあたり汚水が発生する</a:t>
            </a:r>
          </a:p>
          <a:p>
            <a:pPr>
              <a:lnSpc>
                <a:spcPts val="3100"/>
              </a:lnSpc>
            </a:pPr>
            <a:endParaRPr kumimoji="1" lang="ja-JP" altLang="en-US" sz="2000" dirty="0"/>
          </a:p>
        </p:txBody>
      </p:sp>
      <p:sp>
        <p:nvSpPr>
          <p:cNvPr id="4" name="スライド番号プレースホルダー 3">
            <a:extLst>
              <a:ext uri="{FF2B5EF4-FFF2-40B4-BE49-F238E27FC236}">
                <a16:creationId xmlns:a16="http://schemas.microsoft.com/office/drawing/2014/main" id="{ECF83A30-EF10-EB41-923E-3078400C37E1}"/>
              </a:ext>
            </a:extLst>
          </p:cNvPr>
          <p:cNvSpPr>
            <a:spLocks noGrp="1"/>
          </p:cNvSpPr>
          <p:nvPr>
            <p:ph type="sldNum" sz="quarter" idx="12"/>
          </p:nvPr>
        </p:nvSpPr>
        <p:spPr/>
        <p:txBody>
          <a:bodyPr/>
          <a:lstStyle/>
          <a:p>
            <a:fld id="{3703C944-5F21-DB4B-805C-66633127842B}" type="slidenum">
              <a:rPr lang="ja-JP" altLang="en-US" smtClean="0"/>
              <a:pPr/>
              <a:t>24</a:t>
            </a:fld>
            <a:endParaRPr lang="ja-JP" altLang="en-US"/>
          </a:p>
        </p:txBody>
      </p:sp>
    </p:spTree>
    <p:extLst>
      <p:ext uri="{BB962C8B-B14F-4D97-AF65-F5344CB8AC3E}">
        <p14:creationId xmlns:p14="http://schemas.microsoft.com/office/powerpoint/2010/main" val="237899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02F711-503C-8C4C-809B-720EA86EE31E}"/>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23FDB2E9-E9B7-964A-8C8E-0F02202C5ADB}"/>
              </a:ext>
            </a:extLst>
          </p:cNvPr>
          <p:cNvSpPr>
            <a:spLocks noGrp="1"/>
          </p:cNvSpPr>
          <p:nvPr>
            <p:ph idx="1"/>
          </p:nvPr>
        </p:nvSpPr>
        <p:spPr>
          <a:xfrm>
            <a:off x="393787" y="1075616"/>
            <a:ext cx="8588187" cy="3656429"/>
          </a:xfrm>
        </p:spPr>
        <p:txBody>
          <a:bodyPr>
            <a:normAutofit fontScale="92500"/>
          </a:bodyPr>
          <a:lstStyle/>
          <a:p>
            <a:pPr>
              <a:lnSpc>
                <a:spcPts val="4000"/>
              </a:lnSpc>
            </a:pPr>
            <a:r>
              <a:rPr lang="ja-JP" altLang="en-US" dirty="0"/>
              <a:t>知識と状況判断に基づき、正しく認識すれば</a:t>
            </a:r>
            <a:r>
              <a:rPr lang="en-US" altLang="ja-JP" dirty="0"/>
              <a:t>CBRN</a:t>
            </a:r>
            <a:r>
              <a:rPr lang="ja-JP" altLang="en-US" dirty="0"/>
              <a:t>は怖くない</a:t>
            </a:r>
          </a:p>
          <a:p>
            <a:pPr>
              <a:lnSpc>
                <a:spcPts val="4000"/>
              </a:lnSpc>
            </a:pPr>
            <a:r>
              <a:rPr lang="en-US" altLang="ja-JP" dirty="0"/>
              <a:t>CBRNE</a:t>
            </a:r>
            <a:r>
              <a:rPr lang="ja-JP" altLang="en-US" dirty="0"/>
              <a:t>事態は</a:t>
            </a:r>
            <a:r>
              <a:rPr lang="en-US" altLang="ja-JP" dirty="0"/>
              <a:t>100</a:t>
            </a:r>
            <a:r>
              <a:rPr lang="ja-JP" altLang="en-US" dirty="0"/>
              <a:t>％阻止も</a:t>
            </a:r>
            <a:r>
              <a:rPr lang="en-US" altLang="ja-JP" dirty="0"/>
              <a:t>100</a:t>
            </a:r>
            <a:r>
              <a:rPr lang="ja-JP" altLang="en-US" dirty="0"/>
              <a:t>％完璧な対応も困難</a:t>
            </a:r>
          </a:p>
          <a:p>
            <a:pPr>
              <a:lnSpc>
                <a:spcPts val="4000"/>
              </a:lnSpc>
            </a:pPr>
            <a:r>
              <a:rPr lang="ja-JP" altLang="en-US" dirty="0"/>
              <a:t>いかなる事態も大過なく合格点がとれる対応</a:t>
            </a:r>
          </a:p>
          <a:p>
            <a:pPr>
              <a:lnSpc>
                <a:spcPts val="4000"/>
              </a:lnSpc>
            </a:pPr>
            <a:r>
              <a:rPr lang="ja-JP" altLang="en-US" dirty="0"/>
              <a:t>警察、消防、自衛隊、自治体、専門機関の連携が不可欠</a:t>
            </a:r>
          </a:p>
          <a:p>
            <a:pPr>
              <a:lnSpc>
                <a:spcPts val="4000"/>
              </a:lnSpc>
            </a:pPr>
            <a:r>
              <a:rPr lang="ja-JP" altLang="en-US" dirty="0"/>
              <a:t>想像したくない最悪を考え、空振は幸運と思い万全の備え</a:t>
            </a:r>
          </a:p>
          <a:p>
            <a:pPr>
              <a:lnSpc>
                <a:spcPts val="4000"/>
              </a:lnSpc>
            </a:pPr>
            <a:endParaRPr kumimoji="1" lang="ja-JP" altLang="en-US" dirty="0"/>
          </a:p>
        </p:txBody>
      </p:sp>
      <p:sp>
        <p:nvSpPr>
          <p:cNvPr id="4" name="スライド番号プレースホルダー 3">
            <a:extLst>
              <a:ext uri="{FF2B5EF4-FFF2-40B4-BE49-F238E27FC236}">
                <a16:creationId xmlns:a16="http://schemas.microsoft.com/office/drawing/2014/main" id="{AFF7EBF9-E12B-B641-AC84-10B221B255FB}"/>
              </a:ext>
            </a:extLst>
          </p:cNvPr>
          <p:cNvSpPr>
            <a:spLocks noGrp="1"/>
          </p:cNvSpPr>
          <p:nvPr>
            <p:ph type="sldNum" sz="quarter" idx="12"/>
          </p:nvPr>
        </p:nvSpPr>
        <p:spPr/>
        <p:txBody>
          <a:bodyPr/>
          <a:lstStyle/>
          <a:p>
            <a:fld id="{3703C944-5F21-DB4B-805C-66633127842B}" type="slidenum">
              <a:rPr lang="ja-JP" altLang="en-US" smtClean="0"/>
              <a:pPr/>
              <a:t>25</a:t>
            </a:fld>
            <a:endParaRPr lang="ja-JP" altLang="en-US" dirty="0"/>
          </a:p>
        </p:txBody>
      </p:sp>
    </p:spTree>
    <p:extLst>
      <p:ext uri="{BB962C8B-B14F-4D97-AF65-F5344CB8AC3E}">
        <p14:creationId xmlns:p14="http://schemas.microsoft.com/office/powerpoint/2010/main" val="108891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8184B-EE2A-D245-B2AD-E90A121D5F8A}"/>
              </a:ext>
            </a:extLst>
          </p:cNvPr>
          <p:cNvSpPr>
            <a:spLocks noGrp="1"/>
          </p:cNvSpPr>
          <p:nvPr>
            <p:ph type="title"/>
          </p:nvPr>
        </p:nvSpPr>
        <p:spPr/>
        <p:txBody>
          <a:bodyPr/>
          <a:lstStyle/>
          <a:p>
            <a:r>
              <a:rPr kumimoji="1" lang="ja-JP" altLang="en-US"/>
              <a:t>化学剤の種類と特性</a:t>
            </a:r>
          </a:p>
        </p:txBody>
      </p:sp>
      <p:sp>
        <p:nvSpPr>
          <p:cNvPr id="4" name="スライド番号プレースホルダー 3">
            <a:extLst>
              <a:ext uri="{FF2B5EF4-FFF2-40B4-BE49-F238E27FC236}">
                <a16:creationId xmlns:a16="http://schemas.microsoft.com/office/drawing/2014/main" id="{27BB4E28-80BD-2142-A1A1-D182DC099CF3}"/>
              </a:ext>
            </a:extLst>
          </p:cNvPr>
          <p:cNvSpPr>
            <a:spLocks noGrp="1"/>
          </p:cNvSpPr>
          <p:nvPr>
            <p:ph type="sldNum" sz="quarter" idx="12"/>
          </p:nvPr>
        </p:nvSpPr>
        <p:spPr/>
        <p:txBody>
          <a:bodyPr/>
          <a:lstStyle/>
          <a:p>
            <a:fld id="{3703C944-5F21-DB4B-805C-66633127842B}" type="slidenum">
              <a:rPr lang="ja-JP" altLang="en-US" smtClean="0"/>
              <a:pPr/>
              <a:t>3</a:t>
            </a:fld>
            <a:endParaRPr lang="ja-JP" altLang="en-US"/>
          </a:p>
        </p:txBody>
      </p:sp>
      <p:graphicFrame>
        <p:nvGraphicFramePr>
          <p:cNvPr id="5" name="Group 108">
            <a:extLst>
              <a:ext uri="{FF2B5EF4-FFF2-40B4-BE49-F238E27FC236}">
                <a16:creationId xmlns:a16="http://schemas.microsoft.com/office/drawing/2014/main" id="{36974B6D-ACC1-4A4B-BD79-EC19CE0A92B3}"/>
              </a:ext>
            </a:extLst>
          </p:cNvPr>
          <p:cNvGraphicFramePr>
            <a:graphicFrameLocks noGrp="1"/>
          </p:cNvGraphicFramePr>
          <p:nvPr>
            <p:ph idx="1"/>
            <p:extLst>
              <p:ext uri="{D42A27DB-BD31-4B8C-83A1-F6EECF244321}">
                <p14:modId xmlns:p14="http://schemas.microsoft.com/office/powerpoint/2010/main" val="2394647723"/>
              </p:ext>
            </p:extLst>
          </p:nvPr>
        </p:nvGraphicFramePr>
        <p:xfrm>
          <a:off x="1009650" y="819196"/>
          <a:ext cx="7124700" cy="4119152"/>
        </p:xfrm>
        <a:graphic>
          <a:graphicData uri="http://schemas.openxmlformats.org/drawingml/2006/table">
            <a:tbl>
              <a:tblPr/>
              <a:tblGrid>
                <a:gridCol w="921562">
                  <a:extLst>
                    <a:ext uri="{9D8B030D-6E8A-4147-A177-3AD203B41FA5}">
                      <a16:colId xmlns:a16="http://schemas.microsoft.com/office/drawing/2014/main" val="20000"/>
                    </a:ext>
                  </a:extLst>
                </a:gridCol>
                <a:gridCol w="906840">
                  <a:extLst>
                    <a:ext uri="{9D8B030D-6E8A-4147-A177-3AD203B41FA5}">
                      <a16:colId xmlns:a16="http://schemas.microsoft.com/office/drawing/2014/main" val="20001"/>
                    </a:ext>
                  </a:extLst>
                </a:gridCol>
                <a:gridCol w="1048166">
                  <a:extLst>
                    <a:ext uri="{9D8B030D-6E8A-4147-A177-3AD203B41FA5}">
                      <a16:colId xmlns:a16="http://schemas.microsoft.com/office/drawing/2014/main" val="20002"/>
                    </a:ext>
                  </a:extLst>
                </a:gridCol>
                <a:gridCol w="1213047">
                  <a:extLst>
                    <a:ext uri="{9D8B030D-6E8A-4147-A177-3AD203B41FA5}">
                      <a16:colId xmlns:a16="http://schemas.microsoft.com/office/drawing/2014/main" val="20003"/>
                    </a:ext>
                  </a:extLst>
                </a:gridCol>
                <a:gridCol w="977503">
                  <a:extLst>
                    <a:ext uri="{9D8B030D-6E8A-4147-A177-3AD203B41FA5}">
                      <a16:colId xmlns:a16="http://schemas.microsoft.com/office/drawing/2014/main" val="20006"/>
                    </a:ext>
                  </a:extLst>
                </a:gridCol>
                <a:gridCol w="1001058">
                  <a:extLst>
                    <a:ext uri="{9D8B030D-6E8A-4147-A177-3AD203B41FA5}">
                      <a16:colId xmlns:a16="http://schemas.microsoft.com/office/drawing/2014/main" val="20004"/>
                    </a:ext>
                  </a:extLst>
                </a:gridCol>
                <a:gridCol w="1056524">
                  <a:extLst>
                    <a:ext uri="{9D8B030D-6E8A-4147-A177-3AD203B41FA5}">
                      <a16:colId xmlns:a16="http://schemas.microsoft.com/office/drawing/2014/main" val="20005"/>
                    </a:ext>
                  </a:extLst>
                </a:gridCol>
              </a:tblGrid>
              <a:tr h="480039">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endParaRPr kumimoji="1" lang="ja-JP"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名称</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外観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臭気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蒸気密度</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（空気比）</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持久度</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半数致死量</a:t>
                      </a:r>
                      <a:endParaRPr kumimoji="1" lang="en-US" altLang="ja-JP" sz="12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mg</a:t>
                      </a:r>
                      <a:r>
                        <a:rPr kumimoji="1" lang="ja-JP" altLang="en-US" sz="12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r>
                        <a:rPr kumimoji="1" lang="en-US" altLang="ja-JP" sz="12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min/m</a:t>
                      </a:r>
                      <a:r>
                        <a:rPr kumimoji="1" lang="en-US" altLang="ja-JP" sz="1200" b="1" i="0" u="none" strike="noStrike" cap="none" normalizeH="0" baseline="3000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3</a:t>
                      </a:r>
                      <a:endParaRPr kumimoji="1" lang="ja-JP" altLang="en-US" sz="1200" b="1" i="0" u="none" strike="noStrike" cap="none" normalizeH="0" baseline="3000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4299">
                <a:tc rowSpan="4">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神経剤</a:t>
                      </a:r>
                      <a:endParaRPr kumimoji="1" lang="en-US" altLang="ja-JP"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endPar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神経系</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タブン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無臭</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5.6</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数日</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400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253725">
                <a:tc vMerge="1">
                  <a:txBody>
                    <a:bodyPr/>
                    <a:lstStyle/>
                    <a:p>
                      <a:endParaRPr kumimoji="1" lang="ja-JP" altLang="en-US"/>
                    </a:p>
                  </a:txBody>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サリン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無臭</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4.8</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数時間</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274299">
                <a:tc vMerge="1">
                  <a:txBody>
                    <a:bodyPr/>
                    <a:lstStyle/>
                    <a:p>
                      <a:endParaRPr kumimoji="1" lang="ja-JP" altLang="en-US"/>
                    </a:p>
                  </a:txBody>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ソマン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無臭</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6.3</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T w="12700" cap="flat" cmpd="sng" algn="ctr">
                      <a:solidFill>
                        <a:schemeClr val="tx1"/>
                      </a:solidFill>
                      <a:prstDash val="solid"/>
                      <a:round/>
                      <a:headEnd type="none" w="med" len="med"/>
                      <a:tailEnd type="none" w="med" len="med"/>
                    </a:lnT>
                    <a:solidFill>
                      <a:srgbClr val="FFFFCC"/>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数日</a:t>
                      </a:r>
                    </a:p>
                  </a:txBody>
                  <a:tcPr marL="68580" marR="68580" marT="34280" marB="3428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50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274299">
                <a:tc vMerge="1">
                  <a:txBody>
                    <a:bodyPr/>
                    <a:lstStyle/>
                    <a:p>
                      <a:endParaRPr kumimoji="1" lang="ja-JP" altLang="en-US"/>
                    </a:p>
                  </a:txBody>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VX</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無臭</a:t>
                      </a:r>
                    </a:p>
                  </a:txBody>
                  <a:tcPr marL="68580" marR="68580" marT="34280" marB="3428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9.2</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solidFill>
                      <a:schemeClr val="accent6">
                        <a:lumMod val="40000"/>
                        <a:lumOff val="60000"/>
                      </a:schemeClr>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数日～週</a:t>
                      </a:r>
                    </a:p>
                  </a:txBody>
                  <a:tcPr marL="68580" marR="68580" marT="34280" marB="34280" anchor="ctr" horzOverflow="overflow">
                    <a:solidFill>
                      <a:schemeClr val="accent6">
                        <a:lumMod val="40000"/>
                        <a:lumOff val="60000"/>
                      </a:schemeClr>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4"/>
                  </a:ext>
                </a:extLst>
              </a:tr>
              <a:tr h="438891">
                <a:tc rowSpan="2">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err="1">
                          <a:ln>
                            <a:noFill/>
                          </a:ln>
                          <a:solidFill>
                            <a:srgbClr val="FF0000"/>
                          </a:solidFill>
                          <a:effectLst/>
                          <a:latin typeface="Arial" panose="020B0604020202020204" pitchFamily="34" charset="0"/>
                          <a:ea typeface="ＭＳ Ｐゴシック" panose="020B0600070205080204" pitchFamily="50" charset="-128"/>
                        </a:rPr>
                        <a:t>びらん</a:t>
                      </a:r>
                      <a:r>
                        <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剤</a:t>
                      </a:r>
                      <a:endParaRPr kumimoji="1" lang="en-US" altLang="ja-JP"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endPar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皮膚・</a:t>
                      </a:r>
                      <a:endPar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呼吸器系</a:t>
                      </a:r>
                      <a:endPar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ﾏｽﾀｰﾄﾞ</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淡黄</a:t>
                      </a: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にんにく臭</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5.5</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数日～週</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1,500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5"/>
                  </a:ext>
                </a:extLst>
              </a:tr>
              <a:tr h="438891">
                <a:tc vMerge="1">
                  <a:txBody>
                    <a:bodyPr/>
                    <a:lstStyle/>
                    <a:p>
                      <a:endParaRPr kumimoji="1" lang="ja-JP" altLang="en-US"/>
                    </a:p>
                  </a:txBody>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ﾙｲｻｲﾄ</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（褐色）</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ｾﾞﾗﾆｳﾑ臭</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7.1</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数日</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1,500</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6"/>
                  </a:ext>
                </a:extLst>
              </a:tr>
              <a:tr h="274299">
                <a:tc rowSpan="2">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血液剤</a:t>
                      </a:r>
                      <a:endParaRPr kumimoji="1" lang="en-US" altLang="ja-JP"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endPar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細胞系</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青酸</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defRPr/>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アーモンド臭</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0.9</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数分～時</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2,500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9184">
                <a:tc vMerge="1">
                  <a:txBody>
                    <a:bodyPr/>
                    <a:lstStyle/>
                    <a:p>
                      <a:endParaRPr kumimoji="1" lang="ja-JP" altLang="en-US"/>
                    </a:p>
                  </a:txBody>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塩化ｼｱﾝ</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algn="ct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2.1</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数時間</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10,000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53725">
                <a:tc rowSpan="3">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窒息剤</a:t>
                      </a:r>
                      <a:endParaRPr kumimoji="1" lang="en-US" altLang="ja-JP"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endPar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呼吸器系</a:t>
                      </a:r>
                      <a:endParaRPr kumimoji="1" lang="ja-JP"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ホスゲン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干し草臭</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3.5</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数分～時</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3,000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74299">
                <a:tc vMerge="1">
                  <a:txBody>
                    <a:bodyPr/>
                    <a:lstStyle/>
                    <a:p>
                      <a:endParaRPr kumimoji="1" lang="ja-JP" altLang="en-US"/>
                    </a:p>
                  </a:txBody>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塩素</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刺激臭</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2.5</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数時間</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6,000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38891">
                <a:tc vMerge="1">
                  <a:txBody>
                    <a:bodyPr/>
                    <a:lstStyle/>
                    <a:p>
                      <a:pPr marL="0" marR="0" lvl="0" indent="0" algn="ctr" defTabSz="762000" rtl="0" eaLnBrk="1" fontAlgn="base" latinLnBrk="0" hangingPunct="1">
                        <a:lnSpc>
                          <a:spcPct val="9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クロル</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ピクリン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刺激臭</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5.7</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数時間</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2,000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2278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31D817-6256-3B43-864B-58617AE5A9EF}"/>
              </a:ext>
            </a:extLst>
          </p:cNvPr>
          <p:cNvSpPr>
            <a:spLocks noGrp="1"/>
          </p:cNvSpPr>
          <p:nvPr>
            <p:ph type="title"/>
          </p:nvPr>
        </p:nvSpPr>
        <p:spPr/>
        <p:txBody>
          <a:bodyPr/>
          <a:lstStyle/>
          <a:p>
            <a:r>
              <a:rPr kumimoji="1" lang="en-US" altLang="ja-JP" dirty="0" err="1"/>
              <a:t>Novichok</a:t>
            </a:r>
            <a:r>
              <a:rPr kumimoji="1" lang="ja-JP" altLang="en-US"/>
              <a:t>（</a:t>
            </a:r>
            <a:r>
              <a:rPr lang="ja-JP" altLang="en-US"/>
              <a:t>ノビチョク</a:t>
            </a:r>
            <a:r>
              <a:rPr kumimoji="1" lang="ja-JP" altLang="en-US"/>
              <a:t>）</a:t>
            </a:r>
          </a:p>
        </p:txBody>
      </p:sp>
      <p:sp>
        <p:nvSpPr>
          <p:cNvPr id="3" name="コンテンツ プレースホルダー 2">
            <a:extLst>
              <a:ext uri="{FF2B5EF4-FFF2-40B4-BE49-F238E27FC236}">
                <a16:creationId xmlns:a16="http://schemas.microsoft.com/office/drawing/2014/main" id="{0FED14A3-6E25-8F4C-AF02-D968D15EA16F}"/>
              </a:ext>
            </a:extLst>
          </p:cNvPr>
          <p:cNvSpPr>
            <a:spLocks noGrp="1"/>
          </p:cNvSpPr>
          <p:nvPr>
            <p:ph idx="1"/>
          </p:nvPr>
        </p:nvSpPr>
        <p:spPr/>
        <p:txBody>
          <a:bodyPr>
            <a:noAutofit/>
          </a:bodyPr>
          <a:lstStyle/>
          <a:p>
            <a:r>
              <a:rPr lang="en-US" altLang="ja-JP" sz="2000" dirty="0"/>
              <a:t>1970</a:t>
            </a:r>
            <a:r>
              <a:rPr lang="ja-JP" altLang="en-US" sz="2000" dirty="0"/>
              <a:t>年代にソ連が開発した神経剤で、第</a:t>
            </a:r>
            <a:r>
              <a:rPr lang="en-US" altLang="ja-JP" sz="2000" dirty="0"/>
              <a:t>4</a:t>
            </a:r>
            <a:r>
              <a:rPr lang="ja-JP" altLang="en-US" sz="2000" dirty="0"/>
              <a:t>世代の化学兵器</a:t>
            </a:r>
          </a:p>
          <a:p>
            <a:r>
              <a:rPr lang="ja-JP" altLang="en-US" sz="2000" dirty="0"/>
              <a:t>派生の化学物質は</a:t>
            </a:r>
            <a:r>
              <a:rPr lang="en-US" altLang="ja-JP" sz="2000" dirty="0"/>
              <a:t>100</a:t>
            </a:r>
            <a:r>
              <a:rPr lang="ja-JP" altLang="en-US" sz="2000" dirty="0"/>
              <a:t>種類以上。 ＶＸの</a:t>
            </a:r>
            <a:r>
              <a:rPr lang="en-US" altLang="ja-JP" sz="2000" dirty="0"/>
              <a:t>5</a:t>
            </a:r>
            <a:r>
              <a:rPr lang="ja-JP" altLang="en-US" sz="2000" dirty="0"/>
              <a:t>～</a:t>
            </a:r>
            <a:r>
              <a:rPr lang="en-US" altLang="ja-JP" sz="2000" dirty="0"/>
              <a:t>8</a:t>
            </a:r>
            <a:r>
              <a:rPr lang="ja-JP" altLang="en-US" sz="2000" dirty="0"/>
              <a:t>倍の毒性</a:t>
            </a:r>
            <a:endParaRPr lang="en-US" altLang="ja-JP" sz="2000" dirty="0"/>
          </a:p>
          <a:p>
            <a:r>
              <a:rPr lang="ja-JP" altLang="en-US" sz="2000" dirty="0"/>
              <a:t>液体、固体（超微粒子）の各種存在</a:t>
            </a:r>
          </a:p>
          <a:p>
            <a:r>
              <a:rPr lang="ja-JP" altLang="en-US" sz="2000" dirty="0"/>
              <a:t>バイナリーとして安全性、安定性が高く取扱いが容易</a:t>
            </a:r>
          </a:p>
          <a:p>
            <a:r>
              <a:rPr lang="ja-JP" altLang="en-US" sz="2000" dirty="0"/>
              <a:t>速効性（</a:t>
            </a:r>
            <a:r>
              <a:rPr lang="en-US" altLang="ja-JP" sz="2000" dirty="0"/>
              <a:t>30</a:t>
            </a:r>
            <a:r>
              <a:rPr lang="ja-JP" altLang="en-US" sz="2000" dirty="0"/>
              <a:t>秒から</a:t>
            </a:r>
            <a:r>
              <a:rPr lang="en-US" altLang="ja-JP" sz="2000" dirty="0"/>
              <a:t>2</a:t>
            </a:r>
            <a:r>
              <a:rPr lang="ja-JP" altLang="en-US" sz="2000" dirty="0"/>
              <a:t>分）～遅効性（パウダー状で約</a:t>
            </a:r>
            <a:r>
              <a:rPr lang="en-US" altLang="ja-JP" sz="2000" dirty="0"/>
              <a:t>18</a:t>
            </a:r>
            <a:r>
              <a:rPr lang="ja-JP" altLang="en-US" sz="2000" dirty="0"/>
              <a:t>時間）</a:t>
            </a:r>
          </a:p>
          <a:p>
            <a:r>
              <a:rPr lang="ja-JP" altLang="en-US" sz="2000" dirty="0"/>
              <a:t>エージングが数分と短く、拮抗薬</a:t>
            </a:r>
            <a:r>
              <a:rPr lang="en-US" altLang="ja-JP" sz="2000" dirty="0"/>
              <a:t>PAM</a:t>
            </a:r>
            <a:r>
              <a:rPr lang="ja-JP" altLang="en-US" sz="2000" dirty="0"/>
              <a:t>の効果が期待できない</a:t>
            </a:r>
            <a:endParaRPr lang="en-US" altLang="ja-JP" sz="2000" dirty="0"/>
          </a:p>
          <a:p>
            <a:r>
              <a:rPr lang="ja-JP" altLang="en-US" sz="2000" dirty="0"/>
              <a:t>不可逆的な神経損傷を起こし、永久的な障害の可能性</a:t>
            </a:r>
          </a:p>
          <a:p>
            <a:endParaRPr kumimoji="1" lang="ja-JP" altLang="en-US" sz="2000" dirty="0"/>
          </a:p>
        </p:txBody>
      </p:sp>
      <p:sp>
        <p:nvSpPr>
          <p:cNvPr id="4" name="スライド番号プレースホルダー 3">
            <a:extLst>
              <a:ext uri="{FF2B5EF4-FFF2-40B4-BE49-F238E27FC236}">
                <a16:creationId xmlns:a16="http://schemas.microsoft.com/office/drawing/2014/main" id="{FB379DB1-6B16-0A44-B87D-41757365CCBE}"/>
              </a:ext>
            </a:extLst>
          </p:cNvPr>
          <p:cNvSpPr>
            <a:spLocks noGrp="1"/>
          </p:cNvSpPr>
          <p:nvPr>
            <p:ph type="sldNum" sz="quarter" idx="12"/>
          </p:nvPr>
        </p:nvSpPr>
        <p:spPr/>
        <p:txBody>
          <a:bodyPr/>
          <a:lstStyle/>
          <a:p>
            <a:fld id="{3703C944-5F21-DB4B-805C-66633127842B}" type="slidenum">
              <a:rPr lang="ja-JP" altLang="en-US" smtClean="0"/>
              <a:pPr/>
              <a:t>4</a:t>
            </a:fld>
            <a:endParaRPr lang="ja-JP" altLang="en-US"/>
          </a:p>
        </p:txBody>
      </p:sp>
      <p:pic>
        <p:nvPicPr>
          <p:cNvPr id="5" name="Picture 2" descr="https://i.gzn.jp/img/2018/03/13/novichok/a04_m.png">
            <a:hlinkClick r:id="rId3"/>
            <a:extLst>
              <a:ext uri="{FF2B5EF4-FFF2-40B4-BE49-F238E27FC236}">
                <a16:creationId xmlns:a16="http://schemas.microsoft.com/office/drawing/2014/main" id="{12D9F619-CE49-2449-ADC1-DEF007F46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851"/>
          <a:stretch>
            <a:fillRect/>
          </a:stretch>
        </p:blipFill>
        <p:spPr bwMode="auto">
          <a:xfrm>
            <a:off x="1894113" y="3761966"/>
            <a:ext cx="1533525"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upload.wikimedia.org/wikipedia/commons/4/4c/VX-S-enantiomer-2D-skeletal.png">
            <a:extLst>
              <a:ext uri="{FF2B5EF4-FFF2-40B4-BE49-F238E27FC236}">
                <a16:creationId xmlns:a16="http://schemas.microsoft.com/office/drawing/2014/main" id="{F20D0610-CE90-7240-BE26-DAD86DAB62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7825" y="3863679"/>
            <a:ext cx="1390650"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28">
            <a:extLst>
              <a:ext uri="{FF2B5EF4-FFF2-40B4-BE49-F238E27FC236}">
                <a16:creationId xmlns:a16="http://schemas.microsoft.com/office/drawing/2014/main" id="{97BDE44B-41FE-6448-A334-A7ECD31C11E6}"/>
              </a:ext>
            </a:extLst>
          </p:cNvPr>
          <p:cNvSpPr txBox="1">
            <a:spLocks noChangeArrowheads="1"/>
          </p:cNvSpPr>
          <p:nvPr/>
        </p:nvSpPr>
        <p:spPr bwMode="auto">
          <a:xfrm>
            <a:off x="2050086" y="4638266"/>
            <a:ext cx="58862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350"/>
              <a:t>A230</a:t>
            </a:r>
          </a:p>
        </p:txBody>
      </p:sp>
      <p:pic>
        <p:nvPicPr>
          <p:cNvPr id="8" name="Picture 4" descr="https://upload.wikimedia.org/wikipedia/commons/thumb/7/79/Sarin-skeletal.png/800px-Sarin-skeletal.png">
            <a:extLst>
              <a:ext uri="{FF2B5EF4-FFF2-40B4-BE49-F238E27FC236}">
                <a16:creationId xmlns:a16="http://schemas.microsoft.com/office/drawing/2014/main" id="{40251667-8115-5E48-9B0C-A426847334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1210" y="3876263"/>
            <a:ext cx="906065"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C780E626-2D4A-694D-A08D-A875F659D03E}"/>
              </a:ext>
            </a:extLst>
          </p:cNvPr>
          <p:cNvSpPr/>
          <p:nvPr/>
        </p:nvSpPr>
        <p:spPr>
          <a:xfrm>
            <a:off x="1408338" y="3776253"/>
            <a:ext cx="2552357" cy="11382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 name="正方形/長方形 9">
            <a:extLst>
              <a:ext uri="{FF2B5EF4-FFF2-40B4-BE49-F238E27FC236}">
                <a16:creationId xmlns:a16="http://schemas.microsoft.com/office/drawing/2014/main" id="{AD3FB817-9B95-D84F-8097-011F008A8305}"/>
              </a:ext>
            </a:extLst>
          </p:cNvPr>
          <p:cNvSpPr/>
          <p:nvPr/>
        </p:nvSpPr>
        <p:spPr>
          <a:xfrm>
            <a:off x="4076200" y="3760263"/>
            <a:ext cx="3697562" cy="11358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 name="テキスト ボックス 30">
            <a:extLst>
              <a:ext uri="{FF2B5EF4-FFF2-40B4-BE49-F238E27FC236}">
                <a16:creationId xmlns:a16="http://schemas.microsoft.com/office/drawing/2014/main" id="{AD463A0B-7D47-824A-8BC6-C89B5507E6CF}"/>
              </a:ext>
            </a:extLst>
          </p:cNvPr>
          <p:cNvSpPr txBox="1">
            <a:spLocks noChangeArrowheads="1"/>
          </p:cNvSpPr>
          <p:nvPr/>
        </p:nvSpPr>
        <p:spPr bwMode="auto">
          <a:xfrm>
            <a:off x="4498352" y="4577880"/>
            <a:ext cx="109418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350" dirty="0"/>
              <a:t>GB(</a:t>
            </a:r>
            <a:r>
              <a:rPr lang="ja-JP" altLang="en-US" sz="1350" dirty="0"/>
              <a:t>サリン）</a:t>
            </a:r>
          </a:p>
        </p:txBody>
      </p:sp>
      <p:sp>
        <p:nvSpPr>
          <p:cNvPr id="12" name="テキスト ボックス 32">
            <a:extLst>
              <a:ext uri="{FF2B5EF4-FFF2-40B4-BE49-F238E27FC236}">
                <a16:creationId xmlns:a16="http://schemas.microsoft.com/office/drawing/2014/main" id="{02C6913A-339F-5D47-A0F6-78E4A67305AF}"/>
              </a:ext>
            </a:extLst>
          </p:cNvPr>
          <p:cNvSpPr txBox="1">
            <a:spLocks noChangeArrowheads="1"/>
          </p:cNvSpPr>
          <p:nvPr/>
        </p:nvSpPr>
        <p:spPr bwMode="auto">
          <a:xfrm>
            <a:off x="6499622" y="4584855"/>
            <a:ext cx="4203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350" dirty="0"/>
              <a:t>ＶＸ</a:t>
            </a:r>
          </a:p>
        </p:txBody>
      </p:sp>
      <p:sp>
        <p:nvSpPr>
          <p:cNvPr id="13" name="テキスト ボックス 34">
            <a:extLst>
              <a:ext uri="{FF2B5EF4-FFF2-40B4-BE49-F238E27FC236}">
                <a16:creationId xmlns:a16="http://schemas.microsoft.com/office/drawing/2014/main" id="{CA584E77-4BB4-F849-B719-604C47BBFE0C}"/>
              </a:ext>
            </a:extLst>
          </p:cNvPr>
          <p:cNvSpPr txBox="1">
            <a:spLocks noChangeArrowheads="1"/>
          </p:cNvSpPr>
          <p:nvPr/>
        </p:nvSpPr>
        <p:spPr bwMode="auto">
          <a:xfrm>
            <a:off x="2514934" y="4616322"/>
            <a:ext cx="9749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350" b="1" dirty="0"/>
              <a:t>Ｎｏｖｉｃｈｏｋ</a:t>
            </a:r>
          </a:p>
        </p:txBody>
      </p:sp>
    </p:spTree>
    <p:extLst>
      <p:ext uri="{BB962C8B-B14F-4D97-AF65-F5344CB8AC3E}">
        <p14:creationId xmlns:p14="http://schemas.microsoft.com/office/powerpoint/2010/main" val="48631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049391-A418-404C-8400-D228B74DA7AB}"/>
              </a:ext>
            </a:extLst>
          </p:cNvPr>
          <p:cNvSpPr>
            <a:spLocks noGrp="1"/>
          </p:cNvSpPr>
          <p:nvPr>
            <p:ph type="title"/>
          </p:nvPr>
        </p:nvSpPr>
        <p:spPr/>
        <p:txBody>
          <a:bodyPr/>
          <a:lstStyle/>
          <a:p>
            <a:r>
              <a:rPr kumimoji="1" lang="ja-JP" altLang="en-US"/>
              <a:t>神経剤の特徴</a:t>
            </a:r>
          </a:p>
        </p:txBody>
      </p:sp>
      <p:sp>
        <p:nvSpPr>
          <p:cNvPr id="3" name="コンテンツ プレースホルダー 2">
            <a:extLst>
              <a:ext uri="{FF2B5EF4-FFF2-40B4-BE49-F238E27FC236}">
                <a16:creationId xmlns:a16="http://schemas.microsoft.com/office/drawing/2014/main" id="{A755EA2B-75B4-084C-B01A-A53369712710}"/>
              </a:ext>
            </a:extLst>
          </p:cNvPr>
          <p:cNvSpPr>
            <a:spLocks noGrp="1"/>
          </p:cNvSpPr>
          <p:nvPr>
            <p:ph idx="1"/>
          </p:nvPr>
        </p:nvSpPr>
        <p:spPr>
          <a:xfrm>
            <a:off x="392907" y="906326"/>
            <a:ext cx="8586788" cy="3797835"/>
          </a:xfrm>
        </p:spPr>
        <p:txBody>
          <a:bodyPr>
            <a:normAutofit/>
          </a:bodyPr>
          <a:lstStyle/>
          <a:p>
            <a:r>
              <a:rPr lang="ja-JP" altLang="en-US" sz="2000" dirty="0"/>
              <a:t>化学剤の中で</a:t>
            </a:r>
            <a:r>
              <a:rPr lang="ja-JP" altLang="en-US" sz="2000" dirty="0">
                <a:solidFill>
                  <a:srgbClr val="FF0000"/>
                </a:solidFill>
              </a:rPr>
              <a:t>最も毒性が強く</a:t>
            </a:r>
            <a:r>
              <a:rPr lang="ja-JP" altLang="en-US" sz="2000" dirty="0"/>
              <a:t>致死的</a:t>
            </a:r>
            <a:endParaRPr lang="en-US" altLang="ja-JP" sz="2000" dirty="0"/>
          </a:p>
          <a:p>
            <a:pPr marL="0" indent="0">
              <a:buNone/>
            </a:pPr>
            <a:endParaRPr lang="ja-JP" altLang="en-US" sz="2000" dirty="0"/>
          </a:p>
          <a:p>
            <a:r>
              <a:rPr lang="ja-JP" altLang="en-US" sz="2000" dirty="0"/>
              <a:t>神経組織に作用</a:t>
            </a:r>
          </a:p>
          <a:p>
            <a:pPr marL="577850" indent="-577850">
              <a:buNone/>
            </a:pPr>
            <a:r>
              <a:rPr lang="ja-JP" altLang="en-US" sz="2000" dirty="0"/>
              <a:t>　  </a:t>
            </a:r>
            <a:r>
              <a:rPr lang="ja-JP" altLang="en-US" sz="2000" dirty="0">
                <a:solidFill>
                  <a:srgbClr val="FF0000"/>
                </a:solidFill>
              </a:rPr>
              <a:t>縮瞳</a:t>
            </a:r>
            <a:r>
              <a:rPr lang="ja-JP" altLang="en-US" sz="2000" dirty="0"/>
              <a:t>、涎、鼻汁、呼吸困難、嘔吐、頭痛、全身痙攣、失禁、呼吸停止</a:t>
            </a:r>
            <a:endParaRPr lang="en-US" altLang="ja-JP" sz="2000" dirty="0"/>
          </a:p>
          <a:p>
            <a:pPr marL="577850" indent="-577850">
              <a:buNone/>
            </a:pPr>
            <a:endParaRPr lang="ja-JP" altLang="en-US" sz="2000" dirty="0"/>
          </a:p>
          <a:p>
            <a:r>
              <a:rPr lang="ja-JP" altLang="en-US" sz="2000" dirty="0"/>
              <a:t>呼吸器からの</a:t>
            </a:r>
            <a:r>
              <a:rPr lang="ja-JP" altLang="en-US" sz="2000" dirty="0">
                <a:solidFill>
                  <a:srgbClr val="FF0000"/>
                </a:solidFill>
              </a:rPr>
              <a:t>吸入</a:t>
            </a:r>
            <a:r>
              <a:rPr lang="ja-JP" altLang="en-US" sz="2000" dirty="0"/>
              <a:t>又は皮膚からの</a:t>
            </a:r>
            <a:r>
              <a:rPr lang="ja-JP" altLang="en-US" sz="2000" dirty="0">
                <a:solidFill>
                  <a:srgbClr val="FF0000"/>
                </a:solidFill>
              </a:rPr>
              <a:t>浸透</a:t>
            </a:r>
            <a:r>
              <a:rPr lang="ja-JP" altLang="en-US" sz="2000" dirty="0"/>
              <a:t>し </a:t>
            </a:r>
            <a:r>
              <a:rPr lang="ja-JP" altLang="en-US" sz="2000" dirty="0">
                <a:solidFill>
                  <a:srgbClr val="FF0000"/>
                </a:solidFill>
              </a:rPr>
              <a:t>速やかに症状</a:t>
            </a:r>
            <a:r>
              <a:rPr lang="ja-JP" altLang="en-US" sz="2000" dirty="0"/>
              <a:t>が現れる</a:t>
            </a:r>
            <a:endParaRPr lang="en-US" altLang="ja-JP" sz="2000" dirty="0"/>
          </a:p>
          <a:p>
            <a:pPr marL="312738" indent="0">
              <a:buNone/>
            </a:pPr>
            <a:endParaRPr lang="ja-JP" altLang="en-US" sz="2000" dirty="0"/>
          </a:p>
          <a:p>
            <a:r>
              <a:rPr lang="ja-JP" altLang="en-US" sz="2000" dirty="0"/>
              <a:t>通常、</a:t>
            </a:r>
            <a:r>
              <a:rPr lang="ja-JP" altLang="en-US" sz="2000" dirty="0">
                <a:solidFill>
                  <a:srgbClr val="FF0000"/>
                </a:solidFill>
              </a:rPr>
              <a:t>無色</a:t>
            </a:r>
            <a:r>
              <a:rPr lang="ja-JP" altLang="en-US" sz="2000" dirty="0"/>
              <a:t>、</a:t>
            </a:r>
            <a:r>
              <a:rPr lang="ja-JP" altLang="en-US" sz="2000" dirty="0">
                <a:solidFill>
                  <a:srgbClr val="FF0000"/>
                </a:solidFill>
              </a:rPr>
              <a:t>無臭</a:t>
            </a:r>
            <a:r>
              <a:rPr lang="ja-JP" altLang="en-US" sz="2000" dirty="0"/>
              <a:t>で五感による検知は困難</a:t>
            </a:r>
          </a:p>
          <a:p>
            <a:r>
              <a:rPr lang="ja-JP" altLang="en-US" sz="2000" dirty="0"/>
              <a:t>汚染持久度の長いものと短いものがある。</a:t>
            </a:r>
          </a:p>
          <a:p>
            <a:endParaRPr kumimoji="1" lang="ja-JP" altLang="en-US" sz="2000" dirty="0"/>
          </a:p>
        </p:txBody>
      </p:sp>
      <p:sp>
        <p:nvSpPr>
          <p:cNvPr id="4" name="スライド番号プレースホルダー 3">
            <a:extLst>
              <a:ext uri="{FF2B5EF4-FFF2-40B4-BE49-F238E27FC236}">
                <a16:creationId xmlns:a16="http://schemas.microsoft.com/office/drawing/2014/main" id="{A3E04ABA-B179-1647-B615-5FDFA9AE9B9C}"/>
              </a:ext>
            </a:extLst>
          </p:cNvPr>
          <p:cNvSpPr>
            <a:spLocks noGrp="1"/>
          </p:cNvSpPr>
          <p:nvPr>
            <p:ph type="sldNum" sz="quarter" idx="12"/>
          </p:nvPr>
        </p:nvSpPr>
        <p:spPr/>
        <p:txBody>
          <a:bodyPr/>
          <a:lstStyle/>
          <a:p>
            <a:fld id="{3703C944-5F21-DB4B-805C-66633127842B}" type="slidenum">
              <a:rPr lang="ja-JP" altLang="en-US" smtClean="0"/>
              <a:pPr/>
              <a:t>5</a:t>
            </a:fld>
            <a:endParaRPr lang="ja-JP" altLang="en-US"/>
          </a:p>
        </p:txBody>
      </p:sp>
    </p:spTree>
    <p:extLst>
      <p:ext uri="{BB962C8B-B14F-4D97-AF65-F5344CB8AC3E}">
        <p14:creationId xmlns:p14="http://schemas.microsoft.com/office/powerpoint/2010/main" val="124347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正方形/長方形 127"/>
          <p:cNvSpPr/>
          <p:nvPr/>
        </p:nvSpPr>
        <p:spPr>
          <a:xfrm>
            <a:off x="580928" y="2823883"/>
            <a:ext cx="423512" cy="1983055"/>
          </a:xfrm>
          <a:prstGeom prst="rect">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78716" y="824564"/>
            <a:ext cx="423512" cy="1989945"/>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3BA532B-4B05-CD44-ACFC-045DFD8BDD10}"/>
              </a:ext>
            </a:extLst>
          </p:cNvPr>
          <p:cNvSpPr>
            <a:spLocks noGrp="1"/>
          </p:cNvSpPr>
          <p:nvPr>
            <p:ph type="title"/>
          </p:nvPr>
        </p:nvSpPr>
        <p:spPr>
          <a:xfrm>
            <a:off x="677184" y="158801"/>
            <a:ext cx="7886700" cy="495197"/>
          </a:xfrm>
        </p:spPr>
        <p:txBody>
          <a:bodyPr/>
          <a:lstStyle/>
          <a:p>
            <a:r>
              <a:rPr kumimoji="1" lang="ja-JP" altLang="en-US"/>
              <a:t>神経剤の人体への作用</a:t>
            </a:r>
          </a:p>
        </p:txBody>
      </p:sp>
      <p:sp>
        <p:nvSpPr>
          <p:cNvPr id="3" name="スライド番号プレースホルダー 2">
            <a:extLst>
              <a:ext uri="{FF2B5EF4-FFF2-40B4-BE49-F238E27FC236}">
                <a16:creationId xmlns:a16="http://schemas.microsoft.com/office/drawing/2014/main" id="{83C9A7F9-2ABA-A542-B909-264C8D22F20E}"/>
              </a:ext>
            </a:extLst>
          </p:cNvPr>
          <p:cNvSpPr>
            <a:spLocks noGrp="1"/>
          </p:cNvSpPr>
          <p:nvPr>
            <p:ph type="sldNum" sz="quarter" idx="12"/>
          </p:nvPr>
        </p:nvSpPr>
        <p:spPr/>
        <p:txBody>
          <a:bodyPr/>
          <a:lstStyle/>
          <a:p>
            <a:fld id="{3703C944-5F21-DB4B-805C-66633127842B}" type="slidenum">
              <a:rPr kumimoji="1" lang="ja-JP" altLang="en-US" smtClean="0"/>
              <a:t>6</a:t>
            </a:fld>
            <a:endParaRPr kumimoji="1" lang="ja-JP" altLang="en-US"/>
          </a:p>
        </p:txBody>
      </p:sp>
      <p:grpSp>
        <p:nvGrpSpPr>
          <p:cNvPr id="40" name="グループ化 39"/>
          <p:cNvGrpSpPr/>
          <p:nvPr/>
        </p:nvGrpSpPr>
        <p:grpSpPr>
          <a:xfrm>
            <a:off x="5295890" y="4145620"/>
            <a:ext cx="1287582" cy="585365"/>
            <a:chOff x="7644837" y="2024858"/>
            <a:chExt cx="1287582" cy="585365"/>
          </a:xfrm>
        </p:grpSpPr>
        <p:sp>
          <p:nvSpPr>
            <p:cNvPr id="60" name="円弧 59"/>
            <p:cNvSpPr/>
            <p:nvPr/>
          </p:nvSpPr>
          <p:spPr>
            <a:xfrm rot="5148898">
              <a:off x="8165311" y="2022231"/>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1" name="グループ化 60"/>
            <p:cNvGrpSpPr/>
            <p:nvPr/>
          </p:nvGrpSpPr>
          <p:grpSpPr>
            <a:xfrm>
              <a:off x="7644837" y="2172073"/>
              <a:ext cx="1287582" cy="438150"/>
              <a:chOff x="6962776" y="2292350"/>
              <a:chExt cx="1287582" cy="438150"/>
            </a:xfrm>
          </p:grpSpPr>
          <p:sp>
            <p:nvSpPr>
              <p:cNvPr id="64" name="円弧 63"/>
              <p:cNvSpPr/>
              <p:nvPr/>
            </p:nvSpPr>
            <p:spPr>
              <a:xfrm>
                <a:off x="6962776" y="2292350"/>
                <a:ext cx="1225549" cy="438150"/>
              </a:xfrm>
              <a:prstGeom prst="arc">
                <a:avLst>
                  <a:gd name="adj1" fmla="val 10770618"/>
                  <a:gd name="adj2" fmla="val 0"/>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テキスト ボックス 64"/>
              <p:cNvSpPr txBox="1"/>
              <p:nvPr/>
            </p:nvSpPr>
            <p:spPr>
              <a:xfrm>
                <a:off x="7101008" y="2322831"/>
                <a:ext cx="1149350" cy="246221"/>
              </a:xfrm>
              <a:prstGeom prst="rect">
                <a:avLst/>
              </a:prstGeom>
              <a:noFill/>
            </p:spPr>
            <p:txBody>
              <a:bodyPr wrap="square" rtlCol="0">
                <a:spAutoFit/>
              </a:bodyPr>
              <a:lstStyle/>
              <a:p>
                <a:r>
                  <a:rPr kumimoji="1" lang="ja-JP" altLang="en-US" sz="1000" b="1" dirty="0"/>
                  <a:t>後シナプス膜</a:t>
                </a:r>
              </a:p>
            </p:txBody>
          </p:sp>
        </p:grpSp>
        <p:sp>
          <p:nvSpPr>
            <p:cNvPr id="62" name="円弧 61"/>
            <p:cNvSpPr/>
            <p:nvPr/>
          </p:nvSpPr>
          <p:spPr>
            <a:xfrm rot="5148898">
              <a:off x="7894110" y="2052712"/>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p:cNvSpPr/>
            <p:nvPr/>
          </p:nvSpPr>
          <p:spPr>
            <a:xfrm rot="5148898">
              <a:off x="8455918" y="2049537"/>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1" name="グループ化 40"/>
          <p:cNvGrpSpPr/>
          <p:nvPr/>
        </p:nvGrpSpPr>
        <p:grpSpPr>
          <a:xfrm>
            <a:off x="5612263" y="3078075"/>
            <a:ext cx="827244" cy="660429"/>
            <a:chOff x="7990447" y="1506024"/>
            <a:chExt cx="827244" cy="660429"/>
          </a:xfrm>
        </p:grpSpPr>
        <p:grpSp>
          <p:nvGrpSpPr>
            <p:cNvPr id="56" name="グループ化 55"/>
            <p:cNvGrpSpPr/>
            <p:nvPr/>
          </p:nvGrpSpPr>
          <p:grpSpPr>
            <a:xfrm>
              <a:off x="7990447" y="1510747"/>
              <a:ext cx="540778" cy="655706"/>
              <a:chOff x="8257441" y="1111250"/>
              <a:chExt cx="448409" cy="655706"/>
            </a:xfrm>
          </p:grpSpPr>
          <p:sp>
            <p:nvSpPr>
              <p:cNvPr id="58" name="円/楕円 57"/>
              <p:cNvSpPr/>
              <p:nvPr/>
            </p:nvSpPr>
            <p:spPr>
              <a:xfrm>
                <a:off x="8257441" y="1549400"/>
                <a:ext cx="448409" cy="217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8341945" y="1111250"/>
                <a:ext cx="279400" cy="469900"/>
              </a:xfrm>
              <a:custGeom>
                <a:avLst/>
                <a:gdLst>
                  <a:gd name="connsiteX0" fmla="*/ 0 w 279400"/>
                  <a:gd name="connsiteY0" fmla="*/ 469900 h 469900"/>
                  <a:gd name="connsiteX1" fmla="*/ 3175 w 279400"/>
                  <a:gd name="connsiteY1" fmla="*/ 0 h 469900"/>
                  <a:gd name="connsiteX2" fmla="*/ 279400 w 279400"/>
                  <a:gd name="connsiteY2" fmla="*/ 6350 h 469900"/>
                  <a:gd name="connsiteX3" fmla="*/ 273050 w 279400"/>
                  <a:gd name="connsiteY3" fmla="*/ 460375 h 469900"/>
                </a:gdLst>
                <a:ahLst/>
                <a:cxnLst>
                  <a:cxn ang="0">
                    <a:pos x="connsiteX0" y="connsiteY0"/>
                  </a:cxn>
                  <a:cxn ang="0">
                    <a:pos x="connsiteX1" y="connsiteY1"/>
                  </a:cxn>
                  <a:cxn ang="0">
                    <a:pos x="connsiteX2" y="connsiteY2"/>
                  </a:cxn>
                  <a:cxn ang="0">
                    <a:pos x="connsiteX3" y="connsiteY3"/>
                  </a:cxn>
                </a:cxnLst>
                <a:rect l="l" t="t" r="r" b="b"/>
                <a:pathLst>
                  <a:path w="279400" h="469900">
                    <a:moveTo>
                      <a:pt x="0" y="469900"/>
                    </a:moveTo>
                    <a:cubicBezTo>
                      <a:pt x="1058" y="313267"/>
                      <a:pt x="2117" y="156633"/>
                      <a:pt x="3175" y="0"/>
                    </a:cubicBezTo>
                    <a:lnTo>
                      <a:pt x="279400" y="6350"/>
                    </a:lnTo>
                    <a:cubicBezTo>
                      <a:pt x="277283" y="157692"/>
                      <a:pt x="275167" y="309033"/>
                      <a:pt x="273050" y="460375"/>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p:cNvSpPr txBox="1"/>
            <p:nvPr/>
          </p:nvSpPr>
          <p:spPr>
            <a:xfrm>
              <a:off x="8032353" y="1506024"/>
              <a:ext cx="785338" cy="553998"/>
            </a:xfrm>
            <a:prstGeom prst="rect">
              <a:avLst/>
            </a:prstGeom>
            <a:noFill/>
          </p:spPr>
          <p:txBody>
            <a:bodyPr wrap="square" rtlCol="0">
              <a:spAutoFit/>
            </a:bodyPr>
            <a:lstStyle/>
            <a:p>
              <a:r>
                <a:rPr lang="ja-JP" altLang="en-US" sz="1000" b="1" dirty="0"/>
                <a:t>神経</a:t>
              </a:r>
              <a:endParaRPr lang="en-US" altLang="ja-JP" sz="1000" b="1" dirty="0"/>
            </a:p>
            <a:p>
              <a:r>
                <a:rPr lang="ja-JP" altLang="en-US" sz="1000" b="1" dirty="0"/>
                <a:t>細胞</a:t>
              </a:r>
              <a:endParaRPr lang="en-US" altLang="ja-JP" sz="1000" b="1" dirty="0"/>
            </a:p>
            <a:p>
              <a:r>
                <a:rPr lang="ja-JP" altLang="en-US" sz="1000" b="1" dirty="0"/>
                <a:t>端末</a:t>
              </a:r>
              <a:endParaRPr kumimoji="1" lang="ja-JP" altLang="en-US" sz="1000" b="1" dirty="0"/>
            </a:p>
          </p:txBody>
        </p:sp>
      </p:grpSp>
      <p:grpSp>
        <p:nvGrpSpPr>
          <p:cNvPr id="42" name="グループ化 41"/>
          <p:cNvGrpSpPr/>
          <p:nvPr/>
        </p:nvGrpSpPr>
        <p:grpSpPr>
          <a:xfrm>
            <a:off x="6170150" y="3864802"/>
            <a:ext cx="202841" cy="201295"/>
            <a:chOff x="8418794" y="1941847"/>
            <a:chExt cx="202841" cy="201295"/>
          </a:xfrm>
        </p:grpSpPr>
        <p:sp>
          <p:nvSpPr>
            <p:cNvPr id="54" name="円弧 53"/>
            <p:cNvSpPr/>
            <p:nvPr/>
          </p:nvSpPr>
          <p:spPr>
            <a:xfrm rot="7906919">
              <a:off x="8416571" y="1944070"/>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円/楕円 54"/>
            <p:cNvSpPr/>
            <p:nvPr/>
          </p:nvSpPr>
          <p:spPr>
            <a:xfrm>
              <a:off x="8543212" y="200280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6486179" y="3653743"/>
            <a:ext cx="202841" cy="201295"/>
            <a:chOff x="8418794" y="1941847"/>
            <a:chExt cx="202841" cy="201295"/>
          </a:xfrm>
        </p:grpSpPr>
        <p:sp>
          <p:nvSpPr>
            <p:cNvPr id="52" name="円弧 51"/>
            <p:cNvSpPr/>
            <p:nvPr/>
          </p:nvSpPr>
          <p:spPr>
            <a:xfrm rot="7906919">
              <a:off x="8416571" y="1944070"/>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円/楕円 52"/>
            <p:cNvSpPr/>
            <p:nvPr/>
          </p:nvSpPr>
          <p:spPr>
            <a:xfrm>
              <a:off x="8543212" y="200280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円弧 49"/>
          <p:cNvSpPr/>
          <p:nvPr/>
        </p:nvSpPr>
        <p:spPr>
          <a:xfrm rot="7906919">
            <a:off x="6606908" y="4017563"/>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楕円 50"/>
          <p:cNvSpPr/>
          <p:nvPr/>
        </p:nvSpPr>
        <p:spPr>
          <a:xfrm>
            <a:off x="6733549" y="4076301"/>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5808750" y="3867104"/>
            <a:ext cx="202841" cy="201295"/>
            <a:chOff x="8418794" y="1941847"/>
            <a:chExt cx="202841" cy="201295"/>
          </a:xfrm>
        </p:grpSpPr>
        <p:sp>
          <p:nvSpPr>
            <p:cNvPr id="48" name="円弧 47"/>
            <p:cNvSpPr/>
            <p:nvPr/>
          </p:nvSpPr>
          <p:spPr>
            <a:xfrm rot="7906919">
              <a:off x="8416571" y="1944070"/>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円/楕円 48"/>
            <p:cNvSpPr/>
            <p:nvPr/>
          </p:nvSpPr>
          <p:spPr>
            <a:xfrm>
              <a:off x="8543212" y="200280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円弧 45"/>
          <p:cNvSpPr/>
          <p:nvPr/>
        </p:nvSpPr>
        <p:spPr>
          <a:xfrm rot="7906919">
            <a:off x="5334546" y="3969958"/>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円/楕円 46"/>
          <p:cNvSpPr/>
          <p:nvPr/>
        </p:nvSpPr>
        <p:spPr>
          <a:xfrm>
            <a:off x="5574873" y="4203892"/>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5844748" y="4184842"/>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6133673" y="4210242"/>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6104321" y="3785129"/>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5655595" y="3785604"/>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6340872" y="4100747"/>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6029708" y="4076300"/>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5661262" y="3928065"/>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5363131" y="423338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5706446" y="4091541"/>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5511974" y="4026707"/>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5481934" y="378512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2156786" y="1018829"/>
            <a:ext cx="1287582" cy="1652910"/>
            <a:chOff x="2127986" y="1104716"/>
            <a:chExt cx="1287582" cy="1652910"/>
          </a:xfrm>
        </p:grpSpPr>
        <p:grpSp>
          <p:nvGrpSpPr>
            <p:cNvPr id="82" name="グループ化 81"/>
            <p:cNvGrpSpPr/>
            <p:nvPr/>
          </p:nvGrpSpPr>
          <p:grpSpPr>
            <a:xfrm>
              <a:off x="2127986" y="2172261"/>
              <a:ext cx="1287582" cy="585365"/>
              <a:chOff x="7644837" y="2024858"/>
              <a:chExt cx="1287582" cy="585365"/>
            </a:xfrm>
          </p:grpSpPr>
          <p:sp>
            <p:nvSpPr>
              <p:cNvPr id="98" name="円弧 97"/>
              <p:cNvSpPr/>
              <p:nvPr/>
            </p:nvSpPr>
            <p:spPr>
              <a:xfrm rot="5148898">
                <a:off x="8165311" y="2022231"/>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99" name="グループ化 98"/>
              <p:cNvGrpSpPr/>
              <p:nvPr/>
            </p:nvGrpSpPr>
            <p:grpSpPr>
              <a:xfrm>
                <a:off x="7644837" y="2172073"/>
                <a:ext cx="1287582" cy="438150"/>
                <a:chOff x="6962776" y="2292350"/>
                <a:chExt cx="1287582" cy="438150"/>
              </a:xfrm>
            </p:grpSpPr>
            <p:sp>
              <p:nvSpPr>
                <p:cNvPr id="102" name="円弧 101"/>
                <p:cNvSpPr/>
                <p:nvPr/>
              </p:nvSpPr>
              <p:spPr>
                <a:xfrm>
                  <a:off x="6962776" y="2292350"/>
                  <a:ext cx="1225549" cy="438150"/>
                </a:xfrm>
                <a:prstGeom prst="arc">
                  <a:avLst>
                    <a:gd name="adj1" fmla="val 10770618"/>
                    <a:gd name="adj2" fmla="val 0"/>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3" name="テキスト ボックス 102"/>
                <p:cNvSpPr txBox="1"/>
                <p:nvPr/>
              </p:nvSpPr>
              <p:spPr>
                <a:xfrm>
                  <a:off x="7101008" y="2322831"/>
                  <a:ext cx="1149350" cy="246221"/>
                </a:xfrm>
                <a:prstGeom prst="rect">
                  <a:avLst/>
                </a:prstGeom>
                <a:noFill/>
              </p:spPr>
              <p:txBody>
                <a:bodyPr wrap="square" rtlCol="0">
                  <a:spAutoFit/>
                </a:bodyPr>
                <a:lstStyle/>
                <a:p>
                  <a:r>
                    <a:rPr kumimoji="1" lang="ja-JP" altLang="en-US" sz="1000" b="1" dirty="0"/>
                    <a:t>後シナプス膜</a:t>
                  </a:r>
                </a:p>
              </p:txBody>
            </p:sp>
          </p:grpSp>
          <p:sp>
            <p:nvSpPr>
              <p:cNvPr id="100" name="円弧 99"/>
              <p:cNvSpPr/>
              <p:nvPr/>
            </p:nvSpPr>
            <p:spPr>
              <a:xfrm rot="5148898">
                <a:off x="7894110" y="2052712"/>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1" name="円弧 100"/>
              <p:cNvSpPr/>
              <p:nvPr/>
            </p:nvSpPr>
            <p:spPr>
              <a:xfrm rot="5148898">
                <a:off x="8455918" y="2049537"/>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3" name="グループ化 82"/>
            <p:cNvGrpSpPr/>
            <p:nvPr/>
          </p:nvGrpSpPr>
          <p:grpSpPr>
            <a:xfrm>
              <a:off x="2444359" y="1104716"/>
              <a:ext cx="827244" cy="660429"/>
              <a:chOff x="7990447" y="1506024"/>
              <a:chExt cx="827244" cy="660429"/>
            </a:xfrm>
          </p:grpSpPr>
          <p:grpSp>
            <p:nvGrpSpPr>
              <p:cNvPr id="94" name="グループ化 93"/>
              <p:cNvGrpSpPr/>
              <p:nvPr/>
            </p:nvGrpSpPr>
            <p:grpSpPr>
              <a:xfrm>
                <a:off x="7990447" y="1510747"/>
                <a:ext cx="540778" cy="655706"/>
                <a:chOff x="8257441" y="1111250"/>
                <a:chExt cx="448409" cy="655706"/>
              </a:xfrm>
            </p:grpSpPr>
            <p:sp>
              <p:nvSpPr>
                <p:cNvPr id="96" name="円/楕円 95"/>
                <p:cNvSpPr/>
                <p:nvPr/>
              </p:nvSpPr>
              <p:spPr>
                <a:xfrm>
                  <a:off x="8257441" y="1549400"/>
                  <a:ext cx="448409" cy="217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8341945" y="1111250"/>
                  <a:ext cx="279400" cy="469900"/>
                </a:xfrm>
                <a:custGeom>
                  <a:avLst/>
                  <a:gdLst>
                    <a:gd name="connsiteX0" fmla="*/ 0 w 279400"/>
                    <a:gd name="connsiteY0" fmla="*/ 469900 h 469900"/>
                    <a:gd name="connsiteX1" fmla="*/ 3175 w 279400"/>
                    <a:gd name="connsiteY1" fmla="*/ 0 h 469900"/>
                    <a:gd name="connsiteX2" fmla="*/ 279400 w 279400"/>
                    <a:gd name="connsiteY2" fmla="*/ 6350 h 469900"/>
                    <a:gd name="connsiteX3" fmla="*/ 273050 w 279400"/>
                    <a:gd name="connsiteY3" fmla="*/ 460375 h 469900"/>
                  </a:gdLst>
                  <a:ahLst/>
                  <a:cxnLst>
                    <a:cxn ang="0">
                      <a:pos x="connsiteX0" y="connsiteY0"/>
                    </a:cxn>
                    <a:cxn ang="0">
                      <a:pos x="connsiteX1" y="connsiteY1"/>
                    </a:cxn>
                    <a:cxn ang="0">
                      <a:pos x="connsiteX2" y="connsiteY2"/>
                    </a:cxn>
                    <a:cxn ang="0">
                      <a:pos x="connsiteX3" y="connsiteY3"/>
                    </a:cxn>
                  </a:cxnLst>
                  <a:rect l="l" t="t" r="r" b="b"/>
                  <a:pathLst>
                    <a:path w="279400" h="469900">
                      <a:moveTo>
                        <a:pt x="0" y="469900"/>
                      </a:moveTo>
                      <a:cubicBezTo>
                        <a:pt x="1058" y="313267"/>
                        <a:pt x="2117" y="156633"/>
                        <a:pt x="3175" y="0"/>
                      </a:cubicBezTo>
                      <a:lnTo>
                        <a:pt x="279400" y="6350"/>
                      </a:lnTo>
                      <a:cubicBezTo>
                        <a:pt x="277283" y="157692"/>
                        <a:pt x="275167" y="309033"/>
                        <a:pt x="273050" y="460375"/>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テキスト ボックス 94"/>
              <p:cNvSpPr txBox="1"/>
              <p:nvPr/>
            </p:nvSpPr>
            <p:spPr>
              <a:xfrm>
                <a:off x="8032353" y="1506024"/>
                <a:ext cx="785338" cy="553998"/>
              </a:xfrm>
              <a:prstGeom prst="rect">
                <a:avLst/>
              </a:prstGeom>
              <a:noFill/>
            </p:spPr>
            <p:txBody>
              <a:bodyPr wrap="square" rtlCol="0">
                <a:spAutoFit/>
              </a:bodyPr>
              <a:lstStyle/>
              <a:p>
                <a:r>
                  <a:rPr lang="ja-JP" altLang="en-US" sz="1000" b="1" dirty="0"/>
                  <a:t>神経</a:t>
                </a:r>
                <a:endParaRPr lang="en-US" altLang="ja-JP" sz="1000" b="1" dirty="0"/>
              </a:p>
              <a:p>
                <a:r>
                  <a:rPr lang="ja-JP" altLang="en-US" sz="1000" b="1" dirty="0"/>
                  <a:t>細胞</a:t>
                </a:r>
                <a:endParaRPr lang="en-US" altLang="ja-JP" sz="1000" b="1" dirty="0"/>
              </a:p>
              <a:p>
                <a:r>
                  <a:rPr lang="ja-JP" altLang="en-US" sz="1000" b="1" dirty="0"/>
                  <a:t>端末</a:t>
                </a:r>
                <a:endParaRPr kumimoji="1" lang="ja-JP" altLang="en-US" sz="1000" b="1" dirty="0"/>
              </a:p>
            </p:txBody>
          </p:sp>
        </p:grpSp>
        <p:sp>
          <p:nvSpPr>
            <p:cNvPr id="85" name="円/楕円 84"/>
            <p:cNvSpPr/>
            <p:nvPr/>
          </p:nvSpPr>
          <p:spPr>
            <a:xfrm>
              <a:off x="2526903" y="1812109"/>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2970493" y="2226091"/>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2686841" y="2115007"/>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2410144" y="2230533"/>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2675535" y="1941950"/>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2839722" y="1816710"/>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6" name="直線矢印コネクタ 25"/>
          <p:cNvCxnSpPr/>
          <p:nvPr/>
        </p:nvCxnSpPr>
        <p:spPr>
          <a:xfrm flipH="1">
            <a:off x="2574909" y="1841734"/>
            <a:ext cx="2363" cy="29366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159982" y="1430049"/>
            <a:ext cx="1210588" cy="707886"/>
          </a:xfrm>
          <a:prstGeom prst="rect">
            <a:avLst/>
          </a:prstGeom>
          <a:noFill/>
        </p:spPr>
        <p:txBody>
          <a:bodyPr wrap="square" rtlCol="0">
            <a:spAutoFit/>
          </a:bodyPr>
          <a:lstStyle/>
          <a:p>
            <a:r>
              <a:rPr kumimoji="1" lang="ja-JP" altLang="en-US" sz="1000" b="1" dirty="0"/>
              <a:t>　アセチルコリン</a:t>
            </a:r>
            <a:endParaRPr kumimoji="1" lang="en-US" altLang="ja-JP" sz="1000" b="1" dirty="0"/>
          </a:p>
          <a:p>
            <a:r>
              <a:rPr kumimoji="1" lang="ja-JP" altLang="en-US" sz="1000" b="1" dirty="0"/>
              <a:t>を分泌し信号を</a:t>
            </a:r>
            <a:endParaRPr kumimoji="1" lang="en-US" altLang="ja-JP" sz="1000" b="1" dirty="0"/>
          </a:p>
          <a:p>
            <a:r>
              <a:rPr kumimoji="1" lang="ja-JP" altLang="en-US" sz="1000" b="1" dirty="0"/>
              <a:t>伝達すると筋肉</a:t>
            </a:r>
            <a:endParaRPr kumimoji="1" lang="en-US" altLang="ja-JP" sz="1000" b="1" dirty="0"/>
          </a:p>
          <a:p>
            <a:r>
              <a:rPr kumimoji="1" lang="ja-JP" altLang="en-US" sz="1000" b="1" dirty="0"/>
              <a:t>が収縮する</a:t>
            </a:r>
          </a:p>
        </p:txBody>
      </p:sp>
      <p:sp>
        <p:nvSpPr>
          <p:cNvPr id="38" name="正方形/長方形 37"/>
          <p:cNvSpPr/>
          <p:nvPr/>
        </p:nvSpPr>
        <p:spPr>
          <a:xfrm>
            <a:off x="1172682" y="1434986"/>
            <a:ext cx="1156010" cy="66398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p:cNvGrpSpPr/>
          <p:nvPr/>
        </p:nvGrpSpPr>
        <p:grpSpPr>
          <a:xfrm>
            <a:off x="2171410" y="4204018"/>
            <a:ext cx="1287582" cy="585365"/>
            <a:chOff x="7644837" y="2024858"/>
            <a:chExt cx="1287582" cy="585365"/>
          </a:xfrm>
        </p:grpSpPr>
        <p:sp>
          <p:nvSpPr>
            <p:cNvPr id="140" name="円弧 139"/>
            <p:cNvSpPr/>
            <p:nvPr/>
          </p:nvSpPr>
          <p:spPr>
            <a:xfrm rot="5148898">
              <a:off x="8165311" y="2022231"/>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41" name="グループ化 140"/>
            <p:cNvGrpSpPr/>
            <p:nvPr/>
          </p:nvGrpSpPr>
          <p:grpSpPr>
            <a:xfrm>
              <a:off x="7644837" y="2172073"/>
              <a:ext cx="1287582" cy="438150"/>
              <a:chOff x="6962776" y="2292350"/>
              <a:chExt cx="1287582" cy="438150"/>
            </a:xfrm>
          </p:grpSpPr>
          <p:sp>
            <p:nvSpPr>
              <p:cNvPr id="144" name="円弧 143"/>
              <p:cNvSpPr/>
              <p:nvPr/>
            </p:nvSpPr>
            <p:spPr>
              <a:xfrm>
                <a:off x="6962776" y="2292350"/>
                <a:ext cx="1225549" cy="438150"/>
              </a:xfrm>
              <a:prstGeom prst="arc">
                <a:avLst>
                  <a:gd name="adj1" fmla="val 10770618"/>
                  <a:gd name="adj2" fmla="val 0"/>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5" name="テキスト ボックス 144"/>
              <p:cNvSpPr txBox="1"/>
              <p:nvPr/>
            </p:nvSpPr>
            <p:spPr>
              <a:xfrm>
                <a:off x="7101008" y="2322831"/>
                <a:ext cx="1149350" cy="246221"/>
              </a:xfrm>
              <a:prstGeom prst="rect">
                <a:avLst/>
              </a:prstGeom>
              <a:noFill/>
            </p:spPr>
            <p:txBody>
              <a:bodyPr wrap="square" rtlCol="0">
                <a:spAutoFit/>
              </a:bodyPr>
              <a:lstStyle/>
              <a:p>
                <a:r>
                  <a:rPr kumimoji="1" lang="ja-JP" altLang="en-US" sz="1000" b="1" dirty="0"/>
                  <a:t>後シナプス膜</a:t>
                </a:r>
              </a:p>
            </p:txBody>
          </p:sp>
        </p:grpSp>
        <p:sp>
          <p:nvSpPr>
            <p:cNvPr id="142" name="円弧 141"/>
            <p:cNvSpPr/>
            <p:nvPr/>
          </p:nvSpPr>
          <p:spPr>
            <a:xfrm rot="5148898">
              <a:off x="7894110" y="2052712"/>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3" name="円弧 142"/>
            <p:cNvSpPr/>
            <p:nvPr/>
          </p:nvSpPr>
          <p:spPr>
            <a:xfrm rot="5148898">
              <a:off x="8455918" y="2049537"/>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08" name="グループ化 107"/>
          <p:cNvGrpSpPr/>
          <p:nvPr/>
        </p:nvGrpSpPr>
        <p:grpSpPr>
          <a:xfrm>
            <a:off x="2487783" y="3136473"/>
            <a:ext cx="827244" cy="660429"/>
            <a:chOff x="7990447" y="1506024"/>
            <a:chExt cx="827244" cy="660429"/>
          </a:xfrm>
        </p:grpSpPr>
        <p:grpSp>
          <p:nvGrpSpPr>
            <p:cNvPr id="136" name="グループ化 135"/>
            <p:cNvGrpSpPr/>
            <p:nvPr/>
          </p:nvGrpSpPr>
          <p:grpSpPr>
            <a:xfrm>
              <a:off x="7990447" y="1510747"/>
              <a:ext cx="540778" cy="655706"/>
              <a:chOff x="8257441" y="1111250"/>
              <a:chExt cx="448409" cy="655706"/>
            </a:xfrm>
          </p:grpSpPr>
          <p:sp>
            <p:nvSpPr>
              <p:cNvPr id="138" name="円/楕円 137"/>
              <p:cNvSpPr/>
              <p:nvPr/>
            </p:nvSpPr>
            <p:spPr>
              <a:xfrm>
                <a:off x="8257441" y="1549400"/>
                <a:ext cx="448409" cy="217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8341945" y="1111250"/>
                <a:ext cx="279400" cy="469900"/>
              </a:xfrm>
              <a:custGeom>
                <a:avLst/>
                <a:gdLst>
                  <a:gd name="connsiteX0" fmla="*/ 0 w 279400"/>
                  <a:gd name="connsiteY0" fmla="*/ 469900 h 469900"/>
                  <a:gd name="connsiteX1" fmla="*/ 3175 w 279400"/>
                  <a:gd name="connsiteY1" fmla="*/ 0 h 469900"/>
                  <a:gd name="connsiteX2" fmla="*/ 279400 w 279400"/>
                  <a:gd name="connsiteY2" fmla="*/ 6350 h 469900"/>
                  <a:gd name="connsiteX3" fmla="*/ 273050 w 279400"/>
                  <a:gd name="connsiteY3" fmla="*/ 460375 h 469900"/>
                </a:gdLst>
                <a:ahLst/>
                <a:cxnLst>
                  <a:cxn ang="0">
                    <a:pos x="connsiteX0" y="connsiteY0"/>
                  </a:cxn>
                  <a:cxn ang="0">
                    <a:pos x="connsiteX1" y="connsiteY1"/>
                  </a:cxn>
                  <a:cxn ang="0">
                    <a:pos x="connsiteX2" y="connsiteY2"/>
                  </a:cxn>
                  <a:cxn ang="0">
                    <a:pos x="connsiteX3" y="connsiteY3"/>
                  </a:cxn>
                </a:cxnLst>
                <a:rect l="l" t="t" r="r" b="b"/>
                <a:pathLst>
                  <a:path w="279400" h="469900">
                    <a:moveTo>
                      <a:pt x="0" y="469900"/>
                    </a:moveTo>
                    <a:cubicBezTo>
                      <a:pt x="1058" y="313267"/>
                      <a:pt x="2117" y="156633"/>
                      <a:pt x="3175" y="0"/>
                    </a:cubicBezTo>
                    <a:lnTo>
                      <a:pt x="279400" y="6350"/>
                    </a:lnTo>
                    <a:cubicBezTo>
                      <a:pt x="277283" y="157692"/>
                      <a:pt x="275167" y="309033"/>
                      <a:pt x="273050" y="460375"/>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7" name="テキスト ボックス 136"/>
            <p:cNvSpPr txBox="1"/>
            <p:nvPr/>
          </p:nvSpPr>
          <p:spPr>
            <a:xfrm>
              <a:off x="8032353" y="1506024"/>
              <a:ext cx="785338" cy="553998"/>
            </a:xfrm>
            <a:prstGeom prst="rect">
              <a:avLst/>
            </a:prstGeom>
            <a:noFill/>
          </p:spPr>
          <p:txBody>
            <a:bodyPr wrap="square" rtlCol="0">
              <a:spAutoFit/>
            </a:bodyPr>
            <a:lstStyle/>
            <a:p>
              <a:r>
                <a:rPr lang="ja-JP" altLang="en-US" sz="1000" b="1" dirty="0"/>
                <a:t>神経</a:t>
              </a:r>
              <a:endParaRPr lang="en-US" altLang="ja-JP" sz="1000" b="1" dirty="0"/>
            </a:p>
            <a:p>
              <a:r>
                <a:rPr lang="ja-JP" altLang="en-US" sz="1000" b="1" dirty="0"/>
                <a:t>細胞</a:t>
              </a:r>
              <a:endParaRPr lang="en-US" altLang="ja-JP" sz="1000" b="1" dirty="0"/>
            </a:p>
            <a:p>
              <a:r>
                <a:rPr lang="ja-JP" altLang="en-US" sz="1000" b="1" dirty="0"/>
                <a:t>端末</a:t>
              </a:r>
              <a:endParaRPr kumimoji="1" lang="ja-JP" altLang="en-US" sz="1000" b="1" dirty="0"/>
            </a:p>
          </p:txBody>
        </p:sp>
      </p:grpSp>
      <p:sp>
        <p:nvSpPr>
          <p:cNvPr id="135" name="円/楕円 134"/>
          <p:cNvSpPr/>
          <p:nvPr/>
        </p:nvSpPr>
        <p:spPr>
          <a:xfrm>
            <a:off x="1283039" y="3608816"/>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2450393" y="4262290"/>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3009193" y="4268640"/>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a:off x="2866348" y="3860157"/>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2585140" y="3857023"/>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2723687" y="4035299"/>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2258035" y="425612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2624302" y="4118232"/>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3028561" y="3991189"/>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2417825" y="3937212"/>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2919973" y="4142296"/>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210957" y="4170554"/>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77513" y="818149"/>
            <a:ext cx="7958087" cy="200573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575913" y="2814509"/>
            <a:ext cx="7958087" cy="200573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43891" y="1075725"/>
            <a:ext cx="461665" cy="1542039"/>
          </a:xfrm>
          <a:prstGeom prst="rect">
            <a:avLst/>
          </a:prstGeom>
          <a:noFill/>
        </p:spPr>
        <p:txBody>
          <a:bodyPr vert="eaVert" wrap="square" rtlCol="0">
            <a:spAutoFit/>
          </a:bodyPr>
          <a:lstStyle/>
          <a:p>
            <a:pPr algn="dist"/>
            <a:r>
              <a:rPr kumimoji="1" lang="ja-JP" altLang="en-US" b="1" dirty="0"/>
              <a:t>正常な場合</a:t>
            </a:r>
          </a:p>
        </p:txBody>
      </p:sp>
      <p:sp>
        <p:nvSpPr>
          <p:cNvPr id="130" name="テキスト ボックス 129"/>
          <p:cNvSpPr txBox="1"/>
          <p:nvPr/>
        </p:nvSpPr>
        <p:spPr>
          <a:xfrm>
            <a:off x="545776" y="2860887"/>
            <a:ext cx="461665" cy="2081947"/>
          </a:xfrm>
          <a:prstGeom prst="rect">
            <a:avLst/>
          </a:prstGeom>
          <a:noFill/>
        </p:spPr>
        <p:txBody>
          <a:bodyPr vert="eaVert" wrap="square" rtlCol="0">
            <a:spAutoFit/>
          </a:bodyPr>
          <a:lstStyle/>
          <a:p>
            <a:r>
              <a:rPr kumimoji="1" lang="ja-JP" altLang="en-US" b="1" dirty="0"/>
              <a:t>神経剤中毒の場合</a:t>
            </a:r>
          </a:p>
        </p:txBody>
      </p:sp>
      <p:grpSp>
        <p:nvGrpSpPr>
          <p:cNvPr id="15" name="グループ化 14"/>
          <p:cNvGrpSpPr/>
          <p:nvPr/>
        </p:nvGrpSpPr>
        <p:grpSpPr>
          <a:xfrm>
            <a:off x="5262878" y="2063673"/>
            <a:ext cx="1287582" cy="585365"/>
            <a:chOff x="7644837" y="2024858"/>
            <a:chExt cx="1287582" cy="585365"/>
          </a:xfrm>
        </p:grpSpPr>
        <p:sp>
          <p:nvSpPr>
            <p:cNvPr id="8" name="円弧 7"/>
            <p:cNvSpPr/>
            <p:nvPr/>
          </p:nvSpPr>
          <p:spPr>
            <a:xfrm rot="5148898">
              <a:off x="8165311" y="2022231"/>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1" name="グループ化 10"/>
            <p:cNvGrpSpPr/>
            <p:nvPr/>
          </p:nvGrpSpPr>
          <p:grpSpPr>
            <a:xfrm>
              <a:off x="7644837" y="2172073"/>
              <a:ext cx="1287582" cy="438150"/>
              <a:chOff x="6962776" y="2292350"/>
              <a:chExt cx="1287582" cy="438150"/>
            </a:xfrm>
          </p:grpSpPr>
          <p:sp>
            <p:nvSpPr>
              <p:cNvPr id="9" name="円弧 8"/>
              <p:cNvSpPr/>
              <p:nvPr/>
            </p:nvSpPr>
            <p:spPr>
              <a:xfrm>
                <a:off x="6962776" y="2292350"/>
                <a:ext cx="1225549" cy="438150"/>
              </a:xfrm>
              <a:prstGeom prst="arc">
                <a:avLst>
                  <a:gd name="adj1" fmla="val 10770618"/>
                  <a:gd name="adj2" fmla="val 0"/>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7101008" y="2322831"/>
                <a:ext cx="1149350" cy="246221"/>
              </a:xfrm>
              <a:prstGeom prst="rect">
                <a:avLst/>
              </a:prstGeom>
              <a:noFill/>
            </p:spPr>
            <p:txBody>
              <a:bodyPr wrap="square" rtlCol="0">
                <a:spAutoFit/>
              </a:bodyPr>
              <a:lstStyle/>
              <a:p>
                <a:r>
                  <a:rPr kumimoji="1" lang="ja-JP" altLang="en-US" sz="1000" b="1" dirty="0"/>
                  <a:t>後シナプス膜</a:t>
                </a:r>
              </a:p>
            </p:txBody>
          </p:sp>
        </p:grpSp>
        <p:sp>
          <p:nvSpPr>
            <p:cNvPr id="12" name="円弧 11"/>
            <p:cNvSpPr/>
            <p:nvPr/>
          </p:nvSpPr>
          <p:spPr>
            <a:xfrm rot="5148898">
              <a:off x="7894110" y="2052712"/>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p:cNvSpPr/>
            <p:nvPr/>
          </p:nvSpPr>
          <p:spPr>
            <a:xfrm rot="5148898">
              <a:off x="8455918" y="2049537"/>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3" name="グループ化 22"/>
          <p:cNvGrpSpPr/>
          <p:nvPr/>
        </p:nvGrpSpPr>
        <p:grpSpPr>
          <a:xfrm>
            <a:off x="5579251" y="996128"/>
            <a:ext cx="827244" cy="660429"/>
            <a:chOff x="7990447" y="1506024"/>
            <a:chExt cx="827244" cy="660429"/>
          </a:xfrm>
        </p:grpSpPr>
        <p:grpSp>
          <p:nvGrpSpPr>
            <p:cNvPr id="21" name="グループ化 20"/>
            <p:cNvGrpSpPr/>
            <p:nvPr/>
          </p:nvGrpSpPr>
          <p:grpSpPr>
            <a:xfrm>
              <a:off x="7990447" y="1510747"/>
              <a:ext cx="540778" cy="655706"/>
              <a:chOff x="8257441" y="1111250"/>
              <a:chExt cx="448409" cy="655706"/>
            </a:xfrm>
          </p:grpSpPr>
          <p:sp>
            <p:nvSpPr>
              <p:cNvPr id="16" name="円/楕円 15"/>
              <p:cNvSpPr/>
              <p:nvPr/>
            </p:nvSpPr>
            <p:spPr>
              <a:xfrm>
                <a:off x="8257441" y="1549400"/>
                <a:ext cx="448409" cy="217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8341945" y="1111250"/>
                <a:ext cx="279400" cy="469900"/>
              </a:xfrm>
              <a:custGeom>
                <a:avLst/>
                <a:gdLst>
                  <a:gd name="connsiteX0" fmla="*/ 0 w 279400"/>
                  <a:gd name="connsiteY0" fmla="*/ 469900 h 469900"/>
                  <a:gd name="connsiteX1" fmla="*/ 3175 w 279400"/>
                  <a:gd name="connsiteY1" fmla="*/ 0 h 469900"/>
                  <a:gd name="connsiteX2" fmla="*/ 279400 w 279400"/>
                  <a:gd name="connsiteY2" fmla="*/ 6350 h 469900"/>
                  <a:gd name="connsiteX3" fmla="*/ 273050 w 279400"/>
                  <a:gd name="connsiteY3" fmla="*/ 460375 h 469900"/>
                </a:gdLst>
                <a:ahLst/>
                <a:cxnLst>
                  <a:cxn ang="0">
                    <a:pos x="connsiteX0" y="connsiteY0"/>
                  </a:cxn>
                  <a:cxn ang="0">
                    <a:pos x="connsiteX1" y="connsiteY1"/>
                  </a:cxn>
                  <a:cxn ang="0">
                    <a:pos x="connsiteX2" y="connsiteY2"/>
                  </a:cxn>
                  <a:cxn ang="0">
                    <a:pos x="connsiteX3" y="connsiteY3"/>
                  </a:cxn>
                </a:cxnLst>
                <a:rect l="l" t="t" r="r" b="b"/>
                <a:pathLst>
                  <a:path w="279400" h="469900">
                    <a:moveTo>
                      <a:pt x="0" y="469900"/>
                    </a:moveTo>
                    <a:cubicBezTo>
                      <a:pt x="1058" y="313267"/>
                      <a:pt x="2117" y="156633"/>
                      <a:pt x="3175" y="0"/>
                    </a:cubicBezTo>
                    <a:lnTo>
                      <a:pt x="279400" y="6350"/>
                    </a:lnTo>
                    <a:cubicBezTo>
                      <a:pt x="277283" y="157692"/>
                      <a:pt x="275167" y="309033"/>
                      <a:pt x="273050" y="460375"/>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8032353" y="1506024"/>
              <a:ext cx="785338" cy="553998"/>
            </a:xfrm>
            <a:prstGeom prst="rect">
              <a:avLst/>
            </a:prstGeom>
            <a:noFill/>
          </p:spPr>
          <p:txBody>
            <a:bodyPr wrap="square" rtlCol="0">
              <a:spAutoFit/>
            </a:bodyPr>
            <a:lstStyle/>
            <a:p>
              <a:r>
                <a:rPr lang="ja-JP" altLang="en-US" sz="1000" b="1" dirty="0"/>
                <a:t>神経</a:t>
              </a:r>
              <a:endParaRPr lang="en-US" altLang="ja-JP" sz="1000" b="1" dirty="0"/>
            </a:p>
            <a:p>
              <a:r>
                <a:rPr lang="ja-JP" altLang="en-US" sz="1000" b="1" dirty="0"/>
                <a:t>細胞</a:t>
              </a:r>
              <a:endParaRPr lang="en-US" altLang="ja-JP" sz="1000" b="1" dirty="0"/>
            </a:p>
            <a:p>
              <a:r>
                <a:rPr lang="ja-JP" altLang="en-US" sz="1000" b="1" dirty="0"/>
                <a:t>端末</a:t>
              </a:r>
              <a:endParaRPr kumimoji="1" lang="ja-JP" altLang="en-US" sz="1000" b="1" dirty="0"/>
            </a:p>
          </p:txBody>
        </p:sp>
      </p:grpSp>
      <p:sp>
        <p:nvSpPr>
          <p:cNvPr id="24" name="円弧 23"/>
          <p:cNvSpPr/>
          <p:nvPr/>
        </p:nvSpPr>
        <p:spPr>
          <a:xfrm rot="7906919">
            <a:off x="6134915" y="1785078"/>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楕円 24"/>
          <p:cNvSpPr/>
          <p:nvPr/>
        </p:nvSpPr>
        <p:spPr>
          <a:xfrm>
            <a:off x="6261556" y="1843816"/>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弧 27"/>
          <p:cNvSpPr/>
          <p:nvPr/>
        </p:nvSpPr>
        <p:spPr>
          <a:xfrm rot="7906919">
            <a:off x="6450944" y="1574019"/>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楕円 28"/>
          <p:cNvSpPr/>
          <p:nvPr/>
        </p:nvSpPr>
        <p:spPr>
          <a:xfrm>
            <a:off x="6577585" y="1629582"/>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弧 30"/>
          <p:cNvSpPr/>
          <p:nvPr/>
        </p:nvSpPr>
        <p:spPr>
          <a:xfrm rot="7906919">
            <a:off x="6573896" y="1935616"/>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円/楕円 31"/>
          <p:cNvSpPr/>
          <p:nvPr/>
        </p:nvSpPr>
        <p:spPr>
          <a:xfrm>
            <a:off x="6700537" y="1994354"/>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弧 33"/>
          <p:cNvSpPr/>
          <p:nvPr/>
        </p:nvSpPr>
        <p:spPr>
          <a:xfrm rot="7906919">
            <a:off x="5773515" y="1787380"/>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円/楕円 34"/>
          <p:cNvSpPr/>
          <p:nvPr/>
        </p:nvSpPr>
        <p:spPr>
          <a:xfrm>
            <a:off x="5900156" y="1842943"/>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弧 35"/>
          <p:cNvSpPr/>
          <p:nvPr/>
        </p:nvSpPr>
        <p:spPr>
          <a:xfrm rot="7906919">
            <a:off x="5301534" y="1888011"/>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円/楕円 36"/>
          <p:cNvSpPr/>
          <p:nvPr/>
        </p:nvSpPr>
        <p:spPr>
          <a:xfrm>
            <a:off x="5545036" y="2121945"/>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5513286" y="1950495"/>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1257120" y="1499266"/>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4" name="直線矢印コネクタ 133"/>
          <p:cNvCxnSpPr/>
          <p:nvPr/>
        </p:nvCxnSpPr>
        <p:spPr>
          <a:xfrm flipH="1">
            <a:off x="2555703" y="3943413"/>
            <a:ext cx="2363" cy="29366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8" name="正方形/長方形 147"/>
          <p:cNvSpPr/>
          <p:nvPr/>
        </p:nvSpPr>
        <p:spPr>
          <a:xfrm>
            <a:off x="1188350" y="3540904"/>
            <a:ext cx="1156010" cy="66398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p:cNvSpPr txBox="1"/>
          <p:nvPr/>
        </p:nvSpPr>
        <p:spPr>
          <a:xfrm>
            <a:off x="1174535" y="3542199"/>
            <a:ext cx="1210588" cy="707886"/>
          </a:xfrm>
          <a:prstGeom prst="rect">
            <a:avLst/>
          </a:prstGeom>
          <a:noFill/>
        </p:spPr>
        <p:txBody>
          <a:bodyPr wrap="square" rtlCol="0">
            <a:spAutoFit/>
          </a:bodyPr>
          <a:lstStyle/>
          <a:p>
            <a:r>
              <a:rPr kumimoji="1" lang="ja-JP" altLang="en-US" sz="1000" b="1" dirty="0"/>
              <a:t>　神経剤は、呼吸器や皮膚から速やかに体内に吸収される</a:t>
            </a:r>
          </a:p>
        </p:txBody>
      </p:sp>
      <p:grpSp>
        <p:nvGrpSpPr>
          <p:cNvPr id="106" name="グループ化 105"/>
          <p:cNvGrpSpPr/>
          <p:nvPr/>
        </p:nvGrpSpPr>
        <p:grpSpPr>
          <a:xfrm>
            <a:off x="6949034" y="1422679"/>
            <a:ext cx="1210588" cy="903538"/>
            <a:chOff x="7074834" y="1480429"/>
            <a:chExt cx="1210588" cy="903538"/>
          </a:xfrm>
        </p:grpSpPr>
        <p:sp>
          <p:nvSpPr>
            <p:cNvPr id="155" name="円弧 154"/>
            <p:cNvSpPr/>
            <p:nvPr/>
          </p:nvSpPr>
          <p:spPr>
            <a:xfrm rot="7906919">
              <a:off x="7116330" y="1523516"/>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0" name="テキスト ボックス 159"/>
            <p:cNvSpPr txBox="1"/>
            <p:nvPr/>
          </p:nvSpPr>
          <p:spPr>
            <a:xfrm>
              <a:off x="7074834" y="1522193"/>
              <a:ext cx="1210588" cy="861774"/>
            </a:xfrm>
            <a:prstGeom prst="rect">
              <a:avLst/>
            </a:prstGeom>
            <a:noFill/>
          </p:spPr>
          <p:txBody>
            <a:bodyPr wrap="square" rtlCol="0">
              <a:spAutoFit/>
            </a:bodyPr>
            <a:lstStyle/>
            <a:p>
              <a:r>
                <a:rPr kumimoji="1" lang="ja-JP" altLang="en-US" sz="1000" b="1" dirty="0"/>
                <a:t>　アセチルコリンエステラーゼが</a:t>
              </a:r>
              <a:endParaRPr kumimoji="1" lang="en-US" altLang="ja-JP" sz="1000" b="1" dirty="0"/>
            </a:p>
            <a:p>
              <a:r>
                <a:rPr kumimoji="1" lang="ja-JP" altLang="en-US" sz="1000" b="1" dirty="0"/>
                <a:t>　アセチルコリンを分解し筋肉が元の弛緩状態に戻る</a:t>
              </a:r>
            </a:p>
          </p:txBody>
        </p:sp>
        <p:sp>
          <p:nvSpPr>
            <p:cNvPr id="161" name="正方形/長方形 160"/>
            <p:cNvSpPr/>
            <p:nvPr/>
          </p:nvSpPr>
          <p:spPr>
            <a:xfrm>
              <a:off x="7093884" y="1480429"/>
              <a:ext cx="1156010" cy="86676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7184115" y="1896945"/>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4" name="直線矢印コネクタ 43"/>
          <p:cNvCxnSpPr/>
          <p:nvPr/>
        </p:nvCxnSpPr>
        <p:spPr>
          <a:xfrm>
            <a:off x="3929542" y="1711557"/>
            <a:ext cx="564654" cy="1949"/>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084315" y="1596605"/>
            <a:ext cx="857927" cy="253916"/>
          </a:xfrm>
          <a:prstGeom prst="rect">
            <a:avLst/>
          </a:prstGeom>
          <a:noFill/>
        </p:spPr>
        <p:txBody>
          <a:bodyPr wrap="none" rtlCol="0">
            <a:spAutoFit/>
          </a:bodyPr>
          <a:lstStyle/>
          <a:p>
            <a:r>
              <a:rPr kumimoji="1" lang="ja-JP" altLang="en-US" sz="1050" dirty="0"/>
              <a:t>筋肉の収縮</a:t>
            </a:r>
          </a:p>
        </p:txBody>
      </p:sp>
      <p:sp>
        <p:nvSpPr>
          <p:cNvPr id="163" name="テキスト ボックス 162"/>
          <p:cNvSpPr txBox="1"/>
          <p:nvPr/>
        </p:nvSpPr>
        <p:spPr>
          <a:xfrm>
            <a:off x="4468772" y="1598807"/>
            <a:ext cx="857927" cy="253916"/>
          </a:xfrm>
          <a:prstGeom prst="rect">
            <a:avLst/>
          </a:prstGeom>
          <a:noFill/>
        </p:spPr>
        <p:txBody>
          <a:bodyPr wrap="none" rtlCol="0">
            <a:spAutoFit/>
          </a:bodyPr>
          <a:lstStyle/>
          <a:p>
            <a:r>
              <a:rPr kumimoji="1" lang="ja-JP" altLang="en-US" sz="1050" dirty="0"/>
              <a:t>筋肉の弛緩</a:t>
            </a:r>
          </a:p>
        </p:txBody>
      </p:sp>
      <p:sp>
        <p:nvSpPr>
          <p:cNvPr id="164" name="正方形/長方形 163"/>
          <p:cNvSpPr/>
          <p:nvPr/>
        </p:nvSpPr>
        <p:spPr>
          <a:xfrm>
            <a:off x="3136561" y="1587551"/>
            <a:ext cx="765268" cy="2435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506896" y="1591723"/>
            <a:ext cx="765268" cy="24356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6" name="直線矢印コネクタ 165"/>
          <p:cNvCxnSpPr/>
          <p:nvPr/>
        </p:nvCxnSpPr>
        <p:spPr>
          <a:xfrm>
            <a:off x="3956821" y="3799125"/>
            <a:ext cx="564654" cy="1949"/>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3111594" y="3684173"/>
            <a:ext cx="857927" cy="253916"/>
          </a:xfrm>
          <a:prstGeom prst="rect">
            <a:avLst/>
          </a:prstGeom>
          <a:noFill/>
        </p:spPr>
        <p:txBody>
          <a:bodyPr wrap="none" rtlCol="0">
            <a:spAutoFit/>
          </a:bodyPr>
          <a:lstStyle/>
          <a:p>
            <a:r>
              <a:rPr kumimoji="1" lang="ja-JP" altLang="en-US" sz="1050" dirty="0"/>
              <a:t>筋肉の収縮</a:t>
            </a:r>
          </a:p>
        </p:txBody>
      </p:sp>
      <p:sp>
        <p:nvSpPr>
          <p:cNvPr id="168" name="テキスト ボックス 167"/>
          <p:cNvSpPr txBox="1"/>
          <p:nvPr/>
        </p:nvSpPr>
        <p:spPr>
          <a:xfrm>
            <a:off x="4496051" y="3686375"/>
            <a:ext cx="857927" cy="253916"/>
          </a:xfrm>
          <a:prstGeom prst="rect">
            <a:avLst/>
          </a:prstGeom>
          <a:noFill/>
        </p:spPr>
        <p:txBody>
          <a:bodyPr wrap="none" rtlCol="0">
            <a:spAutoFit/>
          </a:bodyPr>
          <a:lstStyle/>
          <a:p>
            <a:r>
              <a:rPr kumimoji="1" lang="ja-JP" altLang="en-US" sz="1050" dirty="0"/>
              <a:t>筋肉の痙攣</a:t>
            </a:r>
          </a:p>
        </p:txBody>
      </p:sp>
      <p:sp>
        <p:nvSpPr>
          <p:cNvPr id="169" name="正方形/長方形 168"/>
          <p:cNvSpPr/>
          <p:nvPr/>
        </p:nvSpPr>
        <p:spPr>
          <a:xfrm>
            <a:off x="3163840" y="3675119"/>
            <a:ext cx="765268" cy="2435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a:off x="4534175" y="3679291"/>
            <a:ext cx="765268" cy="24356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弧 171"/>
          <p:cNvSpPr/>
          <p:nvPr/>
        </p:nvSpPr>
        <p:spPr>
          <a:xfrm rot="7906919">
            <a:off x="7009578" y="3233382"/>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3" name="テキスト ボックス 172"/>
          <p:cNvSpPr txBox="1"/>
          <p:nvPr/>
        </p:nvSpPr>
        <p:spPr>
          <a:xfrm>
            <a:off x="6968082" y="3232059"/>
            <a:ext cx="1210588" cy="1323439"/>
          </a:xfrm>
          <a:prstGeom prst="rect">
            <a:avLst/>
          </a:prstGeom>
          <a:noFill/>
        </p:spPr>
        <p:txBody>
          <a:bodyPr wrap="square" rtlCol="0">
            <a:spAutoFit/>
          </a:bodyPr>
          <a:lstStyle/>
          <a:p>
            <a:r>
              <a:rPr kumimoji="1" lang="ja-JP" altLang="en-US" sz="1000" b="1" dirty="0"/>
              <a:t>　アセチルコリンエステラーゼが</a:t>
            </a:r>
            <a:endParaRPr kumimoji="1" lang="en-US" altLang="ja-JP" sz="1000" b="1" dirty="0"/>
          </a:p>
          <a:p>
            <a:r>
              <a:rPr kumimoji="1" lang="ja-JP" altLang="en-US" sz="1000" b="1" dirty="0"/>
              <a:t>　神経剤と結合し</a:t>
            </a:r>
            <a:endParaRPr kumimoji="1" lang="en-US" altLang="ja-JP" sz="1000" b="1" dirty="0"/>
          </a:p>
          <a:p>
            <a:r>
              <a:rPr lang="ja-JP" altLang="en-US" sz="1000" b="1" dirty="0"/>
              <a:t>　アセチルコリンの分解を阻害し、</a:t>
            </a:r>
            <a:endParaRPr lang="en-US" altLang="ja-JP" sz="1000" b="1" dirty="0"/>
          </a:p>
          <a:p>
            <a:r>
              <a:rPr kumimoji="1" lang="ja-JP" altLang="en-US" sz="1000" b="1" dirty="0"/>
              <a:t>筋肉が弛緩できなくなる</a:t>
            </a:r>
            <a:endParaRPr kumimoji="1" lang="en-US" altLang="ja-JP" sz="1000" b="1" dirty="0"/>
          </a:p>
          <a:p>
            <a:r>
              <a:rPr kumimoji="1" lang="ja-JP" altLang="en-US" sz="1000" b="1" dirty="0"/>
              <a:t>（筋攣縮、痙攣）</a:t>
            </a:r>
          </a:p>
        </p:txBody>
      </p:sp>
      <p:sp>
        <p:nvSpPr>
          <p:cNvPr id="174" name="正方形/長方形 173"/>
          <p:cNvSpPr/>
          <p:nvPr/>
        </p:nvSpPr>
        <p:spPr>
          <a:xfrm>
            <a:off x="6987132" y="3190294"/>
            <a:ext cx="1156010" cy="136520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7077363" y="3606811"/>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077363" y="3751802"/>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376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C99D3B-D711-1448-9B7F-24C7860CC857}"/>
              </a:ext>
            </a:extLst>
          </p:cNvPr>
          <p:cNvSpPr>
            <a:spLocks noGrp="1"/>
          </p:cNvSpPr>
          <p:nvPr>
            <p:ph type="title"/>
          </p:nvPr>
        </p:nvSpPr>
        <p:spPr/>
        <p:txBody>
          <a:bodyPr/>
          <a:lstStyle/>
          <a:p>
            <a:r>
              <a:rPr kumimoji="1" lang="ja-JP" altLang="en-US" dirty="0"/>
              <a:t>神経剤に対する応急処置</a:t>
            </a:r>
          </a:p>
        </p:txBody>
      </p:sp>
      <p:sp>
        <p:nvSpPr>
          <p:cNvPr id="3" name="コンテンツ プレースホルダー 2">
            <a:extLst>
              <a:ext uri="{FF2B5EF4-FFF2-40B4-BE49-F238E27FC236}">
                <a16:creationId xmlns:a16="http://schemas.microsoft.com/office/drawing/2014/main" id="{21B7E610-FA70-0341-B0EB-A58255B87EE7}"/>
              </a:ext>
            </a:extLst>
          </p:cNvPr>
          <p:cNvSpPr>
            <a:spLocks noGrp="1"/>
          </p:cNvSpPr>
          <p:nvPr>
            <p:ph idx="1"/>
          </p:nvPr>
        </p:nvSpPr>
        <p:spPr>
          <a:xfrm>
            <a:off x="281113" y="734804"/>
            <a:ext cx="7821875" cy="3596456"/>
          </a:xfrm>
        </p:spPr>
        <p:txBody>
          <a:bodyPr>
            <a:noAutofit/>
          </a:bodyPr>
          <a:lstStyle/>
          <a:p>
            <a:pPr>
              <a:lnSpc>
                <a:spcPts val="2700"/>
              </a:lnSpc>
            </a:pPr>
            <a:r>
              <a:rPr lang="ja-JP" altLang="en-US" sz="2000" dirty="0"/>
              <a:t>アトロピン</a:t>
            </a:r>
            <a:r>
              <a:rPr lang="en-US" altLang="ja-JP" sz="2000" dirty="0"/>
              <a:t>(</a:t>
            </a:r>
            <a:r>
              <a:rPr lang="ja-JP" altLang="en-US" sz="2000" dirty="0"/>
              <a:t>直接的な治療剤</a:t>
            </a:r>
            <a:r>
              <a:rPr lang="en-US" altLang="ja-JP" sz="2000" dirty="0"/>
              <a:t>)</a:t>
            </a:r>
          </a:p>
          <a:p>
            <a:pPr lvl="1">
              <a:lnSpc>
                <a:spcPts val="2700"/>
              </a:lnSpc>
            </a:pPr>
            <a:r>
              <a:rPr lang="ja-JP" altLang="en-US" sz="2000" dirty="0"/>
              <a:t>アセチルコリン過剰状態を受容体側でブロック</a:t>
            </a:r>
          </a:p>
          <a:p>
            <a:pPr>
              <a:lnSpc>
                <a:spcPts val="2700"/>
              </a:lnSpc>
            </a:pPr>
            <a:r>
              <a:rPr lang="ja-JP" altLang="en-US" sz="2000" dirty="0"/>
              <a:t>パム</a:t>
            </a:r>
            <a:r>
              <a:rPr lang="en-US" altLang="ja-JP" sz="2000" dirty="0"/>
              <a:t>(</a:t>
            </a:r>
            <a:r>
              <a:rPr lang="ja-JP" altLang="en-US" sz="2000" dirty="0"/>
              <a:t>直接的な治療剤</a:t>
            </a:r>
            <a:r>
              <a:rPr lang="en-US" altLang="ja-JP" sz="2000" dirty="0"/>
              <a:t>)</a:t>
            </a:r>
          </a:p>
          <a:p>
            <a:pPr lvl="1">
              <a:lnSpc>
                <a:spcPts val="2700"/>
              </a:lnSpc>
            </a:pPr>
            <a:r>
              <a:rPr lang="ja-JP" altLang="en-US" sz="2000" dirty="0"/>
              <a:t>アセチルコリンエステラーゼから神経剤を解離吸着</a:t>
            </a:r>
          </a:p>
          <a:p>
            <a:pPr lvl="1">
              <a:lnSpc>
                <a:spcPts val="2700"/>
              </a:lnSpc>
            </a:pPr>
            <a:r>
              <a:rPr lang="ja-JP" altLang="en-US" sz="2000" dirty="0"/>
              <a:t>解離できなくなる現象をエージングと言い、</a:t>
            </a:r>
            <a:endParaRPr lang="en-US" altLang="ja-JP" sz="2000" dirty="0"/>
          </a:p>
          <a:p>
            <a:pPr marL="357188" lvl="1" indent="0">
              <a:lnSpc>
                <a:spcPts val="2700"/>
              </a:lnSpc>
              <a:buNone/>
            </a:pPr>
            <a:r>
              <a:rPr lang="ja-JP" altLang="en-US" sz="2000" dirty="0"/>
              <a:t>　エージングが起きる前に投与する必要がある</a:t>
            </a:r>
            <a:endParaRPr lang="en-US" altLang="ja-JP" sz="2000" dirty="0"/>
          </a:p>
          <a:p>
            <a:pPr>
              <a:lnSpc>
                <a:spcPts val="2700"/>
              </a:lnSpc>
              <a:defRPr/>
            </a:pPr>
            <a:r>
              <a:rPr lang="ja-JP" altLang="en-US" sz="2000" dirty="0">
                <a:latin typeface="ＭＳ ゴシック" panose="020B0609070205080204" pitchFamily="49" charset="-128"/>
              </a:rPr>
              <a:t>ジアゼパム（二次時的な影響（痙攣）の治療）</a:t>
            </a:r>
            <a:endParaRPr lang="en-US" altLang="ja-JP" sz="2000" dirty="0">
              <a:latin typeface="ＭＳ ゴシック" panose="020B0609070205080204" pitchFamily="49" charset="-128"/>
            </a:endParaRPr>
          </a:p>
          <a:p>
            <a:pPr lvl="1">
              <a:lnSpc>
                <a:spcPts val="2700"/>
              </a:lnSpc>
              <a:defRPr/>
            </a:pPr>
            <a:r>
              <a:rPr lang="ja-JP" altLang="en-US" sz="2000" dirty="0"/>
              <a:t>直接神経剤には作用せず、痙攣で生じる脳障害を抑制</a:t>
            </a:r>
            <a:endParaRPr lang="en-US" altLang="ja-JP" sz="2000" dirty="0"/>
          </a:p>
          <a:p>
            <a:pPr>
              <a:lnSpc>
                <a:spcPts val="2700"/>
              </a:lnSpc>
              <a:defRPr/>
            </a:pPr>
            <a:r>
              <a:rPr lang="ja-JP" altLang="en-US" sz="2000" dirty="0">
                <a:latin typeface="ＭＳ ゴシック" panose="020B0609070205080204" pitchFamily="49" charset="-128"/>
              </a:rPr>
              <a:t>気道確保及び呼吸補助（根本的治療までの対処療法）</a:t>
            </a:r>
            <a:endParaRPr lang="en-US" altLang="ja-JP" sz="2000" dirty="0">
              <a:latin typeface="ＭＳ ゴシック" panose="020B0609070205080204" pitchFamily="49" charset="-128"/>
            </a:endParaRPr>
          </a:p>
          <a:p>
            <a:pPr lvl="1">
              <a:lnSpc>
                <a:spcPts val="2700"/>
              </a:lnSpc>
              <a:defRPr/>
            </a:pPr>
            <a:r>
              <a:rPr lang="ja-JP" altLang="en-US" sz="2000" dirty="0">
                <a:latin typeface="ＭＳ ゴシック" panose="020B0609070205080204" pitchFamily="49" charset="-128"/>
              </a:rPr>
              <a:t>呼吸停止状態を補助することで救命が可能　</a:t>
            </a:r>
            <a:endParaRPr lang="en-US" altLang="ja-JP" sz="2000" dirty="0">
              <a:latin typeface="ＭＳ ゴシック" panose="020B0609070205080204" pitchFamily="49" charset="-128"/>
            </a:endParaRPr>
          </a:p>
          <a:p>
            <a:pPr marL="357188" lvl="1" indent="0">
              <a:lnSpc>
                <a:spcPts val="2700"/>
              </a:lnSpc>
              <a:buNone/>
            </a:pPr>
            <a:endParaRPr lang="en-US" altLang="ja-JP" sz="2000" dirty="0"/>
          </a:p>
        </p:txBody>
      </p:sp>
      <p:sp>
        <p:nvSpPr>
          <p:cNvPr id="4" name="スライド番号プレースホルダー 3">
            <a:extLst>
              <a:ext uri="{FF2B5EF4-FFF2-40B4-BE49-F238E27FC236}">
                <a16:creationId xmlns:a16="http://schemas.microsoft.com/office/drawing/2014/main" id="{665C7EF8-EDC5-EE4B-8BFA-0D81A8F707BA}"/>
              </a:ext>
            </a:extLst>
          </p:cNvPr>
          <p:cNvSpPr>
            <a:spLocks noGrp="1"/>
          </p:cNvSpPr>
          <p:nvPr>
            <p:ph type="sldNum" sz="quarter" idx="12"/>
          </p:nvPr>
        </p:nvSpPr>
        <p:spPr/>
        <p:txBody>
          <a:bodyPr/>
          <a:lstStyle/>
          <a:p>
            <a:fld id="{3703C944-5F21-DB4B-805C-66633127842B}" type="slidenum">
              <a:rPr lang="ja-JP" altLang="en-US" smtClean="0"/>
              <a:pPr/>
              <a:t>7</a:t>
            </a:fld>
            <a:endParaRPr lang="ja-JP" altLang="en-US"/>
          </a:p>
        </p:txBody>
      </p:sp>
      <p:grpSp>
        <p:nvGrpSpPr>
          <p:cNvPr id="12" name="グループ化 11"/>
          <p:cNvGrpSpPr/>
          <p:nvPr/>
        </p:nvGrpSpPr>
        <p:grpSpPr>
          <a:xfrm>
            <a:off x="7036828" y="1053107"/>
            <a:ext cx="1870472" cy="2106215"/>
            <a:chOff x="6825037" y="834889"/>
            <a:chExt cx="1870472" cy="2106215"/>
          </a:xfrm>
        </p:grpSpPr>
        <p:sp>
          <p:nvSpPr>
            <p:cNvPr id="5" name="四角形: 角を丸くする 5">
              <a:extLst>
                <a:ext uri="{FF2B5EF4-FFF2-40B4-BE49-F238E27FC236}">
                  <a16:creationId xmlns:a16="http://schemas.microsoft.com/office/drawing/2014/main" id="{B6C80A62-5890-EA4D-8313-6534B09C72EA}"/>
                </a:ext>
              </a:extLst>
            </p:cNvPr>
            <p:cNvSpPr/>
            <p:nvPr/>
          </p:nvSpPr>
          <p:spPr>
            <a:xfrm>
              <a:off x="6825037" y="834889"/>
              <a:ext cx="1870472" cy="2106215"/>
            </a:xfrm>
            <a:prstGeom prst="roundRect">
              <a:avLst>
                <a:gd name="adj" fmla="val 6411"/>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6" name="正方形/長方形 6">
              <a:extLst>
                <a:ext uri="{FF2B5EF4-FFF2-40B4-BE49-F238E27FC236}">
                  <a16:creationId xmlns:a16="http://schemas.microsoft.com/office/drawing/2014/main" id="{D272125B-5DAA-304C-89F6-F84CC421C26B}"/>
                </a:ext>
              </a:extLst>
            </p:cNvPr>
            <p:cNvSpPr>
              <a:spLocks noChangeArrowheads="1"/>
            </p:cNvSpPr>
            <p:nvPr/>
          </p:nvSpPr>
          <p:spPr bwMode="auto">
            <a:xfrm>
              <a:off x="7001250" y="2336267"/>
              <a:ext cx="1535998" cy="507831"/>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350" b="1">
                  <a:latin typeface="ＭＳ ゴシック" pitchFamily="49" charset="-128"/>
                </a:rPr>
                <a:t>サリン：５時間以内</a:t>
              </a:r>
              <a:endParaRPr lang="en-US" altLang="ja-JP" sz="1350" b="1">
                <a:latin typeface="ＭＳ ゴシック" pitchFamily="49" charset="-128"/>
              </a:endParaRPr>
            </a:p>
            <a:p>
              <a:pPr>
                <a:spcBef>
                  <a:spcPct val="0"/>
                </a:spcBef>
                <a:buFontTx/>
                <a:buNone/>
              </a:pPr>
              <a:r>
                <a:rPr lang="ja-JP" altLang="en-US" sz="1350" b="1">
                  <a:latin typeface="ＭＳ ゴシック" pitchFamily="49" charset="-128"/>
                </a:rPr>
                <a:t>ソマン：２分以内</a:t>
              </a:r>
              <a:endParaRPr lang="en-US" altLang="ja-JP" sz="1350" b="1">
                <a:latin typeface="ＭＳ ゴシック" pitchFamily="49" charset="-128"/>
              </a:endParaRPr>
            </a:p>
          </p:txBody>
        </p:sp>
        <p:sp>
          <p:nvSpPr>
            <p:cNvPr id="7" name="テキスト ボックス 7">
              <a:extLst>
                <a:ext uri="{FF2B5EF4-FFF2-40B4-BE49-F238E27FC236}">
                  <a16:creationId xmlns:a16="http://schemas.microsoft.com/office/drawing/2014/main" id="{3CC1BA32-4823-9944-93C0-A03C33E3F7CF}"/>
                </a:ext>
              </a:extLst>
            </p:cNvPr>
            <p:cNvSpPr txBox="1">
              <a:spLocks noChangeArrowheads="1"/>
            </p:cNvSpPr>
            <p:nvPr/>
          </p:nvSpPr>
          <p:spPr bwMode="auto">
            <a:xfrm>
              <a:off x="7258425" y="934901"/>
              <a:ext cx="1050288" cy="300082"/>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350"/>
                <a:t>自動注射器</a:t>
              </a:r>
            </a:p>
          </p:txBody>
        </p:sp>
        <p:sp>
          <p:nvSpPr>
            <p:cNvPr id="8" name="テキスト ボックス 3">
              <a:extLst>
                <a:ext uri="{FF2B5EF4-FFF2-40B4-BE49-F238E27FC236}">
                  <a16:creationId xmlns:a16="http://schemas.microsoft.com/office/drawing/2014/main" id="{95088996-1D57-9B41-89AE-E16AACFE5EE8}"/>
                </a:ext>
              </a:extLst>
            </p:cNvPr>
            <p:cNvSpPr txBox="1">
              <a:spLocks noChangeArrowheads="1"/>
            </p:cNvSpPr>
            <p:nvPr/>
          </p:nvSpPr>
          <p:spPr bwMode="auto">
            <a:xfrm>
              <a:off x="7246607" y="1233973"/>
              <a:ext cx="9829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500" b="1" dirty="0"/>
                <a:t>アトロピン</a:t>
              </a:r>
            </a:p>
          </p:txBody>
        </p:sp>
        <p:sp>
          <p:nvSpPr>
            <p:cNvPr id="9" name="テキスト ボックス 8">
              <a:extLst>
                <a:ext uri="{FF2B5EF4-FFF2-40B4-BE49-F238E27FC236}">
                  <a16:creationId xmlns:a16="http://schemas.microsoft.com/office/drawing/2014/main" id="{0009EB26-0103-D54F-A8AF-B752111FB55D}"/>
                </a:ext>
              </a:extLst>
            </p:cNvPr>
            <p:cNvSpPr txBox="1">
              <a:spLocks noChangeArrowheads="1"/>
            </p:cNvSpPr>
            <p:nvPr/>
          </p:nvSpPr>
          <p:spPr bwMode="auto">
            <a:xfrm>
              <a:off x="7536807" y="1993808"/>
              <a:ext cx="5661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500" b="1" dirty="0"/>
                <a:t>パム</a:t>
              </a:r>
            </a:p>
          </p:txBody>
        </p:sp>
        <p:pic>
          <p:nvPicPr>
            <p:cNvPr id="10" name="Picture 2">
              <a:extLst>
                <a:ext uri="{FF2B5EF4-FFF2-40B4-BE49-F238E27FC236}">
                  <a16:creationId xmlns:a16="http://schemas.microsoft.com/office/drawing/2014/main" id="{378B7BAF-0580-754C-85D0-82E70B3CF9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2405"/>
            <a:stretch>
              <a:fillRect/>
            </a:stretch>
          </p:blipFill>
          <p:spPr bwMode="auto">
            <a:xfrm rot="10800000">
              <a:off x="6855760" y="1402906"/>
              <a:ext cx="1815703" cy="6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4710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矢印コネクタ 22"/>
          <p:cNvCxnSpPr/>
          <p:nvPr/>
        </p:nvCxnSpPr>
        <p:spPr>
          <a:xfrm>
            <a:off x="3917246" y="2032000"/>
            <a:ext cx="11289" cy="13095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F6B4FEC1-B547-434C-9696-D27D84886367}"/>
              </a:ext>
            </a:extLst>
          </p:cNvPr>
          <p:cNvSpPr>
            <a:spLocks noGrp="1"/>
          </p:cNvSpPr>
          <p:nvPr>
            <p:ph type="title"/>
          </p:nvPr>
        </p:nvSpPr>
        <p:spPr/>
        <p:txBody>
          <a:bodyPr/>
          <a:lstStyle/>
          <a:p>
            <a:r>
              <a:rPr kumimoji="1" lang="ja-JP" altLang="en-US" dirty="0"/>
              <a:t>自動注射器の使用判断モデル</a:t>
            </a:r>
          </a:p>
        </p:txBody>
      </p:sp>
      <p:sp>
        <p:nvSpPr>
          <p:cNvPr id="4" name="スライド番号プレースホルダー 3">
            <a:extLst>
              <a:ext uri="{FF2B5EF4-FFF2-40B4-BE49-F238E27FC236}">
                <a16:creationId xmlns:a16="http://schemas.microsoft.com/office/drawing/2014/main" id="{9248CC10-EDBF-9042-8746-13C98E733FC0}"/>
              </a:ext>
            </a:extLst>
          </p:cNvPr>
          <p:cNvSpPr>
            <a:spLocks noGrp="1"/>
          </p:cNvSpPr>
          <p:nvPr>
            <p:ph type="sldNum" sz="quarter" idx="12"/>
          </p:nvPr>
        </p:nvSpPr>
        <p:spPr/>
        <p:txBody>
          <a:bodyPr/>
          <a:lstStyle/>
          <a:p>
            <a:fld id="{3703C944-5F21-DB4B-805C-66633127842B}" type="slidenum">
              <a:rPr lang="ja-JP" altLang="en-US" smtClean="0"/>
              <a:pPr/>
              <a:t>8</a:t>
            </a:fld>
            <a:endParaRPr lang="ja-JP" altLang="en-US"/>
          </a:p>
        </p:txBody>
      </p:sp>
      <p:sp>
        <p:nvSpPr>
          <p:cNvPr id="6" name="角丸四角形 5"/>
          <p:cNvSpPr/>
          <p:nvPr/>
        </p:nvSpPr>
        <p:spPr>
          <a:xfrm>
            <a:off x="936978" y="756356"/>
            <a:ext cx="7145866" cy="1253066"/>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28890" y="812800"/>
            <a:ext cx="6931706" cy="1200329"/>
          </a:xfrm>
          <a:prstGeom prst="rect">
            <a:avLst/>
          </a:prstGeom>
          <a:noFill/>
        </p:spPr>
        <p:txBody>
          <a:bodyPr wrap="none" rtlCol="0">
            <a:spAutoFit/>
          </a:bodyPr>
          <a:lstStyle/>
          <a:p>
            <a:r>
              <a:rPr kumimoji="1" lang="ja-JP" altLang="en-US" dirty="0"/>
              <a:t>① 化学テロの蓋然性・自力で動くことができない傷病者３名以上</a:t>
            </a:r>
            <a:endParaRPr kumimoji="1" lang="en-US" altLang="ja-JP" dirty="0"/>
          </a:p>
          <a:p>
            <a:r>
              <a:rPr lang="ja-JP" altLang="en-US" dirty="0"/>
              <a:t>　　　　　　　　　　・重症外傷事案以外（爆発や出血がない）</a:t>
            </a:r>
            <a:endParaRPr lang="en-US" altLang="ja-JP" dirty="0"/>
          </a:p>
          <a:p>
            <a:r>
              <a:rPr lang="ja-JP" altLang="en-US" dirty="0"/>
              <a:t>② </a:t>
            </a:r>
            <a:r>
              <a:rPr kumimoji="1" lang="ja-JP" altLang="en-US" dirty="0"/>
              <a:t>神経剤の症状（鼻汁、流涎、視覚異常、眼痛・流涙、呼吸苦）</a:t>
            </a:r>
            <a:endParaRPr kumimoji="1" lang="en-US" altLang="ja-JP" dirty="0"/>
          </a:p>
          <a:p>
            <a:r>
              <a:rPr lang="ja-JP" altLang="en-US" dirty="0"/>
              <a:t>③ 化学剤検知器で神経剤の陽性アラートの発報</a:t>
            </a:r>
            <a:endParaRPr kumimoji="1" lang="ja-JP" altLang="en-US" dirty="0"/>
          </a:p>
        </p:txBody>
      </p:sp>
      <p:sp>
        <p:nvSpPr>
          <p:cNvPr id="9" name="角丸四角形 8"/>
          <p:cNvSpPr/>
          <p:nvPr/>
        </p:nvSpPr>
        <p:spPr>
          <a:xfrm>
            <a:off x="3469392" y="2702394"/>
            <a:ext cx="4583289" cy="356896"/>
          </a:xfrm>
          <a:prstGeom prst="roundRect">
            <a:avLst/>
          </a:prstGeom>
          <a:gradFill flip="none" rotWithShape="1">
            <a:gsLst>
              <a:gs pos="70000">
                <a:schemeClr val="bg1"/>
              </a:gs>
              <a:gs pos="100000">
                <a:schemeClr val="accent5">
                  <a:lumMod val="60000"/>
                  <a:lumOff val="40000"/>
                </a:schemeClr>
              </a:gs>
            </a:gsLst>
            <a:path path="rect">
              <a:fillToRect l="50000" t="50000" r="50000" b="50000"/>
            </a:path>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860797" y="2065867"/>
            <a:ext cx="4339650" cy="646331"/>
          </a:xfrm>
          <a:prstGeom prst="rect">
            <a:avLst/>
          </a:prstGeom>
          <a:noFill/>
        </p:spPr>
        <p:txBody>
          <a:bodyPr wrap="none" rtlCol="0">
            <a:spAutoFit/>
          </a:bodyPr>
          <a:lstStyle/>
          <a:p>
            <a:r>
              <a:rPr lang="ja-JP" altLang="en-US" dirty="0"/>
              <a:t>・いずれかが該当しない又は該当に迷い</a:t>
            </a:r>
            <a:endParaRPr lang="en-US" altLang="ja-JP" dirty="0"/>
          </a:p>
          <a:p>
            <a:r>
              <a:rPr kumimoji="1" lang="ja-JP" altLang="en-US" dirty="0"/>
              <a:t>・化学剤検知器がない</a:t>
            </a:r>
            <a:endParaRPr kumimoji="1" lang="en-US" altLang="ja-JP" dirty="0"/>
          </a:p>
        </p:txBody>
      </p:sp>
      <p:grpSp>
        <p:nvGrpSpPr>
          <p:cNvPr id="16" name="グループ化 15"/>
          <p:cNvGrpSpPr/>
          <p:nvPr/>
        </p:nvGrpSpPr>
        <p:grpSpPr>
          <a:xfrm>
            <a:off x="117234" y="3369735"/>
            <a:ext cx="9086726" cy="663256"/>
            <a:chOff x="117234" y="3279423"/>
            <a:chExt cx="9086726" cy="663256"/>
          </a:xfrm>
        </p:grpSpPr>
        <p:sp>
          <p:nvSpPr>
            <p:cNvPr id="11" name="角丸四角形 10"/>
            <p:cNvSpPr/>
            <p:nvPr/>
          </p:nvSpPr>
          <p:spPr>
            <a:xfrm>
              <a:off x="149901" y="3279423"/>
              <a:ext cx="8904157" cy="662990"/>
            </a:xfrm>
            <a:prstGeom prst="round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flipH="1">
              <a:off x="117234" y="3296348"/>
              <a:ext cx="9086726" cy="646331"/>
            </a:xfrm>
            <a:prstGeom prst="rect">
              <a:avLst/>
            </a:prstGeom>
            <a:noFill/>
          </p:spPr>
          <p:txBody>
            <a:bodyPr wrap="square" rtlCol="0">
              <a:spAutoFit/>
            </a:bodyPr>
            <a:lstStyle/>
            <a:p>
              <a:r>
                <a:rPr kumimoji="1" lang="ja-JP" altLang="en-US" dirty="0"/>
                <a:t>対  象  者：一般市民の傷病者及び対応中の部隊員のうち体調が悪化した者</a:t>
              </a:r>
              <a:r>
                <a:rPr kumimoji="1" lang="en-US" altLang="ja-JP" dirty="0"/>
                <a:t>(</a:t>
              </a:r>
              <a:r>
                <a:rPr kumimoji="1" lang="ja-JP" altLang="en-US" dirty="0"/>
                <a:t>小児を除く</a:t>
              </a:r>
              <a:r>
                <a:rPr kumimoji="1" lang="en-US" altLang="ja-JP" dirty="0"/>
                <a:t>)</a:t>
              </a:r>
            </a:p>
            <a:p>
              <a:r>
                <a:rPr lang="ja-JP" altLang="en-US" dirty="0"/>
                <a:t>優先順位：自力での移動不能者→当初移動可能であったがその後移動不能となった者</a:t>
              </a:r>
              <a:endParaRPr kumimoji="1" lang="ja-JP" altLang="en-US" dirty="0"/>
            </a:p>
          </p:txBody>
        </p:sp>
      </p:grpSp>
      <p:grpSp>
        <p:nvGrpSpPr>
          <p:cNvPr id="15" name="グループ化 14"/>
          <p:cNvGrpSpPr/>
          <p:nvPr/>
        </p:nvGrpSpPr>
        <p:grpSpPr>
          <a:xfrm>
            <a:off x="3057537" y="4406093"/>
            <a:ext cx="2795666" cy="479986"/>
            <a:chOff x="2428407" y="4452079"/>
            <a:chExt cx="2795666" cy="479986"/>
          </a:xfrm>
        </p:grpSpPr>
        <p:sp>
          <p:nvSpPr>
            <p:cNvPr id="13" name="角丸四角形 12"/>
            <p:cNvSpPr/>
            <p:nvPr/>
          </p:nvSpPr>
          <p:spPr>
            <a:xfrm>
              <a:off x="2428407" y="4452079"/>
              <a:ext cx="2795666" cy="427219"/>
            </a:xfrm>
            <a:prstGeom prst="roundRect">
              <a:avLst/>
            </a:prstGeom>
            <a:gradFill flip="none" rotWithShape="1">
              <a:gsLst>
                <a:gs pos="70000">
                  <a:schemeClr val="bg1"/>
                </a:gs>
                <a:gs pos="100000">
                  <a:srgbClr val="FFCCFF"/>
                </a:gs>
              </a:gsLst>
              <a:path path="rect">
                <a:fillToRect l="50000" t="50000" r="50000" b="50000"/>
              </a:path>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675468" y="4470400"/>
              <a:ext cx="2339102" cy="461665"/>
            </a:xfrm>
            <a:prstGeom prst="rect">
              <a:avLst/>
            </a:prstGeom>
            <a:noFill/>
          </p:spPr>
          <p:txBody>
            <a:bodyPr wrap="none" rtlCol="0">
              <a:spAutoFit/>
            </a:bodyPr>
            <a:lstStyle/>
            <a:p>
              <a:r>
                <a:rPr kumimoji="1" lang="ja-JP" altLang="en-US" sz="2400" b="1" dirty="0">
                  <a:solidFill>
                    <a:srgbClr val="FF0000"/>
                  </a:solidFill>
                </a:rPr>
                <a:t>自動注射器使用</a:t>
              </a:r>
            </a:p>
          </p:txBody>
        </p:sp>
      </p:grpSp>
      <p:sp>
        <p:nvSpPr>
          <p:cNvPr id="17" name="テキスト ボックス 16"/>
          <p:cNvSpPr txBox="1"/>
          <p:nvPr/>
        </p:nvSpPr>
        <p:spPr>
          <a:xfrm flipH="1">
            <a:off x="4922520" y="2697481"/>
            <a:ext cx="1873393" cy="400110"/>
          </a:xfrm>
          <a:prstGeom prst="rect">
            <a:avLst/>
          </a:prstGeom>
          <a:noFill/>
        </p:spPr>
        <p:txBody>
          <a:bodyPr wrap="square" rtlCol="0">
            <a:spAutoFit/>
          </a:bodyPr>
          <a:lstStyle/>
          <a:p>
            <a:r>
              <a:rPr kumimoji="1" lang="ja-JP" altLang="en-US" sz="2000" b="1" dirty="0"/>
              <a:t>専門家の助言</a:t>
            </a:r>
          </a:p>
        </p:txBody>
      </p:sp>
      <p:grpSp>
        <p:nvGrpSpPr>
          <p:cNvPr id="26" name="グループ化 25"/>
          <p:cNvGrpSpPr/>
          <p:nvPr/>
        </p:nvGrpSpPr>
        <p:grpSpPr>
          <a:xfrm>
            <a:off x="221375" y="4310837"/>
            <a:ext cx="2731911" cy="677108"/>
            <a:chOff x="203200" y="4176888"/>
            <a:chExt cx="2731911" cy="677108"/>
          </a:xfrm>
        </p:grpSpPr>
        <p:sp>
          <p:nvSpPr>
            <p:cNvPr id="18" name="テキスト ボックス 17"/>
            <p:cNvSpPr txBox="1"/>
            <p:nvPr/>
          </p:nvSpPr>
          <p:spPr>
            <a:xfrm>
              <a:off x="203200" y="4176888"/>
              <a:ext cx="2731911" cy="677108"/>
            </a:xfrm>
            <a:prstGeom prst="rect">
              <a:avLst/>
            </a:prstGeom>
            <a:noFill/>
          </p:spPr>
          <p:txBody>
            <a:bodyPr wrap="square" rtlCol="0">
              <a:spAutoFit/>
            </a:bodyPr>
            <a:lstStyle/>
            <a:p>
              <a:pPr algn="ctr"/>
              <a:r>
                <a:rPr kumimoji="1" lang="ja-JP" altLang="en-US" dirty="0"/>
                <a:t>医師及び看護職員以外の</a:t>
              </a:r>
              <a:r>
                <a:rPr kumimoji="1" lang="ja-JP" altLang="en-US" sz="2000" b="1" dirty="0">
                  <a:solidFill>
                    <a:srgbClr val="FF0000"/>
                  </a:solidFill>
                </a:rPr>
                <a:t>実動部隊の公務員</a:t>
              </a:r>
              <a:endParaRPr kumimoji="1" lang="ja-JP" altLang="en-US" b="1" dirty="0">
                <a:solidFill>
                  <a:srgbClr val="FF0000"/>
                </a:solidFill>
              </a:endParaRPr>
            </a:p>
          </p:txBody>
        </p:sp>
        <p:sp>
          <p:nvSpPr>
            <p:cNvPr id="21" name="正方形/長方形 20"/>
            <p:cNvSpPr/>
            <p:nvPr/>
          </p:nvSpPr>
          <p:spPr>
            <a:xfrm>
              <a:off x="282222" y="4191001"/>
              <a:ext cx="2594328" cy="5905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矢印コネクタ 23"/>
          <p:cNvCxnSpPr/>
          <p:nvPr/>
        </p:nvCxnSpPr>
        <p:spPr>
          <a:xfrm>
            <a:off x="2116668" y="2003778"/>
            <a:ext cx="11289" cy="1309511"/>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167467" y="2212620"/>
            <a:ext cx="1107996" cy="369332"/>
          </a:xfrm>
          <a:prstGeom prst="rect">
            <a:avLst/>
          </a:prstGeom>
          <a:noFill/>
        </p:spPr>
        <p:txBody>
          <a:bodyPr wrap="none" rtlCol="0">
            <a:spAutoFit/>
          </a:bodyPr>
          <a:lstStyle/>
          <a:p>
            <a:r>
              <a:rPr kumimoji="1" lang="ja-JP" altLang="en-US" dirty="0"/>
              <a:t>全て該当</a:t>
            </a:r>
          </a:p>
        </p:txBody>
      </p:sp>
      <p:sp>
        <p:nvSpPr>
          <p:cNvPr id="27" name="下矢印 26"/>
          <p:cNvSpPr/>
          <p:nvPr/>
        </p:nvSpPr>
        <p:spPr>
          <a:xfrm>
            <a:off x="3705727" y="4042609"/>
            <a:ext cx="1463040" cy="34651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rot="16200000">
            <a:off x="5755106" y="4446068"/>
            <a:ext cx="575911" cy="34651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246795" y="4417997"/>
            <a:ext cx="2492943" cy="442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266047" y="4485372"/>
            <a:ext cx="2492990" cy="369332"/>
          </a:xfrm>
          <a:prstGeom prst="rect">
            <a:avLst/>
          </a:prstGeom>
          <a:noFill/>
        </p:spPr>
        <p:txBody>
          <a:bodyPr wrap="none" rtlCol="0">
            <a:spAutoFit/>
          </a:bodyPr>
          <a:lstStyle/>
          <a:p>
            <a:r>
              <a:rPr kumimoji="1" lang="ja-JP" altLang="en-US" dirty="0"/>
              <a:t>迅速に医療機関に搬送</a:t>
            </a:r>
          </a:p>
        </p:txBody>
      </p:sp>
    </p:spTree>
    <p:extLst>
      <p:ext uri="{BB962C8B-B14F-4D97-AF65-F5344CB8AC3E}">
        <p14:creationId xmlns:p14="http://schemas.microsoft.com/office/powerpoint/2010/main" val="71472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4FEC1-B547-434C-9696-D27D84886367}"/>
              </a:ext>
            </a:extLst>
          </p:cNvPr>
          <p:cNvSpPr>
            <a:spLocks noGrp="1"/>
          </p:cNvSpPr>
          <p:nvPr>
            <p:ph type="title"/>
          </p:nvPr>
        </p:nvSpPr>
        <p:spPr/>
        <p:txBody>
          <a:bodyPr/>
          <a:lstStyle/>
          <a:p>
            <a:r>
              <a:rPr kumimoji="1" lang="ja-JP" altLang="en-US" dirty="0" err="1"/>
              <a:t>びらん</a:t>
            </a:r>
            <a:r>
              <a:rPr kumimoji="1" lang="ja-JP" altLang="en-US" dirty="0"/>
              <a:t>剤の特徴</a:t>
            </a:r>
          </a:p>
        </p:txBody>
      </p:sp>
      <p:sp>
        <p:nvSpPr>
          <p:cNvPr id="3" name="コンテンツ プレースホルダー 2">
            <a:extLst>
              <a:ext uri="{FF2B5EF4-FFF2-40B4-BE49-F238E27FC236}">
                <a16:creationId xmlns:a16="http://schemas.microsoft.com/office/drawing/2014/main" id="{0DA45CA1-7CDB-6144-89F5-1A3AD5299BCA}"/>
              </a:ext>
            </a:extLst>
          </p:cNvPr>
          <p:cNvSpPr>
            <a:spLocks noGrp="1"/>
          </p:cNvSpPr>
          <p:nvPr>
            <p:ph idx="1"/>
          </p:nvPr>
        </p:nvSpPr>
        <p:spPr>
          <a:xfrm>
            <a:off x="577691" y="926329"/>
            <a:ext cx="8015288" cy="3797835"/>
          </a:xfrm>
        </p:spPr>
        <p:txBody>
          <a:bodyPr>
            <a:normAutofit/>
          </a:bodyPr>
          <a:lstStyle/>
          <a:p>
            <a:pPr>
              <a:lnSpc>
                <a:spcPts val="2700"/>
              </a:lnSpc>
            </a:pPr>
            <a:r>
              <a:rPr lang="ja-JP" altLang="en-US" sz="2000" dirty="0"/>
              <a:t>熱傷状の水泡を生じ、皮膚、口、鼻、喉、肺、目に障害を及ぼす特に湿った部位に影響する</a:t>
            </a:r>
          </a:p>
          <a:p>
            <a:pPr>
              <a:lnSpc>
                <a:spcPts val="2700"/>
              </a:lnSpc>
            </a:pPr>
            <a:r>
              <a:rPr lang="ja-JP" altLang="en-US" sz="2000" dirty="0"/>
              <a:t>吸入により肺を損傷し、肺水腫により死に至る</a:t>
            </a:r>
          </a:p>
          <a:p>
            <a:pPr>
              <a:lnSpc>
                <a:spcPts val="2700"/>
              </a:lnSpc>
            </a:pPr>
            <a:r>
              <a:rPr lang="ja-JP" altLang="en-US" sz="2000" dirty="0"/>
              <a:t>マスタードは無痛、ルイサイトは激痛を伴う</a:t>
            </a:r>
            <a:endParaRPr lang="en-US" altLang="ja-JP" sz="2000" dirty="0"/>
          </a:p>
          <a:p>
            <a:pPr>
              <a:lnSpc>
                <a:spcPts val="2700"/>
              </a:lnSpc>
            </a:pPr>
            <a:r>
              <a:rPr lang="ja-JP" altLang="en-US" sz="2000" dirty="0"/>
              <a:t>蒸気曝露では、目の刺激症状、充血、上気道の刺激症状が起きる</a:t>
            </a:r>
          </a:p>
          <a:p>
            <a:pPr>
              <a:lnSpc>
                <a:spcPts val="2700"/>
              </a:lnSpc>
            </a:pPr>
            <a:r>
              <a:rPr lang="ja-JP" altLang="en-US" sz="2000" dirty="0"/>
              <a:t>マスタードは数時間後に発症し、皮膚細胞が液化壊死する</a:t>
            </a:r>
            <a:endParaRPr lang="en-US" altLang="ja-JP" sz="2000" dirty="0"/>
          </a:p>
          <a:p>
            <a:pPr>
              <a:lnSpc>
                <a:spcPts val="2700"/>
              </a:lnSpc>
            </a:pPr>
            <a:r>
              <a:rPr lang="ja-JP" altLang="en-US" sz="2000" dirty="0"/>
              <a:t>独特の臭気により存在を察知することができる</a:t>
            </a:r>
            <a:endParaRPr lang="en-US" altLang="ja-JP" sz="2000" dirty="0"/>
          </a:p>
          <a:p>
            <a:pPr>
              <a:lnSpc>
                <a:spcPts val="2700"/>
              </a:lnSpc>
            </a:pPr>
            <a:r>
              <a:rPr lang="ja-JP" altLang="en-US" sz="2000" dirty="0"/>
              <a:t>持久性であり、汚染が必要である（人員、地域、施設）</a:t>
            </a:r>
            <a:endParaRPr lang="en-US" altLang="ja-JP" sz="2000" dirty="0"/>
          </a:p>
          <a:p>
            <a:pPr marL="0" indent="0">
              <a:lnSpc>
                <a:spcPts val="2700"/>
              </a:lnSpc>
              <a:buNone/>
            </a:pPr>
            <a:endParaRPr lang="ja-JP" altLang="en-US" sz="2000" dirty="0"/>
          </a:p>
          <a:p>
            <a:pPr>
              <a:lnSpc>
                <a:spcPts val="2700"/>
              </a:lnSpc>
            </a:pPr>
            <a:endParaRPr kumimoji="1" lang="ja-JP" altLang="en-US" sz="2000" dirty="0"/>
          </a:p>
        </p:txBody>
      </p:sp>
      <p:sp>
        <p:nvSpPr>
          <p:cNvPr id="4" name="スライド番号プレースホルダー 3">
            <a:extLst>
              <a:ext uri="{FF2B5EF4-FFF2-40B4-BE49-F238E27FC236}">
                <a16:creationId xmlns:a16="http://schemas.microsoft.com/office/drawing/2014/main" id="{9248CC10-EDBF-9042-8746-13C98E733FC0}"/>
              </a:ext>
            </a:extLst>
          </p:cNvPr>
          <p:cNvSpPr>
            <a:spLocks noGrp="1"/>
          </p:cNvSpPr>
          <p:nvPr>
            <p:ph type="sldNum" sz="quarter" idx="12"/>
          </p:nvPr>
        </p:nvSpPr>
        <p:spPr/>
        <p:txBody>
          <a:bodyPr/>
          <a:lstStyle/>
          <a:p>
            <a:fld id="{3703C944-5F21-DB4B-805C-66633127842B}" type="slidenum">
              <a:rPr lang="ja-JP" altLang="en-US" smtClean="0"/>
              <a:pPr/>
              <a:t>9</a:t>
            </a:fld>
            <a:endParaRPr lang="ja-JP" altLang="en-US"/>
          </a:p>
        </p:txBody>
      </p:sp>
    </p:spTree>
    <p:extLst>
      <p:ext uri="{BB962C8B-B14F-4D97-AF65-F5344CB8AC3E}">
        <p14:creationId xmlns:p14="http://schemas.microsoft.com/office/powerpoint/2010/main" val="3437445614"/>
      </p:ext>
    </p:extLst>
  </p:cSld>
  <p:clrMapOvr>
    <a:masterClrMapping/>
  </p:clrMapOvr>
</p:sld>
</file>

<file path=ppt/theme/theme1.xml><?xml version="1.0" encoding="utf-8"?>
<a:theme xmlns:a="http://schemas.openxmlformats.org/drawingml/2006/main" name="タイトル緑枠">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タイトル緑枠" id="{C6A6E552-6C30-EA44-8C05-E8FB460DDDD5}" vid="{F8984AAC-3F4A-1746-96A4-D990AE5DB2E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5296</TotalTime>
  <Words>6093</Words>
  <Application>Microsoft Macintosh PowerPoint</Application>
  <PresentationFormat>画面に合わせる (16:9)</PresentationFormat>
  <Paragraphs>494</Paragraphs>
  <Slides>25</Slides>
  <Notes>25</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9" baseType="lpstr">
      <vt:lpstr>AppleSDGothicNeo-Regular</vt:lpstr>
      <vt:lpstr>ArialUnicodeMS</vt:lpstr>
      <vt:lpstr>HG丸ｺﾞｼｯｸM-PRO</vt:lpstr>
      <vt:lpstr>HiraginoSans-W3</vt:lpstr>
      <vt:lpstr>ＭＳ Ｐゴシック</vt:lpstr>
      <vt:lpstr>ＭＳ ゴシック</vt:lpstr>
      <vt:lpstr>YuKyokasho Medium</vt:lpstr>
      <vt:lpstr>メイリオ</vt:lpstr>
      <vt:lpstr>Arial</vt:lpstr>
      <vt:lpstr>Calibri</vt:lpstr>
      <vt:lpstr>Trebuchet MS</vt:lpstr>
      <vt:lpstr>Wingdings</vt:lpstr>
      <vt:lpstr>タイトル緑枠</vt:lpstr>
      <vt:lpstr>ビットマップ イメージ</vt:lpstr>
      <vt:lpstr>化学剤テロ災害対処</vt:lpstr>
      <vt:lpstr>化学剤の基礎</vt:lpstr>
      <vt:lpstr>化学剤の種類と特性</vt:lpstr>
      <vt:lpstr>Novichok（ノビチョク）</vt:lpstr>
      <vt:lpstr>神経剤の特徴</vt:lpstr>
      <vt:lpstr>神経剤の人体への作用</vt:lpstr>
      <vt:lpstr>神経剤に対する応急処置</vt:lpstr>
      <vt:lpstr>自動注射器の使用判断モデル</vt:lpstr>
      <vt:lpstr>びらん剤の特徴</vt:lpstr>
      <vt:lpstr>びらん剤に対する応急処置</vt:lpstr>
      <vt:lpstr>血液剤（シアン化物）の特徴</vt:lpstr>
      <vt:lpstr>窒息剤の特徴</vt:lpstr>
      <vt:lpstr>防護のレベル</vt:lpstr>
      <vt:lpstr>脱面・脱衣の位置</vt:lpstr>
      <vt:lpstr>徴候による化学剤の存在の判断</vt:lpstr>
      <vt:lpstr>検知紙</vt:lpstr>
      <vt:lpstr>化学テロの主な散布手段</vt:lpstr>
      <vt:lpstr>サリン事件の被害状況</vt:lpstr>
      <vt:lpstr>初動対応：判断</vt:lpstr>
      <vt:lpstr>初動対応：出動準備</vt:lpstr>
      <vt:lpstr>初動対応：現着後</vt:lpstr>
      <vt:lpstr>迅速な医療介入</vt:lpstr>
      <vt:lpstr>除　染</vt:lpstr>
      <vt:lpstr>被害者大量発生時の除染</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特殊災害対処研修</dc:title>
  <dc:creator>10993</dc:creator>
  <cp:lastModifiedBy>Tominaga</cp:lastModifiedBy>
  <cp:revision>269</cp:revision>
  <cp:lastPrinted>2021-04-02T02:43:06Z</cp:lastPrinted>
  <dcterms:created xsi:type="dcterms:W3CDTF">2019-01-10T04:42:26Z</dcterms:created>
  <dcterms:modified xsi:type="dcterms:W3CDTF">2021-04-02T02:47:21Z</dcterms:modified>
</cp:coreProperties>
</file>