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8"/>
  </p:notesMasterIdLst>
  <p:sldIdLst>
    <p:sldId id="436" r:id="rId2"/>
    <p:sldId id="466" r:id="rId3"/>
    <p:sldId id="478" r:id="rId4"/>
    <p:sldId id="469" r:id="rId5"/>
    <p:sldId id="467" r:id="rId6"/>
    <p:sldId id="474" r:id="rId7"/>
    <p:sldId id="471" r:id="rId8"/>
    <p:sldId id="468" r:id="rId9"/>
    <p:sldId id="480" r:id="rId10"/>
    <p:sldId id="470" r:id="rId11"/>
    <p:sldId id="475" r:id="rId12"/>
    <p:sldId id="481" r:id="rId13"/>
    <p:sldId id="477" r:id="rId14"/>
    <p:sldId id="472" r:id="rId15"/>
    <p:sldId id="479" r:id="rId16"/>
    <p:sldId id="473" r:id="rId17"/>
  </p:sldIdLst>
  <p:sldSz cx="9144000" cy="5143500" type="screen16x9"/>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y+7VB21lpYCPUGhcLWYuw==" hashData="if7d6XYy6c2XfCACDVgid0CxXyv3N41lPGpvTrT1JSJJlf1jzpdiTXWFfOvFtzlK86Qw/SA8t8dSyzuSztYzIA=="/>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EBFF"/>
    <a:srgbClr val="FFEFFF"/>
    <a:srgbClr val="FFFBFF"/>
    <a:srgbClr val="FFE5FF"/>
    <a:srgbClr val="FFD5FF"/>
    <a:srgbClr val="FFF3FF"/>
    <a:srgbClr val="FFE1FF"/>
    <a:srgbClr val="FFCC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34" autoAdjust="0"/>
    <p:restoredTop sz="82925" autoAdjust="0"/>
  </p:normalViewPr>
  <p:slideViewPr>
    <p:cSldViewPr snapToGrid="0">
      <p:cViewPr varScale="1">
        <p:scale>
          <a:sx n="134" d="100"/>
          <a:sy n="134" d="100"/>
        </p:scale>
        <p:origin x="1736" y="17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142465" y="242455"/>
            <a:ext cx="6573069" cy="3697351"/>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318653" y="4253346"/>
            <a:ext cx="6220691" cy="443186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3987875459"/>
      </p:ext>
    </p:extLst>
  </p:cSld>
  <p:clrMap bg1="lt1" tx1="dk1" bg2="lt2" tx2="dk2" accent1="accent1" accent2="accent2" accent3="accent3" accent4="accent4" accent5="accent5" accent6="accent6" hlink="hlink" folHlink="folHlink"/>
  <p:notesStyle>
    <a:lvl1pPr marL="0" indent="184150" algn="l" defTabSz="914400" rtl="0" eaLnBrk="1" latinLnBrk="0" hangingPunct="1">
      <a:tabLst/>
      <a:defRPr kumimoji="1" sz="1600" kern="1200">
        <a:solidFill>
          <a:schemeClr val="tx1"/>
        </a:solidFill>
        <a:latin typeface="YuKyokasho Medium" panose="02000500000000000000" pitchFamily="2" charset="-128"/>
        <a:ea typeface="YuKyokasho Medium" panose="02000500000000000000" pitchFamily="2" charset="-128"/>
        <a:cs typeface="+mn-cs"/>
      </a:defRPr>
    </a:lvl1pPr>
    <a:lvl2pPr marL="457200" algn="l" defTabSz="914400" rtl="0" eaLnBrk="1" latinLnBrk="0" hangingPunct="1">
      <a:defRPr kumimoji="1" sz="1600" kern="1200">
        <a:solidFill>
          <a:schemeClr val="tx1"/>
        </a:solidFill>
        <a:latin typeface="YuKyokasho Medium" panose="02000500000000000000" pitchFamily="2" charset="-128"/>
        <a:ea typeface="YuKyokasho Medium" panose="02000500000000000000" pitchFamily="2" charset="-128"/>
        <a:cs typeface="+mn-cs"/>
      </a:defRPr>
    </a:lvl2pPr>
    <a:lvl3pPr marL="914400" algn="l" defTabSz="914400" rtl="0" eaLnBrk="1" latinLnBrk="0" hangingPunct="1">
      <a:defRPr kumimoji="1" sz="1600" kern="1200">
        <a:solidFill>
          <a:schemeClr val="tx1"/>
        </a:solidFill>
        <a:latin typeface="YuKyokasho Medium" panose="02000500000000000000" pitchFamily="2" charset="-128"/>
        <a:ea typeface="YuKyokasho Medium" panose="02000500000000000000" pitchFamily="2" charset="-128"/>
        <a:cs typeface="+mn-cs"/>
      </a:defRPr>
    </a:lvl3pPr>
    <a:lvl4pPr marL="1371600" algn="l" defTabSz="914400" rtl="0" eaLnBrk="1" latinLnBrk="0" hangingPunct="1">
      <a:defRPr kumimoji="1" sz="1600" kern="1200">
        <a:solidFill>
          <a:schemeClr val="tx1"/>
        </a:solidFill>
        <a:latin typeface="YuKyokasho Medium" panose="02000500000000000000" pitchFamily="2" charset="-128"/>
        <a:ea typeface="YuKyokasho Medium" panose="02000500000000000000" pitchFamily="2" charset="-128"/>
        <a:cs typeface="+mn-cs"/>
      </a:defRPr>
    </a:lvl4pPr>
    <a:lvl5pPr marL="1828800" algn="l" defTabSz="914400" rtl="0" eaLnBrk="1" latinLnBrk="0" hangingPunct="1">
      <a:defRPr kumimoji="1" sz="1600" kern="1200">
        <a:solidFill>
          <a:schemeClr val="tx1"/>
        </a:solidFill>
        <a:latin typeface="YuKyokasho Medium" panose="02000500000000000000" pitchFamily="2" charset="-128"/>
        <a:ea typeface="YuKyokasho Medium" panose="02000500000000000000" pitchFamily="2"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dirty="0"/>
              <a:t>内容</a:t>
            </a:r>
            <a:endParaRPr kumimoji="1" lang="en-US" altLang="ja-JP" dirty="0"/>
          </a:p>
          <a:p>
            <a:r>
              <a:rPr kumimoji="1" lang="ja-JP" altLang="en-US" dirty="0"/>
              <a:t>・爆弾テロの概要</a:t>
            </a:r>
            <a:endParaRPr kumimoji="1" lang="en-US" altLang="ja-JP" dirty="0"/>
          </a:p>
          <a:p>
            <a:r>
              <a:rPr kumimoji="1" lang="ja-JP" altLang="en-US" dirty="0"/>
              <a:t>・爆弾テロ災害対応</a:t>
            </a:r>
            <a:endParaRPr kumimoji="1" lang="en-US" altLang="ja-JP" dirty="0"/>
          </a:p>
        </p:txBody>
      </p:sp>
    </p:spTree>
    <p:extLst>
      <p:ext uri="{BB962C8B-B14F-4D97-AF65-F5344CB8AC3E}">
        <p14:creationId xmlns:p14="http://schemas.microsoft.com/office/powerpoint/2010/main" val="2819494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爆発による負傷者への対応として、応急救護、現場医療があるが、医療関係者がテロ現場に派遣された場合は、極力爆破地点付近には近づかないことである。</a:t>
            </a:r>
            <a:endParaRPr kumimoji="1" lang="en-US" altLang="ja-JP" dirty="0"/>
          </a:p>
          <a:p>
            <a:r>
              <a:rPr lang="ja-JP" altLang="en-US"/>
              <a:t>さらに爆発物の他、化学剤や放射性物質などが同時に使用される可能性にも留意する。爆発物テロ発生時には、多数傷病者が発生するため、救命率の向上にはトリアージも重要なポイントであり、現場での迅速な止血が有効である。さらに爆傷では体表の損傷が軽微でも臓器損傷が隠れている可能性があることに留意する。</a:t>
            </a:r>
            <a:endParaRPr lang="en-US" altLang="ja-JP" dirty="0"/>
          </a:p>
          <a:p>
            <a:r>
              <a:rPr kumimoji="1" lang="ja-JP" altLang="en-US"/>
              <a:t>トリアージ、現場医療、搬送、医療機関の選定、広域搬送等には、関係機関の連携が必要である。</a:t>
            </a:r>
          </a:p>
        </p:txBody>
      </p:sp>
    </p:spTree>
    <p:extLst>
      <p:ext uri="{BB962C8B-B14F-4D97-AF65-F5344CB8AC3E}">
        <p14:creationId xmlns:p14="http://schemas.microsoft.com/office/powerpoint/2010/main" val="1386194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dirty="0"/>
              <a:t>爆発が発生した場合、多くの被害者が一度に発生する。このため、現場ではトリアージが重要となる。</a:t>
            </a:r>
            <a:endParaRPr kumimoji="1" lang="en-US" altLang="ja-JP" dirty="0"/>
          </a:p>
          <a:p>
            <a:r>
              <a:rPr kumimoji="1" lang="ja-JP" altLang="en-US" dirty="0"/>
              <a:t>現場では、止血及び心肺蘇生等の応急処置を速やかに実施した後、医療機関への搬送を行う。</a:t>
            </a:r>
            <a:endParaRPr kumimoji="1" lang="en-US" altLang="ja-JP" dirty="0"/>
          </a:p>
          <a:p>
            <a:r>
              <a:rPr kumimoji="1" lang="ja-JP" altLang="en-US" dirty="0"/>
              <a:t>この際、気道閉塞、呼吸困難、非代償性ショックの徴候のある患者の搬送を優先し、次いで内臓臓器破損の疑いがある患者となる。</a:t>
            </a:r>
            <a:endParaRPr kumimoji="1" lang="en-US" altLang="ja-JP" dirty="0"/>
          </a:p>
          <a:p>
            <a:r>
              <a:rPr kumimoji="1" lang="ja-JP" altLang="en-US" dirty="0"/>
              <a:t>多数傷対応の場合、生命に影響がない鼓膜破損や難聴等の歩行可能者は自力による医療機関への受診を推奨する。</a:t>
            </a:r>
            <a:endParaRPr kumimoji="1" lang="en-US" altLang="ja-JP" dirty="0"/>
          </a:p>
          <a:p>
            <a:endParaRPr kumimoji="1" lang="ja-JP" altLang="en-US" dirty="0"/>
          </a:p>
        </p:txBody>
      </p:sp>
    </p:spTree>
    <p:extLst>
      <p:ext uri="{BB962C8B-B14F-4D97-AF65-F5344CB8AC3E}">
        <p14:creationId xmlns:p14="http://schemas.microsoft.com/office/powerpoint/2010/main" val="1386194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爆発物処理は専門部隊の仕事である。その概要は、まず識別であり、起爆装置の種類を確認し爆発の緊急度を確認すると共に薬量を確認し爆発の影響度を推定する。爆発物を移動させることが可能と判断した場合、耐爆容器に収納し、処理可能な施設へ運搬する。</a:t>
            </a:r>
            <a:endParaRPr kumimoji="1" lang="en-US" altLang="ja-JP" dirty="0"/>
          </a:p>
          <a:p>
            <a:r>
              <a:rPr kumimoji="1" lang="ja-JP" altLang="en-US" dirty="0"/>
              <a:t>移動させることが非常に危険である場合、地域住民を避難させ、土塁等により周りを取り囲み、誘爆により処理を行う。</a:t>
            </a:r>
            <a:endParaRPr kumimoji="1" lang="en-US" altLang="ja-JP" dirty="0"/>
          </a:p>
          <a:p>
            <a:r>
              <a:rPr kumimoji="1" lang="ja-JP" altLang="en-US" dirty="0"/>
              <a:t>廃棄は、解体が可能であれば穿孔・切断により爆薬を抜き取り焼却処理を行う。解体が困難な場合、薬量に応じた鋼製チャンバの中で爆破処理する。</a:t>
            </a:r>
          </a:p>
        </p:txBody>
      </p:sp>
    </p:spTree>
    <p:extLst>
      <p:ext uri="{BB962C8B-B14F-4D97-AF65-F5344CB8AC3E}">
        <p14:creationId xmlns:p14="http://schemas.microsoft.com/office/powerpoint/2010/main" val="1092467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dirty="0"/>
              <a:t>不審物は各種探知方法により、爆発物か否か、危険性の程度等を判断する。</a:t>
            </a:r>
            <a:endParaRPr kumimoji="1" lang="en-US" altLang="ja-JP" dirty="0"/>
          </a:p>
          <a:p>
            <a:r>
              <a:rPr kumimoji="1" lang="ja-JP" altLang="en-US" dirty="0"/>
              <a:t>トレース検知は、微量な爆薬成分を探知する技術で</a:t>
            </a:r>
            <a:r>
              <a:rPr kumimoji="1" lang="ja-JP" altLang="en-US"/>
              <a:t>、</a:t>
            </a:r>
            <a:r>
              <a:rPr kumimoji="1" lang="en-US" altLang="ja-JP" dirty="0" err="1"/>
              <a:t>pg</a:t>
            </a:r>
            <a:r>
              <a:rPr kumimoji="1" lang="ja-JP" altLang="en-US"/>
              <a:t>（ピコグラム）オーダー</a:t>
            </a:r>
            <a:r>
              <a:rPr kumimoji="1" lang="ja-JP" altLang="en-US" dirty="0"/>
              <a:t>の検知が可能である。これは爆発物を取り扱ってた人物の手や服はもちろんの事、手や服が触れた部分にも次々と痕跡が転写され追跡が可能な程精度が</a:t>
            </a:r>
            <a:r>
              <a:rPr kumimoji="1" lang="ja-JP" altLang="en-US"/>
              <a:t>高い。</a:t>
            </a:r>
            <a:endParaRPr kumimoji="1" lang="en-US" altLang="ja-JP" dirty="0"/>
          </a:p>
          <a:p>
            <a:r>
              <a:rPr kumimoji="1" lang="ja-JP" altLang="en-US"/>
              <a:t>バルク</a:t>
            </a:r>
            <a:r>
              <a:rPr kumimoji="1" lang="ja-JP" altLang="en-US" dirty="0"/>
              <a:t>探知は、</a:t>
            </a:r>
            <a:r>
              <a:rPr kumimoji="1" lang="en-US" altLang="ja-JP" dirty="0"/>
              <a:t>X</a:t>
            </a:r>
            <a:r>
              <a:rPr kumimoji="1" lang="ja-JP" altLang="en-US" dirty="0"/>
              <a:t>線を使用するもので、形状から判断</a:t>
            </a:r>
            <a:r>
              <a:rPr kumimoji="1" lang="ja-JP" altLang="en-US"/>
              <a:t>する。</a:t>
            </a:r>
            <a:endParaRPr kumimoji="1" lang="en-US" altLang="ja-JP" dirty="0"/>
          </a:p>
          <a:p>
            <a:r>
              <a:rPr kumimoji="1" lang="ja-JP" altLang="en-US"/>
              <a:t>液体物</a:t>
            </a:r>
            <a:r>
              <a:rPr kumimoji="1" lang="ja-JP" altLang="en-US" dirty="0"/>
              <a:t>検査は容器に入った液体爆薬を探知するもので、空港等で機内持ち込みの場面等で目にすることが</a:t>
            </a:r>
            <a:r>
              <a:rPr kumimoji="1" lang="ja-JP" altLang="en-US"/>
              <a:t>多い。</a:t>
            </a:r>
            <a:endParaRPr kumimoji="1" lang="en-US" altLang="ja-JP" dirty="0"/>
          </a:p>
          <a:p>
            <a:r>
              <a:rPr kumimoji="1" lang="ja-JP" altLang="en-US"/>
              <a:t>ボディスキャナ</a:t>
            </a:r>
            <a:r>
              <a:rPr kumimoji="1" lang="ja-JP" altLang="en-US" dirty="0"/>
              <a:t>は</a:t>
            </a:r>
            <a:r>
              <a:rPr kumimoji="1" lang="en-US" altLang="ja-JP" dirty="0"/>
              <a:t>X</a:t>
            </a:r>
            <a:r>
              <a:rPr kumimoji="1" lang="ja-JP" altLang="en-US" dirty="0"/>
              <a:t>線または身体に影響のないミリ波を使用し高速で被服内に隠し持つ不審物を探知するものである。</a:t>
            </a:r>
          </a:p>
        </p:txBody>
      </p:sp>
    </p:spTree>
    <p:extLst>
      <p:ext uri="{BB962C8B-B14F-4D97-AF65-F5344CB8AC3E}">
        <p14:creationId xmlns:p14="http://schemas.microsoft.com/office/powerpoint/2010/main" val="997780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爆発物からの防護装備として、ヘルメット、防護盾、また、飛散する金属片等から防護可能な簡易防護服等がある。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専門部隊が使用し、爆発物に緊迫する際の装備として、遠隔操作や防弾板で防護されたマジックハンド、車両タイプの爆発物処理用具、防爆スーツ等がある。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この他、爆発物から身体を防護する着意として、できる限り距離をとり近付かない、遮蔽物の最大限の利用、低い姿勢の保持が原則である。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また、爆発による被災者は四肢切断、動脈損傷等、大量出血を伴う場合が多い為、救助にあたりターニケットの準備も重要である。</a:t>
            </a:r>
          </a:p>
        </p:txBody>
      </p:sp>
    </p:spTree>
    <p:extLst>
      <p:ext uri="{BB962C8B-B14F-4D97-AF65-F5344CB8AC3E}">
        <p14:creationId xmlns:p14="http://schemas.microsoft.com/office/powerpoint/2010/main" val="2482505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耐爆防護容器は、空港や鉄道等公共施設にごみ箱と共用で設置し、爆発物にも対応できるよう設計された容器である。</a:t>
            </a:r>
            <a:endParaRPr kumimoji="1" lang="en-US" altLang="ja-JP" dirty="0"/>
          </a:p>
          <a:p>
            <a:r>
              <a:rPr kumimoji="1" lang="ja-JP" altLang="en-US" dirty="0"/>
              <a:t>諸外国では比較的多くみられるが、我が国で見ることはまだ少ない。</a:t>
            </a:r>
            <a:endParaRPr kumimoji="1" lang="en-US" altLang="ja-JP" dirty="0"/>
          </a:p>
          <a:p>
            <a:r>
              <a:rPr kumimoji="1" lang="ja-JP" altLang="en-US" dirty="0"/>
              <a:t>これは、緊急時の処置として不審物を一時的に保管するもので、この容器内で爆発しても周囲に爆風や飛散物が飛散せず、被害を局限することが可能である。</a:t>
            </a:r>
            <a:endParaRPr kumimoji="1" lang="en-US" altLang="ja-JP" dirty="0"/>
          </a:p>
          <a:p>
            <a:r>
              <a:rPr kumimoji="1" lang="ja-JP" altLang="en-US" dirty="0"/>
              <a:t>写真の容器で、数ｋｇの薬量の爆発物から防護が可能である。しかしながら、爆発物をこの容器に入れるため移動させる時に危険が伴う。</a:t>
            </a:r>
            <a:endParaRPr kumimoji="1" lang="en-US" altLang="ja-JP" dirty="0"/>
          </a:p>
          <a:p>
            <a:r>
              <a:rPr lang="ja-JP" altLang="en-US" dirty="0"/>
              <a:t>耐爆能力は大きさにより、爆薬</a:t>
            </a:r>
            <a:r>
              <a:rPr lang="en-US" altLang="ja-JP" dirty="0"/>
              <a:t>TNT</a:t>
            </a:r>
            <a:r>
              <a:rPr lang="ja-JP" altLang="en-US" dirty="0"/>
              <a:t>で、</a:t>
            </a:r>
            <a:r>
              <a:rPr lang="en-US" altLang="ja-JP" dirty="0"/>
              <a:t>0.72kg</a:t>
            </a:r>
            <a:r>
              <a:rPr lang="ja-JP" altLang="en-US" dirty="0" err="1"/>
              <a:t>、</a:t>
            </a:r>
            <a:r>
              <a:rPr lang="en-US" altLang="ja-JP" dirty="0"/>
              <a:t>1.36kg</a:t>
            </a:r>
            <a:r>
              <a:rPr lang="ja-JP" altLang="en-US" dirty="0" err="1"/>
              <a:t>、</a:t>
            </a:r>
            <a:r>
              <a:rPr lang="en-US" altLang="ja-JP" dirty="0"/>
              <a:t>2.5kg</a:t>
            </a:r>
            <a:r>
              <a:rPr lang="ja-JP" altLang="en-US" dirty="0"/>
              <a:t>の</a:t>
            </a:r>
            <a:r>
              <a:rPr lang="en-US" altLang="ja-JP" dirty="0"/>
              <a:t>3</a:t>
            </a:r>
            <a:r>
              <a:rPr lang="ja-JP" altLang="en-US" dirty="0"/>
              <a:t>種類あり、建物被害を爆風ピーク圧で</a:t>
            </a:r>
            <a:r>
              <a:rPr lang="en-US" altLang="ja-JP" dirty="0"/>
              <a:t>16kPa</a:t>
            </a:r>
            <a:r>
              <a:rPr lang="ja-JP" altLang="en-US" dirty="0"/>
              <a:t>とすると、距離でそれぞれ</a:t>
            </a:r>
            <a:r>
              <a:rPr lang="en-US" altLang="ja-JP" dirty="0"/>
              <a:t>6.5m</a:t>
            </a:r>
            <a:r>
              <a:rPr lang="ja-JP" altLang="en-US" dirty="0" err="1"/>
              <a:t>、</a:t>
            </a:r>
            <a:r>
              <a:rPr lang="en-US" altLang="ja-JP" dirty="0"/>
              <a:t>8m</a:t>
            </a:r>
            <a:r>
              <a:rPr lang="ja-JP" altLang="en-US" dirty="0" err="1"/>
              <a:t>、</a:t>
            </a:r>
            <a:r>
              <a:rPr lang="en-US" altLang="ja-JP" dirty="0"/>
              <a:t>9.5m</a:t>
            </a:r>
            <a:r>
              <a:rPr lang="ja-JP" altLang="en-US" dirty="0"/>
              <a:t>となり、重量は</a:t>
            </a:r>
            <a:r>
              <a:rPr lang="en-US" altLang="ja-JP" dirty="0"/>
              <a:t>200</a:t>
            </a:r>
            <a:r>
              <a:rPr lang="ja-JP" altLang="en-US" dirty="0"/>
              <a:t>～</a:t>
            </a:r>
            <a:r>
              <a:rPr lang="en-US" altLang="ja-JP" dirty="0"/>
              <a:t>300kg</a:t>
            </a:r>
            <a:r>
              <a:rPr lang="ja-JP" altLang="en-US"/>
              <a:t>となる（</a:t>
            </a:r>
            <a:r>
              <a:rPr lang="ja-JP" altLang="en-US" dirty="0"/>
              <a:t>中村順）</a:t>
            </a:r>
            <a:endParaRPr kumimoji="1" lang="ja-JP" altLang="en-US" dirty="0"/>
          </a:p>
        </p:txBody>
      </p:sp>
    </p:spTree>
    <p:extLst>
      <p:ext uri="{BB962C8B-B14F-4D97-AF65-F5344CB8AC3E}">
        <p14:creationId xmlns:p14="http://schemas.microsoft.com/office/powerpoint/2010/main" val="2465253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dirty="0"/>
              <a:t>世界で発生するテロの内、約７割は爆発物によるテロである。</a:t>
            </a:r>
            <a:endParaRPr kumimoji="1" lang="en-US" altLang="ja-JP" dirty="0"/>
          </a:p>
          <a:p>
            <a:r>
              <a:rPr kumimoji="1" lang="ja-JP" altLang="en-US" dirty="0"/>
              <a:t>爆発は最初の１回だけでは終わらず、続いて起きる２次攻撃の被害を局限しなければならない。</a:t>
            </a:r>
            <a:endParaRPr kumimoji="1" lang="en-US" altLang="ja-JP" dirty="0"/>
          </a:p>
          <a:p>
            <a:r>
              <a:rPr kumimoji="1" lang="ja-JP" altLang="en-US" dirty="0"/>
              <a:t>不審物から迅速に離隔することが原則であるが、１次爆発で負傷した傷病者の救出のためやむを得ない場合は、遮蔽物を最大限利用することが重要である。</a:t>
            </a:r>
            <a:endParaRPr kumimoji="1" lang="en-US" altLang="ja-JP" dirty="0"/>
          </a:p>
          <a:p>
            <a:r>
              <a:rPr kumimoji="1" lang="ja-JP" altLang="en-US" dirty="0"/>
              <a:t>救助にあたっては、不審物の爆発の影響のない所で、止血、心肺蘇生を速やかに実施することが優先される。</a:t>
            </a:r>
            <a:endParaRPr kumimoji="1" lang="en-US" altLang="ja-JP" dirty="0"/>
          </a:p>
          <a:p>
            <a:r>
              <a:rPr kumimoji="1" lang="ja-JP" altLang="en-US" dirty="0"/>
              <a:t>爆発物の処理は専門部隊に任せ、爆発に伴い放射性物質や湯毒化学剤等が併用された複合攻撃も疑う着意が必要である。</a:t>
            </a:r>
          </a:p>
        </p:txBody>
      </p:sp>
    </p:spTree>
    <p:extLst>
      <p:ext uri="{BB962C8B-B14F-4D97-AF65-F5344CB8AC3E}">
        <p14:creationId xmlns:p14="http://schemas.microsoft.com/office/powerpoint/2010/main" val="2424612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dirty="0"/>
              <a:t>世界で発生しているテロの約７割は爆発物によるもので、誰でも手に入れることのできる市販薬とインターネット情報で爆発物を作成することが可能である。</a:t>
            </a:r>
          </a:p>
          <a:p>
            <a:r>
              <a:rPr kumimoji="1" lang="ja-JP" altLang="en-US" dirty="0"/>
              <a:t>紛争地域では、軍用爆弾と起爆装置を組み合わせた</a:t>
            </a:r>
            <a:r>
              <a:rPr kumimoji="1" lang="en-US" altLang="ja-JP" dirty="0"/>
              <a:t>IED</a:t>
            </a:r>
            <a:r>
              <a:rPr kumimoji="1" lang="ja-JP" altLang="en-US" dirty="0"/>
              <a:t>が使われることが多いが、我が国において最も蓋然性が高いのは、市販薬で容易に製造できる有機過酸化物である。</a:t>
            </a:r>
          </a:p>
          <a:p>
            <a:r>
              <a:rPr kumimoji="1" lang="ja-JP" altLang="en-US" dirty="0"/>
              <a:t>また、テロは対応する側が最も嫌がる手段を使うため、爆発の二段攻撃や、爆発物に化学剤や放射性物質を組み合わせたダーティボムも警戒する必要がある。</a:t>
            </a:r>
          </a:p>
        </p:txBody>
      </p:sp>
    </p:spTree>
    <p:extLst>
      <p:ext uri="{BB962C8B-B14F-4D97-AF65-F5344CB8AC3E}">
        <p14:creationId xmlns:p14="http://schemas.microsoft.com/office/powerpoint/2010/main" val="4121237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dirty="0"/>
              <a:t>爆発物テロを未然に防止するためには、まず、不審物を設置させる隙を与えないことである。特に集客施設等テロの対象となる場所では、監視や不審者への警戒を強化すると共に、イベントへの参加者等に対しても、不審物・不審者への警戒の協力を促すことも未然防止のため重要である。</a:t>
            </a:r>
            <a:endParaRPr kumimoji="1" lang="en-US" altLang="ja-JP" dirty="0"/>
          </a:p>
          <a:p>
            <a:r>
              <a:rPr kumimoji="1" lang="ja-JP" altLang="en-US" dirty="0"/>
              <a:t>不審物を発見した場合、不用意に触れることなく、速やかに遠ざかり、警察に連絡すると共に、周囲に人にも注意喚起を促し、パニックに陥ることなく冷静に避難することが重要である。</a:t>
            </a:r>
            <a:endParaRPr kumimoji="1" lang="en-US" altLang="ja-JP" dirty="0"/>
          </a:p>
          <a:p>
            <a:r>
              <a:rPr kumimoji="1" lang="ja-JP" altLang="en-US" dirty="0"/>
              <a:t>爆発の可能性がある不審物からは十分な距離を設けて立ち入り禁止とし、専門部隊である警察の爆発物処理班の出動を待つ。</a:t>
            </a:r>
          </a:p>
        </p:txBody>
      </p:sp>
    </p:spTree>
    <p:extLst>
      <p:ext uri="{BB962C8B-B14F-4D97-AF65-F5344CB8AC3E}">
        <p14:creationId xmlns:p14="http://schemas.microsoft.com/office/powerpoint/2010/main" val="1386194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爆発物テロは、当初の爆発による被害者を助けるファーストレスポンダーに攻撃を与える二段階攻撃が行われる可能性がある。 したがってテロが疑われた場合、爆発物の疑いのある不審物には掩護物を利用する等、十分に注意を払う必要がある。</a:t>
            </a:r>
          </a:p>
          <a:p>
            <a:r>
              <a:rPr kumimoji="1" lang="ja-JP" altLang="en-US"/>
              <a:t>人命救助のためやむを得ない場合、前スライドの避難命令距離以内に入ることを避け、爆発物に内包された金属片から防護するため建物等の遮蔽物の最大限利用、防護盾、車両、土嚢、水缶等の遮蔽物を使用し、極力低い姿勢で要救助者を救出する。</a:t>
            </a:r>
          </a:p>
          <a:p>
            <a:endParaRPr kumimoji="1" lang="ja-JP" altLang="en-US"/>
          </a:p>
        </p:txBody>
      </p:sp>
    </p:spTree>
    <p:extLst>
      <p:ext uri="{BB962C8B-B14F-4D97-AF65-F5344CB8AC3E}">
        <p14:creationId xmlns:p14="http://schemas.microsoft.com/office/powerpoint/2010/main" val="572292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過去には、花火等に使用されている黒色火薬を集めて密閉容器にいれて爆破させるケーもあったが、これらは爆燃物質と言われ爆発威力は限定的である。</a:t>
            </a:r>
          </a:p>
          <a:p>
            <a:r>
              <a:rPr kumimoji="1" lang="ja-JP" altLang="en-US"/>
              <a:t>紛争地域における爆弾テロであれば、爆轟物質といわれる軍用の</a:t>
            </a:r>
            <a:r>
              <a:rPr kumimoji="1" lang="en-US" altLang="ja-JP" dirty="0"/>
              <a:t>TNT</a:t>
            </a:r>
            <a:r>
              <a:rPr kumimoji="1" lang="ja-JP" altLang="en-US"/>
              <a:t>が使用されることが多いが、外国からわが国に持ち込み可能な爆薬としてプラスチック爆薬（</a:t>
            </a:r>
            <a:r>
              <a:rPr kumimoji="1" lang="en-US" altLang="ja-JP" dirty="0"/>
              <a:t>RDX</a:t>
            </a:r>
            <a:r>
              <a:rPr kumimoji="1" lang="ja-JP" altLang="en-US"/>
              <a:t>、</a:t>
            </a:r>
            <a:r>
              <a:rPr kumimoji="1" lang="en-US" altLang="ja-JP" dirty="0"/>
              <a:t>C</a:t>
            </a:r>
            <a:r>
              <a:rPr kumimoji="1" lang="ja-JP" altLang="en-US"/>
              <a:t>４）等がある（韓国大統領暗殺未遂、大韓航空機爆破など）。</a:t>
            </a:r>
          </a:p>
          <a:p>
            <a:r>
              <a:rPr kumimoji="1" lang="ja-JP" altLang="en-US"/>
              <a:t>西側先進国では、最近は</a:t>
            </a:r>
            <a:r>
              <a:rPr kumimoji="1" lang="en-US" altLang="ja-JP" dirty="0"/>
              <a:t>TNT</a:t>
            </a:r>
            <a:r>
              <a:rPr kumimoji="1" lang="ja-JP" altLang="en-US"/>
              <a:t>は使用されず、パリ、ロンドン、ブリュッセル、ボストン、ニュ</a:t>
            </a:r>
            <a:r>
              <a:rPr kumimoji="1" lang="en-US" altLang="ja-JP" dirty="0"/>
              <a:t>—</a:t>
            </a:r>
            <a:r>
              <a:rPr kumimoji="1" lang="ja-JP" altLang="en-US"/>
              <a:t>ヨークで発生した爆発物テロでは、いずれも有機過酸化物が使用されている。</a:t>
            </a:r>
          </a:p>
          <a:p>
            <a:endParaRPr kumimoji="1" lang="ja-JP" altLang="en-US"/>
          </a:p>
        </p:txBody>
      </p:sp>
    </p:spTree>
    <p:extLst>
      <p:ext uri="{BB962C8B-B14F-4D97-AF65-F5344CB8AC3E}">
        <p14:creationId xmlns:p14="http://schemas.microsoft.com/office/powerpoint/2010/main" val="2658779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dirty="0"/>
              <a:t>爆発の影響は、爆風による殺傷と爆風に伴い</a:t>
            </a:r>
            <a:r>
              <a:rPr kumimoji="1" lang="ja-JP" altLang="en-US"/>
              <a:t>金属片等が</a:t>
            </a:r>
            <a:r>
              <a:rPr kumimoji="1" lang="ja-JP" altLang="en-US" dirty="0"/>
              <a:t>飛散し、これによる殺傷効果がある。</a:t>
            </a:r>
            <a:endParaRPr kumimoji="1" lang="en-US" altLang="ja-JP" dirty="0"/>
          </a:p>
          <a:p>
            <a:r>
              <a:rPr kumimoji="1" lang="ja-JP" altLang="en-US" dirty="0"/>
              <a:t>爆風は、爆発物に近い程</a:t>
            </a:r>
            <a:r>
              <a:rPr kumimoji="1" lang="ja-JP" altLang="en-US"/>
              <a:t>致命的であり、</a:t>
            </a:r>
            <a:r>
              <a:rPr kumimoji="1" lang="ja-JP" altLang="en-US" dirty="0"/>
              <a:t>また閉鎖空間や水中ではその効果が増大する。</a:t>
            </a:r>
            <a:endParaRPr kumimoji="1" lang="en-US" altLang="ja-JP" dirty="0"/>
          </a:p>
          <a:p>
            <a:r>
              <a:rPr kumimoji="1" lang="ja-JP" altLang="en-US" dirty="0"/>
              <a:t>爆発物の内容物（ボールベアリング等）は初速千</a:t>
            </a:r>
            <a:r>
              <a:rPr kumimoji="1" lang="en-US" altLang="ja-JP" dirty="0"/>
              <a:t>m/s</a:t>
            </a:r>
            <a:r>
              <a:rPr kumimoji="1" lang="ja-JP" altLang="en-US" dirty="0"/>
              <a:t>以上で飛散し、これは拳銃等の弾丸よりも危険である。</a:t>
            </a:r>
            <a:endParaRPr kumimoji="1" lang="en-US" altLang="ja-JP" dirty="0"/>
          </a:p>
          <a:p>
            <a:r>
              <a:rPr kumimoji="1" lang="ja-JP" altLang="en-US" dirty="0"/>
              <a:t>また、爆風により窓ガラスやテーブル等も数百</a:t>
            </a:r>
            <a:r>
              <a:rPr kumimoji="1" lang="en-US" altLang="ja-JP" dirty="0"/>
              <a:t>m/s</a:t>
            </a:r>
            <a:r>
              <a:rPr kumimoji="1" lang="ja-JP" altLang="en-US" dirty="0"/>
              <a:t>の速度で飛散し身体に衝突した場合、生命の危険がある。</a:t>
            </a:r>
          </a:p>
        </p:txBody>
      </p:sp>
    </p:spTree>
    <p:extLst>
      <p:ext uri="{BB962C8B-B14F-4D97-AF65-F5344CB8AC3E}">
        <p14:creationId xmlns:p14="http://schemas.microsoft.com/office/powerpoint/2010/main" val="572292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dirty="0"/>
              <a:t>爆発による被害の原因は、一次爆傷から四次爆傷がある。</a:t>
            </a:r>
          </a:p>
          <a:p>
            <a:r>
              <a:rPr kumimoji="1" lang="ja-JP" altLang="en-US" dirty="0"/>
              <a:t>一次爆傷は、爆発による衝撃波による損傷で、避難命令距離以内で爆発を受けた場合で、致死的である。</a:t>
            </a:r>
          </a:p>
          <a:p>
            <a:r>
              <a:rPr kumimoji="1" lang="ja-JP" altLang="en-US" dirty="0"/>
              <a:t>二次爆傷は、爆発物に内包なれた金属片または爆破により破壊されたガラス片等の飛散物による損傷である。銃で撃たれた場合と同様の殺傷力があり、身体の重要部位または穿通・穿刺により大量出血した場合、致死的であるが、防護盾等で防護可能である。</a:t>
            </a:r>
          </a:p>
          <a:p>
            <a:r>
              <a:rPr kumimoji="1" lang="ja-JP" altLang="en-US" dirty="0"/>
              <a:t>三次爆傷は、爆風に身体が吹き飛ばされ、床や壁面にたたきつけられることによる損傷で、低い姿勢または伏せることにより回避が可能である。また、建物の崩壊による損傷もこれに含まれるが、堅固な建造物の柱等の活用が有効である。</a:t>
            </a:r>
          </a:p>
          <a:p>
            <a:r>
              <a:rPr kumimoji="1" lang="ja-JP" altLang="en-US" dirty="0"/>
              <a:t>四次損傷は、爆発に伴い発生したガス、熱傷、煙、粉塵等による呼吸症状、及び一酸化炭素中毒であり、通常の火災対応と同様である。</a:t>
            </a:r>
          </a:p>
          <a:p>
            <a:endParaRPr kumimoji="1" lang="ja-JP" altLang="en-US" dirty="0"/>
          </a:p>
        </p:txBody>
      </p:sp>
    </p:spTree>
    <p:extLst>
      <p:ext uri="{BB962C8B-B14F-4D97-AF65-F5344CB8AC3E}">
        <p14:creationId xmlns:p14="http://schemas.microsoft.com/office/powerpoint/2010/main" val="997780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避難命令距離は、建物内に避難する場合の距離で、避難推奨距離は屋外で避難する場合の距離の基準である。</a:t>
            </a:r>
          </a:p>
          <a:p>
            <a:r>
              <a:rPr kumimoji="1" lang="ja-JP" altLang="en-US"/>
              <a:t>避難命令距離は、建物の強度に依存するが大きな被害や崩壊などが発生しない建物の中にいて、かつ窓から離れている場合の距離である。日本の木造家屋は、この避難距離では半壊し、爆破片が壁を貫通する可能性もあることから、この距離はビルなど堅固な建造物を対象として避難距離と考えたほうが良い。</a:t>
            </a:r>
          </a:p>
          <a:p>
            <a:r>
              <a:rPr kumimoji="1" lang="ja-JP" altLang="en-US"/>
              <a:t>避難推奨距離は、爆発物に仕込まれた金属片等が飛散する距離、またはガラスの破損等による危険の恐れがある距離に相当する。</a:t>
            </a:r>
          </a:p>
          <a:p>
            <a:r>
              <a:rPr kumimoji="1" lang="ja-JP" altLang="en-US"/>
              <a:t>西側先進国で、空港、地下鉄、バスなどの爆破にはいずれも有機過酸化物が</a:t>
            </a:r>
            <a:r>
              <a:rPr kumimoji="1" lang="en-US" altLang="ja-JP" dirty="0"/>
              <a:t>5kg</a:t>
            </a:r>
            <a:r>
              <a:rPr kumimoji="1" lang="ja-JP" altLang="en-US"/>
              <a:t>程度使用されている。これは自爆ベルトやデイバッグなどに入れて怪しまれず持ち込める量のためである。</a:t>
            </a:r>
          </a:p>
        </p:txBody>
      </p:sp>
    </p:spTree>
    <p:extLst>
      <p:ext uri="{BB962C8B-B14F-4D97-AF65-F5344CB8AC3E}">
        <p14:creationId xmlns:p14="http://schemas.microsoft.com/office/powerpoint/2010/main" val="1396845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dirty="0"/>
              <a:t>人命救助等止むを得ない場合、遮蔽物を最大限利用する着意が必要となる。</a:t>
            </a:r>
            <a:endParaRPr kumimoji="1" lang="en-US" altLang="ja-JP" dirty="0"/>
          </a:p>
          <a:p>
            <a:r>
              <a:rPr kumimoji="1" lang="ja-JP" altLang="en-US" dirty="0"/>
              <a:t>建造物の頑丈な柱の陰や床が低くなっている構造等を利用し、不審物が爆発した場合であっても飛散物が身体を直撃しないよう防護することが重要である。</a:t>
            </a:r>
            <a:endParaRPr kumimoji="1" lang="en-US" altLang="ja-JP" dirty="0"/>
          </a:p>
          <a:p>
            <a:r>
              <a:rPr kumimoji="1" lang="ja-JP" altLang="en-US" dirty="0"/>
              <a:t>建造物の利用が困難な場合、防護盾の使用や土嚢の設置が有効である。防護盾は、直径</a:t>
            </a:r>
            <a:r>
              <a:rPr kumimoji="1" lang="en-US" altLang="ja-JP" dirty="0"/>
              <a:t>9.5mm</a:t>
            </a:r>
            <a:r>
              <a:rPr kumimoji="1" lang="ja-JP" altLang="en-US" dirty="0"/>
              <a:t>の鉄球が</a:t>
            </a:r>
            <a:r>
              <a:rPr kumimoji="1" lang="en-US" altLang="ja-JP" dirty="0"/>
              <a:t>500m/s</a:t>
            </a:r>
            <a:r>
              <a:rPr kumimoji="1" lang="ja-JP" altLang="en-US" dirty="0"/>
              <a:t>で飛散することを過程した場合、</a:t>
            </a:r>
            <a:endParaRPr kumimoji="1" lang="en-US" altLang="ja-JP" dirty="0"/>
          </a:p>
          <a:p>
            <a:r>
              <a:rPr kumimoji="1" lang="ja-JP" altLang="en-US" dirty="0"/>
              <a:t>鋼板であれば約</a:t>
            </a:r>
            <a:r>
              <a:rPr kumimoji="1" lang="en-US" altLang="ja-JP" dirty="0"/>
              <a:t>5mm</a:t>
            </a:r>
            <a:r>
              <a:rPr kumimoji="1" lang="ja-JP" altLang="en-US" dirty="0" err="1"/>
              <a:t>、</a:t>
            </a:r>
            <a:r>
              <a:rPr kumimoji="1" lang="ja-JP" altLang="en-US" dirty="0"/>
              <a:t>ポリカーボネートであれ約</a:t>
            </a:r>
            <a:r>
              <a:rPr kumimoji="1" lang="en-US" altLang="ja-JP" dirty="0"/>
              <a:t>10mm</a:t>
            </a:r>
            <a:r>
              <a:rPr kumimoji="1" lang="ja-JP" altLang="en-US" dirty="0"/>
              <a:t>で防護可能である。また、土嚢であれば砂を詰め約</a:t>
            </a:r>
            <a:r>
              <a:rPr kumimoji="1" lang="en-US" altLang="ja-JP" dirty="0"/>
              <a:t>125mm</a:t>
            </a:r>
            <a:r>
              <a:rPr kumimoji="1" lang="ja-JP" altLang="en-US" dirty="0"/>
              <a:t>の厚さにすることで防護できる。</a:t>
            </a:r>
            <a:endParaRPr kumimoji="1" lang="en-US" altLang="ja-JP" dirty="0"/>
          </a:p>
          <a:p>
            <a:r>
              <a:rPr kumimoji="1" lang="ja-JP" altLang="en-US" dirty="0"/>
              <a:t>これは２次爆傷（破片効果への防護）であり、防護盾がある場合であっても避難命令距離以内に入ってはいけない。</a:t>
            </a:r>
          </a:p>
        </p:txBody>
      </p:sp>
    </p:spTree>
    <p:extLst>
      <p:ext uri="{BB962C8B-B14F-4D97-AF65-F5344CB8AC3E}">
        <p14:creationId xmlns:p14="http://schemas.microsoft.com/office/powerpoint/2010/main" val="167419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D6E53D-04BA-8F47-B265-154B34E1CE57}"/>
              </a:ext>
            </a:extLst>
          </p:cNvPr>
          <p:cNvSpPr>
            <a:spLocks noGrp="1"/>
          </p:cNvSpPr>
          <p:nvPr>
            <p:ph type="ctrTitle"/>
          </p:nvPr>
        </p:nvSpPr>
        <p:spPr>
          <a:xfrm>
            <a:off x="1143000" y="841772"/>
            <a:ext cx="6858000" cy="1790700"/>
          </a:xfrm>
        </p:spPr>
        <p:txBody>
          <a:bodyPr anchor="b"/>
          <a:lstStyle>
            <a:lvl1pPr algn="ctr">
              <a:defRPr sz="4400"/>
            </a:lvl1pPr>
          </a:lstStyle>
          <a:p>
            <a:r>
              <a:rPr kumimoji="1" lang="ja-JP" altLang="en-US"/>
              <a:t>マスター タイトルの書式設定</a:t>
            </a:r>
          </a:p>
        </p:txBody>
      </p:sp>
      <p:sp>
        <p:nvSpPr>
          <p:cNvPr id="3" name="サブタイトル 2">
            <a:extLst>
              <a:ext uri="{FF2B5EF4-FFF2-40B4-BE49-F238E27FC236}">
                <a16:creationId xmlns:a16="http://schemas.microsoft.com/office/drawing/2014/main" id="{B0604612-C0C4-F344-9661-400A906E1038}"/>
              </a:ext>
            </a:extLst>
          </p:cNvPr>
          <p:cNvSpPr>
            <a:spLocks noGrp="1"/>
          </p:cNvSpPr>
          <p:nvPr>
            <p:ph type="subTitle" idx="1"/>
          </p:nvPr>
        </p:nvSpPr>
        <p:spPr>
          <a:xfrm>
            <a:off x="1143000" y="2701528"/>
            <a:ext cx="6858000" cy="1241822"/>
          </a:xfrm>
        </p:spPr>
        <p:txBody>
          <a:bodyPr>
            <a:normAutofit/>
          </a:bodyPr>
          <a:lstStyle>
            <a:lvl1pPr marL="0" indent="0" algn="ctr">
              <a:buNone/>
              <a:defRPr sz="28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ED5C7E7-AD22-EC4B-B74A-3821DDA553B0}"/>
              </a:ext>
            </a:extLst>
          </p:cNvPr>
          <p:cNvSpPr>
            <a:spLocks noGrp="1"/>
          </p:cNvSpPr>
          <p:nvPr>
            <p:ph type="dt" sz="half" idx="10"/>
          </p:nvPr>
        </p:nvSpPr>
        <p:spPr/>
        <p:txBody>
          <a:bodyPr/>
          <a:lstStyle/>
          <a:p>
            <a:fld id="{341053BB-F669-1844-8ABA-47AFEB1028C8}" type="datetime1">
              <a:rPr kumimoji="1" lang="ja-JP" altLang="en-US" smtClean="0"/>
              <a:t>2021/4/2</a:t>
            </a:fld>
            <a:endParaRPr kumimoji="1" lang="ja-JP" altLang="en-US"/>
          </a:p>
        </p:txBody>
      </p:sp>
      <p:sp>
        <p:nvSpPr>
          <p:cNvPr id="5" name="フッター プレースホルダー 4">
            <a:extLst>
              <a:ext uri="{FF2B5EF4-FFF2-40B4-BE49-F238E27FC236}">
                <a16:creationId xmlns:a16="http://schemas.microsoft.com/office/drawing/2014/main" id="{CA8DA464-7546-664A-A88B-492C0535153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EA48D16-0A59-0E4C-84C5-B4687D969FD9}"/>
              </a:ext>
            </a:extLst>
          </p:cNvPr>
          <p:cNvSpPr>
            <a:spLocks noGrp="1"/>
          </p:cNvSpPr>
          <p:nvPr>
            <p:ph type="sldNum" sz="quarter" idx="12"/>
          </p:nvPr>
        </p:nvSpPr>
        <p:spPr/>
        <p:txBody>
          <a:bodyPr/>
          <a:lstStyle/>
          <a:p>
            <a:fld id="{3703C944-5F21-DB4B-805C-66633127842B}" type="slidenum">
              <a:rPr kumimoji="1" lang="ja-JP" altLang="en-US" smtClean="0"/>
              <a:t>‹#›</a:t>
            </a:fld>
            <a:endParaRPr kumimoji="1" lang="ja-JP" altLang="en-US"/>
          </a:p>
        </p:txBody>
      </p:sp>
    </p:spTree>
    <p:extLst>
      <p:ext uri="{BB962C8B-B14F-4D97-AF65-F5344CB8AC3E}">
        <p14:creationId xmlns:p14="http://schemas.microsoft.com/office/powerpoint/2010/main" val="2383916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4F749C7-DF29-9445-829A-9D0763188B6B}"/>
              </a:ext>
            </a:extLst>
          </p:cNvPr>
          <p:cNvSpPr>
            <a:spLocks noGrp="1"/>
          </p:cNvSpPr>
          <p:nvPr>
            <p:ph type="dt" sz="half" idx="10"/>
          </p:nvPr>
        </p:nvSpPr>
        <p:spPr/>
        <p:txBody>
          <a:bodyPr/>
          <a:lstStyle/>
          <a:p>
            <a:fld id="{EDD8FDE9-394A-8C4E-BC77-6E56328043E4}" type="datetime1">
              <a:rPr kumimoji="1" lang="ja-JP" altLang="en-US" smtClean="0"/>
              <a:t>2021/4/2</a:t>
            </a:fld>
            <a:endParaRPr kumimoji="1" lang="ja-JP" altLang="en-US"/>
          </a:p>
        </p:txBody>
      </p:sp>
      <p:sp>
        <p:nvSpPr>
          <p:cNvPr id="3" name="フッター プレースホルダー 2">
            <a:extLst>
              <a:ext uri="{FF2B5EF4-FFF2-40B4-BE49-F238E27FC236}">
                <a16:creationId xmlns:a16="http://schemas.microsoft.com/office/drawing/2014/main" id="{8DC6E738-4C4E-A841-B25E-5453096ABDF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2B5ABBF-465B-7446-8326-0C64BAD87559}"/>
              </a:ext>
            </a:extLst>
          </p:cNvPr>
          <p:cNvSpPr>
            <a:spLocks noGrp="1"/>
          </p:cNvSpPr>
          <p:nvPr>
            <p:ph type="sldNum" sz="quarter" idx="12"/>
          </p:nvPr>
        </p:nvSpPr>
        <p:spPr/>
        <p:txBody>
          <a:bodyPr/>
          <a:lstStyle/>
          <a:p>
            <a:fld id="{3703C944-5F21-DB4B-805C-66633127842B}" type="slidenum">
              <a:rPr kumimoji="1" lang="ja-JP" altLang="en-US" smtClean="0"/>
              <a:t>‹#›</a:t>
            </a:fld>
            <a:endParaRPr kumimoji="1" lang="ja-JP" altLang="en-US"/>
          </a:p>
        </p:txBody>
      </p:sp>
    </p:spTree>
    <p:extLst>
      <p:ext uri="{BB962C8B-B14F-4D97-AF65-F5344CB8AC3E}">
        <p14:creationId xmlns:p14="http://schemas.microsoft.com/office/powerpoint/2010/main" val="1508496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コンテンツ (キャプション付き)">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5B296EC-2F71-E340-904B-FDA0A5B64C65}"/>
              </a:ext>
            </a:extLst>
          </p:cNvPr>
          <p:cNvSpPr/>
          <p:nvPr/>
        </p:nvSpPr>
        <p:spPr>
          <a:xfrm>
            <a:off x="540215" y="258291"/>
            <a:ext cx="3111449" cy="1353787"/>
          </a:xfrm>
          <a:prstGeom prst="rect">
            <a:avLst/>
          </a:prstGeom>
          <a:solidFill>
            <a:srgbClr val="5FCBEF">
              <a:lumMod val="40000"/>
              <a:lumOff val="60000"/>
            </a:srgbClr>
          </a:solidFill>
          <a:ln w="57150" cap="rnd" cmpd="sng" algn="ctr">
            <a:solidFill>
              <a:srgbClr val="5FCBEF">
                <a:lumMod val="50000"/>
              </a:srgbClr>
            </a:solidFill>
            <a:prstDash val="solid"/>
          </a:ln>
          <a:effectLst/>
        </p:spPr>
        <p:txBody>
          <a:bodyPr anchor="ctr"/>
          <a:lstStyle/>
          <a:p>
            <a:pPr marL="0" marR="0" lvl="0" indent="0" algn="ctr" defTabSz="385763" eaLnBrk="0" fontAlgn="base" latinLnBrk="0" hangingPunct="0">
              <a:lnSpc>
                <a:spcPct val="100000"/>
              </a:lnSpc>
              <a:spcBef>
                <a:spcPct val="0"/>
              </a:spcBef>
              <a:spcAft>
                <a:spcPct val="0"/>
              </a:spcAft>
              <a:buClrTx/>
              <a:buSzTx/>
              <a:buFontTx/>
              <a:buNone/>
              <a:tabLst/>
              <a:defRPr/>
            </a:pPr>
            <a:endParaRPr kumimoji="0" lang="ja-JP" altLang="en-US" sz="760" b="0" i="0" u="none" strike="noStrike" kern="0" cap="none" spc="0" normalizeH="0" baseline="0" noProof="0">
              <a:ln>
                <a:noFill/>
              </a:ln>
              <a:solidFill>
                <a:prstClr val="white"/>
              </a:solidFill>
              <a:effectLst/>
              <a:uLnTx/>
              <a:uFillTx/>
              <a:latin typeface="Trebuchet MS" panose="020B0603020202020204"/>
              <a:ea typeface="メイリオ" panose="020B0604030504040204" pitchFamily="34" charset="-128"/>
              <a:cs typeface="+mn-cs"/>
            </a:endParaRPr>
          </a:p>
        </p:txBody>
      </p:sp>
      <p:sp>
        <p:nvSpPr>
          <p:cNvPr id="2" name="タイトル 1">
            <a:extLst>
              <a:ext uri="{FF2B5EF4-FFF2-40B4-BE49-F238E27FC236}">
                <a16:creationId xmlns:a16="http://schemas.microsoft.com/office/drawing/2014/main" id="{70918A38-0E9A-4742-B0BD-5DCC5C2215A1}"/>
              </a:ext>
            </a:extLst>
          </p:cNvPr>
          <p:cNvSpPr>
            <a:spLocks noGrp="1"/>
          </p:cNvSpPr>
          <p:nvPr>
            <p:ph type="title"/>
          </p:nvPr>
        </p:nvSpPr>
        <p:spPr>
          <a:xfrm>
            <a:off x="629841" y="342900"/>
            <a:ext cx="2949178" cy="1200150"/>
          </a:xfrm>
        </p:spPr>
        <p:txBody>
          <a:bodyPr anchor="b"/>
          <a:lstStyle>
            <a:lvl1pPr>
              <a:defRPr sz="135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0610BBF-5B70-5643-B140-F0ECEC0233EF}"/>
              </a:ext>
            </a:extLst>
          </p:cNvPr>
          <p:cNvSpPr>
            <a:spLocks noGrp="1"/>
          </p:cNvSpPr>
          <p:nvPr>
            <p:ph idx="1"/>
          </p:nvPr>
        </p:nvSpPr>
        <p:spPr>
          <a:xfrm>
            <a:off x="3887391" y="740572"/>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テキスト プレースホルダー 3">
            <a:extLst>
              <a:ext uri="{FF2B5EF4-FFF2-40B4-BE49-F238E27FC236}">
                <a16:creationId xmlns:a16="http://schemas.microsoft.com/office/drawing/2014/main" id="{F4C21042-BFE6-8A4C-BD95-A8AE27E87FFF}"/>
              </a:ext>
            </a:extLst>
          </p:cNvPr>
          <p:cNvSpPr>
            <a:spLocks noGrp="1"/>
          </p:cNvSpPr>
          <p:nvPr>
            <p:ph type="body" sz="half" idx="2"/>
          </p:nvPr>
        </p:nvSpPr>
        <p:spPr>
          <a:xfrm>
            <a:off x="629841" y="1543051"/>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D5DA319-8CA5-BC42-B63A-7FB8AB330EEF}"/>
              </a:ext>
            </a:extLst>
          </p:cNvPr>
          <p:cNvSpPr>
            <a:spLocks noGrp="1"/>
          </p:cNvSpPr>
          <p:nvPr>
            <p:ph type="dt" sz="half" idx="10"/>
          </p:nvPr>
        </p:nvSpPr>
        <p:spPr/>
        <p:txBody>
          <a:bodyPr/>
          <a:lstStyle/>
          <a:p>
            <a:fld id="{F6FACC9D-B65A-9B46-86D0-E05560BBE080}" type="datetime1">
              <a:rPr kumimoji="1" lang="ja-JP" altLang="en-US" smtClean="0"/>
              <a:t>2021/4/2</a:t>
            </a:fld>
            <a:endParaRPr kumimoji="1" lang="ja-JP" altLang="en-US"/>
          </a:p>
        </p:txBody>
      </p:sp>
      <p:sp>
        <p:nvSpPr>
          <p:cNvPr id="6" name="フッター プレースホルダー 5">
            <a:extLst>
              <a:ext uri="{FF2B5EF4-FFF2-40B4-BE49-F238E27FC236}">
                <a16:creationId xmlns:a16="http://schemas.microsoft.com/office/drawing/2014/main" id="{5AFB8592-6D8E-0A45-8EE0-BD88847E579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9981260-0BE7-1B43-85B4-478D11F2F625}"/>
              </a:ext>
            </a:extLst>
          </p:cNvPr>
          <p:cNvSpPr>
            <a:spLocks noGrp="1"/>
          </p:cNvSpPr>
          <p:nvPr>
            <p:ph type="sldNum" sz="quarter" idx="12"/>
          </p:nvPr>
        </p:nvSpPr>
        <p:spPr/>
        <p:txBody>
          <a:bodyPr/>
          <a:lstStyle/>
          <a:p>
            <a:fld id="{3703C944-5F21-DB4B-805C-66633127842B}" type="slidenum">
              <a:rPr lang="ja-JP" altLang="en-US" smtClean="0"/>
              <a:pPr/>
              <a:t>‹#›</a:t>
            </a:fld>
            <a:endParaRPr lang="ja-JP" altLang="en-US"/>
          </a:p>
        </p:txBody>
      </p:sp>
    </p:spTree>
    <p:extLst>
      <p:ext uri="{BB962C8B-B14F-4D97-AF65-F5344CB8AC3E}">
        <p14:creationId xmlns:p14="http://schemas.microsoft.com/office/powerpoint/2010/main" val="279055541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図 (キャプション付き)">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84588AE3-E19D-2D45-A3F0-4325A076B7A7}"/>
              </a:ext>
            </a:extLst>
          </p:cNvPr>
          <p:cNvSpPr/>
          <p:nvPr/>
        </p:nvSpPr>
        <p:spPr>
          <a:xfrm>
            <a:off x="540215" y="258291"/>
            <a:ext cx="3111449" cy="1353787"/>
          </a:xfrm>
          <a:prstGeom prst="rect">
            <a:avLst/>
          </a:prstGeom>
          <a:solidFill>
            <a:srgbClr val="5FCBEF">
              <a:lumMod val="40000"/>
              <a:lumOff val="60000"/>
            </a:srgbClr>
          </a:solidFill>
          <a:ln w="57150" cap="rnd" cmpd="sng" algn="ctr">
            <a:solidFill>
              <a:srgbClr val="5FCBEF">
                <a:lumMod val="50000"/>
              </a:srgbClr>
            </a:solidFill>
            <a:prstDash val="solid"/>
          </a:ln>
          <a:effectLst/>
        </p:spPr>
        <p:txBody>
          <a:bodyPr anchor="ctr"/>
          <a:lstStyle/>
          <a:p>
            <a:pPr marL="0" marR="0" lvl="0" indent="0" algn="ctr" defTabSz="385763" eaLnBrk="0" fontAlgn="base" latinLnBrk="0" hangingPunct="0">
              <a:lnSpc>
                <a:spcPct val="100000"/>
              </a:lnSpc>
              <a:spcBef>
                <a:spcPct val="0"/>
              </a:spcBef>
              <a:spcAft>
                <a:spcPct val="0"/>
              </a:spcAft>
              <a:buClrTx/>
              <a:buSzTx/>
              <a:buFontTx/>
              <a:buNone/>
              <a:tabLst/>
              <a:defRPr/>
            </a:pPr>
            <a:endParaRPr kumimoji="0" lang="ja-JP" altLang="en-US" sz="760" b="0" i="0" u="none" strike="noStrike" kern="0" cap="none" spc="0" normalizeH="0" baseline="0" noProof="0">
              <a:ln>
                <a:noFill/>
              </a:ln>
              <a:solidFill>
                <a:prstClr val="white"/>
              </a:solidFill>
              <a:effectLst/>
              <a:uLnTx/>
              <a:uFillTx/>
              <a:latin typeface="Trebuchet MS" panose="020B0603020202020204"/>
              <a:ea typeface="メイリオ" panose="020B0604030504040204" pitchFamily="34" charset="-128"/>
              <a:cs typeface="+mn-cs"/>
            </a:endParaRPr>
          </a:p>
        </p:txBody>
      </p:sp>
      <p:sp>
        <p:nvSpPr>
          <p:cNvPr id="2" name="タイトル 1">
            <a:extLst>
              <a:ext uri="{FF2B5EF4-FFF2-40B4-BE49-F238E27FC236}">
                <a16:creationId xmlns:a16="http://schemas.microsoft.com/office/drawing/2014/main" id="{496C7C8F-DE3A-864B-89DD-C48065D17FA4}"/>
              </a:ext>
            </a:extLst>
          </p:cNvPr>
          <p:cNvSpPr>
            <a:spLocks noGrp="1"/>
          </p:cNvSpPr>
          <p:nvPr>
            <p:ph type="title"/>
          </p:nvPr>
        </p:nvSpPr>
        <p:spPr>
          <a:xfrm>
            <a:off x="629841" y="342900"/>
            <a:ext cx="2949178" cy="1200150"/>
          </a:xfrm>
        </p:spPr>
        <p:txBody>
          <a:bodyPr anchor="b"/>
          <a:lstStyle>
            <a:lvl1pPr>
              <a:defRPr sz="135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C8810A2-3CC7-8C4D-89EF-31A598EF5507}"/>
              </a:ext>
            </a:extLst>
          </p:cNvPr>
          <p:cNvSpPr>
            <a:spLocks noGrp="1"/>
          </p:cNvSpPr>
          <p:nvPr>
            <p:ph type="pic" idx="1"/>
          </p:nvPr>
        </p:nvSpPr>
        <p:spPr>
          <a:xfrm>
            <a:off x="3887391" y="740572"/>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75D6CFCF-0E39-0744-AE3F-F7D78F7B2B5A}"/>
              </a:ext>
            </a:extLst>
          </p:cNvPr>
          <p:cNvSpPr>
            <a:spLocks noGrp="1"/>
          </p:cNvSpPr>
          <p:nvPr>
            <p:ph type="body" sz="half" idx="2"/>
          </p:nvPr>
        </p:nvSpPr>
        <p:spPr>
          <a:xfrm>
            <a:off x="629841" y="1543051"/>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2876940-3FD1-0C45-BAA9-81863874CC25}"/>
              </a:ext>
            </a:extLst>
          </p:cNvPr>
          <p:cNvSpPr>
            <a:spLocks noGrp="1"/>
          </p:cNvSpPr>
          <p:nvPr>
            <p:ph type="dt" sz="half" idx="10"/>
          </p:nvPr>
        </p:nvSpPr>
        <p:spPr/>
        <p:txBody>
          <a:bodyPr/>
          <a:lstStyle/>
          <a:p>
            <a:fld id="{F6FACC9D-B65A-9B46-86D0-E05560BBE080}" type="datetime1">
              <a:rPr kumimoji="1" lang="ja-JP" altLang="en-US" smtClean="0"/>
              <a:t>2021/4/2</a:t>
            </a:fld>
            <a:endParaRPr kumimoji="1" lang="ja-JP" altLang="en-US"/>
          </a:p>
        </p:txBody>
      </p:sp>
      <p:sp>
        <p:nvSpPr>
          <p:cNvPr id="6" name="フッター プレースホルダー 5">
            <a:extLst>
              <a:ext uri="{FF2B5EF4-FFF2-40B4-BE49-F238E27FC236}">
                <a16:creationId xmlns:a16="http://schemas.microsoft.com/office/drawing/2014/main" id="{A7669DDA-6F91-144B-BB94-D083A313688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A8B155C-27B0-B444-86E0-589E4FEAA443}"/>
              </a:ext>
            </a:extLst>
          </p:cNvPr>
          <p:cNvSpPr>
            <a:spLocks noGrp="1"/>
          </p:cNvSpPr>
          <p:nvPr>
            <p:ph type="sldNum" sz="quarter" idx="12"/>
          </p:nvPr>
        </p:nvSpPr>
        <p:spPr/>
        <p:txBody>
          <a:bodyPr/>
          <a:lstStyle/>
          <a:p>
            <a:fld id="{3703C944-5F21-DB4B-805C-66633127842B}" type="slidenum">
              <a:rPr lang="ja-JP" altLang="en-US" smtClean="0"/>
              <a:pPr/>
              <a:t>‹#›</a:t>
            </a:fld>
            <a:endParaRPr lang="ja-JP" altLang="en-US"/>
          </a:p>
        </p:txBody>
      </p:sp>
    </p:spTree>
    <p:extLst>
      <p:ext uri="{BB962C8B-B14F-4D97-AF65-F5344CB8AC3E}">
        <p14:creationId xmlns:p14="http://schemas.microsoft.com/office/powerpoint/2010/main" val="400030739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333760-2C2C-504B-A765-1DC6127E1E6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D426A8F-DEFD-584E-AA89-5C3B182251B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AEE4B55A-4C7A-6646-88B6-ADF5BBFE5673}"/>
              </a:ext>
            </a:extLst>
          </p:cNvPr>
          <p:cNvSpPr>
            <a:spLocks noGrp="1"/>
          </p:cNvSpPr>
          <p:nvPr>
            <p:ph type="dt" sz="half" idx="10"/>
          </p:nvPr>
        </p:nvSpPr>
        <p:spPr/>
        <p:txBody>
          <a:bodyPr/>
          <a:lstStyle/>
          <a:p>
            <a:fld id="{22AA0573-57F8-EA4D-949B-75EA000A9F16}" type="datetime1">
              <a:rPr kumimoji="1" lang="ja-JP" altLang="en-US" smtClean="0"/>
              <a:t>2021/4/2</a:t>
            </a:fld>
            <a:endParaRPr kumimoji="1" lang="ja-JP" altLang="en-US"/>
          </a:p>
        </p:txBody>
      </p:sp>
      <p:sp>
        <p:nvSpPr>
          <p:cNvPr id="5" name="フッター プレースホルダー 4">
            <a:extLst>
              <a:ext uri="{FF2B5EF4-FFF2-40B4-BE49-F238E27FC236}">
                <a16:creationId xmlns:a16="http://schemas.microsoft.com/office/drawing/2014/main" id="{0C4BE3D9-34CD-E54D-AD6F-FA151719F3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5BFCA0-6EE0-7845-9261-A8CD70942E9F}"/>
              </a:ext>
            </a:extLst>
          </p:cNvPr>
          <p:cNvSpPr>
            <a:spLocks noGrp="1"/>
          </p:cNvSpPr>
          <p:nvPr>
            <p:ph type="sldNum" sz="quarter" idx="12"/>
          </p:nvPr>
        </p:nvSpPr>
        <p:spPr/>
        <p:txBody>
          <a:bodyPr/>
          <a:lstStyle/>
          <a:p>
            <a:fld id="{3703C944-5F21-DB4B-805C-66633127842B}" type="slidenum">
              <a:rPr kumimoji="1" lang="ja-JP" altLang="en-US" smtClean="0"/>
              <a:t>‹#›</a:t>
            </a:fld>
            <a:endParaRPr kumimoji="1" lang="ja-JP" altLang="en-US"/>
          </a:p>
        </p:txBody>
      </p:sp>
    </p:spTree>
    <p:extLst>
      <p:ext uri="{BB962C8B-B14F-4D97-AF65-F5344CB8AC3E}">
        <p14:creationId xmlns:p14="http://schemas.microsoft.com/office/powerpoint/2010/main" val="731318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B3D1709-6F36-A84A-87DB-34D1906D364C}"/>
              </a:ext>
            </a:extLst>
          </p:cNvPr>
          <p:cNvSpPr/>
          <p:nvPr/>
        </p:nvSpPr>
        <p:spPr>
          <a:xfrm>
            <a:off x="6543676" y="273845"/>
            <a:ext cx="1971675" cy="4358879"/>
          </a:xfrm>
          <a:prstGeom prst="rect">
            <a:avLst/>
          </a:prstGeom>
          <a:solidFill>
            <a:srgbClr val="5FCBEF">
              <a:lumMod val="40000"/>
              <a:lumOff val="60000"/>
            </a:srgbClr>
          </a:solidFill>
          <a:ln w="57150" cap="rnd" cmpd="sng" algn="ctr">
            <a:solidFill>
              <a:srgbClr val="5FCBEF">
                <a:lumMod val="50000"/>
              </a:srgbClr>
            </a:solidFill>
            <a:prstDash val="solid"/>
          </a:ln>
          <a:effectLst/>
        </p:spPr>
        <p:txBody>
          <a:bodyPr anchor="ctr"/>
          <a:lstStyle/>
          <a:p>
            <a:pPr marL="0" marR="0" lvl="0" indent="0" algn="ctr" defTabSz="385763" eaLnBrk="0" fontAlgn="base" latinLnBrk="0" hangingPunct="0">
              <a:lnSpc>
                <a:spcPct val="100000"/>
              </a:lnSpc>
              <a:spcBef>
                <a:spcPct val="0"/>
              </a:spcBef>
              <a:spcAft>
                <a:spcPct val="0"/>
              </a:spcAft>
              <a:buClrTx/>
              <a:buSzTx/>
              <a:buFontTx/>
              <a:buNone/>
              <a:tabLst/>
              <a:defRPr/>
            </a:pPr>
            <a:endParaRPr kumimoji="0" lang="ja-JP" altLang="en-US" sz="760" b="0" i="0" u="none" strike="noStrike" kern="0" cap="none" spc="0" normalizeH="0" baseline="0" noProof="0">
              <a:ln>
                <a:noFill/>
              </a:ln>
              <a:solidFill>
                <a:prstClr val="white"/>
              </a:solidFill>
              <a:effectLst/>
              <a:uLnTx/>
              <a:uFillTx/>
              <a:latin typeface="Trebuchet MS" panose="020B0603020202020204"/>
              <a:ea typeface="メイリオ" panose="020B0604030504040204" pitchFamily="34" charset="-128"/>
              <a:cs typeface="+mn-cs"/>
            </a:endParaRPr>
          </a:p>
        </p:txBody>
      </p:sp>
      <p:sp>
        <p:nvSpPr>
          <p:cNvPr id="2" name="縦書きタイトル 1">
            <a:extLst>
              <a:ext uri="{FF2B5EF4-FFF2-40B4-BE49-F238E27FC236}">
                <a16:creationId xmlns:a16="http://schemas.microsoft.com/office/drawing/2014/main" id="{F4A345FE-F158-0844-8F72-CB3D58A2444B}"/>
              </a:ext>
            </a:extLst>
          </p:cNvPr>
          <p:cNvSpPr>
            <a:spLocks noGrp="1"/>
          </p:cNvSpPr>
          <p:nvPr>
            <p:ph type="title" orient="vert"/>
          </p:nvPr>
        </p:nvSpPr>
        <p:spPr>
          <a:xfrm>
            <a:off x="6543676" y="273845"/>
            <a:ext cx="1971675" cy="4358879"/>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1D61EF5-E494-A44B-9C49-5A820058E8C7}"/>
              </a:ext>
            </a:extLst>
          </p:cNvPr>
          <p:cNvSpPr>
            <a:spLocks noGrp="1"/>
          </p:cNvSpPr>
          <p:nvPr>
            <p:ph type="body" orient="vert" idx="1"/>
          </p:nvPr>
        </p:nvSpPr>
        <p:spPr>
          <a:xfrm>
            <a:off x="628653" y="273845"/>
            <a:ext cx="5800725" cy="4358879"/>
          </a:xfrm>
        </p:spPr>
        <p:txBody>
          <a:bodyPr vert="eaVert"/>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34BC37FD-3C9E-6648-8B61-539384D2135E}"/>
              </a:ext>
            </a:extLst>
          </p:cNvPr>
          <p:cNvSpPr>
            <a:spLocks noGrp="1"/>
          </p:cNvSpPr>
          <p:nvPr>
            <p:ph type="dt" sz="half" idx="10"/>
          </p:nvPr>
        </p:nvSpPr>
        <p:spPr/>
        <p:txBody>
          <a:bodyPr/>
          <a:lstStyle/>
          <a:p>
            <a:fld id="{F6FACC9D-B65A-9B46-86D0-E05560BBE080}" type="datetime1">
              <a:rPr kumimoji="1" lang="ja-JP" altLang="en-US" smtClean="0"/>
              <a:t>2021/4/2</a:t>
            </a:fld>
            <a:endParaRPr kumimoji="1" lang="ja-JP" altLang="en-US"/>
          </a:p>
        </p:txBody>
      </p:sp>
      <p:sp>
        <p:nvSpPr>
          <p:cNvPr id="5" name="フッター プレースホルダー 4">
            <a:extLst>
              <a:ext uri="{FF2B5EF4-FFF2-40B4-BE49-F238E27FC236}">
                <a16:creationId xmlns:a16="http://schemas.microsoft.com/office/drawing/2014/main" id="{8CE53EDD-2222-8342-9E86-833AD544306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D670AF5-2F3A-1C46-B9C9-53F19DBFC0FE}"/>
              </a:ext>
            </a:extLst>
          </p:cNvPr>
          <p:cNvSpPr>
            <a:spLocks noGrp="1"/>
          </p:cNvSpPr>
          <p:nvPr>
            <p:ph type="sldNum" sz="quarter" idx="12"/>
          </p:nvPr>
        </p:nvSpPr>
        <p:spPr/>
        <p:txBody>
          <a:bodyPr/>
          <a:lstStyle/>
          <a:p>
            <a:fld id="{3703C944-5F21-DB4B-805C-66633127842B}" type="slidenum">
              <a:rPr lang="ja-JP" altLang="en-US" smtClean="0"/>
              <a:pPr/>
              <a:t>‹#›</a:t>
            </a:fld>
            <a:endParaRPr lang="ja-JP" altLang="en-US"/>
          </a:p>
        </p:txBody>
      </p:sp>
    </p:spTree>
    <p:extLst>
      <p:ext uri="{BB962C8B-B14F-4D97-AF65-F5344CB8AC3E}">
        <p14:creationId xmlns:p14="http://schemas.microsoft.com/office/powerpoint/2010/main" val="198486410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9252" y="457199"/>
            <a:ext cx="978557" cy="4073823"/>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08001" y="457201"/>
            <a:ext cx="6064250" cy="407382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3BE4073-E99E-3C4F-A2D0-18C4E53F0400}" type="datetime1">
              <a:rPr kumimoji="1" lang="ja-JP" altLang="en-US" smtClean="0"/>
              <a:t>2021/4/2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03C944-5F21-DB4B-805C-66633127842B}" type="slidenum">
              <a:rPr kumimoji="1" lang="ja-JP" altLang="en-US" smtClean="0"/>
              <a:t>‹#›</a:t>
            </a:fld>
            <a:endParaRPr kumimoji="1" lang="ja-JP" altLang="en-US"/>
          </a:p>
        </p:txBody>
      </p:sp>
    </p:spTree>
    <p:extLst>
      <p:ext uri="{BB962C8B-B14F-4D97-AF65-F5344CB8AC3E}">
        <p14:creationId xmlns:p14="http://schemas.microsoft.com/office/powerpoint/2010/main" val="250812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67CE82-5215-0C49-856C-CA165AB6225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53414B-9580-E445-8AA8-364BB0E1ADF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DCC73242-3FED-9C4C-9AC1-8D6C02A1EA83}"/>
              </a:ext>
            </a:extLst>
          </p:cNvPr>
          <p:cNvSpPr>
            <a:spLocks noGrp="1"/>
          </p:cNvSpPr>
          <p:nvPr>
            <p:ph type="dt" sz="half" idx="10"/>
          </p:nvPr>
        </p:nvSpPr>
        <p:spPr/>
        <p:txBody>
          <a:bodyPr/>
          <a:lstStyle/>
          <a:p>
            <a:fld id="{37EDFF6A-F84A-764E-A11E-FF5CDD4009F4}" type="datetime1">
              <a:rPr kumimoji="1" lang="ja-JP" altLang="en-US" smtClean="0"/>
              <a:t>2021/4/2</a:t>
            </a:fld>
            <a:endParaRPr kumimoji="1" lang="ja-JP" altLang="en-US"/>
          </a:p>
        </p:txBody>
      </p:sp>
      <p:sp>
        <p:nvSpPr>
          <p:cNvPr id="5" name="フッター プレースホルダー 4">
            <a:extLst>
              <a:ext uri="{FF2B5EF4-FFF2-40B4-BE49-F238E27FC236}">
                <a16:creationId xmlns:a16="http://schemas.microsoft.com/office/drawing/2014/main" id="{E44C909B-8573-954F-A7C4-0FE4E79C458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63B875-F873-0049-A808-35E8A9F066B6}"/>
              </a:ext>
            </a:extLst>
          </p:cNvPr>
          <p:cNvSpPr>
            <a:spLocks noGrp="1"/>
          </p:cNvSpPr>
          <p:nvPr>
            <p:ph type="sldNum" sz="quarter" idx="12"/>
          </p:nvPr>
        </p:nvSpPr>
        <p:spPr/>
        <p:txBody>
          <a:bodyPr/>
          <a:lstStyle/>
          <a:p>
            <a:fld id="{3703C944-5F21-DB4B-805C-66633127842B}" type="slidenum">
              <a:rPr lang="ja-JP" altLang="en-US" smtClean="0"/>
              <a:pPr/>
              <a:t>‹#›</a:t>
            </a:fld>
            <a:endParaRPr lang="ja-JP" altLang="en-US"/>
          </a:p>
        </p:txBody>
      </p:sp>
    </p:spTree>
    <p:extLst>
      <p:ext uri="{BB962C8B-B14F-4D97-AF65-F5344CB8AC3E}">
        <p14:creationId xmlns:p14="http://schemas.microsoft.com/office/powerpoint/2010/main" val="2246217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953414B-9580-E445-8AA8-364BB0E1ADF7}"/>
              </a:ext>
            </a:extLst>
          </p:cNvPr>
          <p:cNvSpPr>
            <a:spLocks noGrp="1"/>
          </p:cNvSpPr>
          <p:nvPr>
            <p:ph idx="1"/>
          </p:nvPr>
        </p:nvSpPr>
        <p:spPr>
          <a:xfrm>
            <a:off x="628650" y="430824"/>
            <a:ext cx="7886700" cy="4201900"/>
          </a:xfrm>
        </p:spPr>
        <p:txBody>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DCC73242-3FED-9C4C-9AC1-8D6C02A1EA83}"/>
              </a:ext>
            </a:extLst>
          </p:cNvPr>
          <p:cNvSpPr>
            <a:spLocks noGrp="1"/>
          </p:cNvSpPr>
          <p:nvPr>
            <p:ph type="dt" sz="half" idx="10"/>
          </p:nvPr>
        </p:nvSpPr>
        <p:spPr/>
        <p:txBody>
          <a:bodyPr/>
          <a:lstStyle/>
          <a:p>
            <a:fld id="{37EDFF6A-F84A-764E-A11E-FF5CDD4009F4}" type="datetime1">
              <a:rPr kumimoji="1" lang="ja-JP" altLang="en-US" smtClean="0"/>
              <a:t>2021/4/2</a:t>
            </a:fld>
            <a:endParaRPr kumimoji="1" lang="ja-JP" altLang="en-US"/>
          </a:p>
        </p:txBody>
      </p:sp>
      <p:sp>
        <p:nvSpPr>
          <p:cNvPr id="5" name="フッター プレースホルダー 4">
            <a:extLst>
              <a:ext uri="{FF2B5EF4-FFF2-40B4-BE49-F238E27FC236}">
                <a16:creationId xmlns:a16="http://schemas.microsoft.com/office/drawing/2014/main" id="{E44C909B-8573-954F-A7C4-0FE4E79C458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63B875-F873-0049-A808-35E8A9F066B6}"/>
              </a:ext>
            </a:extLst>
          </p:cNvPr>
          <p:cNvSpPr>
            <a:spLocks noGrp="1"/>
          </p:cNvSpPr>
          <p:nvPr>
            <p:ph type="sldNum" sz="quarter" idx="12"/>
          </p:nvPr>
        </p:nvSpPr>
        <p:spPr/>
        <p:txBody>
          <a:bodyPr/>
          <a:lstStyle/>
          <a:p>
            <a:fld id="{3703C944-5F21-DB4B-805C-66633127842B}" type="slidenum">
              <a:rPr lang="ja-JP" altLang="en-US" smtClean="0"/>
              <a:pPr/>
              <a:t>‹#›</a:t>
            </a:fld>
            <a:endParaRPr lang="ja-JP" altLang="en-US"/>
          </a:p>
        </p:txBody>
      </p:sp>
    </p:spTree>
    <p:extLst>
      <p:ext uri="{BB962C8B-B14F-4D97-AF65-F5344CB8AC3E}">
        <p14:creationId xmlns:p14="http://schemas.microsoft.com/office/powerpoint/2010/main" val="1686119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タイトルとコンテンツ">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E8BEB2E5-91C1-0049-B621-7BA473122746}"/>
              </a:ext>
            </a:extLst>
          </p:cNvPr>
          <p:cNvSpPr/>
          <p:nvPr/>
        </p:nvSpPr>
        <p:spPr>
          <a:xfrm>
            <a:off x="529259" y="775254"/>
            <a:ext cx="8074528" cy="4099891"/>
          </a:xfrm>
          <a:prstGeom prst="rect">
            <a:avLst/>
          </a:prstGeom>
          <a:solidFill>
            <a:srgbClr val="FFFECE"/>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13"/>
          </a:p>
        </p:txBody>
      </p:sp>
      <p:sp>
        <p:nvSpPr>
          <p:cNvPr id="2" name="タイトル 1">
            <a:extLst>
              <a:ext uri="{FF2B5EF4-FFF2-40B4-BE49-F238E27FC236}">
                <a16:creationId xmlns:a16="http://schemas.microsoft.com/office/drawing/2014/main" id="{DA67CE82-5215-0C49-856C-CA165AB6225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53414B-9580-E445-8AA8-364BB0E1ADF7}"/>
              </a:ext>
            </a:extLst>
          </p:cNvPr>
          <p:cNvSpPr>
            <a:spLocks noGrp="1"/>
          </p:cNvSpPr>
          <p:nvPr>
            <p:ph idx="1"/>
          </p:nvPr>
        </p:nvSpPr>
        <p:spPr>
          <a:xfrm>
            <a:off x="628650" y="834889"/>
            <a:ext cx="7886700" cy="3943349"/>
          </a:xfrm>
          <a:noFill/>
          <a:ln>
            <a:noFill/>
          </a:ln>
        </p:spPr>
        <p:txBody>
          <a:bodyPr/>
          <a:lstStyle>
            <a:lvl1pPr marL="200918" indent="-200918">
              <a:buFont typeface="HiraginoSans-W3" panose="020B0400000000000000" pitchFamily="34" charset="-128"/>
              <a:buChar char="◎"/>
              <a:tabLst/>
              <a:defRPr/>
            </a:lvl1pPr>
            <a:lvl2pPr marL="328613" indent="-135731">
              <a:buFont typeface="Wingdings" pitchFamily="2" charset="2"/>
              <a:buChar char="l"/>
              <a:tabLst/>
              <a:defRPr/>
            </a:lvl2pPr>
            <a:lvl3pPr marL="482204" indent="-96441">
              <a:buFont typeface="HiraginoSans-W3" panose="020B0400000000000000" pitchFamily="34" charset="-128"/>
              <a:buChar char="○"/>
              <a:defRPr/>
            </a:lvl3pPr>
            <a:lvl4pPr marL="675085" indent="-96441">
              <a:buFont typeface="Wingdings" pitchFamily="2" charset="2"/>
              <a:buChar char="l"/>
              <a:defRPr/>
            </a:lvl4pPr>
            <a:lvl5pPr marL="867966" indent="-96441">
              <a:buFont typeface="HiraginoSans-W3" panose="020B0400000000000000" pitchFamily="34" charset="-128"/>
              <a:buChar char="◦"/>
              <a:defRPr/>
            </a:lvl5pPr>
          </a:lstStyle>
          <a:p>
            <a:pPr lvl="0"/>
            <a:r>
              <a:rPr kumimoji="1" lang="ja-JP" altLang="en-US"/>
              <a:t>マスター テキストの書式設定
第 </a:t>
            </a:r>
            <a:r>
              <a:rPr kumimoji="1" lang="en-US" altLang="ja-JP" dirty="0"/>
              <a:t>2 </a:t>
            </a:r>
            <a:r>
              <a:rPr kumimoji="1" lang="ja-JP" altLang="en-US"/>
              <a:t>レベル
第 </a:t>
            </a:r>
            <a:r>
              <a:rPr kumimoji="1" lang="en-US" altLang="ja-JP" dirty="0"/>
              <a:t>3 </a:t>
            </a:r>
            <a:r>
              <a:rPr kumimoji="1" lang="ja-JP" altLang="en-US"/>
              <a:t>レベル
第 </a:t>
            </a:r>
            <a:r>
              <a:rPr kumimoji="1" lang="en-US" altLang="ja-JP" dirty="0"/>
              <a:t>4 </a:t>
            </a:r>
            <a:r>
              <a:rPr kumimoji="1" lang="ja-JP" altLang="en-US"/>
              <a:t>レベル
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DCC73242-3FED-9C4C-9AC1-8D6C02A1EA83}"/>
              </a:ext>
            </a:extLst>
          </p:cNvPr>
          <p:cNvSpPr>
            <a:spLocks noGrp="1"/>
          </p:cNvSpPr>
          <p:nvPr>
            <p:ph type="dt" sz="half" idx="10"/>
          </p:nvPr>
        </p:nvSpPr>
        <p:spPr>
          <a:xfrm>
            <a:off x="628650" y="4844706"/>
            <a:ext cx="2057400" cy="273844"/>
          </a:xfrm>
        </p:spPr>
        <p:txBody>
          <a:bodyPr/>
          <a:lstStyle/>
          <a:p>
            <a:fld id="{F6FACC9D-B65A-9B46-86D0-E05560BBE080}" type="datetime1">
              <a:rPr kumimoji="1" lang="ja-JP" altLang="en-US" smtClean="0"/>
              <a:t>2021/4/2</a:t>
            </a:fld>
            <a:endParaRPr kumimoji="1" lang="ja-JP" altLang="en-US"/>
          </a:p>
        </p:txBody>
      </p:sp>
      <p:sp>
        <p:nvSpPr>
          <p:cNvPr id="5" name="フッター プレースホルダー 4">
            <a:extLst>
              <a:ext uri="{FF2B5EF4-FFF2-40B4-BE49-F238E27FC236}">
                <a16:creationId xmlns:a16="http://schemas.microsoft.com/office/drawing/2014/main" id="{E44C909B-8573-954F-A7C4-0FE4E79C4582}"/>
              </a:ext>
            </a:extLst>
          </p:cNvPr>
          <p:cNvSpPr>
            <a:spLocks noGrp="1"/>
          </p:cNvSpPr>
          <p:nvPr>
            <p:ph type="ftr" sz="quarter" idx="11"/>
          </p:nvPr>
        </p:nvSpPr>
        <p:spPr>
          <a:xfrm>
            <a:off x="3028950" y="4844706"/>
            <a:ext cx="3086100" cy="273844"/>
          </a:xfr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63B875-F873-0049-A808-35E8A9F066B6}"/>
              </a:ext>
            </a:extLst>
          </p:cNvPr>
          <p:cNvSpPr>
            <a:spLocks noGrp="1"/>
          </p:cNvSpPr>
          <p:nvPr>
            <p:ph type="sldNum" sz="quarter" idx="12"/>
          </p:nvPr>
        </p:nvSpPr>
        <p:spPr/>
        <p:txBody>
          <a:bodyPr/>
          <a:lstStyle/>
          <a:p>
            <a:fld id="{3703C944-5F21-DB4B-805C-66633127842B}" type="slidenum">
              <a:rPr lang="ja-JP" altLang="en-US" smtClean="0"/>
              <a:pPr/>
              <a:t>‹#›</a:t>
            </a:fld>
            <a:endParaRPr lang="ja-JP" altLang="en-US"/>
          </a:p>
        </p:txBody>
      </p:sp>
    </p:spTree>
    <p:extLst>
      <p:ext uri="{BB962C8B-B14F-4D97-AF65-F5344CB8AC3E}">
        <p14:creationId xmlns:p14="http://schemas.microsoft.com/office/powerpoint/2010/main" val="312862602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2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67CE82-5215-0C49-856C-CA165AB6225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53414B-9580-E445-8AA8-364BB0E1ADF7}"/>
              </a:ext>
            </a:extLst>
          </p:cNvPr>
          <p:cNvSpPr>
            <a:spLocks noGrp="1"/>
          </p:cNvSpPr>
          <p:nvPr>
            <p:ph idx="1"/>
          </p:nvPr>
        </p:nvSpPr>
        <p:spPr>
          <a:xfrm>
            <a:off x="628650" y="834889"/>
            <a:ext cx="7886700" cy="3943349"/>
          </a:xfrm>
          <a:noFill/>
          <a:ln>
            <a:noFill/>
          </a:ln>
        </p:spPr>
        <p:txBody>
          <a:bodyPr/>
          <a:lstStyle>
            <a:lvl1pPr marL="357188" indent="-350838">
              <a:buFont typeface="HiraginoSans-W3" panose="020B0400000000000000" pitchFamily="34" charset="-128"/>
              <a:buChar char="◎"/>
              <a:tabLst/>
              <a:defRPr/>
            </a:lvl1pPr>
            <a:lvl2pPr marL="328613" indent="-135731">
              <a:buFont typeface="Wingdings" pitchFamily="2" charset="2"/>
              <a:buChar char="l"/>
              <a:tabLst/>
              <a:defRPr/>
            </a:lvl2pPr>
            <a:lvl3pPr marL="482204" indent="-96441">
              <a:buFont typeface="HiraginoSans-W3" panose="020B0400000000000000" pitchFamily="34" charset="-128"/>
              <a:buChar char="○"/>
              <a:defRPr/>
            </a:lvl3pPr>
            <a:lvl4pPr marL="675085" indent="-96441">
              <a:buFont typeface="Wingdings" pitchFamily="2" charset="2"/>
              <a:buChar char="l"/>
              <a:defRPr/>
            </a:lvl4pPr>
            <a:lvl5pPr marL="867966" indent="-96441">
              <a:buFont typeface="HiraginoSans-W3" panose="020B0400000000000000" pitchFamily="34" charset="-128"/>
              <a:buChar char="◦"/>
              <a:defRPr/>
            </a:lvl5pPr>
          </a:lstStyle>
          <a:p>
            <a:pPr lvl="0"/>
            <a:r>
              <a:rPr kumimoji="1" lang="ja-JP" altLang="en-US"/>
              <a:t>マスター テキストの書式設定</a:t>
            </a:r>
            <a:endParaRPr kumimoji="1" lang="en-US" altLang="ja-JP" dirty="0"/>
          </a:p>
          <a:p>
            <a:pPr lvl="0"/>
            <a:r>
              <a:rPr kumimoji="1" lang="ja-JP" altLang="en-US"/>
              <a:t>第 </a:t>
            </a:r>
            <a:r>
              <a:rPr kumimoji="1" lang="en-US" altLang="ja-JP" dirty="0"/>
              <a:t>2 </a:t>
            </a:r>
            <a:r>
              <a:rPr kumimoji="1" lang="ja-JP" altLang="en-US"/>
              <a:t>レベル
第 </a:t>
            </a:r>
            <a:r>
              <a:rPr kumimoji="1" lang="en-US" altLang="ja-JP" dirty="0"/>
              <a:t>3 </a:t>
            </a:r>
            <a:r>
              <a:rPr kumimoji="1" lang="ja-JP" altLang="en-US"/>
              <a:t>レベル
第 </a:t>
            </a:r>
            <a:r>
              <a:rPr kumimoji="1" lang="en-US" altLang="ja-JP" dirty="0"/>
              <a:t>4 </a:t>
            </a:r>
            <a:r>
              <a:rPr kumimoji="1" lang="ja-JP" altLang="en-US"/>
              <a:t>レベル
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DCC73242-3FED-9C4C-9AC1-8D6C02A1EA83}"/>
              </a:ext>
            </a:extLst>
          </p:cNvPr>
          <p:cNvSpPr>
            <a:spLocks noGrp="1"/>
          </p:cNvSpPr>
          <p:nvPr>
            <p:ph type="dt" sz="half" idx="10"/>
          </p:nvPr>
        </p:nvSpPr>
        <p:spPr>
          <a:xfrm>
            <a:off x="628650" y="4844706"/>
            <a:ext cx="2057400" cy="273844"/>
          </a:xfrm>
        </p:spPr>
        <p:txBody>
          <a:bodyPr/>
          <a:lstStyle/>
          <a:p>
            <a:fld id="{F6FACC9D-B65A-9B46-86D0-E05560BBE080}" type="datetime1">
              <a:rPr kumimoji="1" lang="ja-JP" altLang="en-US" smtClean="0"/>
              <a:t>2021/4/2</a:t>
            </a:fld>
            <a:endParaRPr kumimoji="1" lang="ja-JP" altLang="en-US"/>
          </a:p>
        </p:txBody>
      </p:sp>
      <p:sp>
        <p:nvSpPr>
          <p:cNvPr id="5" name="フッター プレースホルダー 4">
            <a:extLst>
              <a:ext uri="{FF2B5EF4-FFF2-40B4-BE49-F238E27FC236}">
                <a16:creationId xmlns:a16="http://schemas.microsoft.com/office/drawing/2014/main" id="{E44C909B-8573-954F-A7C4-0FE4E79C4582}"/>
              </a:ext>
            </a:extLst>
          </p:cNvPr>
          <p:cNvSpPr>
            <a:spLocks noGrp="1"/>
          </p:cNvSpPr>
          <p:nvPr>
            <p:ph type="ftr" sz="quarter" idx="11"/>
          </p:nvPr>
        </p:nvSpPr>
        <p:spPr>
          <a:xfrm>
            <a:off x="3028950" y="4844706"/>
            <a:ext cx="3086100" cy="273844"/>
          </a:xfr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63B875-F873-0049-A808-35E8A9F066B6}"/>
              </a:ext>
            </a:extLst>
          </p:cNvPr>
          <p:cNvSpPr>
            <a:spLocks noGrp="1"/>
          </p:cNvSpPr>
          <p:nvPr>
            <p:ph type="sldNum" sz="quarter" idx="12"/>
          </p:nvPr>
        </p:nvSpPr>
        <p:spPr/>
        <p:txBody>
          <a:bodyPr/>
          <a:lstStyle/>
          <a:p>
            <a:fld id="{3703C944-5F21-DB4B-805C-66633127842B}" type="slidenum">
              <a:rPr lang="ja-JP" altLang="en-US" smtClean="0"/>
              <a:pPr/>
              <a:t>‹#›</a:t>
            </a:fld>
            <a:endParaRPr lang="ja-JP" altLang="en-US"/>
          </a:p>
        </p:txBody>
      </p:sp>
    </p:spTree>
    <p:extLst>
      <p:ext uri="{BB962C8B-B14F-4D97-AF65-F5344CB8AC3E}">
        <p14:creationId xmlns:p14="http://schemas.microsoft.com/office/powerpoint/2010/main" val="394296442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5C9EDB-25D5-E846-ACEC-6EFFAE46C783}"/>
              </a:ext>
            </a:extLst>
          </p:cNvPr>
          <p:cNvSpPr>
            <a:spLocks noGrp="1"/>
          </p:cNvSpPr>
          <p:nvPr>
            <p:ph type="title"/>
          </p:nvPr>
        </p:nvSpPr>
        <p:spPr>
          <a:xfrm>
            <a:off x="623888" y="1282306"/>
            <a:ext cx="7886700" cy="2139553"/>
          </a:xfrm>
        </p:spPr>
        <p:txBody>
          <a:bodyPr anchor="b"/>
          <a:lstStyle>
            <a:lvl1pPr>
              <a:defRPr sz="32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F8D2A2E-714C-C04C-9A61-317FEBF120EA}"/>
              </a:ext>
            </a:extLst>
          </p:cNvPr>
          <p:cNvSpPr>
            <a:spLocks noGrp="1"/>
          </p:cNvSpPr>
          <p:nvPr>
            <p:ph type="body" idx="1"/>
          </p:nvPr>
        </p:nvSpPr>
        <p:spPr>
          <a:xfrm>
            <a:off x="623888" y="3442099"/>
            <a:ext cx="7886700" cy="1125140"/>
          </a:xfrm>
        </p:spPr>
        <p:txBody>
          <a:bodyPr/>
          <a:lstStyle>
            <a:lvl1pPr marL="0" indent="0">
              <a:buNone/>
              <a:defRPr sz="1013">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7B3BB0-5E35-2244-8E5F-73EDD408E530}"/>
              </a:ext>
            </a:extLst>
          </p:cNvPr>
          <p:cNvSpPr>
            <a:spLocks noGrp="1"/>
          </p:cNvSpPr>
          <p:nvPr>
            <p:ph type="dt" sz="half" idx="10"/>
          </p:nvPr>
        </p:nvSpPr>
        <p:spPr/>
        <p:txBody>
          <a:bodyPr/>
          <a:lstStyle/>
          <a:p>
            <a:fld id="{F625216F-4DE7-5243-86C3-2E391AAAD3D7}" type="datetime1">
              <a:rPr kumimoji="1" lang="ja-JP" altLang="en-US" smtClean="0"/>
              <a:t>2021/4/2</a:t>
            </a:fld>
            <a:endParaRPr kumimoji="1" lang="ja-JP" altLang="en-US"/>
          </a:p>
        </p:txBody>
      </p:sp>
      <p:sp>
        <p:nvSpPr>
          <p:cNvPr id="5" name="フッター プレースホルダー 4">
            <a:extLst>
              <a:ext uri="{FF2B5EF4-FFF2-40B4-BE49-F238E27FC236}">
                <a16:creationId xmlns:a16="http://schemas.microsoft.com/office/drawing/2014/main" id="{0F1C1412-AE73-A94C-9761-87FD8BA895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60EE40-5A21-EF4F-B3B5-31D831BFD5E1}"/>
              </a:ext>
            </a:extLst>
          </p:cNvPr>
          <p:cNvSpPr>
            <a:spLocks noGrp="1"/>
          </p:cNvSpPr>
          <p:nvPr>
            <p:ph type="sldNum" sz="quarter" idx="12"/>
          </p:nvPr>
        </p:nvSpPr>
        <p:spPr/>
        <p:txBody>
          <a:bodyPr/>
          <a:lstStyle/>
          <a:p>
            <a:fld id="{3703C944-5F21-DB4B-805C-66633127842B}" type="slidenum">
              <a:rPr kumimoji="1" lang="ja-JP" altLang="en-US" smtClean="0"/>
              <a:t>‹#›</a:t>
            </a:fld>
            <a:endParaRPr kumimoji="1" lang="ja-JP" altLang="en-US"/>
          </a:p>
        </p:txBody>
      </p:sp>
    </p:spTree>
    <p:extLst>
      <p:ext uri="{BB962C8B-B14F-4D97-AF65-F5344CB8AC3E}">
        <p14:creationId xmlns:p14="http://schemas.microsoft.com/office/powerpoint/2010/main" val="20378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FE00BE-1BFB-A84F-9FD8-8AC89B16354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B6C6835-AFB4-A848-ABC5-2DFEA6EDBAB0}"/>
              </a:ext>
            </a:extLst>
          </p:cNvPr>
          <p:cNvSpPr>
            <a:spLocks noGrp="1"/>
          </p:cNvSpPr>
          <p:nvPr>
            <p:ph sz="half" idx="1"/>
          </p:nvPr>
        </p:nvSpPr>
        <p:spPr>
          <a:xfrm>
            <a:off x="628650" y="837211"/>
            <a:ext cx="3886200" cy="3795512"/>
          </a:xfr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コンテンツ プレースホルダー 3">
            <a:extLst>
              <a:ext uri="{FF2B5EF4-FFF2-40B4-BE49-F238E27FC236}">
                <a16:creationId xmlns:a16="http://schemas.microsoft.com/office/drawing/2014/main" id="{18950B15-5F78-0041-AB29-93D9AC9FEED6}"/>
              </a:ext>
            </a:extLst>
          </p:cNvPr>
          <p:cNvSpPr>
            <a:spLocks noGrp="1"/>
          </p:cNvSpPr>
          <p:nvPr>
            <p:ph sz="half" idx="2"/>
          </p:nvPr>
        </p:nvSpPr>
        <p:spPr>
          <a:xfrm>
            <a:off x="4629150" y="837211"/>
            <a:ext cx="3886200" cy="3795512"/>
          </a:xfr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5" name="日付プレースホルダー 4">
            <a:extLst>
              <a:ext uri="{FF2B5EF4-FFF2-40B4-BE49-F238E27FC236}">
                <a16:creationId xmlns:a16="http://schemas.microsoft.com/office/drawing/2014/main" id="{D4D5B10D-D6C5-9142-8226-CD7C07E25B6F}"/>
              </a:ext>
            </a:extLst>
          </p:cNvPr>
          <p:cNvSpPr>
            <a:spLocks noGrp="1"/>
          </p:cNvSpPr>
          <p:nvPr>
            <p:ph type="dt" sz="half" idx="10"/>
          </p:nvPr>
        </p:nvSpPr>
        <p:spPr/>
        <p:txBody>
          <a:bodyPr/>
          <a:lstStyle/>
          <a:p>
            <a:fld id="{B0E22547-D072-4343-A6D6-29C9B1CCF6B6}" type="datetime1">
              <a:rPr kumimoji="1" lang="ja-JP" altLang="en-US" smtClean="0"/>
              <a:t>2021/4/2</a:t>
            </a:fld>
            <a:endParaRPr kumimoji="1" lang="ja-JP" altLang="en-US"/>
          </a:p>
        </p:txBody>
      </p:sp>
      <p:sp>
        <p:nvSpPr>
          <p:cNvPr id="6" name="フッター プレースホルダー 5">
            <a:extLst>
              <a:ext uri="{FF2B5EF4-FFF2-40B4-BE49-F238E27FC236}">
                <a16:creationId xmlns:a16="http://schemas.microsoft.com/office/drawing/2014/main" id="{620ACB4F-63C2-E245-AFA7-DCBCE1990CC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4859682-1B36-F549-AA85-720CB77A2BBD}"/>
              </a:ext>
            </a:extLst>
          </p:cNvPr>
          <p:cNvSpPr>
            <a:spLocks noGrp="1"/>
          </p:cNvSpPr>
          <p:nvPr>
            <p:ph type="sldNum" sz="quarter" idx="12"/>
          </p:nvPr>
        </p:nvSpPr>
        <p:spPr/>
        <p:txBody>
          <a:bodyPr/>
          <a:lstStyle/>
          <a:p>
            <a:fld id="{3703C944-5F21-DB4B-805C-66633127842B}" type="slidenum">
              <a:rPr kumimoji="1" lang="ja-JP" altLang="en-US" smtClean="0"/>
              <a:t>‹#›</a:t>
            </a:fld>
            <a:endParaRPr kumimoji="1" lang="ja-JP" altLang="en-US"/>
          </a:p>
        </p:txBody>
      </p:sp>
    </p:spTree>
    <p:extLst>
      <p:ext uri="{BB962C8B-B14F-4D97-AF65-F5344CB8AC3E}">
        <p14:creationId xmlns:p14="http://schemas.microsoft.com/office/powerpoint/2010/main" val="165581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6121A5-CDF6-2F42-B2CD-7FD832DECB83}"/>
              </a:ext>
            </a:extLst>
          </p:cNvPr>
          <p:cNvSpPr>
            <a:spLocks noGrp="1"/>
          </p:cNvSpPr>
          <p:nvPr>
            <p:ph type="title"/>
          </p:nvPr>
        </p:nvSpPr>
        <p:spPr>
          <a:xfrm>
            <a:off x="628650" y="204195"/>
            <a:ext cx="7886700" cy="44982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EC39303-590A-8347-BB5C-49D55EC8E306}"/>
              </a:ext>
            </a:extLst>
          </p:cNvPr>
          <p:cNvSpPr>
            <a:spLocks noGrp="1"/>
          </p:cNvSpPr>
          <p:nvPr>
            <p:ph type="body" idx="1"/>
          </p:nvPr>
        </p:nvSpPr>
        <p:spPr>
          <a:xfrm>
            <a:off x="629842" y="779030"/>
            <a:ext cx="3868340" cy="617934"/>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73B9F52-12D4-7540-89EC-10EF72CEBA3F}"/>
              </a:ext>
            </a:extLst>
          </p:cNvPr>
          <p:cNvSpPr>
            <a:spLocks noGrp="1"/>
          </p:cNvSpPr>
          <p:nvPr>
            <p:ph sz="half" idx="2"/>
          </p:nvPr>
        </p:nvSpPr>
        <p:spPr>
          <a:xfrm>
            <a:off x="629842" y="1521980"/>
            <a:ext cx="3868340" cy="3120269"/>
          </a:xfr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5" name="テキスト プレースホルダー 4">
            <a:extLst>
              <a:ext uri="{FF2B5EF4-FFF2-40B4-BE49-F238E27FC236}">
                <a16:creationId xmlns:a16="http://schemas.microsoft.com/office/drawing/2014/main" id="{ADBE76CD-8A8A-E545-8EF4-8BF98113B4E5}"/>
              </a:ext>
            </a:extLst>
          </p:cNvPr>
          <p:cNvSpPr>
            <a:spLocks noGrp="1"/>
          </p:cNvSpPr>
          <p:nvPr>
            <p:ph type="body" sz="quarter" idx="3"/>
          </p:nvPr>
        </p:nvSpPr>
        <p:spPr>
          <a:xfrm>
            <a:off x="4629153" y="779030"/>
            <a:ext cx="3887391" cy="617934"/>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a16="http://schemas.microsoft.com/office/drawing/2014/main" id="{52C79E5A-8091-9849-8F28-0225D27B37D0}"/>
              </a:ext>
            </a:extLst>
          </p:cNvPr>
          <p:cNvSpPr>
            <a:spLocks noGrp="1"/>
          </p:cNvSpPr>
          <p:nvPr>
            <p:ph sz="quarter" idx="4"/>
          </p:nvPr>
        </p:nvSpPr>
        <p:spPr>
          <a:xfrm>
            <a:off x="4629153" y="1521980"/>
            <a:ext cx="3887391" cy="3120269"/>
          </a:xfr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7" name="日付プレースホルダー 6">
            <a:extLst>
              <a:ext uri="{FF2B5EF4-FFF2-40B4-BE49-F238E27FC236}">
                <a16:creationId xmlns:a16="http://schemas.microsoft.com/office/drawing/2014/main" id="{367FCB9B-F55A-1C4C-827F-208B06D6D2C4}"/>
              </a:ext>
            </a:extLst>
          </p:cNvPr>
          <p:cNvSpPr>
            <a:spLocks noGrp="1"/>
          </p:cNvSpPr>
          <p:nvPr>
            <p:ph type="dt" sz="half" idx="10"/>
          </p:nvPr>
        </p:nvSpPr>
        <p:spPr/>
        <p:txBody>
          <a:bodyPr/>
          <a:lstStyle/>
          <a:p>
            <a:fld id="{E8CC5EB4-BD95-0A43-B9BE-3F28F67D1E38}" type="datetime1">
              <a:rPr kumimoji="1" lang="ja-JP" altLang="en-US" smtClean="0"/>
              <a:t>2021/4/2</a:t>
            </a:fld>
            <a:endParaRPr kumimoji="1" lang="ja-JP" altLang="en-US"/>
          </a:p>
        </p:txBody>
      </p:sp>
      <p:sp>
        <p:nvSpPr>
          <p:cNvPr id="8" name="フッター プレースホルダー 7">
            <a:extLst>
              <a:ext uri="{FF2B5EF4-FFF2-40B4-BE49-F238E27FC236}">
                <a16:creationId xmlns:a16="http://schemas.microsoft.com/office/drawing/2014/main" id="{45C9249C-5CB8-8943-9288-E8014E2EB8C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2B11091-B827-9C40-9ACE-A658A2E5CE23}"/>
              </a:ext>
            </a:extLst>
          </p:cNvPr>
          <p:cNvSpPr>
            <a:spLocks noGrp="1"/>
          </p:cNvSpPr>
          <p:nvPr>
            <p:ph type="sldNum" sz="quarter" idx="12"/>
          </p:nvPr>
        </p:nvSpPr>
        <p:spPr/>
        <p:txBody>
          <a:bodyPr/>
          <a:lstStyle/>
          <a:p>
            <a:fld id="{3703C944-5F21-DB4B-805C-66633127842B}" type="slidenum">
              <a:rPr kumimoji="1" lang="ja-JP" altLang="en-US" smtClean="0"/>
              <a:t>‹#›</a:t>
            </a:fld>
            <a:endParaRPr kumimoji="1" lang="ja-JP" altLang="en-US"/>
          </a:p>
        </p:txBody>
      </p:sp>
    </p:spTree>
    <p:extLst>
      <p:ext uri="{BB962C8B-B14F-4D97-AF65-F5344CB8AC3E}">
        <p14:creationId xmlns:p14="http://schemas.microsoft.com/office/powerpoint/2010/main" val="1240724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D84798-D3B3-124E-AA34-338BE8F8360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54B8C59-02F9-A540-ABE1-BFD7F857ACFD}"/>
              </a:ext>
            </a:extLst>
          </p:cNvPr>
          <p:cNvSpPr>
            <a:spLocks noGrp="1"/>
          </p:cNvSpPr>
          <p:nvPr>
            <p:ph type="dt" sz="half" idx="10"/>
          </p:nvPr>
        </p:nvSpPr>
        <p:spPr/>
        <p:txBody>
          <a:bodyPr/>
          <a:lstStyle/>
          <a:p>
            <a:fld id="{87808B36-9505-1D4C-ADDF-1FD242670383}" type="datetime1">
              <a:rPr kumimoji="1" lang="ja-JP" altLang="en-US" smtClean="0"/>
              <a:t>2021/4/2</a:t>
            </a:fld>
            <a:endParaRPr kumimoji="1" lang="ja-JP" altLang="en-US"/>
          </a:p>
        </p:txBody>
      </p:sp>
      <p:sp>
        <p:nvSpPr>
          <p:cNvPr id="4" name="フッター プレースホルダー 3">
            <a:extLst>
              <a:ext uri="{FF2B5EF4-FFF2-40B4-BE49-F238E27FC236}">
                <a16:creationId xmlns:a16="http://schemas.microsoft.com/office/drawing/2014/main" id="{D1D68012-B187-824E-B792-16808E2E29C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E2ED891-4BFD-F44B-B9E6-5792CE410B49}"/>
              </a:ext>
            </a:extLst>
          </p:cNvPr>
          <p:cNvSpPr>
            <a:spLocks noGrp="1"/>
          </p:cNvSpPr>
          <p:nvPr>
            <p:ph type="sldNum" sz="quarter" idx="12"/>
          </p:nvPr>
        </p:nvSpPr>
        <p:spPr/>
        <p:txBody>
          <a:bodyPr/>
          <a:lstStyle/>
          <a:p>
            <a:fld id="{3703C944-5F21-DB4B-805C-66633127842B}" type="slidenum">
              <a:rPr kumimoji="1" lang="ja-JP" altLang="en-US" smtClean="0"/>
              <a:t>‹#›</a:t>
            </a:fld>
            <a:endParaRPr kumimoji="1" lang="ja-JP" altLang="en-US"/>
          </a:p>
        </p:txBody>
      </p:sp>
    </p:spTree>
    <p:extLst>
      <p:ext uri="{BB962C8B-B14F-4D97-AF65-F5344CB8AC3E}">
        <p14:creationId xmlns:p14="http://schemas.microsoft.com/office/powerpoint/2010/main" val="308113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82688B9-7BBE-254D-8EFC-A863A753727A}"/>
              </a:ext>
            </a:extLst>
          </p:cNvPr>
          <p:cNvSpPr>
            <a:spLocks noGrp="1"/>
          </p:cNvSpPr>
          <p:nvPr>
            <p:ph type="title"/>
          </p:nvPr>
        </p:nvSpPr>
        <p:spPr>
          <a:xfrm>
            <a:off x="628650" y="205152"/>
            <a:ext cx="7886700" cy="495197"/>
          </a:xfrm>
          <a:prstGeom prst="rect">
            <a:avLst/>
          </a:prstGeom>
        </p:spPr>
        <p:txBody>
          <a:bodyPr vert="horz" lIns="91440" tIns="45720" rIns="91440" bIns="45720" rtlCol="0" anchor="ctr">
            <a:no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D13AABF-8434-B04B-8856-B4DB04E2CFEF}"/>
              </a:ext>
            </a:extLst>
          </p:cNvPr>
          <p:cNvSpPr>
            <a:spLocks noGrp="1"/>
          </p:cNvSpPr>
          <p:nvPr>
            <p:ph type="body" idx="1"/>
          </p:nvPr>
        </p:nvSpPr>
        <p:spPr>
          <a:xfrm>
            <a:off x="628650" y="834889"/>
            <a:ext cx="7886700" cy="379783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652EB2A9-770A-FE48-B06F-A3E36A99FC24}"/>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506">
                <a:solidFill>
                  <a:schemeClr val="tx1">
                    <a:tint val="75000"/>
                  </a:schemeClr>
                </a:solidFill>
              </a:defRPr>
            </a:lvl1pPr>
          </a:lstStyle>
          <a:p>
            <a:fld id="{F6FACC9D-B65A-9B46-86D0-E05560BBE080}" type="datetime1">
              <a:rPr kumimoji="1" lang="ja-JP" altLang="en-US" smtClean="0"/>
              <a:t>2021/4/2</a:t>
            </a:fld>
            <a:endParaRPr kumimoji="1" lang="ja-JP" altLang="en-US"/>
          </a:p>
        </p:txBody>
      </p:sp>
      <p:sp>
        <p:nvSpPr>
          <p:cNvPr id="5" name="フッター プレースホルダー 4">
            <a:extLst>
              <a:ext uri="{FF2B5EF4-FFF2-40B4-BE49-F238E27FC236}">
                <a16:creationId xmlns:a16="http://schemas.microsoft.com/office/drawing/2014/main" id="{E233A0D9-BE19-D84A-8C83-0F385F76DB96}"/>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506">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02C8463-39F2-6B4A-9D14-2D4199AB7B2D}"/>
              </a:ext>
            </a:extLst>
          </p:cNvPr>
          <p:cNvSpPr>
            <a:spLocks noGrp="1"/>
          </p:cNvSpPr>
          <p:nvPr>
            <p:ph type="sldNum" sz="quarter" idx="4"/>
          </p:nvPr>
        </p:nvSpPr>
        <p:spPr>
          <a:xfrm>
            <a:off x="8603788" y="4875144"/>
            <a:ext cx="540213" cy="249929"/>
          </a:xfrm>
          <a:prstGeom prst="rect">
            <a:avLst/>
          </a:prstGeom>
        </p:spPr>
        <p:txBody>
          <a:bodyPr vert="horz" lIns="91440" tIns="45720" rIns="91440" bIns="45720" rtlCol="0" anchor="ctr"/>
          <a:lstStyle>
            <a:lvl1pPr algn="r">
              <a:defRPr sz="900" b="1">
                <a:solidFill>
                  <a:schemeClr val="tx1"/>
                </a:solidFill>
                <a:latin typeface="+mn-ea"/>
                <a:ea typeface="+mn-ea"/>
              </a:defRPr>
            </a:lvl1pPr>
          </a:lstStyle>
          <a:p>
            <a:fld id="{3703C944-5F21-DB4B-805C-66633127842B}" type="slidenum">
              <a:rPr lang="ja-JP" altLang="en-US" smtClean="0"/>
              <a:pPr/>
              <a:t>‹#›</a:t>
            </a:fld>
            <a:endParaRPr lang="ja-JP" altLang="en-US"/>
          </a:p>
        </p:txBody>
      </p:sp>
    </p:spTree>
    <p:extLst>
      <p:ext uri="{BB962C8B-B14F-4D97-AF65-F5344CB8AC3E}">
        <p14:creationId xmlns:p14="http://schemas.microsoft.com/office/powerpoint/2010/main" val="10402973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hdr="0" ftr="0" dt="0"/>
  <p:txStyles>
    <p:titleStyle>
      <a:lvl1pPr algn="ctr" defTabSz="385763" rtl="0" eaLnBrk="1" latinLnBrk="0" hangingPunct="1">
        <a:lnSpc>
          <a:spcPct val="90000"/>
        </a:lnSpc>
        <a:spcBef>
          <a:spcPct val="0"/>
        </a:spcBef>
        <a:buNone/>
        <a:defRPr kumimoji="1" sz="3200" b="1" kern="1200">
          <a:solidFill>
            <a:schemeClr val="tx1"/>
          </a:solidFill>
          <a:latin typeface="+mj-lt"/>
          <a:ea typeface="+mj-ea"/>
          <a:cs typeface="+mj-cs"/>
        </a:defRPr>
      </a:lvl1pPr>
    </p:titleStyle>
    <p:bodyStyle>
      <a:lvl1pPr marL="357188" indent="-357188" algn="l" defTabSz="385763" rtl="0" eaLnBrk="1" latinLnBrk="0" hangingPunct="1">
        <a:lnSpc>
          <a:spcPct val="90000"/>
        </a:lnSpc>
        <a:spcBef>
          <a:spcPts val="760"/>
        </a:spcBef>
        <a:spcAft>
          <a:spcPts val="338"/>
        </a:spcAft>
        <a:buFont typeface="HiraginoSans-W3" panose="020B0400000000000000" pitchFamily="34" charset="-128"/>
        <a:buChar char="❖"/>
        <a:tabLst/>
        <a:defRPr kumimoji="1" sz="2400" kern="1200">
          <a:solidFill>
            <a:schemeClr val="tx1"/>
          </a:solidFill>
          <a:latin typeface="+mn-lt"/>
          <a:ea typeface="+mn-ea"/>
          <a:cs typeface="+mn-cs"/>
        </a:defRPr>
      </a:lvl1pPr>
      <a:lvl2pPr marL="623888" indent="-266700" algn="l" defTabSz="385763" rtl="0" eaLnBrk="1" latinLnBrk="0" hangingPunct="1">
        <a:lnSpc>
          <a:spcPct val="90000"/>
        </a:lnSpc>
        <a:spcBef>
          <a:spcPts val="211"/>
        </a:spcBef>
        <a:spcAft>
          <a:spcPts val="338"/>
        </a:spcAft>
        <a:buFont typeface="ArialUnicodeMS" panose="020B0604020202020204" pitchFamily="34" charset="-128"/>
        <a:buChar char="✼"/>
        <a:tabLst/>
        <a:defRPr kumimoji="1" sz="2400" kern="1200">
          <a:solidFill>
            <a:schemeClr val="tx1"/>
          </a:solidFill>
          <a:latin typeface="+mn-lt"/>
          <a:ea typeface="+mn-ea"/>
          <a:cs typeface="+mn-cs"/>
        </a:defRPr>
      </a:lvl2pPr>
      <a:lvl3pPr marL="892175" indent="-254000" algn="l" defTabSz="385763" rtl="0" eaLnBrk="1" latinLnBrk="0" hangingPunct="1">
        <a:lnSpc>
          <a:spcPct val="90000"/>
        </a:lnSpc>
        <a:spcBef>
          <a:spcPts val="211"/>
        </a:spcBef>
        <a:spcAft>
          <a:spcPts val="338"/>
        </a:spcAft>
        <a:buFont typeface="AppleSDGothicNeo-Regular" panose="02000300000000000000" pitchFamily="2" charset="-127"/>
        <a:buChar char="✣"/>
        <a:tabLst/>
        <a:defRPr kumimoji="1" sz="2400" kern="1200">
          <a:solidFill>
            <a:schemeClr val="tx1"/>
          </a:solidFill>
          <a:latin typeface="+mn-lt"/>
          <a:ea typeface="+mn-ea"/>
          <a:cs typeface="+mn-cs"/>
        </a:defRPr>
      </a:lvl3pPr>
      <a:lvl4pPr marL="1066800" indent="-266700" algn="l" defTabSz="385763" rtl="0" eaLnBrk="1" latinLnBrk="0" hangingPunct="1">
        <a:lnSpc>
          <a:spcPct val="90000"/>
        </a:lnSpc>
        <a:spcBef>
          <a:spcPts val="211"/>
        </a:spcBef>
        <a:spcAft>
          <a:spcPts val="338"/>
        </a:spcAft>
        <a:buFont typeface="AppleSDGothicNeo-Regular" panose="02000300000000000000" pitchFamily="2" charset="-127"/>
        <a:buChar char="✽"/>
        <a:tabLst/>
        <a:defRPr kumimoji="1" sz="2400" kern="1200">
          <a:solidFill>
            <a:schemeClr val="tx1"/>
          </a:solidFill>
          <a:latin typeface="+mn-lt"/>
          <a:ea typeface="+mn-ea"/>
          <a:cs typeface="+mn-cs"/>
        </a:defRPr>
      </a:lvl4pPr>
      <a:lvl5pPr marL="1335088" indent="-268288" algn="l" defTabSz="385763" rtl="0" eaLnBrk="1" latinLnBrk="0" hangingPunct="1">
        <a:lnSpc>
          <a:spcPct val="90000"/>
        </a:lnSpc>
        <a:spcBef>
          <a:spcPts val="211"/>
        </a:spcBef>
        <a:spcAft>
          <a:spcPts val="338"/>
        </a:spcAft>
        <a:buFont typeface="ArialUnicodeMS" panose="020B0604020202020204" pitchFamily="34" charset="-128"/>
        <a:buChar char="✥"/>
        <a:tabLst/>
        <a:defRPr kumimoji="1" sz="2400"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9pPr>
    </p:bodyStyle>
    <p:otherStyle>
      <a:defPPr>
        <a:defRPr lang="ja-JP"/>
      </a:defPPr>
      <a:lvl1pPr marL="0" algn="l" defTabSz="385763" rtl="0" eaLnBrk="1" latinLnBrk="0" hangingPunct="1">
        <a:defRPr kumimoji="1" sz="760" kern="1200">
          <a:solidFill>
            <a:schemeClr val="tx1"/>
          </a:solidFill>
          <a:latin typeface="+mn-lt"/>
          <a:ea typeface="+mn-ea"/>
          <a:cs typeface="+mn-cs"/>
        </a:defRPr>
      </a:lvl1pPr>
      <a:lvl2pPr marL="192881" algn="l" defTabSz="385763" rtl="0" eaLnBrk="1" latinLnBrk="0" hangingPunct="1">
        <a:defRPr kumimoji="1" sz="760" kern="1200">
          <a:solidFill>
            <a:schemeClr val="tx1"/>
          </a:solidFill>
          <a:latin typeface="+mn-lt"/>
          <a:ea typeface="+mn-ea"/>
          <a:cs typeface="+mn-cs"/>
        </a:defRPr>
      </a:lvl2pPr>
      <a:lvl3pPr marL="385763" algn="l" defTabSz="385763" rtl="0" eaLnBrk="1" latinLnBrk="0" hangingPunct="1">
        <a:defRPr kumimoji="1" sz="760" kern="1200">
          <a:solidFill>
            <a:schemeClr val="tx1"/>
          </a:solidFill>
          <a:latin typeface="+mn-lt"/>
          <a:ea typeface="+mn-ea"/>
          <a:cs typeface="+mn-cs"/>
        </a:defRPr>
      </a:lvl3pPr>
      <a:lvl4pPr marL="578644" algn="l" defTabSz="385763" rtl="0" eaLnBrk="1" latinLnBrk="0" hangingPunct="1">
        <a:defRPr kumimoji="1" sz="760" kern="1200">
          <a:solidFill>
            <a:schemeClr val="tx1"/>
          </a:solidFill>
          <a:latin typeface="+mn-lt"/>
          <a:ea typeface="+mn-ea"/>
          <a:cs typeface="+mn-cs"/>
        </a:defRPr>
      </a:lvl4pPr>
      <a:lvl5pPr marL="771525" algn="l" defTabSz="385763" rtl="0" eaLnBrk="1" latinLnBrk="0" hangingPunct="1">
        <a:defRPr kumimoji="1" sz="760" kern="1200">
          <a:solidFill>
            <a:schemeClr val="tx1"/>
          </a:solidFill>
          <a:latin typeface="+mn-lt"/>
          <a:ea typeface="+mn-ea"/>
          <a:cs typeface="+mn-cs"/>
        </a:defRPr>
      </a:lvl5pPr>
      <a:lvl6pPr marL="964406" algn="l" defTabSz="385763" rtl="0" eaLnBrk="1" latinLnBrk="0" hangingPunct="1">
        <a:defRPr kumimoji="1" sz="760" kern="1200">
          <a:solidFill>
            <a:schemeClr val="tx1"/>
          </a:solidFill>
          <a:latin typeface="+mn-lt"/>
          <a:ea typeface="+mn-ea"/>
          <a:cs typeface="+mn-cs"/>
        </a:defRPr>
      </a:lvl6pPr>
      <a:lvl7pPr marL="1157288" algn="l" defTabSz="385763" rtl="0" eaLnBrk="1" latinLnBrk="0" hangingPunct="1">
        <a:defRPr kumimoji="1" sz="760" kern="1200">
          <a:solidFill>
            <a:schemeClr val="tx1"/>
          </a:solidFill>
          <a:latin typeface="+mn-lt"/>
          <a:ea typeface="+mn-ea"/>
          <a:cs typeface="+mn-cs"/>
        </a:defRPr>
      </a:lvl7pPr>
      <a:lvl8pPr marL="1350169" algn="l" defTabSz="385763" rtl="0" eaLnBrk="1" latinLnBrk="0" hangingPunct="1">
        <a:defRPr kumimoji="1" sz="760" kern="1200">
          <a:solidFill>
            <a:schemeClr val="tx1"/>
          </a:solidFill>
          <a:latin typeface="+mn-lt"/>
          <a:ea typeface="+mn-ea"/>
          <a:cs typeface="+mn-cs"/>
        </a:defRPr>
      </a:lvl8pPr>
      <a:lvl9pPr marL="1543050" algn="l" defTabSz="385763" rtl="0" eaLnBrk="1" latinLnBrk="0" hangingPunct="1">
        <a:defRPr kumimoji="1"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google.com/url?sa=i&amp;source=images&amp;cd=&amp;cad=rja&amp;uact=8&amp;ved=2ahUKEwiTxNat8JjbAhWBbbwKHYkGCCwQjRx6BAgBEAU&amp;url=https://www.amazon.co.jp/FPC%E7%A4%BE-%E9%98%B2%E5%BC%BE%E3%83%98%E3%83%AB%E3%83%A1%E3%83%83%E3%83%88-BH2B/dp/B003K9T3UG&amp;psig=AOvVaw3xTwHKm4bv6WevMTY5c7nz&amp;ust=1527063275440317" TargetMode="External"/><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google.com/url?sa=i&amp;source=images&amp;cd=&amp;cad=rja&amp;uact=8&amp;ved=2ahUKEwjv8tir6ZjbAhUIvLwKHXK0CgEQjRx6BAgBEAU&amp;url=https://www.amazon.co.jp/%E6%AD%A2%E8%A1%80%E5%B8%AF-%E3%82%BF%E3%82%AF%E3%83%86%E3%82%A3%E3%82%AB%E3%83%AB%E3%83%BB%E3%82%BF%E3%83%BC%E3%83%8B%E3%82%B1%E3%83%83%E3%83%88-SOFTT-NH-%E3%82%BF%E3%82%AF%E3%83%86%E3%82%A3%E3%82%AB%E3%83%AB%E3%83%A1%E3%83%87%E3%82%A3%E3%82%AB%E3%83%AB-%E4%B8%A6%E8%A1%8C%E8%BC%B8%E5%85%A5%E5%93%81/dp/B075MXQ9QJ&amp;psig=AOvVaw3M_640q70YS7vLSZodTXQw&amp;ust=1527061425649859" TargetMode="External"/><Relationship Id="rId10" Type="http://schemas.openxmlformats.org/officeDocument/2006/relationships/hyperlink" Target="https://www.google.com/url?sa=i&amp;source=images&amp;cd=&amp;cad=rja&amp;uact=8&amp;ved=2ahUKEwiupYm28ZjbAhUBWrwKHQRiDfAQjRx6BAgBEAU&amp;url=https://nl.made-in-china.com/co_anhuapolice/product_Military-Tactical-Police-Bulletproof-Shield_enegrgong.html&amp;psig=AOvVaw00iTngQYqAqO3mwDSrpH32&amp;ust=1527063605306945" TargetMode="External"/><Relationship Id="rId4" Type="http://schemas.openxmlformats.org/officeDocument/2006/relationships/image" Target="../media/image4.jpe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7CB74A-EBF3-3A4A-9239-0F0CF9BAA5A6}"/>
              </a:ext>
            </a:extLst>
          </p:cNvPr>
          <p:cNvSpPr>
            <a:spLocks noGrp="1"/>
          </p:cNvSpPr>
          <p:nvPr>
            <p:ph type="ctrTitle"/>
          </p:nvPr>
        </p:nvSpPr>
        <p:spPr/>
        <p:txBody>
          <a:bodyPr>
            <a:normAutofit/>
          </a:bodyPr>
          <a:lstStyle/>
          <a:p>
            <a:r>
              <a:rPr lang="ja-JP" altLang="en-US" sz="3200"/>
              <a:t>爆発物テロ災害対処</a:t>
            </a:r>
            <a:endParaRPr kumimoji="1" lang="ja-JP" altLang="en-US" sz="3200"/>
          </a:p>
        </p:txBody>
      </p:sp>
      <p:sp>
        <p:nvSpPr>
          <p:cNvPr id="3" name="字幕 2">
            <a:extLst>
              <a:ext uri="{FF2B5EF4-FFF2-40B4-BE49-F238E27FC236}">
                <a16:creationId xmlns:a16="http://schemas.microsoft.com/office/drawing/2014/main" id="{E0D995D4-A677-504C-AE03-323806DE94AC}"/>
              </a:ext>
            </a:extLst>
          </p:cNvPr>
          <p:cNvSpPr>
            <a:spLocks noGrp="1"/>
          </p:cNvSpPr>
          <p:nvPr>
            <p:ph type="subTitle" idx="1"/>
          </p:nvPr>
        </p:nvSpPr>
        <p:spPr/>
        <p:txBody>
          <a:bodyPr>
            <a:normAutofit/>
          </a:bodyPr>
          <a:lstStyle/>
          <a:p>
            <a:r>
              <a:rPr kumimoji="1" lang="ja-JP" altLang="en-US" sz="1400"/>
              <a:t>初動対応者のための基礎知識</a:t>
            </a:r>
          </a:p>
        </p:txBody>
      </p:sp>
      <p:sp>
        <p:nvSpPr>
          <p:cNvPr id="4" name="正方形/長方形 3">
            <a:extLst>
              <a:ext uri="{FF2B5EF4-FFF2-40B4-BE49-F238E27FC236}">
                <a16:creationId xmlns:a16="http://schemas.microsoft.com/office/drawing/2014/main" id="{1F8E1E28-0203-5542-80B7-C25006B97BBA}"/>
              </a:ext>
            </a:extLst>
          </p:cNvPr>
          <p:cNvSpPr/>
          <p:nvPr/>
        </p:nvSpPr>
        <p:spPr>
          <a:xfrm>
            <a:off x="4166829" y="4497169"/>
            <a:ext cx="4977171" cy="646331"/>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a:t>本資料は、原子力規制庁令和</a:t>
            </a:r>
            <a:r>
              <a:rPr lang="en-US" altLang="ja-JP" sz="1200" dirty="0"/>
              <a:t>2</a:t>
            </a:r>
            <a:r>
              <a:rPr lang="ja-JP" altLang="en-US" sz="1200"/>
              <a:t>年度放射線対策委託費（放射線安全規制研究戦略的推進事業費）放射線安全規制研究推進事業（包括的被ばく医療の体制構築に関する調査研究）において作成されました。</a:t>
            </a:r>
          </a:p>
        </p:txBody>
      </p:sp>
    </p:spTree>
    <p:extLst>
      <p:ext uri="{BB962C8B-B14F-4D97-AF65-F5344CB8AC3E}">
        <p14:creationId xmlns:p14="http://schemas.microsoft.com/office/powerpoint/2010/main" val="3898091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A9A047-95CE-5349-A1AE-3875F548A935}"/>
              </a:ext>
            </a:extLst>
          </p:cNvPr>
          <p:cNvSpPr>
            <a:spLocks noGrp="1"/>
          </p:cNvSpPr>
          <p:nvPr>
            <p:ph type="title"/>
          </p:nvPr>
        </p:nvSpPr>
        <p:spPr/>
        <p:txBody>
          <a:bodyPr/>
          <a:lstStyle/>
          <a:p>
            <a:r>
              <a:rPr kumimoji="1" lang="ja-JP" altLang="en-US"/>
              <a:t>爆発物テロによる負傷者への対応</a:t>
            </a:r>
          </a:p>
        </p:txBody>
      </p:sp>
      <p:sp>
        <p:nvSpPr>
          <p:cNvPr id="3" name="コンテンツ プレースホルダー 2">
            <a:extLst>
              <a:ext uri="{FF2B5EF4-FFF2-40B4-BE49-F238E27FC236}">
                <a16:creationId xmlns:a16="http://schemas.microsoft.com/office/drawing/2014/main" id="{6EDA6C3D-4CF9-A640-94A3-B539F743FAD0}"/>
              </a:ext>
            </a:extLst>
          </p:cNvPr>
          <p:cNvSpPr>
            <a:spLocks noGrp="1"/>
          </p:cNvSpPr>
          <p:nvPr>
            <p:ph idx="1"/>
          </p:nvPr>
        </p:nvSpPr>
        <p:spPr>
          <a:xfrm>
            <a:off x="1204531" y="1055882"/>
            <a:ext cx="7350917" cy="3615667"/>
          </a:xfrm>
        </p:spPr>
        <p:txBody>
          <a:bodyPr>
            <a:normAutofit/>
          </a:bodyPr>
          <a:lstStyle/>
          <a:p>
            <a:pPr>
              <a:lnSpc>
                <a:spcPts val="3500"/>
              </a:lnSpc>
            </a:pPr>
            <a:r>
              <a:rPr lang="ja-JP" altLang="en-US" sz="2000" dirty="0"/>
              <a:t>医療関係者は爆破地点付近に極力近づかない</a:t>
            </a:r>
          </a:p>
          <a:p>
            <a:pPr>
              <a:lnSpc>
                <a:spcPts val="3500"/>
              </a:lnSpc>
            </a:pPr>
            <a:r>
              <a:rPr lang="ja-JP" altLang="en-US" sz="2000" dirty="0"/>
              <a:t>二次爆発に留意する</a:t>
            </a:r>
          </a:p>
          <a:p>
            <a:pPr>
              <a:lnSpc>
                <a:spcPts val="3500"/>
              </a:lnSpc>
            </a:pPr>
            <a:r>
              <a:rPr lang="ja-JP" altLang="en-US" sz="2000" dirty="0"/>
              <a:t>多数傷者発生に対するトリアージが重要</a:t>
            </a:r>
          </a:p>
          <a:p>
            <a:pPr>
              <a:lnSpc>
                <a:spcPts val="3500"/>
              </a:lnSpc>
            </a:pPr>
            <a:r>
              <a:rPr lang="ja-JP" altLang="en-US" sz="2000" dirty="0"/>
              <a:t>創傷部の迅速な止血が救命率を左右する</a:t>
            </a:r>
          </a:p>
          <a:p>
            <a:pPr>
              <a:lnSpc>
                <a:spcPts val="3500"/>
              </a:lnSpc>
            </a:pPr>
            <a:r>
              <a:rPr lang="ja-JP" altLang="en-US" sz="2000" dirty="0"/>
              <a:t>体表が軽傷でも臓器損傷の可能性を疑う</a:t>
            </a:r>
          </a:p>
          <a:p>
            <a:pPr>
              <a:lnSpc>
                <a:spcPts val="3500"/>
              </a:lnSpc>
            </a:pPr>
            <a:r>
              <a:rPr lang="ja-JP" altLang="en-US" sz="2000" dirty="0"/>
              <a:t>化学剤、放射性物質等による汚染を疑う</a:t>
            </a:r>
            <a:endParaRPr kumimoji="1" lang="ja-JP" altLang="en-US" sz="2000" dirty="0"/>
          </a:p>
        </p:txBody>
      </p:sp>
      <p:sp>
        <p:nvSpPr>
          <p:cNvPr id="4" name="スライド番号プレースホルダー 3">
            <a:extLst>
              <a:ext uri="{FF2B5EF4-FFF2-40B4-BE49-F238E27FC236}">
                <a16:creationId xmlns:a16="http://schemas.microsoft.com/office/drawing/2014/main" id="{A38F3CB4-7C0B-A843-9DD0-AA338D98D1AE}"/>
              </a:ext>
            </a:extLst>
          </p:cNvPr>
          <p:cNvSpPr>
            <a:spLocks noGrp="1"/>
          </p:cNvSpPr>
          <p:nvPr>
            <p:ph type="sldNum" sz="quarter" idx="12"/>
          </p:nvPr>
        </p:nvSpPr>
        <p:spPr/>
        <p:txBody>
          <a:bodyPr/>
          <a:lstStyle/>
          <a:p>
            <a:fld id="{3703C944-5F21-DB4B-805C-66633127842B}" type="slidenum">
              <a:rPr lang="ja-JP" altLang="en-US" smtClean="0"/>
              <a:pPr/>
              <a:t>10</a:t>
            </a:fld>
            <a:endParaRPr lang="ja-JP" altLang="en-US"/>
          </a:p>
        </p:txBody>
      </p:sp>
    </p:spTree>
    <p:extLst>
      <p:ext uri="{BB962C8B-B14F-4D97-AF65-F5344CB8AC3E}">
        <p14:creationId xmlns:p14="http://schemas.microsoft.com/office/powerpoint/2010/main" val="4242292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A9A047-95CE-5349-A1AE-3875F548A935}"/>
              </a:ext>
            </a:extLst>
          </p:cNvPr>
          <p:cNvSpPr>
            <a:spLocks noGrp="1"/>
          </p:cNvSpPr>
          <p:nvPr>
            <p:ph type="title"/>
          </p:nvPr>
        </p:nvSpPr>
        <p:spPr>
          <a:xfrm>
            <a:off x="597593" y="195527"/>
            <a:ext cx="7886700" cy="495197"/>
          </a:xfrm>
        </p:spPr>
        <p:txBody>
          <a:bodyPr/>
          <a:lstStyle/>
          <a:p>
            <a:r>
              <a:rPr kumimoji="1" lang="ja-JP" altLang="en-US" dirty="0"/>
              <a:t>爆傷（多数傷）のトリアージ</a:t>
            </a:r>
          </a:p>
        </p:txBody>
      </p:sp>
      <p:sp>
        <p:nvSpPr>
          <p:cNvPr id="4" name="スライド番号プレースホルダー 3">
            <a:extLst>
              <a:ext uri="{FF2B5EF4-FFF2-40B4-BE49-F238E27FC236}">
                <a16:creationId xmlns:a16="http://schemas.microsoft.com/office/drawing/2014/main" id="{A38F3CB4-7C0B-A843-9DD0-AA338D98D1AE}"/>
              </a:ext>
            </a:extLst>
          </p:cNvPr>
          <p:cNvSpPr>
            <a:spLocks noGrp="1"/>
          </p:cNvSpPr>
          <p:nvPr>
            <p:ph type="sldNum" sz="quarter" idx="12"/>
          </p:nvPr>
        </p:nvSpPr>
        <p:spPr/>
        <p:txBody>
          <a:bodyPr/>
          <a:lstStyle/>
          <a:p>
            <a:fld id="{3703C944-5F21-DB4B-805C-66633127842B}" type="slidenum">
              <a:rPr lang="ja-JP" altLang="en-US" smtClean="0"/>
              <a:pPr/>
              <a:t>11</a:t>
            </a:fld>
            <a:endParaRPr lang="ja-JP" altLang="en-US"/>
          </a:p>
        </p:txBody>
      </p:sp>
      <p:graphicFrame>
        <p:nvGraphicFramePr>
          <p:cNvPr id="5" name="表 4"/>
          <p:cNvGraphicFramePr>
            <a:graphicFrameLocks noGrp="1"/>
          </p:cNvGraphicFramePr>
          <p:nvPr>
            <p:extLst>
              <p:ext uri="{D42A27DB-BD31-4B8C-83A1-F6EECF244321}">
                <p14:modId xmlns:p14="http://schemas.microsoft.com/office/powerpoint/2010/main" val="2932934408"/>
              </p:ext>
            </p:extLst>
          </p:nvPr>
        </p:nvGraphicFramePr>
        <p:xfrm>
          <a:off x="666047" y="917992"/>
          <a:ext cx="7842686" cy="3692508"/>
        </p:xfrm>
        <a:graphic>
          <a:graphicData uri="http://schemas.openxmlformats.org/drawingml/2006/table">
            <a:tbl>
              <a:tblPr firstRow="1" bandRow="1">
                <a:tableStyleId>{5C22544A-7EE6-4342-B048-85BDC9FD1C3A}</a:tableStyleId>
              </a:tblPr>
              <a:tblGrid>
                <a:gridCol w="1410403">
                  <a:extLst>
                    <a:ext uri="{9D8B030D-6E8A-4147-A177-3AD203B41FA5}">
                      <a16:colId xmlns:a16="http://schemas.microsoft.com/office/drawing/2014/main" val="20000"/>
                    </a:ext>
                  </a:extLst>
                </a:gridCol>
                <a:gridCol w="6432283">
                  <a:extLst>
                    <a:ext uri="{9D8B030D-6E8A-4147-A177-3AD203B41FA5}">
                      <a16:colId xmlns:a16="http://schemas.microsoft.com/office/drawing/2014/main" val="20001"/>
                    </a:ext>
                  </a:extLst>
                </a:gridCol>
              </a:tblGrid>
              <a:tr h="0">
                <a:tc>
                  <a:txBody>
                    <a:bodyPr/>
                    <a:lstStyle/>
                    <a:p>
                      <a:pPr algn="ctr"/>
                      <a:r>
                        <a:rPr kumimoji="1" lang="ja-JP" altLang="en-US" sz="1800" b="0" dirty="0">
                          <a:solidFill>
                            <a:sysClr val="windowText" lastClr="000000"/>
                          </a:solidFill>
                        </a:rPr>
                        <a:t>区　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800" b="0" dirty="0">
                          <a:solidFill>
                            <a:sysClr val="windowText" lastClr="000000"/>
                          </a:solidFill>
                        </a:rPr>
                        <a:t>症　　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31687">
                <a:tc>
                  <a:txBody>
                    <a:bodyPr/>
                    <a:lstStyle/>
                    <a:p>
                      <a:pPr algn="ctr"/>
                      <a:r>
                        <a:rPr kumimoji="1" lang="ja-JP" altLang="en-US" sz="1800" b="0" dirty="0">
                          <a:solidFill>
                            <a:sysClr val="windowText" lastClr="000000"/>
                          </a:solidFill>
                        </a:rPr>
                        <a:t>緊急治療群</a:t>
                      </a:r>
                      <a:endParaRPr kumimoji="1" lang="en-US" altLang="ja-JP" sz="1800" b="0" dirty="0">
                        <a:solidFill>
                          <a:sysClr val="windowText" lastClr="000000"/>
                        </a:solidFill>
                      </a:endParaRPr>
                    </a:p>
                    <a:p>
                      <a:pPr algn="ctr"/>
                      <a:r>
                        <a:rPr kumimoji="1" lang="ja-JP" altLang="en-US" sz="1800" b="0" dirty="0">
                          <a:solidFill>
                            <a:sysClr val="windowText" lastClr="000000"/>
                          </a:solidFill>
                        </a:rPr>
                        <a:t>（赤タグ）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FF"/>
                    </a:solidFill>
                  </a:tcPr>
                </a:tc>
                <a:tc>
                  <a:txBody>
                    <a:bodyPr/>
                    <a:lstStyle/>
                    <a:p>
                      <a:r>
                        <a:rPr kumimoji="1" lang="ja-JP" altLang="en-US" sz="1800" b="0" dirty="0">
                          <a:solidFill>
                            <a:sysClr val="windowText" lastClr="000000"/>
                          </a:solidFill>
                        </a:rPr>
                        <a:t>気道閉塞、呼吸困難、非代償性ショックの徴候のある患者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FF"/>
                    </a:solidFill>
                  </a:tcPr>
                </a:tc>
                <a:extLst>
                  <a:ext uri="{0D108BD9-81ED-4DB2-BD59-A6C34878D82A}">
                    <a16:rowId xmlns:a16="http://schemas.microsoft.com/office/drawing/2014/main" val="10001"/>
                  </a:ext>
                </a:extLst>
              </a:tr>
              <a:tr h="831687">
                <a:tc>
                  <a:txBody>
                    <a:bodyPr/>
                    <a:lstStyle/>
                    <a:p>
                      <a:pPr algn="ctr"/>
                      <a:r>
                        <a:rPr kumimoji="1" lang="ja-JP" altLang="en-US" sz="1800" dirty="0">
                          <a:solidFill>
                            <a:sysClr val="windowText" lastClr="000000"/>
                          </a:solidFill>
                        </a:rPr>
                        <a:t>待機治療群</a:t>
                      </a:r>
                      <a:endParaRPr kumimoji="1" lang="en-US" altLang="ja-JP" sz="1800" dirty="0">
                        <a:solidFill>
                          <a:sysClr val="windowText" lastClr="000000"/>
                        </a:solidFill>
                      </a:endParaRPr>
                    </a:p>
                    <a:p>
                      <a:pPr algn="ctr"/>
                      <a:r>
                        <a:rPr kumimoji="1" lang="ja-JP" altLang="en-US" sz="1800" dirty="0">
                          <a:solidFill>
                            <a:sysClr val="windowText" lastClr="000000"/>
                          </a:solidFill>
                        </a:rPr>
                        <a:t>（黄タグ）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800" dirty="0">
                          <a:solidFill>
                            <a:sysClr val="windowText" lastClr="000000"/>
                          </a:solidFill>
                        </a:rPr>
                        <a:t>代償性ショックの有無に関わらず内臓臓器損傷の患者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831687">
                <a:tc>
                  <a:txBody>
                    <a:bodyPr/>
                    <a:lstStyle/>
                    <a:p>
                      <a:pPr algn="ctr"/>
                      <a:r>
                        <a:rPr kumimoji="1" lang="ja-JP" altLang="en-US" sz="1800" dirty="0">
                          <a:solidFill>
                            <a:sysClr val="windowText" lastClr="000000"/>
                          </a:solidFill>
                        </a:rPr>
                        <a:t>治療不要群</a:t>
                      </a:r>
                      <a:endParaRPr kumimoji="1" lang="en-US" altLang="ja-JP" sz="1800" dirty="0">
                        <a:solidFill>
                          <a:sysClr val="windowText" lastClr="000000"/>
                        </a:solidFill>
                      </a:endParaRPr>
                    </a:p>
                    <a:p>
                      <a:pPr algn="ctr"/>
                      <a:r>
                        <a:rPr kumimoji="1" lang="ja-JP" altLang="en-US" sz="1800" dirty="0">
                          <a:solidFill>
                            <a:sysClr val="windowText" lastClr="000000"/>
                          </a:solidFill>
                        </a:rPr>
                        <a:t>（緑タグ）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800" dirty="0">
                          <a:solidFill>
                            <a:sysClr val="windowText" lastClr="000000"/>
                          </a:solidFill>
                        </a:rPr>
                        <a:t>鼓膜損傷や難聴などの歩行可能な傷病者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831687">
                <a:tc>
                  <a:txBody>
                    <a:bodyPr/>
                    <a:lstStyle/>
                    <a:p>
                      <a:pPr algn="ctr"/>
                      <a:r>
                        <a:rPr kumimoji="1" lang="ja-JP" altLang="en-US" sz="1800" dirty="0">
                          <a:solidFill>
                            <a:sysClr val="windowText" lastClr="000000"/>
                          </a:solidFill>
                        </a:rPr>
                        <a:t>救命困難群</a:t>
                      </a:r>
                      <a:endParaRPr kumimoji="1" lang="en-US" altLang="ja-JP" sz="1800" dirty="0">
                        <a:solidFill>
                          <a:sysClr val="windowText" lastClr="000000"/>
                        </a:solidFill>
                      </a:endParaRPr>
                    </a:p>
                    <a:p>
                      <a:pPr algn="ctr"/>
                      <a:r>
                        <a:rPr kumimoji="1" lang="ja-JP" altLang="en-US" sz="1800" dirty="0">
                          <a:solidFill>
                            <a:sysClr val="windowText" lastClr="000000"/>
                          </a:solidFill>
                        </a:rPr>
                        <a:t>（黒タグ）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800" dirty="0">
                          <a:solidFill>
                            <a:sysClr val="windowText" lastClr="000000"/>
                          </a:solidFill>
                        </a:rPr>
                        <a:t>呼吸停止、心肺停止の患者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bl>
          </a:graphicData>
        </a:graphic>
      </p:graphicFrame>
      <p:sp>
        <p:nvSpPr>
          <p:cNvPr id="6" name="テキスト ボックス 5">
            <a:extLst>
              <a:ext uri="{FF2B5EF4-FFF2-40B4-BE49-F238E27FC236}">
                <a16:creationId xmlns:a16="http://schemas.microsoft.com/office/drawing/2014/main" id="{93B3A98B-6363-8647-9E86-960B114DC398}"/>
              </a:ext>
            </a:extLst>
          </p:cNvPr>
          <p:cNvSpPr txBox="1">
            <a:spLocks noChangeArrowheads="1"/>
          </p:cNvSpPr>
          <p:nvPr/>
        </p:nvSpPr>
        <p:spPr bwMode="auto">
          <a:xfrm>
            <a:off x="597593" y="4721600"/>
            <a:ext cx="22813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900" dirty="0"/>
              <a:t>出典：</a:t>
            </a:r>
            <a:r>
              <a:rPr lang="en-US" altLang="ja-JP" sz="900" dirty="0"/>
              <a:t>CBRNE</a:t>
            </a:r>
            <a:r>
              <a:rPr lang="ja-JP" altLang="en-US" sz="900" dirty="0"/>
              <a:t>テロ災害対処ポケットブック</a:t>
            </a:r>
            <a:endParaRPr lang="en-US" altLang="ja-JP" sz="900" dirty="0"/>
          </a:p>
        </p:txBody>
      </p:sp>
    </p:spTree>
    <p:extLst>
      <p:ext uri="{BB962C8B-B14F-4D97-AF65-F5344CB8AC3E}">
        <p14:creationId xmlns:p14="http://schemas.microsoft.com/office/powerpoint/2010/main" val="1501498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6339352" y="970374"/>
            <a:ext cx="2352368" cy="4572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492914" y="3016574"/>
            <a:ext cx="2352368" cy="4572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3485540" y="970064"/>
            <a:ext cx="2352368" cy="4572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56308" y="973394"/>
            <a:ext cx="2352368" cy="457200"/>
          </a:xfrm>
          <a:prstGeom prst="rect">
            <a:avLst/>
          </a:prstGeom>
          <a:solidFill>
            <a:srgbClr val="FFEB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3703C944-5F21-DB4B-805C-66633127842B}" type="slidenum">
              <a:rPr kumimoji="1" lang="ja-JP" altLang="en-US" smtClean="0"/>
              <a:t>12</a:t>
            </a:fld>
            <a:endParaRPr kumimoji="1" lang="ja-JP" altLang="en-US"/>
          </a:p>
        </p:txBody>
      </p:sp>
      <p:sp>
        <p:nvSpPr>
          <p:cNvPr id="6" name="タイトル 1">
            <a:extLst>
              <a:ext uri="{FF2B5EF4-FFF2-40B4-BE49-F238E27FC236}">
                <a16:creationId xmlns:a16="http://schemas.microsoft.com/office/drawing/2014/main" id="{24DF3700-584F-B443-AB6F-6B69A2D8CBAA}"/>
              </a:ext>
            </a:extLst>
          </p:cNvPr>
          <p:cNvSpPr txBox="1">
            <a:spLocks/>
          </p:cNvSpPr>
          <p:nvPr/>
        </p:nvSpPr>
        <p:spPr>
          <a:xfrm>
            <a:off x="628650" y="166650"/>
            <a:ext cx="7886700" cy="495197"/>
          </a:xfrm>
          <a:prstGeom prst="rect">
            <a:avLst/>
          </a:prstGeom>
        </p:spPr>
        <p:txBody>
          <a:bodyPr/>
          <a:lstStyle>
            <a:lvl1pPr algn="ctr" defTabSz="385763" rtl="0" eaLnBrk="1" latinLnBrk="0" hangingPunct="1">
              <a:lnSpc>
                <a:spcPct val="90000"/>
              </a:lnSpc>
              <a:spcBef>
                <a:spcPct val="0"/>
              </a:spcBef>
              <a:buNone/>
              <a:defRPr kumimoji="1" sz="3200" b="1" kern="1200">
                <a:solidFill>
                  <a:schemeClr val="tx1"/>
                </a:solidFill>
                <a:latin typeface="+mj-lt"/>
                <a:ea typeface="+mj-ea"/>
                <a:cs typeface="+mj-cs"/>
              </a:defRPr>
            </a:lvl1pPr>
          </a:lstStyle>
          <a:p>
            <a:r>
              <a:rPr lang="ja-JP" altLang="en-US" dirty="0"/>
              <a:t>爆発物処理の概要</a:t>
            </a:r>
          </a:p>
        </p:txBody>
      </p:sp>
      <p:sp>
        <p:nvSpPr>
          <p:cNvPr id="3" name="テキスト ボックス 2"/>
          <p:cNvSpPr txBox="1"/>
          <p:nvPr/>
        </p:nvSpPr>
        <p:spPr>
          <a:xfrm>
            <a:off x="697963" y="1573658"/>
            <a:ext cx="2262158" cy="3139321"/>
          </a:xfrm>
          <a:prstGeom prst="rect">
            <a:avLst/>
          </a:prstGeom>
          <a:noFill/>
        </p:spPr>
        <p:txBody>
          <a:bodyPr wrap="none" rtlCol="0">
            <a:spAutoFit/>
          </a:bodyPr>
          <a:lstStyle/>
          <a:p>
            <a:r>
              <a:rPr kumimoji="1" lang="ja-JP" altLang="en-US" dirty="0"/>
              <a:t>◆ 起爆装置の種類</a:t>
            </a:r>
            <a:endParaRPr kumimoji="1" lang="en-US" altLang="ja-JP" dirty="0"/>
          </a:p>
          <a:p>
            <a:r>
              <a:rPr lang="ja-JP" altLang="en-US" dirty="0"/>
              <a:t>　・信管</a:t>
            </a:r>
            <a:endParaRPr lang="en-US" altLang="ja-JP" dirty="0"/>
          </a:p>
          <a:p>
            <a:r>
              <a:rPr lang="ja-JP" altLang="en-US" dirty="0"/>
              <a:t>　・遠隔起爆</a:t>
            </a:r>
            <a:endParaRPr lang="en-US" altLang="ja-JP" dirty="0"/>
          </a:p>
          <a:p>
            <a:r>
              <a:rPr lang="ja-JP" altLang="en-US" dirty="0"/>
              <a:t>　・時限起爆</a:t>
            </a:r>
            <a:endParaRPr lang="en-US" altLang="ja-JP" dirty="0"/>
          </a:p>
          <a:p>
            <a:r>
              <a:rPr lang="ja-JP" altLang="en-US" dirty="0"/>
              <a:t>　・振動・接触起爆</a:t>
            </a:r>
            <a:endParaRPr lang="en-US" altLang="ja-JP" dirty="0"/>
          </a:p>
          <a:p>
            <a:endParaRPr kumimoji="1" lang="en-US" altLang="ja-JP" dirty="0"/>
          </a:p>
          <a:p>
            <a:r>
              <a:rPr lang="ja-JP" altLang="en-US" dirty="0"/>
              <a:t>◆ 薬 量</a:t>
            </a:r>
            <a:endParaRPr lang="en-US" altLang="ja-JP" dirty="0"/>
          </a:p>
          <a:p>
            <a:endParaRPr lang="en-US" altLang="ja-JP" dirty="0"/>
          </a:p>
          <a:p>
            <a:r>
              <a:rPr lang="ja-JP" altLang="en-US" dirty="0"/>
              <a:t>◆ 内部構造</a:t>
            </a:r>
            <a:endParaRPr lang="en-US" altLang="ja-JP" dirty="0"/>
          </a:p>
          <a:p>
            <a:r>
              <a:rPr lang="ja-JP" altLang="en-US" dirty="0"/>
              <a:t>     金属物の有無</a:t>
            </a:r>
            <a:endParaRPr lang="en-US" altLang="ja-JP" dirty="0"/>
          </a:p>
          <a:p>
            <a:endParaRPr kumimoji="1" lang="ja-JP" altLang="en-US" dirty="0"/>
          </a:p>
        </p:txBody>
      </p:sp>
      <p:sp>
        <p:nvSpPr>
          <p:cNvPr id="5" name="テキスト ボックス 4"/>
          <p:cNvSpPr txBox="1"/>
          <p:nvPr/>
        </p:nvSpPr>
        <p:spPr>
          <a:xfrm>
            <a:off x="3976326" y="1034564"/>
            <a:ext cx="1338828" cy="369332"/>
          </a:xfrm>
          <a:prstGeom prst="rect">
            <a:avLst/>
          </a:prstGeom>
          <a:noFill/>
        </p:spPr>
        <p:txBody>
          <a:bodyPr wrap="none" rtlCol="0">
            <a:spAutoFit/>
          </a:bodyPr>
          <a:lstStyle/>
          <a:p>
            <a:r>
              <a:rPr kumimoji="1" lang="ja-JP" altLang="en-US" dirty="0"/>
              <a:t>撤去・運搬</a:t>
            </a:r>
          </a:p>
        </p:txBody>
      </p:sp>
      <p:sp>
        <p:nvSpPr>
          <p:cNvPr id="8" name="テキスト ボックス 7"/>
          <p:cNvSpPr txBox="1"/>
          <p:nvPr/>
        </p:nvSpPr>
        <p:spPr>
          <a:xfrm>
            <a:off x="7076770" y="1021372"/>
            <a:ext cx="1025013" cy="369332"/>
          </a:xfrm>
          <a:prstGeom prst="rect">
            <a:avLst/>
          </a:prstGeom>
          <a:noFill/>
        </p:spPr>
        <p:txBody>
          <a:bodyPr wrap="square" rtlCol="0">
            <a:spAutoFit/>
          </a:bodyPr>
          <a:lstStyle/>
          <a:p>
            <a:r>
              <a:rPr kumimoji="1" lang="ja-JP" altLang="en-US" dirty="0"/>
              <a:t>廃　棄</a:t>
            </a:r>
          </a:p>
        </p:txBody>
      </p:sp>
      <p:sp>
        <p:nvSpPr>
          <p:cNvPr id="9" name="テキスト ボックス 8"/>
          <p:cNvSpPr txBox="1"/>
          <p:nvPr/>
        </p:nvSpPr>
        <p:spPr>
          <a:xfrm>
            <a:off x="1393910" y="1047756"/>
            <a:ext cx="877163" cy="369332"/>
          </a:xfrm>
          <a:prstGeom prst="rect">
            <a:avLst/>
          </a:prstGeom>
          <a:noFill/>
        </p:spPr>
        <p:txBody>
          <a:bodyPr wrap="none" rtlCol="0">
            <a:spAutoFit/>
          </a:bodyPr>
          <a:lstStyle/>
          <a:p>
            <a:r>
              <a:rPr kumimoji="1" lang="ja-JP" altLang="en-US" dirty="0"/>
              <a:t>識　別</a:t>
            </a:r>
          </a:p>
        </p:txBody>
      </p:sp>
      <p:sp>
        <p:nvSpPr>
          <p:cNvPr id="10" name="テキスト ボックス 9"/>
          <p:cNvSpPr txBox="1"/>
          <p:nvPr/>
        </p:nvSpPr>
        <p:spPr>
          <a:xfrm>
            <a:off x="4007058" y="3091218"/>
            <a:ext cx="1338828" cy="369332"/>
          </a:xfrm>
          <a:prstGeom prst="rect">
            <a:avLst/>
          </a:prstGeom>
          <a:noFill/>
        </p:spPr>
        <p:txBody>
          <a:bodyPr wrap="none" rtlCol="0">
            <a:spAutoFit/>
          </a:bodyPr>
          <a:lstStyle/>
          <a:p>
            <a:r>
              <a:rPr kumimoji="1" lang="ja-JP" altLang="en-US" dirty="0"/>
              <a:t>安全化処理</a:t>
            </a:r>
          </a:p>
        </p:txBody>
      </p:sp>
      <p:sp>
        <p:nvSpPr>
          <p:cNvPr id="11" name="テキスト ボックス 10"/>
          <p:cNvSpPr txBox="1"/>
          <p:nvPr/>
        </p:nvSpPr>
        <p:spPr>
          <a:xfrm flipH="1">
            <a:off x="3496933" y="1564882"/>
            <a:ext cx="2336056" cy="923330"/>
          </a:xfrm>
          <a:prstGeom prst="rect">
            <a:avLst/>
          </a:prstGeom>
          <a:noFill/>
        </p:spPr>
        <p:txBody>
          <a:bodyPr wrap="square" rtlCol="0">
            <a:spAutoFit/>
          </a:bodyPr>
          <a:lstStyle/>
          <a:p>
            <a:r>
              <a:rPr lang="ja-JP" altLang="en-US" dirty="0"/>
              <a:t>◆ </a:t>
            </a:r>
            <a:r>
              <a:rPr kumimoji="1" lang="ja-JP" altLang="en-US" dirty="0"/>
              <a:t>耐爆容器への収納</a:t>
            </a:r>
            <a:endParaRPr kumimoji="1" lang="en-US" altLang="ja-JP" dirty="0"/>
          </a:p>
          <a:p>
            <a:r>
              <a:rPr kumimoji="1" lang="en-US" altLang="ja-JP" dirty="0"/>
              <a:t>    </a:t>
            </a:r>
            <a:r>
              <a:rPr kumimoji="1" lang="ja-JP" altLang="en-US" dirty="0"/>
              <a:t>・遠隔操作ﾛﾎﾞｯﾄ</a:t>
            </a:r>
            <a:endParaRPr kumimoji="1" lang="en-US" altLang="ja-JP" dirty="0"/>
          </a:p>
          <a:p>
            <a:r>
              <a:rPr lang="ja-JP" altLang="en-US" dirty="0"/>
              <a:t>　・耐爆スーツ</a:t>
            </a:r>
            <a:endParaRPr kumimoji="1" lang="en-US" altLang="ja-JP" dirty="0"/>
          </a:p>
        </p:txBody>
      </p:sp>
      <p:sp>
        <p:nvSpPr>
          <p:cNvPr id="12" name="テキスト ボックス 11"/>
          <p:cNvSpPr txBox="1"/>
          <p:nvPr/>
        </p:nvSpPr>
        <p:spPr>
          <a:xfrm>
            <a:off x="6431598" y="1564882"/>
            <a:ext cx="2031325" cy="3139321"/>
          </a:xfrm>
          <a:prstGeom prst="rect">
            <a:avLst/>
          </a:prstGeom>
          <a:noFill/>
        </p:spPr>
        <p:txBody>
          <a:bodyPr wrap="none" rtlCol="0">
            <a:spAutoFit/>
          </a:bodyPr>
          <a:lstStyle/>
          <a:p>
            <a:r>
              <a:rPr kumimoji="1" lang="ja-JP" altLang="en-US" dirty="0"/>
              <a:t>◆ 解 撤</a:t>
            </a:r>
            <a:endParaRPr kumimoji="1" lang="en-US" altLang="ja-JP" dirty="0"/>
          </a:p>
          <a:p>
            <a:r>
              <a:rPr lang="ja-JP" altLang="en-US" dirty="0"/>
              <a:t>・穿孔、切断</a:t>
            </a:r>
            <a:endParaRPr lang="en-US" altLang="ja-JP" dirty="0"/>
          </a:p>
          <a:p>
            <a:r>
              <a:rPr kumimoji="1" lang="ja-JP" altLang="en-US" dirty="0"/>
              <a:t>・脱薬</a:t>
            </a:r>
            <a:endParaRPr kumimoji="1" lang="en-US" altLang="ja-JP" dirty="0"/>
          </a:p>
          <a:p>
            <a:endParaRPr lang="en-US" altLang="ja-JP" dirty="0"/>
          </a:p>
          <a:p>
            <a:r>
              <a:rPr kumimoji="1" lang="ja-JP" altLang="en-US" dirty="0"/>
              <a:t>◆ 廃 薬</a:t>
            </a:r>
            <a:endParaRPr kumimoji="1" lang="en-US" altLang="ja-JP" dirty="0"/>
          </a:p>
          <a:p>
            <a:r>
              <a:rPr lang="ja-JP" altLang="en-US" dirty="0"/>
              <a:t>・爆発処理</a:t>
            </a:r>
            <a:endParaRPr lang="en-US" altLang="ja-JP" dirty="0"/>
          </a:p>
          <a:p>
            <a:r>
              <a:rPr lang="ja-JP" altLang="en-US" dirty="0"/>
              <a:t>（鋼製チャンバ）</a:t>
            </a:r>
            <a:endParaRPr lang="en-US" altLang="ja-JP" dirty="0"/>
          </a:p>
          <a:p>
            <a:r>
              <a:rPr kumimoji="1" lang="ja-JP" altLang="en-US" dirty="0"/>
              <a:t>・燃焼処理</a:t>
            </a:r>
            <a:endParaRPr kumimoji="1" lang="en-US" altLang="ja-JP" dirty="0"/>
          </a:p>
          <a:p>
            <a:r>
              <a:rPr lang="ja-JP" altLang="en-US" dirty="0"/>
              <a:t>（燃焼炉）</a:t>
            </a:r>
            <a:endParaRPr kumimoji="1" lang="en-US" altLang="ja-JP" dirty="0"/>
          </a:p>
          <a:p>
            <a:endParaRPr lang="en-US" altLang="ja-JP" dirty="0"/>
          </a:p>
          <a:p>
            <a:endParaRPr kumimoji="1" lang="ja-JP" altLang="en-US" dirty="0"/>
          </a:p>
        </p:txBody>
      </p:sp>
      <p:sp>
        <p:nvSpPr>
          <p:cNvPr id="13" name="正方形/長方形 12"/>
          <p:cNvSpPr/>
          <p:nvPr/>
        </p:nvSpPr>
        <p:spPr>
          <a:xfrm>
            <a:off x="656308" y="973394"/>
            <a:ext cx="2352368" cy="36723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490460" y="970064"/>
            <a:ext cx="2352368" cy="1630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339353" y="973394"/>
            <a:ext cx="2352368" cy="36723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492914" y="3014987"/>
            <a:ext cx="2352368" cy="1630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矢印コネクタ 25"/>
          <p:cNvCxnSpPr>
            <a:endCxn id="20" idx="1"/>
          </p:cNvCxnSpPr>
          <p:nvPr/>
        </p:nvCxnSpPr>
        <p:spPr>
          <a:xfrm flipV="1">
            <a:off x="3008676" y="1198664"/>
            <a:ext cx="476864" cy="737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5839888" y="1218329"/>
            <a:ext cx="476864" cy="737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188115" y="1206038"/>
            <a:ext cx="0" cy="203913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3188115" y="3245174"/>
            <a:ext cx="297425"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645304" y="3607279"/>
            <a:ext cx="1853392" cy="923330"/>
          </a:xfrm>
          <a:prstGeom prst="rect">
            <a:avLst/>
          </a:prstGeom>
          <a:noFill/>
        </p:spPr>
        <p:txBody>
          <a:bodyPr wrap="none" rtlCol="0">
            <a:spAutoFit/>
          </a:bodyPr>
          <a:lstStyle/>
          <a:p>
            <a:r>
              <a:rPr kumimoji="1" lang="ja-JP" altLang="en-US" dirty="0"/>
              <a:t>◆ 地域住民避難</a:t>
            </a:r>
            <a:endParaRPr kumimoji="1" lang="en-US" altLang="ja-JP" dirty="0"/>
          </a:p>
          <a:p>
            <a:r>
              <a:rPr lang="ja-JP" altLang="en-US" dirty="0"/>
              <a:t>◆ 土塁の設置</a:t>
            </a:r>
            <a:endParaRPr lang="en-US" altLang="ja-JP" dirty="0"/>
          </a:p>
          <a:p>
            <a:r>
              <a:rPr kumimoji="1" lang="ja-JP" altLang="en-US" dirty="0"/>
              <a:t>◆ 誘爆処理</a:t>
            </a:r>
          </a:p>
        </p:txBody>
      </p:sp>
    </p:spTree>
    <p:extLst>
      <p:ext uri="{BB962C8B-B14F-4D97-AF65-F5344CB8AC3E}">
        <p14:creationId xmlns:p14="http://schemas.microsoft.com/office/powerpoint/2010/main" val="3534376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DF3700-584F-B443-AB6F-6B69A2D8CBAA}"/>
              </a:ext>
            </a:extLst>
          </p:cNvPr>
          <p:cNvSpPr>
            <a:spLocks noGrp="1"/>
          </p:cNvSpPr>
          <p:nvPr>
            <p:ph type="title"/>
          </p:nvPr>
        </p:nvSpPr>
        <p:spPr>
          <a:xfrm>
            <a:off x="628650" y="166651"/>
            <a:ext cx="7886700" cy="495197"/>
          </a:xfrm>
        </p:spPr>
        <p:txBody>
          <a:bodyPr/>
          <a:lstStyle/>
          <a:p>
            <a:r>
              <a:rPr kumimoji="1" lang="ja-JP" altLang="en-US" dirty="0"/>
              <a:t>爆発物の探知方法と特性</a:t>
            </a:r>
          </a:p>
        </p:txBody>
      </p:sp>
      <p:sp>
        <p:nvSpPr>
          <p:cNvPr id="4" name="スライド番号プレースホルダー 3">
            <a:extLst>
              <a:ext uri="{FF2B5EF4-FFF2-40B4-BE49-F238E27FC236}">
                <a16:creationId xmlns:a16="http://schemas.microsoft.com/office/drawing/2014/main" id="{40999F98-FCC2-BC49-9EA1-A0C571D6662D}"/>
              </a:ext>
            </a:extLst>
          </p:cNvPr>
          <p:cNvSpPr>
            <a:spLocks noGrp="1"/>
          </p:cNvSpPr>
          <p:nvPr>
            <p:ph type="sldNum" sz="quarter" idx="12"/>
          </p:nvPr>
        </p:nvSpPr>
        <p:spPr/>
        <p:txBody>
          <a:bodyPr/>
          <a:lstStyle/>
          <a:p>
            <a:fld id="{3703C944-5F21-DB4B-805C-66633127842B}" type="slidenum">
              <a:rPr lang="ja-JP" altLang="en-US" smtClean="0"/>
              <a:pPr/>
              <a:t>13</a:t>
            </a:fld>
            <a:endParaRPr lang="ja-JP" altLang="en-US"/>
          </a:p>
        </p:txBody>
      </p:sp>
      <p:graphicFrame>
        <p:nvGraphicFramePr>
          <p:cNvPr id="5" name="コンテンツ プレースホルダー 3">
            <a:extLst>
              <a:ext uri="{FF2B5EF4-FFF2-40B4-BE49-F238E27FC236}">
                <a16:creationId xmlns:a16="http://schemas.microsoft.com/office/drawing/2014/main" id="{E309EB7B-2DAE-7A4B-9A74-35E715208E2B}"/>
              </a:ext>
            </a:extLst>
          </p:cNvPr>
          <p:cNvGraphicFramePr>
            <a:graphicFrameLocks noGrp="1"/>
          </p:cNvGraphicFramePr>
          <p:nvPr>
            <p:ph idx="1"/>
            <p:extLst>
              <p:ext uri="{D42A27DB-BD31-4B8C-83A1-F6EECF244321}">
                <p14:modId xmlns:p14="http://schemas.microsoft.com/office/powerpoint/2010/main" val="2771681495"/>
              </p:ext>
            </p:extLst>
          </p:nvPr>
        </p:nvGraphicFramePr>
        <p:xfrm>
          <a:off x="722903" y="803265"/>
          <a:ext cx="7886701" cy="3839692"/>
        </p:xfrm>
        <a:graphic>
          <a:graphicData uri="http://schemas.openxmlformats.org/drawingml/2006/table">
            <a:tbl>
              <a:tblPr firstRow="1" bandRow="1">
                <a:tableStyleId>{5C22544A-7EE6-4342-B048-85BDC9FD1C3A}</a:tableStyleId>
              </a:tblPr>
              <a:tblGrid>
                <a:gridCol w="1120645">
                  <a:extLst>
                    <a:ext uri="{9D8B030D-6E8A-4147-A177-3AD203B41FA5}">
                      <a16:colId xmlns:a16="http://schemas.microsoft.com/office/drawing/2014/main" val="20000"/>
                    </a:ext>
                  </a:extLst>
                </a:gridCol>
                <a:gridCol w="1691514">
                  <a:extLst>
                    <a:ext uri="{9D8B030D-6E8A-4147-A177-3AD203B41FA5}">
                      <a16:colId xmlns:a16="http://schemas.microsoft.com/office/drawing/2014/main" val="20001"/>
                    </a:ext>
                  </a:extLst>
                </a:gridCol>
                <a:gridCol w="1691514">
                  <a:extLst>
                    <a:ext uri="{9D8B030D-6E8A-4147-A177-3AD203B41FA5}">
                      <a16:colId xmlns:a16="http://schemas.microsoft.com/office/drawing/2014/main" val="20002"/>
                    </a:ext>
                  </a:extLst>
                </a:gridCol>
                <a:gridCol w="1691514">
                  <a:extLst>
                    <a:ext uri="{9D8B030D-6E8A-4147-A177-3AD203B41FA5}">
                      <a16:colId xmlns:a16="http://schemas.microsoft.com/office/drawing/2014/main" val="20003"/>
                    </a:ext>
                  </a:extLst>
                </a:gridCol>
                <a:gridCol w="1691514">
                  <a:extLst>
                    <a:ext uri="{9D8B030D-6E8A-4147-A177-3AD203B41FA5}">
                      <a16:colId xmlns:a16="http://schemas.microsoft.com/office/drawing/2014/main" val="20004"/>
                    </a:ext>
                  </a:extLst>
                </a:gridCol>
              </a:tblGrid>
              <a:tr h="0">
                <a:tc>
                  <a:txBody>
                    <a:bodyPr/>
                    <a:lstStyle/>
                    <a:p>
                      <a:pPr algn="ctr">
                        <a:lnSpc>
                          <a:spcPct val="100000"/>
                        </a:lnSpc>
                      </a:pPr>
                      <a:r>
                        <a:rPr kumimoji="1" lang="ja-JP" altLang="en-US" sz="1600" b="0" dirty="0">
                          <a:solidFill>
                            <a:schemeClr val="tx1"/>
                          </a:solidFill>
                        </a:rPr>
                        <a:t>探知方法</a:t>
                      </a: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kumimoji="1" lang="ja-JP" altLang="en-US" sz="1600" b="0" dirty="0">
                          <a:solidFill>
                            <a:schemeClr val="tx1"/>
                          </a:solidFill>
                        </a:rPr>
                        <a:t>トレース探知</a:t>
                      </a: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kumimoji="1" lang="ja-JP" altLang="en-US" sz="1600" b="0" baseline="0" dirty="0">
                          <a:solidFill>
                            <a:schemeClr val="tx1"/>
                          </a:solidFill>
                        </a:rPr>
                        <a:t>バルク探知</a:t>
                      </a:r>
                      <a:endParaRPr kumimoji="1" lang="en-US" altLang="ja-JP" sz="1600" b="0" baseline="0" dirty="0">
                        <a:solidFill>
                          <a:schemeClr val="tx1"/>
                        </a:solidFill>
                      </a:endParaRP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kumimoji="1" lang="ja-JP" altLang="en-US" sz="1600" b="0" baseline="0" dirty="0">
                          <a:solidFill>
                            <a:schemeClr val="tx1"/>
                          </a:solidFill>
                        </a:rPr>
                        <a:t>液体物検査</a:t>
                      </a:r>
                      <a:endParaRPr kumimoji="1" lang="en-US" altLang="ja-JP" sz="1600" b="0" baseline="0" dirty="0">
                        <a:solidFill>
                          <a:schemeClr val="tx1"/>
                        </a:solidFill>
                      </a:endParaRP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pPr>
                      <a:r>
                        <a:rPr kumimoji="1" lang="ja-JP" altLang="en-US" sz="1600" b="0" baseline="0" dirty="0">
                          <a:solidFill>
                            <a:schemeClr val="tx1"/>
                          </a:solidFill>
                        </a:rPr>
                        <a:t>ﾎﾞﾃﾞｨｽｷｬﾅｰ</a:t>
                      </a:r>
                      <a:endParaRPr kumimoji="1" lang="en-US" altLang="ja-JP" sz="1600" b="0" baseline="0" dirty="0">
                        <a:solidFill>
                          <a:schemeClr val="tx1"/>
                        </a:solidFill>
                      </a:endParaRP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1175782">
                <a:tc>
                  <a:txBody>
                    <a:bodyPr/>
                    <a:lstStyle/>
                    <a:p>
                      <a:pPr algn="ctr">
                        <a:lnSpc>
                          <a:spcPct val="150000"/>
                        </a:lnSpc>
                      </a:pPr>
                      <a:r>
                        <a:rPr kumimoji="1" lang="ja-JP" altLang="en-US" sz="1600" b="0" dirty="0">
                          <a:solidFill>
                            <a:schemeClr val="tx1"/>
                          </a:solidFill>
                        </a:rPr>
                        <a:t>対　象</a:t>
                      </a: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00000"/>
                        </a:lnSpc>
                      </a:pPr>
                      <a:r>
                        <a:rPr kumimoji="1" lang="ja-JP" altLang="en-US" sz="1400" b="0" dirty="0">
                          <a:solidFill>
                            <a:schemeClr val="tx1"/>
                          </a:solidFill>
                        </a:rPr>
                        <a:t>　手指、被服等に付着する微量の爆薬成分</a:t>
                      </a: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00000"/>
                        </a:lnSpc>
                      </a:pPr>
                      <a:r>
                        <a:rPr kumimoji="1" lang="ja-JP" altLang="en-US" sz="1400" b="0" dirty="0">
                          <a:solidFill>
                            <a:schemeClr val="tx1"/>
                          </a:solidFill>
                        </a:rPr>
                        <a:t>　爆薬、起爆装置等の有無</a:t>
                      </a: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00000"/>
                        </a:lnSpc>
                      </a:pPr>
                      <a:r>
                        <a:rPr kumimoji="1" lang="ja-JP" altLang="en-US" sz="1400" b="0" dirty="0">
                          <a:solidFill>
                            <a:schemeClr val="tx1"/>
                          </a:solidFill>
                        </a:rPr>
                        <a:t>　危険な液体か安全な液体かの識別</a:t>
                      </a: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00000"/>
                        </a:lnSpc>
                      </a:pPr>
                      <a:r>
                        <a:rPr kumimoji="1" lang="ja-JP" altLang="en-US" sz="1400" b="0" dirty="0">
                          <a:solidFill>
                            <a:schemeClr val="tx1"/>
                          </a:solidFill>
                        </a:rPr>
                        <a:t>　被服内に隠し持つ爆発物の探知</a:t>
                      </a: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1175782">
                <a:tc>
                  <a:txBody>
                    <a:bodyPr/>
                    <a:lstStyle/>
                    <a:p>
                      <a:pPr algn="ctr">
                        <a:lnSpc>
                          <a:spcPct val="150000"/>
                        </a:lnSpc>
                      </a:pPr>
                      <a:r>
                        <a:rPr kumimoji="1" lang="ja-JP" altLang="en-US" sz="1600" b="0" dirty="0">
                          <a:solidFill>
                            <a:schemeClr val="tx1"/>
                          </a:solidFill>
                        </a:rPr>
                        <a:t>方　法</a:t>
                      </a: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00000"/>
                        </a:lnSpc>
                      </a:pPr>
                      <a:r>
                        <a:rPr kumimoji="1" lang="ja-JP" altLang="en-US" sz="1400" b="0" dirty="0">
                          <a:solidFill>
                            <a:schemeClr val="tx1"/>
                          </a:solidFill>
                        </a:rPr>
                        <a:t>ｲｵﾝﾓﾋﾞﾘﾃｨ法</a:t>
                      </a:r>
                      <a:endParaRPr kumimoji="1" lang="en-US" altLang="ja-JP" sz="1400" b="0" dirty="0">
                        <a:solidFill>
                          <a:schemeClr val="tx1"/>
                        </a:solidFill>
                      </a:endParaRPr>
                    </a:p>
                    <a:p>
                      <a:pPr>
                        <a:lnSpc>
                          <a:spcPct val="100000"/>
                        </a:lnSpc>
                      </a:pPr>
                      <a:r>
                        <a:rPr kumimoji="1" lang="ja-JP" altLang="en-US" sz="1400" b="0" dirty="0">
                          <a:solidFill>
                            <a:schemeClr val="tx1"/>
                          </a:solidFill>
                        </a:rPr>
                        <a:t>質量分析法</a:t>
                      </a:r>
                      <a:endParaRPr kumimoji="1" lang="en-US" altLang="ja-JP" sz="1400" b="0" dirty="0">
                        <a:solidFill>
                          <a:schemeClr val="tx1"/>
                        </a:solidFill>
                      </a:endParaRPr>
                    </a:p>
                    <a:p>
                      <a:pPr>
                        <a:lnSpc>
                          <a:spcPct val="100000"/>
                        </a:lnSpc>
                      </a:pPr>
                      <a:r>
                        <a:rPr kumimoji="1" lang="ja-JP" altLang="en-US" sz="1400" b="0" dirty="0">
                          <a:solidFill>
                            <a:schemeClr val="tx1"/>
                          </a:solidFill>
                        </a:rPr>
                        <a:t>増幅蛍光ポリマー</a:t>
                      </a:r>
                      <a:endParaRPr kumimoji="1" lang="en-US" altLang="ja-JP" sz="1400" b="0" dirty="0">
                        <a:solidFill>
                          <a:schemeClr val="tx1"/>
                        </a:solidFill>
                      </a:endParaRPr>
                    </a:p>
                    <a:p>
                      <a:pPr>
                        <a:lnSpc>
                          <a:spcPct val="100000"/>
                        </a:lnSpc>
                      </a:pPr>
                      <a:r>
                        <a:rPr kumimoji="1" lang="ja-JP" altLang="en-US" sz="1400" b="0" dirty="0">
                          <a:solidFill>
                            <a:schemeClr val="tx1"/>
                          </a:solidFill>
                        </a:rPr>
                        <a:t>爆弾探知犬</a:t>
                      </a:r>
                      <a:endParaRPr kumimoji="1" lang="en-US" altLang="ja-JP" sz="1400" b="0" dirty="0">
                        <a:solidFill>
                          <a:schemeClr val="tx1"/>
                        </a:solidFill>
                      </a:endParaRP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00000"/>
                        </a:lnSpc>
                      </a:pPr>
                      <a:r>
                        <a:rPr kumimoji="1" lang="en-US" altLang="ja-JP" sz="1400" b="0" dirty="0">
                          <a:solidFill>
                            <a:schemeClr val="tx1"/>
                          </a:solidFill>
                        </a:rPr>
                        <a:t>X</a:t>
                      </a:r>
                      <a:r>
                        <a:rPr kumimoji="1" lang="ja-JP" altLang="en-US" sz="1400" b="0" dirty="0">
                          <a:solidFill>
                            <a:schemeClr val="tx1"/>
                          </a:solidFill>
                        </a:rPr>
                        <a:t>線透過像</a:t>
                      </a:r>
                      <a:endParaRPr kumimoji="1" lang="en-US" altLang="ja-JP" sz="1400" b="0" dirty="0">
                        <a:solidFill>
                          <a:schemeClr val="tx1"/>
                        </a:solidFill>
                      </a:endParaRPr>
                    </a:p>
                    <a:p>
                      <a:pPr>
                        <a:lnSpc>
                          <a:spcPct val="100000"/>
                        </a:lnSpc>
                      </a:pPr>
                      <a:r>
                        <a:rPr kumimoji="1" lang="en-US" altLang="ja-JP" sz="1400" b="0" dirty="0">
                          <a:solidFill>
                            <a:schemeClr val="tx1"/>
                          </a:solidFill>
                        </a:rPr>
                        <a:t>X</a:t>
                      </a:r>
                      <a:r>
                        <a:rPr kumimoji="1" lang="ja-JP" altLang="en-US" sz="1400" b="0" dirty="0">
                          <a:solidFill>
                            <a:schemeClr val="tx1"/>
                          </a:solidFill>
                        </a:rPr>
                        <a:t>線</a:t>
                      </a:r>
                      <a:r>
                        <a:rPr kumimoji="1" lang="en-US" altLang="ja-JP" sz="1400" b="0" dirty="0">
                          <a:solidFill>
                            <a:schemeClr val="tx1"/>
                          </a:solidFill>
                        </a:rPr>
                        <a:t>CT</a:t>
                      </a:r>
                    </a:p>
                    <a:p>
                      <a:pPr>
                        <a:lnSpc>
                          <a:spcPct val="100000"/>
                        </a:lnSpc>
                      </a:pPr>
                      <a:r>
                        <a:rPr kumimoji="1" lang="en-US" altLang="ja-JP" sz="1400" b="0" dirty="0">
                          <a:solidFill>
                            <a:schemeClr val="tx1"/>
                          </a:solidFill>
                        </a:rPr>
                        <a:t>X</a:t>
                      </a:r>
                      <a:r>
                        <a:rPr kumimoji="1" lang="ja-JP" altLang="en-US" sz="1400" b="0" dirty="0">
                          <a:solidFill>
                            <a:schemeClr val="tx1"/>
                          </a:solidFill>
                        </a:rPr>
                        <a:t>線回析</a:t>
                      </a: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00000"/>
                        </a:lnSpc>
                      </a:pPr>
                      <a:r>
                        <a:rPr kumimoji="1" lang="ja-JP" altLang="en-US" sz="1400" b="0" dirty="0">
                          <a:solidFill>
                            <a:schemeClr val="tx1"/>
                          </a:solidFill>
                        </a:rPr>
                        <a:t>レーザーラマン</a:t>
                      </a:r>
                      <a:endParaRPr kumimoji="1" lang="en-US" altLang="ja-JP" sz="1400" b="0" dirty="0">
                        <a:solidFill>
                          <a:schemeClr val="tx1"/>
                        </a:solidFill>
                      </a:endParaRPr>
                    </a:p>
                    <a:p>
                      <a:pPr>
                        <a:lnSpc>
                          <a:spcPct val="100000"/>
                        </a:lnSpc>
                      </a:pPr>
                      <a:r>
                        <a:rPr kumimoji="1" lang="en-US" altLang="ja-JP" sz="1400" b="0" dirty="0">
                          <a:solidFill>
                            <a:schemeClr val="tx1"/>
                          </a:solidFill>
                        </a:rPr>
                        <a:t>X</a:t>
                      </a:r>
                      <a:r>
                        <a:rPr kumimoji="1" lang="ja-JP" altLang="en-US" sz="1400" b="0" dirty="0">
                          <a:solidFill>
                            <a:schemeClr val="tx1"/>
                          </a:solidFill>
                        </a:rPr>
                        <a:t>線後方散乱</a:t>
                      </a:r>
                      <a:endParaRPr kumimoji="1" lang="en-US" altLang="ja-JP" sz="1400" b="0" dirty="0">
                        <a:solidFill>
                          <a:schemeClr val="tx1"/>
                        </a:solidFill>
                      </a:endParaRPr>
                    </a:p>
                    <a:p>
                      <a:pPr>
                        <a:lnSpc>
                          <a:spcPct val="100000"/>
                        </a:lnSpc>
                      </a:pPr>
                      <a:r>
                        <a:rPr kumimoji="1" lang="ja-JP" altLang="en-US" sz="1400" b="0" dirty="0">
                          <a:solidFill>
                            <a:schemeClr val="tx1"/>
                          </a:solidFill>
                        </a:rPr>
                        <a:t>赤外分光</a:t>
                      </a:r>
                      <a:endParaRPr kumimoji="1" lang="en-US" altLang="ja-JP" sz="1400" b="0" dirty="0">
                        <a:solidFill>
                          <a:schemeClr val="tx1"/>
                        </a:solidFill>
                      </a:endParaRP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00000"/>
                        </a:lnSpc>
                      </a:pPr>
                      <a:r>
                        <a:rPr kumimoji="1" lang="en-US" altLang="ja-JP" sz="1400" b="0" dirty="0">
                          <a:solidFill>
                            <a:schemeClr val="tx1"/>
                          </a:solidFill>
                        </a:rPr>
                        <a:t>X</a:t>
                      </a:r>
                      <a:r>
                        <a:rPr kumimoji="1" lang="ja-JP" altLang="en-US" sz="1400" b="0" dirty="0">
                          <a:solidFill>
                            <a:schemeClr val="tx1"/>
                          </a:solidFill>
                        </a:rPr>
                        <a:t>線</a:t>
                      </a:r>
                      <a:endParaRPr kumimoji="1" lang="en-US" altLang="ja-JP" sz="1400" b="0" dirty="0">
                        <a:solidFill>
                          <a:schemeClr val="tx1"/>
                        </a:solidFill>
                      </a:endParaRPr>
                    </a:p>
                    <a:p>
                      <a:pPr>
                        <a:lnSpc>
                          <a:spcPct val="100000"/>
                        </a:lnSpc>
                      </a:pPr>
                      <a:r>
                        <a:rPr kumimoji="1" lang="ja-JP" altLang="en-US" sz="1400" b="0" dirty="0">
                          <a:solidFill>
                            <a:schemeClr val="tx1"/>
                          </a:solidFill>
                        </a:rPr>
                        <a:t>ミリ波</a:t>
                      </a: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1175782">
                <a:tc>
                  <a:txBody>
                    <a:bodyPr/>
                    <a:lstStyle/>
                    <a:p>
                      <a:pPr algn="ctr">
                        <a:lnSpc>
                          <a:spcPct val="150000"/>
                        </a:lnSpc>
                      </a:pPr>
                      <a:r>
                        <a:rPr kumimoji="1" lang="ja-JP" altLang="en-US" sz="1600" b="0" dirty="0">
                          <a:solidFill>
                            <a:schemeClr val="tx1"/>
                          </a:solidFill>
                        </a:rPr>
                        <a:t>特　徴</a:t>
                      </a: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00000"/>
                        </a:lnSpc>
                      </a:pPr>
                      <a:r>
                        <a:rPr kumimoji="1" lang="ja-JP" altLang="en-US" sz="1400" b="0" dirty="0">
                          <a:solidFill>
                            <a:schemeClr val="tx1"/>
                          </a:solidFill>
                        </a:rPr>
                        <a:t>極便量検出</a:t>
                      </a:r>
                      <a:endParaRPr kumimoji="1" lang="en-US" altLang="ja-JP" sz="1400" b="0" dirty="0">
                        <a:solidFill>
                          <a:schemeClr val="tx1"/>
                        </a:solidFill>
                      </a:endParaRPr>
                    </a:p>
                    <a:p>
                      <a:pPr>
                        <a:lnSpc>
                          <a:spcPct val="100000"/>
                        </a:lnSpc>
                      </a:pPr>
                      <a:r>
                        <a:rPr kumimoji="1" lang="ja-JP" altLang="en-US" sz="1400" b="0" dirty="0">
                          <a:solidFill>
                            <a:schemeClr val="tx1"/>
                          </a:solidFill>
                        </a:rPr>
                        <a:t>低誤報率</a:t>
                      </a:r>
                      <a:endParaRPr kumimoji="1" lang="en-US" altLang="ja-JP" sz="1400" b="0" dirty="0">
                        <a:solidFill>
                          <a:schemeClr val="tx1"/>
                        </a:solidFill>
                      </a:endParaRPr>
                    </a:p>
                    <a:p>
                      <a:pPr>
                        <a:lnSpc>
                          <a:spcPct val="100000"/>
                        </a:lnSpc>
                      </a:pPr>
                      <a:r>
                        <a:rPr kumimoji="1" lang="ja-JP" altLang="en-US" sz="1400" b="0" dirty="0">
                          <a:solidFill>
                            <a:schemeClr val="tx1"/>
                          </a:solidFill>
                        </a:rPr>
                        <a:t>量の判別は困難</a:t>
                      </a: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00000"/>
                        </a:lnSpc>
                      </a:pPr>
                      <a:r>
                        <a:rPr kumimoji="1" lang="ja-JP" altLang="en-US" sz="1400" b="0" dirty="0">
                          <a:solidFill>
                            <a:schemeClr val="tx1"/>
                          </a:solidFill>
                        </a:rPr>
                        <a:t>形状情報から判断</a:t>
                      </a:r>
                      <a:endParaRPr kumimoji="1" lang="en-US" altLang="ja-JP" sz="1400" b="0" dirty="0">
                        <a:solidFill>
                          <a:schemeClr val="tx1"/>
                        </a:solidFill>
                      </a:endParaRPr>
                    </a:p>
                    <a:p>
                      <a:pPr>
                        <a:lnSpc>
                          <a:spcPct val="100000"/>
                        </a:lnSpc>
                      </a:pPr>
                      <a:r>
                        <a:rPr kumimoji="1" lang="ja-JP" altLang="en-US" sz="1400" b="0" dirty="0">
                          <a:solidFill>
                            <a:schemeClr val="tx1"/>
                          </a:solidFill>
                        </a:rPr>
                        <a:t>材質識別</a:t>
                      </a:r>
                      <a:endParaRPr kumimoji="1" lang="en-US" altLang="ja-JP" sz="1400" b="0" dirty="0">
                        <a:solidFill>
                          <a:schemeClr val="tx1"/>
                        </a:solidFill>
                      </a:endParaRPr>
                    </a:p>
                    <a:p>
                      <a:pPr>
                        <a:lnSpc>
                          <a:spcPct val="100000"/>
                        </a:lnSpc>
                      </a:pPr>
                      <a:r>
                        <a:rPr kumimoji="1" lang="ja-JP" altLang="en-US" sz="1400" b="0" dirty="0">
                          <a:solidFill>
                            <a:schemeClr val="tx1"/>
                          </a:solidFill>
                        </a:rPr>
                        <a:t>高処理速度</a:t>
                      </a: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00000"/>
                        </a:lnSpc>
                      </a:pPr>
                      <a:r>
                        <a:rPr kumimoji="1" lang="ja-JP" altLang="en-US" sz="1400" b="0" dirty="0">
                          <a:solidFill>
                            <a:schemeClr val="tx1"/>
                          </a:solidFill>
                        </a:rPr>
                        <a:t>液体物種類判別</a:t>
                      </a:r>
                      <a:endParaRPr kumimoji="1" lang="en-US" altLang="ja-JP" sz="1400" b="0" dirty="0">
                        <a:solidFill>
                          <a:schemeClr val="tx1"/>
                        </a:solidFill>
                      </a:endParaRPr>
                    </a:p>
                    <a:p>
                      <a:pPr>
                        <a:lnSpc>
                          <a:spcPct val="100000"/>
                        </a:lnSpc>
                      </a:pPr>
                      <a:r>
                        <a:rPr kumimoji="1" lang="ja-JP" altLang="en-US" sz="1400" b="0" dirty="0">
                          <a:solidFill>
                            <a:schemeClr val="tx1"/>
                          </a:solidFill>
                        </a:rPr>
                        <a:t>容器材質種類判別</a:t>
                      </a: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00000"/>
                        </a:lnSpc>
                      </a:pPr>
                      <a:r>
                        <a:rPr kumimoji="1" lang="ja-JP" altLang="en-US" sz="1400" b="0" dirty="0">
                          <a:solidFill>
                            <a:schemeClr val="tx1"/>
                          </a:solidFill>
                        </a:rPr>
                        <a:t>高処理速度</a:t>
                      </a:r>
                      <a:endParaRPr kumimoji="1" lang="en-US" altLang="ja-JP" sz="1400" b="0" dirty="0">
                        <a:solidFill>
                          <a:schemeClr val="tx1"/>
                        </a:solidFill>
                      </a:endParaRPr>
                    </a:p>
                    <a:p>
                      <a:pPr>
                        <a:lnSpc>
                          <a:spcPct val="100000"/>
                        </a:lnSpc>
                      </a:pPr>
                      <a:r>
                        <a:rPr kumimoji="1" lang="ja-JP" altLang="en-US" sz="1400" b="0" dirty="0">
                          <a:solidFill>
                            <a:schemeClr val="tx1"/>
                          </a:solidFill>
                        </a:rPr>
                        <a:t>被ばく問題</a:t>
                      </a:r>
                      <a:endParaRPr kumimoji="1" lang="en-US" altLang="ja-JP" sz="1400" b="0" dirty="0">
                        <a:solidFill>
                          <a:schemeClr val="tx1"/>
                        </a:solidFill>
                      </a:endParaRPr>
                    </a:p>
                    <a:p>
                      <a:pPr>
                        <a:lnSpc>
                          <a:spcPct val="100000"/>
                        </a:lnSpc>
                      </a:pPr>
                      <a:r>
                        <a:rPr kumimoji="1" lang="ja-JP" altLang="en-US" sz="1400" b="0" dirty="0">
                          <a:solidFill>
                            <a:schemeClr val="tx1"/>
                          </a:solidFill>
                        </a:rPr>
                        <a:t>プライバシー問題</a:t>
                      </a: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08521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C8B1BA-7D22-0D42-BC66-1F77D0CC1C47}"/>
              </a:ext>
            </a:extLst>
          </p:cNvPr>
          <p:cNvSpPr>
            <a:spLocks noGrp="1"/>
          </p:cNvSpPr>
          <p:nvPr>
            <p:ph type="title"/>
          </p:nvPr>
        </p:nvSpPr>
        <p:spPr/>
        <p:txBody>
          <a:bodyPr/>
          <a:lstStyle/>
          <a:p>
            <a:r>
              <a:rPr kumimoji="1" lang="ja-JP" altLang="en-US"/>
              <a:t>爆発物からの防護</a:t>
            </a:r>
          </a:p>
        </p:txBody>
      </p:sp>
      <p:sp>
        <p:nvSpPr>
          <p:cNvPr id="3" name="スライド番号プレースホルダー 2">
            <a:extLst>
              <a:ext uri="{FF2B5EF4-FFF2-40B4-BE49-F238E27FC236}">
                <a16:creationId xmlns:a16="http://schemas.microsoft.com/office/drawing/2014/main" id="{E304C24F-0ACB-1B48-A0F4-1077DD17F4A6}"/>
              </a:ext>
            </a:extLst>
          </p:cNvPr>
          <p:cNvSpPr>
            <a:spLocks noGrp="1"/>
          </p:cNvSpPr>
          <p:nvPr>
            <p:ph type="sldNum" sz="quarter" idx="12"/>
          </p:nvPr>
        </p:nvSpPr>
        <p:spPr/>
        <p:txBody>
          <a:bodyPr/>
          <a:lstStyle/>
          <a:p>
            <a:fld id="{3703C944-5F21-DB4B-805C-66633127842B}" type="slidenum">
              <a:rPr kumimoji="1" lang="ja-JP" altLang="en-US" smtClean="0"/>
              <a:t>14</a:t>
            </a:fld>
            <a:endParaRPr kumimoji="1" lang="ja-JP" altLang="en-US"/>
          </a:p>
        </p:txBody>
      </p:sp>
      <p:sp>
        <p:nvSpPr>
          <p:cNvPr id="4" name="四角形: 角を丸くする 5">
            <a:extLst>
              <a:ext uri="{FF2B5EF4-FFF2-40B4-BE49-F238E27FC236}">
                <a16:creationId xmlns:a16="http://schemas.microsoft.com/office/drawing/2014/main" id="{28E2A733-0825-C547-BD29-98C787C93F80}"/>
              </a:ext>
            </a:extLst>
          </p:cNvPr>
          <p:cNvSpPr/>
          <p:nvPr/>
        </p:nvSpPr>
        <p:spPr>
          <a:xfrm>
            <a:off x="1466749" y="3750980"/>
            <a:ext cx="3817144" cy="1102519"/>
          </a:xfrm>
          <a:prstGeom prst="roundRect">
            <a:avLst>
              <a:gd name="adj" fmla="val 1529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dirty="0"/>
          </a:p>
        </p:txBody>
      </p:sp>
      <p:sp>
        <p:nvSpPr>
          <p:cNvPr id="5" name="四角形: 角を丸くする 5">
            <a:extLst>
              <a:ext uri="{FF2B5EF4-FFF2-40B4-BE49-F238E27FC236}">
                <a16:creationId xmlns:a16="http://schemas.microsoft.com/office/drawing/2014/main" id="{70F78051-E79F-9F49-919E-508E23E8E02A}"/>
              </a:ext>
            </a:extLst>
          </p:cNvPr>
          <p:cNvSpPr/>
          <p:nvPr/>
        </p:nvSpPr>
        <p:spPr>
          <a:xfrm>
            <a:off x="1471512" y="826804"/>
            <a:ext cx="3817144" cy="2809875"/>
          </a:xfrm>
          <a:prstGeom prst="roundRect">
            <a:avLst>
              <a:gd name="adj" fmla="val 6411"/>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dirty="0"/>
          </a:p>
        </p:txBody>
      </p:sp>
      <p:sp>
        <p:nvSpPr>
          <p:cNvPr id="6" name="四角形: 角を丸くする 5">
            <a:extLst>
              <a:ext uri="{FF2B5EF4-FFF2-40B4-BE49-F238E27FC236}">
                <a16:creationId xmlns:a16="http://schemas.microsoft.com/office/drawing/2014/main" id="{FEE36E06-501B-AB46-AE5E-7650B633881F}"/>
              </a:ext>
            </a:extLst>
          </p:cNvPr>
          <p:cNvSpPr/>
          <p:nvPr/>
        </p:nvSpPr>
        <p:spPr>
          <a:xfrm>
            <a:off x="5504158" y="796706"/>
            <a:ext cx="2176463" cy="4144003"/>
          </a:xfrm>
          <a:prstGeom prst="roundRect">
            <a:avLst>
              <a:gd name="adj" fmla="val 6411"/>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dirty="0"/>
          </a:p>
        </p:txBody>
      </p:sp>
      <p:pic>
        <p:nvPicPr>
          <p:cNvPr id="7" name="Picture 8" descr="クリックすると新しいウィンドウで開きます">
            <a:extLst>
              <a:ext uri="{FF2B5EF4-FFF2-40B4-BE49-F238E27FC236}">
                <a16:creationId xmlns:a16="http://schemas.microsoft.com/office/drawing/2014/main" id="{FBBCB4B6-4A94-6640-8C3C-F6E2AEEFA4B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853"/>
          <a:stretch/>
        </p:blipFill>
        <p:spPr bwMode="auto">
          <a:xfrm>
            <a:off x="5567151" y="1143001"/>
            <a:ext cx="2010016" cy="15244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6" descr="「警察 爆発物処...」の画像検索結果">
            <a:extLst>
              <a:ext uri="{FF2B5EF4-FFF2-40B4-BE49-F238E27FC236}">
                <a16:creationId xmlns:a16="http://schemas.microsoft.com/office/drawing/2014/main" id="{C127691B-F331-C340-8A36-D3D4E9D94E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0675" y="2833324"/>
            <a:ext cx="1178158" cy="17704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ターニケット」の画像検索結果">
            <a:hlinkClick r:id="rId5"/>
            <a:extLst>
              <a:ext uri="{FF2B5EF4-FFF2-40B4-BE49-F238E27FC236}">
                <a16:creationId xmlns:a16="http://schemas.microsoft.com/office/drawing/2014/main" id="{0B207742-DB52-D14B-9471-D60A2704677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420626">
            <a:off x="3627987" y="3594294"/>
            <a:ext cx="1268016"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a:extLst>
              <a:ext uri="{FF2B5EF4-FFF2-40B4-BE49-F238E27FC236}">
                <a16:creationId xmlns:a16="http://schemas.microsoft.com/office/drawing/2014/main" id="{72C4145C-8C27-0640-8816-E9E64F792A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50000"/>
          <a:stretch>
            <a:fillRect/>
          </a:stretch>
        </p:blipFill>
        <p:spPr bwMode="auto">
          <a:xfrm>
            <a:off x="3125331" y="935377"/>
            <a:ext cx="1999060" cy="2344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a:extLst>
              <a:ext uri="{FF2B5EF4-FFF2-40B4-BE49-F238E27FC236}">
                <a16:creationId xmlns:a16="http://schemas.microsoft.com/office/drawing/2014/main" id="{D9D0A1A8-9D91-C74A-A36D-9B253DC0324A}"/>
              </a:ext>
            </a:extLst>
          </p:cNvPr>
          <p:cNvSpPr txBox="1"/>
          <p:nvPr/>
        </p:nvSpPr>
        <p:spPr>
          <a:xfrm>
            <a:off x="3070520" y="3037986"/>
            <a:ext cx="2025254" cy="571951"/>
          </a:xfrm>
          <a:prstGeom prst="rect">
            <a:avLst/>
          </a:prstGeom>
          <a:noFill/>
        </p:spPr>
        <p:txBody>
          <a:bodyPr>
            <a:spAutoFit/>
          </a:bodyPr>
          <a:lstStyle/>
          <a:p>
            <a:pPr algn="ctr">
              <a:lnSpc>
                <a:spcPts val="450"/>
              </a:lnSpc>
              <a:defRPr/>
            </a:pPr>
            <a:endParaRPr lang="en-US" altLang="ja-JP" sz="1350" dirty="0">
              <a:latin typeface="HG丸ｺﾞｼｯｸM-PRO" panose="020F0600000000000000" pitchFamily="50" charset="-128"/>
              <a:ea typeface="HG丸ｺﾞｼｯｸM-PRO" panose="020F0600000000000000" pitchFamily="50" charset="-128"/>
            </a:endParaRPr>
          </a:p>
          <a:p>
            <a:pPr algn="ctr">
              <a:defRPr/>
            </a:pPr>
            <a:r>
              <a:rPr lang="ja-JP" altLang="en-US" sz="1350" b="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簡易防護服</a:t>
            </a:r>
            <a:endParaRPr lang="en-US" altLang="ja-JP" sz="1350" b="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defRPr/>
            </a:pPr>
            <a:r>
              <a:rPr lang="ja-JP" altLang="en-US" sz="1350" dirty="0">
                <a:latin typeface="HG丸ｺﾞｼｯｸM-PRO" panose="020F0600000000000000" pitchFamily="50" charset="-128"/>
                <a:ea typeface="HG丸ｺﾞｼｯｸM-PRO" panose="020F0600000000000000" pitchFamily="50" charset="-128"/>
              </a:rPr>
              <a:t>重量約</a:t>
            </a:r>
            <a:r>
              <a:rPr lang="en-US" altLang="ja-JP" sz="1350" dirty="0">
                <a:latin typeface="HG丸ｺﾞｼｯｸM-PRO" panose="020F0600000000000000" pitchFamily="50" charset="-128"/>
                <a:ea typeface="HG丸ｺﾞｼｯｸM-PRO" panose="020F0600000000000000" pitchFamily="50" charset="-128"/>
              </a:rPr>
              <a:t>6kg</a:t>
            </a:r>
          </a:p>
        </p:txBody>
      </p:sp>
      <p:sp>
        <p:nvSpPr>
          <p:cNvPr id="12" name="テキスト ボックス 3">
            <a:extLst>
              <a:ext uri="{FF2B5EF4-FFF2-40B4-BE49-F238E27FC236}">
                <a16:creationId xmlns:a16="http://schemas.microsoft.com/office/drawing/2014/main" id="{08E5A3BD-7B78-0C4D-A992-45CA559E377D}"/>
              </a:ext>
            </a:extLst>
          </p:cNvPr>
          <p:cNvSpPr txBox="1">
            <a:spLocks noChangeArrowheads="1"/>
          </p:cNvSpPr>
          <p:nvPr/>
        </p:nvSpPr>
        <p:spPr bwMode="auto">
          <a:xfrm>
            <a:off x="3653888" y="4552691"/>
            <a:ext cx="114165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500" b="1" dirty="0"/>
              <a:t>ターニケット</a:t>
            </a:r>
          </a:p>
        </p:txBody>
      </p:sp>
      <p:sp>
        <p:nvSpPr>
          <p:cNvPr id="13" name="テキスト ボックス 5">
            <a:extLst>
              <a:ext uri="{FF2B5EF4-FFF2-40B4-BE49-F238E27FC236}">
                <a16:creationId xmlns:a16="http://schemas.microsoft.com/office/drawing/2014/main" id="{2A3C02C7-E366-BE4A-A032-B49685F31E41}"/>
              </a:ext>
            </a:extLst>
          </p:cNvPr>
          <p:cNvSpPr txBox="1">
            <a:spLocks noChangeArrowheads="1"/>
          </p:cNvSpPr>
          <p:nvPr/>
        </p:nvSpPr>
        <p:spPr bwMode="auto">
          <a:xfrm>
            <a:off x="1639389" y="3878376"/>
            <a:ext cx="139012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nSpc>
                <a:spcPts val="2025"/>
              </a:lnSpc>
              <a:spcBef>
                <a:spcPct val="0"/>
              </a:spcBef>
              <a:buNone/>
            </a:pPr>
            <a:r>
              <a:rPr lang="ja-JP" altLang="en-US" sz="1800"/>
              <a:t>◆ 距　離</a:t>
            </a:r>
            <a:endParaRPr lang="en-US" altLang="ja-JP" sz="1800"/>
          </a:p>
          <a:p>
            <a:pPr>
              <a:lnSpc>
                <a:spcPts val="2025"/>
              </a:lnSpc>
              <a:spcBef>
                <a:spcPct val="0"/>
              </a:spcBef>
              <a:buNone/>
            </a:pPr>
            <a:r>
              <a:rPr lang="ja-JP" altLang="en-US" sz="1800"/>
              <a:t>◆ 遮　蔽</a:t>
            </a:r>
            <a:endParaRPr lang="en-US" altLang="ja-JP" sz="1800"/>
          </a:p>
          <a:p>
            <a:pPr>
              <a:lnSpc>
                <a:spcPts val="2025"/>
              </a:lnSpc>
              <a:spcBef>
                <a:spcPct val="0"/>
              </a:spcBef>
              <a:buNone/>
            </a:pPr>
            <a:r>
              <a:rPr lang="ja-JP" altLang="en-US" sz="1800"/>
              <a:t>◆ 低い姿勢</a:t>
            </a:r>
          </a:p>
        </p:txBody>
      </p:sp>
      <p:pic>
        <p:nvPicPr>
          <p:cNvPr id="14" name="Picture 4" descr="関連画像">
            <a:hlinkClick r:id="rId8"/>
            <a:extLst>
              <a:ext uri="{FF2B5EF4-FFF2-40B4-BE49-F238E27FC236}">
                <a16:creationId xmlns:a16="http://schemas.microsoft.com/office/drawing/2014/main" id="{7400B4DA-46F2-6749-AF79-2C197724E3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41053" y="797730"/>
            <a:ext cx="1175147" cy="117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関連画像">
            <a:hlinkClick r:id="rId10"/>
            <a:extLst>
              <a:ext uri="{FF2B5EF4-FFF2-40B4-BE49-F238E27FC236}">
                <a16:creationId xmlns:a16="http://schemas.microsoft.com/office/drawing/2014/main" id="{F85535DA-5652-D242-B1A3-4C9D5A816F5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24043" r="5727"/>
          <a:stretch>
            <a:fillRect/>
          </a:stretch>
        </p:blipFill>
        <p:spPr bwMode="auto">
          <a:xfrm>
            <a:off x="1726306" y="1886881"/>
            <a:ext cx="1345406" cy="162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29">
            <a:extLst>
              <a:ext uri="{FF2B5EF4-FFF2-40B4-BE49-F238E27FC236}">
                <a16:creationId xmlns:a16="http://schemas.microsoft.com/office/drawing/2014/main" id="{D7F297A9-59D6-1C43-BACC-D94EACE8AAF0}"/>
              </a:ext>
            </a:extLst>
          </p:cNvPr>
          <p:cNvSpPr txBox="1">
            <a:spLocks noChangeArrowheads="1"/>
          </p:cNvSpPr>
          <p:nvPr/>
        </p:nvSpPr>
        <p:spPr bwMode="auto">
          <a:xfrm>
            <a:off x="2000149" y="3356882"/>
            <a:ext cx="76174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500" b="1"/>
              <a:t>防爆盾</a:t>
            </a:r>
          </a:p>
        </p:txBody>
      </p:sp>
      <p:sp>
        <p:nvSpPr>
          <p:cNvPr id="18" name="テキスト ボックス 30">
            <a:extLst>
              <a:ext uri="{FF2B5EF4-FFF2-40B4-BE49-F238E27FC236}">
                <a16:creationId xmlns:a16="http://schemas.microsoft.com/office/drawing/2014/main" id="{4AB05728-0043-D647-B9F9-48AAAC9AA019}"/>
              </a:ext>
            </a:extLst>
          </p:cNvPr>
          <p:cNvSpPr txBox="1">
            <a:spLocks noChangeArrowheads="1"/>
          </p:cNvSpPr>
          <p:nvPr/>
        </p:nvSpPr>
        <p:spPr bwMode="auto">
          <a:xfrm>
            <a:off x="1891802" y="1741205"/>
            <a:ext cx="9669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500" b="1" dirty="0"/>
              <a:t>ヘルメット</a:t>
            </a:r>
          </a:p>
        </p:txBody>
      </p:sp>
      <p:sp>
        <p:nvSpPr>
          <p:cNvPr id="21" name="テキスト ボックス 20">
            <a:extLst>
              <a:ext uri="{FF2B5EF4-FFF2-40B4-BE49-F238E27FC236}">
                <a16:creationId xmlns:a16="http://schemas.microsoft.com/office/drawing/2014/main" id="{D9D0A1A8-9D91-C74A-A36D-9B253DC0324A}"/>
              </a:ext>
            </a:extLst>
          </p:cNvPr>
          <p:cNvSpPr txBox="1"/>
          <p:nvPr/>
        </p:nvSpPr>
        <p:spPr>
          <a:xfrm>
            <a:off x="5551913" y="4475955"/>
            <a:ext cx="2025254" cy="507831"/>
          </a:xfrm>
          <a:prstGeom prst="rect">
            <a:avLst/>
          </a:prstGeom>
          <a:noFill/>
        </p:spPr>
        <p:txBody>
          <a:bodyPr>
            <a:spAutoFit/>
          </a:bodyPr>
          <a:lstStyle/>
          <a:p>
            <a:pPr algn="ctr">
              <a:defRPr/>
            </a:pPr>
            <a:r>
              <a:rPr lang="ja-JP" altLang="en-US" sz="1350" b="1" u="sng" dirty="0">
                <a:latin typeface="HG丸ｺﾞｼｯｸM-PRO" panose="020F0600000000000000" pitchFamily="50" charset="-128"/>
                <a:ea typeface="HG丸ｺﾞｼｯｸM-PRO" panose="020F0600000000000000" pitchFamily="50" charset="-128"/>
              </a:rPr>
              <a:t>防爆スーツ</a:t>
            </a:r>
            <a:endParaRPr lang="en-US" altLang="ja-JP" sz="1350" b="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defRPr/>
            </a:pPr>
            <a:r>
              <a:rPr lang="ja-JP" altLang="en-US" sz="1350" dirty="0">
                <a:latin typeface="HG丸ｺﾞｼｯｸM-PRO" panose="020F0600000000000000" pitchFamily="50" charset="-128"/>
                <a:ea typeface="HG丸ｺﾞｼｯｸM-PRO" panose="020F0600000000000000" pitchFamily="50" charset="-128"/>
              </a:rPr>
              <a:t>最大４５</a:t>
            </a:r>
            <a:r>
              <a:rPr lang="en-US" altLang="ja-JP" sz="1350" dirty="0">
                <a:latin typeface="HG丸ｺﾞｼｯｸM-PRO" panose="020F0600000000000000" pitchFamily="50" charset="-128"/>
                <a:ea typeface="HG丸ｺﾞｼｯｸM-PRO" panose="020F0600000000000000" pitchFamily="50" charset="-128"/>
              </a:rPr>
              <a:t>kg</a:t>
            </a:r>
          </a:p>
        </p:txBody>
      </p:sp>
      <p:sp>
        <p:nvSpPr>
          <p:cNvPr id="22" name="テキスト ボックス 21"/>
          <p:cNvSpPr txBox="1"/>
          <p:nvPr/>
        </p:nvSpPr>
        <p:spPr>
          <a:xfrm>
            <a:off x="5884494" y="777220"/>
            <a:ext cx="1415772" cy="338554"/>
          </a:xfrm>
          <a:prstGeom prst="rect">
            <a:avLst/>
          </a:prstGeom>
          <a:noFill/>
        </p:spPr>
        <p:txBody>
          <a:bodyPr wrap="none" rtlCol="0">
            <a:spAutoFit/>
          </a:bodyPr>
          <a:lstStyle/>
          <a:p>
            <a:r>
              <a:rPr kumimoji="1" lang="ja-JP" altLang="en-US" sz="1600" dirty="0"/>
              <a:t>専門部隊装備</a:t>
            </a:r>
          </a:p>
        </p:txBody>
      </p:sp>
      <p:sp>
        <p:nvSpPr>
          <p:cNvPr id="23" name="テキスト ボックス 22"/>
          <p:cNvSpPr txBox="1"/>
          <p:nvPr/>
        </p:nvSpPr>
        <p:spPr>
          <a:xfrm>
            <a:off x="5882705" y="2596007"/>
            <a:ext cx="1441420" cy="307777"/>
          </a:xfrm>
          <a:prstGeom prst="rect">
            <a:avLst/>
          </a:prstGeom>
          <a:noFill/>
        </p:spPr>
        <p:txBody>
          <a:bodyPr wrap="none" rtlCol="0">
            <a:spAutoFit/>
          </a:bodyPr>
          <a:lstStyle/>
          <a:p>
            <a:r>
              <a:rPr lang="ja-JP" altLang="en-US" sz="1400" dirty="0"/>
              <a:t>爆発物処理用具</a:t>
            </a:r>
            <a:endParaRPr kumimoji="1" lang="ja-JP" altLang="en-US" sz="1400" dirty="0"/>
          </a:p>
        </p:txBody>
      </p:sp>
      <p:sp>
        <p:nvSpPr>
          <p:cNvPr id="24" name="テキスト ボックス 23"/>
          <p:cNvSpPr txBox="1"/>
          <p:nvPr/>
        </p:nvSpPr>
        <p:spPr>
          <a:xfrm>
            <a:off x="2799921" y="819195"/>
            <a:ext cx="1005403" cy="338554"/>
          </a:xfrm>
          <a:prstGeom prst="rect">
            <a:avLst/>
          </a:prstGeom>
          <a:noFill/>
        </p:spPr>
        <p:txBody>
          <a:bodyPr wrap="none" rtlCol="0">
            <a:spAutoFit/>
          </a:bodyPr>
          <a:lstStyle/>
          <a:p>
            <a:r>
              <a:rPr kumimoji="1" lang="ja-JP" altLang="en-US" sz="1600" dirty="0"/>
              <a:t>防護装備</a:t>
            </a:r>
          </a:p>
        </p:txBody>
      </p:sp>
    </p:spTree>
    <p:extLst>
      <p:ext uri="{BB962C8B-B14F-4D97-AF65-F5344CB8AC3E}">
        <p14:creationId xmlns:p14="http://schemas.microsoft.com/office/powerpoint/2010/main" val="3867006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3C944-5F21-DB4B-805C-66633127842B}" type="slidenum">
              <a:rPr kumimoji="1" lang="ja-JP" altLang="en-US" smtClean="0"/>
              <a:t>15</a:t>
            </a:fld>
            <a:endParaRPr kumimoji="1" lang="ja-JP" altLang="en-US"/>
          </a:p>
        </p:txBody>
      </p:sp>
      <p:pic>
        <p:nvPicPr>
          <p:cNvPr id="1029" name="Picture 5" descr="BCR X10"/>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439287" y="661848"/>
            <a:ext cx="3348908" cy="3902031"/>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a:extLst>
              <a:ext uri="{FF2B5EF4-FFF2-40B4-BE49-F238E27FC236}">
                <a16:creationId xmlns:a16="http://schemas.microsoft.com/office/drawing/2014/main" id="{24DF3700-584F-B443-AB6F-6B69A2D8CBAA}"/>
              </a:ext>
            </a:extLst>
          </p:cNvPr>
          <p:cNvSpPr txBox="1">
            <a:spLocks/>
          </p:cNvSpPr>
          <p:nvPr/>
        </p:nvSpPr>
        <p:spPr>
          <a:xfrm>
            <a:off x="628650" y="166651"/>
            <a:ext cx="7886700" cy="495197"/>
          </a:xfrm>
          <a:prstGeom prst="rect">
            <a:avLst/>
          </a:prstGeom>
        </p:spPr>
        <p:txBody>
          <a:bodyPr/>
          <a:lstStyle>
            <a:lvl1pPr algn="ctr" defTabSz="385763" rtl="0" eaLnBrk="1" latinLnBrk="0" hangingPunct="1">
              <a:lnSpc>
                <a:spcPct val="90000"/>
              </a:lnSpc>
              <a:spcBef>
                <a:spcPct val="0"/>
              </a:spcBef>
              <a:buNone/>
              <a:defRPr kumimoji="1" sz="3200" b="1" kern="1200">
                <a:solidFill>
                  <a:schemeClr val="tx1"/>
                </a:solidFill>
                <a:latin typeface="+mj-lt"/>
                <a:ea typeface="+mj-ea"/>
                <a:cs typeface="+mj-cs"/>
              </a:defRPr>
            </a:lvl1pPr>
          </a:lstStyle>
          <a:p>
            <a:r>
              <a:rPr lang="ja-JP" altLang="en-US" dirty="0"/>
              <a:t>耐爆防護容器</a:t>
            </a:r>
          </a:p>
        </p:txBody>
      </p:sp>
      <p:sp>
        <p:nvSpPr>
          <p:cNvPr id="7" name="コンテンツ プレースホルダー 2">
            <a:extLst>
              <a:ext uri="{FF2B5EF4-FFF2-40B4-BE49-F238E27FC236}">
                <a16:creationId xmlns:a16="http://schemas.microsoft.com/office/drawing/2014/main" id="{22B877DD-AD56-A940-8F99-6D233DC7FFF7}"/>
              </a:ext>
            </a:extLst>
          </p:cNvPr>
          <p:cNvSpPr txBox="1">
            <a:spLocks/>
          </p:cNvSpPr>
          <p:nvPr/>
        </p:nvSpPr>
        <p:spPr>
          <a:xfrm>
            <a:off x="692943" y="890605"/>
            <a:ext cx="8451057" cy="3673274"/>
          </a:xfrm>
          <a:prstGeom prst="rect">
            <a:avLst/>
          </a:prstGeom>
        </p:spPr>
        <p:txBody>
          <a:bodyPr>
            <a:noAutofit/>
          </a:bodyPr>
          <a:lstStyle>
            <a:lvl1pPr marL="357188" indent="-357188" algn="l" defTabSz="385763" rtl="0" eaLnBrk="1" latinLnBrk="0" hangingPunct="1">
              <a:lnSpc>
                <a:spcPct val="90000"/>
              </a:lnSpc>
              <a:spcBef>
                <a:spcPts val="760"/>
              </a:spcBef>
              <a:spcAft>
                <a:spcPts val="338"/>
              </a:spcAft>
              <a:buFont typeface="HiraginoSans-W3" panose="020B0400000000000000" pitchFamily="34" charset="-128"/>
              <a:buChar char="❖"/>
              <a:tabLst/>
              <a:defRPr kumimoji="1" sz="2400" kern="1200">
                <a:solidFill>
                  <a:schemeClr val="tx1"/>
                </a:solidFill>
                <a:latin typeface="+mn-lt"/>
                <a:ea typeface="+mn-ea"/>
                <a:cs typeface="+mn-cs"/>
              </a:defRPr>
            </a:lvl1pPr>
            <a:lvl2pPr marL="623888" indent="-266700" algn="l" defTabSz="385763" rtl="0" eaLnBrk="1" latinLnBrk="0" hangingPunct="1">
              <a:lnSpc>
                <a:spcPct val="90000"/>
              </a:lnSpc>
              <a:spcBef>
                <a:spcPts val="211"/>
              </a:spcBef>
              <a:spcAft>
                <a:spcPts val="338"/>
              </a:spcAft>
              <a:buFont typeface="ArialUnicodeMS" panose="020B0604020202020204" pitchFamily="34" charset="-128"/>
              <a:buChar char="✼"/>
              <a:tabLst/>
              <a:defRPr kumimoji="1" sz="2400" kern="1200">
                <a:solidFill>
                  <a:schemeClr val="tx1"/>
                </a:solidFill>
                <a:latin typeface="+mn-lt"/>
                <a:ea typeface="+mn-ea"/>
                <a:cs typeface="+mn-cs"/>
              </a:defRPr>
            </a:lvl2pPr>
            <a:lvl3pPr marL="892175" indent="-254000" algn="l" defTabSz="385763" rtl="0" eaLnBrk="1" latinLnBrk="0" hangingPunct="1">
              <a:lnSpc>
                <a:spcPct val="90000"/>
              </a:lnSpc>
              <a:spcBef>
                <a:spcPts val="211"/>
              </a:spcBef>
              <a:spcAft>
                <a:spcPts val="338"/>
              </a:spcAft>
              <a:buFont typeface="AppleSDGothicNeo-Regular" panose="02000300000000000000" pitchFamily="2" charset="-127"/>
              <a:buChar char="✣"/>
              <a:tabLst/>
              <a:defRPr kumimoji="1" sz="2400" kern="1200">
                <a:solidFill>
                  <a:schemeClr val="tx1"/>
                </a:solidFill>
                <a:latin typeface="+mn-lt"/>
                <a:ea typeface="+mn-ea"/>
                <a:cs typeface="+mn-cs"/>
              </a:defRPr>
            </a:lvl3pPr>
            <a:lvl4pPr marL="1066800" indent="-266700" algn="l" defTabSz="385763" rtl="0" eaLnBrk="1" latinLnBrk="0" hangingPunct="1">
              <a:lnSpc>
                <a:spcPct val="90000"/>
              </a:lnSpc>
              <a:spcBef>
                <a:spcPts val="211"/>
              </a:spcBef>
              <a:spcAft>
                <a:spcPts val="338"/>
              </a:spcAft>
              <a:buFont typeface="AppleSDGothicNeo-Regular" panose="02000300000000000000" pitchFamily="2" charset="-127"/>
              <a:buChar char="✽"/>
              <a:tabLst/>
              <a:defRPr kumimoji="1" sz="2400" kern="1200">
                <a:solidFill>
                  <a:schemeClr val="tx1"/>
                </a:solidFill>
                <a:latin typeface="+mn-lt"/>
                <a:ea typeface="+mn-ea"/>
                <a:cs typeface="+mn-cs"/>
              </a:defRPr>
            </a:lvl4pPr>
            <a:lvl5pPr marL="1335088" indent="-268288" algn="l" defTabSz="385763" rtl="0" eaLnBrk="1" latinLnBrk="0" hangingPunct="1">
              <a:lnSpc>
                <a:spcPct val="90000"/>
              </a:lnSpc>
              <a:spcBef>
                <a:spcPts val="211"/>
              </a:spcBef>
              <a:spcAft>
                <a:spcPts val="338"/>
              </a:spcAft>
              <a:buFont typeface="ArialUnicodeMS" panose="020B0604020202020204" pitchFamily="34" charset="-128"/>
              <a:buChar char="✥"/>
              <a:tabLst/>
              <a:defRPr kumimoji="1" sz="2400"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9pPr>
          </a:lstStyle>
          <a:p>
            <a:pPr>
              <a:lnSpc>
                <a:spcPct val="250000"/>
              </a:lnSpc>
            </a:pPr>
            <a:r>
              <a:rPr lang="ja-JP" altLang="en-US" sz="2000" dirty="0"/>
              <a:t>空港や鉄道等公共施設に設置</a:t>
            </a:r>
            <a:endParaRPr lang="en-US" altLang="ja-JP" sz="2000" dirty="0"/>
          </a:p>
          <a:p>
            <a:pPr>
              <a:lnSpc>
                <a:spcPct val="250000"/>
              </a:lnSpc>
            </a:pPr>
            <a:r>
              <a:rPr lang="ja-JP" altLang="en-US" sz="2000" dirty="0"/>
              <a:t>緊急時の処置として一時的に保管</a:t>
            </a:r>
            <a:endParaRPr lang="en-US" altLang="ja-JP" sz="2000" dirty="0"/>
          </a:p>
          <a:p>
            <a:pPr>
              <a:lnSpc>
                <a:spcPct val="250000"/>
              </a:lnSpc>
            </a:pPr>
            <a:r>
              <a:rPr lang="ja-JP" altLang="en-US" sz="2000" dirty="0"/>
              <a:t>爆発しても周囲への被害を局限</a:t>
            </a:r>
            <a:endParaRPr lang="en-US" altLang="ja-JP" sz="2000" dirty="0"/>
          </a:p>
          <a:p>
            <a:pPr>
              <a:lnSpc>
                <a:spcPct val="250000"/>
              </a:lnSpc>
            </a:pPr>
            <a:r>
              <a:rPr lang="ja-JP" altLang="en-US" sz="2000" dirty="0"/>
              <a:t>数</a:t>
            </a:r>
            <a:r>
              <a:rPr lang="en-US" altLang="ja-JP" sz="2000" dirty="0"/>
              <a:t>kg</a:t>
            </a:r>
            <a:r>
              <a:rPr lang="ja-JP" altLang="en-US" sz="2000" dirty="0"/>
              <a:t>程度の爆発物の爆風と爆発破片を防護</a:t>
            </a:r>
            <a:endParaRPr lang="en-US" altLang="ja-JP" sz="2000" dirty="0"/>
          </a:p>
        </p:txBody>
      </p:sp>
      <p:sp>
        <p:nvSpPr>
          <p:cNvPr id="4" name="テキスト ボックス 3"/>
          <p:cNvSpPr txBox="1"/>
          <p:nvPr/>
        </p:nvSpPr>
        <p:spPr>
          <a:xfrm>
            <a:off x="5759248" y="4317708"/>
            <a:ext cx="2785601" cy="646331"/>
          </a:xfrm>
          <a:prstGeom prst="rect">
            <a:avLst/>
          </a:prstGeom>
          <a:noFill/>
        </p:spPr>
        <p:txBody>
          <a:bodyPr wrap="square" rtlCol="0">
            <a:spAutoFit/>
          </a:bodyPr>
          <a:lstStyle/>
          <a:p>
            <a:pPr algn="ctr"/>
            <a:r>
              <a:rPr kumimoji="1" lang="ja-JP" altLang="en-US" dirty="0"/>
              <a:t>耐爆防護容器</a:t>
            </a:r>
            <a:endParaRPr kumimoji="1" lang="en-US" altLang="ja-JP" dirty="0"/>
          </a:p>
          <a:p>
            <a:pPr algn="ctr"/>
            <a:r>
              <a:rPr lang="ja-JP" altLang="en-US" dirty="0"/>
              <a:t>（直径</a:t>
            </a:r>
            <a:r>
              <a:rPr lang="en-US" altLang="ja-JP" dirty="0"/>
              <a:t>60cm</a:t>
            </a:r>
            <a:r>
              <a:rPr lang="ja-JP" altLang="en-US" dirty="0"/>
              <a:t>高さ</a:t>
            </a:r>
            <a:r>
              <a:rPr lang="en-US" altLang="ja-JP" dirty="0"/>
              <a:t>100cm</a:t>
            </a:r>
            <a:r>
              <a:rPr lang="ja-JP" altLang="en-US" dirty="0"/>
              <a:t>）</a:t>
            </a:r>
            <a:endParaRPr kumimoji="1" lang="ja-JP" altLang="en-US" dirty="0"/>
          </a:p>
        </p:txBody>
      </p:sp>
    </p:spTree>
    <p:extLst>
      <p:ext uri="{BB962C8B-B14F-4D97-AF65-F5344CB8AC3E}">
        <p14:creationId xmlns:p14="http://schemas.microsoft.com/office/powerpoint/2010/main" val="2548111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02F711-503C-8C4C-809B-720EA86EE31E}"/>
              </a:ext>
            </a:extLst>
          </p:cNvPr>
          <p:cNvSpPr>
            <a:spLocks noGrp="1"/>
          </p:cNvSpPr>
          <p:nvPr>
            <p:ph type="title"/>
          </p:nvPr>
        </p:nvSpPr>
        <p:spPr/>
        <p:txBody>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23FDB2E9-E9B7-964A-8C8E-0F02202C5ADB}"/>
              </a:ext>
            </a:extLst>
          </p:cNvPr>
          <p:cNvSpPr>
            <a:spLocks noGrp="1"/>
          </p:cNvSpPr>
          <p:nvPr>
            <p:ph idx="1"/>
          </p:nvPr>
        </p:nvSpPr>
        <p:spPr>
          <a:xfrm>
            <a:off x="972242" y="879133"/>
            <a:ext cx="7419590" cy="3891969"/>
          </a:xfrm>
          <a:ln>
            <a:noFill/>
          </a:ln>
        </p:spPr>
        <p:txBody>
          <a:bodyPr>
            <a:normAutofit/>
          </a:bodyPr>
          <a:lstStyle/>
          <a:p>
            <a:pPr>
              <a:lnSpc>
                <a:spcPts val="3200"/>
              </a:lnSpc>
            </a:pPr>
            <a:r>
              <a:rPr lang="ja-JP" altLang="en-US" sz="2000" dirty="0"/>
              <a:t>テロの７割は爆発物による</a:t>
            </a:r>
          </a:p>
          <a:p>
            <a:pPr>
              <a:lnSpc>
                <a:spcPts val="3200"/>
              </a:lnSpc>
            </a:pPr>
            <a:r>
              <a:rPr lang="ja-JP" altLang="en-US" sz="2000" dirty="0"/>
              <a:t>爆発は最初の爆発の後の２次攻撃に留意する</a:t>
            </a:r>
          </a:p>
          <a:p>
            <a:pPr>
              <a:lnSpc>
                <a:spcPts val="3200"/>
              </a:lnSpc>
            </a:pPr>
            <a:r>
              <a:rPr lang="ja-JP" altLang="en-US" sz="2000" dirty="0"/>
              <a:t>不審物に不用意に近づかない</a:t>
            </a:r>
          </a:p>
          <a:p>
            <a:pPr>
              <a:lnSpc>
                <a:spcPts val="3200"/>
              </a:lnSpc>
            </a:pPr>
            <a:r>
              <a:rPr lang="ja-JP" altLang="en-US" sz="2000" dirty="0"/>
              <a:t>人命救命等止むを得ない場合、遮蔽物を最大限利用する</a:t>
            </a:r>
            <a:endParaRPr lang="en-US" altLang="ja-JP" sz="2000" dirty="0"/>
          </a:p>
          <a:p>
            <a:pPr>
              <a:lnSpc>
                <a:spcPts val="3200"/>
              </a:lnSpc>
            </a:pPr>
            <a:r>
              <a:rPr lang="ja-JP" altLang="en-US" sz="2000" dirty="0"/>
              <a:t>止血、心肺蘇生を安全な場所で速やかに実施する</a:t>
            </a:r>
            <a:endParaRPr lang="en-US" altLang="ja-JP" sz="2000" dirty="0"/>
          </a:p>
          <a:p>
            <a:pPr>
              <a:lnSpc>
                <a:spcPts val="3200"/>
              </a:lnSpc>
            </a:pPr>
            <a:r>
              <a:rPr lang="ja-JP" altLang="en-US" sz="2000" dirty="0"/>
              <a:t>爆発物処理は専門部隊に任せる</a:t>
            </a:r>
            <a:endParaRPr lang="en-US" altLang="ja-JP" sz="2000" dirty="0"/>
          </a:p>
          <a:p>
            <a:pPr>
              <a:lnSpc>
                <a:spcPts val="3200"/>
              </a:lnSpc>
            </a:pPr>
            <a:r>
              <a:rPr lang="ja-JP" altLang="en-US" sz="2000" dirty="0"/>
              <a:t>放射性物質、有毒化学剤等の併用を疑う</a:t>
            </a:r>
            <a:endParaRPr lang="en-US" altLang="ja-JP" sz="2000" dirty="0"/>
          </a:p>
          <a:p>
            <a:pPr>
              <a:lnSpc>
                <a:spcPts val="3200"/>
              </a:lnSpc>
            </a:pPr>
            <a:endParaRPr lang="en-US" altLang="ja-JP" sz="2000" dirty="0"/>
          </a:p>
          <a:p>
            <a:pPr>
              <a:lnSpc>
                <a:spcPts val="3200"/>
              </a:lnSpc>
            </a:pPr>
            <a:endParaRPr lang="ja-JP" altLang="en-US" sz="2000" dirty="0"/>
          </a:p>
          <a:p>
            <a:pPr>
              <a:lnSpc>
                <a:spcPts val="3200"/>
              </a:lnSpc>
            </a:pPr>
            <a:endParaRPr kumimoji="1" lang="ja-JP" altLang="en-US" sz="2000" dirty="0"/>
          </a:p>
        </p:txBody>
      </p:sp>
      <p:sp>
        <p:nvSpPr>
          <p:cNvPr id="4" name="スライド番号プレースホルダー 3">
            <a:extLst>
              <a:ext uri="{FF2B5EF4-FFF2-40B4-BE49-F238E27FC236}">
                <a16:creationId xmlns:a16="http://schemas.microsoft.com/office/drawing/2014/main" id="{AFF7EBF9-E12B-B641-AC84-10B221B255FB}"/>
              </a:ext>
            </a:extLst>
          </p:cNvPr>
          <p:cNvSpPr>
            <a:spLocks noGrp="1"/>
          </p:cNvSpPr>
          <p:nvPr>
            <p:ph type="sldNum" sz="quarter" idx="12"/>
          </p:nvPr>
        </p:nvSpPr>
        <p:spPr/>
        <p:txBody>
          <a:bodyPr/>
          <a:lstStyle/>
          <a:p>
            <a:fld id="{3703C944-5F21-DB4B-805C-66633127842B}" type="slidenum">
              <a:rPr lang="ja-JP" altLang="en-US" smtClean="0"/>
              <a:pPr/>
              <a:t>16</a:t>
            </a:fld>
            <a:endParaRPr lang="ja-JP" altLang="en-US"/>
          </a:p>
        </p:txBody>
      </p:sp>
    </p:spTree>
    <p:extLst>
      <p:ext uri="{BB962C8B-B14F-4D97-AF65-F5344CB8AC3E}">
        <p14:creationId xmlns:p14="http://schemas.microsoft.com/office/powerpoint/2010/main" val="1088914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D867001-9575-FC4E-9D93-F8BE3B651500}"/>
              </a:ext>
            </a:extLst>
          </p:cNvPr>
          <p:cNvSpPr>
            <a:spLocks noGrp="1"/>
          </p:cNvSpPr>
          <p:nvPr>
            <p:ph type="title"/>
          </p:nvPr>
        </p:nvSpPr>
        <p:spPr/>
        <p:txBody>
          <a:bodyPr/>
          <a:lstStyle/>
          <a:p>
            <a:r>
              <a:rPr kumimoji="1" lang="ja-JP" altLang="en-US" dirty="0"/>
              <a:t>爆発物テロの特性</a:t>
            </a:r>
          </a:p>
        </p:txBody>
      </p:sp>
      <p:sp>
        <p:nvSpPr>
          <p:cNvPr id="6" name="コンテンツ プレースホルダー 5">
            <a:extLst>
              <a:ext uri="{FF2B5EF4-FFF2-40B4-BE49-F238E27FC236}">
                <a16:creationId xmlns:a16="http://schemas.microsoft.com/office/drawing/2014/main" id="{C12AD5D2-B635-6C47-AFCE-3335C318F581}"/>
              </a:ext>
            </a:extLst>
          </p:cNvPr>
          <p:cNvSpPr>
            <a:spLocks noGrp="1"/>
          </p:cNvSpPr>
          <p:nvPr>
            <p:ph idx="1"/>
          </p:nvPr>
        </p:nvSpPr>
        <p:spPr>
          <a:xfrm>
            <a:off x="992081" y="969450"/>
            <a:ext cx="7886700" cy="3797835"/>
          </a:xfrm>
        </p:spPr>
        <p:txBody>
          <a:bodyPr>
            <a:normAutofit/>
          </a:bodyPr>
          <a:lstStyle/>
          <a:p>
            <a:r>
              <a:rPr lang="ja-JP" altLang="en-US" sz="2000" dirty="0"/>
              <a:t>爆弾テロは最も蓋然性が高く、テロの</a:t>
            </a:r>
            <a:r>
              <a:rPr lang="en-US" altLang="ja-JP" sz="2000" dirty="0"/>
              <a:t>70</a:t>
            </a:r>
            <a:r>
              <a:rPr lang="ja-JP" altLang="en-US" sz="2000" dirty="0"/>
              <a:t>％を占める</a:t>
            </a:r>
          </a:p>
          <a:p>
            <a:r>
              <a:rPr lang="ja-JP" altLang="en-US" sz="2000" dirty="0"/>
              <a:t>市販薬品とインターネット情報で作成可能</a:t>
            </a:r>
          </a:p>
          <a:p>
            <a:r>
              <a:rPr lang="ja-JP" altLang="en-US" sz="2000" dirty="0"/>
              <a:t>最も蓋然性が高いのは有機過酸化物による爆破テロ</a:t>
            </a:r>
          </a:p>
          <a:p>
            <a:r>
              <a:rPr lang="ja-JP" altLang="en-US" sz="2000" dirty="0"/>
              <a:t>二段攻撃、化学剤、放射性物質等、複合的危険の存在の可能性</a:t>
            </a:r>
          </a:p>
          <a:p>
            <a:endParaRPr kumimoji="1" lang="ja-JP" altLang="en-US" sz="2000" dirty="0"/>
          </a:p>
        </p:txBody>
      </p:sp>
      <p:sp>
        <p:nvSpPr>
          <p:cNvPr id="4" name="スライド番号プレースホルダー 3">
            <a:extLst>
              <a:ext uri="{FF2B5EF4-FFF2-40B4-BE49-F238E27FC236}">
                <a16:creationId xmlns:a16="http://schemas.microsoft.com/office/drawing/2014/main" id="{8CE891DE-A4EF-1A42-8869-5AB95640B794}"/>
              </a:ext>
            </a:extLst>
          </p:cNvPr>
          <p:cNvSpPr>
            <a:spLocks noGrp="1"/>
          </p:cNvSpPr>
          <p:nvPr>
            <p:ph type="sldNum" sz="quarter" idx="12"/>
          </p:nvPr>
        </p:nvSpPr>
        <p:spPr/>
        <p:txBody>
          <a:bodyPr/>
          <a:lstStyle/>
          <a:p>
            <a:fld id="{3703C944-5F21-DB4B-805C-66633127842B}" type="slidenum">
              <a:rPr kumimoji="1" lang="ja-JP" altLang="en-US" smtClean="0"/>
              <a:t>2</a:t>
            </a:fld>
            <a:endParaRPr kumimoji="1" lang="ja-JP" altLang="en-US"/>
          </a:p>
        </p:txBody>
      </p:sp>
      <p:pic>
        <p:nvPicPr>
          <p:cNvPr id="7" name="Picture 3" descr="D:\Users\g1533050\Desktop\新しいフォルダー\INS_IED.png">
            <a:extLst>
              <a:ext uri="{FF2B5EF4-FFF2-40B4-BE49-F238E27FC236}">
                <a16:creationId xmlns:a16="http://schemas.microsoft.com/office/drawing/2014/main" id="{E5656710-3C7E-594F-8FCC-53F3002C3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506" y="2694082"/>
            <a:ext cx="3356372" cy="167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3">
            <a:extLst>
              <a:ext uri="{FF2B5EF4-FFF2-40B4-BE49-F238E27FC236}">
                <a16:creationId xmlns:a16="http://schemas.microsoft.com/office/drawing/2014/main" id="{2CD2BA5E-FC4B-AF45-B3B9-7424E15B5A55}"/>
              </a:ext>
            </a:extLst>
          </p:cNvPr>
          <p:cNvSpPr>
            <a:spLocks noChangeArrowheads="1"/>
          </p:cNvSpPr>
          <p:nvPr/>
        </p:nvSpPr>
        <p:spPr bwMode="auto">
          <a:xfrm>
            <a:off x="4297370" y="4479380"/>
            <a:ext cx="47253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800" b="1" dirty="0">
                <a:latin typeface="+mn-ea"/>
                <a:ea typeface="+mn-ea"/>
              </a:rPr>
              <a:t>IED</a:t>
            </a:r>
            <a:r>
              <a:rPr lang="ja-JP" altLang="en-US" sz="1800" b="1" dirty="0">
                <a:latin typeface="+mn-ea"/>
                <a:ea typeface="+mn-ea"/>
              </a:rPr>
              <a:t>（</a:t>
            </a:r>
            <a:r>
              <a:rPr lang="en-US" altLang="ja-JP" sz="1800" b="1" dirty="0">
                <a:latin typeface="+mn-ea"/>
                <a:ea typeface="+mn-ea"/>
              </a:rPr>
              <a:t>Improvised Explosive Device</a:t>
            </a:r>
            <a:r>
              <a:rPr lang="ja-JP" altLang="en-US" sz="1800" b="1" dirty="0">
                <a:latin typeface="+mn-ea"/>
                <a:ea typeface="+mn-ea"/>
              </a:rPr>
              <a:t>）</a:t>
            </a:r>
          </a:p>
        </p:txBody>
      </p:sp>
      <p:pic>
        <p:nvPicPr>
          <p:cNvPr id="9" name="Picture 2">
            <a:extLst>
              <a:ext uri="{FF2B5EF4-FFF2-40B4-BE49-F238E27FC236}">
                <a16:creationId xmlns:a16="http://schemas.microsoft.com/office/drawing/2014/main" id="{3419F21C-6E0D-2545-B65F-5CAF4AFCF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901" y="2723847"/>
            <a:ext cx="2825353" cy="1627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a:extLst>
              <a:ext uri="{FF2B5EF4-FFF2-40B4-BE49-F238E27FC236}">
                <a16:creationId xmlns:a16="http://schemas.microsoft.com/office/drawing/2014/main" id="{A920AB6C-9294-874A-8E81-CD7AE8F8BCEF}"/>
              </a:ext>
            </a:extLst>
          </p:cNvPr>
          <p:cNvSpPr txBox="1"/>
          <p:nvPr/>
        </p:nvSpPr>
        <p:spPr>
          <a:xfrm>
            <a:off x="1456140" y="4479380"/>
            <a:ext cx="2603598" cy="369332"/>
          </a:xfrm>
          <a:prstGeom prst="rect">
            <a:avLst/>
          </a:prstGeom>
          <a:noFill/>
        </p:spPr>
        <p:txBody>
          <a:bodyPr wrap="none" rtlCol="0">
            <a:spAutoFit/>
          </a:bodyPr>
          <a:lstStyle/>
          <a:p>
            <a:r>
              <a:rPr lang="en-US" altLang="ja-JP" b="1" dirty="0">
                <a:latin typeface="+mn-ea"/>
              </a:rPr>
              <a:t>HMTD</a:t>
            </a:r>
            <a:r>
              <a:rPr lang="en-US" altLang="ja-JP" b="1" dirty="0"/>
              <a:t>(</a:t>
            </a:r>
            <a:r>
              <a:rPr lang="ja-JP" altLang="en-US" b="1" dirty="0"/>
              <a:t>有機過酸化物）</a:t>
            </a:r>
          </a:p>
        </p:txBody>
      </p:sp>
    </p:spTree>
    <p:extLst>
      <p:ext uri="{BB962C8B-B14F-4D97-AF65-F5344CB8AC3E}">
        <p14:creationId xmlns:p14="http://schemas.microsoft.com/office/powerpoint/2010/main" val="1390010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A9A047-95CE-5349-A1AE-3875F548A935}"/>
              </a:ext>
            </a:extLst>
          </p:cNvPr>
          <p:cNvSpPr>
            <a:spLocks noGrp="1"/>
          </p:cNvSpPr>
          <p:nvPr>
            <p:ph type="title"/>
          </p:nvPr>
        </p:nvSpPr>
        <p:spPr>
          <a:xfrm>
            <a:off x="495914" y="205152"/>
            <a:ext cx="7886700" cy="495197"/>
          </a:xfrm>
        </p:spPr>
        <p:txBody>
          <a:bodyPr/>
          <a:lstStyle/>
          <a:p>
            <a:r>
              <a:rPr kumimoji="1" lang="ja-JP" altLang="en-US" dirty="0"/>
              <a:t>爆発物テロ未然防止対策</a:t>
            </a:r>
          </a:p>
        </p:txBody>
      </p:sp>
      <p:sp>
        <p:nvSpPr>
          <p:cNvPr id="4" name="スライド番号プレースホルダー 3">
            <a:extLst>
              <a:ext uri="{FF2B5EF4-FFF2-40B4-BE49-F238E27FC236}">
                <a16:creationId xmlns:a16="http://schemas.microsoft.com/office/drawing/2014/main" id="{A38F3CB4-7C0B-A843-9DD0-AA338D98D1AE}"/>
              </a:ext>
            </a:extLst>
          </p:cNvPr>
          <p:cNvSpPr>
            <a:spLocks noGrp="1"/>
          </p:cNvSpPr>
          <p:nvPr>
            <p:ph type="sldNum" sz="quarter" idx="12"/>
          </p:nvPr>
        </p:nvSpPr>
        <p:spPr/>
        <p:txBody>
          <a:bodyPr/>
          <a:lstStyle/>
          <a:p>
            <a:fld id="{3703C944-5F21-DB4B-805C-66633127842B}" type="slidenum">
              <a:rPr lang="ja-JP" altLang="en-US" smtClean="0"/>
              <a:pPr/>
              <a:t>3</a:t>
            </a:fld>
            <a:endParaRPr lang="ja-JP" altLang="en-US"/>
          </a:p>
        </p:txBody>
      </p:sp>
      <p:sp>
        <p:nvSpPr>
          <p:cNvPr id="5" name="コンテンツ プレースホルダー 2">
            <a:extLst>
              <a:ext uri="{FF2B5EF4-FFF2-40B4-BE49-F238E27FC236}">
                <a16:creationId xmlns:a16="http://schemas.microsoft.com/office/drawing/2014/main" id="{22B877DD-AD56-A940-8F99-6D233DC7FFF7}"/>
              </a:ext>
            </a:extLst>
          </p:cNvPr>
          <p:cNvSpPr txBox="1">
            <a:spLocks/>
          </p:cNvSpPr>
          <p:nvPr/>
        </p:nvSpPr>
        <p:spPr>
          <a:xfrm>
            <a:off x="1388186" y="811161"/>
            <a:ext cx="6822279" cy="4188542"/>
          </a:xfrm>
          <a:prstGeom prst="rect">
            <a:avLst/>
          </a:prstGeom>
        </p:spPr>
        <p:txBody>
          <a:bodyPr vert="horz" lIns="91440" tIns="45720" rIns="91440" bIns="45720" rtlCol="0">
            <a:normAutofit/>
          </a:bodyPr>
          <a:lstStyle>
            <a:lvl1pPr marL="357188" indent="-357188" algn="l" defTabSz="385763" rtl="0" eaLnBrk="1" latinLnBrk="0" hangingPunct="1">
              <a:lnSpc>
                <a:spcPct val="90000"/>
              </a:lnSpc>
              <a:spcBef>
                <a:spcPts val="760"/>
              </a:spcBef>
              <a:spcAft>
                <a:spcPts val="338"/>
              </a:spcAft>
              <a:buFont typeface="HiraginoSans-W3" panose="020B0400000000000000" pitchFamily="34" charset="-128"/>
              <a:buChar char="❖"/>
              <a:tabLst/>
              <a:defRPr kumimoji="1" sz="2400" kern="1200">
                <a:solidFill>
                  <a:schemeClr val="tx1"/>
                </a:solidFill>
                <a:latin typeface="+mn-lt"/>
                <a:ea typeface="+mn-ea"/>
                <a:cs typeface="+mn-cs"/>
              </a:defRPr>
            </a:lvl1pPr>
            <a:lvl2pPr marL="623888" indent="-266700" algn="l" defTabSz="385763" rtl="0" eaLnBrk="1" latinLnBrk="0" hangingPunct="1">
              <a:lnSpc>
                <a:spcPct val="90000"/>
              </a:lnSpc>
              <a:spcBef>
                <a:spcPts val="211"/>
              </a:spcBef>
              <a:spcAft>
                <a:spcPts val="338"/>
              </a:spcAft>
              <a:buFont typeface="ArialUnicodeMS" panose="020B0604020202020204" pitchFamily="34" charset="-128"/>
              <a:buChar char="✼"/>
              <a:tabLst/>
              <a:defRPr kumimoji="1" sz="2400" kern="1200">
                <a:solidFill>
                  <a:schemeClr val="tx1"/>
                </a:solidFill>
                <a:latin typeface="+mn-lt"/>
                <a:ea typeface="+mn-ea"/>
                <a:cs typeface="+mn-cs"/>
              </a:defRPr>
            </a:lvl2pPr>
            <a:lvl3pPr marL="892175" indent="-254000" algn="l" defTabSz="385763" rtl="0" eaLnBrk="1" latinLnBrk="0" hangingPunct="1">
              <a:lnSpc>
                <a:spcPct val="90000"/>
              </a:lnSpc>
              <a:spcBef>
                <a:spcPts val="211"/>
              </a:spcBef>
              <a:spcAft>
                <a:spcPts val="338"/>
              </a:spcAft>
              <a:buFont typeface="AppleSDGothicNeo-Regular" panose="02000300000000000000" pitchFamily="2" charset="-127"/>
              <a:buChar char="✣"/>
              <a:tabLst/>
              <a:defRPr kumimoji="1" sz="2400" kern="1200">
                <a:solidFill>
                  <a:schemeClr val="tx1"/>
                </a:solidFill>
                <a:latin typeface="+mn-lt"/>
                <a:ea typeface="+mn-ea"/>
                <a:cs typeface="+mn-cs"/>
              </a:defRPr>
            </a:lvl3pPr>
            <a:lvl4pPr marL="1066800" indent="-266700" algn="l" defTabSz="385763" rtl="0" eaLnBrk="1" latinLnBrk="0" hangingPunct="1">
              <a:lnSpc>
                <a:spcPct val="90000"/>
              </a:lnSpc>
              <a:spcBef>
                <a:spcPts val="211"/>
              </a:spcBef>
              <a:spcAft>
                <a:spcPts val="338"/>
              </a:spcAft>
              <a:buFont typeface="AppleSDGothicNeo-Regular" panose="02000300000000000000" pitchFamily="2" charset="-127"/>
              <a:buChar char="✽"/>
              <a:tabLst/>
              <a:defRPr kumimoji="1" sz="2400" kern="1200">
                <a:solidFill>
                  <a:schemeClr val="tx1"/>
                </a:solidFill>
                <a:latin typeface="+mn-lt"/>
                <a:ea typeface="+mn-ea"/>
                <a:cs typeface="+mn-cs"/>
              </a:defRPr>
            </a:lvl4pPr>
            <a:lvl5pPr marL="1335088" indent="-268288" algn="l" defTabSz="385763" rtl="0" eaLnBrk="1" latinLnBrk="0" hangingPunct="1">
              <a:lnSpc>
                <a:spcPct val="90000"/>
              </a:lnSpc>
              <a:spcBef>
                <a:spcPts val="211"/>
              </a:spcBef>
              <a:spcAft>
                <a:spcPts val="338"/>
              </a:spcAft>
              <a:buFont typeface="ArialUnicodeMS" panose="020B0604020202020204" pitchFamily="34" charset="-128"/>
              <a:buChar char="✥"/>
              <a:tabLst/>
              <a:defRPr kumimoji="1" sz="2400"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9pPr>
          </a:lstStyle>
          <a:p>
            <a:pPr>
              <a:lnSpc>
                <a:spcPts val="3400"/>
              </a:lnSpc>
            </a:pPr>
            <a:r>
              <a:rPr lang="ja-JP" altLang="en-US" sz="2000" dirty="0"/>
              <a:t>未然防止</a:t>
            </a:r>
            <a:endParaRPr lang="en-US" altLang="ja-JP" sz="2000" dirty="0"/>
          </a:p>
          <a:p>
            <a:pPr lvl="1">
              <a:lnSpc>
                <a:spcPts val="3400"/>
              </a:lnSpc>
            </a:pPr>
            <a:r>
              <a:rPr lang="ja-JP" altLang="en-US" sz="2000" dirty="0"/>
              <a:t>巡回強化、職務質問の徹底</a:t>
            </a:r>
            <a:endParaRPr lang="en-US" altLang="ja-JP" sz="2000" dirty="0"/>
          </a:p>
          <a:p>
            <a:pPr lvl="1">
              <a:lnSpc>
                <a:spcPts val="3400"/>
              </a:lnSpc>
            </a:pPr>
            <a:r>
              <a:rPr lang="ja-JP" altLang="en-US" sz="2000" dirty="0"/>
              <a:t>監視カメラの増設</a:t>
            </a:r>
            <a:endParaRPr lang="en-US" altLang="ja-JP" sz="2000" dirty="0"/>
          </a:p>
          <a:p>
            <a:pPr lvl="1">
              <a:lnSpc>
                <a:spcPts val="3400"/>
              </a:lnSpc>
            </a:pPr>
            <a:r>
              <a:rPr lang="ja-JP" altLang="en-US" sz="2000" dirty="0"/>
              <a:t>アナウンス、ポスター等による協力要請</a:t>
            </a:r>
          </a:p>
          <a:p>
            <a:pPr>
              <a:lnSpc>
                <a:spcPts val="3400"/>
              </a:lnSpc>
            </a:pPr>
            <a:r>
              <a:rPr lang="ja-JP" altLang="en-US" sz="2000" dirty="0"/>
              <a:t>不審物対応</a:t>
            </a:r>
          </a:p>
          <a:p>
            <a:pPr lvl="1">
              <a:lnSpc>
                <a:spcPts val="3400"/>
              </a:lnSpc>
            </a:pPr>
            <a:r>
              <a:rPr lang="ja-JP" altLang="en-US" sz="2000" dirty="0"/>
              <a:t>触れず、速やかに遠ざかり、警察に通報</a:t>
            </a:r>
          </a:p>
          <a:p>
            <a:pPr lvl="1">
              <a:lnSpc>
                <a:spcPts val="3400"/>
              </a:lnSpc>
            </a:pPr>
            <a:r>
              <a:rPr lang="ja-JP" altLang="en-US" sz="2000" dirty="0"/>
              <a:t>周囲の人への注意喚起、避難誘導</a:t>
            </a:r>
            <a:endParaRPr lang="en-US" altLang="ja-JP" sz="2000" dirty="0"/>
          </a:p>
          <a:p>
            <a:pPr lvl="1">
              <a:lnSpc>
                <a:spcPts val="3400"/>
              </a:lnSpc>
            </a:pPr>
            <a:r>
              <a:rPr lang="ja-JP" altLang="en-US" sz="2000" dirty="0"/>
              <a:t>処置は専門家に任せる　　</a:t>
            </a:r>
          </a:p>
          <a:p>
            <a:pPr>
              <a:lnSpc>
                <a:spcPts val="3400"/>
              </a:lnSpc>
            </a:pPr>
            <a:endParaRPr lang="ja-JP" altLang="en-US" sz="2000" dirty="0"/>
          </a:p>
        </p:txBody>
      </p:sp>
    </p:spTree>
    <p:extLst>
      <p:ext uri="{BB962C8B-B14F-4D97-AF65-F5344CB8AC3E}">
        <p14:creationId xmlns:p14="http://schemas.microsoft.com/office/powerpoint/2010/main" val="1052092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677883-A594-A94E-848F-EAAB7E9936C2}"/>
              </a:ext>
            </a:extLst>
          </p:cNvPr>
          <p:cNvSpPr>
            <a:spLocks noGrp="1"/>
          </p:cNvSpPr>
          <p:nvPr>
            <p:ph type="title"/>
          </p:nvPr>
        </p:nvSpPr>
        <p:spPr/>
        <p:txBody>
          <a:bodyPr/>
          <a:lstStyle/>
          <a:p>
            <a:r>
              <a:rPr kumimoji="1" lang="ja-JP" altLang="en-US" dirty="0"/>
              <a:t>爆発物テロ初動対応</a:t>
            </a:r>
          </a:p>
        </p:txBody>
      </p:sp>
      <p:sp>
        <p:nvSpPr>
          <p:cNvPr id="3" name="コンテンツ プレースホルダー 2">
            <a:extLst>
              <a:ext uri="{FF2B5EF4-FFF2-40B4-BE49-F238E27FC236}">
                <a16:creationId xmlns:a16="http://schemas.microsoft.com/office/drawing/2014/main" id="{22B877DD-AD56-A940-8F99-6D233DC7FFF7}"/>
              </a:ext>
            </a:extLst>
          </p:cNvPr>
          <p:cNvSpPr>
            <a:spLocks noGrp="1"/>
          </p:cNvSpPr>
          <p:nvPr>
            <p:ph idx="1"/>
          </p:nvPr>
        </p:nvSpPr>
        <p:spPr>
          <a:xfrm>
            <a:off x="1417684" y="959074"/>
            <a:ext cx="6822279" cy="3797835"/>
          </a:xfrm>
        </p:spPr>
        <p:txBody>
          <a:bodyPr>
            <a:normAutofit/>
          </a:bodyPr>
          <a:lstStyle/>
          <a:p>
            <a:pPr>
              <a:lnSpc>
                <a:spcPts val="3400"/>
              </a:lnSpc>
            </a:pPr>
            <a:r>
              <a:rPr lang="ja-JP" altLang="en-US" sz="2000" dirty="0"/>
              <a:t>二次爆発物の存在に留意し行動する</a:t>
            </a:r>
          </a:p>
          <a:p>
            <a:pPr>
              <a:lnSpc>
                <a:spcPts val="3400"/>
              </a:lnSpc>
            </a:pPr>
            <a:r>
              <a:rPr lang="ja-JP" altLang="en-US" sz="2000" dirty="0"/>
              <a:t>爆発物の疑いのある不審物に近づかない</a:t>
            </a:r>
          </a:p>
          <a:p>
            <a:pPr>
              <a:lnSpc>
                <a:spcPts val="3400"/>
              </a:lnSpc>
            </a:pPr>
            <a:r>
              <a:rPr lang="ja-JP" altLang="en-US" sz="2000" dirty="0"/>
              <a:t>救助のためやむを得ない場合は</a:t>
            </a:r>
          </a:p>
          <a:p>
            <a:pPr lvl="1">
              <a:lnSpc>
                <a:spcPts val="3400"/>
              </a:lnSpc>
            </a:pPr>
            <a:r>
              <a:rPr lang="ja-JP" altLang="en-US" sz="2000" dirty="0"/>
              <a:t>建物等の隠蔽物を最大限利用する</a:t>
            </a:r>
          </a:p>
          <a:p>
            <a:pPr lvl="1">
              <a:lnSpc>
                <a:spcPts val="3400"/>
              </a:lnSpc>
            </a:pPr>
            <a:r>
              <a:rPr lang="ja-JP" altLang="en-US" sz="2000" dirty="0"/>
              <a:t>爆処理用の盾等を使用する</a:t>
            </a:r>
          </a:p>
          <a:p>
            <a:pPr lvl="1">
              <a:lnSpc>
                <a:spcPts val="3400"/>
              </a:lnSpc>
            </a:pPr>
            <a:r>
              <a:rPr lang="ja-JP" altLang="en-US" sz="2000" dirty="0"/>
              <a:t>車両、土嚢、水缶等遮蔽物を使用する</a:t>
            </a:r>
          </a:p>
          <a:p>
            <a:pPr lvl="1">
              <a:lnSpc>
                <a:spcPts val="3400"/>
              </a:lnSpc>
            </a:pPr>
            <a:r>
              <a:rPr lang="ja-JP" altLang="en-US" sz="2000" dirty="0"/>
              <a:t>いかなる場合も</a:t>
            </a:r>
            <a:r>
              <a:rPr lang="en-US" altLang="ja-JP" sz="2000" dirty="0"/>
              <a:t>20</a:t>
            </a:r>
            <a:r>
              <a:rPr lang="ja-JP" altLang="en-US" sz="2000" dirty="0" err="1"/>
              <a:t>ｍ</a:t>
            </a:r>
            <a:r>
              <a:rPr lang="ja-JP" altLang="en-US" sz="2000" dirty="0"/>
              <a:t>以内には近づかない　　</a:t>
            </a:r>
          </a:p>
          <a:p>
            <a:pPr>
              <a:lnSpc>
                <a:spcPts val="3400"/>
              </a:lnSpc>
            </a:pPr>
            <a:endParaRPr kumimoji="1" lang="ja-JP" altLang="en-US" sz="2000" dirty="0"/>
          </a:p>
        </p:txBody>
      </p:sp>
      <p:sp>
        <p:nvSpPr>
          <p:cNvPr id="4" name="スライド番号プレースホルダー 3">
            <a:extLst>
              <a:ext uri="{FF2B5EF4-FFF2-40B4-BE49-F238E27FC236}">
                <a16:creationId xmlns:a16="http://schemas.microsoft.com/office/drawing/2014/main" id="{50AF4D4F-2B24-CC4E-92CE-9E6D5D5ABC0A}"/>
              </a:ext>
            </a:extLst>
          </p:cNvPr>
          <p:cNvSpPr>
            <a:spLocks noGrp="1"/>
          </p:cNvSpPr>
          <p:nvPr>
            <p:ph type="sldNum" sz="quarter" idx="12"/>
          </p:nvPr>
        </p:nvSpPr>
        <p:spPr/>
        <p:txBody>
          <a:bodyPr/>
          <a:lstStyle/>
          <a:p>
            <a:fld id="{3703C944-5F21-DB4B-805C-66633127842B}" type="slidenum">
              <a:rPr lang="ja-JP" altLang="en-US" smtClean="0"/>
              <a:pPr/>
              <a:t>4</a:t>
            </a:fld>
            <a:endParaRPr lang="ja-JP" altLang="en-US"/>
          </a:p>
        </p:txBody>
      </p:sp>
    </p:spTree>
    <p:extLst>
      <p:ext uri="{BB962C8B-B14F-4D97-AF65-F5344CB8AC3E}">
        <p14:creationId xmlns:p14="http://schemas.microsoft.com/office/powerpoint/2010/main" val="2530381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E4290C-1448-7B4F-9995-B1EAF3D07B38}"/>
              </a:ext>
            </a:extLst>
          </p:cNvPr>
          <p:cNvSpPr>
            <a:spLocks noGrp="1"/>
          </p:cNvSpPr>
          <p:nvPr>
            <p:ph type="title"/>
          </p:nvPr>
        </p:nvSpPr>
        <p:spPr/>
        <p:txBody>
          <a:bodyPr/>
          <a:lstStyle/>
          <a:p>
            <a:r>
              <a:rPr kumimoji="1" lang="ja-JP" altLang="en-US"/>
              <a:t>爆発物の種類</a:t>
            </a:r>
          </a:p>
        </p:txBody>
      </p:sp>
      <p:sp>
        <p:nvSpPr>
          <p:cNvPr id="4" name="スライド番号プレースホルダー 3">
            <a:extLst>
              <a:ext uri="{FF2B5EF4-FFF2-40B4-BE49-F238E27FC236}">
                <a16:creationId xmlns:a16="http://schemas.microsoft.com/office/drawing/2014/main" id="{DC6EF475-AE71-7448-8226-2852273C455A}"/>
              </a:ext>
            </a:extLst>
          </p:cNvPr>
          <p:cNvSpPr>
            <a:spLocks noGrp="1"/>
          </p:cNvSpPr>
          <p:nvPr>
            <p:ph type="sldNum" sz="quarter" idx="12"/>
          </p:nvPr>
        </p:nvSpPr>
        <p:spPr/>
        <p:txBody>
          <a:bodyPr/>
          <a:lstStyle/>
          <a:p>
            <a:fld id="{3703C944-5F21-DB4B-805C-66633127842B}" type="slidenum">
              <a:rPr lang="ja-JP" altLang="en-US" smtClean="0"/>
              <a:pPr/>
              <a:t>5</a:t>
            </a:fld>
            <a:endParaRPr lang="ja-JP" altLang="en-US"/>
          </a:p>
        </p:txBody>
      </p:sp>
      <p:graphicFrame>
        <p:nvGraphicFramePr>
          <p:cNvPr id="5" name="コンテンツ プレースホルダー 4">
            <a:extLst>
              <a:ext uri="{FF2B5EF4-FFF2-40B4-BE49-F238E27FC236}">
                <a16:creationId xmlns:a16="http://schemas.microsoft.com/office/drawing/2014/main" id="{6D1DBA42-4A72-1C4B-8BF7-445CB58BA003}"/>
              </a:ext>
            </a:extLst>
          </p:cNvPr>
          <p:cNvGraphicFramePr>
            <a:graphicFrameLocks noGrp="1"/>
          </p:cNvGraphicFramePr>
          <p:nvPr>
            <p:ph idx="1"/>
            <p:extLst>
              <p:ext uri="{D42A27DB-BD31-4B8C-83A1-F6EECF244321}">
                <p14:modId xmlns:p14="http://schemas.microsoft.com/office/powerpoint/2010/main" val="2381630963"/>
              </p:ext>
            </p:extLst>
          </p:nvPr>
        </p:nvGraphicFramePr>
        <p:xfrm>
          <a:off x="628649" y="835025"/>
          <a:ext cx="7886699" cy="3929202"/>
        </p:xfrm>
        <a:graphic>
          <a:graphicData uri="http://schemas.openxmlformats.org/drawingml/2006/table">
            <a:tbl>
              <a:tblPr firstRow="1" bandRow="1">
                <a:tableStyleId>{5C22544A-7EE6-4342-B048-85BDC9FD1C3A}</a:tableStyleId>
              </a:tblPr>
              <a:tblGrid>
                <a:gridCol w="1197979">
                  <a:extLst>
                    <a:ext uri="{9D8B030D-6E8A-4147-A177-3AD203B41FA5}">
                      <a16:colId xmlns:a16="http://schemas.microsoft.com/office/drawing/2014/main" val="20000"/>
                    </a:ext>
                  </a:extLst>
                </a:gridCol>
                <a:gridCol w="1796969">
                  <a:extLst>
                    <a:ext uri="{9D8B030D-6E8A-4147-A177-3AD203B41FA5}">
                      <a16:colId xmlns:a16="http://schemas.microsoft.com/office/drawing/2014/main" val="20001"/>
                    </a:ext>
                  </a:extLst>
                </a:gridCol>
                <a:gridCol w="1530752">
                  <a:extLst>
                    <a:ext uri="{9D8B030D-6E8A-4147-A177-3AD203B41FA5}">
                      <a16:colId xmlns:a16="http://schemas.microsoft.com/office/drawing/2014/main" val="20002"/>
                    </a:ext>
                  </a:extLst>
                </a:gridCol>
                <a:gridCol w="1863524">
                  <a:extLst>
                    <a:ext uri="{9D8B030D-6E8A-4147-A177-3AD203B41FA5}">
                      <a16:colId xmlns:a16="http://schemas.microsoft.com/office/drawing/2014/main" val="20003"/>
                    </a:ext>
                  </a:extLst>
                </a:gridCol>
                <a:gridCol w="1497475">
                  <a:extLst>
                    <a:ext uri="{9D8B030D-6E8A-4147-A177-3AD203B41FA5}">
                      <a16:colId xmlns:a16="http://schemas.microsoft.com/office/drawing/2014/main" val="20004"/>
                    </a:ext>
                  </a:extLst>
                </a:gridCol>
              </a:tblGrid>
              <a:tr h="297200">
                <a:tc>
                  <a:txBody>
                    <a:bodyPr/>
                    <a:lstStyle/>
                    <a:p>
                      <a:pPr algn="ctr">
                        <a:lnSpc>
                          <a:spcPct val="100000"/>
                        </a:lnSpc>
                      </a:pPr>
                      <a:r>
                        <a:rPr kumimoji="1" lang="ja-JP" altLang="en-US" sz="1600" dirty="0">
                          <a:solidFill>
                            <a:schemeClr val="tx1"/>
                          </a:solidFill>
                        </a:rPr>
                        <a:t>区　分</a:t>
                      </a:r>
                      <a:endParaRPr kumimoji="1" lang="en-US" altLang="ja-JP" sz="1600" b="0" dirty="0">
                        <a:solidFill>
                          <a:schemeClr val="tx1"/>
                        </a:solidFill>
                      </a:endParaRPr>
                    </a:p>
                  </a:txBody>
                  <a:tcPr marL="68579" marR="6857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600" dirty="0">
                          <a:solidFill>
                            <a:schemeClr val="tx1"/>
                          </a:solidFill>
                        </a:rPr>
                        <a:t>爆燃物質</a:t>
                      </a:r>
                      <a:endParaRPr kumimoji="1" lang="ja-JP" altLang="en-US" sz="1600" b="0" dirty="0">
                        <a:solidFill>
                          <a:schemeClr val="tx1"/>
                        </a:solidFill>
                      </a:endParaRPr>
                    </a:p>
                  </a:txBody>
                  <a:tcPr marL="68579" marR="6857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3">
                  <a:txBody>
                    <a:bodyPr/>
                    <a:lstStyle/>
                    <a:p>
                      <a:pPr algn="ctr">
                        <a:lnSpc>
                          <a:spcPct val="100000"/>
                        </a:lnSpc>
                      </a:pPr>
                      <a:r>
                        <a:rPr kumimoji="1" lang="ja-JP" altLang="en-US" sz="1600" dirty="0">
                          <a:solidFill>
                            <a:schemeClr val="tx1"/>
                          </a:solidFill>
                        </a:rPr>
                        <a:t>爆</a:t>
                      </a:r>
                      <a:r>
                        <a:rPr kumimoji="1" lang="ja-JP" altLang="en-US" sz="1600" dirty="0" err="1">
                          <a:solidFill>
                            <a:schemeClr val="tx1"/>
                          </a:solidFill>
                        </a:rPr>
                        <a:t>ごう</a:t>
                      </a:r>
                      <a:r>
                        <a:rPr kumimoji="1" lang="ja-JP" altLang="en-US" sz="1600" dirty="0">
                          <a:solidFill>
                            <a:schemeClr val="tx1"/>
                          </a:solidFill>
                        </a:rPr>
                        <a:t>物質</a:t>
                      </a:r>
                      <a:endParaRPr kumimoji="1" lang="ja-JP" altLang="en-US" sz="1600" b="0" dirty="0">
                        <a:solidFill>
                          <a:schemeClr val="tx1"/>
                        </a:solidFill>
                      </a:endParaRPr>
                    </a:p>
                  </a:txBody>
                  <a:tcPr marL="68579" marR="6857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tc hMerge="1">
                  <a:txBody>
                    <a:bodyPr/>
                    <a:lstStyle/>
                    <a:p>
                      <a:pPr algn="ctr"/>
                      <a:endParaRPr kumimoji="1" lang="ja-JP" altLang="en-US" sz="1800" dirty="0">
                        <a:solidFill>
                          <a:schemeClr val="tx1"/>
                        </a:solidFill>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800" dirty="0">
                        <a:solidFill>
                          <a:schemeClr val="tx1"/>
                        </a:solidFill>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97200">
                <a:tc>
                  <a:txBody>
                    <a:bodyPr/>
                    <a:lstStyle/>
                    <a:p>
                      <a:pPr algn="ctr">
                        <a:lnSpc>
                          <a:spcPct val="100000"/>
                        </a:lnSpc>
                      </a:pPr>
                      <a:r>
                        <a:rPr kumimoji="1" lang="ja-JP" altLang="en-US" sz="1600" dirty="0">
                          <a:solidFill>
                            <a:schemeClr val="tx1"/>
                          </a:solidFill>
                        </a:rPr>
                        <a:t>法的区分</a:t>
                      </a:r>
                      <a:endParaRPr kumimoji="1" lang="ja-JP" altLang="en-US" sz="1600" b="0" dirty="0">
                        <a:solidFill>
                          <a:schemeClr val="tx1"/>
                        </a:solidFill>
                      </a:endParaRPr>
                    </a:p>
                  </a:txBody>
                  <a:tcPr marL="68579" marR="6857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600" dirty="0">
                          <a:solidFill>
                            <a:schemeClr val="tx1"/>
                          </a:solidFill>
                        </a:rPr>
                        <a:t>火薬</a:t>
                      </a:r>
                      <a:endParaRPr kumimoji="1" lang="ja-JP" altLang="en-US" sz="1600" b="0" dirty="0">
                        <a:solidFill>
                          <a:schemeClr val="tx1"/>
                        </a:solidFill>
                      </a:endParaRPr>
                    </a:p>
                  </a:txBody>
                  <a:tcPr marL="68579" marR="6857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00000"/>
                        </a:lnSpc>
                      </a:pPr>
                      <a:r>
                        <a:rPr kumimoji="1" lang="ja-JP" altLang="en-US" sz="1600" dirty="0">
                          <a:solidFill>
                            <a:schemeClr val="tx1"/>
                          </a:solidFill>
                        </a:rPr>
                        <a:t>一次爆薬</a:t>
                      </a:r>
                      <a:endParaRPr kumimoji="1" lang="ja-JP" altLang="en-US" sz="1600" b="0" dirty="0">
                        <a:solidFill>
                          <a:schemeClr val="tx1"/>
                        </a:solidFill>
                      </a:endParaRPr>
                    </a:p>
                  </a:txBody>
                  <a:tcPr marL="68579" marR="6857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tc>
                  <a:txBody>
                    <a:bodyPr/>
                    <a:lstStyle/>
                    <a:p>
                      <a:pPr algn="ctr">
                        <a:lnSpc>
                          <a:spcPct val="100000"/>
                        </a:lnSpc>
                      </a:pPr>
                      <a:r>
                        <a:rPr kumimoji="1" lang="ja-JP" altLang="en-US" sz="1600" dirty="0">
                          <a:solidFill>
                            <a:schemeClr val="tx1"/>
                          </a:solidFill>
                        </a:rPr>
                        <a:t>二次爆薬</a:t>
                      </a:r>
                      <a:endParaRPr kumimoji="1" lang="ja-JP" altLang="en-US" sz="1600" b="0" dirty="0">
                        <a:solidFill>
                          <a:schemeClr val="tx1"/>
                        </a:solidFill>
                      </a:endParaRPr>
                    </a:p>
                  </a:txBody>
                  <a:tcPr marL="68579" marR="6857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tc>
                  <a:txBody>
                    <a:bodyPr/>
                    <a:lstStyle/>
                    <a:p>
                      <a:pPr algn="ctr">
                        <a:lnSpc>
                          <a:spcPct val="100000"/>
                        </a:lnSpc>
                      </a:pPr>
                      <a:r>
                        <a:rPr kumimoji="1" lang="ja-JP" altLang="en-US" sz="1600" dirty="0">
                          <a:solidFill>
                            <a:schemeClr val="tx1"/>
                          </a:solidFill>
                        </a:rPr>
                        <a:t>三次爆薬</a:t>
                      </a:r>
                      <a:endParaRPr kumimoji="1" lang="ja-JP" altLang="en-US" sz="1600" b="0" dirty="0">
                        <a:solidFill>
                          <a:schemeClr val="tx1"/>
                        </a:solidFill>
                      </a:endParaRPr>
                    </a:p>
                  </a:txBody>
                  <a:tcPr marL="68579" marR="6857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extLst>
                  <a:ext uri="{0D108BD9-81ED-4DB2-BD59-A6C34878D82A}">
                    <a16:rowId xmlns:a16="http://schemas.microsoft.com/office/drawing/2014/main" val="10001"/>
                  </a:ext>
                </a:extLst>
              </a:tr>
              <a:tr h="1917402">
                <a:tc>
                  <a:txBody>
                    <a:bodyPr/>
                    <a:lstStyle/>
                    <a:p>
                      <a:pPr algn="ctr">
                        <a:lnSpc>
                          <a:spcPct val="150000"/>
                        </a:lnSpc>
                      </a:pPr>
                      <a:r>
                        <a:rPr kumimoji="1" lang="ja-JP" altLang="en-US" sz="1600" dirty="0">
                          <a:solidFill>
                            <a:schemeClr val="tx1"/>
                          </a:solidFill>
                        </a:rPr>
                        <a:t>代表例</a:t>
                      </a:r>
                      <a:endParaRPr kumimoji="1" lang="ja-JP" altLang="en-US" sz="1600" b="0" dirty="0">
                        <a:solidFill>
                          <a:schemeClr val="tx1"/>
                        </a:solidFill>
                      </a:endParaRPr>
                    </a:p>
                  </a:txBody>
                  <a:tcPr marL="68579" marR="6857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kumimoji="1" lang="ja-JP" altLang="en-US" sz="1600" dirty="0">
                          <a:solidFill>
                            <a:schemeClr val="tx1"/>
                          </a:solidFill>
                        </a:rPr>
                        <a:t>黒色火薬</a:t>
                      </a:r>
                      <a:endParaRPr kumimoji="1" lang="en-US" altLang="ja-JP" sz="1600" dirty="0">
                        <a:solidFill>
                          <a:schemeClr val="tx1"/>
                        </a:solidFill>
                      </a:endParaRPr>
                    </a:p>
                    <a:p>
                      <a:pPr algn="ctr">
                        <a:lnSpc>
                          <a:spcPct val="150000"/>
                        </a:lnSpc>
                      </a:pPr>
                      <a:r>
                        <a:rPr kumimoji="1" lang="ja-JP" altLang="en-US" sz="1600" dirty="0">
                          <a:solidFill>
                            <a:schemeClr val="tx1"/>
                          </a:solidFill>
                        </a:rPr>
                        <a:t>無煙火薬</a:t>
                      </a:r>
                      <a:endParaRPr kumimoji="1" lang="ja-JP" altLang="en-US" sz="1600" b="0" dirty="0">
                        <a:solidFill>
                          <a:schemeClr val="tx1"/>
                        </a:solidFill>
                      </a:endParaRPr>
                    </a:p>
                  </a:txBody>
                  <a:tcPr marL="68579" marR="6857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50000"/>
                        </a:lnSpc>
                      </a:pPr>
                      <a:r>
                        <a:rPr kumimoji="1" lang="ja-JP" altLang="en-US" sz="1600" dirty="0">
                          <a:solidFill>
                            <a:schemeClr val="tx1"/>
                          </a:solidFill>
                        </a:rPr>
                        <a:t>有機過酸化物</a:t>
                      </a:r>
                      <a:endParaRPr kumimoji="1" lang="en-US" altLang="ja-JP" sz="1600" dirty="0">
                        <a:solidFill>
                          <a:schemeClr val="tx1"/>
                        </a:solidFill>
                      </a:endParaRPr>
                    </a:p>
                    <a:p>
                      <a:pPr algn="ctr">
                        <a:lnSpc>
                          <a:spcPct val="150000"/>
                        </a:lnSpc>
                      </a:pPr>
                      <a:r>
                        <a:rPr kumimoji="1" lang="en-US" altLang="ja-JP" sz="1600" dirty="0">
                          <a:solidFill>
                            <a:schemeClr val="tx1"/>
                          </a:solidFill>
                        </a:rPr>
                        <a:t>TATP,HMTD</a:t>
                      </a:r>
                    </a:p>
                    <a:p>
                      <a:pPr algn="ctr">
                        <a:lnSpc>
                          <a:spcPct val="150000"/>
                        </a:lnSpc>
                      </a:pPr>
                      <a:r>
                        <a:rPr kumimoji="1" lang="en-US" altLang="ja-JP" sz="1600" dirty="0">
                          <a:solidFill>
                            <a:schemeClr val="tx1"/>
                          </a:solidFill>
                        </a:rPr>
                        <a:t>DDNP(</a:t>
                      </a:r>
                      <a:r>
                        <a:rPr kumimoji="1" lang="ja-JP" altLang="en-US" sz="1600" dirty="0">
                          <a:solidFill>
                            <a:schemeClr val="tx1"/>
                          </a:solidFill>
                        </a:rPr>
                        <a:t>雷管）</a:t>
                      </a:r>
                      <a:endParaRPr kumimoji="1" lang="ja-JP" altLang="en-US" sz="1600" b="0" dirty="0">
                        <a:solidFill>
                          <a:schemeClr val="tx1"/>
                        </a:solidFill>
                      </a:endParaRPr>
                    </a:p>
                  </a:txBody>
                  <a:tcPr marL="68579" marR="6857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tc>
                  <a:txBody>
                    <a:bodyPr/>
                    <a:lstStyle/>
                    <a:p>
                      <a:pPr algn="ctr">
                        <a:lnSpc>
                          <a:spcPct val="150000"/>
                        </a:lnSpc>
                      </a:pPr>
                      <a:r>
                        <a:rPr kumimoji="1" lang="en-US" altLang="ja-JP" sz="1600" dirty="0">
                          <a:solidFill>
                            <a:schemeClr val="tx1"/>
                          </a:solidFill>
                        </a:rPr>
                        <a:t>TNT</a:t>
                      </a:r>
                      <a:r>
                        <a:rPr kumimoji="1" lang="ja-JP" altLang="en-US" sz="1600" dirty="0" err="1">
                          <a:solidFill>
                            <a:schemeClr val="tx1"/>
                          </a:solidFill>
                        </a:rPr>
                        <a:t>、</a:t>
                      </a:r>
                      <a:r>
                        <a:rPr kumimoji="1" lang="en-US" altLang="ja-JP" sz="1600" dirty="0">
                          <a:solidFill>
                            <a:schemeClr val="tx1"/>
                          </a:solidFill>
                        </a:rPr>
                        <a:t>C4</a:t>
                      </a:r>
                    </a:p>
                    <a:p>
                      <a:pPr algn="ctr">
                        <a:lnSpc>
                          <a:spcPct val="150000"/>
                        </a:lnSpc>
                      </a:pPr>
                      <a:r>
                        <a:rPr kumimoji="1" lang="ja-JP" altLang="en-US" sz="1600" dirty="0">
                          <a:solidFill>
                            <a:schemeClr val="tx1"/>
                          </a:solidFill>
                        </a:rPr>
                        <a:t>ヘキソーゲン</a:t>
                      </a:r>
                      <a:r>
                        <a:rPr kumimoji="1" lang="en-US" altLang="ja-JP" sz="1600" dirty="0">
                          <a:solidFill>
                            <a:schemeClr val="tx1"/>
                          </a:solidFill>
                        </a:rPr>
                        <a:t>RDX</a:t>
                      </a:r>
                    </a:p>
                    <a:p>
                      <a:pPr algn="ctr">
                        <a:lnSpc>
                          <a:spcPct val="150000"/>
                        </a:lnSpc>
                      </a:pPr>
                      <a:r>
                        <a:rPr kumimoji="1" lang="ja-JP" altLang="en-US" sz="1600" dirty="0">
                          <a:solidFill>
                            <a:schemeClr val="tx1"/>
                          </a:solidFill>
                        </a:rPr>
                        <a:t>ペンスリット</a:t>
                      </a:r>
                      <a:r>
                        <a:rPr kumimoji="1" lang="en-US" altLang="ja-JP" sz="1600" dirty="0">
                          <a:solidFill>
                            <a:schemeClr val="tx1"/>
                          </a:solidFill>
                        </a:rPr>
                        <a:t>PETN</a:t>
                      </a:r>
                    </a:p>
                    <a:p>
                      <a:pPr algn="ctr">
                        <a:lnSpc>
                          <a:spcPct val="150000"/>
                        </a:lnSpc>
                      </a:pPr>
                      <a:r>
                        <a:rPr kumimoji="1" lang="ja-JP" altLang="en-US" sz="1600" dirty="0">
                          <a:solidFill>
                            <a:schemeClr val="tx1"/>
                          </a:solidFill>
                        </a:rPr>
                        <a:t>ニトログリセリン</a:t>
                      </a:r>
                      <a:endParaRPr kumimoji="1" lang="en-US" altLang="ja-JP" sz="1600" dirty="0">
                        <a:solidFill>
                          <a:schemeClr val="tx1"/>
                        </a:solidFill>
                      </a:endParaRPr>
                    </a:p>
                    <a:p>
                      <a:pPr algn="ctr">
                        <a:lnSpc>
                          <a:spcPct val="150000"/>
                        </a:lnSpc>
                      </a:pPr>
                      <a:r>
                        <a:rPr kumimoji="1" lang="ja-JP" altLang="en-US" sz="1600" dirty="0">
                          <a:solidFill>
                            <a:schemeClr val="tx1"/>
                          </a:solidFill>
                        </a:rPr>
                        <a:t>含水爆薬</a:t>
                      </a:r>
                      <a:endParaRPr kumimoji="1" lang="en-US" altLang="ja-JP" sz="1600" b="0" dirty="0">
                        <a:solidFill>
                          <a:schemeClr val="tx1"/>
                        </a:solidFill>
                      </a:endParaRPr>
                    </a:p>
                  </a:txBody>
                  <a:tcPr marL="68579" marR="6857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tc>
                  <a:txBody>
                    <a:bodyPr/>
                    <a:lstStyle/>
                    <a:p>
                      <a:pPr algn="ctr">
                        <a:lnSpc>
                          <a:spcPct val="150000"/>
                        </a:lnSpc>
                      </a:pPr>
                      <a:r>
                        <a:rPr kumimoji="1" lang="ja-JP" altLang="en-US" sz="1600" dirty="0">
                          <a:solidFill>
                            <a:schemeClr val="tx1"/>
                          </a:solidFill>
                        </a:rPr>
                        <a:t>硝酸ｱﾝﾓﾆｳﾑ</a:t>
                      </a:r>
                      <a:endParaRPr kumimoji="1" lang="en-US" altLang="ja-JP" sz="1600" dirty="0">
                        <a:solidFill>
                          <a:schemeClr val="tx1"/>
                        </a:solidFill>
                      </a:endParaRPr>
                    </a:p>
                    <a:p>
                      <a:pPr algn="ctr">
                        <a:lnSpc>
                          <a:spcPct val="150000"/>
                        </a:lnSpc>
                      </a:pPr>
                      <a:r>
                        <a:rPr kumimoji="1" lang="ja-JP" altLang="en-US" sz="1600" dirty="0">
                          <a:solidFill>
                            <a:schemeClr val="tx1"/>
                          </a:solidFill>
                        </a:rPr>
                        <a:t>ニトロメタン</a:t>
                      </a:r>
                      <a:endParaRPr kumimoji="1" lang="ja-JP" altLang="en-US" sz="1600" b="0" dirty="0">
                        <a:solidFill>
                          <a:schemeClr val="tx1"/>
                        </a:solidFill>
                      </a:endParaRPr>
                    </a:p>
                  </a:txBody>
                  <a:tcPr marL="68579" marR="6857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extLst>
                  <a:ext uri="{0D108BD9-81ED-4DB2-BD59-A6C34878D82A}">
                    <a16:rowId xmlns:a16="http://schemas.microsoft.com/office/drawing/2014/main" val="10002"/>
                  </a:ext>
                </a:extLst>
              </a:tr>
              <a:tr h="297200">
                <a:tc>
                  <a:txBody>
                    <a:bodyPr/>
                    <a:lstStyle/>
                    <a:p>
                      <a:pPr algn="ctr">
                        <a:lnSpc>
                          <a:spcPct val="100000"/>
                        </a:lnSpc>
                      </a:pPr>
                      <a:r>
                        <a:rPr kumimoji="1" lang="ja-JP" altLang="en-US" sz="1600" dirty="0">
                          <a:solidFill>
                            <a:schemeClr val="tx1"/>
                          </a:solidFill>
                        </a:rPr>
                        <a:t>起爆源</a:t>
                      </a:r>
                      <a:endParaRPr kumimoji="1" lang="ja-JP" altLang="en-US" sz="1600" b="0" dirty="0">
                        <a:solidFill>
                          <a:schemeClr val="tx1"/>
                        </a:solidFill>
                      </a:endParaRPr>
                    </a:p>
                  </a:txBody>
                  <a:tcPr marL="68579" marR="6857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600" dirty="0">
                          <a:solidFill>
                            <a:schemeClr val="tx1"/>
                          </a:solidFill>
                        </a:rPr>
                        <a:t>点火具</a:t>
                      </a:r>
                      <a:endParaRPr kumimoji="1" lang="ja-JP" altLang="en-US" sz="1600" b="0" dirty="0">
                        <a:solidFill>
                          <a:schemeClr val="tx1"/>
                        </a:solidFill>
                      </a:endParaRPr>
                    </a:p>
                  </a:txBody>
                  <a:tcPr marL="68579" marR="6857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00000"/>
                        </a:lnSpc>
                      </a:pPr>
                      <a:r>
                        <a:rPr kumimoji="1" lang="ja-JP" altLang="en-US" sz="1600" dirty="0">
                          <a:solidFill>
                            <a:schemeClr val="tx1"/>
                          </a:solidFill>
                        </a:rPr>
                        <a:t>点火玉</a:t>
                      </a:r>
                      <a:endParaRPr kumimoji="1" lang="ja-JP" altLang="en-US" sz="1600" b="0" dirty="0">
                        <a:solidFill>
                          <a:schemeClr val="tx1"/>
                        </a:solidFill>
                      </a:endParaRPr>
                    </a:p>
                  </a:txBody>
                  <a:tcPr marL="68579" marR="6857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tc>
                  <a:txBody>
                    <a:bodyPr/>
                    <a:lstStyle/>
                    <a:p>
                      <a:pPr algn="ctr">
                        <a:lnSpc>
                          <a:spcPct val="100000"/>
                        </a:lnSpc>
                      </a:pPr>
                      <a:r>
                        <a:rPr kumimoji="1" lang="ja-JP" altLang="en-US" sz="1600" dirty="0">
                          <a:solidFill>
                            <a:schemeClr val="tx1"/>
                          </a:solidFill>
                        </a:rPr>
                        <a:t>雷管、一次爆薬</a:t>
                      </a:r>
                      <a:endParaRPr kumimoji="1" lang="ja-JP" altLang="en-US" sz="1600" b="0" dirty="0">
                        <a:solidFill>
                          <a:schemeClr val="tx1"/>
                        </a:solidFill>
                      </a:endParaRPr>
                    </a:p>
                  </a:txBody>
                  <a:tcPr marL="68579" marR="6857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tc>
                  <a:txBody>
                    <a:bodyPr/>
                    <a:lstStyle/>
                    <a:p>
                      <a:pPr algn="ctr">
                        <a:lnSpc>
                          <a:spcPct val="100000"/>
                        </a:lnSpc>
                      </a:pPr>
                      <a:r>
                        <a:rPr kumimoji="1" lang="ja-JP" altLang="en-US" sz="1600" dirty="0">
                          <a:solidFill>
                            <a:schemeClr val="tx1"/>
                          </a:solidFill>
                        </a:rPr>
                        <a:t>二次爆薬</a:t>
                      </a:r>
                      <a:endParaRPr kumimoji="1" lang="ja-JP" altLang="en-US" sz="1600" b="0" dirty="0">
                        <a:solidFill>
                          <a:schemeClr val="tx1"/>
                        </a:solidFill>
                      </a:endParaRPr>
                    </a:p>
                  </a:txBody>
                  <a:tcPr marL="68579" marR="6857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extLst>
                  <a:ext uri="{0D108BD9-81ED-4DB2-BD59-A6C34878D82A}">
                    <a16:rowId xmlns:a16="http://schemas.microsoft.com/office/drawing/2014/main" val="10003"/>
                  </a:ext>
                </a:extLst>
              </a:tr>
              <a:tr h="297200">
                <a:tc>
                  <a:txBody>
                    <a:bodyPr/>
                    <a:lstStyle/>
                    <a:p>
                      <a:pPr algn="ctr">
                        <a:lnSpc>
                          <a:spcPct val="100000"/>
                        </a:lnSpc>
                      </a:pPr>
                      <a:r>
                        <a:rPr kumimoji="1" lang="ja-JP" altLang="en-US" sz="1600" dirty="0">
                          <a:solidFill>
                            <a:schemeClr val="tx1"/>
                          </a:solidFill>
                        </a:rPr>
                        <a:t>伝播速度</a:t>
                      </a:r>
                      <a:endParaRPr kumimoji="1" lang="ja-JP" altLang="en-US" sz="1600" b="0" dirty="0">
                        <a:solidFill>
                          <a:schemeClr val="tx1"/>
                        </a:solidFill>
                      </a:endParaRPr>
                    </a:p>
                  </a:txBody>
                  <a:tcPr marL="68579" marR="6857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600" dirty="0">
                          <a:solidFill>
                            <a:schemeClr val="tx1"/>
                          </a:solidFill>
                        </a:rPr>
                        <a:t>数</a:t>
                      </a:r>
                      <a:r>
                        <a:rPr kumimoji="1" lang="en-US" altLang="ja-JP" sz="1600" dirty="0">
                          <a:solidFill>
                            <a:schemeClr val="tx1"/>
                          </a:solidFill>
                        </a:rPr>
                        <a:t>100m/s</a:t>
                      </a:r>
                      <a:r>
                        <a:rPr kumimoji="1" lang="ja-JP" altLang="en-US" sz="1600" dirty="0">
                          <a:solidFill>
                            <a:schemeClr val="tx1"/>
                          </a:solidFill>
                        </a:rPr>
                        <a:t>以下</a:t>
                      </a:r>
                      <a:endParaRPr kumimoji="1" lang="ja-JP" altLang="en-US" sz="1600" b="0" dirty="0">
                        <a:solidFill>
                          <a:schemeClr val="tx1"/>
                        </a:solidFill>
                      </a:endParaRPr>
                    </a:p>
                  </a:txBody>
                  <a:tcPr marL="68579" marR="6857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3">
                  <a:txBody>
                    <a:bodyPr/>
                    <a:lstStyle/>
                    <a:p>
                      <a:pPr algn="ctr">
                        <a:lnSpc>
                          <a:spcPct val="100000"/>
                        </a:lnSpc>
                      </a:pPr>
                      <a:r>
                        <a:rPr kumimoji="1" lang="ja-JP" altLang="en-US" sz="1600" dirty="0">
                          <a:solidFill>
                            <a:schemeClr val="tx1"/>
                          </a:solidFill>
                        </a:rPr>
                        <a:t>数</a:t>
                      </a:r>
                      <a:r>
                        <a:rPr kumimoji="1" lang="en-US" altLang="ja-JP" sz="1600" dirty="0">
                          <a:solidFill>
                            <a:schemeClr val="tx1"/>
                          </a:solidFill>
                        </a:rPr>
                        <a:t>1,000m/s</a:t>
                      </a:r>
                      <a:r>
                        <a:rPr kumimoji="1" lang="ja-JP" altLang="en-US" sz="1600" dirty="0">
                          <a:solidFill>
                            <a:schemeClr val="tx1"/>
                          </a:solidFill>
                        </a:rPr>
                        <a:t>～</a:t>
                      </a:r>
                      <a:r>
                        <a:rPr kumimoji="1" lang="en-US" altLang="ja-JP" sz="1600" dirty="0">
                          <a:solidFill>
                            <a:schemeClr val="tx1"/>
                          </a:solidFill>
                        </a:rPr>
                        <a:t>10,000m/s</a:t>
                      </a:r>
                      <a:endParaRPr kumimoji="1" lang="ja-JP" altLang="en-US" sz="1600" b="0" dirty="0">
                        <a:solidFill>
                          <a:schemeClr val="tx1"/>
                        </a:solidFill>
                      </a:endParaRPr>
                    </a:p>
                  </a:txBody>
                  <a:tcPr marL="68579" marR="6857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tc hMerge="1">
                  <a:txBody>
                    <a:bodyPr/>
                    <a:lstStyle/>
                    <a:p>
                      <a:pPr algn="ctr"/>
                      <a:endParaRPr kumimoji="1" lang="ja-JP" altLang="en-US" sz="1600" b="0" dirty="0">
                        <a:solidFill>
                          <a:schemeClr val="tx1"/>
                        </a:solidFill>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600" b="0" dirty="0">
                        <a:solidFill>
                          <a:schemeClr val="tx1"/>
                        </a:solidFill>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7200">
                <a:tc>
                  <a:txBody>
                    <a:bodyPr/>
                    <a:lstStyle/>
                    <a:p>
                      <a:pPr algn="ctr">
                        <a:lnSpc>
                          <a:spcPct val="100000"/>
                        </a:lnSpc>
                      </a:pPr>
                      <a:r>
                        <a:rPr kumimoji="1" lang="ja-JP" altLang="en-US" sz="1600" dirty="0">
                          <a:solidFill>
                            <a:schemeClr val="tx1"/>
                          </a:solidFill>
                        </a:rPr>
                        <a:t>圧力</a:t>
                      </a:r>
                      <a:endParaRPr kumimoji="1" lang="ja-JP" altLang="en-US" sz="1600" b="0" dirty="0">
                        <a:solidFill>
                          <a:schemeClr val="tx1"/>
                        </a:solidFill>
                      </a:endParaRPr>
                    </a:p>
                  </a:txBody>
                  <a:tcPr marL="68579" marR="6857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600" dirty="0">
                          <a:solidFill>
                            <a:schemeClr val="tx1"/>
                          </a:solidFill>
                        </a:rPr>
                        <a:t>密閉度に依存</a:t>
                      </a:r>
                      <a:endParaRPr kumimoji="1" lang="ja-JP" altLang="en-US" sz="1600" b="0" dirty="0">
                        <a:solidFill>
                          <a:schemeClr val="tx1"/>
                        </a:solidFill>
                      </a:endParaRPr>
                    </a:p>
                  </a:txBody>
                  <a:tcPr marL="68579" marR="6857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3">
                  <a:txBody>
                    <a:bodyPr/>
                    <a:lstStyle/>
                    <a:p>
                      <a:pPr algn="ctr">
                        <a:lnSpc>
                          <a:spcPct val="100000"/>
                        </a:lnSpc>
                      </a:pPr>
                      <a:r>
                        <a:rPr kumimoji="1" lang="en-US" altLang="ja-JP" sz="1600" dirty="0">
                          <a:solidFill>
                            <a:schemeClr val="tx1"/>
                          </a:solidFill>
                        </a:rPr>
                        <a:t>10</a:t>
                      </a:r>
                      <a:r>
                        <a:rPr kumimoji="1" lang="ja-JP" altLang="en-US" sz="1600" dirty="0">
                          <a:solidFill>
                            <a:schemeClr val="tx1"/>
                          </a:solidFill>
                        </a:rPr>
                        <a:t>～数</a:t>
                      </a:r>
                      <a:r>
                        <a:rPr kumimoji="1" lang="en-US" altLang="ja-JP" sz="1600" dirty="0">
                          <a:solidFill>
                            <a:schemeClr val="tx1"/>
                          </a:solidFill>
                        </a:rPr>
                        <a:t>10</a:t>
                      </a:r>
                      <a:r>
                        <a:rPr kumimoji="1" lang="ja-JP" altLang="en-US" sz="1600" dirty="0">
                          <a:solidFill>
                            <a:schemeClr val="tx1"/>
                          </a:solidFill>
                        </a:rPr>
                        <a:t> </a:t>
                      </a:r>
                      <a:r>
                        <a:rPr kumimoji="1" lang="en-US" altLang="ja-JP" sz="1600" dirty="0" err="1">
                          <a:solidFill>
                            <a:schemeClr val="tx1"/>
                          </a:solidFill>
                        </a:rPr>
                        <a:t>GPa</a:t>
                      </a:r>
                      <a:endParaRPr kumimoji="1" lang="ja-JP" altLang="en-US" sz="1600" b="0" dirty="0">
                        <a:solidFill>
                          <a:schemeClr val="tx1"/>
                        </a:solidFill>
                      </a:endParaRPr>
                    </a:p>
                  </a:txBody>
                  <a:tcPr marL="68579" marR="6857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tc hMerge="1">
                  <a:txBody>
                    <a:bodyPr/>
                    <a:lstStyle/>
                    <a:p>
                      <a:pPr algn="ctr"/>
                      <a:endParaRPr kumimoji="1" lang="ja-JP" altLang="en-US" sz="1600" b="0" dirty="0">
                        <a:solidFill>
                          <a:schemeClr val="tx1"/>
                        </a:solidFill>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600" b="0" dirty="0">
                        <a:solidFill>
                          <a:schemeClr val="tx1"/>
                        </a:solidFill>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97200">
                <a:tc>
                  <a:txBody>
                    <a:bodyPr/>
                    <a:lstStyle/>
                    <a:p>
                      <a:pPr algn="ctr">
                        <a:lnSpc>
                          <a:spcPct val="100000"/>
                        </a:lnSpc>
                      </a:pPr>
                      <a:r>
                        <a:rPr kumimoji="1" lang="ja-JP" altLang="en-US" sz="1600" dirty="0">
                          <a:solidFill>
                            <a:schemeClr val="tx1"/>
                          </a:solidFill>
                        </a:rPr>
                        <a:t>用途</a:t>
                      </a:r>
                      <a:endParaRPr kumimoji="1" lang="en-US" altLang="ja-JP" sz="1600" b="0" dirty="0">
                        <a:solidFill>
                          <a:schemeClr val="tx1"/>
                        </a:solidFill>
                      </a:endParaRPr>
                    </a:p>
                  </a:txBody>
                  <a:tcPr marL="68579" marR="6857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600" dirty="0">
                          <a:solidFill>
                            <a:schemeClr val="tx1"/>
                          </a:solidFill>
                        </a:rPr>
                        <a:t>推進薬、発射薬</a:t>
                      </a:r>
                      <a:endParaRPr kumimoji="1" lang="ja-JP" altLang="en-US" sz="1600" b="0" dirty="0">
                        <a:solidFill>
                          <a:schemeClr val="tx1"/>
                        </a:solidFill>
                      </a:endParaRPr>
                    </a:p>
                  </a:txBody>
                  <a:tcPr marL="68579" marR="6857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3">
                  <a:txBody>
                    <a:bodyPr/>
                    <a:lstStyle/>
                    <a:p>
                      <a:pPr algn="ctr">
                        <a:lnSpc>
                          <a:spcPct val="100000"/>
                        </a:lnSpc>
                      </a:pPr>
                      <a:r>
                        <a:rPr kumimoji="1" lang="ja-JP" altLang="en-US" sz="1600" dirty="0">
                          <a:solidFill>
                            <a:schemeClr val="tx1"/>
                          </a:solidFill>
                        </a:rPr>
                        <a:t>発破、地雷、榴弾、魚雷</a:t>
                      </a:r>
                      <a:endParaRPr kumimoji="1" lang="ja-JP" altLang="en-US" sz="1600" b="0" dirty="0">
                        <a:solidFill>
                          <a:schemeClr val="tx1"/>
                        </a:solidFill>
                      </a:endParaRPr>
                    </a:p>
                  </a:txBody>
                  <a:tcPr marL="68579" marR="68579"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tc hMerge="1">
                  <a:txBody>
                    <a:bodyPr/>
                    <a:lstStyle/>
                    <a:p>
                      <a:pPr algn="ctr"/>
                      <a:endParaRPr kumimoji="1" lang="ja-JP" altLang="en-US" sz="1600" b="0" dirty="0">
                        <a:solidFill>
                          <a:schemeClr val="tx1"/>
                        </a:solidFill>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600" b="0" dirty="0">
                        <a:solidFill>
                          <a:schemeClr val="tx1"/>
                        </a:solidFill>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73649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677883-A594-A94E-848F-EAAB7E9936C2}"/>
              </a:ext>
            </a:extLst>
          </p:cNvPr>
          <p:cNvSpPr>
            <a:spLocks noGrp="1"/>
          </p:cNvSpPr>
          <p:nvPr>
            <p:ph type="title"/>
          </p:nvPr>
        </p:nvSpPr>
        <p:spPr>
          <a:xfrm>
            <a:off x="628650" y="197777"/>
            <a:ext cx="7886700" cy="495197"/>
          </a:xfrm>
        </p:spPr>
        <p:txBody>
          <a:bodyPr/>
          <a:lstStyle/>
          <a:p>
            <a:r>
              <a:rPr kumimoji="1" lang="ja-JP" altLang="en-US" dirty="0"/>
              <a:t>爆発の影響</a:t>
            </a:r>
          </a:p>
        </p:txBody>
      </p:sp>
      <p:sp>
        <p:nvSpPr>
          <p:cNvPr id="3" name="コンテンツ プレースホルダー 2">
            <a:extLst>
              <a:ext uri="{FF2B5EF4-FFF2-40B4-BE49-F238E27FC236}">
                <a16:creationId xmlns:a16="http://schemas.microsoft.com/office/drawing/2014/main" id="{22B877DD-AD56-A940-8F99-6D233DC7FFF7}"/>
              </a:ext>
            </a:extLst>
          </p:cNvPr>
          <p:cNvSpPr>
            <a:spLocks noGrp="1"/>
          </p:cNvSpPr>
          <p:nvPr>
            <p:ph idx="1"/>
          </p:nvPr>
        </p:nvSpPr>
        <p:spPr>
          <a:xfrm>
            <a:off x="833514" y="897801"/>
            <a:ext cx="8451057" cy="3991198"/>
          </a:xfrm>
        </p:spPr>
        <p:txBody>
          <a:bodyPr>
            <a:normAutofit/>
          </a:bodyPr>
          <a:lstStyle/>
          <a:p>
            <a:pPr>
              <a:lnSpc>
                <a:spcPts val="4000"/>
              </a:lnSpc>
            </a:pPr>
            <a:r>
              <a:rPr lang="ja-JP" altLang="en-US" sz="2000" dirty="0"/>
              <a:t>空気を圧縮し衝撃波を形成、全方向に音速を超えて伝搬</a:t>
            </a:r>
            <a:endParaRPr lang="en-US" altLang="ja-JP" sz="2000" dirty="0"/>
          </a:p>
          <a:p>
            <a:pPr>
              <a:lnSpc>
                <a:spcPts val="4000"/>
              </a:lnSpc>
            </a:pPr>
            <a:r>
              <a:rPr lang="ja-JP" altLang="en-US" sz="2000" dirty="0"/>
              <a:t>閉鎖空間における爆発は、衝撃波が反射し被害が拡大</a:t>
            </a:r>
            <a:endParaRPr lang="en-US" altLang="ja-JP" sz="2000" dirty="0"/>
          </a:p>
          <a:p>
            <a:pPr>
              <a:lnSpc>
                <a:spcPts val="4000"/>
              </a:lnSpc>
            </a:pPr>
            <a:r>
              <a:rPr lang="ja-JP" altLang="en-US" sz="2000" dirty="0"/>
              <a:t>水中での爆発は影響が強く、危険距離が３倍となる</a:t>
            </a:r>
            <a:endParaRPr lang="en-US" altLang="ja-JP" sz="2000" dirty="0"/>
          </a:p>
          <a:p>
            <a:pPr>
              <a:lnSpc>
                <a:spcPts val="4000"/>
              </a:lnSpc>
            </a:pPr>
            <a:r>
              <a:rPr lang="ja-JP" altLang="en-US" sz="2000" dirty="0"/>
              <a:t>爆風圧、熱、破片、有害物質により多様な傷病者が発生</a:t>
            </a:r>
            <a:endParaRPr lang="en-US" altLang="ja-JP" sz="2000" dirty="0"/>
          </a:p>
          <a:p>
            <a:pPr>
              <a:lnSpc>
                <a:spcPts val="4000"/>
              </a:lnSpc>
            </a:pPr>
            <a:r>
              <a:rPr lang="ja-JP" altLang="en-US" sz="2000" dirty="0"/>
              <a:t>爆発物の内容物（金属片等）は、初速千</a:t>
            </a:r>
            <a:r>
              <a:rPr lang="en-US" altLang="ja-JP" sz="2000" dirty="0"/>
              <a:t>m/s</a:t>
            </a:r>
            <a:r>
              <a:rPr lang="ja-JP" altLang="en-US" sz="2000" dirty="0"/>
              <a:t>以上で飛散する</a:t>
            </a:r>
            <a:endParaRPr lang="en-US" altLang="ja-JP" sz="2000" dirty="0"/>
          </a:p>
          <a:p>
            <a:pPr>
              <a:lnSpc>
                <a:spcPts val="4000"/>
              </a:lnSpc>
            </a:pPr>
            <a:r>
              <a:rPr lang="ja-JP" altLang="en-US" sz="2000" dirty="0"/>
              <a:t>爆発物の近くの物体は、大きな物でも数百</a:t>
            </a:r>
            <a:r>
              <a:rPr lang="en-US" altLang="ja-JP" sz="2000" dirty="0"/>
              <a:t>m/s</a:t>
            </a:r>
            <a:r>
              <a:rPr lang="ja-JP" altLang="en-US" sz="2000" dirty="0"/>
              <a:t>で飛散する</a:t>
            </a:r>
          </a:p>
          <a:p>
            <a:pPr>
              <a:lnSpc>
                <a:spcPts val="4000"/>
              </a:lnSpc>
            </a:pPr>
            <a:endParaRPr kumimoji="1" lang="ja-JP" altLang="en-US" sz="2000" dirty="0"/>
          </a:p>
        </p:txBody>
      </p:sp>
      <p:sp>
        <p:nvSpPr>
          <p:cNvPr id="4" name="スライド番号プレースホルダー 3">
            <a:extLst>
              <a:ext uri="{FF2B5EF4-FFF2-40B4-BE49-F238E27FC236}">
                <a16:creationId xmlns:a16="http://schemas.microsoft.com/office/drawing/2014/main" id="{50AF4D4F-2B24-CC4E-92CE-9E6D5D5ABC0A}"/>
              </a:ext>
            </a:extLst>
          </p:cNvPr>
          <p:cNvSpPr>
            <a:spLocks noGrp="1"/>
          </p:cNvSpPr>
          <p:nvPr>
            <p:ph type="sldNum" sz="quarter" idx="12"/>
          </p:nvPr>
        </p:nvSpPr>
        <p:spPr/>
        <p:txBody>
          <a:bodyPr/>
          <a:lstStyle/>
          <a:p>
            <a:fld id="{3703C944-5F21-DB4B-805C-66633127842B}" type="slidenum">
              <a:rPr lang="ja-JP" altLang="en-US" smtClean="0"/>
              <a:pPr/>
              <a:t>6</a:t>
            </a:fld>
            <a:endParaRPr lang="ja-JP" altLang="en-US"/>
          </a:p>
        </p:txBody>
      </p:sp>
    </p:spTree>
    <p:extLst>
      <p:ext uri="{BB962C8B-B14F-4D97-AF65-F5344CB8AC3E}">
        <p14:creationId xmlns:p14="http://schemas.microsoft.com/office/powerpoint/2010/main" val="2485901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DF3700-584F-B443-AB6F-6B69A2D8CBAA}"/>
              </a:ext>
            </a:extLst>
          </p:cNvPr>
          <p:cNvSpPr>
            <a:spLocks noGrp="1"/>
          </p:cNvSpPr>
          <p:nvPr>
            <p:ph type="title"/>
          </p:nvPr>
        </p:nvSpPr>
        <p:spPr>
          <a:xfrm>
            <a:off x="628650" y="166651"/>
            <a:ext cx="7886700" cy="495197"/>
          </a:xfrm>
        </p:spPr>
        <p:txBody>
          <a:bodyPr/>
          <a:lstStyle/>
          <a:p>
            <a:r>
              <a:rPr kumimoji="1" lang="ja-JP" altLang="en-US"/>
              <a:t>爆発による被害（爆傷）</a:t>
            </a:r>
          </a:p>
        </p:txBody>
      </p:sp>
      <p:sp>
        <p:nvSpPr>
          <p:cNvPr id="4" name="スライド番号プレースホルダー 3">
            <a:extLst>
              <a:ext uri="{FF2B5EF4-FFF2-40B4-BE49-F238E27FC236}">
                <a16:creationId xmlns:a16="http://schemas.microsoft.com/office/drawing/2014/main" id="{40999F98-FCC2-BC49-9EA1-A0C571D6662D}"/>
              </a:ext>
            </a:extLst>
          </p:cNvPr>
          <p:cNvSpPr>
            <a:spLocks noGrp="1"/>
          </p:cNvSpPr>
          <p:nvPr>
            <p:ph type="sldNum" sz="quarter" idx="12"/>
          </p:nvPr>
        </p:nvSpPr>
        <p:spPr/>
        <p:txBody>
          <a:bodyPr/>
          <a:lstStyle/>
          <a:p>
            <a:fld id="{3703C944-5F21-DB4B-805C-66633127842B}" type="slidenum">
              <a:rPr lang="ja-JP" altLang="en-US" smtClean="0"/>
              <a:pPr/>
              <a:t>7</a:t>
            </a:fld>
            <a:endParaRPr lang="ja-JP" altLang="en-US"/>
          </a:p>
        </p:txBody>
      </p:sp>
      <p:graphicFrame>
        <p:nvGraphicFramePr>
          <p:cNvPr id="5" name="コンテンツ プレースホルダー 3">
            <a:extLst>
              <a:ext uri="{FF2B5EF4-FFF2-40B4-BE49-F238E27FC236}">
                <a16:creationId xmlns:a16="http://schemas.microsoft.com/office/drawing/2014/main" id="{E309EB7B-2DAE-7A4B-9A74-35E715208E2B}"/>
              </a:ext>
            </a:extLst>
          </p:cNvPr>
          <p:cNvGraphicFramePr>
            <a:graphicFrameLocks noGrp="1"/>
          </p:cNvGraphicFramePr>
          <p:nvPr>
            <p:ph idx="1"/>
            <p:extLst>
              <p:ext uri="{D42A27DB-BD31-4B8C-83A1-F6EECF244321}">
                <p14:modId xmlns:p14="http://schemas.microsoft.com/office/powerpoint/2010/main" val="259941597"/>
              </p:ext>
            </p:extLst>
          </p:nvPr>
        </p:nvGraphicFramePr>
        <p:xfrm>
          <a:off x="678658" y="849313"/>
          <a:ext cx="7886700" cy="3983082"/>
        </p:xfrm>
        <a:graphic>
          <a:graphicData uri="http://schemas.openxmlformats.org/drawingml/2006/table">
            <a:tbl>
              <a:tblPr firstRow="1" bandRow="1">
                <a:tableStyleId>{5C22544A-7EE6-4342-B048-85BDC9FD1C3A}</a:tableStyleId>
              </a:tblPr>
              <a:tblGrid>
                <a:gridCol w="1507127">
                  <a:extLst>
                    <a:ext uri="{9D8B030D-6E8A-4147-A177-3AD203B41FA5}">
                      <a16:colId xmlns:a16="http://schemas.microsoft.com/office/drawing/2014/main" val="20000"/>
                    </a:ext>
                  </a:extLst>
                </a:gridCol>
                <a:gridCol w="2499128">
                  <a:extLst>
                    <a:ext uri="{9D8B030D-6E8A-4147-A177-3AD203B41FA5}">
                      <a16:colId xmlns:a16="http://schemas.microsoft.com/office/drawing/2014/main" val="20001"/>
                    </a:ext>
                  </a:extLst>
                </a:gridCol>
                <a:gridCol w="3880445">
                  <a:extLst>
                    <a:ext uri="{9D8B030D-6E8A-4147-A177-3AD203B41FA5}">
                      <a16:colId xmlns:a16="http://schemas.microsoft.com/office/drawing/2014/main" val="20002"/>
                    </a:ext>
                  </a:extLst>
                </a:gridCol>
              </a:tblGrid>
              <a:tr h="319967">
                <a:tc>
                  <a:txBody>
                    <a:bodyPr/>
                    <a:lstStyle/>
                    <a:p>
                      <a:pPr algn="ctr">
                        <a:lnSpc>
                          <a:spcPct val="100000"/>
                        </a:lnSpc>
                      </a:pPr>
                      <a:r>
                        <a:rPr kumimoji="1" lang="ja-JP" altLang="en-US" sz="1800" dirty="0">
                          <a:solidFill>
                            <a:schemeClr val="tx1"/>
                          </a:solidFill>
                        </a:rPr>
                        <a:t>区　分</a:t>
                      </a:r>
                      <a:endParaRPr kumimoji="1" lang="ja-JP" altLang="en-US" sz="1800" b="0" dirty="0">
                        <a:solidFill>
                          <a:schemeClr val="tx1"/>
                        </a:solidFill>
                      </a:endParaRP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kumimoji="1" lang="ja-JP" altLang="en-US" sz="1800" dirty="0">
                          <a:solidFill>
                            <a:schemeClr val="tx1"/>
                          </a:solidFill>
                        </a:rPr>
                        <a:t>損傷の原因</a:t>
                      </a:r>
                      <a:endParaRPr kumimoji="1" lang="ja-JP" altLang="en-US" sz="1800" b="0" dirty="0">
                        <a:solidFill>
                          <a:schemeClr val="tx1"/>
                        </a:solidFill>
                      </a:endParaRP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kumimoji="1" lang="ja-JP" altLang="en-US" sz="1800" baseline="0" dirty="0">
                          <a:solidFill>
                            <a:schemeClr val="tx1"/>
                          </a:solidFill>
                        </a:rPr>
                        <a:t>症　　　　状</a:t>
                      </a:r>
                      <a:endParaRPr kumimoji="1" lang="en-US" altLang="ja-JP" sz="1800" b="0" baseline="0" dirty="0">
                        <a:solidFill>
                          <a:schemeClr val="tx1"/>
                        </a:solidFill>
                      </a:endParaRPr>
                    </a:p>
                  </a:txBody>
                  <a:tcPr marL="68584" marR="68584" marT="34253" marB="3425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10064">
                <a:tc>
                  <a:txBody>
                    <a:bodyPr/>
                    <a:lstStyle/>
                    <a:p>
                      <a:pPr algn="ctr">
                        <a:lnSpc>
                          <a:spcPct val="150000"/>
                        </a:lnSpc>
                      </a:pPr>
                      <a:r>
                        <a:rPr kumimoji="1" lang="ja-JP" altLang="en-US" sz="1800" dirty="0">
                          <a:solidFill>
                            <a:schemeClr val="tx1"/>
                          </a:solidFill>
                        </a:rPr>
                        <a:t>一次爆傷</a:t>
                      </a:r>
                      <a:endParaRPr kumimoji="1" lang="ja-JP" altLang="en-US" sz="1800" b="0" dirty="0">
                        <a:solidFill>
                          <a:schemeClr val="tx1"/>
                        </a:solidFill>
                      </a:endParaRP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FF"/>
                    </a:solidFill>
                  </a:tcPr>
                </a:tc>
                <a:tc>
                  <a:txBody>
                    <a:bodyPr/>
                    <a:lstStyle/>
                    <a:p>
                      <a:pPr>
                        <a:lnSpc>
                          <a:spcPct val="150000"/>
                        </a:lnSpc>
                      </a:pPr>
                      <a:r>
                        <a:rPr kumimoji="1" lang="ja-JP" altLang="en-US" sz="1800" dirty="0">
                          <a:solidFill>
                            <a:schemeClr val="tx1"/>
                          </a:solidFill>
                        </a:rPr>
                        <a:t>衝撃波による損傷</a:t>
                      </a:r>
                      <a:endParaRPr kumimoji="1" lang="ja-JP" altLang="en-US" sz="1800" b="0" dirty="0">
                        <a:solidFill>
                          <a:schemeClr val="tx1"/>
                        </a:solidFill>
                      </a:endParaRP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FF"/>
                    </a:solidFill>
                  </a:tcPr>
                </a:tc>
                <a:tc>
                  <a:txBody>
                    <a:bodyPr/>
                    <a:lstStyle/>
                    <a:p>
                      <a:pPr>
                        <a:lnSpc>
                          <a:spcPct val="150000"/>
                        </a:lnSpc>
                      </a:pPr>
                      <a:r>
                        <a:rPr kumimoji="1" lang="ja-JP" altLang="en-US" sz="1800" dirty="0">
                          <a:solidFill>
                            <a:schemeClr val="tx1"/>
                          </a:solidFill>
                        </a:rPr>
                        <a:t>鼓膜破裂、肺挫傷、眼球破裂、</a:t>
                      </a:r>
                      <a:endParaRPr kumimoji="1" lang="en-US" altLang="ja-JP" sz="1800" dirty="0">
                        <a:solidFill>
                          <a:schemeClr val="tx1"/>
                        </a:solidFill>
                      </a:endParaRPr>
                    </a:p>
                    <a:p>
                      <a:pPr>
                        <a:lnSpc>
                          <a:spcPct val="150000"/>
                        </a:lnSpc>
                      </a:pPr>
                      <a:r>
                        <a:rPr kumimoji="1" lang="ja-JP" altLang="en-US" sz="1800" dirty="0">
                          <a:solidFill>
                            <a:schemeClr val="tx1"/>
                          </a:solidFill>
                        </a:rPr>
                        <a:t>腹腔内出血、腸管穿孔、脳震盪</a:t>
                      </a:r>
                      <a:endParaRPr kumimoji="1" lang="ja-JP" altLang="en-US" sz="1800" b="0" dirty="0">
                        <a:solidFill>
                          <a:schemeClr val="tx1"/>
                        </a:solidFill>
                      </a:endParaRP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FF"/>
                    </a:solidFill>
                  </a:tcPr>
                </a:tc>
                <a:extLst>
                  <a:ext uri="{0D108BD9-81ED-4DB2-BD59-A6C34878D82A}">
                    <a16:rowId xmlns:a16="http://schemas.microsoft.com/office/drawing/2014/main" val="10001"/>
                  </a:ext>
                </a:extLst>
              </a:tr>
              <a:tr h="910064">
                <a:tc>
                  <a:txBody>
                    <a:bodyPr/>
                    <a:lstStyle/>
                    <a:p>
                      <a:pPr algn="ctr">
                        <a:lnSpc>
                          <a:spcPct val="150000"/>
                        </a:lnSpc>
                      </a:pPr>
                      <a:r>
                        <a:rPr kumimoji="1" lang="ja-JP" altLang="en-US" sz="1800" dirty="0">
                          <a:solidFill>
                            <a:schemeClr val="tx1"/>
                          </a:solidFill>
                        </a:rPr>
                        <a:t>二次爆傷</a:t>
                      </a:r>
                      <a:endParaRPr kumimoji="1" lang="ja-JP" altLang="en-US" sz="1800" b="0" dirty="0">
                        <a:solidFill>
                          <a:schemeClr val="tx1"/>
                        </a:solidFill>
                      </a:endParaRP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FF"/>
                    </a:solidFill>
                  </a:tcPr>
                </a:tc>
                <a:tc>
                  <a:txBody>
                    <a:bodyPr/>
                    <a:lstStyle/>
                    <a:p>
                      <a:pPr>
                        <a:lnSpc>
                          <a:spcPct val="150000"/>
                        </a:lnSpc>
                      </a:pPr>
                      <a:r>
                        <a:rPr kumimoji="1" lang="ja-JP" altLang="en-US" sz="1800" dirty="0">
                          <a:solidFill>
                            <a:schemeClr val="tx1"/>
                          </a:solidFill>
                        </a:rPr>
                        <a:t>飛散物による損傷</a:t>
                      </a:r>
                      <a:endParaRPr kumimoji="1" lang="ja-JP" altLang="en-US" sz="1800" b="0" dirty="0">
                        <a:solidFill>
                          <a:schemeClr val="tx1"/>
                        </a:solidFill>
                      </a:endParaRP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FF"/>
                    </a:solidFill>
                  </a:tcPr>
                </a:tc>
                <a:tc>
                  <a:txBody>
                    <a:bodyPr/>
                    <a:lstStyle/>
                    <a:p>
                      <a:pPr>
                        <a:lnSpc>
                          <a:spcPct val="150000"/>
                        </a:lnSpc>
                      </a:pPr>
                      <a:r>
                        <a:rPr kumimoji="1" lang="ja-JP" altLang="en-US" sz="1800" dirty="0">
                          <a:solidFill>
                            <a:schemeClr val="tx1"/>
                          </a:solidFill>
                        </a:rPr>
                        <a:t>多発性穿通創、体内遺物、</a:t>
                      </a:r>
                      <a:endParaRPr kumimoji="1" lang="en-US" altLang="ja-JP" sz="1800" dirty="0">
                        <a:solidFill>
                          <a:schemeClr val="tx1"/>
                        </a:solidFill>
                      </a:endParaRPr>
                    </a:p>
                    <a:p>
                      <a:pPr>
                        <a:lnSpc>
                          <a:spcPct val="150000"/>
                        </a:lnSpc>
                      </a:pPr>
                      <a:r>
                        <a:rPr kumimoji="1" lang="ja-JP" altLang="en-US" sz="1800" dirty="0">
                          <a:solidFill>
                            <a:schemeClr val="tx1"/>
                          </a:solidFill>
                        </a:rPr>
                        <a:t>皮膚軟部組織損傷、外傷性剥離骨折</a:t>
                      </a:r>
                      <a:endParaRPr kumimoji="1" lang="ja-JP" altLang="en-US" sz="1800" b="0" dirty="0">
                        <a:solidFill>
                          <a:schemeClr val="tx1"/>
                        </a:solidFill>
                      </a:endParaRP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FF"/>
                    </a:solidFill>
                  </a:tcPr>
                </a:tc>
                <a:extLst>
                  <a:ext uri="{0D108BD9-81ED-4DB2-BD59-A6C34878D82A}">
                    <a16:rowId xmlns:a16="http://schemas.microsoft.com/office/drawing/2014/main" val="10002"/>
                  </a:ext>
                </a:extLst>
              </a:tr>
              <a:tr h="910064">
                <a:tc>
                  <a:txBody>
                    <a:bodyPr/>
                    <a:lstStyle/>
                    <a:p>
                      <a:pPr algn="ctr">
                        <a:lnSpc>
                          <a:spcPct val="150000"/>
                        </a:lnSpc>
                      </a:pPr>
                      <a:r>
                        <a:rPr kumimoji="1" lang="ja-JP" altLang="en-US" sz="1800" dirty="0">
                          <a:solidFill>
                            <a:schemeClr val="tx1"/>
                          </a:solidFill>
                        </a:rPr>
                        <a:t>三次爆傷</a:t>
                      </a:r>
                      <a:endParaRPr kumimoji="1" lang="ja-JP" altLang="en-US" sz="1800" b="0" dirty="0">
                        <a:solidFill>
                          <a:schemeClr val="tx1"/>
                        </a:solidFill>
                      </a:endParaRP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nSpc>
                          <a:spcPct val="150000"/>
                        </a:lnSpc>
                      </a:pPr>
                      <a:r>
                        <a:rPr kumimoji="1" lang="ja-JP" altLang="en-US" sz="1800" dirty="0">
                          <a:solidFill>
                            <a:schemeClr val="tx1"/>
                          </a:solidFill>
                        </a:rPr>
                        <a:t>吹き飛ばされる損傷</a:t>
                      </a:r>
                      <a:endParaRPr kumimoji="1" lang="en-US" altLang="ja-JP" sz="1800" dirty="0">
                        <a:solidFill>
                          <a:schemeClr val="tx1"/>
                        </a:solidFill>
                      </a:endParaRPr>
                    </a:p>
                    <a:p>
                      <a:pPr>
                        <a:lnSpc>
                          <a:spcPct val="150000"/>
                        </a:lnSpc>
                      </a:pPr>
                      <a:r>
                        <a:rPr kumimoji="1" lang="ja-JP" altLang="en-US" sz="1800" dirty="0">
                          <a:solidFill>
                            <a:schemeClr val="tx1"/>
                          </a:solidFill>
                        </a:rPr>
                        <a:t>建物の崩壊による損傷</a:t>
                      </a:r>
                      <a:endParaRPr kumimoji="1" lang="ja-JP" altLang="en-US" sz="1800" b="0" dirty="0">
                        <a:solidFill>
                          <a:schemeClr val="tx1"/>
                        </a:solidFill>
                      </a:endParaRP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nSpc>
                          <a:spcPct val="150000"/>
                        </a:lnSpc>
                      </a:pPr>
                      <a:r>
                        <a:rPr kumimoji="1" lang="ja-JP" altLang="en-US" sz="1800" dirty="0">
                          <a:solidFill>
                            <a:schemeClr val="tx1"/>
                          </a:solidFill>
                        </a:rPr>
                        <a:t>内出血、脳損傷、脊椎脊髄損傷、　</a:t>
                      </a:r>
                      <a:endParaRPr kumimoji="1" lang="en-US" altLang="ja-JP" sz="1800" dirty="0">
                        <a:solidFill>
                          <a:schemeClr val="tx1"/>
                        </a:solidFill>
                      </a:endParaRPr>
                    </a:p>
                    <a:p>
                      <a:pPr>
                        <a:lnSpc>
                          <a:spcPct val="150000"/>
                        </a:lnSpc>
                      </a:pPr>
                      <a:r>
                        <a:rPr kumimoji="1" lang="ja-JP" altLang="en-US" sz="1800" dirty="0">
                          <a:solidFill>
                            <a:schemeClr val="tx1"/>
                          </a:solidFill>
                        </a:rPr>
                        <a:t>骨折、胸腹部骨盤損傷</a:t>
                      </a:r>
                      <a:endParaRPr kumimoji="1" lang="ja-JP" altLang="en-US" sz="1800" b="0" dirty="0">
                        <a:solidFill>
                          <a:schemeClr val="tx1"/>
                        </a:solidFill>
                      </a:endParaRP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extLst>
                  <a:ext uri="{0D108BD9-81ED-4DB2-BD59-A6C34878D82A}">
                    <a16:rowId xmlns:a16="http://schemas.microsoft.com/office/drawing/2014/main" val="10003"/>
                  </a:ext>
                </a:extLst>
              </a:tr>
              <a:tr h="910064">
                <a:tc>
                  <a:txBody>
                    <a:bodyPr/>
                    <a:lstStyle/>
                    <a:p>
                      <a:pPr algn="ctr">
                        <a:lnSpc>
                          <a:spcPct val="150000"/>
                        </a:lnSpc>
                      </a:pPr>
                      <a:r>
                        <a:rPr kumimoji="1" lang="ja-JP" altLang="en-US" sz="1800" dirty="0">
                          <a:solidFill>
                            <a:schemeClr val="tx1"/>
                          </a:solidFill>
                        </a:rPr>
                        <a:t>四次爆傷</a:t>
                      </a:r>
                      <a:endParaRPr kumimoji="1" lang="ja-JP" altLang="en-US" sz="1800" b="0" dirty="0">
                        <a:solidFill>
                          <a:schemeClr val="tx1"/>
                        </a:solidFill>
                      </a:endParaRP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BFF"/>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sz="1800" dirty="0">
                          <a:solidFill>
                            <a:schemeClr val="tx1"/>
                          </a:solidFill>
                        </a:rPr>
                        <a:t>その他の損傷</a:t>
                      </a:r>
                      <a:endParaRPr kumimoji="1" lang="en-US" altLang="ja-JP" sz="1800" dirty="0">
                        <a:solidFill>
                          <a:schemeClr val="tx1"/>
                        </a:solidFill>
                      </a:endParaRPr>
                    </a:p>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sz="1800" dirty="0">
                          <a:solidFill>
                            <a:schemeClr val="tx1"/>
                          </a:solidFill>
                        </a:rPr>
                        <a:t>主に熱傷及び有害ガス</a:t>
                      </a:r>
                      <a:endParaRPr kumimoji="1" lang="ja-JP" altLang="en-US" sz="1800" b="0" dirty="0">
                        <a:solidFill>
                          <a:schemeClr val="tx1"/>
                        </a:solidFill>
                      </a:endParaRP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BFF"/>
                    </a:solidFill>
                  </a:tcPr>
                </a:tc>
                <a:tc>
                  <a:txBody>
                    <a:bodyPr/>
                    <a:lstStyle/>
                    <a:p>
                      <a:pPr>
                        <a:lnSpc>
                          <a:spcPct val="150000"/>
                        </a:lnSpc>
                      </a:pPr>
                      <a:r>
                        <a:rPr kumimoji="1" lang="ja-JP" altLang="en-US" sz="1800" dirty="0">
                          <a:solidFill>
                            <a:schemeClr val="tx1"/>
                          </a:solidFill>
                        </a:rPr>
                        <a:t>熱傷、煙及び粉塵による呼吸症状、</a:t>
                      </a:r>
                      <a:endParaRPr kumimoji="1" lang="en-US" altLang="ja-JP" sz="1800" dirty="0">
                        <a:solidFill>
                          <a:schemeClr val="tx1"/>
                        </a:solidFill>
                      </a:endParaRPr>
                    </a:p>
                    <a:p>
                      <a:pPr>
                        <a:lnSpc>
                          <a:spcPct val="150000"/>
                        </a:lnSpc>
                      </a:pPr>
                      <a:r>
                        <a:rPr kumimoji="1" lang="ja-JP" altLang="en-US" sz="1800" dirty="0">
                          <a:solidFill>
                            <a:schemeClr val="tx1"/>
                          </a:solidFill>
                        </a:rPr>
                        <a:t>一酸化炭素等中毒</a:t>
                      </a:r>
                      <a:endParaRPr kumimoji="1" lang="ja-JP" altLang="en-US" sz="1800" b="0" dirty="0">
                        <a:solidFill>
                          <a:schemeClr val="tx1"/>
                        </a:solidFill>
                      </a:endParaRPr>
                    </a:p>
                  </a:txBody>
                  <a:tcPr marL="68584" marR="68584" marT="34253" marB="3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B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70336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EDA2F7-CC8B-FF4C-B0CD-42A7EB9AD519}"/>
              </a:ext>
            </a:extLst>
          </p:cNvPr>
          <p:cNvSpPr>
            <a:spLocks noGrp="1"/>
          </p:cNvSpPr>
          <p:nvPr>
            <p:ph type="title"/>
          </p:nvPr>
        </p:nvSpPr>
        <p:spPr/>
        <p:txBody>
          <a:bodyPr/>
          <a:lstStyle/>
          <a:p>
            <a:r>
              <a:rPr kumimoji="1" lang="ja-JP" altLang="en-US"/>
              <a:t>爆薬量と避難距離</a:t>
            </a:r>
          </a:p>
        </p:txBody>
      </p:sp>
      <p:sp>
        <p:nvSpPr>
          <p:cNvPr id="4" name="スライド番号プレースホルダー 3">
            <a:extLst>
              <a:ext uri="{FF2B5EF4-FFF2-40B4-BE49-F238E27FC236}">
                <a16:creationId xmlns:a16="http://schemas.microsoft.com/office/drawing/2014/main" id="{D555FE7A-2203-0D46-8C46-D8E7D217A39E}"/>
              </a:ext>
            </a:extLst>
          </p:cNvPr>
          <p:cNvSpPr>
            <a:spLocks noGrp="1"/>
          </p:cNvSpPr>
          <p:nvPr>
            <p:ph type="sldNum" sz="quarter" idx="12"/>
          </p:nvPr>
        </p:nvSpPr>
        <p:spPr/>
        <p:txBody>
          <a:bodyPr/>
          <a:lstStyle/>
          <a:p>
            <a:fld id="{3703C944-5F21-DB4B-805C-66633127842B}" type="slidenum">
              <a:rPr lang="ja-JP" altLang="en-US" smtClean="0"/>
              <a:pPr/>
              <a:t>8</a:t>
            </a:fld>
            <a:endParaRPr lang="ja-JP" altLang="en-US"/>
          </a:p>
        </p:txBody>
      </p:sp>
      <p:graphicFrame>
        <p:nvGraphicFramePr>
          <p:cNvPr id="5" name="コンテンツ プレースホルダー 4">
            <a:extLst>
              <a:ext uri="{FF2B5EF4-FFF2-40B4-BE49-F238E27FC236}">
                <a16:creationId xmlns:a16="http://schemas.microsoft.com/office/drawing/2014/main" id="{02A504CE-9F6F-AA4C-B256-CA01AAEC7C7A}"/>
              </a:ext>
            </a:extLst>
          </p:cNvPr>
          <p:cNvGraphicFramePr>
            <a:graphicFrameLocks noGrp="1"/>
          </p:cNvGraphicFramePr>
          <p:nvPr>
            <p:ph idx="1"/>
            <p:extLst>
              <p:ext uri="{D42A27DB-BD31-4B8C-83A1-F6EECF244321}">
                <p14:modId xmlns:p14="http://schemas.microsoft.com/office/powerpoint/2010/main" val="3918777041"/>
              </p:ext>
            </p:extLst>
          </p:nvPr>
        </p:nvGraphicFramePr>
        <p:xfrm>
          <a:off x="628650" y="835025"/>
          <a:ext cx="7886700" cy="3992664"/>
        </p:xfrm>
        <a:graphic>
          <a:graphicData uri="http://schemas.openxmlformats.org/drawingml/2006/table">
            <a:tbl>
              <a:tblPr firstRow="1" bandRow="1">
                <a:tableStyleId>{5C22544A-7EE6-4342-B048-85BDC9FD1C3A}</a:tableStyleId>
              </a:tblPr>
              <a:tblGrid>
                <a:gridCol w="2336619">
                  <a:extLst>
                    <a:ext uri="{9D8B030D-6E8A-4147-A177-3AD203B41FA5}">
                      <a16:colId xmlns:a16="http://schemas.microsoft.com/office/drawing/2014/main" val="20000"/>
                    </a:ext>
                  </a:extLst>
                </a:gridCol>
                <a:gridCol w="1850027">
                  <a:extLst>
                    <a:ext uri="{9D8B030D-6E8A-4147-A177-3AD203B41FA5}">
                      <a16:colId xmlns:a16="http://schemas.microsoft.com/office/drawing/2014/main" val="20001"/>
                    </a:ext>
                  </a:extLst>
                </a:gridCol>
                <a:gridCol w="1850027">
                  <a:extLst>
                    <a:ext uri="{9D8B030D-6E8A-4147-A177-3AD203B41FA5}">
                      <a16:colId xmlns:a16="http://schemas.microsoft.com/office/drawing/2014/main" val="20002"/>
                    </a:ext>
                  </a:extLst>
                </a:gridCol>
                <a:gridCol w="1850027">
                  <a:extLst>
                    <a:ext uri="{9D8B030D-6E8A-4147-A177-3AD203B41FA5}">
                      <a16:colId xmlns:a16="http://schemas.microsoft.com/office/drawing/2014/main" val="20003"/>
                    </a:ext>
                  </a:extLst>
                </a:gridCol>
              </a:tblGrid>
              <a:tr h="502896">
                <a:tc>
                  <a:txBody>
                    <a:bodyPr/>
                    <a:lstStyle/>
                    <a:p>
                      <a:pPr algn="ctr"/>
                      <a:r>
                        <a:rPr kumimoji="1" lang="ja-JP" altLang="en-US" sz="1600" dirty="0">
                          <a:solidFill>
                            <a:schemeClr val="tx1"/>
                          </a:solidFill>
                        </a:rPr>
                        <a:t>爆発物の種類</a:t>
                      </a:r>
                      <a:endParaRPr kumimoji="1" lang="en-US" altLang="ja-JP" sz="1600" dirty="0">
                        <a:solidFill>
                          <a:schemeClr val="tx1"/>
                        </a:solidFill>
                      </a:endParaRPr>
                    </a:p>
                    <a:p>
                      <a:pPr algn="ctr"/>
                      <a:r>
                        <a:rPr kumimoji="1" lang="en-US" altLang="ja-JP" sz="1600" dirty="0">
                          <a:solidFill>
                            <a:schemeClr val="tx1"/>
                          </a:solidFill>
                        </a:rPr>
                        <a:t>(</a:t>
                      </a:r>
                      <a:r>
                        <a:rPr kumimoji="1" lang="ja-JP" altLang="en-US" sz="1600" dirty="0">
                          <a:solidFill>
                            <a:schemeClr val="tx1"/>
                          </a:solidFill>
                        </a:rPr>
                        <a:t>容器、車両等の種類</a:t>
                      </a:r>
                      <a:r>
                        <a:rPr kumimoji="1" lang="en-US" altLang="ja-JP" sz="1600" dirty="0">
                          <a:solidFill>
                            <a:schemeClr val="tx1"/>
                          </a:solidFill>
                        </a:rPr>
                        <a:t>)</a:t>
                      </a: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dirty="0">
                          <a:solidFill>
                            <a:schemeClr val="tx1"/>
                          </a:solidFill>
                        </a:rPr>
                        <a:t>爆発物</a:t>
                      </a:r>
                      <a:endParaRPr kumimoji="1" lang="en-US" altLang="ja-JP" sz="1600" dirty="0">
                        <a:solidFill>
                          <a:schemeClr val="tx1"/>
                        </a:solidFill>
                      </a:endParaRPr>
                    </a:p>
                    <a:p>
                      <a:pPr algn="ctr"/>
                      <a:r>
                        <a:rPr kumimoji="1" lang="en-US" altLang="ja-JP" sz="1600" dirty="0">
                          <a:solidFill>
                            <a:schemeClr val="tx1"/>
                          </a:solidFill>
                        </a:rPr>
                        <a:t>TNT</a:t>
                      </a:r>
                      <a:r>
                        <a:rPr kumimoji="1" lang="ja-JP" altLang="en-US" sz="1600" dirty="0">
                          <a:solidFill>
                            <a:schemeClr val="tx1"/>
                          </a:solidFill>
                        </a:rPr>
                        <a:t>換算薬量</a:t>
                      </a:r>
                      <a:r>
                        <a:rPr kumimoji="1" lang="en-US" altLang="ja-JP" sz="1600" dirty="0">
                          <a:solidFill>
                            <a:schemeClr val="tx1"/>
                          </a:solidFill>
                        </a:rPr>
                        <a:t>(kg)</a:t>
                      </a:r>
                      <a:endParaRPr kumimoji="1" lang="ja-JP" altLang="en-US" sz="1600"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dirty="0">
                          <a:solidFill>
                            <a:schemeClr val="tx1"/>
                          </a:solidFill>
                        </a:rPr>
                        <a:t>避難命令距離</a:t>
                      </a:r>
                      <a:r>
                        <a:rPr kumimoji="1" lang="en-US" altLang="ja-JP" sz="1600" dirty="0">
                          <a:solidFill>
                            <a:schemeClr val="tx1"/>
                          </a:solidFill>
                        </a:rPr>
                        <a:t>(m)</a:t>
                      </a:r>
                      <a:endParaRPr kumimoji="1" lang="ja-JP" altLang="en-US" sz="1600"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600" dirty="0">
                          <a:solidFill>
                            <a:schemeClr val="tx1"/>
                          </a:solidFill>
                        </a:rPr>
                        <a:t>避難推奨距離</a:t>
                      </a:r>
                      <a:r>
                        <a:rPr kumimoji="1" lang="en-US" altLang="ja-JP" sz="1600" dirty="0">
                          <a:solidFill>
                            <a:schemeClr val="tx1"/>
                          </a:solidFill>
                        </a:rPr>
                        <a:t>(m)</a:t>
                      </a:r>
                      <a:endParaRPr kumimoji="1" lang="ja-JP" altLang="en-US" sz="1600"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extLst>
                  <a:ext uri="{0D108BD9-81ED-4DB2-BD59-A6C34878D82A}">
                    <a16:rowId xmlns:a16="http://schemas.microsoft.com/office/drawing/2014/main" val="10000"/>
                  </a:ext>
                </a:extLst>
              </a:tr>
              <a:tr h="411456">
                <a:tc>
                  <a:txBody>
                    <a:bodyPr/>
                    <a:lstStyle/>
                    <a:p>
                      <a:pPr algn="ctr"/>
                      <a:r>
                        <a:rPr kumimoji="1" lang="ja-JP" altLang="en-US" sz="1600" dirty="0">
                          <a:solidFill>
                            <a:schemeClr val="tx1"/>
                          </a:solidFill>
                        </a:rPr>
                        <a:t>鉄パイプ、圧力鍋</a:t>
                      </a:r>
                      <a:endParaRPr kumimoji="1" lang="ja-JP" altLang="en-US" sz="1600" b="1"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200" dirty="0">
                          <a:solidFill>
                            <a:schemeClr val="tx1"/>
                          </a:solidFill>
                        </a:rPr>
                        <a:t>2.3</a:t>
                      </a:r>
                      <a:endParaRPr kumimoji="1" lang="ja-JP" altLang="en-US" sz="2200"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200" dirty="0">
                          <a:solidFill>
                            <a:schemeClr val="tx1"/>
                          </a:solidFill>
                        </a:rPr>
                        <a:t>21</a:t>
                      </a:r>
                      <a:endParaRPr kumimoji="1" lang="ja-JP" altLang="en-US" sz="2200"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en-US" altLang="ja-JP" sz="2200" dirty="0">
                          <a:solidFill>
                            <a:schemeClr val="tx1"/>
                          </a:solidFill>
                        </a:rPr>
                        <a:t>366</a:t>
                      </a:r>
                      <a:endParaRPr kumimoji="1" lang="ja-JP" altLang="en-US" sz="2200"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extLst>
                  <a:ext uri="{0D108BD9-81ED-4DB2-BD59-A6C34878D82A}">
                    <a16:rowId xmlns:a16="http://schemas.microsoft.com/office/drawing/2014/main" val="10001"/>
                  </a:ext>
                </a:extLst>
              </a:tr>
              <a:tr h="411456">
                <a:tc>
                  <a:txBody>
                    <a:bodyPr/>
                    <a:lstStyle/>
                    <a:p>
                      <a:pPr algn="ctr"/>
                      <a:r>
                        <a:rPr kumimoji="1" lang="ja-JP" altLang="en-US" sz="1600" dirty="0">
                          <a:solidFill>
                            <a:schemeClr val="tx1"/>
                          </a:solidFill>
                        </a:rPr>
                        <a:t>ベスト</a:t>
                      </a:r>
                      <a:endParaRPr kumimoji="1" lang="ja-JP" altLang="en-US" sz="1600" b="1"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200" dirty="0">
                          <a:solidFill>
                            <a:schemeClr val="tx1"/>
                          </a:solidFill>
                        </a:rPr>
                        <a:t>9.2</a:t>
                      </a:r>
                      <a:endParaRPr kumimoji="1" lang="ja-JP" altLang="en-US" sz="2200"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200" dirty="0">
                          <a:solidFill>
                            <a:schemeClr val="tx1"/>
                          </a:solidFill>
                        </a:rPr>
                        <a:t>34</a:t>
                      </a:r>
                      <a:endParaRPr kumimoji="1" lang="ja-JP" altLang="en-US" sz="2200"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en-US" altLang="ja-JP" sz="2200" dirty="0">
                          <a:solidFill>
                            <a:schemeClr val="tx1"/>
                          </a:solidFill>
                        </a:rPr>
                        <a:t>518</a:t>
                      </a:r>
                      <a:endParaRPr kumimoji="1" lang="ja-JP" altLang="en-US" sz="2200"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extLst>
                  <a:ext uri="{0D108BD9-81ED-4DB2-BD59-A6C34878D82A}">
                    <a16:rowId xmlns:a16="http://schemas.microsoft.com/office/drawing/2014/main" val="10002"/>
                  </a:ext>
                </a:extLst>
              </a:tr>
              <a:tr h="411456">
                <a:tc>
                  <a:txBody>
                    <a:bodyPr/>
                    <a:lstStyle/>
                    <a:p>
                      <a:pPr algn="ctr"/>
                      <a:r>
                        <a:rPr kumimoji="1" lang="ja-JP" altLang="en-US" sz="1600" dirty="0">
                          <a:solidFill>
                            <a:schemeClr val="tx1"/>
                          </a:solidFill>
                        </a:rPr>
                        <a:t>スーツケース</a:t>
                      </a:r>
                      <a:endParaRPr kumimoji="1" lang="ja-JP" altLang="en-US" sz="1600" b="1"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200" dirty="0">
                          <a:solidFill>
                            <a:schemeClr val="tx1"/>
                          </a:solidFill>
                        </a:rPr>
                        <a:t>23</a:t>
                      </a:r>
                      <a:endParaRPr kumimoji="1" lang="ja-JP" altLang="en-US" sz="2200"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200" dirty="0">
                          <a:solidFill>
                            <a:schemeClr val="tx1"/>
                          </a:solidFill>
                        </a:rPr>
                        <a:t>46</a:t>
                      </a:r>
                      <a:endParaRPr kumimoji="1" lang="ja-JP" altLang="en-US" sz="2200"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en-US" altLang="ja-JP" sz="2200" dirty="0">
                          <a:solidFill>
                            <a:schemeClr val="tx1"/>
                          </a:solidFill>
                        </a:rPr>
                        <a:t>564</a:t>
                      </a:r>
                      <a:endParaRPr kumimoji="1" lang="ja-JP" altLang="en-US" sz="2200"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extLst>
                  <a:ext uri="{0D108BD9-81ED-4DB2-BD59-A6C34878D82A}">
                    <a16:rowId xmlns:a16="http://schemas.microsoft.com/office/drawing/2014/main" val="10003"/>
                  </a:ext>
                </a:extLst>
              </a:tr>
              <a:tr h="411456">
                <a:tc>
                  <a:txBody>
                    <a:bodyPr/>
                    <a:lstStyle/>
                    <a:p>
                      <a:pPr algn="ctr"/>
                      <a:r>
                        <a:rPr kumimoji="1" lang="ja-JP" altLang="en-US" sz="1600" dirty="0">
                          <a:solidFill>
                            <a:schemeClr val="tx1"/>
                          </a:solidFill>
                        </a:rPr>
                        <a:t>軽自動車</a:t>
                      </a:r>
                      <a:endParaRPr kumimoji="1" lang="ja-JP" altLang="en-US" sz="1600" b="1"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200" dirty="0">
                          <a:solidFill>
                            <a:schemeClr val="tx1"/>
                          </a:solidFill>
                        </a:rPr>
                        <a:t>227</a:t>
                      </a:r>
                      <a:endParaRPr kumimoji="1" lang="ja-JP" altLang="en-US" sz="2200"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200" dirty="0">
                          <a:solidFill>
                            <a:schemeClr val="tx1"/>
                          </a:solidFill>
                        </a:rPr>
                        <a:t>98</a:t>
                      </a:r>
                      <a:endParaRPr kumimoji="1" lang="ja-JP" altLang="en-US" sz="2200"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en-US" altLang="ja-JP" sz="2200" dirty="0">
                          <a:solidFill>
                            <a:schemeClr val="tx1"/>
                          </a:solidFill>
                        </a:rPr>
                        <a:t>580</a:t>
                      </a:r>
                      <a:endParaRPr kumimoji="1" lang="ja-JP" altLang="en-US" sz="2200"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extLst>
                  <a:ext uri="{0D108BD9-81ED-4DB2-BD59-A6C34878D82A}">
                    <a16:rowId xmlns:a16="http://schemas.microsoft.com/office/drawing/2014/main" val="10004"/>
                  </a:ext>
                </a:extLst>
              </a:tr>
              <a:tr h="411456">
                <a:tc>
                  <a:txBody>
                    <a:bodyPr/>
                    <a:lstStyle/>
                    <a:p>
                      <a:pPr algn="ctr"/>
                      <a:r>
                        <a:rPr kumimoji="1" lang="ja-JP" altLang="en-US" sz="1600" dirty="0">
                          <a:solidFill>
                            <a:schemeClr val="tx1"/>
                          </a:solidFill>
                        </a:rPr>
                        <a:t>バン、</a:t>
                      </a:r>
                      <a:r>
                        <a:rPr kumimoji="1" lang="en-US" altLang="ja-JP" sz="1600" dirty="0">
                          <a:solidFill>
                            <a:schemeClr val="tx1"/>
                          </a:solidFill>
                        </a:rPr>
                        <a:t>RV</a:t>
                      </a:r>
                      <a:r>
                        <a:rPr kumimoji="1" lang="ja-JP" altLang="en-US" sz="1600" dirty="0">
                          <a:solidFill>
                            <a:schemeClr val="tx1"/>
                          </a:solidFill>
                        </a:rPr>
                        <a:t>車</a:t>
                      </a:r>
                      <a:endParaRPr kumimoji="1" lang="ja-JP" altLang="en-US" sz="1600" b="1"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200" dirty="0">
                          <a:solidFill>
                            <a:schemeClr val="tx1"/>
                          </a:solidFill>
                        </a:rPr>
                        <a:t>454</a:t>
                      </a:r>
                      <a:endParaRPr kumimoji="1" lang="ja-JP" altLang="en-US" sz="2200"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200" dirty="0">
                          <a:solidFill>
                            <a:schemeClr val="tx1"/>
                          </a:solidFill>
                        </a:rPr>
                        <a:t>122</a:t>
                      </a:r>
                      <a:endParaRPr kumimoji="1" lang="ja-JP" altLang="en-US" sz="2200"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en-US" altLang="ja-JP" sz="2200" dirty="0">
                          <a:solidFill>
                            <a:schemeClr val="tx1"/>
                          </a:solidFill>
                        </a:rPr>
                        <a:t>732</a:t>
                      </a:r>
                      <a:endParaRPr kumimoji="1" lang="ja-JP" altLang="en-US" sz="2200"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extLst>
                  <a:ext uri="{0D108BD9-81ED-4DB2-BD59-A6C34878D82A}">
                    <a16:rowId xmlns:a16="http://schemas.microsoft.com/office/drawing/2014/main" val="10005"/>
                  </a:ext>
                </a:extLst>
              </a:tr>
              <a:tr h="411456">
                <a:tc>
                  <a:txBody>
                    <a:bodyPr/>
                    <a:lstStyle/>
                    <a:p>
                      <a:pPr algn="ctr"/>
                      <a:r>
                        <a:rPr kumimoji="1" lang="ja-JP" altLang="en-US" sz="1600" dirty="0">
                          <a:solidFill>
                            <a:schemeClr val="tx1"/>
                          </a:solidFill>
                        </a:rPr>
                        <a:t>２</a:t>
                      </a:r>
                      <a:r>
                        <a:rPr kumimoji="1" lang="en-US" altLang="ja-JP" sz="1600" dirty="0">
                          <a:solidFill>
                            <a:schemeClr val="tx1"/>
                          </a:solidFill>
                        </a:rPr>
                        <a:t>t</a:t>
                      </a:r>
                      <a:r>
                        <a:rPr kumimoji="1" lang="ja-JP" altLang="en-US" sz="1600" dirty="0">
                          <a:solidFill>
                            <a:schemeClr val="tx1"/>
                          </a:solidFill>
                        </a:rPr>
                        <a:t>トラック</a:t>
                      </a:r>
                      <a:endParaRPr kumimoji="1" lang="en-US" altLang="ja-JP" sz="1600" b="1"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200" dirty="0">
                          <a:solidFill>
                            <a:schemeClr val="tx1"/>
                          </a:solidFill>
                        </a:rPr>
                        <a:t>1,814</a:t>
                      </a:r>
                      <a:endParaRPr kumimoji="1" lang="ja-JP" altLang="en-US" sz="2200"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200" dirty="0">
                          <a:solidFill>
                            <a:schemeClr val="tx1"/>
                          </a:solidFill>
                        </a:rPr>
                        <a:t>195</a:t>
                      </a:r>
                      <a:endParaRPr kumimoji="1" lang="ja-JP" altLang="en-US" sz="2200"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en-US" altLang="ja-JP" sz="2200" dirty="0">
                          <a:solidFill>
                            <a:schemeClr val="tx1"/>
                          </a:solidFill>
                        </a:rPr>
                        <a:t>1,159</a:t>
                      </a:r>
                      <a:endParaRPr kumimoji="1" lang="ja-JP" altLang="en-US" sz="2200"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extLst>
                  <a:ext uri="{0D108BD9-81ED-4DB2-BD59-A6C34878D82A}">
                    <a16:rowId xmlns:a16="http://schemas.microsoft.com/office/drawing/2014/main" val="10006"/>
                  </a:ext>
                </a:extLst>
              </a:tr>
              <a:tr h="411456">
                <a:tc>
                  <a:txBody>
                    <a:bodyPr/>
                    <a:lstStyle/>
                    <a:p>
                      <a:pPr algn="ctr"/>
                      <a:r>
                        <a:rPr kumimoji="1" lang="ja-JP" altLang="en-US" sz="1600" dirty="0">
                          <a:solidFill>
                            <a:schemeClr val="tx1"/>
                          </a:solidFill>
                        </a:rPr>
                        <a:t>４</a:t>
                      </a:r>
                      <a:r>
                        <a:rPr kumimoji="1" lang="en-US" altLang="ja-JP" sz="1600" dirty="0">
                          <a:solidFill>
                            <a:schemeClr val="tx1"/>
                          </a:solidFill>
                        </a:rPr>
                        <a:t>t</a:t>
                      </a:r>
                      <a:r>
                        <a:rPr kumimoji="1" lang="ja-JP" altLang="en-US" sz="1600" dirty="0">
                          <a:solidFill>
                            <a:schemeClr val="tx1"/>
                          </a:solidFill>
                        </a:rPr>
                        <a:t>トラック</a:t>
                      </a:r>
                      <a:endParaRPr kumimoji="1" lang="ja-JP" altLang="en-US" sz="1600" b="1"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200" dirty="0">
                          <a:solidFill>
                            <a:schemeClr val="tx1"/>
                          </a:solidFill>
                        </a:rPr>
                        <a:t>4,536</a:t>
                      </a:r>
                      <a:endParaRPr kumimoji="1" lang="ja-JP" altLang="en-US" sz="2200"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200" dirty="0">
                          <a:solidFill>
                            <a:schemeClr val="tx1"/>
                          </a:solidFill>
                        </a:rPr>
                        <a:t>263</a:t>
                      </a:r>
                      <a:endParaRPr kumimoji="1" lang="ja-JP" altLang="en-US" sz="2200"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en-US" altLang="ja-JP" sz="2200" dirty="0">
                          <a:solidFill>
                            <a:schemeClr val="tx1"/>
                          </a:solidFill>
                        </a:rPr>
                        <a:t>1,555</a:t>
                      </a:r>
                      <a:endParaRPr kumimoji="1" lang="ja-JP" altLang="en-US" sz="2200"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extLst>
                  <a:ext uri="{0D108BD9-81ED-4DB2-BD59-A6C34878D82A}">
                    <a16:rowId xmlns:a16="http://schemas.microsoft.com/office/drawing/2014/main" val="10007"/>
                  </a:ext>
                </a:extLst>
              </a:tr>
              <a:tr h="411456">
                <a:tc>
                  <a:txBody>
                    <a:bodyPr/>
                    <a:lstStyle/>
                    <a:p>
                      <a:pPr algn="ctr"/>
                      <a:r>
                        <a:rPr kumimoji="1" lang="ja-JP" altLang="en-US" sz="1600" dirty="0">
                          <a:solidFill>
                            <a:schemeClr val="tx1"/>
                          </a:solidFill>
                        </a:rPr>
                        <a:t>大型トレーラー</a:t>
                      </a:r>
                      <a:endParaRPr kumimoji="1" lang="ja-JP" altLang="en-US" sz="1600" b="1"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200" dirty="0">
                          <a:solidFill>
                            <a:schemeClr val="tx1"/>
                          </a:solidFill>
                        </a:rPr>
                        <a:t>27,216</a:t>
                      </a:r>
                      <a:endParaRPr kumimoji="1" lang="ja-JP" altLang="en-US" sz="2200"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200" dirty="0">
                          <a:solidFill>
                            <a:schemeClr val="tx1"/>
                          </a:solidFill>
                        </a:rPr>
                        <a:t>479</a:t>
                      </a:r>
                      <a:endParaRPr kumimoji="1" lang="ja-JP" altLang="en-US" sz="2200"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en-US" altLang="ja-JP" sz="2200" dirty="0">
                          <a:solidFill>
                            <a:schemeClr val="tx1"/>
                          </a:solidFill>
                        </a:rPr>
                        <a:t>2,835</a:t>
                      </a:r>
                      <a:endParaRPr kumimoji="1" lang="ja-JP" altLang="en-US" sz="2200" dirty="0">
                        <a:solidFill>
                          <a:schemeClr val="tx1"/>
                        </a:solidFill>
                      </a:endParaRPr>
                    </a:p>
                  </a:txBody>
                  <a:tcPr marL="68574" marR="68574"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extLst>
                  <a:ext uri="{0D108BD9-81ED-4DB2-BD59-A6C34878D82A}">
                    <a16:rowId xmlns:a16="http://schemas.microsoft.com/office/drawing/2014/main" val="10008"/>
                  </a:ext>
                </a:extLst>
              </a:tr>
            </a:tbl>
          </a:graphicData>
        </a:graphic>
      </p:graphicFrame>
      <p:sp>
        <p:nvSpPr>
          <p:cNvPr id="6" name="テキスト ボックス 5">
            <a:extLst>
              <a:ext uri="{FF2B5EF4-FFF2-40B4-BE49-F238E27FC236}">
                <a16:creationId xmlns:a16="http://schemas.microsoft.com/office/drawing/2014/main" id="{93B3A98B-6363-8647-9E86-960B114DC398}"/>
              </a:ext>
            </a:extLst>
          </p:cNvPr>
          <p:cNvSpPr txBox="1">
            <a:spLocks noChangeArrowheads="1"/>
          </p:cNvSpPr>
          <p:nvPr/>
        </p:nvSpPr>
        <p:spPr bwMode="auto">
          <a:xfrm>
            <a:off x="607218" y="4830691"/>
            <a:ext cx="2521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900" dirty="0"/>
              <a:t>出典：爆発物検知・</a:t>
            </a:r>
            <a:r>
              <a:rPr lang="en-US" altLang="ja-JP" sz="900" dirty="0"/>
              <a:t>CBRNE</a:t>
            </a:r>
            <a:r>
              <a:rPr lang="ja-JP" altLang="en-US" sz="900" dirty="0"/>
              <a:t>テロ対策ハンドブック</a:t>
            </a:r>
            <a:endParaRPr lang="en-US" altLang="ja-JP" sz="900" dirty="0"/>
          </a:p>
        </p:txBody>
      </p:sp>
    </p:spTree>
    <p:extLst>
      <p:ext uri="{BB962C8B-B14F-4D97-AF65-F5344CB8AC3E}">
        <p14:creationId xmlns:p14="http://schemas.microsoft.com/office/powerpoint/2010/main" val="2568994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703C944-5F21-DB4B-805C-66633127842B}" type="slidenum">
              <a:rPr kumimoji="1" lang="ja-JP" altLang="en-US" smtClean="0"/>
              <a:t>9</a:t>
            </a:fld>
            <a:endParaRPr kumimoji="1" lang="ja-JP" altLang="en-US"/>
          </a:p>
        </p:txBody>
      </p:sp>
      <p:sp>
        <p:nvSpPr>
          <p:cNvPr id="6" name="タイトル 1">
            <a:extLst>
              <a:ext uri="{FF2B5EF4-FFF2-40B4-BE49-F238E27FC236}">
                <a16:creationId xmlns:a16="http://schemas.microsoft.com/office/drawing/2014/main" id="{24DF3700-584F-B443-AB6F-6B69A2D8CBAA}"/>
              </a:ext>
            </a:extLst>
          </p:cNvPr>
          <p:cNvSpPr txBox="1">
            <a:spLocks/>
          </p:cNvSpPr>
          <p:nvPr/>
        </p:nvSpPr>
        <p:spPr>
          <a:xfrm>
            <a:off x="628650" y="166651"/>
            <a:ext cx="7886700" cy="495197"/>
          </a:xfrm>
          <a:prstGeom prst="rect">
            <a:avLst/>
          </a:prstGeom>
        </p:spPr>
        <p:txBody>
          <a:bodyPr/>
          <a:lstStyle>
            <a:lvl1pPr algn="ctr" defTabSz="385763" rtl="0" eaLnBrk="1" latinLnBrk="0" hangingPunct="1">
              <a:lnSpc>
                <a:spcPct val="90000"/>
              </a:lnSpc>
              <a:spcBef>
                <a:spcPct val="0"/>
              </a:spcBef>
              <a:buNone/>
              <a:defRPr kumimoji="1" sz="3200" b="1" kern="1200">
                <a:solidFill>
                  <a:schemeClr val="tx1"/>
                </a:solidFill>
                <a:latin typeface="+mj-lt"/>
                <a:ea typeface="+mj-ea"/>
                <a:cs typeface="+mj-cs"/>
              </a:defRPr>
            </a:lvl1pPr>
          </a:lstStyle>
          <a:p>
            <a:r>
              <a:rPr lang="ja-JP" altLang="en-US" dirty="0"/>
              <a:t>遮蔽物による防護</a:t>
            </a:r>
          </a:p>
        </p:txBody>
      </p:sp>
      <p:sp>
        <p:nvSpPr>
          <p:cNvPr id="5" name="コンテンツ プレースホルダー 2">
            <a:extLst>
              <a:ext uri="{FF2B5EF4-FFF2-40B4-BE49-F238E27FC236}">
                <a16:creationId xmlns:a16="http://schemas.microsoft.com/office/drawing/2014/main" id="{22B877DD-AD56-A940-8F99-6D233DC7FFF7}"/>
              </a:ext>
            </a:extLst>
          </p:cNvPr>
          <p:cNvSpPr txBox="1">
            <a:spLocks/>
          </p:cNvSpPr>
          <p:nvPr/>
        </p:nvSpPr>
        <p:spPr>
          <a:xfrm>
            <a:off x="812077" y="939441"/>
            <a:ext cx="7962295" cy="4229866"/>
          </a:xfrm>
          <a:prstGeom prst="rect">
            <a:avLst/>
          </a:prstGeom>
        </p:spPr>
        <p:txBody>
          <a:bodyPr vert="horz" lIns="91440" tIns="45720" rIns="91440" bIns="45720" rtlCol="0">
            <a:normAutofit/>
          </a:bodyPr>
          <a:lstStyle>
            <a:lvl1pPr marL="357188" indent="-357188" algn="l" defTabSz="385763" rtl="0" eaLnBrk="1" latinLnBrk="0" hangingPunct="1">
              <a:lnSpc>
                <a:spcPct val="90000"/>
              </a:lnSpc>
              <a:spcBef>
                <a:spcPts val="760"/>
              </a:spcBef>
              <a:spcAft>
                <a:spcPts val="338"/>
              </a:spcAft>
              <a:buFont typeface="HiraginoSans-W3" panose="020B0400000000000000" pitchFamily="34" charset="-128"/>
              <a:buChar char="❖"/>
              <a:tabLst/>
              <a:defRPr kumimoji="1" sz="2400" kern="1200">
                <a:solidFill>
                  <a:schemeClr val="tx1"/>
                </a:solidFill>
                <a:latin typeface="+mn-lt"/>
                <a:ea typeface="+mn-ea"/>
                <a:cs typeface="+mn-cs"/>
              </a:defRPr>
            </a:lvl1pPr>
            <a:lvl2pPr marL="623888" indent="-266700" algn="l" defTabSz="385763" rtl="0" eaLnBrk="1" latinLnBrk="0" hangingPunct="1">
              <a:lnSpc>
                <a:spcPct val="90000"/>
              </a:lnSpc>
              <a:spcBef>
                <a:spcPts val="211"/>
              </a:spcBef>
              <a:spcAft>
                <a:spcPts val="338"/>
              </a:spcAft>
              <a:buFont typeface="ArialUnicodeMS" panose="020B0604020202020204" pitchFamily="34" charset="-128"/>
              <a:buChar char="✼"/>
              <a:tabLst/>
              <a:defRPr kumimoji="1" sz="2400" kern="1200">
                <a:solidFill>
                  <a:schemeClr val="tx1"/>
                </a:solidFill>
                <a:latin typeface="+mn-lt"/>
                <a:ea typeface="+mn-ea"/>
                <a:cs typeface="+mn-cs"/>
              </a:defRPr>
            </a:lvl2pPr>
            <a:lvl3pPr marL="892175" indent="-254000" algn="l" defTabSz="385763" rtl="0" eaLnBrk="1" latinLnBrk="0" hangingPunct="1">
              <a:lnSpc>
                <a:spcPct val="90000"/>
              </a:lnSpc>
              <a:spcBef>
                <a:spcPts val="211"/>
              </a:spcBef>
              <a:spcAft>
                <a:spcPts val="338"/>
              </a:spcAft>
              <a:buFont typeface="AppleSDGothicNeo-Regular" panose="02000300000000000000" pitchFamily="2" charset="-127"/>
              <a:buChar char="✣"/>
              <a:tabLst/>
              <a:defRPr kumimoji="1" sz="2400" kern="1200">
                <a:solidFill>
                  <a:schemeClr val="tx1"/>
                </a:solidFill>
                <a:latin typeface="+mn-lt"/>
                <a:ea typeface="+mn-ea"/>
                <a:cs typeface="+mn-cs"/>
              </a:defRPr>
            </a:lvl3pPr>
            <a:lvl4pPr marL="1066800" indent="-266700" algn="l" defTabSz="385763" rtl="0" eaLnBrk="1" latinLnBrk="0" hangingPunct="1">
              <a:lnSpc>
                <a:spcPct val="90000"/>
              </a:lnSpc>
              <a:spcBef>
                <a:spcPts val="211"/>
              </a:spcBef>
              <a:spcAft>
                <a:spcPts val="338"/>
              </a:spcAft>
              <a:buFont typeface="AppleSDGothicNeo-Regular" panose="02000300000000000000" pitchFamily="2" charset="-127"/>
              <a:buChar char="✽"/>
              <a:tabLst/>
              <a:defRPr kumimoji="1" sz="2400" kern="1200">
                <a:solidFill>
                  <a:schemeClr val="tx1"/>
                </a:solidFill>
                <a:latin typeface="+mn-lt"/>
                <a:ea typeface="+mn-ea"/>
                <a:cs typeface="+mn-cs"/>
              </a:defRPr>
            </a:lvl4pPr>
            <a:lvl5pPr marL="1335088" indent="-268288" algn="l" defTabSz="385763" rtl="0" eaLnBrk="1" latinLnBrk="0" hangingPunct="1">
              <a:lnSpc>
                <a:spcPct val="90000"/>
              </a:lnSpc>
              <a:spcBef>
                <a:spcPts val="211"/>
              </a:spcBef>
              <a:spcAft>
                <a:spcPts val="338"/>
              </a:spcAft>
              <a:buFont typeface="ArialUnicodeMS" panose="020B0604020202020204" pitchFamily="34" charset="-128"/>
              <a:buChar char="✥"/>
              <a:tabLst/>
              <a:defRPr kumimoji="1" sz="2400"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9pPr>
          </a:lstStyle>
          <a:p>
            <a:pPr>
              <a:lnSpc>
                <a:spcPts val="1800"/>
              </a:lnSpc>
            </a:pPr>
            <a:r>
              <a:rPr lang="ja-JP" altLang="en-US" sz="2000" dirty="0"/>
              <a:t>飛散物から防護するために遮蔽物が必要</a:t>
            </a:r>
            <a:endParaRPr lang="en-US" altLang="ja-JP" sz="2000" dirty="0"/>
          </a:p>
          <a:p>
            <a:pPr marL="0" indent="0">
              <a:lnSpc>
                <a:spcPts val="1200"/>
              </a:lnSpc>
              <a:buNone/>
            </a:pPr>
            <a:endParaRPr lang="en-US" altLang="ja-JP" sz="2000" dirty="0"/>
          </a:p>
          <a:p>
            <a:pPr>
              <a:lnSpc>
                <a:spcPts val="1800"/>
              </a:lnSpc>
            </a:pPr>
            <a:r>
              <a:rPr lang="ja-JP" altLang="en-US" sz="2000" dirty="0"/>
              <a:t>建造物の頑丈な柱等による遮蔽</a:t>
            </a:r>
            <a:endParaRPr lang="en-US" altLang="ja-JP" sz="2000" dirty="0"/>
          </a:p>
          <a:p>
            <a:pPr marL="0" indent="0">
              <a:lnSpc>
                <a:spcPts val="1800"/>
              </a:lnSpc>
              <a:buNone/>
            </a:pPr>
            <a:r>
              <a:rPr lang="ja-JP" altLang="en-US" sz="500" dirty="0"/>
              <a:t>　　　　　　</a:t>
            </a:r>
            <a:r>
              <a:rPr lang="ja-JP" altLang="en-US" sz="1800" dirty="0"/>
              <a:t>頑強な構造物の影（通視できない所）の利用</a:t>
            </a:r>
            <a:endParaRPr lang="en-US" altLang="ja-JP" sz="1800" dirty="0"/>
          </a:p>
          <a:p>
            <a:pPr marL="0" indent="0">
              <a:lnSpc>
                <a:spcPts val="1200"/>
              </a:lnSpc>
              <a:buNone/>
            </a:pPr>
            <a:r>
              <a:rPr lang="ja-JP" altLang="en-US" sz="2000" dirty="0"/>
              <a:t>　</a:t>
            </a:r>
            <a:endParaRPr lang="en-US" altLang="ja-JP" sz="2000" dirty="0"/>
          </a:p>
          <a:p>
            <a:pPr>
              <a:lnSpc>
                <a:spcPts val="1800"/>
              </a:lnSpc>
            </a:pPr>
            <a:r>
              <a:rPr lang="ja-JP" altLang="en-US" sz="2000" dirty="0"/>
              <a:t>防護盾、土嚢等による遮蔽</a:t>
            </a:r>
            <a:endParaRPr lang="en-US" altLang="ja-JP" sz="2000" dirty="0"/>
          </a:p>
          <a:p>
            <a:pPr marL="0" indent="0">
              <a:lnSpc>
                <a:spcPts val="1800"/>
              </a:lnSpc>
              <a:buNone/>
            </a:pPr>
            <a:r>
              <a:rPr lang="ja-JP" altLang="en-US" sz="500" dirty="0"/>
              <a:t>　　　　　</a:t>
            </a:r>
            <a:r>
              <a:rPr lang="ja-JP" altLang="en-US" sz="1800" dirty="0"/>
              <a:t>防護盾の使用、土嚢壁の設置</a:t>
            </a:r>
            <a:endParaRPr lang="en-US" altLang="ja-JP" sz="1800" dirty="0"/>
          </a:p>
          <a:p>
            <a:pPr marL="0" indent="0">
              <a:lnSpc>
                <a:spcPts val="1200"/>
              </a:lnSpc>
              <a:buNone/>
            </a:pPr>
            <a:endParaRPr lang="en-US" altLang="ja-JP" sz="2000" dirty="0"/>
          </a:p>
          <a:p>
            <a:pPr>
              <a:lnSpc>
                <a:spcPts val="1800"/>
              </a:lnSpc>
            </a:pPr>
            <a:r>
              <a:rPr lang="ja-JP" altLang="en-US" sz="2000" dirty="0"/>
              <a:t>避難命令距離以内には立ち入らない</a:t>
            </a:r>
            <a:endParaRPr lang="en-US" altLang="ja-JP" sz="2000" dirty="0"/>
          </a:p>
          <a:p>
            <a:pPr marL="0" indent="0">
              <a:lnSpc>
                <a:spcPts val="1800"/>
              </a:lnSpc>
              <a:buNone/>
            </a:pPr>
            <a:r>
              <a:rPr lang="ja-JP" altLang="en-US" sz="800" dirty="0"/>
              <a:t>　　　　</a:t>
            </a:r>
            <a:r>
              <a:rPr lang="ja-JP" altLang="en-US" sz="1800" dirty="0"/>
              <a:t>爆発破片からの防護（二次爆傷からの防護）</a:t>
            </a:r>
            <a:endParaRPr lang="en-US" altLang="ja-JP" sz="1800" dirty="0"/>
          </a:p>
          <a:p>
            <a:pPr marL="0" indent="0">
              <a:lnSpc>
                <a:spcPts val="1800"/>
              </a:lnSpc>
              <a:buNone/>
            </a:pPr>
            <a:r>
              <a:rPr lang="ja-JP" altLang="en-US" sz="800" dirty="0"/>
              <a:t>　　　　</a:t>
            </a:r>
            <a:r>
              <a:rPr lang="ja-JP" altLang="en-US" sz="1800" dirty="0"/>
              <a:t>爆風からの防護困難（一時爆傷からの防護効果なし）</a:t>
            </a:r>
            <a:endParaRPr lang="en-US" altLang="ja-JP" sz="2000" dirty="0"/>
          </a:p>
        </p:txBody>
      </p:sp>
      <p:graphicFrame>
        <p:nvGraphicFramePr>
          <p:cNvPr id="3" name="表 2"/>
          <p:cNvGraphicFramePr>
            <a:graphicFrameLocks noGrp="1"/>
          </p:cNvGraphicFramePr>
          <p:nvPr>
            <p:extLst>
              <p:ext uri="{D42A27DB-BD31-4B8C-83A1-F6EECF244321}">
                <p14:modId xmlns:p14="http://schemas.microsoft.com/office/powerpoint/2010/main" val="1184354282"/>
              </p:ext>
            </p:extLst>
          </p:nvPr>
        </p:nvGraphicFramePr>
        <p:xfrm>
          <a:off x="6192129" y="1385017"/>
          <a:ext cx="2427384" cy="2678160"/>
        </p:xfrm>
        <a:graphic>
          <a:graphicData uri="http://schemas.openxmlformats.org/drawingml/2006/table">
            <a:tbl>
              <a:tblPr firstRow="1" bandRow="1">
                <a:tableStyleId>{5C22544A-7EE6-4342-B048-85BDC9FD1C3A}</a:tableStyleId>
              </a:tblPr>
              <a:tblGrid>
                <a:gridCol w="1616223">
                  <a:extLst>
                    <a:ext uri="{9D8B030D-6E8A-4147-A177-3AD203B41FA5}">
                      <a16:colId xmlns:a16="http://schemas.microsoft.com/office/drawing/2014/main" val="20000"/>
                    </a:ext>
                  </a:extLst>
                </a:gridCol>
                <a:gridCol w="811161">
                  <a:extLst>
                    <a:ext uri="{9D8B030D-6E8A-4147-A177-3AD203B41FA5}">
                      <a16:colId xmlns:a16="http://schemas.microsoft.com/office/drawing/2014/main" val="20001"/>
                    </a:ext>
                  </a:extLst>
                </a:gridCol>
              </a:tblGrid>
              <a:tr h="432000">
                <a:tc>
                  <a:txBody>
                    <a:bodyPr/>
                    <a:lstStyle/>
                    <a:p>
                      <a:pPr algn="ctr"/>
                      <a:r>
                        <a:rPr kumimoji="1" lang="ja-JP" altLang="en-US" sz="1400" b="0" dirty="0">
                          <a:solidFill>
                            <a:schemeClr val="tx1"/>
                          </a:solidFill>
                        </a:rPr>
                        <a:t>遮蔽物素材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a:solidFill>
                            <a:schemeClr val="tx1"/>
                          </a:solidFill>
                        </a:rPr>
                        <a:t>厚さ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32000">
                <a:tc>
                  <a:txBody>
                    <a:bodyPr/>
                    <a:lstStyle/>
                    <a:p>
                      <a:pPr algn="ctr"/>
                      <a:r>
                        <a:rPr kumimoji="1" lang="ja-JP" altLang="en-US" sz="1400" b="0" dirty="0">
                          <a:solidFill>
                            <a:schemeClr val="tx1"/>
                          </a:solidFill>
                        </a:rPr>
                        <a:t>鋼板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0" dirty="0">
                          <a:solidFill>
                            <a:schemeClr val="tx1"/>
                          </a:solidFill>
                        </a:rPr>
                        <a:t>5mm</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2000">
                <a:tc>
                  <a:txBody>
                    <a:bodyPr/>
                    <a:lstStyle/>
                    <a:p>
                      <a:pPr marL="0" marR="0" indent="0" algn="ctr" defTabSz="385763"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rPr>
                        <a:t>ポリカーボネート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385763"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rPr>
                        <a:t>10mm</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2000">
                <a:tc>
                  <a:txBody>
                    <a:bodyPr/>
                    <a:lstStyle/>
                    <a:p>
                      <a:pPr marL="0" marR="0" indent="0" algn="ctr" defTabSz="385763"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rPr>
                        <a:t>コンクリート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385763"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rPr>
                        <a:t>20mm</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2000">
                <a:tc>
                  <a:txBody>
                    <a:bodyPr/>
                    <a:lstStyle/>
                    <a:p>
                      <a:pPr algn="ctr"/>
                      <a:r>
                        <a:rPr kumimoji="1" lang="ja-JP" altLang="en-US" sz="1400" b="0" dirty="0">
                          <a:solidFill>
                            <a:schemeClr val="tx1"/>
                          </a:solidFill>
                        </a:rPr>
                        <a:t>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385763"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rPr>
                        <a:t>125mm</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88689">
                <a:tc gridSpan="2">
                  <a:txBody>
                    <a:bodyPr/>
                    <a:lstStyle/>
                    <a:p>
                      <a:pPr algn="ctr"/>
                      <a:r>
                        <a:rPr kumimoji="1" lang="ja-JP" altLang="en-US" sz="1400" b="0" dirty="0">
                          <a:solidFill>
                            <a:schemeClr val="tx1"/>
                          </a:solidFill>
                        </a:rPr>
                        <a:t>直径</a:t>
                      </a:r>
                      <a:r>
                        <a:rPr kumimoji="1" lang="en-US" altLang="ja-JP" sz="1400" b="0" dirty="0">
                          <a:solidFill>
                            <a:schemeClr val="tx1"/>
                          </a:solidFill>
                        </a:rPr>
                        <a:t>9.5mm</a:t>
                      </a:r>
                      <a:r>
                        <a:rPr kumimoji="1" lang="ja-JP" altLang="en-US" sz="1400" b="0" dirty="0">
                          <a:solidFill>
                            <a:schemeClr val="tx1"/>
                          </a:solidFill>
                        </a:rPr>
                        <a:t>鋼球</a:t>
                      </a:r>
                      <a:endParaRPr kumimoji="1" lang="en-US" altLang="ja-JP" sz="1400" b="0" dirty="0">
                        <a:solidFill>
                          <a:schemeClr val="tx1"/>
                        </a:solidFill>
                      </a:endParaRPr>
                    </a:p>
                    <a:p>
                      <a:pPr algn="ctr"/>
                      <a:r>
                        <a:rPr kumimoji="1" lang="ja-JP" altLang="en-US" sz="1400" b="0" dirty="0">
                          <a:solidFill>
                            <a:schemeClr val="tx1"/>
                          </a:solidFill>
                        </a:rPr>
                        <a:t>衝突速度</a:t>
                      </a:r>
                      <a:r>
                        <a:rPr kumimoji="1" lang="en-US" altLang="ja-JP" sz="1400" b="0" dirty="0">
                          <a:solidFill>
                            <a:schemeClr val="tx1"/>
                          </a:solidFill>
                        </a:rPr>
                        <a:t>500m/s</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22362862"/>
      </p:ext>
    </p:extLst>
  </p:cSld>
  <p:clrMapOvr>
    <a:masterClrMapping/>
  </p:clrMapOvr>
</p:sld>
</file>

<file path=ppt/theme/theme1.xml><?xml version="1.0" encoding="utf-8"?>
<a:theme xmlns:a="http://schemas.openxmlformats.org/drawingml/2006/main" name="タイトル緑枠">
  <a:themeElements>
    <a:clrScheme name="青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タイトル緑枠" id="{C6A6E552-6C30-EA44-8C05-E8FB460DDDD5}" vid="{F8984AAC-3F4A-1746-96A4-D990AE5DB2E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5677</TotalTime>
  <Words>3495</Words>
  <Application>Microsoft Macintosh PowerPoint</Application>
  <PresentationFormat>画面に合わせる (16:9)</PresentationFormat>
  <Paragraphs>352</Paragraphs>
  <Slides>16</Slides>
  <Notes>16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16</vt:i4>
      </vt:variant>
    </vt:vector>
  </HeadingPairs>
  <TitlesOfParts>
    <vt:vector size="27" baseType="lpstr">
      <vt:lpstr>AppleSDGothicNeo-Regular</vt:lpstr>
      <vt:lpstr>ArialUnicodeMS</vt:lpstr>
      <vt:lpstr>HG丸ｺﾞｼｯｸM-PRO</vt:lpstr>
      <vt:lpstr>HiraginoSans-W3</vt:lpstr>
      <vt:lpstr>YuKyokasho Medium</vt:lpstr>
      <vt:lpstr>メイリオ</vt:lpstr>
      <vt:lpstr>Arial</vt:lpstr>
      <vt:lpstr>Calibri</vt:lpstr>
      <vt:lpstr>Trebuchet MS</vt:lpstr>
      <vt:lpstr>Wingdings</vt:lpstr>
      <vt:lpstr>タイトル緑枠</vt:lpstr>
      <vt:lpstr>爆発物テロ災害対処</vt:lpstr>
      <vt:lpstr>爆発物テロの特性</vt:lpstr>
      <vt:lpstr>爆発物テロ未然防止対策</vt:lpstr>
      <vt:lpstr>爆発物テロ初動対応</vt:lpstr>
      <vt:lpstr>爆発物の種類</vt:lpstr>
      <vt:lpstr>爆発の影響</vt:lpstr>
      <vt:lpstr>爆発による被害（爆傷）</vt:lpstr>
      <vt:lpstr>爆薬量と避難距離</vt:lpstr>
      <vt:lpstr>PowerPoint プレゼンテーション</vt:lpstr>
      <vt:lpstr>爆発物テロによる負傷者への対応</vt:lpstr>
      <vt:lpstr>爆傷（多数傷）のトリアージ</vt:lpstr>
      <vt:lpstr>PowerPoint プレゼンテーション</vt:lpstr>
      <vt:lpstr>爆発物の探知方法と特性</vt:lpstr>
      <vt:lpstr>爆発物からの防護</vt:lpstr>
      <vt:lpstr>PowerPoint プレゼンテーション</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特殊災害対処研修</dc:title>
  <dc:creator>10993</dc:creator>
  <cp:lastModifiedBy>Tominaga</cp:lastModifiedBy>
  <cp:revision>269</cp:revision>
  <cp:lastPrinted>2021-04-02T02:51:18Z</cp:lastPrinted>
  <dcterms:created xsi:type="dcterms:W3CDTF">2019-01-10T04:42:26Z</dcterms:created>
  <dcterms:modified xsi:type="dcterms:W3CDTF">2021-04-02T02:51:46Z</dcterms:modified>
</cp:coreProperties>
</file>