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30"/>
  </p:notesMasterIdLst>
  <p:sldIdLst>
    <p:sldId id="436" r:id="rId2"/>
    <p:sldId id="498" r:id="rId3"/>
    <p:sldId id="494" r:id="rId4"/>
    <p:sldId id="519" r:id="rId5"/>
    <p:sldId id="487" r:id="rId6"/>
    <p:sldId id="497" r:id="rId7"/>
    <p:sldId id="479" r:id="rId8"/>
    <p:sldId id="492" r:id="rId9"/>
    <p:sldId id="439" r:id="rId10"/>
    <p:sldId id="508" r:id="rId11"/>
    <p:sldId id="520" r:id="rId12"/>
    <p:sldId id="511" r:id="rId13"/>
    <p:sldId id="516" r:id="rId14"/>
    <p:sldId id="513" r:id="rId15"/>
    <p:sldId id="515" r:id="rId16"/>
    <p:sldId id="503" r:id="rId17"/>
    <p:sldId id="473" r:id="rId18"/>
    <p:sldId id="518" r:id="rId19"/>
    <p:sldId id="499" r:id="rId20"/>
    <p:sldId id="501" r:id="rId21"/>
    <p:sldId id="500" r:id="rId22"/>
    <p:sldId id="514" r:id="rId23"/>
    <p:sldId id="489" r:id="rId24"/>
    <p:sldId id="493" r:id="rId25"/>
    <p:sldId id="505" r:id="rId26"/>
    <p:sldId id="441" r:id="rId27"/>
    <p:sldId id="510" r:id="rId28"/>
    <p:sldId id="495" r:id="rId29"/>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TQdD9wNR69lFeke2cpQPVQ==" hashData="vcoNNobV0Uc1gOvzMQIBehS17dj/L6DHy08KEewk4sokrTew8/RIhmOt0DstW4XwxJxWasryb5wz7/UxlUTd8A=="/>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minaga" initials="tt"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CCFF"/>
    <a:srgbClr val="CCECFF"/>
    <a:srgbClr val="FFFFCC"/>
    <a:srgbClr val="996600"/>
    <a:srgbClr val="CC6600"/>
    <a:srgbClr val="CC9900"/>
    <a:srgbClr val="FFCC66"/>
    <a:srgbClr val="0066F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94" autoAdjust="0"/>
    <p:restoredTop sz="68163" autoAdjust="0"/>
  </p:normalViewPr>
  <p:slideViewPr>
    <p:cSldViewPr snapToGrid="0">
      <p:cViewPr varScale="1">
        <p:scale>
          <a:sx n="107" d="100"/>
          <a:sy n="107" d="100"/>
        </p:scale>
        <p:origin x="2560" y="17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97" d="100"/>
          <a:sy n="97" d="100"/>
        </p:scale>
        <p:origin x="4328" y="200"/>
      </p:cViewPr>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142465" y="242455"/>
            <a:ext cx="6573069" cy="3697351"/>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318653" y="4253346"/>
            <a:ext cx="6220691" cy="443186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Tree>
    <p:extLst>
      <p:ext uri="{BB962C8B-B14F-4D97-AF65-F5344CB8AC3E}">
        <p14:creationId xmlns:p14="http://schemas.microsoft.com/office/powerpoint/2010/main" val="3987875459"/>
      </p:ext>
    </p:extLst>
  </p:cSld>
  <p:clrMap bg1="lt1" tx1="dk1" bg2="lt2" tx2="dk2" accent1="accent1" accent2="accent2" accent3="accent3" accent4="accent4" accent5="accent5" accent6="accent6" hlink="hlink" folHlink="folHlink"/>
  <p:notesStyle>
    <a:lvl1pPr marL="0" indent="184150" algn="l" defTabSz="914400" rtl="0" eaLnBrk="1" latinLnBrk="0" hangingPunct="1">
      <a:tabLst/>
      <a:defRPr kumimoji="1" sz="1600" kern="1200">
        <a:solidFill>
          <a:schemeClr val="tx1"/>
        </a:solidFill>
        <a:latin typeface="YuKyokasho Medium" panose="02000500000000000000" pitchFamily="2" charset="-128"/>
        <a:ea typeface="YuKyokasho Medium" panose="02000500000000000000" pitchFamily="2" charset="-128"/>
        <a:cs typeface="+mn-cs"/>
      </a:defRPr>
    </a:lvl1pPr>
    <a:lvl2pPr marL="457200" algn="l" defTabSz="914400" rtl="0" eaLnBrk="1" latinLnBrk="0" hangingPunct="1">
      <a:defRPr kumimoji="1" sz="1600" kern="1200">
        <a:solidFill>
          <a:schemeClr val="tx1"/>
        </a:solidFill>
        <a:latin typeface="YuKyokasho Medium" panose="02000500000000000000" pitchFamily="2" charset="-128"/>
        <a:ea typeface="YuKyokasho Medium" panose="02000500000000000000" pitchFamily="2" charset="-128"/>
        <a:cs typeface="+mn-cs"/>
      </a:defRPr>
    </a:lvl2pPr>
    <a:lvl3pPr marL="914400" algn="l" defTabSz="914400" rtl="0" eaLnBrk="1" latinLnBrk="0" hangingPunct="1">
      <a:defRPr kumimoji="1" sz="1600" kern="1200">
        <a:solidFill>
          <a:schemeClr val="tx1"/>
        </a:solidFill>
        <a:latin typeface="YuKyokasho Medium" panose="02000500000000000000" pitchFamily="2" charset="-128"/>
        <a:ea typeface="YuKyokasho Medium" panose="02000500000000000000" pitchFamily="2" charset="-128"/>
        <a:cs typeface="+mn-cs"/>
      </a:defRPr>
    </a:lvl3pPr>
    <a:lvl4pPr marL="1371600" algn="l" defTabSz="914400" rtl="0" eaLnBrk="1" latinLnBrk="0" hangingPunct="1">
      <a:defRPr kumimoji="1" sz="1600" kern="1200">
        <a:solidFill>
          <a:schemeClr val="tx1"/>
        </a:solidFill>
        <a:latin typeface="YuKyokasho Medium" panose="02000500000000000000" pitchFamily="2" charset="-128"/>
        <a:ea typeface="YuKyokasho Medium" panose="02000500000000000000" pitchFamily="2" charset="-128"/>
        <a:cs typeface="+mn-cs"/>
      </a:defRPr>
    </a:lvl4pPr>
    <a:lvl5pPr marL="1828800" algn="l" defTabSz="914400" rtl="0" eaLnBrk="1" latinLnBrk="0" hangingPunct="1">
      <a:defRPr kumimoji="1" sz="1600" kern="1200">
        <a:solidFill>
          <a:schemeClr val="tx1"/>
        </a:solidFill>
        <a:latin typeface="YuKyokasho Medium" panose="02000500000000000000" pitchFamily="2" charset="-128"/>
        <a:ea typeface="YuKyokasho Medium" panose="02000500000000000000" pitchFamily="2"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28194942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a:t>生物剤の感染経路は、呼吸による感染、粘膜からの感染、飲食物からの感染、媒介生物からの感染、およ接触による手指を介し口、鼻、目等粘膜からの感染がある。</a:t>
            </a:r>
            <a:endParaRPr kumimoji="1" lang="en-US" altLang="ja-JP" dirty="0"/>
          </a:p>
        </p:txBody>
      </p:sp>
    </p:spTree>
    <p:extLst>
      <p:ext uri="{BB962C8B-B14F-4D97-AF65-F5344CB8AC3E}">
        <p14:creationId xmlns:p14="http://schemas.microsoft.com/office/powerpoint/2010/main" val="8600395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a:t>生物剤からの防護方法として、これら感染経路の存在を認識し、手洗いの重要性と呼吸器保護による空気感染、飛沫感染の防止、媒介生物の駆除あるいは刺咬対策、感染性のある飲食物への留意を徹底することにより防護が可能となる。</a:t>
            </a:r>
            <a:endParaRPr kumimoji="1" lang="en-US" altLang="ja-JP" dirty="0"/>
          </a:p>
        </p:txBody>
      </p:sp>
    </p:spTree>
    <p:extLst>
      <p:ext uri="{BB962C8B-B14F-4D97-AF65-F5344CB8AC3E}">
        <p14:creationId xmlns:p14="http://schemas.microsoft.com/office/powerpoint/2010/main" val="5556048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pPr marL="0" indent="0">
              <a:buFont typeface="+mj-ea"/>
              <a:buNone/>
            </a:pPr>
            <a:r>
              <a:rPr kumimoji="1" lang="ja-JP" altLang="en-US" dirty="0"/>
              <a:t>明示的攻撃の場合の現場での初動対応の着意事項について下記に示す。</a:t>
            </a:r>
            <a:endParaRPr kumimoji="1" lang="en-US" altLang="ja-JP" dirty="0"/>
          </a:p>
          <a:p>
            <a:pPr marL="228600" indent="-228600">
              <a:buFont typeface="+mj-ea"/>
              <a:buAutoNum type="circleNumDbPlain"/>
            </a:pPr>
            <a:r>
              <a:rPr kumimoji="1" lang="ja-JP" altLang="en-US" dirty="0"/>
              <a:t>現地調整所を安全が</a:t>
            </a:r>
            <a:r>
              <a:rPr lang="ja-JP" altLang="en-US" dirty="0"/>
              <a:t>確保できる</a:t>
            </a:r>
            <a:r>
              <a:rPr kumimoji="1" lang="ja-JP" altLang="en-US" dirty="0"/>
              <a:t>位置に設置し、関係者と情報を共有する。</a:t>
            </a:r>
            <a:endParaRPr kumimoji="1" lang="en-US" altLang="ja-JP" dirty="0"/>
          </a:p>
          <a:p>
            <a:pPr marL="228600" indent="-228600">
              <a:buFont typeface="+mj-ea"/>
              <a:buAutoNum type="circleNumDbPlain"/>
            </a:pPr>
            <a:r>
              <a:rPr lang="ja-JP" altLang="en-US" dirty="0"/>
              <a:t>呼吸保護具、手袋、防護衣で全身を覆い接合部をテープで目張りする。</a:t>
            </a:r>
            <a:endParaRPr kumimoji="1" lang="en-US" altLang="ja-JP" dirty="0"/>
          </a:p>
          <a:p>
            <a:pPr marL="228600" indent="-228600">
              <a:buFont typeface="+mj-ea"/>
              <a:buAutoNum type="circleNumDbPlain"/>
            </a:pPr>
            <a:r>
              <a:rPr kumimoji="1" lang="ja-JP" altLang="en-US" dirty="0"/>
              <a:t>室内であれば、空調を停止し、窓、出入り口を閉鎖し汚染拡散を防止する。</a:t>
            </a:r>
            <a:endParaRPr kumimoji="1" lang="en-US" altLang="ja-JP" dirty="0"/>
          </a:p>
          <a:p>
            <a:pPr marL="228600" indent="-228600">
              <a:buFont typeface="+mj-ea"/>
              <a:buAutoNum type="circleNumDbPlain"/>
            </a:pPr>
            <a:r>
              <a:rPr lang="ja-JP" altLang="en-US" dirty="0"/>
              <a:t>発災現場では発症しないので、曝露の可能性がある人員の行動を制限する必要がある。</a:t>
            </a:r>
            <a:endParaRPr kumimoji="1" lang="en-US" altLang="ja-JP" dirty="0"/>
          </a:p>
          <a:p>
            <a:pPr marL="228600" indent="-228600">
              <a:buFont typeface="+mj-ea"/>
              <a:buAutoNum type="circleNumDbPlain"/>
            </a:pPr>
            <a:r>
              <a:rPr lang="ja-JP" altLang="en-US" dirty="0"/>
              <a:t>除染は、脱衣を基本とし汚染水を発生させず、露出部位は清拭し、汚染物はビニール袋に封入する。</a:t>
            </a:r>
            <a:endParaRPr lang="en-US" altLang="ja-JP" dirty="0"/>
          </a:p>
          <a:p>
            <a:pPr marL="228600" indent="-228600">
              <a:buFont typeface="+mj-ea"/>
              <a:buAutoNum type="circleNumDbPlain"/>
            </a:pPr>
            <a:r>
              <a:rPr kumimoji="1" lang="ja-JP" altLang="en-US" dirty="0"/>
              <a:t>病院搬送時は、救急車を養生し、車内及び車載器材等の汚染を防止する。救急車の養生をする余裕がない場合、搬送者を養生シート等で包む。</a:t>
            </a:r>
            <a:endParaRPr kumimoji="1" lang="en-US" altLang="ja-JP" dirty="0"/>
          </a:p>
          <a:p>
            <a:pPr marL="228600" indent="-228600">
              <a:buFont typeface="+mj-ea"/>
              <a:buAutoNum type="circleNumDbPlain"/>
            </a:pPr>
            <a:r>
              <a:rPr lang="ja-JP" altLang="en-US" dirty="0"/>
              <a:t>汚染された器材、防護衣等はビニールに密閉し、現場に一時集積保管する。</a:t>
            </a:r>
            <a:endParaRPr lang="en-US" altLang="ja-JP" dirty="0"/>
          </a:p>
          <a:p>
            <a:pPr marL="228600" marR="0" indent="-228600" algn="l" defTabSz="914400" rtl="0" eaLnBrk="1" fontAlgn="auto" latinLnBrk="0" hangingPunct="1">
              <a:lnSpc>
                <a:spcPct val="100000"/>
              </a:lnSpc>
              <a:spcBef>
                <a:spcPts val="0"/>
              </a:spcBef>
              <a:spcAft>
                <a:spcPts val="0"/>
              </a:spcAft>
              <a:buClrTx/>
              <a:buSzTx/>
              <a:buFont typeface="+mj-ea"/>
              <a:buAutoNum type="circleNumDbPlain"/>
              <a:tabLst/>
              <a:defRPr/>
            </a:pPr>
            <a:r>
              <a:rPr lang="ja-JP" altLang="en-US" dirty="0"/>
              <a:t>手で触れるあらゆる場所が汚染されていると認識し、手指の洗浄が完全に終了するまで、顔（目、鼻、口）を手で触れない。</a:t>
            </a:r>
            <a:endParaRPr lang="en-US" altLang="ja-JP" dirty="0"/>
          </a:p>
          <a:p>
            <a:pPr marL="228600" indent="-228600">
              <a:buFont typeface="+mj-ea"/>
              <a:buAutoNum type="circleNumDbPlain"/>
            </a:pPr>
            <a:r>
              <a:rPr kumimoji="1" lang="ja-JP" altLang="en-US" dirty="0"/>
              <a:t>施設、器材、廃棄物等を除染剤（アルコール、過酢酸、次亜塩素酸水、オゾンガス等）用いて除染する。</a:t>
            </a:r>
            <a:endParaRPr kumimoji="1" lang="en-US" altLang="ja-JP" dirty="0"/>
          </a:p>
          <a:p>
            <a:pPr marL="228600" indent="-228600">
              <a:buFont typeface="+mj-ea"/>
              <a:buAutoNum type="circleNumDbPlain"/>
            </a:pPr>
            <a:r>
              <a:rPr lang="ja-JP" altLang="en-US" dirty="0"/>
              <a:t>対応要員、曝露の可能性がある人員等の経過観察を確実に実施する。</a:t>
            </a:r>
            <a:endParaRPr kumimoji="1" lang="en-US" altLang="ja-JP" dirty="0"/>
          </a:p>
          <a:p>
            <a:pPr marL="228600" indent="-228600">
              <a:buFont typeface="+mj-ea"/>
              <a:buAutoNum type="circleNumDbPlain"/>
            </a:pPr>
            <a:endParaRPr kumimoji="1" lang="ja-JP" altLang="en-US" sz="2000" dirty="0"/>
          </a:p>
        </p:txBody>
      </p:sp>
    </p:spTree>
    <p:extLst>
      <p:ext uri="{BB962C8B-B14F-4D97-AF65-F5344CB8AC3E}">
        <p14:creationId xmlns:p14="http://schemas.microsoft.com/office/powerpoint/2010/main" val="2881627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dirty="0"/>
              <a:t>防護装備の着衣時の順番はあまり考慮する必要はないが、着衣前に必ず手洗い、手指消毒をしてから着衣する。</a:t>
            </a:r>
            <a:endParaRPr kumimoji="1" lang="en-US" altLang="ja-JP" dirty="0"/>
          </a:p>
          <a:p>
            <a:r>
              <a:rPr kumimoji="1" lang="ja-JP" altLang="en-US" dirty="0"/>
              <a:t>結膜の保護にはゴーグルの方が適しているが、顔の露出部分はフェイスシールドの方が少なくなる。マスクは</a:t>
            </a:r>
            <a:r>
              <a:rPr kumimoji="1" lang="en-US" altLang="ja-JP" dirty="0"/>
              <a:t>N95</a:t>
            </a:r>
            <a:r>
              <a:rPr kumimoji="1" lang="ja-JP" altLang="en-US" dirty="0"/>
              <a:t>以上の高性能マスクを着用し、マスクと顔の間隙をなくすように密着させて装着する。防護服は、全身を覆うタイプの防護衣、ガウンタイプの防護衣などがあり、基本的に長袖、足元まで被覆するものがよい。また、フードあるいは帽子で頭髪も覆う。手袋は二重に装着することを基本として、内側の手袋はテープで袖に目張りする。外側の手袋は、一つの処置後、汚染が付着したと考えられる場合には、適宜交換する。床面は基本的に飛沫等で汚染されていると想定し、シューカバーを必要である。シューカバーを着用しない場合は、靴底の除染を確実に実施する。</a:t>
            </a:r>
            <a:endParaRPr kumimoji="1" lang="en-US" altLang="ja-JP" dirty="0"/>
          </a:p>
          <a:p>
            <a:r>
              <a:rPr kumimoji="1" lang="ja-JP" altLang="en-US" dirty="0"/>
              <a:t>防護装備の脱衣時が最も汚染拡大のリスクがあり、手順が重要である。</a:t>
            </a:r>
            <a:endParaRPr kumimoji="1" lang="en-US" altLang="ja-JP" dirty="0"/>
          </a:p>
          <a:p>
            <a:r>
              <a:rPr kumimoji="1" lang="ja-JP" altLang="en-US" dirty="0"/>
              <a:t>①まず、外側の手袋を外す。</a:t>
            </a:r>
            <a:endParaRPr kumimoji="1" lang="en-US" altLang="ja-JP" dirty="0"/>
          </a:p>
          <a:p>
            <a:r>
              <a:rPr kumimoji="1" lang="ja-JP" altLang="en-US" dirty="0"/>
              <a:t>②内側の手袋のまま手指消毒し、脱衣時に汚染拡大のリスクを低減させる。</a:t>
            </a:r>
            <a:endParaRPr kumimoji="1" lang="en-US" altLang="ja-JP" dirty="0"/>
          </a:p>
          <a:p>
            <a:r>
              <a:rPr kumimoji="1" lang="ja-JP" altLang="en-US" dirty="0"/>
              <a:t>③内側の手袋を装着したまま、顔とフェイスシールドの外側の面に触れないようにフェイスシールドを外す。</a:t>
            </a:r>
            <a:endParaRPr kumimoji="1" lang="en-US" altLang="ja-JP" dirty="0"/>
          </a:p>
          <a:p>
            <a:r>
              <a:rPr kumimoji="1" lang="ja-JP" altLang="en-US" dirty="0"/>
              <a:t>④内側の手袋とシューカバーのテープの目張りを外し、防護衣が裏返るように、汚染が付着した外側を巻き込みながら脱ぐ。この時、シューカバーも同時に脱衣しても良い。</a:t>
            </a:r>
            <a:endParaRPr kumimoji="1" lang="en-US" altLang="ja-JP" dirty="0"/>
          </a:p>
          <a:p>
            <a:r>
              <a:rPr kumimoji="1" lang="ja-JP" altLang="en-US" dirty="0"/>
              <a:t>⑤シューカバーを脱ぐときは、片足ずつ脱ぎ、清浄な床面に足を置くようにする。椅子を用意して脱衣すると転倒防止になる。</a:t>
            </a:r>
            <a:endParaRPr kumimoji="1" lang="en-US" altLang="ja-JP" dirty="0"/>
          </a:p>
          <a:p>
            <a:r>
              <a:rPr kumimoji="1" lang="ja-JP" altLang="en-US" dirty="0"/>
              <a:t>⑥マスクの外側に触れないようにゴム紐を持ってマスクを外す。</a:t>
            </a:r>
            <a:endParaRPr kumimoji="1" lang="en-US" altLang="ja-JP" dirty="0"/>
          </a:p>
          <a:p>
            <a:r>
              <a:rPr kumimoji="1" lang="ja-JP" altLang="en-US" dirty="0"/>
              <a:t>⑦内側の手袋を外し、手指を消毒する。</a:t>
            </a:r>
            <a:endParaRPr kumimoji="1" lang="en-US" altLang="ja-JP" dirty="0"/>
          </a:p>
        </p:txBody>
      </p:sp>
    </p:spTree>
    <p:extLst>
      <p:ext uri="{BB962C8B-B14F-4D97-AF65-F5344CB8AC3E}">
        <p14:creationId xmlns:p14="http://schemas.microsoft.com/office/powerpoint/2010/main" val="33692029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pPr marL="0"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dirty="0"/>
              <a:t>現場や資器材、人体に付着した生物剤を除去する、あるいは病原性をなくす除染方法としては、洗浄、消毒、滅菌の</a:t>
            </a:r>
            <a:r>
              <a:rPr kumimoji="1" lang="en-US" altLang="ja-JP" dirty="0"/>
              <a:t>3</a:t>
            </a:r>
            <a:r>
              <a:rPr kumimoji="1" lang="ja-JP" altLang="en-US" dirty="0"/>
              <a:t>つの操作がある。</a:t>
            </a:r>
          </a:p>
          <a:p>
            <a:r>
              <a:rPr kumimoji="1" lang="ja-JP" altLang="en-US" dirty="0"/>
              <a:t>洗浄とは、対象物から有機物や血液、体液などの目視できる汚染である異物を除去することである。水や熱水、洗剤を使用し、拭き取りや洗い流す。十分な洗浄は消毒レベルに匹敵し、人体、器材、汚染区域の土壌や建造物等に適応できる。</a:t>
            </a:r>
            <a:endParaRPr kumimoji="1" lang="en-US" altLang="ja-JP" dirty="0"/>
          </a:p>
          <a:p>
            <a:pPr marL="0" marR="0" indent="92075" algn="l" defTabSz="914400" rtl="0" eaLnBrk="1" fontAlgn="auto" latinLnBrk="0" hangingPunct="1">
              <a:lnSpc>
                <a:spcPct val="100000"/>
              </a:lnSpc>
              <a:spcBef>
                <a:spcPts val="0"/>
              </a:spcBef>
              <a:spcAft>
                <a:spcPts val="0"/>
              </a:spcAft>
              <a:buClrTx/>
              <a:buSzTx/>
              <a:buFontTx/>
              <a:buNone/>
              <a:tabLst/>
              <a:defRPr/>
            </a:pPr>
            <a:r>
              <a:rPr kumimoji="1" lang="ja-JP" altLang="en-US" dirty="0"/>
              <a:t>消毒とは、物理的あるいは化学的手段によって、病原微生物の感染性をなくすか、減少させることである。物理的消毒法には、加熱、紫外線照射、放射線照射がある。日本で市販されている消毒薬はハロゲン系薬剤、酸化剤、アルコール類、アルデヒド類、フェノール類、四級アンモニウム塩、両界面活性剤、クロルヘキシジンの</a:t>
            </a:r>
            <a:r>
              <a:rPr kumimoji="1" lang="en-US" altLang="ja-JP" dirty="0"/>
              <a:t>8</a:t>
            </a:r>
            <a:r>
              <a:rPr kumimoji="1" lang="ja-JP" altLang="en-US" dirty="0"/>
              <a:t>種類で、使用に際しては対象とする微生物、医療器具、使用部位、毒性を考慮しなければならない。</a:t>
            </a:r>
            <a:endParaRPr kumimoji="1" lang="en-US" altLang="ja-JP" dirty="0"/>
          </a:p>
          <a:p>
            <a:pPr marL="0" marR="0" indent="92075" algn="l" defTabSz="914400" rtl="0" eaLnBrk="1" fontAlgn="auto" latinLnBrk="0" hangingPunct="1">
              <a:lnSpc>
                <a:spcPct val="100000"/>
              </a:lnSpc>
              <a:spcBef>
                <a:spcPts val="0"/>
              </a:spcBef>
              <a:spcAft>
                <a:spcPts val="0"/>
              </a:spcAft>
              <a:buClrTx/>
              <a:buSzTx/>
              <a:buFontTx/>
              <a:buNone/>
              <a:tabLst/>
              <a:defRPr/>
            </a:pPr>
            <a:r>
              <a:rPr kumimoji="1" lang="ja-JP" altLang="en-US" dirty="0"/>
              <a:t>滅菌とは、芽胞を含むすべての微生物を死滅させ、完全に除去することである。滅菌保証レベルは、個々の製品に付着している</a:t>
            </a:r>
            <a:r>
              <a:rPr kumimoji="1" lang="en-US" altLang="ja-JP" dirty="0"/>
              <a:t>1</a:t>
            </a:r>
            <a:r>
              <a:rPr kumimoji="1" lang="ja-JP" altLang="en-US" dirty="0"/>
              <a:t>個の微生物が滅菌後に生き残る確率が</a:t>
            </a:r>
            <a:r>
              <a:rPr kumimoji="1" lang="en-US" altLang="ja-JP" dirty="0"/>
              <a:t>100</a:t>
            </a:r>
            <a:r>
              <a:rPr kumimoji="1" lang="ja-JP" altLang="en-US" dirty="0"/>
              <a:t>万分の１（</a:t>
            </a:r>
            <a:r>
              <a:rPr kumimoji="1" lang="en-US" altLang="ja-JP" dirty="0"/>
              <a:t>10</a:t>
            </a:r>
            <a:r>
              <a:rPr kumimoji="1" lang="en-US" altLang="ja-JP" baseline="30000" dirty="0"/>
              <a:t>-6</a:t>
            </a:r>
            <a:r>
              <a:rPr kumimoji="1" lang="ja-JP" altLang="en-US" dirty="0"/>
              <a:t>）以下とされている。滅菌方法としては、高圧蒸気滅菌（オートクレーブ）が広く普及している。非耐熱性器具の場合は、酸化エチレンガス滅菌（</a:t>
            </a:r>
            <a:r>
              <a:rPr kumimoji="1" lang="en-US" altLang="ja-JP" dirty="0"/>
              <a:t>EOG</a:t>
            </a:r>
            <a:r>
              <a:rPr kumimoji="1" lang="ja-JP" altLang="en-US" dirty="0"/>
              <a:t>滅菌）が行われてきたが、毒性、環境汚染が問題となってきており、低温蒸気ホルムアルデヒド滅菌（</a:t>
            </a:r>
            <a:r>
              <a:rPr kumimoji="1" lang="en-US" altLang="ja-JP" dirty="0"/>
              <a:t>LTSF</a:t>
            </a:r>
            <a:r>
              <a:rPr kumimoji="1" lang="ja-JP" altLang="en-US" dirty="0"/>
              <a:t>滅菌）が一般的となっている。放射線照射は、常温、包装の状態で滅菌が可能である。</a:t>
            </a:r>
            <a:endParaRPr kumimoji="1" lang="en-US" altLang="ja-JP" dirty="0"/>
          </a:p>
          <a:p>
            <a:pPr marL="0" marR="0" indent="92075" algn="l" defTabSz="914400" rtl="0" eaLnBrk="1" fontAlgn="auto" latinLnBrk="0" hangingPunct="1">
              <a:lnSpc>
                <a:spcPct val="100000"/>
              </a:lnSpc>
              <a:spcBef>
                <a:spcPts val="0"/>
              </a:spcBef>
              <a:spcAft>
                <a:spcPts val="0"/>
              </a:spcAft>
              <a:buClrTx/>
              <a:buSzTx/>
              <a:buFontTx/>
              <a:buNone/>
              <a:tabLst/>
              <a:defRPr/>
            </a:pPr>
            <a:r>
              <a:rPr kumimoji="1" lang="ja-JP" altLang="en-US" dirty="0"/>
              <a:t>殺菌とは、病原性細菌などの微生物を死滅させる事。程度は定義されていない。</a:t>
            </a:r>
            <a:endParaRPr kumimoji="1" lang="en-US" altLang="ja-JP" dirty="0"/>
          </a:p>
          <a:p>
            <a:pPr marL="0" marR="0" indent="92075" algn="l" defTabSz="914400" rtl="0" eaLnBrk="1" fontAlgn="auto" latinLnBrk="0" hangingPunct="1">
              <a:lnSpc>
                <a:spcPct val="100000"/>
              </a:lnSpc>
              <a:spcBef>
                <a:spcPts val="0"/>
              </a:spcBef>
              <a:spcAft>
                <a:spcPts val="0"/>
              </a:spcAft>
              <a:buClrTx/>
              <a:buSzTx/>
              <a:buFontTx/>
              <a:buNone/>
              <a:tabLst/>
              <a:defRPr/>
            </a:pPr>
            <a:r>
              <a:rPr kumimoji="1" lang="ja-JP" altLang="en-US" dirty="0"/>
              <a:t>除菌とは、洗浄や濾過などによって対象物から菌を除いて減らす事、対象、程度を含まない概念である。</a:t>
            </a:r>
            <a:endParaRPr kumimoji="1" lang="en-US" altLang="ja-JP" dirty="0"/>
          </a:p>
          <a:p>
            <a:pPr marL="0" marR="0" indent="92075" algn="l" defTabSz="914400" rtl="0" eaLnBrk="1" fontAlgn="auto" latinLnBrk="0" hangingPunct="1">
              <a:lnSpc>
                <a:spcPct val="100000"/>
              </a:lnSpc>
              <a:spcBef>
                <a:spcPts val="0"/>
              </a:spcBef>
              <a:spcAft>
                <a:spcPts val="0"/>
              </a:spcAft>
              <a:buClrTx/>
              <a:buSzTx/>
              <a:buFontTx/>
              <a:buNone/>
              <a:tabLst/>
              <a:defRPr/>
            </a:pPr>
            <a:r>
              <a:rPr kumimoji="1" lang="ja-JP" altLang="en-US" dirty="0"/>
              <a:t>抗菌とは、菌の増殖を阻止する事、その程度や対象を含まない概念、経産省の定義では対象を細菌のみとしている。</a:t>
            </a:r>
            <a:endParaRPr kumimoji="1" lang="en-US" altLang="ja-JP" dirty="0"/>
          </a:p>
        </p:txBody>
      </p:sp>
    </p:spTree>
    <p:extLst>
      <p:ext uri="{BB962C8B-B14F-4D97-AF65-F5344CB8AC3E}">
        <p14:creationId xmlns:p14="http://schemas.microsoft.com/office/powerpoint/2010/main" val="18305628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dirty="0"/>
              <a:t>炭疽菌以外の生物剤は、目視や検知器を使用して現場をゾーニングするのは困難である。初動対応では、生物剤が付着している可能性のある区域、物質、人を区別して隔離し、感染拡大防止する必要がある。この時の区域は、基本的に汚染区域と非汚染区域に分け、動線が交差しないようにする。</a:t>
            </a:r>
          </a:p>
          <a:p>
            <a:r>
              <a:rPr kumimoji="1" lang="ja-JP" altLang="en-US" dirty="0"/>
              <a:t>炭疽菌芽胞が散布（封書の開封等）された場合、散布現場では目視可能である場合があるが、飛散し被服、皮膚等に付着した炭疽菌芽胞は目視及び検知は困難であり、現場付近にいた関係者は全て汚染されていることを疑い、また、室内であれは建物ごと汚染区域とみなして封鎖する必要がある。</a:t>
            </a:r>
          </a:p>
          <a:p>
            <a:r>
              <a:rPr kumimoji="1" lang="ja-JP" altLang="en-US" dirty="0"/>
              <a:t>毒素により発生した被災者の救出に当たては、毒物の特定と拡散防止に処置は必要であるが、感染者との接触による二次汚染の恐れはなく、ゾーニングと被災者の隔離は必要ない。</a:t>
            </a:r>
            <a:endParaRPr kumimoji="1" lang="en-US" altLang="ja-JP" dirty="0"/>
          </a:p>
          <a:p>
            <a:r>
              <a:rPr kumimoji="1" lang="ja-JP" altLang="en-US" dirty="0"/>
              <a:t>患者あるいは遺体に付着している吐物や血液などの体液は、感染性がある可能性があるため、原因が不明で、感染症が疑われる場合は、汚染物に触らない、汚染拡大しない措置が求められる。汚染物周辺のゾーニング、被覆、消毒を</a:t>
            </a:r>
            <a:r>
              <a:rPr kumimoji="1" lang="ja-JP" altLang="en-US"/>
              <a:t>する。</a:t>
            </a:r>
            <a:endParaRPr kumimoji="1" lang="en-US" altLang="ja-JP" dirty="0"/>
          </a:p>
          <a:p>
            <a:r>
              <a:rPr kumimoji="1" lang="ja-JP" altLang="en-US"/>
              <a:t>生物剤テロ、化学剤テロ、放射線テロでの初動対応におけるゾーニングの相違を表に示す。この他、屋内であれば空調も考慮する必要がある。</a:t>
            </a:r>
            <a:endParaRPr kumimoji="1" lang="en-US" altLang="ja-JP" dirty="0"/>
          </a:p>
          <a:p>
            <a:endParaRPr kumimoji="1" lang="en-US" altLang="ja-JP" dirty="0"/>
          </a:p>
          <a:p>
            <a:r>
              <a:rPr kumimoji="1" lang="ja-JP" altLang="en-US"/>
              <a:t>参考資料：</a:t>
            </a:r>
            <a:endParaRPr kumimoji="1" lang="en-US" altLang="ja-JP" dirty="0"/>
          </a:p>
          <a:p>
            <a:r>
              <a:rPr kumimoji="1" lang="ja-JP" altLang="en-US"/>
              <a:t>事態対処研究会「実戦</a:t>
            </a:r>
            <a:r>
              <a:rPr kumimoji="1" lang="en-US" altLang="ja-JP" dirty="0" err="1"/>
              <a:t>CBRNe</a:t>
            </a:r>
            <a:r>
              <a:rPr kumimoji="1" lang="ja-JP" altLang="en-US"/>
              <a:t>テロ・災害対処」東京法令出版</a:t>
            </a:r>
            <a:r>
              <a:rPr kumimoji="1" lang="en-US" altLang="ja-JP" dirty="0"/>
              <a:t>, 2018</a:t>
            </a:r>
          </a:p>
          <a:p>
            <a:r>
              <a:rPr kumimoji="1" lang="ja-JP" altLang="en-US"/>
              <a:t>箱崎幸也「</a:t>
            </a:r>
            <a:r>
              <a:rPr kumimoji="1" lang="en-US" altLang="ja-JP" dirty="0"/>
              <a:t>CBRNE</a:t>
            </a:r>
            <a:r>
              <a:rPr kumimoji="1" lang="ja-JP" altLang="en-US"/>
              <a:t>テロ・災害対処ポケットブック」診断と治療社</a:t>
            </a:r>
            <a:r>
              <a:rPr kumimoji="1" lang="en-US" altLang="ja-JP" dirty="0"/>
              <a:t>, 2020</a:t>
            </a:r>
          </a:p>
          <a:p>
            <a:r>
              <a:rPr kumimoji="1" lang="en-US" altLang="ja-JP" dirty="0"/>
              <a:t>CBRNE</a:t>
            </a:r>
            <a:r>
              <a:rPr kumimoji="1" lang="ja-JP" altLang="en-US"/>
              <a:t>テロ対処研究会「必携</a:t>
            </a:r>
            <a:r>
              <a:rPr kumimoji="1" lang="en-US" altLang="ja-JP" dirty="0"/>
              <a:t>NBC</a:t>
            </a:r>
            <a:r>
              <a:rPr kumimoji="1" lang="ja-JP" altLang="en-US"/>
              <a:t>テロ対処ハンドブック」診断と治療社</a:t>
            </a:r>
            <a:r>
              <a:rPr kumimoji="1" lang="en-US" altLang="ja-JP" dirty="0"/>
              <a:t>, 2008</a:t>
            </a:r>
          </a:p>
        </p:txBody>
      </p:sp>
    </p:spTree>
    <p:extLst>
      <p:ext uri="{BB962C8B-B14F-4D97-AF65-F5344CB8AC3E}">
        <p14:creationId xmlns:p14="http://schemas.microsoft.com/office/powerpoint/2010/main" val="19409939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dirty="0"/>
              <a:t>感染症により死亡した遺体には細菌やウイルスなどの病原性のあるものが付着しているため、体液等が漏洩しないように、非透過性納体袋に収容、密封することが望ましい。</a:t>
            </a:r>
          </a:p>
          <a:p>
            <a:pPr marL="0"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dirty="0"/>
              <a:t>また、通常は死亡後</a:t>
            </a:r>
            <a:r>
              <a:rPr lang="en-US" altLang="ja-JP" dirty="0"/>
              <a:t>24</a:t>
            </a:r>
            <a:r>
              <a:rPr lang="ja-JP" altLang="en-US" dirty="0"/>
              <a:t>時間以内の火葬は禁止（墓地、埋葬等に関する法律第３条）されているが、感染症法で死亡後</a:t>
            </a:r>
            <a:r>
              <a:rPr lang="en-US" altLang="ja-JP" dirty="0"/>
              <a:t>24</a:t>
            </a:r>
            <a:r>
              <a:rPr lang="ja-JP" altLang="en-US" dirty="0"/>
              <a:t>時間以内の火葬が可能とされている</a:t>
            </a:r>
            <a:r>
              <a:rPr lang="en-US" altLang="ja-JP" dirty="0"/>
              <a:t>(</a:t>
            </a:r>
            <a:r>
              <a:rPr lang="ja-JP" altLang="en-US" dirty="0"/>
              <a:t>感染症の予防及び感染症の患者に対する医療に関する法律第</a:t>
            </a:r>
            <a:r>
              <a:rPr lang="en-US" altLang="ja-JP" dirty="0"/>
              <a:t>30</a:t>
            </a:r>
            <a:r>
              <a:rPr lang="ja-JP" altLang="en-US" dirty="0"/>
              <a:t>条第３項</a:t>
            </a:r>
            <a:r>
              <a:rPr lang="en-US" altLang="ja-JP" dirty="0"/>
              <a:t>)</a:t>
            </a:r>
            <a:r>
              <a:rPr lang="ja-JP" altLang="en-US"/>
              <a:t>。</a:t>
            </a:r>
            <a:endParaRPr lang="ja-JP" altLang="en-US" dirty="0"/>
          </a:p>
        </p:txBody>
      </p:sp>
    </p:spTree>
    <p:extLst>
      <p:ext uri="{BB962C8B-B14F-4D97-AF65-F5344CB8AC3E}">
        <p14:creationId xmlns:p14="http://schemas.microsoft.com/office/powerpoint/2010/main" val="1940993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4246122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116627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pPr marL="0" marR="0" indent="92075" algn="l" defTabSz="914400" rtl="0" eaLnBrk="1" fontAlgn="auto" latinLnBrk="0" hangingPunct="1">
              <a:lnSpc>
                <a:spcPct val="100000"/>
              </a:lnSpc>
              <a:spcBef>
                <a:spcPts val="0"/>
              </a:spcBef>
              <a:spcAft>
                <a:spcPts val="0"/>
              </a:spcAft>
              <a:buClrTx/>
              <a:buSzTx/>
              <a:buFontTx/>
              <a:buNone/>
              <a:tabLst/>
              <a:defRPr/>
            </a:pPr>
            <a:r>
              <a:rPr kumimoji="1" lang="ja-JP" altLang="en-US" dirty="0"/>
              <a:t>ウイルスとは、タンパク質の外殻と遺伝子である核酸（</a:t>
            </a:r>
            <a:r>
              <a:rPr kumimoji="1" lang="en-US" altLang="ja-JP" dirty="0"/>
              <a:t>DNA</a:t>
            </a:r>
            <a:r>
              <a:rPr kumimoji="1" lang="ja-JP" altLang="en-US" dirty="0"/>
              <a:t>、</a:t>
            </a:r>
            <a:r>
              <a:rPr kumimoji="1" lang="en-US" altLang="ja-JP" dirty="0"/>
              <a:t>RNA)</a:t>
            </a:r>
            <a:r>
              <a:rPr kumimoji="1" lang="ja-JP" altLang="en-US" dirty="0"/>
              <a:t>から構成される、極微小な感染性の構造体である。自己増殖ができず、他の生物の細胞を利用して自己を複製し、増殖する。ウイルスが感染することで宿主（感染した生物）の恒常性、活動に影響を及ぼし、病原体としてふるまうことがある。</a:t>
            </a:r>
            <a:endParaRPr kumimoji="1" lang="en-US" altLang="ja-JP" dirty="0"/>
          </a:p>
          <a:p>
            <a:pPr marL="0" marR="0" indent="92075" algn="l" defTabSz="914400" rtl="0" eaLnBrk="1" fontAlgn="auto" latinLnBrk="0" hangingPunct="1">
              <a:lnSpc>
                <a:spcPct val="100000"/>
              </a:lnSpc>
              <a:spcBef>
                <a:spcPts val="0"/>
              </a:spcBef>
              <a:spcAft>
                <a:spcPts val="0"/>
              </a:spcAft>
              <a:buClrTx/>
              <a:buSzTx/>
              <a:buFontTx/>
              <a:buNone/>
              <a:tabLst/>
              <a:defRPr/>
            </a:pPr>
            <a:r>
              <a:rPr kumimoji="1" lang="ja-JP" altLang="en-US" dirty="0"/>
              <a:t>天然痘ウイルスは、</a:t>
            </a:r>
            <a:r>
              <a:rPr kumimoji="1" lang="en-US" altLang="ja-JP" dirty="0"/>
              <a:t>200〜300nm</a:t>
            </a:r>
            <a:r>
              <a:rPr kumimoji="1" lang="ja-JP" altLang="en-US" dirty="0"/>
              <a:t>のエンベロープを有する</a:t>
            </a:r>
            <a:r>
              <a:rPr kumimoji="1" lang="en-US" altLang="ja-JP" dirty="0"/>
              <a:t>DNA</a:t>
            </a:r>
            <a:r>
              <a:rPr kumimoji="1" lang="ja-JP" altLang="en-US" dirty="0"/>
              <a:t>ウイルスで、アルコール、ホルマリン、紫外線で容易に不活化される。</a:t>
            </a:r>
            <a:endParaRPr kumimoji="1" lang="en-US" altLang="ja-JP" dirty="0"/>
          </a:p>
          <a:p>
            <a:pPr marL="0" marR="0" indent="92075" algn="l" defTabSz="914400" rtl="0" eaLnBrk="1" fontAlgn="auto" latinLnBrk="0" hangingPunct="1">
              <a:lnSpc>
                <a:spcPct val="100000"/>
              </a:lnSpc>
              <a:spcBef>
                <a:spcPts val="0"/>
              </a:spcBef>
              <a:spcAft>
                <a:spcPts val="0"/>
              </a:spcAft>
              <a:buClrTx/>
              <a:buSzTx/>
              <a:buFontTx/>
              <a:buNone/>
              <a:tabLst/>
              <a:defRPr/>
            </a:pPr>
            <a:r>
              <a:rPr kumimoji="1" lang="ja-JP" altLang="en-US" dirty="0"/>
              <a:t>ウイルス性出血熱とは、エボラ出血熱、マールブルグ病、ラッサ熱、クリミア・コンゴ出血熱の４種類を指す。</a:t>
            </a:r>
            <a:r>
              <a:rPr lang="ja-JP" altLang="en-US" dirty="0"/>
              <a:t>臨床症状は、発熱や頭痛、咽頭痛などのインフルエンザ様症状で突発的に発症し、下痢や腹痛などの消化器症状も認められる。これらの出血熱ウイルスはすべてエンベロープを持ち、消毒抵抗性は高くない。</a:t>
            </a:r>
            <a:r>
              <a:rPr lang="en-US" altLang="ja-JP" dirty="0"/>
              <a:t>0.05%(500ppm)</a:t>
            </a:r>
            <a:r>
              <a:rPr lang="ja-JP" altLang="en-US" dirty="0"/>
              <a:t>次亜塩素酸ナトリウムなどで速やかに失活</a:t>
            </a:r>
            <a:r>
              <a:rPr lang="ja-JP" altLang="en-US"/>
              <a:t>される。特異的な治療法はなく、対症療法である。</a:t>
            </a:r>
            <a:endParaRPr kumimoji="1" lang="en-US" altLang="ja-JP" dirty="0"/>
          </a:p>
          <a:p>
            <a:pPr>
              <a:defRPr/>
            </a:pPr>
            <a:r>
              <a:rPr lang="ja-JP" altLang="en-US" dirty="0"/>
              <a:t>エボラウイルスは、短径が</a:t>
            </a:r>
            <a:r>
              <a:rPr lang="en-US" altLang="ja-JP" dirty="0"/>
              <a:t>80〜100nm </a:t>
            </a:r>
            <a:r>
              <a:rPr lang="ja-JP" altLang="en-US" dirty="0"/>
              <a:t>、長径が</a:t>
            </a:r>
            <a:r>
              <a:rPr lang="en-US" altLang="ja-JP" dirty="0"/>
              <a:t>700〜1,500nm </a:t>
            </a:r>
            <a:r>
              <a:rPr lang="ja-JP" altLang="en-US" dirty="0"/>
              <a:t>で、</a:t>
            </a:r>
            <a:r>
              <a:rPr lang="en-US" altLang="ja-JP" dirty="0"/>
              <a:t>U</a:t>
            </a:r>
            <a:r>
              <a:rPr lang="ja-JP" altLang="en-US" dirty="0"/>
              <a:t>字状、ひも状、ぜんまい状等多形性を示す。発症前の感染者は感染源になることはほとんどない。感染予防は、感染者や感染動物の血液、排泄物などの体液や、感染者が触れた可能性のある物品に触れないようにする。エボラ出血熱では、発症</a:t>
            </a:r>
            <a:r>
              <a:rPr lang="en-US" altLang="ja-JP" dirty="0"/>
              <a:t>3</a:t>
            </a:r>
            <a:r>
              <a:rPr lang="ja-JP" altLang="en-US" dirty="0"/>
              <a:t>日目ごろから皮下の天井出血、躯幹部出血、粘膜・消化管出血が出現する。</a:t>
            </a:r>
            <a:endParaRPr lang="en-US" altLang="ja-JP" dirty="0"/>
          </a:p>
          <a:p>
            <a:pPr>
              <a:defRPr/>
            </a:pPr>
            <a:r>
              <a:rPr lang="ja-JP" altLang="en-US" dirty="0"/>
              <a:t>マールブルグウイルスは、エボラウイルスと酷似している。マールブルグ病では、発症</a:t>
            </a:r>
            <a:r>
              <a:rPr lang="en-US" altLang="ja-JP" dirty="0"/>
              <a:t>2〜7</a:t>
            </a:r>
            <a:r>
              <a:rPr lang="ja-JP" altLang="en-US" dirty="0"/>
              <a:t>日目ごろから</a:t>
            </a:r>
            <a:r>
              <a:rPr kumimoji="1" lang="ja-JP" altLang="en-US" b="0" i="0" u="none" strike="noStrike" kern="1200" dirty="0">
                <a:solidFill>
                  <a:schemeClr val="tx1"/>
                </a:solidFill>
                <a:effectLst/>
              </a:rPr>
              <a:t>躯幹優位の掻痒を伴わない斑点状丘疹が出現する。重症例では発症</a:t>
            </a:r>
            <a:r>
              <a:rPr kumimoji="1" lang="en-US" altLang="ja-JP" b="0" i="0" u="none" strike="noStrike" kern="1200" dirty="0">
                <a:solidFill>
                  <a:schemeClr val="tx1"/>
                </a:solidFill>
                <a:effectLst/>
              </a:rPr>
              <a:t>5-7</a:t>
            </a:r>
            <a:r>
              <a:rPr kumimoji="1" lang="ja-JP" altLang="en-US" b="0" i="0" u="none" strike="noStrike" kern="1200" dirty="0">
                <a:solidFill>
                  <a:schemeClr val="tx1"/>
                </a:solidFill>
                <a:effectLst/>
              </a:rPr>
              <a:t>日目に多部位の出血が</a:t>
            </a:r>
            <a:r>
              <a:rPr kumimoji="1" lang="ja-JP" altLang="en-US" b="0" i="0" u="none" strike="noStrike" kern="1200">
                <a:solidFill>
                  <a:schemeClr val="tx1"/>
                </a:solidFill>
                <a:effectLst/>
              </a:rPr>
              <a:t>現れる。</a:t>
            </a:r>
            <a:endParaRPr kumimoji="1" lang="en-US" altLang="ja-JP" b="0" i="0" u="none" strike="noStrike" kern="1200" dirty="0">
              <a:solidFill>
                <a:schemeClr val="tx1"/>
              </a:solidFill>
              <a:effectLst/>
            </a:endParaRPr>
          </a:p>
          <a:p>
            <a:pPr>
              <a:defRPr/>
            </a:pPr>
            <a:r>
              <a:rPr kumimoji="1" lang="ja-JP" altLang="en-US" b="0" i="0" u="none" strike="noStrike" kern="1200">
                <a:solidFill>
                  <a:schemeClr val="tx1"/>
                </a:solidFill>
                <a:effectLst/>
              </a:rPr>
              <a:t>クリミア・コンゴ出血熱ウイルスは、粒子径</a:t>
            </a:r>
            <a:r>
              <a:rPr kumimoji="1" lang="en-US" altLang="ja-JP" b="0" i="0" u="none" strike="noStrike" kern="1200" dirty="0">
                <a:solidFill>
                  <a:schemeClr val="tx1"/>
                </a:solidFill>
                <a:effectLst/>
              </a:rPr>
              <a:t>90〜110nm</a:t>
            </a:r>
            <a:r>
              <a:rPr kumimoji="1" lang="ja-JP" altLang="en-US" b="0" i="0" u="none" strike="noStrike" kern="1200">
                <a:solidFill>
                  <a:schemeClr val="tx1"/>
                </a:solidFill>
                <a:effectLst/>
              </a:rPr>
              <a:t>の球状を呈する１本鎖</a:t>
            </a:r>
            <a:r>
              <a:rPr kumimoji="1" lang="en-US" altLang="ja-JP" b="0" i="0" u="none" strike="noStrike" kern="1200" dirty="0">
                <a:solidFill>
                  <a:schemeClr val="tx1"/>
                </a:solidFill>
                <a:effectLst/>
              </a:rPr>
              <a:t>RNA</a:t>
            </a:r>
            <a:r>
              <a:rPr kumimoji="1" lang="ja-JP" altLang="en-US" b="0" i="0" u="none" strike="noStrike" kern="1200">
                <a:solidFill>
                  <a:schemeClr val="tx1"/>
                </a:solidFill>
                <a:effectLst/>
              </a:rPr>
              <a:t>ウイルスである。</a:t>
            </a:r>
            <a:r>
              <a:rPr kumimoji="1" lang="en-US" altLang="ja-JP" b="0" i="0" u="none" strike="noStrike" kern="1200" dirty="0">
                <a:solidFill>
                  <a:schemeClr val="tx1"/>
                </a:solidFill>
                <a:effectLst/>
              </a:rPr>
              <a:t>2〜</a:t>
            </a:r>
            <a:r>
              <a:rPr kumimoji="1" lang="ja-JP" altLang="en-US" b="0" i="0" u="none" strike="noStrike" kern="1200">
                <a:solidFill>
                  <a:schemeClr val="tx1"/>
                </a:solidFill>
                <a:effectLst/>
              </a:rPr>
              <a:t>３日ごより粘膜および皮膚の点状出血が見られる。</a:t>
            </a:r>
            <a:endParaRPr kumimoji="1" lang="en-US" altLang="ja-JP" b="0" i="0" u="none" strike="noStrike" kern="1200" dirty="0">
              <a:solidFill>
                <a:schemeClr val="tx1"/>
              </a:solidFill>
              <a:effectLst/>
            </a:endParaRPr>
          </a:p>
          <a:p>
            <a:pPr>
              <a:defRPr/>
            </a:pPr>
            <a:r>
              <a:rPr kumimoji="1" lang="ja-JP" altLang="en-US" b="0" i="0" u="none" strike="noStrike" kern="1200">
                <a:solidFill>
                  <a:schemeClr val="tx1"/>
                </a:solidFill>
                <a:effectLst/>
              </a:rPr>
              <a:t>ラッサウイルスは、粒子径</a:t>
            </a:r>
            <a:r>
              <a:rPr kumimoji="1" lang="en-US" altLang="ja-JP" b="0" i="0" u="none" strike="noStrike" kern="1200" dirty="0">
                <a:solidFill>
                  <a:schemeClr val="tx1"/>
                </a:solidFill>
                <a:effectLst/>
              </a:rPr>
              <a:t>110〜130nm</a:t>
            </a:r>
            <a:r>
              <a:rPr kumimoji="1" lang="ja-JP" altLang="en-US" b="0" i="0" u="none" strike="noStrike" kern="1200">
                <a:solidFill>
                  <a:schemeClr val="tx1"/>
                </a:solidFill>
                <a:effectLst/>
              </a:rPr>
              <a:t>の球状を呈する１本鎖</a:t>
            </a:r>
            <a:r>
              <a:rPr kumimoji="1" lang="en-US" altLang="ja-JP" b="0" i="0" u="none" strike="noStrike" kern="1200" dirty="0">
                <a:solidFill>
                  <a:schemeClr val="tx1"/>
                </a:solidFill>
                <a:effectLst/>
              </a:rPr>
              <a:t>RNA</a:t>
            </a:r>
            <a:r>
              <a:rPr kumimoji="1" lang="ja-JP" altLang="en-US" b="0" i="0" u="none" strike="noStrike" kern="1200">
                <a:solidFill>
                  <a:schemeClr val="tx1"/>
                </a:solidFill>
                <a:effectLst/>
              </a:rPr>
              <a:t>ウイルスである。比較的緩徐に進行する。</a:t>
            </a:r>
            <a:endParaRPr lang="en-US" altLang="ja-JP" dirty="0"/>
          </a:p>
          <a:p>
            <a:pPr marL="0" marR="0" indent="92075" algn="l" defTabSz="914400" rtl="0" eaLnBrk="1" fontAlgn="auto" latinLnBrk="0" hangingPunct="1">
              <a:lnSpc>
                <a:spcPct val="100000"/>
              </a:lnSpc>
              <a:spcBef>
                <a:spcPts val="0"/>
              </a:spcBef>
              <a:spcAft>
                <a:spcPts val="0"/>
              </a:spcAft>
              <a:buClrTx/>
              <a:buSzTx/>
              <a:buFontTx/>
              <a:buNone/>
              <a:tabLst/>
              <a:defRPr/>
            </a:pPr>
            <a:r>
              <a:rPr kumimoji="1" lang="en-US" altLang="ja-JP" dirty="0"/>
              <a:t>SARS</a:t>
            </a:r>
            <a:r>
              <a:rPr kumimoji="1" lang="ja-JP" altLang="en-US" dirty="0"/>
              <a:t>コロナウイルスは、径約</a:t>
            </a:r>
            <a:r>
              <a:rPr kumimoji="1" lang="en-US" altLang="ja-JP" dirty="0"/>
              <a:t>100nm</a:t>
            </a:r>
            <a:r>
              <a:rPr kumimoji="1" lang="ja-JP" altLang="en-US" dirty="0"/>
              <a:t>のスパイクのあるエンベロープを有する、</a:t>
            </a:r>
            <a:r>
              <a:rPr kumimoji="1" lang="en-US" altLang="ja-JP" dirty="0"/>
              <a:t>1</a:t>
            </a:r>
            <a:r>
              <a:rPr kumimoji="1" lang="ja-JP" altLang="en-US" dirty="0"/>
              <a:t>本鎖</a:t>
            </a:r>
            <a:r>
              <a:rPr kumimoji="1" lang="en-US" altLang="ja-JP" dirty="0"/>
              <a:t>RNA</a:t>
            </a:r>
            <a:r>
              <a:rPr kumimoji="1" lang="ja-JP" altLang="en-US" dirty="0"/>
              <a:t>ウイスルである。ヒト</a:t>
            </a:r>
            <a:r>
              <a:rPr kumimoji="1" lang="en-US" altLang="ja-JP" dirty="0"/>
              <a:t>-</a:t>
            </a:r>
            <a:r>
              <a:rPr kumimoji="1" lang="ja-JP" altLang="en-US" dirty="0"/>
              <a:t>ヒト感染は、飛沫や濃厚な接触感染が主体で、空気感染も起こりうる。悪寒、発熱、頭痛、筋肉痛などのインフルエンザ様症状で発症し、</a:t>
            </a:r>
            <a:r>
              <a:rPr kumimoji="1" lang="en-US" altLang="ja-JP" dirty="0"/>
              <a:t>3〜7</a:t>
            </a:r>
            <a:r>
              <a:rPr kumimoji="1" lang="ja-JP" altLang="en-US" dirty="0"/>
              <a:t>日後に乾性咳嗽が出現する。約</a:t>
            </a:r>
            <a:r>
              <a:rPr kumimoji="1" lang="en-US" altLang="ja-JP" dirty="0"/>
              <a:t>20%</a:t>
            </a:r>
            <a:r>
              <a:rPr kumimoji="1" lang="ja-JP" altLang="en-US" dirty="0"/>
              <a:t>は呼吸不全が増悪し、その半数以上が人工呼吸器管理を要し、さらにその半数が死亡する。</a:t>
            </a:r>
            <a:r>
              <a:rPr kumimoji="1" lang="en-US" altLang="ja-JP" dirty="0"/>
              <a:t>SARS</a:t>
            </a:r>
            <a:r>
              <a:rPr kumimoji="1" lang="ja-JP" altLang="en-US" dirty="0"/>
              <a:t>の致死率は、年齢群によって</a:t>
            </a:r>
            <a:r>
              <a:rPr kumimoji="1" lang="en-US" altLang="ja-JP" dirty="0"/>
              <a:t>0〜50%</a:t>
            </a:r>
            <a:r>
              <a:rPr kumimoji="1" lang="ja-JP" altLang="en-US" dirty="0"/>
              <a:t>と幅があり、全体では</a:t>
            </a:r>
            <a:r>
              <a:rPr kumimoji="1" lang="en-US" altLang="ja-JP" dirty="0"/>
              <a:t>14〜15%</a:t>
            </a:r>
            <a:r>
              <a:rPr kumimoji="1" lang="ja-JP" altLang="en-US" dirty="0"/>
              <a:t>と推定されている。</a:t>
            </a:r>
            <a:r>
              <a:rPr kumimoji="1" lang="en-US" altLang="ja-JP" dirty="0"/>
              <a:t>WHO</a:t>
            </a:r>
            <a:r>
              <a:rPr kumimoji="1" lang="ja-JP" altLang="en-US" dirty="0"/>
              <a:t>によると</a:t>
            </a:r>
            <a:r>
              <a:rPr kumimoji="1" lang="en-US" altLang="ja-JP" dirty="0"/>
              <a:t>24</a:t>
            </a:r>
            <a:r>
              <a:rPr kumimoji="1" lang="ja-JP" altLang="en-US" dirty="0"/>
              <a:t>歳以下では</a:t>
            </a:r>
            <a:r>
              <a:rPr kumimoji="1" lang="en-US" altLang="ja-JP" dirty="0"/>
              <a:t>1</a:t>
            </a:r>
            <a:r>
              <a:rPr kumimoji="1" lang="ja-JP" altLang="en-US" dirty="0"/>
              <a:t>％未満、</a:t>
            </a:r>
            <a:r>
              <a:rPr kumimoji="1" lang="en-US" altLang="ja-JP" dirty="0"/>
              <a:t>25</a:t>
            </a:r>
            <a:r>
              <a:rPr kumimoji="1" lang="ja-JP" altLang="en-US" dirty="0"/>
              <a:t>歳～</a:t>
            </a:r>
            <a:r>
              <a:rPr kumimoji="1" lang="en-US" altLang="ja-JP" dirty="0"/>
              <a:t>44</a:t>
            </a:r>
            <a:r>
              <a:rPr kumimoji="1" lang="ja-JP" altLang="en-US" dirty="0"/>
              <a:t>歳では</a:t>
            </a:r>
            <a:r>
              <a:rPr kumimoji="1" lang="en-US" altLang="ja-JP" dirty="0"/>
              <a:t>6</a:t>
            </a:r>
            <a:r>
              <a:rPr kumimoji="1" lang="ja-JP" altLang="en-US" dirty="0"/>
              <a:t>％、</a:t>
            </a:r>
            <a:r>
              <a:rPr kumimoji="1" lang="en-US" altLang="ja-JP" dirty="0"/>
              <a:t>45</a:t>
            </a:r>
            <a:r>
              <a:rPr kumimoji="1" lang="ja-JP" altLang="en-US" dirty="0"/>
              <a:t>歳～</a:t>
            </a:r>
            <a:r>
              <a:rPr kumimoji="1" lang="en-US" altLang="ja-JP" dirty="0"/>
              <a:t>64</a:t>
            </a:r>
            <a:r>
              <a:rPr kumimoji="1" lang="ja-JP" altLang="en-US" dirty="0"/>
              <a:t>歳では</a:t>
            </a:r>
            <a:r>
              <a:rPr kumimoji="1" lang="en-US" altLang="ja-JP" dirty="0"/>
              <a:t>15</a:t>
            </a:r>
            <a:r>
              <a:rPr kumimoji="1" lang="ja-JP" altLang="en-US" dirty="0"/>
              <a:t>％、</a:t>
            </a:r>
            <a:r>
              <a:rPr kumimoji="1" lang="en-US" altLang="ja-JP" dirty="0"/>
              <a:t>65</a:t>
            </a:r>
            <a:r>
              <a:rPr kumimoji="1" lang="ja-JP" altLang="en-US" dirty="0"/>
              <a:t>歳以上では</a:t>
            </a:r>
            <a:r>
              <a:rPr kumimoji="1" lang="en-US" altLang="ja-JP" dirty="0"/>
              <a:t>50</a:t>
            </a:r>
            <a:r>
              <a:rPr kumimoji="1" lang="ja-JP" altLang="en-US" dirty="0"/>
              <a:t>％以上と推定された。</a:t>
            </a:r>
            <a:endParaRPr kumimoji="1" lang="en-US" altLang="ja-JP" dirty="0"/>
          </a:p>
          <a:p>
            <a:pPr marL="0" marR="0" indent="92075" algn="l" defTabSz="914400" rtl="0" eaLnBrk="1" fontAlgn="auto" latinLnBrk="0" hangingPunct="1">
              <a:lnSpc>
                <a:spcPct val="100000"/>
              </a:lnSpc>
              <a:spcBef>
                <a:spcPts val="0"/>
              </a:spcBef>
              <a:spcAft>
                <a:spcPts val="0"/>
              </a:spcAft>
              <a:buClrTx/>
              <a:buSzTx/>
              <a:buFontTx/>
              <a:buNone/>
              <a:tabLst/>
              <a:defRPr/>
            </a:pPr>
            <a:r>
              <a:rPr kumimoji="1" lang="en-US" altLang="ja-JP" dirty="0"/>
              <a:t>COVID</a:t>
            </a:r>
            <a:r>
              <a:rPr kumimoji="1" lang="ja-JP" altLang="en-US" dirty="0"/>
              <a:t>ー</a:t>
            </a:r>
            <a:r>
              <a:rPr kumimoji="1" lang="en-US" altLang="ja-JP" dirty="0"/>
              <a:t>19</a:t>
            </a:r>
            <a:r>
              <a:rPr kumimoji="1" lang="ja-JP" altLang="en-US" dirty="0"/>
              <a:t>（新型コロナウイルス感染症）は、</a:t>
            </a:r>
            <a:r>
              <a:rPr kumimoji="1" lang="en-US" altLang="ja-JP" dirty="0"/>
              <a:t>2019</a:t>
            </a:r>
            <a:r>
              <a:rPr kumimoji="1" lang="ja-JP" altLang="en-US" dirty="0"/>
              <a:t>年</a:t>
            </a:r>
            <a:r>
              <a:rPr kumimoji="1" lang="en-US" altLang="ja-JP" dirty="0"/>
              <a:t>12</a:t>
            </a:r>
            <a:r>
              <a:rPr kumimoji="1" lang="ja-JP" altLang="en-US" dirty="0"/>
              <a:t>月に中華人民共和国湖北省武漢市において確認された、スパイクのあるエンベロープを有する直径約</a:t>
            </a:r>
            <a:r>
              <a:rPr kumimoji="1" lang="en-US" altLang="ja-JP" dirty="0"/>
              <a:t>100〜200nm</a:t>
            </a:r>
            <a:r>
              <a:rPr kumimoji="1" lang="ja-JP" altLang="en-US" dirty="0"/>
              <a:t>の</a:t>
            </a:r>
            <a:r>
              <a:rPr kumimoji="1" lang="en-US" altLang="ja-JP" dirty="0"/>
              <a:t>1</a:t>
            </a:r>
            <a:r>
              <a:rPr kumimoji="1" lang="ja-JP" altLang="en-US" dirty="0"/>
              <a:t>本鎖</a:t>
            </a:r>
            <a:r>
              <a:rPr kumimoji="1" lang="en-US" altLang="ja-JP" dirty="0"/>
              <a:t>RNA</a:t>
            </a:r>
            <a:r>
              <a:rPr kumimoji="1" lang="ja-JP" altLang="en-US" dirty="0"/>
              <a:t>ウイスルである。頭痛、高熱、倦怠感、咳などのインフルエンザ様症状から、重症例では呼吸困難を主訴とする肺炎に進行する。アルコールなどで失活する。</a:t>
            </a:r>
            <a:endParaRPr kumimoji="1" lang="en-US" altLang="ja-JP" dirty="0"/>
          </a:p>
          <a:p>
            <a:pPr>
              <a:defRPr/>
            </a:pPr>
            <a:r>
              <a:rPr kumimoji="1" lang="ja-JP" altLang="en-US" dirty="0"/>
              <a:t>感染症法では、</a:t>
            </a:r>
            <a:r>
              <a:rPr kumimoji="1" lang="ja-JP" altLang="en-US"/>
              <a:t>天然痘、ウイルス性出血熱は</a:t>
            </a:r>
            <a:r>
              <a:rPr kumimoji="1" lang="ja-JP" altLang="en-US" dirty="0"/>
              <a:t>一類感染症、</a:t>
            </a:r>
            <a:r>
              <a:rPr kumimoji="1" lang="en-US" altLang="ja-JP" dirty="0"/>
              <a:t>SARS</a:t>
            </a:r>
            <a:r>
              <a:rPr kumimoji="1" lang="ja-JP" altLang="en-US" dirty="0"/>
              <a:t>は二類感染症、新型コロナウイルス感染症は指定感染症である。</a:t>
            </a:r>
            <a:endParaRPr kumimoji="1" lang="en-US" altLang="ja-JP" dirty="0"/>
          </a:p>
          <a:p>
            <a:pPr marL="0"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indent="92075" algn="l" defTabSz="914400" rtl="0" eaLnBrk="1" fontAlgn="auto" latinLnBrk="0" hangingPunct="1">
              <a:lnSpc>
                <a:spcPct val="100000"/>
              </a:lnSpc>
              <a:spcBef>
                <a:spcPts val="0"/>
              </a:spcBef>
              <a:spcAft>
                <a:spcPts val="0"/>
              </a:spcAft>
              <a:buClrTx/>
              <a:buSzTx/>
              <a:buFontTx/>
              <a:buNone/>
              <a:tabLst/>
              <a:defRPr/>
            </a:pPr>
            <a:r>
              <a:rPr kumimoji="1" lang="ja-JP" altLang="en-US"/>
              <a:t>参考資料：</a:t>
            </a:r>
            <a:r>
              <a:rPr kumimoji="1" lang="ja-JP" altLang="en-US" dirty="0"/>
              <a:t>厚生労働省検疫所</a:t>
            </a:r>
            <a:r>
              <a:rPr kumimoji="1" lang="en-US" altLang="ja-JP" dirty="0"/>
              <a:t>FORTH</a:t>
            </a:r>
            <a:r>
              <a:rPr kumimoji="1" lang="ja-JP" altLang="en-US" dirty="0"/>
              <a:t>（フォース）ホームページ、国立感染症研究所ホームページ、バイオテロ対応ホームページ</a:t>
            </a:r>
          </a:p>
        </p:txBody>
      </p:sp>
    </p:spTree>
    <p:extLst>
      <p:ext uri="{BB962C8B-B14F-4D97-AF65-F5344CB8AC3E}">
        <p14:creationId xmlns:p14="http://schemas.microsoft.com/office/powerpoint/2010/main" val="1016599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dirty="0"/>
              <a:t>危害を加えるために用いられる微生物や毒素を生物剤と呼び、また、それを意図的に用いることを生物剤テロと呼ぶ。パニックによる社会混乱、権力構造の破壊等により主義主張を強要を図る等の目的で生物剤は使用</a:t>
            </a:r>
            <a:r>
              <a:rPr kumimoji="1" lang="ja-JP" altLang="en-US"/>
              <a:t>される。本資料は、これら</a:t>
            </a:r>
            <a:r>
              <a:rPr kumimoji="1" lang="ja-JP" altLang="en-US" dirty="0"/>
              <a:t>生物剤が意図的に使用された場合の初動対応者の基礎的な知識についてまとめた。</a:t>
            </a:r>
            <a:endParaRPr kumimoji="1" lang="en-US" altLang="ja-JP" dirty="0"/>
          </a:p>
          <a:p>
            <a:r>
              <a:rPr kumimoji="1" lang="ja-JP" altLang="en-US" dirty="0"/>
              <a:t>また、</a:t>
            </a:r>
            <a:r>
              <a:rPr kumimoji="1" lang="ja-JP" altLang="en-US"/>
              <a:t>最近の新型コロナウイルス感染症（</a:t>
            </a:r>
            <a:r>
              <a:rPr kumimoji="1" lang="en-US" altLang="ja-JP" dirty="0"/>
              <a:t>COVID19</a:t>
            </a:r>
            <a:r>
              <a:rPr kumimoji="1" lang="ja-JP" altLang="en-US"/>
              <a:t>）のような</a:t>
            </a:r>
            <a:r>
              <a:rPr kumimoji="1" lang="ja-JP" altLang="en-US" dirty="0"/>
              <a:t>患者対応においても適用ができるものと考える。</a:t>
            </a:r>
          </a:p>
        </p:txBody>
      </p:sp>
    </p:spTree>
    <p:extLst>
      <p:ext uri="{BB962C8B-B14F-4D97-AF65-F5344CB8AC3E}">
        <p14:creationId xmlns:p14="http://schemas.microsoft.com/office/powerpoint/2010/main" val="1016599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dirty="0"/>
              <a:t>細菌とは、細胞を持ち、自己複製能力を持った微生物で、一つの細胞しかない単細胞生物である。糖などの栄養と水があり、適切な環境下では自己増殖できる。人の体には多くの種類の細菌がおり、皮膚の表面や腸内の環境を保っていたり、発酵などにより人の生活に有用な細菌も存在するが、人体に進入して感染症を起こす有害な細菌もある。</a:t>
            </a:r>
            <a:endParaRPr kumimoji="1" lang="en-US" altLang="ja-JP" dirty="0"/>
          </a:p>
          <a:p>
            <a:pPr marL="0" marR="0" indent="92075" algn="l" defTabSz="914400" rtl="0" eaLnBrk="1" fontAlgn="auto" latinLnBrk="0" hangingPunct="1">
              <a:lnSpc>
                <a:spcPct val="100000"/>
              </a:lnSpc>
              <a:spcBef>
                <a:spcPts val="0"/>
              </a:spcBef>
              <a:spcAft>
                <a:spcPts val="0"/>
              </a:spcAft>
              <a:buClrTx/>
              <a:buSzTx/>
              <a:buFontTx/>
              <a:buNone/>
              <a:tabLst/>
              <a:defRPr/>
            </a:pPr>
            <a:r>
              <a:rPr kumimoji="1" lang="ja-JP" altLang="en-US" dirty="0"/>
              <a:t>炭疽の病原体は、炭疽菌（</a:t>
            </a:r>
            <a:r>
              <a:rPr kumimoji="1" lang="en-US" altLang="ja-JP" dirty="0"/>
              <a:t>Bacillus anthracis</a:t>
            </a:r>
            <a:r>
              <a:rPr kumimoji="1" lang="ja-JP" altLang="en-US" dirty="0"/>
              <a:t>）であ理、炭疽菌は好気性のグラム陽性桿菌で、芽胞を形成する。長さ</a:t>
            </a:r>
            <a:r>
              <a:rPr kumimoji="1" lang="en-US" altLang="ja-JP" dirty="0"/>
              <a:t>1〜8µm</a:t>
            </a:r>
            <a:r>
              <a:rPr kumimoji="1" lang="ja-JP" altLang="en-US" dirty="0" err="1"/>
              <a:t>、</a:t>
            </a:r>
            <a:r>
              <a:rPr kumimoji="1" lang="ja-JP" altLang="en-US" dirty="0"/>
              <a:t>幅</a:t>
            </a:r>
            <a:r>
              <a:rPr kumimoji="1" lang="en-US" altLang="ja-JP" dirty="0"/>
              <a:t>1〜1.5µm</a:t>
            </a:r>
            <a:r>
              <a:rPr kumimoji="1" lang="ja-JP" altLang="en-US" dirty="0"/>
              <a:t>の大型の細菌であり、芽胞も</a:t>
            </a:r>
            <a:r>
              <a:rPr kumimoji="1" lang="en-US" altLang="ja-JP" dirty="0"/>
              <a:t>1µm</a:t>
            </a:r>
            <a:r>
              <a:rPr kumimoji="1" lang="ja-JP" altLang="en-US" dirty="0"/>
              <a:t>程度である。炭疽菌は待機中で数時間内に芽胞を形成し、熱、化学物質、</a:t>
            </a:r>
            <a:r>
              <a:rPr kumimoji="1" lang="en-US" altLang="ja-JP" dirty="0"/>
              <a:t>pH</a:t>
            </a:r>
            <a:r>
              <a:rPr kumimoji="1" lang="ja-JP" altLang="en-US" dirty="0" err="1"/>
              <a:t>、</a:t>
            </a:r>
            <a:r>
              <a:rPr kumimoji="1" lang="ja-JP" altLang="en-US" dirty="0"/>
              <a:t>紫外線などに抵抗性を示す。感染経路によって皮膚炭疽、吸入炭疽（肺炭疽）、腸炭疽の３種類に分類される。炭疽は家畜に起こる疾患で、人畜共通感染症である。炭疽菌は生体内に侵入し、芽胞が発芽して増殖を始めると種々の毒素を産生し、それによって出血、浮腫、および壊死などを惹起し、病態は急速に進展する。汚染された可能性のある衣服は速やかに脱衣して、バッグ等に入れて消毒やオートクレーブ処理を行う。芽胞を効果的に消毒するのは極めて</a:t>
            </a:r>
            <a:r>
              <a:rPr kumimoji="1" lang="ja-JP" altLang="en-US"/>
              <a:t>困難であり、</a:t>
            </a:r>
            <a:r>
              <a:rPr kumimoji="1" lang="ja-JP" altLang="en-US" dirty="0"/>
              <a:t>消毒作業の効果を確認するのはスワブを採取して培養によって確かめる。</a:t>
            </a:r>
            <a:endParaRPr kumimoji="1" lang="en-US" altLang="ja-JP" dirty="0"/>
          </a:p>
          <a:p>
            <a:pPr marL="0" marR="0" indent="92075" algn="l" defTabSz="914400" rtl="0" eaLnBrk="1" fontAlgn="auto" latinLnBrk="0" hangingPunct="1">
              <a:lnSpc>
                <a:spcPct val="100000"/>
              </a:lnSpc>
              <a:spcBef>
                <a:spcPts val="0"/>
              </a:spcBef>
              <a:spcAft>
                <a:spcPts val="0"/>
              </a:spcAft>
              <a:buClrTx/>
              <a:buSzTx/>
              <a:buFontTx/>
              <a:buNone/>
              <a:tabLst/>
              <a:defRPr/>
            </a:pPr>
            <a:r>
              <a:rPr kumimoji="1" lang="ja-JP" altLang="en-US" dirty="0"/>
              <a:t>ペストは、ペスト菌</a:t>
            </a:r>
            <a:r>
              <a:rPr kumimoji="1" lang="en-US" altLang="ja-JP" dirty="0"/>
              <a:t>(Yersinia pestis)</a:t>
            </a:r>
            <a:r>
              <a:rPr kumimoji="1" lang="ja-JP" altLang="en-US" dirty="0"/>
              <a:t>に感染して起こる疾患である。ペスト菌は腸内細菌科のエルシニア属に分類されるグラム陰性の多形形態を示す桿菌である。主にマウス、ラットなどの齧歯類が保菌し、ノミを介してヒトに感染する。ノミの刺し口よりペスト菌が感染するとリンパ節に移行し腺ペストを発症し、飛沫感染を起こすと肺ペストを発症する。ペスト菌の薬剤感受性は良好であり、主にアミノグリコシド系、ニューキノロン系、およびテトラサイクリン系の抗菌薬が用いられる。ペスト菌にはすべての消毒薬が有効で、アルコール、両性界面活性剤、第四級アンモニウム塩などを用いる。また、</a:t>
            </a:r>
            <a:r>
              <a:rPr kumimoji="1" lang="en-US" altLang="ja-JP" dirty="0">
                <a:solidFill>
                  <a:schemeClr val="tx1"/>
                </a:solidFill>
              </a:rPr>
              <a:t>80</a:t>
            </a:r>
            <a:r>
              <a:rPr kumimoji="1" lang="ja-JP" altLang="en-US" dirty="0">
                <a:solidFill>
                  <a:schemeClr val="tx1"/>
                </a:solidFill>
              </a:rPr>
              <a:t>℃・</a:t>
            </a:r>
            <a:r>
              <a:rPr kumimoji="1" lang="en-US" altLang="ja-JP" dirty="0">
                <a:solidFill>
                  <a:schemeClr val="tx1"/>
                </a:solidFill>
              </a:rPr>
              <a:t>10</a:t>
            </a:r>
            <a:r>
              <a:rPr kumimoji="1" lang="ja-JP" altLang="en-US" dirty="0">
                <a:solidFill>
                  <a:schemeClr val="tx1"/>
                </a:solidFill>
              </a:rPr>
              <a:t>分間の熱水も有効である。汚染物は、高圧蒸気滅菌用耐熱性袋に入れ、速やかにオートクレーブで滅菌するか、高温焼却する。</a:t>
            </a:r>
            <a:endParaRPr kumimoji="1" lang="en-US" altLang="ja-JP" dirty="0">
              <a:solidFill>
                <a:schemeClr val="tx1"/>
              </a:solidFill>
            </a:endParaRPr>
          </a:p>
          <a:p>
            <a:pPr marL="0" marR="0" indent="92075"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野兎病は野兎病菌 </a:t>
            </a:r>
            <a:r>
              <a:rPr kumimoji="1" lang="en-US" altLang="ja-JP" dirty="0" err="1">
                <a:solidFill>
                  <a:schemeClr val="tx1"/>
                </a:solidFill>
              </a:rPr>
              <a:t>Francisella</a:t>
            </a:r>
            <a:r>
              <a:rPr kumimoji="1" lang="en-US" altLang="ja-JP" dirty="0">
                <a:solidFill>
                  <a:schemeClr val="tx1"/>
                </a:solidFill>
              </a:rPr>
              <a:t> </a:t>
            </a:r>
            <a:r>
              <a:rPr kumimoji="1" lang="en-US" altLang="ja-JP" dirty="0" err="1">
                <a:solidFill>
                  <a:schemeClr val="tx1"/>
                </a:solidFill>
              </a:rPr>
              <a:t>tularensis</a:t>
            </a:r>
            <a:r>
              <a:rPr kumimoji="1" lang="en-US" altLang="ja-JP" dirty="0">
                <a:solidFill>
                  <a:schemeClr val="tx1"/>
                </a:solidFill>
              </a:rPr>
              <a:t> </a:t>
            </a:r>
            <a:r>
              <a:rPr kumimoji="1" lang="ja-JP" altLang="en-US" dirty="0">
                <a:solidFill>
                  <a:schemeClr val="tx1"/>
                </a:solidFill>
              </a:rPr>
              <a:t>による感染症であり、グラム陰性の多形性を示す桿菌で通性細胞内寄生菌である。本菌は大きさ</a:t>
            </a:r>
            <a:r>
              <a:rPr kumimoji="1" lang="en-US" altLang="ja-JP" dirty="0">
                <a:solidFill>
                  <a:schemeClr val="tx1"/>
                </a:solidFill>
              </a:rPr>
              <a:t>0.2</a:t>
            </a:r>
            <a:r>
              <a:rPr kumimoji="1" lang="el-GR" altLang="ja-JP" dirty="0">
                <a:solidFill>
                  <a:schemeClr val="tx1"/>
                </a:solidFill>
              </a:rPr>
              <a:t>μ</a:t>
            </a:r>
            <a:r>
              <a:rPr kumimoji="1" lang="en-US" altLang="ja-JP" dirty="0">
                <a:solidFill>
                  <a:schemeClr val="tx1"/>
                </a:solidFill>
              </a:rPr>
              <a:t>m × 0.2〜0.7</a:t>
            </a:r>
            <a:r>
              <a:rPr kumimoji="1" lang="el-GR" altLang="ja-JP" dirty="0">
                <a:solidFill>
                  <a:schemeClr val="tx1"/>
                </a:solidFill>
              </a:rPr>
              <a:t>μ</a:t>
            </a:r>
            <a:r>
              <a:rPr kumimoji="1" lang="en-US" altLang="ja-JP" dirty="0">
                <a:solidFill>
                  <a:schemeClr val="tx1"/>
                </a:solidFill>
              </a:rPr>
              <a:t>m</a:t>
            </a:r>
            <a:r>
              <a:rPr kumimoji="1" lang="ja-JP" altLang="en-US" dirty="0">
                <a:solidFill>
                  <a:schemeClr val="tx1"/>
                </a:solidFill>
              </a:rPr>
              <a:t>と小形の桿菌である。野兎病菌は、エアロゾルでの感染が</a:t>
            </a:r>
            <a:r>
              <a:rPr kumimoji="1" lang="en-US" altLang="ja-JP" dirty="0">
                <a:solidFill>
                  <a:schemeClr val="tx1"/>
                </a:solidFill>
              </a:rPr>
              <a:t>10〜50</a:t>
            </a:r>
            <a:r>
              <a:rPr kumimoji="1" lang="ja-JP" altLang="en-US" dirty="0">
                <a:solidFill>
                  <a:schemeClr val="tx1"/>
                </a:solidFill>
              </a:rPr>
              <a:t>個の少量で成立し、罹患率と致死率が高い。</a:t>
            </a:r>
            <a:r>
              <a:rPr kumimoji="1" lang="en-US" altLang="ja-JP" dirty="0">
                <a:solidFill>
                  <a:schemeClr val="tx1"/>
                </a:solidFill>
              </a:rPr>
              <a:t>3</a:t>
            </a:r>
            <a:r>
              <a:rPr kumimoji="1" lang="ja-JP" altLang="en-US" dirty="0">
                <a:solidFill>
                  <a:schemeClr val="tx1"/>
                </a:solidFill>
              </a:rPr>
              <a:t>日間をピークとする</a:t>
            </a:r>
            <a:r>
              <a:rPr kumimoji="1" lang="en-US" altLang="ja-JP" dirty="0">
                <a:solidFill>
                  <a:schemeClr val="tx1"/>
                </a:solidFill>
              </a:rPr>
              <a:t>1</a:t>
            </a:r>
            <a:r>
              <a:rPr kumimoji="1" lang="ja-JP" altLang="en-US" dirty="0">
                <a:solidFill>
                  <a:schemeClr val="tx1"/>
                </a:solidFill>
              </a:rPr>
              <a:t>週間以内の期間を潜伏期として、悪寒、戦慄、頭痛、筋肉痛、関節痛などの非特異的な感冒様症状を主体として発症する。</a:t>
            </a:r>
            <a:r>
              <a:rPr kumimoji="1" lang="en-US" altLang="ja-JP" dirty="0">
                <a:solidFill>
                  <a:schemeClr val="tx1"/>
                </a:solidFill>
              </a:rPr>
              <a:t>39〜40℃</a:t>
            </a:r>
            <a:r>
              <a:rPr kumimoji="1" lang="ja-JP" altLang="en-US" dirty="0">
                <a:solidFill>
                  <a:schemeClr val="tx1"/>
                </a:solidFill>
              </a:rPr>
              <a:t>の発熱に前後して病原菌の侵入部位に関連した局所のリンパ節腫脹が出現する。</a:t>
            </a:r>
            <a:r>
              <a:rPr kumimoji="1" lang="en-US" altLang="ja-JP" dirty="0">
                <a:solidFill>
                  <a:schemeClr val="tx1"/>
                </a:solidFill>
              </a:rPr>
              <a:t>3</a:t>
            </a:r>
            <a:r>
              <a:rPr kumimoji="1" lang="ja-JP" altLang="en-US" dirty="0">
                <a:solidFill>
                  <a:schemeClr val="tx1"/>
                </a:solidFill>
              </a:rPr>
              <a:t>週目ころに一過性に蕁麻疹様、多形浸出性紅斑などの多彩な皮疹（野兎病疹）が現れる。ヒト</a:t>
            </a:r>
            <a:r>
              <a:rPr kumimoji="1" lang="en-US" altLang="ja-JP" dirty="0">
                <a:solidFill>
                  <a:schemeClr val="tx1"/>
                </a:solidFill>
              </a:rPr>
              <a:t>-</a:t>
            </a:r>
            <a:r>
              <a:rPr kumimoji="1" lang="ja-JP" altLang="en-US" dirty="0">
                <a:solidFill>
                  <a:schemeClr val="tx1"/>
                </a:solidFill>
              </a:rPr>
              <a:t>ヒト感染はない。汚染材料は焼却あるいはオートクレーブ滅菌、煮沸消毒する。環境などは</a:t>
            </a:r>
            <a:r>
              <a:rPr kumimoji="1" lang="en-US" altLang="ja-JP" dirty="0">
                <a:solidFill>
                  <a:schemeClr val="tx1"/>
                </a:solidFill>
              </a:rPr>
              <a:t>0.5</a:t>
            </a:r>
            <a:r>
              <a:rPr kumimoji="1" lang="ja-JP" altLang="en-US" dirty="0">
                <a:solidFill>
                  <a:schemeClr val="tx1"/>
                </a:solidFill>
              </a:rPr>
              <a:t>％次亜塩素酸ナトリウムを</a:t>
            </a:r>
            <a:r>
              <a:rPr kumimoji="1" lang="ja-JP" altLang="en-US" dirty="0" err="1">
                <a:solidFill>
                  <a:schemeClr val="tx1"/>
                </a:solidFill>
              </a:rPr>
              <a:t>や</a:t>
            </a:r>
            <a:r>
              <a:rPr kumimoji="1" lang="en-US" altLang="ja-JP" dirty="0">
                <a:solidFill>
                  <a:schemeClr val="tx1"/>
                </a:solidFill>
              </a:rPr>
              <a:t>70</a:t>
            </a:r>
            <a:r>
              <a:rPr kumimoji="1" lang="ja-JP" altLang="en-US" dirty="0">
                <a:solidFill>
                  <a:schemeClr val="tx1"/>
                </a:solidFill>
              </a:rPr>
              <a:t>％アルコールなどの清拭で消毒を行う。また、野兎病菌は塩素で殺菌されるので、河川や貯水池が汚染されても塩素消毒が施されている水道水が汚染される可能性は低い。</a:t>
            </a:r>
            <a:endParaRPr kumimoji="1" lang="en-US" altLang="ja-JP" dirty="0">
              <a:solidFill>
                <a:schemeClr val="tx1"/>
              </a:solidFill>
            </a:endParaRPr>
          </a:p>
          <a:p>
            <a:pPr marL="0"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endParaRPr>
          </a:p>
          <a:p>
            <a:pPr marL="0"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dirty="0"/>
              <a:t>参考資料：厚生労働省検疫所</a:t>
            </a:r>
            <a:r>
              <a:rPr kumimoji="1" lang="en-US" altLang="ja-JP" dirty="0"/>
              <a:t>FORTH</a:t>
            </a:r>
            <a:r>
              <a:rPr kumimoji="1" lang="ja-JP" altLang="en-US" dirty="0"/>
              <a:t>（フォース）ホームページ、国立感染症研究所ホームページ、バイオテロ対応ホームページ</a:t>
            </a:r>
          </a:p>
        </p:txBody>
      </p:sp>
    </p:spTree>
    <p:extLst>
      <p:ext uri="{BB962C8B-B14F-4D97-AF65-F5344CB8AC3E}">
        <p14:creationId xmlns:p14="http://schemas.microsoft.com/office/powerpoint/2010/main" val="10165990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dirty="0"/>
              <a:t>細菌、カビ、動物、植物などの毒素は、体内では増殖しないが、微量でも毒性が強く、死に至る。</a:t>
            </a:r>
            <a:endParaRPr kumimoji="1" lang="en-US" altLang="ja-JP" dirty="0"/>
          </a:p>
          <a:p>
            <a:r>
              <a:rPr kumimoji="1" lang="ja-JP" altLang="en-US" dirty="0"/>
              <a:t>ボツリヌス症は、ボツリヌス菌が産生する毒素により発症する運動神経・筋の麻痺性疾患である。ボツリヌス菌は、偏性嫌気性グラム陽性桿菌で、芽胞を形成する。世界各地の河川の泥、土壌中に存在する。ボツリヌス菌の毒素は、神経伝達部位におけるアセチルコリン放出を抑制し、全身の横紋筋、平滑筋の筋力低下に伴う様々な症状が出現する。潜伏期間は毒素量あるいは芽胞の量、感染経路に左右され、数時間</a:t>
            </a:r>
            <a:r>
              <a:rPr kumimoji="1" lang="en-US" altLang="ja-JP" dirty="0"/>
              <a:t>〜2</a:t>
            </a:r>
            <a:r>
              <a:rPr kumimoji="1" lang="ja-JP" altLang="en-US" dirty="0"/>
              <a:t>週間程度とされる。大半は</a:t>
            </a:r>
            <a:r>
              <a:rPr kumimoji="1" lang="en-US" altLang="ja-JP" dirty="0"/>
              <a:t>12〜36</a:t>
            </a:r>
            <a:r>
              <a:rPr kumimoji="1" lang="ja-JP" altLang="en-US" dirty="0"/>
              <a:t>時間の間に発症。ボツリヌス毒素は消化管あるいは呼吸器系の上皮から吸収可能であるが、健常皮膚からは侵入しない。安定性は低く、空気中では</a:t>
            </a:r>
            <a:r>
              <a:rPr kumimoji="1" lang="en-US" altLang="ja-JP" dirty="0"/>
              <a:t>12</a:t>
            </a:r>
            <a:r>
              <a:rPr kumimoji="1" lang="ja-JP" altLang="en-US" dirty="0"/>
              <a:t>時間以内、日光下では</a:t>
            </a:r>
            <a:r>
              <a:rPr kumimoji="1" lang="en-US" altLang="ja-JP" dirty="0"/>
              <a:t>1〜</a:t>
            </a:r>
            <a:r>
              <a:rPr kumimoji="1" lang="ja-JP" altLang="en-US" dirty="0"/>
              <a:t>３時間で失活する。また、</a:t>
            </a:r>
            <a:r>
              <a:rPr kumimoji="1" lang="en-US" altLang="ja-JP" dirty="0"/>
              <a:t>80℃</a:t>
            </a:r>
            <a:r>
              <a:rPr kumimoji="1" lang="ja-JP" altLang="en-US" dirty="0"/>
              <a:t>・</a:t>
            </a:r>
            <a:r>
              <a:rPr kumimoji="1" lang="en-US" altLang="ja-JP" dirty="0"/>
              <a:t>30</a:t>
            </a:r>
            <a:r>
              <a:rPr kumimoji="1" lang="ja-JP" altLang="en-US" dirty="0"/>
              <a:t>分で失活し、水中では塩素濃度</a:t>
            </a:r>
            <a:r>
              <a:rPr kumimoji="1" lang="en-US" altLang="ja-JP" dirty="0"/>
              <a:t>3mg/</a:t>
            </a:r>
            <a:r>
              <a:rPr kumimoji="1" lang="en-US" altLang="ja-JP" dirty="0">
                <a:sym typeface="Wingdings" pitchFamily="2" charset="2"/>
              </a:rPr>
              <a:t>L(3ppm)</a:t>
            </a:r>
            <a:r>
              <a:rPr kumimoji="1" lang="ja-JP" altLang="en-US" dirty="0" err="1">
                <a:sym typeface="Wingdings" pitchFamily="2" charset="2"/>
              </a:rPr>
              <a:t>、</a:t>
            </a:r>
            <a:r>
              <a:rPr kumimoji="1" lang="en-US" altLang="ja-JP" dirty="0">
                <a:sym typeface="Wingdings" pitchFamily="2" charset="2"/>
              </a:rPr>
              <a:t>20</a:t>
            </a:r>
            <a:r>
              <a:rPr kumimoji="1" lang="ja-JP" altLang="en-US" dirty="0">
                <a:sym typeface="Wingdings" pitchFamily="2" charset="2"/>
              </a:rPr>
              <a:t>分で失活し、</a:t>
            </a:r>
            <a:r>
              <a:rPr kumimoji="1" lang="en-US" altLang="ja-JP" dirty="0">
                <a:sym typeface="Wingdings" pitchFamily="2" charset="2"/>
              </a:rPr>
              <a:t>0.4mg/L(0.4ppm)</a:t>
            </a:r>
            <a:r>
              <a:rPr kumimoji="1" lang="ja-JP" altLang="en-US" dirty="0">
                <a:sym typeface="Wingdings" pitchFamily="2" charset="2"/>
              </a:rPr>
              <a:t>では</a:t>
            </a:r>
            <a:r>
              <a:rPr kumimoji="1" lang="en-US" altLang="ja-JP" dirty="0">
                <a:sym typeface="Wingdings" pitchFamily="2" charset="2"/>
              </a:rPr>
              <a:t>20</a:t>
            </a:r>
            <a:r>
              <a:rPr kumimoji="1" lang="ja-JP" altLang="en-US" dirty="0">
                <a:sym typeface="Wingdings" pitchFamily="2" charset="2"/>
              </a:rPr>
              <a:t>分で８割失活する。治療はボツリヌス毒素に対する抗血清の早期投与が第一選択である。</a:t>
            </a:r>
            <a:endParaRPr kumimoji="1" lang="en-US" altLang="ja-JP" dirty="0">
              <a:sym typeface="Wingdings" pitchFamily="2" charset="2"/>
            </a:endParaRPr>
          </a:p>
          <a:p>
            <a:r>
              <a:rPr kumimoji="1" lang="ja-JP" altLang="en-US" dirty="0">
                <a:sym typeface="Wingdings" pitchFamily="2" charset="2"/>
              </a:rPr>
              <a:t>リシンは、トウゴマから抽出され、比較的容易に大量の毒素を得られる。リシンのエアロゾルの吸入では、</a:t>
            </a:r>
            <a:r>
              <a:rPr kumimoji="1" lang="en-US" altLang="ja-JP" dirty="0">
                <a:sym typeface="Wingdings" pitchFamily="2" charset="2"/>
              </a:rPr>
              <a:t>8</a:t>
            </a:r>
            <a:r>
              <a:rPr kumimoji="1" lang="ja-JP" altLang="en-US" dirty="0">
                <a:sym typeface="Wingdings" pitchFamily="2" charset="2"/>
              </a:rPr>
              <a:t>時間の潜伏期後に息切れ、胸部圧迫感、咳嗽、発熱、悪寒、筋肉痛を起こす。</a:t>
            </a:r>
            <a:r>
              <a:rPr kumimoji="1" lang="en-US" altLang="ja-JP" dirty="0">
                <a:sym typeface="Wingdings" pitchFamily="2" charset="2"/>
              </a:rPr>
              <a:t>36〜72</a:t>
            </a:r>
            <a:r>
              <a:rPr kumimoji="1" lang="ja-JP" altLang="en-US" dirty="0">
                <a:sym typeface="Wingdings" pitchFamily="2" charset="2"/>
              </a:rPr>
              <a:t>時間で肺水腫による呼吸不全で死亡する。リシンの経口摂取では、嘔吐、下痢、腹痛、ショックを起こす。致死率は常に高い。熱や次亜塩素酸で失活する。</a:t>
            </a:r>
            <a:endParaRPr kumimoji="1" lang="en-US" altLang="ja-JP" dirty="0">
              <a:sym typeface="Wingdings" pitchFamily="2" charset="2"/>
            </a:endParaRPr>
          </a:p>
          <a:p>
            <a:r>
              <a:rPr kumimoji="1" lang="ja-JP" altLang="en-US" dirty="0"/>
              <a:t>ブドウ球菌エンテロトキシン</a:t>
            </a:r>
            <a:r>
              <a:rPr kumimoji="1" lang="en-US" altLang="ja-JP" dirty="0"/>
              <a:t>B</a:t>
            </a:r>
            <a:r>
              <a:rPr kumimoji="1" lang="ja-JP" altLang="en-US" dirty="0"/>
              <a:t>（</a:t>
            </a:r>
            <a:r>
              <a:rPr kumimoji="1" lang="en-US" altLang="ja-JP" dirty="0"/>
              <a:t>staphylococcal enterotoxin B; SEB</a:t>
            </a:r>
            <a:r>
              <a:rPr kumimoji="1" lang="ja-JP" altLang="en-US" dirty="0"/>
              <a:t>）は黄色ブドウ球菌により産生され、食物中に産生された毒素により毒素型食中毒を起こす。熱に対して抵抗性が強く、</a:t>
            </a:r>
            <a:r>
              <a:rPr kumimoji="1" lang="en-US" altLang="ja-JP" dirty="0"/>
              <a:t>100</a:t>
            </a:r>
            <a:r>
              <a:rPr kumimoji="1" lang="ja-JP" altLang="en-US" dirty="0"/>
              <a:t>℃、</a:t>
            </a:r>
            <a:r>
              <a:rPr kumimoji="1" lang="en-US" altLang="ja-JP" dirty="0"/>
              <a:t>30</a:t>
            </a:r>
            <a:r>
              <a:rPr kumimoji="1" lang="ja-JP" altLang="en-US" dirty="0"/>
              <a:t>分程度の加熱では消失しない。次亜塩素酸塩は毒素を無効にする効果がある。</a:t>
            </a:r>
            <a:endParaRPr kumimoji="1" lang="en-US" altLang="ja-JP" dirty="0"/>
          </a:p>
          <a:p>
            <a:r>
              <a:rPr kumimoji="1" lang="ja-JP" altLang="en-US" dirty="0"/>
              <a:t>トリコセシンマイコトキシン（</a:t>
            </a:r>
            <a:r>
              <a:rPr kumimoji="1" lang="en-US" altLang="ja-JP" dirty="0" err="1"/>
              <a:t>trichothecens</a:t>
            </a:r>
            <a:r>
              <a:rPr kumimoji="1" lang="en-US" altLang="ja-JP" dirty="0"/>
              <a:t> mycotoxins; T2</a:t>
            </a:r>
            <a:r>
              <a:rPr kumimoji="1" lang="ja-JP" altLang="en-US" dirty="0"/>
              <a:t>）は、カビの</a:t>
            </a:r>
            <a:r>
              <a:rPr kumimoji="1" lang="en-US" altLang="ja-JP" dirty="0"/>
              <a:t>fusarium, </a:t>
            </a:r>
            <a:r>
              <a:rPr kumimoji="1" lang="en-US" altLang="ja-JP" dirty="0" err="1"/>
              <a:t>trichoderma</a:t>
            </a:r>
            <a:r>
              <a:rPr kumimoji="1" lang="en-US" altLang="ja-JP" dirty="0"/>
              <a:t>, </a:t>
            </a:r>
            <a:r>
              <a:rPr kumimoji="1" lang="en-US" altLang="ja-JP" dirty="0" err="1"/>
              <a:t>myrotecium</a:t>
            </a:r>
            <a:r>
              <a:rPr kumimoji="1" lang="en-US" altLang="ja-JP" dirty="0"/>
              <a:t>, </a:t>
            </a:r>
            <a:r>
              <a:rPr kumimoji="1" lang="en-US" altLang="ja-JP" dirty="0" err="1"/>
              <a:t>stachybotrys</a:t>
            </a:r>
            <a:r>
              <a:rPr kumimoji="1" lang="ja-JP" altLang="en-US" dirty="0"/>
              <a:t>などが産生する毒素である。この毒素はタンパクと核酸の同化を阻害し、細胞成長を直接障害する。吸入、接触、経口で暴露され、数分</a:t>
            </a:r>
            <a:r>
              <a:rPr kumimoji="1" lang="en-US" altLang="ja-JP" dirty="0"/>
              <a:t>〜</a:t>
            </a:r>
            <a:r>
              <a:rPr kumimoji="1" lang="ja-JP" altLang="en-US" dirty="0"/>
              <a:t>数時間で症状が出現する。皮膚では、灼熱感、発赤、疼痛、</a:t>
            </a:r>
            <a:r>
              <a:rPr kumimoji="1" lang="ja-JP" altLang="en-US" dirty="0" err="1"/>
              <a:t>びらん</a:t>
            </a:r>
            <a:r>
              <a:rPr kumimoji="1" lang="ja-JP" altLang="en-US" dirty="0"/>
              <a:t>出血が出現し、上気道症状では鼻や咽頭の痛み、鼻汁、鼻出血が出現する。下気道症状では呼吸困難、喘鳴、血痰が出現し、他に流涙、眼のかすみがあり、高濃度暴露では、めまい、協調障害、低血圧などのショックを引き起こし、死亡する。抗毒素などの治療薬はなく、次亜塩素酸塩で除染する。</a:t>
            </a:r>
            <a:endParaRPr kumimoji="1" lang="en-US" altLang="ja-JP" dirty="0"/>
          </a:p>
          <a:p>
            <a:pPr marL="0" marR="0" indent="92075" algn="l" defTabSz="914400" rtl="0" eaLnBrk="1" fontAlgn="auto" latinLnBrk="0" hangingPunct="1">
              <a:lnSpc>
                <a:spcPct val="100000"/>
              </a:lnSpc>
              <a:spcBef>
                <a:spcPts val="0"/>
              </a:spcBef>
              <a:spcAft>
                <a:spcPts val="0"/>
              </a:spcAft>
              <a:buClrTx/>
              <a:buSzTx/>
              <a:buFontTx/>
              <a:buNone/>
              <a:tabLst/>
              <a:defRPr/>
            </a:pPr>
            <a:r>
              <a:rPr kumimoji="1" lang="ja-JP" altLang="en-US" dirty="0"/>
              <a:t>サキシトキシン（麻痺性貝毒）は、赤潮の原因である渦鞭毛藻が産生する毒素で、マガキ、ホタテガイ、ムラサキガイ、アサリなど、主に二枚貝がこれを接触して体内に蓄積し、毒化する。フグ毒のテトロドトキシンに構造が似ており、毒性発現機序は同じである。毒素が細胞膜の</a:t>
            </a:r>
            <a:r>
              <a:rPr kumimoji="1" lang="en-US" altLang="ja-JP" dirty="0"/>
              <a:t>Na</a:t>
            </a:r>
            <a:r>
              <a:rPr kumimoji="1" lang="ja-JP" altLang="en-US" dirty="0"/>
              <a:t>チャンネルに付着し、</a:t>
            </a:r>
            <a:r>
              <a:rPr kumimoji="1" lang="en-US" altLang="ja-JP" dirty="0"/>
              <a:t>Na</a:t>
            </a:r>
            <a:r>
              <a:rPr kumimoji="1" lang="ja-JP" altLang="en-US" dirty="0"/>
              <a:t>の細胞内への流入を妨げ、興奮の伝達を妨げることで中毒症状を呈する。死因は、呼吸麻痺で経過が早いが、迅速で適切な呼吸管理がお紺割れれば、</a:t>
            </a:r>
            <a:r>
              <a:rPr kumimoji="1" lang="en-US" altLang="ja-JP" dirty="0"/>
              <a:t>24</a:t>
            </a:r>
            <a:r>
              <a:rPr kumimoji="1" lang="ja-JP" altLang="en-US" dirty="0"/>
              <a:t>時間後に呼吸は回復し、四肢麻痺も</a:t>
            </a:r>
            <a:r>
              <a:rPr kumimoji="1" lang="en-US" altLang="ja-JP" dirty="0"/>
              <a:t>5</a:t>
            </a:r>
            <a:r>
              <a:rPr kumimoji="1" lang="ja-JP" altLang="en-US" dirty="0"/>
              <a:t>日目には消失する。調理加熱では毒素は失活しない。中性あるいは弱酸性溶液中では加熱に対して安定だが、アルカリ性では不安定である。</a:t>
            </a:r>
            <a:endParaRPr kumimoji="1" lang="en-US" altLang="ja-JP" dirty="0"/>
          </a:p>
          <a:p>
            <a:endParaRPr kumimoji="1" lang="en-US" altLang="ja-JP" dirty="0"/>
          </a:p>
          <a:p>
            <a:r>
              <a:rPr kumimoji="1" lang="ja-JP" altLang="en-US" dirty="0"/>
              <a:t>参考</a:t>
            </a:r>
            <a:r>
              <a:rPr kumimoji="1" lang="ja-JP" altLang="en-US"/>
              <a:t>資料：</a:t>
            </a:r>
            <a:endParaRPr kumimoji="1" lang="en-US" altLang="ja-JP" dirty="0"/>
          </a:p>
          <a:p>
            <a:r>
              <a:rPr kumimoji="1" lang="en-US" altLang="ja-JP" dirty="0"/>
              <a:t>CBRNE</a:t>
            </a:r>
            <a:r>
              <a:rPr kumimoji="1" lang="ja-JP" altLang="en-US" dirty="0"/>
              <a:t>テロ対処研究会「必携</a:t>
            </a:r>
            <a:r>
              <a:rPr kumimoji="1" lang="en-US" altLang="ja-JP" dirty="0"/>
              <a:t>NBC</a:t>
            </a:r>
            <a:r>
              <a:rPr kumimoji="1" lang="ja-JP" altLang="en-US" dirty="0"/>
              <a:t>テロ対処ハンドブック」</a:t>
            </a:r>
            <a:r>
              <a:rPr kumimoji="1" lang="en-US" altLang="ja-JP" dirty="0"/>
              <a:t>(</a:t>
            </a:r>
            <a:r>
              <a:rPr kumimoji="1" lang="ja-JP" altLang="en-US" dirty="0"/>
              <a:t>診断と治療社、</a:t>
            </a:r>
            <a:r>
              <a:rPr kumimoji="1" lang="en-US" altLang="ja-JP" dirty="0"/>
              <a:t>2008)</a:t>
            </a:r>
          </a:p>
          <a:p>
            <a:r>
              <a:rPr kumimoji="1" lang="en-US" altLang="ja-JP" dirty="0"/>
              <a:t>Ramesh C. Gupta; Handbook of Toxicology of chemical warfare agents (Elsevier, 2015)</a:t>
            </a:r>
          </a:p>
        </p:txBody>
      </p:sp>
    </p:spTree>
    <p:extLst>
      <p:ext uri="{BB962C8B-B14F-4D97-AF65-F5344CB8AC3E}">
        <p14:creationId xmlns:p14="http://schemas.microsoft.com/office/powerpoint/2010/main" val="10165990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a:t>化学物質と毒素のマウスに静注した場合の</a:t>
            </a:r>
            <a:r>
              <a:rPr kumimoji="1" lang="en-US" altLang="ja-JP" dirty="0"/>
              <a:t>LD</a:t>
            </a:r>
            <a:r>
              <a:rPr kumimoji="1" lang="en-US" altLang="ja-JP" baseline="-25000" dirty="0"/>
              <a:t>50</a:t>
            </a:r>
            <a:r>
              <a:rPr kumimoji="1" lang="ja-JP" altLang="en-US" baseline="0"/>
              <a:t>（半数致死量、</a:t>
            </a:r>
            <a:r>
              <a:rPr kumimoji="1" lang="en-US" altLang="ja-JP" baseline="0" dirty="0"/>
              <a:t>50%</a:t>
            </a:r>
            <a:r>
              <a:rPr kumimoji="1" lang="ja-JP" altLang="en-US" baseline="0"/>
              <a:t>のマウスが死亡する用量）</a:t>
            </a:r>
            <a:r>
              <a:rPr kumimoji="1" lang="ja-JP" altLang="en-US"/>
              <a:t>を示す。この表から、生物が産生する毒素は、非常に毒性が強いことが分かる。</a:t>
            </a:r>
            <a:endParaRPr kumimoji="1" lang="en-US" altLang="ja-JP" dirty="0"/>
          </a:p>
          <a:p>
            <a:endParaRPr kumimoji="1" lang="en-US" altLang="ja-JP" dirty="0"/>
          </a:p>
          <a:p>
            <a:r>
              <a:rPr kumimoji="1" lang="ja-JP" altLang="en-US"/>
              <a:t>参考資料：</a:t>
            </a:r>
            <a:r>
              <a:rPr kumimoji="1" lang="en-US" altLang="ja-JP" dirty="0"/>
              <a:t>Ramesh C. Gupta; Handbook of Toxicology of chemical warfare agents (Elsevier, </a:t>
            </a:r>
            <a:r>
              <a:rPr kumimoji="1" lang="en-US" altLang="ja-JP"/>
              <a:t>2015)</a:t>
            </a:r>
            <a:endParaRPr kumimoji="1" lang="en-US" altLang="ja-JP" dirty="0"/>
          </a:p>
        </p:txBody>
      </p:sp>
    </p:spTree>
    <p:extLst>
      <p:ext uri="{BB962C8B-B14F-4D97-AF65-F5344CB8AC3E}">
        <p14:creationId xmlns:p14="http://schemas.microsoft.com/office/powerpoint/2010/main" val="14919408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dirty="0"/>
              <a:t>この過去の使用例であるが、古くは紀元前から蛇毒による殺害を始め、感染者が使用していた毛布や病死した遺体を感染させる目的で使用する等、古くから攻撃手段として使用されて</a:t>
            </a:r>
            <a:r>
              <a:rPr kumimoji="1" lang="ja-JP" altLang="en-US"/>
              <a:t>いる。第二次世界大戦以降</a:t>
            </a:r>
            <a:r>
              <a:rPr kumimoji="1" lang="ja-JP" altLang="en-US" dirty="0"/>
              <a:t>では、戦争で用いる兵器として開発されており、戦後も毒素や菌を使用したテロが発生、及び兵器目的で貯蔵中の炭疽菌の漏洩事故が発生している。</a:t>
            </a:r>
          </a:p>
        </p:txBody>
      </p:sp>
    </p:spTree>
    <p:extLst>
      <p:ext uri="{BB962C8B-B14F-4D97-AF65-F5344CB8AC3E}">
        <p14:creationId xmlns:p14="http://schemas.microsoft.com/office/powerpoint/2010/main" val="5103939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dirty="0"/>
              <a:t>我が国では、オウム真理教がバイオテロを計画し、具体的にその準備を行っており、一部使用もされている。</a:t>
            </a:r>
            <a:endParaRPr kumimoji="1" lang="en-US" altLang="ja-JP" dirty="0"/>
          </a:p>
          <a:p>
            <a:r>
              <a:rPr kumimoji="1" lang="ja-JP" altLang="en-US" dirty="0"/>
              <a:t>幸いにも、培養や菌株の差異、散布要領の不備等により被害者は出ていない</a:t>
            </a:r>
            <a:r>
              <a:rPr kumimoji="1" lang="ja-JP" altLang="en-US"/>
              <a:t>が、松本サリン事件（</a:t>
            </a:r>
            <a:r>
              <a:rPr kumimoji="1" lang="en-US" altLang="ja-JP" dirty="0"/>
              <a:t>1994</a:t>
            </a:r>
            <a:r>
              <a:rPr kumimoji="1" lang="ja-JP" altLang="en-US"/>
              <a:t>年）、地下鉄サリン事件（</a:t>
            </a:r>
            <a:r>
              <a:rPr kumimoji="1" lang="en-US" altLang="ja-JP" dirty="0"/>
              <a:t>1995</a:t>
            </a:r>
            <a:r>
              <a:rPr kumimoji="1" lang="ja-JP" altLang="en-US"/>
              <a:t>年）に</a:t>
            </a:r>
            <a:r>
              <a:rPr kumimoji="1" lang="ja-JP" altLang="en-US" dirty="0"/>
              <a:t>よる検挙がなければ、その後研究を継続しサリン事件以上の被害者が発生してたであろう。</a:t>
            </a:r>
            <a:endParaRPr kumimoji="1" lang="en-US" altLang="ja-JP" dirty="0"/>
          </a:p>
          <a:p>
            <a:endParaRPr kumimoji="1" lang="ja-JP" altLang="en-US" dirty="0"/>
          </a:p>
        </p:txBody>
      </p:sp>
    </p:spTree>
    <p:extLst>
      <p:ext uri="{BB962C8B-B14F-4D97-AF65-F5344CB8AC3E}">
        <p14:creationId xmlns:p14="http://schemas.microsoft.com/office/powerpoint/2010/main" val="799784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dirty="0"/>
              <a:t>過去の自然発生によるパンデミックでは、人口の３分の１にも及ぶ極めて多くの人が死亡している。</a:t>
            </a:r>
            <a:endParaRPr kumimoji="1" lang="en-US" altLang="ja-JP" dirty="0"/>
          </a:p>
          <a:p>
            <a:r>
              <a:rPr kumimoji="1" lang="ja-JP" altLang="en-US" dirty="0"/>
              <a:t>現在も世間を騒がせている新型コロナウイルス感染症（</a:t>
            </a:r>
            <a:r>
              <a:rPr kumimoji="1" lang="en-US" altLang="ja-JP" dirty="0"/>
              <a:t>COVID</a:t>
            </a:r>
            <a:r>
              <a:rPr lang="en-US" altLang="ja-JP" dirty="0"/>
              <a:t>19</a:t>
            </a:r>
            <a:r>
              <a:rPr lang="ja-JP" altLang="en-US" dirty="0"/>
              <a:t>）</a:t>
            </a:r>
            <a:r>
              <a:rPr kumimoji="1" lang="ja-JP" altLang="en-US" dirty="0"/>
              <a:t>も自然発生が人為的かは定かでないが、まさにこの生物剤によるパンデミックである。</a:t>
            </a:r>
            <a:endParaRPr kumimoji="1" lang="en-US" altLang="ja-JP" dirty="0"/>
          </a:p>
          <a:p>
            <a:r>
              <a:rPr kumimoji="1" lang="ja-JP" altLang="en-US" dirty="0"/>
              <a:t>これらの病原体がテロにより作為的に使用された場合、同様の規模の被害が発生する可能性がある。</a:t>
            </a:r>
          </a:p>
        </p:txBody>
      </p:sp>
    </p:spTree>
    <p:extLst>
      <p:ext uri="{BB962C8B-B14F-4D97-AF65-F5344CB8AC3E}">
        <p14:creationId xmlns:p14="http://schemas.microsoft.com/office/powerpoint/2010/main" val="3993131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a:t>それぞれの感染経路の特性と対応を詳しく解説する。</a:t>
            </a:r>
            <a:endParaRPr kumimoji="1" lang="en-US" altLang="ja-JP" dirty="0"/>
          </a:p>
          <a:p>
            <a:r>
              <a:rPr kumimoji="1" lang="ja-JP" altLang="en-US"/>
              <a:t>飛沫感染は咳や声を発する際、咽喉より発する飛沫で、粒径は５</a:t>
            </a:r>
            <a:r>
              <a:rPr kumimoji="1" lang="en-US" altLang="ja-JP" dirty="0"/>
              <a:t>µm</a:t>
            </a:r>
            <a:r>
              <a:rPr kumimoji="1" lang="ja-JP" altLang="en-US"/>
              <a:t>以上で、飛距離数</a:t>
            </a:r>
            <a:r>
              <a:rPr kumimoji="1" lang="en-US" altLang="ja-JP" dirty="0"/>
              <a:t>m</a:t>
            </a:r>
            <a:r>
              <a:rPr kumimoji="1" lang="ja-JP" altLang="en-US"/>
              <a:t>で沈降する。新型コロナウイルス感染症やインフルエンザ、風疹などがある。</a:t>
            </a:r>
            <a:endParaRPr kumimoji="1" lang="en-US" altLang="ja-JP" dirty="0"/>
          </a:p>
          <a:p>
            <a:r>
              <a:rPr kumimoji="1" lang="ja-JP" altLang="en-US"/>
              <a:t>空気感染は、粒径５</a:t>
            </a:r>
            <a:r>
              <a:rPr kumimoji="1" lang="en-US" altLang="ja-JP" dirty="0"/>
              <a:t>µm</a:t>
            </a:r>
            <a:r>
              <a:rPr kumimoji="1" lang="ja-JP" altLang="en-US"/>
              <a:t>以下の微細な粒子で空気中に長時間浮遊し呼吸により感染する。天然痘や結核、麻疹等がある。</a:t>
            </a:r>
            <a:endParaRPr kumimoji="1" lang="en-US" altLang="ja-JP" dirty="0"/>
          </a:p>
          <a:p>
            <a:r>
              <a:rPr kumimoji="1" lang="ja-JP" altLang="en-US"/>
              <a:t>接触感染は飛沫や体液等により汚染された部位に触れ、汚染された手指から目、鼻、口粘膜、または口腔より体内へと侵入するもので、感染経路としては最も多い。新型コロナウイルス感染症の主要な感染経路でもあり、冬季の嘔吐下痢症の原因であるノロウイルスや黄色ブドウ球菌、流行性角結膜炎などがある。</a:t>
            </a:r>
            <a:endParaRPr kumimoji="1" lang="en-US" altLang="ja-JP" dirty="0"/>
          </a:p>
          <a:p>
            <a:r>
              <a:rPr kumimoji="1" lang="ja-JP" altLang="en-US"/>
              <a:t>担体感染は、毒素や病原体を含んだ飲食物を食することによって体内に侵入するものである。毒素や食中毒がこれにあたる。</a:t>
            </a:r>
            <a:endParaRPr kumimoji="1" lang="en-US" altLang="ja-JP" dirty="0"/>
          </a:p>
          <a:p>
            <a:r>
              <a:rPr kumimoji="1" lang="ja-JP" altLang="en-US"/>
              <a:t>媒介生物感染は、保菌生物に刺咬されることにより罹患する。マラリア、ジカウイルス、黄熱病、日本脳炎などがある。</a:t>
            </a:r>
            <a:endParaRPr kumimoji="1" lang="en-US" altLang="ja-JP" dirty="0"/>
          </a:p>
        </p:txBody>
      </p:sp>
    </p:spTree>
    <p:extLst>
      <p:ext uri="{BB962C8B-B14F-4D97-AF65-F5344CB8AC3E}">
        <p14:creationId xmlns:p14="http://schemas.microsoft.com/office/powerpoint/2010/main" val="2881627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pPr marL="0"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a:t>それぞれの感染経路に応じた対策を示す。</a:t>
            </a:r>
            <a:endParaRPr kumimoji="1" lang="en-US" altLang="ja-JP" dirty="0"/>
          </a:p>
          <a:p>
            <a:pPr marL="0"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a:t>飛沫感染では、数</a:t>
            </a:r>
            <a:r>
              <a:rPr kumimoji="1" lang="en-US" altLang="ja-JP" dirty="0"/>
              <a:t>m</a:t>
            </a:r>
            <a:r>
              <a:rPr kumimoji="1" lang="ja-JP" altLang="en-US"/>
              <a:t>離隔した場合感染することはない。そのため飛沫が飛ぶ距離以上離れることで感染防止となり、概ね２</a:t>
            </a:r>
            <a:r>
              <a:rPr kumimoji="1" lang="en-US" altLang="ja-JP" dirty="0"/>
              <a:t>m</a:t>
            </a:r>
            <a:r>
              <a:rPr kumimoji="1" lang="ja-JP" altLang="en-US"/>
              <a:t>程度の離隔を推奨している。新型コロナウイルスの感染拡大防止の一つである「ソーシャルディスタンス」という概念である。</a:t>
            </a:r>
            <a:endParaRPr kumimoji="1" lang="en-US" altLang="ja-JP" dirty="0"/>
          </a:p>
          <a:p>
            <a:pPr marL="0"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a:t>空気感染では、完全に密閉された部屋での隔離、または</a:t>
            </a:r>
            <a:r>
              <a:rPr kumimoji="1" lang="en-US" altLang="ja-JP" dirty="0"/>
              <a:t>N99</a:t>
            </a:r>
            <a:r>
              <a:rPr kumimoji="1" lang="ja-JP" altLang="en-US"/>
              <a:t>規格等高性能のマスクによる呼吸器保護が必要となる。</a:t>
            </a:r>
            <a:endParaRPr kumimoji="1" lang="en-US" altLang="ja-JP" dirty="0"/>
          </a:p>
          <a:p>
            <a:pPr marL="0"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a:t>接触感染は、手指衛生により防護できるため、こまめな手指洗浄、手指消毒が極めて有効である。</a:t>
            </a:r>
            <a:endParaRPr kumimoji="1" lang="en-US" altLang="ja-JP" dirty="0"/>
          </a:p>
          <a:p>
            <a:pPr marL="0"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a:t>担体感染は、安全が確保された飲食物以外は食しないことで防護できる。</a:t>
            </a:r>
            <a:endParaRPr kumimoji="1" lang="en-US" altLang="ja-JP" dirty="0"/>
          </a:p>
          <a:p>
            <a:pPr marL="0"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a:t>媒介説物感染は、媒介生物の駆除、長袖等の着用による皮膚の露出を避けることである程度の防護可能であるが、媒介生物が衣服の中に侵入することもあり、完全に防護することは困難である。蚊などは虫除けスプレーなどで防護することも可能である。</a:t>
            </a:r>
            <a:endParaRPr kumimoji="1" lang="en-US" altLang="ja-JP" dirty="0"/>
          </a:p>
        </p:txBody>
      </p:sp>
    </p:spTree>
    <p:extLst>
      <p:ext uri="{BB962C8B-B14F-4D97-AF65-F5344CB8AC3E}">
        <p14:creationId xmlns:p14="http://schemas.microsoft.com/office/powerpoint/2010/main" val="2881627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a:t>生物テロの場合、病原体の特定と感染症の診断の方法として、上記表の検査があげられ、いずれも試料の採取が必要である。</a:t>
            </a:r>
            <a:endParaRPr kumimoji="1" lang="en-US" altLang="ja-JP" dirty="0"/>
          </a:p>
          <a:p>
            <a:r>
              <a:rPr kumimoji="1" lang="en-US" altLang="ja-JP" dirty="0"/>
              <a:t>PCR</a:t>
            </a:r>
            <a:r>
              <a:rPr kumimoji="1" lang="ja-JP" altLang="en-US"/>
              <a:t>検査は、試料から病原体の遺伝子を抽出し、病原体特有の遺伝子配列を増幅して検出する。感度、特異度により診断の精度が左右される。感度は感染者のうち、検査結果で陽性となる割合で、検体採取によって病原体の採取量が非常に少ない場合は感度が低下する。特異度は感染していない者のうち、検査結果で陰性となる割合で、試料の処理等で変わることがある。</a:t>
            </a:r>
            <a:endParaRPr kumimoji="1" lang="en-US" altLang="ja-JP" dirty="0"/>
          </a:p>
          <a:p>
            <a:r>
              <a:rPr kumimoji="1" lang="ja-JP" altLang="en-US"/>
              <a:t>抗原検査は、対象となる病原体に特異的に反応する抗体を使用して検出する。多くの場合、感度は高くなく、未知の病原体に対しては特異的な抗体の生産に時間を要する。</a:t>
            </a:r>
            <a:endParaRPr kumimoji="1" lang="en-US" altLang="ja-JP" dirty="0"/>
          </a:p>
          <a:p>
            <a:r>
              <a:rPr kumimoji="1" lang="ja-JP" altLang="en-US"/>
              <a:t>抗体検査は、感染者の体内で生産された抗体を検出する。抗体の種類により検体採取時の感染の有無、過去の感染の有無（既往歴）を診断できるが、未知の病原体については、抗体を同定するまでに時間を要する。</a:t>
            </a:r>
            <a:endParaRPr kumimoji="1" lang="en-US" altLang="ja-JP" dirty="0"/>
          </a:p>
          <a:p>
            <a:pPr marL="0"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a:t>質量分析は、採取した試料に</a:t>
            </a:r>
            <a:r>
              <a:rPr kumimoji="1" lang="ja-JP" altLang="en-US">
                <a:solidFill>
                  <a:schemeClr val="tx1"/>
                </a:solidFill>
              </a:rPr>
              <a:t>レーザー照射し、遊離、浮遊した物質の浮遊時間と重さから生物剤を識別する。測定器材は大型であり、ライブラリの整備が必要となり、検知感度が低く、実用化に至っていない。</a:t>
            </a:r>
            <a:endParaRPr kumimoji="1" lang="en-US" altLang="ja-JP" dirty="0">
              <a:solidFill>
                <a:schemeClr val="tx1"/>
              </a:solidFill>
            </a:endParaRPr>
          </a:p>
          <a:p>
            <a:pPr marL="0"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a:solidFill>
                  <a:schemeClr val="tx1"/>
                </a:solidFill>
              </a:rPr>
              <a:t>採取した試料をプレパラートに固定、染色し、顕微鏡で観察することで細菌を判定することは比較的容易である。ウイルスや毒素は検鏡できない。病原体を培養することで、増殖する培養液や培地の違いにより特定することも可能である。培養により増殖した病原体を検鏡することでウイルスの種類を特定することもできる</a:t>
            </a:r>
            <a:r>
              <a:rPr kumimoji="1" lang="ja-JP" altLang="en-US" sz="1200">
                <a:solidFill>
                  <a:schemeClr val="tx1"/>
                </a:solidFill>
              </a:rPr>
              <a:t>。</a:t>
            </a:r>
            <a:endParaRPr kumimoji="1" lang="en-US" altLang="ja-JP" sz="1200" dirty="0">
              <a:solidFill>
                <a:schemeClr val="tx1"/>
              </a:solidFill>
            </a:endParaRPr>
          </a:p>
        </p:txBody>
      </p:sp>
    </p:spTree>
    <p:extLst>
      <p:ext uri="{BB962C8B-B14F-4D97-AF65-F5344CB8AC3E}">
        <p14:creationId xmlns:p14="http://schemas.microsoft.com/office/powerpoint/2010/main" val="1940993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dirty="0"/>
              <a:t>生物剤テロの特徴は、一部の毒素を除き、一般に潜伏期が１日～数日あり、この間は生物テロに遭遇したことを覚知、認知することは通常困難である。</a:t>
            </a:r>
            <a:endParaRPr kumimoji="1" lang="en-US" altLang="ja-JP" dirty="0"/>
          </a:p>
          <a:p>
            <a:r>
              <a:rPr kumimoji="1" lang="ja-JP" altLang="en-US" dirty="0"/>
              <a:t>また、潜伏期間後に症状が出現した場合であっても、自然発生の疾病との違いを当初の段階から見極めるのは容易ではない。さらに潜伏期間に感染性</a:t>
            </a:r>
            <a:r>
              <a:rPr lang="ja-JP" altLang="en-US" dirty="0"/>
              <a:t>をもつ病原体であれば、より一層感染が拡大し、覚知は困難となる。特定の疾患あるいは共通の症状（発熱、呼吸器症状、消化器症状など）の患者が増加する、流行期でない時期の感染症の多発、患者が１カ所（地域）から多く発生、といった項目は保健所等でのサーベイランスを有効に活用すべきである。</a:t>
            </a:r>
            <a:endParaRPr kumimoji="1" lang="en-US" altLang="ja-JP" dirty="0"/>
          </a:p>
          <a:p>
            <a:r>
              <a:rPr kumimoji="1" lang="ja-JP" altLang="en-US" dirty="0"/>
              <a:t>人為的に発生したテロによるものと判定するには、列挙の</a:t>
            </a:r>
            <a:r>
              <a:rPr kumimoji="1" lang="en-US" altLang="ja-JP" dirty="0"/>
              <a:t>8</a:t>
            </a:r>
            <a:r>
              <a:rPr kumimoji="1" lang="ja-JP" altLang="en-US" dirty="0"/>
              <a:t>項目の特性によく注目する必要がある。</a:t>
            </a:r>
            <a:endParaRPr kumimoji="1" lang="en-US" altLang="ja-JP" dirty="0"/>
          </a:p>
          <a:p>
            <a:r>
              <a:rPr kumimoji="1" lang="ja-JP" altLang="en-US" dirty="0"/>
              <a:t>当初より判定容易な特異な例として、犯行声明があり、明確に散布の状況が確認できる場合（明示的攻撃）、また可視可能な不審な粉末の散布または郵送等初期段階で認知できる場合がある。</a:t>
            </a:r>
            <a:endParaRPr kumimoji="1" lang="en-US" altLang="ja-JP" dirty="0"/>
          </a:p>
        </p:txBody>
      </p:sp>
    </p:spTree>
    <p:extLst>
      <p:ext uri="{BB962C8B-B14F-4D97-AF65-F5344CB8AC3E}">
        <p14:creationId xmlns:p14="http://schemas.microsoft.com/office/powerpoint/2010/main" val="1592699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a:t>生物剤の種類としては、ウイルス、細菌などの病原体、毒素がある。</a:t>
            </a:r>
            <a:endParaRPr kumimoji="1" lang="en-US" altLang="ja-JP" dirty="0"/>
          </a:p>
          <a:p>
            <a:pPr marL="0"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a:t>ウイルスとは、タンパク質の外殻と遺伝子である核酸（</a:t>
            </a:r>
            <a:r>
              <a:rPr kumimoji="1" lang="en-US" altLang="ja-JP" dirty="0"/>
              <a:t>DNA</a:t>
            </a:r>
            <a:r>
              <a:rPr kumimoji="1" lang="ja-JP" altLang="en-US"/>
              <a:t>、</a:t>
            </a:r>
            <a:r>
              <a:rPr kumimoji="1" lang="en-US" altLang="ja-JP" dirty="0"/>
              <a:t>RNA)</a:t>
            </a:r>
            <a:r>
              <a:rPr kumimoji="1" lang="ja-JP" altLang="en-US"/>
              <a:t>から構成される、極微小な感染性の構造体である。自己増殖ができず、他の生物の細胞を利用して自己を複製し、増殖する。ウイルスが感染することで宿主（感染した生物）の恒常性、活動に影響を及ぼし、病原体としてふるまうことがある。</a:t>
            </a:r>
            <a:endParaRPr kumimoji="1" lang="en-US" altLang="ja-JP" dirty="0"/>
          </a:p>
          <a:p>
            <a:r>
              <a:rPr kumimoji="1" lang="ja-JP" altLang="en-US"/>
              <a:t>細菌とは、細胞を持ち、自己複製能力を持った微生物で、一つの細胞しかない単細胞生物である。糖などの栄養と水があり、適切な環境下では自己増殖できる。人の体には多くの種類の細菌がおり、皮膚の表面や腸内の環境を保っていたり、発酵などにより人の生活に有用な細菌も存在するが、人体に進入して感染症を起こす有害な細菌もある。</a:t>
            </a:r>
          </a:p>
          <a:p>
            <a:r>
              <a:rPr kumimoji="1" lang="ja-JP" altLang="en-US"/>
              <a:t>毒素とは、動植物、菌類及び貝類が生産する有毒化学物資で、化学兵器に似た効果を有するが、一般に症状の発症まで半日～数日を要する。また、散布後は増殖せず、二次感染はないが、微量でも死に至る極めて強い毒性を有する。</a:t>
            </a:r>
          </a:p>
        </p:txBody>
      </p:sp>
    </p:spTree>
    <p:extLst>
      <p:ext uri="{BB962C8B-B14F-4D97-AF65-F5344CB8AC3E}">
        <p14:creationId xmlns:p14="http://schemas.microsoft.com/office/powerpoint/2010/main" val="2807316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dirty="0"/>
              <a:t>ウイルス及び細菌は何万種類も存在するが、生物テロに使用される可能性が高い物は、限定</a:t>
            </a:r>
            <a:r>
              <a:rPr kumimoji="1" lang="ja-JP" altLang="en-US"/>
              <a:t>される。生物テロに使用される条件は、以下が考えられる。</a:t>
            </a:r>
            <a:endParaRPr kumimoji="1" lang="en-US" altLang="ja-JP" dirty="0"/>
          </a:p>
          <a:p>
            <a:r>
              <a:rPr kumimoji="1" lang="ja-JP" altLang="en-US"/>
              <a:t>散布</a:t>
            </a:r>
            <a:r>
              <a:rPr kumimoji="1" lang="ja-JP" altLang="en-US" dirty="0"/>
              <a:t>により感染力が強く、罹患した場合の重症度、致死率が高く、また人から人への感染によりパンデミックを引き起こす可能性が高い、いわゆる非常に大きな恐怖心</a:t>
            </a:r>
            <a:r>
              <a:rPr kumimoji="1" lang="ja-JP" altLang="en-US"/>
              <a:t>を与えること。</a:t>
            </a:r>
            <a:endParaRPr kumimoji="1" lang="en-US" altLang="ja-JP" dirty="0"/>
          </a:p>
          <a:p>
            <a:r>
              <a:rPr kumimoji="1" lang="ja-JP" altLang="en-US" dirty="0"/>
              <a:t>初期の段階において自然流行の他の疾患との見分けがつきにくく、また潜伏期の無症状において伝染する等、適切な医療対応が困難であること。</a:t>
            </a:r>
            <a:endParaRPr kumimoji="1" lang="en-US" altLang="ja-JP" dirty="0"/>
          </a:p>
          <a:p>
            <a:r>
              <a:rPr kumimoji="1" lang="ja-JP" altLang="en-US" dirty="0"/>
              <a:t>使用する側にとって、</a:t>
            </a:r>
            <a:r>
              <a:rPr kumimoji="1" lang="ja-JP" altLang="en-US"/>
              <a:t>散布が容易であり、</a:t>
            </a:r>
            <a:r>
              <a:rPr kumimoji="1" lang="ja-JP" altLang="en-US" dirty="0"/>
              <a:t>大量生産・保存が容易、ワクチンや予防薬により使用側の人は感染を免れること。</a:t>
            </a:r>
            <a:endParaRPr kumimoji="1" lang="en-US" altLang="ja-JP" dirty="0"/>
          </a:p>
          <a:p>
            <a:r>
              <a:rPr kumimoji="1" lang="ja-JP" altLang="en-US" dirty="0"/>
              <a:t>過去に使用されており、その効果が既知であることも使用される蓋然性が高くなることが考えられる。</a:t>
            </a:r>
            <a:endParaRPr kumimoji="1" lang="en-US" altLang="ja-JP" dirty="0"/>
          </a:p>
          <a:p>
            <a:endParaRPr kumimoji="1" lang="ja-JP" altLang="en-US" dirty="0"/>
          </a:p>
        </p:txBody>
      </p:sp>
    </p:spTree>
    <p:extLst>
      <p:ext uri="{BB962C8B-B14F-4D97-AF65-F5344CB8AC3E}">
        <p14:creationId xmlns:p14="http://schemas.microsoft.com/office/powerpoint/2010/main" val="540653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dirty="0"/>
              <a:t>生物剤の散布手段としては、戦場における航空機からの爆弾投下や噴霧、砲弾、ミサイル攻撃から、平時の無人機（ドローン）や車両による散布、水源や飲食物の汚染、郵便物による送付は実際に米国で行われて死者も発生してる。</a:t>
            </a:r>
            <a:endParaRPr kumimoji="1" lang="en-US" altLang="ja-JP" dirty="0"/>
          </a:p>
          <a:p>
            <a:r>
              <a:rPr kumimoji="1" lang="ja-JP" altLang="en-US" dirty="0"/>
              <a:t>感染した昆虫・動物の使用は、旧日本軍７３１部隊が研究し実用レベルにあったと言われている。</a:t>
            </a:r>
            <a:endParaRPr kumimoji="1" lang="en-US" altLang="ja-JP" dirty="0"/>
          </a:p>
          <a:p>
            <a:r>
              <a:rPr kumimoji="1" lang="ja-JP" altLang="en-US" dirty="0"/>
              <a:t>感染した人からの拡散は、自爆テロの場合と、本人が意図しない場合、また自暴自棄に陥った感染者による拡散の場合がある。</a:t>
            </a:r>
            <a:endParaRPr kumimoji="1" lang="en-US" altLang="ja-JP" dirty="0"/>
          </a:p>
          <a:p>
            <a:r>
              <a:rPr kumimoji="1" lang="ja-JP" altLang="en-US" dirty="0"/>
              <a:t>これらは、発生を明らかにし、脅迫またはパニックを引き起こす明示的攻撃と、当初の発生の覚知が困難で、患者の発生拡散とともに覚知しパンデミックを引き起こす秘匿的攻撃に区分できる。</a:t>
            </a:r>
          </a:p>
        </p:txBody>
      </p:sp>
    </p:spTree>
    <p:extLst>
      <p:ext uri="{BB962C8B-B14F-4D97-AF65-F5344CB8AC3E}">
        <p14:creationId xmlns:p14="http://schemas.microsoft.com/office/powerpoint/2010/main" val="201257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dirty="0"/>
              <a:t>明示的攻撃と秘匿的攻撃では、その対応は全く違ったものとなる。</a:t>
            </a:r>
            <a:endParaRPr kumimoji="1" lang="en-US" altLang="ja-JP" dirty="0"/>
          </a:p>
          <a:p>
            <a:r>
              <a:rPr kumimoji="1" lang="ja-JP" altLang="en-US" dirty="0"/>
              <a:t>明示的攻撃では、まずパニックを防止し冷静に対応することから始まり、生物剤の同定、被害拡散防止のために除染、曝露者への</a:t>
            </a:r>
            <a:r>
              <a:rPr kumimoji="1" lang="en-US" altLang="ja-JP" dirty="0"/>
              <a:t>y</a:t>
            </a:r>
            <a:r>
              <a:rPr kumimoji="1" lang="ja-JP" altLang="en-US" dirty="0"/>
              <a:t>保防薬投与等医療提供、メンタルヘルス、一般市民に対する情報提供による被害拡散・パニック・風評被害の防止、サーベイランスの強化による再発防止や救助漏れの防止が重要となる。</a:t>
            </a:r>
            <a:endParaRPr kumimoji="1" lang="en-US" altLang="ja-JP" dirty="0"/>
          </a:p>
          <a:p>
            <a:r>
              <a:rPr kumimoji="1" lang="ja-JP" altLang="en-US" dirty="0"/>
              <a:t>秘匿的攻撃では、まず患者の発生を自然発生かテロによるものかの鑑別が重要となる。診断治療情報の共有、患者の隔離、曝露地点の推定と封じ込めによるパンデミックの防止、</a:t>
            </a:r>
            <a:endParaRPr kumimoji="1" lang="en-US" altLang="ja-JP" dirty="0"/>
          </a:p>
          <a:p>
            <a:r>
              <a:rPr kumimoji="1" lang="ja-JP" altLang="en-US" dirty="0"/>
              <a:t>一般市民に対する正確な情報提供による被害拡大とパニックの防止、サーベイランスの強化による感染広がりの収束、再発防止が重要となる。</a:t>
            </a:r>
          </a:p>
        </p:txBody>
      </p:sp>
    </p:spTree>
    <p:extLst>
      <p:ext uri="{BB962C8B-B14F-4D97-AF65-F5344CB8AC3E}">
        <p14:creationId xmlns:p14="http://schemas.microsoft.com/office/powerpoint/2010/main" val="2299325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dirty="0"/>
              <a:t>生物剤により発症する症状の区分として、皮膚疾患、呼吸器疾患、胃腸疾患、神経疾患、その他の特異症候群がある。各症候群の特徴からどのような病原体の可能性があるかを推察</a:t>
            </a:r>
            <a:r>
              <a:rPr kumimoji="1" lang="ja-JP" altLang="en-US"/>
              <a:t>し、病原体に応じた治療</a:t>
            </a:r>
            <a:r>
              <a:rPr kumimoji="1" lang="ja-JP" altLang="en-US" dirty="0"/>
              <a:t>方針の決定</a:t>
            </a:r>
            <a:r>
              <a:rPr kumimoji="1" lang="ja-JP" altLang="en-US"/>
              <a:t>に資することができるが、症状が</a:t>
            </a:r>
            <a:r>
              <a:rPr kumimoji="1" lang="ja-JP" altLang="en-US" dirty="0"/>
              <a:t>生物剤テロによるものか否かは、疾病の特殊性、罹患者の発症場所、発症時期の偏りや傾向の分析が必要となる。</a:t>
            </a:r>
          </a:p>
        </p:txBody>
      </p:sp>
    </p:spTree>
    <p:extLst>
      <p:ext uri="{BB962C8B-B14F-4D97-AF65-F5344CB8AC3E}">
        <p14:creationId xmlns:p14="http://schemas.microsoft.com/office/powerpoint/2010/main" val="3352155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242888"/>
            <a:ext cx="6572250" cy="3697287"/>
          </a:xfrm>
        </p:spPr>
      </p:sp>
      <p:sp>
        <p:nvSpPr>
          <p:cNvPr id="3" name="ノート プレースホルダー 2"/>
          <p:cNvSpPr>
            <a:spLocks noGrp="1"/>
          </p:cNvSpPr>
          <p:nvPr>
            <p:ph type="body" idx="1"/>
          </p:nvPr>
        </p:nvSpPr>
        <p:spPr/>
        <p:txBody>
          <a:bodyPr/>
          <a:lstStyle/>
          <a:p>
            <a:r>
              <a:rPr kumimoji="1" lang="ja-JP" altLang="en-US" dirty="0"/>
              <a:t>生物テロ対応における考慮すべき３要素は</a:t>
            </a:r>
            <a:r>
              <a:rPr kumimoji="1" lang="ja-JP" altLang="en-US"/>
              <a:t>、感染源、感染経路、</a:t>
            </a:r>
            <a:r>
              <a:rPr kumimoji="1" lang="ja-JP" altLang="en-US" dirty="0"/>
              <a:t>罹患した患者へ</a:t>
            </a:r>
            <a:r>
              <a:rPr kumimoji="1" lang="ja-JP" altLang="en-US"/>
              <a:t>の対応である</a:t>
            </a:r>
            <a:r>
              <a:rPr kumimoji="1" lang="ja-JP" altLang="en-US" dirty="0"/>
              <a:t>。</a:t>
            </a:r>
            <a:endParaRPr kumimoji="1" lang="en-US" altLang="ja-JP" dirty="0"/>
          </a:p>
          <a:p>
            <a:r>
              <a:rPr kumimoji="1" lang="ja-JP" altLang="en-US" dirty="0"/>
              <a:t>感染源への対応は、ウイルス、細菌</a:t>
            </a:r>
            <a:r>
              <a:rPr kumimoji="1" lang="ja-JP" altLang="en-US"/>
              <a:t>、毒素のそれぞれの特性</a:t>
            </a:r>
            <a:r>
              <a:rPr kumimoji="1" lang="ja-JP" altLang="en-US" dirty="0"/>
              <a:t>に応じた対応が必要と</a:t>
            </a:r>
            <a:r>
              <a:rPr kumimoji="1" lang="ja-JP" altLang="en-US"/>
              <a:t>なる。初動対応として、被害の拡大防止には、生物剤</a:t>
            </a:r>
            <a:r>
              <a:rPr kumimoji="1" lang="ja-JP" altLang="en-US" dirty="0"/>
              <a:t>テロにより罹患した患者の</a:t>
            </a:r>
            <a:r>
              <a:rPr kumimoji="1" lang="ja-JP" altLang="en-US"/>
              <a:t>テロ被害であることの覚</a:t>
            </a:r>
            <a:r>
              <a:rPr kumimoji="1" lang="ja-JP" altLang="en-US" dirty="0"/>
              <a:t>知、散布</a:t>
            </a:r>
            <a:r>
              <a:rPr kumimoji="1" lang="ja-JP" altLang="en-US"/>
              <a:t>された場所や発生元あるいは散布手段</a:t>
            </a:r>
            <a:r>
              <a:rPr kumimoji="1" lang="ja-JP" altLang="en-US" dirty="0"/>
              <a:t>の特定、散布現場の</a:t>
            </a:r>
            <a:r>
              <a:rPr kumimoji="1" lang="ja-JP" altLang="en-US"/>
              <a:t>無害化等を</a:t>
            </a:r>
            <a:r>
              <a:rPr kumimoji="1" lang="ja-JP" altLang="en-US" dirty="0"/>
              <a:t>いか</a:t>
            </a:r>
            <a:r>
              <a:rPr kumimoji="1" lang="ja-JP" altLang="en-US"/>
              <a:t>に早くする</a:t>
            </a:r>
            <a:r>
              <a:rPr kumimoji="1" lang="ja-JP" altLang="en-US" dirty="0"/>
              <a:t>かが重要と</a:t>
            </a:r>
            <a:r>
              <a:rPr kumimoji="1" lang="ja-JP" altLang="en-US"/>
              <a:t>なる。</a:t>
            </a:r>
            <a:endParaRPr kumimoji="1" lang="en-US" altLang="ja-JP" dirty="0"/>
          </a:p>
          <a:p>
            <a:r>
              <a:rPr kumimoji="1" lang="ja-JP" altLang="en-US"/>
              <a:t>感染経路への対応は、空気感染、飛沫感染、接触感染のそれぞれの対策による感染予防策が必要である。空気感染では、</a:t>
            </a:r>
            <a:r>
              <a:rPr kumimoji="1" lang="en-US" altLang="ja-JP" dirty="0"/>
              <a:t>N95</a:t>
            </a:r>
            <a:r>
              <a:rPr kumimoji="1" lang="ja-JP" altLang="en-US"/>
              <a:t>規格以上のマスク</a:t>
            </a:r>
            <a:r>
              <a:rPr kumimoji="1" lang="ja-JP" altLang="en-US" dirty="0"/>
              <a:t>の</a:t>
            </a:r>
            <a:r>
              <a:rPr kumimoji="1" lang="ja-JP" altLang="en-US"/>
              <a:t>装着、飛沫・接触感染では、手洗いの励行、人</a:t>
            </a:r>
            <a:r>
              <a:rPr kumimoji="1" lang="ja-JP" altLang="en-US" dirty="0"/>
              <a:t>が触れる箇所の消毒</a:t>
            </a:r>
            <a:r>
              <a:rPr kumimoji="1" lang="ja-JP" altLang="en-US"/>
              <a:t>の徹底である。さらに飛沫感染の感染拡大防止にはマスク着用が有効である。媒介</a:t>
            </a:r>
            <a:r>
              <a:rPr kumimoji="1" lang="ja-JP" altLang="en-US" dirty="0"/>
              <a:t>動物が存在する場合は駆除または刺咬防止が必要と</a:t>
            </a:r>
            <a:r>
              <a:rPr kumimoji="1" lang="ja-JP" altLang="en-US"/>
              <a:t>なる。</a:t>
            </a:r>
            <a:endParaRPr kumimoji="1" lang="en-US" altLang="ja-JP" dirty="0"/>
          </a:p>
          <a:p>
            <a:r>
              <a:rPr kumimoji="1" lang="ja-JP" altLang="en-US"/>
              <a:t>罹患</a:t>
            </a:r>
            <a:r>
              <a:rPr kumimoji="1" lang="ja-JP" altLang="en-US" dirty="0"/>
              <a:t>した患者への対応として、さらなる感染拡大を防止するための隔離、</a:t>
            </a:r>
            <a:r>
              <a:rPr kumimoji="1" lang="ja-JP" altLang="en-US"/>
              <a:t>治療薬の投与、治療薬がない</a:t>
            </a:r>
            <a:r>
              <a:rPr kumimoji="1" lang="ja-JP" altLang="en-US" dirty="0"/>
              <a:t>場合は対処療法</a:t>
            </a:r>
            <a:r>
              <a:rPr kumimoji="1" lang="ja-JP" altLang="en-US"/>
              <a:t>により早期</a:t>
            </a:r>
            <a:r>
              <a:rPr kumimoji="1" lang="ja-JP" altLang="en-US" dirty="0"/>
              <a:t>の治癒に努める。また、ワクチンがある場合は接種の基準、ない場合のワクチン開発も重要となる。</a:t>
            </a:r>
          </a:p>
        </p:txBody>
      </p:sp>
    </p:spTree>
    <p:extLst>
      <p:ext uri="{BB962C8B-B14F-4D97-AF65-F5344CB8AC3E}">
        <p14:creationId xmlns:p14="http://schemas.microsoft.com/office/powerpoint/2010/main" val="1130298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D6E53D-04BA-8F47-B265-154B34E1CE57}"/>
              </a:ext>
            </a:extLst>
          </p:cNvPr>
          <p:cNvSpPr>
            <a:spLocks noGrp="1"/>
          </p:cNvSpPr>
          <p:nvPr>
            <p:ph type="ctrTitle"/>
          </p:nvPr>
        </p:nvSpPr>
        <p:spPr>
          <a:xfrm>
            <a:off x="1143000" y="841772"/>
            <a:ext cx="6858000" cy="1790700"/>
          </a:xfrm>
        </p:spPr>
        <p:txBody>
          <a:bodyPr anchor="b"/>
          <a:lstStyle>
            <a:lvl1pPr algn="ctr">
              <a:defRPr sz="4400"/>
            </a:lvl1pPr>
          </a:lstStyle>
          <a:p>
            <a:r>
              <a:rPr kumimoji="1" lang="ja-JP" altLang="en-US"/>
              <a:t>マスター タイトルの書式設定</a:t>
            </a:r>
          </a:p>
        </p:txBody>
      </p:sp>
      <p:sp>
        <p:nvSpPr>
          <p:cNvPr id="3" name="サブタイトル 2">
            <a:extLst>
              <a:ext uri="{FF2B5EF4-FFF2-40B4-BE49-F238E27FC236}">
                <a16:creationId xmlns:a16="http://schemas.microsoft.com/office/drawing/2014/main" id="{B0604612-C0C4-F344-9661-400A906E1038}"/>
              </a:ext>
            </a:extLst>
          </p:cNvPr>
          <p:cNvSpPr>
            <a:spLocks noGrp="1"/>
          </p:cNvSpPr>
          <p:nvPr>
            <p:ph type="subTitle" idx="1"/>
          </p:nvPr>
        </p:nvSpPr>
        <p:spPr>
          <a:xfrm>
            <a:off x="1143000" y="2701528"/>
            <a:ext cx="6858000" cy="1241822"/>
          </a:xfrm>
        </p:spPr>
        <p:txBody>
          <a:bodyPr>
            <a:normAutofit/>
          </a:bodyPr>
          <a:lstStyle>
            <a:lvl1pPr marL="0" indent="0" algn="ctr">
              <a:buNone/>
              <a:defRPr sz="2800"/>
            </a:lvl1pPr>
            <a:lvl2pPr marL="192881" indent="0" algn="ctr">
              <a:buNone/>
              <a:defRPr sz="844"/>
            </a:lvl2pPr>
            <a:lvl3pPr marL="385763" indent="0" algn="ctr">
              <a:buNone/>
              <a:defRPr sz="760"/>
            </a:lvl3pPr>
            <a:lvl4pPr marL="578644" indent="0" algn="ctr">
              <a:buNone/>
              <a:defRPr sz="675"/>
            </a:lvl4pPr>
            <a:lvl5pPr marL="771525" indent="0" algn="ctr">
              <a:buNone/>
              <a:defRPr sz="675"/>
            </a:lvl5pPr>
            <a:lvl6pPr marL="964406" indent="0" algn="ctr">
              <a:buNone/>
              <a:defRPr sz="675"/>
            </a:lvl6pPr>
            <a:lvl7pPr marL="1157288" indent="0" algn="ctr">
              <a:buNone/>
              <a:defRPr sz="675"/>
            </a:lvl7pPr>
            <a:lvl8pPr marL="1350169" indent="0" algn="ctr">
              <a:buNone/>
              <a:defRPr sz="675"/>
            </a:lvl8pPr>
            <a:lvl9pPr marL="1543050" indent="0" algn="ctr">
              <a:buNone/>
              <a:defRPr sz="675"/>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ED5C7E7-AD22-EC4B-B74A-3821DDA553B0}"/>
              </a:ext>
            </a:extLst>
          </p:cNvPr>
          <p:cNvSpPr>
            <a:spLocks noGrp="1"/>
          </p:cNvSpPr>
          <p:nvPr>
            <p:ph type="dt" sz="half" idx="10"/>
          </p:nvPr>
        </p:nvSpPr>
        <p:spPr/>
        <p:txBody>
          <a:bodyPr/>
          <a:lstStyle/>
          <a:p>
            <a:fld id="{341053BB-F669-1844-8ABA-47AFEB1028C8}" type="datetime1">
              <a:rPr kumimoji="1" lang="ja-JP" altLang="en-US" smtClean="0"/>
              <a:t>2021/4/2</a:t>
            </a:fld>
            <a:endParaRPr kumimoji="1" lang="ja-JP" altLang="en-US"/>
          </a:p>
        </p:txBody>
      </p:sp>
      <p:sp>
        <p:nvSpPr>
          <p:cNvPr id="5" name="フッター プレースホルダー 4">
            <a:extLst>
              <a:ext uri="{FF2B5EF4-FFF2-40B4-BE49-F238E27FC236}">
                <a16:creationId xmlns:a16="http://schemas.microsoft.com/office/drawing/2014/main" id="{CA8DA464-7546-664A-A88B-492C0535153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EA48D16-0A59-0E4C-84C5-B4687D969FD9}"/>
              </a:ext>
            </a:extLst>
          </p:cNvPr>
          <p:cNvSpPr>
            <a:spLocks noGrp="1"/>
          </p:cNvSpPr>
          <p:nvPr>
            <p:ph type="sldNum" sz="quarter" idx="12"/>
          </p:nvPr>
        </p:nvSpPr>
        <p:spPr/>
        <p:txBody>
          <a:bodyPr/>
          <a:lstStyle/>
          <a:p>
            <a:fld id="{3703C944-5F21-DB4B-805C-66633127842B}" type="slidenum">
              <a:rPr kumimoji="1" lang="ja-JP" altLang="en-US" smtClean="0"/>
              <a:t>‹#›</a:t>
            </a:fld>
            <a:endParaRPr kumimoji="1" lang="ja-JP" altLang="en-US"/>
          </a:p>
        </p:txBody>
      </p:sp>
    </p:spTree>
    <p:extLst>
      <p:ext uri="{BB962C8B-B14F-4D97-AF65-F5344CB8AC3E}">
        <p14:creationId xmlns:p14="http://schemas.microsoft.com/office/powerpoint/2010/main" val="2383916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4F749C7-DF29-9445-829A-9D0763188B6B}"/>
              </a:ext>
            </a:extLst>
          </p:cNvPr>
          <p:cNvSpPr>
            <a:spLocks noGrp="1"/>
          </p:cNvSpPr>
          <p:nvPr>
            <p:ph type="dt" sz="half" idx="10"/>
          </p:nvPr>
        </p:nvSpPr>
        <p:spPr/>
        <p:txBody>
          <a:bodyPr/>
          <a:lstStyle/>
          <a:p>
            <a:fld id="{EDD8FDE9-394A-8C4E-BC77-6E56328043E4}" type="datetime1">
              <a:rPr kumimoji="1" lang="ja-JP" altLang="en-US" smtClean="0"/>
              <a:t>2021/4/2</a:t>
            </a:fld>
            <a:endParaRPr kumimoji="1" lang="ja-JP" altLang="en-US"/>
          </a:p>
        </p:txBody>
      </p:sp>
      <p:sp>
        <p:nvSpPr>
          <p:cNvPr id="3" name="フッター プレースホルダー 2">
            <a:extLst>
              <a:ext uri="{FF2B5EF4-FFF2-40B4-BE49-F238E27FC236}">
                <a16:creationId xmlns:a16="http://schemas.microsoft.com/office/drawing/2014/main" id="{8DC6E738-4C4E-A841-B25E-5453096ABDF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2B5ABBF-465B-7446-8326-0C64BAD87559}"/>
              </a:ext>
            </a:extLst>
          </p:cNvPr>
          <p:cNvSpPr>
            <a:spLocks noGrp="1"/>
          </p:cNvSpPr>
          <p:nvPr>
            <p:ph type="sldNum" sz="quarter" idx="12"/>
          </p:nvPr>
        </p:nvSpPr>
        <p:spPr/>
        <p:txBody>
          <a:bodyPr/>
          <a:lstStyle/>
          <a:p>
            <a:fld id="{3703C944-5F21-DB4B-805C-66633127842B}" type="slidenum">
              <a:rPr kumimoji="1" lang="ja-JP" altLang="en-US" smtClean="0"/>
              <a:t>‹#›</a:t>
            </a:fld>
            <a:endParaRPr kumimoji="1" lang="ja-JP" altLang="en-US"/>
          </a:p>
        </p:txBody>
      </p:sp>
    </p:spTree>
    <p:extLst>
      <p:ext uri="{BB962C8B-B14F-4D97-AF65-F5344CB8AC3E}">
        <p14:creationId xmlns:p14="http://schemas.microsoft.com/office/powerpoint/2010/main" val="1508496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コンテンツ (キャプション付き)">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15B296EC-2F71-E340-904B-FDA0A5B64C65}"/>
              </a:ext>
            </a:extLst>
          </p:cNvPr>
          <p:cNvSpPr/>
          <p:nvPr/>
        </p:nvSpPr>
        <p:spPr>
          <a:xfrm>
            <a:off x="540215" y="258291"/>
            <a:ext cx="3111449" cy="1353787"/>
          </a:xfrm>
          <a:prstGeom prst="rect">
            <a:avLst/>
          </a:prstGeom>
          <a:solidFill>
            <a:srgbClr val="5FCBEF">
              <a:lumMod val="40000"/>
              <a:lumOff val="60000"/>
            </a:srgbClr>
          </a:solidFill>
          <a:ln w="57150" cap="rnd" cmpd="sng" algn="ctr">
            <a:solidFill>
              <a:srgbClr val="5FCBEF">
                <a:lumMod val="50000"/>
              </a:srgbClr>
            </a:solidFill>
            <a:prstDash val="solid"/>
          </a:ln>
          <a:effectLst/>
        </p:spPr>
        <p:txBody>
          <a:bodyPr anchor="ctr"/>
          <a:lstStyle/>
          <a:p>
            <a:pPr marL="0" marR="0" lvl="0" indent="0" algn="ctr" defTabSz="385763" eaLnBrk="0" fontAlgn="base" latinLnBrk="0" hangingPunct="0">
              <a:lnSpc>
                <a:spcPct val="100000"/>
              </a:lnSpc>
              <a:spcBef>
                <a:spcPct val="0"/>
              </a:spcBef>
              <a:spcAft>
                <a:spcPct val="0"/>
              </a:spcAft>
              <a:buClrTx/>
              <a:buSzTx/>
              <a:buFontTx/>
              <a:buNone/>
              <a:tabLst/>
              <a:defRPr/>
            </a:pPr>
            <a:endParaRPr kumimoji="0" lang="ja-JP" altLang="en-US" sz="760" b="0" i="0" u="none" strike="noStrike" kern="0" cap="none" spc="0" normalizeH="0" baseline="0" noProof="0">
              <a:ln>
                <a:noFill/>
              </a:ln>
              <a:solidFill>
                <a:prstClr val="white"/>
              </a:solidFill>
              <a:effectLst/>
              <a:uLnTx/>
              <a:uFillTx/>
              <a:latin typeface="Trebuchet MS" panose="020B0603020202020204"/>
              <a:ea typeface="メイリオ" panose="020B0604030504040204" pitchFamily="34" charset="-128"/>
              <a:cs typeface="+mn-cs"/>
            </a:endParaRPr>
          </a:p>
        </p:txBody>
      </p:sp>
      <p:sp>
        <p:nvSpPr>
          <p:cNvPr id="2" name="タイトル 1">
            <a:extLst>
              <a:ext uri="{FF2B5EF4-FFF2-40B4-BE49-F238E27FC236}">
                <a16:creationId xmlns:a16="http://schemas.microsoft.com/office/drawing/2014/main" id="{70918A38-0E9A-4742-B0BD-5DCC5C2215A1}"/>
              </a:ext>
            </a:extLst>
          </p:cNvPr>
          <p:cNvSpPr>
            <a:spLocks noGrp="1"/>
          </p:cNvSpPr>
          <p:nvPr>
            <p:ph type="title"/>
          </p:nvPr>
        </p:nvSpPr>
        <p:spPr>
          <a:xfrm>
            <a:off x="629841" y="342900"/>
            <a:ext cx="2949178" cy="1200150"/>
          </a:xfrm>
        </p:spPr>
        <p:txBody>
          <a:bodyPr anchor="b"/>
          <a:lstStyle>
            <a:lvl1pPr>
              <a:defRPr sz="135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0610BBF-5B70-5643-B140-F0ECEC0233EF}"/>
              </a:ext>
            </a:extLst>
          </p:cNvPr>
          <p:cNvSpPr>
            <a:spLocks noGrp="1"/>
          </p:cNvSpPr>
          <p:nvPr>
            <p:ph idx="1"/>
          </p:nvPr>
        </p:nvSpPr>
        <p:spPr>
          <a:xfrm>
            <a:off x="3887391" y="740572"/>
            <a:ext cx="4629150" cy="3655219"/>
          </a:xfrm>
        </p:spPr>
        <p:txBody>
          <a:bodyPr/>
          <a:lstStyle>
            <a:lvl1pPr>
              <a:defRPr sz="1350"/>
            </a:lvl1pPr>
            <a:lvl2pPr>
              <a:defRPr sz="1181"/>
            </a:lvl2pPr>
            <a:lvl3pPr>
              <a:defRPr sz="1013"/>
            </a:lvl3pPr>
            <a:lvl4pPr>
              <a:defRPr sz="844"/>
            </a:lvl4pPr>
            <a:lvl5pPr>
              <a:defRPr sz="844"/>
            </a:lvl5pPr>
            <a:lvl6pPr>
              <a:defRPr sz="844"/>
            </a:lvl6pPr>
            <a:lvl7pPr>
              <a:defRPr sz="844"/>
            </a:lvl7pPr>
            <a:lvl8pPr>
              <a:defRPr sz="844"/>
            </a:lvl8pPr>
            <a:lvl9pPr>
              <a:defRPr sz="844"/>
            </a:lvl9p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テキスト プレースホルダー 3">
            <a:extLst>
              <a:ext uri="{FF2B5EF4-FFF2-40B4-BE49-F238E27FC236}">
                <a16:creationId xmlns:a16="http://schemas.microsoft.com/office/drawing/2014/main" id="{F4C21042-BFE6-8A4C-BD95-A8AE27E87FFF}"/>
              </a:ext>
            </a:extLst>
          </p:cNvPr>
          <p:cNvSpPr>
            <a:spLocks noGrp="1"/>
          </p:cNvSpPr>
          <p:nvPr>
            <p:ph type="body" sz="half" idx="2"/>
          </p:nvPr>
        </p:nvSpPr>
        <p:spPr>
          <a:xfrm>
            <a:off x="629841" y="1543051"/>
            <a:ext cx="2949178" cy="2858691"/>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D5DA319-8CA5-BC42-B63A-7FB8AB330EEF}"/>
              </a:ext>
            </a:extLst>
          </p:cNvPr>
          <p:cNvSpPr>
            <a:spLocks noGrp="1"/>
          </p:cNvSpPr>
          <p:nvPr>
            <p:ph type="dt" sz="half" idx="10"/>
          </p:nvPr>
        </p:nvSpPr>
        <p:spPr/>
        <p:txBody>
          <a:bodyPr/>
          <a:lstStyle/>
          <a:p>
            <a:fld id="{F6FACC9D-B65A-9B46-86D0-E05560BBE080}" type="datetime1">
              <a:rPr kumimoji="1" lang="ja-JP" altLang="en-US" smtClean="0"/>
              <a:t>2021/4/2</a:t>
            </a:fld>
            <a:endParaRPr kumimoji="1" lang="ja-JP" altLang="en-US"/>
          </a:p>
        </p:txBody>
      </p:sp>
      <p:sp>
        <p:nvSpPr>
          <p:cNvPr id="6" name="フッター プレースホルダー 5">
            <a:extLst>
              <a:ext uri="{FF2B5EF4-FFF2-40B4-BE49-F238E27FC236}">
                <a16:creationId xmlns:a16="http://schemas.microsoft.com/office/drawing/2014/main" id="{5AFB8592-6D8E-0A45-8EE0-BD88847E579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9981260-0BE7-1B43-85B4-478D11F2F625}"/>
              </a:ext>
            </a:extLst>
          </p:cNvPr>
          <p:cNvSpPr>
            <a:spLocks noGrp="1"/>
          </p:cNvSpPr>
          <p:nvPr>
            <p:ph type="sldNum" sz="quarter" idx="12"/>
          </p:nvPr>
        </p:nvSpPr>
        <p:spPr/>
        <p:txBody>
          <a:bodyPr/>
          <a:lstStyle/>
          <a:p>
            <a:fld id="{3703C944-5F21-DB4B-805C-66633127842B}" type="slidenum">
              <a:rPr lang="ja-JP" altLang="en-US" smtClean="0"/>
              <a:pPr/>
              <a:t>‹#›</a:t>
            </a:fld>
            <a:endParaRPr lang="ja-JP" altLang="en-US"/>
          </a:p>
        </p:txBody>
      </p:sp>
    </p:spTree>
    <p:extLst>
      <p:ext uri="{BB962C8B-B14F-4D97-AF65-F5344CB8AC3E}">
        <p14:creationId xmlns:p14="http://schemas.microsoft.com/office/powerpoint/2010/main" val="279055541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図 (キャプション付き)">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84588AE3-E19D-2D45-A3F0-4325A076B7A7}"/>
              </a:ext>
            </a:extLst>
          </p:cNvPr>
          <p:cNvSpPr/>
          <p:nvPr/>
        </p:nvSpPr>
        <p:spPr>
          <a:xfrm>
            <a:off x="540215" y="258291"/>
            <a:ext cx="3111449" cy="1353787"/>
          </a:xfrm>
          <a:prstGeom prst="rect">
            <a:avLst/>
          </a:prstGeom>
          <a:solidFill>
            <a:srgbClr val="5FCBEF">
              <a:lumMod val="40000"/>
              <a:lumOff val="60000"/>
            </a:srgbClr>
          </a:solidFill>
          <a:ln w="57150" cap="rnd" cmpd="sng" algn="ctr">
            <a:solidFill>
              <a:srgbClr val="5FCBEF">
                <a:lumMod val="50000"/>
              </a:srgbClr>
            </a:solidFill>
            <a:prstDash val="solid"/>
          </a:ln>
          <a:effectLst/>
        </p:spPr>
        <p:txBody>
          <a:bodyPr anchor="ctr"/>
          <a:lstStyle/>
          <a:p>
            <a:pPr marL="0" marR="0" lvl="0" indent="0" algn="ctr" defTabSz="385763" eaLnBrk="0" fontAlgn="base" latinLnBrk="0" hangingPunct="0">
              <a:lnSpc>
                <a:spcPct val="100000"/>
              </a:lnSpc>
              <a:spcBef>
                <a:spcPct val="0"/>
              </a:spcBef>
              <a:spcAft>
                <a:spcPct val="0"/>
              </a:spcAft>
              <a:buClrTx/>
              <a:buSzTx/>
              <a:buFontTx/>
              <a:buNone/>
              <a:tabLst/>
              <a:defRPr/>
            </a:pPr>
            <a:endParaRPr kumimoji="0" lang="ja-JP" altLang="en-US" sz="760" b="0" i="0" u="none" strike="noStrike" kern="0" cap="none" spc="0" normalizeH="0" baseline="0" noProof="0">
              <a:ln>
                <a:noFill/>
              </a:ln>
              <a:solidFill>
                <a:prstClr val="white"/>
              </a:solidFill>
              <a:effectLst/>
              <a:uLnTx/>
              <a:uFillTx/>
              <a:latin typeface="Trebuchet MS" panose="020B0603020202020204"/>
              <a:ea typeface="メイリオ" panose="020B0604030504040204" pitchFamily="34" charset="-128"/>
              <a:cs typeface="+mn-cs"/>
            </a:endParaRPr>
          </a:p>
        </p:txBody>
      </p:sp>
      <p:sp>
        <p:nvSpPr>
          <p:cNvPr id="2" name="タイトル 1">
            <a:extLst>
              <a:ext uri="{FF2B5EF4-FFF2-40B4-BE49-F238E27FC236}">
                <a16:creationId xmlns:a16="http://schemas.microsoft.com/office/drawing/2014/main" id="{496C7C8F-DE3A-864B-89DD-C48065D17FA4}"/>
              </a:ext>
            </a:extLst>
          </p:cNvPr>
          <p:cNvSpPr>
            <a:spLocks noGrp="1"/>
          </p:cNvSpPr>
          <p:nvPr>
            <p:ph type="title"/>
          </p:nvPr>
        </p:nvSpPr>
        <p:spPr>
          <a:xfrm>
            <a:off x="629841" y="342900"/>
            <a:ext cx="2949178" cy="1200150"/>
          </a:xfrm>
        </p:spPr>
        <p:txBody>
          <a:bodyPr anchor="b"/>
          <a:lstStyle>
            <a:lvl1pPr>
              <a:defRPr sz="135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C8810A2-3CC7-8C4D-89EF-31A598EF5507}"/>
              </a:ext>
            </a:extLst>
          </p:cNvPr>
          <p:cNvSpPr>
            <a:spLocks noGrp="1"/>
          </p:cNvSpPr>
          <p:nvPr>
            <p:ph type="pic" idx="1"/>
          </p:nvPr>
        </p:nvSpPr>
        <p:spPr>
          <a:xfrm>
            <a:off x="3887391" y="740572"/>
            <a:ext cx="4629150" cy="3655219"/>
          </a:xfrm>
        </p:spPr>
        <p:txBody>
          <a:bodyPr/>
          <a:lstStyle>
            <a:lvl1pPr marL="0" indent="0">
              <a:buNone/>
              <a:defRPr sz="1350"/>
            </a:lvl1pPr>
            <a:lvl2pPr marL="192881" indent="0">
              <a:buNone/>
              <a:defRPr sz="1181"/>
            </a:lvl2pPr>
            <a:lvl3pPr marL="385763" indent="0">
              <a:buNone/>
              <a:defRPr sz="1013"/>
            </a:lvl3pPr>
            <a:lvl4pPr marL="578644" indent="0">
              <a:buNone/>
              <a:defRPr sz="844"/>
            </a:lvl4pPr>
            <a:lvl5pPr marL="771525" indent="0">
              <a:buNone/>
              <a:defRPr sz="844"/>
            </a:lvl5pPr>
            <a:lvl6pPr marL="964406" indent="0">
              <a:buNone/>
              <a:defRPr sz="844"/>
            </a:lvl6pPr>
            <a:lvl7pPr marL="1157288" indent="0">
              <a:buNone/>
              <a:defRPr sz="844"/>
            </a:lvl7pPr>
            <a:lvl8pPr marL="1350169" indent="0">
              <a:buNone/>
              <a:defRPr sz="844"/>
            </a:lvl8pPr>
            <a:lvl9pPr marL="1543050" indent="0">
              <a:buNone/>
              <a:defRPr sz="844"/>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75D6CFCF-0E39-0744-AE3F-F7D78F7B2B5A}"/>
              </a:ext>
            </a:extLst>
          </p:cNvPr>
          <p:cNvSpPr>
            <a:spLocks noGrp="1"/>
          </p:cNvSpPr>
          <p:nvPr>
            <p:ph type="body" sz="half" idx="2"/>
          </p:nvPr>
        </p:nvSpPr>
        <p:spPr>
          <a:xfrm>
            <a:off x="629841" y="1543051"/>
            <a:ext cx="2949178" cy="2858691"/>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2876940-3FD1-0C45-BAA9-81863874CC25}"/>
              </a:ext>
            </a:extLst>
          </p:cNvPr>
          <p:cNvSpPr>
            <a:spLocks noGrp="1"/>
          </p:cNvSpPr>
          <p:nvPr>
            <p:ph type="dt" sz="half" idx="10"/>
          </p:nvPr>
        </p:nvSpPr>
        <p:spPr/>
        <p:txBody>
          <a:bodyPr/>
          <a:lstStyle/>
          <a:p>
            <a:fld id="{F6FACC9D-B65A-9B46-86D0-E05560BBE080}" type="datetime1">
              <a:rPr kumimoji="1" lang="ja-JP" altLang="en-US" smtClean="0"/>
              <a:t>2021/4/2</a:t>
            </a:fld>
            <a:endParaRPr kumimoji="1" lang="ja-JP" altLang="en-US"/>
          </a:p>
        </p:txBody>
      </p:sp>
      <p:sp>
        <p:nvSpPr>
          <p:cNvPr id="6" name="フッター プレースホルダー 5">
            <a:extLst>
              <a:ext uri="{FF2B5EF4-FFF2-40B4-BE49-F238E27FC236}">
                <a16:creationId xmlns:a16="http://schemas.microsoft.com/office/drawing/2014/main" id="{A7669DDA-6F91-144B-BB94-D083A313688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A8B155C-27B0-B444-86E0-589E4FEAA443}"/>
              </a:ext>
            </a:extLst>
          </p:cNvPr>
          <p:cNvSpPr>
            <a:spLocks noGrp="1"/>
          </p:cNvSpPr>
          <p:nvPr>
            <p:ph type="sldNum" sz="quarter" idx="12"/>
          </p:nvPr>
        </p:nvSpPr>
        <p:spPr/>
        <p:txBody>
          <a:bodyPr/>
          <a:lstStyle/>
          <a:p>
            <a:fld id="{3703C944-5F21-DB4B-805C-66633127842B}" type="slidenum">
              <a:rPr lang="ja-JP" altLang="en-US" smtClean="0"/>
              <a:pPr/>
              <a:t>‹#›</a:t>
            </a:fld>
            <a:endParaRPr lang="ja-JP" altLang="en-US"/>
          </a:p>
        </p:txBody>
      </p:sp>
    </p:spTree>
    <p:extLst>
      <p:ext uri="{BB962C8B-B14F-4D97-AF65-F5344CB8AC3E}">
        <p14:creationId xmlns:p14="http://schemas.microsoft.com/office/powerpoint/2010/main" val="400030739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33760-2C2C-504B-A765-1DC6127E1E6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D426A8F-DEFD-584E-AA89-5C3B182251B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AEE4B55A-4C7A-6646-88B6-ADF5BBFE5673}"/>
              </a:ext>
            </a:extLst>
          </p:cNvPr>
          <p:cNvSpPr>
            <a:spLocks noGrp="1"/>
          </p:cNvSpPr>
          <p:nvPr>
            <p:ph type="dt" sz="half" idx="10"/>
          </p:nvPr>
        </p:nvSpPr>
        <p:spPr/>
        <p:txBody>
          <a:bodyPr/>
          <a:lstStyle/>
          <a:p>
            <a:fld id="{22AA0573-57F8-EA4D-949B-75EA000A9F16}" type="datetime1">
              <a:rPr kumimoji="1" lang="ja-JP" altLang="en-US" smtClean="0"/>
              <a:t>2021/4/2</a:t>
            </a:fld>
            <a:endParaRPr kumimoji="1" lang="ja-JP" altLang="en-US"/>
          </a:p>
        </p:txBody>
      </p:sp>
      <p:sp>
        <p:nvSpPr>
          <p:cNvPr id="5" name="フッター プレースホルダー 4">
            <a:extLst>
              <a:ext uri="{FF2B5EF4-FFF2-40B4-BE49-F238E27FC236}">
                <a16:creationId xmlns:a16="http://schemas.microsoft.com/office/drawing/2014/main" id="{0C4BE3D9-34CD-E54D-AD6F-FA151719F3A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05BFCA0-6EE0-7845-9261-A8CD70942E9F}"/>
              </a:ext>
            </a:extLst>
          </p:cNvPr>
          <p:cNvSpPr>
            <a:spLocks noGrp="1"/>
          </p:cNvSpPr>
          <p:nvPr>
            <p:ph type="sldNum" sz="quarter" idx="12"/>
          </p:nvPr>
        </p:nvSpPr>
        <p:spPr/>
        <p:txBody>
          <a:bodyPr/>
          <a:lstStyle/>
          <a:p>
            <a:fld id="{3703C944-5F21-DB4B-805C-66633127842B}" type="slidenum">
              <a:rPr kumimoji="1" lang="ja-JP" altLang="en-US" smtClean="0"/>
              <a:t>‹#›</a:t>
            </a:fld>
            <a:endParaRPr kumimoji="1" lang="ja-JP" altLang="en-US"/>
          </a:p>
        </p:txBody>
      </p:sp>
    </p:spTree>
    <p:extLst>
      <p:ext uri="{BB962C8B-B14F-4D97-AF65-F5344CB8AC3E}">
        <p14:creationId xmlns:p14="http://schemas.microsoft.com/office/powerpoint/2010/main" val="7313181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6B3D1709-6F36-A84A-87DB-34D1906D364C}"/>
              </a:ext>
            </a:extLst>
          </p:cNvPr>
          <p:cNvSpPr/>
          <p:nvPr/>
        </p:nvSpPr>
        <p:spPr>
          <a:xfrm>
            <a:off x="6543676" y="273845"/>
            <a:ext cx="1971675" cy="4358879"/>
          </a:xfrm>
          <a:prstGeom prst="rect">
            <a:avLst/>
          </a:prstGeom>
          <a:solidFill>
            <a:srgbClr val="5FCBEF">
              <a:lumMod val="40000"/>
              <a:lumOff val="60000"/>
            </a:srgbClr>
          </a:solidFill>
          <a:ln w="57150" cap="rnd" cmpd="sng" algn="ctr">
            <a:solidFill>
              <a:srgbClr val="5FCBEF">
                <a:lumMod val="50000"/>
              </a:srgbClr>
            </a:solidFill>
            <a:prstDash val="solid"/>
          </a:ln>
          <a:effectLst/>
        </p:spPr>
        <p:txBody>
          <a:bodyPr anchor="ctr"/>
          <a:lstStyle/>
          <a:p>
            <a:pPr marL="0" marR="0" lvl="0" indent="0" algn="ctr" defTabSz="385763" eaLnBrk="0" fontAlgn="base" latinLnBrk="0" hangingPunct="0">
              <a:lnSpc>
                <a:spcPct val="100000"/>
              </a:lnSpc>
              <a:spcBef>
                <a:spcPct val="0"/>
              </a:spcBef>
              <a:spcAft>
                <a:spcPct val="0"/>
              </a:spcAft>
              <a:buClrTx/>
              <a:buSzTx/>
              <a:buFontTx/>
              <a:buNone/>
              <a:tabLst/>
              <a:defRPr/>
            </a:pPr>
            <a:endParaRPr kumimoji="0" lang="ja-JP" altLang="en-US" sz="760" b="0" i="0" u="none" strike="noStrike" kern="0" cap="none" spc="0" normalizeH="0" baseline="0" noProof="0">
              <a:ln>
                <a:noFill/>
              </a:ln>
              <a:solidFill>
                <a:prstClr val="white"/>
              </a:solidFill>
              <a:effectLst/>
              <a:uLnTx/>
              <a:uFillTx/>
              <a:latin typeface="Trebuchet MS" panose="020B0603020202020204"/>
              <a:ea typeface="メイリオ" panose="020B0604030504040204" pitchFamily="34" charset="-128"/>
              <a:cs typeface="+mn-cs"/>
            </a:endParaRPr>
          </a:p>
        </p:txBody>
      </p:sp>
      <p:sp>
        <p:nvSpPr>
          <p:cNvPr id="2" name="縦書きタイトル 1">
            <a:extLst>
              <a:ext uri="{FF2B5EF4-FFF2-40B4-BE49-F238E27FC236}">
                <a16:creationId xmlns:a16="http://schemas.microsoft.com/office/drawing/2014/main" id="{F4A345FE-F158-0844-8F72-CB3D58A2444B}"/>
              </a:ext>
            </a:extLst>
          </p:cNvPr>
          <p:cNvSpPr>
            <a:spLocks noGrp="1"/>
          </p:cNvSpPr>
          <p:nvPr>
            <p:ph type="title" orient="vert"/>
          </p:nvPr>
        </p:nvSpPr>
        <p:spPr>
          <a:xfrm>
            <a:off x="6543676" y="273845"/>
            <a:ext cx="1971675" cy="4358879"/>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1D61EF5-E494-A44B-9C49-5A820058E8C7}"/>
              </a:ext>
            </a:extLst>
          </p:cNvPr>
          <p:cNvSpPr>
            <a:spLocks noGrp="1"/>
          </p:cNvSpPr>
          <p:nvPr>
            <p:ph type="body" orient="vert" idx="1"/>
          </p:nvPr>
        </p:nvSpPr>
        <p:spPr>
          <a:xfrm>
            <a:off x="628653" y="273845"/>
            <a:ext cx="5800725" cy="4358879"/>
          </a:xfrm>
        </p:spPr>
        <p:txBody>
          <a:bodyPr vert="eaVert"/>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34BC37FD-3C9E-6648-8B61-539384D2135E}"/>
              </a:ext>
            </a:extLst>
          </p:cNvPr>
          <p:cNvSpPr>
            <a:spLocks noGrp="1"/>
          </p:cNvSpPr>
          <p:nvPr>
            <p:ph type="dt" sz="half" idx="10"/>
          </p:nvPr>
        </p:nvSpPr>
        <p:spPr/>
        <p:txBody>
          <a:bodyPr/>
          <a:lstStyle/>
          <a:p>
            <a:fld id="{F6FACC9D-B65A-9B46-86D0-E05560BBE080}" type="datetime1">
              <a:rPr kumimoji="1" lang="ja-JP" altLang="en-US" smtClean="0"/>
              <a:t>2021/4/2</a:t>
            </a:fld>
            <a:endParaRPr kumimoji="1" lang="ja-JP" altLang="en-US"/>
          </a:p>
        </p:txBody>
      </p:sp>
      <p:sp>
        <p:nvSpPr>
          <p:cNvPr id="5" name="フッター プレースホルダー 4">
            <a:extLst>
              <a:ext uri="{FF2B5EF4-FFF2-40B4-BE49-F238E27FC236}">
                <a16:creationId xmlns:a16="http://schemas.microsoft.com/office/drawing/2014/main" id="{8CE53EDD-2222-8342-9E86-833AD544306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D670AF5-2F3A-1C46-B9C9-53F19DBFC0FE}"/>
              </a:ext>
            </a:extLst>
          </p:cNvPr>
          <p:cNvSpPr>
            <a:spLocks noGrp="1"/>
          </p:cNvSpPr>
          <p:nvPr>
            <p:ph type="sldNum" sz="quarter" idx="12"/>
          </p:nvPr>
        </p:nvSpPr>
        <p:spPr/>
        <p:txBody>
          <a:bodyPr/>
          <a:lstStyle/>
          <a:p>
            <a:fld id="{3703C944-5F21-DB4B-805C-66633127842B}" type="slidenum">
              <a:rPr lang="ja-JP" altLang="en-US" smtClean="0"/>
              <a:pPr/>
              <a:t>‹#›</a:t>
            </a:fld>
            <a:endParaRPr lang="ja-JP" altLang="en-US"/>
          </a:p>
        </p:txBody>
      </p:sp>
    </p:spTree>
    <p:extLst>
      <p:ext uri="{BB962C8B-B14F-4D97-AF65-F5344CB8AC3E}">
        <p14:creationId xmlns:p14="http://schemas.microsoft.com/office/powerpoint/2010/main" val="198486410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9252" y="457199"/>
            <a:ext cx="978557" cy="4073823"/>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08001" y="457201"/>
            <a:ext cx="6064250" cy="407382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BE4073-E99E-3C4F-A2D0-18C4E53F0400}" type="datetime1">
              <a:rPr kumimoji="1" lang="ja-JP" altLang="en-US" smtClean="0"/>
              <a:t>2021/4/2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03C944-5F21-DB4B-805C-66633127842B}" type="slidenum">
              <a:rPr kumimoji="1" lang="ja-JP" altLang="en-US" smtClean="0"/>
              <a:t>‹#›</a:t>
            </a:fld>
            <a:endParaRPr kumimoji="1" lang="ja-JP" altLang="en-US"/>
          </a:p>
        </p:txBody>
      </p:sp>
    </p:spTree>
    <p:extLst>
      <p:ext uri="{BB962C8B-B14F-4D97-AF65-F5344CB8AC3E}">
        <p14:creationId xmlns:p14="http://schemas.microsoft.com/office/powerpoint/2010/main" val="2508120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67CE82-5215-0C49-856C-CA165AB6225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953414B-9580-E445-8AA8-364BB0E1ADF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DCC73242-3FED-9C4C-9AC1-8D6C02A1EA83}"/>
              </a:ext>
            </a:extLst>
          </p:cNvPr>
          <p:cNvSpPr>
            <a:spLocks noGrp="1"/>
          </p:cNvSpPr>
          <p:nvPr>
            <p:ph type="dt" sz="half" idx="10"/>
          </p:nvPr>
        </p:nvSpPr>
        <p:spPr/>
        <p:txBody>
          <a:bodyPr/>
          <a:lstStyle/>
          <a:p>
            <a:fld id="{37EDFF6A-F84A-764E-A11E-FF5CDD4009F4}" type="datetime1">
              <a:rPr kumimoji="1" lang="ja-JP" altLang="en-US" smtClean="0"/>
              <a:t>2021/4/2</a:t>
            </a:fld>
            <a:endParaRPr kumimoji="1" lang="ja-JP" altLang="en-US"/>
          </a:p>
        </p:txBody>
      </p:sp>
      <p:sp>
        <p:nvSpPr>
          <p:cNvPr id="5" name="フッター プレースホルダー 4">
            <a:extLst>
              <a:ext uri="{FF2B5EF4-FFF2-40B4-BE49-F238E27FC236}">
                <a16:creationId xmlns:a16="http://schemas.microsoft.com/office/drawing/2014/main" id="{E44C909B-8573-954F-A7C4-0FE4E79C458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D63B875-F873-0049-A808-35E8A9F066B6}"/>
              </a:ext>
            </a:extLst>
          </p:cNvPr>
          <p:cNvSpPr>
            <a:spLocks noGrp="1"/>
          </p:cNvSpPr>
          <p:nvPr>
            <p:ph type="sldNum" sz="quarter" idx="12"/>
          </p:nvPr>
        </p:nvSpPr>
        <p:spPr/>
        <p:txBody>
          <a:bodyPr/>
          <a:lstStyle/>
          <a:p>
            <a:fld id="{3703C944-5F21-DB4B-805C-66633127842B}" type="slidenum">
              <a:rPr lang="ja-JP" altLang="en-US" smtClean="0"/>
              <a:pPr/>
              <a:t>‹#›</a:t>
            </a:fld>
            <a:endParaRPr lang="ja-JP" altLang="en-US"/>
          </a:p>
        </p:txBody>
      </p:sp>
    </p:spTree>
    <p:extLst>
      <p:ext uri="{BB962C8B-B14F-4D97-AF65-F5344CB8AC3E}">
        <p14:creationId xmlns:p14="http://schemas.microsoft.com/office/powerpoint/2010/main" val="2246217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953414B-9580-E445-8AA8-364BB0E1ADF7}"/>
              </a:ext>
            </a:extLst>
          </p:cNvPr>
          <p:cNvSpPr>
            <a:spLocks noGrp="1"/>
          </p:cNvSpPr>
          <p:nvPr>
            <p:ph idx="1"/>
          </p:nvPr>
        </p:nvSpPr>
        <p:spPr>
          <a:xfrm>
            <a:off x="628650" y="430824"/>
            <a:ext cx="7886700" cy="4201900"/>
          </a:xfrm>
        </p:spPr>
        <p:txBody>
          <a:bodyPr/>
          <a:lstStyle/>
          <a:p>
            <a:pPr lvl="0"/>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DCC73242-3FED-9C4C-9AC1-8D6C02A1EA83}"/>
              </a:ext>
            </a:extLst>
          </p:cNvPr>
          <p:cNvSpPr>
            <a:spLocks noGrp="1"/>
          </p:cNvSpPr>
          <p:nvPr>
            <p:ph type="dt" sz="half" idx="10"/>
          </p:nvPr>
        </p:nvSpPr>
        <p:spPr/>
        <p:txBody>
          <a:bodyPr/>
          <a:lstStyle/>
          <a:p>
            <a:fld id="{37EDFF6A-F84A-764E-A11E-FF5CDD4009F4}" type="datetime1">
              <a:rPr kumimoji="1" lang="ja-JP" altLang="en-US" smtClean="0"/>
              <a:t>2021/4/2</a:t>
            </a:fld>
            <a:endParaRPr kumimoji="1" lang="ja-JP" altLang="en-US"/>
          </a:p>
        </p:txBody>
      </p:sp>
      <p:sp>
        <p:nvSpPr>
          <p:cNvPr id="5" name="フッター プレースホルダー 4">
            <a:extLst>
              <a:ext uri="{FF2B5EF4-FFF2-40B4-BE49-F238E27FC236}">
                <a16:creationId xmlns:a16="http://schemas.microsoft.com/office/drawing/2014/main" id="{E44C909B-8573-954F-A7C4-0FE4E79C458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D63B875-F873-0049-A808-35E8A9F066B6}"/>
              </a:ext>
            </a:extLst>
          </p:cNvPr>
          <p:cNvSpPr>
            <a:spLocks noGrp="1"/>
          </p:cNvSpPr>
          <p:nvPr>
            <p:ph type="sldNum" sz="quarter" idx="12"/>
          </p:nvPr>
        </p:nvSpPr>
        <p:spPr/>
        <p:txBody>
          <a:bodyPr/>
          <a:lstStyle/>
          <a:p>
            <a:fld id="{3703C944-5F21-DB4B-805C-66633127842B}" type="slidenum">
              <a:rPr lang="ja-JP" altLang="en-US" smtClean="0"/>
              <a:pPr/>
              <a:t>‹#›</a:t>
            </a:fld>
            <a:endParaRPr lang="ja-JP" altLang="en-US"/>
          </a:p>
        </p:txBody>
      </p:sp>
    </p:spTree>
    <p:extLst>
      <p:ext uri="{BB962C8B-B14F-4D97-AF65-F5344CB8AC3E}">
        <p14:creationId xmlns:p14="http://schemas.microsoft.com/office/powerpoint/2010/main" val="1686119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1_タイトルとコンテンツ">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E8BEB2E5-91C1-0049-B621-7BA473122746}"/>
              </a:ext>
            </a:extLst>
          </p:cNvPr>
          <p:cNvSpPr/>
          <p:nvPr/>
        </p:nvSpPr>
        <p:spPr>
          <a:xfrm>
            <a:off x="529259" y="775254"/>
            <a:ext cx="8074528" cy="4099891"/>
          </a:xfrm>
          <a:prstGeom prst="rect">
            <a:avLst/>
          </a:prstGeom>
          <a:solidFill>
            <a:srgbClr val="FFFECE"/>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013"/>
          </a:p>
        </p:txBody>
      </p:sp>
      <p:sp>
        <p:nvSpPr>
          <p:cNvPr id="2" name="タイトル 1">
            <a:extLst>
              <a:ext uri="{FF2B5EF4-FFF2-40B4-BE49-F238E27FC236}">
                <a16:creationId xmlns:a16="http://schemas.microsoft.com/office/drawing/2014/main" id="{DA67CE82-5215-0C49-856C-CA165AB6225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953414B-9580-E445-8AA8-364BB0E1ADF7}"/>
              </a:ext>
            </a:extLst>
          </p:cNvPr>
          <p:cNvSpPr>
            <a:spLocks noGrp="1"/>
          </p:cNvSpPr>
          <p:nvPr>
            <p:ph idx="1"/>
          </p:nvPr>
        </p:nvSpPr>
        <p:spPr>
          <a:xfrm>
            <a:off x="628650" y="834889"/>
            <a:ext cx="7886700" cy="3943349"/>
          </a:xfrm>
          <a:noFill/>
          <a:ln>
            <a:noFill/>
          </a:ln>
        </p:spPr>
        <p:txBody>
          <a:bodyPr/>
          <a:lstStyle>
            <a:lvl1pPr marL="200918" indent="-200918">
              <a:buFont typeface="HiraginoSans-W3" panose="020B0400000000000000" pitchFamily="34" charset="-128"/>
              <a:buChar char="◎"/>
              <a:tabLst/>
              <a:defRPr/>
            </a:lvl1pPr>
            <a:lvl2pPr marL="328613" indent="-135731">
              <a:buFont typeface="Wingdings" pitchFamily="2" charset="2"/>
              <a:buChar char="l"/>
              <a:tabLst/>
              <a:defRPr/>
            </a:lvl2pPr>
            <a:lvl3pPr marL="482204" indent="-96441">
              <a:buFont typeface="HiraginoSans-W3" panose="020B0400000000000000" pitchFamily="34" charset="-128"/>
              <a:buChar char="○"/>
              <a:defRPr/>
            </a:lvl3pPr>
            <a:lvl4pPr marL="675085" indent="-96441">
              <a:buFont typeface="Wingdings" pitchFamily="2" charset="2"/>
              <a:buChar char="l"/>
              <a:defRPr/>
            </a:lvl4pPr>
            <a:lvl5pPr marL="867966" indent="-96441">
              <a:buFont typeface="HiraginoSans-W3" panose="020B0400000000000000" pitchFamily="34" charset="-128"/>
              <a:buChar char="◦"/>
              <a:defRPr/>
            </a:lvl5pPr>
          </a:lstStyle>
          <a:p>
            <a:pPr lvl="0"/>
            <a:r>
              <a:rPr kumimoji="1" lang="ja-JP" altLang="en-US"/>
              <a:t>マスター テキストの書式設定
第 </a:t>
            </a:r>
            <a:r>
              <a:rPr kumimoji="1" lang="en-US" altLang="ja-JP" dirty="0"/>
              <a:t>2 </a:t>
            </a:r>
            <a:r>
              <a:rPr kumimoji="1" lang="ja-JP" altLang="en-US"/>
              <a:t>レベル
第 </a:t>
            </a:r>
            <a:r>
              <a:rPr kumimoji="1" lang="en-US" altLang="ja-JP" dirty="0"/>
              <a:t>3 </a:t>
            </a:r>
            <a:r>
              <a:rPr kumimoji="1" lang="ja-JP" altLang="en-US"/>
              <a:t>レベル
第 </a:t>
            </a:r>
            <a:r>
              <a:rPr kumimoji="1" lang="en-US" altLang="ja-JP" dirty="0"/>
              <a:t>4 </a:t>
            </a:r>
            <a:r>
              <a:rPr kumimoji="1" lang="ja-JP" altLang="en-US"/>
              <a:t>レベル
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DCC73242-3FED-9C4C-9AC1-8D6C02A1EA83}"/>
              </a:ext>
            </a:extLst>
          </p:cNvPr>
          <p:cNvSpPr>
            <a:spLocks noGrp="1"/>
          </p:cNvSpPr>
          <p:nvPr>
            <p:ph type="dt" sz="half" idx="10"/>
          </p:nvPr>
        </p:nvSpPr>
        <p:spPr>
          <a:xfrm>
            <a:off x="628650" y="4844706"/>
            <a:ext cx="2057400" cy="273844"/>
          </a:xfrm>
        </p:spPr>
        <p:txBody>
          <a:bodyPr/>
          <a:lstStyle/>
          <a:p>
            <a:fld id="{F6FACC9D-B65A-9B46-86D0-E05560BBE080}" type="datetime1">
              <a:rPr kumimoji="1" lang="ja-JP" altLang="en-US" smtClean="0"/>
              <a:t>2021/4/2</a:t>
            </a:fld>
            <a:endParaRPr kumimoji="1" lang="ja-JP" altLang="en-US"/>
          </a:p>
        </p:txBody>
      </p:sp>
      <p:sp>
        <p:nvSpPr>
          <p:cNvPr id="5" name="フッター プレースホルダー 4">
            <a:extLst>
              <a:ext uri="{FF2B5EF4-FFF2-40B4-BE49-F238E27FC236}">
                <a16:creationId xmlns:a16="http://schemas.microsoft.com/office/drawing/2014/main" id="{E44C909B-8573-954F-A7C4-0FE4E79C4582}"/>
              </a:ext>
            </a:extLst>
          </p:cNvPr>
          <p:cNvSpPr>
            <a:spLocks noGrp="1"/>
          </p:cNvSpPr>
          <p:nvPr>
            <p:ph type="ftr" sz="quarter" idx="11"/>
          </p:nvPr>
        </p:nvSpPr>
        <p:spPr>
          <a:xfrm>
            <a:off x="3028950" y="4844706"/>
            <a:ext cx="3086100" cy="273844"/>
          </a:xfr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D63B875-F873-0049-A808-35E8A9F066B6}"/>
              </a:ext>
            </a:extLst>
          </p:cNvPr>
          <p:cNvSpPr>
            <a:spLocks noGrp="1"/>
          </p:cNvSpPr>
          <p:nvPr>
            <p:ph type="sldNum" sz="quarter" idx="12"/>
          </p:nvPr>
        </p:nvSpPr>
        <p:spPr/>
        <p:txBody>
          <a:bodyPr/>
          <a:lstStyle/>
          <a:p>
            <a:fld id="{3703C944-5F21-DB4B-805C-66633127842B}" type="slidenum">
              <a:rPr lang="ja-JP" altLang="en-US" smtClean="0"/>
              <a:pPr/>
              <a:t>‹#›</a:t>
            </a:fld>
            <a:endParaRPr lang="ja-JP" altLang="en-US"/>
          </a:p>
        </p:txBody>
      </p:sp>
    </p:spTree>
    <p:extLst>
      <p:ext uri="{BB962C8B-B14F-4D97-AF65-F5344CB8AC3E}">
        <p14:creationId xmlns:p14="http://schemas.microsoft.com/office/powerpoint/2010/main" val="3128626021"/>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2_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67CE82-5215-0C49-856C-CA165AB6225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953414B-9580-E445-8AA8-364BB0E1ADF7}"/>
              </a:ext>
            </a:extLst>
          </p:cNvPr>
          <p:cNvSpPr>
            <a:spLocks noGrp="1"/>
          </p:cNvSpPr>
          <p:nvPr>
            <p:ph idx="1"/>
          </p:nvPr>
        </p:nvSpPr>
        <p:spPr>
          <a:xfrm>
            <a:off x="628650" y="834889"/>
            <a:ext cx="7886700" cy="3943349"/>
          </a:xfrm>
          <a:noFill/>
          <a:ln>
            <a:noFill/>
          </a:ln>
        </p:spPr>
        <p:txBody>
          <a:bodyPr/>
          <a:lstStyle>
            <a:lvl1pPr marL="357188" indent="-350838">
              <a:buFont typeface="HiraginoSans-W3" panose="020B0400000000000000" pitchFamily="34" charset="-128"/>
              <a:buChar char="◎"/>
              <a:tabLst/>
              <a:defRPr/>
            </a:lvl1pPr>
            <a:lvl2pPr marL="328613" indent="-135731">
              <a:buFont typeface="Wingdings" pitchFamily="2" charset="2"/>
              <a:buChar char="l"/>
              <a:tabLst/>
              <a:defRPr/>
            </a:lvl2pPr>
            <a:lvl3pPr marL="482204" indent="-96441">
              <a:buFont typeface="HiraginoSans-W3" panose="020B0400000000000000" pitchFamily="34" charset="-128"/>
              <a:buChar char="○"/>
              <a:defRPr/>
            </a:lvl3pPr>
            <a:lvl4pPr marL="675085" indent="-96441">
              <a:buFont typeface="Wingdings" pitchFamily="2" charset="2"/>
              <a:buChar char="l"/>
              <a:defRPr/>
            </a:lvl4pPr>
            <a:lvl5pPr marL="867966" indent="-96441">
              <a:buFont typeface="HiraginoSans-W3" panose="020B0400000000000000" pitchFamily="34" charset="-128"/>
              <a:buChar char="◦"/>
              <a:defRPr/>
            </a:lvl5pPr>
          </a:lstStyle>
          <a:p>
            <a:pPr lvl="0"/>
            <a:r>
              <a:rPr kumimoji="1" lang="ja-JP" altLang="en-US"/>
              <a:t>マスター テキストの書式設定</a:t>
            </a:r>
            <a:endParaRPr kumimoji="1" lang="en-US" altLang="ja-JP" dirty="0"/>
          </a:p>
          <a:p>
            <a:pPr lvl="0"/>
            <a:r>
              <a:rPr kumimoji="1" lang="ja-JP" altLang="en-US"/>
              <a:t>第 </a:t>
            </a:r>
            <a:r>
              <a:rPr kumimoji="1" lang="en-US" altLang="ja-JP" dirty="0"/>
              <a:t>2 </a:t>
            </a:r>
            <a:r>
              <a:rPr kumimoji="1" lang="ja-JP" altLang="en-US"/>
              <a:t>レベル
第 </a:t>
            </a:r>
            <a:r>
              <a:rPr kumimoji="1" lang="en-US" altLang="ja-JP" dirty="0"/>
              <a:t>3 </a:t>
            </a:r>
            <a:r>
              <a:rPr kumimoji="1" lang="ja-JP" altLang="en-US"/>
              <a:t>レベル
第 </a:t>
            </a:r>
            <a:r>
              <a:rPr kumimoji="1" lang="en-US" altLang="ja-JP" dirty="0"/>
              <a:t>4 </a:t>
            </a:r>
            <a:r>
              <a:rPr kumimoji="1" lang="ja-JP" altLang="en-US"/>
              <a:t>レベル
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DCC73242-3FED-9C4C-9AC1-8D6C02A1EA83}"/>
              </a:ext>
            </a:extLst>
          </p:cNvPr>
          <p:cNvSpPr>
            <a:spLocks noGrp="1"/>
          </p:cNvSpPr>
          <p:nvPr>
            <p:ph type="dt" sz="half" idx="10"/>
          </p:nvPr>
        </p:nvSpPr>
        <p:spPr>
          <a:xfrm>
            <a:off x="628650" y="4844706"/>
            <a:ext cx="2057400" cy="273844"/>
          </a:xfrm>
        </p:spPr>
        <p:txBody>
          <a:bodyPr/>
          <a:lstStyle/>
          <a:p>
            <a:fld id="{F6FACC9D-B65A-9B46-86D0-E05560BBE080}" type="datetime1">
              <a:rPr kumimoji="1" lang="ja-JP" altLang="en-US" smtClean="0"/>
              <a:t>2021/4/2</a:t>
            </a:fld>
            <a:endParaRPr kumimoji="1" lang="ja-JP" altLang="en-US"/>
          </a:p>
        </p:txBody>
      </p:sp>
      <p:sp>
        <p:nvSpPr>
          <p:cNvPr id="5" name="フッター プレースホルダー 4">
            <a:extLst>
              <a:ext uri="{FF2B5EF4-FFF2-40B4-BE49-F238E27FC236}">
                <a16:creationId xmlns:a16="http://schemas.microsoft.com/office/drawing/2014/main" id="{E44C909B-8573-954F-A7C4-0FE4E79C4582}"/>
              </a:ext>
            </a:extLst>
          </p:cNvPr>
          <p:cNvSpPr>
            <a:spLocks noGrp="1"/>
          </p:cNvSpPr>
          <p:nvPr>
            <p:ph type="ftr" sz="quarter" idx="11"/>
          </p:nvPr>
        </p:nvSpPr>
        <p:spPr>
          <a:xfrm>
            <a:off x="3028950" y="4844706"/>
            <a:ext cx="3086100" cy="273844"/>
          </a:xfr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D63B875-F873-0049-A808-35E8A9F066B6}"/>
              </a:ext>
            </a:extLst>
          </p:cNvPr>
          <p:cNvSpPr>
            <a:spLocks noGrp="1"/>
          </p:cNvSpPr>
          <p:nvPr>
            <p:ph type="sldNum" sz="quarter" idx="12"/>
          </p:nvPr>
        </p:nvSpPr>
        <p:spPr/>
        <p:txBody>
          <a:bodyPr/>
          <a:lstStyle/>
          <a:p>
            <a:fld id="{3703C944-5F21-DB4B-805C-66633127842B}" type="slidenum">
              <a:rPr lang="ja-JP" altLang="en-US" smtClean="0"/>
              <a:pPr/>
              <a:t>‹#›</a:t>
            </a:fld>
            <a:endParaRPr lang="ja-JP" altLang="en-US"/>
          </a:p>
        </p:txBody>
      </p:sp>
    </p:spTree>
    <p:extLst>
      <p:ext uri="{BB962C8B-B14F-4D97-AF65-F5344CB8AC3E}">
        <p14:creationId xmlns:p14="http://schemas.microsoft.com/office/powerpoint/2010/main" val="394296442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5C9EDB-25D5-E846-ACEC-6EFFAE46C783}"/>
              </a:ext>
            </a:extLst>
          </p:cNvPr>
          <p:cNvSpPr>
            <a:spLocks noGrp="1"/>
          </p:cNvSpPr>
          <p:nvPr>
            <p:ph type="title"/>
          </p:nvPr>
        </p:nvSpPr>
        <p:spPr>
          <a:xfrm>
            <a:off x="623888" y="1282306"/>
            <a:ext cx="7886700" cy="2139553"/>
          </a:xfrm>
        </p:spPr>
        <p:txBody>
          <a:bodyPr anchor="b"/>
          <a:lstStyle>
            <a:lvl1pPr>
              <a:defRPr sz="32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F8D2A2E-714C-C04C-9A61-317FEBF120EA}"/>
              </a:ext>
            </a:extLst>
          </p:cNvPr>
          <p:cNvSpPr>
            <a:spLocks noGrp="1"/>
          </p:cNvSpPr>
          <p:nvPr>
            <p:ph type="body" idx="1"/>
          </p:nvPr>
        </p:nvSpPr>
        <p:spPr>
          <a:xfrm>
            <a:off x="623888" y="3442099"/>
            <a:ext cx="7886700" cy="1125140"/>
          </a:xfrm>
        </p:spPr>
        <p:txBody>
          <a:bodyPr/>
          <a:lstStyle>
            <a:lvl1pPr marL="0" indent="0">
              <a:buNone/>
              <a:defRPr sz="1013">
                <a:solidFill>
                  <a:schemeClr val="tx1">
                    <a:tint val="75000"/>
                  </a:schemeClr>
                </a:solidFill>
              </a:defRPr>
            </a:lvl1pPr>
            <a:lvl2pPr marL="192881" indent="0">
              <a:buNone/>
              <a:defRPr sz="844">
                <a:solidFill>
                  <a:schemeClr val="tx1">
                    <a:tint val="75000"/>
                  </a:schemeClr>
                </a:solidFill>
              </a:defRPr>
            </a:lvl2pPr>
            <a:lvl3pPr marL="385763" indent="0">
              <a:buNone/>
              <a:defRPr sz="760">
                <a:solidFill>
                  <a:schemeClr val="tx1">
                    <a:tint val="75000"/>
                  </a:schemeClr>
                </a:solidFill>
              </a:defRPr>
            </a:lvl3pPr>
            <a:lvl4pPr marL="578644" indent="0">
              <a:buNone/>
              <a:defRPr sz="675">
                <a:solidFill>
                  <a:schemeClr val="tx1">
                    <a:tint val="75000"/>
                  </a:schemeClr>
                </a:solidFill>
              </a:defRPr>
            </a:lvl4pPr>
            <a:lvl5pPr marL="771525" indent="0">
              <a:buNone/>
              <a:defRPr sz="675">
                <a:solidFill>
                  <a:schemeClr val="tx1">
                    <a:tint val="75000"/>
                  </a:schemeClr>
                </a:solidFill>
              </a:defRPr>
            </a:lvl5pPr>
            <a:lvl6pPr marL="964406" indent="0">
              <a:buNone/>
              <a:defRPr sz="675">
                <a:solidFill>
                  <a:schemeClr val="tx1">
                    <a:tint val="75000"/>
                  </a:schemeClr>
                </a:solidFill>
              </a:defRPr>
            </a:lvl6pPr>
            <a:lvl7pPr marL="1157288" indent="0">
              <a:buNone/>
              <a:defRPr sz="675">
                <a:solidFill>
                  <a:schemeClr val="tx1">
                    <a:tint val="75000"/>
                  </a:schemeClr>
                </a:solidFill>
              </a:defRPr>
            </a:lvl7pPr>
            <a:lvl8pPr marL="1350169" indent="0">
              <a:buNone/>
              <a:defRPr sz="675">
                <a:solidFill>
                  <a:schemeClr val="tx1">
                    <a:tint val="75000"/>
                  </a:schemeClr>
                </a:solidFill>
              </a:defRPr>
            </a:lvl8pPr>
            <a:lvl9pPr marL="1543050" indent="0">
              <a:buNone/>
              <a:defRPr sz="675">
                <a:solidFill>
                  <a:schemeClr val="tx1">
                    <a:tint val="75000"/>
                  </a:schemeClr>
                </a:solidFill>
              </a:defRPr>
            </a:lvl9pPr>
          </a:lstStyle>
          <a:p>
            <a:pPr lvl="0"/>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47B3BB0-5E35-2244-8E5F-73EDD408E530}"/>
              </a:ext>
            </a:extLst>
          </p:cNvPr>
          <p:cNvSpPr>
            <a:spLocks noGrp="1"/>
          </p:cNvSpPr>
          <p:nvPr>
            <p:ph type="dt" sz="half" idx="10"/>
          </p:nvPr>
        </p:nvSpPr>
        <p:spPr/>
        <p:txBody>
          <a:bodyPr/>
          <a:lstStyle/>
          <a:p>
            <a:fld id="{F625216F-4DE7-5243-86C3-2E391AAAD3D7}" type="datetime1">
              <a:rPr kumimoji="1" lang="ja-JP" altLang="en-US" smtClean="0"/>
              <a:t>2021/4/2</a:t>
            </a:fld>
            <a:endParaRPr kumimoji="1" lang="ja-JP" altLang="en-US"/>
          </a:p>
        </p:txBody>
      </p:sp>
      <p:sp>
        <p:nvSpPr>
          <p:cNvPr id="5" name="フッター プレースホルダー 4">
            <a:extLst>
              <a:ext uri="{FF2B5EF4-FFF2-40B4-BE49-F238E27FC236}">
                <a16:creationId xmlns:a16="http://schemas.microsoft.com/office/drawing/2014/main" id="{0F1C1412-AE73-A94C-9761-87FD8BA8955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560EE40-5A21-EF4F-B3B5-31D831BFD5E1}"/>
              </a:ext>
            </a:extLst>
          </p:cNvPr>
          <p:cNvSpPr>
            <a:spLocks noGrp="1"/>
          </p:cNvSpPr>
          <p:nvPr>
            <p:ph type="sldNum" sz="quarter" idx="12"/>
          </p:nvPr>
        </p:nvSpPr>
        <p:spPr/>
        <p:txBody>
          <a:bodyPr/>
          <a:lstStyle/>
          <a:p>
            <a:fld id="{3703C944-5F21-DB4B-805C-66633127842B}" type="slidenum">
              <a:rPr kumimoji="1" lang="ja-JP" altLang="en-US" smtClean="0"/>
              <a:t>‹#›</a:t>
            </a:fld>
            <a:endParaRPr kumimoji="1" lang="ja-JP" altLang="en-US"/>
          </a:p>
        </p:txBody>
      </p:sp>
    </p:spTree>
    <p:extLst>
      <p:ext uri="{BB962C8B-B14F-4D97-AF65-F5344CB8AC3E}">
        <p14:creationId xmlns:p14="http://schemas.microsoft.com/office/powerpoint/2010/main" val="203785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FE00BE-1BFB-A84F-9FD8-8AC89B16354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B6C6835-AFB4-A848-ABC5-2DFEA6EDBAB0}"/>
              </a:ext>
            </a:extLst>
          </p:cNvPr>
          <p:cNvSpPr>
            <a:spLocks noGrp="1"/>
          </p:cNvSpPr>
          <p:nvPr>
            <p:ph sz="half" idx="1"/>
          </p:nvPr>
        </p:nvSpPr>
        <p:spPr>
          <a:xfrm>
            <a:off x="628650" y="837211"/>
            <a:ext cx="3886200" cy="3795512"/>
          </a:xfrm>
        </p:spPr>
        <p:txBody>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コンテンツ プレースホルダー 3">
            <a:extLst>
              <a:ext uri="{FF2B5EF4-FFF2-40B4-BE49-F238E27FC236}">
                <a16:creationId xmlns:a16="http://schemas.microsoft.com/office/drawing/2014/main" id="{18950B15-5F78-0041-AB29-93D9AC9FEED6}"/>
              </a:ext>
            </a:extLst>
          </p:cNvPr>
          <p:cNvSpPr>
            <a:spLocks noGrp="1"/>
          </p:cNvSpPr>
          <p:nvPr>
            <p:ph sz="half" idx="2"/>
          </p:nvPr>
        </p:nvSpPr>
        <p:spPr>
          <a:xfrm>
            <a:off x="4629150" y="837211"/>
            <a:ext cx="3886200" cy="3795512"/>
          </a:xfrm>
        </p:spPr>
        <p:txBody>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5" name="日付プレースホルダー 4">
            <a:extLst>
              <a:ext uri="{FF2B5EF4-FFF2-40B4-BE49-F238E27FC236}">
                <a16:creationId xmlns:a16="http://schemas.microsoft.com/office/drawing/2014/main" id="{D4D5B10D-D6C5-9142-8226-CD7C07E25B6F}"/>
              </a:ext>
            </a:extLst>
          </p:cNvPr>
          <p:cNvSpPr>
            <a:spLocks noGrp="1"/>
          </p:cNvSpPr>
          <p:nvPr>
            <p:ph type="dt" sz="half" idx="10"/>
          </p:nvPr>
        </p:nvSpPr>
        <p:spPr/>
        <p:txBody>
          <a:bodyPr/>
          <a:lstStyle/>
          <a:p>
            <a:fld id="{B0E22547-D072-4343-A6D6-29C9B1CCF6B6}" type="datetime1">
              <a:rPr kumimoji="1" lang="ja-JP" altLang="en-US" smtClean="0"/>
              <a:t>2021/4/2</a:t>
            </a:fld>
            <a:endParaRPr kumimoji="1" lang="ja-JP" altLang="en-US"/>
          </a:p>
        </p:txBody>
      </p:sp>
      <p:sp>
        <p:nvSpPr>
          <p:cNvPr id="6" name="フッター プレースホルダー 5">
            <a:extLst>
              <a:ext uri="{FF2B5EF4-FFF2-40B4-BE49-F238E27FC236}">
                <a16:creationId xmlns:a16="http://schemas.microsoft.com/office/drawing/2014/main" id="{620ACB4F-63C2-E245-AFA7-DCBCE1990CC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4859682-1B36-F549-AA85-720CB77A2BBD}"/>
              </a:ext>
            </a:extLst>
          </p:cNvPr>
          <p:cNvSpPr>
            <a:spLocks noGrp="1"/>
          </p:cNvSpPr>
          <p:nvPr>
            <p:ph type="sldNum" sz="quarter" idx="12"/>
          </p:nvPr>
        </p:nvSpPr>
        <p:spPr/>
        <p:txBody>
          <a:bodyPr/>
          <a:lstStyle/>
          <a:p>
            <a:fld id="{3703C944-5F21-DB4B-805C-66633127842B}" type="slidenum">
              <a:rPr kumimoji="1" lang="ja-JP" altLang="en-US" smtClean="0"/>
              <a:t>‹#›</a:t>
            </a:fld>
            <a:endParaRPr kumimoji="1" lang="ja-JP" altLang="en-US"/>
          </a:p>
        </p:txBody>
      </p:sp>
    </p:spTree>
    <p:extLst>
      <p:ext uri="{BB962C8B-B14F-4D97-AF65-F5344CB8AC3E}">
        <p14:creationId xmlns:p14="http://schemas.microsoft.com/office/powerpoint/2010/main" val="1655811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6121A5-CDF6-2F42-B2CD-7FD832DECB83}"/>
              </a:ext>
            </a:extLst>
          </p:cNvPr>
          <p:cNvSpPr>
            <a:spLocks noGrp="1"/>
          </p:cNvSpPr>
          <p:nvPr>
            <p:ph type="title"/>
          </p:nvPr>
        </p:nvSpPr>
        <p:spPr>
          <a:xfrm>
            <a:off x="628650" y="204195"/>
            <a:ext cx="7886700" cy="44982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EC39303-590A-8347-BB5C-49D55EC8E306}"/>
              </a:ext>
            </a:extLst>
          </p:cNvPr>
          <p:cNvSpPr>
            <a:spLocks noGrp="1"/>
          </p:cNvSpPr>
          <p:nvPr>
            <p:ph type="body" idx="1"/>
          </p:nvPr>
        </p:nvSpPr>
        <p:spPr>
          <a:xfrm>
            <a:off x="629842" y="779030"/>
            <a:ext cx="3868340" cy="617934"/>
          </a:xfrm>
        </p:spPr>
        <p:txBody>
          <a:bodyPr anchor="b"/>
          <a:lstStyle>
            <a:lvl1pPr marL="0" indent="0">
              <a:buNone/>
              <a:defRPr sz="1013"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73B9F52-12D4-7540-89EC-10EF72CEBA3F}"/>
              </a:ext>
            </a:extLst>
          </p:cNvPr>
          <p:cNvSpPr>
            <a:spLocks noGrp="1"/>
          </p:cNvSpPr>
          <p:nvPr>
            <p:ph sz="half" idx="2"/>
          </p:nvPr>
        </p:nvSpPr>
        <p:spPr>
          <a:xfrm>
            <a:off x="629842" y="1521980"/>
            <a:ext cx="3868340" cy="3120269"/>
          </a:xfrm>
        </p:spPr>
        <p:txBody>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5" name="テキスト プレースホルダー 4">
            <a:extLst>
              <a:ext uri="{FF2B5EF4-FFF2-40B4-BE49-F238E27FC236}">
                <a16:creationId xmlns:a16="http://schemas.microsoft.com/office/drawing/2014/main" id="{ADBE76CD-8A8A-E545-8EF4-8BF98113B4E5}"/>
              </a:ext>
            </a:extLst>
          </p:cNvPr>
          <p:cNvSpPr>
            <a:spLocks noGrp="1"/>
          </p:cNvSpPr>
          <p:nvPr>
            <p:ph type="body" sz="quarter" idx="3"/>
          </p:nvPr>
        </p:nvSpPr>
        <p:spPr>
          <a:xfrm>
            <a:off x="4629153" y="779030"/>
            <a:ext cx="3887391" cy="617934"/>
          </a:xfrm>
        </p:spPr>
        <p:txBody>
          <a:bodyPr anchor="b"/>
          <a:lstStyle>
            <a:lvl1pPr marL="0" indent="0">
              <a:buNone/>
              <a:defRPr sz="1013"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コンテンツ プレースホルダー 5">
            <a:extLst>
              <a:ext uri="{FF2B5EF4-FFF2-40B4-BE49-F238E27FC236}">
                <a16:creationId xmlns:a16="http://schemas.microsoft.com/office/drawing/2014/main" id="{52C79E5A-8091-9849-8F28-0225D27B37D0}"/>
              </a:ext>
            </a:extLst>
          </p:cNvPr>
          <p:cNvSpPr>
            <a:spLocks noGrp="1"/>
          </p:cNvSpPr>
          <p:nvPr>
            <p:ph sz="quarter" idx="4"/>
          </p:nvPr>
        </p:nvSpPr>
        <p:spPr>
          <a:xfrm>
            <a:off x="4629153" y="1521980"/>
            <a:ext cx="3887391" cy="3120269"/>
          </a:xfrm>
        </p:spPr>
        <p:txBody>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7" name="日付プレースホルダー 6">
            <a:extLst>
              <a:ext uri="{FF2B5EF4-FFF2-40B4-BE49-F238E27FC236}">
                <a16:creationId xmlns:a16="http://schemas.microsoft.com/office/drawing/2014/main" id="{367FCB9B-F55A-1C4C-827F-208B06D6D2C4}"/>
              </a:ext>
            </a:extLst>
          </p:cNvPr>
          <p:cNvSpPr>
            <a:spLocks noGrp="1"/>
          </p:cNvSpPr>
          <p:nvPr>
            <p:ph type="dt" sz="half" idx="10"/>
          </p:nvPr>
        </p:nvSpPr>
        <p:spPr/>
        <p:txBody>
          <a:bodyPr/>
          <a:lstStyle/>
          <a:p>
            <a:fld id="{E8CC5EB4-BD95-0A43-B9BE-3F28F67D1E38}" type="datetime1">
              <a:rPr kumimoji="1" lang="ja-JP" altLang="en-US" smtClean="0"/>
              <a:t>2021/4/2</a:t>
            </a:fld>
            <a:endParaRPr kumimoji="1" lang="ja-JP" altLang="en-US"/>
          </a:p>
        </p:txBody>
      </p:sp>
      <p:sp>
        <p:nvSpPr>
          <p:cNvPr id="8" name="フッター プレースホルダー 7">
            <a:extLst>
              <a:ext uri="{FF2B5EF4-FFF2-40B4-BE49-F238E27FC236}">
                <a16:creationId xmlns:a16="http://schemas.microsoft.com/office/drawing/2014/main" id="{45C9249C-5CB8-8943-9288-E8014E2EB8C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2B11091-B827-9C40-9ACE-A658A2E5CE23}"/>
              </a:ext>
            </a:extLst>
          </p:cNvPr>
          <p:cNvSpPr>
            <a:spLocks noGrp="1"/>
          </p:cNvSpPr>
          <p:nvPr>
            <p:ph type="sldNum" sz="quarter" idx="12"/>
          </p:nvPr>
        </p:nvSpPr>
        <p:spPr/>
        <p:txBody>
          <a:bodyPr/>
          <a:lstStyle/>
          <a:p>
            <a:fld id="{3703C944-5F21-DB4B-805C-66633127842B}" type="slidenum">
              <a:rPr kumimoji="1" lang="ja-JP" altLang="en-US" smtClean="0"/>
              <a:t>‹#›</a:t>
            </a:fld>
            <a:endParaRPr kumimoji="1" lang="ja-JP" altLang="en-US"/>
          </a:p>
        </p:txBody>
      </p:sp>
    </p:spTree>
    <p:extLst>
      <p:ext uri="{BB962C8B-B14F-4D97-AF65-F5344CB8AC3E}">
        <p14:creationId xmlns:p14="http://schemas.microsoft.com/office/powerpoint/2010/main" val="1240724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84798-D3B3-124E-AA34-338BE8F8360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54B8C59-02F9-A540-ABE1-BFD7F857ACFD}"/>
              </a:ext>
            </a:extLst>
          </p:cNvPr>
          <p:cNvSpPr>
            <a:spLocks noGrp="1"/>
          </p:cNvSpPr>
          <p:nvPr>
            <p:ph type="dt" sz="half" idx="10"/>
          </p:nvPr>
        </p:nvSpPr>
        <p:spPr/>
        <p:txBody>
          <a:bodyPr/>
          <a:lstStyle/>
          <a:p>
            <a:fld id="{87808B36-9505-1D4C-ADDF-1FD242670383}" type="datetime1">
              <a:rPr kumimoji="1" lang="ja-JP" altLang="en-US" smtClean="0"/>
              <a:t>2021/4/2</a:t>
            </a:fld>
            <a:endParaRPr kumimoji="1" lang="ja-JP" altLang="en-US"/>
          </a:p>
        </p:txBody>
      </p:sp>
      <p:sp>
        <p:nvSpPr>
          <p:cNvPr id="4" name="フッター プレースホルダー 3">
            <a:extLst>
              <a:ext uri="{FF2B5EF4-FFF2-40B4-BE49-F238E27FC236}">
                <a16:creationId xmlns:a16="http://schemas.microsoft.com/office/drawing/2014/main" id="{D1D68012-B187-824E-B792-16808E2E29C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E2ED891-4BFD-F44B-B9E6-5792CE410B49}"/>
              </a:ext>
            </a:extLst>
          </p:cNvPr>
          <p:cNvSpPr>
            <a:spLocks noGrp="1"/>
          </p:cNvSpPr>
          <p:nvPr>
            <p:ph type="sldNum" sz="quarter" idx="12"/>
          </p:nvPr>
        </p:nvSpPr>
        <p:spPr/>
        <p:txBody>
          <a:bodyPr/>
          <a:lstStyle/>
          <a:p>
            <a:fld id="{3703C944-5F21-DB4B-805C-66633127842B}" type="slidenum">
              <a:rPr kumimoji="1" lang="ja-JP" altLang="en-US" smtClean="0"/>
              <a:t>‹#›</a:t>
            </a:fld>
            <a:endParaRPr kumimoji="1" lang="ja-JP" altLang="en-US"/>
          </a:p>
        </p:txBody>
      </p:sp>
    </p:spTree>
    <p:extLst>
      <p:ext uri="{BB962C8B-B14F-4D97-AF65-F5344CB8AC3E}">
        <p14:creationId xmlns:p14="http://schemas.microsoft.com/office/powerpoint/2010/main" val="3081132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82688B9-7BBE-254D-8EFC-A863A753727A}"/>
              </a:ext>
            </a:extLst>
          </p:cNvPr>
          <p:cNvSpPr>
            <a:spLocks noGrp="1"/>
          </p:cNvSpPr>
          <p:nvPr>
            <p:ph type="title"/>
          </p:nvPr>
        </p:nvSpPr>
        <p:spPr>
          <a:xfrm>
            <a:off x="628650" y="205152"/>
            <a:ext cx="7886700" cy="495197"/>
          </a:xfrm>
          <a:prstGeom prst="rect">
            <a:avLst/>
          </a:prstGeom>
        </p:spPr>
        <p:txBody>
          <a:bodyPr vert="horz" lIns="91440" tIns="45720" rIns="91440" bIns="45720" rtlCol="0" anchor="ctr">
            <a:no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D13AABF-8434-B04B-8856-B4DB04E2CFEF}"/>
              </a:ext>
            </a:extLst>
          </p:cNvPr>
          <p:cNvSpPr>
            <a:spLocks noGrp="1"/>
          </p:cNvSpPr>
          <p:nvPr>
            <p:ph type="body" idx="1"/>
          </p:nvPr>
        </p:nvSpPr>
        <p:spPr>
          <a:xfrm>
            <a:off x="628650" y="834889"/>
            <a:ext cx="7886700" cy="3797835"/>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652EB2A9-770A-FE48-B06F-A3E36A99FC24}"/>
              </a:ext>
            </a:extLst>
          </p:cNvPr>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506">
                <a:solidFill>
                  <a:schemeClr val="tx1">
                    <a:tint val="75000"/>
                  </a:schemeClr>
                </a:solidFill>
              </a:defRPr>
            </a:lvl1pPr>
          </a:lstStyle>
          <a:p>
            <a:fld id="{F6FACC9D-B65A-9B46-86D0-E05560BBE080}" type="datetime1">
              <a:rPr kumimoji="1" lang="ja-JP" altLang="en-US" smtClean="0"/>
              <a:t>2021/4/2</a:t>
            </a:fld>
            <a:endParaRPr kumimoji="1" lang="ja-JP" altLang="en-US"/>
          </a:p>
        </p:txBody>
      </p:sp>
      <p:sp>
        <p:nvSpPr>
          <p:cNvPr id="5" name="フッター プレースホルダー 4">
            <a:extLst>
              <a:ext uri="{FF2B5EF4-FFF2-40B4-BE49-F238E27FC236}">
                <a16:creationId xmlns:a16="http://schemas.microsoft.com/office/drawing/2014/main" id="{E233A0D9-BE19-D84A-8C83-0F385F76DB96}"/>
              </a:ext>
            </a:extLst>
          </p:cNvPr>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506">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02C8463-39F2-6B4A-9D14-2D4199AB7B2D}"/>
              </a:ext>
            </a:extLst>
          </p:cNvPr>
          <p:cNvSpPr>
            <a:spLocks noGrp="1"/>
          </p:cNvSpPr>
          <p:nvPr>
            <p:ph type="sldNum" sz="quarter" idx="4"/>
          </p:nvPr>
        </p:nvSpPr>
        <p:spPr>
          <a:xfrm>
            <a:off x="8603788" y="4875144"/>
            <a:ext cx="540213" cy="249929"/>
          </a:xfrm>
          <a:prstGeom prst="rect">
            <a:avLst/>
          </a:prstGeom>
        </p:spPr>
        <p:txBody>
          <a:bodyPr vert="horz" lIns="91440" tIns="45720" rIns="91440" bIns="45720" rtlCol="0" anchor="ctr"/>
          <a:lstStyle>
            <a:lvl1pPr algn="r">
              <a:defRPr sz="900" b="1">
                <a:solidFill>
                  <a:schemeClr val="tx1"/>
                </a:solidFill>
                <a:latin typeface="+mn-ea"/>
                <a:ea typeface="+mn-ea"/>
              </a:defRPr>
            </a:lvl1pPr>
          </a:lstStyle>
          <a:p>
            <a:fld id="{3703C944-5F21-DB4B-805C-66633127842B}" type="slidenum">
              <a:rPr lang="ja-JP" altLang="en-US" smtClean="0"/>
              <a:pPr/>
              <a:t>‹#›</a:t>
            </a:fld>
            <a:endParaRPr lang="ja-JP" altLang="en-US"/>
          </a:p>
        </p:txBody>
      </p:sp>
    </p:spTree>
    <p:extLst>
      <p:ext uri="{BB962C8B-B14F-4D97-AF65-F5344CB8AC3E}">
        <p14:creationId xmlns:p14="http://schemas.microsoft.com/office/powerpoint/2010/main" val="104029737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hdr="0" ftr="0" dt="0"/>
  <p:txStyles>
    <p:titleStyle>
      <a:lvl1pPr algn="ctr" defTabSz="385763" rtl="0" eaLnBrk="1" latinLnBrk="0" hangingPunct="1">
        <a:lnSpc>
          <a:spcPct val="90000"/>
        </a:lnSpc>
        <a:spcBef>
          <a:spcPct val="0"/>
        </a:spcBef>
        <a:buNone/>
        <a:defRPr kumimoji="1" sz="3200" b="1" kern="1200">
          <a:solidFill>
            <a:schemeClr val="tx1"/>
          </a:solidFill>
          <a:latin typeface="+mj-lt"/>
          <a:ea typeface="+mj-ea"/>
          <a:cs typeface="+mj-cs"/>
        </a:defRPr>
      </a:lvl1pPr>
    </p:titleStyle>
    <p:bodyStyle>
      <a:lvl1pPr marL="357188" indent="-357188" algn="l" defTabSz="385763" rtl="0" eaLnBrk="1" latinLnBrk="0" hangingPunct="1">
        <a:lnSpc>
          <a:spcPct val="90000"/>
        </a:lnSpc>
        <a:spcBef>
          <a:spcPts val="760"/>
        </a:spcBef>
        <a:spcAft>
          <a:spcPts val="338"/>
        </a:spcAft>
        <a:buFont typeface="HiraginoSans-W3" panose="020B0400000000000000" pitchFamily="34" charset="-128"/>
        <a:buChar char="❖"/>
        <a:tabLst/>
        <a:defRPr kumimoji="1" sz="2400" kern="1200">
          <a:solidFill>
            <a:schemeClr val="tx1"/>
          </a:solidFill>
          <a:latin typeface="+mn-lt"/>
          <a:ea typeface="+mn-ea"/>
          <a:cs typeface="+mn-cs"/>
        </a:defRPr>
      </a:lvl1pPr>
      <a:lvl2pPr marL="623888" indent="-266700" algn="l" defTabSz="385763" rtl="0" eaLnBrk="1" latinLnBrk="0" hangingPunct="1">
        <a:lnSpc>
          <a:spcPct val="90000"/>
        </a:lnSpc>
        <a:spcBef>
          <a:spcPts val="211"/>
        </a:spcBef>
        <a:spcAft>
          <a:spcPts val="338"/>
        </a:spcAft>
        <a:buFont typeface="ArialUnicodeMS" panose="020B0604020202020204" pitchFamily="34" charset="-128"/>
        <a:buChar char="✼"/>
        <a:tabLst/>
        <a:defRPr kumimoji="1" sz="2400" kern="1200">
          <a:solidFill>
            <a:schemeClr val="tx1"/>
          </a:solidFill>
          <a:latin typeface="+mn-lt"/>
          <a:ea typeface="+mn-ea"/>
          <a:cs typeface="+mn-cs"/>
        </a:defRPr>
      </a:lvl2pPr>
      <a:lvl3pPr marL="892175" indent="-254000" algn="l" defTabSz="385763" rtl="0" eaLnBrk="1" latinLnBrk="0" hangingPunct="1">
        <a:lnSpc>
          <a:spcPct val="90000"/>
        </a:lnSpc>
        <a:spcBef>
          <a:spcPts val="211"/>
        </a:spcBef>
        <a:spcAft>
          <a:spcPts val="338"/>
        </a:spcAft>
        <a:buFont typeface="AppleSDGothicNeo-Regular" panose="02000300000000000000" pitchFamily="2" charset="-127"/>
        <a:buChar char="✣"/>
        <a:tabLst/>
        <a:defRPr kumimoji="1" sz="2400" kern="1200">
          <a:solidFill>
            <a:schemeClr val="tx1"/>
          </a:solidFill>
          <a:latin typeface="+mn-lt"/>
          <a:ea typeface="+mn-ea"/>
          <a:cs typeface="+mn-cs"/>
        </a:defRPr>
      </a:lvl3pPr>
      <a:lvl4pPr marL="1066800" indent="-266700" algn="l" defTabSz="385763" rtl="0" eaLnBrk="1" latinLnBrk="0" hangingPunct="1">
        <a:lnSpc>
          <a:spcPct val="90000"/>
        </a:lnSpc>
        <a:spcBef>
          <a:spcPts val="211"/>
        </a:spcBef>
        <a:spcAft>
          <a:spcPts val="338"/>
        </a:spcAft>
        <a:buFont typeface="AppleSDGothicNeo-Regular" panose="02000300000000000000" pitchFamily="2" charset="-127"/>
        <a:buChar char="✽"/>
        <a:tabLst/>
        <a:defRPr kumimoji="1" sz="2400" kern="1200">
          <a:solidFill>
            <a:schemeClr val="tx1"/>
          </a:solidFill>
          <a:latin typeface="+mn-lt"/>
          <a:ea typeface="+mn-ea"/>
          <a:cs typeface="+mn-cs"/>
        </a:defRPr>
      </a:lvl4pPr>
      <a:lvl5pPr marL="1335088" indent="-268288" algn="l" defTabSz="385763" rtl="0" eaLnBrk="1" latinLnBrk="0" hangingPunct="1">
        <a:lnSpc>
          <a:spcPct val="90000"/>
        </a:lnSpc>
        <a:spcBef>
          <a:spcPts val="211"/>
        </a:spcBef>
        <a:spcAft>
          <a:spcPts val="338"/>
        </a:spcAft>
        <a:buFont typeface="ArialUnicodeMS" panose="020B0604020202020204" pitchFamily="34" charset="-128"/>
        <a:buChar char="✥"/>
        <a:tabLst/>
        <a:defRPr kumimoji="1" sz="2400" kern="1200">
          <a:solidFill>
            <a:schemeClr val="tx1"/>
          </a:solidFill>
          <a:latin typeface="+mn-lt"/>
          <a:ea typeface="+mn-ea"/>
          <a:cs typeface="+mn-cs"/>
        </a:defRPr>
      </a:lvl5pPr>
      <a:lvl6pPr marL="1060847"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6pPr>
      <a:lvl7pPr marL="1253729"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7pPr>
      <a:lvl8pPr marL="1446610"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8pPr>
      <a:lvl9pPr marL="1639491"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9pPr>
    </p:bodyStyle>
    <p:otherStyle>
      <a:defPPr>
        <a:defRPr lang="ja-JP"/>
      </a:defPPr>
      <a:lvl1pPr marL="0" algn="l" defTabSz="385763" rtl="0" eaLnBrk="1" latinLnBrk="0" hangingPunct="1">
        <a:defRPr kumimoji="1" sz="760" kern="1200">
          <a:solidFill>
            <a:schemeClr val="tx1"/>
          </a:solidFill>
          <a:latin typeface="+mn-lt"/>
          <a:ea typeface="+mn-ea"/>
          <a:cs typeface="+mn-cs"/>
        </a:defRPr>
      </a:lvl1pPr>
      <a:lvl2pPr marL="192881" algn="l" defTabSz="385763" rtl="0" eaLnBrk="1" latinLnBrk="0" hangingPunct="1">
        <a:defRPr kumimoji="1" sz="760" kern="1200">
          <a:solidFill>
            <a:schemeClr val="tx1"/>
          </a:solidFill>
          <a:latin typeface="+mn-lt"/>
          <a:ea typeface="+mn-ea"/>
          <a:cs typeface="+mn-cs"/>
        </a:defRPr>
      </a:lvl2pPr>
      <a:lvl3pPr marL="385763" algn="l" defTabSz="385763" rtl="0" eaLnBrk="1" latinLnBrk="0" hangingPunct="1">
        <a:defRPr kumimoji="1" sz="760" kern="1200">
          <a:solidFill>
            <a:schemeClr val="tx1"/>
          </a:solidFill>
          <a:latin typeface="+mn-lt"/>
          <a:ea typeface="+mn-ea"/>
          <a:cs typeface="+mn-cs"/>
        </a:defRPr>
      </a:lvl3pPr>
      <a:lvl4pPr marL="578644" algn="l" defTabSz="385763" rtl="0" eaLnBrk="1" latinLnBrk="0" hangingPunct="1">
        <a:defRPr kumimoji="1" sz="760" kern="1200">
          <a:solidFill>
            <a:schemeClr val="tx1"/>
          </a:solidFill>
          <a:latin typeface="+mn-lt"/>
          <a:ea typeface="+mn-ea"/>
          <a:cs typeface="+mn-cs"/>
        </a:defRPr>
      </a:lvl4pPr>
      <a:lvl5pPr marL="771525" algn="l" defTabSz="385763" rtl="0" eaLnBrk="1" latinLnBrk="0" hangingPunct="1">
        <a:defRPr kumimoji="1" sz="760" kern="1200">
          <a:solidFill>
            <a:schemeClr val="tx1"/>
          </a:solidFill>
          <a:latin typeface="+mn-lt"/>
          <a:ea typeface="+mn-ea"/>
          <a:cs typeface="+mn-cs"/>
        </a:defRPr>
      </a:lvl5pPr>
      <a:lvl6pPr marL="964406" algn="l" defTabSz="385763" rtl="0" eaLnBrk="1" latinLnBrk="0" hangingPunct="1">
        <a:defRPr kumimoji="1" sz="760" kern="1200">
          <a:solidFill>
            <a:schemeClr val="tx1"/>
          </a:solidFill>
          <a:latin typeface="+mn-lt"/>
          <a:ea typeface="+mn-ea"/>
          <a:cs typeface="+mn-cs"/>
        </a:defRPr>
      </a:lvl6pPr>
      <a:lvl7pPr marL="1157288" algn="l" defTabSz="385763" rtl="0" eaLnBrk="1" latinLnBrk="0" hangingPunct="1">
        <a:defRPr kumimoji="1" sz="760" kern="1200">
          <a:solidFill>
            <a:schemeClr val="tx1"/>
          </a:solidFill>
          <a:latin typeface="+mn-lt"/>
          <a:ea typeface="+mn-ea"/>
          <a:cs typeface="+mn-cs"/>
        </a:defRPr>
      </a:lvl7pPr>
      <a:lvl8pPr marL="1350169" algn="l" defTabSz="385763" rtl="0" eaLnBrk="1" latinLnBrk="0" hangingPunct="1">
        <a:defRPr kumimoji="1" sz="760" kern="1200">
          <a:solidFill>
            <a:schemeClr val="tx1"/>
          </a:solidFill>
          <a:latin typeface="+mn-lt"/>
          <a:ea typeface="+mn-ea"/>
          <a:cs typeface="+mn-cs"/>
        </a:defRPr>
      </a:lvl8pPr>
      <a:lvl9pPr marL="1543050" algn="l" defTabSz="385763" rtl="0" eaLnBrk="1" latinLnBrk="0" hangingPunct="1">
        <a:defRPr kumimoji="1" sz="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3.png"/><Relationship Id="rId7" Type="http://schemas.microsoft.com/office/2007/relationships/hdphoto" Target="../media/hdphoto4.wdp"/><Relationship Id="rId12"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0.xml"/><Relationship Id="rId6" Type="http://schemas.openxmlformats.org/officeDocument/2006/relationships/image" Target="../media/image6.png"/><Relationship Id="rId11" Type="http://schemas.openxmlformats.org/officeDocument/2006/relationships/image" Target="../media/image9.png"/><Relationship Id="rId5" Type="http://schemas.openxmlformats.org/officeDocument/2006/relationships/image" Target="../media/image5.png"/><Relationship Id="rId15" Type="http://schemas.microsoft.com/office/2007/relationships/hdphoto" Target="../media/hdphoto6.wdp"/><Relationship Id="rId10" Type="http://schemas.openxmlformats.org/officeDocument/2006/relationships/image" Target="../media/image8.png"/><Relationship Id="rId4" Type="http://schemas.microsoft.com/office/2007/relationships/hdphoto" Target="../media/hdphoto3.wdp"/><Relationship Id="rId9" Type="http://schemas.microsoft.com/office/2007/relationships/hdphoto" Target="../media/hdphoto5.wdp"/><Relationship Id="rId14" Type="http://schemas.openxmlformats.org/officeDocument/2006/relationships/image" Target="../media/image12.png"/></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3.png"/><Relationship Id="rId7" Type="http://schemas.microsoft.com/office/2007/relationships/hdphoto" Target="../media/hdphoto4.wdp"/><Relationship Id="rId12"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0.xml"/><Relationship Id="rId6" Type="http://schemas.openxmlformats.org/officeDocument/2006/relationships/image" Target="../media/image6.png"/><Relationship Id="rId11" Type="http://schemas.openxmlformats.org/officeDocument/2006/relationships/image" Target="../media/image9.png"/><Relationship Id="rId5" Type="http://schemas.openxmlformats.org/officeDocument/2006/relationships/image" Target="../media/image5.png"/><Relationship Id="rId15" Type="http://schemas.microsoft.com/office/2007/relationships/hdphoto" Target="../media/hdphoto6.wdp"/><Relationship Id="rId10" Type="http://schemas.openxmlformats.org/officeDocument/2006/relationships/image" Target="../media/image8.png"/><Relationship Id="rId4" Type="http://schemas.microsoft.com/office/2007/relationships/hdphoto" Target="../media/hdphoto3.wdp"/><Relationship Id="rId9" Type="http://schemas.microsoft.com/office/2007/relationships/hdphoto" Target="../media/hdphoto5.wdp"/><Relationship Id="rId14" Type="http://schemas.openxmlformats.org/officeDocument/2006/relationships/image" Target="../media/image1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10.xml"/><Relationship Id="rId5" Type="http://schemas.microsoft.com/office/2007/relationships/hdphoto" Target="../media/hdphoto7.wdp"/><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2.png"/><Relationship Id="rId7"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microsoft.com/office/2007/relationships/hdphoto" Target="../media/hdphoto3.wdp"/><Relationship Id="rId5" Type="http://schemas.openxmlformats.org/officeDocument/2006/relationships/image" Target="../media/image3.png"/><Relationship Id="rId4" Type="http://schemas.microsoft.com/office/2007/relationships/hdphoto" Target="../media/hdphoto2.wdp"/><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7CB74A-EBF3-3A4A-9239-0F0CF9BAA5A6}"/>
              </a:ext>
            </a:extLst>
          </p:cNvPr>
          <p:cNvSpPr>
            <a:spLocks noGrp="1"/>
          </p:cNvSpPr>
          <p:nvPr>
            <p:ph type="ctrTitle"/>
          </p:nvPr>
        </p:nvSpPr>
        <p:spPr/>
        <p:txBody>
          <a:bodyPr>
            <a:normAutofit/>
          </a:bodyPr>
          <a:lstStyle/>
          <a:p>
            <a:r>
              <a:rPr lang="ja-JP" altLang="en-US" sz="3200" dirty="0"/>
              <a:t>生物剤テロ災害対処</a:t>
            </a:r>
            <a:endParaRPr kumimoji="1" lang="ja-JP" altLang="en-US" sz="3200" dirty="0"/>
          </a:p>
        </p:txBody>
      </p:sp>
      <p:sp>
        <p:nvSpPr>
          <p:cNvPr id="3" name="字幕 2">
            <a:extLst>
              <a:ext uri="{FF2B5EF4-FFF2-40B4-BE49-F238E27FC236}">
                <a16:creationId xmlns:a16="http://schemas.microsoft.com/office/drawing/2014/main" id="{E0D995D4-A677-504C-AE03-323806DE94AC}"/>
              </a:ext>
            </a:extLst>
          </p:cNvPr>
          <p:cNvSpPr>
            <a:spLocks noGrp="1"/>
          </p:cNvSpPr>
          <p:nvPr>
            <p:ph type="subTitle" idx="1"/>
          </p:nvPr>
        </p:nvSpPr>
        <p:spPr/>
        <p:txBody>
          <a:bodyPr>
            <a:normAutofit/>
          </a:bodyPr>
          <a:lstStyle/>
          <a:p>
            <a:r>
              <a:rPr kumimoji="1" lang="ja-JP" altLang="en-US" sz="1400"/>
              <a:t>初動対応者のための基礎知識</a:t>
            </a:r>
          </a:p>
        </p:txBody>
      </p:sp>
      <p:sp>
        <p:nvSpPr>
          <p:cNvPr id="4" name="正方形/長方形 3">
            <a:extLst>
              <a:ext uri="{FF2B5EF4-FFF2-40B4-BE49-F238E27FC236}">
                <a16:creationId xmlns:a16="http://schemas.microsoft.com/office/drawing/2014/main" id="{8FCE47FE-F138-A748-A6F1-4AFE05CB462D}"/>
              </a:ext>
            </a:extLst>
          </p:cNvPr>
          <p:cNvSpPr/>
          <p:nvPr/>
        </p:nvSpPr>
        <p:spPr>
          <a:xfrm>
            <a:off x="4166829" y="4497169"/>
            <a:ext cx="4977171" cy="646331"/>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200"/>
              <a:t>本資料は、原子力規制庁令和</a:t>
            </a:r>
            <a:r>
              <a:rPr lang="en-US" altLang="ja-JP" sz="1200" dirty="0"/>
              <a:t>2</a:t>
            </a:r>
            <a:r>
              <a:rPr lang="ja-JP" altLang="en-US" sz="1200"/>
              <a:t>年度放射線対策委託費（放射線安全規制研究戦略的推進事業費）放射線安全規制研究推進事業（包括的被ばく医療の体制構築に関する調査研究）において作成されました。</a:t>
            </a:r>
          </a:p>
        </p:txBody>
      </p:sp>
    </p:spTree>
    <p:extLst>
      <p:ext uri="{BB962C8B-B14F-4D97-AF65-F5344CB8AC3E}">
        <p14:creationId xmlns:p14="http://schemas.microsoft.com/office/powerpoint/2010/main" val="3898091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下矢印 164"/>
          <p:cNvSpPr/>
          <p:nvPr/>
        </p:nvSpPr>
        <p:spPr>
          <a:xfrm flipH="1">
            <a:off x="4169655" y="1973469"/>
            <a:ext cx="897509" cy="617674"/>
          </a:xfrm>
          <a:prstGeom prst="downArrow">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3703C944-5F21-DB4B-805C-66633127842B}" type="slidenum">
              <a:rPr kumimoji="1" lang="ja-JP" altLang="en-US" smtClean="0"/>
              <a:t>10</a:t>
            </a:fld>
            <a:endParaRPr kumimoji="1" lang="ja-JP" altLang="en-US"/>
          </a:p>
        </p:txBody>
      </p:sp>
      <p:grpSp>
        <p:nvGrpSpPr>
          <p:cNvPr id="50" name="グループ化 49"/>
          <p:cNvGrpSpPr/>
          <p:nvPr/>
        </p:nvGrpSpPr>
        <p:grpSpPr>
          <a:xfrm>
            <a:off x="4215598" y="2742766"/>
            <a:ext cx="831850" cy="2130774"/>
            <a:chOff x="3589192" y="1500237"/>
            <a:chExt cx="831850" cy="2130774"/>
          </a:xfrm>
        </p:grpSpPr>
        <p:grpSp>
          <p:nvGrpSpPr>
            <p:cNvPr id="43" name="グループ化 42"/>
            <p:cNvGrpSpPr/>
            <p:nvPr/>
          </p:nvGrpSpPr>
          <p:grpSpPr>
            <a:xfrm flipH="1">
              <a:off x="4076208" y="3444798"/>
              <a:ext cx="333721" cy="186213"/>
              <a:chOff x="3423219" y="2851517"/>
              <a:chExt cx="333721" cy="186213"/>
            </a:xfrm>
          </p:grpSpPr>
          <p:sp>
            <p:nvSpPr>
              <p:cNvPr id="44" name="フリーフォーム 43"/>
              <p:cNvSpPr/>
              <p:nvPr/>
            </p:nvSpPr>
            <p:spPr>
              <a:xfrm rot="269383">
                <a:off x="3425298" y="2943579"/>
                <a:ext cx="313270" cy="94151"/>
              </a:xfrm>
              <a:custGeom>
                <a:avLst/>
                <a:gdLst>
                  <a:gd name="connsiteX0" fmla="*/ 0 w 327114"/>
                  <a:gd name="connsiteY0" fmla="*/ 38100 h 75954"/>
                  <a:gd name="connsiteX1" fmla="*/ 52388 w 327114"/>
                  <a:gd name="connsiteY1" fmla="*/ 74613 h 75954"/>
                  <a:gd name="connsiteX2" fmla="*/ 141288 w 327114"/>
                  <a:gd name="connsiteY2" fmla="*/ 63500 h 75954"/>
                  <a:gd name="connsiteX3" fmla="*/ 296863 w 327114"/>
                  <a:gd name="connsiteY3" fmla="*/ 20638 h 75954"/>
                  <a:gd name="connsiteX4" fmla="*/ 327025 w 327114"/>
                  <a:gd name="connsiteY4" fmla="*/ 0 h 759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7114" h="75954">
                    <a:moveTo>
                      <a:pt x="0" y="38100"/>
                    </a:moveTo>
                    <a:cubicBezTo>
                      <a:pt x="14420" y="54240"/>
                      <a:pt x="28840" y="70380"/>
                      <a:pt x="52388" y="74613"/>
                    </a:cubicBezTo>
                    <a:cubicBezTo>
                      <a:pt x="75936" y="78846"/>
                      <a:pt x="100542" y="72496"/>
                      <a:pt x="141288" y="63500"/>
                    </a:cubicBezTo>
                    <a:cubicBezTo>
                      <a:pt x="182034" y="54504"/>
                      <a:pt x="265907" y="31221"/>
                      <a:pt x="296863" y="20638"/>
                    </a:cubicBezTo>
                    <a:cubicBezTo>
                      <a:pt x="327819" y="10055"/>
                      <a:pt x="327422" y="5027"/>
                      <a:pt x="327025" y="0"/>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フリーフォーム 44"/>
              <p:cNvSpPr/>
              <p:nvPr/>
            </p:nvSpPr>
            <p:spPr>
              <a:xfrm>
                <a:off x="3423219" y="2851517"/>
                <a:ext cx="333721" cy="171142"/>
              </a:xfrm>
              <a:custGeom>
                <a:avLst/>
                <a:gdLst>
                  <a:gd name="connsiteX0" fmla="*/ 152020 w 333721"/>
                  <a:gd name="connsiteY0" fmla="*/ 19336 h 171142"/>
                  <a:gd name="connsiteX1" fmla="*/ 7557 w 333721"/>
                  <a:gd name="connsiteY1" fmla="*/ 108236 h 171142"/>
                  <a:gd name="connsiteX2" fmla="*/ 40895 w 333721"/>
                  <a:gd name="connsiteY2" fmla="*/ 170149 h 171142"/>
                  <a:gd name="connsiteX3" fmla="*/ 215520 w 333721"/>
                  <a:gd name="connsiteY3" fmla="*/ 143161 h 171142"/>
                  <a:gd name="connsiteX4" fmla="*/ 325057 w 333721"/>
                  <a:gd name="connsiteY4" fmla="*/ 100299 h 171142"/>
                  <a:gd name="connsiteX5" fmla="*/ 326645 w 333721"/>
                  <a:gd name="connsiteY5" fmla="*/ 9811 h 171142"/>
                  <a:gd name="connsiteX6" fmla="*/ 325057 w 333721"/>
                  <a:gd name="connsiteY6" fmla="*/ 6636 h 171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21" h="171142">
                    <a:moveTo>
                      <a:pt x="152020" y="19336"/>
                    </a:moveTo>
                    <a:cubicBezTo>
                      <a:pt x="89049" y="51218"/>
                      <a:pt x="26078" y="83100"/>
                      <a:pt x="7557" y="108236"/>
                    </a:cubicBezTo>
                    <a:cubicBezTo>
                      <a:pt x="-10964" y="133372"/>
                      <a:pt x="6234" y="164328"/>
                      <a:pt x="40895" y="170149"/>
                    </a:cubicBezTo>
                    <a:cubicBezTo>
                      <a:pt x="75556" y="175970"/>
                      <a:pt x="168160" y="154803"/>
                      <a:pt x="215520" y="143161"/>
                    </a:cubicBezTo>
                    <a:cubicBezTo>
                      <a:pt x="262880" y="131519"/>
                      <a:pt x="306536" y="122524"/>
                      <a:pt x="325057" y="100299"/>
                    </a:cubicBezTo>
                    <a:cubicBezTo>
                      <a:pt x="343578" y="78074"/>
                      <a:pt x="326645" y="25421"/>
                      <a:pt x="326645" y="9811"/>
                    </a:cubicBezTo>
                    <a:cubicBezTo>
                      <a:pt x="326645" y="-5799"/>
                      <a:pt x="325851" y="418"/>
                      <a:pt x="325057" y="6636"/>
                    </a:cubicBezTo>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6" name="直線コネクタ 45"/>
              <p:cNvCxnSpPr/>
              <p:nvPr/>
            </p:nvCxnSpPr>
            <p:spPr>
              <a:xfrm>
                <a:off x="3513134" y="2906815"/>
                <a:ext cx="23813" cy="351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3558903" y="2881416"/>
                <a:ext cx="23813" cy="351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3538266" y="2895598"/>
                <a:ext cx="23813" cy="351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 name="グループ化 41"/>
            <p:cNvGrpSpPr/>
            <p:nvPr/>
          </p:nvGrpSpPr>
          <p:grpSpPr>
            <a:xfrm>
              <a:off x="3600277" y="3437041"/>
              <a:ext cx="333721" cy="186213"/>
              <a:chOff x="3423219" y="2851517"/>
              <a:chExt cx="333721" cy="186213"/>
            </a:xfrm>
          </p:grpSpPr>
          <p:sp>
            <p:nvSpPr>
              <p:cNvPr id="35" name="フリーフォーム 34"/>
              <p:cNvSpPr/>
              <p:nvPr/>
            </p:nvSpPr>
            <p:spPr>
              <a:xfrm rot="269383">
                <a:off x="3425298" y="2943579"/>
                <a:ext cx="313270" cy="94151"/>
              </a:xfrm>
              <a:custGeom>
                <a:avLst/>
                <a:gdLst>
                  <a:gd name="connsiteX0" fmla="*/ 0 w 327114"/>
                  <a:gd name="connsiteY0" fmla="*/ 38100 h 75954"/>
                  <a:gd name="connsiteX1" fmla="*/ 52388 w 327114"/>
                  <a:gd name="connsiteY1" fmla="*/ 74613 h 75954"/>
                  <a:gd name="connsiteX2" fmla="*/ 141288 w 327114"/>
                  <a:gd name="connsiteY2" fmla="*/ 63500 h 75954"/>
                  <a:gd name="connsiteX3" fmla="*/ 296863 w 327114"/>
                  <a:gd name="connsiteY3" fmla="*/ 20638 h 75954"/>
                  <a:gd name="connsiteX4" fmla="*/ 327025 w 327114"/>
                  <a:gd name="connsiteY4" fmla="*/ 0 h 759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7114" h="75954">
                    <a:moveTo>
                      <a:pt x="0" y="38100"/>
                    </a:moveTo>
                    <a:cubicBezTo>
                      <a:pt x="14420" y="54240"/>
                      <a:pt x="28840" y="70380"/>
                      <a:pt x="52388" y="74613"/>
                    </a:cubicBezTo>
                    <a:cubicBezTo>
                      <a:pt x="75936" y="78846"/>
                      <a:pt x="100542" y="72496"/>
                      <a:pt x="141288" y="63500"/>
                    </a:cubicBezTo>
                    <a:cubicBezTo>
                      <a:pt x="182034" y="54504"/>
                      <a:pt x="265907" y="31221"/>
                      <a:pt x="296863" y="20638"/>
                    </a:cubicBezTo>
                    <a:cubicBezTo>
                      <a:pt x="327819" y="10055"/>
                      <a:pt x="327422" y="5027"/>
                      <a:pt x="327025" y="0"/>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リーフォーム 35"/>
              <p:cNvSpPr/>
              <p:nvPr/>
            </p:nvSpPr>
            <p:spPr>
              <a:xfrm>
                <a:off x="3423219" y="2851517"/>
                <a:ext cx="333721" cy="171142"/>
              </a:xfrm>
              <a:custGeom>
                <a:avLst/>
                <a:gdLst>
                  <a:gd name="connsiteX0" fmla="*/ 152020 w 333721"/>
                  <a:gd name="connsiteY0" fmla="*/ 19336 h 171142"/>
                  <a:gd name="connsiteX1" fmla="*/ 7557 w 333721"/>
                  <a:gd name="connsiteY1" fmla="*/ 108236 h 171142"/>
                  <a:gd name="connsiteX2" fmla="*/ 40895 w 333721"/>
                  <a:gd name="connsiteY2" fmla="*/ 170149 h 171142"/>
                  <a:gd name="connsiteX3" fmla="*/ 215520 w 333721"/>
                  <a:gd name="connsiteY3" fmla="*/ 143161 h 171142"/>
                  <a:gd name="connsiteX4" fmla="*/ 325057 w 333721"/>
                  <a:gd name="connsiteY4" fmla="*/ 100299 h 171142"/>
                  <a:gd name="connsiteX5" fmla="*/ 326645 w 333721"/>
                  <a:gd name="connsiteY5" fmla="*/ 9811 h 171142"/>
                  <a:gd name="connsiteX6" fmla="*/ 325057 w 333721"/>
                  <a:gd name="connsiteY6" fmla="*/ 6636 h 171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21" h="171142">
                    <a:moveTo>
                      <a:pt x="152020" y="19336"/>
                    </a:moveTo>
                    <a:cubicBezTo>
                      <a:pt x="89049" y="51218"/>
                      <a:pt x="26078" y="83100"/>
                      <a:pt x="7557" y="108236"/>
                    </a:cubicBezTo>
                    <a:cubicBezTo>
                      <a:pt x="-10964" y="133372"/>
                      <a:pt x="6234" y="164328"/>
                      <a:pt x="40895" y="170149"/>
                    </a:cubicBezTo>
                    <a:cubicBezTo>
                      <a:pt x="75556" y="175970"/>
                      <a:pt x="168160" y="154803"/>
                      <a:pt x="215520" y="143161"/>
                    </a:cubicBezTo>
                    <a:cubicBezTo>
                      <a:pt x="262880" y="131519"/>
                      <a:pt x="306536" y="122524"/>
                      <a:pt x="325057" y="100299"/>
                    </a:cubicBezTo>
                    <a:cubicBezTo>
                      <a:pt x="343578" y="78074"/>
                      <a:pt x="326645" y="25421"/>
                      <a:pt x="326645" y="9811"/>
                    </a:cubicBezTo>
                    <a:cubicBezTo>
                      <a:pt x="326645" y="-5799"/>
                      <a:pt x="325851" y="418"/>
                      <a:pt x="325057" y="6636"/>
                    </a:cubicBezTo>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9" name="直線コネクタ 38"/>
              <p:cNvCxnSpPr/>
              <p:nvPr/>
            </p:nvCxnSpPr>
            <p:spPr>
              <a:xfrm>
                <a:off x="3513134" y="2906815"/>
                <a:ext cx="23813" cy="351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3558903" y="2881416"/>
                <a:ext cx="23813" cy="351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3538266" y="2895598"/>
                <a:ext cx="23813" cy="351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9" name="フリーフォーム 48"/>
            <p:cNvSpPr/>
            <p:nvPr/>
          </p:nvSpPr>
          <p:spPr>
            <a:xfrm>
              <a:off x="3767138" y="2708274"/>
              <a:ext cx="461961" cy="804863"/>
            </a:xfrm>
            <a:custGeom>
              <a:avLst/>
              <a:gdLst>
                <a:gd name="connsiteX0" fmla="*/ 0 w 485775"/>
                <a:gd name="connsiteY0" fmla="*/ 747713 h 804863"/>
                <a:gd name="connsiteX1" fmla="*/ 25400 w 485775"/>
                <a:gd name="connsiteY1" fmla="*/ 704850 h 804863"/>
                <a:gd name="connsiteX2" fmla="*/ 50800 w 485775"/>
                <a:gd name="connsiteY2" fmla="*/ 288925 h 804863"/>
                <a:gd name="connsiteX3" fmla="*/ 52388 w 485775"/>
                <a:gd name="connsiteY3" fmla="*/ 258763 h 804863"/>
                <a:gd name="connsiteX4" fmla="*/ 57150 w 485775"/>
                <a:gd name="connsiteY4" fmla="*/ 250825 h 804863"/>
                <a:gd name="connsiteX5" fmla="*/ 61913 w 485775"/>
                <a:gd name="connsiteY5" fmla="*/ 239713 h 804863"/>
                <a:gd name="connsiteX6" fmla="*/ 63500 w 485775"/>
                <a:gd name="connsiteY6" fmla="*/ 231775 h 804863"/>
                <a:gd name="connsiteX7" fmla="*/ 65088 w 485775"/>
                <a:gd name="connsiteY7" fmla="*/ 225425 h 804863"/>
                <a:gd name="connsiteX8" fmla="*/ 68263 w 485775"/>
                <a:gd name="connsiteY8" fmla="*/ 209550 h 804863"/>
                <a:gd name="connsiteX9" fmla="*/ 69850 w 485775"/>
                <a:gd name="connsiteY9" fmla="*/ 203200 h 804863"/>
                <a:gd name="connsiteX10" fmla="*/ 73025 w 485775"/>
                <a:gd name="connsiteY10" fmla="*/ 188913 h 804863"/>
                <a:gd name="connsiteX11" fmla="*/ 74613 w 485775"/>
                <a:gd name="connsiteY11" fmla="*/ 182563 h 804863"/>
                <a:gd name="connsiteX12" fmla="*/ 74613 w 485775"/>
                <a:gd name="connsiteY12" fmla="*/ 157163 h 804863"/>
                <a:gd name="connsiteX13" fmla="*/ 49213 w 485775"/>
                <a:gd name="connsiteY13" fmla="*/ 0 h 804863"/>
                <a:gd name="connsiteX14" fmla="*/ 471488 w 485775"/>
                <a:gd name="connsiteY14" fmla="*/ 6350 h 804863"/>
                <a:gd name="connsiteX15" fmla="*/ 471488 w 485775"/>
                <a:gd name="connsiteY15" fmla="*/ 531813 h 804863"/>
                <a:gd name="connsiteX16" fmla="*/ 485775 w 485775"/>
                <a:gd name="connsiteY16" fmla="*/ 749300 h 804863"/>
                <a:gd name="connsiteX17" fmla="*/ 436563 w 485775"/>
                <a:gd name="connsiteY17" fmla="*/ 803275 h 804863"/>
                <a:gd name="connsiteX18" fmla="*/ 327025 w 485775"/>
                <a:gd name="connsiteY18" fmla="*/ 803275 h 804863"/>
                <a:gd name="connsiteX19" fmla="*/ 309563 w 485775"/>
                <a:gd name="connsiteY19" fmla="*/ 477838 h 804863"/>
                <a:gd name="connsiteX20" fmla="*/ 285750 w 485775"/>
                <a:gd name="connsiteY20" fmla="*/ 227013 h 804863"/>
                <a:gd name="connsiteX21" fmla="*/ 260350 w 485775"/>
                <a:gd name="connsiteY21" fmla="*/ 88900 h 804863"/>
                <a:gd name="connsiteX22" fmla="*/ 220663 w 485775"/>
                <a:gd name="connsiteY22" fmla="*/ 331788 h 804863"/>
                <a:gd name="connsiteX23" fmla="*/ 200025 w 485775"/>
                <a:gd name="connsiteY23" fmla="*/ 601663 h 804863"/>
                <a:gd name="connsiteX24" fmla="*/ 173038 w 485775"/>
                <a:gd name="connsiteY24" fmla="*/ 804863 h 804863"/>
                <a:gd name="connsiteX25" fmla="*/ 90488 w 485775"/>
                <a:gd name="connsiteY25" fmla="*/ 787400 h 804863"/>
                <a:gd name="connsiteX26" fmla="*/ 0 w 485775"/>
                <a:gd name="connsiteY26" fmla="*/ 747713 h 804863"/>
                <a:gd name="connsiteX0" fmla="*/ 0 w 485775"/>
                <a:gd name="connsiteY0" fmla="*/ 747713 h 804863"/>
                <a:gd name="connsiteX1" fmla="*/ 25400 w 485775"/>
                <a:gd name="connsiteY1" fmla="*/ 704850 h 804863"/>
                <a:gd name="connsiteX2" fmla="*/ 50800 w 485775"/>
                <a:gd name="connsiteY2" fmla="*/ 288925 h 804863"/>
                <a:gd name="connsiteX3" fmla="*/ 52388 w 485775"/>
                <a:gd name="connsiteY3" fmla="*/ 258763 h 804863"/>
                <a:gd name="connsiteX4" fmla="*/ 57150 w 485775"/>
                <a:gd name="connsiteY4" fmla="*/ 250825 h 804863"/>
                <a:gd name="connsiteX5" fmla="*/ 61913 w 485775"/>
                <a:gd name="connsiteY5" fmla="*/ 239713 h 804863"/>
                <a:gd name="connsiteX6" fmla="*/ 63500 w 485775"/>
                <a:gd name="connsiteY6" fmla="*/ 231775 h 804863"/>
                <a:gd name="connsiteX7" fmla="*/ 65088 w 485775"/>
                <a:gd name="connsiteY7" fmla="*/ 225425 h 804863"/>
                <a:gd name="connsiteX8" fmla="*/ 69850 w 485775"/>
                <a:gd name="connsiteY8" fmla="*/ 203200 h 804863"/>
                <a:gd name="connsiteX9" fmla="*/ 73025 w 485775"/>
                <a:gd name="connsiteY9" fmla="*/ 188913 h 804863"/>
                <a:gd name="connsiteX10" fmla="*/ 74613 w 485775"/>
                <a:gd name="connsiteY10" fmla="*/ 182563 h 804863"/>
                <a:gd name="connsiteX11" fmla="*/ 74613 w 485775"/>
                <a:gd name="connsiteY11" fmla="*/ 157163 h 804863"/>
                <a:gd name="connsiteX12" fmla="*/ 49213 w 485775"/>
                <a:gd name="connsiteY12" fmla="*/ 0 h 804863"/>
                <a:gd name="connsiteX13" fmla="*/ 471488 w 485775"/>
                <a:gd name="connsiteY13" fmla="*/ 6350 h 804863"/>
                <a:gd name="connsiteX14" fmla="*/ 471488 w 485775"/>
                <a:gd name="connsiteY14" fmla="*/ 531813 h 804863"/>
                <a:gd name="connsiteX15" fmla="*/ 485775 w 485775"/>
                <a:gd name="connsiteY15" fmla="*/ 749300 h 804863"/>
                <a:gd name="connsiteX16" fmla="*/ 436563 w 485775"/>
                <a:gd name="connsiteY16" fmla="*/ 803275 h 804863"/>
                <a:gd name="connsiteX17" fmla="*/ 327025 w 485775"/>
                <a:gd name="connsiteY17" fmla="*/ 803275 h 804863"/>
                <a:gd name="connsiteX18" fmla="*/ 309563 w 485775"/>
                <a:gd name="connsiteY18" fmla="*/ 477838 h 804863"/>
                <a:gd name="connsiteX19" fmla="*/ 285750 w 485775"/>
                <a:gd name="connsiteY19" fmla="*/ 227013 h 804863"/>
                <a:gd name="connsiteX20" fmla="*/ 260350 w 485775"/>
                <a:gd name="connsiteY20" fmla="*/ 88900 h 804863"/>
                <a:gd name="connsiteX21" fmla="*/ 220663 w 485775"/>
                <a:gd name="connsiteY21" fmla="*/ 331788 h 804863"/>
                <a:gd name="connsiteX22" fmla="*/ 200025 w 485775"/>
                <a:gd name="connsiteY22" fmla="*/ 601663 h 804863"/>
                <a:gd name="connsiteX23" fmla="*/ 173038 w 485775"/>
                <a:gd name="connsiteY23" fmla="*/ 804863 h 804863"/>
                <a:gd name="connsiteX24" fmla="*/ 90488 w 485775"/>
                <a:gd name="connsiteY24" fmla="*/ 787400 h 804863"/>
                <a:gd name="connsiteX25" fmla="*/ 0 w 485775"/>
                <a:gd name="connsiteY25" fmla="*/ 747713 h 804863"/>
                <a:gd name="connsiteX0" fmla="*/ 0 w 485775"/>
                <a:gd name="connsiteY0" fmla="*/ 747713 h 804863"/>
                <a:gd name="connsiteX1" fmla="*/ 25400 w 485775"/>
                <a:gd name="connsiteY1" fmla="*/ 704850 h 804863"/>
                <a:gd name="connsiteX2" fmla="*/ 50800 w 485775"/>
                <a:gd name="connsiteY2" fmla="*/ 288925 h 804863"/>
                <a:gd name="connsiteX3" fmla="*/ 52388 w 485775"/>
                <a:gd name="connsiteY3" fmla="*/ 258763 h 804863"/>
                <a:gd name="connsiteX4" fmla="*/ 57150 w 485775"/>
                <a:gd name="connsiteY4" fmla="*/ 250825 h 804863"/>
                <a:gd name="connsiteX5" fmla="*/ 63500 w 485775"/>
                <a:gd name="connsiteY5" fmla="*/ 231775 h 804863"/>
                <a:gd name="connsiteX6" fmla="*/ 65088 w 485775"/>
                <a:gd name="connsiteY6" fmla="*/ 225425 h 804863"/>
                <a:gd name="connsiteX7" fmla="*/ 69850 w 485775"/>
                <a:gd name="connsiteY7" fmla="*/ 203200 h 804863"/>
                <a:gd name="connsiteX8" fmla="*/ 73025 w 485775"/>
                <a:gd name="connsiteY8" fmla="*/ 188913 h 804863"/>
                <a:gd name="connsiteX9" fmla="*/ 74613 w 485775"/>
                <a:gd name="connsiteY9" fmla="*/ 182563 h 804863"/>
                <a:gd name="connsiteX10" fmla="*/ 74613 w 485775"/>
                <a:gd name="connsiteY10" fmla="*/ 157163 h 804863"/>
                <a:gd name="connsiteX11" fmla="*/ 49213 w 485775"/>
                <a:gd name="connsiteY11" fmla="*/ 0 h 804863"/>
                <a:gd name="connsiteX12" fmla="*/ 471488 w 485775"/>
                <a:gd name="connsiteY12" fmla="*/ 6350 h 804863"/>
                <a:gd name="connsiteX13" fmla="*/ 471488 w 485775"/>
                <a:gd name="connsiteY13" fmla="*/ 531813 h 804863"/>
                <a:gd name="connsiteX14" fmla="*/ 485775 w 485775"/>
                <a:gd name="connsiteY14" fmla="*/ 749300 h 804863"/>
                <a:gd name="connsiteX15" fmla="*/ 436563 w 485775"/>
                <a:gd name="connsiteY15" fmla="*/ 803275 h 804863"/>
                <a:gd name="connsiteX16" fmla="*/ 327025 w 485775"/>
                <a:gd name="connsiteY16" fmla="*/ 803275 h 804863"/>
                <a:gd name="connsiteX17" fmla="*/ 309563 w 485775"/>
                <a:gd name="connsiteY17" fmla="*/ 477838 h 804863"/>
                <a:gd name="connsiteX18" fmla="*/ 285750 w 485775"/>
                <a:gd name="connsiteY18" fmla="*/ 227013 h 804863"/>
                <a:gd name="connsiteX19" fmla="*/ 260350 w 485775"/>
                <a:gd name="connsiteY19" fmla="*/ 88900 h 804863"/>
                <a:gd name="connsiteX20" fmla="*/ 220663 w 485775"/>
                <a:gd name="connsiteY20" fmla="*/ 331788 h 804863"/>
                <a:gd name="connsiteX21" fmla="*/ 200025 w 485775"/>
                <a:gd name="connsiteY21" fmla="*/ 601663 h 804863"/>
                <a:gd name="connsiteX22" fmla="*/ 173038 w 485775"/>
                <a:gd name="connsiteY22" fmla="*/ 804863 h 804863"/>
                <a:gd name="connsiteX23" fmla="*/ 90488 w 485775"/>
                <a:gd name="connsiteY23" fmla="*/ 787400 h 804863"/>
                <a:gd name="connsiteX24" fmla="*/ 0 w 485775"/>
                <a:gd name="connsiteY24" fmla="*/ 747713 h 804863"/>
                <a:gd name="connsiteX0" fmla="*/ 0 w 485775"/>
                <a:gd name="connsiteY0" fmla="*/ 747713 h 804863"/>
                <a:gd name="connsiteX1" fmla="*/ 25400 w 485775"/>
                <a:gd name="connsiteY1" fmla="*/ 704850 h 804863"/>
                <a:gd name="connsiteX2" fmla="*/ 50800 w 485775"/>
                <a:gd name="connsiteY2" fmla="*/ 288925 h 804863"/>
                <a:gd name="connsiteX3" fmla="*/ 52388 w 485775"/>
                <a:gd name="connsiteY3" fmla="*/ 258763 h 804863"/>
                <a:gd name="connsiteX4" fmla="*/ 57150 w 485775"/>
                <a:gd name="connsiteY4" fmla="*/ 250825 h 804863"/>
                <a:gd name="connsiteX5" fmla="*/ 63500 w 485775"/>
                <a:gd name="connsiteY5" fmla="*/ 231775 h 804863"/>
                <a:gd name="connsiteX6" fmla="*/ 65088 w 485775"/>
                <a:gd name="connsiteY6" fmla="*/ 225425 h 804863"/>
                <a:gd name="connsiteX7" fmla="*/ 69850 w 485775"/>
                <a:gd name="connsiteY7" fmla="*/ 203200 h 804863"/>
                <a:gd name="connsiteX8" fmla="*/ 74613 w 485775"/>
                <a:gd name="connsiteY8" fmla="*/ 182563 h 804863"/>
                <a:gd name="connsiteX9" fmla="*/ 74613 w 485775"/>
                <a:gd name="connsiteY9" fmla="*/ 157163 h 804863"/>
                <a:gd name="connsiteX10" fmla="*/ 49213 w 485775"/>
                <a:gd name="connsiteY10" fmla="*/ 0 h 804863"/>
                <a:gd name="connsiteX11" fmla="*/ 471488 w 485775"/>
                <a:gd name="connsiteY11" fmla="*/ 6350 h 804863"/>
                <a:gd name="connsiteX12" fmla="*/ 471488 w 485775"/>
                <a:gd name="connsiteY12" fmla="*/ 531813 h 804863"/>
                <a:gd name="connsiteX13" fmla="*/ 485775 w 485775"/>
                <a:gd name="connsiteY13" fmla="*/ 749300 h 804863"/>
                <a:gd name="connsiteX14" fmla="*/ 436563 w 485775"/>
                <a:gd name="connsiteY14" fmla="*/ 803275 h 804863"/>
                <a:gd name="connsiteX15" fmla="*/ 327025 w 485775"/>
                <a:gd name="connsiteY15" fmla="*/ 803275 h 804863"/>
                <a:gd name="connsiteX16" fmla="*/ 309563 w 485775"/>
                <a:gd name="connsiteY16" fmla="*/ 477838 h 804863"/>
                <a:gd name="connsiteX17" fmla="*/ 285750 w 485775"/>
                <a:gd name="connsiteY17" fmla="*/ 227013 h 804863"/>
                <a:gd name="connsiteX18" fmla="*/ 260350 w 485775"/>
                <a:gd name="connsiteY18" fmla="*/ 88900 h 804863"/>
                <a:gd name="connsiteX19" fmla="*/ 220663 w 485775"/>
                <a:gd name="connsiteY19" fmla="*/ 331788 h 804863"/>
                <a:gd name="connsiteX20" fmla="*/ 200025 w 485775"/>
                <a:gd name="connsiteY20" fmla="*/ 601663 h 804863"/>
                <a:gd name="connsiteX21" fmla="*/ 173038 w 485775"/>
                <a:gd name="connsiteY21" fmla="*/ 804863 h 804863"/>
                <a:gd name="connsiteX22" fmla="*/ 90488 w 485775"/>
                <a:gd name="connsiteY22" fmla="*/ 787400 h 804863"/>
                <a:gd name="connsiteX23" fmla="*/ 0 w 485775"/>
                <a:gd name="connsiteY23" fmla="*/ 747713 h 804863"/>
                <a:gd name="connsiteX0" fmla="*/ 0 w 485775"/>
                <a:gd name="connsiteY0" fmla="*/ 747713 h 804863"/>
                <a:gd name="connsiteX1" fmla="*/ 25400 w 485775"/>
                <a:gd name="connsiteY1" fmla="*/ 704850 h 804863"/>
                <a:gd name="connsiteX2" fmla="*/ 50800 w 485775"/>
                <a:gd name="connsiteY2" fmla="*/ 288925 h 804863"/>
                <a:gd name="connsiteX3" fmla="*/ 52388 w 485775"/>
                <a:gd name="connsiteY3" fmla="*/ 258763 h 804863"/>
                <a:gd name="connsiteX4" fmla="*/ 57150 w 485775"/>
                <a:gd name="connsiteY4" fmla="*/ 250825 h 804863"/>
                <a:gd name="connsiteX5" fmla="*/ 63500 w 485775"/>
                <a:gd name="connsiteY5" fmla="*/ 231775 h 804863"/>
                <a:gd name="connsiteX6" fmla="*/ 65088 w 485775"/>
                <a:gd name="connsiteY6" fmla="*/ 225425 h 804863"/>
                <a:gd name="connsiteX7" fmla="*/ 69850 w 485775"/>
                <a:gd name="connsiteY7" fmla="*/ 203200 h 804863"/>
                <a:gd name="connsiteX8" fmla="*/ 74613 w 485775"/>
                <a:gd name="connsiteY8" fmla="*/ 157163 h 804863"/>
                <a:gd name="connsiteX9" fmla="*/ 49213 w 485775"/>
                <a:gd name="connsiteY9" fmla="*/ 0 h 804863"/>
                <a:gd name="connsiteX10" fmla="*/ 471488 w 485775"/>
                <a:gd name="connsiteY10" fmla="*/ 6350 h 804863"/>
                <a:gd name="connsiteX11" fmla="*/ 471488 w 485775"/>
                <a:gd name="connsiteY11" fmla="*/ 531813 h 804863"/>
                <a:gd name="connsiteX12" fmla="*/ 485775 w 485775"/>
                <a:gd name="connsiteY12" fmla="*/ 749300 h 804863"/>
                <a:gd name="connsiteX13" fmla="*/ 436563 w 485775"/>
                <a:gd name="connsiteY13" fmla="*/ 803275 h 804863"/>
                <a:gd name="connsiteX14" fmla="*/ 327025 w 485775"/>
                <a:gd name="connsiteY14" fmla="*/ 803275 h 804863"/>
                <a:gd name="connsiteX15" fmla="*/ 309563 w 485775"/>
                <a:gd name="connsiteY15" fmla="*/ 477838 h 804863"/>
                <a:gd name="connsiteX16" fmla="*/ 285750 w 485775"/>
                <a:gd name="connsiteY16" fmla="*/ 227013 h 804863"/>
                <a:gd name="connsiteX17" fmla="*/ 260350 w 485775"/>
                <a:gd name="connsiteY17" fmla="*/ 88900 h 804863"/>
                <a:gd name="connsiteX18" fmla="*/ 220663 w 485775"/>
                <a:gd name="connsiteY18" fmla="*/ 331788 h 804863"/>
                <a:gd name="connsiteX19" fmla="*/ 200025 w 485775"/>
                <a:gd name="connsiteY19" fmla="*/ 601663 h 804863"/>
                <a:gd name="connsiteX20" fmla="*/ 173038 w 485775"/>
                <a:gd name="connsiteY20" fmla="*/ 804863 h 804863"/>
                <a:gd name="connsiteX21" fmla="*/ 90488 w 485775"/>
                <a:gd name="connsiteY21" fmla="*/ 787400 h 804863"/>
                <a:gd name="connsiteX22" fmla="*/ 0 w 485775"/>
                <a:gd name="connsiteY22" fmla="*/ 747713 h 804863"/>
                <a:gd name="connsiteX0" fmla="*/ 0 w 485775"/>
                <a:gd name="connsiteY0" fmla="*/ 747713 h 804863"/>
                <a:gd name="connsiteX1" fmla="*/ 25400 w 485775"/>
                <a:gd name="connsiteY1" fmla="*/ 704850 h 804863"/>
                <a:gd name="connsiteX2" fmla="*/ 50800 w 485775"/>
                <a:gd name="connsiteY2" fmla="*/ 288925 h 804863"/>
                <a:gd name="connsiteX3" fmla="*/ 52388 w 485775"/>
                <a:gd name="connsiteY3" fmla="*/ 258763 h 804863"/>
                <a:gd name="connsiteX4" fmla="*/ 57150 w 485775"/>
                <a:gd name="connsiteY4" fmla="*/ 250825 h 804863"/>
                <a:gd name="connsiteX5" fmla="*/ 63500 w 485775"/>
                <a:gd name="connsiteY5" fmla="*/ 231775 h 804863"/>
                <a:gd name="connsiteX6" fmla="*/ 65088 w 485775"/>
                <a:gd name="connsiteY6" fmla="*/ 225425 h 804863"/>
                <a:gd name="connsiteX7" fmla="*/ 74613 w 485775"/>
                <a:gd name="connsiteY7" fmla="*/ 157163 h 804863"/>
                <a:gd name="connsiteX8" fmla="*/ 49213 w 485775"/>
                <a:gd name="connsiteY8" fmla="*/ 0 h 804863"/>
                <a:gd name="connsiteX9" fmla="*/ 471488 w 485775"/>
                <a:gd name="connsiteY9" fmla="*/ 6350 h 804863"/>
                <a:gd name="connsiteX10" fmla="*/ 471488 w 485775"/>
                <a:gd name="connsiteY10" fmla="*/ 531813 h 804863"/>
                <a:gd name="connsiteX11" fmla="*/ 485775 w 485775"/>
                <a:gd name="connsiteY11" fmla="*/ 749300 h 804863"/>
                <a:gd name="connsiteX12" fmla="*/ 436563 w 485775"/>
                <a:gd name="connsiteY12" fmla="*/ 803275 h 804863"/>
                <a:gd name="connsiteX13" fmla="*/ 327025 w 485775"/>
                <a:gd name="connsiteY13" fmla="*/ 803275 h 804863"/>
                <a:gd name="connsiteX14" fmla="*/ 309563 w 485775"/>
                <a:gd name="connsiteY14" fmla="*/ 477838 h 804863"/>
                <a:gd name="connsiteX15" fmla="*/ 285750 w 485775"/>
                <a:gd name="connsiteY15" fmla="*/ 227013 h 804863"/>
                <a:gd name="connsiteX16" fmla="*/ 260350 w 485775"/>
                <a:gd name="connsiteY16" fmla="*/ 88900 h 804863"/>
                <a:gd name="connsiteX17" fmla="*/ 220663 w 485775"/>
                <a:gd name="connsiteY17" fmla="*/ 331788 h 804863"/>
                <a:gd name="connsiteX18" fmla="*/ 200025 w 485775"/>
                <a:gd name="connsiteY18" fmla="*/ 601663 h 804863"/>
                <a:gd name="connsiteX19" fmla="*/ 173038 w 485775"/>
                <a:gd name="connsiteY19" fmla="*/ 804863 h 804863"/>
                <a:gd name="connsiteX20" fmla="*/ 90488 w 485775"/>
                <a:gd name="connsiteY20" fmla="*/ 787400 h 804863"/>
                <a:gd name="connsiteX21" fmla="*/ 0 w 485775"/>
                <a:gd name="connsiteY21" fmla="*/ 747713 h 804863"/>
                <a:gd name="connsiteX0" fmla="*/ 0 w 485775"/>
                <a:gd name="connsiteY0" fmla="*/ 747713 h 804863"/>
                <a:gd name="connsiteX1" fmla="*/ 25400 w 485775"/>
                <a:gd name="connsiteY1" fmla="*/ 704850 h 804863"/>
                <a:gd name="connsiteX2" fmla="*/ 50800 w 485775"/>
                <a:gd name="connsiteY2" fmla="*/ 288925 h 804863"/>
                <a:gd name="connsiteX3" fmla="*/ 52388 w 485775"/>
                <a:gd name="connsiteY3" fmla="*/ 258763 h 804863"/>
                <a:gd name="connsiteX4" fmla="*/ 57150 w 485775"/>
                <a:gd name="connsiteY4" fmla="*/ 250825 h 804863"/>
                <a:gd name="connsiteX5" fmla="*/ 65088 w 485775"/>
                <a:gd name="connsiteY5" fmla="*/ 225425 h 804863"/>
                <a:gd name="connsiteX6" fmla="*/ 74613 w 485775"/>
                <a:gd name="connsiteY6" fmla="*/ 157163 h 804863"/>
                <a:gd name="connsiteX7" fmla="*/ 49213 w 485775"/>
                <a:gd name="connsiteY7" fmla="*/ 0 h 804863"/>
                <a:gd name="connsiteX8" fmla="*/ 471488 w 485775"/>
                <a:gd name="connsiteY8" fmla="*/ 6350 h 804863"/>
                <a:gd name="connsiteX9" fmla="*/ 471488 w 485775"/>
                <a:gd name="connsiteY9" fmla="*/ 531813 h 804863"/>
                <a:gd name="connsiteX10" fmla="*/ 485775 w 485775"/>
                <a:gd name="connsiteY10" fmla="*/ 749300 h 804863"/>
                <a:gd name="connsiteX11" fmla="*/ 436563 w 485775"/>
                <a:gd name="connsiteY11" fmla="*/ 803275 h 804863"/>
                <a:gd name="connsiteX12" fmla="*/ 327025 w 485775"/>
                <a:gd name="connsiteY12" fmla="*/ 803275 h 804863"/>
                <a:gd name="connsiteX13" fmla="*/ 309563 w 485775"/>
                <a:gd name="connsiteY13" fmla="*/ 477838 h 804863"/>
                <a:gd name="connsiteX14" fmla="*/ 285750 w 485775"/>
                <a:gd name="connsiteY14" fmla="*/ 227013 h 804863"/>
                <a:gd name="connsiteX15" fmla="*/ 260350 w 485775"/>
                <a:gd name="connsiteY15" fmla="*/ 88900 h 804863"/>
                <a:gd name="connsiteX16" fmla="*/ 220663 w 485775"/>
                <a:gd name="connsiteY16" fmla="*/ 331788 h 804863"/>
                <a:gd name="connsiteX17" fmla="*/ 200025 w 485775"/>
                <a:gd name="connsiteY17" fmla="*/ 601663 h 804863"/>
                <a:gd name="connsiteX18" fmla="*/ 173038 w 485775"/>
                <a:gd name="connsiteY18" fmla="*/ 804863 h 804863"/>
                <a:gd name="connsiteX19" fmla="*/ 90488 w 485775"/>
                <a:gd name="connsiteY19" fmla="*/ 787400 h 804863"/>
                <a:gd name="connsiteX20" fmla="*/ 0 w 485775"/>
                <a:gd name="connsiteY20" fmla="*/ 747713 h 804863"/>
                <a:gd name="connsiteX0" fmla="*/ 0 w 485775"/>
                <a:gd name="connsiteY0" fmla="*/ 747713 h 804863"/>
                <a:gd name="connsiteX1" fmla="*/ 25400 w 485775"/>
                <a:gd name="connsiteY1" fmla="*/ 704850 h 804863"/>
                <a:gd name="connsiteX2" fmla="*/ 50800 w 485775"/>
                <a:gd name="connsiteY2" fmla="*/ 288925 h 804863"/>
                <a:gd name="connsiteX3" fmla="*/ 57150 w 485775"/>
                <a:gd name="connsiteY3" fmla="*/ 250825 h 804863"/>
                <a:gd name="connsiteX4" fmla="*/ 65088 w 485775"/>
                <a:gd name="connsiteY4" fmla="*/ 225425 h 804863"/>
                <a:gd name="connsiteX5" fmla="*/ 74613 w 485775"/>
                <a:gd name="connsiteY5" fmla="*/ 157163 h 804863"/>
                <a:gd name="connsiteX6" fmla="*/ 49213 w 485775"/>
                <a:gd name="connsiteY6" fmla="*/ 0 h 804863"/>
                <a:gd name="connsiteX7" fmla="*/ 471488 w 485775"/>
                <a:gd name="connsiteY7" fmla="*/ 6350 h 804863"/>
                <a:gd name="connsiteX8" fmla="*/ 471488 w 485775"/>
                <a:gd name="connsiteY8" fmla="*/ 531813 h 804863"/>
                <a:gd name="connsiteX9" fmla="*/ 485775 w 485775"/>
                <a:gd name="connsiteY9" fmla="*/ 749300 h 804863"/>
                <a:gd name="connsiteX10" fmla="*/ 436563 w 485775"/>
                <a:gd name="connsiteY10" fmla="*/ 803275 h 804863"/>
                <a:gd name="connsiteX11" fmla="*/ 327025 w 485775"/>
                <a:gd name="connsiteY11" fmla="*/ 803275 h 804863"/>
                <a:gd name="connsiteX12" fmla="*/ 309563 w 485775"/>
                <a:gd name="connsiteY12" fmla="*/ 477838 h 804863"/>
                <a:gd name="connsiteX13" fmla="*/ 285750 w 485775"/>
                <a:gd name="connsiteY13" fmla="*/ 227013 h 804863"/>
                <a:gd name="connsiteX14" fmla="*/ 260350 w 485775"/>
                <a:gd name="connsiteY14" fmla="*/ 88900 h 804863"/>
                <a:gd name="connsiteX15" fmla="*/ 220663 w 485775"/>
                <a:gd name="connsiteY15" fmla="*/ 331788 h 804863"/>
                <a:gd name="connsiteX16" fmla="*/ 200025 w 485775"/>
                <a:gd name="connsiteY16" fmla="*/ 601663 h 804863"/>
                <a:gd name="connsiteX17" fmla="*/ 173038 w 485775"/>
                <a:gd name="connsiteY17" fmla="*/ 804863 h 804863"/>
                <a:gd name="connsiteX18" fmla="*/ 90488 w 485775"/>
                <a:gd name="connsiteY18" fmla="*/ 787400 h 804863"/>
                <a:gd name="connsiteX19" fmla="*/ 0 w 485775"/>
                <a:gd name="connsiteY19" fmla="*/ 747713 h 804863"/>
                <a:gd name="connsiteX0" fmla="*/ 0 w 485775"/>
                <a:gd name="connsiteY0" fmla="*/ 747713 h 804863"/>
                <a:gd name="connsiteX1" fmla="*/ 25400 w 485775"/>
                <a:gd name="connsiteY1" fmla="*/ 704850 h 804863"/>
                <a:gd name="connsiteX2" fmla="*/ 50800 w 485775"/>
                <a:gd name="connsiteY2" fmla="*/ 288925 h 804863"/>
                <a:gd name="connsiteX3" fmla="*/ 65088 w 485775"/>
                <a:gd name="connsiteY3" fmla="*/ 225425 h 804863"/>
                <a:gd name="connsiteX4" fmla="*/ 74613 w 485775"/>
                <a:gd name="connsiteY4" fmla="*/ 157163 h 804863"/>
                <a:gd name="connsiteX5" fmla="*/ 49213 w 485775"/>
                <a:gd name="connsiteY5" fmla="*/ 0 h 804863"/>
                <a:gd name="connsiteX6" fmla="*/ 471488 w 485775"/>
                <a:gd name="connsiteY6" fmla="*/ 6350 h 804863"/>
                <a:gd name="connsiteX7" fmla="*/ 471488 w 485775"/>
                <a:gd name="connsiteY7" fmla="*/ 531813 h 804863"/>
                <a:gd name="connsiteX8" fmla="*/ 485775 w 485775"/>
                <a:gd name="connsiteY8" fmla="*/ 749300 h 804863"/>
                <a:gd name="connsiteX9" fmla="*/ 436563 w 485775"/>
                <a:gd name="connsiteY9" fmla="*/ 803275 h 804863"/>
                <a:gd name="connsiteX10" fmla="*/ 327025 w 485775"/>
                <a:gd name="connsiteY10" fmla="*/ 803275 h 804863"/>
                <a:gd name="connsiteX11" fmla="*/ 309563 w 485775"/>
                <a:gd name="connsiteY11" fmla="*/ 477838 h 804863"/>
                <a:gd name="connsiteX12" fmla="*/ 285750 w 485775"/>
                <a:gd name="connsiteY12" fmla="*/ 227013 h 804863"/>
                <a:gd name="connsiteX13" fmla="*/ 260350 w 485775"/>
                <a:gd name="connsiteY13" fmla="*/ 88900 h 804863"/>
                <a:gd name="connsiteX14" fmla="*/ 220663 w 485775"/>
                <a:gd name="connsiteY14" fmla="*/ 331788 h 804863"/>
                <a:gd name="connsiteX15" fmla="*/ 200025 w 485775"/>
                <a:gd name="connsiteY15" fmla="*/ 601663 h 804863"/>
                <a:gd name="connsiteX16" fmla="*/ 173038 w 485775"/>
                <a:gd name="connsiteY16" fmla="*/ 804863 h 804863"/>
                <a:gd name="connsiteX17" fmla="*/ 90488 w 485775"/>
                <a:gd name="connsiteY17" fmla="*/ 787400 h 804863"/>
                <a:gd name="connsiteX18" fmla="*/ 0 w 485775"/>
                <a:gd name="connsiteY18" fmla="*/ 747713 h 804863"/>
                <a:gd name="connsiteX0" fmla="*/ 65088 w 485775"/>
                <a:gd name="connsiteY0" fmla="*/ 225425 h 804863"/>
                <a:gd name="connsiteX1" fmla="*/ 74613 w 485775"/>
                <a:gd name="connsiteY1" fmla="*/ 157163 h 804863"/>
                <a:gd name="connsiteX2" fmla="*/ 49213 w 485775"/>
                <a:gd name="connsiteY2" fmla="*/ 0 h 804863"/>
                <a:gd name="connsiteX3" fmla="*/ 471488 w 485775"/>
                <a:gd name="connsiteY3" fmla="*/ 6350 h 804863"/>
                <a:gd name="connsiteX4" fmla="*/ 471488 w 485775"/>
                <a:gd name="connsiteY4" fmla="*/ 531813 h 804863"/>
                <a:gd name="connsiteX5" fmla="*/ 485775 w 485775"/>
                <a:gd name="connsiteY5" fmla="*/ 749300 h 804863"/>
                <a:gd name="connsiteX6" fmla="*/ 436563 w 485775"/>
                <a:gd name="connsiteY6" fmla="*/ 803275 h 804863"/>
                <a:gd name="connsiteX7" fmla="*/ 327025 w 485775"/>
                <a:gd name="connsiteY7" fmla="*/ 803275 h 804863"/>
                <a:gd name="connsiteX8" fmla="*/ 309563 w 485775"/>
                <a:gd name="connsiteY8" fmla="*/ 477838 h 804863"/>
                <a:gd name="connsiteX9" fmla="*/ 285750 w 485775"/>
                <a:gd name="connsiteY9" fmla="*/ 227013 h 804863"/>
                <a:gd name="connsiteX10" fmla="*/ 260350 w 485775"/>
                <a:gd name="connsiteY10" fmla="*/ 88900 h 804863"/>
                <a:gd name="connsiteX11" fmla="*/ 220663 w 485775"/>
                <a:gd name="connsiteY11" fmla="*/ 331788 h 804863"/>
                <a:gd name="connsiteX12" fmla="*/ 200025 w 485775"/>
                <a:gd name="connsiteY12" fmla="*/ 601663 h 804863"/>
                <a:gd name="connsiteX13" fmla="*/ 173038 w 485775"/>
                <a:gd name="connsiteY13" fmla="*/ 804863 h 804863"/>
                <a:gd name="connsiteX14" fmla="*/ 90488 w 485775"/>
                <a:gd name="connsiteY14" fmla="*/ 787400 h 804863"/>
                <a:gd name="connsiteX15" fmla="*/ 0 w 485775"/>
                <a:gd name="connsiteY15" fmla="*/ 747713 h 804863"/>
                <a:gd name="connsiteX16" fmla="*/ 25400 w 485775"/>
                <a:gd name="connsiteY16" fmla="*/ 704850 h 804863"/>
                <a:gd name="connsiteX17" fmla="*/ 142240 w 485775"/>
                <a:gd name="connsiteY17" fmla="*/ 380365 h 804863"/>
                <a:gd name="connsiteX0" fmla="*/ 65088 w 485775"/>
                <a:gd name="connsiteY0" fmla="*/ 225425 h 804863"/>
                <a:gd name="connsiteX1" fmla="*/ 74613 w 485775"/>
                <a:gd name="connsiteY1" fmla="*/ 157163 h 804863"/>
                <a:gd name="connsiteX2" fmla="*/ 49213 w 485775"/>
                <a:gd name="connsiteY2" fmla="*/ 0 h 804863"/>
                <a:gd name="connsiteX3" fmla="*/ 471488 w 485775"/>
                <a:gd name="connsiteY3" fmla="*/ 6350 h 804863"/>
                <a:gd name="connsiteX4" fmla="*/ 471488 w 485775"/>
                <a:gd name="connsiteY4" fmla="*/ 531813 h 804863"/>
                <a:gd name="connsiteX5" fmla="*/ 485775 w 485775"/>
                <a:gd name="connsiteY5" fmla="*/ 749300 h 804863"/>
                <a:gd name="connsiteX6" fmla="*/ 436563 w 485775"/>
                <a:gd name="connsiteY6" fmla="*/ 803275 h 804863"/>
                <a:gd name="connsiteX7" fmla="*/ 327025 w 485775"/>
                <a:gd name="connsiteY7" fmla="*/ 803275 h 804863"/>
                <a:gd name="connsiteX8" fmla="*/ 309563 w 485775"/>
                <a:gd name="connsiteY8" fmla="*/ 477838 h 804863"/>
                <a:gd name="connsiteX9" fmla="*/ 285750 w 485775"/>
                <a:gd name="connsiteY9" fmla="*/ 227013 h 804863"/>
                <a:gd name="connsiteX10" fmla="*/ 260350 w 485775"/>
                <a:gd name="connsiteY10" fmla="*/ 88900 h 804863"/>
                <a:gd name="connsiteX11" fmla="*/ 220663 w 485775"/>
                <a:gd name="connsiteY11" fmla="*/ 331788 h 804863"/>
                <a:gd name="connsiteX12" fmla="*/ 200025 w 485775"/>
                <a:gd name="connsiteY12" fmla="*/ 601663 h 804863"/>
                <a:gd name="connsiteX13" fmla="*/ 173038 w 485775"/>
                <a:gd name="connsiteY13" fmla="*/ 804863 h 804863"/>
                <a:gd name="connsiteX14" fmla="*/ 90488 w 485775"/>
                <a:gd name="connsiteY14" fmla="*/ 787400 h 804863"/>
                <a:gd name="connsiteX15" fmla="*/ 0 w 485775"/>
                <a:gd name="connsiteY15" fmla="*/ 747713 h 804863"/>
                <a:gd name="connsiteX16" fmla="*/ 25400 w 485775"/>
                <a:gd name="connsiteY16" fmla="*/ 704850 h 804863"/>
                <a:gd name="connsiteX0" fmla="*/ 65088 w 485775"/>
                <a:gd name="connsiteY0" fmla="*/ 225425 h 804863"/>
                <a:gd name="connsiteX1" fmla="*/ 49213 w 485775"/>
                <a:gd name="connsiteY1" fmla="*/ 0 h 804863"/>
                <a:gd name="connsiteX2" fmla="*/ 471488 w 485775"/>
                <a:gd name="connsiteY2" fmla="*/ 6350 h 804863"/>
                <a:gd name="connsiteX3" fmla="*/ 471488 w 485775"/>
                <a:gd name="connsiteY3" fmla="*/ 531813 h 804863"/>
                <a:gd name="connsiteX4" fmla="*/ 485775 w 485775"/>
                <a:gd name="connsiteY4" fmla="*/ 749300 h 804863"/>
                <a:gd name="connsiteX5" fmla="*/ 436563 w 485775"/>
                <a:gd name="connsiteY5" fmla="*/ 803275 h 804863"/>
                <a:gd name="connsiteX6" fmla="*/ 327025 w 485775"/>
                <a:gd name="connsiteY6" fmla="*/ 803275 h 804863"/>
                <a:gd name="connsiteX7" fmla="*/ 309563 w 485775"/>
                <a:gd name="connsiteY7" fmla="*/ 477838 h 804863"/>
                <a:gd name="connsiteX8" fmla="*/ 285750 w 485775"/>
                <a:gd name="connsiteY8" fmla="*/ 227013 h 804863"/>
                <a:gd name="connsiteX9" fmla="*/ 260350 w 485775"/>
                <a:gd name="connsiteY9" fmla="*/ 88900 h 804863"/>
                <a:gd name="connsiteX10" fmla="*/ 220663 w 485775"/>
                <a:gd name="connsiteY10" fmla="*/ 331788 h 804863"/>
                <a:gd name="connsiteX11" fmla="*/ 200025 w 485775"/>
                <a:gd name="connsiteY11" fmla="*/ 601663 h 804863"/>
                <a:gd name="connsiteX12" fmla="*/ 173038 w 485775"/>
                <a:gd name="connsiteY12" fmla="*/ 804863 h 804863"/>
                <a:gd name="connsiteX13" fmla="*/ 90488 w 485775"/>
                <a:gd name="connsiteY13" fmla="*/ 787400 h 804863"/>
                <a:gd name="connsiteX14" fmla="*/ 0 w 485775"/>
                <a:gd name="connsiteY14" fmla="*/ 747713 h 804863"/>
                <a:gd name="connsiteX15" fmla="*/ 25400 w 485775"/>
                <a:gd name="connsiteY15" fmla="*/ 704850 h 804863"/>
                <a:gd name="connsiteX0" fmla="*/ 49213 w 485775"/>
                <a:gd name="connsiteY0" fmla="*/ 0 h 804863"/>
                <a:gd name="connsiteX1" fmla="*/ 471488 w 485775"/>
                <a:gd name="connsiteY1" fmla="*/ 6350 h 804863"/>
                <a:gd name="connsiteX2" fmla="*/ 471488 w 485775"/>
                <a:gd name="connsiteY2" fmla="*/ 531813 h 804863"/>
                <a:gd name="connsiteX3" fmla="*/ 485775 w 485775"/>
                <a:gd name="connsiteY3" fmla="*/ 749300 h 804863"/>
                <a:gd name="connsiteX4" fmla="*/ 436563 w 485775"/>
                <a:gd name="connsiteY4" fmla="*/ 803275 h 804863"/>
                <a:gd name="connsiteX5" fmla="*/ 327025 w 485775"/>
                <a:gd name="connsiteY5" fmla="*/ 803275 h 804863"/>
                <a:gd name="connsiteX6" fmla="*/ 309563 w 485775"/>
                <a:gd name="connsiteY6" fmla="*/ 477838 h 804863"/>
                <a:gd name="connsiteX7" fmla="*/ 285750 w 485775"/>
                <a:gd name="connsiteY7" fmla="*/ 227013 h 804863"/>
                <a:gd name="connsiteX8" fmla="*/ 260350 w 485775"/>
                <a:gd name="connsiteY8" fmla="*/ 88900 h 804863"/>
                <a:gd name="connsiteX9" fmla="*/ 220663 w 485775"/>
                <a:gd name="connsiteY9" fmla="*/ 331788 h 804863"/>
                <a:gd name="connsiteX10" fmla="*/ 200025 w 485775"/>
                <a:gd name="connsiteY10" fmla="*/ 601663 h 804863"/>
                <a:gd name="connsiteX11" fmla="*/ 173038 w 485775"/>
                <a:gd name="connsiteY11" fmla="*/ 804863 h 804863"/>
                <a:gd name="connsiteX12" fmla="*/ 90488 w 485775"/>
                <a:gd name="connsiteY12" fmla="*/ 787400 h 804863"/>
                <a:gd name="connsiteX13" fmla="*/ 0 w 485775"/>
                <a:gd name="connsiteY13" fmla="*/ 747713 h 804863"/>
                <a:gd name="connsiteX14" fmla="*/ 25400 w 485775"/>
                <a:gd name="connsiteY14" fmla="*/ 704850 h 804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85775" h="804863">
                  <a:moveTo>
                    <a:pt x="49213" y="0"/>
                  </a:moveTo>
                  <a:lnTo>
                    <a:pt x="471488" y="6350"/>
                  </a:lnTo>
                  <a:lnTo>
                    <a:pt x="471488" y="531813"/>
                  </a:lnTo>
                  <a:lnTo>
                    <a:pt x="485775" y="749300"/>
                  </a:lnTo>
                  <a:lnTo>
                    <a:pt x="436563" y="803275"/>
                  </a:lnTo>
                  <a:lnTo>
                    <a:pt x="327025" y="803275"/>
                  </a:lnTo>
                  <a:lnTo>
                    <a:pt x="309563" y="477838"/>
                  </a:lnTo>
                  <a:lnTo>
                    <a:pt x="285750" y="227013"/>
                  </a:lnTo>
                  <a:lnTo>
                    <a:pt x="260350" y="88900"/>
                  </a:lnTo>
                  <a:lnTo>
                    <a:pt x="220663" y="331788"/>
                  </a:lnTo>
                  <a:lnTo>
                    <a:pt x="200025" y="601663"/>
                  </a:lnTo>
                  <a:lnTo>
                    <a:pt x="173038" y="804863"/>
                  </a:lnTo>
                  <a:lnTo>
                    <a:pt x="90488" y="787400"/>
                  </a:lnTo>
                  <a:lnTo>
                    <a:pt x="0" y="747713"/>
                  </a:lnTo>
                  <a:lnTo>
                    <a:pt x="25400" y="704850"/>
                  </a:lnTo>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柱 30"/>
            <p:cNvSpPr/>
            <p:nvPr/>
          </p:nvSpPr>
          <p:spPr>
            <a:xfrm>
              <a:off x="3940108" y="1984907"/>
              <a:ext cx="149225" cy="106084"/>
            </a:xfrm>
            <a:prstGeom prst="can">
              <a:avLst/>
            </a:prstGeom>
            <a:solidFill>
              <a:srgbClr val="FFCCCC"/>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1" name="グループ化 20"/>
            <p:cNvGrpSpPr/>
            <p:nvPr/>
          </p:nvGrpSpPr>
          <p:grpSpPr>
            <a:xfrm>
              <a:off x="3779234" y="1500237"/>
              <a:ext cx="478923" cy="517525"/>
              <a:chOff x="3426651" y="2166938"/>
              <a:chExt cx="478923" cy="517525"/>
            </a:xfrm>
          </p:grpSpPr>
          <p:grpSp>
            <p:nvGrpSpPr>
              <p:cNvPr id="18" name="グループ化 17"/>
              <p:cNvGrpSpPr/>
              <p:nvPr/>
            </p:nvGrpSpPr>
            <p:grpSpPr>
              <a:xfrm rot="21075994" flipH="1">
                <a:off x="3426651" y="2419969"/>
                <a:ext cx="55558" cy="109877"/>
                <a:chOff x="4063595" y="2306930"/>
                <a:chExt cx="76605" cy="127047"/>
              </a:xfrm>
            </p:grpSpPr>
            <p:sp>
              <p:nvSpPr>
                <p:cNvPr id="19" name="フリーフォーム 18"/>
                <p:cNvSpPr/>
                <p:nvPr/>
              </p:nvSpPr>
              <p:spPr>
                <a:xfrm>
                  <a:off x="4063595" y="2306930"/>
                  <a:ext cx="76605" cy="127047"/>
                </a:xfrm>
                <a:custGeom>
                  <a:avLst/>
                  <a:gdLst>
                    <a:gd name="connsiteX0" fmla="*/ 3187 w 84349"/>
                    <a:gd name="connsiteY0" fmla="*/ 67768 h 159863"/>
                    <a:gd name="connsiteX1" fmla="*/ 44462 w 84349"/>
                    <a:gd name="connsiteY1" fmla="*/ 1093 h 159863"/>
                    <a:gd name="connsiteX2" fmla="*/ 79387 w 84349"/>
                    <a:gd name="connsiteY2" fmla="*/ 36018 h 159863"/>
                    <a:gd name="connsiteX3" fmla="*/ 76212 w 84349"/>
                    <a:gd name="connsiteY3" fmla="*/ 156668 h 159863"/>
                    <a:gd name="connsiteX4" fmla="*/ 6362 w 84349"/>
                    <a:gd name="connsiteY4" fmla="*/ 121743 h 159863"/>
                    <a:gd name="connsiteX5" fmla="*/ 3187 w 84349"/>
                    <a:gd name="connsiteY5" fmla="*/ 67768 h 15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349" h="159863">
                      <a:moveTo>
                        <a:pt x="3187" y="67768"/>
                      </a:moveTo>
                      <a:cubicBezTo>
                        <a:pt x="9537" y="47660"/>
                        <a:pt x="31762" y="6385"/>
                        <a:pt x="44462" y="1093"/>
                      </a:cubicBezTo>
                      <a:cubicBezTo>
                        <a:pt x="57162" y="-4199"/>
                        <a:pt x="74095" y="10089"/>
                        <a:pt x="79387" y="36018"/>
                      </a:cubicBezTo>
                      <a:cubicBezTo>
                        <a:pt x="84679" y="61947"/>
                        <a:pt x="88383" y="142381"/>
                        <a:pt x="76212" y="156668"/>
                      </a:cubicBezTo>
                      <a:cubicBezTo>
                        <a:pt x="64041" y="170955"/>
                        <a:pt x="11654" y="133385"/>
                        <a:pt x="6362" y="121743"/>
                      </a:cubicBezTo>
                      <a:cubicBezTo>
                        <a:pt x="1070" y="110101"/>
                        <a:pt x="-3163" y="87876"/>
                        <a:pt x="3187" y="67768"/>
                      </a:cubicBezTo>
                      <a:close/>
                    </a:path>
                  </a:pathLst>
                </a:custGeom>
                <a:solidFill>
                  <a:srgbClr val="FFCCCC"/>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リーフォーム 19"/>
                <p:cNvSpPr/>
                <p:nvPr/>
              </p:nvSpPr>
              <p:spPr>
                <a:xfrm>
                  <a:off x="4084640" y="2339960"/>
                  <a:ext cx="34513" cy="60985"/>
                </a:xfrm>
                <a:custGeom>
                  <a:avLst/>
                  <a:gdLst>
                    <a:gd name="connsiteX0" fmla="*/ 6464 w 52628"/>
                    <a:gd name="connsiteY0" fmla="*/ 19050 h 130175"/>
                    <a:gd name="connsiteX1" fmla="*/ 3289 w 52628"/>
                    <a:gd name="connsiteY1" fmla="*/ 3175 h 130175"/>
                    <a:gd name="connsiteX2" fmla="*/ 12814 w 52628"/>
                    <a:gd name="connsiteY2" fmla="*/ 0 h 130175"/>
                    <a:gd name="connsiteX3" fmla="*/ 35039 w 52628"/>
                    <a:gd name="connsiteY3" fmla="*/ 3175 h 130175"/>
                    <a:gd name="connsiteX4" fmla="*/ 44564 w 52628"/>
                    <a:gd name="connsiteY4" fmla="*/ 31750 h 130175"/>
                    <a:gd name="connsiteX5" fmla="*/ 47739 w 52628"/>
                    <a:gd name="connsiteY5" fmla="*/ 41275 h 130175"/>
                    <a:gd name="connsiteX6" fmla="*/ 35039 w 52628"/>
                    <a:gd name="connsiteY6" fmla="*/ 127000 h 130175"/>
                    <a:gd name="connsiteX7" fmla="*/ 25514 w 52628"/>
                    <a:gd name="connsiteY7" fmla="*/ 130175 h 130175"/>
                    <a:gd name="connsiteX8" fmla="*/ 114 w 52628"/>
                    <a:gd name="connsiteY8" fmla="*/ 117475 h 130175"/>
                    <a:gd name="connsiteX9" fmla="*/ 114 w 52628"/>
                    <a:gd name="connsiteY9" fmla="*/ 114300 h 130175"/>
                    <a:gd name="connsiteX0" fmla="*/ 6464 w 48714"/>
                    <a:gd name="connsiteY0" fmla="*/ 19050 h 130175"/>
                    <a:gd name="connsiteX1" fmla="*/ 3289 w 48714"/>
                    <a:gd name="connsiteY1" fmla="*/ 3175 h 130175"/>
                    <a:gd name="connsiteX2" fmla="*/ 12814 w 48714"/>
                    <a:gd name="connsiteY2" fmla="*/ 0 h 130175"/>
                    <a:gd name="connsiteX3" fmla="*/ 35039 w 48714"/>
                    <a:gd name="connsiteY3" fmla="*/ 3175 h 130175"/>
                    <a:gd name="connsiteX4" fmla="*/ 44564 w 48714"/>
                    <a:gd name="connsiteY4" fmla="*/ 31750 h 130175"/>
                    <a:gd name="connsiteX5" fmla="*/ 47739 w 48714"/>
                    <a:gd name="connsiteY5" fmla="*/ 41275 h 130175"/>
                    <a:gd name="connsiteX6" fmla="*/ 25901 w 48714"/>
                    <a:gd name="connsiteY6" fmla="*/ 116725 h 130175"/>
                    <a:gd name="connsiteX7" fmla="*/ 25514 w 48714"/>
                    <a:gd name="connsiteY7" fmla="*/ 130175 h 130175"/>
                    <a:gd name="connsiteX8" fmla="*/ 114 w 48714"/>
                    <a:gd name="connsiteY8" fmla="*/ 117475 h 130175"/>
                    <a:gd name="connsiteX9" fmla="*/ 114 w 48714"/>
                    <a:gd name="connsiteY9" fmla="*/ 114300 h 130175"/>
                    <a:gd name="connsiteX0" fmla="*/ 6464 w 48129"/>
                    <a:gd name="connsiteY0" fmla="*/ 19050 h 130175"/>
                    <a:gd name="connsiteX1" fmla="*/ 3289 w 48129"/>
                    <a:gd name="connsiteY1" fmla="*/ 3175 h 130175"/>
                    <a:gd name="connsiteX2" fmla="*/ 12814 w 48129"/>
                    <a:gd name="connsiteY2" fmla="*/ 0 h 130175"/>
                    <a:gd name="connsiteX3" fmla="*/ 35039 w 48129"/>
                    <a:gd name="connsiteY3" fmla="*/ 3175 h 130175"/>
                    <a:gd name="connsiteX4" fmla="*/ 44564 w 48129"/>
                    <a:gd name="connsiteY4" fmla="*/ 31750 h 130175"/>
                    <a:gd name="connsiteX5" fmla="*/ 47739 w 48129"/>
                    <a:gd name="connsiteY5" fmla="*/ 41275 h 130175"/>
                    <a:gd name="connsiteX6" fmla="*/ 35031 w 48129"/>
                    <a:gd name="connsiteY6" fmla="*/ 75364 h 130175"/>
                    <a:gd name="connsiteX7" fmla="*/ 25901 w 48129"/>
                    <a:gd name="connsiteY7" fmla="*/ 116725 h 130175"/>
                    <a:gd name="connsiteX8" fmla="*/ 25514 w 48129"/>
                    <a:gd name="connsiteY8" fmla="*/ 130175 h 130175"/>
                    <a:gd name="connsiteX9" fmla="*/ 114 w 48129"/>
                    <a:gd name="connsiteY9" fmla="*/ 117475 h 130175"/>
                    <a:gd name="connsiteX10" fmla="*/ 114 w 48129"/>
                    <a:gd name="connsiteY10" fmla="*/ 114300 h 130175"/>
                    <a:gd name="connsiteX0" fmla="*/ 6464 w 44580"/>
                    <a:gd name="connsiteY0" fmla="*/ 19050 h 130175"/>
                    <a:gd name="connsiteX1" fmla="*/ 3289 w 44580"/>
                    <a:gd name="connsiteY1" fmla="*/ 3175 h 130175"/>
                    <a:gd name="connsiteX2" fmla="*/ 12814 w 44580"/>
                    <a:gd name="connsiteY2" fmla="*/ 0 h 130175"/>
                    <a:gd name="connsiteX3" fmla="*/ 35039 w 44580"/>
                    <a:gd name="connsiteY3" fmla="*/ 3175 h 130175"/>
                    <a:gd name="connsiteX4" fmla="*/ 44564 w 44580"/>
                    <a:gd name="connsiteY4" fmla="*/ 31750 h 130175"/>
                    <a:gd name="connsiteX5" fmla="*/ 32699 w 44580"/>
                    <a:gd name="connsiteY5" fmla="*/ 41274 h 130175"/>
                    <a:gd name="connsiteX6" fmla="*/ 35031 w 44580"/>
                    <a:gd name="connsiteY6" fmla="*/ 75364 h 130175"/>
                    <a:gd name="connsiteX7" fmla="*/ 25901 w 44580"/>
                    <a:gd name="connsiteY7" fmla="*/ 116725 h 130175"/>
                    <a:gd name="connsiteX8" fmla="*/ 25514 w 44580"/>
                    <a:gd name="connsiteY8" fmla="*/ 130175 h 130175"/>
                    <a:gd name="connsiteX9" fmla="*/ 114 w 44580"/>
                    <a:gd name="connsiteY9" fmla="*/ 117475 h 130175"/>
                    <a:gd name="connsiteX10" fmla="*/ 114 w 44580"/>
                    <a:gd name="connsiteY10" fmla="*/ 114300 h 130175"/>
                    <a:gd name="connsiteX0" fmla="*/ 6464 w 44627"/>
                    <a:gd name="connsiteY0" fmla="*/ 20474 h 131599"/>
                    <a:gd name="connsiteX1" fmla="*/ 3289 w 44627"/>
                    <a:gd name="connsiteY1" fmla="*/ 4599 h 131599"/>
                    <a:gd name="connsiteX2" fmla="*/ 12814 w 44627"/>
                    <a:gd name="connsiteY2" fmla="*/ 1424 h 131599"/>
                    <a:gd name="connsiteX3" fmla="*/ 26684 w 44627"/>
                    <a:gd name="connsiteY3" fmla="*/ 25152 h 131599"/>
                    <a:gd name="connsiteX4" fmla="*/ 44564 w 44627"/>
                    <a:gd name="connsiteY4" fmla="*/ 33174 h 131599"/>
                    <a:gd name="connsiteX5" fmla="*/ 32699 w 44627"/>
                    <a:gd name="connsiteY5" fmla="*/ 42698 h 131599"/>
                    <a:gd name="connsiteX6" fmla="*/ 35031 w 44627"/>
                    <a:gd name="connsiteY6" fmla="*/ 76788 h 131599"/>
                    <a:gd name="connsiteX7" fmla="*/ 25901 w 44627"/>
                    <a:gd name="connsiteY7" fmla="*/ 118149 h 131599"/>
                    <a:gd name="connsiteX8" fmla="*/ 25514 w 44627"/>
                    <a:gd name="connsiteY8" fmla="*/ 131599 h 131599"/>
                    <a:gd name="connsiteX9" fmla="*/ 114 w 44627"/>
                    <a:gd name="connsiteY9" fmla="*/ 118899 h 131599"/>
                    <a:gd name="connsiteX10" fmla="*/ 114 w 44627"/>
                    <a:gd name="connsiteY10" fmla="*/ 115724 h 131599"/>
                    <a:gd name="connsiteX0" fmla="*/ 6464 w 36332"/>
                    <a:gd name="connsiteY0" fmla="*/ 20474 h 131599"/>
                    <a:gd name="connsiteX1" fmla="*/ 3289 w 36332"/>
                    <a:gd name="connsiteY1" fmla="*/ 4599 h 131599"/>
                    <a:gd name="connsiteX2" fmla="*/ 12814 w 36332"/>
                    <a:gd name="connsiteY2" fmla="*/ 1424 h 131599"/>
                    <a:gd name="connsiteX3" fmla="*/ 26684 w 36332"/>
                    <a:gd name="connsiteY3" fmla="*/ 25152 h 131599"/>
                    <a:gd name="connsiteX4" fmla="*/ 29524 w 36332"/>
                    <a:gd name="connsiteY4" fmla="*/ 36600 h 131599"/>
                    <a:gd name="connsiteX5" fmla="*/ 32699 w 36332"/>
                    <a:gd name="connsiteY5" fmla="*/ 42698 h 131599"/>
                    <a:gd name="connsiteX6" fmla="*/ 35031 w 36332"/>
                    <a:gd name="connsiteY6" fmla="*/ 76788 h 131599"/>
                    <a:gd name="connsiteX7" fmla="*/ 25901 w 36332"/>
                    <a:gd name="connsiteY7" fmla="*/ 118149 h 131599"/>
                    <a:gd name="connsiteX8" fmla="*/ 25514 w 36332"/>
                    <a:gd name="connsiteY8" fmla="*/ 131599 h 131599"/>
                    <a:gd name="connsiteX9" fmla="*/ 114 w 36332"/>
                    <a:gd name="connsiteY9" fmla="*/ 118899 h 131599"/>
                    <a:gd name="connsiteX10" fmla="*/ 114 w 36332"/>
                    <a:gd name="connsiteY10" fmla="*/ 115724 h 131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6332" h="131599">
                      <a:moveTo>
                        <a:pt x="6464" y="20474"/>
                      </a:moveTo>
                      <a:cubicBezTo>
                        <a:pt x="5406" y="15182"/>
                        <a:pt x="1582" y="9719"/>
                        <a:pt x="3289" y="4599"/>
                      </a:cubicBezTo>
                      <a:cubicBezTo>
                        <a:pt x="4347" y="1424"/>
                        <a:pt x="8915" y="-2001"/>
                        <a:pt x="12814" y="1424"/>
                      </a:cubicBezTo>
                      <a:cubicBezTo>
                        <a:pt x="16713" y="4849"/>
                        <a:pt x="19276" y="24094"/>
                        <a:pt x="26684" y="25152"/>
                      </a:cubicBezTo>
                      <a:cubicBezTo>
                        <a:pt x="29859" y="34677"/>
                        <a:pt x="28522" y="33676"/>
                        <a:pt x="29524" y="36600"/>
                      </a:cubicBezTo>
                      <a:cubicBezTo>
                        <a:pt x="30527" y="39524"/>
                        <a:pt x="31781" y="36000"/>
                        <a:pt x="32699" y="42698"/>
                      </a:cubicBezTo>
                      <a:cubicBezTo>
                        <a:pt x="33617" y="49396"/>
                        <a:pt x="38671" y="64213"/>
                        <a:pt x="35031" y="76788"/>
                      </a:cubicBezTo>
                      <a:cubicBezTo>
                        <a:pt x="31391" y="89363"/>
                        <a:pt x="27487" y="109014"/>
                        <a:pt x="25901" y="118149"/>
                      </a:cubicBezTo>
                      <a:cubicBezTo>
                        <a:pt x="24315" y="127284"/>
                        <a:pt x="28689" y="130541"/>
                        <a:pt x="25514" y="131599"/>
                      </a:cubicBezTo>
                      <a:cubicBezTo>
                        <a:pt x="3188" y="128410"/>
                        <a:pt x="4219" y="135318"/>
                        <a:pt x="114" y="118899"/>
                      </a:cubicBezTo>
                      <a:cubicBezTo>
                        <a:pt x="-143" y="117872"/>
                        <a:pt x="114" y="116782"/>
                        <a:pt x="114" y="115724"/>
                      </a:cubicBezTo>
                    </a:path>
                  </a:pathLst>
                </a:cu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p:cNvGrpSpPr/>
              <p:nvPr/>
            </p:nvGrpSpPr>
            <p:grpSpPr>
              <a:xfrm rot="524006">
                <a:off x="3850016" y="2400911"/>
                <a:ext cx="55558" cy="109877"/>
                <a:chOff x="4063595" y="2306930"/>
                <a:chExt cx="76605" cy="127047"/>
              </a:xfrm>
            </p:grpSpPr>
            <p:sp>
              <p:nvSpPr>
                <p:cNvPr id="13" name="フリーフォーム 12"/>
                <p:cNvSpPr/>
                <p:nvPr/>
              </p:nvSpPr>
              <p:spPr>
                <a:xfrm>
                  <a:off x="4063595" y="2306930"/>
                  <a:ext cx="76605" cy="127047"/>
                </a:xfrm>
                <a:custGeom>
                  <a:avLst/>
                  <a:gdLst>
                    <a:gd name="connsiteX0" fmla="*/ 3187 w 84349"/>
                    <a:gd name="connsiteY0" fmla="*/ 67768 h 159863"/>
                    <a:gd name="connsiteX1" fmla="*/ 44462 w 84349"/>
                    <a:gd name="connsiteY1" fmla="*/ 1093 h 159863"/>
                    <a:gd name="connsiteX2" fmla="*/ 79387 w 84349"/>
                    <a:gd name="connsiteY2" fmla="*/ 36018 h 159863"/>
                    <a:gd name="connsiteX3" fmla="*/ 76212 w 84349"/>
                    <a:gd name="connsiteY3" fmla="*/ 156668 h 159863"/>
                    <a:gd name="connsiteX4" fmla="*/ 6362 w 84349"/>
                    <a:gd name="connsiteY4" fmla="*/ 121743 h 159863"/>
                    <a:gd name="connsiteX5" fmla="*/ 3187 w 84349"/>
                    <a:gd name="connsiteY5" fmla="*/ 67768 h 15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349" h="159863">
                      <a:moveTo>
                        <a:pt x="3187" y="67768"/>
                      </a:moveTo>
                      <a:cubicBezTo>
                        <a:pt x="9537" y="47660"/>
                        <a:pt x="31762" y="6385"/>
                        <a:pt x="44462" y="1093"/>
                      </a:cubicBezTo>
                      <a:cubicBezTo>
                        <a:pt x="57162" y="-4199"/>
                        <a:pt x="74095" y="10089"/>
                        <a:pt x="79387" y="36018"/>
                      </a:cubicBezTo>
                      <a:cubicBezTo>
                        <a:pt x="84679" y="61947"/>
                        <a:pt x="88383" y="142381"/>
                        <a:pt x="76212" y="156668"/>
                      </a:cubicBezTo>
                      <a:cubicBezTo>
                        <a:pt x="64041" y="170955"/>
                        <a:pt x="11654" y="133385"/>
                        <a:pt x="6362" y="121743"/>
                      </a:cubicBezTo>
                      <a:cubicBezTo>
                        <a:pt x="1070" y="110101"/>
                        <a:pt x="-3163" y="87876"/>
                        <a:pt x="3187" y="67768"/>
                      </a:cubicBezTo>
                      <a:close/>
                    </a:path>
                  </a:pathLst>
                </a:custGeom>
                <a:solidFill>
                  <a:srgbClr val="FFCCCC"/>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リーフォーム 13"/>
                <p:cNvSpPr/>
                <p:nvPr/>
              </p:nvSpPr>
              <p:spPr>
                <a:xfrm>
                  <a:off x="4084640" y="2339960"/>
                  <a:ext cx="34513" cy="60985"/>
                </a:xfrm>
                <a:custGeom>
                  <a:avLst/>
                  <a:gdLst>
                    <a:gd name="connsiteX0" fmla="*/ 6464 w 52628"/>
                    <a:gd name="connsiteY0" fmla="*/ 19050 h 130175"/>
                    <a:gd name="connsiteX1" fmla="*/ 3289 w 52628"/>
                    <a:gd name="connsiteY1" fmla="*/ 3175 h 130175"/>
                    <a:gd name="connsiteX2" fmla="*/ 12814 w 52628"/>
                    <a:gd name="connsiteY2" fmla="*/ 0 h 130175"/>
                    <a:gd name="connsiteX3" fmla="*/ 35039 w 52628"/>
                    <a:gd name="connsiteY3" fmla="*/ 3175 h 130175"/>
                    <a:gd name="connsiteX4" fmla="*/ 44564 w 52628"/>
                    <a:gd name="connsiteY4" fmla="*/ 31750 h 130175"/>
                    <a:gd name="connsiteX5" fmla="*/ 47739 w 52628"/>
                    <a:gd name="connsiteY5" fmla="*/ 41275 h 130175"/>
                    <a:gd name="connsiteX6" fmla="*/ 35039 w 52628"/>
                    <a:gd name="connsiteY6" fmla="*/ 127000 h 130175"/>
                    <a:gd name="connsiteX7" fmla="*/ 25514 w 52628"/>
                    <a:gd name="connsiteY7" fmla="*/ 130175 h 130175"/>
                    <a:gd name="connsiteX8" fmla="*/ 114 w 52628"/>
                    <a:gd name="connsiteY8" fmla="*/ 117475 h 130175"/>
                    <a:gd name="connsiteX9" fmla="*/ 114 w 52628"/>
                    <a:gd name="connsiteY9" fmla="*/ 114300 h 130175"/>
                    <a:gd name="connsiteX0" fmla="*/ 6464 w 48714"/>
                    <a:gd name="connsiteY0" fmla="*/ 19050 h 130175"/>
                    <a:gd name="connsiteX1" fmla="*/ 3289 w 48714"/>
                    <a:gd name="connsiteY1" fmla="*/ 3175 h 130175"/>
                    <a:gd name="connsiteX2" fmla="*/ 12814 w 48714"/>
                    <a:gd name="connsiteY2" fmla="*/ 0 h 130175"/>
                    <a:gd name="connsiteX3" fmla="*/ 35039 w 48714"/>
                    <a:gd name="connsiteY3" fmla="*/ 3175 h 130175"/>
                    <a:gd name="connsiteX4" fmla="*/ 44564 w 48714"/>
                    <a:gd name="connsiteY4" fmla="*/ 31750 h 130175"/>
                    <a:gd name="connsiteX5" fmla="*/ 47739 w 48714"/>
                    <a:gd name="connsiteY5" fmla="*/ 41275 h 130175"/>
                    <a:gd name="connsiteX6" fmla="*/ 25901 w 48714"/>
                    <a:gd name="connsiteY6" fmla="*/ 116725 h 130175"/>
                    <a:gd name="connsiteX7" fmla="*/ 25514 w 48714"/>
                    <a:gd name="connsiteY7" fmla="*/ 130175 h 130175"/>
                    <a:gd name="connsiteX8" fmla="*/ 114 w 48714"/>
                    <a:gd name="connsiteY8" fmla="*/ 117475 h 130175"/>
                    <a:gd name="connsiteX9" fmla="*/ 114 w 48714"/>
                    <a:gd name="connsiteY9" fmla="*/ 114300 h 130175"/>
                    <a:gd name="connsiteX0" fmla="*/ 6464 w 48129"/>
                    <a:gd name="connsiteY0" fmla="*/ 19050 h 130175"/>
                    <a:gd name="connsiteX1" fmla="*/ 3289 w 48129"/>
                    <a:gd name="connsiteY1" fmla="*/ 3175 h 130175"/>
                    <a:gd name="connsiteX2" fmla="*/ 12814 w 48129"/>
                    <a:gd name="connsiteY2" fmla="*/ 0 h 130175"/>
                    <a:gd name="connsiteX3" fmla="*/ 35039 w 48129"/>
                    <a:gd name="connsiteY3" fmla="*/ 3175 h 130175"/>
                    <a:gd name="connsiteX4" fmla="*/ 44564 w 48129"/>
                    <a:gd name="connsiteY4" fmla="*/ 31750 h 130175"/>
                    <a:gd name="connsiteX5" fmla="*/ 47739 w 48129"/>
                    <a:gd name="connsiteY5" fmla="*/ 41275 h 130175"/>
                    <a:gd name="connsiteX6" fmla="*/ 35031 w 48129"/>
                    <a:gd name="connsiteY6" fmla="*/ 75364 h 130175"/>
                    <a:gd name="connsiteX7" fmla="*/ 25901 w 48129"/>
                    <a:gd name="connsiteY7" fmla="*/ 116725 h 130175"/>
                    <a:gd name="connsiteX8" fmla="*/ 25514 w 48129"/>
                    <a:gd name="connsiteY8" fmla="*/ 130175 h 130175"/>
                    <a:gd name="connsiteX9" fmla="*/ 114 w 48129"/>
                    <a:gd name="connsiteY9" fmla="*/ 117475 h 130175"/>
                    <a:gd name="connsiteX10" fmla="*/ 114 w 48129"/>
                    <a:gd name="connsiteY10" fmla="*/ 114300 h 130175"/>
                    <a:gd name="connsiteX0" fmla="*/ 6464 w 44580"/>
                    <a:gd name="connsiteY0" fmla="*/ 19050 h 130175"/>
                    <a:gd name="connsiteX1" fmla="*/ 3289 w 44580"/>
                    <a:gd name="connsiteY1" fmla="*/ 3175 h 130175"/>
                    <a:gd name="connsiteX2" fmla="*/ 12814 w 44580"/>
                    <a:gd name="connsiteY2" fmla="*/ 0 h 130175"/>
                    <a:gd name="connsiteX3" fmla="*/ 35039 w 44580"/>
                    <a:gd name="connsiteY3" fmla="*/ 3175 h 130175"/>
                    <a:gd name="connsiteX4" fmla="*/ 44564 w 44580"/>
                    <a:gd name="connsiteY4" fmla="*/ 31750 h 130175"/>
                    <a:gd name="connsiteX5" fmla="*/ 32699 w 44580"/>
                    <a:gd name="connsiteY5" fmla="*/ 41274 h 130175"/>
                    <a:gd name="connsiteX6" fmla="*/ 35031 w 44580"/>
                    <a:gd name="connsiteY6" fmla="*/ 75364 h 130175"/>
                    <a:gd name="connsiteX7" fmla="*/ 25901 w 44580"/>
                    <a:gd name="connsiteY7" fmla="*/ 116725 h 130175"/>
                    <a:gd name="connsiteX8" fmla="*/ 25514 w 44580"/>
                    <a:gd name="connsiteY8" fmla="*/ 130175 h 130175"/>
                    <a:gd name="connsiteX9" fmla="*/ 114 w 44580"/>
                    <a:gd name="connsiteY9" fmla="*/ 117475 h 130175"/>
                    <a:gd name="connsiteX10" fmla="*/ 114 w 44580"/>
                    <a:gd name="connsiteY10" fmla="*/ 114300 h 130175"/>
                    <a:gd name="connsiteX0" fmla="*/ 6464 w 44627"/>
                    <a:gd name="connsiteY0" fmla="*/ 20474 h 131599"/>
                    <a:gd name="connsiteX1" fmla="*/ 3289 w 44627"/>
                    <a:gd name="connsiteY1" fmla="*/ 4599 h 131599"/>
                    <a:gd name="connsiteX2" fmla="*/ 12814 w 44627"/>
                    <a:gd name="connsiteY2" fmla="*/ 1424 h 131599"/>
                    <a:gd name="connsiteX3" fmla="*/ 26684 w 44627"/>
                    <a:gd name="connsiteY3" fmla="*/ 25152 h 131599"/>
                    <a:gd name="connsiteX4" fmla="*/ 44564 w 44627"/>
                    <a:gd name="connsiteY4" fmla="*/ 33174 h 131599"/>
                    <a:gd name="connsiteX5" fmla="*/ 32699 w 44627"/>
                    <a:gd name="connsiteY5" fmla="*/ 42698 h 131599"/>
                    <a:gd name="connsiteX6" fmla="*/ 35031 w 44627"/>
                    <a:gd name="connsiteY6" fmla="*/ 76788 h 131599"/>
                    <a:gd name="connsiteX7" fmla="*/ 25901 w 44627"/>
                    <a:gd name="connsiteY7" fmla="*/ 118149 h 131599"/>
                    <a:gd name="connsiteX8" fmla="*/ 25514 w 44627"/>
                    <a:gd name="connsiteY8" fmla="*/ 131599 h 131599"/>
                    <a:gd name="connsiteX9" fmla="*/ 114 w 44627"/>
                    <a:gd name="connsiteY9" fmla="*/ 118899 h 131599"/>
                    <a:gd name="connsiteX10" fmla="*/ 114 w 44627"/>
                    <a:gd name="connsiteY10" fmla="*/ 115724 h 131599"/>
                    <a:gd name="connsiteX0" fmla="*/ 6464 w 36332"/>
                    <a:gd name="connsiteY0" fmla="*/ 20474 h 131599"/>
                    <a:gd name="connsiteX1" fmla="*/ 3289 w 36332"/>
                    <a:gd name="connsiteY1" fmla="*/ 4599 h 131599"/>
                    <a:gd name="connsiteX2" fmla="*/ 12814 w 36332"/>
                    <a:gd name="connsiteY2" fmla="*/ 1424 h 131599"/>
                    <a:gd name="connsiteX3" fmla="*/ 26684 w 36332"/>
                    <a:gd name="connsiteY3" fmla="*/ 25152 h 131599"/>
                    <a:gd name="connsiteX4" fmla="*/ 29524 w 36332"/>
                    <a:gd name="connsiteY4" fmla="*/ 36600 h 131599"/>
                    <a:gd name="connsiteX5" fmla="*/ 32699 w 36332"/>
                    <a:gd name="connsiteY5" fmla="*/ 42698 h 131599"/>
                    <a:gd name="connsiteX6" fmla="*/ 35031 w 36332"/>
                    <a:gd name="connsiteY6" fmla="*/ 76788 h 131599"/>
                    <a:gd name="connsiteX7" fmla="*/ 25901 w 36332"/>
                    <a:gd name="connsiteY7" fmla="*/ 118149 h 131599"/>
                    <a:gd name="connsiteX8" fmla="*/ 25514 w 36332"/>
                    <a:gd name="connsiteY8" fmla="*/ 131599 h 131599"/>
                    <a:gd name="connsiteX9" fmla="*/ 114 w 36332"/>
                    <a:gd name="connsiteY9" fmla="*/ 118899 h 131599"/>
                    <a:gd name="connsiteX10" fmla="*/ 114 w 36332"/>
                    <a:gd name="connsiteY10" fmla="*/ 115724 h 131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6332" h="131599">
                      <a:moveTo>
                        <a:pt x="6464" y="20474"/>
                      </a:moveTo>
                      <a:cubicBezTo>
                        <a:pt x="5406" y="15182"/>
                        <a:pt x="1582" y="9719"/>
                        <a:pt x="3289" y="4599"/>
                      </a:cubicBezTo>
                      <a:cubicBezTo>
                        <a:pt x="4347" y="1424"/>
                        <a:pt x="8915" y="-2001"/>
                        <a:pt x="12814" y="1424"/>
                      </a:cubicBezTo>
                      <a:cubicBezTo>
                        <a:pt x="16713" y="4849"/>
                        <a:pt x="19276" y="24094"/>
                        <a:pt x="26684" y="25152"/>
                      </a:cubicBezTo>
                      <a:cubicBezTo>
                        <a:pt x="29859" y="34677"/>
                        <a:pt x="28522" y="33676"/>
                        <a:pt x="29524" y="36600"/>
                      </a:cubicBezTo>
                      <a:cubicBezTo>
                        <a:pt x="30527" y="39524"/>
                        <a:pt x="31781" y="36000"/>
                        <a:pt x="32699" y="42698"/>
                      </a:cubicBezTo>
                      <a:cubicBezTo>
                        <a:pt x="33617" y="49396"/>
                        <a:pt x="38671" y="64213"/>
                        <a:pt x="35031" y="76788"/>
                      </a:cubicBezTo>
                      <a:cubicBezTo>
                        <a:pt x="31391" y="89363"/>
                        <a:pt x="27487" y="109014"/>
                        <a:pt x="25901" y="118149"/>
                      </a:cubicBezTo>
                      <a:cubicBezTo>
                        <a:pt x="24315" y="127284"/>
                        <a:pt x="28689" y="130541"/>
                        <a:pt x="25514" y="131599"/>
                      </a:cubicBezTo>
                      <a:cubicBezTo>
                        <a:pt x="3188" y="128410"/>
                        <a:pt x="4219" y="135318"/>
                        <a:pt x="114" y="118899"/>
                      </a:cubicBezTo>
                      <a:cubicBezTo>
                        <a:pt x="-143" y="117872"/>
                        <a:pt x="114" y="116782"/>
                        <a:pt x="114" y="115724"/>
                      </a:cubicBezTo>
                    </a:path>
                  </a:pathLst>
                </a:cu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円/楕円 3"/>
              <p:cNvSpPr/>
              <p:nvPr/>
            </p:nvSpPr>
            <p:spPr>
              <a:xfrm>
                <a:off x="3473450" y="2222500"/>
                <a:ext cx="382902" cy="461963"/>
              </a:xfrm>
              <a:prstGeom prst="ellipse">
                <a:avLst/>
              </a:prstGeom>
              <a:solidFill>
                <a:srgbClr val="FFCCCC"/>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4"/>
              <p:cNvSpPr/>
              <p:nvPr/>
            </p:nvSpPr>
            <p:spPr>
              <a:xfrm>
                <a:off x="3596098" y="2551904"/>
                <a:ext cx="131623" cy="61400"/>
              </a:xfrm>
              <a:prstGeom prst="ellipse">
                <a:avLst/>
              </a:prstGeom>
              <a:solidFill>
                <a:schemeClr val="bg1">
                  <a:lumMod val="95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リーフォーム 5"/>
              <p:cNvSpPr/>
              <p:nvPr/>
            </p:nvSpPr>
            <p:spPr>
              <a:xfrm>
                <a:off x="3617038" y="2421320"/>
                <a:ext cx="53846" cy="99410"/>
              </a:xfrm>
              <a:custGeom>
                <a:avLst/>
                <a:gdLst>
                  <a:gd name="connsiteX0" fmla="*/ 47625 w 57150"/>
                  <a:gd name="connsiteY0" fmla="*/ 0 h 107950"/>
                  <a:gd name="connsiteX1" fmla="*/ 0 w 57150"/>
                  <a:gd name="connsiteY1" fmla="*/ 95250 h 107950"/>
                  <a:gd name="connsiteX2" fmla="*/ 57150 w 57150"/>
                  <a:gd name="connsiteY2" fmla="*/ 107950 h 107950"/>
                </a:gdLst>
                <a:ahLst/>
                <a:cxnLst>
                  <a:cxn ang="0">
                    <a:pos x="connsiteX0" y="connsiteY0"/>
                  </a:cxn>
                  <a:cxn ang="0">
                    <a:pos x="connsiteX1" y="connsiteY1"/>
                  </a:cxn>
                  <a:cxn ang="0">
                    <a:pos x="connsiteX2" y="connsiteY2"/>
                  </a:cxn>
                </a:cxnLst>
                <a:rect l="l" t="t" r="r" b="b"/>
                <a:pathLst>
                  <a:path w="57150" h="107950">
                    <a:moveTo>
                      <a:pt x="47625" y="0"/>
                    </a:moveTo>
                    <a:lnTo>
                      <a:pt x="0" y="95250"/>
                    </a:lnTo>
                    <a:lnTo>
                      <a:pt x="57150" y="107950"/>
                    </a:lnTo>
                  </a:path>
                </a:pathLst>
              </a:cu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3564552" y="2383397"/>
                <a:ext cx="43076" cy="4210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p:cNvCxnSpPr/>
              <p:nvPr/>
            </p:nvCxnSpPr>
            <p:spPr>
              <a:xfrm>
                <a:off x="3541562" y="2350710"/>
                <a:ext cx="92734" cy="204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flipH="1">
                <a:off x="3700199" y="2385064"/>
                <a:ext cx="43076" cy="4210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p:nvPr/>
            </p:nvCxnSpPr>
            <p:spPr>
              <a:xfrm flipH="1">
                <a:off x="3686737" y="2348516"/>
                <a:ext cx="92734" cy="204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フリーフォーム 10"/>
              <p:cNvSpPr/>
              <p:nvPr/>
            </p:nvSpPr>
            <p:spPr>
              <a:xfrm>
                <a:off x="3454430" y="2166938"/>
                <a:ext cx="423348" cy="325437"/>
              </a:xfrm>
              <a:custGeom>
                <a:avLst/>
                <a:gdLst>
                  <a:gd name="connsiteX0" fmla="*/ 47625 w 384175"/>
                  <a:gd name="connsiteY0" fmla="*/ 330200 h 330200"/>
                  <a:gd name="connsiteX1" fmla="*/ 47625 w 384175"/>
                  <a:gd name="connsiteY1" fmla="*/ 330200 h 330200"/>
                  <a:gd name="connsiteX2" fmla="*/ 6350 w 384175"/>
                  <a:gd name="connsiteY2" fmla="*/ 225425 h 330200"/>
                  <a:gd name="connsiteX3" fmla="*/ 0 w 384175"/>
                  <a:gd name="connsiteY3" fmla="*/ 117475 h 330200"/>
                  <a:gd name="connsiteX4" fmla="*/ 28575 w 384175"/>
                  <a:gd name="connsiteY4" fmla="*/ 44450 h 330200"/>
                  <a:gd name="connsiteX5" fmla="*/ 95250 w 384175"/>
                  <a:gd name="connsiteY5" fmla="*/ 3175 h 330200"/>
                  <a:gd name="connsiteX6" fmla="*/ 238125 w 384175"/>
                  <a:gd name="connsiteY6" fmla="*/ 0 h 330200"/>
                  <a:gd name="connsiteX7" fmla="*/ 301625 w 384175"/>
                  <a:gd name="connsiteY7" fmla="*/ 25400 h 330200"/>
                  <a:gd name="connsiteX8" fmla="*/ 301625 w 384175"/>
                  <a:gd name="connsiteY8" fmla="*/ 53975 h 330200"/>
                  <a:gd name="connsiteX9" fmla="*/ 320675 w 384175"/>
                  <a:gd name="connsiteY9" fmla="*/ 31750 h 330200"/>
                  <a:gd name="connsiteX10" fmla="*/ 371475 w 384175"/>
                  <a:gd name="connsiteY10" fmla="*/ 107950 h 330200"/>
                  <a:gd name="connsiteX11" fmla="*/ 384175 w 384175"/>
                  <a:gd name="connsiteY11" fmla="*/ 206375 h 330200"/>
                  <a:gd name="connsiteX12" fmla="*/ 365125 w 384175"/>
                  <a:gd name="connsiteY12" fmla="*/ 311150 h 330200"/>
                  <a:gd name="connsiteX13" fmla="*/ 339725 w 384175"/>
                  <a:gd name="connsiteY13" fmla="*/ 177800 h 330200"/>
                  <a:gd name="connsiteX14" fmla="*/ 317500 w 384175"/>
                  <a:gd name="connsiteY14" fmla="*/ 130175 h 330200"/>
                  <a:gd name="connsiteX15" fmla="*/ 288925 w 384175"/>
                  <a:gd name="connsiteY15" fmla="*/ 130175 h 330200"/>
                  <a:gd name="connsiteX16" fmla="*/ 285750 w 384175"/>
                  <a:gd name="connsiteY16" fmla="*/ 95250 h 330200"/>
                  <a:gd name="connsiteX17" fmla="*/ 266700 w 384175"/>
                  <a:gd name="connsiteY17" fmla="*/ 136525 h 330200"/>
                  <a:gd name="connsiteX18" fmla="*/ 174625 w 384175"/>
                  <a:gd name="connsiteY18" fmla="*/ 139700 h 330200"/>
                  <a:gd name="connsiteX19" fmla="*/ 120650 w 384175"/>
                  <a:gd name="connsiteY19" fmla="*/ 174625 h 330200"/>
                  <a:gd name="connsiteX20" fmla="*/ 149225 w 384175"/>
                  <a:gd name="connsiteY20" fmla="*/ 127000 h 330200"/>
                  <a:gd name="connsiteX21" fmla="*/ 79375 w 384175"/>
                  <a:gd name="connsiteY21" fmla="*/ 180975 h 330200"/>
                  <a:gd name="connsiteX22" fmla="*/ 60325 w 384175"/>
                  <a:gd name="connsiteY22" fmla="*/ 200025 h 330200"/>
                  <a:gd name="connsiteX23" fmla="*/ 47625 w 384175"/>
                  <a:gd name="connsiteY23" fmla="*/ 330200 h 330200"/>
                  <a:gd name="connsiteX0" fmla="*/ 47625 w 384175"/>
                  <a:gd name="connsiteY0" fmla="*/ 330200 h 330200"/>
                  <a:gd name="connsiteX1" fmla="*/ 47625 w 384175"/>
                  <a:gd name="connsiteY1" fmla="*/ 330200 h 330200"/>
                  <a:gd name="connsiteX2" fmla="*/ 6350 w 384175"/>
                  <a:gd name="connsiteY2" fmla="*/ 225425 h 330200"/>
                  <a:gd name="connsiteX3" fmla="*/ 0 w 384175"/>
                  <a:gd name="connsiteY3" fmla="*/ 117475 h 330200"/>
                  <a:gd name="connsiteX4" fmla="*/ 36331 w 384175"/>
                  <a:gd name="connsiteY4" fmla="*/ 60026 h 330200"/>
                  <a:gd name="connsiteX5" fmla="*/ 95250 w 384175"/>
                  <a:gd name="connsiteY5" fmla="*/ 3175 h 330200"/>
                  <a:gd name="connsiteX6" fmla="*/ 238125 w 384175"/>
                  <a:gd name="connsiteY6" fmla="*/ 0 h 330200"/>
                  <a:gd name="connsiteX7" fmla="*/ 301625 w 384175"/>
                  <a:gd name="connsiteY7" fmla="*/ 25400 h 330200"/>
                  <a:gd name="connsiteX8" fmla="*/ 301625 w 384175"/>
                  <a:gd name="connsiteY8" fmla="*/ 53975 h 330200"/>
                  <a:gd name="connsiteX9" fmla="*/ 320675 w 384175"/>
                  <a:gd name="connsiteY9" fmla="*/ 31750 h 330200"/>
                  <a:gd name="connsiteX10" fmla="*/ 371475 w 384175"/>
                  <a:gd name="connsiteY10" fmla="*/ 107950 h 330200"/>
                  <a:gd name="connsiteX11" fmla="*/ 384175 w 384175"/>
                  <a:gd name="connsiteY11" fmla="*/ 206375 h 330200"/>
                  <a:gd name="connsiteX12" fmla="*/ 365125 w 384175"/>
                  <a:gd name="connsiteY12" fmla="*/ 311150 h 330200"/>
                  <a:gd name="connsiteX13" fmla="*/ 339725 w 384175"/>
                  <a:gd name="connsiteY13" fmla="*/ 177800 h 330200"/>
                  <a:gd name="connsiteX14" fmla="*/ 317500 w 384175"/>
                  <a:gd name="connsiteY14" fmla="*/ 130175 h 330200"/>
                  <a:gd name="connsiteX15" fmla="*/ 288925 w 384175"/>
                  <a:gd name="connsiteY15" fmla="*/ 130175 h 330200"/>
                  <a:gd name="connsiteX16" fmla="*/ 285750 w 384175"/>
                  <a:gd name="connsiteY16" fmla="*/ 95250 h 330200"/>
                  <a:gd name="connsiteX17" fmla="*/ 266700 w 384175"/>
                  <a:gd name="connsiteY17" fmla="*/ 136525 h 330200"/>
                  <a:gd name="connsiteX18" fmla="*/ 174625 w 384175"/>
                  <a:gd name="connsiteY18" fmla="*/ 139700 h 330200"/>
                  <a:gd name="connsiteX19" fmla="*/ 120650 w 384175"/>
                  <a:gd name="connsiteY19" fmla="*/ 174625 h 330200"/>
                  <a:gd name="connsiteX20" fmla="*/ 149225 w 384175"/>
                  <a:gd name="connsiteY20" fmla="*/ 127000 h 330200"/>
                  <a:gd name="connsiteX21" fmla="*/ 79375 w 384175"/>
                  <a:gd name="connsiteY21" fmla="*/ 180975 h 330200"/>
                  <a:gd name="connsiteX22" fmla="*/ 60325 w 384175"/>
                  <a:gd name="connsiteY22" fmla="*/ 200025 h 330200"/>
                  <a:gd name="connsiteX23" fmla="*/ 47625 w 384175"/>
                  <a:gd name="connsiteY23" fmla="*/ 330200 h 330200"/>
                  <a:gd name="connsiteX0" fmla="*/ 41275 w 377825"/>
                  <a:gd name="connsiteY0" fmla="*/ 330200 h 330200"/>
                  <a:gd name="connsiteX1" fmla="*/ 41275 w 377825"/>
                  <a:gd name="connsiteY1" fmla="*/ 330200 h 330200"/>
                  <a:gd name="connsiteX2" fmla="*/ 0 w 377825"/>
                  <a:gd name="connsiteY2" fmla="*/ 225425 h 330200"/>
                  <a:gd name="connsiteX3" fmla="*/ 1406 w 377825"/>
                  <a:gd name="connsiteY3" fmla="*/ 125262 h 330200"/>
                  <a:gd name="connsiteX4" fmla="*/ 29981 w 377825"/>
                  <a:gd name="connsiteY4" fmla="*/ 60026 h 330200"/>
                  <a:gd name="connsiteX5" fmla="*/ 88900 w 377825"/>
                  <a:gd name="connsiteY5" fmla="*/ 3175 h 330200"/>
                  <a:gd name="connsiteX6" fmla="*/ 231775 w 377825"/>
                  <a:gd name="connsiteY6" fmla="*/ 0 h 330200"/>
                  <a:gd name="connsiteX7" fmla="*/ 295275 w 377825"/>
                  <a:gd name="connsiteY7" fmla="*/ 25400 h 330200"/>
                  <a:gd name="connsiteX8" fmla="*/ 295275 w 377825"/>
                  <a:gd name="connsiteY8" fmla="*/ 53975 h 330200"/>
                  <a:gd name="connsiteX9" fmla="*/ 314325 w 377825"/>
                  <a:gd name="connsiteY9" fmla="*/ 31750 h 330200"/>
                  <a:gd name="connsiteX10" fmla="*/ 365125 w 377825"/>
                  <a:gd name="connsiteY10" fmla="*/ 107950 h 330200"/>
                  <a:gd name="connsiteX11" fmla="*/ 377825 w 377825"/>
                  <a:gd name="connsiteY11" fmla="*/ 206375 h 330200"/>
                  <a:gd name="connsiteX12" fmla="*/ 358775 w 377825"/>
                  <a:gd name="connsiteY12" fmla="*/ 311150 h 330200"/>
                  <a:gd name="connsiteX13" fmla="*/ 333375 w 377825"/>
                  <a:gd name="connsiteY13" fmla="*/ 177800 h 330200"/>
                  <a:gd name="connsiteX14" fmla="*/ 311150 w 377825"/>
                  <a:gd name="connsiteY14" fmla="*/ 130175 h 330200"/>
                  <a:gd name="connsiteX15" fmla="*/ 282575 w 377825"/>
                  <a:gd name="connsiteY15" fmla="*/ 130175 h 330200"/>
                  <a:gd name="connsiteX16" fmla="*/ 279400 w 377825"/>
                  <a:gd name="connsiteY16" fmla="*/ 95250 h 330200"/>
                  <a:gd name="connsiteX17" fmla="*/ 260350 w 377825"/>
                  <a:gd name="connsiteY17" fmla="*/ 136525 h 330200"/>
                  <a:gd name="connsiteX18" fmla="*/ 168275 w 377825"/>
                  <a:gd name="connsiteY18" fmla="*/ 139700 h 330200"/>
                  <a:gd name="connsiteX19" fmla="*/ 114300 w 377825"/>
                  <a:gd name="connsiteY19" fmla="*/ 174625 h 330200"/>
                  <a:gd name="connsiteX20" fmla="*/ 142875 w 377825"/>
                  <a:gd name="connsiteY20" fmla="*/ 127000 h 330200"/>
                  <a:gd name="connsiteX21" fmla="*/ 73025 w 377825"/>
                  <a:gd name="connsiteY21" fmla="*/ 180975 h 330200"/>
                  <a:gd name="connsiteX22" fmla="*/ 53975 w 377825"/>
                  <a:gd name="connsiteY22" fmla="*/ 200025 h 330200"/>
                  <a:gd name="connsiteX23" fmla="*/ 41275 w 377825"/>
                  <a:gd name="connsiteY23" fmla="*/ 330200 h 330200"/>
                  <a:gd name="connsiteX0" fmla="*/ 41275 w 377825"/>
                  <a:gd name="connsiteY0" fmla="*/ 330200 h 330200"/>
                  <a:gd name="connsiteX1" fmla="*/ 41275 w 377825"/>
                  <a:gd name="connsiteY1" fmla="*/ 330200 h 330200"/>
                  <a:gd name="connsiteX2" fmla="*/ 0 w 377825"/>
                  <a:gd name="connsiteY2" fmla="*/ 225425 h 330200"/>
                  <a:gd name="connsiteX3" fmla="*/ 1406 w 377825"/>
                  <a:gd name="connsiteY3" fmla="*/ 125262 h 330200"/>
                  <a:gd name="connsiteX4" fmla="*/ 29981 w 377825"/>
                  <a:gd name="connsiteY4" fmla="*/ 60026 h 330200"/>
                  <a:gd name="connsiteX5" fmla="*/ 90193 w 377825"/>
                  <a:gd name="connsiteY5" fmla="*/ 17193 h 330200"/>
                  <a:gd name="connsiteX6" fmla="*/ 231775 w 377825"/>
                  <a:gd name="connsiteY6" fmla="*/ 0 h 330200"/>
                  <a:gd name="connsiteX7" fmla="*/ 295275 w 377825"/>
                  <a:gd name="connsiteY7" fmla="*/ 25400 h 330200"/>
                  <a:gd name="connsiteX8" fmla="*/ 295275 w 377825"/>
                  <a:gd name="connsiteY8" fmla="*/ 53975 h 330200"/>
                  <a:gd name="connsiteX9" fmla="*/ 314325 w 377825"/>
                  <a:gd name="connsiteY9" fmla="*/ 31750 h 330200"/>
                  <a:gd name="connsiteX10" fmla="*/ 365125 w 377825"/>
                  <a:gd name="connsiteY10" fmla="*/ 107950 h 330200"/>
                  <a:gd name="connsiteX11" fmla="*/ 377825 w 377825"/>
                  <a:gd name="connsiteY11" fmla="*/ 206375 h 330200"/>
                  <a:gd name="connsiteX12" fmla="*/ 358775 w 377825"/>
                  <a:gd name="connsiteY12" fmla="*/ 311150 h 330200"/>
                  <a:gd name="connsiteX13" fmla="*/ 333375 w 377825"/>
                  <a:gd name="connsiteY13" fmla="*/ 177800 h 330200"/>
                  <a:gd name="connsiteX14" fmla="*/ 311150 w 377825"/>
                  <a:gd name="connsiteY14" fmla="*/ 130175 h 330200"/>
                  <a:gd name="connsiteX15" fmla="*/ 282575 w 377825"/>
                  <a:gd name="connsiteY15" fmla="*/ 130175 h 330200"/>
                  <a:gd name="connsiteX16" fmla="*/ 279400 w 377825"/>
                  <a:gd name="connsiteY16" fmla="*/ 95250 h 330200"/>
                  <a:gd name="connsiteX17" fmla="*/ 260350 w 377825"/>
                  <a:gd name="connsiteY17" fmla="*/ 136525 h 330200"/>
                  <a:gd name="connsiteX18" fmla="*/ 168275 w 377825"/>
                  <a:gd name="connsiteY18" fmla="*/ 139700 h 330200"/>
                  <a:gd name="connsiteX19" fmla="*/ 114300 w 377825"/>
                  <a:gd name="connsiteY19" fmla="*/ 174625 h 330200"/>
                  <a:gd name="connsiteX20" fmla="*/ 142875 w 377825"/>
                  <a:gd name="connsiteY20" fmla="*/ 127000 h 330200"/>
                  <a:gd name="connsiteX21" fmla="*/ 73025 w 377825"/>
                  <a:gd name="connsiteY21" fmla="*/ 180975 h 330200"/>
                  <a:gd name="connsiteX22" fmla="*/ 53975 w 377825"/>
                  <a:gd name="connsiteY22" fmla="*/ 200025 h 330200"/>
                  <a:gd name="connsiteX23" fmla="*/ 41275 w 377825"/>
                  <a:gd name="connsiteY23" fmla="*/ 330200 h 330200"/>
                  <a:gd name="connsiteX0" fmla="*/ 41275 w 377825"/>
                  <a:gd name="connsiteY0" fmla="*/ 330200 h 330200"/>
                  <a:gd name="connsiteX1" fmla="*/ 41275 w 377825"/>
                  <a:gd name="connsiteY1" fmla="*/ 330200 h 330200"/>
                  <a:gd name="connsiteX2" fmla="*/ 0 w 377825"/>
                  <a:gd name="connsiteY2" fmla="*/ 225425 h 330200"/>
                  <a:gd name="connsiteX3" fmla="*/ 1406 w 377825"/>
                  <a:gd name="connsiteY3" fmla="*/ 125262 h 330200"/>
                  <a:gd name="connsiteX4" fmla="*/ 29981 w 377825"/>
                  <a:gd name="connsiteY4" fmla="*/ 60026 h 330200"/>
                  <a:gd name="connsiteX5" fmla="*/ 90193 w 377825"/>
                  <a:gd name="connsiteY5" fmla="*/ 17193 h 330200"/>
                  <a:gd name="connsiteX6" fmla="*/ 231775 w 377825"/>
                  <a:gd name="connsiteY6" fmla="*/ 0 h 330200"/>
                  <a:gd name="connsiteX7" fmla="*/ 236027 w 377825"/>
                  <a:gd name="connsiteY7" fmla="*/ 15575 h 330200"/>
                  <a:gd name="connsiteX8" fmla="*/ 295275 w 377825"/>
                  <a:gd name="connsiteY8" fmla="*/ 25400 h 330200"/>
                  <a:gd name="connsiteX9" fmla="*/ 295275 w 377825"/>
                  <a:gd name="connsiteY9" fmla="*/ 53975 h 330200"/>
                  <a:gd name="connsiteX10" fmla="*/ 314325 w 377825"/>
                  <a:gd name="connsiteY10" fmla="*/ 31750 h 330200"/>
                  <a:gd name="connsiteX11" fmla="*/ 365125 w 377825"/>
                  <a:gd name="connsiteY11" fmla="*/ 107950 h 330200"/>
                  <a:gd name="connsiteX12" fmla="*/ 377825 w 377825"/>
                  <a:gd name="connsiteY12" fmla="*/ 206375 h 330200"/>
                  <a:gd name="connsiteX13" fmla="*/ 358775 w 377825"/>
                  <a:gd name="connsiteY13" fmla="*/ 311150 h 330200"/>
                  <a:gd name="connsiteX14" fmla="*/ 333375 w 377825"/>
                  <a:gd name="connsiteY14" fmla="*/ 177800 h 330200"/>
                  <a:gd name="connsiteX15" fmla="*/ 311150 w 377825"/>
                  <a:gd name="connsiteY15" fmla="*/ 130175 h 330200"/>
                  <a:gd name="connsiteX16" fmla="*/ 282575 w 377825"/>
                  <a:gd name="connsiteY16" fmla="*/ 130175 h 330200"/>
                  <a:gd name="connsiteX17" fmla="*/ 279400 w 377825"/>
                  <a:gd name="connsiteY17" fmla="*/ 95250 h 330200"/>
                  <a:gd name="connsiteX18" fmla="*/ 260350 w 377825"/>
                  <a:gd name="connsiteY18" fmla="*/ 136525 h 330200"/>
                  <a:gd name="connsiteX19" fmla="*/ 168275 w 377825"/>
                  <a:gd name="connsiteY19" fmla="*/ 139700 h 330200"/>
                  <a:gd name="connsiteX20" fmla="*/ 114300 w 377825"/>
                  <a:gd name="connsiteY20" fmla="*/ 174625 h 330200"/>
                  <a:gd name="connsiteX21" fmla="*/ 142875 w 377825"/>
                  <a:gd name="connsiteY21" fmla="*/ 127000 h 330200"/>
                  <a:gd name="connsiteX22" fmla="*/ 73025 w 377825"/>
                  <a:gd name="connsiteY22" fmla="*/ 180975 h 330200"/>
                  <a:gd name="connsiteX23" fmla="*/ 53975 w 377825"/>
                  <a:gd name="connsiteY23" fmla="*/ 200025 h 330200"/>
                  <a:gd name="connsiteX24" fmla="*/ 41275 w 377825"/>
                  <a:gd name="connsiteY24" fmla="*/ 330200 h 330200"/>
                  <a:gd name="connsiteX0" fmla="*/ 41275 w 377825"/>
                  <a:gd name="connsiteY0" fmla="*/ 319297 h 319297"/>
                  <a:gd name="connsiteX1" fmla="*/ 41275 w 377825"/>
                  <a:gd name="connsiteY1" fmla="*/ 319297 h 319297"/>
                  <a:gd name="connsiteX2" fmla="*/ 0 w 377825"/>
                  <a:gd name="connsiteY2" fmla="*/ 214522 h 319297"/>
                  <a:gd name="connsiteX3" fmla="*/ 1406 w 377825"/>
                  <a:gd name="connsiteY3" fmla="*/ 114359 h 319297"/>
                  <a:gd name="connsiteX4" fmla="*/ 29981 w 377825"/>
                  <a:gd name="connsiteY4" fmla="*/ 49123 h 319297"/>
                  <a:gd name="connsiteX5" fmla="*/ 90193 w 377825"/>
                  <a:gd name="connsiteY5" fmla="*/ 6290 h 319297"/>
                  <a:gd name="connsiteX6" fmla="*/ 217556 w 377825"/>
                  <a:gd name="connsiteY6" fmla="*/ 0 h 319297"/>
                  <a:gd name="connsiteX7" fmla="*/ 236027 w 377825"/>
                  <a:gd name="connsiteY7" fmla="*/ 4672 h 319297"/>
                  <a:gd name="connsiteX8" fmla="*/ 295275 w 377825"/>
                  <a:gd name="connsiteY8" fmla="*/ 14497 h 319297"/>
                  <a:gd name="connsiteX9" fmla="*/ 295275 w 377825"/>
                  <a:gd name="connsiteY9" fmla="*/ 43072 h 319297"/>
                  <a:gd name="connsiteX10" fmla="*/ 314325 w 377825"/>
                  <a:gd name="connsiteY10" fmla="*/ 20847 h 319297"/>
                  <a:gd name="connsiteX11" fmla="*/ 365125 w 377825"/>
                  <a:gd name="connsiteY11" fmla="*/ 97047 h 319297"/>
                  <a:gd name="connsiteX12" fmla="*/ 377825 w 377825"/>
                  <a:gd name="connsiteY12" fmla="*/ 195472 h 319297"/>
                  <a:gd name="connsiteX13" fmla="*/ 358775 w 377825"/>
                  <a:gd name="connsiteY13" fmla="*/ 300247 h 319297"/>
                  <a:gd name="connsiteX14" fmla="*/ 333375 w 377825"/>
                  <a:gd name="connsiteY14" fmla="*/ 166897 h 319297"/>
                  <a:gd name="connsiteX15" fmla="*/ 311150 w 377825"/>
                  <a:gd name="connsiteY15" fmla="*/ 119272 h 319297"/>
                  <a:gd name="connsiteX16" fmla="*/ 282575 w 377825"/>
                  <a:gd name="connsiteY16" fmla="*/ 119272 h 319297"/>
                  <a:gd name="connsiteX17" fmla="*/ 279400 w 377825"/>
                  <a:gd name="connsiteY17" fmla="*/ 84347 h 319297"/>
                  <a:gd name="connsiteX18" fmla="*/ 260350 w 377825"/>
                  <a:gd name="connsiteY18" fmla="*/ 125622 h 319297"/>
                  <a:gd name="connsiteX19" fmla="*/ 168275 w 377825"/>
                  <a:gd name="connsiteY19" fmla="*/ 128797 h 319297"/>
                  <a:gd name="connsiteX20" fmla="*/ 114300 w 377825"/>
                  <a:gd name="connsiteY20" fmla="*/ 163722 h 319297"/>
                  <a:gd name="connsiteX21" fmla="*/ 142875 w 377825"/>
                  <a:gd name="connsiteY21" fmla="*/ 116097 h 319297"/>
                  <a:gd name="connsiteX22" fmla="*/ 73025 w 377825"/>
                  <a:gd name="connsiteY22" fmla="*/ 170072 h 319297"/>
                  <a:gd name="connsiteX23" fmla="*/ 53975 w 377825"/>
                  <a:gd name="connsiteY23" fmla="*/ 189122 h 319297"/>
                  <a:gd name="connsiteX24" fmla="*/ 41275 w 377825"/>
                  <a:gd name="connsiteY24" fmla="*/ 319297 h 319297"/>
                  <a:gd name="connsiteX0" fmla="*/ 41275 w 377825"/>
                  <a:gd name="connsiteY0" fmla="*/ 319297 h 319297"/>
                  <a:gd name="connsiteX1" fmla="*/ 41275 w 377825"/>
                  <a:gd name="connsiteY1" fmla="*/ 319297 h 319297"/>
                  <a:gd name="connsiteX2" fmla="*/ 0 w 377825"/>
                  <a:gd name="connsiteY2" fmla="*/ 214522 h 319297"/>
                  <a:gd name="connsiteX3" fmla="*/ 1406 w 377825"/>
                  <a:gd name="connsiteY3" fmla="*/ 114359 h 319297"/>
                  <a:gd name="connsiteX4" fmla="*/ 29981 w 377825"/>
                  <a:gd name="connsiteY4" fmla="*/ 49123 h 319297"/>
                  <a:gd name="connsiteX5" fmla="*/ 95364 w 377825"/>
                  <a:gd name="connsiteY5" fmla="*/ 14077 h 319297"/>
                  <a:gd name="connsiteX6" fmla="*/ 217556 w 377825"/>
                  <a:gd name="connsiteY6" fmla="*/ 0 h 319297"/>
                  <a:gd name="connsiteX7" fmla="*/ 236027 w 377825"/>
                  <a:gd name="connsiteY7" fmla="*/ 4672 h 319297"/>
                  <a:gd name="connsiteX8" fmla="*/ 295275 w 377825"/>
                  <a:gd name="connsiteY8" fmla="*/ 14497 h 319297"/>
                  <a:gd name="connsiteX9" fmla="*/ 295275 w 377825"/>
                  <a:gd name="connsiteY9" fmla="*/ 43072 h 319297"/>
                  <a:gd name="connsiteX10" fmla="*/ 314325 w 377825"/>
                  <a:gd name="connsiteY10" fmla="*/ 20847 h 319297"/>
                  <a:gd name="connsiteX11" fmla="*/ 365125 w 377825"/>
                  <a:gd name="connsiteY11" fmla="*/ 97047 h 319297"/>
                  <a:gd name="connsiteX12" fmla="*/ 377825 w 377825"/>
                  <a:gd name="connsiteY12" fmla="*/ 195472 h 319297"/>
                  <a:gd name="connsiteX13" fmla="*/ 358775 w 377825"/>
                  <a:gd name="connsiteY13" fmla="*/ 300247 h 319297"/>
                  <a:gd name="connsiteX14" fmla="*/ 333375 w 377825"/>
                  <a:gd name="connsiteY14" fmla="*/ 166897 h 319297"/>
                  <a:gd name="connsiteX15" fmla="*/ 311150 w 377825"/>
                  <a:gd name="connsiteY15" fmla="*/ 119272 h 319297"/>
                  <a:gd name="connsiteX16" fmla="*/ 282575 w 377825"/>
                  <a:gd name="connsiteY16" fmla="*/ 119272 h 319297"/>
                  <a:gd name="connsiteX17" fmla="*/ 279400 w 377825"/>
                  <a:gd name="connsiteY17" fmla="*/ 84347 h 319297"/>
                  <a:gd name="connsiteX18" fmla="*/ 260350 w 377825"/>
                  <a:gd name="connsiteY18" fmla="*/ 125622 h 319297"/>
                  <a:gd name="connsiteX19" fmla="*/ 168275 w 377825"/>
                  <a:gd name="connsiteY19" fmla="*/ 128797 h 319297"/>
                  <a:gd name="connsiteX20" fmla="*/ 114300 w 377825"/>
                  <a:gd name="connsiteY20" fmla="*/ 163722 h 319297"/>
                  <a:gd name="connsiteX21" fmla="*/ 142875 w 377825"/>
                  <a:gd name="connsiteY21" fmla="*/ 116097 h 319297"/>
                  <a:gd name="connsiteX22" fmla="*/ 73025 w 377825"/>
                  <a:gd name="connsiteY22" fmla="*/ 170072 h 319297"/>
                  <a:gd name="connsiteX23" fmla="*/ 53975 w 377825"/>
                  <a:gd name="connsiteY23" fmla="*/ 189122 h 319297"/>
                  <a:gd name="connsiteX24" fmla="*/ 41275 w 377825"/>
                  <a:gd name="connsiteY24" fmla="*/ 319297 h 319297"/>
                  <a:gd name="connsiteX0" fmla="*/ 41275 w 377825"/>
                  <a:gd name="connsiteY0" fmla="*/ 319297 h 319297"/>
                  <a:gd name="connsiteX1" fmla="*/ 41275 w 377825"/>
                  <a:gd name="connsiteY1" fmla="*/ 319297 h 319297"/>
                  <a:gd name="connsiteX2" fmla="*/ 0 w 377825"/>
                  <a:gd name="connsiteY2" fmla="*/ 214522 h 319297"/>
                  <a:gd name="connsiteX3" fmla="*/ 1406 w 377825"/>
                  <a:gd name="connsiteY3" fmla="*/ 114359 h 319297"/>
                  <a:gd name="connsiteX4" fmla="*/ 39030 w 377825"/>
                  <a:gd name="connsiteY4" fmla="*/ 66256 h 319297"/>
                  <a:gd name="connsiteX5" fmla="*/ 95364 w 377825"/>
                  <a:gd name="connsiteY5" fmla="*/ 14077 h 319297"/>
                  <a:gd name="connsiteX6" fmla="*/ 217556 w 377825"/>
                  <a:gd name="connsiteY6" fmla="*/ 0 h 319297"/>
                  <a:gd name="connsiteX7" fmla="*/ 236027 w 377825"/>
                  <a:gd name="connsiteY7" fmla="*/ 4672 h 319297"/>
                  <a:gd name="connsiteX8" fmla="*/ 295275 w 377825"/>
                  <a:gd name="connsiteY8" fmla="*/ 14497 h 319297"/>
                  <a:gd name="connsiteX9" fmla="*/ 295275 w 377825"/>
                  <a:gd name="connsiteY9" fmla="*/ 43072 h 319297"/>
                  <a:gd name="connsiteX10" fmla="*/ 314325 w 377825"/>
                  <a:gd name="connsiteY10" fmla="*/ 20847 h 319297"/>
                  <a:gd name="connsiteX11" fmla="*/ 365125 w 377825"/>
                  <a:gd name="connsiteY11" fmla="*/ 97047 h 319297"/>
                  <a:gd name="connsiteX12" fmla="*/ 377825 w 377825"/>
                  <a:gd name="connsiteY12" fmla="*/ 195472 h 319297"/>
                  <a:gd name="connsiteX13" fmla="*/ 358775 w 377825"/>
                  <a:gd name="connsiteY13" fmla="*/ 300247 h 319297"/>
                  <a:gd name="connsiteX14" fmla="*/ 333375 w 377825"/>
                  <a:gd name="connsiteY14" fmla="*/ 166897 h 319297"/>
                  <a:gd name="connsiteX15" fmla="*/ 311150 w 377825"/>
                  <a:gd name="connsiteY15" fmla="*/ 119272 h 319297"/>
                  <a:gd name="connsiteX16" fmla="*/ 282575 w 377825"/>
                  <a:gd name="connsiteY16" fmla="*/ 119272 h 319297"/>
                  <a:gd name="connsiteX17" fmla="*/ 279400 w 377825"/>
                  <a:gd name="connsiteY17" fmla="*/ 84347 h 319297"/>
                  <a:gd name="connsiteX18" fmla="*/ 260350 w 377825"/>
                  <a:gd name="connsiteY18" fmla="*/ 125622 h 319297"/>
                  <a:gd name="connsiteX19" fmla="*/ 168275 w 377825"/>
                  <a:gd name="connsiteY19" fmla="*/ 128797 h 319297"/>
                  <a:gd name="connsiteX20" fmla="*/ 114300 w 377825"/>
                  <a:gd name="connsiteY20" fmla="*/ 163722 h 319297"/>
                  <a:gd name="connsiteX21" fmla="*/ 142875 w 377825"/>
                  <a:gd name="connsiteY21" fmla="*/ 116097 h 319297"/>
                  <a:gd name="connsiteX22" fmla="*/ 73025 w 377825"/>
                  <a:gd name="connsiteY22" fmla="*/ 170072 h 319297"/>
                  <a:gd name="connsiteX23" fmla="*/ 53975 w 377825"/>
                  <a:gd name="connsiteY23" fmla="*/ 189122 h 319297"/>
                  <a:gd name="connsiteX24" fmla="*/ 41275 w 377825"/>
                  <a:gd name="connsiteY24" fmla="*/ 319297 h 319297"/>
                  <a:gd name="connsiteX0" fmla="*/ 41275 w 377825"/>
                  <a:gd name="connsiteY0" fmla="*/ 319297 h 319297"/>
                  <a:gd name="connsiteX1" fmla="*/ 41275 w 377825"/>
                  <a:gd name="connsiteY1" fmla="*/ 319297 h 319297"/>
                  <a:gd name="connsiteX2" fmla="*/ 0 w 377825"/>
                  <a:gd name="connsiteY2" fmla="*/ 214522 h 319297"/>
                  <a:gd name="connsiteX3" fmla="*/ 10455 w 377825"/>
                  <a:gd name="connsiteY3" fmla="*/ 126819 h 319297"/>
                  <a:gd name="connsiteX4" fmla="*/ 39030 w 377825"/>
                  <a:gd name="connsiteY4" fmla="*/ 66256 h 319297"/>
                  <a:gd name="connsiteX5" fmla="*/ 95364 w 377825"/>
                  <a:gd name="connsiteY5" fmla="*/ 14077 h 319297"/>
                  <a:gd name="connsiteX6" fmla="*/ 217556 w 377825"/>
                  <a:gd name="connsiteY6" fmla="*/ 0 h 319297"/>
                  <a:gd name="connsiteX7" fmla="*/ 236027 w 377825"/>
                  <a:gd name="connsiteY7" fmla="*/ 4672 h 319297"/>
                  <a:gd name="connsiteX8" fmla="*/ 295275 w 377825"/>
                  <a:gd name="connsiteY8" fmla="*/ 14497 h 319297"/>
                  <a:gd name="connsiteX9" fmla="*/ 295275 w 377825"/>
                  <a:gd name="connsiteY9" fmla="*/ 43072 h 319297"/>
                  <a:gd name="connsiteX10" fmla="*/ 314325 w 377825"/>
                  <a:gd name="connsiteY10" fmla="*/ 20847 h 319297"/>
                  <a:gd name="connsiteX11" fmla="*/ 365125 w 377825"/>
                  <a:gd name="connsiteY11" fmla="*/ 97047 h 319297"/>
                  <a:gd name="connsiteX12" fmla="*/ 377825 w 377825"/>
                  <a:gd name="connsiteY12" fmla="*/ 195472 h 319297"/>
                  <a:gd name="connsiteX13" fmla="*/ 358775 w 377825"/>
                  <a:gd name="connsiteY13" fmla="*/ 300247 h 319297"/>
                  <a:gd name="connsiteX14" fmla="*/ 333375 w 377825"/>
                  <a:gd name="connsiteY14" fmla="*/ 166897 h 319297"/>
                  <a:gd name="connsiteX15" fmla="*/ 311150 w 377825"/>
                  <a:gd name="connsiteY15" fmla="*/ 119272 h 319297"/>
                  <a:gd name="connsiteX16" fmla="*/ 282575 w 377825"/>
                  <a:gd name="connsiteY16" fmla="*/ 119272 h 319297"/>
                  <a:gd name="connsiteX17" fmla="*/ 279400 w 377825"/>
                  <a:gd name="connsiteY17" fmla="*/ 84347 h 319297"/>
                  <a:gd name="connsiteX18" fmla="*/ 260350 w 377825"/>
                  <a:gd name="connsiteY18" fmla="*/ 125622 h 319297"/>
                  <a:gd name="connsiteX19" fmla="*/ 168275 w 377825"/>
                  <a:gd name="connsiteY19" fmla="*/ 128797 h 319297"/>
                  <a:gd name="connsiteX20" fmla="*/ 114300 w 377825"/>
                  <a:gd name="connsiteY20" fmla="*/ 163722 h 319297"/>
                  <a:gd name="connsiteX21" fmla="*/ 142875 w 377825"/>
                  <a:gd name="connsiteY21" fmla="*/ 116097 h 319297"/>
                  <a:gd name="connsiteX22" fmla="*/ 73025 w 377825"/>
                  <a:gd name="connsiteY22" fmla="*/ 170072 h 319297"/>
                  <a:gd name="connsiteX23" fmla="*/ 53975 w 377825"/>
                  <a:gd name="connsiteY23" fmla="*/ 189122 h 319297"/>
                  <a:gd name="connsiteX24" fmla="*/ 41275 w 377825"/>
                  <a:gd name="connsiteY24" fmla="*/ 319297 h 319297"/>
                  <a:gd name="connsiteX0" fmla="*/ 30835 w 367385"/>
                  <a:gd name="connsiteY0" fmla="*/ 319297 h 319297"/>
                  <a:gd name="connsiteX1" fmla="*/ 30835 w 367385"/>
                  <a:gd name="connsiteY1" fmla="*/ 319297 h 319297"/>
                  <a:gd name="connsiteX2" fmla="*/ 10530 w 367385"/>
                  <a:gd name="connsiteY2" fmla="*/ 214522 h 319297"/>
                  <a:gd name="connsiteX3" fmla="*/ 15 w 367385"/>
                  <a:gd name="connsiteY3" fmla="*/ 126819 h 319297"/>
                  <a:gd name="connsiteX4" fmla="*/ 28590 w 367385"/>
                  <a:gd name="connsiteY4" fmla="*/ 66256 h 319297"/>
                  <a:gd name="connsiteX5" fmla="*/ 84924 w 367385"/>
                  <a:gd name="connsiteY5" fmla="*/ 14077 h 319297"/>
                  <a:gd name="connsiteX6" fmla="*/ 207116 w 367385"/>
                  <a:gd name="connsiteY6" fmla="*/ 0 h 319297"/>
                  <a:gd name="connsiteX7" fmla="*/ 225587 w 367385"/>
                  <a:gd name="connsiteY7" fmla="*/ 4672 h 319297"/>
                  <a:gd name="connsiteX8" fmla="*/ 284835 w 367385"/>
                  <a:gd name="connsiteY8" fmla="*/ 14497 h 319297"/>
                  <a:gd name="connsiteX9" fmla="*/ 284835 w 367385"/>
                  <a:gd name="connsiteY9" fmla="*/ 43072 h 319297"/>
                  <a:gd name="connsiteX10" fmla="*/ 303885 w 367385"/>
                  <a:gd name="connsiteY10" fmla="*/ 20847 h 319297"/>
                  <a:gd name="connsiteX11" fmla="*/ 354685 w 367385"/>
                  <a:gd name="connsiteY11" fmla="*/ 97047 h 319297"/>
                  <a:gd name="connsiteX12" fmla="*/ 367385 w 367385"/>
                  <a:gd name="connsiteY12" fmla="*/ 195472 h 319297"/>
                  <a:gd name="connsiteX13" fmla="*/ 348335 w 367385"/>
                  <a:gd name="connsiteY13" fmla="*/ 300247 h 319297"/>
                  <a:gd name="connsiteX14" fmla="*/ 322935 w 367385"/>
                  <a:gd name="connsiteY14" fmla="*/ 166897 h 319297"/>
                  <a:gd name="connsiteX15" fmla="*/ 300710 w 367385"/>
                  <a:gd name="connsiteY15" fmla="*/ 119272 h 319297"/>
                  <a:gd name="connsiteX16" fmla="*/ 272135 w 367385"/>
                  <a:gd name="connsiteY16" fmla="*/ 119272 h 319297"/>
                  <a:gd name="connsiteX17" fmla="*/ 268960 w 367385"/>
                  <a:gd name="connsiteY17" fmla="*/ 84347 h 319297"/>
                  <a:gd name="connsiteX18" fmla="*/ 249910 w 367385"/>
                  <a:gd name="connsiteY18" fmla="*/ 125622 h 319297"/>
                  <a:gd name="connsiteX19" fmla="*/ 157835 w 367385"/>
                  <a:gd name="connsiteY19" fmla="*/ 128797 h 319297"/>
                  <a:gd name="connsiteX20" fmla="*/ 103860 w 367385"/>
                  <a:gd name="connsiteY20" fmla="*/ 163722 h 319297"/>
                  <a:gd name="connsiteX21" fmla="*/ 132435 w 367385"/>
                  <a:gd name="connsiteY21" fmla="*/ 116097 h 319297"/>
                  <a:gd name="connsiteX22" fmla="*/ 62585 w 367385"/>
                  <a:gd name="connsiteY22" fmla="*/ 170072 h 319297"/>
                  <a:gd name="connsiteX23" fmla="*/ 43535 w 367385"/>
                  <a:gd name="connsiteY23" fmla="*/ 189122 h 319297"/>
                  <a:gd name="connsiteX24" fmla="*/ 30835 w 367385"/>
                  <a:gd name="connsiteY24" fmla="*/ 319297 h 319297"/>
                  <a:gd name="connsiteX0" fmla="*/ 20305 w 356855"/>
                  <a:gd name="connsiteY0" fmla="*/ 319297 h 319297"/>
                  <a:gd name="connsiteX1" fmla="*/ 20305 w 356855"/>
                  <a:gd name="connsiteY1" fmla="*/ 319297 h 319297"/>
                  <a:gd name="connsiteX2" fmla="*/ 0 w 356855"/>
                  <a:gd name="connsiteY2" fmla="*/ 214522 h 319297"/>
                  <a:gd name="connsiteX3" fmla="*/ 1281 w 356855"/>
                  <a:gd name="connsiteY3" fmla="*/ 136165 h 319297"/>
                  <a:gd name="connsiteX4" fmla="*/ 18060 w 356855"/>
                  <a:gd name="connsiteY4" fmla="*/ 66256 h 319297"/>
                  <a:gd name="connsiteX5" fmla="*/ 74394 w 356855"/>
                  <a:gd name="connsiteY5" fmla="*/ 14077 h 319297"/>
                  <a:gd name="connsiteX6" fmla="*/ 196586 w 356855"/>
                  <a:gd name="connsiteY6" fmla="*/ 0 h 319297"/>
                  <a:gd name="connsiteX7" fmla="*/ 215057 w 356855"/>
                  <a:gd name="connsiteY7" fmla="*/ 4672 h 319297"/>
                  <a:gd name="connsiteX8" fmla="*/ 274305 w 356855"/>
                  <a:gd name="connsiteY8" fmla="*/ 14497 h 319297"/>
                  <a:gd name="connsiteX9" fmla="*/ 274305 w 356855"/>
                  <a:gd name="connsiteY9" fmla="*/ 43072 h 319297"/>
                  <a:gd name="connsiteX10" fmla="*/ 293355 w 356855"/>
                  <a:gd name="connsiteY10" fmla="*/ 20847 h 319297"/>
                  <a:gd name="connsiteX11" fmla="*/ 344155 w 356855"/>
                  <a:gd name="connsiteY11" fmla="*/ 97047 h 319297"/>
                  <a:gd name="connsiteX12" fmla="*/ 356855 w 356855"/>
                  <a:gd name="connsiteY12" fmla="*/ 195472 h 319297"/>
                  <a:gd name="connsiteX13" fmla="*/ 337805 w 356855"/>
                  <a:gd name="connsiteY13" fmla="*/ 300247 h 319297"/>
                  <a:gd name="connsiteX14" fmla="*/ 312405 w 356855"/>
                  <a:gd name="connsiteY14" fmla="*/ 166897 h 319297"/>
                  <a:gd name="connsiteX15" fmla="*/ 290180 w 356855"/>
                  <a:gd name="connsiteY15" fmla="*/ 119272 h 319297"/>
                  <a:gd name="connsiteX16" fmla="*/ 261605 w 356855"/>
                  <a:gd name="connsiteY16" fmla="*/ 119272 h 319297"/>
                  <a:gd name="connsiteX17" fmla="*/ 258430 w 356855"/>
                  <a:gd name="connsiteY17" fmla="*/ 84347 h 319297"/>
                  <a:gd name="connsiteX18" fmla="*/ 239380 w 356855"/>
                  <a:gd name="connsiteY18" fmla="*/ 125622 h 319297"/>
                  <a:gd name="connsiteX19" fmla="*/ 147305 w 356855"/>
                  <a:gd name="connsiteY19" fmla="*/ 128797 h 319297"/>
                  <a:gd name="connsiteX20" fmla="*/ 93330 w 356855"/>
                  <a:gd name="connsiteY20" fmla="*/ 163722 h 319297"/>
                  <a:gd name="connsiteX21" fmla="*/ 121905 w 356855"/>
                  <a:gd name="connsiteY21" fmla="*/ 116097 h 319297"/>
                  <a:gd name="connsiteX22" fmla="*/ 52055 w 356855"/>
                  <a:gd name="connsiteY22" fmla="*/ 170072 h 319297"/>
                  <a:gd name="connsiteX23" fmla="*/ 33005 w 356855"/>
                  <a:gd name="connsiteY23" fmla="*/ 189122 h 319297"/>
                  <a:gd name="connsiteX24" fmla="*/ 20305 w 356855"/>
                  <a:gd name="connsiteY24" fmla="*/ 319297 h 319297"/>
                  <a:gd name="connsiteX0" fmla="*/ 20305 w 356855"/>
                  <a:gd name="connsiteY0" fmla="*/ 319297 h 319297"/>
                  <a:gd name="connsiteX1" fmla="*/ 20305 w 356855"/>
                  <a:gd name="connsiteY1" fmla="*/ 319297 h 319297"/>
                  <a:gd name="connsiteX2" fmla="*/ 0 w 356855"/>
                  <a:gd name="connsiteY2" fmla="*/ 214522 h 319297"/>
                  <a:gd name="connsiteX3" fmla="*/ 1281 w 356855"/>
                  <a:gd name="connsiteY3" fmla="*/ 136165 h 319297"/>
                  <a:gd name="connsiteX4" fmla="*/ 37720 w 356855"/>
                  <a:gd name="connsiteY4" fmla="*/ 77158 h 319297"/>
                  <a:gd name="connsiteX5" fmla="*/ 74394 w 356855"/>
                  <a:gd name="connsiteY5" fmla="*/ 14077 h 319297"/>
                  <a:gd name="connsiteX6" fmla="*/ 196586 w 356855"/>
                  <a:gd name="connsiteY6" fmla="*/ 0 h 319297"/>
                  <a:gd name="connsiteX7" fmla="*/ 215057 w 356855"/>
                  <a:gd name="connsiteY7" fmla="*/ 4672 h 319297"/>
                  <a:gd name="connsiteX8" fmla="*/ 274305 w 356855"/>
                  <a:gd name="connsiteY8" fmla="*/ 14497 h 319297"/>
                  <a:gd name="connsiteX9" fmla="*/ 274305 w 356855"/>
                  <a:gd name="connsiteY9" fmla="*/ 43072 h 319297"/>
                  <a:gd name="connsiteX10" fmla="*/ 293355 w 356855"/>
                  <a:gd name="connsiteY10" fmla="*/ 20847 h 319297"/>
                  <a:gd name="connsiteX11" fmla="*/ 344155 w 356855"/>
                  <a:gd name="connsiteY11" fmla="*/ 97047 h 319297"/>
                  <a:gd name="connsiteX12" fmla="*/ 356855 w 356855"/>
                  <a:gd name="connsiteY12" fmla="*/ 195472 h 319297"/>
                  <a:gd name="connsiteX13" fmla="*/ 337805 w 356855"/>
                  <a:gd name="connsiteY13" fmla="*/ 300247 h 319297"/>
                  <a:gd name="connsiteX14" fmla="*/ 312405 w 356855"/>
                  <a:gd name="connsiteY14" fmla="*/ 166897 h 319297"/>
                  <a:gd name="connsiteX15" fmla="*/ 290180 w 356855"/>
                  <a:gd name="connsiteY15" fmla="*/ 119272 h 319297"/>
                  <a:gd name="connsiteX16" fmla="*/ 261605 w 356855"/>
                  <a:gd name="connsiteY16" fmla="*/ 119272 h 319297"/>
                  <a:gd name="connsiteX17" fmla="*/ 258430 w 356855"/>
                  <a:gd name="connsiteY17" fmla="*/ 84347 h 319297"/>
                  <a:gd name="connsiteX18" fmla="*/ 239380 w 356855"/>
                  <a:gd name="connsiteY18" fmla="*/ 125622 h 319297"/>
                  <a:gd name="connsiteX19" fmla="*/ 147305 w 356855"/>
                  <a:gd name="connsiteY19" fmla="*/ 128797 h 319297"/>
                  <a:gd name="connsiteX20" fmla="*/ 93330 w 356855"/>
                  <a:gd name="connsiteY20" fmla="*/ 163722 h 319297"/>
                  <a:gd name="connsiteX21" fmla="*/ 121905 w 356855"/>
                  <a:gd name="connsiteY21" fmla="*/ 116097 h 319297"/>
                  <a:gd name="connsiteX22" fmla="*/ 52055 w 356855"/>
                  <a:gd name="connsiteY22" fmla="*/ 170072 h 319297"/>
                  <a:gd name="connsiteX23" fmla="*/ 33005 w 356855"/>
                  <a:gd name="connsiteY23" fmla="*/ 189122 h 319297"/>
                  <a:gd name="connsiteX24" fmla="*/ 20305 w 356855"/>
                  <a:gd name="connsiteY24" fmla="*/ 319297 h 319297"/>
                  <a:gd name="connsiteX0" fmla="*/ 20305 w 356855"/>
                  <a:gd name="connsiteY0" fmla="*/ 319297 h 319297"/>
                  <a:gd name="connsiteX1" fmla="*/ 20305 w 356855"/>
                  <a:gd name="connsiteY1" fmla="*/ 319297 h 319297"/>
                  <a:gd name="connsiteX2" fmla="*/ 0 w 356855"/>
                  <a:gd name="connsiteY2" fmla="*/ 214522 h 319297"/>
                  <a:gd name="connsiteX3" fmla="*/ 1281 w 356855"/>
                  <a:gd name="connsiteY3" fmla="*/ 136165 h 319297"/>
                  <a:gd name="connsiteX4" fmla="*/ 37720 w 356855"/>
                  <a:gd name="connsiteY4" fmla="*/ 77158 h 319297"/>
                  <a:gd name="connsiteX5" fmla="*/ 80947 w 356855"/>
                  <a:gd name="connsiteY5" fmla="*/ 26538 h 319297"/>
                  <a:gd name="connsiteX6" fmla="*/ 196586 w 356855"/>
                  <a:gd name="connsiteY6" fmla="*/ 0 h 319297"/>
                  <a:gd name="connsiteX7" fmla="*/ 215057 w 356855"/>
                  <a:gd name="connsiteY7" fmla="*/ 4672 h 319297"/>
                  <a:gd name="connsiteX8" fmla="*/ 274305 w 356855"/>
                  <a:gd name="connsiteY8" fmla="*/ 14497 h 319297"/>
                  <a:gd name="connsiteX9" fmla="*/ 274305 w 356855"/>
                  <a:gd name="connsiteY9" fmla="*/ 43072 h 319297"/>
                  <a:gd name="connsiteX10" fmla="*/ 293355 w 356855"/>
                  <a:gd name="connsiteY10" fmla="*/ 20847 h 319297"/>
                  <a:gd name="connsiteX11" fmla="*/ 344155 w 356855"/>
                  <a:gd name="connsiteY11" fmla="*/ 97047 h 319297"/>
                  <a:gd name="connsiteX12" fmla="*/ 356855 w 356855"/>
                  <a:gd name="connsiteY12" fmla="*/ 195472 h 319297"/>
                  <a:gd name="connsiteX13" fmla="*/ 337805 w 356855"/>
                  <a:gd name="connsiteY13" fmla="*/ 300247 h 319297"/>
                  <a:gd name="connsiteX14" fmla="*/ 312405 w 356855"/>
                  <a:gd name="connsiteY14" fmla="*/ 166897 h 319297"/>
                  <a:gd name="connsiteX15" fmla="*/ 290180 w 356855"/>
                  <a:gd name="connsiteY15" fmla="*/ 119272 h 319297"/>
                  <a:gd name="connsiteX16" fmla="*/ 261605 w 356855"/>
                  <a:gd name="connsiteY16" fmla="*/ 119272 h 319297"/>
                  <a:gd name="connsiteX17" fmla="*/ 258430 w 356855"/>
                  <a:gd name="connsiteY17" fmla="*/ 84347 h 319297"/>
                  <a:gd name="connsiteX18" fmla="*/ 239380 w 356855"/>
                  <a:gd name="connsiteY18" fmla="*/ 125622 h 319297"/>
                  <a:gd name="connsiteX19" fmla="*/ 147305 w 356855"/>
                  <a:gd name="connsiteY19" fmla="*/ 128797 h 319297"/>
                  <a:gd name="connsiteX20" fmla="*/ 93330 w 356855"/>
                  <a:gd name="connsiteY20" fmla="*/ 163722 h 319297"/>
                  <a:gd name="connsiteX21" fmla="*/ 121905 w 356855"/>
                  <a:gd name="connsiteY21" fmla="*/ 116097 h 319297"/>
                  <a:gd name="connsiteX22" fmla="*/ 52055 w 356855"/>
                  <a:gd name="connsiteY22" fmla="*/ 170072 h 319297"/>
                  <a:gd name="connsiteX23" fmla="*/ 33005 w 356855"/>
                  <a:gd name="connsiteY23" fmla="*/ 189122 h 319297"/>
                  <a:gd name="connsiteX24" fmla="*/ 20305 w 356855"/>
                  <a:gd name="connsiteY24" fmla="*/ 319297 h 319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56855" h="319297">
                    <a:moveTo>
                      <a:pt x="20305" y="319297"/>
                    </a:moveTo>
                    <a:lnTo>
                      <a:pt x="20305" y="319297"/>
                    </a:lnTo>
                    <a:lnTo>
                      <a:pt x="0" y="214522"/>
                    </a:lnTo>
                    <a:cubicBezTo>
                      <a:pt x="469" y="181134"/>
                      <a:pt x="812" y="169553"/>
                      <a:pt x="1281" y="136165"/>
                    </a:cubicBezTo>
                    <a:lnTo>
                      <a:pt x="37720" y="77158"/>
                    </a:lnTo>
                    <a:lnTo>
                      <a:pt x="80947" y="26538"/>
                    </a:lnTo>
                    <a:lnTo>
                      <a:pt x="196586" y="0"/>
                    </a:lnTo>
                    <a:cubicBezTo>
                      <a:pt x="198003" y="1038"/>
                      <a:pt x="213640" y="3634"/>
                      <a:pt x="215057" y="4672"/>
                    </a:cubicBezTo>
                    <a:lnTo>
                      <a:pt x="274305" y="14497"/>
                    </a:lnTo>
                    <a:lnTo>
                      <a:pt x="274305" y="43072"/>
                    </a:lnTo>
                    <a:lnTo>
                      <a:pt x="293355" y="20847"/>
                    </a:lnTo>
                    <a:lnTo>
                      <a:pt x="344155" y="97047"/>
                    </a:lnTo>
                    <a:lnTo>
                      <a:pt x="356855" y="195472"/>
                    </a:lnTo>
                    <a:lnTo>
                      <a:pt x="337805" y="300247"/>
                    </a:lnTo>
                    <a:lnTo>
                      <a:pt x="312405" y="166897"/>
                    </a:lnTo>
                    <a:lnTo>
                      <a:pt x="290180" y="119272"/>
                    </a:lnTo>
                    <a:lnTo>
                      <a:pt x="261605" y="119272"/>
                    </a:lnTo>
                    <a:lnTo>
                      <a:pt x="258430" y="84347"/>
                    </a:lnTo>
                    <a:lnTo>
                      <a:pt x="239380" y="125622"/>
                    </a:lnTo>
                    <a:lnTo>
                      <a:pt x="147305" y="128797"/>
                    </a:lnTo>
                    <a:lnTo>
                      <a:pt x="93330" y="163722"/>
                    </a:lnTo>
                    <a:lnTo>
                      <a:pt x="121905" y="116097"/>
                    </a:lnTo>
                    <a:lnTo>
                      <a:pt x="52055" y="170072"/>
                    </a:lnTo>
                    <a:lnTo>
                      <a:pt x="33005" y="189122"/>
                    </a:lnTo>
                    <a:lnTo>
                      <a:pt x="20305" y="319297"/>
                    </a:lnTo>
                    <a:close/>
                  </a:path>
                </a:pathLst>
              </a:custGeom>
              <a:solidFill>
                <a:srgbClr val="9900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2" name="グループ化 21"/>
            <p:cNvGrpSpPr/>
            <p:nvPr/>
          </p:nvGrpSpPr>
          <p:grpSpPr>
            <a:xfrm>
              <a:off x="4308107" y="2720978"/>
              <a:ext cx="111125" cy="192088"/>
              <a:chOff x="3438525" y="2844801"/>
              <a:chExt cx="111125" cy="192088"/>
            </a:xfrm>
          </p:grpSpPr>
          <p:sp>
            <p:nvSpPr>
              <p:cNvPr id="23" name="フリーフォーム 22"/>
              <p:cNvSpPr/>
              <p:nvPr/>
            </p:nvSpPr>
            <p:spPr>
              <a:xfrm>
                <a:off x="3438525" y="2844801"/>
                <a:ext cx="111125" cy="192088"/>
              </a:xfrm>
              <a:custGeom>
                <a:avLst/>
                <a:gdLst>
                  <a:gd name="connsiteX0" fmla="*/ 19050 w 117475"/>
                  <a:gd name="connsiteY0" fmla="*/ 15875 h 190500"/>
                  <a:gd name="connsiteX1" fmla="*/ 0 w 117475"/>
                  <a:gd name="connsiteY1" fmla="*/ 107950 h 190500"/>
                  <a:gd name="connsiteX2" fmla="*/ 15875 w 117475"/>
                  <a:gd name="connsiteY2" fmla="*/ 139700 h 190500"/>
                  <a:gd name="connsiteX3" fmla="*/ 30163 w 117475"/>
                  <a:gd name="connsiteY3" fmla="*/ 134937 h 190500"/>
                  <a:gd name="connsiteX4" fmla="*/ 46038 w 117475"/>
                  <a:gd name="connsiteY4" fmla="*/ 76200 h 190500"/>
                  <a:gd name="connsiteX5" fmla="*/ 46038 w 117475"/>
                  <a:gd name="connsiteY5" fmla="*/ 171450 h 190500"/>
                  <a:gd name="connsiteX6" fmla="*/ 57150 w 117475"/>
                  <a:gd name="connsiteY6" fmla="*/ 184150 h 190500"/>
                  <a:gd name="connsiteX7" fmla="*/ 61913 w 117475"/>
                  <a:gd name="connsiteY7" fmla="*/ 190500 h 190500"/>
                  <a:gd name="connsiteX8" fmla="*/ 84138 w 117475"/>
                  <a:gd name="connsiteY8" fmla="*/ 146050 h 190500"/>
                  <a:gd name="connsiteX9" fmla="*/ 117475 w 117475"/>
                  <a:gd name="connsiteY9" fmla="*/ 92075 h 190500"/>
                  <a:gd name="connsiteX10" fmla="*/ 117475 w 117475"/>
                  <a:gd name="connsiteY10" fmla="*/ 68262 h 190500"/>
                  <a:gd name="connsiteX11" fmla="*/ 107950 w 117475"/>
                  <a:gd name="connsiteY11" fmla="*/ 0 h 190500"/>
                  <a:gd name="connsiteX0" fmla="*/ 19050 w 117475"/>
                  <a:gd name="connsiteY0" fmla="*/ 15875 h 192088"/>
                  <a:gd name="connsiteX1" fmla="*/ 0 w 117475"/>
                  <a:gd name="connsiteY1" fmla="*/ 107950 h 192088"/>
                  <a:gd name="connsiteX2" fmla="*/ 15875 w 117475"/>
                  <a:gd name="connsiteY2" fmla="*/ 139700 h 192088"/>
                  <a:gd name="connsiteX3" fmla="*/ 30163 w 117475"/>
                  <a:gd name="connsiteY3" fmla="*/ 134937 h 192088"/>
                  <a:gd name="connsiteX4" fmla="*/ 46038 w 117475"/>
                  <a:gd name="connsiteY4" fmla="*/ 76200 h 192088"/>
                  <a:gd name="connsiteX5" fmla="*/ 46038 w 117475"/>
                  <a:gd name="connsiteY5" fmla="*/ 171450 h 192088"/>
                  <a:gd name="connsiteX6" fmla="*/ 57150 w 117475"/>
                  <a:gd name="connsiteY6" fmla="*/ 184150 h 192088"/>
                  <a:gd name="connsiteX7" fmla="*/ 71438 w 117475"/>
                  <a:gd name="connsiteY7" fmla="*/ 192088 h 192088"/>
                  <a:gd name="connsiteX8" fmla="*/ 84138 w 117475"/>
                  <a:gd name="connsiteY8" fmla="*/ 146050 h 192088"/>
                  <a:gd name="connsiteX9" fmla="*/ 117475 w 117475"/>
                  <a:gd name="connsiteY9" fmla="*/ 92075 h 192088"/>
                  <a:gd name="connsiteX10" fmla="*/ 117475 w 117475"/>
                  <a:gd name="connsiteY10" fmla="*/ 68262 h 192088"/>
                  <a:gd name="connsiteX11" fmla="*/ 107950 w 117475"/>
                  <a:gd name="connsiteY11" fmla="*/ 0 h 192088"/>
                  <a:gd name="connsiteX0" fmla="*/ 19050 w 117475"/>
                  <a:gd name="connsiteY0" fmla="*/ 15875 h 192088"/>
                  <a:gd name="connsiteX1" fmla="*/ 0 w 117475"/>
                  <a:gd name="connsiteY1" fmla="*/ 107950 h 192088"/>
                  <a:gd name="connsiteX2" fmla="*/ 15875 w 117475"/>
                  <a:gd name="connsiteY2" fmla="*/ 139700 h 192088"/>
                  <a:gd name="connsiteX3" fmla="*/ 30163 w 117475"/>
                  <a:gd name="connsiteY3" fmla="*/ 134937 h 192088"/>
                  <a:gd name="connsiteX4" fmla="*/ 46038 w 117475"/>
                  <a:gd name="connsiteY4" fmla="*/ 76200 h 192088"/>
                  <a:gd name="connsiteX5" fmla="*/ 46038 w 117475"/>
                  <a:gd name="connsiteY5" fmla="*/ 171450 h 192088"/>
                  <a:gd name="connsiteX6" fmla="*/ 57150 w 117475"/>
                  <a:gd name="connsiteY6" fmla="*/ 184150 h 192088"/>
                  <a:gd name="connsiteX7" fmla="*/ 71438 w 117475"/>
                  <a:gd name="connsiteY7" fmla="*/ 192088 h 192088"/>
                  <a:gd name="connsiteX8" fmla="*/ 96838 w 117475"/>
                  <a:gd name="connsiteY8" fmla="*/ 153987 h 192088"/>
                  <a:gd name="connsiteX9" fmla="*/ 117475 w 117475"/>
                  <a:gd name="connsiteY9" fmla="*/ 92075 h 192088"/>
                  <a:gd name="connsiteX10" fmla="*/ 117475 w 117475"/>
                  <a:gd name="connsiteY10" fmla="*/ 68262 h 192088"/>
                  <a:gd name="connsiteX11" fmla="*/ 107950 w 117475"/>
                  <a:gd name="connsiteY11" fmla="*/ 0 h 192088"/>
                  <a:gd name="connsiteX0" fmla="*/ 12700 w 111125"/>
                  <a:gd name="connsiteY0" fmla="*/ 15875 h 192088"/>
                  <a:gd name="connsiteX1" fmla="*/ 0 w 111125"/>
                  <a:gd name="connsiteY1" fmla="*/ 107950 h 192088"/>
                  <a:gd name="connsiteX2" fmla="*/ 9525 w 111125"/>
                  <a:gd name="connsiteY2" fmla="*/ 139700 h 192088"/>
                  <a:gd name="connsiteX3" fmla="*/ 23813 w 111125"/>
                  <a:gd name="connsiteY3" fmla="*/ 134937 h 192088"/>
                  <a:gd name="connsiteX4" fmla="*/ 39688 w 111125"/>
                  <a:gd name="connsiteY4" fmla="*/ 76200 h 192088"/>
                  <a:gd name="connsiteX5" fmla="*/ 39688 w 111125"/>
                  <a:gd name="connsiteY5" fmla="*/ 171450 h 192088"/>
                  <a:gd name="connsiteX6" fmla="*/ 50800 w 111125"/>
                  <a:gd name="connsiteY6" fmla="*/ 184150 h 192088"/>
                  <a:gd name="connsiteX7" fmla="*/ 65088 w 111125"/>
                  <a:gd name="connsiteY7" fmla="*/ 192088 h 192088"/>
                  <a:gd name="connsiteX8" fmla="*/ 90488 w 111125"/>
                  <a:gd name="connsiteY8" fmla="*/ 153987 h 192088"/>
                  <a:gd name="connsiteX9" fmla="*/ 111125 w 111125"/>
                  <a:gd name="connsiteY9" fmla="*/ 92075 h 192088"/>
                  <a:gd name="connsiteX10" fmla="*/ 111125 w 111125"/>
                  <a:gd name="connsiteY10" fmla="*/ 68262 h 192088"/>
                  <a:gd name="connsiteX11" fmla="*/ 101600 w 111125"/>
                  <a:gd name="connsiteY11" fmla="*/ 0 h 19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1125" h="192088">
                    <a:moveTo>
                      <a:pt x="12700" y="15875"/>
                    </a:moveTo>
                    <a:lnTo>
                      <a:pt x="0" y="107950"/>
                    </a:lnTo>
                    <a:lnTo>
                      <a:pt x="9525" y="139700"/>
                    </a:lnTo>
                    <a:lnTo>
                      <a:pt x="23813" y="134937"/>
                    </a:lnTo>
                    <a:lnTo>
                      <a:pt x="39688" y="76200"/>
                    </a:lnTo>
                    <a:lnTo>
                      <a:pt x="39688" y="171450"/>
                    </a:lnTo>
                    <a:cubicBezTo>
                      <a:pt x="43392" y="175683"/>
                      <a:pt x="46567" y="180710"/>
                      <a:pt x="50800" y="184150"/>
                    </a:cubicBezTo>
                    <a:cubicBezTo>
                      <a:pt x="55033" y="187590"/>
                      <a:pt x="60391" y="187391"/>
                      <a:pt x="65088" y="192088"/>
                    </a:cubicBezTo>
                    <a:lnTo>
                      <a:pt x="90488" y="153987"/>
                    </a:lnTo>
                    <a:lnTo>
                      <a:pt x="111125" y="92075"/>
                    </a:lnTo>
                    <a:lnTo>
                      <a:pt x="111125" y="68262"/>
                    </a:lnTo>
                    <a:lnTo>
                      <a:pt x="101600" y="0"/>
                    </a:lnTo>
                  </a:path>
                </a:pathLst>
              </a:custGeom>
              <a:solidFill>
                <a:srgbClr val="FFCCCC"/>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コネクタ 23"/>
              <p:cNvCxnSpPr/>
              <p:nvPr/>
            </p:nvCxnSpPr>
            <p:spPr>
              <a:xfrm flipH="1">
                <a:off x="3492499" y="2943229"/>
                <a:ext cx="11113" cy="77787"/>
              </a:xfrm>
              <a:prstGeom prst="line">
                <a:avLst/>
              </a:prstGeom>
              <a:ln>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H="1">
                <a:off x="3517899" y="2928947"/>
                <a:ext cx="11113" cy="77787"/>
              </a:xfrm>
              <a:prstGeom prst="line">
                <a:avLst/>
              </a:prstGeom>
              <a:ln>
                <a:solidFill>
                  <a:srgbClr val="FF9999"/>
                </a:solidFill>
              </a:ln>
            </p:spPr>
            <p:style>
              <a:lnRef idx="1">
                <a:schemeClr val="accent1"/>
              </a:lnRef>
              <a:fillRef idx="0">
                <a:schemeClr val="accent1"/>
              </a:fillRef>
              <a:effectRef idx="0">
                <a:schemeClr val="accent1"/>
              </a:effectRef>
              <a:fontRef idx="minor">
                <a:schemeClr val="tx1"/>
              </a:fontRef>
            </p:style>
          </p:cxnSp>
        </p:grpSp>
        <p:grpSp>
          <p:nvGrpSpPr>
            <p:cNvPr id="26" name="グループ化 25"/>
            <p:cNvGrpSpPr/>
            <p:nvPr/>
          </p:nvGrpSpPr>
          <p:grpSpPr>
            <a:xfrm flipH="1">
              <a:off x="3592608" y="2694012"/>
              <a:ext cx="111125" cy="192088"/>
              <a:chOff x="3438525" y="2844801"/>
              <a:chExt cx="111125" cy="192088"/>
            </a:xfrm>
          </p:grpSpPr>
          <p:sp>
            <p:nvSpPr>
              <p:cNvPr id="27" name="フリーフォーム 26"/>
              <p:cNvSpPr/>
              <p:nvPr/>
            </p:nvSpPr>
            <p:spPr>
              <a:xfrm>
                <a:off x="3438525" y="2844801"/>
                <a:ext cx="111125" cy="192088"/>
              </a:xfrm>
              <a:custGeom>
                <a:avLst/>
                <a:gdLst>
                  <a:gd name="connsiteX0" fmla="*/ 19050 w 117475"/>
                  <a:gd name="connsiteY0" fmla="*/ 15875 h 190500"/>
                  <a:gd name="connsiteX1" fmla="*/ 0 w 117475"/>
                  <a:gd name="connsiteY1" fmla="*/ 107950 h 190500"/>
                  <a:gd name="connsiteX2" fmla="*/ 15875 w 117475"/>
                  <a:gd name="connsiteY2" fmla="*/ 139700 h 190500"/>
                  <a:gd name="connsiteX3" fmla="*/ 30163 w 117475"/>
                  <a:gd name="connsiteY3" fmla="*/ 134937 h 190500"/>
                  <a:gd name="connsiteX4" fmla="*/ 46038 w 117475"/>
                  <a:gd name="connsiteY4" fmla="*/ 76200 h 190500"/>
                  <a:gd name="connsiteX5" fmla="*/ 46038 w 117475"/>
                  <a:gd name="connsiteY5" fmla="*/ 171450 h 190500"/>
                  <a:gd name="connsiteX6" fmla="*/ 57150 w 117475"/>
                  <a:gd name="connsiteY6" fmla="*/ 184150 h 190500"/>
                  <a:gd name="connsiteX7" fmla="*/ 61913 w 117475"/>
                  <a:gd name="connsiteY7" fmla="*/ 190500 h 190500"/>
                  <a:gd name="connsiteX8" fmla="*/ 84138 w 117475"/>
                  <a:gd name="connsiteY8" fmla="*/ 146050 h 190500"/>
                  <a:gd name="connsiteX9" fmla="*/ 117475 w 117475"/>
                  <a:gd name="connsiteY9" fmla="*/ 92075 h 190500"/>
                  <a:gd name="connsiteX10" fmla="*/ 117475 w 117475"/>
                  <a:gd name="connsiteY10" fmla="*/ 68262 h 190500"/>
                  <a:gd name="connsiteX11" fmla="*/ 107950 w 117475"/>
                  <a:gd name="connsiteY11" fmla="*/ 0 h 190500"/>
                  <a:gd name="connsiteX0" fmla="*/ 19050 w 117475"/>
                  <a:gd name="connsiteY0" fmla="*/ 15875 h 192088"/>
                  <a:gd name="connsiteX1" fmla="*/ 0 w 117475"/>
                  <a:gd name="connsiteY1" fmla="*/ 107950 h 192088"/>
                  <a:gd name="connsiteX2" fmla="*/ 15875 w 117475"/>
                  <a:gd name="connsiteY2" fmla="*/ 139700 h 192088"/>
                  <a:gd name="connsiteX3" fmla="*/ 30163 w 117475"/>
                  <a:gd name="connsiteY3" fmla="*/ 134937 h 192088"/>
                  <a:gd name="connsiteX4" fmla="*/ 46038 w 117475"/>
                  <a:gd name="connsiteY4" fmla="*/ 76200 h 192088"/>
                  <a:gd name="connsiteX5" fmla="*/ 46038 w 117475"/>
                  <a:gd name="connsiteY5" fmla="*/ 171450 h 192088"/>
                  <a:gd name="connsiteX6" fmla="*/ 57150 w 117475"/>
                  <a:gd name="connsiteY6" fmla="*/ 184150 h 192088"/>
                  <a:gd name="connsiteX7" fmla="*/ 71438 w 117475"/>
                  <a:gd name="connsiteY7" fmla="*/ 192088 h 192088"/>
                  <a:gd name="connsiteX8" fmla="*/ 84138 w 117475"/>
                  <a:gd name="connsiteY8" fmla="*/ 146050 h 192088"/>
                  <a:gd name="connsiteX9" fmla="*/ 117475 w 117475"/>
                  <a:gd name="connsiteY9" fmla="*/ 92075 h 192088"/>
                  <a:gd name="connsiteX10" fmla="*/ 117475 w 117475"/>
                  <a:gd name="connsiteY10" fmla="*/ 68262 h 192088"/>
                  <a:gd name="connsiteX11" fmla="*/ 107950 w 117475"/>
                  <a:gd name="connsiteY11" fmla="*/ 0 h 192088"/>
                  <a:gd name="connsiteX0" fmla="*/ 19050 w 117475"/>
                  <a:gd name="connsiteY0" fmla="*/ 15875 h 192088"/>
                  <a:gd name="connsiteX1" fmla="*/ 0 w 117475"/>
                  <a:gd name="connsiteY1" fmla="*/ 107950 h 192088"/>
                  <a:gd name="connsiteX2" fmla="*/ 15875 w 117475"/>
                  <a:gd name="connsiteY2" fmla="*/ 139700 h 192088"/>
                  <a:gd name="connsiteX3" fmla="*/ 30163 w 117475"/>
                  <a:gd name="connsiteY3" fmla="*/ 134937 h 192088"/>
                  <a:gd name="connsiteX4" fmla="*/ 46038 w 117475"/>
                  <a:gd name="connsiteY4" fmla="*/ 76200 h 192088"/>
                  <a:gd name="connsiteX5" fmla="*/ 46038 w 117475"/>
                  <a:gd name="connsiteY5" fmla="*/ 171450 h 192088"/>
                  <a:gd name="connsiteX6" fmla="*/ 57150 w 117475"/>
                  <a:gd name="connsiteY6" fmla="*/ 184150 h 192088"/>
                  <a:gd name="connsiteX7" fmla="*/ 71438 w 117475"/>
                  <a:gd name="connsiteY7" fmla="*/ 192088 h 192088"/>
                  <a:gd name="connsiteX8" fmla="*/ 96838 w 117475"/>
                  <a:gd name="connsiteY8" fmla="*/ 153987 h 192088"/>
                  <a:gd name="connsiteX9" fmla="*/ 117475 w 117475"/>
                  <a:gd name="connsiteY9" fmla="*/ 92075 h 192088"/>
                  <a:gd name="connsiteX10" fmla="*/ 117475 w 117475"/>
                  <a:gd name="connsiteY10" fmla="*/ 68262 h 192088"/>
                  <a:gd name="connsiteX11" fmla="*/ 107950 w 117475"/>
                  <a:gd name="connsiteY11" fmla="*/ 0 h 192088"/>
                  <a:gd name="connsiteX0" fmla="*/ 12700 w 111125"/>
                  <a:gd name="connsiteY0" fmla="*/ 15875 h 192088"/>
                  <a:gd name="connsiteX1" fmla="*/ 0 w 111125"/>
                  <a:gd name="connsiteY1" fmla="*/ 107950 h 192088"/>
                  <a:gd name="connsiteX2" fmla="*/ 9525 w 111125"/>
                  <a:gd name="connsiteY2" fmla="*/ 139700 h 192088"/>
                  <a:gd name="connsiteX3" fmla="*/ 23813 w 111125"/>
                  <a:gd name="connsiteY3" fmla="*/ 134937 h 192088"/>
                  <a:gd name="connsiteX4" fmla="*/ 39688 w 111125"/>
                  <a:gd name="connsiteY4" fmla="*/ 76200 h 192088"/>
                  <a:gd name="connsiteX5" fmla="*/ 39688 w 111125"/>
                  <a:gd name="connsiteY5" fmla="*/ 171450 h 192088"/>
                  <a:gd name="connsiteX6" fmla="*/ 50800 w 111125"/>
                  <a:gd name="connsiteY6" fmla="*/ 184150 h 192088"/>
                  <a:gd name="connsiteX7" fmla="*/ 65088 w 111125"/>
                  <a:gd name="connsiteY7" fmla="*/ 192088 h 192088"/>
                  <a:gd name="connsiteX8" fmla="*/ 90488 w 111125"/>
                  <a:gd name="connsiteY8" fmla="*/ 153987 h 192088"/>
                  <a:gd name="connsiteX9" fmla="*/ 111125 w 111125"/>
                  <a:gd name="connsiteY9" fmla="*/ 92075 h 192088"/>
                  <a:gd name="connsiteX10" fmla="*/ 111125 w 111125"/>
                  <a:gd name="connsiteY10" fmla="*/ 68262 h 192088"/>
                  <a:gd name="connsiteX11" fmla="*/ 101600 w 111125"/>
                  <a:gd name="connsiteY11" fmla="*/ 0 h 19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1125" h="192088">
                    <a:moveTo>
                      <a:pt x="12700" y="15875"/>
                    </a:moveTo>
                    <a:lnTo>
                      <a:pt x="0" y="107950"/>
                    </a:lnTo>
                    <a:lnTo>
                      <a:pt x="9525" y="139700"/>
                    </a:lnTo>
                    <a:lnTo>
                      <a:pt x="23813" y="134937"/>
                    </a:lnTo>
                    <a:lnTo>
                      <a:pt x="39688" y="76200"/>
                    </a:lnTo>
                    <a:lnTo>
                      <a:pt x="39688" y="171450"/>
                    </a:lnTo>
                    <a:cubicBezTo>
                      <a:pt x="43392" y="175683"/>
                      <a:pt x="46567" y="180710"/>
                      <a:pt x="50800" y="184150"/>
                    </a:cubicBezTo>
                    <a:cubicBezTo>
                      <a:pt x="55033" y="187590"/>
                      <a:pt x="60391" y="187391"/>
                      <a:pt x="65088" y="192088"/>
                    </a:cubicBezTo>
                    <a:lnTo>
                      <a:pt x="90488" y="153987"/>
                    </a:lnTo>
                    <a:lnTo>
                      <a:pt x="111125" y="92075"/>
                    </a:lnTo>
                    <a:lnTo>
                      <a:pt x="111125" y="68262"/>
                    </a:lnTo>
                    <a:lnTo>
                      <a:pt x="101600" y="0"/>
                    </a:lnTo>
                  </a:path>
                </a:pathLst>
              </a:custGeom>
              <a:solidFill>
                <a:srgbClr val="FFCCCC"/>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コネクタ 27"/>
              <p:cNvCxnSpPr/>
              <p:nvPr/>
            </p:nvCxnSpPr>
            <p:spPr>
              <a:xfrm flipH="1">
                <a:off x="3492499" y="2943229"/>
                <a:ext cx="11113" cy="77787"/>
              </a:xfrm>
              <a:prstGeom prst="line">
                <a:avLst/>
              </a:prstGeom>
              <a:ln>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flipH="1">
                <a:off x="3517899" y="2928947"/>
                <a:ext cx="11113" cy="77787"/>
              </a:xfrm>
              <a:prstGeom prst="line">
                <a:avLst/>
              </a:prstGeom>
              <a:ln>
                <a:solidFill>
                  <a:srgbClr val="FF9999"/>
                </a:solidFill>
              </a:ln>
            </p:spPr>
            <p:style>
              <a:lnRef idx="1">
                <a:schemeClr val="accent1"/>
              </a:lnRef>
              <a:fillRef idx="0">
                <a:schemeClr val="accent1"/>
              </a:fillRef>
              <a:effectRef idx="0">
                <a:schemeClr val="accent1"/>
              </a:effectRef>
              <a:fontRef idx="minor">
                <a:schemeClr val="tx1"/>
              </a:fontRef>
            </p:style>
          </p:cxnSp>
        </p:grpSp>
        <p:sp>
          <p:nvSpPr>
            <p:cNvPr id="30" name="フリーフォーム 29"/>
            <p:cNvSpPr/>
            <p:nvPr/>
          </p:nvSpPr>
          <p:spPr>
            <a:xfrm>
              <a:off x="3589192" y="2024073"/>
              <a:ext cx="831850" cy="739774"/>
            </a:xfrm>
            <a:custGeom>
              <a:avLst/>
              <a:gdLst>
                <a:gd name="connsiteX0" fmla="*/ 0 w 831850"/>
                <a:gd name="connsiteY0" fmla="*/ 693737 h 738187"/>
                <a:gd name="connsiteX1" fmla="*/ 168275 w 831850"/>
                <a:gd name="connsiteY1" fmla="*/ 84137 h 738187"/>
                <a:gd name="connsiteX2" fmla="*/ 350837 w 831850"/>
                <a:gd name="connsiteY2" fmla="*/ 9525 h 738187"/>
                <a:gd name="connsiteX3" fmla="*/ 374650 w 831850"/>
                <a:gd name="connsiteY3" fmla="*/ 39687 h 738187"/>
                <a:gd name="connsiteX4" fmla="*/ 465137 w 831850"/>
                <a:gd name="connsiteY4" fmla="*/ 41275 h 738187"/>
                <a:gd name="connsiteX5" fmla="*/ 511175 w 831850"/>
                <a:gd name="connsiteY5" fmla="*/ 0 h 738187"/>
                <a:gd name="connsiteX6" fmla="*/ 674687 w 831850"/>
                <a:gd name="connsiteY6" fmla="*/ 79375 h 738187"/>
                <a:gd name="connsiteX7" fmla="*/ 831850 w 831850"/>
                <a:gd name="connsiteY7" fmla="*/ 693737 h 738187"/>
                <a:gd name="connsiteX8" fmla="*/ 715962 w 831850"/>
                <a:gd name="connsiteY8" fmla="*/ 725487 h 738187"/>
                <a:gd name="connsiteX9" fmla="*/ 712787 w 831850"/>
                <a:gd name="connsiteY9" fmla="*/ 709612 h 738187"/>
                <a:gd name="connsiteX10" fmla="*/ 709612 w 831850"/>
                <a:gd name="connsiteY10" fmla="*/ 700087 h 738187"/>
                <a:gd name="connsiteX11" fmla="*/ 668337 w 831850"/>
                <a:gd name="connsiteY11" fmla="*/ 449262 h 738187"/>
                <a:gd name="connsiteX12" fmla="*/ 650875 w 831850"/>
                <a:gd name="connsiteY12" fmla="*/ 738187 h 738187"/>
                <a:gd name="connsiteX13" fmla="*/ 417512 w 831850"/>
                <a:gd name="connsiteY13" fmla="*/ 736600 h 738187"/>
                <a:gd name="connsiteX14" fmla="*/ 177800 w 831850"/>
                <a:gd name="connsiteY14" fmla="*/ 714375 h 738187"/>
                <a:gd name="connsiteX15" fmla="*/ 182562 w 831850"/>
                <a:gd name="connsiteY15" fmla="*/ 419100 h 738187"/>
                <a:gd name="connsiteX16" fmla="*/ 114300 w 831850"/>
                <a:gd name="connsiteY16" fmla="*/ 719137 h 738187"/>
                <a:gd name="connsiteX17" fmla="*/ 0 w 831850"/>
                <a:gd name="connsiteY17" fmla="*/ 693737 h 738187"/>
                <a:gd name="connsiteX0" fmla="*/ 0 w 831850"/>
                <a:gd name="connsiteY0" fmla="*/ 693737 h 738187"/>
                <a:gd name="connsiteX1" fmla="*/ 168275 w 831850"/>
                <a:gd name="connsiteY1" fmla="*/ 84137 h 738187"/>
                <a:gd name="connsiteX2" fmla="*/ 350837 w 831850"/>
                <a:gd name="connsiteY2" fmla="*/ 9525 h 738187"/>
                <a:gd name="connsiteX3" fmla="*/ 374650 w 831850"/>
                <a:gd name="connsiteY3" fmla="*/ 39687 h 738187"/>
                <a:gd name="connsiteX4" fmla="*/ 465137 w 831850"/>
                <a:gd name="connsiteY4" fmla="*/ 41275 h 738187"/>
                <a:gd name="connsiteX5" fmla="*/ 511175 w 831850"/>
                <a:gd name="connsiteY5" fmla="*/ 0 h 738187"/>
                <a:gd name="connsiteX6" fmla="*/ 674687 w 831850"/>
                <a:gd name="connsiteY6" fmla="*/ 79375 h 738187"/>
                <a:gd name="connsiteX7" fmla="*/ 831850 w 831850"/>
                <a:gd name="connsiteY7" fmla="*/ 693737 h 738187"/>
                <a:gd name="connsiteX8" fmla="*/ 715962 w 831850"/>
                <a:gd name="connsiteY8" fmla="*/ 725487 h 738187"/>
                <a:gd name="connsiteX9" fmla="*/ 712787 w 831850"/>
                <a:gd name="connsiteY9" fmla="*/ 709612 h 738187"/>
                <a:gd name="connsiteX10" fmla="*/ 709612 w 831850"/>
                <a:gd name="connsiteY10" fmla="*/ 700087 h 738187"/>
                <a:gd name="connsiteX11" fmla="*/ 668337 w 831850"/>
                <a:gd name="connsiteY11" fmla="*/ 449262 h 738187"/>
                <a:gd name="connsiteX12" fmla="*/ 650875 w 831850"/>
                <a:gd name="connsiteY12" fmla="*/ 738187 h 738187"/>
                <a:gd name="connsiteX13" fmla="*/ 417512 w 831850"/>
                <a:gd name="connsiteY13" fmla="*/ 736600 h 738187"/>
                <a:gd name="connsiteX14" fmla="*/ 177800 w 831850"/>
                <a:gd name="connsiteY14" fmla="*/ 714375 h 738187"/>
                <a:gd name="connsiteX15" fmla="*/ 234949 w 831850"/>
                <a:gd name="connsiteY15" fmla="*/ 369887 h 738187"/>
                <a:gd name="connsiteX16" fmla="*/ 114300 w 831850"/>
                <a:gd name="connsiteY16" fmla="*/ 719137 h 738187"/>
                <a:gd name="connsiteX17" fmla="*/ 0 w 831850"/>
                <a:gd name="connsiteY17" fmla="*/ 693737 h 738187"/>
                <a:gd name="connsiteX0" fmla="*/ 0 w 831850"/>
                <a:gd name="connsiteY0" fmla="*/ 693737 h 738187"/>
                <a:gd name="connsiteX1" fmla="*/ 168275 w 831850"/>
                <a:gd name="connsiteY1" fmla="*/ 84137 h 738187"/>
                <a:gd name="connsiteX2" fmla="*/ 350837 w 831850"/>
                <a:gd name="connsiteY2" fmla="*/ 9525 h 738187"/>
                <a:gd name="connsiteX3" fmla="*/ 374650 w 831850"/>
                <a:gd name="connsiteY3" fmla="*/ 39687 h 738187"/>
                <a:gd name="connsiteX4" fmla="*/ 465137 w 831850"/>
                <a:gd name="connsiteY4" fmla="*/ 41275 h 738187"/>
                <a:gd name="connsiteX5" fmla="*/ 511175 w 831850"/>
                <a:gd name="connsiteY5" fmla="*/ 0 h 738187"/>
                <a:gd name="connsiteX6" fmla="*/ 674687 w 831850"/>
                <a:gd name="connsiteY6" fmla="*/ 79375 h 738187"/>
                <a:gd name="connsiteX7" fmla="*/ 831850 w 831850"/>
                <a:gd name="connsiteY7" fmla="*/ 693737 h 738187"/>
                <a:gd name="connsiteX8" fmla="*/ 715962 w 831850"/>
                <a:gd name="connsiteY8" fmla="*/ 725487 h 738187"/>
                <a:gd name="connsiteX9" fmla="*/ 712787 w 831850"/>
                <a:gd name="connsiteY9" fmla="*/ 709612 h 738187"/>
                <a:gd name="connsiteX10" fmla="*/ 709612 w 831850"/>
                <a:gd name="connsiteY10" fmla="*/ 700087 h 738187"/>
                <a:gd name="connsiteX11" fmla="*/ 668337 w 831850"/>
                <a:gd name="connsiteY11" fmla="*/ 449262 h 738187"/>
                <a:gd name="connsiteX12" fmla="*/ 650875 w 831850"/>
                <a:gd name="connsiteY12" fmla="*/ 738187 h 738187"/>
                <a:gd name="connsiteX13" fmla="*/ 417512 w 831850"/>
                <a:gd name="connsiteY13" fmla="*/ 736600 h 738187"/>
                <a:gd name="connsiteX14" fmla="*/ 220662 w 831850"/>
                <a:gd name="connsiteY14" fmla="*/ 720725 h 738187"/>
                <a:gd name="connsiteX15" fmla="*/ 234949 w 831850"/>
                <a:gd name="connsiteY15" fmla="*/ 369887 h 738187"/>
                <a:gd name="connsiteX16" fmla="*/ 114300 w 831850"/>
                <a:gd name="connsiteY16" fmla="*/ 719137 h 738187"/>
                <a:gd name="connsiteX17" fmla="*/ 0 w 831850"/>
                <a:gd name="connsiteY17" fmla="*/ 693737 h 738187"/>
                <a:gd name="connsiteX0" fmla="*/ 0 w 831850"/>
                <a:gd name="connsiteY0" fmla="*/ 693737 h 738187"/>
                <a:gd name="connsiteX1" fmla="*/ 168275 w 831850"/>
                <a:gd name="connsiteY1" fmla="*/ 84137 h 738187"/>
                <a:gd name="connsiteX2" fmla="*/ 350837 w 831850"/>
                <a:gd name="connsiteY2" fmla="*/ 9525 h 738187"/>
                <a:gd name="connsiteX3" fmla="*/ 374650 w 831850"/>
                <a:gd name="connsiteY3" fmla="*/ 39687 h 738187"/>
                <a:gd name="connsiteX4" fmla="*/ 465137 w 831850"/>
                <a:gd name="connsiteY4" fmla="*/ 41275 h 738187"/>
                <a:gd name="connsiteX5" fmla="*/ 511175 w 831850"/>
                <a:gd name="connsiteY5" fmla="*/ 0 h 738187"/>
                <a:gd name="connsiteX6" fmla="*/ 674687 w 831850"/>
                <a:gd name="connsiteY6" fmla="*/ 79375 h 738187"/>
                <a:gd name="connsiteX7" fmla="*/ 831850 w 831850"/>
                <a:gd name="connsiteY7" fmla="*/ 693737 h 738187"/>
                <a:gd name="connsiteX8" fmla="*/ 715962 w 831850"/>
                <a:gd name="connsiteY8" fmla="*/ 725487 h 738187"/>
                <a:gd name="connsiteX9" fmla="*/ 712787 w 831850"/>
                <a:gd name="connsiteY9" fmla="*/ 709612 h 738187"/>
                <a:gd name="connsiteX10" fmla="*/ 709612 w 831850"/>
                <a:gd name="connsiteY10" fmla="*/ 700087 h 738187"/>
                <a:gd name="connsiteX11" fmla="*/ 636587 w 831850"/>
                <a:gd name="connsiteY11" fmla="*/ 341312 h 738187"/>
                <a:gd name="connsiteX12" fmla="*/ 650875 w 831850"/>
                <a:gd name="connsiteY12" fmla="*/ 738187 h 738187"/>
                <a:gd name="connsiteX13" fmla="*/ 417512 w 831850"/>
                <a:gd name="connsiteY13" fmla="*/ 736600 h 738187"/>
                <a:gd name="connsiteX14" fmla="*/ 220662 w 831850"/>
                <a:gd name="connsiteY14" fmla="*/ 720725 h 738187"/>
                <a:gd name="connsiteX15" fmla="*/ 234949 w 831850"/>
                <a:gd name="connsiteY15" fmla="*/ 369887 h 738187"/>
                <a:gd name="connsiteX16" fmla="*/ 114300 w 831850"/>
                <a:gd name="connsiteY16" fmla="*/ 719137 h 738187"/>
                <a:gd name="connsiteX17" fmla="*/ 0 w 831850"/>
                <a:gd name="connsiteY17" fmla="*/ 693737 h 738187"/>
                <a:gd name="connsiteX0" fmla="*/ 0 w 831850"/>
                <a:gd name="connsiteY0" fmla="*/ 693737 h 738187"/>
                <a:gd name="connsiteX1" fmla="*/ 168275 w 831850"/>
                <a:gd name="connsiteY1" fmla="*/ 84137 h 738187"/>
                <a:gd name="connsiteX2" fmla="*/ 350837 w 831850"/>
                <a:gd name="connsiteY2" fmla="*/ 9525 h 738187"/>
                <a:gd name="connsiteX3" fmla="*/ 374650 w 831850"/>
                <a:gd name="connsiteY3" fmla="*/ 39687 h 738187"/>
                <a:gd name="connsiteX4" fmla="*/ 465137 w 831850"/>
                <a:gd name="connsiteY4" fmla="*/ 41275 h 738187"/>
                <a:gd name="connsiteX5" fmla="*/ 511175 w 831850"/>
                <a:gd name="connsiteY5" fmla="*/ 0 h 738187"/>
                <a:gd name="connsiteX6" fmla="*/ 674687 w 831850"/>
                <a:gd name="connsiteY6" fmla="*/ 79375 h 738187"/>
                <a:gd name="connsiteX7" fmla="*/ 831850 w 831850"/>
                <a:gd name="connsiteY7" fmla="*/ 693737 h 738187"/>
                <a:gd name="connsiteX8" fmla="*/ 715962 w 831850"/>
                <a:gd name="connsiteY8" fmla="*/ 725487 h 738187"/>
                <a:gd name="connsiteX9" fmla="*/ 712787 w 831850"/>
                <a:gd name="connsiteY9" fmla="*/ 709612 h 738187"/>
                <a:gd name="connsiteX10" fmla="*/ 709612 w 831850"/>
                <a:gd name="connsiteY10" fmla="*/ 700087 h 738187"/>
                <a:gd name="connsiteX11" fmla="*/ 609599 w 831850"/>
                <a:gd name="connsiteY11" fmla="*/ 350837 h 738187"/>
                <a:gd name="connsiteX12" fmla="*/ 650875 w 831850"/>
                <a:gd name="connsiteY12" fmla="*/ 738187 h 738187"/>
                <a:gd name="connsiteX13" fmla="*/ 417512 w 831850"/>
                <a:gd name="connsiteY13" fmla="*/ 736600 h 738187"/>
                <a:gd name="connsiteX14" fmla="*/ 220662 w 831850"/>
                <a:gd name="connsiteY14" fmla="*/ 720725 h 738187"/>
                <a:gd name="connsiteX15" fmla="*/ 234949 w 831850"/>
                <a:gd name="connsiteY15" fmla="*/ 369887 h 738187"/>
                <a:gd name="connsiteX16" fmla="*/ 114300 w 831850"/>
                <a:gd name="connsiteY16" fmla="*/ 719137 h 738187"/>
                <a:gd name="connsiteX17" fmla="*/ 0 w 831850"/>
                <a:gd name="connsiteY17" fmla="*/ 693737 h 738187"/>
                <a:gd name="connsiteX0" fmla="*/ 0 w 831850"/>
                <a:gd name="connsiteY0" fmla="*/ 693737 h 738187"/>
                <a:gd name="connsiteX1" fmla="*/ 168275 w 831850"/>
                <a:gd name="connsiteY1" fmla="*/ 84137 h 738187"/>
                <a:gd name="connsiteX2" fmla="*/ 350837 w 831850"/>
                <a:gd name="connsiteY2" fmla="*/ 9525 h 738187"/>
                <a:gd name="connsiteX3" fmla="*/ 374650 w 831850"/>
                <a:gd name="connsiteY3" fmla="*/ 39687 h 738187"/>
                <a:gd name="connsiteX4" fmla="*/ 465137 w 831850"/>
                <a:gd name="connsiteY4" fmla="*/ 41275 h 738187"/>
                <a:gd name="connsiteX5" fmla="*/ 511175 w 831850"/>
                <a:gd name="connsiteY5" fmla="*/ 0 h 738187"/>
                <a:gd name="connsiteX6" fmla="*/ 674687 w 831850"/>
                <a:gd name="connsiteY6" fmla="*/ 79375 h 738187"/>
                <a:gd name="connsiteX7" fmla="*/ 831850 w 831850"/>
                <a:gd name="connsiteY7" fmla="*/ 693737 h 738187"/>
                <a:gd name="connsiteX8" fmla="*/ 715962 w 831850"/>
                <a:gd name="connsiteY8" fmla="*/ 725487 h 738187"/>
                <a:gd name="connsiteX9" fmla="*/ 712787 w 831850"/>
                <a:gd name="connsiteY9" fmla="*/ 709612 h 738187"/>
                <a:gd name="connsiteX10" fmla="*/ 709612 w 831850"/>
                <a:gd name="connsiteY10" fmla="*/ 700087 h 738187"/>
                <a:gd name="connsiteX11" fmla="*/ 614361 w 831850"/>
                <a:gd name="connsiteY11" fmla="*/ 365125 h 738187"/>
                <a:gd name="connsiteX12" fmla="*/ 650875 w 831850"/>
                <a:gd name="connsiteY12" fmla="*/ 738187 h 738187"/>
                <a:gd name="connsiteX13" fmla="*/ 417512 w 831850"/>
                <a:gd name="connsiteY13" fmla="*/ 736600 h 738187"/>
                <a:gd name="connsiteX14" fmla="*/ 220662 w 831850"/>
                <a:gd name="connsiteY14" fmla="*/ 720725 h 738187"/>
                <a:gd name="connsiteX15" fmla="*/ 234949 w 831850"/>
                <a:gd name="connsiteY15" fmla="*/ 369887 h 738187"/>
                <a:gd name="connsiteX16" fmla="*/ 114300 w 831850"/>
                <a:gd name="connsiteY16" fmla="*/ 719137 h 738187"/>
                <a:gd name="connsiteX17" fmla="*/ 0 w 831850"/>
                <a:gd name="connsiteY17" fmla="*/ 693737 h 738187"/>
                <a:gd name="connsiteX0" fmla="*/ 0 w 831850"/>
                <a:gd name="connsiteY0" fmla="*/ 693737 h 739774"/>
                <a:gd name="connsiteX1" fmla="*/ 168275 w 831850"/>
                <a:gd name="connsiteY1" fmla="*/ 84137 h 739774"/>
                <a:gd name="connsiteX2" fmla="*/ 350837 w 831850"/>
                <a:gd name="connsiteY2" fmla="*/ 9525 h 739774"/>
                <a:gd name="connsiteX3" fmla="*/ 374650 w 831850"/>
                <a:gd name="connsiteY3" fmla="*/ 39687 h 739774"/>
                <a:gd name="connsiteX4" fmla="*/ 465137 w 831850"/>
                <a:gd name="connsiteY4" fmla="*/ 41275 h 739774"/>
                <a:gd name="connsiteX5" fmla="*/ 511175 w 831850"/>
                <a:gd name="connsiteY5" fmla="*/ 0 h 739774"/>
                <a:gd name="connsiteX6" fmla="*/ 674687 w 831850"/>
                <a:gd name="connsiteY6" fmla="*/ 79375 h 739774"/>
                <a:gd name="connsiteX7" fmla="*/ 831850 w 831850"/>
                <a:gd name="connsiteY7" fmla="*/ 693737 h 739774"/>
                <a:gd name="connsiteX8" fmla="*/ 715962 w 831850"/>
                <a:gd name="connsiteY8" fmla="*/ 725487 h 739774"/>
                <a:gd name="connsiteX9" fmla="*/ 712787 w 831850"/>
                <a:gd name="connsiteY9" fmla="*/ 709612 h 739774"/>
                <a:gd name="connsiteX10" fmla="*/ 709612 w 831850"/>
                <a:gd name="connsiteY10" fmla="*/ 700087 h 739774"/>
                <a:gd name="connsiteX11" fmla="*/ 614361 w 831850"/>
                <a:gd name="connsiteY11" fmla="*/ 365125 h 739774"/>
                <a:gd name="connsiteX12" fmla="*/ 631825 w 831850"/>
                <a:gd name="connsiteY12" fmla="*/ 739774 h 739774"/>
                <a:gd name="connsiteX13" fmla="*/ 417512 w 831850"/>
                <a:gd name="connsiteY13" fmla="*/ 736600 h 739774"/>
                <a:gd name="connsiteX14" fmla="*/ 220662 w 831850"/>
                <a:gd name="connsiteY14" fmla="*/ 720725 h 739774"/>
                <a:gd name="connsiteX15" fmla="*/ 234949 w 831850"/>
                <a:gd name="connsiteY15" fmla="*/ 369887 h 739774"/>
                <a:gd name="connsiteX16" fmla="*/ 114300 w 831850"/>
                <a:gd name="connsiteY16" fmla="*/ 719137 h 739774"/>
                <a:gd name="connsiteX17" fmla="*/ 0 w 831850"/>
                <a:gd name="connsiteY17" fmla="*/ 693737 h 739774"/>
                <a:gd name="connsiteX0" fmla="*/ 0 w 831850"/>
                <a:gd name="connsiteY0" fmla="*/ 693737 h 739774"/>
                <a:gd name="connsiteX1" fmla="*/ 168275 w 831850"/>
                <a:gd name="connsiteY1" fmla="*/ 84137 h 739774"/>
                <a:gd name="connsiteX2" fmla="*/ 350837 w 831850"/>
                <a:gd name="connsiteY2" fmla="*/ 9525 h 739774"/>
                <a:gd name="connsiteX3" fmla="*/ 374650 w 831850"/>
                <a:gd name="connsiteY3" fmla="*/ 39687 h 739774"/>
                <a:gd name="connsiteX4" fmla="*/ 465137 w 831850"/>
                <a:gd name="connsiteY4" fmla="*/ 41275 h 739774"/>
                <a:gd name="connsiteX5" fmla="*/ 511175 w 831850"/>
                <a:gd name="connsiteY5" fmla="*/ 0 h 739774"/>
                <a:gd name="connsiteX6" fmla="*/ 674687 w 831850"/>
                <a:gd name="connsiteY6" fmla="*/ 79375 h 739774"/>
                <a:gd name="connsiteX7" fmla="*/ 831850 w 831850"/>
                <a:gd name="connsiteY7" fmla="*/ 693737 h 739774"/>
                <a:gd name="connsiteX8" fmla="*/ 715962 w 831850"/>
                <a:gd name="connsiteY8" fmla="*/ 725487 h 739774"/>
                <a:gd name="connsiteX9" fmla="*/ 709612 w 831850"/>
                <a:gd name="connsiteY9" fmla="*/ 700087 h 739774"/>
                <a:gd name="connsiteX10" fmla="*/ 614361 w 831850"/>
                <a:gd name="connsiteY10" fmla="*/ 365125 h 739774"/>
                <a:gd name="connsiteX11" fmla="*/ 631825 w 831850"/>
                <a:gd name="connsiteY11" fmla="*/ 739774 h 739774"/>
                <a:gd name="connsiteX12" fmla="*/ 417512 w 831850"/>
                <a:gd name="connsiteY12" fmla="*/ 736600 h 739774"/>
                <a:gd name="connsiteX13" fmla="*/ 220662 w 831850"/>
                <a:gd name="connsiteY13" fmla="*/ 720725 h 739774"/>
                <a:gd name="connsiteX14" fmla="*/ 234949 w 831850"/>
                <a:gd name="connsiteY14" fmla="*/ 369887 h 739774"/>
                <a:gd name="connsiteX15" fmla="*/ 114300 w 831850"/>
                <a:gd name="connsiteY15" fmla="*/ 719137 h 739774"/>
                <a:gd name="connsiteX16" fmla="*/ 0 w 831850"/>
                <a:gd name="connsiteY16" fmla="*/ 693737 h 739774"/>
                <a:gd name="connsiteX0" fmla="*/ 0 w 831850"/>
                <a:gd name="connsiteY0" fmla="*/ 693737 h 739774"/>
                <a:gd name="connsiteX1" fmla="*/ 168275 w 831850"/>
                <a:gd name="connsiteY1" fmla="*/ 84137 h 739774"/>
                <a:gd name="connsiteX2" fmla="*/ 350837 w 831850"/>
                <a:gd name="connsiteY2" fmla="*/ 9525 h 739774"/>
                <a:gd name="connsiteX3" fmla="*/ 374650 w 831850"/>
                <a:gd name="connsiteY3" fmla="*/ 39687 h 739774"/>
                <a:gd name="connsiteX4" fmla="*/ 465137 w 831850"/>
                <a:gd name="connsiteY4" fmla="*/ 41275 h 739774"/>
                <a:gd name="connsiteX5" fmla="*/ 511175 w 831850"/>
                <a:gd name="connsiteY5" fmla="*/ 0 h 739774"/>
                <a:gd name="connsiteX6" fmla="*/ 674687 w 831850"/>
                <a:gd name="connsiteY6" fmla="*/ 79375 h 739774"/>
                <a:gd name="connsiteX7" fmla="*/ 831850 w 831850"/>
                <a:gd name="connsiteY7" fmla="*/ 693737 h 739774"/>
                <a:gd name="connsiteX8" fmla="*/ 715962 w 831850"/>
                <a:gd name="connsiteY8" fmla="*/ 725487 h 739774"/>
                <a:gd name="connsiteX9" fmla="*/ 614361 w 831850"/>
                <a:gd name="connsiteY9" fmla="*/ 365125 h 739774"/>
                <a:gd name="connsiteX10" fmla="*/ 631825 w 831850"/>
                <a:gd name="connsiteY10" fmla="*/ 739774 h 739774"/>
                <a:gd name="connsiteX11" fmla="*/ 417512 w 831850"/>
                <a:gd name="connsiteY11" fmla="*/ 736600 h 739774"/>
                <a:gd name="connsiteX12" fmla="*/ 220662 w 831850"/>
                <a:gd name="connsiteY12" fmla="*/ 720725 h 739774"/>
                <a:gd name="connsiteX13" fmla="*/ 234949 w 831850"/>
                <a:gd name="connsiteY13" fmla="*/ 369887 h 739774"/>
                <a:gd name="connsiteX14" fmla="*/ 114300 w 831850"/>
                <a:gd name="connsiteY14" fmla="*/ 719137 h 739774"/>
                <a:gd name="connsiteX15" fmla="*/ 0 w 831850"/>
                <a:gd name="connsiteY15" fmla="*/ 693737 h 739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850" h="739774">
                  <a:moveTo>
                    <a:pt x="0" y="693737"/>
                  </a:moveTo>
                  <a:lnTo>
                    <a:pt x="168275" y="84137"/>
                  </a:lnTo>
                  <a:lnTo>
                    <a:pt x="350837" y="9525"/>
                  </a:lnTo>
                  <a:lnTo>
                    <a:pt x="374650" y="39687"/>
                  </a:lnTo>
                  <a:lnTo>
                    <a:pt x="465137" y="41275"/>
                  </a:lnTo>
                  <a:lnTo>
                    <a:pt x="511175" y="0"/>
                  </a:lnTo>
                  <a:lnTo>
                    <a:pt x="674687" y="79375"/>
                  </a:lnTo>
                  <a:lnTo>
                    <a:pt x="831850" y="693737"/>
                  </a:lnTo>
                  <a:lnTo>
                    <a:pt x="715962" y="725487"/>
                  </a:lnTo>
                  <a:cubicBezTo>
                    <a:pt x="679714" y="670718"/>
                    <a:pt x="628384" y="362744"/>
                    <a:pt x="614361" y="365125"/>
                  </a:cubicBezTo>
                  <a:lnTo>
                    <a:pt x="631825" y="739774"/>
                  </a:lnTo>
                  <a:lnTo>
                    <a:pt x="417512" y="736600"/>
                  </a:lnTo>
                  <a:lnTo>
                    <a:pt x="220662" y="720725"/>
                  </a:lnTo>
                  <a:cubicBezTo>
                    <a:pt x="222249" y="622300"/>
                    <a:pt x="233362" y="468312"/>
                    <a:pt x="234949" y="369887"/>
                  </a:cubicBezTo>
                  <a:lnTo>
                    <a:pt x="114300" y="719137"/>
                  </a:lnTo>
                  <a:lnTo>
                    <a:pt x="0" y="69373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2" name="グループ化 31"/>
          <p:cNvGrpSpPr/>
          <p:nvPr/>
        </p:nvGrpSpPr>
        <p:grpSpPr>
          <a:xfrm>
            <a:off x="6323126" y="1486227"/>
            <a:ext cx="1866900" cy="1343541"/>
            <a:chOff x="4657512" y="1502582"/>
            <a:chExt cx="1866900" cy="1343541"/>
          </a:xfrm>
        </p:grpSpPr>
        <p:sp>
          <p:nvSpPr>
            <p:cNvPr id="51" name="円/楕円 50"/>
            <p:cNvSpPr/>
            <p:nvPr/>
          </p:nvSpPr>
          <p:spPr>
            <a:xfrm>
              <a:off x="4657512" y="1502582"/>
              <a:ext cx="1866900" cy="13435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5018257" y="1598603"/>
              <a:ext cx="1280160" cy="369332"/>
            </a:xfrm>
            <a:prstGeom prst="rect">
              <a:avLst/>
            </a:prstGeom>
            <a:noFill/>
          </p:spPr>
          <p:txBody>
            <a:bodyPr wrap="square" rtlCol="0">
              <a:spAutoFit/>
            </a:bodyPr>
            <a:lstStyle/>
            <a:p>
              <a:r>
                <a:rPr kumimoji="1" lang="ja-JP" altLang="en-US" dirty="0"/>
                <a:t>飛沫感染</a:t>
              </a:r>
            </a:p>
          </p:txBody>
        </p:sp>
        <p:grpSp>
          <p:nvGrpSpPr>
            <p:cNvPr id="53" name="グループ化 52"/>
            <p:cNvGrpSpPr/>
            <p:nvPr/>
          </p:nvGrpSpPr>
          <p:grpSpPr>
            <a:xfrm flipH="1">
              <a:off x="5026338" y="1967190"/>
              <a:ext cx="1228084" cy="426797"/>
              <a:chOff x="3511550" y="1679696"/>
              <a:chExt cx="1228084" cy="426797"/>
            </a:xfrm>
          </p:grpSpPr>
          <p:sp>
            <p:nvSpPr>
              <p:cNvPr id="54" name="フリーフォーム 53"/>
              <p:cNvSpPr/>
              <p:nvPr/>
            </p:nvSpPr>
            <p:spPr>
              <a:xfrm rot="16200000">
                <a:off x="3987919" y="174082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フリーフォーム 54"/>
              <p:cNvSpPr/>
              <p:nvPr/>
            </p:nvSpPr>
            <p:spPr>
              <a:xfrm rot="16200000">
                <a:off x="4140319" y="189322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フリーフォーム 55"/>
              <p:cNvSpPr/>
              <p:nvPr/>
            </p:nvSpPr>
            <p:spPr>
              <a:xfrm rot="16657155">
                <a:off x="4302383" y="203980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フリーフォーム 56"/>
              <p:cNvSpPr/>
              <p:nvPr/>
            </p:nvSpPr>
            <p:spPr>
              <a:xfrm rot="16200000">
                <a:off x="4362569" y="189957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フリーフォーム 57"/>
              <p:cNvSpPr/>
              <p:nvPr/>
            </p:nvSpPr>
            <p:spPr>
              <a:xfrm rot="16200000">
                <a:off x="4273669" y="177892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フリーフォーム 58"/>
              <p:cNvSpPr/>
              <p:nvPr/>
            </p:nvSpPr>
            <p:spPr>
              <a:xfrm rot="16200000">
                <a:off x="4299069" y="165827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フリーフォーム 59"/>
              <p:cNvSpPr/>
              <p:nvPr/>
            </p:nvSpPr>
            <p:spPr>
              <a:xfrm rot="16200000">
                <a:off x="4454573" y="1800495"/>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フリーフォーム 60"/>
              <p:cNvSpPr/>
              <p:nvPr/>
            </p:nvSpPr>
            <p:spPr>
              <a:xfrm rot="16464032">
                <a:off x="4603869" y="196307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フリーフォーム 61"/>
              <p:cNvSpPr/>
              <p:nvPr/>
            </p:nvSpPr>
            <p:spPr>
              <a:xfrm rot="16200000">
                <a:off x="4672940" y="1833139"/>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リーフォーム 62"/>
              <p:cNvSpPr/>
              <p:nvPr/>
            </p:nvSpPr>
            <p:spPr>
              <a:xfrm rot="16200000">
                <a:off x="4584819" y="169637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4" name="Picture 4" descr="赤い唇コレクション セット : ストックイラストレーション"/>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rcRect/>
              <a:stretch/>
            </p:blipFill>
            <p:spPr bwMode="auto">
              <a:xfrm>
                <a:off x="3511550" y="1688539"/>
                <a:ext cx="388439" cy="357299"/>
              </a:xfrm>
              <a:prstGeom prst="rect">
                <a:avLst/>
              </a:prstGeom>
              <a:noFill/>
              <a:extLst>
                <a:ext uri="{909E8E84-426E-40DD-AFC4-6F175D3DCCD1}">
                  <a14:hiddenFill xmlns:a14="http://schemas.microsoft.com/office/drawing/2010/main">
                    <a:solidFill>
                      <a:srgbClr val="FFFFFF"/>
                    </a:solidFill>
                  </a14:hiddenFill>
                </a:ext>
              </a:extLst>
            </p:spPr>
          </p:pic>
          <p:cxnSp>
            <p:nvCxnSpPr>
              <p:cNvPr id="65" name="直線コネクタ 64"/>
              <p:cNvCxnSpPr/>
              <p:nvPr/>
            </p:nvCxnSpPr>
            <p:spPr>
              <a:xfrm flipV="1">
                <a:off x="3886558" y="1717798"/>
                <a:ext cx="365684" cy="4526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flipV="1">
                <a:off x="3913484" y="1832096"/>
                <a:ext cx="309184" cy="144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flipV="1">
                <a:off x="4222668" y="1755000"/>
                <a:ext cx="309184" cy="144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4222668" y="1984496"/>
                <a:ext cx="340724" cy="2523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3925888" y="2007130"/>
                <a:ext cx="332033" cy="75304"/>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flipV="1">
                <a:off x="4314670" y="1885341"/>
                <a:ext cx="309184" cy="144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1" name="テキスト ボックス 70"/>
            <p:cNvSpPr txBox="1"/>
            <p:nvPr/>
          </p:nvSpPr>
          <p:spPr>
            <a:xfrm>
              <a:off x="4866963" y="2480540"/>
              <a:ext cx="1443024" cy="253916"/>
            </a:xfrm>
            <a:prstGeom prst="rect">
              <a:avLst/>
            </a:prstGeom>
            <a:noFill/>
          </p:spPr>
          <p:txBody>
            <a:bodyPr wrap="none" rtlCol="0">
              <a:spAutoFit/>
            </a:bodyPr>
            <a:lstStyle/>
            <a:p>
              <a:r>
                <a:rPr kumimoji="1" lang="ja-JP" altLang="en-US" sz="1050" dirty="0"/>
                <a:t>直径５</a:t>
              </a:r>
              <a:r>
                <a:rPr lang="en-US" altLang="ja-JP" sz="1050" dirty="0" err="1"/>
                <a:t>μm</a:t>
              </a:r>
              <a:r>
                <a:rPr lang="ja-JP" altLang="en-US" sz="1050" dirty="0"/>
                <a:t>以上の粒子</a:t>
              </a:r>
              <a:endParaRPr kumimoji="1" lang="en-US" altLang="ja-JP" sz="1050" dirty="0"/>
            </a:p>
          </p:txBody>
        </p:sp>
      </p:grpSp>
      <p:pic>
        <p:nvPicPr>
          <p:cNvPr id="14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235" y="1472197"/>
            <a:ext cx="19939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5" name="グループ化 14"/>
          <p:cNvGrpSpPr/>
          <p:nvPr/>
        </p:nvGrpSpPr>
        <p:grpSpPr>
          <a:xfrm>
            <a:off x="1563188" y="3572234"/>
            <a:ext cx="1866900" cy="1343541"/>
            <a:chOff x="4447319" y="3271993"/>
            <a:chExt cx="1866900" cy="1343541"/>
          </a:xfrm>
        </p:grpSpPr>
        <p:grpSp>
          <p:nvGrpSpPr>
            <p:cNvPr id="173" name="グループ化 172"/>
            <p:cNvGrpSpPr/>
            <p:nvPr/>
          </p:nvGrpSpPr>
          <p:grpSpPr>
            <a:xfrm>
              <a:off x="5441754" y="3727091"/>
              <a:ext cx="872092" cy="568941"/>
              <a:chOff x="762000" y="54674"/>
              <a:chExt cx="2857500" cy="2857500"/>
            </a:xfrm>
          </p:grpSpPr>
          <p:pic>
            <p:nvPicPr>
              <p:cNvPr id="174" name="Picture 2" descr="クリックすると新しいウィンドウで開きます"/>
              <p:cNvPicPr>
                <a:picLocks noChangeAspect="1" noChangeArrowheads="1"/>
              </p:cNvPicPr>
              <p:nvPr/>
            </p:nvPicPr>
            <p:blipFill>
              <a:blip r:embed="rId6" cstate="print">
                <a:extLst>
                  <a:ext uri="{BEBA8EAE-BF5A-486C-A8C5-ECC9F3942E4B}">
                    <a14:imgProps xmlns:a14="http://schemas.microsoft.com/office/drawing/2010/main">
                      <a14:imgLayer r:embed="rId7">
                        <a14:imgEffect>
                          <a14:backgroundRemoval t="10000" b="90000" l="10000" r="99000"/>
                        </a14:imgEffect>
                      </a14:imgLayer>
                    </a14:imgProps>
                  </a:ext>
                  <a:ext uri="{28A0092B-C50C-407E-A947-70E740481C1C}">
                    <a14:useLocalDpi xmlns:a14="http://schemas.microsoft.com/office/drawing/2010/main" val="0"/>
                  </a:ext>
                </a:extLst>
              </a:blip>
              <a:srcRect/>
              <a:stretch>
                <a:fillRect/>
              </a:stretch>
            </p:blipFill>
            <p:spPr bwMode="auto">
              <a:xfrm>
                <a:off x="762000" y="54674"/>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175" name="二等辺三角形 174"/>
              <p:cNvSpPr/>
              <p:nvPr/>
            </p:nvSpPr>
            <p:spPr>
              <a:xfrm rot="8423155">
                <a:off x="2768600" y="1720851"/>
                <a:ext cx="76200" cy="5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6" name="グループ化 175"/>
            <p:cNvGrpSpPr/>
            <p:nvPr/>
          </p:nvGrpSpPr>
          <p:grpSpPr>
            <a:xfrm rot="1187611">
              <a:off x="5140734" y="4243109"/>
              <a:ext cx="464417" cy="323190"/>
              <a:chOff x="5995177" y="1712051"/>
              <a:chExt cx="1616240" cy="1197563"/>
            </a:xfrm>
          </p:grpSpPr>
          <p:sp>
            <p:nvSpPr>
              <p:cNvPr id="177" name="二等辺三角形 176"/>
              <p:cNvSpPr/>
              <p:nvPr/>
            </p:nvSpPr>
            <p:spPr>
              <a:xfrm rot="5660905">
                <a:off x="6997226" y="1795935"/>
                <a:ext cx="45719" cy="45719"/>
              </a:xfrm>
              <a:prstGeom prst="triangle">
                <a:avLst/>
              </a:prstGeom>
              <a:solidFill>
                <a:srgbClr val="CC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円/楕円 177"/>
              <p:cNvSpPr/>
              <p:nvPr/>
            </p:nvSpPr>
            <p:spPr>
              <a:xfrm rot="20011815">
                <a:off x="6464418" y="2454577"/>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円/楕円 178"/>
              <p:cNvSpPr/>
              <p:nvPr/>
            </p:nvSpPr>
            <p:spPr>
              <a:xfrm rot="18578086">
                <a:off x="6186937" y="2679818"/>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0" name="円/楕円 179"/>
              <p:cNvSpPr/>
              <p:nvPr/>
            </p:nvSpPr>
            <p:spPr>
              <a:xfrm rot="3644667">
                <a:off x="6650088" y="2268936"/>
                <a:ext cx="255671"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円/楕円 180"/>
              <p:cNvSpPr/>
              <p:nvPr/>
            </p:nvSpPr>
            <p:spPr>
              <a:xfrm rot="19281531">
                <a:off x="6905500" y="1910697"/>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円/楕円 181"/>
              <p:cNvSpPr/>
              <p:nvPr/>
            </p:nvSpPr>
            <p:spPr>
              <a:xfrm rot="12083401">
                <a:off x="7222479" y="1867702"/>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円/楕円 182"/>
              <p:cNvSpPr/>
              <p:nvPr/>
            </p:nvSpPr>
            <p:spPr>
              <a:xfrm rot="5578231">
                <a:off x="6828071" y="1916029"/>
                <a:ext cx="231984"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4" name="円/楕円 183"/>
              <p:cNvSpPr/>
              <p:nvPr/>
            </p:nvSpPr>
            <p:spPr>
              <a:xfrm rot="19756801">
                <a:off x="6624634" y="2471035"/>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円/楕円 184"/>
              <p:cNvSpPr/>
              <p:nvPr/>
            </p:nvSpPr>
            <p:spPr>
              <a:xfrm rot="18578086">
                <a:off x="6365813" y="2692285"/>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6" name="フリーフォーム 185"/>
              <p:cNvSpPr/>
              <p:nvPr/>
            </p:nvSpPr>
            <p:spPr>
              <a:xfrm>
                <a:off x="5995177" y="1712051"/>
                <a:ext cx="1000382" cy="804136"/>
              </a:xfrm>
              <a:custGeom>
                <a:avLst/>
                <a:gdLst>
                  <a:gd name="connsiteX0" fmla="*/ 989823 w 1000382"/>
                  <a:gd name="connsiteY0" fmla="*/ 149497 h 804136"/>
                  <a:gd name="connsiteX1" fmla="*/ 977123 w 1000382"/>
                  <a:gd name="connsiteY1" fmla="*/ 66947 h 804136"/>
                  <a:gd name="connsiteX2" fmla="*/ 812023 w 1000382"/>
                  <a:gd name="connsiteY2" fmla="*/ 22497 h 804136"/>
                  <a:gd name="connsiteX3" fmla="*/ 507223 w 1000382"/>
                  <a:gd name="connsiteY3" fmla="*/ 9797 h 804136"/>
                  <a:gd name="connsiteX4" fmla="*/ 132573 w 1000382"/>
                  <a:gd name="connsiteY4" fmla="*/ 168547 h 804136"/>
                  <a:gd name="connsiteX5" fmla="*/ 5573 w 1000382"/>
                  <a:gd name="connsiteY5" fmla="*/ 562247 h 804136"/>
                  <a:gd name="connsiteX6" fmla="*/ 50023 w 1000382"/>
                  <a:gd name="connsiteY6" fmla="*/ 771797 h 804136"/>
                  <a:gd name="connsiteX7" fmla="*/ 291323 w 1000382"/>
                  <a:gd name="connsiteY7" fmla="*/ 797197 h 804136"/>
                  <a:gd name="connsiteX8" fmla="*/ 665973 w 1000382"/>
                  <a:gd name="connsiteY8" fmla="*/ 708297 h 804136"/>
                  <a:gd name="connsiteX9" fmla="*/ 888223 w 1000382"/>
                  <a:gd name="connsiteY9" fmla="*/ 409847 h 804136"/>
                  <a:gd name="connsiteX10" fmla="*/ 989823 w 1000382"/>
                  <a:gd name="connsiteY10" fmla="*/ 149497 h 804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0382" h="804136">
                    <a:moveTo>
                      <a:pt x="989823" y="149497"/>
                    </a:moveTo>
                    <a:cubicBezTo>
                      <a:pt x="1004640" y="92347"/>
                      <a:pt x="1006756" y="88114"/>
                      <a:pt x="977123" y="66947"/>
                    </a:cubicBezTo>
                    <a:cubicBezTo>
                      <a:pt x="947490" y="45780"/>
                      <a:pt x="890340" y="32022"/>
                      <a:pt x="812023" y="22497"/>
                    </a:cubicBezTo>
                    <a:cubicBezTo>
                      <a:pt x="733706" y="12972"/>
                      <a:pt x="620464" y="-14545"/>
                      <a:pt x="507223" y="9797"/>
                    </a:cubicBezTo>
                    <a:cubicBezTo>
                      <a:pt x="393982" y="34139"/>
                      <a:pt x="216181" y="76472"/>
                      <a:pt x="132573" y="168547"/>
                    </a:cubicBezTo>
                    <a:cubicBezTo>
                      <a:pt x="48965" y="260622"/>
                      <a:pt x="19331" y="461705"/>
                      <a:pt x="5573" y="562247"/>
                    </a:cubicBezTo>
                    <a:cubicBezTo>
                      <a:pt x="-8185" y="662789"/>
                      <a:pt x="2398" y="732639"/>
                      <a:pt x="50023" y="771797"/>
                    </a:cubicBezTo>
                    <a:cubicBezTo>
                      <a:pt x="97648" y="810955"/>
                      <a:pt x="188665" y="807780"/>
                      <a:pt x="291323" y="797197"/>
                    </a:cubicBezTo>
                    <a:cubicBezTo>
                      <a:pt x="393981" y="786614"/>
                      <a:pt x="566490" y="772855"/>
                      <a:pt x="665973" y="708297"/>
                    </a:cubicBezTo>
                    <a:cubicBezTo>
                      <a:pt x="765456" y="643739"/>
                      <a:pt x="835306" y="499805"/>
                      <a:pt x="888223" y="409847"/>
                    </a:cubicBezTo>
                    <a:cubicBezTo>
                      <a:pt x="941140" y="319889"/>
                      <a:pt x="975006" y="206647"/>
                      <a:pt x="989823" y="149497"/>
                    </a:cubicBezTo>
                    <a:close/>
                  </a:path>
                </a:pathLst>
              </a:cu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円/楕円 186"/>
              <p:cNvSpPr/>
              <p:nvPr/>
            </p:nvSpPr>
            <p:spPr>
              <a:xfrm rot="18886967">
                <a:off x="6871423" y="1815312"/>
                <a:ext cx="78341"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月 187"/>
              <p:cNvSpPr/>
              <p:nvPr/>
            </p:nvSpPr>
            <p:spPr>
              <a:xfrm rot="19567857">
                <a:off x="6235891" y="1886917"/>
                <a:ext cx="107950" cy="631501"/>
              </a:xfrm>
              <a:prstGeom prst="moon">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月 188"/>
              <p:cNvSpPr/>
              <p:nvPr/>
            </p:nvSpPr>
            <p:spPr>
              <a:xfrm rot="19567857">
                <a:off x="6366066" y="1825790"/>
                <a:ext cx="107950" cy="631501"/>
              </a:xfrm>
              <a:prstGeom prst="moon">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月 189"/>
              <p:cNvSpPr/>
              <p:nvPr/>
            </p:nvSpPr>
            <p:spPr>
              <a:xfrm rot="19567857">
                <a:off x="6126848" y="2084628"/>
                <a:ext cx="107950" cy="445270"/>
              </a:xfrm>
              <a:prstGeom prst="moon">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円/楕円 190"/>
              <p:cNvSpPr/>
              <p:nvPr/>
            </p:nvSpPr>
            <p:spPr>
              <a:xfrm rot="19281531">
                <a:off x="6937846" y="1979391"/>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円/楕円 191"/>
              <p:cNvSpPr/>
              <p:nvPr/>
            </p:nvSpPr>
            <p:spPr>
              <a:xfrm rot="13512620">
                <a:off x="7205614" y="1995378"/>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3" name="円/楕円 192"/>
              <p:cNvSpPr/>
              <p:nvPr/>
            </p:nvSpPr>
            <p:spPr>
              <a:xfrm rot="5578231">
                <a:off x="6860417" y="1984723"/>
                <a:ext cx="231984"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円/楕円 193"/>
              <p:cNvSpPr/>
              <p:nvPr/>
            </p:nvSpPr>
            <p:spPr>
              <a:xfrm rot="3644667">
                <a:off x="6792955" y="2271752"/>
                <a:ext cx="255671"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27" name="グループ化 1026"/>
            <p:cNvGrpSpPr/>
            <p:nvPr/>
          </p:nvGrpSpPr>
          <p:grpSpPr>
            <a:xfrm>
              <a:off x="4576776" y="3820763"/>
              <a:ext cx="733988" cy="458742"/>
              <a:chOff x="3067434" y="3288540"/>
              <a:chExt cx="733988" cy="458742"/>
            </a:xfrm>
          </p:grpSpPr>
          <p:pic>
            <p:nvPicPr>
              <p:cNvPr id="195" name="Picture 4" descr="クリックすると新しいウィンドウで開きます"/>
              <p:cNvPicPr>
                <a:picLocks noChangeAspect="1" noChangeArrowheads="1"/>
              </p:cNvPicPr>
              <p:nvPr/>
            </p:nvPicPr>
            <p:blipFill rotWithShape="1">
              <a:blip r:embed="rId8" cstate="print">
                <a:extLst>
                  <a:ext uri="{BEBA8EAE-BF5A-486C-A8C5-ECC9F3942E4B}">
                    <a14:imgProps xmlns:a14="http://schemas.microsoft.com/office/drawing/2010/main">
                      <a14:imgLayer r:embed="rId9">
                        <a14:imgEffect>
                          <a14:backgroundRemoval t="10000" b="90000" l="0" r="100000"/>
                        </a14:imgEffect>
                      </a14:imgLayer>
                    </a14:imgProps>
                  </a:ext>
                  <a:ext uri="{28A0092B-C50C-407E-A947-70E740481C1C}">
                    <a14:useLocalDpi xmlns:a14="http://schemas.microsoft.com/office/drawing/2010/main" val="0"/>
                  </a:ext>
                </a:extLst>
              </a:blip>
              <a:srcRect t="20672" b="16828"/>
              <a:stretch/>
            </p:blipFill>
            <p:spPr bwMode="auto">
              <a:xfrm>
                <a:off x="3067434" y="3288540"/>
                <a:ext cx="733988" cy="458742"/>
              </a:xfrm>
              <a:prstGeom prst="rect">
                <a:avLst/>
              </a:prstGeom>
              <a:noFill/>
              <a:extLst>
                <a:ext uri="{909E8E84-426E-40DD-AFC4-6F175D3DCCD1}">
                  <a14:hiddenFill xmlns:a14="http://schemas.microsoft.com/office/drawing/2010/main">
                    <a:solidFill>
                      <a:srgbClr val="FFFFFF"/>
                    </a:solidFill>
                  </a14:hiddenFill>
                </a:ext>
              </a:extLst>
            </p:spPr>
          </p:pic>
          <p:cxnSp>
            <p:nvCxnSpPr>
              <p:cNvPr id="1025" name="直線コネクタ 1024"/>
              <p:cNvCxnSpPr/>
              <p:nvPr/>
            </p:nvCxnSpPr>
            <p:spPr>
              <a:xfrm>
                <a:off x="3667898" y="3433762"/>
                <a:ext cx="28416" cy="635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49" name="円/楕円 148"/>
            <p:cNvSpPr/>
            <p:nvPr/>
          </p:nvSpPr>
          <p:spPr>
            <a:xfrm>
              <a:off x="4447319" y="3271993"/>
              <a:ext cx="1866900" cy="13435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テキスト ボックス 153"/>
            <p:cNvSpPr txBox="1"/>
            <p:nvPr/>
          </p:nvSpPr>
          <p:spPr>
            <a:xfrm>
              <a:off x="4591292" y="3476499"/>
              <a:ext cx="1578954" cy="369332"/>
            </a:xfrm>
            <a:prstGeom prst="rect">
              <a:avLst/>
            </a:prstGeom>
            <a:noFill/>
          </p:spPr>
          <p:txBody>
            <a:bodyPr wrap="square" rtlCol="0">
              <a:spAutoFit/>
            </a:bodyPr>
            <a:lstStyle/>
            <a:p>
              <a:r>
                <a:rPr lang="ja-JP" altLang="en-US" dirty="0"/>
                <a:t>媒介生物</a:t>
              </a:r>
              <a:r>
                <a:rPr kumimoji="1" lang="ja-JP" altLang="en-US" dirty="0"/>
                <a:t>感染</a:t>
              </a:r>
            </a:p>
          </p:txBody>
        </p:sp>
      </p:grpSp>
      <p:grpSp>
        <p:nvGrpSpPr>
          <p:cNvPr id="135" name="グループ化 134"/>
          <p:cNvGrpSpPr/>
          <p:nvPr/>
        </p:nvGrpSpPr>
        <p:grpSpPr>
          <a:xfrm>
            <a:off x="5850628" y="3572234"/>
            <a:ext cx="1866900" cy="1343541"/>
            <a:chOff x="3438752" y="2726585"/>
            <a:chExt cx="1866900" cy="1343541"/>
          </a:xfrm>
        </p:grpSpPr>
        <p:sp>
          <p:nvSpPr>
            <p:cNvPr id="136" name="円/楕円 135"/>
            <p:cNvSpPr/>
            <p:nvPr/>
          </p:nvSpPr>
          <p:spPr>
            <a:xfrm>
              <a:off x="3438752" y="2726585"/>
              <a:ext cx="1866900" cy="13435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テキスト ボックス 136"/>
            <p:cNvSpPr txBox="1"/>
            <p:nvPr/>
          </p:nvSpPr>
          <p:spPr>
            <a:xfrm>
              <a:off x="3819923" y="2846419"/>
              <a:ext cx="1103367" cy="369332"/>
            </a:xfrm>
            <a:prstGeom prst="rect">
              <a:avLst/>
            </a:prstGeom>
            <a:noFill/>
          </p:spPr>
          <p:txBody>
            <a:bodyPr wrap="square" rtlCol="0">
              <a:spAutoFit/>
            </a:bodyPr>
            <a:lstStyle/>
            <a:p>
              <a:r>
                <a:rPr lang="ja-JP" altLang="en-US" dirty="0"/>
                <a:t>担体</a:t>
              </a:r>
              <a:r>
                <a:rPr kumimoji="1" lang="ja-JP" altLang="en-US" dirty="0"/>
                <a:t>感染</a:t>
              </a:r>
            </a:p>
          </p:txBody>
        </p:sp>
        <p:pic>
          <p:nvPicPr>
            <p:cNvPr id="138" name="Picture 6"/>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7210" t="7745" r="4425" b="13133"/>
            <a:stretch/>
          </p:blipFill>
          <p:spPr bwMode="auto">
            <a:xfrm>
              <a:off x="3977140" y="3594225"/>
              <a:ext cx="704850" cy="386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 name="Picture 8" descr="クリックすると新しいウィンドウで開きます"/>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717696" y="3205161"/>
              <a:ext cx="384837" cy="752475"/>
            </a:xfrm>
            <a:prstGeom prst="rect">
              <a:avLst/>
            </a:prstGeom>
            <a:noFill/>
            <a:extLst>
              <a:ext uri="{909E8E84-426E-40DD-AFC4-6F175D3DCCD1}">
                <a14:hiddenFill xmlns:a14="http://schemas.microsoft.com/office/drawing/2010/main">
                  <a:solidFill>
                    <a:srgbClr val="FFFFFF"/>
                  </a:solidFill>
                </a14:hiddenFill>
              </a:ext>
            </a:extLst>
          </p:spPr>
        </p:pic>
        <p:pic>
          <p:nvPicPr>
            <p:cNvPr id="155" name="Picture 12" descr="クリックすると新しいウィンドウで開きます"/>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582216" y="3215154"/>
              <a:ext cx="789986" cy="467249"/>
            </a:xfrm>
            <a:prstGeom prst="rect">
              <a:avLst/>
            </a:prstGeom>
            <a:noFill/>
            <a:extLst>
              <a:ext uri="{909E8E84-426E-40DD-AFC4-6F175D3DCCD1}">
                <a14:hiddenFill xmlns:a14="http://schemas.microsoft.com/office/drawing/2010/main">
                  <a:solidFill>
                    <a:srgbClr val="FFFFFF"/>
                  </a:solidFill>
                </a14:hiddenFill>
              </a:ext>
            </a:extLst>
          </p:spPr>
        </p:pic>
      </p:grpSp>
      <p:sp>
        <p:nvSpPr>
          <p:cNvPr id="156" name="タイトル 1">
            <a:extLst>
              <a:ext uri="{FF2B5EF4-FFF2-40B4-BE49-F238E27FC236}">
                <a16:creationId xmlns:a16="http://schemas.microsoft.com/office/drawing/2014/main" id="{1778184B-EE2A-D245-B2AD-E90A121D5F8A}"/>
              </a:ext>
            </a:extLst>
          </p:cNvPr>
          <p:cNvSpPr txBox="1">
            <a:spLocks/>
          </p:cNvSpPr>
          <p:nvPr/>
        </p:nvSpPr>
        <p:spPr>
          <a:xfrm>
            <a:off x="625303" y="179752"/>
            <a:ext cx="7886700" cy="495197"/>
          </a:xfrm>
          <a:prstGeom prst="rect">
            <a:avLst/>
          </a:prstGeom>
        </p:spPr>
        <p:txBody>
          <a:bodyPr/>
          <a:lstStyle>
            <a:lvl1pPr algn="ctr" defTabSz="385763" rtl="0" eaLnBrk="1" latinLnBrk="0" hangingPunct="1">
              <a:lnSpc>
                <a:spcPct val="90000"/>
              </a:lnSpc>
              <a:spcBef>
                <a:spcPct val="0"/>
              </a:spcBef>
              <a:buNone/>
              <a:defRPr kumimoji="1" sz="3200" b="1" kern="1200">
                <a:solidFill>
                  <a:schemeClr val="tx1"/>
                </a:solidFill>
                <a:latin typeface="+mj-lt"/>
                <a:ea typeface="+mj-ea"/>
                <a:cs typeface="+mj-cs"/>
              </a:defRPr>
            </a:lvl1pPr>
          </a:lstStyle>
          <a:p>
            <a:r>
              <a:rPr lang="ja-JP" altLang="en-US" sz="2400" dirty="0"/>
              <a:t>生物剤の感染経路</a:t>
            </a:r>
          </a:p>
        </p:txBody>
      </p:sp>
      <p:sp>
        <p:nvSpPr>
          <p:cNvPr id="34" name="テキスト ボックス 33"/>
          <p:cNvSpPr txBox="1"/>
          <p:nvPr/>
        </p:nvSpPr>
        <p:spPr>
          <a:xfrm>
            <a:off x="4016021" y="1985415"/>
            <a:ext cx="1252299" cy="523220"/>
          </a:xfrm>
          <a:prstGeom prst="rect">
            <a:avLst/>
          </a:prstGeom>
          <a:noFill/>
        </p:spPr>
        <p:txBody>
          <a:bodyPr wrap="square" rtlCol="0">
            <a:spAutoFit/>
          </a:bodyPr>
          <a:lstStyle/>
          <a:p>
            <a:pPr algn="ctr"/>
            <a:r>
              <a:rPr lang="ja-JP" altLang="en-US" sz="1400" dirty="0"/>
              <a:t>空中を浮遊し</a:t>
            </a:r>
            <a:endParaRPr kumimoji="1" lang="en-US" altLang="ja-JP" sz="1400" dirty="0"/>
          </a:p>
          <a:p>
            <a:pPr algn="ctr"/>
            <a:r>
              <a:rPr kumimoji="1" lang="ja-JP" altLang="en-US" sz="1400" dirty="0"/>
              <a:t>吸入</a:t>
            </a:r>
          </a:p>
        </p:txBody>
      </p:sp>
      <p:sp>
        <p:nvSpPr>
          <p:cNvPr id="157" name="下矢印 156"/>
          <p:cNvSpPr/>
          <p:nvPr/>
        </p:nvSpPr>
        <p:spPr>
          <a:xfrm rot="3746773">
            <a:off x="5522523" y="2259716"/>
            <a:ext cx="897509" cy="925770"/>
          </a:xfrm>
          <a:prstGeom prst="downArrow">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5573393" y="2523708"/>
            <a:ext cx="1082348" cy="523220"/>
          </a:xfrm>
          <a:prstGeom prst="rect">
            <a:avLst/>
          </a:prstGeom>
          <a:noFill/>
        </p:spPr>
        <p:txBody>
          <a:bodyPr wrap="none" rtlCol="0">
            <a:spAutoFit/>
          </a:bodyPr>
          <a:lstStyle/>
          <a:p>
            <a:r>
              <a:rPr kumimoji="1" lang="ja-JP" altLang="en-US" sz="1400" dirty="0"/>
              <a:t>１～２ｍ</a:t>
            </a:r>
            <a:endParaRPr kumimoji="1" lang="en-US" altLang="ja-JP" sz="1400" dirty="0"/>
          </a:p>
          <a:p>
            <a:r>
              <a:rPr kumimoji="1" lang="ja-JP" altLang="en-US" sz="1400" dirty="0"/>
              <a:t>飛散し吸入</a:t>
            </a:r>
          </a:p>
        </p:txBody>
      </p:sp>
      <p:cxnSp>
        <p:nvCxnSpPr>
          <p:cNvPr id="76" name="直線矢印コネクタ 75"/>
          <p:cNvCxnSpPr/>
          <p:nvPr/>
        </p:nvCxnSpPr>
        <p:spPr>
          <a:xfrm flipH="1" flipV="1">
            <a:off x="5727700" y="1572256"/>
            <a:ext cx="686518" cy="29444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a:off x="5688624" y="1167467"/>
            <a:ext cx="1082348" cy="307777"/>
          </a:xfrm>
          <a:prstGeom prst="rect">
            <a:avLst/>
          </a:prstGeom>
          <a:noFill/>
        </p:spPr>
        <p:txBody>
          <a:bodyPr wrap="none" rtlCol="0">
            <a:spAutoFit/>
          </a:bodyPr>
          <a:lstStyle/>
          <a:p>
            <a:r>
              <a:rPr kumimoji="1" lang="ja-JP" altLang="en-US" sz="1400" dirty="0"/>
              <a:t>水分が蒸発</a:t>
            </a:r>
          </a:p>
        </p:txBody>
      </p:sp>
      <p:cxnSp>
        <p:nvCxnSpPr>
          <p:cNvPr id="158" name="直線矢印コネクタ 157"/>
          <p:cNvCxnSpPr/>
          <p:nvPr/>
        </p:nvCxnSpPr>
        <p:spPr>
          <a:xfrm flipV="1">
            <a:off x="2656767" y="1547572"/>
            <a:ext cx="785236" cy="29749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a:xfrm>
            <a:off x="2318050" y="1039570"/>
            <a:ext cx="1403506" cy="523220"/>
          </a:xfrm>
          <a:prstGeom prst="rect">
            <a:avLst/>
          </a:prstGeom>
          <a:noFill/>
        </p:spPr>
        <p:txBody>
          <a:bodyPr wrap="square" rtlCol="0">
            <a:spAutoFit/>
          </a:bodyPr>
          <a:lstStyle/>
          <a:p>
            <a:r>
              <a:rPr kumimoji="1" lang="ja-JP" altLang="en-US" sz="1400" dirty="0"/>
              <a:t>吐物・排泄物</a:t>
            </a:r>
            <a:endParaRPr kumimoji="1" lang="en-US" altLang="ja-JP" sz="1400" dirty="0"/>
          </a:p>
          <a:p>
            <a:r>
              <a:rPr kumimoji="1" lang="ja-JP" altLang="en-US" sz="1400" dirty="0"/>
              <a:t>からの揮発</a:t>
            </a:r>
          </a:p>
        </p:txBody>
      </p:sp>
      <p:grpSp>
        <p:nvGrpSpPr>
          <p:cNvPr id="79" name="グループ化 78"/>
          <p:cNvGrpSpPr/>
          <p:nvPr/>
        </p:nvGrpSpPr>
        <p:grpSpPr>
          <a:xfrm>
            <a:off x="3576380" y="606840"/>
            <a:ext cx="1972545" cy="1343541"/>
            <a:chOff x="3576380" y="594140"/>
            <a:chExt cx="1972545" cy="1343541"/>
          </a:xfrm>
        </p:grpSpPr>
        <p:grpSp>
          <p:nvGrpSpPr>
            <p:cNvPr id="17" name="グループ化 16"/>
            <p:cNvGrpSpPr/>
            <p:nvPr/>
          </p:nvGrpSpPr>
          <p:grpSpPr>
            <a:xfrm>
              <a:off x="3576380" y="594140"/>
              <a:ext cx="1972545" cy="1343541"/>
              <a:chOff x="2781300" y="192583"/>
              <a:chExt cx="1972545" cy="1343541"/>
            </a:xfrm>
          </p:grpSpPr>
          <p:sp>
            <p:nvSpPr>
              <p:cNvPr id="72" name="円/楕円 71"/>
              <p:cNvSpPr/>
              <p:nvPr/>
            </p:nvSpPr>
            <p:spPr>
              <a:xfrm>
                <a:off x="2886945" y="192583"/>
                <a:ext cx="1866900" cy="13435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3247690" y="306067"/>
                <a:ext cx="1280160" cy="369332"/>
              </a:xfrm>
              <a:prstGeom prst="rect">
                <a:avLst/>
              </a:prstGeom>
              <a:noFill/>
            </p:spPr>
            <p:txBody>
              <a:bodyPr wrap="square" rtlCol="0">
                <a:spAutoFit/>
              </a:bodyPr>
              <a:lstStyle/>
              <a:p>
                <a:r>
                  <a:rPr lang="ja-JP" altLang="en-US" dirty="0"/>
                  <a:t>空気</a:t>
                </a:r>
                <a:r>
                  <a:rPr kumimoji="1" lang="ja-JP" altLang="en-US" dirty="0"/>
                  <a:t>感染</a:t>
                </a:r>
              </a:p>
            </p:txBody>
          </p:sp>
          <p:sp>
            <p:nvSpPr>
              <p:cNvPr id="92" name="テキスト ボックス 91"/>
              <p:cNvSpPr txBox="1"/>
              <p:nvPr/>
            </p:nvSpPr>
            <p:spPr>
              <a:xfrm>
                <a:off x="3096396" y="1170541"/>
                <a:ext cx="1443024" cy="253916"/>
              </a:xfrm>
              <a:prstGeom prst="rect">
                <a:avLst/>
              </a:prstGeom>
              <a:noFill/>
            </p:spPr>
            <p:txBody>
              <a:bodyPr wrap="none" rtlCol="0">
                <a:spAutoFit/>
              </a:bodyPr>
              <a:lstStyle/>
              <a:p>
                <a:r>
                  <a:rPr kumimoji="1" lang="ja-JP" altLang="en-US" sz="1050" dirty="0"/>
                  <a:t>直径５</a:t>
                </a:r>
                <a:r>
                  <a:rPr lang="en-US" altLang="ja-JP" sz="1050" dirty="0" err="1"/>
                  <a:t>μm</a:t>
                </a:r>
                <a:r>
                  <a:rPr lang="ja-JP" altLang="en-US" sz="1050" dirty="0"/>
                  <a:t>以下の粒子</a:t>
                </a:r>
                <a:endParaRPr kumimoji="1" lang="en-US" altLang="ja-JP" sz="1050" dirty="0"/>
              </a:p>
            </p:txBody>
          </p:sp>
          <p:sp>
            <p:nvSpPr>
              <p:cNvPr id="3" name="フリーフォーム 2"/>
              <p:cNvSpPr/>
              <p:nvPr/>
            </p:nvSpPr>
            <p:spPr>
              <a:xfrm>
                <a:off x="2781300" y="557213"/>
                <a:ext cx="0" cy="0"/>
              </a:xfrm>
              <a:custGeom>
                <a:avLst/>
                <a:gdLst>
                  <a:gd name="connsiteX0" fmla="*/ 0 w 0"/>
                  <a:gd name="connsiteY0" fmla="*/ 0 h 0"/>
                  <a:gd name="connsiteX1" fmla="*/ 0 w 0"/>
                  <a:gd name="connsiteY1" fmla="*/ 0 h 0"/>
                </a:gdLst>
                <a:ahLst/>
                <a:cxnLst>
                  <a:cxn ang="0">
                    <a:pos x="connsiteX0" y="connsiteY0"/>
                  </a:cxn>
                  <a:cxn ang="0">
                    <a:pos x="connsiteX1" y="connsiteY1"/>
                  </a:cxn>
                </a:cxnLst>
                <a:rect l="l" t="t" r="r" b="b"/>
                <a:pathLst>
                  <a:path>
                    <a:moveTo>
                      <a:pt x="0" y="0"/>
                    </a:move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爆発 2 100"/>
              <p:cNvSpPr/>
              <p:nvPr/>
            </p:nvSpPr>
            <p:spPr>
              <a:xfrm>
                <a:off x="3667091" y="724467"/>
                <a:ext cx="45719" cy="45719"/>
              </a:xfrm>
              <a:prstGeom prst="irregularSeal2">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太陽 102"/>
              <p:cNvSpPr/>
              <p:nvPr/>
            </p:nvSpPr>
            <p:spPr>
              <a:xfrm>
                <a:off x="4020015" y="845607"/>
                <a:ext cx="45719" cy="45719"/>
              </a:xfrm>
              <a:prstGeom prst="sun">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星 16 104"/>
              <p:cNvSpPr/>
              <p:nvPr/>
            </p:nvSpPr>
            <p:spPr>
              <a:xfrm flipH="1">
                <a:off x="3736171" y="790404"/>
                <a:ext cx="45719" cy="45719"/>
              </a:xfrm>
              <a:prstGeom prst="star1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爆発 2 107"/>
              <p:cNvSpPr/>
              <p:nvPr/>
            </p:nvSpPr>
            <p:spPr>
              <a:xfrm>
                <a:off x="3965551" y="930456"/>
                <a:ext cx="45719" cy="45719"/>
              </a:xfrm>
              <a:prstGeom prst="irregularSeal2">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太陽 109"/>
              <p:cNvSpPr/>
              <p:nvPr/>
            </p:nvSpPr>
            <p:spPr>
              <a:xfrm>
                <a:off x="3778563" y="891326"/>
                <a:ext cx="45719" cy="45719"/>
              </a:xfrm>
              <a:prstGeom prst="sun">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星 16 110"/>
              <p:cNvSpPr/>
              <p:nvPr/>
            </p:nvSpPr>
            <p:spPr>
              <a:xfrm flipH="1">
                <a:off x="4149722" y="664743"/>
                <a:ext cx="45719" cy="45719"/>
              </a:xfrm>
              <a:prstGeom prst="star1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爆発 2 111"/>
              <p:cNvSpPr/>
              <p:nvPr/>
            </p:nvSpPr>
            <p:spPr>
              <a:xfrm>
                <a:off x="4195441" y="966309"/>
                <a:ext cx="45719" cy="45719"/>
              </a:xfrm>
              <a:prstGeom prst="irregularSeal2">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太陽 113"/>
              <p:cNvSpPr/>
              <p:nvPr/>
            </p:nvSpPr>
            <p:spPr>
              <a:xfrm>
                <a:off x="4218289" y="754073"/>
                <a:ext cx="45719" cy="45719"/>
              </a:xfrm>
              <a:prstGeom prst="sun">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星 16 114"/>
              <p:cNvSpPr/>
              <p:nvPr/>
            </p:nvSpPr>
            <p:spPr>
              <a:xfrm flipH="1">
                <a:off x="3736170" y="1031744"/>
                <a:ext cx="45719" cy="45719"/>
              </a:xfrm>
              <a:prstGeom prst="star1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爆発 2 115"/>
              <p:cNvSpPr/>
              <p:nvPr/>
            </p:nvSpPr>
            <p:spPr>
              <a:xfrm>
                <a:off x="3976367" y="687603"/>
                <a:ext cx="45719" cy="45719"/>
              </a:xfrm>
              <a:prstGeom prst="irregularSeal2">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太陽 117"/>
              <p:cNvSpPr/>
              <p:nvPr/>
            </p:nvSpPr>
            <p:spPr>
              <a:xfrm>
                <a:off x="3885243" y="710462"/>
                <a:ext cx="45719" cy="45719"/>
              </a:xfrm>
              <a:prstGeom prst="sun">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星 16 118"/>
              <p:cNvSpPr/>
              <p:nvPr/>
            </p:nvSpPr>
            <p:spPr>
              <a:xfrm flipH="1">
                <a:off x="3999226" y="767544"/>
                <a:ext cx="45719" cy="45719"/>
              </a:xfrm>
              <a:prstGeom prst="star1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1" name="直線コネクタ 120"/>
              <p:cNvCxnSpPr/>
              <p:nvPr/>
            </p:nvCxnSpPr>
            <p:spPr>
              <a:xfrm flipV="1">
                <a:off x="3813169" y="670636"/>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flipV="1">
                <a:off x="3965569" y="823036"/>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a:xfrm flipV="1">
                <a:off x="4094156" y="857492"/>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a:xfrm flipV="1">
                <a:off x="4117969" y="975436"/>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p:cNvCxnSpPr/>
              <p:nvPr/>
            </p:nvCxnSpPr>
            <p:spPr>
              <a:xfrm flipV="1">
                <a:off x="3879686" y="1003479"/>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a:xfrm flipV="1">
                <a:off x="3896989" y="904206"/>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flipV="1">
                <a:off x="4144165" y="786371"/>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flipV="1">
                <a:off x="4336727" y="899443"/>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flipV="1">
                <a:off x="4055887" y="687603"/>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a:xfrm flipV="1">
                <a:off x="4056056" y="1051206"/>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a:xfrm flipV="1">
                <a:off x="3840157" y="802002"/>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6" name="フリーフォーム 145"/>
              <p:cNvSpPr/>
              <p:nvPr/>
            </p:nvSpPr>
            <p:spPr>
              <a:xfrm>
                <a:off x="4105269" y="715748"/>
                <a:ext cx="534040" cy="45719"/>
              </a:xfrm>
              <a:custGeom>
                <a:avLst/>
                <a:gdLst>
                  <a:gd name="connsiteX0" fmla="*/ 0 w 754062"/>
                  <a:gd name="connsiteY0" fmla="*/ 90488 h 90488"/>
                  <a:gd name="connsiteX1" fmla="*/ 146050 w 754062"/>
                  <a:gd name="connsiteY1" fmla="*/ 12700 h 90488"/>
                  <a:gd name="connsiteX2" fmla="*/ 303212 w 754062"/>
                  <a:gd name="connsiteY2" fmla="*/ 79375 h 90488"/>
                  <a:gd name="connsiteX3" fmla="*/ 452437 w 754062"/>
                  <a:gd name="connsiteY3" fmla="*/ 3175 h 90488"/>
                  <a:gd name="connsiteX4" fmla="*/ 600075 w 754062"/>
                  <a:gd name="connsiteY4" fmla="*/ 79375 h 90488"/>
                  <a:gd name="connsiteX5" fmla="*/ 754062 w 754062"/>
                  <a:gd name="connsiteY5" fmla="*/ 0 h 9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4062" h="90488">
                    <a:moveTo>
                      <a:pt x="0" y="90488"/>
                    </a:moveTo>
                    <a:cubicBezTo>
                      <a:pt x="47757" y="52520"/>
                      <a:pt x="95515" y="14552"/>
                      <a:pt x="146050" y="12700"/>
                    </a:cubicBezTo>
                    <a:cubicBezTo>
                      <a:pt x="196585" y="10848"/>
                      <a:pt x="252148" y="80962"/>
                      <a:pt x="303212" y="79375"/>
                    </a:cubicBezTo>
                    <a:cubicBezTo>
                      <a:pt x="354276" y="77788"/>
                      <a:pt x="402960" y="3175"/>
                      <a:pt x="452437" y="3175"/>
                    </a:cubicBezTo>
                    <a:cubicBezTo>
                      <a:pt x="501914" y="3175"/>
                      <a:pt x="549804" y="79904"/>
                      <a:pt x="600075" y="79375"/>
                    </a:cubicBezTo>
                    <a:cubicBezTo>
                      <a:pt x="650346" y="78846"/>
                      <a:pt x="702204" y="39423"/>
                      <a:pt x="754062" y="0"/>
                    </a:cubicBez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フリーフォーム 146"/>
              <p:cNvSpPr/>
              <p:nvPr/>
            </p:nvSpPr>
            <p:spPr>
              <a:xfrm>
                <a:off x="4123472" y="806765"/>
                <a:ext cx="534040" cy="45719"/>
              </a:xfrm>
              <a:custGeom>
                <a:avLst/>
                <a:gdLst>
                  <a:gd name="connsiteX0" fmla="*/ 0 w 754062"/>
                  <a:gd name="connsiteY0" fmla="*/ 90488 h 90488"/>
                  <a:gd name="connsiteX1" fmla="*/ 146050 w 754062"/>
                  <a:gd name="connsiteY1" fmla="*/ 12700 h 90488"/>
                  <a:gd name="connsiteX2" fmla="*/ 303212 w 754062"/>
                  <a:gd name="connsiteY2" fmla="*/ 79375 h 90488"/>
                  <a:gd name="connsiteX3" fmla="*/ 452437 w 754062"/>
                  <a:gd name="connsiteY3" fmla="*/ 3175 h 90488"/>
                  <a:gd name="connsiteX4" fmla="*/ 600075 w 754062"/>
                  <a:gd name="connsiteY4" fmla="*/ 79375 h 90488"/>
                  <a:gd name="connsiteX5" fmla="*/ 754062 w 754062"/>
                  <a:gd name="connsiteY5" fmla="*/ 0 h 9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4062" h="90488">
                    <a:moveTo>
                      <a:pt x="0" y="90488"/>
                    </a:moveTo>
                    <a:cubicBezTo>
                      <a:pt x="47757" y="52520"/>
                      <a:pt x="95515" y="14552"/>
                      <a:pt x="146050" y="12700"/>
                    </a:cubicBezTo>
                    <a:cubicBezTo>
                      <a:pt x="196585" y="10848"/>
                      <a:pt x="252148" y="80962"/>
                      <a:pt x="303212" y="79375"/>
                    </a:cubicBezTo>
                    <a:cubicBezTo>
                      <a:pt x="354276" y="77788"/>
                      <a:pt x="402960" y="3175"/>
                      <a:pt x="452437" y="3175"/>
                    </a:cubicBezTo>
                    <a:cubicBezTo>
                      <a:pt x="501914" y="3175"/>
                      <a:pt x="549804" y="79904"/>
                      <a:pt x="600075" y="79375"/>
                    </a:cubicBezTo>
                    <a:cubicBezTo>
                      <a:pt x="650346" y="78846"/>
                      <a:pt x="702204" y="39423"/>
                      <a:pt x="754062" y="0"/>
                    </a:cubicBez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フリーフォーム 147"/>
              <p:cNvSpPr/>
              <p:nvPr/>
            </p:nvSpPr>
            <p:spPr>
              <a:xfrm>
                <a:off x="4123472" y="904206"/>
                <a:ext cx="534040" cy="45719"/>
              </a:xfrm>
              <a:custGeom>
                <a:avLst/>
                <a:gdLst>
                  <a:gd name="connsiteX0" fmla="*/ 0 w 754062"/>
                  <a:gd name="connsiteY0" fmla="*/ 90488 h 90488"/>
                  <a:gd name="connsiteX1" fmla="*/ 146050 w 754062"/>
                  <a:gd name="connsiteY1" fmla="*/ 12700 h 90488"/>
                  <a:gd name="connsiteX2" fmla="*/ 303212 w 754062"/>
                  <a:gd name="connsiteY2" fmla="*/ 79375 h 90488"/>
                  <a:gd name="connsiteX3" fmla="*/ 452437 w 754062"/>
                  <a:gd name="connsiteY3" fmla="*/ 3175 h 90488"/>
                  <a:gd name="connsiteX4" fmla="*/ 600075 w 754062"/>
                  <a:gd name="connsiteY4" fmla="*/ 79375 h 90488"/>
                  <a:gd name="connsiteX5" fmla="*/ 754062 w 754062"/>
                  <a:gd name="connsiteY5" fmla="*/ 0 h 9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4062" h="90488">
                    <a:moveTo>
                      <a:pt x="0" y="90488"/>
                    </a:moveTo>
                    <a:cubicBezTo>
                      <a:pt x="47757" y="52520"/>
                      <a:pt x="95515" y="14552"/>
                      <a:pt x="146050" y="12700"/>
                    </a:cubicBezTo>
                    <a:cubicBezTo>
                      <a:pt x="196585" y="10848"/>
                      <a:pt x="252148" y="80962"/>
                      <a:pt x="303212" y="79375"/>
                    </a:cubicBezTo>
                    <a:cubicBezTo>
                      <a:pt x="354276" y="77788"/>
                      <a:pt x="402960" y="3175"/>
                      <a:pt x="452437" y="3175"/>
                    </a:cubicBezTo>
                    <a:cubicBezTo>
                      <a:pt x="501914" y="3175"/>
                      <a:pt x="549804" y="79904"/>
                      <a:pt x="600075" y="79375"/>
                    </a:cubicBezTo>
                    <a:cubicBezTo>
                      <a:pt x="650346" y="78846"/>
                      <a:pt x="702204" y="39423"/>
                      <a:pt x="754062" y="0"/>
                    </a:cubicBez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4" name="直線コネクタ 123"/>
              <p:cNvCxnSpPr/>
              <p:nvPr/>
            </p:nvCxnSpPr>
            <p:spPr>
              <a:xfrm flipV="1">
                <a:off x="3746632" y="961546"/>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59" name="Picture 2" descr="クリックすると新しいウィンドウで開きます"/>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a:stretch/>
          </p:blipFill>
          <p:spPr bwMode="auto">
            <a:xfrm>
              <a:off x="4098364" y="1076346"/>
              <a:ext cx="180398" cy="252361"/>
            </a:xfrm>
            <a:prstGeom prst="rect">
              <a:avLst/>
            </a:prstGeom>
            <a:noFill/>
            <a:extLst>
              <a:ext uri="{909E8E84-426E-40DD-AFC4-6F175D3DCCD1}">
                <a14:hiddenFill xmlns:a14="http://schemas.microsoft.com/office/drawing/2010/main">
                  <a:solidFill>
                    <a:srgbClr val="FFFFFF"/>
                  </a:solidFill>
                </a14:hiddenFill>
              </a:ext>
            </a:extLst>
          </p:spPr>
        </p:pic>
        <p:pic>
          <p:nvPicPr>
            <p:cNvPr id="160" name="Picture 4" descr="赤い唇コレクション セット : ストックイラストレーション"/>
            <p:cNvPicPr>
              <a:picLocks noChangeAspect="1" noChangeArrowheads="1"/>
            </p:cNvPicPr>
            <p:nvPr/>
          </p:nvPicPr>
          <p:blipFill rotWithShape="1">
            <a:blip r:embed="rId14" cstate="print">
              <a:extLst>
                <a:ext uri="{BEBA8EAE-BF5A-486C-A8C5-ECC9F3942E4B}">
                  <a14:imgProps xmlns:a14="http://schemas.microsoft.com/office/drawing/2010/main">
                    <a14:imgLayer r:embed="rId15">
                      <a14:imgEffect>
                        <a14:backgroundRemoval t="0" b="100000" l="0" r="100000"/>
                      </a14:imgEffect>
                      <a14:imgEffect>
                        <a14:saturation sat="33000"/>
                      </a14:imgEffect>
                    </a14:imgLayer>
                  </a14:imgProps>
                </a:ext>
                <a:ext uri="{28A0092B-C50C-407E-A947-70E740481C1C}">
                  <a14:useLocalDpi xmlns:a14="http://schemas.microsoft.com/office/drawing/2010/main" val="0"/>
                </a:ext>
              </a:extLst>
            </a:blip>
            <a:srcRect/>
            <a:stretch/>
          </p:blipFill>
          <p:spPr bwMode="auto">
            <a:xfrm rot="874849">
              <a:off x="4039375" y="1362299"/>
              <a:ext cx="260564" cy="168403"/>
            </a:xfrm>
            <a:prstGeom prst="rect">
              <a:avLst/>
            </a:prstGeom>
            <a:noFill/>
            <a:extLst>
              <a:ext uri="{909E8E84-426E-40DD-AFC4-6F175D3DCCD1}">
                <a14:hiddenFill xmlns:a14="http://schemas.microsoft.com/office/drawing/2010/main">
                  <a:solidFill>
                    <a:srgbClr val="FFFFFF"/>
                  </a:solidFill>
                </a14:hiddenFill>
              </a:ext>
            </a:extLst>
          </p:spPr>
        </p:pic>
        <p:sp>
          <p:nvSpPr>
            <p:cNvPr id="75" name="円弧 74"/>
            <p:cNvSpPr/>
            <p:nvPr/>
          </p:nvSpPr>
          <p:spPr>
            <a:xfrm>
              <a:off x="4264707" y="1398605"/>
              <a:ext cx="368659" cy="138774"/>
            </a:xfrm>
            <a:prstGeom prst="arc">
              <a:avLst>
                <a:gd name="adj1" fmla="val 11178064"/>
                <a:gd name="adj2" fmla="val 17013020"/>
              </a:avLst>
            </a:prstGeom>
            <a:ln w="190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1" name="円弧 160"/>
            <p:cNvSpPr/>
            <p:nvPr/>
          </p:nvSpPr>
          <p:spPr>
            <a:xfrm flipV="1">
              <a:off x="4201207" y="1214455"/>
              <a:ext cx="368659" cy="138774"/>
            </a:xfrm>
            <a:prstGeom prst="arc">
              <a:avLst>
                <a:gd name="adj1" fmla="val 11178064"/>
                <a:gd name="adj2" fmla="val 17013020"/>
              </a:avLst>
            </a:prstGeom>
            <a:ln w="190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62" name="下矢印 161"/>
          <p:cNvSpPr/>
          <p:nvPr/>
        </p:nvSpPr>
        <p:spPr>
          <a:xfrm rot="17853227" flipH="1">
            <a:off x="2725316" y="2205170"/>
            <a:ext cx="897509" cy="925770"/>
          </a:xfrm>
          <a:prstGeom prst="downArrow">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 name="下矢印 162"/>
          <p:cNvSpPr/>
          <p:nvPr/>
        </p:nvSpPr>
        <p:spPr>
          <a:xfrm rot="17853227" flipV="1">
            <a:off x="5066399" y="3215242"/>
            <a:ext cx="897509" cy="925770"/>
          </a:xfrm>
          <a:prstGeom prst="downArrow">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下矢印 163"/>
          <p:cNvSpPr/>
          <p:nvPr/>
        </p:nvSpPr>
        <p:spPr>
          <a:xfrm rot="3746773" flipH="1" flipV="1">
            <a:off x="3344423" y="3273258"/>
            <a:ext cx="897509" cy="925770"/>
          </a:xfrm>
          <a:prstGeom prst="downArrow">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p:cNvSpPr txBox="1"/>
          <p:nvPr/>
        </p:nvSpPr>
        <p:spPr>
          <a:xfrm>
            <a:off x="5124450" y="3458034"/>
            <a:ext cx="723275" cy="523220"/>
          </a:xfrm>
          <a:prstGeom prst="rect">
            <a:avLst/>
          </a:prstGeom>
          <a:noFill/>
        </p:spPr>
        <p:txBody>
          <a:bodyPr wrap="none" rtlCol="0">
            <a:spAutoFit/>
          </a:bodyPr>
          <a:lstStyle/>
          <a:p>
            <a:pPr algn="ctr"/>
            <a:r>
              <a:rPr lang="ja-JP" altLang="en-US" sz="1400" dirty="0"/>
              <a:t>口から</a:t>
            </a:r>
            <a:endParaRPr lang="en-US" altLang="ja-JP" sz="1400" dirty="0"/>
          </a:p>
          <a:p>
            <a:pPr algn="ctr"/>
            <a:r>
              <a:rPr kumimoji="1" lang="ja-JP" altLang="en-US" sz="1400" dirty="0"/>
              <a:t>摂取</a:t>
            </a:r>
          </a:p>
        </p:txBody>
      </p:sp>
      <p:sp>
        <p:nvSpPr>
          <p:cNvPr id="16" name="テキスト ボックス 15"/>
          <p:cNvSpPr txBox="1"/>
          <p:nvPr/>
        </p:nvSpPr>
        <p:spPr>
          <a:xfrm>
            <a:off x="3418732" y="3605457"/>
            <a:ext cx="646331" cy="369332"/>
          </a:xfrm>
          <a:prstGeom prst="rect">
            <a:avLst/>
          </a:prstGeom>
          <a:noFill/>
        </p:spPr>
        <p:txBody>
          <a:bodyPr wrap="none" rtlCol="0">
            <a:spAutoFit/>
          </a:bodyPr>
          <a:lstStyle/>
          <a:p>
            <a:r>
              <a:rPr kumimoji="1" lang="ja-JP" altLang="en-US" dirty="0"/>
              <a:t>刺咬</a:t>
            </a:r>
            <a:endParaRPr kumimoji="1" lang="en-US" altLang="ja-JP" dirty="0"/>
          </a:p>
        </p:txBody>
      </p:sp>
      <p:sp>
        <p:nvSpPr>
          <p:cNvPr id="74" name="テキスト ボックス 73"/>
          <p:cNvSpPr txBox="1"/>
          <p:nvPr/>
        </p:nvSpPr>
        <p:spPr>
          <a:xfrm>
            <a:off x="2588831" y="2512045"/>
            <a:ext cx="1904003" cy="523220"/>
          </a:xfrm>
          <a:prstGeom prst="rect">
            <a:avLst/>
          </a:prstGeom>
          <a:noFill/>
        </p:spPr>
        <p:txBody>
          <a:bodyPr wrap="square" rtlCol="0">
            <a:spAutoFit/>
          </a:bodyPr>
          <a:lstStyle/>
          <a:p>
            <a:r>
              <a:rPr kumimoji="1" lang="ja-JP" altLang="en-US" sz="1400" dirty="0"/>
              <a:t>手を介して口、</a:t>
            </a:r>
            <a:endParaRPr kumimoji="1" lang="en-US" altLang="ja-JP" sz="1400" dirty="0"/>
          </a:p>
          <a:p>
            <a:r>
              <a:rPr kumimoji="1" lang="ja-JP" altLang="en-US" sz="1400" dirty="0"/>
              <a:t>鼻粘膜等から侵入</a:t>
            </a:r>
          </a:p>
        </p:txBody>
      </p:sp>
    </p:spTree>
    <p:extLst>
      <p:ext uri="{BB962C8B-B14F-4D97-AF65-F5344CB8AC3E}">
        <p14:creationId xmlns:p14="http://schemas.microsoft.com/office/powerpoint/2010/main" val="16857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下矢印 164"/>
          <p:cNvSpPr/>
          <p:nvPr/>
        </p:nvSpPr>
        <p:spPr>
          <a:xfrm flipH="1">
            <a:off x="4169655" y="1973469"/>
            <a:ext cx="897509" cy="617674"/>
          </a:xfrm>
          <a:prstGeom prst="downArrow">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3703C944-5F21-DB4B-805C-66633127842B}" type="slidenum">
              <a:rPr kumimoji="1" lang="ja-JP" altLang="en-US" smtClean="0"/>
              <a:t>11</a:t>
            </a:fld>
            <a:endParaRPr kumimoji="1" lang="ja-JP" altLang="en-US"/>
          </a:p>
        </p:txBody>
      </p:sp>
      <p:grpSp>
        <p:nvGrpSpPr>
          <p:cNvPr id="50" name="グループ化 49"/>
          <p:cNvGrpSpPr/>
          <p:nvPr/>
        </p:nvGrpSpPr>
        <p:grpSpPr>
          <a:xfrm>
            <a:off x="4215598" y="2742766"/>
            <a:ext cx="831850" cy="2130774"/>
            <a:chOff x="3589192" y="1500237"/>
            <a:chExt cx="831850" cy="2130774"/>
          </a:xfrm>
        </p:grpSpPr>
        <p:grpSp>
          <p:nvGrpSpPr>
            <p:cNvPr id="43" name="グループ化 42"/>
            <p:cNvGrpSpPr/>
            <p:nvPr/>
          </p:nvGrpSpPr>
          <p:grpSpPr>
            <a:xfrm flipH="1">
              <a:off x="4076208" y="3444798"/>
              <a:ext cx="333721" cy="186213"/>
              <a:chOff x="3423219" y="2851517"/>
              <a:chExt cx="333721" cy="186213"/>
            </a:xfrm>
          </p:grpSpPr>
          <p:sp>
            <p:nvSpPr>
              <p:cNvPr id="44" name="フリーフォーム 43"/>
              <p:cNvSpPr/>
              <p:nvPr/>
            </p:nvSpPr>
            <p:spPr>
              <a:xfrm rot="269383">
                <a:off x="3425298" y="2943579"/>
                <a:ext cx="313270" cy="94151"/>
              </a:xfrm>
              <a:custGeom>
                <a:avLst/>
                <a:gdLst>
                  <a:gd name="connsiteX0" fmla="*/ 0 w 327114"/>
                  <a:gd name="connsiteY0" fmla="*/ 38100 h 75954"/>
                  <a:gd name="connsiteX1" fmla="*/ 52388 w 327114"/>
                  <a:gd name="connsiteY1" fmla="*/ 74613 h 75954"/>
                  <a:gd name="connsiteX2" fmla="*/ 141288 w 327114"/>
                  <a:gd name="connsiteY2" fmla="*/ 63500 h 75954"/>
                  <a:gd name="connsiteX3" fmla="*/ 296863 w 327114"/>
                  <a:gd name="connsiteY3" fmla="*/ 20638 h 75954"/>
                  <a:gd name="connsiteX4" fmla="*/ 327025 w 327114"/>
                  <a:gd name="connsiteY4" fmla="*/ 0 h 759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7114" h="75954">
                    <a:moveTo>
                      <a:pt x="0" y="38100"/>
                    </a:moveTo>
                    <a:cubicBezTo>
                      <a:pt x="14420" y="54240"/>
                      <a:pt x="28840" y="70380"/>
                      <a:pt x="52388" y="74613"/>
                    </a:cubicBezTo>
                    <a:cubicBezTo>
                      <a:pt x="75936" y="78846"/>
                      <a:pt x="100542" y="72496"/>
                      <a:pt x="141288" y="63500"/>
                    </a:cubicBezTo>
                    <a:cubicBezTo>
                      <a:pt x="182034" y="54504"/>
                      <a:pt x="265907" y="31221"/>
                      <a:pt x="296863" y="20638"/>
                    </a:cubicBezTo>
                    <a:cubicBezTo>
                      <a:pt x="327819" y="10055"/>
                      <a:pt x="327422" y="5027"/>
                      <a:pt x="327025" y="0"/>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フリーフォーム 44"/>
              <p:cNvSpPr/>
              <p:nvPr/>
            </p:nvSpPr>
            <p:spPr>
              <a:xfrm>
                <a:off x="3423219" y="2851517"/>
                <a:ext cx="333721" cy="171142"/>
              </a:xfrm>
              <a:custGeom>
                <a:avLst/>
                <a:gdLst>
                  <a:gd name="connsiteX0" fmla="*/ 152020 w 333721"/>
                  <a:gd name="connsiteY0" fmla="*/ 19336 h 171142"/>
                  <a:gd name="connsiteX1" fmla="*/ 7557 w 333721"/>
                  <a:gd name="connsiteY1" fmla="*/ 108236 h 171142"/>
                  <a:gd name="connsiteX2" fmla="*/ 40895 w 333721"/>
                  <a:gd name="connsiteY2" fmla="*/ 170149 h 171142"/>
                  <a:gd name="connsiteX3" fmla="*/ 215520 w 333721"/>
                  <a:gd name="connsiteY3" fmla="*/ 143161 h 171142"/>
                  <a:gd name="connsiteX4" fmla="*/ 325057 w 333721"/>
                  <a:gd name="connsiteY4" fmla="*/ 100299 h 171142"/>
                  <a:gd name="connsiteX5" fmla="*/ 326645 w 333721"/>
                  <a:gd name="connsiteY5" fmla="*/ 9811 h 171142"/>
                  <a:gd name="connsiteX6" fmla="*/ 325057 w 333721"/>
                  <a:gd name="connsiteY6" fmla="*/ 6636 h 171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21" h="171142">
                    <a:moveTo>
                      <a:pt x="152020" y="19336"/>
                    </a:moveTo>
                    <a:cubicBezTo>
                      <a:pt x="89049" y="51218"/>
                      <a:pt x="26078" y="83100"/>
                      <a:pt x="7557" y="108236"/>
                    </a:cubicBezTo>
                    <a:cubicBezTo>
                      <a:pt x="-10964" y="133372"/>
                      <a:pt x="6234" y="164328"/>
                      <a:pt x="40895" y="170149"/>
                    </a:cubicBezTo>
                    <a:cubicBezTo>
                      <a:pt x="75556" y="175970"/>
                      <a:pt x="168160" y="154803"/>
                      <a:pt x="215520" y="143161"/>
                    </a:cubicBezTo>
                    <a:cubicBezTo>
                      <a:pt x="262880" y="131519"/>
                      <a:pt x="306536" y="122524"/>
                      <a:pt x="325057" y="100299"/>
                    </a:cubicBezTo>
                    <a:cubicBezTo>
                      <a:pt x="343578" y="78074"/>
                      <a:pt x="326645" y="25421"/>
                      <a:pt x="326645" y="9811"/>
                    </a:cubicBezTo>
                    <a:cubicBezTo>
                      <a:pt x="326645" y="-5799"/>
                      <a:pt x="325851" y="418"/>
                      <a:pt x="325057" y="6636"/>
                    </a:cubicBezTo>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6" name="直線コネクタ 45"/>
              <p:cNvCxnSpPr/>
              <p:nvPr/>
            </p:nvCxnSpPr>
            <p:spPr>
              <a:xfrm>
                <a:off x="3513134" y="2906815"/>
                <a:ext cx="23813" cy="351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3558903" y="2881416"/>
                <a:ext cx="23813" cy="351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3538266" y="2895598"/>
                <a:ext cx="23813" cy="351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 name="グループ化 41"/>
            <p:cNvGrpSpPr/>
            <p:nvPr/>
          </p:nvGrpSpPr>
          <p:grpSpPr>
            <a:xfrm>
              <a:off x="3600277" y="3437041"/>
              <a:ext cx="333721" cy="186213"/>
              <a:chOff x="3423219" y="2851517"/>
              <a:chExt cx="333721" cy="186213"/>
            </a:xfrm>
          </p:grpSpPr>
          <p:sp>
            <p:nvSpPr>
              <p:cNvPr id="35" name="フリーフォーム 34"/>
              <p:cNvSpPr/>
              <p:nvPr/>
            </p:nvSpPr>
            <p:spPr>
              <a:xfrm rot="269383">
                <a:off x="3425298" y="2943579"/>
                <a:ext cx="313270" cy="94151"/>
              </a:xfrm>
              <a:custGeom>
                <a:avLst/>
                <a:gdLst>
                  <a:gd name="connsiteX0" fmla="*/ 0 w 327114"/>
                  <a:gd name="connsiteY0" fmla="*/ 38100 h 75954"/>
                  <a:gd name="connsiteX1" fmla="*/ 52388 w 327114"/>
                  <a:gd name="connsiteY1" fmla="*/ 74613 h 75954"/>
                  <a:gd name="connsiteX2" fmla="*/ 141288 w 327114"/>
                  <a:gd name="connsiteY2" fmla="*/ 63500 h 75954"/>
                  <a:gd name="connsiteX3" fmla="*/ 296863 w 327114"/>
                  <a:gd name="connsiteY3" fmla="*/ 20638 h 75954"/>
                  <a:gd name="connsiteX4" fmla="*/ 327025 w 327114"/>
                  <a:gd name="connsiteY4" fmla="*/ 0 h 759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7114" h="75954">
                    <a:moveTo>
                      <a:pt x="0" y="38100"/>
                    </a:moveTo>
                    <a:cubicBezTo>
                      <a:pt x="14420" y="54240"/>
                      <a:pt x="28840" y="70380"/>
                      <a:pt x="52388" y="74613"/>
                    </a:cubicBezTo>
                    <a:cubicBezTo>
                      <a:pt x="75936" y="78846"/>
                      <a:pt x="100542" y="72496"/>
                      <a:pt x="141288" y="63500"/>
                    </a:cubicBezTo>
                    <a:cubicBezTo>
                      <a:pt x="182034" y="54504"/>
                      <a:pt x="265907" y="31221"/>
                      <a:pt x="296863" y="20638"/>
                    </a:cubicBezTo>
                    <a:cubicBezTo>
                      <a:pt x="327819" y="10055"/>
                      <a:pt x="327422" y="5027"/>
                      <a:pt x="327025" y="0"/>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リーフォーム 35"/>
              <p:cNvSpPr/>
              <p:nvPr/>
            </p:nvSpPr>
            <p:spPr>
              <a:xfrm>
                <a:off x="3423219" y="2851517"/>
                <a:ext cx="333721" cy="171142"/>
              </a:xfrm>
              <a:custGeom>
                <a:avLst/>
                <a:gdLst>
                  <a:gd name="connsiteX0" fmla="*/ 152020 w 333721"/>
                  <a:gd name="connsiteY0" fmla="*/ 19336 h 171142"/>
                  <a:gd name="connsiteX1" fmla="*/ 7557 w 333721"/>
                  <a:gd name="connsiteY1" fmla="*/ 108236 h 171142"/>
                  <a:gd name="connsiteX2" fmla="*/ 40895 w 333721"/>
                  <a:gd name="connsiteY2" fmla="*/ 170149 h 171142"/>
                  <a:gd name="connsiteX3" fmla="*/ 215520 w 333721"/>
                  <a:gd name="connsiteY3" fmla="*/ 143161 h 171142"/>
                  <a:gd name="connsiteX4" fmla="*/ 325057 w 333721"/>
                  <a:gd name="connsiteY4" fmla="*/ 100299 h 171142"/>
                  <a:gd name="connsiteX5" fmla="*/ 326645 w 333721"/>
                  <a:gd name="connsiteY5" fmla="*/ 9811 h 171142"/>
                  <a:gd name="connsiteX6" fmla="*/ 325057 w 333721"/>
                  <a:gd name="connsiteY6" fmla="*/ 6636 h 171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21" h="171142">
                    <a:moveTo>
                      <a:pt x="152020" y="19336"/>
                    </a:moveTo>
                    <a:cubicBezTo>
                      <a:pt x="89049" y="51218"/>
                      <a:pt x="26078" y="83100"/>
                      <a:pt x="7557" y="108236"/>
                    </a:cubicBezTo>
                    <a:cubicBezTo>
                      <a:pt x="-10964" y="133372"/>
                      <a:pt x="6234" y="164328"/>
                      <a:pt x="40895" y="170149"/>
                    </a:cubicBezTo>
                    <a:cubicBezTo>
                      <a:pt x="75556" y="175970"/>
                      <a:pt x="168160" y="154803"/>
                      <a:pt x="215520" y="143161"/>
                    </a:cubicBezTo>
                    <a:cubicBezTo>
                      <a:pt x="262880" y="131519"/>
                      <a:pt x="306536" y="122524"/>
                      <a:pt x="325057" y="100299"/>
                    </a:cubicBezTo>
                    <a:cubicBezTo>
                      <a:pt x="343578" y="78074"/>
                      <a:pt x="326645" y="25421"/>
                      <a:pt x="326645" y="9811"/>
                    </a:cubicBezTo>
                    <a:cubicBezTo>
                      <a:pt x="326645" y="-5799"/>
                      <a:pt x="325851" y="418"/>
                      <a:pt x="325057" y="6636"/>
                    </a:cubicBezTo>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9" name="直線コネクタ 38"/>
              <p:cNvCxnSpPr/>
              <p:nvPr/>
            </p:nvCxnSpPr>
            <p:spPr>
              <a:xfrm>
                <a:off x="3513134" y="2906815"/>
                <a:ext cx="23813" cy="351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3558903" y="2881416"/>
                <a:ext cx="23813" cy="351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3538266" y="2895598"/>
                <a:ext cx="23813" cy="351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9" name="フリーフォーム 48"/>
            <p:cNvSpPr/>
            <p:nvPr/>
          </p:nvSpPr>
          <p:spPr>
            <a:xfrm>
              <a:off x="3767138" y="2708274"/>
              <a:ext cx="461961" cy="804863"/>
            </a:xfrm>
            <a:custGeom>
              <a:avLst/>
              <a:gdLst>
                <a:gd name="connsiteX0" fmla="*/ 0 w 485775"/>
                <a:gd name="connsiteY0" fmla="*/ 747713 h 804863"/>
                <a:gd name="connsiteX1" fmla="*/ 25400 w 485775"/>
                <a:gd name="connsiteY1" fmla="*/ 704850 h 804863"/>
                <a:gd name="connsiteX2" fmla="*/ 50800 w 485775"/>
                <a:gd name="connsiteY2" fmla="*/ 288925 h 804863"/>
                <a:gd name="connsiteX3" fmla="*/ 52388 w 485775"/>
                <a:gd name="connsiteY3" fmla="*/ 258763 h 804863"/>
                <a:gd name="connsiteX4" fmla="*/ 57150 w 485775"/>
                <a:gd name="connsiteY4" fmla="*/ 250825 h 804863"/>
                <a:gd name="connsiteX5" fmla="*/ 61913 w 485775"/>
                <a:gd name="connsiteY5" fmla="*/ 239713 h 804863"/>
                <a:gd name="connsiteX6" fmla="*/ 63500 w 485775"/>
                <a:gd name="connsiteY6" fmla="*/ 231775 h 804863"/>
                <a:gd name="connsiteX7" fmla="*/ 65088 w 485775"/>
                <a:gd name="connsiteY7" fmla="*/ 225425 h 804863"/>
                <a:gd name="connsiteX8" fmla="*/ 68263 w 485775"/>
                <a:gd name="connsiteY8" fmla="*/ 209550 h 804863"/>
                <a:gd name="connsiteX9" fmla="*/ 69850 w 485775"/>
                <a:gd name="connsiteY9" fmla="*/ 203200 h 804863"/>
                <a:gd name="connsiteX10" fmla="*/ 73025 w 485775"/>
                <a:gd name="connsiteY10" fmla="*/ 188913 h 804863"/>
                <a:gd name="connsiteX11" fmla="*/ 74613 w 485775"/>
                <a:gd name="connsiteY11" fmla="*/ 182563 h 804863"/>
                <a:gd name="connsiteX12" fmla="*/ 74613 w 485775"/>
                <a:gd name="connsiteY12" fmla="*/ 157163 h 804863"/>
                <a:gd name="connsiteX13" fmla="*/ 49213 w 485775"/>
                <a:gd name="connsiteY13" fmla="*/ 0 h 804863"/>
                <a:gd name="connsiteX14" fmla="*/ 471488 w 485775"/>
                <a:gd name="connsiteY14" fmla="*/ 6350 h 804863"/>
                <a:gd name="connsiteX15" fmla="*/ 471488 w 485775"/>
                <a:gd name="connsiteY15" fmla="*/ 531813 h 804863"/>
                <a:gd name="connsiteX16" fmla="*/ 485775 w 485775"/>
                <a:gd name="connsiteY16" fmla="*/ 749300 h 804863"/>
                <a:gd name="connsiteX17" fmla="*/ 436563 w 485775"/>
                <a:gd name="connsiteY17" fmla="*/ 803275 h 804863"/>
                <a:gd name="connsiteX18" fmla="*/ 327025 w 485775"/>
                <a:gd name="connsiteY18" fmla="*/ 803275 h 804863"/>
                <a:gd name="connsiteX19" fmla="*/ 309563 w 485775"/>
                <a:gd name="connsiteY19" fmla="*/ 477838 h 804863"/>
                <a:gd name="connsiteX20" fmla="*/ 285750 w 485775"/>
                <a:gd name="connsiteY20" fmla="*/ 227013 h 804863"/>
                <a:gd name="connsiteX21" fmla="*/ 260350 w 485775"/>
                <a:gd name="connsiteY21" fmla="*/ 88900 h 804863"/>
                <a:gd name="connsiteX22" fmla="*/ 220663 w 485775"/>
                <a:gd name="connsiteY22" fmla="*/ 331788 h 804863"/>
                <a:gd name="connsiteX23" fmla="*/ 200025 w 485775"/>
                <a:gd name="connsiteY23" fmla="*/ 601663 h 804863"/>
                <a:gd name="connsiteX24" fmla="*/ 173038 w 485775"/>
                <a:gd name="connsiteY24" fmla="*/ 804863 h 804863"/>
                <a:gd name="connsiteX25" fmla="*/ 90488 w 485775"/>
                <a:gd name="connsiteY25" fmla="*/ 787400 h 804863"/>
                <a:gd name="connsiteX26" fmla="*/ 0 w 485775"/>
                <a:gd name="connsiteY26" fmla="*/ 747713 h 804863"/>
                <a:gd name="connsiteX0" fmla="*/ 0 w 485775"/>
                <a:gd name="connsiteY0" fmla="*/ 747713 h 804863"/>
                <a:gd name="connsiteX1" fmla="*/ 25400 w 485775"/>
                <a:gd name="connsiteY1" fmla="*/ 704850 h 804863"/>
                <a:gd name="connsiteX2" fmla="*/ 50800 w 485775"/>
                <a:gd name="connsiteY2" fmla="*/ 288925 h 804863"/>
                <a:gd name="connsiteX3" fmla="*/ 52388 w 485775"/>
                <a:gd name="connsiteY3" fmla="*/ 258763 h 804863"/>
                <a:gd name="connsiteX4" fmla="*/ 57150 w 485775"/>
                <a:gd name="connsiteY4" fmla="*/ 250825 h 804863"/>
                <a:gd name="connsiteX5" fmla="*/ 61913 w 485775"/>
                <a:gd name="connsiteY5" fmla="*/ 239713 h 804863"/>
                <a:gd name="connsiteX6" fmla="*/ 63500 w 485775"/>
                <a:gd name="connsiteY6" fmla="*/ 231775 h 804863"/>
                <a:gd name="connsiteX7" fmla="*/ 65088 w 485775"/>
                <a:gd name="connsiteY7" fmla="*/ 225425 h 804863"/>
                <a:gd name="connsiteX8" fmla="*/ 69850 w 485775"/>
                <a:gd name="connsiteY8" fmla="*/ 203200 h 804863"/>
                <a:gd name="connsiteX9" fmla="*/ 73025 w 485775"/>
                <a:gd name="connsiteY9" fmla="*/ 188913 h 804863"/>
                <a:gd name="connsiteX10" fmla="*/ 74613 w 485775"/>
                <a:gd name="connsiteY10" fmla="*/ 182563 h 804863"/>
                <a:gd name="connsiteX11" fmla="*/ 74613 w 485775"/>
                <a:gd name="connsiteY11" fmla="*/ 157163 h 804863"/>
                <a:gd name="connsiteX12" fmla="*/ 49213 w 485775"/>
                <a:gd name="connsiteY12" fmla="*/ 0 h 804863"/>
                <a:gd name="connsiteX13" fmla="*/ 471488 w 485775"/>
                <a:gd name="connsiteY13" fmla="*/ 6350 h 804863"/>
                <a:gd name="connsiteX14" fmla="*/ 471488 w 485775"/>
                <a:gd name="connsiteY14" fmla="*/ 531813 h 804863"/>
                <a:gd name="connsiteX15" fmla="*/ 485775 w 485775"/>
                <a:gd name="connsiteY15" fmla="*/ 749300 h 804863"/>
                <a:gd name="connsiteX16" fmla="*/ 436563 w 485775"/>
                <a:gd name="connsiteY16" fmla="*/ 803275 h 804863"/>
                <a:gd name="connsiteX17" fmla="*/ 327025 w 485775"/>
                <a:gd name="connsiteY17" fmla="*/ 803275 h 804863"/>
                <a:gd name="connsiteX18" fmla="*/ 309563 w 485775"/>
                <a:gd name="connsiteY18" fmla="*/ 477838 h 804863"/>
                <a:gd name="connsiteX19" fmla="*/ 285750 w 485775"/>
                <a:gd name="connsiteY19" fmla="*/ 227013 h 804863"/>
                <a:gd name="connsiteX20" fmla="*/ 260350 w 485775"/>
                <a:gd name="connsiteY20" fmla="*/ 88900 h 804863"/>
                <a:gd name="connsiteX21" fmla="*/ 220663 w 485775"/>
                <a:gd name="connsiteY21" fmla="*/ 331788 h 804863"/>
                <a:gd name="connsiteX22" fmla="*/ 200025 w 485775"/>
                <a:gd name="connsiteY22" fmla="*/ 601663 h 804863"/>
                <a:gd name="connsiteX23" fmla="*/ 173038 w 485775"/>
                <a:gd name="connsiteY23" fmla="*/ 804863 h 804863"/>
                <a:gd name="connsiteX24" fmla="*/ 90488 w 485775"/>
                <a:gd name="connsiteY24" fmla="*/ 787400 h 804863"/>
                <a:gd name="connsiteX25" fmla="*/ 0 w 485775"/>
                <a:gd name="connsiteY25" fmla="*/ 747713 h 804863"/>
                <a:gd name="connsiteX0" fmla="*/ 0 w 485775"/>
                <a:gd name="connsiteY0" fmla="*/ 747713 h 804863"/>
                <a:gd name="connsiteX1" fmla="*/ 25400 w 485775"/>
                <a:gd name="connsiteY1" fmla="*/ 704850 h 804863"/>
                <a:gd name="connsiteX2" fmla="*/ 50800 w 485775"/>
                <a:gd name="connsiteY2" fmla="*/ 288925 h 804863"/>
                <a:gd name="connsiteX3" fmla="*/ 52388 w 485775"/>
                <a:gd name="connsiteY3" fmla="*/ 258763 h 804863"/>
                <a:gd name="connsiteX4" fmla="*/ 57150 w 485775"/>
                <a:gd name="connsiteY4" fmla="*/ 250825 h 804863"/>
                <a:gd name="connsiteX5" fmla="*/ 63500 w 485775"/>
                <a:gd name="connsiteY5" fmla="*/ 231775 h 804863"/>
                <a:gd name="connsiteX6" fmla="*/ 65088 w 485775"/>
                <a:gd name="connsiteY6" fmla="*/ 225425 h 804863"/>
                <a:gd name="connsiteX7" fmla="*/ 69850 w 485775"/>
                <a:gd name="connsiteY7" fmla="*/ 203200 h 804863"/>
                <a:gd name="connsiteX8" fmla="*/ 73025 w 485775"/>
                <a:gd name="connsiteY8" fmla="*/ 188913 h 804863"/>
                <a:gd name="connsiteX9" fmla="*/ 74613 w 485775"/>
                <a:gd name="connsiteY9" fmla="*/ 182563 h 804863"/>
                <a:gd name="connsiteX10" fmla="*/ 74613 w 485775"/>
                <a:gd name="connsiteY10" fmla="*/ 157163 h 804863"/>
                <a:gd name="connsiteX11" fmla="*/ 49213 w 485775"/>
                <a:gd name="connsiteY11" fmla="*/ 0 h 804863"/>
                <a:gd name="connsiteX12" fmla="*/ 471488 w 485775"/>
                <a:gd name="connsiteY12" fmla="*/ 6350 h 804863"/>
                <a:gd name="connsiteX13" fmla="*/ 471488 w 485775"/>
                <a:gd name="connsiteY13" fmla="*/ 531813 h 804863"/>
                <a:gd name="connsiteX14" fmla="*/ 485775 w 485775"/>
                <a:gd name="connsiteY14" fmla="*/ 749300 h 804863"/>
                <a:gd name="connsiteX15" fmla="*/ 436563 w 485775"/>
                <a:gd name="connsiteY15" fmla="*/ 803275 h 804863"/>
                <a:gd name="connsiteX16" fmla="*/ 327025 w 485775"/>
                <a:gd name="connsiteY16" fmla="*/ 803275 h 804863"/>
                <a:gd name="connsiteX17" fmla="*/ 309563 w 485775"/>
                <a:gd name="connsiteY17" fmla="*/ 477838 h 804863"/>
                <a:gd name="connsiteX18" fmla="*/ 285750 w 485775"/>
                <a:gd name="connsiteY18" fmla="*/ 227013 h 804863"/>
                <a:gd name="connsiteX19" fmla="*/ 260350 w 485775"/>
                <a:gd name="connsiteY19" fmla="*/ 88900 h 804863"/>
                <a:gd name="connsiteX20" fmla="*/ 220663 w 485775"/>
                <a:gd name="connsiteY20" fmla="*/ 331788 h 804863"/>
                <a:gd name="connsiteX21" fmla="*/ 200025 w 485775"/>
                <a:gd name="connsiteY21" fmla="*/ 601663 h 804863"/>
                <a:gd name="connsiteX22" fmla="*/ 173038 w 485775"/>
                <a:gd name="connsiteY22" fmla="*/ 804863 h 804863"/>
                <a:gd name="connsiteX23" fmla="*/ 90488 w 485775"/>
                <a:gd name="connsiteY23" fmla="*/ 787400 h 804863"/>
                <a:gd name="connsiteX24" fmla="*/ 0 w 485775"/>
                <a:gd name="connsiteY24" fmla="*/ 747713 h 804863"/>
                <a:gd name="connsiteX0" fmla="*/ 0 w 485775"/>
                <a:gd name="connsiteY0" fmla="*/ 747713 h 804863"/>
                <a:gd name="connsiteX1" fmla="*/ 25400 w 485775"/>
                <a:gd name="connsiteY1" fmla="*/ 704850 h 804863"/>
                <a:gd name="connsiteX2" fmla="*/ 50800 w 485775"/>
                <a:gd name="connsiteY2" fmla="*/ 288925 h 804863"/>
                <a:gd name="connsiteX3" fmla="*/ 52388 w 485775"/>
                <a:gd name="connsiteY3" fmla="*/ 258763 h 804863"/>
                <a:gd name="connsiteX4" fmla="*/ 57150 w 485775"/>
                <a:gd name="connsiteY4" fmla="*/ 250825 h 804863"/>
                <a:gd name="connsiteX5" fmla="*/ 63500 w 485775"/>
                <a:gd name="connsiteY5" fmla="*/ 231775 h 804863"/>
                <a:gd name="connsiteX6" fmla="*/ 65088 w 485775"/>
                <a:gd name="connsiteY6" fmla="*/ 225425 h 804863"/>
                <a:gd name="connsiteX7" fmla="*/ 69850 w 485775"/>
                <a:gd name="connsiteY7" fmla="*/ 203200 h 804863"/>
                <a:gd name="connsiteX8" fmla="*/ 74613 w 485775"/>
                <a:gd name="connsiteY8" fmla="*/ 182563 h 804863"/>
                <a:gd name="connsiteX9" fmla="*/ 74613 w 485775"/>
                <a:gd name="connsiteY9" fmla="*/ 157163 h 804863"/>
                <a:gd name="connsiteX10" fmla="*/ 49213 w 485775"/>
                <a:gd name="connsiteY10" fmla="*/ 0 h 804863"/>
                <a:gd name="connsiteX11" fmla="*/ 471488 w 485775"/>
                <a:gd name="connsiteY11" fmla="*/ 6350 h 804863"/>
                <a:gd name="connsiteX12" fmla="*/ 471488 w 485775"/>
                <a:gd name="connsiteY12" fmla="*/ 531813 h 804863"/>
                <a:gd name="connsiteX13" fmla="*/ 485775 w 485775"/>
                <a:gd name="connsiteY13" fmla="*/ 749300 h 804863"/>
                <a:gd name="connsiteX14" fmla="*/ 436563 w 485775"/>
                <a:gd name="connsiteY14" fmla="*/ 803275 h 804863"/>
                <a:gd name="connsiteX15" fmla="*/ 327025 w 485775"/>
                <a:gd name="connsiteY15" fmla="*/ 803275 h 804863"/>
                <a:gd name="connsiteX16" fmla="*/ 309563 w 485775"/>
                <a:gd name="connsiteY16" fmla="*/ 477838 h 804863"/>
                <a:gd name="connsiteX17" fmla="*/ 285750 w 485775"/>
                <a:gd name="connsiteY17" fmla="*/ 227013 h 804863"/>
                <a:gd name="connsiteX18" fmla="*/ 260350 w 485775"/>
                <a:gd name="connsiteY18" fmla="*/ 88900 h 804863"/>
                <a:gd name="connsiteX19" fmla="*/ 220663 w 485775"/>
                <a:gd name="connsiteY19" fmla="*/ 331788 h 804863"/>
                <a:gd name="connsiteX20" fmla="*/ 200025 w 485775"/>
                <a:gd name="connsiteY20" fmla="*/ 601663 h 804863"/>
                <a:gd name="connsiteX21" fmla="*/ 173038 w 485775"/>
                <a:gd name="connsiteY21" fmla="*/ 804863 h 804863"/>
                <a:gd name="connsiteX22" fmla="*/ 90488 w 485775"/>
                <a:gd name="connsiteY22" fmla="*/ 787400 h 804863"/>
                <a:gd name="connsiteX23" fmla="*/ 0 w 485775"/>
                <a:gd name="connsiteY23" fmla="*/ 747713 h 804863"/>
                <a:gd name="connsiteX0" fmla="*/ 0 w 485775"/>
                <a:gd name="connsiteY0" fmla="*/ 747713 h 804863"/>
                <a:gd name="connsiteX1" fmla="*/ 25400 w 485775"/>
                <a:gd name="connsiteY1" fmla="*/ 704850 h 804863"/>
                <a:gd name="connsiteX2" fmla="*/ 50800 w 485775"/>
                <a:gd name="connsiteY2" fmla="*/ 288925 h 804863"/>
                <a:gd name="connsiteX3" fmla="*/ 52388 w 485775"/>
                <a:gd name="connsiteY3" fmla="*/ 258763 h 804863"/>
                <a:gd name="connsiteX4" fmla="*/ 57150 w 485775"/>
                <a:gd name="connsiteY4" fmla="*/ 250825 h 804863"/>
                <a:gd name="connsiteX5" fmla="*/ 63500 w 485775"/>
                <a:gd name="connsiteY5" fmla="*/ 231775 h 804863"/>
                <a:gd name="connsiteX6" fmla="*/ 65088 w 485775"/>
                <a:gd name="connsiteY6" fmla="*/ 225425 h 804863"/>
                <a:gd name="connsiteX7" fmla="*/ 69850 w 485775"/>
                <a:gd name="connsiteY7" fmla="*/ 203200 h 804863"/>
                <a:gd name="connsiteX8" fmla="*/ 74613 w 485775"/>
                <a:gd name="connsiteY8" fmla="*/ 157163 h 804863"/>
                <a:gd name="connsiteX9" fmla="*/ 49213 w 485775"/>
                <a:gd name="connsiteY9" fmla="*/ 0 h 804863"/>
                <a:gd name="connsiteX10" fmla="*/ 471488 w 485775"/>
                <a:gd name="connsiteY10" fmla="*/ 6350 h 804863"/>
                <a:gd name="connsiteX11" fmla="*/ 471488 w 485775"/>
                <a:gd name="connsiteY11" fmla="*/ 531813 h 804863"/>
                <a:gd name="connsiteX12" fmla="*/ 485775 w 485775"/>
                <a:gd name="connsiteY12" fmla="*/ 749300 h 804863"/>
                <a:gd name="connsiteX13" fmla="*/ 436563 w 485775"/>
                <a:gd name="connsiteY13" fmla="*/ 803275 h 804863"/>
                <a:gd name="connsiteX14" fmla="*/ 327025 w 485775"/>
                <a:gd name="connsiteY14" fmla="*/ 803275 h 804863"/>
                <a:gd name="connsiteX15" fmla="*/ 309563 w 485775"/>
                <a:gd name="connsiteY15" fmla="*/ 477838 h 804863"/>
                <a:gd name="connsiteX16" fmla="*/ 285750 w 485775"/>
                <a:gd name="connsiteY16" fmla="*/ 227013 h 804863"/>
                <a:gd name="connsiteX17" fmla="*/ 260350 w 485775"/>
                <a:gd name="connsiteY17" fmla="*/ 88900 h 804863"/>
                <a:gd name="connsiteX18" fmla="*/ 220663 w 485775"/>
                <a:gd name="connsiteY18" fmla="*/ 331788 h 804863"/>
                <a:gd name="connsiteX19" fmla="*/ 200025 w 485775"/>
                <a:gd name="connsiteY19" fmla="*/ 601663 h 804863"/>
                <a:gd name="connsiteX20" fmla="*/ 173038 w 485775"/>
                <a:gd name="connsiteY20" fmla="*/ 804863 h 804863"/>
                <a:gd name="connsiteX21" fmla="*/ 90488 w 485775"/>
                <a:gd name="connsiteY21" fmla="*/ 787400 h 804863"/>
                <a:gd name="connsiteX22" fmla="*/ 0 w 485775"/>
                <a:gd name="connsiteY22" fmla="*/ 747713 h 804863"/>
                <a:gd name="connsiteX0" fmla="*/ 0 w 485775"/>
                <a:gd name="connsiteY0" fmla="*/ 747713 h 804863"/>
                <a:gd name="connsiteX1" fmla="*/ 25400 w 485775"/>
                <a:gd name="connsiteY1" fmla="*/ 704850 h 804863"/>
                <a:gd name="connsiteX2" fmla="*/ 50800 w 485775"/>
                <a:gd name="connsiteY2" fmla="*/ 288925 h 804863"/>
                <a:gd name="connsiteX3" fmla="*/ 52388 w 485775"/>
                <a:gd name="connsiteY3" fmla="*/ 258763 h 804863"/>
                <a:gd name="connsiteX4" fmla="*/ 57150 w 485775"/>
                <a:gd name="connsiteY4" fmla="*/ 250825 h 804863"/>
                <a:gd name="connsiteX5" fmla="*/ 63500 w 485775"/>
                <a:gd name="connsiteY5" fmla="*/ 231775 h 804863"/>
                <a:gd name="connsiteX6" fmla="*/ 65088 w 485775"/>
                <a:gd name="connsiteY6" fmla="*/ 225425 h 804863"/>
                <a:gd name="connsiteX7" fmla="*/ 74613 w 485775"/>
                <a:gd name="connsiteY7" fmla="*/ 157163 h 804863"/>
                <a:gd name="connsiteX8" fmla="*/ 49213 w 485775"/>
                <a:gd name="connsiteY8" fmla="*/ 0 h 804863"/>
                <a:gd name="connsiteX9" fmla="*/ 471488 w 485775"/>
                <a:gd name="connsiteY9" fmla="*/ 6350 h 804863"/>
                <a:gd name="connsiteX10" fmla="*/ 471488 w 485775"/>
                <a:gd name="connsiteY10" fmla="*/ 531813 h 804863"/>
                <a:gd name="connsiteX11" fmla="*/ 485775 w 485775"/>
                <a:gd name="connsiteY11" fmla="*/ 749300 h 804863"/>
                <a:gd name="connsiteX12" fmla="*/ 436563 w 485775"/>
                <a:gd name="connsiteY12" fmla="*/ 803275 h 804863"/>
                <a:gd name="connsiteX13" fmla="*/ 327025 w 485775"/>
                <a:gd name="connsiteY13" fmla="*/ 803275 h 804863"/>
                <a:gd name="connsiteX14" fmla="*/ 309563 w 485775"/>
                <a:gd name="connsiteY14" fmla="*/ 477838 h 804863"/>
                <a:gd name="connsiteX15" fmla="*/ 285750 w 485775"/>
                <a:gd name="connsiteY15" fmla="*/ 227013 h 804863"/>
                <a:gd name="connsiteX16" fmla="*/ 260350 w 485775"/>
                <a:gd name="connsiteY16" fmla="*/ 88900 h 804863"/>
                <a:gd name="connsiteX17" fmla="*/ 220663 w 485775"/>
                <a:gd name="connsiteY17" fmla="*/ 331788 h 804863"/>
                <a:gd name="connsiteX18" fmla="*/ 200025 w 485775"/>
                <a:gd name="connsiteY18" fmla="*/ 601663 h 804863"/>
                <a:gd name="connsiteX19" fmla="*/ 173038 w 485775"/>
                <a:gd name="connsiteY19" fmla="*/ 804863 h 804863"/>
                <a:gd name="connsiteX20" fmla="*/ 90488 w 485775"/>
                <a:gd name="connsiteY20" fmla="*/ 787400 h 804863"/>
                <a:gd name="connsiteX21" fmla="*/ 0 w 485775"/>
                <a:gd name="connsiteY21" fmla="*/ 747713 h 804863"/>
                <a:gd name="connsiteX0" fmla="*/ 0 w 485775"/>
                <a:gd name="connsiteY0" fmla="*/ 747713 h 804863"/>
                <a:gd name="connsiteX1" fmla="*/ 25400 w 485775"/>
                <a:gd name="connsiteY1" fmla="*/ 704850 h 804863"/>
                <a:gd name="connsiteX2" fmla="*/ 50800 w 485775"/>
                <a:gd name="connsiteY2" fmla="*/ 288925 h 804863"/>
                <a:gd name="connsiteX3" fmla="*/ 52388 w 485775"/>
                <a:gd name="connsiteY3" fmla="*/ 258763 h 804863"/>
                <a:gd name="connsiteX4" fmla="*/ 57150 w 485775"/>
                <a:gd name="connsiteY4" fmla="*/ 250825 h 804863"/>
                <a:gd name="connsiteX5" fmla="*/ 65088 w 485775"/>
                <a:gd name="connsiteY5" fmla="*/ 225425 h 804863"/>
                <a:gd name="connsiteX6" fmla="*/ 74613 w 485775"/>
                <a:gd name="connsiteY6" fmla="*/ 157163 h 804863"/>
                <a:gd name="connsiteX7" fmla="*/ 49213 w 485775"/>
                <a:gd name="connsiteY7" fmla="*/ 0 h 804863"/>
                <a:gd name="connsiteX8" fmla="*/ 471488 w 485775"/>
                <a:gd name="connsiteY8" fmla="*/ 6350 h 804863"/>
                <a:gd name="connsiteX9" fmla="*/ 471488 w 485775"/>
                <a:gd name="connsiteY9" fmla="*/ 531813 h 804863"/>
                <a:gd name="connsiteX10" fmla="*/ 485775 w 485775"/>
                <a:gd name="connsiteY10" fmla="*/ 749300 h 804863"/>
                <a:gd name="connsiteX11" fmla="*/ 436563 w 485775"/>
                <a:gd name="connsiteY11" fmla="*/ 803275 h 804863"/>
                <a:gd name="connsiteX12" fmla="*/ 327025 w 485775"/>
                <a:gd name="connsiteY12" fmla="*/ 803275 h 804863"/>
                <a:gd name="connsiteX13" fmla="*/ 309563 w 485775"/>
                <a:gd name="connsiteY13" fmla="*/ 477838 h 804863"/>
                <a:gd name="connsiteX14" fmla="*/ 285750 w 485775"/>
                <a:gd name="connsiteY14" fmla="*/ 227013 h 804863"/>
                <a:gd name="connsiteX15" fmla="*/ 260350 w 485775"/>
                <a:gd name="connsiteY15" fmla="*/ 88900 h 804863"/>
                <a:gd name="connsiteX16" fmla="*/ 220663 w 485775"/>
                <a:gd name="connsiteY16" fmla="*/ 331788 h 804863"/>
                <a:gd name="connsiteX17" fmla="*/ 200025 w 485775"/>
                <a:gd name="connsiteY17" fmla="*/ 601663 h 804863"/>
                <a:gd name="connsiteX18" fmla="*/ 173038 w 485775"/>
                <a:gd name="connsiteY18" fmla="*/ 804863 h 804863"/>
                <a:gd name="connsiteX19" fmla="*/ 90488 w 485775"/>
                <a:gd name="connsiteY19" fmla="*/ 787400 h 804863"/>
                <a:gd name="connsiteX20" fmla="*/ 0 w 485775"/>
                <a:gd name="connsiteY20" fmla="*/ 747713 h 804863"/>
                <a:gd name="connsiteX0" fmla="*/ 0 w 485775"/>
                <a:gd name="connsiteY0" fmla="*/ 747713 h 804863"/>
                <a:gd name="connsiteX1" fmla="*/ 25400 w 485775"/>
                <a:gd name="connsiteY1" fmla="*/ 704850 h 804863"/>
                <a:gd name="connsiteX2" fmla="*/ 50800 w 485775"/>
                <a:gd name="connsiteY2" fmla="*/ 288925 h 804863"/>
                <a:gd name="connsiteX3" fmla="*/ 57150 w 485775"/>
                <a:gd name="connsiteY3" fmla="*/ 250825 h 804863"/>
                <a:gd name="connsiteX4" fmla="*/ 65088 w 485775"/>
                <a:gd name="connsiteY4" fmla="*/ 225425 h 804863"/>
                <a:gd name="connsiteX5" fmla="*/ 74613 w 485775"/>
                <a:gd name="connsiteY5" fmla="*/ 157163 h 804863"/>
                <a:gd name="connsiteX6" fmla="*/ 49213 w 485775"/>
                <a:gd name="connsiteY6" fmla="*/ 0 h 804863"/>
                <a:gd name="connsiteX7" fmla="*/ 471488 w 485775"/>
                <a:gd name="connsiteY7" fmla="*/ 6350 h 804863"/>
                <a:gd name="connsiteX8" fmla="*/ 471488 w 485775"/>
                <a:gd name="connsiteY8" fmla="*/ 531813 h 804863"/>
                <a:gd name="connsiteX9" fmla="*/ 485775 w 485775"/>
                <a:gd name="connsiteY9" fmla="*/ 749300 h 804863"/>
                <a:gd name="connsiteX10" fmla="*/ 436563 w 485775"/>
                <a:gd name="connsiteY10" fmla="*/ 803275 h 804863"/>
                <a:gd name="connsiteX11" fmla="*/ 327025 w 485775"/>
                <a:gd name="connsiteY11" fmla="*/ 803275 h 804863"/>
                <a:gd name="connsiteX12" fmla="*/ 309563 w 485775"/>
                <a:gd name="connsiteY12" fmla="*/ 477838 h 804863"/>
                <a:gd name="connsiteX13" fmla="*/ 285750 w 485775"/>
                <a:gd name="connsiteY13" fmla="*/ 227013 h 804863"/>
                <a:gd name="connsiteX14" fmla="*/ 260350 w 485775"/>
                <a:gd name="connsiteY14" fmla="*/ 88900 h 804863"/>
                <a:gd name="connsiteX15" fmla="*/ 220663 w 485775"/>
                <a:gd name="connsiteY15" fmla="*/ 331788 h 804863"/>
                <a:gd name="connsiteX16" fmla="*/ 200025 w 485775"/>
                <a:gd name="connsiteY16" fmla="*/ 601663 h 804863"/>
                <a:gd name="connsiteX17" fmla="*/ 173038 w 485775"/>
                <a:gd name="connsiteY17" fmla="*/ 804863 h 804863"/>
                <a:gd name="connsiteX18" fmla="*/ 90488 w 485775"/>
                <a:gd name="connsiteY18" fmla="*/ 787400 h 804863"/>
                <a:gd name="connsiteX19" fmla="*/ 0 w 485775"/>
                <a:gd name="connsiteY19" fmla="*/ 747713 h 804863"/>
                <a:gd name="connsiteX0" fmla="*/ 0 w 485775"/>
                <a:gd name="connsiteY0" fmla="*/ 747713 h 804863"/>
                <a:gd name="connsiteX1" fmla="*/ 25400 w 485775"/>
                <a:gd name="connsiteY1" fmla="*/ 704850 h 804863"/>
                <a:gd name="connsiteX2" fmla="*/ 50800 w 485775"/>
                <a:gd name="connsiteY2" fmla="*/ 288925 h 804863"/>
                <a:gd name="connsiteX3" fmla="*/ 65088 w 485775"/>
                <a:gd name="connsiteY3" fmla="*/ 225425 h 804863"/>
                <a:gd name="connsiteX4" fmla="*/ 74613 w 485775"/>
                <a:gd name="connsiteY4" fmla="*/ 157163 h 804863"/>
                <a:gd name="connsiteX5" fmla="*/ 49213 w 485775"/>
                <a:gd name="connsiteY5" fmla="*/ 0 h 804863"/>
                <a:gd name="connsiteX6" fmla="*/ 471488 w 485775"/>
                <a:gd name="connsiteY6" fmla="*/ 6350 h 804863"/>
                <a:gd name="connsiteX7" fmla="*/ 471488 w 485775"/>
                <a:gd name="connsiteY7" fmla="*/ 531813 h 804863"/>
                <a:gd name="connsiteX8" fmla="*/ 485775 w 485775"/>
                <a:gd name="connsiteY8" fmla="*/ 749300 h 804863"/>
                <a:gd name="connsiteX9" fmla="*/ 436563 w 485775"/>
                <a:gd name="connsiteY9" fmla="*/ 803275 h 804863"/>
                <a:gd name="connsiteX10" fmla="*/ 327025 w 485775"/>
                <a:gd name="connsiteY10" fmla="*/ 803275 h 804863"/>
                <a:gd name="connsiteX11" fmla="*/ 309563 w 485775"/>
                <a:gd name="connsiteY11" fmla="*/ 477838 h 804863"/>
                <a:gd name="connsiteX12" fmla="*/ 285750 w 485775"/>
                <a:gd name="connsiteY12" fmla="*/ 227013 h 804863"/>
                <a:gd name="connsiteX13" fmla="*/ 260350 w 485775"/>
                <a:gd name="connsiteY13" fmla="*/ 88900 h 804863"/>
                <a:gd name="connsiteX14" fmla="*/ 220663 w 485775"/>
                <a:gd name="connsiteY14" fmla="*/ 331788 h 804863"/>
                <a:gd name="connsiteX15" fmla="*/ 200025 w 485775"/>
                <a:gd name="connsiteY15" fmla="*/ 601663 h 804863"/>
                <a:gd name="connsiteX16" fmla="*/ 173038 w 485775"/>
                <a:gd name="connsiteY16" fmla="*/ 804863 h 804863"/>
                <a:gd name="connsiteX17" fmla="*/ 90488 w 485775"/>
                <a:gd name="connsiteY17" fmla="*/ 787400 h 804863"/>
                <a:gd name="connsiteX18" fmla="*/ 0 w 485775"/>
                <a:gd name="connsiteY18" fmla="*/ 747713 h 804863"/>
                <a:gd name="connsiteX0" fmla="*/ 65088 w 485775"/>
                <a:gd name="connsiteY0" fmla="*/ 225425 h 804863"/>
                <a:gd name="connsiteX1" fmla="*/ 74613 w 485775"/>
                <a:gd name="connsiteY1" fmla="*/ 157163 h 804863"/>
                <a:gd name="connsiteX2" fmla="*/ 49213 w 485775"/>
                <a:gd name="connsiteY2" fmla="*/ 0 h 804863"/>
                <a:gd name="connsiteX3" fmla="*/ 471488 w 485775"/>
                <a:gd name="connsiteY3" fmla="*/ 6350 h 804863"/>
                <a:gd name="connsiteX4" fmla="*/ 471488 w 485775"/>
                <a:gd name="connsiteY4" fmla="*/ 531813 h 804863"/>
                <a:gd name="connsiteX5" fmla="*/ 485775 w 485775"/>
                <a:gd name="connsiteY5" fmla="*/ 749300 h 804863"/>
                <a:gd name="connsiteX6" fmla="*/ 436563 w 485775"/>
                <a:gd name="connsiteY6" fmla="*/ 803275 h 804863"/>
                <a:gd name="connsiteX7" fmla="*/ 327025 w 485775"/>
                <a:gd name="connsiteY7" fmla="*/ 803275 h 804863"/>
                <a:gd name="connsiteX8" fmla="*/ 309563 w 485775"/>
                <a:gd name="connsiteY8" fmla="*/ 477838 h 804863"/>
                <a:gd name="connsiteX9" fmla="*/ 285750 w 485775"/>
                <a:gd name="connsiteY9" fmla="*/ 227013 h 804863"/>
                <a:gd name="connsiteX10" fmla="*/ 260350 w 485775"/>
                <a:gd name="connsiteY10" fmla="*/ 88900 h 804863"/>
                <a:gd name="connsiteX11" fmla="*/ 220663 w 485775"/>
                <a:gd name="connsiteY11" fmla="*/ 331788 h 804863"/>
                <a:gd name="connsiteX12" fmla="*/ 200025 w 485775"/>
                <a:gd name="connsiteY12" fmla="*/ 601663 h 804863"/>
                <a:gd name="connsiteX13" fmla="*/ 173038 w 485775"/>
                <a:gd name="connsiteY13" fmla="*/ 804863 h 804863"/>
                <a:gd name="connsiteX14" fmla="*/ 90488 w 485775"/>
                <a:gd name="connsiteY14" fmla="*/ 787400 h 804863"/>
                <a:gd name="connsiteX15" fmla="*/ 0 w 485775"/>
                <a:gd name="connsiteY15" fmla="*/ 747713 h 804863"/>
                <a:gd name="connsiteX16" fmla="*/ 25400 w 485775"/>
                <a:gd name="connsiteY16" fmla="*/ 704850 h 804863"/>
                <a:gd name="connsiteX17" fmla="*/ 142240 w 485775"/>
                <a:gd name="connsiteY17" fmla="*/ 380365 h 804863"/>
                <a:gd name="connsiteX0" fmla="*/ 65088 w 485775"/>
                <a:gd name="connsiteY0" fmla="*/ 225425 h 804863"/>
                <a:gd name="connsiteX1" fmla="*/ 74613 w 485775"/>
                <a:gd name="connsiteY1" fmla="*/ 157163 h 804863"/>
                <a:gd name="connsiteX2" fmla="*/ 49213 w 485775"/>
                <a:gd name="connsiteY2" fmla="*/ 0 h 804863"/>
                <a:gd name="connsiteX3" fmla="*/ 471488 w 485775"/>
                <a:gd name="connsiteY3" fmla="*/ 6350 h 804863"/>
                <a:gd name="connsiteX4" fmla="*/ 471488 w 485775"/>
                <a:gd name="connsiteY4" fmla="*/ 531813 h 804863"/>
                <a:gd name="connsiteX5" fmla="*/ 485775 w 485775"/>
                <a:gd name="connsiteY5" fmla="*/ 749300 h 804863"/>
                <a:gd name="connsiteX6" fmla="*/ 436563 w 485775"/>
                <a:gd name="connsiteY6" fmla="*/ 803275 h 804863"/>
                <a:gd name="connsiteX7" fmla="*/ 327025 w 485775"/>
                <a:gd name="connsiteY7" fmla="*/ 803275 h 804863"/>
                <a:gd name="connsiteX8" fmla="*/ 309563 w 485775"/>
                <a:gd name="connsiteY8" fmla="*/ 477838 h 804863"/>
                <a:gd name="connsiteX9" fmla="*/ 285750 w 485775"/>
                <a:gd name="connsiteY9" fmla="*/ 227013 h 804863"/>
                <a:gd name="connsiteX10" fmla="*/ 260350 w 485775"/>
                <a:gd name="connsiteY10" fmla="*/ 88900 h 804863"/>
                <a:gd name="connsiteX11" fmla="*/ 220663 w 485775"/>
                <a:gd name="connsiteY11" fmla="*/ 331788 h 804863"/>
                <a:gd name="connsiteX12" fmla="*/ 200025 w 485775"/>
                <a:gd name="connsiteY12" fmla="*/ 601663 h 804863"/>
                <a:gd name="connsiteX13" fmla="*/ 173038 w 485775"/>
                <a:gd name="connsiteY13" fmla="*/ 804863 h 804863"/>
                <a:gd name="connsiteX14" fmla="*/ 90488 w 485775"/>
                <a:gd name="connsiteY14" fmla="*/ 787400 h 804863"/>
                <a:gd name="connsiteX15" fmla="*/ 0 w 485775"/>
                <a:gd name="connsiteY15" fmla="*/ 747713 h 804863"/>
                <a:gd name="connsiteX16" fmla="*/ 25400 w 485775"/>
                <a:gd name="connsiteY16" fmla="*/ 704850 h 804863"/>
                <a:gd name="connsiteX0" fmla="*/ 65088 w 485775"/>
                <a:gd name="connsiteY0" fmla="*/ 225425 h 804863"/>
                <a:gd name="connsiteX1" fmla="*/ 49213 w 485775"/>
                <a:gd name="connsiteY1" fmla="*/ 0 h 804863"/>
                <a:gd name="connsiteX2" fmla="*/ 471488 w 485775"/>
                <a:gd name="connsiteY2" fmla="*/ 6350 h 804863"/>
                <a:gd name="connsiteX3" fmla="*/ 471488 w 485775"/>
                <a:gd name="connsiteY3" fmla="*/ 531813 h 804863"/>
                <a:gd name="connsiteX4" fmla="*/ 485775 w 485775"/>
                <a:gd name="connsiteY4" fmla="*/ 749300 h 804863"/>
                <a:gd name="connsiteX5" fmla="*/ 436563 w 485775"/>
                <a:gd name="connsiteY5" fmla="*/ 803275 h 804863"/>
                <a:gd name="connsiteX6" fmla="*/ 327025 w 485775"/>
                <a:gd name="connsiteY6" fmla="*/ 803275 h 804863"/>
                <a:gd name="connsiteX7" fmla="*/ 309563 w 485775"/>
                <a:gd name="connsiteY7" fmla="*/ 477838 h 804863"/>
                <a:gd name="connsiteX8" fmla="*/ 285750 w 485775"/>
                <a:gd name="connsiteY8" fmla="*/ 227013 h 804863"/>
                <a:gd name="connsiteX9" fmla="*/ 260350 w 485775"/>
                <a:gd name="connsiteY9" fmla="*/ 88900 h 804863"/>
                <a:gd name="connsiteX10" fmla="*/ 220663 w 485775"/>
                <a:gd name="connsiteY10" fmla="*/ 331788 h 804863"/>
                <a:gd name="connsiteX11" fmla="*/ 200025 w 485775"/>
                <a:gd name="connsiteY11" fmla="*/ 601663 h 804863"/>
                <a:gd name="connsiteX12" fmla="*/ 173038 w 485775"/>
                <a:gd name="connsiteY12" fmla="*/ 804863 h 804863"/>
                <a:gd name="connsiteX13" fmla="*/ 90488 w 485775"/>
                <a:gd name="connsiteY13" fmla="*/ 787400 h 804863"/>
                <a:gd name="connsiteX14" fmla="*/ 0 w 485775"/>
                <a:gd name="connsiteY14" fmla="*/ 747713 h 804863"/>
                <a:gd name="connsiteX15" fmla="*/ 25400 w 485775"/>
                <a:gd name="connsiteY15" fmla="*/ 704850 h 804863"/>
                <a:gd name="connsiteX0" fmla="*/ 49213 w 485775"/>
                <a:gd name="connsiteY0" fmla="*/ 0 h 804863"/>
                <a:gd name="connsiteX1" fmla="*/ 471488 w 485775"/>
                <a:gd name="connsiteY1" fmla="*/ 6350 h 804863"/>
                <a:gd name="connsiteX2" fmla="*/ 471488 w 485775"/>
                <a:gd name="connsiteY2" fmla="*/ 531813 h 804863"/>
                <a:gd name="connsiteX3" fmla="*/ 485775 w 485775"/>
                <a:gd name="connsiteY3" fmla="*/ 749300 h 804863"/>
                <a:gd name="connsiteX4" fmla="*/ 436563 w 485775"/>
                <a:gd name="connsiteY4" fmla="*/ 803275 h 804863"/>
                <a:gd name="connsiteX5" fmla="*/ 327025 w 485775"/>
                <a:gd name="connsiteY5" fmla="*/ 803275 h 804863"/>
                <a:gd name="connsiteX6" fmla="*/ 309563 w 485775"/>
                <a:gd name="connsiteY6" fmla="*/ 477838 h 804863"/>
                <a:gd name="connsiteX7" fmla="*/ 285750 w 485775"/>
                <a:gd name="connsiteY7" fmla="*/ 227013 h 804863"/>
                <a:gd name="connsiteX8" fmla="*/ 260350 w 485775"/>
                <a:gd name="connsiteY8" fmla="*/ 88900 h 804863"/>
                <a:gd name="connsiteX9" fmla="*/ 220663 w 485775"/>
                <a:gd name="connsiteY9" fmla="*/ 331788 h 804863"/>
                <a:gd name="connsiteX10" fmla="*/ 200025 w 485775"/>
                <a:gd name="connsiteY10" fmla="*/ 601663 h 804863"/>
                <a:gd name="connsiteX11" fmla="*/ 173038 w 485775"/>
                <a:gd name="connsiteY11" fmla="*/ 804863 h 804863"/>
                <a:gd name="connsiteX12" fmla="*/ 90488 w 485775"/>
                <a:gd name="connsiteY12" fmla="*/ 787400 h 804863"/>
                <a:gd name="connsiteX13" fmla="*/ 0 w 485775"/>
                <a:gd name="connsiteY13" fmla="*/ 747713 h 804863"/>
                <a:gd name="connsiteX14" fmla="*/ 25400 w 485775"/>
                <a:gd name="connsiteY14" fmla="*/ 704850 h 804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85775" h="804863">
                  <a:moveTo>
                    <a:pt x="49213" y="0"/>
                  </a:moveTo>
                  <a:lnTo>
                    <a:pt x="471488" y="6350"/>
                  </a:lnTo>
                  <a:lnTo>
                    <a:pt x="471488" y="531813"/>
                  </a:lnTo>
                  <a:lnTo>
                    <a:pt x="485775" y="749300"/>
                  </a:lnTo>
                  <a:lnTo>
                    <a:pt x="436563" y="803275"/>
                  </a:lnTo>
                  <a:lnTo>
                    <a:pt x="327025" y="803275"/>
                  </a:lnTo>
                  <a:lnTo>
                    <a:pt x="309563" y="477838"/>
                  </a:lnTo>
                  <a:lnTo>
                    <a:pt x="285750" y="227013"/>
                  </a:lnTo>
                  <a:lnTo>
                    <a:pt x="260350" y="88900"/>
                  </a:lnTo>
                  <a:lnTo>
                    <a:pt x="220663" y="331788"/>
                  </a:lnTo>
                  <a:lnTo>
                    <a:pt x="200025" y="601663"/>
                  </a:lnTo>
                  <a:lnTo>
                    <a:pt x="173038" y="804863"/>
                  </a:lnTo>
                  <a:lnTo>
                    <a:pt x="90488" y="787400"/>
                  </a:lnTo>
                  <a:lnTo>
                    <a:pt x="0" y="747713"/>
                  </a:lnTo>
                  <a:lnTo>
                    <a:pt x="25400" y="704850"/>
                  </a:lnTo>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柱 30"/>
            <p:cNvSpPr/>
            <p:nvPr/>
          </p:nvSpPr>
          <p:spPr>
            <a:xfrm>
              <a:off x="3940108" y="1984907"/>
              <a:ext cx="149225" cy="106084"/>
            </a:xfrm>
            <a:prstGeom prst="can">
              <a:avLst/>
            </a:prstGeom>
            <a:solidFill>
              <a:srgbClr val="FFCCCC"/>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1" name="グループ化 20"/>
            <p:cNvGrpSpPr/>
            <p:nvPr/>
          </p:nvGrpSpPr>
          <p:grpSpPr>
            <a:xfrm>
              <a:off x="3779234" y="1500237"/>
              <a:ext cx="478923" cy="517525"/>
              <a:chOff x="3426651" y="2166938"/>
              <a:chExt cx="478923" cy="517525"/>
            </a:xfrm>
          </p:grpSpPr>
          <p:grpSp>
            <p:nvGrpSpPr>
              <p:cNvPr id="18" name="グループ化 17"/>
              <p:cNvGrpSpPr/>
              <p:nvPr/>
            </p:nvGrpSpPr>
            <p:grpSpPr>
              <a:xfrm rot="21075994" flipH="1">
                <a:off x="3426651" y="2419969"/>
                <a:ext cx="55558" cy="109877"/>
                <a:chOff x="4063595" y="2306930"/>
                <a:chExt cx="76605" cy="127047"/>
              </a:xfrm>
            </p:grpSpPr>
            <p:sp>
              <p:nvSpPr>
                <p:cNvPr id="19" name="フリーフォーム 18"/>
                <p:cNvSpPr/>
                <p:nvPr/>
              </p:nvSpPr>
              <p:spPr>
                <a:xfrm>
                  <a:off x="4063595" y="2306930"/>
                  <a:ext cx="76605" cy="127047"/>
                </a:xfrm>
                <a:custGeom>
                  <a:avLst/>
                  <a:gdLst>
                    <a:gd name="connsiteX0" fmla="*/ 3187 w 84349"/>
                    <a:gd name="connsiteY0" fmla="*/ 67768 h 159863"/>
                    <a:gd name="connsiteX1" fmla="*/ 44462 w 84349"/>
                    <a:gd name="connsiteY1" fmla="*/ 1093 h 159863"/>
                    <a:gd name="connsiteX2" fmla="*/ 79387 w 84349"/>
                    <a:gd name="connsiteY2" fmla="*/ 36018 h 159863"/>
                    <a:gd name="connsiteX3" fmla="*/ 76212 w 84349"/>
                    <a:gd name="connsiteY3" fmla="*/ 156668 h 159863"/>
                    <a:gd name="connsiteX4" fmla="*/ 6362 w 84349"/>
                    <a:gd name="connsiteY4" fmla="*/ 121743 h 159863"/>
                    <a:gd name="connsiteX5" fmla="*/ 3187 w 84349"/>
                    <a:gd name="connsiteY5" fmla="*/ 67768 h 15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349" h="159863">
                      <a:moveTo>
                        <a:pt x="3187" y="67768"/>
                      </a:moveTo>
                      <a:cubicBezTo>
                        <a:pt x="9537" y="47660"/>
                        <a:pt x="31762" y="6385"/>
                        <a:pt x="44462" y="1093"/>
                      </a:cubicBezTo>
                      <a:cubicBezTo>
                        <a:pt x="57162" y="-4199"/>
                        <a:pt x="74095" y="10089"/>
                        <a:pt x="79387" y="36018"/>
                      </a:cubicBezTo>
                      <a:cubicBezTo>
                        <a:pt x="84679" y="61947"/>
                        <a:pt x="88383" y="142381"/>
                        <a:pt x="76212" y="156668"/>
                      </a:cubicBezTo>
                      <a:cubicBezTo>
                        <a:pt x="64041" y="170955"/>
                        <a:pt x="11654" y="133385"/>
                        <a:pt x="6362" y="121743"/>
                      </a:cubicBezTo>
                      <a:cubicBezTo>
                        <a:pt x="1070" y="110101"/>
                        <a:pt x="-3163" y="87876"/>
                        <a:pt x="3187" y="67768"/>
                      </a:cubicBezTo>
                      <a:close/>
                    </a:path>
                  </a:pathLst>
                </a:custGeom>
                <a:solidFill>
                  <a:srgbClr val="FFCCCC"/>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リーフォーム 19"/>
                <p:cNvSpPr/>
                <p:nvPr/>
              </p:nvSpPr>
              <p:spPr>
                <a:xfrm>
                  <a:off x="4084640" y="2339960"/>
                  <a:ext cx="34513" cy="60985"/>
                </a:xfrm>
                <a:custGeom>
                  <a:avLst/>
                  <a:gdLst>
                    <a:gd name="connsiteX0" fmla="*/ 6464 w 52628"/>
                    <a:gd name="connsiteY0" fmla="*/ 19050 h 130175"/>
                    <a:gd name="connsiteX1" fmla="*/ 3289 w 52628"/>
                    <a:gd name="connsiteY1" fmla="*/ 3175 h 130175"/>
                    <a:gd name="connsiteX2" fmla="*/ 12814 w 52628"/>
                    <a:gd name="connsiteY2" fmla="*/ 0 h 130175"/>
                    <a:gd name="connsiteX3" fmla="*/ 35039 w 52628"/>
                    <a:gd name="connsiteY3" fmla="*/ 3175 h 130175"/>
                    <a:gd name="connsiteX4" fmla="*/ 44564 w 52628"/>
                    <a:gd name="connsiteY4" fmla="*/ 31750 h 130175"/>
                    <a:gd name="connsiteX5" fmla="*/ 47739 w 52628"/>
                    <a:gd name="connsiteY5" fmla="*/ 41275 h 130175"/>
                    <a:gd name="connsiteX6" fmla="*/ 35039 w 52628"/>
                    <a:gd name="connsiteY6" fmla="*/ 127000 h 130175"/>
                    <a:gd name="connsiteX7" fmla="*/ 25514 w 52628"/>
                    <a:gd name="connsiteY7" fmla="*/ 130175 h 130175"/>
                    <a:gd name="connsiteX8" fmla="*/ 114 w 52628"/>
                    <a:gd name="connsiteY8" fmla="*/ 117475 h 130175"/>
                    <a:gd name="connsiteX9" fmla="*/ 114 w 52628"/>
                    <a:gd name="connsiteY9" fmla="*/ 114300 h 130175"/>
                    <a:gd name="connsiteX0" fmla="*/ 6464 w 48714"/>
                    <a:gd name="connsiteY0" fmla="*/ 19050 h 130175"/>
                    <a:gd name="connsiteX1" fmla="*/ 3289 w 48714"/>
                    <a:gd name="connsiteY1" fmla="*/ 3175 h 130175"/>
                    <a:gd name="connsiteX2" fmla="*/ 12814 w 48714"/>
                    <a:gd name="connsiteY2" fmla="*/ 0 h 130175"/>
                    <a:gd name="connsiteX3" fmla="*/ 35039 w 48714"/>
                    <a:gd name="connsiteY3" fmla="*/ 3175 h 130175"/>
                    <a:gd name="connsiteX4" fmla="*/ 44564 w 48714"/>
                    <a:gd name="connsiteY4" fmla="*/ 31750 h 130175"/>
                    <a:gd name="connsiteX5" fmla="*/ 47739 w 48714"/>
                    <a:gd name="connsiteY5" fmla="*/ 41275 h 130175"/>
                    <a:gd name="connsiteX6" fmla="*/ 25901 w 48714"/>
                    <a:gd name="connsiteY6" fmla="*/ 116725 h 130175"/>
                    <a:gd name="connsiteX7" fmla="*/ 25514 w 48714"/>
                    <a:gd name="connsiteY7" fmla="*/ 130175 h 130175"/>
                    <a:gd name="connsiteX8" fmla="*/ 114 w 48714"/>
                    <a:gd name="connsiteY8" fmla="*/ 117475 h 130175"/>
                    <a:gd name="connsiteX9" fmla="*/ 114 w 48714"/>
                    <a:gd name="connsiteY9" fmla="*/ 114300 h 130175"/>
                    <a:gd name="connsiteX0" fmla="*/ 6464 w 48129"/>
                    <a:gd name="connsiteY0" fmla="*/ 19050 h 130175"/>
                    <a:gd name="connsiteX1" fmla="*/ 3289 w 48129"/>
                    <a:gd name="connsiteY1" fmla="*/ 3175 h 130175"/>
                    <a:gd name="connsiteX2" fmla="*/ 12814 w 48129"/>
                    <a:gd name="connsiteY2" fmla="*/ 0 h 130175"/>
                    <a:gd name="connsiteX3" fmla="*/ 35039 w 48129"/>
                    <a:gd name="connsiteY3" fmla="*/ 3175 h 130175"/>
                    <a:gd name="connsiteX4" fmla="*/ 44564 w 48129"/>
                    <a:gd name="connsiteY4" fmla="*/ 31750 h 130175"/>
                    <a:gd name="connsiteX5" fmla="*/ 47739 w 48129"/>
                    <a:gd name="connsiteY5" fmla="*/ 41275 h 130175"/>
                    <a:gd name="connsiteX6" fmla="*/ 35031 w 48129"/>
                    <a:gd name="connsiteY6" fmla="*/ 75364 h 130175"/>
                    <a:gd name="connsiteX7" fmla="*/ 25901 w 48129"/>
                    <a:gd name="connsiteY7" fmla="*/ 116725 h 130175"/>
                    <a:gd name="connsiteX8" fmla="*/ 25514 w 48129"/>
                    <a:gd name="connsiteY8" fmla="*/ 130175 h 130175"/>
                    <a:gd name="connsiteX9" fmla="*/ 114 w 48129"/>
                    <a:gd name="connsiteY9" fmla="*/ 117475 h 130175"/>
                    <a:gd name="connsiteX10" fmla="*/ 114 w 48129"/>
                    <a:gd name="connsiteY10" fmla="*/ 114300 h 130175"/>
                    <a:gd name="connsiteX0" fmla="*/ 6464 w 44580"/>
                    <a:gd name="connsiteY0" fmla="*/ 19050 h 130175"/>
                    <a:gd name="connsiteX1" fmla="*/ 3289 w 44580"/>
                    <a:gd name="connsiteY1" fmla="*/ 3175 h 130175"/>
                    <a:gd name="connsiteX2" fmla="*/ 12814 w 44580"/>
                    <a:gd name="connsiteY2" fmla="*/ 0 h 130175"/>
                    <a:gd name="connsiteX3" fmla="*/ 35039 w 44580"/>
                    <a:gd name="connsiteY3" fmla="*/ 3175 h 130175"/>
                    <a:gd name="connsiteX4" fmla="*/ 44564 w 44580"/>
                    <a:gd name="connsiteY4" fmla="*/ 31750 h 130175"/>
                    <a:gd name="connsiteX5" fmla="*/ 32699 w 44580"/>
                    <a:gd name="connsiteY5" fmla="*/ 41274 h 130175"/>
                    <a:gd name="connsiteX6" fmla="*/ 35031 w 44580"/>
                    <a:gd name="connsiteY6" fmla="*/ 75364 h 130175"/>
                    <a:gd name="connsiteX7" fmla="*/ 25901 w 44580"/>
                    <a:gd name="connsiteY7" fmla="*/ 116725 h 130175"/>
                    <a:gd name="connsiteX8" fmla="*/ 25514 w 44580"/>
                    <a:gd name="connsiteY8" fmla="*/ 130175 h 130175"/>
                    <a:gd name="connsiteX9" fmla="*/ 114 w 44580"/>
                    <a:gd name="connsiteY9" fmla="*/ 117475 h 130175"/>
                    <a:gd name="connsiteX10" fmla="*/ 114 w 44580"/>
                    <a:gd name="connsiteY10" fmla="*/ 114300 h 130175"/>
                    <a:gd name="connsiteX0" fmla="*/ 6464 w 44627"/>
                    <a:gd name="connsiteY0" fmla="*/ 20474 h 131599"/>
                    <a:gd name="connsiteX1" fmla="*/ 3289 w 44627"/>
                    <a:gd name="connsiteY1" fmla="*/ 4599 h 131599"/>
                    <a:gd name="connsiteX2" fmla="*/ 12814 w 44627"/>
                    <a:gd name="connsiteY2" fmla="*/ 1424 h 131599"/>
                    <a:gd name="connsiteX3" fmla="*/ 26684 w 44627"/>
                    <a:gd name="connsiteY3" fmla="*/ 25152 h 131599"/>
                    <a:gd name="connsiteX4" fmla="*/ 44564 w 44627"/>
                    <a:gd name="connsiteY4" fmla="*/ 33174 h 131599"/>
                    <a:gd name="connsiteX5" fmla="*/ 32699 w 44627"/>
                    <a:gd name="connsiteY5" fmla="*/ 42698 h 131599"/>
                    <a:gd name="connsiteX6" fmla="*/ 35031 w 44627"/>
                    <a:gd name="connsiteY6" fmla="*/ 76788 h 131599"/>
                    <a:gd name="connsiteX7" fmla="*/ 25901 w 44627"/>
                    <a:gd name="connsiteY7" fmla="*/ 118149 h 131599"/>
                    <a:gd name="connsiteX8" fmla="*/ 25514 w 44627"/>
                    <a:gd name="connsiteY8" fmla="*/ 131599 h 131599"/>
                    <a:gd name="connsiteX9" fmla="*/ 114 w 44627"/>
                    <a:gd name="connsiteY9" fmla="*/ 118899 h 131599"/>
                    <a:gd name="connsiteX10" fmla="*/ 114 w 44627"/>
                    <a:gd name="connsiteY10" fmla="*/ 115724 h 131599"/>
                    <a:gd name="connsiteX0" fmla="*/ 6464 w 36332"/>
                    <a:gd name="connsiteY0" fmla="*/ 20474 h 131599"/>
                    <a:gd name="connsiteX1" fmla="*/ 3289 w 36332"/>
                    <a:gd name="connsiteY1" fmla="*/ 4599 h 131599"/>
                    <a:gd name="connsiteX2" fmla="*/ 12814 w 36332"/>
                    <a:gd name="connsiteY2" fmla="*/ 1424 h 131599"/>
                    <a:gd name="connsiteX3" fmla="*/ 26684 w 36332"/>
                    <a:gd name="connsiteY3" fmla="*/ 25152 h 131599"/>
                    <a:gd name="connsiteX4" fmla="*/ 29524 w 36332"/>
                    <a:gd name="connsiteY4" fmla="*/ 36600 h 131599"/>
                    <a:gd name="connsiteX5" fmla="*/ 32699 w 36332"/>
                    <a:gd name="connsiteY5" fmla="*/ 42698 h 131599"/>
                    <a:gd name="connsiteX6" fmla="*/ 35031 w 36332"/>
                    <a:gd name="connsiteY6" fmla="*/ 76788 h 131599"/>
                    <a:gd name="connsiteX7" fmla="*/ 25901 w 36332"/>
                    <a:gd name="connsiteY7" fmla="*/ 118149 h 131599"/>
                    <a:gd name="connsiteX8" fmla="*/ 25514 w 36332"/>
                    <a:gd name="connsiteY8" fmla="*/ 131599 h 131599"/>
                    <a:gd name="connsiteX9" fmla="*/ 114 w 36332"/>
                    <a:gd name="connsiteY9" fmla="*/ 118899 h 131599"/>
                    <a:gd name="connsiteX10" fmla="*/ 114 w 36332"/>
                    <a:gd name="connsiteY10" fmla="*/ 115724 h 131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6332" h="131599">
                      <a:moveTo>
                        <a:pt x="6464" y="20474"/>
                      </a:moveTo>
                      <a:cubicBezTo>
                        <a:pt x="5406" y="15182"/>
                        <a:pt x="1582" y="9719"/>
                        <a:pt x="3289" y="4599"/>
                      </a:cubicBezTo>
                      <a:cubicBezTo>
                        <a:pt x="4347" y="1424"/>
                        <a:pt x="8915" y="-2001"/>
                        <a:pt x="12814" y="1424"/>
                      </a:cubicBezTo>
                      <a:cubicBezTo>
                        <a:pt x="16713" y="4849"/>
                        <a:pt x="19276" y="24094"/>
                        <a:pt x="26684" y="25152"/>
                      </a:cubicBezTo>
                      <a:cubicBezTo>
                        <a:pt x="29859" y="34677"/>
                        <a:pt x="28522" y="33676"/>
                        <a:pt x="29524" y="36600"/>
                      </a:cubicBezTo>
                      <a:cubicBezTo>
                        <a:pt x="30527" y="39524"/>
                        <a:pt x="31781" y="36000"/>
                        <a:pt x="32699" y="42698"/>
                      </a:cubicBezTo>
                      <a:cubicBezTo>
                        <a:pt x="33617" y="49396"/>
                        <a:pt x="38671" y="64213"/>
                        <a:pt x="35031" y="76788"/>
                      </a:cubicBezTo>
                      <a:cubicBezTo>
                        <a:pt x="31391" y="89363"/>
                        <a:pt x="27487" y="109014"/>
                        <a:pt x="25901" y="118149"/>
                      </a:cubicBezTo>
                      <a:cubicBezTo>
                        <a:pt x="24315" y="127284"/>
                        <a:pt x="28689" y="130541"/>
                        <a:pt x="25514" y="131599"/>
                      </a:cubicBezTo>
                      <a:cubicBezTo>
                        <a:pt x="3188" y="128410"/>
                        <a:pt x="4219" y="135318"/>
                        <a:pt x="114" y="118899"/>
                      </a:cubicBezTo>
                      <a:cubicBezTo>
                        <a:pt x="-143" y="117872"/>
                        <a:pt x="114" y="116782"/>
                        <a:pt x="114" y="115724"/>
                      </a:cubicBezTo>
                    </a:path>
                  </a:pathLst>
                </a:cu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p:cNvGrpSpPr/>
              <p:nvPr/>
            </p:nvGrpSpPr>
            <p:grpSpPr>
              <a:xfrm rot="524006">
                <a:off x="3850016" y="2400911"/>
                <a:ext cx="55558" cy="109877"/>
                <a:chOff x="4063595" y="2306930"/>
                <a:chExt cx="76605" cy="127047"/>
              </a:xfrm>
            </p:grpSpPr>
            <p:sp>
              <p:nvSpPr>
                <p:cNvPr id="13" name="フリーフォーム 12"/>
                <p:cNvSpPr/>
                <p:nvPr/>
              </p:nvSpPr>
              <p:spPr>
                <a:xfrm>
                  <a:off x="4063595" y="2306930"/>
                  <a:ext cx="76605" cy="127047"/>
                </a:xfrm>
                <a:custGeom>
                  <a:avLst/>
                  <a:gdLst>
                    <a:gd name="connsiteX0" fmla="*/ 3187 w 84349"/>
                    <a:gd name="connsiteY0" fmla="*/ 67768 h 159863"/>
                    <a:gd name="connsiteX1" fmla="*/ 44462 w 84349"/>
                    <a:gd name="connsiteY1" fmla="*/ 1093 h 159863"/>
                    <a:gd name="connsiteX2" fmla="*/ 79387 w 84349"/>
                    <a:gd name="connsiteY2" fmla="*/ 36018 h 159863"/>
                    <a:gd name="connsiteX3" fmla="*/ 76212 w 84349"/>
                    <a:gd name="connsiteY3" fmla="*/ 156668 h 159863"/>
                    <a:gd name="connsiteX4" fmla="*/ 6362 w 84349"/>
                    <a:gd name="connsiteY4" fmla="*/ 121743 h 159863"/>
                    <a:gd name="connsiteX5" fmla="*/ 3187 w 84349"/>
                    <a:gd name="connsiteY5" fmla="*/ 67768 h 159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349" h="159863">
                      <a:moveTo>
                        <a:pt x="3187" y="67768"/>
                      </a:moveTo>
                      <a:cubicBezTo>
                        <a:pt x="9537" y="47660"/>
                        <a:pt x="31762" y="6385"/>
                        <a:pt x="44462" y="1093"/>
                      </a:cubicBezTo>
                      <a:cubicBezTo>
                        <a:pt x="57162" y="-4199"/>
                        <a:pt x="74095" y="10089"/>
                        <a:pt x="79387" y="36018"/>
                      </a:cubicBezTo>
                      <a:cubicBezTo>
                        <a:pt x="84679" y="61947"/>
                        <a:pt x="88383" y="142381"/>
                        <a:pt x="76212" y="156668"/>
                      </a:cubicBezTo>
                      <a:cubicBezTo>
                        <a:pt x="64041" y="170955"/>
                        <a:pt x="11654" y="133385"/>
                        <a:pt x="6362" y="121743"/>
                      </a:cubicBezTo>
                      <a:cubicBezTo>
                        <a:pt x="1070" y="110101"/>
                        <a:pt x="-3163" y="87876"/>
                        <a:pt x="3187" y="67768"/>
                      </a:cubicBezTo>
                      <a:close/>
                    </a:path>
                  </a:pathLst>
                </a:custGeom>
                <a:solidFill>
                  <a:srgbClr val="FFCCCC"/>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リーフォーム 13"/>
                <p:cNvSpPr/>
                <p:nvPr/>
              </p:nvSpPr>
              <p:spPr>
                <a:xfrm>
                  <a:off x="4084640" y="2339960"/>
                  <a:ext cx="34513" cy="60985"/>
                </a:xfrm>
                <a:custGeom>
                  <a:avLst/>
                  <a:gdLst>
                    <a:gd name="connsiteX0" fmla="*/ 6464 w 52628"/>
                    <a:gd name="connsiteY0" fmla="*/ 19050 h 130175"/>
                    <a:gd name="connsiteX1" fmla="*/ 3289 w 52628"/>
                    <a:gd name="connsiteY1" fmla="*/ 3175 h 130175"/>
                    <a:gd name="connsiteX2" fmla="*/ 12814 w 52628"/>
                    <a:gd name="connsiteY2" fmla="*/ 0 h 130175"/>
                    <a:gd name="connsiteX3" fmla="*/ 35039 w 52628"/>
                    <a:gd name="connsiteY3" fmla="*/ 3175 h 130175"/>
                    <a:gd name="connsiteX4" fmla="*/ 44564 w 52628"/>
                    <a:gd name="connsiteY4" fmla="*/ 31750 h 130175"/>
                    <a:gd name="connsiteX5" fmla="*/ 47739 w 52628"/>
                    <a:gd name="connsiteY5" fmla="*/ 41275 h 130175"/>
                    <a:gd name="connsiteX6" fmla="*/ 35039 w 52628"/>
                    <a:gd name="connsiteY6" fmla="*/ 127000 h 130175"/>
                    <a:gd name="connsiteX7" fmla="*/ 25514 w 52628"/>
                    <a:gd name="connsiteY7" fmla="*/ 130175 h 130175"/>
                    <a:gd name="connsiteX8" fmla="*/ 114 w 52628"/>
                    <a:gd name="connsiteY8" fmla="*/ 117475 h 130175"/>
                    <a:gd name="connsiteX9" fmla="*/ 114 w 52628"/>
                    <a:gd name="connsiteY9" fmla="*/ 114300 h 130175"/>
                    <a:gd name="connsiteX0" fmla="*/ 6464 w 48714"/>
                    <a:gd name="connsiteY0" fmla="*/ 19050 h 130175"/>
                    <a:gd name="connsiteX1" fmla="*/ 3289 w 48714"/>
                    <a:gd name="connsiteY1" fmla="*/ 3175 h 130175"/>
                    <a:gd name="connsiteX2" fmla="*/ 12814 w 48714"/>
                    <a:gd name="connsiteY2" fmla="*/ 0 h 130175"/>
                    <a:gd name="connsiteX3" fmla="*/ 35039 w 48714"/>
                    <a:gd name="connsiteY3" fmla="*/ 3175 h 130175"/>
                    <a:gd name="connsiteX4" fmla="*/ 44564 w 48714"/>
                    <a:gd name="connsiteY4" fmla="*/ 31750 h 130175"/>
                    <a:gd name="connsiteX5" fmla="*/ 47739 w 48714"/>
                    <a:gd name="connsiteY5" fmla="*/ 41275 h 130175"/>
                    <a:gd name="connsiteX6" fmla="*/ 25901 w 48714"/>
                    <a:gd name="connsiteY6" fmla="*/ 116725 h 130175"/>
                    <a:gd name="connsiteX7" fmla="*/ 25514 w 48714"/>
                    <a:gd name="connsiteY7" fmla="*/ 130175 h 130175"/>
                    <a:gd name="connsiteX8" fmla="*/ 114 w 48714"/>
                    <a:gd name="connsiteY8" fmla="*/ 117475 h 130175"/>
                    <a:gd name="connsiteX9" fmla="*/ 114 w 48714"/>
                    <a:gd name="connsiteY9" fmla="*/ 114300 h 130175"/>
                    <a:gd name="connsiteX0" fmla="*/ 6464 w 48129"/>
                    <a:gd name="connsiteY0" fmla="*/ 19050 h 130175"/>
                    <a:gd name="connsiteX1" fmla="*/ 3289 w 48129"/>
                    <a:gd name="connsiteY1" fmla="*/ 3175 h 130175"/>
                    <a:gd name="connsiteX2" fmla="*/ 12814 w 48129"/>
                    <a:gd name="connsiteY2" fmla="*/ 0 h 130175"/>
                    <a:gd name="connsiteX3" fmla="*/ 35039 w 48129"/>
                    <a:gd name="connsiteY3" fmla="*/ 3175 h 130175"/>
                    <a:gd name="connsiteX4" fmla="*/ 44564 w 48129"/>
                    <a:gd name="connsiteY4" fmla="*/ 31750 h 130175"/>
                    <a:gd name="connsiteX5" fmla="*/ 47739 w 48129"/>
                    <a:gd name="connsiteY5" fmla="*/ 41275 h 130175"/>
                    <a:gd name="connsiteX6" fmla="*/ 35031 w 48129"/>
                    <a:gd name="connsiteY6" fmla="*/ 75364 h 130175"/>
                    <a:gd name="connsiteX7" fmla="*/ 25901 w 48129"/>
                    <a:gd name="connsiteY7" fmla="*/ 116725 h 130175"/>
                    <a:gd name="connsiteX8" fmla="*/ 25514 w 48129"/>
                    <a:gd name="connsiteY8" fmla="*/ 130175 h 130175"/>
                    <a:gd name="connsiteX9" fmla="*/ 114 w 48129"/>
                    <a:gd name="connsiteY9" fmla="*/ 117475 h 130175"/>
                    <a:gd name="connsiteX10" fmla="*/ 114 w 48129"/>
                    <a:gd name="connsiteY10" fmla="*/ 114300 h 130175"/>
                    <a:gd name="connsiteX0" fmla="*/ 6464 w 44580"/>
                    <a:gd name="connsiteY0" fmla="*/ 19050 h 130175"/>
                    <a:gd name="connsiteX1" fmla="*/ 3289 w 44580"/>
                    <a:gd name="connsiteY1" fmla="*/ 3175 h 130175"/>
                    <a:gd name="connsiteX2" fmla="*/ 12814 w 44580"/>
                    <a:gd name="connsiteY2" fmla="*/ 0 h 130175"/>
                    <a:gd name="connsiteX3" fmla="*/ 35039 w 44580"/>
                    <a:gd name="connsiteY3" fmla="*/ 3175 h 130175"/>
                    <a:gd name="connsiteX4" fmla="*/ 44564 w 44580"/>
                    <a:gd name="connsiteY4" fmla="*/ 31750 h 130175"/>
                    <a:gd name="connsiteX5" fmla="*/ 32699 w 44580"/>
                    <a:gd name="connsiteY5" fmla="*/ 41274 h 130175"/>
                    <a:gd name="connsiteX6" fmla="*/ 35031 w 44580"/>
                    <a:gd name="connsiteY6" fmla="*/ 75364 h 130175"/>
                    <a:gd name="connsiteX7" fmla="*/ 25901 w 44580"/>
                    <a:gd name="connsiteY7" fmla="*/ 116725 h 130175"/>
                    <a:gd name="connsiteX8" fmla="*/ 25514 w 44580"/>
                    <a:gd name="connsiteY8" fmla="*/ 130175 h 130175"/>
                    <a:gd name="connsiteX9" fmla="*/ 114 w 44580"/>
                    <a:gd name="connsiteY9" fmla="*/ 117475 h 130175"/>
                    <a:gd name="connsiteX10" fmla="*/ 114 w 44580"/>
                    <a:gd name="connsiteY10" fmla="*/ 114300 h 130175"/>
                    <a:gd name="connsiteX0" fmla="*/ 6464 w 44627"/>
                    <a:gd name="connsiteY0" fmla="*/ 20474 h 131599"/>
                    <a:gd name="connsiteX1" fmla="*/ 3289 w 44627"/>
                    <a:gd name="connsiteY1" fmla="*/ 4599 h 131599"/>
                    <a:gd name="connsiteX2" fmla="*/ 12814 w 44627"/>
                    <a:gd name="connsiteY2" fmla="*/ 1424 h 131599"/>
                    <a:gd name="connsiteX3" fmla="*/ 26684 w 44627"/>
                    <a:gd name="connsiteY3" fmla="*/ 25152 h 131599"/>
                    <a:gd name="connsiteX4" fmla="*/ 44564 w 44627"/>
                    <a:gd name="connsiteY4" fmla="*/ 33174 h 131599"/>
                    <a:gd name="connsiteX5" fmla="*/ 32699 w 44627"/>
                    <a:gd name="connsiteY5" fmla="*/ 42698 h 131599"/>
                    <a:gd name="connsiteX6" fmla="*/ 35031 w 44627"/>
                    <a:gd name="connsiteY6" fmla="*/ 76788 h 131599"/>
                    <a:gd name="connsiteX7" fmla="*/ 25901 w 44627"/>
                    <a:gd name="connsiteY7" fmla="*/ 118149 h 131599"/>
                    <a:gd name="connsiteX8" fmla="*/ 25514 w 44627"/>
                    <a:gd name="connsiteY8" fmla="*/ 131599 h 131599"/>
                    <a:gd name="connsiteX9" fmla="*/ 114 w 44627"/>
                    <a:gd name="connsiteY9" fmla="*/ 118899 h 131599"/>
                    <a:gd name="connsiteX10" fmla="*/ 114 w 44627"/>
                    <a:gd name="connsiteY10" fmla="*/ 115724 h 131599"/>
                    <a:gd name="connsiteX0" fmla="*/ 6464 w 36332"/>
                    <a:gd name="connsiteY0" fmla="*/ 20474 h 131599"/>
                    <a:gd name="connsiteX1" fmla="*/ 3289 w 36332"/>
                    <a:gd name="connsiteY1" fmla="*/ 4599 h 131599"/>
                    <a:gd name="connsiteX2" fmla="*/ 12814 w 36332"/>
                    <a:gd name="connsiteY2" fmla="*/ 1424 h 131599"/>
                    <a:gd name="connsiteX3" fmla="*/ 26684 w 36332"/>
                    <a:gd name="connsiteY3" fmla="*/ 25152 h 131599"/>
                    <a:gd name="connsiteX4" fmla="*/ 29524 w 36332"/>
                    <a:gd name="connsiteY4" fmla="*/ 36600 h 131599"/>
                    <a:gd name="connsiteX5" fmla="*/ 32699 w 36332"/>
                    <a:gd name="connsiteY5" fmla="*/ 42698 h 131599"/>
                    <a:gd name="connsiteX6" fmla="*/ 35031 w 36332"/>
                    <a:gd name="connsiteY6" fmla="*/ 76788 h 131599"/>
                    <a:gd name="connsiteX7" fmla="*/ 25901 w 36332"/>
                    <a:gd name="connsiteY7" fmla="*/ 118149 h 131599"/>
                    <a:gd name="connsiteX8" fmla="*/ 25514 w 36332"/>
                    <a:gd name="connsiteY8" fmla="*/ 131599 h 131599"/>
                    <a:gd name="connsiteX9" fmla="*/ 114 w 36332"/>
                    <a:gd name="connsiteY9" fmla="*/ 118899 h 131599"/>
                    <a:gd name="connsiteX10" fmla="*/ 114 w 36332"/>
                    <a:gd name="connsiteY10" fmla="*/ 115724 h 131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6332" h="131599">
                      <a:moveTo>
                        <a:pt x="6464" y="20474"/>
                      </a:moveTo>
                      <a:cubicBezTo>
                        <a:pt x="5406" y="15182"/>
                        <a:pt x="1582" y="9719"/>
                        <a:pt x="3289" y="4599"/>
                      </a:cubicBezTo>
                      <a:cubicBezTo>
                        <a:pt x="4347" y="1424"/>
                        <a:pt x="8915" y="-2001"/>
                        <a:pt x="12814" y="1424"/>
                      </a:cubicBezTo>
                      <a:cubicBezTo>
                        <a:pt x="16713" y="4849"/>
                        <a:pt x="19276" y="24094"/>
                        <a:pt x="26684" y="25152"/>
                      </a:cubicBezTo>
                      <a:cubicBezTo>
                        <a:pt x="29859" y="34677"/>
                        <a:pt x="28522" y="33676"/>
                        <a:pt x="29524" y="36600"/>
                      </a:cubicBezTo>
                      <a:cubicBezTo>
                        <a:pt x="30527" y="39524"/>
                        <a:pt x="31781" y="36000"/>
                        <a:pt x="32699" y="42698"/>
                      </a:cubicBezTo>
                      <a:cubicBezTo>
                        <a:pt x="33617" y="49396"/>
                        <a:pt x="38671" y="64213"/>
                        <a:pt x="35031" y="76788"/>
                      </a:cubicBezTo>
                      <a:cubicBezTo>
                        <a:pt x="31391" y="89363"/>
                        <a:pt x="27487" y="109014"/>
                        <a:pt x="25901" y="118149"/>
                      </a:cubicBezTo>
                      <a:cubicBezTo>
                        <a:pt x="24315" y="127284"/>
                        <a:pt x="28689" y="130541"/>
                        <a:pt x="25514" y="131599"/>
                      </a:cubicBezTo>
                      <a:cubicBezTo>
                        <a:pt x="3188" y="128410"/>
                        <a:pt x="4219" y="135318"/>
                        <a:pt x="114" y="118899"/>
                      </a:cubicBezTo>
                      <a:cubicBezTo>
                        <a:pt x="-143" y="117872"/>
                        <a:pt x="114" y="116782"/>
                        <a:pt x="114" y="115724"/>
                      </a:cubicBezTo>
                    </a:path>
                  </a:pathLst>
                </a:cu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円/楕円 3"/>
              <p:cNvSpPr/>
              <p:nvPr/>
            </p:nvSpPr>
            <p:spPr>
              <a:xfrm>
                <a:off x="3473450" y="2222500"/>
                <a:ext cx="382902" cy="461963"/>
              </a:xfrm>
              <a:prstGeom prst="ellipse">
                <a:avLst/>
              </a:prstGeom>
              <a:solidFill>
                <a:srgbClr val="FFCCCC"/>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4"/>
              <p:cNvSpPr/>
              <p:nvPr/>
            </p:nvSpPr>
            <p:spPr>
              <a:xfrm>
                <a:off x="3596098" y="2551904"/>
                <a:ext cx="131623" cy="61400"/>
              </a:xfrm>
              <a:prstGeom prst="ellipse">
                <a:avLst/>
              </a:prstGeom>
              <a:solidFill>
                <a:schemeClr val="bg1">
                  <a:lumMod val="95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リーフォーム 5"/>
              <p:cNvSpPr/>
              <p:nvPr/>
            </p:nvSpPr>
            <p:spPr>
              <a:xfrm>
                <a:off x="3617038" y="2421320"/>
                <a:ext cx="53846" cy="99410"/>
              </a:xfrm>
              <a:custGeom>
                <a:avLst/>
                <a:gdLst>
                  <a:gd name="connsiteX0" fmla="*/ 47625 w 57150"/>
                  <a:gd name="connsiteY0" fmla="*/ 0 h 107950"/>
                  <a:gd name="connsiteX1" fmla="*/ 0 w 57150"/>
                  <a:gd name="connsiteY1" fmla="*/ 95250 h 107950"/>
                  <a:gd name="connsiteX2" fmla="*/ 57150 w 57150"/>
                  <a:gd name="connsiteY2" fmla="*/ 107950 h 107950"/>
                </a:gdLst>
                <a:ahLst/>
                <a:cxnLst>
                  <a:cxn ang="0">
                    <a:pos x="connsiteX0" y="connsiteY0"/>
                  </a:cxn>
                  <a:cxn ang="0">
                    <a:pos x="connsiteX1" y="connsiteY1"/>
                  </a:cxn>
                  <a:cxn ang="0">
                    <a:pos x="connsiteX2" y="connsiteY2"/>
                  </a:cxn>
                </a:cxnLst>
                <a:rect l="l" t="t" r="r" b="b"/>
                <a:pathLst>
                  <a:path w="57150" h="107950">
                    <a:moveTo>
                      <a:pt x="47625" y="0"/>
                    </a:moveTo>
                    <a:lnTo>
                      <a:pt x="0" y="95250"/>
                    </a:lnTo>
                    <a:lnTo>
                      <a:pt x="57150" y="107950"/>
                    </a:lnTo>
                  </a:path>
                </a:pathLst>
              </a:cu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3564552" y="2383397"/>
                <a:ext cx="43076" cy="4210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p:cNvCxnSpPr/>
              <p:nvPr/>
            </p:nvCxnSpPr>
            <p:spPr>
              <a:xfrm>
                <a:off x="3541562" y="2350710"/>
                <a:ext cx="92734" cy="204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flipH="1">
                <a:off x="3700199" y="2385064"/>
                <a:ext cx="43076" cy="4210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p:nvPr/>
            </p:nvCxnSpPr>
            <p:spPr>
              <a:xfrm flipH="1">
                <a:off x="3686737" y="2348516"/>
                <a:ext cx="92734" cy="204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フリーフォーム 10"/>
              <p:cNvSpPr/>
              <p:nvPr/>
            </p:nvSpPr>
            <p:spPr>
              <a:xfrm>
                <a:off x="3454430" y="2166938"/>
                <a:ext cx="423348" cy="325437"/>
              </a:xfrm>
              <a:custGeom>
                <a:avLst/>
                <a:gdLst>
                  <a:gd name="connsiteX0" fmla="*/ 47625 w 384175"/>
                  <a:gd name="connsiteY0" fmla="*/ 330200 h 330200"/>
                  <a:gd name="connsiteX1" fmla="*/ 47625 w 384175"/>
                  <a:gd name="connsiteY1" fmla="*/ 330200 h 330200"/>
                  <a:gd name="connsiteX2" fmla="*/ 6350 w 384175"/>
                  <a:gd name="connsiteY2" fmla="*/ 225425 h 330200"/>
                  <a:gd name="connsiteX3" fmla="*/ 0 w 384175"/>
                  <a:gd name="connsiteY3" fmla="*/ 117475 h 330200"/>
                  <a:gd name="connsiteX4" fmla="*/ 28575 w 384175"/>
                  <a:gd name="connsiteY4" fmla="*/ 44450 h 330200"/>
                  <a:gd name="connsiteX5" fmla="*/ 95250 w 384175"/>
                  <a:gd name="connsiteY5" fmla="*/ 3175 h 330200"/>
                  <a:gd name="connsiteX6" fmla="*/ 238125 w 384175"/>
                  <a:gd name="connsiteY6" fmla="*/ 0 h 330200"/>
                  <a:gd name="connsiteX7" fmla="*/ 301625 w 384175"/>
                  <a:gd name="connsiteY7" fmla="*/ 25400 h 330200"/>
                  <a:gd name="connsiteX8" fmla="*/ 301625 w 384175"/>
                  <a:gd name="connsiteY8" fmla="*/ 53975 h 330200"/>
                  <a:gd name="connsiteX9" fmla="*/ 320675 w 384175"/>
                  <a:gd name="connsiteY9" fmla="*/ 31750 h 330200"/>
                  <a:gd name="connsiteX10" fmla="*/ 371475 w 384175"/>
                  <a:gd name="connsiteY10" fmla="*/ 107950 h 330200"/>
                  <a:gd name="connsiteX11" fmla="*/ 384175 w 384175"/>
                  <a:gd name="connsiteY11" fmla="*/ 206375 h 330200"/>
                  <a:gd name="connsiteX12" fmla="*/ 365125 w 384175"/>
                  <a:gd name="connsiteY12" fmla="*/ 311150 h 330200"/>
                  <a:gd name="connsiteX13" fmla="*/ 339725 w 384175"/>
                  <a:gd name="connsiteY13" fmla="*/ 177800 h 330200"/>
                  <a:gd name="connsiteX14" fmla="*/ 317500 w 384175"/>
                  <a:gd name="connsiteY14" fmla="*/ 130175 h 330200"/>
                  <a:gd name="connsiteX15" fmla="*/ 288925 w 384175"/>
                  <a:gd name="connsiteY15" fmla="*/ 130175 h 330200"/>
                  <a:gd name="connsiteX16" fmla="*/ 285750 w 384175"/>
                  <a:gd name="connsiteY16" fmla="*/ 95250 h 330200"/>
                  <a:gd name="connsiteX17" fmla="*/ 266700 w 384175"/>
                  <a:gd name="connsiteY17" fmla="*/ 136525 h 330200"/>
                  <a:gd name="connsiteX18" fmla="*/ 174625 w 384175"/>
                  <a:gd name="connsiteY18" fmla="*/ 139700 h 330200"/>
                  <a:gd name="connsiteX19" fmla="*/ 120650 w 384175"/>
                  <a:gd name="connsiteY19" fmla="*/ 174625 h 330200"/>
                  <a:gd name="connsiteX20" fmla="*/ 149225 w 384175"/>
                  <a:gd name="connsiteY20" fmla="*/ 127000 h 330200"/>
                  <a:gd name="connsiteX21" fmla="*/ 79375 w 384175"/>
                  <a:gd name="connsiteY21" fmla="*/ 180975 h 330200"/>
                  <a:gd name="connsiteX22" fmla="*/ 60325 w 384175"/>
                  <a:gd name="connsiteY22" fmla="*/ 200025 h 330200"/>
                  <a:gd name="connsiteX23" fmla="*/ 47625 w 384175"/>
                  <a:gd name="connsiteY23" fmla="*/ 330200 h 330200"/>
                  <a:gd name="connsiteX0" fmla="*/ 47625 w 384175"/>
                  <a:gd name="connsiteY0" fmla="*/ 330200 h 330200"/>
                  <a:gd name="connsiteX1" fmla="*/ 47625 w 384175"/>
                  <a:gd name="connsiteY1" fmla="*/ 330200 h 330200"/>
                  <a:gd name="connsiteX2" fmla="*/ 6350 w 384175"/>
                  <a:gd name="connsiteY2" fmla="*/ 225425 h 330200"/>
                  <a:gd name="connsiteX3" fmla="*/ 0 w 384175"/>
                  <a:gd name="connsiteY3" fmla="*/ 117475 h 330200"/>
                  <a:gd name="connsiteX4" fmla="*/ 36331 w 384175"/>
                  <a:gd name="connsiteY4" fmla="*/ 60026 h 330200"/>
                  <a:gd name="connsiteX5" fmla="*/ 95250 w 384175"/>
                  <a:gd name="connsiteY5" fmla="*/ 3175 h 330200"/>
                  <a:gd name="connsiteX6" fmla="*/ 238125 w 384175"/>
                  <a:gd name="connsiteY6" fmla="*/ 0 h 330200"/>
                  <a:gd name="connsiteX7" fmla="*/ 301625 w 384175"/>
                  <a:gd name="connsiteY7" fmla="*/ 25400 h 330200"/>
                  <a:gd name="connsiteX8" fmla="*/ 301625 w 384175"/>
                  <a:gd name="connsiteY8" fmla="*/ 53975 h 330200"/>
                  <a:gd name="connsiteX9" fmla="*/ 320675 w 384175"/>
                  <a:gd name="connsiteY9" fmla="*/ 31750 h 330200"/>
                  <a:gd name="connsiteX10" fmla="*/ 371475 w 384175"/>
                  <a:gd name="connsiteY10" fmla="*/ 107950 h 330200"/>
                  <a:gd name="connsiteX11" fmla="*/ 384175 w 384175"/>
                  <a:gd name="connsiteY11" fmla="*/ 206375 h 330200"/>
                  <a:gd name="connsiteX12" fmla="*/ 365125 w 384175"/>
                  <a:gd name="connsiteY12" fmla="*/ 311150 h 330200"/>
                  <a:gd name="connsiteX13" fmla="*/ 339725 w 384175"/>
                  <a:gd name="connsiteY13" fmla="*/ 177800 h 330200"/>
                  <a:gd name="connsiteX14" fmla="*/ 317500 w 384175"/>
                  <a:gd name="connsiteY14" fmla="*/ 130175 h 330200"/>
                  <a:gd name="connsiteX15" fmla="*/ 288925 w 384175"/>
                  <a:gd name="connsiteY15" fmla="*/ 130175 h 330200"/>
                  <a:gd name="connsiteX16" fmla="*/ 285750 w 384175"/>
                  <a:gd name="connsiteY16" fmla="*/ 95250 h 330200"/>
                  <a:gd name="connsiteX17" fmla="*/ 266700 w 384175"/>
                  <a:gd name="connsiteY17" fmla="*/ 136525 h 330200"/>
                  <a:gd name="connsiteX18" fmla="*/ 174625 w 384175"/>
                  <a:gd name="connsiteY18" fmla="*/ 139700 h 330200"/>
                  <a:gd name="connsiteX19" fmla="*/ 120650 w 384175"/>
                  <a:gd name="connsiteY19" fmla="*/ 174625 h 330200"/>
                  <a:gd name="connsiteX20" fmla="*/ 149225 w 384175"/>
                  <a:gd name="connsiteY20" fmla="*/ 127000 h 330200"/>
                  <a:gd name="connsiteX21" fmla="*/ 79375 w 384175"/>
                  <a:gd name="connsiteY21" fmla="*/ 180975 h 330200"/>
                  <a:gd name="connsiteX22" fmla="*/ 60325 w 384175"/>
                  <a:gd name="connsiteY22" fmla="*/ 200025 h 330200"/>
                  <a:gd name="connsiteX23" fmla="*/ 47625 w 384175"/>
                  <a:gd name="connsiteY23" fmla="*/ 330200 h 330200"/>
                  <a:gd name="connsiteX0" fmla="*/ 41275 w 377825"/>
                  <a:gd name="connsiteY0" fmla="*/ 330200 h 330200"/>
                  <a:gd name="connsiteX1" fmla="*/ 41275 w 377825"/>
                  <a:gd name="connsiteY1" fmla="*/ 330200 h 330200"/>
                  <a:gd name="connsiteX2" fmla="*/ 0 w 377825"/>
                  <a:gd name="connsiteY2" fmla="*/ 225425 h 330200"/>
                  <a:gd name="connsiteX3" fmla="*/ 1406 w 377825"/>
                  <a:gd name="connsiteY3" fmla="*/ 125262 h 330200"/>
                  <a:gd name="connsiteX4" fmla="*/ 29981 w 377825"/>
                  <a:gd name="connsiteY4" fmla="*/ 60026 h 330200"/>
                  <a:gd name="connsiteX5" fmla="*/ 88900 w 377825"/>
                  <a:gd name="connsiteY5" fmla="*/ 3175 h 330200"/>
                  <a:gd name="connsiteX6" fmla="*/ 231775 w 377825"/>
                  <a:gd name="connsiteY6" fmla="*/ 0 h 330200"/>
                  <a:gd name="connsiteX7" fmla="*/ 295275 w 377825"/>
                  <a:gd name="connsiteY7" fmla="*/ 25400 h 330200"/>
                  <a:gd name="connsiteX8" fmla="*/ 295275 w 377825"/>
                  <a:gd name="connsiteY8" fmla="*/ 53975 h 330200"/>
                  <a:gd name="connsiteX9" fmla="*/ 314325 w 377825"/>
                  <a:gd name="connsiteY9" fmla="*/ 31750 h 330200"/>
                  <a:gd name="connsiteX10" fmla="*/ 365125 w 377825"/>
                  <a:gd name="connsiteY10" fmla="*/ 107950 h 330200"/>
                  <a:gd name="connsiteX11" fmla="*/ 377825 w 377825"/>
                  <a:gd name="connsiteY11" fmla="*/ 206375 h 330200"/>
                  <a:gd name="connsiteX12" fmla="*/ 358775 w 377825"/>
                  <a:gd name="connsiteY12" fmla="*/ 311150 h 330200"/>
                  <a:gd name="connsiteX13" fmla="*/ 333375 w 377825"/>
                  <a:gd name="connsiteY13" fmla="*/ 177800 h 330200"/>
                  <a:gd name="connsiteX14" fmla="*/ 311150 w 377825"/>
                  <a:gd name="connsiteY14" fmla="*/ 130175 h 330200"/>
                  <a:gd name="connsiteX15" fmla="*/ 282575 w 377825"/>
                  <a:gd name="connsiteY15" fmla="*/ 130175 h 330200"/>
                  <a:gd name="connsiteX16" fmla="*/ 279400 w 377825"/>
                  <a:gd name="connsiteY16" fmla="*/ 95250 h 330200"/>
                  <a:gd name="connsiteX17" fmla="*/ 260350 w 377825"/>
                  <a:gd name="connsiteY17" fmla="*/ 136525 h 330200"/>
                  <a:gd name="connsiteX18" fmla="*/ 168275 w 377825"/>
                  <a:gd name="connsiteY18" fmla="*/ 139700 h 330200"/>
                  <a:gd name="connsiteX19" fmla="*/ 114300 w 377825"/>
                  <a:gd name="connsiteY19" fmla="*/ 174625 h 330200"/>
                  <a:gd name="connsiteX20" fmla="*/ 142875 w 377825"/>
                  <a:gd name="connsiteY20" fmla="*/ 127000 h 330200"/>
                  <a:gd name="connsiteX21" fmla="*/ 73025 w 377825"/>
                  <a:gd name="connsiteY21" fmla="*/ 180975 h 330200"/>
                  <a:gd name="connsiteX22" fmla="*/ 53975 w 377825"/>
                  <a:gd name="connsiteY22" fmla="*/ 200025 h 330200"/>
                  <a:gd name="connsiteX23" fmla="*/ 41275 w 377825"/>
                  <a:gd name="connsiteY23" fmla="*/ 330200 h 330200"/>
                  <a:gd name="connsiteX0" fmla="*/ 41275 w 377825"/>
                  <a:gd name="connsiteY0" fmla="*/ 330200 h 330200"/>
                  <a:gd name="connsiteX1" fmla="*/ 41275 w 377825"/>
                  <a:gd name="connsiteY1" fmla="*/ 330200 h 330200"/>
                  <a:gd name="connsiteX2" fmla="*/ 0 w 377825"/>
                  <a:gd name="connsiteY2" fmla="*/ 225425 h 330200"/>
                  <a:gd name="connsiteX3" fmla="*/ 1406 w 377825"/>
                  <a:gd name="connsiteY3" fmla="*/ 125262 h 330200"/>
                  <a:gd name="connsiteX4" fmla="*/ 29981 w 377825"/>
                  <a:gd name="connsiteY4" fmla="*/ 60026 h 330200"/>
                  <a:gd name="connsiteX5" fmla="*/ 90193 w 377825"/>
                  <a:gd name="connsiteY5" fmla="*/ 17193 h 330200"/>
                  <a:gd name="connsiteX6" fmla="*/ 231775 w 377825"/>
                  <a:gd name="connsiteY6" fmla="*/ 0 h 330200"/>
                  <a:gd name="connsiteX7" fmla="*/ 295275 w 377825"/>
                  <a:gd name="connsiteY7" fmla="*/ 25400 h 330200"/>
                  <a:gd name="connsiteX8" fmla="*/ 295275 w 377825"/>
                  <a:gd name="connsiteY8" fmla="*/ 53975 h 330200"/>
                  <a:gd name="connsiteX9" fmla="*/ 314325 w 377825"/>
                  <a:gd name="connsiteY9" fmla="*/ 31750 h 330200"/>
                  <a:gd name="connsiteX10" fmla="*/ 365125 w 377825"/>
                  <a:gd name="connsiteY10" fmla="*/ 107950 h 330200"/>
                  <a:gd name="connsiteX11" fmla="*/ 377825 w 377825"/>
                  <a:gd name="connsiteY11" fmla="*/ 206375 h 330200"/>
                  <a:gd name="connsiteX12" fmla="*/ 358775 w 377825"/>
                  <a:gd name="connsiteY12" fmla="*/ 311150 h 330200"/>
                  <a:gd name="connsiteX13" fmla="*/ 333375 w 377825"/>
                  <a:gd name="connsiteY13" fmla="*/ 177800 h 330200"/>
                  <a:gd name="connsiteX14" fmla="*/ 311150 w 377825"/>
                  <a:gd name="connsiteY14" fmla="*/ 130175 h 330200"/>
                  <a:gd name="connsiteX15" fmla="*/ 282575 w 377825"/>
                  <a:gd name="connsiteY15" fmla="*/ 130175 h 330200"/>
                  <a:gd name="connsiteX16" fmla="*/ 279400 w 377825"/>
                  <a:gd name="connsiteY16" fmla="*/ 95250 h 330200"/>
                  <a:gd name="connsiteX17" fmla="*/ 260350 w 377825"/>
                  <a:gd name="connsiteY17" fmla="*/ 136525 h 330200"/>
                  <a:gd name="connsiteX18" fmla="*/ 168275 w 377825"/>
                  <a:gd name="connsiteY18" fmla="*/ 139700 h 330200"/>
                  <a:gd name="connsiteX19" fmla="*/ 114300 w 377825"/>
                  <a:gd name="connsiteY19" fmla="*/ 174625 h 330200"/>
                  <a:gd name="connsiteX20" fmla="*/ 142875 w 377825"/>
                  <a:gd name="connsiteY20" fmla="*/ 127000 h 330200"/>
                  <a:gd name="connsiteX21" fmla="*/ 73025 w 377825"/>
                  <a:gd name="connsiteY21" fmla="*/ 180975 h 330200"/>
                  <a:gd name="connsiteX22" fmla="*/ 53975 w 377825"/>
                  <a:gd name="connsiteY22" fmla="*/ 200025 h 330200"/>
                  <a:gd name="connsiteX23" fmla="*/ 41275 w 377825"/>
                  <a:gd name="connsiteY23" fmla="*/ 330200 h 330200"/>
                  <a:gd name="connsiteX0" fmla="*/ 41275 w 377825"/>
                  <a:gd name="connsiteY0" fmla="*/ 330200 h 330200"/>
                  <a:gd name="connsiteX1" fmla="*/ 41275 w 377825"/>
                  <a:gd name="connsiteY1" fmla="*/ 330200 h 330200"/>
                  <a:gd name="connsiteX2" fmla="*/ 0 w 377825"/>
                  <a:gd name="connsiteY2" fmla="*/ 225425 h 330200"/>
                  <a:gd name="connsiteX3" fmla="*/ 1406 w 377825"/>
                  <a:gd name="connsiteY3" fmla="*/ 125262 h 330200"/>
                  <a:gd name="connsiteX4" fmla="*/ 29981 w 377825"/>
                  <a:gd name="connsiteY4" fmla="*/ 60026 h 330200"/>
                  <a:gd name="connsiteX5" fmla="*/ 90193 w 377825"/>
                  <a:gd name="connsiteY5" fmla="*/ 17193 h 330200"/>
                  <a:gd name="connsiteX6" fmla="*/ 231775 w 377825"/>
                  <a:gd name="connsiteY6" fmla="*/ 0 h 330200"/>
                  <a:gd name="connsiteX7" fmla="*/ 236027 w 377825"/>
                  <a:gd name="connsiteY7" fmla="*/ 15575 h 330200"/>
                  <a:gd name="connsiteX8" fmla="*/ 295275 w 377825"/>
                  <a:gd name="connsiteY8" fmla="*/ 25400 h 330200"/>
                  <a:gd name="connsiteX9" fmla="*/ 295275 w 377825"/>
                  <a:gd name="connsiteY9" fmla="*/ 53975 h 330200"/>
                  <a:gd name="connsiteX10" fmla="*/ 314325 w 377825"/>
                  <a:gd name="connsiteY10" fmla="*/ 31750 h 330200"/>
                  <a:gd name="connsiteX11" fmla="*/ 365125 w 377825"/>
                  <a:gd name="connsiteY11" fmla="*/ 107950 h 330200"/>
                  <a:gd name="connsiteX12" fmla="*/ 377825 w 377825"/>
                  <a:gd name="connsiteY12" fmla="*/ 206375 h 330200"/>
                  <a:gd name="connsiteX13" fmla="*/ 358775 w 377825"/>
                  <a:gd name="connsiteY13" fmla="*/ 311150 h 330200"/>
                  <a:gd name="connsiteX14" fmla="*/ 333375 w 377825"/>
                  <a:gd name="connsiteY14" fmla="*/ 177800 h 330200"/>
                  <a:gd name="connsiteX15" fmla="*/ 311150 w 377825"/>
                  <a:gd name="connsiteY15" fmla="*/ 130175 h 330200"/>
                  <a:gd name="connsiteX16" fmla="*/ 282575 w 377825"/>
                  <a:gd name="connsiteY16" fmla="*/ 130175 h 330200"/>
                  <a:gd name="connsiteX17" fmla="*/ 279400 w 377825"/>
                  <a:gd name="connsiteY17" fmla="*/ 95250 h 330200"/>
                  <a:gd name="connsiteX18" fmla="*/ 260350 w 377825"/>
                  <a:gd name="connsiteY18" fmla="*/ 136525 h 330200"/>
                  <a:gd name="connsiteX19" fmla="*/ 168275 w 377825"/>
                  <a:gd name="connsiteY19" fmla="*/ 139700 h 330200"/>
                  <a:gd name="connsiteX20" fmla="*/ 114300 w 377825"/>
                  <a:gd name="connsiteY20" fmla="*/ 174625 h 330200"/>
                  <a:gd name="connsiteX21" fmla="*/ 142875 w 377825"/>
                  <a:gd name="connsiteY21" fmla="*/ 127000 h 330200"/>
                  <a:gd name="connsiteX22" fmla="*/ 73025 w 377825"/>
                  <a:gd name="connsiteY22" fmla="*/ 180975 h 330200"/>
                  <a:gd name="connsiteX23" fmla="*/ 53975 w 377825"/>
                  <a:gd name="connsiteY23" fmla="*/ 200025 h 330200"/>
                  <a:gd name="connsiteX24" fmla="*/ 41275 w 377825"/>
                  <a:gd name="connsiteY24" fmla="*/ 330200 h 330200"/>
                  <a:gd name="connsiteX0" fmla="*/ 41275 w 377825"/>
                  <a:gd name="connsiteY0" fmla="*/ 319297 h 319297"/>
                  <a:gd name="connsiteX1" fmla="*/ 41275 w 377825"/>
                  <a:gd name="connsiteY1" fmla="*/ 319297 h 319297"/>
                  <a:gd name="connsiteX2" fmla="*/ 0 w 377825"/>
                  <a:gd name="connsiteY2" fmla="*/ 214522 h 319297"/>
                  <a:gd name="connsiteX3" fmla="*/ 1406 w 377825"/>
                  <a:gd name="connsiteY3" fmla="*/ 114359 h 319297"/>
                  <a:gd name="connsiteX4" fmla="*/ 29981 w 377825"/>
                  <a:gd name="connsiteY4" fmla="*/ 49123 h 319297"/>
                  <a:gd name="connsiteX5" fmla="*/ 90193 w 377825"/>
                  <a:gd name="connsiteY5" fmla="*/ 6290 h 319297"/>
                  <a:gd name="connsiteX6" fmla="*/ 217556 w 377825"/>
                  <a:gd name="connsiteY6" fmla="*/ 0 h 319297"/>
                  <a:gd name="connsiteX7" fmla="*/ 236027 w 377825"/>
                  <a:gd name="connsiteY7" fmla="*/ 4672 h 319297"/>
                  <a:gd name="connsiteX8" fmla="*/ 295275 w 377825"/>
                  <a:gd name="connsiteY8" fmla="*/ 14497 h 319297"/>
                  <a:gd name="connsiteX9" fmla="*/ 295275 w 377825"/>
                  <a:gd name="connsiteY9" fmla="*/ 43072 h 319297"/>
                  <a:gd name="connsiteX10" fmla="*/ 314325 w 377825"/>
                  <a:gd name="connsiteY10" fmla="*/ 20847 h 319297"/>
                  <a:gd name="connsiteX11" fmla="*/ 365125 w 377825"/>
                  <a:gd name="connsiteY11" fmla="*/ 97047 h 319297"/>
                  <a:gd name="connsiteX12" fmla="*/ 377825 w 377825"/>
                  <a:gd name="connsiteY12" fmla="*/ 195472 h 319297"/>
                  <a:gd name="connsiteX13" fmla="*/ 358775 w 377825"/>
                  <a:gd name="connsiteY13" fmla="*/ 300247 h 319297"/>
                  <a:gd name="connsiteX14" fmla="*/ 333375 w 377825"/>
                  <a:gd name="connsiteY14" fmla="*/ 166897 h 319297"/>
                  <a:gd name="connsiteX15" fmla="*/ 311150 w 377825"/>
                  <a:gd name="connsiteY15" fmla="*/ 119272 h 319297"/>
                  <a:gd name="connsiteX16" fmla="*/ 282575 w 377825"/>
                  <a:gd name="connsiteY16" fmla="*/ 119272 h 319297"/>
                  <a:gd name="connsiteX17" fmla="*/ 279400 w 377825"/>
                  <a:gd name="connsiteY17" fmla="*/ 84347 h 319297"/>
                  <a:gd name="connsiteX18" fmla="*/ 260350 w 377825"/>
                  <a:gd name="connsiteY18" fmla="*/ 125622 h 319297"/>
                  <a:gd name="connsiteX19" fmla="*/ 168275 w 377825"/>
                  <a:gd name="connsiteY19" fmla="*/ 128797 h 319297"/>
                  <a:gd name="connsiteX20" fmla="*/ 114300 w 377825"/>
                  <a:gd name="connsiteY20" fmla="*/ 163722 h 319297"/>
                  <a:gd name="connsiteX21" fmla="*/ 142875 w 377825"/>
                  <a:gd name="connsiteY21" fmla="*/ 116097 h 319297"/>
                  <a:gd name="connsiteX22" fmla="*/ 73025 w 377825"/>
                  <a:gd name="connsiteY22" fmla="*/ 170072 h 319297"/>
                  <a:gd name="connsiteX23" fmla="*/ 53975 w 377825"/>
                  <a:gd name="connsiteY23" fmla="*/ 189122 h 319297"/>
                  <a:gd name="connsiteX24" fmla="*/ 41275 w 377825"/>
                  <a:gd name="connsiteY24" fmla="*/ 319297 h 319297"/>
                  <a:gd name="connsiteX0" fmla="*/ 41275 w 377825"/>
                  <a:gd name="connsiteY0" fmla="*/ 319297 h 319297"/>
                  <a:gd name="connsiteX1" fmla="*/ 41275 w 377825"/>
                  <a:gd name="connsiteY1" fmla="*/ 319297 h 319297"/>
                  <a:gd name="connsiteX2" fmla="*/ 0 w 377825"/>
                  <a:gd name="connsiteY2" fmla="*/ 214522 h 319297"/>
                  <a:gd name="connsiteX3" fmla="*/ 1406 w 377825"/>
                  <a:gd name="connsiteY3" fmla="*/ 114359 h 319297"/>
                  <a:gd name="connsiteX4" fmla="*/ 29981 w 377825"/>
                  <a:gd name="connsiteY4" fmla="*/ 49123 h 319297"/>
                  <a:gd name="connsiteX5" fmla="*/ 95364 w 377825"/>
                  <a:gd name="connsiteY5" fmla="*/ 14077 h 319297"/>
                  <a:gd name="connsiteX6" fmla="*/ 217556 w 377825"/>
                  <a:gd name="connsiteY6" fmla="*/ 0 h 319297"/>
                  <a:gd name="connsiteX7" fmla="*/ 236027 w 377825"/>
                  <a:gd name="connsiteY7" fmla="*/ 4672 h 319297"/>
                  <a:gd name="connsiteX8" fmla="*/ 295275 w 377825"/>
                  <a:gd name="connsiteY8" fmla="*/ 14497 h 319297"/>
                  <a:gd name="connsiteX9" fmla="*/ 295275 w 377825"/>
                  <a:gd name="connsiteY9" fmla="*/ 43072 h 319297"/>
                  <a:gd name="connsiteX10" fmla="*/ 314325 w 377825"/>
                  <a:gd name="connsiteY10" fmla="*/ 20847 h 319297"/>
                  <a:gd name="connsiteX11" fmla="*/ 365125 w 377825"/>
                  <a:gd name="connsiteY11" fmla="*/ 97047 h 319297"/>
                  <a:gd name="connsiteX12" fmla="*/ 377825 w 377825"/>
                  <a:gd name="connsiteY12" fmla="*/ 195472 h 319297"/>
                  <a:gd name="connsiteX13" fmla="*/ 358775 w 377825"/>
                  <a:gd name="connsiteY13" fmla="*/ 300247 h 319297"/>
                  <a:gd name="connsiteX14" fmla="*/ 333375 w 377825"/>
                  <a:gd name="connsiteY14" fmla="*/ 166897 h 319297"/>
                  <a:gd name="connsiteX15" fmla="*/ 311150 w 377825"/>
                  <a:gd name="connsiteY15" fmla="*/ 119272 h 319297"/>
                  <a:gd name="connsiteX16" fmla="*/ 282575 w 377825"/>
                  <a:gd name="connsiteY16" fmla="*/ 119272 h 319297"/>
                  <a:gd name="connsiteX17" fmla="*/ 279400 w 377825"/>
                  <a:gd name="connsiteY17" fmla="*/ 84347 h 319297"/>
                  <a:gd name="connsiteX18" fmla="*/ 260350 w 377825"/>
                  <a:gd name="connsiteY18" fmla="*/ 125622 h 319297"/>
                  <a:gd name="connsiteX19" fmla="*/ 168275 w 377825"/>
                  <a:gd name="connsiteY19" fmla="*/ 128797 h 319297"/>
                  <a:gd name="connsiteX20" fmla="*/ 114300 w 377825"/>
                  <a:gd name="connsiteY20" fmla="*/ 163722 h 319297"/>
                  <a:gd name="connsiteX21" fmla="*/ 142875 w 377825"/>
                  <a:gd name="connsiteY21" fmla="*/ 116097 h 319297"/>
                  <a:gd name="connsiteX22" fmla="*/ 73025 w 377825"/>
                  <a:gd name="connsiteY22" fmla="*/ 170072 h 319297"/>
                  <a:gd name="connsiteX23" fmla="*/ 53975 w 377825"/>
                  <a:gd name="connsiteY23" fmla="*/ 189122 h 319297"/>
                  <a:gd name="connsiteX24" fmla="*/ 41275 w 377825"/>
                  <a:gd name="connsiteY24" fmla="*/ 319297 h 319297"/>
                  <a:gd name="connsiteX0" fmla="*/ 41275 w 377825"/>
                  <a:gd name="connsiteY0" fmla="*/ 319297 h 319297"/>
                  <a:gd name="connsiteX1" fmla="*/ 41275 w 377825"/>
                  <a:gd name="connsiteY1" fmla="*/ 319297 h 319297"/>
                  <a:gd name="connsiteX2" fmla="*/ 0 w 377825"/>
                  <a:gd name="connsiteY2" fmla="*/ 214522 h 319297"/>
                  <a:gd name="connsiteX3" fmla="*/ 1406 w 377825"/>
                  <a:gd name="connsiteY3" fmla="*/ 114359 h 319297"/>
                  <a:gd name="connsiteX4" fmla="*/ 39030 w 377825"/>
                  <a:gd name="connsiteY4" fmla="*/ 66256 h 319297"/>
                  <a:gd name="connsiteX5" fmla="*/ 95364 w 377825"/>
                  <a:gd name="connsiteY5" fmla="*/ 14077 h 319297"/>
                  <a:gd name="connsiteX6" fmla="*/ 217556 w 377825"/>
                  <a:gd name="connsiteY6" fmla="*/ 0 h 319297"/>
                  <a:gd name="connsiteX7" fmla="*/ 236027 w 377825"/>
                  <a:gd name="connsiteY7" fmla="*/ 4672 h 319297"/>
                  <a:gd name="connsiteX8" fmla="*/ 295275 w 377825"/>
                  <a:gd name="connsiteY8" fmla="*/ 14497 h 319297"/>
                  <a:gd name="connsiteX9" fmla="*/ 295275 w 377825"/>
                  <a:gd name="connsiteY9" fmla="*/ 43072 h 319297"/>
                  <a:gd name="connsiteX10" fmla="*/ 314325 w 377825"/>
                  <a:gd name="connsiteY10" fmla="*/ 20847 h 319297"/>
                  <a:gd name="connsiteX11" fmla="*/ 365125 w 377825"/>
                  <a:gd name="connsiteY11" fmla="*/ 97047 h 319297"/>
                  <a:gd name="connsiteX12" fmla="*/ 377825 w 377825"/>
                  <a:gd name="connsiteY12" fmla="*/ 195472 h 319297"/>
                  <a:gd name="connsiteX13" fmla="*/ 358775 w 377825"/>
                  <a:gd name="connsiteY13" fmla="*/ 300247 h 319297"/>
                  <a:gd name="connsiteX14" fmla="*/ 333375 w 377825"/>
                  <a:gd name="connsiteY14" fmla="*/ 166897 h 319297"/>
                  <a:gd name="connsiteX15" fmla="*/ 311150 w 377825"/>
                  <a:gd name="connsiteY15" fmla="*/ 119272 h 319297"/>
                  <a:gd name="connsiteX16" fmla="*/ 282575 w 377825"/>
                  <a:gd name="connsiteY16" fmla="*/ 119272 h 319297"/>
                  <a:gd name="connsiteX17" fmla="*/ 279400 w 377825"/>
                  <a:gd name="connsiteY17" fmla="*/ 84347 h 319297"/>
                  <a:gd name="connsiteX18" fmla="*/ 260350 w 377825"/>
                  <a:gd name="connsiteY18" fmla="*/ 125622 h 319297"/>
                  <a:gd name="connsiteX19" fmla="*/ 168275 w 377825"/>
                  <a:gd name="connsiteY19" fmla="*/ 128797 h 319297"/>
                  <a:gd name="connsiteX20" fmla="*/ 114300 w 377825"/>
                  <a:gd name="connsiteY20" fmla="*/ 163722 h 319297"/>
                  <a:gd name="connsiteX21" fmla="*/ 142875 w 377825"/>
                  <a:gd name="connsiteY21" fmla="*/ 116097 h 319297"/>
                  <a:gd name="connsiteX22" fmla="*/ 73025 w 377825"/>
                  <a:gd name="connsiteY22" fmla="*/ 170072 h 319297"/>
                  <a:gd name="connsiteX23" fmla="*/ 53975 w 377825"/>
                  <a:gd name="connsiteY23" fmla="*/ 189122 h 319297"/>
                  <a:gd name="connsiteX24" fmla="*/ 41275 w 377825"/>
                  <a:gd name="connsiteY24" fmla="*/ 319297 h 319297"/>
                  <a:gd name="connsiteX0" fmla="*/ 41275 w 377825"/>
                  <a:gd name="connsiteY0" fmla="*/ 319297 h 319297"/>
                  <a:gd name="connsiteX1" fmla="*/ 41275 w 377825"/>
                  <a:gd name="connsiteY1" fmla="*/ 319297 h 319297"/>
                  <a:gd name="connsiteX2" fmla="*/ 0 w 377825"/>
                  <a:gd name="connsiteY2" fmla="*/ 214522 h 319297"/>
                  <a:gd name="connsiteX3" fmla="*/ 10455 w 377825"/>
                  <a:gd name="connsiteY3" fmla="*/ 126819 h 319297"/>
                  <a:gd name="connsiteX4" fmla="*/ 39030 w 377825"/>
                  <a:gd name="connsiteY4" fmla="*/ 66256 h 319297"/>
                  <a:gd name="connsiteX5" fmla="*/ 95364 w 377825"/>
                  <a:gd name="connsiteY5" fmla="*/ 14077 h 319297"/>
                  <a:gd name="connsiteX6" fmla="*/ 217556 w 377825"/>
                  <a:gd name="connsiteY6" fmla="*/ 0 h 319297"/>
                  <a:gd name="connsiteX7" fmla="*/ 236027 w 377825"/>
                  <a:gd name="connsiteY7" fmla="*/ 4672 h 319297"/>
                  <a:gd name="connsiteX8" fmla="*/ 295275 w 377825"/>
                  <a:gd name="connsiteY8" fmla="*/ 14497 h 319297"/>
                  <a:gd name="connsiteX9" fmla="*/ 295275 w 377825"/>
                  <a:gd name="connsiteY9" fmla="*/ 43072 h 319297"/>
                  <a:gd name="connsiteX10" fmla="*/ 314325 w 377825"/>
                  <a:gd name="connsiteY10" fmla="*/ 20847 h 319297"/>
                  <a:gd name="connsiteX11" fmla="*/ 365125 w 377825"/>
                  <a:gd name="connsiteY11" fmla="*/ 97047 h 319297"/>
                  <a:gd name="connsiteX12" fmla="*/ 377825 w 377825"/>
                  <a:gd name="connsiteY12" fmla="*/ 195472 h 319297"/>
                  <a:gd name="connsiteX13" fmla="*/ 358775 w 377825"/>
                  <a:gd name="connsiteY13" fmla="*/ 300247 h 319297"/>
                  <a:gd name="connsiteX14" fmla="*/ 333375 w 377825"/>
                  <a:gd name="connsiteY14" fmla="*/ 166897 h 319297"/>
                  <a:gd name="connsiteX15" fmla="*/ 311150 w 377825"/>
                  <a:gd name="connsiteY15" fmla="*/ 119272 h 319297"/>
                  <a:gd name="connsiteX16" fmla="*/ 282575 w 377825"/>
                  <a:gd name="connsiteY16" fmla="*/ 119272 h 319297"/>
                  <a:gd name="connsiteX17" fmla="*/ 279400 w 377825"/>
                  <a:gd name="connsiteY17" fmla="*/ 84347 h 319297"/>
                  <a:gd name="connsiteX18" fmla="*/ 260350 w 377825"/>
                  <a:gd name="connsiteY18" fmla="*/ 125622 h 319297"/>
                  <a:gd name="connsiteX19" fmla="*/ 168275 w 377825"/>
                  <a:gd name="connsiteY19" fmla="*/ 128797 h 319297"/>
                  <a:gd name="connsiteX20" fmla="*/ 114300 w 377825"/>
                  <a:gd name="connsiteY20" fmla="*/ 163722 h 319297"/>
                  <a:gd name="connsiteX21" fmla="*/ 142875 w 377825"/>
                  <a:gd name="connsiteY21" fmla="*/ 116097 h 319297"/>
                  <a:gd name="connsiteX22" fmla="*/ 73025 w 377825"/>
                  <a:gd name="connsiteY22" fmla="*/ 170072 h 319297"/>
                  <a:gd name="connsiteX23" fmla="*/ 53975 w 377825"/>
                  <a:gd name="connsiteY23" fmla="*/ 189122 h 319297"/>
                  <a:gd name="connsiteX24" fmla="*/ 41275 w 377825"/>
                  <a:gd name="connsiteY24" fmla="*/ 319297 h 319297"/>
                  <a:gd name="connsiteX0" fmla="*/ 30835 w 367385"/>
                  <a:gd name="connsiteY0" fmla="*/ 319297 h 319297"/>
                  <a:gd name="connsiteX1" fmla="*/ 30835 w 367385"/>
                  <a:gd name="connsiteY1" fmla="*/ 319297 h 319297"/>
                  <a:gd name="connsiteX2" fmla="*/ 10530 w 367385"/>
                  <a:gd name="connsiteY2" fmla="*/ 214522 h 319297"/>
                  <a:gd name="connsiteX3" fmla="*/ 15 w 367385"/>
                  <a:gd name="connsiteY3" fmla="*/ 126819 h 319297"/>
                  <a:gd name="connsiteX4" fmla="*/ 28590 w 367385"/>
                  <a:gd name="connsiteY4" fmla="*/ 66256 h 319297"/>
                  <a:gd name="connsiteX5" fmla="*/ 84924 w 367385"/>
                  <a:gd name="connsiteY5" fmla="*/ 14077 h 319297"/>
                  <a:gd name="connsiteX6" fmla="*/ 207116 w 367385"/>
                  <a:gd name="connsiteY6" fmla="*/ 0 h 319297"/>
                  <a:gd name="connsiteX7" fmla="*/ 225587 w 367385"/>
                  <a:gd name="connsiteY7" fmla="*/ 4672 h 319297"/>
                  <a:gd name="connsiteX8" fmla="*/ 284835 w 367385"/>
                  <a:gd name="connsiteY8" fmla="*/ 14497 h 319297"/>
                  <a:gd name="connsiteX9" fmla="*/ 284835 w 367385"/>
                  <a:gd name="connsiteY9" fmla="*/ 43072 h 319297"/>
                  <a:gd name="connsiteX10" fmla="*/ 303885 w 367385"/>
                  <a:gd name="connsiteY10" fmla="*/ 20847 h 319297"/>
                  <a:gd name="connsiteX11" fmla="*/ 354685 w 367385"/>
                  <a:gd name="connsiteY11" fmla="*/ 97047 h 319297"/>
                  <a:gd name="connsiteX12" fmla="*/ 367385 w 367385"/>
                  <a:gd name="connsiteY12" fmla="*/ 195472 h 319297"/>
                  <a:gd name="connsiteX13" fmla="*/ 348335 w 367385"/>
                  <a:gd name="connsiteY13" fmla="*/ 300247 h 319297"/>
                  <a:gd name="connsiteX14" fmla="*/ 322935 w 367385"/>
                  <a:gd name="connsiteY14" fmla="*/ 166897 h 319297"/>
                  <a:gd name="connsiteX15" fmla="*/ 300710 w 367385"/>
                  <a:gd name="connsiteY15" fmla="*/ 119272 h 319297"/>
                  <a:gd name="connsiteX16" fmla="*/ 272135 w 367385"/>
                  <a:gd name="connsiteY16" fmla="*/ 119272 h 319297"/>
                  <a:gd name="connsiteX17" fmla="*/ 268960 w 367385"/>
                  <a:gd name="connsiteY17" fmla="*/ 84347 h 319297"/>
                  <a:gd name="connsiteX18" fmla="*/ 249910 w 367385"/>
                  <a:gd name="connsiteY18" fmla="*/ 125622 h 319297"/>
                  <a:gd name="connsiteX19" fmla="*/ 157835 w 367385"/>
                  <a:gd name="connsiteY19" fmla="*/ 128797 h 319297"/>
                  <a:gd name="connsiteX20" fmla="*/ 103860 w 367385"/>
                  <a:gd name="connsiteY20" fmla="*/ 163722 h 319297"/>
                  <a:gd name="connsiteX21" fmla="*/ 132435 w 367385"/>
                  <a:gd name="connsiteY21" fmla="*/ 116097 h 319297"/>
                  <a:gd name="connsiteX22" fmla="*/ 62585 w 367385"/>
                  <a:gd name="connsiteY22" fmla="*/ 170072 h 319297"/>
                  <a:gd name="connsiteX23" fmla="*/ 43535 w 367385"/>
                  <a:gd name="connsiteY23" fmla="*/ 189122 h 319297"/>
                  <a:gd name="connsiteX24" fmla="*/ 30835 w 367385"/>
                  <a:gd name="connsiteY24" fmla="*/ 319297 h 319297"/>
                  <a:gd name="connsiteX0" fmla="*/ 20305 w 356855"/>
                  <a:gd name="connsiteY0" fmla="*/ 319297 h 319297"/>
                  <a:gd name="connsiteX1" fmla="*/ 20305 w 356855"/>
                  <a:gd name="connsiteY1" fmla="*/ 319297 h 319297"/>
                  <a:gd name="connsiteX2" fmla="*/ 0 w 356855"/>
                  <a:gd name="connsiteY2" fmla="*/ 214522 h 319297"/>
                  <a:gd name="connsiteX3" fmla="*/ 1281 w 356855"/>
                  <a:gd name="connsiteY3" fmla="*/ 136165 h 319297"/>
                  <a:gd name="connsiteX4" fmla="*/ 18060 w 356855"/>
                  <a:gd name="connsiteY4" fmla="*/ 66256 h 319297"/>
                  <a:gd name="connsiteX5" fmla="*/ 74394 w 356855"/>
                  <a:gd name="connsiteY5" fmla="*/ 14077 h 319297"/>
                  <a:gd name="connsiteX6" fmla="*/ 196586 w 356855"/>
                  <a:gd name="connsiteY6" fmla="*/ 0 h 319297"/>
                  <a:gd name="connsiteX7" fmla="*/ 215057 w 356855"/>
                  <a:gd name="connsiteY7" fmla="*/ 4672 h 319297"/>
                  <a:gd name="connsiteX8" fmla="*/ 274305 w 356855"/>
                  <a:gd name="connsiteY8" fmla="*/ 14497 h 319297"/>
                  <a:gd name="connsiteX9" fmla="*/ 274305 w 356855"/>
                  <a:gd name="connsiteY9" fmla="*/ 43072 h 319297"/>
                  <a:gd name="connsiteX10" fmla="*/ 293355 w 356855"/>
                  <a:gd name="connsiteY10" fmla="*/ 20847 h 319297"/>
                  <a:gd name="connsiteX11" fmla="*/ 344155 w 356855"/>
                  <a:gd name="connsiteY11" fmla="*/ 97047 h 319297"/>
                  <a:gd name="connsiteX12" fmla="*/ 356855 w 356855"/>
                  <a:gd name="connsiteY12" fmla="*/ 195472 h 319297"/>
                  <a:gd name="connsiteX13" fmla="*/ 337805 w 356855"/>
                  <a:gd name="connsiteY13" fmla="*/ 300247 h 319297"/>
                  <a:gd name="connsiteX14" fmla="*/ 312405 w 356855"/>
                  <a:gd name="connsiteY14" fmla="*/ 166897 h 319297"/>
                  <a:gd name="connsiteX15" fmla="*/ 290180 w 356855"/>
                  <a:gd name="connsiteY15" fmla="*/ 119272 h 319297"/>
                  <a:gd name="connsiteX16" fmla="*/ 261605 w 356855"/>
                  <a:gd name="connsiteY16" fmla="*/ 119272 h 319297"/>
                  <a:gd name="connsiteX17" fmla="*/ 258430 w 356855"/>
                  <a:gd name="connsiteY17" fmla="*/ 84347 h 319297"/>
                  <a:gd name="connsiteX18" fmla="*/ 239380 w 356855"/>
                  <a:gd name="connsiteY18" fmla="*/ 125622 h 319297"/>
                  <a:gd name="connsiteX19" fmla="*/ 147305 w 356855"/>
                  <a:gd name="connsiteY19" fmla="*/ 128797 h 319297"/>
                  <a:gd name="connsiteX20" fmla="*/ 93330 w 356855"/>
                  <a:gd name="connsiteY20" fmla="*/ 163722 h 319297"/>
                  <a:gd name="connsiteX21" fmla="*/ 121905 w 356855"/>
                  <a:gd name="connsiteY21" fmla="*/ 116097 h 319297"/>
                  <a:gd name="connsiteX22" fmla="*/ 52055 w 356855"/>
                  <a:gd name="connsiteY22" fmla="*/ 170072 h 319297"/>
                  <a:gd name="connsiteX23" fmla="*/ 33005 w 356855"/>
                  <a:gd name="connsiteY23" fmla="*/ 189122 h 319297"/>
                  <a:gd name="connsiteX24" fmla="*/ 20305 w 356855"/>
                  <a:gd name="connsiteY24" fmla="*/ 319297 h 319297"/>
                  <a:gd name="connsiteX0" fmla="*/ 20305 w 356855"/>
                  <a:gd name="connsiteY0" fmla="*/ 319297 h 319297"/>
                  <a:gd name="connsiteX1" fmla="*/ 20305 w 356855"/>
                  <a:gd name="connsiteY1" fmla="*/ 319297 h 319297"/>
                  <a:gd name="connsiteX2" fmla="*/ 0 w 356855"/>
                  <a:gd name="connsiteY2" fmla="*/ 214522 h 319297"/>
                  <a:gd name="connsiteX3" fmla="*/ 1281 w 356855"/>
                  <a:gd name="connsiteY3" fmla="*/ 136165 h 319297"/>
                  <a:gd name="connsiteX4" fmla="*/ 37720 w 356855"/>
                  <a:gd name="connsiteY4" fmla="*/ 77158 h 319297"/>
                  <a:gd name="connsiteX5" fmla="*/ 74394 w 356855"/>
                  <a:gd name="connsiteY5" fmla="*/ 14077 h 319297"/>
                  <a:gd name="connsiteX6" fmla="*/ 196586 w 356855"/>
                  <a:gd name="connsiteY6" fmla="*/ 0 h 319297"/>
                  <a:gd name="connsiteX7" fmla="*/ 215057 w 356855"/>
                  <a:gd name="connsiteY7" fmla="*/ 4672 h 319297"/>
                  <a:gd name="connsiteX8" fmla="*/ 274305 w 356855"/>
                  <a:gd name="connsiteY8" fmla="*/ 14497 h 319297"/>
                  <a:gd name="connsiteX9" fmla="*/ 274305 w 356855"/>
                  <a:gd name="connsiteY9" fmla="*/ 43072 h 319297"/>
                  <a:gd name="connsiteX10" fmla="*/ 293355 w 356855"/>
                  <a:gd name="connsiteY10" fmla="*/ 20847 h 319297"/>
                  <a:gd name="connsiteX11" fmla="*/ 344155 w 356855"/>
                  <a:gd name="connsiteY11" fmla="*/ 97047 h 319297"/>
                  <a:gd name="connsiteX12" fmla="*/ 356855 w 356855"/>
                  <a:gd name="connsiteY12" fmla="*/ 195472 h 319297"/>
                  <a:gd name="connsiteX13" fmla="*/ 337805 w 356855"/>
                  <a:gd name="connsiteY13" fmla="*/ 300247 h 319297"/>
                  <a:gd name="connsiteX14" fmla="*/ 312405 w 356855"/>
                  <a:gd name="connsiteY14" fmla="*/ 166897 h 319297"/>
                  <a:gd name="connsiteX15" fmla="*/ 290180 w 356855"/>
                  <a:gd name="connsiteY15" fmla="*/ 119272 h 319297"/>
                  <a:gd name="connsiteX16" fmla="*/ 261605 w 356855"/>
                  <a:gd name="connsiteY16" fmla="*/ 119272 h 319297"/>
                  <a:gd name="connsiteX17" fmla="*/ 258430 w 356855"/>
                  <a:gd name="connsiteY17" fmla="*/ 84347 h 319297"/>
                  <a:gd name="connsiteX18" fmla="*/ 239380 w 356855"/>
                  <a:gd name="connsiteY18" fmla="*/ 125622 h 319297"/>
                  <a:gd name="connsiteX19" fmla="*/ 147305 w 356855"/>
                  <a:gd name="connsiteY19" fmla="*/ 128797 h 319297"/>
                  <a:gd name="connsiteX20" fmla="*/ 93330 w 356855"/>
                  <a:gd name="connsiteY20" fmla="*/ 163722 h 319297"/>
                  <a:gd name="connsiteX21" fmla="*/ 121905 w 356855"/>
                  <a:gd name="connsiteY21" fmla="*/ 116097 h 319297"/>
                  <a:gd name="connsiteX22" fmla="*/ 52055 w 356855"/>
                  <a:gd name="connsiteY22" fmla="*/ 170072 h 319297"/>
                  <a:gd name="connsiteX23" fmla="*/ 33005 w 356855"/>
                  <a:gd name="connsiteY23" fmla="*/ 189122 h 319297"/>
                  <a:gd name="connsiteX24" fmla="*/ 20305 w 356855"/>
                  <a:gd name="connsiteY24" fmla="*/ 319297 h 319297"/>
                  <a:gd name="connsiteX0" fmla="*/ 20305 w 356855"/>
                  <a:gd name="connsiteY0" fmla="*/ 319297 h 319297"/>
                  <a:gd name="connsiteX1" fmla="*/ 20305 w 356855"/>
                  <a:gd name="connsiteY1" fmla="*/ 319297 h 319297"/>
                  <a:gd name="connsiteX2" fmla="*/ 0 w 356855"/>
                  <a:gd name="connsiteY2" fmla="*/ 214522 h 319297"/>
                  <a:gd name="connsiteX3" fmla="*/ 1281 w 356855"/>
                  <a:gd name="connsiteY3" fmla="*/ 136165 h 319297"/>
                  <a:gd name="connsiteX4" fmla="*/ 37720 w 356855"/>
                  <a:gd name="connsiteY4" fmla="*/ 77158 h 319297"/>
                  <a:gd name="connsiteX5" fmla="*/ 80947 w 356855"/>
                  <a:gd name="connsiteY5" fmla="*/ 26538 h 319297"/>
                  <a:gd name="connsiteX6" fmla="*/ 196586 w 356855"/>
                  <a:gd name="connsiteY6" fmla="*/ 0 h 319297"/>
                  <a:gd name="connsiteX7" fmla="*/ 215057 w 356855"/>
                  <a:gd name="connsiteY7" fmla="*/ 4672 h 319297"/>
                  <a:gd name="connsiteX8" fmla="*/ 274305 w 356855"/>
                  <a:gd name="connsiteY8" fmla="*/ 14497 h 319297"/>
                  <a:gd name="connsiteX9" fmla="*/ 274305 w 356855"/>
                  <a:gd name="connsiteY9" fmla="*/ 43072 h 319297"/>
                  <a:gd name="connsiteX10" fmla="*/ 293355 w 356855"/>
                  <a:gd name="connsiteY10" fmla="*/ 20847 h 319297"/>
                  <a:gd name="connsiteX11" fmla="*/ 344155 w 356855"/>
                  <a:gd name="connsiteY11" fmla="*/ 97047 h 319297"/>
                  <a:gd name="connsiteX12" fmla="*/ 356855 w 356855"/>
                  <a:gd name="connsiteY12" fmla="*/ 195472 h 319297"/>
                  <a:gd name="connsiteX13" fmla="*/ 337805 w 356855"/>
                  <a:gd name="connsiteY13" fmla="*/ 300247 h 319297"/>
                  <a:gd name="connsiteX14" fmla="*/ 312405 w 356855"/>
                  <a:gd name="connsiteY14" fmla="*/ 166897 h 319297"/>
                  <a:gd name="connsiteX15" fmla="*/ 290180 w 356855"/>
                  <a:gd name="connsiteY15" fmla="*/ 119272 h 319297"/>
                  <a:gd name="connsiteX16" fmla="*/ 261605 w 356855"/>
                  <a:gd name="connsiteY16" fmla="*/ 119272 h 319297"/>
                  <a:gd name="connsiteX17" fmla="*/ 258430 w 356855"/>
                  <a:gd name="connsiteY17" fmla="*/ 84347 h 319297"/>
                  <a:gd name="connsiteX18" fmla="*/ 239380 w 356855"/>
                  <a:gd name="connsiteY18" fmla="*/ 125622 h 319297"/>
                  <a:gd name="connsiteX19" fmla="*/ 147305 w 356855"/>
                  <a:gd name="connsiteY19" fmla="*/ 128797 h 319297"/>
                  <a:gd name="connsiteX20" fmla="*/ 93330 w 356855"/>
                  <a:gd name="connsiteY20" fmla="*/ 163722 h 319297"/>
                  <a:gd name="connsiteX21" fmla="*/ 121905 w 356855"/>
                  <a:gd name="connsiteY21" fmla="*/ 116097 h 319297"/>
                  <a:gd name="connsiteX22" fmla="*/ 52055 w 356855"/>
                  <a:gd name="connsiteY22" fmla="*/ 170072 h 319297"/>
                  <a:gd name="connsiteX23" fmla="*/ 33005 w 356855"/>
                  <a:gd name="connsiteY23" fmla="*/ 189122 h 319297"/>
                  <a:gd name="connsiteX24" fmla="*/ 20305 w 356855"/>
                  <a:gd name="connsiteY24" fmla="*/ 319297 h 319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56855" h="319297">
                    <a:moveTo>
                      <a:pt x="20305" y="319297"/>
                    </a:moveTo>
                    <a:lnTo>
                      <a:pt x="20305" y="319297"/>
                    </a:lnTo>
                    <a:lnTo>
                      <a:pt x="0" y="214522"/>
                    </a:lnTo>
                    <a:cubicBezTo>
                      <a:pt x="469" y="181134"/>
                      <a:pt x="812" y="169553"/>
                      <a:pt x="1281" y="136165"/>
                    </a:cubicBezTo>
                    <a:lnTo>
                      <a:pt x="37720" y="77158"/>
                    </a:lnTo>
                    <a:lnTo>
                      <a:pt x="80947" y="26538"/>
                    </a:lnTo>
                    <a:lnTo>
                      <a:pt x="196586" y="0"/>
                    </a:lnTo>
                    <a:cubicBezTo>
                      <a:pt x="198003" y="1038"/>
                      <a:pt x="213640" y="3634"/>
                      <a:pt x="215057" y="4672"/>
                    </a:cubicBezTo>
                    <a:lnTo>
                      <a:pt x="274305" y="14497"/>
                    </a:lnTo>
                    <a:lnTo>
                      <a:pt x="274305" y="43072"/>
                    </a:lnTo>
                    <a:lnTo>
                      <a:pt x="293355" y="20847"/>
                    </a:lnTo>
                    <a:lnTo>
                      <a:pt x="344155" y="97047"/>
                    </a:lnTo>
                    <a:lnTo>
                      <a:pt x="356855" y="195472"/>
                    </a:lnTo>
                    <a:lnTo>
                      <a:pt x="337805" y="300247"/>
                    </a:lnTo>
                    <a:lnTo>
                      <a:pt x="312405" y="166897"/>
                    </a:lnTo>
                    <a:lnTo>
                      <a:pt x="290180" y="119272"/>
                    </a:lnTo>
                    <a:lnTo>
                      <a:pt x="261605" y="119272"/>
                    </a:lnTo>
                    <a:lnTo>
                      <a:pt x="258430" y="84347"/>
                    </a:lnTo>
                    <a:lnTo>
                      <a:pt x="239380" y="125622"/>
                    </a:lnTo>
                    <a:lnTo>
                      <a:pt x="147305" y="128797"/>
                    </a:lnTo>
                    <a:lnTo>
                      <a:pt x="93330" y="163722"/>
                    </a:lnTo>
                    <a:lnTo>
                      <a:pt x="121905" y="116097"/>
                    </a:lnTo>
                    <a:lnTo>
                      <a:pt x="52055" y="170072"/>
                    </a:lnTo>
                    <a:lnTo>
                      <a:pt x="33005" y="189122"/>
                    </a:lnTo>
                    <a:lnTo>
                      <a:pt x="20305" y="319297"/>
                    </a:lnTo>
                    <a:close/>
                  </a:path>
                </a:pathLst>
              </a:custGeom>
              <a:solidFill>
                <a:srgbClr val="9900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2" name="グループ化 21"/>
            <p:cNvGrpSpPr/>
            <p:nvPr/>
          </p:nvGrpSpPr>
          <p:grpSpPr>
            <a:xfrm>
              <a:off x="4308107" y="2720978"/>
              <a:ext cx="111125" cy="192088"/>
              <a:chOff x="3438525" y="2844801"/>
              <a:chExt cx="111125" cy="192088"/>
            </a:xfrm>
          </p:grpSpPr>
          <p:sp>
            <p:nvSpPr>
              <p:cNvPr id="23" name="フリーフォーム 22"/>
              <p:cNvSpPr/>
              <p:nvPr/>
            </p:nvSpPr>
            <p:spPr>
              <a:xfrm>
                <a:off x="3438525" y="2844801"/>
                <a:ext cx="111125" cy="192088"/>
              </a:xfrm>
              <a:custGeom>
                <a:avLst/>
                <a:gdLst>
                  <a:gd name="connsiteX0" fmla="*/ 19050 w 117475"/>
                  <a:gd name="connsiteY0" fmla="*/ 15875 h 190500"/>
                  <a:gd name="connsiteX1" fmla="*/ 0 w 117475"/>
                  <a:gd name="connsiteY1" fmla="*/ 107950 h 190500"/>
                  <a:gd name="connsiteX2" fmla="*/ 15875 w 117475"/>
                  <a:gd name="connsiteY2" fmla="*/ 139700 h 190500"/>
                  <a:gd name="connsiteX3" fmla="*/ 30163 w 117475"/>
                  <a:gd name="connsiteY3" fmla="*/ 134937 h 190500"/>
                  <a:gd name="connsiteX4" fmla="*/ 46038 w 117475"/>
                  <a:gd name="connsiteY4" fmla="*/ 76200 h 190500"/>
                  <a:gd name="connsiteX5" fmla="*/ 46038 w 117475"/>
                  <a:gd name="connsiteY5" fmla="*/ 171450 h 190500"/>
                  <a:gd name="connsiteX6" fmla="*/ 57150 w 117475"/>
                  <a:gd name="connsiteY6" fmla="*/ 184150 h 190500"/>
                  <a:gd name="connsiteX7" fmla="*/ 61913 w 117475"/>
                  <a:gd name="connsiteY7" fmla="*/ 190500 h 190500"/>
                  <a:gd name="connsiteX8" fmla="*/ 84138 w 117475"/>
                  <a:gd name="connsiteY8" fmla="*/ 146050 h 190500"/>
                  <a:gd name="connsiteX9" fmla="*/ 117475 w 117475"/>
                  <a:gd name="connsiteY9" fmla="*/ 92075 h 190500"/>
                  <a:gd name="connsiteX10" fmla="*/ 117475 w 117475"/>
                  <a:gd name="connsiteY10" fmla="*/ 68262 h 190500"/>
                  <a:gd name="connsiteX11" fmla="*/ 107950 w 117475"/>
                  <a:gd name="connsiteY11" fmla="*/ 0 h 190500"/>
                  <a:gd name="connsiteX0" fmla="*/ 19050 w 117475"/>
                  <a:gd name="connsiteY0" fmla="*/ 15875 h 192088"/>
                  <a:gd name="connsiteX1" fmla="*/ 0 w 117475"/>
                  <a:gd name="connsiteY1" fmla="*/ 107950 h 192088"/>
                  <a:gd name="connsiteX2" fmla="*/ 15875 w 117475"/>
                  <a:gd name="connsiteY2" fmla="*/ 139700 h 192088"/>
                  <a:gd name="connsiteX3" fmla="*/ 30163 w 117475"/>
                  <a:gd name="connsiteY3" fmla="*/ 134937 h 192088"/>
                  <a:gd name="connsiteX4" fmla="*/ 46038 w 117475"/>
                  <a:gd name="connsiteY4" fmla="*/ 76200 h 192088"/>
                  <a:gd name="connsiteX5" fmla="*/ 46038 w 117475"/>
                  <a:gd name="connsiteY5" fmla="*/ 171450 h 192088"/>
                  <a:gd name="connsiteX6" fmla="*/ 57150 w 117475"/>
                  <a:gd name="connsiteY6" fmla="*/ 184150 h 192088"/>
                  <a:gd name="connsiteX7" fmla="*/ 71438 w 117475"/>
                  <a:gd name="connsiteY7" fmla="*/ 192088 h 192088"/>
                  <a:gd name="connsiteX8" fmla="*/ 84138 w 117475"/>
                  <a:gd name="connsiteY8" fmla="*/ 146050 h 192088"/>
                  <a:gd name="connsiteX9" fmla="*/ 117475 w 117475"/>
                  <a:gd name="connsiteY9" fmla="*/ 92075 h 192088"/>
                  <a:gd name="connsiteX10" fmla="*/ 117475 w 117475"/>
                  <a:gd name="connsiteY10" fmla="*/ 68262 h 192088"/>
                  <a:gd name="connsiteX11" fmla="*/ 107950 w 117475"/>
                  <a:gd name="connsiteY11" fmla="*/ 0 h 192088"/>
                  <a:gd name="connsiteX0" fmla="*/ 19050 w 117475"/>
                  <a:gd name="connsiteY0" fmla="*/ 15875 h 192088"/>
                  <a:gd name="connsiteX1" fmla="*/ 0 w 117475"/>
                  <a:gd name="connsiteY1" fmla="*/ 107950 h 192088"/>
                  <a:gd name="connsiteX2" fmla="*/ 15875 w 117475"/>
                  <a:gd name="connsiteY2" fmla="*/ 139700 h 192088"/>
                  <a:gd name="connsiteX3" fmla="*/ 30163 w 117475"/>
                  <a:gd name="connsiteY3" fmla="*/ 134937 h 192088"/>
                  <a:gd name="connsiteX4" fmla="*/ 46038 w 117475"/>
                  <a:gd name="connsiteY4" fmla="*/ 76200 h 192088"/>
                  <a:gd name="connsiteX5" fmla="*/ 46038 w 117475"/>
                  <a:gd name="connsiteY5" fmla="*/ 171450 h 192088"/>
                  <a:gd name="connsiteX6" fmla="*/ 57150 w 117475"/>
                  <a:gd name="connsiteY6" fmla="*/ 184150 h 192088"/>
                  <a:gd name="connsiteX7" fmla="*/ 71438 w 117475"/>
                  <a:gd name="connsiteY7" fmla="*/ 192088 h 192088"/>
                  <a:gd name="connsiteX8" fmla="*/ 96838 w 117475"/>
                  <a:gd name="connsiteY8" fmla="*/ 153987 h 192088"/>
                  <a:gd name="connsiteX9" fmla="*/ 117475 w 117475"/>
                  <a:gd name="connsiteY9" fmla="*/ 92075 h 192088"/>
                  <a:gd name="connsiteX10" fmla="*/ 117475 w 117475"/>
                  <a:gd name="connsiteY10" fmla="*/ 68262 h 192088"/>
                  <a:gd name="connsiteX11" fmla="*/ 107950 w 117475"/>
                  <a:gd name="connsiteY11" fmla="*/ 0 h 192088"/>
                  <a:gd name="connsiteX0" fmla="*/ 12700 w 111125"/>
                  <a:gd name="connsiteY0" fmla="*/ 15875 h 192088"/>
                  <a:gd name="connsiteX1" fmla="*/ 0 w 111125"/>
                  <a:gd name="connsiteY1" fmla="*/ 107950 h 192088"/>
                  <a:gd name="connsiteX2" fmla="*/ 9525 w 111125"/>
                  <a:gd name="connsiteY2" fmla="*/ 139700 h 192088"/>
                  <a:gd name="connsiteX3" fmla="*/ 23813 w 111125"/>
                  <a:gd name="connsiteY3" fmla="*/ 134937 h 192088"/>
                  <a:gd name="connsiteX4" fmla="*/ 39688 w 111125"/>
                  <a:gd name="connsiteY4" fmla="*/ 76200 h 192088"/>
                  <a:gd name="connsiteX5" fmla="*/ 39688 w 111125"/>
                  <a:gd name="connsiteY5" fmla="*/ 171450 h 192088"/>
                  <a:gd name="connsiteX6" fmla="*/ 50800 w 111125"/>
                  <a:gd name="connsiteY6" fmla="*/ 184150 h 192088"/>
                  <a:gd name="connsiteX7" fmla="*/ 65088 w 111125"/>
                  <a:gd name="connsiteY7" fmla="*/ 192088 h 192088"/>
                  <a:gd name="connsiteX8" fmla="*/ 90488 w 111125"/>
                  <a:gd name="connsiteY8" fmla="*/ 153987 h 192088"/>
                  <a:gd name="connsiteX9" fmla="*/ 111125 w 111125"/>
                  <a:gd name="connsiteY9" fmla="*/ 92075 h 192088"/>
                  <a:gd name="connsiteX10" fmla="*/ 111125 w 111125"/>
                  <a:gd name="connsiteY10" fmla="*/ 68262 h 192088"/>
                  <a:gd name="connsiteX11" fmla="*/ 101600 w 111125"/>
                  <a:gd name="connsiteY11" fmla="*/ 0 h 19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1125" h="192088">
                    <a:moveTo>
                      <a:pt x="12700" y="15875"/>
                    </a:moveTo>
                    <a:lnTo>
                      <a:pt x="0" y="107950"/>
                    </a:lnTo>
                    <a:lnTo>
                      <a:pt x="9525" y="139700"/>
                    </a:lnTo>
                    <a:lnTo>
                      <a:pt x="23813" y="134937"/>
                    </a:lnTo>
                    <a:lnTo>
                      <a:pt x="39688" y="76200"/>
                    </a:lnTo>
                    <a:lnTo>
                      <a:pt x="39688" y="171450"/>
                    </a:lnTo>
                    <a:cubicBezTo>
                      <a:pt x="43392" y="175683"/>
                      <a:pt x="46567" y="180710"/>
                      <a:pt x="50800" y="184150"/>
                    </a:cubicBezTo>
                    <a:cubicBezTo>
                      <a:pt x="55033" y="187590"/>
                      <a:pt x="60391" y="187391"/>
                      <a:pt x="65088" y="192088"/>
                    </a:cubicBezTo>
                    <a:lnTo>
                      <a:pt x="90488" y="153987"/>
                    </a:lnTo>
                    <a:lnTo>
                      <a:pt x="111125" y="92075"/>
                    </a:lnTo>
                    <a:lnTo>
                      <a:pt x="111125" y="68262"/>
                    </a:lnTo>
                    <a:lnTo>
                      <a:pt x="101600" y="0"/>
                    </a:lnTo>
                  </a:path>
                </a:pathLst>
              </a:custGeom>
              <a:solidFill>
                <a:srgbClr val="FFCCCC"/>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コネクタ 23"/>
              <p:cNvCxnSpPr/>
              <p:nvPr/>
            </p:nvCxnSpPr>
            <p:spPr>
              <a:xfrm flipH="1">
                <a:off x="3492499" y="2943229"/>
                <a:ext cx="11113" cy="77787"/>
              </a:xfrm>
              <a:prstGeom prst="line">
                <a:avLst/>
              </a:prstGeom>
              <a:ln>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H="1">
                <a:off x="3517899" y="2928947"/>
                <a:ext cx="11113" cy="77787"/>
              </a:xfrm>
              <a:prstGeom prst="line">
                <a:avLst/>
              </a:prstGeom>
              <a:ln>
                <a:solidFill>
                  <a:srgbClr val="FF9999"/>
                </a:solidFill>
              </a:ln>
            </p:spPr>
            <p:style>
              <a:lnRef idx="1">
                <a:schemeClr val="accent1"/>
              </a:lnRef>
              <a:fillRef idx="0">
                <a:schemeClr val="accent1"/>
              </a:fillRef>
              <a:effectRef idx="0">
                <a:schemeClr val="accent1"/>
              </a:effectRef>
              <a:fontRef idx="minor">
                <a:schemeClr val="tx1"/>
              </a:fontRef>
            </p:style>
          </p:cxnSp>
        </p:grpSp>
        <p:grpSp>
          <p:nvGrpSpPr>
            <p:cNvPr id="26" name="グループ化 25"/>
            <p:cNvGrpSpPr/>
            <p:nvPr/>
          </p:nvGrpSpPr>
          <p:grpSpPr>
            <a:xfrm flipH="1">
              <a:off x="3592608" y="2694012"/>
              <a:ext cx="111125" cy="192088"/>
              <a:chOff x="3438525" y="2844801"/>
              <a:chExt cx="111125" cy="192088"/>
            </a:xfrm>
          </p:grpSpPr>
          <p:sp>
            <p:nvSpPr>
              <p:cNvPr id="27" name="フリーフォーム 26"/>
              <p:cNvSpPr/>
              <p:nvPr/>
            </p:nvSpPr>
            <p:spPr>
              <a:xfrm>
                <a:off x="3438525" y="2844801"/>
                <a:ext cx="111125" cy="192088"/>
              </a:xfrm>
              <a:custGeom>
                <a:avLst/>
                <a:gdLst>
                  <a:gd name="connsiteX0" fmla="*/ 19050 w 117475"/>
                  <a:gd name="connsiteY0" fmla="*/ 15875 h 190500"/>
                  <a:gd name="connsiteX1" fmla="*/ 0 w 117475"/>
                  <a:gd name="connsiteY1" fmla="*/ 107950 h 190500"/>
                  <a:gd name="connsiteX2" fmla="*/ 15875 w 117475"/>
                  <a:gd name="connsiteY2" fmla="*/ 139700 h 190500"/>
                  <a:gd name="connsiteX3" fmla="*/ 30163 w 117475"/>
                  <a:gd name="connsiteY3" fmla="*/ 134937 h 190500"/>
                  <a:gd name="connsiteX4" fmla="*/ 46038 w 117475"/>
                  <a:gd name="connsiteY4" fmla="*/ 76200 h 190500"/>
                  <a:gd name="connsiteX5" fmla="*/ 46038 w 117475"/>
                  <a:gd name="connsiteY5" fmla="*/ 171450 h 190500"/>
                  <a:gd name="connsiteX6" fmla="*/ 57150 w 117475"/>
                  <a:gd name="connsiteY6" fmla="*/ 184150 h 190500"/>
                  <a:gd name="connsiteX7" fmla="*/ 61913 w 117475"/>
                  <a:gd name="connsiteY7" fmla="*/ 190500 h 190500"/>
                  <a:gd name="connsiteX8" fmla="*/ 84138 w 117475"/>
                  <a:gd name="connsiteY8" fmla="*/ 146050 h 190500"/>
                  <a:gd name="connsiteX9" fmla="*/ 117475 w 117475"/>
                  <a:gd name="connsiteY9" fmla="*/ 92075 h 190500"/>
                  <a:gd name="connsiteX10" fmla="*/ 117475 w 117475"/>
                  <a:gd name="connsiteY10" fmla="*/ 68262 h 190500"/>
                  <a:gd name="connsiteX11" fmla="*/ 107950 w 117475"/>
                  <a:gd name="connsiteY11" fmla="*/ 0 h 190500"/>
                  <a:gd name="connsiteX0" fmla="*/ 19050 w 117475"/>
                  <a:gd name="connsiteY0" fmla="*/ 15875 h 192088"/>
                  <a:gd name="connsiteX1" fmla="*/ 0 w 117475"/>
                  <a:gd name="connsiteY1" fmla="*/ 107950 h 192088"/>
                  <a:gd name="connsiteX2" fmla="*/ 15875 w 117475"/>
                  <a:gd name="connsiteY2" fmla="*/ 139700 h 192088"/>
                  <a:gd name="connsiteX3" fmla="*/ 30163 w 117475"/>
                  <a:gd name="connsiteY3" fmla="*/ 134937 h 192088"/>
                  <a:gd name="connsiteX4" fmla="*/ 46038 w 117475"/>
                  <a:gd name="connsiteY4" fmla="*/ 76200 h 192088"/>
                  <a:gd name="connsiteX5" fmla="*/ 46038 w 117475"/>
                  <a:gd name="connsiteY5" fmla="*/ 171450 h 192088"/>
                  <a:gd name="connsiteX6" fmla="*/ 57150 w 117475"/>
                  <a:gd name="connsiteY6" fmla="*/ 184150 h 192088"/>
                  <a:gd name="connsiteX7" fmla="*/ 71438 w 117475"/>
                  <a:gd name="connsiteY7" fmla="*/ 192088 h 192088"/>
                  <a:gd name="connsiteX8" fmla="*/ 84138 w 117475"/>
                  <a:gd name="connsiteY8" fmla="*/ 146050 h 192088"/>
                  <a:gd name="connsiteX9" fmla="*/ 117475 w 117475"/>
                  <a:gd name="connsiteY9" fmla="*/ 92075 h 192088"/>
                  <a:gd name="connsiteX10" fmla="*/ 117475 w 117475"/>
                  <a:gd name="connsiteY10" fmla="*/ 68262 h 192088"/>
                  <a:gd name="connsiteX11" fmla="*/ 107950 w 117475"/>
                  <a:gd name="connsiteY11" fmla="*/ 0 h 192088"/>
                  <a:gd name="connsiteX0" fmla="*/ 19050 w 117475"/>
                  <a:gd name="connsiteY0" fmla="*/ 15875 h 192088"/>
                  <a:gd name="connsiteX1" fmla="*/ 0 w 117475"/>
                  <a:gd name="connsiteY1" fmla="*/ 107950 h 192088"/>
                  <a:gd name="connsiteX2" fmla="*/ 15875 w 117475"/>
                  <a:gd name="connsiteY2" fmla="*/ 139700 h 192088"/>
                  <a:gd name="connsiteX3" fmla="*/ 30163 w 117475"/>
                  <a:gd name="connsiteY3" fmla="*/ 134937 h 192088"/>
                  <a:gd name="connsiteX4" fmla="*/ 46038 w 117475"/>
                  <a:gd name="connsiteY4" fmla="*/ 76200 h 192088"/>
                  <a:gd name="connsiteX5" fmla="*/ 46038 w 117475"/>
                  <a:gd name="connsiteY5" fmla="*/ 171450 h 192088"/>
                  <a:gd name="connsiteX6" fmla="*/ 57150 w 117475"/>
                  <a:gd name="connsiteY6" fmla="*/ 184150 h 192088"/>
                  <a:gd name="connsiteX7" fmla="*/ 71438 w 117475"/>
                  <a:gd name="connsiteY7" fmla="*/ 192088 h 192088"/>
                  <a:gd name="connsiteX8" fmla="*/ 96838 w 117475"/>
                  <a:gd name="connsiteY8" fmla="*/ 153987 h 192088"/>
                  <a:gd name="connsiteX9" fmla="*/ 117475 w 117475"/>
                  <a:gd name="connsiteY9" fmla="*/ 92075 h 192088"/>
                  <a:gd name="connsiteX10" fmla="*/ 117475 w 117475"/>
                  <a:gd name="connsiteY10" fmla="*/ 68262 h 192088"/>
                  <a:gd name="connsiteX11" fmla="*/ 107950 w 117475"/>
                  <a:gd name="connsiteY11" fmla="*/ 0 h 192088"/>
                  <a:gd name="connsiteX0" fmla="*/ 12700 w 111125"/>
                  <a:gd name="connsiteY0" fmla="*/ 15875 h 192088"/>
                  <a:gd name="connsiteX1" fmla="*/ 0 w 111125"/>
                  <a:gd name="connsiteY1" fmla="*/ 107950 h 192088"/>
                  <a:gd name="connsiteX2" fmla="*/ 9525 w 111125"/>
                  <a:gd name="connsiteY2" fmla="*/ 139700 h 192088"/>
                  <a:gd name="connsiteX3" fmla="*/ 23813 w 111125"/>
                  <a:gd name="connsiteY3" fmla="*/ 134937 h 192088"/>
                  <a:gd name="connsiteX4" fmla="*/ 39688 w 111125"/>
                  <a:gd name="connsiteY4" fmla="*/ 76200 h 192088"/>
                  <a:gd name="connsiteX5" fmla="*/ 39688 w 111125"/>
                  <a:gd name="connsiteY5" fmla="*/ 171450 h 192088"/>
                  <a:gd name="connsiteX6" fmla="*/ 50800 w 111125"/>
                  <a:gd name="connsiteY6" fmla="*/ 184150 h 192088"/>
                  <a:gd name="connsiteX7" fmla="*/ 65088 w 111125"/>
                  <a:gd name="connsiteY7" fmla="*/ 192088 h 192088"/>
                  <a:gd name="connsiteX8" fmla="*/ 90488 w 111125"/>
                  <a:gd name="connsiteY8" fmla="*/ 153987 h 192088"/>
                  <a:gd name="connsiteX9" fmla="*/ 111125 w 111125"/>
                  <a:gd name="connsiteY9" fmla="*/ 92075 h 192088"/>
                  <a:gd name="connsiteX10" fmla="*/ 111125 w 111125"/>
                  <a:gd name="connsiteY10" fmla="*/ 68262 h 192088"/>
                  <a:gd name="connsiteX11" fmla="*/ 101600 w 111125"/>
                  <a:gd name="connsiteY11" fmla="*/ 0 h 19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1125" h="192088">
                    <a:moveTo>
                      <a:pt x="12700" y="15875"/>
                    </a:moveTo>
                    <a:lnTo>
                      <a:pt x="0" y="107950"/>
                    </a:lnTo>
                    <a:lnTo>
                      <a:pt x="9525" y="139700"/>
                    </a:lnTo>
                    <a:lnTo>
                      <a:pt x="23813" y="134937"/>
                    </a:lnTo>
                    <a:lnTo>
                      <a:pt x="39688" y="76200"/>
                    </a:lnTo>
                    <a:lnTo>
                      <a:pt x="39688" y="171450"/>
                    </a:lnTo>
                    <a:cubicBezTo>
                      <a:pt x="43392" y="175683"/>
                      <a:pt x="46567" y="180710"/>
                      <a:pt x="50800" y="184150"/>
                    </a:cubicBezTo>
                    <a:cubicBezTo>
                      <a:pt x="55033" y="187590"/>
                      <a:pt x="60391" y="187391"/>
                      <a:pt x="65088" y="192088"/>
                    </a:cubicBezTo>
                    <a:lnTo>
                      <a:pt x="90488" y="153987"/>
                    </a:lnTo>
                    <a:lnTo>
                      <a:pt x="111125" y="92075"/>
                    </a:lnTo>
                    <a:lnTo>
                      <a:pt x="111125" y="68262"/>
                    </a:lnTo>
                    <a:lnTo>
                      <a:pt x="101600" y="0"/>
                    </a:lnTo>
                  </a:path>
                </a:pathLst>
              </a:custGeom>
              <a:solidFill>
                <a:srgbClr val="FFCCCC"/>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コネクタ 27"/>
              <p:cNvCxnSpPr/>
              <p:nvPr/>
            </p:nvCxnSpPr>
            <p:spPr>
              <a:xfrm flipH="1">
                <a:off x="3492499" y="2943229"/>
                <a:ext cx="11113" cy="77787"/>
              </a:xfrm>
              <a:prstGeom prst="line">
                <a:avLst/>
              </a:prstGeom>
              <a:ln>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flipH="1">
                <a:off x="3517899" y="2928947"/>
                <a:ext cx="11113" cy="77787"/>
              </a:xfrm>
              <a:prstGeom prst="line">
                <a:avLst/>
              </a:prstGeom>
              <a:ln>
                <a:solidFill>
                  <a:srgbClr val="FF9999"/>
                </a:solidFill>
              </a:ln>
            </p:spPr>
            <p:style>
              <a:lnRef idx="1">
                <a:schemeClr val="accent1"/>
              </a:lnRef>
              <a:fillRef idx="0">
                <a:schemeClr val="accent1"/>
              </a:fillRef>
              <a:effectRef idx="0">
                <a:schemeClr val="accent1"/>
              </a:effectRef>
              <a:fontRef idx="minor">
                <a:schemeClr val="tx1"/>
              </a:fontRef>
            </p:style>
          </p:cxnSp>
        </p:grpSp>
        <p:sp>
          <p:nvSpPr>
            <p:cNvPr id="30" name="フリーフォーム 29"/>
            <p:cNvSpPr/>
            <p:nvPr/>
          </p:nvSpPr>
          <p:spPr>
            <a:xfrm>
              <a:off x="3589192" y="2024073"/>
              <a:ext cx="831850" cy="739774"/>
            </a:xfrm>
            <a:custGeom>
              <a:avLst/>
              <a:gdLst>
                <a:gd name="connsiteX0" fmla="*/ 0 w 831850"/>
                <a:gd name="connsiteY0" fmla="*/ 693737 h 738187"/>
                <a:gd name="connsiteX1" fmla="*/ 168275 w 831850"/>
                <a:gd name="connsiteY1" fmla="*/ 84137 h 738187"/>
                <a:gd name="connsiteX2" fmla="*/ 350837 w 831850"/>
                <a:gd name="connsiteY2" fmla="*/ 9525 h 738187"/>
                <a:gd name="connsiteX3" fmla="*/ 374650 w 831850"/>
                <a:gd name="connsiteY3" fmla="*/ 39687 h 738187"/>
                <a:gd name="connsiteX4" fmla="*/ 465137 w 831850"/>
                <a:gd name="connsiteY4" fmla="*/ 41275 h 738187"/>
                <a:gd name="connsiteX5" fmla="*/ 511175 w 831850"/>
                <a:gd name="connsiteY5" fmla="*/ 0 h 738187"/>
                <a:gd name="connsiteX6" fmla="*/ 674687 w 831850"/>
                <a:gd name="connsiteY6" fmla="*/ 79375 h 738187"/>
                <a:gd name="connsiteX7" fmla="*/ 831850 w 831850"/>
                <a:gd name="connsiteY7" fmla="*/ 693737 h 738187"/>
                <a:gd name="connsiteX8" fmla="*/ 715962 w 831850"/>
                <a:gd name="connsiteY8" fmla="*/ 725487 h 738187"/>
                <a:gd name="connsiteX9" fmla="*/ 712787 w 831850"/>
                <a:gd name="connsiteY9" fmla="*/ 709612 h 738187"/>
                <a:gd name="connsiteX10" fmla="*/ 709612 w 831850"/>
                <a:gd name="connsiteY10" fmla="*/ 700087 h 738187"/>
                <a:gd name="connsiteX11" fmla="*/ 668337 w 831850"/>
                <a:gd name="connsiteY11" fmla="*/ 449262 h 738187"/>
                <a:gd name="connsiteX12" fmla="*/ 650875 w 831850"/>
                <a:gd name="connsiteY12" fmla="*/ 738187 h 738187"/>
                <a:gd name="connsiteX13" fmla="*/ 417512 w 831850"/>
                <a:gd name="connsiteY13" fmla="*/ 736600 h 738187"/>
                <a:gd name="connsiteX14" fmla="*/ 177800 w 831850"/>
                <a:gd name="connsiteY14" fmla="*/ 714375 h 738187"/>
                <a:gd name="connsiteX15" fmla="*/ 182562 w 831850"/>
                <a:gd name="connsiteY15" fmla="*/ 419100 h 738187"/>
                <a:gd name="connsiteX16" fmla="*/ 114300 w 831850"/>
                <a:gd name="connsiteY16" fmla="*/ 719137 h 738187"/>
                <a:gd name="connsiteX17" fmla="*/ 0 w 831850"/>
                <a:gd name="connsiteY17" fmla="*/ 693737 h 738187"/>
                <a:gd name="connsiteX0" fmla="*/ 0 w 831850"/>
                <a:gd name="connsiteY0" fmla="*/ 693737 h 738187"/>
                <a:gd name="connsiteX1" fmla="*/ 168275 w 831850"/>
                <a:gd name="connsiteY1" fmla="*/ 84137 h 738187"/>
                <a:gd name="connsiteX2" fmla="*/ 350837 w 831850"/>
                <a:gd name="connsiteY2" fmla="*/ 9525 h 738187"/>
                <a:gd name="connsiteX3" fmla="*/ 374650 w 831850"/>
                <a:gd name="connsiteY3" fmla="*/ 39687 h 738187"/>
                <a:gd name="connsiteX4" fmla="*/ 465137 w 831850"/>
                <a:gd name="connsiteY4" fmla="*/ 41275 h 738187"/>
                <a:gd name="connsiteX5" fmla="*/ 511175 w 831850"/>
                <a:gd name="connsiteY5" fmla="*/ 0 h 738187"/>
                <a:gd name="connsiteX6" fmla="*/ 674687 w 831850"/>
                <a:gd name="connsiteY6" fmla="*/ 79375 h 738187"/>
                <a:gd name="connsiteX7" fmla="*/ 831850 w 831850"/>
                <a:gd name="connsiteY7" fmla="*/ 693737 h 738187"/>
                <a:gd name="connsiteX8" fmla="*/ 715962 w 831850"/>
                <a:gd name="connsiteY8" fmla="*/ 725487 h 738187"/>
                <a:gd name="connsiteX9" fmla="*/ 712787 w 831850"/>
                <a:gd name="connsiteY9" fmla="*/ 709612 h 738187"/>
                <a:gd name="connsiteX10" fmla="*/ 709612 w 831850"/>
                <a:gd name="connsiteY10" fmla="*/ 700087 h 738187"/>
                <a:gd name="connsiteX11" fmla="*/ 668337 w 831850"/>
                <a:gd name="connsiteY11" fmla="*/ 449262 h 738187"/>
                <a:gd name="connsiteX12" fmla="*/ 650875 w 831850"/>
                <a:gd name="connsiteY12" fmla="*/ 738187 h 738187"/>
                <a:gd name="connsiteX13" fmla="*/ 417512 w 831850"/>
                <a:gd name="connsiteY13" fmla="*/ 736600 h 738187"/>
                <a:gd name="connsiteX14" fmla="*/ 177800 w 831850"/>
                <a:gd name="connsiteY14" fmla="*/ 714375 h 738187"/>
                <a:gd name="connsiteX15" fmla="*/ 234949 w 831850"/>
                <a:gd name="connsiteY15" fmla="*/ 369887 h 738187"/>
                <a:gd name="connsiteX16" fmla="*/ 114300 w 831850"/>
                <a:gd name="connsiteY16" fmla="*/ 719137 h 738187"/>
                <a:gd name="connsiteX17" fmla="*/ 0 w 831850"/>
                <a:gd name="connsiteY17" fmla="*/ 693737 h 738187"/>
                <a:gd name="connsiteX0" fmla="*/ 0 w 831850"/>
                <a:gd name="connsiteY0" fmla="*/ 693737 h 738187"/>
                <a:gd name="connsiteX1" fmla="*/ 168275 w 831850"/>
                <a:gd name="connsiteY1" fmla="*/ 84137 h 738187"/>
                <a:gd name="connsiteX2" fmla="*/ 350837 w 831850"/>
                <a:gd name="connsiteY2" fmla="*/ 9525 h 738187"/>
                <a:gd name="connsiteX3" fmla="*/ 374650 w 831850"/>
                <a:gd name="connsiteY3" fmla="*/ 39687 h 738187"/>
                <a:gd name="connsiteX4" fmla="*/ 465137 w 831850"/>
                <a:gd name="connsiteY4" fmla="*/ 41275 h 738187"/>
                <a:gd name="connsiteX5" fmla="*/ 511175 w 831850"/>
                <a:gd name="connsiteY5" fmla="*/ 0 h 738187"/>
                <a:gd name="connsiteX6" fmla="*/ 674687 w 831850"/>
                <a:gd name="connsiteY6" fmla="*/ 79375 h 738187"/>
                <a:gd name="connsiteX7" fmla="*/ 831850 w 831850"/>
                <a:gd name="connsiteY7" fmla="*/ 693737 h 738187"/>
                <a:gd name="connsiteX8" fmla="*/ 715962 w 831850"/>
                <a:gd name="connsiteY8" fmla="*/ 725487 h 738187"/>
                <a:gd name="connsiteX9" fmla="*/ 712787 w 831850"/>
                <a:gd name="connsiteY9" fmla="*/ 709612 h 738187"/>
                <a:gd name="connsiteX10" fmla="*/ 709612 w 831850"/>
                <a:gd name="connsiteY10" fmla="*/ 700087 h 738187"/>
                <a:gd name="connsiteX11" fmla="*/ 668337 w 831850"/>
                <a:gd name="connsiteY11" fmla="*/ 449262 h 738187"/>
                <a:gd name="connsiteX12" fmla="*/ 650875 w 831850"/>
                <a:gd name="connsiteY12" fmla="*/ 738187 h 738187"/>
                <a:gd name="connsiteX13" fmla="*/ 417512 w 831850"/>
                <a:gd name="connsiteY13" fmla="*/ 736600 h 738187"/>
                <a:gd name="connsiteX14" fmla="*/ 220662 w 831850"/>
                <a:gd name="connsiteY14" fmla="*/ 720725 h 738187"/>
                <a:gd name="connsiteX15" fmla="*/ 234949 w 831850"/>
                <a:gd name="connsiteY15" fmla="*/ 369887 h 738187"/>
                <a:gd name="connsiteX16" fmla="*/ 114300 w 831850"/>
                <a:gd name="connsiteY16" fmla="*/ 719137 h 738187"/>
                <a:gd name="connsiteX17" fmla="*/ 0 w 831850"/>
                <a:gd name="connsiteY17" fmla="*/ 693737 h 738187"/>
                <a:gd name="connsiteX0" fmla="*/ 0 w 831850"/>
                <a:gd name="connsiteY0" fmla="*/ 693737 h 738187"/>
                <a:gd name="connsiteX1" fmla="*/ 168275 w 831850"/>
                <a:gd name="connsiteY1" fmla="*/ 84137 h 738187"/>
                <a:gd name="connsiteX2" fmla="*/ 350837 w 831850"/>
                <a:gd name="connsiteY2" fmla="*/ 9525 h 738187"/>
                <a:gd name="connsiteX3" fmla="*/ 374650 w 831850"/>
                <a:gd name="connsiteY3" fmla="*/ 39687 h 738187"/>
                <a:gd name="connsiteX4" fmla="*/ 465137 w 831850"/>
                <a:gd name="connsiteY4" fmla="*/ 41275 h 738187"/>
                <a:gd name="connsiteX5" fmla="*/ 511175 w 831850"/>
                <a:gd name="connsiteY5" fmla="*/ 0 h 738187"/>
                <a:gd name="connsiteX6" fmla="*/ 674687 w 831850"/>
                <a:gd name="connsiteY6" fmla="*/ 79375 h 738187"/>
                <a:gd name="connsiteX7" fmla="*/ 831850 w 831850"/>
                <a:gd name="connsiteY7" fmla="*/ 693737 h 738187"/>
                <a:gd name="connsiteX8" fmla="*/ 715962 w 831850"/>
                <a:gd name="connsiteY8" fmla="*/ 725487 h 738187"/>
                <a:gd name="connsiteX9" fmla="*/ 712787 w 831850"/>
                <a:gd name="connsiteY9" fmla="*/ 709612 h 738187"/>
                <a:gd name="connsiteX10" fmla="*/ 709612 w 831850"/>
                <a:gd name="connsiteY10" fmla="*/ 700087 h 738187"/>
                <a:gd name="connsiteX11" fmla="*/ 636587 w 831850"/>
                <a:gd name="connsiteY11" fmla="*/ 341312 h 738187"/>
                <a:gd name="connsiteX12" fmla="*/ 650875 w 831850"/>
                <a:gd name="connsiteY12" fmla="*/ 738187 h 738187"/>
                <a:gd name="connsiteX13" fmla="*/ 417512 w 831850"/>
                <a:gd name="connsiteY13" fmla="*/ 736600 h 738187"/>
                <a:gd name="connsiteX14" fmla="*/ 220662 w 831850"/>
                <a:gd name="connsiteY14" fmla="*/ 720725 h 738187"/>
                <a:gd name="connsiteX15" fmla="*/ 234949 w 831850"/>
                <a:gd name="connsiteY15" fmla="*/ 369887 h 738187"/>
                <a:gd name="connsiteX16" fmla="*/ 114300 w 831850"/>
                <a:gd name="connsiteY16" fmla="*/ 719137 h 738187"/>
                <a:gd name="connsiteX17" fmla="*/ 0 w 831850"/>
                <a:gd name="connsiteY17" fmla="*/ 693737 h 738187"/>
                <a:gd name="connsiteX0" fmla="*/ 0 w 831850"/>
                <a:gd name="connsiteY0" fmla="*/ 693737 h 738187"/>
                <a:gd name="connsiteX1" fmla="*/ 168275 w 831850"/>
                <a:gd name="connsiteY1" fmla="*/ 84137 h 738187"/>
                <a:gd name="connsiteX2" fmla="*/ 350837 w 831850"/>
                <a:gd name="connsiteY2" fmla="*/ 9525 h 738187"/>
                <a:gd name="connsiteX3" fmla="*/ 374650 w 831850"/>
                <a:gd name="connsiteY3" fmla="*/ 39687 h 738187"/>
                <a:gd name="connsiteX4" fmla="*/ 465137 w 831850"/>
                <a:gd name="connsiteY4" fmla="*/ 41275 h 738187"/>
                <a:gd name="connsiteX5" fmla="*/ 511175 w 831850"/>
                <a:gd name="connsiteY5" fmla="*/ 0 h 738187"/>
                <a:gd name="connsiteX6" fmla="*/ 674687 w 831850"/>
                <a:gd name="connsiteY6" fmla="*/ 79375 h 738187"/>
                <a:gd name="connsiteX7" fmla="*/ 831850 w 831850"/>
                <a:gd name="connsiteY7" fmla="*/ 693737 h 738187"/>
                <a:gd name="connsiteX8" fmla="*/ 715962 w 831850"/>
                <a:gd name="connsiteY8" fmla="*/ 725487 h 738187"/>
                <a:gd name="connsiteX9" fmla="*/ 712787 w 831850"/>
                <a:gd name="connsiteY9" fmla="*/ 709612 h 738187"/>
                <a:gd name="connsiteX10" fmla="*/ 709612 w 831850"/>
                <a:gd name="connsiteY10" fmla="*/ 700087 h 738187"/>
                <a:gd name="connsiteX11" fmla="*/ 609599 w 831850"/>
                <a:gd name="connsiteY11" fmla="*/ 350837 h 738187"/>
                <a:gd name="connsiteX12" fmla="*/ 650875 w 831850"/>
                <a:gd name="connsiteY12" fmla="*/ 738187 h 738187"/>
                <a:gd name="connsiteX13" fmla="*/ 417512 w 831850"/>
                <a:gd name="connsiteY13" fmla="*/ 736600 h 738187"/>
                <a:gd name="connsiteX14" fmla="*/ 220662 w 831850"/>
                <a:gd name="connsiteY14" fmla="*/ 720725 h 738187"/>
                <a:gd name="connsiteX15" fmla="*/ 234949 w 831850"/>
                <a:gd name="connsiteY15" fmla="*/ 369887 h 738187"/>
                <a:gd name="connsiteX16" fmla="*/ 114300 w 831850"/>
                <a:gd name="connsiteY16" fmla="*/ 719137 h 738187"/>
                <a:gd name="connsiteX17" fmla="*/ 0 w 831850"/>
                <a:gd name="connsiteY17" fmla="*/ 693737 h 738187"/>
                <a:gd name="connsiteX0" fmla="*/ 0 w 831850"/>
                <a:gd name="connsiteY0" fmla="*/ 693737 h 738187"/>
                <a:gd name="connsiteX1" fmla="*/ 168275 w 831850"/>
                <a:gd name="connsiteY1" fmla="*/ 84137 h 738187"/>
                <a:gd name="connsiteX2" fmla="*/ 350837 w 831850"/>
                <a:gd name="connsiteY2" fmla="*/ 9525 h 738187"/>
                <a:gd name="connsiteX3" fmla="*/ 374650 w 831850"/>
                <a:gd name="connsiteY3" fmla="*/ 39687 h 738187"/>
                <a:gd name="connsiteX4" fmla="*/ 465137 w 831850"/>
                <a:gd name="connsiteY4" fmla="*/ 41275 h 738187"/>
                <a:gd name="connsiteX5" fmla="*/ 511175 w 831850"/>
                <a:gd name="connsiteY5" fmla="*/ 0 h 738187"/>
                <a:gd name="connsiteX6" fmla="*/ 674687 w 831850"/>
                <a:gd name="connsiteY6" fmla="*/ 79375 h 738187"/>
                <a:gd name="connsiteX7" fmla="*/ 831850 w 831850"/>
                <a:gd name="connsiteY7" fmla="*/ 693737 h 738187"/>
                <a:gd name="connsiteX8" fmla="*/ 715962 w 831850"/>
                <a:gd name="connsiteY8" fmla="*/ 725487 h 738187"/>
                <a:gd name="connsiteX9" fmla="*/ 712787 w 831850"/>
                <a:gd name="connsiteY9" fmla="*/ 709612 h 738187"/>
                <a:gd name="connsiteX10" fmla="*/ 709612 w 831850"/>
                <a:gd name="connsiteY10" fmla="*/ 700087 h 738187"/>
                <a:gd name="connsiteX11" fmla="*/ 614361 w 831850"/>
                <a:gd name="connsiteY11" fmla="*/ 365125 h 738187"/>
                <a:gd name="connsiteX12" fmla="*/ 650875 w 831850"/>
                <a:gd name="connsiteY12" fmla="*/ 738187 h 738187"/>
                <a:gd name="connsiteX13" fmla="*/ 417512 w 831850"/>
                <a:gd name="connsiteY13" fmla="*/ 736600 h 738187"/>
                <a:gd name="connsiteX14" fmla="*/ 220662 w 831850"/>
                <a:gd name="connsiteY14" fmla="*/ 720725 h 738187"/>
                <a:gd name="connsiteX15" fmla="*/ 234949 w 831850"/>
                <a:gd name="connsiteY15" fmla="*/ 369887 h 738187"/>
                <a:gd name="connsiteX16" fmla="*/ 114300 w 831850"/>
                <a:gd name="connsiteY16" fmla="*/ 719137 h 738187"/>
                <a:gd name="connsiteX17" fmla="*/ 0 w 831850"/>
                <a:gd name="connsiteY17" fmla="*/ 693737 h 738187"/>
                <a:gd name="connsiteX0" fmla="*/ 0 w 831850"/>
                <a:gd name="connsiteY0" fmla="*/ 693737 h 739774"/>
                <a:gd name="connsiteX1" fmla="*/ 168275 w 831850"/>
                <a:gd name="connsiteY1" fmla="*/ 84137 h 739774"/>
                <a:gd name="connsiteX2" fmla="*/ 350837 w 831850"/>
                <a:gd name="connsiteY2" fmla="*/ 9525 h 739774"/>
                <a:gd name="connsiteX3" fmla="*/ 374650 w 831850"/>
                <a:gd name="connsiteY3" fmla="*/ 39687 h 739774"/>
                <a:gd name="connsiteX4" fmla="*/ 465137 w 831850"/>
                <a:gd name="connsiteY4" fmla="*/ 41275 h 739774"/>
                <a:gd name="connsiteX5" fmla="*/ 511175 w 831850"/>
                <a:gd name="connsiteY5" fmla="*/ 0 h 739774"/>
                <a:gd name="connsiteX6" fmla="*/ 674687 w 831850"/>
                <a:gd name="connsiteY6" fmla="*/ 79375 h 739774"/>
                <a:gd name="connsiteX7" fmla="*/ 831850 w 831850"/>
                <a:gd name="connsiteY7" fmla="*/ 693737 h 739774"/>
                <a:gd name="connsiteX8" fmla="*/ 715962 w 831850"/>
                <a:gd name="connsiteY8" fmla="*/ 725487 h 739774"/>
                <a:gd name="connsiteX9" fmla="*/ 712787 w 831850"/>
                <a:gd name="connsiteY9" fmla="*/ 709612 h 739774"/>
                <a:gd name="connsiteX10" fmla="*/ 709612 w 831850"/>
                <a:gd name="connsiteY10" fmla="*/ 700087 h 739774"/>
                <a:gd name="connsiteX11" fmla="*/ 614361 w 831850"/>
                <a:gd name="connsiteY11" fmla="*/ 365125 h 739774"/>
                <a:gd name="connsiteX12" fmla="*/ 631825 w 831850"/>
                <a:gd name="connsiteY12" fmla="*/ 739774 h 739774"/>
                <a:gd name="connsiteX13" fmla="*/ 417512 w 831850"/>
                <a:gd name="connsiteY13" fmla="*/ 736600 h 739774"/>
                <a:gd name="connsiteX14" fmla="*/ 220662 w 831850"/>
                <a:gd name="connsiteY14" fmla="*/ 720725 h 739774"/>
                <a:gd name="connsiteX15" fmla="*/ 234949 w 831850"/>
                <a:gd name="connsiteY15" fmla="*/ 369887 h 739774"/>
                <a:gd name="connsiteX16" fmla="*/ 114300 w 831850"/>
                <a:gd name="connsiteY16" fmla="*/ 719137 h 739774"/>
                <a:gd name="connsiteX17" fmla="*/ 0 w 831850"/>
                <a:gd name="connsiteY17" fmla="*/ 693737 h 739774"/>
                <a:gd name="connsiteX0" fmla="*/ 0 w 831850"/>
                <a:gd name="connsiteY0" fmla="*/ 693737 h 739774"/>
                <a:gd name="connsiteX1" fmla="*/ 168275 w 831850"/>
                <a:gd name="connsiteY1" fmla="*/ 84137 h 739774"/>
                <a:gd name="connsiteX2" fmla="*/ 350837 w 831850"/>
                <a:gd name="connsiteY2" fmla="*/ 9525 h 739774"/>
                <a:gd name="connsiteX3" fmla="*/ 374650 w 831850"/>
                <a:gd name="connsiteY3" fmla="*/ 39687 h 739774"/>
                <a:gd name="connsiteX4" fmla="*/ 465137 w 831850"/>
                <a:gd name="connsiteY4" fmla="*/ 41275 h 739774"/>
                <a:gd name="connsiteX5" fmla="*/ 511175 w 831850"/>
                <a:gd name="connsiteY5" fmla="*/ 0 h 739774"/>
                <a:gd name="connsiteX6" fmla="*/ 674687 w 831850"/>
                <a:gd name="connsiteY6" fmla="*/ 79375 h 739774"/>
                <a:gd name="connsiteX7" fmla="*/ 831850 w 831850"/>
                <a:gd name="connsiteY7" fmla="*/ 693737 h 739774"/>
                <a:gd name="connsiteX8" fmla="*/ 715962 w 831850"/>
                <a:gd name="connsiteY8" fmla="*/ 725487 h 739774"/>
                <a:gd name="connsiteX9" fmla="*/ 709612 w 831850"/>
                <a:gd name="connsiteY9" fmla="*/ 700087 h 739774"/>
                <a:gd name="connsiteX10" fmla="*/ 614361 w 831850"/>
                <a:gd name="connsiteY10" fmla="*/ 365125 h 739774"/>
                <a:gd name="connsiteX11" fmla="*/ 631825 w 831850"/>
                <a:gd name="connsiteY11" fmla="*/ 739774 h 739774"/>
                <a:gd name="connsiteX12" fmla="*/ 417512 w 831850"/>
                <a:gd name="connsiteY12" fmla="*/ 736600 h 739774"/>
                <a:gd name="connsiteX13" fmla="*/ 220662 w 831850"/>
                <a:gd name="connsiteY13" fmla="*/ 720725 h 739774"/>
                <a:gd name="connsiteX14" fmla="*/ 234949 w 831850"/>
                <a:gd name="connsiteY14" fmla="*/ 369887 h 739774"/>
                <a:gd name="connsiteX15" fmla="*/ 114300 w 831850"/>
                <a:gd name="connsiteY15" fmla="*/ 719137 h 739774"/>
                <a:gd name="connsiteX16" fmla="*/ 0 w 831850"/>
                <a:gd name="connsiteY16" fmla="*/ 693737 h 739774"/>
                <a:gd name="connsiteX0" fmla="*/ 0 w 831850"/>
                <a:gd name="connsiteY0" fmla="*/ 693737 h 739774"/>
                <a:gd name="connsiteX1" fmla="*/ 168275 w 831850"/>
                <a:gd name="connsiteY1" fmla="*/ 84137 h 739774"/>
                <a:gd name="connsiteX2" fmla="*/ 350837 w 831850"/>
                <a:gd name="connsiteY2" fmla="*/ 9525 h 739774"/>
                <a:gd name="connsiteX3" fmla="*/ 374650 w 831850"/>
                <a:gd name="connsiteY3" fmla="*/ 39687 h 739774"/>
                <a:gd name="connsiteX4" fmla="*/ 465137 w 831850"/>
                <a:gd name="connsiteY4" fmla="*/ 41275 h 739774"/>
                <a:gd name="connsiteX5" fmla="*/ 511175 w 831850"/>
                <a:gd name="connsiteY5" fmla="*/ 0 h 739774"/>
                <a:gd name="connsiteX6" fmla="*/ 674687 w 831850"/>
                <a:gd name="connsiteY6" fmla="*/ 79375 h 739774"/>
                <a:gd name="connsiteX7" fmla="*/ 831850 w 831850"/>
                <a:gd name="connsiteY7" fmla="*/ 693737 h 739774"/>
                <a:gd name="connsiteX8" fmla="*/ 715962 w 831850"/>
                <a:gd name="connsiteY8" fmla="*/ 725487 h 739774"/>
                <a:gd name="connsiteX9" fmla="*/ 614361 w 831850"/>
                <a:gd name="connsiteY9" fmla="*/ 365125 h 739774"/>
                <a:gd name="connsiteX10" fmla="*/ 631825 w 831850"/>
                <a:gd name="connsiteY10" fmla="*/ 739774 h 739774"/>
                <a:gd name="connsiteX11" fmla="*/ 417512 w 831850"/>
                <a:gd name="connsiteY11" fmla="*/ 736600 h 739774"/>
                <a:gd name="connsiteX12" fmla="*/ 220662 w 831850"/>
                <a:gd name="connsiteY12" fmla="*/ 720725 h 739774"/>
                <a:gd name="connsiteX13" fmla="*/ 234949 w 831850"/>
                <a:gd name="connsiteY13" fmla="*/ 369887 h 739774"/>
                <a:gd name="connsiteX14" fmla="*/ 114300 w 831850"/>
                <a:gd name="connsiteY14" fmla="*/ 719137 h 739774"/>
                <a:gd name="connsiteX15" fmla="*/ 0 w 831850"/>
                <a:gd name="connsiteY15" fmla="*/ 693737 h 739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850" h="739774">
                  <a:moveTo>
                    <a:pt x="0" y="693737"/>
                  </a:moveTo>
                  <a:lnTo>
                    <a:pt x="168275" y="84137"/>
                  </a:lnTo>
                  <a:lnTo>
                    <a:pt x="350837" y="9525"/>
                  </a:lnTo>
                  <a:lnTo>
                    <a:pt x="374650" y="39687"/>
                  </a:lnTo>
                  <a:lnTo>
                    <a:pt x="465137" y="41275"/>
                  </a:lnTo>
                  <a:lnTo>
                    <a:pt x="511175" y="0"/>
                  </a:lnTo>
                  <a:lnTo>
                    <a:pt x="674687" y="79375"/>
                  </a:lnTo>
                  <a:lnTo>
                    <a:pt x="831850" y="693737"/>
                  </a:lnTo>
                  <a:lnTo>
                    <a:pt x="715962" y="725487"/>
                  </a:lnTo>
                  <a:cubicBezTo>
                    <a:pt x="679714" y="670718"/>
                    <a:pt x="628384" y="362744"/>
                    <a:pt x="614361" y="365125"/>
                  </a:cubicBezTo>
                  <a:lnTo>
                    <a:pt x="631825" y="739774"/>
                  </a:lnTo>
                  <a:lnTo>
                    <a:pt x="417512" y="736600"/>
                  </a:lnTo>
                  <a:lnTo>
                    <a:pt x="220662" y="720725"/>
                  </a:lnTo>
                  <a:cubicBezTo>
                    <a:pt x="222249" y="622300"/>
                    <a:pt x="233362" y="468312"/>
                    <a:pt x="234949" y="369887"/>
                  </a:cubicBezTo>
                  <a:lnTo>
                    <a:pt x="114300" y="719137"/>
                  </a:lnTo>
                  <a:lnTo>
                    <a:pt x="0" y="69373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2" name="グループ化 31"/>
          <p:cNvGrpSpPr/>
          <p:nvPr/>
        </p:nvGrpSpPr>
        <p:grpSpPr>
          <a:xfrm>
            <a:off x="6323126" y="1486227"/>
            <a:ext cx="1866900" cy="1343541"/>
            <a:chOff x="4657512" y="1502582"/>
            <a:chExt cx="1866900" cy="1343541"/>
          </a:xfrm>
        </p:grpSpPr>
        <p:sp>
          <p:nvSpPr>
            <p:cNvPr id="51" name="円/楕円 50"/>
            <p:cNvSpPr/>
            <p:nvPr/>
          </p:nvSpPr>
          <p:spPr>
            <a:xfrm>
              <a:off x="4657512" y="1502582"/>
              <a:ext cx="1866900" cy="13435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5018257" y="1598603"/>
              <a:ext cx="1280160" cy="369332"/>
            </a:xfrm>
            <a:prstGeom prst="rect">
              <a:avLst/>
            </a:prstGeom>
            <a:noFill/>
          </p:spPr>
          <p:txBody>
            <a:bodyPr wrap="square" rtlCol="0">
              <a:spAutoFit/>
            </a:bodyPr>
            <a:lstStyle/>
            <a:p>
              <a:r>
                <a:rPr kumimoji="1" lang="ja-JP" altLang="en-US" dirty="0"/>
                <a:t>飛沫感染</a:t>
              </a:r>
            </a:p>
          </p:txBody>
        </p:sp>
        <p:grpSp>
          <p:nvGrpSpPr>
            <p:cNvPr id="53" name="グループ化 52"/>
            <p:cNvGrpSpPr/>
            <p:nvPr/>
          </p:nvGrpSpPr>
          <p:grpSpPr>
            <a:xfrm flipH="1">
              <a:off x="5026338" y="1967190"/>
              <a:ext cx="1228084" cy="426797"/>
              <a:chOff x="3511550" y="1679696"/>
              <a:chExt cx="1228084" cy="426797"/>
            </a:xfrm>
          </p:grpSpPr>
          <p:sp>
            <p:nvSpPr>
              <p:cNvPr id="54" name="フリーフォーム 53"/>
              <p:cNvSpPr/>
              <p:nvPr/>
            </p:nvSpPr>
            <p:spPr>
              <a:xfrm rot="16200000">
                <a:off x="3987919" y="174082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フリーフォーム 54"/>
              <p:cNvSpPr/>
              <p:nvPr/>
            </p:nvSpPr>
            <p:spPr>
              <a:xfrm rot="16200000">
                <a:off x="4140319" y="189322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フリーフォーム 55"/>
              <p:cNvSpPr/>
              <p:nvPr/>
            </p:nvSpPr>
            <p:spPr>
              <a:xfrm rot="16657155">
                <a:off x="4302383" y="203980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フリーフォーム 56"/>
              <p:cNvSpPr/>
              <p:nvPr/>
            </p:nvSpPr>
            <p:spPr>
              <a:xfrm rot="16200000">
                <a:off x="4362569" y="189957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フリーフォーム 57"/>
              <p:cNvSpPr/>
              <p:nvPr/>
            </p:nvSpPr>
            <p:spPr>
              <a:xfrm rot="16200000">
                <a:off x="4273669" y="177892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フリーフォーム 58"/>
              <p:cNvSpPr/>
              <p:nvPr/>
            </p:nvSpPr>
            <p:spPr>
              <a:xfrm rot="16200000">
                <a:off x="4299069" y="165827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フリーフォーム 59"/>
              <p:cNvSpPr/>
              <p:nvPr/>
            </p:nvSpPr>
            <p:spPr>
              <a:xfrm rot="16200000">
                <a:off x="4454573" y="1800495"/>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フリーフォーム 60"/>
              <p:cNvSpPr/>
              <p:nvPr/>
            </p:nvSpPr>
            <p:spPr>
              <a:xfrm rot="16464032">
                <a:off x="4603869" y="196307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フリーフォーム 61"/>
              <p:cNvSpPr/>
              <p:nvPr/>
            </p:nvSpPr>
            <p:spPr>
              <a:xfrm rot="16200000">
                <a:off x="4672940" y="1833139"/>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リーフォーム 62"/>
              <p:cNvSpPr/>
              <p:nvPr/>
            </p:nvSpPr>
            <p:spPr>
              <a:xfrm rot="16200000">
                <a:off x="4584819" y="169637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4" name="Picture 4" descr="赤い唇コレクション セット : ストックイラストレーション"/>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rcRect/>
              <a:stretch/>
            </p:blipFill>
            <p:spPr bwMode="auto">
              <a:xfrm>
                <a:off x="3511550" y="1688539"/>
                <a:ext cx="388439" cy="357299"/>
              </a:xfrm>
              <a:prstGeom prst="rect">
                <a:avLst/>
              </a:prstGeom>
              <a:noFill/>
              <a:extLst>
                <a:ext uri="{909E8E84-426E-40DD-AFC4-6F175D3DCCD1}">
                  <a14:hiddenFill xmlns:a14="http://schemas.microsoft.com/office/drawing/2010/main">
                    <a:solidFill>
                      <a:srgbClr val="FFFFFF"/>
                    </a:solidFill>
                  </a14:hiddenFill>
                </a:ext>
              </a:extLst>
            </p:spPr>
          </p:pic>
          <p:cxnSp>
            <p:nvCxnSpPr>
              <p:cNvPr id="65" name="直線コネクタ 64"/>
              <p:cNvCxnSpPr/>
              <p:nvPr/>
            </p:nvCxnSpPr>
            <p:spPr>
              <a:xfrm flipV="1">
                <a:off x="3886558" y="1717798"/>
                <a:ext cx="365684" cy="4526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flipV="1">
                <a:off x="3913484" y="1832096"/>
                <a:ext cx="309184" cy="144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flipV="1">
                <a:off x="4222668" y="1755000"/>
                <a:ext cx="309184" cy="144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4222668" y="1984496"/>
                <a:ext cx="340724" cy="2523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3925888" y="2007130"/>
                <a:ext cx="332033" cy="75304"/>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flipV="1">
                <a:off x="4314670" y="1885341"/>
                <a:ext cx="309184" cy="144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1" name="テキスト ボックス 70"/>
            <p:cNvSpPr txBox="1"/>
            <p:nvPr/>
          </p:nvSpPr>
          <p:spPr>
            <a:xfrm>
              <a:off x="4866963" y="2480540"/>
              <a:ext cx="1443024" cy="253916"/>
            </a:xfrm>
            <a:prstGeom prst="rect">
              <a:avLst/>
            </a:prstGeom>
            <a:noFill/>
          </p:spPr>
          <p:txBody>
            <a:bodyPr wrap="none" rtlCol="0">
              <a:spAutoFit/>
            </a:bodyPr>
            <a:lstStyle/>
            <a:p>
              <a:r>
                <a:rPr kumimoji="1" lang="ja-JP" altLang="en-US" sz="1050" dirty="0"/>
                <a:t>直径５</a:t>
              </a:r>
              <a:r>
                <a:rPr lang="en-US" altLang="ja-JP" sz="1050" dirty="0" err="1"/>
                <a:t>μm</a:t>
              </a:r>
              <a:r>
                <a:rPr lang="ja-JP" altLang="en-US" sz="1050" dirty="0"/>
                <a:t>以上の粒子</a:t>
              </a:r>
              <a:endParaRPr kumimoji="1" lang="en-US" altLang="ja-JP" sz="1050" dirty="0"/>
            </a:p>
          </p:txBody>
        </p:sp>
      </p:grpSp>
      <p:pic>
        <p:nvPicPr>
          <p:cNvPr id="14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235" y="1472197"/>
            <a:ext cx="19939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5" name="グループ化 14"/>
          <p:cNvGrpSpPr/>
          <p:nvPr/>
        </p:nvGrpSpPr>
        <p:grpSpPr>
          <a:xfrm>
            <a:off x="1563188" y="3572234"/>
            <a:ext cx="1866900" cy="1343541"/>
            <a:chOff x="4447319" y="3271993"/>
            <a:chExt cx="1866900" cy="1343541"/>
          </a:xfrm>
        </p:grpSpPr>
        <p:grpSp>
          <p:nvGrpSpPr>
            <p:cNvPr id="173" name="グループ化 172"/>
            <p:cNvGrpSpPr/>
            <p:nvPr/>
          </p:nvGrpSpPr>
          <p:grpSpPr>
            <a:xfrm>
              <a:off x="5441754" y="3727091"/>
              <a:ext cx="872092" cy="568941"/>
              <a:chOff x="762000" y="54674"/>
              <a:chExt cx="2857500" cy="2857500"/>
            </a:xfrm>
          </p:grpSpPr>
          <p:pic>
            <p:nvPicPr>
              <p:cNvPr id="174" name="Picture 2" descr="クリックすると新しいウィンドウで開きます"/>
              <p:cNvPicPr>
                <a:picLocks noChangeAspect="1" noChangeArrowheads="1"/>
              </p:cNvPicPr>
              <p:nvPr/>
            </p:nvPicPr>
            <p:blipFill>
              <a:blip r:embed="rId6" cstate="print">
                <a:extLst>
                  <a:ext uri="{BEBA8EAE-BF5A-486C-A8C5-ECC9F3942E4B}">
                    <a14:imgProps xmlns:a14="http://schemas.microsoft.com/office/drawing/2010/main">
                      <a14:imgLayer r:embed="rId7">
                        <a14:imgEffect>
                          <a14:backgroundRemoval t="10000" b="90000" l="10000" r="99000"/>
                        </a14:imgEffect>
                      </a14:imgLayer>
                    </a14:imgProps>
                  </a:ext>
                  <a:ext uri="{28A0092B-C50C-407E-A947-70E740481C1C}">
                    <a14:useLocalDpi xmlns:a14="http://schemas.microsoft.com/office/drawing/2010/main" val="0"/>
                  </a:ext>
                </a:extLst>
              </a:blip>
              <a:srcRect/>
              <a:stretch>
                <a:fillRect/>
              </a:stretch>
            </p:blipFill>
            <p:spPr bwMode="auto">
              <a:xfrm>
                <a:off x="762000" y="54674"/>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175" name="二等辺三角形 174"/>
              <p:cNvSpPr/>
              <p:nvPr/>
            </p:nvSpPr>
            <p:spPr>
              <a:xfrm rot="8423155">
                <a:off x="2768600" y="1720851"/>
                <a:ext cx="76200" cy="5080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6" name="グループ化 175"/>
            <p:cNvGrpSpPr/>
            <p:nvPr/>
          </p:nvGrpSpPr>
          <p:grpSpPr>
            <a:xfrm rot="1187611">
              <a:off x="5140734" y="4243109"/>
              <a:ext cx="464417" cy="323190"/>
              <a:chOff x="5995177" y="1712051"/>
              <a:chExt cx="1616240" cy="1197563"/>
            </a:xfrm>
          </p:grpSpPr>
          <p:sp>
            <p:nvSpPr>
              <p:cNvPr id="177" name="二等辺三角形 176"/>
              <p:cNvSpPr/>
              <p:nvPr/>
            </p:nvSpPr>
            <p:spPr>
              <a:xfrm rot="5660905">
                <a:off x="6997226" y="1795935"/>
                <a:ext cx="45719" cy="45719"/>
              </a:xfrm>
              <a:prstGeom prst="triangle">
                <a:avLst/>
              </a:prstGeom>
              <a:solidFill>
                <a:srgbClr val="CC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円/楕円 177"/>
              <p:cNvSpPr/>
              <p:nvPr/>
            </p:nvSpPr>
            <p:spPr>
              <a:xfrm rot="20011815">
                <a:off x="6464418" y="2454577"/>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円/楕円 178"/>
              <p:cNvSpPr/>
              <p:nvPr/>
            </p:nvSpPr>
            <p:spPr>
              <a:xfrm rot="18578086">
                <a:off x="6186937" y="2679818"/>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0" name="円/楕円 179"/>
              <p:cNvSpPr/>
              <p:nvPr/>
            </p:nvSpPr>
            <p:spPr>
              <a:xfrm rot="3644667">
                <a:off x="6650088" y="2268936"/>
                <a:ext cx="255671"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円/楕円 180"/>
              <p:cNvSpPr/>
              <p:nvPr/>
            </p:nvSpPr>
            <p:spPr>
              <a:xfrm rot="19281531">
                <a:off x="6905500" y="1910697"/>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円/楕円 181"/>
              <p:cNvSpPr/>
              <p:nvPr/>
            </p:nvSpPr>
            <p:spPr>
              <a:xfrm rot="12083401">
                <a:off x="7222479" y="1867702"/>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円/楕円 182"/>
              <p:cNvSpPr/>
              <p:nvPr/>
            </p:nvSpPr>
            <p:spPr>
              <a:xfrm rot="5578231">
                <a:off x="6828071" y="1916029"/>
                <a:ext cx="231984"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4" name="円/楕円 183"/>
              <p:cNvSpPr/>
              <p:nvPr/>
            </p:nvSpPr>
            <p:spPr>
              <a:xfrm rot="19756801">
                <a:off x="6624634" y="2471035"/>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円/楕円 184"/>
              <p:cNvSpPr/>
              <p:nvPr/>
            </p:nvSpPr>
            <p:spPr>
              <a:xfrm rot="18578086">
                <a:off x="6365813" y="2692285"/>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6" name="フリーフォーム 185"/>
              <p:cNvSpPr/>
              <p:nvPr/>
            </p:nvSpPr>
            <p:spPr>
              <a:xfrm>
                <a:off x="5995177" y="1712051"/>
                <a:ext cx="1000382" cy="804136"/>
              </a:xfrm>
              <a:custGeom>
                <a:avLst/>
                <a:gdLst>
                  <a:gd name="connsiteX0" fmla="*/ 989823 w 1000382"/>
                  <a:gd name="connsiteY0" fmla="*/ 149497 h 804136"/>
                  <a:gd name="connsiteX1" fmla="*/ 977123 w 1000382"/>
                  <a:gd name="connsiteY1" fmla="*/ 66947 h 804136"/>
                  <a:gd name="connsiteX2" fmla="*/ 812023 w 1000382"/>
                  <a:gd name="connsiteY2" fmla="*/ 22497 h 804136"/>
                  <a:gd name="connsiteX3" fmla="*/ 507223 w 1000382"/>
                  <a:gd name="connsiteY3" fmla="*/ 9797 h 804136"/>
                  <a:gd name="connsiteX4" fmla="*/ 132573 w 1000382"/>
                  <a:gd name="connsiteY4" fmla="*/ 168547 h 804136"/>
                  <a:gd name="connsiteX5" fmla="*/ 5573 w 1000382"/>
                  <a:gd name="connsiteY5" fmla="*/ 562247 h 804136"/>
                  <a:gd name="connsiteX6" fmla="*/ 50023 w 1000382"/>
                  <a:gd name="connsiteY6" fmla="*/ 771797 h 804136"/>
                  <a:gd name="connsiteX7" fmla="*/ 291323 w 1000382"/>
                  <a:gd name="connsiteY7" fmla="*/ 797197 h 804136"/>
                  <a:gd name="connsiteX8" fmla="*/ 665973 w 1000382"/>
                  <a:gd name="connsiteY8" fmla="*/ 708297 h 804136"/>
                  <a:gd name="connsiteX9" fmla="*/ 888223 w 1000382"/>
                  <a:gd name="connsiteY9" fmla="*/ 409847 h 804136"/>
                  <a:gd name="connsiteX10" fmla="*/ 989823 w 1000382"/>
                  <a:gd name="connsiteY10" fmla="*/ 149497 h 804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0382" h="804136">
                    <a:moveTo>
                      <a:pt x="989823" y="149497"/>
                    </a:moveTo>
                    <a:cubicBezTo>
                      <a:pt x="1004640" y="92347"/>
                      <a:pt x="1006756" y="88114"/>
                      <a:pt x="977123" y="66947"/>
                    </a:cubicBezTo>
                    <a:cubicBezTo>
                      <a:pt x="947490" y="45780"/>
                      <a:pt x="890340" y="32022"/>
                      <a:pt x="812023" y="22497"/>
                    </a:cubicBezTo>
                    <a:cubicBezTo>
                      <a:pt x="733706" y="12972"/>
                      <a:pt x="620464" y="-14545"/>
                      <a:pt x="507223" y="9797"/>
                    </a:cubicBezTo>
                    <a:cubicBezTo>
                      <a:pt x="393982" y="34139"/>
                      <a:pt x="216181" y="76472"/>
                      <a:pt x="132573" y="168547"/>
                    </a:cubicBezTo>
                    <a:cubicBezTo>
                      <a:pt x="48965" y="260622"/>
                      <a:pt x="19331" y="461705"/>
                      <a:pt x="5573" y="562247"/>
                    </a:cubicBezTo>
                    <a:cubicBezTo>
                      <a:pt x="-8185" y="662789"/>
                      <a:pt x="2398" y="732639"/>
                      <a:pt x="50023" y="771797"/>
                    </a:cubicBezTo>
                    <a:cubicBezTo>
                      <a:pt x="97648" y="810955"/>
                      <a:pt x="188665" y="807780"/>
                      <a:pt x="291323" y="797197"/>
                    </a:cubicBezTo>
                    <a:cubicBezTo>
                      <a:pt x="393981" y="786614"/>
                      <a:pt x="566490" y="772855"/>
                      <a:pt x="665973" y="708297"/>
                    </a:cubicBezTo>
                    <a:cubicBezTo>
                      <a:pt x="765456" y="643739"/>
                      <a:pt x="835306" y="499805"/>
                      <a:pt x="888223" y="409847"/>
                    </a:cubicBezTo>
                    <a:cubicBezTo>
                      <a:pt x="941140" y="319889"/>
                      <a:pt x="975006" y="206647"/>
                      <a:pt x="989823" y="149497"/>
                    </a:cubicBezTo>
                    <a:close/>
                  </a:path>
                </a:pathLst>
              </a:cu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円/楕円 186"/>
              <p:cNvSpPr/>
              <p:nvPr/>
            </p:nvSpPr>
            <p:spPr>
              <a:xfrm rot="18886967">
                <a:off x="6871423" y="1815312"/>
                <a:ext cx="78341"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月 187"/>
              <p:cNvSpPr/>
              <p:nvPr/>
            </p:nvSpPr>
            <p:spPr>
              <a:xfrm rot="19567857">
                <a:off x="6235891" y="1886917"/>
                <a:ext cx="107950" cy="631501"/>
              </a:xfrm>
              <a:prstGeom prst="moon">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月 188"/>
              <p:cNvSpPr/>
              <p:nvPr/>
            </p:nvSpPr>
            <p:spPr>
              <a:xfrm rot="19567857">
                <a:off x="6366066" y="1825790"/>
                <a:ext cx="107950" cy="631501"/>
              </a:xfrm>
              <a:prstGeom prst="moon">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月 189"/>
              <p:cNvSpPr/>
              <p:nvPr/>
            </p:nvSpPr>
            <p:spPr>
              <a:xfrm rot="19567857">
                <a:off x="6126848" y="2084628"/>
                <a:ext cx="107950" cy="445270"/>
              </a:xfrm>
              <a:prstGeom prst="moon">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円/楕円 190"/>
              <p:cNvSpPr/>
              <p:nvPr/>
            </p:nvSpPr>
            <p:spPr>
              <a:xfrm rot="19281531">
                <a:off x="6937846" y="1979391"/>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円/楕円 191"/>
              <p:cNvSpPr/>
              <p:nvPr/>
            </p:nvSpPr>
            <p:spPr>
              <a:xfrm rot="13512620">
                <a:off x="7205614" y="1995378"/>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3" name="円/楕円 192"/>
              <p:cNvSpPr/>
              <p:nvPr/>
            </p:nvSpPr>
            <p:spPr>
              <a:xfrm rot="5578231">
                <a:off x="6860417" y="1984723"/>
                <a:ext cx="231984"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円/楕円 193"/>
              <p:cNvSpPr/>
              <p:nvPr/>
            </p:nvSpPr>
            <p:spPr>
              <a:xfrm rot="3644667">
                <a:off x="6792955" y="2271752"/>
                <a:ext cx="255671"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27" name="グループ化 1026"/>
            <p:cNvGrpSpPr/>
            <p:nvPr/>
          </p:nvGrpSpPr>
          <p:grpSpPr>
            <a:xfrm>
              <a:off x="4576776" y="3820763"/>
              <a:ext cx="733988" cy="458742"/>
              <a:chOff x="3067434" y="3288540"/>
              <a:chExt cx="733988" cy="458742"/>
            </a:xfrm>
          </p:grpSpPr>
          <p:pic>
            <p:nvPicPr>
              <p:cNvPr id="195" name="Picture 4" descr="クリックすると新しいウィンドウで開きます"/>
              <p:cNvPicPr>
                <a:picLocks noChangeAspect="1" noChangeArrowheads="1"/>
              </p:cNvPicPr>
              <p:nvPr/>
            </p:nvPicPr>
            <p:blipFill rotWithShape="1">
              <a:blip r:embed="rId8" cstate="print">
                <a:extLst>
                  <a:ext uri="{BEBA8EAE-BF5A-486C-A8C5-ECC9F3942E4B}">
                    <a14:imgProps xmlns:a14="http://schemas.microsoft.com/office/drawing/2010/main">
                      <a14:imgLayer r:embed="rId9">
                        <a14:imgEffect>
                          <a14:backgroundRemoval t="10000" b="90000" l="0" r="100000"/>
                        </a14:imgEffect>
                      </a14:imgLayer>
                    </a14:imgProps>
                  </a:ext>
                  <a:ext uri="{28A0092B-C50C-407E-A947-70E740481C1C}">
                    <a14:useLocalDpi xmlns:a14="http://schemas.microsoft.com/office/drawing/2010/main" val="0"/>
                  </a:ext>
                </a:extLst>
              </a:blip>
              <a:srcRect t="20672" b="16828"/>
              <a:stretch/>
            </p:blipFill>
            <p:spPr bwMode="auto">
              <a:xfrm>
                <a:off x="3067434" y="3288540"/>
                <a:ext cx="733988" cy="458742"/>
              </a:xfrm>
              <a:prstGeom prst="rect">
                <a:avLst/>
              </a:prstGeom>
              <a:noFill/>
              <a:extLst>
                <a:ext uri="{909E8E84-426E-40DD-AFC4-6F175D3DCCD1}">
                  <a14:hiddenFill xmlns:a14="http://schemas.microsoft.com/office/drawing/2010/main">
                    <a:solidFill>
                      <a:srgbClr val="FFFFFF"/>
                    </a:solidFill>
                  </a14:hiddenFill>
                </a:ext>
              </a:extLst>
            </p:spPr>
          </p:pic>
          <p:cxnSp>
            <p:nvCxnSpPr>
              <p:cNvPr id="1025" name="直線コネクタ 1024"/>
              <p:cNvCxnSpPr/>
              <p:nvPr/>
            </p:nvCxnSpPr>
            <p:spPr>
              <a:xfrm>
                <a:off x="3667898" y="3433762"/>
                <a:ext cx="28416" cy="635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49" name="円/楕円 148"/>
            <p:cNvSpPr/>
            <p:nvPr/>
          </p:nvSpPr>
          <p:spPr>
            <a:xfrm>
              <a:off x="4447319" y="3271993"/>
              <a:ext cx="1866900" cy="13435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テキスト ボックス 153"/>
            <p:cNvSpPr txBox="1"/>
            <p:nvPr/>
          </p:nvSpPr>
          <p:spPr>
            <a:xfrm>
              <a:off x="4591292" y="3476499"/>
              <a:ext cx="1578954" cy="369332"/>
            </a:xfrm>
            <a:prstGeom prst="rect">
              <a:avLst/>
            </a:prstGeom>
            <a:noFill/>
          </p:spPr>
          <p:txBody>
            <a:bodyPr wrap="square" rtlCol="0">
              <a:spAutoFit/>
            </a:bodyPr>
            <a:lstStyle/>
            <a:p>
              <a:r>
                <a:rPr lang="ja-JP" altLang="en-US" dirty="0"/>
                <a:t>媒介生物</a:t>
              </a:r>
              <a:r>
                <a:rPr kumimoji="1" lang="ja-JP" altLang="en-US" dirty="0"/>
                <a:t>感染</a:t>
              </a:r>
            </a:p>
          </p:txBody>
        </p:sp>
      </p:grpSp>
      <p:grpSp>
        <p:nvGrpSpPr>
          <p:cNvPr id="135" name="グループ化 134"/>
          <p:cNvGrpSpPr/>
          <p:nvPr/>
        </p:nvGrpSpPr>
        <p:grpSpPr>
          <a:xfrm>
            <a:off x="5850628" y="3572234"/>
            <a:ext cx="1866900" cy="1343541"/>
            <a:chOff x="3438752" y="2726585"/>
            <a:chExt cx="1866900" cy="1343541"/>
          </a:xfrm>
        </p:grpSpPr>
        <p:sp>
          <p:nvSpPr>
            <p:cNvPr id="136" name="円/楕円 135"/>
            <p:cNvSpPr/>
            <p:nvPr/>
          </p:nvSpPr>
          <p:spPr>
            <a:xfrm>
              <a:off x="3438752" y="2726585"/>
              <a:ext cx="1866900" cy="13435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テキスト ボックス 136"/>
            <p:cNvSpPr txBox="1"/>
            <p:nvPr/>
          </p:nvSpPr>
          <p:spPr>
            <a:xfrm>
              <a:off x="3819923" y="2846419"/>
              <a:ext cx="1103367" cy="369332"/>
            </a:xfrm>
            <a:prstGeom prst="rect">
              <a:avLst/>
            </a:prstGeom>
            <a:noFill/>
          </p:spPr>
          <p:txBody>
            <a:bodyPr wrap="square" rtlCol="0">
              <a:spAutoFit/>
            </a:bodyPr>
            <a:lstStyle/>
            <a:p>
              <a:r>
                <a:rPr lang="ja-JP" altLang="en-US" dirty="0"/>
                <a:t>担体</a:t>
              </a:r>
              <a:r>
                <a:rPr kumimoji="1" lang="ja-JP" altLang="en-US" dirty="0"/>
                <a:t>感染</a:t>
              </a:r>
            </a:p>
          </p:txBody>
        </p:sp>
        <p:pic>
          <p:nvPicPr>
            <p:cNvPr id="138" name="Picture 6"/>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7210" t="7745" r="4425" b="13133"/>
            <a:stretch/>
          </p:blipFill>
          <p:spPr bwMode="auto">
            <a:xfrm>
              <a:off x="3977140" y="3594225"/>
              <a:ext cx="704850" cy="386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 name="Picture 8" descr="クリックすると新しいウィンドウで開きます"/>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717696" y="3205161"/>
              <a:ext cx="384837" cy="752475"/>
            </a:xfrm>
            <a:prstGeom prst="rect">
              <a:avLst/>
            </a:prstGeom>
            <a:noFill/>
            <a:extLst>
              <a:ext uri="{909E8E84-426E-40DD-AFC4-6F175D3DCCD1}">
                <a14:hiddenFill xmlns:a14="http://schemas.microsoft.com/office/drawing/2010/main">
                  <a:solidFill>
                    <a:srgbClr val="FFFFFF"/>
                  </a:solidFill>
                </a14:hiddenFill>
              </a:ext>
            </a:extLst>
          </p:spPr>
        </p:pic>
        <p:pic>
          <p:nvPicPr>
            <p:cNvPr id="155" name="Picture 12" descr="クリックすると新しいウィンドウで開きます"/>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582216" y="3215154"/>
              <a:ext cx="789986" cy="467249"/>
            </a:xfrm>
            <a:prstGeom prst="rect">
              <a:avLst/>
            </a:prstGeom>
            <a:noFill/>
            <a:extLst>
              <a:ext uri="{909E8E84-426E-40DD-AFC4-6F175D3DCCD1}">
                <a14:hiddenFill xmlns:a14="http://schemas.microsoft.com/office/drawing/2010/main">
                  <a:solidFill>
                    <a:srgbClr val="FFFFFF"/>
                  </a:solidFill>
                </a14:hiddenFill>
              </a:ext>
            </a:extLst>
          </p:spPr>
        </p:pic>
      </p:grpSp>
      <p:sp>
        <p:nvSpPr>
          <p:cNvPr id="156" name="タイトル 1">
            <a:extLst>
              <a:ext uri="{FF2B5EF4-FFF2-40B4-BE49-F238E27FC236}">
                <a16:creationId xmlns:a16="http://schemas.microsoft.com/office/drawing/2014/main" id="{1778184B-EE2A-D245-B2AD-E90A121D5F8A}"/>
              </a:ext>
            </a:extLst>
          </p:cNvPr>
          <p:cNvSpPr txBox="1">
            <a:spLocks/>
          </p:cNvSpPr>
          <p:nvPr/>
        </p:nvSpPr>
        <p:spPr>
          <a:xfrm>
            <a:off x="625303" y="179752"/>
            <a:ext cx="7886700" cy="495197"/>
          </a:xfrm>
          <a:prstGeom prst="rect">
            <a:avLst/>
          </a:prstGeom>
        </p:spPr>
        <p:txBody>
          <a:bodyPr/>
          <a:lstStyle>
            <a:lvl1pPr algn="ctr" defTabSz="385763" rtl="0" eaLnBrk="1" latinLnBrk="0" hangingPunct="1">
              <a:lnSpc>
                <a:spcPct val="90000"/>
              </a:lnSpc>
              <a:spcBef>
                <a:spcPct val="0"/>
              </a:spcBef>
              <a:buNone/>
              <a:defRPr kumimoji="1" sz="3200" b="1" kern="1200">
                <a:solidFill>
                  <a:schemeClr val="tx1"/>
                </a:solidFill>
                <a:latin typeface="+mj-lt"/>
                <a:ea typeface="+mj-ea"/>
                <a:cs typeface="+mj-cs"/>
              </a:defRPr>
            </a:lvl1pPr>
          </a:lstStyle>
          <a:p>
            <a:r>
              <a:rPr lang="ja-JP" altLang="en-US" sz="2400" dirty="0"/>
              <a:t>生物剤の感染経路</a:t>
            </a:r>
          </a:p>
        </p:txBody>
      </p:sp>
      <p:sp>
        <p:nvSpPr>
          <p:cNvPr id="34" name="テキスト ボックス 33"/>
          <p:cNvSpPr txBox="1"/>
          <p:nvPr/>
        </p:nvSpPr>
        <p:spPr>
          <a:xfrm>
            <a:off x="4016021" y="1985415"/>
            <a:ext cx="1252299" cy="523220"/>
          </a:xfrm>
          <a:prstGeom prst="rect">
            <a:avLst/>
          </a:prstGeom>
          <a:noFill/>
        </p:spPr>
        <p:txBody>
          <a:bodyPr wrap="square" rtlCol="0">
            <a:spAutoFit/>
          </a:bodyPr>
          <a:lstStyle/>
          <a:p>
            <a:pPr algn="ctr"/>
            <a:r>
              <a:rPr lang="ja-JP" altLang="en-US" sz="1400" dirty="0"/>
              <a:t>空中を浮遊し</a:t>
            </a:r>
            <a:endParaRPr kumimoji="1" lang="en-US" altLang="ja-JP" sz="1400" dirty="0"/>
          </a:p>
          <a:p>
            <a:pPr algn="ctr"/>
            <a:r>
              <a:rPr kumimoji="1" lang="ja-JP" altLang="en-US" sz="1400" dirty="0"/>
              <a:t>吸入</a:t>
            </a:r>
          </a:p>
        </p:txBody>
      </p:sp>
      <p:sp>
        <p:nvSpPr>
          <p:cNvPr id="157" name="下矢印 156"/>
          <p:cNvSpPr/>
          <p:nvPr/>
        </p:nvSpPr>
        <p:spPr>
          <a:xfrm rot="3746773">
            <a:off x="5522523" y="2259716"/>
            <a:ext cx="897509" cy="925770"/>
          </a:xfrm>
          <a:prstGeom prst="downArrow">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5573393" y="2523708"/>
            <a:ext cx="1082348" cy="523220"/>
          </a:xfrm>
          <a:prstGeom prst="rect">
            <a:avLst/>
          </a:prstGeom>
          <a:noFill/>
        </p:spPr>
        <p:txBody>
          <a:bodyPr wrap="none" rtlCol="0">
            <a:spAutoFit/>
          </a:bodyPr>
          <a:lstStyle/>
          <a:p>
            <a:r>
              <a:rPr kumimoji="1" lang="ja-JP" altLang="en-US" sz="1400" dirty="0"/>
              <a:t>１～２ｍ</a:t>
            </a:r>
            <a:endParaRPr kumimoji="1" lang="en-US" altLang="ja-JP" sz="1400" dirty="0"/>
          </a:p>
          <a:p>
            <a:r>
              <a:rPr kumimoji="1" lang="ja-JP" altLang="en-US" sz="1400" dirty="0"/>
              <a:t>飛散し吸入</a:t>
            </a:r>
          </a:p>
        </p:txBody>
      </p:sp>
      <p:cxnSp>
        <p:nvCxnSpPr>
          <p:cNvPr id="76" name="直線矢印コネクタ 75"/>
          <p:cNvCxnSpPr/>
          <p:nvPr/>
        </p:nvCxnSpPr>
        <p:spPr>
          <a:xfrm flipH="1" flipV="1">
            <a:off x="5727700" y="1572256"/>
            <a:ext cx="686518" cy="29444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a:off x="5688624" y="1167467"/>
            <a:ext cx="1082348" cy="307777"/>
          </a:xfrm>
          <a:prstGeom prst="rect">
            <a:avLst/>
          </a:prstGeom>
          <a:noFill/>
        </p:spPr>
        <p:txBody>
          <a:bodyPr wrap="none" rtlCol="0">
            <a:spAutoFit/>
          </a:bodyPr>
          <a:lstStyle/>
          <a:p>
            <a:r>
              <a:rPr kumimoji="1" lang="ja-JP" altLang="en-US" sz="1400" dirty="0"/>
              <a:t>水分が蒸発</a:t>
            </a:r>
          </a:p>
        </p:txBody>
      </p:sp>
      <p:cxnSp>
        <p:nvCxnSpPr>
          <p:cNvPr id="158" name="直線矢印コネクタ 157"/>
          <p:cNvCxnSpPr/>
          <p:nvPr/>
        </p:nvCxnSpPr>
        <p:spPr>
          <a:xfrm flipV="1">
            <a:off x="2656767" y="1547572"/>
            <a:ext cx="785236" cy="29749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a:xfrm>
            <a:off x="2318050" y="1039570"/>
            <a:ext cx="1403506" cy="523220"/>
          </a:xfrm>
          <a:prstGeom prst="rect">
            <a:avLst/>
          </a:prstGeom>
          <a:noFill/>
        </p:spPr>
        <p:txBody>
          <a:bodyPr wrap="square" rtlCol="0">
            <a:spAutoFit/>
          </a:bodyPr>
          <a:lstStyle/>
          <a:p>
            <a:r>
              <a:rPr kumimoji="1" lang="ja-JP" altLang="en-US" sz="1400" dirty="0"/>
              <a:t>吐物・排泄物</a:t>
            </a:r>
            <a:endParaRPr kumimoji="1" lang="en-US" altLang="ja-JP" sz="1400" dirty="0"/>
          </a:p>
          <a:p>
            <a:r>
              <a:rPr kumimoji="1" lang="ja-JP" altLang="en-US" sz="1400" dirty="0"/>
              <a:t>からの揮発</a:t>
            </a:r>
          </a:p>
        </p:txBody>
      </p:sp>
      <p:grpSp>
        <p:nvGrpSpPr>
          <p:cNvPr id="79" name="グループ化 78"/>
          <p:cNvGrpSpPr/>
          <p:nvPr/>
        </p:nvGrpSpPr>
        <p:grpSpPr>
          <a:xfrm>
            <a:off x="3576380" y="606840"/>
            <a:ext cx="1972545" cy="1343541"/>
            <a:chOff x="3576380" y="594140"/>
            <a:chExt cx="1972545" cy="1343541"/>
          </a:xfrm>
        </p:grpSpPr>
        <p:grpSp>
          <p:nvGrpSpPr>
            <p:cNvPr id="17" name="グループ化 16"/>
            <p:cNvGrpSpPr/>
            <p:nvPr/>
          </p:nvGrpSpPr>
          <p:grpSpPr>
            <a:xfrm>
              <a:off x="3576380" y="594140"/>
              <a:ext cx="1972545" cy="1343541"/>
              <a:chOff x="2781300" y="192583"/>
              <a:chExt cx="1972545" cy="1343541"/>
            </a:xfrm>
          </p:grpSpPr>
          <p:sp>
            <p:nvSpPr>
              <p:cNvPr id="72" name="円/楕円 71"/>
              <p:cNvSpPr/>
              <p:nvPr/>
            </p:nvSpPr>
            <p:spPr>
              <a:xfrm>
                <a:off x="2886945" y="192583"/>
                <a:ext cx="1866900" cy="13435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3247690" y="306067"/>
                <a:ext cx="1280160" cy="369332"/>
              </a:xfrm>
              <a:prstGeom prst="rect">
                <a:avLst/>
              </a:prstGeom>
              <a:noFill/>
            </p:spPr>
            <p:txBody>
              <a:bodyPr wrap="square" rtlCol="0">
                <a:spAutoFit/>
              </a:bodyPr>
              <a:lstStyle/>
              <a:p>
                <a:r>
                  <a:rPr lang="ja-JP" altLang="en-US" dirty="0"/>
                  <a:t>空気</a:t>
                </a:r>
                <a:r>
                  <a:rPr kumimoji="1" lang="ja-JP" altLang="en-US" dirty="0"/>
                  <a:t>感染</a:t>
                </a:r>
              </a:p>
            </p:txBody>
          </p:sp>
          <p:sp>
            <p:nvSpPr>
              <p:cNvPr id="92" name="テキスト ボックス 91"/>
              <p:cNvSpPr txBox="1"/>
              <p:nvPr/>
            </p:nvSpPr>
            <p:spPr>
              <a:xfrm>
                <a:off x="3096396" y="1170541"/>
                <a:ext cx="1443024" cy="253916"/>
              </a:xfrm>
              <a:prstGeom prst="rect">
                <a:avLst/>
              </a:prstGeom>
              <a:noFill/>
            </p:spPr>
            <p:txBody>
              <a:bodyPr wrap="none" rtlCol="0">
                <a:spAutoFit/>
              </a:bodyPr>
              <a:lstStyle/>
              <a:p>
                <a:r>
                  <a:rPr kumimoji="1" lang="ja-JP" altLang="en-US" sz="1050" dirty="0"/>
                  <a:t>直径５</a:t>
                </a:r>
                <a:r>
                  <a:rPr lang="en-US" altLang="ja-JP" sz="1050" dirty="0" err="1"/>
                  <a:t>μm</a:t>
                </a:r>
                <a:r>
                  <a:rPr lang="ja-JP" altLang="en-US" sz="1050" dirty="0"/>
                  <a:t>以下の粒子</a:t>
                </a:r>
                <a:endParaRPr kumimoji="1" lang="en-US" altLang="ja-JP" sz="1050" dirty="0"/>
              </a:p>
            </p:txBody>
          </p:sp>
          <p:sp>
            <p:nvSpPr>
              <p:cNvPr id="3" name="フリーフォーム 2"/>
              <p:cNvSpPr/>
              <p:nvPr/>
            </p:nvSpPr>
            <p:spPr>
              <a:xfrm>
                <a:off x="2781300" y="557213"/>
                <a:ext cx="0" cy="0"/>
              </a:xfrm>
              <a:custGeom>
                <a:avLst/>
                <a:gdLst>
                  <a:gd name="connsiteX0" fmla="*/ 0 w 0"/>
                  <a:gd name="connsiteY0" fmla="*/ 0 h 0"/>
                  <a:gd name="connsiteX1" fmla="*/ 0 w 0"/>
                  <a:gd name="connsiteY1" fmla="*/ 0 h 0"/>
                </a:gdLst>
                <a:ahLst/>
                <a:cxnLst>
                  <a:cxn ang="0">
                    <a:pos x="connsiteX0" y="connsiteY0"/>
                  </a:cxn>
                  <a:cxn ang="0">
                    <a:pos x="connsiteX1" y="connsiteY1"/>
                  </a:cxn>
                </a:cxnLst>
                <a:rect l="l" t="t" r="r" b="b"/>
                <a:pathLst>
                  <a:path>
                    <a:moveTo>
                      <a:pt x="0" y="0"/>
                    </a:move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爆発 2 100"/>
              <p:cNvSpPr/>
              <p:nvPr/>
            </p:nvSpPr>
            <p:spPr>
              <a:xfrm>
                <a:off x="3667091" y="724467"/>
                <a:ext cx="45719" cy="45719"/>
              </a:xfrm>
              <a:prstGeom prst="irregularSeal2">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太陽 102"/>
              <p:cNvSpPr/>
              <p:nvPr/>
            </p:nvSpPr>
            <p:spPr>
              <a:xfrm>
                <a:off x="4020015" y="845607"/>
                <a:ext cx="45719" cy="45719"/>
              </a:xfrm>
              <a:prstGeom prst="sun">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星 16 104"/>
              <p:cNvSpPr/>
              <p:nvPr/>
            </p:nvSpPr>
            <p:spPr>
              <a:xfrm flipH="1">
                <a:off x="3736171" y="790404"/>
                <a:ext cx="45719" cy="45719"/>
              </a:xfrm>
              <a:prstGeom prst="star1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爆発 2 107"/>
              <p:cNvSpPr/>
              <p:nvPr/>
            </p:nvSpPr>
            <p:spPr>
              <a:xfrm>
                <a:off x="3965551" y="930456"/>
                <a:ext cx="45719" cy="45719"/>
              </a:xfrm>
              <a:prstGeom prst="irregularSeal2">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太陽 109"/>
              <p:cNvSpPr/>
              <p:nvPr/>
            </p:nvSpPr>
            <p:spPr>
              <a:xfrm>
                <a:off x="3778563" y="891326"/>
                <a:ext cx="45719" cy="45719"/>
              </a:xfrm>
              <a:prstGeom prst="sun">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星 16 110"/>
              <p:cNvSpPr/>
              <p:nvPr/>
            </p:nvSpPr>
            <p:spPr>
              <a:xfrm flipH="1">
                <a:off x="4149722" y="664743"/>
                <a:ext cx="45719" cy="45719"/>
              </a:xfrm>
              <a:prstGeom prst="star1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爆発 2 111"/>
              <p:cNvSpPr/>
              <p:nvPr/>
            </p:nvSpPr>
            <p:spPr>
              <a:xfrm>
                <a:off x="4195441" y="966309"/>
                <a:ext cx="45719" cy="45719"/>
              </a:xfrm>
              <a:prstGeom prst="irregularSeal2">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太陽 113"/>
              <p:cNvSpPr/>
              <p:nvPr/>
            </p:nvSpPr>
            <p:spPr>
              <a:xfrm>
                <a:off x="4218289" y="754073"/>
                <a:ext cx="45719" cy="45719"/>
              </a:xfrm>
              <a:prstGeom prst="sun">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星 16 114"/>
              <p:cNvSpPr/>
              <p:nvPr/>
            </p:nvSpPr>
            <p:spPr>
              <a:xfrm flipH="1">
                <a:off x="3736170" y="1031744"/>
                <a:ext cx="45719" cy="45719"/>
              </a:xfrm>
              <a:prstGeom prst="star1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爆発 2 115"/>
              <p:cNvSpPr/>
              <p:nvPr/>
            </p:nvSpPr>
            <p:spPr>
              <a:xfrm>
                <a:off x="3976367" y="687603"/>
                <a:ext cx="45719" cy="45719"/>
              </a:xfrm>
              <a:prstGeom prst="irregularSeal2">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太陽 117"/>
              <p:cNvSpPr/>
              <p:nvPr/>
            </p:nvSpPr>
            <p:spPr>
              <a:xfrm>
                <a:off x="3885243" y="710462"/>
                <a:ext cx="45719" cy="45719"/>
              </a:xfrm>
              <a:prstGeom prst="sun">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星 16 118"/>
              <p:cNvSpPr/>
              <p:nvPr/>
            </p:nvSpPr>
            <p:spPr>
              <a:xfrm flipH="1">
                <a:off x="3999226" y="767544"/>
                <a:ext cx="45719" cy="45719"/>
              </a:xfrm>
              <a:prstGeom prst="star1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1" name="直線コネクタ 120"/>
              <p:cNvCxnSpPr/>
              <p:nvPr/>
            </p:nvCxnSpPr>
            <p:spPr>
              <a:xfrm flipV="1">
                <a:off x="3813169" y="670636"/>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flipV="1">
                <a:off x="3965569" y="823036"/>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a:xfrm flipV="1">
                <a:off x="4094156" y="857492"/>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a:xfrm flipV="1">
                <a:off x="4117969" y="975436"/>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p:cNvCxnSpPr/>
              <p:nvPr/>
            </p:nvCxnSpPr>
            <p:spPr>
              <a:xfrm flipV="1">
                <a:off x="3879686" y="1003479"/>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a:xfrm flipV="1">
                <a:off x="3896989" y="904206"/>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flipV="1">
                <a:off x="4144165" y="786371"/>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flipV="1">
                <a:off x="4336727" y="899443"/>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flipV="1">
                <a:off x="4055887" y="687603"/>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a:xfrm flipV="1">
                <a:off x="4056056" y="1051206"/>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a:xfrm flipV="1">
                <a:off x="3840157" y="802002"/>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6" name="フリーフォーム 145"/>
              <p:cNvSpPr/>
              <p:nvPr/>
            </p:nvSpPr>
            <p:spPr>
              <a:xfrm>
                <a:off x="4105269" y="715748"/>
                <a:ext cx="534040" cy="45719"/>
              </a:xfrm>
              <a:custGeom>
                <a:avLst/>
                <a:gdLst>
                  <a:gd name="connsiteX0" fmla="*/ 0 w 754062"/>
                  <a:gd name="connsiteY0" fmla="*/ 90488 h 90488"/>
                  <a:gd name="connsiteX1" fmla="*/ 146050 w 754062"/>
                  <a:gd name="connsiteY1" fmla="*/ 12700 h 90488"/>
                  <a:gd name="connsiteX2" fmla="*/ 303212 w 754062"/>
                  <a:gd name="connsiteY2" fmla="*/ 79375 h 90488"/>
                  <a:gd name="connsiteX3" fmla="*/ 452437 w 754062"/>
                  <a:gd name="connsiteY3" fmla="*/ 3175 h 90488"/>
                  <a:gd name="connsiteX4" fmla="*/ 600075 w 754062"/>
                  <a:gd name="connsiteY4" fmla="*/ 79375 h 90488"/>
                  <a:gd name="connsiteX5" fmla="*/ 754062 w 754062"/>
                  <a:gd name="connsiteY5" fmla="*/ 0 h 9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4062" h="90488">
                    <a:moveTo>
                      <a:pt x="0" y="90488"/>
                    </a:moveTo>
                    <a:cubicBezTo>
                      <a:pt x="47757" y="52520"/>
                      <a:pt x="95515" y="14552"/>
                      <a:pt x="146050" y="12700"/>
                    </a:cubicBezTo>
                    <a:cubicBezTo>
                      <a:pt x="196585" y="10848"/>
                      <a:pt x="252148" y="80962"/>
                      <a:pt x="303212" y="79375"/>
                    </a:cubicBezTo>
                    <a:cubicBezTo>
                      <a:pt x="354276" y="77788"/>
                      <a:pt x="402960" y="3175"/>
                      <a:pt x="452437" y="3175"/>
                    </a:cubicBezTo>
                    <a:cubicBezTo>
                      <a:pt x="501914" y="3175"/>
                      <a:pt x="549804" y="79904"/>
                      <a:pt x="600075" y="79375"/>
                    </a:cubicBezTo>
                    <a:cubicBezTo>
                      <a:pt x="650346" y="78846"/>
                      <a:pt x="702204" y="39423"/>
                      <a:pt x="754062" y="0"/>
                    </a:cubicBez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フリーフォーム 146"/>
              <p:cNvSpPr/>
              <p:nvPr/>
            </p:nvSpPr>
            <p:spPr>
              <a:xfrm>
                <a:off x="4123472" y="806765"/>
                <a:ext cx="534040" cy="45719"/>
              </a:xfrm>
              <a:custGeom>
                <a:avLst/>
                <a:gdLst>
                  <a:gd name="connsiteX0" fmla="*/ 0 w 754062"/>
                  <a:gd name="connsiteY0" fmla="*/ 90488 h 90488"/>
                  <a:gd name="connsiteX1" fmla="*/ 146050 w 754062"/>
                  <a:gd name="connsiteY1" fmla="*/ 12700 h 90488"/>
                  <a:gd name="connsiteX2" fmla="*/ 303212 w 754062"/>
                  <a:gd name="connsiteY2" fmla="*/ 79375 h 90488"/>
                  <a:gd name="connsiteX3" fmla="*/ 452437 w 754062"/>
                  <a:gd name="connsiteY3" fmla="*/ 3175 h 90488"/>
                  <a:gd name="connsiteX4" fmla="*/ 600075 w 754062"/>
                  <a:gd name="connsiteY4" fmla="*/ 79375 h 90488"/>
                  <a:gd name="connsiteX5" fmla="*/ 754062 w 754062"/>
                  <a:gd name="connsiteY5" fmla="*/ 0 h 9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4062" h="90488">
                    <a:moveTo>
                      <a:pt x="0" y="90488"/>
                    </a:moveTo>
                    <a:cubicBezTo>
                      <a:pt x="47757" y="52520"/>
                      <a:pt x="95515" y="14552"/>
                      <a:pt x="146050" y="12700"/>
                    </a:cubicBezTo>
                    <a:cubicBezTo>
                      <a:pt x="196585" y="10848"/>
                      <a:pt x="252148" y="80962"/>
                      <a:pt x="303212" y="79375"/>
                    </a:cubicBezTo>
                    <a:cubicBezTo>
                      <a:pt x="354276" y="77788"/>
                      <a:pt x="402960" y="3175"/>
                      <a:pt x="452437" y="3175"/>
                    </a:cubicBezTo>
                    <a:cubicBezTo>
                      <a:pt x="501914" y="3175"/>
                      <a:pt x="549804" y="79904"/>
                      <a:pt x="600075" y="79375"/>
                    </a:cubicBezTo>
                    <a:cubicBezTo>
                      <a:pt x="650346" y="78846"/>
                      <a:pt x="702204" y="39423"/>
                      <a:pt x="754062" y="0"/>
                    </a:cubicBez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フリーフォーム 147"/>
              <p:cNvSpPr/>
              <p:nvPr/>
            </p:nvSpPr>
            <p:spPr>
              <a:xfrm>
                <a:off x="4123472" y="904206"/>
                <a:ext cx="534040" cy="45719"/>
              </a:xfrm>
              <a:custGeom>
                <a:avLst/>
                <a:gdLst>
                  <a:gd name="connsiteX0" fmla="*/ 0 w 754062"/>
                  <a:gd name="connsiteY0" fmla="*/ 90488 h 90488"/>
                  <a:gd name="connsiteX1" fmla="*/ 146050 w 754062"/>
                  <a:gd name="connsiteY1" fmla="*/ 12700 h 90488"/>
                  <a:gd name="connsiteX2" fmla="*/ 303212 w 754062"/>
                  <a:gd name="connsiteY2" fmla="*/ 79375 h 90488"/>
                  <a:gd name="connsiteX3" fmla="*/ 452437 w 754062"/>
                  <a:gd name="connsiteY3" fmla="*/ 3175 h 90488"/>
                  <a:gd name="connsiteX4" fmla="*/ 600075 w 754062"/>
                  <a:gd name="connsiteY4" fmla="*/ 79375 h 90488"/>
                  <a:gd name="connsiteX5" fmla="*/ 754062 w 754062"/>
                  <a:gd name="connsiteY5" fmla="*/ 0 h 9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4062" h="90488">
                    <a:moveTo>
                      <a:pt x="0" y="90488"/>
                    </a:moveTo>
                    <a:cubicBezTo>
                      <a:pt x="47757" y="52520"/>
                      <a:pt x="95515" y="14552"/>
                      <a:pt x="146050" y="12700"/>
                    </a:cubicBezTo>
                    <a:cubicBezTo>
                      <a:pt x="196585" y="10848"/>
                      <a:pt x="252148" y="80962"/>
                      <a:pt x="303212" y="79375"/>
                    </a:cubicBezTo>
                    <a:cubicBezTo>
                      <a:pt x="354276" y="77788"/>
                      <a:pt x="402960" y="3175"/>
                      <a:pt x="452437" y="3175"/>
                    </a:cubicBezTo>
                    <a:cubicBezTo>
                      <a:pt x="501914" y="3175"/>
                      <a:pt x="549804" y="79904"/>
                      <a:pt x="600075" y="79375"/>
                    </a:cubicBezTo>
                    <a:cubicBezTo>
                      <a:pt x="650346" y="78846"/>
                      <a:pt x="702204" y="39423"/>
                      <a:pt x="754062" y="0"/>
                    </a:cubicBezTo>
                  </a:path>
                </a:pathLst>
              </a:cu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4" name="直線コネクタ 123"/>
              <p:cNvCxnSpPr/>
              <p:nvPr/>
            </p:nvCxnSpPr>
            <p:spPr>
              <a:xfrm flipV="1">
                <a:off x="3746632" y="961546"/>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59" name="Picture 2" descr="クリックすると新しいウィンドウで開きます"/>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a:stretch/>
          </p:blipFill>
          <p:spPr bwMode="auto">
            <a:xfrm>
              <a:off x="4098364" y="1076346"/>
              <a:ext cx="180398" cy="252361"/>
            </a:xfrm>
            <a:prstGeom prst="rect">
              <a:avLst/>
            </a:prstGeom>
            <a:noFill/>
            <a:extLst>
              <a:ext uri="{909E8E84-426E-40DD-AFC4-6F175D3DCCD1}">
                <a14:hiddenFill xmlns:a14="http://schemas.microsoft.com/office/drawing/2010/main">
                  <a:solidFill>
                    <a:srgbClr val="FFFFFF"/>
                  </a:solidFill>
                </a14:hiddenFill>
              </a:ext>
            </a:extLst>
          </p:spPr>
        </p:pic>
        <p:pic>
          <p:nvPicPr>
            <p:cNvPr id="160" name="Picture 4" descr="赤い唇コレクション セット : ストックイラストレーション"/>
            <p:cNvPicPr>
              <a:picLocks noChangeAspect="1" noChangeArrowheads="1"/>
            </p:cNvPicPr>
            <p:nvPr/>
          </p:nvPicPr>
          <p:blipFill rotWithShape="1">
            <a:blip r:embed="rId14" cstate="print">
              <a:extLst>
                <a:ext uri="{BEBA8EAE-BF5A-486C-A8C5-ECC9F3942E4B}">
                  <a14:imgProps xmlns:a14="http://schemas.microsoft.com/office/drawing/2010/main">
                    <a14:imgLayer r:embed="rId15">
                      <a14:imgEffect>
                        <a14:backgroundRemoval t="0" b="100000" l="0" r="100000"/>
                      </a14:imgEffect>
                      <a14:imgEffect>
                        <a14:saturation sat="33000"/>
                      </a14:imgEffect>
                    </a14:imgLayer>
                  </a14:imgProps>
                </a:ext>
                <a:ext uri="{28A0092B-C50C-407E-A947-70E740481C1C}">
                  <a14:useLocalDpi xmlns:a14="http://schemas.microsoft.com/office/drawing/2010/main" val="0"/>
                </a:ext>
              </a:extLst>
            </a:blip>
            <a:srcRect/>
            <a:stretch/>
          </p:blipFill>
          <p:spPr bwMode="auto">
            <a:xfrm rot="874849">
              <a:off x="4039375" y="1362299"/>
              <a:ext cx="260564" cy="168403"/>
            </a:xfrm>
            <a:prstGeom prst="rect">
              <a:avLst/>
            </a:prstGeom>
            <a:noFill/>
            <a:extLst>
              <a:ext uri="{909E8E84-426E-40DD-AFC4-6F175D3DCCD1}">
                <a14:hiddenFill xmlns:a14="http://schemas.microsoft.com/office/drawing/2010/main">
                  <a:solidFill>
                    <a:srgbClr val="FFFFFF"/>
                  </a:solidFill>
                </a14:hiddenFill>
              </a:ext>
            </a:extLst>
          </p:spPr>
        </p:pic>
        <p:sp>
          <p:nvSpPr>
            <p:cNvPr id="75" name="円弧 74"/>
            <p:cNvSpPr/>
            <p:nvPr/>
          </p:nvSpPr>
          <p:spPr>
            <a:xfrm>
              <a:off x="4264707" y="1398605"/>
              <a:ext cx="368659" cy="138774"/>
            </a:xfrm>
            <a:prstGeom prst="arc">
              <a:avLst>
                <a:gd name="adj1" fmla="val 11178064"/>
                <a:gd name="adj2" fmla="val 17013020"/>
              </a:avLst>
            </a:prstGeom>
            <a:ln w="190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1" name="円弧 160"/>
            <p:cNvSpPr/>
            <p:nvPr/>
          </p:nvSpPr>
          <p:spPr>
            <a:xfrm flipV="1">
              <a:off x="4201207" y="1214455"/>
              <a:ext cx="368659" cy="138774"/>
            </a:xfrm>
            <a:prstGeom prst="arc">
              <a:avLst>
                <a:gd name="adj1" fmla="val 11178064"/>
                <a:gd name="adj2" fmla="val 17013020"/>
              </a:avLst>
            </a:prstGeom>
            <a:ln w="190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62" name="下矢印 161"/>
          <p:cNvSpPr/>
          <p:nvPr/>
        </p:nvSpPr>
        <p:spPr>
          <a:xfrm rot="17853227" flipH="1">
            <a:off x="2725316" y="2205170"/>
            <a:ext cx="897509" cy="925770"/>
          </a:xfrm>
          <a:prstGeom prst="downArrow">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 name="下矢印 162"/>
          <p:cNvSpPr/>
          <p:nvPr/>
        </p:nvSpPr>
        <p:spPr>
          <a:xfrm rot="17853227" flipV="1">
            <a:off x="5066399" y="3215242"/>
            <a:ext cx="897509" cy="925770"/>
          </a:xfrm>
          <a:prstGeom prst="downArrow">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下矢印 163"/>
          <p:cNvSpPr/>
          <p:nvPr/>
        </p:nvSpPr>
        <p:spPr>
          <a:xfrm rot="3746773" flipH="1" flipV="1">
            <a:off x="3344423" y="3273258"/>
            <a:ext cx="897509" cy="925770"/>
          </a:xfrm>
          <a:prstGeom prst="downArrow">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p:cNvSpPr txBox="1"/>
          <p:nvPr/>
        </p:nvSpPr>
        <p:spPr>
          <a:xfrm>
            <a:off x="5124450" y="3458034"/>
            <a:ext cx="723275" cy="523220"/>
          </a:xfrm>
          <a:prstGeom prst="rect">
            <a:avLst/>
          </a:prstGeom>
          <a:noFill/>
        </p:spPr>
        <p:txBody>
          <a:bodyPr wrap="none" rtlCol="0">
            <a:spAutoFit/>
          </a:bodyPr>
          <a:lstStyle/>
          <a:p>
            <a:pPr algn="ctr"/>
            <a:r>
              <a:rPr lang="ja-JP" altLang="en-US" sz="1400" dirty="0"/>
              <a:t>口から</a:t>
            </a:r>
            <a:endParaRPr lang="en-US" altLang="ja-JP" sz="1400" dirty="0"/>
          </a:p>
          <a:p>
            <a:pPr algn="ctr"/>
            <a:r>
              <a:rPr kumimoji="1" lang="ja-JP" altLang="en-US" sz="1400" dirty="0"/>
              <a:t>摂取</a:t>
            </a:r>
          </a:p>
        </p:txBody>
      </p:sp>
      <p:sp>
        <p:nvSpPr>
          <p:cNvPr id="16" name="テキスト ボックス 15"/>
          <p:cNvSpPr txBox="1"/>
          <p:nvPr/>
        </p:nvSpPr>
        <p:spPr>
          <a:xfrm>
            <a:off x="3418732" y="3605457"/>
            <a:ext cx="646331" cy="369332"/>
          </a:xfrm>
          <a:prstGeom prst="rect">
            <a:avLst/>
          </a:prstGeom>
          <a:noFill/>
        </p:spPr>
        <p:txBody>
          <a:bodyPr wrap="none" rtlCol="0">
            <a:spAutoFit/>
          </a:bodyPr>
          <a:lstStyle/>
          <a:p>
            <a:r>
              <a:rPr kumimoji="1" lang="ja-JP" altLang="en-US" dirty="0"/>
              <a:t>刺咬</a:t>
            </a:r>
            <a:endParaRPr kumimoji="1" lang="en-US" altLang="ja-JP" dirty="0"/>
          </a:p>
        </p:txBody>
      </p:sp>
      <p:sp>
        <p:nvSpPr>
          <p:cNvPr id="74" name="テキスト ボックス 73"/>
          <p:cNvSpPr txBox="1"/>
          <p:nvPr/>
        </p:nvSpPr>
        <p:spPr>
          <a:xfrm>
            <a:off x="2588831" y="2512045"/>
            <a:ext cx="1904003" cy="523220"/>
          </a:xfrm>
          <a:prstGeom prst="rect">
            <a:avLst/>
          </a:prstGeom>
          <a:noFill/>
        </p:spPr>
        <p:txBody>
          <a:bodyPr wrap="square" rtlCol="0">
            <a:spAutoFit/>
          </a:bodyPr>
          <a:lstStyle/>
          <a:p>
            <a:r>
              <a:rPr kumimoji="1" lang="ja-JP" altLang="en-US" sz="1400" dirty="0"/>
              <a:t>手を介して口、</a:t>
            </a:r>
            <a:endParaRPr kumimoji="1" lang="en-US" altLang="ja-JP" sz="1400" dirty="0"/>
          </a:p>
          <a:p>
            <a:r>
              <a:rPr kumimoji="1" lang="ja-JP" altLang="en-US" sz="1400" dirty="0"/>
              <a:t>鼻粘膜等から侵入</a:t>
            </a:r>
          </a:p>
        </p:txBody>
      </p:sp>
      <p:sp>
        <p:nvSpPr>
          <p:cNvPr id="33" name="角丸四角形 32">
            <a:extLst>
              <a:ext uri="{FF2B5EF4-FFF2-40B4-BE49-F238E27FC236}">
                <a16:creationId xmlns:a16="http://schemas.microsoft.com/office/drawing/2014/main" id="{36239841-DB07-C545-9CE1-A9DB5C74D7E7}"/>
              </a:ext>
            </a:extLst>
          </p:cNvPr>
          <p:cNvSpPr/>
          <p:nvPr/>
        </p:nvSpPr>
        <p:spPr>
          <a:xfrm>
            <a:off x="6179995" y="1457362"/>
            <a:ext cx="2651405" cy="136581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a:t>手指衛生</a:t>
            </a:r>
            <a:endParaRPr lang="en-US" altLang="ja-JP" sz="2400" dirty="0"/>
          </a:p>
          <a:p>
            <a:pPr algn="ctr"/>
            <a:r>
              <a:rPr kumimoji="1" lang="en-US" altLang="ja-JP" sz="2400" dirty="0"/>
              <a:t>PPE</a:t>
            </a:r>
            <a:r>
              <a:rPr lang="en-US" altLang="ja-JP" sz="2400" dirty="0"/>
              <a:t>(</a:t>
            </a:r>
            <a:r>
              <a:rPr kumimoji="1" lang="ja-JP" altLang="en-US" sz="2400"/>
              <a:t>防護装備</a:t>
            </a:r>
            <a:r>
              <a:rPr kumimoji="1" lang="en-US" altLang="ja-JP" sz="2400" dirty="0"/>
              <a:t>)</a:t>
            </a:r>
            <a:endParaRPr kumimoji="1" lang="ja-JP" altLang="en-US" sz="2400"/>
          </a:p>
        </p:txBody>
      </p:sp>
      <p:sp>
        <p:nvSpPr>
          <p:cNvPr id="152" name="角丸四角形 151">
            <a:extLst>
              <a:ext uri="{FF2B5EF4-FFF2-40B4-BE49-F238E27FC236}">
                <a16:creationId xmlns:a16="http://schemas.microsoft.com/office/drawing/2014/main" id="{51A0374C-90A7-8D42-B525-82AFCFEE4F93}"/>
              </a:ext>
            </a:extLst>
          </p:cNvPr>
          <p:cNvSpPr/>
          <p:nvPr/>
        </p:nvSpPr>
        <p:spPr>
          <a:xfrm>
            <a:off x="265929" y="1460302"/>
            <a:ext cx="2651405" cy="136581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a:t>手指衛生</a:t>
            </a:r>
            <a:endParaRPr lang="en-US" altLang="ja-JP" sz="2400" dirty="0"/>
          </a:p>
          <a:p>
            <a:pPr algn="ctr"/>
            <a:r>
              <a:rPr kumimoji="1" lang="en-US" altLang="ja-JP" sz="2400" dirty="0"/>
              <a:t>PPE</a:t>
            </a:r>
            <a:r>
              <a:rPr kumimoji="1" lang="ja-JP" altLang="en-US" sz="2400"/>
              <a:t>（防護装備）</a:t>
            </a:r>
            <a:endParaRPr kumimoji="1" lang="en-US" altLang="ja-JP" sz="2400" dirty="0"/>
          </a:p>
          <a:p>
            <a:pPr algn="ctr"/>
            <a:r>
              <a:rPr lang="ja-JP" altLang="en-US" sz="2400"/>
              <a:t>洗浄</a:t>
            </a:r>
            <a:endParaRPr kumimoji="1" lang="ja-JP" altLang="en-US" sz="2400"/>
          </a:p>
        </p:txBody>
      </p:sp>
      <p:sp>
        <p:nvSpPr>
          <p:cNvPr id="166" name="角丸四角形 165">
            <a:extLst>
              <a:ext uri="{FF2B5EF4-FFF2-40B4-BE49-F238E27FC236}">
                <a16:creationId xmlns:a16="http://schemas.microsoft.com/office/drawing/2014/main" id="{AA19129C-0E91-2E4E-825D-9D3CCBE34DBE}"/>
              </a:ext>
            </a:extLst>
          </p:cNvPr>
          <p:cNvSpPr/>
          <p:nvPr/>
        </p:nvSpPr>
        <p:spPr>
          <a:xfrm>
            <a:off x="3324964" y="557874"/>
            <a:ext cx="2651405" cy="136581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a:t>患者の隔離</a:t>
            </a:r>
            <a:endParaRPr lang="en-US" altLang="ja-JP" sz="2400" dirty="0"/>
          </a:p>
          <a:p>
            <a:pPr algn="ctr"/>
            <a:r>
              <a:rPr lang="ja-JP" altLang="en-US" sz="2400"/>
              <a:t>空調</a:t>
            </a:r>
            <a:endParaRPr lang="en-US" altLang="ja-JP" sz="2400" dirty="0"/>
          </a:p>
          <a:p>
            <a:pPr algn="ctr"/>
            <a:r>
              <a:rPr lang="ja-JP" altLang="en-US" sz="2400"/>
              <a:t>マスク</a:t>
            </a:r>
            <a:r>
              <a:rPr lang="en-US" altLang="ja-JP" sz="2400" dirty="0"/>
              <a:t>(N95</a:t>
            </a:r>
            <a:r>
              <a:rPr lang="ja-JP" altLang="en-US" sz="2400"/>
              <a:t>以上</a:t>
            </a:r>
            <a:r>
              <a:rPr lang="en-US" altLang="ja-JP" sz="2400" dirty="0"/>
              <a:t>)</a:t>
            </a:r>
            <a:endParaRPr lang="ja-JP" altLang="en-US" sz="2400"/>
          </a:p>
        </p:txBody>
      </p:sp>
      <p:sp>
        <p:nvSpPr>
          <p:cNvPr id="167" name="角丸四角形 166">
            <a:extLst>
              <a:ext uri="{FF2B5EF4-FFF2-40B4-BE49-F238E27FC236}">
                <a16:creationId xmlns:a16="http://schemas.microsoft.com/office/drawing/2014/main" id="{ACCAAFA0-98FD-DB4C-A208-C7F6F7C2A7F1}"/>
              </a:ext>
            </a:extLst>
          </p:cNvPr>
          <p:cNvSpPr/>
          <p:nvPr/>
        </p:nvSpPr>
        <p:spPr>
          <a:xfrm>
            <a:off x="5860598" y="3561097"/>
            <a:ext cx="2651405" cy="136581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a:t>洗浄</a:t>
            </a:r>
            <a:endParaRPr lang="en-US" altLang="ja-JP" sz="2400" dirty="0"/>
          </a:p>
          <a:p>
            <a:pPr algn="ctr"/>
            <a:r>
              <a:rPr lang="ja-JP" altLang="en-US" sz="2400"/>
              <a:t>消毒、滅菌</a:t>
            </a:r>
            <a:endParaRPr lang="en-US" altLang="ja-JP" sz="2400" dirty="0"/>
          </a:p>
          <a:p>
            <a:pPr algn="ctr"/>
            <a:r>
              <a:rPr lang="ja-JP" altLang="en-US" sz="2400"/>
              <a:t>食品管理</a:t>
            </a:r>
            <a:endParaRPr kumimoji="1" lang="ja-JP" altLang="en-US" sz="2400"/>
          </a:p>
        </p:txBody>
      </p:sp>
      <p:sp>
        <p:nvSpPr>
          <p:cNvPr id="168" name="角丸四角形 167">
            <a:extLst>
              <a:ext uri="{FF2B5EF4-FFF2-40B4-BE49-F238E27FC236}">
                <a16:creationId xmlns:a16="http://schemas.microsoft.com/office/drawing/2014/main" id="{82F96375-981C-A64C-B598-2F2CE3966046}"/>
              </a:ext>
            </a:extLst>
          </p:cNvPr>
          <p:cNvSpPr/>
          <p:nvPr/>
        </p:nvSpPr>
        <p:spPr>
          <a:xfrm>
            <a:off x="732962" y="3541543"/>
            <a:ext cx="2651405" cy="136581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a:solidFill>
                  <a:schemeClr val="tx1"/>
                </a:solidFill>
              </a:rPr>
              <a:t>病害虫駆除</a:t>
            </a:r>
            <a:endParaRPr lang="en-US" altLang="ja-JP" sz="2400" dirty="0">
              <a:solidFill>
                <a:schemeClr val="tx1"/>
              </a:solidFill>
            </a:endParaRPr>
          </a:p>
          <a:p>
            <a:pPr algn="ctr"/>
            <a:r>
              <a:rPr lang="ja-JP" altLang="en-US" sz="2400">
                <a:solidFill>
                  <a:schemeClr val="tx1"/>
                </a:solidFill>
              </a:rPr>
              <a:t>衛生環境の管理</a:t>
            </a:r>
            <a:endParaRPr lang="ja-JP" altLang="en-US" sz="2400" dirty="0">
              <a:solidFill>
                <a:schemeClr val="tx1"/>
              </a:solidFill>
            </a:endParaRPr>
          </a:p>
        </p:txBody>
      </p:sp>
    </p:spTree>
    <p:extLst>
      <p:ext uri="{BB962C8B-B14F-4D97-AF65-F5344CB8AC3E}">
        <p14:creationId xmlns:p14="http://schemas.microsoft.com/office/powerpoint/2010/main" val="1849257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checkerboard(across)">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2"/>
                                        </p:tgtEl>
                                        <p:attrNameLst>
                                          <p:attrName>style.visibility</p:attrName>
                                        </p:attrNameLst>
                                      </p:cBhvr>
                                      <p:to>
                                        <p:strVal val="visible"/>
                                      </p:to>
                                    </p:set>
                                    <p:animEffect transition="in" filter="checkerboard(across)">
                                      <p:cBhvr>
                                        <p:cTn id="12" dur="500"/>
                                        <p:tgtEl>
                                          <p:spTgt spid="15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6"/>
                                        </p:tgtEl>
                                        <p:attrNameLst>
                                          <p:attrName>style.visibility</p:attrName>
                                        </p:attrNameLst>
                                      </p:cBhvr>
                                      <p:to>
                                        <p:strVal val="visible"/>
                                      </p:to>
                                    </p:set>
                                    <p:animEffect transition="in" filter="checkerboard(across)">
                                      <p:cBhvr>
                                        <p:cTn id="17" dur="500"/>
                                        <p:tgtEl>
                                          <p:spTgt spid="16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67"/>
                                        </p:tgtEl>
                                        <p:attrNameLst>
                                          <p:attrName>style.visibility</p:attrName>
                                        </p:attrNameLst>
                                      </p:cBhvr>
                                      <p:to>
                                        <p:strVal val="visible"/>
                                      </p:to>
                                    </p:set>
                                    <p:animEffect transition="in" filter="checkerboard(across)">
                                      <p:cBhvr>
                                        <p:cTn id="22" dur="500"/>
                                        <p:tgtEl>
                                          <p:spTgt spid="167"/>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68"/>
                                        </p:tgtEl>
                                        <p:attrNameLst>
                                          <p:attrName>style.visibility</p:attrName>
                                        </p:attrNameLst>
                                      </p:cBhvr>
                                      <p:to>
                                        <p:strVal val="visible"/>
                                      </p:to>
                                    </p:set>
                                    <p:animEffect transition="in" filter="checkerboard(across)">
                                      <p:cBhvr>
                                        <p:cTn id="27" dur="500"/>
                                        <p:tgtEl>
                                          <p:spTgt spid="1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152" grpId="0" animBg="1"/>
      <p:bldP spid="166" grpId="0" animBg="1"/>
      <p:bldP spid="167" grpId="0" animBg="1"/>
      <p:bldP spid="16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049391-A418-404C-8400-D228B74DA7AB}"/>
              </a:ext>
            </a:extLst>
          </p:cNvPr>
          <p:cNvSpPr>
            <a:spLocks noGrp="1"/>
          </p:cNvSpPr>
          <p:nvPr>
            <p:ph type="title"/>
          </p:nvPr>
        </p:nvSpPr>
        <p:spPr/>
        <p:txBody>
          <a:bodyPr/>
          <a:lstStyle/>
          <a:p>
            <a:r>
              <a:rPr kumimoji="1" lang="ja-JP" altLang="en-US" sz="2400" dirty="0"/>
              <a:t>明示攻撃時の現場対応時の着意事項</a:t>
            </a:r>
          </a:p>
        </p:txBody>
      </p:sp>
      <p:sp>
        <p:nvSpPr>
          <p:cNvPr id="4" name="スライド番号プレースホルダー 3">
            <a:extLst>
              <a:ext uri="{FF2B5EF4-FFF2-40B4-BE49-F238E27FC236}">
                <a16:creationId xmlns:a16="http://schemas.microsoft.com/office/drawing/2014/main" id="{A3E04ABA-B179-1647-B615-5FDFA9AE9B9C}"/>
              </a:ext>
            </a:extLst>
          </p:cNvPr>
          <p:cNvSpPr>
            <a:spLocks noGrp="1"/>
          </p:cNvSpPr>
          <p:nvPr>
            <p:ph type="sldNum" sz="quarter" idx="12"/>
          </p:nvPr>
        </p:nvSpPr>
        <p:spPr/>
        <p:txBody>
          <a:bodyPr/>
          <a:lstStyle/>
          <a:p>
            <a:fld id="{3703C944-5F21-DB4B-805C-66633127842B}" type="slidenum">
              <a:rPr lang="ja-JP" altLang="en-US" smtClean="0"/>
              <a:pPr/>
              <a:t>12</a:t>
            </a:fld>
            <a:endParaRPr lang="ja-JP" altLang="en-US"/>
          </a:p>
        </p:txBody>
      </p:sp>
      <p:sp>
        <p:nvSpPr>
          <p:cNvPr id="5" name="コンテンツ プレースホルダー 4"/>
          <p:cNvSpPr>
            <a:spLocks noGrp="1"/>
          </p:cNvSpPr>
          <p:nvPr>
            <p:ph idx="1"/>
          </p:nvPr>
        </p:nvSpPr>
        <p:spPr>
          <a:xfrm>
            <a:off x="448408" y="906694"/>
            <a:ext cx="8204200" cy="3911492"/>
          </a:xfrm>
        </p:spPr>
        <p:txBody>
          <a:bodyPr>
            <a:noAutofit/>
          </a:bodyPr>
          <a:lstStyle/>
          <a:p>
            <a:pPr>
              <a:buFont typeface="+mj-ea"/>
              <a:buAutoNum type="circleNumDbPlain"/>
            </a:pPr>
            <a:r>
              <a:rPr kumimoji="1" lang="ja-JP" altLang="en-US" sz="1800" dirty="0"/>
              <a:t>現地調整所における関係者との情報共有</a:t>
            </a:r>
            <a:endParaRPr kumimoji="1" lang="en-US" altLang="ja-JP" sz="1800" dirty="0"/>
          </a:p>
          <a:p>
            <a:pPr>
              <a:buFont typeface="+mj-ea"/>
              <a:buAutoNum type="circleNumDbPlain"/>
            </a:pPr>
            <a:r>
              <a:rPr lang="ja-JP" altLang="en-US" sz="1800" dirty="0"/>
              <a:t>防護装備の装着</a:t>
            </a:r>
            <a:endParaRPr kumimoji="1" lang="en-US" altLang="ja-JP" sz="1800" dirty="0"/>
          </a:p>
          <a:p>
            <a:pPr>
              <a:buFont typeface="+mj-ea"/>
              <a:buAutoNum type="circleNumDbPlain"/>
            </a:pPr>
            <a:r>
              <a:rPr kumimoji="1" lang="ja-JP" altLang="en-US" sz="1800" dirty="0"/>
              <a:t>空調の停止、窓、出入り口を閉鎖等、汚染拡散を防止</a:t>
            </a:r>
            <a:endParaRPr kumimoji="1" lang="en-US" altLang="ja-JP" sz="1800" dirty="0"/>
          </a:p>
          <a:p>
            <a:pPr>
              <a:buFont typeface="+mj-ea"/>
              <a:buAutoNum type="circleNumDbPlain"/>
            </a:pPr>
            <a:r>
              <a:rPr lang="ja-JP" altLang="en-US" sz="1800" dirty="0"/>
              <a:t>汚染の可能性がある被災者の行動制限</a:t>
            </a:r>
            <a:endParaRPr kumimoji="1" lang="en-US" altLang="ja-JP" sz="1800" dirty="0"/>
          </a:p>
          <a:p>
            <a:pPr>
              <a:buFont typeface="+mj-ea"/>
              <a:buAutoNum type="circleNumDbPlain"/>
            </a:pPr>
            <a:r>
              <a:rPr lang="ja-JP" altLang="en-US" sz="1800" dirty="0"/>
              <a:t>脱衣及び清拭による除染</a:t>
            </a:r>
            <a:endParaRPr lang="en-US" altLang="ja-JP" sz="1800" dirty="0"/>
          </a:p>
          <a:p>
            <a:pPr>
              <a:buFont typeface="+mj-ea"/>
              <a:buAutoNum type="circleNumDbPlain"/>
            </a:pPr>
            <a:r>
              <a:rPr kumimoji="1" lang="ja-JP" altLang="en-US" sz="1800" dirty="0"/>
              <a:t>救急車の養生または搬送者をシート等で包み汚染拡大を防止</a:t>
            </a:r>
            <a:endParaRPr kumimoji="1" lang="en-US" altLang="ja-JP" sz="1800" dirty="0"/>
          </a:p>
          <a:p>
            <a:pPr>
              <a:buFont typeface="+mj-ea"/>
              <a:buAutoNum type="circleNumDbPlain"/>
            </a:pPr>
            <a:r>
              <a:rPr lang="ja-JP" altLang="en-US" sz="1800" dirty="0"/>
              <a:t>汚染された器材、防護衣等はビニールに密閉</a:t>
            </a:r>
            <a:endParaRPr lang="en-US" altLang="ja-JP" sz="1800" dirty="0"/>
          </a:p>
          <a:p>
            <a:pPr>
              <a:buFont typeface="+mj-ea"/>
              <a:buAutoNum type="circleNumDbPlain"/>
            </a:pPr>
            <a:r>
              <a:rPr lang="ja-JP" altLang="en-US" sz="1800" dirty="0"/>
              <a:t>手指の洗浄が完全に終了するまで、顔（目、鼻、口）を手で触れない</a:t>
            </a:r>
            <a:endParaRPr lang="en-US" altLang="ja-JP" sz="1800" dirty="0"/>
          </a:p>
          <a:p>
            <a:pPr>
              <a:buFont typeface="+mj-ea"/>
              <a:buAutoNum type="circleNumDbPlain"/>
            </a:pPr>
            <a:r>
              <a:rPr kumimoji="1" lang="ja-JP" altLang="en-US" sz="1800" dirty="0"/>
              <a:t>施設、器材、廃棄物等を除染</a:t>
            </a:r>
            <a:endParaRPr lang="en-US" altLang="ja-JP" sz="1800" dirty="0"/>
          </a:p>
          <a:p>
            <a:pPr>
              <a:buFont typeface="+mj-ea"/>
              <a:buAutoNum type="circleNumDbPlain"/>
            </a:pPr>
            <a:r>
              <a:rPr lang="ja-JP" altLang="en-US" sz="1800" dirty="0"/>
              <a:t>対応要員、曝露の可能性がある人員等の経過観察</a:t>
            </a:r>
            <a:endParaRPr kumimoji="1" lang="en-US" altLang="ja-JP" sz="1800" dirty="0"/>
          </a:p>
        </p:txBody>
      </p:sp>
    </p:spTree>
    <p:extLst>
      <p:ext uri="{BB962C8B-B14F-4D97-AF65-F5344CB8AC3E}">
        <p14:creationId xmlns:p14="http://schemas.microsoft.com/office/powerpoint/2010/main" val="1903208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703C944-5F21-DB4B-805C-66633127842B}" type="slidenum">
              <a:rPr kumimoji="1" lang="ja-JP" altLang="en-US" smtClean="0"/>
              <a:t>13</a:t>
            </a:fld>
            <a:endParaRPr kumimoji="1" lang="ja-JP" altLang="en-US"/>
          </a:p>
        </p:txBody>
      </p:sp>
      <p:grpSp>
        <p:nvGrpSpPr>
          <p:cNvPr id="22" name="グループ化 21"/>
          <p:cNvGrpSpPr/>
          <p:nvPr/>
        </p:nvGrpSpPr>
        <p:grpSpPr>
          <a:xfrm>
            <a:off x="3674226" y="833140"/>
            <a:ext cx="1808391" cy="4019550"/>
            <a:chOff x="1901145" y="488950"/>
            <a:chExt cx="1808391" cy="4019550"/>
          </a:xfrm>
        </p:grpSpPr>
        <p:pic>
          <p:nvPicPr>
            <p:cNvPr id="20" name="図 23" descr="タイベックのコピー.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1145" y="488950"/>
              <a:ext cx="1808391" cy="401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クリックすると新しいウィンドウで開きます"/>
            <p:cNvPicPr>
              <a:picLocks noChangeAspect="1" noChangeArrowheads="1"/>
            </p:cNvPicPr>
            <p:nvPr/>
          </p:nvPicPr>
          <p:blipFill>
            <a:blip r:embed="rId4" cstate="print">
              <a:extLst>
                <a:ext uri="{BEBA8EAE-BF5A-486C-A8C5-ECC9F3942E4B}">
                  <a14:imgProps xmlns:a14="http://schemas.microsoft.com/office/drawing/2010/main">
                    <a14:imgLayer r:embed="rId5">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2235199" y="533398"/>
              <a:ext cx="906462" cy="860425"/>
            </a:xfrm>
            <a:prstGeom prst="rect">
              <a:avLst/>
            </a:prstGeom>
            <a:noFill/>
            <a:extLst>
              <a:ext uri="{909E8E84-426E-40DD-AFC4-6F175D3DCCD1}">
                <a14:hiddenFill xmlns:a14="http://schemas.microsoft.com/office/drawing/2010/main">
                  <a:solidFill>
                    <a:srgbClr val="FFFFFF"/>
                  </a:solidFill>
                </a14:hiddenFill>
              </a:ext>
            </a:extLst>
          </p:spPr>
        </p:pic>
      </p:grpSp>
      <p:sp>
        <p:nvSpPr>
          <p:cNvPr id="27" name="タイトル 1">
            <a:extLst>
              <a:ext uri="{FF2B5EF4-FFF2-40B4-BE49-F238E27FC236}">
                <a16:creationId xmlns:a16="http://schemas.microsoft.com/office/drawing/2014/main" id="{DE4584B2-D455-B04F-8A9E-84D09E382111}"/>
              </a:ext>
            </a:extLst>
          </p:cNvPr>
          <p:cNvSpPr txBox="1">
            <a:spLocks/>
          </p:cNvSpPr>
          <p:nvPr/>
        </p:nvSpPr>
        <p:spPr>
          <a:xfrm>
            <a:off x="628650" y="205152"/>
            <a:ext cx="7886700" cy="495197"/>
          </a:xfrm>
          <a:prstGeom prst="rect">
            <a:avLst/>
          </a:prstGeom>
        </p:spPr>
        <p:txBody>
          <a:bodyPr/>
          <a:lstStyle>
            <a:lvl1pPr algn="ctr" defTabSz="385763" rtl="0" eaLnBrk="1" latinLnBrk="0" hangingPunct="1">
              <a:lnSpc>
                <a:spcPct val="90000"/>
              </a:lnSpc>
              <a:spcBef>
                <a:spcPct val="0"/>
              </a:spcBef>
              <a:buNone/>
              <a:defRPr kumimoji="1" sz="3200" b="1" kern="1200">
                <a:solidFill>
                  <a:schemeClr val="tx1"/>
                </a:solidFill>
                <a:latin typeface="+mj-lt"/>
                <a:ea typeface="+mj-ea"/>
                <a:cs typeface="+mj-cs"/>
              </a:defRPr>
            </a:lvl1pPr>
          </a:lstStyle>
          <a:p>
            <a:r>
              <a:rPr lang="ja-JP" altLang="en-US" sz="2400" dirty="0"/>
              <a:t>防護装備の装脱着時の注意事項</a:t>
            </a:r>
          </a:p>
        </p:txBody>
      </p:sp>
      <p:graphicFrame>
        <p:nvGraphicFramePr>
          <p:cNvPr id="3" name="表 2"/>
          <p:cNvGraphicFramePr>
            <a:graphicFrameLocks noGrp="1"/>
          </p:cNvGraphicFramePr>
          <p:nvPr>
            <p:extLst>
              <p:ext uri="{D42A27DB-BD31-4B8C-83A1-F6EECF244321}">
                <p14:modId xmlns:p14="http://schemas.microsoft.com/office/powerpoint/2010/main" val="857481701"/>
              </p:ext>
            </p:extLst>
          </p:nvPr>
        </p:nvGraphicFramePr>
        <p:xfrm>
          <a:off x="244549" y="841240"/>
          <a:ext cx="3296093" cy="3667760"/>
        </p:xfrm>
        <a:graphic>
          <a:graphicData uri="http://schemas.openxmlformats.org/drawingml/2006/table">
            <a:tbl>
              <a:tblPr firstRow="1" bandRow="1">
                <a:tableStyleId>{5940675A-B579-460E-94D1-54222C63F5DA}</a:tableStyleId>
              </a:tblPr>
              <a:tblGrid>
                <a:gridCol w="952036">
                  <a:extLst>
                    <a:ext uri="{9D8B030D-6E8A-4147-A177-3AD203B41FA5}">
                      <a16:colId xmlns:a16="http://schemas.microsoft.com/office/drawing/2014/main" val="20000"/>
                    </a:ext>
                  </a:extLst>
                </a:gridCol>
                <a:gridCol w="2344057">
                  <a:extLst>
                    <a:ext uri="{9D8B030D-6E8A-4147-A177-3AD203B41FA5}">
                      <a16:colId xmlns:a16="http://schemas.microsoft.com/office/drawing/2014/main" val="20001"/>
                    </a:ext>
                  </a:extLst>
                </a:gridCol>
              </a:tblGrid>
              <a:tr h="370840">
                <a:tc gridSpan="2">
                  <a:txBody>
                    <a:bodyPr/>
                    <a:lstStyle/>
                    <a:p>
                      <a:pPr algn="ctr"/>
                      <a:r>
                        <a:rPr kumimoji="1" lang="ja-JP" altLang="en-US" sz="1400" dirty="0"/>
                        <a:t>装着</a:t>
                      </a:r>
                      <a:endParaRPr kumimoji="1" lang="en-US" altLang="ja-JP" sz="1400" dirty="0"/>
                    </a:p>
                  </a:txBody>
                  <a:tcPr anchor="ctr"/>
                </a:tc>
                <a:tc hMerge="1">
                  <a:txBody>
                    <a:bodyPr/>
                    <a:lstStyle/>
                    <a:p>
                      <a:endParaRPr kumimoji="1" lang="en-US" altLang="ja-JP" sz="1400" dirty="0"/>
                    </a:p>
                  </a:txBody>
                  <a:tcPr/>
                </a:tc>
                <a:extLst>
                  <a:ext uri="{0D108BD9-81ED-4DB2-BD59-A6C34878D82A}">
                    <a16:rowId xmlns:a16="http://schemas.microsoft.com/office/drawing/2014/main" val="10000"/>
                  </a:ext>
                </a:extLst>
              </a:tr>
              <a:tr h="370840">
                <a:tc>
                  <a:txBody>
                    <a:bodyPr/>
                    <a:lstStyle/>
                    <a:p>
                      <a:r>
                        <a:rPr kumimoji="1" lang="ja-JP" altLang="en-US" sz="1400" dirty="0"/>
                        <a:t>フェイスシールド</a:t>
                      </a:r>
                    </a:p>
                  </a:txBody>
                  <a:tcPr anchor="ctr"/>
                </a:tc>
                <a:tc>
                  <a:txBody>
                    <a:bodyPr/>
                    <a:lstStyle/>
                    <a:p>
                      <a:r>
                        <a:rPr lang="ja-JP" altLang="en-US" sz="1400" dirty="0"/>
                        <a:t>結膜の保護にはゴーグルが適している</a:t>
                      </a:r>
                      <a:endParaRPr lang="en-US" altLang="ja-JP" sz="1400" dirty="0"/>
                    </a:p>
                  </a:txBody>
                  <a:tcPr anchor="ctr"/>
                </a:tc>
                <a:extLst>
                  <a:ext uri="{0D108BD9-81ED-4DB2-BD59-A6C34878D82A}">
                    <a16:rowId xmlns:a16="http://schemas.microsoft.com/office/drawing/2014/main" val="10001"/>
                  </a:ext>
                </a:extLst>
              </a:tr>
              <a:tr h="370840">
                <a:tc>
                  <a:txBody>
                    <a:bodyPr/>
                    <a:lstStyle/>
                    <a:p>
                      <a:r>
                        <a:rPr kumimoji="1" lang="ja-JP" altLang="en-US" sz="1400" dirty="0"/>
                        <a:t>マスク</a:t>
                      </a:r>
                    </a:p>
                  </a:txBody>
                  <a:tcPr anchor="ctr"/>
                </a:tc>
                <a:tc>
                  <a:txBody>
                    <a:bodyPr/>
                    <a:lstStyle/>
                    <a:p>
                      <a:r>
                        <a:rPr lang="en-US" altLang="ja-JP" sz="1400" dirty="0"/>
                        <a:t>N95</a:t>
                      </a:r>
                      <a:r>
                        <a:rPr lang="ja-JP" altLang="en-US" sz="1400" dirty="0"/>
                        <a:t>以上の高性能マスク</a:t>
                      </a:r>
                      <a:endParaRPr kumimoji="1" lang="ja-JP" altLang="en-US" sz="1400" dirty="0"/>
                    </a:p>
                  </a:txBody>
                  <a:tcPr anchor="ctr"/>
                </a:tc>
                <a:extLst>
                  <a:ext uri="{0D108BD9-81ED-4DB2-BD59-A6C34878D82A}">
                    <a16:rowId xmlns:a16="http://schemas.microsoft.com/office/drawing/2014/main" val="10002"/>
                  </a:ext>
                </a:extLst>
              </a:tr>
              <a:tr h="370840">
                <a:tc>
                  <a:txBody>
                    <a:bodyPr/>
                    <a:lstStyle/>
                    <a:p>
                      <a:r>
                        <a:rPr kumimoji="1" lang="ja-JP" altLang="en-US" sz="1400" dirty="0"/>
                        <a:t>防護服</a:t>
                      </a:r>
                    </a:p>
                  </a:txBody>
                  <a:tcPr anchor="ctr"/>
                </a:tc>
                <a:tc>
                  <a:txBody>
                    <a:bodyPr/>
                    <a:lstStyle/>
                    <a:p>
                      <a:r>
                        <a:rPr lang="ja-JP" altLang="en-US" sz="1400" dirty="0"/>
                        <a:t>フードがない時は、帽子で頭髪の汚染を防止</a:t>
                      </a:r>
                      <a:endParaRPr lang="en-US" altLang="ja-JP" sz="1400" dirty="0"/>
                    </a:p>
                  </a:txBody>
                  <a:tcPr anchor="ctr"/>
                </a:tc>
                <a:extLst>
                  <a:ext uri="{0D108BD9-81ED-4DB2-BD59-A6C34878D82A}">
                    <a16:rowId xmlns:a16="http://schemas.microsoft.com/office/drawing/2014/main" val="10003"/>
                  </a:ext>
                </a:extLst>
              </a:tr>
              <a:tr h="370840">
                <a:tc>
                  <a:txBody>
                    <a:bodyPr/>
                    <a:lstStyle/>
                    <a:p>
                      <a:r>
                        <a:rPr kumimoji="1" lang="ja-JP" altLang="en-US" sz="1400" dirty="0"/>
                        <a:t>手袋</a:t>
                      </a:r>
                      <a:endParaRPr kumimoji="1" lang="en-US" altLang="ja-JP" sz="1400" dirty="0"/>
                    </a:p>
                    <a:p>
                      <a:r>
                        <a:rPr kumimoji="1" lang="ja-JP" altLang="en-US" sz="1400" dirty="0"/>
                        <a:t>（二重）</a:t>
                      </a:r>
                    </a:p>
                  </a:txBody>
                  <a:tcPr anchor="ctr"/>
                </a:tc>
                <a:tc>
                  <a:txBody>
                    <a:bodyPr/>
                    <a:lstStyle/>
                    <a:p>
                      <a:r>
                        <a:rPr lang="ja-JP" altLang="en-US" sz="1400" dirty="0"/>
                        <a:t>内側はテープで袖と目張り</a:t>
                      </a:r>
                      <a:endParaRPr lang="en-US" altLang="ja-JP" sz="1400" dirty="0"/>
                    </a:p>
                    <a:p>
                      <a:r>
                        <a:rPr lang="ja-JP" altLang="en-US" sz="1400" dirty="0"/>
                        <a:t>外側は目張りせず適宜交換</a:t>
                      </a:r>
                      <a:endParaRPr kumimoji="1" lang="ja-JP" altLang="en-US" sz="1400" dirty="0"/>
                    </a:p>
                  </a:txBody>
                  <a:tcPr anchor="ctr"/>
                </a:tc>
                <a:extLst>
                  <a:ext uri="{0D108BD9-81ED-4DB2-BD59-A6C34878D82A}">
                    <a16:rowId xmlns:a16="http://schemas.microsoft.com/office/drawing/2014/main" val="10004"/>
                  </a:ext>
                </a:extLst>
              </a:tr>
              <a:tr h="370840">
                <a:tc>
                  <a:txBody>
                    <a:bodyPr/>
                    <a:lstStyle/>
                    <a:p>
                      <a:r>
                        <a:rPr kumimoji="1" lang="ja-JP" altLang="en-US" sz="1400" dirty="0"/>
                        <a:t>シュー</a:t>
                      </a:r>
                      <a:endParaRPr kumimoji="1" lang="en-US" altLang="ja-JP" sz="1400" dirty="0"/>
                    </a:p>
                    <a:p>
                      <a:r>
                        <a:rPr kumimoji="1" lang="ja-JP" altLang="en-US" sz="1400" dirty="0"/>
                        <a:t>カバー</a:t>
                      </a:r>
                    </a:p>
                  </a:txBody>
                  <a:tcPr anchor="ctr"/>
                </a:tc>
                <a:tc>
                  <a:txBody>
                    <a:bodyPr/>
                    <a:lstStyle/>
                    <a:p>
                      <a:r>
                        <a:rPr lang="ja-JP" altLang="en-US" sz="1400" dirty="0"/>
                        <a:t>床面は汚染されているので必要</a:t>
                      </a:r>
                      <a:endParaRPr lang="en-US" altLang="ja-JP" sz="1400" dirty="0"/>
                    </a:p>
                    <a:p>
                      <a:r>
                        <a:rPr lang="ja-JP" altLang="en-US" sz="1400" dirty="0"/>
                        <a:t>シューカバーと防護衣をテープで目張りする</a:t>
                      </a:r>
                      <a:endParaRPr lang="en-US" altLang="ja-JP" sz="1400" dirty="0"/>
                    </a:p>
                    <a:p>
                      <a:r>
                        <a:rPr lang="ja-JP" altLang="en-US" sz="1400" dirty="0"/>
                        <a:t>着用しない場合は靴底の除染を確実に実施</a:t>
                      </a:r>
                      <a:endParaRPr lang="en-US" altLang="ja-JP" sz="1400" dirty="0"/>
                    </a:p>
                  </a:txBody>
                  <a:tcPr anchor="ctr"/>
                </a:tc>
                <a:extLst>
                  <a:ext uri="{0D108BD9-81ED-4DB2-BD59-A6C34878D82A}">
                    <a16:rowId xmlns:a16="http://schemas.microsoft.com/office/drawing/2014/main" val="10005"/>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2718657851"/>
              </p:ext>
            </p:extLst>
          </p:nvPr>
        </p:nvGraphicFramePr>
        <p:xfrm>
          <a:off x="5670698" y="931042"/>
          <a:ext cx="3296093" cy="3556000"/>
        </p:xfrm>
        <a:graphic>
          <a:graphicData uri="http://schemas.openxmlformats.org/drawingml/2006/table">
            <a:tbl>
              <a:tblPr firstRow="1" bandRow="1">
                <a:tableStyleId>{5940675A-B579-460E-94D1-54222C63F5DA}</a:tableStyleId>
              </a:tblPr>
              <a:tblGrid>
                <a:gridCol w="400493">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tblGrid>
              <a:tr h="370840">
                <a:tc gridSpan="2">
                  <a:txBody>
                    <a:bodyPr/>
                    <a:lstStyle/>
                    <a:p>
                      <a:pPr algn="ctr"/>
                      <a:r>
                        <a:rPr kumimoji="1" lang="ja-JP" altLang="en-US" sz="1400" dirty="0"/>
                        <a:t>脱衣</a:t>
                      </a:r>
                      <a:endParaRPr kumimoji="1" lang="en-US" altLang="ja-JP" sz="1400" dirty="0"/>
                    </a:p>
                  </a:txBody>
                  <a:tcPr anchor="ctr"/>
                </a:tc>
                <a:tc hMerge="1">
                  <a:txBody>
                    <a:bodyPr/>
                    <a:lstStyle/>
                    <a:p>
                      <a:endParaRPr kumimoji="1" lang="en-US" altLang="ja-JP" sz="1400" dirty="0"/>
                    </a:p>
                  </a:txBody>
                  <a:tcPr/>
                </a:tc>
                <a:extLst>
                  <a:ext uri="{0D108BD9-81ED-4DB2-BD59-A6C34878D82A}">
                    <a16:rowId xmlns:a16="http://schemas.microsoft.com/office/drawing/2014/main" val="10000"/>
                  </a:ext>
                </a:extLst>
              </a:tr>
              <a:tr h="370840">
                <a:tc>
                  <a:txBody>
                    <a:bodyPr/>
                    <a:lstStyle/>
                    <a:p>
                      <a:r>
                        <a:rPr kumimoji="1" lang="ja-JP" altLang="en-US" sz="1400" dirty="0"/>
                        <a:t>①</a:t>
                      </a:r>
                    </a:p>
                  </a:txBody>
                  <a:tcPr anchor="ctr"/>
                </a:tc>
                <a:tc>
                  <a:txBody>
                    <a:bodyPr/>
                    <a:lstStyle/>
                    <a:p>
                      <a:r>
                        <a:rPr lang="ja-JP" altLang="en-US" sz="1400" dirty="0"/>
                        <a:t>二重手袋の外側を外す</a:t>
                      </a:r>
                    </a:p>
                  </a:txBody>
                  <a:tcPr anchor="ctr"/>
                </a:tc>
                <a:extLst>
                  <a:ext uri="{0D108BD9-81ED-4DB2-BD59-A6C34878D82A}">
                    <a16:rowId xmlns:a16="http://schemas.microsoft.com/office/drawing/2014/main" val="10001"/>
                  </a:ext>
                </a:extLst>
              </a:tr>
              <a:tr h="370840">
                <a:tc>
                  <a:txBody>
                    <a:bodyPr/>
                    <a:lstStyle/>
                    <a:p>
                      <a:r>
                        <a:rPr kumimoji="1" lang="ja-JP" altLang="en-US" sz="1400" dirty="0"/>
                        <a:t>②</a:t>
                      </a:r>
                    </a:p>
                  </a:txBody>
                  <a:tcPr anchor="ctr"/>
                </a:tc>
                <a:tc>
                  <a:txBody>
                    <a:bodyPr/>
                    <a:lstStyle/>
                    <a:p>
                      <a:r>
                        <a:rPr lang="ja-JP" altLang="en-US" sz="1400" dirty="0"/>
                        <a:t>内側の手袋を消毒する</a:t>
                      </a:r>
                    </a:p>
                  </a:txBody>
                  <a:tcPr anchor="ctr"/>
                </a:tc>
                <a:extLst>
                  <a:ext uri="{0D108BD9-81ED-4DB2-BD59-A6C34878D82A}">
                    <a16:rowId xmlns:a16="http://schemas.microsoft.com/office/drawing/2014/main" val="10002"/>
                  </a:ext>
                </a:extLst>
              </a:tr>
              <a:tr h="370840">
                <a:tc>
                  <a:txBody>
                    <a:bodyPr/>
                    <a:lstStyle/>
                    <a:p>
                      <a:r>
                        <a:rPr kumimoji="1" lang="ja-JP" altLang="en-US" sz="1400" dirty="0"/>
                        <a:t>③</a:t>
                      </a:r>
                    </a:p>
                  </a:txBody>
                  <a:tcPr anchor="ctr"/>
                </a:tc>
                <a:tc>
                  <a:txBody>
                    <a:bodyPr/>
                    <a:lstStyle/>
                    <a:p>
                      <a:r>
                        <a:rPr lang="ja-JP" altLang="en-US" sz="1400" dirty="0"/>
                        <a:t>顔に触れないよう注意しフェイススシールドを外す</a:t>
                      </a:r>
                    </a:p>
                  </a:txBody>
                  <a:tcPr anchor="ctr"/>
                </a:tc>
                <a:extLst>
                  <a:ext uri="{0D108BD9-81ED-4DB2-BD59-A6C34878D82A}">
                    <a16:rowId xmlns:a16="http://schemas.microsoft.com/office/drawing/2014/main" val="10003"/>
                  </a:ext>
                </a:extLst>
              </a:tr>
              <a:tr h="370840">
                <a:tc>
                  <a:txBody>
                    <a:bodyPr/>
                    <a:lstStyle/>
                    <a:p>
                      <a:r>
                        <a:rPr kumimoji="1" lang="ja-JP" altLang="en-US" sz="1400" dirty="0"/>
                        <a:t>④</a:t>
                      </a:r>
                    </a:p>
                  </a:txBody>
                  <a:tcPr anchor="ctr"/>
                </a:tc>
                <a:tc>
                  <a:txBody>
                    <a:bodyPr/>
                    <a:lstStyle/>
                    <a:p>
                      <a:r>
                        <a:rPr lang="ja-JP" altLang="en-US" sz="1400" dirty="0"/>
                        <a:t>テープの目張りを外し、防護衣の外側を巻き込むように脱ぐ</a:t>
                      </a:r>
                    </a:p>
                  </a:txBody>
                  <a:tcPr anchor="ctr"/>
                </a:tc>
                <a:extLst>
                  <a:ext uri="{0D108BD9-81ED-4DB2-BD59-A6C34878D82A}">
                    <a16:rowId xmlns:a16="http://schemas.microsoft.com/office/drawing/2014/main" val="10004"/>
                  </a:ext>
                </a:extLst>
              </a:tr>
              <a:tr h="370840">
                <a:tc>
                  <a:txBody>
                    <a:bodyPr/>
                    <a:lstStyle/>
                    <a:p>
                      <a:r>
                        <a:rPr kumimoji="1" lang="ja-JP" altLang="en-US" sz="1400" dirty="0"/>
                        <a:t>⑤</a:t>
                      </a:r>
                    </a:p>
                  </a:txBody>
                  <a:tcPr anchor="ctr"/>
                </a:tc>
                <a:tc>
                  <a:txBody>
                    <a:bodyPr/>
                    <a:lstStyle/>
                    <a:p>
                      <a:r>
                        <a:rPr lang="ja-JP" altLang="en-US" sz="1400" dirty="0"/>
                        <a:t>シューカバーを脱ぎ、清浄な側の床面に足を置く</a:t>
                      </a:r>
                    </a:p>
                  </a:txBody>
                  <a:tcPr anchor="ctr"/>
                </a:tc>
                <a:extLst>
                  <a:ext uri="{0D108BD9-81ED-4DB2-BD59-A6C34878D82A}">
                    <a16:rowId xmlns:a16="http://schemas.microsoft.com/office/drawing/2014/main" val="10005"/>
                  </a:ext>
                </a:extLst>
              </a:tr>
              <a:tr h="370840">
                <a:tc>
                  <a:txBody>
                    <a:bodyPr/>
                    <a:lstStyle/>
                    <a:p>
                      <a:r>
                        <a:rPr kumimoji="1" lang="ja-JP" altLang="en-US" sz="1400" dirty="0"/>
                        <a:t>⑥</a:t>
                      </a:r>
                    </a:p>
                  </a:txBody>
                  <a:tcPr anchor="ctr"/>
                </a:tc>
                <a:tc>
                  <a:txBody>
                    <a:bodyPr/>
                    <a:lstStyle/>
                    <a:p>
                      <a:r>
                        <a:rPr lang="ja-JP" altLang="en-US" sz="1400" dirty="0"/>
                        <a:t>マスクの外側に触れないようにゴムひもを持って外す</a:t>
                      </a:r>
                    </a:p>
                  </a:txBody>
                  <a:tcPr anchor="ctr"/>
                </a:tc>
                <a:extLst>
                  <a:ext uri="{0D108BD9-81ED-4DB2-BD59-A6C34878D82A}">
                    <a16:rowId xmlns:a16="http://schemas.microsoft.com/office/drawing/2014/main" val="10006"/>
                  </a:ext>
                </a:extLst>
              </a:tr>
              <a:tr h="370840">
                <a:tc>
                  <a:txBody>
                    <a:bodyPr/>
                    <a:lstStyle/>
                    <a:p>
                      <a:r>
                        <a:rPr kumimoji="1" lang="ja-JP" altLang="en-US" sz="1400" dirty="0"/>
                        <a:t>⑦</a:t>
                      </a:r>
                    </a:p>
                  </a:txBody>
                  <a:tcPr anchor="ctr"/>
                </a:tc>
                <a:tc>
                  <a:txBody>
                    <a:bodyPr/>
                    <a:lstStyle/>
                    <a:p>
                      <a:r>
                        <a:rPr lang="ja-JP" altLang="en-US" sz="1400" dirty="0"/>
                        <a:t>内側の手袋を外し手指を消毒する</a:t>
                      </a:r>
                    </a:p>
                  </a:txBody>
                  <a:tcPr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251099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9AEBB7-6BFE-1B4E-A4BE-4E22EC0205AD}"/>
              </a:ext>
            </a:extLst>
          </p:cNvPr>
          <p:cNvSpPr>
            <a:spLocks noGrp="1"/>
          </p:cNvSpPr>
          <p:nvPr>
            <p:ph type="title"/>
          </p:nvPr>
        </p:nvSpPr>
        <p:spPr/>
        <p:txBody>
          <a:bodyPr/>
          <a:lstStyle/>
          <a:p>
            <a:r>
              <a:rPr kumimoji="1" lang="ja-JP" altLang="en-US"/>
              <a:t>洗浄・消毒・滅菌</a:t>
            </a:r>
          </a:p>
        </p:txBody>
      </p:sp>
      <p:graphicFrame>
        <p:nvGraphicFramePr>
          <p:cNvPr id="5" name="コンテンツ プレースホルダー 4">
            <a:extLst>
              <a:ext uri="{FF2B5EF4-FFF2-40B4-BE49-F238E27FC236}">
                <a16:creationId xmlns:a16="http://schemas.microsoft.com/office/drawing/2014/main" id="{82905FB8-A587-D248-836F-986C776CD3E8}"/>
              </a:ext>
            </a:extLst>
          </p:cNvPr>
          <p:cNvGraphicFramePr>
            <a:graphicFrameLocks noGrp="1"/>
          </p:cNvGraphicFramePr>
          <p:nvPr>
            <p:ph idx="1"/>
            <p:extLst>
              <p:ext uri="{D42A27DB-BD31-4B8C-83A1-F6EECF244321}">
                <p14:modId xmlns:p14="http://schemas.microsoft.com/office/powerpoint/2010/main" val="3661975131"/>
              </p:ext>
            </p:extLst>
          </p:nvPr>
        </p:nvGraphicFramePr>
        <p:xfrm>
          <a:off x="281354" y="758549"/>
          <a:ext cx="8625254" cy="3962400"/>
        </p:xfrm>
        <a:graphic>
          <a:graphicData uri="http://schemas.openxmlformats.org/drawingml/2006/table">
            <a:tbl>
              <a:tblPr firstRow="1" bandRow="1">
                <a:tableStyleId>{5940675A-B579-460E-94D1-54222C63F5DA}</a:tableStyleId>
              </a:tblPr>
              <a:tblGrid>
                <a:gridCol w="358382">
                  <a:extLst>
                    <a:ext uri="{9D8B030D-6E8A-4147-A177-3AD203B41FA5}">
                      <a16:colId xmlns:a16="http://schemas.microsoft.com/office/drawing/2014/main" val="3410873242"/>
                    </a:ext>
                  </a:extLst>
                </a:gridCol>
                <a:gridCol w="3220087">
                  <a:extLst>
                    <a:ext uri="{9D8B030D-6E8A-4147-A177-3AD203B41FA5}">
                      <a16:colId xmlns:a16="http://schemas.microsoft.com/office/drawing/2014/main" val="1121713758"/>
                    </a:ext>
                  </a:extLst>
                </a:gridCol>
                <a:gridCol w="2215662">
                  <a:extLst>
                    <a:ext uri="{9D8B030D-6E8A-4147-A177-3AD203B41FA5}">
                      <a16:colId xmlns:a16="http://schemas.microsoft.com/office/drawing/2014/main" val="442953665"/>
                    </a:ext>
                  </a:extLst>
                </a:gridCol>
                <a:gridCol w="2831123">
                  <a:extLst>
                    <a:ext uri="{9D8B030D-6E8A-4147-A177-3AD203B41FA5}">
                      <a16:colId xmlns:a16="http://schemas.microsoft.com/office/drawing/2014/main" val="4019819761"/>
                    </a:ext>
                  </a:extLst>
                </a:gridCol>
              </a:tblGrid>
              <a:tr h="305320">
                <a:tc>
                  <a:txBody>
                    <a:bodyPr/>
                    <a:lstStyle/>
                    <a:p>
                      <a:endParaRPr kumimoji="1" lang="ja-JP" altLang="en-US" sz="1600" dirty="0"/>
                    </a:p>
                  </a:txBody>
                  <a:tcPr/>
                </a:tc>
                <a:tc>
                  <a:txBody>
                    <a:bodyPr/>
                    <a:lstStyle/>
                    <a:p>
                      <a:pPr algn="ctr"/>
                      <a:r>
                        <a:rPr kumimoji="1" lang="ja-JP" altLang="en-US" sz="1600" dirty="0"/>
                        <a:t>洗浄</a:t>
                      </a:r>
                    </a:p>
                  </a:txBody>
                  <a:tcPr anchor="ctr"/>
                </a:tc>
                <a:tc>
                  <a:txBody>
                    <a:bodyPr/>
                    <a:lstStyle/>
                    <a:p>
                      <a:pPr algn="ctr"/>
                      <a:r>
                        <a:rPr kumimoji="1" lang="ja-JP" altLang="en-US" sz="1600"/>
                        <a:t>消毒</a:t>
                      </a:r>
                    </a:p>
                  </a:txBody>
                  <a:tcPr anchor="ctr"/>
                </a:tc>
                <a:tc>
                  <a:txBody>
                    <a:bodyPr/>
                    <a:lstStyle/>
                    <a:p>
                      <a:pPr algn="ctr"/>
                      <a:r>
                        <a:rPr kumimoji="1" lang="ja-JP" altLang="en-US" sz="1600" dirty="0"/>
                        <a:t>滅菌</a:t>
                      </a:r>
                    </a:p>
                  </a:txBody>
                  <a:tcPr anchor="ctr"/>
                </a:tc>
                <a:extLst>
                  <a:ext uri="{0D108BD9-81ED-4DB2-BD59-A6C34878D82A}">
                    <a16:rowId xmlns:a16="http://schemas.microsoft.com/office/drawing/2014/main" val="1893774337"/>
                  </a:ext>
                </a:extLst>
              </a:tr>
              <a:tr h="911844">
                <a:tc>
                  <a:txBody>
                    <a:bodyPr/>
                    <a:lstStyle/>
                    <a:p>
                      <a:pPr algn="ctr"/>
                      <a:r>
                        <a:rPr kumimoji="1" lang="ja-JP" altLang="en-US" sz="1600"/>
                        <a:t>定義</a:t>
                      </a:r>
                    </a:p>
                  </a:txBody>
                  <a:tcPr anchor="ctr"/>
                </a:tc>
                <a:tc>
                  <a:txBody>
                    <a:bodyPr/>
                    <a:lstStyle/>
                    <a:p>
                      <a:r>
                        <a:rPr kumimoji="1" lang="ja-JP" altLang="en-US" sz="1600" dirty="0"/>
                        <a:t>対象物からあらゆる異物を除去すること</a:t>
                      </a:r>
                    </a:p>
                    <a:p>
                      <a:pPr marL="0" marR="0" lvl="0" indent="0" algn="l" defTabSz="385763" rtl="0" eaLnBrk="1" fontAlgn="auto" latinLnBrk="0" hangingPunct="1">
                        <a:lnSpc>
                          <a:spcPct val="100000"/>
                        </a:lnSpc>
                        <a:spcBef>
                          <a:spcPts val="0"/>
                        </a:spcBef>
                        <a:spcAft>
                          <a:spcPts val="0"/>
                        </a:spcAft>
                        <a:buClrTx/>
                        <a:buSzTx/>
                        <a:buFontTx/>
                        <a:buNone/>
                        <a:tabLst/>
                        <a:defRPr/>
                      </a:pPr>
                      <a:r>
                        <a:rPr kumimoji="1" lang="ja-JP" altLang="en-US" sz="1600" dirty="0"/>
                        <a:t>十分な洗浄は消毒レベルに匹敵</a:t>
                      </a:r>
                      <a:endParaRPr kumimoji="1" lang="en-US" altLang="ja-JP" sz="1600" dirty="0"/>
                    </a:p>
                  </a:txBody>
                  <a:tcPr/>
                </a:tc>
                <a:tc>
                  <a:txBody>
                    <a:bodyPr/>
                    <a:lstStyle/>
                    <a:p>
                      <a:r>
                        <a:rPr kumimoji="1" lang="ja-JP" altLang="en-US" sz="1600" dirty="0"/>
                        <a:t>病原微生物の感染性をなくすか、病原微生物を減少させること</a:t>
                      </a:r>
                    </a:p>
                  </a:txBody>
                  <a:tcPr/>
                </a:tc>
                <a:tc>
                  <a:txBody>
                    <a:bodyPr/>
                    <a:lstStyle/>
                    <a:p>
                      <a:r>
                        <a:rPr kumimoji="1" lang="ja-JP" altLang="en-US" sz="1600" dirty="0"/>
                        <a:t>すべての微生物を死滅させるか、完全に除去すること</a:t>
                      </a:r>
                      <a:endParaRPr kumimoji="1" lang="en-US" altLang="ja-JP" sz="1600" dirty="0"/>
                    </a:p>
                    <a:p>
                      <a:pPr marL="0" marR="0" indent="0" algn="l" defTabSz="385763" rtl="0" eaLnBrk="1" fontAlgn="auto" latinLnBrk="0" hangingPunct="1">
                        <a:lnSpc>
                          <a:spcPct val="100000"/>
                        </a:lnSpc>
                        <a:spcBef>
                          <a:spcPts val="0"/>
                        </a:spcBef>
                        <a:spcAft>
                          <a:spcPts val="0"/>
                        </a:spcAft>
                        <a:buClrTx/>
                        <a:buSzTx/>
                        <a:buFontTx/>
                        <a:buNone/>
                        <a:tabLst/>
                        <a:defRPr/>
                      </a:pPr>
                      <a:r>
                        <a:rPr kumimoji="1" lang="en-US" altLang="ja-JP" sz="1400" dirty="0"/>
                        <a:t>(</a:t>
                      </a:r>
                      <a:r>
                        <a:rPr kumimoji="1" lang="ja-JP" altLang="en-US" sz="1400" dirty="0"/>
                        <a:t>原則</a:t>
                      </a:r>
                      <a:r>
                        <a:rPr kumimoji="1" lang="en-US" altLang="ja-JP" sz="1400" dirty="0"/>
                        <a:t>10</a:t>
                      </a:r>
                      <a:r>
                        <a:rPr kumimoji="1" lang="en-US" altLang="ja-JP" sz="1400" baseline="30000" dirty="0"/>
                        <a:t>-6</a:t>
                      </a:r>
                      <a:r>
                        <a:rPr kumimoji="1" lang="ja-JP" altLang="en-US" sz="1400" dirty="0"/>
                        <a:t>以下の無菌性保証水準</a:t>
                      </a:r>
                      <a:r>
                        <a:rPr kumimoji="1" lang="en-US" altLang="ja-JP" sz="1400" baseline="30000" dirty="0"/>
                        <a:t>※</a:t>
                      </a:r>
                      <a:r>
                        <a:rPr kumimoji="1" lang="ja-JP" altLang="en-US" sz="1400" dirty="0"/>
                        <a:t>を達成</a:t>
                      </a:r>
                      <a:r>
                        <a:rPr kumimoji="1" lang="en-US" altLang="ja-JP" sz="1400" dirty="0"/>
                        <a:t>)</a:t>
                      </a:r>
                      <a:endParaRPr kumimoji="1" lang="ja-JP" altLang="en-US" sz="1400" dirty="0"/>
                    </a:p>
                  </a:txBody>
                  <a:tcPr/>
                </a:tc>
                <a:extLst>
                  <a:ext uri="{0D108BD9-81ED-4DB2-BD59-A6C34878D82A}">
                    <a16:rowId xmlns:a16="http://schemas.microsoft.com/office/drawing/2014/main" val="4051495823"/>
                  </a:ext>
                </a:extLst>
              </a:tr>
              <a:tr h="1398877">
                <a:tc>
                  <a:txBody>
                    <a:bodyPr/>
                    <a:lstStyle/>
                    <a:p>
                      <a:pPr algn="ctr"/>
                      <a:r>
                        <a:rPr kumimoji="1" lang="ja-JP" altLang="en-US" sz="1600"/>
                        <a:t>方法</a:t>
                      </a:r>
                    </a:p>
                  </a:txBody>
                  <a:tcPr anchor="ctr"/>
                </a:tc>
                <a:tc>
                  <a:txBody>
                    <a:bodyPr/>
                    <a:lstStyle/>
                    <a:p>
                      <a:pPr marL="90488" indent="-90488">
                        <a:buFont typeface="Arial" panose="020B0604020202020204" pitchFamily="34" charset="0"/>
                        <a:buChar char="•"/>
                        <a:tabLst/>
                      </a:pPr>
                      <a:r>
                        <a:rPr kumimoji="1" lang="ja-JP" altLang="en-US" sz="1600" dirty="0"/>
                        <a:t>水</a:t>
                      </a:r>
                    </a:p>
                    <a:p>
                      <a:pPr marL="90488" indent="-90488">
                        <a:buFont typeface="Arial" panose="020B0604020202020204" pitchFamily="34" charset="0"/>
                        <a:buChar char="•"/>
                        <a:tabLst/>
                      </a:pPr>
                      <a:r>
                        <a:rPr kumimoji="1" lang="ja-JP" altLang="en-US" sz="1600" dirty="0"/>
                        <a:t>熱水</a:t>
                      </a:r>
                    </a:p>
                    <a:p>
                      <a:pPr marL="90488" indent="-90488">
                        <a:buFont typeface="Arial" panose="020B0604020202020204" pitchFamily="34" charset="0"/>
                        <a:buChar char="•"/>
                        <a:tabLst/>
                      </a:pPr>
                      <a:r>
                        <a:rPr kumimoji="1" lang="ja-JP" altLang="en-US" sz="1600" dirty="0"/>
                        <a:t>洗剤</a:t>
                      </a:r>
                    </a:p>
                  </a:txBody>
                  <a:tcPr/>
                </a:tc>
                <a:tc>
                  <a:txBody>
                    <a:bodyPr/>
                    <a:lstStyle/>
                    <a:p>
                      <a:pPr marL="90488" marR="0" indent="-90488" algn="l" defTabSz="38576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dirty="0"/>
                        <a:t>物理的消毒法</a:t>
                      </a:r>
                      <a:endParaRPr kumimoji="1" lang="en-US" altLang="ja-JP" sz="1600" dirty="0"/>
                    </a:p>
                    <a:p>
                      <a:pPr marL="0" marR="0" indent="0" algn="l" defTabSz="38576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t>（加熱、紫外線、放射線）</a:t>
                      </a:r>
                      <a:endParaRPr kumimoji="1" lang="en-US" altLang="ja-JP" sz="1600" dirty="0"/>
                    </a:p>
                    <a:p>
                      <a:pPr marL="90488" indent="-90488">
                        <a:buFont typeface="Arial" panose="020B0604020202020204" pitchFamily="34" charset="0"/>
                        <a:buChar char="•"/>
                        <a:tabLst/>
                      </a:pPr>
                      <a:r>
                        <a:rPr kumimoji="1" lang="ja-JP" altLang="en-US" sz="1600" dirty="0"/>
                        <a:t>化学的消毒法</a:t>
                      </a:r>
                      <a:endParaRPr kumimoji="1" lang="en-US" altLang="ja-JP" sz="1600" dirty="0"/>
                    </a:p>
                    <a:p>
                      <a:pPr marL="0" indent="0">
                        <a:buFont typeface="Arial" panose="020B0604020202020204" pitchFamily="34" charset="0"/>
                        <a:buNone/>
                        <a:tabLst/>
                      </a:pPr>
                      <a:r>
                        <a:rPr kumimoji="1" lang="ja-JP" altLang="en-US" sz="1600" dirty="0"/>
                        <a:t>（消毒薬）</a:t>
                      </a:r>
                    </a:p>
                  </a:txBody>
                  <a:tcPr/>
                </a:tc>
                <a:tc>
                  <a:txBody>
                    <a:bodyPr/>
                    <a:lstStyle/>
                    <a:p>
                      <a:pPr marL="90488" indent="-90488">
                        <a:buFont typeface="Arial" panose="020B0604020202020204" pitchFamily="34" charset="0"/>
                        <a:buChar char="•"/>
                        <a:tabLst/>
                      </a:pPr>
                      <a:r>
                        <a:rPr kumimoji="1" lang="ja-JP" altLang="en-US" sz="1600" dirty="0"/>
                        <a:t>高圧蒸気滅菌</a:t>
                      </a:r>
                      <a:endParaRPr kumimoji="1" lang="en-US" altLang="ja-JP" sz="1600" dirty="0"/>
                    </a:p>
                    <a:p>
                      <a:pPr marL="0" indent="0">
                        <a:buFont typeface="Arial" panose="020B0604020202020204" pitchFamily="34" charset="0"/>
                        <a:buNone/>
                        <a:tabLst/>
                      </a:pPr>
                      <a:r>
                        <a:rPr kumimoji="1" lang="ja-JP" altLang="en-US" sz="1600" dirty="0"/>
                        <a:t>（オートクレーブ）</a:t>
                      </a:r>
                      <a:endParaRPr kumimoji="1" lang="en-US" altLang="ja-JP" sz="1600" dirty="0"/>
                    </a:p>
                    <a:p>
                      <a:pPr marL="90488" indent="-90488">
                        <a:buFont typeface="Arial" panose="020B0604020202020204" pitchFamily="34" charset="0"/>
                        <a:buChar char="•"/>
                        <a:tabLst/>
                      </a:pPr>
                      <a:r>
                        <a:rPr kumimoji="1" lang="ja-JP" altLang="en-US" sz="1600" dirty="0"/>
                        <a:t>ガス滅菌</a:t>
                      </a:r>
                      <a:endParaRPr kumimoji="1" lang="en-US" altLang="ja-JP" sz="1600" dirty="0"/>
                    </a:p>
                    <a:p>
                      <a:pPr marL="0" indent="0">
                        <a:buFont typeface="Arial" panose="020B0604020202020204" pitchFamily="34" charset="0"/>
                        <a:buNone/>
                        <a:tabLst/>
                      </a:pPr>
                      <a:r>
                        <a:rPr kumimoji="1" lang="ja-JP" altLang="en-US" sz="1600" dirty="0"/>
                        <a:t>（酸化エチレンガス、低温蒸気ホルムアルデヒド）</a:t>
                      </a:r>
                      <a:endParaRPr kumimoji="1" lang="en-US" altLang="ja-JP" sz="1600" dirty="0"/>
                    </a:p>
                    <a:p>
                      <a:pPr marL="90488" indent="-90488">
                        <a:buFont typeface="Arial" panose="020B0604020202020204" pitchFamily="34" charset="0"/>
                        <a:buChar char="•"/>
                        <a:tabLst/>
                      </a:pPr>
                      <a:r>
                        <a:rPr kumimoji="1" lang="ja-JP" altLang="en-US" sz="1600" dirty="0"/>
                        <a:t>放射線滅菌</a:t>
                      </a:r>
                      <a:endParaRPr kumimoji="1" lang="en-US" altLang="ja-JP" sz="1600" dirty="0"/>
                    </a:p>
                  </a:txBody>
                  <a:tcPr/>
                </a:tc>
                <a:extLst>
                  <a:ext uri="{0D108BD9-81ED-4DB2-BD59-A6C34878D82A}">
                    <a16:rowId xmlns:a16="http://schemas.microsoft.com/office/drawing/2014/main" val="708161410"/>
                  </a:ext>
                </a:extLst>
              </a:tr>
              <a:tr h="963671">
                <a:tc>
                  <a:txBody>
                    <a:bodyPr/>
                    <a:lstStyle/>
                    <a:p>
                      <a:pPr algn="ctr"/>
                      <a:r>
                        <a:rPr kumimoji="1" lang="ja-JP" altLang="en-US" sz="1600"/>
                        <a:t>適応</a:t>
                      </a:r>
                    </a:p>
                  </a:txBody>
                  <a:tcPr anchor="ctr"/>
                </a:tc>
                <a:tc>
                  <a:txBody>
                    <a:bodyPr/>
                    <a:lstStyle/>
                    <a:p>
                      <a:r>
                        <a:rPr kumimoji="1" lang="ja-JP" altLang="en-US" sz="1600" dirty="0"/>
                        <a:t>生体</a:t>
                      </a:r>
                    </a:p>
                    <a:p>
                      <a:r>
                        <a:rPr kumimoji="1" lang="ja-JP" altLang="en-US" sz="1600" dirty="0"/>
                        <a:t>器材</a:t>
                      </a:r>
                    </a:p>
                    <a:p>
                      <a:r>
                        <a:rPr kumimoji="1" lang="ja-JP" altLang="en-US" sz="1600" dirty="0"/>
                        <a:t>汚染区域の土壌</a:t>
                      </a:r>
                    </a:p>
                    <a:p>
                      <a:r>
                        <a:rPr kumimoji="1" lang="ja-JP" altLang="en-US" sz="1600" dirty="0"/>
                        <a:t>建造物　等</a:t>
                      </a:r>
                    </a:p>
                  </a:txBody>
                  <a:tcPr/>
                </a:tc>
                <a:tc>
                  <a:txBody>
                    <a:bodyPr/>
                    <a:lstStyle/>
                    <a:p>
                      <a:r>
                        <a:rPr kumimoji="1" lang="ja-JP" altLang="en-US" sz="1600" dirty="0"/>
                        <a:t>生体</a:t>
                      </a:r>
                      <a:r>
                        <a:rPr kumimoji="1" lang="en-US" altLang="ja-JP" sz="1600" dirty="0"/>
                        <a:t>(</a:t>
                      </a:r>
                      <a:r>
                        <a:rPr kumimoji="1" lang="ja-JP" altLang="en-US" sz="1600" dirty="0"/>
                        <a:t>消毒薬のみ</a:t>
                      </a:r>
                      <a:r>
                        <a:rPr kumimoji="1" lang="en-US" altLang="ja-JP" sz="1600" dirty="0"/>
                        <a:t>)</a:t>
                      </a:r>
                      <a:endParaRPr kumimoji="1" lang="ja-JP" altLang="en-US" sz="1600" dirty="0"/>
                    </a:p>
                    <a:p>
                      <a:r>
                        <a:rPr kumimoji="1" lang="ja-JP" altLang="en-US" sz="1600" dirty="0"/>
                        <a:t>器材</a:t>
                      </a:r>
                    </a:p>
                    <a:p>
                      <a:r>
                        <a:rPr kumimoji="1" lang="ja-JP" altLang="en-US" sz="1600" dirty="0"/>
                        <a:t>汚染区域の土壌</a:t>
                      </a:r>
                    </a:p>
                    <a:p>
                      <a:r>
                        <a:rPr kumimoji="1" lang="ja-JP" altLang="en-US" sz="1600" dirty="0"/>
                        <a:t>建造物　等</a:t>
                      </a:r>
                    </a:p>
                  </a:txBody>
                  <a:tcPr/>
                </a:tc>
                <a:tc>
                  <a:txBody>
                    <a:bodyPr/>
                    <a:lstStyle/>
                    <a:p>
                      <a:r>
                        <a:rPr kumimoji="1" lang="ja-JP" altLang="en-US" sz="1600" dirty="0"/>
                        <a:t>器材</a:t>
                      </a:r>
                      <a:endParaRPr kumimoji="1" lang="en-US" altLang="ja-JP" sz="1600" dirty="0"/>
                    </a:p>
                  </a:txBody>
                  <a:tcPr/>
                </a:tc>
                <a:extLst>
                  <a:ext uri="{0D108BD9-81ED-4DB2-BD59-A6C34878D82A}">
                    <a16:rowId xmlns:a16="http://schemas.microsoft.com/office/drawing/2014/main" val="2008942918"/>
                  </a:ext>
                </a:extLst>
              </a:tr>
            </a:tbl>
          </a:graphicData>
        </a:graphic>
      </p:graphicFrame>
      <p:sp>
        <p:nvSpPr>
          <p:cNvPr id="4" name="スライド番号プレースホルダー 3">
            <a:extLst>
              <a:ext uri="{FF2B5EF4-FFF2-40B4-BE49-F238E27FC236}">
                <a16:creationId xmlns:a16="http://schemas.microsoft.com/office/drawing/2014/main" id="{5D1EABFB-1B42-B146-A145-6240F9C6779D}"/>
              </a:ext>
            </a:extLst>
          </p:cNvPr>
          <p:cNvSpPr>
            <a:spLocks noGrp="1"/>
          </p:cNvSpPr>
          <p:nvPr>
            <p:ph type="sldNum" sz="quarter" idx="12"/>
          </p:nvPr>
        </p:nvSpPr>
        <p:spPr/>
        <p:txBody>
          <a:bodyPr/>
          <a:lstStyle/>
          <a:p>
            <a:fld id="{3703C944-5F21-DB4B-805C-66633127842B}" type="slidenum">
              <a:rPr lang="ja-JP" altLang="en-US" smtClean="0"/>
              <a:pPr/>
              <a:t>14</a:t>
            </a:fld>
            <a:endParaRPr lang="ja-JP" altLang="en-US"/>
          </a:p>
        </p:txBody>
      </p:sp>
      <p:sp>
        <p:nvSpPr>
          <p:cNvPr id="6" name="正方形/長方形 5">
            <a:extLst>
              <a:ext uri="{FF2B5EF4-FFF2-40B4-BE49-F238E27FC236}">
                <a16:creationId xmlns:a16="http://schemas.microsoft.com/office/drawing/2014/main" id="{50E1BA3D-891E-D241-A657-7E76653B2F76}"/>
              </a:ext>
            </a:extLst>
          </p:cNvPr>
          <p:cNvSpPr/>
          <p:nvPr/>
        </p:nvSpPr>
        <p:spPr>
          <a:xfrm>
            <a:off x="5016497" y="4712613"/>
            <a:ext cx="3850546" cy="430887"/>
          </a:xfrm>
          <a:prstGeom prst="rect">
            <a:avLst/>
          </a:prstGeom>
        </p:spPr>
        <p:txBody>
          <a:bodyPr wrap="square">
            <a:spAutoFit/>
          </a:bodyPr>
          <a:lstStyle/>
          <a:p>
            <a:r>
              <a:rPr lang="en-US" altLang="ja-JP" sz="1100" baseline="30000" dirty="0"/>
              <a:t>※</a:t>
            </a:r>
            <a:r>
              <a:rPr lang="ja-JP" altLang="en-US" sz="1100" dirty="0"/>
              <a:t>無菌性保証水準</a:t>
            </a:r>
            <a:r>
              <a:rPr lang="en-US" altLang="ja-JP" sz="1100" dirty="0"/>
              <a:t>(SAL: Sterility Assurance Level)</a:t>
            </a:r>
            <a:r>
              <a:rPr lang="ja-JP" altLang="en-US" sz="1100" dirty="0"/>
              <a:t>とは、 滅菌後に、生育可能な</a:t>
            </a:r>
            <a:r>
              <a:rPr lang="en-US" altLang="ja-JP" sz="1100" dirty="0"/>
              <a:t>1</a:t>
            </a:r>
            <a:r>
              <a:rPr lang="ja-JP" altLang="en-US" sz="1100" dirty="0"/>
              <a:t>個の微生物か</a:t>
            </a:r>
            <a:r>
              <a:rPr lang="ja-JP" altLang="en-US" sz="1100" dirty="0" err="1"/>
              <a:t>゙</a:t>
            </a:r>
            <a:r>
              <a:rPr lang="ja-JP" altLang="en-US" sz="1100" dirty="0"/>
              <a:t>製品上に存在する確率 </a:t>
            </a:r>
          </a:p>
        </p:txBody>
      </p:sp>
    </p:spTree>
    <p:extLst>
      <p:ext uri="{BB962C8B-B14F-4D97-AF65-F5344CB8AC3E}">
        <p14:creationId xmlns:p14="http://schemas.microsoft.com/office/powerpoint/2010/main" val="104998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4584B2-D455-B04F-8A9E-84D09E382111}"/>
              </a:ext>
            </a:extLst>
          </p:cNvPr>
          <p:cNvSpPr>
            <a:spLocks noGrp="1"/>
          </p:cNvSpPr>
          <p:nvPr>
            <p:ph type="title"/>
          </p:nvPr>
        </p:nvSpPr>
        <p:spPr/>
        <p:txBody>
          <a:bodyPr/>
          <a:lstStyle/>
          <a:p>
            <a:r>
              <a:rPr kumimoji="1" lang="en-US" altLang="ja-JP" sz="2400" dirty="0"/>
              <a:t>NBC</a:t>
            </a:r>
            <a:r>
              <a:rPr kumimoji="1" lang="ja-JP" altLang="en-US" sz="2400" dirty="0"/>
              <a:t>テロにおけるゾーニングの相違</a:t>
            </a:r>
          </a:p>
        </p:txBody>
      </p:sp>
      <p:sp>
        <p:nvSpPr>
          <p:cNvPr id="4" name="スライド番号プレースホルダー 3">
            <a:extLst>
              <a:ext uri="{FF2B5EF4-FFF2-40B4-BE49-F238E27FC236}">
                <a16:creationId xmlns:a16="http://schemas.microsoft.com/office/drawing/2014/main" id="{1BE634F7-22AD-AD44-B61E-4E184EF81FF1}"/>
              </a:ext>
            </a:extLst>
          </p:cNvPr>
          <p:cNvSpPr>
            <a:spLocks noGrp="1"/>
          </p:cNvSpPr>
          <p:nvPr>
            <p:ph type="sldNum" sz="quarter" idx="12"/>
          </p:nvPr>
        </p:nvSpPr>
        <p:spPr/>
        <p:txBody>
          <a:bodyPr/>
          <a:lstStyle/>
          <a:p>
            <a:fld id="{3703C944-5F21-DB4B-805C-66633127842B}" type="slidenum">
              <a:rPr lang="ja-JP" altLang="en-US" smtClean="0"/>
              <a:pPr/>
              <a:t>15</a:t>
            </a:fld>
            <a:endParaRPr lang="ja-JP" altLang="en-US"/>
          </a:p>
        </p:txBody>
      </p:sp>
      <p:graphicFrame>
        <p:nvGraphicFramePr>
          <p:cNvPr id="6" name="表 5"/>
          <p:cNvGraphicFramePr>
            <a:graphicFrameLocks noGrp="1"/>
          </p:cNvGraphicFramePr>
          <p:nvPr>
            <p:extLst>
              <p:ext uri="{D42A27DB-BD31-4B8C-83A1-F6EECF244321}">
                <p14:modId xmlns:p14="http://schemas.microsoft.com/office/powerpoint/2010/main" val="3070498173"/>
              </p:ext>
            </p:extLst>
          </p:nvPr>
        </p:nvGraphicFramePr>
        <p:xfrm>
          <a:off x="336998" y="828820"/>
          <a:ext cx="8402558" cy="4145280"/>
        </p:xfrm>
        <a:graphic>
          <a:graphicData uri="http://schemas.openxmlformats.org/drawingml/2006/table">
            <a:tbl>
              <a:tblPr firstRow="1" bandRow="1">
                <a:tableStyleId>{5C22544A-7EE6-4342-B048-85BDC9FD1C3A}</a:tableStyleId>
              </a:tblPr>
              <a:tblGrid>
                <a:gridCol w="1474217">
                  <a:extLst>
                    <a:ext uri="{9D8B030D-6E8A-4147-A177-3AD203B41FA5}">
                      <a16:colId xmlns:a16="http://schemas.microsoft.com/office/drawing/2014/main" val="20000"/>
                    </a:ext>
                  </a:extLst>
                </a:gridCol>
                <a:gridCol w="1644162">
                  <a:extLst>
                    <a:ext uri="{9D8B030D-6E8A-4147-A177-3AD203B41FA5}">
                      <a16:colId xmlns:a16="http://schemas.microsoft.com/office/drawing/2014/main" val="20001"/>
                    </a:ext>
                  </a:extLst>
                </a:gridCol>
                <a:gridCol w="1644162">
                  <a:extLst>
                    <a:ext uri="{9D8B030D-6E8A-4147-A177-3AD203B41FA5}">
                      <a16:colId xmlns:a16="http://schemas.microsoft.com/office/drawing/2014/main" val="20002"/>
                    </a:ext>
                  </a:extLst>
                </a:gridCol>
                <a:gridCol w="1907932">
                  <a:extLst>
                    <a:ext uri="{9D8B030D-6E8A-4147-A177-3AD203B41FA5}">
                      <a16:colId xmlns:a16="http://schemas.microsoft.com/office/drawing/2014/main" val="20003"/>
                    </a:ext>
                  </a:extLst>
                </a:gridCol>
                <a:gridCol w="1732085">
                  <a:extLst>
                    <a:ext uri="{9D8B030D-6E8A-4147-A177-3AD203B41FA5}">
                      <a16:colId xmlns:a16="http://schemas.microsoft.com/office/drawing/2014/main" val="20004"/>
                    </a:ext>
                  </a:extLst>
                </a:gridCol>
              </a:tblGrid>
              <a:tr h="138332">
                <a:tc rowSpan="2">
                  <a:txBody>
                    <a:bodyPr/>
                    <a:lstStyle/>
                    <a:p>
                      <a:pPr algn="ctr"/>
                      <a:endParaRPr kumimoji="1" lang="ja-JP" altLang="en-US" sz="1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9525" cap="flat" cmpd="sng" algn="ctr">
                      <a:solidFill>
                        <a:schemeClr val="tx1"/>
                      </a:solidFill>
                      <a:prstDash val="solid"/>
                      <a:round/>
                      <a:headEnd type="none" w="med" len="med"/>
                      <a:tailEnd type="none" w="med" len="med"/>
                    </a:lnTlToBr>
                    <a:noFill/>
                  </a:tcPr>
                </a:tc>
                <a:tc gridSpan="2">
                  <a:txBody>
                    <a:bodyPr/>
                    <a:lstStyle/>
                    <a:p>
                      <a:pPr algn="ctr"/>
                      <a:r>
                        <a:rPr kumimoji="1" lang="ja-JP" altLang="en-US" sz="1400" b="0" dirty="0">
                          <a:solidFill>
                            <a:schemeClr val="tx1"/>
                          </a:solidFill>
                          <a:latin typeface="+mn-ea"/>
                          <a:ea typeface="+mn-ea"/>
                        </a:rPr>
                        <a:t>生物剤テロ</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1400" b="0" dirty="0">
                          <a:solidFill>
                            <a:schemeClr val="tx1"/>
                          </a:solidFill>
                          <a:latin typeface="+mn-ea"/>
                          <a:ea typeface="+mn-ea"/>
                        </a:rPr>
                        <a:t>化学剤テロ</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1400" b="0" dirty="0">
                          <a:solidFill>
                            <a:schemeClr val="tx1"/>
                          </a:solidFill>
                          <a:latin typeface="+mn-ea"/>
                          <a:ea typeface="+mn-ea"/>
                        </a:rPr>
                        <a:t>放射線テロ</a:t>
                      </a: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41262">
                <a:tc vMerge="1">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mn-ea"/>
                          <a:ea typeface="+mn-ea"/>
                        </a:rPr>
                        <a:t>ヒトヒト感染症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mn-ea"/>
                          <a:ea typeface="+mn-ea"/>
                        </a:rPr>
                        <a:t>炭疽菌等</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522265">
                <a:tc>
                  <a:txBody>
                    <a:bodyPr/>
                    <a:lstStyle/>
                    <a:p>
                      <a:r>
                        <a:rPr kumimoji="1" lang="ja-JP" altLang="en-US" sz="1400" b="0" dirty="0">
                          <a:solidFill>
                            <a:schemeClr val="tx1"/>
                          </a:solidFill>
                          <a:latin typeface="+mn-ea"/>
                          <a:ea typeface="+mn-ea"/>
                        </a:rPr>
                        <a:t>統制線の設定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n-ea"/>
                          <a:ea typeface="+mn-ea"/>
                        </a:rPr>
                        <a:t>感染者を隔離した地域の境界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ea"/>
                          <a:ea typeface="+mn-ea"/>
                        </a:rPr>
                        <a:t>目視または検知器で確認できた境界</a:t>
                      </a: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ea"/>
                          <a:ea typeface="+mn-ea"/>
                        </a:rPr>
                        <a:t>検知、被災者の状況</a:t>
                      </a:r>
                      <a:endParaRPr kumimoji="1" lang="en-US" altLang="ja-JP" sz="1400" b="0" dirty="0">
                        <a:solidFill>
                          <a:schemeClr val="tx1"/>
                        </a:solidFill>
                        <a:latin typeface="+mn-ea"/>
                        <a:ea typeface="+mn-ea"/>
                      </a:endParaRPr>
                    </a:p>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ea"/>
                          <a:ea typeface="+mn-ea"/>
                        </a:rPr>
                        <a:t>発災現場から</a:t>
                      </a:r>
                      <a:r>
                        <a:rPr kumimoji="1" lang="en-US" altLang="ja-JP" sz="1400" b="0" dirty="0">
                          <a:solidFill>
                            <a:schemeClr val="tx1"/>
                          </a:solidFill>
                          <a:latin typeface="+mn-ea"/>
                          <a:ea typeface="+mn-ea"/>
                        </a:rPr>
                        <a:t>120m</a:t>
                      </a:r>
                      <a:endParaRPr kumimoji="1" lang="ja-JP" altLang="en-US" sz="1400" b="0" dirty="0">
                        <a:solidFill>
                          <a:schemeClr val="tx1"/>
                        </a:solidFill>
                        <a:latin typeface="+mn-ea"/>
                        <a:ea typeface="+mn-ea"/>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b="0" dirty="0">
                          <a:solidFill>
                            <a:schemeClr val="tx1"/>
                          </a:solidFill>
                          <a:latin typeface="+mn-ea"/>
                          <a:ea typeface="+mn-ea"/>
                        </a:rPr>
                        <a:t>BG</a:t>
                      </a:r>
                      <a:r>
                        <a:rPr kumimoji="1" lang="ja-JP" altLang="en-US" sz="1400" b="0" dirty="0">
                          <a:solidFill>
                            <a:schemeClr val="tx1"/>
                          </a:solidFill>
                          <a:latin typeface="+mn-ea"/>
                          <a:ea typeface="+mn-ea"/>
                        </a:rPr>
                        <a:t>レベル以上、汚染拡大の可能性のある地域の境界</a:t>
                      </a: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r>
                        <a:rPr kumimoji="1" lang="ja-JP" altLang="en-US" sz="1400" b="0">
                          <a:solidFill>
                            <a:schemeClr val="tx1"/>
                          </a:solidFill>
                          <a:latin typeface="+mn-ea"/>
                          <a:ea typeface="+mn-ea"/>
                        </a:rPr>
                        <a:t>ホットゾーン</a:t>
                      </a:r>
                      <a:endParaRPr kumimoji="1" lang="en-US" altLang="ja-JP" sz="1400" b="0" dirty="0">
                        <a:solidFill>
                          <a:schemeClr val="tx1"/>
                        </a:solidFill>
                        <a:latin typeface="+mn-ea"/>
                        <a:ea typeface="+mn-ea"/>
                      </a:endParaRPr>
                    </a:p>
                    <a:p>
                      <a:r>
                        <a:rPr kumimoji="1" lang="ja-JP" altLang="en-US" sz="1400" b="0">
                          <a:solidFill>
                            <a:schemeClr val="tx1"/>
                          </a:solidFill>
                          <a:latin typeface="+mn-ea"/>
                          <a:ea typeface="+mn-ea"/>
                        </a:rPr>
                        <a:t>（危険区域）</a:t>
                      </a:r>
                      <a:endParaRPr kumimoji="1" lang="ja-JP" altLang="en-US" sz="1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n-ea"/>
                          <a:ea typeface="+mn-ea"/>
                        </a:rPr>
                        <a:t>発症者の隔離地域</a:t>
                      </a:r>
                      <a:endParaRPr kumimoji="1" lang="en-US" altLang="ja-JP" sz="1400" b="0" dirty="0">
                        <a:solidFill>
                          <a:schemeClr val="tx1"/>
                        </a:solidFill>
                        <a:latin typeface="+mn-ea"/>
                        <a:ea typeface="+mn-ea"/>
                      </a:endParaRPr>
                    </a:p>
                    <a:p>
                      <a:r>
                        <a:rPr kumimoji="1" lang="ja-JP" altLang="en-US" sz="1400" b="0" dirty="0">
                          <a:solidFill>
                            <a:schemeClr val="tx1"/>
                          </a:solidFill>
                          <a:latin typeface="+mn-ea"/>
                          <a:ea typeface="+mn-ea"/>
                        </a:rPr>
                        <a:t>病原体の付着等が想定される地域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n-ea"/>
                          <a:ea typeface="+mn-ea"/>
                        </a:rPr>
                        <a:t>病原体の飛散の可能性がある地域</a:t>
                      </a: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n-ea"/>
                          <a:ea typeface="+mn-ea"/>
                        </a:rPr>
                        <a:t>汚染される可能性がある地域</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b="0" dirty="0">
                          <a:solidFill>
                            <a:schemeClr val="tx1"/>
                          </a:solidFill>
                          <a:latin typeface="+mn-ea"/>
                          <a:ea typeface="+mn-ea"/>
                        </a:rPr>
                        <a:t>100μSv/h</a:t>
                      </a:r>
                      <a:r>
                        <a:rPr kumimoji="1" lang="ja-JP" altLang="en-US" sz="1400" b="0" dirty="0">
                          <a:solidFill>
                            <a:schemeClr val="tx1"/>
                          </a:solidFill>
                          <a:latin typeface="+mn-ea"/>
                          <a:ea typeface="+mn-ea"/>
                        </a:rPr>
                        <a:t>以上または汚染の地域</a:t>
                      </a: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r>
                        <a:rPr kumimoji="1" lang="ja-JP" altLang="en-US" sz="1400" b="0" dirty="0">
                          <a:solidFill>
                            <a:schemeClr val="tx1"/>
                          </a:solidFill>
                          <a:latin typeface="+mn-ea"/>
                          <a:ea typeface="+mn-ea"/>
                        </a:rPr>
                        <a:t>風下危険地域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n-ea"/>
                          <a:ea typeface="+mn-ea"/>
                        </a:rPr>
                        <a:t>設定不要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n-ea"/>
                          <a:ea typeface="+mn-ea"/>
                        </a:rPr>
                        <a:t>風下への流動の脅威は比較的少ない</a:t>
                      </a: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n-ea"/>
                          <a:ea typeface="+mn-ea"/>
                        </a:rPr>
                        <a:t>危険なガス雲が風下方向に広く流動</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n-ea"/>
                          <a:ea typeface="+mn-ea"/>
                        </a:rPr>
                        <a:t>設定不要</a:t>
                      </a:r>
                      <a:endParaRPr kumimoji="1" lang="en-US" altLang="ja-JP" sz="1400" b="0" dirty="0">
                        <a:solidFill>
                          <a:schemeClr val="tx1"/>
                        </a:solidFill>
                        <a:latin typeface="+mn-ea"/>
                        <a:ea typeface="+mn-ea"/>
                      </a:endParaRPr>
                    </a:p>
                    <a:p>
                      <a:endParaRPr kumimoji="1" lang="ja-JP" altLang="en-US" sz="1400" b="0" dirty="0">
                        <a:solidFill>
                          <a:schemeClr val="tx1"/>
                        </a:solidFill>
                        <a:latin typeface="+mn-ea"/>
                        <a:ea typeface="+mn-ea"/>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r>
                        <a:rPr kumimoji="1" lang="ja-JP" altLang="en-US" sz="1400" b="0">
                          <a:solidFill>
                            <a:schemeClr val="tx1"/>
                          </a:solidFill>
                          <a:latin typeface="+mn-ea"/>
                          <a:ea typeface="+mn-ea"/>
                        </a:rPr>
                        <a:t>ウォームゾーン</a:t>
                      </a:r>
                      <a:endParaRPr kumimoji="1" lang="en-US" altLang="ja-JP" sz="1400" b="0" dirty="0">
                        <a:solidFill>
                          <a:schemeClr val="tx1"/>
                        </a:solidFill>
                        <a:latin typeface="+mn-ea"/>
                        <a:ea typeface="+mn-ea"/>
                      </a:endParaRPr>
                    </a:p>
                    <a:p>
                      <a:r>
                        <a:rPr kumimoji="1" lang="ja-JP" altLang="en-US" sz="1400" b="0">
                          <a:solidFill>
                            <a:schemeClr val="tx1"/>
                          </a:solidFill>
                          <a:latin typeface="+mn-ea"/>
                          <a:ea typeface="+mn-ea"/>
                        </a:rPr>
                        <a:t>（準危険区域）</a:t>
                      </a:r>
                      <a:endParaRPr kumimoji="1" lang="en-US" altLang="ja-JP" sz="1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ja-JP" altLang="en-US" sz="1400" b="0" dirty="0">
                          <a:solidFill>
                            <a:schemeClr val="tx1"/>
                          </a:solidFill>
                          <a:latin typeface="+mn-ea"/>
                          <a:ea typeface="+mn-ea"/>
                        </a:rPr>
                        <a:t>ホットゾーンに隣接しており、かつ汚染の可能性がない地域</a:t>
                      </a:r>
                      <a:endParaRPr kumimoji="1" lang="en-US" altLang="ja-JP" sz="1400" b="0" dirty="0">
                        <a:solidFill>
                          <a:schemeClr val="tx1"/>
                        </a:solidFill>
                        <a:latin typeface="+mn-ea"/>
                        <a:ea typeface="+mn-ea"/>
                      </a:endParaRPr>
                    </a:p>
                    <a:p>
                      <a:r>
                        <a:rPr kumimoji="1" lang="en-US" altLang="ja-JP" sz="1400" b="0" dirty="0">
                          <a:solidFill>
                            <a:schemeClr val="tx1"/>
                          </a:solidFill>
                          <a:latin typeface="+mn-ea"/>
                          <a:ea typeface="+mn-ea"/>
                        </a:rPr>
                        <a:t>PPE</a:t>
                      </a:r>
                      <a:r>
                        <a:rPr kumimoji="1" lang="ja-JP" altLang="en-US" sz="1400" b="0" dirty="0">
                          <a:solidFill>
                            <a:schemeClr val="tx1"/>
                          </a:solidFill>
                          <a:latin typeface="+mn-ea"/>
                          <a:ea typeface="+mn-ea"/>
                        </a:rPr>
                        <a:t>の脱衣、除染区域を設定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400" b="0" dirty="0">
                        <a:solidFill>
                          <a:schemeClr val="tx1"/>
                        </a:solidFill>
                        <a:latin typeface="+mn-ea"/>
                        <a:ea typeface="+mn-ea"/>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rowSpan="2">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ea"/>
                          <a:ea typeface="+mn-ea"/>
                        </a:rPr>
                        <a:t>汚染拡大防止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ea"/>
                          <a:ea typeface="+mn-ea"/>
                        </a:rPr>
                        <a:t>ホットゾーンの中は基本的の汚染していると想定し対応</a:t>
                      </a: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n-ea"/>
                          <a:ea typeface="+mn-ea"/>
                        </a:rPr>
                        <a:t>検知紙、検知器での検査</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n-ea"/>
                          <a:ea typeface="+mn-ea"/>
                        </a:rPr>
                        <a:t>表面汚染検査</a:t>
                      </a: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vMerge="1">
                  <a:txBody>
                    <a:bodyPr/>
                    <a:lstStyle/>
                    <a:p>
                      <a:pPr marL="0" marR="0" indent="0" algn="l" defTabSz="385763" rtl="0" eaLnBrk="1" fontAlgn="auto" latinLnBrk="0" hangingPunct="1">
                        <a:lnSpc>
                          <a:spcPct val="100000"/>
                        </a:lnSpc>
                        <a:spcBef>
                          <a:spcPts val="0"/>
                        </a:spcBef>
                        <a:spcAft>
                          <a:spcPts val="0"/>
                        </a:spcAft>
                        <a:buClrTx/>
                        <a:buSzTx/>
                        <a:buFontTx/>
                        <a:buNone/>
                        <a:tabLst/>
                        <a:defRPr/>
                      </a:pPr>
                      <a:endParaRPr kumimoji="1" lang="ja-JP" altLang="en-US" sz="1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ea"/>
                          <a:ea typeface="+mn-ea"/>
                        </a:rPr>
                        <a:t>汚染者と非汚染者の動線を交差させない</a:t>
                      </a:r>
                      <a:endParaRPr kumimoji="1" lang="en-US" altLang="ja-JP" sz="1400" b="0" dirty="0">
                        <a:solidFill>
                          <a:schemeClr val="tx1"/>
                        </a:solidFill>
                        <a:latin typeface="+mn-ea"/>
                        <a:ea typeface="+mn-ea"/>
                      </a:endParaRPr>
                    </a:p>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ea"/>
                          <a:ea typeface="+mn-ea"/>
                        </a:rPr>
                        <a:t>防護装備着用と除染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400" b="0" dirty="0">
                        <a:solidFill>
                          <a:schemeClr val="tx1"/>
                        </a:solidFill>
                        <a:latin typeface="+mn-ea"/>
                        <a:ea typeface="+mn-ea"/>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55190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4584B2-D455-B04F-8A9E-84D09E382111}"/>
              </a:ext>
            </a:extLst>
          </p:cNvPr>
          <p:cNvSpPr>
            <a:spLocks noGrp="1"/>
          </p:cNvSpPr>
          <p:nvPr>
            <p:ph type="title"/>
          </p:nvPr>
        </p:nvSpPr>
        <p:spPr/>
        <p:txBody>
          <a:bodyPr/>
          <a:lstStyle/>
          <a:p>
            <a:r>
              <a:rPr kumimoji="1" lang="ja-JP" altLang="en-US" sz="2400" dirty="0"/>
              <a:t>生物剤に</a:t>
            </a:r>
            <a:r>
              <a:rPr kumimoji="1" lang="ja-JP" altLang="en-US" sz="2400"/>
              <a:t>よる遺体の対応</a:t>
            </a:r>
            <a:endParaRPr kumimoji="1" lang="ja-JP" altLang="en-US" sz="2400" dirty="0"/>
          </a:p>
        </p:txBody>
      </p:sp>
      <p:sp>
        <p:nvSpPr>
          <p:cNvPr id="4" name="スライド番号プレースホルダー 3">
            <a:extLst>
              <a:ext uri="{FF2B5EF4-FFF2-40B4-BE49-F238E27FC236}">
                <a16:creationId xmlns:a16="http://schemas.microsoft.com/office/drawing/2014/main" id="{1BE634F7-22AD-AD44-B61E-4E184EF81FF1}"/>
              </a:ext>
            </a:extLst>
          </p:cNvPr>
          <p:cNvSpPr>
            <a:spLocks noGrp="1"/>
          </p:cNvSpPr>
          <p:nvPr>
            <p:ph type="sldNum" sz="quarter" idx="12"/>
          </p:nvPr>
        </p:nvSpPr>
        <p:spPr/>
        <p:txBody>
          <a:bodyPr/>
          <a:lstStyle/>
          <a:p>
            <a:fld id="{3703C944-5F21-DB4B-805C-66633127842B}" type="slidenum">
              <a:rPr lang="ja-JP" altLang="en-US" smtClean="0"/>
              <a:pPr/>
              <a:t>16</a:t>
            </a:fld>
            <a:endParaRPr lang="ja-JP" altLang="en-US"/>
          </a:p>
        </p:txBody>
      </p:sp>
      <p:sp>
        <p:nvSpPr>
          <p:cNvPr id="5" name="コンテンツ プレースホルダー 4"/>
          <p:cNvSpPr>
            <a:spLocks noGrp="1"/>
          </p:cNvSpPr>
          <p:nvPr>
            <p:ph idx="1"/>
          </p:nvPr>
        </p:nvSpPr>
        <p:spPr/>
        <p:txBody>
          <a:bodyPr>
            <a:normAutofit lnSpcReduction="10000"/>
          </a:bodyPr>
          <a:lstStyle/>
          <a:p>
            <a:r>
              <a:rPr kumimoji="1" lang="ja-JP" altLang="en-US" dirty="0"/>
              <a:t>遺体の処理</a:t>
            </a:r>
            <a:endParaRPr lang="en-US" altLang="ja-JP" dirty="0"/>
          </a:p>
          <a:p>
            <a:pPr lvl="1"/>
            <a:r>
              <a:rPr kumimoji="1" lang="ja-JP" altLang="en-US" dirty="0"/>
              <a:t>遺体の全体を非透過性納体袋に収容・密封することが望ましい</a:t>
            </a:r>
            <a:endParaRPr kumimoji="1" lang="en-US" altLang="ja-JP" dirty="0"/>
          </a:p>
          <a:p>
            <a:r>
              <a:rPr lang="ja-JP" altLang="en-US" dirty="0"/>
              <a:t>法令上の対応</a:t>
            </a:r>
            <a:endParaRPr lang="en-US" altLang="ja-JP" dirty="0"/>
          </a:p>
          <a:p>
            <a:pPr lvl="1"/>
            <a:r>
              <a:rPr lang="ja-JP" altLang="en-US" dirty="0"/>
              <a:t>死亡後</a:t>
            </a:r>
            <a:r>
              <a:rPr lang="en-US" altLang="ja-JP" dirty="0"/>
              <a:t>24</a:t>
            </a:r>
            <a:r>
              <a:rPr lang="ja-JP" altLang="en-US" dirty="0"/>
              <a:t>時間以内の火葬が可能</a:t>
            </a:r>
            <a:endParaRPr lang="en-US" altLang="ja-JP" dirty="0"/>
          </a:p>
          <a:p>
            <a:pPr lvl="2"/>
            <a:r>
              <a:rPr lang="ja-JP" altLang="en-US" dirty="0"/>
              <a:t>感染症の予防及び感染症の患者に対する医療に関する法律第</a:t>
            </a:r>
            <a:r>
              <a:rPr lang="en-US" altLang="ja-JP" dirty="0"/>
              <a:t>30</a:t>
            </a:r>
            <a:r>
              <a:rPr lang="ja-JP" altLang="en-US" dirty="0"/>
              <a:t>条第３項</a:t>
            </a:r>
            <a:endParaRPr lang="en-US" altLang="ja-JP" dirty="0"/>
          </a:p>
          <a:p>
            <a:pPr lvl="2"/>
            <a:r>
              <a:rPr lang="ja-JP" altLang="en-US" dirty="0"/>
              <a:t>新型コロナウイルス感染症を指定感染症として定める等の政令第３条</a:t>
            </a:r>
            <a:endParaRPr lang="en-US" altLang="ja-JP" dirty="0"/>
          </a:p>
          <a:p>
            <a:pPr lvl="2"/>
            <a:r>
              <a:rPr lang="ja-JP" altLang="en-US" dirty="0"/>
              <a:t>通常、</a:t>
            </a:r>
            <a:r>
              <a:rPr lang="en-US" altLang="ja-JP" dirty="0"/>
              <a:t>24</a:t>
            </a:r>
            <a:r>
              <a:rPr lang="ja-JP" altLang="en-US" dirty="0"/>
              <a:t>時間以内の火葬は禁止（墓地、埋葬等に関する法律第３条）</a:t>
            </a:r>
            <a:endParaRPr lang="en-US" altLang="ja-JP" dirty="0"/>
          </a:p>
        </p:txBody>
      </p:sp>
    </p:spTree>
    <p:extLst>
      <p:ext uri="{BB962C8B-B14F-4D97-AF65-F5344CB8AC3E}">
        <p14:creationId xmlns:p14="http://schemas.microsoft.com/office/powerpoint/2010/main" val="3558668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02F711-503C-8C4C-809B-720EA86EE31E}"/>
              </a:ext>
            </a:extLst>
          </p:cNvPr>
          <p:cNvSpPr>
            <a:spLocks noGrp="1"/>
          </p:cNvSpPr>
          <p:nvPr>
            <p:ph type="title"/>
          </p:nvPr>
        </p:nvSpPr>
        <p:spPr/>
        <p:txBody>
          <a:bodyPr/>
          <a:lstStyle/>
          <a:p>
            <a:r>
              <a:rPr kumimoji="1" lang="ja-JP" altLang="en-US" sz="2400" dirty="0"/>
              <a:t>まとめ</a:t>
            </a:r>
          </a:p>
        </p:txBody>
      </p:sp>
      <p:sp>
        <p:nvSpPr>
          <p:cNvPr id="4" name="スライド番号プレースホルダー 3">
            <a:extLst>
              <a:ext uri="{FF2B5EF4-FFF2-40B4-BE49-F238E27FC236}">
                <a16:creationId xmlns:a16="http://schemas.microsoft.com/office/drawing/2014/main" id="{AFF7EBF9-E12B-B641-AC84-10B221B255FB}"/>
              </a:ext>
            </a:extLst>
          </p:cNvPr>
          <p:cNvSpPr>
            <a:spLocks noGrp="1"/>
          </p:cNvSpPr>
          <p:nvPr>
            <p:ph type="sldNum" sz="quarter" idx="12"/>
          </p:nvPr>
        </p:nvSpPr>
        <p:spPr/>
        <p:txBody>
          <a:bodyPr/>
          <a:lstStyle/>
          <a:p>
            <a:fld id="{3703C944-5F21-DB4B-805C-66633127842B}" type="slidenum">
              <a:rPr lang="ja-JP" altLang="en-US" smtClean="0"/>
              <a:pPr/>
              <a:t>17</a:t>
            </a:fld>
            <a:endParaRPr lang="ja-JP" altLang="en-US" dirty="0"/>
          </a:p>
        </p:txBody>
      </p:sp>
      <p:sp>
        <p:nvSpPr>
          <p:cNvPr id="5" name="コンテンツ プレースホルダー 4"/>
          <p:cNvSpPr>
            <a:spLocks noGrp="1"/>
          </p:cNvSpPr>
          <p:nvPr>
            <p:ph idx="1"/>
          </p:nvPr>
        </p:nvSpPr>
        <p:spPr>
          <a:xfrm>
            <a:off x="628650" y="834889"/>
            <a:ext cx="8298782" cy="3797835"/>
          </a:xfrm>
        </p:spPr>
        <p:txBody>
          <a:bodyPr>
            <a:normAutofit/>
          </a:bodyPr>
          <a:lstStyle/>
          <a:p>
            <a:r>
              <a:rPr kumimoji="1" lang="ja-JP" altLang="en-US" sz="2000" dirty="0"/>
              <a:t>生物剤テロ対応は、まずテロ発生の覚知が必要</a:t>
            </a:r>
            <a:endParaRPr kumimoji="1" lang="en-US" altLang="ja-JP" sz="2000" dirty="0"/>
          </a:p>
          <a:p>
            <a:r>
              <a:rPr lang="ja-JP" altLang="en-US" sz="2000" dirty="0"/>
              <a:t>生物剤にはウイルス、バクテリア、毒素があり対応要領が異なる</a:t>
            </a:r>
            <a:endParaRPr lang="en-US" altLang="ja-JP" sz="2000" dirty="0"/>
          </a:p>
          <a:p>
            <a:r>
              <a:rPr lang="ja-JP" altLang="en-US" sz="2000" dirty="0"/>
              <a:t>生物剤は過去に殺傷、擾乱目的で実際に使用されている</a:t>
            </a:r>
            <a:endParaRPr lang="en-US" altLang="ja-JP" sz="2000" dirty="0"/>
          </a:p>
          <a:p>
            <a:r>
              <a:rPr kumimoji="1" lang="ja-JP" altLang="en-US" sz="2000" dirty="0"/>
              <a:t>テロの要領には明示攻撃と秘匿攻撃がある</a:t>
            </a:r>
            <a:endParaRPr kumimoji="1" lang="en-US" altLang="ja-JP" sz="2000" dirty="0"/>
          </a:p>
          <a:p>
            <a:r>
              <a:rPr kumimoji="1" lang="ja-JP" altLang="en-US" sz="2000" dirty="0"/>
              <a:t>生物剤テロ対応は、まずは感染防止を徹底する</a:t>
            </a:r>
            <a:endParaRPr kumimoji="1" lang="en-US" altLang="ja-JP" sz="2000" dirty="0"/>
          </a:p>
          <a:p>
            <a:r>
              <a:rPr lang="ja-JP" altLang="en-US" sz="2000" dirty="0"/>
              <a:t>生物剤を検知する器材は各種あるが、現場での検知は限定される</a:t>
            </a:r>
            <a:endParaRPr lang="en-US" altLang="ja-JP" sz="2000" dirty="0"/>
          </a:p>
          <a:p>
            <a:r>
              <a:rPr kumimoji="1" lang="ja-JP" altLang="en-US" sz="2000" dirty="0"/>
              <a:t>生物剤の除染は、洗浄、消毒、滅菌</a:t>
            </a:r>
            <a:r>
              <a:rPr lang="ja-JP" altLang="en-US" sz="2000" dirty="0"/>
              <a:t>がある</a:t>
            </a:r>
            <a:endParaRPr lang="en-US" altLang="ja-JP" sz="2000" dirty="0"/>
          </a:p>
          <a:p>
            <a:r>
              <a:rPr lang="ja-JP" altLang="en-US" sz="2000" dirty="0"/>
              <a:t>被害拡大防止のためのゾーニングが必要である。</a:t>
            </a:r>
            <a:endParaRPr lang="en-US" altLang="ja-JP" sz="2000" dirty="0"/>
          </a:p>
          <a:p>
            <a:endParaRPr kumimoji="1" lang="en-US" altLang="ja-JP" sz="2000" dirty="0"/>
          </a:p>
          <a:p>
            <a:endParaRPr kumimoji="1" lang="ja-JP" altLang="en-US" sz="2000" dirty="0"/>
          </a:p>
        </p:txBody>
      </p:sp>
    </p:spTree>
    <p:extLst>
      <p:ext uri="{BB962C8B-B14F-4D97-AF65-F5344CB8AC3E}">
        <p14:creationId xmlns:p14="http://schemas.microsoft.com/office/powerpoint/2010/main" val="1088914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628D81B-266F-9D42-A8DA-0F12BFD5782A}"/>
              </a:ext>
            </a:extLst>
          </p:cNvPr>
          <p:cNvSpPr>
            <a:spLocks noGrp="1"/>
          </p:cNvSpPr>
          <p:nvPr>
            <p:ph type="sldNum" sz="quarter" idx="12"/>
          </p:nvPr>
        </p:nvSpPr>
        <p:spPr/>
        <p:txBody>
          <a:bodyPr/>
          <a:lstStyle/>
          <a:p>
            <a:fld id="{3703C944-5F21-DB4B-805C-66633127842B}" type="slidenum">
              <a:rPr kumimoji="1" lang="ja-JP" altLang="en-US" smtClean="0"/>
              <a:t>18</a:t>
            </a:fld>
            <a:endParaRPr kumimoji="1" lang="ja-JP" altLang="en-US"/>
          </a:p>
        </p:txBody>
      </p:sp>
      <p:sp>
        <p:nvSpPr>
          <p:cNvPr id="3" name="テキスト ボックス 2">
            <a:extLst>
              <a:ext uri="{FF2B5EF4-FFF2-40B4-BE49-F238E27FC236}">
                <a16:creationId xmlns:a16="http://schemas.microsoft.com/office/drawing/2014/main" id="{15082629-7B73-5740-B15E-D0F221FA8253}"/>
              </a:ext>
            </a:extLst>
          </p:cNvPr>
          <p:cNvSpPr txBox="1"/>
          <p:nvPr/>
        </p:nvSpPr>
        <p:spPr>
          <a:xfrm>
            <a:off x="2633008" y="1971586"/>
            <a:ext cx="3877985" cy="1200329"/>
          </a:xfrm>
          <a:prstGeom prst="rect">
            <a:avLst/>
          </a:prstGeom>
          <a:noFill/>
        </p:spPr>
        <p:txBody>
          <a:bodyPr wrap="none" rtlCol="0">
            <a:spAutoFit/>
          </a:bodyPr>
          <a:lstStyle/>
          <a:p>
            <a:r>
              <a:rPr kumimoji="1" lang="ja-JP" altLang="en-US" sz="7200"/>
              <a:t>参考資料</a:t>
            </a:r>
          </a:p>
        </p:txBody>
      </p:sp>
    </p:spTree>
    <p:extLst>
      <p:ext uri="{BB962C8B-B14F-4D97-AF65-F5344CB8AC3E}">
        <p14:creationId xmlns:p14="http://schemas.microsoft.com/office/powerpoint/2010/main" val="2445658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483CB0-0788-934D-BC61-383C12AF5A6A}"/>
              </a:ext>
            </a:extLst>
          </p:cNvPr>
          <p:cNvSpPr>
            <a:spLocks noGrp="1"/>
          </p:cNvSpPr>
          <p:nvPr>
            <p:ph type="title"/>
          </p:nvPr>
        </p:nvSpPr>
        <p:spPr/>
        <p:txBody>
          <a:bodyPr/>
          <a:lstStyle/>
          <a:p>
            <a:r>
              <a:rPr kumimoji="1" lang="ja-JP" altLang="en-US" sz="2400" dirty="0"/>
              <a:t>ウイルス</a:t>
            </a:r>
          </a:p>
        </p:txBody>
      </p:sp>
      <p:sp>
        <p:nvSpPr>
          <p:cNvPr id="4" name="スライド番号プレースホルダー 3">
            <a:extLst>
              <a:ext uri="{FF2B5EF4-FFF2-40B4-BE49-F238E27FC236}">
                <a16:creationId xmlns:a16="http://schemas.microsoft.com/office/drawing/2014/main" id="{D9F0991E-164F-CF47-8113-89FC06ECB6FC}"/>
              </a:ext>
            </a:extLst>
          </p:cNvPr>
          <p:cNvSpPr>
            <a:spLocks noGrp="1"/>
          </p:cNvSpPr>
          <p:nvPr>
            <p:ph type="sldNum" sz="quarter" idx="12"/>
          </p:nvPr>
        </p:nvSpPr>
        <p:spPr/>
        <p:txBody>
          <a:bodyPr/>
          <a:lstStyle/>
          <a:p>
            <a:fld id="{3703C944-5F21-DB4B-805C-66633127842B}" type="slidenum">
              <a:rPr lang="ja-JP" altLang="en-US" smtClean="0"/>
              <a:pPr/>
              <a:t>19</a:t>
            </a:fld>
            <a:endParaRPr lang="ja-JP" altLang="en-US"/>
          </a:p>
        </p:txBody>
      </p:sp>
      <p:sp>
        <p:nvSpPr>
          <p:cNvPr id="5" name="コンテンツ プレースホルダー 4"/>
          <p:cNvSpPr>
            <a:spLocks noGrp="1"/>
          </p:cNvSpPr>
          <p:nvPr>
            <p:ph idx="1"/>
          </p:nvPr>
        </p:nvSpPr>
        <p:spPr>
          <a:xfrm>
            <a:off x="406399" y="636222"/>
            <a:ext cx="8385029" cy="3797835"/>
          </a:xfrm>
        </p:spPr>
        <p:txBody>
          <a:bodyPr>
            <a:normAutofit/>
          </a:bodyPr>
          <a:lstStyle/>
          <a:p>
            <a:r>
              <a:rPr lang="ja-JP" altLang="en-US" sz="1600" dirty="0"/>
              <a:t>タンパク質の外殻と内部の核酸（</a:t>
            </a:r>
            <a:r>
              <a:rPr lang="en-US" altLang="ja-JP" sz="1600" dirty="0"/>
              <a:t>DNA</a:t>
            </a:r>
            <a:r>
              <a:rPr lang="ja-JP" altLang="en-US" sz="1600" dirty="0" err="1"/>
              <a:t>、</a:t>
            </a:r>
            <a:r>
              <a:rPr lang="en-US" altLang="ja-JP" sz="1600" dirty="0"/>
              <a:t>RNA</a:t>
            </a:r>
            <a:r>
              <a:rPr lang="ja-JP" altLang="en-US" sz="1600" dirty="0"/>
              <a:t>）だけの単純な構造で、非常に小さく（数</a:t>
            </a:r>
            <a:r>
              <a:rPr lang="en-US" altLang="ja-JP" sz="1600" dirty="0"/>
              <a:t>10nm</a:t>
            </a:r>
            <a:r>
              <a:rPr lang="ja-JP" altLang="en-US" sz="1600" dirty="0"/>
              <a:t>）、自己増殖ができず、他生物の細胞内で自己を複製して増殖する。</a:t>
            </a:r>
            <a:endParaRPr lang="en-US" altLang="ja-JP" sz="1600" dirty="0"/>
          </a:p>
          <a:p>
            <a:pPr marL="0" indent="0">
              <a:buNone/>
            </a:pPr>
            <a:endParaRPr kumimoji="1" lang="en-US" altLang="ja-JP" sz="1600" dirty="0"/>
          </a:p>
          <a:p>
            <a:pPr marL="0" indent="0">
              <a:buNone/>
            </a:pPr>
            <a:endParaRPr lang="en-US" altLang="ja-JP" sz="1600" dirty="0"/>
          </a:p>
        </p:txBody>
      </p:sp>
      <p:graphicFrame>
        <p:nvGraphicFramePr>
          <p:cNvPr id="3" name="表 2"/>
          <p:cNvGraphicFramePr>
            <a:graphicFrameLocks noGrp="1"/>
          </p:cNvGraphicFramePr>
          <p:nvPr>
            <p:extLst>
              <p:ext uri="{D42A27DB-BD31-4B8C-83A1-F6EECF244321}">
                <p14:modId xmlns:p14="http://schemas.microsoft.com/office/powerpoint/2010/main" val="2428585601"/>
              </p:ext>
            </p:extLst>
          </p:nvPr>
        </p:nvGraphicFramePr>
        <p:xfrm>
          <a:off x="270345" y="1192699"/>
          <a:ext cx="8245006" cy="3840480"/>
        </p:xfrm>
        <a:graphic>
          <a:graphicData uri="http://schemas.openxmlformats.org/drawingml/2006/table">
            <a:tbl>
              <a:tblPr firstRow="1" bandRow="1">
                <a:tableStyleId>{5C22544A-7EE6-4342-B048-85BDC9FD1C3A}</a:tableStyleId>
              </a:tblPr>
              <a:tblGrid>
                <a:gridCol w="556592">
                  <a:extLst>
                    <a:ext uri="{9D8B030D-6E8A-4147-A177-3AD203B41FA5}">
                      <a16:colId xmlns:a16="http://schemas.microsoft.com/office/drawing/2014/main" val="716871675"/>
                    </a:ext>
                  </a:extLst>
                </a:gridCol>
                <a:gridCol w="1466685">
                  <a:extLst>
                    <a:ext uri="{9D8B030D-6E8A-4147-A177-3AD203B41FA5}">
                      <a16:colId xmlns:a16="http://schemas.microsoft.com/office/drawing/2014/main" val="20000"/>
                    </a:ext>
                  </a:extLst>
                </a:gridCol>
                <a:gridCol w="2773679">
                  <a:extLst>
                    <a:ext uri="{9D8B030D-6E8A-4147-A177-3AD203B41FA5}">
                      <a16:colId xmlns:a16="http://schemas.microsoft.com/office/drawing/2014/main" val="20001"/>
                    </a:ext>
                  </a:extLst>
                </a:gridCol>
                <a:gridCol w="891540">
                  <a:extLst>
                    <a:ext uri="{9D8B030D-6E8A-4147-A177-3AD203B41FA5}">
                      <a16:colId xmlns:a16="http://schemas.microsoft.com/office/drawing/2014/main" val="20002"/>
                    </a:ext>
                  </a:extLst>
                </a:gridCol>
                <a:gridCol w="1889761">
                  <a:extLst>
                    <a:ext uri="{9D8B030D-6E8A-4147-A177-3AD203B41FA5}">
                      <a16:colId xmlns:a16="http://schemas.microsoft.com/office/drawing/2014/main" val="2094382473"/>
                    </a:ext>
                  </a:extLst>
                </a:gridCol>
                <a:gridCol w="666749">
                  <a:extLst>
                    <a:ext uri="{9D8B030D-6E8A-4147-A177-3AD203B41FA5}">
                      <a16:colId xmlns:a16="http://schemas.microsoft.com/office/drawing/2014/main" val="2496920927"/>
                    </a:ext>
                  </a:extLst>
                </a:gridCol>
              </a:tblGrid>
              <a:tr h="211903">
                <a:tc>
                  <a:txBody>
                    <a:bodyPr/>
                    <a:lstStyle/>
                    <a:p>
                      <a:pPr algn="ctr"/>
                      <a:r>
                        <a:rPr kumimoji="1" lang="ja-JP" altLang="en-US" sz="1200" dirty="0">
                          <a:solidFill>
                            <a:schemeClr val="tx1"/>
                          </a:solidFill>
                        </a:rPr>
                        <a:t>区分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rPr>
                        <a:t>病　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rPr>
                        <a:t>症　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rPr>
                        <a:t>潜伏期間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rPr>
                        <a:t>感染経路</a:t>
                      </a:r>
                      <a:endParaRPr kumimoji="1" lang="en-US" altLang="ja-JP"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a:solidFill>
                            <a:schemeClr val="tx1"/>
                          </a:solidFill>
                        </a:rPr>
                        <a:t>致死率</a:t>
                      </a:r>
                      <a:endParaRPr kumimoji="1" lang="en-US" altLang="ja-JP"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19873">
                <a:tc>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1050" dirty="0"/>
                        <a:t>天然痘</a:t>
                      </a:r>
                      <a:endParaRPr lang="en-US" altLang="ja-JP" sz="1050" dirty="0"/>
                    </a:p>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1050" dirty="0"/>
                        <a:t>ウイルス</a:t>
                      </a:r>
                      <a:endParaRPr lang="en-US" altLang="ja-JP" sz="1050"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1200" dirty="0"/>
                        <a:t>天然痘</a:t>
                      </a:r>
                      <a:endParaRPr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紅斑→丘疹→水疱→膿疱→結痂→落屑と規則正しく移行する皮膚症状</a:t>
                      </a:r>
                      <a:endParaRPr kumimoji="1" lang="en-US" altLang="ja-JP" sz="1200" dirty="0">
                        <a:solidFill>
                          <a:schemeClr val="tx1"/>
                        </a:solidFill>
                      </a:endParaRPr>
                    </a:p>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発疹は、顔面、頭部に多い</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7</a:t>
                      </a:r>
                      <a:r>
                        <a:rPr kumimoji="1" lang="ja-JP" altLang="en-US" sz="1200">
                          <a:solidFill>
                            <a:schemeClr val="tx1"/>
                          </a:solidFill>
                        </a:rPr>
                        <a:t>～</a:t>
                      </a:r>
                      <a:r>
                        <a:rPr kumimoji="1" lang="en-US" altLang="ja-JP" sz="1200" dirty="0">
                          <a:solidFill>
                            <a:schemeClr val="tx1"/>
                          </a:solidFill>
                        </a:rPr>
                        <a:t>16</a:t>
                      </a:r>
                      <a:r>
                        <a:rPr kumimoji="1" lang="ja-JP" altLang="en-US" sz="1200">
                          <a:solidFill>
                            <a:schemeClr val="tx1"/>
                          </a:solidFill>
                        </a:rPr>
                        <a:t>日</a:t>
                      </a:r>
                      <a:endParaRPr kumimoji="1" lang="en-US" altLang="ja-JP" sz="1200" dirty="0">
                        <a:solidFill>
                          <a:schemeClr val="tx1"/>
                        </a:solidFill>
                      </a:endParaRPr>
                    </a:p>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rPr>
                        <a:t>平均</a:t>
                      </a:r>
                      <a:r>
                        <a:rPr kumimoji="1" lang="en-US" altLang="ja-JP" sz="1200" dirty="0">
                          <a:solidFill>
                            <a:schemeClr val="tx1"/>
                          </a:solidFill>
                        </a:rPr>
                        <a:t>12</a:t>
                      </a:r>
                      <a:r>
                        <a:rPr kumimoji="1" lang="ja-JP" altLang="en-US" sz="1200" dirty="0">
                          <a:solidFill>
                            <a:schemeClr val="tx1"/>
                          </a:solidFill>
                        </a:rPr>
                        <a:t>日</a:t>
                      </a:r>
                      <a:endParaRPr kumimoji="1" lang="en-US" altLang="ja-JP"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飛沫感染</a:t>
                      </a:r>
                      <a:endParaRPr kumimoji="1" lang="en-US" altLang="ja-JP" sz="1200" dirty="0">
                        <a:solidFill>
                          <a:schemeClr val="tx1"/>
                        </a:solidFill>
                      </a:endParaRPr>
                    </a:p>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衣類などによる接触感染や、まれに空気感染</a:t>
                      </a:r>
                      <a:endParaRPr kumimoji="1" lang="en-US" altLang="ja-JP"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385763"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20</a:t>
                      </a:r>
                      <a:r>
                        <a:rPr kumimoji="1" lang="ja-JP" altLang="en-US" sz="1200" dirty="0">
                          <a:solidFill>
                            <a:schemeClr val="tx1"/>
                          </a:solidFill>
                        </a:rPr>
                        <a:t>～</a:t>
                      </a:r>
                      <a:r>
                        <a:rPr kumimoji="1" lang="en-US" altLang="ja-JP" sz="1200" dirty="0">
                          <a:solidFill>
                            <a:schemeClr val="tx1"/>
                          </a:solidFill>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87041">
                <a:tc rowSpan="4">
                  <a:txBody>
                    <a:bodyPr/>
                    <a:lstStyle/>
                    <a:p>
                      <a:pPr marL="0" marR="0" lvl="1" indent="0" algn="ctr" defTabSz="385763" rtl="0" eaLnBrk="1" fontAlgn="auto" latinLnBrk="0" hangingPunct="1">
                        <a:lnSpc>
                          <a:spcPct val="100000"/>
                        </a:lnSpc>
                        <a:spcBef>
                          <a:spcPts val="0"/>
                        </a:spcBef>
                        <a:spcAft>
                          <a:spcPts val="0"/>
                        </a:spcAft>
                        <a:buClrTx/>
                        <a:buSzTx/>
                        <a:buFontTx/>
                        <a:buNone/>
                        <a:tabLst/>
                        <a:defRPr/>
                      </a:pPr>
                      <a:r>
                        <a:rPr lang="ja-JP" altLang="en-US" sz="1200" dirty="0"/>
                        <a:t>ウイルス性出血熱</a:t>
                      </a:r>
                      <a:endParaRPr lang="en-US" altLang="ja-JP" sz="1200"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1200"/>
                        <a:t>エボラ出血熱</a:t>
                      </a:r>
                      <a:endParaRPr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rPr>
                        <a:t>発症は突発的</a:t>
                      </a:r>
                      <a:endParaRPr kumimoji="1" lang="en-US" altLang="ja-JP" sz="1200" dirty="0">
                        <a:solidFill>
                          <a:schemeClr val="tx1"/>
                        </a:solidFill>
                      </a:endParaRPr>
                    </a:p>
                    <a:p>
                      <a:r>
                        <a:rPr kumimoji="1" lang="ja-JP" altLang="en-US" sz="1200" dirty="0">
                          <a:solidFill>
                            <a:schemeClr val="tx1"/>
                          </a:solidFill>
                        </a:rPr>
                        <a:t>粘膜（消化管）出血、結膜炎</a:t>
                      </a:r>
                      <a:r>
                        <a:rPr kumimoji="1" lang="en-US" altLang="ja-JP" sz="1200" dirty="0">
                          <a:solidFill>
                            <a:schemeClr val="tx1"/>
                          </a:solidFill>
                        </a:rPr>
                        <a:t>(red eyes)</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dirty="0">
                          <a:solidFill>
                            <a:schemeClr val="tx1"/>
                          </a:solidFill>
                        </a:rPr>
                        <a:t>2〜21</a:t>
                      </a:r>
                      <a:r>
                        <a:rPr kumimoji="1" lang="ja-JP" altLang="en-US" sz="1200">
                          <a:solidFill>
                            <a:schemeClr val="tx1"/>
                          </a:solidFill>
                        </a:rPr>
                        <a:t>日</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a:solidFill>
                            <a:schemeClr val="tx1"/>
                          </a:solidFill>
                        </a:rPr>
                        <a:t>感染動物の血液などの体液との接触感染</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solidFill>
                            <a:schemeClr val="tx1"/>
                          </a:solidFill>
                        </a:rPr>
                        <a:t>50〜90%</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30651">
                <a:tc vMerge="1">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endParaRPr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1200" dirty="0"/>
                        <a:t>マールブルグ病</a:t>
                      </a:r>
                      <a:endParaRPr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a:solidFill>
                            <a:schemeClr val="tx1"/>
                          </a:solidFill>
                        </a:rPr>
                        <a:t>粘膜（消化管）出血、体幹有意の斑状皮疹</a:t>
                      </a:r>
                      <a:endParaRPr kumimoji="1" lang="en-US" altLang="ja-JP"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dirty="0">
                          <a:solidFill>
                            <a:schemeClr val="tx1"/>
                          </a:solidFill>
                        </a:rPr>
                        <a:t>2〜10</a:t>
                      </a:r>
                      <a:r>
                        <a:rPr kumimoji="1" lang="ja-JP" altLang="en-US" sz="1200">
                          <a:solidFill>
                            <a:schemeClr val="tx1"/>
                          </a:solidFill>
                        </a:rPr>
                        <a:t>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385763"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接触感染</a:t>
                      </a:r>
                      <a:endParaRPr kumimoji="1" lang="en-US" altLang="ja-JP"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solidFill>
                            <a:schemeClr val="tx1"/>
                          </a:solidFill>
                        </a:rPr>
                        <a:t>24〜88%</a:t>
                      </a:r>
                      <a:endParaRPr kumimoji="1" lang="ja-JP" alt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83991">
                <a:tc vMerge="1">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endParaRPr lang="en-US" altLang="ja-JP" sz="1000"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1200"/>
                        <a:t>クリミア・コンゴ出血熱</a:t>
                      </a:r>
                      <a:endParaRPr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a:solidFill>
                            <a:schemeClr val="tx1"/>
                          </a:solidFill>
                        </a:rPr>
                        <a:t>粘膜（消化管）出血、羞明、めまい</a:t>
                      </a:r>
                      <a:endParaRPr kumimoji="1" lang="en-US" altLang="ja-JP"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385763"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1〜13</a:t>
                      </a:r>
                      <a:r>
                        <a:rPr kumimoji="1" lang="ja-JP" altLang="en-US" sz="1200">
                          <a:solidFill>
                            <a:schemeClr val="tx1"/>
                          </a:solidFill>
                        </a:rPr>
                        <a:t>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385763"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接触感染</a:t>
                      </a:r>
                      <a:endParaRPr kumimoji="1" lang="en-US" altLang="ja-JP"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385763"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10〜40%</a:t>
                      </a:r>
                      <a:endParaRPr kumimoji="1" lang="ja-JP" alt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3834344"/>
                  </a:ext>
                </a:extLst>
              </a:tr>
              <a:tr h="0">
                <a:tc vMerge="1">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endParaRPr lang="en-US" altLang="ja-JP" sz="1000"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1200"/>
                        <a:t>ラッサ熱</a:t>
                      </a:r>
                      <a:endParaRPr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rPr>
                        <a:t>比較的緩徐な発症</a:t>
                      </a:r>
                      <a:endParaRPr kumimoji="1" lang="en-US" altLang="ja-JP" sz="1200" dirty="0">
                        <a:solidFill>
                          <a:schemeClr val="tx1"/>
                        </a:solidFill>
                      </a:endParaRPr>
                    </a:p>
                    <a:p>
                      <a:r>
                        <a:rPr kumimoji="1" lang="ja-JP" altLang="en-US" sz="1200" dirty="0">
                          <a:solidFill>
                            <a:schemeClr val="tx1"/>
                          </a:solidFill>
                        </a:rPr>
                        <a:t>粘膜（消化管）出血、難聴</a:t>
                      </a:r>
                      <a:endParaRPr kumimoji="1" lang="en-US" altLang="ja-JP"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385763"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2〜21</a:t>
                      </a:r>
                      <a:r>
                        <a:rPr kumimoji="1" lang="ja-JP" altLang="en-US" sz="1200">
                          <a:solidFill>
                            <a:schemeClr val="tx1"/>
                          </a:solidFill>
                        </a:rPr>
                        <a:t>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385763"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接触感染</a:t>
                      </a:r>
                      <a:endParaRPr kumimoji="1" lang="en-US" altLang="ja-JP"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385763"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約</a:t>
                      </a:r>
                      <a:r>
                        <a:rPr kumimoji="1" lang="en-US" altLang="ja-JP" sz="1200" dirty="0">
                          <a:solidFill>
                            <a:schemeClr val="tx1"/>
                          </a:solidFill>
                        </a:rPr>
                        <a:t>1%</a:t>
                      </a:r>
                      <a:endParaRPr kumimoji="1" lang="ja-JP" alt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31507024"/>
                  </a:ext>
                </a:extLst>
              </a:tr>
              <a:tr h="0">
                <a:tc rowSpan="2">
                  <a:txBody>
                    <a:bodyPr/>
                    <a:lstStyle/>
                    <a:p>
                      <a:pPr marL="0" marR="0" lvl="1" indent="0" algn="ctr" defTabSz="385763" rtl="0" eaLnBrk="1" fontAlgn="auto" latinLnBrk="0" hangingPunct="1">
                        <a:lnSpc>
                          <a:spcPct val="100000"/>
                        </a:lnSpc>
                        <a:spcBef>
                          <a:spcPts val="0"/>
                        </a:spcBef>
                        <a:spcAft>
                          <a:spcPts val="0"/>
                        </a:spcAft>
                        <a:buClrTx/>
                        <a:buSzTx/>
                        <a:buFontTx/>
                        <a:buNone/>
                        <a:tabLst/>
                        <a:defRPr/>
                      </a:pPr>
                      <a:r>
                        <a:rPr lang="ja-JP" altLang="en-US" sz="1200" dirty="0"/>
                        <a:t>コロナ</a:t>
                      </a:r>
                      <a:endParaRPr lang="en-US" altLang="ja-JP" sz="1200" dirty="0"/>
                    </a:p>
                    <a:p>
                      <a:pPr marL="0" marR="0" lvl="1" indent="0" algn="ctr" defTabSz="385763" rtl="0" eaLnBrk="1" fontAlgn="auto" latinLnBrk="0" hangingPunct="1">
                        <a:lnSpc>
                          <a:spcPct val="100000"/>
                        </a:lnSpc>
                        <a:spcBef>
                          <a:spcPts val="0"/>
                        </a:spcBef>
                        <a:spcAft>
                          <a:spcPts val="0"/>
                        </a:spcAft>
                        <a:buClrTx/>
                        <a:buSzTx/>
                        <a:buFontTx/>
                        <a:buNone/>
                        <a:tabLst/>
                        <a:defRPr/>
                      </a:pPr>
                      <a:r>
                        <a:rPr lang="ja-JP" altLang="en-US" sz="1200" dirty="0"/>
                        <a:t>ウイルス</a:t>
                      </a:r>
                      <a:endParaRPr lang="en-US" altLang="ja-JP" sz="1200"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r>
                        <a:rPr lang="en-US" altLang="ja-JP" sz="1200" dirty="0"/>
                        <a:t>SARS</a:t>
                      </a:r>
                    </a:p>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800" dirty="0"/>
                        <a:t>重症急性呼吸器症候群</a:t>
                      </a:r>
                      <a:endParaRPr lang="en-US" altLang="ja-JP"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a:solidFill>
                            <a:schemeClr val="tx1"/>
                          </a:solidFill>
                        </a:rPr>
                        <a:t>咳嗽、進行性の呼吸困難、下痢</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dirty="0">
                          <a:solidFill>
                            <a:schemeClr val="tx1"/>
                          </a:solidFill>
                        </a:rPr>
                        <a:t>2〜10</a:t>
                      </a:r>
                      <a:r>
                        <a:rPr kumimoji="1" lang="ja-JP" altLang="en-US" sz="1200">
                          <a:solidFill>
                            <a:schemeClr val="tx1"/>
                          </a:solidFill>
                        </a:rPr>
                        <a:t>日</a:t>
                      </a:r>
                      <a:endParaRPr kumimoji="1" lang="en-US" altLang="ja-JP" sz="1200" dirty="0">
                        <a:solidFill>
                          <a:schemeClr val="tx1"/>
                        </a:solidFill>
                      </a:endParaRPr>
                    </a:p>
                    <a:p>
                      <a:r>
                        <a:rPr kumimoji="1" lang="ja-JP" altLang="en-US" sz="1200">
                          <a:solidFill>
                            <a:schemeClr val="tx1"/>
                          </a:solidFill>
                        </a:rPr>
                        <a:t>平均</a:t>
                      </a:r>
                      <a:r>
                        <a:rPr kumimoji="1" lang="en-US" altLang="ja-JP" sz="1200" dirty="0">
                          <a:solidFill>
                            <a:schemeClr val="tx1"/>
                          </a:solidFill>
                        </a:rPr>
                        <a:t>5</a:t>
                      </a:r>
                      <a:r>
                        <a:rPr kumimoji="1" lang="ja-JP" altLang="en-US" sz="1200">
                          <a:solidFill>
                            <a:schemeClr val="tx1"/>
                          </a:solidFill>
                        </a:rPr>
                        <a:t>日</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385763"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飛沫および</a:t>
                      </a:r>
                      <a:endParaRPr kumimoji="1" lang="en-US" altLang="ja-JP" sz="1200" dirty="0">
                        <a:solidFill>
                          <a:schemeClr val="tx1"/>
                        </a:solidFill>
                      </a:endParaRPr>
                    </a:p>
                    <a:p>
                      <a:pPr marL="0" marR="0" lvl="0" indent="0" algn="l" defTabSz="385763"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接触感染</a:t>
                      </a:r>
                      <a:endParaRPr kumimoji="1" lang="en-US" altLang="ja-JP"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solidFill>
                            <a:schemeClr val="tx1"/>
                          </a:solidFill>
                        </a:rPr>
                        <a:t>14〜15%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59251">
                <a:tc vMerge="1">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endParaRPr lang="en-US" altLang="ja-JP"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r>
                        <a:rPr lang="en-US" altLang="ja-JP" sz="1200" dirty="0"/>
                        <a:t>COVID-19</a:t>
                      </a:r>
                    </a:p>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800" dirty="0"/>
                        <a:t>新型コロナウイルス感染症</a:t>
                      </a:r>
                      <a:endParaRPr lang="en-US" altLang="ja-JP"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発熱や呼吸器症状、全身倦怠感</a:t>
                      </a:r>
                      <a:endParaRPr kumimoji="1" lang="en-US" altLang="ja-JP" sz="1200" dirty="0">
                        <a:solidFill>
                          <a:schemeClr val="tx1"/>
                        </a:solidFill>
                      </a:endParaRPr>
                    </a:p>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一部は呼吸困難等の症状が重症化</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1〜14</a:t>
                      </a:r>
                      <a:r>
                        <a:rPr kumimoji="1" lang="ja-JP" altLang="en-US" sz="1200">
                          <a:solidFill>
                            <a:schemeClr val="tx1"/>
                          </a:solidFill>
                        </a:rPr>
                        <a:t>日</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385763"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飛沫および</a:t>
                      </a:r>
                      <a:endParaRPr kumimoji="1" lang="en-US" altLang="ja-JP" sz="1200" dirty="0">
                        <a:solidFill>
                          <a:schemeClr val="tx1"/>
                        </a:solidFill>
                      </a:endParaRPr>
                    </a:p>
                    <a:p>
                      <a:pPr marL="0" marR="0" lvl="0" indent="0" algn="l" defTabSz="385763"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接触感染</a:t>
                      </a:r>
                      <a:endParaRPr kumimoji="1" lang="en-US" altLang="ja-JP"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385763"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943111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D9F0991E-164F-CF47-8113-89FC06ECB6FC}"/>
              </a:ext>
            </a:extLst>
          </p:cNvPr>
          <p:cNvSpPr>
            <a:spLocks noGrp="1"/>
          </p:cNvSpPr>
          <p:nvPr>
            <p:ph type="sldNum" sz="quarter" idx="12"/>
          </p:nvPr>
        </p:nvSpPr>
        <p:spPr/>
        <p:txBody>
          <a:bodyPr/>
          <a:lstStyle/>
          <a:p>
            <a:fld id="{3703C944-5F21-DB4B-805C-66633127842B}" type="slidenum">
              <a:rPr lang="ja-JP" altLang="en-US" smtClean="0"/>
              <a:pPr/>
              <a:t>2</a:t>
            </a:fld>
            <a:endParaRPr lang="ja-JP" altLang="en-US"/>
          </a:p>
        </p:txBody>
      </p:sp>
      <p:sp>
        <p:nvSpPr>
          <p:cNvPr id="3" name="タイトル 2"/>
          <p:cNvSpPr>
            <a:spLocks noGrp="1"/>
          </p:cNvSpPr>
          <p:nvPr>
            <p:ph type="title"/>
          </p:nvPr>
        </p:nvSpPr>
        <p:spPr>
          <a:xfrm>
            <a:off x="590550" y="186102"/>
            <a:ext cx="7886700" cy="495197"/>
          </a:xfrm>
        </p:spPr>
        <p:txBody>
          <a:bodyPr/>
          <a:lstStyle/>
          <a:p>
            <a:r>
              <a:rPr lang="ja-JP" altLang="en-US" sz="2400" dirty="0"/>
              <a:t>内　　容</a:t>
            </a:r>
            <a:endParaRPr kumimoji="1" lang="ja-JP" altLang="en-US" sz="2400" dirty="0"/>
          </a:p>
        </p:txBody>
      </p:sp>
      <p:sp>
        <p:nvSpPr>
          <p:cNvPr id="6" name="コンテンツ プレースホルダー 4"/>
          <p:cNvSpPr>
            <a:spLocks noGrp="1"/>
          </p:cNvSpPr>
          <p:nvPr>
            <p:ph idx="1"/>
          </p:nvPr>
        </p:nvSpPr>
        <p:spPr>
          <a:xfrm>
            <a:off x="647700" y="955539"/>
            <a:ext cx="7886700" cy="3797835"/>
          </a:xfrm>
        </p:spPr>
        <p:txBody>
          <a:bodyPr>
            <a:normAutofit fontScale="92500" lnSpcReduction="10000"/>
          </a:bodyPr>
          <a:lstStyle/>
          <a:p>
            <a:r>
              <a:rPr kumimoji="1" lang="ja-JP" altLang="en-US" sz="2000" dirty="0"/>
              <a:t>生物テロを考える状況</a:t>
            </a:r>
          </a:p>
          <a:p>
            <a:r>
              <a:rPr kumimoji="1" lang="ja-JP" altLang="en-US" sz="2000" dirty="0"/>
              <a:t>生物剤はウイルス、バクテリア（細菌）、毒素に分類</a:t>
            </a:r>
            <a:endParaRPr kumimoji="1" lang="en-US" altLang="ja-JP" sz="2000" dirty="0"/>
          </a:p>
          <a:p>
            <a:r>
              <a:rPr lang="ja-JP" altLang="en-US" sz="2000" dirty="0"/>
              <a:t>生物剤として使用される剤種の条件と過去の使用例</a:t>
            </a:r>
            <a:endParaRPr kumimoji="1" lang="en-US" altLang="ja-JP" sz="2000" dirty="0"/>
          </a:p>
          <a:p>
            <a:r>
              <a:rPr lang="ja-JP" altLang="en-US" sz="2000" dirty="0"/>
              <a:t>生物剤の散布要領（明示的攻撃・秘匿的攻撃）とその特徴</a:t>
            </a:r>
            <a:endParaRPr lang="en-US" altLang="ja-JP" sz="2000" dirty="0"/>
          </a:p>
          <a:p>
            <a:r>
              <a:rPr lang="ja-JP" altLang="en-US" sz="2000" dirty="0"/>
              <a:t>生物剤テロの徴候と症状区分</a:t>
            </a:r>
            <a:endParaRPr lang="en-US" altLang="ja-JP" sz="2000" dirty="0"/>
          </a:p>
          <a:p>
            <a:r>
              <a:rPr lang="ja-JP" altLang="en-US" sz="2000" dirty="0"/>
              <a:t>生物剤に対する防護</a:t>
            </a:r>
            <a:endParaRPr lang="en-US" altLang="ja-JP" sz="2000" dirty="0"/>
          </a:p>
          <a:p>
            <a:r>
              <a:rPr lang="ja-JP" altLang="en-US" sz="2000" dirty="0"/>
              <a:t>生物剤の検知</a:t>
            </a:r>
            <a:endParaRPr lang="en-US" altLang="ja-JP" sz="2000" dirty="0"/>
          </a:p>
          <a:p>
            <a:r>
              <a:rPr lang="ja-JP" altLang="en-US" sz="2000" dirty="0"/>
              <a:t>生物剤の除染</a:t>
            </a:r>
            <a:endParaRPr lang="en-US" altLang="ja-JP" sz="2000" dirty="0"/>
          </a:p>
          <a:p>
            <a:r>
              <a:rPr lang="ja-JP" altLang="en-US" sz="2000" dirty="0"/>
              <a:t>医療機関等におけるゾーニング</a:t>
            </a:r>
            <a:endParaRPr lang="en-US" altLang="ja-JP" sz="2000" dirty="0"/>
          </a:p>
          <a:p>
            <a:r>
              <a:rPr lang="ja-JP" altLang="en-US" sz="2000" dirty="0"/>
              <a:t>生物剤による遺体の対応</a:t>
            </a:r>
            <a:endParaRPr lang="en-US" altLang="ja-JP" sz="2000" dirty="0"/>
          </a:p>
          <a:p>
            <a:endParaRPr lang="en-US" altLang="ja-JP" sz="2000" dirty="0"/>
          </a:p>
          <a:p>
            <a:endParaRPr kumimoji="1" lang="en-US" altLang="ja-JP" sz="2000" dirty="0"/>
          </a:p>
          <a:p>
            <a:endParaRPr kumimoji="1" lang="ja-JP" altLang="en-US" sz="2000" dirty="0"/>
          </a:p>
        </p:txBody>
      </p:sp>
    </p:spTree>
    <p:extLst>
      <p:ext uri="{BB962C8B-B14F-4D97-AF65-F5344CB8AC3E}">
        <p14:creationId xmlns:p14="http://schemas.microsoft.com/office/powerpoint/2010/main" val="24770087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483CB0-0788-934D-BC61-383C12AF5A6A}"/>
              </a:ext>
            </a:extLst>
          </p:cNvPr>
          <p:cNvSpPr>
            <a:spLocks noGrp="1"/>
          </p:cNvSpPr>
          <p:nvPr>
            <p:ph type="title"/>
          </p:nvPr>
        </p:nvSpPr>
        <p:spPr/>
        <p:txBody>
          <a:bodyPr/>
          <a:lstStyle/>
          <a:p>
            <a:r>
              <a:rPr kumimoji="1" lang="ja-JP" altLang="en-US" sz="2400"/>
              <a:t>細菌</a:t>
            </a:r>
            <a:endParaRPr kumimoji="1" lang="ja-JP" altLang="en-US" sz="2400" dirty="0"/>
          </a:p>
        </p:txBody>
      </p:sp>
      <p:sp>
        <p:nvSpPr>
          <p:cNvPr id="4" name="スライド番号プレースホルダー 3">
            <a:extLst>
              <a:ext uri="{FF2B5EF4-FFF2-40B4-BE49-F238E27FC236}">
                <a16:creationId xmlns:a16="http://schemas.microsoft.com/office/drawing/2014/main" id="{D9F0991E-164F-CF47-8113-89FC06ECB6FC}"/>
              </a:ext>
            </a:extLst>
          </p:cNvPr>
          <p:cNvSpPr>
            <a:spLocks noGrp="1"/>
          </p:cNvSpPr>
          <p:nvPr>
            <p:ph type="sldNum" sz="quarter" idx="12"/>
          </p:nvPr>
        </p:nvSpPr>
        <p:spPr/>
        <p:txBody>
          <a:bodyPr/>
          <a:lstStyle/>
          <a:p>
            <a:fld id="{3703C944-5F21-DB4B-805C-66633127842B}" type="slidenum">
              <a:rPr lang="ja-JP" altLang="en-US" smtClean="0"/>
              <a:pPr/>
              <a:t>20</a:t>
            </a:fld>
            <a:endParaRPr lang="ja-JP" altLang="en-US"/>
          </a:p>
        </p:txBody>
      </p:sp>
      <p:sp>
        <p:nvSpPr>
          <p:cNvPr id="5" name="コンテンツ プレースホルダー 4"/>
          <p:cNvSpPr>
            <a:spLocks noGrp="1"/>
          </p:cNvSpPr>
          <p:nvPr>
            <p:ph idx="1"/>
          </p:nvPr>
        </p:nvSpPr>
        <p:spPr>
          <a:xfrm>
            <a:off x="668406" y="747424"/>
            <a:ext cx="7886700" cy="3797835"/>
          </a:xfrm>
        </p:spPr>
        <p:txBody>
          <a:bodyPr>
            <a:normAutofit/>
          </a:bodyPr>
          <a:lstStyle/>
          <a:p>
            <a:r>
              <a:rPr lang="ja-JP" altLang="en-US" sz="1600" dirty="0"/>
              <a:t>細胞を持ち自己複製能力を持った微生物で、数</a:t>
            </a:r>
            <a:r>
              <a:rPr lang="en-US" altLang="ja-JP" sz="1600" dirty="0"/>
              <a:t>μ</a:t>
            </a:r>
            <a:r>
              <a:rPr lang="ja-JP" altLang="en-US" sz="1600" dirty="0" err="1"/>
              <a:t>ｍ</a:t>
            </a:r>
            <a:r>
              <a:rPr lang="ja-JP" altLang="en-US" sz="1600" dirty="0"/>
              <a:t>の単細胞からなる生物で、単糖などの栄養と水があり、適切な環境の下で自分自身で増殖し、人の細胞に侵入するか、毒素を出して細胞を傷害することにより発症する。</a:t>
            </a:r>
          </a:p>
          <a:p>
            <a:endParaRPr kumimoji="1" lang="en-US" altLang="ja-JP" sz="1600" dirty="0"/>
          </a:p>
          <a:p>
            <a:endParaRPr lang="en-US" altLang="ja-JP" sz="1600" dirty="0"/>
          </a:p>
          <a:p>
            <a:pPr marL="0" indent="0">
              <a:buNone/>
            </a:pPr>
            <a:endParaRPr kumimoji="1" lang="ja-JP" altLang="en-US" sz="1600" dirty="0"/>
          </a:p>
        </p:txBody>
      </p:sp>
      <p:sp>
        <p:nvSpPr>
          <p:cNvPr id="6" name="コンテンツ プレースホルダー 2"/>
          <p:cNvSpPr txBox="1">
            <a:spLocks/>
          </p:cNvSpPr>
          <p:nvPr/>
        </p:nvSpPr>
        <p:spPr>
          <a:xfrm>
            <a:off x="876300" y="1979210"/>
            <a:ext cx="3250704" cy="3394472"/>
          </a:xfrm>
          <a:prstGeom prst="rect">
            <a:avLst/>
          </a:prstGeom>
        </p:spPr>
        <p:txBody>
          <a:bodyPr vert="horz" lIns="91440" tIns="45720" rIns="91440" bIns="45720" rtlCol="0">
            <a:normAutofit/>
          </a:bodyPr>
          <a:lstStyle>
            <a:lvl1pPr marL="357188" indent="-357188" algn="l" defTabSz="385763" rtl="0" eaLnBrk="1" latinLnBrk="0" hangingPunct="1">
              <a:lnSpc>
                <a:spcPct val="90000"/>
              </a:lnSpc>
              <a:spcBef>
                <a:spcPts val="760"/>
              </a:spcBef>
              <a:spcAft>
                <a:spcPts val="338"/>
              </a:spcAft>
              <a:buFont typeface="HiraginoSans-W3" panose="020B0400000000000000" pitchFamily="34" charset="-128"/>
              <a:buChar char="❖"/>
              <a:tabLst/>
              <a:defRPr kumimoji="1" sz="2400" kern="1200">
                <a:solidFill>
                  <a:schemeClr val="tx1"/>
                </a:solidFill>
                <a:latin typeface="+mn-lt"/>
                <a:ea typeface="+mn-ea"/>
                <a:cs typeface="+mn-cs"/>
              </a:defRPr>
            </a:lvl1pPr>
            <a:lvl2pPr marL="623888" indent="-266700" algn="l" defTabSz="385763" rtl="0" eaLnBrk="1" latinLnBrk="0" hangingPunct="1">
              <a:lnSpc>
                <a:spcPct val="90000"/>
              </a:lnSpc>
              <a:spcBef>
                <a:spcPts val="211"/>
              </a:spcBef>
              <a:spcAft>
                <a:spcPts val="338"/>
              </a:spcAft>
              <a:buFont typeface="ArialUnicodeMS" panose="020B0604020202020204" pitchFamily="34" charset="-128"/>
              <a:buChar char="✼"/>
              <a:tabLst/>
              <a:defRPr kumimoji="1" sz="2400" kern="1200">
                <a:solidFill>
                  <a:schemeClr val="tx1"/>
                </a:solidFill>
                <a:latin typeface="+mn-lt"/>
                <a:ea typeface="+mn-ea"/>
                <a:cs typeface="+mn-cs"/>
              </a:defRPr>
            </a:lvl2pPr>
            <a:lvl3pPr marL="892175" indent="-254000" algn="l" defTabSz="385763" rtl="0" eaLnBrk="1" latinLnBrk="0" hangingPunct="1">
              <a:lnSpc>
                <a:spcPct val="90000"/>
              </a:lnSpc>
              <a:spcBef>
                <a:spcPts val="211"/>
              </a:spcBef>
              <a:spcAft>
                <a:spcPts val="338"/>
              </a:spcAft>
              <a:buFont typeface="AppleSDGothicNeo-Regular" panose="02000300000000000000" pitchFamily="2" charset="-127"/>
              <a:buChar char="✣"/>
              <a:tabLst/>
              <a:defRPr kumimoji="1" sz="2400" kern="1200">
                <a:solidFill>
                  <a:schemeClr val="tx1"/>
                </a:solidFill>
                <a:latin typeface="+mn-lt"/>
                <a:ea typeface="+mn-ea"/>
                <a:cs typeface="+mn-cs"/>
              </a:defRPr>
            </a:lvl3pPr>
            <a:lvl4pPr marL="1066800" indent="-266700" algn="l" defTabSz="385763" rtl="0" eaLnBrk="1" latinLnBrk="0" hangingPunct="1">
              <a:lnSpc>
                <a:spcPct val="90000"/>
              </a:lnSpc>
              <a:spcBef>
                <a:spcPts val="211"/>
              </a:spcBef>
              <a:spcAft>
                <a:spcPts val="338"/>
              </a:spcAft>
              <a:buFont typeface="AppleSDGothicNeo-Regular" panose="02000300000000000000" pitchFamily="2" charset="-127"/>
              <a:buChar char="✽"/>
              <a:tabLst/>
              <a:defRPr kumimoji="1" sz="2400" kern="1200">
                <a:solidFill>
                  <a:schemeClr val="tx1"/>
                </a:solidFill>
                <a:latin typeface="+mn-lt"/>
                <a:ea typeface="+mn-ea"/>
                <a:cs typeface="+mn-cs"/>
              </a:defRPr>
            </a:lvl4pPr>
            <a:lvl5pPr marL="1335088" indent="-268288" algn="l" defTabSz="385763" rtl="0" eaLnBrk="1" latinLnBrk="0" hangingPunct="1">
              <a:lnSpc>
                <a:spcPct val="90000"/>
              </a:lnSpc>
              <a:spcBef>
                <a:spcPts val="211"/>
              </a:spcBef>
              <a:spcAft>
                <a:spcPts val="338"/>
              </a:spcAft>
              <a:buFont typeface="ArialUnicodeMS" panose="020B0604020202020204" pitchFamily="34" charset="-128"/>
              <a:buChar char="✥"/>
              <a:tabLst/>
              <a:defRPr kumimoji="1" sz="2400" kern="1200">
                <a:solidFill>
                  <a:schemeClr val="tx1"/>
                </a:solidFill>
                <a:latin typeface="+mn-lt"/>
                <a:ea typeface="+mn-ea"/>
                <a:cs typeface="+mn-cs"/>
              </a:defRPr>
            </a:lvl5pPr>
            <a:lvl6pPr marL="1060847"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6pPr>
            <a:lvl7pPr marL="1253729"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7pPr>
            <a:lvl8pPr marL="1446610"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8pPr>
            <a:lvl9pPr marL="1639491"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9pPr>
          </a:lstStyle>
          <a:p>
            <a:pPr marL="0" indent="0">
              <a:buNone/>
            </a:pPr>
            <a:endParaRPr lang="en-US" altLang="ja-JP" dirty="0"/>
          </a:p>
          <a:p>
            <a:pPr marL="357188" lvl="1" indent="0">
              <a:buNone/>
            </a:pPr>
            <a:endParaRPr lang="en-US" altLang="ja-JP" dirty="0"/>
          </a:p>
          <a:p>
            <a:pPr marL="357188" lvl="1" indent="0">
              <a:buFont typeface="ArialUnicodeMS" panose="020B0604020202020204" pitchFamily="34" charset="-128"/>
              <a:buNone/>
            </a:pPr>
            <a:r>
              <a:rPr lang="en-US" altLang="ja-JP" dirty="0"/>
              <a:t>	</a:t>
            </a:r>
          </a:p>
        </p:txBody>
      </p:sp>
      <p:graphicFrame>
        <p:nvGraphicFramePr>
          <p:cNvPr id="7" name="表 6"/>
          <p:cNvGraphicFramePr>
            <a:graphicFrameLocks noGrp="1"/>
          </p:cNvGraphicFramePr>
          <p:nvPr>
            <p:extLst>
              <p:ext uri="{D42A27DB-BD31-4B8C-83A1-F6EECF244321}">
                <p14:modId xmlns:p14="http://schemas.microsoft.com/office/powerpoint/2010/main" val="4028786666"/>
              </p:ext>
            </p:extLst>
          </p:nvPr>
        </p:nvGraphicFramePr>
        <p:xfrm>
          <a:off x="360680" y="1464638"/>
          <a:ext cx="8422640" cy="3596640"/>
        </p:xfrm>
        <a:graphic>
          <a:graphicData uri="http://schemas.openxmlformats.org/drawingml/2006/table">
            <a:tbl>
              <a:tblPr firstRow="1" bandRow="1">
                <a:tableStyleId>{5C22544A-7EE6-4342-B048-85BDC9FD1C3A}</a:tableStyleId>
              </a:tblPr>
              <a:tblGrid>
                <a:gridCol w="649136">
                  <a:extLst>
                    <a:ext uri="{9D8B030D-6E8A-4147-A177-3AD203B41FA5}">
                      <a16:colId xmlns:a16="http://schemas.microsoft.com/office/drawing/2014/main" val="20000"/>
                    </a:ext>
                  </a:extLst>
                </a:gridCol>
                <a:gridCol w="1963972">
                  <a:extLst>
                    <a:ext uri="{9D8B030D-6E8A-4147-A177-3AD203B41FA5}">
                      <a16:colId xmlns:a16="http://schemas.microsoft.com/office/drawing/2014/main" val="20001"/>
                    </a:ext>
                  </a:extLst>
                </a:gridCol>
                <a:gridCol w="842838">
                  <a:extLst>
                    <a:ext uri="{9D8B030D-6E8A-4147-A177-3AD203B41FA5}">
                      <a16:colId xmlns:a16="http://schemas.microsoft.com/office/drawing/2014/main" val="20002"/>
                    </a:ext>
                  </a:extLst>
                </a:gridCol>
                <a:gridCol w="1049572">
                  <a:extLst>
                    <a:ext uri="{9D8B030D-6E8A-4147-A177-3AD203B41FA5}">
                      <a16:colId xmlns:a16="http://schemas.microsoft.com/office/drawing/2014/main" val="2521005392"/>
                    </a:ext>
                  </a:extLst>
                </a:gridCol>
                <a:gridCol w="1073426">
                  <a:extLst>
                    <a:ext uri="{9D8B030D-6E8A-4147-A177-3AD203B41FA5}">
                      <a16:colId xmlns:a16="http://schemas.microsoft.com/office/drawing/2014/main" val="3915134829"/>
                    </a:ext>
                  </a:extLst>
                </a:gridCol>
                <a:gridCol w="2843696">
                  <a:extLst>
                    <a:ext uri="{9D8B030D-6E8A-4147-A177-3AD203B41FA5}">
                      <a16:colId xmlns:a16="http://schemas.microsoft.com/office/drawing/2014/main" val="20003"/>
                    </a:ext>
                  </a:extLst>
                </a:gridCol>
              </a:tblGrid>
              <a:tr h="221043">
                <a:tc>
                  <a:txBody>
                    <a:bodyPr/>
                    <a:lstStyle/>
                    <a:p>
                      <a:pPr algn="ctr"/>
                      <a:r>
                        <a:rPr kumimoji="1" lang="ja-JP" altLang="en-US" sz="1200" dirty="0">
                          <a:solidFill>
                            <a:schemeClr val="tx1"/>
                          </a:solidFill>
                        </a:rPr>
                        <a:t>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rPr>
                        <a:t>症　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rPr>
                        <a:t>潜伏期間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rPr>
                        <a:t>感染経路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rPr>
                        <a:t>致死率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rPr>
                        <a:t>対処要領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61406">
                <a:tc>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1200" dirty="0"/>
                        <a:t>炭疽</a:t>
                      </a:r>
                      <a:endParaRPr lang="en-US" altLang="ja-JP" sz="1200" dirty="0"/>
                    </a:p>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1200" dirty="0"/>
                        <a:t>（肺炭疽）</a:t>
                      </a:r>
                      <a:endParaRPr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dirty="0">
                          <a:solidFill>
                            <a:schemeClr val="tx1"/>
                          </a:solidFill>
                        </a:rPr>
                        <a:t>感冒様症状で初発</a:t>
                      </a:r>
                    </a:p>
                    <a:p>
                      <a:r>
                        <a:rPr kumimoji="1" lang="ja-JP" altLang="en-US" sz="1000" dirty="0">
                          <a:solidFill>
                            <a:schemeClr val="tx1"/>
                          </a:solidFill>
                        </a:rPr>
                        <a:t>頭痛、筋肉痛、悪寒、発熱、胸痛、呼吸困難、チアノーゼ、失見当識、譫妄、意識障害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a:solidFill>
                            <a:schemeClr val="tx1"/>
                          </a:solidFill>
                        </a:rPr>
                        <a:t>感染後</a:t>
                      </a:r>
                      <a:endParaRPr kumimoji="1" lang="en-US" altLang="ja-JP" sz="1000" dirty="0">
                        <a:solidFill>
                          <a:schemeClr val="tx1"/>
                        </a:solidFill>
                      </a:endParaRPr>
                    </a:p>
                    <a:p>
                      <a:r>
                        <a:rPr kumimoji="1" lang="en-US" altLang="ja-JP" sz="1000" dirty="0">
                          <a:solidFill>
                            <a:schemeClr val="tx1"/>
                          </a:solidFill>
                        </a:rPr>
                        <a:t>2〜60</a:t>
                      </a:r>
                      <a:r>
                        <a:rPr kumimoji="1" lang="ja-JP" altLang="en-US" sz="1000" dirty="0">
                          <a:solidFill>
                            <a:schemeClr val="tx1"/>
                          </a:solidFill>
                        </a:rPr>
                        <a:t>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a:solidFill>
                            <a:schemeClr val="tx1"/>
                          </a:solidFill>
                        </a:rPr>
                        <a:t>芽胞による空気感染</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385763"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rPr>
                        <a:t>無治療：</a:t>
                      </a:r>
                      <a:r>
                        <a:rPr kumimoji="1" lang="en-US" altLang="ja-JP" sz="1000" dirty="0">
                          <a:solidFill>
                            <a:schemeClr val="tx1"/>
                          </a:solidFill>
                        </a:rPr>
                        <a:t>90%</a:t>
                      </a:r>
                    </a:p>
                    <a:p>
                      <a:pPr marL="0" marR="0" lvl="0" indent="0" algn="l" defTabSz="385763"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rPr>
                        <a:t>治療：</a:t>
                      </a:r>
                      <a:r>
                        <a:rPr kumimoji="1" lang="en-US" altLang="ja-JP" sz="1000" dirty="0">
                          <a:solidFill>
                            <a:schemeClr val="tx1"/>
                          </a:solidFill>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0488" indent="-90488">
                        <a:buFont typeface="Arial" panose="020B0604020202020204" pitchFamily="34" charset="0"/>
                        <a:buChar char="•"/>
                        <a:tabLst/>
                      </a:pPr>
                      <a:r>
                        <a:rPr kumimoji="1" lang="en-US" altLang="ja-JP" sz="1000" dirty="0">
                          <a:solidFill>
                            <a:schemeClr val="tx1"/>
                          </a:solidFill>
                        </a:rPr>
                        <a:t>10%</a:t>
                      </a:r>
                      <a:r>
                        <a:rPr kumimoji="1" lang="ja-JP" altLang="en-US" sz="1000" dirty="0">
                          <a:solidFill>
                            <a:schemeClr val="tx1"/>
                          </a:solidFill>
                        </a:rPr>
                        <a:t>ホルムアルデヒド（</a:t>
                      </a:r>
                      <a:r>
                        <a:rPr kumimoji="1" lang="en-US" altLang="ja-JP" sz="1000" dirty="0">
                          <a:solidFill>
                            <a:schemeClr val="tx1"/>
                          </a:solidFill>
                        </a:rPr>
                        <a:t>30%</a:t>
                      </a:r>
                      <a:r>
                        <a:rPr kumimoji="1" lang="ja-JP" altLang="en-US" sz="1000" dirty="0">
                          <a:solidFill>
                            <a:schemeClr val="tx1"/>
                          </a:solidFill>
                        </a:rPr>
                        <a:t>ホルマリン）：</a:t>
                      </a:r>
                      <a:r>
                        <a:rPr kumimoji="1" lang="en-US" altLang="ja-JP" sz="1000" dirty="0">
                          <a:solidFill>
                            <a:schemeClr val="tx1"/>
                          </a:solidFill>
                        </a:rPr>
                        <a:t>1</a:t>
                      </a:r>
                      <a:r>
                        <a:rPr kumimoji="1" lang="ja-JP" altLang="en-US" sz="1000" dirty="0">
                          <a:solidFill>
                            <a:schemeClr val="tx1"/>
                          </a:solidFill>
                        </a:rPr>
                        <a:t>～</a:t>
                      </a:r>
                      <a:r>
                        <a:rPr kumimoji="1" lang="en-US" altLang="ja-JP" sz="1000" dirty="0">
                          <a:solidFill>
                            <a:schemeClr val="tx1"/>
                          </a:solidFill>
                        </a:rPr>
                        <a:t>1.5 L/m</a:t>
                      </a:r>
                      <a:r>
                        <a:rPr kumimoji="1" lang="en-US" altLang="ja-JP" sz="1000" baseline="30000" dirty="0">
                          <a:solidFill>
                            <a:schemeClr val="tx1"/>
                          </a:solidFill>
                        </a:rPr>
                        <a:t>2</a:t>
                      </a:r>
                      <a:r>
                        <a:rPr kumimoji="1" lang="ja-JP" altLang="en-US" sz="1000" dirty="0" err="1">
                          <a:solidFill>
                            <a:schemeClr val="tx1"/>
                          </a:solidFill>
                        </a:rPr>
                        <a:t>、</a:t>
                      </a:r>
                      <a:r>
                        <a:rPr kumimoji="1" lang="en-US" altLang="ja-JP" sz="1000" dirty="0">
                          <a:solidFill>
                            <a:schemeClr val="tx1"/>
                          </a:solidFill>
                        </a:rPr>
                        <a:t>2</a:t>
                      </a:r>
                      <a:r>
                        <a:rPr kumimoji="1" lang="ja-JP" altLang="en-US" sz="1000" dirty="0">
                          <a:solidFill>
                            <a:schemeClr val="tx1"/>
                          </a:solidFill>
                        </a:rPr>
                        <a:t>時間、</a:t>
                      </a:r>
                      <a:r>
                        <a:rPr kumimoji="1" lang="en-US" altLang="ja-JP" sz="1000" dirty="0">
                          <a:solidFill>
                            <a:schemeClr val="tx1"/>
                          </a:solidFill>
                        </a:rPr>
                        <a:t>10℃</a:t>
                      </a:r>
                      <a:r>
                        <a:rPr kumimoji="1" lang="ja-JP" altLang="en-US" sz="1000" dirty="0">
                          <a:solidFill>
                            <a:schemeClr val="tx1"/>
                          </a:solidFill>
                        </a:rPr>
                        <a:t>以上</a:t>
                      </a:r>
                    </a:p>
                    <a:p>
                      <a:pPr marL="90488" indent="-90488">
                        <a:buFont typeface="Arial" panose="020B0604020202020204" pitchFamily="34" charset="0"/>
                        <a:buChar char="•"/>
                        <a:tabLst/>
                      </a:pPr>
                      <a:r>
                        <a:rPr kumimoji="1" lang="en-US" altLang="ja-JP" sz="1000" dirty="0">
                          <a:solidFill>
                            <a:schemeClr val="tx1"/>
                          </a:solidFill>
                        </a:rPr>
                        <a:t>4%</a:t>
                      </a:r>
                      <a:r>
                        <a:rPr kumimoji="1" lang="ja-JP" altLang="en-US" sz="1000" dirty="0">
                          <a:solidFill>
                            <a:schemeClr val="tx1"/>
                          </a:solidFill>
                        </a:rPr>
                        <a:t>グルタルアルデヒド（</a:t>
                      </a:r>
                      <a:r>
                        <a:rPr kumimoji="1" lang="en-US" altLang="ja-JP" sz="1000" dirty="0">
                          <a:solidFill>
                            <a:schemeClr val="tx1"/>
                          </a:solidFill>
                        </a:rPr>
                        <a:t>pH8.0</a:t>
                      </a:r>
                      <a:r>
                        <a:rPr kumimoji="1" lang="ja-JP" altLang="en-US" sz="1000" dirty="0">
                          <a:solidFill>
                            <a:schemeClr val="tx1"/>
                          </a:solidFill>
                        </a:rPr>
                        <a:t>～</a:t>
                      </a:r>
                      <a:r>
                        <a:rPr kumimoji="1" lang="en-US" altLang="ja-JP" sz="1000" dirty="0">
                          <a:solidFill>
                            <a:schemeClr val="tx1"/>
                          </a:solidFill>
                        </a:rPr>
                        <a:t>8.5</a:t>
                      </a:r>
                      <a:r>
                        <a:rPr kumimoji="1" lang="ja-JP" altLang="en-US" sz="1000" dirty="0">
                          <a:solidFill>
                            <a:schemeClr val="tx1"/>
                          </a:solidFill>
                        </a:rPr>
                        <a:t>）：</a:t>
                      </a:r>
                      <a:r>
                        <a:rPr kumimoji="1" lang="en-US" altLang="ja-JP" sz="1000" dirty="0">
                          <a:solidFill>
                            <a:schemeClr val="tx1"/>
                          </a:solidFill>
                        </a:rPr>
                        <a:t>1</a:t>
                      </a:r>
                      <a:r>
                        <a:rPr kumimoji="1" lang="ja-JP" altLang="en-US" sz="1000" dirty="0">
                          <a:solidFill>
                            <a:schemeClr val="tx1"/>
                          </a:solidFill>
                        </a:rPr>
                        <a:t>～</a:t>
                      </a:r>
                      <a:r>
                        <a:rPr kumimoji="1" lang="en-US" altLang="ja-JP" sz="1000" dirty="0">
                          <a:solidFill>
                            <a:schemeClr val="tx1"/>
                          </a:solidFill>
                        </a:rPr>
                        <a:t>1.5 L/m</a:t>
                      </a:r>
                      <a:r>
                        <a:rPr kumimoji="1" lang="en-US" altLang="ja-JP" sz="1000" baseline="30000" dirty="0">
                          <a:solidFill>
                            <a:schemeClr val="tx1"/>
                          </a:solidFill>
                        </a:rPr>
                        <a:t>2</a:t>
                      </a:r>
                      <a:r>
                        <a:rPr kumimoji="1" lang="ja-JP" altLang="en-US" sz="1000" dirty="0" err="1">
                          <a:solidFill>
                            <a:schemeClr val="tx1"/>
                          </a:solidFill>
                        </a:rPr>
                        <a:t>、</a:t>
                      </a:r>
                      <a:r>
                        <a:rPr kumimoji="1" lang="en-US" altLang="ja-JP" sz="1000" dirty="0">
                          <a:solidFill>
                            <a:schemeClr val="tx1"/>
                          </a:solidFill>
                        </a:rPr>
                        <a:t>2</a:t>
                      </a:r>
                      <a:r>
                        <a:rPr kumimoji="1" lang="ja-JP" altLang="en-US" sz="1000" dirty="0">
                          <a:solidFill>
                            <a:schemeClr val="tx1"/>
                          </a:solidFill>
                        </a:rPr>
                        <a:t>時間、</a:t>
                      </a:r>
                      <a:r>
                        <a:rPr kumimoji="1" lang="en-US" altLang="ja-JP" sz="1000" dirty="0">
                          <a:solidFill>
                            <a:schemeClr val="tx1"/>
                          </a:solidFill>
                        </a:rPr>
                        <a:t>10℃</a:t>
                      </a:r>
                      <a:r>
                        <a:rPr kumimoji="1" lang="ja-JP" altLang="en-US" sz="1000" dirty="0">
                          <a:solidFill>
                            <a:schemeClr val="tx1"/>
                          </a:solidFill>
                        </a:rPr>
                        <a:t>以上</a:t>
                      </a:r>
                    </a:p>
                    <a:p>
                      <a:pPr marL="90488" indent="-90488">
                        <a:buFont typeface="Arial" panose="020B0604020202020204" pitchFamily="34" charset="0"/>
                        <a:buChar char="•"/>
                        <a:tabLst/>
                      </a:pPr>
                      <a:r>
                        <a:rPr kumimoji="1" lang="en-US" altLang="ja-JP" sz="1000" dirty="0">
                          <a:solidFill>
                            <a:schemeClr val="tx1"/>
                          </a:solidFill>
                        </a:rPr>
                        <a:t>3%</a:t>
                      </a:r>
                      <a:r>
                        <a:rPr kumimoji="1" lang="ja-JP" altLang="en-US" sz="1000" dirty="0">
                          <a:solidFill>
                            <a:schemeClr val="tx1"/>
                          </a:solidFill>
                        </a:rPr>
                        <a:t>過酸化水素水：</a:t>
                      </a:r>
                      <a:r>
                        <a:rPr kumimoji="1" lang="en-US" altLang="ja-JP" sz="1000" dirty="0">
                          <a:solidFill>
                            <a:schemeClr val="tx1"/>
                          </a:solidFill>
                        </a:rPr>
                        <a:t>0.5L/m</a:t>
                      </a:r>
                      <a:r>
                        <a:rPr kumimoji="1" lang="en-US" altLang="ja-JP" sz="1000" baseline="30000" dirty="0">
                          <a:solidFill>
                            <a:schemeClr val="tx1"/>
                          </a:solidFill>
                        </a:rPr>
                        <a:t>2</a:t>
                      </a:r>
                      <a:r>
                        <a:rPr kumimoji="1" lang="ja-JP" altLang="en-US" sz="1000" dirty="0" err="1">
                          <a:solidFill>
                            <a:schemeClr val="tx1"/>
                          </a:solidFill>
                        </a:rPr>
                        <a:t>、</a:t>
                      </a:r>
                      <a:r>
                        <a:rPr kumimoji="1" lang="en-US" altLang="ja-JP" sz="1000" dirty="0">
                          <a:solidFill>
                            <a:schemeClr val="tx1"/>
                          </a:solidFill>
                        </a:rPr>
                        <a:t>2</a:t>
                      </a:r>
                      <a:r>
                        <a:rPr kumimoji="1" lang="ja-JP" altLang="en-US" sz="1000" dirty="0">
                          <a:solidFill>
                            <a:schemeClr val="tx1"/>
                          </a:solidFill>
                        </a:rPr>
                        <a:t>時間</a:t>
                      </a:r>
                    </a:p>
                    <a:p>
                      <a:pPr marL="90488" indent="-90488">
                        <a:buFont typeface="Arial" panose="020B0604020202020204" pitchFamily="34" charset="0"/>
                        <a:buChar char="•"/>
                        <a:tabLst/>
                      </a:pPr>
                      <a:r>
                        <a:rPr kumimoji="1" lang="en-US" altLang="ja-JP" sz="1000" dirty="0">
                          <a:solidFill>
                            <a:schemeClr val="tx1"/>
                          </a:solidFill>
                        </a:rPr>
                        <a:t>1%</a:t>
                      </a:r>
                      <a:r>
                        <a:rPr kumimoji="1" lang="ja-JP" altLang="en-US" sz="1000" dirty="0">
                          <a:solidFill>
                            <a:schemeClr val="tx1"/>
                          </a:solidFill>
                        </a:rPr>
                        <a:t>過酢酸：</a:t>
                      </a:r>
                      <a:r>
                        <a:rPr kumimoji="1" lang="en-US" altLang="ja-JP" sz="1000" dirty="0">
                          <a:solidFill>
                            <a:schemeClr val="tx1"/>
                          </a:solidFill>
                        </a:rPr>
                        <a:t>0.5 L/m</a:t>
                      </a:r>
                      <a:r>
                        <a:rPr kumimoji="1" lang="en-US" altLang="ja-JP" sz="1000" baseline="30000" dirty="0">
                          <a:solidFill>
                            <a:schemeClr val="tx1"/>
                          </a:solidFill>
                        </a:rPr>
                        <a:t>2</a:t>
                      </a:r>
                      <a:r>
                        <a:rPr kumimoji="1" lang="ja-JP" altLang="en-US" sz="1000" dirty="0" err="1">
                          <a:solidFill>
                            <a:schemeClr val="tx1"/>
                          </a:solidFill>
                        </a:rPr>
                        <a:t>、</a:t>
                      </a:r>
                      <a:r>
                        <a:rPr kumimoji="1" lang="en-US" altLang="ja-JP" sz="1000" dirty="0">
                          <a:solidFill>
                            <a:schemeClr val="tx1"/>
                          </a:solidFill>
                        </a:rPr>
                        <a:t>2</a:t>
                      </a:r>
                      <a:r>
                        <a:rPr kumimoji="1" lang="ja-JP" altLang="en-US" sz="1000" dirty="0">
                          <a:solidFill>
                            <a:schemeClr val="tx1"/>
                          </a:solidFill>
                        </a:rPr>
                        <a:t>時間</a:t>
                      </a:r>
                    </a:p>
                    <a:p>
                      <a:pPr marL="90488" indent="-90488">
                        <a:buFont typeface="Arial" panose="020B0604020202020204" pitchFamily="34" charset="0"/>
                        <a:buChar char="•"/>
                        <a:tabLst/>
                      </a:pPr>
                      <a:r>
                        <a:rPr kumimoji="1" lang="ja-JP" altLang="en-US" sz="1000" dirty="0">
                          <a:solidFill>
                            <a:schemeClr val="tx1"/>
                          </a:solidFill>
                        </a:rPr>
                        <a:t>焼却</a:t>
                      </a:r>
                    </a:p>
                    <a:p>
                      <a:pPr marL="90488" indent="-90488">
                        <a:buFont typeface="Arial" panose="020B0604020202020204" pitchFamily="34" charset="0"/>
                        <a:buChar char="•"/>
                        <a:tabLst/>
                      </a:pPr>
                      <a:r>
                        <a:rPr kumimoji="1" lang="ja-JP" altLang="en-US" sz="1000" dirty="0">
                          <a:solidFill>
                            <a:schemeClr val="tx1"/>
                          </a:solidFill>
                        </a:rPr>
                        <a:t>オートクレーブ処理：</a:t>
                      </a:r>
                      <a:r>
                        <a:rPr kumimoji="1" lang="en-US" altLang="ja-JP" sz="1000" dirty="0">
                          <a:solidFill>
                            <a:schemeClr val="tx1"/>
                          </a:solidFill>
                        </a:rPr>
                        <a:t>121℃</a:t>
                      </a:r>
                      <a:r>
                        <a:rPr kumimoji="1" lang="ja-JP" altLang="en-US" sz="1000" dirty="0" err="1">
                          <a:solidFill>
                            <a:schemeClr val="tx1"/>
                          </a:solidFill>
                        </a:rPr>
                        <a:t>、</a:t>
                      </a:r>
                      <a:r>
                        <a:rPr kumimoji="1" lang="en-US" altLang="ja-JP" sz="1000" dirty="0">
                          <a:solidFill>
                            <a:schemeClr val="tx1"/>
                          </a:solidFill>
                        </a:rPr>
                        <a:t>20</a:t>
                      </a:r>
                      <a:r>
                        <a:rPr kumimoji="1" lang="ja-JP" altLang="en-US" sz="1000" dirty="0">
                          <a:solidFill>
                            <a:schemeClr val="tx1"/>
                          </a:solidFill>
                        </a:rPr>
                        <a:t>～</a:t>
                      </a:r>
                      <a:r>
                        <a:rPr kumimoji="1" lang="en-US" altLang="ja-JP" sz="1000" dirty="0">
                          <a:solidFill>
                            <a:schemeClr val="tx1"/>
                          </a:solidFill>
                        </a:rPr>
                        <a:t>30</a:t>
                      </a:r>
                      <a:r>
                        <a:rPr kumimoji="1" lang="ja-JP" altLang="en-US" sz="1000" dirty="0">
                          <a:solidFill>
                            <a:schemeClr val="tx1"/>
                          </a:solidFill>
                        </a:rPr>
                        <a:t>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1406">
                <a:tc>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1200" dirty="0"/>
                        <a:t>ペスト</a:t>
                      </a:r>
                      <a:endParaRPr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dirty="0">
                          <a:solidFill>
                            <a:schemeClr val="tx1"/>
                          </a:solidFill>
                        </a:rPr>
                        <a:t>腺ペスト：リンパ節腫脹、高熱、筋肉痛、敗血症</a:t>
                      </a:r>
                      <a:endParaRPr kumimoji="1" lang="en-US" altLang="ja-JP" sz="1000" dirty="0">
                        <a:solidFill>
                          <a:schemeClr val="tx1"/>
                        </a:solidFill>
                      </a:endParaRPr>
                    </a:p>
                    <a:p>
                      <a:r>
                        <a:rPr kumimoji="1" lang="ja-JP" altLang="en-US" sz="1000" dirty="0">
                          <a:solidFill>
                            <a:schemeClr val="tx1"/>
                          </a:solidFill>
                        </a:rPr>
                        <a:t>肺ペスト：腺ペストの末期や敗血症の経過</a:t>
                      </a:r>
                      <a:endParaRPr kumimoji="1" lang="en-US" altLang="ja-JP" sz="1000" dirty="0">
                        <a:solidFill>
                          <a:schemeClr val="tx1"/>
                        </a:solidFill>
                      </a:endParaRPr>
                    </a:p>
                    <a:p>
                      <a:r>
                        <a:rPr kumimoji="1" lang="ja-JP" altLang="en-US" sz="1000" dirty="0">
                          <a:solidFill>
                            <a:schemeClr val="tx1"/>
                          </a:solidFill>
                        </a:rPr>
                        <a:t>高度な頭痛、嘔吐、高熱、呼吸困難、血痰、重篤な肺炎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dirty="0">
                          <a:solidFill>
                            <a:schemeClr val="tx1"/>
                          </a:solidFill>
                        </a:rPr>
                        <a:t>腺ペスト：</a:t>
                      </a:r>
                      <a:endParaRPr kumimoji="1" lang="en-US" altLang="ja-JP" sz="1000" dirty="0">
                        <a:solidFill>
                          <a:schemeClr val="tx1"/>
                        </a:solidFill>
                      </a:endParaRPr>
                    </a:p>
                    <a:p>
                      <a:r>
                        <a:rPr kumimoji="1" lang="en-US" altLang="ja-JP" sz="1000" dirty="0">
                          <a:solidFill>
                            <a:schemeClr val="tx1"/>
                          </a:solidFill>
                        </a:rPr>
                        <a:t>3</a:t>
                      </a:r>
                      <a:r>
                        <a:rPr kumimoji="1" lang="ja-JP" altLang="en-US" sz="1000" dirty="0">
                          <a:solidFill>
                            <a:schemeClr val="tx1"/>
                          </a:solidFill>
                        </a:rPr>
                        <a:t>～</a:t>
                      </a:r>
                      <a:r>
                        <a:rPr kumimoji="1" lang="en-US" altLang="ja-JP" sz="1000" dirty="0">
                          <a:solidFill>
                            <a:schemeClr val="tx1"/>
                          </a:solidFill>
                        </a:rPr>
                        <a:t>7</a:t>
                      </a:r>
                      <a:r>
                        <a:rPr kumimoji="1" lang="ja-JP" altLang="en-US" sz="1000" dirty="0">
                          <a:solidFill>
                            <a:schemeClr val="tx1"/>
                          </a:solidFill>
                        </a:rPr>
                        <a:t>日</a:t>
                      </a:r>
                      <a:endParaRPr kumimoji="1" lang="en-US" altLang="ja-JP" sz="1000" dirty="0">
                        <a:solidFill>
                          <a:schemeClr val="tx1"/>
                        </a:solidFill>
                      </a:endParaRPr>
                    </a:p>
                    <a:p>
                      <a:r>
                        <a:rPr kumimoji="1" lang="ja-JP" altLang="en-US" sz="1000" dirty="0">
                          <a:solidFill>
                            <a:schemeClr val="tx1"/>
                          </a:solidFill>
                        </a:rPr>
                        <a:t>肺ペスト：</a:t>
                      </a:r>
                      <a:r>
                        <a:rPr kumimoji="1" lang="en-US" altLang="ja-JP" sz="1000" dirty="0">
                          <a:solidFill>
                            <a:schemeClr val="tx1"/>
                          </a:solidFill>
                        </a:rPr>
                        <a:t>2〜3</a:t>
                      </a:r>
                      <a:r>
                        <a:rPr kumimoji="1" lang="ja-JP" altLang="en-US" sz="1000" dirty="0">
                          <a:solidFill>
                            <a:schemeClr val="tx1"/>
                          </a:solidFill>
                        </a:rPr>
                        <a:t>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0488" indent="-90488">
                        <a:buFont typeface="Arial" panose="020B0604020202020204" pitchFamily="34" charset="0"/>
                        <a:buChar char="•"/>
                        <a:tabLst/>
                      </a:pPr>
                      <a:r>
                        <a:rPr kumimoji="1" lang="ja-JP" altLang="en-US" sz="1000" dirty="0">
                          <a:solidFill>
                            <a:schemeClr val="tx1"/>
                          </a:solidFill>
                        </a:rPr>
                        <a:t>ノミの刺し傷、傷口</a:t>
                      </a:r>
                      <a:endParaRPr kumimoji="1" lang="en-US" altLang="ja-JP" sz="1000" dirty="0">
                        <a:solidFill>
                          <a:schemeClr val="tx1"/>
                        </a:solidFill>
                      </a:endParaRPr>
                    </a:p>
                    <a:p>
                      <a:pPr marL="90488" indent="-90488">
                        <a:buFont typeface="Arial" panose="020B0604020202020204" pitchFamily="34" charset="0"/>
                        <a:buChar char="•"/>
                        <a:tabLst/>
                      </a:pPr>
                      <a:r>
                        <a:rPr kumimoji="1" lang="ja-JP" altLang="en-US" sz="1000" dirty="0">
                          <a:solidFill>
                            <a:schemeClr val="tx1"/>
                          </a:solidFill>
                        </a:rPr>
                        <a:t>飛沫感染</a:t>
                      </a:r>
                      <a:endParaRPr kumimoji="1" lang="en-US" altLang="ja-JP" sz="1000" dirty="0">
                        <a:solidFill>
                          <a:schemeClr val="tx1"/>
                        </a:solidFill>
                      </a:endParaRPr>
                    </a:p>
                    <a:p>
                      <a:pPr marL="90488" indent="-90488">
                        <a:buFont typeface="Arial" panose="020B0604020202020204" pitchFamily="34" charset="0"/>
                        <a:buChar char="•"/>
                        <a:tabLst/>
                      </a:pPr>
                      <a:r>
                        <a:rPr kumimoji="1" lang="ja-JP" altLang="en-US" sz="1000" dirty="0">
                          <a:solidFill>
                            <a:schemeClr val="tx1"/>
                          </a:solidFill>
                        </a:rPr>
                        <a:t>菌のエアロゾールの吸入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a:solidFill>
                            <a:schemeClr val="tx1"/>
                          </a:solidFill>
                        </a:rPr>
                        <a:t>腺ペスト：</a:t>
                      </a:r>
                      <a:r>
                        <a:rPr kumimoji="1" lang="en-US" altLang="ja-JP" sz="1000" dirty="0">
                          <a:solidFill>
                            <a:schemeClr val="tx1"/>
                          </a:solidFill>
                        </a:rPr>
                        <a:t>30〜60%</a:t>
                      </a:r>
                    </a:p>
                    <a:p>
                      <a:r>
                        <a:rPr kumimoji="1" lang="ja-JP" altLang="en-US" sz="1000">
                          <a:solidFill>
                            <a:schemeClr val="tx1"/>
                          </a:solidFill>
                        </a:rPr>
                        <a:t>肺ペスト：腺ペストより高い</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0488" indent="-90488">
                        <a:buFont typeface="Arial" panose="020B0604020202020204" pitchFamily="34" charset="0"/>
                        <a:buChar char="•"/>
                        <a:tabLst/>
                      </a:pPr>
                      <a:r>
                        <a:rPr kumimoji="1" lang="ja-JP" altLang="en-US" sz="1000">
                          <a:solidFill>
                            <a:schemeClr val="tx1"/>
                          </a:solidFill>
                        </a:rPr>
                        <a:t>オートクレーブ処理</a:t>
                      </a:r>
                      <a:endParaRPr kumimoji="1" lang="en-US" altLang="ja-JP" sz="1000" dirty="0">
                        <a:solidFill>
                          <a:schemeClr val="tx1"/>
                        </a:solidFill>
                      </a:endParaRPr>
                    </a:p>
                    <a:p>
                      <a:pPr marL="90488" indent="-90488">
                        <a:buFont typeface="Arial" panose="020B0604020202020204" pitchFamily="34" charset="0"/>
                        <a:buChar char="•"/>
                        <a:tabLst/>
                      </a:pPr>
                      <a:r>
                        <a:rPr kumimoji="1" lang="ja-JP" altLang="en-US" sz="1000">
                          <a:solidFill>
                            <a:schemeClr val="tx1"/>
                          </a:solidFill>
                        </a:rPr>
                        <a:t>高温焼却</a:t>
                      </a:r>
                      <a:endParaRPr kumimoji="1" lang="en-US" altLang="ja-JP" sz="1000" dirty="0">
                        <a:solidFill>
                          <a:schemeClr val="tx1"/>
                        </a:solidFill>
                      </a:endParaRPr>
                    </a:p>
                    <a:p>
                      <a:pPr marL="90488" indent="-90488">
                        <a:buFont typeface="Arial" panose="020B0604020202020204" pitchFamily="34" charset="0"/>
                        <a:buChar char="•"/>
                        <a:tabLst/>
                      </a:pPr>
                      <a:r>
                        <a:rPr kumimoji="1" lang="ja-JP" altLang="en-US" sz="1000">
                          <a:solidFill>
                            <a:schemeClr val="tx1"/>
                          </a:solidFill>
                        </a:rPr>
                        <a:t>すべての消毒薬が有効</a:t>
                      </a:r>
                      <a:endParaRPr kumimoji="1" lang="en-US" altLang="ja-JP" sz="1000" dirty="0">
                        <a:solidFill>
                          <a:schemeClr val="tx1"/>
                        </a:solidFill>
                      </a:endParaRPr>
                    </a:p>
                    <a:p>
                      <a:pPr marL="90488" indent="-90488">
                        <a:buFont typeface="Arial" panose="020B0604020202020204" pitchFamily="34" charset="0"/>
                        <a:buChar char="•"/>
                        <a:tabLst/>
                      </a:pPr>
                      <a:r>
                        <a:rPr kumimoji="1" lang="en-US" altLang="ja-JP" sz="1000" dirty="0">
                          <a:solidFill>
                            <a:schemeClr val="tx1"/>
                          </a:solidFill>
                        </a:rPr>
                        <a:t>80</a:t>
                      </a:r>
                      <a:r>
                        <a:rPr kumimoji="1" lang="ja-JP" altLang="en-US" sz="1000">
                          <a:solidFill>
                            <a:schemeClr val="tx1"/>
                          </a:solidFill>
                        </a:rPr>
                        <a:t>℃・</a:t>
                      </a:r>
                      <a:r>
                        <a:rPr kumimoji="1" lang="en-US" altLang="ja-JP" sz="1000" dirty="0">
                          <a:solidFill>
                            <a:schemeClr val="tx1"/>
                          </a:solidFill>
                        </a:rPr>
                        <a:t>10</a:t>
                      </a:r>
                      <a:r>
                        <a:rPr kumimoji="1" lang="ja-JP" altLang="en-US" sz="1000">
                          <a:solidFill>
                            <a:schemeClr val="tx1"/>
                          </a:solidFill>
                        </a:rPr>
                        <a:t>分間の熱水も有効</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1406">
                <a:tc>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1200" dirty="0"/>
                        <a:t>野兎病</a:t>
                      </a:r>
                      <a:endParaRPr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a:solidFill>
                            <a:schemeClr val="tx1"/>
                          </a:solidFill>
                        </a:rPr>
                        <a:t>悪寒、戦慄、頭痛、筋肉痛、関節痛、リンパ節腫脹、蕁麻疹用皮疹、多形滲出性紅斑、肺炎、胸膜炎</a:t>
                      </a:r>
                      <a:endParaRPr kumimoji="1" lang="en-US" altLang="ja-JP"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000" dirty="0">
                          <a:solidFill>
                            <a:schemeClr val="tx1"/>
                          </a:solidFill>
                        </a:rPr>
                        <a:t>3</a:t>
                      </a:r>
                      <a:r>
                        <a:rPr kumimoji="1" lang="ja-JP" altLang="en-US" sz="1000">
                          <a:solidFill>
                            <a:schemeClr val="tx1"/>
                          </a:solidFill>
                        </a:rPr>
                        <a:t>日をピークとした</a:t>
                      </a:r>
                      <a:r>
                        <a:rPr kumimoji="1" lang="en-US" altLang="ja-JP" sz="1000" dirty="0">
                          <a:solidFill>
                            <a:schemeClr val="tx1"/>
                          </a:solidFill>
                        </a:rPr>
                        <a:t>1</a:t>
                      </a:r>
                      <a:r>
                        <a:rPr kumimoji="1" lang="ja-JP" altLang="en-US" sz="1000">
                          <a:solidFill>
                            <a:schemeClr val="tx1"/>
                          </a:solidFill>
                        </a:rPr>
                        <a:t>週間以内</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0488" indent="-90488">
                        <a:buFont typeface="Arial" panose="020B0604020202020204" pitchFamily="34" charset="0"/>
                        <a:buChar char="•"/>
                        <a:tabLst/>
                      </a:pPr>
                      <a:r>
                        <a:rPr kumimoji="1" lang="ja-JP" altLang="en-US" sz="1000" dirty="0">
                          <a:solidFill>
                            <a:schemeClr val="tx1"/>
                          </a:solidFill>
                        </a:rPr>
                        <a:t>接触感染節足動物媒介</a:t>
                      </a:r>
                      <a:endParaRPr kumimoji="1" lang="en-US" altLang="ja-JP" sz="1000" dirty="0">
                        <a:solidFill>
                          <a:schemeClr val="tx1"/>
                        </a:solidFill>
                      </a:endParaRPr>
                    </a:p>
                    <a:p>
                      <a:pPr marL="90488" indent="-90488">
                        <a:buFont typeface="Arial" panose="020B0604020202020204" pitchFamily="34" charset="0"/>
                        <a:buChar char="•"/>
                        <a:tabLst/>
                      </a:pPr>
                      <a:r>
                        <a:rPr kumimoji="1" lang="ja-JP" altLang="en-US" sz="1000" dirty="0">
                          <a:solidFill>
                            <a:schemeClr val="tx1"/>
                          </a:solidFill>
                        </a:rPr>
                        <a:t>水系（汚染河川等）</a:t>
                      </a:r>
                    </a:p>
                    <a:p>
                      <a:pPr marL="90488" indent="-90488">
                        <a:buFont typeface="Arial" panose="020B0604020202020204" pitchFamily="34" charset="0"/>
                        <a:buChar char="•"/>
                        <a:tabLst/>
                      </a:pPr>
                      <a:r>
                        <a:rPr kumimoji="1" lang="ja-JP" altLang="en-US" sz="1000" dirty="0">
                          <a:solidFill>
                            <a:schemeClr val="tx1"/>
                          </a:solidFill>
                        </a:rPr>
                        <a:t>呼吸器感染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dirty="0">
                          <a:solidFill>
                            <a:schemeClr val="tx1"/>
                          </a:solidFill>
                        </a:rPr>
                        <a:t>抗菌薬を使用しない場合</a:t>
                      </a:r>
                      <a:r>
                        <a:rPr kumimoji="1" lang="en-US" altLang="ja-JP" sz="1000" dirty="0">
                          <a:solidFill>
                            <a:schemeClr val="tx1"/>
                          </a:solidFill>
                        </a:rPr>
                        <a:t>5~15%</a:t>
                      </a:r>
                    </a:p>
                    <a:p>
                      <a:r>
                        <a:rPr kumimoji="1" lang="ja-JP" altLang="en-US" sz="1000" dirty="0">
                          <a:solidFill>
                            <a:schemeClr val="tx1"/>
                          </a:solidFill>
                        </a:rPr>
                        <a:t>抗菌薬使用で</a:t>
                      </a:r>
                      <a:r>
                        <a:rPr kumimoji="1" lang="en-US" altLang="ja-JP" sz="1000" dirty="0">
                          <a:solidFill>
                            <a:schemeClr val="tx1"/>
                          </a:solidFill>
                        </a:rPr>
                        <a:t>2%</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0488" marR="0" indent="-90488" algn="l" defTabSz="38576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a:solidFill>
                            <a:schemeClr val="tx1"/>
                          </a:solidFill>
                        </a:rPr>
                        <a:t>焼却</a:t>
                      </a:r>
                      <a:endParaRPr kumimoji="1" lang="en-US" altLang="ja-JP" sz="1000" dirty="0">
                        <a:solidFill>
                          <a:schemeClr val="tx1"/>
                        </a:solidFill>
                      </a:endParaRPr>
                    </a:p>
                    <a:p>
                      <a:pPr marL="90488" marR="0" indent="-90488" algn="l" defTabSz="38576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a:solidFill>
                            <a:schemeClr val="tx1"/>
                          </a:solidFill>
                        </a:rPr>
                        <a:t>オートクレーブ処理</a:t>
                      </a:r>
                      <a:endParaRPr kumimoji="1" lang="en-US" altLang="ja-JP" sz="1000" dirty="0">
                        <a:solidFill>
                          <a:schemeClr val="tx1"/>
                        </a:solidFill>
                      </a:endParaRPr>
                    </a:p>
                    <a:p>
                      <a:pPr marL="90488" marR="0" indent="-90488" algn="l" defTabSz="38576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a:solidFill>
                            <a:schemeClr val="tx1"/>
                          </a:solidFill>
                        </a:rPr>
                        <a:t>煮沸消毒</a:t>
                      </a:r>
                      <a:endParaRPr kumimoji="1" lang="en-US" altLang="ja-JP" sz="1000" dirty="0">
                        <a:solidFill>
                          <a:schemeClr val="tx1"/>
                        </a:solidFill>
                      </a:endParaRPr>
                    </a:p>
                    <a:p>
                      <a:pPr marL="90488" marR="0" indent="-90488" algn="l" defTabSz="38576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a:solidFill>
                            <a:schemeClr val="tx1"/>
                          </a:solidFill>
                        </a:rPr>
                        <a:t>環境などは</a:t>
                      </a:r>
                      <a:r>
                        <a:rPr kumimoji="1" lang="en-US" altLang="ja-JP" sz="1000" dirty="0">
                          <a:solidFill>
                            <a:schemeClr val="tx1"/>
                          </a:solidFill>
                        </a:rPr>
                        <a:t>0.5</a:t>
                      </a:r>
                      <a:r>
                        <a:rPr kumimoji="1" lang="ja-JP" altLang="en-US" sz="1000" dirty="0">
                          <a:solidFill>
                            <a:schemeClr val="tx1"/>
                          </a:solidFill>
                        </a:rPr>
                        <a:t>％次亜塩素酸ナトリウムや</a:t>
                      </a:r>
                      <a:r>
                        <a:rPr kumimoji="1" lang="en-US" altLang="ja-JP" sz="1000" dirty="0">
                          <a:solidFill>
                            <a:schemeClr val="tx1"/>
                          </a:solidFill>
                        </a:rPr>
                        <a:t>70</a:t>
                      </a:r>
                      <a:r>
                        <a:rPr kumimoji="1" lang="ja-JP" altLang="en-US" sz="1000" dirty="0">
                          <a:solidFill>
                            <a:schemeClr val="tx1"/>
                          </a:solidFill>
                        </a:rPr>
                        <a:t>％アルコールなどで消毒</a:t>
                      </a:r>
                      <a:endParaRPr kumimoji="1" lang="en-US" altLang="ja-JP" sz="1000" dirty="0">
                        <a:solidFill>
                          <a:schemeClr val="tx1"/>
                        </a:solidFill>
                      </a:endParaRPr>
                    </a:p>
                    <a:p>
                      <a:pPr marL="90488" marR="0" indent="-90488" algn="l" defTabSz="38576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a:solidFill>
                            <a:schemeClr val="tx1"/>
                          </a:solidFill>
                        </a:rPr>
                        <a:t>塩素で殺菌される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59905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483CB0-0788-934D-BC61-383C12AF5A6A}"/>
              </a:ext>
            </a:extLst>
          </p:cNvPr>
          <p:cNvSpPr>
            <a:spLocks noGrp="1"/>
          </p:cNvSpPr>
          <p:nvPr>
            <p:ph type="title"/>
          </p:nvPr>
        </p:nvSpPr>
        <p:spPr/>
        <p:txBody>
          <a:bodyPr/>
          <a:lstStyle/>
          <a:p>
            <a:r>
              <a:rPr lang="ja-JP" altLang="en-US" sz="2400" dirty="0"/>
              <a:t>毒　素</a:t>
            </a:r>
            <a:endParaRPr kumimoji="1" lang="ja-JP" altLang="en-US" sz="2400" dirty="0"/>
          </a:p>
        </p:txBody>
      </p:sp>
      <p:sp>
        <p:nvSpPr>
          <p:cNvPr id="4" name="スライド番号プレースホルダー 3">
            <a:extLst>
              <a:ext uri="{FF2B5EF4-FFF2-40B4-BE49-F238E27FC236}">
                <a16:creationId xmlns:a16="http://schemas.microsoft.com/office/drawing/2014/main" id="{D9F0991E-164F-CF47-8113-89FC06ECB6FC}"/>
              </a:ext>
            </a:extLst>
          </p:cNvPr>
          <p:cNvSpPr>
            <a:spLocks noGrp="1"/>
          </p:cNvSpPr>
          <p:nvPr>
            <p:ph type="sldNum" sz="quarter" idx="12"/>
          </p:nvPr>
        </p:nvSpPr>
        <p:spPr/>
        <p:txBody>
          <a:bodyPr/>
          <a:lstStyle/>
          <a:p>
            <a:fld id="{3703C944-5F21-DB4B-805C-66633127842B}" type="slidenum">
              <a:rPr lang="ja-JP" altLang="en-US" smtClean="0"/>
              <a:pPr/>
              <a:t>21</a:t>
            </a:fld>
            <a:endParaRPr lang="ja-JP" altLang="en-US"/>
          </a:p>
        </p:txBody>
      </p:sp>
      <p:sp>
        <p:nvSpPr>
          <p:cNvPr id="5" name="コンテンツ プレースホルダー 4"/>
          <p:cNvSpPr>
            <a:spLocks noGrp="1"/>
          </p:cNvSpPr>
          <p:nvPr>
            <p:ph idx="1"/>
          </p:nvPr>
        </p:nvSpPr>
        <p:spPr>
          <a:xfrm>
            <a:off x="539750" y="677676"/>
            <a:ext cx="7886700" cy="3797835"/>
          </a:xfrm>
        </p:spPr>
        <p:txBody>
          <a:bodyPr>
            <a:normAutofit/>
          </a:bodyPr>
          <a:lstStyle/>
          <a:p>
            <a:r>
              <a:rPr kumimoji="1" lang="ja-JP" altLang="en-US" sz="1600" dirty="0"/>
              <a:t>毒素とは、動植物、菌類及び貝類が生産する有毒化学物資で、化学兵器に似た効果を有するが、一般に症状の発症まで半日～数日を要する。また、散布後は増殖せず、二次感染はないが、</a:t>
            </a:r>
            <a:r>
              <a:rPr kumimoji="1" lang="ja-JP" altLang="en-US" sz="1600"/>
              <a:t>微量でも死</a:t>
            </a:r>
            <a:r>
              <a:rPr kumimoji="1" lang="ja-JP" altLang="en-US" sz="1600" dirty="0"/>
              <a:t>に至る極めて強い毒性を有する。</a:t>
            </a:r>
            <a:endParaRPr kumimoji="1" lang="en-US" altLang="ja-JP" sz="1600" dirty="0"/>
          </a:p>
          <a:p>
            <a:pPr marL="0" indent="0">
              <a:buNone/>
            </a:pPr>
            <a:endParaRPr lang="en-US" altLang="ja-JP" sz="1600" dirty="0"/>
          </a:p>
          <a:p>
            <a:pPr marL="0" indent="0">
              <a:buNone/>
            </a:pPr>
            <a:r>
              <a:rPr kumimoji="1" lang="ja-JP" altLang="en-US" sz="1600" dirty="0"/>
              <a:t>　　</a:t>
            </a:r>
            <a:endParaRPr kumimoji="1" lang="en-US" altLang="ja-JP" sz="1600" dirty="0"/>
          </a:p>
          <a:p>
            <a:endParaRPr lang="en-US" altLang="ja-JP" sz="1600" dirty="0"/>
          </a:p>
          <a:p>
            <a:r>
              <a:rPr lang="ja-JP" altLang="en-US" sz="1600" dirty="0"/>
              <a:t>生物剤として使用される可能性がある毒素</a:t>
            </a:r>
            <a:endParaRPr kumimoji="1" lang="ja-JP" altLang="en-US" sz="1600" dirty="0"/>
          </a:p>
        </p:txBody>
      </p:sp>
      <p:sp>
        <p:nvSpPr>
          <p:cNvPr id="3" name="正方形/長方形 2"/>
          <p:cNvSpPr/>
          <p:nvPr/>
        </p:nvSpPr>
        <p:spPr>
          <a:xfrm>
            <a:off x="-482600" y="2576594"/>
            <a:ext cx="4572000" cy="646331"/>
          </a:xfrm>
          <a:prstGeom prst="rect">
            <a:avLst/>
          </a:prstGeom>
        </p:spPr>
        <p:txBody>
          <a:bodyPr>
            <a:spAutoFit/>
          </a:bodyPr>
          <a:lstStyle/>
          <a:p>
            <a:r>
              <a:rPr lang="ja-JP" altLang="en-US" dirty="0"/>
              <a:t>　　 　　</a:t>
            </a:r>
          </a:p>
          <a:p>
            <a:r>
              <a:rPr lang="ja-JP" altLang="en-US" dirty="0"/>
              <a:t>　　</a:t>
            </a:r>
            <a:endParaRPr lang="en-US" altLang="ja-JP" dirty="0"/>
          </a:p>
        </p:txBody>
      </p:sp>
      <p:graphicFrame>
        <p:nvGraphicFramePr>
          <p:cNvPr id="6" name="表 5"/>
          <p:cNvGraphicFramePr>
            <a:graphicFrameLocks noGrp="1"/>
          </p:cNvGraphicFramePr>
          <p:nvPr>
            <p:extLst>
              <p:ext uri="{D42A27DB-BD31-4B8C-83A1-F6EECF244321}">
                <p14:modId xmlns:p14="http://schemas.microsoft.com/office/powerpoint/2010/main" val="3540061280"/>
              </p:ext>
            </p:extLst>
          </p:nvPr>
        </p:nvGraphicFramePr>
        <p:xfrm>
          <a:off x="381000" y="1499848"/>
          <a:ext cx="8324851" cy="3378926"/>
        </p:xfrm>
        <a:graphic>
          <a:graphicData uri="http://schemas.openxmlformats.org/drawingml/2006/table">
            <a:tbl>
              <a:tblPr firstRow="1" bandRow="1">
                <a:tableStyleId>{5C22544A-7EE6-4342-B048-85BDC9FD1C3A}</a:tableStyleId>
              </a:tblPr>
              <a:tblGrid>
                <a:gridCol w="1497496">
                  <a:extLst>
                    <a:ext uri="{9D8B030D-6E8A-4147-A177-3AD203B41FA5}">
                      <a16:colId xmlns:a16="http://schemas.microsoft.com/office/drawing/2014/main" val="20000"/>
                    </a:ext>
                  </a:extLst>
                </a:gridCol>
                <a:gridCol w="1878495">
                  <a:extLst>
                    <a:ext uri="{9D8B030D-6E8A-4147-A177-3AD203B41FA5}">
                      <a16:colId xmlns:a16="http://schemas.microsoft.com/office/drawing/2014/main" val="20001"/>
                    </a:ext>
                  </a:extLst>
                </a:gridCol>
                <a:gridCol w="1480931">
                  <a:extLst>
                    <a:ext uri="{9D8B030D-6E8A-4147-A177-3AD203B41FA5}">
                      <a16:colId xmlns:a16="http://schemas.microsoft.com/office/drawing/2014/main" val="20002"/>
                    </a:ext>
                  </a:extLst>
                </a:gridCol>
                <a:gridCol w="1361661">
                  <a:extLst>
                    <a:ext uri="{9D8B030D-6E8A-4147-A177-3AD203B41FA5}">
                      <a16:colId xmlns:a16="http://schemas.microsoft.com/office/drawing/2014/main" val="1397388230"/>
                    </a:ext>
                  </a:extLst>
                </a:gridCol>
                <a:gridCol w="2106268">
                  <a:extLst>
                    <a:ext uri="{9D8B030D-6E8A-4147-A177-3AD203B41FA5}">
                      <a16:colId xmlns:a16="http://schemas.microsoft.com/office/drawing/2014/main" val="20003"/>
                    </a:ext>
                  </a:extLst>
                </a:gridCol>
              </a:tblGrid>
              <a:tr h="361406">
                <a:tc>
                  <a:txBody>
                    <a:bodyPr/>
                    <a:lstStyle/>
                    <a:p>
                      <a:pPr algn="ctr"/>
                      <a:r>
                        <a:rPr kumimoji="1" lang="ja-JP" altLang="en-US" sz="1200" dirty="0">
                          <a:solidFill>
                            <a:schemeClr val="tx1"/>
                          </a:solidFill>
                        </a:rPr>
                        <a:t>病　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rPr>
                        <a:t>症　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rPr>
                        <a:t>潜伏期間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rPr>
                        <a:t>致死量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rPr>
                        <a:t>対処要領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61406">
                <a:tc>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1200" dirty="0"/>
                        <a:t>ボツリヌス症</a:t>
                      </a:r>
                      <a:endParaRPr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rPr>
                        <a:t>全身の筋力低下、複視、　散瞳、呼吸困難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数時間</a:t>
                      </a:r>
                      <a:r>
                        <a:rPr kumimoji="1" lang="en-US" altLang="ja-JP" sz="1200" dirty="0">
                          <a:solidFill>
                            <a:schemeClr val="tx1"/>
                          </a:solidFill>
                        </a:rPr>
                        <a:t>〜2</a:t>
                      </a:r>
                      <a:r>
                        <a:rPr kumimoji="1" lang="ja-JP" altLang="en-US" sz="1200">
                          <a:solidFill>
                            <a:schemeClr val="tx1"/>
                          </a:solidFill>
                        </a:rPr>
                        <a:t>週間程度</a:t>
                      </a:r>
                      <a:endParaRPr kumimoji="1" lang="en-US" altLang="ja-JP" sz="1200" dirty="0">
                        <a:solidFill>
                          <a:schemeClr val="tx1"/>
                        </a:solidFill>
                      </a:endParaRPr>
                    </a:p>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大半は</a:t>
                      </a:r>
                      <a:r>
                        <a:rPr kumimoji="1" lang="en-US" altLang="ja-JP" sz="1200" dirty="0">
                          <a:solidFill>
                            <a:schemeClr val="tx1"/>
                          </a:solidFill>
                        </a:rPr>
                        <a:t>12〜36</a:t>
                      </a:r>
                      <a:r>
                        <a:rPr kumimoji="1" lang="ja-JP" altLang="en-US" sz="1200">
                          <a:solidFill>
                            <a:schemeClr val="tx1"/>
                          </a:solidFill>
                        </a:rPr>
                        <a:t>時間</a:t>
                      </a:r>
                      <a:endParaRPr kumimoji="1" lang="en-US" altLang="ja-JP"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dirty="0">
                          <a:solidFill>
                            <a:schemeClr val="tx1"/>
                          </a:solidFill>
                        </a:rPr>
                        <a:t>1〜2ng/kg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88900" indent="-88900">
                        <a:buFont typeface="Arial" panose="020B0604020202020204" pitchFamily="34" charset="0"/>
                        <a:buChar char="•"/>
                        <a:tabLst/>
                      </a:pPr>
                      <a:r>
                        <a:rPr kumimoji="1" lang="ja-JP" altLang="en-US" sz="1200">
                          <a:solidFill>
                            <a:schemeClr val="tx1"/>
                          </a:solidFill>
                        </a:rPr>
                        <a:t>空気中で</a:t>
                      </a:r>
                      <a:r>
                        <a:rPr kumimoji="1" lang="en-US" altLang="ja-JP" sz="1200" dirty="0">
                          <a:solidFill>
                            <a:schemeClr val="tx1"/>
                          </a:solidFill>
                        </a:rPr>
                        <a:t>12</a:t>
                      </a:r>
                      <a:r>
                        <a:rPr kumimoji="1" lang="ja-JP" altLang="en-US" sz="1200">
                          <a:solidFill>
                            <a:schemeClr val="tx1"/>
                          </a:solidFill>
                        </a:rPr>
                        <a:t>時間以内で失活</a:t>
                      </a:r>
                      <a:endParaRPr kumimoji="1" lang="en-US" altLang="ja-JP" sz="1200" dirty="0">
                        <a:solidFill>
                          <a:schemeClr val="tx1"/>
                        </a:solidFill>
                      </a:endParaRPr>
                    </a:p>
                    <a:p>
                      <a:pPr marL="88900" indent="-88900">
                        <a:buFont typeface="Arial" panose="020B0604020202020204" pitchFamily="34" charset="0"/>
                        <a:buChar char="•"/>
                        <a:tabLst/>
                      </a:pPr>
                      <a:r>
                        <a:rPr kumimoji="1" lang="ja-JP" altLang="en-US" sz="1200">
                          <a:solidFill>
                            <a:schemeClr val="tx1"/>
                          </a:solidFill>
                        </a:rPr>
                        <a:t>日光下</a:t>
                      </a:r>
                      <a:r>
                        <a:rPr kumimoji="1" lang="en-US" altLang="ja-JP" sz="1200" dirty="0">
                          <a:solidFill>
                            <a:schemeClr val="tx1"/>
                          </a:solidFill>
                        </a:rPr>
                        <a:t>1〜3</a:t>
                      </a:r>
                      <a:r>
                        <a:rPr kumimoji="1" lang="ja-JP" altLang="en-US" sz="1200">
                          <a:solidFill>
                            <a:schemeClr val="tx1"/>
                          </a:solidFill>
                        </a:rPr>
                        <a:t>時間で失活</a:t>
                      </a:r>
                      <a:endParaRPr kumimoji="1" lang="en-US" altLang="ja-JP" sz="1200" dirty="0">
                        <a:solidFill>
                          <a:schemeClr val="tx1"/>
                        </a:solidFill>
                      </a:endParaRPr>
                    </a:p>
                    <a:p>
                      <a:pPr marL="88900" indent="-88900">
                        <a:buFont typeface="Arial" panose="020B0604020202020204" pitchFamily="34" charset="0"/>
                        <a:buChar char="•"/>
                        <a:tabLst/>
                      </a:pPr>
                      <a:r>
                        <a:rPr kumimoji="1" lang="en-US" altLang="ja-JP" sz="1200" dirty="0">
                          <a:solidFill>
                            <a:schemeClr val="tx1"/>
                          </a:solidFill>
                        </a:rPr>
                        <a:t>80</a:t>
                      </a:r>
                      <a:r>
                        <a:rPr kumimoji="1" lang="ja-JP" altLang="en-US" sz="1200">
                          <a:solidFill>
                            <a:schemeClr val="tx1"/>
                          </a:solidFill>
                        </a:rPr>
                        <a:t>℃・</a:t>
                      </a:r>
                      <a:r>
                        <a:rPr kumimoji="1" lang="en-US" altLang="ja-JP" sz="1200" dirty="0">
                          <a:solidFill>
                            <a:schemeClr val="tx1"/>
                          </a:solidFill>
                        </a:rPr>
                        <a:t>30</a:t>
                      </a:r>
                      <a:r>
                        <a:rPr kumimoji="1" lang="ja-JP" altLang="en-US" sz="1200">
                          <a:solidFill>
                            <a:schemeClr val="tx1"/>
                          </a:solidFill>
                        </a:rPr>
                        <a:t>分で失活</a:t>
                      </a:r>
                      <a:endParaRPr kumimoji="1" lang="en-US" altLang="ja-JP" sz="1200" dirty="0">
                        <a:solidFill>
                          <a:schemeClr val="tx1"/>
                        </a:solidFill>
                      </a:endParaRPr>
                    </a:p>
                    <a:p>
                      <a:pPr marL="88900" indent="-88900">
                        <a:buFont typeface="Arial" panose="020B0604020202020204" pitchFamily="34" charset="0"/>
                        <a:buChar char="•"/>
                        <a:tabLst/>
                      </a:pPr>
                      <a:r>
                        <a:rPr kumimoji="1" lang="ja-JP" altLang="en-US" sz="1200">
                          <a:solidFill>
                            <a:schemeClr val="tx1"/>
                          </a:solidFill>
                        </a:rPr>
                        <a:t>塩素濃度：</a:t>
                      </a:r>
                      <a:r>
                        <a:rPr kumimoji="1" lang="en-US" altLang="ja-JP" sz="1200" dirty="0">
                          <a:solidFill>
                            <a:schemeClr val="tx1"/>
                          </a:solidFill>
                        </a:rPr>
                        <a:t>3ppm</a:t>
                      </a:r>
                      <a:r>
                        <a:rPr kumimoji="1" lang="ja-JP" altLang="en-US" sz="1200">
                          <a:solidFill>
                            <a:schemeClr val="tx1"/>
                          </a:solidFill>
                        </a:rPr>
                        <a:t>・</a:t>
                      </a:r>
                      <a:r>
                        <a:rPr kumimoji="1" lang="en-US" altLang="ja-JP" sz="1200" dirty="0">
                          <a:solidFill>
                            <a:schemeClr val="tx1"/>
                          </a:solidFill>
                        </a:rPr>
                        <a:t>20</a:t>
                      </a:r>
                      <a:r>
                        <a:rPr kumimoji="1" lang="ja-JP" altLang="en-US" sz="1200">
                          <a:solidFill>
                            <a:schemeClr val="tx1"/>
                          </a:solidFill>
                        </a:rPr>
                        <a:t>分で失活、</a:t>
                      </a:r>
                      <a:r>
                        <a:rPr kumimoji="1" lang="en-US" altLang="ja-JP" sz="1200" dirty="0">
                          <a:solidFill>
                            <a:schemeClr val="tx1"/>
                          </a:solidFill>
                        </a:rPr>
                        <a:t>0.4ppm</a:t>
                      </a:r>
                      <a:r>
                        <a:rPr kumimoji="1" lang="ja-JP" altLang="en-US" sz="1200">
                          <a:solidFill>
                            <a:schemeClr val="tx1"/>
                          </a:solidFill>
                        </a:rPr>
                        <a:t>・</a:t>
                      </a:r>
                      <a:r>
                        <a:rPr kumimoji="1" lang="en-US" altLang="ja-JP" sz="1200" dirty="0">
                          <a:solidFill>
                            <a:schemeClr val="tx1"/>
                          </a:solidFill>
                        </a:rPr>
                        <a:t>20</a:t>
                      </a:r>
                      <a:r>
                        <a:rPr kumimoji="1" lang="ja-JP" altLang="en-US" sz="1200">
                          <a:solidFill>
                            <a:schemeClr val="tx1"/>
                          </a:solidFill>
                        </a:rPr>
                        <a:t>分で８割失活</a:t>
                      </a:r>
                      <a:endParaRPr kumimoji="1" lang="en-US" altLang="ja-JP"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1406">
                <a:tc>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1200" dirty="0"/>
                        <a:t>リシン</a:t>
                      </a:r>
                      <a:endParaRPr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rPr>
                        <a:t>筋力低下、肺水腫、低血圧、　呼吸困難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a:solidFill>
                            <a:schemeClr val="tx1"/>
                          </a:solidFill>
                        </a:rPr>
                        <a:t>吸入後</a:t>
                      </a:r>
                      <a:r>
                        <a:rPr kumimoji="1" lang="en-US" altLang="ja-JP" sz="1200" dirty="0">
                          <a:solidFill>
                            <a:schemeClr val="tx1"/>
                          </a:solidFill>
                        </a:rPr>
                        <a:t>4〜8</a:t>
                      </a:r>
                      <a:r>
                        <a:rPr kumimoji="1" lang="ja-JP" altLang="en-US" sz="1200">
                          <a:solidFill>
                            <a:schemeClr val="tx1"/>
                          </a:solidFill>
                        </a:rPr>
                        <a:t>時間</a:t>
                      </a:r>
                      <a:endParaRPr kumimoji="1" lang="en-US" altLang="ja-JP"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a:solidFill>
                            <a:schemeClr val="tx1"/>
                          </a:solidFill>
                        </a:rPr>
                        <a:t>吸入</a:t>
                      </a:r>
                      <a:r>
                        <a:rPr kumimoji="1" lang="en-US" altLang="ja-JP" sz="1200" dirty="0">
                          <a:solidFill>
                            <a:schemeClr val="tx1"/>
                          </a:solidFill>
                        </a:rPr>
                        <a:t>3〜5µg/kg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a:solidFill>
                            <a:schemeClr val="tx1"/>
                          </a:solidFill>
                        </a:rPr>
                        <a:t>熱、次亜塩素酸塩</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1406">
                <a:tc>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1200"/>
                        <a:t>ブドウ球菌</a:t>
                      </a:r>
                      <a:endParaRPr lang="en-US" altLang="ja-JP" sz="1200" dirty="0"/>
                    </a:p>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1200"/>
                        <a:t>エンテロトキシン</a:t>
                      </a:r>
                      <a:r>
                        <a:rPr lang="en-US" altLang="ja-JP" sz="1200" dirty="0"/>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rPr>
                        <a:t>発熱、体幹痛、咳、嘔吐、下痢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a:solidFill>
                            <a:schemeClr val="tx1"/>
                          </a:solidFill>
                        </a:rPr>
                        <a:t>吸入後</a:t>
                      </a:r>
                      <a:r>
                        <a:rPr kumimoji="1" lang="en-US" altLang="ja-JP" sz="1200" dirty="0">
                          <a:solidFill>
                            <a:schemeClr val="tx1"/>
                          </a:solidFill>
                        </a:rPr>
                        <a:t>3</a:t>
                      </a:r>
                      <a:r>
                        <a:rPr kumimoji="1" lang="ja-JP" altLang="en-US" sz="1200">
                          <a:solidFill>
                            <a:schemeClr val="tx1"/>
                          </a:solidFill>
                        </a:rPr>
                        <a:t>～</a:t>
                      </a:r>
                      <a:r>
                        <a:rPr kumimoji="1" lang="en-US" altLang="ja-JP" sz="1200" dirty="0">
                          <a:solidFill>
                            <a:schemeClr val="tx1"/>
                          </a:solidFill>
                        </a:rPr>
                        <a:t>12</a:t>
                      </a:r>
                      <a:r>
                        <a:rPr kumimoji="1" lang="ja-JP" altLang="en-US" sz="1200">
                          <a:solidFill>
                            <a:schemeClr val="tx1"/>
                          </a:solidFill>
                        </a:rPr>
                        <a:t>時間</a:t>
                      </a:r>
                      <a:endParaRPr kumimoji="1" lang="en-US" altLang="ja-JP" sz="1200" dirty="0">
                        <a:solidFill>
                          <a:schemeClr val="tx1"/>
                        </a:solidFill>
                      </a:endParaRPr>
                    </a:p>
                    <a:p>
                      <a:r>
                        <a:rPr kumimoji="1" lang="ja-JP" altLang="en-US" sz="1200">
                          <a:solidFill>
                            <a:schemeClr val="tx1"/>
                          </a:solidFill>
                        </a:rPr>
                        <a:t>経口摂取</a:t>
                      </a:r>
                      <a:r>
                        <a:rPr kumimoji="1" lang="en-US" altLang="ja-JP" sz="1200" dirty="0">
                          <a:solidFill>
                            <a:schemeClr val="tx1"/>
                          </a:solidFill>
                        </a:rPr>
                        <a:t>2〜3</a:t>
                      </a:r>
                      <a:r>
                        <a:rPr kumimoji="1" lang="ja-JP" altLang="en-US" sz="1200">
                          <a:solidFill>
                            <a:schemeClr val="tx1"/>
                          </a:solidFill>
                        </a:rPr>
                        <a:t>時間</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a:solidFill>
                            <a:schemeClr val="tx1"/>
                          </a:solidFill>
                        </a:rPr>
                        <a:t>次亜塩素酸塩</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1406">
                <a:tc>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1200" dirty="0"/>
                        <a:t>トリコセシンマイコトキシン</a:t>
                      </a:r>
                      <a:endParaRPr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a:solidFill>
                            <a:schemeClr val="tx1"/>
                          </a:solidFill>
                        </a:rPr>
                        <a:t>紅斑、鼻汁、</a:t>
                      </a:r>
                      <a:r>
                        <a:rPr kumimoji="1" lang="ja-JP" altLang="en-US" sz="1200" dirty="0">
                          <a:solidFill>
                            <a:schemeClr val="tx1"/>
                          </a:solidFill>
                        </a:rPr>
                        <a:t>めまい、嘔吐、</a:t>
                      </a:r>
                      <a:r>
                        <a:rPr kumimoji="1" lang="ja-JP" altLang="en-US" sz="1200">
                          <a:solidFill>
                            <a:schemeClr val="tx1"/>
                          </a:solidFill>
                        </a:rPr>
                        <a:t>下痢、ショック</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rPr>
                        <a:t>数分～</a:t>
                      </a:r>
                      <a:endParaRPr kumimoji="1" lang="en-US" altLang="ja-JP" sz="1200" dirty="0">
                        <a:solidFill>
                          <a:schemeClr val="tx1"/>
                        </a:solidFill>
                      </a:endParaRPr>
                    </a:p>
                    <a:p>
                      <a:r>
                        <a:rPr kumimoji="1" lang="ja-JP" altLang="en-US" sz="1200" dirty="0">
                          <a:solidFill>
                            <a:schemeClr val="tx1"/>
                          </a:solidFill>
                        </a:rPr>
                        <a:t>数時間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a:solidFill>
                            <a:schemeClr val="tx1"/>
                          </a:solidFill>
                        </a:rPr>
                        <a:t>次亜塩素酸塩</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1406">
                <a:tc>
                  <a:txBody>
                    <a:bodyPr/>
                    <a:lstStyle/>
                    <a:p>
                      <a:pPr marL="0" marR="0" lvl="1" indent="0" algn="l" defTabSz="385763" rtl="0" eaLnBrk="1" fontAlgn="auto" latinLnBrk="0" hangingPunct="1">
                        <a:lnSpc>
                          <a:spcPct val="100000"/>
                        </a:lnSpc>
                        <a:spcBef>
                          <a:spcPts val="0"/>
                        </a:spcBef>
                        <a:spcAft>
                          <a:spcPts val="0"/>
                        </a:spcAft>
                        <a:buClrTx/>
                        <a:buSzTx/>
                        <a:buFontTx/>
                        <a:buNone/>
                        <a:tabLst/>
                        <a:defRPr/>
                      </a:pPr>
                      <a:r>
                        <a:rPr lang="ja-JP" altLang="en-US" sz="1200" dirty="0"/>
                        <a:t>サキシトキシン</a:t>
                      </a:r>
                      <a:endParaRPr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a:solidFill>
                            <a:schemeClr val="tx1"/>
                          </a:solidFill>
                        </a:rPr>
                        <a:t>口唇の知覚麻痺、四肢の弛緩性麻痺、呼吸麻痺</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a:solidFill>
                            <a:schemeClr val="tx1"/>
                          </a:solidFill>
                        </a:rPr>
                        <a:t>食後</a:t>
                      </a:r>
                      <a:r>
                        <a:rPr kumimoji="1" lang="en-US" altLang="ja-JP" sz="1200" dirty="0">
                          <a:solidFill>
                            <a:schemeClr val="tx1"/>
                          </a:solidFill>
                        </a:rPr>
                        <a:t>30〜1</a:t>
                      </a:r>
                      <a:r>
                        <a:rPr kumimoji="1" lang="ja-JP" altLang="en-US" sz="1200">
                          <a:solidFill>
                            <a:schemeClr val="tx1"/>
                          </a:solidFill>
                        </a:rPr>
                        <a:t>時間</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a:solidFill>
                            <a:schemeClr val="tx1"/>
                          </a:solidFill>
                        </a:rPr>
                        <a:t>静注</a:t>
                      </a:r>
                      <a:r>
                        <a:rPr kumimoji="1" lang="en-US" altLang="ja-JP" sz="1200" dirty="0">
                          <a:solidFill>
                            <a:schemeClr val="tx1"/>
                          </a:solidFill>
                        </a:rPr>
                        <a:t>10µg/kg</a:t>
                      </a:r>
                    </a:p>
                    <a:p>
                      <a:r>
                        <a:rPr kumimoji="1" lang="ja-JP" altLang="en-US" sz="1200">
                          <a:solidFill>
                            <a:schemeClr val="tx1"/>
                          </a:solidFill>
                        </a:rPr>
                        <a:t>吸入</a:t>
                      </a:r>
                      <a:r>
                        <a:rPr kumimoji="1" lang="en-US" altLang="ja-JP" sz="1200" dirty="0">
                          <a:solidFill>
                            <a:schemeClr val="tx1"/>
                          </a:solidFill>
                        </a:rPr>
                        <a:t>5mg min/m</a:t>
                      </a:r>
                      <a:r>
                        <a:rPr kumimoji="1" lang="en-US" altLang="ja-JP" sz="1200" baseline="30000" dirty="0">
                          <a:solidFill>
                            <a:schemeClr val="tx1"/>
                          </a:solidFill>
                        </a:rPr>
                        <a:t>3</a:t>
                      </a:r>
                      <a:endParaRPr kumimoji="1" lang="ja-JP" altLang="en-US" sz="1200" baseline="30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アルカリ性では不安定</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59905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C49BDF-42EA-F14D-B6A5-4CAD8575CC22}"/>
              </a:ext>
            </a:extLst>
          </p:cNvPr>
          <p:cNvSpPr>
            <a:spLocks noGrp="1"/>
          </p:cNvSpPr>
          <p:nvPr>
            <p:ph type="title"/>
          </p:nvPr>
        </p:nvSpPr>
        <p:spPr>
          <a:xfrm>
            <a:off x="596845" y="205152"/>
            <a:ext cx="7886700" cy="495197"/>
          </a:xfrm>
        </p:spPr>
        <p:txBody>
          <a:bodyPr/>
          <a:lstStyle/>
          <a:p>
            <a:r>
              <a:rPr kumimoji="1" lang="ja-JP" altLang="en-US"/>
              <a:t>致死量</a:t>
            </a:r>
          </a:p>
        </p:txBody>
      </p:sp>
      <p:graphicFrame>
        <p:nvGraphicFramePr>
          <p:cNvPr id="5" name="コンテンツ プレースホルダー 4">
            <a:extLst>
              <a:ext uri="{FF2B5EF4-FFF2-40B4-BE49-F238E27FC236}">
                <a16:creationId xmlns:a16="http://schemas.microsoft.com/office/drawing/2014/main" id="{7136B792-9549-2844-9278-053E53D093DE}"/>
              </a:ext>
            </a:extLst>
          </p:cNvPr>
          <p:cNvGraphicFramePr>
            <a:graphicFrameLocks noGrp="1"/>
          </p:cNvGraphicFramePr>
          <p:nvPr>
            <p:ph idx="1"/>
            <p:extLst>
              <p:ext uri="{D42A27DB-BD31-4B8C-83A1-F6EECF244321}">
                <p14:modId xmlns:p14="http://schemas.microsoft.com/office/powerpoint/2010/main" val="1193041818"/>
              </p:ext>
            </p:extLst>
          </p:nvPr>
        </p:nvGraphicFramePr>
        <p:xfrm>
          <a:off x="211206" y="724837"/>
          <a:ext cx="4370734" cy="3344296"/>
        </p:xfrm>
        <a:graphic>
          <a:graphicData uri="http://schemas.openxmlformats.org/drawingml/2006/table">
            <a:tbl>
              <a:tblPr firstRow="1" bandRow="1">
                <a:tableStyleId>{5C22544A-7EE6-4342-B048-85BDC9FD1C3A}</a:tableStyleId>
              </a:tblPr>
              <a:tblGrid>
                <a:gridCol w="2333211">
                  <a:extLst>
                    <a:ext uri="{9D8B030D-6E8A-4147-A177-3AD203B41FA5}">
                      <a16:colId xmlns:a16="http://schemas.microsoft.com/office/drawing/2014/main" val="2238301874"/>
                    </a:ext>
                  </a:extLst>
                </a:gridCol>
                <a:gridCol w="2037523">
                  <a:extLst>
                    <a:ext uri="{9D8B030D-6E8A-4147-A177-3AD203B41FA5}">
                      <a16:colId xmlns:a16="http://schemas.microsoft.com/office/drawing/2014/main" val="2507410181"/>
                    </a:ext>
                  </a:extLst>
                </a:gridCol>
              </a:tblGrid>
              <a:tr h="539778">
                <a:tc>
                  <a:txBody>
                    <a:bodyPr/>
                    <a:lstStyle/>
                    <a:p>
                      <a:r>
                        <a:rPr kumimoji="1" lang="ja-JP" altLang="en-US" sz="1600" dirty="0">
                          <a:solidFill>
                            <a:schemeClr val="tx1"/>
                          </a:solidFill>
                        </a:rPr>
                        <a:t>化学物質・毒素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a:solidFill>
                            <a:schemeClr val="tx1"/>
                          </a:solidFill>
                        </a:rPr>
                        <a:t>マウスの静注での</a:t>
                      </a:r>
                      <a:endParaRPr kumimoji="1" lang="en-US" altLang="ja-JP" sz="1600" dirty="0">
                        <a:solidFill>
                          <a:schemeClr val="tx1"/>
                        </a:solidFill>
                      </a:endParaRPr>
                    </a:p>
                    <a:p>
                      <a:pPr algn="ctr"/>
                      <a:r>
                        <a:rPr kumimoji="1" lang="en-US" altLang="ja-JP" sz="1600" dirty="0">
                          <a:solidFill>
                            <a:schemeClr val="tx1"/>
                          </a:solidFill>
                        </a:rPr>
                        <a:t>LD</a:t>
                      </a:r>
                      <a:r>
                        <a:rPr kumimoji="1" lang="en-US" altLang="ja-JP" sz="1600" baseline="-25000" dirty="0">
                          <a:solidFill>
                            <a:schemeClr val="tx1"/>
                          </a:solidFill>
                        </a:rPr>
                        <a:t>50</a:t>
                      </a:r>
                      <a:r>
                        <a:rPr kumimoji="1" lang="en-US" altLang="ja-JP" sz="1600" dirty="0">
                          <a:solidFill>
                            <a:schemeClr val="tx1"/>
                          </a:solidFill>
                        </a:rPr>
                        <a:t> (mg/kg)</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46978117"/>
                  </a:ext>
                </a:extLst>
              </a:tr>
              <a:tr h="345647">
                <a:tc>
                  <a:txBody>
                    <a:bodyPr/>
                    <a:lstStyle/>
                    <a:p>
                      <a:r>
                        <a:rPr kumimoji="1" lang="ja-JP" altLang="en-US" sz="1600">
                          <a:solidFill>
                            <a:schemeClr val="tx1"/>
                          </a:solidFill>
                        </a:rPr>
                        <a:t>ボツリヌス毒素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rPr>
                        <a:t>0.00001</a:t>
                      </a:r>
                      <a:endParaRPr kumimoji="1" lang="ja-JP"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14705240"/>
                  </a:ext>
                </a:extLst>
              </a:tr>
              <a:tr h="345647">
                <a:tc>
                  <a:txBody>
                    <a:bodyPr/>
                    <a:lstStyle/>
                    <a:p>
                      <a:r>
                        <a:rPr kumimoji="1" lang="ja-JP" altLang="en-US" sz="1600" dirty="0">
                          <a:solidFill>
                            <a:schemeClr val="tx1"/>
                          </a:solidFill>
                        </a:rPr>
                        <a:t>リシン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rPr>
                        <a:t>0.005</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6185406"/>
                  </a:ext>
                </a:extLst>
              </a:tr>
              <a:tr h="345647">
                <a:tc>
                  <a:txBody>
                    <a:bodyPr/>
                    <a:lstStyle/>
                    <a:p>
                      <a:r>
                        <a:rPr kumimoji="1" lang="ja-JP" altLang="en-US" sz="1600">
                          <a:solidFill>
                            <a:schemeClr val="tx1"/>
                          </a:solidFill>
                        </a:rPr>
                        <a:t>テトロドトキシン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rPr>
                        <a:t>0.01</a:t>
                      </a:r>
                      <a:endParaRPr kumimoji="1" lang="ja-JP"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2845934"/>
                  </a:ext>
                </a:extLst>
              </a:tr>
              <a:tr h="345647">
                <a:tc>
                  <a:txBody>
                    <a:bodyPr/>
                    <a:lstStyle/>
                    <a:p>
                      <a:r>
                        <a:rPr kumimoji="1" lang="ja-JP" altLang="en-US" sz="1600">
                          <a:solidFill>
                            <a:schemeClr val="tx1"/>
                          </a:solidFill>
                        </a:rPr>
                        <a:t>サキトキシン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rPr>
                        <a:t>0.01</a:t>
                      </a:r>
                      <a:endParaRPr kumimoji="1" lang="ja-JP"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2606000"/>
                  </a:ext>
                </a:extLst>
              </a:tr>
              <a:tr h="345647">
                <a:tc>
                  <a:txBody>
                    <a:bodyPr/>
                    <a:lstStyle/>
                    <a:p>
                      <a:r>
                        <a:rPr kumimoji="1" lang="en-US" altLang="ja-JP" sz="1600" dirty="0">
                          <a:solidFill>
                            <a:schemeClr val="tx1"/>
                          </a:solidFill>
                        </a:rPr>
                        <a:t>VX</a:t>
                      </a:r>
                      <a:endParaRPr kumimoji="1" lang="ja-JP"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rPr>
                        <a:t>0.012</a:t>
                      </a:r>
                      <a:endParaRPr kumimoji="1" lang="ja-JP"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6201828"/>
                  </a:ext>
                </a:extLst>
              </a:tr>
              <a:tr h="345647">
                <a:tc>
                  <a:txBody>
                    <a:bodyPr/>
                    <a:lstStyle/>
                    <a:p>
                      <a:r>
                        <a:rPr kumimoji="1" lang="ja-JP" altLang="en-US" sz="1600">
                          <a:solidFill>
                            <a:schemeClr val="tx1"/>
                          </a:solidFill>
                        </a:rPr>
                        <a:t>ソマン</a:t>
                      </a:r>
                      <a:r>
                        <a:rPr kumimoji="1" lang="en-US" altLang="ja-JP" sz="1600" dirty="0">
                          <a:solidFill>
                            <a:schemeClr val="tx1"/>
                          </a:solidFill>
                        </a:rPr>
                        <a:t>(GD)</a:t>
                      </a:r>
                      <a:endParaRPr kumimoji="1" lang="ja-JP"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rPr>
                        <a:t>0.066</a:t>
                      </a:r>
                      <a:endParaRPr kumimoji="1" lang="ja-JP"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7850663"/>
                  </a:ext>
                </a:extLst>
              </a:tr>
              <a:tr h="345647">
                <a:tc>
                  <a:txBody>
                    <a:bodyPr/>
                    <a:lstStyle/>
                    <a:p>
                      <a:r>
                        <a:rPr kumimoji="1" lang="ja-JP" altLang="en-US" sz="1600">
                          <a:solidFill>
                            <a:schemeClr val="tx1"/>
                          </a:solidFill>
                        </a:rPr>
                        <a:t>サリン</a:t>
                      </a:r>
                      <a:r>
                        <a:rPr kumimoji="1" lang="en-US" altLang="ja-JP" sz="1600" dirty="0">
                          <a:solidFill>
                            <a:schemeClr val="tx1"/>
                          </a:solidFill>
                        </a:rPr>
                        <a:t>(GB)</a:t>
                      </a:r>
                      <a:endParaRPr kumimoji="1" lang="ja-JP"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rPr>
                        <a:t>0.10</a:t>
                      </a:r>
                      <a:endParaRPr kumimoji="1" lang="ja-JP"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17739125"/>
                  </a:ext>
                </a:extLst>
              </a:tr>
              <a:tr h="345647">
                <a:tc>
                  <a:txBody>
                    <a:bodyPr/>
                    <a:lstStyle/>
                    <a:p>
                      <a:r>
                        <a:rPr kumimoji="1" lang="ja-JP" altLang="en-US" sz="1600">
                          <a:solidFill>
                            <a:schemeClr val="tx1"/>
                          </a:solidFill>
                        </a:rPr>
                        <a:t>タブン</a:t>
                      </a:r>
                      <a:r>
                        <a:rPr kumimoji="1" lang="en-US" altLang="ja-JP" sz="1600" dirty="0">
                          <a:solidFill>
                            <a:schemeClr val="tx1"/>
                          </a:solidFill>
                        </a:rPr>
                        <a:t>(GA)</a:t>
                      </a:r>
                      <a:endParaRPr kumimoji="1" lang="ja-JP"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rPr>
                        <a:t>0.15</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1036653"/>
                  </a:ext>
                </a:extLst>
              </a:tr>
            </a:tbl>
          </a:graphicData>
        </a:graphic>
      </p:graphicFrame>
      <p:sp>
        <p:nvSpPr>
          <p:cNvPr id="4" name="スライド番号プレースホルダー 3">
            <a:extLst>
              <a:ext uri="{FF2B5EF4-FFF2-40B4-BE49-F238E27FC236}">
                <a16:creationId xmlns:a16="http://schemas.microsoft.com/office/drawing/2014/main" id="{58BC1DBA-F88C-4842-A938-2A0BCBFB26ED}"/>
              </a:ext>
            </a:extLst>
          </p:cNvPr>
          <p:cNvSpPr>
            <a:spLocks noGrp="1"/>
          </p:cNvSpPr>
          <p:nvPr>
            <p:ph type="sldNum" sz="quarter" idx="12"/>
          </p:nvPr>
        </p:nvSpPr>
        <p:spPr/>
        <p:txBody>
          <a:bodyPr/>
          <a:lstStyle/>
          <a:p>
            <a:fld id="{3703C944-5F21-DB4B-805C-66633127842B}" type="slidenum">
              <a:rPr lang="ja-JP" altLang="en-US" smtClean="0"/>
              <a:pPr/>
              <a:t>22</a:t>
            </a:fld>
            <a:endParaRPr lang="ja-JP" altLang="en-US"/>
          </a:p>
        </p:txBody>
      </p:sp>
      <p:graphicFrame>
        <p:nvGraphicFramePr>
          <p:cNvPr id="6" name="コンテンツ プレースホルダー 4">
            <a:extLst>
              <a:ext uri="{FF2B5EF4-FFF2-40B4-BE49-F238E27FC236}">
                <a16:creationId xmlns:a16="http://schemas.microsoft.com/office/drawing/2014/main" id="{4B752913-CEAC-5443-9366-75C9C0A9A5C2}"/>
              </a:ext>
            </a:extLst>
          </p:cNvPr>
          <p:cNvGraphicFramePr>
            <a:graphicFrameLocks/>
          </p:cNvGraphicFramePr>
          <p:nvPr>
            <p:extLst>
              <p:ext uri="{D42A27DB-BD31-4B8C-83A1-F6EECF244321}">
                <p14:modId xmlns:p14="http://schemas.microsoft.com/office/powerpoint/2010/main" val="2439462028"/>
              </p:ext>
            </p:extLst>
          </p:nvPr>
        </p:nvGraphicFramePr>
        <p:xfrm>
          <a:off x="4685308" y="716885"/>
          <a:ext cx="4370734" cy="3344296"/>
        </p:xfrm>
        <a:graphic>
          <a:graphicData uri="http://schemas.openxmlformats.org/drawingml/2006/table">
            <a:tbl>
              <a:tblPr firstRow="1" bandRow="1">
                <a:tableStyleId>{5C22544A-7EE6-4342-B048-85BDC9FD1C3A}</a:tableStyleId>
              </a:tblPr>
              <a:tblGrid>
                <a:gridCol w="2335694">
                  <a:extLst>
                    <a:ext uri="{9D8B030D-6E8A-4147-A177-3AD203B41FA5}">
                      <a16:colId xmlns:a16="http://schemas.microsoft.com/office/drawing/2014/main" val="2238301874"/>
                    </a:ext>
                  </a:extLst>
                </a:gridCol>
                <a:gridCol w="2035040">
                  <a:extLst>
                    <a:ext uri="{9D8B030D-6E8A-4147-A177-3AD203B41FA5}">
                      <a16:colId xmlns:a16="http://schemas.microsoft.com/office/drawing/2014/main" val="2507410181"/>
                    </a:ext>
                  </a:extLst>
                </a:gridCol>
              </a:tblGrid>
              <a:tr h="539778">
                <a:tc>
                  <a:txBody>
                    <a:bodyPr/>
                    <a:lstStyle/>
                    <a:p>
                      <a:r>
                        <a:rPr kumimoji="1" lang="ja-JP" altLang="en-US" sz="1600" dirty="0">
                          <a:solidFill>
                            <a:schemeClr val="tx1"/>
                          </a:solidFill>
                        </a:rPr>
                        <a:t>化学物質・毒素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a:solidFill>
                            <a:schemeClr val="tx1"/>
                          </a:solidFill>
                        </a:rPr>
                        <a:t>マウスの静注での</a:t>
                      </a:r>
                      <a:endParaRPr kumimoji="1" lang="en-US" altLang="ja-JP" sz="1600" dirty="0">
                        <a:solidFill>
                          <a:schemeClr val="tx1"/>
                        </a:solidFill>
                      </a:endParaRPr>
                    </a:p>
                    <a:p>
                      <a:pPr algn="ctr"/>
                      <a:r>
                        <a:rPr kumimoji="1" lang="en-US" altLang="ja-JP" sz="1600" dirty="0">
                          <a:solidFill>
                            <a:schemeClr val="tx1"/>
                          </a:solidFill>
                        </a:rPr>
                        <a:t>LD</a:t>
                      </a:r>
                      <a:r>
                        <a:rPr kumimoji="1" lang="en-US" altLang="ja-JP" sz="1600" baseline="-25000" dirty="0">
                          <a:solidFill>
                            <a:schemeClr val="tx1"/>
                          </a:solidFill>
                        </a:rPr>
                        <a:t>50</a:t>
                      </a:r>
                      <a:r>
                        <a:rPr kumimoji="1" lang="en-US" altLang="ja-JP" sz="1600" dirty="0">
                          <a:solidFill>
                            <a:schemeClr val="tx1"/>
                          </a:solidFill>
                        </a:rPr>
                        <a:t> (mg/kg)</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46978117"/>
                  </a:ext>
                </a:extLst>
              </a:tr>
              <a:tr h="345647">
                <a:tc>
                  <a:txBody>
                    <a:bodyPr/>
                    <a:lstStyle/>
                    <a:p>
                      <a:r>
                        <a:rPr kumimoji="1" lang="ja-JP" altLang="en-US" sz="1600">
                          <a:solidFill>
                            <a:schemeClr val="tx1"/>
                          </a:solidFill>
                        </a:rPr>
                        <a:t>カプサイシン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rPr>
                        <a:t>0.40</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14705240"/>
                  </a:ext>
                </a:extLst>
              </a:tr>
              <a:tr h="345647">
                <a:tc>
                  <a:txBody>
                    <a:bodyPr/>
                    <a:lstStyle/>
                    <a:p>
                      <a:r>
                        <a:rPr kumimoji="1" lang="ja-JP" altLang="en-US" sz="1600">
                          <a:solidFill>
                            <a:schemeClr val="tx1"/>
                          </a:solidFill>
                        </a:rPr>
                        <a:t>ストリキニーネ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rPr>
                        <a:t>0.41</a:t>
                      </a:r>
                      <a:endParaRPr kumimoji="1" lang="ja-JP"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01929348"/>
                  </a:ext>
                </a:extLst>
              </a:tr>
              <a:tr h="345647">
                <a:tc>
                  <a:txBody>
                    <a:bodyPr/>
                    <a:lstStyle/>
                    <a:p>
                      <a:r>
                        <a:rPr kumimoji="1" lang="ja-JP" altLang="en-US" sz="1600">
                          <a:solidFill>
                            <a:schemeClr val="tx1"/>
                          </a:solidFill>
                        </a:rPr>
                        <a:t>シアン化カリウム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rPr>
                        <a:t>2.60</a:t>
                      </a:r>
                      <a:endParaRPr kumimoji="1" lang="ja-JP"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6185406"/>
                  </a:ext>
                </a:extLst>
              </a:tr>
              <a:tr h="345647">
                <a:tc>
                  <a:txBody>
                    <a:bodyPr/>
                    <a:lstStyle/>
                    <a:p>
                      <a:r>
                        <a:rPr kumimoji="1" lang="ja-JP" altLang="en-US" sz="1600">
                          <a:solidFill>
                            <a:schemeClr val="tx1"/>
                          </a:solidFill>
                        </a:rPr>
                        <a:t>マスタード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rPr>
                        <a:t>3.30</a:t>
                      </a:r>
                      <a:endParaRPr kumimoji="1" lang="ja-JP"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2845934"/>
                  </a:ext>
                </a:extLst>
              </a:tr>
              <a:tr h="345647">
                <a:tc>
                  <a:txBody>
                    <a:bodyPr/>
                    <a:lstStyle/>
                    <a:p>
                      <a:r>
                        <a:rPr kumimoji="1" lang="ja-JP" altLang="en-US" sz="1600">
                          <a:solidFill>
                            <a:schemeClr val="tx1"/>
                          </a:solidFill>
                        </a:rPr>
                        <a:t>アフラトキシン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rPr>
                        <a:t>9.5</a:t>
                      </a:r>
                      <a:endParaRPr kumimoji="1" lang="ja-JP"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2606000"/>
                  </a:ext>
                </a:extLst>
              </a:tr>
              <a:tr h="345647">
                <a:tc>
                  <a:txBody>
                    <a:bodyPr/>
                    <a:lstStyle/>
                    <a:p>
                      <a:r>
                        <a:rPr kumimoji="1" lang="ja-JP" altLang="en-US" sz="1600">
                          <a:solidFill>
                            <a:schemeClr val="tx1"/>
                          </a:solidFill>
                        </a:rPr>
                        <a:t>ヘロイン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rPr>
                        <a:t>21.8</a:t>
                      </a:r>
                      <a:endParaRPr kumimoji="1" lang="ja-JP"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6201828"/>
                  </a:ext>
                </a:extLst>
              </a:tr>
              <a:tr h="345647">
                <a:tc>
                  <a:txBody>
                    <a:bodyPr/>
                    <a:lstStyle/>
                    <a:p>
                      <a:r>
                        <a:rPr kumimoji="1" lang="ja-JP" altLang="en-US" sz="1600">
                          <a:solidFill>
                            <a:schemeClr val="tx1"/>
                          </a:solidFill>
                        </a:rPr>
                        <a:t>マリファナ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rPr>
                        <a:t>42</a:t>
                      </a:r>
                      <a:endParaRPr kumimoji="1" lang="ja-JP"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7850663"/>
                  </a:ext>
                </a:extLst>
              </a:tr>
              <a:tr h="345647">
                <a:tc>
                  <a:txBody>
                    <a:bodyPr/>
                    <a:lstStyle/>
                    <a:p>
                      <a:r>
                        <a:rPr kumimoji="1" lang="ja-JP" altLang="en-US" sz="1600">
                          <a:solidFill>
                            <a:schemeClr val="tx1"/>
                          </a:solidFill>
                        </a:rPr>
                        <a:t>クロロアセトフェノン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a:solidFill>
                            <a:schemeClr val="tx1"/>
                          </a:solidFill>
                        </a:rPr>
                        <a:t>81</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17739125"/>
                  </a:ext>
                </a:extLst>
              </a:tr>
            </a:tbl>
          </a:graphicData>
        </a:graphic>
      </p:graphicFrame>
      <p:sp>
        <p:nvSpPr>
          <p:cNvPr id="7" name="正方形/長方形 6">
            <a:extLst>
              <a:ext uri="{FF2B5EF4-FFF2-40B4-BE49-F238E27FC236}">
                <a16:creationId xmlns:a16="http://schemas.microsoft.com/office/drawing/2014/main" id="{337CF292-5110-234F-886C-F70C6A006B5F}"/>
              </a:ext>
            </a:extLst>
          </p:cNvPr>
          <p:cNvSpPr/>
          <p:nvPr/>
        </p:nvSpPr>
        <p:spPr>
          <a:xfrm>
            <a:off x="5075399" y="4183947"/>
            <a:ext cx="3798495" cy="461665"/>
          </a:xfrm>
          <a:prstGeom prst="rect">
            <a:avLst/>
          </a:prstGeom>
        </p:spPr>
        <p:txBody>
          <a:bodyPr wrap="square">
            <a:spAutoFit/>
          </a:bodyPr>
          <a:lstStyle/>
          <a:p>
            <a:r>
              <a:rPr lang="ja-JP" altLang="en-US" sz="1200"/>
              <a:t>クロロアセトフェノン（</a:t>
            </a:r>
            <a:r>
              <a:rPr lang="en-US" altLang="ja-JP" sz="1200" b="1" dirty="0"/>
              <a:t>CN</a:t>
            </a:r>
            <a:r>
              <a:rPr lang="en-US" altLang="ja-JP" sz="1200" dirty="0"/>
              <a:t>, chloroacetophenone</a:t>
            </a:r>
            <a:r>
              <a:rPr lang="ja-JP" altLang="en-US" sz="1200"/>
              <a:t>）は催涙剤の一種</a:t>
            </a:r>
          </a:p>
        </p:txBody>
      </p:sp>
    </p:spTree>
    <p:extLst>
      <p:ext uri="{BB962C8B-B14F-4D97-AF65-F5344CB8AC3E}">
        <p14:creationId xmlns:p14="http://schemas.microsoft.com/office/powerpoint/2010/main" val="1219631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703C944-5F21-DB4B-805C-66633127842B}" type="slidenum">
              <a:rPr lang="ja-JP" altLang="en-US" smtClean="0"/>
              <a:pPr/>
              <a:t>23</a:t>
            </a:fld>
            <a:endParaRPr lang="ja-JP" altLang="en-US"/>
          </a:p>
        </p:txBody>
      </p:sp>
      <p:sp>
        <p:nvSpPr>
          <p:cNvPr id="5" name="テキスト ボックス 4"/>
          <p:cNvSpPr txBox="1"/>
          <p:nvPr/>
        </p:nvSpPr>
        <p:spPr>
          <a:xfrm>
            <a:off x="2223436" y="1241659"/>
            <a:ext cx="184731" cy="369332"/>
          </a:xfrm>
          <a:prstGeom prst="rect">
            <a:avLst/>
          </a:prstGeom>
          <a:noFill/>
        </p:spPr>
        <p:txBody>
          <a:bodyPr wrap="none" rtlCol="0">
            <a:spAutoFit/>
          </a:bodyPr>
          <a:lstStyle/>
          <a:p>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2458903319"/>
              </p:ext>
            </p:extLst>
          </p:nvPr>
        </p:nvGraphicFramePr>
        <p:xfrm>
          <a:off x="257943" y="772829"/>
          <a:ext cx="8536807" cy="4038600"/>
        </p:xfrm>
        <a:graphic>
          <a:graphicData uri="http://schemas.openxmlformats.org/drawingml/2006/table">
            <a:tbl>
              <a:tblPr firstRow="1" bandRow="1">
                <a:tableStyleId>{5C22544A-7EE6-4342-B048-85BDC9FD1C3A}</a:tableStyleId>
              </a:tblPr>
              <a:tblGrid>
                <a:gridCol w="1285107">
                  <a:extLst>
                    <a:ext uri="{9D8B030D-6E8A-4147-A177-3AD203B41FA5}">
                      <a16:colId xmlns:a16="http://schemas.microsoft.com/office/drawing/2014/main" val="20000"/>
                    </a:ext>
                  </a:extLst>
                </a:gridCol>
                <a:gridCol w="51562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70840">
                <a:tc>
                  <a:txBody>
                    <a:bodyPr/>
                    <a:lstStyle/>
                    <a:p>
                      <a:r>
                        <a:rPr kumimoji="1" lang="en-US" altLang="ja-JP" sz="1400" b="0" dirty="0" err="1">
                          <a:solidFill>
                            <a:schemeClr val="tx1"/>
                          </a:solidFill>
                        </a:rPr>
                        <a:t>WWⅡ</a:t>
                      </a:r>
                      <a:endParaRPr kumimoji="1" lang="ja-JP"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rPr>
                        <a:t>ペスト保菌の蚤の散布</a:t>
                      </a:r>
                      <a:endParaRPr kumimoji="1" lang="en-US" altLang="ja-JP" sz="1400" b="0" dirty="0">
                        <a:solidFill>
                          <a:schemeClr val="tx1"/>
                        </a:solidFill>
                      </a:endParaRPr>
                    </a:p>
                    <a:p>
                      <a:r>
                        <a:rPr kumimoji="1" lang="ja-JP" altLang="en-US" sz="1400" b="0" dirty="0">
                          <a:solidFill>
                            <a:schemeClr val="tx1"/>
                          </a:solidFill>
                        </a:rPr>
                        <a:t>ペスト菌、コレラ菌、炭疽菌</a:t>
                      </a:r>
                      <a:endParaRPr kumimoji="1" lang="en-US" altLang="ja-JP" sz="1400" b="0" dirty="0">
                        <a:solidFill>
                          <a:schemeClr val="tx1"/>
                        </a:solidFill>
                      </a:endParaRPr>
                    </a:p>
                    <a:p>
                      <a:r>
                        <a:rPr kumimoji="1" lang="ja-JP" altLang="en-US" sz="1400" b="0" dirty="0">
                          <a:solidFill>
                            <a:schemeClr val="tx1"/>
                          </a:solidFill>
                        </a:rPr>
                        <a:t>チフス菌の食物、井戸混入、保菌鼠の放出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r>
                        <a:rPr kumimoji="1" lang="ja-JP" altLang="en-US" sz="1400" dirty="0">
                          <a:solidFill>
                            <a:schemeClr val="tx1"/>
                          </a:solidFill>
                        </a:rPr>
                        <a:t>１９４３年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rPr>
                        <a:t>ウイルス：ベネズエラ馬脳炎</a:t>
                      </a:r>
                      <a:endParaRPr kumimoji="1" lang="en-US" altLang="ja-JP" sz="1400" dirty="0">
                        <a:solidFill>
                          <a:schemeClr val="tx1"/>
                        </a:solidFill>
                      </a:endParaRPr>
                    </a:p>
                    <a:p>
                      <a:r>
                        <a:rPr kumimoji="1" lang="ja-JP" altLang="en-US" sz="1400" dirty="0">
                          <a:solidFill>
                            <a:schemeClr val="tx1"/>
                          </a:solidFill>
                        </a:rPr>
                        <a:t>細菌：炭疽菌、野兎病、ブルセラ菌、</a:t>
                      </a:r>
                      <a:r>
                        <a:rPr kumimoji="1" lang="en-US" altLang="ja-JP" sz="1400" dirty="0">
                          <a:solidFill>
                            <a:schemeClr val="tx1"/>
                          </a:solidFill>
                        </a:rPr>
                        <a:t>Q</a:t>
                      </a:r>
                      <a:r>
                        <a:rPr kumimoji="1" lang="ja-JP" altLang="en-US" sz="1400" dirty="0">
                          <a:solidFill>
                            <a:schemeClr val="tx1"/>
                          </a:solidFill>
                        </a:rPr>
                        <a:t>熱リケッチア</a:t>
                      </a:r>
                      <a:endParaRPr kumimoji="1" lang="en-US" altLang="ja-JP" sz="1400" dirty="0">
                        <a:solidFill>
                          <a:schemeClr val="tx1"/>
                        </a:solidFill>
                      </a:endParaRPr>
                    </a:p>
                    <a:p>
                      <a:r>
                        <a:rPr kumimoji="1" lang="ja-JP" altLang="en-US" sz="1400" dirty="0">
                          <a:solidFill>
                            <a:schemeClr val="tx1"/>
                          </a:solidFill>
                        </a:rPr>
                        <a:t>毒素：ボツリヌス毒素</a:t>
                      </a:r>
                      <a:endParaRPr kumimoji="1" lang="en-US" altLang="ja-JP" sz="1400" dirty="0">
                        <a:solidFill>
                          <a:schemeClr val="tx1"/>
                        </a:solidFill>
                      </a:endParaRPr>
                    </a:p>
                    <a:p>
                      <a:r>
                        <a:rPr kumimoji="1" lang="ja-JP" altLang="en-US" sz="1400" dirty="0">
                          <a:solidFill>
                            <a:schemeClr val="tx1"/>
                          </a:solidFill>
                        </a:rPr>
                        <a:t>黄色ブドウ球菌毒素</a:t>
                      </a:r>
                      <a:endParaRPr kumimoji="1" lang="en-US" altLang="ja-JP"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r>
                        <a:rPr kumimoji="1" lang="ja-JP" altLang="en-US" sz="1400" dirty="0">
                          <a:solidFill>
                            <a:schemeClr val="tx1"/>
                          </a:solidFill>
                        </a:rPr>
                        <a:t>１９７０年</a:t>
                      </a:r>
                      <a:endParaRPr kumimoji="1" lang="en-US" altLang="ja-JP"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T</a:t>
                      </a:r>
                      <a:r>
                        <a:rPr kumimoji="1" lang="ja-JP" altLang="en-US" sz="1400" dirty="0">
                          <a:solidFill>
                            <a:schemeClr val="tx1"/>
                          </a:solidFill>
                        </a:rPr>
                        <a:t>２マイコトキシン</a:t>
                      </a:r>
                      <a:endParaRPr kumimoji="1" lang="en-US" altLang="ja-JP"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rPr>
                        <a:t>ベトナム、ラオス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r>
                        <a:rPr kumimoji="1" lang="ja-JP" altLang="en-US" sz="1400" dirty="0">
                          <a:solidFill>
                            <a:schemeClr val="tx1"/>
                          </a:solidFill>
                        </a:rPr>
                        <a:t>１９７８年</a:t>
                      </a:r>
                      <a:endParaRPr kumimoji="1" lang="en-US" altLang="ja-JP"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rPr>
                        <a:t>ロンドン、リシン</a:t>
                      </a:r>
                      <a:endParaRPr kumimoji="1" lang="en-US" altLang="ja-JP"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rPr>
                        <a:t>共産党政府による暗殺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a:txBody>
                    <a:bodyPr/>
                    <a:lstStyle/>
                    <a:p>
                      <a:r>
                        <a:rPr kumimoji="1" lang="ja-JP" altLang="en-US" sz="1400" dirty="0">
                          <a:solidFill>
                            <a:schemeClr val="tx1"/>
                          </a:solidFill>
                        </a:rPr>
                        <a:t>１９７９年</a:t>
                      </a:r>
                      <a:endParaRPr kumimoji="1" lang="en-US" altLang="ja-JP"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rPr>
                        <a:t>兵器工場から炭疽菌漏出、６６名死亡</a:t>
                      </a:r>
                      <a:endParaRPr kumimoji="1" lang="en-US" altLang="ja-JP"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rPr>
                        <a:t>ロシア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0840">
                <a:tc>
                  <a:txBody>
                    <a:bodyPr/>
                    <a:lstStyle/>
                    <a:p>
                      <a:r>
                        <a:rPr kumimoji="1" lang="ja-JP" altLang="en-US" sz="1400" dirty="0">
                          <a:solidFill>
                            <a:schemeClr val="tx1"/>
                          </a:solidFill>
                        </a:rPr>
                        <a:t>１９８４年</a:t>
                      </a:r>
                      <a:endParaRPr kumimoji="1" lang="en-US" altLang="ja-JP"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rPr>
                        <a:t>サルモネラ菌</a:t>
                      </a:r>
                      <a:r>
                        <a:rPr kumimoji="1" lang="en-US" altLang="ja-JP" sz="1400" dirty="0">
                          <a:solidFill>
                            <a:schemeClr val="tx1"/>
                          </a:solidFill>
                        </a:rPr>
                        <a:t>(674</a:t>
                      </a:r>
                      <a:r>
                        <a:rPr kumimoji="1" lang="ja-JP" altLang="en-US" sz="1400" dirty="0">
                          <a:solidFill>
                            <a:schemeClr val="tx1"/>
                          </a:solidFill>
                        </a:rPr>
                        <a:t>名感染</a:t>
                      </a:r>
                      <a:r>
                        <a:rPr kumimoji="1" lang="en-US" altLang="ja-JP" sz="1400" dirty="0">
                          <a:solidFill>
                            <a:schemeClr val="tx1"/>
                          </a:solidFill>
                        </a:rPr>
                        <a:t>)</a:t>
                      </a:r>
                    </a:p>
                    <a:p>
                      <a:r>
                        <a:rPr kumimoji="1" lang="ja-JP" altLang="en-US" sz="1400" dirty="0">
                          <a:solidFill>
                            <a:schemeClr val="tx1"/>
                          </a:solidFill>
                        </a:rPr>
                        <a:t>赤痢、腸チフス</a:t>
                      </a:r>
                      <a:endParaRPr kumimoji="1" lang="en-US" altLang="ja-JP"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rPr>
                        <a:t>カルト教団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70840">
                <a:tc>
                  <a:txBody>
                    <a:bodyPr/>
                    <a:lstStyle/>
                    <a:p>
                      <a:r>
                        <a:rPr kumimoji="1" lang="ja-JP" altLang="en-US" sz="1400" dirty="0">
                          <a:solidFill>
                            <a:schemeClr val="tx1"/>
                          </a:solidFill>
                        </a:rPr>
                        <a:t>１９９１年</a:t>
                      </a:r>
                      <a:endParaRPr kumimoji="1" lang="en-US" altLang="ja-JP"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rPr>
                        <a:t>炭疽菌（８５００</a:t>
                      </a:r>
                      <a:r>
                        <a:rPr kumimoji="1" lang="en-US" altLang="ja-JP" sz="1400" dirty="0">
                          <a:solidFill>
                            <a:schemeClr val="tx1"/>
                          </a:solidFill>
                        </a:rPr>
                        <a:t>L</a:t>
                      </a:r>
                      <a:r>
                        <a:rPr kumimoji="1" lang="ja-JP" altLang="en-US" sz="1400" dirty="0">
                          <a:solidFill>
                            <a:schemeClr val="tx1"/>
                          </a:solidFill>
                        </a:rPr>
                        <a:t>）</a:t>
                      </a:r>
                      <a:endParaRPr kumimoji="1" lang="en-US" altLang="ja-JP" sz="1400" dirty="0">
                        <a:solidFill>
                          <a:schemeClr val="tx1"/>
                        </a:solidFill>
                      </a:endParaRPr>
                    </a:p>
                    <a:p>
                      <a:r>
                        <a:rPr kumimoji="1" lang="ja-JP" altLang="en-US" sz="1400" dirty="0">
                          <a:solidFill>
                            <a:schemeClr val="tx1"/>
                          </a:solidFill>
                        </a:rPr>
                        <a:t>ボツリヌス毒素（１９０００</a:t>
                      </a:r>
                      <a:r>
                        <a:rPr kumimoji="1" lang="en-US" altLang="ja-JP" sz="1400" dirty="0">
                          <a:solidFill>
                            <a:schemeClr val="tx1"/>
                          </a:solidFill>
                        </a:rPr>
                        <a:t>L)</a:t>
                      </a:r>
                    </a:p>
                    <a:p>
                      <a:r>
                        <a:rPr kumimoji="1" lang="ja-JP" altLang="en-US" sz="1400" dirty="0">
                          <a:solidFill>
                            <a:schemeClr val="tx1"/>
                          </a:solidFill>
                        </a:rPr>
                        <a:t>アフラトキシン（２２００ｌ）</a:t>
                      </a:r>
                      <a:endParaRPr kumimoji="1" lang="en-US" altLang="ja-JP"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rPr>
                        <a:t>イラクが保有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
        <p:nvSpPr>
          <p:cNvPr id="6" name="タイトル 1">
            <a:extLst>
              <a:ext uri="{FF2B5EF4-FFF2-40B4-BE49-F238E27FC236}">
                <a16:creationId xmlns:a16="http://schemas.microsoft.com/office/drawing/2014/main" id="{C7C99D3B-D711-1448-9B7F-24C7860CC857}"/>
              </a:ext>
            </a:extLst>
          </p:cNvPr>
          <p:cNvSpPr txBox="1">
            <a:spLocks/>
          </p:cNvSpPr>
          <p:nvPr/>
        </p:nvSpPr>
        <p:spPr>
          <a:xfrm>
            <a:off x="628650" y="205152"/>
            <a:ext cx="7886700" cy="495197"/>
          </a:xfrm>
          <a:prstGeom prst="rect">
            <a:avLst/>
          </a:prstGeom>
        </p:spPr>
        <p:txBody>
          <a:bodyPr/>
          <a:lstStyle>
            <a:lvl1pPr algn="ctr" defTabSz="385763" rtl="0" eaLnBrk="1" latinLnBrk="0" hangingPunct="1">
              <a:lnSpc>
                <a:spcPct val="90000"/>
              </a:lnSpc>
              <a:spcBef>
                <a:spcPct val="0"/>
              </a:spcBef>
              <a:buNone/>
              <a:defRPr kumimoji="1" sz="3200" b="1" kern="1200">
                <a:solidFill>
                  <a:schemeClr val="tx1"/>
                </a:solidFill>
                <a:latin typeface="+mj-lt"/>
                <a:ea typeface="+mj-ea"/>
                <a:cs typeface="+mj-cs"/>
              </a:defRPr>
            </a:lvl1pPr>
          </a:lstStyle>
          <a:p>
            <a:r>
              <a:rPr lang="ja-JP" altLang="en-US" sz="2400" dirty="0"/>
              <a:t>過去の使用例</a:t>
            </a:r>
          </a:p>
        </p:txBody>
      </p:sp>
    </p:spTree>
    <p:extLst>
      <p:ext uri="{BB962C8B-B14F-4D97-AF65-F5344CB8AC3E}">
        <p14:creationId xmlns:p14="http://schemas.microsoft.com/office/powerpoint/2010/main" val="807476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703C944-5F21-DB4B-805C-66633127842B}" type="slidenum">
              <a:rPr kumimoji="1" lang="ja-JP" altLang="en-US" smtClean="0"/>
              <a:t>24</a:t>
            </a:fld>
            <a:endParaRPr kumimoji="1" lang="ja-JP" altLang="en-US"/>
          </a:p>
        </p:txBody>
      </p:sp>
      <p:sp>
        <p:nvSpPr>
          <p:cNvPr id="4" name="タイトル 1">
            <a:extLst>
              <a:ext uri="{FF2B5EF4-FFF2-40B4-BE49-F238E27FC236}">
                <a16:creationId xmlns:a16="http://schemas.microsoft.com/office/drawing/2014/main" id="{C7C99D3B-D711-1448-9B7F-24C7860CC857}"/>
              </a:ext>
            </a:extLst>
          </p:cNvPr>
          <p:cNvSpPr txBox="1">
            <a:spLocks/>
          </p:cNvSpPr>
          <p:nvPr/>
        </p:nvSpPr>
        <p:spPr>
          <a:xfrm>
            <a:off x="628650" y="205152"/>
            <a:ext cx="7886700" cy="495197"/>
          </a:xfrm>
          <a:prstGeom prst="rect">
            <a:avLst/>
          </a:prstGeom>
        </p:spPr>
        <p:txBody>
          <a:bodyPr/>
          <a:lstStyle>
            <a:lvl1pPr algn="ctr" defTabSz="385763" rtl="0" eaLnBrk="1" latinLnBrk="0" hangingPunct="1">
              <a:lnSpc>
                <a:spcPct val="90000"/>
              </a:lnSpc>
              <a:spcBef>
                <a:spcPct val="0"/>
              </a:spcBef>
              <a:buNone/>
              <a:defRPr kumimoji="1" sz="3200" b="1" kern="1200">
                <a:solidFill>
                  <a:schemeClr val="tx1"/>
                </a:solidFill>
                <a:latin typeface="+mj-lt"/>
                <a:ea typeface="+mj-ea"/>
                <a:cs typeface="+mj-cs"/>
              </a:defRPr>
            </a:lvl1pPr>
          </a:lstStyle>
          <a:p>
            <a:r>
              <a:rPr lang="ja-JP" altLang="en-US" sz="2400" dirty="0"/>
              <a:t>オウム真理教によるバイオテロの計画</a:t>
            </a:r>
          </a:p>
        </p:txBody>
      </p:sp>
      <p:graphicFrame>
        <p:nvGraphicFramePr>
          <p:cNvPr id="5" name="Group 102"/>
          <p:cNvGraphicFramePr>
            <a:graphicFrameLocks noGrp="1"/>
          </p:cNvGraphicFramePr>
          <p:nvPr>
            <p:extLst>
              <p:ext uri="{D42A27DB-BD31-4B8C-83A1-F6EECF244321}">
                <p14:modId xmlns:p14="http://schemas.microsoft.com/office/powerpoint/2010/main" val="1218851553"/>
              </p:ext>
            </p:extLst>
          </p:nvPr>
        </p:nvGraphicFramePr>
        <p:xfrm>
          <a:off x="120650" y="874581"/>
          <a:ext cx="8909050" cy="4118091"/>
        </p:xfrm>
        <a:graphic>
          <a:graphicData uri="http://schemas.openxmlformats.org/drawingml/2006/table">
            <a:tbl>
              <a:tblPr/>
              <a:tblGrid>
                <a:gridCol w="899592">
                  <a:extLst>
                    <a:ext uri="{9D8B030D-6E8A-4147-A177-3AD203B41FA5}">
                      <a16:colId xmlns:a16="http://schemas.microsoft.com/office/drawing/2014/main" val="20000"/>
                    </a:ext>
                  </a:extLst>
                </a:gridCol>
                <a:gridCol w="1118861">
                  <a:extLst>
                    <a:ext uri="{9D8B030D-6E8A-4147-A177-3AD203B41FA5}">
                      <a16:colId xmlns:a16="http://schemas.microsoft.com/office/drawing/2014/main" val="20001"/>
                    </a:ext>
                  </a:extLst>
                </a:gridCol>
                <a:gridCol w="2324947">
                  <a:extLst>
                    <a:ext uri="{9D8B030D-6E8A-4147-A177-3AD203B41FA5}">
                      <a16:colId xmlns:a16="http://schemas.microsoft.com/office/drawing/2014/main" val="20002"/>
                    </a:ext>
                  </a:extLst>
                </a:gridCol>
                <a:gridCol w="1960468">
                  <a:extLst>
                    <a:ext uri="{9D8B030D-6E8A-4147-A177-3AD203B41FA5}">
                      <a16:colId xmlns:a16="http://schemas.microsoft.com/office/drawing/2014/main" val="20003"/>
                    </a:ext>
                  </a:extLst>
                </a:gridCol>
                <a:gridCol w="2605182">
                  <a:extLst>
                    <a:ext uri="{9D8B030D-6E8A-4147-A177-3AD203B41FA5}">
                      <a16:colId xmlns:a16="http://schemas.microsoft.com/office/drawing/2014/main" val="20004"/>
                    </a:ext>
                  </a:extLst>
                </a:gridCol>
              </a:tblGrid>
              <a:tr h="329078">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時期</a:t>
                      </a:r>
                      <a:endParaRPr kumimoji="1" lang="ja-JP" altLang="ja-JP" sz="1600" b="0" i="0" u="none" strike="noStrike" cap="none" normalizeH="0" baseline="0" dirty="0">
                        <a:ln>
                          <a:noFill/>
                        </a:ln>
                        <a:solidFill>
                          <a:schemeClr val="tx1"/>
                        </a:solidFill>
                        <a:effectLst/>
                        <a:latin typeface="ＭＳ ゴシック" pitchFamily="49" charset="-128"/>
                        <a:ea typeface="ＭＳ ゴシック" pitchFamily="49" charset="-128"/>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剤種</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目　標</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散布法</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結　果</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32981">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Monotype Sorts" pitchFamily="2" charset="2"/>
                        <a:buNone/>
                        <a:tabLst/>
                      </a:pPr>
                      <a:r>
                        <a:rPr kumimoji="1" lang="en-US" altLang="ja-JP" sz="1600" b="0" i="0" u="none" strike="noStrike" cap="none" normalizeH="0" baseline="0" dirty="0">
                          <a:ln>
                            <a:noFill/>
                          </a:ln>
                          <a:solidFill>
                            <a:schemeClr val="tx1"/>
                          </a:solidFill>
                          <a:effectLst/>
                          <a:latin typeface="ＭＳ ゴシック" pitchFamily="49" charset="-128"/>
                          <a:ea typeface="ＭＳ ゴシック" pitchFamily="49" charset="-128"/>
                        </a:rPr>
                        <a:t>1990</a:t>
                      </a: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年</a:t>
                      </a:r>
                    </a:p>
                    <a:p>
                      <a:pPr marL="0" marR="0" lvl="0" indent="0" algn="ctr" defTabSz="914400" rtl="0" eaLnBrk="1" fontAlgn="base" latinLnBrk="0" hangingPunct="1">
                        <a:lnSpc>
                          <a:spcPct val="100000"/>
                        </a:lnSpc>
                        <a:spcBef>
                          <a:spcPct val="20000"/>
                        </a:spcBef>
                        <a:spcAft>
                          <a:spcPct val="0"/>
                        </a:spcAft>
                        <a:buClr>
                          <a:schemeClr val="accent2"/>
                        </a:buClr>
                        <a:buSzPct val="75000"/>
                        <a:buFont typeface="Monotype Sorts" pitchFamily="2" charset="2"/>
                        <a:buNone/>
                        <a:tabLst/>
                      </a:pPr>
                      <a:r>
                        <a:rPr kumimoji="1" lang="en-US" altLang="ja-JP" sz="1600" b="0" i="0" u="none" strike="noStrike" cap="none" normalizeH="0" baseline="0" dirty="0">
                          <a:ln>
                            <a:noFill/>
                          </a:ln>
                          <a:solidFill>
                            <a:schemeClr val="tx1"/>
                          </a:solidFill>
                          <a:effectLst/>
                          <a:latin typeface="ＭＳ ゴシック" pitchFamily="49" charset="-128"/>
                          <a:ea typeface="ＭＳ ゴシック" pitchFamily="49" charset="-128"/>
                        </a:rPr>
                        <a:t>4</a:t>
                      </a: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月</a:t>
                      </a:r>
                    </a:p>
                  </a:txBody>
                  <a:tcPr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Monotype Sorts" pitchFamily="2" charset="2"/>
                        <a:buNone/>
                        <a:tabLst/>
                      </a:pPr>
                      <a:r>
                        <a:rPr kumimoji="1" lang="ja-JP" altLang="en-US" sz="1600" b="0" i="0" u="none" strike="noStrike" cap="none" normalizeH="0" baseline="0">
                          <a:ln>
                            <a:noFill/>
                          </a:ln>
                          <a:solidFill>
                            <a:schemeClr val="tx1"/>
                          </a:solidFill>
                          <a:effectLst/>
                          <a:latin typeface="ＭＳ ゴシック" pitchFamily="49" charset="-128"/>
                          <a:ea typeface="ＭＳ ゴシック" pitchFamily="49" charset="-128"/>
                        </a:rPr>
                        <a:t>ボツリヌス毒素</a:t>
                      </a:r>
                    </a:p>
                  </a:txBody>
                  <a:tcPr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・霞ヶ関の官公庁</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・他の宗教団体本部</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・横須賀の米海軍基地 </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ja-JP" altLang="en-US" sz="1600" b="0" i="0" u="none" strike="noStrike" cap="none" normalizeH="0" baseline="0">
                          <a:ln>
                            <a:noFill/>
                          </a:ln>
                          <a:solidFill>
                            <a:schemeClr val="tx1"/>
                          </a:solidFill>
                          <a:effectLst/>
                          <a:latin typeface="ＭＳ ゴシック" pitchFamily="49" charset="-128"/>
                          <a:ea typeface="ＭＳ ゴシック" pitchFamily="49" charset="-128"/>
                        </a:rPr>
                        <a:t>車両に装着した散布機から</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・ボツリヌス菌の培養に問題があり失敗</a:t>
                      </a:r>
                    </a:p>
                    <a:p>
                      <a:pPr marL="0" marR="0" lvl="0" indent="0" algn="just" defTabSz="914400" rtl="0" eaLnBrk="0" fontAlgn="base" latinLnBrk="0" hangingPunct="0">
                        <a:lnSpc>
                          <a:spcPct val="100000"/>
                        </a:lnSpc>
                        <a:spcBef>
                          <a:spcPct val="0"/>
                        </a:spcBef>
                        <a:spcAft>
                          <a:spcPct val="0"/>
                        </a:spcAft>
                        <a:buClr>
                          <a:schemeClr val="accent2"/>
                        </a:buClr>
                        <a:buSzPct val="75000"/>
                        <a:buFont typeface="Monotype Sorts" pitchFamily="2" charset="2"/>
                        <a:buNone/>
                        <a:tabLst/>
                      </a:pPr>
                      <a:endParaRPr kumimoji="1" lang="en-US" altLang="ja-JP" sz="1600" b="0" i="0" u="none" strike="noStrike" cap="none" normalizeH="0" baseline="0" dirty="0">
                        <a:ln>
                          <a:noFill/>
                        </a:ln>
                        <a:solidFill>
                          <a:schemeClr val="tx1"/>
                        </a:solidFill>
                        <a:effectLst/>
                        <a:latin typeface="ＭＳ ゴシック" pitchFamily="49" charset="-128"/>
                        <a:ea typeface="ＭＳ ゴシック" pitchFamily="49" charset="-128"/>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25021">
                <a:tc>
                  <a:txBody>
                    <a:bodyPr/>
                    <a:lstStyle/>
                    <a:p>
                      <a:pPr marL="0" marR="0" lvl="0" indent="0" algn="ctr" defTabSz="914400" rtl="0" eaLnBrk="0" fontAlgn="base" latinLnBrk="0" hangingPunct="0">
                        <a:lnSpc>
                          <a:spcPct val="100000"/>
                        </a:lnSpc>
                        <a:spcBef>
                          <a:spcPct val="0"/>
                        </a:spcBef>
                        <a:spcAft>
                          <a:spcPct val="0"/>
                        </a:spcAft>
                        <a:buClr>
                          <a:schemeClr val="accent2"/>
                        </a:buClr>
                        <a:buSzPct val="75000"/>
                        <a:buFont typeface="Monotype Sorts" pitchFamily="2" charset="2"/>
                        <a:buNone/>
                        <a:tabLst/>
                      </a:pPr>
                      <a:r>
                        <a:rPr kumimoji="1" lang="en-US" altLang="ja-JP" sz="1600" b="0" i="0" u="none" strike="noStrike" cap="none" normalizeH="0" baseline="0" dirty="0">
                          <a:ln>
                            <a:noFill/>
                          </a:ln>
                          <a:solidFill>
                            <a:schemeClr val="tx1"/>
                          </a:solidFill>
                          <a:effectLst/>
                          <a:latin typeface="ＭＳ ゴシック" pitchFamily="49" charset="-128"/>
                          <a:ea typeface="ＭＳ ゴシック" pitchFamily="49" charset="-128"/>
                        </a:rPr>
                        <a:t>1992</a:t>
                      </a: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年　</a:t>
                      </a:r>
                    </a:p>
                  </a:txBody>
                  <a:tcPr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エボラ</a:t>
                      </a:r>
                      <a:endParaRPr kumimoji="1" lang="en-US" altLang="ja-JP" sz="1600" b="0" i="0" u="none" strike="noStrike" cap="none" normalizeH="0" baseline="0" dirty="0">
                        <a:ln>
                          <a:noFill/>
                        </a:ln>
                        <a:solidFill>
                          <a:schemeClr val="tx1"/>
                        </a:solidFill>
                        <a:effectLst/>
                        <a:latin typeface="ＭＳ ゴシック" pitchFamily="49" charset="-128"/>
                        <a:ea typeface="ＭＳ ゴシック" pitchFamily="49" charset="-128"/>
                      </a:endParaRPr>
                    </a:p>
                    <a:p>
                      <a:pPr marL="0" marR="0" lvl="0" indent="0" algn="ctr" defTabSz="914400" rtl="0" eaLnBrk="1" fontAlgn="base" latinLnBrk="0" hangingPunct="1">
                        <a:lnSpc>
                          <a:spcPct val="100000"/>
                        </a:lnSpc>
                        <a:spcBef>
                          <a:spcPct val="2000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ウイルス</a:t>
                      </a:r>
                    </a:p>
                  </a:txBody>
                  <a:tcPr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・不明</a:t>
                      </a:r>
                      <a:endParaRPr kumimoji="1" lang="ja-JP" altLang="ja-JP" sz="1600" b="0" i="0" u="none" strike="noStrike" cap="none" normalizeH="0" baseline="0" dirty="0">
                        <a:ln>
                          <a:noFill/>
                        </a:ln>
                        <a:solidFill>
                          <a:schemeClr val="tx1"/>
                        </a:solidFill>
                        <a:effectLst/>
                        <a:latin typeface="ＭＳ ゴシック" pitchFamily="49" charset="-128"/>
                        <a:ea typeface="ＭＳ ゴシック" pitchFamily="49" charset="-128"/>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未遂</a:t>
                      </a:r>
                      <a:endParaRPr kumimoji="1" lang="ja-JP" altLang="ja-JP" sz="1600" b="0" i="0" u="none" strike="noStrike" cap="none" normalizeH="0" baseline="0" dirty="0">
                        <a:ln>
                          <a:noFill/>
                        </a:ln>
                        <a:solidFill>
                          <a:schemeClr val="tx1"/>
                        </a:solidFill>
                        <a:effectLst/>
                        <a:latin typeface="ＭＳ ゴシック" pitchFamily="49" charset="-128"/>
                        <a:ea typeface="ＭＳ ゴシック" pitchFamily="49" charset="-128"/>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・ザイールでのウイルス取得を計画するが失敗</a:t>
                      </a:r>
                      <a:endParaRPr kumimoji="1" lang="en-US" altLang="ja-JP" sz="1600" b="0" i="0" u="none" strike="noStrike" cap="none" normalizeH="0" baseline="0" dirty="0">
                        <a:ln>
                          <a:noFill/>
                        </a:ln>
                        <a:solidFill>
                          <a:schemeClr val="tx1"/>
                        </a:solidFill>
                        <a:effectLst/>
                        <a:latin typeface="ＭＳ ゴシック" pitchFamily="49" charset="-128"/>
                        <a:ea typeface="ＭＳ ゴシック" pitchFamily="49" charset="-128"/>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46141">
                <a:tc rowSpan="2">
                  <a:txBody>
                    <a:bodyPr/>
                    <a:lstStyle/>
                    <a:p>
                      <a:pPr marL="0" marR="0" lvl="0" indent="0" algn="ctr"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en-US" altLang="ja-JP" sz="1600" b="0" i="0" u="none" strike="noStrike" cap="none" normalizeH="0" baseline="0" dirty="0">
                          <a:ln>
                            <a:noFill/>
                          </a:ln>
                          <a:solidFill>
                            <a:schemeClr val="tx1"/>
                          </a:solidFill>
                          <a:effectLst/>
                          <a:latin typeface="ＭＳ ゴシック" pitchFamily="49" charset="-128"/>
                          <a:ea typeface="ＭＳ ゴシック" pitchFamily="49" charset="-128"/>
                        </a:rPr>
                        <a:t>1993</a:t>
                      </a: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年</a:t>
                      </a:r>
                    </a:p>
                    <a:p>
                      <a:pPr marL="0" marR="0" lvl="0" indent="0" algn="ctr"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en-US" altLang="ja-JP" sz="1600" b="0" i="0" u="none" strike="noStrike" cap="none" normalizeH="0" baseline="0" dirty="0">
                          <a:ln>
                            <a:noFill/>
                          </a:ln>
                          <a:solidFill>
                            <a:schemeClr val="tx1"/>
                          </a:solidFill>
                          <a:effectLst/>
                          <a:latin typeface="ＭＳ ゴシック" pitchFamily="49" charset="-128"/>
                          <a:ea typeface="ＭＳ ゴシック" pitchFamily="49" charset="-128"/>
                        </a:rPr>
                        <a:t>6</a:t>
                      </a: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a:t>
                      </a:r>
                      <a:r>
                        <a:rPr kumimoji="1" lang="en-US" altLang="ja-JP" sz="1600" b="0" i="0" u="none" strike="noStrike" cap="none" normalizeH="0" baseline="0" dirty="0">
                          <a:ln>
                            <a:noFill/>
                          </a:ln>
                          <a:solidFill>
                            <a:schemeClr val="tx1"/>
                          </a:solidFill>
                          <a:effectLst/>
                          <a:latin typeface="ＭＳ ゴシック" pitchFamily="49" charset="-128"/>
                          <a:ea typeface="ＭＳ ゴシック" pitchFamily="49" charset="-128"/>
                        </a:rPr>
                        <a:t>7</a:t>
                      </a: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月</a:t>
                      </a:r>
                    </a:p>
                    <a:p>
                      <a:pPr marL="0" marR="0" lvl="0" indent="0" algn="ctr" defTabSz="914400" rtl="0" eaLnBrk="1" fontAlgn="base" latinLnBrk="0" hangingPunct="1">
                        <a:lnSpc>
                          <a:spcPct val="100000"/>
                        </a:lnSpc>
                        <a:spcBef>
                          <a:spcPct val="20000"/>
                        </a:spcBef>
                        <a:spcAft>
                          <a:spcPct val="0"/>
                        </a:spcAft>
                        <a:buClr>
                          <a:schemeClr val="accent2"/>
                        </a:buClr>
                        <a:buSzPct val="75000"/>
                        <a:buFont typeface="Monotype Sorts" pitchFamily="2" charset="2"/>
                        <a:buNone/>
                        <a:tabLst/>
                      </a:pPr>
                      <a:endParaRPr kumimoji="1" lang="en-US" altLang="ja-JP" sz="1600" b="0" i="0" u="none" strike="noStrike" cap="none" normalizeH="0" baseline="0" dirty="0">
                        <a:ln>
                          <a:noFill/>
                        </a:ln>
                        <a:solidFill>
                          <a:schemeClr val="tx1"/>
                        </a:solidFill>
                        <a:effectLst/>
                        <a:latin typeface="ＭＳ ゴシック" pitchFamily="49" charset="-128"/>
                        <a:ea typeface="ＭＳ ゴシック" pitchFamily="49" charset="-128"/>
                      </a:endParaRPr>
                    </a:p>
                  </a:txBody>
                  <a:tcPr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Monotype Sorts" pitchFamily="2" charset="2"/>
                        <a:buNone/>
                        <a:tabLst/>
                      </a:pPr>
                      <a:r>
                        <a:rPr kumimoji="1" lang="ja-JP" altLang="en-US" sz="1600" b="0" i="0" u="none" strike="noStrike" cap="none" normalizeH="0" baseline="0">
                          <a:ln>
                            <a:noFill/>
                          </a:ln>
                          <a:solidFill>
                            <a:schemeClr val="tx1"/>
                          </a:solidFill>
                          <a:effectLst/>
                          <a:latin typeface="ＭＳ ゴシック" pitchFamily="49" charset="-128"/>
                          <a:ea typeface="ＭＳ ゴシック" pitchFamily="49" charset="-128"/>
                        </a:rPr>
                        <a:t>炭疽菌</a:t>
                      </a:r>
                    </a:p>
                  </a:txBody>
                  <a:tcPr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ja-JP" altLang="en-US" sz="1600" b="0" i="0" u="none" strike="noStrike" cap="none" normalizeH="0" baseline="0">
                          <a:ln>
                            <a:noFill/>
                          </a:ln>
                          <a:solidFill>
                            <a:schemeClr val="tx1"/>
                          </a:solidFill>
                          <a:effectLst/>
                          <a:latin typeface="ＭＳ ゴシック" pitchFamily="49" charset="-128"/>
                          <a:ea typeface="ＭＳ ゴシック" pitchFamily="49" charset="-128"/>
                        </a:rPr>
                        <a:t>・亀戸オウム道場周辺</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道場ビル屋上に設置した散布機から</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・散布機の故障？</a:t>
                      </a:r>
                    </a:p>
                    <a:p>
                      <a:pPr marL="0" marR="0" lvl="0" indent="0" algn="just"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・ワクチン株を使用</a:t>
                      </a:r>
                    </a:p>
                    <a:p>
                      <a:pPr marL="0" marR="0" lvl="0" indent="0" algn="just"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・周辺住民が異臭</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58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ja-JP" altLang="en-US" sz="1600" b="0" i="0" u="none" strike="noStrike" cap="none" normalizeH="0" baseline="0">
                          <a:ln>
                            <a:noFill/>
                          </a:ln>
                          <a:solidFill>
                            <a:schemeClr val="tx1"/>
                          </a:solidFill>
                          <a:effectLst/>
                          <a:latin typeface="ＭＳ ゴシック" pitchFamily="49" charset="-128"/>
                          <a:ea typeface="ＭＳ ゴシック" pitchFamily="49" charset="-128"/>
                        </a:rPr>
                        <a:t>・国会議事堂 </a:t>
                      </a:r>
                    </a:p>
                    <a:p>
                      <a:pPr marL="0" marR="0" lvl="0" indent="0" algn="just"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ja-JP" altLang="en-US" sz="1600" b="0" i="0" u="none" strike="noStrike" cap="none" normalizeH="0" baseline="0">
                          <a:ln>
                            <a:noFill/>
                          </a:ln>
                          <a:solidFill>
                            <a:schemeClr val="tx1"/>
                          </a:solidFill>
                          <a:effectLst/>
                          <a:latin typeface="ＭＳ ゴシック" pitchFamily="49" charset="-128"/>
                          <a:ea typeface="ＭＳ ゴシック" pitchFamily="49" charset="-128"/>
                        </a:rPr>
                        <a:t>・皇居</a:t>
                      </a:r>
                    </a:p>
                    <a:p>
                      <a:pPr marL="0" marR="0" lvl="0" indent="0" algn="just"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ja-JP" altLang="en-US" sz="1600" b="0" i="0" u="none" strike="noStrike" cap="none" normalizeH="0" baseline="0">
                          <a:ln>
                            <a:noFill/>
                          </a:ln>
                          <a:solidFill>
                            <a:schemeClr val="tx1"/>
                          </a:solidFill>
                          <a:effectLst/>
                          <a:latin typeface="ＭＳ ゴシック" pitchFamily="49" charset="-128"/>
                          <a:ea typeface="ＭＳ ゴシック" pitchFamily="49" charset="-128"/>
                        </a:rPr>
                        <a:t>・東京タワー</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車両に装着した散布機から</a:t>
                      </a:r>
                    </a:p>
                    <a:p>
                      <a:pPr marL="0" marR="0" lvl="0" indent="0" algn="just"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endParaRPr kumimoji="1" lang="en-US" altLang="ja-JP" sz="1600" b="0" i="0" u="none" strike="noStrike" cap="none" normalizeH="0" baseline="0" dirty="0">
                        <a:ln>
                          <a:noFill/>
                        </a:ln>
                        <a:solidFill>
                          <a:schemeClr val="tx1"/>
                        </a:solidFill>
                        <a:effectLst/>
                        <a:latin typeface="ＭＳ ゴシック" pitchFamily="49" charset="-128"/>
                        <a:ea typeface="ＭＳ ゴシック" pitchFamily="49" charset="-128"/>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・ノズルの目詰まりにより失敗</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66156">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Monotype Sorts" pitchFamily="2" charset="2"/>
                        <a:buNone/>
                        <a:tabLst/>
                      </a:pPr>
                      <a:r>
                        <a:rPr kumimoji="1" lang="en-US" altLang="ja-JP" sz="1600" b="0" i="0" u="none" strike="noStrike" cap="none" normalizeH="0" baseline="0" dirty="0">
                          <a:ln>
                            <a:noFill/>
                          </a:ln>
                          <a:solidFill>
                            <a:schemeClr val="tx1"/>
                          </a:solidFill>
                          <a:effectLst/>
                          <a:latin typeface="ＭＳ ゴシック" pitchFamily="49" charset="-128"/>
                          <a:ea typeface="ＭＳ ゴシック" pitchFamily="49" charset="-128"/>
                        </a:rPr>
                        <a:t>1995</a:t>
                      </a: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年</a:t>
                      </a:r>
                    </a:p>
                    <a:p>
                      <a:pPr marL="0" marR="0" lvl="0" indent="0" algn="ctr" defTabSz="914400" rtl="0" eaLnBrk="1" fontAlgn="base" latinLnBrk="0" hangingPunct="1">
                        <a:lnSpc>
                          <a:spcPct val="100000"/>
                        </a:lnSpc>
                        <a:spcBef>
                          <a:spcPct val="20000"/>
                        </a:spcBef>
                        <a:spcAft>
                          <a:spcPct val="0"/>
                        </a:spcAft>
                        <a:buClr>
                          <a:schemeClr val="accent2"/>
                        </a:buClr>
                        <a:buSzPct val="75000"/>
                        <a:buFont typeface="Monotype Sorts" pitchFamily="2" charset="2"/>
                        <a:buNone/>
                        <a:tabLst/>
                      </a:pPr>
                      <a:r>
                        <a:rPr kumimoji="1" lang="en-US" altLang="ja-JP" sz="1600" b="0" i="0" u="none" strike="noStrike" cap="none" normalizeH="0" baseline="0" dirty="0">
                          <a:ln>
                            <a:noFill/>
                          </a:ln>
                          <a:solidFill>
                            <a:schemeClr val="tx1"/>
                          </a:solidFill>
                          <a:effectLst/>
                          <a:latin typeface="ＭＳ ゴシック" pitchFamily="49" charset="-128"/>
                          <a:ea typeface="ＭＳ ゴシック" pitchFamily="49" charset="-128"/>
                        </a:rPr>
                        <a:t>3</a:t>
                      </a: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月</a:t>
                      </a:r>
                    </a:p>
                  </a:txBody>
                  <a:tcPr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ボツリヌス毒素</a:t>
                      </a:r>
                    </a:p>
                  </a:txBody>
                  <a:tcPr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・地下鉄霞ヶ関駅</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アタッシュケースから </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
                          <a:schemeClr val="accent2"/>
                        </a:buClr>
                        <a:buSzPct val="75000"/>
                        <a:buFont typeface="Monotype Sorts" pitchFamily="2" charset="2"/>
                        <a:buNone/>
                        <a:tabLst/>
                      </a:pPr>
                      <a:r>
                        <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rPr>
                        <a:t>・被害の発生無し</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2060807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703C944-5F21-DB4B-805C-66633127842B}" type="slidenum">
              <a:rPr kumimoji="1" lang="ja-JP" altLang="en-US" smtClean="0"/>
              <a:t>25</a:t>
            </a:fld>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311965720"/>
              </p:ext>
            </p:extLst>
          </p:nvPr>
        </p:nvGraphicFramePr>
        <p:xfrm>
          <a:off x="266700" y="700349"/>
          <a:ext cx="8521700" cy="4124367"/>
        </p:xfrm>
        <a:graphic>
          <a:graphicData uri="http://schemas.openxmlformats.org/drawingml/2006/table">
            <a:tbl>
              <a:tblPr/>
              <a:tblGrid>
                <a:gridCol w="1397000">
                  <a:extLst>
                    <a:ext uri="{9D8B030D-6E8A-4147-A177-3AD203B41FA5}">
                      <a16:colId xmlns:a16="http://schemas.microsoft.com/office/drawing/2014/main" val="20000"/>
                    </a:ext>
                  </a:extLst>
                </a:gridCol>
                <a:gridCol w="3359150">
                  <a:extLst>
                    <a:ext uri="{9D8B030D-6E8A-4147-A177-3AD203B41FA5}">
                      <a16:colId xmlns:a16="http://schemas.microsoft.com/office/drawing/2014/main" val="20001"/>
                    </a:ext>
                  </a:extLst>
                </a:gridCol>
                <a:gridCol w="3765550">
                  <a:extLst>
                    <a:ext uri="{9D8B030D-6E8A-4147-A177-3AD203B41FA5}">
                      <a16:colId xmlns:a16="http://schemas.microsoft.com/office/drawing/2014/main" val="20002"/>
                    </a:ext>
                  </a:extLst>
                </a:gridCol>
              </a:tblGrid>
              <a:tr h="0">
                <a:tc>
                  <a:txBody>
                    <a:bodyPr/>
                    <a:lstStyle/>
                    <a:p>
                      <a:pPr algn="ctr"/>
                      <a:r>
                        <a:rPr lang="ja-JP" altLang="en-US" sz="1400" b="1" dirty="0"/>
                        <a:t>感染症</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b="1" dirty="0"/>
                        <a:t>時　代</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b="1" dirty="0"/>
                        <a:t>被　害</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46035">
                <a:tc>
                  <a:txBody>
                    <a:bodyPr/>
                    <a:lstStyle/>
                    <a:p>
                      <a:pPr algn="ctr"/>
                      <a:r>
                        <a:rPr lang="ja-JP" altLang="en-US" sz="1400" b="1" dirty="0"/>
                        <a:t>ペスト</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ja-JP" sz="1400" dirty="0"/>
                        <a:t>14</a:t>
                      </a:r>
                      <a:r>
                        <a:rPr lang="ja-JP" altLang="en-US" sz="1400" dirty="0"/>
                        <a:t>世紀：ヨーロッパで「黒死病」と呼ばれるペスト大流行</a:t>
                      </a:r>
                    </a:p>
                  </a:txBody>
                  <a:tcPr marL="69633" marR="69633" marT="34816" marB="348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400" dirty="0"/>
                        <a:t>ヨーロッパだけで全人口の</a:t>
                      </a:r>
                      <a:r>
                        <a:rPr lang="en-US" altLang="ja-JP" sz="1400" dirty="0"/>
                        <a:t>4</a:t>
                      </a:r>
                      <a:r>
                        <a:rPr lang="ja-JP" altLang="en-US" sz="1400" dirty="0"/>
                        <a:t>分の</a:t>
                      </a:r>
                      <a:r>
                        <a:rPr lang="en-US" altLang="ja-JP" sz="1400" dirty="0"/>
                        <a:t>1</a:t>
                      </a:r>
                      <a:r>
                        <a:rPr lang="ja-JP" altLang="en-US" sz="1400" dirty="0"/>
                        <a:t>～</a:t>
                      </a:r>
                      <a:r>
                        <a:rPr lang="en-US" altLang="ja-JP" sz="1400" dirty="0"/>
                        <a:t>3</a:t>
                      </a:r>
                      <a:r>
                        <a:rPr lang="ja-JP" altLang="en-US" sz="1400" dirty="0"/>
                        <a:t>分の</a:t>
                      </a:r>
                      <a:r>
                        <a:rPr lang="en-US" altLang="ja-JP" sz="1400" dirty="0"/>
                        <a:t>1</a:t>
                      </a:r>
                      <a:r>
                        <a:rPr lang="ja-JP" altLang="en-US" sz="1400" dirty="0"/>
                        <a:t>にあたる</a:t>
                      </a:r>
                      <a:r>
                        <a:rPr lang="en-US" altLang="ja-JP" sz="1400" dirty="0"/>
                        <a:t>2500</a:t>
                      </a:r>
                      <a:r>
                        <a:rPr lang="ja-JP" altLang="en-US" sz="1400" dirty="0"/>
                        <a:t>万人の死亡といわれる</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46035">
                <a:tc rowSpan="4">
                  <a:txBody>
                    <a:bodyPr/>
                    <a:lstStyle/>
                    <a:p>
                      <a:pPr algn="ctr"/>
                      <a:r>
                        <a:rPr lang="ja-JP" altLang="en-US" sz="1400" b="1" dirty="0"/>
                        <a:t>インフルエンザ</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ja-JP" sz="1400" dirty="0"/>
                        <a:t>1918</a:t>
                      </a:r>
                      <a:r>
                        <a:rPr lang="ja-JP" altLang="en-US" sz="1400" dirty="0"/>
                        <a:t>年：スペインかぜが大流行</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ja-JP" sz="1400" dirty="0"/>
                        <a:t>4000</a:t>
                      </a:r>
                      <a:r>
                        <a:rPr lang="ja-JP" altLang="en-US" sz="1400" dirty="0"/>
                        <a:t>万人以上が死亡</a:t>
                      </a:r>
                      <a:r>
                        <a:rPr lang="en-US" altLang="ja-JP" sz="1400" dirty="0"/>
                        <a:t>(</a:t>
                      </a:r>
                      <a:r>
                        <a:rPr lang="ja-JP" altLang="en-US" sz="1400" dirty="0"/>
                        <a:t>当時の世界人口</a:t>
                      </a:r>
                      <a:r>
                        <a:rPr lang="en-US" altLang="ja-JP" sz="1400" dirty="0"/>
                        <a:t>18</a:t>
                      </a:r>
                      <a:r>
                        <a:rPr lang="ja-JP" altLang="en-US" sz="1400" dirty="0"/>
                        <a:t>億人</a:t>
                      </a:r>
                      <a:r>
                        <a:rPr lang="en-US" altLang="ja-JP" sz="1400" dirty="0"/>
                        <a:t>)</a:t>
                      </a:r>
                      <a:endParaRPr lang="ja-JP" altLang="en-US" sz="1400" dirty="0"/>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57834">
                <a:tc vMerge="1">
                  <a:txBody>
                    <a:bodyPr/>
                    <a:lstStyle/>
                    <a:p>
                      <a:endParaRPr kumimoji="1" lang="ja-JP" altLang="en-US"/>
                    </a:p>
                  </a:txBody>
                  <a:tcPr/>
                </a:tc>
                <a:tc>
                  <a:txBody>
                    <a:bodyPr/>
                    <a:lstStyle/>
                    <a:p>
                      <a:r>
                        <a:rPr lang="en-US" altLang="ja-JP" sz="1400" dirty="0"/>
                        <a:t>1957</a:t>
                      </a:r>
                      <a:r>
                        <a:rPr lang="ja-JP" altLang="en-US" sz="1400" dirty="0"/>
                        <a:t>年：アジアかぜの大流行</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400" dirty="0"/>
                        <a:t>世界で</a:t>
                      </a:r>
                      <a:r>
                        <a:rPr lang="en-US" altLang="ja-JP" sz="1400" dirty="0"/>
                        <a:t>200</a:t>
                      </a:r>
                      <a:r>
                        <a:rPr lang="ja-JP" altLang="en-US" sz="1400" dirty="0"/>
                        <a:t>万人以上の死亡と推定</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57834">
                <a:tc vMerge="1">
                  <a:txBody>
                    <a:bodyPr/>
                    <a:lstStyle/>
                    <a:p>
                      <a:endParaRPr kumimoji="1" lang="ja-JP" altLang="en-US"/>
                    </a:p>
                  </a:txBody>
                  <a:tcPr/>
                </a:tc>
                <a:tc>
                  <a:txBody>
                    <a:bodyPr/>
                    <a:lstStyle/>
                    <a:p>
                      <a:r>
                        <a:rPr lang="en-US" altLang="ja-JP" sz="1400" dirty="0"/>
                        <a:t>1968</a:t>
                      </a:r>
                      <a:r>
                        <a:rPr lang="ja-JP" altLang="en-US" sz="1400" dirty="0"/>
                        <a:t>年：香港かぜの大流行</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400" dirty="0"/>
                        <a:t>世界で</a:t>
                      </a:r>
                      <a:r>
                        <a:rPr lang="en-US" altLang="ja-JP" sz="1400" dirty="0"/>
                        <a:t>100</a:t>
                      </a:r>
                      <a:r>
                        <a:rPr lang="ja-JP" altLang="en-US" sz="1400" dirty="0"/>
                        <a:t>万人以上の死亡と推定</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46035">
                <a:tc vMerge="1">
                  <a:txBody>
                    <a:bodyPr/>
                    <a:lstStyle/>
                    <a:p>
                      <a:endParaRPr kumimoji="1" lang="ja-JP" altLang="en-US"/>
                    </a:p>
                  </a:txBody>
                  <a:tcPr/>
                </a:tc>
                <a:tc>
                  <a:txBody>
                    <a:bodyPr/>
                    <a:lstStyle/>
                    <a:p>
                      <a:r>
                        <a:rPr lang="en-US" altLang="ja-JP" sz="1400" dirty="0"/>
                        <a:t>2009</a:t>
                      </a:r>
                      <a:r>
                        <a:rPr lang="ja-JP" altLang="en-US" sz="1400" dirty="0"/>
                        <a:t>年：新型インフルエンザの大流行</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400" dirty="0"/>
                        <a:t>世界の</a:t>
                      </a:r>
                      <a:r>
                        <a:rPr lang="en-US" altLang="ja-JP" sz="1400" dirty="0"/>
                        <a:t>214</a:t>
                      </a:r>
                      <a:r>
                        <a:rPr lang="ja-JP" altLang="en-US" sz="1400" dirty="0"/>
                        <a:t>カ国・地域で感染を確認</a:t>
                      </a:r>
                      <a:endParaRPr lang="en-US" altLang="ja-JP" sz="1400" dirty="0"/>
                    </a:p>
                    <a:p>
                      <a:r>
                        <a:rPr lang="en-US" altLang="ja-JP" sz="1400" dirty="0"/>
                        <a:t>1</a:t>
                      </a:r>
                      <a:r>
                        <a:rPr lang="ja-JP" altLang="en-US" sz="1400" dirty="0"/>
                        <a:t>万</a:t>
                      </a:r>
                      <a:r>
                        <a:rPr lang="en-US" altLang="ja-JP" sz="1400" dirty="0"/>
                        <a:t>8449</a:t>
                      </a:r>
                      <a:r>
                        <a:rPr lang="ja-JP" altLang="en-US" sz="1400" dirty="0"/>
                        <a:t>人の死亡者（</a:t>
                      </a:r>
                      <a:r>
                        <a:rPr lang="en-US" altLang="ja-JP" sz="1400" dirty="0"/>
                        <a:t>WHO</a:t>
                      </a:r>
                      <a:r>
                        <a:rPr lang="ja-JP" altLang="en-US" sz="1400" dirty="0" err="1"/>
                        <a:t>、</a:t>
                      </a:r>
                      <a:r>
                        <a:rPr lang="en-US" altLang="ja-JP" sz="1400" dirty="0"/>
                        <a:t>2010</a:t>
                      </a:r>
                      <a:r>
                        <a:rPr lang="ja-JP" altLang="en-US" sz="1400" dirty="0"/>
                        <a:t>年</a:t>
                      </a:r>
                      <a:r>
                        <a:rPr lang="en-US" altLang="ja-JP" sz="1400" dirty="0"/>
                        <a:t>8</a:t>
                      </a:r>
                      <a:r>
                        <a:rPr lang="ja-JP" altLang="en-US" sz="1400" dirty="0"/>
                        <a:t>月</a:t>
                      </a:r>
                      <a:r>
                        <a:rPr lang="en-US" altLang="ja-JP" sz="1400" dirty="0"/>
                        <a:t>1</a:t>
                      </a:r>
                      <a:r>
                        <a:rPr lang="ja-JP" altLang="en-US" sz="1400" dirty="0"/>
                        <a:t>日）</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157834">
                <a:tc rowSpan="2">
                  <a:txBody>
                    <a:bodyPr/>
                    <a:lstStyle/>
                    <a:p>
                      <a:pPr algn="ctr"/>
                      <a:r>
                        <a:rPr lang="ja-JP" altLang="en-US" sz="1400" b="1" dirty="0"/>
                        <a:t>新興感染症</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ja-JP" sz="1400" dirty="0"/>
                        <a:t>1981</a:t>
                      </a:r>
                      <a:r>
                        <a:rPr lang="ja-JP" altLang="en-US" sz="1400" dirty="0"/>
                        <a:t>年：エイズ（</a:t>
                      </a:r>
                      <a:r>
                        <a:rPr lang="en-US" altLang="ja-JP" sz="1400" dirty="0"/>
                        <a:t>HIV</a:t>
                      </a:r>
                      <a:r>
                        <a:rPr lang="ja-JP" altLang="en-US" sz="1400" dirty="0"/>
                        <a:t>）</a:t>
                      </a:r>
                      <a:endParaRPr lang="en-US" altLang="ja-JP" sz="1400" dirty="0"/>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400" dirty="0"/>
                        <a:t>過去</a:t>
                      </a:r>
                      <a:r>
                        <a:rPr lang="en-US" altLang="ja-JP" sz="1400" dirty="0"/>
                        <a:t>20</a:t>
                      </a:r>
                      <a:r>
                        <a:rPr lang="ja-JP" altLang="en-US" sz="1400" dirty="0"/>
                        <a:t>年間で</a:t>
                      </a:r>
                      <a:r>
                        <a:rPr lang="en-US" altLang="ja-JP" sz="1400" dirty="0"/>
                        <a:t>6500</a:t>
                      </a:r>
                      <a:r>
                        <a:rPr lang="ja-JP" altLang="en-US" sz="1400" dirty="0"/>
                        <a:t>万人が感染</a:t>
                      </a:r>
                      <a:endParaRPr lang="en-US" altLang="ja-JP" sz="1400" dirty="0"/>
                    </a:p>
                    <a:p>
                      <a:r>
                        <a:rPr lang="en-US" altLang="ja-JP" sz="1400" dirty="0"/>
                        <a:t>2500</a:t>
                      </a:r>
                      <a:r>
                        <a:rPr lang="ja-JP" altLang="en-US" sz="1400" dirty="0"/>
                        <a:t>万人が死亡</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157834">
                <a:tc vMerge="1">
                  <a:txBody>
                    <a:bodyPr/>
                    <a:lstStyle/>
                    <a:p>
                      <a:endParaRPr kumimoji="1" lang="ja-JP" altLang="en-US"/>
                    </a:p>
                  </a:txBody>
                  <a:tcPr/>
                </a:tc>
                <a:tc>
                  <a:txBody>
                    <a:bodyPr/>
                    <a:lstStyle/>
                    <a:p>
                      <a:r>
                        <a:rPr lang="en-US" altLang="ja-JP" sz="1400" dirty="0"/>
                        <a:t>2002</a:t>
                      </a:r>
                      <a:r>
                        <a:rPr lang="ja-JP" altLang="en-US" sz="1400" dirty="0"/>
                        <a:t>年：</a:t>
                      </a:r>
                      <a:r>
                        <a:rPr lang="en-US" sz="1400" dirty="0"/>
                        <a:t>SARS（</a:t>
                      </a:r>
                      <a:r>
                        <a:rPr lang="ja-JP" altLang="en-US" sz="1400" dirty="0"/>
                        <a:t>重症急性呼吸器症候群）</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ja-JP" sz="1400"/>
                        <a:t>9</a:t>
                      </a:r>
                      <a:r>
                        <a:rPr lang="ja-JP" altLang="en-US" sz="1400"/>
                        <a:t>ヶ月で患者数</a:t>
                      </a:r>
                      <a:r>
                        <a:rPr lang="en-US" altLang="ja-JP" sz="1400"/>
                        <a:t>8093</a:t>
                      </a:r>
                      <a:r>
                        <a:rPr lang="ja-JP" altLang="en-US" sz="1400"/>
                        <a:t>人、</a:t>
                      </a:r>
                      <a:r>
                        <a:rPr lang="en-US" altLang="ja-JP" sz="1400"/>
                        <a:t>774</a:t>
                      </a:r>
                      <a:r>
                        <a:rPr lang="ja-JP" altLang="en-US" sz="1400"/>
                        <a:t>人が死亡</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510639">
                <a:tc rowSpan="2">
                  <a:txBody>
                    <a:bodyPr/>
                    <a:lstStyle/>
                    <a:p>
                      <a:pPr algn="ctr"/>
                      <a:r>
                        <a:rPr lang="ja-JP" altLang="en-US" sz="1400" b="1" dirty="0"/>
                        <a:t>再興感染症</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ja-JP" sz="1400" dirty="0"/>
                        <a:t>1935</a:t>
                      </a:r>
                      <a:r>
                        <a:rPr lang="ja-JP" altLang="en-US" sz="1400" dirty="0"/>
                        <a:t>～：結核が日本での死亡原因の首位</a:t>
                      </a:r>
                      <a:br>
                        <a:rPr lang="ja-JP" altLang="en-US" sz="1400" dirty="0"/>
                      </a:br>
                      <a:r>
                        <a:rPr lang="en-US" altLang="ja-JP" sz="1400" dirty="0"/>
                        <a:t>1950</a:t>
                      </a:r>
                      <a:r>
                        <a:rPr lang="ja-JP" altLang="en-US" sz="1400" dirty="0"/>
                        <a:t>年：抗生物質により発生減少</a:t>
                      </a:r>
                      <a:br>
                        <a:rPr lang="ja-JP" altLang="en-US" sz="1400" dirty="0"/>
                      </a:br>
                      <a:r>
                        <a:rPr lang="ja-JP" altLang="en-US" sz="1400" dirty="0"/>
                        <a:t>現　在：抗生物質抵抗性結核菌出現</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400"/>
                        <a:t>世界で</a:t>
                      </a:r>
                      <a:r>
                        <a:rPr lang="en-US" altLang="ja-JP" sz="1400"/>
                        <a:t>20</a:t>
                      </a:r>
                      <a:r>
                        <a:rPr lang="ja-JP" altLang="en-US" sz="1400"/>
                        <a:t>億人が感染、毎年</a:t>
                      </a:r>
                      <a:r>
                        <a:rPr lang="en-US" altLang="ja-JP" sz="1400"/>
                        <a:t>400</a:t>
                      </a:r>
                      <a:r>
                        <a:rPr lang="ja-JP" altLang="en-US" sz="1400"/>
                        <a:t>万人が死亡</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510639">
                <a:tc vMerge="1">
                  <a:txBody>
                    <a:bodyPr/>
                    <a:lstStyle/>
                    <a:p>
                      <a:endParaRPr kumimoji="1" lang="ja-JP" altLang="en-US"/>
                    </a:p>
                  </a:txBody>
                  <a:tcPr/>
                </a:tc>
                <a:tc>
                  <a:txBody>
                    <a:bodyPr/>
                    <a:lstStyle/>
                    <a:p>
                      <a:r>
                        <a:rPr lang="en-US" altLang="ja-JP" sz="1400" dirty="0"/>
                        <a:t>1950</a:t>
                      </a:r>
                      <a:r>
                        <a:rPr lang="ja-JP" altLang="en-US" sz="1400" dirty="0"/>
                        <a:t>～：殺虫剤</a:t>
                      </a:r>
                      <a:r>
                        <a:rPr lang="en-US" altLang="ja-JP" sz="1400" dirty="0"/>
                        <a:t>DDT</a:t>
                      </a:r>
                      <a:r>
                        <a:rPr lang="ja-JP" altLang="en-US" sz="1400" dirty="0"/>
                        <a:t>等による蚊根絶計画</a:t>
                      </a:r>
                      <a:br>
                        <a:rPr lang="ja-JP" altLang="en-US" sz="1400" dirty="0"/>
                      </a:br>
                      <a:r>
                        <a:rPr lang="ja-JP" altLang="en-US" sz="1400" dirty="0"/>
                        <a:t>現　在：</a:t>
                      </a:r>
                      <a:r>
                        <a:rPr lang="en-US" altLang="ja-JP" sz="1400" dirty="0"/>
                        <a:t>DDT</a:t>
                      </a:r>
                      <a:r>
                        <a:rPr lang="ja-JP" altLang="en-US" sz="1400" dirty="0"/>
                        <a:t>抵抗性のハマダラ蚊が出現</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400" dirty="0"/>
                        <a:t>世界で年間</a:t>
                      </a:r>
                      <a:r>
                        <a:rPr lang="en-US" altLang="ja-JP" sz="1400" dirty="0"/>
                        <a:t>3</a:t>
                      </a:r>
                      <a:r>
                        <a:rPr lang="ja-JP" altLang="en-US" sz="1400" dirty="0"/>
                        <a:t>～</a:t>
                      </a:r>
                      <a:r>
                        <a:rPr lang="en-US" altLang="ja-JP" sz="1400" dirty="0"/>
                        <a:t>5</a:t>
                      </a:r>
                      <a:r>
                        <a:rPr lang="ja-JP" altLang="en-US" sz="1400" dirty="0"/>
                        <a:t>億人感染、</a:t>
                      </a:r>
                      <a:r>
                        <a:rPr lang="en-US" altLang="ja-JP" sz="1400" dirty="0"/>
                        <a:t>100</a:t>
                      </a:r>
                      <a:r>
                        <a:rPr lang="ja-JP" altLang="en-US" sz="1400" dirty="0"/>
                        <a:t>～</a:t>
                      </a:r>
                      <a:r>
                        <a:rPr lang="en-US" altLang="ja-JP" sz="1400" dirty="0"/>
                        <a:t>200</a:t>
                      </a:r>
                      <a:r>
                        <a:rPr lang="ja-JP" altLang="en-US" sz="1400" dirty="0"/>
                        <a:t>万人死亡</a:t>
                      </a:r>
                    </a:p>
                  </a:txBody>
                  <a:tcPr marL="69633" marR="69633" marT="34816" marB="3481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4" name="タイトル 1">
            <a:extLst>
              <a:ext uri="{FF2B5EF4-FFF2-40B4-BE49-F238E27FC236}">
                <a16:creationId xmlns:a16="http://schemas.microsoft.com/office/drawing/2014/main" id="{C7C99D3B-D711-1448-9B7F-24C7860CC857}"/>
              </a:ext>
            </a:extLst>
          </p:cNvPr>
          <p:cNvSpPr txBox="1">
            <a:spLocks/>
          </p:cNvSpPr>
          <p:nvPr/>
        </p:nvSpPr>
        <p:spPr>
          <a:xfrm>
            <a:off x="628650" y="205152"/>
            <a:ext cx="7886700" cy="495197"/>
          </a:xfrm>
          <a:prstGeom prst="rect">
            <a:avLst/>
          </a:prstGeom>
        </p:spPr>
        <p:txBody>
          <a:bodyPr/>
          <a:lstStyle>
            <a:lvl1pPr algn="ctr" defTabSz="385763" rtl="0" eaLnBrk="1" latinLnBrk="0" hangingPunct="1">
              <a:lnSpc>
                <a:spcPct val="90000"/>
              </a:lnSpc>
              <a:spcBef>
                <a:spcPct val="0"/>
              </a:spcBef>
              <a:buNone/>
              <a:defRPr kumimoji="1" sz="3200" b="1" kern="1200">
                <a:solidFill>
                  <a:schemeClr val="tx1"/>
                </a:solidFill>
                <a:latin typeface="+mj-lt"/>
                <a:ea typeface="+mj-ea"/>
                <a:cs typeface="+mj-cs"/>
              </a:defRPr>
            </a:lvl1pPr>
          </a:lstStyle>
          <a:p>
            <a:r>
              <a:rPr lang="ja-JP" altLang="en-US" sz="2400" dirty="0"/>
              <a:t>過去のパンデミック</a:t>
            </a:r>
          </a:p>
        </p:txBody>
      </p:sp>
    </p:spTree>
    <p:extLst>
      <p:ext uri="{BB962C8B-B14F-4D97-AF65-F5344CB8AC3E}">
        <p14:creationId xmlns:p14="http://schemas.microsoft.com/office/powerpoint/2010/main" val="9504739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049391-A418-404C-8400-D228B74DA7AB}"/>
              </a:ext>
            </a:extLst>
          </p:cNvPr>
          <p:cNvSpPr>
            <a:spLocks noGrp="1"/>
          </p:cNvSpPr>
          <p:nvPr>
            <p:ph type="title"/>
          </p:nvPr>
        </p:nvSpPr>
        <p:spPr/>
        <p:txBody>
          <a:bodyPr/>
          <a:lstStyle/>
          <a:p>
            <a:r>
              <a:rPr kumimoji="1" lang="ja-JP" altLang="en-US" sz="2400" dirty="0"/>
              <a:t>感染経路の種類</a:t>
            </a:r>
          </a:p>
        </p:txBody>
      </p:sp>
      <p:sp>
        <p:nvSpPr>
          <p:cNvPr id="4" name="スライド番号プレースホルダー 3">
            <a:extLst>
              <a:ext uri="{FF2B5EF4-FFF2-40B4-BE49-F238E27FC236}">
                <a16:creationId xmlns:a16="http://schemas.microsoft.com/office/drawing/2014/main" id="{A3E04ABA-B179-1647-B615-5FDFA9AE9B9C}"/>
              </a:ext>
            </a:extLst>
          </p:cNvPr>
          <p:cNvSpPr>
            <a:spLocks noGrp="1"/>
          </p:cNvSpPr>
          <p:nvPr>
            <p:ph type="sldNum" sz="quarter" idx="12"/>
          </p:nvPr>
        </p:nvSpPr>
        <p:spPr/>
        <p:txBody>
          <a:bodyPr/>
          <a:lstStyle/>
          <a:p>
            <a:fld id="{3703C944-5F21-DB4B-805C-66633127842B}" type="slidenum">
              <a:rPr lang="ja-JP" altLang="en-US" smtClean="0"/>
              <a:pPr/>
              <a:t>26</a:t>
            </a:fld>
            <a:endParaRPr lang="ja-JP" altLang="en-US"/>
          </a:p>
        </p:txBody>
      </p:sp>
      <p:graphicFrame>
        <p:nvGraphicFramePr>
          <p:cNvPr id="3" name="コンテンツ プレースホルダー 2"/>
          <p:cNvGraphicFramePr>
            <a:graphicFrameLocks noGrp="1"/>
          </p:cNvGraphicFramePr>
          <p:nvPr>
            <p:ph idx="1"/>
            <p:extLst>
              <p:ext uri="{D42A27DB-BD31-4B8C-83A1-F6EECF244321}">
                <p14:modId xmlns:p14="http://schemas.microsoft.com/office/powerpoint/2010/main" val="1202856939"/>
              </p:ext>
            </p:extLst>
          </p:nvPr>
        </p:nvGraphicFramePr>
        <p:xfrm>
          <a:off x="203200" y="828675"/>
          <a:ext cx="8496300" cy="4033520"/>
        </p:xfrm>
        <a:graphic>
          <a:graphicData uri="http://schemas.openxmlformats.org/drawingml/2006/table">
            <a:tbl>
              <a:tblPr firstRow="1" bandRow="1">
                <a:tableStyleId>{5C22544A-7EE6-4342-B048-85BDC9FD1C3A}</a:tableStyleId>
              </a:tblPr>
              <a:tblGrid>
                <a:gridCol w="1435100">
                  <a:extLst>
                    <a:ext uri="{9D8B030D-6E8A-4147-A177-3AD203B41FA5}">
                      <a16:colId xmlns:a16="http://schemas.microsoft.com/office/drawing/2014/main" val="20000"/>
                    </a:ext>
                  </a:extLst>
                </a:gridCol>
                <a:gridCol w="2349500">
                  <a:extLst>
                    <a:ext uri="{9D8B030D-6E8A-4147-A177-3AD203B41FA5}">
                      <a16:colId xmlns:a16="http://schemas.microsoft.com/office/drawing/2014/main" val="20001"/>
                    </a:ext>
                  </a:extLst>
                </a:gridCol>
                <a:gridCol w="2228850">
                  <a:extLst>
                    <a:ext uri="{9D8B030D-6E8A-4147-A177-3AD203B41FA5}">
                      <a16:colId xmlns:a16="http://schemas.microsoft.com/office/drawing/2014/main" val="20002"/>
                    </a:ext>
                  </a:extLst>
                </a:gridCol>
                <a:gridCol w="2482850">
                  <a:extLst>
                    <a:ext uri="{9D8B030D-6E8A-4147-A177-3AD203B41FA5}">
                      <a16:colId xmlns:a16="http://schemas.microsoft.com/office/drawing/2014/main" val="20003"/>
                    </a:ext>
                  </a:extLst>
                </a:gridCol>
              </a:tblGrid>
              <a:tr h="370840">
                <a:tc>
                  <a:txBody>
                    <a:bodyPr/>
                    <a:lstStyle/>
                    <a:p>
                      <a:pPr algn="ctr"/>
                      <a:r>
                        <a:rPr kumimoji="1" lang="ja-JP" altLang="en-US" sz="1600" dirty="0">
                          <a:solidFill>
                            <a:schemeClr val="tx1"/>
                          </a:solidFill>
                        </a:rPr>
                        <a:t>感染の種類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a:solidFill>
                            <a:schemeClr val="tx1"/>
                          </a:solidFill>
                        </a:rPr>
                        <a:t>特　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a:solidFill>
                            <a:schemeClr val="tx1"/>
                          </a:solidFill>
                        </a:rPr>
                        <a:t>様　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a:solidFill>
                            <a:schemeClr val="tx1"/>
                          </a:solidFill>
                        </a:rPr>
                        <a:t>病　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pPr marL="0" marR="0" indent="0" algn="ctr" defTabSz="385763" rtl="0" eaLnBrk="1" fontAlgn="auto" latinLnBrk="0" hangingPunct="1">
                        <a:lnSpc>
                          <a:spcPct val="100000"/>
                        </a:lnSpc>
                        <a:spcBef>
                          <a:spcPts val="0"/>
                        </a:spcBef>
                        <a:spcAft>
                          <a:spcPts val="0"/>
                        </a:spcAft>
                        <a:buClrTx/>
                        <a:buSzTx/>
                        <a:buFontTx/>
                        <a:buNone/>
                        <a:tabLst/>
                        <a:defRPr/>
                      </a:pPr>
                      <a:r>
                        <a:rPr kumimoji="1" lang="ja-JP" altLang="en-US" sz="1600">
                          <a:solidFill>
                            <a:schemeClr val="tx1"/>
                          </a:solidFill>
                        </a:rPr>
                        <a:t>飛沫感染</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solidFill>
                            <a:schemeClr val="tx1"/>
                          </a:solidFill>
                        </a:rPr>
                        <a:t>飛沫粒子</a:t>
                      </a:r>
                      <a:r>
                        <a:rPr kumimoji="1" lang="ja-JP" altLang="en-US" sz="1600">
                          <a:solidFill>
                            <a:schemeClr val="tx1"/>
                          </a:solidFill>
                        </a:rPr>
                        <a:t>（５</a:t>
                      </a:r>
                      <a:r>
                        <a:rPr kumimoji="1" lang="en-US" altLang="ja-JP" sz="1600" dirty="0">
                          <a:solidFill>
                            <a:schemeClr val="tx1"/>
                          </a:solidFill>
                        </a:rPr>
                        <a:t>µm</a:t>
                      </a:r>
                      <a:r>
                        <a:rPr kumimoji="1" lang="ja-JP" altLang="en-US" sz="1600">
                          <a:solidFill>
                            <a:schemeClr val="tx1"/>
                          </a:solidFill>
                        </a:rPr>
                        <a:t>以上</a:t>
                      </a:r>
                      <a:r>
                        <a:rPr kumimoji="1" lang="ja-JP" altLang="en-US" sz="1600" dirty="0">
                          <a:solidFill>
                            <a:schemeClr val="tx1"/>
                          </a:solidFill>
                        </a:rPr>
                        <a:t>）</a:t>
                      </a:r>
                      <a:endParaRPr kumimoji="1" lang="en-US" altLang="ja-JP" sz="1600" dirty="0">
                        <a:solidFill>
                          <a:schemeClr val="tx1"/>
                        </a:solidFill>
                      </a:endParaRPr>
                    </a:p>
                    <a:p>
                      <a:r>
                        <a:rPr kumimoji="1" lang="ja-JP" altLang="en-US" sz="1600" dirty="0">
                          <a:solidFill>
                            <a:schemeClr val="tx1"/>
                          </a:solidFill>
                        </a:rPr>
                        <a:t>飛距離は数ｍで床に落ちる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咳、くしゃみ等で放出した飛沫が、鼻粘膜、口腔粘膜、結膜に付着</a:t>
                      </a:r>
                      <a:endParaRPr kumimoji="1" lang="en-US" altLang="ja-JP"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インフルエンザ、風疹、髄膜炎、肺炎、百日咳、</a:t>
                      </a:r>
                      <a:endParaRPr kumimoji="1" lang="en-US" altLang="ja-JP" sz="1600" dirty="0">
                        <a:solidFill>
                          <a:schemeClr val="tx1"/>
                        </a:solidFill>
                      </a:endParaRPr>
                    </a:p>
                    <a:p>
                      <a:pPr marL="0" marR="0" indent="0" algn="l" defTabSz="385763"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MARS</a:t>
                      </a:r>
                      <a:r>
                        <a:rPr kumimoji="1" lang="ja-JP" altLang="en-US" sz="1600" dirty="0" err="1">
                          <a:solidFill>
                            <a:schemeClr val="tx1"/>
                          </a:solidFill>
                        </a:rPr>
                        <a:t>、</a:t>
                      </a:r>
                      <a:r>
                        <a:rPr kumimoji="1" lang="en-US" altLang="ja-JP" sz="1600" dirty="0">
                          <a:solidFill>
                            <a:schemeClr val="tx1"/>
                          </a:solidFill>
                        </a:rPr>
                        <a:t>SARS</a:t>
                      </a:r>
                      <a:r>
                        <a:rPr kumimoji="1" lang="ja-JP" altLang="en-US" sz="1600" dirty="0" err="1">
                          <a:solidFill>
                            <a:schemeClr val="tx1"/>
                          </a:solidFill>
                        </a:rPr>
                        <a:t>、</a:t>
                      </a:r>
                      <a:r>
                        <a:rPr kumimoji="1" lang="en-US" altLang="ja-JP" sz="1600" dirty="0">
                          <a:solidFill>
                            <a:schemeClr val="tx1"/>
                          </a:solidFill>
                        </a:rPr>
                        <a:t>COVID19</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pPr algn="ctr"/>
                      <a:r>
                        <a:rPr kumimoji="1" lang="ja-JP" altLang="en-US" sz="1600" dirty="0">
                          <a:solidFill>
                            <a:schemeClr val="tx1"/>
                          </a:solidFill>
                        </a:rPr>
                        <a:t>空気感染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solidFill>
                            <a:schemeClr val="tx1"/>
                          </a:solidFill>
                        </a:rPr>
                        <a:t>飛沫核</a:t>
                      </a:r>
                      <a:r>
                        <a:rPr kumimoji="1" lang="ja-JP" altLang="en-US" sz="1600">
                          <a:solidFill>
                            <a:schemeClr val="tx1"/>
                          </a:solidFill>
                        </a:rPr>
                        <a:t>（５</a:t>
                      </a:r>
                      <a:r>
                        <a:rPr kumimoji="1" lang="en-US" altLang="ja-JP" sz="1600" dirty="0">
                          <a:solidFill>
                            <a:schemeClr val="tx1"/>
                          </a:solidFill>
                        </a:rPr>
                        <a:t>µm</a:t>
                      </a:r>
                      <a:r>
                        <a:rPr kumimoji="1" lang="ja-JP" altLang="en-US" sz="1600">
                          <a:solidFill>
                            <a:schemeClr val="tx1"/>
                          </a:solidFill>
                        </a:rPr>
                        <a:t>以下</a:t>
                      </a:r>
                      <a:r>
                        <a:rPr kumimoji="1" lang="ja-JP" altLang="en-US" sz="1600" dirty="0">
                          <a:solidFill>
                            <a:schemeClr val="tx1"/>
                          </a:solidFill>
                        </a:rPr>
                        <a:t>）</a:t>
                      </a:r>
                      <a:endParaRPr kumimoji="1" lang="en-US" altLang="ja-JP" sz="1600" dirty="0">
                        <a:solidFill>
                          <a:schemeClr val="tx1"/>
                        </a:solidFill>
                      </a:endParaRPr>
                    </a:p>
                    <a:p>
                      <a:r>
                        <a:rPr kumimoji="1" lang="ja-JP" altLang="en-US" sz="1600" dirty="0">
                          <a:solidFill>
                            <a:schemeClr val="tx1"/>
                          </a:solidFill>
                        </a:rPr>
                        <a:t>空気中に浮遊し空気の流れにより拡散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solidFill>
                            <a:schemeClr val="tx1"/>
                          </a:solidFill>
                        </a:rPr>
                        <a:t>飛沫粒子が蒸発した核または吐物、排泄物からの揮発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solidFill>
                            <a:schemeClr val="tx1"/>
                          </a:solidFill>
                        </a:rPr>
                        <a:t>天然痘、結核、麻疹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pPr algn="ctr"/>
                      <a:r>
                        <a:rPr kumimoji="1" lang="ja-JP" altLang="en-US" sz="1600" dirty="0">
                          <a:solidFill>
                            <a:schemeClr val="tx1"/>
                          </a:solidFill>
                        </a:rPr>
                        <a:t>接触感染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発症者への直接接触、発症者が触れた物を介した伝搬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手に付着した後、目・鼻・口粘膜、または口腔より体内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黄色ブドウ球菌感染症、ロタウイルス、ノロウイルス、</a:t>
                      </a:r>
                      <a:r>
                        <a:rPr kumimoji="1" lang="ja-JP" altLang="en-US" sz="1600">
                          <a:solidFill>
                            <a:schemeClr val="tx1"/>
                          </a:solidFill>
                        </a:rPr>
                        <a:t>流行性角結膜炎</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a:txBody>
                    <a:bodyPr/>
                    <a:lstStyle/>
                    <a:p>
                      <a:pPr algn="ctr"/>
                      <a:r>
                        <a:rPr kumimoji="1" lang="ja-JP" altLang="en-US" sz="1600" dirty="0">
                          <a:solidFill>
                            <a:schemeClr val="tx1"/>
                          </a:solidFill>
                        </a:rPr>
                        <a:t>担体感染</a:t>
                      </a:r>
                      <a:endParaRPr kumimoji="1" lang="en-US" altLang="ja-JP"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solidFill>
                            <a:schemeClr val="tx1"/>
                          </a:solidFill>
                        </a:rPr>
                        <a:t>汚染された食品、水等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solidFill>
                            <a:schemeClr val="tx1"/>
                          </a:solidFill>
                        </a:rPr>
                        <a:t>飲食により感染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solidFill>
                            <a:schemeClr val="tx1"/>
                          </a:solidFill>
                        </a:rPr>
                        <a:t>食中毒、ボツリヌス毒素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0840">
                <a:tc>
                  <a:txBody>
                    <a:bodyPr/>
                    <a:lstStyle/>
                    <a:p>
                      <a:pPr algn="ctr"/>
                      <a:r>
                        <a:rPr kumimoji="1" lang="ja-JP" altLang="en-US" sz="1600" dirty="0">
                          <a:solidFill>
                            <a:schemeClr val="tx1"/>
                          </a:solidFill>
                        </a:rPr>
                        <a:t>媒介生物感染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solidFill>
                            <a:schemeClr val="tx1"/>
                          </a:solidFill>
                        </a:rPr>
                        <a:t>蚊、ダニ、鼠等保菌生物により伝搬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solidFill>
                            <a:schemeClr val="tx1"/>
                          </a:solidFill>
                        </a:rPr>
                        <a:t>保菌生物が刺咬することにより皮膚から体内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solidFill>
                            <a:schemeClr val="tx1"/>
                          </a:solidFill>
                        </a:rPr>
                        <a:t>マラリア、黄熱病、日本脳炎、</a:t>
                      </a:r>
                      <a:r>
                        <a:rPr kumimoji="1" lang="ja-JP" altLang="en-US" sz="1600">
                          <a:solidFill>
                            <a:schemeClr val="tx1"/>
                          </a:solidFill>
                        </a:rPr>
                        <a:t>発疹チフス、ジカウイルス</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434763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049391-A418-404C-8400-D228B74DA7AB}"/>
              </a:ext>
            </a:extLst>
          </p:cNvPr>
          <p:cNvSpPr>
            <a:spLocks noGrp="1"/>
          </p:cNvSpPr>
          <p:nvPr>
            <p:ph type="title"/>
          </p:nvPr>
        </p:nvSpPr>
        <p:spPr/>
        <p:txBody>
          <a:bodyPr/>
          <a:lstStyle/>
          <a:p>
            <a:r>
              <a:rPr kumimoji="1" lang="ja-JP" altLang="en-US" sz="2400" dirty="0"/>
              <a:t>感染経路に応じた対策</a:t>
            </a:r>
          </a:p>
        </p:txBody>
      </p:sp>
      <p:sp>
        <p:nvSpPr>
          <p:cNvPr id="4" name="スライド番号プレースホルダー 3">
            <a:extLst>
              <a:ext uri="{FF2B5EF4-FFF2-40B4-BE49-F238E27FC236}">
                <a16:creationId xmlns:a16="http://schemas.microsoft.com/office/drawing/2014/main" id="{A3E04ABA-B179-1647-B615-5FDFA9AE9B9C}"/>
              </a:ext>
            </a:extLst>
          </p:cNvPr>
          <p:cNvSpPr>
            <a:spLocks noGrp="1"/>
          </p:cNvSpPr>
          <p:nvPr>
            <p:ph type="sldNum" sz="quarter" idx="12"/>
          </p:nvPr>
        </p:nvSpPr>
        <p:spPr/>
        <p:txBody>
          <a:bodyPr/>
          <a:lstStyle/>
          <a:p>
            <a:fld id="{3703C944-5F21-DB4B-805C-66633127842B}" type="slidenum">
              <a:rPr lang="ja-JP" altLang="en-US" smtClean="0"/>
              <a:pPr/>
              <a:t>27</a:t>
            </a:fld>
            <a:endParaRPr lang="ja-JP" altLang="en-US"/>
          </a:p>
        </p:txBody>
      </p:sp>
      <p:graphicFrame>
        <p:nvGraphicFramePr>
          <p:cNvPr id="3" name="コンテンツ プレースホルダー 2"/>
          <p:cNvGraphicFramePr>
            <a:graphicFrameLocks noGrp="1"/>
          </p:cNvGraphicFramePr>
          <p:nvPr>
            <p:ph idx="1"/>
            <p:extLst>
              <p:ext uri="{D42A27DB-BD31-4B8C-83A1-F6EECF244321}">
                <p14:modId xmlns:p14="http://schemas.microsoft.com/office/powerpoint/2010/main" val="2200960071"/>
              </p:ext>
            </p:extLst>
          </p:nvPr>
        </p:nvGraphicFramePr>
        <p:xfrm>
          <a:off x="203200" y="828675"/>
          <a:ext cx="8502650" cy="3129280"/>
        </p:xfrm>
        <a:graphic>
          <a:graphicData uri="http://schemas.openxmlformats.org/drawingml/2006/table">
            <a:tbl>
              <a:tblPr firstRow="1" bandRow="1">
                <a:tableStyleId>{5C22544A-7EE6-4342-B048-85BDC9FD1C3A}</a:tableStyleId>
              </a:tblPr>
              <a:tblGrid>
                <a:gridCol w="1435100">
                  <a:extLst>
                    <a:ext uri="{9D8B030D-6E8A-4147-A177-3AD203B41FA5}">
                      <a16:colId xmlns:a16="http://schemas.microsoft.com/office/drawing/2014/main" val="20000"/>
                    </a:ext>
                  </a:extLst>
                </a:gridCol>
                <a:gridCol w="7067550">
                  <a:extLst>
                    <a:ext uri="{9D8B030D-6E8A-4147-A177-3AD203B41FA5}">
                      <a16:colId xmlns:a16="http://schemas.microsoft.com/office/drawing/2014/main" val="20001"/>
                    </a:ext>
                  </a:extLst>
                </a:gridCol>
              </a:tblGrid>
              <a:tr h="370840">
                <a:tc>
                  <a:txBody>
                    <a:bodyPr/>
                    <a:lstStyle/>
                    <a:p>
                      <a:pPr algn="ctr"/>
                      <a:r>
                        <a:rPr kumimoji="1" lang="ja-JP" altLang="en-US" sz="1600" dirty="0">
                          <a:solidFill>
                            <a:schemeClr val="tx1"/>
                          </a:solidFill>
                        </a:rPr>
                        <a:t>感染の種類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a:solidFill>
                            <a:schemeClr val="tx1"/>
                          </a:solidFill>
                        </a:rPr>
                        <a:t>対　　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pPr marL="0" marR="0" indent="0" algn="ctr" defTabSz="385763"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飛沫感染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solidFill>
                            <a:schemeClr val="tx1"/>
                          </a:solidFill>
                        </a:rPr>
                        <a:t>入念な手洗い、</a:t>
                      </a:r>
                      <a:endParaRPr kumimoji="1" lang="en-US" altLang="ja-JP" sz="1600" dirty="0">
                        <a:solidFill>
                          <a:schemeClr val="tx1"/>
                        </a:solidFill>
                      </a:endParaRPr>
                    </a:p>
                    <a:p>
                      <a:r>
                        <a:rPr kumimoji="1" lang="ja-JP" altLang="en-US" sz="1600" dirty="0">
                          <a:solidFill>
                            <a:schemeClr val="tx1"/>
                          </a:solidFill>
                        </a:rPr>
                        <a:t>マスク、手袋、ゴーグル、ガウン、フェイスシールド、キャップの装着</a:t>
                      </a:r>
                      <a:endParaRPr kumimoji="1" lang="en-US" altLang="ja-JP" sz="1600" dirty="0">
                        <a:solidFill>
                          <a:schemeClr val="tx1"/>
                        </a:solidFill>
                      </a:endParaRPr>
                    </a:p>
                    <a:p>
                      <a:r>
                        <a:rPr kumimoji="1" lang="ja-JP" altLang="en-US" sz="1600" dirty="0">
                          <a:solidFill>
                            <a:schemeClr val="tx1"/>
                          </a:solidFill>
                        </a:rPr>
                        <a:t>感染者との離隔（２ｍ以上）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pPr algn="ctr"/>
                      <a:r>
                        <a:rPr kumimoji="1" lang="ja-JP" altLang="en-US" sz="1600" dirty="0">
                          <a:solidFill>
                            <a:schemeClr val="tx1"/>
                          </a:solidFill>
                        </a:rPr>
                        <a:t>空気感染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solidFill>
                            <a:schemeClr val="tx1"/>
                          </a:solidFill>
                        </a:rPr>
                        <a:t>患者の隔離、病室の空気管理（陰圧、浄化フィルタ）、マスク（</a:t>
                      </a:r>
                      <a:r>
                        <a:rPr kumimoji="1" lang="en-US" altLang="ja-JP" sz="1600" dirty="0">
                          <a:solidFill>
                            <a:schemeClr val="tx1"/>
                          </a:solidFill>
                        </a:rPr>
                        <a:t>N95</a:t>
                      </a:r>
                      <a:r>
                        <a:rPr kumimoji="1" lang="ja-JP" altLang="en-US" sz="1600" dirty="0">
                          <a:solidFill>
                            <a:schemeClr val="tx1"/>
                          </a:solidFill>
                        </a:rPr>
                        <a:t>以上）</a:t>
                      </a:r>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pPr algn="ctr"/>
                      <a:r>
                        <a:rPr kumimoji="1" lang="ja-JP" altLang="en-US" sz="1600" dirty="0">
                          <a:solidFill>
                            <a:schemeClr val="tx1"/>
                          </a:solidFill>
                        </a:rPr>
                        <a:t>接触感染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入念な手洗い、</a:t>
                      </a:r>
                      <a:endParaRPr kumimoji="1" lang="en-US" altLang="ja-JP" sz="1600" dirty="0">
                        <a:solidFill>
                          <a:schemeClr val="tx1"/>
                        </a:solidFill>
                      </a:endParaRPr>
                    </a:p>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手袋、マスク、ガウン</a:t>
                      </a:r>
                      <a:endParaRPr kumimoji="1" lang="en-US" altLang="ja-JP" sz="1600" dirty="0">
                        <a:solidFill>
                          <a:schemeClr val="tx1"/>
                        </a:solidFill>
                      </a:endParaRPr>
                    </a:p>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患者に接触する器材・寝具等を専用使用、血液・体液・汚物の厳正な管理</a:t>
                      </a:r>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a:txBody>
                    <a:bodyPr/>
                    <a:lstStyle/>
                    <a:p>
                      <a:pPr algn="ctr"/>
                      <a:r>
                        <a:rPr kumimoji="1" lang="ja-JP" altLang="en-US" sz="1600" dirty="0">
                          <a:solidFill>
                            <a:schemeClr val="tx1"/>
                          </a:solidFill>
                        </a:rPr>
                        <a:t>担体感染</a:t>
                      </a:r>
                      <a:endParaRPr kumimoji="1" lang="en-US" altLang="ja-JP"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solidFill>
                            <a:schemeClr val="tx1"/>
                          </a:solidFill>
                        </a:rPr>
                        <a:t>担体の洗浄、消毒、</a:t>
                      </a:r>
                      <a:r>
                        <a:rPr kumimoji="1" lang="ja-JP" altLang="en-US" sz="1600">
                          <a:solidFill>
                            <a:schemeClr val="tx1"/>
                          </a:solidFill>
                        </a:rPr>
                        <a:t>滅菌、食品</a:t>
                      </a:r>
                      <a:r>
                        <a:rPr kumimoji="1" lang="ja-JP" altLang="en-US" sz="1600" dirty="0">
                          <a:solidFill>
                            <a:schemeClr val="tx1"/>
                          </a:solidFill>
                        </a:rPr>
                        <a:t>管理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0840">
                <a:tc>
                  <a:txBody>
                    <a:bodyPr/>
                    <a:lstStyle/>
                    <a:p>
                      <a:pPr algn="ctr"/>
                      <a:r>
                        <a:rPr kumimoji="1" lang="ja-JP" altLang="en-US" sz="1600" dirty="0">
                          <a:solidFill>
                            <a:schemeClr val="tx1"/>
                          </a:solidFill>
                        </a:rPr>
                        <a:t>媒介生物感染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solidFill>
                            <a:schemeClr val="tx1"/>
                          </a:solidFill>
                        </a:rPr>
                        <a:t>病害虫駆除、衛生環境の管理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7161199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4584B2-D455-B04F-8A9E-84D09E382111}"/>
              </a:ext>
            </a:extLst>
          </p:cNvPr>
          <p:cNvSpPr>
            <a:spLocks noGrp="1"/>
          </p:cNvSpPr>
          <p:nvPr>
            <p:ph type="title"/>
          </p:nvPr>
        </p:nvSpPr>
        <p:spPr/>
        <p:txBody>
          <a:bodyPr/>
          <a:lstStyle/>
          <a:p>
            <a:r>
              <a:rPr lang="ja-JP" altLang="en-US" sz="2400" dirty="0"/>
              <a:t>検　査</a:t>
            </a:r>
            <a:endParaRPr kumimoji="1" lang="ja-JP" altLang="en-US" sz="2400" dirty="0"/>
          </a:p>
        </p:txBody>
      </p:sp>
      <p:sp>
        <p:nvSpPr>
          <p:cNvPr id="4" name="スライド番号プレースホルダー 3">
            <a:extLst>
              <a:ext uri="{FF2B5EF4-FFF2-40B4-BE49-F238E27FC236}">
                <a16:creationId xmlns:a16="http://schemas.microsoft.com/office/drawing/2014/main" id="{1BE634F7-22AD-AD44-B61E-4E184EF81FF1}"/>
              </a:ext>
            </a:extLst>
          </p:cNvPr>
          <p:cNvSpPr>
            <a:spLocks noGrp="1"/>
          </p:cNvSpPr>
          <p:nvPr>
            <p:ph type="sldNum" sz="quarter" idx="12"/>
          </p:nvPr>
        </p:nvSpPr>
        <p:spPr/>
        <p:txBody>
          <a:bodyPr/>
          <a:lstStyle/>
          <a:p>
            <a:fld id="{3703C944-5F21-DB4B-805C-66633127842B}" type="slidenum">
              <a:rPr lang="ja-JP" altLang="en-US" smtClean="0"/>
              <a:pPr/>
              <a:t>28</a:t>
            </a:fld>
            <a:endParaRPr lang="ja-JP" altLang="en-US"/>
          </a:p>
        </p:txBody>
      </p:sp>
      <p:graphicFrame>
        <p:nvGraphicFramePr>
          <p:cNvPr id="3" name="表 2"/>
          <p:cNvGraphicFramePr>
            <a:graphicFrameLocks noGrp="1"/>
          </p:cNvGraphicFramePr>
          <p:nvPr>
            <p:extLst>
              <p:ext uri="{D42A27DB-BD31-4B8C-83A1-F6EECF244321}">
                <p14:modId xmlns:p14="http://schemas.microsoft.com/office/powerpoint/2010/main" val="2874153764"/>
              </p:ext>
            </p:extLst>
          </p:nvPr>
        </p:nvGraphicFramePr>
        <p:xfrm>
          <a:off x="457200" y="850900"/>
          <a:ext cx="8274368" cy="3937000"/>
        </p:xfrm>
        <a:graphic>
          <a:graphicData uri="http://schemas.openxmlformats.org/drawingml/2006/table">
            <a:tbl>
              <a:tblPr firstRow="1" bandRow="1">
                <a:tableStyleId>{5C22544A-7EE6-4342-B048-85BDC9FD1C3A}</a:tableStyleId>
              </a:tblPr>
              <a:tblGrid>
                <a:gridCol w="2064068">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3238500">
                  <a:extLst>
                    <a:ext uri="{9D8B030D-6E8A-4147-A177-3AD203B41FA5}">
                      <a16:colId xmlns:a16="http://schemas.microsoft.com/office/drawing/2014/main" val="20002"/>
                    </a:ext>
                  </a:extLst>
                </a:gridCol>
              </a:tblGrid>
              <a:tr h="370840">
                <a:tc>
                  <a:txBody>
                    <a:bodyPr/>
                    <a:lstStyle/>
                    <a:p>
                      <a:pPr algn="ctr"/>
                      <a:r>
                        <a:rPr kumimoji="1" lang="ja-JP" altLang="en-US" sz="1800" dirty="0">
                          <a:solidFill>
                            <a:schemeClr val="tx1"/>
                          </a:solidFill>
                        </a:rPr>
                        <a:t>検査方法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a:solidFill>
                            <a:schemeClr val="tx1"/>
                          </a:solidFill>
                        </a:rPr>
                        <a:t>概　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a:solidFill>
                            <a:schemeClr val="tx1"/>
                          </a:solidFill>
                        </a:rPr>
                        <a:t>特　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1"/>
                          </a:solidFill>
                        </a:rPr>
                        <a:t>PCR</a:t>
                      </a:r>
                      <a:r>
                        <a:rPr kumimoji="1" lang="ja-JP" altLang="en-US" sz="1800" dirty="0">
                          <a:solidFill>
                            <a:schemeClr val="tx1"/>
                          </a:solidFill>
                        </a:rPr>
                        <a:t>検査</a:t>
                      </a:r>
                      <a:endParaRPr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a:solidFill>
                            <a:schemeClr val="tx1"/>
                          </a:solidFill>
                        </a:rPr>
                        <a:t>前処理</a:t>
                      </a:r>
                      <a:r>
                        <a:rPr kumimoji="1" lang="ja-JP" altLang="en-US" sz="1400" dirty="0">
                          <a:solidFill>
                            <a:schemeClr val="tx1"/>
                          </a:solidFill>
                        </a:rPr>
                        <a:t>により遺伝子を抽出し、試薬で特定遺伝子部位を切断し増幅させる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a:solidFill>
                            <a:schemeClr val="tx1"/>
                          </a:solidFill>
                        </a:rPr>
                        <a:t>検体が微量であっても正確な検出が可能であるが、前処理等に</a:t>
                      </a:r>
                      <a:r>
                        <a:rPr kumimoji="1" lang="ja-JP" altLang="en-US" sz="1400">
                          <a:solidFill>
                            <a:schemeClr val="tx1"/>
                          </a:solidFill>
                        </a:rPr>
                        <a:t>専門性が必要で</a:t>
                      </a:r>
                      <a:r>
                        <a:rPr kumimoji="1" lang="ja-JP" altLang="en-US" sz="1400" dirty="0">
                          <a:solidFill>
                            <a:schemeClr val="tx1"/>
                          </a:solidFill>
                        </a:rPr>
                        <a:t>あり、時間</a:t>
                      </a:r>
                      <a:r>
                        <a:rPr kumimoji="1" lang="ja-JP" altLang="en-US" sz="1400">
                          <a:solidFill>
                            <a:schemeClr val="tx1"/>
                          </a:solidFill>
                        </a:rPr>
                        <a:t>を要する</a:t>
                      </a:r>
                      <a:endParaRPr kumimoji="1" lang="ja-JP"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800">
                          <a:solidFill>
                            <a:schemeClr val="tx1"/>
                          </a:solidFill>
                        </a:rPr>
                        <a:t>免疫学的検査</a:t>
                      </a:r>
                      <a:endParaRPr kumimoji="1" lang="en-US" altLang="ja-JP" sz="1800" dirty="0">
                        <a:solidFill>
                          <a:schemeClr val="tx1"/>
                        </a:solidFill>
                      </a:endParaRPr>
                    </a:p>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800">
                          <a:solidFill>
                            <a:schemeClr val="tx1"/>
                          </a:solidFill>
                        </a:rPr>
                        <a:t>（抗原検査）</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a:solidFill>
                            <a:schemeClr val="tx1"/>
                          </a:solidFill>
                        </a:rPr>
                        <a:t>対象</a:t>
                      </a:r>
                      <a:r>
                        <a:rPr kumimoji="1" lang="ja-JP" altLang="en-US" sz="1400" dirty="0">
                          <a:solidFill>
                            <a:schemeClr val="tx1"/>
                          </a:solidFill>
                        </a:rPr>
                        <a:t>病原体（抗原</a:t>
                      </a:r>
                      <a:r>
                        <a:rPr kumimoji="1" lang="ja-JP" altLang="en-US" sz="1400">
                          <a:solidFill>
                            <a:schemeClr val="tx1"/>
                          </a:solidFill>
                        </a:rPr>
                        <a:t>）に特異的に</a:t>
                      </a:r>
                      <a:r>
                        <a:rPr kumimoji="1" lang="ja-JP" altLang="en-US" sz="1400" dirty="0">
                          <a:solidFill>
                            <a:schemeClr val="tx1"/>
                          </a:solidFill>
                        </a:rPr>
                        <a:t>反応する抗体に結合させ検出する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a:solidFill>
                            <a:schemeClr val="tx1"/>
                          </a:solidFill>
                        </a:rPr>
                        <a:t>現場</a:t>
                      </a:r>
                      <a:r>
                        <a:rPr kumimoji="1" lang="ja-JP" altLang="en-US" sz="1400" dirty="0">
                          <a:solidFill>
                            <a:schemeClr val="tx1"/>
                          </a:solidFill>
                        </a:rPr>
                        <a:t>で迅速な判定が可能であるが、感度は高くない（偽陰性）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lang="ja-JP" altLang="en-US" sz="1800" dirty="0">
                          <a:solidFill>
                            <a:schemeClr val="tx1"/>
                          </a:solidFill>
                        </a:rPr>
                        <a:t>抗体検査</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a:solidFill>
                            <a:schemeClr val="tx1"/>
                          </a:solidFill>
                        </a:rPr>
                        <a:t>対象</a:t>
                      </a:r>
                      <a:r>
                        <a:rPr kumimoji="1" lang="ja-JP" altLang="en-US" sz="1400" dirty="0">
                          <a:solidFill>
                            <a:schemeClr val="tx1"/>
                          </a:solidFill>
                        </a:rPr>
                        <a:t>病原体に対して体内で生産された</a:t>
                      </a:r>
                      <a:r>
                        <a:rPr kumimoji="1" lang="ja-JP" altLang="en-US" sz="1400">
                          <a:solidFill>
                            <a:schemeClr val="tx1"/>
                          </a:solidFill>
                        </a:rPr>
                        <a:t>抗体を検出</a:t>
                      </a:r>
                      <a:r>
                        <a:rPr kumimoji="1" lang="ja-JP" altLang="en-US" sz="1400" dirty="0">
                          <a:solidFill>
                            <a:schemeClr val="tx1"/>
                          </a:solidFill>
                        </a:rPr>
                        <a:t>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400">
                          <a:solidFill>
                            <a:schemeClr val="tx1"/>
                          </a:solidFill>
                        </a:rPr>
                        <a:t>検体採取時の感染の有無、過去の感染の有無が判断可能</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lang="ja-JP" altLang="en-US" sz="1800" dirty="0">
                          <a:solidFill>
                            <a:schemeClr val="tx1"/>
                          </a:solidFill>
                        </a:rPr>
                        <a:t>質量分析</a:t>
                      </a:r>
                      <a:endParaRPr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a:solidFill>
                            <a:schemeClr val="tx1"/>
                          </a:solidFill>
                        </a:rPr>
                        <a:t>レーザー</a:t>
                      </a:r>
                      <a:r>
                        <a:rPr kumimoji="1" lang="ja-JP" altLang="en-US" sz="1400" dirty="0">
                          <a:solidFill>
                            <a:schemeClr val="tx1"/>
                          </a:solidFill>
                        </a:rPr>
                        <a:t>照射し、遊離、浮遊した物質の浮遊時間と重さから生物剤を識別する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a:solidFill>
                            <a:schemeClr val="tx1"/>
                          </a:solidFill>
                        </a:rPr>
                        <a:t>大型</a:t>
                      </a:r>
                      <a:r>
                        <a:rPr kumimoji="1" lang="ja-JP" altLang="en-US" sz="1400" dirty="0">
                          <a:solidFill>
                            <a:schemeClr val="tx1"/>
                          </a:solidFill>
                        </a:rPr>
                        <a:t>の測定器材となり、ライブラリの整備</a:t>
                      </a:r>
                      <a:r>
                        <a:rPr kumimoji="1" lang="ja-JP" altLang="en-US" sz="1400">
                          <a:solidFill>
                            <a:schemeClr val="tx1"/>
                          </a:solidFill>
                        </a:rPr>
                        <a:t>が必要</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rPr>
                        <a:t>検</a:t>
                      </a:r>
                      <a:r>
                        <a:rPr kumimoji="1" lang="ja-JP" altLang="en-US" sz="1800">
                          <a:solidFill>
                            <a:schemeClr val="tx1"/>
                          </a:solidFill>
                        </a:rPr>
                        <a:t>鏡、培養</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a:solidFill>
                            <a:schemeClr val="tx1"/>
                          </a:solidFill>
                        </a:rPr>
                        <a:t>採取した試料中の病原体を培養して増殖させ、顕微鏡</a:t>
                      </a:r>
                      <a:r>
                        <a:rPr kumimoji="1" lang="ja-JP" altLang="en-US" sz="1400" dirty="0">
                          <a:solidFill>
                            <a:schemeClr val="tx1"/>
                          </a:solidFill>
                        </a:rPr>
                        <a:t>で</a:t>
                      </a:r>
                      <a:r>
                        <a:rPr kumimoji="1" lang="ja-JP" altLang="en-US" sz="1400">
                          <a:solidFill>
                            <a:schemeClr val="tx1"/>
                          </a:solidFill>
                        </a:rPr>
                        <a:t>判定する</a:t>
                      </a:r>
                      <a:endParaRPr kumimoji="1" lang="en-US" altLang="ja-JP" sz="1400" dirty="0">
                        <a:solidFill>
                          <a:schemeClr val="tx1"/>
                        </a:solidFill>
                      </a:endParaRPr>
                    </a:p>
                    <a:p>
                      <a:r>
                        <a:rPr kumimoji="1" lang="ja-JP" altLang="en-US" sz="1400">
                          <a:solidFill>
                            <a:schemeClr val="tx1"/>
                          </a:solidFill>
                        </a:rPr>
                        <a:t>細菌の場合は、試料を染色し、培養せずに検鏡することも可能</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a:solidFill>
                            <a:schemeClr val="tx1"/>
                          </a:solidFill>
                        </a:rPr>
                        <a:t>検鏡は比較的容易であるが、培養には専門技術と時間</a:t>
                      </a:r>
                      <a:r>
                        <a:rPr kumimoji="1" lang="ja-JP" altLang="en-US" sz="1400" dirty="0">
                          <a:solidFill>
                            <a:schemeClr val="tx1"/>
                          </a:solidFill>
                        </a:rPr>
                        <a:t>を</a:t>
                      </a:r>
                      <a:r>
                        <a:rPr kumimoji="1" lang="ja-JP" altLang="en-US" sz="1400">
                          <a:solidFill>
                            <a:schemeClr val="tx1"/>
                          </a:solidFill>
                        </a:rPr>
                        <a:t>要する。</a:t>
                      </a:r>
                      <a:endParaRPr kumimoji="1" lang="en-US" altLang="ja-JP" sz="1400" dirty="0">
                        <a:solidFill>
                          <a:schemeClr val="tx1"/>
                        </a:solidFill>
                      </a:endParaRPr>
                    </a:p>
                    <a:p>
                      <a:r>
                        <a:rPr kumimoji="1" lang="ja-JP" altLang="en-US" sz="1400">
                          <a:solidFill>
                            <a:schemeClr val="tx1"/>
                          </a:solidFill>
                        </a:rPr>
                        <a:t>検鏡は、ウイルス</a:t>
                      </a:r>
                      <a:r>
                        <a:rPr kumimoji="1" lang="ja-JP" altLang="en-US" sz="1400" dirty="0">
                          <a:solidFill>
                            <a:schemeClr val="tx1"/>
                          </a:solidFill>
                        </a:rPr>
                        <a:t>には対応困難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68587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400" dirty="0"/>
              <a:t>生物剤テロの徴候</a:t>
            </a:r>
          </a:p>
        </p:txBody>
      </p:sp>
      <p:sp>
        <p:nvSpPr>
          <p:cNvPr id="3" name="コンテンツ プレースホルダー 2"/>
          <p:cNvSpPr>
            <a:spLocks noGrp="1"/>
          </p:cNvSpPr>
          <p:nvPr>
            <p:ph idx="1"/>
          </p:nvPr>
        </p:nvSpPr>
        <p:spPr>
          <a:xfrm>
            <a:off x="482600" y="1209539"/>
            <a:ext cx="8140700" cy="3797835"/>
          </a:xfrm>
        </p:spPr>
        <p:txBody>
          <a:bodyPr>
            <a:normAutofit/>
          </a:bodyPr>
          <a:lstStyle/>
          <a:p>
            <a:r>
              <a:rPr kumimoji="1" lang="ja-JP" altLang="en-US" sz="2000" dirty="0"/>
              <a:t>健康な人々の間に急速に特定の疾患、共通の症状の患者</a:t>
            </a:r>
            <a:r>
              <a:rPr lang="ja-JP" altLang="en-US" sz="2000" dirty="0"/>
              <a:t>が広がる</a:t>
            </a:r>
            <a:endParaRPr lang="en-US" altLang="ja-JP" sz="2000" dirty="0"/>
          </a:p>
          <a:p>
            <a:r>
              <a:rPr lang="ja-JP" altLang="en-US" sz="2000" dirty="0"/>
              <a:t>発熱、呼吸器症状、消化器症状で受診する人が急増する</a:t>
            </a:r>
            <a:endParaRPr lang="en-US" altLang="ja-JP" sz="2000" dirty="0"/>
          </a:p>
          <a:p>
            <a:r>
              <a:rPr lang="ja-JP" altLang="en-US" sz="2000" dirty="0"/>
              <a:t>患者数が短期間の内に増加し減少する</a:t>
            </a:r>
            <a:endParaRPr lang="en-US" altLang="ja-JP" sz="2000" dirty="0"/>
          </a:p>
          <a:p>
            <a:r>
              <a:rPr lang="ja-JP" altLang="en-US" sz="2000" dirty="0"/>
              <a:t>感染症は始まる時期、パターンにと特徴的なものがない</a:t>
            </a:r>
            <a:endParaRPr lang="en-US" altLang="ja-JP" sz="2000" dirty="0"/>
          </a:p>
          <a:p>
            <a:r>
              <a:rPr lang="ja-JP" altLang="en-US" sz="2000" dirty="0"/>
              <a:t>通常の流行期でない時期の感染症が多発している</a:t>
            </a:r>
            <a:endParaRPr lang="en-US" altLang="ja-JP" sz="2000" dirty="0"/>
          </a:p>
          <a:p>
            <a:r>
              <a:rPr lang="ja-JP" altLang="en-US" sz="2000" dirty="0"/>
              <a:t>患者が一か所から多く発生</a:t>
            </a:r>
            <a:endParaRPr lang="en-US" altLang="ja-JP" sz="2000" dirty="0"/>
          </a:p>
          <a:p>
            <a:r>
              <a:rPr lang="ja-JP" altLang="en-US" sz="2000" dirty="0"/>
              <a:t>急速に重篤化し、生命の危険がある患者の発生</a:t>
            </a:r>
            <a:endParaRPr lang="en-US" altLang="ja-JP" sz="2000" dirty="0"/>
          </a:p>
          <a:p>
            <a:r>
              <a:rPr lang="ja-JP" altLang="en-US" sz="2000" dirty="0"/>
              <a:t>余り見られない病気の発生（肺炭疽、野兎病、ペスト）</a:t>
            </a:r>
            <a:endParaRPr lang="en-US" altLang="ja-JP" sz="2000" dirty="0"/>
          </a:p>
          <a:p>
            <a:pPr marL="0" indent="0">
              <a:buNone/>
            </a:pPr>
            <a:endParaRPr lang="en-US" altLang="ja-JP" sz="2000" dirty="0"/>
          </a:p>
        </p:txBody>
      </p:sp>
      <p:sp>
        <p:nvSpPr>
          <p:cNvPr id="4" name="スライド番号プレースホルダー 3"/>
          <p:cNvSpPr>
            <a:spLocks noGrp="1"/>
          </p:cNvSpPr>
          <p:nvPr>
            <p:ph type="sldNum" sz="quarter" idx="12"/>
          </p:nvPr>
        </p:nvSpPr>
        <p:spPr/>
        <p:txBody>
          <a:bodyPr/>
          <a:lstStyle/>
          <a:p>
            <a:fld id="{3703C944-5F21-DB4B-805C-66633127842B}" type="slidenum">
              <a:rPr lang="ja-JP" altLang="en-US" smtClean="0"/>
              <a:pPr/>
              <a:t>3</a:t>
            </a:fld>
            <a:endParaRPr lang="ja-JP" altLang="en-US"/>
          </a:p>
        </p:txBody>
      </p:sp>
      <p:sp>
        <p:nvSpPr>
          <p:cNvPr id="5" name="テキスト ボックス 4"/>
          <p:cNvSpPr txBox="1"/>
          <p:nvPr/>
        </p:nvSpPr>
        <p:spPr>
          <a:xfrm>
            <a:off x="311149" y="698500"/>
            <a:ext cx="8494633" cy="369332"/>
          </a:xfrm>
          <a:prstGeom prst="rect">
            <a:avLst/>
          </a:prstGeom>
          <a:noFill/>
        </p:spPr>
        <p:txBody>
          <a:bodyPr wrap="none" rtlCol="0">
            <a:spAutoFit/>
          </a:bodyPr>
          <a:lstStyle/>
          <a:p>
            <a:r>
              <a:rPr kumimoji="1" lang="ja-JP" altLang="en-US" dirty="0"/>
              <a:t>生物剤テロの現場では被害者は発生しないが、潜伏期間後に下記の様相を呈する</a:t>
            </a:r>
          </a:p>
        </p:txBody>
      </p:sp>
    </p:spTree>
    <p:extLst>
      <p:ext uri="{BB962C8B-B14F-4D97-AF65-F5344CB8AC3E}">
        <p14:creationId xmlns:p14="http://schemas.microsoft.com/office/powerpoint/2010/main" val="2615666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FCBB7B-8B3D-E045-BFE6-E96AC2D44255}"/>
              </a:ext>
            </a:extLst>
          </p:cNvPr>
          <p:cNvSpPr>
            <a:spLocks noGrp="1"/>
          </p:cNvSpPr>
          <p:nvPr>
            <p:ph type="title"/>
          </p:nvPr>
        </p:nvSpPr>
        <p:spPr/>
        <p:txBody>
          <a:bodyPr/>
          <a:lstStyle/>
          <a:p>
            <a:r>
              <a:rPr kumimoji="1" lang="ja-JP" altLang="en-US"/>
              <a:t>生物剤の種類</a:t>
            </a:r>
          </a:p>
        </p:txBody>
      </p:sp>
      <p:sp>
        <p:nvSpPr>
          <p:cNvPr id="3" name="コンテンツ プレースホルダー 2">
            <a:extLst>
              <a:ext uri="{FF2B5EF4-FFF2-40B4-BE49-F238E27FC236}">
                <a16:creationId xmlns:a16="http://schemas.microsoft.com/office/drawing/2014/main" id="{358FADDD-DF94-F140-BDF0-44C10EC5E346}"/>
              </a:ext>
            </a:extLst>
          </p:cNvPr>
          <p:cNvSpPr>
            <a:spLocks noGrp="1"/>
          </p:cNvSpPr>
          <p:nvPr>
            <p:ph idx="1"/>
          </p:nvPr>
        </p:nvSpPr>
        <p:spPr>
          <a:xfrm>
            <a:off x="628650" y="834889"/>
            <a:ext cx="7886700" cy="4200098"/>
          </a:xfrm>
        </p:spPr>
        <p:txBody>
          <a:bodyPr>
            <a:normAutofit fontScale="77500" lnSpcReduction="20000"/>
          </a:bodyPr>
          <a:lstStyle/>
          <a:p>
            <a:pPr>
              <a:lnSpc>
                <a:spcPct val="120000"/>
              </a:lnSpc>
            </a:pPr>
            <a:r>
              <a:rPr kumimoji="1" lang="ja-JP" altLang="en-US"/>
              <a:t>ウイルス</a:t>
            </a:r>
            <a:endParaRPr kumimoji="1" lang="en-US" altLang="ja-JP" dirty="0"/>
          </a:p>
          <a:p>
            <a:pPr lvl="1">
              <a:lnSpc>
                <a:spcPct val="120000"/>
              </a:lnSpc>
            </a:pPr>
            <a:r>
              <a:rPr lang="ja-JP" altLang="en-US"/>
              <a:t>タンパク質の外殻と遺伝子である核酸（</a:t>
            </a:r>
            <a:r>
              <a:rPr lang="en-US" altLang="ja-JP" dirty="0"/>
              <a:t>DNA</a:t>
            </a:r>
            <a:r>
              <a:rPr lang="ja-JP" altLang="en-US"/>
              <a:t>、</a:t>
            </a:r>
            <a:r>
              <a:rPr lang="en-US" altLang="ja-JP" dirty="0"/>
              <a:t>RNA)</a:t>
            </a:r>
            <a:r>
              <a:rPr lang="ja-JP" altLang="en-US"/>
              <a:t>から構成</a:t>
            </a:r>
            <a:endParaRPr lang="en-US" altLang="ja-JP" dirty="0"/>
          </a:p>
          <a:p>
            <a:pPr lvl="1">
              <a:lnSpc>
                <a:spcPct val="120000"/>
              </a:lnSpc>
            </a:pPr>
            <a:r>
              <a:rPr lang="ja-JP" altLang="en-US"/>
              <a:t>自己増殖ができない</a:t>
            </a:r>
            <a:endParaRPr lang="en-US" altLang="ja-JP" dirty="0"/>
          </a:p>
          <a:p>
            <a:pPr>
              <a:lnSpc>
                <a:spcPct val="120000"/>
              </a:lnSpc>
            </a:pPr>
            <a:r>
              <a:rPr lang="ja-JP" altLang="en-US"/>
              <a:t>細菌</a:t>
            </a:r>
            <a:endParaRPr lang="en-US" altLang="ja-JP" dirty="0"/>
          </a:p>
          <a:p>
            <a:pPr lvl="1">
              <a:lnSpc>
                <a:spcPct val="120000"/>
              </a:lnSpc>
            </a:pPr>
            <a:r>
              <a:rPr lang="ja-JP" altLang="en-US"/>
              <a:t>細胞を持ち、自己複製能力を持った微生物</a:t>
            </a:r>
            <a:endParaRPr lang="en-US" altLang="ja-JP" dirty="0"/>
          </a:p>
          <a:p>
            <a:pPr lvl="1">
              <a:lnSpc>
                <a:spcPct val="120000"/>
              </a:lnSpc>
            </a:pPr>
            <a:r>
              <a:rPr lang="ja-JP" altLang="en-US"/>
              <a:t>自己増殖できる</a:t>
            </a:r>
            <a:endParaRPr lang="en-US" altLang="ja-JP" dirty="0"/>
          </a:p>
          <a:p>
            <a:pPr>
              <a:lnSpc>
                <a:spcPct val="120000"/>
              </a:lnSpc>
            </a:pPr>
            <a:r>
              <a:rPr kumimoji="1" lang="ja-JP" altLang="en-US"/>
              <a:t>毒素</a:t>
            </a:r>
            <a:endParaRPr kumimoji="1" lang="en-US" altLang="ja-JP" dirty="0"/>
          </a:p>
          <a:p>
            <a:pPr lvl="1">
              <a:lnSpc>
                <a:spcPct val="120000"/>
              </a:lnSpc>
            </a:pPr>
            <a:r>
              <a:rPr lang="ja-JP" altLang="en-US"/>
              <a:t>動植物、菌類及び貝類が生産する有毒化学物資</a:t>
            </a:r>
            <a:endParaRPr lang="en-US" altLang="ja-JP" dirty="0"/>
          </a:p>
          <a:p>
            <a:pPr lvl="1">
              <a:lnSpc>
                <a:spcPct val="120000"/>
              </a:lnSpc>
            </a:pPr>
            <a:r>
              <a:rPr lang="ja-JP" altLang="en-US"/>
              <a:t>化学兵器に似た効果</a:t>
            </a:r>
            <a:endParaRPr lang="en-US" altLang="ja-JP" dirty="0"/>
          </a:p>
          <a:p>
            <a:pPr lvl="1">
              <a:lnSpc>
                <a:spcPct val="120000"/>
              </a:lnSpc>
            </a:pPr>
            <a:r>
              <a:rPr lang="ja-JP" altLang="en-US"/>
              <a:t>一般に症状の発症まで半日～数日</a:t>
            </a:r>
            <a:endParaRPr lang="en-US" altLang="ja-JP" dirty="0"/>
          </a:p>
          <a:p>
            <a:pPr lvl="1">
              <a:lnSpc>
                <a:spcPct val="120000"/>
              </a:lnSpc>
            </a:pPr>
            <a:r>
              <a:rPr lang="ja-JP" altLang="en-US"/>
              <a:t>二次感染はないが、微量でも死に至る極めて強い毒性を有する</a:t>
            </a:r>
            <a:endParaRPr lang="en-US" altLang="ja-JP" dirty="0"/>
          </a:p>
        </p:txBody>
      </p:sp>
      <p:sp>
        <p:nvSpPr>
          <p:cNvPr id="4" name="スライド番号プレースホルダー 3">
            <a:extLst>
              <a:ext uri="{FF2B5EF4-FFF2-40B4-BE49-F238E27FC236}">
                <a16:creationId xmlns:a16="http://schemas.microsoft.com/office/drawing/2014/main" id="{3FA0F695-0747-E14D-AAF1-63F2410EAF69}"/>
              </a:ext>
            </a:extLst>
          </p:cNvPr>
          <p:cNvSpPr>
            <a:spLocks noGrp="1"/>
          </p:cNvSpPr>
          <p:nvPr>
            <p:ph type="sldNum" sz="quarter" idx="12"/>
          </p:nvPr>
        </p:nvSpPr>
        <p:spPr/>
        <p:txBody>
          <a:bodyPr/>
          <a:lstStyle/>
          <a:p>
            <a:fld id="{3703C944-5F21-DB4B-805C-66633127842B}" type="slidenum">
              <a:rPr lang="ja-JP" altLang="en-US" smtClean="0"/>
              <a:pPr/>
              <a:t>4</a:t>
            </a:fld>
            <a:endParaRPr lang="ja-JP" altLang="en-US"/>
          </a:p>
        </p:txBody>
      </p:sp>
      <p:grpSp>
        <p:nvGrpSpPr>
          <p:cNvPr id="5" name="グループ化 4">
            <a:extLst>
              <a:ext uri="{FF2B5EF4-FFF2-40B4-BE49-F238E27FC236}">
                <a16:creationId xmlns:a16="http://schemas.microsoft.com/office/drawing/2014/main" id="{F8A32489-0331-2140-B917-05718C5336FF}"/>
              </a:ext>
            </a:extLst>
          </p:cNvPr>
          <p:cNvGrpSpPr/>
          <p:nvPr/>
        </p:nvGrpSpPr>
        <p:grpSpPr>
          <a:xfrm>
            <a:off x="7841246" y="1382606"/>
            <a:ext cx="960893" cy="948430"/>
            <a:chOff x="4099211" y="632543"/>
            <a:chExt cx="434850" cy="429210"/>
          </a:xfrm>
        </p:grpSpPr>
        <p:grpSp>
          <p:nvGrpSpPr>
            <p:cNvPr id="6" name="グループ化 5">
              <a:extLst>
                <a:ext uri="{FF2B5EF4-FFF2-40B4-BE49-F238E27FC236}">
                  <a16:creationId xmlns:a16="http://schemas.microsoft.com/office/drawing/2014/main" id="{8A987335-1436-114A-A5D4-73CEDE7B6CA5}"/>
                </a:ext>
              </a:extLst>
            </p:cNvPr>
            <p:cNvGrpSpPr/>
            <p:nvPr/>
          </p:nvGrpSpPr>
          <p:grpSpPr>
            <a:xfrm>
              <a:off x="4178300" y="717550"/>
              <a:ext cx="284954" cy="274638"/>
              <a:chOff x="4178300" y="717550"/>
              <a:chExt cx="284954" cy="274638"/>
            </a:xfrm>
          </p:grpSpPr>
          <p:sp>
            <p:nvSpPr>
              <p:cNvPr id="34" name="円/楕円 33">
                <a:extLst>
                  <a:ext uri="{FF2B5EF4-FFF2-40B4-BE49-F238E27FC236}">
                    <a16:creationId xmlns:a16="http://schemas.microsoft.com/office/drawing/2014/main" id="{56CE91CE-57BC-9B40-9742-04F5841FED6C}"/>
                  </a:ext>
                </a:extLst>
              </p:cNvPr>
              <p:cNvSpPr/>
              <p:nvPr/>
            </p:nvSpPr>
            <p:spPr>
              <a:xfrm>
                <a:off x="4178300" y="717550"/>
                <a:ext cx="284954" cy="274638"/>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フリーフォーム 34">
                <a:extLst>
                  <a:ext uri="{FF2B5EF4-FFF2-40B4-BE49-F238E27FC236}">
                    <a16:creationId xmlns:a16="http://schemas.microsoft.com/office/drawing/2014/main" id="{BF927244-91BE-BC4A-82CC-A9DC3314C179}"/>
                  </a:ext>
                </a:extLst>
              </p:cNvPr>
              <p:cNvSpPr/>
              <p:nvPr/>
            </p:nvSpPr>
            <p:spPr>
              <a:xfrm>
                <a:off x="4241003" y="796131"/>
                <a:ext cx="186536" cy="117475"/>
              </a:xfrm>
              <a:custGeom>
                <a:avLst/>
                <a:gdLst>
                  <a:gd name="connsiteX0" fmla="*/ 0 w 2089150"/>
                  <a:gd name="connsiteY0" fmla="*/ 0 h 1587397"/>
                  <a:gd name="connsiteX1" fmla="*/ 196850 w 2089150"/>
                  <a:gd name="connsiteY1" fmla="*/ 387350 h 1587397"/>
                  <a:gd name="connsiteX2" fmla="*/ 1098550 w 2089150"/>
                  <a:gd name="connsiteY2" fmla="*/ 488950 h 1587397"/>
                  <a:gd name="connsiteX3" fmla="*/ 1270000 w 2089150"/>
                  <a:gd name="connsiteY3" fmla="*/ 1441450 h 1587397"/>
                  <a:gd name="connsiteX4" fmla="*/ 2089150 w 2089150"/>
                  <a:gd name="connsiteY4" fmla="*/ 1568450 h 15873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9150" h="1587397">
                    <a:moveTo>
                      <a:pt x="0" y="0"/>
                    </a:moveTo>
                    <a:cubicBezTo>
                      <a:pt x="6879" y="152929"/>
                      <a:pt x="13758" y="305858"/>
                      <a:pt x="196850" y="387350"/>
                    </a:cubicBezTo>
                    <a:cubicBezTo>
                      <a:pt x="379942" y="468842"/>
                      <a:pt x="919692" y="313267"/>
                      <a:pt x="1098550" y="488950"/>
                    </a:cubicBezTo>
                    <a:cubicBezTo>
                      <a:pt x="1277408" y="664633"/>
                      <a:pt x="1104900" y="1261533"/>
                      <a:pt x="1270000" y="1441450"/>
                    </a:cubicBezTo>
                    <a:cubicBezTo>
                      <a:pt x="1435100" y="1621367"/>
                      <a:pt x="1762125" y="1594908"/>
                      <a:pt x="2089150" y="1568450"/>
                    </a:cubicBezTo>
                  </a:path>
                </a:pathLst>
              </a:cu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 name="直線コネクタ 35">
                <a:extLst>
                  <a:ext uri="{FF2B5EF4-FFF2-40B4-BE49-F238E27FC236}">
                    <a16:creationId xmlns:a16="http://schemas.microsoft.com/office/drawing/2014/main" id="{BA033668-AE26-A441-878E-99C8B9787DA7}"/>
                  </a:ext>
                </a:extLst>
              </p:cNvPr>
              <p:cNvCxnSpPr/>
              <p:nvPr/>
            </p:nvCxnSpPr>
            <p:spPr>
              <a:xfrm flipH="1">
                <a:off x="4257675" y="796131"/>
                <a:ext cx="19050" cy="2857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240A6B72-5E7C-5048-B816-1EF5D9DDA0B8}"/>
                  </a:ext>
                </a:extLst>
              </p:cNvPr>
              <p:cNvCxnSpPr/>
              <p:nvPr/>
            </p:nvCxnSpPr>
            <p:spPr>
              <a:xfrm flipH="1">
                <a:off x="4301727" y="796131"/>
                <a:ext cx="19050" cy="28575"/>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AFFC03E2-57A3-084A-8287-21D0EF99B20A}"/>
                  </a:ext>
                </a:extLst>
              </p:cNvPr>
              <p:cNvCxnSpPr/>
              <p:nvPr/>
            </p:nvCxnSpPr>
            <p:spPr>
              <a:xfrm flipH="1">
                <a:off x="4335858" y="808036"/>
                <a:ext cx="19050" cy="28575"/>
              </a:xfrm>
              <a:prstGeom prst="line">
                <a:avLst/>
              </a:prstGeom>
              <a:ln w="12700">
                <a:solidFill>
                  <a:srgbClr val="FFCC66"/>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42C9C89F-40DC-AB40-AFD2-62DA6C43695C}"/>
                  </a:ext>
                </a:extLst>
              </p:cNvPr>
              <p:cNvCxnSpPr/>
              <p:nvPr/>
            </p:nvCxnSpPr>
            <p:spPr>
              <a:xfrm flipH="1">
                <a:off x="4355303" y="847720"/>
                <a:ext cx="19050" cy="285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6F5E5D44-97D7-2F41-9EC3-D2BDD593DE94}"/>
                  </a:ext>
                </a:extLst>
              </p:cNvPr>
              <p:cNvCxnSpPr/>
              <p:nvPr/>
            </p:nvCxnSpPr>
            <p:spPr>
              <a:xfrm flipH="1">
                <a:off x="4387850" y="882649"/>
                <a:ext cx="19050" cy="2857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7" name="グループ化 6">
              <a:extLst>
                <a:ext uri="{FF2B5EF4-FFF2-40B4-BE49-F238E27FC236}">
                  <a16:creationId xmlns:a16="http://schemas.microsoft.com/office/drawing/2014/main" id="{3559F2BF-6648-D148-BCEA-2E640D84FC8D}"/>
                </a:ext>
              </a:extLst>
            </p:cNvPr>
            <p:cNvGrpSpPr/>
            <p:nvPr/>
          </p:nvGrpSpPr>
          <p:grpSpPr>
            <a:xfrm>
              <a:off x="4397375" y="674329"/>
              <a:ext cx="58898" cy="66240"/>
              <a:chOff x="4397375" y="674329"/>
              <a:chExt cx="58898" cy="66240"/>
            </a:xfrm>
          </p:grpSpPr>
          <p:sp>
            <p:nvSpPr>
              <p:cNvPr id="32" name="円/楕円 31">
                <a:extLst>
                  <a:ext uri="{FF2B5EF4-FFF2-40B4-BE49-F238E27FC236}">
                    <a16:creationId xmlns:a16="http://schemas.microsoft.com/office/drawing/2014/main" id="{D58E61E5-0833-694B-935C-0718178D3431}"/>
                  </a:ext>
                </a:extLst>
              </p:cNvPr>
              <p:cNvSpPr/>
              <p:nvPr/>
            </p:nvSpPr>
            <p:spPr>
              <a:xfrm rot="3404715">
                <a:off x="4409785" y="675098"/>
                <a:ext cx="47258"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コネクタ 32">
                <a:extLst>
                  <a:ext uri="{FF2B5EF4-FFF2-40B4-BE49-F238E27FC236}">
                    <a16:creationId xmlns:a16="http://schemas.microsoft.com/office/drawing/2014/main" id="{F5881CD9-541F-6340-9787-C34DE889FA80}"/>
                  </a:ext>
                </a:extLst>
              </p:cNvPr>
              <p:cNvCxnSpPr/>
              <p:nvPr/>
            </p:nvCxnSpPr>
            <p:spPr>
              <a:xfrm flipH="1">
                <a:off x="4397375" y="694531"/>
                <a:ext cx="33338" cy="460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グループ化 7">
              <a:extLst>
                <a:ext uri="{FF2B5EF4-FFF2-40B4-BE49-F238E27FC236}">
                  <a16:creationId xmlns:a16="http://schemas.microsoft.com/office/drawing/2014/main" id="{79C1CC58-129E-5B46-BDBC-AC55F0B0257D}"/>
                </a:ext>
              </a:extLst>
            </p:cNvPr>
            <p:cNvGrpSpPr/>
            <p:nvPr/>
          </p:nvGrpSpPr>
          <p:grpSpPr>
            <a:xfrm rot="1898689">
              <a:off x="4468017" y="767990"/>
              <a:ext cx="58898" cy="66240"/>
              <a:chOff x="4397375" y="674329"/>
              <a:chExt cx="58898" cy="66240"/>
            </a:xfrm>
          </p:grpSpPr>
          <p:sp>
            <p:nvSpPr>
              <p:cNvPr id="30" name="円/楕円 29">
                <a:extLst>
                  <a:ext uri="{FF2B5EF4-FFF2-40B4-BE49-F238E27FC236}">
                    <a16:creationId xmlns:a16="http://schemas.microsoft.com/office/drawing/2014/main" id="{2F971716-C3E1-2F41-8E6E-112427F8478D}"/>
                  </a:ext>
                </a:extLst>
              </p:cNvPr>
              <p:cNvSpPr/>
              <p:nvPr/>
            </p:nvSpPr>
            <p:spPr>
              <a:xfrm rot="3404715">
                <a:off x="4409785" y="675098"/>
                <a:ext cx="47258"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 name="直線コネクタ 30">
                <a:extLst>
                  <a:ext uri="{FF2B5EF4-FFF2-40B4-BE49-F238E27FC236}">
                    <a16:creationId xmlns:a16="http://schemas.microsoft.com/office/drawing/2014/main" id="{FAF09DEA-82E0-DD44-9AB8-10E0AC584DF8}"/>
                  </a:ext>
                </a:extLst>
              </p:cNvPr>
              <p:cNvCxnSpPr/>
              <p:nvPr/>
            </p:nvCxnSpPr>
            <p:spPr>
              <a:xfrm flipH="1">
                <a:off x="4397375" y="694531"/>
                <a:ext cx="33338" cy="460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 name="グループ化 8">
              <a:extLst>
                <a:ext uri="{FF2B5EF4-FFF2-40B4-BE49-F238E27FC236}">
                  <a16:creationId xmlns:a16="http://schemas.microsoft.com/office/drawing/2014/main" id="{CA483E5A-39AD-F042-872A-FAB5A8B610B3}"/>
                </a:ext>
              </a:extLst>
            </p:cNvPr>
            <p:cNvGrpSpPr/>
            <p:nvPr/>
          </p:nvGrpSpPr>
          <p:grpSpPr>
            <a:xfrm rot="4042013">
              <a:off x="4471492" y="871597"/>
              <a:ext cx="58898" cy="66240"/>
              <a:chOff x="4397375" y="674329"/>
              <a:chExt cx="58898" cy="66240"/>
            </a:xfrm>
          </p:grpSpPr>
          <p:sp>
            <p:nvSpPr>
              <p:cNvPr id="28" name="円/楕円 27">
                <a:extLst>
                  <a:ext uri="{FF2B5EF4-FFF2-40B4-BE49-F238E27FC236}">
                    <a16:creationId xmlns:a16="http://schemas.microsoft.com/office/drawing/2014/main" id="{EA723C77-7C0B-C143-8318-F5AE51A4432A}"/>
                  </a:ext>
                </a:extLst>
              </p:cNvPr>
              <p:cNvSpPr/>
              <p:nvPr/>
            </p:nvSpPr>
            <p:spPr>
              <a:xfrm rot="3404715">
                <a:off x="4409785" y="675098"/>
                <a:ext cx="47258"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9" name="直線コネクタ 28">
                <a:extLst>
                  <a:ext uri="{FF2B5EF4-FFF2-40B4-BE49-F238E27FC236}">
                    <a16:creationId xmlns:a16="http://schemas.microsoft.com/office/drawing/2014/main" id="{B5AD62DD-993B-1F4A-A8E1-C3804FCFA3B5}"/>
                  </a:ext>
                </a:extLst>
              </p:cNvPr>
              <p:cNvCxnSpPr/>
              <p:nvPr/>
            </p:nvCxnSpPr>
            <p:spPr>
              <a:xfrm flipH="1">
                <a:off x="4397375" y="694531"/>
                <a:ext cx="33338" cy="460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a:extLst>
                <a:ext uri="{FF2B5EF4-FFF2-40B4-BE49-F238E27FC236}">
                  <a16:creationId xmlns:a16="http://schemas.microsoft.com/office/drawing/2014/main" id="{C14A0DBE-2C56-AA48-B39A-CF42D7A2E6BF}"/>
                </a:ext>
              </a:extLst>
            </p:cNvPr>
            <p:cNvGrpSpPr/>
            <p:nvPr/>
          </p:nvGrpSpPr>
          <p:grpSpPr>
            <a:xfrm rot="18962358">
              <a:off x="4281271" y="632543"/>
              <a:ext cx="58898" cy="66240"/>
              <a:chOff x="4397375" y="674329"/>
              <a:chExt cx="58898" cy="66240"/>
            </a:xfrm>
          </p:grpSpPr>
          <p:sp>
            <p:nvSpPr>
              <p:cNvPr id="26" name="円/楕円 25">
                <a:extLst>
                  <a:ext uri="{FF2B5EF4-FFF2-40B4-BE49-F238E27FC236}">
                    <a16:creationId xmlns:a16="http://schemas.microsoft.com/office/drawing/2014/main" id="{58D24797-BEA6-C64E-8210-690448DAD01D}"/>
                  </a:ext>
                </a:extLst>
              </p:cNvPr>
              <p:cNvSpPr/>
              <p:nvPr/>
            </p:nvSpPr>
            <p:spPr>
              <a:xfrm rot="3404715">
                <a:off x="4409785" y="675098"/>
                <a:ext cx="47258"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a:extLst>
                  <a:ext uri="{FF2B5EF4-FFF2-40B4-BE49-F238E27FC236}">
                    <a16:creationId xmlns:a16="http://schemas.microsoft.com/office/drawing/2014/main" id="{0D8A2DF2-AB1E-084D-BB6D-D2C48DE60505}"/>
                  </a:ext>
                </a:extLst>
              </p:cNvPr>
              <p:cNvCxnSpPr/>
              <p:nvPr/>
            </p:nvCxnSpPr>
            <p:spPr>
              <a:xfrm flipH="1">
                <a:off x="4397375" y="694531"/>
                <a:ext cx="33338" cy="460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グループ化 10">
              <a:extLst>
                <a:ext uri="{FF2B5EF4-FFF2-40B4-BE49-F238E27FC236}">
                  <a16:creationId xmlns:a16="http://schemas.microsoft.com/office/drawing/2014/main" id="{2220965A-8A82-1047-A9FA-250061E2A095}"/>
                </a:ext>
              </a:extLst>
            </p:cNvPr>
            <p:cNvGrpSpPr/>
            <p:nvPr/>
          </p:nvGrpSpPr>
          <p:grpSpPr>
            <a:xfrm rot="16607422">
              <a:off x="4163161" y="676825"/>
              <a:ext cx="58898" cy="66240"/>
              <a:chOff x="4397375" y="674329"/>
              <a:chExt cx="58898" cy="66240"/>
            </a:xfrm>
          </p:grpSpPr>
          <p:sp>
            <p:nvSpPr>
              <p:cNvPr id="24" name="円/楕円 23">
                <a:extLst>
                  <a:ext uri="{FF2B5EF4-FFF2-40B4-BE49-F238E27FC236}">
                    <a16:creationId xmlns:a16="http://schemas.microsoft.com/office/drawing/2014/main" id="{7B493FEA-333F-E843-9FB9-4EE9A46F73CF}"/>
                  </a:ext>
                </a:extLst>
              </p:cNvPr>
              <p:cNvSpPr/>
              <p:nvPr/>
            </p:nvSpPr>
            <p:spPr>
              <a:xfrm rot="3404715">
                <a:off x="4409785" y="675098"/>
                <a:ext cx="47258"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直線コネクタ 24">
                <a:extLst>
                  <a:ext uri="{FF2B5EF4-FFF2-40B4-BE49-F238E27FC236}">
                    <a16:creationId xmlns:a16="http://schemas.microsoft.com/office/drawing/2014/main" id="{96AE6483-0473-0140-B57E-CB2D31C6C9FA}"/>
                  </a:ext>
                </a:extLst>
              </p:cNvPr>
              <p:cNvCxnSpPr/>
              <p:nvPr/>
            </p:nvCxnSpPr>
            <p:spPr>
              <a:xfrm flipH="1">
                <a:off x="4397375" y="694531"/>
                <a:ext cx="33338" cy="460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a:extLst>
                <a:ext uri="{FF2B5EF4-FFF2-40B4-BE49-F238E27FC236}">
                  <a16:creationId xmlns:a16="http://schemas.microsoft.com/office/drawing/2014/main" id="{37FA6183-71C4-4D49-96C1-BC9F683477C9}"/>
                </a:ext>
              </a:extLst>
            </p:cNvPr>
            <p:cNvGrpSpPr/>
            <p:nvPr/>
          </p:nvGrpSpPr>
          <p:grpSpPr>
            <a:xfrm rot="14133611">
              <a:off x="4102882" y="794059"/>
              <a:ext cx="58898" cy="66240"/>
              <a:chOff x="4397375" y="674329"/>
              <a:chExt cx="58898" cy="66240"/>
            </a:xfrm>
          </p:grpSpPr>
          <p:sp>
            <p:nvSpPr>
              <p:cNvPr id="22" name="円/楕円 21">
                <a:extLst>
                  <a:ext uri="{FF2B5EF4-FFF2-40B4-BE49-F238E27FC236}">
                    <a16:creationId xmlns:a16="http://schemas.microsoft.com/office/drawing/2014/main" id="{D894BC19-EB51-3741-8CEB-3D7A9E21EF11}"/>
                  </a:ext>
                </a:extLst>
              </p:cNvPr>
              <p:cNvSpPr/>
              <p:nvPr/>
            </p:nvSpPr>
            <p:spPr>
              <a:xfrm rot="3404715">
                <a:off x="4409785" y="675098"/>
                <a:ext cx="47258"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a:extLst>
                  <a:ext uri="{FF2B5EF4-FFF2-40B4-BE49-F238E27FC236}">
                    <a16:creationId xmlns:a16="http://schemas.microsoft.com/office/drawing/2014/main" id="{F496883C-A7B2-D042-B3A3-EF440605113E}"/>
                  </a:ext>
                </a:extLst>
              </p:cNvPr>
              <p:cNvCxnSpPr/>
              <p:nvPr/>
            </p:nvCxnSpPr>
            <p:spPr>
              <a:xfrm flipH="1">
                <a:off x="4397375" y="694531"/>
                <a:ext cx="33338" cy="460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 name="グループ化 12">
              <a:extLst>
                <a:ext uri="{FF2B5EF4-FFF2-40B4-BE49-F238E27FC236}">
                  <a16:creationId xmlns:a16="http://schemas.microsoft.com/office/drawing/2014/main" id="{EB5358DD-F210-EF4E-9294-1299ADBAFE3D}"/>
                </a:ext>
              </a:extLst>
            </p:cNvPr>
            <p:cNvGrpSpPr/>
            <p:nvPr/>
          </p:nvGrpSpPr>
          <p:grpSpPr>
            <a:xfrm rot="11340892">
              <a:off x="4130269" y="917812"/>
              <a:ext cx="58898" cy="66240"/>
              <a:chOff x="4397375" y="674329"/>
              <a:chExt cx="58898" cy="66240"/>
            </a:xfrm>
          </p:grpSpPr>
          <p:sp>
            <p:nvSpPr>
              <p:cNvPr id="20" name="円/楕円 19">
                <a:extLst>
                  <a:ext uri="{FF2B5EF4-FFF2-40B4-BE49-F238E27FC236}">
                    <a16:creationId xmlns:a16="http://schemas.microsoft.com/office/drawing/2014/main" id="{15DAE094-DB11-BF45-8399-1A7DF5D5C075}"/>
                  </a:ext>
                </a:extLst>
              </p:cNvPr>
              <p:cNvSpPr/>
              <p:nvPr/>
            </p:nvSpPr>
            <p:spPr>
              <a:xfrm rot="3404715">
                <a:off x="4409785" y="675098"/>
                <a:ext cx="47258"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コネクタ 20">
                <a:extLst>
                  <a:ext uri="{FF2B5EF4-FFF2-40B4-BE49-F238E27FC236}">
                    <a16:creationId xmlns:a16="http://schemas.microsoft.com/office/drawing/2014/main" id="{F78AFBEB-F9DE-F749-9DF3-9776C3502C36}"/>
                  </a:ext>
                </a:extLst>
              </p:cNvPr>
              <p:cNvCxnSpPr/>
              <p:nvPr/>
            </p:nvCxnSpPr>
            <p:spPr>
              <a:xfrm flipH="1">
                <a:off x="4397375" y="694531"/>
                <a:ext cx="33338" cy="460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 name="グループ化 13">
              <a:extLst>
                <a:ext uri="{FF2B5EF4-FFF2-40B4-BE49-F238E27FC236}">
                  <a16:creationId xmlns:a16="http://schemas.microsoft.com/office/drawing/2014/main" id="{5C6E653B-9A96-DD40-96CA-EF130588A952}"/>
                </a:ext>
              </a:extLst>
            </p:cNvPr>
            <p:cNvGrpSpPr/>
            <p:nvPr/>
          </p:nvGrpSpPr>
          <p:grpSpPr>
            <a:xfrm rot="9431151">
              <a:off x="4232290" y="995513"/>
              <a:ext cx="58898" cy="66240"/>
              <a:chOff x="4397375" y="674329"/>
              <a:chExt cx="58898" cy="66240"/>
            </a:xfrm>
          </p:grpSpPr>
          <p:sp>
            <p:nvSpPr>
              <p:cNvPr id="18" name="円/楕円 17">
                <a:extLst>
                  <a:ext uri="{FF2B5EF4-FFF2-40B4-BE49-F238E27FC236}">
                    <a16:creationId xmlns:a16="http://schemas.microsoft.com/office/drawing/2014/main" id="{6C8F223D-FF94-A74D-B6E1-827D228CB07E}"/>
                  </a:ext>
                </a:extLst>
              </p:cNvPr>
              <p:cNvSpPr/>
              <p:nvPr/>
            </p:nvSpPr>
            <p:spPr>
              <a:xfrm rot="3404715">
                <a:off x="4409785" y="675098"/>
                <a:ext cx="47258"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a:extLst>
                  <a:ext uri="{FF2B5EF4-FFF2-40B4-BE49-F238E27FC236}">
                    <a16:creationId xmlns:a16="http://schemas.microsoft.com/office/drawing/2014/main" id="{D7A10660-AED4-2D4C-9E06-F6CF3AE52890}"/>
                  </a:ext>
                </a:extLst>
              </p:cNvPr>
              <p:cNvCxnSpPr/>
              <p:nvPr/>
            </p:nvCxnSpPr>
            <p:spPr>
              <a:xfrm flipH="1">
                <a:off x="4397375" y="694531"/>
                <a:ext cx="33338" cy="460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 name="グループ化 14">
              <a:extLst>
                <a:ext uri="{FF2B5EF4-FFF2-40B4-BE49-F238E27FC236}">
                  <a16:creationId xmlns:a16="http://schemas.microsoft.com/office/drawing/2014/main" id="{2888F2D6-7B2F-5340-81BA-36D6B3A2BED0}"/>
                </a:ext>
              </a:extLst>
            </p:cNvPr>
            <p:cNvGrpSpPr/>
            <p:nvPr/>
          </p:nvGrpSpPr>
          <p:grpSpPr>
            <a:xfrm rot="6573511">
              <a:off x="4399456" y="981245"/>
              <a:ext cx="58898" cy="66240"/>
              <a:chOff x="4397375" y="674329"/>
              <a:chExt cx="58898" cy="66240"/>
            </a:xfrm>
          </p:grpSpPr>
          <p:sp>
            <p:nvSpPr>
              <p:cNvPr id="16" name="円/楕円 15">
                <a:extLst>
                  <a:ext uri="{FF2B5EF4-FFF2-40B4-BE49-F238E27FC236}">
                    <a16:creationId xmlns:a16="http://schemas.microsoft.com/office/drawing/2014/main" id="{16BC8B45-EB15-DD43-8DA6-619D6259CD3A}"/>
                  </a:ext>
                </a:extLst>
              </p:cNvPr>
              <p:cNvSpPr/>
              <p:nvPr/>
            </p:nvSpPr>
            <p:spPr>
              <a:xfrm rot="3404715">
                <a:off x="4409785" y="675098"/>
                <a:ext cx="47258"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コネクタ 16">
                <a:extLst>
                  <a:ext uri="{FF2B5EF4-FFF2-40B4-BE49-F238E27FC236}">
                    <a16:creationId xmlns:a16="http://schemas.microsoft.com/office/drawing/2014/main" id="{8423DAA7-10F6-DB40-AEF1-CB63AC23A2DA}"/>
                  </a:ext>
                </a:extLst>
              </p:cNvPr>
              <p:cNvCxnSpPr/>
              <p:nvPr/>
            </p:nvCxnSpPr>
            <p:spPr>
              <a:xfrm flipH="1">
                <a:off x="4397375" y="694531"/>
                <a:ext cx="33338" cy="460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1" name="グループ化 40">
            <a:extLst>
              <a:ext uri="{FF2B5EF4-FFF2-40B4-BE49-F238E27FC236}">
                <a16:creationId xmlns:a16="http://schemas.microsoft.com/office/drawing/2014/main" id="{8DC11368-D506-274D-B7CB-67E0FF2A72BD}"/>
              </a:ext>
            </a:extLst>
          </p:cNvPr>
          <p:cNvGrpSpPr/>
          <p:nvPr/>
        </p:nvGrpSpPr>
        <p:grpSpPr>
          <a:xfrm rot="20356779">
            <a:off x="6622158" y="2337314"/>
            <a:ext cx="1499322" cy="1223172"/>
            <a:chOff x="3394491" y="500328"/>
            <a:chExt cx="745709" cy="608362"/>
          </a:xfrm>
        </p:grpSpPr>
        <p:sp>
          <p:nvSpPr>
            <p:cNvPr id="42" name="角丸四角形 41">
              <a:extLst>
                <a:ext uri="{FF2B5EF4-FFF2-40B4-BE49-F238E27FC236}">
                  <a16:creationId xmlns:a16="http://schemas.microsoft.com/office/drawing/2014/main" id="{35B399C6-F29D-AC4F-9039-3C097EC2076A}"/>
                </a:ext>
              </a:extLst>
            </p:cNvPr>
            <p:cNvSpPr/>
            <p:nvPr/>
          </p:nvSpPr>
          <p:spPr>
            <a:xfrm rot="1011807">
              <a:off x="3423694" y="583907"/>
              <a:ext cx="471480" cy="183662"/>
            </a:xfrm>
            <a:prstGeom prst="roundRect">
              <a:avLst>
                <a:gd name="adj" fmla="val 50000"/>
              </a:avLst>
            </a:prstGeom>
            <a:solidFill>
              <a:schemeClr val="accent4">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フリーフォーム 42">
              <a:extLst>
                <a:ext uri="{FF2B5EF4-FFF2-40B4-BE49-F238E27FC236}">
                  <a16:creationId xmlns:a16="http://schemas.microsoft.com/office/drawing/2014/main" id="{837A43F8-82FC-0648-952D-B63BC590473B}"/>
                </a:ext>
              </a:extLst>
            </p:cNvPr>
            <p:cNvSpPr/>
            <p:nvPr/>
          </p:nvSpPr>
          <p:spPr>
            <a:xfrm>
              <a:off x="3883025" y="742561"/>
              <a:ext cx="257175" cy="366129"/>
            </a:xfrm>
            <a:custGeom>
              <a:avLst/>
              <a:gdLst>
                <a:gd name="connsiteX0" fmla="*/ 0 w 257175"/>
                <a:gd name="connsiteY0" fmla="*/ 6739 h 366129"/>
                <a:gd name="connsiteX1" fmla="*/ 74613 w 257175"/>
                <a:gd name="connsiteY1" fmla="*/ 8327 h 366129"/>
                <a:gd name="connsiteX2" fmla="*/ 119063 w 257175"/>
                <a:gd name="connsiteY2" fmla="*/ 89289 h 366129"/>
                <a:gd name="connsiteX3" fmla="*/ 180975 w 257175"/>
                <a:gd name="connsiteY3" fmla="*/ 128977 h 366129"/>
                <a:gd name="connsiteX4" fmla="*/ 177800 w 257175"/>
                <a:gd name="connsiteY4" fmla="*/ 352814 h 366129"/>
                <a:gd name="connsiteX5" fmla="*/ 257175 w 257175"/>
                <a:gd name="connsiteY5" fmla="*/ 341702 h 36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7175" h="366129">
                  <a:moveTo>
                    <a:pt x="0" y="6739"/>
                  </a:moveTo>
                  <a:cubicBezTo>
                    <a:pt x="27384" y="654"/>
                    <a:pt x="54769" y="-5431"/>
                    <a:pt x="74613" y="8327"/>
                  </a:cubicBezTo>
                  <a:cubicBezTo>
                    <a:pt x="94457" y="22085"/>
                    <a:pt x="101336" y="69181"/>
                    <a:pt x="119063" y="89289"/>
                  </a:cubicBezTo>
                  <a:cubicBezTo>
                    <a:pt x="136790" y="109397"/>
                    <a:pt x="171186" y="85056"/>
                    <a:pt x="180975" y="128977"/>
                  </a:cubicBezTo>
                  <a:cubicBezTo>
                    <a:pt x="190765" y="172898"/>
                    <a:pt x="165100" y="317360"/>
                    <a:pt x="177800" y="352814"/>
                  </a:cubicBezTo>
                  <a:cubicBezTo>
                    <a:pt x="190500" y="388268"/>
                    <a:pt x="257175" y="341702"/>
                    <a:pt x="257175" y="341702"/>
                  </a:cubicBezTo>
                </a:path>
              </a:pathLst>
            </a:cu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4" name="直線コネクタ 43">
              <a:extLst>
                <a:ext uri="{FF2B5EF4-FFF2-40B4-BE49-F238E27FC236}">
                  <a16:creationId xmlns:a16="http://schemas.microsoft.com/office/drawing/2014/main" id="{4D26AD23-EAA3-C742-93FD-77CCECA7C03E}"/>
                </a:ext>
              </a:extLst>
            </p:cNvPr>
            <p:cNvCxnSpPr/>
            <p:nvPr/>
          </p:nvCxnSpPr>
          <p:spPr>
            <a:xfrm flipV="1">
              <a:off x="3865564" y="607518"/>
              <a:ext cx="25400" cy="3777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1C45F7D7-84FA-864F-891C-30D846831726}"/>
                </a:ext>
              </a:extLst>
            </p:cNvPr>
            <p:cNvCxnSpPr/>
            <p:nvPr/>
          </p:nvCxnSpPr>
          <p:spPr>
            <a:xfrm flipV="1">
              <a:off x="3817939" y="588962"/>
              <a:ext cx="25400" cy="3777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409EA243-5E02-ED41-8FFA-72C89C1A1484}"/>
                </a:ext>
              </a:extLst>
            </p:cNvPr>
            <p:cNvCxnSpPr/>
            <p:nvPr/>
          </p:nvCxnSpPr>
          <p:spPr>
            <a:xfrm flipV="1">
              <a:off x="3768726" y="570077"/>
              <a:ext cx="25400" cy="3777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A74EF58D-9AB2-984E-AF38-2B568338ECC9}"/>
                </a:ext>
              </a:extLst>
            </p:cNvPr>
            <p:cNvCxnSpPr/>
            <p:nvPr/>
          </p:nvCxnSpPr>
          <p:spPr>
            <a:xfrm flipV="1">
              <a:off x="3725868" y="553475"/>
              <a:ext cx="25400" cy="3777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9BFD700C-9428-4B4A-9C0C-22F902A3DB2D}"/>
                </a:ext>
              </a:extLst>
            </p:cNvPr>
            <p:cNvCxnSpPr/>
            <p:nvPr/>
          </p:nvCxnSpPr>
          <p:spPr>
            <a:xfrm flipV="1">
              <a:off x="3675063" y="543951"/>
              <a:ext cx="25400" cy="3777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236CED17-519C-EE4A-9FAE-A2B236BC3ED6}"/>
                </a:ext>
              </a:extLst>
            </p:cNvPr>
            <p:cNvCxnSpPr/>
            <p:nvPr/>
          </p:nvCxnSpPr>
          <p:spPr>
            <a:xfrm flipV="1">
              <a:off x="3636966" y="530159"/>
              <a:ext cx="20880" cy="37772"/>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BD71DD62-72A6-CA4E-B291-6D9762DE6E44}"/>
                </a:ext>
              </a:extLst>
            </p:cNvPr>
            <p:cNvCxnSpPr/>
            <p:nvPr/>
          </p:nvCxnSpPr>
          <p:spPr>
            <a:xfrm flipV="1">
              <a:off x="3582989" y="512862"/>
              <a:ext cx="12700" cy="37772"/>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CEBF6DE9-53AA-014E-BBAD-D69C11FA4CF1}"/>
                </a:ext>
              </a:extLst>
            </p:cNvPr>
            <p:cNvCxnSpPr/>
            <p:nvPr/>
          </p:nvCxnSpPr>
          <p:spPr>
            <a:xfrm flipV="1">
              <a:off x="3525843" y="500328"/>
              <a:ext cx="0" cy="37772"/>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5F3DD954-B666-C94A-9EF4-77186B3A6CE4}"/>
                </a:ext>
              </a:extLst>
            </p:cNvPr>
            <p:cNvCxnSpPr/>
            <p:nvPr/>
          </p:nvCxnSpPr>
          <p:spPr>
            <a:xfrm flipV="1">
              <a:off x="3794126" y="812852"/>
              <a:ext cx="0" cy="44797"/>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0DD9A7ED-C55C-3B41-8AA2-756B90BC1DAA}"/>
                </a:ext>
              </a:extLst>
            </p:cNvPr>
            <p:cNvCxnSpPr/>
            <p:nvPr/>
          </p:nvCxnSpPr>
          <p:spPr>
            <a:xfrm flipV="1">
              <a:off x="3708401" y="798653"/>
              <a:ext cx="25400" cy="3777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085212E2-5B9D-2E43-A0B8-CF88C1202B0F}"/>
                </a:ext>
              </a:extLst>
            </p:cNvPr>
            <p:cNvCxnSpPr/>
            <p:nvPr/>
          </p:nvCxnSpPr>
          <p:spPr>
            <a:xfrm flipV="1">
              <a:off x="3659188" y="779768"/>
              <a:ext cx="25400" cy="3777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F5244A24-7EBF-D844-A53A-56B62303B8B0}"/>
                </a:ext>
              </a:extLst>
            </p:cNvPr>
            <p:cNvCxnSpPr/>
            <p:nvPr/>
          </p:nvCxnSpPr>
          <p:spPr>
            <a:xfrm flipV="1">
              <a:off x="3616330" y="763166"/>
              <a:ext cx="25400" cy="3777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E10DF89F-6E37-E94B-832F-84FF644F30F8}"/>
                </a:ext>
              </a:extLst>
            </p:cNvPr>
            <p:cNvCxnSpPr/>
            <p:nvPr/>
          </p:nvCxnSpPr>
          <p:spPr>
            <a:xfrm flipV="1">
              <a:off x="3565525" y="753642"/>
              <a:ext cx="25400" cy="3777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94DE86FE-B3A3-EA47-8B48-586E6CD031F0}"/>
                </a:ext>
              </a:extLst>
            </p:cNvPr>
            <p:cNvCxnSpPr/>
            <p:nvPr/>
          </p:nvCxnSpPr>
          <p:spPr>
            <a:xfrm flipV="1">
              <a:off x="3527428" y="739850"/>
              <a:ext cx="20880" cy="37772"/>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9DBFEDC2-68CA-504D-9F7B-8F3F1B8B5DE7}"/>
                </a:ext>
              </a:extLst>
            </p:cNvPr>
            <p:cNvCxnSpPr/>
            <p:nvPr/>
          </p:nvCxnSpPr>
          <p:spPr>
            <a:xfrm flipV="1">
              <a:off x="3473451" y="722553"/>
              <a:ext cx="12700" cy="37772"/>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6FA1F251-0546-D247-805F-56D9AA8AD2B8}"/>
                </a:ext>
              </a:extLst>
            </p:cNvPr>
            <p:cNvCxnSpPr/>
            <p:nvPr/>
          </p:nvCxnSpPr>
          <p:spPr>
            <a:xfrm flipV="1">
              <a:off x="3407191" y="672174"/>
              <a:ext cx="29751" cy="18886"/>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D7917049-0FE2-D143-8E41-3F795B0ABBB1}"/>
                </a:ext>
              </a:extLst>
            </p:cNvPr>
            <p:cNvCxnSpPr/>
            <p:nvPr/>
          </p:nvCxnSpPr>
          <p:spPr>
            <a:xfrm flipH="1" flipV="1">
              <a:off x="3843340" y="793624"/>
              <a:ext cx="4099" cy="44796"/>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5823882C-D8E9-6047-BFE7-272B8228D81E}"/>
                </a:ext>
              </a:extLst>
            </p:cNvPr>
            <p:cNvCxnSpPr/>
            <p:nvPr/>
          </p:nvCxnSpPr>
          <p:spPr>
            <a:xfrm flipV="1">
              <a:off x="3892551" y="681617"/>
              <a:ext cx="39687" cy="1382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B35291B5-6FFB-FA4B-A8B3-F2BDAC6083DB}"/>
                </a:ext>
              </a:extLst>
            </p:cNvPr>
            <p:cNvCxnSpPr>
              <a:endCxn id="42" idx="1"/>
            </p:cNvCxnSpPr>
            <p:nvPr/>
          </p:nvCxnSpPr>
          <p:spPr>
            <a:xfrm>
              <a:off x="3394491" y="595891"/>
              <a:ext cx="39340" cy="1146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BFC80E04-94D5-C049-8346-7C067828DAB7}"/>
                </a:ext>
              </a:extLst>
            </p:cNvPr>
            <p:cNvCxnSpPr/>
            <p:nvPr/>
          </p:nvCxnSpPr>
          <p:spPr>
            <a:xfrm flipH="1" flipV="1">
              <a:off x="3451225" y="513647"/>
              <a:ext cx="18394" cy="44472"/>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64" name="円/楕円 63">
              <a:extLst>
                <a:ext uri="{FF2B5EF4-FFF2-40B4-BE49-F238E27FC236}">
                  <a16:creationId xmlns:a16="http://schemas.microsoft.com/office/drawing/2014/main" id="{7259B89F-ACC6-AB4F-9AD8-4CEFAFA4F6CC}"/>
                </a:ext>
              </a:extLst>
            </p:cNvPr>
            <p:cNvSpPr/>
            <p:nvPr/>
          </p:nvSpPr>
          <p:spPr>
            <a:xfrm>
              <a:off x="3745866" y="696842"/>
              <a:ext cx="45719" cy="45719"/>
            </a:xfrm>
            <a:prstGeom prst="ellipse">
              <a:avLst/>
            </a:prstGeom>
            <a:solidFill>
              <a:srgbClr val="D22ED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角丸四角形 64">
              <a:extLst>
                <a:ext uri="{FF2B5EF4-FFF2-40B4-BE49-F238E27FC236}">
                  <a16:creationId xmlns:a16="http://schemas.microsoft.com/office/drawing/2014/main" id="{8C87CAF4-0899-A545-8A74-4C4DC3F34954}"/>
                </a:ext>
              </a:extLst>
            </p:cNvPr>
            <p:cNvSpPr/>
            <p:nvPr/>
          </p:nvSpPr>
          <p:spPr>
            <a:xfrm rot="2107779">
              <a:off x="3511846" y="625127"/>
              <a:ext cx="165100" cy="45719"/>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65">
              <a:extLst>
                <a:ext uri="{FF2B5EF4-FFF2-40B4-BE49-F238E27FC236}">
                  <a16:creationId xmlns:a16="http://schemas.microsoft.com/office/drawing/2014/main" id="{58B18338-8FF4-BC42-94B8-B9746E2E3CE3}"/>
                </a:ext>
              </a:extLst>
            </p:cNvPr>
            <p:cNvSpPr/>
            <p:nvPr/>
          </p:nvSpPr>
          <p:spPr>
            <a:xfrm>
              <a:off x="3685541" y="622429"/>
              <a:ext cx="45719" cy="45719"/>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フリーフォーム 66">
              <a:extLst>
                <a:ext uri="{FF2B5EF4-FFF2-40B4-BE49-F238E27FC236}">
                  <a16:creationId xmlns:a16="http://schemas.microsoft.com/office/drawing/2014/main" id="{1787F163-1FB6-5846-B700-DE7354ED32D9}"/>
                </a:ext>
              </a:extLst>
            </p:cNvPr>
            <p:cNvSpPr/>
            <p:nvPr/>
          </p:nvSpPr>
          <p:spPr>
            <a:xfrm>
              <a:off x="3558388" y="617310"/>
              <a:ext cx="81755" cy="61351"/>
            </a:xfrm>
            <a:custGeom>
              <a:avLst/>
              <a:gdLst>
                <a:gd name="connsiteX0" fmla="*/ 0 w 128587"/>
                <a:gd name="connsiteY0" fmla="*/ 3175 h 94059"/>
                <a:gd name="connsiteX1" fmla="*/ 9525 w 128587"/>
                <a:gd name="connsiteY1" fmla="*/ 1587 h 94059"/>
                <a:gd name="connsiteX2" fmla="*/ 15875 w 128587"/>
                <a:gd name="connsiteY2" fmla="*/ 0 h 94059"/>
                <a:gd name="connsiteX3" fmla="*/ 22225 w 128587"/>
                <a:gd name="connsiteY3" fmla="*/ 1587 h 94059"/>
                <a:gd name="connsiteX4" fmla="*/ 25400 w 128587"/>
                <a:gd name="connsiteY4" fmla="*/ 17462 h 94059"/>
                <a:gd name="connsiteX5" fmla="*/ 28575 w 128587"/>
                <a:gd name="connsiteY5" fmla="*/ 30162 h 94059"/>
                <a:gd name="connsiteX6" fmla="*/ 33337 w 128587"/>
                <a:gd name="connsiteY6" fmla="*/ 28575 h 94059"/>
                <a:gd name="connsiteX7" fmla="*/ 34925 w 128587"/>
                <a:gd name="connsiteY7" fmla="*/ 23812 h 94059"/>
                <a:gd name="connsiteX8" fmla="*/ 41275 w 128587"/>
                <a:gd name="connsiteY8" fmla="*/ 22225 h 94059"/>
                <a:gd name="connsiteX9" fmla="*/ 52387 w 128587"/>
                <a:gd name="connsiteY9" fmla="*/ 17462 h 94059"/>
                <a:gd name="connsiteX10" fmla="*/ 60325 w 128587"/>
                <a:gd name="connsiteY10" fmla="*/ 26987 h 94059"/>
                <a:gd name="connsiteX11" fmla="*/ 60325 w 128587"/>
                <a:gd name="connsiteY11" fmla="*/ 60325 h 94059"/>
                <a:gd name="connsiteX12" fmla="*/ 66675 w 128587"/>
                <a:gd name="connsiteY12" fmla="*/ 58737 h 94059"/>
                <a:gd name="connsiteX13" fmla="*/ 73025 w 128587"/>
                <a:gd name="connsiteY13" fmla="*/ 52387 h 94059"/>
                <a:gd name="connsiteX14" fmla="*/ 79375 w 128587"/>
                <a:gd name="connsiteY14" fmla="*/ 50800 h 94059"/>
                <a:gd name="connsiteX15" fmla="*/ 85725 w 128587"/>
                <a:gd name="connsiteY15" fmla="*/ 47625 h 94059"/>
                <a:gd name="connsiteX16" fmla="*/ 100012 w 128587"/>
                <a:gd name="connsiteY16" fmla="*/ 50800 h 94059"/>
                <a:gd name="connsiteX17" fmla="*/ 103187 w 128587"/>
                <a:gd name="connsiteY17" fmla="*/ 55562 h 94059"/>
                <a:gd name="connsiteX18" fmla="*/ 100012 w 128587"/>
                <a:gd name="connsiteY18" fmla="*/ 71437 h 94059"/>
                <a:gd name="connsiteX19" fmla="*/ 95250 w 128587"/>
                <a:gd name="connsiteY19" fmla="*/ 76200 h 94059"/>
                <a:gd name="connsiteX20" fmla="*/ 95250 w 128587"/>
                <a:gd name="connsiteY20" fmla="*/ 93662 h 94059"/>
                <a:gd name="connsiteX21" fmla="*/ 101600 w 128587"/>
                <a:gd name="connsiteY21" fmla="*/ 92075 h 94059"/>
                <a:gd name="connsiteX22" fmla="*/ 120650 w 128587"/>
                <a:gd name="connsiteY22" fmla="*/ 88900 h 94059"/>
                <a:gd name="connsiteX23" fmla="*/ 128587 w 128587"/>
                <a:gd name="connsiteY23" fmla="*/ 80962 h 94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94059">
                  <a:moveTo>
                    <a:pt x="0" y="3175"/>
                  </a:moveTo>
                  <a:cubicBezTo>
                    <a:pt x="3175" y="2646"/>
                    <a:pt x="6369" y="2218"/>
                    <a:pt x="9525" y="1587"/>
                  </a:cubicBezTo>
                  <a:cubicBezTo>
                    <a:pt x="11664" y="1159"/>
                    <a:pt x="13693" y="0"/>
                    <a:pt x="15875" y="0"/>
                  </a:cubicBezTo>
                  <a:cubicBezTo>
                    <a:pt x="18057" y="0"/>
                    <a:pt x="20108" y="1058"/>
                    <a:pt x="22225" y="1587"/>
                  </a:cubicBezTo>
                  <a:cubicBezTo>
                    <a:pt x="27236" y="21636"/>
                    <a:pt x="19553" y="-9819"/>
                    <a:pt x="25400" y="17462"/>
                  </a:cubicBezTo>
                  <a:cubicBezTo>
                    <a:pt x="26314" y="21729"/>
                    <a:pt x="27517" y="25929"/>
                    <a:pt x="28575" y="30162"/>
                  </a:cubicBezTo>
                  <a:cubicBezTo>
                    <a:pt x="30162" y="29633"/>
                    <a:pt x="32154" y="29758"/>
                    <a:pt x="33337" y="28575"/>
                  </a:cubicBezTo>
                  <a:cubicBezTo>
                    <a:pt x="34520" y="27392"/>
                    <a:pt x="33618" y="24857"/>
                    <a:pt x="34925" y="23812"/>
                  </a:cubicBezTo>
                  <a:cubicBezTo>
                    <a:pt x="36629" y="22449"/>
                    <a:pt x="39158" y="22754"/>
                    <a:pt x="41275" y="22225"/>
                  </a:cubicBezTo>
                  <a:cubicBezTo>
                    <a:pt x="43819" y="20529"/>
                    <a:pt x="48799" y="16437"/>
                    <a:pt x="52387" y="17462"/>
                  </a:cubicBezTo>
                  <a:cubicBezTo>
                    <a:pt x="54903" y="18181"/>
                    <a:pt x="58960" y="24939"/>
                    <a:pt x="60325" y="26987"/>
                  </a:cubicBezTo>
                  <a:cubicBezTo>
                    <a:pt x="59997" y="30921"/>
                    <a:pt x="56786" y="54663"/>
                    <a:pt x="60325" y="60325"/>
                  </a:cubicBezTo>
                  <a:cubicBezTo>
                    <a:pt x="61481" y="62175"/>
                    <a:pt x="64558" y="59266"/>
                    <a:pt x="66675" y="58737"/>
                  </a:cubicBezTo>
                  <a:cubicBezTo>
                    <a:pt x="68792" y="56620"/>
                    <a:pt x="70487" y="53973"/>
                    <a:pt x="73025" y="52387"/>
                  </a:cubicBezTo>
                  <a:cubicBezTo>
                    <a:pt x="74875" y="51231"/>
                    <a:pt x="77332" y="51566"/>
                    <a:pt x="79375" y="50800"/>
                  </a:cubicBezTo>
                  <a:cubicBezTo>
                    <a:pt x="81591" y="49969"/>
                    <a:pt x="83608" y="48683"/>
                    <a:pt x="85725" y="47625"/>
                  </a:cubicBezTo>
                  <a:cubicBezTo>
                    <a:pt x="85904" y="47661"/>
                    <a:pt x="99049" y="50158"/>
                    <a:pt x="100012" y="50800"/>
                  </a:cubicBezTo>
                  <a:cubicBezTo>
                    <a:pt x="101599" y="51858"/>
                    <a:pt x="102129" y="53975"/>
                    <a:pt x="103187" y="55562"/>
                  </a:cubicBezTo>
                  <a:cubicBezTo>
                    <a:pt x="103090" y="56146"/>
                    <a:pt x="101128" y="69484"/>
                    <a:pt x="100012" y="71437"/>
                  </a:cubicBezTo>
                  <a:cubicBezTo>
                    <a:pt x="98898" y="73386"/>
                    <a:pt x="96837" y="74612"/>
                    <a:pt x="95250" y="76200"/>
                  </a:cubicBezTo>
                  <a:cubicBezTo>
                    <a:pt x="94853" y="78578"/>
                    <a:pt x="91660" y="90790"/>
                    <a:pt x="95250" y="93662"/>
                  </a:cubicBezTo>
                  <a:cubicBezTo>
                    <a:pt x="96954" y="95025"/>
                    <a:pt x="99456" y="92477"/>
                    <a:pt x="101600" y="92075"/>
                  </a:cubicBezTo>
                  <a:cubicBezTo>
                    <a:pt x="107927" y="90889"/>
                    <a:pt x="114300" y="89958"/>
                    <a:pt x="120650" y="88900"/>
                  </a:cubicBezTo>
                  <a:lnTo>
                    <a:pt x="128587" y="80962"/>
                  </a:lnTo>
                </a:path>
              </a:pathLst>
            </a:cu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8" name="グループ化 67">
            <a:extLst>
              <a:ext uri="{FF2B5EF4-FFF2-40B4-BE49-F238E27FC236}">
                <a16:creationId xmlns:a16="http://schemas.microsoft.com/office/drawing/2014/main" id="{BC0AB7E1-515C-4B49-94DF-40A3BA567F84}"/>
              </a:ext>
            </a:extLst>
          </p:cNvPr>
          <p:cNvGrpSpPr/>
          <p:nvPr/>
        </p:nvGrpSpPr>
        <p:grpSpPr>
          <a:xfrm>
            <a:off x="7013735" y="3620753"/>
            <a:ext cx="892805" cy="797362"/>
            <a:chOff x="2946545" y="1253661"/>
            <a:chExt cx="532543" cy="475613"/>
          </a:xfrm>
        </p:grpSpPr>
        <p:sp>
          <p:nvSpPr>
            <p:cNvPr id="69" name="フリーフォーム 68">
              <a:extLst>
                <a:ext uri="{FF2B5EF4-FFF2-40B4-BE49-F238E27FC236}">
                  <a16:creationId xmlns:a16="http://schemas.microsoft.com/office/drawing/2014/main" id="{F1910F65-744B-4042-8F0A-C780FE598282}"/>
                </a:ext>
              </a:extLst>
            </p:cNvPr>
            <p:cNvSpPr/>
            <p:nvPr/>
          </p:nvSpPr>
          <p:spPr>
            <a:xfrm rot="3552855">
              <a:off x="3096460" y="1729274"/>
              <a:ext cx="0" cy="0"/>
            </a:xfrm>
            <a:custGeom>
              <a:avLst/>
              <a:gdLst>
                <a:gd name="connsiteX0" fmla="*/ 0 w 0"/>
                <a:gd name="connsiteY0" fmla="*/ 0 h 0"/>
                <a:gd name="connsiteX1" fmla="*/ 0 w 0"/>
                <a:gd name="connsiteY1" fmla="*/ 0 h 0"/>
                <a:gd name="connsiteX2" fmla="*/ 0 w 0"/>
                <a:gd name="connsiteY2" fmla="*/ 0 h 0"/>
              </a:gdLst>
              <a:ahLst/>
              <a:cxnLst>
                <a:cxn ang="0">
                  <a:pos x="connsiteX0" y="connsiteY0"/>
                </a:cxn>
                <a:cxn ang="0">
                  <a:pos x="connsiteX1" y="connsiteY1"/>
                </a:cxn>
                <a:cxn ang="0">
                  <a:pos x="connsiteX2" y="connsiteY2"/>
                </a:cxn>
              </a:cxnLst>
              <a:rect l="l" t="t" r="r" b="b"/>
              <a:pathLst>
                <a:path>
                  <a:moveTo>
                    <a:pt x="0" y="0"/>
                  </a:moveTo>
                  <a:lnTo>
                    <a:pt x="0" y="0"/>
                  </a:lnTo>
                  <a:lnTo>
                    <a:pt x="0" y="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フリーフォーム 69">
              <a:extLst>
                <a:ext uri="{FF2B5EF4-FFF2-40B4-BE49-F238E27FC236}">
                  <a16:creationId xmlns:a16="http://schemas.microsoft.com/office/drawing/2014/main" id="{D143E9AC-8FEE-F54D-BEF3-3CC750DE3C45}"/>
                </a:ext>
              </a:extLst>
            </p:cNvPr>
            <p:cNvSpPr/>
            <p:nvPr/>
          </p:nvSpPr>
          <p:spPr>
            <a:xfrm rot="3552855">
              <a:off x="3066857" y="1160260"/>
              <a:ext cx="291920" cy="532543"/>
            </a:xfrm>
            <a:custGeom>
              <a:avLst/>
              <a:gdLst>
                <a:gd name="connsiteX0" fmla="*/ 158750 w 479425"/>
                <a:gd name="connsiteY0" fmla="*/ 0 h 1052513"/>
                <a:gd name="connsiteX1" fmla="*/ 157162 w 479425"/>
                <a:gd name="connsiteY1" fmla="*/ 125413 h 1052513"/>
                <a:gd name="connsiteX2" fmla="*/ 180975 w 479425"/>
                <a:gd name="connsiteY2" fmla="*/ 138113 h 1052513"/>
                <a:gd name="connsiteX3" fmla="*/ 176212 w 479425"/>
                <a:gd name="connsiteY3" fmla="*/ 165100 h 1052513"/>
                <a:gd name="connsiteX4" fmla="*/ 3175 w 479425"/>
                <a:gd name="connsiteY4" fmla="*/ 320675 h 1052513"/>
                <a:gd name="connsiteX5" fmla="*/ 0 w 479425"/>
                <a:gd name="connsiteY5" fmla="*/ 1052513 h 1052513"/>
                <a:gd name="connsiteX6" fmla="*/ 477837 w 479425"/>
                <a:gd name="connsiteY6" fmla="*/ 1050925 h 1052513"/>
                <a:gd name="connsiteX7" fmla="*/ 479425 w 479425"/>
                <a:gd name="connsiteY7" fmla="*/ 304800 h 1052513"/>
                <a:gd name="connsiteX8" fmla="*/ 300037 w 479425"/>
                <a:gd name="connsiteY8" fmla="*/ 160338 h 1052513"/>
                <a:gd name="connsiteX9" fmla="*/ 304800 w 479425"/>
                <a:gd name="connsiteY9" fmla="*/ 134938 h 1052513"/>
                <a:gd name="connsiteX10" fmla="*/ 325437 w 479425"/>
                <a:gd name="connsiteY10" fmla="*/ 115888 h 1052513"/>
                <a:gd name="connsiteX11" fmla="*/ 320675 w 479425"/>
                <a:gd name="connsiteY11" fmla="*/ 0 h 1052513"/>
                <a:gd name="connsiteX12" fmla="*/ 158750 w 479425"/>
                <a:gd name="connsiteY12" fmla="*/ 0 h 1052513"/>
                <a:gd name="connsiteX0" fmla="*/ 158750 w 479425"/>
                <a:gd name="connsiteY0" fmla="*/ 0 h 1052513"/>
                <a:gd name="connsiteX1" fmla="*/ 157162 w 479425"/>
                <a:gd name="connsiteY1" fmla="*/ 125413 h 1052513"/>
                <a:gd name="connsiteX2" fmla="*/ 180975 w 479425"/>
                <a:gd name="connsiteY2" fmla="*/ 138113 h 1052513"/>
                <a:gd name="connsiteX3" fmla="*/ 176212 w 479425"/>
                <a:gd name="connsiteY3" fmla="*/ 165100 h 1052513"/>
                <a:gd name="connsiteX4" fmla="*/ 3175 w 479425"/>
                <a:gd name="connsiteY4" fmla="*/ 320675 h 1052513"/>
                <a:gd name="connsiteX5" fmla="*/ 0 w 479425"/>
                <a:gd name="connsiteY5" fmla="*/ 1052513 h 1052513"/>
                <a:gd name="connsiteX6" fmla="*/ 477837 w 479425"/>
                <a:gd name="connsiteY6" fmla="*/ 1050925 h 1052513"/>
                <a:gd name="connsiteX7" fmla="*/ 479425 w 479425"/>
                <a:gd name="connsiteY7" fmla="*/ 304800 h 1052513"/>
                <a:gd name="connsiteX8" fmla="*/ 300037 w 479425"/>
                <a:gd name="connsiteY8" fmla="*/ 160338 h 1052513"/>
                <a:gd name="connsiteX9" fmla="*/ 301625 w 479425"/>
                <a:gd name="connsiteY9" fmla="*/ 134938 h 1052513"/>
                <a:gd name="connsiteX10" fmla="*/ 325437 w 479425"/>
                <a:gd name="connsiteY10" fmla="*/ 115888 h 1052513"/>
                <a:gd name="connsiteX11" fmla="*/ 320675 w 479425"/>
                <a:gd name="connsiteY11" fmla="*/ 0 h 1052513"/>
                <a:gd name="connsiteX12" fmla="*/ 158750 w 479425"/>
                <a:gd name="connsiteY12" fmla="*/ 0 h 1052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9425" h="1052513">
                  <a:moveTo>
                    <a:pt x="158750" y="0"/>
                  </a:moveTo>
                  <a:cubicBezTo>
                    <a:pt x="158221" y="41804"/>
                    <a:pt x="157691" y="83609"/>
                    <a:pt x="157162" y="125413"/>
                  </a:cubicBezTo>
                  <a:lnTo>
                    <a:pt x="180975" y="138113"/>
                  </a:lnTo>
                  <a:lnTo>
                    <a:pt x="176212" y="165100"/>
                  </a:lnTo>
                  <a:lnTo>
                    <a:pt x="3175" y="320675"/>
                  </a:lnTo>
                  <a:cubicBezTo>
                    <a:pt x="2117" y="564621"/>
                    <a:pt x="1058" y="808567"/>
                    <a:pt x="0" y="1052513"/>
                  </a:cubicBezTo>
                  <a:lnTo>
                    <a:pt x="477837" y="1050925"/>
                  </a:lnTo>
                  <a:cubicBezTo>
                    <a:pt x="478366" y="802217"/>
                    <a:pt x="478896" y="553508"/>
                    <a:pt x="479425" y="304800"/>
                  </a:cubicBezTo>
                  <a:lnTo>
                    <a:pt x="300037" y="160338"/>
                  </a:lnTo>
                  <a:cubicBezTo>
                    <a:pt x="300566" y="151871"/>
                    <a:pt x="301096" y="143405"/>
                    <a:pt x="301625" y="134938"/>
                  </a:cubicBezTo>
                  <a:lnTo>
                    <a:pt x="325437" y="115888"/>
                  </a:lnTo>
                  <a:lnTo>
                    <a:pt x="320675" y="0"/>
                  </a:lnTo>
                  <a:lnTo>
                    <a:pt x="158750" y="0"/>
                  </a:lnTo>
                  <a:close/>
                </a:path>
              </a:pathLst>
            </a:custGeom>
            <a:solidFill>
              <a:srgbClr val="CC99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1" name="Picture 6" descr="クリックすると新しいウィンドウで開きます">
              <a:extLst>
                <a:ext uri="{FF2B5EF4-FFF2-40B4-BE49-F238E27FC236}">
                  <a16:creationId xmlns:a16="http://schemas.microsoft.com/office/drawing/2014/main" id="{43E83FEE-A4DB-154A-8DEA-6087C92B2CCC}"/>
                </a:ext>
              </a:extLst>
            </p:cNvPr>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5846" b="20538" l="5620" r="24249"/>
                      </a14:imgEffect>
                    </a14:imgLayer>
                  </a14:imgProps>
                </a:ext>
                <a:ext uri="{28A0092B-C50C-407E-A947-70E740481C1C}">
                  <a14:useLocalDpi xmlns:a14="http://schemas.microsoft.com/office/drawing/2010/main" val="0"/>
                </a:ext>
              </a:extLst>
            </a:blip>
            <a:srcRect r="72800" b="73359"/>
            <a:stretch/>
          </p:blipFill>
          <p:spPr bwMode="auto">
            <a:xfrm rot="3552855">
              <a:off x="2969085" y="1240000"/>
              <a:ext cx="382104" cy="40942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72" name="フローチャート : 判断 163">
              <a:extLst>
                <a:ext uri="{FF2B5EF4-FFF2-40B4-BE49-F238E27FC236}">
                  <a16:creationId xmlns:a16="http://schemas.microsoft.com/office/drawing/2014/main" id="{319616EF-4DBF-3343-863D-56C6E8FD8510}"/>
                </a:ext>
              </a:extLst>
            </p:cNvPr>
            <p:cNvSpPr/>
            <p:nvPr/>
          </p:nvSpPr>
          <p:spPr>
            <a:xfrm rot="3552855">
              <a:off x="3022261" y="1321669"/>
              <a:ext cx="282383" cy="279964"/>
            </a:xfrm>
            <a:prstGeom prst="flowChartDecisi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3" name="直線コネクタ 72">
              <a:extLst>
                <a:ext uri="{FF2B5EF4-FFF2-40B4-BE49-F238E27FC236}">
                  <a16:creationId xmlns:a16="http://schemas.microsoft.com/office/drawing/2014/main" id="{7E3C7187-8DFF-434D-966C-D99E32D01336}"/>
                </a:ext>
              </a:extLst>
            </p:cNvPr>
            <p:cNvCxnSpPr/>
            <p:nvPr/>
          </p:nvCxnSpPr>
          <p:spPr>
            <a:xfrm flipH="1">
              <a:off x="3374784" y="1266880"/>
              <a:ext cx="59005" cy="306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069E4793-2F85-D846-919D-9345B7F465DD}"/>
                </a:ext>
              </a:extLst>
            </p:cNvPr>
            <p:cNvCxnSpPr/>
            <p:nvPr/>
          </p:nvCxnSpPr>
          <p:spPr>
            <a:xfrm flipH="1">
              <a:off x="3381136" y="1288571"/>
              <a:ext cx="59005" cy="306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a:extLst>
                <a:ext uri="{FF2B5EF4-FFF2-40B4-BE49-F238E27FC236}">
                  <a16:creationId xmlns:a16="http://schemas.microsoft.com/office/drawing/2014/main" id="{9C7CF4D4-FEF0-B946-963E-E9A5FAF74C95}"/>
                </a:ext>
              </a:extLst>
            </p:cNvPr>
            <p:cNvCxnSpPr/>
            <p:nvPr/>
          </p:nvCxnSpPr>
          <p:spPr>
            <a:xfrm flipH="1">
              <a:off x="3392204" y="1308120"/>
              <a:ext cx="59005" cy="306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D7F68F17-2B17-BA4E-A205-30D26B5F8C3E}"/>
                </a:ext>
              </a:extLst>
            </p:cNvPr>
            <p:cNvCxnSpPr>
              <a:stCxn id="70" idx="9"/>
            </p:cNvCxnSpPr>
            <p:nvPr/>
          </p:nvCxnSpPr>
          <p:spPr>
            <a:xfrm flipH="1" flipV="1">
              <a:off x="3360034" y="1298898"/>
              <a:ext cx="42174" cy="5867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56952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703C944-5F21-DB4B-805C-66633127842B}" type="slidenum">
              <a:rPr lang="ja-JP" altLang="en-US" smtClean="0"/>
              <a:pPr/>
              <a:t>5</a:t>
            </a:fld>
            <a:endParaRPr lang="ja-JP" altLang="en-US"/>
          </a:p>
        </p:txBody>
      </p:sp>
      <p:sp>
        <p:nvSpPr>
          <p:cNvPr id="5" name="テキスト ボックス 4"/>
          <p:cNvSpPr txBox="1"/>
          <p:nvPr/>
        </p:nvSpPr>
        <p:spPr>
          <a:xfrm>
            <a:off x="2223436" y="1241659"/>
            <a:ext cx="184731" cy="369332"/>
          </a:xfrm>
          <a:prstGeom prst="rect">
            <a:avLst/>
          </a:prstGeom>
          <a:noFill/>
        </p:spPr>
        <p:txBody>
          <a:bodyPr wrap="none" rtlCol="0">
            <a:spAutoFit/>
          </a:bodyPr>
          <a:lstStyle/>
          <a:p>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2076048624"/>
              </p:ext>
            </p:extLst>
          </p:nvPr>
        </p:nvGraphicFramePr>
        <p:xfrm>
          <a:off x="433337" y="792012"/>
          <a:ext cx="8170913" cy="40589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4360913">
                  <a:extLst>
                    <a:ext uri="{9D8B030D-6E8A-4147-A177-3AD203B41FA5}">
                      <a16:colId xmlns:a16="http://schemas.microsoft.com/office/drawing/2014/main" val="20001"/>
                    </a:ext>
                  </a:extLst>
                </a:gridCol>
                <a:gridCol w="1778000">
                  <a:extLst>
                    <a:ext uri="{9D8B030D-6E8A-4147-A177-3AD203B41FA5}">
                      <a16:colId xmlns:a16="http://schemas.microsoft.com/office/drawing/2014/main" val="20002"/>
                    </a:ext>
                  </a:extLst>
                </a:gridCol>
              </a:tblGrid>
              <a:tr h="0">
                <a:tc>
                  <a:txBody>
                    <a:bodyPr/>
                    <a:lstStyle/>
                    <a:p>
                      <a:pPr algn="ctr"/>
                      <a:r>
                        <a:rPr kumimoji="1" lang="ja-JP" altLang="en-US" sz="2000" dirty="0">
                          <a:solidFill>
                            <a:schemeClr val="tx1"/>
                          </a:solidFill>
                        </a:rPr>
                        <a:t>区　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000" dirty="0">
                          <a:solidFill>
                            <a:schemeClr val="tx1"/>
                          </a:solidFill>
                        </a:rPr>
                        <a:t>条　　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000" dirty="0">
                          <a:solidFill>
                            <a:schemeClr val="tx1"/>
                          </a:solidFill>
                        </a:rPr>
                        <a:t>代表例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r>
                        <a:rPr kumimoji="1" lang="ja-JP" altLang="en-US" sz="1800" dirty="0">
                          <a:solidFill>
                            <a:srgbClr val="FF0000"/>
                          </a:solidFill>
                        </a:rPr>
                        <a:t>被害が大きい</a:t>
                      </a:r>
                      <a:endParaRPr kumimoji="1" lang="en-US" altLang="ja-JP" sz="18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800" dirty="0">
                          <a:solidFill>
                            <a:schemeClr val="tx1"/>
                          </a:solidFill>
                        </a:rPr>
                        <a:t>・感染力が強い（接触、飛沫、空気）</a:t>
                      </a:r>
                      <a:endParaRPr kumimoji="1" lang="en-US" altLang="ja-JP" sz="1800" dirty="0">
                        <a:solidFill>
                          <a:schemeClr val="tx1"/>
                        </a:solidFill>
                      </a:endParaRPr>
                    </a:p>
                    <a:p>
                      <a:r>
                        <a:rPr kumimoji="1" lang="ja-JP" altLang="en-US" sz="1800" dirty="0">
                          <a:solidFill>
                            <a:schemeClr val="tx1"/>
                          </a:solidFill>
                        </a:rPr>
                        <a:t>・重症度、致死率が高い</a:t>
                      </a:r>
                      <a:endParaRPr kumimoji="1" lang="en-US" altLang="ja-JP" sz="1800" dirty="0">
                        <a:solidFill>
                          <a:schemeClr val="tx1"/>
                        </a:solidFill>
                      </a:endParaRPr>
                    </a:p>
                    <a:p>
                      <a:r>
                        <a:rPr kumimoji="1" lang="ja-JP" altLang="en-US" sz="1800">
                          <a:solidFill>
                            <a:schemeClr val="tx1"/>
                          </a:solidFill>
                        </a:rPr>
                        <a:t>・ヒト</a:t>
                      </a:r>
                      <a:r>
                        <a:rPr kumimoji="1" lang="en-US" altLang="ja-JP" sz="1800" dirty="0">
                          <a:solidFill>
                            <a:schemeClr val="tx1"/>
                          </a:solidFill>
                        </a:rPr>
                        <a:t>-</a:t>
                      </a:r>
                      <a:r>
                        <a:rPr kumimoji="1" lang="ja-JP" altLang="en-US" sz="1800">
                          <a:solidFill>
                            <a:schemeClr val="tx1"/>
                          </a:solidFill>
                        </a:rPr>
                        <a:t>ヒト</a:t>
                      </a:r>
                      <a:r>
                        <a:rPr kumimoji="1" lang="ja-JP" altLang="en-US" sz="1800" dirty="0">
                          <a:solidFill>
                            <a:schemeClr val="tx1"/>
                          </a:solidFill>
                        </a:rPr>
                        <a:t>感染（パンデミック）</a:t>
                      </a:r>
                      <a:endParaRPr kumimoji="1" lang="en-US" altLang="ja-JP"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800" dirty="0">
                          <a:solidFill>
                            <a:schemeClr val="tx1"/>
                          </a:solidFill>
                        </a:rPr>
                        <a:t>天然痘</a:t>
                      </a:r>
                      <a:endParaRPr kumimoji="1" lang="en-US" altLang="ja-JP" sz="1800" dirty="0">
                        <a:solidFill>
                          <a:schemeClr val="tx1"/>
                        </a:solidFill>
                      </a:endParaRPr>
                    </a:p>
                    <a:p>
                      <a:r>
                        <a:rPr kumimoji="1" lang="ja-JP" altLang="en-US" sz="1800" dirty="0">
                          <a:solidFill>
                            <a:schemeClr val="tx1"/>
                          </a:solidFill>
                        </a:rPr>
                        <a:t>ペスト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r>
                        <a:rPr kumimoji="1" lang="ja-JP" altLang="en-US" sz="1800" dirty="0">
                          <a:solidFill>
                            <a:schemeClr val="tx1"/>
                          </a:solidFill>
                        </a:rPr>
                        <a:t>対処が困難</a:t>
                      </a:r>
                      <a:endParaRPr kumimoji="1" lang="en-US" altLang="ja-JP" sz="1800" dirty="0">
                        <a:solidFill>
                          <a:schemeClr val="tx1"/>
                        </a:solidFill>
                      </a:endParaRPr>
                    </a:p>
                    <a:p>
                      <a:endParaRPr kumimoji="1" lang="ja-JP"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800" dirty="0">
                          <a:solidFill>
                            <a:schemeClr val="tx1"/>
                          </a:solidFill>
                        </a:rPr>
                        <a:t>・症状が非特異的</a:t>
                      </a:r>
                      <a:endParaRPr kumimoji="1" lang="en-US" altLang="ja-JP" sz="1800" dirty="0">
                        <a:solidFill>
                          <a:schemeClr val="tx1"/>
                        </a:solidFill>
                      </a:endParaRPr>
                    </a:p>
                    <a:p>
                      <a:r>
                        <a:rPr kumimoji="1" lang="ja-JP" altLang="en-US" sz="1800" dirty="0">
                          <a:solidFill>
                            <a:schemeClr val="tx1"/>
                          </a:solidFill>
                        </a:rPr>
                        <a:t>・特殊診断が必要又は診断が困難</a:t>
                      </a:r>
                      <a:endParaRPr kumimoji="1" lang="en-US" altLang="ja-JP" sz="1800" dirty="0">
                        <a:solidFill>
                          <a:schemeClr val="tx1"/>
                        </a:solidFill>
                      </a:endParaRPr>
                    </a:p>
                    <a:p>
                      <a:r>
                        <a:rPr kumimoji="1" lang="ja-JP" altLang="en-US" sz="1800" dirty="0">
                          <a:solidFill>
                            <a:schemeClr val="tx1"/>
                          </a:solidFill>
                        </a:rPr>
                        <a:t>・自然流行との区別が困難</a:t>
                      </a:r>
                      <a:endParaRPr kumimoji="1" lang="en-US" altLang="ja-JP" sz="1800" dirty="0">
                        <a:solidFill>
                          <a:schemeClr val="tx1"/>
                        </a:solidFill>
                      </a:endParaRPr>
                    </a:p>
                    <a:p>
                      <a:r>
                        <a:rPr kumimoji="1" lang="ja-JP" altLang="en-US" sz="1800" dirty="0">
                          <a:solidFill>
                            <a:schemeClr val="tx1"/>
                          </a:solidFill>
                        </a:rPr>
                        <a:t>・潜伏期の伝染</a:t>
                      </a:r>
                      <a:endParaRPr kumimoji="1" lang="en-US" altLang="ja-JP"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800" dirty="0">
                          <a:solidFill>
                            <a:schemeClr val="tx1"/>
                          </a:solidFill>
                        </a:rPr>
                        <a:t>炭疽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r>
                        <a:rPr kumimoji="1" lang="ja-JP" altLang="en-US" sz="1800" dirty="0">
                          <a:solidFill>
                            <a:schemeClr val="tx1"/>
                          </a:solidFill>
                        </a:rPr>
                        <a:t>取り扱いが容易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800" dirty="0">
                          <a:solidFill>
                            <a:schemeClr val="tx1"/>
                          </a:solidFill>
                        </a:rPr>
                        <a:t>・エアロゾル化、粉末化が容易</a:t>
                      </a:r>
                      <a:endParaRPr kumimoji="1" lang="en-US" altLang="ja-JP" sz="1800" dirty="0">
                        <a:solidFill>
                          <a:schemeClr val="tx1"/>
                        </a:solidFill>
                      </a:endParaRPr>
                    </a:p>
                    <a:p>
                      <a:r>
                        <a:rPr kumimoji="1" lang="ja-JP" altLang="en-US" sz="1800" dirty="0">
                          <a:solidFill>
                            <a:schemeClr val="tx1"/>
                          </a:solidFill>
                        </a:rPr>
                        <a:t>・保存性、効果の持続性</a:t>
                      </a:r>
                      <a:endParaRPr kumimoji="1" lang="en-US" altLang="ja-JP" sz="1800" dirty="0">
                        <a:solidFill>
                          <a:schemeClr val="tx1"/>
                        </a:solidFill>
                      </a:endParaRPr>
                    </a:p>
                    <a:p>
                      <a:r>
                        <a:rPr kumimoji="1" lang="ja-JP" altLang="en-US" sz="1800" dirty="0">
                          <a:solidFill>
                            <a:schemeClr val="tx1"/>
                          </a:solidFill>
                        </a:rPr>
                        <a:t>・大量生産が安価で容易</a:t>
                      </a:r>
                      <a:endParaRPr kumimoji="1" lang="en-US" altLang="ja-JP" sz="1800" dirty="0">
                        <a:solidFill>
                          <a:schemeClr val="tx1"/>
                        </a:solidFill>
                      </a:endParaRPr>
                    </a:p>
                    <a:p>
                      <a:r>
                        <a:rPr kumimoji="1" lang="ja-JP" altLang="en-US" sz="1800" dirty="0">
                          <a:solidFill>
                            <a:schemeClr val="tx1"/>
                          </a:solidFill>
                        </a:rPr>
                        <a:t>・ワクチン、予防内服薬（攻撃側）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800" dirty="0">
                          <a:solidFill>
                            <a:schemeClr val="tx1"/>
                          </a:solidFill>
                        </a:rPr>
                        <a:t>炭疽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a:txBody>
                    <a:bodyPr/>
                    <a:lstStyle/>
                    <a:p>
                      <a:r>
                        <a:rPr kumimoji="1" lang="ja-JP" altLang="en-US" sz="1800" dirty="0">
                          <a:solidFill>
                            <a:schemeClr val="tx1"/>
                          </a:solidFill>
                        </a:rPr>
                        <a:t>過去の使用例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800" dirty="0">
                          <a:solidFill>
                            <a:schemeClr val="tx1"/>
                          </a:solidFill>
                        </a:rPr>
                        <a:t>・模倣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800" dirty="0">
                          <a:solidFill>
                            <a:schemeClr val="tx1"/>
                          </a:solidFill>
                        </a:rPr>
                        <a:t>炭疽、リシン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6" name="タイトル 1">
            <a:extLst>
              <a:ext uri="{FF2B5EF4-FFF2-40B4-BE49-F238E27FC236}">
                <a16:creationId xmlns:a16="http://schemas.microsoft.com/office/drawing/2014/main" id="{C7C99D3B-D711-1448-9B7F-24C7860CC857}"/>
              </a:ext>
            </a:extLst>
          </p:cNvPr>
          <p:cNvSpPr>
            <a:spLocks noGrp="1"/>
          </p:cNvSpPr>
          <p:nvPr>
            <p:ph type="title"/>
          </p:nvPr>
        </p:nvSpPr>
        <p:spPr>
          <a:xfrm>
            <a:off x="628650" y="205152"/>
            <a:ext cx="7886700" cy="495197"/>
          </a:xfrm>
        </p:spPr>
        <p:txBody>
          <a:bodyPr/>
          <a:lstStyle/>
          <a:p>
            <a:r>
              <a:rPr kumimoji="1" lang="ja-JP" altLang="en-US" sz="2400" dirty="0"/>
              <a:t>使用される生物剤の条件</a:t>
            </a:r>
          </a:p>
        </p:txBody>
      </p:sp>
    </p:spTree>
    <p:extLst>
      <p:ext uri="{BB962C8B-B14F-4D97-AF65-F5344CB8AC3E}">
        <p14:creationId xmlns:p14="http://schemas.microsoft.com/office/powerpoint/2010/main" val="1317272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703C944-5F21-DB4B-805C-66633127842B}" type="slidenum">
              <a:rPr kumimoji="1" lang="ja-JP" altLang="en-US" smtClean="0"/>
              <a:t>6</a:t>
            </a:fld>
            <a:endParaRPr kumimoji="1" lang="ja-JP" altLang="en-US"/>
          </a:p>
        </p:txBody>
      </p:sp>
      <p:graphicFrame>
        <p:nvGraphicFramePr>
          <p:cNvPr id="19" name="表 18"/>
          <p:cNvGraphicFramePr>
            <a:graphicFrameLocks noGrp="1"/>
          </p:cNvGraphicFramePr>
          <p:nvPr>
            <p:extLst>
              <p:ext uri="{D42A27DB-BD31-4B8C-83A1-F6EECF244321}">
                <p14:modId xmlns:p14="http://schemas.microsoft.com/office/powerpoint/2010/main" val="2192435290"/>
              </p:ext>
            </p:extLst>
          </p:nvPr>
        </p:nvGraphicFramePr>
        <p:xfrm>
          <a:off x="368300" y="899046"/>
          <a:ext cx="8413750" cy="3870960"/>
        </p:xfrm>
        <a:graphic>
          <a:graphicData uri="http://schemas.openxmlformats.org/drawingml/2006/table">
            <a:tbl>
              <a:tblPr firstRow="1" bandRow="1">
                <a:tableStyleId>{5C22544A-7EE6-4342-B048-85BDC9FD1C3A}</a:tableStyleId>
              </a:tblPr>
              <a:tblGrid>
                <a:gridCol w="330200">
                  <a:extLst>
                    <a:ext uri="{9D8B030D-6E8A-4147-A177-3AD203B41FA5}">
                      <a16:colId xmlns:a16="http://schemas.microsoft.com/office/drawing/2014/main" val="20000"/>
                    </a:ext>
                  </a:extLst>
                </a:gridCol>
                <a:gridCol w="4806950">
                  <a:extLst>
                    <a:ext uri="{9D8B030D-6E8A-4147-A177-3AD203B41FA5}">
                      <a16:colId xmlns:a16="http://schemas.microsoft.com/office/drawing/2014/main" val="20001"/>
                    </a:ext>
                  </a:extLst>
                </a:gridCol>
                <a:gridCol w="1638300">
                  <a:extLst>
                    <a:ext uri="{9D8B030D-6E8A-4147-A177-3AD203B41FA5}">
                      <a16:colId xmlns:a16="http://schemas.microsoft.com/office/drawing/2014/main" val="20002"/>
                    </a:ext>
                  </a:extLst>
                </a:gridCol>
                <a:gridCol w="1638300">
                  <a:extLst>
                    <a:ext uri="{9D8B030D-6E8A-4147-A177-3AD203B41FA5}">
                      <a16:colId xmlns:a16="http://schemas.microsoft.com/office/drawing/2014/main" val="20003"/>
                    </a:ext>
                  </a:extLst>
                </a:gridCol>
              </a:tblGrid>
              <a:tr h="472554">
                <a:tc>
                  <a:txBody>
                    <a:bodyPr/>
                    <a:lstStyle/>
                    <a:p>
                      <a:endParaRPr kumimoji="1" lang="ja-JP" alt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20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altLang="en-US" sz="2000" dirty="0">
                          <a:solidFill>
                            <a:schemeClr val="tx1"/>
                          </a:solidFill>
                        </a:rPr>
                        <a:t>明示的攻撃</a:t>
                      </a:r>
                      <a:endParaRPr lang="en-US" altLang="ja-JP" sz="2000" dirty="0">
                        <a:solidFill>
                          <a:schemeClr val="tx1"/>
                        </a:solidFill>
                      </a:endParaRPr>
                    </a:p>
                    <a:p>
                      <a:pPr algn="ctr"/>
                      <a:r>
                        <a:rPr lang="en-US" altLang="ja-JP" sz="2000" dirty="0">
                          <a:solidFill>
                            <a:schemeClr val="tx1"/>
                          </a:solidFill>
                        </a:rPr>
                        <a:t>Overt</a:t>
                      </a:r>
                      <a:r>
                        <a:rPr lang="ja-JP" altLang="en-US" sz="2000" dirty="0">
                          <a:solidFill>
                            <a:schemeClr val="tx1"/>
                          </a:solidFill>
                        </a:rPr>
                        <a:t> </a:t>
                      </a:r>
                      <a:r>
                        <a:rPr lang="en-US" altLang="ja-JP" sz="2000" dirty="0">
                          <a:solidFill>
                            <a:schemeClr val="tx1"/>
                          </a:solidFill>
                        </a:rPr>
                        <a:t>Attack</a:t>
                      </a:r>
                      <a:endParaRPr kumimoji="1" lang="en-US" altLang="ja-JP"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ja-JP" altLang="en-US" sz="2000" dirty="0">
                          <a:solidFill>
                            <a:schemeClr val="tx1"/>
                          </a:solidFill>
                        </a:rPr>
                        <a:t>秘匿的攻撃</a:t>
                      </a:r>
                      <a:endParaRPr lang="en-US" altLang="ja-JP" sz="2000" dirty="0">
                        <a:solidFill>
                          <a:schemeClr val="tx1"/>
                        </a:solidFill>
                      </a:endParaRPr>
                    </a:p>
                    <a:p>
                      <a:pPr algn="ctr"/>
                      <a:r>
                        <a:rPr lang="en-US" altLang="ja-JP" sz="2000" dirty="0">
                          <a:solidFill>
                            <a:schemeClr val="tx1"/>
                          </a:solidFill>
                        </a:rPr>
                        <a:t>Covert Attack</a:t>
                      </a: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extLst>
                  <a:ext uri="{0D108BD9-81ED-4DB2-BD59-A6C34878D82A}">
                    <a16:rowId xmlns:a16="http://schemas.microsoft.com/office/drawing/2014/main" val="10000"/>
                  </a:ext>
                </a:extLst>
              </a:tr>
              <a:tr h="0">
                <a:tc>
                  <a:txBody>
                    <a:bodyPr/>
                    <a:lstStyle/>
                    <a:p>
                      <a:pPr algn="ctr"/>
                      <a:r>
                        <a:rPr kumimoji="1" lang="ja-JP" altLang="en-US" sz="2000" dirty="0">
                          <a:solidFill>
                            <a:schemeClr val="tx1"/>
                          </a:solidFill>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2000" dirty="0">
                          <a:solidFill>
                            <a:schemeClr val="tx1"/>
                          </a:solidFill>
                          <a:latin typeface="Arial" charset="0"/>
                        </a:rPr>
                        <a:t>航空機からの爆弾投下・噴霧</a:t>
                      </a:r>
                      <a:endParaRPr kumimoji="1" lang="ja-JP" alt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385763" rtl="0" eaLnBrk="1" fontAlgn="auto" latinLnBrk="0" hangingPunct="1">
                        <a:lnSpc>
                          <a:spcPct val="100000"/>
                        </a:lnSpc>
                        <a:spcBef>
                          <a:spcPts val="0"/>
                        </a:spcBef>
                        <a:spcAft>
                          <a:spcPts val="0"/>
                        </a:spcAft>
                        <a:buClrTx/>
                        <a:buSzTx/>
                        <a:buFontTx/>
                        <a:buNone/>
                        <a:tabLst/>
                        <a:defRPr/>
                      </a:pPr>
                      <a:r>
                        <a:rPr kumimoji="1" lang="ja-JP" altLang="en-US" sz="2000" b="1" dirty="0">
                          <a:solidFill>
                            <a:schemeClr val="tx1"/>
                          </a:solidFill>
                        </a:rPr>
                        <a:t>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indent="0" algn="ctr" defTabSz="385763" rtl="0" eaLnBrk="1" fontAlgn="auto" latinLnBrk="0" hangingPunct="1">
                        <a:lnSpc>
                          <a:spcPct val="100000"/>
                        </a:lnSpc>
                        <a:spcBef>
                          <a:spcPts val="0"/>
                        </a:spcBef>
                        <a:spcAft>
                          <a:spcPts val="0"/>
                        </a:spcAft>
                        <a:buClrTx/>
                        <a:buSzTx/>
                        <a:buFontTx/>
                        <a:buNone/>
                        <a:tabLst/>
                        <a:defRPr/>
                      </a:pPr>
                      <a:r>
                        <a:rPr kumimoji="1" lang="ja-JP" altLang="en-US" sz="2000" b="1" dirty="0">
                          <a:solidFill>
                            <a:schemeClr val="tx1"/>
                          </a:solidFill>
                        </a:rPr>
                        <a:t>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extLst>
                  <a:ext uri="{0D108BD9-81ED-4DB2-BD59-A6C34878D82A}">
                    <a16:rowId xmlns:a16="http://schemas.microsoft.com/office/drawing/2014/main" val="10001"/>
                  </a:ext>
                </a:extLst>
              </a:tr>
              <a:tr h="175374">
                <a:tc>
                  <a:txBody>
                    <a:bodyPr/>
                    <a:lstStyle/>
                    <a:p>
                      <a:pPr algn="ctr"/>
                      <a:r>
                        <a:rPr kumimoji="1" lang="ja-JP" altLang="en-US" sz="2000" dirty="0">
                          <a:solidFill>
                            <a:schemeClr val="tx1"/>
                          </a:solidFill>
                        </a:rPr>
                        <a:t>２</a:t>
                      </a:r>
                      <a:endParaRPr kumimoji="1" lang="en-US" altLang="ja-JP"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2000" dirty="0">
                          <a:solidFill>
                            <a:schemeClr val="tx1"/>
                          </a:solidFill>
                          <a:latin typeface="Arial" charset="0"/>
                        </a:rPr>
                        <a:t>生物剤搭載の砲弾・ミサイル</a:t>
                      </a:r>
                      <a:endParaRPr kumimoji="1" lang="ja-JP" alt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385763" rtl="0" eaLnBrk="1" fontAlgn="auto" latinLnBrk="0" hangingPunct="1">
                        <a:lnSpc>
                          <a:spcPct val="100000"/>
                        </a:lnSpc>
                        <a:spcBef>
                          <a:spcPts val="0"/>
                        </a:spcBef>
                        <a:spcAft>
                          <a:spcPts val="0"/>
                        </a:spcAft>
                        <a:buClrTx/>
                        <a:buSzTx/>
                        <a:buFontTx/>
                        <a:buNone/>
                        <a:tabLst/>
                        <a:defRPr/>
                      </a:pPr>
                      <a:r>
                        <a:rPr kumimoji="1" lang="ja-JP" altLang="en-US" sz="2000" b="1" dirty="0">
                          <a:solidFill>
                            <a:schemeClr val="tx1"/>
                          </a:solidFill>
                        </a:rPr>
                        <a:t>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indent="0" algn="ctr" defTabSz="385763" rtl="0" eaLnBrk="1" fontAlgn="auto" latinLnBrk="0" hangingPunct="1">
                        <a:lnSpc>
                          <a:spcPct val="100000"/>
                        </a:lnSpc>
                        <a:spcBef>
                          <a:spcPts val="0"/>
                        </a:spcBef>
                        <a:spcAft>
                          <a:spcPts val="0"/>
                        </a:spcAft>
                        <a:buClrTx/>
                        <a:buSzTx/>
                        <a:buFontTx/>
                        <a:buNone/>
                        <a:tabLst/>
                        <a:defRPr/>
                      </a:pPr>
                      <a:r>
                        <a:rPr kumimoji="1" lang="ja-JP" altLang="en-US" sz="2000" b="1" dirty="0">
                          <a:solidFill>
                            <a:schemeClr val="tx1"/>
                          </a:solidFill>
                        </a:rPr>
                        <a:t>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extLst>
                  <a:ext uri="{0D108BD9-81ED-4DB2-BD59-A6C34878D82A}">
                    <a16:rowId xmlns:a16="http://schemas.microsoft.com/office/drawing/2014/main" val="10002"/>
                  </a:ext>
                </a:extLst>
              </a:tr>
              <a:tr h="370840">
                <a:tc>
                  <a:txBody>
                    <a:bodyPr/>
                    <a:lstStyle/>
                    <a:p>
                      <a:pPr algn="ctr"/>
                      <a:r>
                        <a:rPr kumimoji="1" lang="ja-JP" altLang="en-US" sz="2000" dirty="0">
                          <a:solidFill>
                            <a:schemeClr val="tx1"/>
                          </a:solidFill>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lang="ja-JP" altLang="en-US" sz="2000" dirty="0">
                          <a:solidFill>
                            <a:schemeClr val="tx1"/>
                          </a:solidFill>
                          <a:latin typeface="Arial" charset="0"/>
                        </a:rPr>
                        <a:t>無人航空機（ドローン）気球による散布</a:t>
                      </a:r>
                      <a:endParaRPr lang="en-US" altLang="ja-JP" sz="2000" dirty="0">
                        <a:solidFill>
                          <a:schemeClr val="tx1"/>
                        </a:solidFill>
                        <a:latin typeface="Arial"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385763" rtl="0" eaLnBrk="1" fontAlgn="auto" latinLnBrk="0" hangingPunct="1">
                        <a:lnSpc>
                          <a:spcPct val="100000"/>
                        </a:lnSpc>
                        <a:spcBef>
                          <a:spcPts val="0"/>
                        </a:spcBef>
                        <a:spcAft>
                          <a:spcPts val="0"/>
                        </a:spcAft>
                        <a:buClrTx/>
                        <a:buSzTx/>
                        <a:buFontTx/>
                        <a:buNone/>
                        <a:tabLst/>
                        <a:defRPr/>
                      </a:pPr>
                      <a:r>
                        <a:rPr kumimoji="1" lang="ja-JP" altLang="en-US" sz="2000" b="1" dirty="0">
                          <a:solidFill>
                            <a:schemeClr val="tx1"/>
                          </a:solidFill>
                        </a:rPr>
                        <a:t>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indent="0" algn="ctr" defTabSz="385763" rtl="0" eaLnBrk="1" fontAlgn="auto" latinLnBrk="0" hangingPunct="1">
                        <a:lnSpc>
                          <a:spcPct val="100000"/>
                        </a:lnSpc>
                        <a:spcBef>
                          <a:spcPts val="0"/>
                        </a:spcBef>
                        <a:spcAft>
                          <a:spcPts val="0"/>
                        </a:spcAft>
                        <a:buClrTx/>
                        <a:buSzTx/>
                        <a:buFontTx/>
                        <a:buNone/>
                        <a:tabLst/>
                        <a:defRPr/>
                      </a:pPr>
                      <a:r>
                        <a:rPr kumimoji="1" lang="ja-JP" altLang="en-US" sz="2000" b="1" dirty="0">
                          <a:solidFill>
                            <a:schemeClr val="tx1"/>
                          </a:solidFill>
                        </a:rPr>
                        <a:t>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extLst>
                  <a:ext uri="{0D108BD9-81ED-4DB2-BD59-A6C34878D82A}">
                    <a16:rowId xmlns:a16="http://schemas.microsoft.com/office/drawing/2014/main" val="10003"/>
                  </a:ext>
                </a:extLst>
              </a:tr>
              <a:tr h="370840">
                <a:tc>
                  <a:txBody>
                    <a:bodyPr/>
                    <a:lstStyle/>
                    <a:p>
                      <a:pPr algn="ctr"/>
                      <a:r>
                        <a:rPr kumimoji="1" lang="ja-JP" altLang="en-US" sz="2000" dirty="0">
                          <a:solidFill>
                            <a:schemeClr val="tx1"/>
                          </a:solidFill>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2000" dirty="0">
                          <a:solidFill>
                            <a:schemeClr val="tx1"/>
                          </a:solidFill>
                          <a:latin typeface="Arial" charset="0"/>
                        </a:rPr>
                        <a:t>車両等からの散布・噴霧</a:t>
                      </a:r>
                      <a:endParaRPr kumimoji="1" lang="ja-JP" alt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385763" rtl="0" eaLnBrk="1" fontAlgn="auto" latinLnBrk="0" hangingPunct="1">
                        <a:lnSpc>
                          <a:spcPct val="100000"/>
                        </a:lnSpc>
                        <a:spcBef>
                          <a:spcPts val="0"/>
                        </a:spcBef>
                        <a:spcAft>
                          <a:spcPts val="0"/>
                        </a:spcAft>
                        <a:buClrTx/>
                        <a:buSzTx/>
                        <a:buFontTx/>
                        <a:buNone/>
                        <a:tabLst/>
                        <a:defRPr/>
                      </a:pPr>
                      <a:r>
                        <a:rPr kumimoji="1" lang="ja-JP" altLang="en-US" sz="2000" b="1" dirty="0">
                          <a:solidFill>
                            <a:schemeClr val="tx1"/>
                          </a:solidFill>
                        </a:rPr>
                        <a:t>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extLst>
                  <a:ext uri="{0D108BD9-81ED-4DB2-BD59-A6C34878D82A}">
                    <a16:rowId xmlns:a16="http://schemas.microsoft.com/office/drawing/2014/main" val="10004"/>
                  </a:ext>
                </a:extLst>
              </a:tr>
              <a:tr h="370840">
                <a:tc>
                  <a:txBody>
                    <a:bodyPr/>
                    <a:lstStyle/>
                    <a:p>
                      <a:pPr algn="ctr"/>
                      <a:r>
                        <a:rPr kumimoji="1" lang="ja-JP" altLang="en-US" sz="2000" dirty="0">
                          <a:solidFill>
                            <a:schemeClr val="tx1"/>
                          </a:solidFill>
                        </a:rPr>
                        <a:t>５</a:t>
                      </a:r>
                      <a:endParaRPr kumimoji="1" lang="en-US" altLang="ja-JP"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lang="ja-JP" altLang="en-US" sz="2000" dirty="0">
                          <a:solidFill>
                            <a:schemeClr val="tx1"/>
                          </a:solidFill>
                          <a:latin typeface="Arial" charset="0"/>
                        </a:rPr>
                        <a:t>水源、飲食物の汚染</a:t>
                      </a:r>
                      <a:endParaRPr lang="en-US" altLang="ja-JP" sz="2000" dirty="0">
                        <a:solidFill>
                          <a:schemeClr val="tx1"/>
                        </a:solidFill>
                        <a:latin typeface="Arial"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385763" rtl="0" eaLnBrk="1" fontAlgn="auto" latinLnBrk="0" hangingPunct="1">
                        <a:lnSpc>
                          <a:spcPct val="100000"/>
                        </a:lnSpc>
                        <a:spcBef>
                          <a:spcPts val="0"/>
                        </a:spcBef>
                        <a:spcAft>
                          <a:spcPts val="0"/>
                        </a:spcAft>
                        <a:buClrTx/>
                        <a:buSzTx/>
                        <a:buFontTx/>
                        <a:buNone/>
                        <a:tabLst/>
                        <a:defRPr/>
                      </a:pPr>
                      <a:r>
                        <a:rPr kumimoji="1" lang="ja-JP" altLang="en-US" sz="2000" b="1" dirty="0">
                          <a:solidFill>
                            <a:schemeClr val="tx1"/>
                          </a:solidFill>
                        </a:rPr>
                        <a:t>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extLst>
                  <a:ext uri="{0D108BD9-81ED-4DB2-BD59-A6C34878D82A}">
                    <a16:rowId xmlns:a16="http://schemas.microsoft.com/office/drawing/2014/main" val="10005"/>
                  </a:ext>
                </a:extLst>
              </a:tr>
              <a:tr h="370840">
                <a:tc>
                  <a:txBody>
                    <a:bodyPr/>
                    <a:lstStyle/>
                    <a:p>
                      <a:pPr algn="ctr"/>
                      <a:r>
                        <a:rPr kumimoji="1" lang="ja-JP" altLang="en-US" sz="2000" dirty="0">
                          <a:solidFill>
                            <a:schemeClr val="tx1"/>
                          </a:solidFill>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2000" dirty="0">
                          <a:solidFill>
                            <a:schemeClr val="tx1"/>
                          </a:solidFill>
                          <a:latin typeface="Arial" charset="0"/>
                        </a:rPr>
                        <a:t>郵便物等による送付</a:t>
                      </a:r>
                      <a:endParaRPr kumimoji="1" lang="ja-JP" alt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385763" rtl="0" eaLnBrk="1" fontAlgn="auto" latinLnBrk="0" hangingPunct="1">
                        <a:lnSpc>
                          <a:spcPct val="100000"/>
                        </a:lnSpc>
                        <a:spcBef>
                          <a:spcPts val="0"/>
                        </a:spcBef>
                        <a:spcAft>
                          <a:spcPts val="0"/>
                        </a:spcAft>
                        <a:buClrTx/>
                        <a:buSzTx/>
                        <a:buFontTx/>
                        <a:buNone/>
                        <a:tabLst/>
                        <a:defRPr/>
                      </a:pPr>
                      <a:r>
                        <a:rPr kumimoji="1" lang="ja-JP" altLang="en-US" sz="2000" b="1" dirty="0">
                          <a:solidFill>
                            <a:schemeClr val="tx1"/>
                          </a:solidFill>
                        </a:rPr>
                        <a:t>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70840">
                <a:tc>
                  <a:txBody>
                    <a:bodyPr/>
                    <a:lstStyle/>
                    <a:p>
                      <a:pPr algn="ctr"/>
                      <a:r>
                        <a:rPr kumimoji="1" lang="ja-JP" altLang="en-US" sz="2000" dirty="0">
                          <a:solidFill>
                            <a:schemeClr val="tx1"/>
                          </a:solidFill>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2000" dirty="0">
                          <a:solidFill>
                            <a:schemeClr val="tx1"/>
                          </a:solidFill>
                          <a:latin typeface="Arial" charset="0"/>
                        </a:rPr>
                        <a:t>感染した昆虫・動物（ベクター）の放出</a:t>
                      </a:r>
                      <a:endParaRPr kumimoji="1" lang="ja-JP" alt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385763" rtl="0" eaLnBrk="1" fontAlgn="auto" latinLnBrk="0" hangingPunct="1">
                        <a:lnSpc>
                          <a:spcPct val="100000"/>
                        </a:lnSpc>
                        <a:spcBef>
                          <a:spcPts val="0"/>
                        </a:spcBef>
                        <a:spcAft>
                          <a:spcPts val="0"/>
                        </a:spcAft>
                        <a:buClrTx/>
                        <a:buSzTx/>
                        <a:buFontTx/>
                        <a:buNone/>
                        <a:tabLst/>
                        <a:defRPr/>
                      </a:pPr>
                      <a:r>
                        <a:rPr kumimoji="1" lang="ja-JP" altLang="en-US" sz="2000" b="1" dirty="0">
                          <a:solidFill>
                            <a:schemeClr val="tx1"/>
                          </a:solidFill>
                        </a:rPr>
                        <a:t>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extLst>
                  <a:ext uri="{0D108BD9-81ED-4DB2-BD59-A6C34878D82A}">
                    <a16:rowId xmlns:a16="http://schemas.microsoft.com/office/drawing/2014/main" val="10007"/>
                  </a:ext>
                </a:extLst>
              </a:tr>
              <a:tr h="370840">
                <a:tc>
                  <a:txBody>
                    <a:bodyPr/>
                    <a:lstStyle/>
                    <a:p>
                      <a:pPr algn="ctr"/>
                      <a:r>
                        <a:rPr kumimoji="1" lang="ja-JP" altLang="en-US" sz="2000" dirty="0">
                          <a:solidFill>
                            <a:schemeClr val="tx1"/>
                          </a:solidFill>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2000" dirty="0">
                          <a:solidFill>
                            <a:schemeClr val="tx1"/>
                          </a:solidFill>
                          <a:latin typeface="Arial" charset="0"/>
                        </a:rPr>
                        <a:t>感染した人からの拡散</a:t>
                      </a:r>
                      <a:endParaRPr kumimoji="1" lang="ja-JP" alt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385763" rtl="0" eaLnBrk="1" fontAlgn="auto" latinLnBrk="0" hangingPunct="1">
                        <a:lnSpc>
                          <a:spcPct val="100000"/>
                        </a:lnSpc>
                        <a:spcBef>
                          <a:spcPts val="0"/>
                        </a:spcBef>
                        <a:spcAft>
                          <a:spcPts val="0"/>
                        </a:spcAft>
                        <a:buClrTx/>
                        <a:buSzTx/>
                        <a:buFontTx/>
                        <a:buNone/>
                        <a:tabLst/>
                        <a:defRPr/>
                      </a:pPr>
                      <a:r>
                        <a:rPr kumimoji="1" lang="ja-JP" altLang="en-US" sz="2000" b="1" dirty="0">
                          <a:solidFill>
                            <a:schemeClr val="tx1"/>
                          </a:solidFill>
                        </a:rPr>
                        <a:t>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extLst>
                  <a:ext uri="{0D108BD9-81ED-4DB2-BD59-A6C34878D82A}">
                    <a16:rowId xmlns:a16="http://schemas.microsoft.com/office/drawing/2014/main" val="10008"/>
                  </a:ext>
                </a:extLst>
              </a:tr>
            </a:tbl>
          </a:graphicData>
        </a:graphic>
      </p:graphicFrame>
      <p:sp>
        <p:nvSpPr>
          <p:cNvPr id="20" name="タイトル 2"/>
          <p:cNvSpPr txBox="1">
            <a:spLocks/>
          </p:cNvSpPr>
          <p:nvPr/>
        </p:nvSpPr>
        <p:spPr>
          <a:xfrm>
            <a:off x="482600" y="206999"/>
            <a:ext cx="7886700" cy="495197"/>
          </a:xfrm>
          <a:prstGeom prst="rect">
            <a:avLst/>
          </a:prstGeom>
        </p:spPr>
        <p:txBody>
          <a:bodyPr/>
          <a:lstStyle>
            <a:lvl1pPr algn="ctr" defTabSz="385763" rtl="0" eaLnBrk="1" latinLnBrk="0" hangingPunct="1">
              <a:lnSpc>
                <a:spcPct val="90000"/>
              </a:lnSpc>
              <a:spcBef>
                <a:spcPct val="0"/>
              </a:spcBef>
              <a:buNone/>
              <a:defRPr kumimoji="1" sz="3200" b="1" kern="1200">
                <a:solidFill>
                  <a:schemeClr val="tx1"/>
                </a:solidFill>
                <a:latin typeface="+mj-lt"/>
                <a:ea typeface="+mj-ea"/>
                <a:cs typeface="+mj-cs"/>
              </a:defRPr>
            </a:lvl1pPr>
          </a:lstStyle>
          <a:p>
            <a:r>
              <a:rPr lang="ja-JP" altLang="en-US" sz="2400" dirty="0"/>
              <a:t>生物剤の散布手段</a:t>
            </a:r>
          </a:p>
        </p:txBody>
      </p:sp>
    </p:spTree>
    <p:extLst>
      <p:ext uri="{BB962C8B-B14F-4D97-AF65-F5344CB8AC3E}">
        <p14:creationId xmlns:p14="http://schemas.microsoft.com/office/powerpoint/2010/main" val="517592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A37989B5-D93E-0D43-B9D4-830855E18B53}"/>
              </a:ext>
            </a:extLst>
          </p:cNvPr>
          <p:cNvSpPr>
            <a:spLocks noGrp="1"/>
          </p:cNvSpPr>
          <p:nvPr>
            <p:ph type="title"/>
          </p:nvPr>
        </p:nvSpPr>
        <p:spPr>
          <a:xfrm>
            <a:off x="612474" y="227972"/>
            <a:ext cx="7886700" cy="495197"/>
          </a:xfrm>
        </p:spPr>
        <p:txBody>
          <a:bodyPr/>
          <a:lstStyle/>
          <a:p>
            <a:r>
              <a:rPr lang="ja-JP" altLang="en-US" sz="2400" dirty="0"/>
              <a:t>明示的攻撃と秘匿的攻撃における対応</a:t>
            </a:r>
          </a:p>
        </p:txBody>
      </p:sp>
      <p:sp>
        <p:nvSpPr>
          <p:cNvPr id="4" name="スライド番号プレースホルダー 3">
            <a:extLst>
              <a:ext uri="{FF2B5EF4-FFF2-40B4-BE49-F238E27FC236}">
                <a16:creationId xmlns:a16="http://schemas.microsoft.com/office/drawing/2014/main" id="{C38CFE49-6CE2-6D46-9285-15655047F4BF}"/>
              </a:ext>
            </a:extLst>
          </p:cNvPr>
          <p:cNvSpPr>
            <a:spLocks noGrp="1"/>
          </p:cNvSpPr>
          <p:nvPr>
            <p:ph type="sldNum" sz="quarter" idx="12"/>
          </p:nvPr>
        </p:nvSpPr>
        <p:spPr/>
        <p:txBody>
          <a:bodyPr/>
          <a:lstStyle/>
          <a:p>
            <a:fld id="{3703C944-5F21-DB4B-805C-66633127842B}" type="slidenum">
              <a:rPr lang="ja-JP" altLang="en-US" smtClean="0"/>
              <a:pPr/>
              <a:t>7</a:t>
            </a:fld>
            <a:endParaRPr lang="ja-JP" altLang="en-US"/>
          </a:p>
        </p:txBody>
      </p:sp>
      <p:graphicFrame>
        <p:nvGraphicFramePr>
          <p:cNvPr id="2" name="表 1"/>
          <p:cNvGraphicFramePr>
            <a:graphicFrameLocks noGrp="1"/>
          </p:cNvGraphicFramePr>
          <p:nvPr>
            <p:extLst>
              <p:ext uri="{D42A27DB-BD31-4B8C-83A1-F6EECF244321}">
                <p14:modId xmlns:p14="http://schemas.microsoft.com/office/powerpoint/2010/main" val="3857136369"/>
              </p:ext>
            </p:extLst>
          </p:nvPr>
        </p:nvGraphicFramePr>
        <p:xfrm>
          <a:off x="317500" y="3454399"/>
          <a:ext cx="1638300" cy="701040"/>
        </p:xfrm>
        <a:graphic>
          <a:graphicData uri="http://schemas.openxmlformats.org/drawingml/2006/table">
            <a:tbl>
              <a:tblPr firstRow="1" bandRow="1">
                <a:tableStyleId>{5C22544A-7EE6-4342-B048-85BDC9FD1C3A}</a:tableStyleId>
              </a:tblPr>
              <a:tblGrid>
                <a:gridCol w="1638300">
                  <a:extLst>
                    <a:ext uri="{9D8B030D-6E8A-4147-A177-3AD203B41FA5}">
                      <a16:colId xmlns:a16="http://schemas.microsoft.com/office/drawing/2014/main" val="20000"/>
                    </a:ext>
                  </a:extLst>
                </a:gridCol>
              </a:tblGrid>
              <a:tr h="472554">
                <a:tc>
                  <a:txBody>
                    <a:bodyPr/>
                    <a:lstStyle/>
                    <a:p>
                      <a:pPr algn="ctr"/>
                      <a:r>
                        <a:rPr lang="ja-JP" altLang="en-US" sz="2000" dirty="0">
                          <a:solidFill>
                            <a:schemeClr val="tx1"/>
                          </a:solidFill>
                        </a:rPr>
                        <a:t>秘匿的攻撃</a:t>
                      </a:r>
                      <a:endParaRPr lang="en-US" altLang="ja-JP" sz="2000" dirty="0">
                        <a:solidFill>
                          <a:schemeClr val="tx1"/>
                        </a:solidFill>
                      </a:endParaRPr>
                    </a:p>
                    <a:p>
                      <a:pPr algn="ctr"/>
                      <a:r>
                        <a:rPr lang="en-US" altLang="ja-JP" sz="2000" dirty="0">
                          <a:solidFill>
                            <a:schemeClr val="tx1"/>
                          </a:solidFill>
                        </a:rPr>
                        <a:t>Covert Attack</a:t>
                      </a: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extLst>
                  <a:ext uri="{0D108BD9-81ED-4DB2-BD59-A6C34878D82A}">
                    <a16:rowId xmlns:a16="http://schemas.microsoft.com/office/drawing/2014/main" val="10000"/>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400344602"/>
              </p:ext>
            </p:extLst>
          </p:nvPr>
        </p:nvGraphicFramePr>
        <p:xfrm>
          <a:off x="317500" y="1473199"/>
          <a:ext cx="1638300" cy="701040"/>
        </p:xfrm>
        <a:graphic>
          <a:graphicData uri="http://schemas.openxmlformats.org/drawingml/2006/table">
            <a:tbl>
              <a:tblPr firstRow="1" bandRow="1">
                <a:tableStyleId>{5C22544A-7EE6-4342-B048-85BDC9FD1C3A}</a:tableStyleId>
              </a:tblPr>
              <a:tblGrid>
                <a:gridCol w="1638300">
                  <a:extLst>
                    <a:ext uri="{9D8B030D-6E8A-4147-A177-3AD203B41FA5}">
                      <a16:colId xmlns:a16="http://schemas.microsoft.com/office/drawing/2014/main" val="20000"/>
                    </a:ext>
                  </a:extLst>
                </a:gridCol>
              </a:tblGrid>
              <a:tr h="0">
                <a:tc>
                  <a:txBody>
                    <a:bodyPr/>
                    <a:lstStyle/>
                    <a:p>
                      <a:pPr algn="ctr"/>
                      <a:r>
                        <a:rPr lang="ja-JP" altLang="en-US" sz="2000" dirty="0">
                          <a:solidFill>
                            <a:schemeClr val="tx1"/>
                          </a:solidFill>
                        </a:rPr>
                        <a:t>明示的攻撃</a:t>
                      </a:r>
                      <a:endParaRPr lang="en-US" altLang="ja-JP" sz="2000" dirty="0">
                        <a:solidFill>
                          <a:schemeClr val="tx1"/>
                        </a:solidFill>
                      </a:endParaRPr>
                    </a:p>
                    <a:p>
                      <a:pPr algn="ctr"/>
                      <a:r>
                        <a:rPr lang="en-US" altLang="ja-JP" sz="2000" dirty="0">
                          <a:solidFill>
                            <a:schemeClr val="tx1"/>
                          </a:solidFill>
                        </a:rPr>
                        <a:t>Overt</a:t>
                      </a:r>
                      <a:r>
                        <a:rPr lang="ja-JP" altLang="en-US" sz="2000" dirty="0">
                          <a:solidFill>
                            <a:schemeClr val="tx1"/>
                          </a:solidFill>
                        </a:rPr>
                        <a:t> </a:t>
                      </a:r>
                      <a:r>
                        <a:rPr lang="en-US" altLang="ja-JP" sz="2000" dirty="0">
                          <a:solidFill>
                            <a:schemeClr val="tx1"/>
                          </a:solidFill>
                        </a:rPr>
                        <a:t>Attack</a:t>
                      </a:r>
                      <a:endParaRPr kumimoji="1" lang="en-US" altLang="ja-JP"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0"/>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825417827"/>
              </p:ext>
            </p:extLst>
          </p:nvPr>
        </p:nvGraphicFramePr>
        <p:xfrm>
          <a:off x="4225925" y="948690"/>
          <a:ext cx="4660900" cy="1750059"/>
        </p:xfrm>
        <a:graphic>
          <a:graphicData uri="http://schemas.openxmlformats.org/drawingml/2006/table">
            <a:tbl>
              <a:tblPr firstRow="1" bandRow="1">
                <a:tableStyleId>{5C22544A-7EE6-4342-B048-85BDC9FD1C3A}</a:tableStyleId>
              </a:tblPr>
              <a:tblGrid>
                <a:gridCol w="1263650">
                  <a:extLst>
                    <a:ext uri="{9D8B030D-6E8A-4147-A177-3AD203B41FA5}">
                      <a16:colId xmlns:a16="http://schemas.microsoft.com/office/drawing/2014/main" val="20000"/>
                    </a:ext>
                  </a:extLst>
                </a:gridCol>
                <a:gridCol w="3397250">
                  <a:extLst>
                    <a:ext uri="{9D8B030D-6E8A-4147-A177-3AD203B41FA5}">
                      <a16:colId xmlns:a16="http://schemas.microsoft.com/office/drawing/2014/main" val="20001"/>
                    </a:ext>
                  </a:extLst>
                </a:gridCol>
              </a:tblGrid>
              <a:tr h="583353">
                <a:tc>
                  <a:txBody>
                    <a:bodyPr/>
                    <a:lstStyle/>
                    <a:p>
                      <a:pPr algn="ctr"/>
                      <a:r>
                        <a:rPr kumimoji="1" lang="ja-JP" altLang="en-US" sz="1400" b="0" dirty="0">
                          <a:solidFill>
                            <a:schemeClr val="tx1"/>
                          </a:solidFill>
                        </a:rPr>
                        <a:t>現場対応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rPr>
                        <a:t>・生物剤の検知・同定</a:t>
                      </a:r>
                      <a:endParaRPr kumimoji="1" lang="en-US" altLang="ja-JP" sz="1400" b="0" dirty="0">
                        <a:solidFill>
                          <a:schemeClr val="tx1"/>
                        </a:solidFill>
                      </a:endParaRPr>
                    </a:p>
                    <a:p>
                      <a:r>
                        <a:rPr kumimoji="1" lang="ja-JP" altLang="en-US" sz="1400" b="0" dirty="0">
                          <a:solidFill>
                            <a:schemeClr val="tx1"/>
                          </a:solidFill>
                        </a:rPr>
                        <a:t>・汚染施設等の除染</a:t>
                      </a:r>
                      <a:endParaRPr kumimoji="1" lang="en-US" altLang="ja-JP"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83353">
                <a:tc>
                  <a:txBody>
                    <a:bodyPr/>
                    <a:lstStyle/>
                    <a:p>
                      <a:pPr algn="ctr"/>
                      <a:r>
                        <a:rPr kumimoji="1" lang="ja-JP" altLang="en-US" sz="1400" dirty="0">
                          <a:solidFill>
                            <a:schemeClr val="tx1"/>
                          </a:solidFill>
                        </a:rPr>
                        <a:t>曝露者対応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rPr>
                        <a:t>・除染、予防薬投与、メンタルヘルス</a:t>
                      </a:r>
                      <a:endParaRPr kumimoji="1" lang="en-US" altLang="ja-JP" sz="1400" dirty="0">
                        <a:solidFill>
                          <a:schemeClr val="tx1"/>
                        </a:solidFill>
                      </a:endParaRPr>
                    </a:p>
                    <a:p>
                      <a:r>
                        <a:rPr kumimoji="1" lang="ja-JP" altLang="en-US" sz="1400" dirty="0">
                          <a:solidFill>
                            <a:schemeClr val="tx1"/>
                          </a:solidFill>
                        </a:rPr>
                        <a:t>・経過観察、医療提供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83353">
                <a:tc>
                  <a:txBody>
                    <a:bodyPr/>
                    <a:lstStyle/>
                    <a:p>
                      <a:pPr algn="ctr"/>
                      <a:r>
                        <a:rPr kumimoji="1" lang="ja-JP" altLang="en-US" sz="1400" dirty="0">
                          <a:solidFill>
                            <a:schemeClr val="tx1"/>
                          </a:solidFill>
                        </a:rPr>
                        <a:t>一般市民対応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rPr>
                        <a:t>・リスクコミュニケーション</a:t>
                      </a:r>
                      <a:endParaRPr kumimoji="1" lang="en-US" altLang="ja-JP" sz="1400" dirty="0">
                        <a:solidFill>
                          <a:schemeClr val="tx1"/>
                        </a:solidFill>
                      </a:endParaRPr>
                    </a:p>
                    <a:p>
                      <a:r>
                        <a:rPr kumimoji="1" lang="ja-JP" altLang="en-US" sz="1400" dirty="0">
                          <a:solidFill>
                            <a:schemeClr val="tx1"/>
                          </a:solidFill>
                        </a:rPr>
                        <a:t>・サーベイランスの強化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216312161"/>
              </p:ext>
            </p:extLst>
          </p:nvPr>
        </p:nvGraphicFramePr>
        <p:xfrm>
          <a:off x="4225925" y="2929890"/>
          <a:ext cx="4660900" cy="1750059"/>
        </p:xfrm>
        <a:graphic>
          <a:graphicData uri="http://schemas.openxmlformats.org/drawingml/2006/table">
            <a:tbl>
              <a:tblPr firstRow="1" bandRow="1">
                <a:tableStyleId>{5C22544A-7EE6-4342-B048-85BDC9FD1C3A}</a:tableStyleId>
              </a:tblPr>
              <a:tblGrid>
                <a:gridCol w="1263650">
                  <a:extLst>
                    <a:ext uri="{9D8B030D-6E8A-4147-A177-3AD203B41FA5}">
                      <a16:colId xmlns:a16="http://schemas.microsoft.com/office/drawing/2014/main" val="20000"/>
                    </a:ext>
                  </a:extLst>
                </a:gridCol>
                <a:gridCol w="3397250">
                  <a:extLst>
                    <a:ext uri="{9D8B030D-6E8A-4147-A177-3AD203B41FA5}">
                      <a16:colId xmlns:a16="http://schemas.microsoft.com/office/drawing/2014/main" val="20001"/>
                    </a:ext>
                  </a:extLst>
                </a:gridCol>
              </a:tblGrid>
              <a:tr h="583353">
                <a:tc>
                  <a:txBody>
                    <a:bodyPr/>
                    <a:lstStyle/>
                    <a:p>
                      <a:pPr algn="ctr"/>
                      <a:r>
                        <a:rPr kumimoji="1" lang="ja-JP" altLang="en-US" sz="1400" b="0" dirty="0">
                          <a:solidFill>
                            <a:schemeClr val="tx1"/>
                          </a:solidFill>
                        </a:rPr>
                        <a:t>医療対応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dirty="0">
                          <a:solidFill>
                            <a:schemeClr val="tx1"/>
                          </a:solidFill>
                        </a:rPr>
                        <a:t>・診断、治療</a:t>
                      </a:r>
                      <a:endParaRPr kumimoji="1" lang="en-US" altLang="ja-JP" sz="1400" b="0" dirty="0">
                        <a:solidFill>
                          <a:schemeClr val="tx1"/>
                        </a:solidFill>
                      </a:endParaRPr>
                    </a:p>
                    <a:p>
                      <a:r>
                        <a:rPr kumimoji="1" lang="ja-JP" altLang="en-US" sz="1400" b="0" dirty="0">
                          <a:solidFill>
                            <a:schemeClr val="tx1"/>
                          </a:solidFill>
                        </a:rPr>
                        <a:t>・入院、院内感染防止</a:t>
                      </a:r>
                      <a:endParaRPr kumimoji="1" lang="en-US" altLang="ja-JP"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83353">
                <a:tc>
                  <a:txBody>
                    <a:bodyPr/>
                    <a:lstStyle/>
                    <a:p>
                      <a:pPr algn="ctr"/>
                      <a:r>
                        <a:rPr kumimoji="1" lang="ja-JP" altLang="en-US" sz="1400" dirty="0">
                          <a:solidFill>
                            <a:schemeClr val="tx1"/>
                          </a:solidFill>
                        </a:rPr>
                        <a:t>疫学的監視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rPr>
                        <a:t>・曝露日、曝露地の推定</a:t>
                      </a:r>
                      <a:endParaRPr kumimoji="1" lang="en-US" altLang="ja-JP" sz="1400" dirty="0">
                        <a:solidFill>
                          <a:schemeClr val="tx1"/>
                        </a:solidFill>
                      </a:endParaRPr>
                    </a:p>
                    <a:p>
                      <a:r>
                        <a:rPr kumimoji="1" lang="ja-JP" altLang="en-US" sz="1400" dirty="0">
                          <a:solidFill>
                            <a:schemeClr val="tx1"/>
                          </a:solidFill>
                        </a:rPr>
                        <a:t>・パンデミック防止（封じ込め）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83353">
                <a:tc>
                  <a:txBody>
                    <a:bodyPr/>
                    <a:lstStyle/>
                    <a:p>
                      <a:pPr algn="ctr"/>
                      <a:r>
                        <a:rPr kumimoji="1" lang="ja-JP" altLang="en-US" sz="1400" dirty="0">
                          <a:solidFill>
                            <a:schemeClr val="tx1"/>
                          </a:solidFill>
                        </a:rPr>
                        <a:t>一般市民対応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rPr>
                        <a:t>・リスクコミュニケーション</a:t>
                      </a:r>
                      <a:endParaRPr kumimoji="1" lang="en-US" altLang="ja-JP" sz="1400" dirty="0">
                        <a:solidFill>
                          <a:schemeClr val="tx1"/>
                        </a:solidFill>
                      </a:endParaRPr>
                    </a:p>
                    <a:p>
                      <a:r>
                        <a:rPr kumimoji="1" lang="ja-JP" altLang="en-US" sz="1400" dirty="0">
                          <a:solidFill>
                            <a:schemeClr val="tx1"/>
                          </a:solidFill>
                        </a:rPr>
                        <a:t>・サーベイランスの強化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372383788"/>
              </p:ext>
            </p:extLst>
          </p:nvPr>
        </p:nvGraphicFramePr>
        <p:xfrm>
          <a:off x="2311400" y="1519237"/>
          <a:ext cx="1441450" cy="608965"/>
        </p:xfrm>
        <a:graphic>
          <a:graphicData uri="http://schemas.openxmlformats.org/drawingml/2006/table">
            <a:tbl>
              <a:tblPr firstRow="1" bandRow="1">
                <a:tableStyleId>{5C22544A-7EE6-4342-B048-85BDC9FD1C3A}</a:tableStyleId>
              </a:tblPr>
              <a:tblGrid>
                <a:gridCol w="1441450">
                  <a:extLst>
                    <a:ext uri="{9D8B030D-6E8A-4147-A177-3AD203B41FA5}">
                      <a16:colId xmlns:a16="http://schemas.microsoft.com/office/drawing/2014/main" val="20000"/>
                    </a:ext>
                  </a:extLst>
                </a:gridCol>
              </a:tblGrid>
              <a:tr h="608965">
                <a:tc>
                  <a:txBody>
                    <a:bodyPr/>
                    <a:lstStyle/>
                    <a:p>
                      <a:pPr algn="ctr"/>
                      <a:r>
                        <a:rPr kumimoji="1" lang="ja-JP" altLang="en-US" sz="1600" b="0" dirty="0">
                          <a:solidFill>
                            <a:schemeClr val="tx1"/>
                          </a:solidFill>
                        </a:rPr>
                        <a:t>パニックの</a:t>
                      </a:r>
                      <a:endParaRPr kumimoji="1" lang="en-US" altLang="ja-JP" sz="1600" b="0" dirty="0">
                        <a:solidFill>
                          <a:schemeClr val="tx1"/>
                        </a:solidFill>
                      </a:endParaRPr>
                    </a:p>
                    <a:p>
                      <a:pPr algn="ctr"/>
                      <a:r>
                        <a:rPr kumimoji="1" lang="ja-JP" altLang="en-US" sz="1600" b="0" dirty="0">
                          <a:solidFill>
                            <a:schemeClr val="tx1"/>
                          </a:solidFill>
                        </a:rPr>
                        <a:t>防止が重要</a:t>
                      </a:r>
                      <a:endParaRPr kumimoji="1" lang="en-US" altLang="ja-JP" sz="16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0"/>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566129790"/>
              </p:ext>
            </p:extLst>
          </p:nvPr>
        </p:nvGraphicFramePr>
        <p:xfrm>
          <a:off x="2311400" y="3500437"/>
          <a:ext cx="1454150" cy="608965"/>
        </p:xfrm>
        <a:graphic>
          <a:graphicData uri="http://schemas.openxmlformats.org/drawingml/2006/table">
            <a:tbl>
              <a:tblPr firstRow="1" bandRow="1">
                <a:tableStyleId>{5C22544A-7EE6-4342-B048-85BDC9FD1C3A}</a:tableStyleId>
              </a:tblPr>
              <a:tblGrid>
                <a:gridCol w="1454150">
                  <a:extLst>
                    <a:ext uri="{9D8B030D-6E8A-4147-A177-3AD203B41FA5}">
                      <a16:colId xmlns:a16="http://schemas.microsoft.com/office/drawing/2014/main" val="20000"/>
                    </a:ext>
                  </a:extLst>
                </a:gridCol>
              </a:tblGrid>
              <a:tr h="608965">
                <a:tc>
                  <a:txBody>
                    <a:bodyPr/>
                    <a:lstStyle/>
                    <a:p>
                      <a:pPr algn="ctr"/>
                      <a:r>
                        <a:rPr kumimoji="1" lang="ja-JP" altLang="en-US" sz="1600" b="0" dirty="0">
                          <a:solidFill>
                            <a:schemeClr val="tx1"/>
                          </a:solidFill>
                        </a:rPr>
                        <a:t>人為的発生の</a:t>
                      </a:r>
                      <a:endParaRPr kumimoji="1" lang="en-US" altLang="ja-JP" sz="1600" b="0" dirty="0">
                        <a:solidFill>
                          <a:schemeClr val="tx1"/>
                        </a:solidFill>
                      </a:endParaRPr>
                    </a:p>
                    <a:p>
                      <a:pPr algn="ctr"/>
                      <a:r>
                        <a:rPr kumimoji="1" lang="ja-JP" altLang="en-US" sz="1600" b="0" dirty="0">
                          <a:solidFill>
                            <a:schemeClr val="tx1"/>
                          </a:solidFill>
                        </a:rPr>
                        <a:t>鑑別が重要</a:t>
                      </a:r>
                      <a:endParaRPr kumimoji="1" lang="en-US" altLang="ja-JP" sz="16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extLst>
                  <a:ext uri="{0D108BD9-81ED-4DB2-BD59-A6C34878D82A}">
                    <a16:rowId xmlns:a16="http://schemas.microsoft.com/office/drawing/2014/main" val="10000"/>
                  </a:ext>
                </a:extLst>
              </a:tr>
            </a:tbl>
          </a:graphicData>
        </a:graphic>
      </p:graphicFrame>
      <p:sp>
        <p:nvSpPr>
          <p:cNvPr id="7" name="右矢印 6"/>
          <p:cNvSpPr/>
          <p:nvPr/>
        </p:nvSpPr>
        <p:spPr>
          <a:xfrm>
            <a:off x="1962150" y="1612900"/>
            <a:ext cx="336550" cy="406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a:off x="1962150" y="3619500"/>
            <a:ext cx="336550" cy="406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p:nvPr/>
        </p:nvCxnSpPr>
        <p:spPr>
          <a:xfrm flipH="1">
            <a:off x="3994150" y="1244600"/>
            <a:ext cx="222250" cy="0"/>
          </a:xfrm>
          <a:prstGeom prst="line">
            <a:avLst/>
          </a:prstGeom>
          <a:ln w="3810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3" idx="1"/>
            <a:endCxn id="10" idx="3"/>
          </p:cNvCxnSpPr>
          <p:nvPr/>
        </p:nvCxnSpPr>
        <p:spPr>
          <a:xfrm flipH="1">
            <a:off x="3752850" y="1823719"/>
            <a:ext cx="473075" cy="0"/>
          </a:xfrm>
          <a:prstGeom prst="line">
            <a:avLst/>
          </a:prstGeom>
          <a:ln w="3810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3994150" y="1228725"/>
            <a:ext cx="3" cy="1203325"/>
          </a:xfrm>
          <a:prstGeom prst="line">
            <a:avLst/>
          </a:prstGeom>
          <a:ln w="38100">
            <a:solidFill>
              <a:srgbClr val="0070C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H="1">
            <a:off x="4000500" y="2413000"/>
            <a:ext cx="222250" cy="0"/>
          </a:xfrm>
          <a:prstGeom prst="line">
            <a:avLst/>
          </a:prstGeom>
          <a:ln w="3810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a:off x="4008437" y="3217862"/>
            <a:ext cx="222250" cy="0"/>
          </a:xfrm>
          <a:prstGeom prst="line">
            <a:avLst/>
          </a:prstGeom>
          <a:ln w="3810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a:stCxn id="9" idx="1"/>
            <a:endCxn id="12" idx="3"/>
          </p:cNvCxnSpPr>
          <p:nvPr/>
        </p:nvCxnSpPr>
        <p:spPr>
          <a:xfrm flipH="1">
            <a:off x="3765550" y="3804919"/>
            <a:ext cx="460375" cy="0"/>
          </a:xfrm>
          <a:prstGeom prst="line">
            <a:avLst/>
          </a:prstGeom>
          <a:ln w="3810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4008437" y="3201987"/>
            <a:ext cx="3" cy="1203325"/>
          </a:xfrm>
          <a:prstGeom prst="line">
            <a:avLst/>
          </a:prstGeom>
          <a:ln w="38100">
            <a:solidFill>
              <a:srgbClr val="0070C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H="1">
            <a:off x="4014787" y="4386262"/>
            <a:ext cx="222250" cy="0"/>
          </a:xfrm>
          <a:prstGeom prst="line">
            <a:avLst/>
          </a:prstGeom>
          <a:ln w="3810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7820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703C944-5F21-DB4B-805C-66633127842B}" type="slidenum">
              <a:rPr lang="ja-JP" altLang="en-US" smtClean="0"/>
              <a:pPr/>
              <a:t>8</a:t>
            </a:fld>
            <a:endParaRPr lang="ja-JP" altLang="en-US"/>
          </a:p>
        </p:txBody>
      </p:sp>
      <p:graphicFrame>
        <p:nvGraphicFramePr>
          <p:cNvPr id="2" name="表 1"/>
          <p:cNvGraphicFramePr>
            <a:graphicFrameLocks noGrp="1"/>
          </p:cNvGraphicFramePr>
          <p:nvPr>
            <p:extLst>
              <p:ext uri="{D42A27DB-BD31-4B8C-83A1-F6EECF244321}">
                <p14:modId xmlns:p14="http://schemas.microsoft.com/office/powerpoint/2010/main" val="2077150732"/>
              </p:ext>
            </p:extLst>
          </p:nvPr>
        </p:nvGraphicFramePr>
        <p:xfrm>
          <a:off x="273050" y="711200"/>
          <a:ext cx="8534400" cy="4241800"/>
        </p:xfrm>
        <a:graphic>
          <a:graphicData uri="http://schemas.openxmlformats.org/drawingml/2006/table">
            <a:tbl>
              <a:tblPr firstRow="1" bandRow="1">
                <a:tableStyleId>{5C22544A-7EE6-4342-B048-85BDC9FD1C3A}</a:tableStyleId>
              </a:tblPr>
              <a:tblGrid>
                <a:gridCol w="1936750">
                  <a:extLst>
                    <a:ext uri="{9D8B030D-6E8A-4147-A177-3AD203B41FA5}">
                      <a16:colId xmlns:a16="http://schemas.microsoft.com/office/drawing/2014/main" val="20000"/>
                    </a:ext>
                  </a:extLst>
                </a:gridCol>
                <a:gridCol w="3327400">
                  <a:extLst>
                    <a:ext uri="{9D8B030D-6E8A-4147-A177-3AD203B41FA5}">
                      <a16:colId xmlns:a16="http://schemas.microsoft.com/office/drawing/2014/main" val="20001"/>
                    </a:ext>
                  </a:extLst>
                </a:gridCol>
                <a:gridCol w="3270250">
                  <a:extLst>
                    <a:ext uri="{9D8B030D-6E8A-4147-A177-3AD203B41FA5}">
                      <a16:colId xmlns:a16="http://schemas.microsoft.com/office/drawing/2014/main" val="20002"/>
                    </a:ext>
                  </a:extLst>
                </a:gridCol>
              </a:tblGrid>
              <a:tr h="370840">
                <a:tc>
                  <a:txBody>
                    <a:bodyPr/>
                    <a:lstStyle/>
                    <a:p>
                      <a:pPr algn="ctr"/>
                      <a:r>
                        <a:rPr lang="ja-JP" altLang="en-US" sz="1600" dirty="0">
                          <a:solidFill>
                            <a:schemeClr val="tx1"/>
                          </a:solidFill>
                        </a:rPr>
                        <a:t>症候群</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altLang="en-US" sz="1600" dirty="0">
                          <a:solidFill>
                            <a:schemeClr val="tx1"/>
                          </a:solidFill>
                        </a:rPr>
                        <a:t>各群の特徴 </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a:solidFill>
                            <a:schemeClr val="tx1"/>
                          </a:solidFill>
                        </a:rPr>
                        <a:t>病原体例</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r>
                        <a:rPr lang="ja-JP" altLang="en-US" sz="1600" dirty="0"/>
                        <a:t>急性皮膚</a:t>
                      </a:r>
                      <a:endParaRPr lang="en-US" altLang="ja-JP" sz="1600" dirty="0"/>
                    </a:p>
                    <a:p>
                      <a:r>
                        <a:rPr lang="ja-JP" altLang="en-US" sz="1600" dirty="0"/>
                        <a:t>粘膜・ 出血症候群 </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600" dirty="0"/>
                        <a:t>皮膚、粘膜症状（発疹、潰瘍など）又は出血症状（紫斑、鼻出血、消化管出血など） </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600" dirty="0"/>
                        <a:t>皮膚炭疽、ペスト、ウイルス性出血熱、天然痘、腎症候性出血熱、</a:t>
                      </a:r>
                      <a:r>
                        <a:rPr lang="en-US" altLang="ja-JP" sz="1600" dirty="0"/>
                        <a:t>T-2</a:t>
                      </a:r>
                      <a:r>
                        <a:rPr lang="ja-JP" altLang="en-US" sz="1600" dirty="0"/>
                        <a:t>マイコトキシン </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r>
                        <a:rPr lang="ja-JP" altLang="en-US" sz="1600" dirty="0"/>
                        <a:t>急性呼吸器症候群</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600" dirty="0"/>
                        <a:t>咳、痰、咽頭痛、呼吸困難など呼吸器症状 </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600" dirty="0"/>
                        <a:t>肺炭疽、肺ペスト、野兎病、</a:t>
                      </a:r>
                      <a:r>
                        <a:rPr lang="en-US" altLang="ja-JP" sz="1600" dirty="0"/>
                        <a:t>Q</a:t>
                      </a:r>
                      <a:r>
                        <a:rPr lang="ja-JP" altLang="en-US" sz="1600" dirty="0"/>
                        <a:t>熱、オウム症、コクジジオイデス症、リシン中毒、ウエルシュ毒素中毒 </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lang="ja-JP" altLang="en-US" sz="1600" dirty="0"/>
                        <a:t>急性胃腸症候群</a:t>
                      </a:r>
                      <a:endParaRPr lang="en-US" altLang="ja-JP" sz="1600" dirty="0"/>
                    </a:p>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600" dirty="0"/>
                        <a:t>下痢、嘔吐、腹痛など消化器症状</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600" dirty="0"/>
                        <a:t>赤痢、サルモネラ食中毒、コレラ、腸管出血性大腸菌</a:t>
                      </a:r>
                      <a:r>
                        <a:rPr lang="en-US" altLang="ja-JP" sz="1600" dirty="0"/>
                        <a:t>0157</a:t>
                      </a:r>
                      <a:r>
                        <a:rPr lang="ja-JP" altLang="en-US" sz="1600" dirty="0"/>
                        <a:t>感染症、クリプトスポリジウム症 </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lang="ja-JP" altLang="en-US" sz="1600" dirty="0"/>
                        <a:t>急性神経症候群</a:t>
                      </a:r>
                      <a:endParaRPr lang="en-US" altLang="ja-JP" sz="1600" dirty="0"/>
                    </a:p>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600" dirty="0"/>
                        <a:t>意識障害、麻痺、けいれん、髄膜刺激症状など </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600" dirty="0"/>
                        <a:t>ボツリヌス症、ベネズエラ馬脳炎、ニパウイルス、サキシトキシン </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0840">
                <a:tc>
                  <a:txBody>
                    <a:bodyPr/>
                    <a:lstStyle/>
                    <a:p>
                      <a:pPr marL="0" marR="0" indent="0" algn="l" defTabSz="385763" rtl="0" eaLnBrk="1" fontAlgn="auto" latinLnBrk="0" hangingPunct="1">
                        <a:lnSpc>
                          <a:spcPct val="100000"/>
                        </a:lnSpc>
                        <a:spcBef>
                          <a:spcPts val="0"/>
                        </a:spcBef>
                        <a:spcAft>
                          <a:spcPts val="0"/>
                        </a:spcAft>
                        <a:buClrTx/>
                        <a:buSzTx/>
                        <a:buFontTx/>
                        <a:buNone/>
                        <a:tabLst/>
                        <a:defRPr/>
                      </a:pPr>
                      <a:r>
                        <a:rPr lang="ja-JP" altLang="en-US" sz="1600" dirty="0"/>
                        <a:t>急性非特異症候群</a:t>
                      </a:r>
                      <a:endParaRPr lang="en-US" altLang="ja-JP" sz="1600" dirty="0"/>
                    </a:p>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600" dirty="0"/>
                        <a:t>発熱、頭痛、筋肉痛、全身倦怠感、肝脾腫、リンパ節腫大、肝機能障害、黄疸など </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600" dirty="0"/>
                        <a:t>ウイルス性出血熱や天然痘の初期、腺ペスト、腸チフス、ブルセラ症 </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6" name="タイトル 4">
            <a:extLst>
              <a:ext uri="{FF2B5EF4-FFF2-40B4-BE49-F238E27FC236}">
                <a16:creationId xmlns:a16="http://schemas.microsoft.com/office/drawing/2014/main" id="{A37989B5-D93E-0D43-B9D4-830855E18B53}"/>
              </a:ext>
            </a:extLst>
          </p:cNvPr>
          <p:cNvSpPr>
            <a:spLocks noGrp="1"/>
          </p:cNvSpPr>
          <p:nvPr>
            <p:ph type="title"/>
          </p:nvPr>
        </p:nvSpPr>
        <p:spPr>
          <a:xfrm>
            <a:off x="599774" y="221622"/>
            <a:ext cx="7886700" cy="495197"/>
          </a:xfrm>
        </p:spPr>
        <p:txBody>
          <a:bodyPr/>
          <a:lstStyle/>
          <a:p>
            <a:r>
              <a:rPr lang="ja-JP" altLang="en-US" sz="2400" dirty="0"/>
              <a:t>生物剤による症状の区分</a:t>
            </a:r>
          </a:p>
        </p:txBody>
      </p:sp>
    </p:spTree>
    <p:extLst>
      <p:ext uri="{BB962C8B-B14F-4D97-AF65-F5344CB8AC3E}">
        <p14:creationId xmlns:p14="http://schemas.microsoft.com/office/powerpoint/2010/main" val="3578076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フローチャート : 判断 23"/>
          <p:cNvSpPr/>
          <p:nvPr/>
        </p:nvSpPr>
        <p:spPr>
          <a:xfrm>
            <a:off x="6713078" y="972840"/>
            <a:ext cx="1660084" cy="476250"/>
          </a:xfrm>
          <a:prstGeom prst="flowChartDecision">
            <a:avLst/>
          </a:prstGeom>
          <a:solidFill>
            <a:schemeClr val="accent5">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フローチャート : 判断 22"/>
          <p:cNvSpPr/>
          <p:nvPr/>
        </p:nvSpPr>
        <p:spPr>
          <a:xfrm>
            <a:off x="4010553" y="972840"/>
            <a:ext cx="1660084" cy="476250"/>
          </a:xfrm>
          <a:prstGeom prst="flowChartDecision">
            <a:avLst/>
          </a:prstGeom>
          <a:solidFill>
            <a:srgbClr val="CCEC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1778184B-EE2A-D245-B2AD-E90A121D5F8A}"/>
              </a:ext>
            </a:extLst>
          </p:cNvPr>
          <p:cNvSpPr>
            <a:spLocks noGrp="1"/>
          </p:cNvSpPr>
          <p:nvPr>
            <p:ph type="title"/>
          </p:nvPr>
        </p:nvSpPr>
        <p:spPr>
          <a:xfrm>
            <a:off x="625303" y="179752"/>
            <a:ext cx="7886700" cy="495197"/>
          </a:xfrm>
        </p:spPr>
        <p:txBody>
          <a:bodyPr/>
          <a:lstStyle/>
          <a:p>
            <a:r>
              <a:rPr kumimoji="1" lang="ja-JP" altLang="en-US" sz="2400" dirty="0"/>
              <a:t>生物剤テロ対応における考慮すべき３要素</a:t>
            </a:r>
          </a:p>
        </p:txBody>
      </p:sp>
      <p:sp>
        <p:nvSpPr>
          <p:cNvPr id="4" name="スライド番号プレースホルダー 3">
            <a:extLst>
              <a:ext uri="{FF2B5EF4-FFF2-40B4-BE49-F238E27FC236}">
                <a16:creationId xmlns:a16="http://schemas.microsoft.com/office/drawing/2014/main" id="{27BB4E28-80BD-2142-A1A1-D182DC099CF3}"/>
              </a:ext>
            </a:extLst>
          </p:cNvPr>
          <p:cNvSpPr>
            <a:spLocks noGrp="1"/>
          </p:cNvSpPr>
          <p:nvPr>
            <p:ph type="sldNum" sz="quarter" idx="12"/>
          </p:nvPr>
        </p:nvSpPr>
        <p:spPr/>
        <p:txBody>
          <a:bodyPr/>
          <a:lstStyle/>
          <a:p>
            <a:fld id="{3703C944-5F21-DB4B-805C-66633127842B}" type="slidenum">
              <a:rPr lang="ja-JP" altLang="en-US" smtClean="0"/>
              <a:pPr/>
              <a:t>9</a:t>
            </a:fld>
            <a:endParaRPr lang="ja-JP" altLang="en-US"/>
          </a:p>
        </p:txBody>
      </p:sp>
      <p:sp>
        <p:nvSpPr>
          <p:cNvPr id="5" name="テキスト ボックス 4"/>
          <p:cNvSpPr txBox="1"/>
          <p:nvPr/>
        </p:nvSpPr>
        <p:spPr>
          <a:xfrm>
            <a:off x="4286597" y="1045349"/>
            <a:ext cx="1107996" cy="369332"/>
          </a:xfrm>
          <a:prstGeom prst="rect">
            <a:avLst/>
          </a:prstGeom>
          <a:noFill/>
        </p:spPr>
        <p:txBody>
          <a:bodyPr wrap="none" rtlCol="0">
            <a:spAutoFit/>
          </a:bodyPr>
          <a:lstStyle/>
          <a:p>
            <a:r>
              <a:rPr kumimoji="1" lang="ja-JP" altLang="en-US" dirty="0"/>
              <a:t>感染経路</a:t>
            </a:r>
          </a:p>
        </p:txBody>
      </p:sp>
      <p:sp>
        <p:nvSpPr>
          <p:cNvPr id="6" name="テキスト ボックス 5"/>
          <p:cNvSpPr txBox="1"/>
          <p:nvPr/>
        </p:nvSpPr>
        <p:spPr>
          <a:xfrm>
            <a:off x="7219955" y="1026299"/>
            <a:ext cx="646331" cy="369332"/>
          </a:xfrm>
          <a:prstGeom prst="rect">
            <a:avLst/>
          </a:prstGeom>
          <a:noFill/>
        </p:spPr>
        <p:txBody>
          <a:bodyPr wrap="none" rtlCol="0">
            <a:spAutoFit/>
          </a:bodyPr>
          <a:lstStyle/>
          <a:p>
            <a:r>
              <a:rPr kumimoji="1" lang="ja-JP" altLang="en-US" dirty="0"/>
              <a:t>患者</a:t>
            </a:r>
          </a:p>
        </p:txBody>
      </p:sp>
      <p:sp>
        <p:nvSpPr>
          <p:cNvPr id="14" name="正方形/長方形 13"/>
          <p:cNvSpPr/>
          <p:nvPr/>
        </p:nvSpPr>
        <p:spPr>
          <a:xfrm>
            <a:off x="736600" y="3581400"/>
            <a:ext cx="2492990" cy="1006912"/>
          </a:xfrm>
          <a:prstGeom prst="rect">
            <a:avLst/>
          </a:prstGeom>
          <a:solidFill>
            <a:srgbClr val="FFFFCC"/>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81050" y="3664982"/>
            <a:ext cx="1800493" cy="923330"/>
          </a:xfrm>
          <a:prstGeom prst="rect">
            <a:avLst/>
          </a:prstGeom>
          <a:noFill/>
        </p:spPr>
        <p:txBody>
          <a:bodyPr wrap="none" rtlCol="0">
            <a:spAutoFit/>
          </a:bodyPr>
          <a:lstStyle/>
          <a:p>
            <a:r>
              <a:rPr kumimoji="1" lang="ja-JP" altLang="en-US" dirty="0"/>
              <a:t>患者の早期発見</a:t>
            </a:r>
            <a:endParaRPr kumimoji="1" lang="en-US" altLang="ja-JP" dirty="0"/>
          </a:p>
          <a:p>
            <a:r>
              <a:rPr kumimoji="1" lang="ja-JP" altLang="en-US" dirty="0"/>
              <a:t>発生源の特定</a:t>
            </a:r>
            <a:endParaRPr kumimoji="1" lang="en-US" altLang="ja-JP" dirty="0"/>
          </a:p>
          <a:p>
            <a:r>
              <a:rPr kumimoji="1" lang="ja-JP" altLang="en-US" dirty="0"/>
              <a:t>生物剤の無毒化</a:t>
            </a:r>
            <a:endParaRPr kumimoji="1" lang="en-US" altLang="ja-JP" dirty="0"/>
          </a:p>
        </p:txBody>
      </p:sp>
      <p:sp>
        <p:nvSpPr>
          <p:cNvPr id="13" name="正方形/長方形 12"/>
          <p:cNvSpPr/>
          <p:nvPr/>
        </p:nvSpPr>
        <p:spPr>
          <a:xfrm>
            <a:off x="3511550" y="3581400"/>
            <a:ext cx="2492990" cy="100691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3511550" y="3664982"/>
            <a:ext cx="2492990" cy="923330"/>
          </a:xfrm>
          <a:prstGeom prst="rect">
            <a:avLst/>
          </a:prstGeom>
          <a:noFill/>
        </p:spPr>
        <p:txBody>
          <a:bodyPr wrap="none" rtlCol="0">
            <a:spAutoFit/>
          </a:bodyPr>
          <a:lstStyle/>
          <a:p>
            <a:r>
              <a:rPr kumimoji="1" lang="ja-JP" altLang="en-US" dirty="0"/>
              <a:t>経気道・経口感染対策</a:t>
            </a:r>
            <a:endParaRPr kumimoji="1" lang="en-US" altLang="ja-JP" dirty="0"/>
          </a:p>
          <a:p>
            <a:r>
              <a:rPr lang="ja-JP" altLang="en-US" dirty="0"/>
              <a:t>接触感染対策</a:t>
            </a:r>
            <a:endParaRPr lang="en-US" altLang="ja-JP" dirty="0"/>
          </a:p>
          <a:p>
            <a:r>
              <a:rPr kumimoji="1" lang="ja-JP" altLang="en-US"/>
              <a:t>感染動物の</a:t>
            </a:r>
            <a:r>
              <a:rPr kumimoji="1" lang="ja-JP" altLang="en-US" dirty="0"/>
              <a:t>駆除</a:t>
            </a:r>
          </a:p>
        </p:txBody>
      </p:sp>
      <p:sp>
        <p:nvSpPr>
          <p:cNvPr id="15" name="正方形/長方形 14"/>
          <p:cNvSpPr/>
          <p:nvPr/>
        </p:nvSpPr>
        <p:spPr>
          <a:xfrm>
            <a:off x="6296625" y="3581400"/>
            <a:ext cx="2492990" cy="1006912"/>
          </a:xfrm>
          <a:prstGeom prst="rect">
            <a:avLst/>
          </a:prstGeom>
          <a:solidFill>
            <a:schemeClr val="accent4">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413158" y="3664982"/>
            <a:ext cx="2031325" cy="923330"/>
          </a:xfrm>
          <a:prstGeom prst="rect">
            <a:avLst/>
          </a:prstGeom>
          <a:noFill/>
        </p:spPr>
        <p:txBody>
          <a:bodyPr wrap="none" rtlCol="0">
            <a:spAutoFit/>
          </a:bodyPr>
          <a:lstStyle/>
          <a:p>
            <a:r>
              <a:rPr kumimoji="1" lang="ja-JP" altLang="en-US" dirty="0"/>
              <a:t>発症者の隔離</a:t>
            </a:r>
            <a:endParaRPr kumimoji="1" lang="en-US" altLang="ja-JP" dirty="0"/>
          </a:p>
          <a:p>
            <a:r>
              <a:rPr kumimoji="1" lang="ja-JP" altLang="en-US" dirty="0"/>
              <a:t>対処療法</a:t>
            </a:r>
            <a:endParaRPr lang="en-US" altLang="ja-JP" dirty="0"/>
          </a:p>
          <a:p>
            <a:r>
              <a:rPr lang="ja-JP" altLang="en-US" dirty="0"/>
              <a:t>治療薬・ワクチン</a:t>
            </a:r>
            <a:endParaRPr kumimoji="1" lang="en-US" altLang="ja-JP" dirty="0"/>
          </a:p>
        </p:txBody>
      </p:sp>
      <p:sp>
        <p:nvSpPr>
          <p:cNvPr id="19" name="角丸四角形 18"/>
          <p:cNvSpPr/>
          <p:nvPr/>
        </p:nvSpPr>
        <p:spPr>
          <a:xfrm>
            <a:off x="771793" y="2950349"/>
            <a:ext cx="2457797" cy="376198"/>
          </a:xfrm>
          <a:prstGeom prst="roundRect">
            <a:avLst>
              <a:gd name="adj" fmla="val 50000"/>
            </a:avLst>
          </a:prstGeom>
          <a:solidFill>
            <a:srgbClr val="FFFFCC"/>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242715" y="2985532"/>
            <a:ext cx="1569660" cy="369332"/>
          </a:xfrm>
          <a:prstGeom prst="rect">
            <a:avLst/>
          </a:prstGeom>
          <a:noFill/>
        </p:spPr>
        <p:txBody>
          <a:bodyPr wrap="none" rtlCol="0">
            <a:spAutoFit/>
          </a:bodyPr>
          <a:lstStyle/>
          <a:p>
            <a:r>
              <a:rPr kumimoji="1" lang="ja-JP" altLang="en-US" dirty="0"/>
              <a:t>多様な病原体</a:t>
            </a:r>
          </a:p>
        </p:txBody>
      </p:sp>
      <p:sp>
        <p:nvSpPr>
          <p:cNvPr id="20" name="角丸四角形 19"/>
          <p:cNvSpPr/>
          <p:nvPr/>
        </p:nvSpPr>
        <p:spPr>
          <a:xfrm>
            <a:off x="3546743" y="2950349"/>
            <a:ext cx="2457797" cy="376198"/>
          </a:xfrm>
          <a:prstGeom prst="roundRect">
            <a:avLst>
              <a:gd name="adj" fmla="val 50000"/>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3524517" y="2989997"/>
            <a:ext cx="2468946" cy="369332"/>
          </a:xfrm>
          <a:prstGeom prst="rect">
            <a:avLst/>
          </a:prstGeom>
          <a:noFill/>
        </p:spPr>
        <p:txBody>
          <a:bodyPr wrap="none" rtlCol="0">
            <a:spAutoFit/>
          </a:bodyPr>
          <a:lstStyle/>
          <a:p>
            <a:r>
              <a:rPr lang="ja-JP" altLang="en-US"/>
              <a:t>空気 </a:t>
            </a:r>
            <a:r>
              <a:rPr lang="en-US" altLang="ja-JP" dirty="0"/>
              <a:t>,</a:t>
            </a:r>
            <a:r>
              <a:rPr lang="ja-JP" altLang="en-US"/>
              <a:t>飛沫 </a:t>
            </a:r>
            <a:r>
              <a:rPr lang="en-US" altLang="ja-JP" dirty="0"/>
              <a:t>, </a:t>
            </a:r>
            <a:r>
              <a:rPr lang="ja-JP" altLang="en-US"/>
              <a:t>接触 </a:t>
            </a:r>
            <a:r>
              <a:rPr lang="en-US" altLang="ja-JP" dirty="0"/>
              <a:t>, </a:t>
            </a:r>
            <a:r>
              <a:rPr lang="ja-JP" altLang="en-US" dirty="0"/>
              <a:t>刺咬</a:t>
            </a:r>
            <a:endParaRPr kumimoji="1" lang="ja-JP" altLang="en-US" dirty="0"/>
          </a:p>
        </p:txBody>
      </p:sp>
      <p:sp>
        <p:nvSpPr>
          <p:cNvPr id="21" name="角丸四角形 20"/>
          <p:cNvSpPr/>
          <p:nvPr/>
        </p:nvSpPr>
        <p:spPr>
          <a:xfrm>
            <a:off x="6296625" y="2950349"/>
            <a:ext cx="2457797" cy="376198"/>
          </a:xfrm>
          <a:prstGeom prst="roundRect">
            <a:avLst>
              <a:gd name="adj" fmla="val 50000"/>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7104539" y="2985532"/>
            <a:ext cx="877163" cy="369332"/>
          </a:xfrm>
          <a:prstGeom prst="rect">
            <a:avLst/>
          </a:prstGeom>
          <a:noFill/>
        </p:spPr>
        <p:txBody>
          <a:bodyPr wrap="none" rtlCol="0">
            <a:spAutoFit/>
          </a:bodyPr>
          <a:lstStyle/>
          <a:p>
            <a:r>
              <a:rPr kumimoji="1" lang="ja-JP" altLang="en-US" dirty="0"/>
              <a:t>感受性</a:t>
            </a:r>
          </a:p>
        </p:txBody>
      </p:sp>
      <p:sp>
        <p:nvSpPr>
          <p:cNvPr id="22" name="フローチャート : 判断 21"/>
          <p:cNvSpPr/>
          <p:nvPr/>
        </p:nvSpPr>
        <p:spPr>
          <a:xfrm>
            <a:off x="1189698" y="972840"/>
            <a:ext cx="1660084" cy="476250"/>
          </a:xfrm>
          <a:prstGeom prst="flowChartDecision">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1549409" y="1056759"/>
            <a:ext cx="877163" cy="369332"/>
          </a:xfrm>
          <a:prstGeom prst="rect">
            <a:avLst/>
          </a:prstGeom>
          <a:noFill/>
        </p:spPr>
        <p:txBody>
          <a:bodyPr wrap="none" rtlCol="0">
            <a:spAutoFit/>
          </a:bodyPr>
          <a:lstStyle/>
          <a:p>
            <a:r>
              <a:rPr kumimoji="1" lang="ja-JP" altLang="en-US" dirty="0"/>
              <a:t>感染源</a:t>
            </a:r>
          </a:p>
        </p:txBody>
      </p:sp>
      <p:sp>
        <p:nvSpPr>
          <p:cNvPr id="27" name="円/楕円 26"/>
          <p:cNvSpPr/>
          <p:nvPr/>
        </p:nvSpPr>
        <p:spPr>
          <a:xfrm>
            <a:off x="743390" y="1981200"/>
            <a:ext cx="1352990" cy="806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a:off x="1927541" y="1981200"/>
            <a:ext cx="1352990" cy="806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a:off x="1343245" y="1511300"/>
            <a:ext cx="1352990" cy="806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0" name="Picture 2"/>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rot="14675437" flipH="1">
            <a:off x="4270303" y="2241559"/>
            <a:ext cx="565159" cy="565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63" name="グループ化 62"/>
          <p:cNvGrpSpPr/>
          <p:nvPr/>
        </p:nvGrpSpPr>
        <p:grpSpPr>
          <a:xfrm>
            <a:off x="3687173" y="1793731"/>
            <a:ext cx="1228084" cy="426797"/>
            <a:chOff x="3511550" y="1679696"/>
            <a:chExt cx="1228084" cy="426797"/>
          </a:xfrm>
        </p:grpSpPr>
        <p:sp>
          <p:nvSpPr>
            <p:cNvPr id="34" name="フリーフォーム 33"/>
            <p:cNvSpPr/>
            <p:nvPr/>
          </p:nvSpPr>
          <p:spPr>
            <a:xfrm rot="16200000">
              <a:off x="3987919" y="174082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フリーフォーム 34"/>
            <p:cNvSpPr/>
            <p:nvPr/>
          </p:nvSpPr>
          <p:spPr>
            <a:xfrm rot="16200000">
              <a:off x="4140319" y="189322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リーフォーム 35"/>
            <p:cNvSpPr/>
            <p:nvPr/>
          </p:nvSpPr>
          <p:spPr>
            <a:xfrm rot="16657155">
              <a:off x="4302383" y="203980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フリーフォーム 36"/>
            <p:cNvSpPr/>
            <p:nvPr/>
          </p:nvSpPr>
          <p:spPr>
            <a:xfrm rot="16200000">
              <a:off x="4362569" y="189957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フリーフォーム 37"/>
            <p:cNvSpPr/>
            <p:nvPr/>
          </p:nvSpPr>
          <p:spPr>
            <a:xfrm rot="16200000">
              <a:off x="4273669" y="177892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フリーフォーム 38"/>
            <p:cNvSpPr/>
            <p:nvPr/>
          </p:nvSpPr>
          <p:spPr>
            <a:xfrm rot="16200000">
              <a:off x="4299069" y="165827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フリーフォーム 39"/>
            <p:cNvSpPr/>
            <p:nvPr/>
          </p:nvSpPr>
          <p:spPr>
            <a:xfrm rot="16200000">
              <a:off x="4454573" y="1800495"/>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フリーフォーム 40"/>
            <p:cNvSpPr/>
            <p:nvPr/>
          </p:nvSpPr>
          <p:spPr>
            <a:xfrm rot="16464032">
              <a:off x="4603869" y="196307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フリーフォーム 41"/>
            <p:cNvSpPr/>
            <p:nvPr/>
          </p:nvSpPr>
          <p:spPr>
            <a:xfrm rot="16200000">
              <a:off x="4672940" y="1833139"/>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フリーフォーム 42"/>
            <p:cNvSpPr/>
            <p:nvPr/>
          </p:nvSpPr>
          <p:spPr>
            <a:xfrm rot="16200000">
              <a:off x="4584819" y="1696370"/>
              <a:ext cx="45267" cy="88120"/>
            </a:xfrm>
            <a:custGeom>
              <a:avLst/>
              <a:gdLst>
                <a:gd name="connsiteX0" fmla="*/ 77841 w 213240"/>
                <a:gd name="connsiteY0" fmla="*/ 149 h 558716"/>
                <a:gd name="connsiteX1" fmla="*/ 1641 w 213240"/>
                <a:gd name="connsiteY1" fmla="*/ 482749 h 558716"/>
                <a:gd name="connsiteX2" fmla="*/ 147691 w 213240"/>
                <a:gd name="connsiteY2" fmla="*/ 552599 h 558716"/>
                <a:gd name="connsiteX3" fmla="*/ 211191 w 213240"/>
                <a:gd name="connsiteY3" fmla="*/ 431949 h 558716"/>
                <a:gd name="connsiteX4" fmla="*/ 77841 w 213240"/>
                <a:gd name="connsiteY4" fmla="*/ 149 h 558716"/>
                <a:gd name="connsiteX0" fmla="*/ 76209 w 209560"/>
                <a:gd name="connsiteY0" fmla="*/ 157 h 670282"/>
                <a:gd name="connsiteX1" fmla="*/ 9 w 209560"/>
                <a:gd name="connsiteY1" fmla="*/ 482757 h 670282"/>
                <a:gd name="connsiteX2" fmla="*/ 72015 w 209560"/>
                <a:gd name="connsiteY2" fmla="*/ 669692 h 670282"/>
                <a:gd name="connsiteX3" fmla="*/ 209559 w 209560"/>
                <a:gd name="connsiteY3" fmla="*/ 431957 h 670282"/>
                <a:gd name="connsiteX4" fmla="*/ 76209 w 209560"/>
                <a:gd name="connsiteY4" fmla="*/ 157 h 670282"/>
                <a:gd name="connsiteX0" fmla="*/ 77053 w 211132"/>
                <a:gd name="connsiteY0" fmla="*/ 165 h 722140"/>
                <a:gd name="connsiteX1" fmla="*/ 853 w 211132"/>
                <a:gd name="connsiteY1" fmla="*/ 482765 h 722140"/>
                <a:gd name="connsiteX2" fmla="*/ 124691 w 211132"/>
                <a:gd name="connsiteY2" fmla="*/ 721738 h 722140"/>
                <a:gd name="connsiteX3" fmla="*/ 210403 w 211132"/>
                <a:gd name="connsiteY3" fmla="*/ 431965 h 722140"/>
                <a:gd name="connsiteX4" fmla="*/ 77053 w 211132"/>
                <a:gd name="connsiteY4" fmla="*/ 165 h 722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132" h="722140">
                  <a:moveTo>
                    <a:pt x="77053" y="165"/>
                  </a:moveTo>
                  <a:cubicBezTo>
                    <a:pt x="42128" y="8632"/>
                    <a:pt x="-7087" y="362503"/>
                    <a:pt x="853" y="482765"/>
                  </a:cubicBezTo>
                  <a:cubicBezTo>
                    <a:pt x="8793" y="603027"/>
                    <a:pt x="89766" y="730205"/>
                    <a:pt x="124691" y="721738"/>
                  </a:cubicBezTo>
                  <a:cubicBezTo>
                    <a:pt x="159616" y="713271"/>
                    <a:pt x="218343" y="552227"/>
                    <a:pt x="210403" y="431965"/>
                  </a:cubicBezTo>
                  <a:cubicBezTo>
                    <a:pt x="202463" y="311703"/>
                    <a:pt x="111978" y="-8302"/>
                    <a:pt x="77053" y="165"/>
                  </a:cubicBezTo>
                  <a:close/>
                </a:path>
              </a:pathLst>
            </a:custGeom>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4" name="Picture 4" descr="赤い唇コレクション セット : ストックイラストレーション"/>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0" b="100000" l="0" r="100000"/>
                      </a14:imgEffect>
                    </a14:imgLayer>
                  </a14:imgProps>
                </a:ext>
                <a:ext uri="{28A0092B-C50C-407E-A947-70E740481C1C}">
                  <a14:useLocalDpi xmlns:a14="http://schemas.microsoft.com/office/drawing/2010/main" val="0"/>
                </a:ext>
              </a:extLst>
            </a:blip>
            <a:srcRect/>
            <a:stretch/>
          </p:blipFill>
          <p:spPr bwMode="auto">
            <a:xfrm>
              <a:off x="3511550" y="1688539"/>
              <a:ext cx="388439" cy="357299"/>
            </a:xfrm>
            <a:prstGeom prst="rect">
              <a:avLst/>
            </a:prstGeom>
            <a:noFill/>
            <a:extLst>
              <a:ext uri="{909E8E84-426E-40DD-AFC4-6F175D3DCCD1}">
                <a14:hiddenFill xmlns:a14="http://schemas.microsoft.com/office/drawing/2010/main">
                  <a:solidFill>
                    <a:srgbClr val="FFFFFF"/>
                  </a:solidFill>
                </a14:hiddenFill>
              </a:ext>
            </a:extLst>
          </p:spPr>
        </p:pic>
        <p:cxnSp>
          <p:nvCxnSpPr>
            <p:cNvPr id="46" name="直線コネクタ 45"/>
            <p:cNvCxnSpPr/>
            <p:nvPr/>
          </p:nvCxnSpPr>
          <p:spPr>
            <a:xfrm flipV="1">
              <a:off x="3886558" y="1717798"/>
              <a:ext cx="365684" cy="4526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flipV="1">
              <a:off x="3913484" y="1832096"/>
              <a:ext cx="309184" cy="144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flipV="1">
              <a:off x="4222668" y="1755000"/>
              <a:ext cx="309184" cy="144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4222668" y="1984496"/>
              <a:ext cx="340724" cy="2523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3925888" y="2007130"/>
              <a:ext cx="332033" cy="75304"/>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flipV="1">
              <a:off x="4314670" y="1885341"/>
              <a:ext cx="309184" cy="1449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4" name="フリーフォーム 63"/>
          <p:cNvSpPr/>
          <p:nvPr/>
        </p:nvSpPr>
        <p:spPr>
          <a:xfrm rot="21091920" flipH="1">
            <a:off x="5077441" y="1718214"/>
            <a:ext cx="996911" cy="128923"/>
          </a:xfrm>
          <a:custGeom>
            <a:avLst/>
            <a:gdLst>
              <a:gd name="connsiteX0" fmla="*/ 0 w 2005161"/>
              <a:gd name="connsiteY0" fmla="*/ 363768 h 364958"/>
              <a:gd name="connsiteX1" fmla="*/ 355600 w 2005161"/>
              <a:gd name="connsiteY1" fmla="*/ 211368 h 364958"/>
              <a:gd name="connsiteX2" fmla="*/ 768350 w 2005161"/>
              <a:gd name="connsiteY2" fmla="*/ 363768 h 364958"/>
              <a:gd name="connsiteX3" fmla="*/ 1187450 w 2005161"/>
              <a:gd name="connsiteY3" fmla="*/ 109768 h 364958"/>
              <a:gd name="connsiteX4" fmla="*/ 1587500 w 2005161"/>
              <a:gd name="connsiteY4" fmla="*/ 287568 h 364958"/>
              <a:gd name="connsiteX5" fmla="*/ 1968500 w 2005161"/>
              <a:gd name="connsiteY5" fmla="*/ 27218 h 364958"/>
              <a:gd name="connsiteX6" fmla="*/ 1968500 w 2005161"/>
              <a:gd name="connsiteY6" fmla="*/ 20868 h 364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5161" h="364958">
                <a:moveTo>
                  <a:pt x="0" y="363768"/>
                </a:moveTo>
                <a:cubicBezTo>
                  <a:pt x="113771" y="287568"/>
                  <a:pt x="227542" y="211368"/>
                  <a:pt x="355600" y="211368"/>
                </a:cubicBezTo>
                <a:cubicBezTo>
                  <a:pt x="483658" y="211368"/>
                  <a:pt x="629708" y="380701"/>
                  <a:pt x="768350" y="363768"/>
                </a:cubicBezTo>
                <a:cubicBezTo>
                  <a:pt x="906992" y="346835"/>
                  <a:pt x="1050925" y="122468"/>
                  <a:pt x="1187450" y="109768"/>
                </a:cubicBezTo>
                <a:cubicBezTo>
                  <a:pt x="1323975" y="97068"/>
                  <a:pt x="1457325" y="301326"/>
                  <a:pt x="1587500" y="287568"/>
                </a:cubicBezTo>
                <a:cubicBezTo>
                  <a:pt x="1717675" y="273810"/>
                  <a:pt x="1905000" y="71668"/>
                  <a:pt x="1968500" y="27218"/>
                </a:cubicBezTo>
                <a:cubicBezTo>
                  <a:pt x="2032000" y="-17232"/>
                  <a:pt x="2000250" y="1818"/>
                  <a:pt x="1968500" y="20868"/>
                </a:cubicBezTo>
              </a:path>
            </a:pathLst>
          </a:custGeom>
          <a:noFill/>
          <a:ln>
            <a:headEnd type="arrow"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フリーフォーム 64"/>
          <p:cNvSpPr/>
          <p:nvPr/>
        </p:nvSpPr>
        <p:spPr>
          <a:xfrm rot="21091920" flipH="1">
            <a:off x="5077441" y="1870614"/>
            <a:ext cx="996911" cy="128923"/>
          </a:xfrm>
          <a:custGeom>
            <a:avLst/>
            <a:gdLst>
              <a:gd name="connsiteX0" fmla="*/ 0 w 2005161"/>
              <a:gd name="connsiteY0" fmla="*/ 363768 h 364958"/>
              <a:gd name="connsiteX1" fmla="*/ 355600 w 2005161"/>
              <a:gd name="connsiteY1" fmla="*/ 211368 h 364958"/>
              <a:gd name="connsiteX2" fmla="*/ 768350 w 2005161"/>
              <a:gd name="connsiteY2" fmla="*/ 363768 h 364958"/>
              <a:gd name="connsiteX3" fmla="*/ 1187450 w 2005161"/>
              <a:gd name="connsiteY3" fmla="*/ 109768 h 364958"/>
              <a:gd name="connsiteX4" fmla="*/ 1587500 w 2005161"/>
              <a:gd name="connsiteY4" fmla="*/ 287568 h 364958"/>
              <a:gd name="connsiteX5" fmla="*/ 1968500 w 2005161"/>
              <a:gd name="connsiteY5" fmla="*/ 27218 h 364958"/>
              <a:gd name="connsiteX6" fmla="*/ 1968500 w 2005161"/>
              <a:gd name="connsiteY6" fmla="*/ 20868 h 364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5161" h="364958">
                <a:moveTo>
                  <a:pt x="0" y="363768"/>
                </a:moveTo>
                <a:cubicBezTo>
                  <a:pt x="113771" y="287568"/>
                  <a:pt x="227542" y="211368"/>
                  <a:pt x="355600" y="211368"/>
                </a:cubicBezTo>
                <a:cubicBezTo>
                  <a:pt x="483658" y="211368"/>
                  <a:pt x="629708" y="380701"/>
                  <a:pt x="768350" y="363768"/>
                </a:cubicBezTo>
                <a:cubicBezTo>
                  <a:pt x="906992" y="346835"/>
                  <a:pt x="1050925" y="122468"/>
                  <a:pt x="1187450" y="109768"/>
                </a:cubicBezTo>
                <a:cubicBezTo>
                  <a:pt x="1323975" y="97068"/>
                  <a:pt x="1457325" y="301326"/>
                  <a:pt x="1587500" y="287568"/>
                </a:cubicBezTo>
                <a:cubicBezTo>
                  <a:pt x="1717675" y="273810"/>
                  <a:pt x="1905000" y="71668"/>
                  <a:pt x="1968500" y="27218"/>
                </a:cubicBezTo>
                <a:cubicBezTo>
                  <a:pt x="2032000" y="-17232"/>
                  <a:pt x="2000250" y="1818"/>
                  <a:pt x="1968500" y="20868"/>
                </a:cubicBezTo>
              </a:path>
            </a:pathLst>
          </a:custGeom>
          <a:noFill/>
          <a:ln>
            <a:headEnd type="arrow"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フリーフォーム 65"/>
          <p:cNvSpPr/>
          <p:nvPr/>
        </p:nvSpPr>
        <p:spPr>
          <a:xfrm rot="21091920" flipH="1">
            <a:off x="5077441" y="2023014"/>
            <a:ext cx="996911" cy="128923"/>
          </a:xfrm>
          <a:custGeom>
            <a:avLst/>
            <a:gdLst>
              <a:gd name="connsiteX0" fmla="*/ 0 w 2005161"/>
              <a:gd name="connsiteY0" fmla="*/ 363768 h 364958"/>
              <a:gd name="connsiteX1" fmla="*/ 355600 w 2005161"/>
              <a:gd name="connsiteY1" fmla="*/ 211368 h 364958"/>
              <a:gd name="connsiteX2" fmla="*/ 768350 w 2005161"/>
              <a:gd name="connsiteY2" fmla="*/ 363768 h 364958"/>
              <a:gd name="connsiteX3" fmla="*/ 1187450 w 2005161"/>
              <a:gd name="connsiteY3" fmla="*/ 109768 h 364958"/>
              <a:gd name="connsiteX4" fmla="*/ 1587500 w 2005161"/>
              <a:gd name="connsiteY4" fmla="*/ 287568 h 364958"/>
              <a:gd name="connsiteX5" fmla="*/ 1968500 w 2005161"/>
              <a:gd name="connsiteY5" fmla="*/ 27218 h 364958"/>
              <a:gd name="connsiteX6" fmla="*/ 1968500 w 2005161"/>
              <a:gd name="connsiteY6" fmla="*/ 20868 h 364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5161" h="364958">
                <a:moveTo>
                  <a:pt x="0" y="363768"/>
                </a:moveTo>
                <a:cubicBezTo>
                  <a:pt x="113771" y="287568"/>
                  <a:pt x="227542" y="211368"/>
                  <a:pt x="355600" y="211368"/>
                </a:cubicBezTo>
                <a:cubicBezTo>
                  <a:pt x="483658" y="211368"/>
                  <a:pt x="629708" y="380701"/>
                  <a:pt x="768350" y="363768"/>
                </a:cubicBezTo>
                <a:cubicBezTo>
                  <a:pt x="906992" y="346835"/>
                  <a:pt x="1050925" y="122468"/>
                  <a:pt x="1187450" y="109768"/>
                </a:cubicBezTo>
                <a:cubicBezTo>
                  <a:pt x="1323975" y="97068"/>
                  <a:pt x="1457325" y="301326"/>
                  <a:pt x="1587500" y="287568"/>
                </a:cubicBezTo>
                <a:cubicBezTo>
                  <a:pt x="1717675" y="273810"/>
                  <a:pt x="1905000" y="71668"/>
                  <a:pt x="1968500" y="27218"/>
                </a:cubicBezTo>
                <a:cubicBezTo>
                  <a:pt x="2032000" y="-17232"/>
                  <a:pt x="2000250" y="1818"/>
                  <a:pt x="1968500" y="20868"/>
                </a:cubicBezTo>
              </a:path>
            </a:pathLst>
          </a:custGeom>
          <a:noFill/>
          <a:ln>
            <a:headEnd type="arrow"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p:cNvGrpSpPr/>
          <p:nvPr/>
        </p:nvGrpSpPr>
        <p:grpSpPr>
          <a:xfrm rot="1187611">
            <a:off x="5144295" y="2397978"/>
            <a:ext cx="584496" cy="475821"/>
            <a:chOff x="5995177" y="1712051"/>
            <a:chExt cx="1616240" cy="1197563"/>
          </a:xfrm>
        </p:grpSpPr>
        <p:sp>
          <p:nvSpPr>
            <p:cNvPr id="68" name="二等辺三角形 67"/>
            <p:cNvSpPr/>
            <p:nvPr/>
          </p:nvSpPr>
          <p:spPr>
            <a:xfrm rot="5660905">
              <a:off x="6997226" y="1795935"/>
              <a:ext cx="45719" cy="45719"/>
            </a:xfrm>
            <a:prstGeom prst="triangle">
              <a:avLst/>
            </a:prstGeom>
            <a:solidFill>
              <a:srgbClr val="CC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68"/>
            <p:cNvSpPr/>
            <p:nvPr/>
          </p:nvSpPr>
          <p:spPr>
            <a:xfrm rot="20011815">
              <a:off x="6464418" y="2454577"/>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69"/>
            <p:cNvSpPr/>
            <p:nvPr/>
          </p:nvSpPr>
          <p:spPr>
            <a:xfrm rot="18578086">
              <a:off x="6186937" y="2679818"/>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円/楕円 70"/>
            <p:cNvSpPr/>
            <p:nvPr/>
          </p:nvSpPr>
          <p:spPr>
            <a:xfrm rot="3644667">
              <a:off x="6650088" y="2268936"/>
              <a:ext cx="255671"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楕円 71"/>
            <p:cNvSpPr/>
            <p:nvPr/>
          </p:nvSpPr>
          <p:spPr>
            <a:xfrm rot="19281531">
              <a:off x="6905500" y="1910697"/>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円/楕円 72"/>
            <p:cNvSpPr/>
            <p:nvPr/>
          </p:nvSpPr>
          <p:spPr>
            <a:xfrm rot="12083401">
              <a:off x="7222479" y="1867702"/>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円/楕円 73"/>
            <p:cNvSpPr/>
            <p:nvPr/>
          </p:nvSpPr>
          <p:spPr>
            <a:xfrm rot="5578231">
              <a:off x="6828071" y="1916029"/>
              <a:ext cx="231984"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円/楕円 74"/>
            <p:cNvSpPr/>
            <p:nvPr/>
          </p:nvSpPr>
          <p:spPr>
            <a:xfrm rot="19756801">
              <a:off x="6624634" y="2471035"/>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円/楕円 75"/>
            <p:cNvSpPr/>
            <p:nvPr/>
          </p:nvSpPr>
          <p:spPr>
            <a:xfrm rot="18578086">
              <a:off x="6365813" y="2692285"/>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フリーフォーム 76"/>
            <p:cNvSpPr/>
            <p:nvPr/>
          </p:nvSpPr>
          <p:spPr>
            <a:xfrm>
              <a:off x="5995177" y="1712051"/>
              <a:ext cx="1000382" cy="804136"/>
            </a:xfrm>
            <a:custGeom>
              <a:avLst/>
              <a:gdLst>
                <a:gd name="connsiteX0" fmla="*/ 989823 w 1000382"/>
                <a:gd name="connsiteY0" fmla="*/ 149497 h 804136"/>
                <a:gd name="connsiteX1" fmla="*/ 977123 w 1000382"/>
                <a:gd name="connsiteY1" fmla="*/ 66947 h 804136"/>
                <a:gd name="connsiteX2" fmla="*/ 812023 w 1000382"/>
                <a:gd name="connsiteY2" fmla="*/ 22497 h 804136"/>
                <a:gd name="connsiteX3" fmla="*/ 507223 w 1000382"/>
                <a:gd name="connsiteY3" fmla="*/ 9797 h 804136"/>
                <a:gd name="connsiteX4" fmla="*/ 132573 w 1000382"/>
                <a:gd name="connsiteY4" fmla="*/ 168547 h 804136"/>
                <a:gd name="connsiteX5" fmla="*/ 5573 w 1000382"/>
                <a:gd name="connsiteY5" fmla="*/ 562247 h 804136"/>
                <a:gd name="connsiteX6" fmla="*/ 50023 w 1000382"/>
                <a:gd name="connsiteY6" fmla="*/ 771797 h 804136"/>
                <a:gd name="connsiteX7" fmla="*/ 291323 w 1000382"/>
                <a:gd name="connsiteY7" fmla="*/ 797197 h 804136"/>
                <a:gd name="connsiteX8" fmla="*/ 665973 w 1000382"/>
                <a:gd name="connsiteY8" fmla="*/ 708297 h 804136"/>
                <a:gd name="connsiteX9" fmla="*/ 888223 w 1000382"/>
                <a:gd name="connsiteY9" fmla="*/ 409847 h 804136"/>
                <a:gd name="connsiteX10" fmla="*/ 989823 w 1000382"/>
                <a:gd name="connsiteY10" fmla="*/ 149497 h 804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0382" h="804136">
                  <a:moveTo>
                    <a:pt x="989823" y="149497"/>
                  </a:moveTo>
                  <a:cubicBezTo>
                    <a:pt x="1004640" y="92347"/>
                    <a:pt x="1006756" y="88114"/>
                    <a:pt x="977123" y="66947"/>
                  </a:cubicBezTo>
                  <a:cubicBezTo>
                    <a:pt x="947490" y="45780"/>
                    <a:pt x="890340" y="32022"/>
                    <a:pt x="812023" y="22497"/>
                  </a:cubicBezTo>
                  <a:cubicBezTo>
                    <a:pt x="733706" y="12972"/>
                    <a:pt x="620464" y="-14545"/>
                    <a:pt x="507223" y="9797"/>
                  </a:cubicBezTo>
                  <a:cubicBezTo>
                    <a:pt x="393982" y="34139"/>
                    <a:pt x="216181" y="76472"/>
                    <a:pt x="132573" y="168547"/>
                  </a:cubicBezTo>
                  <a:cubicBezTo>
                    <a:pt x="48965" y="260622"/>
                    <a:pt x="19331" y="461705"/>
                    <a:pt x="5573" y="562247"/>
                  </a:cubicBezTo>
                  <a:cubicBezTo>
                    <a:pt x="-8185" y="662789"/>
                    <a:pt x="2398" y="732639"/>
                    <a:pt x="50023" y="771797"/>
                  </a:cubicBezTo>
                  <a:cubicBezTo>
                    <a:pt x="97648" y="810955"/>
                    <a:pt x="188665" y="807780"/>
                    <a:pt x="291323" y="797197"/>
                  </a:cubicBezTo>
                  <a:cubicBezTo>
                    <a:pt x="393981" y="786614"/>
                    <a:pt x="566490" y="772855"/>
                    <a:pt x="665973" y="708297"/>
                  </a:cubicBezTo>
                  <a:cubicBezTo>
                    <a:pt x="765456" y="643739"/>
                    <a:pt x="835306" y="499805"/>
                    <a:pt x="888223" y="409847"/>
                  </a:cubicBezTo>
                  <a:cubicBezTo>
                    <a:pt x="941140" y="319889"/>
                    <a:pt x="975006" y="206647"/>
                    <a:pt x="989823" y="149497"/>
                  </a:cubicBezTo>
                  <a:close/>
                </a:path>
              </a:pathLst>
            </a:cu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円/楕円 77"/>
            <p:cNvSpPr/>
            <p:nvPr/>
          </p:nvSpPr>
          <p:spPr>
            <a:xfrm rot="18886967">
              <a:off x="6871423" y="1815312"/>
              <a:ext cx="78341"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月 78"/>
            <p:cNvSpPr/>
            <p:nvPr/>
          </p:nvSpPr>
          <p:spPr>
            <a:xfrm rot="19567857">
              <a:off x="6235891" y="1886917"/>
              <a:ext cx="107950" cy="631501"/>
            </a:xfrm>
            <a:prstGeom prst="moon">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月 79"/>
            <p:cNvSpPr/>
            <p:nvPr/>
          </p:nvSpPr>
          <p:spPr>
            <a:xfrm rot="19567857">
              <a:off x="6366066" y="1825790"/>
              <a:ext cx="107950" cy="631501"/>
            </a:xfrm>
            <a:prstGeom prst="moon">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月 80"/>
            <p:cNvSpPr/>
            <p:nvPr/>
          </p:nvSpPr>
          <p:spPr>
            <a:xfrm rot="19567857">
              <a:off x="6126848" y="2084628"/>
              <a:ext cx="107950" cy="445270"/>
            </a:xfrm>
            <a:prstGeom prst="moon">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円/楕円 81"/>
            <p:cNvSpPr/>
            <p:nvPr/>
          </p:nvSpPr>
          <p:spPr>
            <a:xfrm rot="19281531">
              <a:off x="6937846" y="1979391"/>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円/楕円 82"/>
            <p:cNvSpPr/>
            <p:nvPr/>
          </p:nvSpPr>
          <p:spPr>
            <a:xfrm rot="13512620">
              <a:off x="7205614" y="1995378"/>
              <a:ext cx="388938"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円/楕円 83"/>
            <p:cNvSpPr/>
            <p:nvPr/>
          </p:nvSpPr>
          <p:spPr>
            <a:xfrm rot="5578231">
              <a:off x="6860417" y="1984723"/>
              <a:ext cx="231984"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円/楕円 84"/>
            <p:cNvSpPr/>
            <p:nvPr/>
          </p:nvSpPr>
          <p:spPr>
            <a:xfrm rot="3644667">
              <a:off x="6792955" y="2271752"/>
              <a:ext cx="255671" cy="45719"/>
            </a:xfrm>
            <a:prstGeom prst="ellipse">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6" name="グループ化 85"/>
          <p:cNvGrpSpPr/>
          <p:nvPr/>
        </p:nvGrpSpPr>
        <p:grpSpPr>
          <a:xfrm>
            <a:off x="6894124" y="1865758"/>
            <a:ext cx="1297992" cy="562709"/>
            <a:chOff x="3591587" y="1895260"/>
            <a:chExt cx="3305274" cy="1588724"/>
          </a:xfrm>
        </p:grpSpPr>
        <p:sp>
          <p:nvSpPr>
            <p:cNvPr id="87" name="角丸四角形 86"/>
            <p:cNvSpPr/>
            <p:nvPr/>
          </p:nvSpPr>
          <p:spPr>
            <a:xfrm rot="422569">
              <a:off x="4370016" y="1965619"/>
              <a:ext cx="1683535" cy="579744"/>
            </a:xfrm>
            <a:prstGeom prst="roundRect">
              <a:avLst>
                <a:gd name="adj" fmla="val 5000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角丸四角形 87"/>
            <p:cNvSpPr/>
            <p:nvPr/>
          </p:nvSpPr>
          <p:spPr>
            <a:xfrm rot="3610131">
              <a:off x="5435214" y="2446574"/>
              <a:ext cx="1082161" cy="448304"/>
            </a:xfrm>
            <a:prstGeom prst="roundRect">
              <a:avLst>
                <a:gd name="adj"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角丸四角形 88"/>
            <p:cNvSpPr/>
            <p:nvPr/>
          </p:nvSpPr>
          <p:spPr>
            <a:xfrm rot="10800000">
              <a:off x="5982947" y="2891156"/>
              <a:ext cx="913914" cy="373240"/>
            </a:xfrm>
            <a:prstGeom prst="roundRect">
              <a:avLst>
                <a:gd name="adj"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角丸四角形 89"/>
            <p:cNvSpPr/>
            <p:nvPr/>
          </p:nvSpPr>
          <p:spPr>
            <a:xfrm rot="16200000">
              <a:off x="4169978" y="2324953"/>
              <a:ext cx="760922" cy="290690"/>
            </a:xfrm>
            <a:prstGeom prst="roundRect">
              <a:avLst>
                <a:gd name="adj"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角丸四角形 90"/>
            <p:cNvSpPr/>
            <p:nvPr/>
          </p:nvSpPr>
          <p:spPr>
            <a:xfrm rot="16701396">
              <a:off x="4137899" y="2901419"/>
              <a:ext cx="760922" cy="290690"/>
            </a:xfrm>
            <a:prstGeom prst="roundRect">
              <a:avLst>
                <a:gd name="adj"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円/楕円 91"/>
            <p:cNvSpPr/>
            <p:nvPr/>
          </p:nvSpPr>
          <p:spPr>
            <a:xfrm>
              <a:off x="3591587" y="1895260"/>
              <a:ext cx="727677" cy="72046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角丸四角形 92"/>
            <p:cNvSpPr/>
            <p:nvPr/>
          </p:nvSpPr>
          <p:spPr>
            <a:xfrm rot="13819767">
              <a:off x="4413650" y="2349017"/>
              <a:ext cx="913914" cy="290690"/>
            </a:xfrm>
            <a:prstGeom prst="roundRect">
              <a:avLst>
                <a:gd name="adj" fmla="val 50000"/>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角丸四角形 93"/>
            <p:cNvSpPr/>
            <p:nvPr/>
          </p:nvSpPr>
          <p:spPr>
            <a:xfrm rot="17470242">
              <a:off x="4594176" y="2802821"/>
              <a:ext cx="742405" cy="290690"/>
            </a:xfrm>
            <a:prstGeom prst="roundRect">
              <a:avLst>
                <a:gd name="adj"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角丸四角形 94"/>
            <p:cNvSpPr/>
            <p:nvPr/>
          </p:nvSpPr>
          <p:spPr>
            <a:xfrm rot="6350995">
              <a:off x="4987759" y="2569125"/>
              <a:ext cx="1381414" cy="448304"/>
            </a:xfrm>
            <a:prstGeom prst="roundRect">
              <a:avLst>
                <a:gd name="adj" fmla="val 50000"/>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角丸四角形 95"/>
            <p:cNvSpPr/>
            <p:nvPr/>
          </p:nvSpPr>
          <p:spPr>
            <a:xfrm rot="10800000">
              <a:off x="5385286" y="3077777"/>
              <a:ext cx="1002814" cy="373240"/>
            </a:xfrm>
            <a:prstGeom prst="roundRect">
              <a:avLst>
                <a:gd name="adj"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7" name="グループ化 96"/>
          <p:cNvGrpSpPr/>
          <p:nvPr/>
        </p:nvGrpSpPr>
        <p:grpSpPr>
          <a:xfrm>
            <a:off x="1785195" y="1571501"/>
            <a:ext cx="434850" cy="429210"/>
            <a:chOff x="4099211" y="632543"/>
            <a:chExt cx="434850" cy="429210"/>
          </a:xfrm>
        </p:grpSpPr>
        <p:grpSp>
          <p:nvGrpSpPr>
            <p:cNvPr id="98" name="グループ化 97"/>
            <p:cNvGrpSpPr/>
            <p:nvPr/>
          </p:nvGrpSpPr>
          <p:grpSpPr>
            <a:xfrm>
              <a:off x="4178300" y="717550"/>
              <a:ext cx="284954" cy="274638"/>
              <a:chOff x="4178300" y="717550"/>
              <a:chExt cx="284954" cy="274638"/>
            </a:xfrm>
          </p:grpSpPr>
          <p:sp>
            <p:nvSpPr>
              <p:cNvPr id="126" name="円/楕円 125"/>
              <p:cNvSpPr/>
              <p:nvPr/>
            </p:nvSpPr>
            <p:spPr>
              <a:xfrm>
                <a:off x="4178300" y="717550"/>
                <a:ext cx="284954" cy="274638"/>
              </a:xfrm>
              <a:prstGeom prst="ellipse">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フリーフォーム 126"/>
              <p:cNvSpPr/>
              <p:nvPr/>
            </p:nvSpPr>
            <p:spPr>
              <a:xfrm>
                <a:off x="4241003" y="796131"/>
                <a:ext cx="186536" cy="117475"/>
              </a:xfrm>
              <a:custGeom>
                <a:avLst/>
                <a:gdLst>
                  <a:gd name="connsiteX0" fmla="*/ 0 w 2089150"/>
                  <a:gd name="connsiteY0" fmla="*/ 0 h 1587397"/>
                  <a:gd name="connsiteX1" fmla="*/ 196850 w 2089150"/>
                  <a:gd name="connsiteY1" fmla="*/ 387350 h 1587397"/>
                  <a:gd name="connsiteX2" fmla="*/ 1098550 w 2089150"/>
                  <a:gd name="connsiteY2" fmla="*/ 488950 h 1587397"/>
                  <a:gd name="connsiteX3" fmla="*/ 1270000 w 2089150"/>
                  <a:gd name="connsiteY3" fmla="*/ 1441450 h 1587397"/>
                  <a:gd name="connsiteX4" fmla="*/ 2089150 w 2089150"/>
                  <a:gd name="connsiteY4" fmla="*/ 1568450 h 15873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9150" h="1587397">
                    <a:moveTo>
                      <a:pt x="0" y="0"/>
                    </a:moveTo>
                    <a:cubicBezTo>
                      <a:pt x="6879" y="152929"/>
                      <a:pt x="13758" y="305858"/>
                      <a:pt x="196850" y="387350"/>
                    </a:cubicBezTo>
                    <a:cubicBezTo>
                      <a:pt x="379942" y="468842"/>
                      <a:pt x="919692" y="313267"/>
                      <a:pt x="1098550" y="488950"/>
                    </a:cubicBezTo>
                    <a:cubicBezTo>
                      <a:pt x="1277408" y="664633"/>
                      <a:pt x="1104900" y="1261533"/>
                      <a:pt x="1270000" y="1441450"/>
                    </a:cubicBezTo>
                    <a:cubicBezTo>
                      <a:pt x="1435100" y="1621367"/>
                      <a:pt x="1762125" y="1594908"/>
                      <a:pt x="2089150" y="1568450"/>
                    </a:cubicBezTo>
                  </a:path>
                </a:pathLst>
              </a:cu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8" name="直線コネクタ 127"/>
              <p:cNvCxnSpPr/>
              <p:nvPr/>
            </p:nvCxnSpPr>
            <p:spPr>
              <a:xfrm flipH="1">
                <a:off x="4257675" y="796131"/>
                <a:ext cx="19050" cy="2857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flipH="1">
                <a:off x="4301727" y="796131"/>
                <a:ext cx="19050" cy="28575"/>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flipH="1">
                <a:off x="4335858" y="808036"/>
                <a:ext cx="19050" cy="28575"/>
              </a:xfrm>
              <a:prstGeom prst="line">
                <a:avLst/>
              </a:prstGeom>
              <a:ln w="12700">
                <a:solidFill>
                  <a:srgbClr val="FFCC66"/>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flipH="1">
                <a:off x="4355303" y="847720"/>
                <a:ext cx="19050" cy="285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flipH="1">
                <a:off x="4387850" y="882649"/>
                <a:ext cx="19050" cy="2857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9" name="グループ化 98"/>
            <p:cNvGrpSpPr/>
            <p:nvPr/>
          </p:nvGrpSpPr>
          <p:grpSpPr>
            <a:xfrm>
              <a:off x="4397375" y="674329"/>
              <a:ext cx="58898" cy="66240"/>
              <a:chOff x="4397375" y="674329"/>
              <a:chExt cx="58898" cy="66240"/>
            </a:xfrm>
          </p:grpSpPr>
          <p:sp>
            <p:nvSpPr>
              <p:cNvPr id="124" name="円/楕円 123"/>
              <p:cNvSpPr/>
              <p:nvPr/>
            </p:nvSpPr>
            <p:spPr>
              <a:xfrm rot="3404715">
                <a:off x="4409785" y="675098"/>
                <a:ext cx="47258"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5" name="直線コネクタ 124"/>
              <p:cNvCxnSpPr/>
              <p:nvPr/>
            </p:nvCxnSpPr>
            <p:spPr>
              <a:xfrm flipH="1">
                <a:off x="4397375" y="694531"/>
                <a:ext cx="33338" cy="460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0" name="グループ化 99"/>
            <p:cNvGrpSpPr/>
            <p:nvPr/>
          </p:nvGrpSpPr>
          <p:grpSpPr>
            <a:xfrm rot="1898689">
              <a:off x="4468017" y="767990"/>
              <a:ext cx="58898" cy="66240"/>
              <a:chOff x="4397375" y="674329"/>
              <a:chExt cx="58898" cy="66240"/>
            </a:xfrm>
          </p:grpSpPr>
          <p:sp>
            <p:nvSpPr>
              <p:cNvPr id="122" name="円/楕円 121"/>
              <p:cNvSpPr/>
              <p:nvPr/>
            </p:nvSpPr>
            <p:spPr>
              <a:xfrm rot="3404715">
                <a:off x="4409785" y="675098"/>
                <a:ext cx="47258"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3" name="直線コネクタ 122"/>
              <p:cNvCxnSpPr/>
              <p:nvPr/>
            </p:nvCxnSpPr>
            <p:spPr>
              <a:xfrm flipH="1">
                <a:off x="4397375" y="694531"/>
                <a:ext cx="33338" cy="460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1" name="グループ化 100"/>
            <p:cNvGrpSpPr/>
            <p:nvPr/>
          </p:nvGrpSpPr>
          <p:grpSpPr>
            <a:xfrm rot="4042013">
              <a:off x="4471492" y="871597"/>
              <a:ext cx="58898" cy="66240"/>
              <a:chOff x="4397375" y="674329"/>
              <a:chExt cx="58898" cy="66240"/>
            </a:xfrm>
          </p:grpSpPr>
          <p:sp>
            <p:nvSpPr>
              <p:cNvPr id="120" name="円/楕円 119"/>
              <p:cNvSpPr/>
              <p:nvPr/>
            </p:nvSpPr>
            <p:spPr>
              <a:xfrm rot="3404715">
                <a:off x="4409785" y="675098"/>
                <a:ext cx="47258"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1" name="直線コネクタ 120"/>
              <p:cNvCxnSpPr/>
              <p:nvPr/>
            </p:nvCxnSpPr>
            <p:spPr>
              <a:xfrm flipH="1">
                <a:off x="4397375" y="694531"/>
                <a:ext cx="33338" cy="460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2" name="グループ化 101"/>
            <p:cNvGrpSpPr/>
            <p:nvPr/>
          </p:nvGrpSpPr>
          <p:grpSpPr>
            <a:xfrm rot="18962358">
              <a:off x="4281271" y="632543"/>
              <a:ext cx="58898" cy="66240"/>
              <a:chOff x="4397375" y="674329"/>
              <a:chExt cx="58898" cy="66240"/>
            </a:xfrm>
          </p:grpSpPr>
          <p:sp>
            <p:nvSpPr>
              <p:cNvPr id="118" name="円/楕円 117"/>
              <p:cNvSpPr/>
              <p:nvPr/>
            </p:nvSpPr>
            <p:spPr>
              <a:xfrm rot="3404715">
                <a:off x="4409785" y="675098"/>
                <a:ext cx="47258"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9" name="直線コネクタ 118"/>
              <p:cNvCxnSpPr/>
              <p:nvPr/>
            </p:nvCxnSpPr>
            <p:spPr>
              <a:xfrm flipH="1">
                <a:off x="4397375" y="694531"/>
                <a:ext cx="33338" cy="460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3" name="グループ化 102"/>
            <p:cNvGrpSpPr/>
            <p:nvPr/>
          </p:nvGrpSpPr>
          <p:grpSpPr>
            <a:xfrm rot="16607422">
              <a:off x="4163161" y="676825"/>
              <a:ext cx="58898" cy="66240"/>
              <a:chOff x="4397375" y="674329"/>
              <a:chExt cx="58898" cy="66240"/>
            </a:xfrm>
          </p:grpSpPr>
          <p:sp>
            <p:nvSpPr>
              <p:cNvPr id="116" name="円/楕円 115"/>
              <p:cNvSpPr/>
              <p:nvPr/>
            </p:nvSpPr>
            <p:spPr>
              <a:xfrm rot="3404715">
                <a:off x="4409785" y="675098"/>
                <a:ext cx="47258"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 name="直線コネクタ 116"/>
              <p:cNvCxnSpPr/>
              <p:nvPr/>
            </p:nvCxnSpPr>
            <p:spPr>
              <a:xfrm flipH="1">
                <a:off x="4397375" y="694531"/>
                <a:ext cx="33338" cy="460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4" name="グループ化 103"/>
            <p:cNvGrpSpPr/>
            <p:nvPr/>
          </p:nvGrpSpPr>
          <p:grpSpPr>
            <a:xfrm rot="14133611">
              <a:off x="4102882" y="794059"/>
              <a:ext cx="58898" cy="66240"/>
              <a:chOff x="4397375" y="674329"/>
              <a:chExt cx="58898" cy="66240"/>
            </a:xfrm>
          </p:grpSpPr>
          <p:sp>
            <p:nvSpPr>
              <p:cNvPr id="114" name="円/楕円 113"/>
              <p:cNvSpPr/>
              <p:nvPr/>
            </p:nvSpPr>
            <p:spPr>
              <a:xfrm rot="3404715">
                <a:off x="4409785" y="675098"/>
                <a:ext cx="47258"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5" name="直線コネクタ 114"/>
              <p:cNvCxnSpPr/>
              <p:nvPr/>
            </p:nvCxnSpPr>
            <p:spPr>
              <a:xfrm flipH="1">
                <a:off x="4397375" y="694531"/>
                <a:ext cx="33338" cy="460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5" name="グループ化 104"/>
            <p:cNvGrpSpPr/>
            <p:nvPr/>
          </p:nvGrpSpPr>
          <p:grpSpPr>
            <a:xfrm rot="11340892">
              <a:off x="4130269" y="917812"/>
              <a:ext cx="58898" cy="66240"/>
              <a:chOff x="4397375" y="674329"/>
              <a:chExt cx="58898" cy="66240"/>
            </a:xfrm>
          </p:grpSpPr>
          <p:sp>
            <p:nvSpPr>
              <p:cNvPr id="112" name="円/楕円 111"/>
              <p:cNvSpPr/>
              <p:nvPr/>
            </p:nvSpPr>
            <p:spPr>
              <a:xfrm rot="3404715">
                <a:off x="4409785" y="675098"/>
                <a:ext cx="47258"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3" name="直線コネクタ 112"/>
              <p:cNvCxnSpPr/>
              <p:nvPr/>
            </p:nvCxnSpPr>
            <p:spPr>
              <a:xfrm flipH="1">
                <a:off x="4397375" y="694531"/>
                <a:ext cx="33338" cy="460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6" name="グループ化 105"/>
            <p:cNvGrpSpPr/>
            <p:nvPr/>
          </p:nvGrpSpPr>
          <p:grpSpPr>
            <a:xfrm rot="9431151">
              <a:off x="4232290" y="995513"/>
              <a:ext cx="58898" cy="66240"/>
              <a:chOff x="4397375" y="674329"/>
              <a:chExt cx="58898" cy="66240"/>
            </a:xfrm>
          </p:grpSpPr>
          <p:sp>
            <p:nvSpPr>
              <p:cNvPr id="110" name="円/楕円 109"/>
              <p:cNvSpPr/>
              <p:nvPr/>
            </p:nvSpPr>
            <p:spPr>
              <a:xfrm rot="3404715">
                <a:off x="4409785" y="675098"/>
                <a:ext cx="47258"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1" name="直線コネクタ 110"/>
              <p:cNvCxnSpPr/>
              <p:nvPr/>
            </p:nvCxnSpPr>
            <p:spPr>
              <a:xfrm flipH="1">
                <a:off x="4397375" y="694531"/>
                <a:ext cx="33338" cy="460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7" name="グループ化 106"/>
            <p:cNvGrpSpPr/>
            <p:nvPr/>
          </p:nvGrpSpPr>
          <p:grpSpPr>
            <a:xfrm rot="6573511">
              <a:off x="4399456" y="981245"/>
              <a:ext cx="58898" cy="66240"/>
              <a:chOff x="4397375" y="674329"/>
              <a:chExt cx="58898" cy="66240"/>
            </a:xfrm>
          </p:grpSpPr>
          <p:sp>
            <p:nvSpPr>
              <p:cNvPr id="108" name="円/楕円 107"/>
              <p:cNvSpPr/>
              <p:nvPr/>
            </p:nvSpPr>
            <p:spPr>
              <a:xfrm rot="3404715">
                <a:off x="4409785" y="675098"/>
                <a:ext cx="47258"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9" name="直線コネクタ 108"/>
              <p:cNvCxnSpPr/>
              <p:nvPr/>
            </p:nvCxnSpPr>
            <p:spPr>
              <a:xfrm flipH="1">
                <a:off x="4397375" y="694531"/>
                <a:ext cx="33338" cy="460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33" name="グループ化 132"/>
          <p:cNvGrpSpPr/>
          <p:nvPr/>
        </p:nvGrpSpPr>
        <p:grpSpPr>
          <a:xfrm rot="20356779">
            <a:off x="978570" y="2153995"/>
            <a:ext cx="745709" cy="608362"/>
            <a:chOff x="3394491" y="500328"/>
            <a:chExt cx="745709" cy="608362"/>
          </a:xfrm>
        </p:grpSpPr>
        <p:sp>
          <p:nvSpPr>
            <p:cNvPr id="134" name="角丸四角形 133"/>
            <p:cNvSpPr/>
            <p:nvPr/>
          </p:nvSpPr>
          <p:spPr>
            <a:xfrm rot="1011807">
              <a:off x="3423694" y="583907"/>
              <a:ext cx="471480" cy="183662"/>
            </a:xfrm>
            <a:prstGeom prst="roundRect">
              <a:avLst>
                <a:gd name="adj" fmla="val 50000"/>
              </a:avLst>
            </a:prstGeom>
            <a:solidFill>
              <a:schemeClr val="accent4">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フリーフォーム 134"/>
            <p:cNvSpPr/>
            <p:nvPr/>
          </p:nvSpPr>
          <p:spPr>
            <a:xfrm>
              <a:off x="3883025" y="742561"/>
              <a:ext cx="257175" cy="366129"/>
            </a:xfrm>
            <a:custGeom>
              <a:avLst/>
              <a:gdLst>
                <a:gd name="connsiteX0" fmla="*/ 0 w 257175"/>
                <a:gd name="connsiteY0" fmla="*/ 6739 h 366129"/>
                <a:gd name="connsiteX1" fmla="*/ 74613 w 257175"/>
                <a:gd name="connsiteY1" fmla="*/ 8327 h 366129"/>
                <a:gd name="connsiteX2" fmla="*/ 119063 w 257175"/>
                <a:gd name="connsiteY2" fmla="*/ 89289 h 366129"/>
                <a:gd name="connsiteX3" fmla="*/ 180975 w 257175"/>
                <a:gd name="connsiteY3" fmla="*/ 128977 h 366129"/>
                <a:gd name="connsiteX4" fmla="*/ 177800 w 257175"/>
                <a:gd name="connsiteY4" fmla="*/ 352814 h 366129"/>
                <a:gd name="connsiteX5" fmla="*/ 257175 w 257175"/>
                <a:gd name="connsiteY5" fmla="*/ 341702 h 366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7175" h="366129">
                  <a:moveTo>
                    <a:pt x="0" y="6739"/>
                  </a:moveTo>
                  <a:cubicBezTo>
                    <a:pt x="27384" y="654"/>
                    <a:pt x="54769" y="-5431"/>
                    <a:pt x="74613" y="8327"/>
                  </a:cubicBezTo>
                  <a:cubicBezTo>
                    <a:pt x="94457" y="22085"/>
                    <a:pt x="101336" y="69181"/>
                    <a:pt x="119063" y="89289"/>
                  </a:cubicBezTo>
                  <a:cubicBezTo>
                    <a:pt x="136790" y="109397"/>
                    <a:pt x="171186" y="85056"/>
                    <a:pt x="180975" y="128977"/>
                  </a:cubicBezTo>
                  <a:cubicBezTo>
                    <a:pt x="190765" y="172898"/>
                    <a:pt x="165100" y="317360"/>
                    <a:pt x="177800" y="352814"/>
                  </a:cubicBezTo>
                  <a:cubicBezTo>
                    <a:pt x="190500" y="388268"/>
                    <a:pt x="257175" y="341702"/>
                    <a:pt x="257175" y="341702"/>
                  </a:cubicBezTo>
                </a:path>
              </a:pathLst>
            </a:cu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6" name="直線コネクタ 135"/>
            <p:cNvCxnSpPr/>
            <p:nvPr/>
          </p:nvCxnSpPr>
          <p:spPr>
            <a:xfrm flipV="1">
              <a:off x="3865564" y="607518"/>
              <a:ext cx="25400" cy="3777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p:cNvCxnSpPr/>
            <p:nvPr/>
          </p:nvCxnSpPr>
          <p:spPr>
            <a:xfrm flipV="1">
              <a:off x="3817939" y="588962"/>
              <a:ext cx="25400" cy="3777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a:xfrm flipV="1">
              <a:off x="3768726" y="570077"/>
              <a:ext cx="25400" cy="3777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flipV="1">
              <a:off x="3725868" y="553475"/>
              <a:ext cx="25400" cy="3777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flipV="1">
              <a:off x="3675063" y="543951"/>
              <a:ext cx="25400" cy="3777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flipV="1">
              <a:off x="3636966" y="530159"/>
              <a:ext cx="20880" cy="37772"/>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flipV="1">
              <a:off x="3582989" y="512862"/>
              <a:ext cx="12700" cy="37772"/>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a:xfrm flipV="1">
              <a:off x="3525843" y="500328"/>
              <a:ext cx="0" cy="37772"/>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a:xfrm flipV="1">
              <a:off x="3794126" y="812852"/>
              <a:ext cx="0" cy="44797"/>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flipV="1">
              <a:off x="3708401" y="798653"/>
              <a:ext cx="25400" cy="3777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flipV="1">
              <a:off x="3659188" y="779768"/>
              <a:ext cx="25400" cy="3777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p:cNvCxnSpPr/>
            <p:nvPr/>
          </p:nvCxnSpPr>
          <p:spPr>
            <a:xfrm flipV="1">
              <a:off x="3616330" y="763166"/>
              <a:ext cx="25400" cy="3777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8" name="直線コネクタ 147"/>
            <p:cNvCxnSpPr/>
            <p:nvPr/>
          </p:nvCxnSpPr>
          <p:spPr>
            <a:xfrm flipV="1">
              <a:off x="3565525" y="753642"/>
              <a:ext cx="25400" cy="3777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9" name="直線コネクタ 148"/>
            <p:cNvCxnSpPr/>
            <p:nvPr/>
          </p:nvCxnSpPr>
          <p:spPr>
            <a:xfrm flipV="1">
              <a:off x="3527428" y="739850"/>
              <a:ext cx="20880" cy="37772"/>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0" name="直線コネクタ 149"/>
            <p:cNvCxnSpPr/>
            <p:nvPr/>
          </p:nvCxnSpPr>
          <p:spPr>
            <a:xfrm flipV="1">
              <a:off x="3473451" y="722553"/>
              <a:ext cx="12700" cy="37772"/>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p:nvPr/>
          </p:nvCxnSpPr>
          <p:spPr>
            <a:xfrm flipV="1">
              <a:off x="3407191" y="672174"/>
              <a:ext cx="29751" cy="18886"/>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2" name="直線コネクタ 151"/>
            <p:cNvCxnSpPr/>
            <p:nvPr/>
          </p:nvCxnSpPr>
          <p:spPr>
            <a:xfrm flipH="1" flipV="1">
              <a:off x="3843340" y="793624"/>
              <a:ext cx="4099" cy="44796"/>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3" name="直線コネクタ 152"/>
            <p:cNvCxnSpPr/>
            <p:nvPr/>
          </p:nvCxnSpPr>
          <p:spPr>
            <a:xfrm flipV="1">
              <a:off x="3892551" y="681617"/>
              <a:ext cx="39687" cy="1382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a:endCxn id="134" idx="1"/>
            </p:cNvCxnSpPr>
            <p:nvPr/>
          </p:nvCxnSpPr>
          <p:spPr>
            <a:xfrm>
              <a:off x="3394491" y="595891"/>
              <a:ext cx="39340" cy="11461"/>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 name="直線コネクタ 154"/>
            <p:cNvCxnSpPr/>
            <p:nvPr/>
          </p:nvCxnSpPr>
          <p:spPr>
            <a:xfrm flipH="1" flipV="1">
              <a:off x="3451225" y="513647"/>
              <a:ext cx="18394" cy="44472"/>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56" name="円/楕円 155"/>
            <p:cNvSpPr/>
            <p:nvPr/>
          </p:nvSpPr>
          <p:spPr>
            <a:xfrm>
              <a:off x="3745866" y="696842"/>
              <a:ext cx="45719" cy="45719"/>
            </a:xfrm>
            <a:prstGeom prst="ellipse">
              <a:avLst/>
            </a:prstGeom>
            <a:solidFill>
              <a:srgbClr val="D22ED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角丸四角形 156"/>
            <p:cNvSpPr/>
            <p:nvPr/>
          </p:nvSpPr>
          <p:spPr>
            <a:xfrm rot="2107779">
              <a:off x="3511846" y="625127"/>
              <a:ext cx="165100" cy="45719"/>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円/楕円 157"/>
            <p:cNvSpPr/>
            <p:nvPr/>
          </p:nvSpPr>
          <p:spPr>
            <a:xfrm>
              <a:off x="3685541" y="622429"/>
              <a:ext cx="45719" cy="45719"/>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フリーフォーム 158"/>
            <p:cNvSpPr/>
            <p:nvPr/>
          </p:nvSpPr>
          <p:spPr>
            <a:xfrm>
              <a:off x="3558388" y="617310"/>
              <a:ext cx="81755" cy="61351"/>
            </a:xfrm>
            <a:custGeom>
              <a:avLst/>
              <a:gdLst>
                <a:gd name="connsiteX0" fmla="*/ 0 w 128587"/>
                <a:gd name="connsiteY0" fmla="*/ 3175 h 94059"/>
                <a:gd name="connsiteX1" fmla="*/ 9525 w 128587"/>
                <a:gd name="connsiteY1" fmla="*/ 1587 h 94059"/>
                <a:gd name="connsiteX2" fmla="*/ 15875 w 128587"/>
                <a:gd name="connsiteY2" fmla="*/ 0 h 94059"/>
                <a:gd name="connsiteX3" fmla="*/ 22225 w 128587"/>
                <a:gd name="connsiteY3" fmla="*/ 1587 h 94059"/>
                <a:gd name="connsiteX4" fmla="*/ 25400 w 128587"/>
                <a:gd name="connsiteY4" fmla="*/ 17462 h 94059"/>
                <a:gd name="connsiteX5" fmla="*/ 28575 w 128587"/>
                <a:gd name="connsiteY5" fmla="*/ 30162 h 94059"/>
                <a:gd name="connsiteX6" fmla="*/ 33337 w 128587"/>
                <a:gd name="connsiteY6" fmla="*/ 28575 h 94059"/>
                <a:gd name="connsiteX7" fmla="*/ 34925 w 128587"/>
                <a:gd name="connsiteY7" fmla="*/ 23812 h 94059"/>
                <a:gd name="connsiteX8" fmla="*/ 41275 w 128587"/>
                <a:gd name="connsiteY8" fmla="*/ 22225 h 94059"/>
                <a:gd name="connsiteX9" fmla="*/ 52387 w 128587"/>
                <a:gd name="connsiteY9" fmla="*/ 17462 h 94059"/>
                <a:gd name="connsiteX10" fmla="*/ 60325 w 128587"/>
                <a:gd name="connsiteY10" fmla="*/ 26987 h 94059"/>
                <a:gd name="connsiteX11" fmla="*/ 60325 w 128587"/>
                <a:gd name="connsiteY11" fmla="*/ 60325 h 94059"/>
                <a:gd name="connsiteX12" fmla="*/ 66675 w 128587"/>
                <a:gd name="connsiteY12" fmla="*/ 58737 h 94059"/>
                <a:gd name="connsiteX13" fmla="*/ 73025 w 128587"/>
                <a:gd name="connsiteY13" fmla="*/ 52387 h 94059"/>
                <a:gd name="connsiteX14" fmla="*/ 79375 w 128587"/>
                <a:gd name="connsiteY14" fmla="*/ 50800 h 94059"/>
                <a:gd name="connsiteX15" fmla="*/ 85725 w 128587"/>
                <a:gd name="connsiteY15" fmla="*/ 47625 h 94059"/>
                <a:gd name="connsiteX16" fmla="*/ 100012 w 128587"/>
                <a:gd name="connsiteY16" fmla="*/ 50800 h 94059"/>
                <a:gd name="connsiteX17" fmla="*/ 103187 w 128587"/>
                <a:gd name="connsiteY17" fmla="*/ 55562 h 94059"/>
                <a:gd name="connsiteX18" fmla="*/ 100012 w 128587"/>
                <a:gd name="connsiteY18" fmla="*/ 71437 h 94059"/>
                <a:gd name="connsiteX19" fmla="*/ 95250 w 128587"/>
                <a:gd name="connsiteY19" fmla="*/ 76200 h 94059"/>
                <a:gd name="connsiteX20" fmla="*/ 95250 w 128587"/>
                <a:gd name="connsiteY20" fmla="*/ 93662 h 94059"/>
                <a:gd name="connsiteX21" fmla="*/ 101600 w 128587"/>
                <a:gd name="connsiteY21" fmla="*/ 92075 h 94059"/>
                <a:gd name="connsiteX22" fmla="*/ 120650 w 128587"/>
                <a:gd name="connsiteY22" fmla="*/ 88900 h 94059"/>
                <a:gd name="connsiteX23" fmla="*/ 128587 w 128587"/>
                <a:gd name="connsiteY23" fmla="*/ 80962 h 94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94059">
                  <a:moveTo>
                    <a:pt x="0" y="3175"/>
                  </a:moveTo>
                  <a:cubicBezTo>
                    <a:pt x="3175" y="2646"/>
                    <a:pt x="6369" y="2218"/>
                    <a:pt x="9525" y="1587"/>
                  </a:cubicBezTo>
                  <a:cubicBezTo>
                    <a:pt x="11664" y="1159"/>
                    <a:pt x="13693" y="0"/>
                    <a:pt x="15875" y="0"/>
                  </a:cubicBezTo>
                  <a:cubicBezTo>
                    <a:pt x="18057" y="0"/>
                    <a:pt x="20108" y="1058"/>
                    <a:pt x="22225" y="1587"/>
                  </a:cubicBezTo>
                  <a:cubicBezTo>
                    <a:pt x="27236" y="21636"/>
                    <a:pt x="19553" y="-9819"/>
                    <a:pt x="25400" y="17462"/>
                  </a:cubicBezTo>
                  <a:cubicBezTo>
                    <a:pt x="26314" y="21729"/>
                    <a:pt x="27517" y="25929"/>
                    <a:pt x="28575" y="30162"/>
                  </a:cubicBezTo>
                  <a:cubicBezTo>
                    <a:pt x="30162" y="29633"/>
                    <a:pt x="32154" y="29758"/>
                    <a:pt x="33337" y="28575"/>
                  </a:cubicBezTo>
                  <a:cubicBezTo>
                    <a:pt x="34520" y="27392"/>
                    <a:pt x="33618" y="24857"/>
                    <a:pt x="34925" y="23812"/>
                  </a:cubicBezTo>
                  <a:cubicBezTo>
                    <a:pt x="36629" y="22449"/>
                    <a:pt x="39158" y="22754"/>
                    <a:pt x="41275" y="22225"/>
                  </a:cubicBezTo>
                  <a:cubicBezTo>
                    <a:pt x="43819" y="20529"/>
                    <a:pt x="48799" y="16437"/>
                    <a:pt x="52387" y="17462"/>
                  </a:cubicBezTo>
                  <a:cubicBezTo>
                    <a:pt x="54903" y="18181"/>
                    <a:pt x="58960" y="24939"/>
                    <a:pt x="60325" y="26987"/>
                  </a:cubicBezTo>
                  <a:cubicBezTo>
                    <a:pt x="59997" y="30921"/>
                    <a:pt x="56786" y="54663"/>
                    <a:pt x="60325" y="60325"/>
                  </a:cubicBezTo>
                  <a:cubicBezTo>
                    <a:pt x="61481" y="62175"/>
                    <a:pt x="64558" y="59266"/>
                    <a:pt x="66675" y="58737"/>
                  </a:cubicBezTo>
                  <a:cubicBezTo>
                    <a:pt x="68792" y="56620"/>
                    <a:pt x="70487" y="53973"/>
                    <a:pt x="73025" y="52387"/>
                  </a:cubicBezTo>
                  <a:cubicBezTo>
                    <a:pt x="74875" y="51231"/>
                    <a:pt x="77332" y="51566"/>
                    <a:pt x="79375" y="50800"/>
                  </a:cubicBezTo>
                  <a:cubicBezTo>
                    <a:pt x="81591" y="49969"/>
                    <a:pt x="83608" y="48683"/>
                    <a:pt x="85725" y="47625"/>
                  </a:cubicBezTo>
                  <a:cubicBezTo>
                    <a:pt x="85904" y="47661"/>
                    <a:pt x="99049" y="50158"/>
                    <a:pt x="100012" y="50800"/>
                  </a:cubicBezTo>
                  <a:cubicBezTo>
                    <a:pt x="101599" y="51858"/>
                    <a:pt x="102129" y="53975"/>
                    <a:pt x="103187" y="55562"/>
                  </a:cubicBezTo>
                  <a:cubicBezTo>
                    <a:pt x="103090" y="56146"/>
                    <a:pt x="101128" y="69484"/>
                    <a:pt x="100012" y="71437"/>
                  </a:cubicBezTo>
                  <a:cubicBezTo>
                    <a:pt x="98898" y="73386"/>
                    <a:pt x="96837" y="74612"/>
                    <a:pt x="95250" y="76200"/>
                  </a:cubicBezTo>
                  <a:cubicBezTo>
                    <a:pt x="94853" y="78578"/>
                    <a:pt x="91660" y="90790"/>
                    <a:pt x="95250" y="93662"/>
                  </a:cubicBezTo>
                  <a:cubicBezTo>
                    <a:pt x="96954" y="95025"/>
                    <a:pt x="99456" y="92477"/>
                    <a:pt x="101600" y="92075"/>
                  </a:cubicBezTo>
                  <a:cubicBezTo>
                    <a:pt x="107927" y="90889"/>
                    <a:pt x="114300" y="89958"/>
                    <a:pt x="120650" y="88900"/>
                  </a:cubicBezTo>
                  <a:lnTo>
                    <a:pt x="128587" y="80962"/>
                  </a:lnTo>
                </a:path>
              </a:pathLst>
            </a:cu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6" name="グループ化 25"/>
          <p:cNvGrpSpPr/>
          <p:nvPr/>
        </p:nvGrpSpPr>
        <p:grpSpPr>
          <a:xfrm>
            <a:off x="2397270" y="2261671"/>
            <a:ext cx="532543" cy="475613"/>
            <a:chOff x="2946545" y="1253661"/>
            <a:chExt cx="532543" cy="475613"/>
          </a:xfrm>
        </p:grpSpPr>
        <p:sp>
          <p:nvSpPr>
            <p:cNvPr id="161" name="フリーフォーム 160"/>
            <p:cNvSpPr/>
            <p:nvPr/>
          </p:nvSpPr>
          <p:spPr>
            <a:xfrm rot="3552855">
              <a:off x="3096460" y="1729274"/>
              <a:ext cx="0" cy="0"/>
            </a:xfrm>
            <a:custGeom>
              <a:avLst/>
              <a:gdLst>
                <a:gd name="connsiteX0" fmla="*/ 0 w 0"/>
                <a:gd name="connsiteY0" fmla="*/ 0 h 0"/>
                <a:gd name="connsiteX1" fmla="*/ 0 w 0"/>
                <a:gd name="connsiteY1" fmla="*/ 0 h 0"/>
                <a:gd name="connsiteX2" fmla="*/ 0 w 0"/>
                <a:gd name="connsiteY2" fmla="*/ 0 h 0"/>
              </a:gdLst>
              <a:ahLst/>
              <a:cxnLst>
                <a:cxn ang="0">
                  <a:pos x="connsiteX0" y="connsiteY0"/>
                </a:cxn>
                <a:cxn ang="0">
                  <a:pos x="connsiteX1" y="connsiteY1"/>
                </a:cxn>
                <a:cxn ang="0">
                  <a:pos x="connsiteX2" y="connsiteY2"/>
                </a:cxn>
              </a:cxnLst>
              <a:rect l="l" t="t" r="r" b="b"/>
              <a:pathLst>
                <a:path>
                  <a:moveTo>
                    <a:pt x="0" y="0"/>
                  </a:moveTo>
                  <a:lnTo>
                    <a:pt x="0" y="0"/>
                  </a:lnTo>
                  <a:lnTo>
                    <a:pt x="0" y="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フリーフォーム 161"/>
            <p:cNvSpPr/>
            <p:nvPr/>
          </p:nvSpPr>
          <p:spPr>
            <a:xfrm rot="3552855">
              <a:off x="3066857" y="1160260"/>
              <a:ext cx="291920" cy="532543"/>
            </a:xfrm>
            <a:custGeom>
              <a:avLst/>
              <a:gdLst>
                <a:gd name="connsiteX0" fmla="*/ 158750 w 479425"/>
                <a:gd name="connsiteY0" fmla="*/ 0 h 1052513"/>
                <a:gd name="connsiteX1" fmla="*/ 157162 w 479425"/>
                <a:gd name="connsiteY1" fmla="*/ 125413 h 1052513"/>
                <a:gd name="connsiteX2" fmla="*/ 180975 w 479425"/>
                <a:gd name="connsiteY2" fmla="*/ 138113 h 1052513"/>
                <a:gd name="connsiteX3" fmla="*/ 176212 w 479425"/>
                <a:gd name="connsiteY3" fmla="*/ 165100 h 1052513"/>
                <a:gd name="connsiteX4" fmla="*/ 3175 w 479425"/>
                <a:gd name="connsiteY4" fmla="*/ 320675 h 1052513"/>
                <a:gd name="connsiteX5" fmla="*/ 0 w 479425"/>
                <a:gd name="connsiteY5" fmla="*/ 1052513 h 1052513"/>
                <a:gd name="connsiteX6" fmla="*/ 477837 w 479425"/>
                <a:gd name="connsiteY6" fmla="*/ 1050925 h 1052513"/>
                <a:gd name="connsiteX7" fmla="*/ 479425 w 479425"/>
                <a:gd name="connsiteY7" fmla="*/ 304800 h 1052513"/>
                <a:gd name="connsiteX8" fmla="*/ 300037 w 479425"/>
                <a:gd name="connsiteY8" fmla="*/ 160338 h 1052513"/>
                <a:gd name="connsiteX9" fmla="*/ 304800 w 479425"/>
                <a:gd name="connsiteY9" fmla="*/ 134938 h 1052513"/>
                <a:gd name="connsiteX10" fmla="*/ 325437 w 479425"/>
                <a:gd name="connsiteY10" fmla="*/ 115888 h 1052513"/>
                <a:gd name="connsiteX11" fmla="*/ 320675 w 479425"/>
                <a:gd name="connsiteY11" fmla="*/ 0 h 1052513"/>
                <a:gd name="connsiteX12" fmla="*/ 158750 w 479425"/>
                <a:gd name="connsiteY12" fmla="*/ 0 h 1052513"/>
                <a:gd name="connsiteX0" fmla="*/ 158750 w 479425"/>
                <a:gd name="connsiteY0" fmla="*/ 0 h 1052513"/>
                <a:gd name="connsiteX1" fmla="*/ 157162 w 479425"/>
                <a:gd name="connsiteY1" fmla="*/ 125413 h 1052513"/>
                <a:gd name="connsiteX2" fmla="*/ 180975 w 479425"/>
                <a:gd name="connsiteY2" fmla="*/ 138113 h 1052513"/>
                <a:gd name="connsiteX3" fmla="*/ 176212 w 479425"/>
                <a:gd name="connsiteY3" fmla="*/ 165100 h 1052513"/>
                <a:gd name="connsiteX4" fmla="*/ 3175 w 479425"/>
                <a:gd name="connsiteY4" fmla="*/ 320675 h 1052513"/>
                <a:gd name="connsiteX5" fmla="*/ 0 w 479425"/>
                <a:gd name="connsiteY5" fmla="*/ 1052513 h 1052513"/>
                <a:gd name="connsiteX6" fmla="*/ 477837 w 479425"/>
                <a:gd name="connsiteY6" fmla="*/ 1050925 h 1052513"/>
                <a:gd name="connsiteX7" fmla="*/ 479425 w 479425"/>
                <a:gd name="connsiteY7" fmla="*/ 304800 h 1052513"/>
                <a:gd name="connsiteX8" fmla="*/ 300037 w 479425"/>
                <a:gd name="connsiteY8" fmla="*/ 160338 h 1052513"/>
                <a:gd name="connsiteX9" fmla="*/ 301625 w 479425"/>
                <a:gd name="connsiteY9" fmla="*/ 134938 h 1052513"/>
                <a:gd name="connsiteX10" fmla="*/ 325437 w 479425"/>
                <a:gd name="connsiteY10" fmla="*/ 115888 h 1052513"/>
                <a:gd name="connsiteX11" fmla="*/ 320675 w 479425"/>
                <a:gd name="connsiteY11" fmla="*/ 0 h 1052513"/>
                <a:gd name="connsiteX12" fmla="*/ 158750 w 479425"/>
                <a:gd name="connsiteY12" fmla="*/ 0 h 1052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9425" h="1052513">
                  <a:moveTo>
                    <a:pt x="158750" y="0"/>
                  </a:moveTo>
                  <a:cubicBezTo>
                    <a:pt x="158221" y="41804"/>
                    <a:pt x="157691" y="83609"/>
                    <a:pt x="157162" y="125413"/>
                  </a:cubicBezTo>
                  <a:lnTo>
                    <a:pt x="180975" y="138113"/>
                  </a:lnTo>
                  <a:lnTo>
                    <a:pt x="176212" y="165100"/>
                  </a:lnTo>
                  <a:lnTo>
                    <a:pt x="3175" y="320675"/>
                  </a:lnTo>
                  <a:cubicBezTo>
                    <a:pt x="2117" y="564621"/>
                    <a:pt x="1058" y="808567"/>
                    <a:pt x="0" y="1052513"/>
                  </a:cubicBezTo>
                  <a:lnTo>
                    <a:pt x="477837" y="1050925"/>
                  </a:lnTo>
                  <a:cubicBezTo>
                    <a:pt x="478366" y="802217"/>
                    <a:pt x="478896" y="553508"/>
                    <a:pt x="479425" y="304800"/>
                  </a:cubicBezTo>
                  <a:lnTo>
                    <a:pt x="300037" y="160338"/>
                  </a:lnTo>
                  <a:cubicBezTo>
                    <a:pt x="300566" y="151871"/>
                    <a:pt x="301096" y="143405"/>
                    <a:pt x="301625" y="134938"/>
                  </a:cubicBezTo>
                  <a:lnTo>
                    <a:pt x="325437" y="115888"/>
                  </a:lnTo>
                  <a:lnTo>
                    <a:pt x="320675" y="0"/>
                  </a:lnTo>
                  <a:lnTo>
                    <a:pt x="158750" y="0"/>
                  </a:lnTo>
                  <a:close/>
                </a:path>
              </a:pathLst>
            </a:custGeom>
            <a:solidFill>
              <a:srgbClr val="CC99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3" name="Picture 6" descr="クリックすると新しいウィンドウで開きます"/>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ackgroundRemoval t="5846" b="20538" l="5620" r="24249"/>
                      </a14:imgEffect>
                    </a14:imgLayer>
                  </a14:imgProps>
                </a:ext>
                <a:ext uri="{28A0092B-C50C-407E-A947-70E740481C1C}">
                  <a14:useLocalDpi xmlns:a14="http://schemas.microsoft.com/office/drawing/2010/main" val="0"/>
                </a:ext>
              </a:extLst>
            </a:blip>
            <a:srcRect r="72800" b="73359"/>
            <a:stretch/>
          </p:blipFill>
          <p:spPr bwMode="auto">
            <a:xfrm rot="3552855">
              <a:off x="2969085" y="1240000"/>
              <a:ext cx="382104" cy="40942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64" name="フローチャート : 判断 163"/>
            <p:cNvSpPr/>
            <p:nvPr/>
          </p:nvSpPr>
          <p:spPr>
            <a:xfrm rot="3552855">
              <a:off x="3022261" y="1321669"/>
              <a:ext cx="282383" cy="279964"/>
            </a:xfrm>
            <a:prstGeom prst="flowChartDecisi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コネクタ 16"/>
            <p:cNvCxnSpPr/>
            <p:nvPr/>
          </p:nvCxnSpPr>
          <p:spPr>
            <a:xfrm flipH="1">
              <a:off x="3374784" y="1266880"/>
              <a:ext cx="59005" cy="306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直線コネクタ 164"/>
            <p:cNvCxnSpPr/>
            <p:nvPr/>
          </p:nvCxnSpPr>
          <p:spPr>
            <a:xfrm flipH="1">
              <a:off x="3381136" y="1288571"/>
              <a:ext cx="59005" cy="306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直線コネクタ 165"/>
            <p:cNvCxnSpPr/>
            <p:nvPr/>
          </p:nvCxnSpPr>
          <p:spPr>
            <a:xfrm flipH="1">
              <a:off x="3392204" y="1308120"/>
              <a:ext cx="59005" cy="306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直線コネクタ 166"/>
            <p:cNvCxnSpPr>
              <a:stCxn id="162" idx="9"/>
            </p:cNvCxnSpPr>
            <p:nvPr/>
          </p:nvCxnSpPr>
          <p:spPr>
            <a:xfrm flipH="1" flipV="1">
              <a:off x="3360034" y="1298898"/>
              <a:ext cx="42174" cy="5867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60" name="Picture 2" descr="クリックすると新しいウィンドウで開きます"/>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rot="10800000">
            <a:off x="4010553" y="2348354"/>
            <a:ext cx="320977" cy="454969"/>
          </a:xfrm>
          <a:prstGeom prst="rect">
            <a:avLst/>
          </a:prstGeom>
          <a:noFill/>
          <a:extLst>
            <a:ext uri="{909E8E84-426E-40DD-AFC4-6F175D3DCCD1}">
              <a14:hiddenFill xmlns:a14="http://schemas.microsoft.com/office/drawing/2010/main">
                <a:solidFill>
                  <a:srgbClr val="FFFFFF"/>
                </a:solidFill>
              </a14:hiddenFill>
            </a:ext>
          </a:extLst>
        </p:spPr>
      </p:pic>
      <p:sp>
        <p:nvSpPr>
          <p:cNvPr id="168" name="太陽 167"/>
          <p:cNvSpPr/>
          <p:nvPr/>
        </p:nvSpPr>
        <p:spPr>
          <a:xfrm>
            <a:off x="5517491" y="1997229"/>
            <a:ext cx="45719" cy="45719"/>
          </a:xfrm>
          <a:prstGeom prst="sun">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太陽 168"/>
          <p:cNvSpPr/>
          <p:nvPr/>
        </p:nvSpPr>
        <p:spPr>
          <a:xfrm>
            <a:off x="5276039" y="2042948"/>
            <a:ext cx="45719" cy="45719"/>
          </a:xfrm>
          <a:prstGeom prst="sun">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星 16 169"/>
          <p:cNvSpPr/>
          <p:nvPr/>
        </p:nvSpPr>
        <p:spPr>
          <a:xfrm flipH="1">
            <a:off x="5645610" y="1841773"/>
            <a:ext cx="45719" cy="45719"/>
          </a:xfrm>
          <a:prstGeom prst="star1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1" name="太陽 170"/>
          <p:cNvSpPr/>
          <p:nvPr/>
        </p:nvSpPr>
        <p:spPr>
          <a:xfrm>
            <a:off x="5715765" y="1905695"/>
            <a:ext cx="45719" cy="45719"/>
          </a:xfrm>
          <a:prstGeom prst="sun">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爆発 2 171"/>
          <p:cNvSpPr/>
          <p:nvPr/>
        </p:nvSpPr>
        <p:spPr>
          <a:xfrm>
            <a:off x="5473843" y="1839225"/>
            <a:ext cx="45719" cy="45719"/>
          </a:xfrm>
          <a:prstGeom prst="irregularSeal2">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3" name="太陽 172"/>
          <p:cNvSpPr/>
          <p:nvPr/>
        </p:nvSpPr>
        <p:spPr>
          <a:xfrm>
            <a:off x="5382719" y="1862084"/>
            <a:ext cx="45719" cy="45719"/>
          </a:xfrm>
          <a:prstGeom prst="sun">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4" name="星 16 173"/>
          <p:cNvSpPr/>
          <p:nvPr/>
        </p:nvSpPr>
        <p:spPr>
          <a:xfrm flipH="1">
            <a:off x="5496702" y="1939810"/>
            <a:ext cx="45719" cy="45719"/>
          </a:xfrm>
          <a:prstGeom prst="star1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5" name="直線コネクタ 174"/>
          <p:cNvCxnSpPr/>
          <p:nvPr/>
        </p:nvCxnSpPr>
        <p:spPr>
          <a:xfrm flipV="1">
            <a:off x="5310645" y="1822258"/>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6" name="直線コネクタ 175"/>
          <p:cNvCxnSpPr/>
          <p:nvPr/>
        </p:nvCxnSpPr>
        <p:spPr>
          <a:xfrm flipV="1">
            <a:off x="5463045" y="1974658"/>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7" name="直線コネクタ 176"/>
          <p:cNvCxnSpPr/>
          <p:nvPr/>
        </p:nvCxnSpPr>
        <p:spPr>
          <a:xfrm flipV="1">
            <a:off x="5591632" y="2009114"/>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8" name="直線コネクタ 177"/>
          <p:cNvCxnSpPr/>
          <p:nvPr/>
        </p:nvCxnSpPr>
        <p:spPr>
          <a:xfrm flipV="1">
            <a:off x="5394465" y="2055828"/>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直線コネクタ 178"/>
          <p:cNvCxnSpPr/>
          <p:nvPr/>
        </p:nvCxnSpPr>
        <p:spPr>
          <a:xfrm flipV="1">
            <a:off x="5641641" y="1937993"/>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a:xfrm flipV="1">
            <a:off x="5553363" y="1839225"/>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a:xfrm flipV="1">
            <a:off x="5337633" y="1953624"/>
            <a:ext cx="11113" cy="47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2781018"/>
      </p:ext>
    </p:extLst>
  </p:cSld>
  <p:clrMapOvr>
    <a:masterClrMapping/>
  </p:clrMapOvr>
</p:sld>
</file>

<file path=ppt/theme/theme1.xml><?xml version="1.0" encoding="utf-8"?>
<a:theme xmlns:a="http://schemas.openxmlformats.org/drawingml/2006/main" name="タイトル緑枠">
  <a:themeElements>
    <a:clrScheme name="青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タイトル緑枠" id="{C6A6E552-6C30-EA44-8C05-E8FB460DDDD5}" vid="{F8984AAC-3F4A-1746-96A4-D990AE5DB2EB}"/>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20697</TotalTime>
  <Words>10318</Words>
  <Application>Microsoft Macintosh PowerPoint</Application>
  <PresentationFormat>画面に合わせる (16:9)</PresentationFormat>
  <Paragraphs>850</Paragraphs>
  <Slides>28</Slides>
  <Notes>28</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28</vt:i4>
      </vt:variant>
    </vt:vector>
  </HeadingPairs>
  <TitlesOfParts>
    <vt:vector size="40" baseType="lpstr">
      <vt:lpstr>AppleSDGothicNeo-Regular</vt:lpstr>
      <vt:lpstr>ArialUnicodeMS</vt:lpstr>
      <vt:lpstr>HiraginoSans-W3</vt:lpstr>
      <vt:lpstr>ＭＳ ゴシック</vt:lpstr>
      <vt:lpstr>YuKyokasho Medium</vt:lpstr>
      <vt:lpstr>メイリオ</vt:lpstr>
      <vt:lpstr>Arial</vt:lpstr>
      <vt:lpstr>Calibri</vt:lpstr>
      <vt:lpstr>Monotype Sorts</vt:lpstr>
      <vt:lpstr>Trebuchet MS</vt:lpstr>
      <vt:lpstr>Wingdings</vt:lpstr>
      <vt:lpstr>タイトル緑枠</vt:lpstr>
      <vt:lpstr>生物剤テロ災害対処</vt:lpstr>
      <vt:lpstr>内　　容</vt:lpstr>
      <vt:lpstr>生物剤テロの徴候</vt:lpstr>
      <vt:lpstr>生物剤の種類</vt:lpstr>
      <vt:lpstr>使用される生物剤の条件</vt:lpstr>
      <vt:lpstr>PowerPoint プレゼンテーション</vt:lpstr>
      <vt:lpstr>明示的攻撃と秘匿的攻撃における対応</vt:lpstr>
      <vt:lpstr>生物剤による症状の区分</vt:lpstr>
      <vt:lpstr>生物剤テロ対応における考慮すべき３要素</vt:lpstr>
      <vt:lpstr>PowerPoint プレゼンテーション</vt:lpstr>
      <vt:lpstr>PowerPoint プレゼンテーション</vt:lpstr>
      <vt:lpstr>明示攻撃時の現場対応時の着意事項</vt:lpstr>
      <vt:lpstr>PowerPoint プレゼンテーション</vt:lpstr>
      <vt:lpstr>洗浄・消毒・滅菌</vt:lpstr>
      <vt:lpstr>NBCテロにおけるゾーニングの相違</vt:lpstr>
      <vt:lpstr>生物剤による遺体の対応</vt:lpstr>
      <vt:lpstr>まとめ</vt:lpstr>
      <vt:lpstr>PowerPoint プレゼンテーション</vt:lpstr>
      <vt:lpstr>ウイルス</vt:lpstr>
      <vt:lpstr>細菌</vt:lpstr>
      <vt:lpstr>毒　素</vt:lpstr>
      <vt:lpstr>致死量</vt:lpstr>
      <vt:lpstr>PowerPoint プレゼンテーション</vt:lpstr>
      <vt:lpstr>PowerPoint プレゼンテーション</vt:lpstr>
      <vt:lpstr>PowerPoint プレゼンテーション</vt:lpstr>
      <vt:lpstr>感染経路の種類</vt:lpstr>
      <vt:lpstr>感染経路に応じた対策</vt:lpstr>
      <vt:lpstr>検　査</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特殊災害対処研修</dc:title>
  <dc:creator>10993</dc:creator>
  <cp:lastModifiedBy>Tominaga</cp:lastModifiedBy>
  <cp:revision>585</cp:revision>
  <cp:lastPrinted>2021-04-02T02:49:23Z</cp:lastPrinted>
  <dcterms:created xsi:type="dcterms:W3CDTF">2019-01-10T04:42:26Z</dcterms:created>
  <dcterms:modified xsi:type="dcterms:W3CDTF">2021-04-02T02:50:07Z</dcterms:modified>
</cp:coreProperties>
</file>