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5FE840-A39C-4E5D-943D-4E71A7AE990C}" v="8" dt="2023-05-11T10:34:06.359"/>
    <p1510:client id="{EB1A1952-AC67-438B-9BC1-D7C01BA8DD6C}" v="11" dt="2023-05-12T03:32:07.902"/>
    <p1510:client id="{F6D43A79-A6D4-4ABF-B302-59B449CA5DC0}" v="1" dt="2023-05-11T08:29:27.1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4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BA89-8AAD-4A39-89ED-0AEB9DEF658A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10E1-754A-4206-AA35-ED326F089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9146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BA89-8AAD-4A39-89ED-0AEB9DEF658A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10E1-754A-4206-AA35-ED326F089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2920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BA89-8AAD-4A39-89ED-0AEB9DEF658A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10E1-754A-4206-AA35-ED326F089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57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BA89-8AAD-4A39-89ED-0AEB9DEF658A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10E1-754A-4206-AA35-ED326F089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8568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BA89-8AAD-4A39-89ED-0AEB9DEF658A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10E1-754A-4206-AA35-ED326F089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8327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BA89-8AAD-4A39-89ED-0AEB9DEF658A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10E1-754A-4206-AA35-ED326F089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5167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BA89-8AAD-4A39-89ED-0AEB9DEF658A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10E1-754A-4206-AA35-ED326F089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1720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BA89-8AAD-4A39-89ED-0AEB9DEF658A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10E1-754A-4206-AA35-ED326F089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1284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BA89-8AAD-4A39-89ED-0AEB9DEF658A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10E1-754A-4206-AA35-ED326F089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807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BA89-8AAD-4A39-89ED-0AEB9DEF658A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10E1-754A-4206-AA35-ED326F089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8647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BA89-8AAD-4A39-89ED-0AEB9DEF658A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10E1-754A-4206-AA35-ED326F089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410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9BA89-8AAD-4A39-89ED-0AEB9DEF658A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610E1-754A-4206-AA35-ED326F089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3390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55DC1C4-23B9-2788-FECD-106F347D524C}"/>
              </a:ext>
            </a:extLst>
          </p:cNvPr>
          <p:cNvSpPr txBox="1"/>
          <p:nvPr/>
        </p:nvSpPr>
        <p:spPr>
          <a:xfrm>
            <a:off x="149036" y="471663"/>
            <a:ext cx="4009268" cy="24237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tabLst>
                <a:tab pos="2193766" algn="ctr"/>
                <a:tab pos="4387533" algn="r"/>
              </a:tabLst>
            </a:pPr>
            <a:r>
              <a:rPr lang="en-US" altLang="ja-JP" sz="950" kern="100" dirty="0">
                <a:latin typeface="ＭＳ 明朝"/>
                <a:ea typeface="ＭＳ 明朝"/>
                <a:cs typeface="Times New Roman"/>
              </a:rPr>
              <a:t>SIP</a:t>
            </a:r>
            <a:r>
              <a:rPr lang="ja-JP" altLang="ja-JP" sz="950" kern="100">
                <a:latin typeface="ＭＳ 明朝"/>
                <a:ea typeface="ＭＳ 明朝"/>
                <a:cs typeface="Times New Roman"/>
              </a:rPr>
              <a:t>第</a:t>
            </a:r>
            <a:r>
              <a:rPr lang="en-US" altLang="ja-JP" sz="950" kern="100" dirty="0">
                <a:latin typeface="ＭＳ 明朝"/>
                <a:ea typeface="ＭＳ 明朝"/>
                <a:cs typeface="Times New Roman"/>
              </a:rPr>
              <a:t>3</a:t>
            </a:r>
            <a:r>
              <a:rPr lang="ja-JP" altLang="ja-JP" sz="950" kern="100">
                <a:latin typeface="ＭＳ 明朝"/>
                <a:ea typeface="ＭＳ 明朝"/>
                <a:cs typeface="Times New Roman"/>
              </a:rPr>
              <a:t>期　先進的量子技術基盤の社会課題への応用促進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AD86C59-CF92-8C14-61F0-188166E0524A}"/>
              </a:ext>
            </a:extLst>
          </p:cNvPr>
          <p:cNvSpPr txBox="1"/>
          <p:nvPr/>
        </p:nvSpPr>
        <p:spPr>
          <a:xfrm>
            <a:off x="9017641" y="466358"/>
            <a:ext cx="888359" cy="2423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2193766" algn="ctr"/>
                <a:tab pos="4387533" algn="r"/>
              </a:tabLst>
            </a:pPr>
            <a:r>
              <a:rPr lang="ja-JP" altLang="en-US" sz="975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（様式</a:t>
            </a:r>
            <a:r>
              <a:rPr lang="en-US" altLang="ja-JP" sz="975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1-2</a:t>
            </a:r>
            <a:r>
              <a:rPr lang="ja-JP" altLang="en-US" sz="975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）</a:t>
            </a:r>
            <a:endParaRPr lang="ja-JP" altLang="ja-JP" sz="975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C50CBFA-E700-8228-6A74-8DA8DD6065F8}"/>
              </a:ext>
            </a:extLst>
          </p:cNvPr>
          <p:cNvSpPr txBox="1"/>
          <p:nvPr/>
        </p:nvSpPr>
        <p:spPr>
          <a:xfrm>
            <a:off x="149036" y="1298509"/>
            <a:ext cx="2012273" cy="2674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ja-JP" altLang="en-US" sz="1138" b="1" kern="10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５</a:t>
            </a:r>
            <a:r>
              <a:rPr lang="en-US" altLang="ja-JP" sz="1138" b="1" kern="10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.</a:t>
            </a:r>
            <a:r>
              <a:rPr lang="ja-JP" altLang="ja-JP" sz="1138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研究開発のロードマップ</a:t>
            </a:r>
            <a:endParaRPr lang="ja-JP" altLang="ja-JP" sz="1138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14" name="表 14">
            <a:extLst>
              <a:ext uri="{FF2B5EF4-FFF2-40B4-BE49-F238E27FC236}">
                <a16:creationId xmlns:a16="http://schemas.microsoft.com/office/drawing/2014/main" id="{8E780035-AC89-8E40-6338-692EEFC8A4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876941"/>
              </p:ext>
            </p:extLst>
          </p:nvPr>
        </p:nvGraphicFramePr>
        <p:xfrm>
          <a:off x="375375" y="2296328"/>
          <a:ext cx="9155250" cy="3270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0839">
                  <a:extLst>
                    <a:ext uri="{9D8B030D-6E8A-4147-A177-3AD203B41FA5}">
                      <a16:colId xmlns:a16="http://schemas.microsoft.com/office/drawing/2014/main" val="665917593"/>
                    </a:ext>
                  </a:extLst>
                </a:gridCol>
                <a:gridCol w="1216168">
                  <a:extLst>
                    <a:ext uri="{9D8B030D-6E8A-4147-A177-3AD203B41FA5}">
                      <a16:colId xmlns:a16="http://schemas.microsoft.com/office/drawing/2014/main" val="90323014"/>
                    </a:ext>
                  </a:extLst>
                </a:gridCol>
                <a:gridCol w="1216168">
                  <a:extLst>
                    <a:ext uri="{9D8B030D-6E8A-4147-A177-3AD203B41FA5}">
                      <a16:colId xmlns:a16="http://schemas.microsoft.com/office/drawing/2014/main" val="3864021370"/>
                    </a:ext>
                  </a:extLst>
                </a:gridCol>
                <a:gridCol w="1216168">
                  <a:extLst>
                    <a:ext uri="{9D8B030D-6E8A-4147-A177-3AD203B41FA5}">
                      <a16:colId xmlns:a16="http://schemas.microsoft.com/office/drawing/2014/main" val="724041768"/>
                    </a:ext>
                  </a:extLst>
                </a:gridCol>
                <a:gridCol w="1216168">
                  <a:extLst>
                    <a:ext uri="{9D8B030D-6E8A-4147-A177-3AD203B41FA5}">
                      <a16:colId xmlns:a16="http://schemas.microsoft.com/office/drawing/2014/main" val="3403174337"/>
                    </a:ext>
                  </a:extLst>
                </a:gridCol>
                <a:gridCol w="1216168">
                  <a:extLst>
                    <a:ext uri="{9D8B030D-6E8A-4147-A177-3AD203B41FA5}">
                      <a16:colId xmlns:a16="http://schemas.microsoft.com/office/drawing/2014/main" val="4223092350"/>
                    </a:ext>
                  </a:extLst>
                </a:gridCol>
                <a:gridCol w="1773571">
                  <a:extLst>
                    <a:ext uri="{9D8B030D-6E8A-4147-A177-3AD203B41FA5}">
                      <a16:colId xmlns:a16="http://schemas.microsoft.com/office/drawing/2014/main" val="350543395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>
                          <a:solidFill>
                            <a:schemeClr val="tx1"/>
                          </a:solidFill>
                        </a:rPr>
                        <a:t>主な研究開発・社会実装への取組</a:t>
                      </a:r>
                    </a:p>
                  </a:txBody>
                  <a:tcPr marL="74295" marR="74295" marT="37148" marB="3714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>
                          <a:solidFill>
                            <a:schemeClr val="tx1"/>
                          </a:solidFill>
                        </a:rPr>
                        <a:t>2023</a:t>
                      </a:r>
                      <a:r>
                        <a:rPr kumimoji="1" lang="ja-JP" altLang="en-US" sz="1000">
                          <a:solidFill>
                            <a:schemeClr val="tx1"/>
                          </a:solidFill>
                        </a:rPr>
                        <a:t>年度</a:t>
                      </a:r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>
                          <a:solidFill>
                            <a:schemeClr val="tx1"/>
                          </a:solidFill>
                        </a:rPr>
                        <a:t>2024</a:t>
                      </a:r>
                      <a:r>
                        <a:rPr kumimoji="1" lang="ja-JP" altLang="en-US" sz="1000">
                          <a:solidFill>
                            <a:schemeClr val="tx1"/>
                          </a:solidFill>
                        </a:rPr>
                        <a:t>年度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>
                          <a:solidFill>
                            <a:schemeClr val="tx1"/>
                          </a:solidFill>
                        </a:rPr>
                        <a:t>2025</a:t>
                      </a:r>
                      <a:r>
                        <a:rPr kumimoji="1" lang="ja-JP" altLang="en-US" sz="1000">
                          <a:solidFill>
                            <a:schemeClr val="tx1"/>
                          </a:solidFill>
                        </a:rPr>
                        <a:t>年度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>
                          <a:solidFill>
                            <a:schemeClr val="tx1"/>
                          </a:solidFill>
                        </a:rPr>
                        <a:t>2026</a:t>
                      </a:r>
                      <a:r>
                        <a:rPr kumimoji="1" lang="ja-JP" altLang="en-US" sz="1000">
                          <a:solidFill>
                            <a:schemeClr val="tx1"/>
                          </a:solidFill>
                        </a:rPr>
                        <a:t>年度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>
                          <a:solidFill>
                            <a:schemeClr val="tx1"/>
                          </a:solidFill>
                        </a:rPr>
                        <a:t>2027</a:t>
                      </a:r>
                      <a:r>
                        <a:rPr kumimoji="1" lang="ja-JP" altLang="en-US" sz="1000">
                          <a:solidFill>
                            <a:schemeClr val="tx1"/>
                          </a:solidFill>
                        </a:rPr>
                        <a:t>年度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2028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年度以降</a:t>
                      </a:r>
                    </a:p>
                  </a:txBody>
                  <a:tcPr marL="74295" marR="74295" marT="37148" marB="3714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9542491"/>
                  </a:ext>
                </a:extLst>
              </a:tr>
              <a:tr h="1136688"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solidFill>
                            <a:srgbClr val="3333FF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○○▽▽の整備・運用・高度化</a:t>
                      </a:r>
                      <a:endParaRPr kumimoji="1" lang="en-US" altLang="ja-JP" sz="900" dirty="0">
                        <a:solidFill>
                          <a:srgbClr val="3333FF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rgbClr val="3333FF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（担当機関：○○研究機構、▽▽大学、●▽大学）</a:t>
                      </a:r>
                      <a:endParaRPr kumimoji="1" lang="en-US" altLang="ja-JP" sz="900" dirty="0">
                        <a:solidFill>
                          <a:srgbClr val="3333FF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endParaRPr kumimoji="1" lang="en-US" altLang="ja-JP" sz="900" dirty="0">
                        <a:solidFill>
                          <a:srgbClr val="3333FF"/>
                        </a:solidFill>
                      </a:endParaRPr>
                    </a:p>
                  </a:txBody>
                  <a:tcPr marL="74295" marR="74295" marT="37148" marB="3714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/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3475961"/>
                  </a:ext>
                </a:extLst>
              </a:tr>
              <a:tr h="585000">
                <a:tc>
                  <a:txBody>
                    <a:bodyPr/>
                    <a:lstStyle/>
                    <a:p>
                      <a:endParaRPr kumimoji="1" lang="ja-JP" altLang="en-US" sz="900">
                        <a:solidFill>
                          <a:srgbClr val="3333FF"/>
                        </a:solidFill>
                      </a:endParaRPr>
                    </a:p>
                  </a:txBody>
                  <a:tcPr marL="74295" marR="74295" marT="37148" marB="3714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/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69010"/>
                  </a:ext>
                </a:extLst>
              </a:tr>
              <a:tr h="585000">
                <a:tc>
                  <a:txBody>
                    <a:bodyPr/>
                    <a:lstStyle/>
                    <a:p>
                      <a:endParaRPr kumimoji="1" lang="ja-JP" altLang="en-US" sz="900">
                        <a:solidFill>
                          <a:srgbClr val="3333FF"/>
                        </a:solidFill>
                      </a:endParaRPr>
                    </a:p>
                  </a:txBody>
                  <a:tcPr marL="74295" marR="74295" marT="37148" marB="3714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/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3569938"/>
                  </a:ext>
                </a:extLst>
              </a:tr>
              <a:tr h="585000">
                <a:tc>
                  <a:txBody>
                    <a:bodyPr/>
                    <a:lstStyle/>
                    <a:p>
                      <a:endParaRPr kumimoji="1" lang="ja-JP" altLang="en-US" sz="900">
                        <a:solidFill>
                          <a:srgbClr val="3333FF"/>
                        </a:solidFill>
                      </a:endParaRPr>
                    </a:p>
                  </a:txBody>
                  <a:tcPr marL="74295" marR="74295" marT="37148" marB="3714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/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1094525"/>
                  </a:ext>
                </a:extLst>
              </a:tr>
            </a:tbl>
          </a:graphicData>
        </a:graphic>
      </p:graphicFrame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3EBA807F-7BCA-E454-EEAA-2D5984C80D29}"/>
              </a:ext>
            </a:extLst>
          </p:cNvPr>
          <p:cNvSpPr txBox="1"/>
          <p:nvPr/>
        </p:nvSpPr>
        <p:spPr>
          <a:xfrm>
            <a:off x="370876" y="1663797"/>
            <a:ext cx="4560864" cy="3924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75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サブ課題：</a:t>
            </a:r>
            <a:r>
              <a:rPr lang="ja-JP" altLang="en-US" sz="975" b="1" u="sng" dirty="0">
                <a:solidFill>
                  <a:srgbClr val="3333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975" u="sng" dirty="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（１）量子コンピューティング</a:t>
            </a:r>
            <a:endParaRPr lang="en-US" altLang="ja-JP" sz="975" u="sng" dirty="0">
              <a:solidFill>
                <a:srgbClr val="0000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975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研究開発テーマ：　</a:t>
            </a:r>
            <a:r>
              <a:rPr lang="ja-JP" altLang="en-US" sz="975" u="sng" dirty="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　量子・古典ハイブリッドテストベッドの利用環境整備</a:t>
            </a:r>
          </a:p>
        </p:txBody>
      </p: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0F4AFAAD-AC87-0386-D773-8A9B14039423}"/>
              </a:ext>
            </a:extLst>
          </p:cNvPr>
          <p:cNvCxnSpPr>
            <a:cxnSpLocks/>
          </p:cNvCxnSpPr>
          <p:nvPr/>
        </p:nvCxnSpPr>
        <p:spPr>
          <a:xfrm>
            <a:off x="2286028" y="2999710"/>
            <a:ext cx="1766191" cy="0"/>
          </a:xfrm>
          <a:prstGeom prst="straightConnector1">
            <a:avLst/>
          </a:prstGeom>
          <a:ln w="12700">
            <a:solidFill>
              <a:srgbClr val="3333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E9B874B9-29F2-895D-A96D-A348B78474EF}"/>
              </a:ext>
            </a:extLst>
          </p:cNvPr>
          <p:cNvSpPr txBox="1"/>
          <p:nvPr/>
        </p:nvSpPr>
        <p:spPr>
          <a:xfrm>
            <a:off x="2059915" y="2766033"/>
            <a:ext cx="2276585" cy="2048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31" dirty="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◆◆の仕様検討・設計（▽▽大学</a:t>
            </a:r>
            <a:r>
              <a:rPr lang="en-US" altLang="ja-JP" sz="731" dirty="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</a:t>
            </a:r>
            <a:r>
              <a:rPr lang="ja-JP" altLang="en-US" sz="731" dirty="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○○研究機構）</a:t>
            </a:r>
          </a:p>
        </p:txBody>
      </p: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056C391B-5457-F0EF-EC3F-406DB8ACBB70}"/>
              </a:ext>
            </a:extLst>
          </p:cNvPr>
          <p:cNvCxnSpPr>
            <a:cxnSpLocks/>
          </p:cNvCxnSpPr>
          <p:nvPr/>
        </p:nvCxnSpPr>
        <p:spPr>
          <a:xfrm>
            <a:off x="2286028" y="3393928"/>
            <a:ext cx="3047401" cy="0"/>
          </a:xfrm>
          <a:prstGeom prst="straightConnector1">
            <a:avLst/>
          </a:prstGeom>
          <a:ln w="12700">
            <a:solidFill>
              <a:srgbClr val="3333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8AED8DEE-4B63-EFA6-4210-D96640B6C384}"/>
              </a:ext>
            </a:extLst>
          </p:cNvPr>
          <p:cNvSpPr txBox="1"/>
          <p:nvPr/>
        </p:nvSpPr>
        <p:spPr>
          <a:xfrm>
            <a:off x="2633996" y="3201899"/>
            <a:ext cx="2137124" cy="2048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31" dirty="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□□の開発、○○▽▽の整備（○○研究機構）</a:t>
            </a:r>
          </a:p>
        </p:txBody>
      </p:sp>
      <p:cxnSp>
        <p:nvCxnSpPr>
          <p:cNvPr id="44" name="直線矢印コネクタ 43">
            <a:extLst>
              <a:ext uri="{FF2B5EF4-FFF2-40B4-BE49-F238E27FC236}">
                <a16:creationId xmlns:a16="http://schemas.microsoft.com/office/drawing/2014/main" id="{EAC4104B-CA3C-BA01-D22C-F97A28A60DF0}"/>
              </a:ext>
            </a:extLst>
          </p:cNvPr>
          <p:cNvCxnSpPr>
            <a:cxnSpLocks/>
          </p:cNvCxnSpPr>
          <p:nvPr/>
        </p:nvCxnSpPr>
        <p:spPr>
          <a:xfrm>
            <a:off x="5333429" y="3572521"/>
            <a:ext cx="2423432" cy="0"/>
          </a:xfrm>
          <a:prstGeom prst="straightConnector1">
            <a:avLst/>
          </a:prstGeom>
          <a:ln w="12700">
            <a:solidFill>
              <a:srgbClr val="3333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376DE64B-E42E-C292-3582-0AAD2F62BE06}"/>
              </a:ext>
            </a:extLst>
          </p:cNvPr>
          <p:cNvSpPr txBox="1"/>
          <p:nvPr/>
        </p:nvSpPr>
        <p:spPr>
          <a:xfrm>
            <a:off x="5455644" y="3393928"/>
            <a:ext cx="1951175" cy="2048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31" dirty="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○○▽▽の運用と高度化（○○研究機構）</a:t>
            </a: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C311C0FD-CC72-5F91-5834-BF240993E803}"/>
              </a:ext>
            </a:extLst>
          </p:cNvPr>
          <p:cNvSpPr txBox="1"/>
          <p:nvPr/>
        </p:nvSpPr>
        <p:spPr>
          <a:xfrm>
            <a:off x="7697346" y="2883061"/>
            <a:ext cx="1892796" cy="825227"/>
          </a:xfrm>
          <a:prstGeom prst="rect">
            <a:avLst/>
          </a:prstGeom>
          <a:noFill/>
        </p:spPr>
        <p:txBody>
          <a:bodyPr wrap="square" lIns="74295" tIns="37148" rIns="74295" bIns="37148" rtlCol="0" anchor="t">
            <a:spAutoFit/>
          </a:bodyPr>
          <a:lstStyle/>
          <a:p>
            <a:pPr marL="139303" indent="-139303">
              <a:buFont typeface="Arial" panose="020B0604020202020204" pitchFamily="34" charset="0"/>
              <a:buChar char="•"/>
            </a:pPr>
            <a:r>
              <a:rPr lang="en-US" altLang="ja-JP" sz="975" dirty="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SIP</a:t>
            </a:r>
            <a:r>
              <a:rPr lang="ja-JP" altLang="en-US" sz="975" dirty="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事業終了後、本提案で開発・整備した機器・システムなどが、どのように社会実装されていくのか出口戦略を記述してください。</a:t>
            </a: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6F0D4BF2-15AB-556C-71F6-A2F0562CC63F}"/>
              </a:ext>
            </a:extLst>
          </p:cNvPr>
          <p:cNvSpPr txBox="1"/>
          <p:nvPr/>
        </p:nvSpPr>
        <p:spPr>
          <a:xfrm>
            <a:off x="481510" y="5608318"/>
            <a:ext cx="8653972" cy="468784"/>
          </a:xfrm>
          <a:prstGeom prst="rect">
            <a:avLst/>
          </a:prstGeom>
          <a:noFill/>
        </p:spPr>
        <p:txBody>
          <a:bodyPr wrap="none" lIns="74295" tIns="37148" rIns="74295" bIns="37148" rtlCol="0" anchor="t">
            <a:spAutoFit/>
          </a:bodyPr>
          <a:lstStyle/>
          <a:p>
            <a:r>
              <a:rPr lang="en-US" altLang="ja-JP" sz="853" dirty="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853" dirty="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主な研究開発・社会実装への取組について項目ごとに、公募要領の</a:t>
            </a:r>
            <a:r>
              <a:rPr lang="en-US" altLang="ja-JP" sz="853" dirty="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2.</a:t>
            </a:r>
            <a:r>
              <a:rPr lang="ja-JP" altLang="en-US" sz="853" dirty="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募集に関する主要事項の内容を踏まえて、当該項目の実施期間、及び担当機関を示してください。</a:t>
            </a:r>
            <a:endParaRPr lang="en-US" altLang="ja-JP" sz="853" dirty="0">
              <a:solidFill>
                <a:srgbClr val="0000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853" dirty="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853" dirty="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作成の際は、様式</a:t>
            </a:r>
            <a:r>
              <a:rPr lang="en-US" altLang="ja-JP" sz="853" dirty="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1-1</a:t>
            </a:r>
            <a:r>
              <a:rPr lang="ja-JP" altLang="en-US" sz="853" dirty="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の研究開発実施構想の内容との整合をとってください。</a:t>
            </a:r>
            <a:endParaRPr lang="en-US" altLang="ja-JP" sz="853" dirty="0">
              <a:solidFill>
                <a:srgbClr val="0000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853" dirty="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853" dirty="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青字体の文言、矢印線等は注釈、記載例になります。提出時は削除してください。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BC8EDEB-01C8-90D4-59F6-E7F0CA3E719D}"/>
              </a:ext>
            </a:extLst>
          </p:cNvPr>
          <p:cNvSpPr txBox="1"/>
          <p:nvPr/>
        </p:nvSpPr>
        <p:spPr>
          <a:xfrm>
            <a:off x="2258098" y="958700"/>
            <a:ext cx="4951798" cy="3174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1463" b="1" kern="100" dirty="0">
                <a:latin typeface="ＭＳ ゴシック" panose="020B0609070205080204" pitchFamily="49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1.</a:t>
            </a:r>
            <a:r>
              <a:rPr lang="ja-JP" altLang="ja-JP" sz="1463" b="1" kern="10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　研究開発実施構想</a:t>
            </a:r>
            <a:endParaRPr lang="ja-JP" altLang="ja-JP" sz="975" kern="100" dirty="0">
              <a:highlight>
                <a:srgbClr val="C0C0C0"/>
              </a:highligh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613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438B7581F37A4419F28D5C9B104BFC2" ma:contentTypeVersion="12" ma:contentTypeDescription="新しいドキュメントを作成します。" ma:contentTypeScope="" ma:versionID="7ffb5f010ec801d4ef6e756a99f315a1">
  <xsd:schema xmlns:xsd="http://www.w3.org/2001/XMLSchema" xmlns:xs="http://www.w3.org/2001/XMLSchema" xmlns:p="http://schemas.microsoft.com/office/2006/metadata/properties" xmlns:ns2="17a06b8d-5058-479b-8fbe-8fade9a9fda4" xmlns:ns3="964a0b93-d83d-4012-954a-ccb19d580ae0" targetNamespace="http://schemas.microsoft.com/office/2006/metadata/properties" ma:root="true" ma:fieldsID="57ca5f24023f6be8fe7d15aec94c836c" ns2:_="" ns3:_="">
    <xsd:import namespace="17a06b8d-5058-479b-8fbe-8fade9a9fda4"/>
    <xsd:import namespace="964a0b93-d83d-4012-954a-ccb19d580ae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a06b8d-5058-479b-8fbe-8fade9a9fd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ebdc2b39-54f4-4c53-bf88-5d9269ab31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4a0b93-d83d-4012-954a-ccb19d580ae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af52dc94-4212-49b6-a073-a7f6fb18c20f}" ma:internalName="TaxCatchAll" ma:showField="CatchAllData" ma:web="964a0b93-d83d-4012-954a-ccb19d580ae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7a06b8d-5058-479b-8fbe-8fade9a9fda4">
      <Terms xmlns="http://schemas.microsoft.com/office/infopath/2007/PartnerControls"/>
    </lcf76f155ced4ddcb4097134ff3c332f>
    <TaxCatchAll xmlns="964a0b93-d83d-4012-954a-ccb19d580ae0" xsi:nil="true"/>
  </documentManagement>
</p:properties>
</file>

<file path=customXml/itemProps1.xml><?xml version="1.0" encoding="utf-8"?>
<ds:datastoreItem xmlns:ds="http://schemas.openxmlformats.org/officeDocument/2006/customXml" ds:itemID="{B626F0DB-7532-41A1-8C32-FAEAAC87D19C}"/>
</file>

<file path=customXml/itemProps2.xml><?xml version="1.0" encoding="utf-8"?>
<ds:datastoreItem xmlns:ds="http://schemas.openxmlformats.org/officeDocument/2006/customXml" ds:itemID="{A18F3868-D151-427C-BB3D-66BEABEA4211}"/>
</file>

<file path=customXml/itemProps3.xml><?xml version="1.0" encoding="utf-8"?>
<ds:datastoreItem xmlns:ds="http://schemas.openxmlformats.org/officeDocument/2006/customXml" ds:itemID="{1CA46E0E-162E-4CD9-823B-F5BEA1D7C69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271</Words>
  <Application>Microsoft Office PowerPoint</Application>
  <PresentationFormat>A4 210 x 297 mm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ゴシック</vt:lpstr>
      <vt:lpstr>ＭＳ 明朝</vt:lpstr>
      <vt:lpstr>Arial</vt:lpstr>
      <vt:lpstr>Calibri</vt:lpstr>
      <vt:lpstr>Calibri Light</vt:lpstr>
      <vt:lpstr>Century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2023-05-12T03:32:15Z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0x010100D438B7581F37A4419F28D5C9B104BFC2</vt:lpwstr>
  </property>
</Properties>
</file>