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BD083-4C77-43C8-B522-D712EED71526}" v="8" dt="2023-05-12T03:19:59.180"/>
    <p1510:client id="{7D789FF8-A159-4737-B99F-3F932ADCFAAE}" v="16" dt="2023-05-12T03:27:45.476"/>
    <p1510:client id="{AECD27E5-9212-439C-8DFB-36A9EE7F17EE}" v="1" dt="2023-05-11T08:30:14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2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88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2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5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25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6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61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1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12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48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12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BA89-8AAD-4A39-89ED-0AEB9DEF658A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10E1-754A-4206-AA35-ED326F089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9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5DC1C4-23B9-2788-FECD-106F347D524C}"/>
              </a:ext>
            </a:extLst>
          </p:cNvPr>
          <p:cNvSpPr txBox="1"/>
          <p:nvPr/>
        </p:nvSpPr>
        <p:spPr>
          <a:xfrm>
            <a:off x="149036" y="480318"/>
            <a:ext cx="5366507" cy="225063"/>
          </a:xfrm>
          <a:prstGeom prst="rect">
            <a:avLst/>
          </a:prstGeom>
          <a:noFill/>
        </p:spPr>
        <p:txBody>
          <a:bodyPr wrap="square" lIns="74295" tIns="37148" rIns="74295" bIns="37148" anchor="t">
            <a:spAutoFit/>
          </a:bodyPr>
          <a:lstStyle/>
          <a:p>
            <a:pPr>
              <a:tabLst>
                <a:tab pos="2193766" algn="ctr"/>
                <a:tab pos="4387533" algn="r"/>
              </a:tabLst>
            </a:pPr>
            <a:r>
              <a:rPr lang="en-US" altLang="ja-JP" sz="975" kern="100">
                <a:latin typeface="ＭＳ 明朝"/>
                <a:ea typeface="ＭＳ 明朝"/>
                <a:cs typeface="Times New Roman"/>
              </a:rPr>
              <a:t>SIP</a:t>
            </a:r>
            <a:r>
              <a:rPr lang="ja-JP" altLang="ja-JP" sz="975" kern="100">
                <a:latin typeface="ＭＳ 明朝"/>
                <a:ea typeface="ＭＳ 明朝"/>
                <a:cs typeface="Times New Roman"/>
              </a:rPr>
              <a:t>第</a:t>
            </a:r>
            <a:r>
              <a:rPr lang="en-US" altLang="ja-JP" sz="975" kern="100">
                <a:latin typeface="ＭＳ 明朝"/>
                <a:ea typeface="ＭＳ 明朝"/>
                <a:cs typeface="Times New Roman"/>
              </a:rPr>
              <a:t>3</a:t>
            </a:r>
            <a:r>
              <a:rPr lang="ja-JP" altLang="ja-JP" sz="975" kern="100">
                <a:latin typeface="ＭＳ 明朝"/>
                <a:ea typeface="ＭＳ 明朝"/>
                <a:cs typeface="Times New Roman"/>
              </a:rPr>
              <a:t>期　先進的量子技術基盤の社会課題への応用促進【イノベーション創出基盤】</a:t>
            </a:r>
            <a:endParaRPr lang="ja-JP" altLang="ja-JP" sz="975" kern="10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D86C59-CF92-8C14-61F0-188166E0524A}"/>
              </a:ext>
            </a:extLst>
          </p:cNvPr>
          <p:cNvSpPr txBox="1"/>
          <p:nvPr/>
        </p:nvSpPr>
        <p:spPr>
          <a:xfrm>
            <a:off x="9005639" y="466358"/>
            <a:ext cx="888359" cy="242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193766" algn="ctr"/>
                <a:tab pos="4387533" algn="r"/>
              </a:tabLst>
            </a:pPr>
            <a:r>
              <a:rPr lang="ja-JP" altLang="en-US" sz="975" kern="1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（様式</a:t>
            </a:r>
            <a:r>
              <a:rPr lang="en-US" altLang="ja-JP" sz="975" kern="1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1-2</a:t>
            </a:r>
            <a:r>
              <a:rPr lang="ja-JP" altLang="en-US" sz="975" kern="1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altLang="ja-JP" sz="975" kern="10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50CBFA-E700-8228-6A74-8DA8DD6065F8}"/>
              </a:ext>
            </a:extLst>
          </p:cNvPr>
          <p:cNvSpPr txBox="1"/>
          <p:nvPr/>
        </p:nvSpPr>
        <p:spPr>
          <a:xfrm>
            <a:off x="149036" y="1298509"/>
            <a:ext cx="3179187" cy="2501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4295" tIns="37148" rIns="74295" bIns="37148" anchor="t">
            <a:spAutoFit/>
          </a:bodyPr>
          <a:lstStyle/>
          <a:p>
            <a:pPr algn="just"/>
            <a:r>
              <a:rPr lang="ja-JP" altLang="en-US" sz="1138" b="1" kern="100">
                <a:latin typeface="ＭＳ ゴシック"/>
                <a:ea typeface="ＭＳ ゴシック"/>
                <a:cs typeface="Times New Roman"/>
              </a:rPr>
              <a:t>５</a:t>
            </a:r>
            <a:r>
              <a:rPr lang="en-US" altLang="ja-JP" sz="1138" b="1" kern="100"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ja-JP" sz="1138" b="1" kern="100">
                <a:latin typeface="ＭＳ ゴシック"/>
                <a:ea typeface="ＭＳ ゴシック"/>
                <a:cs typeface="Times New Roman"/>
              </a:rPr>
              <a:t>研究開発（取り組み）のロードマップ</a:t>
            </a:r>
            <a:endParaRPr lang="ja-JP" altLang="ja-JP" sz="1138" kern="100">
              <a:latin typeface="ＭＳ ゴシック"/>
              <a:ea typeface="ＭＳ ゴシック"/>
              <a:cs typeface="Times New Roman"/>
            </a:endParaRP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8E780035-AC89-8E40-6338-692EEFC8A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61732"/>
              </p:ext>
            </p:extLst>
          </p:nvPr>
        </p:nvGraphicFramePr>
        <p:xfrm>
          <a:off x="375375" y="2296328"/>
          <a:ext cx="9155250" cy="327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839">
                  <a:extLst>
                    <a:ext uri="{9D8B030D-6E8A-4147-A177-3AD203B41FA5}">
                      <a16:colId xmlns:a16="http://schemas.microsoft.com/office/drawing/2014/main" val="665917593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90323014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3864021370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724041768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3403174337"/>
                    </a:ext>
                  </a:extLst>
                </a:gridCol>
                <a:gridCol w="1216168">
                  <a:extLst>
                    <a:ext uri="{9D8B030D-6E8A-4147-A177-3AD203B41FA5}">
                      <a16:colId xmlns:a16="http://schemas.microsoft.com/office/drawing/2014/main" val="4223092350"/>
                    </a:ext>
                  </a:extLst>
                </a:gridCol>
                <a:gridCol w="1773571">
                  <a:extLst>
                    <a:ext uri="{9D8B030D-6E8A-4147-A177-3AD203B41FA5}">
                      <a16:colId xmlns:a16="http://schemas.microsoft.com/office/drawing/2014/main" val="35054339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主な研究開発・社会実装への取組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2023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2025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2026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2027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solidFill>
                            <a:schemeClr val="tx1"/>
                          </a:solidFill>
                        </a:rPr>
                        <a:t>2028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</a:rPr>
                        <a:t>年度以降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542491"/>
                  </a:ext>
                </a:extLst>
              </a:tr>
              <a:tr h="1136688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3333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○○▽▽の整備・運用・高度化</a:t>
                      </a:r>
                      <a:endParaRPr kumimoji="1" lang="en-US" altLang="ja-JP" sz="900" dirty="0">
                        <a:solidFill>
                          <a:srgbClr val="3333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rgbClr val="3333FF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（担当機関：○○研究機構、▽▽大学、●▽大学）</a:t>
                      </a:r>
                      <a:endParaRPr kumimoji="1" lang="en-US" altLang="ja-JP" sz="900" dirty="0">
                        <a:solidFill>
                          <a:srgbClr val="3333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900" dirty="0">
                        <a:solidFill>
                          <a:srgbClr val="3333FF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475961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9010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569938"/>
                  </a:ext>
                </a:extLst>
              </a:tr>
              <a:tr h="585000">
                <a:tc>
                  <a:txBody>
                    <a:bodyPr/>
                    <a:lstStyle/>
                    <a:p>
                      <a:endParaRPr kumimoji="1" lang="ja-JP" altLang="en-US" sz="900">
                        <a:solidFill>
                          <a:srgbClr val="3333FF"/>
                        </a:solidFill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094525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BA807F-7BCA-E454-EEAA-2D5984C80D29}"/>
              </a:ext>
            </a:extLst>
          </p:cNvPr>
          <p:cNvSpPr txBox="1"/>
          <p:nvPr/>
        </p:nvSpPr>
        <p:spPr>
          <a:xfrm>
            <a:off x="370876" y="1663797"/>
            <a:ext cx="4560864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5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サブ課題：</a:t>
            </a:r>
            <a:r>
              <a:rPr lang="ja-JP" altLang="en-US" sz="975" b="1" u="sng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975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975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75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）イノベーション創出基盤</a:t>
            </a:r>
            <a:endParaRPr lang="en-US" altLang="ja-JP" sz="975" b="1" u="sng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75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研究開発（取り組み）テーマ：　</a:t>
            </a:r>
            <a:r>
              <a:rPr lang="ja-JP" altLang="en-US" sz="975" b="1" u="sng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①新事業・スタートアップ企業の創出・支援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F4AFAAD-AC87-0386-D773-8A9B14039423}"/>
              </a:ext>
            </a:extLst>
          </p:cNvPr>
          <p:cNvCxnSpPr>
            <a:cxnSpLocks/>
          </p:cNvCxnSpPr>
          <p:nvPr/>
        </p:nvCxnSpPr>
        <p:spPr>
          <a:xfrm>
            <a:off x="2286028" y="2999710"/>
            <a:ext cx="1766191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B874B9-29F2-895D-A96D-A348B78474EF}"/>
              </a:ext>
            </a:extLst>
          </p:cNvPr>
          <p:cNvSpPr txBox="1"/>
          <p:nvPr/>
        </p:nvSpPr>
        <p:spPr>
          <a:xfrm>
            <a:off x="2059915" y="2766033"/>
            <a:ext cx="2276585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◆◆の仕様検討・設計（▽▽大学</a:t>
            </a:r>
            <a:r>
              <a:rPr lang="en-US" altLang="ja-JP" sz="731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ja-JP" altLang="en-US" sz="731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○○研究機構）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56C391B-5457-F0EF-EC3F-406DB8ACBB70}"/>
              </a:ext>
            </a:extLst>
          </p:cNvPr>
          <p:cNvCxnSpPr>
            <a:cxnSpLocks/>
          </p:cNvCxnSpPr>
          <p:nvPr/>
        </p:nvCxnSpPr>
        <p:spPr>
          <a:xfrm>
            <a:off x="2286028" y="3393928"/>
            <a:ext cx="3047401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AED8DEE-4B63-EFA6-4210-D96640B6C384}"/>
              </a:ext>
            </a:extLst>
          </p:cNvPr>
          <p:cNvSpPr txBox="1"/>
          <p:nvPr/>
        </p:nvSpPr>
        <p:spPr>
          <a:xfrm>
            <a:off x="2633996" y="3201899"/>
            <a:ext cx="2137124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□□の開発、○○▽▽の整備（○○研究機構）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AC4104B-CA3C-BA01-D22C-F97A28A60DF0}"/>
              </a:ext>
            </a:extLst>
          </p:cNvPr>
          <p:cNvCxnSpPr>
            <a:cxnSpLocks/>
          </p:cNvCxnSpPr>
          <p:nvPr/>
        </p:nvCxnSpPr>
        <p:spPr>
          <a:xfrm>
            <a:off x="5333429" y="3572521"/>
            <a:ext cx="2423432" cy="0"/>
          </a:xfrm>
          <a:prstGeom prst="straightConnector1">
            <a:avLst/>
          </a:prstGeom>
          <a:ln w="12700">
            <a:solidFill>
              <a:srgbClr val="3333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76DE64B-E42E-C292-3582-0AAD2F62BE06}"/>
              </a:ext>
            </a:extLst>
          </p:cNvPr>
          <p:cNvSpPr txBox="1"/>
          <p:nvPr/>
        </p:nvSpPr>
        <p:spPr>
          <a:xfrm>
            <a:off x="5455644" y="3393928"/>
            <a:ext cx="1951175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31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○○▽▽の運用と高度化（○○研究機構）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311C0FD-CC72-5F91-5834-BF240993E803}"/>
              </a:ext>
            </a:extLst>
          </p:cNvPr>
          <p:cNvSpPr txBox="1"/>
          <p:nvPr/>
        </p:nvSpPr>
        <p:spPr>
          <a:xfrm>
            <a:off x="7697346" y="2883061"/>
            <a:ext cx="1892796" cy="825227"/>
          </a:xfrm>
          <a:prstGeom prst="rect">
            <a:avLst/>
          </a:prstGeom>
          <a:noFill/>
        </p:spPr>
        <p:txBody>
          <a:bodyPr wrap="square" lIns="74295" tIns="37148" rIns="74295" bIns="37148" rtlCol="0" anchor="t">
            <a:spAutoFit/>
          </a:bodyPr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altLang="ja-JP" sz="975" dirty="0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SIP</a:t>
            </a:r>
            <a:r>
              <a:rPr lang="ja-JP" altLang="en-US" sz="975" dirty="0">
                <a:solidFill>
                  <a:srgbClr val="3333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事業終了後、本提案で開発・整備した機器・システムなどが、どのように社会実装されていくのか出口戦略を記述してください。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C8EDEB-01C8-90D4-59F6-E7F0CA3E719D}"/>
              </a:ext>
            </a:extLst>
          </p:cNvPr>
          <p:cNvSpPr txBox="1"/>
          <p:nvPr/>
        </p:nvSpPr>
        <p:spPr>
          <a:xfrm>
            <a:off x="2258098" y="958700"/>
            <a:ext cx="4951798" cy="300148"/>
          </a:xfrm>
          <a:prstGeom prst="rect">
            <a:avLst/>
          </a:prstGeom>
          <a:noFill/>
        </p:spPr>
        <p:txBody>
          <a:bodyPr wrap="square" lIns="74295" tIns="37148" rIns="74295" bIns="37148" anchor="t">
            <a:spAutoFit/>
          </a:bodyPr>
          <a:lstStyle/>
          <a:p>
            <a:pPr algn="ctr"/>
            <a:r>
              <a:rPr lang="en-US" altLang="ja-JP" sz="1463" b="1" kern="100">
                <a:latin typeface="ＭＳ ゴシック"/>
                <a:ea typeface="ＭＳ 明朝"/>
                <a:cs typeface="Times New Roman"/>
              </a:rPr>
              <a:t>1.</a:t>
            </a:r>
            <a:r>
              <a:rPr lang="ja-JP" altLang="ja-JP" sz="1463" b="1" kern="100">
                <a:latin typeface="Century"/>
                <a:ea typeface="ＭＳ ゴシック"/>
                <a:cs typeface="Times New Roman"/>
              </a:rPr>
              <a:t>　研究開発（取り組み）実施構想</a:t>
            </a:r>
            <a:endParaRPr lang="ja-JP" altLang="ja-JP" sz="975" kern="100">
              <a:highlight>
                <a:srgbClr val="C0C0C0"/>
              </a:highlight>
              <a:latin typeface="Century"/>
              <a:ea typeface="ＭＳ ゴシック"/>
              <a:cs typeface="Times New Roman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991533-FFB5-3169-92DD-7EB0E92F0A28}"/>
              </a:ext>
            </a:extLst>
          </p:cNvPr>
          <p:cNvSpPr txBox="1"/>
          <p:nvPr/>
        </p:nvSpPr>
        <p:spPr>
          <a:xfrm>
            <a:off x="407011" y="5616889"/>
            <a:ext cx="8434360" cy="468334"/>
          </a:xfrm>
          <a:prstGeom prst="rect">
            <a:avLst/>
          </a:prstGeom>
          <a:noFill/>
        </p:spPr>
        <p:txBody>
          <a:bodyPr wrap="none" lIns="74295" tIns="37148" rIns="74295" bIns="37148" rtlCol="0" anchor="t">
            <a:spAutoFit/>
          </a:bodyPr>
          <a:lstStyle/>
          <a:p>
            <a:r>
              <a:rPr lang="en-US" altLang="ja-JP" sz="850" dirty="0">
                <a:solidFill>
                  <a:srgbClr val="0000FF"/>
                </a:solidFill>
                <a:latin typeface="ＭＳ ゴシック"/>
                <a:ea typeface="ＭＳ ゴシック"/>
              </a:rPr>
              <a:t>※</a:t>
            </a:r>
            <a:r>
              <a:rPr lang="ja-JP" altLang="en-US" sz="850">
                <a:solidFill>
                  <a:srgbClr val="0000FF"/>
                </a:solidFill>
                <a:latin typeface="ＭＳ ゴシック"/>
                <a:ea typeface="ＭＳ ゴシック"/>
              </a:rPr>
              <a:t>主な研究開発・社会実装への取組について項目ごとに、公募要領の2.募集に関する主要事項の内容を踏まえて、当該項目の実施期間、及び担当機関を示してください。</a:t>
            </a:r>
            <a:endParaRPr lang="en-US" altLang="ja-JP" sz="853" dirty="0">
              <a:solidFill>
                <a:srgbClr val="0000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作成の際は、様式</a:t>
            </a:r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1-1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の研究開発実施構想の内容との整合をとってください。</a:t>
            </a:r>
            <a:endParaRPr lang="en-US" altLang="ja-JP" sz="853" dirty="0">
              <a:solidFill>
                <a:srgbClr val="0000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853" dirty="0">
                <a:solidFill>
                  <a:srgbClr val="00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青字体の文言、矢印線等は注釈、記載例になります。提出時は削除してください。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73861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38B7581F37A4419F28D5C9B104BFC2" ma:contentTypeVersion="12" ma:contentTypeDescription="新しいドキュメントを作成します。" ma:contentTypeScope="" ma:versionID="7ffb5f010ec801d4ef6e756a99f315a1">
  <xsd:schema xmlns:xsd="http://www.w3.org/2001/XMLSchema" xmlns:xs="http://www.w3.org/2001/XMLSchema" xmlns:p="http://schemas.microsoft.com/office/2006/metadata/properties" xmlns:ns2="17a06b8d-5058-479b-8fbe-8fade9a9fda4" xmlns:ns3="964a0b93-d83d-4012-954a-ccb19d580ae0" targetNamespace="http://schemas.microsoft.com/office/2006/metadata/properties" ma:root="true" ma:fieldsID="57ca5f24023f6be8fe7d15aec94c836c" ns2:_="" ns3:_="">
    <xsd:import namespace="17a06b8d-5058-479b-8fbe-8fade9a9fda4"/>
    <xsd:import namespace="964a0b93-d83d-4012-954a-ccb19d580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06b8d-5058-479b-8fbe-8fade9a9f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ebdc2b39-54f4-4c53-bf88-5d9269ab3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a0b93-d83d-4012-954a-ccb19d580ae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f52dc94-4212-49b6-a073-a7f6fb18c20f}" ma:internalName="TaxCatchAll" ma:showField="CatchAllData" ma:web="964a0b93-d83d-4012-954a-ccb19d580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a06b8d-5058-479b-8fbe-8fade9a9fda4">
      <Terms xmlns="http://schemas.microsoft.com/office/infopath/2007/PartnerControls"/>
    </lcf76f155ced4ddcb4097134ff3c332f>
    <TaxCatchAll xmlns="964a0b93-d83d-4012-954a-ccb19d580ae0" xsi:nil="true"/>
  </documentManagement>
</p:properties>
</file>

<file path=customXml/itemProps1.xml><?xml version="1.0" encoding="utf-8"?>
<ds:datastoreItem xmlns:ds="http://schemas.openxmlformats.org/officeDocument/2006/customXml" ds:itemID="{1DFEBD60-8023-4B90-940A-1AAD8C9B138E}"/>
</file>

<file path=customXml/itemProps2.xml><?xml version="1.0" encoding="utf-8"?>
<ds:datastoreItem xmlns:ds="http://schemas.openxmlformats.org/officeDocument/2006/customXml" ds:itemID="{F8580F38-4B7F-443C-9B00-D95C90D34F86}"/>
</file>

<file path=customXml/itemProps3.xml><?xml version="1.0" encoding="utf-8"?>
<ds:datastoreItem xmlns:ds="http://schemas.openxmlformats.org/officeDocument/2006/customXml" ds:itemID="{74B290BD-325C-4022-965D-6538466C94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286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modified xsi:type="dcterms:W3CDTF">2023-05-12T03:27:47Z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0x010100D438B7581F37A4419F28D5C9B104BFC2</vt:lpwstr>
  </property>
</Properties>
</file>