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20" r:id="rId4"/>
  </p:sldMasterIdLst>
  <p:notesMasterIdLst>
    <p:notesMasterId r:id="rId24"/>
  </p:notesMasterIdLst>
  <p:sldIdLst>
    <p:sldId id="257" r:id="rId5"/>
    <p:sldId id="278" r:id="rId6"/>
    <p:sldId id="279" r:id="rId7"/>
    <p:sldId id="346" r:id="rId8"/>
    <p:sldId id="280" r:id="rId9"/>
    <p:sldId id="281" r:id="rId10"/>
    <p:sldId id="282" r:id="rId11"/>
    <p:sldId id="283" r:id="rId12"/>
    <p:sldId id="284" r:id="rId13"/>
    <p:sldId id="344" r:id="rId14"/>
    <p:sldId id="345" r:id="rId15"/>
    <p:sldId id="285" r:id="rId16"/>
    <p:sldId id="269" r:id="rId17"/>
    <p:sldId id="339" r:id="rId18"/>
    <p:sldId id="286" r:id="rId19"/>
    <p:sldId id="338" r:id="rId20"/>
    <p:sldId id="340" r:id="rId21"/>
    <p:sldId id="341" r:id="rId22"/>
    <p:sldId id="342"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bxzJ9DJTcX0RLZNuFmgHA==" hashData="M9ngpVtxomuHmuhMcD++bkKMwSd2qzpV5YBrUyjqVj3EzPejb3DhCB445z5Mzh8AgOJY2ygpHNVONVyt+Sztf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7"/>
    <p:restoredTop sz="56124" autoAdjust="0"/>
  </p:normalViewPr>
  <p:slideViewPr>
    <p:cSldViewPr snapToGrid="0" snapToObjects="1">
      <p:cViewPr varScale="1">
        <p:scale>
          <a:sx n="62" d="100"/>
          <a:sy n="62" d="100"/>
        </p:scale>
        <p:origin x="1644" y="6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0" d="100"/>
          <a:sy n="80" d="100"/>
        </p:scale>
        <p:origin x="34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36001749781279E-2"/>
          <c:y val="0.17168999708369787"/>
          <c:w val="0.84143066491688534"/>
          <c:h val="0.72094889180519106"/>
        </c:manualLayout>
      </c:layout>
      <c:scatterChart>
        <c:scatterStyle val="smoothMarker"/>
        <c:varyColors val="0"/>
        <c:ser>
          <c:idx val="0"/>
          <c:order val="0"/>
          <c:tx>
            <c:strRef>
              <c:f>Sheet1!$B$1</c:f>
              <c:strCache>
                <c:ptCount val="1"/>
                <c:pt idx="0">
                  <c:v>y=1/x^2</c:v>
                </c:pt>
              </c:strCache>
            </c:strRef>
          </c:tx>
          <c:spPr>
            <a:ln w="25400" cap="rnd">
              <a:solidFill>
                <a:schemeClr val="accent1"/>
              </a:solidFill>
              <a:round/>
            </a:ln>
            <a:effectLst/>
          </c:spPr>
          <c:marker>
            <c:symbol val="none"/>
          </c:marker>
          <c:xVal>
            <c:numRef>
              <c:f>Sheet1!$A$2:$A$15</c:f>
              <c:numCache>
                <c:formatCode>General</c:formatCode>
                <c:ptCount val="14"/>
                <c:pt idx="0">
                  <c:v>0</c:v>
                </c:pt>
                <c:pt idx="1">
                  <c:v>0.1</c:v>
                </c:pt>
                <c:pt idx="2">
                  <c:v>0.25</c:v>
                </c:pt>
                <c:pt idx="3">
                  <c:v>0.5</c:v>
                </c:pt>
                <c:pt idx="4">
                  <c:v>1</c:v>
                </c:pt>
                <c:pt idx="5">
                  <c:v>2</c:v>
                </c:pt>
                <c:pt idx="6">
                  <c:v>3</c:v>
                </c:pt>
                <c:pt idx="7">
                  <c:v>4</c:v>
                </c:pt>
                <c:pt idx="8">
                  <c:v>5</c:v>
                </c:pt>
                <c:pt idx="9">
                  <c:v>6</c:v>
                </c:pt>
                <c:pt idx="10">
                  <c:v>7</c:v>
                </c:pt>
                <c:pt idx="11">
                  <c:v>8</c:v>
                </c:pt>
                <c:pt idx="12">
                  <c:v>9</c:v>
                </c:pt>
                <c:pt idx="13">
                  <c:v>10</c:v>
                </c:pt>
              </c:numCache>
            </c:numRef>
          </c:xVal>
          <c:yVal>
            <c:numRef>
              <c:f>Sheet1!$B$2:$B$15</c:f>
              <c:numCache>
                <c:formatCode>General</c:formatCode>
                <c:ptCount val="14"/>
                <c:pt idx="1">
                  <c:v>99.999999999999986</c:v>
                </c:pt>
                <c:pt idx="2">
                  <c:v>16</c:v>
                </c:pt>
                <c:pt idx="3">
                  <c:v>4</c:v>
                </c:pt>
                <c:pt idx="4">
                  <c:v>1</c:v>
                </c:pt>
                <c:pt idx="5">
                  <c:v>0.25</c:v>
                </c:pt>
                <c:pt idx="6">
                  <c:v>0.1111111111111111</c:v>
                </c:pt>
                <c:pt idx="7">
                  <c:v>6.25E-2</c:v>
                </c:pt>
                <c:pt idx="8">
                  <c:v>0.04</c:v>
                </c:pt>
                <c:pt idx="9">
                  <c:v>2.7777777777777776E-2</c:v>
                </c:pt>
                <c:pt idx="10">
                  <c:v>2.0408163265306121E-2</c:v>
                </c:pt>
                <c:pt idx="11">
                  <c:v>1.5625E-2</c:v>
                </c:pt>
                <c:pt idx="12">
                  <c:v>1.2345679012345678E-2</c:v>
                </c:pt>
                <c:pt idx="13">
                  <c:v>0.01</c:v>
                </c:pt>
              </c:numCache>
            </c:numRef>
          </c:yVal>
          <c:smooth val="1"/>
          <c:extLst>
            <c:ext xmlns:c16="http://schemas.microsoft.com/office/drawing/2014/chart" uri="{C3380CC4-5D6E-409C-BE32-E72D297353CC}">
              <c16:uniqueId val="{00000000-96BA-AC43-AD78-5EB721972429}"/>
            </c:ext>
          </c:extLst>
        </c:ser>
        <c:dLbls>
          <c:showLegendKey val="0"/>
          <c:showVal val="0"/>
          <c:showCatName val="0"/>
          <c:showSerName val="0"/>
          <c:showPercent val="0"/>
          <c:showBubbleSize val="0"/>
        </c:dLbls>
        <c:axId val="607420703"/>
        <c:axId val="649640991"/>
      </c:scatterChart>
      <c:valAx>
        <c:axId val="607420703"/>
        <c:scaling>
          <c:orientation val="minMax"/>
          <c:max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49640991"/>
        <c:crossesAt val="1.0000000000000002E-2"/>
        <c:crossBetween val="midCat"/>
        <c:majorUnit val="1"/>
      </c:valAx>
      <c:valAx>
        <c:axId val="649640991"/>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07420703"/>
        <c:crossesAt val="0"/>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0-12-15T11:20:30.102" idx="1">
    <p:pos x="5015" y="2309"/>
    <p:text>新版（統一的基礎資料）アップデート</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5800" y="388673"/>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640527"/>
            <a:ext cx="5486400" cy="4181740"/>
          </a:xfrm>
          <a:prstGeom prst="rect">
            <a:avLst/>
          </a:prstGeom>
        </p:spPr>
        <p:txBody>
          <a:bodyPr vert="horz" lIns="91440" tIns="45720" rIns="91440" bIns="45720" rtlCol="0"/>
          <a:lstStyle/>
          <a:p>
            <a:r>
              <a:rPr kumimoji="1" lang="ja-JP" altLang="en-US"/>
              <a:t>マスター テキストの書式設定</a:t>
            </a:r>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144000" algn="l" defTabSz="914400" rtl="0" eaLnBrk="1" latinLnBrk="0" hangingPunct="1">
      <a:defRPr kumimoji="1" sz="1200" kern="1200">
        <a:solidFill>
          <a:schemeClr val="tx1"/>
        </a:solidFill>
        <a:latin typeface="YuMincho +36p Kana Medium" panose="02020500000000000000" pitchFamily="18" charset="-128"/>
        <a:ea typeface="YuMincho +36p Kana Medium" panose="02020500000000000000" pitchFamily="18"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講義時間；</a:t>
            </a:r>
            <a:r>
              <a:rPr kumimoji="1" lang="en-US" altLang="ja-JP" dirty="0"/>
              <a:t>30</a:t>
            </a:r>
            <a:r>
              <a:rPr kumimoji="1" lang="ja-JP" altLang="en-US" dirty="0"/>
              <a:t>分</a:t>
            </a:r>
            <a:endParaRPr kumimoji="1" lang="en-US" altLang="ja-JP" dirty="0"/>
          </a:p>
          <a:p>
            <a:r>
              <a:rPr kumimoji="1" lang="ja-JP" altLang="en-US" dirty="0"/>
              <a:t>内容</a:t>
            </a:r>
            <a:endParaRPr kumimoji="1" lang="en-US" altLang="ja-JP" dirty="0"/>
          </a:p>
          <a:p>
            <a:pPr marL="171450" indent="-171450">
              <a:buFont typeface="Arial" panose="020B0604020202020204" pitchFamily="34" charset="0"/>
              <a:buChar char="•"/>
            </a:pPr>
            <a:r>
              <a:rPr kumimoji="1" lang="ja-JP" altLang="en-US" dirty="0"/>
              <a:t>放射線、放射能、放射性物質</a:t>
            </a:r>
          </a:p>
          <a:p>
            <a:pPr marL="171450" indent="-171450">
              <a:buFont typeface="Arial" panose="020B0604020202020204" pitchFamily="34" charset="0"/>
              <a:buChar char="•"/>
            </a:pPr>
            <a:r>
              <a:rPr kumimoji="1" lang="ja-JP" altLang="en-US" dirty="0"/>
              <a:t>放射線の種類</a:t>
            </a:r>
          </a:p>
          <a:p>
            <a:pPr marL="171450" indent="-171450">
              <a:buFont typeface="Arial" panose="020B0604020202020204" pitchFamily="34" charset="0"/>
              <a:buChar char="•"/>
            </a:pPr>
            <a:r>
              <a:rPr kumimoji="1" lang="ja-JP" altLang="en-US" dirty="0"/>
              <a:t>電離と励起</a:t>
            </a:r>
          </a:p>
          <a:p>
            <a:pPr marL="171450" indent="-171450">
              <a:buFont typeface="Arial" panose="020B0604020202020204" pitchFamily="34" charset="0"/>
              <a:buChar char="•"/>
            </a:pPr>
            <a:r>
              <a:rPr kumimoji="1" lang="ja-JP" altLang="en-US" dirty="0"/>
              <a:t>放射線の性質；等方性</a:t>
            </a:r>
          </a:p>
          <a:p>
            <a:pPr marL="171450" indent="-171450">
              <a:buFont typeface="Arial" panose="020B0604020202020204" pitchFamily="34" charset="0"/>
              <a:buChar char="•"/>
            </a:pPr>
            <a:r>
              <a:rPr kumimoji="1" lang="ja-JP" altLang="en-US" dirty="0"/>
              <a:t>放射線の性質；透過力</a:t>
            </a:r>
          </a:p>
          <a:p>
            <a:pPr marL="171450" indent="-171450">
              <a:buFont typeface="Arial" panose="020B0604020202020204" pitchFamily="34" charset="0"/>
              <a:buChar char="•"/>
            </a:pPr>
            <a:r>
              <a:rPr kumimoji="1" lang="ja-JP" altLang="en-US" dirty="0"/>
              <a:t>原子の構造と周期律</a:t>
            </a:r>
          </a:p>
          <a:p>
            <a:pPr marL="171450" indent="-171450">
              <a:buFont typeface="Arial" panose="020B0604020202020204" pitchFamily="34" charset="0"/>
              <a:buChar char="•"/>
            </a:pPr>
            <a:r>
              <a:rPr kumimoji="1" lang="ja-JP" altLang="en-US" dirty="0"/>
              <a:t>壊変</a:t>
            </a:r>
          </a:p>
          <a:p>
            <a:pPr marL="171450" indent="-171450">
              <a:buFont typeface="Arial" panose="020B0604020202020204" pitchFamily="34" charset="0"/>
              <a:buChar char="•"/>
            </a:pPr>
            <a:r>
              <a:rPr kumimoji="1" lang="ja-JP" altLang="en-US" dirty="0"/>
              <a:t>物理学的半減期</a:t>
            </a:r>
          </a:p>
          <a:p>
            <a:pPr marL="171450" indent="-171450">
              <a:buFont typeface="Arial" panose="020B0604020202020204" pitchFamily="34" charset="0"/>
              <a:buChar char="•"/>
            </a:pPr>
            <a:r>
              <a:rPr kumimoji="1" lang="ja-JP" altLang="en-US" dirty="0"/>
              <a:t>核分裂反応</a:t>
            </a:r>
          </a:p>
          <a:p>
            <a:pPr marL="171450" indent="-171450">
              <a:buFont typeface="Arial" panose="020B0604020202020204" pitchFamily="34" charset="0"/>
              <a:buChar char="•"/>
            </a:pPr>
            <a:r>
              <a:rPr kumimoji="1" lang="ja-JP" altLang="en-US" dirty="0"/>
              <a:t>臨界</a:t>
            </a:r>
          </a:p>
          <a:p>
            <a:pPr marL="171450" indent="-171450">
              <a:buFont typeface="Arial" panose="020B0604020202020204" pitchFamily="34" charset="0"/>
              <a:buChar char="•"/>
            </a:pPr>
            <a:r>
              <a:rPr kumimoji="1" lang="ja-JP" altLang="en-US" dirty="0"/>
              <a:t>放射線の作用</a:t>
            </a:r>
          </a:p>
          <a:p>
            <a:pPr marL="171450" indent="-171450">
              <a:buFont typeface="Arial" panose="020B0604020202020204" pitchFamily="34" charset="0"/>
              <a:buChar char="•"/>
            </a:pPr>
            <a:r>
              <a:rPr kumimoji="1" lang="ja-JP" altLang="en-US" dirty="0"/>
              <a:t>放射線の作用と放射線測定器</a:t>
            </a:r>
          </a:p>
          <a:p>
            <a:pPr marL="171450" indent="-171450">
              <a:buFont typeface="Arial" panose="020B0604020202020204" pitchFamily="34" charset="0"/>
              <a:buChar char="•"/>
            </a:pPr>
            <a:r>
              <a:rPr kumimoji="1" lang="ja-JP" altLang="en-US" dirty="0"/>
              <a:t>放射線の単位</a:t>
            </a:r>
          </a:p>
          <a:p>
            <a:pPr marL="171450" indent="-171450">
              <a:buFont typeface="Arial" panose="020B0604020202020204" pitchFamily="34" charset="0"/>
              <a:buChar char="•"/>
            </a:pPr>
            <a:r>
              <a:rPr kumimoji="1" lang="ja-JP" altLang="en-US" dirty="0"/>
              <a:t>放射線の影響と単位</a:t>
            </a:r>
          </a:p>
          <a:p>
            <a:pPr marL="171450" indent="-171450">
              <a:buFont typeface="Arial" panose="020B0604020202020204" pitchFamily="34" charset="0"/>
              <a:buChar char="•"/>
            </a:pPr>
            <a:r>
              <a:rPr kumimoji="1" lang="ja-JP" altLang="en-US" dirty="0"/>
              <a:t>補助単位（接頭語）</a:t>
            </a:r>
          </a:p>
          <a:p>
            <a:pPr marL="171450" indent="-171450">
              <a:buFont typeface="Arial" panose="020B0604020202020204" pitchFamily="34" charset="0"/>
              <a:buChar char="•"/>
            </a:pPr>
            <a:r>
              <a:rPr kumimoji="1" lang="ja-JP" altLang="en-US" dirty="0"/>
              <a:t>身の回りの放射線</a:t>
            </a:r>
          </a:p>
          <a:p>
            <a:pPr marL="171450" indent="-171450">
              <a:buFont typeface="Arial" panose="020B0604020202020204" pitchFamily="34" charset="0"/>
              <a:buChar char="•"/>
            </a:pPr>
            <a:r>
              <a:rPr kumimoji="1" lang="ja-JP" altLang="en-US" dirty="0"/>
              <a:t>大地の放射線</a:t>
            </a:r>
          </a:p>
        </p:txBody>
      </p:sp>
    </p:spTree>
    <p:extLst>
      <p:ext uri="{BB962C8B-B14F-4D97-AF65-F5344CB8AC3E}">
        <p14:creationId xmlns:p14="http://schemas.microsoft.com/office/powerpoint/2010/main" val="3024547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algn="l" defTabSz="914400" rtl="0" eaLnBrk="1" fontAlgn="auto" latinLnBrk="0" hangingPunct="1">
              <a:lnSpc>
                <a:spcPct val="100000"/>
              </a:lnSpc>
              <a:spcBef>
                <a:spcPts val="0"/>
              </a:spcBef>
              <a:spcAft>
                <a:spcPts val="0"/>
              </a:spcAft>
              <a:buClrTx/>
              <a:buSzTx/>
              <a:buFontTx/>
              <a:buNone/>
              <a:tabLst/>
              <a:defRPr/>
            </a:pPr>
            <a:r>
              <a:rPr lang="en-US" altLang="ja-JP" sz="1200" dirty="0"/>
              <a:t>U-235</a:t>
            </a:r>
            <a:r>
              <a:rPr lang="ja-JP" altLang="en-US" sz="1200" dirty="0"/>
              <a:t>原子核に低速の中性子が当たるといったん複合核を形成した後、２個の核分裂片</a:t>
            </a:r>
            <a:r>
              <a:rPr lang="en-US" altLang="ja-JP" sz="1200" dirty="0"/>
              <a:t>X</a:t>
            </a:r>
            <a:r>
              <a:rPr lang="ja-JP" altLang="en-US" sz="1200" dirty="0"/>
              <a:t>と</a:t>
            </a:r>
            <a:r>
              <a:rPr lang="en-US" altLang="ja-JP" sz="1200" dirty="0"/>
              <a:t>Y</a:t>
            </a:r>
            <a:r>
              <a:rPr lang="ja-JP" altLang="en-US" sz="1200" dirty="0"/>
              <a:t>に分裂し、その際２</a:t>
            </a:r>
            <a:r>
              <a:rPr lang="en-US" altLang="ja-JP" sz="1200" dirty="0"/>
              <a:t>〜</a:t>
            </a:r>
            <a:r>
              <a:rPr lang="ja-JP" altLang="en-US" sz="1200" dirty="0"/>
              <a:t>３個の中性子が放出されます。さらに核分裂を伴って膨大な熱エネルギーが発生します。これを核分裂反応といい、核反応の一つです。核分裂は</a:t>
            </a:r>
            <a:r>
              <a:rPr lang="en-US" altLang="ja-JP" sz="1200" dirty="0"/>
              <a:t>U-235</a:t>
            </a:r>
            <a:r>
              <a:rPr lang="ja-JP" altLang="en-US" sz="1200" dirty="0" err="1"/>
              <a:t>だけで</a:t>
            </a:r>
            <a:r>
              <a:rPr lang="ja-JP" altLang="en-US" sz="1200" dirty="0"/>
              <a:t>なく、</a:t>
            </a:r>
            <a:r>
              <a:rPr lang="en-US" altLang="ja-JP" sz="1200" dirty="0"/>
              <a:t>Th-232</a:t>
            </a:r>
            <a:r>
              <a:rPr lang="ja-JP" altLang="en-US" sz="1200" dirty="0"/>
              <a:t>や</a:t>
            </a:r>
            <a:r>
              <a:rPr lang="en-US" altLang="ja-JP" sz="1200" dirty="0"/>
              <a:t>U-233</a:t>
            </a:r>
            <a:r>
              <a:rPr lang="ja-JP" altLang="en-US" sz="1200" dirty="0" err="1"/>
              <a:t>、</a:t>
            </a:r>
            <a:r>
              <a:rPr lang="en-US" altLang="ja-JP" sz="1200" dirty="0"/>
              <a:t>U-238</a:t>
            </a:r>
            <a:r>
              <a:rPr lang="ja-JP" altLang="en-US" sz="1200" dirty="0" err="1"/>
              <a:t>、</a:t>
            </a:r>
            <a:r>
              <a:rPr lang="en-US" altLang="ja-JP" sz="1200" dirty="0"/>
              <a:t>Pu-239</a:t>
            </a:r>
            <a:r>
              <a:rPr lang="ja-JP" altLang="en-US" sz="1200" dirty="0"/>
              <a:t>でも起こります。</a:t>
            </a:r>
            <a:endParaRPr lang="en-US" altLang="ja-JP" sz="1200" dirty="0"/>
          </a:p>
          <a:p>
            <a:pPr marL="0" marR="0" lvl="0" algn="l" defTabSz="914400" rtl="0" eaLnBrk="1" fontAlgn="auto" latinLnBrk="0" hangingPunct="1">
              <a:lnSpc>
                <a:spcPct val="100000"/>
              </a:lnSpc>
              <a:spcBef>
                <a:spcPts val="0"/>
              </a:spcBef>
              <a:spcAft>
                <a:spcPts val="0"/>
              </a:spcAft>
              <a:buClrTx/>
              <a:buSzTx/>
              <a:buFontTx/>
              <a:buNone/>
              <a:tabLst/>
              <a:defRPr/>
            </a:pPr>
            <a:r>
              <a:rPr lang="ja-JP" altLang="en-US" sz="1200" dirty="0"/>
              <a:t>核分裂片は核分裂生成物（</a:t>
            </a:r>
            <a:r>
              <a:rPr lang="en-US" altLang="ja-JP" sz="1200" dirty="0"/>
              <a:t>FP; Fission Products</a:t>
            </a:r>
            <a:r>
              <a:rPr lang="ja-JP" altLang="en-US" sz="1200" dirty="0"/>
              <a:t>）と呼ばれます。核分裂生成物の大部分は、強い放射能を帯びており、放射性廃棄物になります。核分裂では、原子番号の和と質量数の和は、いずれも分裂の前後で保存されますが、</a:t>
            </a:r>
            <a:r>
              <a:rPr lang="en-US" altLang="ja-JP" sz="1200" dirty="0"/>
              <a:t>A</a:t>
            </a:r>
            <a:r>
              <a:rPr lang="ja-JP" altLang="en-US" sz="1200" dirty="0" err="1"/>
              <a:t>、</a:t>
            </a:r>
            <a:r>
              <a:rPr lang="en-US" altLang="ja-JP" sz="1200" dirty="0"/>
              <a:t>B</a:t>
            </a:r>
            <a:r>
              <a:rPr lang="ja-JP" altLang="en-US" sz="1200" dirty="0" err="1"/>
              <a:t>、</a:t>
            </a:r>
            <a:r>
              <a:rPr lang="en-US" altLang="ja-JP" sz="1200" dirty="0"/>
              <a:t>a</a:t>
            </a:r>
            <a:r>
              <a:rPr lang="ja-JP" altLang="en-US" sz="1200" dirty="0" err="1"/>
              <a:t>、</a:t>
            </a:r>
            <a:r>
              <a:rPr lang="en-US" altLang="ja-JP" sz="1200" dirty="0"/>
              <a:t>b</a:t>
            </a:r>
            <a:r>
              <a:rPr lang="ja-JP" altLang="en-US" sz="1200" dirty="0"/>
              <a:t>の値が一意的には定まらず、分裂パターンは多様化し、核分裂生成物の質量数は、</a:t>
            </a:r>
            <a:r>
              <a:rPr lang="en-US" altLang="ja-JP" sz="1200" dirty="0"/>
              <a:t>72〜162</a:t>
            </a:r>
            <a:r>
              <a:rPr lang="ja-JP" altLang="en-US" sz="1200" dirty="0" err="1"/>
              <a:t>まで</a:t>
            </a:r>
            <a:r>
              <a:rPr lang="ja-JP" altLang="en-US" sz="1200" dirty="0"/>
              <a:t>広く分布します。</a:t>
            </a:r>
            <a:endParaRPr lang="en-US" altLang="ja-JP" sz="1200" dirty="0"/>
          </a:p>
          <a:p>
            <a:r>
              <a:rPr lang="ja-JP" altLang="en-US" dirty="0"/>
              <a:t>ウラン</a:t>
            </a:r>
            <a:r>
              <a:rPr lang="en-US" altLang="ja-JP" dirty="0"/>
              <a:t>238</a:t>
            </a:r>
            <a:r>
              <a:rPr lang="ja-JP" altLang="en-US" dirty="0" err="1"/>
              <a:t>、</a:t>
            </a:r>
            <a:r>
              <a:rPr lang="ja-JP" altLang="en-US" dirty="0"/>
              <a:t>カリウム</a:t>
            </a:r>
            <a:r>
              <a:rPr lang="en-US" altLang="ja-JP" dirty="0"/>
              <a:t>40</a:t>
            </a:r>
            <a:r>
              <a:rPr lang="ja-JP" altLang="en-US" dirty="0"/>
              <a:t> のように半減期が長い放射性物質は、遠い昔に宇宙で作られ、地球が誕生する時に地球に取り込まれたものです。</a:t>
            </a:r>
          </a:p>
          <a:p>
            <a:r>
              <a:rPr lang="ja-JP" altLang="en-US" dirty="0"/>
              <a:t>セシウム</a:t>
            </a:r>
            <a:r>
              <a:rPr lang="en-US" altLang="ja-JP" dirty="0"/>
              <a:t>137</a:t>
            </a:r>
            <a:r>
              <a:rPr lang="ja-JP" altLang="en-US" dirty="0" err="1"/>
              <a:t>、</a:t>
            </a:r>
            <a:r>
              <a:rPr lang="ja-JP" altLang="en-US" dirty="0"/>
              <a:t>ストロンチウム</a:t>
            </a:r>
            <a:r>
              <a:rPr lang="en-US" altLang="ja-JP" dirty="0"/>
              <a:t>90</a:t>
            </a:r>
            <a:r>
              <a:rPr lang="ja-JP" altLang="en-US" dirty="0" err="1"/>
              <a:t>、</a:t>
            </a:r>
            <a:r>
              <a:rPr lang="ja-JP" altLang="en-US" dirty="0"/>
              <a:t>ヨウ素</a:t>
            </a:r>
            <a:r>
              <a:rPr lang="en-US" altLang="ja-JP" dirty="0"/>
              <a:t>131</a:t>
            </a:r>
            <a:r>
              <a:rPr lang="ja-JP" altLang="en-US" dirty="0" err="1"/>
              <a:t>、</a:t>
            </a:r>
            <a:r>
              <a:rPr lang="ja-JP" altLang="en-US" dirty="0"/>
              <a:t>プルトニウム</a:t>
            </a:r>
            <a:r>
              <a:rPr lang="en-US" altLang="ja-JP" dirty="0"/>
              <a:t>239</a:t>
            </a:r>
            <a:r>
              <a:rPr lang="ja-JP" altLang="en-US" dirty="0"/>
              <a:t>は、原子力発電所が事故を起こすと環境中に放出されることがあります。</a:t>
            </a:r>
          </a:p>
          <a:p>
            <a:pPr marL="0" marR="0" lvl="0" algn="l" defTabSz="914400" rtl="0" eaLnBrk="1" fontAlgn="auto" latinLnBrk="0" hangingPunct="1">
              <a:lnSpc>
                <a:spcPct val="100000"/>
              </a:lnSpc>
              <a:spcBef>
                <a:spcPts val="0"/>
              </a:spcBef>
              <a:spcAft>
                <a:spcPts val="0"/>
              </a:spcAft>
              <a:buClrTx/>
              <a:buSzTx/>
              <a:buFontTx/>
              <a:buNone/>
              <a:tabLst/>
              <a:defRPr/>
            </a:pPr>
            <a:endParaRPr lang="ja-JP" altLang="en-US" sz="1200" dirty="0"/>
          </a:p>
        </p:txBody>
      </p:sp>
    </p:spTree>
    <p:extLst>
      <p:ext uri="{BB962C8B-B14F-4D97-AF65-F5344CB8AC3E}">
        <p14:creationId xmlns:p14="http://schemas.microsoft.com/office/powerpoint/2010/main" val="1848153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核分裂の際に放出された中性子が、近くの</a:t>
            </a:r>
            <a:r>
              <a:rPr lang="en-US" altLang="ja-JP" dirty="0"/>
              <a:t>U-235</a:t>
            </a:r>
            <a:r>
              <a:rPr lang="ja-JP" altLang="en-US" dirty="0"/>
              <a:t>原子核に当たると、そこでも核分裂が起こります。このように中性子が担い手となってねずみ算式に次々と増大しながら進む反応を連鎖反応と言います。</a:t>
            </a:r>
            <a:endParaRPr lang="en-US" altLang="ja-JP" dirty="0"/>
          </a:p>
          <a:p>
            <a:r>
              <a:rPr kumimoji="1" lang="ja-JP" altLang="en-US" dirty="0"/>
              <a:t>原爆は連鎖反応が瞬時に進むようにしたものであり、原子炉は連鎖反応が徐々に進み、それを制御できるようにした装置です。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中性子の数が増えもせず、減りもしない状態で、核分裂の連鎖反応が一定に持続している状態を臨界と言います。</a:t>
            </a:r>
            <a:r>
              <a:rPr kumimoji="1" lang="en-US" altLang="ja-JP" dirty="0"/>
              <a:t>U-235</a:t>
            </a:r>
            <a:r>
              <a:rPr kumimoji="1" lang="ja-JP" altLang="en-US" dirty="0"/>
              <a:t>の濃度や量が少ないと核分裂で生じた中性子が次の</a:t>
            </a:r>
            <a:r>
              <a:rPr kumimoji="1" lang="en-US" altLang="ja-JP" dirty="0"/>
              <a:t>U-235</a:t>
            </a:r>
            <a:r>
              <a:rPr kumimoji="1" lang="ja-JP" altLang="en-US" dirty="0"/>
              <a:t>に当らないので、連鎖反応が起こりません。連鎖反応が起こるためには、一定量以上の</a:t>
            </a:r>
            <a:r>
              <a:rPr kumimoji="1" lang="en-US" altLang="ja-JP" dirty="0"/>
              <a:t>U-235</a:t>
            </a:r>
            <a:r>
              <a:rPr kumimoji="1" lang="ja-JP" altLang="en-US" dirty="0"/>
              <a:t>が必要になります。その最小量を臨界量と言います。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臨界量は、核燃料の種類、濃度、量、形状、溶液の有無などのよって変わります。そのため、臨界量以上の核燃料を１箇所に集めると、連鎖反応が一気に進み、危険です。これが臨界事故となります。</a:t>
            </a:r>
          </a:p>
        </p:txBody>
      </p:sp>
    </p:spTree>
    <p:extLst>
      <p:ext uri="{BB962C8B-B14F-4D97-AF65-F5344CB8AC3E}">
        <p14:creationId xmlns:p14="http://schemas.microsoft.com/office/powerpoint/2010/main" val="3653474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a:xfrm>
            <a:off x="685800" y="4913311"/>
            <a:ext cx="5486400" cy="3771902"/>
          </a:xfrm>
        </p:spPr>
        <p:txBody>
          <a:bodyPr/>
          <a:lstStyle/>
          <a:p>
            <a:r>
              <a:rPr kumimoji="1" lang="ja-JP" altLang="en-US" dirty="0"/>
              <a:t>放射線が物質中を通過する場合、持っているエネルギーにより、原子が持つ軌道電子をはじき出して、陽電荷を帯びた状態の原子（または陽イオンの分子）と自由な電子とに分離します。これを電離作用といいます。</a:t>
            </a:r>
          </a:p>
          <a:p>
            <a:r>
              <a:rPr kumimoji="1" lang="ja-JP" altLang="en-US" dirty="0"/>
              <a:t>電離放射線の中には、直接物質を電離するものと、間接的に電離するものがあります。</a:t>
            </a:r>
          </a:p>
          <a:p>
            <a:r>
              <a:rPr kumimoji="1" lang="el-GR" altLang="ja-JP" dirty="0"/>
              <a:t>α</a:t>
            </a:r>
            <a:r>
              <a:rPr kumimoji="1" lang="ja-JP" altLang="en-US" dirty="0"/>
              <a:t>線、</a:t>
            </a:r>
            <a:r>
              <a:rPr kumimoji="1" lang="el-GR" altLang="ja-JP" dirty="0"/>
              <a:t>β</a:t>
            </a:r>
            <a:r>
              <a:rPr kumimoji="1" lang="ja-JP" altLang="en-US" dirty="0"/>
              <a:t>線等の電気を持った粒子線は、物質を直接電離します。特に</a:t>
            </a:r>
            <a:r>
              <a:rPr kumimoji="1" lang="el-GR" altLang="ja-JP" dirty="0"/>
              <a:t>α</a:t>
            </a:r>
            <a:r>
              <a:rPr kumimoji="1" lang="ja-JP" altLang="en-US" dirty="0"/>
              <a:t>線は、</a:t>
            </a:r>
            <a:r>
              <a:rPr kumimoji="1" lang="el-GR" altLang="ja-JP" dirty="0"/>
              <a:t>β</a:t>
            </a:r>
            <a:r>
              <a:rPr kumimoji="1" lang="ja-JP" altLang="en-US" dirty="0"/>
              <a:t>線等の数百倍の密度の電離を引き起こします。</a:t>
            </a:r>
          </a:p>
          <a:p>
            <a:r>
              <a:rPr kumimoji="1" lang="el-GR" altLang="ja-JP" dirty="0"/>
              <a:t>γ</a:t>
            </a:r>
            <a:r>
              <a:rPr kumimoji="1" lang="ja-JP" altLang="en-US" dirty="0"/>
              <a:t>線、Ｘ線は、物質との相互作用によって発生した二次電子によって、物質を間接的に電離します。</a:t>
            </a:r>
            <a:endParaRPr kumimoji="1" lang="en-US" altLang="ja-JP" dirty="0"/>
          </a:p>
          <a:p>
            <a:r>
              <a:rPr kumimoji="1" lang="ja-JP" altLang="en-US" dirty="0"/>
              <a:t>蛍光作用とは、紫外線や放射線などが特別な物質に当たった時、その物質から特殊な光を出させる働きのことです。</a:t>
            </a:r>
            <a:endParaRPr kumimoji="1" lang="en-US" altLang="ja-JP" dirty="0"/>
          </a:p>
          <a:p>
            <a:r>
              <a:rPr kumimoji="1" lang="ja-JP" altLang="en-US" dirty="0"/>
              <a:t>透過作用とは、前述の通り物質を通り抜ける作用です。物質を通り抜けるときに、放射線（電荷を持つ粒子や電磁波）は、電気、磁気の作用によってエネルギーを失い、最終的には止まります。</a:t>
            </a:r>
            <a:endParaRPr kumimoji="1" lang="en-US" altLang="ja-JP" dirty="0"/>
          </a:p>
          <a:p>
            <a:r>
              <a:rPr kumimoji="1" lang="ja-JP" altLang="en-US" dirty="0"/>
              <a:t>放射線の他の作用として写真作用や化学作用もあります。写真作用の原理は、原則としてフィルムの写真と同じです。放射線が写真乳剤中の原子・分子に電離作用を及ぼしてイオンや自由電子を発生させます。このイオンを還元すると像として残ります。この像を現像、定着すると放射線の写真ができます。</a:t>
            </a:r>
            <a:endParaRPr kumimoji="1" lang="en-US" altLang="ja-JP" dirty="0"/>
          </a:p>
          <a:p>
            <a:r>
              <a:rPr kumimoji="1" lang="ja-JP" altLang="en-US" dirty="0"/>
              <a:t>出典；</a:t>
            </a:r>
            <a:r>
              <a:rPr lang="ja-JP" altLang="en-US" sz="1200" dirty="0"/>
              <a:t>「</a:t>
            </a:r>
            <a:r>
              <a:rPr kumimoji="1" lang="ja-JP" altLang="en-US" sz="1200" dirty="0"/>
              <a:t>原子力・エネルギー図面集</a:t>
            </a:r>
            <a:r>
              <a:rPr kumimoji="1" lang="en-US" altLang="ja-JP" sz="1200" dirty="0"/>
              <a:t>2015</a:t>
            </a:r>
            <a:r>
              <a:rPr kumimoji="1" lang="ja-JP" altLang="en-US" sz="1200" dirty="0"/>
              <a:t>」より改変</a:t>
            </a:r>
            <a:endParaRPr kumimoji="1" lang="ja-JP" altLang="en-US" dirty="0"/>
          </a:p>
        </p:txBody>
      </p:sp>
    </p:spTree>
    <p:extLst>
      <p:ext uri="{BB962C8B-B14F-4D97-AF65-F5344CB8AC3E}">
        <p14:creationId xmlns:p14="http://schemas.microsoft.com/office/powerpoint/2010/main" val="1001177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685800" y="4913312"/>
            <a:ext cx="5486400" cy="3952392"/>
          </a:xfrm>
        </p:spPr>
        <p:txBody>
          <a:bodyPr>
            <a:normAutofit/>
          </a:bodyPr>
          <a:lstStyle/>
          <a:p>
            <a:r>
              <a:rPr lang="ja-JP" altLang="en-US" dirty="0">
                <a:cs typeface="Meiryo UI" pitchFamily="50" charset="-128"/>
              </a:rPr>
              <a:t>放射線は人間の五感に感じないので、なんらかの手段によって検出する必要があります。放射線の検出（測定器）は、電離作用、蛍光作用などを利用して、放射線を検出し、測定することができます。</a:t>
            </a:r>
            <a:endParaRPr lang="en-US" altLang="ja-JP" dirty="0">
              <a:cs typeface="Meiryo UI" pitchFamily="50" charset="-128"/>
            </a:endParaRPr>
          </a:p>
          <a:p>
            <a:r>
              <a:rPr lang="ja-JP" altLang="ja-JP" dirty="0">
                <a:cs typeface="Meiryo UI" pitchFamily="50" charset="-128"/>
              </a:rPr>
              <a:t>放射線の検出方法と測定器の例及び主な測定対象放射線を示します。</a:t>
            </a:r>
            <a:endParaRPr lang="ja-JP" altLang="en-US" dirty="0">
              <a:cs typeface="Meiryo UI" pitchFamily="50" charset="-128"/>
            </a:endParaRPr>
          </a:p>
          <a:p>
            <a:r>
              <a:rPr lang="ja-JP" altLang="en-US" dirty="0">
                <a:cs typeface="Meiryo UI" pitchFamily="50" charset="-128"/>
              </a:rPr>
              <a:t>気体の電離作用を利用した放射線測定器に、</a:t>
            </a:r>
            <a:r>
              <a:rPr lang="ja-JP" altLang="ja-JP" dirty="0">
                <a:cs typeface="Meiryo UI" pitchFamily="50" charset="-128"/>
              </a:rPr>
              <a:t>電離箱式サーベイメータ</a:t>
            </a:r>
            <a:r>
              <a:rPr lang="ja-JP" altLang="en-US" dirty="0">
                <a:cs typeface="Meiryo UI" pitchFamily="50" charset="-128"/>
              </a:rPr>
              <a:t>があります。</a:t>
            </a:r>
            <a:r>
              <a:rPr lang="ja-JP" altLang="ja-JP" dirty="0">
                <a:cs typeface="Meiryo UI" pitchFamily="50" charset="-128"/>
              </a:rPr>
              <a:t>電離箱式サーベイメータは</a:t>
            </a:r>
            <a:r>
              <a:rPr lang="ja-JP" altLang="en-US" dirty="0">
                <a:cs typeface="Meiryo UI" pitchFamily="50" charset="-128"/>
              </a:rPr>
              <a:t>、</a:t>
            </a:r>
            <a:r>
              <a:rPr lang="ja-JP" altLang="ja-JP" dirty="0">
                <a:cs typeface="Meiryo UI" pitchFamily="50" charset="-128"/>
              </a:rPr>
              <a:t>放射線の電離作用によって</a:t>
            </a:r>
            <a:r>
              <a:rPr lang="ja-JP" altLang="en-US" dirty="0">
                <a:cs typeface="Meiryo UI" pitchFamily="50" charset="-128"/>
              </a:rPr>
              <a:t>生じた、</a:t>
            </a:r>
            <a:r>
              <a:rPr lang="ja-JP" altLang="ja-JP" dirty="0">
                <a:cs typeface="Meiryo UI" pitchFamily="50" charset="-128"/>
              </a:rPr>
              <a:t>電離箱内の空気中を流れる電流を測定することにより、放射線の量を測る測定器です。</a:t>
            </a:r>
            <a:endParaRPr lang="ja-JP" altLang="en-US" dirty="0">
              <a:cs typeface="Meiryo UI" pitchFamily="50" charset="-128"/>
            </a:endParaRPr>
          </a:p>
          <a:p>
            <a:r>
              <a:rPr lang="en-US" altLang="ja-JP" dirty="0">
                <a:cs typeface="Meiryo UI" pitchFamily="50" charset="-128"/>
              </a:rPr>
              <a:t>GM</a:t>
            </a:r>
            <a:r>
              <a:rPr lang="ja-JP" altLang="ja-JP" dirty="0">
                <a:cs typeface="Meiryo UI" pitchFamily="50" charset="-128"/>
              </a:rPr>
              <a:t>計数管式サーベイメータも放射線の電離作用を利用した測定器ですが、</a:t>
            </a:r>
            <a:r>
              <a:rPr lang="en-US" altLang="ja-JP" dirty="0">
                <a:cs typeface="Meiryo UI" pitchFamily="50" charset="-128"/>
              </a:rPr>
              <a:t>GM</a:t>
            </a:r>
            <a:r>
              <a:rPr lang="ja-JP" altLang="ja-JP" dirty="0">
                <a:cs typeface="Meiryo UI" pitchFamily="50" charset="-128"/>
              </a:rPr>
              <a:t>計数管は信号を増幅しているため電離箱よりも感度がよく、微量な放射線の測定に適しています。</a:t>
            </a:r>
            <a:endParaRPr lang="ja-JP" altLang="en-US" dirty="0">
              <a:cs typeface="Meiryo UI" pitchFamily="50" charset="-128"/>
            </a:endParaRPr>
          </a:p>
          <a:p>
            <a:r>
              <a:rPr lang="ja-JP" altLang="ja-JP" dirty="0">
                <a:cs typeface="Meiryo UI" pitchFamily="50" charset="-128"/>
              </a:rPr>
              <a:t>個人線量計の一つである電子式ポケット線量計は固体（半導体）の電離作用を利用した測定器です。同じ作用を利用したものに、γ線のエネルギーの違いから放射性核種の種類を判別するために用いられるゲルマニウム半導体γ線スペクトロメータがあります。</a:t>
            </a:r>
            <a:endParaRPr lang="ja-JP" altLang="en-US" dirty="0">
              <a:cs typeface="Meiryo UI" pitchFamily="50" charset="-128"/>
            </a:endParaRPr>
          </a:p>
          <a:p>
            <a:r>
              <a:rPr lang="ja-JP" altLang="en-US" dirty="0">
                <a:cs typeface="Meiryo UI" pitchFamily="50" charset="-128"/>
              </a:rPr>
              <a:t>蛍光作用を利用した放射線測定器に、</a:t>
            </a:r>
            <a:r>
              <a:rPr lang="ja-JP" altLang="ja-JP" dirty="0">
                <a:cs typeface="Meiryo UI" pitchFamily="50" charset="-128"/>
              </a:rPr>
              <a:t>シンチレーション式サーベイメータ</a:t>
            </a:r>
            <a:r>
              <a:rPr lang="ja-JP" altLang="en-US" dirty="0">
                <a:cs typeface="Meiryo UI" pitchFamily="50" charset="-128"/>
              </a:rPr>
              <a:t>があります。</a:t>
            </a:r>
            <a:r>
              <a:rPr lang="ja-JP" altLang="ja-JP" dirty="0">
                <a:cs typeface="Meiryo UI" pitchFamily="50" charset="-128"/>
              </a:rPr>
              <a:t>シンチレーション式サーベイメータはシンチレータと呼ばれる蛍光物質が出す光を電気信号に変えて計測することにより、放射線の量を測定する測定器です。</a:t>
            </a:r>
            <a:endParaRPr lang="ja-JP" altLang="en-US" dirty="0">
              <a:cs typeface="Meiryo UI" pitchFamily="50" charset="-128"/>
            </a:endParaRPr>
          </a:p>
          <a:p>
            <a:r>
              <a:rPr lang="en-US" altLang="ja-JP" dirty="0">
                <a:cs typeface="Meiryo UI" pitchFamily="50" charset="-128"/>
              </a:rPr>
              <a:t>TLD</a:t>
            </a:r>
            <a:r>
              <a:rPr lang="ja-JP" altLang="ja-JP" dirty="0">
                <a:cs typeface="Meiryo UI" pitchFamily="50" charset="-128"/>
              </a:rPr>
              <a:t>（熱ルミネセンス線量計）及び蛍光ガラス線量計は、放射線を照射した後に所要の処理を施すことにより蛍光を発する作用を利用しています。</a:t>
            </a:r>
          </a:p>
          <a:p>
            <a:pPr lvl="0">
              <a:defRPr/>
            </a:pPr>
            <a:endParaRPr lang="ja-JP" altLang="en-US" dirty="0">
              <a:cs typeface="Meiryo UI" pitchFamily="50" charset="-128"/>
            </a:endParaRPr>
          </a:p>
          <a:p>
            <a:endParaRPr kumimoji="1" lang="ja-JP" altLang="en-US" dirty="0"/>
          </a:p>
        </p:txBody>
      </p:sp>
    </p:spTree>
    <p:extLst>
      <p:ext uri="{BB962C8B-B14F-4D97-AF65-F5344CB8AC3E}">
        <p14:creationId xmlns:p14="http://schemas.microsoft.com/office/powerpoint/2010/main" val="4190154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放射線が物質に当たった場合、放射線の「エネルギーがどれだけ物質に吸収されたか」を表す量を吸収線量といいます。吸収線量の単位には</a:t>
            </a:r>
            <a:r>
              <a:rPr kumimoji="1" lang="en-US" altLang="ja-JP" dirty="0" err="1"/>
              <a:t>Gy</a:t>
            </a:r>
            <a:r>
              <a:rPr kumimoji="1" lang="ja-JP" altLang="en-US" dirty="0"/>
              <a:t>（グレイ）を用います。１</a:t>
            </a:r>
            <a:r>
              <a:rPr kumimoji="1" lang="en-US" altLang="ja-JP" dirty="0" err="1"/>
              <a:t>Gy</a:t>
            </a:r>
            <a:r>
              <a:rPr kumimoji="1" lang="ja-JP" altLang="en-US" dirty="0"/>
              <a:t>は、物質１</a:t>
            </a:r>
            <a:r>
              <a:rPr kumimoji="1" lang="en-US" altLang="ja-JP" dirty="0"/>
              <a:t>kg</a:t>
            </a:r>
            <a:r>
              <a:rPr kumimoji="1" lang="ja-JP" altLang="en-US" dirty="0"/>
              <a:t>当たり１ジュールのエネルギーが吸収されたときの放射線量です。</a:t>
            </a:r>
            <a:endParaRPr kumimoji="1" lang="en-US" altLang="ja-JP" dirty="0"/>
          </a:p>
          <a:p>
            <a:r>
              <a:rPr kumimoji="1" lang="ja-JP" altLang="en-US" dirty="0"/>
              <a:t>人が被ばくしたとき、放射線が人体に与えた影響の大きさを表す単位が</a:t>
            </a:r>
            <a:r>
              <a:rPr kumimoji="1" lang="en-US" altLang="ja-JP" dirty="0" err="1"/>
              <a:t>Sv</a:t>
            </a:r>
            <a:r>
              <a:rPr kumimoji="1" lang="ja-JP" altLang="en-US" dirty="0"/>
              <a:t>（シーベルト）です。人体への影響は、各組織・臓器に対する影響と全身に対する影響とに分けて評価します。各組織・臓器に対する影響を「等価線量」、全身に対する影響を「実効線量」といいます。等価線量、実効線量ともに</a:t>
            </a:r>
            <a:r>
              <a:rPr kumimoji="1" lang="en-US" altLang="ja-JP" dirty="0" err="1"/>
              <a:t>Sv</a:t>
            </a:r>
            <a:r>
              <a:rPr kumimoji="1" lang="ja-JP" altLang="en-US" dirty="0"/>
              <a:t>で表します。</a:t>
            </a:r>
          </a:p>
          <a:p>
            <a:r>
              <a:rPr kumimoji="1" lang="ja-JP" altLang="en-US" dirty="0"/>
              <a:t>放射線による各組織・臓器への影響は、吸収線量が同じでも、受けた放射線の種類やエネルギーによって異なることが知られています。この放射線の種類やエネルギーによる影響の違い（放射線荷重係数）を考慮して、各組織・臓器への影響を評価した線量が等価線量です。甲状腺の等価線量、水晶体の等価線量といった使われかたをします。各組織・臓器は、受けた等価線量が同じでも、その部位により影響の現れ方（感受性）が異なります。各組織・臓器の等価線量にこの影響の現れ方の違い（組織荷重係数）を加味して全身について合計したものが実効線量です。防災業務活動では実効線量を指標とします。</a:t>
            </a:r>
          </a:p>
          <a:p>
            <a:r>
              <a:rPr kumimoji="1" lang="en-US" altLang="ja-JP" dirty="0" err="1"/>
              <a:t>Sv</a:t>
            </a:r>
            <a:r>
              <a:rPr kumimoji="1" lang="ja-JP" altLang="en-US" dirty="0"/>
              <a:t>は単独で使う以外に、単位時間当たりの線量としての</a:t>
            </a:r>
            <a:r>
              <a:rPr kumimoji="1" lang="en-US" altLang="ja-JP" dirty="0" err="1"/>
              <a:t>Sv</a:t>
            </a:r>
            <a:r>
              <a:rPr kumimoji="1" lang="en-US" altLang="ja-JP" dirty="0"/>
              <a:t>/h</a:t>
            </a:r>
            <a:r>
              <a:rPr kumimoji="1" lang="ja-JP" altLang="en-US" dirty="0"/>
              <a:t>（</a:t>
            </a:r>
            <a:r>
              <a:rPr kumimoji="1" lang="en-US" altLang="ja-JP" dirty="0"/>
              <a:t>1</a:t>
            </a:r>
            <a:r>
              <a:rPr kumimoji="1" lang="ja-JP" altLang="en-US" dirty="0"/>
              <a:t>時間当たりの線量）や</a:t>
            </a:r>
            <a:r>
              <a:rPr kumimoji="1" lang="en-US" altLang="ja-JP" dirty="0" err="1"/>
              <a:t>Sv</a:t>
            </a:r>
            <a:r>
              <a:rPr kumimoji="1" lang="en-US" altLang="ja-JP" dirty="0"/>
              <a:t>/</a:t>
            </a:r>
            <a:r>
              <a:rPr kumimoji="1" lang="ja-JP" altLang="en-US" dirty="0"/>
              <a:t>年（年間当たりの線量）のような使い方があります。自然界のバックグラウンド線量率は</a:t>
            </a:r>
            <a:r>
              <a:rPr kumimoji="1" lang="el-GR" altLang="ja-JP" dirty="0"/>
              <a:t>μ</a:t>
            </a:r>
            <a:r>
              <a:rPr kumimoji="1" lang="en-US" altLang="ja-JP" dirty="0" err="1"/>
              <a:t>Sv</a:t>
            </a:r>
            <a:r>
              <a:rPr kumimoji="1" lang="en-US" altLang="ja-JP" dirty="0"/>
              <a:t>/h</a:t>
            </a:r>
            <a:r>
              <a:rPr kumimoji="1" lang="ja-JP" altLang="en-US" dirty="0"/>
              <a:t>又はｎ</a:t>
            </a:r>
            <a:r>
              <a:rPr kumimoji="1" lang="en-US" altLang="ja-JP" dirty="0" err="1"/>
              <a:t>Sv</a:t>
            </a:r>
            <a:r>
              <a:rPr kumimoji="1" lang="en-US" altLang="ja-JP" dirty="0"/>
              <a:t>/h</a:t>
            </a:r>
            <a:r>
              <a:rPr kumimoji="1" lang="ja-JP" altLang="en-US" dirty="0"/>
              <a:t>で表され、緊急時の防護対策では</a:t>
            </a:r>
            <a:r>
              <a:rPr kumimoji="1" lang="ja-JP" altLang="en-US" dirty="0" err="1"/>
              <a:t>ｍ</a:t>
            </a:r>
            <a:r>
              <a:rPr kumimoji="1" lang="en-US" altLang="ja-JP" dirty="0" err="1"/>
              <a:t>Sv</a:t>
            </a:r>
            <a:r>
              <a:rPr kumimoji="1" lang="en-US" altLang="ja-JP" dirty="0"/>
              <a:t>/h</a:t>
            </a:r>
            <a:r>
              <a:rPr kumimoji="1" lang="ja-JP" altLang="en-US" dirty="0"/>
              <a:t>や</a:t>
            </a:r>
            <a:r>
              <a:rPr kumimoji="1" lang="ja-JP" altLang="en-US" dirty="0" err="1"/>
              <a:t>ｍ</a:t>
            </a:r>
            <a:r>
              <a:rPr kumimoji="1" lang="en-US" altLang="ja-JP" dirty="0" err="1"/>
              <a:t>Sv</a:t>
            </a:r>
            <a:r>
              <a:rPr kumimoji="1" lang="ja-JP" altLang="en-US" dirty="0"/>
              <a:t>が多く使われます。</a:t>
            </a:r>
            <a:endParaRPr kumimoji="1" lang="en-US" altLang="ja-JP" dirty="0"/>
          </a:p>
          <a:p>
            <a:r>
              <a:rPr kumimoji="1" lang="ja-JP" altLang="en-US" dirty="0"/>
              <a:t>出典：環境省「放射線による健康影響等に関する統一的な基礎資料平成</a:t>
            </a:r>
            <a:r>
              <a:rPr kumimoji="1" lang="en-US" altLang="ja-JP" dirty="0"/>
              <a:t>29</a:t>
            </a:r>
            <a:r>
              <a:rPr kumimoji="1" lang="ja-JP" altLang="en-US" dirty="0"/>
              <a:t>年度版」より改変</a:t>
            </a:r>
          </a:p>
        </p:txBody>
      </p:sp>
    </p:spTree>
    <p:extLst>
      <p:ext uri="{BB962C8B-B14F-4D97-AF65-F5344CB8AC3E}">
        <p14:creationId xmlns:p14="http://schemas.microsoft.com/office/powerpoint/2010/main" val="550268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913311"/>
            <a:ext cx="5486400" cy="3771901"/>
          </a:xfrm>
        </p:spPr>
        <p:txBody>
          <a:bodyPr/>
          <a:lstStyle/>
          <a:p>
            <a:r>
              <a:rPr kumimoji="1" lang="ja-JP" altLang="en-US" dirty="0"/>
              <a:t>人が被ばくしたとき、放射線が人体に与えた影響の大きさを表す単位が</a:t>
            </a:r>
            <a:r>
              <a:rPr kumimoji="1" lang="en-US" altLang="ja-JP" dirty="0" err="1"/>
              <a:t>Sv</a:t>
            </a:r>
            <a:r>
              <a:rPr kumimoji="1" lang="ja-JP" altLang="en-US" dirty="0"/>
              <a:t>（シーベルト）です。</a:t>
            </a:r>
          </a:p>
          <a:p>
            <a:r>
              <a:rPr kumimoji="1" lang="ja-JP" altLang="en-US" dirty="0"/>
              <a:t>人体への影響は、各組織・臓器に対する影響と全身に対する影響とに分けて評価します。各組織・臓器に対する影響を「等価線量」、全身に対する影響を「実効線量」で表します。等価線量、実効線量ともに単位は</a:t>
            </a:r>
            <a:r>
              <a:rPr kumimoji="1" lang="en-US" altLang="ja-JP" dirty="0" err="1"/>
              <a:t>Sv</a:t>
            </a:r>
            <a:r>
              <a:rPr kumimoji="1" lang="ja-JP" altLang="en-US" dirty="0"/>
              <a:t>です。</a:t>
            </a:r>
          </a:p>
          <a:p>
            <a:r>
              <a:rPr kumimoji="1" lang="ja-JP" altLang="en-US" dirty="0"/>
              <a:t>放射線による各組織・臓器への影響は、吸収線量が同じでも、受けた放射線の種類やエネルギーによって異なることが知られています。この放射線の種類やエネルギーによる影響の違い（放射線荷重係数）を考慮して、各組織・臓器への影響を評価した線量が等価線量です。甲状腺の等価線量、水晶体の等価線量といった使われかたをします。</a:t>
            </a:r>
          </a:p>
          <a:p>
            <a:r>
              <a:rPr kumimoji="1" lang="ja-JP" altLang="en-US" dirty="0"/>
              <a:t>各組織・臓器は、受けた等価線量が同じでも、その臓器により影響の現れ方（感受性）が異なります。各組織・臓器の等価線量にこの影響の現れ方の違い（組織荷重係数）を加味して全身について合計したものが実効線量です。防災業務活動では実効線量を測定することになり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出典：環境省「放射線による健康影響等に関する統一的な基礎資料平成</a:t>
            </a:r>
            <a:r>
              <a:rPr kumimoji="1" lang="en-US" altLang="ja-JP" dirty="0"/>
              <a:t>29</a:t>
            </a:r>
            <a:r>
              <a:rPr kumimoji="1" lang="ja-JP" altLang="en-US" dirty="0"/>
              <a:t>年度版」より改変</a:t>
            </a:r>
          </a:p>
        </p:txBody>
      </p:sp>
    </p:spTree>
    <p:extLst>
      <p:ext uri="{BB962C8B-B14F-4D97-AF65-F5344CB8AC3E}">
        <p14:creationId xmlns:p14="http://schemas.microsoft.com/office/powerpoint/2010/main" val="3719042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Bq</a:t>
            </a:r>
            <a:r>
              <a:rPr kumimoji="1" lang="ja-JP" altLang="en-US"/>
              <a:t>、</a:t>
            </a:r>
            <a:r>
              <a:rPr lang="en-US" altLang="ja-JP" dirty="0" err="1"/>
              <a:t>Sv</a:t>
            </a:r>
            <a:r>
              <a:rPr kumimoji="1" lang="ja-JP" altLang="en-US"/>
              <a:t>、</a:t>
            </a:r>
            <a:r>
              <a:rPr kumimoji="1" lang="en-US" altLang="ja-JP" dirty="0" err="1"/>
              <a:t>Gy</a:t>
            </a:r>
            <a:r>
              <a:rPr kumimoji="1" lang="ja-JP" altLang="en-US"/>
              <a:t>などの単位の他に、接頭語が使われます。</a:t>
            </a:r>
          </a:p>
          <a:p>
            <a:r>
              <a:rPr kumimoji="1" lang="ja-JP" altLang="en-US"/>
              <a:t>これは、放射線の分野で扱う数値が非常に大きいものから小さいものまであり、その数値をそのまま表現したら分かりにくいため、特に、Ｍ（メガ、百万倍）、ｍ（ミリ、千分の一）、</a:t>
            </a:r>
            <a:r>
              <a:rPr kumimoji="1" lang="el-GR" altLang="ja-JP" dirty="0"/>
              <a:t>μ</a:t>
            </a:r>
            <a:r>
              <a:rPr kumimoji="1" lang="ja-JP" altLang="el-GR"/>
              <a:t>（</a:t>
            </a:r>
            <a:r>
              <a:rPr kumimoji="1" lang="ja-JP" altLang="en-US"/>
              <a:t>マイクロ、百万分の一）、ｎ（ナノ、十億分の一）などの接頭語か多く使われます。</a:t>
            </a:r>
          </a:p>
          <a:p>
            <a:r>
              <a:rPr kumimoji="1" lang="en-US" altLang="ja-JP" dirty="0"/>
              <a:t>1Sv</a:t>
            </a:r>
            <a:r>
              <a:rPr kumimoji="1" lang="ja-JP" altLang="en-US"/>
              <a:t>は</a:t>
            </a:r>
            <a:r>
              <a:rPr kumimoji="1" lang="en-US" altLang="ja-JP" dirty="0"/>
              <a:t>1000mSv</a:t>
            </a:r>
            <a:r>
              <a:rPr kumimoji="1" lang="ja-JP" altLang="en-US"/>
              <a:t>であり、</a:t>
            </a:r>
            <a:r>
              <a:rPr kumimoji="1" lang="en-US" altLang="ja-JP" dirty="0"/>
              <a:t>1,000,000µSv</a:t>
            </a:r>
            <a:r>
              <a:rPr kumimoji="1" lang="ja-JP" altLang="en-US"/>
              <a:t>ということになります。</a:t>
            </a:r>
          </a:p>
        </p:txBody>
      </p:sp>
    </p:spTree>
    <p:extLst>
      <p:ext uri="{BB962C8B-B14F-4D97-AF65-F5344CB8AC3E}">
        <p14:creationId xmlns:p14="http://schemas.microsoft.com/office/powerpoint/2010/main" val="3502858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日常生活をする中で、知らず識ら</a:t>
            </a:r>
            <a:r>
              <a:rPr kumimoji="1" lang="ja-JP" altLang="en-US" dirty="0" err="1"/>
              <a:t>ず</a:t>
            </a:r>
            <a:r>
              <a:rPr kumimoji="1" lang="ja-JP" altLang="en-US" dirty="0"/>
              <a:t>、私たちは放射線を受けています。</a:t>
            </a:r>
            <a:endParaRPr kumimoji="1" lang="en-US" altLang="ja-JP" dirty="0"/>
          </a:p>
          <a:p>
            <a:r>
              <a:rPr kumimoji="1" lang="ja-JP" altLang="en-US" dirty="0"/>
              <a:t>宇宙からそして大地から受ける自然放射線による外部被ばくや、食物や空気中のラドンから受ける自然由来の放射性物質から受ける内部被ばくは、合計すると年間で</a:t>
            </a:r>
            <a:r>
              <a:rPr kumimoji="1" lang="en-US" altLang="ja-JP" dirty="0"/>
              <a:t>2.4mSv </a:t>
            </a:r>
            <a:r>
              <a:rPr kumimoji="1" lang="ja-JP" altLang="en-US" dirty="0"/>
              <a:t>になります</a:t>
            </a:r>
            <a:r>
              <a:rPr kumimoji="1" lang="en-US" altLang="ja-JP" dirty="0"/>
              <a:t>(</a:t>
            </a:r>
            <a:r>
              <a:rPr kumimoji="1" lang="ja-JP" altLang="en-US" dirty="0"/>
              <a:t>世界平均）。また日本においては放射線検査等で受ける医療被ばくによる線量が世界的に見て大きいことが知られています。これは一回の検査あたりの被ばく量が大きい</a:t>
            </a:r>
            <a:r>
              <a:rPr kumimoji="1" lang="en-US" altLang="ja-JP" dirty="0"/>
              <a:t>CT</a:t>
            </a:r>
            <a:r>
              <a:rPr kumimoji="1" lang="ja-JP" altLang="en-US" dirty="0"/>
              <a:t>検査が広く普及していることや胃がん検診で上部消化器検査が行われているためと考えられます。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cs typeface="Meiryo UI" pitchFamily="50" charset="-128"/>
              </a:rPr>
              <a:t>日本人が欧米諸国に比べて食品からの線量が高い理由は、魚介類を多く摂取する日本人の食生活が関係しています。魚介類にはポロニウム２１０が多く含まれているため、その分、実効線量が大きくなっています。一方、ラドン・トロンによる被ばくが少ないのは、日本家屋は通気性が良く、地中から屋内に侵入したラドン・トロンが速やかに屋外に拡散するためと考えられています。</a:t>
            </a:r>
            <a:endParaRPr kumimoji="1" lang="en-US" altLang="ja-JP" dirty="0"/>
          </a:p>
          <a:p>
            <a:r>
              <a:rPr kumimoji="1" lang="ja-JP" altLang="en-US" dirty="0"/>
              <a:t>出典；</a:t>
            </a:r>
            <a:r>
              <a:rPr kumimoji="1" lang="ja-JP" altLang="en-US" sz="1200" dirty="0"/>
              <a:t>環境省「放射線による健康影響等に関する統一的な基礎資料平成</a:t>
            </a:r>
            <a:r>
              <a:rPr kumimoji="1" lang="en-US" altLang="ja-JP" sz="1200" dirty="0"/>
              <a:t>29</a:t>
            </a:r>
            <a:r>
              <a:rPr kumimoji="1" lang="ja-JP" altLang="en-US" sz="1200" dirty="0"/>
              <a:t>年度版」</a:t>
            </a:r>
            <a:endParaRPr kumimoji="1" lang="ja-JP" altLang="en-US" dirty="0"/>
          </a:p>
        </p:txBody>
      </p:sp>
    </p:spTree>
    <p:extLst>
      <p:ext uri="{BB962C8B-B14F-4D97-AF65-F5344CB8AC3E}">
        <p14:creationId xmlns:p14="http://schemas.microsoft.com/office/powerpoint/2010/main" val="832444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a:xfrm>
            <a:off x="685800" y="4913311"/>
            <a:ext cx="5486400" cy="3771902"/>
          </a:xfrm>
        </p:spPr>
        <p:txBody>
          <a:bodyPr/>
          <a:lstStyle/>
          <a:p>
            <a:r>
              <a:rPr kumimoji="1" lang="ja-JP" altLang="en-US" dirty="0"/>
              <a:t>日本国内でも、大地からの放射線レベルにはわずかに差があります。</a:t>
            </a:r>
          </a:p>
          <a:p>
            <a:r>
              <a:rPr kumimoji="1" lang="ja-JP" altLang="en-US" dirty="0"/>
              <a:t>関東ローム層が大地からの放射線を遮へいする関東平野では、おおむね大地からの放射線量は少なくなっています。一方、花崗岩が直接地表に露出した地質が多い西日本では、東日本より大地からの放射線の量が高い傾向にあります。</a:t>
            </a:r>
            <a:endParaRPr kumimoji="1" lang="en-US" altLang="ja-JP" dirty="0"/>
          </a:p>
          <a:p>
            <a:r>
              <a:rPr kumimoji="1" lang="ja-JP" altLang="en-US" dirty="0"/>
              <a:t>最も高い岐阜県と最も低い神奈川県では年間</a:t>
            </a:r>
            <a:r>
              <a:rPr kumimoji="1" lang="en-US" altLang="ja-JP" dirty="0"/>
              <a:t>0.4</a:t>
            </a:r>
            <a:r>
              <a:rPr kumimoji="1" lang="ja-JP" altLang="en-US" dirty="0"/>
              <a:t>ミリシーベルトの差があるといわれています。しかし、だからといって、西日本に住んでいる人達に、放射線による悪影響がある、ということではありません。そのような事実はありません。この高低差はあくまで、低い自然放射線のレベルの中での高低差であって、日常生活の範囲での話です。</a:t>
            </a:r>
            <a:endParaRPr kumimoji="1" lang="en-US" altLang="ja-JP" dirty="0"/>
          </a:p>
          <a:p>
            <a:r>
              <a:rPr kumimoji="1" lang="ja-JP" altLang="en-US" dirty="0"/>
              <a:t>大地からの放射線を計算で求めるには、大地に含まれるウランとトリウムとカリウム（放射性</a:t>
            </a:r>
            <a:r>
              <a:rPr kumimoji="1" lang="en-US" altLang="ja-JP" dirty="0"/>
              <a:t>K-40</a:t>
            </a:r>
            <a:r>
              <a:rPr kumimoji="1" lang="ja-JP" altLang="en-US" dirty="0"/>
              <a:t>）の濃度を用いますが、すでに公表されている元素の濃度分布図である地球化学図のデータを用いることがで</a:t>
            </a:r>
            <a:r>
              <a:rPr lang="ja-JP" altLang="en-US" dirty="0"/>
              <a:t>きます。</a:t>
            </a:r>
            <a:endParaRPr lang="en-US" altLang="ja-JP" dirty="0"/>
          </a:p>
          <a:p>
            <a:r>
              <a:rPr kumimoji="1" lang="ja-JP" altLang="en-US" dirty="0"/>
              <a:t>地上</a:t>
            </a:r>
            <a:r>
              <a:rPr kumimoji="1" lang="en-US" altLang="ja-JP" dirty="0"/>
              <a:t>1m</a:t>
            </a:r>
            <a:r>
              <a:rPr kumimoji="1" lang="ja-JP" altLang="en-US" dirty="0"/>
              <a:t>の高さでの線量率</a:t>
            </a:r>
            <a:r>
              <a:rPr kumimoji="1" lang="en-US" altLang="ja-JP" dirty="0"/>
              <a:t>D(</a:t>
            </a:r>
            <a:r>
              <a:rPr kumimoji="1" lang="en-US" altLang="ja-JP" dirty="0" err="1"/>
              <a:t>nGy</a:t>
            </a:r>
            <a:r>
              <a:rPr kumimoji="1" lang="en-US" altLang="ja-JP" dirty="0"/>
              <a:t>/h)</a:t>
            </a:r>
            <a:r>
              <a:rPr kumimoji="1" lang="ja-JP" altLang="en-US" dirty="0"/>
              <a:t>の計算</a:t>
            </a:r>
            <a:endParaRPr kumimoji="1" lang="en-US" altLang="ja-JP" dirty="0"/>
          </a:p>
          <a:p>
            <a:r>
              <a:rPr lang="en" altLang="ja-JP" i="1" dirty="0"/>
              <a:t>D</a:t>
            </a:r>
            <a:r>
              <a:rPr lang="en" altLang="ja-JP" dirty="0"/>
              <a:t> = 13.0 </a:t>
            </a:r>
            <a:r>
              <a:rPr lang="en" altLang="ja-JP" i="1" dirty="0"/>
              <a:t>C</a:t>
            </a:r>
            <a:r>
              <a:rPr lang="en" altLang="ja-JP" i="1" baseline="-25000" dirty="0"/>
              <a:t>K</a:t>
            </a:r>
            <a:r>
              <a:rPr lang="en" altLang="ja-JP" dirty="0"/>
              <a:t> + 5.4 </a:t>
            </a:r>
            <a:r>
              <a:rPr lang="en" altLang="ja-JP" i="1" dirty="0"/>
              <a:t>C</a:t>
            </a:r>
            <a:r>
              <a:rPr lang="en" altLang="ja-JP" i="1" baseline="-25000" dirty="0"/>
              <a:t>U</a:t>
            </a:r>
            <a:r>
              <a:rPr lang="en" altLang="ja-JP" dirty="0"/>
              <a:t> + 2.7 </a:t>
            </a:r>
            <a:r>
              <a:rPr lang="en" altLang="ja-JP" i="1" dirty="0" err="1"/>
              <a:t>C</a:t>
            </a:r>
            <a:r>
              <a:rPr lang="en" altLang="ja-JP" i="1" baseline="-25000" dirty="0" err="1"/>
              <a:t>Th</a:t>
            </a:r>
            <a:endParaRPr lang="en" altLang="ja-JP" i="1" baseline="-25000" dirty="0"/>
          </a:p>
          <a:p>
            <a:r>
              <a:rPr lang="ja-JP" altLang="en-US" dirty="0"/>
              <a:t>ここで</a:t>
            </a:r>
            <a:r>
              <a:rPr lang="en-US" altLang="ja-JP" dirty="0"/>
              <a:t>CK(%), CU(ppm), </a:t>
            </a:r>
            <a:r>
              <a:rPr lang="en-US" altLang="ja-JP" dirty="0" err="1"/>
              <a:t>CTh</a:t>
            </a:r>
            <a:r>
              <a:rPr lang="en-US" altLang="ja-JP" dirty="0"/>
              <a:t>(ppm)</a:t>
            </a:r>
            <a:r>
              <a:rPr lang="ja-JP" altLang="en-US" dirty="0"/>
              <a:t>はそれぞれカリウム、ウラン、トリウムの濃度です。単位はナノグレイ</a:t>
            </a:r>
            <a:r>
              <a:rPr lang="en-US" altLang="ja-JP" dirty="0"/>
              <a:t>(</a:t>
            </a:r>
            <a:r>
              <a:rPr lang="en-US" altLang="ja-JP" dirty="0" err="1"/>
              <a:t>nGy</a:t>
            </a:r>
            <a:r>
              <a:rPr lang="en-US" altLang="ja-JP" dirty="0"/>
              <a:t>)</a:t>
            </a:r>
            <a:r>
              <a:rPr lang="ja-JP" altLang="en-US" dirty="0"/>
              <a:t>であるのでこれをマイクログレイ</a:t>
            </a:r>
            <a:r>
              <a:rPr lang="en-US" altLang="ja-JP" dirty="0"/>
              <a:t>(</a:t>
            </a:r>
            <a:r>
              <a:rPr lang="en-US" altLang="ja-JP" dirty="0" err="1"/>
              <a:t>μGy</a:t>
            </a:r>
            <a:r>
              <a:rPr lang="en-US" altLang="ja-JP" dirty="0"/>
              <a:t>)</a:t>
            </a:r>
            <a:r>
              <a:rPr lang="ja-JP" altLang="en-US" dirty="0"/>
              <a:t>に換算して表したのが上図です。</a:t>
            </a:r>
          </a:p>
          <a:p>
            <a:endParaRPr kumimoji="1" lang="en-US" altLang="ja-JP" dirty="0"/>
          </a:p>
          <a:p>
            <a:r>
              <a:rPr kumimoji="1" lang="ja-JP" altLang="en-US" dirty="0"/>
              <a:t>出典：</a:t>
            </a:r>
            <a:r>
              <a:rPr kumimoji="1" lang="ja-JP" altLang="en-US" sz="1200" dirty="0"/>
              <a:t>環境省「放射線による健康影響等に関する統一的な基礎資料平成</a:t>
            </a:r>
            <a:r>
              <a:rPr kumimoji="1" lang="en-US" altLang="ja-JP" sz="1200" dirty="0"/>
              <a:t>29</a:t>
            </a:r>
            <a:r>
              <a:rPr kumimoji="1" lang="ja-JP" altLang="en-US" sz="1200" dirty="0"/>
              <a:t>年度版」</a:t>
            </a:r>
            <a:r>
              <a:rPr kumimoji="1" lang="ja-JP" altLang="en-US" dirty="0"/>
              <a:t>（日本地質学会ウェブサイトより引用）</a:t>
            </a:r>
            <a:endParaRPr kumimoji="1" lang="en-US" altLang="ja-JP" dirty="0"/>
          </a:p>
          <a:p>
            <a:pPr marL="0" marR="0" indent="144000" algn="l" defTabSz="914400" rtl="0" eaLnBrk="1" fontAlgn="auto" latinLnBrk="0" hangingPunct="1">
              <a:lnSpc>
                <a:spcPct val="100000"/>
              </a:lnSpc>
              <a:spcBef>
                <a:spcPts val="0"/>
              </a:spcBef>
              <a:spcAft>
                <a:spcPts val="0"/>
              </a:spcAft>
              <a:buClrTx/>
              <a:buSzTx/>
              <a:buFontTx/>
              <a:buNone/>
              <a:tabLst/>
              <a:defRPr/>
            </a:pPr>
            <a:r>
              <a:rPr kumimoji="1" lang="ja-JP" altLang="en-US" dirty="0"/>
              <a:t>　　　　産総研地質調査総合センターウェブサイト（</a:t>
            </a:r>
            <a:r>
              <a:rPr kumimoji="1" lang="en-US" altLang="ja-JP" dirty="0"/>
              <a:t>http://</a:t>
            </a:r>
            <a:r>
              <a:rPr kumimoji="1" lang="en-US" altLang="ja-JP" dirty="0" err="1"/>
              <a:t>www.geosociety.jp</a:t>
            </a:r>
            <a:r>
              <a:rPr kumimoji="1" lang="en-US" altLang="ja-JP" dirty="0"/>
              <a:t>/hazard/content0058.html</a:t>
            </a:r>
            <a:r>
              <a:rPr kumimoji="1" lang="ja-JP" altLang="en-US" dirty="0"/>
              <a:t>）</a:t>
            </a:r>
            <a:endParaRPr kumimoji="1" lang="en-US" altLang="ja-JP" dirty="0"/>
          </a:p>
          <a:p>
            <a:r>
              <a:rPr lang="ja-JP" altLang="en-US" dirty="0"/>
              <a:t>参考：</a:t>
            </a:r>
            <a:r>
              <a:rPr lang="en-US" altLang="ja-JP" dirty="0"/>
              <a:t>https://</a:t>
            </a:r>
            <a:r>
              <a:rPr lang="en-US" altLang="ja-JP" dirty="0" err="1"/>
              <a:t>gbank.gsj.jp</a:t>
            </a:r>
            <a:r>
              <a:rPr lang="en-US" altLang="ja-JP" dirty="0"/>
              <a:t>/</a:t>
            </a:r>
            <a:r>
              <a:rPr lang="en-US" altLang="ja-JP" dirty="0" err="1"/>
              <a:t>geochemmap</a:t>
            </a:r>
            <a:r>
              <a:rPr lang="en-US" altLang="ja-JP" dirty="0"/>
              <a:t>/</a:t>
            </a:r>
          </a:p>
          <a:p>
            <a:r>
              <a:rPr lang="ja-JP" altLang="en-US" dirty="0"/>
              <a:t>　　　　</a:t>
            </a:r>
            <a:r>
              <a:rPr lang="en-US" altLang="ja-JP" dirty="0"/>
              <a:t>https://</a:t>
            </a:r>
            <a:r>
              <a:rPr lang="en-US" altLang="ja-JP" dirty="0" err="1"/>
              <a:t>gbank.gsj.jp</a:t>
            </a:r>
            <a:r>
              <a:rPr lang="en-US" altLang="ja-JP" dirty="0"/>
              <a:t>/</a:t>
            </a:r>
            <a:r>
              <a:rPr lang="en-US" altLang="ja-JP" dirty="0" err="1"/>
              <a:t>geochemmap</a:t>
            </a:r>
            <a:r>
              <a:rPr lang="en-US" altLang="ja-JP" dirty="0"/>
              <a:t>/</a:t>
            </a:r>
            <a:r>
              <a:rPr lang="en-US" altLang="ja-JP" dirty="0" err="1"/>
              <a:t>setumei</a:t>
            </a:r>
            <a:r>
              <a:rPr lang="en-US" altLang="ja-JP" dirty="0"/>
              <a:t>/radiation/</a:t>
            </a:r>
            <a:r>
              <a:rPr lang="en-US" altLang="ja-JP" dirty="0" err="1"/>
              <a:t>setumei-radiation.htm</a:t>
            </a:r>
            <a:endParaRPr lang="ja-JP" altLang="en-US" dirty="0"/>
          </a:p>
        </p:txBody>
      </p:sp>
    </p:spTree>
    <p:extLst>
      <p:ext uri="{BB962C8B-B14F-4D97-AF65-F5344CB8AC3E}">
        <p14:creationId xmlns:p14="http://schemas.microsoft.com/office/powerpoint/2010/main" val="1895236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5398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放射線の事故、災害対応、マニュアルを使用する際には、放射線、放射性物質、放射能という用語を知っておく必要があります。</a:t>
            </a:r>
          </a:p>
          <a:p>
            <a:r>
              <a:rPr kumimoji="1" lang="ja-JP" altLang="en-US" dirty="0"/>
              <a:t>放射線とは、放射性物質から出てくるエネルギーです。種類としては、高いエネルギーを持つ電磁波のガンマ線、エックス線と高速で動く粒子線のアルファ（</a:t>
            </a:r>
            <a:r>
              <a:rPr kumimoji="1" lang="en-US" altLang="ja-JP" dirty="0"/>
              <a:t>α</a:t>
            </a:r>
            <a:r>
              <a:rPr kumimoji="1" lang="ja-JP" altLang="en-US" dirty="0"/>
              <a:t>）線、ベータ（</a:t>
            </a:r>
            <a:r>
              <a:rPr kumimoji="1" lang="en-US" altLang="ja-JP" dirty="0"/>
              <a:t>β</a:t>
            </a:r>
            <a:r>
              <a:rPr kumimoji="1" lang="ja-JP" altLang="en-US" dirty="0"/>
              <a:t>）線などがあります。中性子線は、電荷を持たない放射線です。放射線は原子核が不安定な状態から安定な状態に変化（壊変）するときに放出したり、原子核以外では発生装置からも放出されます。</a:t>
            </a:r>
          </a:p>
          <a:p>
            <a:r>
              <a:rPr kumimoji="1" lang="ja-JP" altLang="en-US" dirty="0"/>
              <a:t>原子は原子核とその周りを回る電子から構成されており、原子核はプラスの電荷を持つ陽子と電荷を持たない中性子で構成されています。原子核がエネルギー的に不安定は場合、安定になろうとして放射線を放出します。原子核から放射線を放出することを壊変といい、壊変は大きく分けると</a:t>
            </a:r>
            <a:r>
              <a:rPr kumimoji="1" lang="el-GR" altLang="ja-JP" dirty="0"/>
              <a:t>α</a:t>
            </a:r>
            <a:r>
              <a:rPr kumimoji="1" lang="ja-JP" altLang="en-US" dirty="0"/>
              <a:t>壊変と　</a:t>
            </a:r>
            <a:r>
              <a:rPr kumimoji="1" lang="el-GR" altLang="ja-JP" dirty="0"/>
              <a:t>β</a:t>
            </a:r>
            <a:r>
              <a:rPr kumimoji="1" lang="ja-JP" altLang="en-US" dirty="0"/>
              <a:t>壊変があります。</a:t>
            </a:r>
          </a:p>
          <a:p>
            <a:r>
              <a:rPr kumimoji="1" lang="ja-JP" altLang="en-US" dirty="0"/>
              <a:t>放射線は五感で感じることができませんが、測定器で検知、計測ができます。</a:t>
            </a:r>
          </a:p>
          <a:p>
            <a:r>
              <a:rPr kumimoji="1" lang="ja-JP" altLang="en-US" dirty="0"/>
              <a:t>放射性物質とは、放射線を出す物質のことです。形状としては気体、液体、</a:t>
            </a:r>
            <a:r>
              <a:rPr kumimoji="1" lang="ja-JP" altLang="en-US" dirty="0" err="1"/>
              <a:t>固体などがあリ</a:t>
            </a:r>
            <a:r>
              <a:rPr kumimoji="1" lang="ja-JP" altLang="en-US" dirty="0"/>
              <a:t>ます。放射性物質を放射線源ということもあります。</a:t>
            </a:r>
          </a:p>
          <a:p>
            <a:r>
              <a:rPr kumimoji="1" lang="ja-JP" altLang="en-US" dirty="0"/>
              <a:t>放射性物質が放射線を出す能力のことを放射能といいます。放射能の単位は</a:t>
            </a:r>
            <a:r>
              <a:rPr kumimoji="1" lang="en-US" altLang="ja-JP" dirty="0" err="1"/>
              <a:t>Bq</a:t>
            </a:r>
            <a:r>
              <a:rPr kumimoji="1" lang="ja-JP" altLang="en-US" dirty="0"/>
              <a:t>（ベクレル）であり、数値が大きいほど放射性物質からたくさんの放射線が出ていることになります。</a:t>
            </a:r>
          </a:p>
        </p:txBody>
      </p:sp>
    </p:spTree>
    <p:extLst>
      <p:ext uri="{BB962C8B-B14F-4D97-AF65-F5344CB8AC3E}">
        <p14:creationId xmlns:p14="http://schemas.microsoft.com/office/powerpoint/2010/main" val="143796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放射線には、物質を構成する原子を電離（＋電荷のイオンと</a:t>
            </a:r>
            <a:r>
              <a:rPr kumimoji="1" lang="en-US" altLang="ja-JP" dirty="0"/>
              <a:t>-</a:t>
            </a:r>
            <a:r>
              <a:rPr kumimoji="1" lang="ja-JP" altLang="en-US" dirty="0"/>
              <a:t>電荷の電子に分離）する能力を持つ電離放射線と原子を電離する能力を持たない非電離放射線があります。</a:t>
            </a:r>
          </a:p>
          <a:p>
            <a:r>
              <a:rPr kumimoji="1" lang="ja-JP" altLang="en-US" dirty="0"/>
              <a:t>放射線と一般的にいった場合は、電離放射線を指します。</a:t>
            </a:r>
          </a:p>
          <a:p>
            <a:r>
              <a:rPr kumimoji="1" lang="ja-JP" altLang="en-US" dirty="0"/>
              <a:t>電離放射線には、粒子の粒の流れの粒子線と光の仲間の電磁波があります。</a:t>
            </a:r>
          </a:p>
          <a:p>
            <a:r>
              <a:rPr kumimoji="1" lang="ja-JP" altLang="en-US" dirty="0"/>
              <a:t>粒子線の仲間には、</a:t>
            </a:r>
            <a:r>
              <a:rPr kumimoji="1" lang="el-GR" altLang="ja-JP" dirty="0"/>
              <a:t>α</a:t>
            </a:r>
            <a:r>
              <a:rPr kumimoji="1" lang="ja-JP" altLang="en-US" dirty="0"/>
              <a:t>線、</a:t>
            </a:r>
            <a:r>
              <a:rPr kumimoji="1" lang="el-GR" altLang="ja-JP" dirty="0"/>
              <a:t>β</a:t>
            </a:r>
            <a:r>
              <a:rPr kumimoji="1" lang="ja-JP" altLang="en-US" dirty="0"/>
              <a:t>線、中性子線等が含まれます。</a:t>
            </a:r>
          </a:p>
          <a:p>
            <a:r>
              <a:rPr kumimoji="1" lang="el-GR" altLang="ja-JP" dirty="0"/>
              <a:t>α</a:t>
            </a:r>
            <a:r>
              <a:rPr kumimoji="1" lang="ja-JP" altLang="en-US" dirty="0"/>
              <a:t>線は、原子核から放出された陽子</a:t>
            </a:r>
            <a:r>
              <a:rPr kumimoji="1" lang="en-US" altLang="ja-JP" dirty="0"/>
              <a:t>2</a:t>
            </a:r>
            <a:r>
              <a:rPr kumimoji="1" lang="ja-JP" altLang="en-US" dirty="0"/>
              <a:t>個と中性子</a:t>
            </a:r>
            <a:r>
              <a:rPr kumimoji="1" lang="en-US" altLang="ja-JP" dirty="0"/>
              <a:t>2</a:t>
            </a:r>
            <a:r>
              <a:rPr kumimoji="1" lang="ja-JP" altLang="en-US" dirty="0"/>
              <a:t>個とが一つになった、ヘリウムの原子核の流れです。</a:t>
            </a:r>
            <a:r>
              <a:rPr kumimoji="1" lang="el-GR" altLang="ja-JP" dirty="0"/>
              <a:t>β</a:t>
            </a:r>
            <a:r>
              <a:rPr kumimoji="1" lang="ja-JP" altLang="en-US" dirty="0"/>
              <a:t>線は、原子核から放出された電子の流れです。</a:t>
            </a:r>
          </a:p>
          <a:p>
            <a:r>
              <a:rPr kumimoji="1" lang="ja-JP" altLang="en-US" dirty="0"/>
              <a:t>中性子線は、原子核を構成する、中性子の流れです。</a:t>
            </a:r>
          </a:p>
          <a:p>
            <a:r>
              <a:rPr kumimoji="1" lang="ja-JP" altLang="en-US" dirty="0"/>
              <a:t>電磁波には、</a:t>
            </a:r>
            <a:r>
              <a:rPr kumimoji="1" lang="en-US" altLang="ja-JP" dirty="0"/>
              <a:t>X</a:t>
            </a:r>
            <a:r>
              <a:rPr kumimoji="1" lang="ja-JP" altLang="en-US" dirty="0"/>
              <a:t>（エックス）線、</a:t>
            </a:r>
            <a:r>
              <a:rPr kumimoji="1" lang="el-GR" altLang="ja-JP" dirty="0"/>
              <a:t>γ</a:t>
            </a:r>
            <a:r>
              <a:rPr kumimoji="1" lang="ja-JP" altLang="el-GR" dirty="0"/>
              <a:t>（</a:t>
            </a:r>
            <a:r>
              <a:rPr kumimoji="1" lang="ja-JP" altLang="en-US" dirty="0"/>
              <a:t>ガンマ）線があります。</a:t>
            </a:r>
            <a:r>
              <a:rPr kumimoji="1" lang="en-US" altLang="ja-JP" dirty="0"/>
              <a:t>X</a:t>
            </a:r>
            <a:r>
              <a:rPr kumimoji="1" lang="ja-JP" altLang="en-US" dirty="0"/>
              <a:t>線は原子核の外側で発生し、</a:t>
            </a:r>
            <a:r>
              <a:rPr kumimoji="1" lang="el-GR" altLang="ja-JP" dirty="0"/>
              <a:t>γ</a:t>
            </a:r>
            <a:r>
              <a:rPr kumimoji="1" lang="ja-JP" altLang="en-US" dirty="0"/>
              <a:t>線は原子核の内側で発生し、発生機構で区別しています。</a:t>
            </a:r>
          </a:p>
          <a:p>
            <a:endParaRPr kumimoji="1" lang="ja-JP" altLang="en-US" dirty="0"/>
          </a:p>
        </p:txBody>
      </p:sp>
    </p:spTree>
    <p:extLst>
      <p:ext uri="{BB962C8B-B14F-4D97-AF65-F5344CB8AC3E}">
        <p14:creationId xmlns:p14="http://schemas.microsoft.com/office/powerpoint/2010/main" val="2040017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放射線は、物質を通過する際に、物質を構成する原子や分子と互いに影響を与え合います。これが放射線と物質の相互作用です。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放射線が物質中を通過する場合、持っているエネルギーにより、原子が持つ軌道電子をはじき出して、陽電荷を帯びた状態の原子（または陽イオンの分子）と自由な電子（自由電子）とに分離します。軌道電子が原子の外に弾き出してしまうことを電離と言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軌道電子が原子から飛び出さず、外側の軌道に移ることを励起と言います。励起原子では、外側の軌道電子が内側の空の軌道に移ろうとします。内側の軌道電子が持つエネルギーは小さいので、電子は余分なエネルギーを光（電磁波）の形で放出します。この励起原子から出る光は蛍光と呼ばれます。</a:t>
            </a:r>
          </a:p>
        </p:txBody>
      </p:sp>
    </p:spTree>
    <p:extLst>
      <p:ext uri="{BB962C8B-B14F-4D97-AF65-F5344CB8AC3E}">
        <p14:creationId xmlns:p14="http://schemas.microsoft.com/office/powerpoint/2010/main" val="168528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放射性物質からの放射線は光と同様に全方向に均一に放出され、これを等方性といいます。</a:t>
            </a:r>
          </a:p>
          <a:p>
            <a:r>
              <a:rPr kumimoji="1" lang="ja-JP" altLang="en-US"/>
              <a:t>電球の近くでは明るく、遠くでは暗いのと同様に、放射性物質の近くでは放射線の量は多く、遠くでは少なくなります。放射線の密度は放射性物質からの距離の二乗に反比例することから「逆二乗則」といいます。</a:t>
            </a:r>
          </a:p>
          <a:p>
            <a:r>
              <a:rPr kumimoji="1" lang="ja-JP" altLang="en-US"/>
              <a:t>例えば、１</a:t>
            </a:r>
            <a:r>
              <a:rPr kumimoji="1" lang="en-US" altLang="ja-JP" dirty="0"/>
              <a:t>m</a:t>
            </a:r>
            <a:r>
              <a:rPr kumimoji="1" lang="ja-JP" altLang="en-US"/>
              <a:t>の距離の放射線量率を１とすると、２</a:t>
            </a:r>
            <a:r>
              <a:rPr kumimoji="1" lang="en-US" altLang="ja-JP" dirty="0"/>
              <a:t>m</a:t>
            </a:r>
            <a:r>
              <a:rPr kumimoji="1" lang="ja-JP" altLang="en-US"/>
              <a:t>の距離では４分の１、３</a:t>
            </a:r>
            <a:r>
              <a:rPr kumimoji="1" lang="en-US" altLang="ja-JP" dirty="0"/>
              <a:t>m</a:t>
            </a:r>
            <a:r>
              <a:rPr kumimoji="1" lang="ja-JP" altLang="en-US"/>
              <a:t>の距離では１／</a:t>
            </a:r>
            <a:r>
              <a:rPr kumimoji="1" lang="en-US" altLang="ja-JP" dirty="0"/>
              <a:t>9</a:t>
            </a:r>
            <a:r>
              <a:rPr kumimoji="1" lang="ja-JP" altLang="en-US"/>
              <a:t>になります。</a:t>
            </a:r>
            <a:endParaRPr kumimoji="1" lang="en-US" altLang="ja-JP" dirty="0"/>
          </a:p>
          <a:p>
            <a:r>
              <a:rPr kumimoji="1" lang="ja-JP" altLang="en-US"/>
              <a:t>なお、逆二乗となるのは放射線源が点線源かそれに近い場合で、点線源とみなせない場合は、必ずしも当てはまらないことには注意が必要です。（例えば</a:t>
            </a:r>
            <a:r>
              <a:rPr lang="ja-JP" altLang="en-US"/>
              <a:t>、地表などに沈着した放射性物質や空気中の放射性物質からの放射線、リニアック</a:t>
            </a:r>
            <a:r>
              <a:rPr kumimoji="1" lang="ja-JP" altLang="en-US"/>
              <a:t>、コリメートされた線源形状、加速器等からのビーム状の放射線等）</a:t>
            </a:r>
          </a:p>
        </p:txBody>
      </p:sp>
    </p:spTree>
    <p:extLst>
      <p:ext uri="{BB962C8B-B14F-4D97-AF65-F5344CB8AC3E}">
        <p14:creationId xmlns:p14="http://schemas.microsoft.com/office/powerpoint/2010/main" val="338370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放射線には物質を通り抜ける力（透過力）があります。物質内に入った放射線（電荷を持つ粒子や電磁波）は、電気、磁気の作用によってエネルギーを失い、最終的には止まります。つまり、遮へい物によって放射線を遮ることができます。</a:t>
            </a:r>
            <a:endParaRPr kumimoji="1" lang="en-US" altLang="ja-JP" dirty="0"/>
          </a:p>
          <a:p>
            <a:r>
              <a:rPr kumimoji="1" lang="en-US" altLang="ja-JP" dirty="0"/>
              <a:t>α</a:t>
            </a:r>
            <a:r>
              <a:rPr kumimoji="1" lang="ja-JP" altLang="en-US" dirty="0"/>
              <a:t>線は、透過力が弱いので、紙一枚で止めることができます。</a:t>
            </a:r>
            <a:r>
              <a:rPr kumimoji="1" lang="en-US" altLang="ja-JP" dirty="0"/>
              <a:t>β</a:t>
            </a:r>
            <a:r>
              <a:rPr kumimoji="1" lang="ja-JP" altLang="en-US" dirty="0"/>
              <a:t>線は、核種ごとのエネルギーに依存しますが、アルミニウムやアクリルなどの薄い板で止めることができます。</a:t>
            </a:r>
            <a:r>
              <a:rPr kumimoji="1" lang="en-US" altLang="ja-JP" dirty="0"/>
              <a:t>γ</a:t>
            </a:r>
            <a:r>
              <a:rPr kumimoji="1" lang="ja-JP" altLang="en-US" dirty="0"/>
              <a:t>線、</a:t>
            </a:r>
            <a:r>
              <a:rPr kumimoji="1" lang="en-US" altLang="ja-JP" dirty="0"/>
              <a:t>X</a:t>
            </a:r>
            <a:r>
              <a:rPr kumimoji="1" lang="ja-JP" altLang="en-US" dirty="0"/>
              <a:t>線は、透過力が大きく、密度の高い鉛や鉄の板で弱めることができます。中性子線は、電荷を持たないため、透過力が大きいですが、水素原子の弾性衝突で止めることができます。そのため、水素原子の密度が高い、水やコンクリートで弱めることができます。</a:t>
            </a:r>
            <a:endParaRPr kumimoji="1" lang="en-US" altLang="ja-JP" dirty="0"/>
          </a:p>
          <a:p>
            <a:r>
              <a:rPr kumimoji="1" lang="ja-JP" altLang="en-US" dirty="0"/>
              <a:t>出典：</a:t>
            </a:r>
            <a:r>
              <a:rPr kumimoji="1" lang="ja-JP" altLang="en-US" sz="1200" dirty="0"/>
              <a:t>環境省「放射線による健康影響等に関する統一的な基礎資料平成</a:t>
            </a:r>
            <a:r>
              <a:rPr kumimoji="1" lang="en-US" altLang="ja-JP" sz="1200" dirty="0"/>
              <a:t>29</a:t>
            </a:r>
            <a:r>
              <a:rPr kumimoji="1" lang="ja-JP" altLang="en-US" sz="1200" dirty="0"/>
              <a:t>年度版」を改変</a:t>
            </a:r>
            <a:endParaRPr kumimoji="1" lang="ja-JP" altLang="en-US" dirty="0"/>
          </a:p>
        </p:txBody>
      </p:sp>
    </p:spTree>
    <p:extLst>
      <p:ext uri="{BB962C8B-B14F-4D97-AF65-F5344CB8AC3E}">
        <p14:creationId xmlns:p14="http://schemas.microsoft.com/office/powerpoint/2010/main" val="3116069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原子は原子核とその周りを回る電子から構成されています。原子核はプラスの電荷を持つ陽子と電荷を持たない中性子で構成されています。</a:t>
            </a:r>
          </a:p>
          <a:p>
            <a:r>
              <a:rPr kumimoji="1" lang="ja-JP" altLang="en-US"/>
              <a:t>原子の化学的性質は陽子の数で決まります。例えば炭素は陽子が</a:t>
            </a:r>
            <a:r>
              <a:rPr kumimoji="1" lang="en-US" altLang="ja-JP" dirty="0"/>
              <a:t>6 </a:t>
            </a:r>
            <a:r>
              <a:rPr kumimoji="1" lang="ja-JP" altLang="en-US"/>
              <a:t>個の元素ですが、中性子が</a:t>
            </a:r>
            <a:r>
              <a:rPr kumimoji="1" lang="en-US" altLang="ja-JP" dirty="0"/>
              <a:t>5 </a:t>
            </a:r>
            <a:r>
              <a:rPr kumimoji="1" lang="ja-JP" altLang="en-US"/>
              <a:t>個のもの、</a:t>
            </a:r>
            <a:r>
              <a:rPr kumimoji="1" lang="en-US" altLang="ja-JP" dirty="0"/>
              <a:t>6 </a:t>
            </a:r>
            <a:r>
              <a:rPr kumimoji="1" lang="ja-JP" altLang="en-US"/>
              <a:t>個のもの、</a:t>
            </a:r>
            <a:r>
              <a:rPr kumimoji="1" lang="en-US" altLang="ja-JP" dirty="0"/>
              <a:t>7 </a:t>
            </a:r>
            <a:r>
              <a:rPr kumimoji="1" lang="ja-JP" altLang="en-US"/>
              <a:t>個のもの、</a:t>
            </a:r>
            <a:r>
              <a:rPr kumimoji="1" lang="en-US" altLang="ja-JP" dirty="0"/>
              <a:t>8 </a:t>
            </a:r>
            <a:r>
              <a:rPr kumimoji="1" lang="ja-JP" altLang="en-US"/>
              <a:t>個の炭素などが存在しています。</a:t>
            </a:r>
          </a:p>
          <a:p>
            <a:r>
              <a:rPr kumimoji="1" lang="ja-JP" altLang="en-US"/>
              <a:t>陽子と中性子の数を足したものを質量数と呼びます。</a:t>
            </a:r>
          </a:p>
          <a:p>
            <a:r>
              <a:rPr kumimoji="1" lang="ja-JP" altLang="en-US"/>
              <a:t>例えば陽子が</a:t>
            </a:r>
            <a:r>
              <a:rPr kumimoji="1" lang="en-US" altLang="ja-JP" dirty="0"/>
              <a:t>6 </a:t>
            </a:r>
            <a:r>
              <a:rPr kumimoji="1" lang="ja-JP" altLang="en-US"/>
              <a:t>個の炭素は、中性子が</a:t>
            </a:r>
            <a:r>
              <a:rPr kumimoji="1" lang="en-US" altLang="ja-JP" dirty="0"/>
              <a:t>5 </a:t>
            </a:r>
            <a:r>
              <a:rPr kumimoji="1" lang="ja-JP" altLang="en-US"/>
              <a:t>個のものは質量数</a:t>
            </a:r>
            <a:r>
              <a:rPr kumimoji="1" lang="en-US" altLang="ja-JP" dirty="0"/>
              <a:t>11</a:t>
            </a:r>
            <a:r>
              <a:rPr kumimoji="1" lang="ja-JP" altLang="en-US"/>
              <a:t>、中性子が</a:t>
            </a:r>
            <a:r>
              <a:rPr kumimoji="1" lang="en-US" altLang="ja-JP" dirty="0"/>
              <a:t>6 </a:t>
            </a:r>
            <a:r>
              <a:rPr kumimoji="1" lang="ja-JP" altLang="en-US"/>
              <a:t>個のものは質量数</a:t>
            </a:r>
            <a:r>
              <a:rPr kumimoji="1" lang="en-US" altLang="ja-JP" dirty="0"/>
              <a:t>12 </a:t>
            </a:r>
            <a:r>
              <a:rPr kumimoji="1" lang="ja-JP" altLang="en-US"/>
              <a:t>、中性子が</a:t>
            </a:r>
            <a:r>
              <a:rPr kumimoji="1" lang="en-US" altLang="ja-JP" dirty="0"/>
              <a:t>7 </a:t>
            </a:r>
            <a:r>
              <a:rPr kumimoji="1" lang="ja-JP" altLang="en-US"/>
              <a:t>個のものは質量数</a:t>
            </a:r>
            <a:r>
              <a:rPr kumimoji="1" lang="en-US" altLang="ja-JP" dirty="0"/>
              <a:t>13 </a:t>
            </a:r>
            <a:r>
              <a:rPr kumimoji="1" lang="ja-JP" altLang="en-US"/>
              <a:t>、中性子が</a:t>
            </a:r>
            <a:r>
              <a:rPr kumimoji="1" lang="en-US" altLang="ja-JP" dirty="0"/>
              <a:t>8 </a:t>
            </a:r>
            <a:r>
              <a:rPr kumimoji="1" lang="ja-JP" altLang="en-US"/>
              <a:t>個のものは質量数</a:t>
            </a:r>
            <a:r>
              <a:rPr kumimoji="1" lang="en-US" altLang="ja-JP" dirty="0"/>
              <a:t>14</a:t>
            </a:r>
            <a:r>
              <a:rPr kumimoji="1" lang="ja-JP" altLang="en-US"/>
              <a:t>となります。陽子の数が同じで、中性子の数が異なる元素を放射性同位元素と言います。</a:t>
            </a:r>
          </a:p>
          <a:p>
            <a:r>
              <a:rPr kumimoji="1" lang="ja-JP" altLang="en-US"/>
              <a:t>これらの原子を区別して呼ぶ場合は、元素名のあとに質量数を付けて、炭素</a:t>
            </a:r>
            <a:r>
              <a:rPr kumimoji="1" lang="en-US" altLang="ja-JP" dirty="0"/>
              <a:t>11</a:t>
            </a:r>
            <a:r>
              <a:rPr kumimoji="1" lang="ja-JP" altLang="en-US"/>
              <a:t>，炭素</a:t>
            </a:r>
            <a:r>
              <a:rPr kumimoji="1" lang="en-US" altLang="ja-JP" dirty="0"/>
              <a:t>12</a:t>
            </a:r>
            <a:r>
              <a:rPr kumimoji="1" lang="ja-JP" altLang="en-US"/>
              <a:t>、炭素</a:t>
            </a:r>
            <a:r>
              <a:rPr kumimoji="1" lang="en-US" altLang="ja-JP" dirty="0"/>
              <a:t>13</a:t>
            </a:r>
            <a:r>
              <a:rPr kumimoji="1" lang="ja-JP" altLang="en-US"/>
              <a:t>、炭素</a:t>
            </a:r>
            <a:r>
              <a:rPr kumimoji="1" lang="en-US" altLang="ja-JP" dirty="0"/>
              <a:t>14 </a:t>
            </a:r>
            <a:r>
              <a:rPr kumimoji="1" lang="ja-JP" altLang="en-US"/>
              <a:t>と呼びます。</a:t>
            </a:r>
          </a:p>
          <a:p>
            <a:endParaRPr kumimoji="1" lang="ja-JP" altLang="en-US"/>
          </a:p>
        </p:txBody>
      </p:sp>
    </p:spTree>
    <p:extLst>
      <p:ext uri="{BB962C8B-B14F-4D97-AF65-F5344CB8AC3E}">
        <p14:creationId xmlns:p14="http://schemas.microsoft.com/office/powerpoint/2010/main" val="2655232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a:xfrm>
            <a:off x="685800" y="4913311"/>
            <a:ext cx="5486400" cy="3925889"/>
          </a:xfrm>
        </p:spPr>
        <p:txBody>
          <a:bodyPr/>
          <a:lstStyle/>
          <a:p>
            <a:r>
              <a:rPr kumimoji="1" lang="ja-JP" altLang="en-US" dirty="0"/>
              <a:t>原子核がエネルギー的に不安定な場合、安定になろうとして放射線を放出します。原子核から放射線を放出し、別の原子核に変化する現象を壊変といいます。壊変は大きく分けると</a:t>
            </a:r>
            <a:r>
              <a:rPr kumimoji="1" lang="el-GR" altLang="ja-JP" dirty="0"/>
              <a:t>α</a:t>
            </a:r>
            <a:r>
              <a:rPr kumimoji="1" lang="ja-JP" altLang="en-US" dirty="0"/>
              <a:t>壊変と　</a:t>
            </a:r>
            <a:r>
              <a:rPr kumimoji="1" lang="el-GR" altLang="ja-JP" dirty="0"/>
              <a:t>β</a:t>
            </a:r>
            <a:r>
              <a:rPr kumimoji="1" lang="ja-JP" altLang="en-US" dirty="0"/>
              <a:t>壊変になります。</a:t>
            </a:r>
          </a:p>
          <a:p>
            <a:r>
              <a:rPr kumimoji="1" lang="el-GR" altLang="ja-JP" dirty="0"/>
              <a:t>α</a:t>
            </a:r>
            <a:r>
              <a:rPr kumimoji="1" lang="ja-JP" altLang="en-US" dirty="0"/>
              <a:t>壊変は、原子核から陽子２個と中性子２個が一塊の粒子（ヘリウムの原子核）となって放出される壊れ方で、このヘリウムの原子核が</a:t>
            </a:r>
            <a:r>
              <a:rPr kumimoji="1" lang="el-GR" altLang="ja-JP" dirty="0"/>
              <a:t>α</a:t>
            </a:r>
            <a:r>
              <a:rPr kumimoji="1" lang="ja-JP" altLang="en-US" dirty="0"/>
              <a:t>線です。 多くの場合、</a:t>
            </a:r>
            <a:r>
              <a:rPr kumimoji="1" lang="el-GR" altLang="ja-JP" dirty="0"/>
              <a:t>α</a:t>
            </a:r>
            <a:r>
              <a:rPr kumimoji="1" lang="ja-JP" altLang="en-US" dirty="0"/>
              <a:t>線の放出に伴って電磁波である</a:t>
            </a:r>
            <a:r>
              <a:rPr kumimoji="1" lang="el-GR" altLang="ja-JP" dirty="0"/>
              <a:t>γ</a:t>
            </a:r>
            <a:r>
              <a:rPr kumimoji="1" lang="ja-JP" altLang="en-US" dirty="0"/>
              <a:t>線も放出されます。比較的質量数の大きい原子核で起こり、質量数が４，原子番号（陽子の数）が２つ減ります。</a:t>
            </a:r>
            <a:endParaRPr kumimoji="1" lang="en-US" altLang="ja-JP" dirty="0"/>
          </a:p>
          <a:p>
            <a:r>
              <a:rPr kumimoji="1" lang="el-GR" altLang="ja-JP" dirty="0"/>
              <a:t>β</a:t>
            </a:r>
            <a:r>
              <a:rPr kumimoji="1" lang="ja-JP" altLang="en-US" dirty="0"/>
              <a:t>壊変は、原子核から電子が放出される壊れ方で、この電子が</a:t>
            </a:r>
            <a:r>
              <a:rPr kumimoji="1" lang="el-GR" altLang="ja-JP" dirty="0"/>
              <a:t>β</a:t>
            </a:r>
            <a:r>
              <a:rPr kumimoji="1" lang="ja-JP" altLang="en-US" dirty="0"/>
              <a:t>線です。 </a:t>
            </a:r>
            <a:r>
              <a:rPr kumimoji="1" lang="el-GR" altLang="ja-JP" dirty="0"/>
              <a:t>α</a:t>
            </a:r>
            <a:r>
              <a:rPr kumimoji="1" lang="ja-JP" altLang="en-US" dirty="0"/>
              <a:t>壊変同様、 多くの場合、</a:t>
            </a:r>
            <a:r>
              <a:rPr kumimoji="1" lang="el-GR" altLang="ja-JP" dirty="0"/>
              <a:t>β</a:t>
            </a:r>
            <a:r>
              <a:rPr kumimoji="1" lang="ja-JP" altLang="en-US" dirty="0"/>
              <a:t>線の放出に伴って電磁波である</a:t>
            </a:r>
            <a:r>
              <a:rPr kumimoji="1" lang="el-GR" altLang="ja-JP" dirty="0"/>
              <a:t>γ</a:t>
            </a:r>
            <a:r>
              <a:rPr kumimoji="1" lang="ja-JP" altLang="en-US" dirty="0"/>
              <a:t>線も放出されます。 </a:t>
            </a:r>
            <a:r>
              <a:rPr kumimoji="1" lang="el-GR" altLang="ja-JP" dirty="0"/>
              <a:t>α</a:t>
            </a:r>
            <a:r>
              <a:rPr kumimoji="1" lang="ja-JP" altLang="en-US" dirty="0"/>
              <a:t>壊変を起こす質量数より小さい原子核で起こり、質量数は変わらず、原子番号（陽子の数）が１つ増えます。中性子線はウランやプルトニウムが核分裂したときや、 </a:t>
            </a:r>
            <a:r>
              <a:rPr kumimoji="1" lang="el-GR" altLang="ja-JP" dirty="0"/>
              <a:t>α</a:t>
            </a:r>
            <a:r>
              <a:rPr kumimoji="1" lang="ja-JP" altLang="en-US" dirty="0"/>
              <a:t>壊変に伴って放出される中性子です。</a:t>
            </a:r>
          </a:p>
          <a:p>
            <a:r>
              <a:rPr kumimoji="1" lang="ja-JP" altLang="en-US" dirty="0"/>
              <a:t>例えば、炭素</a:t>
            </a:r>
            <a:r>
              <a:rPr kumimoji="1" lang="en-US" altLang="ja-JP" dirty="0"/>
              <a:t>14 </a:t>
            </a:r>
            <a:r>
              <a:rPr kumimoji="1" lang="ja-JP" altLang="en-US" dirty="0"/>
              <a:t>は、窒素</a:t>
            </a:r>
            <a:r>
              <a:rPr kumimoji="1" lang="en-US" altLang="ja-JP" dirty="0"/>
              <a:t>14 </a:t>
            </a:r>
            <a:r>
              <a:rPr kumimoji="1" lang="ja-JP" altLang="en-US" dirty="0"/>
              <a:t>に宇宙線の一つである中性子が当たり、陽子を追い出してできる自然界に存在する放射性物質です。原子核には陽子が</a:t>
            </a:r>
            <a:r>
              <a:rPr kumimoji="1" lang="en-US" altLang="ja-JP" dirty="0"/>
              <a:t>6 </a:t>
            </a:r>
            <a:r>
              <a:rPr kumimoji="1" lang="ja-JP" altLang="en-US" dirty="0"/>
              <a:t>個、中性子が</a:t>
            </a:r>
            <a:r>
              <a:rPr kumimoji="1" lang="en-US" altLang="ja-JP" dirty="0"/>
              <a:t>8 </a:t>
            </a:r>
            <a:r>
              <a:rPr kumimoji="1" lang="ja-JP" altLang="en-US" dirty="0"/>
              <a:t>個ありますが、両者の数のバランスが悪く、エネルギー的に不安定な状態です。一つの中性子が陽子に変わると、陽子も中性子も</a:t>
            </a:r>
            <a:r>
              <a:rPr kumimoji="1" lang="en-US" altLang="ja-JP" dirty="0"/>
              <a:t>7</a:t>
            </a:r>
            <a:r>
              <a:rPr kumimoji="1" lang="ja-JP" altLang="en-US" dirty="0"/>
              <a:t>個ずつになって安定します。このとき、余分なエネルギーが電子として放出されます。これが</a:t>
            </a:r>
            <a:r>
              <a:rPr kumimoji="1" lang="el-GR" altLang="ja-JP" dirty="0"/>
              <a:t>β</a:t>
            </a:r>
            <a:r>
              <a:rPr kumimoji="1" lang="ja-JP" altLang="en-US" dirty="0"/>
              <a:t>線の正体です。つまり、炭素</a:t>
            </a:r>
            <a:r>
              <a:rPr kumimoji="1" lang="en-US" altLang="ja-JP" dirty="0"/>
              <a:t>14 </a:t>
            </a:r>
            <a:r>
              <a:rPr kumimoji="1" lang="ja-JP" altLang="en-US" dirty="0"/>
              <a:t>は</a:t>
            </a:r>
            <a:r>
              <a:rPr kumimoji="1" lang="el-GR" altLang="ja-JP" dirty="0"/>
              <a:t>β</a:t>
            </a:r>
            <a:r>
              <a:rPr kumimoji="1" lang="ja-JP" altLang="en-US" dirty="0"/>
              <a:t>線を出すことで、陽子数が</a:t>
            </a:r>
            <a:r>
              <a:rPr kumimoji="1" lang="en-US" altLang="ja-JP" dirty="0"/>
              <a:t>7 </a:t>
            </a:r>
            <a:r>
              <a:rPr kumimoji="1" lang="ja-JP" altLang="en-US" dirty="0"/>
              <a:t>個の窒素に戻り、エネルギー的に安定になります。</a:t>
            </a:r>
          </a:p>
        </p:txBody>
      </p:sp>
    </p:spTree>
    <p:extLst>
      <p:ext uri="{BB962C8B-B14F-4D97-AF65-F5344CB8AC3E}">
        <p14:creationId xmlns:p14="http://schemas.microsoft.com/office/powerpoint/2010/main" val="1947684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放射能の単位には</a:t>
            </a:r>
            <a:r>
              <a:rPr kumimoji="1" lang="en-US" altLang="ja-JP" dirty="0" err="1"/>
              <a:t>Bq</a:t>
            </a:r>
            <a:r>
              <a:rPr kumimoji="1" lang="ja-JP" altLang="en-US"/>
              <a:t>（ベクレル）が用いられます。放射能は、単位時間当たりに放射性物質に含まれている原子核が「どれだけ壊れるか」で定義され、１</a:t>
            </a:r>
            <a:r>
              <a:rPr kumimoji="1" lang="en-US" altLang="ja-JP" dirty="0" err="1"/>
              <a:t>Bq</a:t>
            </a:r>
            <a:r>
              <a:rPr kumimoji="1" lang="ja-JP" altLang="en-US"/>
              <a:t>は１秒間当たり１個の原子核が壊れることを表します。</a:t>
            </a:r>
            <a:r>
              <a:rPr kumimoji="1" lang="en-US" altLang="ja-JP" dirty="0" err="1"/>
              <a:t>Bq</a:t>
            </a:r>
            <a:r>
              <a:rPr kumimoji="1" lang="ja-JP" altLang="en-US"/>
              <a:t>は単独で使う以外に、単位体積、単位面積あるいは単位重量当たりの放射能を表す、</a:t>
            </a:r>
            <a:r>
              <a:rPr kumimoji="1" lang="en-US" altLang="ja-JP" dirty="0" err="1"/>
              <a:t>Bq</a:t>
            </a:r>
            <a:r>
              <a:rPr kumimoji="1" lang="en-US" altLang="ja-JP" dirty="0"/>
              <a:t>/cm</a:t>
            </a:r>
            <a:r>
              <a:rPr kumimoji="1" lang="en-US" altLang="ja-JP" baseline="30000" dirty="0"/>
              <a:t>3</a:t>
            </a:r>
            <a:r>
              <a:rPr kumimoji="1" lang="ja-JP" altLang="en-US"/>
              <a:t>、</a:t>
            </a:r>
            <a:r>
              <a:rPr kumimoji="1" lang="en-US" altLang="ja-JP" dirty="0" err="1"/>
              <a:t>Bq</a:t>
            </a:r>
            <a:r>
              <a:rPr kumimoji="1" lang="en-US" altLang="ja-JP" dirty="0"/>
              <a:t>/cm</a:t>
            </a:r>
            <a:r>
              <a:rPr kumimoji="1" lang="en-US" altLang="ja-JP" baseline="30000" dirty="0"/>
              <a:t>2</a:t>
            </a:r>
            <a:r>
              <a:rPr kumimoji="1" lang="ja-JP" altLang="en-US"/>
              <a:t>、</a:t>
            </a:r>
            <a:r>
              <a:rPr kumimoji="1" lang="en-US" altLang="ja-JP" dirty="0" err="1"/>
              <a:t>Bq</a:t>
            </a:r>
            <a:r>
              <a:rPr kumimoji="1" lang="en-US" altLang="ja-JP" dirty="0"/>
              <a:t>/kg</a:t>
            </a:r>
            <a:r>
              <a:rPr kumimoji="1" lang="ja-JP" altLang="en-US"/>
              <a:t>などを使います。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放射性核種が壊れて別の原子核に変わるということは、時間の経過とともに放射性物質に含まれる放射性核種の数が段々減っていくことになります。したがって、放射能も段々減っていきます。この変化の時間は、核種</a:t>
            </a:r>
            <a:r>
              <a:rPr kumimoji="1" lang="en-US" altLang="ja-JP" dirty="0"/>
              <a:t>(</a:t>
            </a:r>
            <a:r>
              <a:rPr kumimoji="1" lang="ja-JP" altLang="en-US"/>
              <a:t>放射性物質）の種類ごとに決まっており、元の放射性物質が半分に減少するまでの期間を「物理学的半減期」と呼んでいます。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半減期は放射性核種の種類によって異なり、数十億年という長いものから１秒以下の短いものまで色々あります。　</a:t>
            </a:r>
          </a:p>
        </p:txBody>
      </p:sp>
    </p:spTree>
    <p:extLst>
      <p:ext uri="{BB962C8B-B14F-4D97-AF65-F5344CB8AC3E}">
        <p14:creationId xmlns:p14="http://schemas.microsoft.com/office/powerpoint/2010/main" val="1115481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0C9AD144-35DF-B64F-BEA7-06EE39BB15E8}"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768597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hasCustomPrompt="1"/>
          </p:nvPr>
        </p:nvSpPr>
        <p:spPr/>
        <p:txBody>
          <a:bodyPr vert="eaVert"/>
          <a:lstStyle>
            <a:lvl1pPr>
              <a:defRPr/>
            </a:lvl1pPr>
            <a:lvl2pPr>
              <a:defRPr/>
            </a:lvl2pPr>
            <a:lvl3pPr>
              <a:defRPr/>
            </a:lvl3pPr>
            <a:lvl4pPr>
              <a:defRPr/>
            </a:lvl4pPr>
            <a:lvl5pPr>
              <a:defRPr/>
            </a:lvl5pPr>
          </a:lstStyle>
          <a:p>
            <a:r>
              <a:rPr kumimoji="1" lang="ja-JP" altLang="en-US"/>
              <a:t>マスター テキストの書式設定　　</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68C1247C-5F36-F044-8C96-A9D59048FED2}"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366084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hasCustomPrompt="1"/>
          </p:nvPr>
        </p:nvSpPr>
        <p:spPr>
          <a:xfrm>
            <a:off x="628650" y="365125"/>
            <a:ext cx="5800725" cy="5811838"/>
          </a:xfrm>
        </p:spPr>
        <p:txBody>
          <a:bodyPr vert="eaVert"/>
          <a:lstStyle>
            <a:lvl1pPr>
              <a:defRPr/>
            </a:lvl1pPr>
            <a:lvl2pPr>
              <a:defRPr/>
            </a:lvl2pPr>
            <a:lvl3pPr>
              <a:defRPr/>
            </a:lvl3pPr>
            <a:lvl4pPr>
              <a:defRPr/>
            </a:lvl4pPr>
            <a:lvl5pPr>
              <a:defRPr/>
            </a:lvl5pPr>
          </a:lstStyle>
          <a:p>
            <a:r>
              <a:rPr kumimoji="1" lang="ja-JP" altLang="en-US"/>
              <a:t>マスター テキストの書式設定　　</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384F7CB1-6D33-8341-A543-E0BD452C7214}"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380551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6C7E8BEC-2EE6-D546-AFEB-EFA6FD688107}"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72169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4E74E1E7-8586-2842-94C4-A59D562DDB02}"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74857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hasCustomPrompt="1"/>
          </p:nvPr>
        </p:nvSpPr>
        <p:spPr>
          <a:xfrm>
            <a:off x="628650" y="1212575"/>
            <a:ext cx="3886200" cy="4964389"/>
          </a:xfrm>
        </p:spPr>
        <p:txBody>
          <a:bodyPr/>
          <a:lstStyle/>
          <a:p>
            <a:r>
              <a:rPr kumimoji="1" lang="ja-JP" altLang="en-US"/>
              <a:t>マスター テキストの書式設定　　</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hasCustomPrompt="1"/>
          </p:nvPr>
        </p:nvSpPr>
        <p:spPr>
          <a:xfrm>
            <a:off x="4629150" y="1212575"/>
            <a:ext cx="3886200" cy="4964389"/>
          </a:xfrm>
        </p:spPr>
        <p:txBody>
          <a:bodyPr/>
          <a:lstStyle>
            <a:lvl1pPr>
              <a:defRPr/>
            </a:lvl1pPr>
            <a:lvl2pPr>
              <a:defRPr/>
            </a:lvl2pPr>
            <a:lvl3pPr>
              <a:defRPr/>
            </a:lvl3pPr>
            <a:lvl4pPr>
              <a:defRPr/>
            </a:lvl4pPr>
            <a:lvl5pPr>
              <a:defRPr/>
            </a:lvl5pPr>
          </a:lstStyle>
          <a:p>
            <a:r>
              <a:rPr kumimoji="1" lang="ja-JP" altLang="en-US"/>
              <a:t>マスター テキストの書式設定　　</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51AB9633-22D3-C74B-8D5F-F51AAB189254}"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67925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hasCustomPrompt="1"/>
          </p:nvPr>
        </p:nvSpPr>
        <p:spPr>
          <a:xfrm>
            <a:off x="629842" y="2107097"/>
            <a:ext cx="3868340" cy="4082567"/>
          </a:xfrm>
        </p:spPr>
        <p:txBody>
          <a:bodyPr/>
          <a:lstStyle>
            <a:lvl1pPr>
              <a:defRPr/>
            </a:lvl1pPr>
            <a:lvl2pPr>
              <a:defRPr/>
            </a:lvl2pPr>
            <a:lvl3pPr>
              <a:defRPr/>
            </a:lvl3pPr>
            <a:lvl4pPr>
              <a:defRPr/>
            </a:lvl4pPr>
            <a:lvl5pPr>
              <a:defRPr/>
            </a:lvl5pPr>
          </a:lstStyle>
          <a:p>
            <a:r>
              <a:rPr kumimoji="1" lang="ja-JP" altLang="en-US"/>
              <a:t>マスター テキストの書式設定　　</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hasCustomPrompt="1"/>
          </p:nvPr>
        </p:nvSpPr>
        <p:spPr>
          <a:xfrm>
            <a:off x="4629150" y="2107097"/>
            <a:ext cx="3887391" cy="4082567"/>
          </a:xfrm>
        </p:spPr>
        <p:txBody>
          <a:bodyPr/>
          <a:lstStyle>
            <a:lvl1pPr>
              <a:defRPr/>
            </a:lvl1pPr>
            <a:lvl2pPr>
              <a:defRPr/>
            </a:lvl2pPr>
            <a:lvl3pPr>
              <a:defRPr/>
            </a:lvl3pPr>
            <a:lvl4pPr>
              <a:defRPr/>
            </a:lvl4pPr>
            <a:lvl5pPr>
              <a:defRPr/>
            </a:lvl5pPr>
          </a:lstStyle>
          <a:p>
            <a:r>
              <a:rPr kumimoji="1" lang="ja-JP" altLang="en-US"/>
              <a:t>マスター テキストの書式設定　　</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317A9AA3-CF98-0442-92F1-B73AB443246C}" type="datetime1">
              <a:rPr kumimoji="1" lang="ja-JP" altLang="en-US" smtClean="0"/>
              <a:t>2023/11/14</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01249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27172C7F-64D5-8C49-A58A-84CFB96E973D}" type="datetime1">
              <a:rPr kumimoji="1" lang="ja-JP" altLang="en-US" smtClean="0"/>
              <a:t>2023/11/14</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77526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2BDC8834-8337-0540-9C48-6E857C18BD1D}" type="datetime1">
              <a:rPr kumimoji="1" lang="ja-JP" altLang="en-US" smtClean="0"/>
              <a:t>2023/11/14</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895582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4184391E-3EDD-C44F-BF0E-70B7DF170808}"/>
              </a:ext>
            </a:extLst>
          </p:cNvPr>
          <p:cNvSpPr/>
          <p:nvPr userDrawn="1"/>
        </p:nvSpPr>
        <p:spPr>
          <a:xfrm>
            <a:off x="0" y="0"/>
            <a:ext cx="3727174" cy="2126974"/>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hasCustomPrompt="1"/>
          </p:nvPr>
        </p:nvSpPr>
        <p:spPr>
          <a:xfrm>
            <a:off x="3887391" y="457201"/>
            <a:ext cx="4629150" cy="576114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ja-JP" altLang="en-US"/>
              <a:t>マスター テキストの書式設定　　</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416094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4FB5AFE4-3264-D444-BE7E-9835FE36BC75}"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40232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F296CA5B-BFB8-574F-B803-E5C1A0117CC9}"/>
              </a:ext>
            </a:extLst>
          </p:cNvPr>
          <p:cNvSpPr/>
          <p:nvPr userDrawn="1"/>
        </p:nvSpPr>
        <p:spPr>
          <a:xfrm>
            <a:off x="0" y="0"/>
            <a:ext cx="3727174" cy="2126974"/>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6B85687E-9979-AA42-AECB-1D503A5B0740}"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09504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1"/>
            <a:ext cx="9144000" cy="1083365"/>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BD0B51C-855C-8247-AB91-744E84CDF8B4}"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925089" y="635165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0305585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2.emf"/><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p:txBody>
          <a:bodyPr/>
          <a:lstStyle/>
          <a:p>
            <a:r>
              <a:rPr kumimoji="1" lang="ja-JP" altLang="en-US"/>
              <a:t>放射線の基礎</a:t>
            </a:r>
          </a:p>
        </p:txBody>
      </p:sp>
      <p:sp>
        <p:nvSpPr>
          <p:cNvPr id="10" name="テキスト ボックス 9">
            <a:extLst>
              <a:ext uri="{FF2B5EF4-FFF2-40B4-BE49-F238E27FC236}">
                <a16:creationId xmlns:a16="http://schemas.microsoft.com/office/drawing/2014/main" id="{EA51F182-4A21-3B41-A349-CDC79321B450}"/>
              </a:ext>
            </a:extLst>
          </p:cNvPr>
          <p:cNvSpPr txBox="1"/>
          <p:nvPr/>
        </p:nvSpPr>
        <p:spPr>
          <a:xfrm>
            <a:off x="2171343" y="4887694"/>
            <a:ext cx="4801314" cy="646331"/>
          </a:xfrm>
          <a:prstGeom prst="rect">
            <a:avLst/>
          </a:prstGeom>
          <a:noFill/>
        </p:spPr>
        <p:txBody>
          <a:bodyPr wrap="none" rtlCol="0">
            <a:spAutoFit/>
          </a:bodyPr>
          <a:lstStyle/>
          <a:p>
            <a:pPr algn="ctr"/>
            <a:r>
              <a:rPr lang="ja-JP" altLang="en-US" dirty="0"/>
              <a:t>国立研究開発法人量子科学技術研究開発機構</a:t>
            </a:r>
            <a:endParaRPr kumimoji="1" lang="en-US" altLang="ja-JP" dirty="0"/>
          </a:p>
          <a:p>
            <a:pPr algn="ctr"/>
            <a:r>
              <a:rPr kumimoji="1" lang="en-US" altLang="ja-JP" dirty="0"/>
              <a:t>Ver.202309</a:t>
            </a:r>
            <a:endParaRPr kumimoji="1" lang="ja-JP" altLang="en-US" dirty="0"/>
          </a:p>
        </p:txBody>
      </p:sp>
      <p:sp>
        <p:nvSpPr>
          <p:cNvPr id="6" name="字幕 2">
            <a:extLst>
              <a:ext uri="{FF2B5EF4-FFF2-40B4-BE49-F238E27FC236}">
                <a16:creationId xmlns:a16="http://schemas.microsoft.com/office/drawing/2014/main" id="{26D55C19-3CF7-3F49-9833-1E67167EA03E}"/>
              </a:ext>
            </a:extLst>
          </p:cNvPr>
          <p:cNvSpPr>
            <a:spLocks noGrp="1"/>
          </p:cNvSpPr>
          <p:nvPr>
            <p:ph type="subTitle" idx="1"/>
          </p:nvPr>
        </p:nvSpPr>
        <p:spPr/>
        <p:txBody>
          <a:bodyPr/>
          <a:lstStyle/>
          <a:p>
            <a:r>
              <a:rPr lang="ja-JP" altLang="en-US"/>
              <a:t>原子力災害医療　基礎研修</a:t>
            </a:r>
            <a:endParaRPr lang="en-US" altLang="ja-JP" dirty="0"/>
          </a:p>
          <a:p>
            <a:r>
              <a:rPr lang="ja-JP" altLang="en-US"/>
              <a:t>原子力災害基礎</a:t>
            </a:r>
            <a:r>
              <a:rPr lang="en-US" altLang="ja-JP" dirty="0"/>
              <a:t>-</a:t>
            </a:r>
            <a:r>
              <a:rPr lang="ja-JP" altLang="en-US"/>
              <a:t>２</a:t>
            </a:r>
            <a:endParaRPr lang="en-US" altLang="ja-JP" dirty="0"/>
          </a:p>
        </p:txBody>
      </p:sp>
    </p:spTree>
    <p:extLst>
      <p:ext uri="{BB962C8B-B14F-4D97-AF65-F5344CB8AC3E}">
        <p14:creationId xmlns:p14="http://schemas.microsoft.com/office/powerpoint/2010/main" val="1219226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93907E-3981-BF45-BCD8-AB7EBAC9FEC6}"/>
              </a:ext>
            </a:extLst>
          </p:cNvPr>
          <p:cNvSpPr>
            <a:spLocks noGrp="1"/>
          </p:cNvSpPr>
          <p:nvPr>
            <p:ph type="title"/>
          </p:nvPr>
        </p:nvSpPr>
        <p:spPr/>
        <p:txBody>
          <a:bodyPr/>
          <a:lstStyle/>
          <a:p>
            <a:r>
              <a:rPr kumimoji="1" lang="ja-JP" altLang="en-US" dirty="0"/>
              <a:t>核分裂反応</a:t>
            </a:r>
          </a:p>
        </p:txBody>
      </p:sp>
      <p:sp>
        <p:nvSpPr>
          <p:cNvPr id="3" name="コンテンツ プレースホルダー 2">
            <a:extLst>
              <a:ext uri="{FF2B5EF4-FFF2-40B4-BE49-F238E27FC236}">
                <a16:creationId xmlns:a16="http://schemas.microsoft.com/office/drawing/2014/main" id="{4A2C11FE-AC2F-D247-9A7F-F8F80231933C}"/>
              </a:ext>
            </a:extLst>
          </p:cNvPr>
          <p:cNvSpPr>
            <a:spLocks noGrp="1"/>
          </p:cNvSpPr>
          <p:nvPr>
            <p:ph idx="1"/>
          </p:nvPr>
        </p:nvSpPr>
        <p:spPr>
          <a:xfrm>
            <a:off x="628650" y="1272209"/>
            <a:ext cx="7886700" cy="4904755"/>
          </a:xfrm>
        </p:spPr>
        <p:txBody>
          <a:bodyPr/>
          <a:lstStyle/>
          <a:p>
            <a:r>
              <a:rPr kumimoji="1" lang="ja-JP" altLang="en-US"/>
              <a:t>核分裂反応；不安定核が分裂してより軽い元素を二つ以上作る反応</a:t>
            </a:r>
            <a:endParaRPr kumimoji="1" lang="en-US" altLang="ja-JP" dirty="0"/>
          </a:p>
        </p:txBody>
      </p:sp>
      <p:sp>
        <p:nvSpPr>
          <p:cNvPr id="4" name="スライド番号プレースホルダー 3">
            <a:extLst>
              <a:ext uri="{FF2B5EF4-FFF2-40B4-BE49-F238E27FC236}">
                <a16:creationId xmlns:a16="http://schemas.microsoft.com/office/drawing/2014/main" id="{5427C5D3-8D1F-4C42-A24F-DE9687FF4177}"/>
              </a:ext>
            </a:extLst>
          </p:cNvPr>
          <p:cNvSpPr>
            <a:spLocks noGrp="1"/>
          </p:cNvSpPr>
          <p:nvPr>
            <p:ph type="sldNum" sz="quarter" idx="12"/>
          </p:nvPr>
        </p:nvSpPr>
        <p:spPr/>
        <p:txBody>
          <a:bodyPr/>
          <a:lstStyle/>
          <a:p>
            <a:fld id="{58DD1769-DAE9-6C4E-82F4-B62273FFA290}" type="slidenum">
              <a:rPr kumimoji="1" lang="ja-JP" altLang="en-US" smtClean="0"/>
              <a:t>10</a:t>
            </a:fld>
            <a:endParaRPr kumimoji="1" lang="ja-JP" altLang="en-US"/>
          </a:p>
        </p:txBody>
      </p:sp>
      <p:graphicFrame>
        <p:nvGraphicFramePr>
          <p:cNvPr id="21" name="表 20">
            <a:extLst>
              <a:ext uri="{FF2B5EF4-FFF2-40B4-BE49-F238E27FC236}">
                <a16:creationId xmlns:a16="http://schemas.microsoft.com/office/drawing/2014/main" id="{9AF1C562-54C8-AA42-B3DA-44C815A0398F}"/>
              </a:ext>
            </a:extLst>
          </p:cNvPr>
          <p:cNvGraphicFramePr>
            <a:graphicFrameLocks noGrp="1"/>
          </p:cNvGraphicFramePr>
          <p:nvPr>
            <p:extLst>
              <p:ext uri="{D42A27DB-BD31-4B8C-83A1-F6EECF244321}">
                <p14:modId xmlns:p14="http://schemas.microsoft.com/office/powerpoint/2010/main" val="4096008985"/>
              </p:ext>
            </p:extLst>
          </p:nvPr>
        </p:nvGraphicFramePr>
        <p:xfrm>
          <a:off x="4642546" y="2068514"/>
          <a:ext cx="4124961" cy="4238376"/>
        </p:xfrm>
        <a:graphic>
          <a:graphicData uri="http://schemas.openxmlformats.org/drawingml/2006/table">
            <a:tbl>
              <a:tblPr>
                <a:tableStyleId>{85BE263C-DBD7-4A20-BB59-AAB30ACAA65A}</a:tableStyleId>
              </a:tblPr>
              <a:tblGrid>
                <a:gridCol w="1524789">
                  <a:extLst>
                    <a:ext uri="{9D8B030D-6E8A-4147-A177-3AD203B41FA5}">
                      <a16:colId xmlns:a16="http://schemas.microsoft.com/office/drawing/2014/main" val="695806641"/>
                    </a:ext>
                  </a:extLst>
                </a:gridCol>
                <a:gridCol w="866724">
                  <a:extLst>
                    <a:ext uri="{9D8B030D-6E8A-4147-A177-3AD203B41FA5}">
                      <a16:colId xmlns:a16="http://schemas.microsoft.com/office/drawing/2014/main" val="380144560"/>
                    </a:ext>
                  </a:extLst>
                </a:gridCol>
                <a:gridCol w="866724">
                  <a:extLst>
                    <a:ext uri="{9D8B030D-6E8A-4147-A177-3AD203B41FA5}">
                      <a16:colId xmlns:a16="http://schemas.microsoft.com/office/drawing/2014/main" val="1456860861"/>
                    </a:ext>
                  </a:extLst>
                </a:gridCol>
                <a:gridCol w="866724">
                  <a:extLst>
                    <a:ext uri="{9D8B030D-6E8A-4147-A177-3AD203B41FA5}">
                      <a16:colId xmlns:a16="http://schemas.microsoft.com/office/drawing/2014/main" val="3819100333"/>
                    </a:ext>
                  </a:extLst>
                </a:gridCol>
              </a:tblGrid>
              <a:tr h="288924">
                <a:tc>
                  <a:txBody>
                    <a:bodyPr/>
                    <a:lstStyle/>
                    <a:p>
                      <a:pPr algn="ctr" rtl="0" fontAlgn="ctr"/>
                      <a:r>
                        <a:rPr lang="ja-JP" altLang="en-US" sz="1200" b="0" u="none" strike="noStrike" dirty="0">
                          <a:effectLst/>
                          <a:latin typeface="メイリオ" panose="020B0604030504040204" pitchFamily="50" charset="-128"/>
                          <a:ea typeface="メイリオ" panose="020B0604030504040204" pitchFamily="50" charset="-128"/>
                        </a:rPr>
                        <a:t>生成物</a:t>
                      </a:r>
                      <a:endParaRPr lang="ja-JP" alt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lnB w="12700" cap="flat" cmpd="sng" algn="ctr">
                      <a:solidFill>
                        <a:schemeClr val="tx1"/>
                      </a:solidFill>
                      <a:prstDash val="solid"/>
                      <a:round/>
                      <a:headEnd type="none" w="med" len="med"/>
                      <a:tailEnd type="none" w="med" len="med"/>
                    </a:lnB>
                  </a:tcPr>
                </a:tc>
                <a:tc>
                  <a:txBody>
                    <a:bodyPr/>
                    <a:lstStyle/>
                    <a:p>
                      <a:pPr algn="ctr" fontAlgn="ctr"/>
                      <a:r>
                        <a:rPr lang="en-US" altLang="ja-JP" sz="1200" b="0" u="none" strike="noStrike" dirty="0">
                          <a:effectLst/>
                          <a:latin typeface="メイリオ" panose="020B0604030504040204" pitchFamily="50" charset="-128"/>
                          <a:ea typeface="メイリオ" panose="020B0604030504040204" pitchFamily="50" charset="-128"/>
                        </a:rPr>
                        <a:t>U-235</a:t>
                      </a:r>
                      <a:r>
                        <a:rPr lang="ja-JP" altLang="en-US" sz="1200" b="0" u="none" strike="noStrike" dirty="0">
                          <a:effectLst/>
                          <a:latin typeface="メイリオ" panose="020B0604030504040204" pitchFamily="50" charset="-128"/>
                          <a:ea typeface="メイリオ" panose="020B0604030504040204" pitchFamily="50" charset="-128"/>
                        </a:rPr>
                        <a:t>収率</a:t>
                      </a:r>
                      <a:endParaRPr lang="ja-JP" alt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lnB w="12700" cap="flat" cmpd="sng" algn="ctr">
                      <a:solidFill>
                        <a:schemeClr val="tx1"/>
                      </a:solidFill>
                      <a:prstDash val="solid"/>
                      <a:round/>
                      <a:headEnd type="none" w="med" len="med"/>
                      <a:tailEnd type="none" w="med" len="med"/>
                    </a:lnB>
                  </a:tcPr>
                </a:tc>
                <a:tc>
                  <a:txBody>
                    <a:bodyPr/>
                    <a:lstStyle/>
                    <a:p>
                      <a:pPr algn="ctr" fontAlgn="ctr"/>
                      <a:r>
                        <a:rPr lang="en-US" altLang="ja-JP" sz="1200" b="0" u="none" strike="noStrike" dirty="0">
                          <a:effectLst/>
                          <a:latin typeface="メイリオ" panose="020B0604030504040204" pitchFamily="50" charset="-128"/>
                          <a:ea typeface="メイリオ" panose="020B0604030504040204" pitchFamily="50" charset="-128"/>
                        </a:rPr>
                        <a:t>Pu-239</a:t>
                      </a:r>
                      <a:r>
                        <a:rPr lang="ja-JP" altLang="en-US" sz="1200" b="0" u="none" strike="noStrike" dirty="0">
                          <a:effectLst/>
                          <a:latin typeface="メイリオ" panose="020B0604030504040204" pitchFamily="50" charset="-128"/>
                          <a:ea typeface="メイリオ" panose="020B0604030504040204" pitchFamily="50" charset="-128"/>
                        </a:rPr>
                        <a:t>収率</a:t>
                      </a:r>
                      <a:endParaRPr lang="ja-JP" alt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lnB w="12700" cap="flat" cmpd="sng" algn="ctr">
                      <a:solidFill>
                        <a:schemeClr val="tx1"/>
                      </a:solidFill>
                      <a:prstDash val="solid"/>
                      <a:round/>
                      <a:headEnd type="none" w="med" len="med"/>
                      <a:tailEnd type="none" w="med" len="med"/>
                    </a:lnB>
                  </a:tcPr>
                </a:tc>
                <a:tc>
                  <a:txBody>
                    <a:bodyPr/>
                    <a:lstStyle/>
                    <a:p>
                      <a:pPr algn="ctr" fontAlgn="ctr"/>
                      <a:r>
                        <a:rPr lang="ja-JP" altLang="en-US" sz="1200" b="0" u="none" strike="noStrike" dirty="0">
                          <a:effectLst/>
                          <a:latin typeface="メイリオ" panose="020B0604030504040204" pitchFamily="50" charset="-128"/>
                          <a:ea typeface="メイリオ" panose="020B0604030504040204" pitchFamily="50" charset="-128"/>
                        </a:rPr>
                        <a:t>半減期</a:t>
                      </a:r>
                      <a:endParaRPr lang="ja-JP" alt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2725225"/>
                  </a:ext>
                </a:extLst>
              </a:tr>
              <a:tr h="329121">
                <a:tc>
                  <a:txBody>
                    <a:bodyPr/>
                    <a:lstStyle/>
                    <a:p>
                      <a:pPr algn="ctr" fontAlgn="ctr"/>
                      <a:r>
                        <a:rPr lang="ja-JP" altLang="en-US" sz="1200" b="0" u="none" strike="noStrike" dirty="0">
                          <a:effectLst/>
                          <a:latin typeface="メイリオ" panose="020B0604030504040204" pitchFamily="50" charset="-128"/>
                          <a:ea typeface="メイリオ" panose="020B0604030504040204" pitchFamily="50" charset="-128"/>
                        </a:rPr>
                        <a:t>セシウム</a:t>
                      </a:r>
                      <a:r>
                        <a:rPr lang="en-US" altLang="ja-JP" sz="1200" b="0" u="none" strike="noStrike" dirty="0">
                          <a:effectLst/>
                          <a:latin typeface="メイリオ" panose="020B0604030504040204" pitchFamily="50" charset="-128"/>
                          <a:ea typeface="メイリオ" panose="020B0604030504040204" pitchFamily="50" charset="-128"/>
                        </a:rPr>
                        <a:t>133</a:t>
                      </a:r>
                      <a:endParaRPr lang="ja-JP" alt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lnT w="12700" cap="flat" cmpd="sng" algn="ctr">
                      <a:solidFill>
                        <a:schemeClr val="tx1"/>
                      </a:solidFill>
                      <a:prstDash val="solid"/>
                      <a:round/>
                      <a:headEnd type="none" w="med" len="med"/>
                      <a:tailEnd type="none" w="med" len="med"/>
                    </a:lnT>
                  </a:tcPr>
                </a:tc>
                <a:tc>
                  <a:txBody>
                    <a:bodyPr/>
                    <a:lstStyle/>
                    <a:p>
                      <a:pPr algn="ctr" fontAlgn="ctr"/>
                      <a:r>
                        <a:rPr lang="en-US" altLang="ja-JP" sz="1200" b="0" u="none" strike="noStrike" dirty="0">
                          <a:effectLst/>
                          <a:latin typeface="メイリオ" panose="020B0604030504040204" pitchFamily="50" charset="-128"/>
                          <a:ea typeface="メイリオ" panose="020B0604030504040204" pitchFamily="50" charset="-128"/>
                        </a:rPr>
                        <a:t>6.70%</a:t>
                      </a:r>
                      <a:endParaRPr lang="en-US" altLang="ja-JP"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lnT w="12700" cap="flat" cmpd="sng" algn="ctr">
                      <a:solidFill>
                        <a:schemeClr val="tx1"/>
                      </a:solidFill>
                      <a:prstDash val="solid"/>
                      <a:round/>
                      <a:headEnd type="none" w="med" len="med"/>
                      <a:tailEnd type="none" w="med" len="med"/>
                    </a:lnT>
                  </a:tcPr>
                </a:tc>
                <a:tc>
                  <a:txBody>
                    <a:bodyPr/>
                    <a:lstStyle/>
                    <a:p>
                      <a:pPr algn="ctr" fontAlgn="ctr"/>
                      <a:r>
                        <a:rPr lang="en-US" altLang="ja-JP" sz="1200" b="0" u="none" strike="noStrike" dirty="0">
                          <a:effectLst/>
                          <a:latin typeface="メイリオ" panose="020B0604030504040204" pitchFamily="50" charset="-128"/>
                          <a:ea typeface="メイリオ" panose="020B0604030504040204" pitchFamily="50" charset="-128"/>
                        </a:rPr>
                        <a:t>7.02%</a:t>
                      </a:r>
                      <a:endParaRPr lang="en-US" altLang="ja-JP"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lnT w="12700" cap="flat" cmpd="sng" algn="ctr">
                      <a:solidFill>
                        <a:schemeClr val="tx1"/>
                      </a:solidFill>
                      <a:prstDash val="solid"/>
                      <a:round/>
                      <a:headEnd type="none" w="med" len="med"/>
                      <a:tailEnd type="none" w="med" len="med"/>
                    </a:lnT>
                  </a:tcPr>
                </a:tc>
                <a:tc>
                  <a:txBody>
                    <a:bodyPr/>
                    <a:lstStyle/>
                    <a:p>
                      <a:pPr algn="ctr" fontAlgn="ctr"/>
                      <a:r>
                        <a:rPr lang="ja-JP" altLang="en-US" sz="1200" b="0" u="none" strike="noStrike" dirty="0">
                          <a:effectLst/>
                          <a:latin typeface="メイリオ" panose="020B0604030504040204" pitchFamily="50" charset="-128"/>
                          <a:ea typeface="メイリオ" panose="020B0604030504040204" pitchFamily="50" charset="-128"/>
                        </a:rPr>
                        <a:t>安定</a:t>
                      </a:r>
                      <a:endParaRPr lang="ja-JP" alt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04441022"/>
                  </a:ext>
                </a:extLst>
              </a:tr>
              <a:tr h="329121">
                <a:tc>
                  <a:txBody>
                    <a:bodyPr/>
                    <a:lstStyle/>
                    <a:p>
                      <a:pPr algn="ctr" fontAlgn="ctr"/>
                      <a:r>
                        <a:rPr lang="ja-JP" altLang="en-US" sz="1200" b="0" u="none" strike="noStrike" dirty="0">
                          <a:effectLst/>
                          <a:latin typeface="メイリオ" panose="020B0604030504040204" pitchFamily="50" charset="-128"/>
                          <a:ea typeface="メイリオ" panose="020B0604030504040204" pitchFamily="50" charset="-128"/>
                        </a:rPr>
                        <a:t>ヨウ素</a:t>
                      </a:r>
                      <a:r>
                        <a:rPr lang="en-US" altLang="ja-JP" sz="1200" b="0" u="none" strike="noStrike" dirty="0">
                          <a:effectLst/>
                          <a:latin typeface="メイリオ" panose="020B0604030504040204" pitchFamily="50" charset="-128"/>
                          <a:ea typeface="メイリオ" panose="020B0604030504040204" pitchFamily="50" charset="-128"/>
                        </a:rPr>
                        <a:t>135</a:t>
                      </a:r>
                      <a:endParaRPr lang="ja-JP" alt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altLang="ja-JP" sz="1200" b="0" u="none" strike="noStrike" dirty="0">
                          <a:effectLst/>
                          <a:latin typeface="メイリオ" panose="020B0604030504040204" pitchFamily="50" charset="-128"/>
                          <a:ea typeface="メイリオ" panose="020B0604030504040204" pitchFamily="50" charset="-128"/>
                        </a:rPr>
                        <a:t>6.28%</a:t>
                      </a:r>
                      <a:endParaRPr lang="en-US" altLang="ja-JP"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altLang="ja-JP" sz="1200" b="0" u="none" strike="noStrike" dirty="0">
                          <a:effectLst/>
                          <a:latin typeface="メイリオ" panose="020B0604030504040204" pitchFamily="50" charset="-128"/>
                          <a:ea typeface="メイリオ" panose="020B0604030504040204" pitchFamily="50" charset="-128"/>
                        </a:rPr>
                        <a:t>6.54%</a:t>
                      </a:r>
                      <a:endParaRPr lang="en-US" altLang="ja-JP"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sz="1200" b="0" u="none" strike="noStrike" dirty="0">
                          <a:effectLst/>
                          <a:latin typeface="メイリオ" panose="020B0604030504040204" pitchFamily="50" charset="-128"/>
                          <a:ea typeface="メイリオ" panose="020B0604030504040204" pitchFamily="50" charset="-128"/>
                        </a:rPr>
                        <a:t>6.57h</a:t>
                      </a:r>
                      <a:endParaRPr 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extLst>
                  <a:ext uri="{0D108BD9-81ED-4DB2-BD59-A6C34878D82A}">
                    <a16:rowId xmlns:a16="http://schemas.microsoft.com/office/drawing/2014/main" val="554092971"/>
                  </a:ext>
                </a:extLst>
              </a:tr>
              <a:tr h="329121">
                <a:tc>
                  <a:txBody>
                    <a:bodyPr/>
                    <a:lstStyle/>
                    <a:p>
                      <a:pPr algn="ctr" fontAlgn="ctr"/>
                      <a:r>
                        <a:rPr lang="ja-JP" altLang="en-US" sz="1200" b="0" u="none" strike="noStrike" dirty="0">
                          <a:effectLst/>
                          <a:latin typeface="メイリオ" panose="020B0604030504040204" pitchFamily="50" charset="-128"/>
                          <a:ea typeface="メイリオ" panose="020B0604030504040204" pitchFamily="50" charset="-128"/>
                        </a:rPr>
                        <a:t>ジルコニウム</a:t>
                      </a:r>
                      <a:r>
                        <a:rPr lang="en-US" altLang="ja-JP" sz="1200" b="0" u="none" strike="noStrike" dirty="0">
                          <a:effectLst/>
                          <a:latin typeface="メイリオ" panose="020B0604030504040204" pitchFamily="50" charset="-128"/>
                          <a:ea typeface="メイリオ" panose="020B0604030504040204" pitchFamily="50" charset="-128"/>
                        </a:rPr>
                        <a:t>93</a:t>
                      </a:r>
                      <a:endParaRPr lang="ja-JP" alt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altLang="ja-JP" sz="1200" b="0" u="none" strike="noStrike" dirty="0">
                          <a:effectLst/>
                          <a:latin typeface="メイリオ" panose="020B0604030504040204" pitchFamily="50" charset="-128"/>
                          <a:ea typeface="メイリオ" panose="020B0604030504040204" pitchFamily="50" charset="-128"/>
                        </a:rPr>
                        <a:t>6.30%</a:t>
                      </a:r>
                      <a:endParaRPr lang="en-US" altLang="ja-JP"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altLang="ja-JP" sz="1200" b="0" u="none" strike="noStrike">
                          <a:effectLst/>
                          <a:latin typeface="メイリオ" panose="020B0604030504040204" pitchFamily="50" charset="-128"/>
                          <a:ea typeface="メイリオ" panose="020B0604030504040204" pitchFamily="50" charset="-128"/>
                        </a:rPr>
                        <a:t>3.80%</a:t>
                      </a:r>
                      <a:endParaRPr lang="en-US" altLang="ja-JP" sz="1200" b="0" i="0" u="none" strike="noStrike">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sz="1200" b="0" u="none" strike="noStrike" dirty="0">
                          <a:effectLst/>
                          <a:latin typeface="メイリオ" panose="020B0604030504040204" pitchFamily="50" charset="-128"/>
                          <a:ea typeface="メイリオ" panose="020B0604030504040204" pitchFamily="50" charset="-128"/>
                        </a:rPr>
                        <a:t>1.53My</a:t>
                      </a:r>
                      <a:endParaRPr 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extLst>
                  <a:ext uri="{0D108BD9-81ED-4DB2-BD59-A6C34878D82A}">
                    <a16:rowId xmlns:a16="http://schemas.microsoft.com/office/drawing/2014/main" val="25151794"/>
                  </a:ext>
                </a:extLst>
              </a:tr>
              <a:tr h="329121">
                <a:tc>
                  <a:txBody>
                    <a:bodyPr/>
                    <a:lstStyle/>
                    <a:p>
                      <a:pPr algn="ctr" fontAlgn="ctr"/>
                      <a:r>
                        <a:rPr lang="ja-JP" altLang="en-US" sz="1200" b="0" u="none" strike="noStrike" dirty="0">
                          <a:effectLst/>
                          <a:latin typeface="メイリオ" panose="020B0604030504040204" pitchFamily="50" charset="-128"/>
                          <a:ea typeface="メイリオ" panose="020B0604030504040204" pitchFamily="50" charset="-128"/>
                        </a:rPr>
                        <a:t>セシウム</a:t>
                      </a:r>
                      <a:r>
                        <a:rPr lang="en-US" altLang="ja-JP" sz="1200" b="0" u="none" strike="noStrike" dirty="0">
                          <a:effectLst/>
                          <a:latin typeface="メイリオ" panose="020B0604030504040204" pitchFamily="50" charset="-128"/>
                          <a:ea typeface="メイリオ" panose="020B0604030504040204" pitchFamily="50" charset="-128"/>
                        </a:rPr>
                        <a:t>137</a:t>
                      </a:r>
                      <a:endParaRPr lang="ja-JP" alt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altLang="ja-JP" sz="1200" b="0" u="none" strike="noStrike" dirty="0">
                          <a:effectLst/>
                          <a:latin typeface="メイリオ" panose="020B0604030504040204" pitchFamily="50" charset="-128"/>
                          <a:ea typeface="メイリオ" panose="020B0604030504040204" pitchFamily="50" charset="-128"/>
                        </a:rPr>
                        <a:t>6.19%</a:t>
                      </a:r>
                      <a:endParaRPr lang="en-US" altLang="ja-JP"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altLang="ja-JP" sz="1200" b="0" u="none" strike="noStrike" dirty="0">
                          <a:effectLst/>
                          <a:latin typeface="メイリオ" panose="020B0604030504040204" pitchFamily="50" charset="-128"/>
                          <a:ea typeface="メイリオ" panose="020B0604030504040204" pitchFamily="50" charset="-128"/>
                        </a:rPr>
                        <a:t>6.61%</a:t>
                      </a:r>
                      <a:endParaRPr lang="en-US" altLang="ja-JP"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sz="1200" b="0" u="none" strike="noStrike" dirty="0">
                          <a:effectLst/>
                          <a:latin typeface="メイリオ" panose="020B0604030504040204" pitchFamily="50" charset="-128"/>
                          <a:ea typeface="メイリオ" panose="020B0604030504040204" pitchFamily="50" charset="-128"/>
                        </a:rPr>
                        <a:t>30.17y</a:t>
                      </a:r>
                      <a:endParaRPr 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extLst>
                  <a:ext uri="{0D108BD9-81ED-4DB2-BD59-A6C34878D82A}">
                    <a16:rowId xmlns:a16="http://schemas.microsoft.com/office/drawing/2014/main" val="721708957"/>
                  </a:ext>
                </a:extLst>
              </a:tr>
              <a:tr h="329121">
                <a:tc>
                  <a:txBody>
                    <a:bodyPr/>
                    <a:lstStyle/>
                    <a:p>
                      <a:pPr algn="ctr" fontAlgn="ctr"/>
                      <a:r>
                        <a:rPr lang="ja-JP" altLang="en-US" sz="1200" b="0" u="none" strike="noStrike" dirty="0">
                          <a:effectLst/>
                          <a:latin typeface="メイリオ" panose="020B0604030504040204" pitchFamily="50" charset="-128"/>
                          <a:ea typeface="メイリオ" panose="020B0604030504040204" pitchFamily="50" charset="-128"/>
                        </a:rPr>
                        <a:t>テクネチウム</a:t>
                      </a:r>
                      <a:r>
                        <a:rPr lang="en-US" altLang="ja-JP" sz="1200" b="0" u="none" strike="noStrike" dirty="0">
                          <a:effectLst/>
                          <a:latin typeface="メイリオ" panose="020B0604030504040204" pitchFamily="50" charset="-128"/>
                          <a:ea typeface="メイリオ" panose="020B0604030504040204" pitchFamily="50" charset="-128"/>
                        </a:rPr>
                        <a:t>99</a:t>
                      </a:r>
                      <a:endParaRPr lang="ja-JP" alt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altLang="ja-JP" sz="1200" b="0" u="none" strike="noStrike" dirty="0">
                          <a:effectLst/>
                          <a:latin typeface="メイリオ" panose="020B0604030504040204" pitchFamily="50" charset="-128"/>
                          <a:ea typeface="メイリオ" panose="020B0604030504040204" pitchFamily="50" charset="-128"/>
                        </a:rPr>
                        <a:t>6.05%</a:t>
                      </a:r>
                      <a:endParaRPr lang="en-US" altLang="ja-JP"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sz="1200" b="0" u="none" strike="noStrike" dirty="0">
                          <a:effectLst/>
                          <a:latin typeface="メイリオ" panose="020B0604030504040204" pitchFamily="50" charset="-128"/>
                          <a:ea typeface="メイリオ" panose="020B0604030504040204" pitchFamily="50" charset="-128"/>
                        </a:rPr>
                        <a:t>N/A</a:t>
                      </a:r>
                      <a:endParaRPr 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sz="1200" b="0" u="none" strike="noStrike" dirty="0">
                          <a:effectLst/>
                          <a:latin typeface="メイリオ" panose="020B0604030504040204" pitchFamily="50" charset="-128"/>
                          <a:ea typeface="メイリオ" panose="020B0604030504040204" pitchFamily="50" charset="-128"/>
                        </a:rPr>
                        <a:t>211ky</a:t>
                      </a:r>
                      <a:endParaRPr 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extLst>
                  <a:ext uri="{0D108BD9-81ED-4DB2-BD59-A6C34878D82A}">
                    <a16:rowId xmlns:a16="http://schemas.microsoft.com/office/drawing/2014/main" val="1174994260"/>
                  </a:ext>
                </a:extLst>
              </a:tr>
              <a:tr h="329121">
                <a:tc>
                  <a:txBody>
                    <a:bodyPr/>
                    <a:lstStyle/>
                    <a:p>
                      <a:pPr algn="ctr" fontAlgn="ctr"/>
                      <a:r>
                        <a:rPr lang="ja-JP" altLang="en-US" sz="1200" b="0" u="none" strike="noStrike" dirty="0">
                          <a:effectLst/>
                          <a:latin typeface="メイリオ" panose="020B0604030504040204" pitchFamily="50" charset="-128"/>
                          <a:ea typeface="メイリオ" panose="020B0604030504040204" pitchFamily="50" charset="-128"/>
                        </a:rPr>
                        <a:t>ストロンチウム</a:t>
                      </a:r>
                      <a:r>
                        <a:rPr lang="en-US" altLang="ja-JP" sz="1200" b="0" u="none" strike="noStrike" dirty="0">
                          <a:effectLst/>
                          <a:latin typeface="メイリオ" panose="020B0604030504040204" pitchFamily="50" charset="-128"/>
                          <a:ea typeface="メイリオ" panose="020B0604030504040204" pitchFamily="50" charset="-128"/>
                        </a:rPr>
                        <a:t>89</a:t>
                      </a:r>
                      <a:endParaRPr lang="en-US" altLang="ja-JP"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altLang="ja-JP" sz="1200" b="0" u="none" strike="noStrike" dirty="0">
                          <a:effectLst/>
                          <a:latin typeface="メイリオ" panose="020B0604030504040204" pitchFamily="50" charset="-128"/>
                          <a:ea typeface="メイリオ" panose="020B0604030504040204" pitchFamily="50" charset="-128"/>
                        </a:rPr>
                        <a:t>4.73%</a:t>
                      </a:r>
                      <a:endParaRPr lang="en-US" altLang="ja-JP"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altLang="ja-JP" sz="1200" b="0" u="none" strike="noStrike" dirty="0">
                          <a:effectLst/>
                          <a:latin typeface="メイリオ" panose="020B0604030504040204" pitchFamily="50" charset="-128"/>
                          <a:ea typeface="メイリオ" panose="020B0604030504040204" pitchFamily="50" charset="-128"/>
                        </a:rPr>
                        <a:t>1.72%</a:t>
                      </a:r>
                      <a:endParaRPr lang="en-US" altLang="ja-JP"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sz="1200" b="0" u="none" strike="noStrike" dirty="0">
                          <a:effectLst/>
                          <a:latin typeface="メイリオ" panose="020B0604030504040204" pitchFamily="50" charset="-128"/>
                          <a:ea typeface="メイリオ" panose="020B0604030504040204" pitchFamily="50" charset="-128"/>
                        </a:rPr>
                        <a:t>50.53d</a:t>
                      </a:r>
                      <a:endParaRPr 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extLst>
                  <a:ext uri="{0D108BD9-81ED-4DB2-BD59-A6C34878D82A}">
                    <a16:rowId xmlns:a16="http://schemas.microsoft.com/office/drawing/2014/main" val="1598858354"/>
                  </a:ext>
                </a:extLst>
              </a:tr>
              <a:tr h="329121">
                <a:tc>
                  <a:txBody>
                    <a:bodyPr/>
                    <a:lstStyle/>
                    <a:p>
                      <a:pPr algn="ctr" fontAlgn="ctr"/>
                      <a:r>
                        <a:rPr lang="ja-JP" altLang="en-US" sz="1200" b="0" u="none" strike="noStrike" dirty="0">
                          <a:effectLst/>
                          <a:latin typeface="メイリオ" panose="020B0604030504040204" pitchFamily="50" charset="-128"/>
                          <a:ea typeface="メイリオ" panose="020B0604030504040204" pitchFamily="50" charset="-128"/>
                        </a:rPr>
                        <a:t>ストロンチウム</a:t>
                      </a:r>
                      <a:r>
                        <a:rPr lang="en-US" altLang="ja-JP" sz="1200" b="0" u="none" strike="noStrike" dirty="0">
                          <a:effectLst/>
                          <a:latin typeface="メイリオ" panose="020B0604030504040204" pitchFamily="50" charset="-128"/>
                          <a:ea typeface="メイリオ" panose="020B0604030504040204" pitchFamily="50" charset="-128"/>
                        </a:rPr>
                        <a:t>90</a:t>
                      </a:r>
                      <a:endParaRPr lang="ja-JP" alt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altLang="ja-JP" sz="1200" b="0" u="none" strike="noStrike" dirty="0">
                          <a:effectLst/>
                          <a:latin typeface="メイリオ" panose="020B0604030504040204" pitchFamily="50" charset="-128"/>
                          <a:ea typeface="メイリオ" panose="020B0604030504040204" pitchFamily="50" charset="-128"/>
                        </a:rPr>
                        <a:t>5.75%</a:t>
                      </a:r>
                      <a:endParaRPr lang="en-US" altLang="ja-JP"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altLang="ja-JP" sz="1200" b="0" u="none" strike="noStrike" dirty="0">
                          <a:effectLst/>
                          <a:latin typeface="メイリオ" panose="020B0604030504040204" pitchFamily="50" charset="-128"/>
                          <a:ea typeface="メイリオ" panose="020B0604030504040204" pitchFamily="50" charset="-128"/>
                        </a:rPr>
                        <a:t>2.10%</a:t>
                      </a:r>
                      <a:endParaRPr lang="en-US" altLang="ja-JP"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sz="1200" b="0" u="none" strike="noStrike" dirty="0">
                          <a:effectLst/>
                          <a:latin typeface="メイリオ" panose="020B0604030504040204" pitchFamily="50" charset="-128"/>
                          <a:ea typeface="メイリオ" panose="020B0604030504040204" pitchFamily="50" charset="-128"/>
                        </a:rPr>
                        <a:t>28.9y</a:t>
                      </a:r>
                      <a:endParaRPr 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extLst>
                  <a:ext uri="{0D108BD9-81ED-4DB2-BD59-A6C34878D82A}">
                    <a16:rowId xmlns:a16="http://schemas.microsoft.com/office/drawing/2014/main" val="4113890186"/>
                  </a:ext>
                </a:extLst>
              </a:tr>
              <a:tr h="329121">
                <a:tc>
                  <a:txBody>
                    <a:bodyPr/>
                    <a:lstStyle/>
                    <a:p>
                      <a:pPr algn="ctr" fontAlgn="ctr"/>
                      <a:r>
                        <a:rPr lang="ja-JP" altLang="en-US" sz="1200" b="0" u="none" strike="noStrike" dirty="0">
                          <a:effectLst/>
                          <a:latin typeface="メイリオ" panose="020B0604030504040204" pitchFamily="50" charset="-128"/>
                          <a:ea typeface="メイリオ" panose="020B0604030504040204" pitchFamily="50" charset="-128"/>
                        </a:rPr>
                        <a:t>ヨウ素</a:t>
                      </a:r>
                      <a:r>
                        <a:rPr lang="en-US" altLang="ja-JP" sz="1200" b="0" u="none" strike="noStrike" dirty="0">
                          <a:effectLst/>
                          <a:latin typeface="メイリオ" panose="020B0604030504040204" pitchFamily="50" charset="-128"/>
                          <a:ea typeface="メイリオ" panose="020B0604030504040204" pitchFamily="50" charset="-128"/>
                        </a:rPr>
                        <a:t>131</a:t>
                      </a:r>
                      <a:endParaRPr lang="en-US" altLang="ja-JP"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altLang="ja-JP" sz="1200" b="0" u="none" strike="noStrike" dirty="0">
                          <a:effectLst/>
                          <a:latin typeface="メイリオ" panose="020B0604030504040204" pitchFamily="50" charset="-128"/>
                          <a:ea typeface="メイリオ" panose="020B0604030504040204" pitchFamily="50" charset="-128"/>
                        </a:rPr>
                        <a:t>2.83%</a:t>
                      </a:r>
                      <a:endParaRPr lang="en-US" altLang="ja-JP"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altLang="ja-JP" sz="1200" b="0" u="none" strike="noStrike" dirty="0">
                          <a:effectLst/>
                          <a:latin typeface="メイリオ" panose="020B0604030504040204" pitchFamily="50" charset="-128"/>
                          <a:ea typeface="メイリオ" panose="020B0604030504040204" pitchFamily="50" charset="-128"/>
                        </a:rPr>
                        <a:t>3.86%</a:t>
                      </a:r>
                      <a:endParaRPr lang="en-US" altLang="ja-JP"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sz="1200" b="0" u="none" strike="noStrike" dirty="0">
                          <a:effectLst/>
                          <a:latin typeface="メイリオ" panose="020B0604030504040204" pitchFamily="50" charset="-128"/>
                          <a:ea typeface="メイリオ" panose="020B0604030504040204" pitchFamily="50" charset="-128"/>
                        </a:rPr>
                        <a:t>8.02d</a:t>
                      </a:r>
                      <a:endParaRPr 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extLst>
                  <a:ext uri="{0D108BD9-81ED-4DB2-BD59-A6C34878D82A}">
                    <a16:rowId xmlns:a16="http://schemas.microsoft.com/office/drawing/2014/main" val="1358782738"/>
                  </a:ext>
                </a:extLst>
              </a:tr>
              <a:tr h="329121">
                <a:tc>
                  <a:txBody>
                    <a:bodyPr/>
                    <a:lstStyle/>
                    <a:p>
                      <a:pPr algn="ctr" fontAlgn="ctr"/>
                      <a:r>
                        <a:rPr lang="ja-JP" altLang="en-US" sz="1200" b="0" u="none" strike="noStrike" dirty="0">
                          <a:effectLst/>
                          <a:latin typeface="メイリオ" panose="020B0604030504040204" pitchFamily="50" charset="-128"/>
                          <a:ea typeface="メイリオ" panose="020B0604030504040204" pitchFamily="50" charset="-128"/>
                        </a:rPr>
                        <a:t>プロメチウム</a:t>
                      </a:r>
                      <a:r>
                        <a:rPr lang="en-US" altLang="ja-JP" sz="1200" b="0" u="none" strike="noStrike" dirty="0">
                          <a:effectLst/>
                          <a:latin typeface="メイリオ" panose="020B0604030504040204" pitchFamily="50" charset="-128"/>
                          <a:ea typeface="メイリオ" panose="020B0604030504040204" pitchFamily="50" charset="-128"/>
                        </a:rPr>
                        <a:t>147</a:t>
                      </a:r>
                      <a:endParaRPr lang="ja-JP" alt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altLang="ja-JP" sz="1200" b="0" u="none" strike="noStrike">
                          <a:effectLst/>
                          <a:latin typeface="メイリオ" panose="020B0604030504040204" pitchFamily="50" charset="-128"/>
                          <a:ea typeface="メイリオ" panose="020B0604030504040204" pitchFamily="50" charset="-128"/>
                        </a:rPr>
                        <a:t>2.27%</a:t>
                      </a:r>
                      <a:endParaRPr lang="en-US" altLang="ja-JP" sz="1200" b="0" i="0" u="none" strike="noStrike">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sz="1200" b="0" u="none" strike="noStrike" dirty="0">
                          <a:effectLst/>
                          <a:latin typeface="メイリオ" panose="020B0604030504040204" pitchFamily="50" charset="-128"/>
                          <a:ea typeface="メイリオ" panose="020B0604030504040204" pitchFamily="50" charset="-128"/>
                        </a:rPr>
                        <a:t>N/A</a:t>
                      </a:r>
                      <a:endParaRPr 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sz="1200" b="0" u="none" strike="noStrike" dirty="0">
                          <a:effectLst/>
                          <a:latin typeface="メイリオ" panose="020B0604030504040204" pitchFamily="50" charset="-128"/>
                          <a:ea typeface="メイリオ" panose="020B0604030504040204" pitchFamily="50" charset="-128"/>
                        </a:rPr>
                        <a:t>2.62y</a:t>
                      </a:r>
                      <a:endParaRPr 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extLst>
                  <a:ext uri="{0D108BD9-81ED-4DB2-BD59-A6C34878D82A}">
                    <a16:rowId xmlns:a16="http://schemas.microsoft.com/office/drawing/2014/main" val="1926183740"/>
                  </a:ext>
                </a:extLst>
              </a:tr>
              <a:tr h="329121">
                <a:tc>
                  <a:txBody>
                    <a:bodyPr/>
                    <a:lstStyle/>
                    <a:p>
                      <a:pPr algn="ctr" fontAlgn="ctr"/>
                      <a:r>
                        <a:rPr lang="ja-JP" altLang="en-US" sz="1200" b="0" u="none" strike="noStrike" dirty="0">
                          <a:effectLst/>
                          <a:latin typeface="メイリオ" panose="020B0604030504040204" pitchFamily="50" charset="-128"/>
                          <a:ea typeface="メイリオ" panose="020B0604030504040204" pitchFamily="50" charset="-128"/>
                        </a:rPr>
                        <a:t>サマリウム</a:t>
                      </a:r>
                      <a:r>
                        <a:rPr lang="en-US" altLang="ja-JP" sz="1200" b="0" u="none" strike="noStrike" dirty="0">
                          <a:effectLst/>
                          <a:latin typeface="メイリオ" panose="020B0604030504040204" pitchFamily="50" charset="-128"/>
                          <a:ea typeface="メイリオ" panose="020B0604030504040204" pitchFamily="50" charset="-128"/>
                        </a:rPr>
                        <a:t>149</a:t>
                      </a:r>
                      <a:endParaRPr lang="ja-JP" alt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altLang="ja-JP" sz="1200" b="0" u="none" strike="noStrike">
                          <a:effectLst/>
                          <a:latin typeface="メイリオ" panose="020B0604030504040204" pitchFamily="50" charset="-128"/>
                          <a:ea typeface="メイリオ" panose="020B0604030504040204" pitchFamily="50" charset="-128"/>
                        </a:rPr>
                        <a:t>1.09%</a:t>
                      </a:r>
                      <a:endParaRPr lang="en-US" altLang="ja-JP" sz="1200" b="0" i="0" u="none" strike="noStrike">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altLang="ja-JP" sz="1200" b="0" u="none" strike="noStrike" dirty="0">
                          <a:effectLst/>
                          <a:latin typeface="メイリオ" panose="020B0604030504040204" pitchFamily="50" charset="-128"/>
                          <a:ea typeface="メイリオ" panose="020B0604030504040204" pitchFamily="50" charset="-128"/>
                        </a:rPr>
                        <a:t>1.22%</a:t>
                      </a:r>
                      <a:endParaRPr lang="en-US" altLang="ja-JP"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ja-JP" altLang="en-US" sz="1200" b="0" u="none" strike="noStrike" dirty="0">
                          <a:effectLst/>
                          <a:latin typeface="メイリオ" panose="020B0604030504040204" pitchFamily="50" charset="-128"/>
                          <a:ea typeface="メイリオ" panose="020B0604030504040204" pitchFamily="50" charset="-128"/>
                        </a:rPr>
                        <a:t>安定</a:t>
                      </a:r>
                      <a:endParaRPr lang="ja-JP" alt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extLst>
                  <a:ext uri="{0D108BD9-81ED-4DB2-BD59-A6C34878D82A}">
                    <a16:rowId xmlns:a16="http://schemas.microsoft.com/office/drawing/2014/main" val="1272295783"/>
                  </a:ext>
                </a:extLst>
              </a:tr>
              <a:tr h="329121">
                <a:tc>
                  <a:txBody>
                    <a:bodyPr/>
                    <a:lstStyle/>
                    <a:p>
                      <a:pPr algn="ctr" fontAlgn="ctr"/>
                      <a:r>
                        <a:rPr lang="ja-JP" altLang="en-US" sz="1200" b="0" u="none" strike="noStrike" dirty="0">
                          <a:effectLst/>
                          <a:latin typeface="メイリオ" panose="020B0604030504040204" pitchFamily="50" charset="-128"/>
                          <a:ea typeface="メイリオ" panose="020B0604030504040204" pitchFamily="50" charset="-128"/>
                        </a:rPr>
                        <a:t>ヨウ素</a:t>
                      </a:r>
                      <a:r>
                        <a:rPr lang="en-US" altLang="ja-JP" sz="1200" b="0" u="none" strike="noStrike" dirty="0">
                          <a:effectLst/>
                          <a:latin typeface="メイリオ" panose="020B0604030504040204" pitchFamily="50" charset="-128"/>
                          <a:ea typeface="メイリオ" panose="020B0604030504040204" pitchFamily="50" charset="-128"/>
                        </a:rPr>
                        <a:t>129</a:t>
                      </a:r>
                      <a:endParaRPr lang="en-US" altLang="ja-JP"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altLang="ja-JP" sz="1200" b="0" u="none" strike="noStrike">
                          <a:effectLst/>
                          <a:latin typeface="メイリオ" panose="020B0604030504040204" pitchFamily="50" charset="-128"/>
                          <a:ea typeface="メイリオ" panose="020B0604030504040204" pitchFamily="50" charset="-128"/>
                        </a:rPr>
                        <a:t>0.54%</a:t>
                      </a:r>
                      <a:endParaRPr lang="en-US" altLang="ja-JP" sz="1200" b="0" i="0" u="none" strike="noStrike">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altLang="ja-JP" sz="1200" b="0" u="none" strike="noStrike" dirty="0">
                          <a:effectLst/>
                          <a:latin typeface="メイリオ" panose="020B0604030504040204" pitchFamily="50" charset="-128"/>
                          <a:ea typeface="メイリオ" panose="020B0604030504040204" pitchFamily="50" charset="-128"/>
                        </a:rPr>
                        <a:t>1.37%</a:t>
                      </a:r>
                      <a:endParaRPr lang="en-US" altLang="ja-JP"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sz="1200" b="0" u="none" strike="noStrike" dirty="0">
                          <a:effectLst/>
                          <a:latin typeface="メイリオ" panose="020B0604030504040204" pitchFamily="50" charset="-128"/>
                          <a:ea typeface="メイリオ" panose="020B0604030504040204" pitchFamily="50" charset="-128"/>
                        </a:rPr>
                        <a:t>15.7My</a:t>
                      </a:r>
                      <a:endParaRPr 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extLst>
                  <a:ext uri="{0D108BD9-81ED-4DB2-BD59-A6C34878D82A}">
                    <a16:rowId xmlns:a16="http://schemas.microsoft.com/office/drawing/2014/main" val="2881400558"/>
                  </a:ext>
                </a:extLst>
              </a:tr>
              <a:tr h="329121">
                <a:tc>
                  <a:txBody>
                    <a:bodyPr/>
                    <a:lstStyle/>
                    <a:p>
                      <a:pPr algn="ctr" fontAlgn="ctr"/>
                      <a:r>
                        <a:rPr lang="ja-JP" altLang="en-US" sz="1200" b="0" u="none" strike="noStrike" dirty="0">
                          <a:effectLst/>
                          <a:latin typeface="メイリオ" panose="020B0604030504040204" pitchFamily="50" charset="-128"/>
                          <a:ea typeface="メイリオ" panose="020B0604030504040204" pitchFamily="50" charset="-128"/>
                        </a:rPr>
                        <a:t>キセノン</a:t>
                      </a:r>
                      <a:r>
                        <a:rPr lang="en-US" altLang="ja-JP" sz="1200" b="0" u="none" strike="noStrike" dirty="0">
                          <a:effectLst/>
                          <a:latin typeface="メイリオ" panose="020B0604030504040204" pitchFamily="50" charset="-128"/>
                          <a:ea typeface="メイリオ" panose="020B0604030504040204" pitchFamily="50" charset="-128"/>
                        </a:rPr>
                        <a:t>133</a:t>
                      </a:r>
                      <a:endParaRPr lang="ja-JP" alt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altLang="ja-JP" sz="1200" b="0" u="none" strike="noStrike">
                          <a:effectLst/>
                          <a:latin typeface="メイリオ" panose="020B0604030504040204" pitchFamily="50" charset="-128"/>
                          <a:ea typeface="メイリオ" panose="020B0604030504040204" pitchFamily="50" charset="-128"/>
                        </a:rPr>
                        <a:t>6.70%</a:t>
                      </a:r>
                      <a:endParaRPr lang="en-US" altLang="ja-JP" sz="1200" b="0" i="0" u="none" strike="noStrike">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altLang="ja-JP" sz="1200" b="0" u="none" strike="noStrike" dirty="0">
                          <a:effectLst/>
                          <a:latin typeface="メイリオ" panose="020B0604030504040204" pitchFamily="50" charset="-128"/>
                          <a:ea typeface="メイリオ" panose="020B0604030504040204" pitchFamily="50" charset="-128"/>
                        </a:rPr>
                        <a:t>7.02%</a:t>
                      </a:r>
                      <a:endParaRPr lang="en-US" altLang="ja-JP"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tc>
                  <a:txBody>
                    <a:bodyPr/>
                    <a:lstStyle/>
                    <a:p>
                      <a:pPr algn="ctr" fontAlgn="ctr"/>
                      <a:r>
                        <a:rPr lang="en-US" sz="1200" b="0" u="none" strike="noStrike" dirty="0">
                          <a:effectLst/>
                          <a:latin typeface="メイリオ" panose="020B0604030504040204" pitchFamily="50" charset="-128"/>
                          <a:ea typeface="メイリオ" panose="020B0604030504040204" pitchFamily="50" charset="-128"/>
                        </a:rPr>
                        <a:t>5.2475d </a:t>
                      </a:r>
                      <a:endParaRPr lang="en-US" sz="1200" b="0" i="0" u="none" strike="noStrike" dirty="0">
                        <a:solidFill>
                          <a:schemeClr val="tx1"/>
                        </a:solidFill>
                        <a:effectLst/>
                        <a:latin typeface="メイリオ" panose="020B0604030504040204" pitchFamily="50" charset="-128"/>
                        <a:ea typeface="メイリオ" panose="020B0604030504040204" pitchFamily="50" charset="-128"/>
                      </a:endParaRPr>
                    </a:p>
                  </a:txBody>
                  <a:tcPr marL="2610" marR="2610" marT="2610" marB="0" anchor="ctr"/>
                </a:tc>
                <a:extLst>
                  <a:ext uri="{0D108BD9-81ED-4DB2-BD59-A6C34878D82A}">
                    <a16:rowId xmlns:a16="http://schemas.microsoft.com/office/drawing/2014/main" val="4128518353"/>
                  </a:ext>
                </a:extLst>
              </a:tr>
            </a:tbl>
          </a:graphicData>
        </a:graphic>
      </p:graphicFrame>
      <p:sp>
        <p:nvSpPr>
          <p:cNvPr id="22" name="正方形/長方形 21">
            <a:extLst>
              <a:ext uri="{FF2B5EF4-FFF2-40B4-BE49-F238E27FC236}">
                <a16:creationId xmlns:a16="http://schemas.microsoft.com/office/drawing/2014/main" id="{351397CF-4C67-234E-9668-A020AACAF3CB}"/>
              </a:ext>
            </a:extLst>
          </p:cNvPr>
          <p:cNvSpPr/>
          <p:nvPr/>
        </p:nvSpPr>
        <p:spPr>
          <a:xfrm>
            <a:off x="4579821" y="1760737"/>
            <a:ext cx="4187686" cy="307777"/>
          </a:xfrm>
          <a:prstGeom prst="rect">
            <a:avLst/>
          </a:prstGeom>
        </p:spPr>
        <p:txBody>
          <a:bodyPr wrap="square">
            <a:spAutoFit/>
          </a:bodyPr>
          <a:lstStyle/>
          <a:p>
            <a:r>
              <a:rPr lang="ja-JP" altLang="ja-JP" sz="1400" dirty="0">
                <a:latin typeface="メイリオ" panose="020B0604030504040204" pitchFamily="50" charset="-128"/>
                <a:ea typeface="メイリオ" panose="020B0604030504040204" pitchFamily="50" charset="-128"/>
              </a:rPr>
              <a:t>熱中性子による核分裂で生じる主な核分裂生成物</a:t>
            </a:r>
            <a:endParaRPr lang="ja-JP" altLang="en-US" sz="1400" dirty="0">
              <a:latin typeface="メイリオ" panose="020B0604030504040204" pitchFamily="50" charset="-128"/>
              <a:ea typeface="メイリオ" panose="020B0604030504040204" pitchFamily="50" charset="-128"/>
            </a:endParaRPr>
          </a:p>
        </p:txBody>
      </p:sp>
      <p:grpSp>
        <p:nvGrpSpPr>
          <p:cNvPr id="27" name="グループ化 26">
            <a:extLst>
              <a:ext uri="{FF2B5EF4-FFF2-40B4-BE49-F238E27FC236}">
                <a16:creationId xmlns:a16="http://schemas.microsoft.com/office/drawing/2014/main" id="{71AE7016-AA1F-B743-8055-C3968685CFF0}"/>
              </a:ext>
            </a:extLst>
          </p:cNvPr>
          <p:cNvGrpSpPr/>
          <p:nvPr/>
        </p:nvGrpSpPr>
        <p:grpSpPr>
          <a:xfrm>
            <a:off x="289596" y="3717361"/>
            <a:ext cx="4282404" cy="461665"/>
            <a:chOff x="-4067716" y="3372790"/>
            <a:chExt cx="4282404" cy="461665"/>
          </a:xfrm>
        </p:grpSpPr>
        <p:grpSp>
          <p:nvGrpSpPr>
            <p:cNvPr id="19" name="グループ化 18">
              <a:extLst>
                <a:ext uri="{FF2B5EF4-FFF2-40B4-BE49-F238E27FC236}">
                  <a16:creationId xmlns:a16="http://schemas.microsoft.com/office/drawing/2014/main" id="{4AB2DE9A-62DC-1E48-A943-72D1FB04DA69}"/>
                </a:ext>
              </a:extLst>
            </p:cNvPr>
            <p:cNvGrpSpPr/>
            <p:nvPr/>
          </p:nvGrpSpPr>
          <p:grpSpPr>
            <a:xfrm>
              <a:off x="-4067716" y="3372790"/>
              <a:ext cx="678221" cy="461665"/>
              <a:chOff x="-1670880" y="4832213"/>
              <a:chExt cx="678221" cy="461665"/>
            </a:xfrm>
          </p:grpSpPr>
          <p:sp>
            <p:nvSpPr>
              <p:cNvPr id="5" name="テキスト ボックス 4">
                <a:extLst>
                  <a:ext uri="{FF2B5EF4-FFF2-40B4-BE49-F238E27FC236}">
                    <a16:creationId xmlns:a16="http://schemas.microsoft.com/office/drawing/2014/main" id="{6E0B059D-9B4A-714E-839A-B02153552108}"/>
                  </a:ext>
                </a:extLst>
              </p:cNvPr>
              <p:cNvSpPr txBox="1"/>
              <p:nvPr/>
            </p:nvSpPr>
            <p:spPr>
              <a:xfrm>
                <a:off x="-1404951" y="4832213"/>
                <a:ext cx="412292" cy="461665"/>
              </a:xfrm>
              <a:prstGeom prst="rect">
                <a:avLst/>
              </a:prstGeom>
              <a:noFill/>
            </p:spPr>
            <p:txBody>
              <a:bodyPr wrap="none" rtlCol="0">
                <a:spAutoFit/>
              </a:bodyPr>
              <a:lstStyle/>
              <a:p>
                <a:r>
                  <a:rPr kumimoji="1" lang="en-US" altLang="ja-JP" sz="2400" dirty="0"/>
                  <a:t>U</a:t>
                </a:r>
              </a:p>
            </p:txBody>
          </p:sp>
          <p:sp>
            <p:nvSpPr>
              <p:cNvPr id="6" name="テキスト ボックス 5">
                <a:extLst>
                  <a:ext uri="{FF2B5EF4-FFF2-40B4-BE49-F238E27FC236}">
                    <a16:creationId xmlns:a16="http://schemas.microsoft.com/office/drawing/2014/main" id="{385ADECE-CFCE-574D-BB40-EB4C9B374BEC}"/>
                  </a:ext>
                </a:extLst>
              </p:cNvPr>
              <p:cNvSpPr txBox="1"/>
              <p:nvPr/>
            </p:nvSpPr>
            <p:spPr>
              <a:xfrm>
                <a:off x="-1670880" y="4849136"/>
                <a:ext cx="396262" cy="400110"/>
              </a:xfrm>
              <a:prstGeom prst="rect">
                <a:avLst/>
              </a:prstGeom>
              <a:noFill/>
            </p:spPr>
            <p:txBody>
              <a:bodyPr wrap="none" rtlCol="0">
                <a:spAutoFit/>
              </a:bodyPr>
              <a:lstStyle/>
              <a:p>
                <a:pPr algn="r"/>
                <a:r>
                  <a:rPr lang="en-US" altLang="ja-JP" sz="1000" dirty="0"/>
                  <a:t>235</a:t>
                </a:r>
              </a:p>
              <a:p>
                <a:pPr algn="r"/>
                <a:r>
                  <a:rPr lang="en-US" altLang="ja-JP" sz="1000" dirty="0"/>
                  <a:t>92</a:t>
                </a:r>
                <a:endParaRPr kumimoji="1" lang="ja-JP" altLang="en-US" sz="1000"/>
              </a:p>
            </p:txBody>
          </p:sp>
        </p:grpSp>
        <p:grpSp>
          <p:nvGrpSpPr>
            <p:cNvPr id="20" name="グループ化 19">
              <a:extLst>
                <a:ext uri="{FF2B5EF4-FFF2-40B4-BE49-F238E27FC236}">
                  <a16:creationId xmlns:a16="http://schemas.microsoft.com/office/drawing/2014/main" id="{12BC1774-62B6-094E-98AF-4041F7F78893}"/>
                </a:ext>
              </a:extLst>
            </p:cNvPr>
            <p:cNvGrpSpPr/>
            <p:nvPr/>
          </p:nvGrpSpPr>
          <p:grpSpPr>
            <a:xfrm>
              <a:off x="-3180683" y="3372790"/>
              <a:ext cx="475849" cy="461665"/>
              <a:chOff x="-1105908" y="5441812"/>
              <a:chExt cx="475849" cy="461665"/>
            </a:xfrm>
          </p:grpSpPr>
          <p:sp>
            <p:nvSpPr>
              <p:cNvPr id="7" name="テキスト ボックス 6">
                <a:extLst>
                  <a:ext uri="{FF2B5EF4-FFF2-40B4-BE49-F238E27FC236}">
                    <a16:creationId xmlns:a16="http://schemas.microsoft.com/office/drawing/2014/main" id="{86EC7F69-459A-B24B-A4F2-34F64F922C39}"/>
                  </a:ext>
                </a:extLst>
              </p:cNvPr>
              <p:cNvSpPr txBox="1"/>
              <p:nvPr/>
            </p:nvSpPr>
            <p:spPr>
              <a:xfrm>
                <a:off x="-1105908" y="5472590"/>
                <a:ext cx="255262" cy="400110"/>
              </a:xfrm>
              <a:prstGeom prst="rect">
                <a:avLst/>
              </a:prstGeom>
              <a:noFill/>
            </p:spPr>
            <p:txBody>
              <a:bodyPr wrap="none" rtlCol="0">
                <a:spAutoFit/>
              </a:bodyPr>
              <a:lstStyle/>
              <a:p>
                <a:pPr algn="r"/>
                <a:r>
                  <a:rPr lang="en-US" altLang="ja-JP" sz="1000" dirty="0"/>
                  <a:t>1</a:t>
                </a:r>
              </a:p>
              <a:p>
                <a:pPr algn="r"/>
                <a:r>
                  <a:rPr kumimoji="1" lang="en-US" altLang="ja-JP" sz="1000" dirty="0"/>
                  <a:t>0</a:t>
                </a:r>
                <a:endParaRPr kumimoji="1" lang="ja-JP" altLang="en-US" sz="1000"/>
              </a:p>
            </p:txBody>
          </p:sp>
          <p:sp>
            <p:nvSpPr>
              <p:cNvPr id="8" name="テキスト ボックス 7">
                <a:extLst>
                  <a:ext uri="{FF2B5EF4-FFF2-40B4-BE49-F238E27FC236}">
                    <a16:creationId xmlns:a16="http://schemas.microsoft.com/office/drawing/2014/main" id="{6FC2ED3C-F835-D44F-A4CA-9ED7739F40E3}"/>
                  </a:ext>
                </a:extLst>
              </p:cNvPr>
              <p:cNvSpPr txBox="1"/>
              <p:nvPr/>
            </p:nvSpPr>
            <p:spPr>
              <a:xfrm>
                <a:off x="-992659" y="5441812"/>
                <a:ext cx="362600" cy="461665"/>
              </a:xfrm>
              <a:prstGeom prst="rect">
                <a:avLst/>
              </a:prstGeom>
              <a:noFill/>
            </p:spPr>
            <p:txBody>
              <a:bodyPr wrap="none" rtlCol="0">
                <a:spAutoFit/>
              </a:bodyPr>
              <a:lstStyle/>
              <a:p>
                <a:r>
                  <a:rPr kumimoji="1" lang="en-US" altLang="ja-JP" sz="2400" dirty="0"/>
                  <a:t>n</a:t>
                </a:r>
              </a:p>
            </p:txBody>
          </p:sp>
        </p:grpSp>
        <p:grpSp>
          <p:nvGrpSpPr>
            <p:cNvPr id="18" name="グループ化 17">
              <a:extLst>
                <a:ext uri="{FF2B5EF4-FFF2-40B4-BE49-F238E27FC236}">
                  <a16:creationId xmlns:a16="http://schemas.microsoft.com/office/drawing/2014/main" id="{B17645B3-16D9-FC40-AE65-9CA8A5FC505F}"/>
                </a:ext>
              </a:extLst>
            </p:cNvPr>
            <p:cNvGrpSpPr/>
            <p:nvPr/>
          </p:nvGrpSpPr>
          <p:grpSpPr>
            <a:xfrm>
              <a:off x="-2338209" y="3372790"/>
              <a:ext cx="521127" cy="461665"/>
              <a:chOff x="-1449743" y="3141958"/>
              <a:chExt cx="521127" cy="461665"/>
            </a:xfrm>
          </p:grpSpPr>
          <p:sp>
            <p:nvSpPr>
              <p:cNvPr id="9" name="テキスト ボックス 8">
                <a:extLst>
                  <a:ext uri="{FF2B5EF4-FFF2-40B4-BE49-F238E27FC236}">
                    <a16:creationId xmlns:a16="http://schemas.microsoft.com/office/drawing/2014/main" id="{ACEA865A-F029-CB4D-A1D6-E88C91E37F05}"/>
                  </a:ext>
                </a:extLst>
              </p:cNvPr>
              <p:cNvSpPr txBox="1"/>
              <p:nvPr/>
            </p:nvSpPr>
            <p:spPr>
              <a:xfrm>
                <a:off x="-1312054" y="3141958"/>
                <a:ext cx="383438" cy="461665"/>
              </a:xfrm>
              <a:prstGeom prst="rect">
                <a:avLst/>
              </a:prstGeom>
              <a:noFill/>
            </p:spPr>
            <p:txBody>
              <a:bodyPr wrap="none" rtlCol="0">
                <a:spAutoFit/>
              </a:bodyPr>
              <a:lstStyle/>
              <a:p>
                <a:r>
                  <a:rPr kumimoji="1" lang="en-US" altLang="ja-JP" sz="2400" dirty="0"/>
                  <a:t>X</a:t>
                </a:r>
              </a:p>
            </p:txBody>
          </p:sp>
          <p:sp>
            <p:nvSpPr>
              <p:cNvPr id="10" name="テキスト ボックス 9">
                <a:extLst>
                  <a:ext uri="{FF2B5EF4-FFF2-40B4-BE49-F238E27FC236}">
                    <a16:creationId xmlns:a16="http://schemas.microsoft.com/office/drawing/2014/main" id="{BF3DC45D-F179-DC4D-9FD0-8002C781FD9C}"/>
                  </a:ext>
                </a:extLst>
              </p:cNvPr>
              <p:cNvSpPr txBox="1"/>
              <p:nvPr/>
            </p:nvSpPr>
            <p:spPr>
              <a:xfrm>
                <a:off x="-1449743" y="3158881"/>
                <a:ext cx="268022" cy="400110"/>
              </a:xfrm>
              <a:prstGeom prst="rect">
                <a:avLst/>
              </a:prstGeom>
              <a:noFill/>
            </p:spPr>
            <p:txBody>
              <a:bodyPr wrap="none" rtlCol="0">
                <a:spAutoFit/>
              </a:bodyPr>
              <a:lstStyle/>
              <a:p>
                <a:pPr algn="r"/>
                <a:r>
                  <a:rPr lang="en-US" altLang="ja-JP" sz="1000" dirty="0"/>
                  <a:t>A</a:t>
                </a:r>
              </a:p>
              <a:p>
                <a:pPr algn="r"/>
                <a:r>
                  <a:rPr kumimoji="1" lang="en-US" altLang="ja-JP" sz="1000" dirty="0"/>
                  <a:t>a</a:t>
                </a:r>
                <a:endParaRPr kumimoji="1" lang="ja-JP" altLang="en-US" sz="1000"/>
              </a:p>
            </p:txBody>
          </p:sp>
        </p:grpSp>
        <p:grpSp>
          <p:nvGrpSpPr>
            <p:cNvPr id="17" name="グループ化 16">
              <a:extLst>
                <a:ext uri="{FF2B5EF4-FFF2-40B4-BE49-F238E27FC236}">
                  <a16:creationId xmlns:a16="http://schemas.microsoft.com/office/drawing/2014/main" id="{908C6052-ABE1-E94D-AC0D-AB98EFE65606}"/>
                </a:ext>
              </a:extLst>
            </p:cNvPr>
            <p:cNvGrpSpPr/>
            <p:nvPr/>
          </p:nvGrpSpPr>
          <p:grpSpPr>
            <a:xfrm>
              <a:off x="-1528602" y="3372790"/>
              <a:ext cx="524333" cy="461665"/>
              <a:chOff x="-1374979" y="2064464"/>
              <a:chExt cx="524333" cy="461665"/>
            </a:xfrm>
          </p:grpSpPr>
          <p:sp>
            <p:nvSpPr>
              <p:cNvPr id="11" name="テキスト ボックス 10">
                <a:extLst>
                  <a:ext uri="{FF2B5EF4-FFF2-40B4-BE49-F238E27FC236}">
                    <a16:creationId xmlns:a16="http://schemas.microsoft.com/office/drawing/2014/main" id="{7BEE420D-76F0-F24A-834B-4B4BB97E33EC}"/>
                  </a:ext>
                </a:extLst>
              </p:cNvPr>
              <p:cNvSpPr txBox="1"/>
              <p:nvPr/>
            </p:nvSpPr>
            <p:spPr>
              <a:xfrm>
                <a:off x="-1234084" y="2064464"/>
                <a:ext cx="383438" cy="461665"/>
              </a:xfrm>
              <a:prstGeom prst="rect">
                <a:avLst/>
              </a:prstGeom>
              <a:noFill/>
            </p:spPr>
            <p:txBody>
              <a:bodyPr wrap="none" rtlCol="0">
                <a:spAutoFit/>
              </a:bodyPr>
              <a:lstStyle/>
              <a:p>
                <a:r>
                  <a:rPr kumimoji="1" lang="en-US" altLang="ja-JP" sz="2400" dirty="0"/>
                  <a:t>Y</a:t>
                </a:r>
              </a:p>
            </p:txBody>
          </p:sp>
          <p:sp>
            <p:nvSpPr>
              <p:cNvPr id="12" name="テキスト ボックス 11">
                <a:extLst>
                  <a:ext uri="{FF2B5EF4-FFF2-40B4-BE49-F238E27FC236}">
                    <a16:creationId xmlns:a16="http://schemas.microsoft.com/office/drawing/2014/main" id="{B6EAF885-2EE3-8C4E-BCAC-A56A538EF5BD}"/>
                  </a:ext>
                </a:extLst>
              </p:cNvPr>
              <p:cNvSpPr txBox="1"/>
              <p:nvPr/>
            </p:nvSpPr>
            <p:spPr>
              <a:xfrm>
                <a:off x="-1374979" y="2067532"/>
                <a:ext cx="271228" cy="400110"/>
              </a:xfrm>
              <a:prstGeom prst="rect">
                <a:avLst/>
              </a:prstGeom>
              <a:noFill/>
            </p:spPr>
            <p:txBody>
              <a:bodyPr wrap="none" rtlCol="0">
                <a:spAutoFit/>
              </a:bodyPr>
              <a:lstStyle/>
              <a:p>
                <a:pPr algn="r"/>
                <a:r>
                  <a:rPr lang="en-US" altLang="ja-JP" sz="1000" dirty="0"/>
                  <a:t>B</a:t>
                </a:r>
              </a:p>
              <a:p>
                <a:pPr algn="r"/>
                <a:r>
                  <a:rPr lang="en-US" altLang="ja-JP" sz="1000" dirty="0"/>
                  <a:t>b</a:t>
                </a:r>
                <a:endParaRPr kumimoji="1" lang="ja-JP" altLang="en-US" sz="1000"/>
              </a:p>
            </p:txBody>
          </p:sp>
        </p:grpSp>
        <p:grpSp>
          <p:nvGrpSpPr>
            <p:cNvPr id="16" name="グループ化 15">
              <a:extLst>
                <a:ext uri="{FF2B5EF4-FFF2-40B4-BE49-F238E27FC236}">
                  <a16:creationId xmlns:a16="http://schemas.microsoft.com/office/drawing/2014/main" id="{00D44F9A-D108-C84B-8375-27DAC906510B}"/>
                </a:ext>
              </a:extLst>
            </p:cNvPr>
            <p:cNvGrpSpPr/>
            <p:nvPr/>
          </p:nvGrpSpPr>
          <p:grpSpPr>
            <a:xfrm>
              <a:off x="-752938" y="3372790"/>
              <a:ext cx="967626" cy="461665"/>
              <a:chOff x="-3124535" y="1833631"/>
              <a:chExt cx="967626" cy="461665"/>
            </a:xfrm>
          </p:grpSpPr>
          <p:sp>
            <p:nvSpPr>
              <p:cNvPr id="13" name="テキスト ボックス 12">
                <a:extLst>
                  <a:ext uri="{FF2B5EF4-FFF2-40B4-BE49-F238E27FC236}">
                    <a16:creationId xmlns:a16="http://schemas.microsoft.com/office/drawing/2014/main" id="{1F479452-B982-2F44-B833-540810EB42B2}"/>
                  </a:ext>
                </a:extLst>
              </p:cNvPr>
              <p:cNvSpPr txBox="1"/>
              <p:nvPr/>
            </p:nvSpPr>
            <p:spPr>
              <a:xfrm>
                <a:off x="-2632758" y="1864409"/>
                <a:ext cx="255262" cy="400110"/>
              </a:xfrm>
              <a:prstGeom prst="rect">
                <a:avLst/>
              </a:prstGeom>
              <a:noFill/>
            </p:spPr>
            <p:txBody>
              <a:bodyPr wrap="none" rtlCol="0">
                <a:spAutoFit/>
              </a:bodyPr>
              <a:lstStyle/>
              <a:p>
                <a:pPr algn="r"/>
                <a:r>
                  <a:rPr lang="en-US" altLang="ja-JP" sz="1000" dirty="0"/>
                  <a:t>1</a:t>
                </a:r>
              </a:p>
              <a:p>
                <a:pPr algn="r"/>
                <a:r>
                  <a:rPr kumimoji="1" lang="en-US" altLang="ja-JP" sz="1000" dirty="0"/>
                  <a:t>0</a:t>
                </a:r>
                <a:endParaRPr kumimoji="1" lang="ja-JP" altLang="en-US" sz="1000"/>
              </a:p>
            </p:txBody>
          </p:sp>
          <p:sp>
            <p:nvSpPr>
              <p:cNvPr id="14" name="テキスト ボックス 13">
                <a:extLst>
                  <a:ext uri="{FF2B5EF4-FFF2-40B4-BE49-F238E27FC236}">
                    <a16:creationId xmlns:a16="http://schemas.microsoft.com/office/drawing/2014/main" id="{8AA14729-CD30-9E40-865D-4169683ECF3C}"/>
                  </a:ext>
                </a:extLst>
              </p:cNvPr>
              <p:cNvSpPr txBox="1"/>
              <p:nvPr/>
            </p:nvSpPr>
            <p:spPr>
              <a:xfrm>
                <a:off x="-2519509" y="1833631"/>
                <a:ext cx="362600" cy="461665"/>
              </a:xfrm>
              <a:prstGeom prst="rect">
                <a:avLst/>
              </a:prstGeom>
              <a:noFill/>
            </p:spPr>
            <p:txBody>
              <a:bodyPr wrap="none" rtlCol="0">
                <a:spAutoFit/>
              </a:bodyPr>
              <a:lstStyle/>
              <a:p>
                <a:r>
                  <a:rPr kumimoji="1" lang="en-US" altLang="ja-JP" sz="2400" dirty="0"/>
                  <a:t>n</a:t>
                </a:r>
              </a:p>
            </p:txBody>
          </p:sp>
          <p:sp>
            <p:nvSpPr>
              <p:cNvPr id="15" name="テキスト ボックス 14">
                <a:extLst>
                  <a:ext uri="{FF2B5EF4-FFF2-40B4-BE49-F238E27FC236}">
                    <a16:creationId xmlns:a16="http://schemas.microsoft.com/office/drawing/2014/main" id="{E827615E-13E7-9644-81D8-A76D090204C0}"/>
                  </a:ext>
                </a:extLst>
              </p:cNvPr>
              <p:cNvSpPr txBox="1"/>
              <p:nvPr/>
            </p:nvSpPr>
            <p:spPr>
              <a:xfrm>
                <a:off x="-3124535" y="1879797"/>
                <a:ext cx="604653" cy="369332"/>
              </a:xfrm>
              <a:prstGeom prst="rect">
                <a:avLst/>
              </a:prstGeom>
              <a:noFill/>
            </p:spPr>
            <p:txBody>
              <a:bodyPr wrap="none" rtlCol="0">
                <a:spAutoFit/>
              </a:bodyPr>
              <a:lstStyle/>
              <a:p>
                <a:r>
                  <a:rPr kumimoji="1" lang="en-US" altLang="ja-JP" dirty="0"/>
                  <a:t>2~3</a:t>
                </a:r>
                <a:endParaRPr kumimoji="1" lang="ja-JP" altLang="en-US"/>
              </a:p>
            </p:txBody>
          </p:sp>
        </p:grpSp>
        <p:sp>
          <p:nvSpPr>
            <p:cNvPr id="23" name="テキスト ボックス 22">
              <a:extLst>
                <a:ext uri="{FF2B5EF4-FFF2-40B4-BE49-F238E27FC236}">
                  <a16:creationId xmlns:a16="http://schemas.microsoft.com/office/drawing/2014/main" id="{8EFCD45B-0F6C-0449-94B4-7F3262BFA455}"/>
                </a:ext>
              </a:extLst>
            </p:cNvPr>
            <p:cNvSpPr txBox="1"/>
            <p:nvPr/>
          </p:nvSpPr>
          <p:spPr>
            <a:xfrm>
              <a:off x="-3519678" y="3418956"/>
              <a:ext cx="415498" cy="369332"/>
            </a:xfrm>
            <a:prstGeom prst="rect">
              <a:avLst/>
            </a:prstGeom>
            <a:noFill/>
          </p:spPr>
          <p:txBody>
            <a:bodyPr wrap="none" rtlCol="0">
              <a:spAutoFit/>
            </a:bodyPr>
            <a:lstStyle/>
            <a:p>
              <a:r>
                <a:rPr kumimoji="1" lang="ja-JP" altLang="en-US"/>
                <a:t>＋</a:t>
              </a:r>
            </a:p>
          </p:txBody>
        </p:sp>
        <p:sp>
          <p:nvSpPr>
            <p:cNvPr id="24" name="テキスト ボックス 23">
              <a:extLst>
                <a:ext uri="{FF2B5EF4-FFF2-40B4-BE49-F238E27FC236}">
                  <a16:creationId xmlns:a16="http://schemas.microsoft.com/office/drawing/2014/main" id="{48EF82DF-095E-F64A-A411-B13691BEBBDD}"/>
                </a:ext>
              </a:extLst>
            </p:cNvPr>
            <p:cNvSpPr txBox="1"/>
            <p:nvPr/>
          </p:nvSpPr>
          <p:spPr>
            <a:xfrm>
              <a:off x="-2731441" y="3418956"/>
              <a:ext cx="415498" cy="369332"/>
            </a:xfrm>
            <a:prstGeom prst="rect">
              <a:avLst/>
            </a:prstGeom>
            <a:noFill/>
          </p:spPr>
          <p:txBody>
            <a:bodyPr wrap="none" rtlCol="0">
              <a:spAutoFit/>
            </a:bodyPr>
            <a:lstStyle/>
            <a:p>
              <a:r>
                <a:rPr kumimoji="1" lang="ja-JP" altLang="en-US"/>
                <a:t>→</a:t>
              </a:r>
            </a:p>
          </p:txBody>
        </p:sp>
        <p:sp>
          <p:nvSpPr>
            <p:cNvPr id="25" name="テキスト ボックス 24">
              <a:extLst>
                <a:ext uri="{FF2B5EF4-FFF2-40B4-BE49-F238E27FC236}">
                  <a16:creationId xmlns:a16="http://schemas.microsoft.com/office/drawing/2014/main" id="{1A9AD456-A550-6F4F-8994-1DBA5D2AC5D1}"/>
                </a:ext>
              </a:extLst>
            </p:cNvPr>
            <p:cNvSpPr txBox="1"/>
            <p:nvPr/>
          </p:nvSpPr>
          <p:spPr>
            <a:xfrm>
              <a:off x="-1885978" y="3418956"/>
              <a:ext cx="415498" cy="369332"/>
            </a:xfrm>
            <a:prstGeom prst="rect">
              <a:avLst/>
            </a:prstGeom>
            <a:noFill/>
          </p:spPr>
          <p:txBody>
            <a:bodyPr wrap="none" rtlCol="0">
              <a:spAutoFit/>
            </a:bodyPr>
            <a:lstStyle/>
            <a:p>
              <a:r>
                <a:rPr kumimoji="1" lang="ja-JP" altLang="en-US"/>
                <a:t>＋</a:t>
              </a:r>
            </a:p>
          </p:txBody>
        </p:sp>
        <p:sp>
          <p:nvSpPr>
            <p:cNvPr id="26" name="テキスト ボックス 25">
              <a:extLst>
                <a:ext uri="{FF2B5EF4-FFF2-40B4-BE49-F238E27FC236}">
                  <a16:creationId xmlns:a16="http://schemas.microsoft.com/office/drawing/2014/main" id="{DD97560F-8560-6C41-9905-A3E693CADE66}"/>
                </a:ext>
              </a:extLst>
            </p:cNvPr>
            <p:cNvSpPr txBox="1"/>
            <p:nvPr/>
          </p:nvSpPr>
          <p:spPr>
            <a:xfrm>
              <a:off x="-1104398" y="3418956"/>
              <a:ext cx="415498" cy="369332"/>
            </a:xfrm>
            <a:prstGeom prst="rect">
              <a:avLst/>
            </a:prstGeom>
            <a:noFill/>
          </p:spPr>
          <p:txBody>
            <a:bodyPr wrap="none" rtlCol="0">
              <a:spAutoFit/>
            </a:bodyPr>
            <a:lstStyle/>
            <a:p>
              <a:r>
                <a:rPr kumimoji="1" lang="ja-JP" altLang="en-US"/>
                <a:t>＋</a:t>
              </a:r>
            </a:p>
          </p:txBody>
        </p:sp>
      </p:grpSp>
      <p:sp>
        <p:nvSpPr>
          <p:cNvPr id="28" name="コンテンツ プレースホルダー 2">
            <a:extLst>
              <a:ext uri="{FF2B5EF4-FFF2-40B4-BE49-F238E27FC236}">
                <a16:creationId xmlns:a16="http://schemas.microsoft.com/office/drawing/2014/main" id="{DC00D14B-2C61-CD4E-AA1C-030531D49E9B}"/>
              </a:ext>
            </a:extLst>
          </p:cNvPr>
          <p:cNvSpPr txBox="1">
            <a:spLocks/>
          </p:cNvSpPr>
          <p:nvPr/>
        </p:nvSpPr>
        <p:spPr>
          <a:xfrm>
            <a:off x="628650" y="4302429"/>
            <a:ext cx="3961223" cy="210004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t>核分裂生成物；核分裂反応によって発生する核分裂片</a:t>
            </a:r>
            <a:endParaRPr lang="en-US" altLang="ja-JP" dirty="0"/>
          </a:p>
          <a:p>
            <a:pPr lvl="1"/>
            <a:r>
              <a:rPr lang="ja-JP" altLang="en-US" sz="1600"/>
              <a:t>核分裂では、原子番号の和と質量数の和は、いずれも分裂の前後で保存されるが、</a:t>
            </a:r>
            <a:r>
              <a:rPr lang="en-US" altLang="ja-JP" sz="1600" dirty="0"/>
              <a:t>A</a:t>
            </a:r>
            <a:r>
              <a:rPr lang="ja-JP" altLang="en-US" sz="1600"/>
              <a:t>、</a:t>
            </a:r>
            <a:r>
              <a:rPr lang="en-US" altLang="ja-JP" sz="1600" dirty="0"/>
              <a:t>B</a:t>
            </a:r>
            <a:r>
              <a:rPr lang="ja-JP" altLang="en-US" sz="1600"/>
              <a:t>、</a:t>
            </a:r>
            <a:r>
              <a:rPr lang="en-US" altLang="ja-JP" sz="1600" dirty="0"/>
              <a:t>a</a:t>
            </a:r>
            <a:r>
              <a:rPr lang="ja-JP" altLang="en-US" sz="1600"/>
              <a:t>、</a:t>
            </a:r>
            <a:r>
              <a:rPr lang="en-US" altLang="ja-JP" sz="1600" dirty="0"/>
              <a:t>b</a:t>
            </a:r>
            <a:r>
              <a:rPr lang="ja-JP" altLang="en-US" sz="1600"/>
              <a:t>の値が一位的には定まらず、分裂パターンは多様化し、核分裂生成物の質量数は、</a:t>
            </a:r>
            <a:r>
              <a:rPr lang="en-US" altLang="ja-JP" sz="1600" dirty="0"/>
              <a:t>72〜162</a:t>
            </a:r>
            <a:r>
              <a:rPr lang="ja-JP" altLang="en-US" sz="1600"/>
              <a:t>まで広く分布する。</a:t>
            </a:r>
          </a:p>
        </p:txBody>
      </p:sp>
      <p:sp>
        <p:nvSpPr>
          <p:cNvPr id="29" name="コンテンツ プレースホルダー 2">
            <a:extLst>
              <a:ext uri="{FF2B5EF4-FFF2-40B4-BE49-F238E27FC236}">
                <a16:creationId xmlns:a16="http://schemas.microsoft.com/office/drawing/2014/main" id="{0AC96E41-862A-8C4B-974B-BF552D29AB32}"/>
              </a:ext>
            </a:extLst>
          </p:cNvPr>
          <p:cNvSpPr txBox="1">
            <a:spLocks/>
          </p:cNvSpPr>
          <p:nvPr/>
        </p:nvSpPr>
        <p:spPr>
          <a:xfrm>
            <a:off x="1043120" y="1889329"/>
            <a:ext cx="3284543" cy="179598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en-US" altLang="ja-JP" sz="1600" dirty="0"/>
              <a:t>U-235</a:t>
            </a:r>
            <a:r>
              <a:rPr lang="ja-JP" altLang="en-US" sz="1600"/>
              <a:t>原子核に低速の中性子が当たるといったん複合核を形成した後、２個の核分裂片</a:t>
            </a:r>
            <a:r>
              <a:rPr lang="en-US" altLang="ja-JP" sz="1600" dirty="0"/>
              <a:t>X</a:t>
            </a:r>
            <a:r>
              <a:rPr lang="ja-JP" altLang="en-US" sz="1600"/>
              <a:t>と</a:t>
            </a:r>
            <a:r>
              <a:rPr lang="en-US" altLang="ja-JP" sz="1600" dirty="0"/>
              <a:t>Y</a:t>
            </a:r>
            <a:r>
              <a:rPr lang="ja-JP" altLang="en-US" sz="1600"/>
              <a:t>に分裂し、その際２</a:t>
            </a:r>
            <a:r>
              <a:rPr lang="en-US" altLang="ja-JP" sz="1600" dirty="0"/>
              <a:t>〜</a:t>
            </a:r>
            <a:r>
              <a:rPr lang="ja-JP" altLang="en-US" sz="1600"/>
              <a:t>３個の中性子が放出される。</a:t>
            </a:r>
            <a:endParaRPr lang="en-US" altLang="ja-JP" sz="1600" dirty="0"/>
          </a:p>
          <a:p>
            <a:r>
              <a:rPr lang="ja-JP" altLang="en-US" sz="1600"/>
              <a:t>核分裂によって膨大な熱エネルギーが発生する。</a:t>
            </a:r>
            <a:endParaRPr lang="en-US" altLang="ja-JP" sz="1600" dirty="0"/>
          </a:p>
        </p:txBody>
      </p:sp>
    </p:spTree>
    <p:extLst>
      <p:ext uri="{BB962C8B-B14F-4D97-AF65-F5344CB8AC3E}">
        <p14:creationId xmlns:p14="http://schemas.microsoft.com/office/powerpoint/2010/main" val="155949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A7280E-5B1C-7D45-BFC8-FC1BC563C4E8}"/>
              </a:ext>
            </a:extLst>
          </p:cNvPr>
          <p:cNvSpPr>
            <a:spLocks noGrp="1"/>
          </p:cNvSpPr>
          <p:nvPr>
            <p:ph type="title"/>
          </p:nvPr>
        </p:nvSpPr>
        <p:spPr/>
        <p:txBody>
          <a:bodyPr/>
          <a:lstStyle/>
          <a:p>
            <a:r>
              <a:rPr lang="ja-JP" altLang="en-US" dirty="0"/>
              <a:t>臨界</a:t>
            </a:r>
            <a:endParaRPr kumimoji="1" lang="ja-JP" altLang="en-US" dirty="0"/>
          </a:p>
        </p:txBody>
      </p:sp>
      <p:sp>
        <p:nvSpPr>
          <p:cNvPr id="4" name="スライド番号プレースホルダー 3">
            <a:extLst>
              <a:ext uri="{FF2B5EF4-FFF2-40B4-BE49-F238E27FC236}">
                <a16:creationId xmlns:a16="http://schemas.microsoft.com/office/drawing/2014/main" id="{04387009-6A60-A040-9AF4-3A30D8EDE329}"/>
              </a:ext>
            </a:extLst>
          </p:cNvPr>
          <p:cNvSpPr>
            <a:spLocks noGrp="1"/>
          </p:cNvSpPr>
          <p:nvPr>
            <p:ph type="sldNum" sz="quarter" idx="12"/>
          </p:nvPr>
        </p:nvSpPr>
        <p:spPr/>
        <p:txBody>
          <a:bodyPr/>
          <a:lstStyle/>
          <a:p>
            <a:fld id="{58DD1769-DAE9-6C4E-82F4-B62273FFA290}" type="slidenum">
              <a:rPr kumimoji="1" lang="ja-JP" altLang="en-US" smtClean="0"/>
              <a:t>11</a:t>
            </a:fld>
            <a:endParaRPr kumimoji="1" lang="ja-JP" altLang="en-US"/>
          </a:p>
        </p:txBody>
      </p:sp>
      <p:sp>
        <p:nvSpPr>
          <p:cNvPr id="16" name="コンテンツ プレースホルダー 15">
            <a:extLst>
              <a:ext uri="{FF2B5EF4-FFF2-40B4-BE49-F238E27FC236}">
                <a16:creationId xmlns:a16="http://schemas.microsoft.com/office/drawing/2014/main" id="{97A547EB-E902-8E41-86D6-A9B1EA0B809B}"/>
              </a:ext>
            </a:extLst>
          </p:cNvPr>
          <p:cNvSpPr>
            <a:spLocks noGrp="1"/>
          </p:cNvSpPr>
          <p:nvPr>
            <p:ph idx="1"/>
          </p:nvPr>
        </p:nvSpPr>
        <p:spPr>
          <a:xfrm>
            <a:off x="628650" y="3408218"/>
            <a:ext cx="7886700" cy="2768746"/>
          </a:xfrm>
        </p:spPr>
        <p:txBody>
          <a:bodyPr/>
          <a:lstStyle/>
          <a:p>
            <a:r>
              <a:rPr lang="ja-JP" altLang="en-US" b="1"/>
              <a:t>連鎖反応</a:t>
            </a:r>
            <a:r>
              <a:rPr lang="ja-JP" altLang="en-US"/>
              <a:t>；核分裂の際に放出された中性子が、近くの</a:t>
            </a:r>
            <a:r>
              <a:rPr lang="en-US" altLang="ja-JP" dirty="0"/>
              <a:t>U-235</a:t>
            </a:r>
            <a:r>
              <a:rPr lang="ja-JP" altLang="en-US"/>
              <a:t>原子核に当たると、そこでも核分裂が起こる。このように中性子が担い手となって次々にねずみ算式に次々と増大しながら進む反応</a:t>
            </a:r>
            <a:endParaRPr lang="en-US" altLang="ja-JP" dirty="0"/>
          </a:p>
          <a:p>
            <a:r>
              <a:rPr lang="ja-JP" altLang="en-US" b="1"/>
              <a:t>臨界</a:t>
            </a:r>
            <a:r>
              <a:rPr lang="ja-JP" altLang="en-US"/>
              <a:t>；中性子の数が増えもせず、減りもしない状態で、核分裂の連鎖反応が一定に持続している状態</a:t>
            </a:r>
            <a:endParaRPr lang="en-US" altLang="ja-JP" dirty="0"/>
          </a:p>
          <a:p>
            <a:pPr lvl="1"/>
            <a:r>
              <a:rPr lang="ja-JP" altLang="en-US"/>
              <a:t>原子炉は連鎖反応が徐々に進み、それを制御できるようにした装置</a:t>
            </a:r>
            <a:endParaRPr lang="en-US" altLang="ja-JP" dirty="0"/>
          </a:p>
          <a:p>
            <a:pPr lvl="1"/>
            <a:r>
              <a:rPr lang="en-US" altLang="ja-JP" dirty="0"/>
              <a:t>U-235</a:t>
            </a:r>
            <a:r>
              <a:rPr lang="ja-JP" altLang="en-US"/>
              <a:t>の濃度や量が少ないと核分裂で生じた中性子が次の</a:t>
            </a:r>
            <a:r>
              <a:rPr lang="en-US" altLang="ja-JP" dirty="0"/>
              <a:t>U-235</a:t>
            </a:r>
            <a:r>
              <a:rPr lang="ja-JP" altLang="en-US"/>
              <a:t>に当らないので、連鎖反応が起こらない。</a:t>
            </a:r>
          </a:p>
        </p:txBody>
      </p:sp>
      <p:pic>
        <p:nvPicPr>
          <p:cNvPr id="17" name="図 16">
            <a:extLst>
              <a:ext uri="{FF2B5EF4-FFF2-40B4-BE49-F238E27FC236}">
                <a16:creationId xmlns:a16="http://schemas.microsoft.com/office/drawing/2014/main" id="{891E1D6C-3F24-3D47-9475-44CA295D31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97752" y="1069685"/>
            <a:ext cx="3548495" cy="2338533"/>
          </a:xfrm>
          <a:prstGeom prst="rect">
            <a:avLst/>
          </a:prstGeom>
        </p:spPr>
      </p:pic>
    </p:spTree>
    <p:extLst>
      <p:ext uri="{BB962C8B-B14F-4D97-AF65-F5344CB8AC3E}">
        <p14:creationId xmlns:p14="http://schemas.microsoft.com/office/powerpoint/2010/main" val="2494359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553BAB-2140-3346-B256-1532BC605906}"/>
              </a:ext>
            </a:extLst>
          </p:cNvPr>
          <p:cNvSpPr>
            <a:spLocks noGrp="1"/>
          </p:cNvSpPr>
          <p:nvPr>
            <p:ph type="title"/>
          </p:nvPr>
        </p:nvSpPr>
        <p:spPr/>
        <p:txBody>
          <a:bodyPr/>
          <a:lstStyle/>
          <a:p>
            <a:r>
              <a:rPr kumimoji="1" lang="ja-JP" altLang="en-US"/>
              <a:t>放射線の作用</a:t>
            </a:r>
          </a:p>
        </p:txBody>
      </p:sp>
      <p:grpSp>
        <p:nvGrpSpPr>
          <p:cNvPr id="22" name="グループ化 21">
            <a:extLst>
              <a:ext uri="{FF2B5EF4-FFF2-40B4-BE49-F238E27FC236}">
                <a16:creationId xmlns:a16="http://schemas.microsoft.com/office/drawing/2014/main" id="{5640C072-25BE-924B-B483-8F40D0598D1A}"/>
              </a:ext>
            </a:extLst>
          </p:cNvPr>
          <p:cNvGrpSpPr/>
          <p:nvPr/>
        </p:nvGrpSpPr>
        <p:grpSpPr>
          <a:xfrm>
            <a:off x="976782" y="1912760"/>
            <a:ext cx="2544226" cy="1555841"/>
            <a:chOff x="976782" y="1912760"/>
            <a:chExt cx="2544226" cy="1555841"/>
          </a:xfrm>
        </p:grpSpPr>
        <p:pic>
          <p:nvPicPr>
            <p:cNvPr id="3" name="図 2">
              <a:extLst>
                <a:ext uri="{FF2B5EF4-FFF2-40B4-BE49-F238E27FC236}">
                  <a16:creationId xmlns:a16="http://schemas.microsoft.com/office/drawing/2014/main" id="{B3494901-E08D-8A4F-9C52-4F199A115B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7017" y="2363139"/>
              <a:ext cx="470091" cy="435269"/>
            </a:xfrm>
            <a:prstGeom prst="rect">
              <a:avLst/>
            </a:prstGeom>
          </p:spPr>
        </p:pic>
        <p:sp>
          <p:nvSpPr>
            <p:cNvPr id="4" name="円/楕円 3">
              <a:extLst>
                <a:ext uri="{FF2B5EF4-FFF2-40B4-BE49-F238E27FC236}">
                  <a16:creationId xmlns:a16="http://schemas.microsoft.com/office/drawing/2014/main" id="{D0242D44-18D9-9849-A7C0-F99C74312CC3}"/>
                </a:ext>
              </a:extLst>
            </p:cNvPr>
            <p:cNvSpPr/>
            <p:nvPr/>
          </p:nvSpPr>
          <p:spPr>
            <a:xfrm>
              <a:off x="1201867" y="2134433"/>
              <a:ext cx="885858" cy="885858"/>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4969E26F-7545-1F49-ABDC-CEA5685213FF}"/>
                </a:ext>
              </a:extLst>
            </p:cNvPr>
            <p:cNvPicPr>
              <a:picLocks noChangeAspect="1"/>
            </p:cNvPicPr>
            <p:nvPr/>
          </p:nvPicPr>
          <p:blipFill>
            <a:blip r:embed="rId4"/>
            <a:stretch>
              <a:fillRect/>
            </a:stretch>
          </p:blipFill>
          <p:spPr>
            <a:xfrm>
              <a:off x="1832015" y="2866713"/>
              <a:ext cx="176346" cy="176346"/>
            </a:xfrm>
            <a:prstGeom prst="rect">
              <a:avLst/>
            </a:prstGeom>
          </p:spPr>
        </p:pic>
        <p:sp>
          <p:nvSpPr>
            <p:cNvPr id="8" name="円/楕円 7">
              <a:extLst>
                <a:ext uri="{FF2B5EF4-FFF2-40B4-BE49-F238E27FC236}">
                  <a16:creationId xmlns:a16="http://schemas.microsoft.com/office/drawing/2014/main" id="{0F963897-BFBB-C34D-9721-82ABF4ADE9C5}"/>
                </a:ext>
              </a:extLst>
            </p:cNvPr>
            <p:cNvSpPr/>
            <p:nvPr/>
          </p:nvSpPr>
          <p:spPr>
            <a:xfrm>
              <a:off x="983606" y="1912760"/>
              <a:ext cx="1329204" cy="132920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2A32C9EB-97C6-A34E-8971-86BAF98310DF}"/>
                </a:ext>
              </a:extLst>
            </p:cNvPr>
            <p:cNvPicPr>
              <a:picLocks noChangeAspect="1"/>
            </p:cNvPicPr>
            <p:nvPr/>
          </p:nvPicPr>
          <p:blipFill>
            <a:blip r:embed="rId4"/>
            <a:stretch>
              <a:fillRect/>
            </a:stretch>
          </p:blipFill>
          <p:spPr>
            <a:xfrm>
              <a:off x="1287923" y="2160613"/>
              <a:ext cx="176346" cy="176346"/>
            </a:xfrm>
            <a:prstGeom prst="rect">
              <a:avLst/>
            </a:prstGeom>
          </p:spPr>
        </p:pic>
        <p:pic>
          <p:nvPicPr>
            <p:cNvPr id="10" name="図 9">
              <a:extLst>
                <a:ext uri="{FF2B5EF4-FFF2-40B4-BE49-F238E27FC236}">
                  <a16:creationId xmlns:a16="http://schemas.microsoft.com/office/drawing/2014/main" id="{4A283108-D987-0D46-8B55-7166C2F2D67C}"/>
                </a:ext>
              </a:extLst>
            </p:cNvPr>
            <p:cNvPicPr>
              <a:picLocks noChangeAspect="1"/>
            </p:cNvPicPr>
            <p:nvPr/>
          </p:nvPicPr>
          <p:blipFill>
            <a:blip r:embed="rId4"/>
            <a:stretch>
              <a:fillRect/>
            </a:stretch>
          </p:blipFill>
          <p:spPr>
            <a:xfrm>
              <a:off x="1935748" y="1984267"/>
              <a:ext cx="176346" cy="176346"/>
            </a:xfrm>
            <a:prstGeom prst="rect">
              <a:avLst/>
            </a:prstGeom>
          </p:spPr>
        </p:pic>
        <p:pic>
          <p:nvPicPr>
            <p:cNvPr id="11" name="図 10">
              <a:extLst>
                <a:ext uri="{FF2B5EF4-FFF2-40B4-BE49-F238E27FC236}">
                  <a16:creationId xmlns:a16="http://schemas.microsoft.com/office/drawing/2014/main" id="{F67594C7-F60F-B14F-B7F0-4E912F03DBDE}"/>
                </a:ext>
              </a:extLst>
            </p:cNvPr>
            <p:cNvPicPr>
              <a:picLocks noChangeAspect="1"/>
            </p:cNvPicPr>
            <p:nvPr/>
          </p:nvPicPr>
          <p:blipFill>
            <a:blip r:embed="rId4"/>
            <a:stretch>
              <a:fillRect/>
            </a:stretch>
          </p:blipFill>
          <p:spPr>
            <a:xfrm>
              <a:off x="1665310" y="3160824"/>
              <a:ext cx="176346" cy="176346"/>
            </a:xfrm>
            <a:prstGeom prst="rect">
              <a:avLst/>
            </a:prstGeom>
          </p:spPr>
        </p:pic>
        <p:pic>
          <p:nvPicPr>
            <p:cNvPr id="12" name="図 11">
              <a:extLst>
                <a:ext uri="{FF2B5EF4-FFF2-40B4-BE49-F238E27FC236}">
                  <a16:creationId xmlns:a16="http://schemas.microsoft.com/office/drawing/2014/main" id="{9D45B917-A4D4-504D-AC77-5A8C50072037}"/>
                </a:ext>
              </a:extLst>
            </p:cNvPr>
            <p:cNvPicPr>
              <a:picLocks noChangeAspect="1"/>
            </p:cNvPicPr>
            <p:nvPr/>
          </p:nvPicPr>
          <p:blipFill>
            <a:blip r:embed="rId4"/>
            <a:stretch>
              <a:fillRect/>
            </a:stretch>
          </p:blipFill>
          <p:spPr>
            <a:xfrm>
              <a:off x="2217813" y="2612075"/>
              <a:ext cx="176346" cy="176346"/>
            </a:xfrm>
            <a:prstGeom prst="rect">
              <a:avLst/>
            </a:prstGeom>
          </p:spPr>
        </p:pic>
        <p:pic>
          <p:nvPicPr>
            <p:cNvPr id="13" name="図 12">
              <a:extLst>
                <a:ext uri="{FF2B5EF4-FFF2-40B4-BE49-F238E27FC236}">
                  <a16:creationId xmlns:a16="http://schemas.microsoft.com/office/drawing/2014/main" id="{34EBCF4F-8B15-0748-92BD-5F2B0A66CFCE}"/>
                </a:ext>
              </a:extLst>
            </p:cNvPr>
            <p:cNvPicPr>
              <a:picLocks noChangeAspect="1"/>
            </p:cNvPicPr>
            <p:nvPr/>
          </p:nvPicPr>
          <p:blipFill>
            <a:blip r:embed="rId4"/>
            <a:stretch>
              <a:fillRect/>
            </a:stretch>
          </p:blipFill>
          <p:spPr>
            <a:xfrm>
              <a:off x="1194156" y="3042954"/>
              <a:ext cx="176346" cy="176346"/>
            </a:xfrm>
            <a:prstGeom prst="rect">
              <a:avLst/>
            </a:prstGeom>
          </p:spPr>
        </p:pic>
        <p:pic>
          <p:nvPicPr>
            <p:cNvPr id="14" name="図 13">
              <a:extLst>
                <a:ext uri="{FF2B5EF4-FFF2-40B4-BE49-F238E27FC236}">
                  <a16:creationId xmlns:a16="http://schemas.microsoft.com/office/drawing/2014/main" id="{745B48B5-C7C5-1F46-8034-3DD006E76F24}"/>
                </a:ext>
              </a:extLst>
            </p:cNvPr>
            <p:cNvPicPr>
              <a:picLocks noChangeAspect="1"/>
            </p:cNvPicPr>
            <p:nvPr/>
          </p:nvPicPr>
          <p:blipFill>
            <a:blip r:embed="rId4"/>
            <a:stretch>
              <a:fillRect/>
            </a:stretch>
          </p:blipFill>
          <p:spPr>
            <a:xfrm>
              <a:off x="976782" y="2186793"/>
              <a:ext cx="176346" cy="176346"/>
            </a:xfrm>
            <a:prstGeom prst="rect">
              <a:avLst/>
            </a:prstGeom>
          </p:spPr>
        </p:pic>
        <p:sp>
          <p:nvSpPr>
            <p:cNvPr id="16" name="爆発 1 15">
              <a:extLst>
                <a:ext uri="{FF2B5EF4-FFF2-40B4-BE49-F238E27FC236}">
                  <a16:creationId xmlns:a16="http://schemas.microsoft.com/office/drawing/2014/main" id="{C46A6E85-6959-EF45-A1C7-7427EE76A7A2}"/>
                </a:ext>
              </a:extLst>
            </p:cNvPr>
            <p:cNvSpPr/>
            <p:nvPr/>
          </p:nvSpPr>
          <p:spPr>
            <a:xfrm>
              <a:off x="2149485" y="2259819"/>
              <a:ext cx="388475" cy="384137"/>
            </a:xfrm>
            <a:prstGeom prst="irregularSeal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弧 16">
              <a:extLst>
                <a:ext uri="{FF2B5EF4-FFF2-40B4-BE49-F238E27FC236}">
                  <a16:creationId xmlns:a16="http://schemas.microsoft.com/office/drawing/2014/main" id="{BE6C58BA-0406-C24E-9F40-E8CA135AC779}"/>
                </a:ext>
              </a:extLst>
            </p:cNvPr>
            <p:cNvSpPr/>
            <p:nvPr/>
          </p:nvSpPr>
          <p:spPr>
            <a:xfrm rot="5050982" flipV="1">
              <a:off x="2459619" y="2071142"/>
              <a:ext cx="941396" cy="914400"/>
            </a:xfrm>
            <a:prstGeom prst="arc">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C3EFA1FD-D4EC-AE4D-BB1C-F3AEB5A50C11}"/>
                </a:ext>
              </a:extLst>
            </p:cNvPr>
            <p:cNvPicPr>
              <a:picLocks noChangeAspect="1"/>
            </p:cNvPicPr>
            <p:nvPr/>
          </p:nvPicPr>
          <p:blipFill>
            <a:blip r:embed="rId4"/>
            <a:stretch>
              <a:fillRect/>
            </a:stretch>
          </p:blipFill>
          <p:spPr>
            <a:xfrm>
              <a:off x="3122495" y="2932118"/>
              <a:ext cx="176346" cy="176346"/>
            </a:xfrm>
            <a:prstGeom prst="rect">
              <a:avLst/>
            </a:prstGeom>
          </p:spPr>
        </p:pic>
        <p:sp>
          <p:nvSpPr>
            <p:cNvPr id="19" name="テキスト ボックス 18">
              <a:extLst>
                <a:ext uri="{FF2B5EF4-FFF2-40B4-BE49-F238E27FC236}">
                  <a16:creationId xmlns:a16="http://schemas.microsoft.com/office/drawing/2014/main" id="{53314EB4-93AC-254F-A1F5-C3DD106A514E}"/>
                </a:ext>
              </a:extLst>
            </p:cNvPr>
            <p:cNvSpPr txBox="1"/>
            <p:nvPr/>
          </p:nvSpPr>
          <p:spPr>
            <a:xfrm>
              <a:off x="2887502" y="3160824"/>
              <a:ext cx="543739" cy="307777"/>
            </a:xfrm>
            <a:prstGeom prst="rect">
              <a:avLst/>
            </a:prstGeom>
            <a:noFill/>
          </p:spPr>
          <p:txBody>
            <a:bodyPr wrap="none" rtlCol="0">
              <a:spAutoFit/>
            </a:bodyPr>
            <a:lstStyle/>
            <a:p>
              <a:r>
                <a:rPr kumimoji="1" lang="ja-JP" altLang="en-US" sz="1400"/>
                <a:t>電子</a:t>
              </a:r>
            </a:p>
          </p:txBody>
        </p:sp>
        <p:sp>
          <p:nvSpPr>
            <p:cNvPr id="20" name="テキスト ボックス 19">
              <a:extLst>
                <a:ext uri="{FF2B5EF4-FFF2-40B4-BE49-F238E27FC236}">
                  <a16:creationId xmlns:a16="http://schemas.microsoft.com/office/drawing/2014/main" id="{C51B56DE-6D0E-3F45-9C1B-0A7FBA9644E6}"/>
                </a:ext>
              </a:extLst>
            </p:cNvPr>
            <p:cNvSpPr txBox="1"/>
            <p:nvPr/>
          </p:nvSpPr>
          <p:spPr>
            <a:xfrm>
              <a:off x="2797733" y="2121077"/>
              <a:ext cx="723275" cy="307777"/>
            </a:xfrm>
            <a:prstGeom prst="rect">
              <a:avLst/>
            </a:prstGeom>
            <a:noFill/>
          </p:spPr>
          <p:txBody>
            <a:bodyPr wrap="none" rtlCol="0">
              <a:spAutoFit/>
            </a:bodyPr>
            <a:lstStyle/>
            <a:p>
              <a:r>
                <a:rPr kumimoji="1" lang="ja-JP" altLang="en-US" sz="1400"/>
                <a:t>放射線</a:t>
              </a:r>
            </a:p>
          </p:txBody>
        </p:sp>
        <p:pic>
          <p:nvPicPr>
            <p:cNvPr id="21" name="図 20">
              <a:extLst>
                <a:ext uri="{FF2B5EF4-FFF2-40B4-BE49-F238E27FC236}">
                  <a16:creationId xmlns:a16="http://schemas.microsoft.com/office/drawing/2014/main" id="{B2516BCA-EDF6-D542-88ED-6D13D004A92A}"/>
                </a:ext>
              </a:extLst>
            </p:cNvPr>
            <p:cNvPicPr>
              <a:picLocks noChangeAspect="1"/>
            </p:cNvPicPr>
            <p:nvPr/>
          </p:nvPicPr>
          <p:blipFill>
            <a:blip r:embed="rId5"/>
            <a:stretch>
              <a:fillRect/>
            </a:stretch>
          </p:blipFill>
          <p:spPr>
            <a:xfrm rot="8385697">
              <a:off x="2300125" y="2072150"/>
              <a:ext cx="918674" cy="124566"/>
            </a:xfrm>
            <a:prstGeom prst="rect">
              <a:avLst/>
            </a:prstGeom>
          </p:spPr>
        </p:pic>
      </p:grpSp>
      <p:sp>
        <p:nvSpPr>
          <p:cNvPr id="23" name="テキスト ボックス 22">
            <a:extLst>
              <a:ext uri="{FF2B5EF4-FFF2-40B4-BE49-F238E27FC236}">
                <a16:creationId xmlns:a16="http://schemas.microsoft.com/office/drawing/2014/main" id="{A7CD4FEA-15E4-7249-8384-D69B2F5D8F6B}"/>
              </a:ext>
            </a:extLst>
          </p:cNvPr>
          <p:cNvSpPr txBox="1"/>
          <p:nvPr/>
        </p:nvSpPr>
        <p:spPr>
          <a:xfrm>
            <a:off x="510957" y="1327076"/>
            <a:ext cx="110799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a:t>電離作用</a:t>
            </a:r>
          </a:p>
        </p:txBody>
      </p:sp>
      <p:pic>
        <p:nvPicPr>
          <p:cNvPr id="24" name="Picture 2" descr="C:\Users\doki2\Desktop\SnapCrab_NoName_2014-12-16_16-42-1_No-00.png">
            <a:extLst>
              <a:ext uri="{FF2B5EF4-FFF2-40B4-BE49-F238E27FC236}">
                <a16:creationId xmlns:a16="http://schemas.microsoft.com/office/drawing/2014/main" id="{486BEEF5-0D92-6949-A717-D8E8A32FA516}"/>
              </a:ext>
            </a:extLst>
          </p:cNvPr>
          <p:cNvPicPr>
            <a:picLocks noChangeAspect="1" noChangeArrowheads="1"/>
          </p:cNvPicPr>
          <p:nvPr/>
        </p:nvPicPr>
        <p:blipFill>
          <a:blip r:embed="rId6" cstate="print"/>
          <a:srcRect/>
          <a:stretch>
            <a:fillRect/>
          </a:stretch>
        </p:blipFill>
        <p:spPr bwMode="auto">
          <a:xfrm>
            <a:off x="4936991" y="1607022"/>
            <a:ext cx="3653609" cy="3283950"/>
          </a:xfrm>
          <a:prstGeom prst="rect">
            <a:avLst/>
          </a:prstGeom>
          <a:noFill/>
        </p:spPr>
      </p:pic>
      <p:sp>
        <p:nvSpPr>
          <p:cNvPr id="25" name="テキスト ボックス 24">
            <a:extLst>
              <a:ext uri="{FF2B5EF4-FFF2-40B4-BE49-F238E27FC236}">
                <a16:creationId xmlns:a16="http://schemas.microsoft.com/office/drawing/2014/main" id="{A8BBA8C1-BDCE-1742-AD99-2504EB2F78C3}"/>
              </a:ext>
            </a:extLst>
          </p:cNvPr>
          <p:cNvSpPr txBox="1"/>
          <p:nvPr/>
        </p:nvSpPr>
        <p:spPr>
          <a:xfrm>
            <a:off x="4861741" y="1320931"/>
            <a:ext cx="110799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a:t>蛍光</a:t>
            </a:r>
            <a:r>
              <a:rPr kumimoji="1" lang="ja-JP" altLang="en-US"/>
              <a:t>作用</a:t>
            </a:r>
          </a:p>
        </p:txBody>
      </p:sp>
      <p:sp>
        <p:nvSpPr>
          <p:cNvPr id="26" name="テキスト ボックス 25">
            <a:extLst>
              <a:ext uri="{FF2B5EF4-FFF2-40B4-BE49-F238E27FC236}">
                <a16:creationId xmlns:a16="http://schemas.microsoft.com/office/drawing/2014/main" id="{01BA0921-E6FB-FC43-8627-EE7A07CD52C6}"/>
              </a:ext>
            </a:extLst>
          </p:cNvPr>
          <p:cNvSpPr txBox="1"/>
          <p:nvPr/>
        </p:nvSpPr>
        <p:spPr>
          <a:xfrm>
            <a:off x="636559" y="3685879"/>
            <a:ext cx="4587516" cy="830997"/>
          </a:xfrm>
          <a:prstGeom prst="rect">
            <a:avLst/>
          </a:prstGeom>
          <a:noFill/>
        </p:spPr>
        <p:txBody>
          <a:bodyPr wrap="square" rtlCol="0">
            <a:spAutoFit/>
          </a:bodyPr>
          <a:lstStyle/>
          <a:p>
            <a:r>
              <a:rPr kumimoji="1" lang="ja-JP" altLang="en-US" sz="1600"/>
              <a:t>直接作用；物質を直接電離する。</a:t>
            </a:r>
            <a:endParaRPr kumimoji="1" lang="en-US" altLang="ja-JP" sz="1600" dirty="0"/>
          </a:p>
          <a:p>
            <a:pPr marL="1035050" indent="-1035050"/>
            <a:r>
              <a:rPr lang="ja-JP" altLang="en-US" sz="1600"/>
              <a:t>間接作用；物質との相互作用によって発生した二次電子によって間接的に電離する。</a:t>
            </a:r>
            <a:endParaRPr kumimoji="1" lang="ja-JP" altLang="en-US" sz="1600"/>
          </a:p>
        </p:txBody>
      </p:sp>
      <p:sp>
        <p:nvSpPr>
          <p:cNvPr id="28" name="テキスト ボックス 27">
            <a:extLst>
              <a:ext uri="{FF2B5EF4-FFF2-40B4-BE49-F238E27FC236}">
                <a16:creationId xmlns:a16="http://schemas.microsoft.com/office/drawing/2014/main" id="{AA99FE6F-D9CF-7F45-A61B-CC42CEC145A3}"/>
              </a:ext>
            </a:extLst>
          </p:cNvPr>
          <p:cNvSpPr txBox="1"/>
          <p:nvPr/>
        </p:nvSpPr>
        <p:spPr>
          <a:xfrm>
            <a:off x="2859881" y="4743750"/>
            <a:ext cx="110799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a:t>透過</a:t>
            </a:r>
            <a:r>
              <a:rPr kumimoji="1" lang="ja-JP" altLang="en-US"/>
              <a:t>作用</a:t>
            </a:r>
          </a:p>
        </p:txBody>
      </p:sp>
      <p:pic>
        <p:nvPicPr>
          <p:cNvPr id="32" name="Picture 2">
            <a:extLst>
              <a:ext uri="{FF2B5EF4-FFF2-40B4-BE49-F238E27FC236}">
                <a16:creationId xmlns:a16="http://schemas.microsoft.com/office/drawing/2014/main" id="{684A60B8-2C54-F442-9FFD-9D16A6A3FCDE}"/>
              </a:ext>
            </a:extLst>
          </p:cNvPr>
          <p:cNvPicPr>
            <a:picLocks noChangeAspect="1" noChangeArrowheads="1"/>
          </p:cNvPicPr>
          <p:nvPr/>
        </p:nvPicPr>
        <p:blipFill>
          <a:blip r:embed="rId7" cstate="print"/>
          <a:srcRect/>
          <a:stretch>
            <a:fillRect/>
          </a:stretch>
        </p:blipFill>
        <p:spPr bwMode="auto">
          <a:xfrm>
            <a:off x="4180939" y="4780916"/>
            <a:ext cx="1885217" cy="1845146"/>
          </a:xfrm>
          <a:prstGeom prst="rect">
            <a:avLst/>
          </a:prstGeom>
          <a:noFill/>
          <a:ln w="9525">
            <a:noFill/>
            <a:miter lim="800000"/>
            <a:headEnd/>
            <a:tailEnd/>
          </a:ln>
        </p:spPr>
      </p:pic>
      <p:sp>
        <p:nvSpPr>
          <p:cNvPr id="5" name="スライド番号プレースホルダー 4">
            <a:extLst>
              <a:ext uri="{FF2B5EF4-FFF2-40B4-BE49-F238E27FC236}">
                <a16:creationId xmlns:a16="http://schemas.microsoft.com/office/drawing/2014/main" id="{871E8360-221E-4E48-AA1A-C471E5249A09}"/>
              </a:ext>
            </a:extLst>
          </p:cNvPr>
          <p:cNvSpPr>
            <a:spLocks noGrp="1"/>
          </p:cNvSpPr>
          <p:nvPr>
            <p:ph type="sldNum" sz="quarter" idx="12"/>
          </p:nvPr>
        </p:nvSpPr>
        <p:spPr/>
        <p:txBody>
          <a:bodyPr/>
          <a:lstStyle/>
          <a:p>
            <a:fld id="{58DD1769-DAE9-6C4E-82F4-B62273FFA290}" type="slidenum">
              <a:rPr kumimoji="1" lang="ja-JP" altLang="en-US" smtClean="0"/>
              <a:t>12</a:t>
            </a:fld>
            <a:endParaRPr kumimoji="1" lang="ja-JP" altLang="en-US"/>
          </a:p>
        </p:txBody>
      </p:sp>
      <p:sp>
        <p:nvSpPr>
          <p:cNvPr id="6" name="テキスト ボックス 5">
            <a:extLst>
              <a:ext uri="{FF2B5EF4-FFF2-40B4-BE49-F238E27FC236}">
                <a16:creationId xmlns:a16="http://schemas.microsoft.com/office/drawing/2014/main" id="{28A89C39-F667-4642-8A71-9FB2EA283CC6}"/>
              </a:ext>
            </a:extLst>
          </p:cNvPr>
          <p:cNvSpPr txBox="1"/>
          <p:nvPr/>
        </p:nvSpPr>
        <p:spPr>
          <a:xfrm>
            <a:off x="1694203" y="1350490"/>
            <a:ext cx="2031325" cy="369332"/>
          </a:xfrm>
          <a:prstGeom prst="rect">
            <a:avLst/>
          </a:prstGeom>
          <a:noFill/>
        </p:spPr>
        <p:txBody>
          <a:bodyPr wrap="none" rtlCol="0">
            <a:spAutoFit/>
          </a:bodyPr>
          <a:lstStyle/>
          <a:p>
            <a:r>
              <a:rPr kumimoji="1" lang="ja-JP" altLang="en-US"/>
              <a:t>電子をはじき出す</a:t>
            </a:r>
          </a:p>
        </p:txBody>
      </p:sp>
      <p:sp>
        <p:nvSpPr>
          <p:cNvPr id="30" name="テキスト ボックス 29">
            <a:extLst>
              <a:ext uri="{FF2B5EF4-FFF2-40B4-BE49-F238E27FC236}">
                <a16:creationId xmlns:a16="http://schemas.microsoft.com/office/drawing/2014/main" id="{EA1AB6D3-29DC-1A4F-9E9C-8F2A56718FC0}"/>
              </a:ext>
            </a:extLst>
          </p:cNvPr>
          <p:cNvSpPr txBox="1"/>
          <p:nvPr/>
        </p:nvSpPr>
        <p:spPr>
          <a:xfrm>
            <a:off x="6010231" y="1350490"/>
            <a:ext cx="1569660" cy="369332"/>
          </a:xfrm>
          <a:prstGeom prst="rect">
            <a:avLst/>
          </a:prstGeom>
          <a:noFill/>
        </p:spPr>
        <p:txBody>
          <a:bodyPr wrap="none" rtlCol="0">
            <a:spAutoFit/>
          </a:bodyPr>
          <a:lstStyle/>
          <a:p>
            <a:r>
              <a:rPr kumimoji="1" lang="ja-JP" altLang="en-US"/>
              <a:t>光を出させる</a:t>
            </a:r>
          </a:p>
        </p:txBody>
      </p:sp>
      <p:sp>
        <p:nvSpPr>
          <p:cNvPr id="34" name="テキスト ボックス 33">
            <a:extLst>
              <a:ext uri="{FF2B5EF4-FFF2-40B4-BE49-F238E27FC236}">
                <a16:creationId xmlns:a16="http://schemas.microsoft.com/office/drawing/2014/main" id="{C70F2BEE-9C15-2448-8330-BC809BF0561C}"/>
              </a:ext>
            </a:extLst>
          </p:cNvPr>
          <p:cNvSpPr txBox="1"/>
          <p:nvPr/>
        </p:nvSpPr>
        <p:spPr>
          <a:xfrm>
            <a:off x="2021171" y="5215194"/>
            <a:ext cx="2031325" cy="369332"/>
          </a:xfrm>
          <a:prstGeom prst="rect">
            <a:avLst/>
          </a:prstGeom>
          <a:noFill/>
        </p:spPr>
        <p:txBody>
          <a:bodyPr wrap="none" rtlCol="0">
            <a:spAutoFit/>
          </a:bodyPr>
          <a:lstStyle/>
          <a:p>
            <a:r>
              <a:rPr kumimoji="1" lang="ja-JP" altLang="en-US"/>
              <a:t>物質を通り抜ける</a:t>
            </a:r>
          </a:p>
        </p:txBody>
      </p:sp>
    </p:spTree>
    <p:extLst>
      <p:ext uri="{BB962C8B-B14F-4D97-AF65-F5344CB8AC3E}">
        <p14:creationId xmlns:p14="http://schemas.microsoft.com/office/powerpoint/2010/main" val="3439871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放射線の作用と放射線測定器</a:t>
            </a:r>
            <a:endParaRPr lang="ja-JP" altLang="en-US" dirty="0"/>
          </a:p>
        </p:txBody>
      </p:sp>
      <p:pic>
        <p:nvPicPr>
          <p:cNvPr id="3074" name="Picture 2"/>
          <p:cNvPicPr>
            <a:picLocks noGrp="1" noChangeAspect="1" noChangeArrowheads="1"/>
          </p:cNvPicPr>
          <p:nvPr>
            <p:ph idx="1"/>
          </p:nvPr>
        </p:nvPicPr>
        <p:blipFill>
          <a:blip r:embed="rId3" cstate="print"/>
          <a:stretch>
            <a:fillRect/>
          </a:stretch>
        </p:blipFill>
        <p:spPr>
          <a:xfrm>
            <a:off x="722566" y="1271588"/>
            <a:ext cx="7698868" cy="4905375"/>
          </a:xfrm>
        </p:spPr>
      </p:pic>
      <p:sp>
        <p:nvSpPr>
          <p:cNvPr id="3" name="スライド番号プレースホルダー 2">
            <a:extLst>
              <a:ext uri="{FF2B5EF4-FFF2-40B4-BE49-F238E27FC236}">
                <a16:creationId xmlns:a16="http://schemas.microsoft.com/office/drawing/2014/main" id="{DF9DBB25-ED14-7B48-A211-F57A0FCADEB9}"/>
              </a:ext>
            </a:extLst>
          </p:cNvPr>
          <p:cNvSpPr>
            <a:spLocks noGrp="1"/>
          </p:cNvSpPr>
          <p:nvPr>
            <p:ph type="sldNum" sz="quarter" idx="12"/>
          </p:nvPr>
        </p:nvSpPr>
        <p:spPr/>
        <p:txBody>
          <a:bodyPr/>
          <a:lstStyle/>
          <a:p>
            <a:fld id="{58DD1769-DAE9-6C4E-82F4-B62273FFA290}" type="slidenum">
              <a:rPr kumimoji="1" lang="ja-JP" altLang="en-US" smtClean="0"/>
              <a:t>13</a:t>
            </a:fld>
            <a:endParaRPr kumimoji="1" lang="ja-JP" altLang="en-US"/>
          </a:p>
        </p:txBody>
      </p:sp>
    </p:spTree>
    <p:extLst>
      <p:ext uri="{BB962C8B-B14F-4D97-AF65-F5344CB8AC3E}">
        <p14:creationId xmlns:p14="http://schemas.microsoft.com/office/powerpoint/2010/main" val="1364657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D0E9DA-5291-4C4B-950F-00782D2A38EF}"/>
              </a:ext>
            </a:extLst>
          </p:cNvPr>
          <p:cNvSpPr>
            <a:spLocks noGrp="1"/>
          </p:cNvSpPr>
          <p:nvPr>
            <p:ph type="title"/>
          </p:nvPr>
        </p:nvSpPr>
        <p:spPr/>
        <p:txBody>
          <a:bodyPr/>
          <a:lstStyle/>
          <a:p>
            <a:r>
              <a:rPr kumimoji="1" lang="ja-JP" altLang="en-US"/>
              <a:t>放射線の単位</a:t>
            </a:r>
          </a:p>
        </p:txBody>
      </p:sp>
      <p:grpSp>
        <p:nvGrpSpPr>
          <p:cNvPr id="3" name="Group 55">
            <a:extLst>
              <a:ext uri="{FF2B5EF4-FFF2-40B4-BE49-F238E27FC236}">
                <a16:creationId xmlns:a16="http://schemas.microsoft.com/office/drawing/2014/main" id="{BFEBFAF3-D2A7-F74B-A9C1-4E670EDF0408}"/>
              </a:ext>
            </a:extLst>
          </p:cNvPr>
          <p:cNvGrpSpPr>
            <a:grpSpLocks/>
          </p:cNvGrpSpPr>
          <p:nvPr/>
        </p:nvGrpSpPr>
        <p:grpSpPr bwMode="auto">
          <a:xfrm>
            <a:off x="951632" y="3584312"/>
            <a:ext cx="1117023" cy="946597"/>
            <a:chOff x="3347" y="1468"/>
            <a:chExt cx="433" cy="433"/>
          </a:xfrm>
        </p:grpSpPr>
        <p:sp>
          <p:nvSpPr>
            <p:cNvPr id="4" name="Freeform 56">
              <a:extLst>
                <a:ext uri="{FF2B5EF4-FFF2-40B4-BE49-F238E27FC236}">
                  <a16:creationId xmlns:a16="http://schemas.microsoft.com/office/drawing/2014/main" id="{4A743825-DDB6-104F-B248-24BBC1BC879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5" name="Freeform 57">
              <a:extLst>
                <a:ext uri="{FF2B5EF4-FFF2-40B4-BE49-F238E27FC236}">
                  <a16:creationId xmlns:a16="http://schemas.microsoft.com/office/drawing/2014/main" id="{4712C11C-4682-BA4A-9148-76909DB28F1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6" name="Freeform 58">
              <a:extLst>
                <a:ext uri="{FF2B5EF4-FFF2-40B4-BE49-F238E27FC236}">
                  <a16:creationId xmlns:a16="http://schemas.microsoft.com/office/drawing/2014/main" id="{1D7770D0-DF16-B24F-83D5-66ECD54B194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7" name="Freeform 59">
              <a:extLst>
                <a:ext uri="{FF2B5EF4-FFF2-40B4-BE49-F238E27FC236}">
                  <a16:creationId xmlns:a16="http://schemas.microsoft.com/office/drawing/2014/main" id="{C6352A15-6665-3A4D-8E25-1AF2A76F2AE0}"/>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8" name="Freeform 60">
              <a:extLst>
                <a:ext uri="{FF2B5EF4-FFF2-40B4-BE49-F238E27FC236}">
                  <a16:creationId xmlns:a16="http://schemas.microsoft.com/office/drawing/2014/main" id="{642B455A-FB28-CE4C-AF83-507ABCD2828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grpSp>
      <p:sp>
        <p:nvSpPr>
          <p:cNvPr id="10" name="テキスト ボックス 9">
            <a:extLst>
              <a:ext uri="{FF2B5EF4-FFF2-40B4-BE49-F238E27FC236}">
                <a16:creationId xmlns:a16="http://schemas.microsoft.com/office/drawing/2014/main" id="{98894C97-32E7-B74A-949A-7BA7FD7E10B9}"/>
              </a:ext>
            </a:extLst>
          </p:cNvPr>
          <p:cNvSpPr txBox="1"/>
          <p:nvPr/>
        </p:nvSpPr>
        <p:spPr>
          <a:xfrm>
            <a:off x="840729" y="4435102"/>
            <a:ext cx="1338828" cy="646331"/>
          </a:xfrm>
          <a:prstGeom prst="rect">
            <a:avLst/>
          </a:prstGeom>
          <a:noFill/>
        </p:spPr>
        <p:txBody>
          <a:bodyPr wrap="none" rtlCol="0">
            <a:spAutoFit/>
          </a:bodyPr>
          <a:lstStyle/>
          <a:p>
            <a:pPr algn="ctr"/>
            <a:r>
              <a:rPr kumimoji="1" lang="ja-JP" altLang="en-US"/>
              <a:t>放射性物質</a:t>
            </a:r>
            <a:endParaRPr kumimoji="1" lang="en-US" altLang="ja-JP" dirty="0"/>
          </a:p>
          <a:p>
            <a:pPr algn="ctr"/>
            <a:r>
              <a:rPr lang="ja-JP" altLang="en-US"/>
              <a:t>（線源）</a:t>
            </a:r>
            <a:endParaRPr kumimoji="1" lang="ja-JP" altLang="en-US"/>
          </a:p>
        </p:txBody>
      </p:sp>
      <p:sp>
        <p:nvSpPr>
          <p:cNvPr id="11" name="テキスト ボックス 10">
            <a:extLst>
              <a:ext uri="{FF2B5EF4-FFF2-40B4-BE49-F238E27FC236}">
                <a16:creationId xmlns:a16="http://schemas.microsoft.com/office/drawing/2014/main" id="{96B80EDB-B53B-1840-BF4F-0D69096B9C64}"/>
              </a:ext>
            </a:extLst>
          </p:cNvPr>
          <p:cNvSpPr txBox="1"/>
          <p:nvPr/>
        </p:nvSpPr>
        <p:spPr>
          <a:xfrm>
            <a:off x="923284" y="2091846"/>
            <a:ext cx="1173719" cy="923330"/>
          </a:xfrm>
          <a:prstGeom prst="rect">
            <a:avLst/>
          </a:prstGeom>
          <a:noFill/>
        </p:spPr>
        <p:txBody>
          <a:bodyPr wrap="none" rtlCol="0">
            <a:spAutoFit/>
          </a:bodyPr>
          <a:lstStyle/>
          <a:p>
            <a:pPr algn="ctr"/>
            <a:r>
              <a:rPr kumimoji="1" lang="ja-JP" altLang="en-US"/>
              <a:t>放射能</a:t>
            </a:r>
            <a:endParaRPr kumimoji="1" lang="en-US" altLang="ja-JP" dirty="0"/>
          </a:p>
          <a:p>
            <a:pPr algn="ctr"/>
            <a:r>
              <a:rPr lang="ja-JP" altLang="en-US">
                <a:solidFill>
                  <a:srgbClr val="FF0000"/>
                </a:solidFill>
              </a:rPr>
              <a:t> ベクレル</a:t>
            </a:r>
            <a:endParaRPr lang="en-US" altLang="ja-JP" dirty="0">
              <a:solidFill>
                <a:srgbClr val="FF0000"/>
              </a:solidFill>
            </a:endParaRPr>
          </a:p>
          <a:p>
            <a:pPr algn="ctr"/>
            <a:r>
              <a:rPr lang="ja-JP" altLang="en-US">
                <a:solidFill>
                  <a:srgbClr val="FF0000"/>
                </a:solidFill>
              </a:rPr>
              <a:t>（</a:t>
            </a:r>
            <a:r>
              <a:rPr lang="en-US" altLang="ja-JP" dirty="0" err="1">
                <a:solidFill>
                  <a:srgbClr val="FF0000"/>
                </a:solidFill>
              </a:rPr>
              <a:t>Bq</a:t>
            </a:r>
            <a:r>
              <a:rPr lang="ja-JP" altLang="en-US">
                <a:solidFill>
                  <a:srgbClr val="FF0000"/>
                </a:solidFill>
              </a:rPr>
              <a:t>）</a:t>
            </a:r>
            <a:endParaRPr kumimoji="1" lang="ja-JP" altLang="en-US">
              <a:solidFill>
                <a:srgbClr val="FF0000"/>
              </a:solidFill>
            </a:endParaRPr>
          </a:p>
        </p:txBody>
      </p:sp>
      <p:sp>
        <p:nvSpPr>
          <p:cNvPr id="13" name="テキスト ボックス 12">
            <a:extLst>
              <a:ext uri="{FF2B5EF4-FFF2-40B4-BE49-F238E27FC236}">
                <a16:creationId xmlns:a16="http://schemas.microsoft.com/office/drawing/2014/main" id="{7ED4A4C2-B211-8649-A787-120A8CBEB43F}"/>
              </a:ext>
            </a:extLst>
          </p:cNvPr>
          <p:cNvSpPr txBox="1"/>
          <p:nvPr/>
        </p:nvSpPr>
        <p:spPr>
          <a:xfrm>
            <a:off x="3517794" y="2435140"/>
            <a:ext cx="877163" cy="646331"/>
          </a:xfrm>
          <a:prstGeom prst="rect">
            <a:avLst/>
          </a:prstGeom>
          <a:noFill/>
        </p:spPr>
        <p:txBody>
          <a:bodyPr wrap="none" rtlCol="0">
            <a:spAutoFit/>
          </a:bodyPr>
          <a:lstStyle/>
          <a:p>
            <a:pPr algn="ctr"/>
            <a:r>
              <a:rPr lang="ja-JP" altLang="en-US">
                <a:solidFill>
                  <a:srgbClr val="FF0000"/>
                </a:solidFill>
              </a:rPr>
              <a:t>グレイ</a:t>
            </a:r>
            <a:endParaRPr lang="en-US" altLang="ja-JP" dirty="0">
              <a:solidFill>
                <a:srgbClr val="FF0000"/>
              </a:solidFill>
            </a:endParaRPr>
          </a:p>
          <a:p>
            <a:pPr algn="ctr"/>
            <a:r>
              <a:rPr kumimoji="1" lang="ja-JP" altLang="en-US">
                <a:solidFill>
                  <a:srgbClr val="FF0000"/>
                </a:solidFill>
              </a:rPr>
              <a:t>（</a:t>
            </a:r>
            <a:r>
              <a:rPr kumimoji="1" lang="en-US" altLang="ja-JP" dirty="0" err="1">
                <a:solidFill>
                  <a:srgbClr val="FF0000"/>
                </a:solidFill>
              </a:rPr>
              <a:t>Gy</a:t>
            </a:r>
            <a:r>
              <a:rPr kumimoji="1" lang="en-US" altLang="ja-JP" dirty="0">
                <a:solidFill>
                  <a:srgbClr val="FF0000"/>
                </a:solidFill>
              </a:rPr>
              <a:t>)</a:t>
            </a:r>
            <a:endParaRPr kumimoji="1" lang="ja-JP" altLang="en-US">
              <a:solidFill>
                <a:srgbClr val="FF0000"/>
              </a:solidFill>
            </a:endParaRPr>
          </a:p>
        </p:txBody>
      </p:sp>
      <p:sp>
        <p:nvSpPr>
          <p:cNvPr id="14" name="テキスト ボックス 13">
            <a:extLst>
              <a:ext uri="{FF2B5EF4-FFF2-40B4-BE49-F238E27FC236}">
                <a16:creationId xmlns:a16="http://schemas.microsoft.com/office/drawing/2014/main" id="{9094B474-15B4-4442-AA49-B18C1C4658B4}"/>
              </a:ext>
            </a:extLst>
          </p:cNvPr>
          <p:cNvSpPr txBox="1"/>
          <p:nvPr/>
        </p:nvSpPr>
        <p:spPr>
          <a:xfrm>
            <a:off x="3517794" y="1824306"/>
            <a:ext cx="4815143" cy="646331"/>
          </a:xfrm>
          <a:prstGeom prst="rect">
            <a:avLst/>
          </a:prstGeom>
          <a:noFill/>
        </p:spPr>
        <p:txBody>
          <a:bodyPr wrap="square" rtlCol="0">
            <a:spAutoFit/>
          </a:bodyPr>
          <a:lstStyle/>
          <a:p>
            <a:pPr marL="1158875" indent="-1158875"/>
            <a:r>
              <a:rPr kumimoji="1" lang="ja-JP" altLang="en-US"/>
              <a:t>吸収線量：放射線を受けた単位質量の</a:t>
            </a:r>
            <a:r>
              <a:rPr kumimoji="1" lang="ja-JP" altLang="en-US">
                <a:solidFill>
                  <a:srgbClr val="FF0000"/>
                </a:solidFill>
              </a:rPr>
              <a:t>物質が吸収するエネルギー量</a:t>
            </a:r>
            <a:endParaRPr kumimoji="1" lang="en-US" altLang="ja-JP" dirty="0">
              <a:solidFill>
                <a:srgbClr val="FF0000"/>
              </a:solidFill>
            </a:endParaRPr>
          </a:p>
        </p:txBody>
      </p:sp>
      <p:sp>
        <p:nvSpPr>
          <p:cNvPr id="15" name="テキスト ボックス 14">
            <a:extLst>
              <a:ext uri="{FF2B5EF4-FFF2-40B4-BE49-F238E27FC236}">
                <a16:creationId xmlns:a16="http://schemas.microsoft.com/office/drawing/2014/main" id="{30FC9D4C-CB06-B44E-8B1C-D82A73234737}"/>
              </a:ext>
            </a:extLst>
          </p:cNvPr>
          <p:cNvSpPr txBox="1"/>
          <p:nvPr/>
        </p:nvSpPr>
        <p:spPr>
          <a:xfrm>
            <a:off x="4560890" y="2801004"/>
            <a:ext cx="697627" cy="369332"/>
          </a:xfrm>
          <a:prstGeom prst="rect">
            <a:avLst/>
          </a:prstGeom>
          <a:noFill/>
        </p:spPr>
        <p:txBody>
          <a:bodyPr wrap="none" rtlCol="0">
            <a:spAutoFit/>
          </a:bodyPr>
          <a:lstStyle/>
          <a:p>
            <a:r>
              <a:rPr kumimoji="1" lang="en-US" altLang="ja-JP" dirty="0" err="1"/>
              <a:t>Gy</a:t>
            </a:r>
            <a:r>
              <a:rPr kumimoji="1" lang="ja-JP" altLang="en-US"/>
              <a:t>＝</a:t>
            </a:r>
          </a:p>
        </p:txBody>
      </p:sp>
      <p:cxnSp>
        <p:nvCxnSpPr>
          <p:cNvPr id="17" name="直線コネクタ 16">
            <a:extLst>
              <a:ext uri="{FF2B5EF4-FFF2-40B4-BE49-F238E27FC236}">
                <a16:creationId xmlns:a16="http://schemas.microsoft.com/office/drawing/2014/main" id="{CD4C5F8E-178C-2B40-8E86-E7E3F761D66E}"/>
              </a:ext>
            </a:extLst>
          </p:cNvPr>
          <p:cNvCxnSpPr>
            <a:cxnSpLocks/>
          </p:cNvCxnSpPr>
          <p:nvPr/>
        </p:nvCxnSpPr>
        <p:spPr>
          <a:xfrm>
            <a:off x="5235433" y="2960946"/>
            <a:ext cx="23391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F923A199-BDFB-CF49-97B1-8AD0FA4A16B5}"/>
              </a:ext>
            </a:extLst>
          </p:cNvPr>
          <p:cNvSpPr txBox="1"/>
          <p:nvPr/>
        </p:nvSpPr>
        <p:spPr>
          <a:xfrm>
            <a:off x="5235433" y="2480519"/>
            <a:ext cx="1980029" cy="523220"/>
          </a:xfrm>
          <a:prstGeom prst="rect">
            <a:avLst/>
          </a:prstGeom>
          <a:noFill/>
        </p:spPr>
        <p:txBody>
          <a:bodyPr wrap="none" rtlCol="0">
            <a:spAutoFit/>
          </a:bodyPr>
          <a:lstStyle/>
          <a:p>
            <a:r>
              <a:rPr kumimoji="1" lang="ja-JP" altLang="en-US" sz="1400"/>
              <a:t>吸収されたエネルギー</a:t>
            </a:r>
            <a:endParaRPr kumimoji="1" lang="en-US" altLang="ja-JP" sz="1400" dirty="0"/>
          </a:p>
          <a:p>
            <a:r>
              <a:rPr kumimoji="1" lang="ja-JP" altLang="en-US" sz="1400"/>
              <a:t>（ジュール；</a:t>
            </a:r>
            <a:r>
              <a:rPr kumimoji="1" lang="en-US" altLang="ja-JP" sz="1400" dirty="0"/>
              <a:t>J)</a:t>
            </a:r>
            <a:endParaRPr kumimoji="1" lang="ja-JP" altLang="en-US" sz="1400"/>
          </a:p>
        </p:txBody>
      </p:sp>
      <p:sp>
        <p:nvSpPr>
          <p:cNvPr id="19" name="テキスト ボックス 18">
            <a:extLst>
              <a:ext uri="{FF2B5EF4-FFF2-40B4-BE49-F238E27FC236}">
                <a16:creationId xmlns:a16="http://schemas.microsoft.com/office/drawing/2014/main" id="{E14A96BF-E8C4-0244-A8F3-C427542513EC}"/>
              </a:ext>
            </a:extLst>
          </p:cNvPr>
          <p:cNvSpPr txBox="1"/>
          <p:nvPr/>
        </p:nvSpPr>
        <p:spPr>
          <a:xfrm>
            <a:off x="5235433" y="3015176"/>
            <a:ext cx="2339102" cy="523220"/>
          </a:xfrm>
          <a:prstGeom prst="rect">
            <a:avLst/>
          </a:prstGeom>
          <a:noFill/>
        </p:spPr>
        <p:txBody>
          <a:bodyPr wrap="none" rtlCol="0">
            <a:spAutoFit/>
          </a:bodyPr>
          <a:lstStyle/>
          <a:p>
            <a:r>
              <a:rPr kumimoji="1" lang="ja-JP" altLang="en-US" sz="1400"/>
              <a:t>放射線を受けた部分の質量</a:t>
            </a:r>
            <a:endParaRPr kumimoji="1" lang="en-US" altLang="ja-JP" sz="1400" dirty="0"/>
          </a:p>
          <a:p>
            <a:r>
              <a:rPr kumimoji="1" lang="ja-JP" altLang="en-US" sz="1400"/>
              <a:t>（</a:t>
            </a:r>
            <a:r>
              <a:rPr kumimoji="1" lang="en-US" altLang="ja-JP" sz="1400" dirty="0"/>
              <a:t>kg)</a:t>
            </a:r>
            <a:endParaRPr kumimoji="1" lang="ja-JP" altLang="en-US" sz="1400"/>
          </a:p>
        </p:txBody>
      </p:sp>
      <p:sp>
        <p:nvSpPr>
          <p:cNvPr id="23" name="下矢印 22">
            <a:extLst>
              <a:ext uri="{FF2B5EF4-FFF2-40B4-BE49-F238E27FC236}">
                <a16:creationId xmlns:a16="http://schemas.microsoft.com/office/drawing/2014/main" id="{7B84EA73-E472-8F48-B793-EBC14BDDA7AD}"/>
              </a:ext>
            </a:extLst>
          </p:cNvPr>
          <p:cNvSpPr/>
          <p:nvPr/>
        </p:nvSpPr>
        <p:spPr>
          <a:xfrm>
            <a:off x="5881253" y="3538395"/>
            <a:ext cx="353291" cy="1702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991729DA-B3BA-074E-8B2F-59654346A36D}"/>
              </a:ext>
            </a:extLst>
          </p:cNvPr>
          <p:cNvSpPr txBox="1"/>
          <p:nvPr/>
        </p:nvSpPr>
        <p:spPr>
          <a:xfrm>
            <a:off x="4325493" y="3668703"/>
            <a:ext cx="3416320" cy="369332"/>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ja-JP" altLang="en-US"/>
              <a:t>放射線の種類による影響の違い</a:t>
            </a:r>
          </a:p>
        </p:txBody>
      </p:sp>
      <p:sp>
        <p:nvSpPr>
          <p:cNvPr id="25" name="テキスト ボックス 24">
            <a:extLst>
              <a:ext uri="{FF2B5EF4-FFF2-40B4-BE49-F238E27FC236}">
                <a16:creationId xmlns:a16="http://schemas.microsoft.com/office/drawing/2014/main" id="{7378BDBB-635F-DD4E-9595-2C01D07EA814}"/>
              </a:ext>
            </a:extLst>
          </p:cNvPr>
          <p:cNvSpPr txBox="1"/>
          <p:nvPr/>
        </p:nvSpPr>
        <p:spPr>
          <a:xfrm>
            <a:off x="4487483" y="4096853"/>
            <a:ext cx="307007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ja-JP" altLang="en-US"/>
              <a:t>等価線量（シーベルト；</a:t>
            </a:r>
            <a:r>
              <a:rPr kumimoji="1" lang="en-US" altLang="ja-JP" dirty="0" err="1"/>
              <a:t>Sv</a:t>
            </a:r>
            <a:r>
              <a:rPr kumimoji="1" lang="en-US" altLang="ja-JP" dirty="0"/>
              <a:t>)</a:t>
            </a:r>
            <a:endParaRPr kumimoji="1" lang="ja-JP" altLang="en-US"/>
          </a:p>
        </p:txBody>
      </p:sp>
      <p:sp>
        <p:nvSpPr>
          <p:cNvPr id="26" name="テキスト ボックス 25">
            <a:extLst>
              <a:ext uri="{FF2B5EF4-FFF2-40B4-BE49-F238E27FC236}">
                <a16:creationId xmlns:a16="http://schemas.microsoft.com/office/drawing/2014/main" id="{F090EAE9-B7DC-CA44-AED4-C5FCE26C1B35}"/>
              </a:ext>
            </a:extLst>
          </p:cNvPr>
          <p:cNvSpPr txBox="1"/>
          <p:nvPr/>
        </p:nvSpPr>
        <p:spPr>
          <a:xfrm>
            <a:off x="4682133" y="4547251"/>
            <a:ext cx="2723823" cy="369332"/>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ja-JP" altLang="en-US"/>
              <a:t>臓器による感受性の違い</a:t>
            </a:r>
          </a:p>
        </p:txBody>
      </p:sp>
      <p:sp>
        <p:nvSpPr>
          <p:cNvPr id="27" name="テキスト ボックス 26">
            <a:extLst>
              <a:ext uri="{FF2B5EF4-FFF2-40B4-BE49-F238E27FC236}">
                <a16:creationId xmlns:a16="http://schemas.microsoft.com/office/drawing/2014/main" id="{7EECF306-6AB5-7042-AB58-489BCC91B9DF}"/>
              </a:ext>
            </a:extLst>
          </p:cNvPr>
          <p:cNvSpPr txBox="1"/>
          <p:nvPr/>
        </p:nvSpPr>
        <p:spPr>
          <a:xfrm>
            <a:off x="3540664" y="5913372"/>
            <a:ext cx="1915909" cy="369332"/>
          </a:xfrm>
          <a:prstGeom prst="rect">
            <a:avLst/>
          </a:prstGeom>
          <a:noFill/>
        </p:spPr>
        <p:txBody>
          <a:bodyPr wrap="none" rtlCol="0">
            <a:spAutoFit/>
          </a:bodyPr>
          <a:lstStyle/>
          <a:p>
            <a:pPr algn="ctr"/>
            <a:r>
              <a:rPr lang="ja-JP" altLang="en-US">
                <a:solidFill>
                  <a:srgbClr val="FF0000"/>
                </a:solidFill>
              </a:rPr>
              <a:t>シーベルト</a:t>
            </a:r>
            <a:r>
              <a:rPr kumimoji="1" lang="ja-JP" altLang="en-US">
                <a:solidFill>
                  <a:srgbClr val="FF0000"/>
                </a:solidFill>
              </a:rPr>
              <a:t>（</a:t>
            </a:r>
            <a:r>
              <a:rPr kumimoji="1" lang="en-US" altLang="ja-JP" dirty="0" err="1">
                <a:solidFill>
                  <a:srgbClr val="FF0000"/>
                </a:solidFill>
              </a:rPr>
              <a:t>Sv</a:t>
            </a:r>
            <a:r>
              <a:rPr kumimoji="1" lang="en-US" altLang="ja-JP" dirty="0">
                <a:solidFill>
                  <a:srgbClr val="FF0000"/>
                </a:solidFill>
              </a:rPr>
              <a:t>)</a:t>
            </a:r>
            <a:endParaRPr kumimoji="1" lang="ja-JP" altLang="en-US">
              <a:solidFill>
                <a:srgbClr val="FF0000"/>
              </a:solidFill>
            </a:endParaRPr>
          </a:p>
        </p:txBody>
      </p:sp>
      <p:sp>
        <p:nvSpPr>
          <p:cNvPr id="28" name="テキスト ボックス 27">
            <a:extLst>
              <a:ext uri="{FF2B5EF4-FFF2-40B4-BE49-F238E27FC236}">
                <a16:creationId xmlns:a16="http://schemas.microsoft.com/office/drawing/2014/main" id="{090906BC-3127-DD45-95FB-672391ECEE29}"/>
              </a:ext>
            </a:extLst>
          </p:cNvPr>
          <p:cNvSpPr txBox="1"/>
          <p:nvPr/>
        </p:nvSpPr>
        <p:spPr>
          <a:xfrm>
            <a:off x="3517794" y="5308511"/>
            <a:ext cx="4815143" cy="646331"/>
          </a:xfrm>
          <a:prstGeom prst="rect">
            <a:avLst/>
          </a:prstGeom>
          <a:noFill/>
        </p:spPr>
        <p:txBody>
          <a:bodyPr wrap="square" rtlCol="0">
            <a:spAutoFit/>
          </a:bodyPr>
          <a:lstStyle/>
          <a:p>
            <a:pPr marL="1158875" indent="-1158875"/>
            <a:r>
              <a:rPr lang="ja-JP" altLang="en-US"/>
              <a:t>実効</a:t>
            </a:r>
            <a:r>
              <a:rPr kumimoji="1" lang="ja-JP" altLang="en-US"/>
              <a:t>線量：放射線の量を</a:t>
            </a:r>
            <a:r>
              <a:rPr kumimoji="1" lang="ja-JP" altLang="en-US">
                <a:solidFill>
                  <a:srgbClr val="FF0000"/>
                </a:solidFill>
              </a:rPr>
              <a:t>人体影響</a:t>
            </a:r>
            <a:r>
              <a:rPr kumimoji="1" lang="ja-JP" altLang="en-US"/>
              <a:t>の大きさで表す単位</a:t>
            </a:r>
            <a:endParaRPr kumimoji="1" lang="en-US" altLang="ja-JP" dirty="0"/>
          </a:p>
        </p:txBody>
      </p:sp>
      <p:sp>
        <p:nvSpPr>
          <p:cNvPr id="30" name="角丸四角形 29">
            <a:extLst>
              <a:ext uri="{FF2B5EF4-FFF2-40B4-BE49-F238E27FC236}">
                <a16:creationId xmlns:a16="http://schemas.microsoft.com/office/drawing/2014/main" id="{1547299A-61B5-6443-9FB2-BB74B60B4C60}"/>
              </a:ext>
            </a:extLst>
          </p:cNvPr>
          <p:cNvSpPr/>
          <p:nvPr/>
        </p:nvSpPr>
        <p:spPr>
          <a:xfrm>
            <a:off x="3380509" y="1674393"/>
            <a:ext cx="5148696" cy="186400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a:extLst>
              <a:ext uri="{FF2B5EF4-FFF2-40B4-BE49-F238E27FC236}">
                <a16:creationId xmlns:a16="http://schemas.microsoft.com/office/drawing/2014/main" id="{C3623656-654F-2A41-B4A5-2226CC7CA301}"/>
              </a:ext>
            </a:extLst>
          </p:cNvPr>
          <p:cNvSpPr/>
          <p:nvPr/>
        </p:nvSpPr>
        <p:spPr>
          <a:xfrm>
            <a:off x="3380509" y="5241151"/>
            <a:ext cx="5148696" cy="104155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a:extLst>
              <a:ext uri="{FF2B5EF4-FFF2-40B4-BE49-F238E27FC236}">
                <a16:creationId xmlns:a16="http://schemas.microsoft.com/office/drawing/2014/main" id="{100D010F-B732-C34E-A776-A00FC0B80B41}"/>
              </a:ext>
            </a:extLst>
          </p:cNvPr>
          <p:cNvSpPr/>
          <p:nvPr/>
        </p:nvSpPr>
        <p:spPr>
          <a:xfrm>
            <a:off x="3219333" y="1456093"/>
            <a:ext cx="5509032" cy="4972413"/>
          </a:xfrm>
          <a:prstGeom prst="roundRect">
            <a:avLst>
              <a:gd name="adj" fmla="val 3934"/>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1FE04450-31AF-D343-996B-2D1C855F3216}"/>
              </a:ext>
            </a:extLst>
          </p:cNvPr>
          <p:cNvSpPr txBox="1"/>
          <p:nvPr/>
        </p:nvSpPr>
        <p:spPr>
          <a:xfrm>
            <a:off x="4909704" y="1233985"/>
            <a:ext cx="2031325"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a:t>放射線を受ける側</a:t>
            </a:r>
          </a:p>
        </p:txBody>
      </p:sp>
      <p:sp>
        <p:nvSpPr>
          <p:cNvPr id="35" name="角丸四角形 34">
            <a:extLst>
              <a:ext uri="{FF2B5EF4-FFF2-40B4-BE49-F238E27FC236}">
                <a16:creationId xmlns:a16="http://schemas.microsoft.com/office/drawing/2014/main" id="{432C9564-F506-4144-9508-EDEE0ED4B88F}"/>
              </a:ext>
            </a:extLst>
          </p:cNvPr>
          <p:cNvSpPr/>
          <p:nvPr/>
        </p:nvSpPr>
        <p:spPr>
          <a:xfrm>
            <a:off x="342969" y="1456093"/>
            <a:ext cx="2334349" cy="4972413"/>
          </a:xfrm>
          <a:prstGeom prst="roundRect">
            <a:avLst>
              <a:gd name="adj" fmla="val 7980"/>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6FC51698-4853-7640-B89D-E7CBE59B1224}"/>
              </a:ext>
            </a:extLst>
          </p:cNvPr>
          <p:cNvSpPr txBox="1"/>
          <p:nvPr/>
        </p:nvSpPr>
        <p:spPr>
          <a:xfrm>
            <a:off x="609897" y="1235386"/>
            <a:ext cx="1800493"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kumimoji="1" lang="ja-JP" altLang="en-US"/>
              <a:t>放射線を出す側</a:t>
            </a:r>
          </a:p>
        </p:txBody>
      </p:sp>
      <p:sp>
        <p:nvSpPr>
          <p:cNvPr id="37" name="右矢印 36">
            <a:extLst>
              <a:ext uri="{FF2B5EF4-FFF2-40B4-BE49-F238E27FC236}">
                <a16:creationId xmlns:a16="http://schemas.microsoft.com/office/drawing/2014/main" id="{F47E4B5B-A818-7B4B-B826-C2DC0287096E}"/>
              </a:ext>
            </a:extLst>
          </p:cNvPr>
          <p:cNvSpPr/>
          <p:nvPr/>
        </p:nvSpPr>
        <p:spPr>
          <a:xfrm>
            <a:off x="2665213" y="3311931"/>
            <a:ext cx="542015" cy="135363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C92F6A85-DBDD-D142-B3EB-3CEB3226C37A}"/>
              </a:ext>
            </a:extLst>
          </p:cNvPr>
          <p:cNvSpPr>
            <a:spLocks noGrp="1"/>
          </p:cNvSpPr>
          <p:nvPr>
            <p:ph type="sldNum" sz="quarter" idx="12"/>
          </p:nvPr>
        </p:nvSpPr>
        <p:spPr/>
        <p:txBody>
          <a:bodyPr/>
          <a:lstStyle/>
          <a:p>
            <a:fld id="{58DD1769-DAE9-6C4E-82F4-B62273FFA290}" type="slidenum">
              <a:rPr kumimoji="1" lang="ja-JP" altLang="en-US" smtClean="0"/>
              <a:t>14</a:t>
            </a:fld>
            <a:endParaRPr kumimoji="1" lang="ja-JP" altLang="en-US"/>
          </a:p>
        </p:txBody>
      </p:sp>
    </p:spTree>
    <p:extLst>
      <p:ext uri="{BB962C8B-B14F-4D97-AF65-F5344CB8AC3E}">
        <p14:creationId xmlns:p14="http://schemas.microsoft.com/office/powerpoint/2010/main" val="2900113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F5DCC2A7-9890-A742-833F-6D38FE8A9330}"/>
              </a:ext>
            </a:extLst>
          </p:cNvPr>
          <p:cNvSpPr/>
          <p:nvPr/>
        </p:nvSpPr>
        <p:spPr>
          <a:xfrm>
            <a:off x="1387118" y="2952457"/>
            <a:ext cx="6329124" cy="3234983"/>
          </a:xfrm>
          <a:prstGeom prst="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8A6A42A-EDD6-C54C-89AB-5AB5D9C8A636}"/>
              </a:ext>
            </a:extLst>
          </p:cNvPr>
          <p:cNvSpPr>
            <a:spLocks noGrp="1"/>
          </p:cNvSpPr>
          <p:nvPr>
            <p:ph type="title"/>
          </p:nvPr>
        </p:nvSpPr>
        <p:spPr/>
        <p:txBody>
          <a:bodyPr/>
          <a:lstStyle/>
          <a:p>
            <a:r>
              <a:rPr kumimoji="1" lang="ja-JP" altLang="en-US"/>
              <a:t>放射線の影響と単位</a:t>
            </a:r>
          </a:p>
        </p:txBody>
      </p:sp>
      <p:sp>
        <p:nvSpPr>
          <p:cNvPr id="3" name="スライド番号プレースホルダー 2">
            <a:extLst>
              <a:ext uri="{FF2B5EF4-FFF2-40B4-BE49-F238E27FC236}">
                <a16:creationId xmlns:a16="http://schemas.microsoft.com/office/drawing/2014/main" id="{3CCB739A-E053-074C-ABD4-7A1503A8376C}"/>
              </a:ext>
            </a:extLst>
          </p:cNvPr>
          <p:cNvSpPr>
            <a:spLocks noGrp="1"/>
          </p:cNvSpPr>
          <p:nvPr>
            <p:ph type="sldNum" sz="quarter" idx="12"/>
          </p:nvPr>
        </p:nvSpPr>
        <p:spPr/>
        <p:txBody>
          <a:bodyPr/>
          <a:lstStyle/>
          <a:p>
            <a:fld id="{58DD1769-DAE9-6C4E-82F4-B62273FFA290}" type="slidenum">
              <a:rPr kumimoji="1" lang="ja-JP" altLang="en-US" smtClean="0"/>
              <a:t>15</a:t>
            </a:fld>
            <a:endParaRPr kumimoji="1" lang="ja-JP" altLang="en-US"/>
          </a:p>
        </p:txBody>
      </p:sp>
      <p:sp>
        <p:nvSpPr>
          <p:cNvPr id="5" name="テキスト ボックス 4">
            <a:extLst>
              <a:ext uri="{FF2B5EF4-FFF2-40B4-BE49-F238E27FC236}">
                <a16:creationId xmlns:a16="http://schemas.microsoft.com/office/drawing/2014/main" id="{D2079E0A-A85C-A84C-9839-9E2DF34DDDE6}"/>
              </a:ext>
            </a:extLst>
          </p:cNvPr>
          <p:cNvSpPr txBox="1"/>
          <p:nvPr/>
        </p:nvSpPr>
        <p:spPr>
          <a:xfrm>
            <a:off x="705841" y="2956560"/>
            <a:ext cx="553998" cy="2246769"/>
          </a:xfrm>
          <a:prstGeom prst="rect">
            <a:avLst/>
          </a:prstGeom>
        </p:spPr>
        <p:style>
          <a:lnRef idx="1">
            <a:schemeClr val="accent6"/>
          </a:lnRef>
          <a:fillRef idx="2">
            <a:schemeClr val="accent6"/>
          </a:fillRef>
          <a:effectRef idx="1">
            <a:schemeClr val="accent6"/>
          </a:effectRef>
          <a:fontRef idx="minor">
            <a:schemeClr val="dk1"/>
          </a:fontRef>
        </p:style>
        <p:txBody>
          <a:bodyPr vert="eaVert" wrap="none" rtlCol="0">
            <a:spAutoFit/>
          </a:bodyPr>
          <a:lstStyle/>
          <a:p>
            <a:r>
              <a:rPr kumimoji="1" lang="ja-JP" altLang="en-US" sz="2400" b="1"/>
              <a:t>吸　収　線　量</a:t>
            </a:r>
          </a:p>
        </p:txBody>
      </p:sp>
      <p:sp>
        <p:nvSpPr>
          <p:cNvPr id="12" name="テキスト ボックス 11">
            <a:extLst>
              <a:ext uri="{FF2B5EF4-FFF2-40B4-BE49-F238E27FC236}">
                <a16:creationId xmlns:a16="http://schemas.microsoft.com/office/drawing/2014/main" id="{40DEF26A-6AF8-DF40-BF16-5E78558AAAD4}"/>
              </a:ext>
            </a:extLst>
          </p:cNvPr>
          <p:cNvSpPr txBox="1"/>
          <p:nvPr/>
        </p:nvSpPr>
        <p:spPr>
          <a:xfrm>
            <a:off x="533421" y="5348295"/>
            <a:ext cx="928459" cy="646331"/>
          </a:xfrm>
          <a:prstGeom prst="rect">
            <a:avLst/>
          </a:prstGeom>
          <a:noFill/>
        </p:spPr>
        <p:txBody>
          <a:bodyPr wrap="none" rtlCol="0">
            <a:spAutoFit/>
          </a:bodyPr>
          <a:lstStyle/>
          <a:p>
            <a:r>
              <a:rPr kumimoji="1" lang="ja-JP" altLang="en-US"/>
              <a:t>グレイ</a:t>
            </a:r>
            <a:endParaRPr kumimoji="1" lang="en-US" altLang="ja-JP" dirty="0"/>
          </a:p>
          <a:p>
            <a:r>
              <a:rPr lang="ja-JP" altLang="en-US"/>
              <a:t>（</a:t>
            </a:r>
            <a:r>
              <a:rPr lang="en-US" altLang="ja-JP" dirty="0" err="1"/>
              <a:t>Gy</a:t>
            </a:r>
            <a:r>
              <a:rPr lang="ja-JP" altLang="en-US"/>
              <a:t>）</a:t>
            </a:r>
            <a:endParaRPr kumimoji="1" lang="ja-JP" altLang="en-US"/>
          </a:p>
        </p:txBody>
      </p:sp>
      <p:sp>
        <p:nvSpPr>
          <p:cNvPr id="13" name="テキスト ボックス 12">
            <a:extLst>
              <a:ext uri="{FF2B5EF4-FFF2-40B4-BE49-F238E27FC236}">
                <a16:creationId xmlns:a16="http://schemas.microsoft.com/office/drawing/2014/main" id="{89E0A1D4-9881-694B-A4AA-826296D3F860}"/>
              </a:ext>
            </a:extLst>
          </p:cNvPr>
          <p:cNvSpPr txBox="1"/>
          <p:nvPr/>
        </p:nvSpPr>
        <p:spPr>
          <a:xfrm>
            <a:off x="7693275" y="5246254"/>
            <a:ext cx="1338828" cy="646331"/>
          </a:xfrm>
          <a:prstGeom prst="rect">
            <a:avLst/>
          </a:prstGeom>
          <a:noFill/>
        </p:spPr>
        <p:txBody>
          <a:bodyPr wrap="none" rtlCol="0">
            <a:spAutoFit/>
          </a:bodyPr>
          <a:lstStyle/>
          <a:p>
            <a:pPr algn="ctr"/>
            <a:r>
              <a:rPr kumimoji="1" lang="ja-JP" altLang="en-US"/>
              <a:t>シーベルト</a:t>
            </a:r>
            <a:endParaRPr kumimoji="1" lang="en-US" altLang="ja-JP" dirty="0"/>
          </a:p>
          <a:p>
            <a:pPr algn="ctr"/>
            <a:r>
              <a:rPr lang="ja-JP" altLang="en-US"/>
              <a:t>（</a:t>
            </a:r>
            <a:r>
              <a:rPr lang="en-US" altLang="ja-JP" dirty="0" err="1"/>
              <a:t>Sv</a:t>
            </a:r>
            <a:r>
              <a:rPr lang="ja-JP" altLang="en-US"/>
              <a:t>）</a:t>
            </a:r>
            <a:endParaRPr kumimoji="1" lang="ja-JP" altLang="en-US"/>
          </a:p>
        </p:txBody>
      </p:sp>
      <p:sp>
        <p:nvSpPr>
          <p:cNvPr id="14" name="テキスト ボックス 13">
            <a:extLst>
              <a:ext uri="{FF2B5EF4-FFF2-40B4-BE49-F238E27FC236}">
                <a16:creationId xmlns:a16="http://schemas.microsoft.com/office/drawing/2014/main" id="{12B081A1-2986-1C44-B75C-AFB0119E186B}"/>
              </a:ext>
            </a:extLst>
          </p:cNvPr>
          <p:cNvSpPr txBox="1"/>
          <p:nvPr/>
        </p:nvSpPr>
        <p:spPr>
          <a:xfrm>
            <a:off x="7828471" y="2956560"/>
            <a:ext cx="553998" cy="2246769"/>
          </a:xfrm>
          <a:prstGeom prst="rect">
            <a:avLst/>
          </a:prstGeom>
        </p:spPr>
        <p:style>
          <a:lnRef idx="1">
            <a:schemeClr val="accent2"/>
          </a:lnRef>
          <a:fillRef idx="2">
            <a:schemeClr val="accent2"/>
          </a:fillRef>
          <a:effectRef idx="1">
            <a:schemeClr val="accent2"/>
          </a:effectRef>
          <a:fontRef idx="minor">
            <a:schemeClr val="dk1"/>
          </a:fontRef>
        </p:style>
        <p:txBody>
          <a:bodyPr vert="eaVert" wrap="none" rtlCol="0">
            <a:spAutoFit/>
          </a:bodyPr>
          <a:lstStyle/>
          <a:p>
            <a:r>
              <a:rPr kumimoji="1" lang="ja-JP" altLang="en-US" sz="2400" b="1"/>
              <a:t>実</a:t>
            </a:r>
            <a:r>
              <a:rPr lang="ja-JP" altLang="en-US" sz="2400" b="1"/>
              <a:t>　</a:t>
            </a:r>
            <a:r>
              <a:rPr kumimoji="1" lang="ja-JP" altLang="en-US" sz="2400" b="1"/>
              <a:t>効　線　量</a:t>
            </a:r>
          </a:p>
        </p:txBody>
      </p:sp>
      <p:sp>
        <p:nvSpPr>
          <p:cNvPr id="15" name="U ターン矢印 14">
            <a:extLst>
              <a:ext uri="{FF2B5EF4-FFF2-40B4-BE49-F238E27FC236}">
                <a16:creationId xmlns:a16="http://schemas.microsoft.com/office/drawing/2014/main" id="{EDE5B6A1-678B-3E41-BEA9-B0B54A20E699}"/>
              </a:ext>
            </a:extLst>
          </p:cNvPr>
          <p:cNvSpPr/>
          <p:nvPr/>
        </p:nvSpPr>
        <p:spPr>
          <a:xfrm>
            <a:off x="833120" y="2052320"/>
            <a:ext cx="2968893" cy="904240"/>
          </a:xfrm>
          <a:prstGeom prst="uturnArrow">
            <a:avLst>
              <a:gd name="adj1" fmla="val 25000"/>
              <a:gd name="adj2" fmla="val 19517"/>
              <a:gd name="adj3" fmla="val 18732"/>
              <a:gd name="adj4" fmla="val 38267"/>
              <a:gd name="adj5"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U ターン矢印 15">
            <a:extLst>
              <a:ext uri="{FF2B5EF4-FFF2-40B4-BE49-F238E27FC236}">
                <a16:creationId xmlns:a16="http://schemas.microsoft.com/office/drawing/2014/main" id="{7E32754C-E008-BA4B-AED2-8F1B74D5ABB5}"/>
              </a:ext>
            </a:extLst>
          </p:cNvPr>
          <p:cNvSpPr/>
          <p:nvPr/>
        </p:nvSpPr>
        <p:spPr>
          <a:xfrm>
            <a:off x="3929292" y="2048217"/>
            <a:ext cx="4340948" cy="904240"/>
          </a:xfrm>
          <a:prstGeom prst="uturnArrow">
            <a:avLst>
              <a:gd name="adj1" fmla="val 25000"/>
              <a:gd name="adj2" fmla="val 19517"/>
              <a:gd name="adj3" fmla="val 18732"/>
              <a:gd name="adj4" fmla="val 38267"/>
              <a:gd name="adj5"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正方形/長方形 16">
            <a:extLst>
              <a:ext uri="{FF2B5EF4-FFF2-40B4-BE49-F238E27FC236}">
                <a16:creationId xmlns:a16="http://schemas.microsoft.com/office/drawing/2014/main" id="{0D327F58-DC1D-1F44-BEB7-3C8A5AA1A2E0}"/>
              </a:ext>
            </a:extLst>
          </p:cNvPr>
          <p:cNvSpPr/>
          <p:nvPr/>
        </p:nvSpPr>
        <p:spPr>
          <a:xfrm>
            <a:off x="1107440" y="1747520"/>
            <a:ext cx="2377440" cy="85344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8799564-F613-1441-8384-DBB46F29AE04}"/>
              </a:ext>
            </a:extLst>
          </p:cNvPr>
          <p:cNvSpPr txBox="1"/>
          <p:nvPr/>
        </p:nvSpPr>
        <p:spPr>
          <a:xfrm>
            <a:off x="1692249" y="1863382"/>
            <a:ext cx="1800493" cy="646331"/>
          </a:xfrm>
          <a:prstGeom prst="rect">
            <a:avLst/>
          </a:prstGeom>
          <a:noFill/>
        </p:spPr>
        <p:txBody>
          <a:bodyPr wrap="none" rtlCol="0">
            <a:spAutoFit/>
          </a:bodyPr>
          <a:lstStyle/>
          <a:p>
            <a:r>
              <a:rPr kumimoji="1" lang="ja-JP" altLang="en-US" b="1"/>
              <a:t>放射線加重係数</a:t>
            </a:r>
            <a:endParaRPr kumimoji="1" lang="en-US" altLang="ja-JP" b="1" dirty="0"/>
          </a:p>
          <a:p>
            <a:pPr algn="ctr"/>
            <a:r>
              <a:rPr lang="en-US" altLang="ja-JP" b="1" dirty="0"/>
              <a:t>W</a:t>
            </a:r>
            <a:r>
              <a:rPr lang="en-US" altLang="ja-JP" b="1" baseline="-25000" dirty="0"/>
              <a:t>R</a:t>
            </a:r>
            <a:endParaRPr kumimoji="1" lang="ja-JP" altLang="en-US" b="1" baseline="-25000"/>
          </a:p>
        </p:txBody>
      </p:sp>
      <p:sp>
        <p:nvSpPr>
          <p:cNvPr id="19" name="テキスト ボックス 18">
            <a:extLst>
              <a:ext uri="{FF2B5EF4-FFF2-40B4-BE49-F238E27FC236}">
                <a16:creationId xmlns:a16="http://schemas.microsoft.com/office/drawing/2014/main" id="{112CDA59-93F7-4040-A564-3417B347DE1D}"/>
              </a:ext>
            </a:extLst>
          </p:cNvPr>
          <p:cNvSpPr txBox="1"/>
          <p:nvPr/>
        </p:nvSpPr>
        <p:spPr>
          <a:xfrm>
            <a:off x="1118550" y="1863382"/>
            <a:ext cx="646331" cy="646331"/>
          </a:xfrm>
          <a:prstGeom prst="rect">
            <a:avLst/>
          </a:prstGeom>
          <a:noFill/>
        </p:spPr>
        <p:txBody>
          <a:bodyPr wrap="none" rtlCol="0">
            <a:spAutoFit/>
          </a:bodyPr>
          <a:lstStyle/>
          <a:p>
            <a:pPr algn="ctr"/>
            <a:r>
              <a:rPr kumimoji="1" lang="ja-JP" altLang="en-US" sz="1200"/>
              <a:t>乗じる</a:t>
            </a:r>
            <a:endParaRPr kumimoji="1" lang="en-US" altLang="ja-JP" sz="1200" dirty="0"/>
          </a:p>
          <a:p>
            <a:pPr algn="ctr"/>
            <a:r>
              <a:rPr lang="en-US" altLang="ja-JP" sz="2400" b="1" dirty="0"/>
              <a:t>×</a:t>
            </a:r>
            <a:endParaRPr kumimoji="1" lang="ja-JP" altLang="en-US" sz="2400" b="1"/>
          </a:p>
        </p:txBody>
      </p:sp>
      <p:sp>
        <p:nvSpPr>
          <p:cNvPr id="20" name="正方形/長方形 19">
            <a:extLst>
              <a:ext uri="{FF2B5EF4-FFF2-40B4-BE49-F238E27FC236}">
                <a16:creationId xmlns:a16="http://schemas.microsoft.com/office/drawing/2014/main" id="{E72E02B0-6D6F-9949-B7F0-E58050BF129D}"/>
              </a:ext>
            </a:extLst>
          </p:cNvPr>
          <p:cNvSpPr/>
          <p:nvPr/>
        </p:nvSpPr>
        <p:spPr>
          <a:xfrm>
            <a:off x="4280803" y="1732926"/>
            <a:ext cx="2377440" cy="85344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564DF32B-1067-A748-B197-570C6379174C}"/>
              </a:ext>
            </a:extLst>
          </p:cNvPr>
          <p:cNvSpPr/>
          <p:nvPr/>
        </p:nvSpPr>
        <p:spPr>
          <a:xfrm>
            <a:off x="6722888" y="1743502"/>
            <a:ext cx="1105583" cy="85344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87F43FE0-9C63-0B46-8526-A01AA732EA72}"/>
              </a:ext>
            </a:extLst>
          </p:cNvPr>
          <p:cNvSpPr txBox="1"/>
          <p:nvPr/>
        </p:nvSpPr>
        <p:spPr>
          <a:xfrm>
            <a:off x="5034199" y="1863382"/>
            <a:ext cx="1569660" cy="646331"/>
          </a:xfrm>
          <a:prstGeom prst="rect">
            <a:avLst/>
          </a:prstGeom>
          <a:noFill/>
        </p:spPr>
        <p:txBody>
          <a:bodyPr wrap="none" rtlCol="0">
            <a:spAutoFit/>
          </a:bodyPr>
          <a:lstStyle/>
          <a:p>
            <a:r>
              <a:rPr lang="ja-JP" altLang="en-US" b="1"/>
              <a:t>組織</a:t>
            </a:r>
            <a:r>
              <a:rPr kumimoji="1" lang="ja-JP" altLang="en-US" b="1"/>
              <a:t>加重係数</a:t>
            </a:r>
            <a:endParaRPr kumimoji="1" lang="en-US" altLang="ja-JP" b="1" dirty="0"/>
          </a:p>
          <a:p>
            <a:pPr algn="ctr"/>
            <a:r>
              <a:rPr lang="en-US" altLang="ja-JP" b="1" dirty="0"/>
              <a:t>W</a:t>
            </a:r>
            <a:r>
              <a:rPr lang="en-US" altLang="ja-JP" b="1" baseline="-25000" dirty="0"/>
              <a:t>T</a:t>
            </a:r>
            <a:endParaRPr kumimoji="1" lang="ja-JP" altLang="en-US" b="1" baseline="-25000"/>
          </a:p>
        </p:txBody>
      </p:sp>
      <p:sp>
        <p:nvSpPr>
          <p:cNvPr id="23" name="テキスト ボックス 22">
            <a:extLst>
              <a:ext uri="{FF2B5EF4-FFF2-40B4-BE49-F238E27FC236}">
                <a16:creationId xmlns:a16="http://schemas.microsoft.com/office/drawing/2014/main" id="{C3491D6B-637D-F941-A0E3-CD71F6C0AD68}"/>
              </a:ext>
            </a:extLst>
          </p:cNvPr>
          <p:cNvSpPr txBox="1"/>
          <p:nvPr/>
        </p:nvSpPr>
        <p:spPr>
          <a:xfrm>
            <a:off x="4387868" y="1863382"/>
            <a:ext cx="646331" cy="646331"/>
          </a:xfrm>
          <a:prstGeom prst="rect">
            <a:avLst/>
          </a:prstGeom>
          <a:noFill/>
        </p:spPr>
        <p:txBody>
          <a:bodyPr wrap="none" rtlCol="0">
            <a:spAutoFit/>
          </a:bodyPr>
          <a:lstStyle/>
          <a:p>
            <a:pPr algn="ctr"/>
            <a:r>
              <a:rPr kumimoji="1" lang="ja-JP" altLang="en-US" sz="1200"/>
              <a:t>乗じる</a:t>
            </a:r>
            <a:endParaRPr kumimoji="1" lang="en-US" altLang="ja-JP" sz="1200" dirty="0"/>
          </a:p>
          <a:p>
            <a:pPr algn="ctr"/>
            <a:r>
              <a:rPr lang="en-US" altLang="ja-JP" sz="2400" b="1" dirty="0"/>
              <a:t>×</a:t>
            </a:r>
            <a:endParaRPr kumimoji="1" lang="ja-JP" altLang="en-US" sz="2400" b="1"/>
          </a:p>
        </p:txBody>
      </p:sp>
      <p:sp>
        <p:nvSpPr>
          <p:cNvPr id="24" name="テキスト ボックス 23">
            <a:extLst>
              <a:ext uri="{FF2B5EF4-FFF2-40B4-BE49-F238E27FC236}">
                <a16:creationId xmlns:a16="http://schemas.microsoft.com/office/drawing/2014/main" id="{8E55C8DA-A369-EC40-AB23-7C9ED8DC324D}"/>
              </a:ext>
            </a:extLst>
          </p:cNvPr>
          <p:cNvSpPr txBox="1"/>
          <p:nvPr/>
        </p:nvSpPr>
        <p:spPr>
          <a:xfrm>
            <a:off x="6736947" y="1863382"/>
            <a:ext cx="1107997" cy="646331"/>
          </a:xfrm>
          <a:prstGeom prst="rect">
            <a:avLst/>
          </a:prstGeom>
          <a:noFill/>
        </p:spPr>
        <p:txBody>
          <a:bodyPr wrap="none" rtlCol="0">
            <a:spAutoFit/>
          </a:bodyPr>
          <a:lstStyle/>
          <a:p>
            <a:pPr algn="ctr"/>
            <a:r>
              <a:rPr lang="ja-JP" altLang="en-US" sz="1200"/>
              <a:t>足し合わせる</a:t>
            </a:r>
            <a:endParaRPr kumimoji="1" lang="en-US" altLang="ja-JP" sz="1200" dirty="0"/>
          </a:p>
          <a:p>
            <a:pPr algn="ctr"/>
            <a:r>
              <a:rPr lang="en-US" altLang="ja-JP" sz="2400" b="1" dirty="0" err="1"/>
              <a:t>Σ</a:t>
            </a:r>
            <a:endParaRPr kumimoji="1" lang="ja-JP" altLang="en-US" sz="2400" b="1"/>
          </a:p>
        </p:txBody>
      </p:sp>
      <p:sp>
        <p:nvSpPr>
          <p:cNvPr id="25" name="テキスト ボックス 24">
            <a:extLst>
              <a:ext uri="{FF2B5EF4-FFF2-40B4-BE49-F238E27FC236}">
                <a16:creationId xmlns:a16="http://schemas.microsoft.com/office/drawing/2014/main" id="{ADB238A3-58C4-F64B-A2A9-AA940D0A6CDB}"/>
              </a:ext>
            </a:extLst>
          </p:cNvPr>
          <p:cNvSpPr txBox="1"/>
          <p:nvPr/>
        </p:nvSpPr>
        <p:spPr>
          <a:xfrm>
            <a:off x="2356542" y="2980788"/>
            <a:ext cx="2031325" cy="646331"/>
          </a:xfrm>
          <a:prstGeom prst="rect">
            <a:avLst/>
          </a:prstGeom>
          <a:noFill/>
        </p:spPr>
        <p:txBody>
          <a:bodyPr wrap="none" rtlCol="0">
            <a:spAutoFit/>
          </a:bodyPr>
          <a:lstStyle/>
          <a:p>
            <a:pPr algn="ctr"/>
            <a:r>
              <a:rPr kumimoji="1" lang="ja-JP" altLang="en-US"/>
              <a:t>各臓器が受ける量</a:t>
            </a:r>
            <a:endParaRPr kumimoji="1" lang="en-US" altLang="ja-JP" dirty="0"/>
          </a:p>
          <a:p>
            <a:pPr algn="ctr"/>
            <a:r>
              <a:rPr lang="ja-JP" altLang="en-US">
                <a:solidFill>
                  <a:srgbClr val="FF0000"/>
                </a:solidFill>
              </a:rPr>
              <a:t>（等価線量）</a:t>
            </a:r>
            <a:endParaRPr kumimoji="1" lang="ja-JP" altLang="en-US">
              <a:solidFill>
                <a:srgbClr val="FF0000"/>
              </a:solidFill>
            </a:endParaRPr>
          </a:p>
        </p:txBody>
      </p:sp>
      <p:sp>
        <p:nvSpPr>
          <p:cNvPr id="26" name="テキスト ボックス 25">
            <a:extLst>
              <a:ext uri="{FF2B5EF4-FFF2-40B4-BE49-F238E27FC236}">
                <a16:creationId xmlns:a16="http://schemas.microsoft.com/office/drawing/2014/main" id="{0AD08BBD-8EA9-EE45-ACDD-AA5DDF6279FB}"/>
              </a:ext>
            </a:extLst>
          </p:cNvPr>
          <p:cNvSpPr txBox="1"/>
          <p:nvPr/>
        </p:nvSpPr>
        <p:spPr>
          <a:xfrm>
            <a:off x="5151808" y="2976389"/>
            <a:ext cx="1800493" cy="369332"/>
          </a:xfrm>
          <a:prstGeom prst="rect">
            <a:avLst/>
          </a:prstGeom>
          <a:noFill/>
        </p:spPr>
        <p:txBody>
          <a:bodyPr wrap="none" rtlCol="0">
            <a:spAutoFit/>
          </a:bodyPr>
          <a:lstStyle/>
          <a:p>
            <a:r>
              <a:rPr kumimoji="1" lang="ja-JP" altLang="en-US"/>
              <a:t>全身が受ける量</a:t>
            </a:r>
          </a:p>
        </p:txBody>
      </p:sp>
      <p:sp>
        <p:nvSpPr>
          <p:cNvPr id="27" name="テキスト ボックス 26">
            <a:extLst>
              <a:ext uri="{FF2B5EF4-FFF2-40B4-BE49-F238E27FC236}">
                <a16:creationId xmlns:a16="http://schemas.microsoft.com/office/drawing/2014/main" id="{600D81EF-291B-CA48-93F2-5821E6EDFCC4}"/>
              </a:ext>
            </a:extLst>
          </p:cNvPr>
          <p:cNvSpPr txBox="1"/>
          <p:nvPr/>
        </p:nvSpPr>
        <p:spPr>
          <a:xfrm>
            <a:off x="1856575" y="5246253"/>
            <a:ext cx="2262158" cy="646331"/>
          </a:xfrm>
          <a:prstGeom prst="rect">
            <a:avLst/>
          </a:prstGeom>
          <a:noFill/>
        </p:spPr>
        <p:txBody>
          <a:bodyPr wrap="none" rtlCol="0">
            <a:spAutoFit/>
          </a:bodyPr>
          <a:lstStyle/>
          <a:p>
            <a:pPr algn="ctr"/>
            <a:r>
              <a:rPr kumimoji="1" lang="ja-JP" altLang="en-US"/>
              <a:t>放射線の種類による</a:t>
            </a:r>
            <a:endParaRPr kumimoji="1" lang="en-US" altLang="ja-JP" dirty="0"/>
          </a:p>
          <a:p>
            <a:pPr algn="ctr"/>
            <a:r>
              <a:rPr lang="ja-JP" altLang="en-US"/>
              <a:t>影響の違い</a:t>
            </a:r>
            <a:endParaRPr kumimoji="1" lang="ja-JP" altLang="en-US"/>
          </a:p>
        </p:txBody>
      </p:sp>
      <p:sp>
        <p:nvSpPr>
          <p:cNvPr id="28" name="テキスト ボックス 27">
            <a:extLst>
              <a:ext uri="{FF2B5EF4-FFF2-40B4-BE49-F238E27FC236}">
                <a16:creationId xmlns:a16="http://schemas.microsoft.com/office/drawing/2014/main" id="{BDEF4553-CAA6-9243-AAAF-34FEC1E05756}"/>
              </a:ext>
            </a:extLst>
          </p:cNvPr>
          <p:cNvSpPr txBox="1"/>
          <p:nvPr/>
        </p:nvSpPr>
        <p:spPr>
          <a:xfrm>
            <a:off x="4697417" y="5695186"/>
            <a:ext cx="2838951" cy="369332"/>
          </a:xfrm>
          <a:prstGeom prst="rect">
            <a:avLst/>
          </a:prstGeom>
          <a:noFill/>
        </p:spPr>
        <p:txBody>
          <a:bodyPr wrap="square" rtlCol="0">
            <a:spAutoFit/>
          </a:bodyPr>
          <a:lstStyle/>
          <a:p>
            <a:pPr algn="ctr"/>
            <a:r>
              <a:rPr kumimoji="1" lang="ja-JP" altLang="en-US"/>
              <a:t>臓器による感受性の違い</a:t>
            </a:r>
          </a:p>
        </p:txBody>
      </p:sp>
      <p:graphicFrame>
        <p:nvGraphicFramePr>
          <p:cNvPr id="29" name="表 28">
            <a:extLst>
              <a:ext uri="{FF2B5EF4-FFF2-40B4-BE49-F238E27FC236}">
                <a16:creationId xmlns:a16="http://schemas.microsoft.com/office/drawing/2014/main" id="{BB5F7C8D-86CC-624E-A3D5-4748352E60B0}"/>
              </a:ext>
            </a:extLst>
          </p:cNvPr>
          <p:cNvGraphicFramePr>
            <a:graphicFrameLocks noGrp="1"/>
          </p:cNvGraphicFramePr>
          <p:nvPr/>
        </p:nvGraphicFramePr>
        <p:xfrm>
          <a:off x="1642296" y="3775458"/>
          <a:ext cx="2690717" cy="1097280"/>
        </p:xfrm>
        <a:graphic>
          <a:graphicData uri="http://schemas.openxmlformats.org/drawingml/2006/table">
            <a:tbl>
              <a:tblPr firstRow="1" bandRow="1">
                <a:tableStyleId>{5940675A-B579-460E-94D1-54222C63F5DA}</a:tableStyleId>
              </a:tblPr>
              <a:tblGrid>
                <a:gridCol w="1429376">
                  <a:extLst>
                    <a:ext uri="{9D8B030D-6E8A-4147-A177-3AD203B41FA5}">
                      <a16:colId xmlns:a16="http://schemas.microsoft.com/office/drawing/2014/main" val="1537737803"/>
                    </a:ext>
                  </a:extLst>
                </a:gridCol>
                <a:gridCol w="1261341">
                  <a:extLst>
                    <a:ext uri="{9D8B030D-6E8A-4147-A177-3AD203B41FA5}">
                      <a16:colId xmlns:a16="http://schemas.microsoft.com/office/drawing/2014/main" val="2856520545"/>
                    </a:ext>
                  </a:extLst>
                </a:gridCol>
              </a:tblGrid>
              <a:tr h="236417">
                <a:tc>
                  <a:txBody>
                    <a:bodyPr/>
                    <a:lstStyle/>
                    <a:p>
                      <a:r>
                        <a:rPr kumimoji="1" lang="ja-JP" altLang="en-US" sz="1200"/>
                        <a:t>放射線の種類</a:t>
                      </a:r>
                    </a:p>
                  </a:txBody>
                  <a:tcPr anchor="ctr"/>
                </a:tc>
                <a:tc>
                  <a:txBody>
                    <a:bodyPr/>
                    <a:lstStyle/>
                    <a:p>
                      <a:pPr algn="ctr"/>
                      <a:r>
                        <a:rPr kumimoji="1" lang="ja-JP" altLang="en-US" sz="1200"/>
                        <a:t>放射線加重係数</a:t>
                      </a:r>
                    </a:p>
                  </a:txBody>
                  <a:tcPr anchor="ctr"/>
                </a:tc>
                <a:extLst>
                  <a:ext uri="{0D108BD9-81ED-4DB2-BD59-A6C34878D82A}">
                    <a16:rowId xmlns:a16="http://schemas.microsoft.com/office/drawing/2014/main" val="657681632"/>
                  </a:ext>
                </a:extLst>
              </a:tr>
              <a:tr h="236417">
                <a:tc>
                  <a:txBody>
                    <a:bodyPr/>
                    <a:lstStyle/>
                    <a:p>
                      <a:r>
                        <a:rPr kumimoji="1" lang="en-US" altLang="ja-JP" sz="1200" dirty="0"/>
                        <a:t>X</a:t>
                      </a:r>
                      <a:r>
                        <a:rPr kumimoji="1" lang="ja-JP" altLang="en-US" sz="1200"/>
                        <a:t>線、</a:t>
                      </a:r>
                      <a:r>
                        <a:rPr kumimoji="1" lang="en-US" altLang="ja-JP" sz="1200" dirty="0" err="1"/>
                        <a:t>γ</a:t>
                      </a:r>
                      <a:r>
                        <a:rPr kumimoji="1" lang="ja-JP" altLang="en-US" sz="1200"/>
                        <a:t>線、</a:t>
                      </a:r>
                      <a:r>
                        <a:rPr kumimoji="1" lang="en-US" altLang="ja-JP" sz="1200" dirty="0"/>
                        <a:t>β</a:t>
                      </a:r>
                      <a:r>
                        <a:rPr kumimoji="1" lang="ja-JP" altLang="en-US" sz="1200"/>
                        <a:t>線</a:t>
                      </a:r>
                    </a:p>
                  </a:txBody>
                  <a:tcPr anchor="ctr"/>
                </a:tc>
                <a:tc>
                  <a:txBody>
                    <a:bodyPr/>
                    <a:lstStyle/>
                    <a:p>
                      <a:pPr algn="ctr"/>
                      <a:r>
                        <a:rPr kumimoji="1" lang="en-US" altLang="ja-JP" sz="1200" dirty="0"/>
                        <a:t>1</a:t>
                      </a:r>
                      <a:endParaRPr kumimoji="1" lang="ja-JP" altLang="en-US" sz="1200"/>
                    </a:p>
                  </a:txBody>
                  <a:tcPr anchor="ctr"/>
                </a:tc>
                <a:extLst>
                  <a:ext uri="{0D108BD9-81ED-4DB2-BD59-A6C34878D82A}">
                    <a16:rowId xmlns:a16="http://schemas.microsoft.com/office/drawing/2014/main" val="3762946389"/>
                  </a:ext>
                </a:extLst>
              </a:tr>
              <a:tr h="236417">
                <a:tc>
                  <a:txBody>
                    <a:bodyPr/>
                    <a:lstStyle/>
                    <a:p>
                      <a:r>
                        <a:rPr kumimoji="1" lang="ja-JP" altLang="en-US" sz="1200"/>
                        <a:t>中性子線</a:t>
                      </a:r>
                    </a:p>
                  </a:txBody>
                  <a:tcPr anchor="ctr"/>
                </a:tc>
                <a:tc>
                  <a:txBody>
                    <a:bodyPr/>
                    <a:lstStyle/>
                    <a:p>
                      <a:pPr algn="ctr"/>
                      <a:r>
                        <a:rPr kumimoji="1" lang="en-US" altLang="ja-JP" sz="1200" dirty="0"/>
                        <a:t>2.5 ~ 20</a:t>
                      </a:r>
                      <a:endParaRPr kumimoji="1" lang="ja-JP" altLang="en-US" sz="1200"/>
                    </a:p>
                  </a:txBody>
                  <a:tcPr anchor="ctr"/>
                </a:tc>
                <a:extLst>
                  <a:ext uri="{0D108BD9-81ED-4DB2-BD59-A6C34878D82A}">
                    <a16:rowId xmlns:a16="http://schemas.microsoft.com/office/drawing/2014/main" val="3333155968"/>
                  </a:ext>
                </a:extLst>
              </a:tr>
              <a:tr h="236417">
                <a:tc>
                  <a:txBody>
                    <a:bodyPr/>
                    <a:lstStyle/>
                    <a:p>
                      <a:r>
                        <a:rPr kumimoji="1" lang="el-GR" altLang="ja-JP" sz="1200" dirty="0"/>
                        <a:t>α</a:t>
                      </a:r>
                      <a:r>
                        <a:rPr kumimoji="1" lang="ja-JP" altLang="en-US" sz="1200"/>
                        <a:t>線</a:t>
                      </a:r>
                    </a:p>
                  </a:txBody>
                  <a:tcPr anchor="ctr"/>
                </a:tc>
                <a:tc>
                  <a:txBody>
                    <a:bodyPr/>
                    <a:lstStyle/>
                    <a:p>
                      <a:pPr algn="ctr"/>
                      <a:r>
                        <a:rPr kumimoji="1" lang="en-US" altLang="ja-JP" sz="1200" dirty="0"/>
                        <a:t>20</a:t>
                      </a:r>
                      <a:endParaRPr kumimoji="1" lang="ja-JP" altLang="en-US" sz="1200"/>
                    </a:p>
                  </a:txBody>
                  <a:tcPr anchor="ctr"/>
                </a:tc>
                <a:extLst>
                  <a:ext uri="{0D108BD9-81ED-4DB2-BD59-A6C34878D82A}">
                    <a16:rowId xmlns:a16="http://schemas.microsoft.com/office/drawing/2014/main" val="3032854592"/>
                  </a:ext>
                </a:extLst>
              </a:tr>
            </a:tbl>
          </a:graphicData>
        </a:graphic>
      </p:graphicFrame>
      <p:graphicFrame>
        <p:nvGraphicFramePr>
          <p:cNvPr id="32" name="表 31">
            <a:extLst>
              <a:ext uri="{FF2B5EF4-FFF2-40B4-BE49-F238E27FC236}">
                <a16:creationId xmlns:a16="http://schemas.microsoft.com/office/drawing/2014/main" id="{82DE18F4-06F0-0047-960A-810483F75AE9}"/>
              </a:ext>
            </a:extLst>
          </p:cNvPr>
          <p:cNvGraphicFramePr>
            <a:graphicFrameLocks noGrp="1"/>
          </p:cNvGraphicFramePr>
          <p:nvPr/>
        </p:nvGraphicFramePr>
        <p:xfrm>
          <a:off x="4663163" y="3469208"/>
          <a:ext cx="2873205" cy="1909740"/>
        </p:xfrm>
        <a:graphic>
          <a:graphicData uri="http://schemas.openxmlformats.org/drawingml/2006/table">
            <a:tbl>
              <a:tblPr firstRow="1" bandRow="1">
                <a:tableStyleId>{5940675A-B579-460E-94D1-54222C63F5DA}</a:tableStyleId>
              </a:tblPr>
              <a:tblGrid>
                <a:gridCol w="1733682">
                  <a:extLst>
                    <a:ext uri="{9D8B030D-6E8A-4147-A177-3AD203B41FA5}">
                      <a16:colId xmlns:a16="http://schemas.microsoft.com/office/drawing/2014/main" val="1200757075"/>
                    </a:ext>
                  </a:extLst>
                </a:gridCol>
                <a:gridCol w="520105">
                  <a:extLst>
                    <a:ext uri="{9D8B030D-6E8A-4147-A177-3AD203B41FA5}">
                      <a16:colId xmlns:a16="http://schemas.microsoft.com/office/drawing/2014/main" val="825684064"/>
                    </a:ext>
                  </a:extLst>
                </a:gridCol>
                <a:gridCol w="619418">
                  <a:extLst>
                    <a:ext uri="{9D8B030D-6E8A-4147-A177-3AD203B41FA5}">
                      <a16:colId xmlns:a16="http://schemas.microsoft.com/office/drawing/2014/main" val="1231671017"/>
                    </a:ext>
                  </a:extLst>
                </a:gridCol>
              </a:tblGrid>
              <a:tr h="296604">
                <a:tc>
                  <a:txBody>
                    <a:bodyPr/>
                    <a:lstStyle/>
                    <a:p>
                      <a:r>
                        <a:rPr kumimoji="1" lang="ja-JP" altLang="en-US" sz="1100"/>
                        <a:t>組織</a:t>
                      </a:r>
                    </a:p>
                  </a:txBody>
                  <a:tcPr anchor="ctr"/>
                </a:tc>
                <a:tc>
                  <a:txBody>
                    <a:bodyPr/>
                    <a:lstStyle/>
                    <a:p>
                      <a:pPr algn="ctr"/>
                      <a:r>
                        <a:rPr kumimoji="1" lang="en-US" altLang="ja-JP" sz="1100" dirty="0"/>
                        <a:t>W</a:t>
                      </a:r>
                      <a:r>
                        <a:rPr kumimoji="1" lang="en-US" altLang="ja-JP" sz="1100" baseline="-25000" dirty="0"/>
                        <a:t>T</a:t>
                      </a:r>
                      <a:endParaRPr kumimoji="1" lang="ja-JP" altLang="en-US" sz="1100" baseline="-25000"/>
                    </a:p>
                  </a:txBody>
                  <a:tcPr anchor="ctr"/>
                </a:tc>
                <a:tc>
                  <a:txBody>
                    <a:bodyPr/>
                    <a:lstStyle/>
                    <a:p>
                      <a:pPr algn="ctr"/>
                      <a:r>
                        <a:rPr kumimoji="1" lang="en-US" altLang="ja-JP" sz="1100" dirty="0"/>
                        <a:t>ΣW</a:t>
                      </a:r>
                      <a:r>
                        <a:rPr kumimoji="1" lang="en-US" altLang="ja-JP" sz="1100" baseline="-25000" dirty="0"/>
                        <a:t>T</a:t>
                      </a:r>
                      <a:endParaRPr kumimoji="1" lang="ja-JP" altLang="en-US" sz="1100" baseline="-25000"/>
                    </a:p>
                  </a:txBody>
                  <a:tcPr anchor="ctr"/>
                </a:tc>
                <a:extLst>
                  <a:ext uri="{0D108BD9-81ED-4DB2-BD59-A6C34878D82A}">
                    <a16:rowId xmlns:a16="http://schemas.microsoft.com/office/drawing/2014/main" val="1563970867"/>
                  </a:ext>
                </a:extLst>
              </a:tr>
              <a:tr h="341298">
                <a:tc>
                  <a:txBody>
                    <a:bodyPr/>
                    <a:lstStyle/>
                    <a:p>
                      <a:r>
                        <a:rPr kumimoji="1" lang="ja-JP" altLang="en-US" sz="1100"/>
                        <a:t>骨髄（赤色）</a:t>
                      </a:r>
                      <a:r>
                        <a:rPr kumimoji="1" lang="en-US" altLang="ja-JP" sz="1100" dirty="0"/>
                        <a:t>, </a:t>
                      </a:r>
                      <a:r>
                        <a:rPr kumimoji="1" lang="ja-JP" altLang="en-US" sz="1100"/>
                        <a:t>結腸</a:t>
                      </a:r>
                      <a:r>
                        <a:rPr kumimoji="1" lang="en-US" altLang="ja-JP" sz="1100" dirty="0"/>
                        <a:t>, </a:t>
                      </a:r>
                      <a:r>
                        <a:rPr kumimoji="1" lang="ja-JP" altLang="en-US" sz="1100"/>
                        <a:t>肺</a:t>
                      </a:r>
                      <a:r>
                        <a:rPr kumimoji="1" lang="en-US" altLang="ja-JP" sz="1100" dirty="0"/>
                        <a:t> ,</a:t>
                      </a:r>
                      <a:r>
                        <a:rPr kumimoji="1" lang="ja-JP" altLang="en-US" sz="1100"/>
                        <a:t>胃</a:t>
                      </a:r>
                      <a:r>
                        <a:rPr kumimoji="1" lang="en-US" altLang="ja-JP" sz="1100" dirty="0"/>
                        <a:t>, </a:t>
                      </a:r>
                      <a:r>
                        <a:rPr kumimoji="1" lang="ja-JP" altLang="en-US" sz="1100"/>
                        <a:t>乳房</a:t>
                      </a:r>
                      <a:r>
                        <a:rPr kumimoji="1" lang="en-US" altLang="ja-JP" sz="1100" dirty="0"/>
                        <a:t>, </a:t>
                      </a:r>
                      <a:r>
                        <a:rPr kumimoji="1" lang="ja-JP" altLang="en-US" sz="1100"/>
                        <a:t>残りの臓器</a:t>
                      </a:r>
                    </a:p>
                  </a:txBody>
                  <a:tcPr anchor="ctr"/>
                </a:tc>
                <a:tc>
                  <a:txBody>
                    <a:bodyPr/>
                    <a:lstStyle/>
                    <a:p>
                      <a:pPr algn="ctr"/>
                      <a:r>
                        <a:rPr kumimoji="1" lang="en-US" altLang="ja-JP" sz="1100" dirty="0"/>
                        <a:t>0.12</a:t>
                      </a:r>
                    </a:p>
                  </a:txBody>
                  <a:tcPr anchor="ctr"/>
                </a:tc>
                <a:tc>
                  <a:txBody>
                    <a:bodyPr/>
                    <a:lstStyle/>
                    <a:p>
                      <a:pPr algn="ctr"/>
                      <a:r>
                        <a:rPr kumimoji="1" lang="en-US" altLang="ja-JP" sz="1100" dirty="0"/>
                        <a:t>0.72</a:t>
                      </a:r>
                      <a:endParaRPr kumimoji="1" lang="ja-JP" altLang="en-US" sz="1100"/>
                    </a:p>
                  </a:txBody>
                  <a:tcPr anchor="ctr"/>
                </a:tc>
                <a:extLst>
                  <a:ext uri="{0D108BD9-81ED-4DB2-BD59-A6C34878D82A}">
                    <a16:rowId xmlns:a16="http://schemas.microsoft.com/office/drawing/2014/main" val="591981216"/>
                  </a:ext>
                </a:extLst>
              </a:tr>
              <a:tr h="296604">
                <a:tc>
                  <a:txBody>
                    <a:bodyPr/>
                    <a:lstStyle/>
                    <a:p>
                      <a:r>
                        <a:rPr kumimoji="1" lang="ja-JP" altLang="en-US" sz="1100"/>
                        <a:t>生殖腺</a:t>
                      </a:r>
                    </a:p>
                  </a:txBody>
                  <a:tcPr anchor="ctr"/>
                </a:tc>
                <a:tc>
                  <a:txBody>
                    <a:bodyPr/>
                    <a:lstStyle/>
                    <a:p>
                      <a:pPr algn="ctr"/>
                      <a:r>
                        <a:rPr kumimoji="1" lang="en-US" altLang="ja-JP" sz="1100" dirty="0"/>
                        <a:t>0.08</a:t>
                      </a:r>
                    </a:p>
                  </a:txBody>
                  <a:tcPr anchor="ctr"/>
                </a:tc>
                <a:tc>
                  <a:txBody>
                    <a:bodyPr/>
                    <a:lstStyle/>
                    <a:p>
                      <a:pPr algn="ctr"/>
                      <a:r>
                        <a:rPr kumimoji="1" lang="en-US" altLang="ja-JP" sz="1100" dirty="0"/>
                        <a:t>0.08</a:t>
                      </a:r>
                      <a:endParaRPr kumimoji="1" lang="ja-JP" altLang="en-US" sz="1100"/>
                    </a:p>
                  </a:txBody>
                  <a:tcPr anchor="ctr"/>
                </a:tc>
                <a:extLst>
                  <a:ext uri="{0D108BD9-81ED-4DB2-BD59-A6C34878D82A}">
                    <a16:rowId xmlns:a16="http://schemas.microsoft.com/office/drawing/2014/main" val="3365259259"/>
                  </a:ext>
                </a:extLst>
              </a:tr>
              <a:tr h="296604">
                <a:tc>
                  <a:txBody>
                    <a:bodyPr/>
                    <a:lstStyle/>
                    <a:p>
                      <a:r>
                        <a:rPr kumimoji="1" lang="ja-JP" altLang="en-US" sz="1100"/>
                        <a:t>膀胱</a:t>
                      </a:r>
                      <a:r>
                        <a:rPr kumimoji="1" lang="en-US" altLang="ja-JP" sz="1100" dirty="0"/>
                        <a:t>, </a:t>
                      </a:r>
                      <a:r>
                        <a:rPr kumimoji="1" lang="ja-JP" altLang="en-US" sz="1100"/>
                        <a:t>食道</a:t>
                      </a:r>
                      <a:r>
                        <a:rPr kumimoji="1" lang="en-US" altLang="ja-JP" sz="1100" dirty="0"/>
                        <a:t>, </a:t>
                      </a:r>
                      <a:r>
                        <a:rPr kumimoji="1" lang="ja-JP" altLang="en-US" sz="1100"/>
                        <a:t>肝臓</a:t>
                      </a:r>
                      <a:r>
                        <a:rPr kumimoji="1" lang="en-US" altLang="ja-JP" sz="1100" dirty="0"/>
                        <a:t>, </a:t>
                      </a:r>
                      <a:r>
                        <a:rPr kumimoji="1" lang="ja-JP" altLang="en-US" sz="1100"/>
                        <a:t>甲状腺</a:t>
                      </a:r>
                    </a:p>
                  </a:txBody>
                  <a:tcPr anchor="ctr"/>
                </a:tc>
                <a:tc>
                  <a:txBody>
                    <a:bodyPr/>
                    <a:lstStyle/>
                    <a:p>
                      <a:pPr algn="ctr"/>
                      <a:r>
                        <a:rPr kumimoji="1" lang="en-US" altLang="ja-JP" sz="1100" dirty="0"/>
                        <a:t>0.04</a:t>
                      </a:r>
                      <a:endParaRPr kumimoji="1" lang="ja-JP" altLang="en-US" sz="1100"/>
                    </a:p>
                  </a:txBody>
                  <a:tcPr anchor="ctr"/>
                </a:tc>
                <a:tc>
                  <a:txBody>
                    <a:bodyPr/>
                    <a:lstStyle/>
                    <a:p>
                      <a:pPr algn="ctr"/>
                      <a:r>
                        <a:rPr kumimoji="1" lang="en-US" altLang="ja-JP" sz="1100" dirty="0"/>
                        <a:t>0.16</a:t>
                      </a:r>
                      <a:endParaRPr kumimoji="1" lang="ja-JP" altLang="en-US" sz="1100"/>
                    </a:p>
                  </a:txBody>
                  <a:tcPr anchor="ctr"/>
                </a:tc>
                <a:extLst>
                  <a:ext uri="{0D108BD9-81ED-4DB2-BD59-A6C34878D82A}">
                    <a16:rowId xmlns:a16="http://schemas.microsoft.com/office/drawing/2014/main" val="2053452948"/>
                  </a:ext>
                </a:extLst>
              </a:tr>
              <a:tr h="296604">
                <a:tc>
                  <a:txBody>
                    <a:bodyPr/>
                    <a:lstStyle/>
                    <a:p>
                      <a:r>
                        <a:rPr kumimoji="1" lang="ja-JP" altLang="en-US" sz="1100"/>
                        <a:t>骨表面</a:t>
                      </a:r>
                      <a:r>
                        <a:rPr kumimoji="1" lang="en-US" altLang="ja-JP" sz="1100" dirty="0"/>
                        <a:t>, </a:t>
                      </a:r>
                      <a:r>
                        <a:rPr kumimoji="1" lang="ja-JP" altLang="en-US" sz="1100"/>
                        <a:t>脳</a:t>
                      </a:r>
                      <a:r>
                        <a:rPr kumimoji="1" lang="en-US" altLang="ja-JP" sz="1100" dirty="0"/>
                        <a:t>, </a:t>
                      </a:r>
                      <a:r>
                        <a:rPr kumimoji="1" lang="ja-JP" altLang="en-US" sz="1100"/>
                        <a:t>唾液腺</a:t>
                      </a:r>
                      <a:r>
                        <a:rPr kumimoji="1" lang="en-US" altLang="ja-JP" sz="1100" dirty="0"/>
                        <a:t>, </a:t>
                      </a:r>
                      <a:r>
                        <a:rPr kumimoji="1" lang="ja-JP" altLang="en-US" sz="1100"/>
                        <a:t>皮膚</a:t>
                      </a:r>
                    </a:p>
                  </a:txBody>
                  <a:tcPr anchor="ctr"/>
                </a:tc>
                <a:tc>
                  <a:txBody>
                    <a:bodyPr/>
                    <a:lstStyle/>
                    <a:p>
                      <a:pPr algn="ctr"/>
                      <a:r>
                        <a:rPr kumimoji="1" lang="en-US" altLang="ja-JP" sz="1100" dirty="0"/>
                        <a:t>0.01</a:t>
                      </a:r>
                      <a:endParaRPr kumimoji="1" lang="ja-JP" altLang="en-US" sz="1100"/>
                    </a:p>
                  </a:txBody>
                  <a:tcPr anchor="ctr"/>
                </a:tc>
                <a:tc>
                  <a:txBody>
                    <a:bodyPr/>
                    <a:lstStyle/>
                    <a:p>
                      <a:pPr algn="ctr"/>
                      <a:r>
                        <a:rPr kumimoji="1" lang="en-US" altLang="ja-JP" sz="1100" dirty="0"/>
                        <a:t>0.04</a:t>
                      </a:r>
                      <a:endParaRPr kumimoji="1" lang="ja-JP" altLang="en-US" sz="1100"/>
                    </a:p>
                  </a:txBody>
                  <a:tcPr anchor="ctr"/>
                </a:tc>
                <a:extLst>
                  <a:ext uri="{0D108BD9-81ED-4DB2-BD59-A6C34878D82A}">
                    <a16:rowId xmlns:a16="http://schemas.microsoft.com/office/drawing/2014/main" val="958131798"/>
                  </a:ext>
                </a:extLst>
              </a:tr>
              <a:tr h="296604">
                <a:tc>
                  <a:txBody>
                    <a:bodyPr/>
                    <a:lstStyle/>
                    <a:p>
                      <a:r>
                        <a:rPr kumimoji="1" lang="ja-JP" altLang="en-US" sz="1100"/>
                        <a:t>合計</a:t>
                      </a:r>
                    </a:p>
                  </a:txBody>
                  <a:tcPr anchor="ctr"/>
                </a:tc>
                <a:tc>
                  <a:txBody>
                    <a:bodyPr/>
                    <a:lstStyle/>
                    <a:p>
                      <a:pPr algn="ctr"/>
                      <a:endParaRPr kumimoji="1" lang="ja-JP" altLang="en-US" sz="1100"/>
                    </a:p>
                  </a:txBody>
                  <a:tcPr anchor="ctr"/>
                </a:tc>
                <a:tc>
                  <a:txBody>
                    <a:bodyPr/>
                    <a:lstStyle/>
                    <a:p>
                      <a:pPr algn="ctr"/>
                      <a:r>
                        <a:rPr kumimoji="1" lang="en-US" altLang="ja-JP" sz="1100" dirty="0"/>
                        <a:t>1.00</a:t>
                      </a:r>
                      <a:endParaRPr kumimoji="1" lang="ja-JP" altLang="en-US" sz="1100"/>
                    </a:p>
                  </a:txBody>
                  <a:tcPr anchor="ctr"/>
                </a:tc>
                <a:extLst>
                  <a:ext uri="{0D108BD9-81ED-4DB2-BD59-A6C34878D82A}">
                    <a16:rowId xmlns:a16="http://schemas.microsoft.com/office/drawing/2014/main" val="1270016070"/>
                  </a:ext>
                </a:extLst>
              </a:tr>
            </a:tbl>
          </a:graphicData>
        </a:graphic>
      </p:graphicFrame>
      <p:sp>
        <p:nvSpPr>
          <p:cNvPr id="33" name="テキスト ボックス 32">
            <a:extLst>
              <a:ext uri="{FF2B5EF4-FFF2-40B4-BE49-F238E27FC236}">
                <a16:creationId xmlns:a16="http://schemas.microsoft.com/office/drawing/2014/main" id="{2704B493-9E93-DF44-8C91-49D40AE3129D}"/>
              </a:ext>
            </a:extLst>
          </p:cNvPr>
          <p:cNvSpPr txBox="1"/>
          <p:nvPr/>
        </p:nvSpPr>
        <p:spPr>
          <a:xfrm>
            <a:off x="3695049" y="4914650"/>
            <a:ext cx="692818" cy="246221"/>
          </a:xfrm>
          <a:prstGeom prst="rect">
            <a:avLst/>
          </a:prstGeom>
          <a:noFill/>
        </p:spPr>
        <p:txBody>
          <a:bodyPr wrap="none" rtlCol="0">
            <a:spAutoFit/>
          </a:bodyPr>
          <a:lstStyle/>
          <a:p>
            <a:r>
              <a:rPr kumimoji="1" lang="en-US" altLang="ja-JP" sz="1000" dirty="0"/>
              <a:t>ICRP103</a:t>
            </a:r>
            <a:endParaRPr kumimoji="1" lang="ja-JP" altLang="en-US" sz="1000"/>
          </a:p>
        </p:txBody>
      </p:sp>
      <p:sp>
        <p:nvSpPr>
          <p:cNvPr id="34" name="テキスト ボックス 33">
            <a:extLst>
              <a:ext uri="{FF2B5EF4-FFF2-40B4-BE49-F238E27FC236}">
                <a16:creationId xmlns:a16="http://schemas.microsoft.com/office/drawing/2014/main" id="{DF4B9909-A76C-304E-9C2B-FE6952201535}"/>
              </a:ext>
            </a:extLst>
          </p:cNvPr>
          <p:cNvSpPr txBox="1"/>
          <p:nvPr/>
        </p:nvSpPr>
        <p:spPr>
          <a:xfrm>
            <a:off x="6908138" y="5429698"/>
            <a:ext cx="692818" cy="246221"/>
          </a:xfrm>
          <a:prstGeom prst="rect">
            <a:avLst/>
          </a:prstGeom>
          <a:noFill/>
        </p:spPr>
        <p:txBody>
          <a:bodyPr wrap="none" rtlCol="0">
            <a:spAutoFit/>
          </a:bodyPr>
          <a:lstStyle/>
          <a:p>
            <a:r>
              <a:rPr kumimoji="1" lang="en-US" altLang="ja-JP" sz="1000" dirty="0"/>
              <a:t>ICRP103</a:t>
            </a:r>
            <a:endParaRPr kumimoji="1" lang="ja-JP" altLang="en-US" sz="1000"/>
          </a:p>
        </p:txBody>
      </p:sp>
    </p:spTree>
    <p:extLst>
      <p:ext uri="{BB962C8B-B14F-4D97-AF65-F5344CB8AC3E}">
        <p14:creationId xmlns:p14="http://schemas.microsoft.com/office/powerpoint/2010/main" val="3697599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補助単位（接頭語）</a:t>
            </a:r>
            <a:endParaRPr lang="ja-JP" altLang="en-US" dirty="0"/>
          </a:p>
        </p:txBody>
      </p:sp>
      <p:sp>
        <p:nvSpPr>
          <p:cNvPr id="4" name="コンテンツ プレースホルダー 3"/>
          <p:cNvSpPr>
            <a:spLocks noGrp="1"/>
          </p:cNvSpPr>
          <p:nvPr>
            <p:ph idx="1"/>
          </p:nvPr>
        </p:nvSpPr>
        <p:spPr>
          <a:xfrm>
            <a:off x="457200" y="1668188"/>
            <a:ext cx="8229600" cy="1072838"/>
          </a:xfrm>
        </p:spPr>
        <p:txBody>
          <a:bodyPr>
            <a:normAutofit/>
          </a:bodyPr>
          <a:lstStyle/>
          <a:p>
            <a:r>
              <a:rPr lang="ja-JP" altLang="en-US" dirty="0"/>
              <a:t>非常に大きな数値や小さな数値を扱う場合、その数値をそのまま表現したら分かりにくいので、補助単位（接頭語）を使用する。</a:t>
            </a:r>
          </a:p>
        </p:txBody>
      </p:sp>
      <p:graphicFrame>
        <p:nvGraphicFramePr>
          <p:cNvPr id="6" name="表 5"/>
          <p:cNvGraphicFramePr>
            <a:graphicFrameLocks noGrp="1"/>
          </p:cNvGraphicFramePr>
          <p:nvPr>
            <p:extLst>
              <p:ext uri="{D42A27DB-BD31-4B8C-83A1-F6EECF244321}">
                <p14:modId xmlns:p14="http://schemas.microsoft.com/office/powerpoint/2010/main" val="4288353652"/>
              </p:ext>
            </p:extLst>
          </p:nvPr>
        </p:nvGraphicFramePr>
        <p:xfrm>
          <a:off x="688745" y="3181904"/>
          <a:ext cx="3853599" cy="1409700"/>
        </p:xfrm>
        <a:graphic>
          <a:graphicData uri="http://schemas.openxmlformats.org/drawingml/2006/table">
            <a:tbl>
              <a:tblPr firstRow="1" bandRow="1">
                <a:tableStyleId>{5C22544A-7EE6-4342-B048-85BDC9FD1C3A}</a:tableStyleId>
              </a:tblPr>
              <a:tblGrid>
                <a:gridCol w="1600543">
                  <a:extLst>
                    <a:ext uri="{9D8B030D-6E8A-4147-A177-3AD203B41FA5}">
                      <a16:colId xmlns:a16="http://schemas.microsoft.com/office/drawing/2014/main" val="20000"/>
                    </a:ext>
                  </a:extLst>
                </a:gridCol>
                <a:gridCol w="1126528">
                  <a:extLst>
                    <a:ext uri="{9D8B030D-6E8A-4147-A177-3AD203B41FA5}">
                      <a16:colId xmlns:a16="http://schemas.microsoft.com/office/drawing/2014/main" val="20001"/>
                    </a:ext>
                  </a:extLst>
                </a:gridCol>
                <a:gridCol w="1126528">
                  <a:extLst>
                    <a:ext uri="{9D8B030D-6E8A-4147-A177-3AD203B41FA5}">
                      <a16:colId xmlns:a16="http://schemas.microsoft.com/office/drawing/2014/main" val="20002"/>
                    </a:ext>
                  </a:extLst>
                </a:gridCol>
              </a:tblGrid>
              <a:tr h="278130">
                <a:tc>
                  <a:txBody>
                    <a:bodyPr/>
                    <a:lstStyle/>
                    <a:p>
                      <a:pPr algn="ctr"/>
                      <a:r>
                        <a:rPr kumimoji="1" lang="ja-JP" altLang="en-US" sz="1400" dirty="0"/>
                        <a:t>補助単位</a:t>
                      </a:r>
                    </a:p>
                  </a:txBody>
                  <a:tcPr marT="34290" marB="34290"/>
                </a:tc>
                <a:tc>
                  <a:txBody>
                    <a:bodyPr/>
                    <a:lstStyle/>
                    <a:p>
                      <a:pPr algn="ctr"/>
                      <a:r>
                        <a:rPr kumimoji="1" lang="ja-JP" altLang="en-US" sz="1400" dirty="0"/>
                        <a:t>よみ</a:t>
                      </a:r>
                    </a:p>
                  </a:txBody>
                  <a:tcPr marT="34290" marB="34290"/>
                </a:tc>
                <a:tc>
                  <a:txBody>
                    <a:bodyPr/>
                    <a:lstStyle/>
                    <a:p>
                      <a:pPr algn="ctr"/>
                      <a:r>
                        <a:rPr kumimoji="1" lang="ja-JP" altLang="en-US" sz="1400" dirty="0"/>
                        <a:t>大きさ</a:t>
                      </a:r>
                    </a:p>
                  </a:txBody>
                  <a:tcPr marT="34290" marB="34290"/>
                </a:tc>
                <a:extLst>
                  <a:ext uri="{0D108BD9-81ED-4DB2-BD59-A6C34878D82A}">
                    <a16:rowId xmlns:a16="http://schemas.microsoft.com/office/drawing/2014/main" val="10000"/>
                  </a:ext>
                </a:extLst>
              </a:tr>
              <a:tr h="278130">
                <a:tc>
                  <a:txBody>
                    <a:bodyPr/>
                    <a:lstStyle/>
                    <a:p>
                      <a:pPr algn="ctr"/>
                      <a:r>
                        <a:rPr kumimoji="1" lang="en-US" altLang="ja-JP" sz="1400" dirty="0"/>
                        <a:t>k</a:t>
                      </a:r>
                      <a:endParaRPr kumimoji="1" lang="ja-JP" altLang="en-US" sz="1400" dirty="0"/>
                    </a:p>
                  </a:txBody>
                  <a:tcPr marT="34290" marB="34290"/>
                </a:tc>
                <a:tc>
                  <a:txBody>
                    <a:bodyPr/>
                    <a:lstStyle/>
                    <a:p>
                      <a:pPr algn="ctr"/>
                      <a:r>
                        <a:rPr kumimoji="1" lang="ja-JP" altLang="en-US" sz="1400" dirty="0"/>
                        <a:t>キロ</a:t>
                      </a:r>
                    </a:p>
                  </a:txBody>
                  <a:tcPr marT="34290" marB="34290"/>
                </a:tc>
                <a:tc>
                  <a:txBody>
                    <a:bodyPr/>
                    <a:lstStyle/>
                    <a:p>
                      <a:pPr algn="ctr"/>
                      <a:r>
                        <a:rPr kumimoji="1" lang="en-US" altLang="ja-JP" sz="1400" dirty="0"/>
                        <a:t>10</a:t>
                      </a:r>
                      <a:r>
                        <a:rPr kumimoji="1" lang="en-US" altLang="ja-JP" sz="1400" baseline="30000" dirty="0"/>
                        <a:t>3</a:t>
                      </a:r>
                      <a:endParaRPr kumimoji="1" lang="ja-JP" altLang="en-US" sz="1400" baseline="30000" dirty="0"/>
                    </a:p>
                  </a:txBody>
                  <a:tcPr marT="34290" marB="34290"/>
                </a:tc>
                <a:extLst>
                  <a:ext uri="{0D108BD9-81ED-4DB2-BD59-A6C34878D82A}">
                    <a16:rowId xmlns:a16="http://schemas.microsoft.com/office/drawing/2014/main" val="10001"/>
                  </a:ext>
                </a:extLst>
              </a:tr>
              <a:tr h="278130">
                <a:tc>
                  <a:txBody>
                    <a:bodyPr/>
                    <a:lstStyle/>
                    <a:p>
                      <a:pPr algn="ctr"/>
                      <a:r>
                        <a:rPr kumimoji="1" lang="en-US" altLang="ja-JP" sz="1400" dirty="0"/>
                        <a:t>M</a:t>
                      </a:r>
                      <a:endParaRPr kumimoji="1" lang="ja-JP" altLang="en-US" sz="1400" dirty="0"/>
                    </a:p>
                  </a:txBody>
                  <a:tcPr marT="34290" marB="34290"/>
                </a:tc>
                <a:tc>
                  <a:txBody>
                    <a:bodyPr/>
                    <a:lstStyle/>
                    <a:p>
                      <a:pPr algn="ctr"/>
                      <a:r>
                        <a:rPr kumimoji="1" lang="ja-JP" altLang="en-US" sz="1400" dirty="0"/>
                        <a:t>メガ</a:t>
                      </a:r>
                      <a:endParaRPr kumimoji="1" lang="en-US" altLang="ja-JP" sz="1400" dirty="0"/>
                    </a:p>
                  </a:txBody>
                  <a:tcPr marT="34290" marB="34290"/>
                </a:tc>
                <a:tc>
                  <a:txBody>
                    <a:bodyPr/>
                    <a:lstStyle/>
                    <a:p>
                      <a:pPr algn="ctr"/>
                      <a:r>
                        <a:rPr kumimoji="1" lang="en-US" altLang="ja-JP" sz="1400" dirty="0"/>
                        <a:t>10</a:t>
                      </a:r>
                      <a:r>
                        <a:rPr kumimoji="1" lang="en-US" altLang="ja-JP" sz="1400" baseline="30000" dirty="0"/>
                        <a:t>6</a:t>
                      </a:r>
                      <a:endParaRPr kumimoji="1" lang="ja-JP" altLang="en-US" sz="1400" baseline="30000" dirty="0"/>
                    </a:p>
                  </a:txBody>
                  <a:tcPr marT="34290" marB="34290"/>
                </a:tc>
                <a:extLst>
                  <a:ext uri="{0D108BD9-81ED-4DB2-BD59-A6C34878D82A}">
                    <a16:rowId xmlns:a16="http://schemas.microsoft.com/office/drawing/2014/main" val="10002"/>
                  </a:ext>
                </a:extLst>
              </a:tr>
              <a:tr h="278130">
                <a:tc>
                  <a:txBody>
                    <a:bodyPr/>
                    <a:lstStyle/>
                    <a:p>
                      <a:pPr algn="ctr"/>
                      <a:r>
                        <a:rPr kumimoji="1" lang="en-US" altLang="ja-JP" sz="1400" dirty="0"/>
                        <a:t>G</a:t>
                      </a:r>
                      <a:endParaRPr kumimoji="1" lang="ja-JP" altLang="en-US" sz="1400" dirty="0"/>
                    </a:p>
                  </a:txBody>
                  <a:tcPr marT="34290" marB="34290"/>
                </a:tc>
                <a:tc>
                  <a:txBody>
                    <a:bodyPr/>
                    <a:lstStyle/>
                    <a:p>
                      <a:pPr algn="ctr"/>
                      <a:r>
                        <a:rPr kumimoji="1" lang="ja-JP" altLang="en-US" sz="1400" dirty="0"/>
                        <a:t>ギガ</a:t>
                      </a:r>
                    </a:p>
                  </a:txBody>
                  <a:tcPr marT="34290" marB="34290"/>
                </a:tc>
                <a:tc>
                  <a:txBody>
                    <a:bodyPr/>
                    <a:lstStyle/>
                    <a:p>
                      <a:pPr algn="ctr"/>
                      <a:r>
                        <a:rPr kumimoji="1" lang="en-US" altLang="ja-JP" sz="1400" dirty="0"/>
                        <a:t>10</a:t>
                      </a:r>
                      <a:r>
                        <a:rPr kumimoji="1" lang="en-US" altLang="ja-JP" sz="1400" baseline="30000" dirty="0"/>
                        <a:t>9</a:t>
                      </a:r>
                      <a:endParaRPr kumimoji="1" lang="ja-JP" altLang="en-US" sz="1400" baseline="30000" dirty="0"/>
                    </a:p>
                  </a:txBody>
                  <a:tcPr marT="34290" marB="34290"/>
                </a:tc>
                <a:extLst>
                  <a:ext uri="{0D108BD9-81ED-4DB2-BD59-A6C34878D82A}">
                    <a16:rowId xmlns:a16="http://schemas.microsoft.com/office/drawing/2014/main" val="10003"/>
                  </a:ext>
                </a:extLst>
              </a:tr>
              <a:tr h="278130">
                <a:tc>
                  <a:txBody>
                    <a:bodyPr/>
                    <a:lstStyle/>
                    <a:p>
                      <a:pPr algn="ctr"/>
                      <a:r>
                        <a:rPr kumimoji="1" lang="en-US" altLang="ja-JP" sz="1400" dirty="0"/>
                        <a:t>T</a:t>
                      </a:r>
                      <a:endParaRPr kumimoji="1" lang="ja-JP" altLang="en-US" sz="1400" dirty="0"/>
                    </a:p>
                  </a:txBody>
                  <a:tcPr marT="34290" marB="34290"/>
                </a:tc>
                <a:tc>
                  <a:txBody>
                    <a:bodyPr/>
                    <a:lstStyle/>
                    <a:p>
                      <a:pPr algn="ctr"/>
                      <a:r>
                        <a:rPr kumimoji="1" lang="ja-JP" altLang="en-US" sz="1400" dirty="0"/>
                        <a:t>テラ</a:t>
                      </a:r>
                    </a:p>
                  </a:txBody>
                  <a:tcPr marT="34290" marB="34290"/>
                </a:tc>
                <a:tc>
                  <a:txBody>
                    <a:bodyPr/>
                    <a:lstStyle/>
                    <a:p>
                      <a:pPr algn="ctr"/>
                      <a:r>
                        <a:rPr kumimoji="1" lang="en-US" altLang="ja-JP" sz="1400" dirty="0"/>
                        <a:t>10</a:t>
                      </a:r>
                      <a:r>
                        <a:rPr kumimoji="1" lang="en-US" altLang="ja-JP" sz="1400" baseline="30000" dirty="0"/>
                        <a:t>12</a:t>
                      </a:r>
                      <a:endParaRPr kumimoji="1" lang="ja-JP" altLang="en-US" sz="1400" baseline="30000" dirty="0"/>
                    </a:p>
                  </a:txBody>
                  <a:tcPr marT="34290" marB="34290"/>
                </a:tc>
                <a:extLst>
                  <a:ext uri="{0D108BD9-81ED-4DB2-BD59-A6C34878D82A}">
                    <a16:rowId xmlns:a16="http://schemas.microsoft.com/office/drawing/2014/main" val="10004"/>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707959815"/>
              </p:ext>
            </p:extLst>
          </p:nvPr>
        </p:nvGraphicFramePr>
        <p:xfrm>
          <a:off x="4710732" y="3181904"/>
          <a:ext cx="3853599" cy="1409700"/>
        </p:xfrm>
        <a:graphic>
          <a:graphicData uri="http://schemas.openxmlformats.org/drawingml/2006/table">
            <a:tbl>
              <a:tblPr firstRow="1" bandRow="1">
                <a:tableStyleId>{5C22544A-7EE6-4342-B048-85BDC9FD1C3A}</a:tableStyleId>
              </a:tblPr>
              <a:tblGrid>
                <a:gridCol w="1600543">
                  <a:extLst>
                    <a:ext uri="{9D8B030D-6E8A-4147-A177-3AD203B41FA5}">
                      <a16:colId xmlns:a16="http://schemas.microsoft.com/office/drawing/2014/main" val="20000"/>
                    </a:ext>
                  </a:extLst>
                </a:gridCol>
                <a:gridCol w="1126528">
                  <a:extLst>
                    <a:ext uri="{9D8B030D-6E8A-4147-A177-3AD203B41FA5}">
                      <a16:colId xmlns:a16="http://schemas.microsoft.com/office/drawing/2014/main" val="20001"/>
                    </a:ext>
                  </a:extLst>
                </a:gridCol>
                <a:gridCol w="1126528">
                  <a:extLst>
                    <a:ext uri="{9D8B030D-6E8A-4147-A177-3AD203B41FA5}">
                      <a16:colId xmlns:a16="http://schemas.microsoft.com/office/drawing/2014/main" val="20002"/>
                    </a:ext>
                  </a:extLst>
                </a:gridCol>
              </a:tblGrid>
              <a:tr h="278130">
                <a:tc>
                  <a:txBody>
                    <a:bodyPr/>
                    <a:lstStyle/>
                    <a:p>
                      <a:pPr algn="ctr"/>
                      <a:r>
                        <a:rPr kumimoji="1" lang="ja-JP" altLang="en-US" sz="1400" dirty="0"/>
                        <a:t>補助単位</a:t>
                      </a:r>
                    </a:p>
                  </a:txBody>
                  <a:tcPr marT="34290" marB="34290"/>
                </a:tc>
                <a:tc>
                  <a:txBody>
                    <a:bodyPr/>
                    <a:lstStyle/>
                    <a:p>
                      <a:pPr algn="ctr"/>
                      <a:r>
                        <a:rPr kumimoji="1" lang="ja-JP" altLang="en-US" sz="1400" dirty="0"/>
                        <a:t>よみ</a:t>
                      </a:r>
                    </a:p>
                  </a:txBody>
                  <a:tcPr marT="34290" marB="34290"/>
                </a:tc>
                <a:tc>
                  <a:txBody>
                    <a:bodyPr/>
                    <a:lstStyle/>
                    <a:p>
                      <a:pPr algn="ctr"/>
                      <a:r>
                        <a:rPr kumimoji="1" lang="ja-JP" altLang="en-US" sz="1400" dirty="0"/>
                        <a:t>大きさ</a:t>
                      </a:r>
                    </a:p>
                  </a:txBody>
                  <a:tcPr marT="34290" marB="34290"/>
                </a:tc>
                <a:extLst>
                  <a:ext uri="{0D108BD9-81ED-4DB2-BD59-A6C34878D82A}">
                    <a16:rowId xmlns:a16="http://schemas.microsoft.com/office/drawing/2014/main" val="10000"/>
                  </a:ext>
                </a:extLst>
              </a:tr>
              <a:tr h="278130">
                <a:tc>
                  <a:txBody>
                    <a:bodyPr/>
                    <a:lstStyle/>
                    <a:p>
                      <a:pPr algn="ctr"/>
                      <a:r>
                        <a:rPr kumimoji="1" lang="en-US" altLang="ja-JP" sz="1400" dirty="0"/>
                        <a:t>m</a:t>
                      </a:r>
                      <a:endParaRPr kumimoji="1" lang="ja-JP" altLang="en-US" sz="1400" dirty="0"/>
                    </a:p>
                  </a:txBody>
                  <a:tcPr marT="34290" marB="34290"/>
                </a:tc>
                <a:tc>
                  <a:txBody>
                    <a:bodyPr/>
                    <a:lstStyle/>
                    <a:p>
                      <a:pPr algn="ctr"/>
                      <a:r>
                        <a:rPr kumimoji="1" lang="ja-JP" altLang="en-US" sz="1400" dirty="0"/>
                        <a:t>ミリ</a:t>
                      </a:r>
                    </a:p>
                  </a:txBody>
                  <a:tcPr marT="34290" marB="34290"/>
                </a:tc>
                <a:tc>
                  <a:txBody>
                    <a:bodyPr/>
                    <a:lstStyle/>
                    <a:p>
                      <a:pPr algn="ctr"/>
                      <a:r>
                        <a:rPr kumimoji="1" lang="en-US" altLang="ja-JP" sz="1400" dirty="0"/>
                        <a:t>10</a:t>
                      </a:r>
                      <a:r>
                        <a:rPr kumimoji="1" lang="en-US" altLang="ja-JP" sz="1400" baseline="30000" dirty="0"/>
                        <a:t>-3</a:t>
                      </a:r>
                      <a:endParaRPr kumimoji="1" lang="ja-JP" altLang="en-US" sz="1400" baseline="30000" dirty="0"/>
                    </a:p>
                  </a:txBody>
                  <a:tcPr marT="34290" marB="34290"/>
                </a:tc>
                <a:extLst>
                  <a:ext uri="{0D108BD9-81ED-4DB2-BD59-A6C34878D82A}">
                    <a16:rowId xmlns:a16="http://schemas.microsoft.com/office/drawing/2014/main" val="10001"/>
                  </a:ext>
                </a:extLst>
              </a:tr>
              <a:tr h="278130">
                <a:tc>
                  <a:txBody>
                    <a:bodyPr/>
                    <a:lstStyle/>
                    <a:p>
                      <a:pPr algn="ctr"/>
                      <a:r>
                        <a:rPr kumimoji="1" lang="en-US" altLang="ja-JP" sz="1400" dirty="0"/>
                        <a:t>µ</a:t>
                      </a:r>
                      <a:endParaRPr kumimoji="1" lang="ja-JP" altLang="en-US" sz="1400" dirty="0"/>
                    </a:p>
                  </a:txBody>
                  <a:tcPr marT="34290" marB="34290"/>
                </a:tc>
                <a:tc>
                  <a:txBody>
                    <a:bodyPr/>
                    <a:lstStyle/>
                    <a:p>
                      <a:pPr algn="ctr"/>
                      <a:r>
                        <a:rPr kumimoji="1" lang="ja-JP" altLang="en-US" sz="1400" dirty="0"/>
                        <a:t>マイクロ</a:t>
                      </a:r>
                      <a:endParaRPr kumimoji="1" lang="en-US" altLang="ja-JP" sz="1400" dirty="0"/>
                    </a:p>
                  </a:txBody>
                  <a:tcPr marT="34290" marB="34290"/>
                </a:tc>
                <a:tc>
                  <a:txBody>
                    <a:bodyPr/>
                    <a:lstStyle/>
                    <a:p>
                      <a:pPr algn="ctr"/>
                      <a:r>
                        <a:rPr kumimoji="1" lang="en-US" altLang="ja-JP" sz="1400" dirty="0"/>
                        <a:t>10</a:t>
                      </a:r>
                      <a:r>
                        <a:rPr kumimoji="1" lang="en-US" altLang="ja-JP" sz="1400" baseline="30000" dirty="0"/>
                        <a:t>-6</a:t>
                      </a:r>
                      <a:endParaRPr kumimoji="1" lang="ja-JP" altLang="en-US" sz="1400" baseline="30000" dirty="0"/>
                    </a:p>
                  </a:txBody>
                  <a:tcPr marT="34290" marB="34290"/>
                </a:tc>
                <a:extLst>
                  <a:ext uri="{0D108BD9-81ED-4DB2-BD59-A6C34878D82A}">
                    <a16:rowId xmlns:a16="http://schemas.microsoft.com/office/drawing/2014/main" val="10002"/>
                  </a:ext>
                </a:extLst>
              </a:tr>
              <a:tr h="278130">
                <a:tc>
                  <a:txBody>
                    <a:bodyPr/>
                    <a:lstStyle/>
                    <a:p>
                      <a:pPr algn="ctr"/>
                      <a:r>
                        <a:rPr kumimoji="1" lang="en-US" altLang="ja-JP" sz="1400" dirty="0"/>
                        <a:t>n</a:t>
                      </a:r>
                      <a:endParaRPr kumimoji="1" lang="ja-JP" altLang="en-US" sz="1400" dirty="0"/>
                    </a:p>
                  </a:txBody>
                  <a:tcPr marT="34290" marB="34290"/>
                </a:tc>
                <a:tc>
                  <a:txBody>
                    <a:bodyPr/>
                    <a:lstStyle/>
                    <a:p>
                      <a:pPr algn="ctr"/>
                      <a:r>
                        <a:rPr kumimoji="1" lang="ja-JP" altLang="en-US" sz="1400" dirty="0"/>
                        <a:t>ナノ</a:t>
                      </a:r>
                    </a:p>
                  </a:txBody>
                  <a:tcPr marT="34290" marB="34290"/>
                </a:tc>
                <a:tc>
                  <a:txBody>
                    <a:bodyPr/>
                    <a:lstStyle/>
                    <a:p>
                      <a:pPr algn="ctr"/>
                      <a:r>
                        <a:rPr kumimoji="1" lang="en-US" altLang="ja-JP" sz="1400" dirty="0"/>
                        <a:t>10</a:t>
                      </a:r>
                      <a:r>
                        <a:rPr kumimoji="1" lang="en-US" altLang="ja-JP" sz="1400" baseline="30000" dirty="0"/>
                        <a:t>-9</a:t>
                      </a:r>
                      <a:endParaRPr kumimoji="1" lang="ja-JP" altLang="en-US" sz="1400" baseline="30000" dirty="0"/>
                    </a:p>
                  </a:txBody>
                  <a:tcPr marT="34290" marB="34290"/>
                </a:tc>
                <a:extLst>
                  <a:ext uri="{0D108BD9-81ED-4DB2-BD59-A6C34878D82A}">
                    <a16:rowId xmlns:a16="http://schemas.microsoft.com/office/drawing/2014/main" val="10003"/>
                  </a:ext>
                </a:extLst>
              </a:tr>
              <a:tr h="278130">
                <a:tc>
                  <a:txBody>
                    <a:bodyPr/>
                    <a:lstStyle/>
                    <a:p>
                      <a:pPr algn="ctr"/>
                      <a:r>
                        <a:rPr kumimoji="1" lang="en-US" altLang="ja-JP" sz="1400" dirty="0"/>
                        <a:t>p</a:t>
                      </a:r>
                      <a:endParaRPr kumimoji="1" lang="ja-JP" altLang="en-US" sz="1400" dirty="0"/>
                    </a:p>
                  </a:txBody>
                  <a:tcPr marT="34290" marB="34290"/>
                </a:tc>
                <a:tc>
                  <a:txBody>
                    <a:bodyPr/>
                    <a:lstStyle/>
                    <a:p>
                      <a:pPr algn="ctr"/>
                      <a:r>
                        <a:rPr kumimoji="1" lang="ja-JP" altLang="en-US" sz="1400" dirty="0"/>
                        <a:t>ピコ</a:t>
                      </a:r>
                    </a:p>
                  </a:txBody>
                  <a:tcPr marT="34290" marB="34290"/>
                </a:tc>
                <a:tc>
                  <a:txBody>
                    <a:bodyPr/>
                    <a:lstStyle/>
                    <a:p>
                      <a:pPr algn="ctr"/>
                      <a:r>
                        <a:rPr kumimoji="1" lang="en-US" altLang="ja-JP" sz="1400" dirty="0"/>
                        <a:t>10</a:t>
                      </a:r>
                      <a:r>
                        <a:rPr kumimoji="1" lang="en-US" altLang="ja-JP" sz="1400" baseline="30000" dirty="0"/>
                        <a:t>-12</a:t>
                      </a:r>
                      <a:endParaRPr kumimoji="1" lang="ja-JP" altLang="en-US" sz="1400" baseline="30000" dirty="0"/>
                    </a:p>
                  </a:txBody>
                  <a:tcPr marT="34290" marB="34290"/>
                </a:tc>
                <a:extLst>
                  <a:ext uri="{0D108BD9-81ED-4DB2-BD59-A6C34878D82A}">
                    <a16:rowId xmlns:a16="http://schemas.microsoft.com/office/drawing/2014/main" val="10004"/>
                  </a:ext>
                </a:extLst>
              </a:tr>
            </a:tbl>
          </a:graphicData>
        </a:graphic>
      </p:graphicFrame>
      <p:sp>
        <p:nvSpPr>
          <p:cNvPr id="8" name="テキスト ボックス 7"/>
          <p:cNvSpPr txBox="1"/>
          <p:nvPr/>
        </p:nvSpPr>
        <p:spPr>
          <a:xfrm>
            <a:off x="1259626" y="2741026"/>
            <a:ext cx="2954655" cy="369332"/>
          </a:xfrm>
          <a:prstGeom prst="rect">
            <a:avLst/>
          </a:prstGeom>
          <a:noFill/>
        </p:spPr>
        <p:txBody>
          <a:bodyPr wrap="none" rtlCol="0">
            <a:spAutoFit/>
          </a:bodyPr>
          <a:lstStyle/>
          <a:p>
            <a:r>
              <a:rPr lang="ja-JP" altLang="en-US" dirty="0"/>
              <a:t>大きい数値を表す補助単位</a:t>
            </a:r>
          </a:p>
        </p:txBody>
      </p:sp>
      <p:sp>
        <p:nvSpPr>
          <p:cNvPr id="9" name="テキスト ボックス 8"/>
          <p:cNvSpPr txBox="1"/>
          <p:nvPr/>
        </p:nvSpPr>
        <p:spPr>
          <a:xfrm>
            <a:off x="5192714" y="2741026"/>
            <a:ext cx="2954655" cy="369332"/>
          </a:xfrm>
          <a:prstGeom prst="rect">
            <a:avLst/>
          </a:prstGeom>
          <a:noFill/>
        </p:spPr>
        <p:txBody>
          <a:bodyPr wrap="none" rtlCol="0">
            <a:spAutoFit/>
          </a:bodyPr>
          <a:lstStyle/>
          <a:p>
            <a:r>
              <a:rPr lang="ja-JP" altLang="en-US" dirty="0"/>
              <a:t>小さい数値を表す補助単位</a:t>
            </a:r>
          </a:p>
        </p:txBody>
      </p:sp>
      <p:sp>
        <p:nvSpPr>
          <p:cNvPr id="10" name="角丸四角形 9"/>
          <p:cNvSpPr/>
          <p:nvPr/>
        </p:nvSpPr>
        <p:spPr>
          <a:xfrm>
            <a:off x="2615544" y="5032482"/>
            <a:ext cx="4452150" cy="8667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2000" dirty="0"/>
              <a:t>1 </a:t>
            </a:r>
            <a:r>
              <a:rPr lang="en-US" altLang="ja-JP" sz="2000" dirty="0" err="1"/>
              <a:t>Sv</a:t>
            </a:r>
            <a:r>
              <a:rPr lang="en-US" altLang="ja-JP" sz="2000" dirty="0"/>
              <a:t> = 1000 </a:t>
            </a:r>
            <a:r>
              <a:rPr lang="en-US" altLang="ja-JP" sz="2000" dirty="0" err="1"/>
              <a:t>mSv</a:t>
            </a:r>
            <a:r>
              <a:rPr lang="en-US" altLang="ja-JP" sz="2000" dirty="0"/>
              <a:t> = 1000000 µSV</a:t>
            </a:r>
          </a:p>
          <a:p>
            <a:pPr algn="ctr"/>
            <a:r>
              <a:rPr lang="en-US" altLang="ja-JP" sz="2000" dirty="0"/>
              <a:t>1 µSV = 0.001 </a:t>
            </a:r>
            <a:r>
              <a:rPr lang="en-US" altLang="ja-JP" sz="2000" dirty="0" err="1"/>
              <a:t>mSv</a:t>
            </a:r>
            <a:r>
              <a:rPr lang="en-US" altLang="ja-JP" sz="2000" dirty="0"/>
              <a:t> = 0.000001 </a:t>
            </a:r>
            <a:r>
              <a:rPr lang="en-US" altLang="ja-JP" sz="2000" dirty="0" err="1"/>
              <a:t>Sv</a:t>
            </a:r>
            <a:endParaRPr lang="ja-JP" altLang="en-US" sz="2000" dirty="0"/>
          </a:p>
        </p:txBody>
      </p:sp>
      <p:sp>
        <p:nvSpPr>
          <p:cNvPr id="3" name="スライド番号プレースホルダー 2">
            <a:extLst>
              <a:ext uri="{FF2B5EF4-FFF2-40B4-BE49-F238E27FC236}">
                <a16:creationId xmlns:a16="http://schemas.microsoft.com/office/drawing/2014/main" id="{7B5B0E36-1D07-C446-883C-4307C4467437}"/>
              </a:ext>
            </a:extLst>
          </p:cNvPr>
          <p:cNvSpPr>
            <a:spLocks noGrp="1"/>
          </p:cNvSpPr>
          <p:nvPr>
            <p:ph type="sldNum" sz="quarter" idx="12"/>
          </p:nvPr>
        </p:nvSpPr>
        <p:spPr/>
        <p:txBody>
          <a:bodyPr/>
          <a:lstStyle/>
          <a:p>
            <a:fld id="{58DD1769-DAE9-6C4E-82F4-B62273FFA290}" type="slidenum">
              <a:rPr kumimoji="1" lang="ja-JP" altLang="en-US" smtClean="0"/>
              <a:t>16</a:t>
            </a:fld>
            <a:endParaRPr kumimoji="1" lang="ja-JP" altLang="en-US"/>
          </a:p>
        </p:txBody>
      </p:sp>
    </p:spTree>
    <p:extLst>
      <p:ext uri="{BB962C8B-B14F-4D97-AF65-F5344CB8AC3E}">
        <p14:creationId xmlns:p14="http://schemas.microsoft.com/office/powerpoint/2010/main" val="2215664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244FC1-B327-5F4A-9E08-DC7268841B89}"/>
              </a:ext>
            </a:extLst>
          </p:cNvPr>
          <p:cNvSpPr>
            <a:spLocks noGrp="1"/>
          </p:cNvSpPr>
          <p:nvPr>
            <p:ph type="title"/>
          </p:nvPr>
        </p:nvSpPr>
        <p:spPr/>
        <p:txBody>
          <a:bodyPr/>
          <a:lstStyle/>
          <a:p>
            <a:r>
              <a:rPr kumimoji="1" lang="ja-JP" altLang="en-US"/>
              <a:t>身の回りの放射線</a:t>
            </a:r>
          </a:p>
        </p:txBody>
      </p:sp>
      <p:pic>
        <p:nvPicPr>
          <p:cNvPr id="4" name="図 3">
            <a:extLst>
              <a:ext uri="{FF2B5EF4-FFF2-40B4-BE49-F238E27FC236}">
                <a16:creationId xmlns:a16="http://schemas.microsoft.com/office/drawing/2014/main" id="{9D45CC98-AAD5-D641-9411-308DA8163A43}"/>
              </a:ext>
            </a:extLst>
          </p:cNvPr>
          <p:cNvPicPr>
            <a:picLocks noChangeAspect="1"/>
          </p:cNvPicPr>
          <p:nvPr/>
        </p:nvPicPr>
        <p:blipFill>
          <a:blip r:embed="rId3"/>
          <a:stretch>
            <a:fillRect/>
          </a:stretch>
        </p:blipFill>
        <p:spPr>
          <a:xfrm>
            <a:off x="791072" y="1232667"/>
            <a:ext cx="7632848" cy="5092716"/>
          </a:xfrm>
          <a:prstGeom prst="rect">
            <a:avLst/>
          </a:prstGeom>
        </p:spPr>
      </p:pic>
      <p:sp>
        <p:nvSpPr>
          <p:cNvPr id="3" name="スライド番号プレースホルダー 2">
            <a:extLst>
              <a:ext uri="{FF2B5EF4-FFF2-40B4-BE49-F238E27FC236}">
                <a16:creationId xmlns:a16="http://schemas.microsoft.com/office/drawing/2014/main" id="{5933F1EB-0A41-E149-B721-3D58FA025E79}"/>
              </a:ext>
            </a:extLst>
          </p:cNvPr>
          <p:cNvSpPr>
            <a:spLocks noGrp="1"/>
          </p:cNvSpPr>
          <p:nvPr>
            <p:ph type="sldNum" sz="quarter" idx="12"/>
          </p:nvPr>
        </p:nvSpPr>
        <p:spPr/>
        <p:txBody>
          <a:bodyPr/>
          <a:lstStyle/>
          <a:p>
            <a:fld id="{58DD1769-DAE9-6C4E-82F4-B62273FFA290}" type="slidenum">
              <a:rPr kumimoji="1" lang="ja-JP" altLang="en-US" smtClean="0"/>
              <a:t>17</a:t>
            </a:fld>
            <a:endParaRPr kumimoji="1" lang="ja-JP" altLang="en-US"/>
          </a:p>
        </p:txBody>
      </p:sp>
    </p:spTree>
    <p:extLst>
      <p:ext uri="{BB962C8B-B14F-4D97-AF65-F5344CB8AC3E}">
        <p14:creationId xmlns:p14="http://schemas.microsoft.com/office/powerpoint/2010/main" val="3659321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B61327-8B4A-FB4C-BB8C-BAB6D3EB3B84}"/>
              </a:ext>
            </a:extLst>
          </p:cNvPr>
          <p:cNvSpPr>
            <a:spLocks noGrp="1"/>
          </p:cNvSpPr>
          <p:nvPr>
            <p:ph type="title"/>
          </p:nvPr>
        </p:nvSpPr>
        <p:spPr/>
        <p:txBody>
          <a:bodyPr/>
          <a:lstStyle/>
          <a:p>
            <a:r>
              <a:rPr kumimoji="1" lang="ja-JP" altLang="en-US" dirty="0"/>
              <a:t>大地の放射線</a:t>
            </a:r>
          </a:p>
        </p:txBody>
      </p:sp>
      <p:pic>
        <p:nvPicPr>
          <p:cNvPr id="4" name="図 3">
            <a:extLst>
              <a:ext uri="{FF2B5EF4-FFF2-40B4-BE49-F238E27FC236}">
                <a16:creationId xmlns:a16="http://schemas.microsoft.com/office/drawing/2014/main" id="{9EB1A01D-6977-C34C-B7C7-37A05FB3D438}"/>
              </a:ext>
            </a:extLst>
          </p:cNvPr>
          <p:cNvPicPr>
            <a:picLocks noChangeAspect="1"/>
          </p:cNvPicPr>
          <p:nvPr/>
        </p:nvPicPr>
        <p:blipFill>
          <a:blip r:embed="rId3"/>
          <a:stretch>
            <a:fillRect/>
          </a:stretch>
        </p:blipFill>
        <p:spPr>
          <a:xfrm>
            <a:off x="628650" y="1301057"/>
            <a:ext cx="7632848" cy="5013733"/>
          </a:xfrm>
          <a:prstGeom prst="rect">
            <a:avLst/>
          </a:prstGeom>
        </p:spPr>
      </p:pic>
      <p:sp>
        <p:nvSpPr>
          <p:cNvPr id="3" name="スライド番号プレースホルダー 2">
            <a:extLst>
              <a:ext uri="{FF2B5EF4-FFF2-40B4-BE49-F238E27FC236}">
                <a16:creationId xmlns:a16="http://schemas.microsoft.com/office/drawing/2014/main" id="{67F625BB-B96F-4D4F-B6D6-8B70F7680CFF}"/>
              </a:ext>
            </a:extLst>
          </p:cNvPr>
          <p:cNvSpPr>
            <a:spLocks noGrp="1"/>
          </p:cNvSpPr>
          <p:nvPr>
            <p:ph type="sldNum" sz="quarter" idx="12"/>
          </p:nvPr>
        </p:nvSpPr>
        <p:spPr/>
        <p:txBody>
          <a:bodyPr/>
          <a:lstStyle/>
          <a:p>
            <a:fld id="{58DD1769-DAE9-6C4E-82F4-B62273FFA290}" type="slidenum">
              <a:rPr kumimoji="1" lang="ja-JP" altLang="en-US" smtClean="0"/>
              <a:t>18</a:t>
            </a:fld>
            <a:endParaRPr kumimoji="1" lang="ja-JP" altLang="en-US"/>
          </a:p>
        </p:txBody>
      </p:sp>
      <p:sp>
        <p:nvSpPr>
          <p:cNvPr id="5" name="正方形/長方形 4">
            <a:extLst>
              <a:ext uri="{FF2B5EF4-FFF2-40B4-BE49-F238E27FC236}">
                <a16:creationId xmlns:a16="http://schemas.microsoft.com/office/drawing/2014/main" id="{CDE7C365-252D-43CB-A34A-05ACE35DD1A1}"/>
              </a:ext>
            </a:extLst>
          </p:cNvPr>
          <p:cNvSpPr/>
          <p:nvPr/>
        </p:nvSpPr>
        <p:spPr>
          <a:xfrm>
            <a:off x="628650" y="1301057"/>
            <a:ext cx="3211830" cy="344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B594445-3973-45F9-8274-AE8FB1660932}"/>
              </a:ext>
            </a:extLst>
          </p:cNvPr>
          <p:cNvSpPr txBox="1"/>
          <p:nvPr/>
        </p:nvSpPr>
        <p:spPr>
          <a:xfrm>
            <a:off x="579120" y="1270577"/>
            <a:ext cx="4493538" cy="461665"/>
          </a:xfrm>
          <a:prstGeom prst="rect">
            <a:avLst/>
          </a:prstGeom>
          <a:noFill/>
        </p:spPr>
        <p:txBody>
          <a:bodyPr wrap="none" rtlCol="0">
            <a:spAutoFit/>
          </a:bodyPr>
          <a:lstStyle/>
          <a:p>
            <a:r>
              <a:rPr lang="ja-JP" altLang="en-US" sz="2400" b="1" dirty="0">
                <a:latin typeface="+mj-ea"/>
                <a:ea typeface="+mj-ea"/>
              </a:rPr>
              <a:t>大地からの放射線の空間線量率</a:t>
            </a:r>
            <a:endParaRPr kumimoji="1" lang="ja-JP" altLang="en-US" sz="2400" b="1" dirty="0">
              <a:latin typeface="+mj-ea"/>
              <a:ea typeface="+mj-ea"/>
            </a:endParaRPr>
          </a:p>
        </p:txBody>
      </p:sp>
    </p:spTree>
    <p:extLst>
      <p:ext uri="{BB962C8B-B14F-4D97-AF65-F5344CB8AC3E}">
        <p14:creationId xmlns:p14="http://schemas.microsoft.com/office/powerpoint/2010/main" val="1474708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DF7805-4225-EF4D-8214-3E98EC4D2E2D}"/>
              </a:ext>
            </a:extLst>
          </p:cNvPr>
          <p:cNvSpPr>
            <a:spLocks noGrp="1"/>
          </p:cNvSpPr>
          <p:nvPr>
            <p:ph type="title"/>
          </p:nvPr>
        </p:nvSpPr>
        <p:spPr/>
        <p:txBody>
          <a:bodyPr/>
          <a:lstStyle/>
          <a:p>
            <a:r>
              <a:rPr lang="ja-JP" altLang="en-US"/>
              <a:t>まとめ</a:t>
            </a:r>
          </a:p>
        </p:txBody>
      </p:sp>
      <p:sp>
        <p:nvSpPr>
          <p:cNvPr id="3" name="コンテンツ プレースホルダー 2">
            <a:extLst>
              <a:ext uri="{FF2B5EF4-FFF2-40B4-BE49-F238E27FC236}">
                <a16:creationId xmlns:a16="http://schemas.microsoft.com/office/drawing/2014/main" id="{32C1E200-8530-9D4C-9702-CA1B82E472C4}"/>
              </a:ext>
            </a:extLst>
          </p:cNvPr>
          <p:cNvSpPr>
            <a:spLocks noGrp="1"/>
          </p:cNvSpPr>
          <p:nvPr>
            <p:ph idx="1"/>
          </p:nvPr>
        </p:nvSpPr>
        <p:spPr>
          <a:xfrm>
            <a:off x="628650" y="1272209"/>
            <a:ext cx="7886700" cy="5084142"/>
          </a:xfrm>
        </p:spPr>
        <p:txBody>
          <a:bodyPr>
            <a:normAutofit fontScale="77500" lnSpcReduction="20000"/>
          </a:bodyPr>
          <a:lstStyle/>
          <a:p>
            <a:pPr>
              <a:lnSpc>
                <a:spcPct val="120000"/>
              </a:lnSpc>
            </a:pPr>
            <a:r>
              <a:rPr lang="ja-JP" altLang="en-US" dirty="0"/>
              <a:t>放射線（</a:t>
            </a:r>
            <a:r>
              <a:rPr lang="el-GR" altLang="ja-JP" dirty="0"/>
              <a:t>α</a:t>
            </a:r>
            <a:r>
              <a:rPr lang="ja-JP" altLang="en-US" dirty="0"/>
              <a:t>線、</a:t>
            </a:r>
            <a:r>
              <a:rPr lang="el-GR" altLang="ja-JP" dirty="0"/>
              <a:t>β</a:t>
            </a:r>
            <a:r>
              <a:rPr lang="ja-JP" altLang="en-US" dirty="0"/>
              <a:t>線、</a:t>
            </a:r>
            <a:r>
              <a:rPr lang="el-GR" altLang="ja-JP" dirty="0"/>
              <a:t>γ</a:t>
            </a:r>
            <a:r>
              <a:rPr lang="ja-JP" altLang="en-US" dirty="0"/>
              <a:t>線、</a:t>
            </a:r>
            <a:r>
              <a:rPr lang="en-US" altLang="ja-JP" dirty="0"/>
              <a:t>X</a:t>
            </a:r>
            <a:r>
              <a:rPr lang="ja-JP" altLang="en-US" dirty="0"/>
              <a:t>線、中性子（</a:t>
            </a:r>
            <a:r>
              <a:rPr lang="en-US" altLang="ja-JP" dirty="0"/>
              <a:t>n</a:t>
            </a:r>
            <a:r>
              <a:rPr lang="ja-JP" altLang="en-US" dirty="0"/>
              <a:t>）線）と放射能（放射線を出す能力）</a:t>
            </a:r>
          </a:p>
          <a:p>
            <a:pPr>
              <a:lnSpc>
                <a:spcPct val="120000"/>
              </a:lnSpc>
            </a:pPr>
            <a:r>
              <a:rPr lang="ja-JP" altLang="en-US" dirty="0"/>
              <a:t>放射線の作用による、電離（電子の放出）と励起（外側の軌道に移転）</a:t>
            </a:r>
            <a:endParaRPr lang="en-US" altLang="ja-JP" dirty="0"/>
          </a:p>
          <a:p>
            <a:pPr lvl="1">
              <a:lnSpc>
                <a:spcPct val="120000"/>
              </a:lnSpc>
            </a:pPr>
            <a:r>
              <a:rPr lang="ja-JP" altLang="en-US" dirty="0"/>
              <a:t>電離作用、蛍光作用→放射線測定器、透過作用→Ｘ線撮影、</a:t>
            </a:r>
            <a:r>
              <a:rPr lang="en-US" altLang="ja-JP" dirty="0"/>
              <a:t>CT</a:t>
            </a:r>
            <a:endParaRPr lang="ja-JP" altLang="en-US" dirty="0"/>
          </a:p>
          <a:p>
            <a:pPr>
              <a:lnSpc>
                <a:spcPct val="120000"/>
              </a:lnSpc>
            </a:pPr>
            <a:r>
              <a:rPr lang="ja-JP" altLang="en-US" dirty="0"/>
              <a:t>等方性による距離の２乗減衰と遮蔽減衰（</a:t>
            </a:r>
            <a:r>
              <a:rPr lang="el-GR" altLang="ja-JP" dirty="0"/>
              <a:t>α</a:t>
            </a:r>
            <a:r>
              <a:rPr lang="ja-JP" altLang="el-GR" dirty="0"/>
              <a:t>：</a:t>
            </a:r>
            <a:r>
              <a:rPr lang="ja-JP" altLang="en-US" dirty="0"/>
              <a:t>紙、</a:t>
            </a:r>
            <a:r>
              <a:rPr lang="el-GR" altLang="ja-JP" dirty="0"/>
              <a:t>β</a:t>
            </a:r>
            <a:r>
              <a:rPr lang="ja-JP" altLang="el-GR" dirty="0"/>
              <a:t>：</a:t>
            </a:r>
            <a:r>
              <a:rPr lang="ja-JP" altLang="en-US" dirty="0"/>
              <a:t>アルミ、</a:t>
            </a:r>
            <a:r>
              <a:rPr lang="el-GR" altLang="ja-JP" dirty="0"/>
              <a:t>γ</a:t>
            </a:r>
            <a:r>
              <a:rPr lang="ja-JP" altLang="el-GR" dirty="0"/>
              <a:t>：</a:t>
            </a:r>
            <a:r>
              <a:rPr lang="ja-JP" altLang="en-US" dirty="0"/>
              <a:t>鉛、ｎ：水）</a:t>
            </a:r>
            <a:endParaRPr lang="en-US" altLang="ja-JP" dirty="0"/>
          </a:p>
          <a:p>
            <a:pPr>
              <a:lnSpc>
                <a:spcPct val="120000"/>
              </a:lnSpc>
            </a:pPr>
            <a:r>
              <a:rPr lang="el-GR" altLang="ja-JP" dirty="0"/>
              <a:t>α</a:t>
            </a:r>
            <a:r>
              <a:rPr lang="ja-JP" altLang="en-US" dirty="0"/>
              <a:t>壊変（</a:t>
            </a:r>
            <a:r>
              <a:rPr lang="el-GR" altLang="ja-JP" dirty="0"/>
              <a:t>α</a:t>
            </a:r>
            <a:r>
              <a:rPr lang="ja-JP" altLang="en-US" dirty="0"/>
              <a:t>線＋</a:t>
            </a:r>
            <a:r>
              <a:rPr lang="el-GR" altLang="ja-JP" dirty="0"/>
              <a:t>γ</a:t>
            </a:r>
            <a:r>
              <a:rPr lang="ja-JP" altLang="en-US" dirty="0"/>
              <a:t>線）、</a:t>
            </a:r>
            <a:r>
              <a:rPr lang="el-GR" altLang="ja-JP" dirty="0"/>
              <a:t>β</a:t>
            </a:r>
            <a:r>
              <a:rPr lang="ja-JP" altLang="en-US" dirty="0"/>
              <a:t>壊変（</a:t>
            </a:r>
            <a:r>
              <a:rPr lang="el-GR" altLang="ja-JP" dirty="0"/>
              <a:t>β</a:t>
            </a:r>
            <a:r>
              <a:rPr lang="ja-JP" altLang="en-US" dirty="0"/>
              <a:t>線＋</a:t>
            </a:r>
            <a:r>
              <a:rPr lang="el-GR" altLang="ja-JP" dirty="0"/>
              <a:t>γ</a:t>
            </a:r>
            <a:r>
              <a:rPr lang="ja-JP" altLang="en-US" dirty="0"/>
              <a:t>線）、核分裂（ｎ線＋</a:t>
            </a:r>
            <a:r>
              <a:rPr lang="el-GR" altLang="ja-JP" dirty="0"/>
              <a:t>γ</a:t>
            </a:r>
            <a:r>
              <a:rPr lang="ja-JP" altLang="en-US" dirty="0"/>
              <a:t>線）</a:t>
            </a:r>
            <a:endParaRPr lang="en-US" altLang="ja-JP" dirty="0"/>
          </a:p>
          <a:p>
            <a:pPr>
              <a:lnSpc>
                <a:spcPct val="120000"/>
              </a:lnSpc>
            </a:pPr>
            <a:r>
              <a:rPr lang="ja-JP" altLang="en-US" dirty="0"/>
              <a:t>臨界（連鎖反応に至る限界）→連鎖反応（核分裂が次々に増大）</a:t>
            </a:r>
          </a:p>
          <a:p>
            <a:pPr>
              <a:lnSpc>
                <a:spcPct val="120000"/>
              </a:lnSpc>
            </a:pPr>
            <a:r>
              <a:rPr lang="ja-JP" altLang="en-US" dirty="0"/>
              <a:t>放射線により透過力が違う。</a:t>
            </a:r>
          </a:p>
          <a:p>
            <a:pPr>
              <a:lnSpc>
                <a:spcPct val="120000"/>
              </a:lnSpc>
            </a:pPr>
            <a:r>
              <a:rPr lang="ja-JP" altLang="en-US" dirty="0"/>
              <a:t>核種毎固有の半減期を有し、放射能は１半減期で</a:t>
            </a:r>
            <a:r>
              <a:rPr lang="en-US" altLang="ja-JP" dirty="0"/>
              <a:t>1/2</a:t>
            </a:r>
            <a:r>
              <a:rPr lang="ja-JP" altLang="en-US" dirty="0" err="1"/>
              <a:t>、</a:t>
            </a:r>
            <a:r>
              <a:rPr lang="ja-JP" altLang="en-US" dirty="0"/>
              <a:t>２半減期で</a:t>
            </a:r>
            <a:r>
              <a:rPr lang="en-US" altLang="ja-JP" dirty="0"/>
              <a:t>1/4</a:t>
            </a:r>
          </a:p>
          <a:p>
            <a:pPr>
              <a:lnSpc>
                <a:spcPct val="120000"/>
              </a:lnSpc>
            </a:pPr>
            <a:r>
              <a:rPr lang="ja-JP" altLang="en-US" dirty="0"/>
              <a:t>放射線の単位</a:t>
            </a:r>
          </a:p>
          <a:p>
            <a:pPr lvl="1">
              <a:lnSpc>
                <a:spcPct val="120000"/>
              </a:lnSpc>
            </a:pPr>
            <a:r>
              <a:rPr lang="ja-JP" altLang="en-US" dirty="0"/>
              <a:t>ベクレル</a:t>
            </a:r>
            <a:r>
              <a:rPr lang="en-US" altLang="ja-JP" dirty="0"/>
              <a:t>(</a:t>
            </a:r>
            <a:r>
              <a:rPr lang="ja-JP" altLang="en-US" dirty="0"/>
              <a:t>放射能の単位</a:t>
            </a:r>
            <a:r>
              <a:rPr lang="en-US" altLang="ja-JP" dirty="0"/>
              <a:t>)</a:t>
            </a:r>
          </a:p>
          <a:p>
            <a:pPr lvl="1">
              <a:lnSpc>
                <a:spcPct val="120000"/>
              </a:lnSpc>
            </a:pPr>
            <a:r>
              <a:rPr lang="ja-JP" altLang="en-US" dirty="0"/>
              <a:t>グレイ</a:t>
            </a:r>
            <a:r>
              <a:rPr lang="en-US" altLang="ja-JP" dirty="0"/>
              <a:t>(</a:t>
            </a:r>
            <a:r>
              <a:rPr lang="ja-JP" altLang="en-US" dirty="0"/>
              <a:t>物質が吸収したエネルギーを表す単位）</a:t>
            </a:r>
          </a:p>
          <a:p>
            <a:pPr lvl="1">
              <a:lnSpc>
                <a:spcPct val="120000"/>
              </a:lnSpc>
            </a:pPr>
            <a:r>
              <a:rPr lang="ja-JP" altLang="en-US" dirty="0"/>
              <a:t>シーベルト（被ばく線量の単位）　</a:t>
            </a:r>
          </a:p>
          <a:p>
            <a:pPr>
              <a:lnSpc>
                <a:spcPct val="120000"/>
              </a:lnSpc>
            </a:pPr>
            <a:r>
              <a:rPr lang="ja-JP" altLang="en-US" dirty="0"/>
              <a:t>自然界にも放射線は存在する。</a:t>
            </a:r>
            <a:endParaRPr lang="en-US" altLang="ja-JP" dirty="0"/>
          </a:p>
          <a:p>
            <a:pPr lvl="1">
              <a:lnSpc>
                <a:spcPct val="120000"/>
              </a:lnSpc>
            </a:pPr>
            <a:r>
              <a:rPr lang="ja-JP" altLang="en-US" dirty="0"/>
              <a:t>日本の年間自然放射線の量　</a:t>
            </a:r>
            <a:r>
              <a:rPr lang="en-US" altLang="ja-JP" dirty="0"/>
              <a:t>2.1mSv</a:t>
            </a:r>
          </a:p>
          <a:p>
            <a:pPr lvl="1">
              <a:lnSpc>
                <a:spcPct val="120000"/>
              </a:lnSpc>
            </a:pPr>
            <a:r>
              <a:rPr lang="ja-JP" altLang="en-US" dirty="0"/>
              <a:t>世界の年間自然放射線の量　</a:t>
            </a:r>
            <a:r>
              <a:rPr lang="en-US" altLang="ja-JP" dirty="0"/>
              <a:t>2.4mSv</a:t>
            </a:r>
          </a:p>
        </p:txBody>
      </p:sp>
      <p:sp>
        <p:nvSpPr>
          <p:cNvPr id="4" name="スライド番号プレースホルダー 3">
            <a:extLst>
              <a:ext uri="{FF2B5EF4-FFF2-40B4-BE49-F238E27FC236}">
                <a16:creationId xmlns:a16="http://schemas.microsoft.com/office/drawing/2014/main" id="{35542DE5-42F3-8D4B-AC43-A21DE841DE71}"/>
              </a:ext>
            </a:extLst>
          </p:cNvPr>
          <p:cNvSpPr>
            <a:spLocks noGrp="1"/>
          </p:cNvSpPr>
          <p:nvPr>
            <p:ph type="sldNum" sz="quarter" idx="12"/>
          </p:nvPr>
        </p:nvSpPr>
        <p:spPr/>
        <p:txBody>
          <a:bodyPr/>
          <a:lstStyle/>
          <a:p>
            <a:fld id="{58DD1769-DAE9-6C4E-82F4-B62273FFA290}" type="slidenum">
              <a:rPr kumimoji="1" lang="ja-JP" altLang="en-US" smtClean="0"/>
              <a:t>19</a:t>
            </a:fld>
            <a:endParaRPr kumimoji="1" lang="ja-JP" altLang="en-US"/>
          </a:p>
        </p:txBody>
      </p:sp>
    </p:spTree>
    <p:extLst>
      <p:ext uri="{BB962C8B-B14F-4D97-AF65-F5344CB8AC3E}">
        <p14:creationId xmlns:p14="http://schemas.microsoft.com/office/powerpoint/2010/main" val="1576577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3DC74-B036-BD40-8D31-E11D6A618033}"/>
              </a:ext>
            </a:extLst>
          </p:cNvPr>
          <p:cNvSpPr>
            <a:spLocks noGrp="1"/>
          </p:cNvSpPr>
          <p:nvPr>
            <p:ph type="title"/>
          </p:nvPr>
        </p:nvSpPr>
        <p:spPr/>
        <p:txBody>
          <a:bodyPr/>
          <a:lstStyle/>
          <a:p>
            <a:r>
              <a:rPr lang="ja-JP" altLang="en-US"/>
              <a:t>放射線、放射能、放射性物質</a:t>
            </a:r>
            <a:endParaRPr kumimoji="1" lang="ja-JP" altLang="en-US"/>
          </a:p>
        </p:txBody>
      </p:sp>
      <p:pic>
        <p:nvPicPr>
          <p:cNvPr id="3" name="図 2" descr="スクリーンショット 2017-05-10 15.48.51.png">
            <a:extLst>
              <a:ext uri="{FF2B5EF4-FFF2-40B4-BE49-F238E27FC236}">
                <a16:creationId xmlns:a16="http://schemas.microsoft.com/office/drawing/2014/main" id="{83A66E43-6BD2-3E49-BF38-DEF8CC82D42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72838" y="1362845"/>
            <a:ext cx="4857856" cy="1869839"/>
          </a:xfrm>
          <a:prstGeom prst="rect">
            <a:avLst/>
          </a:prstGeom>
        </p:spPr>
      </p:pic>
      <p:grpSp>
        <p:nvGrpSpPr>
          <p:cNvPr id="4" name="Group 55">
            <a:extLst>
              <a:ext uri="{FF2B5EF4-FFF2-40B4-BE49-F238E27FC236}">
                <a16:creationId xmlns:a16="http://schemas.microsoft.com/office/drawing/2014/main" id="{63C7B8FE-F796-5F4A-82F4-74DC16703C97}"/>
              </a:ext>
            </a:extLst>
          </p:cNvPr>
          <p:cNvGrpSpPr>
            <a:grpSpLocks/>
          </p:cNvGrpSpPr>
          <p:nvPr/>
        </p:nvGrpSpPr>
        <p:grpSpPr bwMode="auto">
          <a:xfrm>
            <a:off x="5210703" y="2383864"/>
            <a:ext cx="239770" cy="203188"/>
            <a:chOff x="3347" y="1468"/>
            <a:chExt cx="433" cy="433"/>
          </a:xfrm>
        </p:grpSpPr>
        <p:sp>
          <p:nvSpPr>
            <p:cNvPr id="5" name="Freeform 56">
              <a:extLst>
                <a:ext uri="{FF2B5EF4-FFF2-40B4-BE49-F238E27FC236}">
                  <a16:creationId xmlns:a16="http://schemas.microsoft.com/office/drawing/2014/main" id="{5DF8DEA4-0950-444D-923E-127074B37A03}"/>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6" name="Freeform 57">
              <a:extLst>
                <a:ext uri="{FF2B5EF4-FFF2-40B4-BE49-F238E27FC236}">
                  <a16:creationId xmlns:a16="http://schemas.microsoft.com/office/drawing/2014/main" id="{F91C7CC0-CD51-4641-AAE1-D22E528A1B33}"/>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7" name="Freeform 58">
              <a:extLst>
                <a:ext uri="{FF2B5EF4-FFF2-40B4-BE49-F238E27FC236}">
                  <a16:creationId xmlns:a16="http://schemas.microsoft.com/office/drawing/2014/main" id="{0E7FC90F-9824-EE49-9076-CCFBFC9D8F63}"/>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8" name="Freeform 59">
              <a:extLst>
                <a:ext uri="{FF2B5EF4-FFF2-40B4-BE49-F238E27FC236}">
                  <a16:creationId xmlns:a16="http://schemas.microsoft.com/office/drawing/2014/main" id="{529E7CB8-E87B-1D42-8431-0CB86C14398C}"/>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9" name="Freeform 60">
              <a:extLst>
                <a:ext uri="{FF2B5EF4-FFF2-40B4-BE49-F238E27FC236}">
                  <a16:creationId xmlns:a16="http://schemas.microsoft.com/office/drawing/2014/main" id="{706D2BF1-F9A6-D240-A77F-5D487545273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grpSp>
      <p:grpSp>
        <p:nvGrpSpPr>
          <p:cNvPr id="10" name="Group 55">
            <a:extLst>
              <a:ext uri="{FF2B5EF4-FFF2-40B4-BE49-F238E27FC236}">
                <a16:creationId xmlns:a16="http://schemas.microsoft.com/office/drawing/2014/main" id="{7DDFD9C4-AB38-B44E-9A03-8ECA474CD4CB}"/>
              </a:ext>
            </a:extLst>
          </p:cNvPr>
          <p:cNvGrpSpPr>
            <a:grpSpLocks/>
          </p:cNvGrpSpPr>
          <p:nvPr/>
        </p:nvGrpSpPr>
        <p:grpSpPr bwMode="auto">
          <a:xfrm>
            <a:off x="5081527" y="2603892"/>
            <a:ext cx="239770" cy="203188"/>
            <a:chOff x="3347" y="1468"/>
            <a:chExt cx="433" cy="433"/>
          </a:xfrm>
        </p:grpSpPr>
        <p:sp>
          <p:nvSpPr>
            <p:cNvPr id="11" name="Freeform 56">
              <a:extLst>
                <a:ext uri="{FF2B5EF4-FFF2-40B4-BE49-F238E27FC236}">
                  <a16:creationId xmlns:a16="http://schemas.microsoft.com/office/drawing/2014/main" id="{375A7BA2-C5C5-A54B-947F-62D491F2CF69}"/>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12" name="Freeform 57">
              <a:extLst>
                <a:ext uri="{FF2B5EF4-FFF2-40B4-BE49-F238E27FC236}">
                  <a16:creationId xmlns:a16="http://schemas.microsoft.com/office/drawing/2014/main" id="{BA1D5ECF-3830-F040-9B3C-1A4FB3057820}"/>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13" name="Freeform 58">
              <a:extLst>
                <a:ext uri="{FF2B5EF4-FFF2-40B4-BE49-F238E27FC236}">
                  <a16:creationId xmlns:a16="http://schemas.microsoft.com/office/drawing/2014/main" id="{723B480C-0587-1540-ADB1-F5564E0B5F4C}"/>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14" name="Freeform 59">
              <a:extLst>
                <a:ext uri="{FF2B5EF4-FFF2-40B4-BE49-F238E27FC236}">
                  <a16:creationId xmlns:a16="http://schemas.microsoft.com/office/drawing/2014/main" id="{57A8817E-421F-F844-9FB1-F43237C6D900}"/>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15" name="Freeform 60">
              <a:extLst>
                <a:ext uri="{FF2B5EF4-FFF2-40B4-BE49-F238E27FC236}">
                  <a16:creationId xmlns:a16="http://schemas.microsoft.com/office/drawing/2014/main" id="{48D56390-BEEA-4F43-9063-DB039D273668}"/>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grpSp>
      <p:grpSp>
        <p:nvGrpSpPr>
          <p:cNvPr id="16" name="Group 55">
            <a:extLst>
              <a:ext uri="{FF2B5EF4-FFF2-40B4-BE49-F238E27FC236}">
                <a16:creationId xmlns:a16="http://schemas.microsoft.com/office/drawing/2014/main" id="{3FA16EF3-6A5D-FC49-96F7-C871D4EF2779}"/>
              </a:ext>
            </a:extLst>
          </p:cNvPr>
          <p:cNvGrpSpPr>
            <a:grpSpLocks/>
          </p:cNvGrpSpPr>
          <p:nvPr/>
        </p:nvGrpSpPr>
        <p:grpSpPr bwMode="auto">
          <a:xfrm>
            <a:off x="5449593" y="2579508"/>
            <a:ext cx="239770" cy="203188"/>
            <a:chOff x="3347" y="1468"/>
            <a:chExt cx="433" cy="433"/>
          </a:xfrm>
        </p:grpSpPr>
        <p:sp>
          <p:nvSpPr>
            <p:cNvPr id="17" name="Freeform 56">
              <a:extLst>
                <a:ext uri="{FF2B5EF4-FFF2-40B4-BE49-F238E27FC236}">
                  <a16:creationId xmlns:a16="http://schemas.microsoft.com/office/drawing/2014/main" id="{6353F8E6-DBE2-9444-AC22-074EB6CB9308}"/>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18" name="Freeform 57">
              <a:extLst>
                <a:ext uri="{FF2B5EF4-FFF2-40B4-BE49-F238E27FC236}">
                  <a16:creationId xmlns:a16="http://schemas.microsoft.com/office/drawing/2014/main" id="{17DBC285-A13E-1946-B773-0DD227924EC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19" name="Freeform 58">
              <a:extLst>
                <a:ext uri="{FF2B5EF4-FFF2-40B4-BE49-F238E27FC236}">
                  <a16:creationId xmlns:a16="http://schemas.microsoft.com/office/drawing/2014/main" id="{C2DBB515-3226-6B40-9DBF-DFE4D70EAFF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20" name="Freeform 59">
              <a:extLst>
                <a:ext uri="{FF2B5EF4-FFF2-40B4-BE49-F238E27FC236}">
                  <a16:creationId xmlns:a16="http://schemas.microsoft.com/office/drawing/2014/main" id="{C34B0506-630E-0744-8A09-337E044F045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21" name="Freeform 60">
              <a:extLst>
                <a:ext uri="{FF2B5EF4-FFF2-40B4-BE49-F238E27FC236}">
                  <a16:creationId xmlns:a16="http://schemas.microsoft.com/office/drawing/2014/main" id="{7C15627F-DBC9-A442-8370-DA58CAE38504}"/>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grpSp>
      <p:grpSp>
        <p:nvGrpSpPr>
          <p:cNvPr id="22" name="Group 55">
            <a:extLst>
              <a:ext uri="{FF2B5EF4-FFF2-40B4-BE49-F238E27FC236}">
                <a16:creationId xmlns:a16="http://schemas.microsoft.com/office/drawing/2014/main" id="{380BED4A-BAFA-A343-BE57-05AB835A28F4}"/>
              </a:ext>
            </a:extLst>
          </p:cNvPr>
          <p:cNvGrpSpPr>
            <a:grpSpLocks/>
          </p:cNvGrpSpPr>
          <p:nvPr/>
        </p:nvGrpSpPr>
        <p:grpSpPr bwMode="auto">
          <a:xfrm>
            <a:off x="6553098" y="2741960"/>
            <a:ext cx="239770" cy="203188"/>
            <a:chOff x="3347" y="1468"/>
            <a:chExt cx="433" cy="433"/>
          </a:xfrm>
        </p:grpSpPr>
        <p:sp>
          <p:nvSpPr>
            <p:cNvPr id="23" name="Freeform 56">
              <a:extLst>
                <a:ext uri="{FF2B5EF4-FFF2-40B4-BE49-F238E27FC236}">
                  <a16:creationId xmlns:a16="http://schemas.microsoft.com/office/drawing/2014/main" id="{1E9EC8A9-3ABB-A247-8825-FA4303391046}"/>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24" name="Freeform 57">
              <a:extLst>
                <a:ext uri="{FF2B5EF4-FFF2-40B4-BE49-F238E27FC236}">
                  <a16:creationId xmlns:a16="http://schemas.microsoft.com/office/drawing/2014/main" id="{561D9238-E34F-8241-A48E-F632F42D304E}"/>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25" name="Freeform 58">
              <a:extLst>
                <a:ext uri="{FF2B5EF4-FFF2-40B4-BE49-F238E27FC236}">
                  <a16:creationId xmlns:a16="http://schemas.microsoft.com/office/drawing/2014/main" id="{D1288B31-4FBA-2548-9274-D7259E1F481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26" name="Freeform 59">
              <a:extLst>
                <a:ext uri="{FF2B5EF4-FFF2-40B4-BE49-F238E27FC236}">
                  <a16:creationId xmlns:a16="http://schemas.microsoft.com/office/drawing/2014/main" id="{437E88D5-8932-8241-ADC7-2F8CB0A7AC13}"/>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27" name="Freeform 60">
              <a:extLst>
                <a:ext uri="{FF2B5EF4-FFF2-40B4-BE49-F238E27FC236}">
                  <a16:creationId xmlns:a16="http://schemas.microsoft.com/office/drawing/2014/main" id="{2D2A4CAB-0986-0A44-9D4A-BFF040E34E39}"/>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grpSp>
      <p:grpSp>
        <p:nvGrpSpPr>
          <p:cNvPr id="28" name="Group 55">
            <a:extLst>
              <a:ext uri="{FF2B5EF4-FFF2-40B4-BE49-F238E27FC236}">
                <a16:creationId xmlns:a16="http://schemas.microsoft.com/office/drawing/2014/main" id="{A00407AB-8095-D14C-9322-ED48BF4CAFE9}"/>
              </a:ext>
            </a:extLst>
          </p:cNvPr>
          <p:cNvGrpSpPr>
            <a:grpSpLocks/>
          </p:cNvGrpSpPr>
          <p:nvPr/>
        </p:nvGrpSpPr>
        <p:grpSpPr bwMode="auto">
          <a:xfrm>
            <a:off x="6816878" y="2627031"/>
            <a:ext cx="239770" cy="203188"/>
            <a:chOff x="3347" y="1468"/>
            <a:chExt cx="433" cy="433"/>
          </a:xfrm>
        </p:grpSpPr>
        <p:sp>
          <p:nvSpPr>
            <p:cNvPr id="29" name="Freeform 56">
              <a:extLst>
                <a:ext uri="{FF2B5EF4-FFF2-40B4-BE49-F238E27FC236}">
                  <a16:creationId xmlns:a16="http://schemas.microsoft.com/office/drawing/2014/main" id="{36D9AB0E-B6D5-1C44-AC32-D809B6F23A95}"/>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30" name="Freeform 57">
              <a:extLst>
                <a:ext uri="{FF2B5EF4-FFF2-40B4-BE49-F238E27FC236}">
                  <a16:creationId xmlns:a16="http://schemas.microsoft.com/office/drawing/2014/main" id="{18325754-045B-DD47-9920-D2388B8B040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31" name="Freeform 58">
              <a:extLst>
                <a:ext uri="{FF2B5EF4-FFF2-40B4-BE49-F238E27FC236}">
                  <a16:creationId xmlns:a16="http://schemas.microsoft.com/office/drawing/2014/main" id="{A3F6BBF3-F9C1-AF4A-83C4-317C569FFBA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32" name="Freeform 59">
              <a:extLst>
                <a:ext uri="{FF2B5EF4-FFF2-40B4-BE49-F238E27FC236}">
                  <a16:creationId xmlns:a16="http://schemas.microsoft.com/office/drawing/2014/main" id="{37C0A839-061A-2349-BEAA-D05E548A2998}"/>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sp>
          <p:nvSpPr>
            <p:cNvPr id="33" name="Freeform 60">
              <a:extLst>
                <a:ext uri="{FF2B5EF4-FFF2-40B4-BE49-F238E27FC236}">
                  <a16:creationId xmlns:a16="http://schemas.microsoft.com/office/drawing/2014/main" id="{FD5EB285-96C4-C247-8502-F9047625B1B9}"/>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mn-ea"/>
              </a:endParaRPr>
            </a:p>
          </p:txBody>
        </p:sp>
      </p:grpSp>
      <p:sp>
        <p:nvSpPr>
          <p:cNvPr id="42" name="テキスト ボックス 41">
            <a:extLst>
              <a:ext uri="{FF2B5EF4-FFF2-40B4-BE49-F238E27FC236}">
                <a16:creationId xmlns:a16="http://schemas.microsoft.com/office/drawing/2014/main" id="{83474563-6450-A845-A8C5-4540D8335564}"/>
              </a:ext>
            </a:extLst>
          </p:cNvPr>
          <p:cNvSpPr txBox="1"/>
          <p:nvPr/>
        </p:nvSpPr>
        <p:spPr>
          <a:xfrm>
            <a:off x="4344059" y="3297283"/>
            <a:ext cx="1164422" cy="561692"/>
          </a:xfrm>
          <a:prstGeom prst="rect">
            <a:avLst/>
          </a:prstGeom>
          <a:solidFill>
            <a:sysClr val="window" lastClr="FFFFFF"/>
          </a:solidFill>
          <a:ln w="25400" cap="flat" cmpd="sng" algn="ctr">
            <a:solidFill>
              <a:srgbClr val="9BBB59"/>
            </a:solidFill>
            <a:prstDash val="solid"/>
          </a:ln>
          <a:effectLst/>
        </p:spPr>
        <p:txBody>
          <a:bodyPr wrap="none" lIns="68580" tIns="34290" rIns="68580" bIns="3429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n-ea"/>
                <a:cs typeface="+mn-cs"/>
              </a:rPr>
              <a:t>放射</a:t>
            </a:r>
            <a:r>
              <a:rPr kumimoji="0" lang="ja-JP" altLang="en-US" sz="1600" b="1" i="0" u="sng" strike="noStrike" kern="0" cap="none" spc="0" normalizeH="0" baseline="0" noProof="0" dirty="0">
                <a:ln>
                  <a:noFill/>
                </a:ln>
                <a:solidFill>
                  <a:prstClr val="black"/>
                </a:solidFill>
                <a:effectLst/>
                <a:uLnTx/>
                <a:uFillTx/>
                <a:latin typeface="+mn-ea"/>
                <a:cs typeface="+mn-cs"/>
              </a:rPr>
              <a:t>線源</a:t>
            </a:r>
            <a:endParaRPr kumimoji="0" lang="en-US" altLang="ja-JP" sz="1600" b="1" i="0" u="sng" strike="noStrike" kern="0" cap="none" spc="0" normalizeH="0" baseline="0" noProof="0" dirty="0">
              <a:ln>
                <a:noFill/>
              </a:ln>
              <a:solidFill>
                <a:prstClr val="black"/>
              </a:solidFill>
              <a:effectLst/>
              <a:uLnTx/>
              <a:uFillTx/>
              <a:latin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n-ea"/>
                <a:cs typeface="+mn-cs"/>
              </a:rPr>
              <a:t>放射性物質</a:t>
            </a:r>
          </a:p>
        </p:txBody>
      </p:sp>
      <p:sp>
        <p:nvSpPr>
          <p:cNvPr id="43" name="テキスト ボックス 42">
            <a:extLst>
              <a:ext uri="{FF2B5EF4-FFF2-40B4-BE49-F238E27FC236}">
                <a16:creationId xmlns:a16="http://schemas.microsoft.com/office/drawing/2014/main" id="{8FE7955C-D36B-B94A-8DE0-4ABF6D015FEA}"/>
              </a:ext>
            </a:extLst>
          </p:cNvPr>
          <p:cNvSpPr txBox="1"/>
          <p:nvPr/>
        </p:nvSpPr>
        <p:spPr>
          <a:xfrm>
            <a:off x="4566819" y="3902758"/>
            <a:ext cx="4233924" cy="1146468"/>
          </a:xfrm>
          <a:prstGeom prst="rect">
            <a:avLst/>
          </a:prstGeom>
          <a:noFill/>
        </p:spPr>
        <p:txBody>
          <a:bodyPr wrap="square" lIns="68580" tIns="34290" rIns="68580" bIns="34290" rtlCol="0">
            <a:spAutoFit/>
          </a:bodyPr>
          <a:lstStyle/>
          <a:p>
            <a:pPr defTabSz="457200"/>
            <a:r>
              <a:rPr lang="ja-JP" altLang="en-US" sz="1400" b="1" dirty="0">
                <a:solidFill>
                  <a:srgbClr val="FF0000"/>
                </a:solidFill>
                <a:latin typeface="+mn-ea"/>
              </a:rPr>
              <a:t>放射線を出す物質</a:t>
            </a:r>
            <a:endParaRPr lang="en-US" altLang="ja-JP" sz="1400" b="1" dirty="0">
              <a:solidFill>
                <a:srgbClr val="FF0000"/>
              </a:solidFill>
              <a:latin typeface="+mn-ea"/>
            </a:endParaRPr>
          </a:p>
          <a:p>
            <a:pPr defTabSz="457200"/>
            <a:r>
              <a:rPr lang="ja-JP" altLang="en-US" sz="1400" dirty="0">
                <a:solidFill>
                  <a:prstClr val="black"/>
                </a:solidFill>
                <a:latin typeface="+mn-ea"/>
              </a:rPr>
              <a:t>気体、液体、固体、エアロゾル（液滴）といった形状がある。</a:t>
            </a:r>
            <a:endParaRPr lang="en-US" altLang="ja-JP" sz="1400" dirty="0">
              <a:solidFill>
                <a:prstClr val="black"/>
              </a:solidFill>
              <a:latin typeface="+mn-ea"/>
            </a:endParaRPr>
          </a:p>
          <a:p>
            <a:pPr defTabSz="457200"/>
            <a:r>
              <a:rPr lang="ja-JP" altLang="en-US" sz="1400" dirty="0">
                <a:solidFill>
                  <a:prstClr val="black"/>
                </a:solidFill>
                <a:latin typeface="+mn-ea"/>
              </a:rPr>
              <a:t>放射性物質を漏れないように容器に密封したものが密封線源</a:t>
            </a:r>
          </a:p>
        </p:txBody>
      </p:sp>
      <p:sp>
        <p:nvSpPr>
          <p:cNvPr id="44" name="テキスト ボックス 43">
            <a:extLst>
              <a:ext uri="{FF2B5EF4-FFF2-40B4-BE49-F238E27FC236}">
                <a16:creationId xmlns:a16="http://schemas.microsoft.com/office/drawing/2014/main" id="{4D5B8A8D-1D77-D847-861E-695BC7497F0F}"/>
              </a:ext>
            </a:extLst>
          </p:cNvPr>
          <p:cNvSpPr txBox="1"/>
          <p:nvPr/>
        </p:nvSpPr>
        <p:spPr>
          <a:xfrm>
            <a:off x="327573" y="1844141"/>
            <a:ext cx="2678205" cy="1146468"/>
          </a:xfrm>
          <a:prstGeom prst="rect">
            <a:avLst/>
          </a:prstGeom>
          <a:noFill/>
        </p:spPr>
        <p:txBody>
          <a:bodyPr wrap="square" lIns="68580" tIns="34290" rIns="68580" bIns="34290" rtlCol="0">
            <a:spAutoFit/>
          </a:bodyPr>
          <a:lstStyle/>
          <a:p>
            <a:pPr defTabSz="457200"/>
            <a:r>
              <a:rPr lang="ja-JP" altLang="en-US" sz="1400" b="1" dirty="0">
                <a:solidFill>
                  <a:srgbClr val="FF0000"/>
                </a:solidFill>
                <a:latin typeface="+mn-ea"/>
              </a:rPr>
              <a:t>放射性物質から出てくる</a:t>
            </a:r>
            <a:endParaRPr lang="en-US" altLang="ja-JP" sz="1400" b="1" dirty="0">
              <a:solidFill>
                <a:srgbClr val="FF0000"/>
              </a:solidFill>
              <a:latin typeface="+mn-ea"/>
            </a:endParaRPr>
          </a:p>
          <a:p>
            <a:pPr defTabSz="457200"/>
            <a:r>
              <a:rPr lang="ja-JP" altLang="en-US" sz="1400" b="1" dirty="0">
                <a:solidFill>
                  <a:srgbClr val="FF0000"/>
                </a:solidFill>
                <a:latin typeface="+mn-ea"/>
              </a:rPr>
              <a:t>エネルギー</a:t>
            </a:r>
            <a:endParaRPr lang="en-US" altLang="ja-JP" sz="1400" b="1" dirty="0">
              <a:solidFill>
                <a:srgbClr val="FF0000"/>
              </a:solidFill>
              <a:latin typeface="+mn-ea"/>
            </a:endParaRPr>
          </a:p>
          <a:p>
            <a:pPr lvl="1" defTabSz="457200"/>
            <a:r>
              <a:rPr lang="ja-JP" altLang="en-US" sz="1400" dirty="0">
                <a:solidFill>
                  <a:prstClr val="black"/>
                </a:solidFill>
                <a:latin typeface="+mn-ea"/>
              </a:rPr>
              <a:t>ガンマ（</a:t>
            </a:r>
            <a:r>
              <a:rPr lang="en-US" altLang="ja-JP" sz="1400" dirty="0" err="1">
                <a:solidFill>
                  <a:prstClr val="black"/>
                </a:solidFill>
                <a:latin typeface="+mn-ea"/>
              </a:rPr>
              <a:t>γ</a:t>
            </a:r>
            <a:r>
              <a:rPr lang="ja-JP" altLang="en-US" sz="1400" dirty="0">
                <a:solidFill>
                  <a:prstClr val="black"/>
                </a:solidFill>
                <a:latin typeface="+mn-ea"/>
              </a:rPr>
              <a:t>）線</a:t>
            </a:r>
            <a:endParaRPr lang="en-US" altLang="ja-JP" sz="1400" dirty="0">
              <a:solidFill>
                <a:prstClr val="black"/>
              </a:solidFill>
              <a:latin typeface="+mn-ea"/>
            </a:endParaRPr>
          </a:p>
          <a:p>
            <a:pPr lvl="1" defTabSz="457200"/>
            <a:r>
              <a:rPr lang="ja-JP" altLang="en-US" sz="1400" dirty="0">
                <a:solidFill>
                  <a:prstClr val="black"/>
                </a:solidFill>
                <a:latin typeface="+mn-ea"/>
              </a:rPr>
              <a:t>ベータ（</a:t>
            </a:r>
            <a:r>
              <a:rPr lang="en-US" altLang="ja-JP" sz="1400" dirty="0">
                <a:solidFill>
                  <a:prstClr val="black"/>
                </a:solidFill>
                <a:latin typeface="+mn-ea"/>
              </a:rPr>
              <a:t>β</a:t>
            </a:r>
            <a:r>
              <a:rPr lang="ja-JP" altLang="en-US" sz="1400" dirty="0">
                <a:solidFill>
                  <a:prstClr val="black"/>
                </a:solidFill>
                <a:latin typeface="+mn-ea"/>
              </a:rPr>
              <a:t>）線</a:t>
            </a:r>
            <a:endParaRPr lang="en-US" altLang="ja-JP" sz="1400" dirty="0">
              <a:solidFill>
                <a:prstClr val="black"/>
              </a:solidFill>
              <a:latin typeface="+mn-ea"/>
            </a:endParaRPr>
          </a:p>
          <a:p>
            <a:pPr lvl="1" defTabSz="457200"/>
            <a:r>
              <a:rPr lang="ja-JP" altLang="en-US" sz="1400" dirty="0">
                <a:solidFill>
                  <a:prstClr val="black"/>
                </a:solidFill>
                <a:latin typeface="+mn-ea"/>
              </a:rPr>
              <a:t>アルファ（</a:t>
            </a:r>
            <a:r>
              <a:rPr lang="en-US" altLang="ja-JP" sz="1400" dirty="0">
                <a:solidFill>
                  <a:prstClr val="black"/>
                </a:solidFill>
                <a:latin typeface="+mn-ea"/>
              </a:rPr>
              <a:t>α</a:t>
            </a:r>
            <a:r>
              <a:rPr lang="ja-JP" altLang="en-US" sz="1400" dirty="0">
                <a:solidFill>
                  <a:prstClr val="black"/>
                </a:solidFill>
                <a:latin typeface="+mn-ea"/>
              </a:rPr>
              <a:t>）線　など</a:t>
            </a:r>
            <a:endParaRPr lang="en-US" altLang="ja-JP" sz="1400" dirty="0">
              <a:solidFill>
                <a:prstClr val="black"/>
              </a:solidFill>
              <a:latin typeface="+mn-ea"/>
            </a:endParaRPr>
          </a:p>
        </p:txBody>
      </p:sp>
      <p:sp>
        <p:nvSpPr>
          <p:cNvPr id="45" name="テキスト ボックス 44">
            <a:extLst>
              <a:ext uri="{FF2B5EF4-FFF2-40B4-BE49-F238E27FC236}">
                <a16:creationId xmlns:a16="http://schemas.microsoft.com/office/drawing/2014/main" id="{B3E4D5E3-36F6-7348-820C-31433756D3D9}"/>
              </a:ext>
            </a:extLst>
          </p:cNvPr>
          <p:cNvSpPr txBox="1"/>
          <p:nvPr/>
        </p:nvSpPr>
        <p:spPr>
          <a:xfrm>
            <a:off x="1725706" y="1511372"/>
            <a:ext cx="754053" cy="315471"/>
          </a:xfrm>
          <a:prstGeom prst="rect">
            <a:avLst/>
          </a:prstGeom>
          <a:solidFill>
            <a:sysClr val="window" lastClr="FFFFFF"/>
          </a:solidFill>
          <a:ln w="25400" cap="flat" cmpd="sng" algn="ctr">
            <a:solidFill>
              <a:srgbClr val="9BBB59"/>
            </a:solidFill>
            <a:prstDash val="solid"/>
          </a:ln>
          <a:effectLst/>
        </p:spPr>
        <p:txBody>
          <a:bodyPr wrap="none" lIns="68580" tIns="34290" rIns="68580" bIns="3429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n-ea"/>
                <a:cs typeface="+mn-cs"/>
              </a:rPr>
              <a:t>放射線</a:t>
            </a:r>
          </a:p>
        </p:txBody>
      </p:sp>
      <p:sp>
        <p:nvSpPr>
          <p:cNvPr id="46" name="テキスト ボックス 45">
            <a:extLst>
              <a:ext uri="{FF2B5EF4-FFF2-40B4-BE49-F238E27FC236}">
                <a16:creationId xmlns:a16="http://schemas.microsoft.com/office/drawing/2014/main" id="{82D204A7-5AB9-304D-857B-B16C794FB12D}"/>
              </a:ext>
            </a:extLst>
          </p:cNvPr>
          <p:cNvSpPr txBox="1"/>
          <p:nvPr/>
        </p:nvSpPr>
        <p:spPr>
          <a:xfrm>
            <a:off x="4408180" y="5285291"/>
            <a:ext cx="754053" cy="315471"/>
          </a:xfrm>
          <a:prstGeom prst="rect">
            <a:avLst/>
          </a:prstGeom>
          <a:solidFill>
            <a:sysClr val="window" lastClr="FFFFFF"/>
          </a:solidFill>
          <a:ln w="25400" cap="flat" cmpd="sng" algn="ctr">
            <a:solidFill>
              <a:srgbClr val="9BBB59"/>
            </a:solidFill>
            <a:prstDash val="solid"/>
          </a:ln>
          <a:effectLst/>
        </p:spPr>
        <p:txBody>
          <a:bodyPr wrap="none" lIns="68580" tIns="34290" rIns="68580" bIns="3429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n-ea"/>
                <a:cs typeface="+mn-cs"/>
              </a:rPr>
              <a:t>放射能</a:t>
            </a:r>
            <a:endParaRPr kumimoji="0" lang="en-US" altLang="ja-JP" sz="1600" b="1" i="0" u="none" strike="noStrike" kern="0" cap="none" spc="0" normalizeH="0" baseline="0" noProof="0" dirty="0">
              <a:ln>
                <a:noFill/>
              </a:ln>
              <a:solidFill>
                <a:prstClr val="black"/>
              </a:solidFill>
              <a:effectLst/>
              <a:uLnTx/>
              <a:uFillTx/>
              <a:latin typeface="+mn-ea"/>
              <a:cs typeface="+mn-cs"/>
            </a:endParaRPr>
          </a:p>
        </p:txBody>
      </p:sp>
      <p:sp>
        <p:nvSpPr>
          <p:cNvPr id="47" name="テキスト ボックス 46">
            <a:extLst>
              <a:ext uri="{FF2B5EF4-FFF2-40B4-BE49-F238E27FC236}">
                <a16:creationId xmlns:a16="http://schemas.microsoft.com/office/drawing/2014/main" id="{4E80B9A9-419E-4C45-80CD-43D11A893A6C}"/>
              </a:ext>
            </a:extLst>
          </p:cNvPr>
          <p:cNvSpPr txBox="1"/>
          <p:nvPr/>
        </p:nvSpPr>
        <p:spPr>
          <a:xfrm>
            <a:off x="4567302" y="5629009"/>
            <a:ext cx="4233441" cy="931024"/>
          </a:xfrm>
          <a:prstGeom prst="rect">
            <a:avLst/>
          </a:prstGeom>
          <a:noFill/>
        </p:spPr>
        <p:txBody>
          <a:bodyPr wrap="square" lIns="68580" tIns="34290" rIns="68580" bIns="34290" rtlCol="0">
            <a:spAutoFit/>
          </a:bodyPr>
          <a:lstStyle/>
          <a:p>
            <a:pPr defTabSz="457200"/>
            <a:r>
              <a:rPr lang="ja-JP" altLang="en-US" sz="1400" dirty="0">
                <a:solidFill>
                  <a:prstClr val="black"/>
                </a:solidFill>
                <a:latin typeface="+mn-ea"/>
              </a:rPr>
              <a:t>放射性物質が</a:t>
            </a:r>
            <a:r>
              <a:rPr lang="ja-JP" altLang="en-US" sz="1400" b="1" dirty="0">
                <a:solidFill>
                  <a:srgbClr val="FF0000"/>
                </a:solidFill>
                <a:latin typeface="+mn-ea"/>
              </a:rPr>
              <a:t>放射線を出す能力</a:t>
            </a:r>
            <a:endParaRPr lang="en-US" altLang="ja-JP" sz="1400" b="1" dirty="0">
              <a:solidFill>
                <a:srgbClr val="FF0000"/>
              </a:solidFill>
              <a:latin typeface="+mn-ea"/>
            </a:endParaRPr>
          </a:p>
          <a:p>
            <a:pPr defTabSz="457200"/>
            <a:endParaRPr lang="en-US" altLang="ja-JP" sz="1400" dirty="0">
              <a:solidFill>
                <a:prstClr val="black"/>
              </a:solidFill>
              <a:latin typeface="+mn-ea"/>
            </a:endParaRPr>
          </a:p>
          <a:p>
            <a:pPr defTabSz="457200"/>
            <a:r>
              <a:rPr lang="ja-JP" altLang="en-US" sz="1400" dirty="0">
                <a:solidFill>
                  <a:prstClr val="black"/>
                </a:solidFill>
                <a:latin typeface="+mn-ea"/>
              </a:rPr>
              <a:t>同じ放射性物質では、数値が大きいほど、たくさんの放射線が出ている。</a:t>
            </a:r>
            <a:endParaRPr lang="en-US" altLang="ja-JP" sz="1400" dirty="0">
              <a:solidFill>
                <a:prstClr val="black"/>
              </a:solidFill>
              <a:latin typeface="+mn-ea"/>
            </a:endParaRPr>
          </a:p>
        </p:txBody>
      </p:sp>
      <p:sp>
        <p:nvSpPr>
          <p:cNvPr id="48" name="テキスト ボックス 47">
            <a:extLst>
              <a:ext uri="{FF2B5EF4-FFF2-40B4-BE49-F238E27FC236}">
                <a16:creationId xmlns:a16="http://schemas.microsoft.com/office/drawing/2014/main" id="{891D2C39-457B-D946-9E42-09CEFA180446}"/>
              </a:ext>
            </a:extLst>
          </p:cNvPr>
          <p:cNvSpPr txBox="1"/>
          <p:nvPr/>
        </p:nvSpPr>
        <p:spPr>
          <a:xfrm>
            <a:off x="642458" y="5051601"/>
            <a:ext cx="196344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a:r>
              <a:rPr lang="ja-JP" altLang="en-US" dirty="0">
                <a:solidFill>
                  <a:srgbClr val="0000FF"/>
                </a:solidFill>
                <a:latin typeface="+mn-ea"/>
              </a:rPr>
              <a:t>五感で感じられないが、測定器で検知できる</a:t>
            </a:r>
          </a:p>
        </p:txBody>
      </p:sp>
      <p:sp>
        <p:nvSpPr>
          <p:cNvPr id="49" name="Text Box 40">
            <a:extLst>
              <a:ext uri="{FF2B5EF4-FFF2-40B4-BE49-F238E27FC236}">
                <a16:creationId xmlns:a16="http://schemas.microsoft.com/office/drawing/2014/main" id="{C66B9AEE-9635-544D-869F-DBE27C5D600C}"/>
              </a:ext>
            </a:extLst>
          </p:cNvPr>
          <p:cNvSpPr txBox="1">
            <a:spLocks noChangeArrowheads="1"/>
          </p:cNvSpPr>
          <p:nvPr/>
        </p:nvSpPr>
        <p:spPr bwMode="auto">
          <a:xfrm>
            <a:off x="327574" y="4062781"/>
            <a:ext cx="2678205" cy="715581"/>
          </a:xfrm>
          <a:prstGeom prst="rect">
            <a:avLst/>
          </a:prstGeom>
          <a:noFill/>
          <a:ln w="9525">
            <a:noFill/>
            <a:miter lim="800000"/>
            <a:headEnd/>
            <a:tailEnd/>
          </a:ln>
        </p:spPr>
        <p:txBody>
          <a:bodyPr wrap="square" lIns="68580" tIns="34290" rIns="68580" bIns="34290">
            <a:spAutoFit/>
          </a:bodyPr>
          <a:lstStyle/>
          <a:p>
            <a:pPr defTabSz="685800">
              <a:spcBef>
                <a:spcPct val="50000"/>
              </a:spcBef>
            </a:pPr>
            <a:r>
              <a:rPr kumimoji="0" lang="en-US" altLang="ja-JP" sz="1200" dirty="0">
                <a:solidFill>
                  <a:prstClr val="black"/>
                </a:solidFill>
                <a:latin typeface="+mn-ea"/>
              </a:rPr>
              <a:t>X</a:t>
            </a:r>
            <a:r>
              <a:rPr kumimoji="0" lang="ja-JP" altLang="en-US" sz="1200" dirty="0">
                <a:solidFill>
                  <a:prstClr val="black"/>
                </a:solidFill>
                <a:latin typeface="+mn-ea"/>
              </a:rPr>
              <a:t>線は原子核の外で発生する電磁波</a:t>
            </a:r>
            <a:endParaRPr lang="en-US" altLang="ja-JP" sz="1200" dirty="0">
              <a:solidFill>
                <a:prstClr val="black"/>
              </a:solidFill>
              <a:latin typeface="+mn-ea"/>
            </a:endParaRPr>
          </a:p>
          <a:p>
            <a:pPr defTabSz="685800">
              <a:spcBef>
                <a:spcPct val="50000"/>
              </a:spcBef>
            </a:pPr>
            <a:r>
              <a:rPr kumimoji="0" lang="ja-JP" altLang="en-US" sz="1200" dirty="0">
                <a:solidFill>
                  <a:prstClr val="black"/>
                </a:solidFill>
                <a:latin typeface="+mn-ea"/>
              </a:rPr>
              <a:t>放射線発生装置から放出される。（病院や検診でのレントゲン撮影）</a:t>
            </a:r>
          </a:p>
        </p:txBody>
      </p:sp>
      <p:sp>
        <p:nvSpPr>
          <p:cNvPr id="50" name="テキスト ボックス 49">
            <a:extLst>
              <a:ext uri="{FF2B5EF4-FFF2-40B4-BE49-F238E27FC236}">
                <a16:creationId xmlns:a16="http://schemas.microsoft.com/office/drawing/2014/main" id="{9D8D5CA2-0960-9743-88F7-99F437EF2449}"/>
              </a:ext>
            </a:extLst>
          </p:cNvPr>
          <p:cNvSpPr txBox="1"/>
          <p:nvPr/>
        </p:nvSpPr>
        <p:spPr>
          <a:xfrm>
            <a:off x="327574" y="3070063"/>
            <a:ext cx="2129117" cy="738664"/>
          </a:xfrm>
          <a:prstGeom prst="rect">
            <a:avLst/>
          </a:prstGeom>
          <a:noFill/>
        </p:spPr>
        <p:txBody>
          <a:bodyPr wrap="square" rtlCol="0">
            <a:spAutoFit/>
          </a:bodyPr>
          <a:lstStyle/>
          <a:p>
            <a:r>
              <a:rPr kumimoji="1" lang="ja-JP" altLang="en-US" sz="1400"/>
              <a:t>空間中、物質を通過するときの</a:t>
            </a:r>
            <a:r>
              <a:rPr kumimoji="1" lang="ja-JP" altLang="en-US" sz="1400">
                <a:solidFill>
                  <a:srgbClr val="FF0000"/>
                </a:solidFill>
              </a:rPr>
              <a:t>エネルギーの放出</a:t>
            </a:r>
            <a:r>
              <a:rPr kumimoji="1" lang="ja-JP" altLang="en-US" sz="1400"/>
              <a:t>あるいは</a:t>
            </a:r>
            <a:r>
              <a:rPr kumimoji="1" lang="ja-JP" altLang="en-US" sz="1400">
                <a:solidFill>
                  <a:srgbClr val="FF0000"/>
                </a:solidFill>
              </a:rPr>
              <a:t>伝播</a:t>
            </a:r>
          </a:p>
        </p:txBody>
      </p:sp>
      <p:sp>
        <p:nvSpPr>
          <p:cNvPr id="34" name="スライド番号プレースホルダー 33">
            <a:extLst>
              <a:ext uri="{FF2B5EF4-FFF2-40B4-BE49-F238E27FC236}">
                <a16:creationId xmlns:a16="http://schemas.microsoft.com/office/drawing/2014/main" id="{2A6C4ED2-22E8-2C4E-ABC3-1FD78AB123D4}"/>
              </a:ext>
            </a:extLst>
          </p:cNvPr>
          <p:cNvSpPr>
            <a:spLocks noGrp="1"/>
          </p:cNvSpPr>
          <p:nvPr>
            <p:ph type="sldNum" sz="quarter" idx="12"/>
          </p:nvPr>
        </p:nvSpPr>
        <p:spPr/>
        <p:txBody>
          <a:bodyPr/>
          <a:lstStyle/>
          <a:p>
            <a:fld id="{58DD1769-DAE9-6C4E-82F4-B62273FFA290}" type="slidenum">
              <a:rPr kumimoji="1" lang="ja-JP" altLang="en-US" smtClean="0"/>
              <a:t>2</a:t>
            </a:fld>
            <a:endParaRPr kumimoji="1" lang="ja-JP" altLang="en-US"/>
          </a:p>
        </p:txBody>
      </p:sp>
    </p:spTree>
    <p:extLst>
      <p:ext uri="{BB962C8B-B14F-4D97-AF65-F5344CB8AC3E}">
        <p14:creationId xmlns:p14="http://schemas.microsoft.com/office/powerpoint/2010/main" val="1939083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882B58-03A0-B843-9E6C-061EDF6AF716}"/>
              </a:ext>
            </a:extLst>
          </p:cNvPr>
          <p:cNvSpPr>
            <a:spLocks noGrp="1"/>
          </p:cNvSpPr>
          <p:nvPr>
            <p:ph type="title"/>
          </p:nvPr>
        </p:nvSpPr>
        <p:spPr/>
        <p:txBody>
          <a:bodyPr/>
          <a:lstStyle/>
          <a:p>
            <a:r>
              <a:rPr kumimoji="1" lang="ja-JP" altLang="en-US"/>
              <a:t>放射線の種類</a:t>
            </a:r>
          </a:p>
        </p:txBody>
      </p:sp>
      <p:sp>
        <p:nvSpPr>
          <p:cNvPr id="12" name="テキスト ボックス 11">
            <a:extLst>
              <a:ext uri="{FF2B5EF4-FFF2-40B4-BE49-F238E27FC236}">
                <a16:creationId xmlns:a16="http://schemas.microsoft.com/office/drawing/2014/main" id="{F49630EC-89B9-0B4C-AD70-7C3BCB59EDB1}"/>
              </a:ext>
            </a:extLst>
          </p:cNvPr>
          <p:cNvSpPr txBox="1"/>
          <p:nvPr/>
        </p:nvSpPr>
        <p:spPr>
          <a:xfrm>
            <a:off x="429124" y="1520799"/>
            <a:ext cx="1338828" cy="369332"/>
          </a:xfrm>
          <a:prstGeom prst="rect">
            <a:avLst/>
          </a:prstGeom>
        </p:spPr>
        <p:style>
          <a:lnRef idx="2">
            <a:schemeClr val="accent2"/>
          </a:lnRef>
          <a:fillRef idx="1">
            <a:schemeClr val="lt1"/>
          </a:fillRef>
          <a:effectRef idx="0">
            <a:schemeClr val="accent2"/>
          </a:effectRef>
          <a:fontRef idx="minor">
            <a:schemeClr val="dk1"/>
          </a:fontRef>
        </p:style>
        <p:txBody>
          <a:bodyPr vert="horz" wrap="none" rtlCol="0" anchor="ctr">
            <a:spAutoFit/>
          </a:bodyPr>
          <a:lstStyle/>
          <a:p>
            <a:r>
              <a:rPr kumimoji="1" lang="ja-JP" altLang="en-US"/>
              <a:t>電離放射線</a:t>
            </a:r>
          </a:p>
        </p:txBody>
      </p:sp>
      <p:sp>
        <p:nvSpPr>
          <p:cNvPr id="13" name="テキスト ボックス 12">
            <a:extLst>
              <a:ext uri="{FF2B5EF4-FFF2-40B4-BE49-F238E27FC236}">
                <a16:creationId xmlns:a16="http://schemas.microsoft.com/office/drawing/2014/main" id="{9DFC85AD-6F60-1E47-BCDE-4FCC9D058A77}"/>
              </a:ext>
            </a:extLst>
          </p:cNvPr>
          <p:cNvSpPr txBox="1"/>
          <p:nvPr/>
        </p:nvSpPr>
        <p:spPr>
          <a:xfrm>
            <a:off x="429124" y="5842610"/>
            <a:ext cx="1569660" cy="369332"/>
          </a:xfrm>
          <a:prstGeom prst="rect">
            <a:avLst/>
          </a:prstGeom>
        </p:spPr>
        <p:style>
          <a:lnRef idx="2">
            <a:schemeClr val="accent5"/>
          </a:lnRef>
          <a:fillRef idx="1">
            <a:schemeClr val="lt1"/>
          </a:fillRef>
          <a:effectRef idx="0">
            <a:schemeClr val="accent5"/>
          </a:effectRef>
          <a:fontRef idx="minor">
            <a:schemeClr val="dk1"/>
          </a:fontRef>
        </p:style>
        <p:txBody>
          <a:bodyPr vert="horz" wrap="none" rtlCol="0" anchor="ctr">
            <a:spAutoFit/>
          </a:bodyPr>
          <a:lstStyle/>
          <a:p>
            <a:r>
              <a:rPr kumimoji="1" lang="ja-JP" altLang="en-US"/>
              <a:t>非電離放射線</a:t>
            </a:r>
          </a:p>
        </p:txBody>
      </p:sp>
      <p:sp>
        <p:nvSpPr>
          <p:cNvPr id="14" name="テキスト ボックス 13">
            <a:extLst>
              <a:ext uri="{FF2B5EF4-FFF2-40B4-BE49-F238E27FC236}">
                <a16:creationId xmlns:a16="http://schemas.microsoft.com/office/drawing/2014/main" id="{DE1E2A12-3383-E84C-BC63-F9E03D0F8DF4}"/>
              </a:ext>
            </a:extLst>
          </p:cNvPr>
          <p:cNvSpPr txBox="1"/>
          <p:nvPr/>
        </p:nvSpPr>
        <p:spPr>
          <a:xfrm>
            <a:off x="1598674" y="2947934"/>
            <a:ext cx="800219" cy="338554"/>
          </a:xfrm>
          <a:prstGeom prst="rect">
            <a:avLst/>
          </a:prstGeom>
          <a:noFill/>
        </p:spPr>
        <p:txBody>
          <a:bodyPr wrap="none" rtlCol="0">
            <a:spAutoFit/>
          </a:bodyPr>
          <a:lstStyle/>
          <a:p>
            <a:r>
              <a:rPr kumimoji="1" lang="ja-JP" altLang="en-US" sz="1600"/>
              <a:t>粒子線</a:t>
            </a:r>
          </a:p>
        </p:txBody>
      </p:sp>
      <p:sp>
        <p:nvSpPr>
          <p:cNvPr id="15" name="テキスト ボックス 14">
            <a:extLst>
              <a:ext uri="{FF2B5EF4-FFF2-40B4-BE49-F238E27FC236}">
                <a16:creationId xmlns:a16="http://schemas.microsoft.com/office/drawing/2014/main" id="{333B2D5C-B2E4-654F-9CF9-C98763AC92C0}"/>
              </a:ext>
            </a:extLst>
          </p:cNvPr>
          <p:cNvSpPr txBox="1"/>
          <p:nvPr/>
        </p:nvSpPr>
        <p:spPr>
          <a:xfrm>
            <a:off x="3089093" y="2159861"/>
            <a:ext cx="1210588" cy="338554"/>
          </a:xfrm>
          <a:prstGeom prst="rect">
            <a:avLst/>
          </a:prstGeom>
          <a:noFill/>
        </p:spPr>
        <p:txBody>
          <a:bodyPr wrap="none" rtlCol="0">
            <a:spAutoFit/>
          </a:bodyPr>
          <a:lstStyle/>
          <a:p>
            <a:r>
              <a:rPr kumimoji="1" lang="ja-JP" altLang="en-US" sz="1600"/>
              <a:t>荷電粒子線</a:t>
            </a:r>
          </a:p>
        </p:txBody>
      </p:sp>
      <p:sp>
        <p:nvSpPr>
          <p:cNvPr id="17" name="テキスト ボックス 16">
            <a:extLst>
              <a:ext uri="{FF2B5EF4-FFF2-40B4-BE49-F238E27FC236}">
                <a16:creationId xmlns:a16="http://schemas.microsoft.com/office/drawing/2014/main" id="{2678D887-C0F3-5E44-B9DE-4A2EBEC58358}"/>
              </a:ext>
            </a:extLst>
          </p:cNvPr>
          <p:cNvSpPr txBox="1"/>
          <p:nvPr/>
        </p:nvSpPr>
        <p:spPr>
          <a:xfrm>
            <a:off x="4572000" y="1347397"/>
            <a:ext cx="3877985" cy="338554"/>
          </a:xfrm>
          <a:prstGeom prst="rect">
            <a:avLst/>
          </a:prstGeom>
          <a:noFill/>
        </p:spPr>
        <p:txBody>
          <a:bodyPr wrap="none" rtlCol="0">
            <a:spAutoFit/>
          </a:bodyPr>
          <a:lstStyle/>
          <a:p>
            <a:r>
              <a:rPr kumimoji="1" lang="en-US" altLang="ja-JP" sz="1600" dirty="0">
                <a:solidFill>
                  <a:srgbClr val="FF0000"/>
                </a:solidFill>
              </a:rPr>
              <a:t>α</a:t>
            </a:r>
            <a:r>
              <a:rPr kumimoji="1" lang="ja-JP" altLang="en-US" sz="1600" dirty="0">
                <a:solidFill>
                  <a:srgbClr val="FF0000"/>
                </a:solidFill>
              </a:rPr>
              <a:t>線</a:t>
            </a:r>
            <a:r>
              <a:rPr kumimoji="1" lang="ja-JP" altLang="en-US" sz="1600" dirty="0"/>
              <a:t>；原子核から出るヘリウムの原子核</a:t>
            </a:r>
          </a:p>
        </p:txBody>
      </p:sp>
      <p:sp>
        <p:nvSpPr>
          <p:cNvPr id="18" name="テキスト ボックス 17">
            <a:extLst>
              <a:ext uri="{FF2B5EF4-FFF2-40B4-BE49-F238E27FC236}">
                <a16:creationId xmlns:a16="http://schemas.microsoft.com/office/drawing/2014/main" id="{49EDF4BA-EA82-7D4D-8435-D4C894DFFFE9}"/>
              </a:ext>
            </a:extLst>
          </p:cNvPr>
          <p:cNvSpPr txBox="1"/>
          <p:nvPr/>
        </p:nvSpPr>
        <p:spPr>
          <a:xfrm>
            <a:off x="4590365" y="1753629"/>
            <a:ext cx="2646878" cy="338554"/>
          </a:xfrm>
          <a:prstGeom prst="rect">
            <a:avLst/>
          </a:prstGeom>
          <a:noFill/>
        </p:spPr>
        <p:txBody>
          <a:bodyPr wrap="none" rtlCol="0">
            <a:spAutoFit/>
          </a:bodyPr>
          <a:lstStyle/>
          <a:p>
            <a:r>
              <a:rPr kumimoji="1" lang="en-US" altLang="ja-JP" sz="1600" dirty="0">
                <a:solidFill>
                  <a:srgbClr val="FF0000"/>
                </a:solidFill>
              </a:rPr>
              <a:t>β</a:t>
            </a:r>
            <a:r>
              <a:rPr kumimoji="1" lang="ja-JP" altLang="en-US" sz="1600" dirty="0">
                <a:solidFill>
                  <a:srgbClr val="FF0000"/>
                </a:solidFill>
              </a:rPr>
              <a:t>線</a:t>
            </a:r>
            <a:r>
              <a:rPr kumimoji="1" lang="ja-JP" altLang="en-US" sz="1600" dirty="0"/>
              <a:t>；原子核から出る電子</a:t>
            </a:r>
          </a:p>
        </p:txBody>
      </p:sp>
      <p:sp>
        <p:nvSpPr>
          <p:cNvPr id="19" name="テキスト ボックス 18">
            <a:extLst>
              <a:ext uri="{FF2B5EF4-FFF2-40B4-BE49-F238E27FC236}">
                <a16:creationId xmlns:a16="http://schemas.microsoft.com/office/drawing/2014/main" id="{B0330039-AFDF-4245-A617-9B84BE0B0F14}"/>
              </a:ext>
            </a:extLst>
          </p:cNvPr>
          <p:cNvSpPr txBox="1"/>
          <p:nvPr/>
        </p:nvSpPr>
        <p:spPr>
          <a:xfrm>
            <a:off x="4572000" y="2159861"/>
            <a:ext cx="4288353" cy="338554"/>
          </a:xfrm>
          <a:prstGeom prst="rect">
            <a:avLst/>
          </a:prstGeom>
          <a:noFill/>
        </p:spPr>
        <p:txBody>
          <a:bodyPr wrap="none" rtlCol="0">
            <a:spAutoFit/>
          </a:bodyPr>
          <a:lstStyle/>
          <a:p>
            <a:r>
              <a:rPr kumimoji="1" lang="ja-JP" altLang="en-US" sz="1600"/>
              <a:t>陽子線、重陽子線、三重陽子線、重イオン線</a:t>
            </a:r>
          </a:p>
        </p:txBody>
      </p:sp>
      <p:sp>
        <p:nvSpPr>
          <p:cNvPr id="20" name="テキスト ボックス 19">
            <a:extLst>
              <a:ext uri="{FF2B5EF4-FFF2-40B4-BE49-F238E27FC236}">
                <a16:creationId xmlns:a16="http://schemas.microsoft.com/office/drawing/2014/main" id="{0C0138F5-E830-BD47-A945-351233B7E3CB}"/>
              </a:ext>
            </a:extLst>
          </p:cNvPr>
          <p:cNvSpPr txBox="1"/>
          <p:nvPr/>
        </p:nvSpPr>
        <p:spPr>
          <a:xfrm>
            <a:off x="4590365" y="2566093"/>
            <a:ext cx="1415772" cy="338554"/>
          </a:xfrm>
          <a:prstGeom prst="rect">
            <a:avLst/>
          </a:prstGeom>
          <a:noFill/>
        </p:spPr>
        <p:txBody>
          <a:bodyPr wrap="none" rtlCol="0">
            <a:spAutoFit/>
          </a:bodyPr>
          <a:lstStyle/>
          <a:p>
            <a:r>
              <a:rPr kumimoji="1" lang="ja-JP" altLang="en-US" sz="1600"/>
              <a:t>荷電中間子線</a:t>
            </a:r>
          </a:p>
        </p:txBody>
      </p:sp>
      <p:sp>
        <p:nvSpPr>
          <p:cNvPr id="21" name="テキスト ボックス 20">
            <a:extLst>
              <a:ext uri="{FF2B5EF4-FFF2-40B4-BE49-F238E27FC236}">
                <a16:creationId xmlns:a16="http://schemas.microsoft.com/office/drawing/2014/main" id="{63D8200B-4A71-814C-98B5-9A54A337815E}"/>
              </a:ext>
            </a:extLst>
          </p:cNvPr>
          <p:cNvSpPr txBox="1"/>
          <p:nvPr/>
        </p:nvSpPr>
        <p:spPr>
          <a:xfrm>
            <a:off x="4603972" y="2972327"/>
            <a:ext cx="1210588" cy="338554"/>
          </a:xfrm>
          <a:prstGeom prst="rect">
            <a:avLst/>
          </a:prstGeom>
          <a:noFill/>
        </p:spPr>
        <p:txBody>
          <a:bodyPr wrap="none" rtlCol="0">
            <a:spAutoFit/>
          </a:bodyPr>
          <a:lstStyle/>
          <a:p>
            <a:r>
              <a:rPr kumimoji="1" lang="ja-JP" altLang="en-US" sz="1600"/>
              <a:t>核分裂片等</a:t>
            </a:r>
          </a:p>
        </p:txBody>
      </p:sp>
      <p:sp>
        <p:nvSpPr>
          <p:cNvPr id="22" name="テキスト ボックス 21">
            <a:extLst>
              <a:ext uri="{FF2B5EF4-FFF2-40B4-BE49-F238E27FC236}">
                <a16:creationId xmlns:a16="http://schemas.microsoft.com/office/drawing/2014/main" id="{F0CEAF0B-C000-384B-8E55-AC1F80D62719}"/>
              </a:ext>
            </a:extLst>
          </p:cNvPr>
          <p:cNvSpPr txBox="1"/>
          <p:nvPr/>
        </p:nvSpPr>
        <p:spPr>
          <a:xfrm>
            <a:off x="4613477" y="3466634"/>
            <a:ext cx="1620957" cy="338554"/>
          </a:xfrm>
          <a:prstGeom prst="rect">
            <a:avLst/>
          </a:prstGeom>
          <a:noFill/>
        </p:spPr>
        <p:txBody>
          <a:bodyPr wrap="none" rtlCol="0">
            <a:spAutoFit/>
          </a:bodyPr>
          <a:lstStyle/>
          <a:p>
            <a:r>
              <a:rPr kumimoji="1" lang="ja-JP" altLang="en-US" sz="1600"/>
              <a:t>非荷電中間子線</a:t>
            </a:r>
          </a:p>
        </p:txBody>
      </p:sp>
      <p:sp>
        <p:nvSpPr>
          <p:cNvPr id="23" name="テキスト ボックス 22">
            <a:extLst>
              <a:ext uri="{FF2B5EF4-FFF2-40B4-BE49-F238E27FC236}">
                <a16:creationId xmlns:a16="http://schemas.microsoft.com/office/drawing/2014/main" id="{9459EB5C-F754-3D40-9382-B2CAF91AA934}"/>
              </a:ext>
            </a:extLst>
          </p:cNvPr>
          <p:cNvSpPr txBox="1"/>
          <p:nvPr/>
        </p:nvSpPr>
        <p:spPr>
          <a:xfrm>
            <a:off x="4613477" y="3914536"/>
            <a:ext cx="1023037" cy="338554"/>
          </a:xfrm>
          <a:prstGeom prst="rect">
            <a:avLst/>
          </a:prstGeom>
          <a:noFill/>
        </p:spPr>
        <p:txBody>
          <a:bodyPr wrap="none" rtlCol="0">
            <a:spAutoFit/>
          </a:bodyPr>
          <a:lstStyle/>
          <a:p>
            <a:r>
              <a:rPr kumimoji="1" lang="ja-JP" altLang="en-US" sz="1600"/>
              <a:t>中性微子</a:t>
            </a:r>
          </a:p>
        </p:txBody>
      </p:sp>
      <p:sp>
        <p:nvSpPr>
          <p:cNvPr id="24" name="テキスト ボックス 23">
            <a:extLst>
              <a:ext uri="{FF2B5EF4-FFF2-40B4-BE49-F238E27FC236}">
                <a16:creationId xmlns:a16="http://schemas.microsoft.com/office/drawing/2014/main" id="{DDC81B18-815E-0843-8960-CF04E9A47FE3}"/>
              </a:ext>
            </a:extLst>
          </p:cNvPr>
          <p:cNvSpPr txBox="1"/>
          <p:nvPr/>
        </p:nvSpPr>
        <p:spPr>
          <a:xfrm>
            <a:off x="4613725" y="4278007"/>
            <a:ext cx="4493538" cy="338554"/>
          </a:xfrm>
          <a:prstGeom prst="rect">
            <a:avLst/>
          </a:prstGeom>
          <a:noFill/>
        </p:spPr>
        <p:txBody>
          <a:bodyPr wrap="none" rtlCol="0">
            <a:spAutoFit/>
          </a:bodyPr>
          <a:lstStyle/>
          <a:p>
            <a:r>
              <a:rPr kumimoji="1" lang="ja-JP" altLang="en-US" sz="1600"/>
              <a:t>中性子線等（原子炉、加速器等から作られる）</a:t>
            </a:r>
          </a:p>
        </p:txBody>
      </p:sp>
      <p:sp>
        <p:nvSpPr>
          <p:cNvPr id="25" name="テキスト ボックス 24">
            <a:extLst>
              <a:ext uri="{FF2B5EF4-FFF2-40B4-BE49-F238E27FC236}">
                <a16:creationId xmlns:a16="http://schemas.microsoft.com/office/drawing/2014/main" id="{019980F7-FB44-8E49-9867-7A754CC16064}"/>
              </a:ext>
            </a:extLst>
          </p:cNvPr>
          <p:cNvSpPr txBox="1"/>
          <p:nvPr/>
        </p:nvSpPr>
        <p:spPr>
          <a:xfrm>
            <a:off x="2883909" y="3890628"/>
            <a:ext cx="1415772" cy="338554"/>
          </a:xfrm>
          <a:prstGeom prst="rect">
            <a:avLst/>
          </a:prstGeom>
          <a:noFill/>
        </p:spPr>
        <p:txBody>
          <a:bodyPr wrap="none" rtlCol="0">
            <a:spAutoFit/>
          </a:bodyPr>
          <a:lstStyle/>
          <a:p>
            <a:r>
              <a:rPr kumimoji="1" lang="ja-JP" altLang="en-US" sz="1600"/>
              <a:t>非荷電粒子線</a:t>
            </a:r>
          </a:p>
        </p:txBody>
      </p:sp>
      <p:sp>
        <p:nvSpPr>
          <p:cNvPr id="26" name="テキスト ボックス 25">
            <a:extLst>
              <a:ext uri="{FF2B5EF4-FFF2-40B4-BE49-F238E27FC236}">
                <a16:creationId xmlns:a16="http://schemas.microsoft.com/office/drawing/2014/main" id="{D10452D9-228C-4D41-AEC7-71C2330C47A0}"/>
              </a:ext>
            </a:extLst>
          </p:cNvPr>
          <p:cNvSpPr txBox="1"/>
          <p:nvPr/>
        </p:nvSpPr>
        <p:spPr>
          <a:xfrm>
            <a:off x="1598675" y="4938228"/>
            <a:ext cx="800219" cy="338554"/>
          </a:xfrm>
          <a:prstGeom prst="rect">
            <a:avLst/>
          </a:prstGeom>
          <a:noFill/>
        </p:spPr>
        <p:txBody>
          <a:bodyPr wrap="none" rtlCol="0">
            <a:spAutoFit/>
          </a:bodyPr>
          <a:lstStyle/>
          <a:p>
            <a:r>
              <a:rPr kumimoji="1" lang="ja-JP" altLang="en-US" sz="1600"/>
              <a:t>電磁波</a:t>
            </a:r>
          </a:p>
        </p:txBody>
      </p:sp>
      <p:sp>
        <p:nvSpPr>
          <p:cNvPr id="27" name="テキスト ボックス 26">
            <a:extLst>
              <a:ext uri="{FF2B5EF4-FFF2-40B4-BE49-F238E27FC236}">
                <a16:creationId xmlns:a16="http://schemas.microsoft.com/office/drawing/2014/main" id="{7E2F38F7-D7AE-CA45-8C99-468F1EC93787}"/>
              </a:ext>
            </a:extLst>
          </p:cNvPr>
          <p:cNvSpPr txBox="1"/>
          <p:nvPr/>
        </p:nvSpPr>
        <p:spPr>
          <a:xfrm>
            <a:off x="4572000" y="4725906"/>
            <a:ext cx="2236510" cy="338554"/>
          </a:xfrm>
          <a:prstGeom prst="rect">
            <a:avLst/>
          </a:prstGeom>
          <a:noFill/>
        </p:spPr>
        <p:txBody>
          <a:bodyPr wrap="none" rtlCol="0">
            <a:spAutoFit/>
          </a:bodyPr>
          <a:lstStyle/>
          <a:p>
            <a:r>
              <a:rPr kumimoji="1" lang="en-US" altLang="ja-JP" sz="1600" dirty="0" err="1">
                <a:solidFill>
                  <a:srgbClr val="FF0000"/>
                </a:solidFill>
              </a:rPr>
              <a:t>γ</a:t>
            </a:r>
            <a:r>
              <a:rPr kumimoji="1" lang="ja-JP" altLang="en-US" sz="1600">
                <a:solidFill>
                  <a:srgbClr val="FF0000"/>
                </a:solidFill>
              </a:rPr>
              <a:t>線</a:t>
            </a:r>
            <a:r>
              <a:rPr kumimoji="1" lang="ja-JP" altLang="en-US" sz="1600"/>
              <a:t>；原子核から放出</a:t>
            </a:r>
          </a:p>
        </p:txBody>
      </p:sp>
      <p:sp>
        <p:nvSpPr>
          <p:cNvPr id="28" name="テキスト ボックス 27">
            <a:extLst>
              <a:ext uri="{FF2B5EF4-FFF2-40B4-BE49-F238E27FC236}">
                <a16:creationId xmlns:a16="http://schemas.microsoft.com/office/drawing/2014/main" id="{66014235-DB68-E341-9841-EAC334BBBD1A}"/>
              </a:ext>
            </a:extLst>
          </p:cNvPr>
          <p:cNvSpPr txBox="1"/>
          <p:nvPr/>
        </p:nvSpPr>
        <p:spPr>
          <a:xfrm>
            <a:off x="4590365" y="5132138"/>
            <a:ext cx="2369559" cy="338554"/>
          </a:xfrm>
          <a:prstGeom prst="rect">
            <a:avLst/>
          </a:prstGeom>
          <a:noFill/>
        </p:spPr>
        <p:txBody>
          <a:bodyPr wrap="none" rtlCol="0">
            <a:spAutoFit/>
          </a:bodyPr>
          <a:lstStyle/>
          <a:p>
            <a:r>
              <a:rPr lang="en-US" altLang="ja-JP" sz="1600" dirty="0">
                <a:solidFill>
                  <a:srgbClr val="FF0000"/>
                </a:solidFill>
              </a:rPr>
              <a:t>X</a:t>
            </a:r>
            <a:r>
              <a:rPr kumimoji="1" lang="ja-JP" altLang="en-US" sz="1600">
                <a:solidFill>
                  <a:srgbClr val="FF0000"/>
                </a:solidFill>
              </a:rPr>
              <a:t>線</a:t>
            </a:r>
            <a:r>
              <a:rPr kumimoji="1" lang="ja-JP" altLang="en-US" sz="1600"/>
              <a:t>；原子核の外で発生</a:t>
            </a:r>
          </a:p>
        </p:txBody>
      </p:sp>
      <p:sp>
        <p:nvSpPr>
          <p:cNvPr id="29" name="テキスト ボックス 28">
            <a:extLst>
              <a:ext uri="{FF2B5EF4-FFF2-40B4-BE49-F238E27FC236}">
                <a16:creationId xmlns:a16="http://schemas.microsoft.com/office/drawing/2014/main" id="{F3F7FBD8-F4E5-B345-AD70-AE4A3166697F}"/>
              </a:ext>
            </a:extLst>
          </p:cNvPr>
          <p:cNvSpPr txBox="1"/>
          <p:nvPr/>
        </p:nvSpPr>
        <p:spPr>
          <a:xfrm>
            <a:off x="4187077" y="5873388"/>
            <a:ext cx="4612160" cy="338554"/>
          </a:xfrm>
          <a:prstGeom prst="rect">
            <a:avLst/>
          </a:prstGeom>
          <a:noFill/>
        </p:spPr>
        <p:txBody>
          <a:bodyPr wrap="none" rtlCol="0">
            <a:spAutoFit/>
          </a:bodyPr>
          <a:lstStyle/>
          <a:p>
            <a:r>
              <a:rPr lang="ja-JP" altLang="en-US" sz="1600"/>
              <a:t>紫外線、可視光線、赤外線、マイクロ波、電波</a:t>
            </a:r>
            <a:endParaRPr kumimoji="1" lang="ja-JP" altLang="en-US" sz="1600"/>
          </a:p>
        </p:txBody>
      </p:sp>
      <p:cxnSp>
        <p:nvCxnSpPr>
          <p:cNvPr id="36" name="カギ線コネクタ 35">
            <a:extLst>
              <a:ext uri="{FF2B5EF4-FFF2-40B4-BE49-F238E27FC236}">
                <a16:creationId xmlns:a16="http://schemas.microsoft.com/office/drawing/2014/main" id="{A7EE0EEF-ED54-964F-81F6-5D3DDA9C3E22}"/>
              </a:ext>
            </a:extLst>
          </p:cNvPr>
          <p:cNvCxnSpPr>
            <a:stCxn id="17" idx="1"/>
            <a:endCxn id="15" idx="3"/>
          </p:cNvCxnSpPr>
          <p:nvPr/>
        </p:nvCxnSpPr>
        <p:spPr>
          <a:xfrm rot="10800000" flipV="1">
            <a:off x="4299682" y="1516674"/>
            <a:ext cx="272319" cy="81246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カギ線コネクタ 42">
            <a:extLst>
              <a:ext uri="{FF2B5EF4-FFF2-40B4-BE49-F238E27FC236}">
                <a16:creationId xmlns:a16="http://schemas.microsoft.com/office/drawing/2014/main" id="{5400BB88-C5E1-9944-B540-A5BC1D1E6237}"/>
              </a:ext>
            </a:extLst>
          </p:cNvPr>
          <p:cNvCxnSpPr>
            <a:cxnSpLocks/>
            <a:stCxn id="21" idx="1"/>
            <a:endCxn id="15" idx="3"/>
          </p:cNvCxnSpPr>
          <p:nvPr/>
        </p:nvCxnSpPr>
        <p:spPr>
          <a:xfrm rot="10800000">
            <a:off x="4299682" y="2329138"/>
            <a:ext cx="304291" cy="812466"/>
          </a:xfrm>
          <a:prstGeom prst="bentConnector3">
            <a:avLst>
              <a:gd name="adj1" fmla="val 5455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80C3F74C-1F30-0145-9308-270EE3944707}"/>
              </a:ext>
            </a:extLst>
          </p:cNvPr>
          <p:cNvCxnSpPr>
            <a:cxnSpLocks/>
            <a:stCxn id="18" idx="1"/>
          </p:cNvCxnSpPr>
          <p:nvPr/>
        </p:nvCxnSpPr>
        <p:spPr>
          <a:xfrm flipH="1">
            <a:off x="4435841" y="1922906"/>
            <a:ext cx="1545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2167901-540C-8448-8C46-71595C111FED}"/>
              </a:ext>
            </a:extLst>
          </p:cNvPr>
          <p:cNvCxnSpPr>
            <a:cxnSpLocks/>
          </p:cNvCxnSpPr>
          <p:nvPr/>
        </p:nvCxnSpPr>
        <p:spPr>
          <a:xfrm flipH="1">
            <a:off x="4435841" y="2329138"/>
            <a:ext cx="1545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DBF48AD2-386E-6548-B5A4-A908EFE7A239}"/>
              </a:ext>
            </a:extLst>
          </p:cNvPr>
          <p:cNvCxnSpPr>
            <a:cxnSpLocks/>
          </p:cNvCxnSpPr>
          <p:nvPr/>
        </p:nvCxnSpPr>
        <p:spPr>
          <a:xfrm flipH="1">
            <a:off x="4435841" y="2698763"/>
            <a:ext cx="1545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BBFF9303-B5FA-2C40-A548-3EC57DCA2EB0}"/>
              </a:ext>
            </a:extLst>
          </p:cNvPr>
          <p:cNvCxnSpPr>
            <a:cxnSpLocks/>
          </p:cNvCxnSpPr>
          <p:nvPr/>
        </p:nvCxnSpPr>
        <p:spPr>
          <a:xfrm flipH="1">
            <a:off x="4446219" y="4059905"/>
            <a:ext cx="1545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カギ線コネクタ 54">
            <a:extLst>
              <a:ext uri="{FF2B5EF4-FFF2-40B4-BE49-F238E27FC236}">
                <a16:creationId xmlns:a16="http://schemas.microsoft.com/office/drawing/2014/main" id="{0A441E74-8D70-424D-9196-042148707512}"/>
              </a:ext>
            </a:extLst>
          </p:cNvPr>
          <p:cNvCxnSpPr>
            <a:cxnSpLocks/>
            <a:stCxn id="22" idx="1"/>
            <a:endCxn id="25" idx="3"/>
          </p:cNvCxnSpPr>
          <p:nvPr/>
        </p:nvCxnSpPr>
        <p:spPr>
          <a:xfrm rot="10800000" flipV="1">
            <a:off x="4299681" y="3635911"/>
            <a:ext cx="313796" cy="42399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カギ線コネクタ 58">
            <a:extLst>
              <a:ext uri="{FF2B5EF4-FFF2-40B4-BE49-F238E27FC236}">
                <a16:creationId xmlns:a16="http://schemas.microsoft.com/office/drawing/2014/main" id="{40C52867-7D7A-E846-BEFA-FB573C63BACF}"/>
              </a:ext>
            </a:extLst>
          </p:cNvPr>
          <p:cNvCxnSpPr>
            <a:cxnSpLocks/>
            <a:stCxn id="24" idx="1"/>
            <a:endCxn id="25" idx="3"/>
          </p:cNvCxnSpPr>
          <p:nvPr/>
        </p:nvCxnSpPr>
        <p:spPr>
          <a:xfrm rot="10800000">
            <a:off x="4299681" y="4059906"/>
            <a:ext cx="314044" cy="38737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カギ線コネクタ 61">
            <a:extLst>
              <a:ext uri="{FF2B5EF4-FFF2-40B4-BE49-F238E27FC236}">
                <a16:creationId xmlns:a16="http://schemas.microsoft.com/office/drawing/2014/main" id="{90814E30-3D92-0E42-B3C1-30CBA8ECA862}"/>
              </a:ext>
            </a:extLst>
          </p:cNvPr>
          <p:cNvCxnSpPr>
            <a:cxnSpLocks/>
            <a:stCxn id="15" idx="1"/>
            <a:endCxn id="14" idx="3"/>
          </p:cNvCxnSpPr>
          <p:nvPr/>
        </p:nvCxnSpPr>
        <p:spPr>
          <a:xfrm rot="10800000" flipV="1">
            <a:off x="2398893" y="2329137"/>
            <a:ext cx="690200" cy="788073"/>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カギ線コネクタ 64">
            <a:extLst>
              <a:ext uri="{FF2B5EF4-FFF2-40B4-BE49-F238E27FC236}">
                <a16:creationId xmlns:a16="http://schemas.microsoft.com/office/drawing/2014/main" id="{F437932E-BAD3-5840-9DBC-CD4FA6659994}"/>
              </a:ext>
            </a:extLst>
          </p:cNvPr>
          <p:cNvCxnSpPr>
            <a:cxnSpLocks/>
            <a:stCxn id="25" idx="1"/>
            <a:endCxn id="14" idx="3"/>
          </p:cNvCxnSpPr>
          <p:nvPr/>
        </p:nvCxnSpPr>
        <p:spPr>
          <a:xfrm rot="10800000">
            <a:off x="2398893" y="3117211"/>
            <a:ext cx="485016" cy="942694"/>
          </a:xfrm>
          <a:prstGeom prst="bentConnector3">
            <a:avLst>
              <a:gd name="adj1" fmla="val 29304"/>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カギ線コネクタ 77">
            <a:extLst>
              <a:ext uri="{FF2B5EF4-FFF2-40B4-BE49-F238E27FC236}">
                <a16:creationId xmlns:a16="http://schemas.microsoft.com/office/drawing/2014/main" id="{99FEDD30-47B8-D045-9BA4-941151B56A1F}"/>
              </a:ext>
            </a:extLst>
          </p:cNvPr>
          <p:cNvCxnSpPr>
            <a:cxnSpLocks/>
            <a:stCxn id="27" idx="1"/>
            <a:endCxn id="26" idx="3"/>
          </p:cNvCxnSpPr>
          <p:nvPr/>
        </p:nvCxnSpPr>
        <p:spPr>
          <a:xfrm rot="10800000" flipV="1">
            <a:off x="2398894" y="4895183"/>
            <a:ext cx="2173106" cy="21232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カギ線コネクタ 80">
            <a:extLst>
              <a:ext uri="{FF2B5EF4-FFF2-40B4-BE49-F238E27FC236}">
                <a16:creationId xmlns:a16="http://schemas.microsoft.com/office/drawing/2014/main" id="{F9437DD4-7315-F643-8A86-6770129D9C60}"/>
              </a:ext>
            </a:extLst>
          </p:cNvPr>
          <p:cNvCxnSpPr>
            <a:cxnSpLocks/>
            <a:stCxn id="28" idx="1"/>
            <a:endCxn id="26" idx="3"/>
          </p:cNvCxnSpPr>
          <p:nvPr/>
        </p:nvCxnSpPr>
        <p:spPr>
          <a:xfrm rot="10800000">
            <a:off x="2398895" y="5107505"/>
            <a:ext cx="2191471" cy="19391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15670D29-265B-8346-B669-445D7BF90141}"/>
              </a:ext>
            </a:extLst>
          </p:cNvPr>
          <p:cNvCxnSpPr>
            <a:cxnSpLocks/>
            <a:stCxn id="29" idx="1"/>
            <a:endCxn id="13" idx="3"/>
          </p:cNvCxnSpPr>
          <p:nvPr/>
        </p:nvCxnSpPr>
        <p:spPr>
          <a:xfrm flipH="1" flipV="1">
            <a:off x="1998784" y="6027276"/>
            <a:ext cx="2188293" cy="153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カギ線コネクタ 96">
            <a:extLst>
              <a:ext uri="{FF2B5EF4-FFF2-40B4-BE49-F238E27FC236}">
                <a16:creationId xmlns:a16="http://schemas.microsoft.com/office/drawing/2014/main" id="{7F9A4C4A-D71E-A94C-BFE5-922EC2746A8A}"/>
              </a:ext>
            </a:extLst>
          </p:cNvPr>
          <p:cNvCxnSpPr>
            <a:stCxn id="12" idx="2"/>
            <a:endCxn id="14" idx="1"/>
          </p:cNvCxnSpPr>
          <p:nvPr/>
        </p:nvCxnSpPr>
        <p:spPr>
          <a:xfrm rot="16200000" flipH="1">
            <a:off x="735066" y="2253603"/>
            <a:ext cx="1227080" cy="50013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カギ線コネクタ 97">
            <a:extLst>
              <a:ext uri="{FF2B5EF4-FFF2-40B4-BE49-F238E27FC236}">
                <a16:creationId xmlns:a16="http://schemas.microsoft.com/office/drawing/2014/main" id="{435C85EA-7224-8D43-B99F-475048ABBFEA}"/>
              </a:ext>
            </a:extLst>
          </p:cNvPr>
          <p:cNvCxnSpPr>
            <a:cxnSpLocks/>
            <a:stCxn id="12" idx="2"/>
            <a:endCxn id="26" idx="1"/>
          </p:cNvCxnSpPr>
          <p:nvPr/>
        </p:nvCxnSpPr>
        <p:spPr>
          <a:xfrm rot="16200000" flipH="1">
            <a:off x="-260081" y="3248749"/>
            <a:ext cx="3217374" cy="50013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角丸四角形 101">
            <a:extLst>
              <a:ext uri="{FF2B5EF4-FFF2-40B4-BE49-F238E27FC236}">
                <a16:creationId xmlns:a16="http://schemas.microsoft.com/office/drawing/2014/main" id="{C65257CC-D82D-814A-8A17-5C0AE873EF2A}"/>
              </a:ext>
            </a:extLst>
          </p:cNvPr>
          <p:cNvSpPr/>
          <p:nvPr/>
        </p:nvSpPr>
        <p:spPr>
          <a:xfrm>
            <a:off x="320963" y="1264815"/>
            <a:ext cx="8660653" cy="4271142"/>
          </a:xfrm>
          <a:prstGeom prst="roundRect">
            <a:avLst>
              <a:gd name="adj" fmla="val 324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a:extLst>
              <a:ext uri="{FF2B5EF4-FFF2-40B4-BE49-F238E27FC236}">
                <a16:creationId xmlns:a16="http://schemas.microsoft.com/office/drawing/2014/main" id="{F7946FB8-73A7-0C4D-9F26-D1455B2ABAC5}"/>
              </a:ext>
            </a:extLst>
          </p:cNvPr>
          <p:cNvSpPr txBox="1"/>
          <p:nvPr/>
        </p:nvSpPr>
        <p:spPr>
          <a:xfrm>
            <a:off x="347761" y="6486547"/>
            <a:ext cx="4185761" cy="276999"/>
          </a:xfrm>
          <a:prstGeom prst="rect">
            <a:avLst/>
          </a:prstGeom>
          <a:noFill/>
        </p:spPr>
        <p:txBody>
          <a:bodyPr wrap="none" rtlCol="0">
            <a:spAutoFit/>
          </a:bodyPr>
          <a:lstStyle/>
          <a:p>
            <a:r>
              <a:rPr kumimoji="1" lang="en-US" altLang="ja-JP" sz="1200" dirty="0"/>
              <a:t>※</a:t>
            </a:r>
            <a:r>
              <a:rPr kumimoji="1" lang="ja-JP" altLang="en-US" sz="1200"/>
              <a:t>一般的に放射線といった場合は、電離放射線を指す。</a:t>
            </a:r>
          </a:p>
        </p:txBody>
      </p:sp>
      <p:sp>
        <p:nvSpPr>
          <p:cNvPr id="104" name="角丸四角形 103">
            <a:extLst>
              <a:ext uri="{FF2B5EF4-FFF2-40B4-BE49-F238E27FC236}">
                <a16:creationId xmlns:a16="http://schemas.microsoft.com/office/drawing/2014/main" id="{34A76929-92B3-0541-ABD3-2F2CFF26C48D}"/>
              </a:ext>
            </a:extLst>
          </p:cNvPr>
          <p:cNvSpPr/>
          <p:nvPr/>
        </p:nvSpPr>
        <p:spPr>
          <a:xfrm>
            <a:off x="320963" y="5705234"/>
            <a:ext cx="8660653" cy="635290"/>
          </a:xfrm>
          <a:prstGeom prst="roundRect">
            <a:avLst>
              <a:gd name="adj" fmla="val 15039"/>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75DECB8-A4EA-4645-B668-DBB88F7688AE}"/>
              </a:ext>
            </a:extLst>
          </p:cNvPr>
          <p:cNvSpPr>
            <a:spLocks noGrp="1"/>
          </p:cNvSpPr>
          <p:nvPr>
            <p:ph type="sldNum" sz="quarter" idx="12"/>
          </p:nvPr>
        </p:nvSpPr>
        <p:spPr/>
        <p:txBody>
          <a:bodyPr/>
          <a:lstStyle/>
          <a:p>
            <a:fld id="{58DD1769-DAE9-6C4E-82F4-B62273FFA290}" type="slidenum">
              <a:rPr kumimoji="1" lang="ja-JP" altLang="en-US" smtClean="0"/>
              <a:t>3</a:t>
            </a:fld>
            <a:endParaRPr kumimoji="1" lang="ja-JP" altLang="en-US"/>
          </a:p>
        </p:txBody>
      </p:sp>
    </p:spTree>
    <p:extLst>
      <p:ext uri="{BB962C8B-B14F-4D97-AF65-F5344CB8AC3E}">
        <p14:creationId xmlns:p14="http://schemas.microsoft.com/office/powerpoint/2010/main" val="93456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FF4C55-64A7-9F43-83C2-E313A7139747}"/>
              </a:ext>
            </a:extLst>
          </p:cNvPr>
          <p:cNvSpPr>
            <a:spLocks noGrp="1"/>
          </p:cNvSpPr>
          <p:nvPr>
            <p:ph type="title"/>
          </p:nvPr>
        </p:nvSpPr>
        <p:spPr/>
        <p:txBody>
          <a:bodyPr/>
          <a:lstStyle/>
          <a:p>
            <a:r>
              <a:rPr lang="ja-JP" altLang="en-US"/>
              <a:t>電離と励起</a:t>
            </a:r>
          </a:p>
        </p:txBody>
      </p:sp>
      <p:sp>
        <p:nvSpPr>
          <p:cNvPr id="72" name="コンテンツ プレースホルダー 71">
            <a:extLst>
              <a:ext uri="{FF2B5EF4-FFF2-40B4-BE49-F238E27FC236}">
                <a16:creationId xmlns:a16="http://schemas.microsoft.com/office/drawing/2014/main" id="{EEBAF029-84EA-9D46-A6E1-8D7588548F81}"/>
              </a:ext>
            </a:extLst>
          </p:cNvPr>
          <p:cNvSpPr>
            <a:spLocks noGrp="1"/>
          </p:cNvSpPr>
          <p:nvPr>
            <p:ph idx="1"/>
          </p:nvPr>
        </p:nvSpPr>
        <p:spPr/>
        <p:txBody>
          <a:bodyPr/>
          <a:lstStyle/>
          <a:p>
            <a:pPr lvl="0"/>
            <a:r>
              <a:rPr lang="ja-JP" altLang="en-US"/>
              <a:t>放射線が物質を通過するときに、放射線が原子や分子にぶつかり相互作用が起こる。</a:t>
            </a:r>
            <a:endParaRPr lang="en-US" altLang="ja-JP" dirty="0"/>
          </a:p>
          <a:p>
            <a:pPr lvl="1"/>
            <a:r>
              <a:rPr lang="ja-JP" altLang="en-US"/>
              <a:t>電離：分子（原子）がエネルギーを受けて電子を放出したり、外から電子を得ること</a:t>
            </a:r>
          </a:p>
          <a:p>
            <a:pPr lvl="1"/>
            <a:r>
              <a:rPr lang="ja-JP" altLang="en-US"/>
              <a:t>励起：軌道電子が原子から出ず、外側の軌道に移ること</a:t>
            </a:r>
            <a:endParaRPr kumimoji="1" lang="ja-JP" altLang="en-US"/>
          </a:p>
        </p:txBody>
      </p:sp>
      <p:sp>
        <p:nvSpPr>
          <p:cNvPr id="3" name="スライド番号プレースホルダー 2">
            <a:extLst>
              <a:ext uri="{FF2B5EF4-FFF2-40B4-BE49-F238E27FC236}">
                <a16:creationId xmlns:a16="http://schemas.microsoft.com/office/drawing/2014/main" id="{502DA316-D931-904C-9339-E815C7AF9016}"/>
              </a:ext>
            </a:extLst>
          </p:cNvPr>
          <p:cNvSpPr>
            <a:spLocks noGrp="1"/>
          </p:cNvSpPr>
          <p:nvPr>
            <p:ph type="sldNum" sz="quarter" idx="12"/>
          </p:nvPr>
        </p:nvSpPr>
        <p:spPr/>
        <p:txBody>
          <a:bodyPr/>
          <a:lstStyle/>
          <a:p>
            <a:fld id="{58DD1769-DAE9-6C4E-82F4-B62273FFA290}" type="slidenum">
              <a:rPr lang="ja-JP" altLang="en-US" smtClean="0"/>
              <a:pPr/>
              <a:t>4</a:t>
            </a:fld>
            <a:endParaRPr lang="ja-JP" altLang="en-US"/>
          </a:p>
        </p:txBody>
      </p:sp>
      <p:sp>
        <p:nvSpPr>
          <p:cNvPr id="38" name="円/楕円 37">
            <a:extLst>
              <a:ext uri="{FF2B5EF4-FFF2-40B4-BE49-F238E27FC236}">
                <a16:creationId xmlns:a16="http://schemas.microsoft.com/office/drawing/2014/main" id="{83B7A693-4210-4444-AE25-19B0DBE42B76}"/>
              </a:ext>
            </a:extLst>
          </p:cNvPr>
          <p:cNvSpPr/>
          <p:nvPr/>
        </p:nvSpPr>
        <p:spPr>
          <a:xfrm>
            <a:off x="1782171" y="4084626"/>
            <a:ext cx="1296000" cy="1296000"/>
          </a:xfrm>
          <a:prstGeom prst="ellipse">
            <a:avLst/>
          </a:prstGeom>
          <a:noFill/>
          <a:ln w="25400" cap="flat" cmpd="sng" algn="ctr">
            <a:solidFill>
              <a:srgbClr val="4E67C8">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39" name="円/楕円 38">
            <a:extLst>
              <a:ext uri="{FF2B5EF4-FFF2-40B4-BE49-F238E27FC236}">
                <a16:creationId xmlns:a16="http://schemas.microsoft.com/office/drawing/2014/main" id="{251F7BA6-AC15-EE4E-B71A-295C85ED4DFE}"/>
              </a:ext>
            </a:extLst>
          </p:cNvPr>
          <p:cNvSpPr/>
          <p:nvPr/>
        </p:nvSpPr>
        <p:spPr>
          <a:xfrm>
            <a:off x="2022345" y="4324800"/>
            <a:ext cx="828000" cy="828000"/>
          </a:xfrm>
          <a:prstGeom prst="ellipse">
            <a:avLst/>
          </a:prstGeom>
          <a:noFill/>
          <a:ln w="25400" cap="flat" cmpd="sng" algn="ctr">
            <a:solidFill>
              <a:srgbClr val="4E67C8">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40" name="円/楕円 39">
            <a:extLst>
              <a:ext uri="{FF2B5EF4-FFF2-40B4-BE49-F238E27FC236}">
                <a16:creationId xmlns:a16="http://schemas.microsoft.com/office/drawing/2014/main" id="{8C1277BD-A2FF-4E4D-BCED-AF6C84FC198B}"/>
              </a:ext>
            </a:extLst>
          </p:cNvPr>
          <p:cNvSpPr/>
          <p:nvPr/>
        </p:nvSpPr>
        <p:spPr>
          <a:xfrm>
            <a:off x="2300873" y="4603328"/>
            <a:ext cx="288000" cy="288000"/>
          </a:xfrm>
          <a:prstGeom prst="ellipse">
            <a:avLst/>
          </a:prstGeom>
          <a:solidFill>
            <a:srgbClr val="5ECCF3"/>
          </a:solidFill>
          <a:ln w="25400" cap="flat" cmpd="sng" algn="ctr">
            <a:solidFill>
              <a:srgbClr val="5ECCF3"/>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41" name="円/楕円 40">
            <a:extLst>
              <a:ext uri="{FF2B5EF4-FFF2-40B4-BE49-F238E27FC236}">
                <a16:creationId xmlns:a16="http://schemas.microsoft.com/office/drawing/2014/main" id="{2B7E1A89-707A-0340-8ED7-A45F0E6AEF26}"/>
              </a:ext>
            </a:extLst>
          </p:cNvPr>
          <p:cNvSpPr/>
          <p:nvPr/>
        </p:nvSpPr>
        <p:spPr>
          <a:xfrm>
            <a:off x="2342469" y="4269118"/>
            <a:ext cx="180000" cy="180000"/>
          </a:xfrm>
          <a:prstGeom prst="ellipse">
            <a:avLst/>
          </a:prstGeom>
          <a:solidFill>
            <a:srgbClr val="A7EA52"/>
          </a:solidFill>
          <a:ln w="25400" cap="flat" cmpd="sng" algn="ctr">
            <a:solidFill>
              <a:srgbClr val="A7EA5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42" name="円/楕円 41">
            <a:extLst>
              <a:ext uri="{FF2B5EF4-FFF2-40B4-BE49-F238E27FC236}">
                <a16:creationId xmlns:a16="http://schemas.microsoft.com/office/drawing/2014/main" id="{C13EE247-1A0E-F246-9DCC-CCEA5B72CA9F}"/>
              </a:ext>
            </a:extLst>
          </p:cNvPr>
          <p:cNvSpPr/>
          <p:nvPr/>
        </p:nvSpPr>
        <p:spPr>
          <a:xfrm>
            <a:off x="2342469" y="4989198"/>
            <a:ext cx="180000" cy="180000"/>
          </a:xfrm>
          <a:prstGeom prst="ellipse">
            <a:avLst/>
          </a:prstGeom>
          <a:solidFill>
            <a:srgbClr val="A7EA52"/>
          </a:solidFill>
          <a:ln w="25400" cap="flat" cmpd="sng" algn="ctr">
            <a:solidFill>
              <a:srgbClr val="A7EA5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43" name="円/楕円 42">
            <a:extLst>
              <a:ext uri="{FF2B5EF4-FFF2-40B4-BE49-F238E27FC236}">
                <a16:creationId xmlns:a16="http://schemas.microsoft.com/office/drawing/2014/main" id="{1411561D-B936-124A-AFBB-549690BB1E19}"/>
              </a:ext>
            </a:extLst>
          </p:cNvPr>
          <p:cNvSpPr/>
          <p:nvPr/>
        </p:nvSpPr>
        <p:spPr>
          <a:xfrm>
            <a:off x="2862291" y="4300650"/>
            <a:ext cx="180000" cy="180000"/>
          </a:xfrm>
          <a:prstGeom prst="ellipse">
            <a:avLst/>
          </a:prstGeom>
          <a:solidFill>
            <a:srgbClr val="A7EA52"/>
          </a:solidFill>
          <a:ln w="25400" cap="flat" cmpd="sng" algn="ctr">
            <a:solidFill>
              <a:srgbClr val="A7EA5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44" name="円/楕円 43">
            <a:extLst>
              <a:ext uri="{FF2B5EF4-FFF2-40B4-BE49-F238E27FC236}">
                <a16:creationId xmlns:a16="http://schemas.microsoft.com/office/drawing/2014/main" id="{57478EB1-9A15-DC45-971D-4E50FA2747E3}"/>
              </a:ext>
            </a:extLst>
          </p:cNvPr>
          <p:cNvSpPr/>
          <p:nvPr/>
        </p:nvSpPr>
        <p:spPr>
          <a:xfrm>
            <a:off x="1982429" y="5133214"/>
            <a:ext cx="180000" cy="180000"/>
          </a:xfrm>
          <a:prstGeom prst="ellipse">
            <a:avLst/>
          </a:prstGeom>
          <a:solidFill>
            <a:srgbClr val="A7EA52"/>
          </a:solidFill>
          <a:ln w="25400" cap="flat" cmpd="sng" algn="ctr">
            <a:solidFill>
              <a:srgbClr val="A7EA5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45" name="円/楕円 44">
            <a:extLst>
              <a:ext uri="{FF2B5EF4-FFF2-40B4-BE49-F238E27FC236}">
                <a16:creationId xmlns:a16="http://schemas.microsoft.com/office/drawing/2014/main" id="{D55753BE-CFAE-6449-B587-1D7A4A6031DA}"/>
              </a:ext>
            </a:extLst>
          </p:cNvPr>
          <p:cNvSpPr/>
          <p:nvPr/>
        </p:nvSpPr>
        <p:spPr>
          <a:xfrm>
            <a:off x="2934299" y="5020730"/>
            <a:ext cx="180000" cy="180000"/>
          </a:xfrm>
          <a:prstGeom prst="ellipse">
            <a:avLst/>
          </a:prstGeom>
          <a:solidFill>
            <a:srgbClr val="A7EA52"/>
          </a:solidFill>
          <a:ln w="25400" cap="flat" cmpd="sng" algn="ctr">
            <a:solidFill>
              <a:srgbClr val="A7EA5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46" name="円/楕円 45">
            <a:extLst>
              <a:ext uri="{FF2B5EF4-FFF2-40B4-BE49-F238E27FC236}">
                <a16:creationId xmlns:a16="http://schemas.microsoft.com/office/drawing/2014/main" id="{27C76197-914F-BC49-A0DE-EFA92A3EDDBD}"/>
              </a:ext>
            </a:extLst>
          </p:cNvPr>
          <p:cNvSpPr/>
          <p:nvPr/>
        </p:nvSpPr>
        <p:spPr>
          <a:xfrm>
            <a:off x="1710163" y="4588682"/>
            <a:ext cx="180000" cy="180000"/>
          </a:xfrm>
          <a:prstGeom prst="ellipse">
            <a:avLst/>
          </a:prstGeom>
          <a:solidFill>
            <a:srgbClr val="A7EA52"/>
          </a:solidFill>
          <a:ln w="25400" cap="flat" cmpd="sng" algn="ctr">
            <a:solidFill>
              <a:srgbClr val="A7EA5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47" name="円/楕円 46">
            <a:extLst>
              <a:ext uri="{FF2B5EF4-FFF2-40B4-BE49-F238E27FC236}">
                <a16:creationId xmlns:a16="http://schemas.microsoft.com/office/drawing/2014/main" id="{CEC1E115-7485-E344-910F-18C3B5AFB9BF}"/>
              </a:ext>
            </a:extLst>
          </p:cNvPr>
          <p:cNvSpPr/>
          <p:nvPr/>
        </p:nvSpPr>
        <p:spPr>
          <a:xfrm>
            <a:off x="3870403" y="5020730"/>
            <a:ext cx="180000" cy="180000"/>
          </a:xfrm>
          <a:prstGeom prst="ellipse">
            <a:avLst/>
          </a:prstGeom>
          <a:solidFill>
            <a:srgbClr val="A7EA52"/>
          </a:solidFill>
          <a:ln w="25400" cap="flat" cmpd="sng" algn="ctr">
            <a:solidFill>
              <a:srgbClr val="A7EA5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48" name="円/楕円 47">
            <a:extLst>
              <a:ext uri="{FF2B5EF4-FFF2-40B4-BE49-F238E27FC236}">
                <a16:creationId xmlns:a16="http://schemas.microsoft.com/office/drawing/2014/main" id="{9807C2CD-0EDA-304A-99EF-552FED167926}"/>
              </a:ext>
            </a:extLst>
          </p:cNvPr>
          <p:cNvSpPr/>
          <p:nvPr/>
        </p:nvSpPr>
        <p:spPr>
          <a:xfrm>
            <a:off x="2502251" y="5308762"/>
            <a:ext cx="180000" cy="180000"/>
          </a:xfrm>
          <a:prstGeom prst="ellipse">
            <a:avLst/>
          </a:prstGeom>
          <a:solidFill>
            <a:srgbClr val="A7EA52"/>
          </a:solidFill>
          <a:ln w="25400" cap="flat" cmpd="sng" algn="ctr">
            <a:solidFill>
              <a:srgbClr val="A7EA5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49" name="円/楕円 48">
            <a:extLst>
              <a:ext uri="{FF2B5EF4-FFF2-40B4-BE49-F238E27FC236}">
                <a16:creationId xmlns:a16="http://schemas.microsoft.com/office/drawing/2014/main" id="{09C1E1DD-225E-A041-9803-C6D1B5E4859B}"/>
              </a:ext>
            </a:extLst>
          </p:cNvPr>
          <p:cNvSpPr/>
          <p:nvPr/>
        </p:nvSpPr>
        <p:spPr>
          <a:xfrm>
            <a:off x="2142211" y="4012618"/>
            <a:ext cx="180000" cy="180000"/>
          </a:xfrm>
          <a:prstGeom prst="ellipse">
            <a:avLst/>
          </a:prstGeom>
          <a:solidFill>
            <a:srgbClr val="A7EA52"/>
          </a:solidFill>
          <a:ln w="25400" cap="flat" cmpd="sng" algn="ctr">
            <a:solidFill>
              <a:srgbClr val="A7EA5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50" name="フリーフォーム 49">
            <a:extLst>
              <a:ext uri="{FF2B5EF4-FFF2-40B4-BE49-F238E27FC236}">
                <a16:creationId xmlns:a16="http://schemas.microsoft.com/office/drawing/2014/main" id="{22358870-DAE9-5048-A643-C89AE65B1DB9}"/>
              </a:ext>
            </a:extLst>
          </p:cNvPr>
          <p:cNvSpPr/>
          <p:nvPr/>
        </p:nvSpPr>
        <p:spPr>
          <a:xfrm>
            <a:off x="3150323" y="3220530"/>
            <a:ext cx="643528" cy="950600"/>
          </a:xfrm>
          <a:custGeom>
            <a:avLst/>
            <a:gdLst>
              <a:gd name="connsiteX0" fmla="*/ 533400 w 533400"/>
              <a:gd name="connsiteY0" fmla="*/ 0 h 807720"/>
              <a:gd name="connsiteX1" fmla="*/ 533400 w 533400"/>
              <a:gd name="connsiteY1" fmla="*/ 0 h 807720"/>
              <a:gd name="connsiteX2" fmla="*/ 259080 w 533400"/>
              <a:gd name="connsiteY2" fmla="*/ 213360 h 807720"/>
              <a:gd name="connsiteX3" fmla="*/ 457200 w 533400"/>
              <a:gd name="connsiteY3" fmla="*/ 289560 h 807720"/>
              <a:gd name="connsiteX4" fmla="*/ 152400 w 533400"/>
              <a:gd name="connsiteY4" fmla="*/ 426720 h 807720"/>
              <a:gd name="connsiteX5" fmla="*/ 365760 w 533400"/>
              <a:gd name="connsiteY5" fmla="*/ 518160 h 807720"/>
              <a:gd name="connsiteX6" fmla="*/ 0 w 533400"/>
              <a:gd name="connsiteY6" fmla="*/ 807720 h 80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807720">
                <a:moveTo>
                  <a:pt x="533400" y="0"/>
                </a:moveTo>
                <a:lnTo>
                  <a:pt x="533400" y="0"/>
                </a:lnTo>
                <a:lnTo>
                  <a:pt x="259080" y="213360"/>
                </a:lnTo>
                <a:lnTo>
                  <a:pt x="457200" y="289560"/>
                </a:lnTo>
                <a:lnTo>
                  <a:pt x="152400" y="426720"/>
                </a:lnTo>
                <a:lnTo>
                  <a:pt x="365760" y="518160"/>
                </a:lnTo>
                <a:lnTo>
                  <a:pt x="0" y="807720"/>
                </a:lnTo>
              </a:path>
            </a:pathLst>
          </a:custGeom>
          <a:noFill/>
          <a:ln w="28575" cap="flat" cmpd="sng" algn="ctr">
            <a:solidFill>
              <a:srgbClr val="FF0000"/>
            </a:solidFill>
            <a:prstDash val="solid"/>
            <a:headEnd type="none" w="med" len="med"/>
            <a:tailEnd type="arrow"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ヒラギノ丸ゴ Pro W4" panose="020F0400000000000000" pitchFamily="34" charset="-128"/>
              <a:cs typeface="+mn-cs"/>
            </a:endParaRPr>
          </a:p>
        </p:txBody>
      </p:sp>
      <p:cxnSp>
        <p:nvCxnSpPr>
          <p:cNvPr id="51" name="直線矢印コネクタ 50">
            <a:extLst>
              <a:ext uri="{FF2B5EF4-FFF2-40B4-BE49-F238E27FC236}">
                <a16:creationId xmlns:a16="http://schemas.microsoft.com/office/drawing/2014/main" id="{63F5B529-0939-0F4C-AEBB-10BF40AE7C3F}"/>
              </a:ext>
            </a:extLst>
          </p:cNvPr>
          <p:cNvCxnSpPr/>
          <p:nvPr/>
        </p:nvCxnSpPr>
        <p:spPr>
          <a:xfrm>
            <a:off x="3150323" y="4516674"/>
            <a:ext cx="648072" cy="432048"/>
          </a:xfrm>
          <a:prstGeom prst="straightConnector1">
            <a:avLst/>
          </a:prstGeom>
          <a:noFill/>
          <a:ln w="12700" cap="flat" cmpd="sng" algn="ctr">
            <a:solidFill>
              <a:srgbClr val="4E67C8">
                <a:shade val="95000"/>
                <a:satMod val="105000"/>
              </a:srgbClr>
            </a:solidFill>
            <a:prstDash val="lgDash"/>
            <a:tailEnd type="arrow"/>
          </a:ln>
          <a:effectLst/>
        </p:spPr>
      </p:cxnSp>
      <p:sp>
        <p:nvSpPr>
          <p:cNvPr id="52" name="正方形/長方形 51">
            <a:extLst>
              <a:ext uri="{FF2B5EF4-FFF2-40B4-BE49-F238E27FC236}">
                <a16:creationId xmlns:a16="http://schemas.microsoft.com/office/drawing/2014/main" id="{5E92D573-2FBA-474D-8D97-FFD2F2D07C6C}"/>
              </a:ext>
            </a:extLst>
          </p:cNvPr>
          <p:cNvSpPr/>
          <p:nvPr/>
        </p:nvSpPr>
        <p:spPr>
          <a:xfrm>
            <a:off x="1174393" y="3435540"/>
            <a:ext cx="646331" cy="369332"/>
          </a:xfrm>
          <a:prstGeom prst="rect">
            <a:avLst/>
          </a:prstGeom>
        </p:spPr>
        <p:txBody>
          <a:bodyPr wrap="none">
            <a:spAutoFit/>
          </a:bodyPr>
          <a:lstStyle/>
          <a:p>
            <a:pPr defTabSz="457200"/>
            <a:r>
              <a:rPr lang="ja-JP" altLang="en-US" dirty="0">
                <a:solidFill>
                  <a:prstClr val="black"/>
                </a:solidFill>
                <a:latin typeface="+mn-ea"/>
              </a:rPr>
              <a:t>電離</a:t>
            </a:r>
          </a:p>
        </p:txBody>
      </p:sp>
      <p:sp>
        <p:nvSpPr>
          <p:cNvPr id="53" name="円/楕円 52">
            <a:extLst>
              <a:ext uri="{FF2B5EF4-FFF2-40B4-BE49-F238E27FC236}">
                <a16:creationId xmlns:a16="http://schemas.microsoft.com/office/drawing/2014/main" id="{9AB5083A-B336-D543-B9C9-38ED9E92FF30}"/>
              </a:ext>
            </a:extLst>
          </p:cNvPr>
          <p:cNvSpPr/>
          <p:nvPr/>
        </p:nvSpPr>
        <p:spPr>
          <a:xfrm>
            <a:off x="6033418" y="4142138"/>
            <a:ext cx="1296000" cy="1296000"/>
          </a:xfrm>
          <a:prstGeom prst="ellipse">
            <a:avLst/>
          </a:prstGeom>
          <a:noFill/>
          <a:ln w="25400" cap="flat" cmpd="sng" algn="ctr">
            <a:solidFill>
              <a:srgbClr val="4E67C8">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54" name="円/楕円 53">
            <a:extLst>
              <a:ext uri="{FF2B5EF4-FFF2-40B4-BE49-F238E27FC236}">
                <a16:creationId xmlns:a16="http://schemas.microsoft.com/office/drawing/2014/main" id="{60128C0D-C359-2A46-851B-7C19A666680F}"/>
              </a:ext>
            </a:extLst>
          </p:cNvPr>
          <p:cNvSpPr/>
          <p:nvPr/>
        </p:nvSpPr>
        <p:spPr>
          <a:xfrm>
            <a:off x="6273592" y="4382312"/>
            <a:ext cx="828000" cy="828000"/>
          </a:xfrm>
          <a:prstGeom prst="ellipse">
            <a:avLst/>
          </a:prstGeom>
          <a:noFill/>
          <a:ln w="25400" cap="flat" cmpd="sng" algn="ctr">
            <a:solidFill>
              <a:srgbClr val="4E67C8">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55" name="円/楕円 54">
            <a:extLst>
              <a:ext uri="{FF2B5EF4-FFF2-40B4-BE49-F238E27FC236}">
                <a16:creationId xmlns:a16="http://schemas.microsoft.com/office/drawing/2014/main" id="{D15890D2-1030-8E46-B65B-3F4A8D7067F7}"/>
              </a:ext>
            </a:extLst>
          </p:cNvPr>
          <p:cNvSpPr/>
          <p:nvPr/>
        </p:nvSpPr>
        <p:spPr>
          <a:xfrm>
            <a:off x="6552120" y="4660840"/>
            <a:ext cx="288000" cy="288000"/>
          </a:xfrm>
          <a:prstGeom prst="ellipse">
            <a:avLst/>
          </a:prstGeom>
          <a:solidFill>
            <a:srgbClr val="5ECCF3"/>
          </a:solidFill>
          <a:ln w="25400" cap="flat" cmpd="sng" algn="ctr">
            <a:solidFill>
              <a:srgbClr val="5ECCF3"/>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56" name="円/楕円 55">
            <a:extLst>
              <a:ext uri="{FF2B5EF4-FFF2-40B4-BE49-F238E27FC236}">
                <a16:creationId xmlns:a16="http://schemas.microsoft.com/office/drawing/2014/main" id="{9244E1B9-CE9E-464C-A957-80CB15499A01}"/>
              </a:ext>
            </a:extLst>
          </p:cNvPr>
          <p:cNvSpPr/>
          <p:nvPr/>
        </p:nvSpPr>
        <p:spPr>
          <a:xfrm>
            <a:off x="6593716" y="4326630"/>
            <a:ext cx="180000" cy="180000"/>
          </a:xfrm>
          <a:prstGeom prst="ellipse">
            <a:avLst/>
          </a:prstGeom>
          <a:solidFill>
            <a:srgbClr val="A7EA52"/>
          </a:solidFill>
          <a:ln w="25400" cap="flat" cmpd="sng" algn="ctr">
            <a:solidFill>
              <a:srgbClr val="A7EA5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57" name="円/楕円 56">
            <a:extLst>
              <a:ext uri="{FF2B5EF4-FFF2-40B4-BE49-F238E27FC236}">
                <a16:creationId xmlns:a16="http://schemas.microsoft.com/office/drawing/2014/main" id="{31EE6A37-C351-944D-BEB2-CDBA70DEDC23}"/>
              </a:ext>
            </a:extLst>
          </p:cNvPr>
          <p:cNvSpPr/>
          <p:nvPr/>
        </p:nvSpPr>
        <p:spPr>
          <a:xfrm>
            <a:off x="6593716" y="5046710"/>
            <a:ext cx="180000" cy="180000"/>
          </a:xfrm>
          <a:prstGeom prst="ellipse">
            <a:avLst/>
          </a:prstGeom>
          <a:solidFill>
            <a:srgbClr val="A7EA52"/>
          </a:solidFill>
          <a:ln w="25400" cap="flat" cmpd="sng" algn="ctr">
            <a:solidFill>
              <a:srgbClr val="A7EA5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58" name="円/楕円 57">
            <a:extLst>
              <a:ext uri="{FF2B5EF4-FFF2-40B4-BE49-F238E27FC236}">
                <a16:creationId xmlns:a16="http://schemas.microsoft.com/office/drawing/2014/main" id="{9A5B48A2-9AA3-DB49-AD65-1B6681208718}"/>
              </a:ext>
            </a:extLst>
          </p:cNvPr>
          <p:cNvSpPr/>
          <p:nvPr/>
        </p:nvSpPr>
        <p:spPr>
          <a:xfrm>
            <a:off x="7113538" y="4358162"/>
            <a:ext cx="180000" cy="180000"/>
          </a:xfrm>
          <a:prstGeom prst="ellipse">
            <a:avLst/>
          </a:prstGeom>
          <a:solidFill>
            <a:srgbClr val="A7EA52"/>
          </a:solidFill>
          <a:ln w="25400" cap="flat" cmpd="sng" algn="ctr">
            <a:solidFill>
              <a:srgbClr val="A7EA5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59" name="円/楕円 58">
            <a:extLst>
              <a:ext uri="{FF2B5EF4-FFF2-40B4-BE49-F238E27FC236}">
                <a16:creationId xmlns:a16="http://schemas.microsoft.com/office/drawing/2014/main" id="{68B9CD2B-A120-1741-A603-608D9052B8C5}"/>
              </a:ext>
            </a:extLst>
          </p:cNvPr>
          <p:cNvSpPr/>
          <p:nvPr/>
        </p:nvSpPr>
        <p:spPr>
          <a:xfrm>
            <a:off x="6233676" y="5190726"/>
            <a:ext cx="180000" cy="180000"/>
          </a:xfrm>
          <a:prstGeom prst="ellipse">
            <a:avLst/>
          </a:prstGeom>
          <a:solidFill>
            <a:srgbClr val="A7EA52"/>
          </a:solidFill>
          <a:ln w="25400" cap="flat" cmpd="sng" algn="ctr">
            <a:solidFill>
              <a:srgbClr val="A7EA5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60" name="円/楕円 59">
            <a:extLst>
              <a:ext uri="{FF2B5EF4-FFF2-40B4-BE49-F238E27FC236}">
                <a16:creationId xmlns:a16="http://schemas.microsoft.com/office/drawing/2014/main" id="{B0F6F6AF-30EE-7249-91CC-6D58A2D2E18D}"/>
              </a:ext>
            </a:extLst>
          </p:cNvPr>
          <p:cNvSpPr/>
          <p:nvPr/>
        </p:nvSpPr>
        <p:spPr>
          <a:xfrm>
            <a:off x="7185546" y="5078242"/>
            <a:ext cx="180000" cy="180000"/>
          </a:xfrm>
          <a:prstGeom prst="ellipse">
            <a:avLst/>
          </a:prstGeom>
          <a:solidFill>
            <a:srgbClr val="A7EA52"/>
          </a:solidFill>
          <a:ln w="25400" cap="flat" cmpd="sng" algn="ctr">
            <a:solidFill>
              <a:srgbClr val="A7EA5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61" name="円/楕円 60">
            <a:extLst>
              <a:ext uri="{FF2B5EF4-FFF2-40B4-BE49-F238E27FC236}">
                <a16:creationId xmlns:a16="http://schemas.microsoft.com/office/drawing/2014/main" id="{B9990032-E405-8F4E-A118-5A9414B3BA2D}"/>
              </a:ext>
            </a:extLst>
          </p:cNvPr>
          <p:cNvSpPr/>
          <p:nvPr/>
        </p:nvSpPr>
        <p:spPr>
          <a:xfrm>
            <a:off x="5961410" y="4646194"/>
            <a:ext cx="180000" cy="180000"/>
          </a:xfrm>
          <a:prstGeom prst="ellipse">
            <a:avLst/>
          </a:prstGeom>
          <a:solidFill>
            <a:srgbClr val="A7EA52"/>
          </a:solidFill>
          <a:ln w="25400" cap="flat" cmpd="sng" algn="ctr">
            <a:solidFill>
              <a:srgbClr val="A7EA5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62" name="円/楕円 61">
            <a:extLst>
              <a:ext uri="{FF2B5EF4-FFF2-40B4-BE49-F238E27FC236}">
                <a16:creationId xmlns:a16="http://schemas.microsoft.com/office/drawing/2014/main" id="{0E4F718A-20E1-884D-9228-21CE7E12633C}"/>
              </a:ext>
            </a:extLst>
          </p:cNvPr>
          <p:cNvSpPr/>
          <p:nvPr/>
        </p:nvSpPr>
        <p:spPr>
          <a:xfrm>
            <a:off x="6753498" y="5366274"/>
            <a:ext cx="180000" cy="180000"/>
          </a:xfrm>
          <a:prstGeom prst="ellipse">
            <a:avLst/>
          </a:prstGeom>
          <a:solidFill>
            <a:srgbClr val="A7EA52"/>
          </a:solidFill>
          <a:ln w="25400" cap="flat" cmpd="sng" algn="ctr">
            <a:solidFill>
              <a:srgbClr val="A7EA5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63" name="円/楕円 62">
            <a:extLst>
              <a:ext uri="{FF2B5EF4-FFF2-40B4-BE49-F238E27FC236}">
                <a16:creationId xmlns:a16="http://schemas.microsoft.com/office/drawing/2014/main" id="{62232667-EBE8-3E4B-873F-1F9E39661161}"/>
              </a:ext>
            </a:extLst>
          </p:cNvPr>
          <p:cNvSpPr/>
          <p:nvPr/>
        </p:nvSpPr>
        <p:spPr>
          <a:xfrm>
            <a:off x="6393458" y="4070130"/>
            <a:ext cx="180000" cy="180000"/>
          </a:xfrm>
          <a:prstGeom prst="ellipse">
            <a:avLst/>
          </a:prstGeom>
          <a:solidFill>
            <a:srgbClr val="A7EA52"/>
          </a:solidFill>
          <a:ln w="25400" cap="flat" cmpd="sng" algn="ctr">
            <a:solidFill>
              <a:srgbClr val="A7EA5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cxnSp>
        <p:nvCxnSpPr>
          <p:cNvPr id="64" name="直線矢印コネクタ 63">
            <a:extLst>
              <a:ext uri="{FF2B5EF4-FFF2-40B4-BE49-F238E27FC236}">
                <a16:creationId xmlns:a16="http://schemas.microsoft.com/office/drawing/2014/main" id="{15F4F763-E4D0-7F42-A9A3-B7E0ABD26FF0}"/>
              </a:ext>
            </a:extLst>
          </p:cNvPr>
          <p:cNvCxnSpPr>
            <a:stCxn id="58" idx="6"/>
          </p:cNvCxnSpPr>
          <p:nvPr/>
        </p:nvCxnSpPr>
        <p:spPr>
          <a:xfrm>
            <a:off x="7293538" y="4448162"/>
            <a:ext cx="324056" cy="270040"/>
          </a:xfrm>
          <a:prstGeom prst="straightConnector1">
            <a:avLst/>
          </a:prstGeom>
          <a:noFill/>
          <a:ln w="12700" cap="flat" cmpd="sng" algn="ctr">
            <a:solidFill>
              <a:srgbClr val="4E67C8">
                <a:shade val="95000"/>
                <a:satMod val="105000"/>
              </a:srgbClr>
            </a:solidFill>
            <a:prstDash val="lgDash"/>
            <a:tailEnd type="arrow"/>
          </a:ln>
          <a:effectLst/>
        </p:spPr>
      </p:cxnSp>
      <p:sp>
        <p:nvSpPr>
          <p:cNvPr id="65" name="正方形/長方形 64">
            <a:extLst>
              <a:ext uri="{FF2B5EF4-FFF2-40B4-BE49-F238E27FC236}">
                <a16:creationId xmlns:a16="http://schemas.microsoft.com/office/drawing/2014/main" id="{5C918838-16E2-B742-86D7-ECF567092C21}"/>
              </a:ext>
            </a:extLst>
          </p:cNvPr>
          <p:cNvSpPr/>
          <p:nvPr/>
        </p:nvSpPr>
        <p:spPr>
          <a:xfrm>
            <a:off x="5529362" y="3493052"/>
            <a:ext cx="646331" cy="369332"/>
          </a:xfrm>
          <a:prstGeom prst="rect">
            <a:avLst/>
          </a:prstGeom>
        </p:spPr>
        <p:txBody>
          <a:bodyPr wrap="none">
            <a:spAutoFit/>
          </a:bodyPr>
          <a:lstStyle/>
          <a:p>
            <a:pPr defTabSz="457200"/>
            <a:r>
              <a:rPr lang="ja-JP" altLang="en-US" dirty="0">
                <a:solidFill>
                  <a:prstClr val="black"/>
                </a:solidFill>
                <a:latin typeface="+mn-ea"/>
              </a:rPr>
              <a:t>励起</a:t>
            </a:r>
          </a:p>
        </p:txBody>
      </p:sp>
      <p:sp>
        <p:nvSpPr>
          <p:cNvPr id="66" name="円/楕円 65">
            <a:extLst>
              <a:ext uri="{FF2B5EF4-FFF2-40B4-BE49-F238E27FC236}">
                <a16:creationId xmlns:a16="http://schemas.microsoft.com/office/drawing/2014/main" id="{EC7AD2F6-4BB6-C543-B864-DD4A441B019B}"/>
              </a:ext>
            </a:extLst>
          </p:cNvPr>
          <p:cNvSpPr/>
          <p:nvPr/>
        </p:nvSpPr>
        <p:spPr>
          <a:xfrm>
            <a:off x="5637602" y="3782098"/>
            <a:ext cx="2052000" cy="2052000"/>
          </a:xfrm>
          <a:prstGeom prst="ellipse">
            <a:avLst/>
          </a:prstGeom>
          <a:noFill/>
          <a:ln w="25400" cap="flat" cmpd="sng" algn="ctr">
            <a:solidFill>
              <a:srgbClr val="4E67C8">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67" name="円/楕円 66">
            <a:extLst>
              <a:ext uri="{FF2B5EF4-FFF2-40B4-BE49-F238E27FC236}">
                <a16:creationId xmlns:a16="http://schemas.microsoft.com/office/drawing/2014/main" id="{C3485BFA-0A66-4346-BB88-D94059AA6232}"/>
              </a:ext>
            </a:extLst>
          </p:cNvPr>
          <p:cNvSpPr/>
          <p:nvPr/>
        </p:nvSpPr>
        <p:spPr>
          <a:xfrm>
            <a:off x="7617594" y="4790210"/>
            <a:ext cx="180000" cy="180000"/>
          </a:xfrm>
          <a:prstGeom prst="ellipse">
            <a:avLst/>
          </a:prstGeom>
          <a:solidFill>
            <a:srgbClr val="A7EA52"/>
          </a:solidFill>
          <a:ln w="25400" cap="flat" cmpd="sng" algn="ctr">
            <a:solidFill>
              <a:srgbClr val="A7EA5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entury Gothic"/>
              <a:ea typeface="ヒラギノ丸ゴ Pro W4" panose="020F0400000000000000" pitchFamily="34" charset="-128"/>
              <a:cs typeface="+mn-cs"/>
            </a:endParaRPr>
          </a:p>
        </p:txBody>
      </p:sp>
      <p:sp>
        <p:nvSpPr>
          <p:cNvPr id="68" name="フリーフォーム 67">
            <a:extLst>
              <a:ext uri="{FF2B5EF4-FFF2-40B4-BE49-F238E27FC236}">
                <a16:creationId xmlns:a16="http://schemas.microsoft.com/office/drawing/2014/main" id="{E1D187DB-69E6-EA43-A837-E0EE7F7E14AC}"/>
              </a:ext>
            </a:extLst>
          </p:cNvPr>
          <p:cNvSpPr/>
          <p:nvPr/>
        </p:nvSpPr>
        <p:spPr>
          <a:xfrm>
            <a:off x="7329562" y="3350050"/>
            <a:ext cx="643528" cy="950600"/>
          </a:xfrm>
          <a:custGeom>
            <a:avLst/>
            <a:gdLst>
              <a:gd name="connsiteX0" fmla="*/ 533400 w 533400"/>
              <a:gd name="connsiteY0" fmla="*/ 0 h 807720"/>
              <a:gd name="connsiteX1" fmla="*/ 533400 w 533400"/>
              <a:gd name="connsiteY1" fmla="*/ 0 h 807720"/>
              <a:gd name="connsiteX2" fmla="*/ 259080 w 533400"/>
              <a:gd name="connsiteY2" fmla="*/ 213360 h 807720"/>
              <a:gd name="connsiteX3" fmla="*/ 457200 w 533400"/>
              <a:gd name="connsiteY3" fmla="*/ 289560 h 807720"/>
              <a:gd name="connsiteX4" fmla="*/ 152400 w 533400"/>
              <a:gd name="connsiteY4" fmla="*/ 426720 h 807720"/>
              <a:gd name="connsiteX5" fmla="*/ 365760 w 533400"/>
              <a:gd name="connsiteY5" fmla="*/ 518160 h 807720"/>
              <a:gd name="connsiteX6" fmla="*/ 0 w 533400"/>
              <a:gd name="connsiteY6" fmla="*/ 807720 h 80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807720">
                <a:moveTo>
                  <a:pt x="533400" y="0"/>
                </a:moveTo>
                <a:lnTo>
                  <a:pt x="533400" y="0"/>
                </a:lnTo>
                <a:lnTo>
                  <a:pt x="259080" y="213360"/>
                </a:lnTo>
                <a:lnTo>
                  <a:pt x="457200" y="289560"/>
                </a:lnTo>
                <a:lnTo>
                  <a:pt x="152400" y="426720"/>
                </a:lnTo>
                <a:lnTo>
                  <a:pt x="365760" y="518160"/>
                </a:lnTo>
                <a:lnTo>
                  <a:pt x="0" y="807720"/>
                </a:lnTo>
              </a:path>
            </a:pathLst>
          </a:custGeom>
          <a:noFill/>
          <a:ln w="28575" cap="flat" cmpd="sng" algn="ctr">
            <a:solidFill>
              <a:srgbClr val="FF0000"/>
            </a:solidFill>
            <a:prstDash val="solid"/>
            <a:headEnd type="none" w="med" len="med"/>
            <a:tailEnd type="arrow"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ヒラギノ丸ゴ Pro W4" panose="020F0400000000000000" pitchFamily="34" charset="-128"/>
              <a:cs typeface="+mn-cs"/>
            </a:endParaRPr>
          </a:p>
        </p:txBody>
      </p:sp>
      <p:sp>
        <p:nvSpPr>
          <p:cNvPr id="69" name="正方形/長方形 68">
            <a:extLst>
              <a:ext uri="{FF2B5EF4-FFF2-40B4-BE49-F238E27FC236}">
                <a16:creationId xmlns:a16="http://schemas.microsoft.com/office/drawing/2014/main" id="{5B2026FF-4F21-C74D-BF63-F82DF1339E36}"/>
              </a:ext>
            </a:extLst>
          </p:cNvPr>
          <p:cNvSpPr/>
          <p:nvPr/>
        </p:nvSpPr>
        <p:spPr>
          <a:xfrm>
            <a:off x="3510363" y="5308762"/>
            <a:ext cx="1107996" cy="369332"/>
          </a:xfrm>
          <a:prstGeom prst="rect">
            <a:avLst/>
          </a:prstGeom>
        </p:spPr>
        <p:txBody>
          <a:bodyPr wrap="none">
            <a:spAutoFit/>
          </a:bodyPr>
          <a:lstStyle/>
          <a:p>
            <a:pPr defTabSz="457200"/>
            <a:r>
              <a:rPr lang="ja-JP" altLang="en-US" dirty="0">
                <a:solidFill>
                  <a:prstClr val="black"/>
                </a:solidFill>
                <a:latin typeface="+mn-ea"/>
              </a:rPr>
              <a:t>自由電子</a:t>
            </a:r>
          </a:p>
        </p:txBody>
      </p:sp>
    </p:spTree>
    <p:extLst>
      <p:ext uri="{BB962C8B-B14F-4D97-AF65-F5344CB8AC3E}">
        <p14:creationId xmlns:p14="http://schemas.microsoft.com/office/powerpoint/2010/main" val="3112088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6FD071-37F3-4A40-88E1-FE64E8B07022}"/>
              </a:ext>
            </a:extLst>
          </p:cNvPr>
          <p:cNvSpPr>
            <a:spLocks noGrp="1"/>
          </p:cNvSpPr>
          <p:nvPr>
            <p:ph type="title"/>
          </p:nvPr>
        </p:nvSpPr>
        <p:spPr/>
        <p:txBody>
          <a:bodyPr/>
          <a:lstStyle/>
          <a:p>
            <a:r>
              <a:rPr lang="ja-JP" altLang="en-US"/>
              <a:t>放射線の性質；等方性</a:t>
            </a:r>
            <a:endParaRPr kumimoji="1" lang="ja-JP" altLang="en-US"/>
          </a:p>
        </p:txBody>
      </p:sp>
      <p:pic>
        <p:nvPicPr>
          <p:cNvPr id="3" name="Picture 3">
            <a:extLst>
              <a:ext uri="{FF2B5EF4-FFF2-40B4-BE49-F238E27FC236}">
                <a16:creationId xmlns:a16="http://schemas.microsoft.com/office/drawing/2014/main" id="{DAED35F4-E0E0-E64B-A093-41AAFCDB3DF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31819" y="1870364"/>
            <a:ext cx="5915892" cy="2770910"/>
          </a:xfrm>
          <a:prstGeom prst="rect">
            <a:avLst/>
          </a:prstGeom>
          <a:noFill/>
          <a:ln w="9525">
            <a:noFill/>
            <a:miter lim="800000"/>
            <a:headEnd/>
            <a:tailEnd/>
          </a:ln>
          <a:effectLst/>
        </p:spPr>
      </p:pic>
      <p:sp>
        <p:nvSpPr>
          <p:cNvPr id="4" name="テキスト ボックス 3">
            <a:extLst>
              <a:ext uri="{FF2B5EF4-FFF2-40B4-BE49-F238E27FC236}">
                <a16:creationId xmlns:a16="http://schemas.microsoft.com/office/drawing/2014/main" id="{874B1978-B5B2-074D-B9BC-A4A808BD8F54}"/>
              </a:ext>
            </a:extLst>
          </p:cNvPr>
          <p:cNvSpPr txBox="1"/>
          <p:nvPr/>
        </p:nvSpPr>
        <p:spPr>
          <a:xfrm>
            <a:off x="628650" y="1378037"/>
            <a:ext cx="87716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b="1"/>
              <a:t>等方性</a:t>
            </a:r>
          </a:p>
        </p:txBody>
      </p:sp>
      <p:sp>
        <p:nvSpPr>
          <p:cNvPr id="5" name="テキスト ボックス 4">
            <a:extLst>
              <a:ext uri="{FF2B5EF4-FFF2-40B4-BE49-F238E27FC236}">
                <a16:creationId xmlns:a16="http://schemas.microsoft.com/office/drawing/2014/main" id="{EAFDF0DD-30DC-CC4A-8E63-BD417FFC76FF}"/>
              </a:ext>
            </a:extLst>
          </p:cNvPr>
          <p:cNvSpPr txBox="1"/>
          <p:nvPr/>
        </p:nvSpPr>
        <p:spPr>
          <a:xfrm>
            <a:off x="1731819" y="1378037"/>
            <a:ext cx="7024254" cy="369332"/>
          </a:xfrm>
          <a:prstGeom prst="rect">
            <a:avLst/>
          </a:prstGeom>
          <a:noFill/>
        </p:spPr>
        <p:txBody>
          <a:bodyPr wrap="square" rtlCol="0">
            <a:spAutoFit/>
          </a:bodyPr>
          <a:lstStyle/>
          <a:p>
            <a:r>
              <a:rPr kumimoji="1" lang="ja-JP" altLang="en-US" dirty="0"/>
              <a:t>放射線は、</a:t>
            </a:r>
            <a:r>
              <a:rPr lang="ja-JP" altLang="en-US" dirty="0"/>
              <a:t>放射性物質（線源）から</a:t>
            </a:r>
            <a:r>
              <a:rPr kumimoji="1" lang="ja-JP" altLang="en-US" dirty="0"/>
              <a:t>全方向に均一に放出される。</a:t>
            </a:r>
          </a:p>
        </p:txBody>
      </p:sp>
      <p:graphicFrame>
        <p:nvGraphicFramePr>
          <p:cNvPr id="6" name="グラフ 5">
            <a:extLst>
              <a:ext uri="{FF2B5EF4-FFF2-40B4-BE49-F238E27FC236}">
                <a16:creationId xmlns:a16="http://schemas.microsoft.com/office/drawing/2014/main" id="{527B7CE0-EE69-9942-9424-959C24093899}"/>
              </a:ext>
            </a:extLst>
          </p:cNvPr>
          <p:cNvGraphicFramePr>
            <a:graphicFrameLocks/>
          </p:cNvGraphicFramePr>
          <p:nvPr>
            <p:extLst>
              <p:ext uri="{D42A27DB-BD31-4B8C-83A1-F6EECF244321}">
                <p14:modId xmlns:p14="http://schemas.microsoft.com/office/powerpoint/2010/main" val="475171004"/>
              </p:ext>
            </p:extLst>
          </p:nvPr>
        </p:nvGraphicFramePr>
        <p:xfrm>
          <a:off x="628650" y="4585738"/>
          <a:ext cx="2996914" cy="1877291"/>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a:extLst>
              <a:ext uri="{FF2B5EF4-FFF2-40B4-BE49-F238E27FC236}">
                <a16:creationId xmlns:a16="http://schemas.microsoft.com/office/drawing/2014/main" id="{EE0B50FD-528B-5E40-B3B7-605937993F04}"/>
              </a:ext>
            </a:extLst>
          </p:cNvPr>
          <p:cNvSpPr txBox="1"/>
          <p:nvPr/>
        </p:nvSpPr>
        <p:spPr>
          <a:xfrm>
            <a:off x="610847" y="4571767"/>
            <a:ext cx="569387" cy="246221"/>
          </a:xfrm>
          <a:prstGeom prst="rect">
            <a:avLst/>
          </a:prstGeom>
          <a:noFill/>
        </p:spPr>
        <p:txBody>
          <a:bodyPr wrap="none" rtlCol="0">
            <a:spAutoFit/>
          </a:bodyPr>
          <a:lstStyle/>
          <a:p>
            <a:r>
              <a:rPr lang="ja-JP" altLang="en-US" sz="1000"/>
              <a:t>線量率</a:t>
            </a:r>
            <a:endParaRPr kumimoji="1" lang="ja-JP" altLang="en-US" sz="1000"/>
          </a:p>
        </p:txBody>
      </p:sp>
      <p:sp>
        <p:nvSpPr>
          <p:cNvPr id="8" name="テキスト ボックス 7">
            <a:extLst>
              <a:ext uri="{FF2B5EF4-FFF2-40B4-BE49-F238E27FC236}">
                <a16:creationId xmlns:a16="http://schemas.microsoft.com/office/drawing/2014/main" id="{42E2B41F-A648-A549-B505-2183EF4C0B49}"/>
              </a:ext>
            </a:extLst>
          </p:cNvPr>
          <p:cNvSpPr txBox="1"/>
          <p:nvPr/>
        </p:nvSpPr>
        <p:spPr>
          <a:xfrm>
            <a:off x="1906534" y="6477000"/>
            <a:ext cx="441146" cy="246221"/>
          </a:xfrm>
          <a:prstGeom prst="rect">
            <a:avLst/>
          </a:prstGeom>
          <a:noFill/>
        </p:spPr>
        <p:txBody>
          <a:bodyPr wrap="none" rtlCol="0">
            <a:spAutoFit/>
          </a:bodyPr>
          <a:lstStyle/>
          <a:p>
            <a:r>
              <a:rPr lang="ja-JP" altLang="en-US" sz="1000"/>
              <a:t>距離</a:t>
            </a:r>
            <a:endParaRPr kumimoji="1" lang="ja-JP" altLang="en-US" sz="1000"/>
          </a:p>
        </p:txBody>
      </p:sp>
      <p:sp>
        <p:nvSpPr>
          <p:cNvPr id="9" name="テキスト ボックス 8">
            <a:extLst>
              <a:ext uri="{FF2B5EF4-FFF2-40B4-BE49-F238E27FC236}">
                <a16:creationId xmlns:a16="http://schemas.microsoft.com/office/drawing/2014/main" id="{683F0966-F468-DD47-A567-83C6C47CBB30}"/>
              </a:ext>
            </a:extLst>
          </p:cNvPr>
          <p:cNvSpPr txBox="1"/>
          <p:nvPr/>
        </p:nvSpPr>
        <p:spPr>
          <a:xfrm>
            <a:off x="3625564" y="4970196"/>
            <a:ext cx="4889786" cy="646331"/>
          </a:xfrm>
          <a:prstGeom prst="rect">
            <a:avLst/>
          </a:prstGeom>
          <a:noFill/>
        </p:spPr>
        <p:txBody>
          <a:bodyPr wrap="square" rtlCol="0">
            <a:spAutoFit/>
          </a:bodyPr>
          <a:lstStyle/>
          <a:p>
            <a:r>
              <a:rPr kumimoji="1" lang="ja-JP" altLang="en-US"/>
              <a:t>放射線の密度は線源からの距離の二乗に反比例して減少する（逆二乗則）。</a:t>
            </a:r>
            <a:endParaRPr kumimoji="1" lang="en-US" altLang="ja-JP" dirty="0"/>
          </a:p>
        </p:txBody>
      </p:sp>
      <p:sp>
        <p:nvSpPr>
          <p:cNvPr id="10" name="テキスト ボックス 9">
            <a:extLst>
              <a:ext uri="{FF2B5EF4-FFF2-40B4-BE49-F238E27FC236}">
                <a16:creationId xmlns:a16="http://schemas.microsoft.com/office/drawing/2014/main" id="{D99313BE-9544-D24C-8AA7-B6D8CB2B4AD1}"/>
              </a:ext>
            </a:extLst>
          </p:cNvPr>
          <p:cNvSpPr txBox="1"/>
          <p:nvPr/>
        </p:nvSpPr>
        <p:spPr>
          <a:xfrm>
            <a:off x="3625564" y="5616643"/>
            <a:ext cx="4889786" cy="646331"/>
          </a:xfrm>
          <a:prstGeom prst="rect">
            <a:avLst/>
          </a:prstGeom>
          <a:noFill/>
        </p:spPr>
        <p:txBody>
          <a:bodyPr wrap="square" rtlCol="0">
            <a:spAutoFit/>
          </a:bodyPr>
          <a:lstStyle/>
          <a:p>
            <a:r>
              <a:rPr lang="ja-JP" altLang="en-US"/>
              <a:t>線源からの距離が</a:t>
            </a:r>
            <a:r>
              <a:rPr lang="en-US" altLang="ja-JP" dirty="0"/>
              <a:t>2</a:t>
            </a:r>
            <a:r>
              <a:rPr lang="ja-JP" altLang="en-US"/>
              <a:t>倍だと線量率は</a:t>
            </a:r>
            <a:r>
              <a:rPr lang="en-US" altLang="ja-JP" dirty="0"/>
              <a:t>1/4</a:t>
            </a:r>
            <a:r>
              <a:rPr lang="ja-JP" altLang="en-US"/>
              <a:t>となり、</a:t>
            </a:r>
            <a:r>
              <a:rPr lang="en-US" altLang="ja-JP" dirty="0"/>
              <a:t>1/10</a:t>
            </a:r>
            <a:r>
              <a:rPr lang="ja-JP" altLang="en-US"/>
              <a:t>の距離であれば線量率は</a:t>
            </a:r>
            <a:r>
              <a:rPr lang="en-US" altLang="ja-JP" dirty="0"/>
              <a:t>100</a:t>
            </a:r>
            <a:r>
              <a:rPr lang="ja-JP" altLang="en-US"/>
              <a:t>倍となる。</a:t>
            </a:r>
            <a:endParaRPr lang="en-US" altLang="ja-JP" dirty="0"/>
          </a:p>
        </p:txBody>
      </p:sp>
      <p:sp>
        <p:nvSpPr>
          <p:cNvPr id="11" name="スライド番号プレースホルダー 10">
            <a:extLst>
              <a:ext uri="{FF2B5EF4-FFF2-40B4-BE49-F238E27FC236}">
                <a16:creationId xmlns:a16="http://schemas.microsoft.com/office/drawing/2014/main" id="{3EED1E64-1441-0847-B7DC-B025092460F5}"/>
              </a:ext>
            </a:extLst>
          </p:cNvPr>
          <p:cNvSpPr>
            <a:spLocks noGrp="1"/>
          </p:cNvSpPr>
          <p:nvPr>
            <p:ph type="sldNum" sz="quarter" idx="12"/>
          </p:nvPr>
        </p:nvSpPr>
        <p:spPr/>
        <p:txBody>
          <a:bodyPr/>
          <a:lstStyle/>
          <a:p>
            <a:fld id="{58DD1769-DAE9-6C4E-82F4-B62273FFA290}" type="slidenum">
              <a:rPr kumimoji="1" lang="ja-JP" altLang="en-US" smtClean="0"/>
              <a:t>5</a:t>
            </a:fld>
            <a:endParaRPr kumimoji="1" lang="ja-JP" altLang="en-US"/>
          </a:p>
        </p:txBody>
      </p:sp>
    </p:spTree>
    <p:extLst>
      <p:ext uri="{BB962C8B-B14F-4D97-AF65-F5344CB8AC3E}">
        <p14:creationId xmlns:p14="http://schemas.microsoft.com/office/powerpoint/2010/main" val="601190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0FFE5AF7-0BF7-D14D-8A89-71F4368E47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26505" y="1686100"/>
            <a:ext cx="5676319" cy="4985688"/>
          </a:xfrm>
          <a:prstGeom prst="rect">
            <a:avLst/>
          </a:prstGeom>
        </p:spPr>
      </p:pic>
      <p:sp>
        <p:nvSpPr>
          <p:cNvPr id="2" name="タイトル 1">
            <a:extLst>
              <a:ext uri="{FF2B5EF4-FFF2-40B4-BE49-F238E27FC236}">
                <a16:creationId xmlns:a16="http://schemas.microsoft.com/office/drawing/2014/main" id="{755B29BE-9B35-334B-9FF5-47F798880017}"/>
              </a:ext>
            </a:extLst>
          </p:cNvPr>
          <p:cNvSpPr>
            <a:spLocks noGrp="1"/>
          </p:cNvSpPr>
          <p:nvPr>
            <p:ph type="title"/>
          </p:nvPr>
        </p:nvSpPr>
        <p:spPr/>
        <p:txBody>
          <a:bodyPr/>
          <a:lstStyle/>
          <a:p>
            <a:r>
              <a:rPr kumimoji="1" lang="ja-JP" altLang="en-US"/>
              <a:t>放射線の性質；透過力</a:t>
            </a:r>
          </a:p>
        </p:txBody>
      </p:sp>
      <p:sp>
        <p:nvSpPr>
          <p:cNvPr id="6" name="テキスト ボックス 5">
            <a:extLst>
              <a:ext uri="{FF2B5EF4-FFF2-40B4-BE49-F238E27FC236}">
                <a16:creationId xmlns:a16="http://schemas.microsoft.com/office/drawing/2014/main" id="{235987E1-55D7-6B41-92C3-80A6B6BE85C1}"/>
              </a:ext>
            </a:extLst>
          </p:cNvPr>
          <p:cNvSpPr txBox="1"/>
          <p:nvPr/>
        </p:nvSpPr>
        <p:spPr>
          <a:xfrm>
            <a:off x="1211367" y="2122009"/>
            <a:ext cx="646331" cy="369332"/>
          </a:xfrm>
          <a:prstGeom prst="rect">
            <a:avLst/>
          </a:prstGeom>
          <a:noFill/>
        </p:spPr>
        <p:txBody>
          <a:bodyPr wrap="none" rtlCol="0">
            <a:spAutoFit/>
          </a:bodyPr>
          <a:lstStyle/>
          <a:p>
            <a:r>
              <a:rPr kumimoji="1" lang="en-US" altLang="ja-JP" dirty="0"/>
              <a:t>α</a:t>
            </a:r>
            <a:r>
              <a:rPr kumimoji="1" lang="ja-JP" altLang="en-US"/>
              <a:t>線</a:t>
            </a:r>
          </a:p>
        </p:txBody>
      </p:sp>
      <p:sp>
        <p:nvSpPr>
          <p:cNvPr id="7" name="テキスト ボックス 6">
            <a:extLst>
              <a:ext uri="{FF2B5EF4-FFF2-40B4-BE49-F238E27FC236}">
                <a16:creationId xmlns:a16="http://schemas.microsoft.com/office/drawing/2014/main" id="{49E1A55D-189C-1B45-87DB-896522D5452B}"/>
              </a:ext>
            </a:extLst>
          </p:cNvPr>
          <p:cNvSpPr txBox="1"/>
          <p:nvPr/>
        </p:nvSpPr>
        <p:spPr>
          <a:xfrm>
            <a:off x="1211366" y="2554550"/>
            <a:ext cx="646331" cy="369332"/>
          </a:xfrm>
          <a:prstGeom prst="rect">
            <a:avLst/>
          </a:prstGeom>
          <a:noFill/>
        </p:spPr>
        <p:txBody>
          <a:bodyPr wrap="none" rtlCol="0">
            <a:spAutoFit/>
          </a:bodyPr>
          <a:lstStyle/>
          <a:p>
            <a:r>
              <a:rPr kumimoji="1" lang="en-US" altLang="ja-JP" dirty="0"/>
              <a:t>β</a:t>
            </a:r>
            <a:r>
              <a:rPr kumimoji="1" lang="ja-JP" altLang="en-US"/>
              <a:t>線</a:t>
            </a:r>
          </a:p>
        </p:txBody>
      </p:sp>
      <p:sp>
        <p:nvSpPr>
          <p:cNvPr id="8" name="テキスト ボックス 7">
            <a:extLst>
              <a:ext uri="{FF2B5EF4-FFF2-40B4-BE49-F238E27FC236}">
                <a16:creationId xmlns:a16="http://schemas.microsoft.com/office/drawing/2014/main" id="{92EE28C1-3A17-B64A-B596-2FBED7D29C4B}"/>
              </a:ext>
            </a:extLst>
          </p:cNvPr>
          <p:cNvSpPr txBox="1"/>
          <p:nvPr/>
        </p:nvSpPr>
        <p:spPr>
          <a:xfrm>
            <a:off x="1211366" y="2987091"/>
            <a:ext cx="1257075" cy="369332"/>
          </a:xfrm>
          <a:prstGeom prst="rect">
            <a:avLst/>
          </a:prstGeom>
          <a:noFill/>
        </p:spPr>
        <p:txBody>
          <a:bodyPr wrap="none" rtlCol="0">
            <a:spAutoFit/>
          </a:bodyPr>
          <a:lstStyle/>
          <a:p>
            <a:r>
              <a:rPr kumimoji="1" lang="en-US" altLang="ja-JP" dirty="0" err="1"/>
              <a:t>γ</a:t>
            </a:r>
            <a:r>
              <a:rPr kumimoji="1" lang="ja-JP" altLang="en-US"/>
              <a:t>線・</a:t>
            </a:r>
            <a:r>
              <a:rPr kumimoji="1" lang="en-US" altLang="ja-JP" dirty="0"/>
              <a:t>X</a:t>
            </a:r>
            <a:r>
              <a:rPr kumimoji="1" lang="ja-JP" altLang="en-US"/>
              <a:t>線</a:t>
            </a:r>
          </a:p>
        </p:txBody>
      </p:sp>
      <p:sp>
        <p:nvSpPr>
          <p:cNvPr id="9" name="テキスト ボックス 8">
            <a:extLst>
              <a:ext uri="{FF2B5EF4-FFF2-40B4-BE49-F238E27FC236}">
                <a16:creationId xmlns:a16="http://schemas.microsoft.com/office/drawing/2014/main" id="{B0E5825E-5789-C54F-8D0A-1CB9708737BA}"/>
              </a:ext>
            </a:extLst>
          </p:cNvPr>
          <p:cNvSpPr txBox="1"/>
          <p:nvPr/>
        </p:nvSpPr>
        <p:spPr>
          <a:xfrm>
            <a:off x="980533" y="5476579"/>
            <a:ext cx="1107996" cy="369332"/>
          </a:xfrm>
          <a:prstGeom prst="rect">
            <a:avLst/>
          </a:prstGeom>
          <a:noFill/>
        </p:spPr>
        <p:txBody>
          <a:bodyPr wrap="none" rtlCol="0">
            <a:spAutoFit/>
          </a:bodyPr>
          <a:lstStyle/>
          <a:p>
            <a:r>
              <a:rPr kumimoji="1" lang="ja-JP" altLang="en-US"/>
              <a:t>中性子線</a:t>
            </a:r>
          </a:p>
        </p:txBody>
      </p:sp>
      <p:sp>
        <p:nvSpPr>
          <p:cNvPr id="10" name="テキスト ボックス 9">
            <a:extLst>
              <a:ext uri="{FF2B5EF4-FFF2-40B4-BE49-F238E27FC236}">
                <a16:creationId xmlns:a16="http://schemas.microsoft.com/office/drawing/2014/main" id="{29A72663-62DB-9242-BC72-F9DD38075C15}"/>
              </a:ext>
            </a:extLst>
          </p:cNvPr>
          <p:cNvSpPr txBox="1"/>
          <p:nvPr/>
        </p:nvSpPr>
        <p:spPr>
          <a:xfrm>
            <a:off x="3432606" y="3760536"/>
            <a:ext cx="364202" cy="307777"/>
          </a:xfrm>
          <a:prstGeom prst="rect">
            <a:avLst/>
          </a:prstGeom>
          <a:noFill/>
        </p:spPr>
        <p:txBody>
          <a:bodyPr wrap="none" rtlCol="0">
            <a:spAutoFit/>
          </a:bodyPr>
          <a:lstStyle/>
          <a:p>
            <a:r>
              <a:rPr kumimoji="1" lang="ja-JP" altLang="en-US" sz="1400"/>
              <a:t>紙</a:t>
            </a:r>
          </a:p>
        </p:txBody>
      </p:sp>
      <p:sp>
        <p:nvSpPr>
          <p:cNvPr id="11" name="テキスト ボックス 10">
            <a:extLst>
              <a:ext uri="{FF2B5EF4-FFF2-40B4-BE49-F238E27FC236}">
                <a16:creationId xmlns:a16="http://schemas.microsoft.com/office/drawing/2014/main" id="{75CA8F4D-EA15-1F48-A74A-D7C440F61B27}"/>
              </a:ext>
            </a:extLst>
          </p:cNvPr>
          <p:cNvSpPr txBox="1"/>
          <p:nvPr/>
        </p:nvSpPr>
        <p:spPr>
          <a:xfrm>
            <a:off x="4502145" y="3760536"/>
            <a:ext cx="1542111" cy="523220"/>
          </a:xfrm>
          <a:prstGeom prst="rect">
            <a:avLst/>
          </a:prstGeom>
          <a:noFill/>
        </p:spPr>
        <p:txBody>
          <a:bodyPr wrap="square" rtlCol="0">
            <a:spAutoFit/>
          </a:bodyPr>
          <a:lstStyle/>
          <a:p>
            <a:r>
              <a:rPr kumimoji="1" lang="ja-JP" altLang="en-US" sz="1400"/>
              <a:t>アルミニウム等の薄い金属</a:t>
            </a:r>
          </a:p>
        </p:txBody>
      </p:sp>
      <p:sp>
        <p:nvSpPr>
          <p:cNvPr id="12" name="テキスト ボックス 11">
            <a:extLst>
              <a:ext uri="{FF2B5EF4-FFF2-40B4-BE49-F238E27FC236}">
                <a16:creationId xmlns:a16="http://schemas.microsoft.com/office/drawing/2014/main" id="{06932783-CF78-7F41-86E1-A6C3D71F97F3}"/>
              </a:ext>
            </a:extLst>
          </p:cNvPr>
          <p:cNvSpPr txBox="1"/>
          <p:nvPr/>
        </p:nvSpPr>
        <p:spPr>
          <a:xfrm>
            <a:off x="6573605" y="3760536"/>
            <a:ext cx="1558568" cy="523220"/>
          </a:xfrm>
          <a:prstGeom prst="rect">
            <a:avLst/>
          </a:prstGeom>
          <a:noFill/>
        </p:spPr>
        <p:txBody>
          <a:bodyPr wrap="square" rtlCol="0">
            <a:spAutoFit/>
          </a:bodyPr>
          <a:lstStyle/>
          <a:p>
            <a:r>
              <a:rPr kumimoji="1" lang="ja-JP" altLang="en-US" sz="1400"/>
              <a:t>鉛や鉄の密度の高い金属</a:t>
            </a:r>
          </a:p>
        </p:txBody>
      </p:sp>
      <p:sp>
        <p:nvSpPr>
          <p:cNvPr id="13" name="テキスト ボックス 12">
            <a:extLst>
              <a:ext uri="{FF2B5EF4-FFF2-40B4-BE49-F238E27FC236}">
                <a16:creationId xmlns:a16="http://schemas.microsoft.com/office/drawing/2014/main" id="{D034C51E-350B-F940-8592-FC68716AB2F9}"/>
              </a:ext>
            </a:extLst>
          </p:cNvPr>
          <p:cNvSpPr txBox="1"/>
          <p:nvPr/>
        </p:nvSpPr>
        <p:spPr>
          <a:xfrm>
            <a:off x="7341329" y="5929041"/>
            <a:ext cx="1805074" cy="523220"/>
          </a:xfrm>
          <a:prstGeom prst="rect">
            <a:avLst/>
          </a:prstGeom>
          <a:noFill/>
        </p:spPr>
        <p:txBody>
          <a:bodyPr wrap="square" rtlCol="0">
            <a:spAutoFit/>
          </a:bodyPr>
          <a:lstStyle/>
          <a:p>
            <a:r>
              <a:rPr kumimoji="1" lang="ja-JP" altLang="en-US" sz="1400"/>
              <a:t>水素を含む物質</a:t>
            </a:r>
            <a:endParaRPr kumimoji="1" lang="en-US" altLang="ja-JP" sz="1400" dirty="0"/>
          </a:p>
          <a:p>
            <a:r>
              <a:rPr lang="ja-JP" altLang="en-US" sz="1400"/>
              <a:t>水やコンクリート</a:t>
            </a:r>
            <a:endParaRPr kumimoji="1" lang="ja-JP" altLang="en-US" sz="1400"/>
          </a:p>
        </p:txBody>
      </p:sp>
      <p:sp>
        <p:nvSpPr>
          <p:cNvPr id="14" name="テキスト ボックス 13">
            <a:extLst>
              <a:ext uri="{FF2B5EF4-FFF2-40B4-BE49-F238E27FC236}">
                <a16:creationId xmlns:a16="http://schemas.microsoft.com/office/drawing/2014/main" id="{5EFE1472-0E9E-D74B-B5D2-538546A57E6D}"/>
              </a:ext>
            </a:extLst>
          </p:cNvPr>
          <p:cNvSpPr txBox="1"/>
          <p:nvPr/>
        </p:nvSpPr>
        <p:spPr>
          <a:xfrm>
            <a:off x="2801664" y="1378323"/>
            <a:ext cx="1261884" cy="307777"/>
          </a:xfrm>
          <a:prstGeom prst="rect">
            <a:avLst/>
          </a:prstGeom>
          <a:noFill/>
        </p:spPr>
        <p:txBody>
          <a:bodyPr wrap="none" rtlCol="0">
            <a:spAutoFit/>
          </a:bodyPr>
          <a:lstStyle/>
          <a:p>
            <a:r>
              <a:rPr kumimoji="1" lang="en-US" altLang="ja-JP" sz="1400" dirty="0"/>
              <a:t>α</a:t>
            </a:r>
            <a:r>
              <a:rPr kumimoji="1" lang="ja-JP" altLang="en-US" sz="1400"/>
              <a:t>線を止める</a:t>
            </a:r>
          </a:p>
        </p:txBody>
      </p:sp>
      <p:sp>
        <p:nvSpPr>
          <p:cNvPr id="15" name="テキスト ボックス 14">
            <a:extLst>
              <a:ext uri="{FF2B5EF4-FFF2-40B4-BE49-F238E27FC236}">
                <a16:creationId xmlns:a16="http://schemas.microsoft.com/office/drawing/2014/main" id="{24C9CB20-F984-7B41-9DB8-0C1EB5BDABDD}"/>
              </a:ext>
            </a:extLst>
          </p:cNvPr>
          <p:cNvSpPr txBox="1"/>
          <p:nvPr/>
        </p:nvSpPr>
        <p:spPr>
          <a:xfrm>
            <a:off x="4335279" y="1378323"/>
            <a:ext cx="1261884" cy="307777"/>
          </a:xfrm>
          <a:prstGeom prst="rect">
            <a:avLst/>
          </a:prstGeom>
          <a:noFill/>
        </p:spPr>
        <p:txBody>
          <a:bodyPr wrap="none" rtlCol="0">
            <a:spAutoFit/>
          </a:bodyPr>
          <a:lstStyle/>
          <a:p>
            <a:r>
              <a:rPr kumimoji="1" lang="en-US" altLang="ja-JP" sz="1400" dirty="0"/>
              <a:t>β</a:t>
            </a:r>
            <a:r>
              <a:rPr kumimoji="1" lang="ja-JP" altLang="en-US" sz="1400"/>
              <a:t>線を止める</a:t>
            </a:r>
          </a:p>
        </p:txBody>
      </p:sp>
      <p:sp>
        <p:nvSpPr>
          <p:cNvPr id="16" name="テキスト ボックス 15">
            <a:extLst>
              <a:ext uri="{FF2B5EF4-FFF2-40B4-BE49-F238E27FC236}">
                <a16:creationId xmlns:a16="http://schemas.microsoft.com/office/drawing/2014/main" id="{CB1515DC-0422-714C-A298-3AD98075F692}"/>
              </a:ext>
            </a:extLst>
          </p:cNvPr>
          <p:cNvSpPr txBox="1"/>
          <p:nvPr/>
        </p:nvSpPr>
        <p:spPr>
          <a:xfrm>
            <a:off x="5864848" y="1378323"/>
            <a:ext cx="1737976" cy="307777"/>
          </a:xfrm>
          <a:prstGeom prst="rect">
            <a:avLst/>
          </a:prstGeom>
          <a:noFill/>
        </p:spPr>
        <p:txBody>
          <a:bodyPr wrap="none" rtlCol="0">
            <a:spAutoFit/>
          </a:bodyPr>
          <a:lstStyle/>
          <a:p>
            <a:r>
              <a:rPr kumimoji="1" lang="en-US" altLang="ja-JP" sz="1400" dirty="0" err="1"/>
              <a:t>γ</a:t>
            </a:r>
            <a:r>
              <a:rPr kumimoji="1" lang="ja-JP" altLang="en-US" sz="1400"/>
              <a:t>線・</a:t>
            </a:r>
            <a:r>
              <a:rPr kumimoji="1" lang="en-US" altLang="ja-JP" sz="1400" dirty="0"/>
              <a:t>X</a:t>
            </a:r>
            <a:r>
              <a:rPr kumimoji="1" lang="ja-JP" altLang="en-US" sz="1400"/>
              <a:t>線を弱める</a:t>
            </a:r>
          </a:p>
        </p:txBody>
      </p:sp>
      <p:sp>
        <p:nvSpPr>
          <p:cNvPr id="21" name="テキスト ボックス 20">
            <a:extLst>
              <a:ext uri="{FF2B5EF4-FFF2-40B4-BE49-F238E27FC236}">
                <a16:creationId xmlns:a16="http://schemas.microsoft.com/office/drawing/2014/main" id="{364CCDE7-A2F0-1949-A65C-86502D139584}"/>
              </a:ext>
            </a:extLst>
          </p:cNvPr>
          <p:cNvSpPr txBox="1"/>
          <p:nvPr/>
        </p:nvSpPr>
        <p:spPr>
          <a:xfrm>
            <a:off x="5731932" y="4317144"/>
            <a:ext cx="1620957" cy="307777"/>
          </a:xfrm>
          <a:prstGeom prst="rect">
            <a:avLst/>
          </a:prstGeom>
          <a:noFill/>
        </p:spPr>
        <p:txBody>
          <a:bodyPr wrap="none" rtlCol="0">
            <a:spAutoFit/>
          </a:bodyPr>
          <a:lstStyle/>
          <a:p>
            <a:r>
              <a:rPr kumimoji="1" lang="ja-JP" altLang="en-US" sz="1400"/>
              <a:t>中性子線を弱める</a:t>
            </a:r>
          </a:p>
        </p:txBody>
      </p:sp>
      <p:sp>
        <p:nvSpPr>
          <p:cNvPr id="3" name="スライド番号プレースホルダー 2">
            <a:extLst>
              <a:ext uri="{FF2B5EF4-FFF2-40B4-BE49-F238E27FC236}">
                <a16:creationId xmlns:a16="http://schemas.microsoft.com/office/drawing/2014/main" id="{EE054966-181E-0342-9F2D-849D123A1BAB}"/>
              </a:ext>
            </a:extLst>
          </p:cNvPr>
          <p:cNvSpPr>
            <a:spLocks noGrp="1"/>
          </p:cNvSpPr>
          <p:nvPr>
            <p:ph type="sldNum" sz="quarter" idx="12"/>
          </p:nvPr>
        </p:nvSpPr>
        <p:spPr/>
        <p:txBody>
          <a:bodyPr/>
          <a:lstStyle/>
          <a:p>
            <a:fld id="{58DD1769-DAE9-6C4E-82F4-B62273FFA290}" type="slidenum">
              <a:rPr kumimoji="1" lang="ja-JP" altLang="en-US" smtClean="0"/>
              <a:t>6</a:t>
            </a:fld>
            <a:endParaRPr kumimoji="1" lang="ja-JP" altLang="en-US"/>
          </a:p>
        </p:txBody>
      </p:sp>
    </p:spTree>
    <p:extLst>
      <p:ext uri="{BB962C8B-B14F-4D97-AF65-F5344CB8AC3E}">
        <p14:creationId xmlns:p14="http://schemas.microsoft.com/office/powerpoint/2010/main" val="2473641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7D298B-FC57-7549-AC7D-95A3ACFFAB9E}"/>
              </a:ext>
            </a:extLst>
          </p:cNvPr>
          <p:cNvSpPr>
            <a:spLocks noGrp="1"/>
          </p:cNvSpPr>
          <p:nvPr>
            <p:ph type="title"/>
          </p:nvPr>
        </p:nvSpPr>
        <p:spPr/>
        <p:txBody>
          <a:bodyPr/>
          <a:lstStyle/>
          <a:p>
            <a:r>
              <a:rPr kumimoji="1" lang="ja-JP" altLang="en-US"/>
              <a:t>原子の構造と周期律</a:t>
            </a:r>
          </a:p>
        </p:txBody>
      </p:sp>
      <p:pic>
        <p:nvPicPr>
          <p:cNvPr id="5" name="図 4">
            <a:extLst>
              <a:ext uri="{FF2B5EF4-FFF2-40B4-BE49-F238E27FC236}">
                <a16:creationId xmlns:a16="http://schemas.microsoft.com/office/drawing/2014/main" id="{75D24834-3896-8743-AA68-BA55B82A4A45}"/>
              </a:ext>
            </a:extLst>
          </p:cNvPr>
          <p:cNvPicPr>
            <a:picLocks noChangeAspect="1"/>
          </p:cNvPicPr>
          <p:nvPr/>
        </p:nvPicPr>
        <p:blipFill>
          <a:blip r:embed="rId3"/>
          <a:stretch>
            <a:fillRect/>
          </a:stretch>
        </p:blipFill>
        <p:spPr>
          <a:xfrm>
            <a:off x="3849799" y="1855261"/>
            <a:ext cx="273198" cy="258819"/>
          </a:xfrm>
          <a:prstGeom prst="rect">
            <a:avLst/>
          </a:prstGeom>
        </p:spPr>
      </p:pic>
      <p:pic>
        <p:nvPicPr>
          <p:cNvPr id="6" name="図 5">
            <a:extLst>
              <a:ext uri="{FF2B5EF4-FFF2-40B4-BE49-F238E27FC236}">
                <a16:creationId xmlns:a16="http://schemas.microsoft.com/office/drawing/2014/main" id="{03B7BE39-7495-3E4C-8BF6-DAF6A105FEEC}"/>
              </a:ext>
            </a:extLst>
          </p:cNvPr>
          <p:cNvPicPr>
            <a:picLocks noChangeAspect="1"/>
          </p:cNvPicPr>
          <p:nvPr/>
        </p:nvPicPr>
        <p:blipFill>
          <a:blip r:embed="rId4"/>
          <a:stretch>
            <a:fillRect/>
          </a:stretch>
        </p:blipFill>
        <p:spPr>
          <a:xfrm>
            <a:off x="3849799" y="1462902"/>
            <a:ext cx="273198" cy="258819"/>
          </a:xfrm>
          <a:prstGeom prst="rect">
            <a:avLst/>
          </a:prstGeom>
        </p:spPr>
      </p:pic>
      <p:pic>
        <p:nvPicPr>
          <p:cNvPr id="10" name="図 9">
            <a:extLst>
              <a:ext uri="{FF2B5EF4-FFF2-40B4-BE49-F238E27FC236}">
                <a16:creationId xmlns:a16="http://schemas.microsoft.com/office/drawing/2014/main" id="{023078DF-B7A2-764C-9443-A731C9F100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6212" t="16874" r="21818" b="25878"/>
          <a:stretch/>
        </p:blipFill>
        <p:spPr>
          <a:xfrm>
            <a:off x="762001" y="1580216"/>
            <a:ext cx="2146858" cy="1671169"/>
          </a:xfrm>
          <a:prstGeom prst="rect">
            <a:avLst/>
          </a:prstGeom>
        </p:spPr>
      </p:pic>
      <p:sp>
        <p:nvSpPr>
          <p:cNvPr id="11" name="テキスト ボックス 10">
            <a:extLst>
              <a:ext uri="{FF2B5EF4-FFF2-40B4-BE49-F238E27FC236}">
                <a16:creationId xmlns:a16="http://schemas.microsoft.com/office/drawing/2014/main" id="{6E240D0F-4AFA-6C4E-B2DF-E2A9ECB58121}"/>
              </a:ext>
            </a:extLst>
          </p:cNvPr>
          <p:cNvSpPr txBox="1"/>
          <p:nvPr/>
        </p:nvSpPr>
        <p:spPr>
          <a:xfrm>
            <a:off x="762001" y="1356456"/>
            <a:ext cx="646331" cy="369332"/>
          </a:xfrm>
          <a:prstGeom prst="rect">
            <a:avLst/>
          </a:prstGeom>
          <a:noFill/>
        </p:spPr>
        <p:txBody>
          <a:bodyPr wrap="none" rtlCol="0">
            <a:spAutoFit/>
          </a:bodyPr>
          <a:lstStyle/>
          <a:p>
            <a:r>
              <a:rPr kumimoji="1" lang="ja-JP" altLang="en-US"/>
              <a:t>原子</a:t>
            </a:r>
          </a:p>
        </p:txBody>
      </p:sp>
      <p:sp>
        <p:nvSpPr>
          <p:cNvPr id="12" name="テキスト ボックス 11">
            <a:extLst>
              <a:ext uri="{FF2B5EF4-FFF2-40B4-BE49-F238E27FC236}">
                <a16:creationId xmlns:a16="http://schemas.microsoft.com/office/drawing/2014/main" id="{85AA19E7-6D79-DB4C-8796-810EA9A39DC3}"/>
              </a:ext>
            </a:extLst>
          </p:cNvPr>
          <p:cNvSpPr txBox="1"/>
          <p:nvPr/>
        </p:nvSpPr>
        <p:spPr>
          <a:xfrm>
            <a:off x="2908859" y="1654201"/>
            <a:ext cx="877163" cy="369332"/>
          </a:xfrm>
          <a:prstGeom prst="rect">
            <a:avLst/>
          </a:prstGeom>
          <a:noFill/>
        </p:spPr>
        <p:txBody>
          <a:bodyPr wrap="none" rtlCol="0">
            <a:spAutoFit/>
          </a:bodyPr>
          <a:lstStyle/>
          <a:p>
            <a:r>
              <a:rPr kumimoji="1" lang="ja-JP" altLang="en-US"/>
              <a:t>原子核</a:t>
            </a:r>
          </a:p>
        </p:txBody>
      </p:sp>
      <p:cxnSp>
        <p:nvCxnSpPr>
          <p:cNvPr id="14" name="直線矢印コネクタ 13">
            <a:extLst>
              <a:ext uri="{FF2B5EF4-FFF2-40B4-BE49-F238E27FC236}">
                <a16:creationId xmlns:a16="http://schemas.microsoft.com/office/drawing/2014/main" id="{9944C77D-ED72-3B48-AE98-F46D55DAB456}"/>
              </a:ext>
            </a:extLst>
          </p:cNvPr>
          <p:cNvCxnSpPr>
            <a:cxnSpLocks/>
            <a:stCxn id="12" idx="1"/>
          </p:cNvCxnSpPr>
          <p:nvPr/>
        </p:nvCxnSpPr>
        <p:spPr>
          <a:xfrm flipH="1">
            <a:off x="2161309" y="1838867"/>
            <a:ext cx="747550" cy="447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9B714111-59FF-E34A-8116-9EBFB59B73B0}"/>
              </a:ext>
            </a:extLst>
          </p:cNvPr>
          <p:cNvSpPr txBox="1"/>
          <p:nvPr/>
        </p:nvSpPr>
        <p:spPr>
          <a:xfrm>
            <a:off x="4122997" y="1444594"/>
            <a:ext cx="3647152" cy="369332"/>
          </a:xfrm>
          <a:prstGeom prst="rect">
            <a:avLst/>
          </a:prstGeom>
          <a:noFill/>
        </p:spPr>
        <p:txBody>
          <a:bodyPr wrap="none" rtlCol="0">
            <a:spAutoFit/>
          </a:bodyPr>
          <a:lstStyle/>
          <a:p>
            <a:r>
              <a:rPr kumimoji="1" lang="ja-JP" altLang="en-US"/>
              <a:t>陽子；＋（プラス）の電荷を持つ</a:t>
            </a:r>
          </a:p>
        </p:txBody>
      </p:sp>
      <p:sp>
        <p:nvSpPr>
          <p:cNvPr id="17" name="テキスト ボックス 16">
            <a:extLst>
              <a:ext uri="{FF2B5EF4-FFF2-40B4-BE49-F238E27FC236}">
                <a16:creationId xmlns:a16="http://schemas.microsoft.com/office/drawing/2014/main" id="{FE002CD5-371D-F14F-A6D4-83A3E58DD4EC}"/>
              </a:ext>
            </a:extLst>
          </p:cNvPr>
          <p:cNvSpPr txBox="1"/>
          <p:nvPr/>
        </p:nvSpPr>
        <p:spPr>
          <a:xfrm>
            <a:off x="4122997" y="1832234"/>
            <a:ext cx="2723823" cy="369332"/>
          </a:xfrm>
          <a:prstGeom prst="rect">
            <a:avLst/>
          </a:prstGeom>
          <a:noFill/>
        </p:spPr>
        <p:txBody>
          <a:bodyPr wrap="none" rtlCol="0">
            <a:spAutoFit/>
          </a:bodyPr>
          <a:lstStyle/>
          <a:p>
            <a:r>
              <a:rPr kumimoji="1" lang="ja-JP" altLang="en-US"/>
              <a:t>中性子；電荷を持たない</a:t>
            </a:r>
          </a:p>
        </p:txBody>
      </p:sp>
      <p:sp>
        <p:nvSpPr>
          <p:cNvPr id="18" name="テキスト ボックス 17">
            <a:extLst>
              <a:ext uri="{FF2B5EF4-FFF2-40B4-BE49-F238E27FC236}">
                <a16:creationId xmlns:a16="http://schemas.microsoft.com/office/drawing/2014/main" id="{416CA2F7-2078-7F40-9D24-0878C72AFFCC}"/>
              </a:ext>
            </a:extLst>
          </p:cNvPr>
          <p:cNvSpPr txBox="1"/>
          <p:nvPr/>
        </p:nvSpPr>
        <p:spPr>
          <a:xfrm>
            <a:off x="3098678" y="2347160"/>
            <a:ext cx="3748142" cy="369332"/>
          </a:xfrm>
          <a:prstGeom prst="rect">
            <a:avLst/>
          </a:prstGeom>
          <a:noFill/>
        </p:spPr>
        <p:txBody>
          <a:bodyPr wrap="none" rtlCol="0">
            <a:spAutoFit/>
          </a:bodyPr>
          <a:lstStyle/>
          <a:p>
            <a:r>
              <a:rPr lang="ja-JP" altLang="en-US"/>
              <a:t>電子；</a:t>
            </a:r>
            <a:r>
              <a:rPr lang="en-US" altLang="ja-JP" dirty="0"/>
              <a:t>-</a:t>
            </a:r>
            <a:r>
              <a:rPr lang="ja-JP" altLang="en-US"/>
              <a:t>（マイナス）の電荷を持つ</a:t>
            </a:r>
            <a:endParaRPr lang="en-US" altLang="ja-JP" dirty="0"/>
          </a:p>
        </p:txBody>
      </p:sp>
      <p:cxnSp>
        <p:nvCxnSpPr>
          <p:cNvPr id="20" name="直線矢印コネクタ 19">
            <a:extLst>
              <a:ext uri="{FF2B5EF4-FFF2-40B4-BE49-F238E27FC236}">
                <a16:creationId xmlns:a16="http://schemas.microsoft.com/office/drawing/2014/main" id="{8B02EB33-BF2B-F645-B22A-70E780FF2161}"/>
              </a:ext>
            </a:extLst>
          </p:cNvPr>
          <p:cNvCxnSpPr>
            <a:cxnSpLocks/>
            <a:stCxn id="18" idx="1"/>
          </p:cNvCxnSpPr>
          <p:nvPr/>
        </p:nvCxnSpPr>
        <p:spPr>
          <a:xfrm flipH="1">
            <a:off x="2757055" y="2531826"/>
            <a:ext cx="341623" cy="47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角丸四角形 23">
            <a:extLst>
              <a:ext uri="{FF2B5EF4-FFF2-40B4-BE49-F238E27FC236}">
                <a16:creationId xmlns:a16="http://schemas.microsoft.com/office/drawing/2014/main" id="{C5F8300B-331B-F745-8C9F-4D26CB16670C}"/>
              </a:ext>
            </a:extLst>
          </p:cNvPr>
          <p:cNvSpPr/>
          <p:nvPr/>
        </p:nvSpPr>
        <p:spPr>
          <a:xfrm>
            <a:off x="2908859" y="1356456"/>
            <a:ext cx="4861290" cy="8451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2A12CF36-9E7C-554B-A87C-AA04E4D3BB3D}"/>
              </a:ext>
            </a:extLst>
          </p:cNvPr>
          <p:cNvSpPr txBox="1"/>
          <p:nvPr/>
        </p:nvSpPr>
        <p:spPr>
          <a:xfrm>
            <a:off x="3267429" y="2806181"/>
            <a:ext cx="5314275" cy="830997"/>
          </a:xfrm>
          <a:prstGeom prst="rect">
            <a:avLst/>
          </a:prstGeom>
          <a:noFill/>
        </p:spPr>
        <p:txBody>
          <a:bodyPr wrap="none" rtlCol="0">
            <a:spAutoFit/>
          </a:bodyPr>
          <a:lstStyle/>
          <a:p>
            <a:r>
              <a:rPr kumimoji="1" lang="ja-JP" altLang="en-US" sz="1600"/>
              <a:t>化学的性質；陽子の数で決まる。</a:t>
            </a:r>
            <a:endParaRPr kumimoji="1" lang="en-US" altLang="ja-JP" sz="1600" dirty="0"/>
          </a:p>
          <a:p>
            <a:r>
              <a:rPr lang="ja-JP" altLang="en-US" sz="1600"/>
              <a:t>質量数＝陽子＋中性子</a:t>
            </a:r>
            <a:endParaRPr lang="en-US" altLang="ja-JP" sz="1600" dirty="0"/>
          </a:p>
          <a:p>
            <a:r>
              <a:rPr kumimoji="1" lang="ja-JP" altLang="en-US" sz="1600"/>
              <a:t>同位元素；陽子の数が同じで、中性子の数が異なる元素</a:t>
            </a:r>
          </a:p>
        </p:txBody>
      </p:sp>
      <p:sp>
        <p:nvSpPr>
          <p:cNvPr id="4" name="スライド番号プレースホルダー 3">
            <a:extLst>
              <a:ext uri="{FF2B5EF4-FFF2-40B4-BE49-F238E27FC236}">
                <a16:creationId xmlns:a16="http://schemas.microsoft.com/office/drawing/2014/main" id="{B82B2901-754A-324F-A199-E8C34366162F}"/>
              </a:ext>
            </a:extLst>
          </p:cNvPr>
          <p:cNvSpPr>
            <a:spLocks noGrp="1"/>
          </p:cNvSpPr>
          <p:nvPr>
            <p:ph type="sldNum" sz="quarter" idx="12"/>
          </p:nvPr>
        </p:nvSpPr>
        <p:spPr/>
        <p:txBody>
          <a:bodyPr/>
          <a:lstStyle/>
          <a:p>
            <a:fld id="{58DD1769-DAE9-6C4E-82F4-B62273FFA290}" type="slidenum">
              <a:rPr kumimoji="1" lang="ja-JP" altLang="en-US" smtClean="0"/>
              <a:t>7</a:t>
            </a:fld>
            <a:endParaRPr kumimoji="1" lang="ja-JP" altLang="en-US"/>
          </a:p>
        </p:txBody>
      </p:sp>
      <p:pic>
        <p:nvPicPr>
          <p:cNvPr id="8" name="図 7">
            <a:extLst>
              <a:ext uri="{FF2B5EF4-FFF2-40B4-BE49-F238E27FC236}">
                <a16:creationId xmlns:a16="http://schemas.microsoft.com/office/drawing/2014/main" id="{6B0903A2-F0D5-44AD-BFEC-3B26EC99F020}"/>
              </a:ext>
            </a:extLst>
          </p:cNvPr>
          <p:cNvPicPr>
            <a:picLocks noChangeAspect="1"/>
          </p:cNvPicPr>
          <p:nvPr/>
        </p:nvPicPr>
        <p:blipFill>
          <a:blip r:embed="rId6"/>
          <a:stretch>
            <a:fillRect/>
          </a:stretch>
        </p:blipFill>
        <p:spPr>
          <a:xfrm>
            <a:off x="858905" y="3665623"/>
            <a:ext cx="7102290" cy="3103086"/>
          </a:xfrm>
          <a:prstGeom prst="rect">
            <a:avLst/>
          </a:prstGeom>
        </p:spPr>
      </p:pic>
    </p:spTree>
    <p:extLst>
      <p:ext uri="{BB962C8B-B14F-4D97-AF65-F5344CB8AC3E}">
        <p14:creationId xmlns:p14="http://schemas.microsoft.com/office/powerpoint/2010/main" val="3570339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355EB0-0A6B-AD46-8F36-C6E004845107}"/>
              </a:ext>
            </a:extLst>
          </p:cNvPr>
          <p:cNvSpPr>
            <a:spLocks noGrp="1"/>
          </p:cNvSpPr>
          <p:nvPr>
            <p:ph type="title"/>
          </p:nvPr>
        </p:nvSpPr>
        <p:spPr/>
        <p:txBody>
          <a:bodyPr/>
          <a:lstStyle/>
          <a:p>
            <a:r>
              <a:rPr kumimoji="1" lang="ja-JP" altLang="en-US"/>
              <a:t>壊変</a:t>
            </a:r>
          </a:p>
        </p:txBody>
      </p:sp>
      <p:pic>
        <p:nvPicPr>
          <p:cNvPr id="3" name="図 2">
            <a:extLst>
              <a:ext uri="{FF2B5EF4-FFF2-40B4-BE49-F238E27FC236}">
                <a16:creationId xmlns:a16="http://schemas.microsoft.com/office/drawing/2014/main" id="{6F49A159-6528-A743-9E56-6944C9FA1466}"/>
              </a:ext>
            </a:extLst>
          </p:cNvPr>
          <p:cNvPicPr>
            <a:picLocks noChangeAspect="1"/>
          </p:cNvPicPr>
          <p:nvPr/>
        </p:nvPicPr>
        <p:blipFill>
          <a:blip r:embed="rId3"/>
          <a:stretch>
            <a:fillRect/>
          </a:stretch>
        </p:blipFill>
        <p:spPr>
          <a:xfrm>
            <a:off x="1743358" y="2131619"/>
            <a:ext cx="929606" cy="860746"/>
          </a:xfrm>
          <a:prstGeom prst="rect">
            <a:avLst/>
          </a:prstGeom>
        </p:spPr>
      </p:pic>
      <p:pic>
        <p:nvPicPr>
          <p:cNvPr id="4" name="図 3">
            <a:extLst>
              <a:ext uri="{FF2B5EF4-FFF2-40B4-BE49-F238E27FC236}">
                <a16:creationId xmlns:a16="http://schemas.microsoft.com/office/drawing/2014/main" id="{F5CD8D2D-A988-F34D-8411-6D01FD991217}"/>
              </a:ext>
            </a:extLst>
          </p:cNvPr>
          <p:cNvPicPr>
            <a:picLocks noChangeAspect="1"/>
          </p:cNvPicPr>
          <p:nvPr/>
        </p:nvPicPr>
        <p:blipFill>
          <a:blip r:embed="rId4"/>
          <a:stretch>
            <a:fillRect/>
          </a:stretch>
        </p:blipFill>
        <p:spPr>
          <a:xfrm rot="1904288">
            <a:off x="2741030" y="3510334"/>
            <a:ext cx="543444" cy="534818"/>
          </a:xfrm>
          <a:prstGeom prst="rect">
            <a:avLst/>
          </a:prstGeom>
        </p:spPr>
      </p:pic>
      <p:pic>
        <p:nvPicPr>
          <p:cNvPr id="5" name="図 4">
            <a:extLst>
              <a:ext uri="{FF2B5EF4-FFF2-40B4-BE49-F238E27FC236}">
                <a16:creationId xmlns:a16="http://schemas.microsoft.com/office/drawing/2014/main" id="{16C71CE0-E486-2948-8F57-B91B650B96C7}"/>
              </a:ext>
            </a:extLst>
          </p:cNvPr>
          <p:cNvPicPr>
            <a:picLocks noChangeAspect="1"/>
          </p:cNvPicPr>
          <p:nvPr/>
        </p:nvPicPr>
        <p:blipFill>
          <a:blip r:embed="rId3"/>
          <a:stretch>
            <a:fillRect/>
          </a:stretch>
        </p:blipFill>
        <p:spPr>
          <a:xfrm>
            <a:off x="6135160" y="2131619"/>
            <a:ext cx="929606" cy="860746"/>
          </a:xfrm>
          <a:prstGeom prst="rect">
            <a:avLst/>
          </a:prstGeom>
        </p:spPr>
      </p:pic>
      <p:pic>
        <p:nvPicPr>
          <p:cNvPr id="6" name="図 5">
            <a:extLst>
              <a:ext uri="{FF2B5EF4-FFF2-40B4-BE49-F238E27FC236}">
                <a16:creationId xmlns:a16="http://schemas.microsoft.com/office/drawing/2014/main" id="{8EE97C36-06CB-F64E-8E8A-2B8E5292C20F}"/>
              </a:ext>
            </a:extLst>
          </p:cNvPr>
          <p:cNvPicPr>
            <a:picLocks noChangeAspect="1"/>
          </p:cNvPicPr>
          <p:nvPr/>
        </p:nvPicPr>
        <p:blipFill>
          <a:blip r:embed="rId5"/>
          <a:stretch>
            <a:fillRect/>
          </a:stretch>
        </p:blipFill>
        <p:spPr>
          <a:xfrm>
            <a:off x="7221982" y="3710510"/>
            <a:ext cx="228600" cy="228600"/>
          </a:xfrm>
          <a:prstGeom prst="rect">
            <a:avLst/>
          </a:prstGeom>
        </p:spPr>
      </p:pic>
      <p:sp>
        <p:nvSpPr>
          <p:cNvPr id="7" name="正方形/長方形 6">
            <a:extLst>
              <a:ext uri="{FF2B5EF4-FFF2-40B4-BE49-F238E27FC236}">
                <a16:creationId xmlns:a16="http://schemas.microsoft.com/office/drawing/2014/main" id="{2D5CDAA4-862D-FD45-B627-D2FF22596D4B}"/>
              </a:ext>
            </a:extLst>
          </p:cNvPr>
          <p:cNvSpPr/>
          <p:nvPr/>
        </p:nvSpPr>
        <p:spPr>
          <a:xfrm>
            <a:off x="1366698" y="1390904"/>
            <a:ext cx="172819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latin typeface="Meiryo UI" pitchFamily="50" charset="-128"/>
                <a:ea typeface="Meiryo UI" pitchFamily="50" charset="-128"/>
                <a:cs typeface="Meiryo UI" pitchFamily="50" charset="-128"/>
              </a:rPr>
              <a:t>α</a:t>
            </a:r>
            <a:r>
              <a:rPr kumimoji="1" lang="ja-JP" altLang="en-US" dirty="0">
                <a:latin typeface="Meiryo UI" pitchFamily="50" charset="-128"/>
                <a:ea typeface="Meiryo UI" pitchFamily="50" charset="-128"/>
                <a:cs typeface="Meiryo UI" pitchFamily="50" charset="-128"/>
              </a:rPr>
              <a:t>壊変</a:t>
            </a:r>
          </a:p>
        </p:txBody>
      </p:sp>
      <p:sp>
        <p:nvSpPr>
          <p:cNvPr id="8" name="正方形/長方形 7">
            <a:extLst>
              <a:ext uri="{FF2B5EF4-FFF2-40B4-BE49-F238E27FC236}">
                <a16:creationId xmlns:a16="http://schemas.microsoft.com/office/drawing/2014/main" id="{A46438F8-C37B-B64A-B307-902F555D25DF}"/>
              </a:ext>
            </a:extLst>
          </p:cNvPr>
          <p:cNvSpPr/>
          <p:nvPr/>
        </p:nvSpPr>
        <p:spPr>
          <a:xfrm>
            <a:off x="5825392" y="1390904"/>
            <a:ext cx="172819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latin typeface="Meiryo UI" pitchFamily="50" charset="-128"/>
                <a:ea typeface="Meiryo UI" pitchFamily="50" charset="-128"/>
                <a:cs typeface="Meiryo UI" pitchFamily="50" charset="-128"/>
              </a:rPr>
              <a:t>β</a:t>
            </a:r>
            <a:r>
              <a:rPr kumimoji="1" lang="ja-JP" altLang="en-US" dirty="0">
                <a:latin typeface="Meiryo UI" pitchFamily="50" charset="-128"/>
                <a:ea typeface="Meiryo UI" pitchFamily="50" charset="-128"/>
                <a:cs typeface="Meiryo UI" pitchFamily="50" charset="-128"/>
              </a:rPr>
              <a:t>壊変</a:t>
            </a:r>
          </a:p>
        </p:txBody>
      </p:sp>
      <p:pic>
        <p:nvPicPr>
          <p:cNvPr id="9" name="図 8">
            <a:extLst>
              <a:ext uri="{FF2B5EF4-FFF2-40B4-BE49-F238E27FC236}">
                <a16:creationId xmlns:a16="http://schemas.microsoft.com/office/drawing/2014/main" id="{BF5766BB-5AC0-D843-A795-2AEB7059DA52}"/>
              </a:ext>
            </a:extLst>
          </p:cNvPr>
          <p:cNvPicPr>
            <a:picLocks noChangeAspect="1"/>
          </p:cNvPicPr>
          <p:nvPr/>
        </p:nvPicPr>
        <p:blipFill>
          <a:blip r:embed="rId6"/>
          <a:stretch>
            <a:fillRect/>
          </a:stretch>
        </p:blipFill>
        <p:spPr>
          <a:xfrm>
            <a:off x="1753966" y="4563124"/>
            <a:ext cx="730611" cy="714554"/>
          </a:xfrm>
          <a:prstGeom prst="rect">
            <a:avLst/>
          </a:prstGeom>
        </p:spPr>
      </p:pic>
      <p:cxnSp>
        <p:nvCxnSpPr>
          <p:cNvPr id="11" name="直線矢印コネクタ 10">
            <a:extLst>
              <a:ext uri="{FF2B5EF4-FFF2-40B4-BE49-F238E27FC236}">
                <a16:creationId xmlns:a16="http://schemas.microsoft.com/office/drawing/2014/main" id="{0B95DC58-718F-C74C-B3A5-8ED82CCEB17F}"/>
              </a:ext>
            </a:extLst>
          </p:cNvPr>
          <p:cNvCxnSpPr/>
          <p:nvPr/>
        </p:nvCxnSpPr>
        <p:spPr>
          <a:xfrm>
            <a:off x="2045570" y="3126292"/>
            <a:ext cx="0" cy="1288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円弧 11">
            <a:extLst>
              <a:ext uri="{FF2B5EF4-FFF2-40B4-BE49-F238E27FC236}">
                <a16:creationId xmlns:a16="http://schemas.microsoft.com/office/drawing/2014/main" id="{7D861709-1C71-864F-9CD0-5199FD313D87}"/>
              </a:ext>
            </a:extLst>
          </p:cNvPr>
          <p:cNvSpPr/>
          <p:nvPr/>
        </p:nvSpPr>
        <p:spPr>
          <a:xfrm rot="5050982" flipV="1">
            <a:off x="2039501" y="2905521"/>
            <a:ext cx="941396" cy="914400"/>
          </a:xfrm>
          <a:prstGeom prst="arc">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E67E4A9A-D6BB-8C43-991A-05E08B13EAF9}"/>
              </a:ext>
            </a:extLst>
          </p:cNvPr>
          <p:cNvCxnSpPr/>
          <p:nvPr/>
        </p:nvCxnSpPr>
        <p:spPr>
          <a:xfrm>
            <a:off x="6544840" y="3073769"/>
            <a:ext cx="0" cy="1288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円弧 13">
            <a:extLst>
              <a:ext uri="{FF2B5EF4-FFF2-40B4-BE49-F238E27FC236}">
                <a16:creationId xmlns:a16="http://schemas.microsoft.com/office/drawing/2014/main" id="{81D8B75F-C602-0447-8F25-7CB14B0B6734}"/>
              </a:ext>
            </a:extLst>
          </p:cNvPr>
          <p:cNvSpPr/>
          <p:nvPr/>
        </p:nvSpPr>
        <p:spPr>
          <a:xfrm rot="5050982" flipV="1">
            <a:off x="6538771" y="2852998"/>
            <a:ext cx="941396" cy="914400"/>
          </a:xfrm>
          <a:prstGeom prst="arc">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FF46128F-E1EA-AC40-9127-7DA1C65B10DE}"/>
              </a:ext>
            </a:extLst>
          </p:cNvPr>
          <p:cNvPicPr>
            <a:picLocks noChangeAspect="1"/>
          </p:cNvPicPr>
          <p:nvPr/>
        </p:nvPicPr>
        <p:blipFill>
          <a:blip r:embed="rId3"/>
          <a:stretch>
            <a:fillRect/>
          </a:stretch>
        </p:blipFill>
        <p:spPr>
          <a:xfrm>
            <a:off x="6135160" y="4440349"/>
            <a:ext cx="929606" cy="860746"/>
          </a:xfrm>
          <a:prstGeom prst="rect">
            <a:avLst/>
          </a:prstGeom>
        </p:spPr>
      </p:pic>
      <p:sp>
        <p:nvSpPr>
          <p:cNvPr id="16" name="テキスト ボックス 15">
            <a:extLst>
              <a:ext uri="{FF2B5EF4-FFF2-40B4-BE49-F238E27FC236}">
                <a16:creationId xmlns:a16="http://schemas.microsoft.com/office/drawing/2014/main" id="{195758A2-F751-3549-BD59-4D4F2B9FA152}"/>
              </a:ext>
            </a:extLst>
          </p:cNvPr>
          <p:cNvSpPr txBox="1"/>
          <p:nvPr/>
        </p:nvSpPr>
        <p:spPr>
          <a:xfrm>
            <a:off x="3367000" y="3554167"/>
            <a:ext cx="1119217" cy="584775"/>
          </a:xfrm>
          <a:prstGeom prst="rect">
            <a:avLst/>
          </a:prstGeom>
          <a:noFill/>
        </p:spPr>
        <p:txBody>
          <a:bodyPr wrap="none" rtlCol="0">
            <a:spAutoFit/>
          </a:bodyPr>
          <a:lstStyle/>
          <a:p>
            <a:pPr algn="r"/>
            <a:r>
              <a:rPr kumimoji="1" lang="ja-JP" altLang="en-US" sz="1600"/>
              <a:t>陽子；</a:t>
            </a:r>
            <a:r>
              <a:rPr kumimoji="1" lang="en-US" altLang="ja-JP" sz="1600" dirty="0"/>
              <a:t>2</a:t>
            </a:r>
          </a:p>
          <a:p>
            <a:pPr algn="r"/>
            <a:r>
              <a:rPr lang="ja-JP" altLang="en-US" sz="1600"/>
              <a:t>中性子；</a:t>
            </a:r>
            <a:r>
              <a:rPr lang="en-US" altLang="ja-JP" sz="1600" dirty="0"/>
              <a:t>2</a:t>
            </a:r>
            <a:endParaRPr kumimoji="1" lang="ja-JP" altLang="en-US" sz="1600"/>
          </a:p>
        </p:txBody>
      </p:sp>
      <p:pic>
        <p:nvPicPr>
          <p:cNvPr id="19" name="図 18">
            <a:extLst>
              <a:ext uri="{FF2B5EF4-FFF2-40B4-BE49-F238E27FC236}">
                <a16:creationId xmlns:a16="http://schemas.microsoft.com/office/drawing/2014/main" id="{02024AC5-CD48-2E42-98AB-E6E4B61D8594}"/>
              </a:ext>
            </a:extLst>
          </p:cNvPr>
          <p:cNvPicPr>
            <a:picLocks noChangeAspect="1"/>
          </p:cNvPicPr>
          <p:nvPr/>
        </p:nvPicPr>
        <p:blipFill>
          <a:blip r:embed="rId7"/>
          <a:stretch>
            <a:fillRect/>
          </a:stretch>
        </p:blipFill>
        <p:spPr>
          <a:xfrm rot="8385697">
            <a:off x="860281" y="3025190"/>
            <a:ext cx="918674" cy="124566"/>
          </a:xfrm>
          <a:prstGeom prst="rect">
            <a:avLst/>
          </a:prstGeom>
        </p:spPr>
      </p:pic>
      <p:sp>
        <p:nvSpPr>
          <p:cNvPr id="20" name="テキスト ボックス 19">
            <a:extLst>
              <a:ext uri="{FF2B5EF4-FFF2-40B4-BE49-F238E27FC236}">
                <a16:creationId xmlns:a16="http://schemas.microsoft.com/office/drawing/2014/main" id="{81995E7D-FD62-DC45-A48F-E97D13EAC2C0}"/>
              </a:ext>
            </a:extLst>
          </p:cNvPr>
          <p:cNvSpPr txBox="1"/>
          <p:nvPr/>
        </p:nvSpPr>
        <p:spPr>
          <a:xfrm>
            <a:off x="771871" y="2716524"/>
            <a:ext cx="646331" cy="369332"/>
          </a:xfrm>
          <a:prstGeom prst="rect">
            <a:avLst/>
          </a:prstGeom>
          <a:noFill/>
        </p:spPr>
        <p:txBody>
          <a:bodyPr wrap="none" rtlCol="0">
            <a:spAutoFit/>
          </a:bodyPr>
          <a:lstStyle/>
          <a:p>
            <a:r>
              <a:rPr kumimoji="1" lang="en-US" altLang="ja-JP" dirty="0" err="1"/>
              <a:t>γ</a:t>
            </a:r>
            <a:r>
              <a:rPr kumimoji="1" lang="ja-JP" altLang="en-US"/>
              <a:t>線</a:t>
            </a:r>
          </a:p>
        </p:txBody>
      </p:sp>
      <p:pic>
        <p:nvPicPr>
          <p:cNvPr id="21" name="図 20">
            <a:extLst>
              <a:ext uri="{FF2B5EF4-FFF2-40B4-BE49-F238E27FC236}">
                <a16:creationId xmlns:a16="http://schemas.microsoft.com/office/drawing/2014/main" id="{438A54F9-A432-264E-A501-485E11C72B99}"/>
              </a:ext>
            </a:extLst>
          </p:cNvPr>
          <p:cNvPicPr>
            <a:picLocks noChangeAspect="1"/>
          </p:cNvPicPr>
          <p:nvPr/>
        </p:nvPicPr>
        <p:blipFill>
          <a:blip r:embed="rId7"/>
          <a:stretch>
            <a:fillRect/>
          </a:stretch>
        </p:blipFill>
        <p:spPr>
          <a:xfrm rot="8385697">
            <a:off x="5314272" y="3023573"/>
            <a:ext cx="918674" cy="124566"/>
          </a:xfrm>
          <a:prstGeom prst="rect">
            <a:avLst/>
          </a:prstGeom>
        </p:spPr>
      </p:pic>
      <p:sp>
        <p:nvSpPr>
          <p:cNvPr id="22" name="テキスト ボックス 21">
            <a:extLst>
              <a:ext uri="{FF2B5EF4-FFF2-40B4-BE49-F238E27FC236}">
                <a16:creationId xmlns:a16="http://schemas.microsoft.com/office/drawing/2014/main" id="{991AAF4D-6001-0D41-8EA4-85C13F6A8C95}"/>
              </a:ext>
            </a:extLst>
          </p:cNvPr>
          <p:cNvSpPr txBox="1"/>
          <p:nvPr/>
        </p:nvSpPr>
        <p:spPr>
          <a:xfrm>
            <a:off x="5216232" y="2716524"/>
            <a:ext cx="646331" cy="369332"/>
          </a:xfrm>
          <a:prstGeom prst="rect">
            <a:avLst/>
          </a:prstGeom>
          <a:noFill/>
        </p:spPr>
        <p:txBody>
          <a:bodyPr wrap="none" rtlCol="0">
            <a:spAutoFit/>
          </a:bodyPr>
          <a:lstStyle/>
          <a:p>
            <a:r>
              <a:rPr kumimoji="1" lang="en-US" altLang="ja-JP" dirty="0" err="1"/>
              <a:t>γ</a:t>
            </a:r>
            <a:r>
              <a:rPr kumimoji="1" lang="ja-JP" altLang="en-US"/>
              <a:t>線</a:t>
            </a:r>
          </a:p>
        </p:txBody>
      </p:sp>
      <p:sp>
        <p:nvSpPr>
          <p:cNvPr id="23" name="テキスト ボックス 22">
            <a:extLst>
              <a:ext uri="{FF2B5EF4-FFF2-40B4-BE49-F238E27FC236}">
                <a16:creationId xmlns:a16="http://schemas.microsoft.com/office/drawing/2014/main" id="{CD4F4441-28AB-1044-9C48-770005467464}"/>
              </a:ext>
            </a:extLst>
          </p:cNvPr>
          <p:cNvSpPr txBox="1"/>
          <p:nvPr/>
        </p:nvSpPr>
        <p:spPr>
          <a:xfrm>
            <a:off x="7608625" y="3710510"/>
            <a:ext cx="595035" cy="338554"/>
          </a:xfrm>
          <a:prstGeom prst="rect">
            <a:avLst/>
          </a:prstGeom>
          <a:noFill/>
        </p:spPr>
        <p:txBody>
          <a:bodyPr wrap="none" rtlCol="0">
            <a:spAutoFit/>
          </a:bodyPr>
          <a:lstStyle/>
          <a:p>
            <a:r>
              <a:rPr kumimoji="1" lang="ja-JP" altLang="en-US" sz="1600"/>
              <a:t>電子</a:t>
            </a:r>
          </a:p>
        </p:txBody>
      </p:sp>
      <p:sp>
        <p:nvSpPr>
          <p:cNvPr id="24" name="テキスト ボックス 23">
            <a:extLst>
              <a:ext uri="{FF2B5EF4-FFF2-40B4-BE49-F238E27FC236}">
                <a16:creationId xmlns:a16="http://schemas.microsoft.com/office/drawing/2014/main" id="{B69CC034-3E71-3346-AA21-66C5121D80D7}"/>
              </a:ext>
            </a:extLst>
          </p:cNvPr>
          <p:cNvSpPr txBox="1"/>
          <p:nvPr/>
        </p:nvSpPr>
        <p:spPr>
          <a:xfrm>
            <a:off x="2672964" y="4200498"/>
            <a:ext cx="2031325" cy="646331"/>
          </a:xfrm>
          <a:prstGeom prst="rect">
            <a:avLst/>
          </a:prstGeom>
          <a:noFill/>
        </p:spPr>
        <p:txBody>
          <a:bodyPr wrap="none" rtlCol="0">
            <a:spAutoFit/>
          </a:bodyPr>
          <a:lstStyle/>
          <a:p>
            <a:r>
              <a:rPr kumimoji="1" lang="en-US" altLang="ja-JP" dirty="0"/>
              <a:t>α</a:t>
            </a:r>
            <a:r>
              <a:rPr kumimoji="1" lang="ja-JP" altLang="en-US"/>
              <a:t>線</a:t>
            </a:r>
            <a:endParaRPr kumimoji="1" lang="en-US" altLang="ja-JP" dirty="0"/>
          </a:p>
          <a:p>
            <a:r>
              <a:rPr lang="ja-JP" altLang="en-US"/>
              <a:t>ヘリウムの原子核</a:t>
            </a:r>
            <a:endParaRPr kumimoji="1" lang="ja-JP" altLang="en-US"/>
          </a:p>
        </p:txBody>
      </p:sp>
      <p:sp>
        <p:nvSpPr>
          <p:cNvPr id="25" name="テキスト ボックス 24">
            <a:extLst>
              <a:ext uri="{FF2B5EF4-FFF2-40B4-BE49-F238E27FC236}">
                <a16:creationId xmlns:a16="http://schemas.microsoft.com/office/drawing/2014/main" id="{146012DD-EFDE-9540-B0CC-52D2301A059D}"/>
              </a:ext>
            </a:extLst>
          </p:cNvPr>
          <p:cNvSpPr txBox="1"/>
          <p:nvPr/>
        </p:nvSpPr>
        <p:spPr>
          <a:xfrm>
            <a:off x="7202390" y="4088690"/>
            <a:ext cx="646331" cy="369332"/>
          </a:xfrm>
          <a:prstGeom prst="rect">
            <a:avLst/>
          </a:prstGeom>
          <a:noFill/>
        </p:spPr>
        <p:txBody>
          <a:bodyPr wrap="none" rtlCol="0">
            <a:spAutoFit/>
          </a:bodyPr>
          <a:lstStyle/>
          <a:p>
            <a:r>
              <a:rPr kumimoji="1" lang="en-US" altLang="ja-JP" dirty="0"/>
              <a:t>β</a:t>
            </a:r>
            <a:r>
              <a:rPr kumimoji="1" lang="ja-JP" altLang="en-US"/>
              <a:t>線</a:t>
            </a:r>
          </a:p>
        </p:txBody>
      </p:sp>
      <p:sp>
        <p:nvSpPr>
          <p:cNvPr id="26" name="テキスト ボックス 25">
            <a:extLst>
              <a:ext uri="{FF2B5EF4-FFF2-40B4-BE49-F238E27FC236}">
                <a16:creationId xmlns:a16="http://schemas.microsoft.com/office/drawing/2014/main" id="{3E0BAED6-D55E-BA46-B2DC-CF670B4ABCD8}"/>
              </a:ext>
            </a:extLst>
          </p:cNvPr>
          <p:cNvSpPr txBox="1"/>
          <p:nvPr/>
        </p:nvSpPr>
        <p:spPr>
          <a:xfrm>
            <a:off x="4572995" y="5486377"/>
            <a:ext cx="683710" cy="646331"/>
          </a:xfrm>
          <a:prstGeom prst="rect">
            <a:avLst/>
          </a:prstGeom>
          <a:noFill/>
          <a:ln>
            <a:solidFill>
              <a:schemeClr val="tx1"/>
            </a:solidFill>
          </a:ln>
        </p:spPr>
        <p:txBody>
          <a:bodyPr wrap="square" rtlCol="0">
            <a:spAutoFit/>
          </a:bodyPr>
          <a:lstStyle/>
          <a:p>
            <a:pPr algn="ctr"/>
            <a:r>
              <a:rPr kumimoji="1" lang="ja-JP" altLang="en-US"/>
              <a:t>元素</a:t>
            </a:r>
            <a:endParaRPr kumimoji="1" lang="en-US" altLang="ja-JP" dirty="0"/>
          </a:p>
          <a:p>
            <a:pPr algn="ctr"/>
            <a:r>
              <a:rPr kumimoji="1" lang="ja-JP" altLang="en-US"/>
              <a:t>記号</a:t>
            </a:r>
          </a:p>
        </p:txBody>
      </p:sp>
      <p:sp>
        <p:nvSpPr>
          <p:cNvPr id="27" name="テキスト ボックス 26">
            <a:extLst>
              <a:ext uri="{FF2B5EF4-FFF2-40B4-BE49-F238E27FC236}">
                <a16:creationId xmlns:a16="http://schemas.microsoft.com/office/drawing/2014/main" id="{7472A4DC-880F-6A4F-8DFB-F31F8BEE7338}"/>
              </a:ext>
            </a:extLst>
          </p:cNvPr>
          <p:cNvSpPr txBox="1"/>
          <p:nvPr/>
        </p:nvSpPr>
        <p:spPr>
          <a:xfrm>
            <a:off x="3883950" y="5382482"/>
            <a:ext cx="723275" cy="307777"/>
          </a:xfrm>
          <a:prstGeom prst="rect">
            <a:avLst/>
          </a:prstGeom>
          <a:noFill/>
        </p:spPr>
        <p:txBody>
          <a:bodyPr wrap="none" rtlCol="0">
            <a:spAutoFit/>
          </a:bodyPr>
          <a:lstStyle/>
          <a:p>
            <a:r>
              <a:rPr kumimoji="1" lang="ja-JP" altLang="en-US" sz="1400"/>
              <a:t>質量数</a:t>
            </a:r>
          </a:p>
        </p:txBody>
      </p:sp>
      <p:sp>
        <p:nvSpPr>
          <p:cNvPr id="28" name="テキスト ボックス 27">
            <a:extLst>
              <a:ext uri="{FF2B5EF4-FFF2-40B4-BE49-F238E27FC236}">
                <a16:creationId xmlns:a16="http://schemas.microsoft.com/office/drawing/2014/main" id="{5DD92A31-2182-B640-99F7-D0DFD35E40E6}"/>
              </a:ext>
            </a:extLst>
          </p:cNvPr>
          <p:cNvSpPr txBox="1"/>
          <p:nvPr/>
        </p:nvSpPr>
        <p:spPr>
          <a:xfrm>
            <a:off x="3883950" y="5918169"/>
            <a:ext cx="954107" cy="461665"/>
          </a:xfrm>
          <a:prstGeom prst="rect">
            <a:avLst/>
          </a:prstGeom>
          <a:noFill/>
        </p:spPr>
        <p:txBody>
          <a:bodyPr wrap="none" rtlCol="0">
            <a:spAutoFit/>
          </a:bodyPr>
          <a:lstStyle/>
          <a:p>
            <a:r>
              <a:rPr kumimoji="1" lang="ja-JP" altLang="en-US" sz="1400"/>
              <a:t>陽子数</a:t>
            </a:r>
            <a:endParaRPr kumimoji="1" lang="en-US" altLang="ja-JP" sz="1400" dirty="0"/>
          </a:p>
          <a:p>
            <a:r>
              <a:rPr lang="ja-JP" altLang="en-US" sz="1000"/>
              <a:t>（原子番号）</a:t>
            </a:r>
            <a:endParaRPr kumimoji="1" lang="ja-JP" altLang="en-US" sz="1000"/>
          </a:p>
        </p:txBody>
      </p:sp>
      <p:sp>
        <p:nvSpPr>
          <p:cNvPr id="29" name="角丸四角形 28">
            <a:extLst>
              <a:ext uri="{FF2B5EF4-FFF2-40B4-BE49-F238E27FC236}">
                <a16:creationId xmlns:a16="http://schemas.microsoft.com/office/drawing/2014/main" id="{6B09E401-6905-6D40-8275-BA2206609773}"/>
              </a:ext>
            </a:extLst>
          </p:cNvPr>
          <p:cNvSpPr/>
          <p:nvPr/>
        </p:nvSpPr>
        <p:spPr>
          <a:xfrm>
            <a:off x="3883949" y="5360808"/>
            <a:ext cx="1537091" cy="101902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71B7125B-1DF2-AE45-9C78-BEB20896574D}"/>
              </a:ext>
            </a:extLst>
          </p:cNvPr>
          <p:cNvSpPr txBox="1"/>
          <p:nvPr/>
        </p:nvSpPr>
        <p:spPr>
          <a:xfrm>
            <a:off x="596047" y="5373766"/>
            <a:ext cx="415498" cy="369332"/>
          </a:xfrm>
          <a:prstGeom prst="rect">
            <a:avLst/>
          </a:prstGeom>
          <a:noFill/>
        </p:spPr>
        <p:txBody>
          <a:bodyPr wrap="none" rtlCol="0">
            <a:spAutoFit/>
          </a:bodyPr>
          <a:lstStyle/>
          <a:p>
            <a:r>
              <a:rPr kumimoji="1" lang="ja-JP" altLang="en-US"/>
              <a:t>例</a:t>
            </a:r>
          </a:p>
        </p:txBody>
      </p:sp>
      <p:sp>
        <p:nvSpPr>
          <p:cNvPr id="31" name="テキスト ボックス 30">
            <a:extLst>
              <a:ext uri="{FF2B5EF4-FFF2-40B4-BE49-F238E27FC236}">
                <a16:creationId xmlns:a16="http://schemas.microsoft.com/office/drawing/2014/main" id="{02E33DDD-DBF0-0E4E-8C09-017734339B97}"/>
              </a:ext>
            </a:extLst>
          </p:cNvPr>
          <p:cNvSpPr txBox="1"/>
          <p:nvPr/>
        </p:nvSpPr>
        <p:spPr>
          <a:xfrm>
            <a:off x="1260038" y="5630399"/>
            <a:ext cx="625492" cy="523220"/>
          </a:xfrm>
          <a:prstGeom prst="rect">
            <a:avLst/>
          </a:prstGeom>
          <a:noFill/>
        </p:spPr>
        <p:txBody>
          <a:bodyPr wrap="none" rtlCol="0">
            <a:spAutoFit/>
          </a:bodyPr>
          <a:lstStyle/>
          <a:p>
            <a:r>
              <a:rPr kumimoji="1" lang="en-US" altLang="ja-JP" sz="2800" dirty="0"/>
              <a:t>Ra</a:t>
            </a:r>
            <a:endParaRPr kumimoji="1" lang="ja-JP" altLang="en-US" sz="2800"/>
          </a:p>
        </p:txBody>
      </p:sp>
      <p:sp>
        <p:nvSpPr>
          <p:cNvPr id="32" name="テキスト ボックス 31">
            <a:extLst>
              <a:ext uri="{FF2B5EF4-FFF2-40B4-BE49-F238E27FC236}">
                <a16:creationId xmlns:a16="http://schemas.microsoft.com/office/drawing/2014/main" id="{5F868D9D-9C11-FC46-98BE-84E8500849BE}"/>
              </a:ext>
            </a:extLst>
          </p:cNvPr>
          <p:cNvSpPr txBox="1"/>
          <p:nvPr/>
        </p:nvSpPr>
        <p:spPr>
          <a:xfrm>
            <a:off x="977582" y="5627184"/>
            <a:ext cx="439543" cy="461665"/>
          </a:xfrm>
          <a:prstGeom prst="rect">
            <a:avLst/>
          </a:prstGeom>
          <a:noFill/>
        </p:spPr>
        <p:txBody>
          <a:bodyPr wrap="none" rtlCol="0">
            <a:spAutoFit/>
          </a:bodyPr>
          <a:lstStyle/>
          <a:p>
            <a:pPr algn="r"/>
            <a:r>
              <a:rPr kumimoji="1" lang="en-US" altLang="ja-JP" sz="1200" dirty="0"/>
              <a:t>226</a:t>
            </a:r>
          </a:p>
          <a:p>
            <a:pPr algn="r"/>
            <a:r>
              <a:rPr lang="en-US" altLang="ja-JP" sz="1200" dirty="0"/>
              <a:t>88</a:t>
            </a:r>
            <a:endParaRPr kumimoji="1" lang="ja-JP" altLang="en-US" sz="1200"/>
          </a:p>
        </p:txBody>
      </p:sp>
      <p:sp>
        <p:nvSpPr>
          <p:cNvPr id="33" name="テキスト ボックス 32">
            <a:extLst>
              <a:ext uri="{FF2B5EF4-FFF2-40B4-BE49-F238E27FC236}">
                <a16:creationId xmlns:a16="http://schemas.microsoft.com/office/drawing/2014/main" id="{C8119DAD-FF44-2742-A733-0BC6475B837E}"/>
              </a:ext>
            </a:extLst>
          </p:cNvPr>
          <p:cNvSpPr txBox="1"/>
          <p:nvPr/>
        </p:nvSpPr>
        <p:spPr>
          <a:xfrm>
            <a:off x="2600962" y="5656559"/>
            <a:ext cx="633507" cy="523220"/>
          </a:xfrm>
          <a:prstGeom prst="rect">
            <a:avLst/>
          </a:prstGeom>
          <a:noFill/>
        </p:spPr>
        <p:txBody>
          <a:bodyPr wrap="none" rtlCol="0">
            <a:spAutoFit/>
          </a:bodyPr>
          <a:lstStyle/>
          <a:p>
            <a:r>
              <a:rPr kumimoji="1" lang="en-US" altLang="ja-JP" sz="2800" dirty="0"/>
              <a:t>Rn</a:t>
            </a:r>
            <a:endParaRPr kumimoji="1" lang="ja-JP" altLang="en-US" sz="2800"/>
          </a:p>
        </p:txBody>
      </p:sp>
      <p:sp>
        <p:nvSpPr>
          <p:cNvPr id="34" name="テキスト ボックス 33">
            <a:extLst>
              <a:ext uri="{FF2B5EF4-FFF2-40B4-BE49-F238E27FC236}">
                <a16:creationId xmlns:a16="http://schemas.microsoft.com/office/drawing/2014/main" id="{C56F2352-4D7A-9544-AB44-641623908B18}"/>
              </a:ext>
            </a:extLst>
          </p:cNvPr>
          <p:cNvSpPr txBox="1"/>
          <p:nvPr/>
        </p:nvSpPr>
        <p:spPr>
          <a:xfrm>
            <a:off x="2318505" y="5653344"/>
            <a:ext cx="439544" cy="461665"/>
          </a:xfrm>
          <a:prstGeom prst="rect">
            <a:avLst/>
          </a:prstGeom>
          <a:noFill/>
        </p:spPr>
        <p:txBody>
          <a:bodyPr wrap="none" rtlCol="0">
            <a:spAutoFit/>
          </a:bodyPr>
          <a:lstStyle/>
          <a:p>
            <a:pPr algn="r"/>
            <a:r>
              <a:rPr kumimoji="1" lang="en-US" altLang="ja-JP" sz="1200" dirty="0"/>
              <a:t>222</a:t>
            </a:r>
          </a:p>
          <a:p>
            <a:pPr algn="r"/>
            <a:r>
              <a:rPr lang="en-US" altLang="ja-JP" sz="1200" dirty="0"/>
              <a:t>86</a:t>
            </a:r>
            <a:endParaRPr kumimoji="1" lang="ja-JP" altLang="en-US" sz="1200"/>
          </a:p>
        </p:txBody>
      </p:sp>
      <p:sp>
        <p:nvSpPr>
          <p:cNvPr id="35" name="テキスト ボックス 34">
            <a:extLst>
              <a:ext uri="{FF2B5EF4-FFF2-40B4-BE49-F238E27FC236}">
                <a16:creationId xmlns:a16="http://schemas.microsoft.com/office/drawing/2014/main" id="{7421047C-5F5B-8246-A4A5-7D1C14D473C3}"/>
              </a:ext>
            </a:extLst>
          </p:cNvPr>
          <p:cNvSpPr txBox="1"/>
          <p:nvPr/>
        </p:nvSpPr>
        <p:spPr>
          <a:xfrm>
            <a:off x="2332868" y="6149001"/>
            <a:ext cx="877163" cy="369332"/>
          </a:xfrm>
          <a:prstGeom prst="rect">
            <a:avLst/>
          </a:prstGeom>
          <a:noFill/>
        </p:spPr>
        <p:txBody>
          <a:bodyPr wrap="none" rtlCol="0">
            <a:spAutoFit/>
          </a:bodyPr>
          <a:lstStyle/>
          <a:p>
            <a:r>
              <a:rPr kumimoji="1" lang="ja-JP" altLang="en-US"/>
              <a:t>ラドン</a:t>
            </a:r>
          </a:p>
        </p:txBody>
      </p:sp>
      <p:cxnSp>
        <p:nvCxnSpPr>
          <p:cNvPr id="37" name="直線矢印コネクタ 36">
            <a:extLst>
              <a:ext uri="{FF2B5EF4-FFF2-40B4-BE49-F238E27FC236}">
                <a16:creationId xmlns:a16="http://schemas.microsoft.com/office/drawing/2014/main" id="{CAF2521A-2A9B-684C-89D6-0928CB475B21}"/>
              </a:ext>
            </a:extLst>
          </p:cNvPr>
          <p:cNvCxnSpPr>
            <a:cxnSpLocks/>
            <a:stCxn id="31" idx="3"/>
          </p:cNvCxnSpPr>
          <p:nvPr/>
        </p:nvCxnSpPr>
        <p:spPr>
          <a:xfrm>
            <a:off x="1885530" y="5892009"/>
            <a:ext cx="4329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D02245B9-7D0C-FC42-AC33-0F400B9165F0}"/>
              </a:ext>
            </a:extLst>
          </p:cNvPr>
          <p:cNvSpPr txBox="1"/>
          <p:nvPr/>
        </p:nvSpPr>
        <p:spPr>
          <a:xfrm>
            <a:off x="812700" y="6115009"/>
            <a:ext cx="1107996" cy="369332"/>
          </a:xfrm>
          <a:prstGeom prst="rect">
            <a:avLst/>
          </a:prstGeom>
          <a:noFill/>
        </p:spPr>
        <p:txBody>
          <a:bodyPr wrap="none" rtlCol="0">
            <a:spAutoFit/>
          </a:bodyPr>
          <a:lstStyle/>
          <a:p>
            <a:r>
              <a:rPr kumimoji="1" lang="ja-JP" altLang="en-US"/>
              <a:t>ラジウム</a:t>
            </a:r>
          </a:p>
        </p:txBody>
      </p:sp>
      <p:sp>
        <p:nvSpPr>
          <p:cNvPr id="49" name="テキスト ボックス 48">
            <a:extLst>
              <a:ext uri="{FF2B5EF4-FFF2-40B4-BE49-F238E27FC236}">
                <a16:creationId xmlns:a16="http://schemas.microsoft.com/office/drawing/2014/main" id="{81F7320F-A797-1341-B8F2-EF89221AC1FC}"/>
              </a:ext>
            </a:extLst>
          </p:cNvPr>
          <p:cNvSpPr txBox="1"/>
          <p:nvPr/>
        </p:nvSpPr>
        <p:spPr>
          <a:xfrm>
            <a:off x="5583888" y="5373766"/>
            <a:ext cx="415498" cy="369332"/>
          </a:xfrm>
          <a:prstGeom prst="rect">
            <a:avLst/>
          </a:prstGeom>
          <a:noFill/>
        </p:spPr>
        <p:txBody>
          <a:bodyPr wrap="none" rtlCol="0">
            <a:spAutoFit/>
          </a:bodyPr>
          <a:lstStyle/>
          <a:p>
            <a:r>
              <a:rPr kumimoji="1" lang="ja-JP" altLang="en-US"/>
              <a:t>例</a:t>
            </a:r>
          </a:p>
        </p:txBody>
      </p:sp>
      <p:sp>
        <p:nvSpPr>
          <p:cNvPr id="50" name="テキスト ボックス 49">
            <a:extLst>
              <a:ext uri="{FF2B5EF4-FFF2-40B4-BE49-F238E27FC236}">
                <a16:creationId xmlns:a16="http://schemas.microsoft.com/office/drawing/2014/main" id="{0B760304-E9E8-D04B-892A-259747A34C21}"/>
              </a:ext>
            </a:extLst>
          </p:cNvPr>
          <p:cNvSpPr txBox="1"/>
          <p:nvPr/>
        </p:nvSpPr>
        <p:spPr>
          <a:xfrm>
            <a:off x="6247879" y="5630399"/>
            <a:ext cx="654346" cy="523220"/>
          </a:xfrm>
          <a:prstGeom prst="rect">
            <a:avLst/>
          </a:prstGeom>
          <a:noFill/>
        </p:spPr>
        <p:txBody>
          <a:bodyPr wrap="none" rtlCol="0">
            <a:spAutoFit/>
          </a:bodyPr>
          <a:lstStyle/>
          <a:p>
            <a:r>
              <a:rPr kumimoji="1" lang="en-US" altLang="ja-JP" sz="2800" dirty="0"/>
              <a:t>Na</a:t>
            </a:r>
            <a:endParaRPr kumimoji="1" lang="ja-JP" altLang="en-US" sz="2800"/>
          </a:p>
        </p:txBody>
      </p:sp>
      <p:sp>
        <p:nvSpPr>
          <p:cNvPr id="51" name="テキスト ボックス 50">
            <a:extLst>
              <a:ext uri="{FF2B5EF4-FFF2-40B4-BE49-F238E27FC236}">
                <a16:creationId xmlns:a16="http://schemas.microsoft.com/office/drawing/2014/main" id="{36EB9C10-4878-4446-8A32-054916224893}"/>
              </a:ext>
            </a:extLst>
          </p:cNvPr>
          <p:cNvSpPr txBox="1"/>
          <p:nvPr/>
        </p:nvSpPr>
        <p:spPr>
          <a:xfrm>
            <a:off x="6050382" y="5627184"/>
            <a:ext cx="354584" cy="461665"/>
          </a:xfrm>
          <a:prstGeom prst="rect">
            <a:avLst/>
          </a:prstGeom>
          <a:noFill/>
        </p:spPr>
        <p:txBody>
          <a:bodyPr wrap="none" rtlCol="0">
            <a:spAutoFit/>
          </a:bodyPr>
          <a:lstStyle/>
          <a:p>
            <a:pPr algn="r"/>
            <a:r>
              <a:rPr lang="en-US" altLang="ja-JP" sz="1200" dirty="0"/>
              <a:t>24</a:t>
            </a:r>
            <a:endParaRPr kumimoji="1" lang="en-US" altLang="ja-JP" sz="1200" dirty="0"/>
          </a:p>
          <a:p>
            <a:pPr algn="r"/>
            <a:r>
              <a:rPr kumimoji="1" lang="en-US" altLang="ja-JP" sz="1200" dirty="0"/>
              <a:t>11</a:t>
            </a:r>
            <a:endParaRPr kumimoji="1" lang="ja-JP" altLang="en-US" sz="1200"/>
          </a:p>
        </p:txBody>
      </p:sp>
      <p:sp>
        <p:nvSpPr>
          <p:cNvPr id="52" name="テキスト ボックス 51">
            <a:extLst>
              <a:ext uri="{FF2B5EF4-FFF2-40B4-BE49-F238E27FC236}">
                <a16:creationId xmlns:a16="http://schemas.microsoft.com/office/drawing/2014/main" id="{D172BB49-63E2-494F-91A5-93ECC33F688C}"/>
              </a:ext>
            </a:extLst>
          </p:cNvPr>
          <p:cNvSpPr txBox="1"/>
          <p:nvPr/>
        </p:nvSpPr>
        <p:spPr>
          <a:xfrm>
            <a:off x="7588803" y="5656559"/>
            <a:ext cx="712054" cy="523220"/>
          </a:xfrm>
          <a:prstGeom prst="rect">
            <a:avLst/>
          </a:prstGeom>
          <a:noFill/>
        </p:spPr>
        <p:txBody>
          <a:bodyPr wrap="none" rtlCol="0">
            <a:spAutoFit/>
          </a:bodyPr>
          <a:lstStyle/>
          <a:p>
            <a:r>
              <a:rPr kumimoji="1" lang="en-US" altLang="ja-JP" sz="2800" dirty="0"/>
              <a:t>Mg</a:t>
            </a:r>
            <a:endParaRPr kumimoji="1" lang="ja-JP" altLang="en-US" sz="2800"/>
          </a:p>
        </p:txBody>
      </p:sp>
      <p:sp>
        <p:nvSpPr>
          <p:cNvPr id="53" name="テキスト ボックス 52">
            <a:extLst>
              <a:ext uri="{FF2B5EF4-FFF2-40B4-BE49-F238E27FC236}">
                <a16:creationId xmlns:a16="http://schemas.microsoft.com/office/drawing/2014/main" id="{07030795-4B12-0341-8D13-D7F61AED55F5}"/>
              </a:ext>
            </a:extLst>
          </p:cNvPr>
          <p:cNvSpPr txBox="1"/>
          <p:nvPr/>
        </p:nvSpPr>
        <p:spPr>
          <a:xfrm>
            <a:off x="7391306" y="5653344"/>
            <a:ext cx="354584" cy="461665"/>
          </a:xfrm>
          <a:prstGeom prst="rect">
            <a:avLst/>
          </a:prstGeom>
          <a:noFill/>
        </p:spPr>
        <p:txBody>
          <a:bodyPr wrap="none" rtlCol="0">
            <a:spAutoFit/>
          </a:bodyPr>
          <a:lstStyle/>
          <a:p>
            <a:pPr algn="r"/>
            <a:r>
              <a:rPr kumimoji="1" lang="en-US" altLang="ja-JP" sz="1200" dirty="0"/>
              <a:t>24</a:t>
            </a:r>
          </a:p>
          <a:p>
            <a:pPr algn="r"/>
            <a:r>
              <a:rPr lang="en-US" altLang="ja-JP" sz="1200" dirty="0"/>
              <a:t>12</a:t>
            </a:r>
            <a:endParaRPr kumimoji="1" lang="ja-JP" altLang="en-US" sz="1200"/>
          </a:p>
        </p:txBody>
      </p:sp>
      <p:sp>
        <p:nvSpPr>
          <p:cNvPr id="54" name="テキスト ボックス 53">
            <a:extLst>
              <a:ext uri="{FF2B5EF4-FFF2-40B4-BE49-F238E27FC236}">
                <a16:creationId xmlns:a16="http://schemas.microsoft.com/office/drawing/2014/main" id="{BAAB1A69-3454-B845-B28B-B0400AA299BB}"/>
              </a:ext>
            </a:extLst>
          </p:cNvPr>
          <p:cNvSpPr txBox="1"/>
          <p:nvPr/>
        </p:nvSpPr>
        <p:spPr>
          <a:xfrm>
            <a:off x="7320709" y="6149001"/>
            <a:ext cx="1569660" cy="369332"/>
          </a:xfrm>
          <a:prstGeom prst="rect">
            <a:avLst/>
          </a:prstGeom>
          <a:noFill/>
        </p:spPr>
        <p:txBody>
          <a:bodyPr wrap="none" rtlCol="0">
            <a:spAutoFit/>
          </a:bodyPr>
          <a:lstStyle/>
          <a:p>
            <a:r>
              <a:rPr kumimoji="1" lang="ja-JP" altLang="en-US"/>
              <a:t>マグネシウム</a:t>
            </a:r>
          </a:p>
        </p:txBody>
      </p:sp>
      <p:cxnSp>
        <p:nvCxnSpPr>
          <p:cNvPr id="55" name="直線矢印コネクタ 54">
            <a:extLst>
              <a:ext uri="{FF2B5EF4-FFF2-40B4-BE49-F238E27FC236}">
                <a16:creationId xmlns:a16="http://schemas.microsoft.com/office/drawing/2014/main" id="{72796973-AFC4-3141-BD4C-CFE827948024}"/>
              </a:ext>
            </a:extLst>
          </p:cNvPr>
          <p:cNvCxnSpPr>
            <a:cxnSpLocks/>
            <a:stCxn id="50" idx="3"/>
          </p:cNvCxnSpPr>
          <p:nvPr/>
        </p:nvCxnSpPr>
        <p:spPr>
          <a:xfrm>
            <a:off x="6902225" y="5892009"/>
            <a:ext cx="4041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9AF01CC3-2BD1-7F45-B969-D7F9E30A0EFC}"/>
              </a:ext>
            </a:extLst>
          </p:cNvPr>
          <p:cNvSpPr txBox="1"/>
          <p:nvPr/>
        </p:nvSpPr>
        <p:spPr>
          <a:xfrm>
            <a:off x="5800541" y="6115009"/>
            <a:ext cx="1338828" cy="369332"/>
          </a:xfrm>
          <a:prstGeom prst="rect">
            <a:avLst/>
          </a:prstGeom>
          <a:noFill/>
        </p:spPr>
        <p:txBody>
          <a:bodyPr wrap="none" rtlCol="0">
            <a:spAutoFit/>
          </a:bodyPr>
          <a:lstStyle/>
          <a:p>
            <a:r>
              <a:rPr kumimoji="1" lang="ja-JP" altLang="en-US"/>
              <a:t>ナトリウム</a:t>
            </a:r>
          </a:p>
        </p:txBody>
      </p:sp>
      <p:sp>
        <p:nvSpPr>
          <p:cNvPr id="10" name="スライド番号プレースホルダー 9">
            <a:extLst>
              <a:ext uri="{FF2B5EF4-FFF2-40B4-BE49-F238E27FC236}">
                <a16:creationId xmlns:a16="http://schemas.microsoft.com/office/drawing/2014/main" id="{7E2823BB-B91E-6643-8A49-5F3F6CAC449C}"/>
              </a:ext>
            </a:extLst>
          </p:cNvPr>
          <p:cNvSpPr>
            <a:spLocks noGrp="1"/>
          </p:cNvSpPr>
          <p:nvPr>
            <p:ph type="sldNum" sz="quarter" idx="12"/>
          </p:nvPr>
        </p:nvSpPr>
        <p:spPr/>
        <p:txBody>
          <a:bodyPr/>
          <a:lstStyle/>
          <a:p>
            <a:fld id="{58DD1769-DAE9-6C4E-82F4-B62273FFA290}" type="slidenum">
              <a:rPr kumimoji="1" lang="ja-JP" altLang="en-US" smtClean="0"/>
              <a:t>8</a:t>
            </a:fld>
            <a:endParaRPr kumimoji="1" lang="ja-JP" altLang="en-US"/>
          </a:p>
        </p:txBody>
      </p:sp>
    </p:spTree>
    <p:extLst>
      <p:ext uri="{BB962C8B-B14F-4D97-AF65-F5344CB8AC3E}">
        <p14:creationId xmlns:p14="http://schemas.microsoft.com/office/powerpoint/2010/main" val="2383791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F21187-213C-E749-B3E3-0CDE179F4D3F}"/>
              </a:ext>
            </a:extLst>
          </p:cNvPr>
          <p:cNvSpPr>
            <a:spLocks noGrp="1"/>
          </p:cNvSpPr>
          <p:nvPr>
            <p:ph type="title"/>
          </p:nvPr>
        </p:nvSpPr>
        <p:spPr/>
        <p:txBody>
          <a:bodyPr/>
          <a:lstStyle/>
          <a:p>
            <a:r>
              <a:rPr kumimoji="1" lang="ja-JP" altLang="en-US"/>
              <a:t>物理学的半減期</a:t>
            </a:r>
          </a:p>
        </p:txBody>
      </p:sp>
      <p:sp>
        <p:nvSpPr>
          <p:cNvPr id="526" name="Text Box 13">
            <a:extLst>
              <a:ext uri="{FF2B5EF4-FFF2-40B4-BE49-F238E27FC236}">
                <a16:creationId xmlns:a16="http://schemas.microsoft.com/office/drawing/2014/main" id="{3E8FD1DB-759C-1748-A733-F3BFEA31F63C}"/>
              </a:ext>
            </a:extLst>
          </p:cNvPr>
          <p:cNvSpPr txBox="1">
            <a:spLocks noChangeArrowheads="1"/>
          </p:cNvSpPr>
          <p:nvPr/>
        </p:nvSpPr>
        <p:spPr bwMode="auto">
          <a:xfrm>
            <a:off x="963969" y="1224701"/>
            <a:ext cx="1432797" cy="400110"/>
          </a:xfrm>
          <a:prstGeom prst="rect">
            <a:avLst/>
          </a:prstGeom>
          <a:noFill/>
          <a:ln w="9525">
            <a:noFill/>
            <a:miter lim="800000"/>
            <a:headEnd/>
            <a:tailEnd/>
          </a:ln>
        </p:spPr>
        <p:txBody>
          <a:bodyPr>
            <a:prstTxWarp prst="textNoShape">
              <a:avLst/>
            </a:prstTxWarp>
            <a:spAutoFit/>
          </a:bodyPr>
          <a:lstStyle/>
          <a:p>
            <a:pPr algn="ctr">
              <a:spcBef>
                <a:spcPct val="50000"/>
              </a:spcBef>
            </a:pPr>
            <a:r>
              <a:rPr lang="ja-JP" altLang="en-US" sz="2000" dirty="0">
                <a:solidFill>
                  <a:srgbClr val="000000"/>
                </a:solidFill>
              </a:rPr>
              <a:t>最初の量</a:t>
            </a:r>
          </a:p>
        </p:txBody>
      </p:sp>
      <p:grpSp>
        <p:nvGrpSpPr>
          <p:cNvPr id="527" name="グループ化 174">
            <a:extLst>
              <a:ext uri="{FF2B5EF4-FFF2-40B4-BE49-F238E27FC236}">
                <a16:creationId xmlns:a16="http://schemas.microsoft.com/office/drawing/2014/main" id="{E33D73F7-573F-4247-A18C-509D8D7D549F}"/>
              </a:ext>
            </a:extLst>
          </p:cNvPr>
          <p:cNvGrpSpPr/>
          <p:nvPr/>
        </p:nvGrpSpPr>
        <p:grpSpPr>
          <a:xfrm>
            <a:off x="847970" y="1683450"/>
            <a:ext cx="6349904" cy="4496753"/>
            <a:chOff x="1432737" y="1268413"/>
            <a:chExt cx="5661801" cy="5103540"/>
          </a:xfrm>
        </p:grpSpPr>
        <p:sp>
          <p:nvSpPr>
            <p:cNvPr id="671" name="Line 3">
              <a:extLst>
                <a:ext uri="{FF2B5EF4-FFF2-40B4-BE49-F238E27FC236}">
                  <a16:creationId xmlns:a16="http://schemas.microsoft.com/office/drawing/2014/main" id="{075987D1-7788-3E47-A4FF-4F3239EFD6AD}"/>
                </a:ext>
              </a:extLst>
            </p:cNvPr>
            <p:cNvSpPr>
              <a:spLocks noChangeShapeType="1"/>
            </p:cNvSpPr>
            <p:nvPr/>
          </p:nvSpPr>
          <p:spPr bwMode="auto">
            <a:xfrm>
              <a:off x="2152650" y="1268413"/>
              <a:ext cx="0" cy="4967287"/>
            </a:xfrm>
            <a:prstGeom prst="line">
              <a:avLst/>
            </a:prstGeom>
            <a:noFill/>
            <a:ln w="19050">
              <a:solidFill>
                <a:schemeClr val="tx1"/>
              </a:solidFill>
              <a:round/>
              <a:headEnd/>
              <a:tailEnd/>
            </a:ln>
          </p:spPr>
          <p:txBody>
            <a:bodyPr>
              <a:prstTxWarp prst="textNoShape">
                <a:avLst/>
              </a:prstTxWarp>
            </a:bodyPr>
            <a:lstStyle/>
            <a:p>
              <a:endParaRPr lang="en-US" sz="1600">
                <a:solidFill>
                  <a:srgbClr val="000000"/>
                </a:solidFill>
              </a:endParaRPr>
            </a:p>
          </p:txBody>
        </p:sp>
        <p:sp>
          <p:nvSpPr>
            <p:cNvPr id="672" name="Line 4">
              <a:extLst>
                <a:ext uri="{FF2B5EF4-FFF2-40B4-BE49-F238E27FC236}">
                  <a16:creationId xmlns:a16="http://schemas.microsoft.com/office/drawing/2014/main" id="{3D810511-76F1-F94A-A569-4F05A539F7FE}"/>
                </a:ext>
              </a:extLst>
            </p:cNvPr>
            <p:cNvSpPr>
              <a:spLocks noChangeShapeType="1"/>
            </p:cNvSpPr>
            <p:nvPr/>
          </p:nvSpPr>
          <p:spPr bwMode="auto">
            <a:xfrm>
              <a:off x="2152650" y="6235700"/>
              <a:ext cx="4897438" cy="0"/>
            </a:xfrm>
            <a:prstGeom prst="line">
              <a:avLst/>
            </a:prstGeom>
            <a:noFill/>
            <a:ln w="19050">
              <a:solidFill>
                <a:schemeClr val="tx1"/>
              </a:solidFill>
              <a:round/>
              <a:headEnd/>
              <a:tailEnd/>
            </a:ln>
          </p:spPr>
          <p:txBody>
            <a:bodyPr>
              <a:prstTxWarp prst="textNoShape">
                <a:avLst/>
              </a:prstTxWarp>
            </a:bodyPr>
            <a:lstStyle/>
            <a:p>
              <a:endParaRPr lang="en-US" sz="1600">
                <a:solidFill>
                  <a:srgbClr val="000000"/>
                </a:solidFill>
              </a:endParaRPr>
            </a:p>
          </p:txBody>
        </p:sp>
        <p:sp>
          <p:nvSpPr>
            <p:cNvPr id="673" name="Freeform 5">
              <a:extLst>
                <a:ext uri="{FF2B5EF4-FFF2-40B4-BE49-F238E27FC236}">
                  <a16:creationId xmlns:a16="http://schemas.microsoft.com/office/drawing/2014/main" id="{CDD2F9EB-A618-C74C-8819-D648D6B2E09C}"/>
                </a:ext>
              </a:extLst>
            </p:cNvPr>
            <p:cNvSpPr>
              <a:spLocks/>
            </p:cNvSpPr>
            <p:nvPr/>
          </p:nvSpPr>
          <p:spPr bwMode="auto">
            <a:xfrm>
              <a:off x="2152650" y="1627188"/>
              <a:ext cx="4941888" cy="4321175"/>
            </a:xfrm>
            <a:custGeom>
              <a:avLst/>
              <a:gdLst>
                <a:gd name="T0" fmla="*/ 0 w 3113"/>
                <a:gd name="T1" fmla="*/ 0 h 2722"/>
                <a:gd name="T2" fmla="*/ 246063 w 3113"/>
                <a:gd name="T3" fmla="*/ 708025 h 2722"/>
                <a:gd name="T4" fmla="*/ 747713 w 3113"/>
                <a:gd name="T5" fmla="*/ 1655763 h 2722"/>
                <a:gd name="T6" fmla="*/ 1708150 w 3113"/>
                <a:gd name="T7" fmla="*/ 2738438 h 2722"/>
                <a:gd name="T8" fmla="*/ 2778125 w 3113"/>
                <a:gd name="T9" fmla="*/ 3551238 h 2722"/>
                <a:gd name="T10" fmla="*/ 3881438 w 3113"/>
                <a:gd name="T11" fmla="*/ 4065588 h 2722"/>
                <a:gd name="T12" fmla="*/ 4941888 w 3113"/>
                <a:gd name="T13" fmla="*/ 4321175 h 2722"/>
                <a:gd name="T14" fmla="*/ 0 60000 65536"/>
                <a:gd name="T15" fmla="*/ 0 60000 65536"/>
                <a:gd name="T16" fmla="*/ 0 60000 65536"/>
                <a:gd name="T17" fmla="*/ 0 60000 65536"/>
                <a:gd name="T18" fmla="*/ 0 60000 65536"/>
                <a:gd name="T19" fmla="*/ 0 60000 65536"/>
                <a:gd name="T20" fmla="*/ 0 60000 65536"/>
                <a:gd name="T21" fmla="*/ 0 w 3113"/>
                <a:gd name="T22" fmla="*/ 0 h 2722"/>
                <a:gd name="T23" fmla="*/ 3113 w 3113"/>
                <a:gd name="T24" fmla="*/ 2722 h 27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13" h="2722">
                  <a:moveTo>
                    <a:pt x="0" y="0"/>
                  </a:moveTo>
                  <a:cubicBezTo>
                    <a:pt x="26" y="74"/>
                    <a:pt x="77" y="272"/>
                    <a:pt x="155" y="446"/>
                  </a:cubicBezTo>
                  <a:cubicBezTo>
                    <a:pt x="233" y="620"/>
                    <a:pt x="318" y="830"/>
                    <a:pt x="471" y="1043"/>
                  </a:cubicBezTo>
                  <a:cubicBezTo>
                    <a:pt x="624" y="1256"/>
                    <a:pt x="863" y="1526"/>
                    <a:pt x="1076" y="1725"/>
                  </a:cubicBezTo>
                  <a:cubicBezTo>
                    <a:pt x="1289" y="1924"/>
                    <a:pt x="1522" y="2098"/>
                    <a:pt x="1750" y="2237"/>
                  </a:cubicBezTo>
                  <a:cubicBezTo>
                    <a:pt x="1978" y="2376"/>
                    <a:pt x="2218" y="2480"/>
                    <a:pt x="2445" y="2561"/>
                  </a:cubicBezTo>
                  <a:cubicBezTo>
                    <a:pt x="2672" y="2642"/>
                    <a:pt x="2974" y="2689"/>
                    <a:pt x="3113" y="2722"/>
                  </a:cubicBezTo>
                </a:path>
              </a:pathLst>
            </a:custGeom>
            <a:noFill/>
            <a:ln w="19050">
              <a:solidFill>
                <a:srgbClr val="FF6699"/>
              </a:solidFill>
              <a:round/>
              <a:headEnd/>
              <a:tailEnd/>
            </a:ln>
          </p:spPr>
          <p:txBody>
            <a:bodyPr>
              <a:prstTxWarp prst="textNoShape">
                <a:avLst/>
              </a:prstTxWarp>
            </a:bodyPr>
            <a:lstStyle/>
            <a:p>
              <a:endParaRPr lang="ja-JP" altLang="en-US" sz="1600">
                <a:solidFill>
                  <a:srgbClr val="000000"/>
                </a:solidFill>
              </a:endParaRPr>
            </a:p>
          </p:txBody>
        </p:sp>
        <p:sp>
          <p:nvSpPr>
            <p:cNvPr id="674" name="Freeform 6">
              <a:extLst>
                <a:ext uri="{FF2B5EF4-FFF2-40B4-BE49-F238E27FC236}">
                  <a16:creationId xmlns:a16="http://schemas.microsoft.com/office/drawing/2014/main" id="{F5FD3374-6F68-B748-882B-8380A5BCE198}"/>
                </a:ext>
              </a:extLst>
            </p:cNvPr>
            <p:cNvSpPr>
              <a:spLocks/>
            </p:cNvSpPr>
            <p:nvPr/>
          </p:nvSpPr>
          <p:spPr bwMode="auto">
            <a:xfrm>
              <a:off x="2154238" y="3886200"/>
              <a:ext cx="1225550" cy="2363788"/>
            </a:xfrm>
            <a:custGeom>
              <a:avLst/>
              <a:gdLst>
                <a:gd name="T0" fmla="*/ 0 w 772"/>
                <a:gd name="T1" fmla="*/ 0 h 1489"/>
                <a:gd name="T2" fmla="*/ 1225550 w 772"/>
                <a:gd name="T3" fmla="*/ 0 h 1489"/>
                <a:gd name="T4" fmla="*/ 1225550 w 772"/>
                <a:gd name="T5" fmla="*/ 2363788 h 1489"/>
                <a:gd name="T6" fmla="*/ 0 60000 65536"/>
                <a:gd name="T7" fmla="*/ 0 60000 65536"/>
                <a:gd name="T8" fmla="*/ 0 60000 65536"/>
                <a:gd name="T9" fmla="*/ 0 w 772"/>
                <a:gd name="T10" fmla="*/ 0 h 1489"/>
                <a:gd name="T11" fmla="*/ 772 w 772"/>
                <a:gd name="T12" fmla="*/ 1489 h 1489"/>
              </a:gdLst>
              <a:ahLst/>
              <a:cxnLst>
                <a:cxn ang="T6">
                  <a:pos x="T0" y="T1"/>
                </a:cxn>
                <a:cxn ang="T7">
                  <a:pos x="T2" y="T3"/>
                </a:cxn>
                <a:cxn ang="T8">
                  <a:pos x="T4" y="T5"/>
                </a:cxn>
              </a:cxnLst>
              <a:rect l="T9" t="T10" r="T11" b="T12"/>
              <a:pathLst>
                <a:path w="772" h="1489">
                  <a:moveTo>
                    <a:pt x="0" y="0"/>
                  </a:moveTo>
                  <a:lnTo>
                    <a:pt x="772" y="0"/>
                  </a:lnTo>
                  <a:lnTo>
                    <a:pt x="772" y="1489"/>
                  </a:lnTo>
                </a:path>
              </a:pathLst>
            </a:custGeom>
            <a:noFill/>
            <a:ln w="19050">
              <a:solidFill>
                <a:srgbClr val="33CCFF"/>
              </a:solidFill>
              <a:prstDash val="sysDot"/>
              <a:round/>
              <a:headEnd/>
              <a:tailEnd/>
            </a:ln>
          </p:spPr>
          <p:txBody>
            <a:bodyPr>
              <a:prstTxWarp prst="textNoShape">
                <a:avLst/>
              </a:prstTxWarp>
            </a:bodyPr>
            <a:lstStyle/>
            <a:p>
              <a:endParaRPr lang="ja-JP" altLang="en-US" sz="1600">
                <a:solidFill>
                  <a:srgbClr val="000000"/>
                </a:solidFill>
              </a:endParaRPr>
            </a:p>
          </p:txBody>
        </p:sp>
        <p:grpSp>
          <p:nvGrpSpPr>
            <p:cNvPr id="675" name="Group 19">
              <a:extLst>
                <a:ext uri="{FF2B5EF4-FFF2-40B4-BE49-F238E27FC236}">
                  <a16:creationId xmlns:a16="http://schemas.microsoft.com/office/drawing/2014/main" id="{026737B3-37EC-C145-AA23-81AE985C58F5}"/>
                </a:ext>
              </a:extLst>
            </p:cNvPr>
            <p:cNvGrpSpPr>
              <a:grpSpLocks/>
            </p:cNvGrpSpPr>
            <p:nvPr/>
          </p:nvGrpSpPr>
          <p:grpSpPr bwMode="auto">
            <a:xfrm>
              <a:off x="2152650" y="4219585"/>
              <a:ext cx="1223963" cy="444501"/>
              <a:chOff x="1383" y="2704"/>
              <a:chExt cx="771" cy="280"/>
            </a:xfrm>
          </p:grpSpPr>
          <p:sp>
            <p:nvSpPr>
              <p:cNvPr id="696" name="Line 7">
                <a:extLst>
                  <a:ext uri="{FF2B5EF4-FFF2-40B4-BE49-F238E27FC236}">
                    <a16:creationId xmlns:a16="http://schemas.microsoft.com/office/drawing/2014/main" id="{97668AD1-7E6B-4943-B1B8-E09D7C2455E9}"/>
                  </a:ext>
                </a:extLst>
              </p:cNvPr>
              <p:cNvSpPr>
                <a:spLocks noChangeShapeType="1"/>
              </p:cNvSpPr>
              <p:nvPr/>
            </p:nvSpPr>
            <p:spPr bwMode="auto">
              <a:xfrm flipH="1">
                <a:off x="1383" y="2840"/>
                <a:ext cx="182" cy="0"/>
              </a:xfrm>
              <a:prstGeom prst="line">
                <a:avLst/>
              </a:prstGeom>
              <a:noFill/>
              <a:ln w="9525">
                <a:solidFill>
                  <a:schemeClr val="tx1"/>
                </a:solidFill>
                <a:round/>
                <a:headEnd/>
                <a:tailEnd type="triangle" w="med" len="med"/>
              </a:ln>
            </p:spPr>
            <p:txBody>
              <a:bodyPr>
                <a:prstTxWarp prst="textNoShape">
                  <a:avLst/>
                </a:prstTxWarp>
              </a:bodyPr>
              <a:lstStyle/>
              <a:p>
                <a:endParaRPr lang="en-US" sz="1600">
                  <a:solidFill>
                    <a:srgbClr val="000000"/>
                  </a:solidFill>
                </a:endParaRPr>
              </a:p>
            </p:txBody>
          </p:sp>
          <p:sp>
            <p:nvSpPr>
              <p:cNvPr id="697" name="Line 8">
                <a:extLst>
                  <a:ext uri="{FF2B5EF4-FFF2-40B4-BE49-F238E27FC236}">
                    <a16:creationId xmlns:a16="http://schemas.microsoft.com/office/drawing/2014/main" id="{CAAEC276-8AAB-7642-A73A-039414D49A12}"/>
                  </a:ext>
                </a:extLst>
              </p:cNvPr>
              <p:cNvSpPr>
                <a:spLocks noChangeShapeType="1"/>
              </p:cNvSpPr>
              <p:nvPr/>
            </p:nvSpPr>
            <p:spPr bwMode="auto">
              <a:xfrm>
                <a:off x="1927" y="2840"/>
                <a:ext cx="227" cy="0"/>
              </a:xfrm>
              <a:prstGeom prst="line">
                <a:avLst/>
              </a:prstGeom>
              <a:noFill/>
              <a:ln w="9525">
                <a:solidFill>
                  <a:schemeClr val="tx1"/>
                </a:solidFill>
                <a:round/>
                <a:headEnd/>
                <a:tailEnd type="triangle" w="med" len="med"/>
              </a:ln>
            </p:spPr>
            <p:txBody>
              <a:bodyPr>
                <a:prstTxWarp prst="textNoShape">
                  <a:avLst/>
                </a:prstTxWarp>
              </a:bodyPr>
              <a:lstStyle/>
              <a:p>
                <a:endParaRPr lang="en-US" sz="1600">
                  <a:solidFill>
                    <a:srgbClr val="000000"/>
                  </a:solidFill>
                </a:endParaRPr>
              </a:p>
            </p:txBody>
          </p:sp>
          <p:sp>
            <p:nvSpPr>
              <p:cNvPr id="698" name="Text Box 9">
                <a:extLst>
                  <a:ext uri="{FF2B5EF4-FFF2-40B4-BE49-F238E27FC236}">
                    <a16:creationId xmlns:a16="http://schemas.microsoft.com/office/drawing/2014/main" id="{1A48B823-98AD-384B-9C58-638A753F13D9}"/>
                  </a:ext>
                </a:extLst>
              </p:cNvPr>
              <p:cNvSpPr txBox="1">
                <a:spLocks noChangeArrowheads="1"/>
              </p:cNvSpPr>
              <p:nvPr/>
            </p:nvSpPr>
            <p:spPr bwMode="auto">
              <a:xfrm>
                <a:off x="1519" y="2704"/>
                <a:ext cx="453" cy="280"/>
              </a:xfrm>
              <a:prstGeom prst="rect">
                <a:avLst/>
              </a:prstGeom>
              <a:noFill/>
              <a:ln w="9525">
                <a:noFill/>
                <a:miter lim="800000"/>
                <a:headEnd/>
                <a:tailEnd/>
              </a:ln>
            </p:spPr>
            <p:txBody>
              <a:bodyPr>
                <a:prstTxWarp prst="textNoShape">
                  <a:avLst/>
                </a:prstTxWarp>
                <a:spAutoFit/>
              </a:bodyPr>
              <a:lstStyle/>
              <a:p>
                <a:pPr algn="ctr">
                  <a:spcBef>
                    <a:spcPct val="50000"/>
                  </a:spcBef>
                </a:pPr>
                <a:r>
                  <a:rPr lang="ja-JP" altLang="en-US" sz="1200" b="1">
                    <a:solidFill>
                      <a:srgbClr val="000000"/>
                    </a:solidFill>
                  </a:rPr>
                  <a:t>半減期</a:t>
                </a:r>
              </a:p>
            </p:txBody>
          </p:sp>
        </p:grpSp>
        <p:sp>
          <p:nvSpPr>
            <p:cNvPr id="676" name="Freeform 10">
              <a:extLst>
                <a:ext uri="{FF2B5EF4-FFF2-40B4-BE49-F238E27FC236}">
                  <a16:creationId xmlns:a16="http://schemas.microsoft.com/office/drawing/2014/main" id="{255D515F-3DF5-E04C-9FDB-1D8ED9F89BD4}"/>
                </a:ext>
              </a:extLst>
            </p:cNvPr>
            <p:cNvSpPr>
              <a:spLocks/>
            </p:cNvSpPr>
            <p:nvPr/>
          </p:nvSpPr>
          <p:spPr bwMode="auto">
            <a:xfrm>
              <a:off x="2152650" y="5000625"/>
              <a:ext cx="2443163" cy="1216025"/>
            </a:xfrm>
            <a:custGeom>
              <a:avLst/>
              <a:gdLst>
                <a:gd name="T0" fmla="*/ 0 w 1539"/>
                <a:gd name="T1" fmla="*/ 11113 h 766"/>
                <a:gd name="T2" fmla="*/ 2443163 w 1539"/>
                <a:gd name="T3" fmla="*/ 0 h 766"/>
                <a:gd name="T4" fmla="*/ 2443163 w 1539"/>
                <a:gd name="T5" fmla="*/ 1216025 h 766"/>
                <a:gd name="T6" fmla="*/ 0 60000 65536"/>
                <a:gd name="T7" fmla="*/ 0 60000 65536"/>
                <a:gd name="T8" fmla="*/ 0 60000 65536"/>
                <a:gd name="T9" fmla="*/ 0 w 1539"/>
                <a:gd name="T10" fmla="*/ 0 h 766"/>
                <a:gd name="T11" fmla="*/ 1539 w 1539"/>
                <a:gd name="T12" fmla="*/ 766 h 766"/>
              </a:gdLst>
              <a:ahLst/>
              <a:cxnLst>
                <a:cxn ang="T6">
                  <a:pos x="T0" y="T1"/>
                </a:cxn>
                <a:cxn ang="T7">
                  <a:pos x="T2" y="T3"/>
                </a:cxn>
                <a:cxn ang="T8">
                  <a:pos x="T4" y="T5"/>
                </a:cxn>
              </a:cxnLst>
              <a:rect l="T9" t="T10" r="T11" b="T12"/>
              <a:pathLst>
                <a:path w="1539" h="766">
                  <a:moveTo>
                    <a:pt x="0" y="7"/>
                  </a:moveTo>
                  <a:lnTo>
                    <a:pt x="1539" y="0"/>
                  </a:lnTo>
                  <a:lnTo>
                    <a:pt x="1539" y="766"/>
                  </a:lnTo>
                </a:path>
              </a:pathLst>
            </a:custGeom>
            <a:noFill/>
            <a:ln w="19050">
              <a:solidFill>
                <a:srgbClr val="33CCFF"/>
              </a:solidFill>
              <a:prstDash val="sysDot"/>
              <a:round/>
              <a:headEnd/>
              <a:tailEnd/>
            </a:ln>
          </p:spPr>
          <p:txBody>
            <a:bodyPr>
              <a:prstTxWarp prst="textNoShape">
                <a:avLst/>
              </a:prstTxWarp>
            </a:bodyPr>
            <a:lstStyle/>
            <a:p>
              <a:endParaRPr lang="ja-JP" altLang="en-US" sz="1600">
                <a:solidFill>
                  <a:srgbClr val="000000"/>
                </a:solidFill>
              </a:endParaRPr>
            </a:p>
          </p:txBody>
        </p:sp>
        <p:sp>
          <p:nvSpPr>
            <p:cNvPr id="677" name="Freeform 11">
              <a:extLst>
                <a:ext uri="{FF2B5EF4-FFF2-40B4-BE49-F238E27FC236}">
                  <a16:creationId xmlns:a16="http://schemas.microsoft.com/office/drawing/2014/main" id="{7530DD7D-9178-6648-BADA-179786088ADF}"/>
                </a:ext>
              </a:extLst>
            </p:cNvPr>
            <p:cNvSpPr>
              <a:spLocks/>
            </p:cNvSpPr>
            <p:nvPr/>
          </p:nvSpPr>
          <p:spPr bwMode="auto">
            <a:xfrm>
              <a:off x="2165350" y="5591175"/>
              <a:ext cx="3624263" cy="636588"/>
            </a:xfrm>
            <a:custGeom>
              <a:avLst/>
              <a:gdLst>
                <a:gd name="T0" fmla="*/ 0 w 2283"/>
                <a:gd name="T1" fmla="*/ 11113 h 401"/>
                <a:gd name="T2" fmla="*/ 3624263 w 2283"/>
                <a:gd name="T3" fmla="*/ 0 h 401"/>
                <a:gd name="T4" fmla="*/ 3624263 w 2283"/>
                <a:gd name="T5" fmla="*/ 636588 h 401"/>
                <a:gd name="T6" fmla="*/ 0 60000 65536"/>
                <a:gd name="T7" fmla="*/ 0 60000 65536"/>
                <a:gd name="T8" fmla="*/ 0 60000 65536"/>
                <a:gd name="T9" fmla="*/ 0 w 2283"/>
                <a:gd name="T10" fmla="*/ 0 h 401"/>
                <a:gd name="T11" fmla="*/ 2283 w 2283"/>
                <a:gd name="T12" fmla="*/ 401 h 401"/>
              </a:gdLst>
              <a:ahLst/>
              <a:cxnLst>
                <a:cxn ang="T6">
                  <a:pos x="T0" y="T1"/>
                </a:cxn>
                <a:cxn ang="T7">
                  <a:pos x="T2" y="T3"/>
                </a:cxn>
                <a:cxn ang="T8">
                  <a:pos x="T4" y="T5"/>
                </a:cxn>
              </a:cxnLst>
              <a:rect l="T9" t="T10" r="T11" b="T12"/>
              <a:pathLst>
                <a:path w="2283" h="401">
                  <a:moveTo>
                    <a:pt x="0" y="7"/>
                  </a:moveTo>
                  <a:lnTo>
                    <a:pt x="2283" y="0"/>
                  </a:lnTo>
                  <a:lnTo>
                    <a:pt x="2283" y="401"/>
                  </a:lnTo>
                </a:path>
              </a:pathLst>
            </a:custGeom>
            <a:noFill/>
            <a:ln w="19050">
              <a:solidFill>
                <a:srgbClr val="33CCFF"/>
              </a:solidFill>
              <a:prstDash val="sysDot"/>
              <a:round/>
              <a:headEnd/>
              <a:tailEnd/>
            </a:ln>
          </p:spPr>
          <p:txBody>
            <a:bodyPr>
              <a:prstTxWarp prst="textNoShape">
                <a:avLst/>
              </a:prstTxWarp>
            </a:bodyPr>
            <a:lstStyle/>
            <a:p>
              <a:endParaRPr lang="ja-JP" altLang="en-US" sz="1600">
                <a:solidFill>
                  <a:srgbClr val="000000"/>
                </a:solidFill>
              </a:endParaRPr>
            </a:p>
          </p:txBody>
        </p:sp>
        <p:sp>
          <p:nvSpPr>
            <p:cNvPr id="678" name="Freeform 12">
              <a:extLst>
                <a:ext uri="{FF2B5EF4-FFF2-40B4-BE49-F238E27FC236}">
                  <a16:creationId xmlns:a16="http://schemas.microsoft.com/office/drawing/2014/main" id="{8994A213-8D16-9D4A-9321-9F5B7583ACF6}"/>
                </a:ext>
              </a:extLst>
            </p:cNvPr>
            <p:cNvSpPr>
              <a:spLocks/>
            </p:cNvSpPr>
            <p:nvPr/>
          </p:nvSpPr>
          <p:spPr bwMode="auto">
            <a:xfrm>
              <a:off x="2152650" y="5937250"/>
              <a:ext cx="4840288" cy="290513"/>
            </a:xfrm>
            <a:custGeom>
              <a:avLst/>
              <a:gdLst>
                <a:gd name="T0" fmla="*/ 0 w 3049"/>
                <a:gd name="T1" fmla="*/ 14288 h 183"/>
                <a:gd name="T2" fmla="*/ 4840288 w 3049"/>
                <a:gd name="T3" fmla="*/ 0 h 183"/>
                <a:gd name="T4" fmla="*/ 4840288 w 3049"/>
                <a:gd name="T5" fmla="*/ 290513 h 183"/>
                <a:gd name="T6" fmla="*/ 0 60000 65536"/>
                <a:gd name="T7" fmla="*/ 0 60000 65536"/>
                <a:gd name="T8" fmla="*/ 0 60000 65536"/>
                <a:gd name="T9" fmla="*/ 0 w 3049"/>
                <a:gd name="T10" fmla="*/ 0 h 183"/>
                <a:gd name="T11" fmla="*/ 3049 w 3049"/>
                <a:gd name="T12" fmla="*/ 183 h 183"/>
              </a:gdLst>
              <a:ahLst/>
              <a:cxnLst>
                <a:cxn ang="T6">
                  <a:pos x="T0" y="T1"/>
                </a:cxn>
                <a:cxn ang="T7">
                  <a:pos x="T2" y="T3"/>
                </a:cxn>
                <a:cxn ang="T8">
                  <a:pos x="T4" y="T5"/>
                </a:cxn>
              </a:cxnLst>
              <a:rect l="T9" t="T10" r="T11" b="T12"/>
              <a:pathLst>
                <a:path w="3049" h="183">
                  <a:moveTo>
                    <a:pt x="0" y="9"/>
                  </a:moveTo>
                  <a:lnTo>
                    <a:pt x="3049" y="0"/>
                  </a:lnTo>
                  <a:lnTo>
                    <a:pt x="3049" y="183"/>
                  </a:lnTo>
                </a:path>
              </a:pathLst>
            </a:custGeom>
            <a:noFill/>
            <a:ln w="19050">
              <a:solidFill>
                <a:srgbClr val="33CCFF"/>
              </a:solidFill>
              <a:prstDash val="sysDot"/>
              <a:round/>
              <a:headEnd/>
              <a:tailEnd/>
            </a:ln>
          </p:spPr>
          <p:txBody>
            <a:bodyPr>
              <a:prstTxWarp prst="textNoShape">
                <a:avLst/>
              </a:prstTxWarp>
            </a:bodyPr>
            <a:lstStyle/>
            <a:p>
              <a:endParaRPr lang="ja-JP" altLang="en-US" sz="1600">
                <a:solidFill>
                  <a:srgbClr val="000000"/>
                </a:solidFill>
              </a:endParaRPr>
            </a:p>
          </p:txBody>
        </p:sp>
        <p:sp>
          <p:nvSpPr>
            <p:cNvPr id="679" name="Text Box 14">
              <a:extLst>
                <a:ext uri="{FF2B5EF4-FFF2-40B4-BE49-F238E27FC236}">
                  <a16:creationId xmlns:a16="http://schemas.microsoft.com/office/drawing/2014/main" id="{044C6F0F-FAB3-6C4B-BE47-AD85B1529383}"/>
                </a:ext>
              </a:extLst>
            </p:cNvPr>
            <p:cNvSpPr txBox="1">
              <a:spLocks noChangeArrowheads="1"/>
            </p:cNvSpPr>
            <p:nvPr/>
          </p:nvSpPr>
          <p:spPr bwMode="auto">
            <a:xfrm>
              <a:off x="1720850" y="1484313"/>
              <a:ext cx="358774" cy="543691"/>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600">
                  <a:solidFill>
                    <a:srgbClr val="000000"/>
                  </a:solidFill>
                </a:rPr>
                <a:t>1</a:t>
              </a:r>
            </a:p>
          </p:txBody>
        </p:sp>
        <p:sp>
          <p:nvSpPr>
            <p:cNvPr id="680" name="Text Box 15">
              <a:extLst>
                <a:ext uri="{FF2B5EF4-FFF2-40B4-BE49-F238E27FC236}">
                  <a16:creationId xmlns:a16="http://schemas.microsoft.com/office/drawing/2014/main" id="{4021F266-1FE8-964B-90A8-C7EF2B8BF8CD}"/>
                </a:ext>
              </a:extLst>
            </p:cNvPr>
            <p:cNvSpPr txBox="1">
              <a:spLocks noChangeArrowheads="1"/>
            </p:cNvSpPr>
            <p:nvPr/>
          </p:nvSpPr>
          <p:spPr bwMode="auto">
            <a:xfrm>
              <a:off x="1576388" y="3714434"/>
              <a:ext cx="574675" cy="543691"/>
            </a:xfrm>
            <a:prstGeom prst="rect">
              <a:avLst/>
            </a:prstGeom>
            <a:noFill/>
            <a:ln w="9525">
              <a:noFill/>
              <a:miter lim="800000"/>
              <a:headEnd/>
              <a:tailEnd/>
            </a:ln>
          </p:spPr>
          <p:txBody>
            <a:bodyPr>
              <a:prstTxWarp prst="textNoShape">
                <a:avLst/>
              </a:prstTxWarp>
              <a:spAutoFit/>
            </a:bodyPr>
            <a:lstStyle/>
            <a:p>
              <a:pPr algn="r">
                <a:spcBef>
                  <a:spcPct val="50000"/>
                </a:spcBef>
              </a:pPr>
              <a:r>
                <a:rPr lang="en-US" altLang="ja-JP" sz="1600" dirty="0">
                  <a:solidFill>
                    <a:srgbClr val="000000"/>
                  </a:solidFill>
                </a:rPr>
                <a:t>1/2</a:t>
              </a:r>
            </a:p>
          </p:txBody>
        </p:sp>
        <p:sp>
          <p:nvSpPr>
            <p:cNvPr id="681" name="Text Box 16">
              <a:extLst>
                <a:ext uri="{FF2B5EF4-FFF2-40B4-BE49-F238E27FC236}">
                  <a16:creationId xmlns:a16="http://schemas.microsoft.com/office/drawing/2014/main" id="{79CB86B0-2432-984B-8FBB-2A59DFE0903D}"/>
                </a:ext>
              </a:extLst>
            </p:cNvPr>
            <p:cNvSpPr txBox="1">
              <a:spLocks noChangeArrowheads="1"/>
            </p:cNvSpPr>
            <p:nvPr/>
          </p:nvSpPr>
          <p:spPr bwMode="auto">
            <a:xfrm>
              <a:off x="1576388" y="4883238"/>
              <a:ext cx="574675" cy="543691"/>
            </a:xfrm>
            <a:prstGeom prst="rect">
              <a:avLst/>
            </a:prstGeom>
            <a:noFill/>
            <a:ln w="9525">
              <a:noFill/>
              <a:miter lim="800000"/>
              <a:headEnd/>
              <a:tailEnd/>
            </a:ln>
          </p:spPr>
          <p:txBody>
            <a:bodyPr>
              <a:prstTxWarp prst="textNoShape">
                <a:avLst/>
              </a:prstTxWarp>
              <a:spAutoFit/>
            </a:bodyPr>
            <a:lstStyle/>
            <a:p>
              <a:pPr algn="r">
                <a:spcBef>
                  <a:spcPct val="50000"/>
                </a:spcBef>
              </a:pPr>
              <a:r>
                <a:rPr lang="en-US" altLang="ja-JP" sz="1600" dirty="0">
                  <a:solidFill>
                    <a:srgbClr val="000000"/>
                  </a:solidFill>
                </a:rPr>
                <a:t>1/4</a:t>
              </a:r>
            </a:p>
          </p:txBody>
        </p:sp>
        <p:sp>
          <p:nvSpPr>
            <p:cNvPr id="682" name="Text Box 17">
              <a:extLst>
                <a:ext uri="{FF2B5EF4-FFF2-40B4-BE49-F238E27FC236}">
                  <a16:creationId xmlns:a16="http://schemas.microsoft.com/office/drawing/2014/main" id="{B9D83B66-502C-264B-B89E-4B5238BCC523}"/>
                </a:ext>
              </a:extLst>
            </p:cNvPr>
            <p:cNvSpPr txBox="1">
              <a:spLocks noChangeArrowheads="1"/>
            </p:cNvSpPr>
            <p:nvPr/>
          </p:nvSpPr>
          <p:spPr bwMode="auto">
            <a:xfrm>
              <a:off x="1576388" y="5439636"/>
              <a:ext cx="574675" cy="543691"/>
            </a:xfrm>
            <a:prstGeom prst="rect">
              <a:avLst/>
            </a:prstGeom>
            <a:noFill/>
            <a:ln w="9525">
              <a:noFill/>
              <a:miter lim="800000"/>
              <a:headEnd/>
              <a:tailEnd/>
            </a:ln>
          </p:spPr>
          <p:txBody>
            <a:bodyPr>
              <a:prstTxWarp prst="textNoShape">
                <a:avLst/>
              </a:prstTxWarp>
              <a:spAutoFit/>
            </a:bodyPr>
            <a:lstStyle/>
            <a:p>
              <a:pPr algn="r">
                <a:spcBef>
                  <a:spcPct val="50000"/>
                </a:spcBef>
              </a:pPr>
              <a:r>
                <a:rPr lang="en-US" altLang="ja-JP" sz="1600" dirty="0">
                  <a:solidFill>
                    <a:srgbClr val="000000"/>
                  </a:solidFill>
                </a:rPr>
                <a:t>1/8</a:t>
              </a:r>
            </a:p>
          </p:txBody>
        </p:sp>
        <p:sp>
          <p:nvSpPr>
            <p:cNvPr id="683" name="Text Box 18">
              <a:extLst>
                <a:ext uri="{FF2B5EF4-FFF2-40B4-BE49-F238E27FC236}">
                  <a16:creationId xmlns:a16="http://schemas.microsoft.com/office/drawing/2014/main" id="{B474900A-B1CA-A24F-B84F-28CFEC3445B4}"/>
                </a:ext>
              </a:extLst>
            </p:cNvPr>
            <p:cNvSpPr txBox="1">
              <a:spLocks noChangeArrowheads="1"/>
            </p:cNvSpPr>
            <p:nvPr/>
          </p:nvSpPr>
          <p:spPr bwMode="auto">
            <a:xfrm>
              <a:off x="1432737" y="5828262"/>
              <a:ext cx="719138" cy="543691"/>
            </a:xfrm>
            <a:prstGeom prst="rect">
              <a:avLst/>
            </a:prstGeom>
            <a:noFill/>
            <a:ln w="9525">
              <a:noFill/>
              <a:miter lim="800000"/>
              <a:headEnd/>
              <a:tailEnd/>
            </a:ln>
          </p:spPr>
          <p:txBody>
            <a:bodyPr>
              <a:prstTxWarp prst="textNoShape">
                <a:avLst/>
              </a:prstTxWarp>
              <a:spAutoFit/>
            </a:bodyPr>
            <a:lstStyle/>
            <a:p>
              <a:pPr algn="r">
                <a:spcBef>
                  <a:spcPct val="50000"/>
                </a:spcBef>
              </a:pPr>
              <a:r>
                <a:rPr lang="en-US" altLang="ja-JP" sz="1600" dirty="0">
                  <a:solidFill>
                    <a:srgbClr val="000000"/>
                  </a:solidFill>
                </a:rPr>
                <a:t>1/16</a:t>
              </a:r>
            </a:p>
          </p:txBody>
        </p:sp>
        <p:grpSp>
          <p:nvGrpSpPr>
            <p:cNvPr id="684" name="Group 20">
              <a:extLst>
                <a:ext uri="{FF2B5EF4-FFF2-40B4-BE49-F238E27FC236}">
                  <a16:creationId xmlns:a16="http://schemas.microsoft.com/office/drawing/2014/main" id="{EC334AF5-6BDB-6343-943F-84F26391E399}"/>
                </a:ext>
              </a:extLst>
            </p:cNvPr>
            <p:cNvGrpSpPr>
              <a:grpSpLocks/>
            </p:cNvGrpSpPr>
            <p:nvPr/>
          </p:nvGrpSpPr>
          <p:grpSpPr bwMode="auto">
            <a:xfrm>
              <a:off x="3376613" y="5011748"/>
              <a:ext cx="1223962" cy="444501"/>
              <a:chOff x="1383" y="2704"/>
              <a:chExt cx="771" cy="280"/>
            </a:xfrm>
          </p:grpSpPr>
          <p:sp>
            <p:nvSpPr>
              <p:cNvPr id="693" name="Line 21">
                <a:extLst>
                  <a:ext uri="{FF2B5EF4-FFF2-40B4-BE49-F238E27FC236}">
                    <a16:creationId xmlns:a16="http://schemas.microsoft.com/office/drawing/2014/main" id="{E558C129-3F9F-2B44-BE3E-6D6BA1DAEC75}"/>
                  </a:ext>
                </a:extLst>
              </p:cNvPr>
              <p:cNvSpPr>
                <a:spLocks noChangeShapeType="1"/>
              </p:cNvSpPr>
              <p:nvPr/>
            </p:nvSpPr>
            <p:spPr bwMode="auto">
              <a:xfrm flipH="1">
                <a:off x="1383" y="2840"/>
                <a:ext cx="182" cy="0"/>
              </a:xfrm>
              <a:prstGeom prst="line">
                <a:avLst/>
              </a:prstGeom>
              <a:noFill/>
              <a:ln w="9525">
                <a:solidFill>
                  <a:schemeClr val="tx1"/>
                </a:solidFill>
                <a:round/>
                <a:headEnd/>
                <a:tailEnd type="triangle" w="med" len="med"/>
              </a:ln>
            </p:spPr>
            <p:txBody>
              <a:bodyPr>
                <a:prstTxWarp prst="textNoShape">
                  <a:avLst/>
                </a:prstTxWarp>
              </a:bodyPr>
              <a:lstStyle/>
              <a:p>
                <a:endParaRPr lang="en-US" sz="1600">
                  <a:solidFill>
                    <a:srgbClr val="000000"/>
                  </a:solidFill>
                </a:endParaRPr>
              </a:p>
            </p:txBody>
          </p:sp>
          <p:sp>
            <p:nvSpPr>
              <p:cNvPr id="694" name="Line 22">
                <a:extLst>
                  <a:ext uri="{FF2B5EF4-FFF2-40B4-BE49-F238E27FC236}">
                    <a16:creationId xmlns:a16="http://schemas.microsoft.com/office/drawing/2014/main" id="{6B18A1BB-8613-6A48-ACD7-D5053FCC9814}"/>
                  </a:ext>
                </a:extLst>
              </p:cNvPr>
              <p:cNvSpPr>
                <a:spLocks noChangeShapeType="1"/>
              </p:cNvSpPr>
              <p:nvPr/>
            </p:nvSpPr>
            <p:spPr bwMode="auto">
              <a:xfrm>
                <a:off x="1927" y="2840"/>
                <a:ext cx="227" cy="0"/>
              </a:xfrm>
              <a:prstGeom prst="line">
                <a:avLst/>
              </a:prstGeom>
              <a:noFill/>
              <a:ln w="9525">
                <a:solidFill>
                  <a:schemeClr val="tx1"/>
                </a:solidFill>
                <a:round/>
                <a:headEnd/>
                <a:tailEnd type="triangle" w="med" len="med"/>
              </a:ln>
            </p:spPr>
            <p:txBody>
              <a:bodyPr>
                <a:prstTxWarp prst="textNoShape">
                  <a:avLst/>
                </a:prstTxWarp>
              </a:bodyPr>
              <a:lstStyle/>
              <a:p>
                <a:endParaRPr lang="en-US" sz="1600">
                  <a:solidFill>
                    <a:srgbClr val="000000"/>
                  </a:solidFill>
                </a:endParaRPr>
              </a:p>
            </p:txBody>
          </p:sp>
          <p:sp>
            <p:nvSpPr>
              <p:cNvPr id="695" name="Text Box 23">
                <a:extLst>
                  <a:ext uri="{FF2B5EF4-FFF2-40B4-BE49-F238E27FC236}">
                    <a16:creationId xmlns:a16="http://schemas.microsoft.com/office/drawing/2014/main" id="{7A2BD842-6DC1-4641-9137-BE8FDA84B1EE}"/>
                  </a:ext>
                </a:extLst>
              </p:cNvPr>
              <p:cNvSpPr txBox="1">
                <a:spLocks noChangeArrowheads="1"/>
              </p:cNvSpPr>
              <p:nvPr/>
            </p:nvSpPr>
            <p:spPr bwMode="auto">
              <a:xfrm>
                <a:off x="1519" y="2704"/>
                <a:ext cx="453" cy="280"/>
              </a:xfrm>
              <a:prstGeom prst="rect">
                <a:avLst/>
              </a:prstGeom>
              <a:noFill/>
              <a:ln w="9525">
                <a:noFill/>
                <a:miter lim="800000"/>
                <a:headEnd/>
                <a:tailEnd/>
              </a:ln>
            </p:spPr>
            <p:txBody>
              <a:bodyPr>
                <a:prstTxWarp prst="textNoShape">
                  <a:avLst/>
                </a:prstTxWarp>
                <a:spAutoFit/>
              </a:bodyPr>
              <a:lstStyle/>
              <a:p>
                <a:pPr algn="ctr">
                  <a:spcBef>
                    <a:spcPct val="50000"/>
                  </a:spcBef>
                </a:pPr>
                <a:r>
                  <a:rPr lang="ja-JP" altLang="en-US" sz="1200">
                    <a:solidFill>
                      <a:srgbClr val="000000"/>
                    </a:solidFill>
                  </a:rPr>
                  <a:t>半減期</a:t>
                </a:r>
              </a:p>
            </p:txBody>
          </p:sp>
        </p:grpSp>
        <p:grpSp>
          <p:nvGrpSpPr>
            <p:cNvPr id="685" name="Group 24">
              <a:extLst>
                <a:ext uri="{FF2B5EF4-FFF2-40B4-BE49-F238E27FC236}">
                  <a16:creationId xmlns:a16="http://schemas.microsoft.com/office/drawing/2014/main" id="{40F41DBF-37DC-B444-B534-61380B99557F}"/>
                </a:ext>
              </a:extLst>
            </p:cNvPr>
            <p:cNvGrpSpPr>
              <a:grpSpLocks/>
            </p:cNvGrpSpPr>
            <p:nvPr/>
          </p:nvGrpSpPr>
          <p:grpSpPr bwMode="auto">
            <a:xfrm>
              <a:off x="4600575" y="5588010"/>
              <a:ext cx="1223963" cy="444501"/>
              <a:chOff x="1383" y="2704"/>
              <a:chExt cx="771" cy="280"/>
            </a:xfrm>
          </p:grpSpPr>
          <p:sp>
            <p:nvSpPr>
              <p:cNvPr id="690" name="Line 25">
                <a:extLst>
                  <a:ext uri="{FF2B5EF4-FFF2-40B4-BE49-F238E27FC236}">
                    <a16:creationId xmlns:a16="http://schemas.microsoft.com/office/drawing/2014/main" id="{4910FEED-3C63-6B4E-8D07-48E6B1925FB0}"/>
                  </a:ext>
                </a:extLst>
              </p:cNvPr>
              <p:cNvSpPr>
                <a:spLocks noChangeShapeType="1"/>
              </p:cNvSpPr>
              <p:nvPr/>
            </p:nvSpPr>
            <p:spPr bwMode="auto">
              <a:xfrm flipH="1">
                <a:off x="1383" y="2840"/>
                <a:ext cx="182" cy="0"/>
              </a:xfrm>
              <a:prstGeom prst="line">
                <a:avLst/>
              </a:prstGeom>
              <a:noFill/>
              <a:ln w="9525">
                <a:solidFill>
                  <a:schemeClr val="tx1"/>
                </a:solidFill>
                <a:round/>
                <a:headEnd/>
                <a:tailEnd type="triangle" w="med" len="med"/>
              </a:ln>
            </p:spPr>
            <p:txBody>
              <a:bodyPr>
                <a:prstTxWarp prst="textNoShape">
                  <a:avLst/>
                </a:prstTxWarp>
              </a:bodyPr>
              <a:lstStyle/>
              <a:p>
                <a:endParaRPr lang="en-US" sz="1600">
                  <a:solidFill>
                    <a:srgbClr val="000000"/>
                  </a:solidFill>
                </a:endParaRPr>
              </a:p>
            </p:txBody>
          </p:sp>
          <p:sp>
            <p:nvSpPr>
              <p:cNvPr id="691" name="Line 26">
                <a:extLst>
                  <a:ext uri="{FF2B5EF4-FFF2-40B4-BE49-F238E27FC236}">
                    <a16:creationId xmlns:a16="http://schemas.microsoft.com/office/drawing/2014/main" id="{9345C3F4-4AF5-7544-8854-FABCCE33AE08}"/>
                  </a:ext>
                </a:extLst>
              </p:cNvPr>
              <p:cNvSpPr>
                <a:spLocks noChangeShapeType="1"/>
              </p:cNvSpPr>
              <p:nvPr/>
            </p:nvSpPr>
            <p:spPr bwMode="auto">
              <a:xfrm>
                <a:off x="1927" y="2840"/>
                <a:ext cx="227" cy="0"/>
              </a:xfrm>
              <a:prstGeom prst="line">
                <a:avLst/>
              </a:prstGeom>
              <a:noFill/>
              <a:ln w="9525">
                <a:solidFill>
                  <a:schemeClr val="tx1"/>
                </a:solidFill>
                <a:round/>
                <a:headEnd/>
                <a:tailEnd type="triangle" w="med" len="med"/>
              </a:ln>
            </p:spPr>
            <p:txBody>
              <a:bodyPr>
                <a:prstTxWarp prst="textNoShape">
                  <a:avLst/>
                </a:prstTxWarp>
              </a:bodyPr>
              <a:lstStyle/>
              <a:p>
                <a:endParaRPr lang="en-US" sz="1600">
                  <a:solidFill>
                    <a:srgbClr val="000000"/>
                  </a:solidFill>
                </a:endParaRPr>
              </a:p>
            </p:txBody>
          </p:sp>
          <p:sp>
            <p:nvSpPr>
              <p:cNvPr id="692" name="Text Box 27">
                <a:extLst>
                  <a:ext uri="{FF2B5EF4-FFF2-40B4-BE49-F238E27FC236}">
                    <a16:creationId xmlns:a16="http://schemas.microsoft.com/office/drawing/2014/main" id="{F7B46110-CE2D-3C4E-AD7D-8D5180913FB0}"/>
                  </a:ext>
                </a:extLst>
              </p:cNvPr>
              <p:cNvSpPr txBox="1">
                <a:spLocks noChangeArrowheads="1"/>
              </p:cNvSpPr>
              <p:nvPr/>
            </p:nvSpPr>
            <p:spPr bwMode="auto">
              <a:xfrm>
                <a:off x="1519" y="2704"/>
                <a:ext cx="453" cy="280"/>
              </a:xfrm>
              <a:prstGeom prst="rect">
                <a:avLst/>
              </a:prstGeom>
              <a:noFill/>
              <a:ln w="9525">
                <a:noFill/>
                <a:miter lim="800000"/>
                <a:headEnd/>
                <a:tailEnd/>
              </a:ln>
            </p:spPr>
            <p:txBody>
              <a:bodyPr>
                <a:prstTxWarp prst="textNoShape">
                  <a:avLst/>
                </a:prstTxWarp>
                <a:spAutoFit/>
              </a:bodyPr>
              <a:lstStyle/>
              <a:p>
                <a:pPr algn="ctr">
                  <a:spcBef>
                    <a:spcPct val="50000"/>
                  </a:spcBef>
                </a:pPr>
                <a:r>
                  <a:rPr lang="ja-JP" altLang="en-US" sz="1200">
                    <a:solidFill>
                      <a:srgbClr val="000000"/>
                    </a:solidFill>
                  </a:rPr>
                  <a:t>半減期</a:t>
                </a:r>
              </a:p>
            </p:txBody>
          </p:sp>
        </p:grpSp>
        <p:grpSp>
          <p:nvGrpSpPr>
            <p:cNvPr id="686" name="Group 28">
              <a:extLst>
                <a:ext uri="{FF2B5EF4-FFF2-40B4-BE49-F238E27FC236}">
                  <a16:creationId xmlns:a16="http://schemas.microsoft.com/office/drawing/2014/main" id="{231A367B-5656-BD4C-93AE-5229F4D3081E}"/>
                </a:ext>
              </a:extLst>
            </p:cNvPr>
            <p:cNvGrpSpPr>
              <a:grpSpLocks/>
            </p:cNvGrpSpPr>
            <p:nvPr/>
          </p:nvGrpSpPr>
          <p:grpSpPr bwMode="auto">
            <a:xfrm>
              <a:off x="5753100" y="5876935"/>
              <a:ext cx="1223963" cy="444501"/>
              <a:chOff x="1383" y="2704"/>
              <a:chExt cx="771" cy="280"/>
            </a:xfrm>
          </p:grpSpPr>
          <p:sp>
            <p:nvSpPr>
              <p:cNvPr id="687" name="Line 29">
                <a:extLst>
                  <a:ext uri="{FF2B5EF4-FFF2-40B4-BE49-F238E27FC236}">
                    <a16:creationId xmlns:a16="http://schemas.microsoft.com/office/drawing/2014/main" id="{37673A30-93B5-124E-8615-25AF167FCF74}"/>
                  </a:ext>
                </a:extLst>
              </p:cNvPr>
              <p:cNvSpPr>
                <a:spLocks noChangeShapeType="1"/>
              </p:cNvSpPr>
              <p:nvPr/>
            </p:nvSpPr>
            <p:spPr bwMode="auto">
              <a:xfrm flipH="1">
                <a:off x="1383" y="2840"/>
                <a:ext cx="182" cy="0"/>
              </a:xfrm>
              <a:prstGeom prst="line">
                <a:avLst/>
              </a:prstGeom>
              <a:noFill/>
              <a:ln w="9525">
                <a:solidFill>
                  <a:schemeClr val="tx1"/>
                </a:solidFill>
                <a:round/>
                <a:headEnd/>
                <a:tailEnd type="triangle" w="med" len="med"/>
              </a:ln>
            </p:spPr>
            <p:txBody>
              <a:bodyPr>
                <a:prstTxWarp prst="textNoShape">
                  <a:avLst/>
                </a:prstTxWarp>
              </a:bodyPr>
              <a:lstStyle/>
              <a:p>
                <a:endParaRPr lang="en-US" sz="1600">
                  <a:solidFill>
                    <a:srgbClr val="000000"/>
                  </a:solidFill>
                </a:endParaRPr>
              </a:p>
            </p:txBody>
          </p:sp>
          <p:sp>
            <p:nvSpPr>
              <p:cNvPr id="688" name="Line 30">
                <a:extLst>
                  <a:ext uri="{FF2B5EF4-FFF2-40B4-BE49-F238E27FC236}">
                    <a16:creationId xmlns:a16="http://schemas.microsoft.com/office/drawing/2014/main" id="{D1F066D5-0559-DB4D-A152-14A1C0428602}"/>
                  </a:ext>
                </a:extLst>
              </p:cNvPr>
              <p:cNvSpPr>
                <a:spLocks noChangeShapeType="1"/>
              </p:cNvSpPr>
              <p:nvPr/>
            </p:nvSpPr>
            <p:spPr bwMode="auto">
              <a:xfrm>
                <a:off x="1927" y="2840"/>
                <a:ext cx="227" cy="0"/>
              </a:xfrm>
              <a:prstGeom prst="line">
                <a:avLst/>
              </a:prstGeom>
              <a:noFill/>
              <a:ln w="9525">
                <a:solidFill>
                  <a:schemeClr val="tx1"/>
                </a:solidFill>
                <a:round/>
                <a:headEnd/>
                <a:tailEnd type="triangle" w="med" len="med"/>
              </a:ln>
            </p:spPr>
            <p:txBody>
              <a:bodyPr>
                <a:prstTxWarp prst="textNoShape">
                  <a:avLst/>
                </a:prstTxWarp>
              </a:bodyPr>
              <a:lstStyle/>
              <a:p>
                <a:endParaRPr lang="en-US" sz="1600">
                  <a:solidFill>
                    <a:srgbClr val="000000"/>
                  </a:solidFill>
                </a:endParaRPr>
              </a:p>
            </p:txBody>
          </p:sp>
          <p:sp>
            <p:nvSpPr>
              <p:cNvPr id="689" name="Text Box 31">
                <a:extLst>
                  <a:ext uri="{FF2B5EF4-FFF2-40B4-BE49-F238E27FC236}">
                    <a16:creationId xmlns:a16="http://schemas.microsoft.com/office/drawing/2014/main" id="{83BB85BD-C812-7B44-82B3-2BBDF2153A16}"/>
                  </a:ext>
                </a:extLst>
              </p:cNvPr>
              <p:cNvSpPr txBox="1">
                <a:spLocks noChangeArrowheads="1"/>
              </p:cNvSpPr>
              <p:nvPr/>
            </p:nvSpPr>
            <p:spPr bwMode="auto">
              <a:xfrm>
                <a:off x="1519" y="2704"/>
                <a:ext cx="453" cy="280"/>
              </a:xfrm>
              <a:prstGeom prst="rect">
                <a:avLst/>
              </a:prstGeom>
              <a:noFill/>
              <a:ln w="9525">
                <a:noFill/>
                <a:miter lim="800000"/>
                <a:headEnd/>
                <a:tailEnd/>
              </a:ln>
            </p:spPr>
            <p:txBody>
              <a:bodyPr>
                <a:prstTxWarp prst="textNoShape">
                  <a:avLst/>
                </a:prstTxWarp>
                <a:spAutoFit/>
              </a:bodyPr>
              <a:lstStyle/>
              <a:p>
                <a:pPr algn="ctr">
                  <a:spcBef>
                    <a:spcPct val="50000"/>
                  </a:spcBef>
                </a:pPr>
                <a:r>
                  <a:rPr lang="ja-JP" altLang="en-US" sz="1200">
                    <a:solidFill>
                      <a:srgbClr val="000000"/>
                    </a:solidFill>
                  </a:rPr>
                  <a:t>半減期</a:t>
                </a:r>
              </a:p>
            </p:txBody>
          </p:sp>
        </p:grpSp>
      </p:grpSp>
      <p:sp>
        <p:nvSpPr>
          <p:cNvPr id="528" name="Text Box 32">
            <a:extLst>
              <a:ext uri="{FF2B5EF4-FFF2-40B4-BE49-F238E27FC236}">
                <a16:creationId xmlns:a16="http://schemas.microsoft.com/office/drawing/2014/main" id="{2D597AEA-EEF4-D640-ADCE-592ACDE57AE2}"/>
              </a:ext>
            </a:extLst>
          </p:cNvPr>
          <p:cNvSpPr txBox="1">
            <a:spLocks noChangeArrowheads="1"/>
          </p:cNvSpPr>
          <p:nvPr/>
        </p:nvSpPr>
        <p:spPr bwMode="auto">
          <a:xfrm>
            <a:off x="628650" y="3440977"/>
            <a:ext cx="461665" cy="1381804"/>
          </a:xfrm>
          <a:prstGeom prst="rect">
            <a:avLst/>
          </a:prstGeom>
          <a:noFill/>
          <a:ln w="9525">
            <a:noFill/>
            <a:miter lim="800000"/>
            <a:headEnd/>
            <a:tailEnd/>
          </a:ln>
        </p:spPr>
        <p:txBody>
          <a:bodyPr vert="eaVert" wrap="square">
            <a:prstTxWarp prst="textNoShape">
              <a:avLst/>
            </a:prstTxWarp>
            <a:spAutoFit/>
          </a:bodyPr>
          <a:lstStyle/>
          <a:p>
            <a:pPr>
              <a:spcBef>
                <a:spcPct val="50000"/>
              </a:spcBef>
            </a:pPr>
            <a:r>
              <a:rPr lang="ja-JP" altLang="en-US" dirty="0">
                <a:solidFill>
                  <a:srgbClr val="000000"/>
                </a:solidFill>
              </a:rPr>
              <a:t>放射能の量</a:t>
            </a:r>
          </a:p>
        </p:txBody>
      </p:sp>
      <p:sp>
        <p:nvSpPr>
          <p:cNvPr id="529" name="Text Box 33">
            <a:extLst>
              <a:ext uri="{FF2B5EF4-FFF2-40B4-BE49-F238E27FC236}">
                <a16:creationId xmlns:a16="http://schemas.microsoft.com/office/drawing/2014/main" id="{D5150439-A554-AC42-B9D5-204FD1AD13EF}"/>
              </a:ext>
            </a:extLst>
          </p:cNvPr>
          <p:cNvSpPr txBox="1">
            <a:spLocks noChangeArrowheads="1"/>
          </p:cNvSpPr>
          <p:nvPr/>
        </p:nvSpPr>
        <p:spPr bwMode="auto">
          <a:xfrm>
            <a:off x="3633424" y="6194369"/>
            <a:ext cx="1389891" cy="369332"/>
          </a:xfrm>
          <a:prstGeom prst="rect">
            <a:avLst/>
          </a:prstGeom>
          <a:noFill/>
          <a:ln w="9525">
            <a:noFill/>
            <a:miter lim="800000"/>
            <a:headEnd/>
            <a:tailEnd/>
          </a:ln>
        </p:spPr>
        <p:txBody>
          <a:bodyPr>
            <a:prstTxWarp prst="textNoShape">
              <a:avLst/>
            </a:prstTxWarp>
            <a:spAutoFit/>
          </a:bodyPr>
          <a:lstStyle/>
          <a:p>
            <a:pPr algn="ctr">
              <a:spcBef>
                <a:spcPct val="50000"/>
              </a:spcBef>
            </a:pPr>
            <a:r>
              <a:rPr lang="ja-JP" altLang="en-US">
                <a:solidFill>
                  <a:srgbClr val="000000"/>
                </a:solidFill>
              </a:rPr>
              <a:t>時間</a:t>
            </a:r>
          </a:p>
        </p:txBody>
      </p:sp>
      <p:grpSp>
        <p:nvGrpSpPr>
          <p:cNvPr id="731" name="グループ化 730">
            <a:extLst>
              <a:ext uri="{FF2B5EF4-FFF2-40B4-BE49-F238E27FC236}">
                <a16:creationId xmlns:a16="http://schemas.microsoft.com/office/drawing/2014/main" id="{0BED9602-078F-9844-93C3-840D0AA2487E}"/>
              </a:ext>
            </a:extLst>
          </p:cNvPr>
          <p:cNvGrpSpPr/>
          <p:nvPr/>
        </p:nvGrpSpPr>
        <p:grpSpPr>
          <a:xfrm>
            <a:off x="1813883" y="1602911"/>
            <a:ext cx="871167" cy="700372"/>
            <a:chOff x="2611158" y="2937202"/>
            <a:chExt cx="1168521" cy="939429"/>
          </a:xfrm>
        </p:grpSpPr>
        <p:sp>
          <p:nvSpPr>
            <p:cNvPr id="715" name="円/楕円 714">
              <a:extLst>
                <a:ext uri="{FF2B5EF4-FFF2-40B4-BE49-F238E27FC236}">
                  <a16:creationId xmlns:a16="http://schemas.microsoft.com/office/drawing/2014/main" id="{A60D1558-0CB9-DE4E-8B24-A3814B6F2E53}"/>
                </a:ext>
              </a:extLst>
            </p:cNvPr>
            <p:cNvSpPr/>
            <p:nvPr/>
          </p:nvSpPr>
          <p:spPr>
            <a:xfrm>
              <a:off x="2611158" y="3186684"/>
              <a:ext cx="232747" cy="23274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6" name="円/楕円 715">
              <a:extLst>
                <a:ext uri="{FF2B5EF4-FFF2-40B4-BE49-F238E27FC236}">
                  <a16:creationId xmlns:a16="http://schemas.microsoft.com/office/drawing/2014/main" id="{AFB8A855-63C7-5F43-BA9D-BA27835E2EFC}"/>
                </a:ext>
              </a:extLst>
            </p:cNvPr>
            <p:cNvSpPr/>
            <p:nvPr/>
          </p:nvSpPr>
          <p:spPr>
            <a:xfrm>
              <a:off x="2763558" y="3339084"/>
              <a:ext cx="232747" cy="23274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 name="円/楕円 716">
              <a:extLst>
                <a:ext uri="{FF2B5EF4-FFF2-40B4-BE49-F238E27FC236}">
                  <a16:creationId xmlns:a16="http://schemas.microsoft.com/office/drawing/2014/main" id="{47569904-294C-764A-B0F7-3845B5E56992}"/>
                </a:ext>
              </a:extLst>
            </p:cNvPr>
            <p:cNvSpPr/>
            <p:nvPr/>
          </p:nvSpPr>
          <p:spPr>
            <a:xfrm>
              <a:off x="2915958" y="3491484"/>
              <a:ext cx="232747" cy="23274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8" name="円/楕円 717">
              <a:extLst>
                <a:ext uri="{FF2B5EF4-FFF2-40B4-BE49-F238E27FC236}">
                  <a16:creationId xmlns:a16="http://schemas.microsoft.com/office/drawing/2014/main" id="{1AF0426D-4488-2B4B-931C-44F88C5D8C57}"/>
                </a:ext>
              </a:extLst>
            </p:cNvPr>
            <p:cNvSpPr/>
            <p:nvPr/>
          </p:nvSpPr>
          <p:spPr>
            <a:xfrm>
              <a:off x="3068358" y="3643884"/>
              <a:ext cx="232747" cy="23274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9" name="円/楕円 718">
              <a:extLst>
                <a:ext uri="{FF2B5EF4-FFF2-40B4-BE49-F238E27FC236}">
                  <a16:creationId xmlns:a16="http://schemas.microsoft.com/office/drawing/2014/main" id="{72327C5F-9557-4C4B-B4F1-D491C0D4BC39}"/>
                </a:ext>
              </a:extLst>
            </p:cNvPr>
            <p:cNvSpPr/>
            <p:nvPr/>
          </p:nvSpPr>
          <p:spPr>
            <a:xfrm>
              <a:off x="2760668" y="3089602"/>
              <a:ext cx="232747" cy="23274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0" name="円/楕円 719">
              <a:extLst>
                <a:ext uri="{FF2B5EF4-FFF2-40B4-BE49-F238E27FC236}">
                  <a16:creationId xmlns:a16="http://schemas.microsoft.com/office/drawing/2014/main" id="{E26E613A-47BA-9649-A017-880050E14C4E}"/>
                </a:ext>
              </a:extLst>
            </p:cNvPr>
            <p:cNvSpPr/>
            <p:nvPr/>
          </p:nvSpPr>
          <p:spPr>
            <a:xfrm>
              <a:off x="2913068" y="3242002"/>
              <a:ext cx="232747" cy="23274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1" name="円/楕円 720">
              <a:extLst>
                <a:ext uri="{FF2B5EF4-FFF2-40B4-BE49-F238E27FC236}">
                  <a16:creationId xmlns:a16="http://schemas.microsoft.com/office/drawing/2014/main" id="{A29CC6A5-EE66-024F-A1AE-4B807CA6A216}"/>
                </a:ext>
              </a:extLst>
            </p:cNvPr>
            <p:cNvSpPr/>
            <p:nvPr/>
          </p:nvSpPr>
          <p:spPr>
            <a:xfrm>
              <a:off x="3065468" y="3394402"/>
              <a:ext cx="232747" cy="23274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2" name="円/楕円 721">
              <a:extLst>
                <a:ext uri="{FF2B5EF4-FFF2-40B4-BE49-F238E27FC236}">
                  <a16:creationId xmlns:a16="http://schemas.microsoft.com/office/drawing/2014/main" id="{668E5B13-194E-FD47-B318-6288B961EA3C}"/>
                </a:ext>
              </a:extLst>
            </p:cNvPr>
            <p:cNvSpPr/>
            <p:nvPr/>
          </p:nvSpPr>
          <p:spPr>
            <a:xfrm>
              <a:off x="3217868" y="3546802"/>
              <a:ext cx="232747" cy="23274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3" name="円/楕円 722">
              <a:extLst>
                <a:ext uri="{FF2B5EF4-FFF2-40B4-BE49-F238E27FC236}">
                  <a16:creationId xmlns:a16="http://schemas.microsoft.com/office/drawing/2014/main" id="{B52B25F2-EBE4-7E41-A50F-7CF5748BB771}"/>
                </a:ext>
              </a:extLst>
            </p:cNvPr>
            <p:cNvSpPr/>
            <p:nvPr/>
          </p:nvSpPr>
          <p:spPr>
            <a:xfrm>
              <a:off x="2937353" y="3006129"/>
              <a:ext cx="232747" cy="23274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4" name="円/楕円 723">
              <a:extLst>
                <a:ext uri="{FF2B5EF4-FFF2-40B4-BE49-F238E27FC236}">
                  <a16:creationId xmlns:a16="http://schemas.microsoft.com/office/drawing/2014/main" id="{2DF928E7-6089-0E4B-AA29-C72477EB6FA6}"/>
                </a:ext>
              </a:extLst>
            </p:cNvPr>
            <p:cNvSpPr/>
            <p:nvPr/>
          </p:nvSpPr>
          <p:spPr>
            <a:xfrm>
              <a:off x="3089753" y="3158529"/>
              <a:ext cx="232747" cy="23274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5" name="円/楕円 724">
              <a:extLst>
                <a:ext uri="{FF2B5EF4-FFF2-40B4-BE49-F238E27FC236}">
                  <a16:creationId xmlns:a16="http://schemas.microsoft.com/office/drawing/2014/main" id="{CB2D470B-AD76-EA4D-87FC-FFD9BA5FEEA0}"/>
                </a:ext>
              </a:extLst>
            </p:cNvPr>
            <p:cNvSpPr/>
            <p:nvPr/>
          </p:nvSpPr>
          <p:spPr>
            <a:xfrm>
              <a:off x="3242153" y="3310929"/>
              <a:ext cx="232747" cy="23274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6" name="円/楕円 725">
              <a:extLst>
                <a:ext uri="{FF2B5EF4-FFF2-40B4-BE49-F238E27FC236}">
                  <a16:creationId xmlns:a16="http://schemas.microsoft.com/office/drawing/2014/main" id="{0EEC140F-4F8B-7645-9C84-7B58420B1DD5}"/>
                </a:ext>
              </a:extLst>
            </p:cNvPr>
            <p:cNvSpPr/>
            <p:nvPr/>
          </p:nvSpPr>
          <p:spPr>
            <a:xfrm>
              <a:off x="3394553" y="3463329"/>
              <a:ext cx="232747" cy="23274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7" name="円/楕円 726">
              <a:extLst>
                <a:ext uri="{FF2B5EF4-FFF2-40B4-BE49-F238E27FC236}">
                  <a16:creationId xmlns:a16="http://schemas.microsoft.com/office/drawing/2014/main" id="{3A9C685D-900D-7B42-A126-7BB2FEAE5474}"/>
                </a:ext>
              </a:extLst>
            </p:cNvPr>
            <p:cNvSpPr/>
            <p:nvPr/>
          </p:nvSpPr>
          <p:spPr>
            <a:xfrm>
              <a:off x="3089732" y="2937202"/>
              <a:ext cx="232747" cy="23274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8" name="円/楕円 727">
              <a:extLst>
                <a:ext uri="{FF2B5EF4-FFF2-40B4-BE49-F238E27FC236}">
                  <a16:creationId xmlns:a16="http://schemas.microsoft.com/office/drawing/2014/main" id="{816E79BA-BA22-ED4E-B62A-98BF5731EC41}"/>
                </a:ext>
              </a:extLst>
            </p:cNvPr>
            <p:cNvSpPr/>
            <p:nvPr/>
          </p:nvSpPr>
          <p:spPr>
            <a:xfrm>
              <a:off x="3242132" y="3089602"/>
              <a:ext cx="232747" cy="23274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9" name="円/楕円 728">
              <a:extLst>
                <a:ext uri="{FF2B5EF4-FFF2-40B4-BE49-F238E27FC236}">
                  <a16:creationId xmlns:a16="http://schemas.microsoft.com/office/drawing/2014/main" id="{CBC8CEB7-4995-1749-A02B-598C3E076017}"/>
                </a:ext>
              </a:extLst>
            </p:cNvPr>
            <p:cNvSpPr/>
            <p:nvPr/>
          </p:nvSpPr>
          <p:spPr>
            <a:xfrm>
              <a:off x="3394532" y="3242002"/>
              <a:ext cx="232747" cy="23274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0" name="円/楕円 729">
              <a:extLst>
                <a:ext uri="{FF2B5EF4-FFF2-40B4-BE49-F238E27FC236}">
                  <a16:creationId xmlns:a16="http://schemas.microsoft.com/office/drawing/2014/main" id="{D17D2D60-177E-A14B-B37B-3773B4E57811}"/>
                </a:ext>
              </a:extLst>
            </p:cNvPr>
            <p:cNvSpPr/>
            <p:nvPr/>
          </p:nvSpPr>
          <p:spPr>
            <a:xfrm>
              <a:off x="3546932" y="3394402"/>
              <a:ext cx="232747" cy="23274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0" name="グループ化 799">
            <a:extLst>
              <a:ext uri="{FF2B5EF4-FFF2-40B4-BE49-F238E27FC236}">
                <a16:creationId xmlns:a16="http://schemas.microsoft.com/office/drawing/2014/main" id="{8D2F1A4C-B97F-E54B-A96C-C54E565DFBF2}"/>
              </a:ext>
            </a:extLst>
          </p:cNvPr>
          <p:cNvGrpSpPr/>
          <p:nvPr/>
        </p:nvGrpSpPr>
        <p:grpSpPr>
          <a:xfrm>
            <a:off x="3002366" y="3254981"/>
            <a:ext cx="871167" cy="700372"/>
            <a:chOff x="2686188" y="3399916"/>
            <a:chExt cx="871167" cy="700372"/>
          </a:xfrm>
        </p:grpSpPr>
        <p:sp>
          <p:nvSpPr>
            <p:cNvPr id="733" name="円/楕円 732">
              <a:extLst>
                <a:ext uri="{FF2B5EF4-FFF2-40B4-BE49-F238E27FC236}">
                  <a16:creationId xmlns:a16="http://schemas.microsoft.com/office/drawing/2014/main" id="{77B5A601-5494-5748-A050-791D53DD3433}"/>
                </a:ext>
              </a:extLst>
            </p:cNvPr>
            <p:cNvSpPr/>
            <p:nvPr/>
          </p:nvSpPr>
          <p:spPr>
            <a:xfrm>
              <a:off x="2686188" y="3585912"/>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4" name="円/楕円 733">
              <a:extLst>
                <a:ext uri="{FF2B5EF4-FFF2-40B4-BE49-F238E27FC236}">
                  <a16:creationId xmlns:a16="http://schemas.microsoft.com/office/drawing/2014/main" id="{C54D7335-A26C-D747-96AF-587736D05DC8}"/>
                </a:ext>
              </a:extLst>
            </p:cNvPr>
            <p:cNvSpPr/>
            <p:nvPr/>
          </p:nvSpPr>
          <p:spPr>
            <a:xfrm>
              <a:off x="2799807" y="3699531"/>
              <a:ext cx="173520" cy="1735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5" name="円/楕円 734">
              <a:extLst>
                <a:ext uri="{FF2B5EF4-FFF2-40B4-BE49-F238E27FC236}">
                  <a16:creationId xmlns:a16="http://schemas.microsoft.com/office/drawing/2014/main" id="{3F4F0A02-183B-4740-8B3E-F3102CCA3AF4}"/>
                </a:ext>
              </a:extLst>
            </p:cNvPr>
            <p:cNvSpPr/>
            <p:nvPr/>
          </p:nvSpPr>
          <p:spPr>
            <a:xfrm>
              <a:off x="2913425" y="3813150"/>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6" name="円/楕円 735">
              <a:extLst>
                <a:ext uri="{FF2B5EF4-FFF2-40B4-BE49-F238E27FC236}">
                  <a16:creationId xmlns:a16="http://schemas.microsoft.com/office/drawing/2014/main" id="{F7BF6620-C7F1-384C-8FA0-DC9EF9BCE35D}"/>
                </a:ext>
              </a:extLst>
            </p:cNvPr>
            <p:cNvSpPr/>
            <p:nvPr/>
          </p:nvSpPr>
          <p:spPr>
            <a:xfrm>
              <a:off x="3027044" y="3926768"/>
              <a:ext cx="173520" cy="1735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7" name="円/楕円 736">
              <a:extLst>
                <a:ext uri="{FF2B5EF4-FFF2-40B4-BE49-F238E27FC236}">
                  <a16:creationId xmlns:a16="http://schemas.microsoft.com/office/drawing/2014/main" id="{EFB5412B-02EA-0E42-8487-A7120DE98B7E}"/>
                </a:ext>
              </a:extLst>
            </p:cNvPr>
            <p:cNvSpPr/>
            <p:nvPr/>
          </p:nvSpPr>
          <p:spPr>
            <a:xfrm>
              <a:off x="2797652" y="3513535"/>
              <a:ext cx="173520" cy="1735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8" name="円/楕円 737">
              <a:extLst>
                <a:ext uri="{FF2B5EF4-FFF2-40B4-BE49-F238E27FC236}">
                  <a16:creationId xmlns:a16="http://schemas.microsoft.com/office/drawing/2014/main" id="{BBCA0850-9942-2644-ADC6-B201A6FECF01}"/>
                </a:ext>
              </a:extLst>
            </p:cNvPr>
            <p:cNvSpPr/>
            <p:nvPr/>
          </p:nvSpPr>
          <p:spPr>
            <a:xfrm>
              <a:off x="2911271" y="3627153"/>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9" name="円/楕円 738">
              <a:extLst>
                <a:ext uri="{FF2B5EF4-FFF2-40B4-BE49-F238E27FC236}">
                  <a16:creationId xmlns:a16="http://schemas.microsoft.com/office/drawing/2014/main" id="{ECE658E6-999C-5B40-935E-2218016A96C1}"/>
                </a:ext>
              </a:extLst>
            </p:cNvPr>
            <p:cNvSpPr/>
            <p:nvPr/>
          </p:nvSpPr>
          <p:spPr>
            <a:xfrm>
              <a:off x="3024890" y="3740772"/>
              <a:ext cx="173520" cy="1735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0" name="円/楕円 739">
              <a:extLst>
                <a:ext uri="{FF2B5EF4-FFF2-40B4-BE49-F238E27FC236}">
                  <a16:creationId xmlns:a16="http://schemas.microsoft.com/office/drawing/2014/main" id="{D3FEE5F2-5F34-114F-B420-C5B374E6459B}"/>
                </a:ext>
              </a:extLst>
            </p:cNvPr>
            <p:cNvSpPr/>
            <p:nvPr/>
          </p:nvSpPr>
          <p:spPr>
            <a:xfrm>
              <a:off x="3138508" y="3854391"/>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1" name="円/楕円 740">
              <a:extLst>
                <a:ext uri="{FF2B5EF4-FFF2-40B4-BE49-F238E27FC236}">
                  <a16:creationId xmlns:a16="http://schemas.microsoft.com/office/drawing/2014/main" id="{0FBEA309-3E5A-0947-BAE1-143C4418F12D}"/>
                </a:ext>
              </a:extLst>
            </p:cNvPr>
            <p:cNvSpPr/>
            <p:nvPr/>
          </p:nvSpPr>
          <p:spPr>
            <a:xfrm>
              <a:off x="2929376" y="3451303"/>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2" name="円/楕円 741">
              <a:extLst>
                <a:ext uri="{FF2B5EF4-FFF2-40B4-BE49-F238E27FC236}">
                  <a16:creationId xmlns:a16="http://schemas.microsoft.com/office/drawing/2014/main" id="{DE23593B-91C9-C840-8673-0AED7D45E01E}"/>
                </a:ext>
              </a:extLst>
            </p:cNvPr>
            <p:cNvSpPr/>
            <p:nvPr/>
          </p:nvSpPr>
          <p:spPr>
            <a:xfrm>
              <a:off x="3042995" y="3564922"/>
              <a:ext cx="173520" cy="1735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3" name="円/楕円 742">
              <a:extLst>
                <a:ext uri="{FF2B5EF4-FFF2-40B4-BE49-F238E27FC236}">
                  <a16:creationId xmlns:a16="http://schemas.microsoft.com/office/drawing/2014/main" id="{390A74FC-B451-C247-B7D5-B417E4C39EBE}"/>
                </a:ext>
              </a:extLst>
            </p:cNvPr>
            <p:cNvSpPr/>
            <p:nvPr/>
          </p:nvSpPr>
          <p:spPr>
            <a:xfrm>
              <a:off x="3156613" y="3678540"/>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4" name="円/楕円 743">
              <a:extLst>
                <a:ext uri="{FF2B5EF4-FFF2-40B4-BE49-F238E27FC236}">
                  <a16:creationId xmlns:a16="http://schemas.microsoft.com/office/drawing/2014/main" id="{B0EE3DE1-62CE-6D45-9865-958F0D955781}"/>
                </a:ext>
              </a:extLst>
            </p:cNvPr>
            <p:cNvSpPr/>
            <p:nvPr/>
          </p:nvSpPr>
          <p:spPr>
            <a:xfrm>
              <a:off x="3270232" y="3792159"/>
              <a:ext cx="173520" cy="1735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5" name="円/楕円 744">
              <a:extLst>
                <a:ext uri="{FF2B5EF4-FFF2-40B4-BE49-F238E27FC236}">
                  <a16:creationId xmlns:a16="http://schemas.microsoft.com/office/drawing/2014/main" id="{C854C535-FD95-504E-9248-DDC5439EE34F}"/>
                </a:ext>
              </a:extLst>
            </p:cNvPr>
            <p:cNvSpPr/>
            <p:nvPr/>
          </p:nvSpPr>
          <p:spPr>
            <a:xfrm>
              <a:off x="3042979" y="3399916"/>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6" name="円/楕円 745">
              <a:extLst>
                <a:ext uri="{FF2B5EF4-FFF2-40B4-BE49-F238E27FC236}">
                  <a16:creationId xmlns:a16="http://schemas.microsoft.com/office/drawing/2014/main" id="{98AFCFF3-4997-EF4D-AC28-2CDBD940DF12}"/>
                </a:ext>
              </a:extLst>
            </p:cNvPr>
            <p:cNvSpPr/>
            <p:nvPr/>
          </p:nvSpPr>
          <p:spPr>
            <a:xfrm>
              <a:off x="3156598" y="3513535"/>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7" name="円/楕円 746">
              <a:extLst>
                <a:ext uri="{FF2B5EF4-FFF2-40B4-BE49-F238E27FC236}">
                  <a16:creationId xmlns:a16="http://schemas.microsoft.com/office/drawing/2014/main" id="{4F488E3C-6BEB-5643-B353-06701654896A}"/>
                </a:ext>
              </a:extLst>
            </p:cNvPr>
            <p:cNvSpPr/>
            <p:nvPr/>
          </p:nvSpPr>
          <p:spPr>
            <a:xfrm>
              <a:off x="3270217" y="3627153"/>
              <a:ext cx="173520" cy="1735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8" name="円/楕円 747">
              <a:extLst>
                <a:ext uri="{FF2B5EF4-FFF2-40B4-BE49-F238E27FC236}">
                  <a16:creationId xmlns:a16="http://schemas.microsoft.com/office/drawing/2014/main" id="{3ED858A6-83EE-804D-AD58-B89CBFFED1CE}"/>
                </a:ext>
              </a:extLst>
            </p:cNvPr>
            <p:cNvSpPr/>
            <p:nvPr/>
          </p:nvSpPr>
          <p:spPr>
            <a:xfrm>
              <a:off x="3383835" y="3740772"/>
              <a:ext cx="173520" cy="1735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6" name="グループ化 765">
            <a:extLst>
              <a:ext uri="{FF2B5EF4-FFF2-40B4-BE49-F238E27FC236}">
                <a16:creationId xmlns:a16="http://schemas.microsoft.com/office/drawing/2014/main" id="{938912ED-24E8-D448-A7FF-3AB2675DD856}"/>
              </a:ext>
            </a:extLst>
          </p:cNvPr>
          <p:cNvGrpSpPr/>
          <p:nvPr/>
        </p:nvGrpSpPr>
        <p:grpSpPr>
          <a:xfrm>
            <a:off x="5644229" y="4807269"/>
            <a:ext cx="871167" cy="700372"/>
            <a:chOff x="2611158" y="2937202"/>
            <a:chExt cx="1168521" cy="939429"/>
          </a:xfrm>
          <a:solidFill>
            <a:schemeClr val="accent4">
              <a:lumMod val="20000"/>
              <a:lumOff val="80000"/>
            </a:schemeClr>
          </a:solidFill>
        </p:grpSpPr>
        <p:sp>
          <p:nvSpPr>
            <p:cNvPr id="767" name="円/楕円 766">
              <a:extLst>
                <a:ext uri="{FF2B5EF4-FFF2-40B4-BE49-F238E27FC236}">
                  <a16:creationId xmlns:a16="http://schemas.microsoft.com/office/drawing/2014/main" id="{B265550B-912F-4D42-B8E1-E0E82EF53CA7}"/>
                </a:ext>
              </a:extLst>
            </p:cNvPr>
            <p:cNvSpPr/>
            <p:nvPr/>
          </p:nvSpPr>
          <p:spPr>
            <a:xfrm>
              <a:off x="2611158" y="3186684"/>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8" name="円/楕円 767">
              <a:extLst>
                <a:ext uri="{FF2B5EF4-FFF2-40B4-BE49-F238E27FC236}">
                  <a16:creationId xmlns:a16="http://schemas.microsoft.com/office/drawing/2014/main" id="{859139B7-0616-614A-8B94-4E6B956248E5}"/>
                </a:ext>
              </a:extLst>
            </p:cNvPr>
            <p:cNvSpPr/>
            <p:nvPr/>
          </p:nvSpPr>
          <p:spPr>
            <a:xfrm>
              <a:off x="2763558" y="3339084"/>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9" name="円/楕円 768">
              <a:extLst>
                <a:ext uri="{FF2B5EF4-FFF2-40B4-BE49-F238E27FC236}">
                  <a16:creationId xmlns:a16="http://schemas.microsoft.com/office/drawing/2014/main" id="{CD376FB2-459B-3146-B32B-AE0350015678}"/>
                </a:ext>
              </a:extLst>
            </p:cNvPr>
            <p:cNvSpPr/>
            <p:nvPr/>
          </p:nvSpPr>
          <p:spPr>
            <a:xfrm>
              <a:off x="2915958" y="3491484"/>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0" name="円/楕円 769">
              <a:extLst>
                <a:ext uri="{FF2B5EF4-FFF2-40B4-BE49-F238E27FC236}">
                  <a16:creationId xmlns:a16="http://schemas.microsoft.com/office/drawing/2014/main" id="{ECAA4C48-C9D5-544F-86BC-231A7F1F41D0}"/>
                </a:ext>
              </a:extLst>
            </p:cNvPr>
            <p:cNvSpPr/>
            <p:nvPr/>
          </p:nvSpPr>
          <p:spPr>
            <a:xfrm>
              <a:off x="3068358" y="3643884"/>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1" name="円/楕円 770">
              <a:extLst>
                <a:ext uri="{FF2B5EF4-FFF2-40B4-BE49-F238E27FC236}">
                  <a16:creationId xmlns:a16="http://schemas.microsoft.com/office/drawing/2014/main" id="{7E730EFB-B420-FE4D-B675-D44F94B0F5EE}"/>
                </a:ext>
              </a:extLst>
            </p:cNvPr>
            <p:cNvSpPr/>
            <p:nvPr/>
          </p:nvSpPr>
          <p:spPr>
            <a:xfrm>
              <a:off x="2760668" y="3089602"/>
              <a:ext cx="232747" cy="23274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2" name="円/楕円 771">
              <a:extLst>
                <a:ext uri="{FF2B5EF4-FFF2-40B4-BE49-F238E27FC236}">
                  <a16:creationId xmlns:a16="http://schemas.microsoft.com/office/drawing/2014/main" id="{9A1DCC89-061C-9141-A331-97E95613CD29}"/>
                </a:ext>
              </a:extLst>
            </p:cNvPr>
            <p:cNvSpPr/>
            <p:nvPr/>
          </p:nvSpPr>
          <p:spPr>
            <a:xfrm>
              <a:off x="2913068" y="3242002"/>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3" name="円/楕円 772">
              <a:extLst>
                <a:ext uri="{FF2B5EF4-FFF2-40B4-BE49-F238E27FC236}">
                  <a16:creationId xmlns:a16="http://schemas.microsoft.com/office/drawing/2014/main" id="{9FD5B16F-4D47-8747-922F-7F2ABCFB1374}"/>
                </a:ext>
              </a:extLst>
            </p:cNvPr>
            <p:cNvSpPr/>
            <p:nvPr/>
          </p:nvSpPr>
          <p:spPr>
            <a:xfrm>
              <a:off x="3065468" y="3394402"/>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4" name="円/楕円 773">
              <a:extLst>
                <a:ext uri="{FF2B5EF4-FFF2-40B4-BE49-F238E27FC236}">
                  <a16:creationId xmlns:a16="http://schemas.microsoft.com/office/drawing/2014/main" id="{9473C512-AE73-C745-ADBF-D6883EC68663}"/>
                </a:ext>
              </a:extLst>
            </p:cNvPr>
            <p:cNvSpPr/>
            <p:nvPr/>
          </p:nvSpPr>
          <p:spPr>
            <a:xfrm>
              <a:off x="3217868" y="3546802"/>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5" name="円/楕円 774">
              <a:extLst>
                <a:ext uri="{FF2B5EF4-FFF2-40B4-BE49-F238E27FC236}">
                  <a16:creationId xmlns:a16="http://schemas.microsoft.com/office/drawing/2014/main" id="{4BA48A0B-0E30-684E-96B0-29A8082F7CA9}"/>
                </a:ext>
              </a:extLst>
            </p:cNvPr>
            <p:cNvSpPr/>
            <p:nvPr/>
          </p:nvSpPr>
          <p:spPr>
            <a:xfrm>
              <a:off x="2937353" y="3006129"/>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6" name="円/楕円 775">
              <a:extLst>
                <a:ext uri="{FF2B5EF4-FFF2-40B4-BE49-F238E27FC236}">
                  <a16:creationId xmlns:a16="http://schemas.microsoft.com/office/drawing/2014/main" id="{287450B4-82B8-9C4A-BE68-3CEB77DA0E19}"/>
                </a:ext>
              </a:extLst>
            </p:cNvPr>
            <p:cNvSpPr/>
            <p:nvPr/>
          </p:nvSpPr>
          <p:spPr>
            <a:xfrm>
              <a:off x="3089753" y="3158529"/>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7" name="円/楕円 776">
              <a:extLst>
                <a:ext uri="{FF2B5EF4-FFF2-40B4-BE49-F238E27FC236}">
                  <a16:creationId xmlns:a16="http://schemas.microsoft.com/office/drawing/2014/main" id="{172FFC7A-CB3D-C040-A08B-F16ED9984E62}"/>
                </a:ext>
              </a:extLst>
            </p:cNvPr>
            <p:cNvSpPr/>
            <p:nvPr/>
          </p:nvSpPr>
          <p:spPr>
            <a:xfrm>
              <a:off x="3242153" y="3310929"/>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8" name="円/楕円 777">
              <a:extLst>
                <a:ext uri="{FF2B5EF4-FFF2-40B4-BE49-F238E27FC236}">
                  <a16:creationId xmlns:a16="http://schemas.microsoft.com/office/drawing/2014/main" id="{A79AFC24-2AEF-B74E-9C8E-2C4F41E88C15}"/>
                </a:ext>
              </a:extLst>
            </p:cNvPr>
            <p:cNvSpPr/>
            <p:nvPr/>
          </p:nvSpPr>
          <p:spPr>
            <a:xfrm>
              <a:off x="3394553" y="3463329"/>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9" name="円/楕円 778">
              <a:extLst>
                <a:ext uri="{FF2B5EF4-FFF2-40B4-BE49-F238E27FC236}">
                  <a16:creationId xmlns:a16="http://schemas.microsoft.com/office/drawing/2014/main" id="{E442B22E-6EB8-E248-B165-BDED4F8629A6}"/>
                </a:ext>
              </a:extLst>
            </p:cNvPr>
            <p:cNvSpPr/>
            <p:nvPr/>
          </p:nvSpPr>
          <p:spPr>
            <a:xfrm>
              <a:off x="3089732" y="2937202"/>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0" name="円/楕円 779">
              <a:extLst>
                <a:ext uri="{FF2B5EF4-FFF2-40B4-BE49-F238E27FC236}">
                  <a16:creationId xmlns:a16="http://schemas.microsoft.com/office/drawing/2014/main" id="{B67A0DD2-3373-FF43-9F76-77341DB46D86}"/>
                </a:ext>
              </a:extLst>
            </p:cNvPr>
            <p:cNvSpPr/>
            <p:nvPr/>
          </p:nvSpPr>
          <p:spPr>
            <a:xfrm>
              <a:off x="3242132" y="3089602"/>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1" name="円/楕円 780">
              <a:extLst>
                <a:ext uri="{FF2B5EF4-FFF2-40B4-BE49-F238E27FC236}">
                  <a16:creationId xmlns:a16="http://schemas.microsoft.com/office/drawing/2014/main" id="{DC1BE71F-8B1A-C341-AC8A-CFE9CF582096}"/>
                </a:ext>
              </a:extLst>
            </p:cNvPr>
            <p:cNvSpPr/>
            <p:nvPr/>
          </p:nvSpPr>
          <p:spPr>
            <a:xfrm>
              <a:off x="3394532" y="3242002"/>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2" name="円/楕円 781">
              <a:extLst>
                <a:ext uri="{FF2B5EF4-FFF2-40B4-BE49-F238E27FC236}">
                  <a16:creationId xmlns:a16="http://schemas.microsoft.com/office/drawing/2014/main" id="{C5C788D2-77B6-1840-A44C-A5A97E30B27C}"/>
                </a:ext>
              </a:extLst>
            </p:cNvPr>
            <p:cNvSpPr/>
            <p:nvPr/>
          </p:nvSpPr>
          <p:spPr>
            <a:xfrm>
              <a:off x="3546932" y="3394402"/>
              <a:ext cx="232747" cy="23274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3" name="グループ化 782">
            <a:extLst>
              <a:ext uri="{FF2B5EF4-FFF2-40B4-BE49-F238E27FC236}">
                <a16:creationId xmlns:a16="http://schemas.microsoft.com/office/drawing/2014/main" id="{0DDB91F0-79A6-8949-81D3-92FE16B9D1EC}"/>
              </a:ext>
            </a:extLst>
          </p:cNvPr>
          <p:cNvGrpSpPr/>
          <p:nvPr/>
        </p:nvGrpSpPr>
        <p:grpSpPr>
          <a:xfrm>
            <a:off x="6964750" y="5125124"/>
            <a:ext cx="871167" cy="700372"/>
            <a:chOff x="2611158" y="2937202"/>
            <a:chExt cx="1168521" cy="939429"/>
          </a:xfrm>
          <a:solidFill>
            <a:schemeClr val="accent4">
              <a:lumMod val="20000"/>
              <a:lumOff val="80000"/>
            </a:schemeClr>
          </a:solidFill>
        </p:grpSpPr>
        <p:sp>
          <p:nvSpPr>
            <p:cNvPr id="784" name="円/楕円 783">
              <a:extLst>
                <a:ext uri="{FF2B5EF4-FFF2-40B4-BE49-F238E27FC236}">
                  <a16:creationId xmlns:a16="http://schemas.microsoft.com/office/drawing/2014/main" id="{E93D9FCC-B9C5-6244-8093-CD8CC9E00991}"/>
                </a:ext>
              </a:extLst>
            </p:cNvPr>
            <p:cNvSpPr/>
            <p:nvPr/>
          </p:nvSpPr>
          <p:spPr>
            <a:xfrm>
              <a:off x="2611158" y="3186684"/>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5" name="円/楕円 784">
              <a:extLst>
                <a:ext uri="{FF2B5EF4-FFF2-40B4-BE49-F238E27FC236}">
                  <a16:creationId xmlns:a16="http://schemas.microsoft.com/office/drawing/2014/main" id="{7E38FD04-AE3E-F944-960B-223207F42E4C}"/>
                </a:ext>
              </a:extLst>
            </p:cNvPr>
            <p:cNvSpPr/>
            <p:nvPr/>
          </p:nvSpPr>
          <p:spPr>
            <a:xfrm>
              <a:off x="2763558" y="3339084"/>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6" name="円/楕円 785">
              <a:extLst>
                <a:ext uri="{FF2B5EF4-FFF2-40B4-BE49-F238E27FC236}">
                  <a16:creationId xmlns:a16="http://schemas.microsoft.com/office/drawing/2014/main" id="{8A480C26-7B30-B746-B911-4546BB2F6552}"/>
                </a:ext>
              </a:extLst>
            </p:cNvPr>
            <p:cNvSpPr/>
            <p:nvPr/>
          </p:nvSpPr>
          <p:spPr>
            <a:xfrm>
              <a:off x="2915958" y="3491484"/>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7" name="円/楕円 786">
              <a:extLst>
                <a:ext uri="{FF2B5EF4-FFF2-40B4-BE49-F238E27FC236}">
                  <a16:creationId xmlns:a16="http://schemas.microsoft.com/office/drawing/2014/main" id="{249D4897-9A50-7B40-8C2F-F7A7CE84BD78}"/>
                </a:ext>
              </a:extLst>
            </p:cNvPr>
            <p:cNvSpPr/>
            <p:nvPr/>
          </p:nvSpPr>
          <p:spPr>
            <a:xfrm>
              <a:off x="3068358" y="3643884"/>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8" name="円/楕円 787">
              <a:extLst>
                <a:ext uri="{FF2B5EF4-FFF2-40B4-BE49-F238E27FC236}">
                  <a16:creationId xmlns:a16="http://schemas.microsoft.com/office/drawing/2014/main" id="{9BA6A471-410B-7544-85AF-5C2384B7E611}"/>
                </a:ext>
              </a:extLst>
            </p:cNvPr>
            <p:cNvSpPr/>
            <p:nvPr/>
          </p:nvSpPr>
          <p:spPr>
            <a:xfrm>
              <a:off x="2760668" y="3089602"/>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9" name="円/楕円 788">
              <a:extLst>
                <a:ext uri="{FF2B5EF4-FFF2-40B4-BE49-F238E27FC236}">
                  <a16:creationId xmlns:a16="http://schemas.microsoft.com/office/drawing/2014/main" id="{F1E70C67-E4B2-4B40-BB50-F2EC431FA7C9}"/>
                </a:ext>
              </a:extLst>
            </p:cNvPr>
            <p:cNvSpPr/>
            <p:nvPr/>
          </p:nvSpPr>
          <p:spPr>
            <a:xfrm>
              <a:off x="2913068" y="3242002"/>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0" name="円/楕円 789">
              <a:extLst>
                <a:ext uri="{FF2B5EF4-FFF2-40B4-BE49-F238E27FC236}">
                  <a16:creationId xmlns:a16="http://schemas.microsoft.com/office/drawing/2014/main" id="{8CA38A90-BC60-1F44-90AE-CF353E9D4D17}"/>
                </a:ext>
              </a:extLst>
            </p:cNvPr>
            <p:cNvSpPr/>
            <p:nvPr/>
          </p:nvSpPr>
          <p:spPr>
            <a:xfrm>
              <a:off x="3065468" y="3394402"/>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1" name="円/楕円 790">
              <a:extLst>
                <a:ext uri="{FF2B5EF4-FFF2-40B4-BE49-F238E27FC236}">
                  <a16:creationId xmlns:a16="http://schemas.microsoft.com/office/drawing/2014/main" id="{6E833C63-257B-574A-A2C1-1D774F2EAC51}"/>
                </a:ext>
              </a:extLst>
            </p:cNvPr>
            <p:cNvSpPr/>
            <p:nvPr/>
          </p:nvSpPr>
          <p:spPr>
            <a:xfrm>
              <a:off x="3217868" y="3546802"/>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2" name="円/楕円 791">
              <a:extLst>
                <a:ext uri="{FF2B5EF4-FFF2-40B4-BE49-F238E27FC236}">
                  <a16:creationId xmlns:a16="http://schemas.microsoft.com/office/drawing/2014/main" id="{97334D85-2F75-1E42-B904-EB12B78961BA}"/>
                </a:ext>
              </a:extLst>
            </p:cNvPr>
            <p:cNvSpPr/>
            <p:nvPr/>
          </p:nvSpPr>
          <p:spPr>
            <a:xfrm>
              <a:off x="2937353" y="3006129"/>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3" name="円/楕円 792">
              <a:extLst>
                <a:ext uri="{FF2B5EF4-FFF2-40B4-BE49-F238E27FC236}">
                  <a16:creationId xmlns:a16="http://schemas.microsoft.com/office/drawing/2014/main" id="{7F75D8CF-72FA-774B-9978-435BAFA5AE6C}"/>
                </a:ext>
              </a:extLst>
            </p:cNvPr>
            <p:cNvSpPr/>
            <p:nvPr/>
          </p:nvSpPr>
          <p:spPr>
            <a:xfrm>
              <a:off x="3089753" y="3158529"/>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4" name="円/楕円 793">
              <a:extLst>
                <a:ext uri="{FF2B5EF4-FFF2-40B4-BE49-F238E27FC236}">
                  <a16:creationId xmlns:a16="http://schemas.microsoft.com/office/drawing/2014/main" id="{C7B4F0D3-06C2-064D-A1AA-C9F4872DBF12}"/>
                </a:ext>
              </a:extLst>
            </p:cNvPr>
            <p:cNvSpPr/>
            <p:nvPr/>
          </p:nvSpPr>
          <p:spPr>
            <a:xfrm>
              <a:off x="3242153" y="3310929"/>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5" name="円/楕円 794">
              <a:extLst>
                <a:ext uri="{FF2B5EF4-FFF2-40B4-BE49-F238E27FC236}">
                  <a16:creationId xmlns:a16="http://schemas.microsoft.com/office/drawing/2014/main" id="{0BF0611B-A663-9D4D-934A-EEDDCA59EDAD}"/>
                </a:ext>
              </a:extLst>
            </p:cNvPr>
            <p:cNvSpPr/>
            <p:nvPr/>
          </p:nvSpPr>
          <p:spPr>
            <a:xfrm>
              <a:off x="3394553" y="3463329"/>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6" name="円/楕円 795">
              <a:extLst>
                <a:ext uri="{FF2B5EF4-FFF2-40B4-BE49-F238E27FC236}">
                  <a16:creationId xmlns:a16="http://schemas.microsoft.com/office/drawing/2014/main" id="{6052FA7C-9E49-2548-B43E-A7DBA82E1E86}"/>
                </a:ext>
              </a:extLst>
            </p:cNvPr>
            <p:cNvSpPr/>
            <p:nvPr/>
          </p:nvSpPr>
          <p:spPr>
            <a:xfrm>
              <a:off x="3089732" y="2937202"/>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7" name="円/楕円 796">
              <a:extLst>
                <a:ext uri="{FF2B5EF4-FFF2-40B4-BE49-F238E27FC236}">
                  <a16:creationId xmlns:a16="http://schemas.microsoft.com/office/drawing/2014/main" id="{CE792BCA-EBA6-B84D-97E5-C3956240D9B9}"/>
                </a:ext>
              </a:extLst>
            </p:cNvPr>
            <p:cNvSpPr/>
            <p:nvPr/>
          </p:nvSpPr>
          <p:spPr>
            <a:xfrm>
              <a:off x="3242132" y="3089602"/>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8" name="円/楕円 797">
              <a:extLst>
                <a:ext uri="{FF2B5EF4-FFF2-40B4-BE49-F238E27FC236}">
                  <a16:creationId xmlns:a16="http://schemas.microsoft.com/office/drawing/2014/main" id="{A4E85610-F6F3-0F4F-9F1C-6264150964B2}"/>
                </a:ext>
              </a:extLst>
            </p:cNvPr>
            <p:cNvSpPr/>
            <p:nvPr/>
          </p:nvSpPr>
          <p:spPr>
            <a:xfrm>
              <a:off x="3394532" y="3242002"/>
              <a:ext cx="232747" cy="2327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9" name="円/楕円 798">
              <a:extLst>
                <a:ext uri="{FF2B5EF4-FFF2-40B4-BE49-F238E27FC236}">
                  <a16:creationId xmlns:a16="http://schemas.microsoft.com/office/drawing/2014/main" id="{AA8232FF-9EE6-3747-9C92-D1D3B732B569}"/>
                </a:ext>
              </a:extLst>
            </p:cNvPr>
            <p:cNvSpPr/>
            <p:nvPr/>
          </p:nvSpPr>
          <p:spPr>
            <a:xfrm>
              <a:off x="3546932" y="3394402"/>
              <a:ext cx="232747" cy="23274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1" name="グループ化 800">
            <a:extLst>
              <a:ext uri="{FF2B5EF4-FFF2-40B4-BE49-F238E27FC236}">
                <a16:creationId xmlns:a16="http://schemas.microsoft.com/office/drawing/2014/main" id="{28055311-A89F-A245-88E5-F2D4182ED35E}"/>
              </a:ext>
            </a:extLst>
          </p:cNvPr>
          <p:cNvGrpSpPr/>
          <p:nvPr/>
        </p:nvGrpSpPr>
        <p:grpSpPr>
          <a:xfrm>
            <a:off x="4289265" y="4211411"/>
            <a:ext cx="871167" cy="700372"/>
            <a:chOff x="2686188" y="3399916"/>
            <a:chExt cx="871167" cy="700372"/>
          </a:xfrm>
        </p:grpSpPr>
        <p:sp>
          <p:nvSpPr>
            <p:cNvPr id="802" name="円/楕円 801">
              <a:extLst>
                <a:ext uri="{FF2B5EF4-FFF2-40B4-BE49-F238E27FC236}">
                  <a16:creationId xmlns:a16="http://schemas.microsoft.com/office/drawing/2014/main" id="{4D67F423-7D69-BC4D-8AA3-47318290979D}"/>
                </a:ext>
              </a:extLst>
            </p:cNvPr>
            <p:cNvSpPr/>
            <p:nvPr/>
          </p:nvSpPr>
          <p:spPr>
            <a:xfrm>
              <a:off x="2686188" y="3585912"/>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3" name="円/楕円 802">
              <a:extLst>
                <a:ext uri="{FF2B5EF4-FFF2-40B4-BE49-F238E27FC236}">
                  <a16:creationId xmlns:a16="http://schemas.microsoft.com/office/drawing/2014/main" id="{2B4494F3-DFDE-3A4A-9D05-38E64554185D}"/>
                </a:ext>
              </a:extLst>
            </p:cNvPr>
            <p:cNvSpPr/>
            <p:nvPr/>
          </p:nvSpPr>
          <p:spPr>
            <a:xfrm>
              <a:off x="2799807" y="3699531"/>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4" name="円/楕円 803">
              <a:extLst>
                <a:ext uri="{FF2B5EF4-FFF2-40B4-BE49-F238E27FC236}">
                  <a16:creationId xmlns:a16="http://schemas.microsoft.com/office/drawing/2014/main" id="{9BF5715A-102F-324E-A4F3-83158FAFA0F5}"/>
                </a:ext>
              </a:extLst>
            </p:cNvPr>
            <p:cNvSpPr/>
            <p:nvPr/>
          </p:nvSpPr>
          <p:spPr>
            <a:xfrm>
              <a:off x="2913425" y="3813150"/>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5" name="円/楕円 804">
              <a:extLst>
                <a:ext uri="{FF2B5EF4-FFF2-40B4-BE49-F238E27FC236}">
                  <a16:creationId xmlns:a16="http://schemas.microsoft.com/office/drawing/2014/main" id="{4A03449A-4690-7344-AAEF-1020F3E2A797}"/>
                </a:ext>
              </a:extLst>
            </p:cNvPr>
            <p:cNvSpPr/>
            <p:nvPr/>
          </p:nvSpPr>
          <p:spPr>
            <a:xfrm>
              <a:off x="3027044" y="3926768"/>
              <a:ext cx="173520" cy="1735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6" name="円/楕円 805">
              <a:extLst>
                <a:ext uri="{FF2B5EF4-FFF2-40B4-BE49-F238E27FC236}">
                  <a16:creationId xmlns:a16="http://schemas.microsoft.com/office/drawing/2014/main" id="{B62E74DB-1F83-7C4A-BEA2-F31072C7F5CF}"/>
                </a:ext>
              </a:extLst>
            </p:cNvPr>
            <p:cNvSpPr/>
            <p:nvPr/>
          </p:nvSpPr>
          <p:spPr>
            <a:xfrm>
              <a:off x="2797652" y="3513535"/>
              <a:ext cx="173520" cy="1735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7" name="円/楕円 806">
              <a:extLst>
                <a:ext uri="{FF2B5EF4-FFF2-40B4-BE49-F238E27FC236}">
                  <a16:creationId xmlns:a16="http://schemas.microsoft.com/office/drawing/2014/main" id="{9E72F51D-75D1-4D44-9508-1FB0833DB81F}"/>
                </a:ext>
              </a:extLst>
            </p:cNvPr>
            <p:cNvSpPr/>
            <p:nvPr/>
          </p:nvSpPr>
          <p:spPr>
            <a:xfrm>
              <a:off x="2911271" y="3627153"/>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8" name="円/楕円 807">
              <a:extLst>
                <a:ext uri="{FF2B5EF4-FFF2-40B4-BE49-F238E27FC236}">
                  <a16:creationId xmlns:a16="http://schemas.microsoft.com/office/drawing/2014/main" id="{B82858AB-EDC1-B047-BB7B-ECD6CB79D474}"/>
                </a:ext>
              </a:extLst>
            </p:cNvPr>
            <p:cNvSpPr/>
            <p:nvPr/>
          </p:nvSpPr>
          <p:spPr>
            <a:xfrm>
              <a:off x="3024890" y="3740772"/>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9" name="円/楕円 808">
              <a:extLst>
                <a:ext uri="{FF2B5EF4-FFF2-40B4-BE49-F238E27FC236}">
                  <a16:creationId xmlns:a16="http://schemas.microsoft.com/office/drawing/2014/main" id="{5CA52E66-68AB-4D4A-B2C6-03983AFD2734}"/>
                </a:ext>
              </a:extLst>
            </p:cNvPr>
            <p:cNvSpPr/>
            <p:nvPr/>
          </p:nvSpPr>
          <p:spPr>
            <a:xfrm>
              <a:off x="3138508" y="3854391"/>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0" name="円/楕円 809">
              <a:extLst>
                <a:ext uri="{FF2B5EF4-FFF2-40B4-BE49-F238E27FC236}">
                  <a16:creationId xmlns:a16="http://schemas.microsoft.com/office/drawing/2014/main" id="{729B6108-705B-754C-974A-013981D9AB1B}"/>
                </a:ext>
              </a:extLst>
            </p:cNvPr>
            <p:cNvSpPr/>
            <p:nvPr/>
          </p:nvSpPr>
          <p:spPr>
            <a:xfrm>
              <a:off x="2929376" y="3451303"/>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1" name="円/楕円 810">
              <a:extLst>
                <a:ext uri="{FF2B5EF4-FFF2-40B4-BE49-F238E27FC236}">
                  <a16:creationId xmlns:a16="http://schemas.microsoft.com/office/drawing/2014/main" id="{2DA907EB-E144-7141-BD9D-F5DEA967C4A5}"/>
                </a:ext>
              </a:extLst>
            </p:cNvPr>
            <p:cNvSpPr/>
            <p:nvPr/>
          </p:nvSpPr>
          <p:spPr>
            <a:xfrm>
              <a:off x="3042995" y="3564922"/>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2" name="円/楕円 811">
              <a:extLst>
                <a:ext uri="{FF2B5EF4-FFF2-40B4-BE49-F238E27FC236}">
                  <a16:creationId xmlns:a16="http://schemas.microsoft.com/office/drawing/2014/main" id="{F885ED32-D945-CC4E-BC75-AEB1115C328E}"/>
                </a:ext>
              </a:extLst>
            </p:cNvPr>
            <p:cNvSpPr/>
            <p:nvPr/>
          </p:nvSpPr>
          <p:spPr>
            <a:xfrm>
              <a:off x="3156613" y="3678540"/>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3" name="円/楕円 812">
              <a:extLst>
                <a:ext uri="{FF2B5EF4-FFF2-40B4-BE49-F238E27FC236}">
                  <a16:creationId xmlns:a16="http://schemas.microsoft.com/office/drawing/2014/main" id="{DCCEC91F-4EE6-C246-86B9-DA79E15C5E78}"/>
                </a:ext>
              </a:extLst>
            </p:cNvPr>
            <p:cNvSpPr/>
            <p:nvPr/>
          </p:nvSpPr>
          <p:spPr>
            <a:xfrm>
              <a:off x="3270232" y="3792159"/>
              <a:ext cx="173520" cy="1735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4" name="円/楕円 813">
              <a:extLst>
                <a:ext uri="{FF2B5EF4-FFF2-40B4-BE49-F238E27FC236}">
                  <a16:creationId xmlns:a16="http://schemas.microsoft.com/office/drawing/2014/main" id="{A6F3D154-20EB-9D42-92ED-BFDA40A85CC9}"/>
                </a:ext>
              </a:extLst>
            </p:cNvPr>
            <p:cNvSpPr/>
            <p:nvPr/>
          </p:nvSpPr>
          <p:spPr>
            <a:xfrm>
              <a:off x="3042979" y="3399916"/>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5" name="円/楕円 814">
              <a:extLst>
                <a:ext uri="{FF2B5EF4-FFF2-40B4-BE49-F238E27FC236}">
                  <a16:creationId xmlns:a16="http://schemas.microsoft.com/office/drawing/2014/main" id="{ECB281D2-4962-744D-9EE4-20E98C7C954F}"/>
                </a:ext>
              </a:extLst>
            </p:cNvPr>
            <p:cNvSpPr/>
            <p:nvPr/>
          </p:nvSpPr>
          <p:spPr>
            <a:xfrm>
              <a:off x="3156598" y="3513535"/>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6" name="円/楕円 815">
              <a:extLst>
                <a:ext uri="{FF2B5EF4-FFF2-40B4-BE49-F238E27FC236}">
                  <a16:creationId xmlns:a16="http://schemas.microsoft.com/office/drawing/2014/main" id="{550CEF4A-F659-C243-A026-7AED1F0983DA}"/>
                </a:ext>
              </a:extLst>
            </p:cNvPr>
            <p:cNvSpPr/>
            <p:nvPr/>
          </p:nvSpPr>
          <p:spPr>
            <a:xfrm>
              <a:off x="3270217" y="3627153"/>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7" name="円/楕円 816">
              <a:extLst>
                <a:ext uri="{FF2B5EF4-FFF2-40B4-BE49-F238E27FC236}">
                  <a16:creationId xmlns:a16="http://schemas.microsoft.com/office/drawing/2014/main" id="{F72767EB-636C-5541-A0CF-D17415FC0AE8}"/>
                </a:ext>
              </a:extLst>
            </p:cNvPr>
            <p:cNvSpPr/>
            <p:nvPr/>
          </p:nvSpPr>
          <p:spPr>
            <a:xfrm>
              <a:off x="3383835" y="3740772"/>
              <a:ext cx="173520" cy="1735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18" name="円/楕円 817">
            <a:extLst>
              <a:ext uri="{FF2B5EF4-FFF2-40B4-BE49-F238E27FC236}">
                <a16:creationId xmlns:a16="http://schemas.microsoft.com/office/drawing/2014/main" id="{D1BCB1C0-931F-0C4A-9488-130AE266E93A}"/>
              </a:ext>
            </a:extLst>
          </p:cNvPr>
          <p:cNvSpPr/>
          <p:nvPr/>
        </p:nvSpPr>
        <p:spPr>
          <a:xfrm>
            <a:off x="3492889" y="1664544"/>
            <a:ext cx="173520" cy="1735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9" name="円/楕円 818">
            <a:extLst>
              <a:ext uri="{FF2B5EF4-FFF2-40B4-BE49-F238E27FC236}">
                <a16:creationId xmlns:a16="http://schemas.microsoft.com/office/drawing/2014/main" id="{0F9BC65B-42F2-8344-8115-1E12F3415350}"/>
              </a:ext>
            </a:extLst>
          </p:cNvPr>
          <p:cNvSpPr/>
          <p:nvPr/>
        </p:nvSpPr>
        <p:spPr>
          <a:xfrm>
            <a:off x="3498943" y="2008293"/>
            <a:ext cx="173520" cy="173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0" name="テキスト ボックス 819">
            <a:extLst>
              <a:ext uri="{FF2B5EF4-FFF2-40B4-BE49-F238E27FC236}">
                <a16:creationId xmlns:a16="http://schemas.microsoft.com/office/drawing/2014/main" id="{8F51891E-DA67-7E46-9F75-5E7FC0190AD3}"/>
              </a:ext>
            </a:extLst>
          </p:cNvPr>
          <p:cNvSpPr txBox="1"/>
          <p:nvPr/>
        </p:nvSpPr>
        <p:spPr>
          <a:xfrm>
            <a:off x="3720127" y="1598847"/>
            <a:ext cx="3416320" cy="369332"/>
          </a:xfrm>
          <a:prstGeom prst="rect">
            <a:avLst/>
          </a:prstGeom>
          <a:noFill/>
        </p:spPr>
        <p:txBody>
          <a:bodyPr wrap="none" rtlCol="0">
            <a:spAutoFit/>
          </a:bodyPr>
          <a:lstStyle/>
          <a:p>
            <a:r>
              <a:rPr lang="ja-JP" altLang="en-US"/>
              <a:t>壊変する原子（不安定な原子）</a:t>
            </a:r>
            <a:endParaRPr kumimoji="1" lang="ja-JP" altLang="en-US"/>
          </a:p>
        </p:txBody>
      </p:sp>
      <p:sp>
        <p:nvSpPr>
          <p:cNvPr id="821" name="テキスト ボックス 820">
            <a:extLst>
              <a:ext uri="{FF2B5EF4-FFF2-40B4-BE49-F238E27FC236}">
                <a16:creationId xmlns:a16="http://schemas.microsoft.com/office/drawing/2014/main" id="{ACD3E4DF-37C7-4149-994C-107DC1D7B30C}"/>
              </a:ext>
            </a:extLst>
          </p:cNvPr>
          <p:cNvSpPr txBox="1"/>
          <p:nvPr/>
        </p:nvSpPr>
        <p:spPr>
          <a:xfrm>
            <a:off x="3749723" y="1930795"/>
            <a:ext cx="1338828" cy="369332"/>
          </a:xfrm>
          <a:prstGeom prst="rect">
            <a:avLst/>
          </a:prstGeom>
          <a:noFill/>
        </p:spPr>
        <p:txBody>
          <a:bodyPr wrap="none" rtlCol="0">
            <a:spAutoFit/>
          </a:bodyPr>
          <a:lstStyle/>
          <a:p>
            <a:r>
              <a:rPr lang="ja-JP" altLang="en-US"/>
              <a:t>安定な原子</a:t>
            </a:r>
            <a:endParaRPr kumimoji="1" lang="ja-JP" altLang="en-US"/>
          </a:p>
        </p:txBody>
      </p:sp>
      <p:sp>
        <p:nvSpPr>
          <p:cNvPr id="825" name="テキスト ボックス 824">
            <a:extLst>
              <a:ext uri="{FF2B5EF4-FFF2-40B4-BE49-F238E27FC236}">
                <a16:creationId xmlns:a16="http://schemas.microsoft.com/office/drawing/2014/main" id="{393FFB46-55BD-C54A-BD67-F1B6F2714D22}"/>
              </a:ext>
            </a:extLst>
          </p:cNvPr>
          <p:cNvSpPr txBox="1"/>
          <p:nvPr/>
        </p:nvSpPr>
        <p:spPr>
          <a:xfrm>
            <a:off x="5501383" y="2753433"/>
            <a:ext cx="3013967" cy="646331"/>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altLang="ja-JP" dirty="0"/>
              <a:t>1</a:t>
            </a:r>
            <a:r>
              <a:rPr lang="ja-JP" altLang="en-US"/>
              <a:t>秒間に壊変する原子の数</a:t>
            </a:r>
            <a:endParaRPr lang="en-US" altLang="ja-JP" dirty="0"/>
          </a:p>
          <a:p>
            <a:r>
              <a:rPr lang="ja-JP" altLang="en-US"/>
              <a:t>＝放射能（</a:t>
            </a:r>
            <a:r>
              <a:rPr lang="en-US" altLang="ja-JP" dirty="0" err="1"/>
              <a:t>Bq</a:t>
            </a:r>
            <a:r>
              <a:rPr lang="ja-JP" altLang="en-US"/>
              <a:t>；ベクレル）</a:t>
            </a:r>
            <a:endParaRPr kumimoji="1" lang="ja-JP" altLang="en-US"/>
          </a:p>
        </p:txBody>
      </p:sp>
      <p:sp>
        <p:nvSpPr>
          <p:cNvPr id="3" name="スライド番号プレースホルダー 2">
            <a:extLst>
              <a:ext uri="{FF2B5EF4-FFF2-40B4-BE49-F238E27FC236}">
                <a16:creationId xmlns:a16="http://schemas.microsoft.com/office/drawing/2014/main" id="{E6C24C1D-C74A-B341-AFBA-5100705416D3}"/>
              </a:ext>
            </a:extLst>
          </p:cNvPr>
          <p:cNvSpPr>
            <a:spLocks noGrp="1"/>
          </p:cNvSpPr>
          <p:nvPr>
            <p:ph type="sldNum" sz="quarter" idx="12"/>
          </p:nvPr>
        </p:nvSpPr>
        <p:spPr/>
        <p:txBody>
          <a:bodyPr/>
          <a:lstStyle/>
          <a:p>
            <a:fld id="{58DD1769-DAE9-6C4E-82F4-B62273FFA290}" type="slidenum">
              <a:rPr kumimoji="1" lang="ja-JP" altLang="en-US" smtClean="0"/>
              <a:t>9</a:t>
            </a:fld>
            <a:endParaRPr kumimoji="1" lang="ja-JP" altLang="en-US"/>
          </a:p>
        </p:txBody>
      </p:sp>
    </p:spTree>
    <p:extLst>
      <p:ext uri="{BB962C8B-B14F-4D97-AF65-F5344CB8AC3E}">
        <p14:creationId xmlns:p14="http://schemas.microsoft.com/office/powerpoint/2010/main" val="2340002178"/>
      </p:ext>
    </p:extLst>
  </p:cSld>
  <p:clrMapOvr>
    <a:masterClrMapping/>
  </p:clrMapOvr>
</p:sld>
</file>

<file path=ppt/theme/theme1.xml><?xml version="1.0" encoding="utf-8"?>
<a:theme xmlns:a="http://schemas.openxmlformats.org/drawingml/2006/main" name="基礎コー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礎コース" id="{1BAAABE9-B1F4-2D42-932D-85B3D78B6BD3}" vid="{E65E46EC-586B-3649-9512-F3E239D3D2D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5d13358-ba13-47f5-b1e3-fdcd6b69d120" xsi:nil="true"/>
    <lcf76f155ced4ddcb4097134ff3c332f xmlns="9be4de2b-ed32-4cfd-86cc-3daf7de8187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7" ma:contentTypeDescription="新しいドキュメントを作成します。" ma:contentTypeScope="" ma:versionID="bb9bdd76baf118e216ba851cf1237bbd">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e96c78eaab7af6ba5edd385671b62928"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90BDE9-4369-4F88-898C-8FCD3B96C331}">
  <ds:schemaRefs>
    <ds:schemaRef ds:uri="http://purl.org/dc/terms/"/>
    <ds:schemaRef ds:uri="http://purl.org/dc/elements/1.1/"/>
    <ds:schemaRef ds:uri="http://schemas.microsoft.com/office/2006/documentManagement/types"/>
    <ds:schemaRef ds:uri="b5d13358-ba13-47f5-b1e3-fdcd6b69d120"/>
    <ds:schemaRef ds:uri="http://schemas.microsoft.com/office/2006/metadata/properties"/>
    <ds:schemaRef ds:uri="http://schemas.microsoft.com/office/infopath/2007/PartnerControls"/>
    <ds:schemaRef ds:uri="http://schemas.openxmlformats.org/package/2006/metadata/core-properties"/>
    <ds:schemaRef ds:uri="9be4de2b-ed32-4cfd-86cc-3daf7de81874"/>
    <ds:schemaRef ds:uri="http://www.w3.org/XML/1998/namespace"/>
    <ds:schemaRef ds:uri="http://purl.org/dc/dcmitype/"/>
  </ds:schemaRefs>
</ds:datastoreItem>
</file>

<file path=customXml/itemProps2.xml><?xml version="1.0" encoding="utf-8"?>
<ds:datastoreItem xmlns:ds="http://schemas.openxmlformats.org/officeDocument/2006/customXml" ds:itemID="{67E49DEE-7EAA-46A8-88A4-FDC320B4FC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2AE08A-E312-430A-86F7-DAAC7D5437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基礎コース</Template>
  <TotalTime>0</TotalTime>
  <Words>5996</Words>
  <Application>Microsoft Office PowerPoint</Application>
  <PresentationFormat>画面に合わせる (4:3)</PresentationFormat>
  <Paragraphs>478</Paragraphs>
  <Slides>19</Slides>
  <Notes>19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19</vt:i4>
      </vt:variant>
    </vt:vector>
  </HeadingPairs>
  <TitlesOfParts>
    <vt:vector size="27" baseType="lpstr">
      <vt:lpstr>Meiryo UI</vt:lpstr>
      <vt:lpstr>YuMincho +36p Kana Medium</vt:lpstr>
      <vt:lpstr>メイリオ</vt:lpstr>
      <vt:lpstr>游ゴシック</vt:lpstr>
      <vt:lpstr>游ゴシック Light</vt:lpstr>
      <vt:lpstr>Arial</vt:lpstr>
      <vt:lpstr>Century Gothic</vt:lpstr>
      <vt:lpstr>基礎コース</vt:lpstr>
      <vt:lpstr>放射線の基礎</vt:lpstr>
      <vt:lpstr>放射線、放射能、放射性物質</vt:lpstr>
      <vt:lpstr>放射線の種類</vt:lpstr>
      <vt:lpstr>電離と励起</vt:lpstr>
      <vt:lpstr>放射線の性質；等方性</vt:lpstr>
      <vt:lpstr>放射線の性質；透過力</vt:lpstr>
      <vt:lpstr>原子の構造と周期律</vt:lpstr>
      <vt:lpstr>壊変</vt:lpstr>
      <vt:lpstr>物理学的半減期</vt:lpstr>
      <vt:lpstr>核分裂反応</vt:lpstr>
      <vt:lpstr>臨界</vt:lpstr>
      <vt:lpstr>放射線の作用</vt:lpstr>
      <vt:lpstr>放射線の作用と放射線測定器</vt:lpstr>
      <vt:lpstr>放射線の単位</vt:lpstr>
      <vt:lpstr>放射線の影響と単位</vt:lpstr>
      <vt:lpstr>補助単位（接頭語）</vt:lpstr>
      <vt:lpstr>身の回りの放射線</vt:lpstr>
      <vt:lpstr>大地の放射線</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111</cp:revision>
  <cp:lastPrinted>2019-01-05T05:38:25Z</cp:lastPrinted>
  <dcterms:created xsi:type="dcterms:W3CDTF">2018-07-09T08:22:40Z</dcterms:created>
  <dcterms:modified xsi:type="dcterms:W3CDTF">2023-11-14T02:46:01Z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0x01010056DEF9348FD06640A48C820155C435AA</vt:lpwstr>
  </property>
</Properties>
</file>