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96" r:id="rId4"/>
  </p:sldMasterIdLst>
  <p:notesMasterIdLst>
    <p:notesMasterId r:id="rId27"/>
  </p:notesMasterIdLst>
  <p:sldIdLst>
    <p:sldId id="258" r:id="rId5"/>
    <p:sldId id="285" r:id="rId6"/>
    <p:sldId id="286" r:id="rId7"/>
    <p:sldId id="287" r:id="rId8"/>
    <p:sldId id="398" r:id="rId9"/>
    <p:sldId id="374" r:id="rId10"/>
    <p:sldId id="290" r:id="rId11"/>
    <p:sldId id="375" r:id="rId12"/>
    <p:sldId id="322" r:id="rId13"/>
    <p:sldId id="324" r:id="rId14"/>
    <p:sldId id="291" r:id="rId15"/>
    <p:sldId id="326" r:id="rId16"/>
    <p:sldId id="327" r:id="rId17"/>
    <p:sldId id="328" r:id="rId18"/>
    <p:sldId id="329" r:id="rId19"/>
    <p:sldId id="368" r:id="rId20"/>
    <p:sldId id="369" r:id="rId21"/>
    <p:sldId id="370" r:id="rId22"/>
    <p:sldId id="376" r:id="rId23"/>
    <p:sldId id="373" r:id="rId24"/>
    <p:sldId id="371" r:id="rId25"/>
    <p:sldId id="372"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xG8pxqmqV34FC4Ch1EygZw==" hashData="qzFFGYh2Osglusq6nhkasCVQ2fJ1YU+6F5lKpQVQksjD/ZOT3sCsatdsZGvX84YN8ni9vuAsdnwHDoQ5m9aPA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2636"/>
  </p:normalViewPr>
  <p:slideViewPr>
    <p:cSldViewPr snapToGrid="0" snapToObjects="1">
      <p:cViewPr varScale="1">
        <p:scale>
          <a:sx n="80" d="100"/>
          <a:sy n="80" d="100"/>
        </p:scale>
        <p:origin x="1086" y="8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0" d="100"/>
          <a:sy n="80" d="100"/>
        </p:scale>
        <p:origin x="34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Sheet1!$J$5</c:f>
              <c:strCache>
                <c:ptCount val="1"/>
                <c:pt idx="0">
                  <c:v>生存率</c:v>
                </c:pt>
              </c:strCache>
            </c:strRef>
          </c:tx>
          <c:spPr>
            <a:ln w="19050" cap="rnd">
              <a:noFill/>
              <a:round/>
            </a:ln>
            <a:effectLst/>
          </c:spPr>
          <c:marker>
            <c:symbol val="circle"/>
            <c:size val="5"/>
            <c:spPr>
              <a:solidFill>
                <a:schemeClr val="tx1"/>
              </a:solidFill>
              <a:ln w="9525">
                <a:noFill/>
              </a:ln>
              <a:effectLst/>
            </c:spPr>
          </c:marker>
          <c:trendline>
            <c:spPr>
              <a:ln w="15875" cap="rnd">
                <a:noFill/>
                <a:prstDash val="solid"/>
              </a:ln>
              <a:effectLst/>
            </c:spPr>
            <c:trendlineType val="exp"/>
            <c:forward val="10"/>
            <c:dispRSqr val="0"/>
            <c:dispEq val="0"/>
          </c:trendline>
          <c:trendline>
            <c:spPr>
              <a:ln w="15875" cap="rnd" cmpd="sng">
                <a:noFill/>
                <a:prstDash val="sysDot"/>
              </a:ln>
              <a:effectLst/>
            </c:spPr>
            <c:trendlineType val="exp"/>
            <c:forward val="10"/>
            <c:backward val="10"/>
            <c:dispRSqr val="0"/>
            <c:dispEq val="0"/>
          </c:trendline>
          <c:xVal>
            <c:numRef>
              <c:f>Sheet1!$I$6:$I$8</c:f>
              <c:numCache>
                <c:formatCode>General</c:formatCode>
                <c:ptCount val="3"/>
                <c:pt idx="0">
                  <c:v>2</c:v>
                </c:pt>
                <c:pt idx="1">
                  <c:v>4</c:v>
                </c:pt>
                <c:pt idx="2">
                  <c:v>6</c:v>
                </c:pt>
              </c:numCache>
            </c:numRef>
          </c:xVal>
          <c:yVal>
            <c:numRef>
              <c:f>Sheet1!$J$6:$J$8</c:f>
              <c:numCache>
                <c:formatCode>General</c:formatCode>
                <c:ptCount val="3"/>
                <c:pt idx="0">
                  <c:v>0.2</c:v>
                </c:pt>
                <c:pt idx="1">
                  <c:v>0.04</c:v>
                </c:pt>
                <c:pt idx="2">
                  <c:v>5.0000000000000001E-3</c:v>
                </c:pt>
              </c:numCache>
            </c:numRef>
          </c:yVal>
          <c:smooth val="0"/>
          <c:extLst>
            <c:ext xmlns:c16="http://schemas.microsoft.com/office/drawing/2014/chart" uri="{C3380CC4-5D6E-409C-BE32-E72D297353CC}">
              <c16:uniqueId val="{00000001-776A-40EC-89CA-6C9E071373E3}"/>
            </c:ext>
          </c:extLst>
        </c:ser>
        <c:dLbls>
          <c:showLegendKey val="0"/>
          <c:showVal val="0"/>
          <c:showCatName val="0"/>
          <c:showSerName val="0"/>
          <c:showPercent val="0"/>
          <c:showBubbleSize val="0"/>
        </c:dLbls>
        <c:axId val="1706632400"/>
        <c:axId val="1706631568"/>
      </c:scatterChart>
      <c:valAx>
        <c:axId val="1706632400"/>
        <c:scaling>
          <c:orientation val="minMax"/>
          <c:max val="8"/>
          <c:min val="0"/>
        </c:scaling>
        <c:delete val="0"/>
        <c:axPos val="b"/>
        <c:majorGridlines>
          <c:spPr>
            <a:ln w="9525" cap="flat" cmpd="sng" algn="ctr">
              <a:solidFill>
                <a:schemeClr val="bg1"/>
              </a:solidFill>
              <a:round/>
            </a:ln>
            <a:effectLst/>
          </c:spPr>
        </c:majorGridlines>
        <c:title>
          <c:tx>
            <c:rich>
              <a:bodyPr rot="0" spcFirstLastPara="1" vertOverflow="ellipsis" vert="horz" wrap="square" anchor="ctr" anchorCtr="1"/>
              <a:lstStyle/>
              <a:p>
                <a:pPr>
                  <a:defRPr lang="ja-JP" sz="1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sz="1600" dirty="0"/>
                  <a:t>線量（</a:t>
                </a:r>
                <a:r>
                  <a:rPr lang="en-US" sz="1600" dirty="0" err="1"/>
                  <a:t>Gy</a:t>
                </a:r>
                <a:r>
                  <a:rPr lang="ja-JP" sz="1600" dirty="0"/>
                  <a:t>）</a:t>
                </a:r>
              </a:p>
            </c:rich>
          </c:tx>
          <c:overlay val="0"/>
          <c:spPr>
            <a:noFill/>
            <a:ln>
              <a:noFill/>
            </a:ln>
            <a:effectLst/>
          </c:spPr>
          <c:txPr>
            <a:bodyPr rot="0" spcFirstLastPara="1" vertOverflow="ellipsis" vert="horz" wrap="square" anchor="ctr" anchorCtr="1"/>
            <a:lstStyle/>
            <a:p>
              <a:pPr>
                <a:defRPr lang="ja-JP" sz="1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in"/>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706631568"/>
        <c:crossesAt val="1.0000000000000003E-4"/>
        <c:crossBetween val="midCat"/>
      </c:valAx>
      <c:valAx>
        <c:axId val="1706631568"/>
        <c:scaling>
          <c:logBase val="10"/>
          <c:orientation val="minMax"/>
          <c:max val="3"/>
          <c:min val="1.0000000000000002E-3"/>
        </c:scaling>
        <c:delete val="0"/>
        <c:axPos val="l"/>
        <c:majorGridlines>
          <c:spPr>
            <a:ln w="9525" cap="flat" cmpd="sng" algn="ctr">
              <a:solidFill>
                <a:schemeClr val="bg1"/>
              </a:solidFill>
              <a:round/>
            </a:ln>
            <a:effectLst/>
          </c:spPr>
        </c:majorGridlines>
        <c:title>
          <c:tx>
            <c:rich>
              <a:bodyPr rot="0" spcFirstLastPara="1" vertOverflow="ellipsis" vert="eaVert" wrap="square" anchor="ctr" anchorCtr="1"/>
              <a:lstStyle/>
              <a:p>
                <a:pPr>
                  <a:defRPr lang="ja-JP" sz="1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sz="1600"/>
                  <a:t>生存率</a:t>
                </a:r>
              </a:p>
            </c:rich>
          </c:tx>
          <c:layout>
            <c:manualLayout>
              <c:xMode val="edge"/>
              <c:yMode val="edge"/>
              <c:x val="8.0862734903719993E-2"/>
              <c:y val="0.29965216469153477"/>
            </c:manualLayout>
          </c:layout>
          <c:overlay val="0"/>
          <c:spPr>
            <a:noFill/>
            <a:ln>
              <a:noFill/>
            </a:ln>
            <a:effectLst/>
          </c:spPr>
          <c:txPr>
            <a:bodyPr rot="0" spcFirstLastPara="1" vertOverflow="ellipsis" vert="eaVert" wrap="square" anchor="ctr" anchorCtr="1"/>
            <a:lstStyle/>
            <a:p>
              <a:pPr>
                <a:defRPr lang="ja-JP" sz="1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ja-JP" sz="1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706632400"/>
        <c:crossesAt val="1.0000000000000003E-4"/>
        <c:crossBetween val="midCat"/>
      </c:valAx>
      <c:spPr>
        <a:solidFill>
          <a:schemeClr val="bg1"/>
        </a:solidFill>
        <a:ln w="22225">
          <a:solidFill>
            <a:schemeClr val="tx1"/>
          </a:solidFill>
        </a:ln>
        <a:effectLst/>
      </c:spPr>
    </c:plotArea>
    <c:plotVisOnly val="1"/>
    <c:dispBlanksAs val="gap"/>
    <c:showDLblsOverMax val="0"/>
  </c:chart>
  <c:spPr>
    <a:noFill/>
    <a:ln w="9525" cap="flat" cmpd="sng" algn="ctr">
      <a:noFill/>
      <a:round/>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89467"/>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39733"/>
            <a:ext cx="5486400" cy="4165600"/>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144000" algn="l" defTabSz="914400" rtl="0" eaLnBrk="1" latinLnBrk="0" hangingPunct="1">
      <a:tabLst/>
      <a:defRPr kumimoji="1" sz="1200" kern="1200">
        <a:solidFill>
          <a:schemeClr val="tx1"/>
        </a:solidFill>
        <a:latin typeface="YuMincho +36p Kana Medium" panose="02020500000000000000" pitchFamily="18" charset="-128"/>
        <a:ea typeface="YuMincho +36p Kana Medium" panose="02020500000000000000" pitchFamily="18"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講義時間；</a:t>
            </a:r>
            <a:r>
              <a:rPr kumimoji="1" lang="en-US" altLang="ja-JP" dirty="0"/>
              <a:t>30</a:t>
            </a:r>
            <a:r>
              <a:rPr kumimoji="1" lang="ja-JP" altLang="en-US" dirty="0"/>
              <a:t>分</a:t>
            </a:r>
            <a:endParaRPr kumimoji="1" lang="en-US" altLang="ja-JP" dirty="0"/>
          </a:p>
          <a:p>
            <a:r>
              <a:rPr kumimoji="1" lang="ja-JP" altLang="en-US" dirty="0"/>
              <a:t>内容</a:t>
            </a:r>
            <a:endParaRPr kumimoji="1" lang="en-US" altLang="ja-JP" dirty="0"/>
          </a:p>
          <a:p>
            <a:pPr marL="171450" indent="-171450">
              <a:buFont typeface="Arial" panose="020B0604020202020204" pitchFamily="34" charset="0"/>
              <a:buChar char="•"/>
            </a:pPr>
            <a:r>
              <a:rPr kumimoji="1" lang="ja-JP" altLang="en-US" dirty="0"/>
              <a:t>外部被ばくと内部被ばく</a:t>
            </a:r>
          </a:p>
          <a:p>
            <a:pPr marL="171450" indent="-171450">
              <a:buFont typeface="Arial" panose="020B0604020202020204" pitchFamily="34" charset="0"/>
              <a:buChar char="•"/>
            </a:pPr>
            <a:r>
              <a:rPr kumimoji="1" lang="ja-JP" altLang="en-US" dirty="0"/>
              <a:t>放射線の影響と単位</a:t>
            </a:r>
          </a:p>
          <a:p>
            <a:pPr marL="171450" indent="-171450">
              <a:buFont typeface="Arial" panose="020B0604020202020204" pitchFamily="34" charset="0"/>
              <a:buChar char="•"/>
            </a:pPr>
            <a:r>
              <a:rPr kumimoji="1" lang="ja-JP" altLang="en-US" dirty="0"/>
              <a:t>放射線と</a:t>
            </a:r>
            <a:r>
              <a:rPr kumimoji="1" lang="en-US" altLang="ja-JP" dirty="0"/>
              <a:t>DNA</a:t>
            </a:r>
            <a:r>
              <a:rPr kumimoji="1" lang="ja-JP" altLang="en-US" dirty="0"/>
              <a:t>損傷</a:t>
            </a:r>
          </a:p>
          <a:p>
            <a:pPr marL="171450" indent="-171450">
              <a:buFont typeface="Arial" panose="020B0604020202020204" pitchFamily="34" charset="0"/>
              <a:buChar char="•"/>
            </a:pPr>
            <a:r>
              <a:rPr kumimoji="1" lang="ja-JP" altLang="en-US" dirty="0"/>
              <a:t>生存率曲線</a:t>
            </a:r>
          </a:p>
          <a:p>
            <a:pPr marL="171450" indent="-171450">
              <a:buFont typeface="Arial" panose="020B0604020202020204" pitchFamily="34" charset="0"/>
              <a:buChar char="•"/>
            </a:pPr>
            <a:r>
              <a:rPr kumimoji="1" lang="ja-JP" altLang="en-US" dirty="0"/>
              <a:t>ベルゴニー・トリボンドーの法則</a:t>
            </a:r>
          </a:p>
          <a:p>
            <a:pPr marL="171450" indent="-171450">
              <a:buFont typeface="Arial" panose="020B0604020202020204" pitchFamily="34" charset="0"/>
              <a:buChar char="•"/>
            </a:pPr>
            <a:r>
              <a:rPr kumimoji="1" lang="ja-JP" altLang="en-US" dirty="0"/>
              <a:t>実質細胞の放射線感受性</a:t>
            </a:r>
          </a:p>
          <a:p>
            <a:pPr marL="171450" indent="-171450">
              <a:buFont typeface="Arial" panose="020B0604020202020204" pitchFamily="34" charset="0"/>
              <a:buChar char="•"/>
            </a:pPr>
            <a:r>
              <a:rPr kumimoji="1" lang="ja-JP" altLang="en-US" dirty="0"/>
              <a:t>放射線の人体への影響</a:t>
            </a:r>
          </a:p>
          <a:p>
            <a:pPr marL="171450" indent="-171450">
              <a:buFont typeface="Arial" panose="020B0604020202020204" pitchFamily="34" charset="0"/>
              <a:buChar char="•"/>
            </a:pPr>
            <a:r>
              <a:rPr kumimoji="1" lang="ja-JP" altLang="en-US" dirty="0"/>
              <a:t>確定的影響（組織反応）</a:t>
            </a:r>
          </a:p>
          <a:p>
            <a:pPr marL="171450" indent="-171450">
              <a:buFont typeface="Arial" panose="020B0604020202020204" pitchFamily="34" charset="0"/>
              <a:buChar char="•"/>
            </a:pPr>
            <a:r>
              <a:rPr kumimoji="1" lang="ja-JP" altLang="en-US" dirty="0"/>
              <a:t>しきい値</a:t>
            </a:r>
          </a:p>
          <a:p>
            <a:pPr marL="171450" indent="-171450">
              <a:buFont typeface="Arial" panose="020B0604020202020204" pitchFamily="34" charset="0"/>
              <a:buChar char="•"/>
            </a:pPr>
            <a:r>
              <a:rPr kumimoji="1" lang="ja-JP" altLang="en-US" dirty="0"/>
              <a:t>確率的影響</a:t>
            </a:r>
          </a:p>
          <a:p>
            <a:pPr marL="171450" indent="-171450">
              <a:buFont typeface="Arial" panose="020B0604020202020204" pitchFamily="34" charset="0"/>
              <a:buChar char="•"/>
            </a:pPr>
            <a:r>
              <a:rPr kumimoji="1" lang="ja-JP" altLang="en-US" dirty="0"/>
              <a:t>急性放射線症候群</a:t>
            </a:r>
          </a:p>
          <a:p>
            <a:pPr marL="171450" indent="-171450">
              <a:buFont typeface="Arial" panose="020B0604020202020204" pitchFamily="34" charset="0"/>
              <a:buChar char="•"/>
            </a:pPr>
            <a:r>
              <a:rPr kumimoji="1" lang="ja-JP" altLang="en-US" dirty="0"/>
              <a:t>急性放射線症候群の前駆症状</a:t>
            </a:r>
          </a:p>
          <a:p>
            <a:pPr marL="171450" indent="-171450">
              <a:buFont typeface="Arial" panose="020B0604020202020204" pitchFamily="34" charset="0"/>
              <a:buChar char="•"/>
            </a:pPr>
            <a:r>
              <a:rPr kumimoji="1" lang="ja-JP" altLang="en-US" dirty="0"/>
              <a:t>急性放射線症候群の症状</a:t>
            </a:r>
          </a:p>
          <a:p>
            <a:pPr marL="171450" indent="-171450">
              <a:buFont typeface="Arial" panose="020B0604020202020204" pitchFamily="34" charset="0"/>
              <a:buChar char="•"/>
            </a:pPr>
            <a:r>
              <a:rPr kumimoji="1" lang="ja-JP" altLang="en-US" dirty="0"/>
              <a:t>放射線皮膚障害</a:t>
            </a:r>
          </a:p>
          <a:p>
            <a:pPr marL="171450" indent="-171450">
              <a:buFont typeface="Arial" panose="020B0604020202020204" pitchFamily="34" charset="0"/>
              <a:buChar char="•"/>
            </a:pPr>
            <a:r>
              <a:rPr kumimoji="1" lang="ja-JP" altLang="en-US" dirty="0"/>
              <a:t>放射線皮膚障害の線量と時期</a:t>
            </a:r>
          </a:p>
          <a:p>
            <a:pPr marL="171450" indent="-171450">
              <a:buFont typeface="Arial" panose="020B0604020202020204" pitchFamily="34" charset="0"/>
              <a:buChar char="•"/>
            </a:pPr>
            <a:r>
              <a:rPr kumimoji="1" lang="ja-JP" altLang="en-US" dirty="0"/>
              <a:t>晩発障害</a:t>
            </a:r>
          </a:p>
          <a:p>
            <a:pPr marL="171450" indent="-171450">
              <a:buFont typeface="Arial" panose="020B0604020202020204" pitchFamily="34" charset="0"/>
              <a:buChar char="•"/>
            </a:pPr>
            <a:r>
              <a:rPr kumimoji="1" lang="ja-JP" altLang="en-US" dirty="0"/>
              <a:t>発がんの仕組み</a:t>
            </a:r>
          </a:p>
          <a:p>
            <a:pPr marL="171450" indent="-171450">
              <a:buFont typeface="Arial" panose="020B0604020202020204" pitchFamily="34" charset="0"/>
              <a:buChar char="•"/>
            </a:pPr>
            <a:r>
              <a:rPr kumimoji="1" lang="ja-JP" altLang="en-US" dirty="0"/>
              <a:t>がん発生の過剰相対リスク</a:t>
            </a:r>
          </a:p>
          <a:p>
            <a:pPr marL="171450" indent="-171450">
              <a:buFont typeface="Arial" panose="020B0604020202020204" pitchFamily="34" charset="0"/>
              <a:buChar char="•"/>
            </a:pPr>
            <a:r>
              <a:rPr kumimoji="1" lang="ja-JP" altLang="en-US" dirty="0"/>
              <a:t>放射線によるがんの増加</a:t>
            </a:r>
            <a:endParaRPr kumimoji="1" lang="en-US" altLang="ja-JP" dirty="0"/>
          </a:p>
        </p:txBody>
      </p:sp>
    </p:spTree>
    <p:extLst>
      <p:ext uri="{BB962C8B-B14F-4D97-AF65-F5344CB8AC3E}">
        <p14:creationId xmlns:p14="http://schemas.microsoft.com/office/powerpoint/2010/main" val="1801248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放射線の組織反応（確定的影響）は、それぞれ被ばく後から発現するまでの期間としきい値が決まっています。この表は</a:t>
            </a:r>
            <a:r>
              <a:rPr kumimoji="1" lang="en-US" altLang="ja-JP" dirty="0"/>
              <a:t>ICRP</a:t>
            </a:r>
            <a:r>
              <a:rPr kumimoji="1" lang="ja-JP" altLang="en-US" dirty="0"/>
              <a:t>によって示された、全身</a:t>
            </a:r>
            <a:r>
              <a:rPr kumimoji="1" lang="en-US" altLang="ja-JP" dirty="0"/>
              <a:t>γ</a:t>
            </a:r>
            <a:r>
              <a:rPr kumimoji="1" lang="ja-JP" altLang="en-US" dirty="0"/>
              <a:t>線被ばく後の成人の臓器および組織にかかわる影響の</a:t>
            </a:r>
            <a:r>
              <a:rPr kumimoji="1" lang="en-US" altLang="ja-JP" dirty="0"/>
              <a:t>1%</a:t>
            </a:r>
            <a:r>
              <a:rPr kumimoji="1" lang="ja-JP" altLang="en-US" dirty="0"/>
              <a:t>罹患率に対する、急性吸収線量のしきい値の予測推定値です。</a:t>
            </a:r>
            <a:endParaRPr kumimoji="1" lang="en-US" altLang="ja-JP" dirty="0"/>
          </a:p>
          <a:p>
            <a:pPr indent="143510"/>
            <a:endParaRPr lang="ja-JP" altLang="en-US" dirty="0">
              <a:latin typeface="YuMincho +36p Kana Medium"/>
            </a:endParaRPr>
          </a:p>
          <a:p>
            <a:pPr indent="143510"/>
            <a:r>
              <a:rPr lang="ja-JP">
                <a:latin typeface="YuMincho +36p Kana Medium"/>
              </a:rPr>
              <a:t>出典：</a:t>
            </a:r>
            <a:r>
              <a:rPr lang="en-US" altLang="ja-JP" dirty="0">
                <a:latin typeface="YuMincho +36p Kana Medium"/>
              </a:rPr>
              <a:t>ICRP Publication 118 </a:t>
            </a:r>
            <a:r>
              <a:rPr lang="ja-JP">
                <a:latin typeface="YuMincho +36p Kana Medium"/>
              </a:rPr>
              <a:t>日本語版</a:t>
            </a:r>
            <a:r>
              <a:rPr lang="ja-JP" altLang="en-US">
                <a:latin typeface="YuMincho +36p Kana Medium"/>
              </a:rPr>
              <a:t> P</a:t>
            </a:r>
            <a:r>
              <a:rPr lang="en-US" altLang="ja-JP" dirty="0">
                <a:latin typeface="YuMincho +36p Kana Medium"/>
              </a:rPr>
              <a:t>304より</a:t>
            </a:r>
            <a:r>
              <a:rPr lang="ja-JP">
                <a:latin typeface="YuMincho +36p Kana Medium"/>
              </a:rPr>
              <a:t>抜粋</a:t>
            </a:r>
            <a:endParaRPr lang="ja-JP"/>
          </a:p>
        </p:txBody>
      </p:sp>
    </p:spTree>
    <p:extLst>
      <p:ext uri="{BB962C8B-B14F-4D97-AF65-F5344CB8AC3E}">
        <p14:creationId xmlns:p14="http://schemas.microsoft.com/office/powerpoint/2010/main" val="657733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確率的影響とは、しきい値が存在しないと考えられている影響であり、具体的には、発がんと遺伝的影響です。</a:t>
            </a:r>
          </a:p>
          <a:p>
            <a:r>
              <a:rPr kumimoji="1" lang="ja-JP" altLang="en-US"/>
              <a:t>これらの影響には、細胞の突然変異が関わっています。遺伝的影響の場合、生殖細胞に</a:t>
            </a:r>
            <a:r>
              <a:rPr kumimoji="1" lang="en-US" altLang="ja-JP" dirty="0"/>
              <a:t>1</a:t>
            </a:r>
            <a:r>
              <a:rPr kumimoji="1" lang="ja-JP" altLang="en-US"/>
              <a:t>回、発がんの場合、ひとつの体細胞に数回の突然変異が生じることで起こります。つまり、確率的影響は細胞が一つでも性質を変えれば、発生する可能性があります。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a:t>放射線の被ばく線量と影響の間には、しきい値がなく直線的な関係が成り立つという考え方をを</a:t>
            </a:r>
            <a:r>
              <a:rPr kumimoji="1" lang="en-US" altLang="ja-JP" dirty="0"/>
              <a:t>LNT(Liner non-threshold)</a:t>
            </a:r>
            <a:r>
              <a:rPr kumimoji="1" lang="ja-JP" altLang="en-US"/>
              <a:t>仮説といいます。</a:t>
            </a:r>
            <a:endParaRPr kumimoji="1" lang="en-US" altLang="ja-JP" dirty="0"/>
          </a:p>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a:t>出典：環境省「放射線による健康影響等に関する統一的な基礎資料平成</a:t>
            </a:r>
            <a:r>
              <a:rPr kumimoji="1" lang="en-US" altLang="ja-JP" dirty="0"/>
              <a:t>29</a:t>
            </a:r>
            <a:r>
              <a:rPr kumimoji="1" lang="ja-JP" altLang="en-US"/>
              <a:t>年度版」より改変</a:t>
            </a:r>
          </a:p>
        </p:txBody>
      </p:sp>
    </p:spTree>
    <p:extLst>
      <p:ext uri="{BB962C8B-B14F-4D97-AF65-F5344CB8AC3E}">
        <p14:creationId xmlns:p14="http://schemas.microsoft.com/office/powerpoint/2010/main" val="1347778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a:xfrm>
            <a:off x="685800" y="4913311"/>
            <a:ext cx="5486400" cy="3965645"/>
          </a:xfrm>
        </p:spPr>
        <p:txBody>
          <a:bodyPr/>
          <a:lstStyle/>
          <a:p>
            <a:r>
              <a:rPr kumimoji="1" lang="ja-JP" altLang="en-US" dirty="0"/>
              <a:t>全身に</a:t>
            </a:r>
            <a:r>
              <a:rPr kumimoji="1" lang="en-US" altLang="ja-JP" dirty="0"/>
              <a:t>1</a:t>
            </a:r>
            <a:r>
              <a:rPr kumimoji="1" lang="ja-JP" altLang="en-US" dirty="0"/>
              <a:t>グレイ（</a:t>
            </a:r>
            <a:r>
              <a:rPr kumimoji="1" lang="en-US" altLang="ja-JP" dirty="0"/>
              <a:t>1,000</a:t>
            </a:r>
            <a:r>
              <a:rPr kumimoji="1" lang="ja-JP" altLang="en-US" dirty="0"/>
              <a:t>ミリグレイ）以上の放射線を一度に受けた場合、急性放射線症候群と呼ばれる、一連の臓器障害をきたすことがあります。この時間経過をみると、典型的には、前駆期、潜伏期、発症期の経過をたどり、その後、回復するか、あるいは死に至ります。</a:t>
            </a:r>
          </a:p>
          <a:p>
            <a:r>
              <a:rPr kumimoji="1" lang="ja-JP" altLang="en-US" dirty="0"/>
              <a:t>被ばく後およそ</a:t>
            </a:r>
            <a:r>
              <a:rPr kumimoji="1" lang="en-US" altLang="ja-JP" dirty="0"/>
              <a:t>48</a:t>
            </a:r>
            <a:r>
              <a:rPr kumimoji="1" lang="ja-JP" altLang="en-US" dirty="0"/>
              <a:t>時間以内に見られる前駆症状により、おおよその被ばく量を推定することができます。</a:t>
            </a:r>
          </a:p>
          <a:p>
            <a:r>
              <a:rPr kumimoji="1" lang="en-US" altLang="ja-JP" dirty="0"/>
              <a:t>1</a:t>
            </a:r>
            <a:r>
              <a:rPr kumimoji="1" lang="ja-JP" altLang="en-US" dirty="0"/>
              <a:t>グレイ以上の被ばくで、食欲不振，悪心，嘔吐と言った症状が見られることがあります。</a:t>
            </a:r>
          </a:p>
          <a:p>
            <a:r>
              <a:rPr kumimoji="1" lang="en-US" altLang="ja-JP" dirty="0"/>
              <a:t>4</a:t>
            </a:r>
            <a:r>
              <a:rPr kumimoji="1" lang="ja-JP" altLang="en-US" dirty="0"/>
              <a:t>グレイ以上の被ばくをした場合、頭痛などを訴えることがあります。　</a:t>
            </a:r>
          </a:p>
          <a:p>
            <a:r>
              <a:rPr kumimoji="1" lang="ja-JP" altLang="en-US" dirty="0"/>
              <a:t>下痢や発熱といった症状を示す場合は</a:t>
            </a:r>
            <a:r>
              <a:rPr kumimoji="1" lang="en-US" altLang="ja-JP" dirty="0"/>
              <a:t>6</a:t>
            </a:r>
            <a:r>
              <a:rPr kumimoji="1" lang="ja-JP" altLang="en-US" dirty="0"/>
              <a:t>グレイ以上被ばくした可能性があります。その後、潜伏期を経て、発症期に入ると、被ばくした線量に応じて造血器障害、消化管障害、神経血管障害が現れます。これらの障害は、放射線感受性の高い臓器や組織を中心に現れます。概して線量が多いほど潜伏期は短くなります。</a:t>
            </a:r>
          </a:p>
          <a:p>
            <a:r>
              <a:rPr kumimoji="1" lang="ja-JP" altLang="en-US" dirty="0"/>
              <a:t>皮膚は、大人で</a:t>
            </a:r>
            <a:r>
              <a:rPr kumimoji="1" lang="en-US" altLang="ja-JP" dirty="0"/>
              <a:t>1.3</a:t>
            </a:r>
            <a:r>
              <a:rPr kumimoji="1" lang="ja-JP" altLang="en-US" dirty="0"/>
              <a:t>～</a:t>
            </a:r>
            <a:r>
              <a:rPr kumimoji="1" lang="en-US" altLang="ja-JP" dirty="0"/>
              <a:t>1.8m</a:t>
            </a:r>
            <a:r>
              <a:rPr kumimoji="1" lang="en-US" altLang="ja-JP" baseline="30000" dirty="0"/>
              <a:t>2</a:t>
            </a:r>
            <a:r>
              <a:rPr kumimoji="1" lang="ja-JP" altLang="en-US" dirty="0"/>
              <a:t>と、大きな面積を持つ組織です。被ばく直後に初期皮膚紅斑がでることもありますが、一般には皮膚障害は被ばく後数日以上たってから現れます。</a:t>
            </a:r>
            <a:endParaRPr kumimoji="1" lang="en-US" altLang="ja-JP"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出典：環境省「放射線による健康影響等に関する統一的な基礎資料平成</a:t>
            </a:r>
            <a:r>
              <a:rPr kumimoji="1" lang="en-US" altLang="ja-JP" dirty="0"/>
              <a:t>29</a:t>
            </a:r>
            <a:r>
              <a:rPr kumimoji="1" lang="ja-JP" altLang="en-US" dirty="0"/>
              <a:t>年度版」より改変</a:t>
            </a:r>
          </a:p>
        </p:txBody>
      </p:sp>
    </p:spTree>
    <p:extLst>
      <p:ext uri="{BB962C8B-B14F-4D97-AF65-F5344CB8AC3E}">
        <p14:creationId xmlns:p14="http://schemas.microsoft.com/office/powerpoint/2010/main" val="687042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急性放射線症候群の前駆症状と被ばく線量をまとめた表です。</a:t>
            </a:r>
          </a:p>
          <a:p>
            <a:r>
              <a:rPr kumimoji="1" lang="ja-JP" altLang="en-US" dirty="0"/>
              <a:t>前駆期は被ばく後数分から数時間以内に現れ、</a:t>
            </a:r>
            <a:r>
              <a:rPr kumimoji="1" lang="en-US" altLang="ja-JP" dirty="0"/>
              <a:t>48</a:t>
            </a:r>
            <a:r>
              <a:rPr kumimoji="1" lang="ja-JP" altLang="en-US" dirty="0"/>
              <a:t>時間まで続くことがあります。食欲低下・悪心・嘔吐・下痢が主な前駆症状で、線量が高いほど出現までの時間が短く重篤です。</a:t>
            </a:r>
          </a:p>
          <a:p>
            <a:r>
              <a:rPr kumimoji="1" lang="ja-JP" altLang="en-US" dirty="0"/>
              <a:t>嘔吐であれば、</a:t>
            </a:r>
            <a:r>
              <a:rPr kumimoji="1" lang="en-US" altLang="ja-JP" dirty="0"/>
              <a:t>1〜2Gy</a:t>
            </a:r>
            <a:r>
              <a:rPr kumimoji="1" lang="ja-JP" altLang="en-US" dirty="0"/>
              <a:t>の被ばくの場合、</a:t>
            </a:r>
            <a:r>
              <a:rPr kumimoji="1" lang="en-US" altLang="ja-JP" dirty="0"/>
              <a:t>2</a:t>
            </a:r>
            <a:r>
              <a:rPr kumimoji="1" lang="ja-JP" altLang="en-US" dirty="0"/>
              <a:t>時間以降に</a:t>
            </a:r>
            <a:r>
              <a:rPr kumimoji="1" lang="en-US" altLang="ja-JP" dirty="0"/>
              <a:t>10〜50</a:t>
            </a:r>
            <a:r>
              <a:rPr kumimoji="1" lang="ja-JP" altLang="en-US" dirty="0"/>
              <a:t>％に症状が出現し、</a:t>
            </a:r>
            <a:r>
              <a:rPr kumimoji="1" lang="en-US" altLang="ja-JP" dirty="0"/>
              <a:t>2〜4Gy</a:t>
            </a:r>
            <a:r>
              <a:rPr kumimoji="1" lang="ja-JP" altLang="en-US" dirty="0"/>
              <a:t>では</a:t>
            </a:r>
            <a:r>
              <a:rPr kumimoji="1" lang="en-US" altLang="ja-JP" dirty="0"/>
              <a:t>1〜2</a:t>
            </a:r>
            <a:r>
              <a:rPr kumimoji="1" lang="ja-JP" altLang="en-US" dirty="0"/>
              <a:t>時間以降に</a:t>
            </a:r>
            <a:r>
              <a:rPr kumimoji="1" lang="en-US" altLang="ja-JP" dirty="0"/>
              <a:t>70〜90</a:t>
            </a:r>
            <a:r>
              <a:rPr kumimoji="1" lang="ja-JP" altLang="en-US" dirty="0"/>
              <a:t>％、</a:t>
            </a:r>
            <a:r>
              <a:rPr kumimoji="1" lang="en-US" altLang="ja-JP" dirty="0"/>
              <a:t>4〜6Gy</a:t>
            </a:r>
            <a:r>
              <a:rPr kumimoji="1" lang="ja-JP" altLang="en-US" dirty="0"/>
              <a:t>では</a:t>
            </a:r>
            <a:r>
              <a:rPr kumimoji="1" lang="en-US" altLang="ja-JP" dirty="0"/>
              <a:t>1</a:t>
            </a:r>
            <a:r>
              <a:rPr kumimoji="1" lang="ja-JP" altLang="en-US" dirty="0"/>
              <a:t>時間以内に</a:t>
            </a:r>
            <a:r>
              <a:rPr kumimoji="1" lang="en-US" altLang="ja-JP" dirty="0"/>
              <a:t>100</a:t>
            </a:r>
            <a:r>
              <a:rPr kumimoji="1" lang="ja-JP" altLang="en-US" dirty="0"/>
              <a:t>％、</a:t>
            </a:r>
            <a:r>
              <a:rPr kumimoji="1" lang="en-US" altLang="ja-JP" dirty="0"/>
              <a:t>6〜8Gy</a:t>
            </a:r>
            <a:r>
              <a:rPr kumimoji="1" lang="ja-JP" altLang="en-US" dirty="0"/>
              <a:t>では</a:t>
            </a:r>
            <a:r>
              <a:rPr kumimoji="1" lang="en-US" altLang="ja-JP" dirty="0"/>
              <a:t>30</a:t>
            </a:r>
            <a:r>
              <a:rPr kumimoji="1" lang="ja-JP" altLang="en-US" dirty="0"/>
              <a:t>分以内に</a:t>
            </a:r>
            <a:r>
              <a:rPr kumimoji="1" lang="en-US" altLang="ja-JP" dirty="0"/>
              <a:t>100</a:t>
            </a:r>
            <a:r>
              <a:rPr kumimoji="1" lang="ja-JP" altLang="en-US" dirty="0"/>
              <a:t>％、</a:t>
            </a:r>
            <a:r>
              <a:rPr kumimoji="1" lang="en-US" altLang="ja-JP" dirty="0"/>
              <a:t>8Gy</a:t>
            </a:r>
            <a:r>
              <a:rPr kumimoji="1" lang="ja-JP" altLang="en-US" dirty="0"/>
              <a:t>以上では</a:t>
            </a:r>
            <a:r>
              <a:rPr kumimoji="1" lang="en-US" altLang="ja-JP" dirty="0"/>
              <a:t>10</a:t>
            </a:r>
            <a:r>
              <a:rPr kumimoji="1" lang="ja-JP" altLang="en-US" dirty="0"/>
              <a:t>分以内に</a:t>
            </a:r>
            <a:r>
              <a:rPr kumimoji="1" lang="en-US" altLang="ja-JP" dirty="0"/>
              <a:t>100</a:t>
            </a:r>
            <a:r>
              <a:rPr kumimoji="1" lang="ja-JP" altLang="en-US" dirty="0"/>
              <a:t>％に症状が出現します。</a:t>
            </a:r>
          </a:p>
        </p:txBody>
      </p:sp>
    </p:spTree>
    <p:extLst>
      <p:ext uri="{BB962C8B-B14F-4D97-AF65-F5344CB8AC3E}">
        <p14:creationId xmlns:p14="http://schemas.microsoft.com/office/powerpoint/2010/main" val="227536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急性放射線症の症状は主に骨髄障害、消化管障害、中枢神経・循環器障害、皮膚障害に分けられます。</a:t>
            </a:r>
          </a:p>
          <a:p>
            <a:r>
              <a:rPr kumimoji="1" lang="ja-JP" altLang="en-US"/>
              <a:t>骨髄障害は、被ばく後に白血球、血小板が減少し、感染症、敗血症、出血症状を引き起こします。</a:t>
            </a:r>
          </a:p>
          <a:p>
            <a:r>
              <a:rPr kumimoji="1" lang="ja-JP" altLang="en-US"/>
              <a:t>致死的な線量の被ばくの場合、脳浮腫や血圧低下などの中枢神経と循環器障害が起こり、意識障害となります。</a:t>
            </a:r>
          </a:p>
          <a:p>
            <a:r>
              <a:rPr kumimoji="1" lang="ja-JP" altLang="en-US"/>
              <a:t>皮膚障害も被ばく線量に応じて、紅斑、水疱、びらん、潰瘍、壊死といった症状が出現します。</a:t>
            </a:r>
          </a:p>
        </p:txBody>
      </p:sp>
    </p:spTree>
    <p:extLst>
      <p:ext uri="{BB962C8B-B14F-4D97-AF65-F5344CB8AC3E}">
        <p14:creationId xmlns:p14="http://schemas.microsoft.com/office/powerpoint/2010/main" val="180480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放射線による皮膚障害は、症状が熱傷に似ているため、放射線熱傷ともいいます。</a:t>
            </a:r>
            <a:r>
              <a:rPr kumimoji="1" lang="en-US" altLang="ja-JP" dirty="0" err="1"/>
              <a:t>γ</a:t>
            </a:r>
            <a:r>
              <a:rPr kumimoji="1" lang="ja-JP" altLang="en-US" dirty="0"/>
              <a:t>線は皮膚の基底細胞層まで透過するため、皮膚障害を発症します。透過力の弱い</a:t>
            </a:r>
            <a:r>
              <a:rPr kumimoji="1" lang="el-GR" altLang="ja-JP" dirty="0"/>
              <a:t>α</a:t>
            </a:r>
            <a:r>
              <a:rPr kumimoji="1" lang="ja-JP" altLang="en-US"/>
              <a:t>線は角質層で</a:t>
            </a:r>
            <a:r>
              <a:rPr kumimoji="1" lang="ja-JP" altLang="en-US" dirty="0"/>
              <a:t>止まってしまうので影響を及ぼすことはありませんが、</a:t>
            </a:r>
            <a:r>
              <a:rPr kumimoji="1" lang="el-GR" altLang="ja-JP" dirty="0"/>
              <a:t>β</a:t>
            </a:r>
            <a:r>
              <a:rPr kumimoji="1" lang="ja-JP" altLang="en-US" dirty="0"/>
              <a:t>線を出す放射性物質が大量に体表面に付着し、長く放置された場合は、皮膚の放射線感受性の高い基底細胞層や毛根細胞に影響を及ぼすこともあります。</a:t>
            </a:r>
          </a:p>
          <a:p>
            <a:r>
              <a:rPr kumimoji="1" lang="ja-JP" altLang="en-US" dirty="0"/>
              <a:t>皮膚障害では、被ばくの線量と面積が予後を大きく左右する因子です。</a:t>
            </a:r>
          </a:p>
          <a:p>
            <a:r>
              <a:rPr kumimoji="1" lang="ja-JP" altLang="en-US" dirty="0"/>
              <a:t>初発症状は発赤（初期紅斑）で、通常は一過性です。およそ</a:t>
            </a:r>
            <a:r>
              <a:rPr kumimoji="1" lang="en-US" altLang="ja-JP" dirty="0"/>
              <a:t>2</a:t>
            </a:r>
            <a:r>
              <a:rPr kumimoji="1" lang="ja-JP" altLang="en-US" dirty="0"/>
              <a:t>～</a:t>
            </a:r>
            <a:r>
              <a:rPr kumimoji="1" lang="en-US" altLang="ja-JP" dirty="0"/>
              <a:t>3 </a:t>
            </a:r>
            <a:r>
              <a:rPr kumimoji="1" lang="en-US" altLang="ja-JP" dirty="0" err="1"/>
              <a:t>Gy</a:t>
            </a:r>
            <a:r>
              <a:rPr kumimoji="1" lang="ja-JP" altLang="en-US" dirty="0"/>
              <a:t>（グレイ）の被ばくから現れます。線量により数日から</a:t>
            </a:r>
            <a:r>
              <a:rPr kumimoji="1" lang="en-US" altLang="ja-JP" dirty="0"/>
              <a:t>1</a:t>
            </a:r>
            <a:r>
              <a:rPr kumimoji="1" lang="ja-JP" altLang="en-US" dirty="0"/>
              <a:t>～</a:t>
            </a:r>
            <a:r>
              <a:rPr kumimoji="1" lang="en-US" altLang="ja-JP" dirty="0"/>
              <a:t>2</a:t>
            </a:r>
            <a:r>
              <a:rPr kumimoji="1" lang="ja-JP" altLang="en-US" dirty="0"/>
              <a:t>週間の</a:t>
            </a:r>
            <a:r>
              <a:rPr kumimoji="1" lang="ja-JP" altLang="en-US" dirty="0" err="1"/>
              <a:t>を</a:t>
            </a:r>
            <a:r>
              <a:rPr kumimoji="1" lang="ja-JP" altLang="en-US" dirty="0"/>
              <a:t>経て、脱毛、色素沈着、落屑、水疱、潰瘍、壊死が生じます。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出典：環境省「放射線による健康影響等に関する統一的な基礎資料平成</a:t>
            </a:r>
            <a:r>
              <a:rPr kumimoji="1" lang="en-US" altLang="ja-JP" dirty="0"/>
              <a:t>29</a:t>
            </a:r>
            <a:r>
              <a:rPr kumimoji="1" lang="ja-JP" altLang="en-US" dirty="0"/>
              <a:t>年度版」</a:t>
            </a:r>
          </a:p>
        </p:txBody>
      </p:sp>
    </p:spTree>
    <p:extLst>
      <p:ext uri="{BB962C8B-B14F-4D97-AF65-F5344CB8AC3E}">
        <p14:creationId xmlns:p14="http://schemas.microsoft.com/office/powerpoint/2010/main" val="3190614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放射線による局所の皮膚障害は、熱傷の症状と似ており、放射線熱傷とも呼ばれます。しかし、その発症のメカニズムは異なります。</a:t>
            </a:r>
          </a:p>
          <a:p>
            <a:r>
              <a:rPr kumimoji="1" lang="ja-JP" altLang="en-US"/>
              <a:t>熱傷は、高温によるタンパク凝固、細胞代謝障害、局所循環障害が原因となり、受傷直後から痛みや水疱、びらんなどの症状が出現します。</a:t>
            </a:r>
          </a:p>
          <a:p>
            <a:r>
              <a:rPr kumimoji="1" lang="ja-JP" altLang="en-US"/>
              <a:t>放射線熱傷の場合は、皮膚の基底細胞が放射線による影響を受けた結果、細胞分裂ができなくなり、皮膚細胞が再生されなくなるために症状が出現します。このため、始めは痛みの症状はなく、症状の出現にも時間がかかります。</a:t>
            </a:r>
          </a:p>
        </p:txBody>
      </p:sp>
    </p:spTree>
    <p:extLst>
      <p:ext uri="{BB962C8B-B14F-4D97-AF65-F5344CB8AC3E}">
        <p14:creationId xmlns:p14="http://schemas.microsoft.com/office/powerpoint/2010/main" val="2616709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国際放射線防護委員会（</a:t>
            </a:r>
            <a:r>
              <a:rPr kumimoji="1" lang="en-US" altLang="ja-JP" dirty="0"/>
              <a:t>ICRP</a:t>
            </a:r>
            <a:r>
              <a:rPr kumimoji="1" lang="ja-JP" altLang="en-US"/>
              <a:t>）などが放射線皮膚障害のしきい線量、症状の出現時間をまとめています。</a:t>
            </a:r>
          </a:p>
          <a:p>
            <a:r>
              <a:rPr kumimoji="1" lang="ja-JP" altLang="en-US"/>
              <a:t>皮膚障害も被ばく線量が高くなればなるほど症状は重篤になります。さらに、症状の出現が遅いため、被ばく直後に皮膚障害の程度を判断するのは、非常に困難です。</a:t>
            </a:r>
          </a:p>
          <a:p>
            <a:r>
              <a:rPr kumimoji="1" lang="ja-JP" altLang="en-US"/>
              <a:t>紅斑は、被ばくから２週間ほどの時間を経て出現します。</a:t>
            </a:r>
          </a:p>
          <a:p>
            <a:r>
              <a:rPr kumimoji="1" lang="en-US" altLang="ja-JP" dirty="0"/>
              <a:t>3Gy</a:t>
            </a:r>
            <a:r>
              <a:rPr kumimoji="1" lang="ja-JP" altLang="en-US"/>
              <a:t>以上の被ばくで脱毛が起こります。</a:t>
            </a:r>
            <a:r>
              <a:rPr kumimoji="1" lang="en-US" altLang="ja-JP" dirty="0"/>
              <a:t>8〜12Gy</a:t>
            </a:r>
            <a:r>
              <a:rPr kumimoji="1" lang="ja-JP" altLang="en-US"/>
              <a:t>では乾性落屑が起こり、</a:t>
            </a:r>
            <a:r>
              <a:rPr kumimoji="1" lang="en-US" altLang="ja-JP" dirty="0"/>
              <a:t>15〜20Gy</a:t>
            </a:r>
            <a:r>
              <a:rPr kumimoji="1" lang="ja-JP" altLang="en-US"/>
              <a:t>では湿性落屑や水疱が出現します。</a:t>
            </a:r>
          </a:p>
          <a:p>
            <a:r>
              <a:rPr kumimoji="1" lang="en-US" altLang="ja-JP" dirty="0"/>
              <a:t>20Gy</a:t>
            </a:r>
            <a:r>
              <a:rPr kumimoji="1" lang="ja-JP" altLang="en-US"/>
              <a:t>以上では潰瘍が出現し、</a:t>
            </a:r>
            <a:r>
              <a:rPr kumimoji="1" lang="en-US" altLang="ja-JP" dirty="0"/>
              <a:t>25Gy</a:t>
            </a:r>
            <a:r>
              <a:rPr kumimoji="1" lang="ja-JP" altLang="en-US"/>
              <a:t>以上では壊死します。潰瘍や壊死などの皮膚障害は、非常に治癒が難しく、一旦症状が軽快しても再び潰瘍が出現する等の難治性、再発性といった特徴があります。</a:t>
            </a:r>
          </a:p>
        </p:txBody>
      </p:sp>
    </p:spTree>
    <p:extLst>
      <p:ext uri="{BB962C8B-B14F-4D97-AF65-F5344CB8AC3E}">
        <p14:creationId xmlns:p14="http://schemas.microsoft.com/office/powerpoint/2010/main" val="1942045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放射線被ばく後、数ヶ月以上経過した後に現れる影響を晩発障害といい、皮膚障害（表皮の萎縮、色素沈着など）、白内障、がん（白血病を含む）などの症状があります。</a:t>
            </a:r>
          </a:p>
          <a:p>
            <a:r>
              <a:rPr kumimoji="1" lang="ja-JP" altLang="en-US"/>
              <a:t>軽度の白内障である水晶体の混濁は</a:t>
            </a:r>
            <a:r>
              <a:rPr kumimoji="1" lang="en-US" altLang="ja-JP" dirty="0"/>
              <a:t>500mSv</a:t>
            </a:r>
            <a:r>
              <a:rPr kumimoji="1" lang="ja-JP" altLang="en-US"/>
              <a:t>から発症し、白内障は</a:t>
            </a:r>
            <a:r>
              <a:rPr kumimoji="1" lang="en-US" altLang="ja-JP" dirty="0"/>
              <a:t>2,000mSv</a:t>
            </a:r>
            <a:r>
              <a:rPr kumimoji="1" lang="ja-JP" altLang="en-US"/>
              <a:t>以上の線量を受けた場合に発症します。</a:t>
            </a:r>
          </a:p>
          <a:p>
            <a:r>
              <a:rPr kumimoji="1" lang="ja-JP" altLang="en-US"/>
              <a:t>急性障害を起こさない程度の放射線を被ばくした場合でも、数年から数十年経過した後にがんを発症することがあります。原爆被爆者の追跡調査によると、がんによる死亡リスクは</a:t>
            </a:r>
            <a:r>
              <a:rPr kumimoji="1" lang="en-US" altLang="ja-JP" dirty="0"/>
              <a:t>100-200mSv</a:t>
            </a:r>
            <a:r>
              <a:rPr kumimoji="1" lang="ja-JP" altLang="en-US"/>
              <a:t>以上では放射線の被ばく線量に正比例していますが、それ以下の被ばくについては確認されていません。</a:t>
            </a:r>
          </a:p>
          <a:p>
            <a:r>
              <a:rPr kumimoji="1" lang="ja-JP" altLang="en-US"/>
              <a:t>また、遺伝的影響も人では確認されていません。</a:t>
            </a:r>
            <a:endParaRPr kumimoji="1" lang="en-US" altLang="ja-JP" dirty="0"/>
          </a:p>
          <a:p>
            <a:r>
              <a:rPr kumimoji="1" lang="ja-JP" altLang="en-US"/>
              <a:t>出典：環境省「放射線による健康影響等に関する統一的な基礎資料平成</a:t>
            </a:r>
            <a:r>
              <a:rPr kumimoji="1" lang="en-US" altLang="ja-JP" dirty="0"/>
              <a:t>29</a:t>
            </a:r>
            <a:r>
              <a:rPr kumimoji="1" lang="ja-JP" altLang="en-US"/>
              <a:t>年度版」</a:t>
            </a:r>
          </a:p>
        </p:txBody>
      </p:sp>
    </p:spTree>
    <p:extLst>
      <p:ext uri="{BB962C8B-B14F-4D97-AF65-F5344CB8AC3E}">
        <p14:creationId xmlns:p14="http://schemas.microsoft.com/office/powerpoint/2010/main" val="4202723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放射線ばかりではなく、様々な化学物質や紫外線等にも</a:t>
            </a:r>
            <a:r>
              <a:rPr kumimoji="1" lang="en-US" altLang="ja-JP" dirty="0"/>
              <a:t>DNA </a:t>
            </a:r>
            <a:r>
              <a:rPr kumimoji="1" lang="ja-JP" altLang="en-US"/>
              <a:t>を傷つける作用があります。しかし、細胞には傷ついた</a:t>
            </a:r>
            <a:r>
              <a:rPr kumimoji="1" lang="en-US" altLang="ja-JP" dirty="0"/>
              <a:t>DNA </a:t>
            </a:r>
            <a:r>
              <a:rPr kumimoji="1" lang="ja-JP" altLang="en-US"/>
              <a:t>を修復する仕組みがあり、大抵の傷はすぐに元どおりに修復され、また修復に失敗した場合でも、その細胞を排除する機能が体には備わっています。</a:t>
            </a:r>
          </a:p>
          <a:p>
            <a:r>
              <a:rPr kumimoji="1" lang="ja-JP" altLang="en-US"/>
              <a:t>ごく稀に、修復し損なった細胞が、変異細胞として体の中に生き残ることがあります。こうしたがんの芽は生じては消え、消えては生じといったことを繰り返します。その中でたまたま生き残った細胞に遺伝子の変異が蓄積し、がん細胞となることがありますが、それには長い時間が掛かります。</a:t>
            </a:r>
          </a:p>
          <a:p>
            <a:r>
              <a:rPr kumimoji="1" lang="ja-JP" altLang="en-US"/>
              <a:t>出典：環境省「放射線による健康影響等に関する統一的な基礎資料平成</a:t>
            </a:r>
            <a:r>
              <a:rPr kumimoji="1" lang="en-US" altLang="ja-JP" dirty="0"/>
              <a:t>29</a:t>
            </a:r>
            <a:r>
              <a:rPr kumimoji="1" lang="ja-JP" altLang="en-US"/>
              <a:t>年度版」より改変</a:t>
            </a:r>
          </a:p>
        </p:txBody>
      </p:sp>
    </p:spTree>
    <p:extLst>
      <p:ext uri="{BB962C8B-B14F-4D97-AF65-F5344CB8AC3E}">
        <p14:creationId xmlns:p14="http://schemas.microsoft.com/office/powerpoint/2010/main" val="263502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a:xfrm>
            <a:off x="685800" y="4913311"/>
            <a:ext cx="5486400" cy="3771901"/>
          </a:xfrm>
        </p:spPr>
        <p:txBody>
          <a:bodyPr/>
          <a:lstStyle/>
          <a:p>
            <a:r>
              <a:rPr kumimoji="1" lang="ja-JP" altLang="en-US" dirty="0"/>
              <a:t>放射線を受ける事を放射線被ばくと言います。</a:t>
            </a:r>
            <a:endParaRPr kumimoji="1" lang="en-US" altLang="ja-JP" dirty="0"/>
          </a:p>
          <a:p>
            <a:r>
              <a:rPr kumimoji="1" lang="ja-JP" altLang="en-US" dirty="0"/>
              <a:t>体の外から放射線を浴びるのが外部被ばく、放射性物質を体内に取り込んで体の中から放射線を浴びることが内部被ばくです。</a:t>
            </a:r>
            <a:endParaRPr kumimoji="1" lang="en-US" altLang="ja-JP" dirty="0"/>
          </a:p>
          <a:p>
            <a:r>
              <a:rPr kumimoji="1" lang="ja-JP" altLang="en-US" dirty="0"/>
              <a:t>外部被ばくには、全身あるいは体幹部の重要な臓器の大部分を被ばくする全身被ばくと、手指や四肢の一部など身体の一部分だけを被ばくする局所被ばくがあります。局所被ばくでは、被ばくした部分の皮膚や骨の影響が現れます。</a:t>
            </a:r>
            <a:endParaRPr kumimoji="1" lang="en-US" altLang="ja-JP" dirty="0"/>
          </a:p>
          <a:p>
            <a:r>
              <a:rPr kumimoji="1" lang="ja-JP" altLang="en-US" dirty="0"/>
              <a:t>内部被ばくには、吸入摂取、経口摂取、経皮（創傷）吸収の</a:t>
            </a:r>
            <a:r>
              <a:rPr kumimoji="1" lang="en-US" altLang="ja-JP" dirty="0"/>
              <a:t>3</a:t>
            </a:r>
            <a:r>
              <a:rPr kumimoji="1" lang="ja-JP" altLang="en-US" dirty="0" err="1"/>
              <a:t>つの</a:t>
            </a:r>
            <a:r>
              <a:rPr kumimoji="1" lang="ja-JP" altLang="en-US" dirty="0"/>
              <a:t>経路があります。</a:t>
            </a:r>
            <a:endParaRPr kumimoji="1" lang="en-US" altLang="ja-JP" dirty="0"/>
          </a:p>
          <a:p>
            <a:r>
              <a:rPr kumimoji="1" lang="ja-JP" altLang="en-US" dirty="0"/>
              <a:t>放射性物質が体の表面や衣服等に付着した状態が汚染です。頭部や顔面に体表面汚染がある場合は、噴霧あるいは放出された放射性物質を吸入したり、放射性物質が浮遊していた空間に滞在していた可能性があるため、内部被ばくの可能性を考えます。</a:t>
            </a:r>
            <a:endParaRPr kumimoji="1" lang="en-US" altLang="ja-JP" dirty="0"/>
          </a:p>
          <a:p>
            <a:r>
              <a:rPr kumimoji="1" lang="ja-JP" altLang="en-US" dirty="0"/>
              <a:t>体表面汚染のある部位からは、放射線を検知できますが、局所被ばくの症状が出現するほどの被ばくは通常はありません。ただし、とてもエネルギーが高い放射性物質が高濃度に付着した場合は、皮膚が外部被ばくすることもあります。表面汚染がある人から、周囲の人が外部被ばくするのはとても低いレベルです。</a:t>
            </a:r>
            <a:endParaRPr kumimoji="1" lang="en-US" altLang="ja-JP" dirty="0"/>
          </a:p>
          <a:p>
            <a:r>
              <a:rPr kumimoji="1" lang="ja-JP" altLang="en-US" dirty="0"/>
              <a:t>汚染に接触すると汚染拡大するため、注意が必要です。</a:t>
            </a:r>
          </a:p>
        </p:txBody>
      </p:sp>
    </p:spTree>
    <p:extLst>
      <p:ext uri="{BB962C8B-B14F-4D97-AF65-F5344CB8AC3E}">
        <p14:creationId xmlns:p14="http://schemas.microsoft.com/office/powerpoint/2010/main" val="607551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lang="ja-JP" altLang="en-US"/>
              <a:t>原爆被爆者を対象に、どれだけの線量をどこに受けるとがんのリスクが増加するかを調べたものです。横軸は、原爆投下時の高線量率一回被ばくによる臓器吸収線量で、縦軸は、過剰相対リスクです。相対リスクは、被ばくしていない集団と比べて、被ばくした集団ではどのくらいがん発症のリスクが増加したかを調べたものです。相対リスクが１であれば影響がないことになります。過剰相対リスクは、相対リスクから１を引いたもので、過剰リスクだけを示したものです。</a:t>
            </a:r>
            <a:endParaRPr lang="en-US" altLang="ja-JP" dirty="0"/>
          </a:p>
          <a:p>
            <a:r>
              <a:rPr lang="ja-JP" altLang="en-US"/>
              <a:t>例えば、臓器吸収線量が</a:t>
            </a:r>
            <a:r>
              <a:rPr lang="en-US" altLang="ja-JP" dirty="0"/>
              <a:t>2Gy</a:t>
            </a:r>
            <a:r>
              <a:rPr lang="ja-JP" altLang="en-US"/>
              <a:t>の場合は、皮膚がんの過剰相対リスクは</a:t>
            </a:r>
            <a:r>
              <a:rPr lang="en-US" altLang="ja-JP" dirty="0"/>
              <a:t>1.5</a:t>
            </a:r>
            <a:r>
              <a:rPr lang="ja-JP" altLang="en-US"/>
              <a:t>となっています。放射線を受けなかった集団と比べて</a:t>
            </a:r>
            <a:r>
              <a:rPr lang="en-US" altLang="ja-JP" dirty="0"/>
              <a:t>1.5</a:t>
            </a:r>
            <a:r>
              <a:rPr lang="ja-JP" altLang="en-US"/>
              <a:t>倍のリスクが過剰に発症していることを意味しています。つまり、</a:t>
            </a:r>
            <a:r>
              <a:rPr lang="en-US" altLang="ja-JP" dirty="0"/>
              <a:t>2Gy</a:t>
            </a:r>
            <a:r>
              <a:rPr lang="ja-JP" altLang="en-US"/>
              <a:t>被ばくした集団では皮膚がんの発症リスクは、放射線を受けていない集団（</a:t>
            </a:r>
            <a:r>
              <a:rPr lang="en-US" altLang="ja-JP" dirty="0"/>
              <a:t>1</a:t>
            </a:r>
            <a:r>
              <a:rPr lang="ja-JP" altLang="en-US"/>
              <a:t>倍）の</a:t>
            </a:r>
            <a:r>
              <a:rPr lang="en-US" altLang="ja-JP" dirty="0"/>
              <a:t>2.5</a:t>
            </a:r>
            <a:r>
              <a:rPr lang="ja-JP" altLang="en-US"/>
              <a:t>倍（</a:t>
            </a:r>
            <a:r>
              <a:rPr lang="en-US" altLang="ja-JP" dirty="0"/>
              <a:t>1</a:t>
            </a:r>
            <a:r>
              <a:rPr lang="ja-JP" altLang="en-US"/>
              <a:t>＋</a:t>
            </a:r>
            <a:r>
              <a:rPr lang="en-US" altLang="ja-JP" dirty="0"/>
              <a:t>1.5</a:t>
            </a:r>
            <a:r>
              <a:rPr lang="ja-JP" altLang="en-US"/>
              <a:t>）となります。</a:t>
            </a:r>
            <a:endParaRPr lang="en-US" altLang="ja-JP" dirty="0"/>
          </a:p>
          <a:p>
            <a:r>
              <a:rPr kumimoji="1" lang="ja-JP" altLang="en-US"/>
              <a:t>こうした疫学研究の結果から、乳腺、皮膚、結腸等は、放射線によってがんが出やすい組織・臓器であることが分かりました。国際放射線防護委員会（</a:t>
            </a:r>
            <a:r>
              <a:rPr kumimoji="1" lang="en-US" altLang="ja-JP" dirty="0"/>
              <a:t>ICRP</a:t>
            </a:r>
            <a:r>
              <a:rPr kumimoji="1" lang="ja-JP" altLang="en-US"/>
              <a:t>）の</a:t>
            </a:r>
            <a:r>
              <a:rPr kumimoji="1" lang="en-US" altLang="ja-JP" dirty="0"/>
              <a:t>2007 </a:t>
            </a:r>
            <a:r>
              <a:rPr kumimoji="1" lang="ja-JP" altLang="en-US"/>
              <a:t>年勧告では、臓器の感受性やがんの致死性等も考慮し、組織加重係数を定めています。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出典：環境省「放射線による健康影響等に関する統一的な基礎資料平成</a:t>
            </a:r>
            <a:r>
              <a:rPr kumimoji="1" lang="en-US" altLang="ja-JP" dirty="0"/>
              <a:t>29</a:t>
            </a:r>
            <a:r>
              <a:rPr kumimoji="1" lang="ja-JP" altLang="en-US"/>
              <a:t>年度版」より改変</a:t>
            </a:r>
          </a:p>
        </p:txBody>
      </p:sp>
    </p:spTree>
    <p:extLst>
      <p:ext uri="{BB962C8B-B14F-4D97-AF65-F5344CB8AC3E}">
        <p14:creationId xmlns:p14="http://schemas.microsoft.com/office/powerpoint/2010/main" val="855532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がんは放射線だけでなく、食事、喫煙、ウィルス、大気汚染など様々な要因によって発症すると考えられます。起こった個々のがんが放射線によるものであると特定することはできません。従って、放射線でがんが起きているかどうかを検証するには、多くの 集団において、受けた線量とともにがんが起こる確率も上昇するかどうかを調べる必要があります。</a:t>
            </a:r>
          </a:p>
          <a:p>
            <a:r>
              <a:rPr kumimoji="1" lang="ja-JP" altLang="en-US"/>
              <a:t>原爆被爆者 を主とした疫学調査では、およそ </a:t>
            </a:r>
            <a:r>
              <a:rPr kumimoji="1" lang="en-US" altLang="ja-JP" dirty="0"/>
              <a:t>100</a:t>
            </a:r>
            <a:r>
              <a:rPr kumimoji="1" lang="ja-JP" altLang="en-US"/>
              <a:t>ミリシーベルト以上の線量では、線量とともにがん死亡が増加することが確認されています。およそ</a:t>
            </a:r>
            <a:r>
              <a:rPr kumimoji="1" lang="en-US" altLang="ja-JP" dirty="0"/>
              <a:t>100</a:t>
            </a:r>
            <a:r>
              <a:rPr kumimoji="1" lang="ja-JP" altLang="en-US"/>
              <a:t>ミリシーベルトまでの線量では、放射線とがんについての研究結果に一貫性はなく、放射線によりがん死亡が増えることを示す明確な証拠はありません。しかしながら放射線防護の目的のための慎重な考え方として、年間</a:t>
            </a:r>
            <a:r>
              <a:rPr kumimoji="1" lang="en-US" altLang="ja-JP" dirty="0"/>
              <a:t>100</a:t>
            </a:r>
            <a:r>
              <a:rPr kumimoji="1" lang="ja-JP" altLang="en-US"/>
              <a:t>ミリシーベルトまでゆっくりと被 ばくする場合、放射線によるがん死亡が</a:t>
            </a:r>
            <a:r>
              <a:rPr kumimoji="1" lang="en-US" altLang="ja-JP" dirty="0"/>
              <a:t>1,000</a:t>
            </a:r>
            <a:r>
              <a:rPr kumimoji="1" lang="ja-JP" altLang="en-US"/>
              <a:t>ミリシーベルトあたりおよそ</a:t>
            </a:r>
            <a:r>
              <a:rPr kumimoji="1" lang="en-US" altLang="ja-JP" dirty="0"/>
              <a:t>5</a:t>
            </a:r>
            <a:r>
              <a:rPr kumimoji="1" lang="ja-JP" altLang="en-US"/>
              <a:t>％であるとされており、国際放射線防護委員会（</a:t>
            </a:r>
            <a:r>
              <a:rPr kumimoji="1" lang="en-US" altLang="ja-JP" dirty="0"/>
              <a:t>ICRP</a:t>
            </a:r>
            <a:r>
              <a:rPr kumimoji="1" lang="ja-JP" altLang="en-US"/>
              <a:t>）もこれを妥当であるとしています。</a:t>
            </a:r>
          </a:p>
          <a:p>
            <a:r>
              <a:rPr kumimoji="1" lang="ja-JP" altLang="en-US"/>
              <a:t>日本人は元々約</a:t>
            </a:r>
            <a:r>
              <a:rPr kumimoji="1" lang="en-US" altLang="ja-JP" dirty="0"/>
              <a:t>30</a:t>
            </a:r>
            <a:r>
              <a:rPr kumimoji="1" lang="ja-JP" altLang="en-US"/>
              <a:t>％（</a:t>
            </a:r>
            <a:r>
              <a:rPr kumimoji="1" lang="en-US" altLang="ja-JP" dirty="0"/>
              <a:t>1,000</a:t>
            </a:r>
            <a:r>
              <a:rPr kumimoji="1" lang="ja-JP" altLang="en-US"/>
              <a:t>人のうち</a:t>
            </a:r>
            <a:r>
              <a:rPr kumimoji="1" lang="en-US" altLang="ja-JP" dirty="0"/>
              <a:t>300</a:t>
            </a:r>
            <a:r>
              <a:rPr kumimoji="1" lang="ja-JP" altLang="en-US"/>
              <a:t>人）ががんで亡くなっています。この国際的な推定値を用いると、 仮に</a:t>
            </a:r>
            <a:r>
              <a:rPr kumimoji="1" lang="en-US" altLang="ja-JP" dirty="0"/>
              <a:t>1,000</a:t>
            </a:r>
            <a:r>
              <a:rPr kumimoji="1" lang="ja-JP" altLang="en-US"/>
              <a:t>人の方が</a:t>
            </a:r>
            <a:r>
              <a:rPr kumimoji="1" lang="en-US" altLang="ja-JP" dirty="0"/>
              <a:t>100</a:t>
            </a:r>
            <a:r>
              <a:rPr kumimoji="1" lang="ja-JP" altLang="en-US"/>
              <a:t>ミリシーベルト</a:t>
            </a:r>
            <a:r>
              <a:rPr kumimoji="1" lang="en-US" altLang="ja-JP" baseline="30000" dirty="0"/>
              <a:t>※</a:t>
            </a:r>
            <a:r>
              <a:rPr kumimoji="1" lang="ja-JP" altLang="en-US"/>
              <a:t>の線量を受けたとすると、生涯にがんで亡くなる方が</a:t>
            </a:r>
            <a:r>
              <a:rPr kumimoji="1" lang="en-US" altLang="ja-JP" dirty="0"/>
              <a:t>300</a:t>
            </a:r>
            <a:r>
              <a:rPr kumimoji="1" lang="ja-JP" altLang="en-US"/>
              <a:t>人から</a:t>
            </a:r>
            <a:r>
              <a:rPr kumimoji="1" lang="en-US" altLang="ja-JP" dirty="0"/>
              <a:t>305</a:t>
            </a:r>
            <a:r>
              <a:rPr kumimoji="1" lang="ja-JP" altLang="en-US"/>
              <a:t>人に増加すると計 算 できます。ただし、</a:t>
            </a:r>
            <a:r>
              <a:rPr kumimoji="1" lang="en-US" altLang="ja-JP" dirty="0"/>
              <a:t>ICRP</a:t>
            </a:r>
            <a:r>
              <a:rPr kumimoji="1" lang="ja-JP" altLang="en-US"/>
              <a:t>は 同時に、この仮定は確実ではないが起こる可能性のある障害を予防するという考え方であり、</a:t>
            </a:r>
            <a:r>
              <a:rPr kumimoji="1" lang="en-US" altLang="ja-JP" dirty="0"/>
              <a:t>100</a:t>
            </a:r>
            <a:r>
              <a:rPr kumimoji="1" lang="ja-JP" altLang="en-US"/>
              <a:t>ミリシーベルトよりもごく低い線量を合計して 集団で出るがんなどの症例数を計算するといった影響の評価には不確実性が大きく、適切でないと述べています。</a:t>
            </a:r>
          </a:p>
          <a:p>
            <a:r>
              <a:rPr kumimoji="1" lang="ja-JP" altLang="en-US"/>
              <a:t>　*ここで言う</a:t>
            </a:r>
            <a:r>
              <a:rPr kumimoji="1" lang="en-US" altLang="ja-JP" dirty="0"/>
              <a:t>100</a:t>
            </a:r>
            <a:r>
              <a:rPr kumimoji="1" lang="ja-JP" altLang="en-US"/>
              <a:t>ミリシーベルトとは年間の被ばく線量ではなく、これまで受けた積算線量です。また、この </a:t>
            </a:r>
            <a:r>
              <a:rPr kumimoji="1" lang="en-US" altLang="ja-JP" dirty="0"/>
              <a:t>100</a:t>
            </a:r>
            <a:r>
              <a:rPr kumimoji="1" lang="ja-JP" altLang="en-US"/>
              <a:t>ミリシーベルトには自然 界から受ける放射線量は含まれません。</a:t>
            </a:r>
            <a:endParaRPr kumimoji="1" lang="en-US" altLang="ja-JP" dirty="0"/>
          </a:p>
          <a:p>
            <a:r>
              <a:rPr kumimoji="1" lang="ja-JP" altLang="en-US"/>
              <a:t>出典：環境省「放射線による健康影響等に関する統一的な基礎資料平成</a:t>
            </a:r>
            <a:r>
              <a:rPr kumimoji="1" lang="en-US" altLang="ja-JP" dirty="0"/>
              <a:t>29</a:t>
            </a:r>
            <a:r>
              <a:rPr kumimoji="1" lang="ja-JP" altLang="en-US"/>
              <a:t>年度版」</a:t>
            </a:r>
          </a:p>
          <a:p>
            <a:endParaRPr kumimoji="1" lang="ja-JP" altLang="en-US"/>
          </a:p>
        </p:txBody>
      </p:sp>
    </p:spTree>
    <p:extLst>
      <p:ext uri="{BB962C8B-B14F-4D97-AF65-F5344CB8AC3E}">
        <p14:creationId xmlns:p14="http://schemas.microsoft.com/office/powerpoint/2010/main" val="3386104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0919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a:xfrm>
            <a:off x="685800" y="4913311"/>
            <a:ext cx="5486400" cy="3992150"/>
          </a:xfrm>
        </p:spPr>
        <p:txBody>
          <a:bodyPr/>
          <a:lstStyle/>
          <a:p>
            <a:r>
              <a:rPr kumimoji="1" lang="ja-JP" altLang="en-US" dirty="0"/>
              <a:t>放射線を受ける側の単位としては、グレイ（</a:t>
            </a:r>
            <a:r>
              <a:rPr kumimoji="1" lang="en-US" altLang="ja-JP" dirty="0" err="1"/>
              <a:t>Gy</a:t>
            </a:r>
            <a:r>
              <a:rPr kumimoji="1" lang="en-US" altLang="ja-JP" dirty="0"/>
              <a:t>)</a:t>
            </a:r>
            <a:r>
              <a:rPr kumimoji="1" lang="ja-JP" altLang="en-US" dirty="0"/>
              <a:t>とシーベルト（</a:t>
            </a:r>
            <a:r>
              <a:rPr kumimoji="1" lang="en-US" altLang="ja-JP" dirty="0" err="1"/>
              <a:t>Sv</a:t>
            </a:r>
            <a:r>
              <a:rPr kumimoji="1" lang="en-US" altLang="ja-JP" dirty="0"/>
              <a:t>)</a:t>
            </a:r>
            <a:r>
              <a:rPr kumimoji="1" lang="ja-JP" altLang="en-US" dirty="0"/>
              <a:t>があります。放射線が通ったところでは、放射線のエネルギーを吸収します。この吸収線量の単位が</a:t>
            </a:r>
            <a:r>
              <a:rPr kumimoji="1" lang="en-US" altLang="ja-JP" dirty="0" err="1"/>
              <a:t>Gy</a:t>
            </a:r>
            <a:r>
              <a:rPr kumimoji="1" lang="ja-JP" altLang="en-US" dirty="0"/>
              <a:t>です。</a:t>
            </a:r>
            <a:endParaRPr kumimoji="1" lang="en-US" altLang="ja-JP" dirty="0"/>
          </a:p>
          <a:p>
            <a:r>
              <a:rPr kumimoji="1" lang="ja-JP" altLang="en-US" dirty="0"/>
              <a:t>人体への影響は、各組織・臓器に対する影響と全身に対する影響とに分けて評価します。各組織・臓器に対する影響を「等価線量」、全身に対する影響を「実効線量」で表します。等価線量、実効線量ともに単位は</a:t>
            </a:r>
            <a:r>
              <a:rPr kumimoji="1" lang="en-US" altLang="ja-JP" dirty="0" err="1"/>
              <a:t>Sv</a:t>
            </a:r>
            <a:r>
              <a:rPr kumimoji="1" lang="ja-JP" altLang="en-US" dirty="0"/>
              <a:t>です。</a:t>
            </a:r>
          </a:p>
          <a:p>
            <a:r>
              <a:rPr kumimoji="1" lang="ja-JP" altLang="en-US" dirty="0"/>
              <a:t>放射線による各組織・臓器への影響は、吸収線量が同じでも、受けた放射線の種類やエネルギーによって異なることが知られています。この放射線の種類やエネルギーによる影響の違い（放射線荷重係数）を考慮して、各組織・臓器への影響を評価した線量が等価線量です。甲状腺の等価線量、水晶体の等価線量といった使われかたをします。</a:t>
            </a:r>
          </a:p>
          <a:p>
            <a:r>
              <a:rPr kumimoji="1" lang="ja-JP" altLang="en-US" dirty="0"/>
              <a:t>各組織・臓器は、受けた等価線量が同じでも、その臓器により影響の現れ方（感受性）が異なります。各組織・臓器の等価線量にこの影響の現れ方の違い（組織荷重係数）を加味して全身について合計したものが実効線量です。防災業務活動では実効線量を指標とします。</a:t>
            </a:r>
            <a:endParaRPr kumimoji="1" lang="en-US" altLang="ja-JP" dirty="0"/>
          </a:p>
          <a:p>
            <a:r>
              <a:rPr kumimoji="1" lang="ja-JP" altLang="en-US" dirty="0"/>
              <a:t>このようにシーベルトは、全身が受ける放射線の量（実効線量）、内部被ばくによって受ける放射線の量（預託実効線量）、ある場所だけ放射線を受ける局所被ばくの量（等価線量）の単位として用いられ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出典：環境省「放射線による健康影響等に関する統一的な基礎資料平成</a:t>
            </a:r>
            <a:r>
              <a:rPr kumimoji="1" lang="en-US" altLang="ja-JP" dirty="0"/>
              <a:t>29</a:t>
            </a:r>
            <a:r>
              <a:rPr kumimoji="1" lang="ja-JP" altLang="en-US" dirty="0"/>
              <a:t>年度版」より改変</a:t>
            </a:r>
          </a:p>
        </p:txBody>
      </p:sp>
    </p:spTree>
    <p:extLst>
      <p:ext uri="{BB962C8B-B14F-4D97-AF65-F5344CB8AC3E}">
        <p14:creationId xmlns:p14="http://schemas.microsoft.com/office/powerpoint/2010/main" val="4009565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a:t>放射線の生物影響は、生体を通過してエネルギーを与える際の連鎖反応の結果です。</a:t>
            </a:r>
          </a:p>
          <a:p>
            <a:r>
              <a:rPr kumimoji="1" lang="ja-JP" altLang="en-US"/>
              <a:t>細胞での放射線のターゲットは</a:t>
            </a:r>
            <a:r>
              <a:rPr kumimoji="1" lang="en-US" altLang="ja-JP" dirty="0"/>
              <a:t>DNA</a:t>
            </a:r>
            <a:r>
              <a:rPr kumimoji="1" lang="ja-JP" altLang="en-US"/>
              <a:t>です。</a:t>
            </a:r>
            <a:r>
              <a:rPr kumimoji="1" lang="en-US" altLang="ja-JP" dirty="0"/>
              <a:t>DNA</a:t>
            </a:r>
            <a:r>
              <a:rPr kumimoji="1" lang="ja-JP" altLang="en-US"/>
              <a:t>の傷は体の中に備わっているシステムで修復されます。少しの傷なら修復が成功し、元に戻ります。傷が多ければ修復できずに細胞自体が死んでしまいます。また修復が不完全のまま、この細胞は生きながらえた場合、この細胞からがん細胞などが生じる可能性があります。</a:t>
            </a:r>
          </a:p>
          <a:p>
            <a:r>
              <a:rPr kumimoji="1" lang="ja-JP" altLang="en-US"/>
              <a:t>放射線による人体影響は、細胞が死ぬか、あるいは突然変異を起こすかのどちらかによるものです。</a:t>
            </a:r>
          </a:p>
          <a:p>
            <a:r>
              <a:rPr kumimoji="1" lang="ja-JP" altLang="en-US"/>
              <a:t>放射線の物理的相互作用は</a:t>
            </a:r>
            <a:r>
              <a:rPr kumimoji="1" lang="en-US" altLang="ja-JP" dirty="0"/>
              <a:t>10</a:t>
            </a:r>
            <a:r>
              <a:rPr kumimoji="1" lang="ja-JP" altLang="en-US"/>
              <a:t>の−</a:t>
            </a:r>
            <a:r>
              <a:rPr kumimoji="1" lang="en-US" altLang="ja-JP" dirty="0"/>
              <a:t>15</a:t>
            </a:r>
            <a:r>
              <a:rPr kumimoji="1" lang="ja-JP" altLang="en-US"/>
              <a:t>乗（</a:t>
            </a:r>
            <a:r>
              <a:rPr kumimoji="1" lang="en-US" altLang="ja-JP" dirty="0"/>
              <a:t>10</a:t>
            </a:r>
            <a:r>
              <a:rPr kumimoji="1" lang="en-US" altLang="ja-JP" baseline="30000" dirty="0"/>
              <a:t>-5</a:t>
            </a:r>
            <a:r>
              <a:rPr kumimoji="1" lang="en-US" altLang="ja-JP" dirty="0"/>
              <a:t>)</a:t>
            </a:r>
            <a:r>
              <a:rPr kumimoji="1" lang="ja-JP" altLang="en-US"/>
              <a:t>秒で起こります。がんが発症するまでには年単位での時間がかかります。</a:t>
            </a:r>
          </a:p>
          <a:p>
            <a:r>
              <a:rPr kumimoji="1" lang="ja-JP" altLang="en-US"/>
              <a:t>遺伝性影響とは被ばくした個体の子孫に現れる影響を指しますが、ヒトでは観察されていません。</a:t>
            </a:r>
          </a:p>
        </p:txBody>
      </p:sp>
    </p:spTree>
    <p:extLst>
      <p:ext uri="{BB962C8B-B14F-4D97-AF65-F5344CB8AC3E}">
        <p14:creationId xmlns:p14="http://schemas.microsoft.com/office/powerpoint/2010/main" val="1177687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82600" y="434975"/>
            <a:ext cx="6140450" cy="4605338"/>
          </a:xfrm>
        </p:spPr>
      </p:sp>
      <p:sp>
        <p:nvSpPr>
          <p:cNvPr id="3" name="ノート プレースホルダー 2"/>
          <p:cNvSpPr>
            <a:spLocks noGrp="1"/>
          </p:cNvSpPr>
          <p:nvPr>
            <p:ph type="body" idx="1"/>
          </p:nvPr>
        </p:nvSpPr>
        <p:spPr/>
        <p:txBody>
          <a:bodyPr/>
          <a:lstStyle/>
          <a:p>
            <a:pPr indent="148597"/>
            <a:endParaRPr kumimoji="1" lang="en-US" altLang="ja-JP" dirty="0"/>
          </a:p>
          <a:p>
            <a:pPr indent="148597"/>
            <a:endParaRPr kumimoji="1" lang="en-US" altLang="ja-JP" dirty="0"/>
          </a:p>
          <a:p>
            <a:pPr indent="148597"/>
            <a:endParaRPr kumimoji="1" lang="en-US" altLang="ja-JP" dirty="0"/>
          </a:p>
          <a:p>
            <a:pPr indent="148597"/>
            <a:r>
              <a:rPr kumimoji="1" lang="ja-JP" altLang="en-US" dirty="0"/>
              <a:t>自己増殖する細胞をシャーレに播いて培養すると細胞が増殖を繰り返し、シャーレに細胞塊（コロニー）が形成されます。この細胞の増殖を定量的するために用いられる方法がコロニー形成法です。</a:t>
            </a:r>
            <a:endParaRPr lang="en-US" altLang="ja-JP" dirty="0"/>
          </a:p>
          <a:p>
            <a:pPr indent="148597"/>
            <a:r>
              <a:rPr kumimoji="1" lang="ja-JP" altLang="en-US" dirty="0"/>
              <a:t>放射線を照射した細胞は、増殖が出来なくなりコロニーの形成が少なくなります。放射線を照射していない細胞群を１としたとき、放射線を照射した細胞群でコロニーが形成される割合を生存率と言います。放射線の線量が高くなるほど生存率は低下します。</a:t>
            </a:r>
            <a:endParaRPr lang="ja-JP" altLang="en-US" dirty="0"/>
          </a:p>
          <a:p>
            <a:pPr indent="148597"/>
            <a:r>
              <a:rPr kumimoji="1" lang="ja-JP" altLang="en-US" dirty="0">
                <a:latin typeface="YuMincho +36p Kana Medium"/>
              </a:rPr>
              <a:t>生存率＝コロニー数／（蒔いた細胞数</a:t>
            </a:r>
            <a:r>
              <a:rPr kumimoji="1" lang="en-US" altLang="ja-JP" dirty="0">
                <a:latin typeface="YuMincho +36p Kana Medium"/>
              </a:rPr>
              <a:t>×</a:t>
            </a:r>
            <a:r>
              <a:rPr kumimoji="1" lang="ja-JP" altLang="en-US" dirty="0">
                <a:latin typeface="YuMincho +36p Kana Medium"/>
              </a:rPr>
              <a:t>プレーティング効率）</a:t>
            </a:r>
            <a:endParaRPr kumimoji="1" lang="en-US" altLang="ja-JP" dirty="0">
              <a:latin typeface="YuMincho +36p Kana Medium"/>
            </a:endParaRPr>
          </a:p>
          <a:p>
            <a:pPr marL="0" marR="0" lvl="0" indent="148597"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YuMincho +36p Kana Medium"/>
              </a:rPr>
              <a:t>線量効果関係について、低線量域における実際の生存率曲線の傾きは、高線量域の結果から外挿した直線の傾きよりも緩やかになります。</a:t>
            </a:r>
            <a:endParaRPr kumimoji="1" lang="en-US" altLang="ja-JP" dirty="0">
              <a:latin typeface="YuMincho +36p Kana Medium"/>
            </a:endParaRPr>
          </a:p>
          <a:p>
            <a:pPr indent="148597"/>
            <a:r>
              <a:rPr kumimoji="1" lang="ja-JP" altLang="en-US" dirty="0">
                <a:latin typeface="YuMincho +36p Kana Medium"/>
              </a:rPr>
              <a:t>出典：</a:t>
            </a:r>
            <a:r>
              <a:rPr kumimoji="1" lang="en-US" altLang="ja-JP" dirty="0">
                <a:latin typeface="YuMincho +36p Kana Medium"/>
              </a:rPr>
              <a:t>ERIC J. HALL. RADIOBIOLOGY FOR RADIOLOGIST</a:t>
            </a:r>
            <a:r>
              <a:rPr kumimoji="1" lang="ja-JP" altLang="en-US" dirty="0">
                <a:latin typeface="YuMincho +36p Kana Medium"/>
              </a:rPr>
              <a:t>より改変（線量効果関係については</a:t>
            </a:r>
            <a:r>
              <a:rPr kumimoji="1" lang="en-US" altLang="ja-JP" dirty="0">
                <a:latin typeface="YuMincho +36p Kana Medium"/>
              </a:rPr>
              <a:t>”</a:t>
            </a:r>
            <a:r>
              <a:rPr kumimoji="1" lang="ja-JP" altLang="en-US" dirty="0">
                <a:latin typeface="YuMincho +36p Kana Medium"/>
              </a:rPr>
              <a:t>原子力災害医療研修の研修内容の作成及び検討に関する作業分科会</a:t>
            </a:r>
            <a:r>
              <a:rPr kumimoji="1" lang="en-US" altLang="ja-JP" dirty="0">
                <a:latin typeface="YuMincho +36p Kana Medium"/>
              </a:rPr>
              <a:t>”</a:t>
            </a:r>
            <a:r>
              <a:rPr kumimoji="1" lang="ja-JP" altLang="en-US" dirty="0">
                <a:latin typeface="YuMincho +36p Kana Medium"/>
              </a:rPr>
              <a:t>にて作成）</a:t>
            </a:r>
            <a:endParaRPr kumimoji="1" lang="en-US" altLang="ja-JP" dirty="0">
              <a:latin typeface="YuMincho +36p Kana Medium"/>
            </a:endParaRPr>
          </a:p>
        </p:txBody>
      </p:sp>
    </p:spTree>
    <p:extLst>
      <p:ext uri="{BB962C8B-B14F-4D97-AF65-F5344CB8AC3E}">
        <p14:creationId xmlns:p14="http://schemas.microsoft.com/office/powerpoint/2010/main" val="363038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a:xfrm>
            <a:off x="685800" y="4913311"/>
            <a:ext cx="5486400" cy="3771901"/>
          </a:xfrm>
        </p:spPr>
        <p:txBody>
          <a:bodyPr/>
          <a:lstStyle/>
          <a:p>
            <a:r>
              <a:rPr kumimoji="1" lang="ja-JP" altLang="en-US" dirty="0"/>
              <a:t>細胞の種類によっても放射線の感受性が異なり、その細胞の再生能力に比例し、分化の程度に反比例します。</a:t>
            </a:r>
          </a:p>
          <a:p>
            <a:pPr indent="143510"/>
            <a:r>
              <a:rPr kumimoji="1" lang="ja-JP" altLang="en-US">
                <a:ea typeface="YuMincho +36p Kana Medium"/>
              </a:rPr>
              <a:t>細胞分裂の頻度が高い細胞、将来、長期にわたって分裂を続ける細胞、形態や機能が未分化な細胞ほど放射線の感受性が高いため、放射線の影響を受けやすくなります。これをベルゴニー・トリボンドー（</a:t>
            </a:r>
            <a:r>
              <a:rPr kumimoji="1" lang="en-US" altLang="ja-JP" dirty="0" err="1">
                <a:ea typeface="YuMincho +36p Kana Medium"/>
              </a:rPr>
              <a:t>Bergonie</a:t>
            </a:r>
            <a:r>
              <a:rPr kumimoji="1" lang="en-US" altLang="ja-JP" dirty="0">
                <a:ea typeface="YuMincho +36p Kana Medium"/>
              </a:rPr>
              <a:t> and </a:t>
            </a:r>
            <a:r>
              <a:rPr kumimoji="1" lang="en-US" altLang="ja-JP" dirty="0" err="1">
                <a:ea typeface="YuMincho +36p Kana Medium"/>
              </a:rPr>
              <a:t>Tribondeau</a:t>
            </a:r>
            <a:r>
              <a:rPr kumimoji="1" lang="ja-JP" altLang="en-US">
                <a:ea typeface="YuMincho +36p Kana Medium"/>
              </a:rPr>
              <a:t>）の法則といいます。</a:t>
            </a:r>
            <a:endParaRPr lang="ja-JP" altLang="en-US">
              <a:ea typeface="YuMincho +36p Kana Medium"/>
            </a:endParaRPr>
          </a:p>
          <a:p>
            <a:r>
              <a:rPr kumimoji="1" lang="ja-JP" altLang="en-US" dirty="0"/>
              <a:t>この法則は、組織内の細胞の放射線感受性について細かい比較にまで当てはまるものではないが、基本的に“未分化で増殖盛んな細胞の放射線感受性が高い”ことを示しています。</a:t>
            </a:r>
          </a:p>
          <a:p>
            <a:pPr marL="0" marR="0" lvl="0" indent="889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YuMincho +36p Kana Medium"/>
                <a:ea typeface="YuMincho +36p Kana Medium"/>
              </a:rPr>
              <a:t>細胞レベルでの放射線の影響は、細胞周期と関連します。細胞が分裂して再び</a:t>
            </a:r>
            <a:r>
              <a:rPr lang="ja-JP" altLang="en-US">
                <a:solidFill>
                  <a:prstClr val="black"/>
                </a:solidFill>
                <a:latin typeface="YuMincho +36p Kana Medium"/>
                <a:ea typeface="YuMincho +36p Kana Medium"/>
              </a:rPr>
              <a:t>分裂</a:t>
            </a:r>
            <a:r>
              <a:rPr kumimoji="1" lang="ja-JP" altLang="en-US" sz="1200" b="0" i="0" u="none" strike="noStrike" kern="1200" cap="none" spc="0" normalizeH="0" baseline="0" noProof="0">
                <a:ln>
                  <a:noFill/>
                </a:ln>
                <a:solidFill>
                  <a:prstClr val="black"/>
                </a:solidFill>
                <a:effectLst/>
                <a:uLnTx/>
                <a:uFillTx/>
                <a:latin typeface="YuMincho +36p Kana Medium"/>
                <a:ea typeface="YuMincho +36p Kana Medium"/>
              </a:rPr>
              <a:t>を終了するまでの期間を細胞周期といい、</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G</a:t>
            </a:r>
            <a:r>
              <a:rPr kumimoji="1" lang="en-US" altLang="ja-JP" sz="1200" b="0" i="0" u="none" strike="noStrike" kern="1200" cap="none" spc="0" normalizeH="0" baseline="-25000" noProof="0" dirty="0">
                <a:ln>
                  <a:noFill/>
                </a:ln>
                <a:solidFill>
                  <a:prstClr val="black"/>
                </a:solidFill>
                <a:effectLst/>
                <a:uLnTx/>
                <a:uFillTx/>
                <a:latin typeface="YuMincho +36p Kana Medium"/>
                <a:ea typeface="YuMincho +36p Kana Medium"/>
              </a:rPr>
              <a:t>1</a:t>
            </a:r>
            <a:r>
              <a:rPr kumimoji="1" lang="ja-JP" altLang="en-US" sz="1200" b="0" i="0" u="none" strike="noStrike" kern="1200" cap="none" spc="0" normalizeH="0" baseline="0" noProof="0">
                <a:ln>
                  <a:noFill/>
                </a:ln>
                <a:solidFill>
                  <a:prstClr val="black"/>
                </a:solidFill>
                <a:effectLst/>
                <a:uLnTx/>
                <a:uFillTx/>
                <a:latin typeface="YuMincho +36p Kana Medium"/>
                <a:ea typeface="YuMincho +36p Kana Medium"/>
              </a:rPr>
              <a:t>期（</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DNA</a:t>
            </a:r>
            <a:r>
              <a:rPr kumimoji="1" lang="ja-JP" altLang="en-US" sz="1200" b="0" i="0" u="none" strike="noStrike" kern="1200" cap="none" spc="0" normalizeH="0" baseline="0" noProof="0">
                <a:ln>
                  <a:noFill/>
                </a:ln>
                <a:solidFill>
                  <a:prstClr val="black"/>
                </a:solidFill>
                <a:effectLst/>
                <a:uLnTx/>
                <a:uFillTx/>
                <a:latin typeface="YuMincho +36p Kana Medium"/>
                <a:ea typeface="YuMincho +36p Kana Medium"/>
              </a:rPr>
              <a:t>合成が始まるまでの準備期間）、</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S</a:t>
            </a:r>
            <a:r>
              <a:rPr kumimoji="1" lang="ja-JP" altLang="en-US" sz="1200" b="0" i="0" u="none" strike="noStrike" kern="1200" cap="none" spc="0" normalizeH="0" baseline="0" noProof="0">
                <a:ln>
                  <a:noFill/>
                </a:ln>
                <a:solidFill>
                  <a:prstClr val="black"/>
                </a:solidFill>
                <a:effectLst/>
                <a:uLnTx/>
                <a:uFillTx/>
                <a:latin typeface="YuMincho +36p Kana Medium"/>
                <a:ea typeface="YuMincho +36p Kana Medium"/>
              </a:rPr>
              <a:t>期（</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DNA</a:t>
            </a:r>
            <a:r>
              <a:rPr kumimoji="1" lang="ja-JP" altLang="en-US" sz="1200" b="0" i="0" u="none" strike="noStrike" kern="1200" cap="none" spc="0" normalizeH="0" baseline="0" noProof="0">
                <a:ln>
                  <a:noFill/>
                </a:ln>
                <a:solidFill>
                  <a:prstClr val="black"/>
                </a:solidFill>
                <a:effectLst/>
                <a:uLnTx/>
                <a:uFillTx/>
                <a:latin typeface="YuMincho +36p Kana Medium"/>
                <a:ea typeface="YuMincho +36p Kana Medium"/>
              </a:rPr>
              <a:t>複製が行われる期間）、</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G</a:t>
            </a:r>
            <a:r>
              <a:rPr kumimoji="1" lang="en-US" altLang="ja-JP" sz="1200" b="0" i="0" u="none" strike="noStrike" kern="1200" cap="none" spc="0" normalizeH="0" baseline="-25000" noProof="0" dirty="0">
                <a:ln>
                  <a:noFill/>
                </a:ln>
                <a:solidFill>
                  <a:prstClr val="black"/>
                </a:solidFill>
                <a:effectLst/>
                <a:uLnTx/>
                <a:uFillTx/>
                <a:latin typeface="YuMincho +36p Kana Medium"/>
                <a:ea typeface="YuMincho +36p Kana Medium"/>
              </a:rPr>
              <a:t>2</a:t>
            </a:r>
            <a:r>
              <a:rPr kumimoji="1" lang="ja-JP" altLang="en-US" sz="1200" b="0" i="0" u="none" strike="noStrike" kern="1200" cap="none" spc="0" normalizeH="0" baseline="0" noProof="0">
                <a:ln>
                  <a:noFill/>
                </a:ln>
                <a:solidFill>
                  <a:prstClr val="black"/>
                </a:solidFill>
                <a:effectLst/>
                <a:uLnTx/>
                <a:uFillTx/>
                <a:latin typeface="YuMincho +36p Kana Medium"/>
                <a:ea typeface="YuMincho +36p Kana Medium"/>
              </a:rPr>
              <a:t>期（細胞分裂に必要なタンパク質が合成される細胞分裂準備期間）、</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M</a:t>
            </a:r>
            <a:r>
              <a:rPr kumimoji="1" lang="ja-JP" altLang="en-US" sz="1200" b="0" i="0" u="none" strike="noStrike" kern="1200" cap="none" spc="0" normalizeH="0" baseline="0" noProof="0">
                <a:ln>
                  <a:noFill/>
                </a:ln>
                <a:solidFill>
                  <a:prstClr val="black"/>
                </a:solidFill>
                <a:effectLst/>
                <a:uLnTx/>
                <a:uFillTx/>
                <a:latin typeface="YuMincho +36p Kana Medium"/>
                <a:ea typeface="YuMincho +36p Kana Medium"/>
              </a:rPr>
              <a:t>期（細胞分裂が行われる期間）に分けられます。また、</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G</a:t>
            </a:r>
            <a:r>
              <a:rPr kumimoji="1" lang="en-US" altLang="ja-JP" sz="1200" b="0" i="0" u="none" strike="noStrike" kern="1200" cap="none" spc="0" normalizeH="0" baseline="-25000" noProof="0" dirty="0">
                <a:ln>
                  <a:noFill/>
                </a:ln>
                <a:solidFill>
                  <a:prstClr val="black"/>
                </a:solidFill>
                <a:effectLst/>
                <a:uLnTx/>
                <a:uFillTx/>
                <a:latin typeface="YuMincho +36p Kana Medium"/>
                <a:ea typeface="YuMincho +36p Kana Medium"/>
              </a:rPr>
              <a:t>1</a:t>
            </a:r>
            <a:r>
              <a:rPr kumimoji="1" lang="ja-JP" altLang="en-US" sz="1200" b="0" i="0" u="none" strike="noStrike" kern="1200" cap="none" spc="0" normalizeH="0" baseline="0" noProof="0">
                <a:ln>
                  <a:noFill/>
                </a:ln>
                <a:solidFill>
                  <a:prstClr val="black"/>
                </a:solidFill>
                <a:effectLst/>
                <a:uLnTx/>
                <a:uFillTx/>
                <a:latin typeface="YuMincho +36p Kana Medium"/>
                <a:ea typeface="YuMincho +36p Kana Medium"/>
              </a:rPr>
              <a:t>期から静止期</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(G</a:t>
            </a:r>
            <a:r>
              <a:rPr kumimoji="1" lang="en-US" altLang="ja-JP" sz="1200" b="0" i="0" u="none" strike="noStrike" kern="1200" cap="none" spc="0" normalizeH="0" baseline="-25000" noProof="0" dirty="0">
                <a:ln>
                  <a:noFill/>
                </a:ln>
                <a:solidFill>
                  <a:prstClr val="black"/>
                </a:solidFill>
                <a:effectLst/>
                <a:uLnTx/>
                <a:uFillTx/>
                <a:latin typeface="YuMincho +36p Kana Medium"/>
                <a:ea typeface="YuMincho +36p Kana Medium"/>
              </a:rPr>
              <a:t>0</a:t>
            </a:r>
            <a:r>
              <a:rPr kumimoji="1" lang="ja-JP" altLang="en-US" sz="1200" b="0" i="0" u="none" strike="noStrike" kern="1200" cap="none" spc="0" normalizeH="0" baseline="0" noProof="0">
                <a:ln>
                  <a:noFill/>
                </a:ln>
                <a:solidFill>
                  <a:prstClr val="black"/>
                </a:solidFill>
                <a:effectLst/>
                <a:uLnTx/>
                <a:uFillTx/>
                <a:latin typeface="YuMincho +36p Kana Medium"/>
                <a:ea typeface="YuMincho +36p Kana Medium"/>
              </a:rPr>
              <a:t>期</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a:t>
            </a:r>
            <a:r>
              <a:rPr kumimoji="1" lang="ja-JP" altLang="en-US" sz="1200" b="0" i="0" u="none" strike="noStrike" kern="1200" cap="none" spc="0" normalizeH="0" baseline="0" noProof="0">
                <a:ln>
                  <a:noFill/>
                </a:ln>
                <a:solidFill>
                  <a:prstClr val="black"/>
                </a:solidFill>
                <a:effectLst/>
                <a:uLnTx/>
                <a:uFillTx/>
                <a:latin typeface="YuMincho +36p Kana Medium"/>
                <a:ea typeface="YuMincho +36p Kana Medium"/>
              </a:rPr>
              <a:t>に移行します。放射線感受性は</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M</a:t>
            </a:r>
            <a:r>
              <a:rPr kumimoji="1" lang="ja-JP" altLang="en-US" sz="1200" b="0" i="0" u="none" strike="noStrike" kern="1200" cap="none" spc="0" normalizeH="0" baseline="0" noProof="0">
                <a:ln>
                  <a:noFill/>
                </a:ln>
                <a:solidFill>
                  <a:prstClr val="black"/>
                </a:solidFill>
                <a:effectLst/>
                <a:uLnTx/>
                <a:uFillTx/>
                <a:latin typeface="YuMincho +36p Kana Medium"/>
                <a:ea typeface="YuMincho +36p Kana Medium"/>
              </a:rPr>
              <a:t>期が最も高く、</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 G</a:t>
            </a:r>
            <a:r>
              <a:rPr kumimoji="1" lang="en-US" altLang="ja-JP" sz="1200" b="0" i="0" u="none" strike="noStrike" kern="1200" cap="none" spc="0" normalizeH="0" baseline="-25000" noProof="0" dirty="0">
                <a:ln>
                  <a:noFill/>
                </a:ln>
                <a:solidFill>
                  <a:prstClr val="black"/>
                </a:solidFill>
                <a:effectLst/>
                <a:uLnTx/>
                <a:uFillTx/>
                <a:latin typeface="YuMincho +36p Kana Medium"/>
                <a:ea typeface="YuMincho +36p Kana Medium"/>
              </a:rPr>
              <a:t>1</a:t>
            </a:r>
            <a:r>
              <a:rPr kumimoji="1" lang="ja-JP" altLang="en-US" sz="1200" b="0" i="0" u="none" strike="noStrike" kern="1200" cap="none" spc="0" normalizeH="0" baseline="0" noProof="0">
                <a:ln>
                  <a:noFill/>
                </a:ln>
                <a:solidFill>
                  <a:prstClr val="black"/>
                </a:solidFill>
                <a:effectLst/>
                <a:uLnTx/>
                <a:uFillTx/>
                <a:latin typeface="YuMincho +36p Kana Medium"/>
                <a:ea typeface="YuMincho +36p Kana Medium"/>
              </a:rPr>
              <a:t>初期から中期にかけていったん低下し、</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 G</a:t>
            </a:r>
            <a:r>
              <a:rPr kumimoji="1" lang="en-US" altLang="ja-JP" sz="1200" b="0" i="0" u="none" strike="noStrike" kern="1200" cap="none" spc="0" normalizeH="0" baseline="-25000" noProof="0" dirty="0">
                <a:ln>
                  <a:noFill/>
                </a:ln>
                <a:solidFill>
                  <a:prstClr val="black"/>
                </a:solidFill>
                <a:effectLst/>
                <a:uLnTx/>
                <a:uFillTx/>
                <a:latin typeface="YuMincho +36p Kana Medium"/>
                <a:ea typeface="YuMincho +36p Kana Medium"/>
              </a:rPr>
              <a:t>1</a:t>
            </a:r>
            <a:r>
              <a:rPr kumimoji="1" lang="ja-JP" altLang="en-US" sz="1200" b="0" i="0" u="none" strike="noStrike" kern="1200" cap="none" spc="0" normalizeH="0" baseline="0" noProof="0">
                <a:ln>
                  <a:noFill/>
                </a:ln>
                <a:solidFill>
                  <a:prstClr val="black"/>
                </a:solidFill>
                <a:effectLst/>
                <a:uLnTx/>
                <a:uFillTx/>
                <a:latin typeface="YuMincho +36p Kana Medium"/>
                <a:ea typeface="YuMincho +36p Kana Medium"/>
              </a:rPr>
              <a:t>後期から </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S</a:t>
            </a:r>
            <a:r>
              <a:rPr kumimoji="1" lang="ja-JP" altLang="en-US" sz="1200" b="0" i="0" u="none" strike="noStrike" kern="1200" cap="none" spc="0" normalizeH="0" baseline="0" noProof="0" dirty="0">
                <a:ln>
                  <a:noFill/>
                </a:ln>
                <a:solidFill>
                  <a:prstClr val="black"/>
                </a:solidFill>
                <a:effectLst/>
                <a:uLnTx/>
                <a:uFillTx/>
                <a:latin typeface="YuMincho +36p Kana Medium"/>
                <a:ea typeface="YuMincho +36p Kana Medium"/>
              </a:rPr>
              <a:t>期にかけて 再び感受性が高まります。</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S</a:t>
            </a:r>
            <a:r>
              <a:rPr kumimoji="1" lang="ja-JP" altLang="en-US" sz="1200" b="0" i="0" u="none" strike="noStrike" kern="1200" cap="none" spc="0" normalizeH="0" baseline="0" noProof="0" dirty="0">
                <a:ln>
                  <a:noFill/>
                </a:ln>
                <a:solidFill>
                  <a:prstClr val="black"/>
                </a:solidFill>
                <a:effectLst/>
                <a:uLnTx/>
                <a:uFillTx/>
                <a:latin typeface="YuMincho +36p Kana Medium"/>
                <a:ea typeface="YuMincho +36p Kana Medium"/>
              </a:rPr>
              <a:t>期に入ると再び感受性が低下し，この状態が</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G</a:t>
            </a:r>
            <a:r>
              <a:rPr kumimoji="1" lang="en-US" altLang="ja-JP" sz="1200" b="0" i="0" u="none" strike="noStrike" kern="1200" cap="none" spc="0" normalizeH="0" baseline="-25000" noProof="0" dirty="0">
                <a:ln>
                  <a:noFill/>
                </a:ln>
                <a:solidFill>
                  <a:prstClr val="black"/>
                </a:solidFill>
                <a:effectLst/>
                <a:uLnTx/>
                <a:uFillTx/>
                <a:latin typeface="YuMincho +36p Kana Medium"/>
                <a:ea typeface="YuMincho +36p Kana Medium"/>
              </a:rPr>
              <a:t>2</a:t>
            </a:r>
            <a:r>
              <a:rPr kumimoji="1" lang="ja-JP" altLang="en-US" sz="1200" b="0" i="0" u="none" strike="noStrike" kern="1200" cap="none" spc="0" normalizeH="0" baseline="0" noProof="0" dirty="0">
                <a:ln>
                  <a:noFill/>
                </a:ln>
                <a:solidFill>
                  <a:prstClr val="black"/>
                </a:solidFill>
                <a:effectLst/>
                <a:uLnTx/>
                <a:uFillTx/>
                <a:latin typeface="YuMincho +36p Kana Medium"/>
                <a:ea typeface="YuMincho +36p Kana Medium"/>
              </a:rPr>
              <a:t>期 まで続きます。</a:t>
            </a:r>
            <a:r>
              <a:rPr kumimoji="1" lang="en-US" altLang="ja-JP" sz="1200" b="0" i="0" u="none" strike="noStrike" kern="1200" cap="none" spc="0" normalizeH="0" baseline="0" noProof="0" dirty="0">
                <a:ln>
                  <a:noFill/>
                </a:ln>
                <a:solidFill>
                  <a:prstClr val="black"/>
                </a:solidFill>
                <a:effectLst/>
                <a:uLnTx/>
                <a:uFillTx/>
                <a:latin typeface="YuMincho +36p Kana Medium"/>
                <a:ea typeface="YuMincho +36p Kana Medium"/>
              </a:rPr>
              <a:t> G</a:t>
            </a:r>
            <a:r>
              <a:rPr kumimoji="1" lang="en-US" altLang="ja-JP" sz="1200" b="0" i="0" u="none" strike="noStrike" kern="1200" cap="none" spc="0" normalizeH="0" baseline="-25000" noProof="0" dirty="0">
                <a:ln>
                  <a:noFill/>
                </a:ln>
                <a:solidFill>
                  <a:prstClr val="black"/>
                </a:solidFill>
                <a:effectLst/>
                <a:uLnTx/>
                <a:uFillTx/>
                <a:latin typeface="YuMincho +36p Kana Medium"/>
                <a:ea typeface="YuMincho +36p Kana Medium"/>
              </a:rPr>
              <a:t>0</a:t>
            </a:r>
            <a:r>
              <a:rPr kumimoji="1" lang="ja-JP" altLang="en-US" sz="1200" b="0" i="0" u="none" strike="noStrike" kern="1200" cap="none" spc="0" normalizeH="0" baseline="0" noProof="0" dirty="0">
                <a:ln>
                  <a:noFill/>
                </a:ln>
                <a:solidFill>
                  <a:prstClr val="black"/>
                </a:solidFill>
                <a:effectLst/>
                <a:uLnTx/>
                <a:uFillTx/>
                <a:latin typeface="YuMincho +36p Kana Medium"/>
                <a:ea typeface="YuMincho +36p Kana Medium"/>
              </a:rPr>
              <a:t>期は一般に感受性が低いです。このことから盛んに細胞分裂を繰り返している組織や器官では、放射線の感受性が高くなります。</a:t>
            </a:r>
            <a:endParaRPr lang="ja-JP" altLang="en-US" sz="1200" b="0" i="0" u="none" strike="noStrike" kern="1200" cap="none" spc="0" normalizeH="0" baseline="0" noProof="0" dirty="0">
              <a:ln>
                <a:noFill/>
              </a:ln>
              <a:solidFill>
                <a:prstClr val="black"/>
              </a:solidFill>
              <a:effectLst/>
              <a:uLnTx/>
              <a:uFillTx/>
              <a:latin typeface="YuMincho +36p Kana Medium"/>
              <a:ea typeface="YuMincho +36p Kana Medium"/>
            </a:endParaRPr>
          </a:p>
          <a:p>
            <a:endParaRPr kumimoji="1" lang="ja-JP" altLang="en-US" dirty="0"/>
          </a:p>
        </p:txBody>
      </p:sp>
    </p:spTree>
    <p:extLst>
      <p:ext uri="{BB962C8B-B14F-4D97-AF65-F5344CB8AC3E}">
        <p14:creationId xmlns:p14="http://schemas.microsoft.com/office/powerpoint/2010/main" val="306688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細胞分裂が盛んで、分化の程度の低い細胞ほど、放射線感受性が高い傾向にあります。</a:t>
            </a:r>
          </a:p>
          <a:p>
            <a:r>
              <a:rPr kumimoji="1" lang="ja-JP" altLang="en-US" dirty="0"/>
              <a:t>例えば、骨髄にある造血幹細胞はさかんに分裂しながら、血液中の各種細胞に分化する細胞です。幹細胞から分裂（増殖）が進んだ未成熟（未分化）な造血細胞の放射線感受性は極めて高く、分化した細胞よりも少量の放射線で細胞死が起こります。</a:t>
            </a:r>
          </a:p>
          <a:p>
            <a:r>
              <a:rPr kumimoji="1" lang="ja-JP" altLang="en-US" dirty="0"/>
              <a:t>その結果、血液細胞の供給が止まり、血中の各種の細胞の数が減少します。また消化管の上皮も常に新しい細胞に置き換わる新陳代謝が激しい臓器なので、放射線感受性が高くなります。</a:t>
            </a:r>
          </a:p>
          <a:p>
            <a:r>
              <a:rPr kumimoji="1" lang="ja-JP" altLang="en-US" dirty="0"/>
              <a:t>一方、細胞分裂をしない神経組織や筋組織は放射線に強いことが知られています。</a:t>
            </a:r>
          </a:p>
        </p:txBody>
      </p:sp>
    </p:spTree>
    <p:extLst>
      <p:ext uri="{BB962C8B-B14F-4D97-AF65-F5344CB8AC3E}">
        <p14:creationId xmlns:p14="http://schemas.microsoft.com/office/powerpoint/2010/main" val="381183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放射線の人体への影響は、医学的な観点から被ばくした本人に現れる身体的影響と被ばくした人の子孫に現れる遺伝的影響があります。遺伝的影響は人では観察されていません。</a:t>
            </a:r>
          </a:p>
          <a:p>
            <a:r>
              <a:rPr kumimoji="1" lang="ja-JP" altLang="en-US" dirty="0"/>
              <a:t>身体的影響は、被ばくした本人の体に症状が現れる時期によって急性障害と晩発障害に分けられます。急性障害は、被ばくして数週間以内に現れる症状で、全身に短時間で</a:t>
            </a:r>
            <a:r>
              <a:rPr kumimoji="1" lang="en-US" altLang="ja-JP" dirty="0"/>
              <a:t>1 </a:t>
            </a:r>
            <a:r>
              <a:rPr kumimoji="1" lang="en-US" altLang="ja-JP" dirty="0" err="1"/>
              <a:t>Gy</a:t>
            </a:r>
            <a:r>
              <a:rPr kumimoji="1" lang="ja-JP" altLang="en-US" dirty="0"/>
              <a:t>以上の線量を被ばくした時には、骨髄障害、消化管障害、神経障害などの全身の症状が現れます。これを急性放射線症候群といいます。また、体の一部分だけを被ばくする事を局所被ばくといい、高線量の局所被ばくをした場合は、皮膚の障害として、熱傷のような症状が現れます。</a:t>
            </a:r>
          </a:p>
          <a:p>
            <a:r>
              <a:rPr kumimoji="1" lang="ja-JP" altLang="en-US" dirty="0"/>
              <a:t>被ばく後数年から数十年経ってから現れる症状を晩発障害といいます。晩発障害には、白内障、がん、白血病などがあります。</a:t>
            </a:r>
          </a:p>
          <a:p>
            <a:r>
              <a:rPr kumimoji="1" lang="ja-JP" altLang="en-US" dirty="0"/>
              <a:t>母親の胎内にいた時に被ばくした場合は、胎児の影響があり、奇形や精神遅滞などが現れます。</a:t>
            </a:r>
          </a:p>
        </p:txBody>
      </p:sp>
    </p:spTree>
    <p:extLst>
      <p:ext uri="{BB962C8B-B14F-4D97-AF65-F5344CB8AC3E}">
        <p14:creationId xmlns:p14="http://schemas.microsoft.com/office/powerpoint/2010/main" val="26315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88938"/>
            <a:ext cx="5486400" cy="4114800"/>
          </a:xfrm>
        </p:spPr>
      </p:sp>
      <p:sp>
        <p:nvSpPr>
          <p:cNvPr id="3" name="ノート プレースホルダー 2"/>
          <p:cNvSpPr>
            <a:spLocks noGrp="1"/>
          </p:cNvSpPr>
          <p:nvPr>
            <p:ph type="body" idx="1"/>
          </p:nvPr>
        </p:nvSpPr>
        <p:spPr/>
        <p:txBody>
          <a:bodyPr/>
          <a:lstStyle/>
          <a:p>
            <a:r>
              <a:rPr kumimoji="1" lang="ja-JP" altLang="en-US" dirty="0"/>
              <a:t>組織反応（確定的影響）とは、大量の放射線を被ばくした場合に、死滅する多くの細胞を補う正常な細胞の分裂増殖が十分でないために発生すると考えられているもので、ある線量以上の被ばくを受けた場合にだけ現れます。この線量を「しきい値」といい、しきい値を超えた線量を被ばくすると、症状の現れ方には多少の個人差はありますが、基本的に誰にでも同じような症状が現れる。</a:t>
            </a:r>
          </a:p>
          <a:p>
            <a:pPr indent="143510"/>
            <a:r>
              <a:rPr lang="ja-JP" altLang="en-US">
                <a:latin typeface="YuMincho +36p Kana Medium"/>
              </a:rPr>
              <a:t>組織反応（</a:t>
            </a:r>
            <a:r>
              <a:rPr kumimoji="1" lang="ja-JP" altLang="en-US">
                <a:latin typeface="YuMincho +36p Kana Medium"/>
              </a:rPr>
              <a:t>確定的影響</a:t>
            </a:r>
            <a:r>
              <a:rPr lang="ja-JP" altLang="en-US">
                <a:latin typeface="YuMincho +36p Kana Medium"/>
              </a:rPr>
              <a:t>）</a:t>
            </a:r>
            <a:r>
              <a:rPr kumimoji="1" lang="ja-JP" altLang="en-US">
                <a:latin typeface="YuMincho +36p Kana Medium"/>
              </a:rPr>
              <a:t>の特徴を整理すると、次のようになります。</a:t>
            </a:r>
            <a:endParaRPr lang="ja-JP" altLang="en-US">
              <a:latin typeface="YuMincho +36p Kana Medium"/>
            </a:endParaRPr>
          </a:p>
          <a:p>
            <a:r>
              <a:rPr kumimoji="1" lang="ja-JP" altLang="en-US" dirty="0"/>
              <a:t>　・症状は、しきい値以上の放射線を被ばくした場合に現れる。</a:t>
            </a:r>
          </a:p>
          <a:p>
            <a:r>
              <a:rPr kumimoji="1" lang="ja-JP" altLang="en-US" dirty="0"/>
              <a:t>　・症状の重さは、被ばくした放射線の量に依存する。</a:t>
            </a:r>
          </a:p>
          <a:p>
            <a:r>
              <a:rPr kumimoji="1" lang="ja-JP" altLang="en-US" dirty="0"/>
              <a:t>　・同じ程度の量の放射線を被ばくした人には、誰にでも同じような症状が現れる。</a:t>
            </a:r>
          </a:p>
          <a:p>
            <a:r>
              <a:rPr kumimoji="1" lang="ja-JP" altLang="en-US" dirty="0"/>
              <a:t>なお、症状の発生する頻度が１％の値をしきい値としています。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出典：環境省「放射線による健康影響等に関する統一的な基礎資料平成</a:t>
            </a:r>
            <a:r>
              <a:rPr kumimoji="1" lang="en-US" altLang="ja-JP" dirty="0"/>
              <a:t>29</a:t>
            </a:r>
            <a:r>
              <a:rPr kumimoji="1" lang="ja-JP" altLang="en-US" dirty="0"/>
              <a:t>年度版」より改変</a:t>
            </a:r>
          </a:p>
        </p:txBody>
      </p:sp>
    </p:spTree>
    <p:extLst>
      <p:ext uri="{BB962C8B-B14F-4D97-AF65-F5344CB8AC3E}">
        <p14:creationId xmlns:p14="http://schemas.microsoft.com/office/powerpoint/2010/main" val="2918540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671BC5F1-9236-0941-8876-F47E954D228C}"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254724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A6170C64-B327-2B44-8D40-351C591CC563}"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16737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7515CCF6-CBCF-C14C-AAD6-3DED1F5C90D9}"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54467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F9C2D79C-6037-834B-B098-7319942F1FD9}"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4927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E35C2000-170E-954B-AFAF-107681342A04}"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5132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91B74992-D38A-304C-97F2-74CBA8B1FDFE}"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5065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lvl1pPr>
              <a:defRPr/>
            </a:lvl1pPr>
            <a:lvl2pPr>
              <a:defRPr/>
            </a:lvl2pPr>
            <a:lvl3pPr>
              <a:defRPr/>
            </a:lvl3pPr>
            <a:lvl4pPr>
              <a:defRPr/>
            </a:lvl4pPr>
            <a:lvl5pPr>
              <a:defRPr/>
            </a:lvl5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9C128B71-44C3-1344-86F0-04BFB08F61A6}" type="datetime1">
              <a:rPr kumimoji="1" lang="ja-JP" altLang="en-US" smtClean="0"/>
              <a:t>2023/11/14</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821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16F84B61-0A2C-864D-9746-4C2407975AD8}" type="datetime1">
              <a:rPr kumimoji="1" lang="ja-JP" altLang="en-US" smtClean="0"/>
              <a:t>2023/11/14</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76713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7CAFE6B3-51F5-EE4C-A42A-E9B7A568A5E9}" type="datetime1">
              <a:rPr kumimoji="1" lang="ja-JP" altLang="en-US" smtClean="0"/>
              <a:t>2023/11/14</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03716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45B35A9B-A155-7141-9520-46A596E80C8E}"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787055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B79F08F1-C2A3-754B-8434-31C06BE25269}" type="datetime1">
              <a:rPr kumimoji="1" lang="ja-JP" altLang="en-US" smtClean="0"/>
              <a:t>2023/11/14</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817448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1"/>
            <a:ext cx="9144000" cy="1083365"/>
          </a:xfrm>
          <a:prstGeom prst="rect">
            <a:avLst/>
          </a:prstGeom>
          <a:solidFill>
            <a:srgbClr val="00B0F0">
              <a:alpha val="50196"/>
            </a:srgb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dirty="0"/>
          </a:p>
          <a:p>
            <a:pPr lvl="1"/>
            <a:r>
              <a:rPr kumimoji="1" lang="ja-JP" altLang="en-US"/>
              <a:t>第 </a:t>
            </a:r>
            <a:r>
              <a:rPr kumimoji="1" lang="en-US" altLang="ja-JP" dirty="0"/>
              <a:t>2 </a:t>
            </a:r>
            <a:r>
              <a:rPr kumimoji="1" lang="ja-JP" altLang="en-US"/>
              <a:t>レベル</a:t>
            </a:r>
            <a:endParaRPr kumimoji="1" lang="en-US" altLang="ja-JP" dirty="0"/>
          </a:p>
          <a:p>
            <a:pPr lvl="2"/>
            <a:r>
              <a:rPr kumimoji="1" lang="ja-JP" altLang="en-US"/>
              <a:t>第 </a:t>
            </a:r>
            <a:r>
              <a:rPr kumimoji="1" lang="en-US" altLang="ja-JP" dirty="0"/>
              <a:t>3 </a:t>
            </a:r>
            <a:r>
              <a:rPr kumimoji="1" lang="ja-JP" altLang="en-US"/>
              <a:t>レベル</a:t>
            </a:r>
            <a:endParaRPr kumimoji="1" lang="en-US" altLang="ja-JP" dirty="0"/>
          </a:p>
          <a:p>
            <a:pPr lvl="3"/>
            <a:r>
              <a:rPr kumimoji="1" lang="ja-JP" altLang="en-US"/>
              <a:t>第 </a:t>
            </a:r>
            <a:r>
              <a:rPr kumimoji="1" lang="en-US" altLang="ja-JP" dirty="0"/>
              <a:t>4 </a:t>
            </a:r>
            <a:r>
              <a:rPr kumimoji="1" lang="ja-JP" altLang="en-US"/>
              <a:t>レベル</a:t>
            </a:r>
            <a:endParaRPr kumimoji="1" lang="en-US" altLang="ja-JP" dirty="0"/>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477AAF-DD2A-FA43-8FC6-2C50B5F5593A}" type="datetime1">
              <a:rPr kumimoji="1" lang="ja-JP" altLang="en-US" smtClean="0"/>
              <a:t>2023/11/14</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25089"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1378996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lstStyle/>
          <a:p>
            <a:r>
              <a:rPr kumimoji="1" lang="ja-JP" altLang="en-US"/>
              <a:t>放射線の影響</a:t>
            </a:r>
          </a:p>
        </p:txBody>
      </p:sp>
      <p:sp>
        <p:nvSpPr>
          <p:cNvPr id="3" name="字幕 2">
            <a:extLst>
              <a:ext uri="{FF2B5EF4-FFF2-40B4-BE49-F238E27FC236}">
                <a16:creationId xmlns:a16="http://schemas.microsoft.com/office/drawing/2014/main" id="{1F19403C-3390-9C4F-B723-A92F9825AC86}"/>
              </a:ext>
            </a:extLst>
          </p:cNvPr>
          <p:cNvSpPr>
            <a:spLocks noGrp="1"/>
          </p:cNvSpPr>
          <p:nvPr>
            <p:ph type="subTitle" idx="1"/>
          </p:nvPr>
        </p:nvSpPr>
        <p:spPr/>
        <p:txBody>
          <a:bodyPr/>
          <a:lstStyle/>
          <a:p>
            <a:r>
              <a:rPr lang="ja-JP" altLang="en-US"/>
              <a:t>原子力災害医療　基礎研修</a:t>
            </a:r>
            <a:endParaRPr lang="en-US" altLang="ja-JP" dirty="0"/>
          </a:p>
          <a:p>
            <a:r>
              <a:rPr lang="ja-JP" altLang="en-US"/>
              <a:t>原子力災害基礎</a:t>
            </a:r>
            <a:r>
              <a:rPr lang="en-US" altLang="ja-JP" dirty="0"/>
              <a:t>-3</a:t>
            </a:r>
          </a:p>
        </p:txBody>
      </p:sp>
      <p:sp>
        <p:nvSpPr>
          <p:cNvPr id="7" name="テキスト ボックス 6">
            <a:extLst>
              <a:ext uri="{FF2B5EF4-FFF2-40B4-BE49-F238E27FC236}">
                <a16:creationId xmlns:a16="http://schemas.microsoft.com/office/drawing/2014/main" id="{839EE9EF-0B1A-7F4D-8C3E-5AC7464373B5}"/>
              </a:ext>
            </a:extLst>
          </p:cNvPr>
          <p:cNvSpPr txBox="1"/>
          <p:nvPr/>
        </p:nvSpPr>
        <p:spPr>
          <a:xfrm>
            <a:off x="2171343" y="4887694"/>
            <a:ext cx="4801314" cy="646331"/>
          </a:xfrm>
          <a:prstGeom prst="rect">
            <a:avLst/>
          </a:prstGeom>
          <a:noFill/>
        </p:spPr>
        <p:txBody>
          <a:bodyPr wrap="none" rtlCol="0">
            <a:spAutoFit/>
          </a:bodyPr>
          <a:lstStyle/>
          <a:p>
            <a:pPr algn="ctr"/>
            <a:r>
              <a:rPr lang="ja-JP" altLang="en-US" dirty="0"/>
              <a:t>国立研究開発法人量子科学技術研究開発機構</a:t>
            </a:r>
            <a:endParaRPr kumimoji="1" lang="en-US" altLang="ja-JP" dirty="0"/>
          </a:p>
          <a:p>
            <a:pPr algn="ctr"/>
            <a:r>
              <a:rPr kumimoji="1" lang="en-US" altLang="ja-JP" dirty="0"/>
              <a:t>Ver.202309</a:t>
            </a:r>
            <a:endParaRPr kumimoji="1" lang="ja-JP" altLang="en-US" dirty="0"/>
          </a:p>
        </p:txBody>
      </p:sp>
    </p:spTree>
    <p:extLst>
      <p:ext uri="{BB962C8B-B14F-4D97-AF65-F5344CB8AC3E}">
        <p14:creationId xmlns:p14="http://schemas.microsoft.com/office/powerpoint/2010/main" val="761553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684C9FAD-3A66-1A4C-86DA-CE013EB39FF7}"/>
              </a:ext>
            </a:extLst>
          </p:cNvPr>
          <p:cNvSpPr>
            <a:spLocks noGrp="1"/>
          </p:cNvSpPr>
          <p:nvPr>
            <p:ph type="title"/>
          </p:nvPr>
        </p:nvSpPr>
        <p:spPr>
          <a:xfrm>
            <a:off x="187777" y="-4831"/>
            <a:ext cx="8515350" cy="775253"/>
          </a:xfrm>
        </p:spPr>
        <p:txBody>
          <a:bodyPr anchor="t">
            <a:noAutofit/>
          </a:bodyPr>
          <a:lstStyle/>
          <a:p>
            <a:pPr>
              <a:lnSpc>
                <a:spcPct val="120000"/>
              </a:lnSpc>
            </a:pPr>
            <a:r>
              <a:rPr kumimoji="1" lang="ja-JP" altLang="en-US" sz="2800" dirty="0"/>
              <a:t>罹患率</a:t>
            </a:r>
            <a:r>
              <a:rPr kumimoji="1" lang="en-US" altLang="ja-JP" sz="2800" dirty="0"/>
              <a:t>1</a:t>
            </a:r>
            <a:r>
              <a:rPr kumimoji="1" lang="ja-JP" altLang="en-US" sz="2800" dirty="0"/>
              <a:t>％に対する臓器／組織のしきい線量の推定値（成人の急性被ばく）</a:t>
            </a:r>
          </a:p>
        </p:txBody>
      </p:sp>
      <p:graphicFrame>
        <p:nvGraphicFramePr>
          <p:cNvPr id="4" name="Group 92">
            <a:extLst>
              <a:ext uri="{FF2B5EF4-FFF2-40B4-BE49-F238E27FC236}">
                <a16:creationId xmlns:a16="http://schemas.microsoft.com/office/drawing/2014/main" id="{44BC1F7A-97CE-E344-BC31-54B20D1D9DAF}"/>
              </a:ext>
            </a:extLst>
          </p:cNvPr>
          <p:cNvGraphicFramePr>
            <a:graphicFrameLocks noGrp="1"/>
          </p:cNvGraphicFramePr>
          <p:nvPr>
            <p:ph idx="1"/>
            <p:extLst>
              <p:ext uri="{D42A27DB-BD31-4B8C-83A1-F6EECF244321}">
                <p14:modId xmlns:p14="http://schemas.microsoft.com/office/powerpoint/2010/main" val="3504398344"/>
              </p:ext>
            </p:extLst>
          </p:nvPr>
        </p:nvGraphicFramePr>
        <p:xfrm>
          <a:off x="628650" y="1446435"/>
          <a:ext cx="7633605" cy="4529823"/>
        </p:xfrm>
        <a:graphic>
          <a:graphicData uri="http://schemas.openxmlformats.org/drawingml/2006/table">
            <a:tbl>
              <a:tblPr/>
              <a:tblGrid>
                <a:gridCol w="2336529">
                  <a:extLst>
                    <a:ext uri="{9D8B030D-6E8A-4147-A177-3AD203B41FA5}">
                      <a16:colId xmlns:a16="http://schemas.microsoft.com/office/drawing/2014/main" val="20000"/>
                    </a:ext>
                  </a:extLst>
                </a:gridCol>
                <a:gridCol w="1710936">
                  <a:extLst>
                    <a:ext uri="{9D8B030D-6E8A-4147-A177-3AD203B41FA5}">
                      <a16:colId xmlns:a16="http://schemas.microsoft.com/office/drawing/2014/main" val="20001"/>
                    </a:ext>
                  </a:extLst>
                </a:gridCol>
                <a:gridCol w="1913733">
                  <a:extLst>
                    <a:ext uri="{9D8B030D-6E8A-4147-A177-3AD203B41FA5}">
                      <a16:colId xmlns:a16="http://schemas.microsoft.com/office/drawing/2014/main" val="20002"/>
                    </a:ext>
                  </a:extLst>
                </a:gridCol>
                <a:gridCol w="1672407">
                  <a:extLst>
                    <a:ext uri="{9D8B030D-6E8A-4147-A177-3AD203B41FA5}">
                      <a16:colId xmlns:a16="http://schemas.microsoft.com/office/drawing/2014/main" val="20003"/>
                    </a:ext>
                  </a:extLst>
                </a:gridCol>
              </a:tblGrid>
              <a:tr h="7593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 </a:t>
                      </a: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影響</a:t>
                      </a:r>
                    </a:p>
                  </a:txBody>
                  <a:tcPr marL="85628" marR="85628" marT="35100" marB="35100" anchor="ctr" horzOverflow="overflow">
                    <a:lnL cap="flat">
                      <a:noFill/>
                    </a:lnL>
                    <a:lnR>
                      <a:noFill/>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臓器／組織</a:t>
                      </a:r>
                    </a:p>
                  </a:txBody>
                  <a:tcPr marL="85628" marR="85628" marT="35100" marB="35100" anchor="ctr" horzOverflow="overflow">
                    <a:lnL>
                      <a:noFill/>
                    </a:lnL>
                    <a:lnR>
                      <a:noFill/>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影響の発現時期</a:t>
                      </a:r>
                    </a:p>
                  </a:txBody>
                  <a:tcPr marL="85628" marR="85628" marT="35100" marB="35100" anchor="ctr" horzOverflow="overflow">
                    <a:lnL>
                      <a:noFill/>
                    </a:lnL>
                    <a:lnR>
                      <a:noFill/>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急性被ばく（</a:t>
                      </a:r>
                      <a:r>
                        <a:rPr kumimoji="1" lang="en-US" altLang="ja-JP" sz="1800" b="0" i="0" u="none" strike="noStrike" cap="none" normalizeH="0" baseline="0" dirty="0" err="1">
                          <a:ln>
                            <a:noFill/>
                          </a:ln>
                          <a:solidFill>
                            <a:srgbClr val="000000"/>
                          </a:solidFill>
                          <a:effectLst/>
                          <a:latin typeface="Times New Roman" pitchFamily="18" charset="0"/>
                          <a:ea typeface="ＭＳ Ｐゴシック" pitchFamily="50" charset="-128"/>
                        </a:rPr>
                        <a:t>Gy</a:t>
                      </a: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a:t>
                      </a:r>
                      <a:endParaRPr kumimoji="1" lang="en-US" altLang="ja-JP" sz="1800" b="0" i="0" u="none" strike="noStrike" cap="none" normalizeH="0" baseline="30000" dirty="0">
                        <a:ln>
                          <a:noFill/>
                        </a:ln>
                        <a:solidFill>
                          <a:srgbClr val="000000"/>
                        </a:solidFill>
                        <a:effectLst/>
                        <a:latin typeface="Times New Roman" pitchFamily="18" charset="0"/>
                        <a:ea typeface="ＭＳ Ｐゴシック" pitchFamily="50" charset="-128"/>
                      </a:endParaRPr>
                    </a:p>
                  </a:txBody>
                  <a:tcPr marL="85628" marR="85628" marT="35100" marB="35100" anchor="ctr" horzOverflow="overflow">
                    <a:lnL>
                      <a:noFill/>
                    </a:lnL>
                    <a:lnR cap="flat">
                      <a:noFill/>
                    </a:lnR>
                    <a:lnT w="12700" cap="flat" cmpd="sng" algn="ctr">
                      <a:solidFill>
                        <a:scrgbClr r="0" g="0" b="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3793">
                <a:tc>
                  <a:txBody>
                    <a:bodyPr/>
                    <a:lstStyle/>
                    <a:p>
                      <a:pPr marL="342900" marR="0" lvl="1" indent="-34290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一時的不妊</a:t>
                      </a:r>
                    </a:p>
                  </a:txBody>
                  <a:tcPr marL="85628" marR="85628" marT="35100" marB="35100"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a:ln>
                            <a:noFill/>
                          </a:ln>
                          <a:solidFill>
                            <a:srgbClr val="000000"/>
                          </a:solidFill>
                          <a:effectLst/>
                          <a:latin typeface="Times New Roman" pitchFamily="18" charset="0"/>
                          <a:ea typeface="ＭＳ Ｐゴシック" pitchFamily="50" charset="-128"/>
                        </a:rPr>
                        <a:t>精巣</a:t>
                      </a:r>
                    </a:p>
                  </a:txBody>
                  <a:tcPr marL="85628" marR="85628" marT="35100" marB="351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3-9</a:t>
                      </a: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週</a:t>
                      </a:r>
                    </a:p>
                  </a:txBody>
                  <a:tcPr marL="85628" marR="85628" marT="35100" marB="3510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約</a:t>
                      </a: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0.1</a:t>
                      </a:r>
                      <a:endParaRPr kumimoji="1" lang="en-US" altLang="ja-JP" sz="1800" b="0" i="0" u="none" strike="noStrike" cap="none" normalizeH="0" baseline="30000" dirty="0">
                        <a:ln>
                          <a:noFill/>
                        </a:ln>
                        <a:solidFill>
                          <a:srgbClr val="000000"/>
                        </a:solidFill>
                        <a:effectLst/>
                        <a:latin typeface="Times New Roman" pitchFamily="18" charset="0"/>
                        <a:ea typeface="ＭＳ Ｐゴシック" pitchFamily="50" charset="-128"/>
                      </a:endParaRPr>
                    </a:p>
                  </a:txBody>
                  <a:tcPr marL="85628" marR="85628" marT="35100" marB="35100"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453793">
                <a:tc>
                  <a:txBody>
                    <a:bodyPr/>
                    <a:lstStyle/>
                    <a:p>
                      <a:pPr marL="342900" marR="0" lvl="1" indent="-34290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永久不妊</a:t>
                      </a:r>
                    </a:p>
                  </a:txBody>
                  <a:tcPr marL="85628" marR="85628" marT="35100" marB="351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精巣</a:t>
                      </a:r>
                    </a:p>
                  </a:txBody>
                  <a:tcPr marL="85628" marR="85628" marT="35100" marB="35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3</a:t>
                      </a: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週</a:t>
                      </a:r>
                    </a:p>
                  </a:txBody>
                  <a:tcPr marL="85628" marR="85628" marT="35100" marB="35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約</a:t>
                      </a: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6</a:t>
                      </a:r>
                    </a:p>
                  </a:txBody>
                  <a:tcPr marL="85628" marR="85628" marT="35100" marB="351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453793">
                <a:tc>
                  <a:txBody>
                    <a:bodyPr/>
                    <a:lstStyle/>
                    <a:p>
                      <a:pPr marL="342900" marR="0" lvl="1" indent="-34290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永久不妊</a:t>
                      </a:r>
                    </a:p>
                  </a:txBody>
                  <a:tcPr marL="85628" marR="85628" marT="35100" marB="351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卵巣</a:t>
                      </a:r>
                    </a:p>
                  </a:txBody>
                  <a:tcPr marL="85628" marR="85628" marT="35100" marB="35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 </a:t>
                      </a: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1</a:t>
                      </a: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週</a:t>
                      </a:r>
                    </a:p>
                  </a:txBody>
                  <a:tcPr marL="85628" marR="85628" marT="35100" marB="35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約</a:t>
                      </a: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3</a:t>
                      </a:r>
                      <a:endParaRPr kumimoji="1" lang="en-US" altLang="ja-JP" sz="1800" b="0" i="0" u="none" strike="noStrike" cap="none" normalizeH="0" baseline="30000" dirty="0">
                        <a:ln>
                          <a:noFill/>
                        </a:ln>
                        <a:solidFill>
                          <a:srgbClr val="000000"/>
                        </a:solidFill>
                        <a:effectLst/>
                        <a:latin typeface="Times New Roman" pitchFamily="18" charset="0"/>
                        <a:ea typeface="ＭＳ Ｐゴシック" pitchFamily="50" charset="-128"/>
                      </a:endParaRPr>
                    </a:p>
                  </a:txBody>
                  <a:tcPr marL="85628" marR="85628" marT="35100" marB="351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453793">
                <a:tc>
                  <a:txBody>
                    <a:bodyPr/>
                    <a:lstStyle/>
                    <a:p>
                      <a:pPr marL="342900" marR="0" lvl="1" indent="-34290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造血機能低下</a:t>
                      </a:r>
                    </a:p>
                  </a:txBody>
                  <a:tcPr marL="85628" marR="85628" marT="35100" marB="351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骨髄</a:t>
                      </a:r>
                    </a:p>
                  </a:txBody>
                  <a:tcPr marL="85628" marR="85628" marT="35100" marB="35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3-7</a:t>
                      </a: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日</a:t>
                      </a:r>
                    </a:p>
                  </a:txBody>
                  <a:tcPr marL="85628" marR="85628" marT="35100" marB="35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約</a:t>
                      </a: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0.5</a:t>
                      </a:r>
                      <a:endParaRPr kumimoji="1" lang="en-US" altLang="ja-JP" sz="1800" b="0" i="0" u="none" strike="noStrike" cap="none" normalizeH="0" baseline="30000" dirty="0">
                        <a:ln>
                          <a:noFill/>
                        </a:ln>
                        <a:solidFill>
                          <a:srgbClr val="000000"/>
                        </a:solidFill>
                        <a:effectLst/>
                        <a:latin typeface="Times New Roman" pitchFamily="18" charset="0"/>
                        <a:ea typeface="ＭＳ Ｐゴシック" pitchFamily="50" charset="-128"/>
                      </a:endParaRPr>
                    </a:p>
                  </a:txBody>
                  <a:tcPr marL="85628" marR="85628" marT="35100" marB="351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453793">
                <a:tc>
                  <a:txBody>
                    <a:bodyPr/>
                    <a:lstStyle/>
                    <a:p>
                      <a:pPr marL="342900" marR="0" lvl="1" indent="-34290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皮膚の発赤</a:t>
                      </a:r>
                    </a:p>
                  </a:txBody>
                  <a:tcPr marL="85628" marR="85628" marT="35100" marB="351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皮膚 （広範囲）</a:t>
                      </a:r>
                      <a:endPar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endParaRPr>
                    </a:p>
                  </a:txBody>
                  <a:tcPr marL="85628" marR="85628" marT="35100" marB="35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1-4 </a:t>
                      </a: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週</a:t>
                      </a:r>
                    </a:p>
                  </a:txBody>
                  <a:tcPr marL="85628" marR="85628" marT="35100" marB="35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a:t>
                      </a: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3-6</a:t>
                      </a:r>
                      <a:endParaRPr kumimoji="1" lang="en-US" altLang="ja-JP" sz="1800" b="0" i="0" u="none" strike="noStrike" cap="none" normalizeH="0" baseline="30000" dirty="0">
                        <a:ln>
                          <a:noFill/>
                        </a:ln>
                        <a:solidFill>
                          <a:srgbClr val="000000"/>
                        </a:solidFill>
                        <a:effectLst/>
                        <a:latin typeface="Times New Roman" pitchFamily="18" charset="0"/>
                        <a:ea typeface="ＭＳ Ｐゴシック" pitchFamily="50" charset="-128"/>
                      </a:endParaRPr>
                    </a:p>
                  </a:txBody>
                  <a:tcPr marL="85628" marR="85628" marT="35100" marB="351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458211">
                <a:tc>
                  <a:txBody>
                    <a:bodyPr/>
                    <a:lstStyle/>
                    <a:p>
                      <a:pPr marL="342900" marR="0" lvl="1" indent="-34290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皮膚火傷</a:t>
                      </a:r>
                    </a:p>
                  </a:txBody>
                  <a:tcPr marL="85628" marR="85628" marT="35100" marB="351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皮膚 （広範囲）</a:t>
                      </a:r>
                      <a:endPar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endParaRPr>
                    </a:p>
                  </a:txBody>
                  <a:tcPr marL="85628" marR="85628" marT="35100" marB="35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2-3 </a:t>
                      </a: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週</a:t>
                      </a:r>
                    </a:p>
                  </a:txBody>
                  <a:tcPr marL="85628" marR="85628" marT="35100" marB="35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5-10</a:t>
                      </a:r>
                      <a:endParaRPr kumimoji="1" lang="en-US" altLang="ja-JP" sz="1800" b="0" i="0" u="none" strike="noStrike" cap="none" normalizeH="0" baseline="30000" dirty="0">
                        <a:ln>
                          <a:noFill/>
                        </a:ln>
                        <a:solidFill>
                          <a:srgbClr val="000000"/>
                        </a:solidFill>
                        <a:effectLst/>
                        <a:latin typeface="Times New Roman" pitchFamily="18" charset="0"/>
                        <a:ea typeface="ＭＳ Ｐゴシック" pitchFamily="50" charset="-128"/>
                      </a:endParaRPr>
                    </a:p>
                  </a:txBody>
                  <a:tcPr marL="85628" marR="85628" marT="35100" marB="351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453793">
                <a:tc>
                  <a:txBody>
                    <a:bodyPr/>
                    <a:lstStyle/>
                    <a:p>
                      <a:pPr marL="342900" marR="0" lvl="1" indent="-34290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一時脱毛</a:t>
                      </a:r>
                    </a:p>
                  </a:txBody>
                  <a:tcPr marL="85628" marR="85628" marT="35100" marB="3510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皮膚</a:t>
                      </a:r>
                    </a:p>
                  </a:txBody>
                  <a:tcPr marL="85628" marR="85628" marT="35100" marB="35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2-3 </a:t>
                      </a: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週</a:t>
                      </a:r>
                    </a:p>
                  </a:txBody>
                  <a:tcPr marL="85628" marR="85628" marT="35100" marB="3510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約</a:t>
                      </a: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4</a:t>
                      </a:r>
                      <a:endParaRPr kumimoji="1" lang="en-US" altLang="ja-JP" sz="1800" b="0" i="0" u="none" strike="noStrike" cap="none" normalizeH="0" baseline="30000" dirty="0">
                        <a:ln>
                          <a:noFill/>
                        </a:ln>
                        <a:solidFill>
                          <a:srgbClr val="000000"/>
                        </a:solidFill>
                        <a:effectLst/>
                        <a:latin typeface="Times New Roman" pitchFamily="18" charset="0"/>
                        <a:ea typeface="ＭＳ Ｐゴシック" pitchFamily="50" charset="-128"/>
                      </a:endParaRPr>
                    </a:p>
                  </a:txBody>
                  <a:tcPr marL="85628" marR="85628" marT="35100" marB="351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589459">
                <a:tc>
                  <a:txBody>
                    <a:bodyPr/>
                    <a:lstStyle/>
                    <a:p>
                      <a:pPr marL="342900" marR="0" lvl="1" indent="-342900" algn="l"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白内障 （視力障）</a:t>
                      </a:r>
                      <a:endPar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endParaRPr>
                    </a:p>
                  </a:txBody>
                  <a:tcPr marL="85628" marR="85628" marT="35100" marB="35100"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眼</a:t>
                      </a:r>
                    </a:p>
                  </a:txBody>
                  <a:tcPr marL="85628" marR="85628" marT="35100" marB="351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a:t>
                      </a: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20</a:t>
                      </a: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年</a:t>
                      </a:r>
                    </a:p>
                  </a:txBody>
                  <a:tcPr marL="85628" marR="85628" marT="35100" marB="351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rgbClr val="000000"/>
                          </a:solidFill>
                          <a:effectLst/>
                          <a:latin typeface="Times New Roman" pitchFamily="18" charset="0"/>
                          <a:ea typeface="ＭＳ Ｐゴシック" pitchFamily="50" charset="-128"/>
                        </a:rPr>
                        <a:t>約</a:t>
                      </a:r>
                      <a:r>
                        <a:rPr kumimoji="1" lang="en-US" altLang="ja-JP" sz="1800" b="0" i="0" u="none" strike="noStrike" cap="none" normalizeH="0" baseline="0" dirty="0">
                          <a:ln>
                            <a:noFill/>
                          </a:ln>
                          <a:solidFill>
                            <a:srgbClr val="000000"/>
                          </a:solidFill>
                          <a:effectLst/>
                          <a:latin typeface="Times New Roman" pitchFamily="18" charset="0"/>
                          <a:ea typeface="ＭＳ Ｐゴシック" pitchFamily="50" charset="-128"/>
                        </a:rPr>
                        <a:t>0.5</a:t>
                      </a:r>
                      <a:endParaRPr kumimoji="1" lang="en-US" altLang="ja-JP" sz="1800" b="0" i="0" u="none" strike="noStrike" cap="none" normalizeH="0" baseline="30000" dirty="0">
                        <a:ln>
                          <a:noFill/>
                        </a:ln>
                        <a:solidFill>
                          <a:srgbClr val="000000"/>
                        </a:solidFill>
                        <a:effectLst/>
                        <a:latin typeface="Times New Roman" pitchFamily="18" charset="0"/>
                        <a:ea typeface="ＭＳ Ｐゴシック" pitchFamily="50" charset="-128"/>
                      </a:endParaRPr>
                    </a:p>
                  </a:txBody>
                  <a:tcPr marL="85628" marR="85628" marT="35100" marB="35100"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スライド番号プレースホルダー 1">
            <a:extLst>
              <a:ext uri="{FF2B5EF4-FFF2-40B4-BE49-F238E27FC236}">
                <a16:creationId xmlns:a16="http://schemas.microsoft.com/office/drawing/2014/main" id="{281E36D9-741E-B941-AC59-61B9778D0D17}"/>
              </a:ext>
            </a:extLst>
          </p:cNvPr>
          <p:cNvSpPr>
            <a:spLocks noGrp="1"/>
          </p:cNvSpPr>
          <p:nvPr>
            <p:ph type="sldNum" sz="quarter" idx="12"/>
          </p:nvPr>
        </p:nvSpPr>
        <p:spPr/>
        <p:txBody>
          <a:bodyPr/>
          <a:lstStyle/>
          <a:p>
            <a:fld id="{58DD1769-DAE9-6C4E-82F4-B62273FFA290}" type="slidenum">
              <a:rPr kumimoji="1" lang="ja-JP" altLang="en-US" smtClean="0"/>
              <a:t>10</a:t>
            </a:fld>
            <a:endParaRPr kumimoji="1" lang="ja-JP" altLang="en-US"/>
          </a:p>
        </p:txBody>
      </p:sp>
      <p:sp>
        <p:nvSpPr>
          <p:cNvPr id="3" name="テキスト ボックス 2">
            <a:extLst>
              <a:ext uri="{FF2B5EF4-FFF2-40B4-BE49-F238E27FC236}">
                <a16:creationId xmlns:a16="http://schemas.microsoft.com/office/drawing/2014/main" id="{5775FC4E-A65C-40BD-4561-E5A834B37F3B}"/>
              </a:ext>
            </a:extLst>
          </p:cNvPr>
          <p:cNvSpPr txBox="1"/>
          <p:nvPr/>
        </p:nvSpPr>
        <p:spPr>
          <a:xfrm>
            <a:off x="2860964" y="6165272"/>
            <a:ext cx="568036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ea typeface="+mn-lt"/>
                <a:cs typeface="+mn-lt"/>
              </a:rPr>
              <a:t>出典：</a:t>
            </a:r>
            <a:r>
              <a:rPr lang="en-US" altLang="ja-JP" dirty="0">
                <a:ea typeface="+mn-lt"/>
                <a:cs typeface="+mn-lt"/>
              </a:rPr>
              <a:t>ICRP Publication 118 </a:t>
            </a:r>
            <a:r>
              <a:rPr lang="ja-JP">
                <a:ea typeface="+mn-lt"/>
                <a:cs typeface="+mn-lt"/>
              </a:rPr>
              <a:t>日本語版</a:t>
            </a:r>
            <a:r>
              <a:rPr lang="ja-JP" altLang="en-US">
                <a:ea typeface="+mn-lt"/>
                <a:cs typeface="+mn-lt"/>
              </a:rPr>
              <a:t> </a:t>
            </a:r>
            <a:r>
              <a:rPr lang="en-US" altLang="ja-JP" dirty="0">
                <a:ea typeface="+mn-lt"/>
                <a:cs typeface="+mn-lt"/>
              </a:rPr>
              <a:t>P304より</a:t>
            </a:r>
            <a:r>
              <a:rPr lang="ja-JP">
                <a:ea typeface="+mn-lt"/>
                <a:cs typeface="+mn-lt"/>
              </a:rPr>
              <a:t>抜粋</a:t>
            </a:r>
            <a:endParaRPr lang="ja-JP"/>
          </a:p>
        </p:txBody>
      </p:sp>
    </p:spTree>
    <p:extLst>
      <p:ext uri="{BB962C8B-B14F-4D97-AF65-F5344CB8AC3E}">
        <p14:creationId xmlns:p14="http://schemas.microsoft.com/office/powerpoint/2010/main" val="2533004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B69D3F-AB10-1A41-90B3-C8F5106B419B}"/>
              </a:ext>
            </a:extLst>
          </p:cNvPr>
          <p:cNvSpPr>
            <a:spLocks noGrp="1"/>
          </p:cNvSpPr>
          <p:nvPr>
            <p:ph type="title"/>
          </p:nvPr>
        </p:nvSpPr>
        <p:spPr/>
        <p:txBody>
          <a:bodyPr/>
          <a:lstStyle/>
          <a:p>
            <a:r>
              <a:rPr kumimoji="1" lang="ja-JP" altLang="en-US"/>
              <a:t>確率的影響</a:t>
            </a:r>
          </a:p>
        </p:txBody>
      </p:sp>
      <p:sp>
        <p:nvSpPr>
          <p:cNvPr id="6" name="スライド番号プレースホルダー 5">
            <a:extLst>
              <a:ext uri="{FF2B5EF4-FFF2-40B4-BE49-F238E27FC236}">
                <a16:creationId xmlns:a16="http://schemas.microsoft.com/office/drawing/2014/main" id="{84F0C8D3-A0CE-9149-97AC-68D764092D40}"/>
              </a:ext>
            </a:extLst>
          </p:cNvPr>
          <p:cNvSpPr>
            <a:spLocks noGrp="1"/>
          </p:cNvSpPr>
          <p:nvPr>
            <p:ph type="sldNum" sz="quarter" idx="12"/>
          </p:nvPr>
        </p:nvSpPr>
        <p:spPr/>
        <p:txBody>
          <a:bodyPr/>
          <a:lstStyle/>
          <a:p>
            <a:fld id="{58DD1769-DAE9-6C4E-82F4-B62273FFA290}" type="slidenum">
              <a:rPr kumimoji="1" lang="ja-JP" altLang="en-US" smtClean="0"/>
              <a:t>11</a:t>
            </a:fld>
            <a:endParaRPr kumimoji="1" lang="ja-JP" altLang="en-US"/>
          </a:p>
        </p:txBody>
      </p:sp>
      <p:sp>
        <p:nvSpPr>
          <p:cNvPr id="3" name="Line 9">
            <a:extLst>
              <a:ext uri="{FF2B5EF4-FFF2-40B4-BE49-F238E27FC236}">
                <a16:creationId xmlns:a16="http://schemas.microsoft.com/office/drawing/2014/main" id="{C512BAEB-F9E4-6F4D-89A8-A89312486A0B}"/>
              </a:ext>
            </a:extLst>
          </p:cNvPr>
          <p:cNvSpPr>
            <a:spLocks noChangeShapeType="1"/>
          </p:cNvSpPr>
          <p:nvPr/>
        </p:nvSpPr>
        <p:spPr bwMode="auto">
          <a:xfrm flipH="1">
            <a:off x="988750" y="1486622"/>
            <a:ext cx="1" cy="2226233"/>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 name="Line 10">
            <a:extLst>
              <a:ext uri="{FF2B5EF4-FFF2-40B4-BE49-F238E27FC236}">
                <a16:creationId xmlns:a16="http://schemas.microsoft.com/office/drawing/2014/main" id="{EFA2C21D-95FA-6748-9549-069696F6D69C}"/>
              </a:ext>
            </a:extLst>
          </p:cNvPr>
          <p:cNvSpPr>
            <a:spLocks noChangeShapeType="1"/>
          </p:cNvSpPr>
          <p:nvPr/>
        </p:nvSpPr>
        <p:spPr bwMode="auto">
          <a:xfrm>
            <a:off x="1007138" y="3702694"/>
            <a:ext cx="34671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 name="Line 11">
            <a:extLst>
              <a:ext uri="{FF2B5EF4-FFF2-40B4-BE49-F238E27FC236}">
                <a16:creationId xmlns:a16="http://schemas.microsoft.com/office/drawing/2014/main" id="{EBA5D50F-BD88-7442-AD11-984246A78193}"/>
              </a:ext>
            </a:extLst>
          </p:cNvPr>
          <p:cNvSpPr>
            <a:spLocks noChangeShapeType="1"/>
          </p:cNvSpPr>
          <p:nvPr/>
        </p:nvSpPr>
        <p:spPr bwMode="auto">
          <a:xfrm flipV="1">
            <a:off x="1007138" y="2641564"/>
            <a:ext cx="1027429" cy="52548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8" name="Line 14">
            <a:extLst>
              <a:ext uri="{FF2B5EF4-FFF2-40B4-BE49-F238E27FC236}">
                <a16:creationId xmlns:a16="http://schemas.microsoft.com/office/drawing/2014/main" id="{FED4AC48-07C2-E74D-A42F-93121596236C}"/>
              </a:ext>
            </a:extLst>
          </p:cNvPr>
          <p:cNvSpPr>
            <a:spLocks noChangeShapeType="1"/>
          </p:cNvSpPr>
          <p:nvPr/>
        </p:nvSpPr>
        <p:spPr bwMode="auto">
          <a:xfrm flipV="1">
            <a:off x="988752" y="3177209"/>
            <a:ext cx="256095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9" name="Line 15">
            <a:extLst>
              <a:ext uri="{FF2B5EF4-FFF2-40B4-BE49-F238E27FC236}">
                <a16:creationId xmlns:a16="http://schemas.microsoft.com/office/drawing/2014/main" id="{B1CF8578-4104-4940-B138-4E922957A2AE}"/>
              </a:ext>
            </a:extLst>
          </p:cNvPr>
          <p:cNvSpPr>
            <a:spLocks noChangeShapeType="1"/>
          </p:cNvSpPr>
          <p:nvPr/>
        </p:nvSpPr>
        <p:spPr bwMode="auto">
          <a:xfrm flipV="1">
            <a:off x="2034567" y="1487815"/>
            <a:ext cx="2310954" cy="1153749"/>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 name="Text Box 20">
            <a:extLst>
              <a:ext uri="{FF2B5EF4-FFF2-40B4-BE49-F238E27FC236}">
                <a16:creationId xmlns:a16="http://schemas.microsoft.com/office/drawing/2014/main" id="{FB35DF21-740D-D048-8B2A-917ACA6024BA}"/>
              </a:ext>
            </a:extLst>
          </p:cNvPr>
          <p:cNvSpPr txBox="1">
            <a:spLocks noChangeArrowheads="1"/>
          </p:cNvSpPr>
          <p:nvPr/>
        </p:nvSpPr>
        <p:spPr bwMode="auto">
          <a:xfrm>
            <a:off x="3549709" y="3024809"/>
            <a:ext cx="1320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37931725" indent="-37474525">
              <a:defRPr kumimoji="1" sz="2400">
                <a:solidFill>
                  <a:schemeClr val="tx1"/>
                </a:solidFill>
                <a:latin typeface="Arial" panose="020B0604020202020204" pitchFamily="34" charset="0"/>
                <a:ea typeface="ＭＳ Ｐゴシック" panose="020B0600070205080204" pitchFamily="34" charset="-128"/>
              </a:defRPr>
            </a:lvl2pPr>
            <a:lvl3pPr>
              <a:defRPr kumimoji="1" sz="2400">
                <a:solidFill>
                  <a:schemeClr val="tx1"/>
                </a:solidFill>
                <a:latin typeface="Arial" panose="020B0604020202020204" pitchFamily="34" charset="0"/>
                <a:ea typeface="ＭＳ Ｐゴシック" panose="020B0600070205080204" pitchFamily="34" charset="-128"/>
              </a:defRPr>
            </a:lvl3pPr>
            <a:lvl4pPr>
              <a:defRPr kumimoji="1" sz="2400">
                <a:solidFill>
                  <a:schemeClr val="tx1"/>
                </a:solidFill>
                <a:latin typeface="Arial" panose="020B0604020202020204" pitchFamily="34" charset="0"/>
                <a:ea typeface="ＭＳ Ｐゴシック" panose="020B0600070205080204" pitchFamily="34" charset="-128"/>
              </a:defRPr>
            </a:lvl4pPr>
            <a:lvl5pPr>
              <a:defRPr kumimoji="1"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ja-JP" altLang="en-US" sz="1400">
                <a:latin typeface="+mn-ea"/>
                <a:ea typeface="+mn-ea"/>
              </a:rPr>
              <a:t>自然発生率</a:t>
            </a:r>
          </a:p>
        </p:txBody>
      </p:sp>
      <p:sp>
        <p:nvSpPr>
          <p:cNvPr id="12" name="Text Box 23">
            <a:extLst>
              <a:ext uri="{FF2B5EF4-FFF2-40B4-BE49-F238E27FC236}">
                <a16:creationId xmlns:a16="http://schemas.microsoft.com/office/drawing/2014/main" id="{B03320B3-780E-ED4C-91F3-DA15E3E42D74}"/>
              </a:ext>
            </a:extLst>
          </p:cNvPr>
          <p:cNvSpPr txBox="1">
            <a:spLocks noChangeArrowheads="1"/>
          </p:cNvSpPr>
          <p:nvPr/>
        </p:nvSpPr>
        <p:spPr bwMode="auto">
          <a:xfrm>
            <a:off x="3731288" y="3855093"/>
            <a:ext cx="742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37931725" indent="-37474525">
              <a:defRPr kumimoji="1" sz="2400">
                <a:solidFill>
                  <a:schemeClr val="tx1"/>
                </a:solidFill>
                <a:latin typeface="Arial" panose="020B0604020202020204" pitchFamily="34" charset="0"/>
                <a:ea typeface="ＭＳ Ｐゴシック" panose="020B0600070205080204" pitchFamily="34" charset="-128"/>
              </a:defRPr>
            </a:lvl2pPr>
            <a:lvl3pPr>
              <a:defRPr kumimoji="1" sz="2400">
                <a:solidFill>
                  <a:schemeClr val="tx1"/>
                </a:solidFill>
                <a:latin typeface="Arial" panose="020B0604020202020204" pitchFamily="34" charset="0"/>
                <a:ea typeface="ＭＳ Ｐゴシック" panose="020B0600070205080204" pitchFamily="34" charset="-128"/>
              </a:defRPr>
            </a:lvl3pPr>
            <a:lvl4pPr>
              <a:defRPr kumimoji="1" sz="2400">
                <a:solidFill>
                  <a:schemeClr val="tx1"/>
                </a:solidFill>
                <a:latin typeface="Arial" panose="020B0604020202020204" pitchFamily="34" charset="0"/>
                <a:ea typeface="ＭＳ Ｐゴシック" panose="020B0600070205080204" pitchFamily="34" charset="-128"/>
              </a:defRPr>
            </a:lvl4pPr>
            <a:lvl5pPr>
              <a:defRPr kumimoji="1"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ja-JP" altLang="en-US" sz="1400">
                <a:latin typeface="+mn-ea"/>
                <a:ea typeface="+mn-ea"/>
              </a:rPr>
              <a:t>線量</a:t>
            </a:r>
          </a:p>
        </p:txBody>
      </p:sp>
      <p:sp>
        <p:nvSpPr>
          <p:cNvPr id="13" name="Text Box 25">
            <a:extLst>
              <a:ext uri="{FF2B5EF4-FFF2-40B4-BE49-F238E27FC236}">
                <a16:creationId xmlns:a16="http://schemas.microsoft.com/office/drawing/2014/main" id="{6C7A0FC3-2A11-DB4A-811A-78DBF4B5BCAD}"/>
              </a:ext>
            </a:extLst>
          </p:cNvPr>
          <p:cNvSpPr txBox="1">
            <a:spLocks noChangeArrowheads="1"/>
          </p:cNvSpPr>
          <p:nvPr/>
        </p:nvSpPr>
        <p:spPr bwMode="auto">
          <a:xfrm>
            <a:off x="435662" y="1729408"/>
            <a:ext cx="400110" cy="16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37931725" indent="-37474525">
              <a:defRPr kumimoji="1" sz="2400">
                <a:solidFill>
                  <a:schemeClr val="tx1"/>
                </a:solidFill>
                <a:latin typeface="Arial" panose="020B0604020202020204" pitchFamily="34" charset="0"/>
                <a:ea typeface="ＭＳ Ｐゴシック" panose="020B0600070205080204" pitchFamily="34" charset="-128"/>
              </a:defRPr>
            </a:lvl2pPr>
            <a:lvl3pPr>
              <a:defRPr kumimoji="1" sz="2400">
                <a:solidFill>
                  <a:schemeClr val="tx1"/>
                </a:solidFill>
                <a:latin typeface="Arial" panose="020B0604020202020204" pitchFamily="34" charset="0"/>
                <a:ea typeface="ＭＳ Ｐゴシック" panose="020B0600070205080204" pitchFamily="34" charset="-128"/>
              </a:defRPr>
            </a:lvl3pPr>
            <a:lvl4pPr>
              <a:defRPr kumimoji="1" sz="2400">
                <a:solidFill>
                  <a:schemeClr val="tx1"/>
                </a:solidFill>
                <a:latin typeface="Arial" panose="020B0604020202020204" pitchFamily="34" charset="0"/>
                <a:ea typeface="ＭＳ Ｐゴシック" panose="020B0600070205080204" pitchFamily="34" charset="-128"/>
              </a:defRPr>
            </a:lvl4pPr>
            <a:lvl5pPr>
              <a:defRPr kumimoji="1"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ja-JP" altLang="en-US" sz="1400">
                <a:latin typeface="+mn-ea"/>
                <a:ea typeface="+mn-ea"/>
              </a:rPr>
              <a:t>影響が現れる頻度</a:t>
            </a:r>
          </a:p>
        </p:txBody>
      </p:sp>
      <p:sp>
        <p:nvSpPr>
          <p:cNvPr id="15" name="円/楕円 14">
            <a:extLst>
              <a:ext uri="{FF2B5EF4-FFF2-40B4-BE49-F238E27FC236}">
                <a16:creationId xmlns:a16="http://schemas.microsoft.com/office/drawing/2014/main" id="{A6E91DEE-18B7-5346-BB58-07E97B360756}"/>
              </a:ext>
            </a:extLst>
          </p:cNvPr>
          <p:cNvSpPr/>
          <p:nvPr/>
        </p:nvSpPr>
        <p:spPr>
          <a:xfrm rot="20244347">
            <a:off x="956091" y="2695917"/>
            <a:ext cx="1147909" cy="368298"/>
          </a:xfrm>
          <a:prstGeom prst="ellipse">
            <a:avLst/>
          </a:prstGeom>
          <a:solidFill>
            <a:srgbClr val="7030A0">
              <a:alpha val="30000"/>
            </a:srgb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BC99247-32B0-094D-9B89-4E38912E4149}"/>
              </a:ext>
            </a:extLst>
          </p:cNvPr>
          <p:cNvSpPr txBox="1"/>
          <p:nvPr/>
        </p:nvSpPr>
        <p:spPr>
          <a:xfrm>
            <a:off x="988752" y="1951368"/>
            <a:ext cx="1647275" cy="523220"/>
          </a:xfrm>
          <a:prstGeom prst="rect">
            <a:avLst/>
          </a:prstGeom>
          <a:noFill/>
        </p:spPr>
        <p:txBody>
          <a:bodyPr wrap="square" rtlCol="0">
            <a:spAutoFit/>
          </a:bodyPr>
          <a:lstStyle/>
          <a:p>
            <a:r>
              <a:rPr kumimoji="1" lang="ja-JP" altLang="en-US" sz="1400">
                <a:latin typeface="+mn-ea"/>
              </a:rPr>
              <a:t>線量に依存して影響があると仮定</a:t>
            </a:r>
          </a:p>
        </p:txBody>
      </p:sp>
      <p:sp>
        <p:nvSpPr>
          <p:cNvPr id="18" name="テキスト ボックス 17">
            <a:extLst>
              <a:ext uri="{FF2B5EF4-FFF2-40B4-BE49-F238E27FC236}">
                <a16:creationId xmlns:a16="http://schemas.microsoft.com/office/drawing/2014/main" id="{89FDDD6B-32B0-0C41-A9D0-CEBA06F06EF3}"/>
              </a:ext>
            </a:extLst>
          </p:cNvPr>
          <p:cNvSpPr txBox="1"/>
          <p:nvPr/>
        </p:nvSpPr>
        <p:spPr>
          <a:xfrm>
            <a:off x="5260916" y="1486622"/>
            <a:ext cx="3057247" cy="338554"/>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sz="1600"/>
              <a:t>しきい線量は存在しないと仮定</a:t>
            </a:r>
          </a:p>
        </p:txBody>
      </p:sp>
      <p:sp>
        <p:nvSpPr>
          <p:cNvPr id="19" name="テキスト ボックス 18">
            <a:extLst>
              <a:ext uri="{FF2B5EF4-FFF2-40B4-BE49-F238E27FC236}">
                <a16:creationId xmlns:a16="http://schemas.microsoft.com/office/drawing/2014/main" id="{A1467659-E840-A146-8F6D-8EAB99FBD6DF}"/>
              </a:ext>
            </a:extLst>
          </p:cNvPr>
          <p:cNvSpPr txBox="1"/>
          <p:nvPr/>
        </p:nvSpPr>
        <p:spPr>
          <a:xfrm>
            <a:off x="4870509" y="1953518"/>
            <a:ext cx="3838062" cy="2862322"/>
          </a:xfrm>
          <a:prstGeom prst="rect">
            <a:avLst/>
          </a:prstGeom>
          <a:noFill/>
        </p:spPr>
        <p:txBody>
          <a:bodyPr wrap="square" rtlCol="0">
            <a:spAutoFit/>
          </a:bodyPr>
          <a:lstStyle/>
          <a:p>
            <a:r>
              <a:rPr kumimoji="1" lang="ja-JP" altLang="en-US"/>
              <a:t>確率的影響とは、</a:t>
            </a:r>
            <a:r>
              <a:rPr kumimoji="1" lang="ja-JP" altLang="en-US" b="1">
                <a:solidFill>
                  <a:srgbClr val="FF0000"/>
                </a:solidFill>
              </a:rPr>
              <a:t>しきい値が存在しない</a:t>
            </a:r>
            <a:r>
              <a:rPr kumimoji="1" lang="ja-JP" altLang="en-US"/>
              <a:t>と考えられている影響であり、具体的には、発がんと遺伝的影響である。</a:t>
            </a:r>
            <a:endParaRPr kumimoji="1" lang="en-US" altLang="ja-JP" dirty="0"/>
          </a:p>
          <a:p>
            <a:r>
              <a:rPr lang="ja-JP" altLang="en-US"/>
              <a:t>一定の線量以下では、喫煙や飲酒といった他の発がん影響が大きすぎて見えないが、</a:t>
            </a:r>
            <a:r>
              <a:rPr lang="en-US" altLang="ja-JP" dirty="0"/>
              <a:t>ICRP</a:t>
            </a:r>
            <a:r>
              <a:rPr lang="ja-JP" altLang="en-US"/>
              <a:t>等ではそれ以下の線量でも影響はあると仮定して、放射線防護の基準を定めることとしている。</a:t>
            </a:r>
            <a:endParaRPr kumimoji="1" lang="ja-JP" altLang="en-US"/>
          </a:p>
        </p:txBody>
      </p:sp>
      <p:sp>
        <p:nvSpPr>
          <p:cNvPr id="17" name="Text Box 19">
            <a:extLst>
              <a:ext uri="{FF2B5EF4-FFF2-40B4-BE49-F238E27FC236}">
                <a16:creationId xmlns:a16="http://schemas.microsoft.com/office/drawing/2014/main" id="{8A998B5F-053A-9D4C-8A36-97EB7AF4B6A8}"/>
              </a:ext>
            </a:extLst>
          </p:cNvPr>
          <p:cNvSpPr txBox="1">
            <a:spLocks noChangeArrowheads="1"/>
          </p:cNvSpPr>
          <p:nvPr/>
        </p:nvSpPr>
        <p:spPr bwMode="auto">
          <a:xfrm>
            <a:off x="1757966" y="1195902"/>
            <a:ext cx="2016224" cy="353943"/>
          </a:xfrm>
          <a:prstGeom prst="rect">
            <a:avLst/>
          </a:prstGeom>
          <a:noFill/>
          <a:ln w="9525">
            <a:noFill/>
            <a:miter lim="800000"/>
            <a:headEnd/>
            <a:tailEnd/>
          </a:ln>
        </p:spPr>
        <p:txBody>
          <a:bodyPr wrap="square">
            <a:spAutoFit/>
          </a:bodyPr>
          <a:lstStyle/>
          <a:p>
            <a:pPr algn="ctr">
              <a:spcBef>
                <a:spcPct val="50000"/>
              </a:spcBef>
            </a:pPr>
            <a:r>
              <a:rPr lang="en-US" altLang="ja-JP" sz="1700" dirty="0">
                <a:solidFill>
                  <a:srgbClr val="000000"/>
                </a:solidFill>
                <a:latin typeface="+mn-ea"/>
              </a:rPr>
              <a:t>〔</a:t>
            </a:r>
            <a:r>
              <a:rPr lang="ja-JP" altLang="en-US" sz="1700" dirty="0">
                <a:solidFill>
                  <a:srgbClr val="000000"/>
                </a:solidFill>
                <a:latin typeface="+mn-ea"/>
              </a:rPr>
              <a:t>線量反応関係</a:t>
            </a:r>
            <a:r>
              <a:rPr lang="en-US" altLang="ja-JP" sz="1700" dirty="0">
                <a:solidFill>
                  <a:srgbClr val="000000"/>
                </a:solidFill>
                <a:latin typeface="+mn-ea"/>
              </a:rPr>
              <a:t>〕</a:t>
            </a:r>
          </a:p>
        </p:txBody>
      </p:sp>
      <p:sp>
        <p:nvSpPr>
          <p:cNvPr id="21" name="Line 24">
            <a:extLst>
              <a:ext uri="{FF2B5EF4-FFF2-40B4-BE49-F238E27FC236}">
                <a16:creationId xmlns:a16="http://schemas.microsoft.com/office/drawing/2014/main" id="{89C5C843-846C-7C4E-AC50-D2888405CCCA}"/>
              </a:ext>
            </a:extLst>
          </p:cNvPr>
          <p:cNvSpPr>
            <a:spLocks noChangeShapeType="1"/>
          </p:cNvSpPr>
          <p:nvPr/>
        </p:nvSpPr>
        <p:spPr bwMode="auto">
          <a:xfrm>
            <a:off x="1014544" y="5607672"/>
            <a:ext cx="3459694" cy="0"/>
          </a:xfrm>
          <a:prstGeom prst="line">
            <a:avLst/>
          </a:prstGeom>
          <a:noFill/>
          <a:ln w="25400">
            <a:solidFill>
              <a:srgbClr val="000000"/>
            </a:solidFill>
            <a:round/>
            <a:headEnd/>
            <a:tailEnd/>
          </a:ln>
        </p:spPr>
        <p:txBody>
          <a:bodyPr/>
          <a:lstStyle/>
          <a:p>
            <a:endParaRPr lang="ja-JP" altLang="en-US">
              <a:solidFill>
                <a:srgbClr val="000000"/>
              </a:solidFill>
            </a:endParaRPr>
          </a:p>
        </p:txBody>
      </p:sp>
      <p:sp>
        <p:nvSpPr>
          <p:cNvPr id="23" name="Text Box 30">
            <a:extLst>
              <a:ext uri="{FF2B5EF4-FFF2-40B4-BE49-F238E27FC236}">
                <a16:creationId xmlns:a16="http://schemas.microsoft.com/office/drawing/2014/main" id="{E8C6A344-2EC5-924C-B1C6-C565E4B42250}"/>
              </a:ext>
            </a:extLst>
          </p:cNvPr>
          <p:cNvSpPr txBox="1">
            <a:spLocks noChangeArrowheads="1"/>
          </p:cNvSpPr>
          <p:nvPr/>
        </p:nvSpPr>
        <p:spPr bwMode="auto">
          <a:xfrm>
            <a:off x="1544580" y="4302541"/>
            <a:ext cx="2232099" cy="353943"/>
          </a:xfrm>
          <a:prstGeom prst="rect">
            <a:avLst/>
          </a:prstGeom>
          <a:noFill/>
          <a:ln w="9525">
            <a:noFill/>
            <a:miter lim="800000"/>
            <a:headEnd/>
            <a:tailEnd/>
          </a:ln>
        </p:spPr>
        <p:txBody>
          <a:bodyPr wrap="square">
            <a:spAutoFit/>
          </a:bodyPr>
          <a:lstStyle/>
          <a:p>
            <a:pPr algn="ctr">
              <a:spcBef>
                <a:spcPct val="50000"/>
              </a:spcBef>
            </a:pPr>
            <a:r>
              <a:rPr lang="en-US" altLang="ja-JP" sz="1700" dirty="0">
                <a:solidFill>
                  <a:srgbClr val="000000"/>
                </a:solidFill>
                <a:latin typeface="+mn-ea"/>
              </a:rPr>
              <a:t>〔</a:t>
            </a:r>
            <a:r>
              <a:rPr lang="ja-JP" altLang="en-US" sz="1700" dirty="0">
                <a:solidFill>
                  <a:srgbClr val="000000"/>
                </a:solidFill>
                <a:latin typeface="+mn-ea"/>
              </a:rPr>
              <a:t>線量影響関係</a:t>
            </a:r>
            <a:r>
              <a:rPr lang="en-US" altLang="ja-JP" sz="1700" dirty="0">
                <a:solidFill>
                  <a:srgbClr val="000000"/>
                </a:solidFill>
                <a:latin typeface="+mn-ea"/>
              </a:rPr>
              <a:t>〕</a:t>
            </a:r>
          </a:p>
        </p:txBody>
      </p:sp>
      <p:sp>
        <p:nvSpPr>
          <p:cNvPr id="26" name="Line 9">
            <a:extLst>
              <a:ext uri="{FF2B5EF4-FFF2-40B4-BE49-F238E27FC236}">
                <a16:creationId xmlns:a16="http://schemas.microsoft.com/office/drawing/2014/main" id="{925DA631-5B68-D04D-A499-7B2072D87CEC}"/>
              </a:ext>
            </a:extLst>
          </p:cNvPr>
          <p:cNvSpPr>
            <a:spLocks noChangeShapeType="1"/>
          </p:cNvSpPr>
          <p:nvPr/>
        </p:nvSpPr>
        <p:spPr bwMode="auto">
          <a:xfrm flipH="1">
            <a:off x="1014544" y="4477246"/>
            <a:ext cx="0" cy="1717818"/>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7" name="Line 10">
            <a:extLst>
              <a:ext uri="{FF2B5EF4-FFF2-40B4-BE49-F238E27FC236}">
                <a16:creationId xmlns:a16="http://schemas.microsoft.com/office/drawing/2014/main" id="{594E6E50-DF3B-A846-A336-82B81BABA7A7}"/>
              </a:ext>
            </a:extLst>
          </p:cNvPr>
          <p:cNvSpPr>
            <a:spLocks noChangeShapeType="1"/>
          </p:cNvSpPr>
          <p:nvPr/>
        </p:nvSpPr>
        <p:spPr bwMode="auto">
          <a:xfrm>
            <a:off x="1032932" y="6184903"/>
            <a:ext cx="3467100" cy="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8" name="Text Box 23">
            <a:extLst>
              <a:ext uri="{FF2B5EF4-FFF2-40B4-BE49-F238E27FC236}">
                <a16:creationId xmlns:a16="http://schemas.microsoft.com/office/drawing/2014/main" id="{07C3B1C9-09F8-994A-A0D0-360193AC02AD}"/>
              </a:ext>
            </a:extLst>
          </p:cNvPr>
          <p:cNvSpPr txBox="1">
            <a:spLocks noChangeArrowheads="1"/>
          </p:cNvSpPr>
          <p:nvPr/>
        </p:nvSpPr>
        <p:spPr bwMode="auto">
          <a:xfrm>
            <a:off x="3757082" y="6337302"/>
            <a:ext cx="742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37931725" indent="-37474525">
              <a:defRPr kumimoji="1" sz="2400">
                <a:solidFill>
                  <a:schemeClr val="tx1"/>
                </a:solidFill>
                <a:latin typeface="Arial" panose="020B0604020202020204" pitchFamily="34" charset="0"/>
                <a:ea typeface="ＭＳ Ｐゴシック" panose="020B0600070205080204" pitchFamily="34" charset="-128"/>
              </a:defRPr>
            </a:lvl2pPr>
            <a:lvl3pPr>
              <a:defRPr kumimoji="1" sz="2400">
                <a:solidFill>
                  <a:schemeClr val="tx1"/>
                </a:solidFill>
                <a:latin typeface="Arial" panose="020B0604020202020204" pitchFamily="34" charset="0"/>
                <a:ea typeface="ＭＳ Ｐゴシック" panose="020B0600070205080204" pitchFamily="34" charset="-128"/>
              </a:defRPr>
            </a:lvl3pPr>
            <a:lvl4pPr>
              <a:defRPr kumimoji="1" sz="2400">
                <a:solidFill>
                  <a:schemeClr val="tx1"/>
                </a:solidFill>
                <a:latin typeface="Arial" panose="020B0604020202020204" pitchFamily="34" charset="0"/>
                <a:ea typeface="ＭＳ Ｐゴシック" panose="020B0600070205080204" pitchFamily="34" charset="-128"/>
              </a:defRPr>
            </a:lvl4pPr>
            <a:lvl5pPr>
              <a:defRPr kumimoji="1"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ja-JP" altLang="en-US" sz="1400">
                <a:latin typeface="+mn-ea"/>
                <a:ea typeface="+mn-ea"/>
              </a:rPr>
              <a:t>線量</a:t>
            </a:r>
          </a:p>
        </p:txBody>
      </p:sp>
      <p:sp>
        <p:nvSpPr>
          <p:cNvPr id="7" name="テキスト ボックス 6">
            <a:extLst>
              <a:ext uri="{FF2B5EF4-FFF2-40B4-BE49-F238E27FC236}">
                <a16:creationId xmlns:a16="http://schemas.microsoft.com/office/drawing/2014/main" id="{750DB6BB-EA70-5F4D-B01F-7DB3C8262085}"/>
              </a:ext>
            </a:extLst>
          </p:cNvPr>
          <p:cNvSpPr txBox="1"/>
          <p:nvPr/>
        </p:nvSpPr>
        <p:spPr>
          <a:xfrm>
            <a:off x="527449" y="5158565"/>
            <a:ext cx="400110" cy="630942"/>
          </a:xfrm>
          <a:prstGeom prst="rect">
            <a:avLst/>
          </a:prstGeom>
          <a:noFill/>
        </p:spPr>
        <p:txBody>
          <a:bodyPr vert="eaVert" wrap="none" rtlCol="0">
            <a:spAutoFit/>
          </a:bodyPr>
          <a:lstStyle/>
          <a:p>
            <a:r>
              <a:rPr kumimoji="1" lang="ja-JP" altLang="en-US" sz="1400"/>
              <a:t>重篤度</a:t>
            </a:r>
          </a:p>
        </p:txBody>
      </p:sp>
    </p:spTree>
    <p:extLst>
      <p:ext uri="{BB962C8B-B14F-4D97-AF65-F5344CB8AC3E}">
        <p14:creationId xmlns:p14="http://schemas.microsoft.com/office/powerpoint/2010/main" val="2791970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2233E6-E0E3-1048-ADCC-1A0AACC45607}"/>
              </a:ext>
            </a:extLst>
          </p:cNvPr>
          <p:cNvSpPr>
            <a:spLocks noGrp="1"/>
          </p:cNvSpPr>
          <p:nvPr>
            <p:ph type="title"/>
          </p:nvPr>
        </p:nvSpPr>
        <p:spPr/>
        <p:txBody>
          <a:bodyPr/>
          <a:lstStyle/>
          <a:p>
            <a:r>
              <a:rPr kumimoji="1" lang="ja-JP" altLang="en-US" dirty="0"/>
              <a:t>急性放射</a:t>
            </a:r>
            <a:r>
              <a:rPr lang="ja-JP" altLang="en-US" dirty="0"/>
              <a:t>線症候群</a:t>
            </a:r>
            <a:endParaRPr kumimoji="1" lang="ja-JP" altLang="en-US" dirty="0"/>
          </a:p>
        </p:txBody>
      </p:sp>
      <p:sp>
        <p:nvSpPr>
          <p:cNvPr id="8" name="スライド番号プレースホルダー 7">
            <a:extLst>
              <a:ext uri="{FF2B5EF4-FFF2-40B4-BE49-F238E27FC236}">
                <a16:creationId xmlns:a16="http://schemas.microsoft.com/office/drawing/2014/main" id="{78D3425D-F30E-554D-8F5F-A8AD6BDB4A84}"/>
              </a:ext>
            </a:extLst>
          </p:cNvPr>
          <p:cNvSpPr>
            <a:spLocks noGrp="1"/>
          </p:cNvSpPr>
          <p:nvPr>
            <p:ph type="sldNum" sz="quarter" idx="12"/>
          </p:nvPr>
        </p:nvSpPr>
        <p:spPr/>
        <p:txBody>
          <a:bodyPr/>
          <a:lstStyle/>
          <a:p>
            <a:fld id="{58DD1769-DAE9-6C4E-82F4-B62273FFA290}" type="slidenum">
              <a:rPr kumimoji="1" lang="ja-JP" altLang="en-US" smtClean="0"/>
              <a:t>12</a:t>
            </a:fld>
            <a:endParaRPr kumimoji="1" lang="ja-JP" altLang="en-US"/>
          </a:p>
        </p:txBody>
      </p:sp>
      <p:sp>
        <p:nvSpPr>
          <p:cNvPr id="3" name="正方形/長方形 2">
            <a:extLst>
              <a:ext uri="{FF2B5EF4-FFF2-40B4-BE49-F238E27FC236}">
                <a16:creationId xmlns:a16="http://schemas.microsoft.com/office/drawing/2014/main" id="{E0F0D8F7-2FCD-084A-88DF-8D9EB0FA206B}"/>
              </a:ext>
            </a:extLst>
          </p:cNvPr>
          <p:cNvSpPr/>
          <p:nvPr/>
        </p:nvSpPr>
        <p:spPr>
          <a:xfrm>
            <a:off x="637184" y="1449470"/>
            <a:ext cx="7886700" cy="1754326"/>
          </a:xfrm>
          <a:prstGeom prst="rect">
            <a:avLst/>
          </a:prstGeom>
        </p:spPr>
        <p:txBody>
          <a:bodyPr wrap="square">
            <a:spAutoFit/>
          </a:bodyPr>
          <a:lstStyle/>
          <a:p>
            <a:r>
              <a:rPr lang="ja-JP" altLang="en-US"/>
              <a:t>短時間に１</a:t>
            </a:r>
            <a:r>
              <a:rPr lang="en-US" altLang="ja-JP" dirty="0" err="1"/>
              <a:t>Gy</a:t>
            </a:r>
            <a:r>
              <a:rPr lang="ja-JP" altLang="en-US"/>
              <a:t>（</a:t>
            </a:r>
            <a:r>
              <a:rPr lang="en-US" altLang="ja-JP" dirty="0"/>
              <a:t>1000mGy</a:t>
            </a:r>
            <a:r>
              <a:rPr lang="ja-JP" altLang="en-US"/>
              <a:t>）以上の全身被ばく後、数時間</a:t>
            </a:r>
            <a:r>
              <a:rPr lang="en-US" altLang="ja-JP" dirty="0"/>
              <a:t>〜</a:t>
            </a:r>
            <a:r>
              <a:rPr lang="ja-JP" altLang="en-US"/>
              <a:t>数週間後に起こる臨床症状の総称</a:t>
            </a:r>
          </a:p>
          <a:p>
            <a:r>
              <a:rPr lang="ja-JP" altLang="en-US"/>
              <a:t>　→多くの組織や臓器障害をおこす</a:t>
            </a:r>
          </a:p>
          <a:p>
            <a:endParaRPr lang="ja-JP" altLang="en-US"/>
          </a:p>
          <a:p>
            <a:r>
              <a:rPr lang="ja-JP" altLang="en-US"/>
              <a:t>特に細胞増殖の盛んな組織（造血器、消化管粘膜、皮膚、生殖腺の幹細胞など）が影響を受けやすく、これらの臓器の障害による症状が主体</a:t>
            </a:r>
          </a:p>
        </p:txBody>
      </p:sp>
      <p:sp>
        <p:nvSpPr>
          <p:cNvPr id="4" name="テキスト ボックス 3">
            <a:extLst>
              <a:ext uri="{FF2B5EF4-FFF2-40B4-BE49-F238E27FC236}">
                <a16:creationId xmlns:a16="http://schemas.microsoft.com/office/drawing/2014/main" id="{10F7DACB-4B70-7942-A446-8C2693947234}"/>
              </a:ext>
            </a:extLst>
          </p:cNvPr>
          <p:cNvSpPr txBox="1"/>
          <p:nvPr/>
        </p:nvSpPr>
        <p:spPr>
          <a:xfrm>
            <a:off x="4417860" y="3439784"/>
            <a:ext cx="646331"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a:t>病期</a:t>
            </a:r>
          </a:p>
        </p:txBody>
      </p:sp>
      <p:sp>
        <p:nvSpPr>
          <p:cNvPr id="5" name="右矢印 4">
            <a:extLst>
              <a:ext uri="{FF2B5EF4-FFF2-40B4-BE49-F238E27FC236}">
                <a16:creationId xmlns:a16="http://schemas.microsoft.com/office/drawing/2014/main" id="{DAF90568-F275-884C-ABC3-AD810F66BD38}"/>
              </a:ext>
            </a:extLst>
          </p:cNvPr>
          <p:cNvSpPr/>
          <p:nvPr/>
        </p:nvSpPr>
        <p:spPr>
          <a:xfrm>
            <a:off x="1067233" y="3871912"/>
            <a:ext cx="7389416" cy="50006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a:t>時　間　経　過</a:t>
            </a:r>
          </a:p>
        </p:txBody>
      </p:sp>
      <p:sp>
        <p:nvSpPr>
          <p:cNvPr id="6" name="テキスト ボックス 5">
            <a:extLst>
              <a:ext uri="{FF2B5EF4-FFF2-40B4-BE49-F238E27FC236}">
                <a16:creationId xmlns:a16="http://schemas.microsoft.com/office/drawing/2014/main" id="{BEC91F8E-F450-B24E-9DEA-AF70C7FCE600}"/>
              </a:ext>
            </a:extLst>
          </p:cNvPr>
          <p:cNvSpPr txBox="1"/>
          <p:nvPr/>
        </p:nvSpPr>
        <p:spPr>
          <a:xfrm>
            <a:off x="628650" y="3439784"/>
            <a:ext cx="877163" cy="369332"/>
          </a:xfrm>
          <a:prstGeom prst="rect">
            <a:avLst/>
          </a:prstGeom>
          <a:noFill/>
        </p:spPr>
        <p:txBody>
          <a:bodyPr wrap="none" rtlCol="0">
            <a:spAutoFit/>
          </a:bodyPr>
          <a:lstStyle/>
          <a:p>
            <a:r>
              <a:rPr kumimoji="1" lang="ja-JP" altLang="en-US"/>
              <a:t>被ばく</a:t>
            </a:r>
          </a:p>
        </p:txBody>
      </p:sp>
      <p:sp>
        <p:nvSpPr>
          <p:cNvPr id="7" name="三角形 6">
            <a:extLst>
              <a:ext uri="{FF2B5EF4-FFF2-40B4-BE49-F238E27FC236}">
                <a16:creationId xmlns:a16="http://schemas.microsoft.com/office/drawing/2014/main" id="{D883A9BE-0789-6D4D-ADA8-85F7D3771F62}"/>
              </a:ext>
            </a:extLst>
          </p:cNvPr>
          <p:cNvSpPr/>
          <p:nvPr/>
        </p:nvSpPr>
        <p:spPr>
          <a:xfrm rot="10800000">
            <a:off x="981506" y="3809115"/>
            <a:ext cx="214314" cy="18258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D45C6249-D741-3D40-9631-E2A90D8D95F7}"/>
              </a:ext>
            </a:extLst>
          </p:cNvPr>
          <p:cNvSpPr/>
          <p:nvPr/>
        </p:nvSpPr>
        <p:spPr>
          <a:xfrm>
            <a:off x="1067231" y="4371974"/>
            <a:ext cx="1910888" cy="5641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53ED568D-AB00-7C4C-8034-9C1D574C3986}"/>
              </a:ext>
            </a:extLst>
          </p:cNvPr>
          <p:cNvSpPr/>
          <p:nvPr/>
        </p:nvSpPr>
        <p:spPr>
          <a:xfrm>
            <a:off x="1067231" y="4998708"/>
            <a:ext cx="1910888" cy="122894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217F7D7-6D51-3540-924A-FA050A2201BD}"/>
              </a:ext>
            </a:extLst>
          </p:cNvPr>
          <p:cNvSpPr/>
          <p:nvPr/>
        </p:nvSpPr>
        <p:spPr>
          <a:xfrm>
            <a:off x="3059591" y="4371974"/>
            <a:ext cx="1370649" cy="56417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A5AAB07-7106-3542-8D98-262049556886}"/>
              </a:ext>
            </a:extLst>
          </p:cNvPr>
          <p:cNvSpPr/>
          <p:nvPr/>
        </p:nvSpPr>
        <p:spPr>
          <a:xfrm>
            <a:off x="3059591" y="4998708"/>
            <a:ext cx="1370649" cy="122894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CD84284-E742-B448-B6F3-EE7CE20D5699}"/>
              </a:ext>
            </a:extLst>
          </p:cNvPr>
          <p:cNvSpPr/>
          <p:nvPr/>
        </p:nvSpPr>
        <p:spPr>
          <a:xfrm>
            <a:off x="4487390" y="4371974"/>
            <a:ext cx="1956054" cy="5641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AB937170-05FF-394F-8AEB-A0CA78DF7E79}"/>
              </a:ext>
            </a:extLst>
          </p:cNvPr>
          <p:cNvSpPr/>
          <p:nvPr/>
        </p:nvSpPr>
        <p:spPr>
          <a:xfrm>
            <a:off x="4487389" y="4998708"/>
            <a:ext cx="3969259" cy="12289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F2573A72-978E-1446-BEAF-7987B1908620}"/>
              </a:ext>
            </a:extLst>
          </p:cNvPr>
          <p:cNvSpPr/>
          <p:nvPr/>
        </p:nvSpPr>
        <p:spPr>
          <a:xfrm>
            <a:off x="6500594" y="4371974"/>
            <a:ext cx="1956054" cy="56417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4AA0DECE-852B-3448-849B-CA8281D39038}"/>
              </a:ext>
            </a:extLst>
          </p:cNvPr>
          <p:cNvSpPr txBox="1"/>
          <p:nvPr/>
        </p:nvSpPr>
        <p:spPr>
          <a:xfrm>
            <a:off x="1456771" y="4400876"/>
            <a:ext cx="1027845" cy="584775"/>
          </a:xfrm>
          <a:prstGeom prst="rect">
            <a:avLst/>
          </a:prstGeom>
          <a:noFill/>
        </p:spPr>
        <p:txBody>
          <a:bodyPr wrap="none" rtlCol="0">
            <a:spAutoFit/>
          </a:bodyPr>
          <a:lstStyle/>
          <a:p>
            <a:pPr algn="ctr"/>
            <a:r>
              <a:rPr kumimoji="1" lang="ja-JP" altLang="en-US" sz="1600"/>
              <a:t>前駆期</a:t>
            </a:r>
            <a:endParaRPr kumimoji="1" lang="en-US" altLang="ja-JP" sz="1600" dirty="0"/>
          </a:p>
          <a:p>
            <a:pPr algn="ctr"/>
            <a:r>
              <a:rPr lang="en-US" altLang="ja-JP" sz="1600" dirty="0"/>
              <a:t>〜48</a:t>
            </a:r>
            <a:r>
              <a:rPr lang="ja-JP" altLang="en-US" sz="1600"/>
              <a:t>時間</a:t>
            </a:r>
            <a:endParaRPr kumimoji="1" lang="ja-JP" altLang="en-US" sz="1600"/>
          </a:p>
        </p:txBody>
      </p:sp>
      <p:sp>
        <p:nvSpPr>
          <p:cNvPr id="22" name="テキスト ボックス 21">
            <a:extLst>
              <a:ext uri="{FF2B5EF4-FFF2-40B4-BE49-F238E27FC236}">
                <a16:creationId xmlns:a16="http://schemas.microsoft.com/office/drawing/2014/main" id="{F515A28B-8A1A-514D-B241-51E560C873E8}"/>
              </a:ext>
            </a:extLst>
          </p:cNvPr>
          <p:cNvSpPr txBox="1"/>
          <p:nvPr/>
        </p:nvSpPr>
        <p:spPr>
          <a:xfrm>
            <a:off x="3116281" y="4387403"/>
            <a:ext cx="1027845" cy="584775"/>
          </a:xfrm>
          <a:prstGeom prst="rect">
            <a:avLst/>
          </a:prstGeom>
          <a:noFill/>
        </p:spPr>
        <p:txBody>
          <a:bodyPr wrap="none" rtlCol="0">
            <a:spAutoFit/>
          </a:bodyPr>
          <a:lstStyle/>
          <a:p>
            <a:pPr algn="ctr"/>
            <a:r>
              <a:rPr kumimoji="1" lang="ja-JP" altLang="en-US" sz="1600"/>
              <a:t>潜伏期</a:t>
            </a:r>
            <a:endParaRPr kumimoji="1" lang="en-US" altLang="ja-JP" sz="1600" dirty="0"/>
          </a:p>
          <a:p>
            <a:pPr algn="ctr"/>
            <a:r>
              <a:rPr lang="en-US" altLang="ja-JP" sz="1600" dirty="0"/>
              <a:t>0〜3</a:t>
            </a:r>
            <a:r>
              <a:rPr lang="ja-JP" altLang="en-US" sz="1600"/>
              <a:t>週間</a:t>
            </a:r>
            <a:endParaRPr kumimoji="1" lang="ja-JP" altLang="en-US" sz="1600"/>
          </a:p>
        </p:txBody>
      </p:sp>
      <p:sp>
        <p:nvSpPr>
          <p:cNvPr id="23" name="テキスト ボックス 22">
            <a:extLst>
              <a:ext uri="{FF2B5EF4-FFF2-40B4-BE49-F238E27FC236}">
                <a16:creationId xmlns:a16="http://schemas.microsoft.com/office/drawing/2014/main" id="{7F7F3C7A-3A91-8A4E-A036-0AFD370A2DB7}"/>
              </a:ext>
            </a:extLst>
          </p:cNvPr>
          <p:cNvSpPr txBox="1"/>
          <p:nvPr/>
        </p:nvSpPr>
        <p:spPr>
          <a:xfrm>
            <a:off x="5113429" y="4522668"/>
            <a:ext cx="800219" cy="338554"/>
          </a:xfrm>
          <a:prstGeom prst="rect">
            <a:avLst/>
          </a:prstGeom>
          <a:noFill/>
        </p:spPr>
        <p:txBody>
          <a:bodyPr wrap="none" rtlCol="0">
            <a:spAutoFit/>
          </a:bodyPr>
          <a:lstStyle/>
          <a:p>
            <a:pPr algn="ctr"/>
            <a:r>
              <a:rPr kumimoji="1" lang="ja-JP" altLang="en-US" sz="1600"/>
              <a:t>発症期</a:t>
            </a:r>
          </a:p>
        </p:txBody>
      </p:sp>
      <p:sp>
        <p:nvSpPr>
          <p:cNvPr id="24" name="テキスト ボックス 23">
            <a:extLst>
              <a:ext uri="{FF2B5EF4-FFF2-40B4-BE49-F238E27FC236}">
                <a16:creationId xmlns:a16="http://schemas.microsoft.com/office/drawing/2014/main" id="{3FB3C0F9-99A4-7848-BA74-1581DAB524C6}"/>
              </a:ext>
            </a:extLst>
          </p:cNvPr>
          <p:cNvSpPr txBox="1"/>
          <p:nvPr/>
        </p:nvSpPr>
        <p:spPr>
          <a:xfrm>
            <a:off x="1088663" y="5030471"/>
            <a:ext cx="1889456" cy="1169551"/>
          </a:xfrm>
          <a:prstGeom prst="rect">
            <a:avLst/>
          </a:prstGeom>
          <a:noFill/>
        </p:spPr>
        <p:txBody>
          <a:bodyPr wrap="square" rtlCol="0">
            <a:spAutoFit/>
          </a:bodyPr>
          <a:lstStyle/>
          <a:p>
            <a:r>
              <a:rPr lang="ja-JP" altLang="en-US" sz="1400"/>
              <a:t>嘔気・嘔吐</a:t>
            </a:r>
            <a:r>
              <a:rPr lang="en-US" altLang="ja-JP" sz="1400" dirty="0"/>
              <a:t>(1Gy</a:t>
            </a:r>
            <a:r>
              <a:rPr lang="ja-JP" altLang="en-US" sz="1400"/>
              <a:t>以上</a:t>
            </a:r>
            <a:r>
              <a:rPr lang="en-US" altLang="ja-JP" sz="1400" dirty="0"/>
              <a:t>)</a:t>
            </a:r>
          </a:p>
          <a:p>
            <a:r>
              <a:rPr kumimoji="1" lang="ja-JP" altLang="en-US" sz="1400"/>
              <a:t>頭痛</a:t>
            </a:r>
            <a:r>
              <a:rPr lang="en-US" altLang="ja-JP" sz="1400" dirty="0"/>
              <a:t>(4Gy</a:t>
            </a:r>
            <a:r>
              <a:rPr lang="ja-JP" altLang="en-US" sz="1400"/>
              <a:t>以上</a:t>
            </a:r>
            <a:r>
              <a:rPr lang="en-US" altLang="ja-JP" sz="1400" dirty="0"/>
              <a:t>)</a:t>
            </a:r>
          </a:p>
          <a:p>
            <a:r>
              <a:rPr kumimoji="1" lang="ja-JP" altLang="en-US" sz="1400"/>
              <a:t>下痢</a:t>
            </a:r>
            <a:r>
              <a:rPr lang="en-US" altLang="ja-JP" sz="1400" dirty="0"/>
              <a:t>(6Gy</a:t>
            </a:r>
            <a:r>
              <a:rPr lang="ja-JP" altLang="en-US" sz="1400"/>
              <a:t>以上</a:t>
            </a:r>
            <a:r>
              <a:rPr lang="en-US" altLang="ja-JP" sz="1400" dirty="0"/>
              <a:t>)</a:t>
            </a:r>
            <a:endParaRPr kumimoji="1" lang="en-US" altLang="ja-JP" sz="1400" dirty="0"/>
          </a:p>
          <a:p>
            <a:r>
              <a:rPr lang="ja-JP" altLang="en-US" sz="1400"/>
              <a:t>発熱</a:t>
            </a:r>
            <a:r>
              <a:rPr lang="en-US" altLang="ja-JP" sz="1400" dirty="0"/>
              <a:t>(6Gy</a:t>
            </a:r>
            <a:r>
              <a:rPr lang="ja-JP" altLang="en-US" sz="1400"/>
              <a:t>以上</a:t>
            </a:r>
            <a:r>
              <a:rPr lang="en-US" altLang="ja-JP" sz="1400" dirty="0"/>
              <a:t>)</a:t>
            </a:r>
          </a:p>
          <a:p>
            <a:r>
              <a:rPr kumimoji="1" lang="ja-JP" altLang="en-US" sz="1400"/>
              <a:t>意識障害</a:t>
            </a:r>
            <a:r>
              <a:rPr lang="en-US" altLang="ja-JP" sz="1400" dirty="0"/>
              <a:t>(8Gy</a:t>
            </a:r>
            <a:r>
              <a:rPr lang="ja-JP" altLang="en-US" sz="1400"/>
              <a:t>以上</a:t>
            </a:r>
            <a:r>
              <a:rPr lang="en-US" altLang="ja-JP" sz="1400" dirty="0"/>
              <a:t>)</a:t>
            </a:r>
          </a:p>
        </p:txBody>
      </p:sp>
      <p:sp>
        <p:nvSpPr>
          <p:cNvPr id="25" name="テキスト ボックス 24">
            <a:extLst>
              <a:ext uri="{FF2B5EF4-FFF2-40B4-BE49-F238E27FC236}">
                <a16:creationId xmlns:a16="http://schemas.microsoft.com/office/drawing/2014/main" id="{AC9A4F70-B14E-D24E-8B1A-FD1B61DFB6D5}"/>
              </a:ext>
            </a:extLst>
          </p:cNvPr>
          <p:cNvSpPr txBox="1"/>
          <p:nvPr/>
        </p:nvSpPr>
        <p:spPr>
          <a:xfrm>
            <a:off x="6565550" y="4380858"/>
            <a:ext cx="1826141" cy="584775"/>
          </a:xfrm>
          <a:prstGeom prst="rect">
            <a:avLst/>
          </a:prstGeom>
          <a:noFill/>
        </p:spPr>
        <p:txBody>
          <a:bodyPr wrap="none" rtlCol="0">
            <a:spAutoFit/>
          </a:bodyPr>
          <a:lstStyle/>
          <a:p>
            <a:pPr algn="ctr"/>
            <a:r>
              <a:rPr kumimoji="1" lang="ja-JP" altLang="en-US" sz="1600"/>
              <a:t>回復期</a:t>
            </a:r>
            <a:endParaRPr kumimoji="1" lang="en-US" altLang="ja-JP" sz="1600" dirty="0"/>
          </a:p>
          <a:p>
            <a:pPr algn="ctr"/>
            <a:r>
              <a:rPr lang="ja-JP" altLang="en-US" sz="1600"/>
              <a:t>（あるいは死亡）</a:t>
            </a:r>
            <a:endParaRPr kumimoji="1" lang="ja-JP" altLang="en-US" sz="1600"/>
          </a:p>
        </p:txBody>
      </p:sp>
      <p:sp>
        <p:nvSpPr>
          <p:cNvPr id="26" name="テキスト ボックス 25">
            <a:extLst>
              <a:ext uri="{FF2B5EF4-FFF2-40B4-BE49-F238E27FC236}">
                <a16:creationId xmlns:a16="http://schemas.microsoft.com/office/drawing/2014/main" id="{CDFB5167-803F-0A47-8651-0C1D058D1781}"/>
              </a:ext>
            </a:extLst>
          </p:cNvPr>
          <p:cNvSpPr txBox="1"/>
          <p:nvPr/>
        </p:nvSpPr>
        <p:spPr>
          <a:xfrm>
            <a:off x="3305200" y="5090041"/>
            <a:ext cx="879429" cy="307777"/>
          </a:xfrm>
          <a:prstGeom prst="rect">
            <a:avLst/>
          </a:prstGeom>
          <a:noFill/>
        </p:spPr>
        <p:txBody>
          <a:bodyPr wrap="square" rtlCol="0">
            <a:spAutoFit/>
          </a:bodyPr>
          <a:lstStyle/>
          <a:p>
            <a:pPr algn="ctr"/>
            <a:r>
              <a:rPr lang="ja-JP" altLang="en-US" sz="1400"/>
              <a:t>無症状</a:t>
            </a:r>
            <a:endParaRPr lang="en-US" altLang="ja-JP" sz="1400" dirty="0"/>
          </a:p>
        </p:txBody>
      </p:sp>
      <p:sp>
        <p:nvSpPr>
          <p:cNvPr id="27" name="テキスト ボックス 26">
            <a:extLst>
              <a:ext uri="{FF2B5EF4-FFF2-40B4-BE49-F238E27FC236}">
                <a16:creationId xmlns:a16="http://schemas.microsoft.com/office/drawing/2014/main" id="{7BBBCB15-9740-B644-8ED8-39E96908DCFF}"/>
              </a:ext>
            </a:extLst>
          </p:cNvPr>
          <p:cNvSpPr txBox="1"/>
          <p:nvPr/>
        </p:nvSpPr>
        <p:spPr>
          <a:xfrm>
            <a:off x="5272309" y="5152009"/>
            <a:ext cx="2834373" cy="954107"/>
          </a:xfrm>
          <a:prstGeom prst="rect">
            <a:avLst/>
          </a:prstGeom>
          <a:noFill/>
        </p:spPr>
        <p:txBody>
          <a:bodyPr wrap="square" rtlCol="0">
            <a:spAutoFit/>
          </a:bodyPr>
          <a:lstStyle/>
          <a:p>
            <a:r>
              <a:rPr lang="ja-JP" altLang="en-US" sz="1400"/>
              <a:t>造血器障害（感染・出血）</a:t>
            </a:r>
            <a:endParaRPr lang="en-US" altLang="ja-JP" sz="1400" dirty="0"/>
          </a:p>
          <a:p>
            <a:r>
              <a:rPr lang="ja-JP" altLang="en-US" sz="1400"/>
              <a:t>消化管障害</a:t>
            </a:r>
            <a:endParaRPr lang="en-US" altLang="ja-JP" sz="1400" dirty="0"/>
          </a:p>
          <a:p>
            <a:r>
              <a:rPr lang="ja-JP" altLang="en-US" sz="1400"/>
              <a:t>皮膚障害</a:t>
            </a:r>
            <a:endParaRPr lang="en-US" altLang="ja-JP" sz="1400" dirty="0"/>
          </a:p>
          <a:p>
            <a:r>
              <a:rPr lang="ja-JP" altLang="en-US" sz="1400"/>
              <a:t>神経・血管障害</a:t>
            </a:r>
            <a:endParaRPr lang="en-US" altLang="ja-JP" sz="1400" dirty="0"/>
          </a:p>
        </p:txBody>
      </p:sp>
      <p:sp>
        <p:nvSpPr>
          <p:cNvPr id="28" name="下矢印 27">
            <a:extLst>
              <a:ext uri="{FF2B5EF4-FFF2-40B4-BE49-F238E27FC236}">
                <a16:creationId xmlns:a16="http://schemas.microsoft.com/office/drawing/2014/main" id="{B8C9A444-F734-A54D-A56F-143B90B3BBAB}"/>
              </a:ext>
            </a:extLst>
          </p:cNvPr>
          <p:cNvSpPr/>
          <p:nvPr/>
        </p:nvSpPr>
        <p:spPr>
          <a:xfrm>
            <a:off x="4761941" y="5030472"/>
            <a:ext cx="491529" cy="119718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1438E5CC-6D6C-5945-8E01-7AE139288712}"/>
              </a:ext>
            </a:extLst>
          </p:cNvPr>
          <p:cNvSpPr txBox="1"/>
          <p:nvPr/>
        </p:nvSpPr>
        <p:spPr>
          <a:xfrm>
            <a:off x="4832459" y="5125597"/>
            <a:ext cx="369332" cy="1091527"/>
          </a:xfrm>
          <a:prstGeom prst="rect">
            <a:avLst/>
          </a:prstGeom>
          <a:noFill/>
        </p:spPr>
        <p:txBody>
          <a:bodyPr vert="eaVert" wrap="square" rtlCol="0">
            <a:spAutoFit/>
          </a:bodyPr>
          <a:lstStyle/>
          <a:p>
            <a:r>
              <a:rPr kumimoji="1" lang="ja-JP" altLang="en-US" sz="1200"/>
              <a:t>被ばく線量大</a:t>
            </a:r>
          </a:p>
        </p:txBody>
      </p:sp>
    </p:spTree>
    <p:extLst>
      <p:ext uri="{BB962C8B-B14F-4D97-AF65-F5344CB8AC3E}">
        <p14:creationId xmlns:p14="http://schemas.microsoft.com/office/powerpoint/2010/main" val="1817837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7815FB-DF0F-534B-AA7D-E897CEBCD4BB}"/>
              </a:ext>
            </a:extLst>
          </p:cNvPr>
          <p:cNvSpPr>
            <a:spLocks noGrp="1"/>
          </p:cNvSpPr>
          <p:nvPr>
            <p:ph type="title"/>
          </p:nvPr>
        </p:nvSpPr>
        <p:spPr/>
        <p:txBody>
          <a:bodyPr/>
          <a:lstStyle/>
          <a:p>
            <a:r>
              <a:rPr kumimoji="1" lang="ja-JP" altLang="en-US" dirty="0"/>
              <a:t>急性放射</a:t>
            </a:r>
            <a:r>
              <a:rPr lang="ja-JP" altLang="en-US" dirty="0"/>
              <a:t>線症候群の</a:t>
            </a:r>
            <a:r>
              <a:rPr kumimoji="1" lang="ja-JP" altLang="en-US" dirty="0"/>
              <a:t>前駆症状</a:t>
            </a:r>
          </a:p>
        </p:txBody>
      </p:sp>
      <p:graphicFrame>
        <p:nvGraphicFramePr>
          <p:cNvPr id="4" name="コンテンツ プレースホルダ 3">
            <a:extLst>
              <a:ext uri="{FF2B5EF4-FFF2-40B4-BE49-F238E27FC236}">
                <a16:creationId xmlns:a16="http://schemas.microsoft.com/office/drawing/2014/main" id="{E1594773-522A-AB4E-8E09-5ABDE6B55DB1}"/>
              </a:ext>
            </a:extLst>
          </p:cNvPr>
          <p:cNvGraphicFramePr>
            <a:graphicFrameLocks noGrp="1"/>
          </p:cNvGraphicFramePr>
          <p:nvPr>
            <p:ph idx="1"/>
            <p:extLst>
              <p:ext uri="{D42A27DB-BD31-4B8C-83A1-F6EECF244321}">
                <p14:modId xmlns:p14="http://schemas.microsoft.com/office/powerpoint/2010/main" val="3533815490"/>
              </p:ext>
            </p:extLst>
          </p:nvPr>
        </p:nvGraphicFramePr>
        <p:xfrm>
          <a:off x="628650" y="1271588"/>
          <a:ext cx="8136903" cy="4572001"/>
        </p:xfrm>
        <a:graphic>
          <a:graphicData uri="http://schemas.openxmlformats.org/drawingml/2006/table">
            <a:tbl>
              <a:tblPr/>
              <a:tblGrid>
                <a:gridCol w="702434">
                  <a:extLst>
                    <a:ext uri="{9D8B030D-6E8A-4147-A177-3AD203B41FA5}">
                      <a16:colId xmlns:a16="http://schemas.microsoft.com/office/drawing/2014/main" val="20000"/>
                    </a:ext>
                  </a:extLst>
                </a:gridCol>
                <a:gridCol w="980142">
                  <a:extLst>
                    <a:ext uri="{9D8B030D-6E8A-4147-A177-3AD203B41FA5}">
                      <a16:colId xmlns:a16="http://schemas.microsoft.com/office/drawing/2014/main" val="20001"/>
                    </a:ext>
                  </a:extLst>
                </a:gridCol>
                <a:gridCol w="1097071">
                  <a:extLst>
                    <a:ext uri="{9D8B030D-6E8A-4147-A177-3AD203B41FA5}">
                      <a16:colId xmlns:a16="http://schemas.microsoft.com/office/drawing/2014/main" val="20002"/>
                    </a:ext>
                  </a:extLst>
                </a:gridCol>
                <a:gridCol w="1340389">
                  <a:extLst>
                    <a:ext uri="{9D8B030D-6E8A-4147-A177-3AD203B41FA5}">
                      <a16:colId xmlns:a16="http://schemas.microsoft.com/office/drawing/2014/main" val="20003"/>
                    </a:ext>
                  </a:extLst>
                </a:gridCol>
                <a:gridCol w="1340389">
                  <a:extLst>
                    <a:ext uri="{9D8B030D-6E8A-4147-A177-3AD203B41FA5}">
                      <a16:colId xmlns:a16="http://schemas.microsoft.com/office/drawing/2014/main" val="20004"/>
                    </a:ext>
                  </a:extLst>
                </a:gridCol>
                <a:gridCol w="1219159">
                  <a:extLst>
                    <a:ext uri="{9D8B030D-6E8A-4147-A177-3AD203B41FA5}">
                      <a16:colId xmlns:a16="http://schemas.microsoft.com/office/drawing/2014/main" val="20005"/>
                    </a:ext>
                  </a:extLst>
                </a:gridCol>
                <a:gridCol w="1457319">
                  <a:extLst>
                    <a:ext uri="{9D8B030D-6E8A-4147-A177-3AD203B41FA5}">
                      <a16:colId xmlns:a16="http://schemas.microsoft.com/office/drawing/2014/main" val="20006"/>
                    </a:ext>
                  </a:extLst>
                </a:gridCol>
              </a:tblGrid>
              <a:tr h="568730">
                <a:tc gridSpan="2">
                  <a:txBody>
                    <a:bodyPr/>
                    <a:lstStyle/>
                    <a:p>
                      <a:pPr algn="ctr">
                        <a:lnSpc>
                          <a:spcPts val="1400"/>
                        </a:lnSpc>
                        <a:spcAft>
                          <a:spcPts val="0"/>
                        </a:spcAft>
                      </a:pPr>
                      <a:r>
                        <a:rPr lang="ja-JP" sz="1400" kern="100" spc="0" dirty="0">
                          <a:latin typeface="+mn-ea"/>
                          <a:ea typeface="+mn-ea"/>
                          <a:cs typeface="Meiryo UI" pitchFamily="50" charset="-128"/>
                        </a:rPr>
                        <a:t>症状と</a:t>
                      </a:r>
                      <a:endParaRPr lang="ja-JP" sz="1400" kern="100" spc="-100" dirty="0">
                        <a:latin typeface="+mn-ea"/>
                        <a:ea typeface="+mn-ea"/>
                        <a:cs typeface="Meiryo UI" pitchFamily="50" charset="-128"/>
                      </a:endParaRPr>
                    </a:p>
                    <a:p>
                      <a:pPr algn="ctr">
                        <a:lnSpc>
                          <a:spcPts val="1400"/>
                        </a:lnSpc>
                        <a:spcAft>
                          <a:spcPts val="0"/>
                        </a:spcAft>
                      </a:pPr>
                      <a:r>
                        <a:rPr lang="ja-JP" sz="1400" kern="100" spc="0" dirty="0">
                          <a:latin typeface="+mn-ea"/>
                          <a:ea typeface="+mn-ea"/>
                          <a:cs typeface="Meiryo UI" pitchFamily="50" charset="-128"/>
                        </a:rPr>
                        <a:t>治療方法</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lnSpc>
                          <a:spcPts val="1400"/>
                        </a:lnSpc>
                        <a:spcAft>
                          <a:spcPts val="0"/>
                        </a:spcAft>
                        <a:tabLst>
                          <a:tab pos="575310" algn="l"/>
                        </a:tabLst>
                      </a:pPr>
                      <a:r>
                        <a:rPr lang="ja-JP" sz="1400" b="1" kern="100" spc="0" dirty="0">
                          <a:latin typeface="+mn-ea"/>
                          <a:ea typeface="+mn-ea"/>
                          <a:cs typeface="Meiryo UI" pitchFamily="50" charset="-128"/>
                        </a:rPr>
                        <a:t>軽度</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b="1" kern="100" spc="0" dirty="0">
                          <a:latin typeface="+mn-ea"/>
                          <a:ea typeface="+mn-ea"/>
                          <a:cs typeface="Meiryo UI" pitchFamily="50" charset="-128"/>
                        </a:rPr>
                        <a:t>（</a:t>
                      </a:r>
                      <a:r>
                        <a:rPr lang="en-US" sz="1400" b="1" kern="100" spc="0" dirty="0">
                          <a:latin typeface="+mn-ea"/>
                          <a:ea typeface="+mn-ea"/>
                          <a:cs typeface="Meiryo UI" pitchFamily="50" charset="-128"/>
                        </a:rPr>
                        <a:t>1‒2Gy</a:t>
                      </a:r>
                      <a:r>
                        <a:rPr lang="ja-JP" sz="1400" b="1" kern="100" spc="0" dirty="0">
                          <a:latin typeface="+mn-ea"/>
                          <a:ea typeface="+mn-ea"/>
                          <a:cs typeface="Meiryo UI" pitchFamily="50" charset="-128"/>
                        </a:rPr>
                        <a:t>）</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b="1" kern="100" spc="0" dirty="0">
                          <a:latin typeface="+mn-ea"/>
                          <a:ea typeface="+mn-ea"/>
                          <a:cs typeface="Meiryo UI" pitchFamily="50" charset="-128"/>
                        </a:rPr>
                        <a:t>中等度</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b="1" kern="100" spc="0" dirty="0">
                          <a:latin typeface="+mn-ea"/>
                          <a:ea typeface="+mn-ea"/>
                          <a:cs typeface="Meiryo UI" pitchFamily="50" charset="-128"/>
                        </a:rPr>
                        <a:t>（</a:t>
                      </a:r>
                      <a:r>
                        <a:rPr lang="en-US" sz="1400" b="1" kern="100" spc="0" dirty="0">
                          <a:latin typeface="+mn-ea"/>
                          <a:ea typeface="+mn-ea"/>
                          <a:cs typeface="Meiryo UI" pitchFamily="50" charset="-128"/>
                        </a:rPr>
                        <a:t>2‒4Gy</a:t>
                      </a:r>
                      <a:r>
                        <a:rPr lang="ja-JP" sz="1400" b="1" kern="100" spc="0" dirty="0">
                          <a:latin typeface="+mn-ea"/>
                          <a:ea typeface="+mn-ea"/>
                          <a:cs typeface="Meiryo UI" pitchFamily="50" charset="-128"/>
                        </a:rPr>
                        <a:t>）</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b="1" kern="100" spc="0">
                          <a:latin typeface="+mn-ea"/>
                          <a:ea typeface="+mn-ea"/>
                          <a:cs typeface="Meiryo UI" pitchFamily="50" charset="-128"/>
                        </a:rPr>
                        <a:t>重症</a:t>
                      </a:r>
                      <a:endParaRPr lang="ja-JP" sz="1400" kern="100" spc="-100">
                        <a:latin typeface="+mn-ea"/>
                        <a:ea typeface="+mn-ea"/>
                        <a:cs typeface="Meiryo UI" pitchFamily="50" charset="-128"/>
                      </a:endParaRPr>
                    </a:p>
                    <a:p>
                      <a:pPr algn="ctr">
                        <a:lnSpc>
                          <a:spcPts val="1400"/>
                        </a:lnSpc>
                        <a:spcAft>
                          <a:spcPts val="0"/>
                        </a:spcAft>
                        <a:tabLst>
                          <a:tab pos="575310" algn="l"/>
                        </a:tabLst>
                      </a:pPr>
                      <a:r>
                        <a:rPr lang="ja-JP" sz="1400" b="1" kern="100" spc="0">
                          <a:latin typeface="+mn-ea"/>
                          <a:ea typeface="+mn-ea"/>
                          <a:cs typeface="Meiryo UI" pitchFamily="50" charset="-128"/>
                        </a:rPr>
                        <a:t>（</a:t>
                      </a:r>
                      <a:r>
                        <a:rPr lang="en-US" sz="1400" b="1" kern="100" spc="0">
                          <a:latin typeface="+mn-ea"/>
                          <a:ea typeface="+mn-ea"/>
                          <a:cs typeface="Meiryo UI" pitchFamily="50" charset="-128"/>
                        </a:rPr>
                        <a:t>4‒6Gy</a:t>
                      </a:r>
                      <a:r>
                        <a:rPr lang="ja-JP" sz="1400" b="1" kern="100" spc="0">
                          <a:latin typeface="+mn-ea"/>
                          <a:ea typeface="+mn-ea"/>
                          <a:cs typeface="Meiryo UI" pitchFamily="50" charset="-128"/>
                        </a:rPr>
                        <a:t>）</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b="1" kern="100" spc="0">
                          <a:latin typeface="+mn-ea"/>
                          <a:ea typeface="+mn-ea"/>
                          <a:cs typeface="Meiryo UI" pitchFamily="50" charset="-128"/>
                        </a:rPr>
                        <a:t>非常に重症</a:t>
                      </a:r>
                      <a:endParaRPr lang="ja-JP" sz="1400" kern="100" spc="-100">
                        <a:latin typeface="+mn-ea"/>
                        <a:ea typeface="+mn-ea"/>
                        <a:cs typeface="Meiryo UI" pitchFamily="50" charset="-128"/>
                      </a:endParaRPr>
                    </a:p>
                    <a:p>
                      <a:pPr algn="ctr">
                        <a:lnSpc>
                          <a:spcPts val="1400"/>
                        </a:lnSpc>
                        <a:spcAft>
                          <a:spcPts val="0"/>
                        </a:spcAft>
                        <a:tabLst>
                          <a:tab pos="575310" algn="l"/>
                        </a:tabLst>
                      </a:pPr>
                      <a:r>
                        <a:rPr lang="ja-JP" sz="1400" b="1" kern="100" spc="0">
                          <a:latin typeface="+mn-ea"/>
                          <a:ea typeface="+mn-ea"/>
                          <a:cs typeface="Meiryo UI" pitchFamily="50" charset="-128"/>
                        </a:rPr>
                        <a:t>（</a:t>
                      </a:r>
                      <a:r>
                        <a:rPr lang="en-US" sz="1400" b="1" kern="100" spc="0">
                          <a:latin typeface="+mn-ea"/>
                          <a:ea typeface="+mn-ea"/>
                          <a:cs typeface="Meiryo UI" pitchFamily="50" charset="-128"/>
                        </a:rPr>
                        <a:t>6‒8Gy</a:t>
                      </a:r>
                      <a:r>
                        <a:rPr lang="ja-JP" sz="1400" b="1" kern="100" spc="0">
                          <a:latin typeface="+mn-ea"/>
                          <a:ea typeface="+mn-ea"/>
                          <a:cs typeface="Meiryo UI" pitchFamily="50" charset="-128"/>
                        </a:rPr>
                        <a:t>）</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b="1" kern="100" spc="0">
                          <a:latin typeface="+mn-ea"/>
                          <a:ea typeface="+mn-ea"/>
                          <a:cs typeface="Meiryo UI" pitchFamily="50" charset="-128"/>
                        </a:rPr>
                        <a:t>致死的</a:t>
                      </a:r>
                      <a:endParaRPr lang="ja-JP" sz="1400" kern="100" spc="-100">
                        <a:latin typeface="+mn-ea"/>
                        <a:ea typeface="+mn-ea"/>
                        <a:cs typeface="Meiryo UI" pitchFamily="50" charset="-128"/>
                      </a:endParaRPr>
                    </a:p>
                    <a:p>
                      <a:pPr algn="ctr">
                        <a:lnSpc>
                          <a:spcPts val="1400"/>
                        </a:lnSpc>
                        <a:spcAft>
                          <a:spcPts val="0"/>
                        </a:spcAft>
                        <a:tabLst>
                          <a:tab pos="575310" algn="l"/>
                        </a:tabLst>
                      </a:pPr>
                      <a:r>
                        <a:rPr lang="ja-JP" sz="1400" b="1" kern="100" spc="0">
                          <a:latin typeface="+mn-ea"/>
                          <a:ea typeface="+mn-ea"/>
                          <a:cs typeface="Meiryo UI" pitchFamily="50" charset="-128"/>
                        </a:rPr>
                        <a:t>（</a:t>
                      </a:r>
                      <a:r>
                        <a:rPr lang="en-US" sz="1400" b="1" kern="100" spc="0">
                          <a:latin typeface="+mn-ea"/>
                          <a:ea typeface="+mn-ea"/>
                          <a:cs typeface="Meiryo UI" pitchFamily="50" charset="-128"/>
                        </a:rPr>
                        <a:t>&gt;8Gy</a:t>
                      </a:r>
                      <a:r>
                        <a:rPr lang="ja-JP" sz="1400" b="1" kern="100" spc="0">
                          <a:latin typeface="+mn-ea"/>
                          <a:ea typeface="+mn-ea"/>
                          <a:cs typeface="Meiryo UI" pitchFamily="50" charset="-128"/>
                        </a:rPr>
                        <a:t>）</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39993">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嘔吐</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発現時期</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a:latin typeface="+mn-ea"/>
                          <a:ea typeface="+mn-ea"/>
                          <a:cs typeface="Meiryo UI" pitchFamily="50" charset="-128"/>
                        </a:rPr>
                        <a:t>発現頻度</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２時間以降</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en-US" sz="1400" kern="100" spc="0" dirty="0">
                          <a:latin typeface="+mn-ea"/>
                          <a:ea typeface="+mn-ea"/>
                          <a:cs typeface="Meiryo UI" pitchFamily="50" charset="-128"/>
                        </a:rPr>
                        <a:t>10‒50%</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en-US" sz="1400" kern="100" spc="0" dirty="0">
                          <a:latin typeface="+mn-ea"/>
                          <a:ea typeface="+mn-ea"/>
                          <a:cs typeface="Meiryo UI" pitchFamily="50" charset="-128"/>
                        </a:rPr>
                        <a:t>1‒2</a:t>
                      </a:r>
                      <a:r>
                        <a:rPr lang="ja-JP" sz="1400" kern="100" spc="0" dirty="0">
                          <a:latin typeface="+mn-ea"/>
                          <a:ea typeface="+mn-ea"/>
                          <a:cs typeface="Meiryo UI" pitchFamily="50" charset="-128"/>
                        </a:rPr>
                        <a:t>時間以降</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en-US" sz="1400" kern="100" spc="0" dirty="0">
                          <a:latin typeface="+mn-ea"/>
                          <a:ea typeface="+mn-ea"/>
                          <a:cs typeface="Meiryo UI" pitchFamily="50" charset="-128"/>
                        </a:rPr>
                        <a:t>70‒90%</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en-US" sz="1400" kern="100" spc="0">
                          <a:latin typeface="+mn-ea"/>
                          <a:ea typeface="+mn-ea"/>
                          <a:cs typeface="Meiryo UI" pitchFamily="50" charset="-128"/>
                        </a:rPr>
                        <a:t>1</a:t>
                      </a:r>
                      <a:r>
                        <a:rPr lang="ja-JP" sz="1400" kern="100" spc="0">
                          <a:latin typeface="+mn-ea"/>
                          <a:ea typeface="+mn-ea"/>
                          <a:cs typeface="Meiryo UI" pitchFamily="50" charset="-128"/>
                        </a:rPr>
                        <a:t>時間以内</a:t>
                      </a:r>
                      <a:endParaRPr lang="ja-JP" sz="1400" kern="100" spc="-100">
                        <a:latin typeface="+mn-ea"/>
                        <a:ea typeface="+mn-ea"/>
                        <a:cs typeface="Meiryo UI" pitchFamily="50" charset="-128"/>
                      </a:endParaRPr>
                    </a:p>
                    <a:p>
                      <a:pPr algn="ctr">
                        <a:lnSpc>
                          <a:spcPts val="1400"/>
                        </a:lnSpc>
                        <a:spcAft>
                          <a:spcPts val="0"/>
                        </a:spcAft>
                        <a:tabLst>
                          <a:tab pos="575310" algn="l"/>
                        </a:tabLst>
                      </a:pPr>
                      <a:r>
                        <a:rPr lang="en-US" sz="1400" kern="100" spc="0">
                          <a:latin typeface="+mn-ea"/>
                          <a:ea typeface="+mn-ea"/>
                          <a:cs typeface="Meiryo UI" pitchFamily="50" charset="-128"/>
                        </a:rPr>
                        <a:t>100%</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en-US" sz="1400" kern="100" spc="0">
                          <a:latin typeface="+mn-ea"/>
                          <a:ea typeface="+mn-ea"/>
                          <a:cs typeface="Meiryo UI" pitchFamily="50" charset="-128"/>
                        </a:rPr>
                        <a:t>30</a:t>
                      </a:r>
                      <a:r>
                        <a:rPr lang="ja-JP" sz="1400" kern="100" spc="0">
                          <a:latin typeface="+mn-ea"/>
                          <a:ea typeface="+mn-ea"/>
                          <a:cs typeface="Meiryo UI" pitchFamily="50" charset="-128"/>
                        </a:rPr>
                        <a:t>分以内</a:t>
                      </a:r>
                      <a:endParaRPr lang="ja-JP" sz="1400" kern="100" spc="-100">
                        <a:latin typeface="+mn-ea"/>
                        <a:ea typeface="+mn-ea"/>
                        <a:cs typeface="Meiryo UI" pitchFamily="50" charset="-128"/>
                      </a:endParaRPr>
                    </a:p>
                    <a:p>
                      <a:pPr algn="ctr">
                        <a:lnSpc>
                          <a:spcPts val="1400"/>
                        </a:lnSpc>
                        <a:spcAft>
                          <a:spcPts val="0"/>
                        </a:spcAft>
                        <a:tabLst>
                          <a:tab pos="575310" algn="l"/>
                        </a:tabLst>
                      </a:pPr>
                      <a:r>
                        <a:rPr lang="en-US" sz="1400" kern="100" spc="0">
                          <a:latin typeface="+mn-ea"/>
                          <a:ea typeface="+mn-ea"/>
                          <a:cs typeface="Meiryo UI" pitchFamily="50" charset="-128"/>
                        </a:rPr>
                        <a:t>100%</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en-US" sz="1400" kern="100" spc="0">
                          <a:latin typeface="+mn-ea"/>
                          <a:ea typeface="+mn-ea"/>
                          <a:cs typeface="Meiryo UI" pitchFamily="50" charset="-128"/>
                        </a:rPr>
                        <a:t>10</a:t>
                      </a:r>
                      <a:r>
                        <a:rPr lang="ja-JP" sz="1400" kern="100" spc="0">
                          <a:latin typeface="+mn-ea"/>
                          <a:ea typeface="+mn-ea"/>
                          <a:cs typeface="Meiryo UI" pitchFamily="50" charset="-128"/>
                        </a:rPr>
                        <a:t>分以内</a:t>
                      </a:r>
                      <a:endParaRPr lang="ja-JP" sz="1400" kern="100" spc="-100">
                        <a:latin typeface="+mn-ea"/>
                        <a:ea typeface="+mn-ea"/>
                        <a:cs typeface="Meiryo UI" pitchFamily="50" charset="-128"/>
                      </a:endParaRPr>
                    </a:p>
                    <a:p>
                      <a:pPr algn="ctr">
                        <a:lnSpc>
                          <a:spcPts val="1400"/>
                        </a:lnSpc>
                        <a:spcAft>
                          <a:spcPts val="0"/>
                        </a:spcAft>
                        <a:tabLst>
                          <a:tab pos="575310" algn="l"/>
                        </a:tabLst>
                      </a:pPr>
                      <a:r>
                        <a:rPr lang="en-US" sz="1400" kern="100" spc="0">
                          <a:latin typeface="+mn-ea"/>
                          <a:ea typeface="+mn-ea"/>
                          <a:cs typeface="Meiryo UI" pitchFamily="50" charset="-128"/>
                        </a:rPr>
                        <a:t>100%</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3541">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下痢</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発現時期</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a:latin typeface="+mn-ea"/>
                          <a:ea typeface="+mn-ea"/>
                          <a:cs typeface="Meiryo UI" pitchFamily="50" charset="-128"/>
                        </a:rPr>
                        <a:t>発現頻度</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なし</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err="1">
                          <a:latin typeface="+mn-ea"/>
                          <a:ea typeface="+mn-ea"/>
                          <a:cs typeface="Meiryo UI" pitchFamily="50" charset="-128"/>
                        </a:rPr>
                        <a:t>ー</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err="1">
                          <a:latin typeface="+mn-ea"/>
                          <a:ea typeface="+mn-ea"/>
                          <a:cs typeface="Meiryo UI" pitchFamily="50" charset="-128"/>
                        </a:rPr>
                        <a:t>ー</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a:latin typeface="+mn-ea"/>
                          <a:ea typeface="+mn-ea"/>
                          <a:cs typeface="Meiryo UI" pitchFamily="50" charset="-128"/>
                        </a:rPr>
                        <a:t>なし</a:t>
                      </a:r>
                      <a:endParaRPr lang="ja-JP" sz="1400" kern="100" spc="-100">
                        <a:latin typeface="+mn-ea"/>
                        <a:ea typeface="+mn-ea"/>
                        <a:cs typeface="Meiryo UI" pitchFamily="50" charset="-128"/>
                      </a:endParaRPr>
                    </a:p>
                    <a:p>
                      <a:pPr algn="ctr">
                        <a:lnSpc>
                          <a:spcPts val="1400"/>
                        </a:lnSpc>
                        <a:spcAft>
                          <a:spcPts val="0"/>
                        </a:spcAft>
                        <a:tabLst>
                          <a:tab pos="575310" algn="l"/>
                        </a:tabLst>
                      </a:pPr>
                      <a:r>
                        <a:rPr lang="ja-JP" sz="1400" kern="100" spc="0">
                          <a:latin typeface="+mn-ea"/>
                          <a:ea typeface="+mn-ea"/>
                          <a:cs typeface="Meiryo UI" pitchFamily="50" charset="-128"/>
                        </a:rPr>
                        <a:t>ー</a:t>
                      </a:r>
                      <a:endParaRPr lang="ja-JP" sz="1400" kern="100" spc="-100">
                        <a:latin typeface="+mn-ea"/>
                        <a:ea typeface="+mn-ea"/>
                        <a:cs typeface="Meiryo UI" pitchFamily="50" charset="-128"/>
                      </a:endParaRPr>
                    </a:p>
                    <a:p>
                      <a:pPr algn="ctr">
                        <a:lnSpc>
                          <a:spcPts val="1400"/>
                        </a:lnSpc>
                        <a:spcAft>
                          <a:spcPts val="0"/>
                        </a:spcAft>
                        <a:tabLst>
                          <a:tab pos="575310" algn="l"/>
                        </a:tabLst>
                      </a:pPr>
                      <a:r>
                        <a:rPr lang="ja-JP" sz="1400" kern="100" spc="0">
                          <a:latin typeface="+mn-ea"/>
                          <a:ea typeface="+mn-ea"/>
                          <a:cs typeface="Meiryo UI" pitchFamily="50" charset="-128"/>
                        </a:rPr>
                        <a:t>ー</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a:latin typeface="+mn-ea"/>
                          <a:ea typeface="+mn-ea"/>
                          <a:cs typeface="Meiryo UI" pitchFamily="50" charset="-128"/>
                        </a:rPr>
                        <a:t>軽度</a:t>
                      </a:r>
                      <a:endParaRPr lang="ja-JP" sz="1400" kern="100" spc="-100">
                        <a:latin typeface="+mn-ea"/>
                        <a:ea typeface="+mn-ea"/>
                        <a:cs typeface="Meiryo UI" pitchFamily="50" charset="-128"/>
                      </a:endParaRPr>
                    </a:p>
                    <a:p>
                      <a:pPr algn="ctr">
                        <a:lnSpc>
                          <a:spcPts val="1400"/>
                        </a:lnSpc>
                        <a:spcAft>
                          <a:spcPts val="0"/>
                        </a:spcAft>
                        <a:tabLst>
                          <a:tab pos="575310" algn="l"/>
                        </a:tabLst>
                      </a:pPr>
                      <a:r>
                        <a:rPr lang="en-US" sz="1400" kern="100" spc="0">
                          <a:latin typeface="+mn-ea"/>
                          <a:ea typeface="+mn-ea"/>
                          <a:cs typeface="Meiryo UI" pitchFamily="50" charset="-128"/>
                        </a:rPr>
                        <a:t>3‒8</a:t>
                      </a:r>
                      <a:r>
                        <a:rPr lang="ja-JP" sz="1400" kern="100" spc="0">
                          <a:latin typeface="+mn-ea"/>
                          <a:ea typeface="+mn-ea"/>
                          <a:cs typeface="Meiryo UI" pitchFamily="50" charset="-128"/>
                        </a:rPr>
                        <a:t>時間</a:t>
                      </a:r>
                      <a:endParaRPr lang="ja-JP" sz="1400" kern="100" spc="-100">
                        <a:latin typeface="+mn-ea"/>
                        <a:ea typeface="+mn-ea"/>
                        <a:cs typeface="Meiryo UI" pitchFamily="50" charset="-128"/>
                      </a:endParaRPr>
                    </a:p>
                    <a:p>
                      <a:pPr algn="ctr">
                        <a:lnSpc>
                          <a:spcPts val="1400"/>
                        </a:lnSpc>
                        <a:spcAft>
                          <a:spcPts val="0"/>
                        </a:spcAft>
                        <a:tabLst>
                          <a:tab pos="575310" algn="l"/>
                        </a:tabLst>
                      </a:pPr>
                      <a:r>
                        <a:rPr lang="ja-JP" sz="1400" kern="100" spc="0">
                          <a:latin typeface="+mn-ea"/>
                          <a:ea typeface="+mn-ea"/>
                          <a:cs typeface="Meiryo UI" pitchFamily="50" charset="-128"/>
                        </a:rPr>
                        <a:t>＜</a:t>
                      </a:r>
                      <a:r>
                        <a:rPr lang="en-US" sz="1400" kern="100" spc="0">
                          <a:latin typeface="+mn-ea"/>
                          <a:ea typeface="+mn-ea"/>
                          <a:cs typeface="Meiryo UI" pitchFamily="50" charset="-128"/>
                        </a:rPr>
                        <a:t>10%</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a:latin typeface="+mn-ea"/>
                          <a:ea typeface="+mn-ea"/>
                          <a:cs typeface="Meiryo UI" pitchFamily="50" charset="-128"/>
                        </a:rPr>
                        <a:t>重度</a:t>
                      </a:r>
                      <a:endParaRPr lang="ja-JP" sz="1400" kern="100" spc="-100">
                        <a:latin typeface="+mn-ea"/>
                        <a:ea typeface="+mn-ea"/>
                        <a:cs typeface="Meiryo UI" pitchFamily="50" charset="-128"/>
                      </a:endParaRPr>
                    </a:p>
                    <a:p>
                      <a:pPr algn="ctr">
                        <a:lnSpc>
                          <a:spcPts val="1400"/>
                        </a:lnSpc>
                        <a:spcAft>
                          <a:spcPts val="0"/>
                        </a:spcAft>
                        <a:tabLst>
                          <a:tab pos="575310" algn="l"/>
                        </a:tabLst>
                      </a:pPr>
                      <a:r>
                        <a:rPr lang="en-US" sz="1400" kern="100" spc="0">
                          <a:latin typeface="+mn-ea"/>
                          <a:ea typeface="+mn-ea"/>
                          <a:cs typeface="Meiryo UI" pitchFamily="50" charset="-128"/>
                        </a:rPr>
                        <a:t>1‒3</a:t>
                      </a:r>
                      <a:r>
                        <a:rPr lang="ja-JP" sz="1400" kern="100" spc="0">
                          <a:latin typeface="+mn-ea"/>
                          <a:ea typeface="+mn-ea"/>
                          <a:cs typeface="Meiryo UI" pitchFamily="50" charset="-128"/>
                        </a:rPr>
                        <a:t>時間</a:t>
                      </a:r>
                      <a:endParaRPr lang="ja-JP" sz="1400" kern="100" spc="-100">
                        <a:latin typeface="+mn-ea"/>
                        <a:ea typeface="+mn-ea"/>
                        <a:cs typeface="Meiryo UI" pitchFamily="50" charset="-128"/>
                      </a:endParaRPr>
                    </a:p>
                    <a:p>
                      <a:pPr algn="ctr">
                        <a:lnSpc>
                          <a:spcPts val="1400"/>
                        </a:lnSpc>
                        <a:spcAft>
                          <a:spcPts val="0"/>
                        </a:spcAft>
                        <a:tabLst>
                          <a:tab pos="575310" algn="l"/>
                        </a:tabLst>
                      </a:pPr>
                      <a:r>
                        <a:rPr lang="ja-JP" sz="1400" kern="100" spc="0">
                          <a:latin typeface="+mn-ea"/>
                          <a:ea typeface="+mn-ea"/>
                          <a:cs typeface="Meiryo UI" pitchFamily="50" charset="-128"/>
                        </a:rPr>
                        <a:t>＞</a:t>
                      </a:r>
                      <a:r>
                        <a:rPr lang="en-US" sz="1400" kern="100" spc="0">
                          <a:latin typeface="+mn-ea"/>
                          <a:ea typeface="+mn-ea"/>
                          <a:cs typeface="Meiryo UI" pitchFamily="50" charset="-128"/>
                        </a:rPr>
                        <a:t>10%</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a:latin typeface="+mn-ea"/>
                          <a:ea typeface="+mn-ea"/>
                          <a:cs typeface="Meiryo UI" pitchFamily="50" charset="-128"/>
                        </a:rPr>
                        <a:t>重度</a:t>
                      </a:r>
                      <a:endParaRPr lang="ja-JP" sz="1400" kern="100" spc="-100">
                        <a:latin typeface="+mn-ea"/>
                        <a:ea typeface="+mn-ea"/>
                        <a:cs typeface="Meiryo UI" pitchFamily="50" charset="-128"/>
                      </a:endParaRPr>
                    </a:p>
                    <a:p>
                      <a:pPr algn="ctr">
                        <a:lnSpc>
                          <a:spcPts val="1400"/>
                        </a:lnSpc>
                        <a:spcAft>
                          <a:spcPts val="0"/>
                        </a:spcAft>
                        <a:tabLst>
                          <a:tab pos="575310" algn="l"/>
                        </a:tabLst>
                      </a:pPr>
                      <a:r>
                        <a:rPr lang="ja-JP" sz="1400" kern="100" spc="0">
                          <a:latin typeface="+mn-ea"/>
                          <a:ea typeface="+mn-ea"/>
                          <a:cs typeface="Meiryo UI" pitchFamily="50" charset="-128"/>
                        </a:rPr>
                        <a:t>数分以内</a:t>
                      </a:r>
                      <a:r>
                        <a:rPr lang="en-US" sz="1400" kern="100" spc="0">
                          <a:latin typeface="+mn-ea"/>
                          <a:ea typeface="+mn-ea"/>
                          <a:cs typeface="Meiryo UI" pitchFamily="50" charset="-128"/>
                        </a:rPr>
                        <a:t>‒1</a:t>
                      </a:r>
                      <a:r>
                        <a:rPr lang="ja-JP" sz="1400" kern="100" spc="0">
                          <a:latin typeface="+mn-ea"/>
                          <a:ea typeface="+mn-ea"/>
                          <a:cs typeface="Meiryo UI" pitchFamily="50" charset="-128"/>
                        </a:rPr>
                        <a:t>時間</a:t>
                      </a:r>
                      <a:endParaRPr lang="ja-JP" sz="1400" kern="100" spc="-100">
                        <a:latin typeface="+mn-ea"/>
                        <a:ea typeface="+mn-ea"/>
                        <a:cs typeface="Meiryo UI" pitchFamily="50" charset="-128"/>
                      </a:endParaRPr>
                    </a:p>
                    <a:p>
                      <a:pPr algn="ctr">
                        <a:lnSpc>
                          <a:spcPts val="1400"/>
                        </a:lnSpc>
                        <a:spcAft>
                          <a:spcPts val="0"/>
                        </a:spcAft>
                        <a:tabLst>
                          <a:tab pos="575310" algn="l"/>
                        </a:tabLst>
                      </a:pPr>
                      <a:r>
                        <a:rPr lang="ja-JP" sz="1400" kern="100" spc="0">
                          <a:latin typeface="+mn-ea"/>
                          <a:ea typeface="+mn-ea"/>
                          <a:cs typeface="Meiryo UI" pitchFamily="50" charset="-128"/>
                        </a:rPr>
                        <a:t>ほぼ</a:t>
                      </a:r>
                      <a:r>
                        <a:rPr lang="en-US" sz="1400" kern="100" spc="0">
                          <a:latin typeface="+mn-ea"/>
                          <a:ea typeface="+mn-ea"/>
                          <a:cs typeface="Meiryo UI" pitchFamily="50" charset="-128"/>
                        </a:rPr>
                        <a:t>100%</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2656">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頭痛</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発現時期</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a:latin typeface="+mn-ea"/>
                          <a:ea typeface="+mn-ea"/>
                          <a:cs typeface="Meiryo UI" pitchFamily="50" charset="-128"/>
                        </a:rPr>
                        <a:t>発現頻度</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軽微</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err="1">
                          <a:latin typeface="+mn-ea"/>
                          <a:ea typeface="+mn-ea"/>
                          <a:cs typeface="Meiryo UI" pitchFamily="50" charset="-128"/>
                        </a:rPr>
                        <a:t>ー</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err="1">
                          <a:latin typeface="+mn-ea"/>
                          <a:ea typeface="+mn-ea"/>
                          <a:cs typeface="Meiryo UI" pitchFamily="50" charset="-128"/>
                        </a:rPr>
                        <a:t>ー</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軽微</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err="1">
                          <a:latin typeface="+mn-ea"/>
                          <a:ea typeface="+mn-ea"/>
                          <a:cs typeface="Meiryo UI" pitchFamily="50" charset="-128"/>
                        </a:rPr>
                        <a:t>ー</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err="1">
                          <a:latin typeface="+mn-ea"/>
                          <a:ea typeface="+mn-ea"/>
                          <a:cs typeface="Meiryo UI" pitchFamily="50" charset="-128"/>
                        </a:rPr>
                        <a:t>ー</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a:latin typeface="+mn-ea"/>
                          <a:ea typeface="+mn-ea"/>
                          <a:cs typeface="Meiryo UI" pitchFamily="50" charset="-128"/>
                        </a:rPr>
                        <a:t>中等度</a:t>
                      </a:r>
                      <a:endParaRPr lang="ja-JP" sz="1400" kern="100" spc="-100">
                        <a:latin typeface="+mn-ea"/>
                        <a:ea typeface="+mn-ea"/>
                        <a:cs typeface="Meiryo UI" pitchFamily="50" charset="-128"/>
                      </a:endParaRPr>
                    </a:p>
                    <a:p>
                      <a:pPr algn="ctr">
                        <a:lnSpc>
                          <a:spcPts val="1400"/>
                        </a:lnSpc>
                        <a:spcAft>
                          <a:spcPts val="0"/>
                        </a:spcAft>
                        <a:tabLst>
                          <a:tab pos="575310" algn="l"/>
                        </a:tabLst>
                      </a:pPr>
                      <a:r>
                        <a:rPr lang="en-US" sz="1400" kern="100" spc="0">
                          <a:latin typeface="+mn-ea"/>
                          <a:ea typeface="+mn-ea"/>
                          <a:cs typeface="Meiryo UI" pitchFamily="50" charset="-128"/>
                        </a:rPr>
                        <a:t>4‒24</a:t>
                      </a:r>
                      <a:r>
                        <a:rPr lang="ja-JP" sz="1400" kern="100" spc="0">
                          <a:latin typeface="+mn-ea"/>
                          <a:ea typeface="+mn-ea"/>
                          <a:cs typeface="Meiryo UI" pitchFamily="50" charset="-128"/>
                        </a:rPr>
                        <a:t>時間</a:t>
                      </a:r>
                      <a:endParaRPr lang="ja-JP" sz="1400" kern="100" spc="-100">
                        <a:latin typeface="+mn-ea"/>
                        <a:ea typeface="+mn-ea"/>
                        <a:cs typeface="Meiryo UI" pitchFamily="50" charset="-128"/>
                      </a:endParaRPr>
                    </a:p>
                    <a:p>
                      <a:pPr algn="ctr">
                        <a:lnSpc>
                          <a:spcPts val="1400"/>
                        </a:lnSpc>
                        <a:spcAft>
                          <a:spcPts val="0"/>
                        </a:spcAft>
                        <a:tabLst>
                          <a:tab pos="575310" algn="l"/>
                        </a:tabLst>
                      </a:pPr>
                      <a:r>
                        <a:rPr lang="en-US" sz="1400" kern="100" spc="0">
                          <a:latin typeface="+mn-ea"/>
                          <a:ea typeface="+mn-ea"/>
                          <a:cs typeface="Meiryo UI" pitchFamily="50" charset="-128"/>
                        </a:rPr>
                        <a:t>50%</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a:latin typeface="+mn-ea"/>
                          <a:ea typeface="+mn-ea"/>
                          <a:cs typeface="Meiryo UI" pitchFamily="50" charset="-128"/>
                        </a:rPr>
                        <a:t>重度</a:t>
                      </a:r>
                      <a:endParaRPr lang="ja-JP" sz="1400" kern="100" spc="-100">
                        <a:latin typeface="+mn-ea"/>
                        <a:ea typeface="+mn-ea"/>
                        <a:cs typeface="Meiryo UI" pitchFamily="50" charset="-128"/>
                      </a:endParaRPr>
                    </a:p>
                    <a:p>
                      <a:pPr algn="ctr">
                        <a:lnSpc>
                          <a:spcPts val="1400"/>
                        </a:lnSpc>
                        <a:spcAft>
                          <a:spcPts val="0"/>
                        </a:spcAft>
                        <a:tabLst>
                          <a:tab pos="575310" algn="l"/>
                        </a:tabLst>
                      </a:pPr>
                      <a:r>
                        <a:rPr lang="en-US" sz="1400" kern="100" spc="0">
                          <a:latin typeface="+mn-ea"/>
                          <a:ea typeface="+mn-ea"/>
                          <a:cs typeface="Meiryo UI" pitchFamily="50" charset="-128"/>
                        </a:rPr>
                        <a:t>3‒4</a:t>
                      </a:r>
                      <a:r>
                        <a:rPr lang="ja-JP" sz="1400" kern="100" spc="0">
                          <a:latin typeface="+mn-ea"/>
                          <a:ea typeface="+mn-ea"/>
                          <a:cs typeface="Meiryo UI" pitchFamily="50" charset="-128"/>
                        </a:rPr>
                        <a:t>時間</a:t>
                      </a:r>
                      <a:endParaRPr lang="ja-JP" sz="1400" kern="100" spc="-100">
                        <a:latin typeface="+mn-ea"/>
                        <a:ea typeface="+mn-ea"/>
                        <a:cs typeface="Meiryo UI" pitchFamily="50" charset="-128"/>
                      </a:endParaRPr>
                    </a:p>
                    <a:p>
                      <a:pPr algn="ctr">
                        <a:lnSpc>
                          <a:spcPts val="1400"/>
                        </a:lnSpc>
                        <a:spcAft>
                          <a:spcPts val="0"/>
                        </a:spcAft>
                        <a:tabLst>
                          <a:tab pos="575310" algn="l"/>
                        </a:tabLst>
                      </a:pPr>
                      <a:r>
                        <a:rPr lang="en-US" sz="1400" kern="100" spc="0">
                          <a:latin typeface="+mn-ea"/>
                          <a:ea typeface="+mn-ea"/>
                          <a:cs typeface="Meiryo UI" pitchFamily="50" charset="-128"/>
                        </a:rPr>
                        <a:t>80%</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a:latin typeface="+mn-ea"/>
                          <a:ea typeface="+mn-ea"/>
                          <a:cs typeface="Meiryo UI" pitchFamily="50" charset="-128"/>
                        </a:rPr>
                        <a:t>重度</a:t>
                      </a:r>
                      <a:endParaRPr lang="ja-JP" sz="1400" kern="100" spc="-100">
                        <a:latin typeface="+mn-ea"/>
                        <a:ea typeface="+mn-ea"/>
                        <a:cs typeface="Meiryo UI" pitchFamily="50" charset="-128"/>
                      </a:endParaRPr>
                    </a:p>
                    <a:p>
                      <a:pPr algn="ctr">
                        <a:lnSpc>
                          <a:spcPts val="1400"/>
                        </a:lnSpc>
                        <a:spcAft>
                          <a:spcPts val="0"/>
                        </a:spcAft>
                        <a:tabLst>
                          <a:tab pos="575310" algn="l"/>
                        </a:tabLst>
                      </a:pPr>
                      <a:r>
                        <a:rPr lang="en-US" sz="1400" kern="100" spc="0">
                          <a:latin typeface="+mn-ea"/>
                          <a:ea typeface="+mn-ea"/>
                          <a:cs typeface="Meiryo UI" pitchFamily="50" charset="-128"/>
                        </a:rPr>
                        <a:t>1‒2</a:t>
                      </a:r>
                      <a:r>
                        <a:rPr lang="ja-JP" sz="1400" kern="100" spc="0">
                          <a:latin typeface="+mn-ea"/>
                          <a:ea typeface="+mn-ea"/>
                          <a:cs typeface="Meiryo UI" pitchFamily="50" charset="-128"/>
                        </a:rPr>
                        <a:t>時間</a:t>
                      </a:r>
                      <a:endParaRPr lang="ja-JP" sz="1400" kern="100" spc="-100">
                        <a:latin typeface="+mn-ea"/>
                        <a:ea typeface="+mn-ea"/>
                        <a:cs typeface="Meiryo UI" pitchFamily="50" charset="-128"/>
                      </a:endParaRPr>
                    </a:p>
                    <a:p>
                      <a:pPr algn="ctr">
                        <a:lnSpc>
                          <a:spcPts val="1400"/>
                        </a:lnSpc>
                        <a:spcAft>
                          <a:spcPts val="0"/>
                        </a:spcAft>
                        <a:tabLst>
                          <a:tab pos="575310" algn="l"/>
                        </a:tabLst>
                      </a:pPr>
                      <a:r>
                        <a:rPr lang="en-US" sz="1400" kern="100" spc="0">
                          <a:latin typeface="+mn-ea"/>
                          <a:ea typeface="+mn-ea"/>
                          <a:cs typeface="Meiryo UI" pitchFamily="50" charset="-128"/>
                        </a:rPr>
                        <a:t>80‒90%</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54425">
                <a:tc>
                  <a:txBody>
                    <a:bodyPr/>
                    <a:lstStyle/>
                    <a:p>
                      <a:pPr algn="ctr">
                        <a:lnSpc>
                          <a:spcPts val="1400"/>
                        </a:lnSpc>
                        <a:spcAft>
                          <a:spcPts val="0"/>
                        </a:spcAft>
                        <a:tabLst>
                          <a:tab pos="575310" algn="l"/>
                        </a:tabLst>
                      </a:pPr>
                      <a:r>
                        <a:rPr lang="ja-JP" sz="1400" kern="100" spc="0">
                          <a:latin typeface="+mn-ea"/>
                          <a:ea typeface="+mn-ea"/>
                          <a:cs typeface="Meiryo UI" pitchFamily="50" charset="-128"/>
                        </a:rPr>
                        <a:t>意識</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発現時期</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a:latin typeface="+mn-ea"/>
                          <a:ea typeface="+mn-ea"/>
                          <a:cs typeface="Meiryo UI" pitchFamily="50" charset="-128"/>
                        </a:rPr>
                        <a:t>発現頻度</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障害なし</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err="1">
                          <a:latin typeface="+mn-ea"/>
                          <a:ea typeface="+mn-ea"/>
                          <a:cs typeface="Meiryo UI" pitchFamily="50" charset="-128"/>
                        </a:rPr>
                        <a:t>ー</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err="1">
                          <a:latin typeface="+mn-ea"/>
                          <a:ea typeface="+mn-ea"/>
                          <a:cs typeface="Meiryo UI" pitchFamily="50" charset="-128"/>
                        </a:rPr>
                        <a:t>ー</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障害なし</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err="1">
                          <a:latin typeface="+mn-ea"/>
                          <a:ea typeface="+mn-ea"/>
                          <a:cs typeface="Meiryo UI" pitchFamily="50" charset="-128"/>
                        </a:rPr>
                        <a:t>ー</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err="1">
                          <a:latin typeface="+mn-ea"/>
                          <a:ea typeface="+mn-ea"/>
                          <a:cs typeface="Meiryo UI" pitchFamily="50" charset="-128"/>
                        </a:rPr>
                        <a:t>ー</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障害なし</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err="1">
                          <a:latin typeface="+mn-ea"/>
                          <a:ea typeface="+mn-ea"/>
                          <a:cs typeface="Meiryo UI" pitchFamily="50" charset="-128"/>
                        </a:rPr>
                        <a:t>ー</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err="1">
                          <a:latin typeface="+mn-ea"/>
                          <a:ea typeface="+mn-ea"/>
                          <a:cs typeface="Meiryo UI" pitchFamily="50" charset="-128"/>
                        </a:rPr>
                        <a:t>ー</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障害の可能性</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err="1">
                          <a:latin typeface="+mn-ea"/>
                          <a:ea typeface="+mn-ea"/>
                          <a:cs typeface="Meiryo UI" pitchFamily="50" charset="-128"/>
                        </a:rPr>
                        <a:t>ー</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err="1">
                          <a:latin typeface="+mn-ea"/>
                          <a:ea typeface="+mn-ea"/>
                          <a:cs typeface="Meiryo UI" pitchFamily="50" charset="-128"/>
                        </a:rPr>
                        <a:t>ー</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意識</a:t>
                      </a:r>
                      <a:r>
                        <a:rPr lang="ja-JP" altLang="en-US" sz="1400" kern="100" spc="0" dirty="0">
                          <a:latin typeface="+mn-ea"/>
                          <a:ea typeface="+mn-ea"/>
                          <a:cs typeface="Meiryo UI" pitchFamily="50" charset="-128"/>
                        </a:rPr>
                        <a:t>消失</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a:latin typeface="+mn-ea"/>
                          <a:ea typeface="+mn-ea"/>
                          <a:cs typeface="Meiryo UI" pitchFamily="50" charset="-128"/>
                        </a:rPr>
                        <a:t>秒分のオーダー</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a:latin typeface="+mn-ea"/>
                          <a:ea typeface="+mn-ea"/>
                          <a:cs typeface="Meiryo UI" pitchFamily="50" charset="-128"/>
                        </a:rPr>
                        <a:t>数秒</a:t>
                      </a:r>
                      <a:r>
                        <a:rPr lang="ja-JP" sz="1400" kern="100" spc="0" dirty="0" err="1">
                          <a:latin typeface="+mn-ea"/>
                          <a:ea typeface="+mn-ea"/>
                          <a:cs typeface="Meiryo UI" pitchFamily="50" charset="-128"/>
                        </a:rPr>
                        <a:t>ー</a:t>
                      </a:r>
                      <a:r>
                        <a:rPr lang="ja-JP" sz="1400" kern="100" spc="0" dirty="0">
                          <a:latin typeface="+mn-ea"/>
                          <a:ea typeface="+mn-ea"/>
                          <a:cs typeface="Meiryo UI" pitchFamily="50" charset="-128"/>
                        </a:rPr>
                        <a:t>数分</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a:latin typeface="+mn-ea"/>
                          <a:ea typeface="+mn-ea"/>
                          <a:cs typeface="Meiryo UI" pitchFamily="50" charset="-128"/>
                        </a:rPr>
                        <a:t>＜</a:t>
                      </a:r>
                      <a:r>
                        <a:rPr lang="en-US" sz="1400" kern="100" spc="0" dirty="0">
                          <a:latin typeface="+mn-ea"/>
                          <a:ea typeface="+mn-ea"/>
                          <a:cs typeface="Meiryo UI" pitchFamily="50" charset="-128"/>
                        </a:rPr>
                        <a:t>100%</a:t>
                      </a:r>
                    </a:p>
                    <a:p>
                      <a:pPr algn="ctr">
                        <a:lnSpc>
                          <a:spcPts val="1400"/>
                        </a:lnSpc>
                        <a:spcAft>
                          <a:spcPts val="0"/>
                        </a:spcAft>
                        <a:tabLst>
                          <a:tab pos="575310" algn="l"/>
                        </a:tabLst>
                      </a:pPr>
                      <a:r>
                        <a:rPr lang="ja-JP" sz="1400" kern="100" spc="0" dirty="0">
                          <a:latin typeface="+mn-ea"/>
                          <a:ea typeface="+mn-ea"/>
                          <a:cs typeface="Meiryo UI" pitchFamily="50" charset="-128"/>
                        </a:rPr>
                        <a:t>（＞</a:t>
                      </a:r>
                      <a:r>
                        <a:rPr lang="en-US" sz="1400" kern="100" spc="0" dirty="0">
                          <a:latin typeface="+mn-ea"/>
                          <a:ea typeface="+mn-ea"/>
                          <a:cs typeface="Meiryo UI" pitchFamily="50" charset="-128"/>
                        </a:rPr>
                        <a:t>50Gy</a:t>
                      </a:r>
                      <a:r>
                        <a:rPr lang="ja-JP" sz="1400" kern="100" spc="0" dirty="0">
                          <a:latin typeface="+mn-ea"/>
                          <a:ea typeface="+mn-ea"/>
                          <a:cs typeface="Meiryo UI" pitchFamily="50" charset="-128"/>
                        </a:rPr>
                        <a:t>）</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92656">
                <a:tc>
                  <a:txBody>
                    <a:bodyPr/>
                    <a:lstStyle/>
                    <a:p>
                      <a:pPr algn="ctr">
                        <a:lnSpc>
                          <a:spcPts val="1400"/>
                        </a:lnSpc>
                        <a:spcAft>
                          <a:spcPts val="0"/>
                        </a:spcAft>
                        <a:tabLst>
                          <a:tab pos="575310" algn="l"/>
                        </a:tabLst>
                      </a:pPr>
                      <a:r>
                        <a:rPr lang="ja-JP" sz="1400" kern="100" spc="0">
                          <a:latin typeface="+mn-ea"/>
                          <a:ea typeface="+mn-ea"/>
                          <a:cs typeface="Meiryo UI" pitchFamily="50" charset="-128"/>
                        </a:rPr>
                        <a:t>体温</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発現時期</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a:latin typeface="+mn-ea"/>
                          <a:ea typeface="+mn-ea"/>
                          <a:cs typeface="Meiryo UI" pitchFamily="50" charset="-128"/>
                        </a:rPr>
                        <a:t>発現頻度</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正常</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a:latin typeface="+mn-ea"/>
                          <a:ea typeface="+mn-ea"/>
                          <a:cs typeface="Meiryo UI" pitchFamily="50" charset="-128"/>
                        </a:rPr>
                        <a:t>ー</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a:latin typeface="+mn-ea"/>
                          <a:ea typeface="+mn-ea"/>
                          <a:cs typeface="Meiryo UI" pitchFamily="50" charset="-128"/>
                        </a:rPr>
                        <a:t>ー</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a:latin typeface="+mn-ea"/>
                          <a:ea typeface="+mn-ea"/>
                          <a:cs typeface="Meiryo UI" pitchFamily="50" charset="-128"/>
                        </a:rPr>
                        <a:t>微熱</a:t>
                      </a:r>
                      <a:endParaRPr lang="ja-JP" sz="1400" kern="100" spc="-100">
                        <a:latin typeface="+mn-ea"/>
                        <a:ea typeface="+mn-ea"/>
                        <a:cs typeface="Meiryo UI" pitchFamily="50" charset="-128"/>
                      </a:endParaRPr>
                    </a:p>
                    <a:p>
                      <a:pPr algn="ctr">
                        <a:lnSpc>
                          <a:spcPts val="1400"/>
                        </a:lnSpc>
                        <a:spcAft>
                          <a:spcPts val="0"/>
                        </a:spcAft>
                        <a:tabLst>
                          <a:tab pos="575310" algn="l"/>
                        </a:tabLst>
                      </a:pPr>
                      <a:r>
                        <a:rPr lang="en-US" sz="1400" kern="100" spc="0">
                          <a:latin typeface="+mn-ea"/>
                          <a:ea typeface="+mn-ea"/>
                          <a:cs typeface="Meiryo UI" pitchFamily="50" charset="-128"/>
                        </a:rPr>
                        <a:t>1‒3</a:t>
                      </a:r>
                      <a:r>
                        <a:rPr lang="ja-JP" sz="1400" kern="100" spc="0">
                          <a:latin typeface="+mn-ea"/>
                          <a:ea typeface="+mn-ea"/>
                          <a:cs typeface="Meiryo UI" pitchFamily="50" charset="-128"/>
                        </a:rPr>
                        <a:t>時間</a:t>
                      </a:r>
                      <a:endParaRPr lang="ja-JP" sz="1400" kern="100" spc="-100">
                        <a:latin typeface="+mn-ea"/>
                        <a:ea typeface="+mn-ea"/>
                        <a:cs typeface="Meiryo UI" pitchFamily="50" charset="-128"/>
                      </a:endParaRPr>
                    </a:p>
                    <a:p>
                      <a:pPr algn="ctr">
                        <a:lnSpc>
                          <a:spcPts val="1400"/>
                        </a:lnSpc>
                        <a:spcAft>
                          <a:spcPts val="0"/>
                        </a:spcAft>
                        <a:tabLst>
                          <a:tab pos="575310" algn="l"/>
                        </a:tabLst>
                      </a:pPr>
                      <a:r>
                        <a:rPr lang="en-US" sz="1400" kern="100" spc="0">
                          <a:latin typeface="+mn-ea"/>
                          <a:ea typeface="+mn-ea"/>
                          <a:cs typeface="Meiryo UI" pitchFamily="50" charset="-128"/>
                        </a:rPr>
                        <a:t>10‒80%</a:t>
                      </a:r>
                      <a:endParaRPr lang="ja-JP" sz="1400" kern="100" spc="-10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発熱</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en-US" sz="1400" kern="100" spc="0" dirty="0">
                          <a:latin typeface="+mn-ea"/>
                          <a:ea typeface="+mn-ea"/>
                          <a:cs typeface="Meiryo UI" pitchFamily="50" charset="-128"/>
                        </a:rPr>
                        <a:t>1‒2</a:t>
                      </a:r>
                      <a:r>
                        <a:rPr lang="ja-JP" sz="1400" kern="100" spc="0" dirty="0">
                          <a:latin typeface="+mn-ea"/>
                          <a:ea typeface="+mn-ea"/>
                          <a:cs typeface="Meiryo UI" pitchFamily="50" charset="-128"/>
                        </a:rPr>
                        <a:t>時間</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en-US" sz="1400" kern="100" spc="0" dirty="0">
                          <a:latin typeface="+mn-ea"/>
                          <a:ea typeface="+mn-ea"/>
                          <a:cs typeface="Meiryo UI" pitchFamily="50" charset="-128"/>
                        </a:rPr>
                        <a:t>80‒100%</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高熱</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a:latin typeface="+mn-ea"/>
                          <a:ea typeface="+mn-ea"/>
                          <a:cs typeface="Meiryo UI" pitchFamily="50" charset="-128"/>
                        </a:rPr>
                        <a:t>＜</a:t>
                      </a:r>
                      <a:r>
                        <a:rPr lang="en-US" sz="1400" kern="100" spc="0" dirty="0">
                          <a:latin typeface="+mn-ea"/>
                          <a:ea typeface="+mn-ea"/>
                          <a:cs typeface="Meiryo UI" pitchFamily="50" charset="-128"/>
                        </a:rPr>
                        <a:t>1</a:t>
                      </a:r>
                      <a:r>
                        <a:rPr lang="ja-JP" sz="1400" kern="100" spc="0" dirty="0">
                          <a:latin typeface="+mn-ea"/>
                          <a:ea typeface="+mn-ea"/>
                          <a:cs typeface="Meiryo UI" pitchFamily="50" charset="-128"/>
                        </a:rPr>
                        <a:t>時間</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en-US" sz="1400" kern="100" spc="0" dirty="0">
                          <a:latin typeface="+mn-ea"/>
                          <a:ea typeface="+mn-ea"/>
                          <a:cs typeface="Meiryo UI" pitchFamily="50" charset="-128"/>
                        </a:rPr>
                        <a:t>100%</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tabLst>
                          <a:tab pos="575310" algn="l"/>
                        </a:tabLst>
                      </a:pPr>
                      <a:r>
                        <a:rPr lang="ja-JP" sz="1400" kern="100" spc="0" dirty="0">
                          <a:latin typeface="+mn-ea"/>
                          <a:ea typeface="+mn-ea"/>
                          <a:cs typeface="Meiryo UI" pitchFamily="50" charset="-128"/>
                        </a:rPr>
                        <a:t>高熱</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ja-JP" sz="1400" kern="100" spc="0" dirty="0">
                          <a:latin typeface="+mn-ea"/>
                          <a:ea typeface="+mn-ea"/>
                          <a:cs typeface="Meiryo UI" pitchFamily="50" charset="-128"/>
                        </a:rPr>
                        <a:t>＜</a:t>
                      </a:r>
                      <a:r>
                        <a:rPr lang="en-US" sz="1400" kern="100" spc="0" dirty="0">
                          <a:latin typeface="+mn-ea"/>
                          <a:ea typeface="+mn-ea"/>
                          <a:cs typeface="Meiryo UI" pitchFamily="50" charset="-128"/>
                        </a:rPr>
                        <a:t>1</a:t>
                      </a:r>
                      <a:r>
                        <a:rPr lang="ja-JP" sz="1400" kern="100" spc="0" dirty="0">
                          <a:latin typeface="+mn-ea"/>
                          <a:ea typeface="+mn-ea"/>
                          <a:cs typeface="Meiryo UI" pitchFamily="50" charset="-128"/>
                        </a:rPr>
                        <a:t>時間</a:t>
                      </a:r>
                      <a:endParaRPr lang="ja-JP" sz="1400" kern="100" spc="-100" dirty="0">
                        <a:latin typeface="+mn-ea"/>
                        <a:ea typeface="+mn-ea"/>
                        <a:cs typeface="Meiryo UI" pitchFamily="50" charset="-128"/>
                      </a:endParaRPr>
                    </a:p>
                    <a:p>
                      <a:pPr algn="ctr">
                        <a:lnSpc>
                          <a:spcPts val="1400"/>
                        </a:lnSpc>
                        <a:spcAft>
                          <a:spcPts val="0"/>
                        </a:spcAft>
                        <a:tabLst>
                          <a:tab pos="575310" algn="l"/>
                        </a:tabLst>
                      </a:pPr>
                      <a:r>
                        <a:rPr lang="en-US" sz="1400" kern="100" spc="0" dirty="0">
                          <a:latin typeface="+mn-ea"/>
                          <a:ea typeface="+mn-ea"/>
                          <a:cs typeface="Meiryo UI" pitchFamily="50" charset="-128"/>
                        </a:rPr>
                        <a:t>100%</a:t>
                      </a:r>
                      <a:endParaRPr lang="ja-JP" sz="1400" kern="100" spc="-100" dirty="0">
                        <a:latin typeface="+mn-ea"/>
                        <a:ea typeface="+mn-ea"/>
                        <a:cs typeface="Meiryo UI" pitchFamily="50" charset="-128"/>
                      </a:endParaRPr>
                    </a:p>
                  </a:txBody>
                  <a:tcPr marL="65461" marR="654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スライド番号プレースホルダー 2">
            <a:extLst>
              <a:ext uri="{FF2B5EF4-FFF2-40B4-BE49-F238E27FC236}">
                <a16:creationId xmlns:a16="http://schemas.microsoft.com/office/drawing/2014/main" id="{12C03673-6218-FF44-A1A9-505A0F30A421}"/>
              </a:ext>
            </a:extLst>
          </p:cNvPr>
          <p:cNvSpPr>
            <a:spLocks noGrp="1"/>
          </p:cNvSpPr>
          <p:nvPr>
            <p:ph type="sldNum" sz="quarter" idx="12"/>
          </p:nvPr>
        </p:nvSpPr>
        <p:spPr/>
        <p:txBody>
          <a:bodyPr/>
          <a:lstStyle/>
          <a:p>
            <a:fld id="{58DD1769-DAE9-6C4E-82F4-B62273FFA290}" type="slidenum">
              <a:rPr kumimoji="1" lang="ja-JP" altLang="en-US" smtClean="0"/>
              <a:t>13</a:t>
            </a:fld>
            <a:endParaRPr kumimoji="1" lang="ja-JP" altLang="en-US"/>
          </a:p>
        </p:txBody>
      </p:sp>
      <p:sp>
        <p:nvSpPr>
          <p:cNvPr id="5" name="Rectangle 6">
            <a:extLst>
              <a:ext uri="{FF2B5EF4-FFF2-40B4-BE49-F238E27FC236}">
                <a16:creationId xmlns:a16="http://schemas.microsoft.com/office/drawing/2014/main" id="{378685AF-C616-E44A-B21B-00CD50B4CF40}"/>
              </a:ext>
            </a:extLst>
          </p:cNvPr>
          <p:cNvSpPr>
            <a:spLocks noChangeArrowheads="1"/>
          </p:cNvSpPr>
          <p:nvPr/>
        </p:nvSpPr>
        <p:spPr bwMode="auto">
          <a:xfrm>
            <a:off x="628650" y="5920247"/>
            <a:ext cx="8172400" cy="46166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cs typeface="Meiryo UI" pitchFamily="50" charset="-128"/>
              </a:rPr>
              <a:t>（</a:t>
            </a:r>
            <a:r>
              <a:rPr kumimoji="1" lang="en-US" altLang="ja-JP" sz="1200" b="0" i="0" u="none" strike="noStrike" cap="none" normalizeH="0" baseline="0" dirty="0" err="1">
                <a:ln>
                  <a:noFill/>
                </a:ln>
                <a:solidFill>
                  <a:schemeClr val="tx1"/>
                </a:solidFill>
                <a:effectLst/>
                <a:latin typeface="+mn-ea"/>
                <a:cs typeface="Meiryo UI" pitchFamily="50" charset="-128"/>
              </a:rPr>
              <a:t>ⅠAEA</a:t>
            </a:r>
            <a:r>
              <a:rPr kumimoji="1" lang="en-US" altLang="ja-JP" sz="1200" b="0" i="0" u="none" strike="noStrike" cap="none" normalizeH="0" baseline="0" dirty="0">
                <a:ln>
                  <a:noFill/>
                </a:ln>
                <a:solidFill>
                  <a:schemeClr val="tx1"/>
                </a:solidFill>
                <a:effectLst/>
                <a:latin typeface="+mn-ea"/>
                <a:cs typeface="Meiryo UI" pitchFamily="50" charset="-128"/>
              </a:rPr>
              <a:t>/WHO Safety Reports Series No.2 “Diagnosis and Treatment of Radiation Ⅰnjuries”.1998.Vienna</a:t>
            </a:r>
          </a:p>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a:ln>
                  <a:noFill/>
                </a:ln>
                <a:solidFill>
                  <a:schemeClr val="tx1"/>
                </a:solidFill>
                <a:effectLst/>
                <a:latin typeface="+mn-ea"/>
                <a:cs typeface="Meiryo UI" pitchFamily="50" charset="-128"/>
              </a:rPr>
              <a:t>に</a:t>
            </a:r>
            <a:r>
              <a:rPr kumimoji="1" lang="ja-JP" altLang="en-US" sz="1200" b="0" i="0" u="none" strike="noStrike" cap="none" normalizeH="0" baseline="0" dirty="0">
                <a:ln>
                  <a:noFill/>
                </a:ln>
                <a:solidFill>
                  <a:schemeClr val="tx1"/>
                </a:solidFill>
                <a:effectLst/>
                <a:latin typeface="+mn-ea"/>
                <a:cs typeface="Meiryo UI" pitchFamily="50" charset="-128"/>
              </a:rPr>
              <a:t>基づき原子力施設等防災専門部会が作成）</a:t>
            </a:r>
            <a:r>
              <a:rPr kumimoji="1" lang="ja-JP" altLang="en-US" sz="800" b="0" i="0" u="none" strike="noStrike" cap="none" normalizeH="0" baseline="0" dirty="0">
                <a:ln>
                  <a:noFill/>
                </a:ln>
                <a:solidFill>
                  <a:schemeClr val="tx1"/>
                </a:solidFill>
                <a:effectLst/>
                <a:latin typeface="Arial" pitchFamily="34" charset="0"/>
                <a:ea typeface="AxisStd-Light-90pv-RKSJ-H-Ident"/>
                <a:cs typeface="AxisStd-Regular-90pv-RKSJ-H-Ide"/>
              </a:rPr>
              <a:t>　</a:t>
            </a: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sz="2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370341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45C496-7DC2-EC48-B02F-D590507DFFA5}"/>
              </a:ext>
            </a:extLst>
          </p:cNvPr>
          <p:cNvSpPr>
            <a:spLocks noGrp="1"/>
          </p:cNvSpPr>
          <p:nvPr>
            <p:ph type="title"/>
          </p:nvPr>
        </p:nvSpPr>
        <p:spPr/>
        <p:txBody>
          <a:bodyPr/>
          <a:lstStyle/>
          <a:p>
            <a:r>
              <a:rPr kumimoji="1" lang="ja-JP" altLang="en-US"/>
              <a:t>急性放射線症の症状</a:t>
            </a:r>
          </a:p>
        </p:txBody>
      </p:sp>
      <p:sp>
        <p:nvSpPr>
          <p:cNvPr id="3" name="スライド番号プレースホルダー 2">
            <a:extLst>
              <a:ext uri="{FF2B5EF4-FFF2-40B4-BE49-F238E27FC236}">
                <a16:creationId xmlns:a16="http://schemas.microsoft.com/office/drawing/2014/main" id="{B7F74A5E-6F92-7541-87D3-059EA0C80955}"/>
              </a:ext>
            </a:extLst>
          </p:cNvPr>
          <p:cNvSpPr>
            <a:spLocks noGrp="1"/>
          </p:cNvSpPr>
          <p:nvPr>
            <p:ph type="sldNum" sz="quarter" idx="12"/>
          </p:nvPr>
        </p:nvSpPr>
        <p:spPr/>
        <p:txBody>
          <a:bodyPr/>
          <a:lstStyle/>
          <a:p>
            <a:fld id="{58DD1769-DAE9-6C4E-82F4-B62273FFA290}" type="slidenum">
              <a:rPr kumimoji="1" lang="ja-JP" altLang="en-US" smtClean="0"/>
              <a:t>14</a:t>
            </a:fld>
            <a:endParaRPr kumimoji="1" lang="ja-JP" altLang="en-US"/>
          </a:p>
        </p:txBody>
      </p:sp>
      <p:sp>
        <p:nvSpPr>
          <p:cNvPr id="4" name="角丸四角形 3">
            <a:extLst>
              <a:ext uri="{FF2B5EF4-FFF2-40B4-BE49-F238E27FC236}">
                <a16:creationId xmlns:a16="http://schemas.microsoft.com/office/drawing/2014/main" id="{4CDD9C9A-13F6-3141-803E-EA22CFA70B8B}"/>
              </a:ext>
            </a:extLst>
          </p:cNvPr>
          <p:cNvSpPr/>
          <p:nvPr/>
        </p:nvSpPr>
        <p:spPr>
          <a:xfrm>
            <a:off x="3088281" y="1556792"/>
            <a:ext cx="3007620" cy="5376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latin typeface="+mn-ea"/>
                <a:cs typeface="Meiryo UI" pitchFamily="50" charset="-128"/>
              </a:rPr>
              <a:t>放射線被ばく</a:t>
            </a:r>
          </a:p>
        </p:txBody>
      </p:sp>
      <p:sp>
        <p:nvSpPr>
          <p:cNvPr id="5" name="角丸四角形 4">
            <a:extLst>
              <a:ext uri="{FF2B5EF4-FFF2-40B4-BE49-F238E27FC236}">
                <a16:creationId xmlns:a16="http://schemas.microsoft.com/office/drawing/2014/main" id="{0697069F-9417-A64F-82E7-5E9182B4D432}"/>
              </a:ext>
            </a:extLst>
          </p:cNvPr>
          <p:cNvSpPr/>
          <p:nvPr/>
        </p:nvSpPr>
        <p:spPr>
          <a:xfrm>
            <a:off x="3088281" y="2444499"/>
            <a:ext cx="3007620" cy="5376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a:latin typeface="+mn-ea"/>
                <a:cs typeface="Meiryo UI" pitchFamily="50" charset="-128"/>
              </a:rPr>
              <a:t>急性障害の発症</a:t>
            </a:r>
            <a:endParaRPr kumimoji="1" lang="ja-JP" altLang="en-US" sz="2400" dirty="0">
              <a:latin typeface="+mn-ea"/>
              <a:cs typeface="Meiryo UI" pitchFamily="50" charset="-128"/>
            </a:endParaRPr>
          </a:p>
        </p:txBody>
      </p:sp>
      <p:sp>
        <p:nvSpPr>
          <p:cNvPr id="6" name="角丸四角形 5">
            <a:extLst>
              <a:ext uri="{FF2B5EF4-FFF2-40B4-BE49-F238E27FC236}">
                <a16:creationId xmlns:a16="http://schemas.microsoft.com/office/drawing/2014/main" id="{9EEFCEE8-EDB0-1B41-B680-29C911C9755E}"/>
              </a:ext>
            </a:extLst>
          </p:cNvPr>
          <p:cNvSpPr/>
          <p:nvPr/>
        </p:nvSpPr>
        <p:spPr>
          <a:xfrm>
            <a:off x="467544" y="4101554"/>
            <a:ext cx="1949486" cy="5376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a:latin typeface="+mn-ea"/>
                <a:cs typeface="Meiryo UI" pitchFamily="50" charset="-128"/>
              </a:rPr>
              <a:t>骨髄</a:t>
            </a:r>
            <a:endParaRPr kumimoji="1" lang="ja-JP" altLang="en-US" sz="2400" dirty="0">
              <a:latin typeface="+mn-ea"/>
              <a:cs typeface="Meiryo UI" pitchFamily="50" charset="-128"/>
            </a:endParaRPr>
          </a:p>
        </p:txBody>
      </p:sp>
      <p:sp>
        <p:nvSpPr>
          <p:cNvPr id="7" name="角丸四角形 6">
            <a:extLst>
              <a:ext uri="{FF2B5EF4-FFF2-40B4-BE49-F238E27FC236}">
                <a16:creationId xmlns:a16="http://schemas.microsoft.com/office/drawing/2014/main" id="{19EE7CA7-B72F-3543-8393-685244225D24}"/>
              </a:ext>
            </a:extLst>
          </p:cNvPr>
          <p:cNvSpPr/>
          <p:nvPr/>
        </p:nvSpPr>
        <p:spPr>
          <a:xfrm>
            <a:off x="2524944" y="4101554"/>
            <a:ext cx="1949486" cy="5376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a:latin typeface="+mn-ea"/>
                <a:cs typeface="Meiryo UI" pitchFamily="50" charset="-128"/>
              </a:rPr>
              <a:t>消化管</a:t>
            </a:r>
          </a:p>
        </p:txBody>
      </p:sp>
      <p:sp>
        <p:nvSpPr>
          <p:cNvPr id="8" name="角丸四角形 7">
            <a:extLst>
              <a:ext uri="{FF2B5EF4-FFF2-40B4-BE49-F238E27FC236}">
                <a16:creationId xmlns:a16="http://schemas.microsoft.com/office/drawing/2014/main" id="{08199271-4DD5-F546-A617-52E7B7488BCF}"/>
              </a:ext>
            </a:extLst>
          </p:cNvPr>
          <p:cNvSpPr/>
          <p:nvPr/>
        </p:nvSpPr>
        <p:spPr>
          <a:xfrm>
            <a:off x="4582344" y="4101554"/>
            <a:ext cx="1949486" cy="5376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a:latin typeface="+mn-ea"/>
                <a:cs typeface="Meiryo UI" pitchFamily="50" charset="-128"/>
              </a:rPr>
              <a:t>神経・血管</a:t>
            </a:r>
            <a:endParaRPr kumimoji="1" lang="ja-JP" altLang="en-US" sz="2400" dirty="0">
              <a:latin typeface="+mn-ea"/>
              <a:cs typeface="Meiryo UI" pitchFamily="50" charset="-128"/>
            </a:endParaRPr>
          </a:p>
        </p:txBody>
      </p:sp>
      <p:sp>
        <p:nvSpPr>
          <p:cNvPr id="9" name="角丸四角形 8">
            <a:extLst>
              <a:ext uri="{FF2B5EF4-FFF2-40B4-BE49-F238E27FC236}">
                <a16:creationId xmlns:a16="http://schemas.microsoft.com/office/drawing/2014/main" id="{3D731C39-7DB6-2B49-9E58-B860A58A1FBF}"/>
              </a:ext>
            </a:extLst>
          </p:cNvPr>
          <p:cNvSpPr/>
          <p:nvPr/>
        </p:nvSpPr>
        <p:spPr>
          <a:xfrm>
            <a:off x="6639744" y="4101554"/>
            <a:ext cx="1949486" cy="53761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400" dirty="0">
                <a:latin typeface="+mn-ea"/>
                <a:cs typeface="Meiryo UI" pitchFamily="50" charset="-128"/>
              </a:rPr>
              <a:t>皮膚</a:t>
            </a:r>
            <a:endParaRPr kumimoji="1" lang="ja-JP" altLang="en-US" sz="2400" dirty="0">
              <a:latin typeface="+mn-ea"/>
              <a:cs typeface="Meiryo UI" pitchFamily="50" charset="-128"/>
            </a:endParaRPr>
          </a:p>
        </p:txBody>
      </p:sp>
      <p:cxnSp>
        <p:nvCxnSpPr>
          <p:cNvPr id="10" name="直線矢印コネクタ 9">
            <a:extLst>
              <a:ext uri="{FF2B5EF4-FFF2-40B4-BE49-F238E27FC236}">
                <a16:creationId xmlns:a16="http://schemas.microsoft.com/office/drawing/2014/main" id="{0766E936-6E6A-C24B-BAB9-A71A15FA1E2E}"/>
              </a:ext>
            </a:extLst>
          </p:cNvPr>
          <p:cNvCxnSpPr>
            <a:stCxn id="4" idx="2"/>
            <a:endCxn id="5" idx="0"/>
          </p:cNvCxnSpPr>
          <p:nvPr/>
        </p:nvCxnSpPr>
        <p:spPr>
          <a:xfrm>
            <a:off x="4592091" y="2094405"/>
            <a:ext cx="0" cy="350094"/>
          </a:xfrm>
          <a:prstGeom prst="straightConnector1">
            <a:avLst/>
          </a:prstGeom>
          <a:ln w="28575" cap="flat" cmpd="sng" algn="ctr">
            <a:solidFill>
              <a:schemeClr val="accent2"/>
            </a:solidFill>
            <a:prstDash val="solid"/>
            <a:round/>
            <a:headEnd type="none" w="med" len="med"/>
            <a:tailEnd type="arrow" w="med" len="med"/>
          </a:ln>
        </p:spPr>
        <p:style>
          <a:lnRef idx="1">
            <a:schemeClr val="accent5"/>
          </a:lnRef>
          <a:fillRef idx="2">
            <a:schemeClr val="accent5"/>
          </a:fillRef>
          <a:effectRef idx="1">
            <a:schemeClr val="accent5"/>
          </a:effectRef>
          <a:fontRef idx="minor">
            <a:schemeClr val="dk1"/>
          </a:fontRef>
        </p:style>
      </p:cxnSp>
      <p:cxnSp>
        <p:nvCxnSpPr>
          <p:cNvPr id="11" name="カギ線コネクタ 10">
            <a:extLst>
              <a:ext uri="{FF2B5EF4-FFF2-40B4-BE49-F238E27FC236}">
                <a16:creationId xmlns:a16="http://schemas.microsoft.com/office/drawing/2014/main" id="{FD6E5D30-62C0-F946-A0BA-0C219493DB46}"/>
              </a:ext>
            </a:extLst>
          </p:cNvPr>
          <p:cNvCxnSpPr>
            <a:stCxn id="5" idx="2"/>
            <a:endCxn id="6" idx="0"/>
          </p:cNvCxnSpPr>
          <p:nvPr/>
        </p:nvCxnSpPr>
        <p:spPr>
          <a:xfrm rot="5400000">
            <a:off x="2457468" y="1966931"/>
            <a:ext cx="1119442" cy="3149804"/>
          </a:xfrm>
          <a:prstGeom prst="bentConnector3">
            <a:avLst>
              <a:gd name="adj1" fmla="val 50000"/>
            </a:avLst>
          </a:prstGeom>
          <a:ln w="28575" cap="flat" cmpd="sng" algn="ctr">
            <a:solidFill>
              <a:schemeClr val="accent2"/>
            </a:solidFill>
            <a:prstDash val="solid"/>
            <a:round/>
            <a:headEnd type="none" w="med" len="med"/>
            <a:tailEnd type="arrow" w="med" len="med"/>
          </a:ln>
        </p:spPr>
        <p:style>
          <a:lnRef idx="1">
            <a:schemeClr val="accent5"/>
          </a:lnRef>
          <a:fillRef idx="2">
            <a:schemeClr val="accent5"/>
          </a:fillRef>
          <a:effectRef idx="1">
            <a:schemeClr val="accent5"/>
          </a:effectRef>
          <a:fontRef idx="minor">
            <a:schemeClr val="dk1"/>
          </a:fontRef>
        </p:style>
      </p:cxnSp>
      <p:cxnSp>
        <p:nvCxnSpPr>
          <p:cNvPr id="12" name="カギ線コネクタ 11">
            <a:extLst>
              <a:ext uri="{FF2B5EF4-FFF2-40B4-BE49-F238E27FC236}">
                <a16:creationId xmlns:a16="http://schemas.microsoft.com/office/drawing/2014/main" id="{0914208A-908A-4F44-9B9C-55DA5881A625}"/>
              </a:ext>
            </a:extLst>
          </p:cNvPr>
          <p:cNvCxnSpPr>
            <a:stCxn id="5" idx="2"/>
            <a:endCxn id="7" idx="0"/>
          </p:cNvCxnSpPr>
          <p:nvPr/>
        </p:nvCxnSpPr>
        <p:spPr>
          <a:xfrm rot="5400000">
            <a:off x="3486168" y="2995631"/>
            <a:ext cx="1119442" cy="1092404"/>
          </a:xfrm>
          <a:prstGeom prst="bentConnector3">
            <a:avLst>
              <a:gd name="adj1" fmla="val 50000"/>
            </a:avLst>
          </a:prstGeom>
          <a:ln w="28575" cap="flat" cmpd="sng" algn="ctr">
            <a:solidFill>
              <a:schemeClr val="accent2"/>
            </a:solidFill>
            <a:prstDash val="solid"/>
            <a:round/>
            <a:headEnd type="none" w="med" len="med"/>
            <a:tailEnd type="arrow" w="med" len="med"/>
          </a:ln>
        </p:spPr>
        <p:style>
          <a:lnRef idx="1">
            <a:schemeClr val="accent5"/>
          </a:lnRef>
          <a:fillRef idx="2">
            <a:schemeClr val="accent5"/>
          </a:fillRef>
          <a:effectRef idx="1">
            <a:schemeClr val="accent5"/>
          </a:effectRef>
          <a:fontRef idx="minor">
            <a:schemeClr val="dk1"/>
          </a:fontRef>
        </p:style>
      </p:cxnSp>
      <p:cxnSp>
        <p:nvCxnSpPr>
          <p:cNvPr id="13" name="カギ線コネクタ 12">
            <a:extLst>
              <a:ext uri="{FF2B5EF4-FFF2-40B4-BE49-F238E27FC236}">
                <a16:creationId xmlns:a16="http://schemas.microsoft.com/office/drawing/2014/main" id="{70E12E75-4EC1-0043-8566-BD780E905BF3}"/>
              </a:ext>
            </a:extLst>
          </p:cNvPr>
          <p:cNvCxnSpPr>
            <a:stCxn id="5" idx="2"/>
            <a:endCxn id="8" idx="0"/>
          </p:cNvCxnSpPr>
          <p:nvPr/>
        </p:nvCxnSpPr>
        <p:spPr>
          <a:xfrm rot="16200000" flipH="1">
            <a:off x="4514868" y="3059335"/>
            <a:ext cx="1119442" cy="964996"/>
          </a:xfrm>
          <a:prstGeom prst="bentConnector3">
            <a:avLst>
              <a:gd name="adj1" fmla="val 50000"/>
            </a:avLst>
          </a:prstGeom>
          <a:ln w="28575" cap="flat" cmpd="sng" algn="ctr">
            <a:solidFill>
              <a:schemeClr val="accent2"/>
            </a:solidFill>
            <a:prstDash val="solid"/>
            <a:round/>
            <a:headEnd type="none" w="med" len="med"/>
            <a:tailEnd type="arrow" w="med" len="med"/>
          </a:ln>
        </p:spPr>
        <p:style>
          <a:lnRef idx="1">
            <a:schemeClr val="accent5"/>
          </a:lnRef>
          <a:fillRef idx="2">
            <a:schemeClr val="accent5"/>
          </a:fillRef>
          <a:effectRef idx="1">
            <a:schemeClr val="accent5"/>
          </a:effectRef>
          <a:fontRef idx="minor">
            <a:schemeClr val="dk1"/>
          </a:fontRef>
        </p:style>
      </p:cxnSp>
      <p:sp>
        <p:nvSpPr>
          <p:cNvPr id="14" name="テキスト ボックス 13">
            <a:extLst>
              <a:ext uri="{FF2B5EF4-FFF2-40B4-BE49-F238E27FC236}">
                <a16:creationId xmlns:a16="http://schemas.microsoft.com/office/drawing/2014/main" id="{0526EF04-3E56-2249-A0BD-981659626CB5}"/>
              </a:ext>
            </a:extLst>
          </p:cNvPr>
          <p:cNvSpPr txBox="1"/>
          <p:nvPr/>
        </p:nvSpPr>
        <p:spPr>
          <a:xfrm>
            <a:off x="543744" y="4787354"/>
            <a:ext cx="1752600" cy="1200329"/>
          </a:xfrm>
          <a:prstGeom prst="rect">
            <a:avLst/>
          </a:prstGeom>
          <a:noFill/>
        </p:spPr>
        <p:txBody>
          <a:bodyPr wrap="square" rtlCol="0">
            <a:spAutoFit/>
          </a:bodyPr>
          <a:lstStyle/>
          <a:p>
            <a:pPr algn="ctr"/>
            <a:r>
              <a:rPr lang="en-US" altLang="ja-JP" dirty="0">
                <a:latin typeface="+mn-ea"/>
                <a:ea typeface="+mn-ea"/>
              </a:rPr>
              <a:t> </a:t>
            </a:r>
            <a:r>
              <a:rPr lang="ja-JP" altLang="en-US">
                <a:latin typeface="+mn-ea"/>
                <a:cs typeface="Meiryo UI" pitchFamily="50" charset="-128"/>
              </a:rPr>
              <a:t>白血球</a:t>
            </a:r>
            <a:endParaRPr lang="en-US" altLang="ja-JP" dirty="0">
              <a:latin typeface="+mn-ea"/>
              <a:cs typeface="Meiryo UI" pitchFamily="50" charset="-128"/>
            </a:endParaRPr>
          </a:p>
          <a:p>
            <a:pPr algn="ctr"/>
            <a:r>
              <a:rPr lang="ja-JP" altLang="en-US">
                <a:latin typeface="+mn-ea"/>
                <a:cs typeface="Meiryo UI" pitchFamily="50" charset="-128"/>
              </a:rPr>
              <a:t>血小板</a:t>
            </a:r>
            <a:r>
              <a:rPr lang="ja-JP" altLang="en-US" dirty="0">
                <a:latin typeface="+mn-ea"/>
                <a:cs typeface="Meiryo UI" pitchFamily="50" charset="-128"/>
              </a:rPr>
              <a:t>の減少</a:t>
            </a:r>
            <a:endParaRPr lang="en-US" altLang="ja-JP" dirty="0">
              <a:latin typeface="+mn-ea"/>
              <a:cs typeface="Meiryo UI" pitchFamily="50" charset="-128"/>
            </a:endParaRPr>
          </a:p>
          <a:p>
            <a:pPr algn="ctr"/>
            <a:r>
              <a:rPr lang="en-US" altLang="ja-JP" dirty="0">
                <a:latin typeface="+mn-ea"/>
                <a:cs typeface="Meiryo UI" pitchFamily="50" charset="-128"/>
              </a:rPr>
              <a:t>↓</a:t>
            </a:r>
          </a:p>
          <a:p>
            <a:pPr algn="ctr"/>
            <a:r>
              <a:rPr kumimoji="1" lang="ja-JP" altLang="en-US" dirty="0">
                <a:latin typeface="+mn-ea"/>
                <a:cs typeface="Meiryo UI" pitchFamily="50" charset="-128"/>
              </a:rPr>
              <a:t>感染症</a:t>
            </a:r>
            <a:r>
              <a:rPr lang="ja-JP" altLang="en-US" dirty="0">
                <a:latin typeface="+mn-ea"/>
                <a:cs typeface="Meiryo UI" pitchFamily="50" charset="-128"/>
              </a:rPr>
              <a:t>、出血</a:t>
            </a:r>
            <a:endParaRPr kumimoji="1" lang="en-US" altLang="ja-JP" dirty="0">
              <a:latin typeface="+mn-ea"/>
              <a:cs typeface="Meiryo UI" pitchFamily="50" charset="-128"/>
            </a:endParaRPr>
          </a:p>
        </p:txBody>
      </p:sp>
      <p:sp>
        <p:nvSpPr>
          <p:cNvPr id="15" name="テキスト ボックス 14">
            <a:extLst>
              <a:ext uri="{FF2B5EF4-FFF2-40B4-BE49-F238E27FC236}">
                <a16:creationId xmlns:a16="http://schemas.microsoft.com/office/drawing/2014/main" id="{7A8B2993-D7CF-1E4B-B57E-00E87039CC35}"/>
              </a:ext>
            </a:extLst>
          </p:cNvPr>
          <p:cNvSpPr txBox="1"/>
          <p:nvPr/>
        </p:nvSpPr>
        <p:spPr>
          <a:xfrm>
            <a:off x="2524944" y="4787354"/>
            <a:ext cx="1949486" cy="1477328"/>
          </a:xfrm>
          <a:prstGeom prst="rect">
            <a:avLst/>
          </a:prstGeom>
          <a:noFill/>
        </p:spPr>
        <p:txBody>
          <a:bodyPr wrap="square" rtlCol="0">
            <a:spAutoFit/>
          </a:bodyPr>
          <a:lstStyle/>
          <a:p>
            <a:pPr algn="ctr"/>
            <a:r>
              <a:rPr lang="en-US" altLang="ja-JP" dirty="0">
                <a:latin typeface="+mn-ea"/>
                <a:ea typeface="+mn-ea"/>
              </a:rPr>
              <a:t> </a:t>
            </a:r>
            <a:r>
              <a:rPr lang="ja-JP" altLang="en-US">
                <a:latin typeface="+mn-ea"/>
                <a:cs typeface="Meiryo UI" pitchFamily="50" charset="-128"/>
              </a:rPr>
              <a:t>下痢</a:t>
            </a:r>
            <a:endParaRPr lang="en-US" altLang="ja-JP" dirty="0">
              <a:latin typeface="+mn-ea"/>
              <a:cs typeface="Meiryo UI" pitchFamily="50" charset="-128"/>
            </a:endParaRPr>
          </a:p>
          <a:p>
            <a:pPr algn="ctr"/>
            <a:r>
              <a:rPr lang="ja-JP" altLang="en-US">
                <a:latin typeface="+mn-ea"/>
                <a:cs typeface="Meiryo UI" pitchFamily="50" charset="-128"/>
              </a:rPr>
              <a:t>栄養</a:t>
            </a:r>
            <a:r>
              <a:rPr lang="ja-JP" altLang="en-US" dirty="0">
                <a:latin typeface="+mn-ea"/>
                <a:cs typeface="Meiryo UI" pitchFamily="50" charset="-128"/>
              </a:rPr>
              <a:t>の吸収障害</a:t>
            </a:r>
            <a:endParaRPr lang="en-US" altLang="ja-JP" dirty="0">
              <a:latin typeface="+mn-ea"/>
              <a:cs typeface="Meiryo UI" pitchFamily="50" charset="-128"/>
            </a:endParaRPr>
          </a:p>
          <a:p>
            <a:pPr algn="ctr"/>
            <a:r>
              <a:rPr lang="en-US" altLang="ja-JP" dirty="0">
                <a:latin typeface="+mn-ea"/>
                <a:cs typeface="Meiryo UI" pitchFamily="50" charset="-128"/>
              </a:rPr>
              <a:t>↓</a:t>
            </a:r>
          </a:p>
          <a:p>
            <a:pPr algn="ctr"/>
            <a:r>
              <a:rPr lang="ja-JP" altLang="en-US" dirty="0">
                <a:latin typeface="+mn-ea"/>
                <a:cs typeface="Meiryo UI" pitchFamily="50" charset="-128"/>
              </a:rPr>
              <a:t>脱水、栄養障害、感染症</a:t>
            </a:r>
            <a:endParaRPr lang="en-US" altLang="ja-JP" dirty="0">
              <a:latin typeface="+mn-ea"/>
              <a:cs typeface="Meiryo UI" pitchFamily="50" charset="-128"/>
            </a:endParaRPr>
          </a:p>
        </p:txBody>
      </p:sp>
      <p:sp>
        <p:nvSpPr>
          <p:cNvPr id="16" name="テキスト ボックス 15">
            <a:extLst>
              <a:ext uri="{FF2B5EF4-FFF2-40B4-BE49-F238E27FC236}">
                <a16:creationId xmlns:a16="http://schemas.microsoft.com/office/drawing/2014/main" id="{7DE0DB95-CF56-434D-9627-E9301D7977DF}"/>
              </a:ext>
            </a:extLst>
          </p:cNvPr>
          <p:cNvSpPr txBox="1"/>
          <p:nvPr/>
        </p:nvSpPr>
        <p:spPr>
          <a:xfrm>
            <a:off x="4572000" y="4787354"/>
            <a:ext cx="2036315" cy="1200329"/>
          </a:xfrm>
          <a:prstGeom prst="rect">
            <a:avLst/>
          </a:prstGeom>
          <a:noFill/>
        </p:spPr>
        <p:txBody>
          <a:bodyPr wrap="square" rtlCol="0">
            <a:spAutoFit/>
          </a:bodyPr>
          <a:lstStyle/>
          <a:p>
            <a:pPr algn="ctr"/>
            <a:r>
              <a:rPr lang="ja-JP" altLang="en-US">
                <a:latin typeface="+mn-ea"/>
                <a:cs typeface="Meiryo UI" pitchFamily="50" charset="-128"/>
              </a:rPr>
              <a:t>脳浮腫</a:t>
            </a:r>
            <a:endParaRPr lang="en-US" altLang="ja-JP" dirty="0">
              <a:latin typeface="+mn-ea"/>
              <a:cs typeface="Meiryo UI" pitchFamily="50" charset="-128"/>
            </a:endParaRPr>
          </a:p>
          <a:p>
            <a:pPr algn="ctr"/>
            <a:r>
              <a:rPr lang="ja-JP" altLang="en-US">
                <a:latin typeface="+mn-ea"/>
                <a:cs typeface="Meiryo UI" pitchFamily="50" charset="-128"/>
              </a:rPr>
              <a:t>血圧</a:t>
            </a:r>
            <a:r>
              <a:rPr lang="ja-JP" altLang="en-US" dirty="0">
                <a:latin typeface="+mn-ea"/>
                <a:cs typeface="Meiryo UI" pitchFamily="50" charset="-128"/>
              </a:rPr>
              <a:t>低下</a:t>
            </a:r>
            <a:endParaRPr lang="en-US" altLang="ja-JP" dirty="0">
              <a:latin typeface="+mn-ea"/>
              <a:cs typeface="Meiryo UI" pitchFamily="50" charset="-128"/>
            </a:endParaRPr>
          </a:p>
          <a:p>
            <a:pPr algn="ctr"/>
            <a:r>
              <a:rPr lang="en-US" altLang="ja-JP" dirty="0">
                <a:latin typeface="+mn-ea"/>
                <a:cs typeface="Meiryo UI" pitchFamily="50" charset="-128"/>
              </a:rPr>
              <a:t>↓</a:t>
            </a:r>
          </a:p>
          <a:p>
            <a:pPr algn="ctr"/>
            <a:r>
              <a:rPr lang="ja-JP" altLang="en-US" dirty="0">
                <a:latin typeface="+mn-ea"/>
                <a:cs typeface="Meiryo UI" pitchFamily="50" charset="-128"/>
              </a:rPr>
              <a:t>意識障害</a:t>
            </a:r>
            <a:endParaRPr lang="en-US" altLang="ja-JP" dirty="0">
              <a:latin typeface="+mn-ea"/>
              <a:cs typeface="Meiryo UI" pitchFamily="50" charset="-128"/>
            </a:endParaRPr>
          </a:p>
        </p:txBody>
      </p:sp>
      <p:sp>
        <p:nvSpPr>
          <p:cNvPr id="17" name="テキスト ボックス 16">
            <a:extLst>
              <a:ext uri="{FF2B5EF4-FFF2-40B4-BE49-F238E27FC236}">
                <a16:creationId xmlns:a16="http://schemas.microsoft.com/office/drawing/2014/main" id="{04804529-2D40-6D4F-A183-F357A98EE829}"/>
              </a:ext>
            </a:extLst>
          </p:cNvPr>
          <p:cNvSpPr txBox="1"/>
          <p:nvPr/>
        </p:nvSpPr>
        <p:spPr>
          <a:xfrm>
            <a:off x="6680323" y="4800802"/>
            <a:ext cx="2052612" cy="1477328"/>
          </a:xfrm>
          <a:prstGeom prst="rect">
            <a:avLst/>
          </a:prstGeom>
          <a:noFill/>
        </p:spPr>
        <p:txBody>
          <a:bodyPr wrap="square" rtlCol="0">
            <a:spAutoFit/>
          </a:bodyPr>
          <a:lstStyle/>
          <a:p>
            <a:pPr algn="ctr"/>
            <a:r>
              <a:rPr lang="ja-JP" altLang="en-US">
                <a:latin typeface="+mn-ea"/>
                <a:cs typeface="Meiryo UI" pitchFamily="50" charset="-128"/>
              </a:rPr>
              <a:t>紅班</a:t>
            </a:r>
            <a:endParaRPr lang="en-US" altLang="ja-JP" dirty="0">
              <a:latin typeface="+mn-ea"/>
              <a:cs typeface="Meiryo UI" pitchFamily="50" charset="-128"/>
            </a:endParaRPr>
          </a:p>
          <a:p>
            <a:pPr algn="ctr"/>
            <a:r>
              <a:rPr lang="ja-JP" altLang="en-US">
                <a:latin typeface="+mn-ea"/>
                <a:cs typeface="Meiryo UI" pitchFamily="50" charset="-128"/>
              </a:rPr>
              <a:t>水疱</a:t>
            </a:r>
            <a:endParaRPr lang="en-US" altLang="ja-JP" dirty="0">
              <a:latin typeface="+mn-ea"/>
              <a:cs typeface="Meiryo UI" pitchFamily="50" charset="-128"/>
            </a:endParaRPr>
          </a:p>
          <a:p>
            <a:pPr algn="ctr"/>
            <a:r>
              <a:rPr lang="ja-JP" altLang="en-US">
                <a:latin typeface="+mn-ea"/>
                <a:cs typeface="Meiryo UI" pitchFamily="50" charset="-128"/>
              </a:rPr>
              <a:t>びらん</a:t>
            </a:r>
            <a:endParaRPr lang="en-US" altLang="ja-JP" dirty="0">
              <a:latin typeface="+mn-ea"/>
              <a:cs typeface="Meiryo UI" pitchFamily="50" charset="-128"/>
            </a:endParaRPr>
          </a:p>
          <a:p>
            <a:pPr algn="ctr"/>
            <a:r>
              <a:rPr lang="ja-JP" altLang="en-US">
                <a:latin typeface="+mn-ea"/>
                <a:cs typeface="Meiryo UI" pitchFamily="50" charset="-128"/>
              </a:rPr>
              <a:t>潰瘍</a:t>
            </a:r>
            <a:endParaRPr lang="en-US" altLang="ja-JP" dirty="0">
              <a:latin typeface="+mn-ea"/>
              <a:cs typeface="Meiryo UI" pitchFamily="50" charset="-128"/>
            </a:endParaRPr>
          </a:p>
          <a:p>
            <a:pPr algn="ctr"/>
            <a:r>
              <a:rPr lang="ja-JP" altLang="en-US">
                <a:latin typeface="+mn-ea"/>
                <a:cs typeface="Meiryo UI" pitchFamily="50" charset="-128"/>
              </a:rPr>
              <a:t>壊死</a:t>
            </a:r>
            <a:endParaRPr lang="en-US" altLang="ja-JP" dirty="0">
              <a:latin typeface="+mn-ea"/>
              <a:cs typeface="Meiryo UI" pitchFamily="50" charset="-128"/>
            </a:endParaRPr>
          </a:p>
        </p:txBody>
      </p:sp>
      <p:cxnSp>
        <p:nvCxnSpPr>
          <p:cNvPr id="18" name="カギ線コネクタ 17">
            <a:extLst>
              <a:ext uri="{FF2B5EF4-FFF2-40B4-BE49-F238E27FC236}">
                <a16:creationId xmlns:a16="http://schemas.microsoft.com/office/drawing/2014/main" id="{27EDE8E4-6C30-6A4E-9301-BBBB7DA0D5D0}"/>
              </a:ext>
            </a:extLst>
          </p:cNvPr>
          <p:cNvCxnSpPr>
            <a:cxnSpLocks/>
            <a:stCxn id="5" idx="2"/>
            <a:endCxn id="9" idx="0"/>
          </p:cNvCxnSpPr>
          <p:nvPr/>
        </p:nvCxnSpPr>
        <p:spPr>
          <a:xfrm rot="16200000" flipH="1">
            <a:off x="5543568" y="2030635"/>
            <a:ext cx="1119442" cy="3022396"/>
          </a:xfrm>
          <a:prstGeom prst="bentConnector3">
            <a:avLst>
              <a:gd name="adj1" fmla="val 50000"/>
            </a:avLst>
          </a:prstGeom>
          <a:ln w="28575" cap="flat" cmpd="sng" algn="ctr">
            <a:solidFill>
              <a:schemeClr val="accent2"/>
            </a:solidFill>
            <a:prstDash val="solid"/>
            <a:round/>
            <a:headEnd type="none" w="med" len="med"/>
            <a:tailEnd type="arrow" w="med" len="med"/>
          </a:ln>
        </p:spPr>
        <p:style>
          <a:lnRef idx="1">
            <a:schemeClr val="accent5"/>
          </a:lnRef>
          <a:fillRef idx="2">
            <a:schemeClr val="accent5"/>
          </a:fillRef>
          <a:effectRef idx="1">
            <a:schemeClr val="accent5"/>
          </a:effectRef>
          <a:fontRef idx="minor">
            <a:schemeClr val="dk1"/>
          </a:fontRef>
        </p:style>
      </p:cxnSp>
      <p:sp>
        <p:nvSpPr>
          <p:cNvPr id="21" name="正方形/長方形 20">
            <a:extLst>
              <a:ext uri="{FF2B5EF4-FFF2-40B4-BE49-F238E27FC236}">
                <a16:creationId xmlns:a16="http://schemas.microsoft.com/office/drawing/2014/main" id="{8147CC1E-7B6A-4845-A701-70730C0C459F}"/>
              </a:ext>
            </a:extLst>
          </p:cNvPr>
          <p:cNvSpPr/>
          <p:nvPr/>
        </p:nvSpPr>
        <p:spPr>
          <a:xfrm>
            <a:off x="430683" y="2444499"/>
            <a:ext cx="2307577" cy="646331"/>
          </a:xfrm>
          <a:prstGeom prst="rect">
            <a:avLst/>
          </a:prstGeom>
        </p:spPr>
        <p:txBody>
          <a:bodyPr wrap="square">
            <a:spAutoFit/>
          </a:bodyPr>
          <a:lstStyle/>
          <a:p>
            <a:r>
              <a:rPr lang="ja-JP" altLang="en-US"/>
              <a:t>被ばく線量が高い程、症状は重篤になる</a:t>
            </a:r>
          </a:p>
        </p:txBody>
      </p:sp>
    </p:spTree>
    <p:extLst>
      <p:ext uri="{BB962C8B-B14F-4D97-AF65-F5344CB8AC3E}">
        <p14:creationId xmlns:p14="http://schemas.microsoft.com/office/powerpoint/2010/main" val="266163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BCC6DD-634E-0A4F-AD77-62C79D3F7BA2}"/>
              </a:ext>
            </a:extLst>
          </p:cNvPr>
          <p:cNvSpPr>
            <a:spLocks noGrp="1"/>
          </p:cNvSpPr>
          <p:nvPr>
            <p:ph type="title"/>
          </p:nvPr>
        </p:nvSpPr>
        <p:spPr/>
        <p:txBody>
          <a:bodyPr/>
          <a:lstStyle/>
          <a:p>
            <a:r>
              <a:rPr kumimoji="1" lang="ja-JP" altLang="en-US"/>
              <a:t>放射線皮膚障害</a:t>
            </a:r>
          </a:p>
        </p:txBody>
      </p:sp>
      <p:pic>
        <p:nvPicPr>
          <p:cNvPr id="4" name="コンテンツ プレースホルダー 3">
            <a:extLst>
              <a:ext uri="{FF2B5EF4-FFF2-40B4-BE49-F238E27FC236}">
                <a16:creationId xmlns:a16="http://schemas.microsoft.com/office/drawing/2014/main" id="{FB713311-E5AB-044E-ACFC-54B421F3FDA2}"/>
              </a:ext>
            </a:extLst>
          </p:cNvPr>
          <p:cNvPicPr>
            <a:picLocks noGrp="1" noChangeAspect="1"/>
          </p:cNvPicPr>
          <p:nvPr>
            <p:ph idx="1"/>
          </p:nvPr>
        </p:nvPicPr>
        <p:blipFill>
          <a:blip r:embed="rId3"/>
          <a:stretch>
            <a:fillRect/>
          </a:stretch>
        </p:blipFill>
        <p:spPr>
          <a:xfrm>
            <a:off x="704850" y="1362075"/>
            <a:ext cx="7734300" cy="4724400"/>
          </a:xfrm>
          <a:prstGeom prst="rect">
            <a:avLst/>
          </a:prstGeom>
        </p:spPr>
      </p:pic>
      <p:sp>
        <p:nvSpPr>
          <p:cNvPr id="3" name="スライド番号プレースホルダー 2">
            <a:extLst>
              <a:ext uri="{FF2B5EF4-FFF2-40B4-BE49-F238E27FC236}">
                <a16:creationId xmlns:a16="http://schemas.microsoft.com/office/drawing/2014/main" id="{DDE1801D-A825-C14C-A527-4C27248B44CB}"/>
              </a:ext>
            </a:extLst>
          </p:cNvPr>
          <p:cNvSpPr>
            <a:spLocks noGrp="1"/>
          </p:cNvSpPr>
          <p:nvPr>
            <p:ph type="sldNum" sz="quarter" idx="12"/>
          </p:nvPr>
        </p:nvSpPr>
        <p:spPr/>
        <p:txBody>
          <a:bodyPr/>
          <a:lstStyle/>
          <a:p>
            <a:fld id="{58DD1769-DAE9-6C4E-82F4-B62273FFA290}" type="slidenum">
              <a:rPr kumimoji="1" lang="ja-JP" altLang="en-US" smtClean="0"/>
              <a:t>15</a:t>
            </a:fld>
            <a:endParaRPr kumimoji="1" lang="ja-JP" altLang="en-US"/>
          </a:p>
        </p:txBody>
      </p:sp>
    </p:spTree>
    <p:extLst>
      <p:ext uri="{BB962C8B-B14F-4D97-AF65-F5344CB8AC3E}">
        <p14:creationId xmlns:p14="http://schemas.microsoft.com/office/powerpoint/2010/main" val="3623543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放射線皮膚障害</a:t>
            </a:r>
          </a:p>
        </p:txBody>
      </p:sp>
      <p:sp>
        <p:nvSpPr>
          <p:cNvPr id="5" name="コンテンツ プレースホルダー 4"/>
          <p:cNvSpPr>
            <a:spLocks noGrp="1"/>
          </p:cNvSpPr>
          <p:nvPr>
            <p:ph sz="half" idx="1"/>
          </p:nvPr>
        </p:nvSpPr>
        <p:spPr>
          <a:xfrm>
            <a:off x="4986338" y="1812290"/>
            <a:ext cx="3700461" cy="3985260"/>
          </a:xfrm>
          <a:prstGeom prst="rect">
            <a:avLst/>
          </a:prstGeom>
        </p:spPr>
        <p:txBody>
          <a:bodyPr>
            <a:normAutofit lnSpcReduction="10000"/>
          </a:bodyPr>
          <a:lstStyle/>
          <a:p>
            <a:pPr marL="269875" indent="-173038">
              <a:lnSpc>
                <a:spcPct val="120000"/>
              </a:lnSpc>
              <a:spcBef>
                <a:spcPts val="0"/>
              </a:spcBef>
            </a:pPr>
            <a:r>
              <a:rPr lang="ja-JP" altLang="en-US" dirty="0"/>
              <a:t>皮膚障害の無自覚と深達度の判断の困難性</a:t>
            </a:r>
          </a:p>
          <a:p>
            <a:pPr marL="269875" indent="-173038">
              <a:lnSpc>
                <a:spcPct val="120000"/>
              </a:lnSpc>
              <a:spcBef>
                <a:spcPts val="0"/>
              </a:spcBef>
            </a:pPr>
            <a:r>
              <a:rPr lang="ja-JP" altLang="en-US" b="1"/>
              <a:t>遅発性</a:t>
            </a:r>
            <a:r>
              <a:rPr lang="ja-JP" altLang="en-US"/>
              <a:t>；症状発現が遅い</a:t>
            </a:r>
            <a:endParaRPr lang="ja-JP" altLang="en-US" dirty="0"/>
          </a:p>
          <a:p>
            <a:pPr marL="669925" lvl="2" indent="-173038">
              <a:lnSpc>
                <a:spcPct val="120000"/>
              </a:lnSpc>
              <a:spcBef>
                <a:spcPts val="0"/>
              </a:spcBef>
            </a:pPr>
            <a:r>
              <a:rPr lang="ja-JP" altLang="en-US" dirty="0"/>
              <a:t>潜伏期（期間は被ばく線量による）がある</a:t>
            </a:r>
          </a:p>
          <a:p>
            <a:pPr marL="269875" indent="-173038">
              <a:lnSpc>
                <a:spcPct val="120000"/>
              </a:lnSpc>
              <a:spcBef>
                <a:spcPts val="0"/>
              </a:spcBef>
            </a:pPr>
            <a:r>
              <a:rPr lang="ja-JP" altLang="en-US" b="1"/>
              <a:t>難治性</a:t>
            </a:r>
            <a:r>
              <a:rPr lang="ja-JP" altLang="en-US"/>
              <a:t>；治りにくい</a:t>
            </a:r>
            <a:endParaRPr lang="ja-JP" altLang="en-US" dirty="0"/>
          </a:p>
          <a:p>
            <a:pPr marL="669925" lvl="2" indent="-173038">
              <a:lnSpc>
                <a:spcPct val="120000"/>
              </a:lnSpc>
              <a:spcBef>
                <a:spcPts val="0"/>
              </a:spcBef>
            </a:pPr>
            <a:r>
              <a:rPr lang="ja-JP" altLang="en-US" dirty="0"/>
              <a:t>例えば、中性子被ばく（線質），高線量被ばく（線量）などにより障害がより深達性となる</a:t>
            </a:r>
          </a:p>
          <a:p>
            <a:pPr marL="269875" indent="-173038">
              <a:lnSpc>
                <a:spcPct val="120000"/>
              </a:lnSpc>
              <a:spcBef>
                <a:spcPts val="0"/>
              </a:spcBef>
            </a:pPr>
            <a:r>
              <a:rPr lang="ja-JP" altLang="en-US" b="1"/>
              <a:t>反復性</a:t>
            </a:r>
            <a:r>
              <a:rPr lang="ja-JP" altLang="en-US"/>
              <a:t>；繰り返す</a:t>
            </a:r>
            <a:endParaRPr lang="ja-JP" altLang="en-US" dirty="0"/>
          </a:p>
          <a:p>
            <a:pPr marL="669925" lvl="2" indent="-173038">
              <a:lnSpc>
                <a:spcPct val="120000"/>
              </a:lnSpc>
              <a:spcBef>
                <a:spcPts val="0"/>
              </a:spcBef>
            </a:pPr>
            <a:r>
              <a:rPr lang="ja-JP" altLang="en-US" dirty="0"/>
              <a:t>障害が反復したり，一度治癒した部分が血流障害の悪化により再度症状再燃する（～年単位）</a:t>
            </a:r>
          </a:p>
        </p:txBody>
      </p:sp>
      <p:graphicFrame>
        <p:nvGraphicFramePr>
          <p:cNvPr id="6" name="Group 29"/>
          <p:cNvGraphicFramePr>
            <a:graphicFrameLocks noGrp="1"/>
          </p:cNvGraphicFramePr>
          <p:nvPr>
            <p:ph sz="half" idx="2"/>
            <p:extLst>
              <p:ext uri="{D42A27DB-BD31-4B8C-83A1-F6EECF244321}">
                <p14:modId xmlns:p14="http://schemas.microsoft.com/office/powerpoint/2010/main" val="3200649753"/>
              </p:ext>
            </p:extLst>
          </p:nvPr>
        </p:nvGraphicFramePr>
        <p:xfrm>
          <a:off x="469901" y="1812926"/>
          <a:ext cx="4516438" cy="3984624"/>
        </p:xfrm>
        <a:graphic>
          <a:graphicData uri="http://schemas.openxmlformats.org/drawingml/2006/table">
            <a:tbl>
              <a:tblPr>
                <a:tableStyleId>{5940675A-B579-460E-94D1-54222C63F5DA}</a:tableStyleId>
              </a:tblPr>
              <a:tblGrid>
                <a:gridCol w="1197712">
                  <a:extLst>
                    <a:ext uri="{9D8B030D-6E8A-4147-A177-3AD203B41FA5}">
                      <a16:colId xmlns:a16="http://schemas.microsoft.com/office/drawing/2014/main" val="20000"/>
                    </a:ext>
                  </a:extLst>
                </a:gridCol>
                <a:gridCol w="1375625">
                  <a:extLst>
                    <a:ext uri="{9D8B030D-6E8A-4147-A177-3AD203B41FA5}">
                      <a16:colId xmlns:a16="http://schemas.microsoft.com/office/drawing/2014/main" val="20001"/>
                    </a:ext>
                  </a:extLst>
                </a:gridCol>
                <a:gridCol w="1943101">
                  <a:extLst>
                    <a:ext uri="{9D8B030D-6E8A-4147-A177-3AD203B41FA5}">
                      <a16:colId xmlns:a16="http://schemas.microsoft.com/office/drawing/2014/main" val="20002"/>
                    </a:ext>
                  </a:extLst>
                </a:gridCol>
              </a:tblGrid>
              <a:tr h="56535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endParaRPr kumimoji="0" lang="en-US" altLang="ja-JP" sz="1200" b="0" i="0" u="none" strike="noStrike" cap="none" normalizeH="0" baseline="0">
                        <a:ln>
                          <a:noFill/>
                        </a:ln>
                        <a:solidFill>
                          <a:schemeClr val="tx1"/>
                        </a:solidFill>
                        <a:effectLst/>
                        <a:latin typeface="Osaka" pitchFamily="-111" charset="-128"/>
                        <a:ea typeface="Arial" pitchFamily="-111" charset="0"/>
                        <a:cs typeface="Arial" pitchFamily="-111" charset="0"/>
                      </a:endParaRPr>
                    </a:p>
                  </a:txBody>
                  <a:tcPr marL="87811" marR="8781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熱傷</a:t>
                      </a:r>
                      <a:endParaRPr kumimoji="0" lang="ja-JP" altLang="en-US" sz="1200" b="0" i="0" u="none" strike="noStrike" cap="none" normalizeH="0" baseline="0">
                        <a:ln>
                          <a:noFill/>
                        </a:ln>
                        <a:solidFill>
                          <a:schemeClr val="tx1"/>
                        </a:solidFill>
                        <a:effectLst/>
                        <a:latin typeface="Osaka" pitchFamily="-111" charset="-128"/>
                        <a:ea typeface="ＭＳ Ｐゴシック" pitchFamily="-111" charset="-128"/>
                        <a:cs typeface="ＭＳ Ｐゴシック" pitchFamily="-111" charset="-128"/>
                      </a:endParaRPr>
                    </a:p>
                  </a:txBody>
                  <a:tcPr marL="87811" marR="8781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dirty="0">
                          <a:ln>
                            <a:noFill/>
                          </a:ln>
                          <a:effectLst/>
                        </a:rPr>
                        <a:t>放射線</a:t>
                      </a:r>
                      <a:r>
                        <a:rPr kumimoji="0" lang="ja-JP" altLang="en-US" sz="1200" u="none" strike="noStrike" cap="none" normalizeH="0" baseline="0">
                          <a:ln>
                            <a:noFill/>
                          </a:ln>
                          <a:effectLst/>
                        </a:rPr>
                        <a:t>皮膚障害</a:t>
                      </a:r>
                      <a:endParaRPr kumimoji="0" lang="en-US" altLang="ja-JP" sz="12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a:t>
                      </a:r>
                      <a:r>
                        <a:rPr kumimoji="0" lang="ja-JP" altLang="en-US" sz="1200" u="none" strike="noStrike" cap="none" normalizeH="0" baseline="0" dirty="0">
                          <a:ln>
                            <a:noFill/>
                          </a:ln>
                          <a:effectLst/>
                        </a:rPr>
                        <a:t>放射線熱傷）</a:t>
                      </a:r>
                      <a:endParaRPr kumimoji="0" lang="en-US" altLang="ja-JP" sz="1200" b="0" i="0" u="none" strike="noStrike" cap="none" normalizeH="0" baseline="0" dirty="0">
                        <a:ln>
                          <a:noFill/>
                        </a:ln>
                        <a:solidFill>
                          <a:schemeClr val="tx1"/>
                        </a:solidFill>
                        <a:effectLst/>
                        <a:latin typeface="Osaka" pitchFamily="-111" charset="-128"/>
                        <a:ea typeface="ＭＳ Ｐゴシック" pitchFamily="-111" charset="-128"/>
                        <a:cs typeface="ＭＳ Ｐゴシック" pitchFamily="-111" charset="-128"/>
                      </a:endParaRPr>
                    </a:p>
                  </a:txBody>
                  <a:tcPr marL="87811" marR="87811" anchor="ctr" horzOverflow="overflow"/>
                </a:tc>
                <a:extLst>
                  <a:ext uri="{0D108BD9-81ED-4DB2-BD59-A6C34878D82A}">
                    <a16:rowId xmlns:a16="http://schemas.microsoft.com/office/drawing/2014/main" val="10000"/>
                  </a:ext>
                </a:extLst>
              </a:tr>
              <a:tr h="1384307">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dirty="0">
                          <a:ln>
                            <a:noFill/>
                          </a:ln>
                          <a:effectLst/>
                        </a:rPr>
                        <a:t>症状</a:t>
                      </a:r>
                      <a:endParaRPr kumimoji="0" lang="ja-JP" altLang="en-US" sz="1200" b="0" i="0" u="none" strike="noStrike" cap="none" normalizeH="0" baseline="0" dirty="0">
                        <a:ln>
                          <a:noFill/>
                        </a:ln>
                        <a:solidFill>
                          <a:schemeClr val="tx1"/>
                        </a:solidFill>
                        <a:effectLst/>
                        <a:latin typeface="Osaka" pitchFamily="-111" charset="-128"/>
                        <a:ea typeface="ＭＳ Ｐゴシック" pitchFamily="-111" charset="-128"/>
                        <a:cs typeface="ＭＳ Ｐゴシック" pitchFamily="-111" charset="-128"/>
                      </a:endParaRPr>
                    </a:p>
                  </a:txBody>
                  <a:tcPr marL="87811" marR="87811"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すぐに痛む</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激しい炎症反応</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患部の細胞死</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組織の破壊</a:t>
                      </a:r>
                      <a:endParaRPr kumimoji="0" lang="ja-JP" altLang="en-US" sz="1200" b="0" i="0" u="none" strike="noStrike" cap="none" normalizeH="0" baseline="0">
                        <a:ln>
                          <a:noFill/>
                        </a:ln>
                        <a:solidFill>
                          <a:schemeClr val="tx1"/>
                        </a:solidFill>
                        <a:effectLst/>
                        <a:latin typeface="Osaka" pitchFamily="-111" charset="-128"/>
                        <a:ea typeface="ＭＳ Ｐゴシック" pitchFamily="-111" charset="-128"/>
                        <a:cs typeface="ＭＳ Ｐゴシック" pitchFamily="-111" charset="-128"/>
                      </a:endParaRPr>
                    </a:p>
                  </a:txBody>
                  <a:tcPr marL="87811" marR="87811"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始めは痛みがない</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被ばくの線量に応じて症状の発現時期は異なる</a:t>
                      </a:r>
                      <a:endParaRPr kumimoji="0" lang="ja-JP" altLang="en-US" sz="1200" b="0" i="0" u="none" strike="noStrike" cap="none" normalizeH="0" baseline="0">
                        <a:ln>
                          <a:noFill/>
                        </a:ln>
                        <a:solidFill>
                          <a:schemeClr val="tx1"/>
                        </a:solidFill>
                        <a:effectLst/>
                        <a:latin typeface="Osaka" pitchFamily="-111" charset="-128"/>
                        <a:ea typeface="ＭＳ Ｐゴシック" pitchFamily="-111" charset="-128"/>
                        <a:cs typeface="ＭＳ Ｐゴシック" pitchFamily="-111" charset="-128"/>
                      </a:endParaRPr>
                    </a:p>
                  </a:txBody>
                  <a:tcPr marL="87811" marR="87811" anchor="ctr" horzOverflow="overflow"/>
                </a:tc>
                <a:extLst>
                  <a:ext uri="{0D108BD9-81ED-4DB2-BD59-A6C34878D82A}">
                    <a16:rowId xmlns:a16="http://schemas.microsoft.com/office/drawing/2014/main" val="10001"/>
                  </a:ext>
                </a:extLst>
              </a:tr>
              <a:tr h="1138875">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障害の</a:t>
                      </a:r>
                      <a:endParaRPr kumimoji="0" lang="en-US" altLang="ja-JP" sz="12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機序</a:t>
                      </a:r>
                      <a:endParaRPr kumimoji="0" lang="ja-JP" altLang="en-US" sz="1200" b="0" i="0" u="none" strike="noStrike" cap="none" normalizeH="0" baseline="0">
                        <a:ln>
                          <a:noFill/>
                        </a:ln>
                        <a:solidFill>
                          <a:schemeClr val="tx1"/>
                        </a:solidFill>
                        <a:effectLst/>
                        <a:latin typeface="Osaka" pitchFamily="-111" charset="-128"/>
                        <a:ea typeface="ＭＳ Ｐゴシック" pitchFamily="-111" charset="-128"/>
                        <a:cs typeface="ＭＳ Ｐゴシック" pitchFamily="-111" charset="-128"/>
                      </a:endParaRPr>
                    </a:p>
                  </a:txBody>
                  <a:tcPr marL="87811" marR="87811"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高温による障害</a:t>
                      </a: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蛋白凝固</a:t>
                      </a:r>
                      <a:endParaRPr kumimoji="0" lang="en-US" altLang="ja-JP" sz="12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細胞代謝障害</a:t>
                      </a:r>
                      <a:endParaRPr kumimoji="0" lang="en-US" altLang="ja-JP" sz="12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局所循環障害</a:t>
                      </a:r>
                      <a:endParaRPr kumimoji="0" lang="ja-JP" altLang="en-US" sz="1200" b="0" i="0" u="none" strike="noStrike" cap="none" normalizeH="0" baseline="0">
                        <a:ln>
                          <a:noFill/>
                        </a:ln>
                        <a:solidFill>
                          <a:schemeClr val="tx1"/>
                        </a:solidFill>
                        <a:effectLst/>
                        <a:latin typeface="Osaka" pitchFamily="-111" charset="-128"/>
                        <a:ea typeface="ＭＳ Ｐゴシック" pitchFamily="-111" charset="-128"/>
                        <a:cs typeface="ＭＳ Ｐゴシック" pitchFamily="-111" charset="-128"/>
                      </a:endParaRPr>
                    </a:p>
                  </a:txBody>
                  <a:tcPr marL="87811" marR="87811" anchor="ctr"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放射線による</a:t>
                      </a:r>
                      <a:r>
                        <a:rPr kumimoji="0" lang="en-US" altLang="ja-JP" sz="1200" u="none" strike="noStrike" cap="none" normalizeH="0" baseline="0" dirty="0">
                          <a:ln>
                            <a:noFill/>
                          </a:ln>
                          <a:effectLst/>
                        </a:rPr>
                        <a:t>DNA</a:t>
                      </a:r>
                      <a:r>
                        <a:rPr kumimoji="0" lang="ja-JP" altLang="en-US" sz="1200" u="none" strike="noStrike" cap="none" normalizeH="0" baseline="0">
                          <a:ln>
                            <a:noFill/>
                          </a:ln>
                          <a:effectLst/>
                        </a:rPr>
                        <a:t>損傷（細胞の種類により感受性は異なる）</a:t>
                      </a:r>
                      <a:endParaRPr kumimoji="0" lang="ja-JP" altLang="en-US" sz="1200" b="0" i="0" u="none" strike="noStrike" cap="none" normalizeH="0" baseline="0">
                        <a:ln>
                          <a:noFill/>
                        </a:ln>
                        <a:solidFill>
                          <a:schemeClr val="tx1"/>
                        </a:solidFill>
                        <a:effectLst/>
                        <a:latin typeface="Osaka" pitchFamily="-111" charset="-128"/>
                        <a:ea typeface="ＭＳ Ｐゴシック" pitchFamily="-111" charset="-128"/>
                        <a:cs typeface="ＭＳ Ｐゴシック" pitchFamily="-111" charset="-128"/>
                      </a:endParaRPr>
                    </a:p>
                  </a:txBody>
                  <a:tcPr marL="87811" marR="87811" anchor="ctr" horzOverflow="overflow"/>
                </a:tc>
                <a:extLst>
                  <a:ext uri="{0D108BD9-81ED-4DB2-BD59-A6C34878D82A}">
                    <a16:rowId xmlns:a16="http://schemas.microsoft.com/office/drawing/2014/main" val="10002"/>
                  </a:ext>
                </a:extLst>
              </a:tr>
              <a:tr h="896092">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エネルギー</a:t>
                      </a:r>
                      <a:endParaRPr kumimoji="0" lang="en-US" altLang="ja-JP" sz="12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a:t>
                      </a:r>
                      <a:r>
                        <a:rPr kumimoji="0" lang="en-US" altLang="ja-JP" sz="1200" u="none" strike="noStrike" cap="none" normalizeH="0" baseline="0" dirty="0">
                          <a:ln>
                            <a:noFill/>
                          </a:ln>
                          <a:effectLst/>
                        </a:rPr>
                        <a:t>2</a:t>
                      </a:r>
                      <a:r>
                        <a:rPr kumimoji="0" lang="ja-JP" altLang="en-US" sz="1200" u="none" strike="noStrike" cap="none" normalizeH="0" baseline="0" dirty="0">
                          <a:ln>
                            <a:noFill/>
                          </a:ln>
                          <a:effectLst/>
                        </a:rPr>
                        <a:t>度熱傷）</a:t>
                      </a:r>
                      <a:endParaRPr kumimoji="0" lang="ja-JP" altLang="en-US" sz="1200" b="0" i="0" u="none" strike="noStrike" cap="none" normalizeH="0" baseline="0" dirty="0">
                        <a:ln>
                          <a:noFill/>
                        </a:ln>
                        <a:solidFill>
                          <a:schemeClr val="tx1"/>
                        </a:solidFill>
                        <a:effectLst/>
                        <a:latin typeface="Osaka" pitchFamily="-111" charset="-128"/>
                        <a:ea typeface="ＭＳ Ｐゴシック" pitchFamily="-111" charset="-128"/>
                        <a:cs typeface="ＭＳ Ｐゴシック" pitchFamily="-111" charset="-128"/>
                      </a:endParaRPr>
                    </a:p>
                  </a:txBody>
                  <a:tcPr marL="87811" marR="8781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大</a:t>
                      </a:r>
                      <a:endParaRPr kumimoji="0" lang="en-US" altLang="ja-JP" sz="12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1200" u="none" strike="noStrike" cap="none" normalizeH="0" baseline="0" dirty="0">
                          <a:ln>
                            <a:noFill/>
                          </a:ln>
                          <a:effectLst/>
                        </a:rPr>
                        <a:t>(4Cal/cm</a:t>
                      </a:r>
                      <a:r>
                        <a:rPr kumimoji="0" lang="en-US" altLang="ja-JP" sz="1200" u="none" strike="noStrike" cap="none" normalizeH="0" baseline="30000" dirty="0">
                          <a:ln>
                            <a:noFill/>
                          </a:ln>
                          <a:effectLst/>
                        </a:rPr>
                        <a:t>2</a:t>
                      </a:r>
                      <a:r>
                        <a:rPr kumimoji="0" lang="en-US" altLang="ja-JP" sz="1200" u="none" strike="noStrike" cap="none" normalizeH="0" baseline="0" dirty="0">
                          <a:ln>
                            <a:noFill/>
                          </a:ln>
                          <a:effectLst/>
                        </a:rPr>
                        <a:t>)</a:t>
                      </a:r>
                      <a:endParaRPr kumimoji="0" lang="en-US" altLang="ja-JP" sz="1200" b="0" i="0" u="none" strike="noStrike" cap="none" normalizeH="0" baseline="0" dirty="0">
                        <a:ln>
                          <a:noFill/>
                        </a:ln>
                        <a:solidFill>
                          <a:schemeClr val="tx1"/>
                        </a:solidFill>
                        <a:effectLst/>
                        <a:latin typeface="Osaka" pitchFamily="-111" charset="-128"/>
                        <a:ea typeface="ＭＳ Ｐゴシック" pitchFamily="-111" charset="-128"/>
                        <a:cs typeface="ＭＳ Ｐゴシック" pitchFamily="-111" charset="-128"/>
                      </a:endParaRPr>
                    </a:p>
                  </a:txBody>
                  <a:tcPr marL="87811" marR="87811"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1200" u="none" strike="noStrike" cap="none" normalizeH="0" baseline="0">
                          <a:ln>
                            <a:noFill/>
                          </a:ln>
                          <a:effectLst/>
                        </a:rPr>
                        <a:t>小</a:t>
                      </a:r>
                      <a:endParaRPr kumimoji="0" lang="en-US" altLang="ja-JP" sz="1200"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1200" u="none" strike="noStrike" cap="none" normalizeH="0" baseline="0" dirty="0">
                          <a:ln>
                            <a:noFill/>
                          </a:ln>
                          <a:effectLst/>
                        </a:rPr>
                        <a:t>(0.0126Cal/cm</a:t>
                      </a:r>
                      <a:r>
                        <a:rPr kumimoji="0" lang="en-US" altLang="ja-JP" sz="1200" u="none" strike="noStrike" cap="none" normalizeH="0" baseline="30000" dirty="0">
                          <a:ln>
                            <a:noFill/>
                          </a:ln>
                          <a:effectLst/>
                        </a:rPr>
                        <a:t>2</a:t>
                      </a:r>
                      <a:r>
                        <a:rPr kumimoji="0" lang="en-US" altLang="ja-JP" sz="1200" u="none" strike="noStrike" cap="none" normalizeH="0" baseline="0" dirty="0">
                          <a:ln>
                            <a:noFill/>
                          </a:ln>
                          <a:effectLst/>
                        </a:rPr>
                        <a:t>)</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1200" u="none" strike="noStrike" cap="none" normalizeH="0" baseline="0" dirty="0">
                          <a:ln>
                            <a:noFill/>
                          </a:ln>
                          <a:effectLst/>
                        </a:rPr>
                        <a:t>:30Gy</a:t>
                      </a:r>
                      <a:endParaRPr kumimoji="0" lang="en-US" altLang="ja-JP" sz="1200" b="0" i="0" u="none" strike="noStrike" cap="none" normalizeH="0" baseline="0" dirty="0">
                        <a:ln>
                          <a:noFill/>
                        </a:ln>
                        <a:solidFill>
                          <a:schemeClr val="tx1"/>
                        </a:solidFill>
                        <a:effectLst/>
                        <a:latin typeface="Osaka" pitchFamily="-111" charset="-128"/>
                        <a:ea typeface="ＭＳ Ｐゴシック" pitchFamily="-111" charset="-128"/>
                        <a:cs typeface="ＭＳ Ｐゴシック" pitchFamily="-111" charset="-128"/>
                      </a:endParaRPr>
                    </a:p>
                  </a:txBody>
                  <a:tcPr marL="87811" marR="87811" anchor="ctr" horzOverflow="overflow"/>
                </a:tc>
                <a:extLst>
                  <a:ext uri="{0D108BD9-81ED-4DB2-BD59-A6C34878D82A}">
                    <a16:rowId xmlns:a16="http://schemas.microsoft.com/office/drawing/2014/main" val="10003"/>
                  </a:ext>
                </a:extLst>
              </a:tr>
            </a:tbl>
          </a:graphicData>
        </a:graphic>
      </p:graphicFrame>
      <p:sp>
        <p:nvSpPr>
          <p:cNvPr id="4" name="スライド番号プレースホルダー 3"/>
          <p:cNvSpPr>
            <a:spLocks noGrp="1"/>
          </p:cNvSpPr>
          <p:nvPr>
            <p:ph type="sldNum" sz="quarter" idx="12"/>
          </p:nvPr>
        </p:nvSpPr>
        <p:spPr/>
        <p:txBody>
          <a:bodyPr/>
          <a:lstStyle/>
          <a:p>
            <a:fld id="{3B1F0660-05A9-1644-AAA0-B23E17E2934C}" type="slidenum">
              <a:rPr kumimoji="1" lang="ja-JP" altLang="en-US" smtClean="0"/>
              <a:t>16</a:t>
            </a:fld>
            <a:endParaRPr kumimoji="1" lang="ja-JP" altLang="en-US"/>
          </a:p>
        </p:txBody>
      </p:sp>
    </p:spTree>
    <p:extLst>
      <p:ext uri="{BB962C8B-B14F-4D97-AF65-F5344CB8AC3E}">
        <p14:creationId xmlns:p14="http://schemas.microsoft.com/office/powerpoint/2010/main" val="1153143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541A4C-7629-E04C-A3BA-4D5D19159AD1}"/>
              </a:ext>
            </a:extLst>
          </p:cNvPr>
          <p:cNvSpPr>
            <a:spLocks noGrp="1"/>
          </p:cNvSpPr>
          <p:nvPr>
            <p:ph type="title"/>
          </p:nvPr>
        </p:nvSpPr>
        <p:spPr/>
        <p:txBody>
          <a:bodyPr/>
          <a:lstStyle/>
          <a:p>
            <a:r>
              <a:rPr lang="ja-JP" altLang="en-US"/>
              <a:t>放射線皮膚障害の線量と時期</a:t>
            </a:r>
            <a:endParaRPr kumimoji="1" lang="ja-JP" altLang="en-US"/>
          </a:p>
        </p:txBody>
      </p:sp>
      <p:graphicFrame>
        <p:nvGraphicFramePr>
          <p:cNvPr id="4" name="Group 108">
            <a:extLst>
              <a:ext uri="{FF2B5EF4-FFF2-40B4-BE49-F238E27FC236}">
                <a16:creationId xmlns:a16="http://schemas.microsoft.com/office/drawing/2014/main" id="{0C58ED43-7865-AA4F-8788-0C0CE45E3EFB}"/>
              </a:ext>
            </a:extLst>
          </p:cNvPr>
          <p:cNvGraphicFramePr>
            <a:graphicFrameLocks noGrp="1"/>
          </p:cNvGraphicFramePr>
          <p:nvPr>
            <p:ph idx="1"/>
            <p:extLst>
              <p:ext uri="{D42A27DB-BD31-4B8C-83A1-F6EECF244321}">
                <p14:modId xmlns:p14="http://schemas.microsoft.com/office/powerpoint/2010/main" val="3771556607"/>
              </p:ext>
            </p:extLst>
          </p:nvPr>
        </p:nvGraphicFramePr>
        <p:xfrm>
          <a:off x="628650" y="2314575"/>
          <a:ext cx="8229601" cy="3528392"/>
        </p:xfrm>
        <a:graphic>
          <a:graphicData uri="http://schemas.openxmlformats.org/drawingml/2006/table">
            <a:tbl>
              <a:tblPr>
                <a:tableStyleId>{8EC20E35-A176-4012-BC5E-935CFFF8708E}</a:tableStyleId>
              </a:tblPr>
              <a:tblGrid>
                <a:gridCol w="2742635">
                  <a:extLst>
                    <a:ext uri="{9D8B030D-6E8A-4147-A177-3AD203B41FA5}">
                      <a16:colId xmlns:a16="http://schemas.microsoft.com/office/drawing/2014/main" val="20000"/>
                    </a:ext>
                  </a:extLst>
                </a:gridCol>
                <a:gridCol w="2744332">
                  <a:extLst>
                    <a:ext uri="{9D8B030D-6E8A-4147-A177-3AD203B41FA5}">
                      <a16:colId xmlns:a16="http://schemas.microsoft.com/office/drawing/2014/main" val="20001"/>
                    </a:ext>
                  </a:extLst>
                </a:gridCol>
                <a:gridCol w="2742634">
                  <a:extLst>
                    <a:ext uri="{9D8B030D-6E8A-4147-A177-3AD203B41FA5}">
                      <a16:colId xmlns:a16="http://schemas.microsoft.com/office/drawing/2014/main" val="20002"/>
                    </a:ext>
                  </a:extLst>
                </a:gridCol>
              </a:tblGrid>
              <a:tr h="44070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dirty="0">
                          <a:ln>
                            <a:noFill/>
                          </a:ln>
                          <a:effectLst/>
                        </a:rPr>
                        <a:t>症状</a:t>
                      </a:r>
                      <a:endParaRPr kumimoji="0" lang="ja-JP" altLang="en-US"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線量</a:t>
                      </a:r>
                      <a:r>
                        <a:rPr kumimoji="0" lang="en-US" altLang="ja-JP" sz="2000" u="none" strike="noStrike" cap="none" normalizeH="0" baseline="0" dirty="0">
                          <a:ln>
                            <a:noFill/>
                          </a:ln>
                          <a:effectLst/>
                        </a:rPr>
                        <a:t>(</a:t>
                      </a:r>
                      <a:r>
                        <a:rPr kumimoji="0" lang="en-US" altLang="ja-JP" sz="2000" u="none" strike="noStrike" cap="none" normalizeH="0" baseline="0" dirty="0" err="1">
                          <a:ln>
                            <a:noFill/>
                          </a:ln>
                          <a:effectLst/>
                        </a:rPr>
                        <a:t>Gy</a:t>
                      </a:r>
                      <a:r>
                        <a:rPr kumimoji="0" lang="en-US" altLang="ja-JP" sz="2000" u="none" strike="noStrike" cap="none" normalizeH="0" baseline="0" dirty="0">
                          <a:ln>
                            <a:noFill/>
                          </a:ln>
                          <a:effectLst/>
                        </a:rPr>
                        <a:t>)</a:t>
                      </a:r>
                      <a:endParaRPr kumimoji="0" lang="en-US" altLang="ja-JP"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発症</a:t>
                      </a:r>
                      <a:r>
                        <a:rPr kumimoji="0" lang="en-US" altLang="ja-JP" sz="2000" u="none" strike="noStrike" cap="none" normalizeH="0" baseline="0" dirty="0">
                          <a:ln>
                            <a:noFill/>
                          </a:ln>
                          <a:effectLst/>
                        </a:rPr>
                        <a:t>(day)</a:t>
                      </a:r>
                      <a:endParaRPr kumimoji="0" lang="en-US" altLang="ja-JP"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2072">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dirty="0">
                          <a:ln>
                            <a:noFill/>
                          </a:ln>
                          <a:effectLst/>
                        </a:rPr>
                        <a:t>紅斑</a:t>
                      </a:r>
                      <a:endParaRPr kumimoji="0" lang="ja-JP" altLang="en-US"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3-10</a:t>
                      </a:r>
                      <a:endParaRPr kumimoji="0" lang="en-US" altLang="ja-JP"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lnT w="12700" cap="flat" cmpd="sng" algn="ctr">
                      <a:solidFill>
                        <a:schemeClr val="tx1"/>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12-21</a:t>
                      </a:r>
                      <a:endParaRPr kumimoji="0" lang="en-US" altLang="ja-JP"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4070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dirty="0">
                          <a:ln>
                            <a:noFill/>
                          </a:ln>
                          <a:effectLst/>
                        </a:rPr>
                        <a:t>脱毛</a:t>
                      </a:r>
                      <a:endParaRPr kumimoji="0" lang="ja-JP" altLang="en-US"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&gt;3</a:t>
                      </a:r>
                      <a:endParaRPr kumimoji="0" lang="en-US" altLang="ja-JP"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14-18</a:t>
                      </a:r>
                      <a:endParaRPr kumimoji="0" lang="en-US" altLang="ja-JP"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extLst>
                  <a:ext uri="{0D108BD9-81ED-4DB2-BD59-A6C34878D82A}">
                    <a16:rowId xmlns:a16="http://schemas.microsoft.com/office/drawing/2014/main" val="10002"/>
                  </a:ext>
                </a:extLst>
              </a:tr>
              <a:tr h="44070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dirty="0">
                          <a:ln>
                            <a:noFill/>
                          </a:ln>
                          <a:effectLst/>
                        </a:rPr>
                        <a:t>乾性落屑</a:t>
                      </a:r>
                      <a:endParaRPr kumimoji="0" lang="ja-JP" altLang="en-US"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8-12</a:t>
                      </a:r>
                      <a:endParaRPr kumimoji="0" lang="en-US" altLang="ja-JP"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25-30</a:t>
                      </a:r>
                      <a:endParaRPr kumimoji="0" lang="en-US" altLang="ja-JP" sz="2000" b="0" i="0" u="none" strike="noStrike" cap="none" normalizeH="0" baseline="0">
                        <a:ln>
                          <a:noFill/>
                        </a:ln>
                        <a:solidFill>
                          <a:srgbClr val="000000"/>
                        </a:solidFill>
                        <a:effectLst/>
                        <a:latin typeface="+mn-ea"/>
                        <a:ea typeface="+mn-ea"/>
                        <a:cs typeface="Meiryo UI" pitchFamily="50" charset="-128"/>
                      </a:endParaRPr>
                    </a:p>
                  </a:txBody>
                  <a:tcPr marL="90293" marR="90293" horzOverflow="overflow"/>
                </a:tc>
                <a:extLst>
                  <a:ext uri="{0D108BD9-81ED-4DB2-BD59-A6C34878D82A}">
                    <a16:rowId xmlns:a16="http://schemas.microsoft.com/office/drawing/2014/main" val="10003"/>
                  </a:ext>
                </a:extLst>
              </a:tr>
              <a:tr h="44070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dirty="0">
                          <a:ln>
                            <a:noFill/>
                          </a:ln>
                          <a:effectLst/>
                        </a:rPr>
                        <a:t>湿性落屑</a:t>
                      </a:r>
                      <a:endParaRPr kumimoji="0" lang="ja-JP" altLang="en-US"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15-20</a:t>
                      </a:r>
                      <a:endParaRPr kumimoji="0" lang="en-US" altLang="ja-JP"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20-28</a:t>
                      </a:r>
                      <a:endParaRPr kumimoji="0" lang="en-US" altLang="ja-JP" sz="2000" b="0" i="0" u="none" strike="noStrike" cap="none" normalizeH="0" baseline="0">
                        <a:ln>
                          <a:noFill/>
                        </a:ln>
                        <a:solidFill>
                          <a:srgbClr val="000000"/>
                        </a:solidFill>
                        <a:effectLst/>
                        <a:latin typeface="+mn-ea"/>
                        <a:ea typeface="+mn-ea"/>
                        <a:cs typeface="Meiryo UI" pitchFamily="50" charset="-128"/>
                      </a:endParaRPr>
                    </a:p>
                  </a:txBody>
                  <a:tcPr marL="90293" marR="90293" horzOverflow="overflow"/>
                </a:tc>
                <a:extLst>
                  <a:ext uri="{0D108BD9-81ED-4DB2-BD59-A6C34878D82A}">
                    <a16:rowId xmlns:a16="http://schemas.microsoft.com/office/drawing/2014/main" val="10004"/>
                  </a:ext>
                </a:extLst>
              </a:tr>
              <a:tr h="44070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水疱</a:t>
                      </a:r>
                      <a:endParaRPr kumimoji="0" lang="ja-JP" altLang="en-US" sz="2000" b="0" i="0" u="none" strike="noStrike" cap="none" normalizeH="0" baseline="0">
                        <a:ln>
                          <a:noFill/>
                        </a:ln>
                        <a:solidFill>
                          <a:srgbClr val="000000"/>
                        </a:solidFill>
                        <a:effectLst/>
                        <a:latin typeface="+mn-ea"/>
                        <a:ea typeface="+mn-ea"/>
                        <a:cs typeface="Meiryo UI" pitchFamily="50" charset="-128"/>
                      </a:endParaRPr>
                    </a:p>
                  </a:txBody>
                  <a:tcPr marL="90293" marR="9029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15-25</a:t>
                      </a:r>
                      <a:endParaRPr kumimoji="0" lang="en-US" altLang="ja-JP"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15-25</a:t>
                      </a:r>
                      <a:endParaRPr kumimoji="0" lang="en-US" altLang="ja-JP"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extLst>
                  <a:ext uri="{0D108BD9-81ED-4DB2-BD59-A6C34878D82A}">
                    <a16:rowId xmlns:a16="http://schemas.microsoft.com/office/drawing/2014/main" val="10005"/>
                  </a:ext>
                </a:extLst>
              </a:tr>
              <a:tr h="442072">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dirty="0">
                          <a:ln>
                            <a:noFill/>
                          </a:ln>
                          <a:effectLst/>
                        </a:rPr>
                        <a:t>潰瘍</a:t>
                      </a:r>
                      <a:endParaRPr kumimoji="0" lang="ja-JP" altLang="en-US"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&gt;20</a:t>
                      </a:r>
                      <a:endParaRPr kumimoji="0" lang="en-US" altLang="ja-JP"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14-21</a:t>
                      </a:r>
                      <a:endParaRPr kumimoji="0" lang="en-US" altLang="ja-JP"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extLst>
                  <a:ext uri="{0D108BD9-81ED-4DB2-BD59-A6C34878D82A}">
                    <a16:rowId xmlns:a16="http://schemas.microsoft.com/office/drawing/2014/main" val="10006"/>
                  </a:ext>
                </a:extLst>
              </a:tr>
              <a:tr h="440708">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dirty="0">
                          <a:ln>
                            <a:noFill/>
                          </a:ln>
                          <a:effectLst/>
                        </a:rPr>
                        <a:t>壊死</a:t>
                      </a:r>
                      <a:endParaRPr kumimoji="0" lang="ja-JP" altLang="en-US"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&gt;25</a:t>
                      </a:r>
                      <a:endParaRPr kumimoji="0" lang="en-US" altLang="ja-JP"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&gt;21</a:t>
                      </a:r>
                      <a:endParaRPr kumimoji="0" lang="en-US" altLang="ja-JP" sz="2000" b="0" i="0" u="none" strike="noStrike" cap="none" normalizeH="0" baseline="0" dirty="0">
                        <a:ln>
                          <a:noFill/>
                        </a:ln>
                        <a:solidFill>
                          <a:srgbClr val="000000"/>
                        </a:solidFill>
                        <a:effectLst/>
                        <a:latin typeface="+mn-ea"/>
                        <a:ea typeface="+mn-ea"/>
                        <a:cs typeface="Meiryo UI" pitchFamily="50" charset="-128"/>
                      </a:endParaRPr>
                    </a:p>
                  </a:txBody>
                  <a:tcPr marL="90293" marR="90293" horzOverflow="overflow"/>
                </a:tc>
                <a:extLst>
                  <a:ext uri="{0D108BD9-81ED-4DB2-BD59-A6C34878D82A}">
                    <a16:rowId xmlns:a16="http://schemas.microsoft.com/office/drawing/2014/main" val="10007"/>
                  </a:ext>
                </a:extLst>
              </a:tr>
            </a:tbl>
          </a:graphicData>
        </a:graphic>
      </p:graphicFrame>
      <p:sp>
        <p:nvSpPr>
          <p:cNvPr id="3" name="スライド番号プレースホルダー 2">
            <a:extLst>
              <a:ext uri="{FF2B5EF4-FFF2-40B4-BE49-F238E27FC236}">
                <a16:creationId xmlns:a16="http://schemas.microsoft.com/office/drawing/2014/main" id="{E7C8D54E-750F-EA46-B8D7-5277B8EDECA8}"/>
              </a:ext>
            </a:extLst>
          </p:cNvPr>
          <p:cNvSpPr>
            <a:spLocks noGrp="1"/>
          </p:cNvSpPr>
          <p:nvPr>
            <p:ph type="sldNum" sz="quarter" idx="12"/>
          </p:nvPr>
        </p:nvSpPr>
        <p:spPr/>
        <p:txBody>
          <a:bodyPr/>
          <a:lstStyle/>
          <a:p>
            <a:fld id="{58DD1769-DAE9-6C4E-82F4-B62273FFA290}" type="slidenum">
              <a:rPr kumimoji="1" lang="ja-JP" altLang="en-US" smtClean="0"/>
              <a:t>17</a:t>
            </a:fld>
            <a:endParaRPr kumimoji="1" lang="ja-JP" altLang="en-US"/>
          </a:p>
        </p:txBody>
      </p:sp>
      <p:sp>
        <p:nvSpPr>
          <p:cNvPr id="5" name="正方形/長方形 4">
            <a:extLst>
              <a:ext uri="{FF2B5EF4-FFF2-40B4-BE49-F238E27FC236}">
                <a16:creationId xmlns:a16="http://schemas.microsoft.com/office/drawing/2014/main" id="{D052B78F-4BDA-6B4F-875A-09FBC9B9C586}"/>
              </a:ext>
            </a:extLst>
          </p:cNvPr>
          <p:cNvSpPr/>
          <p:nvPr/>
        </p:nvSpPr>
        <p:spPr>
          <a:xfrm>
            <a:off x="2286000" y="1473333"/>
            <a:ext cx="4572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r>
              <a:rPr lang="ja-JP" altLang="en-US"/>
              <a:t>皮膚症状は被ばく直後には出現しない</a:t>
            </a:r>
          </a:p>
          <a:p>
            <a:pPr algn="ctr"/>
            <a:r>
              <a:rPr lang="ja-JP" altLang="en-US"/>
              <a:t>（時間が経ってから現れる）</a:t>
            </a:r>
          </a:p>
        </p:txBody>
      </p:sp>
      <p:sp>
        <p:nvSpPr>
          <p:cNvPr id="6" name="Text Box 47">
            <a:extLst>
              <a:ext uri="{FF2B5EF4-FFF2-40B4-BE49-F238E27FC236}">
                <a16:creationId xmlns:a16="http://schemas.microsoft.com/office/drawing/2014/main" id="{154F5E46-D378-4542-877B-65AB45DEDC1F}"/>
              </a:ext>
            </a:extLst>
          </p:cNvPr>
          <p:cNvSpPr txBox="1">
            <a:spLocks noChangeArrowheads="1"/>
          </p:cNvSpPr>
          <p:nvPr/>
        </p:nvSpPr>
        <p:spPr bwMode="auto">
          <a:xfrm>
            <a:off x="1295128" y="5877272"/>
            <a:ext cx="7848872" cy="307777"/>
          </a:xfrm>
          <a:prstGeom prst="rect">
            <a:avLst/>
          </a:prstGeom>
          <a:solidFill>
            <a:schemeClr val="bg1"/>
          </a:solidFill>
          <a:ln w="9525">
            <a:noFill/>
            <a:miter lim="800000"/>
            <a:headEnd/>
            <a:tailEnd/>
          </a:ln>
        </p:spPr>
        <p:txBody>
          <a:bodyPr wrap="square">
            <a:prstTxWarp prst="textNoShape">
              <a:avLst/>
            </a:prstTxWarp>
            <a:spAutoFit/>
          </a:bodyPr>
          <a:lstStyle/>
          <a:p>
            <a:r>
              <a:rPr kumimoji="1" lang="ja-JP" altLang="en-US" sz="1400" dirty="0">
                <a:solidFill>
                  <a:srgbClr val="000000"/>
                </a:solidFill>
                <a:latin typeface="Meiryo UI" pitchFamily="50" charset="-128"/>
                <a:ea typeface="Meiryo UI" pitchFamily="50" charset="-128"/>
                <a:cs typeface="Meiryo UI" pitchFamily="50" charset="-128"/>
              </a:rPr>
              <a:t>（</a:t>
            </a:r>
            <a:r>
              <a:rPr kumimoji="1" lang="en-US" altLang="ja-JP" sz="1200" dirty="0">
                <a:solidFill>
                  <a:srgbClr val="000000"/>
                </a:solidFill>
                <a:latin typeface="+mn-ea"/>
                <a:cs typeface="Meiryo UI" pitchFamily="50" charset="-128"/>
              </a:rPr>
              <a:t>IAEA/WHO Safety Report Series No.2 Diagnosis and Treatment of Radiation Injury 1998</a:t>
            </a:r>
            <a:r>
              <a:rPr kumimoji="1" lang="ja-JP" altLang="en-US" sz="1200" dirty="0">
                <a:solidFill>
                  <a:srgbClr val="000000"/>
                </a:solidFill>
                <a:latin typeface="+mn-ea"/>
                <a:cs typeface="Meiryo UI" pitchFamily="50" charset="-128"/>
              </a:rPr>
              <a:t>より改変）</a:t>
            </a:r>
          </a:p>
        </p:txBody>
      </p:sp>
    </p:spTree>
    <p:extLst>
      <p:ext uri="{BB962C8B-B14F-4D97-AF65-F5344CB8AC3E}">
        <p14:creationId xmlns:p14="http://schemas.microsoft.com/office/powerpoint/2010/main" val="2900625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206EEF-419B-2E4A-96D6-32964CA95B58}"/>
              </a:ext>
            </a:extLst>
          </p:cNvPr>
          <p:cNvSpPr>
            <a:spLocks noGrp="1"/>
          </p:cNvSpPr>
          <p:nvPr>
            <p:ph type="title"/>
          </p:nvPr>
        </p:nvSpPr>
        <p:spPr/>
        <p:txBody>
          <a:bodyPr/>
          <a:lstStyle/>
          <a:p>
            <a:r>
              <a:rPr kumimoji="1" lang="ja-JP" altLang="en-US"/>
              <a:t>晩発障害</a:t>
            </a:r>
          </a:p>
        </p:txBody>
      </p:sp>
      <p:pic>
        <p:nvPicPr>
          <p:cNvPr id="4" name="コンテンツ プレースホルダー 3">
            <a:extLst>
              <a:ext uri="{FF2B5EF4-FFF2-40B4-BE49-F238E27FC236}">
                <a16:creationId xmlns:a16="http://schemas.microsoft.com/office/drawing/2014/main" id="{B8765E7C-C481-214B-A91C-AA7BA59944A6}"/>
              </a:ext>
            </a:extLst>
          </p:cNvPr>
          <p:cNvPicPr>
            <a:picLocks noGrp="1" noChangeAspect="1"/>
          </p:cNvPicPr>
          <p:nvPr>
            <p:ph idx="1"/>
          </p:nvPr>
        </p:nvPicPr>
        <p:blipFill>
          <a:blip r:embed="rId3"/>
          <a:stretch>
            <a:fillRect/>
          </a:stretch>
        </p:blipFill>
        <p:spPr>
          <a:xfrm>
            <a:off x="877678" y="1271588"/>
            <a:ext cx="7388644" cy="4905375"/>
          </a:xfrm>
          <a:prstGeom prst="rect">
            <a:avLst/>
          </a:prstGeom>
        </p:spPr>
      </p:pic>
      <p:sp>
        <p:nvSpPr>
          <p:cNvPr id="3" name="スライド番号プレースホルダー 2">
            <a:extLst>
              <a:ext uri="{FF2B5EF4-FFF2-40B4-BE49-F238E27FC236}">
                <a16:creationId xmlns:a16="http://schemas.microsoft.com/office/drawing/2014/main" id="{38F947F7-ADAC-EF42-9E9B-37D157E2E5F3}"/>
              </a:ext>
            </a:extLst>
          </p:cNvPr>
          <p:cNvSpPr>
            <a:spLocks noGrp="1"/>
          </p:cNvSpPr>
          <p:nvPr>
            <p:ph type="sldNum" sz="quarter" idx="12"/>
          </p:nvPr>
        </p:nvSpPr>
        <p:spPr/>
        <p:txBody>
          <a:bodyPr/>
          <a:lstStyle/>
          <a:p>
            <a:fld id="{58DD1769-DAE9-6C4E-82F4-B62273FFA290}" type="slidenum">
              <a:rPr kumimoji="1" lang="ja-JP" altLang="en-US" smtClean="0"/>
              <a:t>18</a:t>
            </a:fld>
            <a:endParaRPr kumimoji="1" lang="ja-JP" altLang="en-US"/>
          </a:p>
        </p:txBody>
      </p:sp>
      <p:sp>
        <p:nvSpPr>
          <p:cNvPr id="5" name="正方形/長方形 4">
            <a:extLst>
              <a:ext uri="{FF2B5EF4-FFF2-40B4-BE49-F238E27FC236}">
                <a16:creationId xmlns:a16="http://schemas.microsoft.com/office/drawing/2014/main" id="{9F20E5FD-8387-8646-825E-94CC71BB63DB}"/>
              </a:ext>
            </a:extLst>
          </p:cNvPr>
          <p:cNvSpPr/>
          <p:nvPr/>
        </p:nvSpPr>
        <p:spPr>
          <a:xfrm>
            <a:off x="2713509" y="3486150"/>
            <a:ext cx="5688632" cy="20339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80A81AF6-0A8D-884F-A66C-3D009761F587}"/>
              </a:ext>
            </a:extLst>
          </p:cNvPr>
          <p:cNvSpPr/>
          <p:nvPr/>
        </p:nvSpPr>
        <p:spPr>
          <a:xfrm>
            <a:off x="337245" y="1271588"/>
            <a:ext cx="2031325" cy="646331"/>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a:spAutoFit/>
          </a:bodyPr>
          <a:lstStyle/>
          <a:p>
            <a:r>
              <a:rPr lang="ja-JP" altLang="en-US" sz="3600" dirty="0">
                <a:latin typeface="+mn-ea"/>
                <a:cs typeface="Meiryo UI" pitchFamily="50" charset="-128"/>
              </a:rPr>
              <a:t>晩発障害</a:t>
            </a:r>
          </a:p>
        </p:txBody>
      </p:sp>
      <p:cxnSp>
        <p:nvCxnSpPr>
          <p:cNvPr id="7" name="直線矢印コネクタ 6">
            <a:extLst>
              <a:ext uri="{FF2B5EF4-FFF2-40B4-BE49-F238E27FC236}">
                <a16:creationId xmlns:a16="http://schemas.microsoft.com/office/drawing/2014/main" id="{CC229268-EC72-3842-9903-E0102296F3CA}"/>
              </a:ext>
            </a:extLst>
          </p:cNvPr>
          <p:cNvCxnSpPr>
            <a:cxnSpLocks/>
          </p:cNvCxnSpPr>
          <p:nvPr/>
        </p:nvCxnSpPr>
        <p:spPr>
          <a:xfrm>
            <a:off x="2353469" y="1919660"/>
            <a:ext cx="360040" cy="156649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044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D2754E-20A4-FD4D-89D2-B3CCBC037241}"/>
              </a:ext>
            </a:extLst>
          </p:cNvPr>
          <p:cNvSpPr>
            <a:spLocks noGrp="1"/>
          </p:cNvSpPr>
          <p:nvPr>
            <p:ph type="title"/>
          </p:nvPr>
        </p:nvSpPr>
        <p:spPr/>
        <p:txBody>
          <a:bodyPr/>
          <a:lstStyle/>
          <a:p>
            <a:r>
              <a:rPr kumimoji="1" lang="ja-JP" altLang="en-US"/>
              <a:t>発がんの仕組み</a:t>
            </a:r>
          </a:p>
        </p:txBody>
      </p:sp>
      <p:sp>
        <p:nvSpPr>
          <p:cNvPr id="4" name="スライド番号プレースホルダー 3">
            <a:extLst>
              <a:ext uri="{FF2B5EF4-FFF2-40B4-BE49-F238E27FC236}">
                <a16:creationId xmlns:a16="http://schemas.microsoft.com/office/drawing/2014/main" id="{E1E8FA5B-8F8F-5D4C-84C7-CD60E876450C}"/>
              </a:ext>
            </a:extLst>
          </p:cNvPr>
          <p:cNvSpPr>
            <a:spLocks noGrp="1"/>
          </p:cNvSpPr>
          <p:nvPr>
            <p:ph type="sldNum" sz="quarter" idx="12"/>
          </p:nvPr>
        </p:nvSpPr>
        <p:spPr/>
        <p:txBody>
          <a:bodyPr/>
          <a:lstStyle/>
          <a:p>
            <a:fld id="{58DD1769-DAE9-6C4E-82F4-B62273FFA290}" type="slidenum">
              <a:rPr kumimoji="1" lang="ja-JP" altLang="en-US" smtClean="0"/>
              <a:t>19</a:t>
            </a:fld>
            <a:endParaRPr kumimoji="1" lang="ja-JP" altLang="en-US"/>
          </a:p>
        </p:txBody>
      </p:sp>
      <p:grpSp>
        <p:nvGrpSpPr>
          <p:cNvPr id="7" name="グループ化 6">
            <a:extLst>
              <a:ext uri="{FF2B5EF4-FFF2-40B4-BE49-F238E27FC236}">
                <a16:creationId xmlns:a16="http://schemas.microsoft.com/office/drawing/2014/main" id="{B1100AE7-D439-9140-B94E-ECE6E90C1309}"/>
              </a:ext>
            </a:extLst>
          </p:cNvPr>
          <p:cNvGrpSpPr/>
          <p:nvPr/>
        </p:nvGrpSpPr>
        <p:grpSpPr>
          <a:xfrm>
            <a:off x="1343025" y="4036931"/>
            <a:ext cx="757554" cy="1076527"/>
            <a:chOff x="4531361" y="1595120"/>
            <a:chExt cx="386079" cy="548640"/>
          </a:xfrm>
        </p:grpSpPr>
        <p:sp>
          <p:nvSpPr>
            <p:cNvPr id="8" name="角丸四角形 7">
              <a:extLst>
                <a:ext uri="{FF2B5EF4-FFF2-40B4-BE49-F238E27FC236}">
                  <a16:creationId xmlns:a16="http://schemas.microsoft.com/office/drawing/2014/main" id="{01843BFB-E3DC-274F-83F5-A13A4CE74AA0}"/>
                </a:ext>
              </a:extLst>
            </p:cNvPr>
            <p:cNvSpPr/>
            <p:nvPr/>
          </p:nvSpPr>
          <p:spPr>
            <a:xfrm>
              <a:off x="4531361" y="1595120"/>
              <a:ext cx="386079" cy="5486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9" name="円/楕円 8">
              <a:extLst>
                <a:ext uri="{FF2B5EF4-FFF2-40B4-BE49-F238E27FC236}">
                  <a16:creationId xmlns:a16="http://schemas.microsoft.com/office/drawing/2014/main" id="{5530B1AB-2B5C-0B48-88F0-2381D48F9900}"/>
                </a:ext>
              </a:extLst>
            </p:cNvPr>
            <p:cNvSpPr/>
            <p:nvPr/>
          </p:nvSpPr>
          <p:spPr>
            <a:xfrm>
              <a:off x="4610100" y="1755140"/>
              <a:ext cx="228600" cy="2286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58">
            <a:extLst>
              <a:ext uri="{FF2B5EF4-FFF2-40B4-BE49-F238E27FC236}">
                <a16:creationId xmlns:a16="http://schemas.microsoft.com/office/drawing/2014/main" id="{44281424-C241-0349-8ACC-78C5131A516F}"/>
              </a:ext>
            </a:extLst>
          </p:cNvPr>
          <p:cNvGrpSpPr/>
          <p:nvPr/>
        </p:nvGrpSpPr>
        <p:grpSpPr>
          <a:xfrm>
            <a:off x="5906344" y="3899646"/>
            <a:ext cx="1714718" cy="1370514"/>
            <a:chOff x="6441465" y="4158749"/>
            <a:chExt cx="1714718" cy="1370514"/>
          </a:xfrm>
        </p:grpSpPr>
        <p:grpSp>
          <p:nvGrpSpPr>
            <p:cNvPr id="10" name="Group 184">
              <a:extLst>
                <a:ext uri="{FF2B5EF4-FFF2-40B4-BE49-F238E27FC236}">
                  <a16:creationId xmlns:a16="http://schemas.microsoft.com/office/drawing/2014/main" id="{5EE7C3FC-9852-E747-8F4B-BF9C6BF513BC}"/>
                </a:ext>
              </a:extLst>
            </p:cNvPr>
            <p:cNvGrpSpPr>
              <a:grpSpLocks/>
            </p:cNvGrpSpPr>
            <p:nvPr/>
          </p:nvGrpSpPr>
          <p:grpSpPr bwMode="auto">
            <a:xfrm>
              <a:off x="6441465" y="4639831"/>
              <a:ext cx="1032776" cy="836464"/>
              <a:chOff x="2109" y="3113"/>
              <a:chExt cx="726" cy="588"/>
            </a:xfrm>
          </p:grpSpPr>
          <p:grpSp>
            <p:nvGrpSpPr>
              <p:cNvPr id="11" name="Group 177">
                <a:extLst>
                  <a:ext uri="{FF2B5EF4-FFF2-40B4-BE49-F238E27FC236}">
                    <a16:creationId xmlns:a16="http://schemas.microsoft.com/office/drawing/2014/main" id="{6CC83015-D72D-A940-A7D8-ABD7969E0D6C}"/>
                  </a:ext>
                </a:extLst>
              </p:cNvPr>
              <p:cNvGrpSpPr>
                <a:grpSpLocks/>
              </p:cNvGrpSpPr>
              <p:nvPr/>
            </p:nvGrpSpPr>
            <p:grpSpPr bwMode="auto">
              <a:xfrm>
                <a:off x="2109" y="3294"/>
                <a:ext cx="507" cy="407"/>
                <a:chOff x="1941" y="3143"/>
                <a:chExt cx="675" cy="558"/>
              </a:xfrm>
            </p:grpSpPr>
            <p:sp>
              <p:nvSpPr>
                <p:cNvPr id="18" name="Freeform 175">
                  <a:extLst>
                    <a:ext uri="{FF2B5EF4-FFF2-40B4-BE49-F238E27FC236}">
                      <a16:creationId xmlns:a16="http://schemas.microsoft.com/office/drawing/2014/main" id="{BBEC69EF-93C1-5B4B-B910-D6EEBCCDAE97}"/>
                    </a:ext>
                  </a:extLst>
                </p:cNvPr>
                <p:cNvSpPr>
                  <a:spLocks/>
                </p:cNvSpPr>
                <p:nvPr/>
              </p:nvSpPr>
              <p:spPr bwMode="auto">
                <a:xfrm>
                  <a:off x="1941" y="3143"/>
                  <a:ext cx="675" cy="558"/>
                </a:xfrm>
                <a:custGeom>
                  <a:avLst/>
                  <a:gdLst>
                    <a:gd name="T0" fmla="*/ 217 w 675"/>
                    <a:gd name="T1" fmla="*/ 56 h 558"/>
                    <a:gd name="T2" fmla="*/ 280 w 675"/>
                    <a:gd name="T3" fmla="*/ 1 h 558"/>
                    <a:gd name="T4" fmla="*/ 370 w 675"/>
                    <a:gd name="T5" fmla="*/ 8 h 558"/>
                    <a:gd name="T6" fmla="*/ 412 w 675"/>
                    <a:gd name="T7" fmla="*/ 35 h 558"/>
                    <a:gd name="T8" fmla="*/ 467 w 675"/>
                    <a:gd name="T9" fmla="*/ 188 h 558"/>
                    <a:gd name="T10" fmla="*/ 634 w 675"/>
                    <a:gd name="T11" fmla="*/ 244 h 558"/>
                    <a:gd name="T12" fmla="*/ 675 w 675"/>
                    <a:gd name="T13" fmla="*/ 292 h 558"/>
                    <a:gd name="T14" fmla="*/ 543 w 675"/>
                    <a:gd name="T15" fmla="*/ 403 h 558"/>
                    <a:gd name="T16" fmla="*/ 412 w 675"/>
                    <a:gd name="T17" fmla="*/ 542 h 558"/>
                    <a:gd name="T18" fmla="*/ 335 w 675"/>
                    <a:gd name="T19" fmla="*/ 466 h 558"/>
                    <a:gd name="T20" fmla="*/ 301 w 675"/>
                    <a:gd name="T21" fmla="*/ 403 h 558"/>
                    <a:gd name="T22" fmla="*/ 196 w 675"/>
                    <a:gd name="T23" fmla="*/ 382 h 558"/>
                    <a:gd name="T24" fmla="*/ 106 w 675"/>
                    <a:gd name="T25" fmla="*/ 424 h 558"/>
                    <a:gd name="T26" fmla="*/ 9 w 675"/>
                    <a:gd name="T27" fmla="*/ 382 h 558"/>
                    <a:gd name="T28" fmla="*/ 23 w 675"/>
                    <a:gd name="T29" fmla="*/ 285 h 558"/>
                    <a:gd name="T30" fmla="*/ 78 w 675"/>
                    <a:gd name="T31" fmla="*/ 230 h 558"/>
                    <a:gd name="T32" fmla="*/ 99 w 675"/>
                    <a:gd name="T33" fmla="*/ 160 h 558"/>
                    <a:gd name="T34" fmla="*/ 44 w 675"/>
                    <a:gd name="T35" fmla="*/ 98 h 558"/>
                    <a:gd name="T36" fmla="*/ 113 w 675"/>
                    <a:gd name="T37" fmla="*/ 63 h 558"/>
                    <a:gd name="T38" fmla="*/ 196 w 675"/>
                    <a:gd name="T39" fmla="*/ 56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5"/>
                    <a:gd name="T61" fmla="*/ 0 h 558"/>
                    <a:gd name="T62" fmla="*/ 675 w 675"/>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5" h="558">
                      <a:moveTo>
                        <a:pt x="217" y="56"/>
                      </a:moveTo>
                      <a:cubicBezTo>
                        <a:pt x="236" y="44"/>
                        <a:pt x="280" y="1"/>
                        <a:pt x="280" y="1"/>
                      </a:cubicBezTo>
                      <a:cubicBezTo>
                        <a:pt x="310" y="3"/>
                        <a:pt x="341" y="0"/>
                        <a:pt x="370" y="8"/>
                      </a:cubicBezTo>
                      <a:cubicBezTo>
                        <a:pt x="386" y="12"/>
                        <a:pt x="412" y="35"/>
                        <a:pt x="412" y="35"/>
                      </a:cubicBezTo>
                      <a:cubicBezTo>
                        <a:pt x="433" y="97"/>
                        <a:pt x="445" y="38"/>
                        <a:pt x="467" y="188"/>
                      </a:cubicBezTo>
                      <a:cubicBezTo>
                        <a:pt x="481" y="286"/>
                        <a:pt x="563" y="239"/>
                        <a:pt x="634" y="244"/>
                      </a:cubicBezTo>
                      <a:cubicBezTo>
                        <a:pt x="661" y="254"/>
                        <a:pt x="666" y="265"/>
                        <a:pt x="675" y="292"/>
                      </a:cubicBezTo>
                      <a:cubicBezTo>
                        <a:pt x="660" y="318"/>
                        <a:pt x="586" y="366"/>
                        <a:pt x="543" y="403"/>
                      </a:cubicBezTo>
                      <a:cubicBezTo>
                        <a:pt x="521" y="558"/>
                        <a:pt x="567" y="552"/>
                        <a:pt x="412" y="542"/>
                      </a:cubicBezTo>
                      <a:cubicBezTo>
                        <a:pt x="372" y="529"/>
                        <a:pt x="366" y="495"/>
                        <a:pt x="335" y="466"/>
                      </a:cubicBezTo>
                      <a:cubicBezTo>
                        <a:pt x="326" y="439"/>
                        <a:pt x="313" y="429"/>
                        <a:pt x="301" y="403"/>
                      </a:cubicBezTo>
                      <a:cubicBezTo>
                        <a:pt x="273" y="388"/>
                        <a:pt x="232" y="375"/>
                        <a:pt x="196" y="382"/>
                      </a:cubicBezTo>
                      <a:cubicBezTo>
                        <a:pt x="169" y="391"/>
                        <a:pt x="133" y="423"/>
                        <a:pt x="106" y="424"/>
                      </a:cubicBezTo>
                      <a:cubicBezTo>
                        <a:pt x="51" y="417"/>
                        <a:pt x="45" y="418"/>
                        <a:pt x="9" y="382"/>
                      </a:cubicBezTo>
                      <a:cubicBezTo>
                        <a:pt x="12" y="349"/>
                        <a:pt x="0" y="308"/>
                        <a:pt x="23" y="285"/>
                      </a:cubicBezTo>
                      <a:cubicBezTo>
                        <a:pt x="35" y="273"/>
                        <a:pt x="66" y="242"/>
                        <a:pt x="78" y="230"/>
                      </a:cubicBezTo>
                      <a:cubicBezTo>
                        <a:pt x="91" y="209"/>
                        <a:pt x="102" y="186"/>
                        <a:pt x="99" y="160"/>
                      </a:cubicBezTo>
                      <a:cubicBezTo>
                        <a:pt x="89" y="140"/>
                        <a:pt x="42" y="114"/>
                        <a:pt x="44" y="98"/>
                      </a:cubicBezTo>
                      <a:cubicBezTo>
                        <a:pt x="53" y="86"/>
                        <a:pt x="88" y="70"/>
                        <a:pt x="113" y="63"/>
                      </a:cubicBezTo>
                      <a:cubicBezTo>
                        <a:pt x="136" y="47"/>
                        <a:pt x="196" y="56"/>
                        <a:pt x="196" y="56"/>
                      </a:cubicBezTo>
                    </a:path>
                  </a:pathLst>
                </a:custGeom>
                <a:solidFill>
                  <a:srgbClr val="808080"/>
                </a:solidFill>
                <a:ln w="9525">
                  <a:solidFill>
                    <a:schemeClr val="tx1"/>
                  </a:solidFill>
                  <a:round/>
                  <a:headEnd/>
                  <a:tailEnd/>
                </a:ln>
              </p:spPr>
              <p:txBody>
                <a:bodyPr>
                  <a:prstTxWarp prst="textNoShape">
                    <a:avLst/>
                  </a:prstTxWarp>
                </a:bodyPr>
                <a:lstStyle/>
                <a:p>
                  <a:endParaRPr lang="ja-JP" altLang="en-US">
                    <a:latin typeface="+mn-ea"/>
                    <a:ea typeface="+mn-ea"/>
                  </a:endParaRPr>
                </a:p>
              </p:txBody>
            </p:sp>
            <p:sp>
              <p:nvSpPr>
                <p:cNvPr id="19" name="Oval 176">
                  <a:extLst>
                    <a:ext uri="{FF2B5EF4-FFF2-40B4-BE49-F238E27FC236}">
                      <a16:creationId xmlns:a16="http://schemas.microsoft.com/office/drawing/2014/main" id="{8E1BD85F-1279-AE42-9048-C9FF72108474}"/>
                    </a:ext>
                  </a:extLst>
                </p:cNvPr>
                <p:cNvSpPr>
                  <a:spLocks noChangeArrowheads="1"/>
                </p:cNvSpPr>
                <p:nvPr/>
              </p:nvSpPr>
              <p:spPr bwMode="auto">
                <a:xfrm>
                  <a:off x="2200" y="3385"/>
                  <a:ext cx="136" cy="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ja-JP" altLang="en-US">
                    <a:latin typeface="+mn-ea"/>
                    <a:ea typeface="+mn-ea"/>
                    <a:cs typeface="ＭＳ Ｐゴシック" pitchFamily="-84" charset="-128"/>
                  </a:endParaRPr>
                </a:p>
              </p:txBody>
            </p:sp>
          </p:grpSp>
          <p:grpSp>
            <p:nvGrpSpPr>
              <p:cNvPr id="12" name="Group 178">
                <a:extLst>
                  <a:ext uri="{FF2B5EF4-FFF2-40B4-BE49-F238E27FC236}">
                    <a16:creationId xmlns:a16="http://schemas.microsoft.com/office/drawing/2014/main" id="{D2F5FB6E-EADA-4349-BE1C-2E95A0099EDE}"/>
                  </a:ext>
                </a:extLst>
              </p:cNvPr>
              <p:cNvGrpSpPr>
                <a:grpSpLocks/>
              </p:cNvGrpSpPr>
              <p:nvPr/>
            </p:nvGrpSpPr>
            <p:grpSpPr bwMode="auto">
              <a:xfrm>
                <a:off x="2381" y="3203"/>
                <a:ext cx="454" cy="362"/>
                <a:chOff x="1941" y="3143"/>
                <a:chExt cx="675" cy="558"/>
              </a:xfrm>
            </p:grpSpPr>
            <p:sp>
              <p:nvSpPr>
                <p:cNvPr id="16" name="Freeform 179">
                  <a:extLst>
                    <a:ext uri="{FF2B5EF4-FFF2-40B4-BE49-F238E27FC236}">
                      <a16:creationId xmlns:a16="http://schemas.microsoft.com/office/drawing/2014/main" id="{423167F0-FA6B-C445-B478-D4F024FB27F6}"/>
                    </a:ext>
                  </a:extLst>
                </p:cNvPr>
                <p:cNvSpPr>
                  <a:spLocks/>
                </p:cNvSpPr>
                <p:nvPr/>
              </p:nvSpPr>
              <p:spPr bwMode="auto">
                <a:xfrm>
                  <a:off x="1941" y="3143"/>
                  <a:ext cx="675" cy="558"/>
                </a:xfrm>
                <a:custGeom>
                  <a:avLst/>
                  <a:gdLst>
                    <a:gd name="T0" fmla="*/ 217 w 675"/>
                    <a:gd name="T1" fmla="*/ 56 h 558"/>
                    <a:gd name="T2" fmla="*/ 280 w 675"/>
                    <a:gd name="T3" fmla="*/ 1 h 558"/>
                    <a:gd name="T4" fmla="*/ 370 w 675"/>
                    <a:gd name="T5" fmla="*/ 8 h 558"/>
                    <a:gd name="T6" fmla="*/ 412 w 675"/>
                    <a:gd name="T7" fmla="*/ 35 h 558"/>
                    <a:gd name="T8" fmla="*/ 467 w 675"/>
                    <a:gd name="T9" fmla="*/ 188 h 558"/>
                    <a:gd name="T10" fmla="*/ 634 w 675"/>
                    <a:gd name="T11" fmla="*/ 244 h 558"/>
                    <a:gd name="T12" fmla="*/ 675 w 675"/>
                    <a:gd name="T13" fmla="*/ 292 h 558"/>
                    <a:gd name="T14" fmla="*/ 543 w 675"/>
                    <a:gd name="T15" fmla="*/ 403 h 558"/>
                    <a:gd name="T16" fmla="*/ 412 w 675"/>
                    <a:gd name="T17" fmla="*/ 542 h 558"/>
                    <a:gd name="T18" fmla="*/ 335 w 675"/>
                    <a:gd name="T19" fmla="*/ 466 h 558"/>
                    <a:gd name="T20" fmla="*/ 301 w 675"/>
                    <a:gd name="T21" fmla="*/ 403 h 558"/>
                    <a:gd name="T22" fmla="*/ 196 w 675"/>
                    <a:gd name="T23" fmla="*/ 382 h 558"/>
                    <a:gd name="T24" fmla="*/ 106 w 675"/>
                    <a:gd name="T25" fmla="*/ 424 h 558"/>
                    <a:gd name="T26" fmla="*/ 9 w 675"/>
                    <a:gd name="T27" fmla="*/ 382 h 558"/>
                    <a:gd name="T28" fmla="*/ 23 w 675"/>
                    <a:gd name="T29" fmla="*/ 285 h 558"/>
                    <a:gd name="T30" fmla="*/ 78 w 675"/>
                    <a:gd name="T31" fmla="*/ 230 h 558"/>
                    <a:gd name="T32" fmla="*/ 99 w 675"/>
                    <a:gd name="T33" fmla="*/ 160 h 558"/>
                    <a:gd name="T34" fmla="*/ 44 w 675"/>
                    <a:gd name="T35" fmla="*/ 98 h 558"/>
                    <a:gd name="T36" fmla="*/ 113 w 675"/>
                    <a:gd name="T37" fmla="*/ 63 h 558"/>
                    <a:gd name="T38" fmla="*/ 196 w 675"/>
                    <a:gd name="T39" fmla="*/ 56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5"/>
                    <a:gd name="T61" fmla="*/ 0 h 558"/>
                    <a:gd name="T62" fmla="*/ 675 w 675"/>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5" h="558">
                      <a:moveTo>
                        <a:pt x="217" y="56"/>
                      </a:moveTo>
                      <a:cubicBezTo>
                        <a:pt x="236" y="44"/>
                        <a:pt x="280" y="1"/>
                        <a:pt x="280" y="1"/>
                      </a:cubicBezTo>
                      <a:cubicBezTo>
                        <a:pt x="310" y="3"/>
                        <a:pt x="341" y="0"/>
                        <a:pt x="370" y="8"/>
                      </a:cubicBezTo>
                      <a:cubicBezTo>
                        <a:pt x="386" y="12"/>
                        <a:pt x="412" y="35"/>
                        <a:pt x="412" y="35"/>
                      </a:cubicBezTo>
                      <a:cubicBezTo>
                        <a:pt x="433" y="97"/>
                        <a:pt x="445" y="38"/>
                        <a:pt x="467" y="188"/>
                      </a:cubicBezTo>
                      <a:cubicBezTo>
                        <a:pt x="481" y="286"/>
                        <a:pt x="563" y="239"/>
                        <a:pt x="634" y="244"/>
                      </a:cubicBezTo>
                      <a:cubicBezTo>
                        <a:pt x="661" y="254"/>
                        <a:pt x="666" y="265"/>
                        <a:pt x="675" y="292"/>
                      </a:cubicBezTo>
                      <a:cubicBezTo>
                        <a:pt x="660" y="318"/>
                        <a:pt x="586" y="366"/>
                        <a:pt x="543" y="403"/>
                      </a:cubicBezTo>
                      <a:cubicBezTo>
                        <a:pt x="521" y="558"/>
                        <a:pt x="567" y="552"/>
                        <a:pt x="412" y="542"/>
                      </a:cubicBezTo>
                      <a:cubicBezTo>
                        <a:pt x="372" y="529"/>
                        <a:pt x="366" y="495"/>
                        <a:pt x="335" y="466"/>
                      </a:cubicBezTo>
                      <a:cubicBezTo>
                        <a:pt x="326" y="439"/>
                        <a:pt x="313" y="429"/>
                        <a:pt x="301" y="403"/>
                      </a:cubicBezTo>
                      <a:cubicBezTo>
                        <a:pt x="273" y="388"/>
                        <a:pt x="232" y="375"/>
                        <a:pt x="196" y="382"/>
                      </a:cubicBezTo>
                      <a:cubicBezTo>
                        <a:pt x="169" y="391"/>
                        <a:pt x="133" y="423"/>
                        <a:pt x="106" y="424"/>
                      </a:cubicBezTo>
                      <a:cubicBezTo>
                        <a:pt x="51" y="417"/>
                        <a:pt x="45" y="418"/>
                        <a:pt x="9" y="382"/>
                      </a:cubicBezTo>
                      <a:cubicBezTo>
                        <a:pt x="12" y="349"/>
                        <a:pt x="0" y="308"/>
                        <a:pt x="23" y="285"/>
                      </a:cubicBezTo>
                      <a:cubicBezTo>
                        <a:pt x="35" y="273"/>
                        <a:pt x="66" y="242"/>
                        <a:pt x="78" y="230"/>
                      </a:cubicBezTo>
                      <a:cubicBezTo>
                        <a:pt x="91" y="209"/>
                        <a:pt x="102" y="186"/>
                        <a:pt x="99" y="160"/>
                      </a:cubicBezTo>
                      <a:cubicBezTo>
                        <a:pt x="89" y="140"/>
                        <a:pt x="42" y="114"/>
                        <a:pt x="44" y="98"/>
                      </a:cubicBezTo>
                      <a:cubicBezTo>
                        <a:pt x="53" y="86"/>
                        <a:pt x="88" y="70"/>
                        <a:pt x="113" y="63"/>
                      </a:cubicBezTo>
                      <a:cubicBezTo>
                        <a:pt x="136" y="47"/>
                        <a:pt x="196" y="56"/>
                        <a:pt x="196" y="56"/>
                      </a:cubicBezTo>
                    </a:path>
                  </a:pathLst>
                </a:custGeom>
                <a:solidFill>
                  <a:srgbClr val="808080"/>
                </a:solidFill>
                <a:ln w="9525">
                  <a:solidFill>
                    <a:schemeClr val="tx1"/>
                  </a:solidFill>
                  <a:round/>
                  <a:headEnd/>
                  <a:tailEnd/>
                </a:ln>
              </p:spPr>
              <p:txBody>
                <a:bodyPr>
                  <a:prstTxWarp prst="textNoShape">
                    <a:avLst/>
                  </a:prstTxWarp>
                </a:bodyPr>
                <a:lstStyle/>
                <a:p>
                  <a:endParaRPr lang="ja-JP" altLang="en-US">
                    <a:latin typeface="+mn-ea"/>
                    <a:ea typeface="+mn-ea"/>
                  </a:endParaRPr>
                </a:p>
              </p:txBody>
            </p:sp>
            <p:sp>
              <p:nvSpPr>
                <p:cNvPr id="17" name="Oval 180">
                  <a:extLst>
                    <a:ext uri="{FF2B5EF4-FFF2-40B4-BE49-F238E27FC236}">
                      <a16:creationId xmlns:a16="http://schemas.microsoft.com/office/drawing/2014/main" id="{28BF1C7C-B12A-8044-B229-347FD4863400}"/>
                    </a:ext>
                  </a:extLst>
                </p:cNvPr>
                <p:cNvSpPr>
                  <a:spLocks noChangeArrowheads="1"/>
                </p:cNvSpPr>
                <p:nvPr/>
              </p:nvSpPr>
              <p:spPr bwMode="auto">
                <a:xfrm>
                  <a:off x="2200" y="3385"/>
                  <a:ext cx="136" cy="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ja-JP" altLang="en-US">
                    <a:latin typeface="+mn-ea"/>
                    <a:ea typeface="+mn-ea"/>
                    <a:cs typeface="ＭＳ Ｐゴシック" pitchFamily="-84" charset="-128"/>
                  </a:endParaRPr>
                </a:p>
              </p:txBody>
            </p:sp>
          </p:grpSp>
          <p:grpSp>
            <p:nvGrpSpPr>
              <p:cNvPr id="13" name="Group 181">
                <a:extLst>
                  <a:ext uri="{FF2B5EF4-FFF2-40B4-BE49-F238E27FC236}">
                    <a16:creationId xmlns:a16="http://schemas.microsoft.com/office/drawing/2014/main" id="{4606784C-4BED-8A46-B7E1-3ED1619A2CF3}"/>
                  </a:ext>
                </a:extLst>
              </p:cNvPr>
              <p:cNvGrpSpPr>
                <a:grpSpLocks/>
              </p:cNvGrpSpPr>
              <p:nvPr/>
            </p:nvGrpSpPr>
            <p:grpSpPr bwMode="auto">
              <a:xfrm>
                <a:off x="2109" y="3113"/>
                <a:ext cx="416" cy="361"/>
                <a:chOff x="1941" y="3143"/>
                <a:chExt cx="675" cy="558"/>
              </a:xfrm>
            </p:grpSpPr>
            <p:sp>
              <p:nvSpPr>
                <p:cNvPr id="14" name="Freeform 182">
                  <a:extLst>
                    <a:ext uri="{FF2B5EF4-FFF2-40B4-BE49-F238E27FC236}">
                      <a16:creationId xmlns:a16="http://schemas.microsoft.com/office/drawing/2014/main" id="{011BB630-87ED-6D47-8D69-C15A4274AAA9}"/>
                    </a:ext>
                  </a:extLst>
                </p:cNvPr>
                <p:cNvSpPr>
                  <a:spLocks/>
                </p:cNvSpPr>
                <p:nvPr/>
              </p:nvSpPr>
              <p:spPr bwMode="auto">
                <a:xfrm>
                  <a:off x="1941" y="3143"/>
                  <a:ext cx="675" cy="558"/>
                </a:xfrm>
                <a:custGeom>
                  <a:avLst/>
                  <a:gdLst>
                    <a:gd name="T0" fmla="*/ 217 w 675"/>
                    <a:gd name="T1" fmla="*/ 56 h 558"/>
                    <a:gd name="T2" fmla="*/ 280 w 675"/>
                    <a:gd name="T3" fmla="*/ 1 h 558"/>
                    <a:gd name="T4" fmla="*/ 370 w 675"/>
                    <a:gd name="T5" fmla="*/ 8 h 558"/>
                    <a:gd name="T6" fmla="*/ 412 w 675"/>
                    <a:gd name="T7" fmla="*/ 35 h 558"/>
                    <a:gd name="T8" fmla="*/ 467 w 675"/>
                    <a:gd name="T9" fmla="*/ 188 h 558"/>
                    <a:gd name="T10" fmla="*/ 634 w 675"/>
                    <a:gd name="T11" fmla="*/ 244 h 558"/>
                    <a:gd name="T12" fmla="*/ 675 w 675"/>
                    <a:gd name="T13" fmla="*/ 292 h 558"/>
                    <a:gd name="T14" fmla="*/ 543 w 675"/>
                    <a:gd name="T15" fmla="*/ 403 h 558"/>
                    <a:gd name="T16" fmla="*/ 412 w 675"/>
                    <a:gd name="T17" fmla="*/ 542 h 558"/>
                    <a:gd name="T18" fmla="*/ 335 w 675"/>
                    <a:gd name="T19" fmla="*/ 466 h 558"/>
                    <a:gd name="T20" fmla="*/ 301 w 675"/>
                    <a:gd name="T21" fmla="*/ 403 h 558"/>
                    <a:gd name="T22" fmla="*/ 196 w 675"/>
                    <a:gd name="T23" fmla="*/ 382 h 558"/>
                    <a:gd name="T24" fmla="*/ 106 w 675"/>
                    <a:gd name="T25" fmla="*/ 424 h 558"/>
                    <a:gd name="T26" fmla="*/ 9 w 675"/>
                    <a:gd name="T27" fmla="*/ 382 h 558"/>
                    <a:gd name="T28" fmla="*/ 23 w 675"/>
                    <a:gd name="T29" fmla="*/ 285 h 558"/>
                    <a:gd name="T30" fmla="*/ 78 w 675"/>
                    <a:gd name="T31" fmla="*/ 230 h 558"/>
                    <a:gd name="T32" fmla="*/ 99 w 675"/>
                    <a:gd name="T33" fmla="*/ 160 h 558"/>
                    <a:gd name="T34" fmla="*/ 44 w 675"/>
                    <a:gd name="T35" fmla="*/ 98 h 558"/>
                    <a:gd name="T36" fmla="*/ 113 w 675"/>
                    <a:gd name="T37" fmla="*/ 63 h 558"/>
                    <a:gd name="T38" fmla="*/ 196 w 675"/>
                    <a:gd name="T39" fmla="*/ 56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5"/>
                    <a:gd name="T61" fmla="*/ 0 h 558"/>
                    <a:gd name="T62" fmla="*/ 675 w 675"/>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5" h="558">
                      <a:moveTo>
                        <a:pt x="217" y="56"/>
                      </a:moveTo>
                      <a:cubicBezTo>
                        <a:pt x="236" y="44"/>
                        <a:pt x="280" y="1"/>
                        <a:pt x="280" y="1"/>
                      </a:cubicBezTo>
                      <a:cubicBezTo>
                        <a:pt x="310" y="3"/>
                        <a:pt x="341" y="0"/>
                        <a:pt x="370" y="8"/>
                      </a:cubicBezTo>
                      <a:cubicBezTo>
                        <a:pt x="386" y="12"/>
                        <a:pt x="412" y="35"/>
                        <a:pt x="412" y="35"/>
                      </a:cubicBezTo>
                      <a:cubicBezTo>
                        <a:pt x="433" y="97"/>
                        <a:pt x="445" y="38"/>
                        <a:pt x="467" y="188"/>
                      </a:cubicBezTo>
                      <a:cubicBezTo>
                        <a:pt x="481" y="286"/>
                        <a:pt x="563" y="239"/>
                        <a:pt x="634" y="244"/>
                      </a:cubicBezTo>
                      <a:cubicBezTo>
                        <a:pt x="661" y="254"/>
                        <a:pt x="666" y="265"/>
                        <a:pt x="675" y="292"/>
                      </a:cubicBezTo>
                      <a:cubicBezTo>
                        <a:pt x="660" y="318"/>
                        <a:pt x="586" y="366"/>
                        <a:pt x="543" y="403"/>
                      </a:cubicBezTo>
                      <a:cubicBezTo>
                        <a:pt x="521" y="558"/>
                        <a:pt x="567" y="552"/>
                        <a:pt x="412" y="542"/>
                      </a:cubicBezTo>
                      <a:cubicBezTo>
                        <a:pt x="372" y="529"/>
                        <a:pt x="366" y="495"/>
                        <a:pt x="335" y="466"/>
                      </a:cubicBezTo>
                      <a:cubicBezTo>
                        <a:pt x="326" y="439"/>
                        <a:pt x="313" y="429"/>
                        <a:pt x="301" y="403"/>
                      </a:cubicBezTo>
                      <a:cubicBezTo>
                        <a:pt x="273" y="388"/>
                        <a:pt x="232" y="375"/>
                        <a:pt x="196" y="382"/>
                      </a:cubicBezTo>
                      <a:cubicBezTo>
                        <a:pt x="169" y="391"/>
                        <a:pt x="133" y="423"/>
                        <a:pt x="106" y="424"/>
                      </a:cubicBezTo>
                      <a:cubicBezTo>
                        <a:pt x="51" y="417"/>
                        <a:pt x="45" y="418"/>
                        <a:pt x="9" y="382"/>
                      </a:cubicBezTo>
                      <a:cubicBezTo>
                        <a:pt x="12" y="349"/>
                        <a:pt x="0" y="308"/>
                        <a:pt x="23" y="285"/>
                      </a:cubicBezTo>
                      <a:cubicBezTo>
                        <a:pt x="35" y="273"/>
                        <a:pt x="66" y="242"/>
                        <a:pt x="78" y="230"/>
                      </a:cubicBezTo>
                      <a:cubicBezTo>
                        <a:pt x="91" y="209"/>
                        <a:pt x="102" y="186"/>
                        <a:pt x="99" y="160"/>
                      </a:cubicBezTo>
                      <a:cubicBezTo>
                        <a:pt x="89" y="140"/>
                        <a:pt x="42" y="114"/>
                        <a:pt x="44" y="98"/>
                      </a:cubicBezTo>
                      <a:cubicBezTo>
                        <a:pt x="53" y="86"/>
                        <a:pt x="88" y="70"/>
                        <a:pt x="113" y="63"/>
                      </a:cubicBezTo>
                      <a:cubicBezTo>
                        <a:pt x="136" y="47"/>
                        <a:pt x="196" y="56"/>
                        <a:pt x="196" y="56"/>
                      </a:cubicBezTo>
                    </a:path>
                  </a:pathLst>
                </a:custGeom>
                <a:solidFill>
                  <a:srgbClr val="808080"/>
                </a:solidFill>
                <a:ln w="9525">
                  <a:solidFill>
                    <a:schemeClr val="tx1"/>
                  </a:solidFill>
                  <a:round/>
                  <a:headEnd/>
                  <a:tailEnd/>
                </a:ln>
              </p:spPr>
              <p:txBody>
                <a:bodyPr>
                  <a:prstTxWarp prst="textNoShape">
                    <a:avLst/>
                  </a:prstTxWarp>
                </a:bodyPr>
                <a:lstStyle/>
                <a:p>
                  <a:endParaRPr lang="ja-JP" altLang="en-US">
                    <a:latin typeface="+mn-ea"/>
                    <a:ea typeface="+mn-ea"/>
                  </a:endParaRPr>
                </a:p>
              </p:txBody>
            </p:sp>
            <p:sp>
              <p:nvSpPr>
                <p:cNvPr id="15" name="Oval 183">
                  <a:extLst>
                    <a:ext uri="{FF2B5EF4-FFF2-40B4-BE49-F238E27FC236}">
                      <a16:creationId xmlns:a16="http://schemas.microsoft.com/office/drawing/2014/main" id="{FC642657-0C61-0A41-8CD0-CE4BA622E1B0}"/>
                    </a:ext>
                  </a:extLst>
                </p:cNvPr>
                <p:cNvSpPr>
                  <a:spLocks noChangeArrowheads="1"/>
                </p:cNvSpPr>
                <p:nvPr/>
              </p:nvSpPr>
              <p:spPr bwMode="auto">
                <a:xfrm>
                  <a:off x="2200" y="3385"/>
                  <a:ext cx="136" cy="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ja-JP" altLang="en-US">
                    <a:latin typeface="+mn-ea"/>
                    <a:ea typeface="+mn-ea"/>
                    <a:cs typeface="ＭＳ Ｐゴシック" pitchFamily="-84" charset="-128"/>
                  </a:endParaRPr>
                </a:p>
              </p:txBody>
            </p:sp>
          </p:grpSp>
        </p:grpSp>
        <p:grpSp>
          <p:nvGrpSpPr>
            <p:cNvPr id="20" name="Group 184">
              <a:extLst>
                <a:ext uri="{FF2B5EF4-FFF2-40B4-BE49-F238E27FC236}">
                  <a16:creationId xmlns:a16="http://schemas.microsoft.com/office/drawing/2014/main" id="{34CCBC11-4412-4146-BACD-96937F50375C}"/>
                </a:ext>
              </a:extLst>
            </p:cNvPr>
            <p:cNvGrpSpPr>
              <a:grpSpLocks/>
            </p:cNvGrpSpPr>
            <p:nvPr/>
          </p:nvGrpSpPr>
          <p:grpSpPr bwMode="auto">
            <a:xfrm>
              <a:off x="6763287" y="4158749"/>
              <a:ext cx="1032776" cy="836464"/>
              <a:chOff x="2109" y="3113"/>
              <a:chExt cx="726" cy="588"/>
            </a:xfrm>
          </p:grpSpPr>
          <p:grpSp>
            <p:nvGrpSpPr>
              <p:cNvPr id="21" name="Group 177">
                <a:extLst>
                  <a:ext uri="{FF2B5EF4-FFF2-40B4-BE49-F238E27FC236}">
                    <a16:creationId xmlns:a16="http://schemas.microsoft.com/office/drawing/2014/main" id="{2A34758B-C6C7-E040-B6D3-D41750202158}"/>
                  </a:ext>
                </a:extLst>
              </p:cNvPr>
              <p:cNvGrpSpPr>
                <a:grpSpLocks/>
              </p:cNvGrpSpPr>
              <p:nvPr/>
            </p:nvGrpSpPr>
            <p:grpSpPr bwMode="auto">
              <a:xfrm>
                <a:off x="2109" y="3294"/>
                <a:ext cx="507" cy="407"/>
                <a:chOff x="1941" y="3143"/>
                <a:chExt cx="675" cy="558"/>
              </a:xfrm>
            </p:grpSpPr>
            <p:sp>
              <p:nvSpPr>
                <p:cNvPr id="28" name="Freeform 175">
                  <a:extLst>
                    <a:ext uri="{FF2B5EF4-FFF2-40B4-BE49-F238E27FC236}">
                      <a16:creationId xmlns:a16="http://schemas.microsoft.com/office/drawing/2014/main" id="{13537461-4F14-7C46-A695-7DF2A96F297C}"/>
                    </a:ext>
                  </a:extLst>
                </p:cNvPr>
                <p:cNvSpPr>
                  <a:spLocks/>
                </p:cNvSpPr>
                <p:nvPr/>
              </p:nvSpPr>
              <p:spPr bwMode="auto">
                <a:xfrm>
                  <a:off x="1941" y="3143"/>
                  <a:ext cx="675" cy="558"/>
                </a:xfrm>
                <a:custGeom>
                  <a:avLst/>
                  <a:gdLst>
                    <a:gd name="T0" fmla="*/ 217 w 675"/>
                    <a:gd name="T1" fmla="*/ 56 h 558"/>
                    <a:gd name="T2" fmla="*/ 280 w 675"/>
                    <a:gd name="T3" fmla="*/ 1 h 558"/>
                    <a:gd name="T4" fmla="*/ 370 w 675"/>
                    <a:gd name="T5" fmla="*/ 8 h 558"/>
                    <a:gd name="T6" fmla="*/ 412 w 675"/>
                    <a:gd name="T7" fmla="*/ 35 h 558"/>
                    <a:gd name="T8" fmla="*/ 467 w 675"/>
                    <a:gd name="T9" fmla="*/ 188 h 558"/>
                    <a:gd name="T10" fmla="*/ 634 w 675"/>
                    <a:gd name="T11" fmla="*/ 244 h 558"/>
                    <a:gd name="T12" fmla="*/ 675 w 675"/>
                    <a:gd name="T13" fmla="*/ 292 h 558"/>
                    <a:gd name="T14" fmla="*/ 543 w 675"/>
                    <a:gd name="T15" fmla="*/ 403 h 558"/>
                    <a:gd name="T16" fmla="*/ 412 w 675"/>
                    <a:gd name="T17" fmla="*/ 542 h 558"/>
                    <a:gd name="T18" fmla="*/ 335 w 675"/>
                    <a:gd name="T19" fmla="*/ 466 h 558"/>
                    <a:gd name="T20" fmla="*/ 301 w 675"/>
                    <a:gd name="T21" fmla="*/ 403 h 558"/>
                    <a:gd name="T22" fmla="*/ 196 w 675"/>
                    <a:gd name="T23" fmla="*/ 382 h 558"/>
                    <a:gd name="T24" fmla="*/ 106 w 675"/>
                    <a:gd name="T25" fmla="*/ 424 h 558"/>
                    <a:gd name="T26" fmla="*/ 9 w 675"/>
                    <a:gd name="T27" fmla="*/ 382 h 558"/>
                    <a:gd name="T28" fmla="*/ 23 w 675"/>
                    <a:gd name="T29" fmla="*/ 285 h 558"/>
                    <a:gd name="T30" fmla="*/ 78 w 675"/>
                    <a:gd name="T31" fmla="*/ 230 h 558"/>
                    <a:gd name="T32" fmla="*/ 99 w 675"/>
                    <a:gd name="T33" fmla="*/ 160 h 558"/>
                    <a:gd name="T34" fmla="*/ 44 w 675"/>
                    <a:gd name="T35" fmla="*/ 98 h 558"/>
                    <a:gd name="T36" fmla="*/ 113 w 675"/>
                    <a:gd name="T37" fmla="*/ 63 h 558"/>
                    <a:gd name="T38" fmla="*/ 196 w 675"/>
                    <a:gd name="T39" fmla="*/ 56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5"/>
                    <a:gd name="T61" fmla="*/ 0 h 558"/>
                    <a:gd name="T62" fmla="*/ 675 w 675"/>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5" h="558">
                      <a:moveTo>
                        <a:pt x="217" y="56"/>
                      </a:moveTo>
                      <a:cubicBezTo>
                        <a:pt x="236" y="44"/>
                        <a:pt x="280" y="1"/>
                        <a:pt x="280" y="1"/>
                      </a:cubicBezTo>
                      <a:cubicBezTo>
                        <a:pt x="310" y="3"/>
                        <a:pt x="341" y="0"/>
                        <a:pt x="370" y="8"/>
                      </a:cubicBezTo>
                      <a:cubicBezTo>
                        <a:pt x="386" y="12"/>
                        <a:pt x="412" y="35"/>
                        <a:pt x="412" y="35"/>
                      </a:cubicBezTo>
                      <a:cubicBezTo>
                        <a:pt x="433" y="97"/>
                        <a:pt x="445" y="38"/>
                        <a:pt x="467" y="188"/>
                      </a:cubicBezTo>
                      <a:cubicBezTo>
                        <a:pt x="481" y="286"/>
                        <a:pt x="563" y="239"/>
                        <a:pt x="634" y="244"/>
                      </a:cubicBezTo>
                      <a:cubicBezTo>
                        <a:pt x="661" y="254"/>
                        <a:pt x="666" y="265"/>
                        <a:pt x="675" y="292"/>
                      </a:cubicBezTo>
                      <a:cubicBezTo>
                        <a:pt x="660" y="318"/>
                        <a:pt x="586" y="366"/>
                        <a:pt x="543" y="403"/>
                      </a:cubicBezTo>
                      <a:cubicBezTo>
                        <a:pt x="521" y="558"/>
                        <a:pt x="567" y="552"/>
                        <a:pt x="412" y="542"/>
                      </a:cubicBezTo>
                      <a:cubicBezTo>
                        <a:pt x="372" y="529"/>
                        <a:pt x="366" y="495"/>
                        <a:pt x="335" y="466"/>
                      </a:cubicBezTo>
                      <a:cubicBezTo>
                        <a:pt x="326" y="439"/>
                        <a:pt x="313" y="429"/>
                        <a:pt x="301" y="403"/>
                      </a:cubicBezTo>
                      <a:cubicBezTo>
                        <a:pt x="273" y="388"/>
                        <a:pt x="232" y="375"/>
                        <a:pt x="196" y="382"/>
                      </a:cubicBezTo>
                      <a:cubicBezTo>
                        <a:pt x="169" y="391"/>
                        <a:pt x="133" y="423"/>
                        <a:pt x="106" y="424"/>
                      </a:cubicBezTo>
                      <a:cubicBezTo>
                        <a:pt x="51" y="417"/>
                        <a:pt x="45" y="418"/>
                        <a:pt x="9" y="382"/>
                      </a:cubicBezTo>
                      <a:cubicBezTo>
                        <a:pt x="12" y="349"/>
                        <a:pt x="0" y="308"/>
                        <a:pt x="23" y="285"/>
                      </a:cubicBezTo>
                      <a:cubicBezTo>
                        <a:pt x="35" y="273"/>
                        <a:pt x="66" y="242"/>
                        <a:pt x="78" y="230"/>
                      </a:cubicBezTo>
                      <a:cubicBezTo>
                        <a:pt x="91" y="209"/>
                        <a:pt x="102" y="186"/>
                        <a:pt x="99" y="160"/>
                      </a:cubicBezTo>
                      <a:cubicBezTo>
                        <a:pt x="89" y="140"/>
                        <a:pt x="42" y="114"/>
                        <a:pt x="44" y="98"/>
                      </a:cubicBezTo>
                      <a:cubicBezTo>
                        <a:pt x="53" y="86"/>
                        <a:pt x="88" y="70"/>
                        <a:pt x="113" y="63"/>
                      </a:cubicBezTo>
                      <a:cubicBezTo>
                        <a:pt x="136" y="47"/>
                        <a:pt x="196" y="56"/>
                        <a:pt x="196" y="56"/>
                      </a:cubicBezTo>
                    </a:path>
                  </a:pathLst>
                </a:custGeom>
                <a:solidFill>
                  <a:srgbClr val="808080"/>
                </a:solidFill>
                <a:ln w="9525">
                  <a:solidFill>
                    <a:schemeClr val="tx1"/>
                  </a:solidFill>
                  <a:round/>
                  <a:headEnd/>
                  <a:tailEnd/>
                </a:ln>
              </p:spPr>
              <p:txBody>
                <a:bodyPr>
                  <a:prstTxWarp prst="textNoShape">
                    <a:avLst/>
                  </a:prstTxWarp>
                </a:bodyPr>
                <a:lstStyle/>
                <a:p>
                  <a:endParaRPr lang="ja-JP" altLang="en-US">
                    <a:latin typeface="+mn-ea"/>
                    <a:ea typeface="+mn-ea"/>
                  </a:endParaRPr>
                </a:p>
              </p:txBody>
            </p:sp>
            <p:sp>
              <p:nvSpPr>
                <p:cNvPr id="29" name="Oval 176">
                  <a:extLst>
                    <a:ext uri="{FF2B5EF4-FFF2-40B4-BE49-F238E27FC236}">
                      <a16:creationId xmlns:a16="http://schemas.microsoft.com/office/drawing/2014/main" id="{9EAC0D7A-79E6-9340-AD33-51072CD0971F}"/>
                    </a:ext>
                  </a:extLst>
                </p:cNvPr>
                <p:cNvSpPr>
                  <a:spLocks noChangeArrowheads="1"/>
                </p:cNvSpPr>
                <p:nvPr/>
              </p:nvSpPr>
              <p:spPr bwMode="auto">
                <a:xfrm>
                  <a:off x="2200" y="3385"/>
                  <a:ext cx="136" cy="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ja-JP" altLang="en-US">
                    <a:latin typeface="+mn-ea"/>
                    <a:ea typeface="+mn-ea"/>
                    <a:cs typeface="ＭＳ Ｐゴシック" pitchFamily="-84" charset="-128"/>
                  </a:endParaRPr>
                </a:p>
              </p:txBody>
            </p:sp>
          </p:grpSp>
          <p:grpSp>
            <p:nvGrpSpPr>
              <p:cNvPr id="22" name="Group 178">
                <a:extLst>
                  <a:ext uri="{FF2B5EF4-FFF2-40B4-BE49-F238E27FC236}">
                    <a16:creationId xmlns:a16="http://schemas.microsoft.com/office/drawing/2014/main" id="{3D2745CE-22BA-3645-BB78-76549CC69978}"/>
                  </a:ext>
                </a:extLst>
              </p:cNvPr>
              <p:cNvGrpSpPr>
                <a:grpSpLocks/>
              </p:cNvGrpSpPr>
              <p:nvPr/>
            </p:nvGrpSpPr>
            <p:grpSpPr bwMode="auto">
              <a:xfrm>
                <a:off x="2381" y="3203"/>
                <a:ext cx="454" cy="362"/>
                <a:chOff x="1941" y="3143"/>
                <a:chExt cx="675" cy="558"/>
              </a:xfrm>
            </p:grpSpPr>
            <p:sp>
              <p:nvSpPr>
                <p:cNvPr id="26" name="Freeform 179">
                  <a:extLst>
                    <a:ext uri="{FF2B5EF4-FFF2-40B4-BE49-F238E27FC236}">
                      <a16:creationId xmlns:a16="http://schemas.microsoft.com/office/drawing/2014/main" id="{94D4347D-5190-7245-8BB9-D71526B9C459}"/>
                    </a:ext>
                  </a:extLst>
                </p:cNvPr>
                <p:cNvSpPr>
                  <a:spLocks/>
                </p:cNvSpPr>
                <p:nvPr/>
              </p:nvSpPr>
              <p:spPr bwMode="auto">
                <a:xfrm>
                  <a:off x="1941" y="3143"/>
                  <a:ext cx="675" cy="558"/>
                </a:xfrm>
                <a:custGeom>
                  <a:avLst/>
                  <a:gdLst>
                    <a:gd name="T0" fmla="*/ 217 w 675"/>
                    <a:gd name="T1" fmla="*/ 56 h 558"/>
                    <a:gd name="T2" fmla="*/ 280 w 675"/>
                    <a:gd name="T3" fmla="*/ 1 h 558"/>
                    <a:gd name="T4" fmla="*/ 370 w 675"/>
                    <a:gd name="T5" fmla="*/ 8 h 558"/>
                    <a:gd name="T6" fmla="*/ 412 w 675"/>
                    <a:gd name="T7" fmla="*/ 35 h 558"/>
                    <a:gd name="T8" fmla="*/ 467 w 675"/>
                    <a:gd name="T9" fmla="*/ 188 h 558"/>
                    <a:gd name="T10" fmla="*/ 634 w 675"/>
                    <a:gd name="T11" fmla="*/ 244 h 558"/>
                    <a:gd name="T12" fmla="*/ 675 w 675"/>
                    <a:gd name="T13" fmla="*/ 292 h 558"/>
                    <a:gd name="T14" fmla="*/ 543 w 675"/>
                    <a:gd name="T15" fmla="*/ 403 h 558"/>
                    <a:gd name="T16" fmla="*/ 412 w 675"/>
                    <a:gd name="T17" fmla="*/ 542 h 558"/>
                    <a:gd name="T18" fmla="*/ 335 w 675"/>
                    <a:gd name="T19" fmla="*/ 466 h 558"/>
                    <a:gd name="T20" fmla="*/ 301 w 675"/>
                    <a:gd name="T21" fmla="*/ 403 h 558"/>
                    <a:gd name="T22" fmla="*/ 196 w 675"/>
                    <a:gd name="T23" fmla="*/ 382 h 558"/>
                    <a:gd name="T24" fmla="*/ 106 w 675"/>
                    <a:gd name="T25" fmla="*/ 424 h 558"/>
                    <a:gd name="T26" fmla="*/ 9 w 675"/>
                    <a:gd name="T27" fmla="*/ 382 h 558"/>
                    <a:gd name="T28" fmla="*/ 23 w 675"/>
                    <a:gd name="T29" fmla="*/ 285 h 558"/>
                    <a:gd name="T30" fmla="*/ 78 w 675"/>
                    <a:gd name="T31" fmla="*/ 230 h 558"/>
                    <a:gd name="T32" fmla="*/ 99 w 675"/>
                    <a:gd name="T33" fmla="*/ 160 h 558"/>
                    <a:gd name="T34" fmla="*/ 44 w 675"/>
                    <a:gd name="T35" fmla="*/ 98 h 558"/>
                    <a:gd name="T36" fmla="*/ 113 w 675"/>
                    <a:gd name="T37" fmla="*/ 63 h 558"/>
                    <a:gd name="T38" fmla="*/ 196 w 675"/>
                    <a:gd name="T39" fmla="*/ 56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5"/>
                    <a:gd name="T61" fmla="*/ 0 h 558"/>
                    <a:gd name="T62" fmla="*/ 675 w 675"/>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5" h="558">
                      <a:moveTo>
                        <a:pt x="217" y="56"/>
                      </a:moveTo>
                      <a:cubicBezTo>
                        <a:pt x="236" y="44"/>
                        <a:pt x="280" y="1"/>
                        <a:pt x="280" y="1"/>
                      </a:cubicBezTo>
                      <a:cubicBezTo>
                        <a:pt x="310" y="3"/>
                        <a:pt x="341" y="0"/>
                        <a:pt x="370" y="8"/>
                      </a:cubicBezTo>
                      <a:cubicBezTo>
                        <a:pt x="386" y="12"/>
                        <a:pt x="412" y="35"/>
                        <a:pt x="412" y="35"/>
                      </a:cubicBezTo>
                      <a:cubicBezTo>
                        <a:pt x="433" y="97"/>
                        <a:pt x="445" y="38"/>
                        <a:pt x="467" y="188"/>
                      </a:cubicBezTo>
                      <a:cubicBezTo>
                        <a:pt x="481" y="286"/>
                        <a:pt x="563" y="239"/>
                        <a:pt x="634" y="244"/>
                      </a:cubicBezTo>
                      <a:cubicBezTo>
                        <a:pt x="661" y="254"/>
                        <a:pt x="666" y="265"/>
                        <a:pt x="675" y="292"/>
                      </a:cubicBezTo>
                      <a:cubicBezTo>
                        <a:pt x="660" y="318"/>
                        <a:pt x="586" y="366"/>
                        <a:pt x="543" y="403"/>
                      </a:cubicBezTo>
                      <a:cubicBezTo>
                        <a:pt x="521" y="558"/>
                        <a:pt x="567" y="552"/>
                        <a:pt x="412" y="542"/>
                      </a:cubicBezTo>
                      <a:cubicBezTo>
                        <a:pt x="372" y="529"/>
                        <a:pt x="366" y="495"/>
                        <a:pt x="335" y="466"/>
                      </a:cubicBezTo>
                      <a:cubicBezTo>
                        <a:pt x="326" y="439"/>
                        <a:pt x="313" y="429"/>
                        <a:pt x="301" y="403"/>
                      </a:cubicBezTo>
                      <a:cubicBezTo>
                        <a:pt x="273" y="388"/>
                        <a:pt x="232" y="375"/>
                        <a:pt x="196" y="382"/>
                      </a:cubicBezTo>
                      <a:cubicBezTo>
                        <a:pt x="169" y="391"/>
                        <a:pt x="133" y="423"/>
                        <a:pt x="106" y="424"/>
                      </a:cubicBezTo>
                      <a:cubicBezTo>
                        <a:pt x="51" y="417"/>
                        <a:pt x="45" y="418"/>
                        <a:pt x="9" y="382"/>
                      </a:cubicBezTo>
                      <a:cubicBezTo>
                        <a:pt x="12" y="349"/>
                        <a:pt x="0" y="308"/>
                        <a:pt x="23" y="285"/>
                      </a:cubicBezTo>
                      <a:cubicBezTo>
                        <a:pt x="35" y="273"/>
                        <a:pt x="66" y="242"/>
                        <a:pt x="78" y="230"/>
                      </a:cubicBezTo>
                      <a:cubicBezTo>
                        <a:pt x="91" y="209"/>
                        <a:pt x="102" y="186"/>
                        <a:pt x="99" y="160"/>
                      </a:cubicBezTo>
                      <a:cubicBezTo>
                        <a:pt x="89" y="140"/>
                        <a:pt x="42" y="114"/>
                        <a:pt x="44" y="98"/>
                      </a:cubicBezTo>
                      <a:cubicBezTo>
                        <a:pt x="53" y="86"/>
                        <a:pt x="88" y="70"/>
                        <a:pt x="113" y="63"/>
                      </a:cubicBezTo>
                      <a:cubicBezTo>
                        <a:pt x="136" y="47"/>
                        <a:pt x="196" y="56"/>
                        <a:pt x="196" y="56"/>
                      </a:cubicBezTo>
                    </a:path>
                  </a:pathLst>
                </a:custGeom>
                <a:solidFill>
                  <a:srgbClr val="808080"/>
                </a:solidFill>
                <a:ln w="9525">
                  <a:solidFill>
                    <a:schemeClr val="tx1"/>
                  </a:solidFill>
                  <a:round/>
                  <a:headEnd/>
                  <a:tailEnd/>
                </a:ln>
              </p:spPr>
              <p:txBody>
                <a:bodyPr>
                  <a:prstTxWarp prst="textNoShape">
                    <a:avLst/>
                  </a:prstTxWarp>
                </a:bodyPr>
                <a:lstStyle/>
                <a:p>
                  <a:endParaRPr lang="ja-JP" altLang="en-US">
                    <a:latin typeface="+mn-ea"/>
                    <a:ea typeface="+mn-ea"/>
                  </a:endParaRPr>
                </a:p>
              </p:txBody>
            </p:sp>
            <p:sp>
              <p:nvSpPr>
                <p:cNvPr id="27" name="Oval 180">
                  <a:extLst>
                    <a:ext uri="{FF2B5EF4-FFF2-40B4-BE49-F238E27FC236}">
                      <a16:creationId xmlns:a16="http://schemas.microsoft.com/office/drawing/2014/main" id="{3632DAB5-5ED5-1846-BD17-F24578F97041}"/>
                    </a:ext>
                  </a:extLst>
                </p:cNvPr>
                <p:cNvSpPr>
                  <a:spLocks noChangeArrowheads="1"/>
                </p:cNvSpPr>
                <p:nvPr/>
              </p:nvSpPr>
              <p:spPr bwMode="auto">
                <a:xfrm>
                  <a:off x="2200" y="3385"/>
                  <a:ext cx="136" cy="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ja-JP" altLang="en-US">
                    <a:latin typeface="+mn-ea"/>
                    <a:ea typeface="+mn-ea"/>
                    <a:cs typeface="ＭＳ Ｐゴシック" pitchFamily="-84" charset="-128"/>
                  </a:endParaRPr>
                </a:p>
              </p:txBody>
            </p:sp>
          </p:grpSp>
          <p:grpSp>
            <p:nvGrpSpPr>
              <p:cNvPr id="23" name="Group 181">
                <a:extLst>
                  <a:ext uri="{FF2B5EF4-FFF2-40B4-BE49-F238E27FC236}">
                    <a16:creationId xmlns:a16="http://schemas.microsoft.com/office/drawing/2014/main" id="{9FEA68DD-13D6-5E41-8CB9-B49C5E654B21}"/>
                  </a:ext>
                </a:extLst>
              </p:cNvPr>
              <p:cNvGrpSpPr>
                <a:grpSpLocks/>
              </p:cNvGrpSpPr>
              <p:nvPr/>
            </p:nvGrpSpPr>
            <p:grpSpPr bwMode="auto">
              <a:xfrm>
                <a:off x="2109" y="3113"/>
                <a:ext cx="416" cy="361"/>
                <a:chOff x="1941" y="3143"/>
                <a:chExt cx="675" cy="558"/>
              </a:xfrm>
            </p:grpSpPr>
            <p:sp>
              <p:nvSpPr>
                <p:cNvPr id="24" name="Freeform 182">
                  <a:extLst>
                    <a:ext uri="{FF2B5EF4-FFF2-40B4-BE49-F238E27FC236}">
                      <a16:creationId xmlns:a16="http://schemas.microsoft.com/office/drawing/2014/main" id="{DE214DC7-3934-DB47-BCE1-F005631A862A}"/>
                    </a:ext>
                  </a:extLst>
                </p:cNvPr>
                <p:cNvSpPr>
                  <a:spLocks/>
                </p:cNvSpPr>
                <p:nvPr/>
              </p:nvSpPr>
              <p:spPr bwMode="auto">
                <a:xfrm>
                  <a:off x="1941" y="3143"/>
                  <a:ext cx="675" cy="558"/>
                </a:xfrm>
                <a:custGeom>
                  <a:avLst/>
                  <a:gdLst>
                    <a:gd name="T0" fmla="*/ 217 w 675"/>
                    <a:gd name="T1" fmla="*/ 56 h 558"/>
                    <a:gd name="T2" fmla="*/ 280 w 675"/>
                    <a:gd name="T3" fmla="*/ 1 h 558"/>
                    <a:gd name="T4" fmla="*/ 370 w 675"/>
                    <a:gd name="T5" fmla="*/ 8 h 558"/>
                    <a:gd name="T6" fmla="*/ 412 w 675"/>
                    <a:gd name="T7" fmla="*/ 35 h 558"/>
                    <a:gd name="T8" fmla="*/ 467 w 675"/>
                    <a:gd name="T9" fmla="*/ 188 h 558"/>
                    <a:gd name="T10" fmla="*/ 634 w 675"/>
                    <a:gd name="T11" fmla="*/ 244 h 558"/>
                    <a:gd name="T12" fmla="*/ 675 w 675"/>
                    <a:gd name="T13" fmla="*/ 292 h 558"/>
                    <a:gd name="T14" fmla="*/ 543 w 675"/>
                    <a:gd name="T15" fmla="*/ 403 h 558"/>
                    <a:gd name="T16" fmla="*/ 412 w 675"/>
                    <a:gd name="T17" fmla="*/ 542 h 558"/>
                    <a:gd name="T18" fmla="*/ 335 w 675"/>
                    <a:gd name="T19" fmla="*/ 466 h 558"/>
                    <a:gd name="T20" fmla="*/ 301 w 675"/>
                    <a:gd name="T21" fmla="*/ 403 h 558"/>
                    <a:gd name="T22" fmla="*/ 196 w 675"/>
                    <a:gd name="T23" fmla="*/ 382 h 558"/>
                    <a:gd name="T24" fmla="*/ 106 w 675"/>
                    <a:gd name="T25" fmla="*/ 424 h 558"/>
                    <a:gd name="T26" fmla="*/ 9 w 675"/>
                    <a:gd name="T27" fmla="*/ 382 h 558"/>
                    <a:gd name="T28" fmla="*/ 23 w 675"/>
                    <a:gd name="T29" fmla="*/ 285 h 558"/>
                    <a:gd name="T30" fmla="*/ 78 w 675"/>
                    <a:gd name="T31" fmla="*/ 230 h 558"/>
                    <a:gd name="T32" fmla="*/ 99 w 675"/>
                    <a:gd name="T33" fmla="*/ 160 h 558"/>
                    <a:gd name="T34" fmla="*/ 44 w 675"/>
                    <a:gd name="T35" fmla="*/ 98 h 558"/>
                    <a:gd name="T36" fmla="*/ 113 w 675"/>
                    <a:gd name="T37" fmla="*/ 63 h 558"/>
                    <a:gd name="T38" fmla="*/ 196 w 675"/>
                    <a:gd name="T39" fmla="*/ 56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5"/>
                    <a:gd name="T61" fmla="*/ 0 h 558"/>
                    <a:gd name="T62" fmla="*/ 675 w 675"/>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5" h="558">
                      <a:moveTo>
                        <a:pt x="217" y="56"/>
                      </a:moveTo>
                      <a:cubicBezTo>
                        <a:pt x="236" y="44"/>
                        <a:pt x="280" y="1"/>
                        <a:pt x="280" y="1"/>
                      </a:cubicBezTo>
                      <a:cubicBezTo>
                        <a:pt x="310" y="3"/>
                        <a:pt x="341" y="0"/>
                        <a:pt x="370" y="8"/>
                      </a:cubicBezTo>
                      <a:cubicBezTo>
                        <a:pt x="386" y="12"/>
                        <a:pt x="412" y="35"/>
                        <a:pt x="412" y="35"/>
                      </a:cubicBezTo>
                      <a:cubicBezTo>
                        <a:pt x="433" y="97"/>
                        <a:pt x="445" y="38"/>
                        <a:pt x="467" y="188"/>
                      </a:cubicBezTo>
                      <a:cubicBezTo>
                        <a:pt x="481" y="286"/>
                        <a:pt x="563" y="239"/>
                        <a:pt x="634" y="244"/>
                      </a:cubicBezTo>
                      <a:cubicBezTo>
                        <a:pt x="661" y="254"/>
                        <a:pt x="666" y="265"/>
                        <a:pt x="675" y="292"/>
                      </a:cubicBezTo>
                      <a:cubicBezTo>
                        <a:pt x="660" y="318"/>
                        <a:pt x="586" y="366"/>
                        <a:pt x="543" y="403"/>
                      </a:cubicBezTo>
                      <a:cubicBezTo>
                        <a:pt x="521" y="558"/>
                        <a:pt x="567" y="552"/>
                        <a:pt x="412" y="542"/>
                      </a:cubicBezTo>
                      <a:cubicBezTo>
                        <a:pt x="372" y="529"/>
                        <a:pt x="366" y="495"/>
                        <a:pt x="335" y="466"/>
                      </a:cubicBezTo>
                      <a:cubicBezTo>
                        <a:pt x="326" y="439"/>
                        <a:pt x="313" y="429"/>
                        <a:pt x="301" y="403"/>
                      </a:cubicBezTo>
                      <a:cubicBezTo>
                        <a:pt x="273" y="388"/>
                        <a:pt x="232" y="375"/>
                        <a:pt x="196" y="382"/>
                      </a:cubicBezTo>
                      <a:cubicBezTo>
                        <a:pt x="169" y="391"/>
                        <a:pt x="133" y="423"/>
                        <a:pt x="106" y="424"/>
                      </a:cubicBezTo>
                      <a:cubicBezTo>
                        <a:pt x="51" y="417"/>
                        <a:pt x="45" y="418"/>
                        <a:pt x="9" y="382"/>
                      </a:cubicBezTo>
                      <a:cubicBezTo>
                        <a:pt x="12" y="349"/>
                        <a:pt x="0" y="308"/>
                        <a:pt x="23" y="285"/>
                      </a:cubicBezTo>
                      <a:cubicBezTo>
                        <a:pt x="35" y="273"/>
                        <a:pt x="66" y="242"/>
                        <a:pt x="78" y="230"/>
                      </a:cubicBezTo>
                      <a:cubicBezTo>
                        <a:pt x="91" y="209"/>
                        <a:pt x="102" y="186"/>
                        <a:pt x="99" y="160"/>
                      </a:cubicBezTo>
                      <a:cubicBezTo>
                        <a:pt x="89" y="140"/>
                        <a:pt x="42" y="114"/>
                        <a:pt x="44" y="98"/>
                      </a:cubicBezTo>
                      <a:cubicBezTo>
                        <a:pt x="53" y="86"/>
                        <a:pt x="88" y="70"/>
                        <a:pt x="113" y="63"/>
                      </a:cubicBezTo>
                      <a:cubicBezTo>
                        <a:pt x="136" y="47"/>
                        <a:pt x="196" y="56"/>
                        <a:pt x="196" y="56"/>
                      </a:cubicBezTo>
                    </a:path>
                  </a:pathLst>
                </a:custGeom>
                <a:solidFill>
                  <a:srgbClr val="808080"/>
                </a:solidFill>
                <a:ln w="9525">
                  <a:solidFill>
                    <a:schemeClr val="tx1"/>
                  </a:solidFill>
                  <a:round/>
                  <a:headEnd/>
                  <a:tailEnd/>
                </a:ln>
              </p:spPr>
              <p:txBody>
                <a:bodyPr>
                  <a:prstTxWarp prst="textNoShape">
                    <a:avLst/>
                  </a:prstTxWarp>
                </a:bodyPr>
                <a:lstStyle/>
                <a:p>
                  <a:endParaRPr lang="ja-JP" altLang="en-US">
                    <a:latin typeface="+mn-ea"/>
                    <a:ea typeface="+mn-ea"/>
                  </a:endParaRPr>
                </a:p>
              </p:txBody>
            </p:sp>
            <p:sp>
              <p:nvSpPr>
                <p:cNvPr id="25" name="Oval 183">
                  <a:extLst>
                    <a:ext uri="{FF2B5EF4-FFF2-40B4-BE49-F238E27FC236}">
                      <a16:creationId xmlns:a16="http://schemas.microsoft.com/office/drawing/2014/main" id="{0454917C-1AFC-0648-97E7-07F81346FEE6}"/>
                    </a:ext>
                  </a:extLst>
                </p:cNvPr>
                <p:cNvSpPr>
                  <a:spLocks noChangeArrowheads="1"/>
                </p:cNvSpPr>
                <p:nvPr/>
              </p:nvSpPr>
              <p:spPr bwMode="auto">
                <a:xfrm>
                  <a:off x="2200" y="3385"/>
                  <a:ext cx="136" cy="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ja-JP" altLang="en-US">
                    <a:latin typeface="+mn-ea"/>
                    <a:ea typeface="+mn-ea"/>
                    <a:cs typeface="ＭＳ Ｐゴシック" pitchFamily="-84" charset="-128"/>
                  </a:endParaRPr>
                </a:p>
              </p:txBody>
            </p:sp>
          </p:grpSp>
        </p:grpSp>
        <p:grpSp>
          <p:nvGrpSpPr>
            <p:cNvPr id="30" name="Group 184">
              <a:extLst>
                <a:ext uri="{FF2B5EF4-FFF2-40B4-BE49-F238E27FC236}">
                  <a16:creationId xmlns:a16="http://schemas.microsoft.com/office/drawing/2014/main" id="{FEF3B9C5-B9F6-C845-B694-6E6966215471}"/>
                </a:ext>
              </a:extLst>
            </p:cNvPr>
            <p:cNvGrpSpPr>
              <a:grpSpLocks/>
            </p:cNvGrpSpPr>
            <p:nvPr/>
          </p:nvGrpSpPr>
          <p:grpSpPr bwMode="auto">
            <a:xfrm>
              <a:off x="7123407" y="4692799"/>
              <a:ext cx="1032776" cy="836464"/>
              <a:chOff x="2109" y="3113"/>
              <a:chExt cx="726" cy="588"/>
            </a:xfrm>
          </p:grpSpPr>
          <p:grpSp>
            <p:nvGrpSpPr>
              <p:cNvPr id="31" name="Group 177">
                <a:extLst>
                  <a:ext uri="{FF2B5EF4-FFF2-40B4-BE49-F238E27FC236}">
                    <a16:creationId xmlns:a16="http://schemas.microsoft.com/office/drawing/2014/main" id="{97CB632C-42BC-CB4A-B4F0-F30D35E0D991}"/>
                  </a:ext>
                </a:extLst>
              </p:cNvPr>
              <p:cNvGrpSpPr>
                <a:grpSpLocks/>
              </p:cNvGrpSpPr>
              <p:nvPr/>
            </p:nvGrpSpPr>
            <p:grpSpPr bwMode="auto">
              <a:xfrm>
                <a:off x="2109" y="3294"/>
                <a:ext cx="507" cy="407"/>
                <a:chOff x="1941" y="3143"/>
                <a:chExt cx="675" cy="558"/>
              </a:xfrm>
            </p:grpSpPr>
            <p:sp>
              <p:nvSpPr>
                <p:cNvPr id="38" name="Freeform 175">
                  <a:extLst>
                    <a:ext uri="{FF2B5EF4-FFF2-40B4-BE49-F238E27FC236}">
                      <a16:creationId xmlns:a16="http://schemas.microsoft.com/office/drawing/2014/main" id="{3BB0F5E8-AD72-9D40-B79D-C5820E886147}"/>
                    </a:ext>
                  </a:extLst>
                </p:cNvPr>
                <p:cNvSpPr>
                  <a:spLocks/>
                </p:cNvSpPr>
                <p:nvPr/>
              </p:nvSpPr>
              <p:spPr bwMode="auto">
                <a:xfrm>
                  <a:off x="1941" y="3143"/>
                  <a:ext cx="675" cy="558"/>
                </a:xfrm>
                <a:custGeom>
                  <a:avLst/>
                  <a:gdLst>
                    <a:gd name="T0" fmla="*/ 217 w 675"/>
                    <a:gd name="T1" fmla="*/ 56 h 558"/>
                    <a:gd name="T2" fmla="*/ 280 w 675"/>
                    <a:gd name="T3" fmla="*/ 1 h 558"/>
                    <a:gd name="T4" fmla="*/ 370 w 675"/>
                    <a:gd name="T5" fmla="*/ 8 h 558"/>
                    <a:gd name="T6" fmla="*/ 412 w 675"/>
                    <a:gd name="T7" fmla="*/ 35 h 558"/>
                    <a:gd name="T8" fmla="*/ 467 w 675"/>
                    <a:gd name="T9" fmla="*/ 188 h 558"/>
                    <a:gd name="T10" fmla="*/ 634 w 675"/>
                    <a:gd name="T11" fmla="*/ 244 h 558"/>
                    <a:gd name="T12" fmla="*/ 675 w 675"/>
                    <a:gd name="T13" fmla="*/ 292 h 558"/>
                    <a:gd name="T14" fmla="*/ 543 w 675"/>
                    <a:gd name="T15" fmla="*/ 403 h 558"/>
                    <a:gd name="T16" fmla="*/ 412 w 675"/>
                    <a:gd name="T17" fmla="*/ 542 h 558"/>
                    <a:gd name="T18" fmla="*/ 335 w 675"/>
                    <a:gd name="T19" fmla="*/ 466 h 558"/>
                    <a:gd name="T20" fmla="*/ 301 w 675"/>
                    <a:gd name="T21" fmla="*/ 403 h 558"/>
                    <a:gd name="T22" fmla="*/ 196 w 675"/>
                    <a:gd name="T23" fmla="*/ 382 h 558"/>
                    <a:gd name="T24" fmla="*/ 106 w 675"/>
                    <a:gd name="T25" fmla="*/ 424 h 558"/>
                    <a:gd name="T26" fmla="*/ 9 w 675"/>
                    <a:gd name="T27" fmla="*/ 382 h 558"/>
                    <a:gd name="T28" fmla="*/ 23 w 675"/>
                    <a:gd name="T29" fmla="*/ 285 h 558"/>
                    <a:gd name="T30" fmla="*/ 78 w 675"/>
                    <a:gd name="T31" fmla="*/ 230 h 558"/>
                    <a:gd name="T32" fmla="*/ 99 w 675"/>
                    <a:gd name="T33" fmla="*/ 160 h 558"/>
                    <a:gd name="T34" fmla="*/ 44 w 675"/>
                    <a:gd name="T35" fmla="*/ 98 h 558"/>
                    <a:gd name="T36" fmla="*/ 113 w 675"/>
                    <a:gd name="T37" fmla="*/ 63 h 558"/>
                    <a:gd name="T38" fmla="*/ 196 w 675"/>
                    <a:gd name="T39" fmla="*/ 56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5"/>
                    <a:gd name="T61" fmla="*/ 0 h 558"/>
                    <a:gd name="T62" fmla="*/ 675 w 675"/>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5" h="558">
                      <a:moveTo>
                        <a:pt x="217" y="56"/>
                      </a:moveTo>
                      <a:cubicBezTo>
                        <a:pt x="236" y="44"/>
                        <a:pt x="280" y="1"/>
                        <a:pt x="280" y="1"/>
                      </a:cubicBezTo>
                      <a:cubicBezTo>
                        <a:pt x="310" y="3"/>
                        <a:pt x="341" y="0"/>
                        <a:pt x="370" y="8"/>
                      </a:cubicBezTo>
                      <a:cubicBezTo>
                        <a:pt x="386" y="12"/>
                        <a:pt x="412" y="35"/>
                        <a:pt x="412" y="35"/>
                      </a:cubicBezTo>
                      <a:cubicBezTo>
                        <a:pt x="433" y="97"/>
                        <a:pt x="445" y="38"/>
                        <a:pt x="467" y="188"/>
                      </a:cubicBezTo>
                      <a:cubicBezTo>
                        <a:pt x="481" y="286"/>
                        <a:pt x="563" y="239"/>
                        <a:pt x="634" y="244"/>
                      </a:cubicBezTo>
                      <a:cubicBezTo>
                        <a:pt x="661" y="254"/>
                        <a:pt x="666" y="265"/>
                        <a:pt x="675" y="292"/>
                      </a:cubicBezTo>
                      <a:cubicBezTo>
                        <a:pt x="660" y="318"/>
                        <a:pt x="586" y="366"/>
                        <a:pt x="543" y="403"/>
                      </a:cubicBezTo>
                      <a:cubicBezTo>
                        <a:pt x="521" y="558"/>
                        <a:pt x="567" y="552"/>
                        <a:pt x="412" y="542"/>
                      </a:cubicBezTo>
                      <a:cubicBezTo>
                        <a:pt x="372" y="529"/>
                        <a:pt x="366" y="495"/>
                        <a:pt x="335" y="466"/>
                      </a:cubicBezTo>
                      <a:cubicBezTo>
                        <a:pt x="326" y="439"/>
                        <a:pt x="313" y="429"/>
                        <a:pt x="301" y="403"/>
                      </a:cubicBezTo>
                      <a:cubicBezTo>
                        <a:pt x="273" y="388"/>
                        <a:pt x="232" y="375"/>
                        <a:pt x="196" y="382"/>
                      </a:cubicBezTo>
                      <a:cubicBezTo>
                        <a:pt x="169" y="391"/>
                        <a:pt x="133" y="423"/>
                        <a:pt x="106" y="424"/>
                      </a:cubicBezTo>
                      <a:cubicBezTo>
                        <a:pt x="51" y="417"/>
                        <a:pt x="45" y="418"/>
                        <a:pt x="9" y="382"/>
                      </a:cubicBezTo>
                      <a:cubicBezTo>
                        <a:pt x="12" y="349"/>
                        <a:pt x="0" y="308"/>
                        <a:pt x="23" y="285"/>
                      </a:cubicBezTo>
                      <a:cubicBezTo>
                        <a:pt x="35" y="273"/>
                        <a:pt x="66" y="242"/>
                        <a:pt x="78" y="230"/>
                      </a:cubicBezTo>
                      <a:cubicBezTo>
                        <a:pt x="91" y="209"/>
                        <a:pt x="102" y="186"/>
                        <a:pt x="99" y="160"/>
                      </a:cubicBezTo>
                      <a:cubicBezTo>
                        <a:pt x="89" y="140"/>
                        <a:pt x="42" y="114"/>
                        <a:pt x="44" y="98"/>
                      </a:cubicBezTo>
                      <a:cubicBezTo>
                        <a:pt x="53" y="86"/>
                        <a:pt x="88" y="70"/>
                        <a:pt x="113" y="63"/>
                      </a:cubicBezTo>
                      <a:cubicBezTo>
                        <a:pt x="136" y="47"/>
                        <a:pt x="196" y="56"/>
                        <a:pt x="196" y="56"/>
                      </a:cubicBezTo>
                    </a:path>
                  </a:pathLst>
                </a:custGeom>
                <a:solidFill>
                  <a:srgbClr val="808080"/>
                </a:solidFill>
                <a:ln w="9525">
                  <a:solidFill>
                    <a:schemeClr val="tx1"/>
                  </a:solidFill>
                  <a:round/>
                  <a:headEnd/>
                  <a:tailEnd/>
                </a:ln>
              </p:spPr>
              <p:txBody>
                <a:bodyPr>
                  <a:prstTxWarp prst="textNoShape">
                    <a:avLst/>
                  </a:prstTxWarp>
                </a:bodyPr>
                <a:lstStyle/>
                <a:p>
                  <a:endParaRPr lang="ja-JP" altLang="en-US">
                    <a:latin typeface="+mn-ea"/>
                    <a:ea typeface="+mn-ea"/>
                  </a:endParaRPr>
                </a:p>
              </p:txBody>
            </p:sp>
            <p:sp>
              <p:nvSpPr>
                <p:cNvPr id="39" name="Oval 176">
                  <a:extLst>
                    <a:ext uri="{FF2B5EF4-FFF2-40B4-BE49-F238E27FC236}">
                      <a16:creationId xmlns:a16="http://schemas.microsoft.com/office/drawing/2014/main" id="{66F35396-771F-614B-A2E5-4BCB1A8E94EF}"/>
                    </a:ext>
                  </a:extLst>
                </p:cNvPr>
                <p:cNvSpPr>
                  <a:spLocks noChangeArrowheads="1"/>
                </p:cNvSpPr>
                <p:nvPr/>
              </p:nvSpPr>
              <p:spPr bwMode="auto">
                <a:xfrm>
                  <a:off x="2200" y="3385"/>
                  <a:ext cx="136" cy="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ja-JP" altLang="en-US">
                    <a:latin typeface="+mn-ea"/>
                    <a:ea typeface="+mn-ea"/>
                    <a:cs typeface="ＭＳ Ｐゴシック" pitchFamily="-84" charset="-128"/>
                  </a:endParaRPr>
                </a:p>
              </p:txBody>
            </p:sp>
          </p:grpSp>
          <p:grpSp>
            <p:nvGrpSpPr>
              <p:cNvPr id="32" name="Group 178">
                <a:extLst>
                  <a:ext uri="{FF2B5EF4-FFF2-40B4-BE49-F238E27FC236}">
                    <a16:creationId xmlns:a16="http://schemas.microsoft.com/office/drawing/2014/main" id="{9559C491-ACD2-E640-AB6A-D3199200004D}"/>
                  </a:ext>
                </a:extLst>
              </p:cNvPr>
              <p:cNvGrpSpPr>
                <a:grpSpLocks/>
              </p:cNvGrpSpPr>
              <p:nvPr/>
            </p:nvGrpSpPr>
            <p:grpSpPr bwMode="auto">
              <a:xfrm>
                <a:off x="2381" y="3203"/>
                <a:ext cx="454" cy="362"/>
                <a:chOff x="1941" y="3143"/>
                <a:chExt cx="675" cy="558"/>
              </a:xfrm>
            </p:grpSpPr>
            <p:sp>
              <p:nvSpPr>
                <p:cNvPr id="36" name="Freeform 179">
                  <a:extLst>
                    <a:ext uri="{FF2B5EF4-FFF2-40B4-BE49-F238E27FC236}">
                      <a16:creationId xmlns:a16="http://schemas.microsoft.com/office/drawing/2014/main" id="{2786C354-23EF-194E-9DBC-97B081AC5041}"/>
                    </a:ext>
                  </a:extLst>
                </p:cNvPr>
                <p:cNvSpPr>
                  <a:spLocks/>
                </p:cNvSpPr>
                <p:nvPr/>
              </p:nvSpPr>
              <p:spPr bwMode="auto">
                <a:xfrm>
                  <a:off x="1941" y="3143"/>
                  <a:ext cx="675" cy="558"/>
                </a:xfrm>
                <a:custGeom>
                  <a:avLst/>
                  <a:gdLst>
                    <a:gd name="T0" fmla="*/ 217 w 675"/>
                    <a:gd name="T1" fmla="*/ 56 h 558"/>
                    <a:gd name="T2" fmla="*/ 280 w 675"/>
                    <a:gd name="T3" fmla="*/ 1 h 558"/>
                    <a:gd name="T4" fmla="*/ 370 w 675"/>
                    <a:gd name="T5" fmla="*/ 8 h 558"/>
                    <a:gd name="T6" fmla="*/ 412 w 675"/>
                    <a:gd name="T7" fmla="*/ 35 h 558"/>
                    <a:gd name="T8" fmla="*/ 467 w 675"/>
                    <a:gd name="T9" fmla="*/ 188 h 558"/>
                    <a:gd name="T10" fmla="*/ 634 w 675"/>
                    <a:gd name="T11" fmla="*/ 244 h 558"/>
                    <a:gd name="T12" fmla="*/ 675 w 675"/>
                    <a:gd name="T13" fmla="*/ 292 h 558"/>
                    <a:gd name="T14" fmla="*/ 543 w 675"/>
                    <a:gd name="T15" fmla="*/ 403 h 558"/>
                    <a:gd name="T16" fmla="*/ 412 w 675"/>
                    <a:gd name="T17" fmla="*/ 542 h 558"/>
                    <a:gd name="T18" fmla="*/ 335 w 675"/>
                    <a:gd name="T19" fmla="*/ 466 h 558"/>
                    <a:gd name="T20" fmla="*/ 301 w 675"/>
                    <a:gd name="T21" fmla="*/ 403 h 558"/>
                    <a:gd name="T22" fmla="*/ 196 w 675"/>
                    <a:gd name="T23" fmla="*/ 382 h 558"/>
                    <a:gd name="T24" fmla="*/ 106 w 675"/>
                    <a:gd name="T25" fmla="*/ 424 h 558"/>
                    <a:gd name="T26" fmla="*/ 9 w 675"/>
                    <a:gd name="T27" fmla="*/ 382 h 558"/>
                    <a:gd name="T28" fmla="*/ 23 w 675"/>
                    <a:gd name="T29" fmla="*/ 285 h 558"/>
                    <a:gd name="T30" fmla="*/ 78 w 675"/>
                    <a:gd name="T31" fmla="*/ 230 h 558"/>
                    <a:gd name="T32" fmla="*/ 99 w 675"/>
                    <a:gd name="T33" fmla="*/ 160 h 558"/>
                    <a:gd name="T34" fmla="*/ 44 w 675"/>
                    <a:gd name="T35" fmla="*/ 98 h 558"/>
                    <a:gd name="T36" fmla="*/ 113 w 675"/>
                    <a:gd name="T37" fmla="*/ 63 h 558"/>
                    <a:gd name="T38" fmla="*/ 196 w 675"/>
                    <a:gd name="T39" fmla="*/ 56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5"/>
                    <a:gd name="T61" fmla="*/ 0 h 558"/>
                    <a:gd name="T62" fmla="*/ 675 w 675"/>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5" h="558">
                      <a:moveTo>
                        <a:pt x="217" y="56"/>
                      </a:moveTo>
                      <a:cubicBezTo>
                        <a:pt x="236" y="44"/>
                        <a:pt x="280" y="1"/>
                        <a:pt x="280" y="1"/>
                      </a:cubicBezTo>
                      <a:cubicBezTo>
                        <a:pt x="310" y="3"/>
                        <a:pt x="341" y="0"/>
                        <a:pt x="370" y="8"/>
                      </a:cubicBezTo>
                      <a:cubicBezTo>
                        <a:pt x="386" y="12"/>
                        <a:pt x="412" y="35"/>
                        <a:pt x="412" y="35"/>
                      </a:cubicBezTo>
                      <a:cubicBezTo>
                        <a:pt x="433" y="97"/>
                        <a:pt x="445" y="38"/>
                        <a:pt x="467" y="188"/>
                      </a:cubicBezTo>
                      <a:cubicBezTo>
                        <a:pt x="481" y="286"/>
                        <a:pt x="563" y="239"/>
                        <a:pt x="634" y="244"/>
                      </a:cubicBezTo>
                      <a:cubicBezTo>
                        <a:pt x="661" y="254"/>
                        <a:pt x="666" y="265"/>
                        <a:pt x="675" y="292"/>
                      </a:cubicBezTo>
                      <a:cubicBezTo>
                        <a:pt x="660" y="318"/>
                        <a:pt x="586" y="366"/>
                        <a:pt x="543" y="403"/>
                      </a:cubicBezTo>
                      <a:cubicBezTo>
                        <a:pt x="521" y="558"/>
                        <a:pt x="567" y="552"/>
                        <a:pt x="412" y="542"/>
                      </a:cubicBezTo>
                      <a:cubicBezTo>
                        <a:pt x="372" y="529"/>
                        <a:pt x="366" y="495"/>
                        <a:pt x="335" y="466"/>
                      </a:cubicBezTo>
                      <a:cubicBezTo>
                        <a:pt x="326" y="439"/>
                        <a:pt x="313" y="429"/>
                        <a:pt x="301" y="403"/>
                      </a:cubicBezTo>
                      <a:cubicBezTo>
                        <a:pt x="273" y="388"/>
                        <a:pt x="232" y="375"/>
                        <a:pt x="196" y="382"/>
                      </a:cubicBezTo>
                      <a:cubicBezTo>
                        <a:pt x="169" y="391"/>
                        <a:pt x="133" y="423"/>
                        <a:pt x="106" y="424"/>
                      </a:cubicBezTo>
                      <a:cubicBezTo>
                        <a:pt x="51" y="417"/>
                        <a:pt x="45" y="418"/>
                        <a:pt x="9" y="382"/>
                      </a:cubicBezTo>
                      <a:cubicBezTo>
                        <a:pt x="12" y="349"/>
                        <a:pt x="0" y="308"/>
                        <a:pt x="23" y="285"/>
                      </a:cubicBezTo>
                      <a:cubicBezTo>
                        <a:pt x="35" y="273"/>
                        <a:pt x="66" y="242"/>
                        <a:pt x="78" y="230"/>
                      </a:cubicBezTo>
                      <a:cubicBezTo>
                        <a:pt x="91" y="209"/>
                        <a:pt x="102" y="186"/>
                        <a:pt x="99" y="160"/>
                      </a:cubicBezTo>
                      <a:cubicBezTo>
                        <a:pt x="89" y="140"/>
                        <a:pt x="42" y="114"/>
                        <a:pt x="44" y="98"/>
                      </a:cubicBezTo>
                      <a:cubicBezTo>
                        <a:pt x="53" y="86"/>
                        <a:pt x="88" y="70"/>
                        <a:pt x="113" y="63"/>
                      </a:cubicBezTo>
                      <a:cubicBezTo>
                        <a:pt x="136" y="47"/>
                        <a:pt x="196" y="56"/>
                        <a:pt x="196" y="56"/>
                      </a:cubicBezTo>
                    </a:path>
                  </a:pathLst>
                </a:custGeom>
                <a:solidFill>
                  <a:srgbClr val="808080"/>
                </a:solidFill>
                <a:ln w="9525">
                  <a:solidFill>
                    <a:schemeClr val="tx1"/>
                  </a:solidFill>
                  <a:round/>
                  <a:headEnd/>
                  <a:tailEnd/>
                </a:ln>
              </p:spPr>
              <p:txBody>
                <a:bodyPr>
                  <a:prstTxWarp prst="textNoShape">
                    <a:avLst/>
                  </a:prstTxWarp>
                </a:bodyPr>
                <a:lstStyle/>
                <a:p>
                  <a:endParaRPr lang="ja-JP" altLang="en-US">
                    <a:latin typeface="+mn-ea"/>
                    <a:ea typeface="+mn-ea"/>
                  </a:endParaRPr>
                </a:p>
              </p:txBody>
            </p:sp>
            <p:sp>
              <p:nvSpPr>
                <p:cNvPr id="37" name="Oval 180">
                  <a:extLst>
                    <a:ext uri="{FF2B5EF4-FFF2-40B4-BE49-F238E27FC236}">
                      <a16:creationId xmlns:a16="http://schemas.microsoft.com/office/drawing/2014/main" id="{AC77039E-DBBB-A94F-917E-8A6E7B470CF1}"/>
                    </a:ext>
                  </a:extLst>
                </p:cNvPr>
                <p:cNvSpPr>
                  <a:spLocks noChangeArrowheads="1"/>
                </p:cNvSpPr>
                <p:nvPr/>
              </p:nvSpPr>
              <p:spPr bwMode="auto">
                <a:xfrm>
                  <a:off x="2200" y="3385"/>
                  <a:ext cx="136" cy="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ja-JP" altLang="en-US">
                    <a:latin typeface="+mn-ea"/>
                    <a:ea typeface="+mn-ea"/>
                    <a:cs typeface="ＭＳ Ｐゴシック" pitchFamily="-84" charset="-128"/>
                  </a:endParaRPr>
                </a:p>
              </p:txBody>
            </p:sp>
          </p:grpSp>
          <p:grpSp>
            <p:nvGrpSpPr>
              <p:cNvPr id="33" name="Group 181">
                <a:extLst>
                  <a:ext uri="{FF2B5EF4-FFF2-40B4-BE49-F238E27FC236}">
                    <a16:creationId xmlns:a16="http://schemas.microsoft.com/office/drawing/2014/main" id="{BA2D463C-9FB1-D74E-A894-3AACC707855C}"/>
                  </a:ext>
                </a:extLst>
              </p:cNvPr>
              <p:cNvGrpSpPr>
                <a:grpSpLocks/>
              </p:cNvGrpSpPr>
              <p:nvPr/>
            </p:nvGrpSpPr>
            <p:grpSpPr bwMode="auto">
              <a:xfrm>
                <a:off x="2109" y="3113"/>
                <a:ext cx="416" cy="361"/>
                <a:chOff x="1941" y="3143"/>
                <a:chExt cx="675" cy="558"/>
              </a:xfrm>
            </p:grpSpPr>
            <p:sp>
              <p:nvSpPr>
                <p:cNvPr id="34" name="Freeform 182">
                  <a:extLst>
                    <a:ext uri="{FF2B5EF4-FFF2-40B4-BE49-F238E27FC236}">
                      <a16:creationId xmlns:a16="http://schemas.microsoft.com/office/drawing/2014/main" id="{F6646DA3-7492-9842-801B-9B12BCC9BBF4}"/>
                    </a:ext>
                  </a:extLst>
                </p:cNvPr>
                <p:cNvSpPr>
                  <a:spLocks/>
                </p:cNvSpPr>
                <p:nvPr/>
              </p:nvSpPr>
              <p:spPr bwMode="auto">
                <a:xfrm>
                  <a:off x="1941" y="3143"/>
                  <a:ext cx="675" cy="558"/>
                </a:xfrm>
                <a:custGeom>
                  <a:avLst/>
                  <a:gdLst>
                    <a:gd name="T0" fmla="*/ 217 w 675"/>
                    <a:gd name="T1" fmla="*/ 56 h 558"/>
                    <a:gd name="T2" fmla="*/ 280 w 675"/>
                    <a:gd name="T3" fmla="*/ 1 h 558"/>
                    <a:gd name="T4" fmla="*/ 370 w 675"/>
                    <a:gd name="T5" fmla="*/ 8 h 558"/>
                    <a:gd name="T6" fmla="*/ 412 w 675"/>
                    <a:gd name="T7" fmla="*/ 35 h 558"/>
                    <a:gd name="T8" fmla="*/ 467 w 675"/>
                    <a:gd name="T9" fmla="*/ 188 h 558"/>
                    <a:gd name="T10" fmla="*/ 634 w 675"/>
                    <a:gd name="T11" fmla="*/ 244 h 558"/>
                    <a:gd name="T12" fmla="*/ 675 w 675"/>
                    <a:gd name="T13" fmla="*/ 292 h 558"/>
                    <a:gd name="T14" fmla="*/ 543 w 675"/>
                    <a:gd name="T15" fmla="*/ 403 h 558"/>
                    <a:gd name="T16" fmla="*/ 412 w 675"/>
                    <a:gd name="T17" fmla="*/ 542 h 558"/>
                    <a:gd name="T18" fmla="*/ 335 w 675"/>
                    <a:gd name="T19" fmla="*/ 466 h 558"/>
                    <a:gd name="T20" fmla="*/ 301 w 675"/>
                    <a:gd name="T21" fmla="*/ 403 h 558"/>
                    <a:gd name="T22" fmla="*/ 196 w 675"/>
                    <a:gd name="T23" fmla="*/ 382 h 558"/>
                    <a:gd name="T24" fmla="*/ 106 w 675"/>
                    <a:gd name="T25" fmla="*/ 424 h 558"/>
                    <a:gd name="T26" fmla="*/ 9 w 675"/>
                    <a:gd name="T27" fmla="*/ 382 h 558"/>
                    <a:gd name="T28" fmla="*/ 23 w 675"/>
                    <a:gd name="T29" fmla="*/ 285 h 558"/>
                    <a:gd name="T30" fmla="*/ 78 w 675"/>
                    <a:gd name="T31" fmla="*/ 230 h 558"/>
                    <a:gd name="T32" fmla="*/ 99 w 675"/>
                    <a:gd name="T33" fmla="*/ 160 h 558"/>
                    <a:gd name="T34" fmla="*/ 44 w 675"/>
                    <a:gd name="T35" fmla="*/ 98 h 558"/>
                    <a:gd name="T36" fmla="*/ 113 w 675"/>
                    <a:gd name="T37" fmla="*/ 63 h 558"/>
                    <a:gd name="T38" fmla="*/ 196 w 675"/>
                    <a:gd name="T39" fmla="*/ 56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5"/>
                    <a:gd name="T61" fmla="*/ 0 h 558"/>
                    <a:gd name="T62" fmla="*/ 675 w 675"/>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5" h="558">
                      <a:moveTo>
                        <a:pt x="217" y="56"/>
                      </a:moveTo>
                      <a:cubicBezTo>
                        <a:pt x="236" y="44"/>
                        <a:pt x="280" y="1"/>
                        <a:pt x="280" y="1"/>
                      </a:cubicBezTo>
                      <a:cubicBezTo>
                        <a:pt x="310" y="3"/>
                        <a:pt x="341" y="0"/>
                        <a:pt x="370" y="8"/>
                      </a:cubicBezTo>
                      <a:cubicBezTo>
                        <a:pt x="386" y="12"/>
                        <a:pt x="412" y="35"/>
                        <a:pt x="412" y="35"/>
                      </a:cubicBezTo>
                      <a:cubicBezTo>
                        <a:pt x="433" y="97"/>
                        <a:pt x="445" y="38"/>
                        <a:pt x="467" y="188"/>
                      </a:cubicBezTo>
                      <a:cubicBezTo>
                        <a:pt x="481" y="286"/>
                        <a:pt x="563" y="239"/>
                        <a:pt x="634" y="244"/>
                      </a:cubicBezTo>
                      <a:cubicBezTo>
                        <a:pt x="661" y="254"/>
                        <a:pt x="666" y="265"/>
                        <a:pt x="675" y="292"/>
                      </a:cubicBezTo>
                      <a:cubicBezTo>
                        <a:pt x="660" y="318"/>
                        <a:pt x="586" y="366"/>
                        <a:pt x="543" y="403"/>
                      </a:cubicBezTo>
                      <a:cubicBezTo>
                        <a:pt x="521" y="558"/>
                        <a:pt x="567" y="552"/>
                        <a:pt x="412" y="542"/>
                      </a:cubicBezTo>
                      <a:cubicBezTo>
                        <a:pt x="372" y="529"/>
                        <a:pt x="366" y="495"/>
                        <a:pt x="335" y="466"/>
                      </a:cubicBezTo>
                      <a:cubicBezTo>
                        <a:pt x="326" y="439"/>
                        <a:pt x="313" y="429"/>
                        <a:pt x="301" y="403"/>
                      </a:cubicBezTo>
                      <a:cubicBezTo>
                        <a:pt x="273" y="388"/>
                        <a:pt x="232" y="375"/>
                        <a:pt x="196" y="382"/>
                      </a:cubicBezTo>
                      <a:cubicBezTo>
                        <a:pt x="169" y="391"/>
                        <a:pt x="133" y="423"/>
                        <a:pt x="106" y="424"/>
                      </a:cubicBezTo>
                      <a:cubicBezTo>
                        <a:pt x="51" y="417"/>
                        <a:pt x="45" y="418"/>
                        <a:pt x="9" y="382"/>
                      </a:cubicBezTo>
                      <a:cubicBezTo>
                        <a:pt x="12" y="349"/>
                        <a:pt x="0" y="308"/>
                        <a:pt x="23" y="285"/>
                      </a:cubicBezTo>
                      <a:cubicBezTo>
                        <a:pt x="35" y="273"/>
                        <a:pt x="66" y="242"/>
                        <a:pt x="78" y="230"/>
                      </a:cubicBezTo>
                      <a:cubicBezTo>
                        <a:pt x="91" y="209"/>
                        <a:pt x="102" y="186"/>
                        <a:pt x="99" y="160"/>
                      </a:cubicBezTo>
                      <a:cubicBezTo>
                        <a:pt x="89" y="140"/>
                        <a:pt x="42" y="114"/>
                        <a:pt x="44" y="98"/>
                      </a:cubicBezTo>
                      <a:cubicBezTo>
                        <a:pt x="53" y="86"/>
                        <a:pt x="88" y="70"/>
                        <a:pt x="113" y="63"/>
                      </a:cubicBezTo>
                      <a:cubicBezTo>
                        <a:pt x="136" y="47"/>
                        <a:pt x="196" y="56"/>
                        <a:pt x="196" y="56"/>
                      </a:cubicBezTo>
                    </a:path>
                  </a:pathLst>
                </a:custGeom>
                <a:solidFill>
                  <a:srgbClr val="808080"/>
                </a:solidFill>
                <a:ln w="9525">
                  <a:solidFill>
                    <a:schemeClr val="tx1"/>
                  </a:solidFill>
                  <a:round/>
                  <a:headEnd/>
                  <a:tailEnd/>
                </a:ln>
              </p:spPr>
              <p:txBody>
                <a:bodyPr>
                  <a:prstTxWarp prst="textNoShape">
                    <a:avLst/>
                  </a:prstTxWarp>
                </a:bodyPr>
                <a:lstStyle/>
                <a:p>
                  <a:endParaRPr lang="ja-JP" altLang="en-US">
                    <a:latin typeface="+mn-ea"/>
                    <a:ea typeface="+mn-ea"/>
                  </a:endParaRPr>
                </a:p>
              </p:txBody>
            </p:sp>
            <p:sp>
              <p:nvSpPr>
                <p:cNvPr id="35" name="Oval 183">
                  <a:extLst>
                    <a:ext uri="{FF2B5EF4-FFF2-40B4-BE49-F238E27FC236}">
                      <a16:creationId xmlns:a16="http://schemas.microsoft.com/office/drawing/2014/main" id="{A10F6D08-1627-2142-8924-19B2F3CBDA25}"/>
                    </a:ext>
                  </a:extLst>
                </p:cNvPr>
                <p:cNvSpPr>
                  <a:spLocks noChangeArrowheads="1"/>
                </p:cNvSpPr>
                <p:nvPr/>
              </p:nvSpPr>
              <p:spPr bwMode="auto">
                <a:xfrm>
                  <a:off x="2200" y="3385"/>
                  <a:ext cx="136" cy="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ja-JP" altLang="en-US">
                    <a:latin typeface="+mn-ea"/>
                    <a:ea typeface="+mn-ea"/>
                    <a:cs typeface="ＭＳ Ｐゴシック" pitchFamily="-84" charset="-128"/>
                  </a:endParaRPr>
                </a:p>
              </p:txBody>
            </p:sp>
          </p:grpSp>
        </p:grpSp>
      </p:grpSp>
      <p:grpSp>
        <p:nvGrpSpPr>
          <p:cNvPr id="41" name="Group 177">
            <a:extLst>
              <a:ext uri="{FF2B5EF4-FFF2-40B4-BE49-F238E27FC236}">
                <a16:creationId xmlns:a16="http://schemas.microsoft.com/office/drawing/2014/main" id="{5A1B6C4D-E0FD-3247-A2F6-07D2D853A4B9}"/>
              </a:ext>
            </a:extLst>
          </p:cNvPr>
          <p:cNvGrpSpPr>
            <a:grpSpLocks/>
          </p:cNvGrpSpPr>
          <p:nvPr/>
        </p:nvGrpSpPr>
        <p:grpSpPr bwMode="auto">
          <a:xfrm>
            <a:off x="4589596" y="4381803"/>
            <a:ext cx="882518" cy="677231"/>
            <a:chOff x="1941" y="3143"/>
            <a:chExt cx="675" cy="558"/>
          </a:xfrm>
        </p:grpSpPr>
        <p:sp>
          <p:nvSpPr>
            <p:cNvPr id="48" name="Freeform 175">
              <a:extLst>
                <a:ext uri="{FF2B5EF4-FFF2-40B4-BE49-F238E27FC236}">
                  <a16:creationId xmlns:a16="http://schemas.microsoft.com/office/drawing/2014/main" id="{82367D40-66A8-D748-ACA5-3C56F6804DCC}"/>
                </a:ext>
              </a:extLst>
            </p:cNvPr>
            <p:cNvSpPr>
              <a:spLocks/>
            </p:cNvSpPr>
            <p:nvPr/>
          </p:nvSpPr>
          <p:spPr bwMode="auto">
            <a:xfrm>
              <a:off x="1941" y="3143"/>
              <a:ext cx="675" cy="558"/>
            </a:xfrm>
            <a:custGeom>
              <a:avLst/>
              <a:gdLst>
                <a:gd name="T0" fmla="*/ 217 w 675"/>
                <a:gd name="T1" fmla="*/ 56 h 558"/>
                <a:gd name="T2" fmla="*/ 280 w 675"/>
                <a:gd name="T3" fmla="*/ 1 h 558"/>
                <a:gd name="T4" fmla="*/ 370 w 675"/>
                <a:gd name="T5" fmla="*/ 8 h 558"/>
                <a:gd name="T6" fmla="*/ 412 w 675"/>
                <a:gd name="T7" fmla="*/ 35 h 558"/>
                <a:gd name="T8" fmla="*/ 467 w 675"/>
                <a:gd name="T9" fmla="*/ 188 h 558"/>
                <a:gd name="T10" fmla="*/ 634 w 675"/>
                <a:gd name="T11" fmla="*/ 244 h 558"/>
                <a:gd name="T12" fmla="*/ 675 w 675"/>
                <a:gd name="T13" fmla="*/ 292 h 558"/>
                <a:gd name="T14" fmla="*/ 543 w 675"/>
                <a:gd name="T15" fmla="*/ 403 h 558"/>
                <a:gd name="T16" fmla="*/ 412 w 675"/>
                <a:gd name="T17" fmla="*/ 542 h 558"/>
                <a:gd name="T18" fmla="*/ 335 w 675"/>
                <a:gd name="T19" fmla="*/ 466 h 558"/>
                <a:gd name="T20" fmla="*/ 301 w 675"/>
                <a:gd name="T21" fmla="*/ 403 h 558"/>
                <a:gd name="T22" fmla="*/ 196 w 675"/>
                <a:gd name="T23" fmla="*/ 382 h 558"/>
                <a:gd name="T24" fmla="*/ 106 w 675"/>
                <a:gd name="T25" fmla="*/ 424 h 558"/>
                <a:gd name="T26" fmla="*/ 9 w 675"/>
                <a:gd name="T27" fmla="*/ 382 h 558"/>
                <a:gd name="T28" fmla="*/ 23 w 675"/>
                <a:gd name="T29" fmla="*/ 285 h 558"/>
                <a:gd name="T30" fmla="*/ 78 w 675"/>
                <a:gd name="T31" fmla="*/ 230 h 558"/>
                <a:gd name="T32" fmla="*/ 99 w 675"/>
                <a:gd name="T33" fmla="*/ 160 h 558"/>
                <a:gd name="T34" fmla="*/ 44 w 675"/>
                <a:gd name="T35" fmla="*/ 98 h 558"/>
                <a:gd name="T36" fmla="*/ 113 w 675"/>
                <a:gd name="T37" fmla="*/ 63 h 558"/>
                <a:gd name="T38" fmla="*/ 196 w 675"/>
                <a:gd name="T39" fmla="*/ 56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5"/>
                <a:gd name="T61" fmla="*/ 0 h 558"/>
                <a:gd name="T62" fmla="*/ 675 w 675"/>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5" h="558">
                  <a:moveTo>
                    <a:pt x="217" y="56"/>
                  </a:moveTo>
                  <a:cubicBezTo>
                    <a:pt x="236" y="44"/>
                    <a:pt x="280" y="1"/>
                    <a:pt x="280" y="1"/>
                  </a:cubicBezTo>
                  <a:cubicBezTo>
                    <a:pt x="310" y="3"/>
                    <a:pt x="341" y="0"/>
                    <a:pt x="370" y="8"/>
                  </a:cubicBezTo>
                  <a:cubicBezTo>
                    <a:pt x="386" y="12"/>
                    <a:pt x="412" y="35"/>
                    <a:pt x="412" y="35"/>
                  </a:cubicBezTo>
                  <a:cubicBezTo>
                    <a:pt x="433" y="97"/>
                    <a:pt x="445" y="38"/>
                    <a:pt x="467" y="188"/>
                  </a:cubicBezTo>
                  <a:cubicBezTo>
                    <a:pt x="481" y="286"/>
                    <a:pt x="563" y="239"/>
                    <a:pt x="634" y="244"/>
                  </a:cubicBezTo>
                  <a:cubicBezTo>
                    <a:pt x="661" y="254"/>
                    <a:pt x="666" y="265"/>
                    <a:pt x="675" y="292"/>
                  </a:cubicBezTo>
                  <a:cubicBezTo>
                    <a:pt x="660" y="318"/>
                    <a:pt x="586" y="366"/>
                    <a:pt x="543" y="403"/>
                  </a:cubicBezTo>
                  <a:cubicBezTo>
                    <a:pt x="521" y="558"/>
                    <a:pt x="567" y="552"/>
                    <a:pt x="412" y="542"/>
                  </a:cubicBezTo>
                  <a:cubicBezTo>
                    <a:pt x="372" y="529"/>
                    <a:pt x="366" y="495"/>
                    <a:pt x="335" y="466"/>
                  </a:cubicBezTo>
                  <a:cubicBezTo>
                    <a:pt x="326" y="439"/>
                    <a:pt x="313" y="429"/>
                    <a:pt x="301" y="403"/>
                  </a:cubicBezTo>
                  <a:cubicBezTo>
                    <a:pt x="273" y="388"/>
                    <a:pt x="232" y="375"/>
                    <a:pt x="196" y="382"/>
                  </a:cubicBezTo>
                  <a:cubicBezTo>
                    <a:pt x="169" y="391"/>
                    <a:pt x="133" y="423"/>
                    <a:pt x="106" y="424"/>
                  </a:cubicBezTo>
                  <a:cubicBezTo>
                    <a:pt x="51" y="417"/>
                    <a:pt x="45" y="418"/>
                    <a:pt x="9" y="382"/>
                  </a:cubicBezTo>
                  <a:cubicBezTo>
                    <a:pt x="12" y="349"/>
                    <a:pt x="0" y="308"/>
                    <a:pt x="23" y="285"/>
                  </a:cubicBezTo>
                  <a:cubicBezTo>
                    <a:pt x="35" y="273"/>
                    <a:pt x="66" y="242"/>
                    <a:pt x="78" y="230"/>
                  </a:cubicBezTo>
                  <a:cubicBezTo>
                    <a:pt x="91" y="209"/>
                    <a:pt x="102" y="186"/>
                    <a:pt x="99" y="160"/>
                  </a:cubicBezTo>
                  <a:cubicBezTo>
                    <a:pt x="89" y="140"/>
                    <a:pt x="42" y="114"/>
                    <a:pt x="44" y="98"/>
                  </a:cubicBezTo>
                  <a:cubicBezTo>
                    <a:pt x="53" y="86"/>
                    <a:pt x="88" y="70"/>
                    <a:pt x="113" y="63"/>
                  </a:cubicBezTo>
                  <a:cubicBezTo>
                    <a:pt x="136" y="47"/>
                    <a:pt x="196" y="56"/>
                    <a:pt x="196" y="56"/>
                  </a:cubicBezTo>
                </a:path>
              </a:pathLst>
            </a:custGeom>
            <a:solidFill>
              <a:srgbClr val="808080"/>
            </a:solidFill>
            <a:ln w="9525">
              <a:solidFill>
                <a:schemeClr val="tx1"/>
              </a:solidFill>
              <a:round/>
              <a:headEnd/>
              <a:tailEnd/>
            </a:ln>
          </p:spPr>
          <p:txBody>
            <a:bodyPr>
              <a:prstTxWarp prst="textNoShape">
                <a:avLst/>
              </a:prstTxWarp>
            </a:bodyPr>
            <a:lstStyle/>
            <a:p>
              <a:endParaRPr lang="ja-JP" altLang="en-US">
                <a:latin typeface="+mn-ea"/>
                <a:ea typeface="+mn-ea"/>
              </a:endParaRPr>
            </a:p>
          </p:txBody>
        </p:sp>
        <p:sp>
          <p:nvSpPr>
            <p:cNvPr id="49" name="Oval 176">
              <a:extLst>
                <a:ext uri="{FF2B5EF4-FFF2-40B4-BE49-F238E27FC236}">
                  <a16:creationId xmlns:a16="http://schemas.microsoft.com/office/drawing/2014/main" id="{BCC57193-2184-EE4A-95B4-5F41E4C7AAD2}"/>
                </a:ext>
              </a:extLst>
            </p:cNvPr>
            <p:cNvSpPr>
              <a:spLocks noChangeArrowheads="1"/>
            </p:cNvSpPr>
            <p:nvPr/>
          </p:nvSpPr>
          <p:spPr bwMode="auto">
            <a:xfrm>
              <a:off x="2200" y="3385"/>
              <a:ext cx="136" cy="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ja-JP" altLang="en-US">
                <a:latin typeface="+mn-ea"/>
                <a:ea typeface="+mn-ea"/>
                <a:cs typeface="ＭＳ Ｐゴシック" pitchFamily="-84" charset="-128"/>
              </a:endParaRPr>
            </a:p>
          </p:txBody>
        </p:sp>
      </p:grpSp>
      <p:grpSp>
        <p:nvGrpSpPr>
          <p:cNvPr id="50" name="Group 177">
            <a:extLst>
              <a:ext uri="{FF2B5EF4-FFF2-40B4-BE49-F238E27FC236}">
                <a16:creationId xmlns:a16="http://schemas.microsoft.com/office/drawing/2014/main" id="{63369794-F7FD-1E44-9138-823CA330C836}"/>
              </a:ext>
            </a:extLst>
          </p:cNvPr>
          <p:cNvGrpSpPr>
            <a:grpSpLocks/>
          </p:cNvGrpSpPr>
          <p:nvPr/>
        </p:nvGrpSpPr>
        <p:grpSpPr bwMode="auto">
          <a:xfrm>
            <a:off x="2831810" y="4236578"/>
            <a:ext cx="882518" cy="677231"/>
            <a:chOff x="1941" y="3143"/>
            <a:chExt cx="675" cy="558"/>
          </a:xfrm>
        </p:grpSpPr>
        <p:sp>
          <p:nvSpPr>
            <p:cNvPr id="51" name="Freeform 175">
              <a:extLst>
                <a:ext uri="{FF2B5EF4-FFF2-40B4-BE49-F238E27FC236}">
                  <a16:creationId xmlns:a16="http://schemas.microsoft.com/office/drawing/2014/main" id="{06ECB01D-DBF9-7247-873C-F5DD8267F1C1}"/>
                </a:ext>
              </a:extLst>
            </p:cNvPr>
            <p:cNvSpPr>
              <a:spLocks/>
            </p:cNvSpPr>
            <p:nvPr/>
          </p:nvSpPr>
          <p:spPr bwMode="auto">
            <a:xfrm>
              <a:off x="1941" y="3143"/>
              <a:ext cx="675" cy="558"/>
            </a:xfrm>
            <a:custGeom>
              <a:avLst/>
              <a:gdLst>
                <a:gd name="T0" fmla="*/ 217 w 675"/>
                <a:gd name="T1" fmla="*/ 56 h 558"/>
                <a:gd name="T2" fmla="*/ 280 w 675"/>
                <a:gd name="T3" fmla="*/ 1 h 558"/>
                <a:gd name="T4" fmla="*/ 370 w 675"/>
                <a:gd name="T5" fmla="*/ 8 h 558"/>
                <a:gd name="T6" fmla="*/ 412 w 675"/>
                <a:gd name="T7" fmla="*/ 35 h 558"/>
                <a:gd name="T8" fmla="*/ 467 w 675"/>
                <a:gd name="T9" fmla="*/ 188 h 558"/>
                <a:gd name="T10" fmla="*/ 634 w 675"/>
                <a:gd name="T11" fmla="*/ 244 h 558"/>
                <a:gd name="T12" fmla="*/ 675 w 675"/>
                <a:gd name="T13" fmla="*/ 292 h 558"/>
                <a:gd name="T14" fmla="*/ 543 w 675"/>
                <a:gd name="T15" fmla="*/ 403 h 558"/>
                <a:gd name="T16" fmla="*/ 412 w 675"/>
                <a:gd name="T17" fmla="*/ 542 h 558"/>
                <a:gd name="T18" fmla="*/ 335 w 675"/>
                <a:gd name="T19" fmla="*/ 466 h 558"/>
                <a:gd name="T20" fmla="*/ 301 w 675"/>
                <a:gd name="T21" fmla="*/ 403 h 558"/>
                <a:gd name="T22" fmla="*/ 196 w 675"/>
                <a:gd name="T23" fmla="*/ 382 h 558"/>
                <a:gd name="T24" fmla="*/ 106 w 675"/>
                <a:gd name="T25" fmla="*/ 424 h 558"/>
                <a:gd name="T26" fmla="*/ 9 w 675"/>
                <a:gd name="T27" fmla="*/ 382 h 558"/>
                <a:gd name="T28" fmla="*/ 23 w 675"/>
                <a:gd name="T29" fmla="*/ 285 h 558"/>
                <a:gd name="T30" fmla="*/ 78 w 675"/>
                <a:gd name="T31" fmla="*/ 230 h 558"/>
                <a:gd name="T32" fmla="*/ 99 w 675"/>
                <a:gd name="T33" fmla="*/ 160 h 558"/>
                <a:gd name="T34" fmla="*/ 44 w 675"/>
                <a:gd name="T35" fmla="*/ 98 h 558"/>
                <a:gd name="T36" fmla="*/ 113 w 675"/>
                <a:gd name="T37" fmla="*/ 63 h 558"/>
                <a:gd name="T38" fmla="*/ 196 w 675"/>
                <a:gd name="T39" fmla="*/ 56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5"/>
                <a:gd name="T61" fmla="*/ 0 h 558"/>
                <a:gd name="T62" fmla="*/ 675 w 675"/>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5" h="558">
                  <a:moveTo>
                    <a:pt x="217" y="56"/>
                  </a:moveTo>
                  <a:cubicBezTo>
                    <a:pt x="236" y="44"/>
                    <a:pt x="280" y="1"/>
                    <a:pt x="280" y="1"/>
                  </a:cubicBezTo>
                  <a:cubicBezTo>
                    <a:pt x="310" y="3"/>
                    <a:pt x="341" y="0"/>
                    <a:pt x="370" y="8"/>
                  </a:cubicBezTo>
                  <a:cubicBezTo>
                    <a:pt x="386" y="12"/>
                    <a:pt x="412" y="35"/>
                    <a:pt x="412" y="35"/>
                  </a:cubicBezTo>
                  <a:cubicBezTo>
                    <a:pt x="433" y="97"/>
                    <a:pt x="445" y="38"/>
                    <a:pt x="467" y="188"/>
                  </a:cubicBezTo>
                  <a:cubicBezTo>
                    <a:pt x="481" y="286"/>
                    <a:pt x="563" y="239"/>
                    <a:pt x="634" y="244"/>
                  </a:cubicBezTo>
                  <a:cubicBezTo>
                    <a:pt x="661" y="254"/>
                    <a:pt x="666" y="265"/>
                    <a:pt x="675" y="292"/>
                  </a:cubicBezTo>
                  <a:cubicBezTo>
                    <a:pt x="660" y="318"/>
                    <a:pt x="586" y="366"/>
                    <a:pt x="543" y="403"/>
                  </a:cubicBezTo>
                  <a:cubicBezTo>
                    <a:pt x="521" y="558"/>
                    <a:pt x="567" y="552"/>
                    <a:pt x="412" y="542"/>
                  </a:cubicBezTo>
                  <a:cubicBezTo>
                    <a:pt x="372" y="529"/>
                    <a:pt x="366" y="495"/>
                    <a:pt x="335" y="466"/>
                  </a:cubicBezTo>
                  <a:cubicBezTo>
                    <a:pt x="326" y="439"/>
                    <a:pt x="313" y="429"/>
                    <a:pt x="301" y="403"/>
                  </a:cubicBezTo>
                  <a:cubicBezTo>
                    <a:pt x="273" y="388"/>
                    <a:pt x="232" y="375"/>
                    <a:pt x="196" y="382"/>
                  </a:cubicBezTo>
                  <a:cubicBezTo>
                    <a:pt x="169" y="391"/>
                    <a:pt x="133" y="423"/>
                    <a:pt x="106" y="424"/>
                  </a:cubicBezTo>
                  <a:cubicBezTo>
                    <a:pt x="51" y="417"/>
                    <a:pt x="45" y="418"/>
                    <a:pt x="9" y="382"/>
                  </a:cubicBezTo>
                  <a:cubicBezTo>
                    <a:pt x="12" y="349"/>
                    <a:pt x="0" y="308"/>
                    <a:pt x="23" y="285"/>
                  </a:cubicBezTo>
                  <a:cubicBezTo>
                    <a:pt x="35" y="273"/>
                    <a:pt x="66" y="242"/>
                    <a:pt x="78" y="230"/>
                  </a:cubicBezTo>
                  <a:cubicBezTo>
                    <a:pt x="91" y="209"/>
                    <a:pt x="102" y="186"/>
                    <a:pt x="99" y="160"/>
                  </a:cubicBezTo>
                  <a:cubicBezTo>
                    <a:pt x="89" y="140"/>
                    <a:pt x="42" y="114"/>
                    <a:pt x="44" y="98"/>
                  </a:cubicBezTo>
                  <a:cubicBezTo>
                    <a:pt x="53" y="86"/>
                    <a:pt x="88" y="70"/>
                    <a:pt x="113" y="63"/>
                  </a:cubicBezTo>
                  <a:cubicBezTo>
                    <a:pt x="136" y="47"/>
                    <a:pt x="196" y="56"/>
                    <a:pt x="196" y="56"/>
                  </a:cubicBezTo>
                </a:path>
              </a:pathLst>
            </a:custGeom>
            <a:solidFill>
              <a:schemeClr val="accent4">
                <a:lumMod val="75000"/>
              </a:schemeClr>
            </a:solidFill>
            <a:ln w="9525">
              <a:solidFill>
                <a:schemeClr val="tx1"/>
              </a:solidFill>
              <a:round/>
              <a:headEnd/>
              <a:tailEnd/>
            </a:ln>
          </p:spPr>
          <p:txBody>
            <a:bodyPr>
              <a:prstTxWarp prst="textNoShape">
                <a:avLst/>
              </a:prstTxWarp>
            </a:bodyPr>
            <a:lstStyle/>
            <a:p>
              <a:endParaRPr lang="ja-JP" altLang="en-US">
                <a:latin typeface="+mn-ea"/>
                <a:ea typeface="+mn-ea"/>
              </a:endParaRPr>
            </a:p>
          </p:txBody>
        </p:sp>
        <p:sp>
          <p:nvSpPr>
            <p:cNvPr id="52" name="Oval 176">
              <a:extLst>
                <a:ext uri="{FF2B5EF4-FFF2-40B4-BE49-F238E27FC236}">
                  <a16:creationId xmlns:a16="http://schemas.microsoft.com/office/drawing/2014/main" id="{AF91E98B-0299-AD49-961C-A2526F700535}"/>
                </a:ext>
              </a:extLst>
            </p:cNvPr>
            <p:cNvSpPr>
              <a:spLocks noChangeArrowheads="1"/>
            </p:cNvSpPr>
            <p:nvPr/>
          </p:nvSpPr>
          <p:spPr bwMode="auto">
            <a:xfrm>
              <a:off x="2200" y="3385"/>
              <a:ext cx="136" cy="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ja-JP" altLang="en-US">
                <a:latin typeface="+mn-ea"/>
                <a:ea typeface="+mn-ea"/>
                <a:cs typeface="ＭＳ Ｐゴシック" pitchFamily="-84" charset="-128"/>
              </a:endParaRPr>
            </a:p>
          </p:txBody>
        </p:sp>
      </p:grpSp>
      <p:sp>
        <p:nvSpPr>
          <p:cNvPr id="53" name="テキスト ボックス 52">
            <a:extLst>
              <a:ext uri="{FF2B5EF4-FFF2-40B4-BE49-F238E27FC236}">
                <a16:creationId xmlns:a16="http://schemas.microsoft.com/office/drawing/2014/main" id="{33E9F3D6-8E86-7D43-A1AC-CA30C35F96A8}"/>
              </a:ext>
            </a:extLst>
          </p:cNvPr>
          <p:cNvSpPr txBox="1"/>
          <p:nvPr/>
        </p:nvSpPr>
        <p:spPr>
          <a:xfrm>
            <a:off x="1444802" y="2624981"/>
            <a:ext cx="553998" cy="1323439"/>
          </a:xfrm>
          <a:prstGeom prst="rect">
            <a:avLst/>
          </a:prstGeom>
          <a:noFill/>
        </p:spPr>
        <p:txBody>
          <a:bodyPr vert="eaVert" wrap="none" rtlCol="0">
            <a:spAutoFit/>
          </a:bodyPr>
          <a:lstStyle/>
          <a:p>
            <a:r>
              <a:rPr kumimoji="1" lang="ja-JP" altLang="en-US" sz="2400"/>
              <a:t>正常細胞</a:t>
            </a:r>
          </a:p>
        </p:txBody>
      </p:sp>
      <p:sp>
        <p:nvSpPr>
          <p:cNvPr id="54" name="テキスト ボックス 53">
            <a:extLst>
              <a:ext uri="{FF2B5EF4-FFF2-40B4-BE49-F238E27FC236}">
                <a16:creationId xmlns:a16="http://schemas.microsoft.com/office/drawing/2014/main" id="{59A99792-959F-AD40-B4A4-33457584E792}"/>
              </a:ext>
            </a:extLst>
          </p:cNvPr>
          <p:cNvSpPr txBox="1"/>
          <p:nvPr/>
        </p:nvSpPr>
        <p:spPr>
          <a:xfrm>
            <a:off x="2996070" y="2591795"/>
            <a:ext cx="553998" cy="1323439"/>
          </a:xfrm>
          <a:prstGeom prst="rect">
            <a:avLst/>
          </a:prstGeom>
          <a:noFill/>
        </p:spPr>
        <p:txBody>
          <a:bodyPr vert="eaVert" wrap="none" rtlCol="0">
            <a:spAutoFit/>
          </a:bodyPr>
          <a:lstStyle/>
          <a:p>
            <a:r>
              <a:rPr kumimoji="1" lang="ja-JP" altLang="en-US" sz="2400"/>
              <a:t>突然変異</a:t>
            </a:r>
          </a:p>
        </p:txBody>
      </p:sp>
      <p:sp>
        <p:nvSpPr>
          <p:cNvPr id="55" name="テキスト ボックス 54">
            <a:extLst>
              <a:ext uri="{FF2B5EF4-FFF2-40B4-BE49-F238E27FC236}">
                <a16:creationId xmlns:a16="http://schemas.microsoft.com/office/drawing/2014/main" id="{BA60D2C3-650A-D64C-9800-9EE1997039F2}"/>
              </a:ext>
            </a:extLst>
          </p:cNvPr>
          <p:cNvSpPr txBox="1"/>
          <p:nvPr/>
        </p:nvSpPr>
        <p:spPr>
          <a:xfrm>
            <a:off x="4604200" y="2568629"/>
            <a:ext cx="553998" cy="1323439"/>
          </a:xfrm>
          <a:prstGeom prst="rect">
            <a:avLst/>
          </a:prstGeom>
          <a:noFill/>
        </p:spPr>
        <p:txBody>
          <a:bodyPr vert="eaVert" wrap="none" rtlCol="0">
            <a:spAutoFit/>
          </a:bodyPr>
          <a:lstStyle/>
          <a:p>
            <a:r>
              <a:rPr kumimoji="1" lang="ja-JP" altLang="en-US" sz="2400"/>
              <a:t>がん細胞</a:t>
            </a:r>
          </a:p>
        </p:txBody>
      </p:sp>
      <p:sp>
        <p:nvSpPr>
          <p:cNvPr id="56" name="テキスト ボックス 55">
            <a:extLst>
              <a:ext uri="{FF2B5EF4-FFF2-40B4-BE49-F238E27FC236}">
                <a16:creationId xmlns:a16="http://schemas.microsoft.com/office/drawing/2014/main" id="{C49434A1-C8E2-6745-BA49-FF8387DFEC6C}"/>
              </a:ext>
            </a:extLst>
          </p:cNvPr>
          <p:cNvSpPr txBox="1"/>
          <p:nvPr/>
        </p:nvSpPr>
        <p:spPr>
          <a:xfrm>
            <a:off x="6154998" y="2961710"/>
            <a:ext cx="553998" cy="707886"/>
          </a:xfrm>
          <a:prstGeom prst="rect">
            <a:avLst/>
          </a:prstGeom>
          <a:noFill/>
        </p:spPr>
        <p:txBody>
          <a:bodyPr vert="eaVert" wrap="none" rtlCol="0">
            <a:spAutoFit/>
          </a:bodyPr>
          <a:lstStyle/>
          <a:p>
            <a:r>
              <a:rPr kumimoji="1" lang="ja-JP" altLang="en-US" sz="2400"/>
              <a:t>がん</a:t>
            </a:r>
          </a:p>
        </p:txBody>
      </p:sp>
      <p:sp>
        <p:nvSpPr>
          <p:cNvPr id="57" name="テキスト ボックス 56">
            <a:extLst>
              <a:ext uri="{FF2B5EF4-FFF2-40B4-BE49-F238E27FC236}">
                <a16:creationId xmlns:a16="http://schemas.microsoft.com/office/drawing/2014/main" id="{66372BA4-E9F7-6B4E-B898-7FD0BD8F60C0}"/>
              </a:ext>
            </a:extLst>
          </p:cNvPr>
          <p:cNvSpPr txBox="1"/>
          <p:nvPr/>
        </p:nvSpPr>
        <p:spPr>
          <a:xfrm>
            <a:off x="5390329" y="3400302"/>
            <a:ext cx="553998" cy="707886"/>
          </a:xfrm>
          <a:prstGeom prst="rect">
            <a:avLst/>
          </a:prstGeom>
          <a:noFill/>
        </p:spPr>
        <p:txBody>
          <a:bodyPr vert="eaVert" wrap="none" rtlCol="0">
            <a:spAutoFit/>
          </a:bodyPr>
          <a:lstStyle/>
          <a:p>
            <a:r>
              <a:rPr kumimoji="1" lang="ja-JP" altLang="en-US" sz="2400"/>
              <a:t>増殖</a:t>
            </a:r>
          </a:p>
        </p:txBody>
      </p:sp>
      <p:sp>
        <p:nvSpPr>
          <p:cNvPr id="58" name="テキスト ボックス 57">
            <a:extLst>
              <a:ext uri="{FF2B5EF4-FFF2-40B4-BE49-F238E27FC236}">
                <a16:creationId xmlns:a16="http://schemas.microsoft.com/office/drawing/2014/main" id="{AA37ABC1-6935-8B4A-AC65-9BBDF8AC0B1F}"/>
              </a:ext>
            </a:extLst>
          </p:cNvPr>
          <p:cNvSpPr txBox="1"/>
          <p:nvPr/>
        </p:nvSpPr>
        <p:spPr>
          <a:xfrm>
            <a:off x="3777906" y="3922703"/>
            <a:ext cx="738664" cy="2433647"/>
          </a:xfrm>
          <a:prstGeom prst="rect">
            <a:avLst/>
          </a:prstGeom>
          <a:noFill/>
        </p:spPr>
        <p:txBody>
          <a:bodyPr vert="eaVert" wrap="square" rtlCol="0">
            <a:spAutoFit/>
          </a:bodyPr>
          <a:lstStyle/>
          <a:p>
            <a:r>
              <a:rPr kumimoji="1" lang="ja-JP" altLang="en-US"/>
              <a:t>いくつかの遺伝子異常が蓄積</a:t>
            </a:r>
          </a:p>
        </p:txBody>
      </p:sp>
      <p:sp>
        <p:nvSpPr>
          <p:cNvPr id="60" name="テキスト ボックス 59">
            <a:extLst>
              <a:ext uri="{FF2B5EF4-FFF2-40B4-BE49-F238E27FC236}">
                <a16:creationId xmlns:a16="http://schemas.microsoft.com/office/drawing/2014/main" id="{7580F2D8-EF10-884D-B327-066F45515432}"/>
              </a:ext>
            </a:extLst>
          </p:cNvPr>
          <p:cNvSpPr txBox="1"/>
          <p:nvPr/>
        </p:nvSpPr>
        <p:spPr>
          <a:xfrm>
            <a:off x="3170435" y="1526247"/>
            <a:ext cx="2031325" cy="646331"/>
          </a:xfrm>
          <a:prstGeom prst="rect">
            <a:avLst/>
          </a:prstGeom>
          <a:noFill/>
        </p:spPr>
        <p:txBody>
          <a:bodyPr wrap="none" rtlCol="0">
            <a:spAutoFit/>
          </a:bodyPr>
          <a:lstStyle/>
          <a:p>
            <a:pPr algn="ctr"/>
            <a:r>
              <a:rPr kumimoji="1" lang="ja-JP" altLang="en-US"/>
              <a:t>細胞死</a:t>
            </a:r>
            <a:endParaRPr kumimoji="1" lang="en-US" altLang="ja-JP" dirty="0"/>
          </a:p>
          <a:p>
            <a:pPr algn="ctr"/>
            <a:r>
              <a:rPr lang="ja-JP" altLang="en-US"/>
              <a:t>（アポトーシス）</a:t>
            </a:r>
            <a:endParaRPr kumimoji="1" lang="ja-JP" altLang="en-US"/>
          </a:p>
        </p:txBody>
      </p:sp>
      <p:sp>
        <p:nvSpPr>
          <p:cNvPr id="61" name="テキスト ボックス 60">
            <a:extLst>
              <a:ext uri="{FF2B5EF4-FFF2-40B4-BE49-F238E27FC236}">
                <a16:creationId xmlns:a16="http://schemas.microsoft.com/office/drawing/2014/main" id="{E0720742-8D80-1C46-9677-0C85E45164C6}"/>
              </a:ext>
            </a:extLst>
          </p:cNvPr>
          <p:cNvSpPr txBox="1"/>
          <p:nvPr/>
        </p:nvSpPr>
        <p:spPr>
          <a:xfrm>
            <a:off x="5300918" y="1820323"/>
            <a:ext cx="2262158" cy="369332"/>
          </a:xfrm>
          <a:prstGeom prst="rect">
            <a:avLst/>
          </a:prstGeom>
          <a:noFill/>
        </p:spPr>
        <p:txBody>
          <a:bodyPr wrap="none" rtlCol="0">
            <a:spAutoFit/>
          </a:bodyPr>
          <a:lstStyle/>
          <a:p>
            <a:r>
              <a:rPr kumimoji="1" lang="ja-JP" altLang="en-US"/>
              <a:t>免疫系等による排除</a:t>
            </a:r>
          </a:p>
        </p:txBody>
      </p:sp>
      <p:sp>
        <p:nvSpPr>
          <p:cNvPr id="62" name="右矢印 61">
            <a:extLst>
              <a:ext uri="{FF2B5EF4-FFF2-40B4-BE49-F238E27FC236}">
                <a16:creationId xmlns:a16="http://schemas.microsoft.com/office/drawing/2014/main" id="{E4144531-5B16-FE4A-881F-781337E30F66}"/>
              </a:ext>
            </a:extLst>
          </p:cNvPr>
          <p:cNvSpPr/>
          <p:nvPr/>
        </p:nvSpPr>
        <p:spPr>
          <a:xfrm>
            <a:off x="2100579" y="3144511"/>
            <a:ext cx="731231" cy="284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右矢印 62">
            <a:extLst>
              <a:ext uri="{FF2B5EF4-FFF2-40B4-BE49-F238E27FC236}">
                <a16:creationId xmlns:a16="http://schemas.microsoft.com/office/drawing/2014/main" id="{0CD6CC9B-EC1F-BB40-B332-EF84ECA4B3F9}"/>
              </a:ext>
            </a:extLst>
          </p:cNvPr>
          <p:cNvSpPr/>
          <p:nvPr/>
        </p:nvSpPr>
        <p:spPr>
          <a:xfrm>
            <a:off x="3711871" y="3144511"/>
            <a:ext cx="731231" cy="284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右矢印 63">
            <a:extLst>
              <a:ext uri="{FF2B5EF4-FFF2-40B4-BE49-F238E27FC236}">
                <a16:creationId xmlns:a16="http://schemas.microsoft.com/office/drawing/2014/main" id="{EE18EE4E-5B15-1A4E-929F-B077AB0CF70B}"/>
              </a:ext>
            </a:extLst>
          </p:cNvPr>
          <p:cNvSpPr/>
          <p:nvPr/>
        </p:nvSpPr>
        <p:spPr>
          <a:xfrm>
            <a:off x="5319296" y="3140705"/>
            <a:ext cx="731231" cy="284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矢印コネクタ 67">
            <a:extLst>
              <a:ext uri="{FF2B5EF4-FFF2-40B4-BE49-F238E27FC236}">
                <a16:creationId xmlns:a16="http://schemas.microsoft.com/office/drawing/2014/main" id="{6A604AEA-C933-AD44-B33E-D176A6942A5D}"/>
              </a:ext>
            </a:extLst>
          </p:cNvPr>
          <p:cNvCxnSpPr>
            <a:cxnSpLocks/>
            <a:stCxn id="54" idx="0"/>
          </p:cNvCxnSpPr>
          <p:nvPr/>
        </p:nvCxnSpPr>
        <p:spPr>
          <a:xfrm flipV="1">
            <a:off x="3273069" y="2172578"/>
            <a:ext cx="438802" cy="4192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a:extLst>
              <a:ext uri="{FF2B5EF4-FFF2-40B4-BE49-F238E27FC236}">
                <a16:creationId xmlns:a16="http://schemas.microsoft.com/office/drawing/2014/main" id="{7DC308E8-3900-9C44-8E66-51B11F7BC9F3}"/>
              </a:ext>
            </a:extLst>
          </p:cNvPr>
          <p:cNvCxnSpPr>
            <a:cxnSpLocks/>
          </p:cNvCxnSpPr>
          <p:nvPr/>
        </p:nvCxnSpPr>
        <p:spPr>
          <a:xfrm flipV="1">
            <a:off x="4905652" y="2145527"/>
            <a:ext cx="438802" cy="4192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23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12B4B34-0386-224D-876A-0F8707D3ABC9}"/>
              </a:ext>
            </a:extLst>
          </p:cNvPr>
          <p:cNvSpPr>
            <a:spLocks noGrp="1"/>
          </p:cNvSpPr>
          <p:nvPr>
            <p:ph type="title"/>
          </p:nvPr>
        </p:nvSpPr>
        <p:spPr/>
        <p:txBody>
          <a:bodyPr/>
          <a:lstStyle/>
          <a:p>
            <a:r>
              <a:rPr kumimoji="1" lang="ja-JP" altLang="en-US"/>
              <a:t>外部被ばくと内部被ばく</a:t>
            </a:r>
          </a:p>
        </p:txBody>
      </p:sp>
      <p:sp>
        <p:nvSpPr>
          <p:cNvPr id="2" name="スライド番号プレースホルダー 1">
            <a:extLst>
              <a:ext uri="{FF2B5EF4-FFF2-40B4-BE49-F238E27FC236}">
                <a16:creationId xmlns:a16="http://schemas.microsoft.com/office/drawing/2014/main" id="{C2AD2116-0A81-4D4A-B90F-BC48231741F3}"/>
              </a:ext>
            </a:extLst>
          </p:cNvPr>
          <p:cNvSpPr>
            <a:spLocks noGrp="1"/>
          </p:cNvSpPr>
          <p:nvPr>
            <p:ph type="sldNum" sz="quarter" idx="12"/>
          </p:nvPr>
        </p:nvSpPr>
        <p:spPr/>
        <p:txBody>
          <a:bodyPr/>
          <a:lstStyle/>
          <a:p>
            <a:fld id="{58DD1769-DAE9-6C4E-82F4-B62273FFA290}" type="slidenum">
              <a:rPr kumimoji="1" lang="ja-JP" altLang="en-US" smtClean="0"/>
              <a:t>2</a:t>
            </a:fld>
            <a:endParaRPr kumimoji="1" lang="ja-JP" altLang="en-US"/>
          </a:p>
        </p:txBody>
      </p:sp>
      <p:pic>
        <p:nvPicPr>
          <p:cNvPr id="5" name="図 4" descr="放射線災害イラスト_外部被ばく.png">
            <a:extLst>
              <a:ext uri="{FF2B5EF4-FFF2-40B4-BE49-F238E27FC236}">
                <a16:creationId xmlns:a16="http://schemas.microsoft.com/office/drawing/2014/main" id="{C130CAF0-9D17-8348-ADCC-605AEFE2C3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4894" y="2499297"/>
            <a:ext cx="1924003" cy="1924003"/>
          </a:xfrm>
          <a:prstGeom prst="rect">
            <a:avLst/>
          </a:prstGeom>
        </p:spPr>
      </p:pic>
      <p:pic>
        <p:nvPicPr>
          <p:cNvPr id="6" name="図 5" descr="放射線災害イラスト_内部被ばく.png">
            <a:extLst>
              <a:ext uri="{FF2B5EF4-FFF2-40B4-BE49-F238E27FC236}">
                <a16:creationId xmlns:a16="http://schemas.microsoft.com/office/drawing/2014/main" id="{09768987-5B05-2547-863C-243F9B4DBF0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72025" y="2622059"/>
            <a:ext cx="1678480" cy="1678480"/>
          </a:xfrm>
          <a:prstGeom prst="rect">
            <a:avLst/>
          </a:prstGeom>
        </p:spPr>
      </p:pic>
      <p:pic>
        <p:nvPicPr>
          <p:cNvPr id="8" name="コンテンツ プレースホルダ 3" descr="局所被ばく.png">
            <a:extLst>
              <a:ext uri="{FF2B5EF4-FFF2-40B4-BE49-F238E27FC236}">
                <a16:creationId xmlns:a16="http://schemas.microsoft.com/office/drawing/2014/main" id="{14D1D6BF-76CA-5D4A-A041-C844BB2DE8F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9249" r="9560"/>
          <a:stretch/>
        </p:blipFill>
        <p:spPr>
          <a:xfrm>
            <a:off x="1674183" y="4315804"/>
            <a:ext cx="1362263" cy="1435126"/>
          </a:xfrm>
          <a:prstGeom prst="rect">
            <a:avLst/>
          </a:prstGeom>
        </p:spPr>
      </p:pic>
      <p:sp>
        <p:nvSpPr>
          <p:cNvPr id="9" name="テキスト ボックス 8">
            <a:extLst>
              <a:ext uri="{FF2B5EF4-FFF2-40B4-BE49-F238E27FC236}">
                <a16:creationId xmlns:a16="http://schemas.microsoft.com/office/drawing/2014/main" id="{0ABFDBBC-C3C9-4347-B4EC-62201C705941}"/>
              </a:ext>
            </a:extLst>
          </p:cNvPr>
          <p:cNvSpPr txBox="1"/>
          <p:nvPr/>
        </p:nvSpPr>
        <p:spPr>
          <a:xfrm>
            <a:off x="628650" y="1483666"/>
            <a:ext cx="133882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a:t>外部被ばく</a:t>
            </a:r>
          </a:p>
        </p:txBody>
      </p:sp>
      <p:sp>
        <p:nvSpPr>
          <p:cNvPr id="10" name="テキスト ボックス 9">
            <a:extLst>
              <a:ext uri="{FF2B5EF4-FFF2-40B4-BE49-F238E27FC236}">
                <a16:creationId xmlns:a16="http://schemas.microsoft.com/office/drawing/2014/main" id="{F8616770-592D-314F-903C-49DFDA519666}"/>
              </a:ext>
            </a:extLst>
          </p:cNvPr>
          <p:cNvSpPr txBox="1"/>
          <p:nvPr/>
        </p:nvSpPr>
        <p:spPr>
          <a:xfrm>
            <a:off x="5018019" y="1471567"/>
            <a:ext cx="1338828"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a:t>内</a:t>
            </a:r>
            <a:r>
              <a:rPr kumimoji="1" lang="ja-JP" altLang="en-US"/>
              <a:t>部被ばく</a:t>
            </a:r>
          </a:p>
        </p:txBody>
      </p:sp>
      <p:sp>
        <p:nvSpPr>
          <p:cNvPr id="15" name="テキスト ボックス 14">
            <a:extLst>
              <a:ext uri="{FF2B5EF4-FFF2-40B4-BE49-F238E27FC236}">
                <a16:creationId xmlns:a16="http://schemas.microsoft.com/office/drawing/2014/main" id="{D1C807E0-3456-FF45-A6AD-AD0CCCF6E609}"/>
              </a:ext>
            </a:extLst>
          </p:cNvPr>
          <p:cNvSpPr txBox="1"/>
          <p:nvPr/>
        </p:nvSpPr>
        <p:spPr>
          <a:xfrm>
            <a:off x="628650" y="1974801"/>
            <a:ext cx="3574075"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000000"/>
                </a:solidFill>
                <a:effectLst/>
                <a:uLnTx/>
                <a:uFillTx/>
                <a:latin typeface="+mn-ea"/>
                <a:ea typeface="+mn-ea"/>
              </a:rPr>
              <a:t>外部被ばくとは、</a:t>
            </a:r>
            <a:r>
              <a:rPr kumimoji="1" lang="ja-JP" altLang="en-US" sz="1400" b="0" i="0" u="none" strike="noStrike" kern="0" cap="none" spc="0" normalizeH="0" baseline="0" noProof="0" dirty="0">
                <a:ln>
                  <a:noFill/>
                </a:ln>
                <a:solidFill>
                  <a:srgbClr val="FF0000"/>
                </a:solidFill>
                <a:effectLst/>
                <a:uLnTx/>
                <a:uFillTx/>
                <a:latin typeface="+mn-ea"/>
                <a:ea typeface="+mn-ea"/>
              </a:rPr>
              <a:t>放射性物質（線源）から放出される放射線を体の外から浴びる</a:t>
            </a:r>
            <a:r>
              <a:rPr kumimoji="1" lang="ja-JP" altLang="en-US" sz="1400" b="0" i="0" u="none" strike="noStrike" kern="0" cap="none" spc="0" normalizeH="0" baseline="0" noProof="0" dirty="0">
                <a:ln>
                  <a:noFill/>
                </a:ln>
                <a:solidFill>
                  <a:srgbClr val="000000"/>
                </a:solidFill>
                <a:effectLst/>
                <a:uLnTx/>
                <a:uFillTx/>
                <a:latin typeface="+mn-ea"/>
                <a:ea typeface="+mn-ea"/>
              </a:rPr>
              <a:t>こと。</a:t>
            </a:r>
            <a:endParaRPr kumimoji="1" lang="en-US" altLang="ja-JP" sz="1400" b="0" i="0" u="none" strike="noStrike" kern="0" cap="none" spc="0" normalizeH="0" baseline="0" noProof="0" dirty="0">
              <a:ln>
                <a:noFill/>
              </a:ln>
              <a:solidFill>
                <a:srgbClr val="000000"/>
              </a:solidFill>
              <a:effectLst/>
              <a:uLnTx/>
              <a:uFillTx/>
              <a:latin typeface="+mn-ea"/>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n-ea"/>
                <a:ea typeface="+mn-ea"/>
              </a:rPr>
              <a:t>被ばく後、身体には放射線は残らない。</a:t>
            </a:r>
            <a:endParaRPr kumimoji="1" lang="ja-JP" altLang="en-US" sz="1400" b="0" i="0" u="none" strike="noStrike" kern="0" cap="none" spc="0" normalizeH="0" baseline="0" noProof="0" dirty="0">
              <a:ln>
                <a:noFill/>
              </a:ln>
              <a:solidFill>
                <a:srgbClr val="000000"/>
              </a:solidFill>
              <a:effectLst/>
              <a:uLnTx/>
              <a:uFillTx/>
              <a:latin typeface="+mn-ea"/>
              <a:ea typeface="+mn-ea"/>
            </a:endParaRPr>
          </a:p>
        </p:txBody>
      </p:sp>
      <p:sp>
        <p:nvSpPr>
          <p:cNvPr id="16" name="テキスト ボックス 15">
            <a:extLst>
              <a:ext uri="{FF2B5EF4-FFF2-40B4-BE49-F238E27FC236}">
                <a16:creationId xmlns:a16="http://schemas.microsoft.com/office/drawing/2014/main" id="{F8FDBE84-19B1-2743-90B7-01B1A1E7EC7D}"/>
              </a:ext>
            </a:extLst>
          </p:cNvPr>
          <p:cNvSpPr txBox="1"/>
          <p:nvPr/>
        </p:nvSpPr>
        <p:spPr>
          <a:xfrm>
            <a:off x="5018019" y="1974801"/>
            <a:ext cx="3742003"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effectLst/>
                <a:uLnTx/>
                <a:uFillTx/>
                <a:latin typeface="+mn-ea"/>
                <a:ea typeface="+mn-ea"/>
              </a:rPr>
              <a:t>内部被ばくとは、身体に取り込んだ放射性物質からの放射線を体内で浴びること。</a:t>
            </a:r>
          </a:p>
        </p:txBody>
      </p:sp>
      <p:sp>
        <p:nvSpPr>
          <p:cNvPr id="18" name="テキスト ボックス 17">
            <a:extLst>
              <a:ext uri="{FF2B5EF4-FFF2-40B4-BE49-F238E27FC236}">
                <a16:creationId xmlns:a16="http://schemas.microsoft.com/office/drawing/2014/main" id="{66C3CC85-BBF0-FB4F-A8EB-D09EF5EF1284}"/>
              </a:ext>
            </a:extLst>
          </p:cNvPr>
          <p:cNvSpPr txBox="1"/>
          <p:nvPr/>
        </p:nvSpPr>
        <p:spPr>
          <a:xfrm>
            <a:off x="6450505" y="2883669"/>
            <a:ext cx="1909497" cy="954107"/>
          </a:xfrm>
          <a:prstGeom prst="rect">
            <a:avLst/>
          </a:prstGeom>
          <a:noFill/>
        </p:spPr>
        <p:txBody>
          <a:bodyPr wrap="none" rtlCol="0">
            <a:spAutoFit/>
          </a:bodyPr>
          <a:lstStyle/>
          <a:p>
            <a:r>
              <a:rPr lang="ja-JP" altLang="en-US" sz="1400">
                <a:latin typeface="+mn-ea"/>
                <a:cs typeface="HG丸ｺﾞｼｯｸM-PRO"/>
              </a:rPr>
              <a:t>体内に取り込む経路</a:t>
            </a:r>
            <a:endParaRPr lang="en-US" altLang="ja-JP" sz="1400" dirty="0">
              <a:latin typeface="+mn-ea"/>
              <a:cs typeface="HG丸ｺﾞｼｯｸM-PRO"/>
            </a:endParaRPr>
          </a:p>
          <a:p>
            <a:pPr marL="285750" indent="-101600">
              <a:buFont typeface="Arial" panose="020B0604020202020204" pitchFamily="34" charset="0"/>
              <a:buChar char="•"/>
            </a:pPr>
            <a:r>
              <a:rPr lang="ja-JP" altLang="en-US" sz="1400">
                <a:latin typeface="+mn-ea"/>
                <a:cs typeface="HG丸ｺﾞｼｯｸM-PRO"/>
              </a:rPr>
              <a:t>吸入</a:t>
            </a:r>
            <a:r>
              <a:rPr lang="ja-JP" altLang="en-US" sz="1400" dirty="0">
                <a:latin typeface="+mn-ea"/>
                <a:cs typeface="HG丸ｺﾞｼｯｸM-PRO"/>
              </a:rPr>
              <a:t>摂取</a:t>
            </a:r>
            <a:endParaRPr lang="en-US" altLang="ja-JP" sz="1400" dirty="0">
              <a:latin typeface="+mn-ea"/>
              <a:cs typeface="HG丸ｺﾞｼｯｸM-PRO"/>
            </a:endParaRPr>
          </a:p>
          <a:p>
            <a:pPr marL="285750" indent="-101600">
              <a:buFont typeface="Arial" panose="020B0604020202020204" pitchFamily="34" charset="0"/>
              <a:buChar char="•"/>
            </a:pPr>
            <a:r>
              <a:rPr lang="ja-JP" altLang="en-US" sz="1400" dirty="0">
                <a:latin typeface="+mn-ea"/>
                <a:cs typeface="HG丸ｺﾞｼｯｸM-PRO"/>
              </a:rPr>
              <a:t>経口摂取</a:t>
            </a:r>
            <a:endParaRPr lang="en-US" altLang="ja-JP" sz="1400" dirty="0">
              <a:latin typeface="+mn-ea"/>
              <a:cs typeface="HG丸ｺﾞｼｯｸM-PRO"/>
            </a:endParaRPr>
          </a:p>
          <a:p>
            <a:pPr marL="285750" indent="-101600">
              <a:buFont typeface="Arial" panose="020B0604020202020204" pitchFamily="34" charset="0"/>
              <a:buChar char="•"/>
            </a:pPr>
            <a:r>
              <a:rPr lang="ja-JP" altLang="en-US" sz="1400" dirty="0">
                <a:latin typeface="+mn-ea"/>
                <a:cs typeface="HG丸ｺﾞｼｯｸM-PRO"/>
              </a:rPr>
              <a:t>経皮（創傷）吸収</a:t>
            </a:r>
          </a:p>
        </p:txBody>
      </p:sp>
      <p:grpSp>
        <p:nvGrpSpPr>
          <p:cNvPr id="19" name="グループ化 18">
            <a:extLst>
              <a:ext uri="{FF2B5EF4-FFF2-40B4-BE49-F238E27FC236}">
                <a16:creationId xmlns:a16="http://schemas.microsoft.com/office/drawing/2014/main" id="{13CD03E1-5E82-FB41-B99B-E6C3CFE77D97}"/>
              </a:ext>
            </a:extLst>
          </p:cNvPr>
          <p:cNvGrpSpPr/>
          <p:nvPr/>
        </p:nvGrpSpPr>
        <p:grpSpPr>
          <a:xfrm>
            <a:off x="3389529" y="4921732"/>
            <a:ext cx="1155088" cy="1387202"/>
            <a:chOff x="138574" y="1151750"/>
            <a:chExt cx="1636537" cy="1965397"/>
          </a:xfrm>
        </p:grpSpPr>
        <p:grpSp>
          <p:nvGrpSpPr>
            <p:cNvPr id="20" name="図形グループ 17">
              <a:extLst>
                <a:ext uri="{FF2B5EF4-FFF2-40B4-BE49-F238E27FC236}">
                  <a16:creationId xmlns:a16="http://schemas.microsoft.com/office/drawing/2014/main" id="{7505053E-3217-4847-90A2-43207900D8AA}"/>
                </a:ext>
              </a:extLst>
            </p:cNvPr>
            <p:cNvGrpSpPr/>
            <p:nvPr/>
          </p:nvGrpSpPr>
          <p:grpSpPr>
            <a:xfrm>
              <a:off x="325535" y="1167048"/>
              <a:ext cx="1449576" cy="1950099"/>
              <a:chOff x="4354760" y="2876524"/>
              <a:chExt cx="1980495" cy="2664341"/>
            </a:xfrm>
          </p:grpSpPr>
          <p:grpSp>
            <p:nvGrpSpPr>
              <p:cNvPr id="63" name="Group 288">
                <a:extLst>
                  <a:ext uri="{FF2B5EF4-FFF2-40B4-BE49-F238E27FC236}">
                    <a16:creationId xmlns:a16="http://schemas.microsoft.com/office/drawing/2014/main" id="{3FF35AC1-EE2D-C345-9D5F-5BE7EC61897C}"/>
                  </a:ext>
                </a:extLst>
              </p:cNvPr>
              <p:cNvGrpSpPr>
                <a:grpSpLocks noChangeAspect="1"/>
              </p:cNvGrpSpPr>
              <p:nvPr/>
            </p:nvGrpSpPr>
            <p:grpSpPr bwMode="auto">
              <a:xfrm>
                <a:off x="4354760" y="3745748"/>
                <a:ext cx="1980495" cy="1795117"/>
                <a:chOff x="202" y="959"/>
                <a:chExt cx="1035" cy="932"/>
              </a:xfrm>
              <a:solidFill>
                <a:srgbClr val="FEA022"/>
              </a:solidFill>
            </p:grpSpPr>
            <p:grpSp>
              <p:nvGrpSpPr>
                <p:cNvPr id="65" name="Group 27">
                  <a:extLst>
                    <a:ext uri="{FF2B5EF4-FFF2-40B4-BE49-F238E27FC236}">
                      <a16:creationId xmlns:a16="http://schemas.microsoft.com/office/drawing/2014/main" id="{F092AC6B-F4F2-C442-9734-5FCB030C0777}"/>
                    </a:ext>
                  </a:extLst>
                </p:cNvPr>
                <p:cNvGrpSpPr>
                  <a:grpSpLocks/>
                </p:cNvGrpSpPr>
                <p:nvPr/>
              </p:nvGrpSpPr>
              <p:grpSpPr bwMode="auto">
                <a:xfrm>
                  <a:off x="544" y="983"/>
                  <a:ext cx="392" cy="530"/>
                  <a:chOff x="2184" y="1534"/>
                  <a:chExt cx="673" cy="914"/>
                </a:xfrm>
                <a:grpFill/>
              </p:grpSpPr>
              <p:sp>
                <p:nvSpPr>
                  <p:cNvPr id="73" name="Oval 31">
                    <a:extLst>
                      <a:ext uri="{FF2B5EF4-FFF2-40B4-BE49-F238E27FC236}">
                        <a16:creationId xmlns:a16="http://schemas.microsoft.com/office/drawing/2014/main" id="{B34EFDF0-837F-1F46-AF68-3E304AF9F0C3}"/>
                      </a:ext>
                    </a:extLst>
                  </p:cNvPr>
                  <p:cNvSpPr>
                    <a:spLocks noChangeArrowheads="1"/>
                  </p:cNvSpPr>
                  <p:nvPr/>
                </p:nvSpPr>
                <p:spPr bwMode="auto">
                  <a:xfrm>
                    <a:off x="2184" y="1534"/>
                    <a:ext cx="672" cy="672"/>
                  </a:xfrm>
                  <a:prstGeom prst="ellipse">
                    <a:avLst/>
                  </a:prstGeom>
                  <a:grpFill/>
                  <a:ln w="9525">
                    <a:noFill/>
                    <a:round/>
                    <a:headEnd/>
                    <a:tailEnd/>
                  </a:ln>
                  <a:effectLst/>
                </p:spPr>
                <p:txBody>
                  <a:bodyPr wrap="none" anchor="ctr"/>
                  <a:lstStyle/>
                  <a:p>
                    <a:pPr defTabSz="914378">
                      <a:defRPr/>
                    </a:pPr>
                    <a:endParaRPr kumimoji="0" lang="ja-JP" altLang="en-US" sz="1600" kern="0">
                      <a:solidFill>
                        <a:sysClr val="windowText" lastClr="000000"/>
                      </a:solidFill>
                      <a:latin typeface="Calibri"/>
                      <a:ea typeface="ＭＳ Ｐゴシック"/>
                    </a:endParaRPr>
                  </a:p>
                </p:txBody>
              </p:sp>
              <p:sp>
                <p:nvSpPr>
                  <p:cNvPr id="74" name="Rectangle 33">
                    <a:extLst>
                      <a:ext uri="{FF2B5EF4-FFF2-40B4-BE49-F238E27FC236}">
                        <a16:creationId xmlns:a16="http://schemas.microsoft.com/office/drawing/2014/main" id="{98C1AC50-A847-7B4F-9F3B-D73536468620}"/>
                      </a:ext>
                    </a:extLst>
                  </p:cNvPr>
                  <p:cNvSpPr>
                    <a:spLocks noChangeArrowheads="1"/>
                  </p:cNvSpPr>
                  <p:nvPr/>
                </p:nvSpPr>
                <p:spPr bwMode="auto">
                  <a:xfrm>
                    <a:off x="2191" y="1800"/>
                    <a:ext cx="666" cy="648"/>
                  </a:xfrm>
                  <a:prstGeom prst="rect">
                    <a:avLst/>
                  </a:prstGeom>
                  <a:grpFill/>
                  <a:ln w="9525">
                    <a:noFill/>
                    <a:miter lim="800000"/>
                    <a:headEnd/>
                    <a:tailEnd/>
                  </a:ln>
                  <a:effectLst/>
                </p:spPr>
                <p:txBody>
                  <a:bodyPr wrap="none" anchor="ctr"/>
                  <a:lstStyle/>
                  <a:p>
                    <a:pPr defTabSz="914378">
                      <a:defRPr/>
                    </a:pPr>
                    <a:endParaRPr kumimoji="0" lang="ja-JP" altLang="en-US" sz="1600" kern="0">
                      <a:solidFill>
                        <a:sysClr val="windowText" lastClr="000000"/>
                      </a:solidFill>
                      <a:latin typeface="Calibri"/>
                      <a:ea typeface="ＭＳ Ｐゴシック"/>
                    </a:endParaRPr>
                  </a:p>
                </p:txBody>
              </p:sp>
            </p:grpSp>
            <p:grpSp>
              <p:nvGrpSpPr>
                <p:cNvPr id="66" name="Group 26">
                  <a:extLst>
                    <a:ext uri="{FF2B5EF4-FFF2-40B4-BE49-F238E27FC236}">
                      <a16:creationId xmlns:a16="http://schemas.microsoft.com/office/drawing/2014/main" id="{001CB891-3189-AD40-A934-2FFF28B3A725}"/>
                    </a:ext>
                  </a:extLst>
                </p:cNvPr>
                <p:cNvGrpSpPr>
                  <a:grpSpLocks/>
                </p:cNvGrpSpPr>
                <p:nvPr/>
              </p:nvGrpSpPr>
              <p:grpSpPr bwMode="auto">
                <a:xfrm>
                  <a:off x="202" y="959"/>
                  <a:ext cx="1035" cy="932"/>
                  <a:chOff x="1632" y="1534"/>
                  <a:chExt cx="1776" cy="1606"/>
                </a:xfrm>
                <a:grpFill/>
              </p:grpSpPr>
              <p:sp>
                <p:nvSpPr>
                  <p:cNvPr id="67" name="AutoShape 22">
                    <a:extLst>
                      <a:ext uri="{FF2B5EF4-FFF2-40B4-BE49-F238E27FC236}">
                        <a16:creationId xmlns:a16="http://schemas.microsoft.com/office/drawing/2014/main" id="{0875ECB3-B1FF-8645-A69D-F459A43255A5}"/>
                      </a:ext>
                    </a:extLst>
                  </p:cNvPr>
                  <p:cNvSpPr>
                    <a:spLocks noChangeArrowheads="1"/>
                  </p:cNvSpPr>
                  <p:nvPr/>
                </p:nvSpPr>
                <p:spPr bwMode="auto">
                  <a:xfrm rot="19647686" flipH="1">
                    <a:off x="1632" y="1756"/>
                    <a:ext cx="912" cy="224"/>
                  </a:xfrm>
                  <a:prstGeom prst="flowChartTerminator">
                    <a:avLst/>
                  </a:prstGeom>
                  <a:grpFill/>
                  <a:ln w="9525">
                    <a:noFill/>
                    <a:miter lim="800000"/>
                    <a:headEnd/>
                    <a:tailEnd/>
                  </a:ln>
                  <a:effectLst/>
                </p:spPr>
                <p:txBody>
                  <a:bodyPr wrap="none" anchor="ctr"/>
                  <a:lstStyle/>
                  <a:p>
                    <a:pPr defTabSz="914378">
                      <a:defRPr/>
                    </a:pPr>
                    <a:endParaRPr kumimoji="0" lang="ja-JP" altLang="en-US" sz="1600" kern="0">
                      <a:solidFill>
                        <a:sysClr val="windowText" lastClr="000000"/>
                      </a:solidFill>
                      <a:latin typeface="Calibri"/>
                      <a:ea typeface="ＭＳ Ｐゴシック"/>
                    </a:endParaRPr>
                  </a:p>
                </p:txBody>
              </p:sp>
              <p:sp>
                <p:nvSpPr>
                  <p:cNvPr id="68" name="AutoShape 19">
                    <a:extLst>
                      <a:ext uri="{FF2B5EF4-FFF2-40B4-BE49-F238E27FC236}">
                        <a16:creationId xmlns:a16="http://schemas.microsoft.com/office/drawing/2014/main" id="{CECBF7B2-1CCC-E74E-9E3F-3AF360531792}"/>
                      </a:ext>
                    </a:extLst>
                  </p:cNvPr>
                  <p:cNvSpPr>
                    <a:spLocks noChangeArrowheads="1"/>
                  </p:cNvSpPr>
                  <p:nvPr/>
                </p:nvSpPr>
                <p:spPr bwMode="auto">
                  <a:xfrm rot="5400000">
                    <a:off x="2348" y="2596"/>
                    <a:ext cx="816" cy="272"/>
                  </a:xfrm>
                  <a:prstGeom prst="flowChartTerminator">
                    <a:avLst/>
                  </a:prstGeom>
                  <a:grpFill/>
                  <a:ln w="9525">
                    <a:noFill/>
                    <a:miter lim="800000"/>
                    <a:headEnd/>
                    <a:tailEnd/>
                  </a:ln>
                  <a:effectLst/>
                </p:spPr>
                <p:txBody>
                  <a:bodyPr rot="10800000" vert="eaVert" wrap="none" anchor="ctr"/>
                  <a:lstStyle/>
                  <a:p>
                    <a:pPr defTabSz="914378">
                      <a:defRPr/>
                    </a:pPr>
                    <a:endParaRPr kumimoji="0" lang="ja-JP" altLang="ja-JP" sz="1600" kern="0">
                      <a:solidFill>
                        <a:sysClr val="windowText" lastClr="000000"/>
                      </a:solidFill>
                      <a:latin typeface="Calibri"/>
                      <a:ea typeface="ＭＳ Ｐゴシック"/>
                    </a:endParaRPr>
                  </a:p>
                </p:txBody>
              </p:sp>
              <p:sp>
                <p:nvSpPr>
                  <p:cNvPr id="69" name="Oval 17">
                    <a:extLst>
                      <a:ext uri="{FF2B5EF4-FFF2-40B4-BE49-F238E27FC236}">
                        <a16:creationId xmlns:a16="http://schemas.microsoft.com/office/drawing/2014/main" id="{B1722953-553E-6844-8B44-7B6667A44EAD}"/>
                      </a:ext>
                    </a:extLst>
                  </p:cNvPr>
                  <p:cNvSpPr>
                    <a:spLocks noChangeArrowheads="1"/>
                  </p:cNvSpPr>
                  <p:nvPr/>
                </p:nvSpPr>
                <p:spPr bwMode="auto">
                  <a:xfrm>
                    <a:off x="2184" y="1534"/>
                    <a:ext cx="672" cy="672"/>
                  </a:xfrm>
                  <a:prstGeom prst="ellipse">
                    <a:avLst/>
                  </a:prstGeom>
                  <a:grpFill/>
                  <a:ln w="9525">
                    <a:noFill/>
                    <a:round/>
                    <a:headEnd/>
                    <a:tailEnd/>
                  </a:ln>
                  <a:effectLst/>
                </p:spPr>
                <p:txBody>
                  <a:bodyPr wrap="none" anchor="ctr"/>
                  <a:lstStyle/>
                  <a:p>
                    <a:pPr defTabSz="914378">
                      <a:defRPr/>
                    </a:pPr>
                    <a:endParaRPr kumimoji="0" lang="ja-JP" altLang="en-US" sz="1600" kern="0">
                      <a:solidFill>
                        <a:sysClr val="windowText" lastClr="000000"/>
                      </a:solidFill>
                      <a:latin typeface="Calibri"/>
                      <a:ea typeface="ＭＳ Ｐゴシック"/>
                    </a:endParaRPr>
                  </a:p>
                </p:txBody>
              </p:sp>
              <p:sp>
                <p:nvSpPr>
                  <p:cNvPr id="70" name="AutoShape 12">
                    <a:extLst>
                      <a:ext uri="{FF2B5EF4-FFF2-40B4-BE49-F238E27FC236}">
                        <a16:creationId xmlns:a16="http://schemas.microsoft.com/office/drawing/2014/main" id="{85D41394-ED06-224E-AA3F-0FD27F6A3611}"/>
                      </a:ext>
                    </a:extLst>
                  </p:cNvPr>
                  <p:cNvSpPr>
                    <a:spLocks noChangeArrowheads="1"/>
                  </p:cNvSpPr>
                  <p:nvPr/>
                </p:nvSpPr>
                <p:spPr bwMode="auto">
                  <a:xfrm rot="5400000">
                    <a:off x="1918" y="2596"/>
                    <a:ext cx="816" cy="272"/>
                  </a:xfrm>
                  <a:prstGeom prst="flowChartTerminator">
                    <a:avLst/>
                  </a:prstGeom>
                  <a:grpFill/>
                  <a:ln w="9525">
                    <a:noFill/>
                    <a:miter lim="800000"/>
                    <a:headEnd/>
                    <a:tailEnd/>
                  </a:ln>
                  <a:effectLst/>
                </p:spPr>
                <p:txBody>
                  <a:bodyPr rot="10800000" vert="eaVert" wrap="none" anchor="ctr"/>
                  <a:lstStyle/>
                  <a:p>
                    <a:pPr defTabSz="914378">
                      <a:defRPr/>
                    </a:pPr>
                    <a:endParaRPr kumimoji="0" lang="ja-JP" altLang="ja-JP" sz="1600" kern="0">
                      <a:solidFill>
                        <a:sysClr val="windowText" lastClr="000000"/>
                      </a:solidFill>
                      <a:latin typeface="Calibri"/>
                      <a:ea typeface="ＭＳ Ｐゴシック"/>
                    </a:endParaRPr>
                  </a:p>
                </p:txBody>
              </p:sp>
              <p:sp>
                <p:nvSpPr>
                  <p:cNvPr id="71" name="Rectangle 18">
                    <a:extLst>
                      <a:ext uri="{FF2B5EF4-FFF2-40B4-BE49-F238E27FC236}">
                        <a16:creationId xmlns:a16="http://schemas.microsoft.com/office/drawing/2014/main" id="{8277455B-B013-B24C-B64B-EE40B58AB383}"/>
                      </a:ext>
                    </a:extLst>
                  </p:cNvPr>
                  <p:cNvSpPr>
                    <a:spLocks noChangeArrowheads="1"/>
                  </p:cNvSpPr>
                  <p:nvPr/>
                </p:nvSpPr>
                <p:spPr bwMode="auto">
                  <a:xfrm>
                    <a:off x="2191" y="1800"/>
                    <a:ext cx="666" cy="648"/>
                  </a:xfrm>
                  <a:prstGeom prst="rect">
                    <a:avLst/>
                  </a:prstGeom>
                  <a:grpFill/>
                  <a:ln w="9525">
                    <a:noFill/>
                    <a:miter lim="800000"/>
                    <a:headEnd/>
                    <a:tailEnd/>
                  </a:ln>
                  <a:effectLst/>
                </p:spPr>
                <p:txBody>
                  <a:bodyPr wrap="none" anchor="ctr"/>
                  <a:lstStyle/>
                  <a:p>
                    <a:pPr defTabSz="914378">
                      <a:defRPr/>
                    </a:pPr>
                    <a:endParaRPr kumimoji="0" lang="ja-JP" altLang="en-US" sz="1600" kern="0">
                      <a:solidFill>
                        <a:sysClr val="windowText" lastClr="000000"/>
                      </a:solidFill>
                      <a:latin typeface="Calibri"/>
                      <a:ea typeface="ＭＳ Ｐゴシック"/>
                    </a:endParaRPr>
                  </a:p>
                </p:txBody>
              </p:sp>
              <p:sp>
                <p:nvSpPr>
                  <p:cNvPr id="72" name="AutoShape 20">
                    <a:extLst>
                      <a:ext uri="{FF2B5EF4-FFF2-40B4-BE49-F238E27FC236}">
                        <a16:creationId xmlns:a16="http://schemas.microsoft.com/office/drawing/2014/main" id="{267964A2-CADB-B242-8BE3-8A12F9A42ACC}"/>
                      </a:ext>
                    </a:extLst>
                  </p:cNvPr>
                  <p:cNvSpPr>
                    <a:spLocks noChangeArrowheads="1"/>
                  </p:cNvSpPr>
                  <p:nvPr/>
                </p:nvSpPr>
                <p:spPr bwMode="auto">
                  <a:xfrm rot="-19647686">
                    <a:off x="2496" y="1756"/>
                    <a:ext cx="912" cy="224"/>
                  </a:xfrm>
                  <a:prstGeom prst="flowChartTerminator">
                    <a:avLst/>
                  </a:prstGeom>
                  <a:grpFill/>
                  <a:ln w="9525">
                    <a:noFill/>
                    <a:miter lim="800000"/>
                    <a:headEnd/>
                    <a:tailEnd/>
                  </a:ln>
                  <a:effectLst/>
                </p:spPr>
                <p:txBody>
                  <a:bodyPr wrap="none" anchor="ctr"/>
                  <a:lstStyle/>
                  <a:p>
                    <a:pPr defTabSz="914378">
                      <a:defRPr/>
                    </a:pPr>
                    <a:endParaRPr kumimoji="0" lang="ja-JP" altLang="en-US" sz="1600" kern="0">
                      <a:solidFill>
                        <a:sysClr val="windowText" lastClr="000000"/>
                      </a:solidFill>
                      <a:latin typeface="Calibri"/>
                      <a:ea typeface="ＭＳ Ｐゴシック"/>
                    </a:endParaRPr>
                  </a:p>
                </p:txBody>
              </p:sp>
            </p:grpSp>
          </p:grpSp>
          <p:sp>
            <p:nvSpPr>
              <p:cNvPr id="64" name="円/楕円 63">
                <a:extLst>
                  <a:ext uri="{FF2B5EF4-FFF2-40B4-BE49-F238E27FC236}">
                    <a16:creationId xmlns:a16="http://schemas.microsoft.com/office/drawing/2014/main" id="{5D718F43-6678-9B47-9914-29FA7E46B2F9}"/>
                  </a:ext>
                </a:extLst>
              </p:cNvPr>
              <p:cNvSpPr/>
              <p:nvPr/>
            </p:nvSpPr>
            <p:spPr>
              <a:xfrm>
                <a:off x="4882953" y="2876524"/>
                <a:ext cx="915450" cy="915450"/>
              </a:xfrm>
              <a:prstGeom prst="ellipse">
                <a:avLst/>
              </a:prstGeom>
              <a:solidFill>
                <a:srgbClr val="FEA022"/>
              </a:solidFill>
              <a:ln w="9525" cap="flat" cmpd="sng" algn="ctr">
                <a:noFill/>
                <a:prstDash val="solid"/>
              </a:ln>
              <a:effectLst/>
            </p:spPr>
            <p:txBody>
              <a:bodyPr rtlCol="0" anchor="ctr"/>
              <a:lstStyle/>
              <a:p>
                <a:pPr algn="ctr" defTabSz="914378">
                  <a:defRPr/>
                </a:pPr>
                <a:endParaRPr lang="ja-JP" altLang="en-US" sz="1600" kern="0">
                  <a:solidFill>
                    <a:srgbClr val="FFFFFF"/>
                  </a:solidFill>
                  <a:latin typeface="Century Gothic"/>
                  <a:ea typeface="ヒラギノ丸ゴ Pro W4"/>
                </a:endParaRPr>
              </a:p>
            </p:txBody>
          </p:sp>
        </p:grpSp>
        <p:grpSp>
          <p:nvGrpSpPr>
            <p:cNvPr id="21" name="Group 55">
              <a:extLst>
                <a:ext uri="{FF2B5EF4-FFF2-40B4-BE49-F238E27FC236}">
                  <a16:creationId xmlns:a16="http://schemas.microsoft.com/office/drawing/2014/main" id="{D2DEF4AE-9EA7-D448-903C-700C3724A09F}"/>
                </a:ext>
              </a:extLst>
            </p:cNvPr>
            <p:cNvGrpSpPr>
              <a:grpSpLocks/>
            </p:cNvGrpSpPr>
            <p:nvPr/>
          </p:nvGrpSpPr>
          <p:grpSpPr bwMode="auto">
            <a:xfrm>
              <a:off x="560785" y="1753359"/>
              <a:ext cx="257377" cy="218108"/>
              <a:chOff x="3347" y="1468"/>
              <a:chExt cx="433" cy="433"/>
            </a:xfrm>
          </p:grpSpPr>
          <p:sp>
            <p:nvSpPr>
              <p:cNvPr id="58" name="Freeform 56">
                <a:extLst>
                  <a:ext uri="{FF2B5EF4-FFF2-40B4-BE49-F238E27FC236}">
                    <a16:creationId xmlns:a16="http://schemas.microsoft.com/office/drawing/2014/main" id="{782F85D3-E144-B449-9BF5-C3190DC02CF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59" name="Freeform 57">
                <a:extLst>
                  <a:ext uri="{FF2B5EF4-FFF2-40B4-BE49-F238E27FC236}">
                    <a16:creationId xmlns:a16="http://schemas.microsoft.com/office/drawing/2014/main" id="{C5EF36AE-EE60-BE4C-B253-6BDDB90DE2AA}"/>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60" name="Freeform 58">
                <a:extLst>
                  <a:ext uri="{FF2B5EF4-FFF2-40B4-BE49-F238E27FC236}">
                    <a16:creationId xmlns:a16="http://schemas.microsoft.com/office/drawing/2014/main" id="{0F22898B-6229-4B4E-96ED-728B994515B4}"/>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61" name="Freeform 59">
                <a:extLst>
                  <a:ext uri="{FF2B5EF4-FFF2-40B4-BE49-F238E27FC236}">
                    <a16:creationId xmlns:a16="http://schemas.microsoft.com/office/drawing/2014/main" id="{BFD2610E-BA0D-044B-802C-B8B817CEC85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62" name="Freeform 60">
                <a:extLst>
                  <a:ext uri="{FF2B5EF4-FFF2-40B4-BE49-F238E27FC236}">
                    <a16:creationId xmlns:a16="http://schemas.microsoft.com/office/drawing/2014/main" id="{32EEAAF9-C4DE-8A4A-AB2F-894E192FD5CB}"/>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grpSp>
        <p:grpSp>
          <p:nvGrpSpPr>
            <p:cNvPr id="22" name="Group 55">
              <a:extLst>
                <a:ext uri="{FF2B5EF4-FFF2-40B4-BE49-F238E27FC236}">
                  <a16:creationId xmlns:a16="http://schemas.microsoft.com/office/drawing/2014/main" id="{47A903D6-897C-7543-A5FF-E9204FEFCDED}"/>
                </a:ext>
              </a:extLst>
            </p:cNvPr>
            <p:cNvGrpSpPr>
              <a:grpSpLocks/>
            </p:cNvGrpSpPr>
            <p:nvPr/>
          </p:nvGrpSpPr>
          <p:grpSpPr bwMode="auto">
            <a:xfrm>
              <a:off x="138574" y="2033044"/>
              <a:ext cx="257377" cy="218108"/>
              <a:chOff x="3347" y="1468"/>
              <a:chExt cx="433" cy="433"/>
            </a:xfrm>
          </p:grpSpPr>
          <p:sp>
            <p:nvSpPr>
              <p:cNvPr id="53" name="Freeform 56">
                <a:extLst>
                  <a:ext uri="{FF2B5EF4-FFF2-40B4-BE49-F238E27FC236}">
                    <a16:creationId xmlns:a16="http://schemas.microsoft.com/office/drawing/2014/main" id="{0976DA52-EA52-CE4B-BD96-6F27E35DE7B7}"/>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54" name="Freeform 57">
                <a:extLst>
                  <a:ext uri="{FF2B5EF4-FFF2-40B4-BE49-F238E27FC236}">
                    <a16:creationId xmlns:a16="http://schemas.microsoft.com/office/drawing/2014/main" id="{CFEBCB48-1148-8F46-A1A5-F3917967B19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55" name="Freeform 58">
                <a:extLst>
                  <a:ext uri="{FF2B5EF4-FFF2-40B4-BE49-F238E27FC236}">
                    <a16:creationId xmlns:a16="http://schemas.microsoft.com/office/drawing/2014/main" id="{546A3196-6D37-2540-81C4-61D1C1A8CF6D}"/>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56" name="Freeform 59">
                <a:extLst>
                  <a:ext uri="{FF2B5EF4-FFF2-40B4-BE49-F238E27FC236}">
                    <a16:creationId xmlns:a16="http://schemas.microsoft.com/office/drawing/2014/main" id="{6D02C39D-ED0D-B344-B2CF-0A386599770D}"/>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57" name="Freeform 60">
                <a:extLst>
                  <a:ext uri="{FF2B5EF4-FFF2-40B4-BE49-F238E27FC236}">
                    <a16:creationId xmlns:a16="http://schemas.microsoft.com/office/drawing/2014/main" id="{DD71585E-D2CE-CD44-8D27-76D22DF6D1A3}"/>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grpSp>
        <p:grpSp>
          <p:nvGrpSpPr>
            <p:cNvPr id="23" name="Group 55">
              <a:extLst>
                <a:ext uri="{FF2B5EF4-FFF2-40B4-BE49-F238E27FC236}">
                  <a16:creationId xmlns:a16="http://schemas.microsoft.com/office/drawing/2014/main" id="{3D1473C9-E495-824A-8F30-D5D8020DDE83}"/>
                </a:ext>
              </a:extLst>
            </p:cNvPr>
            <p:cNvGrpSpPr>
              <a:grpSpLocks/>
            </p:cNvGrpSpPr>
            <p:nvPr/>
          </p:nvGrpSpPr>
          <p:grpSpPr bwMode="auto">
            <a:xfrm>
              <a:off x="1309456" y="1881177"/>
              <a:ext cx="257377" cy="218108"/>
              <a:chOff x="3347" y="1468"/>
              <a:chExt cx="433" cy="433"/>
            </a:xfrm>
          </p:grpSpPr>
          <p:sp>
            <p:nvSpPr>
              <p:cNvPr id="48" name="Freeform 56">
                <a:extLst>
                  <a:ext uri="{FF2B5EF4-FFF2-40B4-BE49-F238E27FC236}">
                    <a16:creationId xmlns:a16="http://schemas.microsoft.com/office/drawing/2014/main" id="{FCD7E6A4-DEE0-8A47-897F-FF436ED1017C}"/>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49" name="Freeform 57">
                <a:extLst>
                  <a:ext uri="{FF2B5EF4-FFF2-40B4-BE49-F238E27FC236}">
                    <a16:creationId xmlns:a16="http://schemas.microsoft.com/office/drawing/2014/main" id="{395EE0A9-7988-F747-8CEB-FE4F3D742261}"/>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50" name="Freeform 58">
                <a:extLst>
                  <a:ext uri="{FF2B5EF4-FFF2-40B4-BE49-F238E27FC236}">
                    <a16:creationId xmlns:a16="http://schemas.microsoft.com/office/drawing/2014/main" id="{826577DB-7102-9D40-9B2C-95420C0B5C91}"/>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51" name="Freeform 59">
                <a:extLst>
                  <a:ext uri="{FF2B5EF4-FFF2-40B4-BE49-F238E27FC236}">
                    <a16:creationId xmlns:a16="http://schemas.microsoft.com/office/drawing/2014/main" id="{4071B670-164A-EE4D-9E73-572ADEB3ADB1}"/>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52" name="Freeform 60">
                <a:extLst>
                  <a:ext uri="{FF2B5EF4-FFF2-40B4-BE49-F238E27FC236}">
                    <a16:creationId xmlns:a16="http://schemas.microsoft.com/office/drawing/2014/main" id="{879E135E-79EE-D444-A972-A87456A7D15A}"/>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grpSp>
        <p:grpSp>
          <p:nvGrpSpPr>
            <p:cNvPr id="24" name="Group 55">
              <a:extLst>
                <a:ext uri="{FF2B5EF4-FFF2-40B4-BE49-F238E27FC236}">
                  <a16:creationId xmlns:a16="http://schemas.microsoft.com/office/drawing/2014/main" id="{393433EE-FBA1-4143-91CA-DBADA3078B81}"/>
                </a:ext>
              </a:extLst>
            </p:cNvPr>
            <p:cNvGrpSpPr>
              <a:grpSpLocks/>
            </p:cNvGrpSpPr>
            <p:nvPr/>
          </p:nvGrpSpPr>
          <p:grpSpPr bwMode="auto">
            <a:xfrm>
              <a:off x="1239799" y="2495768"/>
              <a:ext cx="257377" cy="218108"/>
              <a:chOff x="3347" y="1468"/>
              <a:chExt cx="433" cy="433"/>
            </a:xfrm>
          </p:grpSpPr>
          <p:sp>
            <p:nvSpPr>
              <p:cNvPr id="43" name="Freeform 56">
                <a:extLst>
                  <a:ext uri="{FF2B5EF4-FFF2-40B4-BE49-F238E27FC236}">
                    <a16:creationId xmlns:a16="http://schemas.microsoft.com/office/drawing/2014/main" id="{1E95B734-C240-914F-82D6-41A3AA1E0591}"/>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44" name="Freeform 57">
                <a:extLst>
                  <a:ext uri="{FF2B5EF4-FFF2-40B4-BE49-F238E27FC236}">
                    <a16:creationId xmlns:a16="http://schemas.microsoft.com/office/drawing/2014/main" id="{9DE43606-6380-BC4A-9801-F40F77EE9623}"/>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45" name="Freeform 58">
                <a:extLst>
                  <a:ext uri="{FF2B5EF4-FFF2-40B4-BE49-F238E27FC236}">
                    <a16:creationId xmlns:a16="http://schemas.microsoft.com/office/drawing/2014/main" id="{EEC8ACC1-6F2B-584C-9B5C-DA483BAF9ED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46" name="Freeform 59">
                <a:extLst>
                  <a:ext uri="{FF2B5EF4-FFF2-40B4-BE49-F238E27FC236}">
                    <a16:creationId xmlns:a16="http://schemas.microsoft.com/office/drawing/2014/main" id="{E6290075-0EE7-CD45-967B-EC598438F72F}"/>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47" name="Freeform 60">
                <a:extLst>
                  <a:ext uri="{FF2B5EF4-FFF2-40B4-BE49-F238E27FC236}">
                    <a16:creationId xmlns:a16="http://schemas.microsoft.com/office/drawing/2014/main" id="{5647733C-CFD0-A243-B91A-A2023D22E7C7}"/>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grpSp>
        <p:grpSp>
          <p:nvGrpSpPr>
            <p:cNvPr id="25" name="Group 55">
              <a:extLst>
                <a:ext uri="{FF2B5EF4-FFF2-40B4-BE49-F238E27FC236}">
                  <a16:creationId xmlns:a16="http://schemas.microsoft.com/office/drawing/2014/main" id="{C476FEDA-7B6E-7347-9085-486D88689A01}"/>
                </a:ext>
              </a:extLst>
            </p:cNvPr>
            <p:cNvGrpSpPr>
              <a:grpSpLocks/>
            </p:cNvGrpSpPr>
            <p:nvPr/>
          </p:nvGrpSpPr>
          <p:grpSpPr bwMode="auto">
            <a:xfrm>
              <a:off x="506397" y="2796858"/>
              <a:ext cx="257377" cy="218108"/>
              <a:chOff x="3347" y="1468"/>
              <a:chExt cx="433" cy="433"/>
            </a:xfrm>
          </p:grpSpPr>
          <p:sp>
            <p:nvSpPr>
              <p:cNvPr id="38" name="Freeform 56">
                <a:extLst>
                  <a:ext uri="{FF2B5EF4-FFF2-40B4-BE49-F238E27FC236}">
                    <a16:creationId xmlns:a16="http://schemas.microsoft.com/office/drawing/2014/main" id="{9E369B3C-F2E7-C74D-91B6-62464C111AF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39" name="Freeform 57">
                <a:extLst>
                  <a:ext uri="{FF2B5EF4-FFF2-40B4-BE49-F238E27FC236}">
                    <a16:creationId xmlns:a16="http://schemas.microsoft.com/office/drawing/2014/main" id="{5CEB0F82-A7AD-4048-8FAC-481E2BD07019}"/>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40" name="Freeform 58">
                <a:extLst>
                  <a:ext uri="{FF2B5EF4-FFF2-40B4-BE49-F238E27FC236}">
                    <a16:creationId xmlns:a16="http://schemas.microsoft.com/office/drawing/2014/main" id="{7E41D5D1-5D74-0648-BA4A-E0F160FAFA80}"/>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41" name="Freeform 59">
                <a:extLst>
                  <a:ext uri="{FF2B5EF4-FFF2-40B4-BE49-F238E27FC236}">
                    <a16:creationId xmlns:a16="http://schemas.microsoft.com/office/drawing/2014/main" id="{DBCA5246-C985-7540-A347-1D3C2A36DAE9}"/>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42" name="Freeform 60">
                <a:extLst>
                  <a:ext uri="{FF2B5EF4-FFF2-40B4-BE49-F238E27FC236}">
                    <a16:creationId xmlns:a16="http://schemas.microsoft.com/office/drawing/2014/main" id="{DC499773-74C3-2146-8350-8FF0DE307DFC}"/>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grpSp>
        <p:grpSp>
          <p:nvGrpSpPr>
            <p:cNvPr id="26" name="Group 55">
              <a:extLst>
                <a:ext uri="{FF2B5EF4-FFF2-40B4-BE49-F238E27FC236}">
                  <a16:creationId xmlns:a16="http://schemas.microsoft.com/office/drawing/2014/main" id="{5C4A2D6E-9BD1-1C4A-80EB-F352E714B433}"/>
                </a:ext>
              </a:extLst>
            </p:cNvPr>
            <p:cNvGrpSpPr>
              <a:grpSpLocks/>
            </p:cNvGrpSpPr>
            <p:nvPr/>
          </p:nvGrpSpPr>
          <p:grpSpPr bwMode="auto">
            <a:xfrm>
              <a:off x="594259" y="1151750"/>
              <a:ext cx="257377" cy="218108"/>
              <a:chOff x="3347" y="1468"/>
              <a:chExt cx="433" cy="433"/>
            </a:xfrm>
          </p:grpSpPr>
          <p:sp>
            <p:nvSpPr>
              <p:cNvPr id="33" name="Freeform 56">
                <a:extLst>
                  <a:ext uri="{FF2B5EF4-FFF2-40B4-BE49-F238E27FC236}">
                    <a16:creationId xmlns:a16="http://schemas.microsoft.com/office/drawing/2014/main" id="{40547F70-A32A-7B4E-AC68-F8CC385BA504}"/>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34" name="Freeform 57">
                <a:extLst>
                  <a:ext uri="{FF2B5EF4-FFF2-40B4-BE49-F238E27FC236}">
                    <a16:creationId xmlns:a16="http://schemas.microsoft.com/office/drawing/2014/main" id="{30AFAE77-A418-0B4E-A0AA-FF51EA171E18}"/>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35" name="Freeform 58">
                <a:extLst>
                  <a:ext uri="{FF2B5EF4-FFF2-40B4-BE49-F238E27FC236}">
                    <a16:creationId xmlns:a16="http://schemas.microsoft.com/office/drawing/2014/main" id="{CF9CEE6A-D7D2-8A4D-822B-6B7759C30E92}"/>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36" name="Freeform 59">
                <a:extLst>
                  <a:ext uri="{FF2B5EF4-FFF2-40B4-BE49-F238E27FC236}">
                    <a16:creationId xmlns:a16="http://schemas.microsoft.com/office/drawing/2014/main" id="{2FEF050C-D909-5B42-9F16-3EA7C89FE58A}"/>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37" name="Freeform 60">
                <a:extLst>
                  <a:ext uri="{FF2B5EF4-FFF2-40B4-BE49-F238E27FC236}">
                    <a16:creationId xmlns:a16="http://schemas.microsoft.com/office/drawing/2014/main" id="{616E933B-DB65-9648-80B4-1AD1015B23C1}"/>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grpSp>
        <p:grpSp>
          <p:nvGrpSpPr>
            <p:cNvPr id="27" name="Group 55">
              <a:extLst>
                <a:ext uri="{FF2B5EF4-FFF2-40B4-BE49-F238E27FC236}">
                  <a16:creationId xmlns:a16="http://schemas.microsoft.com/office/drawing/2014/main" id="{C7CFD10B-31E1-F748-A462-B7019C5AD899}"/>
                </a:ext>
              </a:extLst>
            </p:cNvPr>
            <p:cNvGrpSpPr>
              <a:grpSpLocks/>
            </p:cNvGrpSpPr>
            <p:nvPr/>
          </p:nvGrpSpPr>
          <p:grpSpPr bwMode="auto">
            <a:xfrm>
              <a:off x="1221670" y="1478239"/>
              <a:ext cx="257377" cy="218108"/>
              <a:chOff x="3347" y="1468"/>
              <a:chExt cx="433" cy="433"/>
            </a:xfrm>
          </p:grpSpPr>
          <p:sp>
            <p:nvSpPr>
              <p:cNvPr id="28" name="Freeform 56">
                <a:extLst>
                  <a:ext uri="{FF2B5EF4-FFF2-40B4-BE49-F238E27FC236}">
                    <a16:creationId xmlns:a16="http://schemas.microsoft.com/office/drawing/2014/main" id="{A91D2FBB-7952-4D41-B054-B604C9DB6B85}"/>
                  </a:ext>
                </a:extLst>
              </p:cNvPr>
              <p:cNvSpPr>
                <a:spLocks/>
              </p:cNvSpPr>
              <p:nvPr/>
            </p:nvSpPr>
            <p:spPr bwMode="auto">
              <a:xfrm>
                <a:off x="3347" y="1468"/>
                <a:ext cx="433" cy="433"/>
              </a:xfrm>
              <a:custGeom>
                <a:avLst/>
                <a:gdLst>
                  <a:gd name="T0" fmla="*/ 12 w 866"/>
                  <a:gd name="T1" fmla="*/ 12 h 864"/>
                  <a:gd name="T2" fmla="*/ 9 w 866"/>
                  <a:gd name="T3" fmla="*/ 10 h 864"/>
                  <a:gd name="T4" fmla="*/ 10 w 866"/>
                  <a:gd name="T5" fmla="*/ 13 h 864"/>
                  <a:gd name="T6" fmla="*/ 8 w 866"/>
                  <a:gd name="T7" fmla="*/ 10 h 864"/>
                  <a:gd name="T8" fmla="*/ 9 w 866"/>
                  <a:gd name="T9" fmla="*/ 14 h 864"/>
                  <a:gd name="T10" fmla="*/ 7 w 866"/>
                  <a:gd name="T11" fmla="*/ 10 h 864"/>
                  <a:gd name="T12" fmla="*/ 7 w 866"/>
                  <a:gd name="T13" fmla="*/ 14 h 864"/>
                  <a:gd name="T14" fmla="*/ 7 w 866"/>
                  <a:gd name="T15" fmla="*/ 10 h 864"/>
                  <a:gd name="T16" fmla="*/ 5 w 866"/>
                  <a:gd name="T17" fmla="*/ 14 h 864"/>
                  <a:gd name="T18" fmla="*/ 6 w 866"/>
                  <a:gd name="T19" fmla="*/ 10 h 864"/>
                  <a:gd name="T20" fmla="*/ 3 w 866"/>
                  <a:gd name="T21" fmla="*/ 13 h 864"/>
                  <a:gd name="T22" fmla="*/ 5 w 866"/>
                  <a:gd name="T23" fmla="*/ 10 h 864"/>
                  <a:gd name="T24" fmla="*/ 3 w 866"/>
                  <a:gd name="T25" fmla="*/ 12 h 864"/>
                  <a:gd name="T26" fmla="*/ 5 w 866"/>
                  <a:gd name="T27" fmla="*/ 9 h 864"/>
                  <a:gd name="T28" fmla="*/ 1 w 866"/>
                  <a:gd name="T29" fmla="*/ 11 h 864"/>
                  <a:gd name="T30" fmla="*/ 4 w 866"/>
                  <a:gd name="T31" fmla="*/ 9 h 864"/>
                  <a:gd name="T32" fmla="*/ 1 w 866"/>
                  <a:gd name="T33" fmla="*/ 9 h 864"/>
                  <a:gd name="T34" fmla="*/ 3 w 866"/>
                  <a:gd name="T35" fmla="*/ 8 h 864"/>
                  <a:gd name="T36" fmla="*/ 0 w 866"/>
                  <a:gd name="T37" fmla="*/ 8 h 864"/>
                  <a:gd name="T38" fmla="*/ 3 w 866"/>
                  <a:gd name="T39" fmla="*/ 7 h 864"/>
                  <a:gd name="T40" fmla="*/ 1 w 866"/>
                  <a:gd name="T41" fmla="*/ 6 h 864"/>
                  <a:gd name="T42" fmla="*/ 3 w 866"/>
                  <a:gd name="T43" fmla="*/ 6 h 864"/>
                  <a:gd name="T44" fmla="*/ 1 w 866"/>
                  <a:gd name="T45" fmla="*/ 4 h 864"/>
                  <a:gd name="T46" fmla="*/ 5 w 866"/>
                  <a:gd name="T47" fmla="*/ 6 h 864"/>
                  <a:gd name="T48" fmla="*/ 2 w 866"/>
                  <a:gd name="T49" fmla="*/ 3 h 864"/>
                  <a:gd name="T50" fmla="*/ 5 w 866"/>
                  <a:gd name="T51" fmla="*/ 5 h 864"/>
                  <a:gd name="T52" fmla="*/ 3 w 866"/>
                  <a:gd name="T53" fmla="*/ 2 h 864"/>
                  <a:gd name="T54" fmla="*/ 6 w 866"/>
                  <a:gd name="T55" fmla="*/ 4 h 864"/>
                  <a:gd name="T56" fmla="*/ 5 w 866"/>
                  <a:gd name="T57" fmla="*/ 1 h 864"/>
                  <a:gd name="T58" fmla="*/ 7 w 866"/>
                  <a:gd name="T59" fmla="*/ 4 h 864"/>
                  <a:gd name="T60" fmla="*/ 7 w 866"/>
                  <a:gd name="T61" fmla="*/ 0 h 864"/>
                  <a:gd name="T62" fmla="*/ 7 w 866"/>
                  <a:gd name="T63" fmla="*/ 4 h 864"/>
                  <a:gd name="T64" fmla="*/ 7 w 866"/>
                  <a:gd name="T65" fmla="*/ 1 h 864"/>
                  <a:gd name="T66" fmla="*/ 7 w 866"/>
                  <a:gd name="T67" fmla="*/ 4 h 864"/>
                  <a:gd name="T68" fmla="*/ 10 w 866"/>
                  <a:gd name="T69" fmla="*/ 1 h 864"/>
                  <a:gd name="T70" fmla="*/ 9 w 866"/>
                  <a:gd name="T71" fmla="*/ 5 h 864"/>
                  <a:gd name="T72" fmla="*/ 11 w 866"/>
                  <a:gd name="T73" fmla="*/ 2 h 864"/>
                  <a:gd name="T74" fmla="*/ 9 w 866"/>
                  <a:gd name="T75" fmla="*/ 5 h 864"/>
                  <a:gd name="T76" fmla="*/ 13 w 866"/>
                  <a:gd name="T77" fmla="*/ 3 h 864"/>
                  <a:gd name="T78" fmla="*/ 10 w 866"/>
                  <a:gd name="T79" fmla="*/ 6 h 864"/>
                  <a:gd name="T80" fmla="*/ 13 w 866"/>
                  <a:gd name="T81" fmla="*/ 4 h 864"/>
                  <a:gd name="T82" fmla="*/ 10 w 866"/>
                  <a:gd name="T83" fmla="*/ 6 h 864"/>
                  <a:gd name="T84" fmla="*/ 14 w 866"/>
                  <a:gd name="T85" fmla="*/ 6 h 864"/>
                  <a:gd name="T86" fmla="*/ 10 w 866"/>
                  <a:gd name="T87" fmla="*/ 7 h 864"/>
                  <a:gd name="T88" fmla="*/ 14 w 866"/>
                  <a:gd name="T89" fmla="*/ 8 h 864"/>
                  <a:gd name="T90" fmla="*/ 10 w 866"/>
                  <a:gd name="T91" fmla="*/ 8 h 864"/>
                  <a:gd name="T92" fmla="*/ 14 w 866"/>
                  <a:gd name="T93" fmla="*/ 9 h 864"/>
                  <a:gd name="T94" fmla="*/ 10 w 866"/>
                  <a:gd name="T95" fmla="*/ 9 h 864"/>
                  <a:gd name="T96" fmla="*/ 13 w 866"/>
                  <a:gd name="T97" fmla="*/ 11 h 864"/>
                  <a:gd name="T98" fmla="*/ 10 w 866"/>
                  <a:gd name="T99" fmla="*/ 9 h 864"/>
                  <a:gd name="T100" fmla="*/ 12 w 866"/>
                  <a:gd name="T101" fmla="*/ 12 h 8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6"/>
                  <a:gd name="T154" fmla="*/ 0 h 864"/>
                  <a:gd name="T155" fmla="*/ 866 w 866"/>
                  <a:gd name="T156" fmla="*/ 864 h 8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6" h="864">
                    <a:moveTo>
                      <a:pt x="725" y="753"/>
                    </a:moveTo>
                    <a:lnTo>
                      <a:pt x="549" y="595"/>
                    </a:lnTo>
                    <a:lnTo>
                      <a:pt x="635" y="815"/>
                    </a:lnTo>
                    <a:lnTo>
                      <a:pt x="504" y="618"/>
                    </a:lnTo>
                    <a:lnTo>
                      <a:pt x="534" y="853"/>
                    </a:lnTo>
                    <a:lnTo>
                      <a:pt x="455" y="629"/>
                    </a:lnTo>
                    <a:lnTo>
                      <a:pt x="425" y="864"/>
                    </a:lnTo>
                    <a:lnTo>
                      <a:pt x="405" y="628"/>
                    </a:lnTo>
                    <a:lnTo>
                      <a:pt x="317" y="849"/>
                    </a:lnTo>
                    <a:lnTo>
                      <a:pt x="356" y="615"/>
                    </a:lnTo>
                    <a:lnTo>
                      <a:pt x="217" y="807"/>
                    </a:lnTo>
                    <a:lnTo>
                      <a:pt x="314" y="590"/>
                    </a:lnTo>
                    <a:lnTo>
                      <a:pt x="130" y="741"/>
                    </a:lnTo>
                    <a:lnTo>
                      <a:pt x="278" y="555"/>
                    </a:lnTo>
                    <a:lnTo>
                      <a:pt x="62" y="656"/>
                    </a:lnTo>
                    <a:lnTo>
                      <a:pt x="251" y="512"/>
                    </a:lnTo>
                    <a:lnTo>
                      <a:pt x="19" y="557"/>
                    </a:lnTo>
                    <a:lnTo>
                      <a:pt x="236" y="464"/>
                    </a:lnTo>
                    <a:lnTo>
                      <a:pt x="0" y="449"/>
                    </a:lnTo>
                    <a:lnTo>
                      <a:pt x="235" y="414"/>
                    </a:lnTo>
                    <a:lnTo>
                      <a:pt x="9" y="342"/>
                    </a:lnTo>
                    <a:lnTo>
                      <a:pt x="246" y="365"/>
                    </a:lnTo>
                    <a:lnTo>
                      <a:pt x="45" y="239"/>
                    </a:lnTo>
                    <a:lnTo>
                      <a:pt x="267" y="321"/>
                    </a:lnTo>
                    <a:lnTo>
                      <a:pt x="105" y="148"/>
                    </a:lnTo>
                    <a:lnTo>
                      <a:pt x="300" y="284"/>
                    </a:lnTo>
                    <a:lnTo>
                      <a:pt x="186" y="76"/>
                    </a:lnTo>
                    <a:lnTo>
                      <a:pt x="341" y="255"/>
                    </a:lnTo>
                    <a:lnTo>
                      <a:pt x="282" y="25"/>
                    </a:lnTo>
                    <a:lnTo>
                      <a:pt x="388" y="237"/>
                    </a:lnTo>
                    <a:lnTo>
                      <a:pt x="388" y="0"/>
                    </a:lnTo>
                    <a:lnTo>
                      <a:pt x="438" y="232"/>
                    </a:lnTo>
                    <a:lnTo>
                      <a:pt x="497" y="2"/>
                    </a:lnTo>
                    <a:lnTo>
                      <a:pt x="487" y="239"/>
                    </a:lnTo>
                    <a:lnTo>
                      <a:pt x="602" y="32"/>
                    </a:lnTo>
                    <a:lnTo>
                      <a:pt x="534" y="259"/>
                    </a:lnTo>
                    <a:lnTo>
                      <a:pt x="696" y="86"/>
                    </a:lnTo>
                    <a:lnTo>
                      <a:pt x="574" y="289"/>
                    </a:lnTo>
                    <a:lnTo>
                      <a:pt x="774" y="162"/>
                    </a:lnTo>
                    <a:lnTo>
                      <a:pt x="605" y="328"/>
                    </a:lnTo>
                    <a:lnTo>
                      <a:pt x="831" y="255"/>
                    </a:lnTo>
                    <a:lnTo>
                      <a:pt x="625" y="373"/>
                    </a:lnTo>
                    <a:lnTo>
                      <a:pt x="862" y="358"/>
                    </a:lnTo>
                    <a:lnTo>
                      <a:pt x="634" y="422"/>
                    </a:lnTo>
                    <a:lnTo>
                      <a:pt x="866" y="466"/>
                    </a:lnTo>
                    <a:lnTo>
                      <a:pt x="629" y="472"/>
                    </a:lnTo>
                    <a:lnTo>
                      <a:pt x="845" y="573"/>
                    </a:lnTo>
                    <a:lnTo>
                      <a:pt x="613" y="519"/>
                    </a:lnTo>
                    <a:lnTo>
                      <a:pt x="796" y="671"/>
                    </a:lnTo>
                    <a:lnTo>
                      <a:pt x="585" y="560"/>
                    </a:lnTo>
                    <a:lnTo>
                      <a:pt x="725" y="753"/>
                    </a:lnTo>
                    <a:close/>
                  </a:path>
                </a:pathLst>
              </a:custGeom>
              <a:solidFill>
                <a:srgbClr val="FFFF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29" name="Freeform 57">
                <a:extLst>
                  <a:ext uri="{FF2B5EF4-FFF2-40B4-BE49-F238E27FC236}">
                    <a16:creationId xmlns:a16="http://schemas.microsoft.com/office/drawing/2014/main" id="{F1E154ED-17A5-C548-9F83-63591AD2C8E2}"/>
                  </a:ext>
                </a:extLst>
              </p:cNvPr>
              <p:cNvSpPr>
                <a:spLocks/>
              </p:cNvSpPr>
              <p:nvPr/>
            </p:nvSpPr>
            <p:spPr bwMode="auto">
              <a:xfrm>
                <a:off x="3472" y="1615"/>
                <a:ext cx="74" cy="78"/>
              </a:xfrm>
              <a:custGeom>
                <a:avLst/>
                <a:gdLst>
                  <a:gd name="T0" fmla="*/ 2 w 148"/>
                  <a:gd name="T1" fmla="*/ 1 h 157"/>
                  <a:gd name="T2" fmla="*/ 2 w 148"/>
                  <a:gd name="T3" fmla="*/ 1 h 157"/>
                  <a:gd name="T4" fmla="*/ 2 w 148"/>
                  <a:gd name="T5" fmla="*/ 1 h 157"/>
                  <a:gd name="T6" fmla="*/ 2 w 148"/>
                  <a:gd name="T7" fmla="*/ 1 h 157"/>
                  <a:gd name="T8" fmla="*/ 2 w 148"/>
                  <a:gd name="T9" fmla="*/ 1 h 157"/>
                  <a:gd name="T10" fmla="*/ 1 w 148"/>
                  <a:gd name="T11" fmla="*/ 0 h 157"/>
                  <a:gd name="T12" fmla="*/ 1 w 148"/>
                  <a:gd name="T13" fmla="*/ 0 h 157"/>
                  <a:gd name="T14" fmla="*/ 1 w 148"/>
                  <a:gd name="T15" fmla="*/ 0 h 157"/>
                  <a:gd name="T16" fmla="*/ 1 w 148"/>
                  <a:gd name="T17" fmla="*/ 0 h 157"/>
                  <a:gd name="T18" fmla="*/ 1 w 148"/>
                  <a:gd name="T19" fmla="*/ 0 h 157"/>
                  <a:gd name="T20" fmla="*/ 1 w 148"/>
                  <a:gd name="T21" fmla="*/ 0 h 157"/>
                  <a:gd name="T22" fmla="*/ 1 w 148"/>
                  <a:gd name="T23" fmla="*/ 0 h 157"/>
                  <a:gd name="T24" fmla="*/ 1 w 148"/>
                  <a:gd name="T25" fmla="*/ 0 h 157"/>
                  <a:gd name="T26" fmla="*/ 1 w 148"/>
                  <a:gd name="T27" fmla="*/ 1 h 157"/>
                  <a:gd name="T28" fmla="*/ 1 w 148"/>
                  <a:gd name="T29" fmla="*/ 1 h 157"/>
                  <a:gd name="T30" fmla="*/ 1 w 148"/>
                  <a:gd name="T31" fmla="*/ 1 h 157"/>
                  <a:gd name="T32" fmla="*/ 0 w 148"/>
                  <a:gd name="T33" fmla="*/ 2 h 157"/>
                  <a:gd name="T34" fmla="*/ 1 w 148"/>
                  <a:gd name="T35" fmla="*/ 2 h 157"/>
                  <a:gd name="T36" fmla="*/ 2 w 148"/>
                  <a:gd name="T37" fmla="*/ 2 h 157"/>
                  <a:gd name="T38" fmla="*/ 2 w 148"/>
                  <a:gd name="T39" fmla="*/ 2 h 157"/>
                  <a:gd name="T40" fmla="*/ 2 w 148"/>
                  <a:gd name="T41" fmla="*/ 2 h 157"/>
                  <a:gd name="T42" fmla="*/ 2 w 148"/>
                  <a:gd name="T43" fmla="*/ 1 h 157"/>
                  <a:gd name="T44" fmla="*/ 2 w 148"/>
                  <a:gd name="T45" fmla="*/ 1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7"/>
                  <a:gd name="T71" fmla="*/ 148 w 148"/>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7">
                    <a:moveTo>
                      <a:pt x="134" y="119"/>
                    </a:moveTo>
                    <a:lnTo>
                      <a:pt x="136" y="114"/>
                    </a:lnTo>
                    <a:lnTo>
                      <a:pt x="140" y="110"/>
                    </a:lnTo>
                    <a:lnTo>
                      <a:pt x="143" y="105"/>
                    </a:lnTo>
                    <a:lnTo>
                      <a:pt x="148" y="101"/>
                    </a:lnTo>
                    <a:lnTo>
                      <a:pt x="69" y="0"/>
                    </a:lnTo>
                    <a:lnTo>
                      <a:pt x="61" y="7"/>
                    </a:lnTo>
                    <a:lnTo>
                      <a:pt x="53" y="14"/>
                    </a:lnTo>
                    <a:lnTo>
                      <a:pt x="45" y="22"/>
                    </a:lnTo>
                    <a:lnTo>
                      <a:pt x="38" y="29"/>
                    </a:lnTo>
                    <a:lnTo>
                      <a:pt x="31" y="38"/>
                    </a:lnTo>
                    <a:lnTo>
                      <a:pt x="26" y="46"/>
                    </a:lnTo>
                    <a:lnTo>
                      <a:pt x="20" y="57"/>
                    </a:lnTo>
                    <a:lnTo>
                      <a:pt x="15" y="66"/>
                    </a:lnTo>
                    <a:lnTo>
                      <a:pt x="7" y="89"/>
                    </a:lnTo>
                    <a:lnTo>
                      <a:pt x="3" y="111"/>
                    </a:lnTo>
                    <a:lnTo>
                      <a:pt x="0" y="134"/>
                    </a:lnTo>
                    <a:lnTo>
                      <a:pt x="3" y="157"/>
                    </a:lnTo>
                    <a:lnTo>
                      <a:pt x="130" y="138"/>
                    </a:lnTo>
                    <a:lnTo>
                      <a:pt x="130" y="134"/>
                    </a:lnTo>
                    <a:lnTo>
                      <a:pt x="130" y="128"/>
                    </a:lnTo>
                    <a:lnTo>
                      <a:pt x="132" y="123"/>
                    </a:lnTo>
                    <a:lnTo>
                      <a:pt x="134" y="119"/>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30" name="Freeform 58">
                <a:extLst>
                  <a:ext uri="{FF2B5EF4-FFF2-40B4-BE49-F238E27FC236}">
                    <a16:creationId xmlns:a16="http://schemas.microsoft.com/office/drawing/2014/main" id="{053D7030-4FA4-C24C-B4B2-E85C90D6EBDC}"/>
                  </a:ext>
                </a:extLst>
              </p:cNvPr>
              <p:cNvSpPr>
                <a:spLocks/>
              </p:cNvSpPr>
              <p:nvPr/>
            </p:nvSpPr>
            <p:spPr bwMode="auto">
              <a:xfrm>
                <a:off x="3586" y="1614"/>
                <a:ext cx="73" cy="78"/>
              </a:xfrm>
              <a:custGeom>
                <a:avLst/>
                <a:gdLst>
                  <a:gd name="T0" fmla="*/ 0 w 148"/>
                  <a:gd name="T1" fmla="*/ 2 h 155"/>
                  <a:gd name="T2" fmla="*/ 0 w 148"/>
                  <a:gd name="T3" fmla="*/ 2 h 155"/>
                  <a:gd name="T4" fmla="*/ 0 w 148"/>
                  <a:gd name="T5" fmla="*/ 2 h 155"/>
                  <a:gd name="T6" fmla="*/ 0 w 148"/>
                  <a:gd name="T7" fmla="*/ 2 h 155"/>
                  <a:gd name="T8" fmla="*/ 0 w 148"/>
                  <a:gd name="T9" fmla="*/ 2 h 155"/>
                  <a:gd name="T10" fmla="*/ 1 w 148"/>
                  <a:gd name="T11" fmla="*/ 0 h 155"/>
                  <a:gd name="T12" fmla="*/ 1 w 148"/>
                  <a:gd name="T13" fmla="*/ 1 h 155"/>
                  <a:gd name="T14" fmla="*/ 1 w 148"/>
                  <a:gd name="T15" fmla="*/ 1 h 155"/>
                  <a:gd name="T16" fmla="*/ 1 w 148"/>
                  <a:gd name="T17" fmla="*/ 1 h 155"/>
                  <a:gd name="T18" fmla="*/ 1 w 148"/>
                  <a:gd name="T19" fmla="*/ 1 h 155"/>
                  <a:gd name="T20" fmla="*/ 1 w 148"/>
                  <a:gd name="T21" fmla="*/ 1 h 155"/>
                  <a:gd name="T22" fmla="*/ 1 w 148"/>
                  <a:gd name="T23" fmla="*/ 1 h 155"/>
                  <a:gd name="T24" fmla="*/ 1 w 148"/>
                  <a:gd name="T25" fmla="*/ 1 h 155"/>
                  <a:gd name="T26" fmla="*/ 2 w 148"/>
                  <a:gd name="T27" fmla="*/ 1 h 155"/>
                  <a:gd name="T28" fmla="*/ 2 w 148"/>
                  <a:gd name="T29" fmla="*/ 2 h 155"/>
                  <a:gd name="T30" fmla="*/ 2 w 148"/>
                  <a:gd name="T31" fmla="*/ 2 h 155"/>
                  <a:gd name="T32" fmla="*/ 2 w 148"/>
                  <a:gd name="T33" fmla="*/ 3 h 155"/>
                  <a:gd name="T34" fmla="*/ 2 w 148"/>
                  <a:gd name="T35" fmla="*/ 3 h 155"/>
                  <a:gd name="T36" fmla="*/ 0 w 148"/>
                  <a:gd name="T37" fmla="*/ 3 h 155"/>
                  <a:gd name="T38" fmla="*/ 0 w 148"/>
                  <a:gd name="T39" fmla="*/ 3 h 155"/>
                  <a:gd name="T40" fmla="*/ 0 w 148"/>
                  <a:gd name="T41" fmla="*/ 2 h 155"/>
                  <a:gd name="T42" fmla="*/ 0 w 148"/>
                  <a:gd name="T43" fmla="*/ 2 h 155"/>
                  <a:gd name="T44" fmla="*/ 0 w 148"/>
                  <a:gd name="T45" fmla="*/ 2 h 1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155"/>
                  <a:gd name="T71" fmla="*/ 148 w 148"/>
                  <a:gd name="T72" fmla="*/ 155 h 1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155">
                    <a:moveTo>
                      <a:pt x="14" y="119"/>
                    </a:moveTo>
                    <a:lnTo>
                      <a:pt x="12" y="114"/>
                    </a:lnTo>
                    <a:lnTo>
                      <a:pt x="8" y="109"/>
                    </a:lnTo>
                    <a:lnTo>
                      <a:pt x="5" y="106"/>
                    </a:lnTo>
                    <a:lnTo>
                      <a:pt x="0" y="102"/>
                    </a:lnTo>
                    <a:lnTo>
                      <a:pt x="77" y="0"/>
                    </a:lnTo>
                    <a:lnTo>
                      <a:pt x="85" y="6"/>
                    </a:lnTo>
                    <a:lnTo>
                      <a:pt x="93" y="13"/>
                    </a:lnTo>
                    <a:lnTo>
                      <a:pt x="100" y="21"/>
                    </a:lnTo>
                    <a:lnTo>
                      <a:pt x="108" y="29"/>
                    </a:lnTo>
                    <a:lnTo>
                      <a:pt x="114" y="37"/>
                    </a:lnTo>
                    <a:lnTo>
                      <a:pt x="121" y="46"/>
                    </a:lnTo>
                    <a:lnTo>
                      <a:pt x="127" y="55"/>
                    </a:lnTo>
                    <a:lnTo>
                      <a:pt x="131" y="64"/>
                    </a:lnTo>
                    <a:lnTo>
                      <a:pt x="141" y="86"/>
                    </a:lnTo>
                    <a:lnTo>
                      <a:pt x="145" y="109"/>
                    </a:lnTo>
                    <a:lnTo>
                      <a:pt x="148" y="132"/>
                    </a:lnTo>
                    <a:lnTo>
                      <a:pt x="146" y="155"/>
                    </a:lnTo>
                    <a:lnTo>
                      <a:pt x="17" y="138"/>
                    </a:lnTo>
                    <a:lnTo>
                      <a:pt x="17" y="134"/>
                    </a:lnTo>
                    <a:lnTo>
                      <a:pt x="17" y="128"/>
                    </a:lnTo>
                    <a:lnTo>
                      <a:pt x="16" y="123"/>
                    </a:lnTo>
                    <a:lnTo>
                      <a:pt x="14" y="119"/>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31" name="Freeform 59">
                <a:extLst>
                  <a:ext uri="{FF2B5EF4-FFF2-40B4-BE49-F238E27FC236}">
                    <a16:creationId xmlns:a16="http://schemas.microsoft.com/office/drawing/2014/main" id="{8D2D4A97-C276-4D4D-9757-3DCB571286AC}"/>
                  </a:ext>
                </a:extLst>
              </p:cNvPr>
              <p:cNvSpPr>
                <a:spLocks/>
              </p:cNvSpPr>
              <p:nvPr/>
            </p:nvSpPr>
            <p:spPr bwMode="auto">
              <a:xfrm>
                <a:off x="3522" y="1715"/>
                <a:ext cx="85" cy="67"/>
              </a:xfrm>
              <a:custGeom>
                <a:avLst/>
                <a:gdLst>
                  <a:gd name="T0" fmla="*/ 1 w 172"/>
                  <a:gd name="T1" fmla="*/ 0 h 135"/>
                  <a:gd name="T2" fmla="*/ 1 w 172"/>
                  <a:gd name="T3" fmla="*/ 0 h 135"/>
                  <a:gd name="T4" fmla="*/ 1 w 172"/>
                  <a:gd name="T5" fmla="*/ 0 h 135"/>
                  <a:gd name="T6" fmla="*/ 1 w 172"/>
                  <a:gd name="T7" fmla="*/ 0 h 135"/>
                  <a:gd name="T8" fmla="*/ 1 w 172"/>
                  <a:gd name="T9" fmla="*/ 0 h 135"/>
                  <a:gd name="T10" fmla="*/ 2 w 172"/>
                  <a:gd name="T11" fmla="*/ 1 h 135"/>
                  <a:gd name="T12" fmla="*/ 2 w 172"/>
                  <a:gd name="T13" fmla="*/ 1 h 135"/>
                  <a:gd name="T14" fmla="*/ 2 w 172"/>
                  <a:gd name="T15" fmla="*/ 1 h 135"/>
                  <a:gd name="T16" fmla="*/ 2 w 172"/>
                  <a:gd name="T17" fmla="*/ 1 h 135"/>
                  <a:gd name="T18" fmla="*/ 2 w 172"/>
                  <a:gd name="T19" fmla="*/ 2 h 135"/>
                  <a:gd name="T20" fmla="*/ 1 w 172"/>
                  <a:gd name="T21" fmla="*/ 2 h 135"/>
                  <a:gd name="T22" fmla="*/ 1 w 172"/>
                  <a:gd name="T23" fmla="*/ 2 h 135"/>
                  <a:gd name="T24" fmla="*/ 1 w 172"/>
                  <a:gd name="T25" fmla="*/ 2 h 135"/>
                  <a:gd name="T26" fmla="*/ 1 w 172"/>
                  <a:gd name="T27" fmla="*/ 2 h 135"/>
                  <a:gd name="T28" fmla="*/ 1 w 172"/>
                  <a:gd name="T29" fmla="*/ 2 h 135"/>
                  <a:gd name="T30" fmla="*/ 1 w 172"/>
                  <a:gd name="T31" fmla="*/ 2 h 135"/>
                  <a:gd name="T32" fmla="*/ 0 w 172"/>
                  <a:gd name="T33" fmla="*/ 2 h 135"/>
                  <a:gd name="T34" fmla="*/ 0 w 172"/>
                  <a:gd name="T35" fmla="*/ 2 h 135"/>
                  <a:gd name="T36" fmla="*/ 0 w 172"/>
                  <a:gd name="T37" fmla="*/ 1 h 135"/>
                  <a:gd name="T38" fmla="*/ 0 w 172"/>
                  <a:gd name="T39" fmla="*/ 1 h 135"/>
                  <a:gd name="T40" fmla="*/ 0 w 172"/>
                  <a:gd name="T41" fmla="*/ 1 h 135"/>
                  <a:gd name="T42" fmla="*/ 0 w 172"/>
                  <a:gd name="T43" fmla="*/ 1 h 135"/>
                  <a:gd name="T44" fmla="*/ 1 w 172"/>
                  <a:gd name="T45" fmla="*/ 0 h 135"/>
                  <a:gd name="T46" fmla="*/ 1 w 172"/>
                  <a:gd name="T47" fmla="*/ 0 h 135"/>
                  <a:gd name="T48" fmla="*/ 1 w 172"/>
                  <a:gd name="T49" fmla="*/ 0 h 135"/>
                  <a:gd name="T50" fmla="*/ 1 w 172"/>
                  <a:gd name="T51" fmla="*/ 0 h 135"/>
                  <a:gd name="T52" fmla="*/ 1 w 172"/>
                  <a:gd name="T53" fmla="*/ 0 h 1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2"/>
                  <a:gd name="T82" fmla="*/ 0 h 135"/>
                  <a:gd name="T83" fmla="*/ 172 w 172"/>
                  <a:gd name="T84" fmla="*/ 135 h 1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2" h="135">
                    <a:moveTo>
                      <a:pt x="89" y="6"/>
                    </a:moveTo>
                    <a:lnTo>
                      <a:pt x="95" y="6"/>
                    </a:lnTo>
                    <a:lnTo>
                      <a:pt x="100" y="5"/>
                    </a:lnTo>
                    <a:lnTo>
                      <a:pt x="105" y="3"/>
                    </a:lnTo>
                    <a:lnTo>
                      <a:pt x="110" y="0"/>
                    </a:lnTo>
                    <a:lnTo>
                      <a:pt x="172" y="113"/>
                    </a:lnTo>
                    <a:lnTo>
                      <a:pt x="163" y="118"/>
                    </a:lnTo>
                    <a:lnTo>
                      <a:pt x="153" y="123"/>
                    </a:lnTo>
                    <a:lnTo>
                      <a:pt x="143" y="126"/>
                    </a:lnTo>
                    <a:lnTo>
                      <a:pt x="133" y="129"/>
                    </a:lnTo>
                    <a:lnTo>
                      <a:pt x="122" y="132"/>
                    </a:lnTo>
                    <a:lnTo>
                      <a:pt x="111" y="134"/>
                    </a:lnTo>
                    <a:lnTo>
                      <a:pt x="100" y="135"/>
                    </a:lnTo>
                    <a:lnTo>
                      <a:pt x="89" y="135"/>
                    </a:lnTo>
                    <a:lnTo>
                      <a:pt x="77" y="135"/>
                    </a:lnTo>
                    <a:lnTo>
                      <a:pt x="65" y="134"/>
                    </a:lnTo>
                    <a:lnTo>
                      <a:pt x="53" y="132"/>
                    </a:lnTo>
                    <a:lnTo>
                      <a:pt x="43" y="128"/>
                    </a:lnTo>
                    <a:lnTo>
                      <a:pt x="31" y="125"/>
                    </a:lnTo>
                    <a:lnTo>
                      <a:pt x="21" y="120"/>
                    </a:lnTo>
                    <a:lnTo>
                      <a:pt x="11" y="116"/>
                    </a:lnTo>
                    <a:lnTo>
                      <a:pt x="0" y="110"/>
                    </a:lnTo>
                    <a:lnTo>
                      <a:pt x="71" y="2"/>
                    </a:lnTo>
                    <a:lnTo>
                      <a:pt x="75" y="3"/>
                    </a:lnTo>
                    <a:lnTo>
                      <a:pt x="80" y="5"/>
                    </a:lnTo>
                    <a:lnTo>
                      <a:pt x="84" y="6"/>
                    </a:lnTo>
                    <a:lnTo>
                      <a:pt x="89" y="6"/>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sp>
            <p:nvSpPr>
              <p:cNvPr id="32" name="Freeform 60">
                <a:extLst>
                  <a:ext uri="{FF2B5EF4-FFF2-40B4-BE49-F238E27FC236}">
                    <a16:creationId xmlns:a16="http://schemas.microsoft.com/office/drawing/2014/main" id="{32F4B1E9-33D3-4B40-AE31-5E299288AFA6}"/>
                  </a:ext>
                </a:extLst>
              </p:cNvPr>
              <p:cNvSpPr>
                <a:spLocks/>
              </p:cNvSpPr>
              <p:nvPr/>
            </p:nvSpPr>
            <p:spPr bwMode="auto">
              <a:xfrm>
                <a:off x="3546" y="1669"/>
                <a:ext cx="37" cy="37"/>
              </a:xfrm>
              <a:custGeom>
                <a:avLst/>
                <a:gdLst>
                  <a:gd name="T0" fmla="*/ 1 w 72"/>
                  <a:gd name="T1" fmla="*/ 2 h 72"/>
                  <a:gd name="T2" fmla="*/ 1 w 72"/>
                  <a:gd name="T3" fmla="*/ 2 h 72"/>
                  <a:gd name="T4" fmla="*/ 1 w 72"/>
                  <a:gd name="T5" fmla="*/ 2 h 72"/>
                  <a:gd name="T6" fmla="*/ 1 w 72"/>
                  <a:gd name="T7" fmla="*/ 2 h 72"/>
                  <a:gd name="T8" fmla="*/ 1 w 72"/>
                  <a:gd name="T9" fmla="*/ 1 h 72"/>
                  <a:gd name="T10" fmla="*/ 2 w 72"/>
                  <a:gd name="T11" fmla="*/ 1 h 72"/>
                  <a:gd name="T12" fmla="*/ 2 w 72"/>
                  <a:gd name="T13" fmla="*/ 1 h 72"/>
                  <a:gd name="T14" fmla="*/ 2 w 72"/>
                  <a:gd name="T15" fmla="*/ 1 h 72"/>
                  <a:gd name="T16" fmla="*/ 2 w 72"/>
                  <a:gd name="T17" fmla="*/ 1 h 72"/>
                  <a:gd name="T18" fmla="*/ 2 w 72"/>
                  <a:gd name="T19" fmla="*/ 1 h 72"/>
                  <a:gd name="T20" fmla="*/ 2 w 72"/>
                  <a:gd name="T21" fmla="*/ 1 h 72"/>
                  <a:gd name="T22" fmla="*/ 2 w 72"/>
                  <a:gd name="T23" fmla="*/ 1 h 72"/>
                  <a:gd name="T24" fmla="*/ 1 w 72"/>
                  <a:gd name="T25" fmla="*/ 1 h 72"/>
                  <a:gd name="T26" fmla="*/ 1 w 72"/>
                  <a:gd name="T27" fmla="*/ 1 h 72"/>
                  <a:gd name="T28" fmla="*/ 1 w 72"/>
                  <a:gd name="T29" fmla="*/ 1 h 72"/>
                  <a:gd name="T30" fmla="*/ 1 w 72"/>
                  <a:gd name="T31" fmla="*/ 1 h 72"/>
                  <a:gd name="T32" fmla="*/ 1 w 72"/>
                  <a:gd name="T33" fmla="*/ 0 h 72"/>
                  <a:gd name="T34" fmla="*/ 1 w 72"/>
                  <a:gd name="T35" fmla="*/ 1 h 72"/>
                  <a:gd name="T36" fmla="*/ 1 w 72"/>
                  <a:gd name="T37" fmla="*/ 1 h 72"/>
                  <a:gd name="T38" fmla="*/ 1 w 72"/>
                  <a:gd name="T39" fmla="*/ 1 h 72"/>
                  <a:gd name="T40" fmla="*/ 1 w 72"/>
                  <a:gd name="T41" fmla="*/ 1 h 72"/>
                  <a:gd name="T42" fmla="*/ 1 w 72"/>
                  <a:gd name="T43" fmla="*/ 1 h 72"/>
                  <a:gd name="T44" fmla="*/ 1 w 72"/>
                  <a:gd name="T45" fmla="*/ 1 h 72"/>
                  <a:gd name="T46" fmla="*/ 1 w 72"/>
                  <a:gd name="T47" fmla="*/ 1 h 72"/>
                  <a:gd name="T48" fmla="*/ 0 w 72"/>
                  <a:gd name="T49" fmla="*/ 1 h 72"/>
                  <a:gd name="T50" fmla="*/ 1 w 72"/>
                  <a:gd name="T51" fmla="*/ 1 h 72"/>
                  <a:gd name="T52" fmla="*/ 1 w 72"/>
                  <a:gd name="T53" fmla="*/ 1 h 72"/>
                  <a:gd name="T54" fmla="*/ 1 w 72"/>
                  <a:gd name="T55" fmla="*/ 1 h 72"/>
                  <a:gd name="T56" fmla="*/ 1 w 72"/>
                  <a:gd name="T57" fmla="*/ 1 h 72"/>
                  <a:gd name="T58" fmla="*/ 1 w 72"/>
                  <a:gd name="T59" fmla="*/ 2 h 72"/>
                  <a:gd name="T60" fmla="*/ 1 w 72"/>
                  <a:gd name="T61" fmla="*/ 2 h 72"/>
                  <a:gd name="T62" fmla="*/ 1 w 72"/>
                  <a:gd name="T63" fmla="*/ 2 h 72"/>
                  <a:gd name="T64" fmla="*/ 1 w 72"/>
                  <a:gd name="T65" fmla="*/ 2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72"/>
                  <a:gd name="T101" fmla="*/ 72 w 72"/>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72">
                    <a:moveTo>
                      <a:pt x="36" y="72"/>
                    </a:moveTo>
                    <a:lnTo>
                      <a:pt x="44" y="71"/>
                    </a:lnTo>
                    <a:lnTo>
                      <a:pt x="50" y="70"/>
                    </a:lnTo>
                    <a:lnTo>
                      <a:pt x="56" y="66"/>
                    </a:lnTo>
                    <a:lnTo>
                      <a:pt x="62" y="62"/>
                    </a:lnTo>
                    <a:lnTo>
                      <a:pt x="67" y="56"/>
                    </a:lnTo>
                    <a:lnTo>
                      <a:pt x="70" y="50"/>
                    </a:lnTo>
                    <a:lnTo>
                      <a:pt x="71" y="43"/>
                    </a:lnTo>
                    <a:lnTo>
                      <a:pt x="72" y="35"/>
                    </a:lnTo>
                    <a:lnTo>
                      <a:pt x="71" y="28"/>
                    </a:lnTo>
                    <a:lnTo>
                      <a:pt x="70" y="21"/>
                    </a:lnTo>
                    <a:lnTo>
                      <a:pt x="67" y="16"/>
                    </a:lnTo>
                    <a:lnTo>
                      <a:pt x="62" y="10"/>
                    </a:lnTo>
                    <a:lnTo>
                      <a:pt x="56" y="5"/>
                    </a:lnTo>
                    <a:lnTo>
                      <a:pt x="50" y="2"/>
                    </a:lnTo>
                    <a:lnTo>
                      <a:pt x="44" y="1"/>
                    </a:lnTo>
                    <a:lnTo>
                      <a:pt x="36" y="0"/>
                    </a:lnTo>
                    <a:lnTo>
                      <a:pt x="29" y="1"/>
                    </a:lnTo>
                    <a:lnTo>
                      <a:pt x="22" y="2"/>
                    </a:lnTo>
                    <a:lnTo>
                      <a:pt x="16" y="5"/>
                    </a:lnTo>
                    <a:lnTo>
                      <a:pt x="10" y="10"/>
                    </a:lnTo>
                    <a:lnTo>
                      <a:pt x="6" y="16"/>
                    </a:lnTo>
                    <a:lnTo>
                      <a:pt x="2" y="21"/>
                    </a:lnTo>
                    <a:lnTo>
                      <a:pt x="1" y="28"/>
                    </a:lnTo>
                    <a:lnTo>
                      <a:pt x="0" y="35"/>
                    </a:lnTo>
                    <a:lnTo>
                      <a:pt x="1" y="43"/>
                    </a:lnTo>
                    <a:lnTo>
                      <a:pt x="2" y="50"/>
                    </a:lnTo>
                    <a:lnTo>
                      <a:pt x="6" y="56"/>
                    </a:lnTo>
                    <a:lnTo>
                      <a:pt x="10" y="62"/>
                    </a:lnTo>
                    <a:lnTo>
                      <a:pt x="16" y="66"/>
                    </a:lnTo>
                    <a:lnTo>
                      <a:pt x="22" y="70"/>
                    </a:lnTo>
                    <a:lnTo>
                      <a:pt x="29" y="71"/>
                    </a:lnTo>
                    <a:lnTo>
                      <a:pt x="36" y="72"/>
                    </a:lnTo>
                    <a:close/>
                  </a:path>
                </a:pathLst>
              </a:custGeom>
              <a:solidFill>
                <a:srgbClr val="000000"/>
              </a:solidFill>
              <a:ln w="9525">
                <a:noFill/>
                <a:round/>
                <a:headEnd/>
                <a:tailEnd/>
              </a:ln>
            </p:spPr>
            <p:txBody>
              <a:bodyPr/>
              <a:lstStyle/>
              <a:p>
                <a:pPr defTabSz="914378">
                  <a:defRPr/>
                </a:pPr>
                <a:endParaRPr kumimoji="0" lang="ja-JP" altLang="en-US" sz="1600" kern="0">
                  <a:solidFill>
                    <a:sysClr val="windowText" lastClr="000000"/>
                  </a:solidFill>
                </a:endParaRPr>
              </a:p>
            </p:txBody>
          </p:sp>
        </p:grpSp>
      </p:grpSp>
      <p:sp>
        <p:nvSpPr>
          <p:cNvPr id="75" name="テキスト ボックス 74">
            <a:extLst>
              <a:ext uri="{FF2B5EF4-FFF2-40B4-BE49-F238E27FC236}">
                <a16:creationId xmlns:a16="http://schemas.microsoft.com/office/drawing/2014/main" id="{593C5FC6-3836-974F-91BD-CA5F5013D669}"/>
              </a:ext>
            </a:extLst>
          </p:cNvPr>
          <p:cNvSpPr txBox="1"/>
          <p:nvPr/>
        </p:nvSpPr>
        <p:spPr>
          <a:xfrm>
            <a:off x="3533311" y="4371427"/>
            <a:ext cx="133882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a:t>体表面汚染</a:t>
            </a:r>
          </a:p>
        </p:txBody>
      </p:sp>
      <p:sp>
        <p:nvSpPr>
          <p:cNvPr id="76" name="正方形/長方形 75">
            <a:extLst>
              <a:ext uri="{FF2B5EF4-FFF2-40B4-BE49-F238E27FC236}">
                <a16:creationId xmlns:a16="http://schemas.microsoft.com/office/drawing/2014/main" id="{1ACBB2B4-D8AB-D142-82B3-808D4A8C9AA4}"/>
              </a:ext>
            </a:extLst>
          </p:cNvPr>
          <p:cNvSpPr/>
          <p:nvPr/>
        </p:nvSpPr>
        <p:spPr>
          <a:xfrm>
            <a:off x="4694652" y="5075675"/>
            <a:ext cx="4225410" cy="1169551"/>
          </a:xfrm>
          <a:prstGeom prst="rect">
            <a:avLst/>
          </a:prstGeom>
        </p:spPr>
        <p:txBody>
          <a:bodyPr wrap="square">
            <a:spAutoFit/>
          </a:bodyPr>
          <a:lstStyle/>
          <a:p>
            <a:r>
              <a:rPr lang="ja-JP" altLang="en-US" sz="1400"/>
              <a:t>放射性物質が体表面、衣服等に付着した状態で、一般的に表面汚染では危険な外部被ばくはしない。</a:t>
            </a:r>
          </a:p>
          <a:p>
            <a:r>
              <a:rPr lang="ja-JP" altLang="en-US" sz="1400"/>
              <a:t>噴霧、放出された放射性物質を吸入すると</a:t>
            </a:r>
            <a:r>
              <a:rPr lang="ja-JP" altLang="en-US" sz="1400">
                <a:solidFill>
                  <a:srgbClr val="FF0000"/>
                </a:solidFill>
              </a:rPr>
              <a:t>内部被ばく</a:t>
            </a:r>
            <a:r>
              <a:rPr lang="ja-JP" altLang="en-US" sz="1400"/>
              <a:t>につながる。同時に頭部、顔面の汚染も存在する場合が多い。</a:t>
            </a:r>
          </a:p>
        </p:txBody>
      </p:sp>
      <p:cxnSp>
        <p:nvCxnSpPr>
          <p:cNvPr id="78" name="直線矢印コネクタ 77">
            <a:extLst>
              <a:ext uri="{FF2B5EF4-FFF2-40B4-BE49-F238E27FC236}">
                <a16:creationId xmlns:a16="http://schemas.microsoft.com/office/drawing/2014/main" id="{B547D4EB-05CE-674F-A527-E3F0B35C48F6}"/>
              </a:ext>
            </a:extLst>
          </p:cNvPr>
          <p:cNvCxnSpPr>
            <a:stCxn id="75" idx="0"/>
          </p:cNvCxnSpPr>
          <p:nvPr/>
        </p:nvCxnSpPr>
        <p:spPr>
          <a:xfrm flipV="1">
            <a:off x="4202725" y="3671888"/>
            <a:ext cx="815294" cy="699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5EF43F66-44C0-8F48-B1E4-3A9E26992588}"/>
              </a:ext>
            </a:extLst>
          </p:cNvPr>
          <p:cNvSpPr txBox="1"/>
          <p:nvPr/>
        </p:nvSpPr>
        <p:spPr>
          <a:xfrm>
            <a:off x="4056374" y="3898682"/>
            <a:ext cx="1107996" cy="276999"/>
          </a:xfrm>
          <a:prstGeom prst="rect">
            <a:avLst/>
          </a:prstGeom>
          <a:solidFill>
            <a:schemeClr val="bg1"/>
          </a:solidFill>
        </p:spPr>
        <p:txBody>
          <a:bodyPr wrap="none" rtlCol="0">
            <a:spAutoFit/>
          </a:bodyPr>
          <a:lstStyle/>
          <a:p>
            <a:r>
              <a:rPr kumimoji="1" lang="ja-JP" altLang="en-US" sz="1200"/>
              <a:t>可能性を考慮</a:t>
            </a:r>
          </a:p>
        </p:txBody>
      </p:sp>
      <p:sp>
        <p:nvSpPr>
          <p:cNvPr id="80" name="テキスト ボックス 79">
            <a:extLst>
              <a:ext uri="{FF2B5EF4-FFF2-40B4-BE49-F238E27FC236}">
                <a16:creationId xmlns:a16="http://schemas.microsoft.com/office/drawing/2014/main" id="{80AC0B84-9F14-634D-A458-68DC5A9069E0}"/>
              </a:ext>
            </a:extLst>
          </p:cNvPr>
          <p:cNvSpPr txBox="1"/>
          <p:nvPr/>
        </p:nvSpPr>
        <p:spPr>
          <a:xfrm>
            <a:off x="2495779" y="3085122"/>
            <a:ext cx="1658213" cy="738664"/>
          </a:xfrm>
          <a:prstGeom prst="rect">
            <a:avLst/>
          </a:prstGeom>
          <a:noFill/>
        </p:spPr>
        <p:txBody>
          <a:bodyPr wrap="square" rtlCol="0">
            <a:spAutoFit/>
          </a:bodyPr>
          <a:lstStyle/>
          <a:p>
            <a:r>
              <a:rPr lang="ja-JP" altLang="en-US" sz="1400">
                <a:solidFill>
                  <a:srgbClr val="FF0000"/>
                </a:solidFill>
              </a:rPr>
              <a:t>全身被ばく</a:t>
            </a:r>
            <a:r>
              <a:rPr lang="ja-JP" altLang="en-US" sz="1400"/>
              <a:t>；全身あるいは体幹部に被ばくした場合</a:t>
            </a:r>
          </a:p>
        </p:txBody>
      </p:sp>
      <p:sp>
        <p:nvSpPr>
          <p:cNvPr id="81" name="テキスト ボックス 80">
            <a:extLst>
              <a:ext uri="{FF2B5EF4-FFF2-40B4-BE49-F238E27FC236}">
                <a16:creationId xmlns:a16="http://schemas.microsoft.com/office/drawing/2014/main" id="{D8F28CD9-42CF-E64A-8A57-D3E37A0A7415}"/>
              </a:ext>
            </a:extLst>
          </p:cNvPr>
          <p:cNvSpPr txBox="1"/>
          <p:nvPr/>
        </p:nvSpPr>
        <p:spPr>
          <a:xfrm>
            <a:off x="628650" y="5231418"/>
            <a:ext cx="1685925" cy="738664"/>
          </a:xfrm>
          <a:prstGeom prst="rect">
            <a:avLst/>
          </a:prstGeom>
          <a:noFill/>
        </p:spPr>
        <p:txBody>
          <a:bodyPr wrap="square" rtlCol="0">
            <a:spAutoFit/>
          </a:bodyPr>
          <a:lstStyle/>
          <a:p>
            <a:r>
              <a:rPr lang="ja-JP" altLang="en-US" sz="1400">
                <a:solidFill>
                  <a:srgbClr val="FF0000"/>
                </a:solidFill>
              </a:rPr>
              <a:t>局所被ばく</a:t>
            </a:r>
            <a:r>
              <a:rPr lang="ja-JP" altLang="en-US" sz="1400"/>
              <a:t>；体の一部分が被ばくした場合</a:t>
            </a:r>
          </a:p>
        </p:txBody>
      </p:sp>
    </p:spTree>
    <p:extLst>
      <p:ext uri="{BB962C8B-B14F-4D97-AF65-F5344CB8AC3E}">
        <p14:creationId xmlns:p14="http://schemas.microsoft.com/office/powerpoint/2010/main" val="1238370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788836-8092-E94D-95CD-4E8C6A5A27DC}"/>
              </a:ext>
            </a:extLst>
          </p:cNvPr>
          <p:cNvSpPr>
            <a:spLocks noGrp="1"/>
          </p:cNvSpPr>
          <p:nvPr>
            <p:ph type="title"/>
          </p:nvPr>
        </p:nvSpPr>
        <p:spPr/>
        <p:txBody>
          <a:bodyPr/>
          <a:lstStyle/>
          <a:p>
            <a:r>
              <a:rPr kumimoji="1" lang="ja-JP" altLang="en-US" dirty="0"/>
              <a:t>がん発生の過剰相対リスク</a:t>
            </a:r>
          </a:p>
        </p:txBody>
      </p:sp>
      <p:sp>
        <p:nvSpPr>
          <p:cNvPr id="4" name="スライド番号プレースホルダー 3">
            <a:extLst>
              <a:ext uri="{FF2B5EF4-FFF2-40B4-BE49-F238E27FC236}">
                <a16:creationId xmlns:a16="http://schemas.microsoft.com/office/drawing/2014/main" id="{3C057125-7135-4345-8B87-1D0F8BF328C1}"/>
              </a:ext>
            </a:extLst>
          </p:cNvPr>
          <p:cNvSpPr>
            <a:spLocks noGrp="1"/>
          </p:cNvSpPr>
          <p:nvPr>
            <p:ph type="sldNum" sz="quarter" idx="12"/>
          </p:nvPr>
        </p:nvSpPr>
        <p:spPr/>
        <p:txBody>
          <a:bodyPr/>
          <a:lstStyle/>
          <a:p>
            <a:fld id="{58DD1769-DAE9-6C4E-82F4-B62273FFA290}" type="slidenum">
              <a:rPr kumimoji="1" lang="ja-JP" altLang="en-US" smtClean="0"/>
              <a:t>20</a:t>
            </a:fld>
            <a:endParaRPr kumimoji="1" lang="ja-JP" altLang="en-US"/>
          </a:p>
        </p:txBody>
      </p:sp>
      <p:pic>
        <p:nvPicPr>
          <p:cNvPr id="7" name="コンテンツ プレースホルダー 6">
            <a:extLst>
              <a:ext uri="{FF2B5EF4-FFF2-40B4-BE49-F238E27FC236}">
                <a16:creationId xmlns:a16="http://schemas.microsoft.com/office/drawing/2014/main" id="{B5CC5579-5EDE-7347-B9B5-253EB8EDD57D}"/>
              </a:ext>
            </a:extLst>
          </p:cNvPr>
          <p:cNvPicPr>
            <a:picLocks noGrp="1" noChangeAspect="1"/>
          </p:cNvPicPr>
          <p:nvPr>
            <p:ph idx="1"/>
          </p:nvPr>
        </p:nvPicPr>
        <p:blipFill>
          <a:blip r:embed="rId3"/>
          <a:stretch>
            <a:fillRect/>
          </a:stretch>
        </p:blipFill>
        <p:spPr>
          <a:xfrm>
            <a:off x="2055072" y="1300163"/>
            <a:ext cx="4989067" cy="4600575"/>
          </a:xfrm>
          <a:prstGeom prst="rect">
            <a:avLst/>
          </a:prstGeom>
        </p:spPr>
      </p:pic>
      <p:sp>
        <p:nvSpPr>
          <p:cNvPr id="8" name="テキスト ボックス 7">
            <a:extLst>
              <a:ext uri="{FF2B5EF4-FFF2-40B4-BE49-F238E27FC236}">
                <a16:creationId xmlns:a16="http://schemas.microsoft.com/office/drawing/2014/main" id="{083802EA-947B-E740-AAF0-C0A00688CCF0}"/>
              </a:ext>
            </a:extLst>
          </p:cNvPr>
          <p:cNvSpPr txBox="1"/>
          <p:nvPr/>
        </p:nvSpPr>
        <p:spPr>
          <a:xfrm>
            <a:off x="3900488" y="6100763"/>
            <a:ext cx="2031325" cy="369332"/>
          </a:xfrm>
          <a:prstGeom prst="rect">
            <a:avLst/>
          </a:prstGeom>
          <a:noFill/>
        </p:spPr>
        <p:txBody>
          <a:bodyPr wrap="none" rtlCol="0">
            <a:spAutoFit/>
          </a:bodyPr>
          <a:lstStyle/>
          <a:p>
            <a:r>
              <a:rPr lang="ja-JP" altLang="en-US"/>
              <a:t>臓器吸収線量</a:t>
            </a:r>
            <a:r>
              <a:rPr lang="en-US" altLang="ja-JP" dirty="0"/>
              <a:t>(</a:t>
            </a:r>
            <a:r>
              <a:rPr lang="en-US" altLang="ja-JP" dirty="0" err="1"/>
              <a:t>Gy</a:t>
            </a:r>
            <a:r>
              <a:rPr lang="en-US" altLang="ja-JP" dirty="0"/>
              <a:t>)</a:t>
            </a:r>
          </a:p>
        </p:txBody>
      </p:sp>
      <p:sp>
        <p:nvSpPr>
          <p:cNvPr id="9" name="テキスト ボックス 8">
            <a:extLst>
              <a:ext uri="{FF2B5EF4-FFF2-40B4-BE49-F238E27FC236}">
                <a16:creationId xmlns:a16="http://schemas.microsoft.com/office/drawing/2014/main" id="{33E7EDE8-3593-9242-AC47-719A8BCB8D0E}"/>
              </a:ext>
            </a:extLst>
          </p:cNvPr>
          <p:cNvSpPr txBox="1"/>
          <p:nvPr/>
        </p:nvSpPr>
        <p:spPr>
          <a:xfrm>
            <a:off x="1395710" y="2000250"/>
            <a:ext cx="461665" cy="2862322"/>
          </a:xfrm>
          <a:prstGeom prst="rect">
            <a:avLst/>
          </a:prstGeom>
          <a:noFill/>
        </p:spPr>
        <p:txBody>
          <a:bodyPr vert="eaVert" wrap="none" rtlCol="0">
            <a:spAutoFit/>
          </a:bodyPr>
          <a:lstStyle/>
          <a:p>
            <a:r>
              <a:rPr lang="ja-JP" altLang="en-US"/>
              <a:t>がん発生の過剰相対リスク</a:t>
            </a:r>
            <a:endParaRPr kumimoji="1" lang="ja-JP" altLang="en-US"/>
          </a:p>
        </p:txBody>
      </p:sp>
    </p:spTree>
    <p:extLst>
      <p:ext uri="{BB962C8B-B14F-4D97-AF65-F5344CB8AC3E}">
        <p14:creationId xmlns:p14="http://schemas.microsoft.com/office/powerpoint/2010/main" val="241513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7622C-FE3B-9440-A161-E270EFCE8AAB}"/>
              </a:ext>
            </a:extLst>
          </p:cNvPr>
          <p:cNvSpPr>
            <a:spLocks noGrp="1"/>
          </p:cNvSpPr>
          <p:nvPr>
            <p:ph type="title"/>
          </p:nvPr>
        </p:nvSpPr>
        <p:spPr/>
        <p:txBody>
          <a:bodyPr/>
          <a:lstStyle/>
          <a:p>
            <a:r>
              <a:rPr lang="ja-JP" altLang="en-US"/>
              <a:t>放射線によるがんの増加</a:t>
            </a:r>
            <a:endParaRPr kumimoji="1" lang="ja-JP" altLang="en-US"/>
          </a:p>
        </p:txBody>
      </p:sp>
      <p:pic>
        <p:nvPicPr>
          <p:cNvPr id="4" name="コンテンツ プレースホルダー 3">
            <a:extLst>
              <a:ext uri="{FF2B5EF4-FFF2-40B4-BE49-F238E27FC236}">
                <a16:creationId xmlns:a16="http://schemas.microsoft.com/office/drawing/2014/main" id="{1991DF1E-196A-1D4B-8A29-2E191F069EBF}"/>
              </a:ext>
            </a:extLst>
          </p:cNvPr>
          <p:cNvPicPr>
            <a:picLocks noGrp="1" noChangeAspect="1"/>
          </p:cNvPicPr>
          <p:nvPr>
            <p:ph idx="1"/>
          </p:nvPr>
        </p:nvPicPr>
        <p:blipFill>
          <a:blip r:embed="rId3"/>
          <a:stretch>
            <a:fillRect/>
          </a:stretch>
        </p:blipFill>
        <p:spPr>
          <a:xfrm>
            <a:off x="635000" y="1304925"/>
            <a:ext cx="7874000" cy="4838700"/>
          </a:xfrm>
          <a:prstGeom prst="rect">
            <a:avLst/>
          </a:prstGeom>
        </p:spPr>
      </p:pic>
      <p:sp>
        <p:nvSpPr>
          <p:cNvPr id="3" name="スライド番号プレースホルダー 2">
            <a:extLst>
              <a:ext uri="{FF2B5EF4-FFF2-40B4-BE49-F238E27FC236}">
                <a16:creationId xmlns:a16="http://schemas.microsoft.com/office/drawing/2014/main" id="{78B45792-3C76-B74B-A39B-B211509C1487}"/>
              </a:ext>
            </a:extLst>
          </p:cNvPr>
          <p:cNvSpPr>
            <a:spLocks noGrp="1"/>
          </p:cNvSpPr>
          <p:nvPr>
            <p:ph type="sldNum" sz="quarter" idx="12"/>
          </p:nvPr>
        </p:nvSpPr>
        <p:spPr/>
        <p:txBody>
          <a:bodyPr/>
          <a:lstStyle/>
          <a:p>
            <a:fld id="{58DD1769-DAE9-6C4E-82F4-B62273FFA290}" type="slidenum">
              <a:rPr kumimoji="1" lang="ja-JP" altLang="en-US" smtClean="0"/>
              <a:t>21</a:t>
            </a:fld>
            <a:endParaRPr kumimoji="1" lang="ja-JP" altLang="en-US"/>
          </a:p>
        </p:txBody>
      </p:sp>
    </p:spTree>
    <p:extLst>
      <p:ext uri="{BB962C8B-B14F-4D97-AF65-F5344CB8AC3E}">
        <p14:creationId xmlns:p14="http://schemas.microsoft.com/office/powerpoint/2010/main" val="1057686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2ED5D3-4815-4C4A-8932-90B54757370D}"/>
              </a:ext>
            </a:extLst>
          </p:cNvPr>
          <p:cNvSpPr>
            <a:spLocks noGrp="1"/>
          </p:cNvSpPr>
          <p:nvPr>
            <p:ph type="title"/>
          </p:nvPr>
        </p:nvSpPr>
        <p:spPr/>
        <p:txBody>
          <a:bodyPr/>
          <a:lstStyle/>
          <a:p>
            <a:r>
              <a:rPr kumimoji="1" lang="ja-JP" altLang="en-US"/>
              <a:t>まとめ</a:t>
            </a:r>
          </a:p>
        </p:txBody>
      </p:sp>
      <p:sp>
        <p:nvSpPr>
          <p:cNvPr id="3" name="コンテンツ プレースホルダー 2">
            <a:extLst>
              <a:ext uri="{FF2B5EF4-FFF2-40B4-BE49-F238E27FC236}">
                <a16:creationId xmlns:a16="http://schemas.microsoft.com/office/drawing/2014/main" id="{5E13B1D8-96F9-6541-9C18-A6EAF68502F6}"/>
              </a:ext>
            </a:extLst>
          </p:cNvPr>
          <p:cNvSpPr>
            <a:spLocks noGrp="1"/>
          </p:cNvSpPr>
          <p:nvPr>
            <p:ph idx="1"/>
          </p:nvPr>
        </p:nvSpPr>
        <p:spPr>
          <a:xfrm>
            <a:off x="628650" y="1272209"/>
            <a:ext cx="7886700" cy="5084142"/>
          </a:xfrm>
        </p:spPr>
        <p:txBody>
          <a:bodyPr>
            <a:normAutofit/>
          </a:bodyPr>
          <a:lstStyle/>
          <a:p>
            <a:pPr>
              <a:lnSpc>
                <a:spcPct val="110000"/>
              </a:lnSpc>
            </a:pPr>
            <a:r>
              <a:rPr lang="ja-JP" altLang="en-US"/>
              <a:t>各組織・臓器への影響は「等価線量」、全身への影響は「実効線量」である。</a:t>
            </a:r>
            <a:endParaRPr lang="en-US" altLang="ja-JP" dirty="0"/>
          </a:p>
          <a:p>
            <a:pPr>
              <a:lnSpc>
                <a:spcPct val="110000"/>
              </a:lnSpc>
            </a:pPr>
            <a:r>
              <a:rPr lang="ja-JP" altLang="en-US"/>
              <a:t>放射線は</a:t>
            </a:r>
            <a:r>
              <a:rPr lang="en-US" altLang="ja-JP" dirty="0"/>
              <a:t>DNA</a:t>
            </a:r>
            <a:r>
              <a:rPr lang="ja-JP" altLang="en-US"/>
              <a:t>を損傷し、その結果、修復、細胞死（急性影響）、突然変異（発癌など）が起こる。</a:t>
            </a:r>
          </a:p>
          <a:p>
            <a:pPr>
              <a:lnSpc>
                <a:spcPct val="110000"/>
              </a:lnSpc>
            </a:pPr>
            <a:r>
              <a:rPr lang="ja-JP" altLang="en-US"/>
              <a:t>確定的影響には、しきい値があり、被ばく線量に応じて重篤度が増す。</a:t>
            </a:r>
            <a:endParaRPr lang="en-US" altLang="ja-JP" dirty="0"/>
          </a:p>
          <a:p>
            <a:pPr>
              <a:lnSpc>
                <a:spcPct val="110000"/>
              </a:lnSpc>
            </a:pPr>
            <a:r>
              <a:rPr lang="ja-JP" altLang="en-US"/>
              <a:t>確率的影響には、しきい値がなく、発生頻度が被ばく線量に応じて高くなる。</a:t>
            </a:r>
            <a:endParaRPr lang="en-US" altLang="ja-JP" dirty="0"/>
          </a:p>
          <a:p>
            <a:pPr>
              <a:lnSpc>
                <a:spcPct val="110000"/>
              </a:lnSpc>
            </a:pPr>
            <a:r>
              <a:rPr lang="ja-JP" altLang="en-US"/>
              <a:t>短時間で大量の放射線を被ばくすると急性放射線症を発症する。</a:t>
            </a:r>
            <a:endParaRPr lang="en-US" altLang="ja-JP" dirty="0"/>
          </a:p>
          <a:p>
            <a:pPr>
              <a:lnSpc>
                <a:spcPct val="110000"/>
              </a:lnSpc>
            </a:pPr>
            <a:r>
              <a:rPr lang="ja-JP" altLang="en-US"/>
              <a:t>局所の被ばくでは、放射線皮膚障害を生じる。</a:t>
            </a:r>
            <a:endParaRPr lang="en-US" altLang="ja-JP" dirty="0"/>
          </a:p>
          <a:p>
            <a:pPr>
              <a:lnSpc>
                <a:spcPct val="110000"/>
              </a:lnSpc>
            </a:pPr>
            <a:r>
              <a:rPr lang="ja-JP" altLang="en-US"/>
              <a:t>癌発生リスクは被ばく量に相関する。</a:t>
            </a:r>
          </a:p>
        </p:txBody>
      </p:sp>
      <p:sp>
        <p:nvSpPr>
          <p:cNvPr id="4" name="スライド番号プレースホルダー 3">
            <a:extLst>
              <a:ext uri="{FF2B5EF4-FFF2-40B4-BE49-F238E27FC236}">
                <a16:creationId xmlns:a16="http://schemas.microsoft.com/office/drawing/2014/main" id="{3EE48C58-AAC3-3043-A589-8E1D0606CC91}"/>
              </a:ext>
            </a:extLst>
          </p:cNvPr>
          <p:cNvSpPr>
            <a:spLocks noGrp="1"/>
          </p:cNvSpPr>
          <p:nvPr>
            <p:ph type="sldNum" sz="quarter" idx="12"/>
          </p:nvPr>
        </p:nvSpPr>
        <p:spPr/>
        <p:txBody>
          <a:bodyPr/>
          <a:lstStyle/>
          <a:p>
            <a:fld id="{58DD1769-DAE9-6C4E-82F4-B62273FFA290}" type="slidenum">
              <a:rPr kumimoji="1" lang="ja-JP" altLang="en-US" smtClean="0"/>
              <a:t>22</a:t>
            </a:fld>
            <a:endParaRPr kumimoji="1" lang="ja-JP" altLang="en-US"/>
          </a:p>
        </p:txBody>
      </p:sp>
    </p:spTree>
    <p:extLst>
      <p:ext uri="{BB962C8B-B14F-4D97-AF65-F5344CB8AC3E}">
        <p14:creationId xmlns:p14="http://schemas.microsoft.com/office/powerpoint/2010/main" val="243883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F5DCC2A7-9890-A742-833F-6D38FE8A9330}"/>
              </a:ext>
            </a:extLst>
          </p:cNvPr>
          <p:cNvSpPr/>
          <p:nvPr/>
        </p:nvSpPr>
        <p:spPr>
          <a:xfrm>
            <a:off x="1387118" y="2952457"/>
            <a:ext cx="6329124" cy="3234983"/>
          </a:xfrm>
          <a:prstGeom prst="rect">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38A6A42A-EDD6-C54C-89AB-5AB5D9C8A636}"/>
              </a:ext>
            </a:extLst>
          </p:cNvPr>
          <p:cNvSpPr>
            <a:spLocks noGrp="1"/>
          </p:cNvSpPr>
          <p:nvPr>
            <p:ph type="title"/>
          </p:nvPr>
        </p:nvSpPr>
        <p:spPr/>
        <p:txBody>
          <a:bodyPr/>
          <a:lstStyle/>
          <a:p>
            <a:r>
              <a:rPr kumimoji="1" lang="ja-JP" altLang="en-US"/>
              <a:t>放射線の影響と単位</a:t>
            </a:r>
          </a:p>
        </p:txBody>
      </p:sp>
      <p:sp>
        <p:nvSpPr>
          <p:cNvPr id="3" name="スライド番号プレースホルダー 2">
            <a:extLst>
              <a:ext uri="{FF2B5EF4-FFF2-40B4-BE49-F238E27FC236}">
                <a16:creationId xmlns:a16="http://schemas.microsoft.com/office/drawing/2014/main" id="{3CCB739A-E053-074C-ABD4-7A1503A8376C}"/>
              </a:ext>
            </a:extLst>
          </p:cNvPr>
          <p:cNvSpPr>
            <a:spLocks noGrp="1"/>
          </p:cNvSpPr>
          <p:nvPr>
            <p:ph type="sldNum" sz="quarter" idx="12"/>
          </p:nvPr>
        </p:nvSpPr>
        <p:spPr/>
        <p:txBody>
          <a:bodyPr/>
          <a:lstStyle/>
          <a:p>
            <a:fld id="{58DD1769-DAE9-6C4E-82F4-B62273FFA290}" type="slidenum">
              <a:rPr kumimoji="1" lang="ja-JP" altLang="en-US" smtClean="0"/>
              <a:t>3</a:t>
            </a:fld>
            <a:endParaRPr kumimoji="1" lang="ja-JP" altLang="en-US"/>
          </a:p>
        </p:txBody>
      </p:sp>
      <p:sp>
        <p:nvSpPr>
          <p:cNvPr id="5" name="テキスト ボックス 4">
            <a:extLst>
              <a:ext uri="{FF2B5EF4-FFF2-40B4-BE49-F238E27FC236}">
                <a16:creationId xmlns:a16="http://schemas.microsoft.com/office/drawing/2014/main" id="{D2079E0A-A85C-A84C-9839-9E2DF34DDDE6}"/>
              </a:ext>
            </a:extLst>
          </p:cNvPr>
          <p:cNvSpPr txBox="1"/>
          <p:nvPr/>
        </p:nvSpPr>
        <p:spPr>
          <a:xfrm>
            <a:off x="705841" y="2956560"/>
            <a:ext cx="553998" cy="2246769"/>
          </a:xfrm>
          <a:prstGeom prst="rect">
            <a:avLst/>
          </a:prstGeom>
        </p:spPr>
        <p:style>
          <a:lnRef idx="1">
            <a:schemeClr val="accent6"/>
          </a:lnRef>
          <a:fillRef idx="2">
            <a:schemeClr val="accent6"/>
          </a:fillRef>
          <a:effectRef idx="1">
            <a:schemeClr val="accent6"/>
          </a:effectRef>
          <a:fontRef idx="minor">
            <a:schemeClr val="dk1"/>
          </a:fontRef>
        </p:style>
        <p:txBody>
          <a:bodyPr vert="eaVert" wrap="none" rtlCol="0">
            <a:spAutoFit/>
          </a:bodyPr>
          <a:lstStyle/>
          <a:p>
            <a:r>
              <a:rPr kumimoji="1" lang="ja-JP" altLang="en-US" sz="2400" b="1"/>
              <a:t>吸　収　線　量</a:t>
            </a:r>
          </a:p>
        </p:txBody>
      </p:sp>
      <p:sp>
        <p:nvSpPr>
          <p:cNvPr id="12" name="テキスト ボックス 11">
            <a:extLst>
              <a:ext uri="{FF2B5EF4-FFF2-40B4-BE49-F238E27FC236}">
                <a16:creationId xmlns:a16="http://schemas.microsoft.com/office/drawing/2014/main" id="{40DEF26A-6AF8-DF40-BF16-5E78558AAAD4}"/>
              </a:ext>
            </a:extLst>
          </p:cNvPr>
          <p:cNvSpPr txBox="1"/>
          <p:nvPr/>
        </p:nvSpPr>
        <p:spPr>
          <a:xfrm>
            <a:off x="533421" y="5348295"/>
            <a:ext cx="928459" cy="646331"/>
          </a:xfrm>
          <a:prstGeom prst="rect">
            <a:avLst/>
          </a:prstGeom>
          <a:noFill/>
        </p:spPr>
        <p:txBody>
          <a:bodyPr wrap="none" rtlCol="0">
            <a:spAutoFit/>
          </a:bodyPr>
          <a:lstStyle/>
          <a:p>
            <a:r>
              <a:rPr kumimoji="1" lang="ja-JP" altLang="en-US"/>
              <a:t>グレイ</a:t>
            </a:r>
            <a:endParaRPr kumimoji="1" lang="en-US" altLang="ja-JP" dirty="0"/>
          </a:p>
          <a:p>
            <a:r>
              <a:rPr lang="ja-JP" altLang="en-US"/>
              <a:t>（</a:t>
            </a:r>
            <a:r>
              <a:rPr lang="en-US" altLang="ja-JP" dirty="0" err="1"/>
              <a:t>Gy</a:t>
            </a:r>
            <a:r>
              <a:rPr lang="ja-JP" altLang="en-US"/>
              <a:t>）</a:t>
            </a:r>
            <a:endParaRPr kumimoji="1" lang="ja-JP" altLang="en-US"/>
          </a:p>
        </p:txBody>
      </p:sp>
      <p:sp>
        <p:nvSpPr>
          <p:cNvPr id="13" name="テキスト ボックス 12">
            <a:extLst>
              <a:ext uri="{FF2B5EF4-FFF2-40B4-BE49-F238E27FC236}">
                <a16:creationId xmlns:a16="http://schemas.microsoft.com/office/drawing/2014/main" id="{89E0A1D4-9881-694B-A4AA-826296D3F860}"/>
              </a:ext>
            </a:extLst>
          </p:cNvPr>
          <p:cNvSpPr txBox="1"/>
          <p:nvPr/>
        </p:nvSpPr>
        <p:spPr>
          <a:xfrm>
            <a:off x="7693275" y="5246254"/>
            <a:ext cx="1338828" cy="646331"/>
          </a:xfrm>
          <a:prstGeom prst="rect">
            <a:avLst/>
          </a:prstGeom>
          <a:noFill/>
        </p:spPr>
        <p:txBody>
          <a:bodyPr wrap="none" rtlCol="0">
            <a:spAutoFit/>
          </a:bodyPr>
          <a:lstStyle/>
          <a:p>
            <a:pPr algn="ctr"/>
            <a:r>
              <a:rPr kumimoji="1" lang="ja-JP" altLang="en-US"/>
              <a:t>シーベルト</a:t>
            </a:r>
            <a:endParaRPr kumimoji="1" lang="en-US" altLang="ja-JP" dirty="0"/>
          </a:p>
          <a:p>
            <a:pPr algn="ctr"/>
            <a:r>
              <a:rPr lang="ja-JP" altLang="en-US"/>
              <a:t>（</a:t>
            </a:r>
            <a:r>
              <a:rPr lang="en-US" altLang="ja-JP" dirty="0" err="1"/>
              <a:t>Sv</a:t>
            </a:r>
            <a:r>
              <a:rPr lang="ja-JP" altLang="en-US"/>
              <a:t>）</a:t>
            </a:r>
            <a:endParaRPr kumimoji="1" lang="ja-JP" altLang="en-US"/>
          </a:p>
        </p:txBody>
      </p:sp>
      <p:sp>
        <p:nvSpPr>
          <p:cNvPr id="14" name="テキスト ボックス 13">
            <a:extLst>
              <a:ext uri="{FF2B5EF4-FFF2-40B4-BE49-F238E27FC236}">
                <a16:creationId xmlns:a16="http://schemas.microsoft.com/office/drawing/2014/main" id="{12B081A1-2986-1C44-B75C-AFB0119E186B}"/>
              </a:ext>
            </a:extLst>
          </p:cNvPr>
          <p:cNvSpPr txBox="1"/>
          <p:nvPr/>
        </p:nvSpPr>
        <p:spPr>
          <a:xfrm>
            <a:off x="7828471" y="2956560"/>
            <a:ext cx="553998" cy="2246769"/>
          </a:xfrm>
          <a:prstGeom prst="rect">
            <a:avLst/>
          </a:prstGeom>
        </p:spPr>
        <p:style>
          <a:lnRef idx="1">
            <a:schemeClr val="accent2"/>
          </a:lnRef>
          <a:fillRef idx="2">
            <a:schemeClr val="accent2"/>
          </a:fillRef>
          <a:effectRef idx="1">
            <a:schemeClr val="accent2"/>
          </a:effectRef>
          <a:fontRef idx="minor">
            <a:schemeClr val="dk1"/>
          </a:fontRef>
        </p:style>
        <p:txBody>
          <a:bodyPr vert="eaVert" wrap="none" rtlCol="0">
            <a:spAutoFit/>
          </a:bodyPr>
          <a:lstStyle/>
          <a:p>
            <a:r>
              <a:rPr kumimoji="1" lang="ja-JP" altLang="en-US" sz="2400" b="1"/>
              <a:t>実</a:t>
            </a:r>
            <a:r>
              <a:rPr lang="ja-JP" altLang="en-US" sz="2400" b="1"/>
              <a:t>　</a:t>
            </a:r>
            <a:r>
              <a:rPr kumimoji="1" lang="ja-JP" altLang="en-US" sz="2400" b="1"/>
              <a:t>効　線　量</a:t>
            </a:r>
          </a:p>
        </p:txBody>
      </p:sp>
      <p:sp>
        <p:nvSpPr>
          <p:cNvPr id="15" name="U ターン矢印 14">
            <a:extLst>
              <a:ext uri="{FF2B5EF4-FFF2-40B4-BE49-F238E27FC236}">
                <a16:creationId xmlns:a16="http://schemas.microsoft.com/office/drawing/2014/main" id="{EDE5B6A1-678B-3E41-BEA9-B0B54A20E699}"/>
              </a:ext>
            </a:extLst>
          </p:cNvPr>
          <p:cNvSpPr/>
          <p:nvPr/>
        </p:nvSpPr>
        <p:spPr>
          <a:xfrm>
            <a:off x="833120" y="2052320"/>
            <a:ext cx="2968893" cy="904240"/>
          </a:xfrm>
          <a:prstGeom prst="uturnArrow">
            <a:avLst>
              <a:gd name="adj1" fmla="val 25000"/>
              <a:gd name="adj2" fmla="val 19517"/>
              <a:gd name="adj3" fmla="val 18732"/>
              <a:gd name="adj4" fmla="val 38267"/>
              <a:gd name="adj5"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U ターン矢印 15">
            <a:extLst>
              <a:ext uri="{FF2B5EF4-FFF2-40B4-BE49-F238E27FC236}">
                <a16:creationId xmlns:a16="http://schemas.microsoft.com/office/drawing/2014/main" id="{7E32754C-E008-BA4B-AED2-8F1B74D5ABB5}"/>
              </a:ext>
            </a:extLst>
          </p:cNvPr>
          <p:cNvSpPr/>
          <p:nvPr/>
        </p:nvSpPr>
        <p:spPr>
          <a:xfrm>
            <a:off x="3929292" y="2048217"/>
            <a:ext cx="4340948" cy="904240"/>
          </a:xfrm>
          <a:prstGeom prst="uturnArrow">
            <a:avLst>
              <a:gd name="adj1" fmla="val 25000"/>
              <a:gd name="adj2" fmla="val 19517"/>
              <a:gd name="adj3" fmla="val 18732"/>
              <a:gd name="adj4" fmla="val 38267"/>
              <a:gd name="adj5" fmla="val 10000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正方形/長方形 16">
            <a:extLst>
              <a:ext uri="{FF2B5EF4-FFF2-40B4-BE49-F238E27FC236}">
                <a16:creationId xmlns:a16="http://schemas.microsoft.com/office/drawing/2014/main" id="{0D327F58-DC1D-1F44-BEB7-3C8A5AA1A2E0}"/>
              </a:ext>
            </a:extLst>
          </p:cNvPr>
          <p:cNvSpPr/>
          <p:nvPr/>
        </p:nvSpPr>
        <p:spPr>
          <a:xfrm>
            <a:off x="1107440" y="1747520"/>
            <a:ext cx="2377440" cy="85344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C8799564-F613-1441-8384-DBB46F29AE04}"/>
              </a:ext>
            </a:extLst>
          </p:cNvPr>
          <p:cNvSpPr txBox="1"/>
          <p:nvPr/>
        </p:nvSpPr>
        <p:spPr>
          <a:xfrm>
            <a:off x="1692249" y="1863382"/>
            <a:ext cx="1800493" cy="646331"/>
          </a:xfrm>
          <a:prstGeom prst="rect">
            <a:avLst/>
          </a:prstGeom>
          <a:noFill/>
        </p:spPr>
        <p:txBody>
          <a:bodyPr wrap="none" rtlCol="0">
            <a:spAutoFit/>
          </a:bodyPr>
          <a:lstStyle/>
          <a:p>
            <a:r>
              <a:rPr kumimoji="1" lang="ja-JP" altLang="en-US" b="1"/>
              <a:t>放射線加重係数</a:t>
            </a:r>
            <a:endParaRPr kumimoji="1" lang="en-US" altLang="ja-JP" b="1" dirty="0"/>
          </a:p>
          <a:p>
            <a:pPr algn="ctr"/>
            <a:r>
              <a:rPr lang="en-US" altLang="ja-JP" b="1" dirty="0"/>
              <a:t>W</a:t>
            </a:r>
            <a:r>
              <a:rPr lang="en-US" altLang="ja-JP" b="1" baseline="-25000" dirty="0"/>
              <a:t>R</a:t>
            </a:r>
            <a:endParaRPr kumimoji="1" lang="ja-JP" altLang="en-US" b="1" baseline="-25000"/>
          </a:p>
        </p:txBody>
      </p:sp>
      <p:sp>
        <p:nvSpPr>
          <p:cNvPr id="19" name="テキスト ボックス 18">
            <a:extLst>
              <a:ext uri="{FF2B5EF4-FFF2-40B4-BE49-F238E27FC236}">
                <a16:creationId xmlns:a16="http://schemas.microsoft.com/office/drawing/2014/main" id="{112CDA59-93F7-4040-A564-3417B347DE1D}"/>
              </a:ext>
            </a:extLst>
          </p:cNvPr>
          <p:cNvSpPr txBox="1"/>
          <p:nvPr/>
        </p:nvSpPr>
        <p:spPr>
          <a:xfrm>
            <a:off x="1118550" y="1863382"/>
            <a:ext cx="646331" cy="646331"/>
          </a:xfrm>
          <a:prstGeom prst="rect">
            <a:avLst/>
          </a:prstGeom>
          <a:noFill/>
        </p:spPr>
        <p:txBody>
          <a:bodyPr wrap="none" rtlCol="0">
            <a:spAutoFit/>
          </a:bodyPr>
          <a:lstStyle/>
          <a:p>
            <a:pPr algn="ctr"/>
            <a:r>
              <a:rPr kumimoji="1" lang="ja-JP" altLang="en-US" sz="1200"/>
              <a:t>乗じる</a:t>
            </a:r>
            <a:endParaRPr kumimoji="1" lang="en-US" altLang="ja-JP" sz="1200" dirty="0"/>
          </a:p>
          <a:p>
            <a:pPr algn="ctr"/>
            <a:r>
              <a:rPr lang="en-US" altLang="ja-JP" sz="2400" b="1" dirty="0"/>
              <a:t>×</a:t>
            </a:r>
            <a:endParaRPr kumimoji="1" lang="ja-JP" altLang="en-US" sz="2400" b="1"/>
          </a:p>
        </p:txBody>
      </p:sp>
      <p:sp>
        <p:nvSpPr>
          <p:cNvPr id="20" name="正方形/長方形 19">
            <a:extLst>
              <a:ext uri="{FF2B5EF4-FFF2-40B4-BE49-F238E27FC236}">
                <a16:creationId xmlns:a16="http://schemas.microsoft.com/office/drawing/2014/main" id="{E72E02B0-6D6F-9949-B7F0-E58050BF129D}"/>
              </a:ext>
            </a:extLst>
          </p:cNvPr>
          <p:cNvSpPr/>
          <p:nvPr/>
        </p:nvSpPr>
        <p:spPr>
          <a:xfrm>
            <a:off x="4280803" y="1732926"/>
            <a:ext cx="2377440" cy="85344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64DF32B-1067-A748-B197-570C6379174C}"/>
              </a:ext>
            </a:extLst>
          </p:cNvPr>
          <p:cNvSpPr/>
          <p:nvPr/>
        </p:nvSpPr>
        <p:spPr>
          <a:xfrm>
            <a:off x="6722888" y="1743502"/>
            <a:ext cx="1105583" cy="853440"/>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87F43FE0-9C63-0B46-8526-A01AA732EA72}"/>
              </a:ext>
            </a:extLst>
          </p:cNvPr>
          <p:cNvSpPr txBox="1"/>
          <p:nvPr/>
        </p:nvSpPr>
        <p:spPr>
          <a:xfrm>
            <a:off x="5034199" y="1863382"/>
            <a:ext cx="1569660" cy="646331"/>
          </a:xfrm>
          <a:prstGeom prst="rect">
            <a:avLst/>
          </a:prstGeom>
          <a:noFill/>
        </p:spPr>
        <p:txBody>
          <a:bodyPr wrap="none" rtlCol="0">
            <a:spAutoFit/>
          </a:bodyPr>
          <a:lstStyle/>
          <a:p>
            <a:r>
              <a:rPr lang="ja-JP" altLang="en-US" b="1"/>
              <a:t>組織</a:t>
            </a:r>
            <a:r>
              <a:rPr kumimoji="1" lang="ja-JP" altLang="en-US" b="1"/>
              <a:t>加重係数</a:t>
            </a:r>
            <a:endParaRPr kumimoji="1" lang="en-US" altLang="ja-JP" b="1" dirty="0"/>
          </a:p>
          <a:p>
            <a:pPr algn="ctr"/>
            <a:r>
              <a:rPr lang="en-US" altLang="ja-JP" b="1" dirty="0"/>
              <a:t>W</a:t>
            </a:r>
            <a:r>
              <a:rPr lang="en-US" altLang="ja-JP" b="1" baseline="-25000" dirty="0"/>
              <a:t>T</a:t>
            </a:r>
            <a:endParaRPr kumimoji="1" lang="ja-JP" altLang="en-US" b="1" baseline="-25000"/>
          </a:p>
        </p:txBody>
      </p:sp>
      <p:sp>
        <p:nvSpPr>
          <p:cNvPr id="23" name="テキスト ボックス 22">
            <a:extLst>
              <a:ext uri="{FF2B5EF4-FFF2-40B4-BE49-F238E27FC236}">
                <a16:creationId xmlns:a16="http://schemas.microsoft.com/office/drawing/2014/main" id="{C3491D6B-637D-F941-A0E3-CD71F6C0AD68}"/>
              </a:ext>
            </a:extLst>
          </p:cNvPr>
          <p:cNvSpPr txBox="1"/>
          <p:nvPr/>
        </p:nvSpPr>
        <p:spPr>
          <a:xfrm>
            <a:off x="4387868" y="1863382"/>
            <a:ext cx="646331" cy="646331"/>
          </a:xfrm>
          <a:prstGeom prst="rect">
            <a:avLst/>
          </a:prstGeom>
          <a:noFill/>
        </p:spPr>
        <p:txBody>
          <a:bodyPr wrap="none" rtlCol="0">
            <a:spAutoFit/>
          </a:bodyPr>
          <a:lstStyle/>
          <a:p>
            <a:pPr algn="ctr"/>
            <a:r>
              <a:rPr kumimoji="1" lang="ja-JP" altLang="en-US" sz="1200"/>
              <a:t>乗じる</a:t>
            </a:r>
            <a:endParaRPr kumimoji="1" lang="en-US" altLang="ja-JP" sz="1200" dirty="0"/>
          </a:p>
          <a:p>
            <a:pPr algn="ctr"/>
            <a:r>
              <a:rPr lang="en-US" altLang="ja-JP" sz="2400" b="1" dirty="0"/>
              <a:t>×</a:t>
            </a:r>
            <a:endParaRPr kumimoji="1" lang="ja-JP" altLang="en-US" sz="2400" b="1"/>
          </a:p>
        </p:txBody>
      </p:sp>
      <p:sp>
        <p:nvSpPr>
          <p:cNvPr id="24" name="テキスト ボックス 23">
            <a:extLst>
              <a:ext uri="{FF2B5EF4-FFF2-40B4-BE49-F238E27FC236}">
                <a16:creationId xmlns:a16="http://schemas.microsoft.com/office/drawing/2014/main" id="{8E55C8DA-A369-EC40-AB23-7C9ED8DC324D}"/>
              </a:ext>
            </a:extLst>
          </p:cNvPr>
          <p:cNvSpPr txBox="1"/>
          <p:nvPr/>
        </p:nvSpPr>
        <p:spPr>
          <a:xfrm>
            <a:off x="6736947" y="1863382"/>
            <a:ext cx="1107997" cy="646331"/>
          </a:xfrm>
          <a:prstGeom prst="rect">
            <a:avLst/>
          </a:prstGeom>
          <a:noFill/>
        </p:spPr>
        <p:txBody>
          <a:bodyPr wrap="none" rtlCol="0">
            <a:spAutoFit/>
          </a:bodyPr>
          <a:lstStyle/>
          <a:p>
            <a:pPr algn="ctr"/>
            <a:r>
              <a:rPr lang="ja-JP" altLang="en-US" sz="1200"/>
              <a:t>足し合わせる</a:t>
            </a:r>
            <a:endParaRPr kumimoji="1" lang="en-US" altLang="ja-JP" sz="1200" dirty="0"/>
          </a:p>
          <a:p>
            <a:pPr algn="ctr"/>
            <a:r>
              <a:rPr lang="en-US" altLang="ja-JP" sz="2400" b="1" dirty="0" err="1"/>
              <a:t>Σ</a:t>
            </a:r>
            <a:endParaRPr kumimoji="1" lang="ja-JP" altLang="en-US" sz="2400" b="1"/>
          </a:p>
        </p:txBody>
      </p:sp>
      <p:sp>
        <p:nvSpPr>
          <p:cNvPr id="25" name="テキスト ボックス 24">
            <a:extLst>
              <a:ext uri="{FF2B5EF4-FFF2-40B4-BE49-F238E27FC236}">
                <a16:creationId xmlns:a16="http://schemas.microsoft.com/office/drawing/2014/main" id="{ADB238A3-58C4-F64B-A2A9-AA940D0A6CDB}"/>
              </a:ext>
            </a:extLst>
          </p:cNvPr>
          <p:cNvSpPr txBox="1"/>
          <p:nvPr/>
        </p:nvSpPr>
        <p:spPr>
          <a:xfrm>
            <a:off x="2356542" y="2980788"/>
            <a:ext cx="2031325" cy="646331"/>
          </a:xfrm>
          <a:prstGeom prst="rect">
            <a:avLst/>
          </a:prstGeom>
          <a:noFill/>
        </p:spPr>
        <p:txBody>
          <a:bodyPr wrap="none" rtlCol="0">
            <a:spAutoFit/>
          </a:bodyPr>
          <a:lstStyle/>
          <a:p>
            <a:pPr algn="ctr"/>
            <a:r>
              <a:rPr kumimoji="1" lang="ja-JP" altLang="en-US"/>
              <a:t>各臓器が受ける量</a:t>
            </a:r>
            <a:endParaRPr kumimoji="1" lang="en-US" altLang="ja-JP" dirty="0"/>
          </a:p>
          <a:p>
            <a:pPr algn="ctr"/>
            <a:r>
              <a:rPr lang="ja-JP" altLang="en-US">
                <a:solidFill>
                  <a:srgbClr val="FF0000"/>
                </a:solidFill>
              </a:rPr>
              <a:t>（等価線量）</a:t>
            </a:r>
            <a:endParaRPr kumimoji="1" lang="ja-JP" altLang="en-US">
              <a:solidFill>
                <a:srgbClr val="FF0000"/>
              </a:solidFill>
            </a:endParaRPr>
          </a:p>
        </p:txBody>
      </p:sp>
      <p:sp>
        <p:nvSpPr>
          <p:cNvPr id="26" name="テキスト ボックス 25">
            <a:extLst>
              <a:ext uri="{FF2B5EF4-FFF2-40B4-BE49-F238E27FC236}">
                <a16:creationId xmlns:a16="http://schemas.microsoft.com/office/drawing/2014/main" id="{0AD08BBD-8EA9-EE45-ACDD-AA5DDF6279FB}"/>
              </a:ext>
            </a:extLst>
          </p:cNvPr>
          <p:cNvSpPr txBox="1"/>
          <p:nvPr/>
        </p:nvSpPr>
        <p:spPr>
          <a:xfrm>
            <a:off x="5151808" y="2976389"/>
            <a:ext cx="1800493" cy="369332"/>
          </a:xfrm>
          <a:prstGeom prst="rect">
            <a:avLst/>
          </a:prstGeom>
          <a:noFill/>
        </p:spPr>
        <p:txBody>
          <a:bodyPr wrap="none" rtlCol="0">
            <a:spAutoFit/>
          </a:bodyPr>
          <a:lstStyle/>
          <a:p>
            <a:r>
              <a:rPr kumimoji="1" lang="ja-JP" altLang="en-US"/>
              <a:t>全身が受ける量</a:t>
            </a:r>
          </a:p>
        </p:txBody>
      </p:sp>
      <p:sp>
        <p:nvSpPr>
          <p:cNvPr id="27" name="テキスト ボックス 26">
            <a:extLst>
              <a:ext uri="{FF2B5EF4-FFF2-40B4-BE49-F238E27FC236}">
                <a16:creationId xmlns:a16="http://schemas.microsoft.com/office/drawing/2014/main" id="{600D81EF-291B-CA48-93F2-5821E6EDFCC4}"/>
              </a:ext>
            </a:extLst>
          </p:cNvPr>
          <p:cNvSpPr txBox="1"/>
          <p:nvPr/>
        </p:nvSpPr>
        <p:spPr>
          <a:xfrm>
            <a:off x="1856575" y="5246253"/>
            <a:ext cx="2262158" cy="646331"/>
          </a:xfrm>
          <a:prstGeom prst="rect">
            <a:avLst/>
          </a:prstGeom>
          <a:noFill/>
        </p:spPr>
        <p:txBody>
          <a:bodyPr wrap="none" rtlCol="0">
            <a:spAutoFit/>
          </a:bodyPr>
          <a:lstStyle/>
          <a:p>
            <a:pPr algn="ctr"/>
            <a:r>
              <a:rPr kumimoji="1" lang="ja-JP" altLang="en-US"/>
              <a:t>放射線の種類による</a:t>
            </a:r>
            <a:endParaRPr kumimoji="1" lang="en-US" altLang="ja-JP" dirty="0"/>
          </a:p>
          <a:p>
            <a:pPr algn="ctr"/>
            <a:r>
              <a:rPr lang="ja-JP" altLang="en-US"/>
              <a:t>影響の違い</a:t>
            </a:r>
            <a:endParaRPr kumimoji="1" lang="ja-JP" altLang="en-US"/>
          </a:p>
        </p:txBody>
      </p:sp>
      <p:sp>
        <p:nvSpPr>
          <p:cNvPr id="28" name="テキスト ボックス 27">
            <a:extLst>
              <a:ext uri="{FF2B5EF4-FFF2-40B4-BE49-F238E27FC236}">
                <a16:creationId xmlns:a16="http://schemas.microsoft.com/office/drawing/2014/main" id="{BDEF4553-CAA6-9243-AAAF-34FEC1E05756}"/>
              </a:ext>
            </a:extLst>
          </p:cNvPr>
          <p:cNvSpPr txBox="1"/>
          <p:nvPr/>
        </p:nvSpPr>
        <p:spPr>
          <a:xfrm>
            <a:off x="4697417" y="5695186"/>
            <a:ext cx="2838951" cy="369332"/>
          </a:xfrm>
          <a:prstGeom prst="rect">
            <a:avLst/>
          </a:prstGeom>
          <a:noFill/>
        </p:spPr>
        <p:txBody>
          <a:bodyPr wrap="square" rtlCol="0">
            <a:spAutoFit/>
          </a:bodyPr>
          <a:lstStyle/>
          <a:p>
            <a:pPr algn="ctr"/>
            <a:r>
              <a:rPr kumimoji="1" lang="ja-JP" altLang="en-US"/>
              <a:t>臓器による感受性の違い</a:t>
            </a:r>
          </a:p>
        </p:txBody>
      </p:sp>
      <p:graphicFrame>
        <p:nvGraphicFramePr>
          <p:cNvPr id="29" name="表 28">
            <a:extLst>
              <a:ext uri="{FF2B5EF4-FFF2-40B4-BE49-F238E27FC236}">
                <a16:creationId xmlns:a16="http://schemas.microsoft.com/office/drawing/2014/main" id="{BB5F7C8D-86CC-624E-A3D5-4748352E60B0}"/>
              </a:ext>
            </a:extLst>
          </p:cNvPr>
          <p:cNvGraphicFramePr>
            <a:graphicFrameLocks noGrp="1"/>
          </p:cNvGraphicFramePr>
          <p:nvPr>
            <p:extLst>
              <p:ext uri="{D42A27DB-BD31-4B8C-83A1-F6EECF244321}">
                <p14:modId xmlns:p14="http://schemas.microsoft.com/office/powerpoint/2010/main" val="2972482539"/>
              </p:ext>
            </p:extLst>
          </p:nvPr>
        </p:nvGraphicFramePr>
        <p:xfrm>
          <a:off x="1642296" y="3775458"/>
          <a:ext cx="2690717" cy="1097280"/>
        </p:xfrm>
        <a:graphic>
          <a:graphicData uri="http://schemas.openxmlformats.org/drawingml/2006/table">
            <a:tbl>
              <a:tblPr firstRow="1" bandRow="1">
                <a:tableStyleId>{5940675A-B579-460E-94D1-54222C63F5DA}</a:tableStyleId>
              </a:tblPr>
              <a:tblGrid>
                <a:gridCol w="1429376">
                  <a:extLst>
                    <a:ext uri="{9D8B030D-6E8A-4147-A177-3AD203B41FA5}">
                      <a16:colId xmlns:a16="http://schemas.microsoft.com/office/drawing/2014/main" val="1537737803"/>
                    </a:ext>
                  </a:extLst>
                </a:gridCol>
                <a:gridCol w="1261341">
                  <a:extLst>
                    <a:ext uri="{9D8B030D-6E8A-4147-A177-3AD203B41FA5}">
                      <a16:colId xmlns:a16="http://schemas.microsoft.com/office/drawing/2014/main" val="2856520545"/>
                    </a:ext>
                  </a:extLst>
                </a:gridCol>
              </a:tblGrid>
              <a:tr h="236417">
                <a:tc>
                  <a:txBody>
                    <a:bodyPr/>
                    <a:lstStyle/>
                    <a:p>
                      <a:r>
                        <a:rPr kumimoji="1" lang="ja-JP" altLang="en-US" sz="1200"/>
                        <a:t>放射線の種類</a:t>
                      </a:r>
                    </a:p>
                  </a:txBody>
                  <a:tcPr anchor="ctr"/>
                </a:tc>
                <a:tc>
                  <a:txBody>
                    <a:bodyPr/>
                    <a:lstStyle/>
                    <a:p>
                      <a:pPr algn="ctr"/>
                      <a:r>
                        <a:rPr kumimoji="1" lang="ja-JP" altLang="en-US" sz="1200"/>
                        <a:t>放射線加重係数</a:t>
                      </a:r>
                    </a:p>
                  </a:txBody>
                  <a:tcPr anchor="ctr"/>
                </a:tc>
                <a:extLst>
                  <a:ext uri="{0D108BD9-81ED-4DB2-BD59-A6C34878D82A}">
                    <a16:rowId xmlns:a16="http://schemas.microsoft.com/office/drawing/2014/main" val="657681632"/>
                  </a:ext>
                </a:extLst>
              </a:tr>
              <a:tr h="236417">
                <a:tc>
                  <a:txBody>
                    <a:bodyPr/>
                    <a:lstStyle/>
                    <a:p>
                      <a:r>
                        <a:rPr kumimoji="1" lang="en-US" altLang="ja-JP" sz="1200" dirty="0"/>
                        <a:t>X</a:t>
                      </a:r>
                      <a:r>
                        <a:rPr kumimoji="1" lang="ja-JP" altLang="en-US" sz="1200"/>
                        <a:t>線、</a:t>
                      </a:r>
                      <a:r>
                        <a:rPr kumimoji="1" lang="en-US" altLang="ja-JP" sz="1200" dirty="0" err="1"/>
                        <a:t>γ</a:t>
                      </a:r>
                      <a:r>
                        <a:rPr kumimoji="1" lang="ja-JP" altLang="en-US" sz="1200"/>
                        <a:t>線、</a:t>
                      </a:r>
                      <a:r>
                        <a:rPr kumimoji="1" lang="en-US" altLang="ja-JP" sz="1200" dirty="0"/>
                        <a:t>β</a:t>
                      </a:r>
                      <a:r>
                        <a:rPr kumimoji="1" lang="ja-JP" altLang="en-US" sz="1200"/>
                        <a:t>線</a:t>
                      </a:r>
                    </a:p>
                  </a:txBody>
                  <a:tcPr anchor="ctr"/>
                </a:tc>
                <a:tc>
                  <a:txBody>
                    <a:bodyPr/>
                    <a:lstStyle/>
                    <a:p>
                      <a:pPr algn="ctr"/>
                      <a:r>
                        <a:rPr kumimoji="1" lang="en-US" altLang="ja-JP" sz="1200" dirty="0"/>
                        <a:t>1</a:t>
                      </a:r>
                      <a:endParaRPr kumimoji="1" lang="ja-JP" altLang="en-US" sz="1200"/>
                    </a:p>
                  </a:txBody>
                  <a:tcPr anchor="ctr"/>
                </a:tc>
                <a:extLst>
                  <a:ext uri="{0D108BD9-81ED-4DB2-BD59-A6C34878D82A}">
                    <a16:rowId xmlns:a16="http://schemas.microsoft.com/office/drawing/2014/main" val="3762946389"/>
                  </a:ext>
                </a:extLst>
              </a:tr>
              <a:tr h="236417">
                <a:tc>
                  <a:txBody>
                    <a:bodyPr/>
                    <a:lstStyle/>
                    <a:p>
                      <a:r>
                        <a:rPr kumimoji="1" lang="ja-JP" altLang="en-US" sz="1200"/>
                        <a:t>中性子線</a:t>
                      </a:r>
                    </a:p>
                  </a:txBody>
                  <a:tcPr anchor="ctr"/>
                </a:tc>
                <a:tc>
                  <a:txBody>
                    <a:bodyPr/>
                    <a:lstStyle/>
                    <a:p>
                      <a:pPr algn="ctr"/>
                      <a:r>
                        <a:rPr kumimoji="1" lang="en-US" altLang="ja-JP" sz="1200" dirty="0"/>
                        <a:t>2.5 ~ 20</a:t>
                      </a:r>
                      <a:endParaRPr kumimoji="1" lang="ja-JP" altLang="en-US" sz="1200"/>
                    </a:p>
                  </a:txBody>
                  <a:tcPr anchor="ctr"/>
                </a:tc>
                <a:extLst>
                  <a:ext uri="{0D108BD9-81ED-4DB2-BD59-A6C34878D82A}">
                    <a16:rowId xmlns:a16="http://schemas.microsoft.com/office/drawing/2014/main" val="3333155968"/>
                  </a:ext>
                </a:extLst>
              </a:tr>
              <a:tr h="236417">
                <a:tc>
                  <a:txBody>
                    <a:bodyPr/>
                    <a:lstStyle/>
                    <a:p>
                      <a:r>
                        <a:rPr kumimoji="1" lang="el-GR" altLang="ja-JP" sz="1200" dirty="0"/>
                        <a:t>α</a:t>
                      </a:r>
                      <a:r>
                        <a:rPr kumimoji="1" lang="ja-JP" altLang="en-US" sz="1200"/>
                        <a:t>線</a:t>
                      </a:r>
                    </a:p>
                  </a:txBody>
                  <a:tcPr anchor="ctr"/>
                </a:tc>
                <a:tc>
                  <a:txBody>
                    <a:bodyPr/>
                    <a:lstStyle/>
                    <a:p>
                      <a:pPr algn="ctr"/>
                      <a:r>
                        <a:rPr kumimoji="1" lang="en-US" altLang="ja-JP" sz="1200" dirty="0"/>
                        <a:t>20</a:t>
                      </a:r>
                      <a:endParaRPr kumimoji="1" lang="ja-JP" altLang="en-US" sz="1200"/>
                    </a:p>
                  </a:txBody>
                  <a:tcPr anchor="ctr"/>
                </a:tc>
                <a:extLst>
                  <a:ext uri="{0D108BD9-81ED-4DB2-BD59-A6C34878D82A}">
                    <a16:rowId xmlns:a16="http://schemas.microsoft.com/office/drawing/2014/main" val="3032854592"/>
                  </a:ext>
                </a:extLst>
              </a:tr>
            </a:tbl>
          </a:graphicData>
        </a:graphic>
      </p:graphicFrame>
      <p:graphicFrame>
        <p:nvGraphicFramePr>
          <p:cNvPr id="32" name="表 31">
            <a:extLst>
              <a:ext uri="{FF2B5EF4-FFF2-40B4-BE49-F238E27FC236}">
                <a16:creationId xmlns:a16="http://schemas.microsoft.com/office/drawing/2014/main" id="{82DE18F4-06F0-0047-960A-810483F75AE9}"/>
              </a:ext>
            </a:extLst>
          </p:cNvPr>
          <p:cNvGraphicFramePr>
            <a:graphicFrameLocks noGrp="1"/>
          </p:cNvGraphicFramePr>
          <p:nvPr>
            <p:extLst>
              <p:ext uri="{D42A27DB-BD31-4B8C-83A1-F6EECF244321}">
                <p14:modId xmlns:p14="http://schemas.microsoft.com/office/powerpoint/2010/main" val="2373865755"/>
              </p:ext>
            </p:extLst>
          </p:nvPr>
        </p:nvGraphicFramePr>
        <p:xfrm>
          <a:off x="4663163" y="3469208"/>
          <a:ext cx="2873205" cy="1909740"/>
        </p:xfrm>
        <a:graphic>
          <a:graphicData uri="http://schemas.openxmlformats.org/drawingml/2006/table">
            <a:tbl>
              <a:tblPr firstRow="1" bandRow="1">
                <a:tableStyleId>{5940675A-B579-460E-94D1-54222C63F5DA}</a:tableStyleId>
              </a:tblPr>
              <a:tblGrid>
                <a:gridCol w="1733682">
                  <a:extLst>
                    <a:ext uri="{9D8B030D-6E8A-4147-A177-3AD203B41FA5}">
                      <a16:colId xmlns:a16="http://schemas.microsoft.com/office/drawing/2014/main" val="1200757075"/>
                    </a:ext>
                  </a:extLst>
                </a:gridCol>
                <a:gridCol w="520105">
                  <a:extLst>
                    <a:ext uri="{9D8B030D-6E8A-4147-A177-3AD203B41FA5}">
                      <a16:colId xmlns:a16="http://schemas.microsoft.com/office/drawing/2014/main" val="825684064"/>
                    </a:ext>
                  </a:extLst>
                </a:gridCol>
                <a:gridCol w="619418">
                  <a:extLst>
                    <a:ext uri="{9D8B030D-6E8A-4147-A177-3AD203B41FA5}">
                      <a16:colId xmlns:a16="http://schemas.microsoft.com/office/drawing/2014/main" val="1231671017"/>
                    </a:ext>
                  </a:extLst>
                </a:gridCol>
              </a:tblGrid>
              <a:tr h="296604">
                <a:tc>
                  <a:txBody>
                    <a:bodyPr/>
                    <a:lstStyle/>
                    <a:p>
                      <a:r>
                        <a:rPr kumimoji="1" lang="ja-JP" altLang="en-US" sz="1100"/>
                        <a:t>組織</a:t>
                      </a:r>
                    </a:p>
                  </a:txBody>
                  <a:tcPr anchor="ctr"/>
                </a:tc>
                <a:tc>
                  <a:txBody>
                    <a:bodyPr/>
                    <a:lstStyle/>
                    <a:p>
                      <a:pPr algn="ctr"/>
                      <a:r>
                        <a:rPr kumimoji="1" lang="en-US" altLang="ja-JP" sz="1100" dirty="0"/>
                        <a:t>W</a:t>
                      </a:r>
                      <a:r>
                        <a:rPr kumimoji="1" lang="en-US" altLang="ja-JP" sz="1100" baseline="-25000" dirty="0"/>
                        <a:t>T</a:t>
                      </a:r>
                      <a:endParaRPr kumimoji="1" lang="ja-JP" altLang="en-US" sz="1100" baseline="-25000"/>
                    </a:p>
                  </a:txBody>
                  <a:tcPr anchor="ctr"/>
                </a:tc>
                <a:tc>
                  <a:txBody>
                    <a:bodyPr/>
                    <a:lstStyle/>
                    <a:p>
                      <a:pPr algn="ctr"/>
                      <a:r>
                        <a:rPr kumimoji="1" lang="en-US" altLang="ja-JP" sz="1100" dirty="0"/>
                        <a:t>ΣW</a:t>
                      </a:r>
                      <a:r>
                        <a:rPr kumimoji="1" lang="en-US" altLang="ja-JP" sz="1100" baseline="-25000" dirty="0"/>
                        <a:t>T</a:t>
                      </a:r>
                      <a:endParaRPr kumimoji="1" lang="ja-JP" altLang="en-US" sz="1100" baseline="-25000"/>
                    </a:p>
                  </a:txBody>
                  <a:tcPr anchor="ctr"/>
                </a:tc>
                <a:extLst>
                  <a:ext uri="{0D108BD9-81ED-4DB2-BD59-A6C34878D82A}">
                    <a16:rowId xmlns:a16="http://schemas.microsoft.com/office/drawing/2014/main" val="1563970867"/>
                  </a:ext>
                </a:extLst>
              </a:tr>
              <a:tr h="341298">
                <a:tc>
                  <a:txBody>
                    <a:bodyPr/>
                    <a:lstStyle/>
                    <a:p>
                      <a:r>
                        <a:rPr kumimoji="1" lang="ja-JP" altLang="en-US" sz="1100"/>
                        <a:t>骨髄（赤色）</a:t>
                      </a:r>
                      <a:r>
                        <a:rPr kumimoji="1" lang="en-US" altLang="ja-JP" sz="1100" dirty="0"/>
                        <a:t>, </a:t>
                      </a:r>
                      <a:r>
                        <a:rPr kumimoji="1" lang="ja-JP" altLang="en-US" sz="1100"/>
                        <a:t>結腸</a:t>
                      </a:r>
                      <a:r>
                        <a:rPr kumimoji="1" lang="en-US" altLang="ja-JP" sz="1100" dirty="0"/>
                        <a:t>, </a:t>
                      </a:r>
                      <a:r>
                        <a:rPr kumimoji="1" lang="ja-JP" altLang="en-US" sz="1100"/>
                        <a:t>肺</a:t>
                      </a:r>
                      <a:r>
                        <a:rPr kumimoji="1" lang="en-US" altLang="ja-JP" sz="1100" dirty="0"/>
                        <a:t> ,</a:t>
                      </a:r>
                      <a:r>
                        <a:rPr kumimoji="1" lang="ja-JP" altLang="en-US" sz="1100"/>
                        <a:t>胃</a:t>
                      </a:r>
                      <a:r>
                        <a:rPr kumimoji="1" lang="en-US" altLang="ja-JP" sz="1100" dirty="0"/>
                        <a:t>, </a:t>
                      </a:r>
                      <a:r>
                        <a:rPr kumimoji="1" lang="ja-JP" altLang="en-US" sz="1100"/>
                        <a:t>乳房</a:t>
                      </a:r>
                      <a:r>
                        <a:rPr kumimoji="1" lang="en-US" altLang="ja-JP" sz="1100" dirty="0"/>
                        <a:t>, </a:t>
                      </a:r>
                      <a:r>
                        <a:rPr kumimoji="1" lang="ja-JP" altLang="en-US" sz="1100"/>
                        <a:t>残りの臓器</a:t>
                      </a:r>
                    </a:p>
                  </a:txBody>
                  <a:tcPr anchor="ctr"/>
                </a:tc>
                <a:tc>
                  <a:txBody>
                    <a:bodyPr/>
                    <a:lstStyle/>
                    <a:p>
                      <a:pPr algn="ctr"/>
                      <a:r>
                        <a:rPr kumimoji="1" lang="en-US" altLang="ja-JP" sz="1100" dirty="0"/>
                        <a:t>0.12</a:t>
                      </a:r>
                    </a:p>
                  </a:txBody>
                  <a:tcPr anchor="ctr"/>
                </a:tc>
                <a:tc>
                  <a:txBody>
                    <a:bodyPr/>
                    <a:lstStyle/>
                    <a:p>
                      <a:pPr algn="ctr"/>
                      <a:r>
                        <a:rPr kumimoji="1" lang="en-US" altLang="ja-JP" sz="1100" dirty="0"/>
                        <a:t>0.72</a:t>
                      </a:r>
                      <a:endParaRPr kumimoji="1" lang="ja-JP" altLang="en-US" sz="1100"/>
                    </a:p>
                  </a:txBody>
                  <a:tcPr anchor="ctr"/>
                </a:tc>
                <a:extLst>
                  <a:ext uri="{0D108BD9-81ED-4DB2-BD59-A6C34878D82A}">
                    <a16:rowId xmlns:a16="http://schemas.microsoft.com/office/drawing/2014/main" val="591981216"/>
                  </a:ext>
                </a:extLst>
              </a:tr>
              <a:tr h="296604">
                <a:tc>
                  <a:txBody>
                    <a:bodyPr/>
                    <a:lstStyle/>
                    <a:p>
                      <a:r>
                        <a:rPr kumimoji="1" lang="ja-JP" altLang="en-US" sz="1100"/>
                        <a:t>生殖腺</a:t>
                      </a:r>
                    </a:p>
                  </a:txBody>
                  <a:tcPr anchor="ctr"/>
                </a:tc>
                <a:tc>
                  <a:txBody>
                    <a:bodyPr/>
                    <a:lstStyle/>
                    <a:p>
                      <a:pPr algn="ctr"/>
                      <a:r>
                        <a:rPr kumimoji="1" lang="en-US" altLang="ja-JP" sz="1100" dirty="0"/>
                        <a:t>0.08</a:t>
                      </a:r>
                    </a:p>
                  </a:txBody>
                  <a:tcPr anchor="ctr"/>
                </a:tc>
                <a:tc>
                  <a:txBody>
                    <a:bodyPr/>
                    <a:lstStyle/>
                    <a:p>
                      <a:pPr algn="ctr"/>
                      <a:r>
                        <a:rPr kumimoji="1" lang="en-US" altLang="ja-JP" sz="1100" dirty="0"/>
                        <a:t>0.08</a:t>
                      </a:r>
                      <a:endParaRPr kumimoji="1" lang="ja-JP" altLang="en-US" sz="1100"/>
                    </a:p>
                  </a:txBody>
                  <a:tcPr anchor="ctr"/>
                </a:tc>
                <a:extLst>
                  <a:ext uri="{0D108BD9-81ED-4DB2-BD59-A6C34878D82A}">
                    <a16:rowId xmlns:a16="http://schemas.microsoft.com/office/drawing/2014/main" val="3365259259"/>
                  </a:ext>
                </a:extLst>
              </a:tr>
              <a:tr h="296604">
                <a:tc>
                  <a:txBody>
                    <a:bodyPr/>
                    <a:lstStyle/>
                    <a:p>
                      <a:r>
                        <a:rPr kumimoji="1" lang="ja-JP" altLang="en-US" sz="1100"/>
                        <a:t>膀胱</a:t>
                      </a:r>
                      <a:r>
                        <a:rPr kumimoji="1" lang="en-US" altLang="ja-JP" sz="1100" dirty="0"/>
                        <a:t>, </a:t>
                      </a:r>
                      <a:r>
                        <a:rPr kumimoji="1" lang="ja-JP" altLang="en-US" sz="1100"/>
                        <a:t>食道</a:t>
                      </a:r>
                      <a:r>
                        <a:rPr kumimoji="1" lang="en-US" altLang="ja-JP" sz="1100" dirty="0"/>
                        <a:t>, </a:t>
                      </a:r>
                      <a:r>
                        <a:rPr kumimoji="1" lang="ja-JP" altLang="en-US" sz="1100"/>
                        <a:t>肝臓</a:t>
                      </a:r>
                      <a:r>
                        <a:rPr kumimoji="1" lang="en-US" altLang="ja-JP" sz="1100" dirty="0"/>
                        <a:t>, </a:t>
                      </a:r>
                      <a:r>
                        <a:rPr kumimoji="1" lang="ja-JP" altLang="en-US" sz="1100"/>
                        <a:t>甲状腺</a:t>
                      </a:r>
                    </a:p>
                  </a:txBody>
                  <a:tcPr anchor="ctr"/>
                </a:tc>
                <a:tc>
                  <a:txBody>
                    <a:bodyPr/>
                    <a:lstStyle/>
                    <a:p>
                      <a:pPr algn="ctr"/>
                      <a:r>
                        <a:rPr kumimoji="1" lang="en-US" altLang="ja-JP" sz="1100" dirty="0"/>
                        <a:t>0.04</a:t>
                      </a:r>
                      <a:endParaRPr kumimoji="1" lang="ja-JP" altLang="en-US" sz="1100"/>
                    </a:p>
                  </a:txBody>
                  <a:tcPr anchor="ctr"/>
                </a:tc>
                <a:tc>
                  <a:txBody>
                    <a:bodyPr/>
                    <a:lstStyle/>
                    <a:p>
                      <a:pPr algn="ctr"/>
                      <a:r>
                        <a:rPr kumimoji="1" lang="en-US" altLang="ja-JP" sz="1100" dirty="0"/>
                        <a:t>0.16</a:t>
                      </a:r>
                      <a:endParaRPr kumimoji="1" lang="ja-JP" altLang="en-US" sz="1100"/>
                    </a:p>
                  </a:txBody>
                  <a:tcPr anchor="ctr"/>
                </a:tc>
                <a:extLst>
                  <a:ext uri="{0D108BD9-81ED-4DB2-BD59-A6C34878D82A}">
                    <a16:rowId xmlns:a16="http://schemas.microsoft.com/office/drawing/2014/main" val="2053452948"/>
                  </a:ext>
                </a:extLst>
              </a:tr>
              <a:tr h="296604">
                <a:tc>
                  <a:txBody>
                    <a:bodyPr/>
                    <a:lstStyle/>
                    <a:p>
                      <a:r>
                        <a:rPr kumimoji="1" lang="ja-JP" altLang="en-US" sz="1100"/>
                        <a:t>骨表面</a:t>
                      </a:r>
                      <a:r>
                        <a:rPr kumimoji="1" lang="en-US" altLang="ja-JP" sz="1100" dirty="0"/>
                        <a:t>, </a:t>
                      </a:r>
                      <a:r>
                        <a:rPr kumimoji="1" lang="ja-JP" altLang="en-US" sz="1100"/>
                        <a:t>脳</a:t>
                      </a:r>
                      <a:r>
                        <a:rPr kumimoji="1" lang="en-US" altLang="ja-JP" sz="1100" dirty="0"/>
                        <a:t>, </a:t>
                      </a:r>
                      <a:r>
                        <a:rPr kumimoji="1" lang="ja-JP" altLang="en-US" sz="1100"/>
                        <a:t>唾液腺</a:t>
                      </a:r>
                      <a:r>
                        <a:rPr kumimoji="1" lang="en-US" altLang="ja-JP" sz="1100" dirty="0"/>
                        <a:t>, </a:t>
                      </a:r>
                      <a:r>
                        <a:rPr kumimoji="1" lang="ja-JP" altLang="en-US" sz="1100"/>
                        <a:t>皮膚</a:t>
                      </a:r>
                    </a:p>
                  </a:txBody>
                  <a:tcPr anchor="ctr"/>
                </a:tc>
                <a:tc>
                  <a:txBody>
                    <a:bodyPr/>
                    <a:lstStyle/>
                    <a:p>
                      <a:pPr algn="ctr"/>
                      <a:r>
                        <a:rPr kumimoji="1" lang="en-US" altLang="ja-JP" sz="1100" dirty="0"/>
                        <a:t>0.01</a:t>
                      </a:r>
                      <a:endParaRPr kumimoji="1" lang="ja-JP" altLang="en-US" sz="1100"/>
                    </a:p>
                  </a:txBody>
                  <a:tcPr anchor="ctr"/>
                </a:tc>
                <a:tc>
                  <a:txBody>
                    <a:bodyPr/>
                    <a:lstStyle/>
                    <a:p>
                      <a:pPr algn="ctr"/>
                      <a:r>
                        <a:rPr kumimoji="1" lang="en-US" altLang="ja-JP" sz="1100" dirty="0"/>
                        <a:t>0.04</a:t>
                      </a:r>
                      <a:endParaRPr kumimoji="1" lang="ja-JP" altLang="en-US" sz="1100"/>
                    </a:p>
                  </a:txBody>
                  <a:tcPr anchor="ctr"/>
                </a:tc>
                <a:extLst>
                  <a:ext uri="{0D108BD9-81ED-4DB2-BD59-A6C34878D82A}">
                    <a16:rowId xmlns:a16="http://schemas.microsoft.com/office/drawing/2014/main" val="958131798"/>
                  </a:ext>
                </a:extLst>
              </a:tr>
              <a:tr h="296604">
                <a:tc>
                  <a:txBody>
                    <a:bodyPr/>
                    <a:lstStyle/>
                    <a:p>
                      <a:r>
                        <a:rPr kumimoji="1" lang="ja-JP" altLang="en-US" sz="1100"/>
                        <a:t>合計</a:t>
                      </a:r>
                    </a:p>
                  </a:txBody>
                  <a:tcPr anchor="ctr"/>
                </a:tc>
                <a:tc>
                  <a:txBody>
                    <a:bodyPr/>
                    <a:lstStyle/>
                    <a:p>
                      <a:pPr algn="ctr"/>
                      <a:endParaRPr kumimoji="1" lang="ja-JP" altLang="en-US" sz="1100"/>
                    </a:p>
                  </a:txBody>
                  <a:tcPr anchor="ctr"/>
                </a:tc>
                <a:tc>
                  <a:txBody>
                    <a:bodyPr/>
                    <a:lstStyle/>
                    <a:p>
                      <a:pPr algn="ctr"/>
                      <a:r>
                        <a:rPr kumimoji="1" lang="en-US" altLang="ja-JP" sz="1100" dirty="0"/>
                        <a:t>1.00</a:t>
                      </a:r>
                      <a:endParaRPr kumimoji="1" lang="ja-JP" altLang="en-US" sz="1100"/>
                    </a:p>
                  </a:txBody>
                  <a:tcPr anchor="ctr"/>
                </a:tc>
                <a:extLst>
                  <a:ext uri="{0D108BD9-81ED-4DB2-BD59-A6C34878D82A}">
                    <a16:rowId xmlns:a16="http://schemas.microsoft.com/office/drawing/2014/main" val="1270016070"/>
                  </a:ext>
                </a:extLst>
              </a:tr>
            </a:tbl>
          </a:graphicData>
        </a:graphic>
      </p:graphicFrame>
      <p:sp>
        <p:nvSpPr>
          <p:cNvPr id="33" name="テキスト ボックス 32">
            <a:extLst>
              <a:ext uri="{FF2B5EF4-FFF2-40B4-BE49-F238E27FC236}">
                <a16:creationId xmlns:a16="http://schemas.microsoft.com/office/drawing/2014/main" id="{2704B493-9E93-DF44-8C91-49D40AE3129D}"/>
              </a:ext>
            </a:extLst>
          </p:cNvPr>
          <p:cNvSpPr txBox="1"/>
          <p:nvPr/>
        </p:nvSpPr>
        <p:spPr>
          <a:xfrm>
            <a:off x="3695049" y="4914650"/>
            <a:ext cx="692818" cy="246221"/>
          </a:xfrm>
          <a:prstGeom prst="rect">
            <a:avLst/>
          </a:prstGeom>
          <a:noFill/>
        </p:spPr>
        <p:txBody>
          <a:bodyPr wrap="none" rtlCol="0">
            <a:spAutoFit/>
          </a:bodyPr>
          <a:lstStyle/>
          <a:p>
            <a:r>
              <a:rPr kumimoji="1" lang="en-US" altLang="ja-JP" sz="1000" dirty="0"/>
              <a:t>ICRP103</a:t>
            </a:r>
            <a:endParaRPr kumimoji="1" lang="ja-JP" altLang="en-US" sz="1000"/>
          </a:p>
        </p:txBody>
      </p:sp>
      <p:sp>
        <p:nvSpPr>
          <p:cNvPr id="34" name="テキスト ボックス 33">
            <a:extLst>
              <a:ext uri="{FF2B5EF4-FFF2-40B4-BE49-F238E27FC236}">
                <a16:creationId xmlns:a16="http://schemas.microsoft.com/office/drawing/2014/main" id="{DF4B9909-A76C-304E-9C2B-FE6952201535}"/>
              </a:ext>
            </a:extLst>
          </p:cNvPr>
          <p:cNvSpPr txBox="1"/>
          <p:nvPr/>
        </p:nvSpPr>
        <p:spPr>
          <a:xfrm>
            <a:off x="6908138" y="5429698"/>
            <a:ext cx="692818" cy="246221"/>
          </a:xfrm>
          <a:prstGeom prst="rect">
            <a:avLst/>
          </a:prstGeom>
          <a:noFill/>
        </p:spPr>
        <p:txBody>
          <a:bodyPr wrap="none" rtlCol="0">
            <a:spAutoFit/>
          </a:bodyPr>
          <a:lstStyle/>
          <a:p>
            <a:r>
              <a:rPr kumimoji="1" lang="en-US" altLang="ja-JP" sz="1000" dirty="0"/>
              <a:t>ICRP103</a:t>
            </a:r>
            <a:endParaRPr kumimoji="1" lang="ja-JP" altLang="en-US" sz="1000"/>
          </a:p>
        </p:txBody>
      </p:sp>
    </p:spTree>
    <p:extLst>
      <p:ext uri="{BB962C8B-B14F-4D97-AF65-F5344CB8AC3E}">
        <p14:creationId xmlns:p14="http://schemas.microsoft.com/office/powerpoint/2010/main" val="347086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1679909F-B75D-904F-B43F-4EBEE9E1E130}"/>
              </a:ext>
            </a:extLst>
          </p:cNvPr>
          <p:cNvSpPr>
            <a:spLocks noGrp="1"/>
          </p:cNvSpPr>
          <p:nvPr>
            <p:ph type="title"/>
          </p:nvPr>
        </p:nvSpPr>
        <p:spPr/>
        <p:txBody>
          <a:bodyPr/>
          <a:lstStyle/>
          <a:p>
            <a:r>
              <a:rPr kumimoji="1" lang="ja-JP" altLang="en-US"/>
              <a:t>放射線</a:t>
            </a:r>
            <a:r>
              <a:rPr lang="ja-JP" altLang="en-US"/>
              <a:t>と</a:t>
            </a:r>
            <a:r>
              <a:rPr lang="en-US" altLang="ja-JP" dirty="0"/>
              <a:t>DNA</a:t>
            </a:r>
            <a:r>
              <a:rPr lang="ja-JP" altLang="en-US"/>
              <a:t>損傷</a:t>
            </a:r>
            <a:endParaRPr kumimoji="1" lang="ja-JP" altLang="en-US"/>
          </a:p>
        </p:txBody>
      </p:sp>
      <p:sp>
        <p:nvSpPr>
          <p:cNvPr id="2" name="スライド番号プレースホルダー 1">
            <a:extLst>
              <a:ext uri="{FF2B5EF4-FFF2-40B4-BE49-F238E27FC236}">
                <a16:creationId xmlns:a16="http://schemas.microsoft.com/office/drawing/2014/main" id="{E0CAE54C-D27F-4646-88D9-C2952F8982AB}"/>
              </a:ext>
            </a:extLst>
          </p:cNvPr>
          <p:cNvSpPr>
            <a:spLocks noGrp="1"/>
          </p:cNvSpPr>
          <p:nvPr>
            <p:ph type="sldNum" sz="quarter" idx="12"/>
          </p:nvPr>
        </p:nvSpPr>
        <p:spPr/>
        <p:txBody>
          <a:bodyPr/>
          <a:lstStyle/>
          <a:p>
            <a:fld id="{58DD1769-DAE9-6C4E-82F4-B62273FFA290}" type="slidenum">
              <a:rPr kumimoji="1" lang="ja-JP" altLang="en-US" smtClean="0"/>
              <a:t>4</a:t>
            </a:fld>
            <a:endParaRPr kumimoji="1" lang="ja-JP" altLang="en-US"/>
          </a:p>
        </p:txBody>
      </p:sp>
      <p:pic>
        <p:nvPicPr>
          <p:cNvPr id="9" name="図 8">
            <a:extLst>
              <a:ext uri="{FF2B5EF4-FFF2-40B4-BE49-F238E27FC236}">
                <a16:creationId xmlns:a16="http://schemas.microsoft.com/office/drawing/2014/main" id="{91F4967A-0970-4E4F-B90C-F5DC1B0BF74B}"/>
              </a:ext>
            </a:extLst>
          </p:cNvPr>
          <p:cNvPicPr>
            <a:picLocks noChangeAspect="1"/>
          </p:cNvPicPr>
          <p:nvPr/>
        </p:nvPicPr>
        <p:blipFill>
          <a:blip r:embed="rId3"/>
          <a:stretch>
            <a:fillRect/>
          </a:stretch>
        </p:blipFill>
        <p:spPr>
          <a:xfrm rot="2057906">
            <a:off x="5810584" y="2443676"/>
            <a:ext cx="1992660" cy="318826"/>
          </a:xfrm>
          <a:prstGeom prst="rect">
            <a:avLst/>
          </a:prstGeom>
        </p:spPr>
      </p:pic>
      <p:pic>
        <p:nvPicPr>
          <p:cNvPr id="10" name="図 9">
            <a:extLst>
              <a:ext uri="{FF2B5EF4-FFF2-40B4-BE49-F238E27FC236}">
                <a16:creationId xmlns:a16="http://schemas.microsoft.com/office/drawing/2014/main" id="{2A30273C-23C5-7741-8848-9EC8254BEFF1}"/>
              </a:ext>
            </a:extLst>
          </p:cNvPr>
          <p:cNvPicPr>
            <a:picLocks noChangeAspect="1"/>
          </p:cNvPicPr>
          <p:nvPr/>
        </p:nvPicPr>
        <p:blipFill>
          <a:blip r:embed="rId4"/>
          <a:stretch>
            <a:fillRect/>
          </a:stretch>
        </p:blipFill>
        <p:spPr>
          <a:xfrm>
            <a:off x="628650" y="1275080"/>
            <a:ext cx="2012186" cy="2934025"/>
          </a:xfrm>
          <a:prstGeom prst="rect">
            <a:avLst/>
          </a:prstGeom>
        </p:spPr>
      </p:pic>
      <p:pic>
        <p:nvPicPr>
          <p:cNvPr id="11" name="図 10" descr="臓器.png">
            <a:extLst>
              <a:ext uri="{FF2B5EF4-FFF2-40B4-BE49-F238E27FC236}">
                <a16:creationId xmlns:a16="http://schemas.microsoft.com/office/drawing/2014/main" id="{0A38EDC1-C659-B147-9920-CBCFCE70AF43}"/>
              </a:ext>
            </a:extLst>
          </p:cNvPr>
          <p:cNvPicPr>
            <a:picLocks noChangeAspect="1"/>
          </p:cNvPicPr>
          <p:nvPr/>
        </p:nvPicPr>
        <p:blipFill>
          <a:blip r:embed="rId5"/>
          <a:stretch>
            <a:fillRect/>
          </a:stretch>
        </p:blipFill>
        <p:spPr>
          <a:xfrm>
            <a:off x="1395333" y="2500050"/>
            <a:ext cx="518190" cy="975088"/>
          </a:xfrm>
          <a:prstGeom prst="rect">
            <a:avLst/>
          </a:prstGeom>
        </p:spPr>
      </p:pic>
      <p:grpSp>
        <p:nvGrpSpPr>
          <p:cNvPr id="14" name="グループ化 13">
            <a:extLst>
              <a:ext uri="{FF2B5EF4-FFF2-40B4-BE49-F238E27FC236}">
                <a16:creationId xmlns:a16="http://schemas.microsoft.com/office/drawing/2014/main" id="{E5C80189-A71C-2547-A104-33E23EAD9C56}"/>
              </a:ext>
            </a:extLst>
          </p:cNvPr>
          <p:cNvGrpSpPr/>
          <p:nvPr/>
        </p:nvGrpSpPr>
        <p:grpSpPr>
          <a:xfrm>
            <a:off x="3330517" y="2365294"/>
            <a:ext cx="386079" cy="548640"/>
            <a:chOff x="4531361" y="1595120"/>
            <a:chExt cx="386079" cy="548640"/>
          </a:xfrm>
        </p:grpSpPr>
        <p:sp>
          <p:nvSpPr>
            <p:cNvPr id="12" name="角丸四角形 11">
              <a:extLst>
                <a:ext uri="{FF2B5EF4-FFF2-40B4-BE49-F238E27FC236}">
                  <a16:creationId xmlns:a16="http://schemas.microsoft.com/office/drawing/2014/main" id="{793D360D-14F2-3148-8AD8-0ACB58B7269B}"/>
                </a:ext>
              </a:extLst>
            </p:cNvPr>
            <p:cNvSpPr/>
            <p:nvPr/>
          </p:nvSpPr>
          <p:spPr>
            <a:xfrm>
              <a:off x="4531361" y="1595120"/>
              <a:ext cx="386079" cy="5486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3" name="円/楕円 12">
              <a:extLst>
                <a:ext uri="{FF2B5EF4-FFF2-40B4-BE49-F238E27FC236}">
                  <a16:creationId xmlns:a16="http://schemas.microsoft.com/office/drawing/2014/main" id="{A120ECEE-95C7-0848-9165-7929CF790107}"/>
                </a:ext>
              </a:extLst>
            </p:cNvPr>
            <p:cNvSpPr/>
            <p:nvPr/>
          </p:nvSpPr>
          <p:spPr>
            <a:xfrm>
              <a:off x="4610100" y="1755140"/>
              <a:ext cx="228600" cy="2286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68A25625-2D76-924A-9EFF-E96D959AB5BF}"/>
              </a:ext>
            </a:extLst>
          </p:cNvPr>
          <p:cNvGrpSpPr/>
          <p:nvPr/>
        </p:nvGrpSpPr>
        <p:grpSpPr>
          <a:xfrm>
            <a:off x="3727798" y="2365294"/>
            <a:ext cx="386079" cy="548640"/>
            <a:chOff x="4531361" y="1595120"/>
            <a:chExt cx="386079" cy="548640"/>
          </a:xfrm>
        </p:grpSpPr>
        <p:sp>
          <p:nvSpPr>
            <p:cNvPr id="16" name="角丸四角形 15">
              <a:extLst>
                <a:ext uri="{FF2B5EF4-FFF2-40B4-BE49-F238E27FC236}">
                  <a16:creationId xmlns:a16="http://schemas.microsoft.com/office/drawing/2014/main" id="{2D351D50-EB06-AE43-A056-5676DBA8FEC6}"/>
                </a:ext>
              </a:extLst>
            </p:cNvPr>
            <p:cNvSpPr/>
            <p:nvPr/>
          </p:nvSpPr>
          <p:spPr>
            <a:xfrm>
              <a:off x="4531361" y="1595120"/>
              <a:ext cx="386079" cy="5486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17" name="円/楕円 16">
              <a:extLst>
                <a:ext uri="{FF2B5EF4-FFF2-40B4-BE49-F238E27FC236}">
                  <a16:creationId xmlns:a16="http://schemas.microsoft.com/office/drawing/2014/main" id="{AD854B53-D5EB-1149-B2D5-CC1DD06FD658}"/>
                </a:ext>
              </a:extLst>
            </p:cNvPr>
            <p:cNvSpPr/>
            <p:nvPr/>
          </p:nvSpPr>
          <p:spPr>
            <a:xfrm>
              <a:off x="4610100" y="1755140"/>
              <a:ext cx="228600" cy="2286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2D316AB7-31CC-9146-8C4F-E5BF977D4654}"/>
              </a:ext>
            </a:extLst>
          </p:cNvPr>
          <p:cNvGrpSpPr/>
          <p:nvPr/>
        </p:nvGrpSpPr>
        <p:grpSpPr>
          <a:xfrm>
            <a:off x="4111335" y="2365294"/>
            <a:ext cx="386079" cy="548640"/>
            <a:chOff x="4531361" y="1595120"/>
            <a:chExt cx="386079" cy="548640"/>
          </a:xfrm>
        </p:grpSpPr>
        <p:sp>
          <p:nvSpPr>
            <p:cNvPr id="19" name="角丸四角形 18">
              <a:extLst>
                <a:ext uri="{FF2B5EF4-FFF2-40B4-BE49-F238E27FC236}">
                  <a16:creationId xmlns:a16="http://schemas.microsoft.com/office/drawing/2014/main" id="{EEB6DEF7-1E56-6C4C-9F15-589AD8B2F6F4}"/>
                </a:ext>
              </a:extLst>
            </p:cNvPr>
            <p:cNvSpPr/>
            <p:nvPr/>
          </p:nvSpPr>
          <p:spPr>
            <a:xfrm>
              <a:off x="4531361" y="1595120"/>
              <a:ext cx="386079" cy="5486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0" name="円/楕円 19">
              <a:extLst>
                <a:ext uri="{FF2B5EF4-FFF2-40B4-BE49-F238E27FC236}">
                  <a16:creationId xmlns:a16="http://schemas.microsoft.com/office/drawing/2014/main" id="{2D674387-3E87-0143-B101-D469ABFFDECD}"/>
                </a:ext>
              </a:extLst>
            </p:cNvPr>
            <p:cNvSpPr/>
            <p:nvPr/>
          </p:nvSpPr>
          <p:spPr>
            <a:xfrm>
              <a:off x="4610100" y="1755140"/>
              <a:ext cx="228600" cy="2286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2" name="直線コネクタ 21">
            <a:extLst>
              <a:ext uri="{FF2B5EF4-FFF2-40B4-BE49-F238E27FC236}">
                <a16:creationId xmlns:a16="http://schemas.microsoft.com/office/drawing/2014/main" id="{93B0B30C-235D-0B4B-92F9-53E0752A992B}"/>
              </a:ext>
            </a:extLst>
          </p:cNvPr>
          <p:cNvCxnSpPr/>
          <p:nvPr/>
        </p:nvCxnSpPr>
        <p:spPr>
          <a:xfrm flipV="1">
            <a:off x="1870849" y="2092960"/>
            <a:ext cx="1459667" cy="54665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95AB319-FA38-7B44-98AF-5097FCD53F15}"/>
              </a:ext>
            </a:extLst>
          </p:cNvPr>
          <p:cNvCxnSpPr>
            <a:cxnSpLocks/>
          </p:cNvCxnSpPr>
          <p:nvPr/>
        </p:nvCxnSpPr>
        <p:spPr>
          <a:xfrm>
            <a:off x="1870849" y="2762825"/>
            <a:ext cx="1473412" cy="4786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817880BF-97A8-E34A-AFC7-B8600165BC8D}"/>
              </a:ext>
            </a:extLst>
          </p:cNvPr>
          <p:cNvCxnSpPr>
            <a:cxnSpLocks/>
          </p:cNvCxnSpPr>
          <p:nvPr/>
        </p:nvCxnSpPr>
        <p:spPr>
          <a:xfrm flipV="1">
            <a:off x="4342130" y="1788160"/>
            <a:ext cx="1473412" cy="806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D599B794-7A42-334D-BB77-6336C8E4A272}"/>
              </a:ext>
            </a:extLst>
          </p:cNvPr>
          <p:cNvCxnSpPr>
            <a:cxnSpLocks/>
          </p:cNvCxnSpPr>
          <p:nvPr/>
        </p:nvCxnSpPr>
        <p:spPr>
          <a:xfrm>
            <a:off x="4342130" y="2717659"/>
            <a:ext cx="1473412" cy="773409"/>
          </a:xfrm>
          <a:prstGeom prst="line">
            <a:avLst/>
          </a:prstGeom>
        </p:spPr>
        <p:style>
          <a:lnRef idx="1">
            <a:schemeClr val="accent1"/>
          </a:lnRef>
          <a:fillRef idx="0">
            <a:schemeClr val="accent1"/>
          </a:fillRef>
          <a:effectRef idx="0">
            <a:schemeClr val="accent1"/>
          </a:effectRef>
          <a:fontRef idx="minor">
            <a:schemeClr val="tx1"/>
          </a:fontRef>
        </p:style>
      </p:cxnSp>
      <p:sp>
        <p:nvSpPr>
          <p:cNvPr id="32" name="稲妻 31">
            <a:extLst>
              <a:ext uri="{FF2B5EF4-FFF2-40B4-BE49-F238E27FC236}">
                <a16:creationId xmlns:a16="http://schemas.microsoft.com/office/drawing/2014/main" id="{33BD2661-8B50-164F-A82C-20AC4B7E8838}"/>
              </a:ext>
            </a:extLst>
          </p:cNvPr>
          <p:cNvSpPr/>
          <p:nvPr/>
        </p:nvSpPr>
        <p:spPr>
          <a:xfrm rot="1154296" flipH="1">
            <a:off x="7063433" y="1674541"/>
            <a:ext cx="477520" cy="806288"/>
          </a:xfrm>
          <a:prstGeom prst="lightningBol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D072D0E-E687-3444-9C37-5D8321C6798E}"/>
              </a:ext>
            </a:extLst>
          </p:cNvPr>
          <p:cNvSpPr txBox="1"/>
          <p:nvPr/>
        </p:nvSpPr>
        <p:spPr>
          <a:xfrm>
            <a:off x="6198264" y="1418828"/>
            <a:ext cx="678391" cy="369332"/>
          </a:xfrm>
          <a:prstGeom prst="rect">
            <a:avLst/>
          </a:prstGeom>
          <a:noFill/>
        </p:spPr>
        <p:txBody>
          <a:bodyPr wrap="none" rtlCol="0">
            <a:spAutoFit/>
          </a:bodyPr>
          <a:lstStyle/>
          <a:p>
            <a:r>
              <a:rPr kumimoji="1" lang="en-US" altLang="ja-JP" dirty="0"/>
              <a:t>DNA</a:t>
            </a:r>
            <a:endParaRPr kumimoji="1" lang="ja-JP" altLang="en-US"/>
          </a:p>
        </p:txBody>
      </p:sp>
      <p:sp>
        <p:nvSpPr>
          <p:cNvPr id="34" name="テキスト ボックス 33">
            <a:extLst>
              <a:ext uri="{FF2B5EF4-FFF2-40B4-BE49-F238E27FC236}">
                <a16:creationId xmlns:a16="http://schemas.microsoft.com/office/drawing/2014/main" id="{EE4FD7FB-9C4D-0D4E-92DB-B62013DF7A1E}"/>
              </a:ext>
            </a:extLst>
          </p:cNvPr>
          <p:cNvSpPr txBox="1"/>
          <p:nvPr/>
        </p:nvSpPr>
        <p:spPr>
          <a:xfrm>
            <a:off x="3637856" y="1418828"/>
            <a:ext cx="646331" cy="369332"/>
          </a:xfrm>
          <a:prstGeom prst="rect">
            <a:avLst/>
          </a:prstGeom>
          <a:noFill/>
        </p:spPr>
        <p:txBody>
          <a:bodyPr wrap="none" rtlCol="0">
            <a:spAutoFit/>
          </a:bodyPr>
          <a:lstStyle/>
          <a:p>
            <a:r>
              <a:rPr kumimoji="1" lang="ja-JP" altLang="en-US"/>
              <a:t>細胞</a:t>
            </a:r>
          </a:p>
        </p:txBody>
      </p:sp>
      <p:sp>
        <p:nvSpPr>
          <p:cNvPr id="35" name="正方形/長方形 34">
            <a:extLst>
              <a:ext uri="{FF2B5EF4-FFF2-40B4-BE49-F238E27FC236}">
                <a16:creationId xmlns:a16="http://schemas.microsoft.com/office/drawing/2014/main" id="{266E3480-BABD-1244-9E66-6F8141963AB6}"/>
              </a:ext>
            </a:extLst>
          </p:cNvPr>
          <p:cNvSpPr/>
          <p:nvPr/>
        </p:nvSpPr>
        <p:spPr>
          <a:xfrm>
            <a:off x="6046375" y="2772232"/>
            <a:ext cx="646331" cy="369332"/>
          </a:xfrm>
          <a:prstGeom prst="rect">
            <a:avLst/>
          </a:prstGeom>
        </p:spPr>
        <p:txBody>
          <a:bodyPr wrap="none">
            <a:spAutoFit/>
          </a:bodyPr>
          <a:lstStyle/>
          <a:p>
            <a:r>
              <a:rPr lang="ja-JP" altLang="en-US"/>
              <a:t>損傷</a:t>
            </a:r>
          </a:p>
        </p:txBody>
      </p:sp>
      <p:sp>
        <p:nvSpPr>
          <p:cNvPr id="36" name="爆発 2 35">
            <a:extLst>
              <a:ext uri="{FF2B5EF4-FFF2-40B4-BE49-F238E27FC236}">
                <a16:creationId xmlns:a16="http://schemas.microsoft.com/office/drawing/2014/main" id="{C237AD7B-078F-DD4D-A581-A372916DD9F3}"/>
              </a:ext>
            </a:extLst>
          </p:cNvPr>
          <p:cNvSpPr/>
          <p:nvPr/>
        </p:nvSpPr>
        <p:spPr>
          <a:xfrm>
            <a:off x="6691028" y="2433733"/>
            <a:ext cx="358262" cy="196275"/>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6584647A-BA4D-E549-8146-9597AEF30932}"/>
              </a:ext>
            </a:extLst>
          </p:cNvPr>
          <p:cNvSpPr txBox="1"/>
          <p:nvPr/>
        </p:nvSpPr>
        <p:spPr>
          <a:xfrm>
            <a:off x="7611758" y="1793099"/>
            <a:ext cx="1338828" cy="369332"/>
          </a:xfrm>
          <a:prstGeom prst="rect">
            <a:avLst/>
          </a:prstGeom>
          <a:noFill/>
        </p:spPr>
        <p:txBody>
          <a:bodyPr wrap="none" rtlCol="0">
            <a:spAutoFit/>
          </a:bodyPr>
          <a:lstStyle/>
          <a:p>
            <a:r>
              <a:rPr kumimoji="1" lang="ja-JP" altLang="en-US"/>
              <a:t>電離放射線</a:t>
            </a:r>
          </a:p>
        </p:txBody>
      </p:sp>
      <p:sp>
        <p:nvSpPr>
          <p:cNvPr id="38" name="テキスト ボックス 37">
            <a:extLst>
              <a:ext uri="{FF2B5EF4-FFF2-40B4-BE49-F238E27FC236}">
                <a16:creationId xmlns:a16="http://schemas.microsoft.com/office/drawing/2014/main" id="{F26BEF6B-EC08-914F-A05E-41BF207A9F90}"/>
              </a:ext>
            </a:extLst>
          </p:cNvPr>
          <p:cNvSpPr txBox="1"/>
          <p:nvPr/>
        </p:nvSpPr>
        <p:spPr>
          <a:xfrm>
            <a:off x="5815542" y="3878584"/>
            <a:ext cx="1107996" cy="369332"/>
          </a:xfrm>
          <a:prstGeom prst="rect">
            <a:avLst/>
          </a:prstGeom>
          <a:noFill/>
        </p:spPr>
        <p:txBody>
          <a:bodyPr wrap="none" rtlCol="0">
            <a:spAutoFit/>
          </a:bodyPr>
          <a:lstStyle/>
          <a:p>
            <a:r>
              <a:rPr kumimoji="1" lang="ja-JP" altLang="en-US"/>
              <a:t>修復酵素</a:t>
            </a:r>
          </a:p>
        </p:txBody>
      </p:sp>
      <p:sp>
        <p:nvSpPr>
          <p:cNvPr id="39" name="下矢印 38">
            <a:extLst>
              <a:ext uri="{FF2B5EF4-FFF2-40B4-BE49-F238E27FC236}">
                <a16:creationId xmlns:a16="http://schemas.microsoft.com/office/drawing/2014/main" id="{072B02CB-DCD2-3747-96F5-B6CB13702FEC}"/>
              </a:ext>
            </a:extLst>
          </p:cNvPr>
          <p:cNvSpPr/>
          <p:nvPr/>
        </p:nvSpPr>
        <p:spPr>
          <a:xfrm>
            <a:off x="6265647" y="3141564"/>
            <a:ext cx="207787" cy="7370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30789D3-B502-AC46-AB07-73966E2D46B4}"/>
              </a:ext>
            </a:extLst>
          </p:cNvPr>
          <p:cNvSpPr txBox="1"/>
          <p:nvPr/>
        </p:nvSpPr>
        <p:spPr>
          <a:xfrm>
            <a:off x="6447915" y="3311138"/>
            <a:ext cx="1887291" cy="461665"/>
          </a:xfrm>
          <a:prstGeom prst="rect">
            <a:avLst/>
          </a:prstGeom>
          <a:noFill/>
        </p:spPr>
        <p:txBody>
          <a:bodyPr wrap="square" rtlCol="0">
            <a:spAutoFit/>
          </a:bodyPr>
          <a:lstStyle/>
          <a:p>
            <a:r>
              <a:rPr kumimoji="1" lang="ja-JP" altLang="en-US" sz="1200"/>
              <a:t>遺伝子の発現（修復に必要な遺伝子が活性化）</a:t>
            </a:r>
          </a:p>
        </p:txBody>
      </p:sp>
      <p:sp>
        <p:nvSpPr>
          <p:cNvPr id="41" name="角丸四角形 40">
            <a:extLst>
              <a:ext uri="{FF2B5EF4-FFF2-40B4-BE49-F238E27FC236}">
                <a16:creationId xmlns:a16="http://schemas.microsoft.com/office/drawing/2014/main" id="{280AED22-9B33-694B-A3E7-5BE61586677E}"/>
              </a:ext>
            </a:extLst>
          </p:cNvPr>
          <p:cNvSpPr/>
          <p:nvPr/>
        </p:nvSpPr>
        <p:spPr>
          <a:xfrm>
            <a:off x="5567775" y="4247916"/>
            <a:ext cx="1603530" cy="4165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a:t>修復</a:t>
            </a:r>
          </a:p>
        </p:txBody>
      </p:sp>
      <p:sp>
        <p:nvSpPr>
          <p:cNvPr id="42" name="角丸四角形 41">
            <a:extLst>
              <a:ext uri="{FF2B5EF4-FFF2-40B4-BE49-F238E27FC236}">
                <a16:creationId xmlns:a16="http://schemas.microsoft.com/office/drawing/2014/main" id="{10631A87-D5AD-064D-962C-5ADDF893CBF7}"/>
              </a:ext>
            </a:extLst>
          </p:cNvPr>
          <p:cNvSpPr/>
          <p:nvPr/>
        </p:nvSpPr>
        <p:spPr>
          <a:xfrm>
            <a:off x="7171305" y="5162319"/>
            <a:ext cx="1603530" cy="4165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a:t>修復成功</a:t>
            </a:r>
          </a:p>
        </p:txBody>
      </p:sp>
      <p:sp>
        <p:nvSpPr>
          <p:cNvPr id="43" name="角丸四角形 42">
            <a:extLst>
              <a:ext uri="{FF2B5EF4-FFF2-40B4-BE49-F238E27FC236}">
                <a16:creationId xmlns:a16="http://schemas.microsoft.com/office/drawing/2014/main" id="{AE5C1366-27FE-CC46-83A0-9BCBCB7427F3}"/>
              </a:ext>
            </a:extLst>
          </p:cNvPr>
          <p:cNvSpPr/>
          <p:nvPr/>
        </p:nvSpPr>
        <p:spPr>
          <a:xfrm>
            <a:off x="4199505" y="5162319"/>
            <a:ext cx="1603530" cy="4165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a:t>修復失敗</a:t>
            </a:r>
          </a:p>
        </p:txBody>
      </p:sp>
      <p:sp>
        <p:nvSpPr>
          <p:cNvPr id="44" name="角丸四角形 43">
            <a:extLst>
              <a:ext uri="{FF2B5EF4-FFF2-40B4-BE49-F238E27FC236}">
                <a16:creationId xmlns:a16="http://schemas.microsoft.com/office/drawing/2014/main" id="{DA37804E-738A-704F-96DB-303D8CD7D096}"/>
              </a:ext>
            </a:extLst>
          </p:cNvPr>
          <p:cNvSpPr/>
          <p:nvPr/>
        </p:nvSpPr>
        <p:spPr>
          <a:xfrm>
            <a:off x="1227705" y="5162319"/>
            <a:ext cx="1603530" cy="4165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a:t>不完全な修復</a:t>
            </a:r>
          </a:p>
        </p:txBody>
      </p:sp>
      <p:cxnSp>
        <p:nvCxnSpPr>
          <p:cNvPr id="46" name="カギ線コネクタ 45">
            <a:extLst>
              <a:ext uri="{FF2B5EF4-FFF2-40B4-BE49-F238E27FC236}">
                <a16:creationId xmlns:a16="http://schemas.microsoft.com/office/drawing/2014/main" id="{E716D18E-6369-EB42-A57B-531F64D3AFF3}"/>
              </a:ext>
            </a:extLst>
          </p:cNvPr>
          <p:cNvCxnSpPr>
            <a:stCxn id="41" idx="2"/>
            <a:endCxn id="42" idx="0"/>
          </p:cNvCxnSpPr>
          <p:nvPr/>
        </p:nvCxnSpPr>
        <p:spPr>
          <a:xfrm rot="16200000" flipH="1">
            <a:off x="6922384" y="4111632"/>
            <a:ext cx="497843" cy="160353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カギ線コネクタ 46">
            <a:extLst>
              <a:ext uri="{FF2B5EF4-FFF2-40B4-BE49-F238E27FC236}">
                <a16:creationId xmlns:a16="http://schemas.microsoft.com/office/drawing/2014/main" id="{D8171AD0-B2D9-1A42-A0B6-88522D85CAAF}"/>
              </a:ext>
            </a:extLst>
          </p:cNvPr>
          <p:cNvCxnSpPr>
            <a:cxnSpLocks/>
            <a:stCxn id="41" idx="2"/>
            <a:endCxn id="43" idx="0"/>
          </p:cNvCxnSpPr>
          <p:nvPr/>
        </p:nvCxnSpPr>
        <p:spPr>
          <a:xfrm rot="5400000">
            <a:off x="5436484" y="4229262"/>
            <a:ext cx="497843" cy="136827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カギ線コネクタ 49">
            <a:extLst>
              <a:ext uri="{FF2B5EF4-FFF2-40B4-BE49-F238E27FC236}">
                <a16:creationId xmlns:a16="http://schemas.microsoft.com/office/drawing/2014/main" id="{8896B745-A66A-B44C-BD4F-3D3EEF6E7A10}"/>
              </a:ext>
            </a:extLst>
          </p:cNvPr>
          <p:cNvCxnSpPr>
            <a:cxnSpLocks/>
            <a:stCxn id="41" idx="2"/>
            <a:endCxn id="44" idx="0"/>
          </p:cNvCxnSpPr>
          <p:nvPr/>
        </p:nvCxnSpPr>
        <p:spPr>
          <a:xfrm rot="5400000">
            <a:off x="3950584" y="2743362"/>
            <a:ext cx="497843" cy="434007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48F78D3A-989A-D247-B3B1-26A7EE357C09}"/>
              </a:ext>
            </a:extLst>
          </p:cNvPr>
          <p:cNvSpPr/>
          <p:nvPr/>
        </p:nvSpPr>
        <p:spPr>
          <a:xfrm>
            <a:off x="2615661" y="3739851"/>
            <a:ext cx="2838951" cy="830997"/>
          </a:xfrm>
          <a:prstGeom prst="rect">
            <a:avLst/>
          </a:prstGeom>
        </p:spPr>
        <p:txBody>
          <a:bodyPr wrap="square">
            <a:spAutoFit/>
          </a:bodyPr>
          <a:lstStyle/>
          <a:p>
            <a:r>
              <a:rPr lang="en-US" altLang="ja-JP" sz="1200" dirty="0"/>
              <a:t>DNA</a:t>
            </a:r>
            <a:r>
              <a:rPr lang="ja-JP" altLang="en-US" sz="1200"/>
              <a:t>の損傷は１つの細胞で１日あたり最大</a:t>
            </a:r>
            <a:r>
              <a:rPr lang="en-US" altLang="ja-JP" sz="1200" dirty="0"/>
              <a:t>50</a:t>
            </a:r>
            <a:r>
              <a:rPr lang="ja-JP" altLang="en-US" sz="1200"/>
              <a:t>万回程度発生する。</a:t>
            </a:r>
          </a:p>
          <a:p>
            <a:pPr lvl="1"/>
            <a:r>
              <a:rPr lang="ja-JP" altLang="en-US" sz="1200"/>
              <a:t>原因；紫外線、</a:t>
            </a:r>
            <a:r>
              <a:rPr lang="en-US" altLang="ja-JP" sz="1200" dirty="0"/>
              <a:t>X</a:t>
            </a:r>
            <a:r>
              <a:rPr lang="ja-JP" altLang="en-US" sz="1200"/>
              <a:t>線・</a:t>
            </a:r>
            <a:r>
              <a:rPr lang="el-GR" altLang="ja-JP" sz="1200" dirty="0"/>
              <a:t>γ</a:t>
            </a:r>
            <a:r>
              <a:rPr lang="ja-JP" altLang="en-US" sz="1200"/>
              <a:t>線などの放射線、化学物質</a:t>
            </a:r>
          </a:p>
        </p:txBody>
      </p:sp>
      <p:grpSp>
        <p:nvGrpSpPr>
          <p:cNvPr id="54" name="Group 184">
            <a:extLst>
              <a:ext uri="{FF2B5EF4-FFF2-40B4-BE49-F238E27FC236}">
                <a16:creationId xmlns:a16="http://schemas.microsoft.com/office/drawing/2014/main" id="{363232FA-67F0-2042-95FE-4AD35C11A30E}"/>
              </a:ext>
            </a:extLst>
          </p:cNvPr>
          <p:cNvGrpSpPr>
            <a:grpSpLocks/>
          </p:cNvGrpSpPr>
          <p:nvPr/>
        </p:nvGrpSpPr>
        <p:grpSpPr bwMode="auto">
          <a:xfrm>
            <a:off x="4304374" y="5617689"/>
            <a:ext cx="700692" cy="567503"/>
            <a:chOff x="2109" y="3113"/>
            <a:chExt cx="726" cy="588"/>
          </a:xfrm>
        </p:grpSpPr>
        <p:grpSp>
          <p:nvGrpSpPr>
            <p:cNvPr id="55" name="Group 177">
              <a:extLst>
                <a:ext uri="{FF2B5EF4-FFF2-40B4-BE49-F238E27FC236}">
                  <a16:creationId xmlns:a16="http://schemas.microsoft.com/office/drawing/2014/main" id="{1E927633-B6D2-6249-B5A9-BE92ADBC9C6A}"/>
                </a:ext>
              </a:extLst>
            </p:cNvPr>
            <p:cNvGrpSpPr>
              <a:grpSpLocks/>
            </p:cNvGrpSpPr>
            <p:nvPr/>
          </p:nvGrpSpPr>
          <p:grpSpPr bwMode="auto">
            <a:xfrm>
              <a:off x="2109" y="3294"/>
              <a:ext cx="507" cy="407"/>
              <a:chOff x="1941" y="3143"/>
              <a:chExt cx="675" cy="558"/>
            </a:xfrm>
          </p:grpSpPr>
          <p:sp>
            <p:nvSpPr>
              <p:cNvPr id="62" name="Freeform 175">
                <a:extLst>
                  <a:ext uri="{FF2B5EF4-FFF2-40B4-BE49-F238E27FC236}">
                    <a16:creationId xmlns:a16="http://schemas.microsoft.com/office/drawing/2014/main" id="{18B37493-2F9E-E946-A39E-8050D9AA978E}"/>
                  </a:ext>
                </a:extLst>
              </p:cNvPr>
              <p:cNvSpPr>
                <a:spLocks/>
              </p:cNvSpPr>
              <p:nvPr/>
            </p:nvSpPr>
            <p:spPr bwMode="auto">
              <a:xfrm>
                <a:off x="1941" y="3143"/>
                <a:ext cx="675" cy="558"/>
              </a:xfrm>
              <a:custGeom>
                <a:avLst/>
                <a:gdLst>
                  <a:gd name="T0" fmla="*/ 217 w 675"/>
                  <a:gd name="T1" fmla="*/ 56 h 558"/>
                  <a:gd name="T2" fmla="*/ 280 w 675"/>
                  <a:gd name="T3" fmla="*/ 1 h 558"/>
                  <a:gd name="T4" fmla="*/ 370 w 675"/>
                  <a:gd name="T5" fmla="*/ 8 h 558"/>
                  <a:gd name="T6" fmla="*/ 412 w 675"/>
                  <a:gd name="T7" fmla="*/ 35 h 558"/>
                  <a:gd name="T8" fmla="*/ 467 w 675"/>
                  <a:gd name="T9" fmla="*/ 188 h 558"/>
                  <a:gd name="T10" fmla="*/ 634 w 675"/>
                  <a:gd name="T11" fmla="*/ 244 h 558"/>
                  <a:gd name="T12" fmla="*/ 675 w 675"/>
                  <a:gd name="T13" fmla="*/ 292 h 558"/>
                  <a:gd name="T14" fmla="*/ 543 w 675"/>
                  <a:gd name="T15" fmla="*/ 403 h 558"/>
                  <a:gd name="T16" fmla="*/ 412 w 675"/>
                  <a:gd name="T17" fmla="*/ 542 h 558"/>
                  <a:gd name="T18" fmla="*/ 335 w 675"/>
                  <a:gd name="T19" fmla="*/ 466 h 558"/>
                  <a:gd name="T20" fmla="*/ 301 w 675"/>
                  <a:gd name="T21" fmla="*/ 403 h 558"/>
                  <a:gd name="T22" fmla="*/ 196 w 675"/>
                  <a:gd name="T23" fmla="*/ 382 h 558"/>
                  <a:gd name="T24" fmla="*/ 106 w 675"/>
                  <a:gd name="T25" fmla="*/ 424 h 558"/>
                  <a:gd name="T26" fmla="*/ 9 w 675"/>
                  <a:gd name="T27" fmla="*/ 382 h 558"/>
                  <a:gd name="T28" fmla="*/ 23 w 675"/>
                  <a:gd name="T29" fmla="*/ 285 h 558"/>
                  <a:gd name="T30" fmla="*/ 78 w 675"/>
                  <a:gd name="T31" fmla="*/ 230 h 558"/>
                  <a:gd name="T32" fmla="*/ 99 w 675"/>
                  <a:gd name="T33" fmla="*/ 160 h 558"/>
                  <a:gd name="T34" fmla="*/ 44 w 675"/>
                  <a:gd name="T35" fmla="*/ 98 h 558"/>
                  <a:gd name="T36" fmla="*/ 113 w 675"/>
                  <a:gd name="T37" fmla="*/ 63 h 558"/>
                  <a:gd name="T38" fmla="*/ 196 w 675"/>
                  <a:gd name="T39" fmla="*/ 56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5"/>
                  <a:gd name="T61" fmla="*/ 0 h 558"/>
                  <a:gd name="T62" fmla="*/ 675 w 675"/>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5" h="558">
                    <a:moveTo>
                      <a:pt x="217" y="56"/>
                    </a:moveTo>
                    <a:cubicBezTo>
                      <a:pt x="236" y="44"/>
                      <a:pt x="280" y="1"/>
                      <a:pt x="280" y="1"/>
                    </a:cubicBezTo>
                    <a:cubicBezTo>
                      <a:pt x="310" y="3"/>
                      <a:pt x="341" y="0"/>
                      <a:pt x="370" y="8"/>
                    </a:cubicBezTo>
                    <a:cubicBezTo>
                      <a:pt x="386" y="12"/>
                      <a:pt x="412" y="35"/>
                      <a:pt x="412" y="35"/>
                    </a:cubicBezTo>
                    <a:cubicBezTo>
                      <a:pt x="433" y="97"/>
                      <a:pt x="445" y="38"/>
                      <a:pt x="467" y="188"/>
                    </a:cubicBezTo>
                    <a:cubicBezTo>
                      <a:pt x="481" y="286"/>
                      <a:pt x="563" y="239"/>
                      <a:pt x="634" y="244"/>
                    </a:cubicBezTo>
                    <a:cubicBezTo>
                      <a:pt x="661" y="254"/>
                      <a:pt x="666" y="265"/>
                      <a:pt x="675" y="292"/>
                    </a:cubicBezTo>
                    <a:cubicBezTo>
                      <a:pt x="660" y="318"/>
                      <a:pt x="586" y="366"/>
                      <a:pt x="543" y="403"/>
                    </a:cubicBezTo>
                    <a:cubicBezTo>
                      <a:pt x="521" y="558"/>
                      <a:pt x="567" y="552"/>
                      <a:pt x="412" y="542"/>
                    </a:cubicBezTo>
                    <a:cubicBezTo>
                      <a:pt x="372" y="529"/>
                      <a:pt x="366" y="495"/>
                      <a:pt x="335" y="466"/>
                    </a:cubicBezTo>
                    <a:cubicBezTo>
                      <a:pt x="326" y="439"/>
                      <a:pt x="313" y="429"/>
                      <a:pt x="301" y="403"/>
                    </a:cubicBezTo>
                    <a:cubicBezTo>
                      <a:pt x="273" y="388"/>
                      <a:pt x="232" y="375"/>
                      <a:pt x="196" y="382"/>
                    </a:cubicBezTo>
                    <a:cubicBezTo>
                      <a:pt x="169" y="391"/>
                      <a:pt x="133" y="423"/>
                      <a:pt x="106" y="424"/>
                    </a:cubicBezTo>
                    <a:cubicBezTo>
                      <a:pt x="51" y="417"/>
                      <a:pt x="45" y="418"/>
                      <a:pt x="9" y="382"/>
                    </a:cubicBezTo>
                    <a:cubicBezTo>
                      <a:pt x="12" y="349"/>
                      <a:pt x="0" y="308"/>
                      <a:pt x="23" y="285"/>
                    </a:cubicBezTo>
                    <a:cubicBezTo>
                      <a:pt x="35" y="273"/>
                      <a:pt x="66" y="242"/>
                      <a:pt x="78" y="230"/>
                    </a:cubicBezTo>
                    <a:cubicBezTo>
                      <a:pt x="91" y="209"/>
                      <a:pt x="102" y="186"/>
                      <a:pt x="99" y="160"/>
                    </a:cubicBezTo>
                    <a:cubicBezTo>
                      <a:pt x="89" y="140"/>
                      <a:pt x="42" y="114"/>
                      <a:pt x="44" y="98"/>
                    </a:cubicBezTo>
                    <a:cubicBezTo>
                      <a:pt x="53" y="86"/>
                      <a:pt x="88" y="70"/>
                      <a:pt x="113" y="63"/>
                    </a:cubicBezTo>
                    <a:cubicBezTo>
                      <a:pt x="136" y="47"/>
                      <a:pt x="196" y="56"/>
                      <a:pt x="196" y="56"/>
                    </a:cubicBezTo>
                  </a:path>
                </a:pathLst>
              </a:custGeom>
              <a:solidFill>
                <a:srgbClr val="808080"/>
              </a:solidFill>
              <a:ln w="9525">
                <a:solidFill>
                  <a:schemeClr val="tx1"/>
                </a:solidFill>
                <a:round/>
                <a:headEnd/>
                <a:tailEnd/>
              </a:ln>
            </p:spPr>
            <p:txBody>
              <a:bodyPr>
                <a:prstTxWarp prst="textNoShape">
                  <a:avLst/>
                </a:prstTxWarp>
              </a:bodyPr>
              <a:lstStyle/>
              <a:p>
                <a:endParaRPr lang="ja-JP" altLang="en-US">
                  <a:latin typeface="+mn-ea"/>
                  <a:ea typeface="+mn-ea"/>
                </a:endParaRPr>
              </a:p>
            </p:txBody>
          </p:sp>
          <p:sp>
            <p:nvSpPr>
              <p:cNvPr id="63" name="Oval 176">
                <a:extLst>
                  <a:ext uri="{FF2B5EF4-FFF2-40B4-BE49-F238E27FC236}">
                    <a16:creationId xmlns:a16="http://schemas.microsoft.com/office/drawing/2014/main" id="{EE5A7B7D-8157-D541-8E6E-3FC51EF6F5DD}"/>
                  </a:ext>
                </a:extLst>
              </p:cNvPr>
              <p:cNvSpPr>
                <a:spLocks noChangeArrowheads="1"/>
              </p:cNvSpPr>
              <p:nvPr/>
            </p:nvSpPr>
            <p:spPr bwMode="auto">
              <a:xfrm>
                <a:off x="2200" y="3385"/>
                <a:ext cx="136" cy="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ja-JP" altLang="en-US">
                  <a:latin typeface="+mn-ea"/>
                  <a:ea typeface="+mn-ea"/>
                  <a:cs typeface="ＭＳ Ｐゴシック" pitchFamily="-84" charset="-128"/>
                </a:endParaRPr>
              </a:p>
            </p:txBody>
          </p:sp>
        </p:grpSp>
        <p:grpSp>
          <p:nvGrpSpPr>
            <p:cNvPr id="56" name="Group 178">
              <a:extLst>
                <a:ext uri="{FF2B5EF4-FFF2-40B4-BE49-F238E27FC236}">
                  <a16:creationId xmlns:a16="http://schemas.microsoft.com/office/drawing/2014/main" id="{3A24A744-934C-C842-9061-5DFF19794B43}"/>
                </a:ext>
              </a:extLst>
            </p:cNvPr>
            <p:cNvGrpSpPr>
              <a:grpSpLocks/>
            </p:cNvGrpSpPr>
            <p:nvPr/>
          </p:nvGrpSpPr>
          <p:grpSpPr bwMode="auto">
            <a:xfrm>
              <a:off x="2381" y="3203"/>
              <a:ext cx="454" cy="362"/>
              <a:chOff x="1941" y="3143"/>
              <a:chExt cx="675" cy="558"/>
            </a:xfrm>
          </p:grpSpPr>
          <p:sp>
            <p:nvSpPr>
              <p:cNvPr id="60" name="Freeform 179">
                <a:extLst>
                  <a:ext uri="{FF2B5EF4-FFF2-40B4-BE49-F238E27FC236}">
                    <a16:creationId xmlns:a16="http://schemas.microsoft.com/office/drawing/2014/main" id="{E9A3DACD-4EFE-704F-AB98-BD7804583DC7}"/>
                  </a:ext>
                </a:extLst>
              </p:cNvPr>
              <p:cNvSpPr>
                <a:spLocks/>
              </p:cNvSpPr>
              <p:nvPr/>
            </p:nvSpPr>
            <p:spPr bwMode="auto">
              <a:xfrm>
                <a:off x="1941" y="3143"/>
                <a:ext cx="675" cy="558"/>
              </a:xfrm>
              <a:custGeom>
                <a:avLst/>
                <a:gdLst>
                  <a:gd name="T0" fmla="*/ 217 w 675"/>
                  <a:gd name="T1" fmla="*/ 56 h 558"/>
                  <a:gd name="T2" fmla="*/ 280 w 675"/>
                  <a:gd name="T3" fmla="*/ 1 h 558"/>
                  <a:gd name="T4" fmla="*/ 370 w 675"/>
                  <a:gd name="T5" fmla="*/ 8 h 558"/>
                  <a:gd name="T6" fmla="*/ 412 w 675"/>
                  <a:gd name="T7" fmla="*/ 35 h 558"/>
                  <a:gd name="T8" fmla="*/ 467 w 675"/>
                  <a:gd name="T9" fmla="*/ 188 h 558"/>
                  <a:gd name="T10" fmla="*/ 634 w 675"/>
                  <a:gd name="T11" fmla="*/ 244 h 558"/>
                  <a:gd name="T12" fmla="*/ 675 w 675"/>
                  <a:gd name="T13" fmla="*/ 292 h 558"/>
                  <a:gd name="T14" fmla="*/ 543 w 675"/>
                  <a:gd name="T15" fmla="*/ 403 h 558"/>
                  <a:gd name="T16" fmla="*/ 412 w 675"/>
                  <a:gd name="T17" fmla="*/ 542 h 558"/>
                  <a:gd name="T18" fmla="*/ 335 w 675"/>
                  <a:gd name="T19" fmla="*/ 466 h 558"/>
                  <a:gd name="T20" fmla="*/ 301 w 675"/>
                  <a:gd name="T21" fmla="*/ 403 h 558"/>
                  <a:gd name="T22" fmla="*/ 196 w 675"/>
                  <a:gd name="T23" fmla="*/ 382 h 558"/>
                  <a:gd name="T24" fmla="*/ 106 w 675"/>
                  <a:gd name="T25" fmla="*/ 424 h 558"/>
                  <a:gd name="T26" fmla="*/ 9 w 675"/>
                  <a:gd name="T27" fmla="*/ 382 h 558"/>
                  <a:gd name="T28" fmla="*/ 23 w 675"/>
                  <a:gd name="T29" fmla="*/ 285 h 558"/>
                  <a:gd name="T30" fmla="*/ 78 w 675"/>
                  <a:gd name="T31" fmla="*/ 230 h 558"/>
                  <a:gd name="T32" fmla="*/ 99 w 675"/>
                  <a:gd name="T33" fmla="*/ 160 h 558"/>
                  <a:gd name="T34" fmla="*/ 44 w 675"/>
                  <a:gd name="T35" fmla="*/ 98 h 558"/>
                  <a:gd name="T36" fmla="*/ 113 w 675"/>
                  <a:gd name="T37" fmla="*/ 63 h 558"/>
                  <a:gd name="T38" fmla="*/ 196 w 675"/>
                  <a:gd name="T39" fmla="*/ 56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5"/>
                  <a:gd name="T61" fmla="*/ 0 h 558"/>
                  <a:gd name="T62" fmla="*/ 675 w 675"/>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5" h="558">
                    <a:moveTo>
                      <a:pt x="217" y="56"/>
                    </a:moveTo>
                    <a:cubicBezTo>
                      <a:pt x="236" y="44"/>
                      <a:pt x="280" y="1"/>
                      <a:pt x="280" y="1"/>
                    </a:cubicBezTo>
                    <a:cubicBezTo>
                      <a:pt x="310" y="3"/>
                      <a:pt x="341" y="0"/>
                      <a:pt x="370" y="8"/>
                    </a:cubicBezTo>
                    <a:cubicBezTo>
                      <a:pt x="386" y="12"/>
                      <a:pt x="412" y="35"/>
                      <a:pt x="412" y="35"/>
                    </a:cubicBezTo>
                    <a:cubicBezTo>
                      <a:pt x="433" y="97"/>
                      <a:pt x="445" y="38"/>
                      <a:pt x="467" y="188"/>
                    </a:cubicBezTo>
                    <a:cubicBezTo>
                      <a:pt x="481" y="286"/>
                      <a:pt x="563" y="239"/>
                      <a:pt x="634" y="244"/>
                    </a:cubicBezTo>
                    <a:cubicBezTo>
                      <a:pt x="661" y="254"/>
                      <a:pt x="666" y="265"/>
                      <a:pt x="675" y="292"/>
                    </a:cubicBezTo>
                    <a:cubicBezTo>
                      <a:pt x="660" y="318"/>
                      <a:pt x="586" y="366"/>
                      <a:pt x="543" y="403"/>
                    </a:cubicBezTo>
                    <a:cubicBezTo>
                      <a:pt x="521" y="558"/>
                      <a:pt x="567" y="552"/>
                      <a:pt x="412" y="542"/>
                    </a:cubicBezTo>
                    <a:cubicBezTo>
                      <a:pt x="372" y="529"/>
                      <a:pt x="366" y="495"/>
                      <a:pt x="335" y="466"/>
                    </a:cubicBezTo>
                    <a:cubicBezTo>
                      <a:pt x="326" y="439"/>
                      <a:pt x="313" y="429"/>
                      <a:pt x="301" y="403"/>
                    </a:cubicBezTo>
                    <a:cubicBezTo>
                      <a:pt x="273" y="388"/>
                      <a:pt x="232" y="375"/>
                      <a:pt x="196" y="382"/>
                    </a:cubicBezTo>
                    <a:cubicBezTo>
                      <a:pt x="169" y="391"/>
                      <a:pt x="133" y="423"/>
                      <a:pt x="106" y="424"/>
                    </a:cubicBezTo>
                    <a:cubicBezTo>
                      <a:pt x="51" y="417"/>
                      <a:pt x="45" y="418"/>
                      <a:pt x="9" y="382"/>
                    </a:cubicBezTo>
                    <a:cubicBezTo>
                      <a:pt x="12" y="349"/>
                      <a:pt x="0" y="308"/>
                      <a:pt x="23" y="285"/>
                    </a:cubicBezTo>
                    <a:cubicBezTo>
                      <a:pt x="35" y="273"/>
                      <a:pt x="66" y="242"/>
                      <a:pt x="78" y="230"/>
                    </a:cubicBezTo>
                    <a:cubicBezTo>
                      <a:pt x="91" y="209"/>
                      <a:pt x="102" y="186"/>
                      <a:pt x="99" y="160"/>
                    </a:cubicBezTo>
                    <a:cubicBezTo>
                      <a:pt x="89" y="140"/>
                      <a:pt x="42" y="114"/>
                      <a:pt x="44" y="98"/>
                    </a:cubicBezTo>
                    <a:cubicBezTo>
                      <a:pt x="53" y="86"/>
                      <a:pt x="88" y="70"/>
                      <a:pt x="113" y="63"/>
                    </a:cubicBezTo>
                    <a:cubicBezTo>
                      <a:pt x="136" y="47"/>
                      <a:pt x="196" y="56"/>
                      <a:pt x="196" y="56"/>
                    </a:cubicBezTo>
                  </a:path>
                </a:pathLst>
              </a:custGeom>
              <a:solidFill>
                <a:srgbClr val="808080"/>
              </a:solidFill>
              <a:ln w="9525">
                <a:solidFill>
                  <a:schemeClr val="tx1"/>
                </a:solidFill>
                <a:round/>
                <a:headEnd/>
                <a:tailEnd/>
              </a:ln>
            </p:spPr>
            <p:txBody>
              <a:bodyPr>
                <a:prstTxWarp prst="textNoShape">
                  <a:avLst/>
                </a:prstTxWarp>
              </a:bodyPr>
              <a:lstStyle/>
              <a:p>
                <a:endParaRPr lang="ja-JP" altLang="en-US">
                  <a:latin typeface="+mn-ea"/>
                  <a:ea typeface="+mn-ea"/>
                </a:endParaRPr>
              </a:p>
            </p:txBody>
          </p:sp>
          <p:sp>
            <p:nvSpPr>
              <p:cNvPr id="61" name="Oval 180">
                <a:extLst>
                  <a:ext uri="{FF2B5EF4-FFF2-40B4-BE49-F238E27FC236}">
                    <a16:creationId xmlns:a16="http://schemas.microsoft.com/office/drawing/2014/main" id="{C522095F-CCD4-5345-9D47-DA45C28BDE31}"/>
                  </a:ext>
                </a:extLst>
              </p:cNvPr>
              <p:cNvSpPr>
                <a:spLocks noChangeArrowheads="1"/>
              </p:cNvSpPr>
              <p:nvPr/>
            </p:nvSpPr>
            <p:spPr bwMode="auto">
              <a:xfrm>
                <a:off x="2200" y="3385"/>
                <a:ext cx="136" cy="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ja-JP" altLang="en-US">
                  <a:latin typeface="+mn-ea"/>
                  <a:ea typeface="+mn-ea"/>
                  <a:cs typeface="ＭＳ Ｐゴシック" pitchFamily="-84" charset="-128"/>
                </a:endParaRPr>
              </a:p>
            </p:txBody>
          </p:sp>
        </p:grpSp>
        <p:grpSp>
          <p:nvGrpSpPr>
            <p:cNvPr id="57" name="Group 181">
              <a:extLst>
                <a:ext uri="{FF2B5EF4-FFF2-40B4-BE49-F238E27FC236}">
                  <a16:creationId xmlns:a16="http://schemas.microsoft.com/office/drawing/2014/main" id="{C7A01314-3107-8A4F-8D11-E0CA1E65F886}"/>
                </a:ext>
              </a:extLst>
            </p:cNvPr>
            <p:cNvGrpSpPr>
              <a:grpSpLocks/>
            </p:cNvGrpSpPr>
            <p:nvPr/>
          </p:nvGrpSpPr>
          <p:grpSpPr bwMode="auto">
            <a:xfrm>
              <a:off x="2109" y="3113"/>
              <a:ext cx="416" cy="361"/>
              <a:chOff x="1941" y="3143"/>
              <a:chExt cx="675" cy="558"/>
            </a:xfrm>
          </p:grpSpPr>
          <p:sp>
            <p:nvSpPr>
              <p:cNvPr id="58" name="Freeform 182">
                <a:extLst>
                  <a:ext uri="{FF2B5EF4-FFF2-40B4-BE49-F238E27FC236}">
                    <a16:creationId xmlns:a16="http://schemas.microsoft.com/office/drawing/2014/main" id="{E67D8DB1-9328-A042-9736-E943C4FD2DC4}"/>
                  </a:ext>
                </a:extLst>
              </p:cNvPr>
              <p:cNvSpPr>
                <a:spLocks/>
              </p:cNvSpPr>
              <p:nvPr/>
            </p:nvSpPr>
            <p:spPr bwMode="auto">
              <a:xfrm>
                <a:off x="1941" y="3143"/>
                <a:ext cx="675" cy="558"/>
              </a:xfrm>
              <a:custGeom>
                <a:avLst/>
                <a:gdLst>
                  <a:gd name="T0" fmla="*/ 217 w 675"/>
                  <a:gd name="T1" fmla="*/ 56 h 558"/>
                  <a:gd name="T2" fmla="*/ 280 w 675"/>
                  <a:gd name="T3" fmla="*/ 1 h 558"/>
                  <a:gd name="T4" fmla="*/ 370 w 675"/>
                  <a:gd name="T5" fmla="*/ 8 h 558"/>
                  <a:gd name="T6" fmla="*/ 412 w 675"/>
                  <a:gd name="T7" fmla="*/ 35 h 558"/>
                  <a:gd name="T8" fmla="*/ 467 w 675"/>
                  <a:gd name="T9" fmla="*/ 188 h 558"/>
                  <a:gd name="T10" fmla="*/ 634 w 675"/>
                  <a:gd name="T11" fmla="*/ 244 h 558"/>
                  <a:gd name="T12" fmla="*/ 675 w 675"/>
                  <a:gd name="T13" fmla="*/ 292 h 558"/>
                  <a:gd name="T14" fmla="*/ 543 w 675"/>
                  <a:gd name="T15" fmla="*/ 403 h 558"/>
                  <a:gd name="T16" fmla="*/ 412 w 675"/>
                  <a:gd name="T17" fmla="*/ 542 h 558"/>
                  <a:gd name="T18" fmla="*/ 335 w 675"/>
                  <a:gd name="T19" fmla="*/ 466 h 558"/>
                  <a:gd name="T20" fmla="*/ 301 w 675"/>
                  <a:gd name="T21" fmla="*/ 403 h 558"/>
                  <a:gd name="T22" fmla="*/ 196 w 675"/>
                  <a:gd name="T23" fmla="*/ 382 h 558"/>
                  <a:gd name="T24" fmla="*/ 106 w 675"/>
                  <a:gd name="T25" fmla="*/ 424 h 558"/>
                  <a:gd name="T26" fmla="*/ 9 w 675"/>
                  <a:gd name="T27" fmla="*/ 382 h 558"/>
                  <a:gd name="T28" fmla="*/ 23 w 675"/>
                  <a:gd name="T29" fmla="*/ 285 h 558"/>
                  <a:gd name="T30" fmla="*/ 78 w 675"/>
                  <a:gd name="T31" fmla="*/ 230 h 558"/>
                  <a:gd name="T32" fmla="*/ 99 w 675"/>
                  <a:gd name="T33" fmla="*/ 160 h 558"/>
                  <a:gd name="T34" fmla="*/ 44 w 675"/>
                  <a:gd name="T35" fmla="*/ 98 h 558"/>
                  <a:gd name="T36" fmla="*/ 113 w 675"/>
                  <a:gd name="T37" fmla="*/ 63 h 558"/>
                  <a:gd name="T38" fmla="*/ 196 w 675"/>
                  <a:gd name="T39" fmla="*/ 56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5"/>
                  <a:gd name="T61" fmla="*/ 0 h 558"/>
                  <a:gd name="T62" fmla="*/ 675 w 675"/>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5" h="558">
                    <a:moveTo>
                      <a:pt x="217" y="56"/>
                    </a:moveTo>
                    <a:cubicBezTo>
                      <a:pt x="236" y="44"/>
                      <a:pt x="280" y="1"/>
                      <a:pt x="280" y="1"/>
                    </a:cubicBezTo>
                    <a:cubicBezTo>
                      <a:pt x="310" y="3"/>
                      <a:pt x="341" y="0"/>
                      <a:pt x="370" y="8"/>
                    </a:cubicBezTo>
                    <a:cubicBezTo>
                      <a:pt x="386" y="12"/>
                      <a:pt x="412" y="35"/>
                      <a:pt x="412" y="35"/>
                    </a:cubicBezTo>
                    <a:cubicBezTo>
                      <a:pt x="433" y="97"/>
                      <a:pt x="445" y="38"/>
                      <a:pt x="467" y="188"/>
                    </a:cubicBezTo>
                    <a:cubicBezTo>
                      <a:pt x="481" y="286"/>
                      <a:pt x="563" y="239"/>
                      <a:pt x="634" y="244"/>
                    </a:cubicBezTo>
                    <a:cubicBezTo>
                      <a:pt x="661" y="254"/>
                      <a:pt x="666" y="265"/>
                      <a:pt x="675" y="292"/>
                    </a:cubicBezTo>
                    <a:cubicBezTo>
                      <a:pt x="660" y="318"/>
                      <a:pt x="586" y="366"/>
                      <a:pt x="543" y="403"/>
                    </a:cubicBezTo>
                    <a:cubicBezTo>
                      <a:pt x="521" y="558"/>
                      <a:pt x="567" y="552"/>
                      <a:pt x="412" y="542"/>
                    </a:cubicBezTo>
                    <a:cubicBezTo>
                      <a:pt x="372" y="529"/>
                      <a:pt x="366" y="495"/>
                      <a:pt x="335" y="466"/>
                    </a:cubicBezTo>
                    <a:cubicBezTo>
                      <a:pt x="326" y="439"/>
                      <a:pt x="313" y="429"/>
                      <a:pt x="301" y="403"/>
                    </a:cubicBezTo>
                    <a:cubicBezTo>
                      <a:pt x="273" y="388"/>
                      <a:pt x="232" y="375"/>
                      <a:pt x="196" y="382"/>
                    </a:cubicBezTo>
                    <a:cubicBezTo>
                      <a:pt x="169" y="391"/>
                      <a:pt x="133" y="423"/>
                      <a:pt x="106" y="424"/>
                    </a:cubicBezTo>
                    <a:cubicBezTo>
                      <a:pt x="51" y="417"/>
                      <a:pt x="45" y="418"/>
                      <a:pt x="9" y="382"/>
                    </a:cubicBezTo>
                    <a:cubicBezTo>
                      <a:pt x="12" y="349"/>
                      <a:pt x="0" y="308"/>
                      <a:pt x="23" y="285"/>
                    </a:cubicBezTo>
                    <a:cubicBezTo>
                      <a:pt x="35" y="273"/>
                      <a:pt x="66" y="242"/>
                      <a:pt x="78" y="230"/>
                    </a:cubicBezTo>
                    <a:cubicBezTo>
                      <a:pt x="91" y="209"/>
                      <a:pt x="102" y="186"/>
                      <a:pt x="99" y="160"/>
                    </a:cubicBezTo>
                    <a:cubicBezTo>
                      <a:pt x="89" y="140"/>
                      <a:pt x="42" y="114"/>
                      <a:pt x="44" y="98"/>
                    </a:cubicBezTo>
                    <a:cubicBezTo>
                      <a:pt x="53" y="86"/>
                      <a:pt x="88" y="70"/>
                      <a:pt x="113" y="63"/>
                    </a:cubicBezTo>
                    <a:cubicBezTo>
                      <a:pt x="136" y="47"/>
                      <a:pt x="196" y="56"/>
                      <a:pt x="196" y="56"/>
                    </a:cubicBezTo>
                  </a:path>
                </a:pathLst>
              </a:custGeom>
              <a:solidFill>
                <a:srgbClr val="808080"/>
              </a:solidFill>
              <a:ln w="9525">
                <a:solidFill>
                  <a:schemeClr val="tx1"/>
                </a:solidFill>
                <a:round/>
                <a:headEnd/>
                <a:tailEnd/>
              </a:ln>
            </p:spPr>
            <p:txBody>
              <a:bodyPr>
                <a:prstTxWarp prst="textNoShape">
                  <a:avLst/>
                </a:prstTxWarp>
              </a:bodyPr>
              <a:lstStyle/>
              <a:p>
                <a:endParaRPr lang="ja-JP" altLang="en-US">
                  <a:latin typeface="+mn-ea"/>
                  <a:ea typeface="+mn-ea"/>
                </a:endParaRPr>
              </a:p>
            </p:txBody>
          </p:sp>
          <p:sp>
            <p:nvSpPr>
              <p:cNvPr id="59" name="Oval 183">
                <a:extLst>
                  <a:ext uri="{FF2B5EF4-FFF2-40B4-BE49-F238E27FC236}">
                    <a16:creationId xmlns:a16="http://schemas.microsoft.com/office/drawing/2014/main" id="{C14A7908-F1E4-F244-A66D-8510DC52BC29}"/>
                  </a:ext>
                </a:extLst>
              </p:cNvPr>
              <p:cNvSpPr>
                <a:spLocks noChangeArrowheads="1"/>
              </p:cNvSpPr>
              <p:nvPr/>
            </p:nvSpPr>
            <p:spPr bwMode="auto">
              <a:xfrm>
                <a:off x="2200" y="3385"/>
                <a:ext cx="136" cy="9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ja-JP" altLang="en-US">
                  <a:latin typeface="+mn-ea"/>
                  <a:ea typeface="+mn-ea"/>
                  <a:cs typeface="ＭＳ Ｐゴシック" pitchFamily="-84" charset="-128"/>
                </a:endParaRPr>
              </a:p>
            </p:txBody>
          </p:sp>
        </p:grpSp>
      </p:grpSp>
      <p:grpSp>
        <p:nvGrpSpPr>
          <p:cNvPr id="73" name="グループ化 72">
            <a:extLst>
              <a:ext uri="{FF2B5EF4-FFF2-40B4-BE49-F238E27FC236}">
                <a16:creationId xmlns:a16="http://schemas.microsoft.com/office/drawing/2014/main" id="{E3BE45A3-6ED0-B54A-BE0F-0FC600DAF501}"/>
              </a:ext>
            </a:extLst>
          </p:cNvPr>
          <p:cNvGrpSpPr/>
          <p:nvPr/>
        </p:nvGrpSpPr>
        <p:grpSpPr>
          <a:xfrm>
            <a:off x="6968867" y="5695181"/>
            <a:ext cx="835452" cy="388303"/>
            <a:chOff x="7418719" y="5793614"/>
            <a:chExt cx="835452" cy="388303"/>
          </a:xfrm>
        </p:grpSpPr>
        <p:grpSp>
          <p:nvGrpSpPr>
            <p:cNvPr id="64" name="グループ化 63">
              <a:extLst>
                <a:ext uri="{FF2B5EF4-FFF2-40B4-BE49-F238E27FC236}">
                  <a16:creationId xmlns:a16="http://schemas.microsoft.com/office/drawing/2014/main" id="{438D6A4E-736C-9A47-BDD6-749BA058B2C1}"/>
                </a:ext>
              </a:extLst>
            </p:cNvPr>
            <p:cNvGrpSpPr/>
            <p:nvPr/>
          </p:nvGrpSpPr>
          <p:grpSpPr>
            <a:xfrm>
              <a:off x="7418719" y="5793614"/>
              <a:ext cx="273250" cy="388303"/>
              <a:chOff x="4531361" y="1595120"/>
              <a:chExt cx="386079" cy="548640"/>
            </a:xfrm>
          </p:grpSpPr>
          <p:sp>
            <p:nvSpPr>
              <p:cNvPr id="65" name="角丸四角形 64">
                <a:extLst>
                  <a:ext uri="{FF2B5EF4-FFF2-40B4-BE49-F238E27FC236}">
                    <a16:creationId xmlns:a16="http://schemas.microsoft.com/office/drawing/2014/main" id="{F18A1D17-5C6B-3C44-A4EB-A7AE1B111CD0}"/>
                  </a:ext>
                </a:extLst>
              </p:cNvPr>
              <p:cNvSpPr/>
              <p:nvPr/>
            </p:nvSpPr>
            <p:spPr>
              <a:xfrm>
                <a:off x="4531361" y="1595120"/>
                <a:ext cx="386079" cy="5486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66" name="円/楕円 65">
                <a:extLst>
                  <a:ext uri="{FF2B5EF4-FFF2-40B4-BE49-F238E27FC236}">
                    <a16:creationId xmlns:a16="http://schemas.microsoft.com/office/drawing/2014/main" id="{7C831E6E-9200-6041-A174-44CD7D666F4D}"/>
                  </a:ext>
                </a:extLst>
              </p:cNvPr>
              <p:cNvSpPr/>
              <p:nvPr/>
            </p:nvSpPr>
            <p:spPr>
              <a:xfrm>
                <a:off x="4610100" y="1755140"/>
                <a:ext cx="228600" cy="2286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 name="グループ化 66">
              <a:extLst>
                <a:ext uri="{FF2B5EF4-FFF2-40B4-BE49-F238E27FC236}">
                  <a16:creationId xmlns:a16="http://schemas.microsoft.com/office/drawing/2014/main" id="{53276A60-1A62-AB48-A5B2-FE66F6DBC881}"/>
                </a:ext>
              </a:extLst>
            </p:cNvPr>
            <p:cNvGrpSpPr/>
            <p:nvPr/>
          </p:nvGrpSpPr>
          <p:grpSpPr>
            <a:xfrm>
              <a:off x="7699820" y="5793614"/>
              <a:ext cx="273250" cy="388303"/>
              <a:chOff x="4531361" y="1595120"/>
              <a:chExt cx="386079" cy="548640"/>
            </a:xfrm>
          </p:grpSpPr>
          <p:sp>
            <p:nvSpPr>
              <p:cNvPr id="68" name="角丸四角形 67">
                <a:extLst>
                  <a:ext uri="{FF2B5EF4-FFF2-40B4-BE49-F238E27FC236}">
                    <a16:creationId xmlns:a16="http://schemas.microsoft.com/office/drawing/2014/main" id="{B4BC781A-8C80-FA46-AC3F-CED9266CA874}"/>
                  </a:ext>
                </a:extLst>
              </p:cNvPr>
              <p:cNvSpPr/>
              <p:nvPr/>
            </p:nvSpPr>
            <p:spPr>
              <a:xfrm>
                <a:off x="4531361" y="1595120"/>
                <a:ext cx="386079" cy="5486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69" name="円/楕円 68">
                <a:extLst>
                  <a:ext uri="{FF2B5EF4-FFF2-40B4-BE49-F238E27FC236}">
                    <a16:creationId xmlns:a16="http://schemas.microsoft.com/office/drawing/2014/main" id="{6697C935-BAD8-7C4F-AB98-4AFA8C42D31D}"/>
                  </a:ext>
                </a:extLst>
              </p:cNvPr>
              <p:cNvSpPr/>
              <p:nvPr/>
            </p:nvSpPr>
            <p:spPr>
              <a:xfrm>
                <a:off x="4610100" y="1755140"/>
                <a:ext cx="228600" cy="2286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0" name="グループ化 69">
              <a:extLst>
                <a:ext uri="{FF2B5EF4-FFF2-40B4-BE49-F238E27FC236}">
                  <a16:creationId xmlns:a16="http://schemas.microsoft.com/office/drawing/2014/main" id="{59798241-273E-2842-89B3-93FBF166FF52}"/>
                </a:ext>
              </a:extLst>
            </p:cNvPr>
            <p:cNvGrpSpPr/>
            <p:nvPr/>
          </p:nvGrpSpPr>
          <p:grpSpPr>
            <a:xfrm>
              <a:off x="7980921" y="5793614"/>
              <a:ext cx="273250" cy="388303"/>
              <a:chOff x="4531361" y="1595120"/>
              <a:chExt cx="386079" cy="548640"/>
            </a:xfrm>
          </p:grpSpPr>
          <p:sp>
            <p:nvSpPr>
              <p:cNvPr id="71" name="角丸四角形 70">
                <a:extLst>
                  <a:ext uri="{FF2B5EF4-FFF2-40B4-BE49-F238E27FC236}">
                    <a16:creationId xmlns:a16="http://schemas.microsoft.com/office/drawing/2014/main" id="{569F4ADA-964C-2047-81C6-6A3FA7A21EAB}"/>
                  </a:ext>
                </a:extLst>
              </p:cNvPr>
              <p:cNvSpPr/>
              <p:nvPr/>
            </p:nvSpPr>
            <p:spPr>
              <a:xfrm>
                <a:off x="4531361" y="1595120"/>
                <a:ext cx="386079" cy="5486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72" name="円/楕円 71">
                <a:extLst>
                  <a:ext uri="{FF2B5EF4-FFF2-40B4-BE49-F238E27FC236}">
                    <a16:creationId xmlns:a16="http://schemas.microsoft.com/office/drawing/2014/main" id="{12A594DC-BB4E-D741-93D4-1B08B56FEC8C}"/>
                  </a:ext>
                </a:extLst>
              </p:cNvPr>
              <p:cNvSpPr/>
              <p:nvPr/>
            </p:nvSpPr>
            <p:spPr>
              <a:xfrm>
                <a:off x="4610100" y="1755140"/>
                <a:ext cx="228600" cy="2286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4" name="テキスト ボックス 73">
            <a:extLst>
              <a:ext uri="{FF2B5EF4-FFF2-40B4-BE49-F238E27FC236}">
                <a16:creationId xmlns:a16="http://schemas.microsoft.com/office/drawing/2014/main" id="{FA0046AA-02F7-C640-935E-F0ECCA5FFBAC}"/>
              </a:ext>
            </a:extLst>
          </p:cNvPr>
          <p:cNvSpPr txBox="1"/>
          <p:nvPr/>
        </p:nvSpPr>
        <p:spPr>
          <a:xfrm>
            <a:off x="7816827" y="5620040"/>
            <a:ext cx="1005403" cy="584775"/>
          </a:xfrm>
          <a:prstGeom prst="rect">
            <a:avLst/>
          </a:prstGeom>
          <a:noFill/>
        </p:spPr>
        <p:txBody>
          <a:bodyPr wrap="none" rtlCol="0">
            <a:spAutoFit/>
          </a:bodyPr>
          <a:lstStyle/>
          <a:p>
            <a:r>
              <a:rPr kumimoji="1" lang="ja-JP" altLang="en-US" sz="1600"/>
              <a:t>正常細胞</a:t>
            </a:r>
            <a:endParaRPr kumimoji="1" lang="en-US" altLang="ja-JP" sz="1600" dirty="0"/>
          </a:p>
          <a:p>
            <a:r>
              <a:rPr lang="ja-JP" altLang="en-US" sz="1600"/>
              <a:t>影響なし</a:t>
            </a:r>
            <a:endParaRPr kumimoji="1" lang="ja-JP" altLang="en-US" sz="1600"/>
          </a:p>
        </p:txBody>
      </p:sp>
      <p:sp>
        <p:nvSpPr>
          <p:cNvPr id="75" name="テキスト ボックス 74">
            <a:extLst>
              <a:ext uri="{FF2B5EF4-FFF2-40B4-BE49-F238E27FC236}">
                <a16:creationId xmlns:a16="http://schemas.microsoft.com/office/drawing/2014/main" id="{4433BC58-5130-894E-BE5B-A354ABEC3226}"/>
              </a:ext>
            </a:extLst>
          </p:cNvPr>
          <p:cNvSpPr txBox="1"/>
          <p:nvPr/>
        </p:nvSpPr>
        <p:spPr>
          <a:xfrm>
            <a:off x="5087309" y="5660162"/>
            <a:ext cx="1415772" cy="584775"/>
          </a:xfrm>
          <a:prstGeom prst="rect">
            <a:avLst/>
          </a:prstGeom>
          <a:noFill/>
        </p:spPr>
        <p:txBody>
          <a:bodyPr wrap="none" rtlCol="0">
            <a:spAutoFit/>
          </a:bodyPr>
          <a:lstStyle/>
          <a:p>
            <a:r>
              <a:rPr kumimoji="1" lang="ja-JP" altLang="en-US" sz="1600"/>
              <a:t>細胞死</a:t>
            </a:r>
            <a:endParaRPr kumimoji="1" lang="en-US" altLang="ja-JP" sz="1600" dirty="0"/>
          </a:p>
          <a:p>
            <a:r>
              <a:rPr kumimoji="1" lang="ja-JP" altLang="en-US" sz="1600"/>
              <a:t>アポトーシス</a:t>
            </a:r>
            <a:endParaRPr kumimoji="1" lang="en-US" altLang="ja-JP" sz="1600" dirty="0"/>
          </a:p>
        </p:txBody>
      </p:sp>
      <p:sp>
        <p:nvSpPr>
          <p:cNvPr id="76" name="テキスト ボックス 75">
            <a:extLst>
              <a:ext uri="{FF2B5EF4-FFF2-40B4-BE49-F238E27FC236}">
                <a16:creationId xmlns:a16="http://schemas.microsoft.com/office/drawing/2014/main" id="{97E61940-A6A1-AC4B-87DC-D60D8AB7E5CD}"/>
              </a:ext>
            </a:extLst>
          </p:cNvPr>
          <p:cNvSpPr txBox="1"/>
          <p:nvPr/>
        </p:nvSpPr>
        <p:spPr>
          <a:xfrm>
            <a:off x="3575238" y="6261800"/>
            <a:ext cx="2852063" cy="338554"/>
          </a:xfrm>
          <a:prstGeom prst="rect">
            <a:avLst/>
          </a:prstGeom>
          <a:noFill/>
        </p:spPr>
        <p:txBody>
          <a:bodyPr wrap="none" rtlCol="0">
            <a:spAutoFit/>
          </a:bodyPr>
          <a:lstStyle/>
          <a:p>
            <a:r>
              <a:rPr kumimoji="1" lang="ja-JP" altLang="en-US" sz="1600"/>
              <a:t>急性影響・胎児影響の可能性</a:t>
            </a:r>
          </a:p>
        </p:txBody>
      </p:sp>
      <p:sp>
        <p:nvSpPr>
          <p:cNvPr id="77" name="テキスト ボックス 76">
            <a:extLst>
              <a:ext uri="{FF2B5EF4-FFF2-40B4-BE49-F238E27FC236}">
                <a16:creationId xmlns:a16="http://schemas.microsoft.com/office/drawing/2014/main" id="{9311AD27-3425-6A43-97EB-632A88C057CC}"/>
              </a:ext>
            </a:extLst>
          </p:cNvPr>
          <p:cNvSpPr txBox="1"/>
          <p:nvPr/>
        </p:nvSpPr>
        <p:spPr>
          <a:xfrm>
            <a:off x="706030" y="5940156"/>
            <a:ext cx="2646878" cy="338554"/>
          </a:xfrm>
          <a:prstGeom prst="rect">
            <a:avLst/>
          </a:prstGeom>
          <a:noFill/>
        </p:spPr>
        <p:txBody>
          <a:bodyPr wrap="none" rtlCol="0">
            <a:spAutoFit/>
          </a:bodyPr>
          <a:lstStyle/>
          <a:p>
            <a:r>
              <a:rPr kumimoji="1" lang="ja-JP" altLang="en-US" sz="1600"/>
              <a:t>がん・遺伝性影響の可能性</a:t>
            </a:r>
          </a:p>
        </p:txBody>
      </p:sp>
      <p:sp>
        <p:nvSpPr>
          <p:cNvPr id="78" name="テキスト ボックス 77">
            <a:extLst>
              <a:ext uri="{FF2B5EF4-FFF2-40B4-BE49-F238E27FC236}">
                <a16:creationId xmlns:a16="http://schemas.microsoft.com/office/drawing/2014/main" id="{C849C908-B11C-E24B-BE32-0F862D61C278}"/>
              </a:ext>
            </a:extLst>
          </p:cNvPr>
          <p:cNvSpPr txBox="1"/>
          <p:nvPr/>
        </p:nvSpPr>
        <p:spPr>
          <a:xfrm>
            <a:off x="1526768" y="5618505"/>
            <a:ext cx="1005403" cy="338554"/>
          </a:xfrm>
          <a:prstGeom prst="rect">
            <a:avLst/>
          </a:prstGeom>
          <a:noFill/>
        </p:spPr>
        <p:txBody>
          <a:bodyPr wrap="none" rtlCol="0">
            <a:spAutoFit/>
          </a:bodyPr>
          <a:lstStyle/>
          <a:p>
            <a:r>
              <a:rPr kumimoji="1" lang="ja-JP" altLang="en-US" sz="1600"/>
              <a:t>突然変異</a:t>
            </a:r>
          </a:p>
        </p:txBody>
      </p:sp>
    </p:spTree>
    <p:extLst>
      <p:ext uri="{BB962C8B-B14F-4D97-AF65-F5344CB8AC3E}">
        <p14:creationId xmlns:p14="http://schemas.microsoft.com/office/powerpoint/2010/main" val="103901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2D63C2-5D29-9649-8700-4C6A52A053F5}"/>
              </a:ext>
            </a:extLst>
          </p:cNvPr>
          <p:cNvSpPr>
            <a:spLocks noGrp="1"/>
          </p:cNvSpPr>
          <p:nvPr>
            <p:ph type="title"/>
          </p:nvPr>
        </p:nvSpPr>
        <p:spPr/>
        <p:txBody>
          <a:bodyPr/>
          <a:lstStyle/>
          <a:p>
            <a:r>
              <a:rPr kumimoji="1" lang="ja-JP" altLang="en-US" dirty="0"/>
              <a:t>生存率曲線</a:t>
            </a:r>
          </a:p>
        </p:txBody>
      </p:sp>
      <p:pic>
        <p:nvPicPr>
          <p:cNvPr id="46" name="Picture 4" descr="colonyassay">
            <a:extLst>
              <a:ext uri="{FF2B5EF4-FFF2-40B4-BE49-F238E27FC236}">
                <a16:creationId xmlns:a16="http://schemas.microsoft.com/office/drawing/2014/main" id="{9BB5E027-90A5-4444-831E-571C6E9D849F}"/>
              </a:ext>
            </a:extLst>
          </p:cNvPr>
          <p:cNvPicPr>
            <a:picLocks noChangeAspect="1" noChangeArrowheads="1"/>
          </p:cNvPicPr>
          <p:nvPr/>
        </p:nvPicPr>
        <p:blipFill>
          <a:blip r:embed="rId3" cstate="print"/>
          <a:srcRect/>
          <a:stretch>
            <a:fillRect/>
          </a:stretch>
        </p:blipFill>
        <p:spPr>
          <a:xfrm>
            <a:off x="1043608" y="1741225"/>
            <a:ext cx="3384376" cy="4192076"/>
          </a:xfrm>
          <a:prstGeom prst="rect">
            <a:avLst/>
          </a:prstGeom>
        </p:spPr>
      </p:pic>
      <p:sp>
        <p:nvSpPr>
          <p:cNvPr id="48" name="Text Box 6">
            <a:extLst>
              <a:ext uri="{FF2B5EF4-FFF2-40B4-BE49-F238E27FC236}">
                <a16:creationId xmlns:a16="http://schemas.microsoft.com/office/drawing/2014/main" id="{A308F3FF-FEA4-5F4E-8E40-E9CCA0BF48C4}"/>
              </a:ext>
            </a:extLst>
          </p:cNvPr>
          <p:cNvSpPr txBox="1">
            <a:spLocks noChangeArrowheads="1"/>
          </p:cNvSpPr>
          <p:nvPr/>
        </p:nvSpPr>
        <p:spPr bwMode="auto">
          <a:xfrm>
            <a:off x="6251819" y="1223716"/>
            <a:ext cx="2031325" cy="369332"/>
          </a:xfrm>
          <a:prstGeom prst="rect">
            <a:avLst/>
          </a:prstGeom>
          <a:noFill/>
          <a:ln w="9525">
            <a:noFill/>
            <a:miter lim="800000"/>
            <a:headEnd/>
            <a:tailEnd/>
          </a:ln>
        </p:spPr>
        <p:txBody>
          <a:bodyPr wrap="none" lIns="91440" tIns="45720" rIns="91440" bIns="45720" anchor="t">
            <a:prstTxWarp prst="textNoShape">
              <a:avLst/>
            </a:prstTxWarp>
            <a:spAutoFit/>
          </a:bodyPr>
          <a:lstStyle/>
          <a:p>
            <a:pPr algn="ctr"/>
            <a:r>
              <a:rPr kumimoji="1" lang="ja-JP" altLang="en-US" dirty="0">
                <a:latin typeface="游ゴシック"/>
                <a:ea typeface="游ゴシック"/>
                <a:cs typeface="Meiryo UI" pitchFamily="50" charset="-128"/>
              </a:rPr>
              <a:t>（線量効果関係）</a:t>
            </a:r>
            <a:endParaRPr kumimoji="1" lang="ja-JP" altLang="en-US" dirty="0">
              <a:latin typeface="+mn-ea"/>
              <a:cs typeface="Meiryo UI" pitchFamily="50" charset="-128"/>
            </a:endParaRPr>
          </a:p>
        </p:txBody>
      </p:sp>
      <p:sp>
        <p:nvSpPr>
          <p:cNvPr id="73" name="テキスト ボックス 72">
            <a:extLst>
              <a:ext uri="{FF2B5EF4-FFF2-40B4-BE49-F238E27FC236}">
                <a16:creationId xmlns:a16="http://schemas.microsoft.com/office/drawing/2014/main" id="{0B160323-A7EE-FF42-832D-77B51326530D}"/>
              </a:ext>
            </a:extLst>
          </p:cNvPr>
          <p:cNvSpPr txBox="1"/>
          <p:nvPr/>
        </p:nvSpPr>
        <p:spPr>
          <a:xfrm>
            <a:off x="2123728" y="2305429"/>
            <a:ext cx="1615827" cy="215444"/>
          </a:xfrm>
          <a:prstGeom prst="rect">
            <a:avLst/>
          </a:prstGeom>
          <a:solidFill>
            <a:srgbClr val="FFFFFF"/>
          </a:solidFill>
        </p:spPr>
        <p:txBody>
          <a:bodyPr wrap="none" lIns="0" tIns="0" rIns="0" bIns="0" rtlCol="0">
            <a:spAutoFit/>
          </a:bodyPr>
          <a:lstStyle/>
          <a:p>
            <a:r>
              <a:rPr kumimoji="1" lang="ja-JP" altLang="en-US" sz="1400"/>
              <a:t>単層培養された細胞</a:t>
            </a:r>
          </a:p>
        </p:txBody>
      </p:sp>
      <p:sp>
        <p:nvSpPr>
          <p:cNvPr id="74" name="テキスト ボックス 73">
            <a:extLst>
              <a:ext uri="{FF2B5EF4-FFF2-40B4-BE49-F238E27FC236}">
                <a16:creationId xmlns:a16="http://schemas.microsoft.com/office/drawing/2014/main" id="{4C91E6DF-2441-EF42-B61F-F1E6FE9D1397}"/>
              </a:ext>
            </a:extLst>
          </p:cNvPr>
          <p:cNvSpPr txBox="1"/>
          <p:nvPr/>
        </p:nvSpPr>
        <p:spPr>
          <a:xfrm>
            <a:off x="1835696" y="2533313"/>
            <a:ext cx="1620957" cy="307777"/>
          </a:xfrm>
          <a:prstGeom prst="rect">
            <a:avLst/>
          </a:prstGeom>
          <a:solidFill>
            <a:srgbClr val="FFFFFF"/>
          </a:solidFill>
        </p:spPr>
        <p:txBody>
          <a:bodyPr wrap="none" rtlCol="0">
            <a:spAutoFit/>
          </a:bodyPr>
          <a:lstStyle/>
          <a:p>
            <a:r>
              <a:rPr kumimoji="1" lang="ja-JP" altLang="en-US" sz="1400"/>
              <a:t>＋トリプシン処理</a:t>
            </a:r>
          </a:p>
        </p:txBody>
      </p:sp>
      <p:sp>
        <p:nvSpPr>
          <p:cNvPr id="75" name="テキスト ボックス 74">
            <a:extLst>
              <a:ext uri="{FF2B5EF4-FFF2-40B4-BE49-F238E27FC236}">
                <a16:creationId xmlns:a16="http://schemas.microsoft.com/office/drawing/2014/main" id="{F238E2DF-3289-E648-BF34-3C69A4223BA4}"/>
              </a:ext>
            </a:extLst>
          </p:cNvPr>
          <p:cNvSpPr txBox="1"/>
          <p:nvPr/>
        </p:nvSpPr>
        <p:spPr>
          <a:xfrm>
            <a:off x="611560" y="2893353"/>
            <a:ext cx="1082348" cy="307777"/>
          </a:xfrm>
          <a:prstGeom prst="rect">
            <a:avLst/>
          </a:prstGeom>
          <a:solidFill>
            <a:srgbClr val="FFFFFF"/>
          </a:solidFill>
        </p:spPr>
        <p:txBody>
          <a:bodyPr wrap="none" rtlCol="0">
            <a:spAutoFit/>
          </a:bodyPr>
          <a:lstStyle/>
          <a:p>
            <a:r>
              <a:rPr kumimoji="1" lang="ja-JP" altLang="en-US" sz="1400"/>
              <a:t>細胞懸濁液</a:t>
            </a:r>
          </a:p>
        </p:txBody>
      </p:sp>
      <p:sp>
        <p:nvSpPr>
          <p:cNvPr id="76" name="テキスト ボックス 75">
            <a:extLst>
              <a:ext uri="{FF2B5EF4-FFF2-40B4-BE49-F238E27FC236}">
                <a16:creationId xmlns:a16="http://schemas.microsoft.com/office/drawing/2014/main" id="{56CC0AF9-26E2-5141-9586-AA4C8A58BF1E}"/>
              </a:ext>
            </a:extLst>
          </p:cNvPr>
          <p:cNvSpPr txBox="1"/>
          <p:nvPr/>
        </p:nvSpPr>
        <p:spPr>
          <a:xfrm>
            <a:off x="1691680" y="3613433"/>
            <a:ext cx="792088" cy="246221"/>
          </a:xfrm>
          <a:prstGeom prst="rect">
            <a:avLst/>
          </a:prstGeom>
          <a:solidFill>
            <a:srgbClr val="FFFFFF"/>
          </a:solidFill>
        </p:spPr>
        <p:txBody>
          <a:bodyPr wrap="square" lIns="0" rIns="0" rtlCol="0">
            <a:spAutoFit/>
          </a:bodyPr>
          <a:lstStyle/>
          <a:p>
            <a:pPr algn="r"/>
            <a:r>
              <a:rPr lang="ja-JP" altLang="en-US" sz="1000"/>
              <a:t>まいた細胞数</a:t>
            </a:r>
            <a:endParaRPr lang="en-US" altLang="ja-JP" sz="1000"/>
          </a:p>
        </p:txBody>
      </p:sp>
      <p:sp>
        <p:nvSpPr>
          <p:cNvPr id="77" name="テキスト ボックス 76">
            <a:extLst>
              <a:ext uri="{FF2B5EF4-FFF2-40B4-BE49-F238E27FC236}">
                <a16:creationId xmlns:a16="http://schemas.microsoft.com/office/drawing/2014/main" id="{A8FD5711-C4D6-5242-B736-1FFE1F9BACC1}"/>
              </a:ext>
            </a:extLst>
          </p:cNvPr>
          <p:cNvSpPr txBox="1"/>
          <p:nvPr/>
        </p:nvSpPr>
        <p:spPr>
          <a:xfrm>
            <a:off x="1763688" y="3829457"/>
            <a:ext cx="803171" cy="246221"/>
          </a:xfrm>
          <a:prstGeom prst="rect">
            <a:avLst/>
          </a:prstGeom>
          <a:solidFill>
            <a:srgbClr val="FFFFFF"/>
          </a:solidFill>
        </p:spPr>
        <p:txBody>
          <a:bodyPr wrap="square" rtlCol="0">
            <a:spAutoFit/>
          </a:bodyPr>
          <a:lstStyle/>
          <a:p>
            <a:pPr algn="r"/>
            <a:r>
              <a:rPr kumimoji="1" lang="en-US" altLang="ja-JP" sz="1000"/>
              <a:t>X</a:t>
            </a:r>
            <a:r>
              <a:rPr kumimoji="1" lang="ja-JP" altLang="en-US" sz="1000"/>
              <a:t>線線量</a:t>
            </a:r>
          </a:p>
        </p:txBody>
      </p:sp>
      <p:sp>
        <p:nvSpPr>
          <p:cNvPr id="78" name="テキスト ボックス 77">
            <a:extLst>
              <a:ext uri="{FF2B5EF4-FFF2-40B4-BE49-F238E27FC236}">
                <a16:creationId xmlns:a16="http://schemas.microsoft.com/office/drawing/2014/main" id="{CCF7E72F-E078-EF47-AB30-AD18095545F8}"/>
              </a:ext>
            </a:extLst>
          </p:cNvPr>
          <p:cNvSpPr txBox="1"/>
          <p:nvPr/>
        </p:nvSpPr>
        <p:spPr>
          <a:xfrm>
            <a:off x="2555776" y="4405521"/>
            <a:ext cx="1944216" cy="246221"/>
          </a:xfrm>
          <a:prstGeom prst="rect">
            <a:avLst/>
          </a:prstGeom>
          <a:solidFill>
            <a:srgbClr val="FFFFFF"/>
          </a:solidFill>
          <a:ln>
            <a:solidFill>
              <a:schemeClr val="tx1"/>
            </a:solidFill>
          </a:ln>
        </p:spPr>
        <p:txBody>
          <a:bodyPr wrap="square" rtlCol="0">
            <a:spAutoFit/>
          </a:bodyPr>
          <a:lstStyle/>
          <a:p>
            <a:pPr algn="ctr"/>
            <a:r>
              <a:rPr kumimoji="1" lang="ja-JP" altLang="en-US" sz="1000">
                <a:latin typeface="+mn-ea"/>
              </a:rPr>
              <a:t>培養（１</a:t>
            </a:r>
            <a:r>
              <a:rPr kumimoji="1" lang="en-US" altLang="ja-JP" sz="1000">
                <a:latin typeface="+mn-ea"/>
              </a:rPr>
              <a:t>−</a:t>
            </a:r>
            <a:r>
              <a:rPr kumimoji="1" lang="ja-JP" altLang="en-US" sz="1000">
                <a:latin typeface="+mn-ea"/>
              </a:rPr>
              <a:t>２週間）</a:t>
            </a:r>
          </a:p>
        </p:txBody>
      </p:sp>
      <p:sp>
        <p:nvSpPr>
          <p:cNvPr id="79" name="テキスト ボックス 78">
            <a:extLst>
              <a:ext uri="{FF2B5EF4-FFF2-40B4-BE49-F238E27FC236}">
                <a16:creationId xmlns:a16="http://schemas.microsoft.com/office/drawing/2014/main" id="{91C18B54-8201-3C46-AD4D-0C7F26C3C4A3}"/>
              </a:ext>
            </a:extLst>
          </p:cNvPr>
          <p:cNvSpPr txBox="1"/>
          <p:nvPr/>
        </p:nvSpPr>
        <p:spPr>
          <a:xfrm>
            <a:off x="1259632" y="5485641"/>
            <a:ext cx="3085287" cy="507831"/>
          </a:xfrm>
          <a:prstGeom prst="rect">
            <a:avLst/>
          </a:prstGeom>
          <a:solidFill>
            <a:srgbClr val="FFFFFF"/>
          </a:solidFill>
        </p:spPr>
        <p:txBody>
          <a:bodyPr wrap="none" rtlCol="0">
            <a:spAutoFit/>
          </a:bodyPr>
          <a:lstStyle/>
          <a:p>
            <a:pPr algn="r"/>
            <a:r>
              <a:rPr kumimoji="1" lang="ja-JP" altLang="en-US" sz="900"/>
              <a:t>コロニー数：</a:t>
            </a:r>
            <a:r>
              <a:rPr kumimoji="1" lang="en-US" altLang="ja-JP" sz="900"/>
              <a:t>  </a:t>
            </a:r>
            <a:r>
              <a:rPr kumimoji="1" lang="ja-JP" altLang="en-US" sz="900"/>
              <a:t>　</a:t>
            </a:r>
            <a:r>
              <a:rPr kumimoji="1" lang="en-US" altLang="ja-JP" sz="900"/>
              <a:t>90</a:t>
            </a:r>
            <a:r>
              <a:rPr kumimoji="1" lang="ja-JP" altLang="en-US" sz="900"/>
              <a:t>　　　</a:t>
            </a:r>
            <a:r>
              <a:rPr kumimoji="1" lang="en-US" altLang="ja-JP" sz="900"/>
              <a:t>72</a:t>
            </a:r>
            <a:r>
              <a:rPr kumimoji="1" lang="ja-JP" altLang="en-US" sz="900"/>
              <a:t>　　　</a:t>
            </a:r>
            <a:r>
              <a:rPr kumimoji="1" lang="en-US" altLang="ja-JP" sz="900"/>
              <a:t>36</a:t>
            </a:r>
            <a:r>
              <a:rPr kumimoji="1" lang="ja-JP" altLang="en-US" sz="900"/>
              <a:t>　</a:t>
            </a:r>
            <a:r>
              <a:rPr lang="ja-JP" altLang="en-US" sz="900"/>
              <a:t>　</a:t>
            </a:r>
            <a:r>
              <a:rPr kumimoji="1" lang="ja-JP" altLang="en-US" sz="900"/>
              <a:t>　</a:t>
            </a:r>
            <a:r>
              <a:rPr kumimoji="1" lang="en-US" altLang="ja-JP" sz="900"/>
              <a:t>45</a:t>
            </a:r>
          </a:p>
          <a:p>
            <a:pPr algn="r"/>
            <a:r>
              <a:rPr lang="ja-JP" altLang="en-US" sz="900"/>
              <a:t>プレーティング効率：</a:t>
            </a:r>
            <a:r>
              <a:rPr lang="en-US" altLang="ja-JP" sz="900"/>
              <a:t> </a:t>
            </a:r>
            <a:r>
              <a:rPr lang="ja-JP" altLang="en-US" sz="900"/>
              <a:t>　</a:t>
            </a:r>
            <a:r>
              <a:rPr lang="en-US" altLang="ja-JP" sz="900"/>
              <a:t>90</a:t>
            </a:r>
            <a:r>
              <a:rPr lang="ja-JP" altLang="en-US" sz="900"/>
              <a:t>％　　</a:t>
            </a:r>
            <a:r>
              <a:rPr lang="en-US" altLang="ja-JP" sz="900"/>
              <a:t> </a:t>
            </a:r>
            <a:r>
              <a:rPr lang="ja-JP" altLang="en-US" sz="900"/>
              <a:t>ー　　　ー　　</a:t>
            </a:r>
            <a:r>
              <a:rPr lang="en-US" altLang="ja-JP" sz="900"/>
              <a:t> </a:t>
            </a:r>
            <a:r>
              <a:rPr lang="ja-JP" altLang="en-US" sz="900"/>
              <a:t>　ー</a:t>
            </a:r>
            <a:endParaRPr lang="en-US" altLang="ja-JP" sz="900"/>
          </a:p>
          <a:p>
            <a:pPr algn="r"/>
            <a:r>
              <a:rPr lang="ja-JP" altLang="en-US" sz="900"/>
              <a:t>生存率：　　ー　　</a:t>
            </a:r>
            <a:r>
              <a:rPr lang="en-US" altLang="ja-JP" sz="900"/>
              <a:t>0.2      0.04         0.005</a:t>
            </a:r>
            <a:endParaRPr lang="ja-JP" altLang="en-US" sz="900"/>
          </a:p>
        </p:txBody>
      </p:sp>
      <p:sp>
        <p:nvSpPr>
          <p:cNvPr id="80" name="テキスト ボックス 79">
            <a:extLst>
              <a:ext uri="{FF2B5EF4-FFF2-40B4-BE49-F238E27FC236}">
                <a16:creationId xmlns:a16="http://schemas.microsoft.com/office/drawing/2014/main" id="{1A6C2576-EE68-214D-9957-3549AB2B590E}"/>
              </a:ext>
            </a:extLst>
          </p:cNvPr>
          <p:cNvSpPr txBox="1"/>
          <p:nvPr/>
        </p:nvSpPr>
        <p:spPr>
          <a:xfrm>
            <a:off x="2555776" y="3757449"/>
            <a:ext cx="377233" cy="230832"/>
          </a:xfrm>
          <a:prstGeom prst="rect">
            <a:avLst/>
          </a:prstGeom>
          <a:solidFill>
            <a:srgbClr val="FFFFFF"/>
          </a:solidFill>
        </p:spPr>
        <p:txBody>
          <a:bodyPr wrap="none" rtlCol="0">
            <a:spAutoFit/>
          </a:bodyPr>
          <a:lstStyle/>
          <a:p>
            <a:r>
              <a:rPr lang="en-US" altLang="en-US" sz="900"/>
              <a:t>100</a:t>
            </a:r>
            <a:endParaRPr kumimoji="1" lang="ja-JP" altLang="en-US" sz="900"/>
          </a:p>
        </p:txBody>
      </p:sp>
      <p:sp>
        <p:nvSpPr>
          <p:cNvPr id="81" name="テキスト ボックス 80">
            <a:extLst>
              <a:ext uri="{FF2B5EF4-FFF2-40B4-BE49-F238E27FC236}">
                <a16:creationId xmlns:a16="http://schemas.microsoft.com/office/drawing/2014/main" id="{61C5EFB6-D56F-5743-9663-D5E2725794B8}"/>
              </a:ext>
            </a:extLst>
          </p:cNvPr>
          <p:cNvSpPr txBox="1"/>
          <p:nvPr/>
        </p:nvSpPr>
        <p:spPr>
          <a:xfrm>
            <a:off x="3059832" y="3757449"/>
            <a:ext cx="377233" cy="230832"/>
          </a:xfrm>
          <a:prstGeom prst="rect">
            <a:avLst/>
          </a:prstGeom>
          <a:solidFill>
            <a:srgbClr val="FFFFFF"/>
          </a:solidFill>
        </p:spPr>
        <p:txBody>
          <a:bodyPr wrap="none" rtlCol="0">
            <a:spAutoFit/>
          </a:bodyPr>
          <a:lstStyle/>
          <a:p>
            <a:r>
              <a:rPr kumimoji="1" lang="en-US" altLang="ja-JP" sz="900"/>
              <a:t>400</a:t>
            </a:r>
          </a:p>
        </p:txBody>
      </p:sp>
      <p:sp>
        <p:nvSpPr>
          <p:cNvPr id="82" name="テキスト ボックス 81">
            <a:extLst>
              <a:ext uri="{FF2B5EF4-FFF2-40B4-BE49-F238E27FC236}">
                <a16:creationId xmlns:a16="http://schemas.microsoft.com/office/drawing/2014/main" id="{9B337C8C-D20A-8147-8AEE-2B6DAC369061}"/>
              </a:ext>
            </a:extLst>
          </p:cNvPr>
          <p:cNvSpPr txBox="1"/>
          <p:nvPr/>
        </p:nvSpPr>
        <p:spPr>
          <a:xfrm>
            <a:off x="3491880" y="3757449"/>
            <a:ext cx="473488" cy="230832"/>
          </a:xfrm>
          <a:prstGeom prst="rect">
            <a:avLst/>
          </a:prstGeom>
          <a:solidFill>
            <a:srgbClr val="FFFFFF"/>
          </a:solidFill>
        </p:spPr>
        <p:txBody>
          <a:bodyPr wrap="none" rtlCol="0">
            <a:spAutoFit/>
          </a:bodyPr>
          <a:lstStyle/>
          <a:p>
            <a:r>
              <a:rPr kumimoji="1" lang="en-US" altLang="ja-JP" sz="900"/>
              <a:t>1,000</a:t>
            </a:r>
          </a:p>
        </p:txBody>
      </p:sp>
      <p:sp>
        <p:nvSpPr>
          <p:cNvPr id="83" name="テキスト ボックス 82">
            <a:extLst>
              <a:ext uri="{FF2B5EF4-FFF2-40B4-BE49-F238E27FC236}">
                <a16:creationId xmlns:a16="http://schemas.microsoft.com/office/drawing/2014/main" id="{EF91F160-0C8D-1C42-89FA-7E8E6F6CE20D}"/>
              </a:ext>
            </a:extLst>
          </p:cNvPr>
          <p:cNvSpPr txBox="1"/>
          <p:nvPr/>
        </p:nvSpPr>
        <p:spPr>
          <a:xfrm>
            <a:off x="3923928" y="3757449"/>
            <a:ext cx="537677" cy="230832"/>
          </a:xfrm>
          <a:prstGeom prst="rect">
            <a:avLst/>
          </a:prstGeom>
          <a:solidFill>
            <a:srgbClr val="FFFFFF"/>
          </a:solidFill>
        </p:spPr>
        <p:txBody>
          <a:bodyPr wrap="none" rtlCol="0">
            <a:spAutoFit/>
          </a:bodyPr>
          <a:lstStyle/>
          <a:p>
            <a:r>
              <a:rPr kumimoji="1" lang="en-US" altLang="ja-JP" sz="900"/>
              <a:t>10,000</a:t>
            </a:r>
          </a:p>
        </p:txBody>
      </p:sp>
      <p:sp>
        <p:nvSpPr>
          <p:cNvPr id="84" name="テキスト ボックス 83">
            <a:extLst>
              <a:ext uri="{FF2B5EF4-FFF2-40B4-BE49-F238E27FC236}">
                <a16:creationId xmlns:a16="http://schemas.microsoft.com/office/drawing/2014/main" id="{7C3138A2-98E4-F046-9BE7-0D4B64E5894F}"/>
              </a:ext>
            </a:extLst>
          </p:cNvPr>
          <p:cNvSpPr txBox="1"/>
          <p:nvPr/>
        </p:nvSpPr>
        <p:spPr>
          <a:xfrm>
            <a:off x="2778020" y="3973474"/>
            <a:ext cx="216024" cy="230832"/>
          </a:xfrm>
          <a:prstGeom prst="rect">
            <a:avLst/>
          </a:prstGeom>
          <a:solidFill>
            <a:srgbClr val="FFFFFF"/>
          </a:solidFill>
        </p:spPr>
        <p:txBody>
          <a:bodyPr wrap="square" lIns="0" rIns="0" rtlCol="0">
            <a:spAutoFit/>
          </a:bodyPr>
          <a:lstStyle/>
          <a:p>
            <a:r>
              <a:rPr kumimoji="1" lang="en-US" altLang="ja-JP" sz="900"/>
              <a:t>0Gy</a:t>
            </a:r>
            <a:endParaRPr kumimoji="1" lang="ja-JP" altLang="en-US" sz="900"/>
          </a:p>
        </p:txBody>
      </p:sp>
      <p:sp>
        <p:nvSpPr>
          <p:cNvPr id="85" name="テキスト ボックス 84">
            <a:extLst>
              <a:ext uri="{FF2B5EF4-FFF2-40B4-BE49-F238E27FC236}">
                <a16:creationId xmlns:a16="http://schemas.microsoft.com/office/drawing/2014/main" id="{9E9F619E-2C24-A445-A2CF-F2FFC43C14A6}"/>
              </a:ext>
            </a:extLst>
          </p:cNvPr>
          <p:cNvSpPr txBox="1"/>
          <p:nvPr/>
        </p:nvSpPr>
        <p:spPr>
          <a:xfrm>
            <a:off x="3275856" y="3973473"/>
            <a:ext cx="288032" cy="230832"/>
          </a:xfrm>
          <a:prstGeom prst="rect">
            <a:avLst/>
          </a:prstGeom>
          <a:solidFill>
            <a:srgbClr val="FFFFFF"/>
          </a:solidFill>
        </p:spPr>
        <p:txBody>
          <a:bodyPr wrap="square" lIns="0" rIns="0" rtlCol="0">
            <a:spAutoFit/>
          </a:bodyPr>
          <a:lstStyle/>
          <a:p>
            <a:r>
              <a:rPr kumimoji="1" lang="en-US" altLang="ja-JP" sz="900"/>
              <a:t>2Gy</a:t>
            </a:r>
            <a:endParaRPr kumimoji="1" lang="ja-JP" altLang="en-US" sz="900"/>
          </a:p>
        </p:txBody>
      </p:sp>
      <p:sp>
        <p:nvSpPr>
          <p:cNvPr id="86" name="テキスト ボックス 85">
            <a:extLst>
              <a:ext uri="{FF2B5EF4-FFF2-40B4-BE49-F238E27FC236}">
                <a16:creationId xmlns:a16="http://schemas.microsoft.com/office/drawing/2014/main" id="{29275E53-06DC-C949-9D29-5CA278CD6D06}"/>
              </a:ext>
            </a:extLst>
          </p:cNvPr>
          <p:cNvSpPr txBox="1"/>
          <p:nvPr/>
        </p:nvSpPr>
        <p:spPr>
          <a:xfrm>
            <a:off x="3720344" y="3973473"/>
            <a:ext cx="288032" cy="230832"/>
          </a:xfrm>
          <a:prstGeom prst="rect">
            <a:avLst/>
          </a:prstGeom>
          <a:solidFill>
            <a:srgbClr val="FFFFFF"/>
          </a:solidFill>
        </p:spPr>
        <p:txBody>
          <a:bodyPr wrap="square" lIns="0" rIns="0" rtlCol="0">
            <a:spAutoFit/>
          </a:bodyPr>
          <a:lstStyle/>
          <a:p>
            <a:r>
              <a:rPr kumimoji="1" lang="en-US" altLang="ja-JP" sz="900"/>
              <a:t>4Gy</a:t>
            </a:r>
            <a:endParaRPr kumimoji="1" lang="ja-JP" altLang="en-US" sz="900"/>
          </a:p>
        </p:txBody>
      </p:sp>
      <p:sp>
        <p:nvSpPr>
          <p:cNvPr id="87" name="テキスト ボックス 86">
            <a:extLst>
              <a:ext uri="{FF2B5EF4-FFF2-40B4-BE49-F238E27FC236}">
                <a16:creationId xmlns:a16="http://schemas.microsoft.com/office/drawing/2014/main" id="{3CFB1C6B-DFC2-5740-82F1-855D3AF3F9D2}"/>
              </a:ext>
            </a:extLst>
          </p:cNvPr>
          <p:cNvSpPr txBox="1"/>
          <p:nvPr/>
        </p:nvSpPr>
        <p:spPr>
          <a:xfrm>
            <a:off x="4211960" y="3973473"/>
            <a:ext cx="216024" cy="230832"/>
          </a:xfrm>
          <a:prstGeom prst="rect">
            <a:avLst/>
          </a:prstGeom>
          <a:solidFill>
            <a:srgbClr val="FFFFFF"/>
          </a:solidFill>
        </p:spPr>
        <p:txBody>
          <a:bodyPr wrap="square" lIns="0" rIns="0" rtlCol="0">
            <a:spAutoFit/>
          </a:bodyPr>
          <a:lstStyle/>
          <a:p>
            <a:r>
              <a:rPr kumimoji="1" lang="en-US" altLang="ja-JP" sz="900"/>
              <a:t>6Gy</a:t>
            </a:r>
            <a:endParaRPr kumimoji="1" lang="ja-JP" altLang="en-US" sz="900"/>
          </a:p>
        </p:txBody>
      </p:sp>
      <p:sp>
        <p:nvSpPr>
          <p:cNvPr id="88" name="Rectangle 3">
            <a:extLst>
              <a:ext uri="{FF2B5EF4-FFF2-40B4-BE49-F238E27FC236}">
                <a16:creationId xmlns:a16="http://schemas.microsoft.com/office/drawing/2014/main" id="{F90DB7B0-783A-0F4D-AD07-7ABFDC54C8E6}"/>
              </a:ext>
            </a:extLst>
          </p:cNvPr>
          <p:cNvSpPr txBox="1">
            <a:spLocks noChangeArrowheads="1"/>
          </p:cNvSpPr>
          <p:nvPr/>
        </p:nvSpPr>
        <p:spPr>
          <a:xfrm>
            <a:off x="265014" y="1211278"/>
            <a:ext cx="2952328" cy="360040"/>
          </a:xfrm>
          <a:prstGeom prst="rect">
            <a:avLst/>
          </a:prstGeom>
        </p:spPr>
        <p:txBody>
          <a:bodyPr vert="horz" lIns="91440" tIns="45720" rIns="91440" bIns="45720" rtlCol="0" anchor="t">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111" charset="2"/>
              <a:buNone/>
              <a:tabLst/>
              <a:defRPr/>
            </a:pPr>
            <a:r>
              <a:rPr kumimoji="0" lang="ja-JP" altLang="en-US" sz="2000" b="0" i="0" u="none" strike="noStrike" kern="1200" cap="none" spc="0" normalizeH="0" baseline="0" noProof="0">
                <a:ln>
                  <a:noFill/>
                </a:ln>
                <a:effectLst/>
                <a:uLnTx/>
                <a:uFillTx/>
                <a:latin typeface="游ゴシック"/>
                <a:ea typeface="游ゴシック"/>
                <a:cs typeface="Meiryo UI" pitchFamily="50" charset="-128"/>
              </a:rPr>
              <a:t>コロニー形成法</a:t>
            </a:r>
            <a:endParaRPr kumimoji="0" lang="ja-JP" altLang="en-US" sz="2000" b="0" i="0" u="none" strike="noStrike" kern="1200" cap="none" spc="0" normalizeH="0" baseline="0" noProof="0">
              <a:ln>
                <a:noFill/>
              </a:ln>
              <a:effectLst/>
              <a:uLnTx/>
              <a:uFillTx/>
              <a:latin typeface="+mn-ea"/>
              <a:cs typeface="Meiryo UI" pitchFamily="50" charset="-128"/>
            </a:endParaRPr>
          </a:p>
        </p:txBody>
      </p:sp>
      <p:sp>
        <p:nvSpPr>
          <p:cNvPr id="89" name="テキスト ボックス 88">
            <a:extLst>
              <a:ext uri="{FF2B5EF4-FFF2-40B4-BE49-F238E27FC236}">
                <a16:creationId xmlns:a16="http://schemas.microsoft.com/office/drawing/2014/main" id="{1EF70FCA-078D-8649-A28E-4B41592DA812}"/>
              </a:ext>
            </a:extLst>
          </p:cNvPr>
          <p:cNvSpPr txBox="1"/>
          <p:nvPr/>
        </p:nvSpPr>
        <p:spPr>
          <a:xfrm>
            <a:off x="4545275" y="5271662"/>
            <a:ext cx="4413001" cy="738664"/>
          </a:xfrm>
          <a:prstGeom prst="rect">
            <a:avLst/>
          </a:prstGeom>
          <a:noFill/>
        </p:spPr>
        <p:txBody>
          <a:bodyPr wrap="square" rtlCol="0">
            <a:spAutoFit/>
          </a:bodyPr>
          <a:lstStyle/>
          <a:p>
            <a:pPr algn="ctr"/>
            <a:r>
              <a:rPr kumimoji="1" lang="ja-JP" altLang="en-US" sz="1400" dirty="0">
                <a:latin typeface="+mn-ea"/>
                <a:ea typeface="+mn-ea"/>
              </a:rPr>
              <a:t>放射線の線量が高い程、生存率は低くなる</a:t>
            </a:r>
            <a:endParaRPr kumimoji="1" lang="en-US" altLang="ja-JP" sz="1400" dirty="0">
              <a:latin typeface="+mn-ea"/>
              <a:ea typeface="+mn-ea"/>
            </a:endParaRPr>
          </a:p>
          <a:p>
            <a:pPr algn="ctr"/>
            <a:r>
              <a:rPr lang="en-US" altLang="ja-JP" sz="1400" dirty="0">
                <a:latin typeface="+mn-ea"/>
                <a:ea typeface="+mn-ea"/>
              </a:rPr>
              <a:t>↓</a:t>
            </a:r>
          </a:p>
          <a:p>
            <a:pPr algn="ctr"/>
            <a:r>
              <a:rPr kumimoji="1" lang="ja-JP" altLang="en-US" sz="1400" dirty="0">
                <a:latin typeface="+mn-ea"/>
                <a:ea typeface="+mn-ea"/>
              </a:rPr>
              <a:t>放射線の線量が高い程、生物への影響は強くなる</a:t>
            </a:r>
          </a:p>
        </p:txBody>
      </p:sp>
      <p:graphicFrame>
        <p:nvGraphicFramePr>
          <p:cNvPr id="5" name="グラフ 4">
            <a:extLst>
              <a:ext uri="{FF2B5EF4-FFF2-40B4-BE49-F238E27FC236}">
                <a16:creationId xmlns:a16="http://schemas.microsoft.com/office/drawing/2014/main" id="{12B0F095-AEE1-87F0-AC70-56FC7BB92C37}"/>
              </a:ext>
            </a:extLst>
          </p:cNvPr>
          <p:cNvGraphicFramePr>
            <a:graphicFrameLocks/>
          </p:cNvGraphicFramePr>
          <p:nvPr/>
        </p:nvGraphicFramePr>
        <p:xfrm>
          <a:off x="4344919" y="1575962"/>
          <a:ext cx="4554632" cy="3771900"/>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グループ化 2">
            <a:extLst>
              <a:ext uri="{FF2B5EF4-FFF2-40B4-BE49-F238E27FC236}">
                <a16:creationId xmlns:a16="http://schemas.microsoft.com/office/drawing/2014/main" id="{E6467F70-8E76-C9D9-6E4D-A188721CC88B}"/>
              </a:ext>
            </a:extLst>
          </p:cNvPr>
          <p:cNvGrpSpPr/>
          <p:nvPr/>
        </p:nvGrpSpPr>
        <p:grpSpPr>
          <a:xfrm rot="13200000">
            <a:off x="5449023" y="3162605"/>
            <a:ext cx="3568158" cy="1557"/>
            <a:chOff x="1632209" y="3244201"/>
            <a:chExt cx="3568158" cy="1557"/>
          </a:xfrm>
        </p:grpSpPr>
        <p:grpSp>
          <p:nvGrpSpPr>
            <p:cNvPr id="4" name="グループ化 3">
              <a:extLst>
                <a:ext uri="{FF2B5EF4-FFF2-40B4-BE49-F238E27FC236}">
                  <a16:creationId xmlns:a16="http://schemas.microsoft.com/office/drawing/2014/main" id="{17F6C6C4-E89D-8008-2F87-345EDE396338}"/>
                </a:ext>
              </a:extLst>
            </p:cNvPr>
            <p:cNvGrpSpPr/>
            <p:nvPr/>
          </p:nvGrpSpPr>
          <p:grpSpPr>
            <a:xfrm>
              <a:off x="2459404" y="3244201"/>
              <a:ext cx="2740963" cy="597"/>
              <a:chOff x="973504" y="1567801"/>
              <a:chExt cx="2740963" cy="597"/>
            </a:xfrm>
          </p:grpSpPr>
          <p:sp>
            <p:nvSpPr>
              <p:cNvPr id="10" name="Line 19">
                <a:extLst>
                  <a:ext uri="{FF2B5EF4-FFF2-40B4-BE49-F238E27FC236}">
                    <a16:creationId xmlns:a16="http://schemas.microsoft.com/office/drawing/2014/main" id="{4087E272-DE2C-27F2-E25C-3B6DEE727469}"/>
                  </a:ext>
                </a:extLst>
              </p:cNvPr>
              <p:cNvSpPr>
                <a:spLocks noChangeShapeType="1"/>
              </p:cNvSpPr>
              <p:nvPr/>
            </p:nvSpPr>
            <p:spPr bwMode="auto">
              <a:xfrm flipH="1" flipV="1">
                <a:off x="2670467" y="1567801"/>
                <a:ext cx="1044000" cy="0"/>
              </a:xfrm>
              <a:prstGeom prst="line">
                <a:avLst/>
              </a:prstGeom>
              <a:noFill/>
              <a:ln w="12700">
                <a:solidFill>
                  <a:schemeClr val="tx1"/>
                </a:solidFill>
                <a:prstDash val="sysDot"/>
                <a:round/>
                <a:headEnd/>
                <a:tailEnd/>
              </a:ln>
            </p:spPr>
            <p:txBody>
              <a:bodyPr>
                <a:prstTxWarp prst="textNoShape">
                  <a:avLst/>
                </a:prstTxWarp>
              </a:bodyPr>
              <a:lstStyle/>
              <a:p>
                <a:endParaRPr lang="ja-JP" altLang="en-US" sz="1600" dirty="0"/>
              </a:p>
            </p:txBody>
          </p:sp>
          <p:sp>
            <p:nvSpPr>
              <p:cNvPr id="11" name="Line 19">
                <a:extLst>
                  <a:ext uri="{FF2B5EF4-FFF2-40B4-BE49-F238E27FC236}">
                    <a16:creationId xmlns:a16="http://schemas.microsoft.com/office/drawing/2014/main" id="{2ABC5793-B0A3-E3C4-C425-D0FC1B444531}"/>
                  </a:ext>
                </a:extLst>
              </p:cNvPr>
              <p:cNvSpPr>
                <a:spLocks noChangeShapeType="1"/>
              </p:cNvSpPr>
              <p:nvPr/>
            </p:nvSpPr>
            <p:spPr bwMode="auto">
              <a:xfrm flipH="1" flipV="1">
                <a:off x="973504" y="1568398"/>
                <a:ext cx="1800000" cy="0"/>
              </a:xfrm>
              <a:prstGeom prst="line">
                <a:avLst/>
              </a:prstGeom>
              <a:ln w="12700"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txBody>
              <a:bodyPr>
                <a:prstTxWarp prst="textNoShape">
                  <a:avLst/>
                </a:prstTxWarp>
              </a:bodyPr>
              <a:lstStyle/>
              <a:p>
                <a:endParaRPr lang="ja-JP" altLang="en-US" sz="1600" dirty="0"/>
              </a:p>
            </p:txBody>
          </p:sp>
        </p:grpSp>
        <p:sp>
          <p:nvSpPr>
            <p:cNvPr id="8" name="Line 19">
              <a:extLst>
                <a:ext uri="{FF2B5EF4-FFF2-40B4-BE49-F238E27FC236}">
                  <a16:creationId xmlns:a16="http://schemas.microsoft.com/office/drawing/2014/main" id="{1F384111-7193-8420-F05E-069888CF0D67}"/>
                </a:ext>
              </a:extLst>
            </p:cNvPr>
            <p:cNvSpPr>
              <a:spLocks noChangeShapeType="1"/>
            </p:cNvSpPr>
            <p:nvPr/>
          </p:nvSpPr>
          <p:spPr bwMode="auto">
            <a:xfrm flipH="1" flipV="1">
              <a:off x="1632209" y="3245758"/>
              <a:ext cx="828000" cy="0"/>
            </a:xfrm>
            <a:prstGeom prst="line">
              <a:avLst/>
            </a:prstGeom>
            <a:noFill/>
            <a:ln w="12700">
              <a:solidFill>
                <a:schemeClr val="tx1"/>
              </a:solidFill>
              <a:prstDash val="solid"/>
              <a:round/>
              <a:headEnd/>
              <a:tailEnd/>
            </a:ln>
          </p:spPr>
          <p:txBody>
            <a:bodyPr>
              <a:prstTxWarp prst="textNoShape">
                <a:avLst/>
              </a:prstTxWarp>
            </a:bodyPr>
            <a:lstStyle/>
            <a:p>
              <a:endParaRPr lang="ja-JP" altLang="en-US" sz="1600" dirty="0"/>
            </a:p>
          </p:txBody>
        </p:sp>
      </p:grpSp>
      <p:sp>
        <p:nvSpPr>
          <p:cNvPr id="7" name="円弧 6">
            <a:extLst>
              <a:ext uri="{FF2B5EF4-FFF2-40B4-BE49-F238E27FC236}">
                <a16:creationId xmlns:a16="http://schemas.microsoft.com/office/drawing/2014/main" id="{29572CB8-7EFD-485C-51D8-9D89E6485D0C}"/>
              </a:ext>
            </a:extLst>
          </p:cNvPr>
          <p:cNvSpPr/>
          <p:nvPr/>
        </p:nvSpPr>
        <p:spPr>
          <a:xfrm rot="2169008">
            <a:off x="3519415" y="2399583"/>
            <a:ext cx="5004739" cy="1562373"/>
          </a:xfrm>
          <a:prstGeom prst="arc">
            <a:avLst>
              <a:gd name="adj1" fmla="val 13519098"/>
              <a:gd name="adj2" fmla="val 16747354"/>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1B0C903-219C-0C20-0D4F-5968F8F82019}"/>
              </a:ext>
            </a:extLst>
          </p:cNvPr>
          <p:cNvSpPr txBox="1"/>
          <p:nvPr/>
        </p:nvSpPr>
        <p:spPr>
          <a:xfrm>
            <a:off x="328904" y="6181761"/>
            <a:ext cx="8486192" cy="556884"/>
          </a:xfrm>
          <a:prstGeom prst="rect">
            <a:avLst/>
          </a:prstGeom>
          <a:noFill/>
        </p:spPr>
        <p:txBody>
          <a:bodyPr wrap="square" rtlCol="0">
            <a:spAutoFit/>
          </a:bodyPr>
          <a:lstStyle/>
          <a:p>
            <a:pPr>
              <a:lnSpc>
                <a:spcPct val="110000"/>
              </a:lnSpc>
            </a:pPr>
            <a:r>
              <a:rPr lang="en-US" altLang="ja-JP" sz="1400" dirty="0">
                <a:latin typeface="YuMincho +36p Kana Medium"/>
              </a:rPr>
              <a:t>※</a:t>
            </a:r>
            <a:r>
              <a:rPr kumimoji="1" lang="ja-JP" altLang="en-US" sz="1400" dirty="0">
                <a:latin typeface="YuMincho +36p Kana Medium"/>
              </a:rPr>
              <a:t>線量効果関係について、低線量域における実際の生存率曲線の傾きは、高線量域の結果から外挿した直線の傾きよりも緩やか</a:t>
            </a:r>
            <a:r>
              <a:rPr kumimoji="1" lang="ja-JP" altLang="en-US" sz="1400">
                <a:latin typeface="YuMincho +36p Kana Medium"/>
              </a:rPr>
              <a:t>にな</a:t>
            </a:r>
            <a:r>
              <a:rPr lang="ja-JP" altLang="en-US" sz="1400">
                <a:latin typeface="YuMincho +36p Kana Medium"/>
              </a:rPr>
              <a:t>る</a:t>
            </a:r>
            <a:r>
              <a:rPr kumimoji="1" lang="ja-JP" altLang="en-US" sz="1400">
                <a:latin typeface="YuMincho +36p Kana Medium"/>
              </a:rPr>
              <a:t>。</a:t>
            </a:r>
            <a:endParaRPr kumimoji="1" lang="en-US" altLang="ja-JP" sz="1400" dirty="0">
              <a:latin typeface="YuMincho +36p Kana Medium"/>
            </a:endParaRPr>
          </a:p>
        </p:txBody>
      </p:sp>
      <p:sp>
        <p:nvSpPr>
          <p:cNvPr id="6" name="スライド番号プレースホルダー 1">
            <a:extLst>
              <a:ext uri="{FF2B5EF4-FFF2-40B4-BE49-F238E27FC236}">
                <a16:creationId xmlns:a16="http://schemas.microsoft.com/office/drawing/2014/main" id="{0AD45886-DE62-27DD-E4DA-CCBF48EADBD3}"/>
              </a:ext>
            </a:extLst>
          </p:cNvPr>
          <p:cNvSpPr>
            <a:spLocks noGrp="1"/>
          </p:cNvSpPr>
          <p:nvPr>
            <p:ph type="sldNum" sz="quarter" idx="12"/>
          </p:nvPr>
        </p:nvSpPr>
        <p:spPr>
          <a:xfrm>
            <a:off x="6925089" y="6356350"/>
            <a:ext cx="2057400" cy="365125"/>
          </a:xfrm>
        </p:spPr>
        <p:txBody>
          <a:bodyPr/>
          <a:lstStyle/>
          <a:p>
            <a:fld id="{58DD1769-DAE9-6C4E-82F4-B62273FFA290}" type="slidenum">
              <a:rPr kumimoji="1" lang="ja-JP" altLang="en-US" smtClean="0"/>
              <a:t>5</a:t>
            </a:fld>
            <a:endParaRPr kumimoji="1" lang="ja-JP" altLang="en-US"/>
          </a:p>
        </p:txBody>
      </p:sp>
    </p:spTree>
    <p:extLst>
      <p:ext uri="{BB962C8B-B14F-4D97-AF65-F5344CB8AC3E}">
        <p14:creationId xmlns:p14="http://schemas.microsoft.com/office/powerpoint/2010/main" val="158868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2AE631-74E9-7342-B6EF-F0EE89D0FD5F}"/>
              </a:ext>
            </a:extLst>
          </p:cNvPr>
          <p:cNvSpPr>
            <a:spLocks noGrp="1"/>
          </p:cNvSpPr>
          <p:nvPr>
            <p:ph type="title"/>
          </p:nvPr>
        </p:nvSpPr>
        <p:spPr/>
        <p:txBody>
          <a:bodyPr/>
          <a:lstStyle/>
          <a:p>
            <a:r>
              <a:rPr kumimoji="1" lang="ja-JP" altLang="en-US"/>
              <a:t>ベルゴニー・トリボンドーの法則</a:t>
            </a:r>
          </a:p>
        </p:txBody>
      </p:sp>
      <p:sp>
        <p:nvSpPr>
          <p:cNvPr id="3" name="スライド番号プレースホルダー 2">
            <a:extLst>
              <a:ext uri="{FF2B5EF4-FFF2-40B4-BE49-F238E27FC236}">
                <a16:creationId xmlns:a16="http://schemas.microsoft.com/office/drawing/2014/main" id="{55DBA633-C5F4-724B-82C3-EAAD217E0862}"/>
              </a:ext>
            </a:extLst>
          </p:cNvPr>
          <p:cNvSpPr>
            <a:spLocks noGrp="1"/>
          </p:cNvSpPr>
          <p:nvPr>
            <p:ph type="sldNum" sz="quarter" idx="12"/>
          </p:nvPr>
        </p:nvSpPr>
        <p:spPr/>
        <p:txBody>
          <a:bodyPr/>
          <a:lstStyle/>
          <a:p>
            <a:fld id="{58DD1769-DAE9-6C4E-82F4-B62273FFA290}" type="slidenum">
              <a:rPr kumimoji="1" lang="ja-JP" altLang="en-US" smtClean="0"/>
              <a:t>6</a:t>
            </a:fld>
            <a:endParaRPr kumimoji="1" lang="ja-JP" altLang="en-US"/>
          </a:p>
        </p:txBody>
      </p:sp>
      <p:sp>
        <p:nvSpPr>
          <p:cNvPr id="4" name="Rectangle 3">
            <a:extLst>
              <a:ext uri="{FF2B5EF4-FFF2-40B4-BE49-F238E27FC236}">
                <a16:creationId xmlns:a16="http://schemas.microsoft.com/office/drawing/2014/main" id="{4E716BB5-1968-E041-AA79-AA0D278B6549}"/>
              </a:ext>
            </a:extLst>
          </p:cNvPr>
          <p:cNvSpPr txBox="1">
            <a:spLocks noChangeArrowheads="1"/>
          </p:cNvSpPr>
          <p:nvPr/>
        </p:nvSpPr>
        <p:spPr>
          <a:xfrm>
            <a:off x="628650" y="1272209"/>
            <a:ext cx="7886700" cy="490475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Font typeface="Arial" panose="020B0604020202020204" pitchFamily="34" charset="0"/>
              <a:buNone/>
            </a:pPr>
            <a:r>
              <a:rPr lang="ja-JP" altLang="en-GB" sz="2800"/>
              <a:t>細胞分裂頻度が高い</a:t>
            </a:r>
            <a:r>
              <a:rPr lang="ja-JP" altLang="en-US" sz="2800"/>
              <a:t>（細胞周期が短い）細胞</a:t>
            </a:r>
            <a:endParaRPr lang="ja-JP" altLang="en-GB" sz="2800"/>
          </a:p>
          <a:p>
            <a:pPr marL="0" indent="0" algn="ctr">
              <a:buFont typeface="Arial" panose="020B0604020202020204" pitchFamily="34" charset="0"/>
              <a:buNone/>
            </a:pPr>
            <a:r>
              <a:rPr lang="ja-JP" altLang="en-GB" sz="2800"/>
              <a:t>将来</a:t>
            </a:r>
            <a:r>
              <a:rPr lang="ja-JP" altLang="en-US" sz="2800"/>
              <a:t>、長期にわたって分裂を続ける細胞</a:t>
            </a:r>
            <a:endParaRPr lang="en-US" altLang="ja-JP" sz="2800"/>
          </a:p>
          <a:p>
            <a:pPr marL="0" indent="0" algn="ctr">
              <a:buFont typeface="Arial" panose="020B0604020202020204" pitchFamily="34" charset="0"/>
              <a:buNone/>
            </a:pPr>
            <a:r>
              <a:rPr lang="ja-JP" altLang="en-GB" sz="2800"/>
              <a:t>形態</a:t>
            </a:r>
            <a:r>
              <a:rPr lang="ja-JP" altLang="en-US" sz="2800"/>
              <a:t>的</a:t>
            </a:r>
            <a:r>
              <a:rPr lang="ja-JP" altLang="en-GB" sz="2800"/>
              <a:t>・機能</a:t>
            </a:r>
            <a:r>
              <a:rPr lang="ja-JP" altLang="en-US" sz="2800"/>
              <a:t>的に</a:t>
            </a:r>
            <a:r>
              <a:rPr lang="ja-JP" altLang="en-GB" sz="2800"/>
              <a:t>未分化</a:t>
            </a:r>
            <a:r>
              <a:rPr lang="ja-JP" altLang="en-US" sz="2800"/>
              <a:t>な細胞</a:t>
            </a:r>
            <a:endParaRPr lang="ja-JP" altLang="en-GB" sz="2800" dirty="0"/>
          </a:p>
        </p:txBody>
      </p:sp>
      <p:sp>
        <p:nvSpPr>
          <p:cNvPr id="5" name="Text Box 4">
            <a:extLst>
              <a:ext uri="{FF2B5EF4-FFF2-40B4-BE49-F238E27FC236}">
                <a16:creationId xmlns:a16="http://schemas.microsoft.com/office/drawing/2014/main" id="{6637441A-B090-B24F-BF16-10A8FB45314B}"/>
              </a:ext>
            </a:extLst>
          </p:cNvPr>
          <p:cNvSpPr txBox="1">
            <a:spLocks noChangeArrowheads="1"/>
          </p:cNvSpPr>
          <p:nvPr/>
        </p:nvSpPr>
        <p:spPr bwMode="auto">
          <a:xfrm>
            <a:off x="1512094" y="3042920"/>
            <a:ext cx="6119813" cy="701675"/>
          </a:xfrm>
          <a:prstGeom prst="rect">
            <a:avLst/>
          </a:prstGeom>
          <a:noFill/>
          <a:ln w="9525">
            <a:noFill/>
            <a:miter lim="800000"/>
            <a:headEnd/>
            <a:tailEnd/>
          </a:ln>
        </p:spPr>
        <p:txBody>
          <a:bodyPr>
            <a:prstTxWarp prst="textNoShape">
              <a:avLst/>
            </a:prstTxWarp>
            <a:spAutoFit/>
          </a:bodyPr>
          <a:lstStyle/>
          <a:p>
            <a:pPr>
              <a:spcBef>
                <a:spcPct val="50000"/>
              </a:spcBef>
            </a:pPr>
            <a:r>
              <a:rPr lang="ja-JP" altLang="en-GB" sz="4000" b="1" dirty="0">
                <a:solidFill>
                  <a:srgbClr val="FF3300"/>
                </a:solidFill>
                <a:latin typeface="+mj-ea"/>
                <a:ea typeface="+mj-ea"/>
                <a:cs typeface="ＭＳ Ｐゴシック" pitchFamily="-84" charset="-128"/>
              </a:rPr>
              <a:t>→　放射線感受性が高い</a:t>
            </a:r>
          </a:p>
        </p:txBody>
      </p:sp>
      <p:sp>
        <p:nvSpPr>
          <p:cNvPr id="6" name="Text Box 4">
            <a:extLst>
              <a:ext uri="{FF2B5EF4-FFF2-40B4-BE49-F238E27FC236}">
                <a16:creationId xmlns:a16="http://schemas.microsoft.com/office/drawing/2014/main" id="{63C4E434-DF33-A040-BC2E-EA099C930A19}"/>
              </a:ext>
            </a:extLst>
          </p:cNvPr>
          <p:cNvSpPr txBox="1">
            <a:spLocks noChangeArrowheads="1"/>
          </p:cNvSpPr>
          <p:nvPr/>
        </p:nvSpPr>
        <p:spPr bwMode="auto">
          <a:xfrm>
            <a:off x="1512094" y="4490720"/>
            <a:ext cx="6119813" cy="707886"/>
          </a:xfrm>
          <a:prstGeom prst="rect">
            <a:avLst/>
          </a:prstGeom>
          <a:noFill/>
          <a:ln w="9525">
            <a:noFill/>
            <a:miter lim="800000"/>
            <a:headEnd/>
            <a:tailEnd/>
          </a:ln>
        </p:spPr>
        <p:txBody>
          <a:bodyPr>
            <a:prstTxWarp prst="textNoShape">
              <a:avLst/>
            </a:prstTxWarp>
            <a:spAutoFit/>
          </a:bodyPr>
          <a:lstStyle/>
          <a:p>
            <a:pPr algn="ctr">
              <a:spcBef>
                <a:spcPct val="50000"/>
              </a:spcBef>
            </a:pPr>
            <a:r>
              <a:rPr lang="ja-JP" altLang="en-GB" sz="4000" b="1" dirty="0">
                <a:solidFill>
                  <a:srgbClr val="FF3300"/>
                </a:solidFill>
                <a:latin typeface="+mj-ea"/>
                <a:ea typeface="+mj-ea"/>
                <a:cs typeface="ＭＳ Ｐゴシック" pitchFamily="-84" charset="-128"/>
              </a:rPr>
              <a:t>放射線</a:t>
            </a:r>
            <a:r>
              <a:rPr lang="ja-JP" altLang="en-US" sz="4000" b="1" dirty="0">
                <a:solidFill>
                  <a:srgbClr val="FF3300"/>
                </a:solidFill>
                <a:latin typeface="+mj-ea"/>
                <a:ea typeface="+mj-ea"/>
                <a:cs typeface="ＭＳ Ｐゴシック" pitchFamily="-84" charset="-128"/>
              </a:rPr>
              <a:t>の影響を受け易い</a:t>
            </a:r>
            <a:endParaRPr lang="ja-JP" altLang="en-GB" sz="4000" b="1" dirty="0">
              <a:solidFill>
                <a:srgbClr val="FF3300"/>
              </a:solidFill>
              <a:latin typeface="+mj-ea"/>
              <a:ea typeface="+mj-ea"/>
              <a:cs typeface="ＭＳ Ｐゴシック" pitchFamily="-84" charset="-128"/>
            </a:endParaRPr>
          </a:p>
        </p:txBody>
      </p:sp>
      <p:sp>
        <p:nvSpPr>
          <p:cNvPr id="7" name="下矢印 6">
            <a:extLst>
              <a:ext uri="{FF2B5EF4-FFF2-40B4-BE49-F238E27FC236}">
                <a16:creationId xmlns:a16="http://schemas.microsoft.com/office/drawing/2014/main" id="{823AAB71-D308-AC4D-870A-D056A6884D5A}"/>
              </a:ext>
            </a:extLst>
          </p:cNvPr>
          <p:cNvSpPr/>
          <p:nvPr/>
        </p:nvSpPr>
        <p:spPr>
          <a:xfrm>
            <a:off x="4305300" y="3803264"/>
            <a:ext cx="533400" cy="53340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b="1"/>
          </a:p>
        </p:txBody>
      </p:sp>
      <p:sp>
        <p:nvSpPr>
          <p:cNvPr id="8" name="テキスト ボックス 7">
            <a:extLst>
              <a:ext uri="{FF2B5EF4-FFF2-40B4-BE49-F238E27FC236}">
                <a16:creationId xmlns:a16="http://schemas.microsoft.com/office/drawing/2014/main" id="{98F76CFF-2806-574C-B470-19158E4BF0A4}"/>
              </a:ext>
            </a:extLst>
          </p:cNvPr>
          <p:cNvSpPr txBox="1"/>
          <p:nvPr/>
        </p:nvSpPr>
        <p:spPr>
          <a:xfrm>
            <a:off x="1166259" y="5487529"/>
            <a:ext cx="6811481" cy="400110"/>
          </a:xfrm>
          <a:prstGeom prst="rect">
            <a:avLst/>
          </a:prstGeom>
          <a:noFill/>
        </p:spPr>
        <p:txBody>
          <a:bodyPr wrap="none" rtlCol="0">
            <a:spAutoFit/>
          </a:bodyPr>
          <a:lstStyle/>
          <a:p>
            <a:pPr algn="ctr"/>
            <a:r>
              <a:rPr lang="ja-JP" altLang="en-US" sz="2000"/>
              <a:t>基本的に“未分化で増殖盛んな細胞の放射線感受性が高い”</a:t>
            </a:r>
            <a:endParaRPr kumimoji="1" lang="en-US" altLang="ja-JP" sz="2000" dirty="0"/>
          </a:p>
        </p:txBody>
      </p:sp>
    </p:spTree>
    <p:extLst>
      <p:ext uri="{BB962C8B-B14F-4D97-AF65-F5344CB8AC3E}">
        <p14:creationId xmlns:p14="http://schemas.microsoft.com/office/powerpoint/2010/main" val="2160111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8C44CF-08DF-3F43-9F7B-8A32C2ED6250}"/>
              </a:ext>
            </a:extLst>
          </p:cNvPr>
          <p:cNvSpPr>
            <a:spLocks noGrp="1"/>
          </p:cNvSpPr>
          <p:nvPr>
            <p:ph type="title"/>
          </p:nvPr>
        </p:nvSpPr>
        <p:spPr/>
        <p:txBody>
          <a:bodyPr/>
          <a:lstStyle/>
          <a:p>
            <a:r>
              <a:rPr kumimoji="1" lang="ja-JP" altLang="en-US"/>
              <a:t>実質細胞の放射線感受性</a:t>
            </a:r>
          </a:p>
        </p:txBody>
      </p:sp>
      <p:graphicFrame>
        <p:nvGraphicFramePr>
          <p:cNvPr id="4" name="コンテンツ プレースホルダー 3">
            <a:extLst>
              <a:ext uri="{FF2B5EF4-FFF2-40B4-BE49-F238E27FC236}">
                <a16:creationId xmlns:a16="http://schemas.microsoft.com/office/drawing/2014/main" id="{598942BF-20D3-5C43-B0FB-944708DC8D0E}"/>
              </a:ext>
            </a:extLst>
          </p:cNvPr>
          <p:cNvGraphicFramePr>
            <a:graphicFrameLocks noGrp="1"/>
          </p:cNvGraphicFramePr>
          <p:nvPr>
            <p:ph idx="1"/>
            <p:extLst>
              <p:ext uri="{D42A27DB-BD31-4B8C-83A1-F6EECF244321}">
                <p14:modId xmlns:p14="http://schemas.microsoft.com/office/powerpoint/2010/main" val="4152208483"/>
              </p:ext>
            </p:extLst>
          </p:nvPr>
        </p:nvGraphicFramePr>
        <p:xfrm>
          <a:off x="628650" y="1474788"/>
          <a:ext cx="7886700" cy="4205493"/>
        </p:xfrm>
        <a:graphic>
          <a:graphicData uri="http://schemas.openxmlformats.org/drawingml/2006/table">
            <a:tbl>
              <a:tblPr firstRow="1" bandRow="1">
                <a:tableStyleId>{5940675A-B579-460E-94D1-54222C63F5DA}</a:tableStyleId>
              </a:tblPr>
              <a:tblGrid>
                <a:gridCol w="881948">
                  <a:extLst>
                    <a:ext uri="{9D8B030D-6E8A-4147-A177-3AD203B41FA5}">
                      <a16:colId xmlns:a16="http://schemas.microsoft.com/office/drawing/2014/main" val="1856903606"/>
                    </a:ext>
                  </a:extLst>
                </a:gridCol>
                <a:gridCol w="2625511">
                  <a:extLst>
                    <a:ext uri="{9D8B030D-6E8A-4147-A177-3AD203B41FA5}">
                      <a16:colId xmlns:a16="http://schemas.microsoft.com/office/drawing/2014/main" val="3246081011"/>
                    </a:ext>
                  </a:extLst>
                </a:gridCol>
                <a:gridCol w="1421411">
                  <a:extLst>
                    <a:ext uri="{9D8B030D-6E8A-4147-A177-3AD203B41FA5}">
                      <a16:colId xmlns:a16="http://schemas.microsoft.com/office/drawing/2014/main" val="2388979719"/>
                    </a:ext>
                  </a:extLst>
                </a:gridCol>
                <a:gridCol w="2957830">
                  <a:extLst>
                    <a:ext uri="{9D8B030D-6E8A-4147-A177-3AD203B41FA5}">
                      <a16:colId xmlns:a16="http://schemas.microsoft.com/office/drawing/2014/main" val="341422339"/>
                    </a:ext>
                  </a:extLst>
                </a:gridCol>
              </a:tblGrid>
              <a:tr h="472942">
                <a:tc>
                  <a:txBody>
                    <a:bodyPr/>
                    <a:lstStyle/>
                    <a:p>
                      <a:pPr algn="ctr"/>
                      <a:r>
                        <a:rPr kumimoji="1" lang="ja-JP" altLang="en-US" sz="1600"/>
                        <a:t>感受性</a:t>
                      </a:r>
                    </a:p>
                  </a:txBody>
                  <a:tcPr anchor="ctr"/>
                </a:tc>
                <a:tc>
                  <a:txBody>
                    <a:bodyPr/>
                    <a:lstStyle/>
                    <a:p>
                      <a:r>
                        <a:rPr kumimoji="1" lang="ja-JP" altLang="en-US" sz="1600"/>
                        <a:t>グループ</a:t>
                      </a:r>
                    </a:p>
                  </a:txBody>
                  <a:tcPr anchor="ctr"/>
                </a:tc>
                <a:tc>
                  <a:txBody>
                    <a:bodyPr/>
                    <a:lstStyle/>
                    <a:p>
                      <a:r>
                        <a:rPr kumimoji="1" lang="ja-JP" altLang="en-US" sz="1600"/>
                        <a:t>増殖、分化</a:t>
                      </a:r>
                    </a:p>
                  </a:txBody>
                  <a:tcPr anchor="ctr"/>
                </a:tc>
                <a:tc>
                  <a:txBody>
                    <a:bodyPr/>
                    <a:lstStyle/>
                    <a:p>
                      <a:r>
                        <a:rPr kumimoji="1" lang="ja-JP" altLang="en-US" sz="1600"/>
                        <a:t>実質細胞の例</a:t>
                      </a:r>
                    </a:p>
                  </a:txBody>
                  <a:tcPr anchor="ctr"/>
                </a:tc>
                <a:extLst>
                  <a:ext uri="{0D108BD9-81ED-4DB2-BD59-A6C34878D82A}">
                    <a16:rowId xmlns:a16="http://schemas.microsoft.com/office/drawing/2014/main" val="278410992"/>
                  </a:ext>
                </a:extLst>
              </a:tr>
              <a:tr h="903773">
                <a:tc rowSpan="5">
                  <a:txBody>
                    <a:bodyPr/>
                    <a:lstStyle/>
                    <a:p>
                      <a:endParaRPr kumimoji="1" lang="ja-JP" altLang="en-US" sz="1600"/>
                    </a:p>
                  </a:txBody>
                  <a:tcPr anchor="ctr"/>
                </a:tc>
                <a:tc>
                  <a:txBody>
                    <a:bodyPr/>
                    <a:lstStyle/>
                    <a:p>
                      <a:r>
                        <a:rPr kumimoji="1" lang="ja-JP" altLang="en-US" sz="1600"/>
                        <a:t>増殖幹細胞</a:t>
                      </a:r>
                    </a:p>
                  </a:txBody>
                  <a:tcPr anchor="ctr"/>
                </a:tc>
                <a:tc>
                  <a:txBody>
                    <a:bodyPr/>
                    <a:lstStyle/>
                    <a:p>
                      <a:r>
                        <a:rPr kumimoji="1" lang="ja-JP" altLang="en-US" sz="1600"/>
                        <a:t>分裂</a:t>
                      </a:r>
                      <a:endParaRPr kumimoji="1" lang="en-US" altLang="ja-JP" sz="1600" dirty="0"/>
                    </a:p>
                    <a:p>
                      <a:r>
                        <a:rPr kumimoji="1" lang="ja-JP" altLang="en-US" sz="1600"/>
                        <a:t>未分化</a:t>
                      </a:r>
                    </a:p>
                  </a:txBody>
                  <a:tcPr anchor="ctr"/>
                </a:tc>
                <a:tc>
                  <a:txBody>
                    <a:bodyPr/>
                    <a:lstStyle/>
                    <a:p>
                      <a:r>
                        <a:rPr kumimoji="1" lang="ja-JP" altLang="en-US" sz="1600"/>
                        <a:t>造血幹細胞、小腸クリプト（幹細胞）、精原細胞、表皮幹細胞、リンパ球</a:t>
                      </a:r>
                    </a:p>
                  </a:txBody>
                  <a:tcPr anchor="ctr"/>
                </a:tc>
                <a:extLst>
                  <a:ext uri="{0D108BD9-81ED-4DB2-BD59-A6C34878D82A}">
                    <a16:rowId xmlns:a16="http://schemas.microsoft.com/office/drawing/2014/main" val="3241188124"/>
                  </a:ext>
                </a:extLst>
              </a:tr>
              <a:tr h="641388">
                <a:tc vMerge="1">
                  <a:txBody>
                    <a:bodyPr/>
                    <a:lstStyle/>
                    <a:p>
                      <a:endParaRPr kumimoji="1" lang="ja-JP" altLang="en-US" sz="1600"/>
                    </a:p>
                  </a:txBody>
                  <a:tcPr anchor="ctr"/>
                </a:tc>
                <a:tc>
                  <a:txBody>
                    <a:bodyPr/>
                    <a:lstStyle/>
                    <a:p>
                      <a:r>
                        <a:rPr kumimoji="1" lang="ja-JP" altLang="en-US" sz="1600"/>
                        <a:t>分化している幹細胞</a:t>
                      </a:r>
                    </a:p>
                  </a:txBody>
                  <a:tcPr anchor="ctr"/>
                </a:tc>
                <a:tc>
                  <a:txBody>
                    <a:bodyPr/>
                    <a:lstStyle/>
                    <a:p>
                      <a:r>
                        <a:rPr kumimoji="1" lang="ja-JP" altLang="en-US" sz="1600"/>
                        <a:t>分裂</a:t>
                      </a:r>
                      <a:endParaRPr kumimoji="1" lang="en-US" altLang="ja-JP" sz="1600" dirty="0"/>
                    </a:p>
                    <a:p>
                      <a:r>
                        <a:rPr kumimoji="1" lang="ja-JP" altLang="en-US" sz="1600"/>
                        <a:t>分化</a:t>
                      </a:r>
                    </a:p>
                  </a:txBody>
                  <a:tcPr anchor="ctr"/>
                </a:tc>
                <a:tc>
                  <a:txBody>
                    <a:bodyPr/>
                    <a:lstStyle/>
                    <a:p>
                      <a:r>
                        <a:rPr kumimoji="1" lang="ja-JP" altLang="en-US" sz="1600"/>
                        <a:t>血液系の分化した幹細胞、精母細胞、食道上皮細胞、膀胱上皮細胞</a:t>
                      </a:r>
                    </a:p>
                  </a:txBody>
                  <a:tcPr anchor="ctr"/>
                </a:tc>
                <a:extLst>
                  <a:ext uri="{0D108BD9-81ED-4DB2-BD59-A6C34878D82A}">
                    <a16:rowId xmlns:a16="http://schemas.microsoft.com/office/drawing/2014/main" val="3167785346"/>
                  </a:ext>
                </a:extLst>
              </a:tr>
              <a:tr h="460657">
                <a:tc vMerge="1">
                  <a:txBody>
                    <a:bodyPr/>
                    <a:lstStyle/>
                    <a:p>
                      <a:endParaRPr kumimoji="1" lang="ja-JP" altLang="en-US" sz="1600"/>
                    </a:p>
                  </a:txBody>
                  <a:tcPr anchor="ctr"/>
                </a:tc>
                <a:tc gridSpan="2">
                  <a:txBody>
                    <a:bodyPr/>
                    <a:lstStyle/>
                    <a:p>
                      <a:r>
                        <a:rPr kumimoji="1" lang="ja-JP" altLang="en-US" sz="1600"/>
                        <a:t>（血管系、線維芽細胞などの結合組織系）</a:t>
                      </a:r>
                    </a:p>
                  </a:txBody>
                  <a:tcPr anchor="ctr"/>
                </a:tc>
                <a:tc hMerge="1">
                  <a:txBody>
                    <a:bodyPr/>
                    <a:lstStyle/>
                    <a:p>
                      <a:endParaRPr kumimoji="1" lang="ja-JP" altLang="en-US" sz="1600"/>
                    </a:p>
                  </a:txBody>
                  <a:tcPr/>
                </a:tc>
                <a:tc>
                  <a:txBody>
                    <a:bodyPr/>
                    <a:lstStyle/>
                    <a:p>
                      <a:endParaRPr kumimoji="1" lang="ja-JP" altLang="en-US" sz="1600"/>
                    </a:p>
                  </a:txBody>
                  <a:tcPr anchor="ctr"/>
                </a:tc>
                <a:extLst>
                  <a:ext uri="{0D108BD9-81ED-4DB2-BD59-A6C34878D82A}">
                    <a16:rowId xmlns:a16="http://schemas.microsoft.com/office/drawing/2014/main" val="2927165016"/>
                  </a:ext>
                </a:extLst>
              </a:tr>
              <a:tr h="903773">
                <a:tc vMerge="1">
                  <a:txBody>
                    <a:bodyPr/>
                    <a:lstStyle/>
                    <a:p>
                      <a:endParaRPr kumimoji="1" lang="ja-JP" altLang="en-US" sz="1600"/>
                    </a:p>
                  </a:txBody>
                  <a:tcPr anchor="ctr"/>
                </a:tc>
                <a:tc>
                  <a:txBody>
                    <a:bodyPr/>
                    <a:lstStyle/>
                    <a:p>
                      <a:r>
                        <a:rPr kumimoji="1" lang="ja-JP" altLang="en-US" sz="1600"/>
                        <a:t>再生可能な分裂頻度の低い細胞</a:t>
                      </a:r>
                    </a:p>
                  </a:txBody>
                  <a:tcPr anchor="ctr"/>
                </a:tc>
                <a:tc>
                  <a:txBody>
                    <a:bodyPr/>
                    <a:lstStyle/>
                    <a:p>
                      <a:r>
                        <a:rPr kumimoji="1" lang="ja-JP" altLang="en-US" sz="1600"/>
                        <a:t>通常はほとんど分裂しない</a:t>
                      </a:r>
                      <a:endParaRPr kumimoji="1" lang="en-US" altLang="ja-JP" sz="1600" dirty="0"/>
                    </a:p>
                    <a:p>
                      <a:r>
                        <a:rPr kumimoji="1" lang="ja-JP" altLang="en-US" sz="1600"/>
                        <a:t>分化</a:t>
                      </a:r>
                    </a:p>
                  </a:txBody>
                  <a:tcPr anchor="ctr"/>
                </a:tc>
                <a:tc>
                  <a:txBody>
                    <a:bodyPr/>
                    <a:lstStyle/>
                    <a:p>
                      <a:r>
                        <a:rPr kumimoji="1" lang="ja-JP" altLang="en-US" sz="1600"/>
                        <a:t>肝臓、腎臓、膵臓、副腎、甲状腺、脳下垂体、成人の骨、成人の軟骨</a:t>
                      </a:r>
                    </a:p>
                  </a:txBody>
                  <a:tcPr anchor="ctr"/>
                </a:tc>
                <a:extLst>
                  <a:ext uri="{0D108BD9-81ED-4DB2-BD59-A6C34878D82A}">
                    <a16:rowId xmlns:a16="http://schemas.microsoft.com/office/drawing/2014/main" val="1319590135"/>
                  </a:ext>
                </a:extLst>
              </a:tr>
              <a:tr h="641388">
                <a:tc vMerge="1">
                  <a:txBody>
                    <a:bodyPr/>
                    <a:lstStyle/>
                    <a:p>
                      <a:endParaRPr kumimoji="1" lang="ja-JP" altLang="en-US" sz="1600"/>
                    </a:p>
                  </a:txBody>
                  <a:tcPr anchor="ctr"/>
                </a:tc>
                <a:tc>
                  <a:txBody>
                    <a:bodyPr/>
                    <a:lstStyle/>
                    <a:p>
                      <a:r>
                        <a:rPr kumimoji="1" lang="ja-JP" altLang="en-US" sz="1600"/>
                        <a:t>分裂終了細胞</a:t>
                      </a:r>
                    </a:p>
                  </a:txBody>
                  <a:tcPr anchor="ctr"/>
                </a:tc>
                <a:tc>
                  <a:txBody>
                    <a:bodyPr/>
                    <a:lstStyle/>
                    <a:p>
                      <a:r>
                        <a:rPr kumimoji="1" lang="ja-JP" altLang="en-US" sz="1600"/>
                        <a:t>分裂終了</a:t>
                      </a:r>
                      <a:endParaRPr kumimoji="1" lang="en-US" altLang="ja-JP" sz="1600" dirty="0"/>
                    </a:p>
                    <a:p>
                      <a:r>
                        <a:rPr kumimoji="1" lang="ja-JP" altLang="en-US" sz="1600"/>
                        <a:t>分化</a:t>
                      </a:r>
                    </a:p>
                  </a:txBody>
                  <a:tcPr anchor="ctr"/>
                </a:tc>
                <a:tc>
                  <a:txBody>
                    <a:bodyPr/>
                    <a:lstStyle/>
                    <a:p>
                      <a:r>
                        <a:rPr kumimoji="1" lang="ja-JP" altLang="en-US" sz="1600" dirty="0"/>
                        <a:t>神経細胞、筋線維、顆粒球、腸上皮細胞</a:t>
                      </a:r>
                    </a:p>
                  </a:txBody>
                  <a:tcPr anchor="ctr"/>
                </a:tc>
                <a:extLst>
                  <a:ext uri="{0D108BD9-81ED-4DB2-BD59-A6C34878D82A}">
                    <a16:rowId xmlns:a16="http://schemas.microsoft.com/office/drawing/2014/main" val="4221886986"/>
                  </a:ext>
                </a:extLst>
              </a:tr>
            </a:tbl>
          </a:graphicData>
        </a:graphic>
      </p:graphicFrame>
      <p:sp>
        <p:nvSpPr>
          <p:cNvPr id="3" name="スライド番号プレースホルダー 2">
            <a:extLst>
              <a:ext uri="{FF2B5EF4-FFF2-40B4-BE49-F238E27FC236}">
                <a16:creationId xmlns:a16="http://schemas.microsoft.com/office/drawing/2014/main" id="{CD54822A-F4E9-AE48-9407-1FDAC1B5DBA6}"/>
              </a:ext>
            </a:extLst>
          </p:cNvPr>
          <p:cNvSpPr>
            <a:spLocks noGrp="1"/>
          </p:cNvSpPr>
          <p:nvPr>
            <p:ph type="sldNum" sz="quarter" idx="12"/>
          </p:nvPr>
        </p:nvSpPr>
        <p:spPr/>
        <p:txBody>
          <a:bodyPr/>
          <a:lstStyle/>
          <a:p>
            <a:fld id="{58DD1769-DAE9-6C4E-82F4-B62273FFA290}" type="slidenum">
              <a:rPr kumimoji="1" lang="ja-JP" altLang="en-US" smtClean="0"/>
              <a:t>7</a:t>
            </a:fld>
            <a:endParaRPr kumimoji="1" lang="ja-JP" altLang="en-US"/>
          </a:p>
        </p:txBody>
      </p:sp>
      <p:sp>
        <p:nvSpPr>
          <p:cNvPr id="5" name="テキスト ボックス 4">
            <a:extLst>
              <a:ext uri="{FF2B5EF4-FFF2-40B4-BE49-F238E27FC236}">
                <a16:creationId xmlns:a16="http://schemas.microsoft.com/office/drawing/2014/main" id="{F1756F84-D12D-334D-B9F9-A1CD80CCB119}"/>
              </a:ext>
            </a:extLst>
          </p:cNvPr>
          <p:cNvSpPr txBox="1"/>
          <p:nvPr/>
        </p:nvSpPr>
        <p:spPr>
          <a:xfrm>
            <a:off x="4996438" y="5974080"/>
            <a:ext cx="3518912" cy="246221"/>
          </a:xfrm>
          <a:prstGeom prst="rect">
            <a:avLst/>
          </a:prstGeom>
          <a:noFill/>
        </p:spPr>
        <p:txBody>
          <a:bodyPr wrap="none" rtlCol="0">
            <a:spAutoFit/>
          </a:bodyPr>
          <a:lstStyle/>
          <a:p>
            <a:r>
              <a:rPr kumimoji="1" lang="ja-JP" altLang="en-US" sz="1000"/>
              <a:t>出典：日本放射線技術学会「放射線生物学（改訂２版）」</a:t>
            </a:r>
          </a:p>
        </p:txBody>
      </p:sp>
      <p:sp>
        <p:nvSpPr>
          <p:cNvPr id="6" name="上矢印 5">
            <a:extLst>
              <a:ext uri="{FF2B5EF4-FFF2-40B4-BE49-F238E27FC236}">
                <a16:creationId xmlns:a16="http://schemas.microsoft.com/office/drawing/2014/main" id="{0D867042-009E-0D40-AC1D-E8AB3DF6F010}"/>
              </a:ext>
            </a:extLst>
          </p:cNvPr>
          <p:cNvSpPr/>
          <p:nvPr/>
        </p:nvSpPr>
        <p:spPr>
          <a:xfrm>
            <a:off x="782295" y="2482612"/>
            <a:ext cx="600710" cy="2648188"/>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FC41624-FE10-3C49-8EB0-E7DE469F239B}"/>
              </a:ext>
            </a:extLst>
          </p:cNvPr>
          <p:cNvSpPr txBox="1"/>
          <p:nvPr/>
        </p:nvSpPr>
        <p:spPr>
          <a:xfrm>
            <a:off x="759485" y="2113280"/>
            <a:ext cx="646331" cy="369332"/>
          </a:xfrm>
          <a:prstGeom prst="rect">
            <a:avLst/>
          </a:prstGeom>
          <a:noFill/>
        </p:spPr>
        <p:txBody>
          <a:bodyPr wrap="none" rtlCol="0">
            <a:spAutoFit/>
          </a:bodyPr>
          <a:lstStyle/>
          <a:p>
            <a:r>
              <a:rPr kumimoji="1" lang="ja-JP" altLang="en-US"/>
              <a:t>高い</a:t>
            </a:r>
          </a:p>
        </p:txBody>
      </p:sp>
      <p:sp>
        <p:nvSpPr>
          <p:cNvPr id="8" name="テキスト ボックス 7">
            <a:extLst>
              <a:ext uri="{FF2B5EF4-FFF2-40B4-BE49-F238E27FC236}">
                <a16:creationId xmlns:a16="http://schemas.microsoft.com/office/drawing/2014/main" id="{F37B69CD-2937-8E45-8795-15EFC6BC37F2}"/>
              </a:ext>
            </a:extLst>
          </p:cNvPr>
          <p:cNvSpPr txBox="1"/>
          <p:nvPr/>
        </p:nvSpPr>
        <p:spPr>
          <a:xfrm>
            <a:off x="759485" y="5220874"/>
            <a:ext cx="646331" cy="369332"/>
          </a:xfrm>
          <a:prstGeom prst="rect">
            <a:avLst/>
          </a:prstGeom>
          <a:noFill/>
        </p:spPr>
        <p:txBody>
          <a:bodyPr wrap="none" rtlCol="0">
            <a:spAutoFit/>
          </a:bodyPr>
          <a:lstStyle/>
          <a:p>
            <a:r>
              <a:rPr kumimoji="1" lang="ja-JP" altLang="en-US"/>
              <a:t>低い</a:t>
            </a:r>
          </a:p>
        </p:txBody>
      </p:sp>
    </p:spTree>
    <p:extLst>
      <p:ext uri="{BB962C8B-B14F-4D97-AF65-F5344CB8AC3E}">
        <p14:creationId xmlns:p14="http://schemas.microsoft.com/office/powerpoint/2010/main" val="1085112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08CB7-DB02-4B42-A9B8-DEF1A75614EB}"/>
              </a:ext>
            </a:extLst>
          </p:cNvPr>
          <p:cNvSpPr>
            <a:spLocks noGrp="1"/>
          </p:cNvSpPr>
          <p:nvPr>
            <p:ph type="title"/>
          </p:nvPr>
        </p:nvSpPr>
        <p:spPr/>
        <p:txBody>
          <a:bodyPr/>
          <a:lstStyle/>
          <a:p>
            <a:r>
              <a:rPr lang="ja-JP" altLang="en-US"/>
              <a:t>放射線の人体への影響</a:t>
            </a:r>
            <a:endParaRPr kumimoji="1" lang="ja-JP" altLang="en-US"/>
          </a:p>
        </p:txBody>
      </p:sp>
      <p:sp>
        <p:nvSpPr>
          <p:cNvPr id="3" name="コンテンツ プレースホルダー 2">
            <a:extLst>
              <a:ext uri="{FF2B5EF4-FFF2-40B4-BE49-F238E27FC236}">
                <a16:creationId xmlns:a16="http://schemas.microsoft.com/office/drawing/2014/main" id="{A536D70B-9AED-0245-9D47-B280DC4FEE41}"/>
              </a:ext>
            </a:extLst>
          </p:cNvPr>
          <p:cNvSpPr>
            <a:spLocks noGrp="1"/>
          </p:cNvSpPr>
          <p:nvPr>
            <p:ph idx="1"/>
          </p:nvPr>
        </p:nvSpPr>
        <p:spPr/>
        <p:txBody>
          <a:bodyPr/>
          <a:lstStyle/>
          <a:p>
            <a:r>
              <a:rPr lang="ja-JP" altLang="en-US" sz="1800" dirty="0"/>
              <a:t>急性障害</a:t>
            </a:r>
          </a:p>
          <a:p>
            <a:pPr lvl="1"/>
            <a:r>
              <a:rPr lang="ja-JP" altLang="en-US" sz="1600" dirty="0"/>
              <a:t>急性放射線症候群：全身に短時間で</a:t>
            </a:r>
            <a:r>
              <a:rPr lang="en-US" altLang="ja-JP" sz="1600" dirty="0"/>
              <a:t>1Gy</a:t>
            </a:r>
            <a:r>
              <a:rPr lang="ja-JP" altLang="en-US" sz="1600" dirty="0"/>
              <a:t>以上の線量を被ばくしたときに生じる</a:t>
            </a:r>
            <a:endParaRPr lang="en-US" altLang="ja-JP" sz="1600" dirty="0"/>
          </a:p>
          <a:p>
            <a:pPr lvl="1"/>
            <a:r>
              <a:rPr lang="ja-JP" altLang="en-US" sz="1600" dirty="0"/>
              <a:t>放射線熱傷：放射線による皮膚障害、体の一部分の被ばくでも生じる</a:t>
            </a:r>
          </a:p>
          <a:p>
            <a:r>
              <a:rPr lang="ja-JP" altLang="en-US" sz="1800" dirty="0"/>
              <a:t>晩発障害</a:t>
            </a:r>
          </a:p>
          <a:p>
            <a:pPr lvl="1"/>
            <a:r>
              <a:rPr lang="ja-JP" altLang="en-US" sz="1600" dirty="0"/>
              <a:t>白内障：数年</a:t>
            </a:r>
            <a:r>
              <a:rPr lang="en-US" altLang="ja-JP" sz="1600" dirty="0"/>
              <a:t>〜</a:t>
            </a:r>
            <a:r>
              <a:rPr lang="ja-JP" altLang="en-US" sz="1600" dirty="0"/>
              <a:t>十数年後に現れる目の症状</a:t>
            </a:r>
          </a:p>
          <a:p>
            <a:pPr lvl="1"/>
            <a:r>
              <a:rPr lang="ja-JP" altLang="en-US" sz="1600" dirty="0"/>
              <a:t>悪性腫瘍：がんや白血病など</a:t>
            </a:r>
          </a:p>
          <a:p>
            <a:endParaRPr kumimoji="1" lang="ja-JP" altLang="en-US" dirty="0"/>
          </a:p>
        </p:txBody>
      </p:sp>
      <p:sp>
        <p:nvSpPr>
          <p:cNvPr id="4" name="スライド番号プレースホルダー 3">
            <a:extLst>
              <a:ext uri="{FF2B5EF4-FFF2-40B4-BE49-F238E27FC236}">
                <a16:creationId xmlns:a16="http://schemas.microsoft.com/office/drawing/2014/main" id="{6FCEB24C-CC66-2D4F-9012-708FE510A4A9}"/>
              </a:ext>
            </a:extLst>
          </p:cNvPr>
          <p:cNvSpPr>
            <a:spLocks noGrp="1"/>
          </p:cNvSpPr>
          <p:nvPr>
            <p:ph type="sldNum" sz="quarter" idx="12"/>
          </p:nvPr>
        </p:nvSpPr>
        <p:spPr/>
        <p:txBody>
          <a:bodyPr/>
          <a:lstStyle/>
          <a:p>
            <a:fld id="{58DD1769-DAE9-6C4E-82F4-B62273FFA290}" type="slidenum">
              <a:rPr kumimoji="1" lang="ja-JP" altLang="en-US" smtClean="0"/>
              <a:t>8</a:t>
            </a:fld>
            <a:endParaRPr kumimoji="1" lang="ja-JP" altLang="en-US"/>
          </a:p>
        </p:txBody>
      </p:sp>
      <p:sp>
        <p:nvSpPr>
          <p:cNvPr id="5" name="Text Box 2">
            <a:extLst>
              <a:ext uri="{FF2B5EF4-FFF2-40B4-BE49-F238E27FC236}">
                <a16:creationId xmlns:a16="http://schemas.microsoft.com/office/drawing/2014/main" id="{ED5DD182-DE2D-5D41-92DE-C825D25C8FF8}"/>
              </a:ext>
            </a:extLst>
          </p:cNvPr>
          <p:cNvSpPr txBox="1">
            <a:spLocks noChangeArrowheads="1"/>
          </p:cNvSpPr>
          <p:nvPr/>
        </p:nvSpPr>
        <p:spPr bwMode="auto">
          <a:xfrm>
            <a:off x="6468174" y="3666860"/>
            <a:ext cx="1221401" cy="307777"/>
          </a:xfrm>
          <a:prstGeom prst="rect">
            <a:avLst/>
          </a:prstGeom>
          <a:noFill/>
          <a:ln w="9525">
            <a:noFill/>
            <a:miter lim="800000"/>
            <a:headEnd/>
            <a:tailEnd/>
          </a:ln>
        </p:spPr>
        <p:txBody>
          <a:bodyPr wrap="square">
            <a:prstTxWarp prst="textNoShape">
              <a:avLst/>
            </a:prstTxWarp>
            <a:spAutoFit/>
          </a:bodyPr>
          <a:lstStyle/>
          <a:p>
            <a:r>
              <a:rPr lang="ja-JP" altLang="en-US" sz="1400" dirty="0">
                <a:latin typeface="+mn-ea"/>
                <a:cs typeface="ＭＳ Ｐゴシック" pitchFamily="-111" charset="-128"/>
              </a:rPr>
              <a:t>骨髄障害</a:t>
            </a:r>
          </a:p>
        </p:txBody>
      </p:sp>
      <p:sp>
        <p:nvSpPr>
          <p:cNvPr id="6" name="Line 4">
            <a:extLst>
              <a:ext uri="{FF2B5EF4-FFF2-40B4-BE49-F238E27FC236}">
                <a16:creationId xmlns:a16="http://schemas.microsoft.com/office/drawing/2014/main" id="{D5BBFBF2-4A29-8A41-BCC0-AECD6E5798CA}"/>
              </a:ext>
            </a:extLst>
          </p:cNvPr>
          <p:cNvSpPr>
            <a:spLocks noChangeShapeType="1"/>
          </p:cNvSpPr>
          <p:nvPr/>
        </p:nvSpPr>
        <p:spPr bwMode="auto">
          <a:xfrm>
            <a:off x="1982269" y="5832362"/>
            <a:ext cx="2133602" cy="0"/>
          </a:xfrm>
          <a:prstGeom prst="line">
            <a:avLst/>
          </a:prstGeom>
          <a:noFill/>
          <a:ln w="38100" cmpd="sng">
            <a:solidFill>
              <a:schemeClr val="tx1"/>
            </a:solidFill>
            <a:round/>
            <a:headEnd/>
            <a:tailEnd/>
          </a:ln>
        </p:spPr>
        <p:txBody>
          <a:bodyPr wrap="none" anchor="ctr">
            <a:prstTxWarp prst="textNoShape">
              <a:avLst/>
            </a:prstTxWarp>
          </a:bodyPr>
          <a:lstStyle/>
          <a:p>
            <a:endParaRPr lang="ja-JP" altLang="en-US" sz="1400">
              <a:latin typeface="+mn-ea"/>
            </a:endParaRPr>
          </a:p>
        </p:txBody>
      </p:sp>
      <p:sp>
        <p:nvSpPr>
          <p:cNvPr id="7" name="Text Box 5">
            <a:extLst>
              <a:ext uri="{FF2B5EF4-FFF2-40B4-BE49-F238E27FC236}">
                <a16:creationId xmlns:a16="http://schemas.microsoft.com/office/drawing/2014/main" id="{FB290E54-E116-D246-8F72-D7EE37687825}"/>
              </a:ext>
            </a:extLst>
          </p:cNvPr>
          <p:cNvSpPr txBox="1">
            <a:spLocks noChangeArrowheads="1"/>
          </p:cNvSpPr>
          <p:nvPr/>
        </p:nvSpPr>
        <p:spPr bwMode="auto">
          <a:xfrm>
            <a:off x="2761090" y="4130158"/>
            <a:ext cx="974921" cy="307777"/>
          </a:xfrm>
          <a:prstGeom prst="rect">
            <a:avLst/>
          </a:prstGeom>
          <a:noFill/>
          <a:ln w="9525">
            <a:noFill/>
            <a:miter lim="800000"/>
            <a:headEnd/>
            <a:tailEnd/>
          </a:ln>
        </p:spPr>
        <p:txBody>
          <a:bodyPr wrap="square">
            <a:prstTxWarp prst="textNoShape">
              <a:avLst/>
            </a:prstTxWarp>
            <a:spAutoFit/>
          </a:bodyPr>
          <a:lstStyle/>
          <a:p>
            <a:r>
              <a:rPr lang="ja-JP" altLang="en-US" sz="1400" dirty="0">
                <a:latin typeface="+mn-ea"/>
                <a:cs typeface="ＭＳ Ｐゴシック" pitchFamily="-111" charset="-128"/>
              </a:rPr>
              <a:t>急性障害</a:t>
            </a:r>
          </a:p>
        </p:txBody>
      </p:sp>
      <p:sp>
        <p:nvSpPr>
          <p:cNvPr id="8" name="Text Box 6">
            <a:extLst>
              <a:ext uri="{FF2B5EF4-FFF2-40B4-BE49-F238E27FC236}">
                <a16:creationId xmlns:a16="http://schemas.microsoft.com/office/drawing/2014/main" id="{2E264B8D-074E-EE49-80C4-8D78449A4C39}"/>
              </a:ext>
            </a:extLst>
          </p:cNvPr>
          <p:cNvSpPr txBox="1">
            <a:spLocks noChangeArrowheads="1"/>
          </p:cNvSpPr>
          <p:nvPr/>
        </p:nvSpPr>
        <p:spPr bwMode="auto">
          <a:xfrm>
            <a:off x="2780864" y="4842465"/>
            <a:ext cx="955146" cy="307777"/>
          </a:xfrm>
          <a:prstGeom prst="rect">
            <a:avLst/>
          </a:prstGeom>
          <a:noFill/>
          <a:ln w="9525">
            <a:noFill/>
            <a:miter lim="800000"/>
            <a:headEnd/>
            <a:tailEnd/>
          </a:ln>
        </p:spPr>
        <p:txBody>
          <a:bodyPr wrap="square">
            <a:prstTxWarp prst="textNoShape">
              <a:avLst/>
            </a:prstTxWarp>
            <a:spAutoFit/>
          </a:bodyPr>
          <a:lstStyle/>
          <a:p>
            <a:r>
              <a:rPr lang="ja-JP" altLang="en-US" sz="1400" dirty="0">
                <a:latin typeface="+mn-ea"/>
                <a:cs typeface="ＭＳ Ｐゴシック" pitchFamily="-111" charset="-128"/>
              </a:rPr>
              <a:t>晩発障害</a:t>
            </a:r>
          </a:p>
        </p:txBody>
      </p:sp>
      <p:sp>
        <p:nvSpPr>
          <p:cNvPr id="9" name="Text Box 7">
            <a:extLst>
              <a:ext uri="{FF2B5EF4-FFF2-40B4-BE49-F238E27FC236}">
                <a16:creationId xmlns:a16="http://schemas.microsoft.com/office/drawing/2014/main" id="{00E2028E-1A23-8B48-AB6B-DC5A5A247866}"/>
              </a:ext>
            </a:extLst>
          </p:cNvPr>
          <p:cNvSpPr txBox="1">
            <a:spLocks noChangeArrowheads="1"/>
          </p:cNvSpPr>
          <p:nvPr/>
        </p:nvSpPr>
        <p:spPr bwMode="auto">
          <a:xfrm>
            <a:off x="4391652" y="3761014"/>
            <a:ext cx="1678333" cy="307777"/>
          </a:xfrm>
          <a:prstGeom prst="rect">
            <a:avLst/>
          </a:prstGeom>
          <a:noFill/>
          <a:ln w="9525">
            <a:noFill/>
            <a:miter lim="800000"/>
            <a:headEnd/>
            <a:tailEnd/>
          </a:ln>
        </p:spPr>
        <p:txBody>
          <a:bodyPr wrap="square">
            <a:prstTxWarp prst="textNoShape">
              <a:avLst/>
            </a:prstTxWarp>
            <a:spAutoFit/>
          </a:bodyPr>
          <a:lstStyle/>
          <a:p>
            <a:r>
              <a:rPr lang="ja-JP" altLang="en-US" sz="1400" dirty="0">
                <a:latin typeface="+mn-ea"/>
                <a:cs typeface="ＭＳ Ｐゴシック" pitchFamily="-111" charset="-128"/>
              </a:rPr>
              <a:t>急性放射線症候群</a:t>
            </a:r>
          </a:p>
        </p:txBody>
      </p:sp>
      <p:sp>
        <p:nvSpPr>
          <p:cNvPr id="10" name="Text Box 8">
            <a:extLst>
              <a:ext uri="{FF2B5EF4-FFF2-40B4-BE49-F238E27FC236}">
                <a16:creationId xmlns:a16="http://schemas.microsoft.com/office/drawing/2014/main" id="{32C986F2-D28E-3C4B-8BA9-E6DD6D7394AA}"/>
              </a:ext>
            </a:extLst>
          </p:cNvPr>
          <p:cNvSpPr txBox="1">
            <a:spLocks noChangeArrowheads="1"/>
          </p:cNvSpPr>
          <p:nvPr/>
        </p:nvSpPr>
        <p:spPr bwMode="auto">
          <a:xfrm>
            <a:off x="4391821" y="3989367"/>
            <a:ext cx="1553641" cy="307777"/>
          </a:xfrm>
          <a:prstGeom prst="rect">
            <a:avLst/>
          </a:prstGeom>
          <a:noFill/>
          <a:ln w="9525">
            <a:noFill/>
            <a:miter lim="800000"/>
            <a:headEnd/>
            <a:tailEnd/>
          </a:ln>
        </p:spPr>
        <p:txBody>
          <a:bodyPr wrap="square">
            <a:prstTxWarp prst="textNoShape">
              <a:avLst/>
            </a:prstTxWarp>
            <a:spAutoFit/>
          </a:bodyPr>
          <a:lstStyle/>
          <a:p>
            <a:r>
              <a:rPr lang="ja-JP" altLang="en-US" sz="1400" dirty="0">
                <a:latin typeface="+mn-ea"/>
                <a:cs typeface="ＭＳ Ｐゴシック" pitchFamily="-111" charset="-128"/>
              </a:rPr>
              <a:t>皮膚障害</a:t>
            </a:r>
          </a:p>
        </p:txBody>
      </p:sp>
      <p:sp>
        <p:nvSpPr>
          <p:cNvPr id="11" name="Text Box 9">
            <a:extLst>
              <a:ext uri="{FF2B5EF4-FFF2-40B4-BE49-F238E27FC236}">
                <a16:creationId xmlns:a16="http://schemas.microsoft.com/office/drawing/2014/main" id="{7F4E6C2E-0B5B-DE47-AD60-16111EC8ECB6}"/>
              </a:ext>
            </a:extLst>
          </p:cNvPr>
          <p:cNvSpPr txBox="1">
            <a:spLocks noChangeArrowheads="1"/>
          </p:cNvSpPr>
          <p:nvPr/>
        </p:nvSpPr>
        <p:spPr bwMode="auto">
          <a:xfrm>
            <a:off x="4391819" y="4217720"/>
            <a:ext cx="1084262" cy="307777"/>
          </a:xfrm>
          <a:prstGeom prst="rect">
            <a:avLst/>
          </a:prstGeom>
          <a:noFill/>
          <a:ln w="9525">
            <a:noFill/>
            <a:miter lim="800000"/>
            <a:headEnd/>
            <a:tailEnd/>
          </a:ln>
        </p:spPr>
        <p:txBody>
          <a:bodyPr>
            <a:prstTxWarp prst="textNoShape">
              <a:avLst/>
            </a:prstTxWarp>
            <a:spAutoFit/>
          </a:bodyPr>
          <a:lstStyle/>
          <a:p>
            <a:r>
              <a:rPr lang="ja-JP" altLang="en-US" sz="1400" dirty="0">
                <a:latin typeface="+mn-ea"/>
                <a:cs typeface="ＭＳ Ｐゴシック" pitchFamily="-111" charset="-128"/>
              </a:rPr>
              <a:t>脱毛</a:t>
            </a:r>
          </a:p>
        </p:txBody>
      </p:sp>
      <p:sp>
        <p:nvSpPr>
          <p:cNvPr id="12" name="Text Box 10">
            <a:extLst>
              <a:ext uri="{FF2B5EF4-FFF2-40B4-BE49-F238E27FC236}">
                <a16:creationId xmlns:a16="http://schemas.microsoft.com/office/drawing/2014/main" id="{60A793CA-01B5-B840-9484-0372A37F2E4E}"/>
              </a:ext>
            </a:extLst>
          </p:cNvPr>
          <p:cNvSpPr txBox="1">
            <a:spLocks noChangeArrowheads="1"/>
          </p:cNvSpPr>
          <p:nvPr/>
        </p:nvSpPr>
        <p:spPr bwMode="auto">
          <a:xfrm>
            <a:off x="4392267" y="4446073"/>
            <a:ext cx="1828800" cy="307777"/>
          </a:xfrm>
          <a:prstGeom prst="rect">
            <a:avLst/>
          </a:prstGeom>
          <a:noFill/>
          <a:ln w="9525">
            <a:noFill/>
            <a:miter lim="800000"/>
            <a:headEnd/>
            <a:tailEnd/>
          </a:ln>
        </p:spPr>
        <p:txBody>
          <a:bodyPr>
            <a:prstTxWarp prst="textNoShape">
              <a:avLst/>
            </a:prstTxWarp>
            <a:spAutoFit/>
          </a:bodyPr>
          <a:lstStyle/>
          <a:p>
            <a:r>
              <a:rPr lang="ja-JP" altLang="en-US" sz="1400" dirty="0">
                <a:latin typeface="+mn-ea"/>
                <a:cs typeface="ＭＳ Ｐゴシック" pitchFamily="-111" charset="-128"/>
              </a:rPr>
              <a:t>不妊など</a:t>
            </a:r>
          </a:p>
        </p:txBody>
      </p:sp>
      <p:sp>
        <p:nvSpPr>
          <p:cNvPr id="13" name="Text Box 11">
            <a:extLst>
              <a:ext uri="{FF2B5EF4-FFF2-40B4-BE49-F238E27FC236}">
                <a16:creationId xmlns:a16="http://schemas.microsoft.com/office/drawing/2014/main" id="{0AA3BA7B-9B04-6A4B-BAF9-54A550F2DFD7}"/>
              </a:ext>
            </a:extLst>
          </p:cNvPr>
          <p:cNvSpPr txBox="1">
            <a:spLocks noChangeArrowheads="1"/>
          </p:cNvSpPr>
          <p:nvPr/>
        </p:nvSpPr>
        <p:spPr bwMode="auto">
          <a:xfrm>
            <a:off x="4391652" y="4674425"/>
            <a:ext cx="1501775" cy="307777"/>
          </a:xfrm>
          <a:prstGeom prst="rect">
            <a:avLst/>
          </a:prstGeom>
          <a:noFill/>
          <a:ln w="9525">
            <a:noFill/>
            <a:miter lim="800000"/>
            <a:headEnd/>
            <a:tailEnd/>
          </a:ln>
        </p:spPr>
        <p:txBody>
          <a:bodyPr>
            <a:prstTxWarp prst="textNoShape">
              <a:avLst/>
            </a:prstTxWarp>
            <a:spAutoFit/>
          </a:bodyPr>
          <a:lstStyle/>
          <a:p>
            <a:r>
              <a:rPr lang="ja-JP" altLang="en-US" sz="1400" dirty="0">
                <a:latin typeface="+mn-ea"/>
                <a:cs typeface="ＭＳ Ｐゴシック" pitchFamily="-111" charset="-128"/>
              </a:rPr>
              <a:t>白内障</a:t>
            </a:r>
          </a:p>
        </p:txBody>
      </p:sp>
      <p:sp>
        <p:nvSpPr>
          <p:cNvPr id="14" name="Text Box 12">
            <a:extLst>
              <a:ext uri="{FF2B5EF4-FFF2-40B4-BE49-F238E27FC236}">
                <a16:creationId xmlns:a16="http://schemas.microsoft.com/office/drawing/2014/main" id="{A54BF09C-F091-E640-828D-6CA5E4C88081}"/>
              </a:ext>
            </a:extLst>
          </p:cNvPr>
          <p:cNvSpPr txBox="1">
            <a:spLocks noChangeArrowheads="1"/>
          </p:cNvSpPr>
          <p:nvPr/>
        </p:nvSpPr>
        <p:spPr bwMode="auto">
          <a:xfrm>
            <a:off x="4391652" y="5065242"/>
            <a:ext cx="1065212" cy="307777"/>
          </a:xfrm>
          <a:prstGeom prst="rect">
            <a:avLst/>
          </a:prstGeom>
          <a:noFill/>
          <a:ln w="9525">
            <a:noFill/>
            <a:miter lim="800000"/>
            <a:headEnd/>
            <a:tailEnd/>
          </a:ln>
        </p:spPr>
        <p:txBody>
          <a:bodyPr>
            <a:prstTxWarp prst="textNoShape">
              <a:avLst/>
            </a:prstTxWarp>
            <a:spAutoFit/>
          </a:bodyPr>
          <a:lstStyle/>
          <a:p>
            <a:r>
              <a:rPr lang="ja-JP" altLang="en-US" sz="1400" dirty="0">
                <a:latin typeface="+mn-ea"/>
                <a:cs typeface="ＭＳ Ｐゴシック" pitchFamily="-111" charset="-128"/>
              </a:rPr>
              <a:t>悪性腫瘍</a:t>
            </a:r>
          </a:p>
        </p:txBody>
      </p:sp>
      <p:sp>
        <p:nvSpPr>
          <p:cNvPr id="16" name="Text Box 14">
            <a:extLst>
              <a:ext uri="{FF2B5EF4-FFF2-40B4-BE49-F238E27FC236}">
                <a16:creationId xmlns:a16="http://schemas.microsoft.com/office/drawing/2014/main" id="{6A3BEF45-A471-814F-B8CA-7F38BAD10543}"/>
              </a:ext>
            </a:extLst>
          </p:cNvPr>
          <p:cNvSpPr txBox="1">
            <a:spLocks noChangeArrowheads="1"/>
          </p:cNvSpPr>
          <p:nvPr/>
        </p:nvSpPr>
        <p:spPr bwMode="auto">
          <a:xfrm>
            <a:off x="4151366" y="5715979"/>
            <a:ext cx="3622104" cy="307777"/>
          </a:xfrm>
          <a:prstGeom prst="rect">
            <a:avLst/>
          </a:prstGeom>
          <a:noFill/>
          <a:ln w="9525">
            <a:noFill/>
            <a:miter lim="800000"/>
            <a:headEnd/>
            <a:tailEnd/>
          </a:ln>
        </p:spPr>
        <p:txBody>
          <a:bodyPr wrap="square">
            <a:prstTxWarp prst="textNoShape">
              <a:avLst/>
            </a:prstTxWarp>
            <a:spAutoFit/>
          </a:bodyPr>
          <a:lstStyle/>
          <a:p>
            <a:r>
              <a:rPr lang="ja-JP" altLang="en-US" sz="1400" dirty="0">
                <a:latin typeface="+mn-ea"/>
                <a:cs typeface="ＭＳ Ｐゴシック" pitchFamily="-111" charset="-128"/>
              </a:rPr>
              <a:t>遺伝病（ヒトでは観察されていない）</a:t>
            </a:r>
          </a:p>
        </p:txBody>
      </p:sp>
      <p:sp>
        <p:nvSpPr>
          <p:cNvPr id="17" name="Text Box 15">
            <a:extLst>
              <a:ext uri="{FF2B5EF4-FFF2-40B4-BE49-F238E27FC236}">
                <a16:creationId xmlns:a16="http://schemas.microsoft.com/office/drawing/2014/main" id="{17A051C1-CD92-4C42-A809-27BE04D31D2C}"/>
              </a:ext>
            </a:extLst>
          </p:cNvPr>
          <p:cNvSpPr txBox="1">
            <a:spLocks noChangeArrowheads="1"/>
          </p:cNvSpPr>
          <p:nvPr/>
        </p:nvSpPr>
        <p:spPr bwMode="auto">
          <a:xfrm>
            <a:off x="6468174" y="3960067"/>
            <a:ext cx="1228501" cy="307777"/>
          </a:xfrm>
          <a:prstGeom prst="rect">
            <a:avLst/>
          </a:prstGeom>
          <a:noFill/>
          <a:ln w="9525">
            <a:noFill/>
            <a:miter lim="800000"/>
            <a:headEnd/>
            <a:tailEnd/>
          </a:ln>
        </p:spPr>
        <p:txBody>
          <a:bodyPr wrap="square">
            <a:prstTxWarp prst="textNoShape">
              <a:avLst/>
            </a:prstTxWarp>
            <a:spAutoFit/>
          </a:bodyPr>
          <a:lstStyle/>
          <a:p>
            <a:r>
              <a:rPr lang="ja-JP" altLang="en-US" sz="1400" dirty="0">
                <a:latin typeface="+mn-ea"/>
                <a:cs typeface="ＭＳ Ｐゴシック" pitchFamily="-111" charset="-128"/>
              </a:rPr>
              <a:t>消化管障害</a:t>
            </a:r>
          </a:p>
        </p:txBody>
      </p:sp>
      <p:sp>
        <p:nvSpPr>
          <p:cNvPr id="18" name="Text Box 16">
            <a:extLst>
              <a:ext uri="{FF2B5EF4-FFF2-40B4-BE49-F238E27FC236}">
                <a16:creationId xmlns:a16="http://schemas.microsoft.com/office/drawing/2014/main" id="{7CE2814D-7C17-6340-9E70-FAA582909EB4}"/>
              </a:ext>
            </a:extLst>
          </p:cNvPr>
          <p:cNvSpPr txBox="1">
            <a:spLocks noChangeArrowheads="1"/>
          </p:cNvSpPr>
          <p:nvPr/>
        </p:nvSpPr>
        <p:spPr bwMode="auto">
          <a:xfrm>
            <a:off x="6468174" y="4253273"/>
            <a:ext cx="1221401" cy="307777"/>
          </a:xfrm>
          <a:prstGeom prst="rect">
            <a:avLst/>
          </a:prstGeom>
          <a:noFill/>
          <a:ln w="9525">
            <a:noFill/>
            <a:miter lim="800000"/>
            <a:headEnd/>
            <a:tailEnd/>
          </a:ln>
        </p:spPr>
        <p:txBody>
          <a:bodyPr wrap="square">
            <a:prstTxWarp prst="textNoShape">
              <a:avLst/>
            </a:prstTxWarp>
            <a:spAutoFit/>
          </a:bodyPr>
          <a:lstStyle/>
          <a:p>
            <a:r>
              <a:rPr lang="ja-JP" altLang="en-US" sz="1400" dirty="0">
                <a:latin typeface="+mn-ea"/>
                <a:cs typeface="ＭＳ Ｐゴシック" pitchFamily="-111" charset="-128"/>
              </a:rPr>
              <a:t>神経障害</a:t>
            </a:r>
          </a:p>
        </p:txBody>
      </p:sp>
      <p:cxnSp>
        <p:nvCxnSpPr>
          <p:cNvPr id="19" name="AutoShape 18">
            <a:extLst>
              <a:ext uri="{FF2B5EF4-FFF2-40B4-BE49-F238E27FC236}">
                <a16:creationId xmlns:a16="http://schemas.microsoft.com/office/drawing/2014/main" id="{FFECD544-C15A-A146-8868-37BEDAD41EF7}"/>
              </a:ext>
            </a:extLst>
          </p:cNvPr>
          <p:cNvCxnSpPr>
            <a:cxnSpLocks noChangeShapeType="1"/>
            <a:stCxn id="31" idx="3"/>
            <a:endCxn id="7" idx="1"/>
          </p:cNvCxnSpPr>
          <p:nvPr/>
        </p:nvCxnSpPr>
        <p:spPr bwMode="auto">
          <a:xfrm flipV="1">
            <a:off x="2412497" y="4284046"/>
            <a:ext cx="348592" cy="271572"/>
          </a:xfrm>
          <a:prstGeom prst="bentConnector3">
            <a:avLst>
              <a:gd name="adj1" fmla="val 50000"/>
            </a:avLst>
          </a:prstGeom>
          <a:noFill/>
          <a:ln w="38100" cmpd="sng">
            <a:solidFill>
              <a:schemeClr val="tx1"/>
            </a:solidFill>
            <a:miter lim="800000"/>
            <a:headEnd/>
            <a:tailEnd/>
          </a:ln>
        </p:spPr>
      </p:cxnSp>
      <p:cxnSp>
        <p:nvCxnSpPr>
          <p:cNvPr id="20" name="AutoShape 19">
            <a:extLst>
              <a:ext uri="{FF2B5EF4-FFF2-40B4-BE49-F238E27FC236}">
                <a16:creationId xmlns:a16="http://schemas.microsoft.com/office/drawing/2014/main" id="{4BF9FEBC-5662-A64D-966D-BB60D2CCA7EC}"/>
              </a:ext>
            </a:extLst>
          </p:cNvPr>
          <p:cNvCxnSpPr>
            <a:cxnSpLocks noChangeShapeType="1"/>
            <a:stCxn id="31" idx="3"/>
            <a:endCxn id="8" idx="1"/>
          </p:cNvCxnSpPr>
          <p:nvPr/>
        </p:nvCxnSpPr>
        <p:spPr bwMode="auto">
          <a:xfrm>
            <a:off x="2412498" y="4555619"/>
            <a:ext cx="368367" cy="440735"/>
          </a:xfrm>
          <a:prstGeom prst="bentConnector3">
            <a:avLst>
              <a:gd name="adj1" fmla="val 50000"/>
            </a:avLst>
          </a:prstGeom>
          <a:noFill/>
          <a:ln w="38100" cmpd="sng">
            <a:solidFill>
              <a:schemeClr val="tx1"/>
            </a:solidFill>
            <a:miter lim="800000"/>
            <a:headEnd/>
            <a:tailEnd/>
          </a:ln>
        </p:spPr>
      </p:cxnSp>
      <p:cxnSp>
        <p:nvCxnSpPr>
          <p:cNvPr id="21" name="AutoShape 22">
            <a:extLst>
              <a:ext uri="{FF2B5EF4-FFF2-40B4-BE49-F238E27FC236}">
                <a16:creationId xmlns:a16="http://schemas.microsoft.com/office/drawing/2014/main" id="{745F86E2-75BB-E545-A658-2CDBAC0EC42F}"/>
              </a:ext>
            </a:extLst>
          </p:cNvPr>
          <p:cNvCxnSpPr>
            <a:cxnSpLocks noChangeShapeType="1"/>
            <a:stCxn id="7" idx="3"/>
            <a:endCxn id="12" idx="1"/>
          </p:cNvCxnSpPr>
          <p:nvPr/>
        </p:nvCxnSpPr>
        <p:spPr bwMode="auto">
          <a:xfrm>
            <a:off x="3736011" y="4284047"/>
            <a:ext cx="656256" cy="315915"/>
          </a:xfrm>
          <a:prstGeom prst="bentConnector3">
            <a:avLst>
              <a:gd name="adj1" fmla="val 50000"/>
            </a:avLst>
          </a:prstGeom>
          <a:noFill/>
          <a:ln w="38100" cmpd="sng">
            <a:solidFill>
              <a:schemeClr val="tx1"/>
            </a:solidFill>
            <a:miter lim="800000"/>
            <a:headEnd/>
            <a:tailEnd/>
          </a:ln>
        </p:spPr>
      </p:cxnSp>
      <p:cxnSp>
        <p:nvCxnSpPr>
          <p:cNvPr id="22" name="AutoShape 23">
            <a:extLst>
              <a:ext uri="{FF2B5EF4-FFF2-40B4-BE49-F238E27FC236}">
                <a16:creationId xmlns:a16="http://schemas.microsoft.com/office/drawing/2014/main" id="{432FC447-0AB7-9641-BC7D-D5CD61D6DE37}"/>
              </a:ext>
            </a:extLst>
          </p:cNvPr>
          <p:cNvCxnSpPr>
            <a:cxnSpLocks noChangeShapeType="1"/>
            <a:stCxn id="7" idx="3"/>
            <a:endCxn id="10" idx="1"/>
          </p:cNvCxnSpPr>
          <p:nvPr/>
        </p:nvCxnSpPr>
        <p:spPr bwMode="auto">
          <a:xfrm flipV="1">
            <a:off x="3736011" y="4143256"/>
            <a:ext cx="655810" cy="140791"/>
          </a:xfrm>
          <a:prstGeom prst="bentConnector3">
            <a:avLst>
              <a:gd name="adj1" fmla="val 50000"/>
            </a:avLst>
          </a:prstGeom>
          <a:noFill/>
          <a:ln w="38100" cmpd="sng">
            <a:solidFill>
              <a:schemeClr val="tx1"/>
            </a:solidFill>
            <a:miter lim="800000"/>
            <a:headEnd/>
            <a:tailEnd/>
          </a:ln>
        </p:spPr>
      </p:cxnSp>
      <p:cxnSp>
        <p:nvCxnSpPr>
          <p:cNvPr id="23" name="AutoShape 24">
            <a:extLst>
              <a:ext uri="{FF2B5EF4-FFF2-40B4-BE49-F238E27FC236}">
                <a16:creationId xmlns:a16="http://schemas.microsoft.com/office/drawing/2014/main" id="{6A6E2F35-CA45-D94E-899F-1C9065B214C1}"/>
              </a:ext>
            </a:extLst>
          </p:cNvPr>
          <p:cNvCxnSpPr>
            <a:cxnSpLocks noChangeShapeType="1"/>
            <a:stCxn id="7" idx="3"/>
            <a:endCxn id="11" idx="1"/>
          </p:cNvCxnSpPr>
          <p:nvPr/>
        </p:nvCxnSpPr>
        <p:spPr bwMode="auto">
          <a:xfrm>
            <a:off x="3736011" y="4284047"/>
            <a:ext cx="655808" cy="87562"/>
          </a:xfrm>
          <a:prstGeom prst="bentConnector3">
            <a:avLst>
              <a:gd name="adj1" fmla="val 50000"/>
            </a:avLst>
          </a:prstGeom>
          <a:noFill/>
          <a:ln w="38100" cmpd="sng">
            <a:solidFill>
              <a:schemeClr val="tx1"/>
            </a:solidFill>
            <a:miter lim="800000"/>
            <a:headEnd/>
            <a:tailEnd/>
          </a:ln>
        </p:spPr>
      </p:cxnSp>
      <p:cxnSp>
        <p:nvCxnSpPr>
          <p:cNvPr id="25" name="AutoShape 26">
            <a:extLst>
              <a:ext uri="{FF2B5EF4-FFF2-40B4-BE49-F238E27FC236}">
                <a16:creationId xmlns:a16="http://schemas.microsoft.com/office/drawing/2014/main" id="{16B0E1BD-A1A8-9F47-B9DE-174CDA3C348E}"/>
              </a:ext>
            </a:extLst>
          </p:cNvPr>
          <p:cNvCxnSpPr>
            <a:cxnSpLocks noChangeShapeType="1"/>
            <a:stCxn id="8" idx="3"/>
            <a:endCxn id="13" idx="1"/>
          </p:cNvCxnSpPr>
          <p:nvPr/>
        </p:nvCxnSpPr>
        <p:spPr bwMode="auto">
          <a:xfrm flipV="1">
            <a:off x="3736006" y="4827970"/>
            <a:ext cx="655648" cy="167879"/>
          </a:xfrm>
          <a:prstGeom prst="bentConnector3">
            <a:avLst>
              <a:gd name="adj1" fmla="val 50000"/>
            </a:avLst>
          </a:prstGeom>
          <a:noFill/>
          <a:ln w="38100" cmpd="sng">
            <a:solidFill>
              <a:schemeClr val="tx1"/>
            </a:solidFill>
            <a:miter lim="800000"/>
            <a:headEnd/>
            <a:tailEnd/>
          </a:ln>
        </p:spPr>
      </p:cxnSp>
      <p:sp>
        <p:nvSpPr>
          <p:cNvPr id="27" name="Text Box 31">
            <a:extLst>
              <a:ext uri="{FF2B5EF4-FFF2-40B4-BE49-F238E27FC236}">
                <a16:creationId xmlns:a16="http://schemas.microsoft.com/office/drawing/2014/main" id="{CD55B056-87B1-8E4A-82E4-55D6EAFE8388}"/>
              </a:ext>
            </a:extLst>
          </p:cNvPr>
          <p:cNvSpPr txBox="1">
            <a:spLocks noChangeArrowheads="1"/>
          </p:cNvSpPr>
          <p:nvPr/>
        </p:nvSpPr>
        <p:spPr bwMode="auto">
          <a:xfrm>
            <a:off x="7836919" y="3398431"/>
            <a:ext cx="615553" cy="139904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eaVert" wrap="square">
            <a:prstTxWarp prst="textNoShape">
              <a:avLst/>
            </a:prstTxWarp>
            <a:spAutoFit/>
          </a:bodyPr>
          <a:lstStyle/>
          <a:p>
            <a:pPr algn="ctr"/>
            <a:r>
              <a:rPr lang="ja-JP" altLang="en-US" sz="1400" dirty="0">
                <a:solidFill>
                  <a:srgbClr val="000000"/>
                </a:solidFill>
                <a:latin typeface="+mn-ea"/>
                <a:cs typeface="ＭＳ Ｐゴシック" pitchFamily="-111" charset="-128"/>
              </a:rPr>
              <a:t>組織反応</a:t>
            </a:r>
            <a:endParaRPr lang="en-US" altLang="ja-JP" sz="1400" dirty="0">
              <a:solidFill>
                <a:srgbClr val="000000"/>
              </a:solidFill>
              <a:latin typeface="+mn-ea"/>
              <a:cs typeface="ＭＳ Ｐゴシック" pitchFamily="-111" charset="-128"/>
            </a:endParaRPr>
          </a:p>
          <a:p>
            <a:pPr algn="ctr"/>
            <a:r>
              <a:rPr lang="ja-JP" altLang="en-US" sz="1400" dirty="0">
                <a:solidFill>
                  <a:srgbClr val="000000"/>
                </a:solidFill>
                <a:latin typeface="+mn-ea"/>
                <a:cs typeface="ＭＳ Ｐゴシック" pitchFamily="-111" charset="-128"/>
              </a:rPr>
              <a:t>（確定的影響）</a:t>
            </a:r>
          </a:p>
        </p:txBody>
      </p:sp>
      <p:sp>
        <p:nvSpPr>
          <p:cNvPr id="28" name="Text Box 32">
            <a:extLst>
              <a:ext uri="{FF2B5EF4-FFF2-40B4-BE49-F238E27FC236}">
                <a16:creationId xmlns:a16="http://schemas.microsoft.com/office/drawing/2014/main" id="{9FAFD15E-FFA1-FB4D-908C-4BAB4C4E9F51}"/>
              </a:ext>
            </a:extLst>
          </p:cNvPr>
          <p:cNvSpPr txBox="1">
            <a:spLocks noChangeArrowheads="1"/>
          </p:cNvSpPr>
          <p:nvPr/>
        </p:nvSpPr>
        <p:spPr bwMode="auto">
          <a:xfrm>
            <a:off x="7959374" y="5049854"/>
            <a:ext cx="400110" cy="116147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eaVert" wrap="square">
            <a:prstTxWarp prst="textNoShape">
              <a:avLst/>
            </a:prstTxWarp>
            <a:spAutoFit/>
          </a:bodyPr>
          <a:lstStyle/>
          <a:p>
            <a:pPr algn="ctr"/>
            <a:r>
              <a:rPr lang="ja-JP" altLang="en-US" sz="1400" dirty="0">
                <a:solidFill>
                  <a:srgbClr val="000000"/>
                </a:solidFill>
                <a:latin typeface="+mn-ea"/>
                <a:cs typeface="ＭＳ Ｐゴシック" pitchFamily="-111" charset="-128"/>
              </a:rPr>
              <a:t>確率的影響</a:t>
            </a:r>
          </a:p>
        </p:txBody>
      </p:sp>
      <p:sp>
        <p:nvSpPr>
          <p:cNvPr id="29" name="AutoShape 33">
            <a:extLst>
              <a:ext uri="{FF2B5EF4-FFF2-40B4-BE49-F238E27FC236}">
                <a16:creationId xmlns:a16="http://schemas.microsoft.com/office/drawing/2014/main" id="{416E86D6-6678-CC4C-A974-72CB9B0962E3}"/>
              </a:ext>
            </a:extLst>
          </p:cNvPr>
          <p:cNvSpPr>
            <a:spLocks/>
          </p:cNvSpPr>
          <p:nvPr/>
        </p:nvSpPr>
        <p:spPr bwMode="auto">
          <a:xfrm>
            <a:off x="7712970" y="3151354"/>
            <a:ext cx="119499" cy="1659528"/>
          </a:xfrm>
          <a:prstGeom prst="rightBrace">
            <a:avLst>
              <a:gd name="adj1" fmla="val 126543"/>
              <a:gd name="adj2" fmla="val 50000"/>
            </a:avLst>
          </a:prstGeom>
          <a:noFill/>
          <a:ln w="57150">
            <a:solidFill>
              <a:schemeClr val="tx1"/>
            </a:solidFill>
            <a:round/>
            <a:headEnd/>
            <a:tailEnd/>
          </a:ln>
        </p:spPr>
        <p:txBody>
          <a:bodyPr wrap="none" anchor="ctr">
            <a:prstTxWarp prst="textNoShape">
              <a:avLst/>
            </a:prstTxWarp>
          </a:bodyPr>
          <a:lstStyle/>
          <a:p>
            <a:endParaRPr lang="ja-JP" altLang="en-US" sz="1400">
              <a:latin typeface="+mn-ea"/>
              <a:cs typeface="ＭＳ Ｐゴシック" pitchFamily="-111" charset="-128"/>
            </a:endParaRPr>
          </a:p>
        </p:txBody>
      </p:sp>
      <p:sp>
        <p:nvSpPr>
          <p:cNvPr id="30" name="AutoShape 34">
            <a:extLst>
              <a:ext uri="{FF2B5EF4-FFF2-40B4-BE49-F238E27FC236}">
                <a16:creationId xmlns:a16="http://schemas.microsoft.com/office/drawing/2014/main" id="{7E73C425-6F2B-BD4B-B74C-72CC33956D04}"/>
              </a:ext>
            </a:extLst>
          </p:cNvPr>
          <p:cNvSpPr>
            <a:spLocks/>
          </p:cNvSpPr>
          <p:nvPr/>
        </p:nvSpPr>
        <p:spPr bwMode="auto">
          <a:xfrm>
            <a:off x="7712970" y="5040513"/>
            <a:ext cx="133079" cy="1055341"/>
          </a:xfrm>
          <a:prstGeom prst="rightBrace">
            <a:avLst>
              <a:gd name="adj1" fmla="val 83333"/>
              <a:gd name="adj2" fmla="val 50000"/>
            </a:avLst>
          </a:prstGeom>
          <a:noFill/>
          <a:ln w="57150">
            <a:solidFill>
              <a:schemeClr val="tx1"/>
            </a:solidFill>
            <a:round/>
            <a:headEnd/>
            <a:tailEnd/>
          </a:ln>
        </p:spPr>
        <p:txBody>
          <a:bodyPr wrap="none" anchor="ctr">
            <a:prstTxWarp prst="textNoShape">
              <a:avLst/>
            </a:prstTxWarp>
          </a:bodyPr>
          <a:lstStyle/>
          <a:p>
            <a:endParaRPr lang="ja-JP" altLang="en-US" sz="1400">
              <a:latin typeface="+mn-ea"/>
              <a:cs typeface="ＭＳ Ｐゴシック" pitchFamily="-111" charset="-128"/>
            </a:endParaRPr>
          </a:p>
        </p:txBody>
      </p:sp>
      <p:sp>
        <p:nvSpPr>
          <p:cNvPr id="31" name="Text Box 38">
            <a:extLst>
              <a:ext uri="{FF2B5EF4-FFF2-40B4-BE49-F238E27FC236}">
                <a16:creationId xmlns:a16="http://schemas.microsoft.com/office/drawing/2014/main" id="{54D27F36-89BF-304B-8104-1767BAD4FC70}"/>
              </a:ext>
            </a:extLst>
          </p:cNvPr>
          <p:cNvSpPr txBox="1">
            <a:spLocks noChangeArrowheads="1"/>
          </p:cNvSpPr>
          <p:nvPr/>
        </p:nvSpPr>
        <p:spPr bwMode="auto">
          <a:xfrm>
            <a:off x="1150613" y="4313757"/>
            <a:ext cx="1261884" cy="483722"/>
          </a:xfrm>
          <a:prstGeom prst="rect">
            <a:avLst/>
          </a:prstGeom>
          <a:solidFill>
            <a:srgbClr val="CCFFCC"/>
          </a:solidFill>
          <a:ln w="28575">
            <a:solidFill>
              <a:schemeClr val="accent1"/>
            </a:solidFill>
            <a:miter lim="800000"/>
            <a:headEnd/>
            <a:tailEnd/>
          </a:ln>
        </p:spPr>
        <p:txBody>
          <a:bodyPr wrap="none">
            <a:prstTxWarp prst="textNoShape">
              <a:avLst/>
            </a:prstTxWarp>
            <a:spAutoFit/>
          </a:bodyPr>
          <a:lstStyle/>
          <a:p>
            <a:pPr>
              <a:lnSpc>
                <a:spcPct val="90000"/>
              </a:lnSpc>
            </a:pPr>
            <a:r>
              <a:rPr lang="ja-JP" altLang="en-US" sz="1400" dirty="0">
                <a:solidFill>
                  <a:srgbClr val="000000"/>
                </a:solidFill>
                <a:latin typeface="+mn-ea"/>
                <a:cs typeface="ＭＳ Ｐゴシック" pitchFamily="-111" charset="-128"/>
              </a:rPr>
              <a:t>身体的影響</a:t>
            </a:r>
          </a:p>
          <a:p>
            <a:pPr>
              <a:lnSpc>
                <a:spcPct val="90000"/>
              </a:lnSpc>
            </a:pPr>
            <a:r>
              <a:rPr lang="ja-JP" altLang="en-US" sz="1400" dirty="0">
                <a:solidFill>
                  <a:srgbClr val="000000"/>
                </a:solidFill>
                <a:latin typeface="+mn-ea"/>
                <a:cs typeface="ＭＳ Ｐゴシック" pitchFamily="-111" charset="-128"/>
              </a:rPr>
              <a:t>（本人のみ）</a:t>
            </a:r>
          </a:p>
        </p:txBody>
      </p:sp>
      <p:sp>
        <p:nvSpPr>
          <p:cNvPr id="32" name="Text Box 39">
            <a:extLst>
              <a:ext uri="{FF2B5EF4-FFF2-40B4-BE49-F238E27FC236}">
                <a16:creationId xmlns:a16="http://schemas.microsoft.com/office/drawing/2014/main" id="{6505B380-9243-DD44-9B39-13FCF25F241E}"/>
              </a:ext>
            </a:extLst>
          </p:cNvPr>
          <p:cNvSpPr txBox="1">
            <a:spLocks noChangeArrowheads="1"/>
          </p:cNvSpPr>
          <p:nvPr/>
        </p:nvSpPr>
        <p:spPr bwMode="auto">
          <a:xfrm>
            <a:off x="1144090" y="5718064"/>
            <a:ext cx="1371600" cy="307777"/>
          </a:xfrm>
          <a:prstGeom prst="rect">
            <a:avLst/>
          </a:prstGeom>
          <a:solidFill>
            <a:srgbClr val="CCFFCC"/>
          </a:solidFill>
          <a:ln w="28575">
            <a:solidFill>
              <a:schemeClr val="accent1"/>
            </a:solidFill>
            <a:miter lim="800000"/>
            <a:headEnd/>
            <a:tailEnd/>
          </a:ln>
        </p:spPr>
        <p:txBody>
          <a:bodyPr wrap="square">
            <a:prstTxWarp prst="textNoShape">
              <a:avLst/>
            </a:prstTxWarp>
            <a:spAutoFit/>
          </a:bodyPr>
          <a:lstStyle/>
          <a:p>
            <a:pPr algn="ctr"/>
            <a:r>
              <a:rPr lang="ja-JP" altLang="en-US" sz="1400">
                <a:solidFill>
                  <a:srgbClr val="000000"/>
                </a:solidFill>
                <a:latin typeface="+mn-ea"/>
                <a:cs typeface="ＭＳ Ｐゴシック" pitchFamily="-111" charset="-128"/>
              </a:rPr>
              <a:t>遺伝的影響</a:t>
            </a:r>
          </a:p>
        </p:txBody>
      </p:sp>
      <p:cxnSp>
        <p:nvCxnSpPr>
          <p:cNvPr id="33" name="AutoShape 23">
            <a:extLst>
              <a:ext uri="{FF2B5EF4-FFF2-40B4-BE49-F238E27FC236}">
                <a16:creationId xmlns:a16="http://schemas.microsoft.com/office/drawing/2014/main" id="{F26BBEA0-4BFB-4846-8B6B-FA753897B8CA}"/>
              </a:ext>
            </a:extLst>
          </p:cNvPr>
          <p:cNvCxnSpPr>
            <a:cxnSpLocks noChangeShapeType="1"/>
            <a:stCxn id="7" idx="3"/>
            <a:endCxn id="9" idx="1"/>
          </p:cNvCxnSpPr>
          <p:nvPr/>
        </p:nvCxnSpPr>
        <p:spPr bwMode="auto">
          <a:xfrm flipV="1">
            <a:off x="3736011" y="3914903"/>
            <a:ext cx="655641" cy="369144"/>
          </a:xfrm>
          <a:prstGeom prst="bentConnector3">
            <a:avLst>
              <a:gd name="adj1" fmla="val 50000"/>
            </a:avLst>
          </a:prstGeom>
          <a:noFill/>
          <a:ln w="38100" cmpd="sng">
            <a:solidFill>
              <a:schemeClr val="tx1"/>
            </a:solidFill>
            <a:miter lim="800000"/>
            <a:headEnd/>
            <a:tailEnd/>
          </a:ln>
        </p:spPr>
      </p:cxnSp>
      <p:sp>
        <p:nvSpPr>
          <p:cNvPr id="34" name="Line 37">
            <a:extLst>
              <a:ext uri="{FF2B5EF4-FFF2-40B4-BE49-F238E27FC236}">
                <a16:creationId xmlns:a16="http://schemas.microsoft.com/office/drawing/2014/main" id="{3BFEBB69-01D3-F34D-8F3B-982AF6248B2A}"/>
              </a:ext>
            </a:extLst>
          </p:cNvPr>
          <p:cNvSpPr>
            <a:spLocks noChangeShapeType="1"/>
          </p:cNvSpPr>
          <p:nvPr/>
        </p:nvSpPr>
        <p:spPr bwMode="auto">
          <a:xfrm flipH="1">
            <a:off x="4310986" y="4982455"/>
            <a:ext cx="3816423" cy="0"/>
          </a:xfrm>
          <a:prstGeom prst="line">
            <a:avLst/>
          </a:prstGeom>
          <a:noFill/>
          <a:ln w="38100">
            <a:solidFill>
              <a:schemeClr val="accent2"/>
            </a:solidFill>
            <a:prstDash val="dash"/>
            <a:round/>
            <a:headEnd/>
            <a:tailEnd/>
          </a:ln>
        </p:spPr>
        <p:txBody>
          <a:bodyPr>
            <a:prstTxWarp prst="textNoShape">
              <a:avLst/>
            </a:prstTxWarp>
          </a:bodyPr>
          <a:lstStyle/>
          <a:p>
            <a:endParaRPr lang="ja-JP" altLang="en-US" sz="1400">
              <a:solidFill>
                <a:srgbClr val="000000"/>
              </a:solidFill>
              <a:latin typeface="+mn-ea"/>
            </a:endParaRPr>
          </a:p>
        </p:txBody>
      </p:sp>
      <p:cxnSp>
        <p:nvCxnSpPr>
          <p:cNvPr id="35" name="カギ線コネクタ 34">
            <a:extLst>
              <a:ext uri="{FF2B5EF4-FFF2-40B4-BE49-F238E27FC236}">
                <a16:creationId xmlns:a16="http://schemas.microsoft.com/office/drawing/2014/main" id="{8B07CFA8-9F88-1E49-9A29-F78DE20C82A9}"/>
              </a:ext>
            </a:extLst>
          </p:cNvPr>
          <p:cNvCxnSpPr>
            <a:stCxn id="8" idx="3"/>
            <a:endCxn id="14" idx="1"/>
          </p:cNvCxnSpPr>
          <p:nvPr/>
        </p:nvCxnSpPr>
        <p:spPr>
          <a:xfrm>
            <a:off x="3736010" y="4996354"/>
            <a:ext cx="655642" cy="222777"/>
          </a:xfrm>
          <a:prstGeom prst="bentConnector3">
            <a:avLst>
              <a:gd name="adj1" fmla="val 50000"/>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Box 38">
            <a:extLst>
              <a:ext uri="{FF2B5EF4-FFF2-40B4-BE49-F238E27FC236}">
                <a16:creationId xmlns:a16="http://schemas.microsoft.com/office/drawing/2014/main" id="{4BAF1C12-4F86-E24A-9F5C-805437BF253E}"/>
              </a:ext>
            </a:extLst>
          </p:cNvPr>
          <p:cNvSpPr txBox="1">
            <a:spLocks noChangeArrowheads="1"/>
          </p:cNvSpPr>
          <p:nvPr/>
        </p:nvSpPr>
        <p:spPr bwMode="auto">
          <a:xfrm>
            <a:off x="1146817" y="3268053"/>
            <a:ext cx="1219200" cy="289823"/>
          </a:xfrm>
          <a:prstGeom prst="rect">
            <a:avLst/>
          </a:prstGeom>
          <a:solidFill>
            <a:srgbClr val="CCFFCC"/>
          </a:solidFill>
          <a:ln w="28575">
            <a:solidFill>
              <a:schemeClr val="accent1"/>
            </a:solidFill>
            <a:miter lim="800000"/>
            <a:headEnd/>
            <a:tailEnd/>
          </a:ln>
        </p:spPr>
        <p:txBody>
          <a:bodyPr wrap="square">
            <a:prstTxWarp prst="textNoShape">
              <a:avLst/>
            </a:prstTxWarp>
            <a:spAutoFit/>
          </a:bodyPr>
          <a:lstStyle/>
          <a:p>
            <a:pPr>
              <a:lnSpc>
                <a:spcPct val="90000"/>
              </a:lnSpc>
            </a:pPr>
            <a:r>
              <a:rPr lang="ja-JP" altLang="en-US" sz="1400" dirty="0">
                <a:solidFill>
                  <a:srgbClr val="000000"/>
                </a:solidFill>
                <a:latin typeface="+mn-ea"/>
                <a:cs typeface="ＭＳ Ｐゴシック" pitchFamily="-111" charset="-128"/>
              </a:rPr>
              <a:t>胎児の影響</a:t>
            </a:r>
          </a:p>
        </p:txBody>
      </p:sp>
      <p:sp>
        <p:nvSpPr>
          <p:cNvPr id="37" name="Text Box 7">
            <a:extLst>
              <a:ext uri="{FF2B5EF4-FFF2-40B4-BE49-F238E27FC236}">
                <a16:creationId xmlns:a16="http://schemas.microsoft.com/office/drawing/2014/main" id="{54543391-BC72-E847-A3D1-8D320419F49F}"/>
              </a:ext>
            </a:extLst>
          </p:cNvPr>
          <p:cNvSpPr txBox="1">
            <a:spLocks noChangeArrowheads="1"/>
          </p:cNvSpPr>
          <p:nvPr/>
        </p:nvSpPr>
        <p:spPr bwMode="auto">
          <a:xfrm>
            <a:off x="4343634" y="3261827"/>
            <a:ext cx="2016224" cy="307777"/>
          </a:xfrm>
          <a:prstGeom prst="rect">
            <a:avLst/>
          </a:prstGeom>
          <a:noFill/>
          <a:ln w="9525">
            <a:noFill/>
            <a:miter lim="800000"/>
            <a:headEnd/>
            <a:tailEnd/>
          </a:ln>
        </p:spPr>
        <p:txBody>
          <a:bodyPr wrap="square">
            <a:prstTxWarp prst="textNoShape">
              <a:avLst/>
            </a:prstTxWarp>
            <a:spAutoFit/>
          </a:bodyPr>
          <a:lstStyle/>
          <a:p>
            <a:r>
              <a:rPr lang="ja-JP" altLang="en-US" sz="1400" dirty="0">
                <a:latin typeface="+mn-ea"/>
                <a:cs typeface="ＭＳ Ｐゴシック" pitchFamily="-111" charset="-128"/>
              </a:rPr>
              <a:t>奇形、精神遅滞など</a:t>
            </a:r>
          </a:p>
        </p:txBody>
      </p:sp>
      <p:cxnSp>
        <p:nvCxnSpPr>
          <p:cNvPr id="39" name="直線コネクタ 38">
            <a:extLst>
              <a:ext uri="{FF2B5EF4-FFF2-40B4-BE49-F238E27FC236}">
                <a16:creationId xmlns:a16="http://schemas.microsoft.com/office/drawing/2014/main" id="{B859259D-7556-084A-AE8B-5CD6768EF0A1}"/>
              </a:ext>
            </a:extLst>
          </p:cNvPr>
          <p:cNvCxnSpPr>
            <a:stCxn id="36" idx="3"/>
            <a:endCxn id="37" idx="1"/>
          </p:cNvCxnSpPr>
          <p:nvPr/>
        </p:nvCxnSpPr>
        <p:spPr>
          <a:xfrm>
            <a:off x="2366017" y="3412965"/>
            <a:ext cx="1977617" cy="2751"/>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hape 49">
            <a:extLst>
              <a:ext uri="{FF2B5EF4-FFF2-40B4-BE49-F238E27FC236}">
                <a16:creationId xmlns:a16="http://schemas.microsoft.com/office/drawing/2014/main" id="{CA310065-95C2-0B4B-83B6-CF761982EDB6}"/>
              </a:ext>
            </a:extLst>
          </p:cNvPr>
          <p:cNvCxnSpPr>
            <a:stCxn id="5" idx="1"/>
            <a:endCxn id="9" idx="3"/>
          </p:cNvCxnSpPr>
          <p:nvPr/>
        </p:nvCxnSpPr>
        <p:spPr>
          <a:xfrm rot="10800000" flipV="1">
            <a:off x="6069986" y="3820749"/>
            <a:ext cx="398189" cy="94154"/>
          </a:xfrm>
          <a:prstGeom prst="bentConnector3">
            <a:avLst>
              <a:gd name="adj1" fmla="val 50000"/>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hape 49">
            <a:extLst>
              <a:ext uri="{FF2B5EF4-FFF2-40B4-BE49-F238E27FC236}">
                <a16:creationId xmlns:a16="http://schemas.microsoft.com/office/drawing/2014/main" id="{6F20683A-0A2B-9E42-BC87-9DD1866972AB}"/>
              </a:ext>
            </a:extLst>
          </p:cNvPr>
          <p:cNvCxnSpPr>
            <a:cxnSpLocks/>
            <a:stCxn id="18" idx="1"/>
            <a:endCxn id="9" idx="3"/>
          </p:cNvCxnSpPr>
          <p:nvPr/>
        </p:nvCxnSpPr>
        <p:spPr>
          <a:xfrm rot="10800000">
            <a:off x="6069986" y="3914904"/>
            <a:ext cx="398189" cy="492259"/>
          </a:xfrm>
          <a:prstGeom prst="bentConnector3">
            <a:avLst>
              <a:gd name="adj1" fmla="val 50000"/>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Shape 49">
            <a:extLst>
              <a:ext uri="{FF2B5EF4-FFF2-40B4-BE49-F238E27FC236}">
                <a16:creationId xmlns:a16="http://schemas.microsoft.com/office/drawing/2014/main" id="{399F3677-C883-F140-9530-514516611E91}"/>
              </a:ext>
            </a:extLst>
          </p:cNvPr>
          <p:cNvCxnSpPr>
            <a:cxnSpLocks/>
            <a:stCxn id="17" idx="1"/>
            <a:endCxn id="9" idx="3"/>
          </p:cNvCxnSpPr>
          <p:nvPr/>
        </p:nvCxnSpPr>
        <p:spPr>
          <a:xfrm rot="10800000">
            <a:off x="6069986" y="3914904"/>
            <a:ext cx="398189" cy="199053"/>
          </a:xfrm>
          <a:prstGeom prst="bentConnector3">
            <a:avLst>
              <a:gd name="adj1" fmla="val 50000"/>
            </a:avLst>
          </a:prstGeom>
          <a:ln w="38100" cap="flat" cmpd="sng" algn="ctr">
            <a:solidFill>
              <a:schemeClr val="tx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7548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2BCF7D-9717-AE44-9E26-68F097062438}"/>
              </a:ext>
            </a:extLst>
          </p:cNvPr>
          <p:cNvSpPr>
            <a:spLocks noGrp="1"/>
          </p:cNvSpPr>
          <p:nvPr>
            <p:ph type="title"/>
          </p:nvPr>
        </p:nvSpPr>
        <p:spPr/>
        <p:txBody>
          <a:bodyPr/>
          <a:lstStyle/>
          <a:p>
            <a:r>
              <a:rPr lang="ja-JP" altLang="en-US" dirty="0"/>
              <a:t>組織反応（確定的影響）</a:t>
            </a:r>
            <a:endParaRPr kumimoji="1" lang="ja-JP" altLang="en-US" dirty="0"/>
          </a:p>
        </p:txBody>
      </p:sp>
      <p:sp>
        <p:nvSpPr>
          <p:cNvPr id="3" name="スライド番号プレースホルダー 2">
            <a:extLst>
              <a:ext uri="{FF2B5EF4-FFF2-40B4-BE49-F238E27FC236}">
                <a16:creationId xmlns:a16="http://schemas.microsoft.com/office/drawing/2014/main" id="{E1DCB636-B75F-F44D-BAA3-66127A16FF27}"/>
              </a:ext>
            </a:extLst>
          </p:cNvPr>
          <p:cNvSpPr>
            <a:spLocks noGrp="1"/>
          </p:cNvSpPr>
          <p:nvPr>
            <p:ph type="sldNum" sz="quarter" idx="12"/>
          </p:nvPr>
        </p:nvSpPr>
        <p:spPr/>
        <p:txBody>
          <a:bodyPr/>
          <a:lstStyle/>
          <a:p>
            <a:fld id="{58DD1769-DAE9-6C4E-82F4-B62273FFA290}" type="slidenum">
              <a:rPr kumimoji="1" lang="ja-JP" altLang="en-US" smtClean="0"/>
              <a:t>9</a:t>
            </a:fld>
            <a:endParaRPr kumimoji="1" lang="ja-JP" altLang="en-US"/>
          </a:p>
        </p:txBody>
      </p:sp>
      <p:sp>
        <p:nvSpPr>
          <p:cNvPr id="24" name="Line 9">
            <a:extLst>
              <a:ext uri="{FF2B5EF4-FFF2-40B4-BE49-F238E27FC236}">
                <a16:creationId xmlns:a16="http://schemas.microsoft.com/office/drawing/2014/main" id="{F6D1D0B4-33C4-A547-B6FA-E667671A8E86}"/>
              </a:ext>
            </a:extLst>
          </p:cNvPr>
          <p:cNvSpPr>
            <a:spLocks noChangeShapeType="1"/>
          </p:cNvSpPr>
          <p:nvPr/>
        </p:nvSpPr>
        <p:spPr bwMode="auto">
          <a:xfrm flipH="1">
            <a:off x="988751" y="1277627"/>
            <a:ext cx="0" cy="2235201"/>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5" name="Line 10">
            <a:extLst>
              <a:ext uri="{FF2B5EF4-FFF2-40B4-BE49-F238E27FC236}">
                <a16:creationId xmlns:a16="http://schemas.microsoft.com/office/drawing/2014/main" id="{67D26670-6622-5D4B-A247-BA8750CC8013}"/>
              </a:ext>
            </a:extLst>
          </p:cNvPr>
          <p:cNvSpPr>
            <a:spLocks noChangeShapeType="1"/>
          </p:cNvSpPr>
          <p:nvPr/>
        </p:nvSpPr>
        <p:spPr bwMode="auto">
          <a:xfrm>
            <a:off x="1007138" y="3502666"/>
            <a:ext cx="3164812" cy="1016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6" name="Text Box 23">
            <a:extLst>
              <a:ext uri="{FF2B5EF4-FFF2-40B4-BE49-F238E27FC236}">
                <a16:creationId xmlns:a16="http://schemas.microsoft.com/office/drawing/2014/main" id="{BBC302E3-F328-9041-BF77-8A284A847A1D}"/>
              </a:ext>
            </a:extLst>
          </p:cNvPr>
          <p:cNvSpPr txBox="1">
            <a:spLocks noChangeArrowheads="1"/>
          </p:cNvSpPr>
          <p:nvPr/>
        </p:nvSpPr>
        <p:spPr bwMode="auto">
          <a:xfrm>
            <a:off x="3380552" y="3547737"/>
            <a:ext cx="742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37931725" indent="-37474525">
              <a:defRPr kumimoji="1" sz="2400">
                <a:solidFill>
                  <a:schemeClr val="tx1"/>
                </a:solidFill>
                <a:latin typeface="Arial" panose="020B0604020202020204" pitchFamily="34" charset="0"/>
                <a:ea typeface="ＭＳ Ｐゴシック" panose="020B0600070205080204" pitchFamily="34" charset="-128"/>
              </a:defRPr>
            </a:lvl2pPr>
            <a:lvl3pPr>
              <a:defRPr kumimoji="1" sz="2400">
                <a:solidFill>
                  <a:schemeClr val="tx1"/>
                </a:solidFill>
                <a:latin typeface="Arial" panose="020B0604020202020204" pitchFamily="34" charset="0"/>
                <a:ea typeface="ＭＳ Ｐゴシック" panose="020B0600070205080204" pitchFamily="34" charset="-128"/>
              </a:defRPr>
            </a:lvl3pPr>
            <a:lvl4pPr>
              <a:defRPr kumimoji="1" sz="2400">
                <a:solidFill>
                  <a:schemeClr val="tx1"/>
                </a:solidFill>
                <a:latin typeface="Arial" panose="020B0604020202020204" pitchFamily="34" charset="0"/>
                <a:ea typeface="ＭＳ Ｐゴシック" panose="020B0600070205080204" pitchFamily="34" charset="-128"/>
              </a:defRPr>
            </a:lvl4pPr>
            <a:lvl5pPr>
              <a:defRPr kumimoji="1"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ja-JP" altLang="en-US" sz="1400">
                <a:latin typeface="+mn-ea"/>
                <a:ea typeface="+mn-ea"/>
              </a:rPr>
              <a:t>線量</a:t>
            </a:r>
          </a:p>
        </p:txBody>
      </p:sp>
      <p:sp>
        <p:nvSpPr>
          <p:cNvPr id="27" name="テキスト ボックス 26">
            <a:extLst>
              <a:ext uri="{FF2B5EF4-FFF2-40B4-BE49-F238E27FC236}">
                <a16:creationId xmlns:a16="http://schemas.microsoft.com/office/drawing/2014/main" id="{A0A0C4EF-C019-B842-89BF-1B91E9E1CFDA}"/>
              </a:ext>
            </a:extLst>
          </p:cNvPr>
          <p:cNvSpPr txBox="1"/>
          <p:nvPr/>
        </p:nvSpPr>
        <p:spPr>
          <a:xfrm>
            <a:off x="508700" y="1874066"/>
            <a:ext cx="461665" cy="917880"/>
          </a:xfrm>
          <a:prstGeom prst="rect">
            <a:avLst/>
          </a:prstGeom>
          <a:noFill/>
        </p:spPr>
        <p:txBody>
          <a:bodyPr vert="eaVert" wrap="none" rtlCol="0">
            <a:spAutoFit/>
          </a:bodyPr>
          <a:lstStyle/>
          <a:p>
            <a:r>
              <a:rPr kumimoji="1" lang="ja-JP" altLang="en-US"/>
              <a:t>頻度</a:t>
            </a:r>
            <a:r>
              <a:rPr kumimoji="1" lang="en-US" altLang="ja-JP" dirty="0"/>
              <a:t>(%)</a:t>
            </a:r>
            <a:endParaRPr kumimoji="1" lang="ja-JP" altLang="en-US"/>
          </a:p>
        </p:txBody>
      </p:sp>
      <p:sp>
        <p:nvSpPr>
          <p:cNvPr id="28" name="フリーフォーム 27">
            <a:extLst>
              <a:ext uri="{FF2B5EF4-FFF2-40B4-BE49-F238E27FC236}">
                <a16:creationId xmlns:a16="http://schemas.microsoft.com/office/drawing/2014/main" id="{7843D3AC-7FD4-064B-B127-088ADBBDD32F}"/>
              </a:ext>
            </a:extLst>
          </p:cNvPr>
          <p:cNvSpPr/>
          <p:nvPr/>
        </p:nvSpPr>
        <p:spPr>
          <a:xfrm>
            <a:off x="1985963" y="1585759"/>
            <a:ext cx="669281" cy="1914525"/>
          </a:xfrm>
          <a:custGeom>
            <a:avLst/>
            <a:gdLst>
              <a:gd name="connsiteX0" fmla="*/ 0 w 1514475"/>
              <a:gd name="connsiteY0" fmla="*/ 1904491 h 1904491"/>
              <a:gd name="connsiteX1" fmla="*/ 571500 w 1514475"/>
              <a:gd name="connsiteY1" fmla="*/ 1475866 h 1904491"/>
              <a:gd name="connsiteX2" fmla="*/ 1042988 w 1514475"/>
              <a:gd name="connsiteY2" fmla="*/ 204279 h 1904491"/>
              <a:gd name="connsiteX3" fmla="*/ 1514475 w 1514475"/>
              <a:gd name="connsiteY3" fmla="*/ 18541 h 1904491"/>
              <a:gd name="connsiteX0" fmla="*/ 0 w 1500188"/>
              <a:gd name="connsiteY0" fmla="*/ 1863765 h 1863765"/>
              <a:gd name="connsiteX1" fmla="*/ 571500 w 1500188"/>
              <a:gd name="connsiteY1" fmla="*/ 1435140 h 1863765"/>
              <a:gd name="connsiteX2" fmla="*/ 1042988 w 1500188"/>
              <a:gd name="connsiteY2" fmla="*/ 163553 h 1863765"/>
              <a:gd name="connsiteX3" fmla="*/ 1500188 w 1500188"/>
              <a:gd name="connsiteY3" fmla="*/ 34965 h 1863765"/>
              <a:gd name="connsiteX0" fmla="*/ 0 w 1514476"/>
              <a:gd name="connsiteY0" fmla="*/ 1927971 h 1927971"/>
              <a:gd name="connsiteX1" fmla="*/ 571500 w 1514476"/>
              <a:gd name="connsiteY1" fmla="*/ 1499346 h 1927971"/>
              <a:gd name="connsiteX2" fmla="*/ 1042988 w 1514476"/>
              <a:gd name="connsiteY2" fmla="*/ 227759 h 1927971"/>
              <a:gd name="connsiteX3" fmla="*/ 1514476 w 1514476"/>
              <a:gd name="connsiteY3" fmla="*/ 13446 h 1927971"/>
              <a:gd name="connsiteX0" fmla="*/ 0 w 1514476"/>
              <a:gd name="connsiteY0" fmla="*/ 1914525 h 1914525"/>
              <a:gd name="connsiteX1" fmla="*/ 571500 w 1514476"/>
              <a:gd name="connsiteY1" fmla="*/ 1485900 h 1914525"/>
              <a:gd name="connsiteX2" fmla="*/ 1042988 w 1514476"/>
              <a:gd name="connsiteY2" fmla="*/ 214313 h 1914525"/>
              <a:gd name="connsiteX3" fmla="*/ 1514476 w 1514476"/>
              <a:gd name="connsiteY3" fmla="*/ 0 h 1914525"/>
              <a:gd name="connsiteX0" fmla="*/ 0 w 1514476"/>
              <a:gd name="connsiteY0" fmla="*/ 1914525 h 1914525"/>
              <a:gd name="connsiteX1" fmla="*/ 571500 w 1514476"/>
              <a:gd name="connsiteY1" fmla="*/ 1485900 h 1914525"/>
              <a:gd name="connsiteX2" fmla="*/ 1042988 w 1514476"/>
              <a:gd name="connsiteY2" fmla="*/ 214313 h 1914525"/>
              <a:gd name="connsiteX3" fmla="*/ 1514476 w 1514476"/>
              <a:gd name="connsiteY3" fmla="*/ 0 h 1914525"/>
            </a:gdLst>
            <a:ahLst/>
            <a:cxnLst>
              <a:cxn ang="0">
                <a:pos x="connsiteX0" y="connsiteY0"/>
              </a:cxn>
              <a:cxn ang="0">
                <a:pos x="connsiteX1" y="connsiteY1"/>
              </a:cxn>
              <a:cxn ang="0">
                <a:pos x="connsiteX2" y="connsiteY2"/>
              </a:cxn>
              <a:cxn ang="0">
                <a:pos x="connsiteX3" y="connsiteY3"/>
              </a:cxn>
            </a:cxnLst>
            <a:rect l="l" t="t" r="r" b="b"/>
            <a:pathLst>
              <a:path w="1514476" h="1914525">
                <a:moveTo>
                  <a:pt x="0" y="1914525"/>
                </a:moveTo>
                <a:cubicBezTo>
                  <a:pt x="198834" y="1841897"/>
                  <a:pt x="397669" y="1769269"/>
                  <a:pt x="571500" y="1485900"/>
                </a:cubicBezTo>
                <a:cubicBezTo>
                  <a:pt x="745331" y="1202531"/>
                  <a:pt x="885825" y="461963"/>
                  <a:pt x="1042988" y="214313"/>
                </a:cubicBezTo>
                <a:cubicBezTo>
                  <a:pt x="1200151" y="-33337"/>
                  <a:pt x="1243013" y="28576"/>
                  <a:pt x="1514476"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Line 9">
            <a:extLst>
              <a:ext uri="{FF2B5EF4-FFF2-40B4-BE49-F238E27FC236}">
                <a16:creationId xmlns:a16="http://schemas.microsoft.com/office/drawing/2014/main" id="{E68E4567-D5B0-C948-854D-8A14B36D90FD}"/>
              </a:ext>
            </a:extLst>
          </p:cNvPr>
          <p:cNvSpPr>
            <a:spLocks noChangeShapeType="1"/>
          </p:cNvSpPr>
          <p:nvPr/>
        </p:nvSpPr>
        <p:spPr bwMode="auto">
          <a:xfrm flipH="1">
            <a:off x="988751" y="3883509"/>
            <a:ext cx="0" cy="2225039"/>
          </a:xfrm>
          <a:prstGeom prst="line">
            <a:avLst/>
          </a:prstGeom>
          <a:noFill/>
          <a:ln w="38100">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0" name="Line 10">
            <a:extLst>
              <a:ext uri="{FF2B5EF4-FFF2-40B4-BE49-F238E27FC236}">
                <a16:creationId xmlns:a16="http://schemas.microsoft.com/office/drawing/2014/main" id="{29C4180C-0A01-FD43-9804-7B4285644A43}"/>
              </a:ext>
            </a:extLst>
          </p:cNvPr>
          <p:cNvSpPr>
            <a:spLocks noChangeShapeType="1"/>
          </p:cNvSpPr>
          <p:nvPr/>
        </p:nvSpPr>
        <p:spPr bwMode="auto">
          <a:xfrm>
            <a:off x="1007138" y="6098387"/>
            <a:ext cx="3164812" cy="22702"/>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1" name="Text Box 23">
            <a:extLst>
              <a:ext uri="{FF2B5EF4-FFF2-40B4-BE49-F238E27FC236}">
                <a16:creationId xmlns:a16="http://schemas.microsoft.com/office/drawing/2014/main" id="{59B69854-F453-3D4F-A65D-29CE869E8309}"/>
              </a:ext>
            </a:extLst>
          </p:cNvPr>
          <p:cNvSpPr txBox="1">
            <a:spLocks noChangeArrowheads="1"/>
          </p:cNvSpPr>
          <p:nvPr/>
        </p:nvSpPr>
        <p:spPr bwMode="auto">
          <a:xfrm>
            <a:off x="3429000" y="6176023"/>
            <a:ext cx="742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34" charset="-128"/>
              </a:defRPr>
            </a:lvl1pPr>
            <a:lvl2pPr marL="37931725" indent="-37474525">
              <a:defRPr kumimoji="1" sz="2400">
                <a:solidFill>
                  <a:schemeClr val="tx1"/>
                </a:solidFill>
                <a:latin typeface="Arial" panose="020B0604020202020204" pitchFamily="34" charset="0"/>
                <a:ea typeface="ＭＳ Ｐゴシック" panose="020B0600070205080204" pitchFamily="34" charset="-128"/>
              </a:defRPr>
            </a:lvl2pPr>
            <a:lvl3pPr>
              <a:defRPr kumimoji="1" sz="2400">
                <a:solidFill>
                  <a:schemeClr val="tx1"/>
                </a:solidFill>
                <a:latin typeface="Arial" panose="020B0604020202020204" pitchFamily="34" charset="0"/>
                <a:ea typeface="ＭＳ Ｐゴシック" panose="020B0600070205080204" pitchFamily="34" charset="-128"/>
              </a:defRPr>
            </a:lvl3pPr>
            <a:lvl4pPr>
              <a:defRPr kumimoji="1" sz="2400">
                <a:solidFill>
                  <a:schemeClr val="tx1"/>
                </a:solidFill>
                <a:latin typeface="Arial" panose="020B0604020202020204" pitchFamily="34" charset="0"/>
                <a:ea typeface="ＭＳ Ｐゴシック" panose="020B0600070205080204" pitchFamily="34" charset="-128"/>
              </a:defRPr>
            </a:lvl4pPr>
            <a:lvl5pPr>
              <a:defRPr kumimoji="1" sz="2400">
                <a:solidFill>
                  <a:schemeClr val="tx1"/>
                </a:solidFill>
                <a:latin typeface="Arial" panose="020B0604020202020204" pitchFamily="34" charset="0"/>
                <a:ea typeface="ＭＳ Ｐゴシック" panose="020B0600070205080204" pitchFamily="34" charset="-128"/>
              </a:defRPr>
            </a:lvl5pPr>
            <a:lvl6pPr marL="4572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6pPr>
            <a:lvl7pPr marL="9144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7pPr>
            <a:lvl8pPr marL="13716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8pPr>
            <a:lvl9pPr marL="1828800" fontAlgn="base">
              <a:spcBef>
                <a:spcPct val="0"/>
              </a:spcBef>
              <a:spcAft>
                <a:spcPct val="0"/>
              </a:spcAft>
              <a:defRPr kumimoji="1" sz="2400">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ja-JP" altLang="en-US" sz="1400">
                <a:latin typeface="+mn-ea"/>
                <a:ea typeface="+mn-ea"/>
              </a:rPr>
              <a:t>線量</a:t>
            </a:r>
          </a:p>
        </p:txBody>
      </p:sp>
      <p:sp>
        <p:nvSpPr>
          <p:cNvPr id="34" name="テキスト ボックス 33">
            <a:extLst>
              <a:ext uri="{FF2B5EF4-FFF2-40B4-BE49-F238E27FC236}">
                <a16:creationId xmlns:a16="http://schemas.microsoft.com/office/drawing/2014/main" id="{C44F25C9-6CD8-2540-B52F-67C8C9753AB3}"/>
              </a:ext>
            </a:extLst>
          </p:cNvPr>
          <p:cNvSpPr txBox="1"/>
          <p:nvPr/>
        </p:nvSpPr>
        <p:spPr>
          <a:xfrm>
            <a:off x="508700" y="4603613"/>
            <a:ext cx="461665" cy="784830"/>
          </a:xfrm>
          <a:prstGeom prst="rect">
            <a:avLst/>
          </a:prstGeom>
          <a:noFill/>
        </p:spPr>
        <p:txBody>
          <a:bodyPr vert="eaVert" wrap="none" rtlCol="0">
            <a:spAutoFit/>
          </a:bodyPr>
          <a:lstStyle/>
          <a:p>
            <a:r>
              <a:rPr kumimoji="1" lang="ja-JP" altLang="en-US"/>
              <a:t>重篤度</a:t>
            </a:r>
          </a:p>
        </p:txBody>
      </p:sp>
      <p:sp>
        <p:nvSpPr>
          <p:cNvPr id="35" name="Freeform 10">
            <a:extLst>
              <a:ext uri="{FF2B5EF4-FFF2-40B4-BE49-F238E27FC236}">
                <a16:creationId xmlns:a16="http://schemas.microsoft.com/office/drawing/2014/main" id="{888714BF-8111-6045-8D60-0B03AEAE301A}"/>
              </a:ext>
            </a:extLst>
          </p:cNvPr>
          <p:cNvSpPr>
            <a:spLocks/>
          </p:cNvSpPr>
          <p:nvPr/>
        </p:nvSpPr>
        <p:spPr bwMode="auto">
          <a:xfrm>
            <a:off x="975129" y="4185974"/>
            <a:ext cx="1851565" cy="1910032"/>
          </a:xfrm>
          <a:custGeom>
            <a:avLst/>
            <a:gdLst>
              <a:gd name="T0" fmla="*/ 0 w 826"/>
              <a:gd name="T1" fmla="*/ 854 h 854"/>
              <a:gd name="T2" fmla="*/ 85 w 826"/>
              <a:gd name="T3" fmla="*/ 807 h 854"/>
              <a:gd name="T4" fmla="*/ 240 w 826"/>
              <a:gd name="T5" fmla="*/ 708 h 854"/>
              <a:gd name="T6" fmla="*/ 411 w 826"/>
              <a:gd name="T7" fmla="*/ 571 h 854"/>
              <a:gd name="T8" fmla="*/ 538 w 826"/>
              <a:gd name="T9" fmla="*/ 444 h 854"/>
              <a:gd name="T10" fmla="*/ 674 w 826"/>
              <a:gd name="T11" fmla="*/ 262 h 854"/>
              <a:gd name="T12" fmla="*/ 783 w 826"/>
              <a:gd name="T13" fmla="*/ 86 h 854"/>
              <a:gd name="T14" fmla="*/ 826 w 826"/>
              <a:gd name="T15" fmla="*/ 0 h 854"/>
              <a:gd name="T16" fmla="*/ 0 60000 65536"/>
              <a:gd name="T17" fmla="*/ 0 60000 65536"/>
              <a:gd name="T18" fmla="*/ 0 60000 65536"/>
              <a:gd name="T19" fmla="*/ 0 60000 65536"/>
              <a:gd name="T20" fmla="*/ 0 60000 65536"/>
              <a:gd name="T21" fmla="*/ 0 60000 65536"/>
              <a:gd name="T22" fmla="*/ 0 60000 65536"/>
              <a:gd name="T23" fmla="*/ 0 60000 65536"/>
              <a:gd name="T24" fmla="*/ 0 w 826"/>
              <a:gd name="T25" fmla="*/ 0 h 854"/>
              <a:gd name="T26" fmla="*/ 826 w 826"/>
              <a:gd name="T27" fmla="*/ 854 h 8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6" h="854">
                <a:moveTo>
                  <a:pt x="0" y="854"/>
                </a:moveTo>
                <a:cubicBezTo>
                  <a:pt x="14" y="846"/>
                  <a:pt x="45" y="831"/>
                  <a:pt x="85" y="807"/>
                </a:cubicBezTo>
                <a:cubicBezTo>
                  <a:pt x="125" y="783"/>
                  <a:pt x="186" y="747"/>
                  <a:pt x="240" y="708"/>
                </a:cubicBezTo>
                <a:cubicBezTo>
                  <a:pt x="294" y="669"/>
                  <a:pt x="361" y="615"/>
                  <a:pt x="411" y="571"/>
                </a:cubicBezTo>
                <a:cubicBezTo>
                  <a:pt x="461" y="527"/>
                  <a:pt x="494" y="495"/>
                  <a:pt x="538" y="444"/>
                </a:cubicBezTo>
                <a:cubicBezTo>
                  <a:pt x="582" y="393"/>
                  <a:pt x="633" y="322"/>
                  <a:pt x="674" y="262"/>
                </a:cubicBezTo>
                <a:cubicBezTo>
                  <a:pt x="715" y="202"/>
                  <a:pt x="758" y="130"/>
                  <a:pt x="783" y="86"/>
                </a:cubicBezTo>
                <a:cubicBezTo>
                  <a:pt x="808" y="42"/>
                  <a:pt x="817" y="18"/>
                  <a:pt x="826" y="0"/>
                </a:cubicBezTo>
              </a:path>
            </a:pathLst>
          </a:custGeom>
          <a:noFill/>
          <a:ln w="25400">
            <a:solidFill>
              <a:srgbClr val="000000"/>
            </a:solidFill>
            <a:round/>
            <a:headEnd/>
            <a:tailEnd/>
          </a:ln>
        </p:spPr>
        <p:txBody>
          <a:bodyPr/>
          <a:lstStyle/>
          <a:p>
            <a:endParaRPr lang="ja-JP" altLang="en-US">
              <a:solidFill>
                <a:srgbClr val="000000"/>
              </a:solidFill>
            </a:endParaRPr>
          </a:p>
        </p:txBody>
      </p:sp>
      <p:sp>
        <p:nvSpPr>
          <p:cNvPr id="36" name="Freeform 11">
            <a:extLst>
              <a:ext uri="{FF2B5EF4-FFF2-40B4-BE49-F238E27FC236}">
                <a16:creationId xmlns:a16="http://schemas.microsoft.com/office/drawing/2014/main" id="{D9A7BA16-1192-9A4E-A7C4-F9F8C890A464}"/>
              </a:ext>
            </a:extLst>
          </p:cNvPr>
          <p:cNvSpPr>
            <a:spLocks/>
          </p:cNvSpPr>
          <p:nvPr/>
        </p:nvSpPr>
        <p:spPr bwMode="auto">
          <a:xfrm>
            <a:off x="971955" y="4167635"/>
            <a:ext cx="2393226" cy="1928371"/>
          </a:xfrm>
          <a:custGeom>
            <a:avLst/>
            <a:gdLst>
              <a:gd name="T0" fmla="*/ 0 w 1016"/>
              <a:gd name="T1" fmla="*/ 856 h 856"/>
              <a:gd name="T2" fmla="*/ 125 w 1016"/>
              <a:gd name="T3" fmla="*/ 795 h 856"/>
              <a:gd name="T4" fmla="*/ 305 w 1016"/>
              <a:gd name="T5" fmla="*/ 696 h 856"/>
              <a:gd name="T6" fmla="*/ 521 w 1016"/>
              <a:gd name="T7" fmla="*/ 560 h 856"/>
              <a:gd name="T8" fmla="*/ 718 w 1016"/>
              <a:gd name="T9" fmla="*/ 396 h 856"/>
              <a:gd name="T10" fmla="*/ 890 w 1016"/>
              <a:gd name="T11" fmla="*/ 207 h 856"/>
              <a:gd name="T12" fmla="*/ 998 w 1016"/>
              <a:gd name="T13" fmla="*/ 32 h 856"/>
              <a:gd name="T14" fmla="*/ 1001 w 1016"/>
              <a:gd name="T15" fmla="*/ 15 h 856"/>
              <a:gd name="T16" fmla="*/ 0 60000 65536"/>
              <a:gd name="T17" fmla="*/ 0 60000 65536"/>
              <a:gd name="T18" fmla="*/ 0 60000 65536"/>
              <a:gd name="T19" fmla="*/ 0 60000 65536"/>
              <a:gd name="T20" fmla="*/ 0 60000 65536"/>
              <a:gd name="T21" fmla="*/ 0 60000 65536"/>
              <a:gd name="T22" fmla="*/ 0 60000 65536"/>
              <a:gd name="T23" fmla="*/ 0 60000 65536"/>
              <a:gd name="T24" fmla="*/ 0 w 1016"/>
              <a:gd name="T25" fmla="*/ 0 h 856"/>
              <a:gd name="T26" fmla="*/ 1016 w 1016"/>
              <a:gd name="T27" fmla="*/ 856 h 8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6" h="856">
                <a:moveTo>
                  <a:pt x="0" y="856"/>
                </a:moveTo>
                <a:cubicBezTo>
                  <a:pt x="21" y="846"/>
                  <a:pt x="74" y="822"/>
                  <a:pt x="125" y="795"/>
                </a:cubicBezTo>
                <a:cubicBezTo>
                  <a:pt x="176" y="768"/>
                  <a:pt x="239" y="735"/>
                  <a:pt x="305" y="696"/>
                </a:cubicBezTo>
                <a:cubicBezTo>
                  <a:pt x="371" y="657"/>
                  <a:pt x="452" y="610"/>
                  <a:pt x="521" y="560"/>
                </a:cubicBezTo>
                <a:cubicBezTo>
                  <a:pt x="590" y="510"/>
                  <a:pt x="656" y="455"/>
                  <a:pt x="718" y="396"/>
                </a:cubicBezTo>
                <a:cubicBezTo>
                  <a:pt x="780" y="337"/>
                  <a:pt x="843" y="268"/>
                  <a:pt x="890" y="207"/>
                </a:cubicBezTo>
                <a:cubicBezTo>
                  <a:pt x="937" y="146"/>
                  <a:pt x="980" y="64"/>
                  <a:pt x="998" y="32"/>
                </a:cubicBezTo>
                <a:cubicBezTo>
                  <a:pt x="1016" y="0"/>
                  <a:pt x="1000" y="19"/>
                  <a:pt x="1001" y="15"/>
                </a:cubicBezTo>
              </a:path>
            </a:pathLst>
          </a:custGeom>
          <a:noFill/>
          <a:ln w="25400">
            <a:solidFill>
              <a:srgbClr val="000000"/>
            </a:solidFill>
            <a:round/>
            <a:headEnd/>
            <a:tailEnd/>
          </a:ln>
        </p:spPr>
        <p:txBody>
          <a:bodyPr/>
          <a:lstStyle/>
          <a:p>
            <a:endParaRPr lang="ja-JP" altLang="en-US">
              <a:solidFill>
                <a:srgbClr val="000000"/>
              </a:solidFill>
            </a:endParaRPr>
          </a:p>
        </p:txBody>
      </p:sp>
      <p:sp>
        <p:nvSpPr>
          <p:cNvPr id="37" name="Freeform 12">
            <a:extLst>
              <a:ext uri="{FF2B5EF4-FFF2-40B4-BE49-F238E27FC236}">
                <a16:creationId xmlns:a16="http://schemas.microsoft.com/office/drawing/2014/main" id="{73C0D5A3-409F-A84B-8D86-7443DBE8DB6F}"/>
              </a:ext>
            </a:extLst>
          </p:cNvPr>
          <p:cNvSpPr>
            <a:spLocks/>
          </p:cNvSpPr>
          <p:nvPr/>
        </p:nvSpPr>
        <p:spPr bwMode="auto">
          <a:xfrm>
            <a:off x="970363" y="4210227"/>
            <a:ext cx="2887261" cy="1888161"/>
          </a:xfrm>
          <a:custGeom>
            <a:avLst/>
            <a:gdLst>
              <a:gd name="T0" fmla="*/ 0 w 1160"/>
              <a:gd name="T1" fmla="*/ 743 h 743"/>
              <a:gd name="T2" fmla="*/ 255 w 1160"/>
              <a:gd name="T3" fmla="*/ 645 h 743"/>
              <a:gd name="T4" fmla="*/ 635 w 1160"/>
              <a:gd name="T5" fmla="*/ 466 h 743"/>
              <a:gd name="T6" fmla="*/ 908 w 1160"/>
              <a:gd name="T7" fmla="*/ 279 h 743"/>
              <a:gd name="T8" fmla="*/ 1057 w 1160"/>
              <a:gd name="T9" fmla="*/ 137 h 743"/>
              <a:gd name="T10" fmla="*/ 1160 w 1160"/>
              <a:gd name="T11" fmla="*/ 0 h 743"/>
              <a:gd name="T12" fmla="*/ 0 60000 65536"/>
              <a:gd name="T13" fmla="*/ 0 60000 65536"/>
              <a:gd name="T14" fmla="*/ 0 60000 65536"/>
              <a:gd name="T15" fmla="*/ 0 60000 65536"/>
              <a:gd name="T16" fmla="*/ 0 60000 65536"/>
              <a:gd name="T17" fmla="*/ 0 60000 65536"/>
              <a:gd name="T18" fmla="*/ 0 w 1160"/>
              <a:gd name="T19" fmla="*/ 0 h 743"/>
              <a:gd name="T20" fmla="*/ 1160 w 1160"/>
              <a:gd name="T21" fmla="*/ 743 h 743"/>
            </a:gdLst>
            <a:ahLst/>
            <a:cxnLst>
              <a:cxn ang="T12">
                <a:pos x="T0" y="T1"/>
              </a:cxn>
              <a:cxn ang="T13">
                <a:pos x="T2" y="T3"/>
              </a:cxn>
              <a:cxn ang="T14">
                <a:pos x="T4" y="T5"/>
              </a:cxn>
              <a:cxn ang="T15">
                <a:pos x="T6" y="T7"/>
              </a:cxn>
              <a:cxn ang="T16">
                <a:pos x="T8" y="T9"/>
              </a:cxn>
              <a:cxn ang="T17">
                <a:pos x="T10" y="T11"/>
              </a:cxn>
            </a:cxnLst>
            <a:rect l="T18" t="T19" r="T20" b="T21"/>
            <a:pathLst>
              <a:path w="1160" h="743">
                <a:moveTo>
                  <a:pt x="0" y="743"/>
                </a:moveTo>
                <a:cubicBezTo>
                  <a:pt x="42" y="727"/>
                  <a:pt x="149" y="691"/>
                  <a:pt x="255" y="645"/>
                </a:cubicBezTo>
                <a:cubicBezTo>
                  <a:pt x="361" y="599"/>
                  <a:pt x="526" y="527"/>
                  <a:pt x="635" y="466"/>
                </a:cubicBezTo>
                <a:cubicBezTo>
                  <a:pt x="744" y="405"/>
                  <a:pt x="838" y="334"/>
                  <a:pt x="908" y="279"/>
                </a:cubicBezTo>
                <a:cubicBezTo>
                  <a:pt x="978" y="224"/>
                  <a:pt x="1015" y="184"/>
                  <a:pt x="1057" y="137"/>
                </a:cubicBezTo>
                <a:cubicBezTo>
                  <a:pt x="1099" y="90"/>
                  <a:pt x="1143" y="23"/>
                  <a:pt x="1160" y="0"/>
                </a:cubicBezTo>
              </a:path>
            </a:pathLst>
          </a:custGeom>
          <a:noFill/>
          <a:ln w="25400">
            <a:solidFill>
              <a:srgbClr val="000000"/>
            </a:solidFill>
            <a:round/>
            <a:headEnd/>
            <a:tailEnd/>
          </a:ln>
        </p:spPr>
        <p:txBody>
          <a:bodyPr/>
          <a:lstStyle/>
          <a:p>
            <a:endParaRPr lang="ja-JP" altLang="en-US">
              <a:solidFill>
                <a:srgbClr val="000000"/>
              </a:solidFill>
            </a:endParaRPr>
          </a:p>
        </p:txBody>
      </p:sp>
      <p:sp>
        <p:nvSpPr>
          <p:cNvPr id="38" name="Line 24">
            <a:extLst>
              <a:ext uri="{FF2B5EF4-FFF2-40B4-BE49-F238E27FC236}">
                <a16:creationId xmlns:a16="http://schemas.microsoft.com/office/drawing/2014/main" id="{5D00D852-6243-1649-BEE3-F05E0F2BBEBF}"/>
              </a:ext>
            </a:extLst>
          </p:cNvPr>
          <p:cNvSpPr>
            <a:spLocks noChangeShapeType="1"/>
          </p:cNvSpPr>
          <p:nvPr/>
        </p:nvSpPr>
        <p:spPr bwMode="auto">
          <a:xfrm>
            <a:off x="988751" y="5388443"/>
            <a:ext cx="3183199" cy="0"/>
          </a:xfrm>
          <a:prstGeom prst="line">
            <a:avLst/>
          </a:prstGeom>
          <a:noFill/>
          <a:ln w="25400">
            <a:solidFill>
              <a:srgbClr val="000000"/>
            </a:solidFill>
            <a:round/>
            <a:headEnd/>
            <a:tailEnd/>
          </a:ln>
        </p:spPr>
        <p:txBody>
          <a:bodyPr/>
          <a:lstStyle/>
          <a:p>
            <a:endParaRPr lang="ja-JP" altLang="en-US">
              <a:solidFill>
                <a:srgbClr val="000000"/>
              </a:solidFill>
            </a:endParaRPr>
          </a:p>
        </p:txBody>
      </p:sp>
      <p:cxnSp>
        <p:nvCxnSpPr>
          <p:cNvPr id="40" name="直線コネクタ 39">
            <a:extLst>
              <a:ext uri="{FF2B5EF4-FFF2-40B4-BE49-F238E27FC236}">
                <a16:creationId xmlns:a16="http://schemas.microsoft.com/office/drawing/2014/main" id="{58FB6DC5-971B-924C-B3AB-FB0C10F13F91}"/>
              </a:ext>
            </a:extLst>
          </p:cNvPr>
          <p:cNvCxnSpPr/>
          <p:nvPr/>
        </p:nvCxnSpPr>
        <p:spPr>
          <a:xfrm>
            <a:off x="1985963" y="3500769"/>
            <a:ext cx="0" cy="2593340"/>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cxnSp>
        <p:nvCxnSpPr>
          <p:cNvPr id="41" name="直線コネクタ 40">
            <a:extLst>
              <a:ext uri="{FF2B5EF4-FFF2-40B4-BE49-F238E27FC236}">
                <a16:creationId xmlns:a16="http://schemas.microsoft.com/office/drawing/2014/main" id="{6253988C-7F23-F04C-9E8D-2B28EB61991C}"/>
              </a:ext>
            </a:extLst>
          </p:cNvPr>
          <p:cNvCxnSpPr>
            <a:cxnSpLocks/>
          </p:cNvCxnSpPr>
          <p:nvPr/>
        </p:nvCxnSpPr>
        <p:spPr>
          <a:xfrm>
            <a:off x="2301180" y="2516490"/>
            <a:ext cx="0" cy="3604599"/>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cxnSp>
        <p:nvCxnSpPr>
          <p:cNvPr id="44" name="直線コネクタ 43">
            <a:extLst>
              <a:ext uri="{FF2B5EF4-FFF2-40B4-BE49-F238E27FC236}">
                <a16:creationId xmlns:a16="http://schemas.microsoft.com/office/drawing/2014/main" id="{18DC18CF-BFF1-B946-AE2D-2FBC9C2202B2}"/>
              </a:ext>
            </a:extLst>
          </p:cNvPr>
          <p:cNvCxnSpPr>
            <a:cxnSpLocks/>
          </p:cNvCxnSpPr>
          <p:nvPr/>
        </p:nvCxnSpPr>
        <p:spPr>
          <a:xfrm>
            <a:off x="2539306" y="1598300"/>
            <a:ext cx="0" cy="4508350"/>
          </a:xfrm>
          <a:prstGeom prst="line">
            <a:avLst/>
          </a:prstGeom>
          <a:ln w="12700">
            <a:prstDash val="dash"/>
          </a:ln>
        </p:spPr>
        <p:style>
          <a:lnRef idx="1">
            <a:schemeClr val="accent2"/>
          </a:lnRef>
          <a:fillRef idx="0">
            <a:schemeClr val="accent2"/>
          </a:fillRef>
          <a:effectRef idx="0">
            <a:schemeClr val="accent2"/>
          </a:effectRef>
          <a:fontRef idx="minor">
            <a:schemeClr val="tx1"/>
          </a:fontRef>
        </p:style>
      </p:cxnSp>
      <p:sp>
        <p:nvSpPr>
          <p:cNvPr id="47" name="テキスト ボックス 46">
            <a:extLst>
              <a:ext uri="{FF2B5EF4-FFF2-40B4-BE49-F238E27FC236}">
                <a16:creationId xmlns:a16="http://schemas.microsoft.com/office/drawing/2014/main" id="{964A02CE-1FD4-2347-A031-3DC9CE01B266}"/>
              </a:ext>
            </a:extLst>
          </p:cNvPr>
          <p:cNvSpPr txBox="1"/>
          <p:nvPr/>
        </p:nvSpPr>
        <p:spPr>
          <a:xfrm>
            <a:off x="2539306" y="3853437"/>
            <a:ext cx="492443" cy="369332"/>
          </a:xfrm>
          <a:prstGeom prst="rect">
            <a:avLst/>
          </a:prstGeom>
          <a:noFill/>
        </p:spPr>
        <p:txBody>
          <a:bodyPr wrap="none" rtlCol="0">
            <a:spAutoFit/>
          </a:bodyPr>
          <a:lstStyle/>
          <a:p>
            <a:r>
              <a:rPr kumimoji="1" lang="en-US" altLang="ja-JP" dirty="0"/>
              <a:t>(a)</a:t>
            </a:r>
            <a:endParaRPr kumimoji="1" lang="ja-JP" altLang="en-US"/>
          </a:p>
        </p:txBody>
      </p:sp>
      <p:sp>
        <p:nvSpPr>
          <p:cNvPr id="48" name="テキスト ボックス 47">
            <a:extLst>
              <a:ext uri="{FF2B5EF4-FFF2-40B4-BE49-F238E27FC236}">
                <a16:creationId xmlns:a16="http://schemas.microsoft.com/office/drawing/2014/main" id="{ADC3C92E-6E2C-A24F-AA08-255637AB196E}"/>
              </a:ext>
            </a:extLst>
          </p:cNvPr>
          <p:cNvSpPr txBox="1"/>
          <p:nvPr/>
        </p:nvSpPr>
        <p:spPr>
          <a:xfrm>
            <a:off x="3150572" y="3862835"/>
            <a:ext cx="498855" cy="369332"/>
          </a:xfrm>
          <a:prstGeom prst="rect">
            <a:avLst/>
          </a:prstGeom>
          <a:noFill/>
        </p:spPr>
        <p:txBody>
          <a:bodyPr wrap="none" rtlCol="0">
            <a:spAutoFit/>
          </a:bodyPr>
          <a:lstStyle/>
          <a:p>
            <a:r>
              <a:rPr kumimoji="1" lang="en-US" altLang="ja-JP" dirty="0"/>
              <a:t>(b)</a:t>
            </a:r>
            <a:endParaRPr kumimoji="1" lang="ja-JP" altLang="en-US"/>
          </a:p>
        </p:txBody>
      </p:sp>
      <p:sp>
        <p:nvSpPr>
          <p:cNvPr id="49" name="テキスト ボックス 48">
            <a:extLst>
              <a:ext uri="{FF2B5EF4-FFF2-40B4-BE49-F238E27FC236}">
                <a16:creationId xmlns:a16="http://schemas.microsoft.com/office/drawing/2014/main" id="{52286E8C-3B4B-1B40-857E-A5C00861CF7A}"/>
              </a:ext>
            </a:extLst>
          </p:cNvPr>
          <p:cNvSpPr txBox="1"/>
          <p:nvPr/>
        </p:nvSpPr>
        <p:spPr>
          <a:xfrm>
            <a:off x="3689059" y="3874942"/>
            <a:ext cx="492443" cy="369332"/>
          </a:xfrm>
          <a:prstGeom prst="rect">
            <a:avLst/>
          </a:prstGeom>
          <a:noFill/>
        </p:spPr>
        <p:txBody>
          <a:bodyPr wrap="none" rtlCol="0">
            <a:spAutoFit/>
          </a:bodyPr>
          <a:lstStyle/>
          <a:p>
            <a:r>
              <a:rPr kumimoji="1" lang="en-US" altLang="ja-JP" dirty="0"/>
              <a:t>(c)</a:t>
            </a:r>
            <a:endParaRPr kumimoji="1" lang="ja-JP" altLang="en-US"/>
          </a:p>
        </p:txBody>
      </p:sp>
      <p:sp>
        <p:nvSpPr>
          <p:cNvPr id="50" name="テキスト ボックス 49">
            <a:extLst>
              <a:ext uri="{FF2B5EF4-FFF2-40B4-BE49-F238E27FC236}">
                <a16:creationId xmlns:a16="http://schemas.microsoft.com/office/drawing/2014/main" id="{6CC28B37-E1E3-3343-9CBF-8908D03F8F4D}"/>
              </a:ext>
            </a:extLst>
          </p:cNvPr>
          <p:cNvSpPr txBox="1"/>
          <p:nvPr/>
        </p:nvSpPr>
        <p:spPr>
          <a:xfrm>
            <a:off x="4319287" y="5203777"/>
            <a:ext cx="2746265" cy="369332"/>
          </a:xfrm>
          <a:prstGeom prst="rect">
            <a:avLst/>
          </a:prstGeom>
          <a:noFill/>
        </p:spPr>
        <p:txBody>
          <a:bodyPr wrap="none" rtlCol="0">
            <a:spAutoFit/>
          </a:bodyPr>
          <a:lstStyle/>
          <a:p>
            <a:r>
              <a:rPr kumimoji="1" lang="ja-JP" altLang="en-US"/>
              <a:t>病的状態となるしきい値</a:t>
            </a:r>
          </a:p>
        </p:txBody>
      </p:sp>
      <p:sp>
        <p:nvSpPr>
          <p:cNvPr id="51" name="テキスト ボックス 50">
            <a:extLst>
              <a:ext uri="{FF2B5EF4-FFF2-40B4-BE49-F238E27FC236}">
                <a16:creationId xmlns:a16="http://schemas.microsoft.com/office/drawing/2014/main" id="{A1A9E721-2A34-F848-A984-6DC93A5CE83C}"/>
              </a:ext>
            </a:extLst>
          </p:cNvPr>
          <p:cNvSpPr txBox="1"/>
          <p:nvPr/>
        </p:nvSpPr>
        <p:spPr>
          <a:xfrm>
            <a:off x="4256984" y="3900100"/>
            <a:ext cx="3647152" cy="646331"/>
          </a:xfrm>
          <a:prstGeom prst="rect">
            <a:avLst/>
          </a:prstGeom>
          <a:noFill/>
        </p:spPr>
        <p:txBody>
          <a:bodyPr wrap="none" rtlCol="0">
            <a:spAutoFit/>
          </a:bodyPr>
          <a:lstStyle/>
          <a:p>
            <a:r>
              <a:rPr kumimoji="1" lang="ja-JP" altLang="en-US"/>
              <a:t>被ばくした個人間の感受性の変動</a:t>
            </a:r>
            <a:endParaRPr kumimoji="1" lang="en-US" altLang="ja-JP" dirty="0"/>
          </a:p>
          <a:p>
            <a:pPr algn="ctr"/>
            <a:r>
              <a:rPr lang="en-US" altLang="ja-JP" dirty="0"/>
              <a:t>a &gt; b &gt; c</a:t>
            </a:r>
            <a:endParaRPr kumimoji="1" lang="ja-JP" altLang="en-US"/>
          </a:p>
        </p:txBody>
      </p:sp>
      <p:sp>
        <p:nvSpPr>
          <p:cNvPr id="52" name="テキスト ボックス 51">
            <a:extLst>
              <a:ext uri="{FF2B5EF4-FFF2-40B4-BE49-F238E27FC236}">
                <a16:creationId xmlns:a16="http://schemas.microsoft.com/office/drawing/2014/main" id="{E681C64D-09BF-6B48-BC74-4B3ACA3D4E45}"/>
              </a:ext>
            </a:extLst>
          </p:cNvPr>
          <p:cNvSpPr txBox="1"/>
          <p:nvPr/>
        </p:nvSpPr>
        <p:spPr>
          <a:xfrm>
            <a:off x="1459935" y="3055833"/>
            <a:ext cx="497252" cy="369332"/>
          </a:xfrm>
          <a:prstGeom prst="rect">
            <a:avLst/>
          </a:prstGeom>
          <a:noFill/>
        </p:spPr>
        <p:txBody>
          <a:bodyPr wrap="none" rtlCol="0">
            <a:spAutoFit/>
          </a:bodyPr>
          <a:lstStyle/>
          <a:p>
            <a:r>
              <a:rPr kumimoji="1" lang="en-US" altLang="ja-JP" dirty="0"/>
              <a:t>1%</a:t>
            </a:r>
            <a:endParaRPr kumimoji="1" lang="ja-JP" altLang="en-US"/>
          </a:p>
        </p:txBody>
      </p:sp>
      <p:sp>
        <p:nvSpPr>
          <p:cNvPr id="53" name="テキスト ボックス 52">
            <a:extLst>
              <a:ext uri="{FF2B5EF4-FFF2-40B4-BE49-F238E27FC236}">
                <a16:creationId xmlns:a16="http://schemas.microsoft.com/office/drawing/2014/main" id="{8E5A421B-FEFA-5D49-9139-82E8F6D1604D}"/>
              </a:ext>
            </a:extLst>
          </p:cNvPr>
          <p:cNvSpPr txBox="1"/>
          <p:nvPr/>
        </p:nvSpPr>
        <p:spPr>
          <a:xfrm>
            <a:off x="1737336" y="2322158"/>
            <a:ext cx="625492" cy="369332"/>
          </a:xfrm>
          <a:prstGeom prst="rect">
            <a:avLst/>
          </a:prstGeom>
          <a:noFill/>
        </p:spPr>
        <p:txBody>
          <a:bodyPr wrap="none" rtlCol="0">
            <a:spAutoFit/>
          </a:bodyPr>
          <a:lstStyle/>
          <a:p>
            <a:r>
              <a:rPr kumimoji="1" lang="en-US" altLang="ja-JP" dirty="0"/>
              <a:t>50%</a:t>
            </a:r>
            <a:endParaRPr kumimoji="1" lang="ja-JP" altLang="en-US"/>
          </a:p>
        </p:txBody>
      </p:sp>
      <p:sp>
        <p:nvSpPr>
          <p:cNvPr id="54" name="テキスト ボックス 53">
            <a:extLst>
              <a:ext uri="{FF2B5EF4-FFF2-40B4-BE49-F238E27FC236}">
                <a16:creationId xmlns:a16="http://schemas.microsoft.com/office/drawing/2014/main" id="{CDDA6A9A-08D4-2748-9A3C-DEA806DAE009}"/>
              </a:ext>
            </a:extLst>
          </p:cNvPr>
          <p:cNvSpPr txBox="1"/>
          <p:nvPr/>
        </p:nvSpPr>
        <p:spPr>
          <a:xfrm>
            <a:off x="1745936" y="1406571"/>
            <a:ext cx="753732" cy="369332"/>
          </a:xfrm>
          <a:prstGeom prst="rect">
            <a:avLst/>
          </a:prstGeom>
          <a:noFill/>
        </p:spPr>
        <p:txBody>
          <a:bodyPr wrap="none" rtlCol="0">
            <a:spAutoFit/>
          </a:bodyPr>
          <a:lstStyle/>
          <a:p>
            <a:r>
              <a:rPr kumimoji="1" lang="en-US" altLang="ja-JP" dirty="0"/>
              <a:t>100%</a:t>
            </a:r>
            <a:endParaRPr kumimoji="1" lang="ja-JP" altLang="en-US"/>
          </a:p>
        </p:txBody>
      </p:sp>
      <p:sp>
        <p:nvSpPr>
          <p:cNvPr id="55" name="テキスト ボックス 54">
            <a:extLst>
              <a:ext uri="{FF2B5EF4-FFF2-40B4-BE49-F238E27FC236}">
                <a16:creationId xmlns:a16="http://schemas.microsoft.com/office/drawing/2014/main" id="{E77B2BD2-BCF0-B640-A61E-0407D66AE63B}"/>
              </a:ext>
            </a:extLst>
          </p:cNvPr>
          <p:cNvSpPr txBox="1"/>
          <p:nvPr/>
        </p:nvSpPr>
        <p:spPr>
          <a:xfrm>
            <a:off x="3714036" y="1735266"/>
            <a:ext cx="4801314" cy="923330"/>
          </a:xfrm>
          <a:prstGeom prst="rect">
            <a:avLst/>
          </a:prstGeom>
          <a:noFill/>
        </p:spPr>
        <p:txBody>
          <a:bodyPr wrap="none" rtlCol="0">
            <a:spAutoFit/>
          </a:bodyPr>
          <a:lstStyle/>
          <a:p>
            <a:r>
              <a:rPr lang="ja-JP" altLang="en-US"/>
              <a:t>病的状態（異常が明らか）となるしきい線量</a:t>
            </a:r>
          </a:p>
          <a:p>
            <a:r>
              <a:rPr lang="ja-JP" altLang="en-US"/>
              <a:t>＝</a:t>
            </a:r>
            <a:r>
              <a:rPr lang="en-US" altLang="ja-JP" dirty="0"/>
              <a:t>1</a:t>
            </a:r>
            <a:r>
              <a:rPr lang="ja-JP" altLang="en-US"/>
              <a:t>％の人々に影響を生ずる線量</a:t>
            </a:r>
          </a:p>
          <a:p>
            <a:r>
              <a:rPr lang="ja-JP" altLang="en-US"/>
              <a:t>（それ以下では発症しない線量）</a:t>
            </a:r>
          </a:p>
        </p:txBody>
      </p:sp>
      <p:cxnSp>
        <p:nvCxnSpPr>
          <p:cNvPr id="57" name="直線矢印コネクタ 56">
            <a:extLst>
              <a:ext uri="{FF2B5EF4-FFF2-40B4-BE49-F238E27FC236}">
                <a16:creationId xmlns:a16="http://schemas.microsoft.com/office/drawing/2014/main" id="{E9277218-40BE-984B-903D-BA801353D79C}"/>
              </a:ext>
            </a:extLst>
          </p:cNvPr>
          <p:cNvCxnSpPr>
            <a:cxnSpLocks/>
            <a:stCxn id="55" idx="1"/>
          </p:cNvCxnSpPr>
          <p:nvPr/>
        </p:nvCxnSpPr>
        <p:spPr>
          <a:xfrm flipH="1">
            <a:off x="2100397" y="2196931"/>
            <a:ext cx="1613639" cy="1260761"/>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232504"/>
      </p:ext>
    </p:extLst>
  </p:cSld>
  <p:clrMapOvr>
    <a:masterClrMapping/>
  </p:clrMapOvr>
</p:sld>
</file>

<file path=ppt/theme/theme1.xml><?xml version="1.0" encoding="utf-8"?>
<a:theme xmlns:a="http://schemas.openxmlformats.org/drawingml/2006/main" name="基礎コー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7" ma:contentTypeDescription="新しいドキュメントを作成します。" ma:contentTypeScope="" ma:versionID="bb9bdd76baf118e216ba851cf1237bbd">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e96c78eaab7af6ba5edd385671b62928"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e4de2b-ed32-4cfd-86cc-3daf7de81874">
      <Terms xmlns="http://schemas.microsoft.com/office/infopath/2007/PartnerControls"/>
    </lcf76f155ced4ddcb4097134ff3c332f>
    <TaxCatchAll xmlns="b5d13358-ba13-47f5-b1e3-fdcd6b69d1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714B91-3B12-4C83-B977-FA30F95F21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A8BC77-4C13-4DCB-B1F3-822A11048C5F}">
  <ds:schemaRefs>
    <ds:schemaRef ds:uri="http://www.w3.org/XML/1998/namespace"/>
    <ds:schemaRef ds:uri="http://purl.org/dc/elements/1.1/"/>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terms/"/>
    <ds:schemaRef ds:uri="http://schemas.openxmlformats.org/package/2006/metadata/core-properties"/>
    <ds:schemaRef ds:uri="b5d13358-ba13-47f5-b1e3-fdcd6b69d120"/>
    <ds:schemaRef ds:uri="9be4de2b-ed32-4cfd-86cc-3daf7de81874"/>
  </ds:schemaRefs>
</ds:datastoreItem>
</file>

<file path=customXml/itemProps3.xml><?xml version="1.0" encoding="utf-8"?>
<ds:datastoreItem xmlns:ds="http://schemas.openxmlformats.org/officeDocument/2006/customXml" ds:itemID="{88DF386B-F6F6-4AE2-B112-E01FD1EC53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基礎コース</Template>
  <TotalTime>0</TotalTime>
  <Words>6309</Words>
  <Application>Microsoft Office PowerPoint</Application>
  <PresentationFormat>画面に合わせる (4:3)</PresentationFormat>
  <Paragraphs>618</Paragraphs>
  <Slides>22</Slides>
  <Notes>22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22</vt:i4>
      </vt:variant>
    </vt:vector>
  </HeadingPairs>
  <TitlesOfParts>
    <vt:vector size="34" baseType="lpstr">
      <vt:lpstr>Meiryo UI</vt:lpstr>
      <vt:lpstr>Osaka</vt:lpstr>
      <vt:lpstr>YuMincho +36p Kana Medium</vt:lpstr>
      <vt:lpstr>メイリオ</vt:lpstr>
      <vt:lpstr>游ゴシック</vt:lpstr>
      <vt:lpstr>游ゴシック Light</vt:lpstr>
      <vt:lpstr>Arial</vt:lpstr>
      <vt:lpstr>Calibri</vt:lpstr>
      <vt:lpstr>Century Gothic</vt:lpstr>
      <vt:lpstr>Times New Roman</vt:lpstr>
      <vt:lpstr>Wingdings</vt:lpstr>
      <vt:lpstr>基礎コース</vt:lpstr>
      <vt:lpstr>放射線の影響</vt:lpstr>
      <vt:lpstr>外部被ばくと内部被ばく</vt:lpstr>
      <vt:lpstr>放射線の影響と単位</vt:lpstr>
      <vt:lpstr>放射線とDNA損傷</vt:lpstr>
      <vt:lpstr>生存率曲線</vt:lpstr>
      <vt:lpstr>ベルゴニー・トリボンドーの法則</vt:lpstr>
      <vt:lpstr>実質細胞の放射線感受性</vt:lpstr>
      <vt:lpstr>放射線の人体への影響</vt:lpstr>
      <vt:lpstr>組織反応（確定的影響）</vt:lpstr>
      <vt:lpstr>罹患率1％に対する臓器／組織のしきい線量の推定値（成人の急性被ばく）</vt:lpstr>
      <vt:lpstr>確率的影響</vt:lpstr>
      <vt:lpstr>急性放射線症候群</vt:lpstr>
      <vt:lpstr>急性放射線症候群の前駆症状</vt:lpstr>
      <vt:lpstr>急性放射線症の症状</vt:lpstr>
      <vt:lpstr>放射線皮膚障害</vt:lpstr>
      <vt:lpstr>放射線皮膚障害</vt:lpstr>
      <vt:lpstr>放射線皮膚障害の線量と時期</vt:lpstr>
      <vt:lpstr>晩発障害</vt:lpstr>
      <vt:lpstr>発がんの仕組み</vt:lpstr>
      <vt:lpstr>がん発生の過剰相対リスク</vt:lpstr>
      <vt:lpstr>放射線によるがんの増加</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163</cp:revision>
  <cp:lastPrinted>2023-09-04T08:19:51Z</cp:lastPrinted>
  <dcterms:created xsi:type="dcterms:W3CDTF">2018-07-09T08:22:40Z</dcterms:created>
  <dcterms:modified xsi:type="dcterms:W3CDTF">2023-11-14T02:46:36Z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0x010100CE82012D419BAA42BB259A90FD636CC3</vt:lpwstr>
  </property>
  <property fmtid="{D5CDD505-2E9C-101B-9397-08002B2CF9AE}" pid="3" name="Order">
    <vt:r8>4400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