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72" r:id="rId4"/>
  </p:sldMasterIdLst>
  <p:notesMasterIdLst>
    <p:notesMasterId r:id="rId31"/>
  </p:notesMasterIdLst>
  <p:sldIdLst>
    <p:sldId id="261" r:id="rId5"/>
    <p:sldId id="310" r:id="rId6"/>
    <p:sldId id="285" r:id="rId7"/>
    <p:sldId id="286" r:id="rId8"/>
    <p:sldId id="287" r:id="rId9"/>
    <p:sldId id="288" r:id="rId10"/>
    <p:sldId id="289" r:id="rId11"/>
    <p:sldId id="290" r:id="rId12"/>
    <p:sldId id="291" r:id="rId13"/>
    <p:sldId id="292" r:id="rId14"/>
    <p:sldId id="293" r:id="rId15"/>
    <p:sldId id="294" r:id="rId16"/>
    <p:sldId id="295" r:id="rId17"/>
    <p:sldId id="321" r:id="rId18"/>
    <p:sldId id="297" r:id="rId19"/>
    <p:sldId id="304" r:id="rId20"/>
    <p:sldId id="318" r:id="rId21"/>
    <p:sldId id="319" r:id="rId22"/>
    <p:sldId id="301" r:id="rId23"/>
    <p:sldId id="302" r:id="rId24"/>
    <p:sldId id="313" r:id="rId25"/>
    <p:sldId id="322" r:id="rId26"/>
    <p:sldId id="315" r:id="rId27"/>
    <p:sldId id="314" r:id="rId28"/>
    <p:sldId id="299" r:id="rId29"/>
    <p:sldId id="308" r:id="rId3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nThSlsNwt5/Czwn5L2mH6g==" hashData="+r+aFbhtR/isK1A6LyY+Ubd9qubgp5zRIPr/vOD4Wc0CVjzZ0BuV4rcWzNCth9EVxHMRnNwRp6EDsVTqFcCTDQ=="/>
  <p:extLst>
    <p:ext uri="{EFAFB233-063F-42B5-8137-9DF3F51BA10A}">
      <p15:sldGuideLst xmlns:p15="http://schemas.microsoft.com/office/powerpoint/2012/main"/>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51" autoAdjust="0"/>
    <p:restoredTop sz="56790" autoAdjust="0"/>
  </p:normalViewPr>
  <p:slideViewPr>
    <p:cSldViewPr snapToGrid="0" snapToObjects="1">
      <p:cViewPr varScale="1">
        <p:scale>
          <a:sx n="62" d="100"/>
          <a:sy n="62" d="100"/>
        </p:scale>
        <p:origin x="1758"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9" d="100"/>
          <a:sy n="89" d="100"/>
        </p:scale>
        <p:origin x="4496" y="17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422275" y="682625"/>
            <a:ext cx="5962650" cy="4473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5340668"/>
            <a:ext cx="5445760" cy="4099978"/>
          </a:xfrm>
          <a:prstGeom prst="rect">
            <a:avLst/>
          </a:prstGeom>
        </p:spPr>
        <p:txBody>
          <a:bodyPr vert="horz" lIns="91440" tIns="45720" rIns="91440" bIns="45720" rtlCol="0"/>
          <a:lstStyle/>
          <a:p>
            <a:r>
              <a:rPr kumimoji="1" lang="ja-JP" altLang="en-US"/>
              <a:t>マスター テキストの書式設定</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Tree>
    <p:extLst>
      <p:ext uri="{BB962C8B-B14F-4D97-AF65-F5344CB8AC3E}">
        <p14:creationId xmlns:p14="http://schemas.microsoft.com/office/powerpoint/2010/main" val="389711994"/>
      </p:ext>
    </p:extLst>
  </p:cSld>
  <p:clrMap bg1="lt1" tx1="dk1" bg2="lt2" tx2="dk2" accent1="accent1" accent2="accent2" accent3="accent3" accent4="accent4" accent5="accent5" accent6="accent6" hlink="hlink" folHlink="folHlink"/>
  <p:notesStyle>
    <a:lvl1pPr marL="0" indent="144000" algn="l" defTabSz="914400" rtl="0" eaLnBrk="1" latinLnBrk="0" hangingPunct="1">
      <a:tabLst/>
      <a:defRPr kumimoji="1" sz="1200" kern="1200">
        <a:solidFill>
          <a:schemeClr val="tx1"/>
        </a:solidFill>
        <a:latin typeface="YuMincho +36p Kana Medium" panose="02020500000000000000" pitchFamily="18" charset="-128"/>
        <a:ea typeface="YuMincho +36p Kana Medium" panose="02020500000000000000" pitchFamily="18" charset="-128"/>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5340668"/>
            <a:ext cx="5445760" cy="3936047"/>
          </a:xfrm>
        </p:spPr>
        <p:txBody>
          <a:bodyPr/>
          <a:lstStyle/>
          <a:p>
            <a:pPr indent="457200"/>
            <a:r>
              <a:rPr kumimoji="1" lang="ja-JP" altLang="en-US" dirty="0"/>
              <a:t>時間：</a:t>
            </a:r>
            <a:r>
              <a:rPr kumimoji="1" lang="en-US" altLang="ja-JP" dirty="0"/>
              <a:t>30</a:t>
            </a:r>
            <a:r>
              <a:rPr kumimoji="1" lang="ja-JP" altLang="en-US" dirty="0"/>
              <a:t>分</a:t>
            </a:r>
            <a:endParaRPr kumimoji="1" lang="en-US" altLang="ja-JP" dirty="0"/>
          </a:p>
          <a:p>
            <a:pPr indent="457200"/>
            <a:r>
              <a:rPr kumimoji="1" lang="ja-JP" altLang="en-US" dirty="0"/>
              <a:t>内容</a:t>
            </a:r>
            <a:endParaRPr kumimoji="1" lang="en-US" altLang="ja-JP" dirty="0"/>
          </a:p>
          <a:p>
            <a:pPr indent="88900">
              <a:buFont typeface="Arial" panose="020B0604020202020204" pitchFamily="34" charset="0"/>
              <a:buChar char="•"/>
            </a:pPr>
            <a:r>
              <a:rPr lang="ja-JP" altLang="en-US" dirty="0"/>
              <a:t>安定ヨウ素剤の服用等に関する検討チーム</a:t>
            </a:r>
          </a:p>
          <a:p>
            <a:pPr indent="88900">
              <a:buFont typeface="Arial" panose="020B0604020202020204" pitchFamily="34" charset="0"/>
              <a:buChar char="•"/>
            </a:pPr>
            <a:r>
              <a:rPr lang="ja-JP" altLang="en-US" dirty="0"/>
              <a:t>放射性物質の摂取経路</a:t>
            </a:r>
          </a:p>
          <a:p>
            <a:pPr indent="88900">
              <a:buFont typeface="Arial" panose="020B0604020202020204" pitchFamily="34" charset="0"/>
              <a:buChar char="•"/>
            </a:pPr>
            <a:r>
              <a:rPr lang="ja-JP" altLang="en-US" dirty="0"/>
              <a:t>放射性物質の体内動態</a:t>
            </a:r>
          </a:p>
          <a:p>
            <a:pPr indent="88900">
              <a:buFont typeface="Arial" panose="020B0604020202020204" pitchFamily="34" charset="0"/>
              <a:buChar char="•"/>
            </a:pPr>
            <a:r>
              <a:rPr lang="ja-JP" altLang="en-US" dirty="0"/>
              <a:t>内部被ばくの線量</a:t>
            </a:r>
          </a:p>
          <a:p>
            <a:pPr indent="88900">
              <a:buFont typeface="Arial" panose="020B0604020202020204" pitchFamily="34" charset="0"/>
              <a:buChar char="•"/>
            </a:pPr>
            <a:r>
              <a:rPr lang="ja-JP" altLang="en-US" dirty="0"/>
              <a:t>安定ヨウ素剤服用の必要性</a:t>
            </a:r>
          </a:p>
          <a:p>
            <a:pPr indent="88900">
              <a:buFont typeface="Arial" panose="020B0604020202020204" pitchFamily="34" charset="0"/>
              <a:buChar char="•"/>
            </a:pPr>
            <a:r>
              <a:rPr lang="ja-JP" altLang="en-US" dirty="0"/>
              <a:t>放射性ヨウ素による健康障害</a:t>
            </a:r>
          </a:p>
          <a:p>
            <a:pPr indent="88900">
              <a:buFont typeface="Arial" panose="020B0604020202020204" pitchFamily="34" charset="0"/>
              <a:buChar char="•"/>
            </a:pPr>
            <a:r>
              <a:rPr lang="ja-JP" altLang="en-US" dirty="0"/>
              <a:t>甲状腺の悪性腫瘍</a:t>
            </a:r>
          </a:p>
          <a:p>
            <a:pPr indent="88900">
              <a:buFont typeface="Arial" panose="020B0604020202020204" pitchFamily="34" charset="0"/>
              <a:buChar char="•"/>
            </a:pPr>
            <a:r>
              <a:rPr lang="ja-JP" altLang="en-US"/>
              <a:t>チョルノービリ原発</a:t>
            </a:r>
            <a:r>
              <a:rPr lang="ja-JP" altLang="en-US" dirty="0"/>
              <a:t>事故での甲状腺がん</a:t>
            </a:r>
          </a:p>
          <a:p>
            <a:pPr indent="88900">
              <a:buFont typeface="Arial" panose="020B0604020202020204" pitchFamily="34" charset="0"/>
              <a:buChar char="•"/>
            </a:pPr>
            <a:r>
              <a:rPr lang="ja-JP" altLang="en-US" dirty="0"/>
              <a:t>甲状腺がんと過剰相対リスク</a:t>
            </a:r>
          </a:p>
          <a:p>
            <a:pPr indent="88900">
              <a:buFont typeface="Arial" panose="020B0604020202020204" pitchFamily="34" charset="0"/>
              <a:buChar char="•"/>
            </a:pPr>
            <a:r>
              <a:rPr lang="ja-JP" altLang="en-US" dirty="0"/>
              <a:t>甲状腺がんの年齢依存性</a:t>
            </a:r>
          </a:p>
          <a:p>
            <a:pPr indent="88900">
              <a:buFont typeface="Arial" panose="020B0604020202020204" pitchFamily="34" charset="0"/>
              <a:buChar char="•"/>
            </a:pPr>
            <a:r>
              <a:rPr lang="ja-JP" altLang="en-US" dirty="0"/>
              <a:t>安定ヨウ素剤の働き</a:t>
            </a:r>
          </a:p>
          <a:p>
            <a:pPr indent="88900">
              <a:buFont typeface="Arial" panose="020B0604020202020204" pitchFamily="34" charset="0"/>
              <a:buChar char="•"/>
            </a:pPr>
            <a:r>
              <a:rPr lang="ja-JP" altLang="en-US" dirty="0"/>
              <a:t>服用のタイミング、服用量と効果</a:t>
            </a:r>
          </a:p>
          <a:p>
            <a:pPr indent="88900">
              <a:buFont typeface="Arial" panose="020B0604020202020204" pitchFamily="34" charset="0"/>
              <a:buChar char="•"/>
            </a:pPr>
            <a:r>
              <a:rPr lang="ja-JP" altLang="en-US" dirty="0"/>
              <a:t>安定ヨウ素剤の効果</a:t>
            </a:r>
          </a:p>
          <a:p>
            <a:pPr indent="88900">
              <a:buFont typeface="Arial" panose="020B0604020202020204" pitchFamily="34" charset="0"/>
              <a:buChar char="•"/>
            </a:pPr>
            <a:r>
              <a:rPr lang="ja-JP" altLang="en-US" dirty="0"/>
              <a:t>服用対象者</a:t>
            </a:r>
            <a:endParaRPr lang="en-US" altLang="ja-JP" dirty="0"/>
          </a:p>
          <a:p>
            <a:pPr indent="88900">
              <a:buFont typeface="Arial" panose="020B0604020202020204" pitchFamily="34" charset="0"/>
              <a:buChar char="•"/>
            </a:pPr>
            <a:r>
              <a:rPr lang="ja-JP" altLang="en-US" dirty="0"/>
              <a:t>服用回数、服用量</a:t>
            </a:r>
          </a:p>
          <a:p>
            <a:pPr indent="88900">
              <a:buFont typeface="Arial" panose="020B0604020202020204" pitchFamily="34" charset="0"/>
              <a:buChar char="•"/>
            </a:pPr>
            <a:r>
              <a:rPr lang="ja-JP" altLang="en-US" dirty="0"/>
              <a:t>安定ヨウ素剤の副作用（急性のアレルギー反応、中長期的な健康影響）</a:t>
            </a:r>
          </a:p>
          <a:p>
            <a:pPr indent="88900">
              <a:buFont typeface="Arial" panose="020B0604020202020204" pitchFamily="34" charset="0"/>
              <a:buChar char="•"/>
            </a:pPr>
            <a:r>
              <a:rPr lang="ja-JP" altLang="en-US" dirty="0"/>
              <a:t>服用に注意が必要な場合</a:t>
            </a:r>
          </a:p>
          <a:p>
            <a:pPr indent="88900">
              <a:buFont typeface="Arial" panose="020B0604020202020204" pitchFamily="34" charset="0"/>
              <a:buChar char="•"/>
            </a:pPr>
            <a:r>
              <a:rPr lang="ja-JP" altLang="en-US" dirty="0"/>
              <a:t>事前準備</a:t>
            </a:r>
          </a:p>
          <a:p>
            <a:pPr indent="88900">
              <a:buFont typeface="Arial" panose="020B0604020202020204" pitchFamily="34" charset="0"/>
              <a:buChar char="•"/>
            </a:pPr>
            <a:r>
              <a:rPr lang="ja-JP" altLang="en-US" dirty="0"/>
              <a:t>事前配布</a:t>
            </a:r>
          </a:p>
          <a:p>
            <a:pPr indent="88900">
              <a:buFont typeface="Arial" panose="020B0604020202020204" pitchFamily="34" charset="0"/>
              <a:buChar char="•"/>
            </a:pPr>
            <a:r>
              <a:rPr lang="ja-JP" altLang="en-US" dirty="0"/>
              <a:t>緊急配布</a:t>
            </a:r>
          </a:p>
          <a:p>
            <a:pPr indent="88900">
              <a:buFont typeface="Arial" panose="020B0604020202020204" pitchFamily="34" charset="0"/>
              <a:buChar char="•"/>
            </a:pPr>
            <a:r>
              <a:rPr lang="ja-JP" altLang="en-US" dirty="0"/>
              <a:t>服用指示の情報の伝達手段の確保</a:t>
            </a:r>
          </a:p>
          <a:p>
            <a:pPr indent="88900">
              <a:buFont typeface="Arial" panose="020B0604020202020204" pitchFamily="34" charset="0"/>
              <a:buChar char="•"/>
            </a:pPr>
            <a:r>
              <a:rPr lang="ja-JP" altLang="en-US" dirty="0"/>
              <a:t>防災業務関係者の安定ヨウ素剤服用</a:t>
            </a:r>
            <a:endParaRPr lang="en-US" altLang="ja-JP" dirty="0"/>
          </a:p>
        </p:txBody>
      </p:sp>
    </p:spTree>
    <p:extLst>
      <p:ext uri="{BB962C8B-B14F-4D97-AF65-F5344CB8AC3E}">
        <p14:creationId xmlns:p14="http://schemas.microsoft.com/office/powerpoint/2010/main" val="2573959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甲状腺がんは、内部被ばく以外でも原爆被爆者や医療被ばくでの外部被ばくに起因するものもあります。原子爆弾被爆者の追跡調査では、甲状腺被ばく線量の増加に伴い、甲状腺がんの発生率は増加しており、線形の線量反応関係が認められています。</a:t>
            </a:r>
            <a:endParaRPr kumimoji="1" lang="en-US" altLang="ja-JP" dirty="0"/>
          </a:p>
          <a:p>
            <a:pPr marL="0" marR="0" lvl="0" indent="144000" algn="l" defTabSz="914400" rtl="0" eaLnBrk="1" fontAlgn="auto" latinLnBrk="0" hangingPunct="1">
              <a:lnSpc>
                <a:spcPct val="100000"/>
              </a:lnSpc>
              <a:spcBef>
                <a:spcPts val="0"/>
              </a:spcBef>
              <a:spcAft>
                <a:spcPts val="0"/>
              </a:spcAft>
              <a:buClrTx/>
              <a:buSzTx/>
              <a:buFontTx/>
              <a:buNone/>
              <a:tabLst/>
              <a:defRPr/>
            </a:pPr>
            <a:r>
              <a:rPr kumimoji="1" lang="ja-JP" altLang="en-US" dirty="0"/>
              <a:t>相対リスクは、性別と年齢を一致させた対照群と比較して、被ばく群のリスクが何倍になっているか（り患した患者数が何倍になっているか）を示すもので、相対リスクが</a:t>
            </a:r>
            <a:r>
              <a:rPr kumimoji="1" lang="en-US" altLang="ja-JP" dirty="0"/>
              <a:t>1</a:t>
            </a:r>
            <a:r>
              <a:rPr kumimoji="1" lang="ja-JP" altLang="en-US" dirty="0"/>
              <a:t>であれば影響がないことになります。過剰相対リスクは、相対リスクから</a:t>
            </a:r>
            <a:r>
              <a:rPr kumimoji="1" lang="en-US" altLang="ja-JP" dirty="0"/>
              <a:t>1</a:t>
            </a:r>
            <a:r>
              <a:rPr kumimoji="1" lang="ja-JP" altLang="en-US" dirty="0"/>
              <a:t>を引いたもので、リスク因子にさらされていない集団と比べた時のリスクの増加分を表します（環境省</a:t>
            </a:r>
            <a:r>
              <a:rPr kumimoji="1" lang="ja-JP" altLang="en-US" sz="1200" b="0" i="0" kern="1200" dirty="0">
                <a:solidFill>
                  <a:schemeClr val="tx1"/>
                </a:solidFill>
                <a:effectLst/>
                <a:latin typeface="YuMincho +36p Kana Medium" panose="02020500000000000000" pitchFamily="18" charset="-128"/>
                <a:ea typeface="YuMincho +36p Kana Medium" panose="02020500000000000000" pitchFamily="18" charset="-128"/>
                <a:cs typeface="+mn-cs"/>
              </a:rPr>
              <a:t>放射線による健康影響等に関する統一的な基礎資料（令和２年度版から引用</a:t>
            </a:r>
            <a:r>
              <a:rPr kumimoji="1" lang="ja-JP" altLang="en-US" dirty="0"/>
              <a:t>）。</a:t>
            </a:r>
          </a:p>
        </p:txBody>
      </p:sp>
    </p:spTree>
    <p:extLst>
      <p:ext uri="{BB962C8B-B14F-4D97-AF65-F5344CB8AC3E}">
        <p14:creationId xmlns:p14="http://schemas.microsoft.com/office/powerpoint/2010/main" val="92509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原子爆弾被爆者</a:t>
            </a:r>
            <a:r>
              <a:rPr kumimoji="1" lang="ja-JP" altLang="en-US"/>
              <a:t>の調査では、被ばく時の年齢が低いほど甲状腺がんの過剰相対リスクは増加し、リスクが高いことが示唆されています。特に５歳未満では顕著であることが示唆されています。</a:t>
            </a:r>
            <a:endParaRPr kumimoji="1" lang="en-US" altLang="ja-JP" dirty="0"/>
          </a:p>
          <a:p>
            <a:r>
              <a:rPr kumimoji="1" lang="ja-JP" altLang="en-US"/>
              <a:t>また、到達年齢</a:t>
            </a:r>
            <a:r>
              <a:rPr kumimoji="1" lang="en-US" altLang="ja-JP" dirty="0"/>
              <a:t>70</a:t>
            </a:r>
            <a:r>
              <a:rPr kumimoji="1" lang="ja-JP" altLang="en-US"/>
              <a:t>歳の</a:t>
            </a:r>
            <a:r>
              <a:rPr kumimoji="1" lang="en-US" altLang="ja-JP" dirty="0"/>
              <a:t>ERR/</a:t>
            </a:r>
            <a:r>
              <a:rPr kumimoji="1" lang="en-US" altLang="ja-JP" dirty="0" err="1"/>
              <a:t>Gy</a:t>
            </a:r>
            <a:r>
              <a:rPr kumimoji="1" lang="ja-JP" altLang="en-US"/>
              <a:t>は、被爆時年齢</a:t>
            </a:r>
            <a:r>
              <a:rPr kumimoji="1" lang="en-US" altLang="ja-JP" dirty="0"/>
              <a:t>10</a:t>
            </a:r>
            <a:r>
              <a:rPr kumimoji="1" lang="ja-JP" altLang="en-US"/>
              <a:t>歳で</a:t>
            </a:r>
            <a:r>
              <a:rPr kumimoji="1" lang="en-US" altLang="ja-JP" dirty="0"/>
              <a:t>1.21</a:t>
            </a:r>
            <a:r>
              <a:rPr kumimoji="1" lang="ja-JP" altLang="en-US"/>
              <a:t>、</a:t>
            </a:r>
            <a:r>
              <a:rPr kumimoji="1" lang="en-US" altLang="ja-JP" dirty="0"/>
              <a:t>30</a:t>
            </a:r>
            <a:r>
              <a:rPr kumimoji="1" lang="ja-JP" altLang="en-US"/>
              <a:t>歳で</a:t>
            </a:r>
            <a:r>
              <a:rPr kumimoji="1" lang="en-US" altLang="ja-JP" dirty="0"/>
              <a:t>0.57</a:t>
            </a:r>
            <a:r>
              <a:rPr kumimoji="1" lang="ja-JP" altLang="en-US"/>
              <a:t>、</a:t>
            </a:r>
            <a:r>
              <a:rPr kumimoji="1" lang="en-US" altLang="ja-JP" dirty="0"/>
              <a:t>50</a:t>
            </a:r>
            <a:r>
              <a:rPr kumimoji="1" lang="ja-JP" altLang="en-US"/>
              <a:t>歳で</a:t>
            </a:r>
            <a:r>
              <a:rPr kumimoji="1" lang="en-US" altLang="ja-JP" dirty="0"/>
              <a:t>0.27</a:t>
            </a:r>
            <a:r>
              <a:rPr kumimoji="1" lang="ja-JP" altLang="en-US"/>
              <a:t>となっており、被爆時年齢が</a:t>
            </a:r>
            <a:r>
              <a:rPr kumimoji="1" lang="en-US" altLang="ja-JP" dirty="0"/>
              <a:t>10</a:t>
            </a:r>
            <a:r>
              <a:rPr kumimoji="1" lang="ja-JP" altLang="en-US"/>
              <a:t>年増加するに従い過剰相対リスクが</a:t>
            </a:r>
            <a:r>
              <a:rPr kumimoji="1" lang="en-US" altLang="ja-JP" dirty="0"/>
              <a:t>31%</a:t>
            </a:r>
            <a:r>
              <a:rPr kumimoji="1" lang="ja-JP" altLang="en-US"/>
              <a:t>減少していたことも示されています。</a:t>
            </a:r>
            <a:endParaRPr kumimoji="1" lang="en-US" altLang="ja-JP" dirty="0"/>
          </a:p>
        </p:txBody>
      </p:sp>
    </p:spTree>
    <p:extLst>
      <p:ext uri="{BB962C8B-B14F-4D97-AF65-F5344CB8AC3E}">
        <p14:creationId xmlns:p14="http://schemas.microsoft.com/office/powerpoint/2010/main" val="848316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rPr>
              <a:t>放射性ヨウ素は、呼吸により吸入されて、肺から血液中に移行します。また、吸入された放射性ヨウ素の一部は、食道、消化管から吸収されて血液中に移行します。取り込まれた放射性ヨウ素の約</a:t>
            </a:r>
            <a:r>
              <a:rPr kumimoji="1" lang="en-US" altLang="ja-JP" dirty="0">
                <a:solidFill>
                  <a:schemeClr val="tx1"/>
                </a:solidFill>
              </a:rPr>
              <a:t>10〜30</a:t>
            </a:r>
            <a:r>
              <a:rPr kumimoji="1" lang="ja-JP" altLang="en-US" dirty="0">
                <a:solidFill>
                  <a:schemeClr val="tx1"/>
                </a:solidFill>
              </a:rPr>
              <a:t>パーセントは、</a:t>
            </a:r>
            <a:r>
              <a:rPr kumimoji="1" lang="en-US" altLang="ja-JP" dirty="0">
                <a:solidFill>
                  <a:schemeClr val="tx1"/>
                </a:solidFill>
              </a:rPr>
              <a:t>24</a:t>
            </a:r>
            <a:r>
              <a:rPr kumimoji="1" lang="ja-JP" altLang="en-US" dirty="0">
                <a:solidFill>
                  <a:schemeClr val="tx1"/>
                </a:solidFill>
              </a:rPr>
              <a:t>時間以内に甲状腺に集積し、残りの大部分は、主に腎臓から尿中に排泄されます。</a:t>
            </a:r>
          </a:p>
          <a:p>
            <a:r>
              <a:rPr kumimoji="1" lang="ja-JP" altLang="en-US" dirty="0">
                <a:solidFill>
                  <a:schemeClr val="tx1"/>
                </a:solidFill>
              </a:rPr>
              <a:t>健康な人が安定ヨウ素剤を服用すると、服用後</a:t>
            </a:r>
            <a:r>
              <a:rPr kumimoji="1" lang="en-US" altLang="ja-JP" dirty="0">
                <a:solidFill>
                  <a:schemeClr val="tx1"/>
                </a:solidFill>
              </a:rPr>
              <a:t>1〜2</a:t>
            </a:r>
            <a:r>
              <a:rPr kumimoji="1" lang="ja-JP" altLang="en-US" dirty="0">
                <a:solidFill>
                  <a:schemeClr val="tx1"/>
                </a:solidFill>
              </a:rPr>
              <a:t>時間以内に、その尿中排泄量が最大となります。その後、時間とともに排泄量は減少し、</a:t>
            </a:r>
            <a:r>
              <a:rPr kumimoji="1" lang="en-US" altLang="ja-JP" dirty="0">
                <a:solidFill>
                  <a:schemeClr val="tx1"/>
                </a:solidFill>
              </a:rPr>
              <a:t>72</a:t>
            </a:r>
            <a:r>
              <a:rPr kumimoji="1" lang="ja-JP" altLang="en-US" dirty="0">
                <a:solidFill>
                  <a:schemeClr val="tx1"/>
                </a:solidFill>
              </a:rPr>
              <a:t>時間後には服用した安定ヨウ素剤のほとんどが体から排泄されます。</a:t>
            </a:r>
          </a:p>
          <a:p>
            <a:r>
              <a:rPr kumimoji="1" lang="ja-JP" altLang="en-US" dirty="0">
                <a:solidFill>
                  <a:schemeClr val="tx1"/>
                </a:solidFill>
              </a:rPr>
              <a:t>安定</a:t>
            </a:r>
            <a:r>
              <a:rPr kumimoji="1" lang="ja-JP" altLang="en-US">
                <a:solidFill>
                  <a:schemeClr val="tx1"/>
                </a:solidFill>
              </a:rPr>
              <a:t>ヨウ素剤の服用</a:t>
            </a:r>
            <a:r>
              <a:rPr kumimoji="1" lang="ja-JP" altLang="en-US" dirty="0">
                <a:solidFill>
                  <a:schemeClr val="tx1"/>
                </a:solidFill>
              </a:rPr>
              <a:t>による放射性ヨウ素の甲状腺への集積を低減させる効果は、高濃度の安定ヨウ素剤との共存によって血中の放射性ヨウ素の甲状腺への取込みと競合することや細胞内へのヨウ素の取込みを抑制することによります。</a:t>
            </a:r>
          </a:p>
          <a:p>
            <a:r>
              <a:rPr kumimoji="1" lang="ja-JP" altLang="en-US" dirty="0">
                <a:solidFill>
                  <a:schemeClr val="tx1"/>
                </a:solidFill>
              </a:rPr>
              <a:t>安定ヨウ素剤は、放射性ヨウ素</a:t>
            </a:r>
            <a:r>
              <a:rPr kumimoji="1" lang="ja-JP" altLang="en-US">
                <a:solidFill>
                  <a:schemeClr val="tx1"/>
                </a:solidFill>
              </a:rPr>
              <a:t>以外の内部</a:t>
            </a:r>
            <a:r>
              <a:rPr kumimoji="1" lang="ja-JP" altLang="en-US" dirty="0">
                <a:solidFill>
                  <a:schemeClr val="tx1"/>
                </a:solidFill>
              </a:rPr>
              <a:t>被ばく及び希ガス等による</a:t>
            </a:r>
            <a:r>
              <a:rPr kumimoji="1" lang="ja-JP" altLang="en-US" err="1">
                <a:solidFill>
                  <a:schemeClr val="tx1"/>
                </a:solidFill>
              </a:rPr>
              <a:t>外部</a:t>
            </a:r>
            <a:r>
              <a:rPr kumimoji="1" lang="ja-JP" altLang="en-US">
                <a:solidFill>
                  <a:schemeClr val="tx1"/>
                </a:solidFill>
              </a:rPr>
              <a:t>被ばく</a:t>
            </a:r>
            <a:r>
              <a:rPr kumimoji="1" lang="ja-JP" altLang="en-US" strike="noStrike">
                <a:solidFill>
                  <a:schemeClr val="tx1"/>
                </a:solidFill>
              </a:rPr>
              <a:t>に</a:t>
            </a:r>
            <a:r>
              <a:rPr kumimoji="1" lang="ja-JP" altLang="en-US" strike="noStrike" dirty="0">
                <a:solidFill>
                  <a:schemeClr val="tx1"/>
                </a:solidFill>
              </a:rPr>
              <a:t>対する防護</a:t>
            </a:r>
            <a:r>
              <a:rPr kumimoji="1" lang="ja-JP" altLang="en-US" strike="noStrike">
                <a:solidFill>
                  <a:schemeClr val="tx1"/>
                </a:solidFill>
              </a:rPr>
              <a:t>効果</a:t>
            </a:r>
            <a:r>
              <a:rPr kumimoji="1" lang="ja-JP" altLang="en-US">
                <a:solidFill>
                  <a:schemeClr val="tx1"/>
                </a:solidFill>
              </a:rPr>
              <a:t>は全くないため、避難</a:t>
            </a:r>
            <a:r>
              <a:rPr kumimoji="1" lang="ja-JP" altLang="en-US" dirty="0">
                <a:solidFill>
                  <a:schemeClr val="tx1"/>
                </a:solidFill>
              </a:rPr>
              <a:t>、一時移転、屋内退避、飲食物の摂取制限等の他の防護措置と組み合わせて活用することが重要</a:t>
            </a:r>
            <a:r>
              <a:rPr kumimoji="1" lang="ja-JP" altLang="en-US">
                <a:solidFill>
                  <a:schemeClr val="tx1"/>
                </a:solidFill>
              </a:rPr>
              <a:t>です。</a:t>
            </a:r>
            <a:endParaRPr kumimoji="1" lang="ja-JP" altLang="en-US" dirty="0">
              <a:solidFill>
                <a:schemeClr val="tx1"/>
              </a:solidFill>
            </a:endParaRPr>
          </a:p>
        </p:txBody>
      </p:sp>
    </p:spTree>
    <p:extLst>
      <p:ext uri="{BB962C8B-B14F-4D97-AF65-F5344CB8AC3E}">
        <p14:creationId xmlns:p14="http://schemas.microsoft.com/office/powerpoint/2010/main" val="2278026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rPr>
              <a:t>放射性ヨウ素を吸入あるいは、摂取する前</a:t>
            </a:r>
            <a:r>
              <a:rPr kumimoji="1" lang="en-US" altLang="ja-JP" dirty="0">
                <a:solidFill>
                  <a:schemeClr val="tx1"/>
                </a:solidFill>
              </a:rPr>
              <a:t>24</a:t>
            </a:r>
            <a:r>
              <a:rPr kumimoji="1" lang="ja-JP" altLang="en-US" dirty="0">
                <a:solidFill>
                  <a:schemeClr val="tx1"/>
                </a:solidFill>
              </a:rPr>
              <a:t>時間以内</a:t>
            </a:r>
            <a:r>
              <a:rPr kumimoji="1" lang="ja-JP" altLang="en-US">
                <a:solidFill>
                  <a:schemeClr val="tx1"/>
                </a:solidFill>
              </a:rPr>
              <a:t>または</a:t>
            </a:r>
            <a:r>
              <a:rPr kumimoji="1" lang="ja-JP" altLang="en-US" strike="noStrike">
                <a:solidFill>
                  <a:schemeClr val="tx1"/>
                </a:solidFill>
              </a:rPr>
              <a:t>２時間以内</a:t>
            </a:r>
            <a:r>
              <a:rPr kumimoji="1" lang="ja-JP" altLang="en-US">
                <a:solidFill>
                  <a:schemeClr val="tx1"/>
                </a:solidFill>
              </a:rPr>
              <a:t>に</a:t>
            </a:r>
            <a:r>
              <a:rPr kumimoji="1" lang="ja-JP" altLang="en-US" dirty="0">
                <a:solidFill>
                  <a:schemeClr val="tx1"/>
                </a:solidFill>
              </a:rPr>
              <a:t>、安定ヨウ素剤を服用すると、放射性ヨウ素の甲状腺への集積を約</a:t>
            </a:r>
            <a:r>
              <a:rPr kumimoji="1" lang="en-US" altLang="ja-JP" dirty="0">
                <a:solidFill>
                  <a:schemeClr val="tx1"/>
                </a:solidFill>
              </a:rPr>
              <a:t>90</a:t>
            </a:r>
            <a:r>
              <a:rPr kumimoji="1" lang="ja-JP" altLang="en-US" dirty="0">
                <a:solidFill>
                  <a:schemeClr val="tx1"/>
                </a:solidFill>
              </a:rPr>
              <a:t>パーセント以上抑制することができます。すでに放射性ヨウ素が吸入された後でも数時間以内の服用であれば、約</a:t>
            </a:r>
            <a:r>
              <a:rPr kumimoji="1" lang="en-US" altLang="ja-JP" dirty="0">
                <a:solidFill>
                  <a:schemeClr val="tx1"/>
                </a:solidFill>
              </a:rPr>
              <a:t>40</a:t>
            </a:r>
            <a:r>
              <a:rPr kumimoji="1" lang="ja-JP" altLang="en-US" dirty="0">
                <a:solidFill>
                  <a:schemeClr val="tx1"/>
                </a:solidFill>
              </a:rPr>
              <a:t>パーセントの抑制効果が期待できます。</a:t>
            </a:r>
          </a:p>
          <a:p>
            <a:r>
              <a:rPr kumimoji="1" lang="ja-JP" altLang="en-US">
                <a:solidFill>
                  <a:schemeClr val="tx1"/>
                </a:solidFill>
              </a:rPr>
              <a:t>しかし、</a:t>
            </a:r>
            <a:r>
              <a:rPr kumimoji="1" lang="ja-JP" altLang="en-US" strike="noStrike">
                <a:solidFill>
                  <a:schemeClr val="tx1"/>
                </a:solidFill>
              </a:rPr>
              <a:t>放射性</a:t>
            </a:r>
            <a:r>
              <a:rPr kumimoji="1" lang="ja-JP" altLang="en-US" strike="noStrike" dirty="0">
                <a:solidFill>
                  <a:schemeClr val="tx1"/>
                </a:solidFill>
              </a:rPr>
              <a:t>ヨウ素にばく露後</a:t>
            </a:r>
            <a:r>
              <a:rPr kumimoji="1" lang="en-US" altLang="ja-JP" strike="noStrike" dirty="0">
                <a:solidFill>
                  <a:schemeClr val="tx1"/>
                </a:solidFill>
              </a:rPr>
              <a:t>16</a:t>
            </a:r>
            <a:r>
              <a:rPr kumimoji="1" lang="ja-JP" altLang="en-US" strike="noStrike">
                <a:solidFill>
                  <a:schemeClr val="tx1"/>
                </a:solidFill>
              </a:rPr>
              <a:t>時間以降</a:t>
            </a:r>
            <a:r>
              <a:rPr kumimoji="1" lang="ja-JP" altLang="en-US">
                <a:solidFill>
                  <a:schemeClr val="tx1"/>
                </a:solidFill>
              </a:rPr>
              <a:t>で</a:t>
            </a:r>
            <a:r>
              <a:rPr kumimoji="1" lang="ja-JP" altLang="en-US" dirty="0">
                <a:solidFill>
                  <a:schemeClr val="tx1"/>
                </a:solidFill>
              </a:rPr>
              <a:t>あればその効果はほとんどないと報告されて</a:t>
            </a:r>
            <a:r>
              <a:rPr kumimoji="1" lang="ja-JP" altLang="en-US">
                <a:solidFill>
                  <a:schemeClr val="tx1"/>
                </a:solidFill>
              </a:rPr>
              <a:t>います。また</a:t>
            </a:r>
            <a:r>
              <a:rPr kumimoji="1" lang="ja-JP" altLang="en-US" dirty="0">
                <a:solidFill>
                  <a:schemeClr val="tx1"/>
                </a:solidFill>
              </a:rPr>
              <a:t>、甲状腺機能亢進症の患者のデータでは、放射性ヨウ素にばく露後</a:t>
            </a:r>
            <a:r>
              <a:rPr kumimoji="1" lang="en-US" altLang="ja-JP" dirty="0">
                <a:solidFill>
                  <a:schemeClr val="tx1"/>
                </a:solidFill>
              </a:rPr>
              <a:t>24</a:t>
            </a:r>
            <a:r>
              <a:rPr kumimoji="1" lang="ja-JP" altLang="en-US" dirty="0">
                <a:solidFill>
                  <a:schemeClr val="tx1"/>
                </a:solidFill>
              </a:rPr>
              <a:t>時間以上経過して安定ヨウ素剤を服用すると、甲状腺に蓄積した放射性ヨウ素の生物学的半減期を延長させることが分かっており、服用のタイミングによっては有益性よりも有害性が大きくなる可能性が</a:t>
            </a:r>
            <a:r>
              <a:rPr kumimoji="1" lang="ja-JP" altLang="en-US">
                <a:solidFill>
                  <a:schemeClr val="tx1"/>
                </a:solidFill>
              </a:rPr>
              <a:t>あります。</a:t>
            </a:r>
            <a:endParaRPr kumimoji="1" lang="ja-JP" altLang="en-US" dirty="0">
              <a:solidFill>
                <a:schemeClr val="tx1"/>
              </a:solidFill>
            </a:endParaRPr>
          </a:p>
          <a:p>
            <a:r>
              <a:rPr kumimoji="1" lang="ja-JP" altLang="en-US" dirty="0">
                <a:solidFill>
                  <a:schemeClr val="tx1"/>
                </a:solidFill>
              </a:rPr>
              <a:t>成人では、ヨウ素量</a:t>
            </a:r>
            <a:r>
              <a:rPr kumimoji="1" lang="en-US" altLang="ja-JP" dirty="0">
                <a:solidFill>
                  <a:schemeClr val="tx1"/>
                </a:solidFill>
              </a:rPr>
              <a:t>30 mg</a:t>
            </a:r>
            <a:r>
              <a:rPr kumimoji="1" lang="ja-JP" altLang="en-US" dirty="0">
                <a:solidFill>
                  <a:schemeClr val="tx1"/>
                </a:solidFill>
              </a:rPr>
              <a:t>以上であれば、放射性ヨウ素の甲状腺への集積を効果的に抑制できます。</a:t>
            </a:r>
            <a:r>
              <a:rPr kumimoji="1" lang="ja-JP" altLang="en-US">
                <a:solidFill>
                  <a:schemeClr val="tx1"/>
                </a:solidFill>
              </a:rPr>
              <a:t>日本で医療用医</a:t>
            </a:r>
            <a:r>
              <a:rPr kumimoji="1" lang="ja-JP" altLang="en-US" dirty="0">
                <a:solidFill>
                  <a:schemeClr val="tx1"/>
                </a:solidFill>
              </a:rPr>
              <a:t>薬品と</a:t>
            </a:r>
            <a:r>
              <a:rPr kumimoji="1" lang="ja-JP" altLang="en-US">
                <a:solidFill>
                  <a:schemeClr val="tx1"/>
                </a:solidFill>
              </a:rPr>
              <a:t>して承認されて</a:t>
            </a:r>
            <a:r>
              <a:rPr kumimoji="1" lang="ja-JP" altLang="en-US" dirty="0">
                <a:solidFill>
                  <a:schemeClr val="tx1"/>
                </a:solidFill>
              </a:rPr>
              <a:t>いる安定ヨウ素剤（ヨウ化カリウム丸）</a:t>
            </a:r>
            <a:r>
              <a:rPr kumimoji="1" lang="en-US" altLang="ja-JP" dirty="0">
                <a:solidFill>
                  <a:schemeClr val="tx1"/>
                </a:solidFill>
              </a:rPr>
              <a:t>50 mg</a:t>
            </a:r>
            <a:r>
              <a:rPr kumimoji="1" lang="ja-JP" altLang="en-US" dirty="0">
                <a:solidFill>
                  <a:schemeClr val="tx1"/>
                </a:solidFill>
              </a:rPr>
              <a:t>はヨウ素を</a:t>
            </a:r>
            <a:r>
              <a:rPr kumimoji="1" lang="en-US" altLang="ja-JP" dirty="0">
                <a:solidFill>
                  <a:schemeClr val="tx1"/>
                </a:solidFill>
              </a:rPr>
              <a:t>38 mg</a:t>
            </a:r>
            <a:r>
              <a:rPr kumimoji="1" lang="ja-JP" altLang="en-US" dirty="0">
                <a:solidFill>
                  <a:schemeClr val="tx1"/>
                </a:solidFill>
              </a:rPr>
              <a:t>含有している製剤</a:t>
            </a:r>
            <a:r>
              <a:rPr kumimoji="1" lang="ja-JP" altLang="en-US">
                <a:solidFill>
                  <a:schemeClr val="tx1"/>
                </a:solidFill>
              </a:rPr>
              <a:t>で、成人の場合１回で</a:t>
            </a:r>
            <a:r>
              <a:rPr kumimoji="1" lang="en-US" altLang="ja-JP" dirty="0">
                <a:solidFill>
                  <a:schemeClr val="tx1"/>
                </a:solidFill>
              </a:rPr>
              <a:t>2</a:t>
            </a:r>
            <a:r>
              <a:rPr kumimoji="1" lang="ja-JP" altLang="en-US" dirty="0">
                <a:solidFill>
                  <a:schemeClr val="tx1"/>
                </a:solidFill>
              </a:rPr>
              <a:t>丸の服用が必要と</a:t>
            </a:r>
            <a:r>
              <a:rPr kumimoji="1" lang="ja-JP" altLang="en-US">
                <a:solidFill>
                  <a:schemeClr val="tx1"/>
                </a:solidFill>
              </a:rPr>
              <a:t>なります。</a:t>
            </a:r>
            <a:endParaRPr kumimoji="1" lang="en-US" altLang="ja-JP" dirty="0">
              <a:solidFill>
                <a:schemeClr val="tx1"/>
              </a:solidFill>
            </a:endParaRPr>
          </a:p>
          <a:p>
            <a:endParaRPr lang="en-US" altLang="ja-JP" dirty="0">
              <a:solidFill>
                <a:schemeClr val="tx1"/>
              </a:solidFill>
            </a:endParaRPr>
          </a:p>
          <a:p>
            <a:r>
              <a:rPr lang="ja-JP" altLang="en-US">
                <a:solidFill>
                  <a:schemeClr val="tx1"/>
                </a:solidFill>
              </a:rPr>
              <a:t>出典：</a:t>
            </a:r>
            <a:r>
              <a:rPr lang="en-US" altLang="ja-JP" dirty="0">
                <a:solidFill>
                  <a:schemeClr val="tx1"/>
                </a:solidFill>
              </a:rPr>
              <a:t>Becker, JAMA 1987: 258: 649-654</a:t>
            </a:r>
            <a:endParaRPr lang="ja-JP" altLang="en-US">
              <a:solidFill>
                <a:schemeClr val="tx1"/>
              </a:solidFill>
            </a:endParaRPr>
          </a:p>
        </p:txBody>
      </p:sp>
    </p:spTree>
    <p:extLst>
      <p:ext uri="{BB962C8B-B14F-4D97-AF65-F5344CB8AC3E}">
        <p14:creationId xmlns:p14="http://schemas.microsoft.com/office/powerpoint/2010/main" val="3202600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144000" algn="l" defTabSz="914400" rtl="0" eaLnBrk="1" fontAlgn="auto" latinLnBrk="0" hangingPunct="1">
              <a:lnSpc>
                <a:spcPct val="100000"/>
              </a:lnSpc>
              <a:spcBef>
                <a:spcPts val="0"/>
              </a:spcBef>
              <a:spcAft>
                <a:spcPts val="0"/>
              </a:spcAft>
              <a:buClrTx/>
              <a:buSzTx/>
              <a:buFontTx/>
              <a:buNone/>
              <a:tabLst/>
              <a:defRPr/>
            </a:pPr>
            <a:r>
              <a:rPr lang="en-US" altLang="ja-JP" sz="1200" dirty="0" err="1"/>
              <a:t>Zanzonico</a:t>
            </a:r>
            <a:r>
              <a:rPr lang="ja-JP" altLang="en-US" sz="1200"/>
              <a:t>らによると、ヨウ化カリウム（安定ヨウ素剤）</a:t>
            </a:r>
            <a:r>
              <a:rPr lang="en-US" altLang="ja-JP" sz="1200" dirty="0"/>
              <a:t>100mg</a:t>
            </a:r>
            <a:r>
              <a:rPr lang="ja-JP" altLang="en-US" sz="1200"/>
              <a:t>の経口投与のタイミングと放射性ヨウ素の摂取後を評価したところ、放射性ヨウ素の摂取</a:t>
            </a:r>
            <a:r>
              <a:rPr lang="en-US" altLang="ja-JP" sz="1200" dirty="0"/>
              <a:t>24</a:t>
            </a:r>
            <a:r>
              <a:rPr lang="ja-JP" altLang="en-US" sz="1200"/>
              <a:t>時間前、</a:t>
            </a:r>
            <a:r>
              <a:rPr lang="en-US" altLang="ja-JP" sz="1200" dirty="0"/>
              <a:t>72</a:t>
            </a:r>
            <a:r>
              <a:rPr lang="ja-JP" altLang="en-US" sz="1200"/>
              <a:t>時間前、</a:t>
            </a:r>
            <a:r>
              <a:rPr lang="en-US" altLang="ja-JP" sz="1200" dirty="0"/>
              <a:t>96</a:t>
            </a:r>
            <a:r>
              <a:rPr lang="ja-JP" altLang="en-US" sz="1200"/>
              <a:t>時間前のヨウ化カリウム服用で、それぞれ</a:t>
            </a:r>
            <a:r>
              <a:rPr lang="en-US" altLang="ja-JP" sz="1200" dirty="0"/>
              <a:t>93</a:t>
            </a:r>
            <a:r>
              <a:rPr lang="ja-JP" altLang="en-US" sz="1200"/>
              <a:t>％、</a:t>
            </a:r>
            <a:r>
              <a:rPr lang="en-US" altLang="ja-JP" sz="1200" dirty="0"/>
              <a:t>32</a:t>
            </a:r>
            <a:r>
              <a:rPr lang="ja-JP" altLang="en-US" sz="1200"/>
              <a:t>％、</a:t>
            </a:r>
            <a:r>
              <a:rPr lang="en-US" altLang="ja-JP" sz="1200" dirty="0"/>
              <a:t>5</a:t>
            </a:r>
            <a:r>
              <a:rPr lang="ja-JP" altLang="en-US" sz="1200"/>
              <a:t>％の阻害効果があると報告されています。また、放射性ヨウ素摂取</a:t>
            </a:r>
            <a:r>
              <a:rPr lang="en-US" altLang="ja-JP" sz="1200" dirty="0"/>
              <a:t>2</a:t>
            </a:r>
            <a:r>
              <a:rPr lang="ja-JP" altLang="en-US" sz="1200"/>
              <a:t>時間後、</a:t>
            </a:r>
            <a:r>
              <a:rPr lang="en-US" altLang="ja-JP" sz="1200" dirty="0"/>
              <a:t>8</a:t>
            </a:r>
            <a:r>
              <a:rPr lang="ja-JP" altLang="en-US" sz="1200"/>
              <a:t>時間後、</a:t>
            </a:r>
            <a:r>
              <a:rPr lang="en-US" altLang="ja-JP" sz="1200" dirty="0"/>
              <a:t>24</a:t>
            </a:r>
            <a:r>
              <a:rPr lang="ja-JP" altLang="en-US" sz="1200"/>
              <a:t>時間後のヨウ化カリウム（安定ヨウ素剤）</a:t>
            </a:r>
            <a:r>
              <a:rPr lang="en-US" altLang="ja-JP" sz="1200" dirty="0"/>
              <a:t>100mg</a:t>
            </a:r>
            <a:r>
              <a:rPr lang="ja-JP" altLang="en-US" sz="1200"/>
              <a:t>の経口投与では、それぞれ</a:t>
            </a:r>
            <a:r>
              <a:rPr lang="en-US" altLang="ja-JP" sz="1200" dirty="0"/>
              <a:t>80</a:t>
            </a:r>
            <a:r>
              <a:rPr lang="ja-JP" altLang="en-US" sz="1200"/>
              <a:t>％、</a:t>
            </a:r>
            <a:r>
              <a:rPr lang="en-US" altLang="ja-JP" sz="1200" dirty="0"/>
              <a:t>40</a:t>
            </a:r>
            <a:r>
              <a:rPr lang="ja-JP" altLang="en-US" sz="1200"/>
              <a:t>％、</a:t>
            </a:r>
            <a:r>
              <a:rPr lang="en-US" altLang="ja-JP" sz="1200" dirty="0"/>
              <a:t>7</a:t>
            </a:r>
            <a:r>
              <a:rPr lang="ja-JP" altLang="en-US" sz="1200"/>
              <a:t>％の阻害効果があると報告されています。</a:t>
            </a:r>
            <a:r>
              <a:rPr kumimoji="1" lang="ja-JP" altLang="en-US" sz="1200"/>
              <a:t>このことから、</a:t>
            </a:r>
            <a:r>
              <a:rPr kumimoji="1" lang="ja-JP" altLang="en-US"/>
              <a:t>放射性ヨウ素にばく露される</a:t>
            </a:r>
            <a:r>
              <a:rPr kumimoji="1" lang="en-US" altLang="ja-JP" dirty="0"/>
              <a:t>24</a:t>
            </a:r>
            <a:r>
              <a:rPr kumimoji="1" lang="ja-JP" altLang="en-US"/>
              <a:t>時間前からばく露後２時間までの安定ヨウ素剤の服用が効果的だと言えます。</a:t>
            </a:r>
            <a:endParaRPr kumimoji="1" lang="en-US" altLang="ja-JP" dirty="0"/>
          </a:p>
          <a:p>
            <a:endParaRPr kumimoji="1" lang="en-US" altLang="ja-JP" dirty="0"/>
          </a:p>
          <a:p>
            <a:r>
              <a:rPr kumimoji="1" lang="ja-JP" altLang="en-US"/>
              <a:t>出典：</a:t>
            </a:r>
            <a:r>
              <a:rPr lang="en-US" altLang="ja-JP" sz="1200" dirty="0" err="1">
                <a:solidFill>
                  <a:srgbClr val="000000"/>
                </a:solidFill>
              </a:rPr>
              <a:t>Zanzonico</a:t>
            </a:r>
            <a:r>
              <a:rPr lang="en-US" altLang="ja-JP" sz="1200" dirty="0">
                <a:solidFill>
                  <a:srgbClr val="000000"/>
                </a:solidFill>
              </a:rPr>
              <a:t>, Pat; Becker, David, Health Physics. 78(6):660-667, June 2000.</a:t>
            </a:r>
          </a:p>
        </p:txBody>
      </p:sp>
    </p:spTree>
    <p:extLst>
      <p:ext uri="{BB962C8B-B14F-4D97-AF65-F5344CB8AC3E}">
        <p14:creationId xmlns:p14="http://schemas.microsoft.com/office/powerpoint/2010/main" val="2854758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effectLst/>
                <a:latin typeface="YuMincho +36p Kana Medium" panose="02020500000000000000" pitchFamily="18" charset="-128"/>
                <a:ea typeface="YuMincho +36p Kana Medium" panose="02020500000000000000" pitchFamily="18" charset="-128"/>
                <a:cs typeface="+mn-cs"/>
              </a:rPr>
              <a:t>年齢が低いほど放射性ヨウ素による内部被ばくの健康影響として甲状腺がん等の発症のリスクが高くなります。このため、服用を優先すべき対象者は、妊婦、授乳婦及び未成年者</a:t>
            </a:r>
            <a:r>
              <a:rPr kumimoji="1" lang="en-US" altLang="ja-JP" sz="1200" kern="1200" dirty="0">
                <a:effectLst/>
                <a:latin typeface="YuMincho +36p Kana Medium" panose="02020500000000000000" pitchFamily="18" charset="-128"/>
                <a:ea typeface="YuMincho +36p Kana Medium" panose="02020500000000000000" pitchFamily="18" charset="-128"/>
                <a:cs typeface="+mn-cs"/>
              </a:rPr>
              <a:t>(</a:t>
            </a:r>
            <a:r>
              <a:rPr kumimoji="1" lang="ja-JP" altLang="en-US" sz="1200" kern="1200" dirty="0">
                <a:effectLst/>
                <a:latin typeface="YuMincho +36p Kana Medium" panose="02020500000000000000" pitchFamily="18" charset="-128"/>
                <a:ea typeface="YuMincho +36p Kana Medium" panose="02020500000000000000" pitchFamily="18" charset="-128"/>
                <a:cs typeface="+mn-cs"/>
              </a:rPr>
              <a:t>乳幼児を含む。</a:t>
            </a:r>
            <a:r>
              <a:rPr kumimoji="1" lang="en-US" altLang="ja-JP" sz="1200" kern="1200" dirty="0">
                <a:effectLst/>
                <a:latin typeface="YuMincho +36p Kana Medium" panose="02020500000000000000" pitchFamily="18" charset="-128"/>
                <a:ea typeface="YuMincho +36p Kana Medium" panose="02020500000000000000" pitchFamily="18" charset="-128"/>
                <a:cs typeface="+mn-cs"/>
              </a:rPr>
              <a:t>)</a:t>
            </a:r>
            <a:r>
              <a:rPr kumimoji="1" lang="ja-JP" altLang="en-US" sz="1200" kern="1200" dirty="0">
                <a:effectLst/>
                <a:latin typeface="YuMincho +36p Kana Medium" panose="02020500000000000000" pitchFamily="18" charset="-128"/>
                <a:ea typeface="YuMincho +36p Kana Medium" panose="02020500000000000000" pitchFamily="18" charset="-128"/>
                <a:cs typeface="+mn-cs"/>
              </a:rPr>
              <a:t>です。授乳婦、新生児及び乳幼児については、母体が摂取したヨウ素</a:t>
            </a:r>
            <a:r>
              <a:rPr kumimoji="1" lang="en-US" altLang="ja-JP" sz="1200" kern="1200" dirty="0">
                <a:effectLst/>
                <a:latin typeface="YuMincho +36p Kana Medium" panose="02020500000000000000" pitchFamily="18" charset="-128"/>
                <a:ea typeface="YuMincho +36p Kana Medium" panose="02020500000000000000" pitchFamily="18" charset="-128"/>
                <a:cs typeface="+mn-cs"/>
              </a:rPr>
              <a:t>(</a:t>
            </a:r>
            <a:r>
              <a:rPr kumimoji="1" lang="ja-JP" altLang="en-US" sz="1200" kern="1200" dirty="0">
                <a:effectLst/>
                <a:latin typeface="YuMincho +36p Kana Medium" panose="02020500000000000000" pitchFamily="18" charset="-128"/>
                <a:ea typeface="YuMincho +36p Kana Medium" panose="02020500000000000000" pitchFamily="18" charset="-128"/>
                <a:cs typeface="+mn-cs"/>
              </a:rPr>
              <a:t>放射性ヨウ素及び安定ヨウ素</a:t>
            </a:r>
            <a:r>
              <a:rPr kumimoji="1" lang="en-US" altLang="ja-JP" sz="1200" kern="1200" dirty="0">
                <a:effectLst/>
                <a:latin typeface="YuMincho +36p Kana Medium" panose="02020500000000000000" pitchFamily="18" charset="-128"/>
                <a:ea typeface="YuMincho +36p Kana Medium" panose="02020500000000000000" pitchFamily="18" charset="-128"/>
                <a:cs typeface="+mn-cs"/>
              </a:rPr>
              <a:t>)</a:t>
            </a:r>
            <a:r>
              <a:rPr kumimoji="1" lang="ja-JP" altLang="en-US" sz="1200" kern="1200" dirty="0">
                <a:effectLst/>
                <a:latin typeface="YuMincho +36p Kana Medium" panose="02020500000000000000" pitchFamily="18" charset="-128"/>
                <a:ea typeface="YuMincho +36p Kana Medium" panose="02020500000000000000" pitchFamily="18" charset="-128"/>
                <a:cs typeface="+mn-cs"/>
              </a:rPr>
              <a:t>の最大 </a:t>
            </a:r>
            <a:r>
              <a:rPr kumimoji="1" lang="en-US" altLang="ja-JP" sz="1200" kern="1200" dirty="0">
                <a:effectLst/>
                <a:latin typeface="YuMincho +36p Kana Medium" panose="02020500000000000000" pitchFamily="18" charset="-128"/>
                <a:ea typeface="YuMincho +36p Kana Medium" panose="02020500000000000000" pitchFamily="18" charset="-128"/>
                <a:cs typeface="+mn-cs"/>
              </a:rPr>
              <a:t>1/4 </a:t>
            </a:r>
            <a:r>
              <a:rPr kumimoji="1" lang="ja-JP" altLang="en-US" sz="1200" kern="1200" dirty="0">
                <a:effectLst/>
                <a:latin typeface="YuMincho +36p Kana Medium" panose="02020500000000000000" pitchFamily="18" charset="-128"/>
                <a:ea typeface="YuMincho +36p Kana Medium" panose="02020500000000000000" pitchFamily="18" charset="-128"/>
                <a:cs typeface="+mn-cs"/>
              </a:rPr>
              <a:t>程度が母乳に移行するとされているため、母体が放射性ヨウ素にばく</a:t>
            </a:r>
            <a:r>
              <a:rPr kumimoji="1" lang="ja-JP" altLang="en-US" sz="1200" kern="1200" dirty="0" err="1">
                <a:effectLst/>
                <a:latin typeface="YuMincho +36p Kana Medium" panose="02020500000000000000" pitchFamily="18" charset="-128"/>
                <a:ea typeface="YuMincho +36p Kana Medium" panose="02020500000000000000" pitchFamily="18" charset="-128"/>
                <a:cs typeface="+mn-cs"/>
              </a:rPr>
              <a:t>露された</a:t>
            </a:r>
            <a:r>
              <a:rPr kumimoji="1" lang="ja-JP" altLang="en-US" sz="1200" kern="1200" dirty="0">
                <a:effectLst/>
                <a:latin typeface="YuMincho +36p Kana Medium" panose="02020500000000000000" pitchFamily="18" charset="-128"/>
                <a:ea typeface="YuMincho +36p Kana Medium" panose="02020500000000000000" pitchFamily="18" charset="-128"/>
                <a:cs typeface="+mn-cs"/>
              </a:rPr>
              <a:t>場合には、母乳を介して乳児が放射性ヨウ素にばく露されるリスクがあることから、母乳栄養を一時的に中断した上で乳児に安定ヨウ素剤を服用させることが適切です。安全性が確認されたミルクを確保できない間は、母乳栄養を継続する選択が考えられます。</a:t>
            </a:r>
            <a:endParaRPr kumimoji="1" lang="en-US" altLang="ja-JP" sz="1200" kern="1200" dirty="0">
              <a:effectLst/>
              <a:latin typeface="YuMincho +36p Kana Medium" panose="02020500000000000000" pitchFamily="18" charset="-128"/>
              <a:ea typeface="YuMincho +36p Kana Medium" panose="02020500000000000000" pitchFamily="18" charset="-128"/>
              <a:cs typeface="+mn-cs"/>
            </a:endParaRPr>
          </a:p>
          <a:p>
            <a:r>
              <a:rPr lang="ja-JP" altLang="en-US" dirty="0"/>
              <a:t>一方で、緊急時に母乳栄養を一時的に中断するリスク</a:t>
            </a:r>
            <a:r>
              <a:rPr lang="en-US" altLang="ja-JP" dirty="0"/>
              <a:t>(</a:t>
            </a:r>
            <a:r>
              <a:rPr lang="ja-JP" altLang="en-US" dirty="0"/>
              <a:t>母体側として乳房緊満による乳腺炎、乳児側として母乳以外を受け付けない場合の脱水、低血糖等</a:t>
            </a:r>
            <a:r>
              <a:rPr lang="en-US" altLang="ja-JP" dirty="0"/>
              <a:t>)</a:t>
            </a:r>
            <a:r>
              <a:rPr lang="ja-JP" altLang="en-US" dirty="0"/>
              <a:t>についても十分に考える必要があり、母体が定められた用量の安定ヨウ素剤を単回服用した場合、母乳に移行する安定ヨウ素が乳児の甲状腺機能に与える健康影響は小さいことから、母体の放射性ヨウ素による内部被ばくの可 能性が低いことを前提として母乳栄養は継続し、乳児自身も定められた用量の安定ヨウ素剤を服用します。なお、乳児のうち特に新生児が安定ヨウ素剤を服用した場合には、甲状腺機能低下症に関する経過観察を行うことが適切です。</a:t>
            </a:r>
            <a:endParaRPr lang="en-US" altLang="ja-JP" dirty="0"/>
          </a:p>
          <a:p>
            <a:r>
              <a:rPr lang="ja-JP" altLang="en-US" dirty="0"/>
              <a:t>原爆被爆者については、成人期以降に被ばくした者における甲状腺がんの発症について統計的に有意なリスクの上昇は確認されて</a:t>
            </a:r>
            <a:r>
              <a:rPr lang="ja-JP" altLang="en-US"/>
              <a:t>おらず、チョルノービリ原発</a:t>
            </a:r>
            <a:r>
              <a:rPr lang="ja-JP" altLang="en-US" dirty="0"/>
              <a:t>事故の被災者については、甲 状腺がんの発症のリスクの上昇が明らかであるのは</a:t>
            </a:r>
            <a:r>
              <a:rPr lang="en-US" altLang="ja-JP" dirty="0"/>
              <a:t>18</a:t>
            </a:r>
            <a:r>
              <a:rPr lang="ja-JP" altLang="en-US" dirty="0"/>
              <a:t>歳未満の者で、その中でも特に６歳未満の乳幼児に甲状腺がんが多発していることから、服用を優先すべき対象者は乳幼児を含む未成年者です。また、</a:t>
            </a:r>
            <a:r>
              <a:rPr lang="en-US" altLang="ja-JP" dirty="0"/>
              <a:t>WHO</a:t>
            </a:r>
            <a:r>
              <a:rPr lang="ja-JP" altLang="en-US" dirty="0"/>
              <a:t>ガイドライン</a:t>
            </a:r>
            <a:r>
              <a:rPr lang="en-US" altLang="ja-JP" dirty="0"/>
              <a:t>2017</a:t>
            </a:r>
            <a:r>
              <a:rPr lang="ja-JP" altLang="en-US" dirty="0"/>
              <a:t>年版においては、</a:t>
            </a:r>
            <a:r>
              <a:rPr lang="en-US" altLang="ja-JP" dirty="0"/>
              <a:t>40</a:t>
            </a:r>
            <a:r>
              <a:rPr lang="ja-JP" altLang="en-US" dirty="0"/>
              <a:t>歳以上の者への安定ヨウ素剤の服用効果はほとんど期待できないとされています。したがって、</a:t>
            </a:r>
            <a:r>
              <a:rPr lang="en-US" altLang="ja-JP" dirty="0"/>
              <a:t>40</a:t>
            </a:r>
            <a:r>
              <a:rPr lang="ja-JP" altLang="en-US" dirty="0"/>
              <a:t>歳以上の者は安定ヨウ素剤を服用する必要性は低いですが、</a:t>
            </a:r>
            <a:r>
              <a:rPr lang="en-US" altLang="ja-JP" dirty="0"/>
              <a:t>40</a:t>
            </a:r>
            <a:r>
              <a:rPr lang="ja-JP" altLang="en-US" dirty="0"/>
              <a:t>歳以上であっても妊婦及び授乳婦は、胎児及び乳児に対する放射性ヨウ素による甲状腺の内部被ばくの健康影響が大きいことから、安定ヨウ素剤の服用を優先すべき対象者です。 </a:t>
            </a:r>
          </a:p>
          <a:p>
            <a:endParaRPr lang="ja-JP" altLang="en-US" dirty="0"/>
          </a:p>
          <a:p>
            <a:endParaRPr kumimoji="1" lang="ja-JP" altLang="en-US" dirty="0"/>
          </a:p>
          <a:p>
            <a:r>
              <a:rPr kumimoji="1" lang="ja-JP" altLang="en-US" dirty="0"/>
              <a:t>出典：原子力規制庁原子力防災課：安定ヨウ素剤の配布・服用に当たって（令和元年</a:t>
            </a:r>
            <a:r>
              <a:rPr kumimoji="1" lang="en-US" altLang="ja-JP" dirty="0"/>
              <a:t>7</a:t>
            </a:r>
            <a:r>
              <a:rPr kumimoji="1" lang="ja-JP" altLang="en-US" dirty="0"/>
              <a:t>月</a:t>
            </a:r>
            <a:r>
              <a:rPr kumimoji="1" lang="en-US" altLang="ja-JP" dirty="0"/>
              <a:t>3</a:t>
            </a:r>
            <a:r>
              <a:rPr kumimoji="1" lang="ja-JP" altLang="en-US" dirty="0"/>
              <a:t>日全部改正）</a:t>
            </a:r>
          </a:p>
          <a:p>
            <a:endParaRPr kumimoji="1" lang="ja-JP" altLang="en-US" dirty="0"/>
          </a:p>
        </p:txBody>
      </p:sp>
    </p:spTree>
    <p:extLst>
      <p:ext uri="{BB962C8B-B14F-4D97-AF65-F5344CB8AC3E}">
        <p14:creationId xmlns:p14="http://schemas.microsoft.com/office/powerpoint/2010/main" val="4147774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rPr>
              <a:t>服用回数は原則</a:t>
            </a:r>
            <a:r>
              <a:rPr kumimoji="1" lang="en-US" altLang="ja-JP" dirty="0">
                <a:solidFill>
                  <a:schemeClr val="tx1"/>
                </a:solidFill>
              </a:rPr>
              <a:t>1</a:t>
            </a:r>
            <a:r>
              <a:rPr kumimoji="1" lang="ja-JP" altLang="en-US" dirty="0">
                <a:solidFill>
                  <a:schemeClr val="tx1"/>
                </a:solidFill>
              </a:rPr>
              <a:t>回とし、複数回の服用をしなくてよいように避難等の防護措置を講ずることを前提としています。ただし、放射性ヨウ素による内部被ばくの可能性が</a:t>
            </a:r>
            <a:r>
              <a:rPr kumimoji="1" lang="en-US" altLang="ja-JP" dirty="0">
                <a:solidFill>
                  <a:schemeClr val="tx1"/>
                </a:solidFill>
              </a:rPr>
              <a:t>24</a:t>
            </a:r>
            <a:r>
              <a:rPr kumimoji="1" lang="ja-JP" altLang="en-US" dirty="0">
                <a:solidFill>
                  <a:schemeClr val="tx1"/>
                </a:solidFill>
              </a:rPr>
              <a:t>時間以上継続し、再度の服用がやむを得ない場合は、</a:t>
            </a:r>
            <a:r>
              <a:rPr kumimoji="1" lang="en-US" altLang="ja-JP" dirty="0">
                <a:solidFill>
                  <a:schemeClr val="tx1"/>
                </a:solidFill>
              </a:rPr>
              <a:t>24</a:t>
            </a:r>
            <a:r>
              <a:rPr kumimoji="1" lang="ja-JP" altLang="en-US" dirty="0">
                <a:solidFill>
                  <a:schemeClr val="tx1"/>
                </a:solidFill>
              </a:rPr>
              <a:t>時間の間隔を空けて服用することとなっています。</a:t>
            </a:r>
            <a:endParaRPr kumimoji="1" lang="en-US" altLang="ja-JP" dirty="0">
              <a:solidFill>
                <a:schemeClr val="tx1"/>
              </a:solidFill>
            </a:endParaRPr>
          </a:p>
          <a:p>
            <a:r>
              <a:rPr kumimoji="1" lang="ja-JP" altLang="en-US" dirty="0">
                <a:solidFill>
                  <a:schemeClr val="tx1"/>
                </a:solidFill>
              </a:rPr>
              <a:t>年齢に応じた服用量を表に</a:t>
            </a:r>
            <a:r>
              <a:rPr kumimoji="1" lang="ja-JP" altLang="en-US">
                <a:solidFill>
                  <a:schemeClr val="tx1"/>
                </a:solidFill>
              </a:rPr>
              <a:t>示します。適切</a:t>
            </a:r>
            <a:r>
              <a:rPr kumimoji="1" lang="ja-JP" altLang="en-US" dirty="0">
                <a:solidFill>
                  <a:schemeClr val="tx1"/>
                </a:solidFill>
              </a:rPr>
              <a:t>な服用量を超えて服用しても効能又は効果を高めることにはならないことから、適切な服用量を守る必要が</a:t>
            </a:r>
            <a:r>
              <a:rPr kumimoji="1" lang="ja-JP" altLang="en-US">
                <a:solidFill>
                  <a:schemeClr val="tx1"/>
                </a:solidFill>
              </a:rPr>
              <a:t>あります。</a:t>
            </a:r>
            <a:endParaRPr kumimoji="1" lang="en-US" altLang="ja-JP" dirty="0">
              <a:solidFill>
                <a:schemeClr val="tx1"/>
              </a:solidFill>
            </a:endParaRPr>
          </a:p>
        </p:txBody>
      </p:sp>
    </p:spTree>
    <p:extLst>
      <p:ext uri="{BB962C8B-B14F-4D97-AF65-F5344CB8AC3E}">
        <p14:creationId xmlns:p14="http://schemas.microsoft.com/office/powerpoint/2010/main" val="1761700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sz="1200" dirty="0"/>
              <a:t>安定ヨウ素剤の副作用としては、急性のアレルギー反応と甲状腺ホルモンの分泌異常による中長期的な健康影響が考えられます。</a:t>
            </a:r>
            <a:endParaRPr lang="en-US" altLang="ja-JP" sz="1200" dirty="0"/>
          </a:p>
          <a:p>
            <a:pPr marL="0" indent="0">
              <a:buNone/>
            </a:pPr>
            <a:r>
              <a:rPr lang="en-US" altLang="ja-JP" sz="1200" dirty="0"/>
              <a:t>【</a:t>
            </a:r>
            <a:r>
              <a:rPr lang="ja-JP" altLang="en-US" sz="1200" dirty="0"/>
              <a:t>急性のアレルギー反応</a:t>
            </a:r>
            <a:r>
              <a:rPr lang="en-US" altLang="ja-JP" sz="1200" dirty="0"/>
              <a:t>】</a:t>
            </a:r>
          </a:p>
          <a:p>
            <a:r>
              <a:rPr lang="ja-JP" altLang="en-US" sz="1200" dirty="0"/>
              <a:t>ヨード系造影剤により引き起こされるようなアナフィラキシーショックを含むアレルギー反応は、ヨウ素含有量や投与方法等が異なり、安定ヨウ素剤の服用で生じる可能性は極めて低いです。</a:t>
            </a:r>
            <a:endParaRPr lang="en-US" altLang="ja-JP" sz="1200" dirty="0"/>
          </a:p>
          <a:p>
            <a:r>
              <a:rPr lang="ja-JP" altLang="en-US" sz="1200" dirty="0"/>
              <a:t>安定ヨウ素剤に含まれるヨウ化カリウムによりアレルギー症状が生じる可能性は極めて低く、ヨウ化カリウム以外の添加物についても、他の薬剤及び食品添加物として汎用されている使用実績や、含有量が微量である点からも安全性は極めて高いといえます。</a:t>
            </a:r>
            <a:endParaRPr lang="en-US" altLang="ja-JP" sz="1200" dirty="0"/>
          </a:p>
          <a:p>
            <a:r>
              <a:rPr lang="ja-JP" altLang="en-US" dirty="0"/>
              <a:t>チョルノービリ原子力発電所事故時に安定ヨウ素剤の服用を実施したポーランドでは、</a:t>
            </a:r>
            <a:r>
              <a:rPr lang="en-US" altLang="ja-JP" dirty="0"/>
              <a:t>5,061</a:t>
            </a:r>
            <a:r>
              <a:rPr lang="ja-JP" altLang="en-US" dirty="0"/>
              <a:t>名の成人のうち</a:t>
            </a:r>
            <a:r>
              <a:rPr lang="en-US" altLang="ja-JP" dirty="0"/>
              <a:t>2</a:t>
            </a:r>
            <a:r>
              <a:rPr lang="ja-JP" altLang="en-US" dirty="0"/>
              <a:t>名が緊急対応を必要とする</a:t>
            </a:r>
            <a:r>
              <a:rPr lang="ja-JP" altLang="en-US" dirty="0">
                <a:latin typeface="+mn-ea"/>
              </a:rPr>
              <a:t>気管支れん縮を発症しましたが、どちらも既に重度の気管支症を発症しており、安定ヨウ素剤の服用との明確な因果関係は示されていません。</a:t>
            </a:r>
            <a:endParaRPr lang="en-US" altLang="ja-JP" dirty="0">
              <a:latin typeface="+mn-ea"/>
            </a:endParaRPr>
          </a:p>
          <a:p>
            <a:r>
              <a:rPr lang="ja-JP" altLang="en-US" dirty="0"/>
              <a:t>東京電力福島第一原子力発電</a:t>
            </a:r>
            <a:r>
              <a:rPr lang="ja-JP" altLang="en-US" dirty="0">
                <a:latin typeface="+mn-ea"/>
              </a:rPr>
              <a:t>所の</a:t>
            </a:r>
            <a:r>
              <a:rPr lang="ja-JP" altLang="en-US" dirty="0"/>
              <a:t>緊急作業に従事した者のうち約</a:t>
            </a:r>
            <a:r>
              <a:rPr lang="en-US" altLang="ja-JP" dirty="0"/>
              <a:t>2,000</a:t>
            </a:r>
            <a:r>
              <a:rPr lang="ja-JP" altLang="en-US" dirty="0"/>
              <a:t>人が安定ヨウ素剤を服用しま下が、急性のアレルギー反応の報告はありませんでした。</a:t>
            </a:r>
            <a:endParaRPr kumimoji="1" lang="ja-JP" altLang="en-US" dirty="0"/>
          </a:p>
          <a:p>
            <a:r>
              <a:rPr kumimoji="1" lang="ja-JP" altLang="en-US" dirty="0"/>
              <a:t>このように、アナフィラキシーショックを含む急性のアレルギー反応は極めてまれですが、地方公共団体は、救護所等での体制整備や受入れ可能な医療機関との連携等に努め、適切な対応を行う必要があります。</a:t>
            </a:r>
          </a:p>
        </p:txBody>
      </p:sp>
    </p:spTree>
    <p:extLst>
      <p:ext uri="{BB962C8B-B14F-4D97-AF65-F5344CB8AC3E}">
        <p14:creationId xmlns:p14="http://schemas.microsoft.com/office/powerpoint/2010/main" val="822471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en-US" altLang="ja-JP" sz="1200" dirty="0"/>
              <a:t>【</a:t>
            </a:r>
            <a:r>
              <a:rPr lang="ja-JP" altLang="en-US" sz="1200" dirty="0"/>
              <a:t>中長期的な健康影響</a:t>
            </a:r>
            <a:r>
              <a:rPr lang="en-US" altLang="ja-JP" sz="1200" dirty="0"/>
              <a:t>】</a:t>
            </a:r>
          </a:p>
          <a:p>
            <a:r>
              <a:rPr lang="ja-JP" altLang="en-US" sz="1200" dirty="0"/>
              <a:t>甲状腺ホルモンの分泌異常による中長期的な健康影響についても、単回服用で生じる可能性は極めて低い。</a:t>
            </a:r>
            <a:endParaRPr lang="en-US" altLang="ja-JP" sz="1200" dirty="0"/>
          </a:p>
          <a:p>
            <a:r>
              <a:rPr lang="ja-JP" altLang="en-US" sz="1200" dirty="0"/>
              <a:t>チョルノービリ原子力発電所事故時に安定ヨウ素剤の服用を実施したポーランドでは、</a:t>
            </a:r>
            <a:r>
              <a:rPr lang="en-US" altLang="ja-JP" sz="1200" dirty="0"/>
              <a:t>12,641</a:t>
            </a:r>
            <a:r>
              <a:rPr lang="ja-JP" altLang="en-US" sz="1200" dirty="0"/>
              <a:t>人の</a:t>
            </a:r>
            <a:r>
              <a:rPr lang="en-US" altLang="ja-JP" sz="1200" dirty="0"/>
              <a:t>16</a:t>
            </a:r>
            <a:r>
              <a:rPr lang="ja-JP" altLang="en-US" sz="1200" dirty="0"/>
              <a:t>歳未満の者を含む</a:t>
            </a:r>
            <a:r>
              <a:rPr lang="en-US" altLang="ja-JP" sz="1200" dirty="0"/>
              <a:t>34,491</a:t>
            </a:r>
            <a:r>
              <a:rPr lang="ja-JP" altLang="en-US" sz="1200" dirty="0"/>
              <a:t>人において、永続的な甲状腺機能障害は見られなかった。生後</a:t>
            </a:r>
            <a:r>
              <a:rPr lang="en-US" altLang="ja-JP" sz="1200" dirty="0"/>
              <a:t>1</a:t>
            </a:r>
            <a:r>
              <a:rPr lang="ja-JP" altLang="en-US" sz="1200" dirty="0"/>
              <a:t>日目に安定ヨウ素剤を服用した新生児</a:t>
            </a:r>
            <a:r>
              <a:rPr lang="en-US" altLang="ja-JP" sz="1200" dirty="0"/>
              <a:t>3,214</a:t>
            </a:r>
            <a:r>
              <a:rPr lang="ja-JP" altLang="en-US" sz="1200" dirty="0"/>
              <a:t>人では、甲状腺機能低下症が</a:t>
            </a:r>
            <a:r>
              <a:rPr lang="en-US" altLang="ja-JP" sz="1200" dirty="0"/>
              <a:t>12</a:t>
            </a:r>
            <a:r>
              <a:rPr lang="ja-JP" altLang="en-US" sz="1200" dirty="0"/>
              <a:t>名（</a:t>
            </a:r>
            <a:r>
              <a:rPr lang="en-US" altLang="ja-JP" sz="1200" dirty="0"/>
              <a:t>0.37%</a:t>
            </a:r>
            <a:r>
              <a:rPr lang="ja-JP" altLang="en-US" sz="1200" dirty="0"/>
              <a:t>）に認められたが、</a:t>
            </a:r>
            <a:r>
              <a:rPr lang="en-US" altLang="ja-JP" sz="1200" dirty="0"/>
              <a:t>16</a:t>
            </a:r>
            <a:r>
              <a:rPr lang="ja-JP" altLang="en-US" sz="1200" dirty="0"/>
              <a:t>～</a:t>
            </a:r>
            <a:r>
              <a:rPr lang="en-US" altLang="ja-JP" sz="1200" dirty="0"/>
              <a:t>20</a:t>
            </a:r>
            <a:r>
              <a:rPr lang="ja-JP" altLang="en-US" sz="1200" dirty="0"/>
              <a:t>日後にはすべて正常化したことが報告されている。</a:t>
            </a:r>
            <a:endParaRPr lang="en-US" altLang="ja-JP" sz="1200" dirty="0"/>
          </a:p>
          <a:p>
            <a:r>
              <a:rPr lang="ja-JP" altLang="en-US" sz="1200" dirty="0"/>
              <a:t>東京電力福島第一原子力発電所の緊急作業に従事した者のうち約</a:t>
            </a:r>
            <a:r>
              <a:rPr lang="en-US" altLang="ja-JP" sz="1200" dirty="0"/>
              <a:t>2,000</a:t>
            </a:r>
            <a:r>
              <a:rPr lang="ja-JP" altLang="en-US" sz="1200" dirty="0"/>
              <a:t>人が安定ヨウ素剤を服用した。安定ヨウ素剤を連続</a:t>
            </a:r>
            <a:r>
              <a:rPr lang="en-US" altLang="ja-JP" sz="1200" dirty="0"/>
              <a:t>14</a:t>
            </a:r>
            <a:r>
              <a:rPr lang="ja-JP" altLang="en-US" sz="1200" dirty="0"/>
              <a:t>日間以上又は合計</a:t>
            </a:r>
            <a:r>
              <a:rPr lang="en-US" altLang="ja-JP" sz="1200" dirty="0"/>
              <a:t>20</a:t>
            </a:r>
            <a:r>
              <a:rPr lang="ja-JP" altLang="en-US" sz="1200" dirty="0"/>
              <a:t>丸服用した</a:t>
            </a:r>
            <a:r>
              <a:rPr lang="en-US" altLang="ja-JP" sz="1200" dirty="0"/>
              <a:t>229</a:t>
            </a:r>
            <a:r>
              <a:rPr lang="ja-JP" altLang="en-US" sz="1200" dirty="0"/>
              <a:t>人（すべて男性）中</a:t>
            </a:r>
            <a:r>
              <a:rPr lang="en-US" altLang="ja-JP" sz="1200" dirty="0"/>
              <a:t>3</a:t>
            </a:r>
            <a:r>
              <a:rPr lang="ja-JP" altLang="en-US" sz="1200" dirty="0"/>
              <a:t>人（</a:t>
            </a:r>
            <a:r>
              <a:rPr lang="en-US" altLang="ja-JP" sz="1200" dirty="0"/>
              <a:t>1.3%</a:t>
            </a:r>
            <a:r>
              <a:rPr lang="ja-JP" altLang="en-US" sz="1200" dirty="0"/>
              <a:t>）に、血液検査で一過性の甲状腺機能低下症が疑われた。また、</a:t>
            </a:r>
            <a:r>
              <a:rPr lang="en-US" altLang="ja-JP" sz="1200" dirty="0"/>
              <a:t>229</a:t>
            </a:r>
            <a:r>
              <a:rPr lang="ja-JP" altLang="en-US" sz="1200" dirty="0"/>
              <a:t>人中</a:t>
            </a:r>
            <a:r>
              <a:rPr lang="en-US" altLang="ja-JP" sz="1200" dirty="0"/>
              <a:t>4</a:t>
            </a:r>
            <a:r>
              <a:rPr lang="ja-JP" altLang="en-US" sz="1200" dirty="0"/>
              <a:t>人（</a:t>
            </a:r>
            <a:r>
              <a:rPr lang="en-US" altLang="ja-JP" sz="1200" dirty="0"/>
              <a:t>1.7%</a:t>
            </a:r>
            <a:r>
              <a:rPr lang="ja-JP" altLang="en-US" sz="1200" dirty="0"/>
              <a:t>）に血液検査で潜在性の甲状腺機能低下症が疑われたが、一般人口における比率との違いは認められなかった。</a:t>
            </a:r>
            <a:endParaRPr lang="en-US" altLang="ja-JP" sz="1200" dirty="0"/>
          </a:p>
          <a:p>
            <a:r>
              <a:rPr lang="ja-JP" altLang="en-US" sz="1200" dirty="0"/>
              <a:t>甲状腺ホルモンの分泌異常による中長期的な健康影響は、妊婦の単回服用の場合、一般成人のデータによると甲状腺機能は正常範囲内の一過性の変化であると考えられ、経過観察を優先すべき対象者は新生児です。</a:t>
            </a:r>
          </a:p>
          <a:p>
            <a:r>
              <a:rPr lang="ja-JP" altLang="en-US" sz="1200" dirty="0"/>
              <a:t>服用後数日以降の経過観察について、特に新生児が服用した場合の甲状腺機能低下症については配慮が必要であり、血液検査等による確認を行うことが考えられます。</a:t>
            </a:r>
            <a:endParaRPr lang="en-US" altLang="ja-JP" sz="1200" dirty="0"/>
          </a:p>
          <a:p>
            <a:endParaRPr kumimoji="1" lang="ja-JP" altLang="en-US" dirty="0"/>
          </a:p>
        </p:txBody>
      </p:sp>
    </p:spTree>
    <p:extLst>
      <p:ext uri="{BB962C8B-B14F-4D97-AF65-F5344CB8AC3E}">
        <p14:creationId xmlns:p14="http://schemas.microsoft.com/office/powerpoint/2010/main" val="1517488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5340667"/>
            <a:ext cx="5445760" cy="4382598"/>
          </a:xfrm>
        </p:spPr>
        <p: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1200" dirty="0"/>
              <a:t>安定ヨウ素剤の成分、ヨウ素（ヨード）に対する過敏症（アレルギー）がある場合は、安定ヨウ素剤は服用できません。服用不適切項目該当者として登録します。</a:t>
            </a:r>
            <a:endParaRPr lang="en-US" altLang="ja-JP" sz="1200" dirty="0"/>
          </a:p>
          <a:p>
            <a:pPr marL="0" indent="0">
              <a:lnSpc>
                <a:spcPct val="120000"/>
              </a:lnSpc>
              <a:buNone/>
            </a:pPr>
            <a:r>
              <a:rPr lang="ja-JP" altLang="en-US" sz="1200" dirty="0"/>
              <a:t>次の場合は安定ヨウ素剤の服用の際に起こり得る症状ですが、</a:t>
            </a:r>
            <a:r>
              <a:rPr lang="ja-JP" altLang="en-US" sz="1200" b="1" u="sng" dirty="0"/>
              <a:t>安定ヨウ素剤を適量服用した場合に、健康影響が生じる可能性は極めて低いです。</a:t>
            </a:r>
          </a:p>
          <a:p>
            <a:pPr marL="171450" indent="-171450">
              <a:buFont typeface="Arial" panose="020B0604020202020204" pitchFamily="34" charset="0"/>
              <a:buChar char="•"/>
            </a:pPr>
            <a:r>
              <a:rPr kumimoji="1" lang="ja-JP" altLang="en-US" dirty="0"/>
              <a:t>ヨード造影剤過敏症</a:t>
            </a:r>
            <a:r>
              <a:rPr lang="ja-JP" altLang="en-US" dirty="0"/>
              <a:t>；</a:t>
            </a:r>
            <a:r>
              <a:rPr kumimoji="1" lang="ja-JP" altLang="en-US" dirty="0"/>
              <a:t>造影剤過敏症には種々の要因による過敏症が含まれており、その一部がヨウ素過敏症と考えられます。しかし造影剤過敏症に含まれるヨウ素過敏症の割合は推測できません。そのため、すべての造影剤過敏症の人が、安定ヨウ素剤服用によってヨウ素過敏症を発症するとは限りませんが、造影剤過敏症の人は、事前にヨウ素過敏症があるか医師に相談しておくことが望ましいです。</a:t>
            </a:r>
          </a:p>
          <a:p>
            <a:pPr marL="171450" indent="-171450">
              <a:buFont typeface="Arial" panose="020B0604020202020204" pitchFamily="34" charset="0"/>
              <a:buChar char="•"/>
            </a:pPr>
            <a:r>
              <a:rPr kumimoji="1" lang="ja-JP" altLang="en-US" dirty="0"/>
              <a:t>甲状腺機能亢進症；ヨウ素の甲状腺摂取率が上昇しているため、安定ヨウ素剤を服用すると病状の悪化の恐れがあります。</a:t>
            </a:r>
          </a:p>
          <a:p>
            <a:pPr marL="171450" indent="-171450">
              <a:buFont typeface="Arial" panose="020B0604020202020204" pitchFamily="34" charset="0"/>
              <a:buChar char="•"/>
            </a:pPr>
            <a:r>
              <a:rPr kumimoji="1" lang="ja-JP" altLang="en-US" dirty="0"/>
              <a:t>甲状腺機能低下症；悪化する恐れがあります。</a:t>
            </a:r>
            <a:endParaRPr kumimoji="1" lang="en-US" altLang="ja-JP" dirty="0"/>
          </a:p>
          <a:p>
            <a:pPr marL="171450" indent="-171450">
              <a:buFont typeface="Arial" panose="020B0604020202020204" pitchFamily="34" charset="0"/>
              <a:buChar char="•"/>
            </a:pPr>
            <a:r>
              <a:rPr kumimoji="1" lang="ja-JP" altLang="en-US" dirty="0"/>
              <a:t>腎機能障害、先天性筋強直症、高カリウム血症；安定ヨウ素剤には、カリウムが含まれるため、血清カリウム濃度の上昇によって病状が悪化する恐れがあります。</a:t>
            </a:r>
            <a:endParaRPr kumimoji="1" lang="en-US" altLang="ja-JP" dirty="0"/>
          </a:p>
          <a:p>
            <a:pPr marL="171450" indent="-171450">
              <a:buFont typeface="Arial" panose="020B0604020202020204" pitchFamily="34" charset="0"/>
              <a:buChar char="•"/>
            </a:pPr>
            <a:r>
              <a:rPr kumimoji="1" lang="ja-JP" altLang="en-US" dirty="0"/>
              <a:t>低補体血症性蕁麻疹様血管炎、ジューリング疱疹状皮膚炎；日本では、極めて稀な病気でありますが、ヨウ素に過敏であると考えられており、ヨウ素摂取により病状が悪化すると言われています。</a:t>
            </a:r>
          </a:p>
          <a:p>
            <a:pPr marL="171450" indent="-171450">
              <a:buFont typeface="Arial" panose="020B0604020202020204" pitchFamily="34" charset="0"/>
              <a:buChar char="•"/>
            </a:pPr>
            <a:r>
              <a:rPr kumimoji="1" lang="ja-JP" altLang="en-US" dirty="0"/>
              <a:t>肺結核；ヨウ素は結核組織に集まりやすく、結核を再燃させる恐れがあります。</a:t>
            </a:r>
          </a:p>
          <a:p>
            <a:endParaRPr kumimoji="1" lang="ja-JP" altLang="en-US" dirty="0"/>
          </a:p>
          <a:p>
            <a:endParaRPr kumimoji="1" lang="ja-JP" altLang="en-US" dirty="0"/>
          </a:p>
        </p:txBody>
      </p:sp>
    </p:spTree>
    <p:extLst>
      <p:ext uri="{BB962C8B-B14F-4D97-AF65-F5344CB8AC3E}">
        <p14:creationId xmlns:p14="http://schemas.microsoft.com/office/powerpoint/2010/main" val="3478167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YuMincho +36p Kana Medium" panose="02020500000000000000" pitchFamily="18" charset="-128"/>
                <a:ea typeface="YuMincho +36p Kana Medium" panose="02020500000000000000" pitchFamily="18" charset="-128"/>
                <a:cs typeface="+mn-cs"/>
              </a:rPr>
              <a:t>検討チーム会合において</a:t>
            </a:r>
            <a:r>
              <a:rPr lang="ja-JP" altLang="en-US" dirty="0"/>
              <a:t>、</a:t>
            </a:r>
            <a:r>
              <a:rPr kumimoji="1" lang="ja-JP" altLang="en-US" sz="1200" kern="1200" dirty="0">
                <a:solidFill>
                  <a:schemeClr val="tx1"/>
                </a:solidFill>
                <a:effectLst/>
                <a:latin typeface="YuMincho +36p Kana Medium" panose="02020500000000000000" pitchFamily="18" charset="-128"/>
                <a:ea typeface="YuMincho +36p Kana Medium" panose="02020500000000000000" pitchFamily="18" charset="-128"/>
                <a:cs typeface="+mn-cs"/>
              </a:rPr>
              <a:t>「安定ヨウ素剤の配布・服用に当たって」等の記載内容の確認を行い課題を抽出するとともに、関係自治体の実情等を踏まえ、安定ヨウ素剤の配布方法等に係る課題について検討し</a:t>
            </a:r>
            <a:r>
              <a:rPr lang="ja-JP" altLang="en-US" dirty="0"/>
              <a:t>、</a:t>
            </a:r>
            <a:r>
              <a:rPr lang="en-US" altLang="ja-JP" dirty="0"/>
              <a:t>WHO</a:t>
            </a:r>
            <a:r>
              <a:rPr lang="ja-JP" altLang="en-US" dirty="0"/>
              <a:t>ガイドライン</a:t>
            </a:r>
            <a:r>
              <a:rPr lang="en-US" altLang="ja-JP" dirty="0"/>
              <a:t>2017</a:t>
            </a:r>
            <a:r>
              <a:rPr lang="ja-JP" altLang="en-US" dirty="0"/>
              <a:t>年版およびそれを踏まえた課題について、</a:t>
            </a:r>
            <a:r>
              <a:rPr lang="en-US" altLang="ja-JP" dirty="0"/>
              <a:t>7</a:t>
            </a:r>
            <a:r>
              <a:rPr lang="ja-JP" altLang="en-US" dirty="0" err="1"/>
              <a:t>つの</a:t>
            </a:r>
            <a:r>
              <a:rPr lang="ja-JP" altLang="en-US" dirty="0"/>
              <a:t>提言が</a:t>
            </a:r>
            <a:r>
              <a:rPr kumimoji="1" lang="ja-JP" altLang="en-US" sz="1200" kern="1200" dirty="0">
                <a:solidFill>
                  <a:schemeClr val="tx1"/>
                </a:solidFill>
                <a:effectLst/>
                <a:latin typeface="YuMincho +36p Kana Medium" panose="02020500000000000000" pitchFamily="18" charset="-128"/>
                <a:ea typeface="YuMincho +36p Kana Medium" panose="02020500000000000000" pitchFamily="18" charset="-128"/>
                <a:cs typeface="+mn-cs"/>
              </a:rPr>
              <a:t>報告書として取りまとめられました。</a:t>
            </a:r>
            <a:endParaRPr kumimoji="1" lang="en-US" altLang="ja-JP" sz="1200" kern="1200" dirty="0">
              <a:solidFill>
                <a:schemeClr val="tx1"/>
              </a:solidFill>
              <a:effectLst/>
              <a:latin typeface="YuMincho +36p Kana Medium" panose="02020500000000000000" pitchFamily="18" charset="-128"/>
              <a:ea typeface="YuMincho +36p Kana Medium" panose="02020500000000000000" pitchFamily="18" charset="-128"/>
              <a:cs typeface="+mn-cs"/>
            </a:endParaRPr>
          </a:p>
          <a:p>
            <a:endParaRPr kumimoji="1" lang="ja-JP" altLang="en-US" sz="1200" kern="1200" dirty="0">
              <a:solidFill>
                <a:schemeClr val="tx1"/>
              </a:solidFill>
              <a:effectLst/>
              <a:latin typeface="YuMincho +36p Kana Medium" panose="02020500000000000000" pitchFamily="18" charset="-128"/>
              <a:ea typeface="YuMincho +36p Kana Medium" panose="02020500000000000000" pitchFamily="18" charset="-128"/>
              <a:cs typeface="+mn-cs"/>
            </a:endParaRPr>
          </a:p>
        </p:txBody>
      </p:sp>
    </p:spTree>
    <p:extLst>
      <p:ext uri="{BB962C8B-B14F-4D97-AF65-F5344CB8AC3E}">
        <p14:creationId xmlns:p14="http://schemas.microsoft.com/office/powerpoint/2010/main" val="3181840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a:t>現在服用している薬剤と安定ヨウ素剤を併用した場合</a:t>
            </a:r>
            <a:r>
              <a:rPr lang="ja-JP" altLang="en-US" sz="1200"/>
              <a:t>に起こり得る症状ですが、</a:t>
            </a:r>
            <a:r>
              <a:rPr lang="ja-JP" altLang="en-US" sz="1200" b="1" u="sng"/>
              <a:t>安定ヨウ素剤を適量服用した場合に、健康影響が生じる可能性は極めて低いです。</a:t>
            </a:r>
            <a:endParaRPr lang="en-US" altLang="ja-JP" sz="1200" b="1" u="sng" dirty="0"/>
          </a:p>
          <a:p>
            <a:pPr marL="628650" lvl="1" indent="-171450">
              <a:buFont typeface="Arial" panose="020B0604020202020204" pitchFamily="34" charset="0"/>
              <a:buChar char="•"/>
            </a:pPr>
            <a:r>
              <a:rPr kumimoji="1" lang="ja-JP" altLang="en-US"/>
              <a:t>カリウム含有製剤：カリウム補給・・・高カリウム血症</a:t>
            </a:r>
          </a:p>
          <a:p>
            <a:pPr marL="628650" lvl="1" indent="-171450">
              <a:buFont typeface="Arial" panose="020B0604020202020204" pitchFamily="34" charset="0"/>
              <a:buChar char="•"/>
            </a:pPr>
            <a:r>
              <a:rPr kumimoji="1" lang="ja-JP" altLang="en-US"/>
              <a:t>カリウム貯留性利尿剤：高血圧症・・・高カリウム血症</a:t>
            </a:r>
          </a:p>
          <a:p>
            <a:pPr marL="628650" lvl="1" indent="-171450">
              <a:buFont typeface="Arial" panose="020B0604020202020204" pitchFamily="34" charset="0"/>
              <a:buChar char="•"/>
            </a:pPr>
            <a:r>
              <a:rPr kumimoji="1" lang="ja-JP" altLang="en-US"/>
              <a:t>リチウム製剤：双極性障害・・・甲状腺機能低下症</a:t>
            </a:r>
          </a:p>
          <a:p>
            <a:pPr marL="628650" lvl="1" indent="-171450">
              <a:buFont typeface="Arial" panose="020B0604020202020204" pitchFamily="34" charset="0"/>
              <a:buChar char="•"/>
            </a:pPr>
            <a:r>
              <a:rPr kumimoji="1" lang="ja-JP" altLang="en-US"/>
              <a:t>抗甲状腺薬・・・甲状腺機能低下症</a:t>
            </a:r>
          </a:p>
          <a:p>
            <a:pPr marL="628650" lvl="1" indent="-171450">
              <a:buFont typeface="Arial" panose="020B0604020202020204" pitchFamily="34" charset="0"/>
              <a:buChar char="•"/>
            </a:pPr>
            <a:r>
              <a:rPr kumimoji="1" lang="en-US" altLang="ja-JP" dirty="0"/>
              <a:t>ACE</a:t>
            </a:r>
            <a:r>
              <a:rPr kumimoji="1" lang="ja-JP" altLang="en-US"/>
              <a:t>阻害剤：高血圧・・・高カリウム血症</a:t>
            </a:r>
          </a:p>
          <a:p>
            <a:pPr marL="628650" lvl="1" indent="-171450">
              <a:buFont typeface="Arial" panose="020B0604020202020204" pitchFamily="34" charset="0"/>
              <a:buChar char="•"/>
            </a:pPr>
            <a:r>
              <a:rPr kumimoji="1" lang="ja-JP" altLang="en-US"/>
              <a:t>アンジオテンシン</a:t>
            </a:r>
            <a:r>
              <a:rPr kumimoji="1" lang="en-US" altLang="ja-JP" dirty="0"/>
              <a:t>II</a:t>
            </a:r>
            <a:r>
              <a:rPr kumimoji="1" lang="ja-JP" altLang="en-US"/>
              <a:t>受容体拮抗剤：高血圧・・・高カリウム血症</a:t>
            </a:r>
          </a:p>
        </p:txBody>
      </p:sp>
    </p:spTree>
    <p:extLst>
      <p:ext uri="{BB962C8B-B14F-4D97-AF65-F5344CB8AC3E}">
        <p14:creationId xmlns:p14="http://schemas.microsoft.com/office/powerpoint/2010/main" val="2451513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予防的防護措置を準備する区域</a:t>
            </a:r>
            <a:r>
              <a:rPr kumimoji="1" lang="en-US" altLang="ja-JP" dirty="0"/>
              <a:t>(Precautionary Action Zone; PAZ)</a:t>
            </a:r>
            <a:r>
              <a:rPr kumimoji="1" lang="ja-JP" altLang="en-US" dirty="0"/>
              <a:t>では、全面緊急事態に至った場合に、避難の際、服用指示に基づき速やかに安定ヨウ素剤を服用します。このような迅速な服用を可能とするためには、地方公共団体はこの区域の対象住民に対して事前に安定ヨウ素剤を配布しておく必要があります。</a:t>
            </a:r>
          </a:p>
          <a:p>
            <a:r>
              <a:rPr kumimoji="1" lang="ja-JP" altLang="en-US" dirty="0"/>
              <a:t>事前配布方法は、原則として医師による説明、説明書と安定ヨウ素剤の配布です。説明会等において、薬剤師に医師への協力を要請することができます。</a:t>
            </a:r>
            <a:endParaRPr kumimoji="1" lang="en-US" altLang="ja-JP" dirty="0"/>
          </a:p>
          <a:p>
            <a:endParaRPr kumimoji="1" lang="ja-JP" altLang="en-US" dirty="0"/>
          </a:p>
          <a:p>
            <a:pPr marL="0" marR="0" lvl="0" indent="144000" algn="l" defTabSz="914400" rtl="0" eaLnBrk="1" fontAlgn="auto" latinLnBrk="0" hangingPunct="1">
              <a:lnSpc>
                <a:spcPct val="100000"/>
              </a:lnSpc>
              <a:spcBef>
                <a:spcPts val="0"/>
              </a:spcBef>
              <a:spcAft>
                <a:spcPts val="0"/>
              </a:spcAft>
              <a:buClrTx/>
              <a:buSzTx/>
              <a:buFontTx/>
              <a:buNone/>
              <a:tabLst/>
              <a:defRPr/>
            </a:pPr>
            <a:r>
              <a:rPr kumimoji="1" lang="ja-JP" altLang="en-US" dirty="0"/>
              <a:t>緊急防護措置を準備する区域</a:t>
            </a:r>
            <a:r>
              <a:rPr kumimoji="1" lang="en-US" altLang="ja-JP" dirty="0"/>
              <a:t>(Urgent Protective Action Planning Zone; UPZ)</a:t>
            </a:r>
            <a:r>
              <a:rPr kumimoji="1" lang="ja-JP" altLang="en-US" dirty="0"/>
              <a:t>では、全面緊急事態に至った場合に、避難または一時移転の際、原子力規制委員会が配布および服用の必要性を判断し</a:t>
            </a:r>
            <a:r>
              <a:rPr kumimoji="1" lang="ja-JP" altLang="en-US"/>
              <a:t>、</a:t>
            </a:r>
            <a:r>
              <a:rPr lang="ja-JP" altLang="en-US"/>
              <a:t>原子力災害対策</a:t>
            </a:r>
            <a:r>
              <a:rPr lang="ja-JP" altLang="en-US" dirty="0"/>
              <a:t>本部または地方公共団体が服用を指示します。地方公共団体は、避難または一時移転の際に安定ヨウ素剤を緊急配布できる体制を整備</a:t>
            </a:r>
            <a:r>
              <a:rPr kumimoji="1" lang="ja-JP" altLang="en-US" dirty="0"/>
              <a:t>する必要があります。</a:t>
            </a:r>
            <a:endParaRPr lang="ja-JP" altLang="en-US" dirty="0"/>
          </a:p>
        </p:txBody>
      </p:sp>
    </p:spTree>
    <p:extLst>
      <p:ext uri="{BB962C8B-B14F-4D97-AF65-F5344CB8AC3E}">
        <p14:creationId xmlns:p14="http://schemas.microsoft.com/office/powerpoint/2010/main" val="3998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地方公共団体は、原則として医師による住民への説明会を定期的に開催する必要があります。説明会においては、原則として医師により、安定ヨウ素剤の配布目的、効能又は効果、服用指示の手順とその連絡方法、配布後の保管方法、服用時期、服用を優先すべき対象者、副作用等の留意点等を説明し、それらを記載した説明書とともに安定ヨウ素剤を配布します。地方公共団体は、配布等を円滑に行うために、説明会等において、薬剤師に医師への協力を要請することができます。</a:t>
            </a:r>
          </a:p>
          <a:p>
            <a:r>
              <a:rPr kumimoji="1" lang="ja-JP" altLang="en-US"/>
              <a:t>地方公共団体は、説明会に参加できない住民に対しては、医師による説明を受けることができる保健所等の公共施設や医療機関に住民が出向き、説明を受けた上で受領できるよう対応する必要があります。</a:t>
            </a:r>
          </a:p>
          <a:p>
            <a:r>
              <a:rPr kumimoji="1" lang="ja-JP" altLang="en-US"/>
              <a:t>地方公共団体は、住民への説明会を定期的に開催することを前提とした上で、地域の実情を踏まえ、地域の医師会及び薬剤師会と具体的な配布方法等を協議の上、薬剤師会会員が所属する薬局等を指定し、その薬局等で、安定ヨウ素剤を配布することもできます。</a:t>
            </a:r>
          </a:p>
          <a:p>
            <a:r>
              <a:rPr kumimoji="1" lang="ja-JP" altLang="en-US"/>
              <a:t>地方公共団体は、住民への説明会に参加できない住民に対して、地方公共団体が指定する薬局等に住民が出向き、薬剤師等による説明を受けた上で安定ヨウ素剤を受領できるよう対応する必要があります。</a:t>
            </a:r>
          </a:p>
          <a:p>
            <a:r>
              <a:rPr kumimoji="1" lang="ja-JP" altLang="en-US"/>
              <a:t>説明会又は地域の薬局等においては、住民が安定ヨウ素剤を受け取る際に、住民が記載したチェックシートに照らし合わせて、保健師、薬剤師等の専門職が確認書を記載し、安定ヨウ素剤の取扱いに係る留意事項について理解しているか等を確認するため、受領書に記入及び提出をさせることが必要です。</a:t>
            </a:r>
          </a:p>
          <a:p>
            <a:endParaRPr kumimoji="1" lang="ja-JP" altLang="en-US"/>
          </a:p>
        </p:txBody>
      </p:sp>
    </p:spTree>
    <p:extLst>
      <p:ext uri="{BB962C8B-B14F-4D97-AF65-F5344CB8AC3E}">
        <p14:creationId xmlns:p14="http://schemas.microsoft.com/office/powerpoint/2010/main" val="1214509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配布場所</a:t>
            </a:r>
          </a:p>
          <a:p>
            <a:r>
              <a:rPr kumimoji="1" lang="ja-JP" altLang="en-US"/>
              <a:t>備蓄場所と同じまたはその近隣の施設</a:t>
            </a:r>
          </a:p>
          <a:p>
            <a:r>
              <a:rPr kumimoji="1" lang="ja-JP" altLang="en-US"/>
              <a:t>避難経路上、住宅地の近くで交通の便がよい場所等の住民が避難の際に容易に立ち寄れるところ</a:t>
            </a:r>
          </a:p>
          <a:p>
            <a:endParaRPr kumimoji="1" lang="ja-JP" altLang="en-US"/>
          </a:p>
          <a:p>
            <a:r>
              <a:rPr kumimoji="1" lang="ja-JP" altLang="en-US"/>
              <a:t>配布方法</a:t>
            </a:r>
          </a:p>
          <a:p>
            <a:r>
              <a:rPr kumimoji="1" lang="ja-JP" altLang="en-US"/>
              <a:t>住民が配布のために屋外に並ぶことを避け、屋内や車内で待機できるように配布場所を指定</a:t>
            </a:r>
          </a:p>
          <a:p>
            <a:r>
              <a:rPr kumimoji="1" lang="ja-JP" altLang="en-US"/>
              <a:t>備蓄してある安定ヨウ素剤を地方公共団体職員等が備蓄場所から搬出して配布し、指示に従い服用させる</a:t>
            </a:r>
          </a:p>
          <a:p>
            <a:r>
              <a:rPr kumimoji="1" lang="ja-JP" altLang="en-US"/>
              <a:t>受領書については、事前配布と同様に取り扱うことが望ましいが、時間的制約等により対応が困難な場合には、口頭による確認等で代替することも考えられる</a:t>
            </a:r>
          </a:p>
          <a:p>
            <a:endParaRPr kumimoji="1" lang="ja-JP" altLang="en-US"/>
          </a:p>
        </p:txBody>
      </p:sp>
    </p:spTree>
    <p:extLst>
      <p:ext uri="{BB962C8B-B14F-4D97-AF65-F5344CB8AC3E}">
        <p14:creationId xmlns:p14="http://schemas.microsoft.com/office/powerpoint/2010/main" val="3209547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安定ヨウ素剤の服用は、その効果が服用の時期に大きく左右されるため、原則として、原子力規制委員会が必要性を判断し、その判断に基づき原子力災害対策本部又は地方公共団体は服用の指示を出し、住民等はその指示に基づき服用します。 </a:t>
            </a:r>
          </a:p>
          <a:p>
            <a:r>
              <a:rPr kumimoji="1" lang="ja-JP" altLang="en-US"/>
              <a:t>ここで、住民等に安定ヨウ素剤を適切に服用させるためには、原子力災害対策本部又は地方公共 団体の指示を服用すべき住民等まで速やかに伝達することが必要となります。したがって、各家庭のみ ならず、服用すべき対象者が集まる保育所、幼稚園、学校、病院、会社等に対しても情報提供を行 う等、状況にあわせた情報伝達網の整備が必要です。 </a:t>
            </a:r>
          </a:p>
          <a:p>
            <a:endParaRPr kumimoji="1" lang="ja-JP" altLang="en-US"/>
          </a:p>
        </p:txBody>
      </p:sp>
    </p:spTree>
    <p:extLst>
      <p:ext uri="{BB962C8B-B14F-4D97-AF65-F5344CB8AC3E}">
        <p14:creationId xmlns:p14="http://schemas.microsoft.com/office/powerpoint/2010/main" val="1092608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zh-TW" altLang="en-US" dirty="0"/>
              <a:t>防災業務関係者</a:t>
            </a:r>
            <a:r>
              <a:rPr kumimoji="1" lang="ja-JP" altLang="en-US" dirty="0"/>
              <a:t>のうち、原子力施設内において災害に発展する事態を防止する措置等の災害応急対策活動を実施する者で、かなりの被ばくが予測される恐れのある場合は、甲状腺等価線量を瞬時に測定できる計測器がないこと、防護マスク等の装備の機能を考慮しつつ、甲状腺機能低下症の急性障害を予防するため、念のため、安定ヨウ素剤の服用について考慮します。</a:t>
            </a:r>
          </a:p>
          <a:p>
            <a:r>
              <a:rPr kumimoji="1" lang="ja-JP" altLang="en-US" dirty="0"/>
              <a:t>また、自治体職員等や初動対応者が住民の避難誘導、連絡等のために全面緊急事態以降において屋外で災害対策業務に従事する場合は、各所属機関から安定ヨウ素剤の配布を受けて携行し、服用の指示に基づき、安定ヨウ素剤を服用します。また、作業が１日以上継続する場合は、連続服用も考慮します。業務が長期に及ぶ場合には、交代要員を確保する等により、安定ヨウ素剤を複数回服用する必要のない環境を整えることが望ましいです。これらの業務に関わる可能性があるものは、事前に教育研修を受けるか、それに相当する防護知識を習得しておくことが望ましいです。</a:t>
            </a:r>
            <a:endParaRPr kumimoji="1" lang="en-US" altLang="ja-JP" dirty="0"/>
          </a:p>
          <a:p>
            <a:r>
              <a:rPr kumimoji="1" lang="ja-JP" altLang="en-US" dirty="0"/>
              <a:t>放射性ヨウ素がほとんど存在しない場合や、原子炉の運転停止後から時間が経過して、放射性ヨウ素がほとんどなくなっている場合には、安定ヨウ素剤の服用は必要ありません。</a:t>
            </a:r>
          </a:p>
        </p:txBody>
      </p:sp>
    </p:spTree>
    <p:extLst>
      <p:ext uri="{BB962C8B-B14F-4D97-AF65-F5344CB8AC3E}">
        <p14:creationId xmlns:p14="http://schemas.microsoft.com/office/powerpoint/2010/main" val="2106890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26723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原子力発電所の事故時に大気中に放出された放射性ヨウ素を含む放射性物質の摂取経路としては、吸入摂取と経口摂取があります。</a:t>
            </a:r>
          </a:p>
          <a:p>
            <a:r>
              <a:rPr kumimoji="1" lang="ja-JP" altLang="en-US"/>
              <a:t>吸入摂取は、呼吸とともに放射性ヨウ素を含む放射性物質を吸い込むことで、体内に放射性ヨウ素を取り込みます。</a:t>
            </a:r>
          </a:p>
          <a:p>
            <a:r>
              <a:rPr kumimoji="1" lang="ja-JP" altLang="en-US"/>
              <a:t>経口摂取は、大気中に放出された放射性ヨウ素を含む放射性物質が土壌や水に沈着した後、農作物、海産物に移行したり、飲料水に取り込まれたりして、食事とともに食べることで体内に放射性物質を取り込みます。</a:t>
            </a:r>
          </a:p>
        </p:txBody>
      </p:sp>
    </p:spTree>
    <p:extLst>
      <p:ext uri="{BB962C8B-B14F-4D97-AF65-F5344CB8AC3E}">
        <p14:creationId xmlns:p14="http://schemas.microsoft.com/office/powerpoint/2010/main" val="4119644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体の中に取り込まれた放射性物質は、臓器に蓄積したり、尿や便で体外に排泄されたりします。この代謝によって排泄されることで体内の放射性物質の量が半分になる時間を生物学的半減期と言います。また、放射性物質に含まれる放射能は時間とともに減っていくため（物理学的半減期）、体内の放射能も時間経過ともに減っていきます。体内に取り込まれた放射性物質が、物理的減衰と生物学的な排泄の両方で、半分の量になるなるまでの時間を実効半減期と言います。</a:t>
            </a:r>
          </a:p>
          <a:p>
            <a:r>
              <a:rPr kumimoji="1" lang="ja-JP" altLang="en-US"/>
              <a:t>内部被ばくは放射性物質が体内に存在している間は被ばくし続けることになります。しかし、内部被ばくでは外部被ばくと異なり、預託実効線量が</a:t>
            </a:r>
            <a:r>
              <a:rPr kumimoji="1" lang="en-US" altLang="ja-JP" dirty="0"/>
              <a:t>1</a:t>
            </a:r>
            <a:r>
              <a:rPr kumimoji="1" lang="ja-JP" altLang="en-US"/>
              <a:t>シーベルト（</a:t>
            </a:r>
            <a:r>
              <a:rPr kumimoji="1" lang="en-US" altLang="ja-JP" dirty="0" err="1"/>
              <a:t>Sv</a:t>
            </a:r>
            <a:r>
              <a:rPr kumimoji="1" lang="ja-JP" altLang="en-US"/>
              <a:t>）を超えても急性の症状がでることはほとんどありません。　　　</a:t>
            </a:r>
          </a:p>
          <a:p>
            <a:r>
              <a:rPr kumimoji="1" lang="ja-JP" altLang="en-US"/>
              <a:t>また、放射性物質である元素の種類によって蓄積する臓器が異なります。　　たとえば、放射性ヨウ素は甲状腺に蓄積し、その他の臓器にはほとんど集積しないため、全身への影響は少ないのが特徴です。放射性セシウムはカリウムと性質が似ており、量に違いはありますが、特定の臓器に集積せず、全身に分布します。</a:t>
            </a:r>
            <a:endParaRPr kumimoji="1" lang="en-US" altLang="ja-JP" dirty="0"/>
          </a:p>
          <a:p>
            <a:r>
              <a:rPr kumimoji="1" lang="ja-JP" altLang="en-US"/>
              <a:t>このようなことから、時間経過とともに放射性物質の体内残留量や排泄量は変化します。</a:t>
            </a:r>
          </a:p>
        </p:txBody>
      </p:sp>
    </p:spTree>
    <p:extLst>
      <p:ext uri="{BB962C8B-B14F-4D97-AF65-F5344CB8AC3E}">
        <p14:creationId xmlns:p14="http://schemas.microsoft.com/office/powerpoint/2010/main" val="1858713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内部被ばく線量は、放射性物質を摂取した後、体内からなくなるまでの間、その物質の体内における壊変によって放射される線量率を時間積分した値ということになります。</a:t>
            </a:r>
          </a:p>
          <a:p>
            <a:r>
              <a:rPr kumimoji="1" lang="ja-JP" altLang="en-US"/>
              <a:t>これは、成人であれば放射性物質の摂取後</a:t>
            </a:r>
            <a:r>
              <a:rPr kumimoji="1" lang="en-US" altLang="ja-JP" dirty="0"/>
              <a:t>50</a:t>
            </a:r>
            <a:r>
              <a:rPr kumimoji="1" lang="ja-JP" altLang="en-US"/>
              <a:t>年間、小児では摂取から</a:t>
            </a:r>
            <a:r>
              <a:rPr kumimoji="1" lang="en-US" altLang="ja-JP" dirty="0"/>
              <a:t>70</a:t>
            </a:r>
            <a:r>
              <a:rPr kumimoji="1" lang="ja-JP" altLang="en-US"/>
              <a:t>歳までの被ばく線量を足し合わせたもので、預託実効線量といい、単位は</a:t>
            </a:r>
            <a:r>
              <a:rPr kumimoji="1" lang="en-US" altLang="ja-JP" dirty="0" err="1"/>
              <a:t>Sv</a:t>
            </a:r>
            <a:r>
              <a:rPr kumimoji="1" lang="ja-JP" altLang="en-US"/>
              <a:t>（シーベルト）で表されます。</a:t>
            </a:r>
            <a:endParaRPr kumimoji="1" lang="en-US" altLang="ja-JP" dirty="0"/>
          </a:p>
          <a:p>
            <a:r>
              <a:rPr kumimoji="1" lang="ja-JP" altLang="en-US"/>
              <a:t>放射性ヨウ素（</a:t>
            </a:r>
            <a:r>
              <a:rPr kumimoji="1" lang="en-US" altLang="ja-JP" dirty="0"/>
              <a:t>I-131</a:t>
            </a:r>
            <a:r>
              <a:rPr kumimoji="1" lang="ja-JP" altLang="en-US"/>
              <a:t>）や放射性セシウム（</a:t>
            </a:r>
            <a:r>
              <a:rPr kumimoji="1" lang="en-US" altLang="ja-JP" dirty="0"/>
              <a:t>Cs-134</a:t>
            </a:r>
            <a:r>
              <a:rPr kumimoji="1" lang="ja-JP" altLang="en-US"/>
              <a:t>、</a:t>
            </a:r>
            <a:r>
              <a:rPr kumimoji="1" lang="en-US" altLang="ja-JP" dirty="0"/>
              <a:t>Cs-137</a:t>
            </a:r>
            <a:r>
              <a:rPr kumimoji="1" lang="ja-JP" altLang="en-US"/>
              <a:t>）の実効半減期はそれぞれ</a:t>
            </a:r>
            <a:r>
              <a:rPr kumimoji="1" lang="en-US" altLang="ja-JP" dirty="0"/>
              <a:t>7.5</a:t>
            </a:r>
            <a:r>
              <a:rPr kumimoji="1" lang="ja-JP" altLang="en-US"/>
              <a:t>日、</a:t>
            </a:r>
            <a:r>
              <a:rPr kumimoji="1" lang="en-US" altLang="ja-JP" dirty="0"/>
              <a:t>96</a:t>
            </a:r>
            <a:r>
              <a:rPr kumimoji="1" lang="ja-JP" altLang="en-US"/>
              <a:t>日、</a:t>
            </a:r>
            <a:r>
              <a:rPr kumimoji="1" lang="en-US" altLang="ja-JP" dirty="0"/>
              <a:t>110</a:t>
            </a:r>
            <a:r>
              <a:rPr kumimoji="1" lang="ja-JP" altLang="en-US"/>
              <a:t>日</a:t>
            </a:r>
            <a:r>
              <a:rPr kumimoji="1" lang="ja-JP" altLang="en-US" baseline="30000"/>
              <a:t>＊</a:t>
            </a:r>
            <a:r>
              <a:rPr kumimoji="1" lang="ja-JP" altLang="en-US"/>
              <a:t>なので、</a:t>
            </a:r>
            <a:r>
              <a:rPr kumimoji="1" lang="en-US" altLang="ja-JP" dirty="0"/>
              <a:t>50</a:t>
            </a:r>
            <a:r>
              <a:rPr kumimoji="1" lang="ja-JP" altLang="en-US"/>
              <a:t>年後まで体内に留まる量は非常に</a:t>
            </a:r>
            <a:r>
              <a:rPr lang="ja-JP" altLang="en-US"/>
              <a:t>少ないです。</a:t>
            </a:r>
            <a:endParaRPr lang="en-US" altLang="ja-JP" dirty="0"/>
          </a:p>
          <a:p>
            <a:endParaRPr kumimoji="1" lang="en-US" altLang="ja-JP" dirty="0"/>
          </a:p>
          <a:p>
            <a:r>
              <a:rPr kumimoji="1" lang="ja-JP" altLang="en-US" baseline="30000"/>
              <a:t>＊</a:t>
            </a:r>
            <a:r>
              <a:rPr kumimoji="1" lang="en-US" altLang="ja-JP" dirty="0"/>
              <a:t>IAEA </a:t>
            </a:r>
            <a:r>
              <a:rPr kumimoji="1" lang="ja-JP" altLang="en-US"/>
              <a:t>「</a:t>
            </a:r>
            <a:r>
              <a:rPr kumimoji="1" lang="en-US" altLang="ja-JP" dirty="0"/>
              <a:t>EPR-INTERNAL CONTAMINATION2018  Medical Management of Persons Internally Contaminated with Radionuclides in a Nuclear or Radiological Emergency</a:t>
            </a:r>
            <a:r>
              <a:rPr kumimoji="1" lang="ja-JP" altLang="en-US"/>
              <a:t>」</a:t>
            </a:r>
            <a:endParaRPr kumimoji="1" lang="en-US" altLang="ja-JP" dirty="0"/>
          </a:p>
        </p:txBody>
      </p:sp>
    </p:spTree>
    <p:extLst>
      <p:ext uri="{BB962C8B-B14F-4D97-AF65-F5344CB8AC3E}">
        <p14:creationId xmlns:p14="http://schemas.microsoft.com/office/powerpoint/2010/main" val="2405684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cs typeface="メイリオ" pitchFamily="50" charset="-128"/>
              </a:rPr>
              <a:t>ヨウ素は甲状腺ホルモンの成分で、体内ではほとんどが甲状腺内に存在します。</a:t>
            </a:r>
            <a:endParaRPr lang="en-US" altLang="ja-JP" dirty="0">
              <a:cs typeface="メイリオ" pitchFamily="50" charset="-128"/>
            </a:endParaRPr>
          </a:p>
          <a:p>
            <a:r>
              <a:rPr lang="ja-JP" altLang="en-US" dirty="0">
                <a:cs typeface="メイリオ" pitchFamily="50" charset="-128"/>
              </a:rPr>
              <a:t>甲状腺ホルモンは、新陳代謝を促したり、子供では成長を促進します。甲状腺ホルモンは、全身の細胞に作用して、呼吸量、エネルギー産生量が増大します。</a:t>
            </a:r>
            <a:endParaRPr lang="en-US" altLang="ja-JP" dirty="0">
              <a:cs typeface="メイリオ" pitchFamily="50" charset="-128"/>
            </a:endParaRPr>
          </a:p>
          <a:p>
            <a:r>
              <a:rPr lang="ja-JP" altLang="en-US" dirty="0">
                <a:cs typeface="メイリオ" pitchFamily="50" charset="-128"/>
              </a:rPr>
              <a:t>甲状腺は、頸部前面に位置し、大人では</a:t>
            </a:r>
            <a:r>
              <a:rPr lang="en-US" altLang="en-US" dirty="0">
                <a:cs typeface="メイリオ" pitchFamily="50" charset="-128"/>
              </a:rPr>
              <a:t>15</a:t>
            </a:r>
            <a:r>
              <a:rPr lang="en-US" altLang="ja-JP" dirty="0">
                <a:cs typeface="メイリオ" pitchFamily="50" charset="-128"/>
              </a:rPr>
              <a:t>〜20g</a:t>
            </a:r>
            <a:r>
              <a:rPr lang="ja-JP" altLang="en-US" dirty="0" err="1">
                <a:cs typeface="メイリオ" pitchFamily="50" charset="-128"/>
              </a:rPr>
              <a:t>、</a:t>
            </a:r>
            <a:r>
              <a:rPr lang="en-US" altLang="ja-JP" dirty="0">
                <a:cs typeface="メイリオ" pitchFamily="50" charset="-128"/>
              </a:rPr>
              <a:t>3〜5cm</a:t>
            </a:r>
            <a:r>
              <a:rPr lang="ja-JP" altLang="en-US" dirty="0">
                <a:cs typeface="メイリオ" pitchFamily="50" charset="-128"/>
              </a:rPr>
              <a:t>の蝶が羽を広げたような形をしています。</a:t>
            </a:r>
            <a:endParaRPr lang="en-US" altLang="ja-JP" dirty="0">
              <a:cs typeface="メイリオ" pitchFamily="50" charset="-128"/>
            </a:endParaRPr>
          </a:p>
          <a:p>
            <a:r>
              <a:rPr lang="ja-JP" altLang="en-US" dirty="0">
                <a:cs typeface="メイリオ" pitchFamily="50" charset="-128"/>
              </a:rPr>
              <a:t>放射性ヨウ素を吸入または経口摂取した場合、肺や消化管から血液中に入り、吸収された放射性ヨウ素の</a:t>
            </a:r>
            <a:r>
              <a:rPr lang="en-US" altLang="ja-JP" dirty="0">
                <a:cs typeface="メイリオ" pitchFamily="50" charset="-128"/>
              </a:rPr>
              <a:t>10〜30</a:t>
            </a:r>
            <a:r>
              <a:rPr lang="ja-JP" altLang="en-US" dirty="0">
                <a:cs typeface="メイリオ" pitchFamily="50" charset="-128"/>
              </a:rPr>
              <a:t>％が甲状腺に集積します。甲状腺に集積しなかった放射性ヨウ素は腎臓から尿中に排泄され、体の外にでます。甲状腺に集積した放射性ヨウ素からはベータ線が放出されるので、甲状腺の細胞が障害を受けやすくなります。</a:t>
            </a:r>
            <a:endParaRPr lang="en-US" altLang="ja-JP" dirty="0">
              <a:cs typeface="メイリオ" pitchFamily="50" charset="-128"/>
            </a:endParaRPr>
          </a:p>
          <a:p>
            <a:r>
              <a:rPr lang="ja-JP" altLang="en-US" dirty="0">
                <a:cs typeface="メイリオ" pitchFamily="50" charset="-128"/>
              </a:rPr>
              <a:t>安定</a:t>
            </a:r>
            <a:r>
              <a:rPr lang="ja-JP" altLang="en-US">
                <a:cs typeface="メイリオ" pitchFamily="50" charset="-128"/>
              </a:rPr>
              <a:t>ヨウ素剤を</a:t>
            </a:r>
            <a:r>
              <a:rPr lang="ja-JP" altLang="en-US" i="0" strike="noStrike">
                <a:cs typeface="メイリオ" pitchFamily="50" charset="-128"/>
              </a:rPr>
              <a:t>適切</a:t>
            </a:r>
            <a:r>
              <a:rPr lang="ja-JP" altLang="en-US" i="0" strike="noStrike" dirty="0">
                <a:cs typeface="メイリオ" pitchFamily="50" charset="-128"/>
              </a:rPr>
              <a:t>な</a:t>
            </a:r>
            <a:r>
              <a:rPr lang="ja-JP" altLang="en-US" i="0" strike="noStrike">
                <a:cs typeface="メイリオ" pitchFamily="50" charset="-128"/>
              </a:rPr>
              <a:t>タイミングで</a:t>
            </a:r>
            <a:r>
              <a:rPr lang="ja-JP" altLang="en-US">
                <a:cs typeface="メイリオ" pitchFamily="50" charset="-128"/>
              </a:rPr>
              <a:t>服用</a:t>
            </a:r>
            <a:r>
              <a:rPr lang="ja-JP" altLang="en-US" dirty="0">
                <a:cs typeface="メイリオ" pitchFamily="50" charset="-128"/>
              </a:rPr>
              <a:t>しておくと、放射性ヨウ素が甲状腺へ集積するのが阻害されます。このため、原子力災害時に放射性ヨウ素の環境中への放出の可能性がある場合は、事前に安定ヨウ素剤を服用します。</a:t>
            </a:r>
            <a:endParaRPr lang="en-US" altLang="ja-JP" dirty="0">
              <a:cs typeface="メイリオ" pitchFamily="50" charset="-128"/>
            </a:endParaRPr>
          </a:p>
          <a:p>
            <a:endParaRPr kumimoji="1" lang="ja-JP" altLang="en-US" dirty="0"/>
          </a:p>
        </p:txBody>
      </p:sp>
    </p:spTree>
    <p:extLst>
      <p:ext uri="{BB962C8B-B14F-4D97-AF65-F5344CB8AC3E}">
        <p14:creationId xmlns:p14="http://schemas.microsoft.com/office/powerpoint/2010/main" val="3971359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放射性ヨウ素が甲状腺に極めて大量に集積した場合、甲状腺の細胞が放射線の影響で細胞死を起こし、その結果、急性障害として甲状腺ホルモンの分泌が低下して甲状腺機能低下症が起こります。甲状腺機能低下症の症状は、活動性の低下、全身倦怠感、無力感、皮膚の乾燥、発汗の減少、便秘、体重増加、低体温、浮腫、不整脈などがあります。</a:t>
            </a:r>
          </a:p>
          <a:p>
            <a:r>
              <a:rPr kumimoji="1" lang="ja-JP" altLang="en-US" dirty="0"/>
              <a:t>また、晩発性障害として、放射性ヨウ素が甲状腺に集積し、放射性ヨウ素が放出する放射線によって数年</a:t>
            </a:r>
            <a:r>
              <a:rPr kumimoji="1" lang="en-US" altLang="ja-JP" dirty="0"/>
              <a:t>〜</a:t>
            </a:r>
            <a:r>
              <a:rPr kumimoji="1" lang="ja-JP" altLang="en-US" dirty="0"/>
              <a:t>数十年後に甲状腺がんを発症する可能性があります。</a:t>
            </a:r>
            <a:endParaRPr kumimoji="1" lang="en-US" altLang="ja-JP" dirty="0"/>
          </a:p>
          <a:p>
            <a:r>
              <a:rPr kumimoji="1" lang="ja-JP" altLang="en-US" dirty="0"/>
              <a:t>広島、長崎の原爆被爆者の疫学調査やチョルノービリ原子力発電所の事故後の調査などによって、甲状腺被ばく線量が増加するに従って甲状腺がん発生率は上昇することが示されています。また、原爆被爆者の調査では、甲状腺被曝線量と甲状腺がん発生率は線形の線量反応関係が認められることが知られており、甲状腺吸収線量で</a:t>
            </a:r>
            <a:r>
              <a:rPr kumimoji="1" lang="en-US" altLang="ja-JP" dirty="0"/>
              <a:t>100〜200mGy</a:t>
            </a:r>
            <a:r>
              <a:rPr kumimoji="1" lang="ja-JP" altLang="en-US" dirty="0"/>
              <a:t>を超える線量から甲状腺がんの増加がみられる可能性があります。</a:t>
            </a:r>
            <a:endParaRPr kumimoji="1" lang="en-US" altLang="ja-JP" dirty="0"/>
          </a:p>
          <a:p>
            <a:endParaRPr lang="en-US" altLang="ja-JP" dirty="0"/>
          </a:p>
          <a:p>
            <a:pPr indent="12700"/>
            <a:r>
              <a:rPr kumimoji="1" lang="en-US" altLang="ja-JP" dirty="0"/>
              <a:t>※</a:t>
            </a:r>
            <a:r>
              <a:rPr kumimoji="1" lang="ja-JP" altLang="en-US" dirty="0"/>
              <a:t>この資料では、被ばく線量の単位として</a:t>
            </a:r>
            <a:r>
              <a:rPr kumimoji="1" lang="en-US" altLang="ja-JP" dirty="0" err="1"/>
              <a:t>Gy</a:t>
            </a:r>
            <a:r>
              <a:rPr kumimoji="1" lang="ja-JP" altLang="en-US" dirty="0"/>
              <a:t>と</a:t>
            </a:r>
            <a:r>
              <a:rPr kumimoji="1" lang="en-US" altLang="ja-JP" dirty="0" err="1"/>
              <a:t>Sv</a:t>
            </a:r>
            <a:r>
              <a:rPr kumimoji="1" lang="ja-JP" altLang="en-US" dirty="0"/>
              <a:t>が用いられています。</a:t>
            </a:r>
            <a:endParaRPr kumimoji="1" lang="en-US" altLang="ja-JP" dirty="0"/>
          </a:p>
          <a:p>
            <a:pPr marL="0" marR="0" indent="144000" algn="l" defTabSz="914400" rtl="0" eaLnBrk="1" fontAlgn="auto" latinLnBrk="0" hangingPunct="1">
              <a:lnSpc>
                <a:spcPct val="100000"/>
              </a:lnSpc>
              <a:spcBef>
                <a:spcPts val="0"/>
              </a:spcBef>
              <a:spcAft>
                <a:spcPts val="0"/>
              </a:spcAft>
              <a:buClrTx/>
              <a:buSzTx/>
              <a:buFontTx/>
              <a:buNone/>
              <a:tabLst/>
              <a:defRPr/>
            </a:pPr>
            <a:r>
              <a:rPr lang="ja-JP" altLang="en-US" dirty="0"/>
              <a:t>特定の臓器・組織に対する放射線の影響と被ばく線量との関連性を調べる時は、その臓器・組織の吸収線量（</a:t>
            </a:r>
            <a:r>
              <a:rPr lang="en-US" altLang="ja-JP" dirty="0" err="1"/>
              <a:t>Gy</a:t>
            </a:r>
            <a:r>
              <a:rPr lang="ja-JP" altLang="en-US" dirty="0"/>
              <a:t>）を評価します。一方、線量係数によって計算できる実効線量（</a:t>
            </a:r>
            <a:r>
              <a:rPr lang="en-US" altLang="ja-JP" dirty="0" err="1"/>
              <a:t>Sv</a:t>
            </a:r>
            <a:r>
              <a:rPr lang="ja-JP" altLang="en-US" dirty="0"/>
              <a:t>）は、各臓器・組織の感受性を考慮した全身に対する低線量リスクに対する指標であり、確率的影響の有意な増加がみられない低線量域において、リスクを低減する防護措置の必要性を判断する基準として使用できます。低線量域での放射線防護は、放射線誘発がんと遺伝性疾患に対する防護に主として関係しており、影響は確率的であるとされています。</a:t>
            </a:r>
            <a:endParaRPr lang="en-US" altLang="ja-JP" dirty="0"/>
          </a:p>
          <a:p>
            <a:pPr marL="0" marR="0" indent="144000" algn="l" defTabSz="914400" rtl="0" eaLnBrk="1" fontAlgn="auto" latinLnBrk="0" hangingPunct="1">
              <a:lnSpc>
                <a:spcPct val="100000"/>
              </a:lnSpc>
              <a:spcBef>
                <a:spcPts val="0"/>
              </a:spcBef>
              <a:spcAft>
                <a:spcPts val="0"/>
              </a:spcAft>
              <a:buClrTx/>
              <a:buSzTx/>
              <a:buFontTx/>
              <a:buNone/>
              <a:tabLst/>
              <a:defRPr/>
            </a:pPr>
            <a:r>
              <a:rPr kumimoji="1" lang="ja-JP" altLang="en-US" dirty="0"/>
              <a:t>また、高線量で特に緊急時の状況においては、放射線被ばくは確定的影響（組織反応）を引き起こすことがあるため、比較的高い線量の定量化または組織反応に関係する場合は、等価線量、実効線量（</a:t>
            </a:r>
            <a:r>
              <a:rPr kumimoji="1" lang="en-US" altLang="ja-JP" dirty="0" err="1"/>
              <a:t>Sv</a:t>
            </a:r>
            <a:r>
              <a:rPr kumimoji="1" lang="en-US" altLang="ja-JP" dirty="0"/>
              <a:t>)</a:t>
            </a:r>
            <a:r>
              <a:rPr kumimoji="1" lang="ja-JP" altLang="en-US" dirty="0"/>
              <a:t>は用いるべきではなく、吸収線量（</a:t>
            </a:r>
            <a:r>
              <a:rPr kumimoji="1" lang="en-US" altLang="ja-JP" dirty="0" err="1"/>
              <a:t>Gy</a:t>
            </a:r>
            <a:r>
              <a:rPr kumimoji="1" lang="en-US" altLang="ja-JP" dirty="0"/>
              <a:t>)</a:t>
            </a:r>
            <a:r>
              <a:rPr kumimoji="1" lang="ja-JP" altLang="en-US" dirty="0"/>
              <a:t>によって評価すべきであるとされています。</a:t>
            </a:r>
            <a:endParaRPr kumimoji="1" lang="en-US" altLang="ja-JP" dirty="0"/>
          </a:p>
        </p:txBody>
      </p:sp>
    </p:spTree>
    <p:extLst>
      <p:ext uri="{BB962C8B-B14F-4D97-AF65-F5344CB8AC3E}">
        <p14:creationId xmlns:p14="http://schemas.microsoft.com/office/powerpoint/2010/main" val="1327973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甲状腺悪性腫瘍の組織分類としては、乳頭がん、濾胞がん、低分化がん、髄様がん、未分化がん、悪性リンパ腫があります。甲状腺がんの発生率のピークは</a:t>
            </a:r>
            <a:r>
              <a:rPr kumimoji="1" lang="en-US" altLang="ja-JP" dirty="0"/>
              <a:t>60〜70</a:t>
            </a:r>
            <a:r>
              <a:rPr kumimoji="1" lang="ja-JP" altLang="en-US"/>
              <a:t>歳代で、他のがんに比べると</a:t>
            </a:r>
            <a:r>
              <a:rPr kumimoji="1" lang="en-US" altLang="ja-JP" dirty="0"/>
              <a:t>20〜30</a:t>
            </a:r>
            <a:r>
              <a:rPr kumimoji="1" lang="ja-JP" altLang="en-US"/>
              <a:t>歳代の若年者での発症も比較的多いです。甲状腺がんの生命予後は</a:t>
            </a:r>
            <a:r>
              <a:rPr kumimoji="1" lang="en-US" altLang="ja-JP" dirty="0"/>
              <a:t>10</a:t>
            </a:r>
            <a:r>
              <a:rPr kumimoji="1" lang="ja-JP" altLang="en-US"/>
              <a:t>年生存率約</a:t>
            </a:r>
            <a:r>
              <a:rPr kumimoji="1" lang="en-US" altLang="ja-JP" dirty="0"/>
              <a:t>90</a:t>
            </a:r>
            <a:r>
              <a:rPr kumimoji="1" lang="ja-JP" altLang="en-US"/>
              <a:t>％と比較的良好です。</a:t>
            </a:r>
          </a:p>
          <a:p>
            <a:r>
              <a:rPr kumimoji="1" lang="ja-JP" altLang="en-US"/>
              <a:t>放射線被ばくによって誘発される甲状腺がんのほとんどは、甲状腺濾胞細胞に由来する乳頭がんで、一般的に予後が良いとされています。</a:t>
            </a:r>
          </a:p>
        </p:txBody>
      </p:sp>
    </p:spTree>
    <p:extLst>
      <p:ext uri="{BB962C8B-B14F-4D97-AF65-F5344CB8AC3E}">
        <p14:creationId xmlns:p14="http://schemas.microsoft.com/office/powerpoint/2010/main" val="1001299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放射線被ばくにより甲状腺がんが誘発され、その発生確率は、特に乳幼児において高くなります。</a:t>
            </a:r>
          </a:p>
          <a:p>
            <a:r>
              <a:rPr kumimoji="1" lang="ja-JP" altLang="en-US" dirty="0"/>
              <a:t>チョルノービリ原子力発電所事故では、放射性ヨウ素による甲状腺の内部被ばくが問題となりました。</a:t>
            </a:r>
          </a:p>
          <a:p>
            <a:r>
              <a:rPr kumimoji="1" lang="ja-JP" altLang="en-US"/>
              <a:t>チョルノービリ原発</a:t>
            </a:r>
            <a:r>
              <a:rPr kumimoji="1" lang="ja-JP" altLang="en-US" dirty="0"/>
              <a:t>事故での調査では、過剰絶対リスクの大きさは、</a:t>
            </a:r>
            <a:r>
              <a:rPr kumimoji="1" lang="en-US" altLang="ja-JP" dirty="0"/>
              <a:t>2.21</a:t>
            </a:r>
            <a:r>
              <a:rPr kumimoji="1" lang="ja-JP" altLang="en-US" dirty="0"/>
              <a:t>／１万人・年・</a:t>
            </a:r>
            <a:r>
              <a:rPr kumimoji="1" lang="en-US" altLang="ja-JP" dirty="0" err="1"/>
              <a:t>Gy</a:t>
            </a:r>
            <a:r>
              <a:rPr kumimoji="1" lang="ja-JP" altLang="en-US" dirty="0"/>
              <a:t>です。言い換えると、１万人の甲状腺等価線量の平均が</a:t>
            </a:r>
            <a:r>
              <a:rPr kumimoji="1" lang="en-US" altLang="ja-JP" dirty="0"/>
              <a:t>100 mSv</a:t>
            </a:r>
            <a:r>
              <a:rPr kumimoji="1" lang="ja-JP" altLang="en-US" dirty="0"/>
              <a:t>の場合、</a:t>
            </a:r>
            <a:r>
              <a:rPr kumimoji="1" lang="en-US" altLang="ja-JP" dirty="0"/>
              <a:t>40</a:t>
            </a:r>
            <a:r>
              <a:rPr kumimoji="1" lang="ja-JP" altLang="en-US" dirty="0"/>
              <a:t>年間で</a:t>
            </a:r>
            <a:r>
              <a:rPr kumimoji="1" lang="en-US" altLang="ja-JP" dirty="0"/>
              <a:t>8.8</a:t>
            </a:r>
            <a:r>
              <a:rPr kumimoji="1" lang="ja-JP" altLang="en-US" dirty="0"/>
              <a:t>人の甲状腺がんが過剰に発生することになります。</a:t>
            </a:r>
            <a:endParaRPr kumimoji="1" lang="en-US" altLang="ja-JP" dirty="0"/>
          </a:p>
          <a:p>
            <a:endParaRPr kumimoji="1" lang="en-US" altLang="ja-JP" dirty="0"/>
          </a:p>
          <a:p>
            <a:r>
              <a:rPr kumimoji="1" lang="ja-JP" altLang="en-US" dirty="0"/>
              <a:t>相対リスク、過剰相対リスク、絶対リスク、過剰絶対リスクの考え方（放射線影響研究所</a:t>
            </a:r>
            <a:r>
              <a:rPr kumimoji="1" lang="en-US" altLang="ja-JP" dirty="0"/>
              <a:t>HP</a:t>
            </a:r>
            <a:r>
              <a:rPr kumimoji="1" lang="ja-JP" altLang="en-US" dirty="0"/>
              <a:t>用語集</a:t>
            </a:r>
            <a:r>
              <a:rPr kumimoji="1" lang="en-US" altLang="ja-JP" dirty="0"/>
              <a:t>※</a:t>
            </a:r>
            <a:r>
              <a:rPr kumimoji="1" lang="ja-JP" altLang="en-US" dirty="0"/>
              <a:t>から抜粋）</a:t>
            </a:r>
            <a:endParaRPr kumimoji="1" lang="en-US" altLang="ja-JP" dirty="0"/>
          </a:p>
          <a:p>
            <a:r>
              <a:rPr kumimoji="1" lang="ja-JP" altLang="en-US" dirty="0"/>
              <a:t>・相対リスク</a:t>
            </a:r>
          </a:p>
          <a:p>
            <a:r>
              <a:rPr kumimoji="1" lang="ja-JP" altLang="en-US" dirty="0"/>
              <a:t>ある健康影響について、性、年齢などを一致させた対照群と比較して被曝群のリスクが何倍になっているかを表すもので、相対リスクが</a:t>
            </a:r>
            <a:r>
              <a:rPr kumimoji="1" lang="en-US" altLang="ja-JP" dirty="0"/>
              <a:t>1</a:t>
            </a:r>
            <a:r>
              <a:rPr kumimoji="1" lang="ja-JP" altLang="en-US" dirty="0"/>
              <a:t>であれば、放射線被曝はリスクに影響を及ぼしていないということを意味します。</a:t>
            </a:r>
          </a:p>
          <a:p>
            <a:r>
              <a:rPr kumimoji="1" lang="ja-JP" altLang="en-US" dirty="0"/>
              <a:t>・過剰相対リスク</a:t>
            </a:r>
          </a:p>
          <a:p>
            <a:r>
              <a:rPr kumimoji="1" lang="ja-JP" altLang="en-US" dirty="0"/>
              <a:t>相対リスクから</a:t>
            </a:r>
            <a:r>
              <a:rPr kumimoji="1" lang="en-US" altLang="ja-JP" dirty="0"/>
              <a:t>1</a:t>
            </a:r>
            <a:r>
              <a:rPr kumimoji="1" lang="ja-JP" altLang="en-US" dirty="0"/>
              <a:t>を引いたもので、相対リスクのうち、調査対象となるリスク因子（この場合は被曝放射線）が占める部分をいいます。</a:t>
            </a:r>
          </a:p>
          <a:p>
            <a:r>
              <a:rPr kumimoji="1" lang="ja-JP" altLang="en-US" dirty="0"/>
              <a:t>・絶対リスク（</a:t>
            </a:r>
            <a:r>
              <a:rPr kumimoji="1" lang="en-US" altLang="ja-JP" dirty="0"/>
              <a:t>AR</a:t>
            </a:r>
            <a:r>
              <a:rPr kumimoji="1" lang="ja-JP" altLang="en-US" dirty="0"/>
              <a:t>）</a:t>
            </a:r>
          </a:p>
          <a:p>
            <a:r>
              <a:rPr kumimoji="1" lang="ja-JP" altLang="en-US" dirty="0"/>
              <a:t>観察期間にわたって、集団中に生じた疾患のうち、放射線被曝により影響を受けた総例数または率であり（通常人年で示す）、多くの場合、</a:t>
            </a:r>
            <a:r>
              <a:rPr kumimoji="1" lang="en-US" altLang="ja-JP" dirty="0"/>
              <a:t>104</a:t>
            </a:r>
            <a:r>
              <a:rPr kumimoji="1" lang="ja-JP" altLang="en-US" dirty="0"/>
              <a:t>人年当たりあるいは</a:t>
            </a:r>
            <a:r>
              <a:rPr kumimoji="1" lang="en-US" altLang="ja-JP" dirty="0"/>
              <a:t>104</a:t>
            </a:r>
            <a:r>
              <a:rPr kumimoji="1" lang="ja-JP" altLang="en-US" dirty="0"/>
              <a:t>人年</a:t>
            </a:r>
            <a:r>
              <a:rPr kumimoji="1" lang="en-US" altLang="ja-JP" dirty="0" err="1"/>
              <a:t>Gy</a:t>
            </a:r>
            <a:r>
              <a:rPr kumimoji="1" lang="ja-JP" altLang="en-US" dirty="0"/>
              <a:t>当たり（すなわち、</a:t>
            </a:r>
            <a:r>
              <a:rPr kumimoji="1" lang="en-US" altLang="ja-JP" dirty="0"/>
              <a:t>1Gy</a:t>
            </a:r>
            <a:r>
              <a:rPr kumimoji="1" lang="ja-JP" altLang="en-US" dirty="0"/>
              <a:t>当たりの</a:t>
            </a:r>
            <a:r>
              <a:rPr kumimoji="1" lang="en-US" altLang="ja-JP" dirty="0"/>
              <a:t>104</a:t>
            </a:r>
            <a:r>
              <a:rPr kumimoji="1" lang="ja-JP" altLang="en-US" dirty="0"/>
              <a:t>人年当たり）で表されます。相対リスクが過剰リスクの度合を表している（つまり関連の強さを示している）のに対して、絶対リスクは影響を受けて罹患した人の数を表し、従って集団全体に及ぼす公衆衛生上の影響の強さを表す指標となります。例えば、白血病の相対リスクは被爆後数年以上を経て明らかになった影響の中で最も大きいものですが（相対リスクは約</a:t>
            </a:r>
            <a:r>
              <a:rPr kumimoji="1" lang="en-US" altLang="ja-JP" dirty="0"/>
              <a:t>5</a:t>
            </a:r>
            <a:r>
              <a:rPr kumimoji="1" lang="ja-JP" altLang="en-US" dirty="0"/>
              <a:t>から</a:t>
            </a:r>
            <a:r>
              <a:rPr kumimoji="1" lang="en-US" altLang="ja-JP" dirty="0"/>
              <a:t>6</a:t>
            </a:r>
            <a:r>
              <a:rPr kumimoji="1" lang="ja-JP" altLang="en-US" dirty="0"/>
              <a:t>）、被爆により白血病に罹患した人の総数は寿命調査（</a:t>
            </a:r>
            <a:r>
              <a:rPr kumimoji="1" lang="en-US" altLang="ja-JP" dirty="0"/>
              <a:t>LSS</a:t>
            </a:r>
            <a:r>
              <a:rPr kumimoji="1" lang="ja-JP" altLang="en-US" dirty="0"/>
              <a:t>）集団中わずかに</a:t>
            </a:r>
            <a:r>
              <a:rPr kumimoji="1" lang="en-US" altLang="ja-JP" dirty="0"/>
              <a:t>90</a:t>
            </a:r>
            <a:r>
              <a:rPr kumimoji="1" lang="ja-JP" altLang="en-US" dirty="0"/>
              <a:t>ないし</a:t>
            </a:r>
            <a:r>
              <a:rPr kumimoji="1" lang="en-US" altLang="ja-JP" dirty="0"/>
              <a:t>100</a:t>
            </a:r>
            <a:r>
              <a:rPr kumimoji="1" lang="ja-JP" altLang="en-US" dirty="0"/>
              <a:t>例と推定されています。これに対して、固形がんの相対リスクははるかに低いのですが（相対リスクは約</a:t>
            </a:r>
            <a:r>
              <a:rPr kumimoji="1" lang="en-US" altLang="ja-JP" dirty="0"/>
              <a:t>1.5</a:t>
            </a:r>
            <a:r>
              <a:rPr kumimoji="1" lang="ja-JP" altLang="en-US" dirty="0"/>
              <a:t>）、放射線被曝により固形がんに罹患した人の総数は約</a:t>
            </a:r>
            <a:r>
              <a:rPr kumimoji="1" lang="en-US" altLang="ja-JP" dirty="0"/>
              <a:t>850</a:t>
            </a:r>
            <a:r>
              <a:rPr kumimoji="1" lang="ja-JP" altLang="en-US" dirty="0"/>
              <a:t>例と推定されています。</a:t>
            </a:r>
          </a:p>
          <a:p>
            <a:r>
              <a:rPr kumimoji="1" lang="ja-JP" altLang="en-US" dirty="0"/>
              <a:t>・過剰絶対リスク</a:t>
            </a:r>
          </a:p>
          <a:p>
            <a:r>
              <a:rPr kumimoji="1" lang="ja-JP" altLang="en-US" dirty="0"/>
              <a:t>放射線被曝集団における絶対リスクから、放射線に被曝しなかった集団における絶対リスク（自然リスク）を引いたものです。</a:t>
            </a:r>
            <a:endParaRPr kumimoji="1" lang="en-US" altLang="ja-JP" dirty="0"/>
          </a:p>
          <a:p>
            <a:endParaRPr kumimoji="1" lang="en-US" altLang="ja-JP" dirty="0"/>
          </a:p>
          <a:p>
            <a:r>
              <a:rPr kumimoji="1" lang="en-US" altLang="ja-JP" dirty="0"/>
              <a:t>※https://www.rerf.or.jp/glossary/</a:t>
            </a:r>
            <a:endParaRPr kumimoji="1" lang="ja-JP" altLang="en-US" dirty="0"/>
          </a:p>
        </p:txBody>
      </p:sp>
    </p:spTree>
    <p:extLst>
      <p:ext uri="{BB962C8B-B14F-4D97-AF65-F5344CB8AC3E}">
        <p14:creationId xmlns:p14="http://schemas.microsoft.com/office/powerpoint/2010/main" val="4171686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D2B035-2781-9740-B933-4E3FC573D9A5}"/>
              </a:ext>
            </a:extLst>
          </p:cNvPr>
          <p:cNvSpPr/>
          <p:nvPr/>
        </p:nvSpPr>
        <p:spPr>
          <a:xfrm>
            <a:off x="0" y="1030288"/>
            <a:ext cx="9144000" cy="2571750"/>
          </a:xfrm>
          <a:prstGeom prst="rect">
            <a:avLst/>
          </a:prstGeom>
          <a:solidFill>
            <a:srgbClr val="00B0F0">
              <a:alpha val="50196"/>
            </a:srgb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1">
            <a:extLst>
              <a:ext uri="{FF2B5EF4-FFF2-40B4-BE49-F238E27FC236}">
                <a16:creationId xmlns:a16="http://schemas.microsoft.com/office/drawing/2014/main" id="{14DF20F3-08E8-6C46-A3A3-8EE30F2E250B}"/>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97F6764-BE4F-9D48-A6F2-CAB7E70792B2}"/>
              </a:ext>
            </a:extLst>
          </p:cNvPr>
          <p:cNvSpPr>
            <a:spLocks noGrp="1"/>
          </p:cNvSpPr>
          <p:nvPr>
            <p:ph type="subTitle" idx="1"/>
          </p:nvPr>
        </p:nvSpPr>
        <p:spPr>
          <a:xfrm>
            <a:off x="1143000" y="3694113"/>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7697755-46E5-BB47-A2D1-E5637D4712D5}"/>
              </a:ext>
            </a:extLst>
          </p:cNvPr>
          <p:cNvSpPr>
            <a:spLocks noGrp="1"/>
          </p:cNvSpPr>
          <p:nvPr>
            <p:ph type="dt" sz="half" idx="10"/>
          </p:nvPr>
        </p:nvSpPr>
        <p:spPr/>
        <p:txBody>
          <a:bodyPr/>
          <a:lstStyle/>
          <a:p>
            <a:fld id="{89A3032C-35AD-4A4F-99DE-EA32D826FBE3}"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D596E1B0-852F-2940-ABA1-7F4418B70C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33D306-2DA5-D34C-B830-BF29F67A4CC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498997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DB598C-A41D-5146-A53E-8EA3415CD1C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FF83289-7D9D-D741-B639-E3C142EBD724}"/>
              </a:ext>
            </a:extLst>
          </p:cNvPr>
          <p:cNvSpPr>
            <a:spLocks noGrp="1"/>
          </p:cNvSpPr>
          <p:nvPr>
            <p:ph type="body" orient="vert" idx="1"/>
          </p:nvPr>
        </p:nvSpPr>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4338148-C7B7-FA4C-BC45-3EB888F1AB5C}"/>
              </a:ext>
            </a:extLst>
          </p:cNvPr>
          <p:cNvSpPr>
            <a:spLocks noGrp="1"/>
          </p:cNvSpPr>
          <p:nvPr>
            <p:ph type="dt" sz="half" idx="10"/>
          </p:nvPr>
        </p:nvSpPr>
        <p:spPr/>
        <p:txBody>
          <a:bodyPr/>
          <a:lstStyle/>
          <a:p>
            <a:fld id="{FBBAE221-A6C7-8348-A571-B73727FCC8CC}"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762A84C3-7BEB-1A46-AD43-045506EB3B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3A28D2-109A-1C44-9E5B-CDD7D069C6D9}"/>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17431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C99F8909-157A-DC40-B0A9-9B2806218ABA}"/>
              </a:ext>
            </a:extLst>
          </p:cNvPr>
          <p:cNvSpPr/>
          <p:nvPr/>
        </p:nvSpPr>
        <p:spPr>
          <a:xfrm>
            <a:off x="6457950" y="0"/>
            <a:ext cx="2686050" cy="6858000"/>
          </a:xfrm>
          <a:prstGeom prst="rect">
            <a:avLst/>
          </a:prstGeom>
          <a:solidFill>
            <a:srgbClr val="00B0F0">
              <a:alpha val="50196"/>
            </a:srgb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縦書きタイトル 1">
            <a:extLst>
              <a:ext uri="{FF2B5EF4-FFF2-40B4-BE49-F238E27FC236}">
                <a16:creationId xmlns:a16="http://schemas.microsoft.com/office/drawing/2014/main" id="{C586AE35-AD60-D44C-85C0-F02C142DFAF4}"/>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DE71F55-62AD-304A-B87F-924B73CF06DF}"/>
              </a:ext>
            </a:extLst>
          </p:cNvPr>
          <p:cNvSpPr>
            <a:spLocks noGrp="1"/>
          </p:cNvSpPr>
          <p:nvPr>
            <p:ph type="body" orient="vert" idx="1"/>
          </p:nvPr>
        </p:nvSpPr>
        <p:spPr>
          <a:xfrm>
            <a:off x="628650" y="365125"/>
            <a:ext cx="5800725" cy="5811838"/>
          </a:xfrm>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808EE49-1B9B-3141-8443-347AA6212AFB}"/>
              </a:ext>
            </a:extLst>
          </p:cNvPr>
          <p:cNvSpPr>
            <a:spLocks noGrp="1"/>
          </p:cNvSpPr>
          <p:nvPr>
            <p:ph type="dt" sz="half" idx="10"/>
          </p:nvPr>
        </p:nvSpPr>
        <p:spPr/>
        <p:txBody>
          <a:bodyPr/>
          <a:lstStyle/>
          <a:p>
            <a:fld id="{335B154E-C7C1-6D4A-8537-AB40160CEB7D}"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EA148ED2-A6B6-A547-9548-BAF0F487E6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913B31-45A2-8C4D-9F12-192091F9BD5D}"/>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739651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328E01-AF4F-1C4E-BD85-696582E9FC1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39DB9BF-763B-0945-A9AB-A377448A3060}"/>
              </a:ext>
            </a:extLst>
          </p:cNvPr>
          <p:cNvSpPr>
            <a:spLocks noGrp="1"/>
          </p:cNvSpPr>
          <p:nvPr>
            <p:ph idx="1"/>
          </p:nvPr>
        </p:nvSpPr>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D126471-58FC-5C4E-926F-7ED1149BA257}"/>
              </a:ext>
            </a:extLst>
          </p:cNvPr>
          <p:cNvSpPr>
            <a:spLocks noGrp="1"/>
          </p:cNvSpPr>
          <p:nvPr>
            <p:ph type="dt" sz="half" idx="10"/>
          </p:nvPr>
        </p:nvSpPr>
        <p:spPr/>
        <p:txBody>
          <a:bodyPr/>
          <a:lstStyle/>
          <a:p>
            <a:fld id="{0EBA6E1C-5C1C-1240-80AC-CF7A1DD496A1}"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32780033-FCCF-C145-AD89-28AEA0AEB7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DC33C2-B25C-6448-A2B3-F04868CDD1E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15593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7CD886-6500-204E-B0AC-3212BEB38352}"/>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2D3308F-B85D-C645-B271-BF21FFEB022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89853EA-BCA0-BE41-95CC-E79693471EB7}"/>
              </a:ext>
            </a:extLst>
          </p:cNvPr>
          <p:cNvSpPr>
            <a:spLocks noGrp="1"/>
          </p:cNvSpPr>
          <p:nvPr>
            <p:ph type="dt" sz="half" idx="10"/>
          </p:nvPr>
        </p:nvSpPr>
        <p:spPr/>
        <p:txBody>
          <a:bodyPr/>
          <a:lstStyle/>
          <a:p>
            <a:fld id="{5E4B8A0B-25C6-BF4B-A687-9065F700920D}"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CCAE8EDB-FE14-3443-AEE0-690E311687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878861-6B1B-344F-882F-3D47E0E87495}"/>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583144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A78812-28CF-A245-8EE3-7C8E1491DC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373E256-C602-044A-8108-25D7D23B8EA7}"/>
              </a:ext>
            </a:extLst>
          </p:cNvPr>
          <p:cNvSpPr>
            <a:spLocks noGrp="1"/>
          </p:cNvSpPr>
          <p:nvPr>
            <p:ph sz="half" idx="1"/>
          </p:nvPr>
        </p:nvSpPr>
        <p:spPr>
          <a:xfrm>
            <a:off x="628650" y="1212575"/>
            <a:ext cx="3886200" cy="4964389"/>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49EE479-827F-E249-AEA5-0F54F0E5D5BA}"/>
              </a:ext>
            </a:extLst>
          </p:cNvPr>
          <p:cNvSpPr>
            <a:spLocks noGrp="1"/>
          </p:cNvSpPr>
          <p:nvPr>
            <p:ph sz="half" idx="2"/>
          </p:nvPr>
        </p:nvSpPr>
        <p:spPr>
          <a:xfrm>
            <a:off x="4629150" y="1212575"/>
            <a:ext cx="3886200" cy="4964389"/>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6FED6C8-FC29-3849-BB77-F1C8BE488178}"/>
              </a:ext>
            </a:extLst>
          </p:cNvPr>
          <p:cNvSpPr>
            <a:spLocks noGrp="1"/>
          </p:cNvSpPr>
          <p:nvPr>
            <p:ph type="dt" sz="half" idx="10"/>
          </p:nvPr>
        </p:nvSpPr>
        <p:spPr/>
        <p:txBody>
          <a:bodyPr/>
          <a:lstStyle/>
          <a:p>
            <a:fld id="{385969AE-104D-F645-A24D-75E2D172F161}" type="datetime1">
              <a:rPr kumimoji="1" lang="ja-JP" altLang="en-US" smtClean="0"/>
              <a:t>2023/11/14</a:t>
            </a:fld>
            <a:endParaRPr kumimoji="1" lang="ja-JP" altLang="en-US"/>
          </a:p>
        </p:txBody>
      </p:sp>
      <p:sp>
        <p:nvSpPr>
          <p:cNvPr id="6" name="フッター プレースホルダー 5">
            <a:extLst>
              <a:ext uri="{FF2B5EF4-FFF2-40B4-BE49-F238E27FC236}">
                <a16:creationId xmlns:a16="http://schemas.microsoft.com/office/drawing/2014/main" id="{53269C86-FA72-484B-9044-A7305519C6D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A3A1EE0-FC6F-F749-ACA6-F9C873E233A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688153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F1E2ED-1914-2A45-9912-111F1FB2DEB4}"/>
              </a:ext>
            </a:extLst>
          </p:cNvPr>
          <p:cNvSpPr>
            <a:spLocks noGrp="1"/>
          </p:cNvSpPr>
          <p:nvPr>
            <p:ph type="title"/>
          </p:nvPr>
        </p:nvSpPr>
        <p:spPr>
          <a:xfrm>
            <a:off x="631135" y="188844"/>
            <a:ext cx="7886700" cy="77525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705377D-B40A-354E-A39C-1C55116108AE}"/>
              </a:ext>
            </a:extLst>
          </p:cNvPr>
          <p:cNvSpPr>
            <a:spLocks noGrp="1"/>
          </p:cNvSpPr>
          <p:nvPr>
            <p:ph type="body" idx="1"/>
          </p:nvPr>
        </p:nvSpPr>
        <p:spPr>
          <a:xfrm>
            <a:off x="629842" y="1185864"/>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67805B5-E682-1E47-8E90-BAD041F72DC6}"/>
              </a:ext>
            </a:extLst>
          </p:cNvPr>
          <p:cNvSpPr>
            <a:spLocks noGrp="1"/>
          </p:cNvSpPr>
          <p:nvPr>
            <p:ph sz="half" idx="2"/>
          </p:nvPr>
        </p:nvSpPr>
        <p:spPr>
          <a:xfrm>
            <a:off x="629842" y="2107097"/>
            <a:ext cx="3868340" cy="4082567"/>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45F1E25-6D51-174D-9B11-ED7DED0E2209}"/>
              </a:ext>
            </a:extLst>
          </p:cNvPr>
          <p:cNvSpPr>
            <a:spLocks noGrp="1"/>
          </p:cNvSpPr>
          <p:nvPr>
            <p:ph type="body" sz="quarter" idx="3"/>
          </p:nvPr>
        </p:nvSpPr>
        <p:spPr>
          <a:xfrm>
            <a:off x="4629150" y="1185864"/>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コンテンツ プレースホルダー 5">
            <a:extLst>
              <a:ext uri="{FF2B5EF4-FFF2-40B4-BE49-F238E27FC236}">
                <a16:creationId xmlns:a16="http://schemas.microsoft.com/office/drawing/2014/main" id="{81972E23-216D-AC46-BA1B-AD4EC64A1D43}"/>
              </a:ext>
            </a:extLst>
          </p:cNvPr>
          <p:cNvSpPr>
            <a:spLocks noGrp="1"/>
          </p:cNvSpPr>
          <p:nvPr>
            <p:ph sz="quarter" idx="4"/>
          </p:nvPr>
        </p:nvSpPr>
        <p:spPr>
          <a:xfrm>
            <a:off x="4629150" y="2107097"/>
            <a:ext cx="3887391" cy="4082567"/>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4F9973E-8DC9-C048-B217-F2845AFFA04C}"/>
              </a:ext>
            </a:extLst>
          </p:cNvPr>
          <p:cNvSpPr>
            <a:spLocks noGrp="1"/>
          </p:cNvSpPr>
          <p:nvPr>
            <p:ph type="dt" sz="half" idx="10"/>
          </p:nvPr>
        </p:nvSpPr>
        <p:spPr/>
        <p:txBody>
          <a:bodyPr/>
          <a:lstStyle/>
          <a:p>
            <a:fld id="{EE6CC361-35A4-BE4D-806D-F48187FB33D0}" type="datetime1">
              <a:rPr kumimoji="1" lang="ja-JP" altLang="en-US" smtClean="0"/>
              <a:t>2023/11/14</a:t>
            </a:fld>
            <a:endParaRPr kumimoji="1" lang="ja-JP" altLang="en-US"/>
          </a:p>
        </p:txBody>
      </p:sp>
      <p:sp>
        <p:nvSpPr>
          <p:cNvPr id="8" name="フッター プレースホルダー 7">
            <a:extLst>
              <a:ext uri="{FF2B5EF4-FFF2-40B4-BE49-F238E27FC236}">
                <a16:creationId xmlns:a16="http://schemas.microsoft.com/office/drawing/2014/main" id="{AD0C389F-9834-8C44-BDFD-60BA37ACE76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A5DFB0D-8435-4C41-9436-031F511C2D0A}"/>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20661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0E4DB5-A719-BF4F-BC21-C3797DD9F2C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013009A-EA91-274C-BA8C-5576DB2A08CD}"/>
              </a:ext>
            </a:extLst>
          </p:cNvPr>
          <p:cNvSpPr>
            <a:spLocks noGrp="1"/>
          </p:cNvSpPr>
          <p:nvPr>
            <p:ph type="dt" sz="half" idx="10"/>
          </p:nvPr>
        </p:nvSpPr>
        <p:spPr/>
        <p:txBody>
          <a:bodyPr/>
          <a:lstStyle/>
          <a:p>
            <a:fld id="{5C3F8EB1-53C0-7A46-9631-08964B97AC9F}" type="datetime1">
              <a:rPr kumimoji="1" lang="ja-JP" altLang="en-US" smtClean="0"/>
              <a:t>2023/11/14</a:t>
            </a:fld>
            <a:endParaRPr kumimoji="1" lang="ja-JP" altLang="en-US"/>
          </a:p>
        </p:txBody>
      </p:sp>
      <p:sp>
        <p:nvSpPr>
          <p:cNvPr id="4" name="フッター プレースホルダー 3">
            <a:extLst>
              <a:ext uri="{FF2B5EF4-FFF2-40B4-BE49-F238E27FC236}">
                <a16:creationId xmlns:a16="http://schemas.microsoft.com/office/drawing/2014/main" id="{E8EF46CC-D20B-464B-BB87-AAD29C30642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9159BC8-B6D3-DF40-9C44-DDD9E337298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322828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E6F2BDD-51F0-D144-BA92-2B5FD5C6339E}"/>
              </a:ext>
            </a:extLst>
          </p:cNvPr>
          <p:cNvSpPr>
            <a:spLocks noGrp="1"/>
          </p:cNvSpPr>
          <p:nvPr>
            <p:ph type="dt" sz="half" idx="10"/>
          </p:nvPr>
        </p:nvSpPr>
        <p:spPr/>
        <p:txBody>
          <a:bodyPr/>
          <a:lstStyle/>
          <a:p>
            <a:fld id="{05514CE8-FF36-5449-B101-44101B8150CD}" type="datetime1">
              <a:rPr kumimoji="1" lang="ja-JP" altLang="en-US" smtClean="0"/>
              <a:t>2023/11/14</a:t>
            </a:fld>
            <a:endParaRPr kumimoji="1" lang="ja-JP" altLang="en-US"/>
          </a:p>
        </p:txBody>
      </p:sp>
      <p:sp>
        <p:nvSpPr>
          <p:cNvPr id="3" name="フッター プレースホルダー 2">
            <a:extLst>
              <a:ext uri="{FF2B5EF4-FFF2-40B4-BE49-F238E27FC236}">
                <a16:creationId xmlns:a16="http://schemas.microsoft.com/office/drawing/2014/main" id="{8112224B-1522-4547-AF82-B137F687EF3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7D55C12-397C-3B49-9D1F-A2042711D940}"/>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322743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B6AA2F-ABC7-0949-8DB7-4FCAC043FE2C}"/>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2C0053B-83E1-0C46-80D9-1772242D057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FEFFFC7-0F37-594E-80E0-6703FFDDC54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09F9A7F-BF09-CF44-9C4C-8CE946038F16}"/>
              </a:ext>
            </a:extLst>
          </p:cNvPr>
          <p:cNvSpPr>
            <a:spLocks noGrp="1"/>
          </p:cNvSpPr>
          <p:nvPr>
            <p:ph type="dt" sz="half" idx="10"/>
          </p:nvPr>
        </p:nvSpPr>
        <p:spPr/>
        <p:txBody>
          <a:bodyPr/>
          <a:lstStyle/>
          <a:p>
            <a:fld id="{C97AA89C-A8D3-8E46-81C7-1B329FA0C9E1}" type="datetime1">
              <a:rPr kumimoji="1" lang="ja-JP" altLang="en-US" smtClean="0"/>
              <a:t>2023/11/14</a:t>
            </a:fld>
            <a:endParaRPr kumimoji="1" lang="ja-JP" altLang="en-US"/>
          </a:p>
        </p:txBody>
      </p:sp>
      <p:sp>
        <p:nvSpPr>
          <p:cNvPr id="6" name="フッター プレースホルダー 5">
            <a:extLst>
              <a:ext uri="{FF2B5EF4-FFF2-40B4-BE49-F238E27FC236}">
                <a16:creationId xmlns:a16="http://schemas.microsoft.com/office/drawing/2014/main" id="{4DA80626-FB76-A846-9AFF-1DD906993DA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910C0B1-5309-FE4A-BCC8-7B7BCD86C03F}"/>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212266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6F040C-0D4B-1940-BCDF-B3822528C492}"/>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F48B6F6-3DA2-C347-90E4-D1E751FC8C5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9F01AEBA-60FB-874C-982E-696B0E3B44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B1F7FCF-1C34-1A4B-8F6E-BAC31E3E04E1}"/>
              </a:ext>
            </a:extLst>
          </p:cNvPr>
          <p:cNvSpPr>
            <a:spLocks noGrp="1"/>
          </p:cNvSpPr>
          <p:nvPr>
            <p:ph type="dt" sz="half" idx="10"/>
          </p:nvPr>
        </p:nvSpPr>
        <p:spPr/>
        <p:txBody>
          <a:bodyPr/>
          <a:lstStyle/>
          <a:p>
            <a:fld id="{2FE0D441-5935-2443-BBE5-5C889AAC0E7B}" type="datetime1">
              <a:rPr kumimoji="1" lang="ja-JP" altLang="en-US" smtClean="0"/>
              <a:t>2023/11/14</a:t>
            </a:fld>
            <a:endParaRPr kumimoji="1" lang="ja-JP" altLang="en-US"/>
          </a:p>
        </p:txBody>
      </p:sp>
      <p:sp>
        <p:nvSpPr>
          <p:cNvPr id="6" name="フッター プレースホルダー 5">
            <a:extLst>
              <a:ext uri="{FF2B5EF4-FFF2-40B4-BE49-F238E27FC236}">
                <a16:creationId xmlns:a16="http://schemas.microsoft.com/office/drawing/2014/main" id="{F6681C93-C35A-B046-9FF5-7B1DA740EDA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ABBA727-9A78-794C-81F0-AEBE2B8FE462}"/>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2507197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85F44B2-54C0-A643-9B79-B153752011A6}"/>
              </a:ext>
            </a:extLst>
          </p:cNvPr>
          <p:cNvSpPr/>
          <p:nvPr/>
        </p:nvSpPr>
        <p:spPr>
          <a:xfrm>
            <a:off x="0" y="1"/>
            <a:ext cx="9144000" cy="1083365"/>
          </a:xfrm>
          <a:prstGeom prst="rect">
            <a:avLst/>
          </a:prstGeom>
          <a:solidFill>
            <a:srgbClr val="00B0F0">
              <a:alpha val="50196"/>
            </a:srgb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プレースホルダー 1">
            <a:extLst>
              <a:ext uri="{FF2B5EF4-FFF2-40B4-BE49-F238E27FC236}">
                <a16:creationId xmlns:a16="http://schemas.microsoft.com/office/drawing/2014/main" id="{FD66E361-43BC-2A44-A202-2758D5530ADC}"/>
              </a:ext>
            </a:extLst>
          </p:cNvPr>
          <p:cNvSpPr>
            <a:spLocks noGrp="1"/>
          </p:cNvSpPr>
          <p:nvPr>
            <p:ph type="title"/>
          </p:nvPr>
        </p:nvSpPr>
        <p:spPr>
          <a:xfrm>
            <a:off x="628650" y="188844"/>
            <a:ext cx="7886700" cy="77525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A08D515-4802-A54B-9510-8ABC3F3ADD99}"/>
              </a:ext>
            </a:extLst>
          </p:cNvPr>
          <p:cNvSpPr>
            <a:spLocks noGrp="1"/>
          </p:cNvSpPr>
          <p:nvPr>
            <p:ph type="body" idx="1"/>
          </p:nvPr>
        </p:nvSpPr>
        <p:spPr>
          <a:xfrm>
            <a:off x="628650" y="1272209"/>
            <a:ext cx="7886700" cy="4904755"/>
          </a:xfrm>
          <a:prstGeom prst="rect">
            <a:avLst/>
          </a:prstGeom>
        </p:spPr>
        <p:txBody>
          <a:bodyPr vert="horz" lIns="91440" tIns="45720" rIns="91440" bIns="45720" rtlCol="0">
            <a:normAutofit/>
          </a:body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878C7A2A-2E3D-6A45-8EF8-62F8ECBBCB2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21841FF-CC98-4843-9E86-8DB658D9245A}"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18E725EC-5D26-854C-BFC5-6982826F7E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99E5CCD-3011-8E46-87D4-2732124CF5BC}"/>
              </a:ext>
            </a:extLst>
          </p:cNvPr>
          <p:cNvSpPr>
            <a:spLocks noGrp="1"/>
          </p:cNvSpPr>
          <p:nvPr>
            <p:ph type="sldNum" sz="quarter" idx="4"/>
          </p:nvPr>
        </p:nvSpPr>
        <p:spPr>
          <a:xfrm>
            <a:off x="6925089"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201763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685800" rtl="0" eaLnBrk="1" latinLnBrk="0" hangingPunct="1">
        <a:lnSpc>
          <a:spcPct val="90000"/>
        </a:lnSpc>
        <a:spcBef>
          <a:spcPct val="0"/>
        </a:spcBef>
        <a:buNone/>
        <a:defRPr kumimoji="1"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2.emf"/><Relationship Id="rId7"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 Id="rId9" Type="http://schemas.openxmlformats.org/officeDocument/2006/relationships/image" Target="../media/image8.wmf"/></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CBB1B-9545-2F41-BA80-0EF1F9F6E46B}"/>
              </a:ext>
            </a:extLst>
          </p:cNvPr>
          <p:cNvSpPr>
            <a:spLocks noGrp="1"/>
          </p:cNvSpPr>
          <p:nvPr>
            <p:ph type="ctrTitle"/>
          </p:nvPr>
        </p:nvSpPr>
        <p:spPr/>
        <p:txBody>
          <a:bodyPr/>
          <a:lstStyle/>
          <a:p>
            <a:r>
              <a:rPr kumimoji="1" lang="ja-JP" altLang="en-US" dirty="0"/>
              <a:t>安定ヨウ素剤</a:t>
            </a:r>
          </a:p>
        </p:txBody>
      </p:sp>
      <p:sp>
        <p:nvSpPr>
          <p:cNvPr id="3" name="字幕 2">
            <a:extLst>
              <a:ext uri="{FF2B5EF4-FFF2-40B4-BE49-F238E27FC236}">
                <a16:creationId xmlns:a16="http://schemas.microsoft.com/office/drawing/2014/main" id="{1F19403C-3390-9C4F-B723-A92F9825AC86}"/>
              </a:ext>
            </a:extLst>
          </p:cNvPr>
          <p:cNvSpPr>
            <a:spLocks noGrp="1"/>
          </p:cNvSpPr>
          <p:nvPr>
            <p:ph type="subTitle" idx="1"/>
          </p:nvPr>
        </p:nvSpPr>
        <p:spPr/>
        <p:txBody>
          <a:bodyPr/>
          <a:lstStyle/>
          <a:p>
            <a:r>
              <a:rPr lang="ja-JP" altLang="en-US"/>
              <a:t>原子力災害医療　基礎研修</a:t>
            </a:r>
            <a:endParaRPr lang="en-US" altLang="ja-JP" dirty="0"/>
          </a:p>
          <a:p>
            <a:r>
              <a:rPr lang="ja-JP" altLang="en-US"/>
              <a:t>原子力災害基礎</a:t>
            </a:r>
            <a:r>
              <a:rPr lang="en-US" altLang="ja-JP" dirty="0"/>
              <a:t>-6</a:t>
            </a:r>
          </a:p>
        </p:txBody>
      </p:sp>
      <p:sp>
        <p:nvSpPr>
          <p:cNvPr id="6" name="テキスト ボックス 5">
            <a:extLst>
              <a:ext uri="{FF2B5EF4-FFF2-40B4-BE49-F238E27FC236}">
                <a16:creationId xmlns:a16="http://schemas.microsoft.com/office/drawing/2014/main" id="{89F77F89-8EAC-3F41-93FF-023986A97AAA}"/>
              </a:ext>
            </a:extLst>
          </p:cNvPr>
          <p:cNvSpPr txBox="1"/>
          <p:nvPr/>
        </p:nvSpPr>
        <p:spPr>
          <a:xfrm>
            <a:off x="2171343" y="4887694"/>
            <a:ext cx="4801314" cy="646331"/>
          </a:xfrm>
          <a:prstGeom prst="rect">
            <a:avLst/>
          </a:prstGeom>
          <a:noFill/>
        </p:spPr>
        <p:txBody>
          <a:bodyPr wrap="none" rtlCol="0">
            <a:spAutoFit/>
          </a:bodyPr>
          <a:lstStyle/>
          <a:p>
            <a:pPr algn="ctr"/>
            <a:r>
              <a:rPr lang="ja-JP" altLang="en-US" dirty="0"/>
              <a:t>国立研究開発法人量子科学技術研究開発機構</a:t>
            </a:r>
            <a:endParaRPr kumimoji="1" lang="en-US" altLang="ja-JP" dirty="0"/>
          </a:p>
          <a:p>
            <a:pPr algn="ctr"/>
            <a:r>
              <a:rPr kumimoji="1" lang="en-US" altLang="ja-JP" dirty="0"/>
              <a:t>Ver.202309</a:t>
            </a:r>
            <a:endParaRPr kumimoji="1" lang="ja-JP" altLang="en-US" dirty="0"/>
          </a:p>
        </p:txBody>
      </p:sp>
    </p:spTree>
    <p:extLst>
      <p:ext uri="{BB962C8B-B14F-4D97-AF65-F5344CB8AC3E}">
        <p14:creationId xmlns:p14="http://schemas.microsoft.com/office/powerpoint/2010/main" val="3736231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86A2FA-462F-414C-ACCD-A279BBBE1295}"/>
              </a:ext>
            </a:extLst>
          </p:cNvPr>
          <p:cNvSpPr>
            <a:spLocks noGrp="1"/>
          </p:cNvSpPr>
          <p:nvPr>
            <p:ph type="title"/>
          </p:nvPr>
        </p:nvSpPr>
        <p:spPr/>
        <p:txBody>
          <a:bodyPr/>
          <a:lstStyle/>
          <a:p>
            <a:r>
              <a:rPr lang="ja-JP" altLang="en-US"/>
              <a:t>甲状腺がんと過剰相対リスク</a:t>
            </a:r>
            <a:endParaRPr kumimoji="1" lang="ja-JP" altLang="en-US"/>
          </a:p>
        </p:txBody>
      </p:sp>
      <p:pic>
        <p:nvPicPr>
          <p:cNvPr id="3" name="コンテンツ プレースホルダー 13" descr="i0033-7587-168-1-1-f19.jpg">
            <a:extLst>
              <a:ext uri="{FF2B5EF4-FFF2-40B4-BE49-F238E27FC236}">
                <a16:creationId xmlns:a16="http://schemas.microsoft.com/office/drawing/2014/main" id="{68759611-0D6F-2C43-9B66-3E9E1E7A57AC}"/>
              </a:ext>
            </a:extLst>
          </p:cNvPr>
          <p:cNvPicPr>
            <a:picLocks noChangeAspect="1"/>
          </p:cNvPicPr>
          <p:nvPr/>
        </p:nvPicPr>
        <p:blipFill>
          <a:blip r:embed="rId3" cstate="screen">
            <a:extLst>
              <a:ext uri="{28A0092B-C50C-407E-A947-70E740481C1C}">
                <a14:useLocalDpi xmlns:a14="http://schemas.microsoft.com/office/drawing/2010/main"/>
              </a:ext>
            </a:extLst>
          </a:blip>
          <a:srcRect l="-7958" r="-7958"/>
          <a:stretch>
            <a:fillRect/>
          </a:stretch>
        </p:blipFill>
        <p:spPr>
          <a:xfrm>
            <a:off x="827584" y="1916832"/>
            <a:ext cx="5923009" cy="3600400"/>
          </a:xfrm>
          <a:prstGeom prst="rect">
            <a:avLst/>
          </a:prstGeom>
        </p:spPr>
      </p:pic>
      <p:sp>
        <p:nvSpPr>
          <p:cNvPr id="4" name="正方形/長方形 3">
            <a:extLst>
              <a:ext uri="{FF2B5EF4-FFF2-40B4-BE49-F238E27FC236}">
                <a16:creationId xmlns:a16="http://schemas.microsoft.com/office/drawing/2014/main" id="{42914DFC-7C9F-2E43-A443-02DB939DB9A7}"/>
              </a:ext>
            </a:extLst>
          </p:cNvPr>
          <p:cNvSpPr/>
          <p:nvPr/>
        </p:nvSpPr>
        <p:spPr>
          <a:xfrm>
            <a:off x="1331640" y="5589240"/>
            <a:ext cx="6696744" cy="646331"/>
          </a:xfrm>
          <a:prstGeom prst="rect">
            <a:avLst/>
          </a:prstGeom>
        </p:spPr>
        <p:txBody>
          <a:bodyPr wrap="square">
            <a:spAutoFit/>
          </a:bodyPr>
          <a:lstStyle/>
          <a:p>
            <a:r>
              <a:rPr lang="ja-JP" altLang="en-US" sz="1200" dirty="0"/>
              <a:t>直線は、被ばく時年齢</a:t>
            </a:r>
            <a:r>
              <a:rPr lang="en-US" altLang="ja-JP" sz="1200" dirty="0"/>
              <a:t>30</a:t>
            </a:r>
            <a:r>
              <a:rPr lang="ja-JP" altLang="en-US" sz="1200" dirty="0"/>
              <a:t>歳の人が</a:t>
            </a:r>
            <a:r>
              <a:rPr lang="en-US" altLang="ja-JP" sz="1200" dirty="0"/>
              <a:t>70</a:t>
            </a:r>
            <a:r>
              <a:rPr lang="ja-JP" altLang="en-US" sz="1200" dirty="0"/>
              <a:t>歳に達した場合に当てはめた、男女平均過剰相対リスク</a:t>
            </a:r>
            <a:r>
              <a:rPr lang="en-GB" altLang="ja-JP" sz="1200" dirty="0"/>
              <a:t>(ERR)</a:t>
            </a:r>
            <a:r>
              <a:rPr lang="ja-JP" altLang="en-US" sz="1200" dirty="0"/>
              <a:t>の線形線量反応を示す。太い点線は、線量区分別リスクを平滑化したノンパラメトリックな推定値であり、細い点線はこの平滑化推定値の上下１標準誤差を示す。</a:t>
            </a:r>
            <a:endParaRPr lang="en-US" altLang="ja-JP" sz="1200" dirty="0"/>
          </a:p>
        </p:txBody>
      </p:sp>
      <p:sp>
        <p:nvSpPr>
          <p:cNvPr id="5" name="正方形/長方形 4">
            <a:extLst>
              <a:ext uri="{FF2B5EF4-FFF2-40B4-BE49-F238E27FC236}">
                <a16:creationId xmlns:a16="http://schemas.microsoft.com/office/drawing/2014/main" id="{E8156058-31FB-EF44-A655-C509D8BAB650}"/>
              </a:ext>
            </a:extLst>
          </p:cNvPr>
          <p:cNvSpPr/>
          <p:nvPr/>
        </p:nvSpPr>
        <p:spPr>
          <a:xfrm>
            <a:off x="467544" y="6237312"/>
            <a:ext cx="8244408" cy="261610"/>
          </a:xfrm>
          <a:prstGeom prst="rect">
            <a:avLst/>
          </a:prstGeom>
          <a:solidFill>
            <a:schemeClr val="bg1"/>
          </a:solidFill>
        </p:spPr>
        <p:txBody>
          <a:bodyPr wrap="square">
            <a:spAutoFit/>
          </a:bodyPr>
          <a:lstStyle/>
          <a:p>
            <a:pPr algn="r"/>
            <a:r>
              <a:rPr lang="en-US" altLang="ja-JP" sz="1100" dirty="0"/>
              <a:t>Preston, D. L., etc., Solid Cancer Incidence in Atomic Bomb Survivors: 1958–1998. </a:t>
            </a:r>
            <a:r>
              <a:rPr lang="en-US" altLang="ja-JP" sz="1100" dirty="0" err="1"/>
              <a:t>Radiat</a:t>
            </a:r>
            <a:r>
              <a:rPr lang="en-US" altLang="ja-JP" sz="1100" dirty="0"/>
              <a:t>. Res. 168, 1–64 (2007).</a:t>
            </a:r>
            <a:endParaRPr lang="ja-JP" altLang="en-US" sz="1100" dirty="0"/>
          </a:p>
        </p:txBody>
      </p:sp>
      <p:sp>
        <p:nvSpPr>
          <p:cNvPr id="6" name="テキスト ボックス 5">
            <a:extLst>
              <a:ext uri="{FF2B5EF4-FFF2-40B4-BE49-F238E27FC236}">
                <a16:creationId xmlns:a16="http://schemas.microsoft.com/office/drawing/2014/main" id="{1320363E-2B59-934B-9F34-516A47DB2B7F}"/>
              </a:ext>
            </a:extLst>
          </p:cNvPr>
          <p:cNvSpPr txBox="1"/>
          <p:nvPr/>
        </p:nvSpPr>
        <p:spPr>
          <a:xfrm>
            <a:off x="1017642" y="2708920"/>
            <a:ext cx="369332" cy="1656184"/>
          </a:xfrm>
          <a:prstGeom prst="rect">
            <a:avLst/>
          </a:prstGeom>
          <a:solidFill>
            <a:schemeClr val="bg1"/>
          </a:solidFill>
        </p:spPr>
        <p:txBody>
          <a:bodyPr vert="eaVert" wrap="square" rtlCol="0">
            <a:spAutoFit/>
          </a:bodyPr>
          <a:lstStyle/>
          <a:p>
            <a:r>
              <a:rPr kumimoji="1" lang="ja-JP" altLang="en-US" sz="1200" dirty="0"/>
              <a:t>過剰相対リスク</a:t>
            </a:r>
          </a:p>
        </p:txBody>
      </p:sp>
      <p:sp>
        <p:nvSpPr>
          <p:cNvPr id="7" name="テキスト ボックス 6">
            <a:extLst>
              <a:ext uri="{FF2B5EF4-FFF2-40B4-BE49-F238E27FC236}">
                <a16:creationId xmlns:a16="http://schemas.microsoft.com/office/drawing/2014/main" id="{66706B8C-912B-4144-9494-030E36FF5C33}"/>
              </a:ext>
            </a:extLst>
          </p:cNvPr>
          <p:cNvSpPr txBox="1"/>
          <p:nvPr/>
        </p:nvSpPr>
        <p:spPr>
          <a:xfrm>
            <a:off x="3059832" y="5373216"/>
            <a:ext cx="1944216" cy="276999"/>
          </a:xfrm>
          <a:prstGeom prst="rect">
            <a:avLst/>
          </a:prstGeom>
          <a:solidFill>
            <a:schemeClr val="bg1"/>
          </a:solidFill>
        </p:spPr>
        <p:txBody>
          <a:bodyPr wrap="square" rtlCol="0">
            <a:spAutoFit/>
          </a:bodyPr>
          <a:lstStyle/>
          <a:p>
            <a:r>
              <a:rPr lang="ja-JP" altLang="en-US" sz="1200" dirty="0"/>
              <a:t>甲状腺</a:t>
            </a:r>
            <a:r>
              <a:rPr kumimoji="1" lang="ja-JP" altLang="en-US" sz="1200" dirty="0"/>
              <a:t>線量　（</a:t>
            </a:r>
            <a:r>
              <a:rPr lang="en-US" altLang="ja-JP" sz="1200" dirty="0" err="1"/>
              <a:t>Gy</a:t>
            </a:r>
            <a:r>
              <a:rPr kumimoji="1" lang="ja-JP" altLang="en-US" sz="1200" dirty="0"/>
              <a:t>）</a:t>
            </a:r>
          </a:p>
        </p:txBody>
      </p:sp>
      <p:sp>
        <p:nvSpPr>
          <p:cNvPr id="8" name="テキスト ボックス 7">
            <a:extLst>
              <a:ext uri="{FF2B5EF4-FFF2-40B4-BE49-F238E27FC236}">
                <a16:creationId xmlns:a16="http://schemas.microsoft.com/office/drawing/2014/main" id="{D0D70C7B-C3AC-7E49-BB55-B8DABBDBD389}"/>
              </a:ext>
            </a:extLst>
          </p:cNvPr>
          <p:cNvSpPr txBox="1"/>
          <p:nvPr/>
        </p:nvSpPr>
        <p:spPr>
          <a:xfrm>
            <a:off x="2411760" y="1916832"/>
            <a:ext cx="3269332" cy="369332"/>
          </a:xfrm>
          <a:prstGeom prst="rect">
            <a:avLst/>
          </a:prstGeom>
          <a:solidFill>
            <a:schemeClr val="bg1"/>
          </a:solidFill>
        </p:spPr>
        <p:txBody>
          <a:bodyPr wrap="square" rtlCol="0">
            <a:spAutoFit/>
          </a:bodyPr>
          <a:lstStyle/>
          <a:p>
            <a:pPr algn="ctr"/>
            <a:r>
              <a:rPr lang="ja-JP" altLang="en-US"/>
              <a:t>甲状腺がんと</a:t>
            </a:r>
            <a:r>
              <a:rPr lang="ja-JP" altLang="en-US" dirty="0"/>
              <a:t>被ばく線量</a:t>
            </a:r>
            <a:endParaRPr kumimoji="1" lang="ja-JP" altLang="en-US" dirty="0"/>
          </a:p>
        </p:txBody>
      </p:sp>
      <p:sp>
        <p:nvSpPr>
          <p:cNvPr id="9" name="テキスト ボックス 8">
            <a:extLst>
              <a:ext uri="{FF2B5EF4-FFF2-40B4-BE49-F238E27FC236}">
                <a16:creationId xmlns:a16="http://schemas.microsoft.com/office/drawing/2014/main" id="{A0DEC771-C135-334F-A860-7D8C44254ACE}"/>
              </a:ext>
            </a:extLst>
          </p:cNvPr>
          <p:cNvSpPr txBox="1"/>
          <p:nvPr/>
        </p:nvSpPr>
        <p:spPr>
          <a:xfrm>
            <a:off x="628650" y="1300238"/>
            <a:ext cx="4108817" cy="369332"/>
          </a:xfrm>
          <a:prstGeom prst="rect">
            <a:avLst/>
          </a:prstGeom>
          <a:noFill/>
        </p:spPr>
        <p:txBody>
          <a:bodyPr wrap="none" rtlCol="0">
            <a:spAutoFit/>
          </a:bodyPr>
          <a:lstStyle/>
          <a:p>
            <a:r>
              <a:rPr kumimoji="1" lang="ja-JP" altLang="en-US" dirty="0"/>
              <a:t>広島・長崎の原爆被ばく者の追跡調査</a:t>
            </a:r>
          </a:p>
        </p:txBody>
      </p:sp>
      <p:sp>
        <p:nvSpPr>
          <p:cNvPr id="10" name="テキスト ボックス 9">
            <a:extLst>
              <a:ext uri="{FF2B5EF4-FFF2-40B4-BE49-F238E27FC236}">
                <a16:creationId xmlns:a16="http://schemas.microsoft.com/office/drawing/2014/main" id="{ACE50A0A-3010-6D4E-AE33-6DF7004B871A}"/>
              </a:ext>
            </a:extLst>
          </p:cNvPr>
          <p:cNvSpPr txBox="1"/>
          <p:nvPr/>
        </p:nvSpPr>
        <p:spPr>
          <a:xfrm>
            <a:off x="5940152" y="2204864"/>
            <a:ext cx="2843808"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sz="2400" dirty="0"/>
              <a:t>相対リスクとは、要因</a:t>
            </a:r>
            <a:r>
              <a:rPr lang="ja-JP" altLang="en-US" sz="2400" dirty="0"/>
              <a:t>曝露</a:t>
            </a:r>
            <a:r>
              <a:rPr kumimoji="1" lang="ja-JP" altLang="en-US" sz="2400" dirty="0"/>
              <a:t>（放射線の被ばく）によってその個人が何倍罹患しやすくなるかを表す</a:t>
            </a:r>
          </a:p>
        </p:txBody>
      </p:sp>
      <p:sp>
        <p:nvSpPr>
          <p:cNvPr id="11" name="スライド番号プレースホルダー 10">
            <a:extLst>
              <a:ext uri="{FF2B5EF4-FFF2-40B4-BE49-F238E27FC236}">
                <a16:creationId xmlns:a16="http://schemas.microsoft.com/office/drawing/2014/main" id="{88DED97A-6C82-104D-8948-0F2FB9E31CE1}"/>
              </a:ext>
            </a:extLst>
          </p:cNvPr>
          <p:cNvSpPr>
            <a:spLocks noGrp="1"/>
          </p:cNvSpPr>
          <p:nvPr>
            <p:ph type="sldNum" sz="quarter" idx="12"/>
          </p:nvPr>
        </p:nvSpPr>
        <p:spPr/>
        <p:txBody>
          <a:bodyPr/>
          <a:lstStyle/>
          <a:p>
            <a:fld id="{58DD1769-DAE9-6C4E-82F4-B62273FFA290}" type="slidenum">
              <a:rPr kumimoji="1" lang="ja-JP" altLang="en-US" smtClean="0"/>
              <a:t>10</a:t>
            </a:fld>
            <a:endParaRPr kumimoji="1" lang="ja-JP" altLang="en-US"/>
          </a:p>
        </p:txBody>
      </p:sp>
    </p:spTree>
    <p:extLst>
      <p:ext uri="{BB962C8B-B14F-4D97-AF65-F5344CB8AC3E}">
        <p14:creationId xmlns:p14="http://schemas.microsoft.com/office/powerpoint/2010/main" val="1510750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E00C4D-CEAA-FB46-B8E1-D9F225E83CE7}"/>
              </a:ext>
            </a:extLst>
          </p:cNvPr>
          <p:cNvSpPr>
            <a:spLocks noGrp="1"/>
          </p:cNvSpPr>
          <p:nvPr>
            <p:ph type="title"/>
          </p:nvPr>
        </p:nvSpPr>
        <p:spPr/>
        <p:txBody>
          <a:bodyPr/>
          <a:lstStyle/>
          <a:p>
            <a:r>
              <a:rPr lang="ja-JP" altLang="en-US"/>
              <a:t>甲状腺がんの年齢依存性</a:t>
            </a:r>
            <a:endParaRPr kumimoji="1" lang="ja-JP" altLang="en-US"/>
          </a:p>
        </p:txBody>
      </p:sp>
      <p:pic>
        <p:nvPicPr>
          <p:cNvPr id="3" name="コンテンツ プレースホルダー 5" descr="i0033-7587-168-1-1-f18.jpg">
            <a:extLst>
              <a:ext uri="{FF2B5EF4-FFF2-40B4-BE49-F238E27FC236}">
                <a16:creationId xmlns:a16="http://schemas.microsoft.com/office/drawing/2014/main" id="{F89B333C-AE69-884B-B575-FED99EE151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2689" y="2173909"/>
            <a:ext cx="7860835" cy="3290332"/>
          </a:xfrm>
          <a:prstGeom prst="rect">
            <a:avLst/>
          </a:prstGeom>
        </p:spPr>
      </p:pic>
      <p:sp>
        <p:nvSpPr>
          <p:cNvPr id="4" name="正方形/長方形 3">
            <a:extLst>
              <a:ext uri="{FF2B5EF4-FFF2-40B4-BE49-F238E27FC236}">
                <a16:creationId xmlns:a16="http://schemas.microsoft.com/office/drawing/2014/main" id="{4D626112-EDDB-B343-8C14-97AF0423E71E}"/>
              </a:ext>
            </a:extLst>
          </p:cNvPr>
          <p:cNvSpPr/>
          <p:nvPr/>
        </p:nvSpPr>
        <p:spPr>
          <a:xfrm>
            <a:off x="2284834" y="5697489"/>
            <a:ext cx="6444208" cy="430887"/>
          </a:xfrm>
          <a:prstGeom prst="rect">
            <a:avLst/>
          </a:prstGeom>
          <a:solidFill>
            <a:schemeClr val="bg1"/>
          </a:solidFill>
        </p:spPr>
        <p:txBody>
          <a:bodyPr wrap="square">
            <a:spAutoFit/>
          </a:bodyPr>
          <a:lstStyle/>
          <a:p>
            <a:pPr algn="r"/>
            <a:r>
              <a:rPr lang="en-US" altLang="ja-JP" sz="1100" dirty="0"/>
              <a:t>Preston, D. L., etc., Solid Cancer Incidence in Atomic Bomb Survivors: 1958–1998. </a:t>
            </a:r>
          </a:p>
          <a:p>
            <a:pPr algn="r"/>
            <a:r>
              <a:rPr lang="en-US" altLang="ja-JP" sz="1100" dirty="0" err="1"/>
              <a:t>Radiat</a:t>
            </a:r>
            <a:r>
              <a:rPr lang="en-US" altLang="ja-JP" sz="1100" dirty="0"/>
              <a:t>. Res. 168, 1–64 (2007).</a:t>
            </a:r>
            <a:endParaRPr lang="ja-JP" altLang="en-US" sz="1100" dirty="0"/>
          </a:p>
        </p:txBody>
      </p:sp>
      <p:sp>
        <p:nvSpPr>
          <p:cNvPr id="5" name="テキスト ボックス 4">
            <a:extLst>
              <a:ext uri="{FF2B5EF4-FFF2-40B4-BE49-F238E27FC236}">
                <a16:creationId xmlns:a16="http://schemas.microsoft.com/office/drawing/2014/main" id="{286171F8-C7F7-6748-B80E-C532AC9780B4}"/>
              </a:ext>
            </a:extLst>
          </p:cNvPr>
          <p:cNvSpPr txBox="1"/>
          <p:nvPr/>
        </p:nvSpPr>
        <p:spPr>
          <a:xfrm>
            <a:off x="3615274" y="2274596"/>
            <a:ext cx="2044700" cy="369332"/>
          </a:xfrm>
          <a:prstGeom prst="rect">
            <a:avLst/>
          </a:prstGeom>
          <a:solidFill>
            <a:srgbClr val="FFFFFF"/>
          </a:solidFill>
        </p:spPr>
        <p:txBody>
          <a:bodyPr wrap="square" rtlCol="0">
            <a:spAutoFit/>
          </a:bodyPr>
          <a:lstStyle/>
          <a:p>
            <a:pPr algn="ctr"/>
            <a:r>
              <a:rPr kumimoji="1" lang="ja-JP" altLang="en-US"/>
              <a:t>甲状腺がん</a:t>
            </a:r>
            <a:endParaRPr kumimoji="1" lang="ja-JP" altLang="en-US" dirty="0"/>
          </a:p>
        </p:txBody>
      </p:sp>
      <p:sp>
        <p:nvSpPr>
          <p:cNvPr id="6" name="テキスト ボックス 5">
            <a:extLst>
              <a:ext uri="{FF2B5EF4-FFF2-40B4-BE49-F238E27FC236}">
                <a16:creationId xmlns:a16="http://schemas.microsoft.com/office/drawing/2014/main" id="{2C25105C-4235-0B4E-BAA2-5E982321C383}"/>
              </a:ext>
            </a:extLst>
          </p:cNvPr>
          <p:cNvSpPr txBox="1"/>
          <p:nvPr/>
        </p:nvSpPr>
        <p:spPr>
          <a:xfrm>
            <a:off x="6306305" y="5080264"/>
            <a:ext cx="1246201" cy="307777"/>
          </a:xfrm>
          <a:prstGeom prst="rect">
            <a:avLst/>
          </a:prstGeom>
          <a:solidFill>
            <a:srgbClr val="FFFFFF"/>
          </a:solidFill>
        </p:spPr>
        <p:txBody>
          <a:bodyPr wrap="square" rtlCol="0">
            <a:spAutoFit/>
          </a:bodyPr>
          <a:lstStyle/>
          <a:p>
            <a:pPr algn="ctr"/>
            <a:r>
              <a:rPr kumimoji="1" lang="ja-JP" altLang="en-US" sz="1400" dirty="0"/>
              <a:t>年齢</a:t>
            </a:r>
          </a:p>
        </p:txBody>
      </p:sp>
      <p:sp>
        <p:nvSpPr>
          <p:cNvPr id="7" name="テキスト ボックス 6">
            <a:extLst>
              <a:ext uri="{FF2B5EF4-FFF2-40B4-BE49-F238E27FC236}">
                <a16:creationId xmlns:a16="http://schemas.microsoft.com/office/drawing/2014/main" id="{94F43BBB-4F28-4947-8962-0CA7F49F0D32}"/>
              </a:ext>
            </a:extLst>
          </p:cNvPr>
          <p:cNvSpPr txBox="1"/>
          <p:nvPr/>
        </p:nvSpPr>
        <p:spPr>
          <a:xfrm>
            <a:off x="2140705" y="5071573"/>
            <a:ext cx="1246201" cy="307777"/>
          </a:xfrm>
          <a:prstGeom prst="rect">
            <a:avLst/>
          </a:prstGeom>
          <a:solidFill>
            <a:srgbClr val="FFFFFF"/>
          </a:solidFill>
        </p:spPr>
        <p:txBody>
          <a:bodyPr wrap="square" rtlCol="0">
            <a:spAutoFit/>
          </a:bodyPr>
          <a:lstStyle/>
          <a:p>
            <a:pPr algn="ctr"/>
            <a:r>
              <a:rPr kumimoji="1" lang="ja-JP" altLang="en-US" sz="1400" dirty="0"/>
              <a:t>年齢</a:t>
            </a:r>
          </a:p>
        </p:txBody>
      </p:sp>
      <p:sp>
        <p:nvSpPr>
          <p:cNvPr id="8" name="テキスト ボックス 7">
            <a:extLst>
              <a:ext uri="{FF2B5EF4-FFF2-40B4-BE49-F238E27FC236}">
                <a16:creationId xmlns:a16="http://schemas.microsoft.com/office/drawing/2014/main" id="{924CB43F-E8E1-CD4C-A443-B3B35665BA90}"/>
              </a:ext>
            </a:extLst>
          </p:cNvPr>
          <p:cNvSpPr txBox="1"/>
          <p:nvPr/>
        </p:nvSpPr>
        <p:spPr>
          <a:xfrm>
            <a:off x="1908275" y="2307460"/>
            <a:ext cx="1498600" cy="307777"/>
          </a:xfrm>
          <a:prstGeom prst="rect">
            <a:avLst/>
          </a:prstGeom>
          <a:solidFill>
            <a:srgbClr val="FFFFFF"/>
          </a:solidFill>
        </p:spPr>
        <p:txBody>
          <a:bodyPr wrap="square" rtlCol="0">
            <a:spAutoFit/>
          </a:bodyPr>
          <a:lstStyle/>
          <a:p>
            <a:pPr algn="ctr"/>
            <a:r>
              <a:rPr lang="ja-JP" altLang="en-US" sz="1400" dirty="0"/>
              <a:t>過剰相対リスク</a:t>
            </a:r>
            <a:endParaRPr kumimoji="1" lang="ja-JP" altLang="en-US" sz="1400" dirty="0"/>
          </a:p>
        </p:txBody>
      </p:sp>
      <p:sp>
        <p:nvSpPr>
          <p:cNvPr id="9" name="テキスト ボックス 8">
            <a:extLst>
              <a:ext uri="{FF2B5EF4-FFF2-40B4-BE49-F238E27FC236}">
                <a16:creationId xmlns:a16="http://schemas.microsoft.com/office/drawing/2014/main" id="{E8FDC240-1DDC-FA4D-9437-2BA9873F554D}"/>
              </a:ext>
            </a:extLst>
          </p:cNvPr>
          <p:cNvSpPr txBox="1"/>
          <p:nvPr/>
        </p:nvSpPr>
        <p:spPr>
          <a:xfrm>
            <a:off x="6179306" y="2310078"/>
            <a:ext cx="1498600" cy="307777"/>
          </a:xfrm>
          <a:prstGeom prst="rect">
            <a:avLst/>
          </a:prstGeom>
          <a:solidFill>
            <a:srgbClr val="FFFFFF"/>
          </a:solidFill>
        </p:spPr>
        <p:txBody>
          <a:bodyPr wrap="square" rtlCol="0">
            <a:spAutoFit/>
          </a:bodyPr>
          <a:lstStyle/>
          <a:p>
            <a:pPr algn="ctr"/>
            <a:r>
              <a:rPr lang="ja-JP" altLang="en-US" sz="1400" dirty="0"/>
              <a:t>過剰絶対リスク</a:t>
            </a:r>
            <a:endParaRPr kumimoji="1" lang="ja-JP" altLang="en-US" sz="1400" dirty="0"/>
          </a:p>
        </p:txBody>
      </p:sp>
      <p:sp>
        <p:nvSpPr>
          <p:cNvPr id="10" name="テキスト ボックス 9">
            <a:extLst>
              <a:ext uri="{FF2B5EF4-FFF2-40B4-BE49-F238E27FC236}">
                <a16:creationId xmlns:a16="http://schemas.microsoft.com/office/drawing/2014/main" id="{C9BA1A86-4801-804E-85F2-90ED62D970CB}"/>
              </a:ext>
            </a:extLst>
          </p:cNvPr>
          <p:cNvSpPr txBox="1"/>
          <p:nvPr/>
        </p:nvSpPr>
        <p:spPr>
          <a:xfrm>
            <a:off x="628650" y="1377009"/>
            <a:ext cx="4859022" cy="646331"/>
          </a:xfrm>
          <a:prstGeom prst="rect">
            <a:avLst/>
          </a:prstGeom>
          <a:noFill/>
        </p:spPr>
        <p:txBody>
          <a:bodyPr wrap="none" rtlCol="0">
            <a:spAutoFit/>
          </a:bodyPr>
          <a:lstStyle/>
          <a:p>
            <a:pPr marL="285750" indent="-285750">
              <a:buFont typeface="Arial"/>
              <a:buChar char="•"/>
            </a:pPr>
            <a:r>
              <a:rPr kumimoji="1" lang="ja-JP" altLang="en-US"/>
              <a:t>広島</a:t>
            </a:r>
            <a:r>
              <a:rPr lang="ja-JP" altLang="en-US"/>
              <a:t>・</a:t>
            </a:r>
            <a:r>
              <a:rPr kumimoji="1" lang="ja-JP" altLang="en-US"/>
              <a:t>長崎の原子爆弾被爆者の</a:t>
            </a:r>
            <a:r>
              <a:rPr kumimoji="1" lang="ja-JP" altLang="en-US" dirty="0"/>
              <a:t>調査</a:t>
            </a:r>
            <a:endParaRPr kumimoji="1" lang="en-US" altLang="ja-JP" dirty="0"/>
          </a:p>
          <a:p>
            <a:pPr marL="285750" indent="-285750">
              <a:buFont typeface="Arial"/>
              <a:buChar char="•"/>
            </a:pPr>
            <a:r>
              <a:rPr kumimoji="1" lang="ja-JP" altLang="en-US" dirty="0"/>
              <a:t>被ばく時の年齢が若いほど、リスクが高い</a:t>
            </a:r>
          </a:p>
        </p:txBody>
      </p:sp>
      <p:sp>
        <p:nvSpPr>
          <p:cNvPr id="11" name="スライド番号プレースホルダー 10">
            <a:extLst>
              <a:ext uri="{FF2B5EF4-FFF2-40B4-BE49-F238E27FC236}">
                <a16:creationId xmlns:a16="http://schemas.microsoft.com/office/drawing/2014/main" id="{6952735F-B7E3-7843-91A4-060DD6D93558}"/>
              </a:ext>
            </a:extLst>
          </p:cNvPr>
          <p:cNvSpPr>
            <a:spLocks noGrp="1"/>
          </p:cNvSpPr>
          <p:nvPr>
            <p:ph type="sldNum" sz="quarter" idx="12"/>
          </p:nvPr>
        </p:nvSpPr>
        <p:spPr/>
        <p:txBody>
          <a:bodyPr/>
          <a:lstStyle/>
          <a:p>
            <a:fld id="{58DD1769-DAE9-6C4E-82F4-B62273FFA290}" type="slidenum">
              <a:rPr kumimoji="1" lang="ja-JP" altLang="en-US" smtClean="0"/>
              <a:t>11</a:t>
            </a:fld>
            <a:endParaRPr kumimoji="1" lang="ja-JP" altLang="en-US"/>
          </a:p>
        </p:txBody>
      </p:sp>
    </p:spTree>
    <p:extLst>
      <p:ext uri="{BB962C8B-B14F-4D97-AF65-F5344CB8AC3E}">
        <p14:creationId xmlns:p14="http://schemas.microsoft.com/office/powerpoint/2010/main" val="1950272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86B8CD-284A-224B-BE79-A089147A506D}"/>
              </a:ext>
            </a:extLst>
          </p:cNvPr>
          <p:cNvSpPr>
            <a:spLocks noGrp="1"/>
          </p:cNvSpPr>
          <p:nvPr>
            <p:ph type="title"/>
          </p:nvPr>
        </p:nvSpPr>
        <p:spPr/>
        <p:txBody>
          <a:bodyPr/>
          <a:lstStyle/>
          <a:p>
            <a:r>
              <a:rPr lang="ja-JP" altLang="en-US"/>
              <a:t>安定ヨウ素剤の働き</a:t>
            </a:r>
            <a:endParaRPr kumimoji="1" lang="ja-JP" altLang="en-US"/>
          </a:p>
        </p:txBody>
      </p:sp>
      <p:grpSp>
        <p:nvGrpSpPr>
          <p:cNvPr id="3" name="コンテンツ プレースホルダ 3">
            <a:extLst>
              <a:ext uri="{FF2B5EF4-FFF2-40B4-BE49-F238E27FC236}">
                <a16:creationId xmlns:a16="http://schemas.microsoft.com/office/drawing/2014/main" id="{CC1F9A75-8C55-4D40-B08D-31DF735E7F69}"/>
              </a:ext>
            </a:extLst>
          </p:cNvPr>
          <p:cNvGrpSpPr>
            <a:grpSpLocks noGrp="1"/>
          </p:cNvGrpSpPr>
          <p:nvPr/>
        </p:nvGrpSpPr>
        <p:grpSpPr>
          <a:xfrm>
            <a:off x="457200" y="1467678"/>
            <a:ext cx="8229600" cy="5262747"/>
            <a:chOff x="547755" y="1224200"/>
            <a:chExt cx="8552283" cy="5672916"/>
          </a:xfrm>
        </p:grpSpPr>
        <p:pic>
          <p:nvPicPr>
            <p:cNvPr id="4" name="Picture 3">
              <a:extLst>
                <a:ext uri="{FF2B5EF4-FFF2-40B4-BE49-F238E27FC236}">
                  <a16:creationId xmlns:a16="http://schemas.microsoft.com/office/drawing/2014/main" id="{F53E59ED-A44A-C14A-9423-8DAEE92C4AA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87527" y="2592429"/>
              <a:ext cx="3960440" cy="2655409"/>
            </a:xfrm>
            <a:prstGeom prst="rect">
              <a:avLst/>
            </a:prstGeom>
            <a:noFill/>
            <a:ln w="9525">
              <a:noFill/>
              <a:miter lim="800000"/>
              <a:headEnd/>
              <a:tailEnd/>
            </a:ln>
          </p:spPr>
        </p:pic>
        <p:pic>
          <p:nvPicPr>
            <p:cNvPr id="5" name="Picture 2">
              <a:extLst>
                <a:ext uri="{FF2B5EF4-FFF2-40B4-BE49-F238E27FC236}">
                  <a16:creationId xmlns:a16="http://schemas.microsoft.com/office/drawing/2014/main" id="{05B3BF29-E700-5643-9335-BD6B9554E7A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1063" y="2592429"/>
              <a:ext cx="3888432" cy="2669282"/>
            </a:xfrm>
            <a:prstGeom prst="rect">
              <a:avLst/>
            </a:prstGeom>
            <a:noFill/>
            <a:ln w="9525">
              <a:noFill/>
              <a:miter lim="800000"/>
              <a:headEnd/>
              <a:tailEnd/>
            </a:ln>
          </p:spPr>
        </p:pic>
        <p:grpSp>
          <p:nvGrpSpPr>
            <p:cNvPr id="6" name="Group 22">
              <a:extLst>
                <a:ext uri="{FF2B5EF4-FFF2-40B4-BE49-F238E27FC236}">
                  <a16:creationId xmlns:a16="http://schemas.microsoft.com/office/drawing/2014/main" id="{050BD450-70AC-2543-8CC0-ECD5D029A7F3}"/>
                </a:ext>
              </a:extLst>
            </p:cNvPr>
            <p:cNvGrpSpPr>
              <a:grpSpLocks/>
            </p:cNvGrpSpPr>
            <p:nvPr/>
          </p:nvGrpSpPr>
          <p:grpSpPr bwMode="auto">
            <a:xfrm>
              <a:off x="1690192" y="2343784"/>
              <a:ext cx="647700" cy="649288"/>
              <a:chOff x="3243" y="799"/>
              <a:chExt cx="408" cy="409"/>
            </a:xfrm>
          </p:grpSpPr>
          <p:sp>
            <p:nvSpPr>
              <p:cNvPr id="31" name="Oval 23">
                <a:extLst>
                  <a:ext uri="{FF2B5EF4-FFF2-40B4-BE49-F238E27FC236}">
                    <a16:creationId xmlns:a16="http://schemas.microsoft.com/office/drawing/2014/main" id="{8A70343E-2A9D-334D-9E0C-13276EF26657}"/>
                  </a:ext>
                </a:extLst>
              </p:cNvPr>
              <p:cNvSpPr>
                <a:spLocks noChangeArrowheads="1"/>
              </p:cNvSpPr>
              <p:nvPr/>
            </p:nvSpPr>
            <p:spPr bwMode="auto">
              <a:xfrm>
                <a:off x="3243" y="845"/>
                <a:ext cx="91" cy="91"/>
              </a:xfrm>
              <a:prstGeom prst="ellipse">
                <a:avLst/>
              </a:prstGeom>
              <a:solidFill>
                <a:srgbClr val="FF0000"/>
              </a:solidFill>
              <a:ln w="9525" algn="ctr">
                <a:noFill/>
                <a:round/>
                <a:headEnd/>
                <a:tailEnd/>
              </a:ln>
              <a:effectLst/>
            </p:spPr>
            <p:txBody>
              <a:bodyPr wrap="none" anchor="ctr"/>
              <a:lstStyle/>
              <a:p>
                <a:endParaRPr lang="ja-JP" altLang="en-US"/>
              </a:p>
            </p:txBody>
          </p:sp>
          <p:sp>
            <p:nvSpPr>
              <p:cNvPr id="32" name="Oval 24">
                <a:extLst>
                  <a:ext uri="{FF2B5EF4-FFF2-40B4-BE49-F238E27FC236}">
                    <a16:creationId xmlns:a16="http://schemas.microsoft.com/office/drawing/2014/main" id="{2FE1B351-56A2-1149-9869-2C1AE0989C6B}"/>
                  </a:ext>
                </a:extLst>
              </p:cNvPr>
              <p:cNvSpPr>
                <a:spLocks noChangeArrowheads="1"/>
              </p:cNvSpPr>
              <p:nvPr/>
            </p:nvSpPr>
            <p:spPr bwMode="auto">
              <a:xfrm>
                <a:off x="3379" y="935"/>
                <a:ext cx="91" cy="91"/>
              </a:xfrm>
              <a:prstGeom prst="ellipse">
                <a:avLst/>
              </a:prstGeom>
              <a:solidFill>
                <a:srgbClr val="FF0000"/>
              </a:solidFill>
              <a:ln w="9525" algn="ctr">
                <a:noFill/>
                <a:round/>
                <a:headEnd/>
                <a:tailEnd/>
              </a:ln>
              <a:effectLst/>
            </p:spPr>
            <p:txBody>
              <a:bodyPr wrap="none" anchor="ctr"/>
              <a:lstStyle/>
              <a:p>
                <a:endParaRPr lang="ja-JP" altLang="en-US"/>
              </a:p>
            </p:txBody>
          </p:sp>
          <p:sp>
            <p:nvSpPr>
              <p:cNvPr id="33" name="Oval 25">
                <a:extLst>
                  <a:ext uri="{FF2B5EF4-FFF2-40B4-BE49-F238E27FC236}">
                    <a16:creationId xmlns:a16="http://schemas.microsoft.com/office/drawing/2014/main" id="{55ADC473-19DD-024A-BCDC-1322CD6A9241}"/>
                  </a:ext>
                </a:extLst>
              </p:cNvPr>
              <p:cNvSpPr>
                <a:spLocks noChangeArrowheads="1"/>
              </p:cNvSpPr>
              <p:nvPr/>
            </p:nvSpPr>
            <p:spPr bwMode="auto">
              <a:xfrm>
                <a:off x="3379" y="1117"/>
                <a:ext cx="91" cy="91"/>
              </a:xfrm>
              <a:prstGeom prst="ellipse">
                <a:avLst/>
              </a:prstGeom>
              <a:solidFill>
                <a:srgbClr val="FF0000"/>
              </a:solidFill>
              <a:ln w="9525" algn="ctr">
                <a:noFill/>
                <a:round/>
                <a:headEnd/>
                <a:tailEnd/>
              </a:ln>
              <a:effectLst/>
            </p:spPr>
            <p:txBody>
              <a:bodyPr wrap="none" anchor="ctr"/>
              <a:lstStyle/>
              <a:p>
                <a:endParaRPr lang="ja-JP" altLang="en-US"/>
              </a:p>
            </p:txBody>
          </p:sp>
          <p:sp>
            <p:nvSpPr>
              <p:cNvPr id="34" name="Oval 26">
                <a:extLst>
                  <a:ext uri="{FF2B5EF4-FFF2-40B4-BE49-F238E27FC236}">
                    <a16:creationId xmlns:a16="http://schemas.microsoft.com/office/drawing/2014/main" id="{2134135F-51AF-1B45-9DD6-AF52D97A2AD9}"/>
                  </a:ext>
                </a:extLst>
              </p:cNvPr>
              <p:cNvSpPr>
                <a:spLocks noChangeArrowheads="1"/>
              </p:cNvSpPr>
              <p:nvPr/>
            </p:nvSpPr>
            <p:spPr bwMode="auto">
              <a:xfrm>
                <a:off x="3515" y="1117"/>
                <a:ext cx="91" cy="91"/>
              </a:xfrm>
              <a:prstGeom prst="ellipse">
                <a:avLst/>
              </a:prstGeom>
              <a:solidFill>
                <a:srgbClr val="FF0000"/>
              </a:solidFill>
              <a:ln w="9525" algn="ctr">
                <a:noFill/>
                <a:round/>
                <a:headEnd/>
                <a:tailEnd/>
              </a:ln>
              <a:effectLst/>
            </p:spPr>
            <p:txBody>
              <a:bodyPr wrap="none" anchor="ctr"/>
              <a:lstStyle/>
              <a:p>
                <a:endParaRPr lang="ja-JP" altLang="en-US"/>
              </a:p>
            </p:txBody>
          </p:sp>
          <p:sp>
            <p:nvSpPr>
              <p:cNvPr id="35" name="Oval 27">
                <a:extLst>
                  <a:ext uri="{FF2B5EF4-FFF2-40B4-BE49-F238E27FC236}">
                    <a16:creationId xmlns:a16="http://schemas.microsoft.com/office/drawing/2014/main" id="{FCF03B32-3749-8746-ADB6-CF77F0BFA9F1}"/>
                  </a:ext>
                </a:extLst>
              </p:cNvPr>
              <p:cNvSpPr>
                <a:spLocks noChangeArrowheads="1"/>
              </p:cNvSpPr>
              <p:nvPr/>
            </p:nvSpPr>
            <p:spPr bwMode="auto">
              <a:xfrm>
                <a:off x="3560" y="935"/>
                <a:ext cx="91" cy="91"/>
              </a:xfrm>
              <a:prstGeom prst="ellipse">
                <a:avLst/>
              </a:prstGeom>
              <a:solidFill>
                <a:srgbClr val="FF0000"/>
              </a:solidFill>
              <a:ln w="9525" algn="ctr">
                <a:noFill/>
                <a:round/>
                <a:headEnd/>
                <a:tailEnd/>
              </a:ln>
              <a:effectLst/>
            </p:spPr>
            <p:txBody>
              <a:bodyPr wrap="none" anchor="ctr"/>
              <a:lstStyle/>
              <a:p>
                <a:endParaRPr lang="ja-JP" altLang="en-US"/>
              </a:p>
            </p:txBody>
          </p:sp>
          <p:sp>
            <p:nvSpPr>
              <p:cNvPr id="36" name="Oval 28">
                <a:extLst>
                  <a:ext uri="{FF2B5EF4-FFF2-40B4-BE49-F238E27FC236}">
                    <a16:creationId xmlns:a16="http://schemas.microsoft.com/office/drawing/2014/main" id="{A5E89BAA-7E2B-7648-9DE7-10F98CD2524E}"/>
                  </a:ext>
                </a:extLst>
              </p:cNvPr>
              <p:cNvSpPr>
                <a:spLocks noChangeArrowheads="1"/>
              </p:cNvSpPr>
              <p:nvPr/>
            </p:nvSpPr>
            <p:spPr bwMode="auto">
              <a:xfrm>
                <a:off x="3470" y="799"/>
                <a:ext cx="91" cy="91"/>
              </a:xfrm>
              <a:prstGeom prst="ellipse">
                <a:avLst/>
              </a:prstGeom>
              <a:solidFill>
                <a:srgbClr val="FF0000"/>
              </a:solidFill>
              <a:ln w="9525" algn="ctr">
                <a:noFill/>
                <a:round/>
                <a:headEnd/>
                <a:tailEnd/>
              </a:ln>
              <a:effectLst/>
            </p:spPr>
            <p:txBody>
              <a:bodyPr wrap="none" anchor="ctr"/>
              <a:lstStyle/>
              <a:p>
                <a:endParaRPr lang="ja-JP" altLang="en-US"/>
              </a:p>
            </p:txBody>
          </p:sp>
          <p:sp>
            <p:nvSpPr>
              <p:cNvPr id="37" name="Oval 29">
                <a:extLst>
                  <a:ext uri="{FF2B5EF4-FFF2-40B4-BE49-F238E27FC236}">
                    <a16:creationId xmlns:a16="http://schemas.microsoft.com/office/drawing/2014/main" id="{A694049D-81E8-1742-8BC8-8BE4C3C9D495}"/>
                  </a:ext>
                </a:extLst>
              </p:cNvPr>
              <p:cNvSpPr>
                <a:spLocks noChangeArrowheads="1"/>
              </p:cNvSpPr>
              <p:nvPr/>
            </p:nvSpPr>
            <p:spPr bwMode="auto">
              <a:xfrm>
                <a:off x="3243" y="1026"/>
                <a:ext cx="91" cy="91"/>
              </a:xfrm>
              <a:prstGeom prst="ellipse">
                <a:avLst/>
              </a:prstGeom>
              <a:solidFill>
                <a:srgbClr val="FF0000"/>
              </a:solidFill>
              <a:ln w="9525" algn="ctr">
                <a:noFill/>
                <a:round/>
                <a:headEnd/>
                <a:tailEnd/>
              </a:ln>
              <a:effectLst/>
            </p:spPr>
            <p:txBody>
              <a:bodyPr wrap="none" anchor="ctr"/>
              <a:lstStyle/>
              <a:p>
                <a:endParaRPr lang="ja-JP" altLang="en-US"/>
              </a:p>
            </p:txBody>
          </p:sp>
        </p:grpSp>
        <p:grpSp>
          <p:nvGrpSpPr>
            <p:cNvPr id="7" name="Group 32">
              <a:extLst>
                <a:ext uri="{FF2B5EF4-FFF2-40B4-BE49-F238E27FC236}">
                  <a16:creationId xmlns:a16="http://schemas.microsoft.com/office/drawing/2014/main" id="{7AECE165-2D85-614F-9CA4-2336AA16ECCC}"/>
                </a:ext>
              </a:extLst>
            </p:cNvPr>
            <p:cNvGrpSpPr>
              <a:grpSpLocks/>
            </p:cNvGrpSpPr>
            <p:nvPr/>
          </p:nvGrpSpPr>
          <p:grpSpPr bwMode="auto">
            <a:xfrm>
              <a:off x="5722442" y="2248534"/>
              <a:ext cx="647700" cy="649288"/>
              <a:chOff x="3243" y="799"/>
              <a:chExt cx="408" cy="409"/>
            </a:xfrm>
          </p:grpSpPr>
          <p:sp>
            <p:nvSpPr>
              <p:cNvPr id="24" name="Oval 33">
                <a:extLst>
                  <a:ext uri="{FF2B5EF4-FFF2-40B4-BE49-F238E27FC236}">
                    <a16:creationId xmlns:a16="http://schemas.microsoft.com/office/drawing/2014/main" id="{D1685FA1-4736-F546-8F89-340724A7885C}"/>
                  </a:ext>
                </a:extLst>
              </p:cNvPr>
              <p:cNvSpPr>
                <a:spLocks noChangeArrowheads="1"/>
              </p:cNvSpPr>
              <p:nvPr/>
            </p:nvSpPr>
            <p:spPr bwMode="auto">
              <a:xfrm>
                <a:off x="3243" y="845"/>
                <a:ext cx="91" cy="91"/>
              </a:xfrm>
              <a:prstGeom prst="ellipse">
                <a:avLst/>
              </a:prstGeom>
              <a:solidFill>
                <a:srgbClr val="FF0000"/>
              </a:solidFill>
              <a:ln w="9525" algn="ctr">
                <a:noFill/>
                <a:round/>
                <a:headEnd/>
                <a:tailEnd/>
              </a:ln>
              <a:effectLst/>
            </p:spPr>
            <p:txBody>
              <a:bodyPr wrap="none" anchor="ctr"/>
              <a:lstStyle/>
              <a:p>
                <a:endParaRPr lang="ja-JP" altLang="en-US"/>
              </a:p>
            </p:txBody>
          </p:sp>
          <p:sp>
            <p:nvSpPr>
              <p:cNvPr id="25" name="Oval 34">
                <a:extLst>
                  <a:ext uri="{FF2B5EF4-FFF2-40B4-BE49-F238E27FC236}">
                    <a16:creationId xmlns:a16="http://schemas.microsoft.com/office/drawing/2014/main" id="{3E96B181-977A-E84A-8B0B-DE97B27CC3FE}"/>
                  </a:ext>
                </a:extLst>
              </p:cNvPr>
              <p:cNvSpPr>
                <a:spLocks noChangeArrowheads="1"/>
              </p:cNvSpPr>
              <p:nvPr/>
            </p:nvSpPr>
            <p:spPr bwMode="auto">
              <a:xfrm>
                <a:off x="3379" y="935"/>
                <a:ext cx="91" cy="91"/>
              </a:xfrm>
              <a:prstGeom prst="ellipse">
                <a:avLst/>
              </a:prstGeom>
              <a:solidFill>
                <a:srgbClr val="FF0000"/>
              </a:solidFill>
              <a:ln w="9525" algn="ctr">
                <a:noFill/>
                <a:round/>
                <a:headEnd/>
                <a:tailEnd/>
              </a:ln>
              <a:effectLst/>
            </p:spPr>
            <p:txBody>
              <a:bodyPr wrap="none" anchor="ctr"/>
              <a:lstStyle/>
              <a:p>
                <a:endParaRPr lang="ja-JP" altLang="en-US"/>
              </a:p>
            </p:txBody>
          </p:sp>
          <p:sp>
            <p:nvSpPr>
              <p:cNvPr id="26" name="Oval 35">
                <a:extLst>
                  <a:ext uri="{FF2B5EF4-FFF2-40B4-BE49-F238E27FC236}">
                    <a16:creationId xmlns:a16="http://schemas.microsoft.com/office/drawing/2014/main" id="{B482D428-B5B7-BE44-9FD8-E4097EA91593}"/>
                  </a:ext>
                </a:extLst>
              </p:cNvPr>
              <p:cNvSpPr>
                <a:spLocks noChangeArrowheads="1"/>
              </p:cNvSpPr>
              <p:nvPr/>
            </p:nvSpPr>
            <p:spPr bwMode="auto">
              <a:xfrm>
                <a:off x="3379" y="1117"/>
                <a:ext cx="91" cy="91"/>
              </a:xfrm>
              <a:prstGeom prst="ellipse">
                <a:avLst/>
              </a:prstGeom>
              <a:solidFill>
                <a:srgbClr val="FF0000"/>
              </a:solidFill>
              <a:ln w="9525" algn="ctr">
                <a:noFill/>
                <a:round/>
                <a:headEnd/>
                <a:tailEnd/>
              </a:ln>
              <a:effectLst/>
            </p:spPr>
            <p:txBody>
              <a:bodyPr wrap="none" anchor="ctr"/>
              <a:lstStyle/>
              <a:p>
                <a:endParaRPr lang="ja-JP" altLang="en-US"/>
              </a:p>
            </p:txBody>
          </p:sp>
          <p:sp>
            <p:nvSpPr>
              <p:cNvPr id="27" name="Oval 36">
                <a:extLst>
                  <a:ext uri="{FF2B5EF4-FFF2-40B4-BE49-F238E27FC236}">
                    <a16:creationId xmlns:a16="http://schemas.microsoft.com/office/drawing/2014/main" id="{12FFEAE2-FF66-6F4F-9A8F-788AA0060E00}"/>
                  </a:ext>
                </a:extLst>
              </p:cNvPr>
              <p:cNvSpPr>
                <a:spLocks noChangeArrowheads="1"/>
              </p:cNvSpPr>
              <p:nvPr/>
            </p:nvSpPr>
            <p:spPr bwMode="auto">
              <a:xfrm>
                <a:off x="3515" y="1117"/>
                <a:ext cx="91" cy="91"/>
              </a:xfrm>
              <a:prstGeom prst="ellipse">
                <a:avLst/>
              </a:prstGeom>
              <a:solidFill>
                <a:srgbClr val="FF0000"/>
              </a:solidFill>
              <a:ln w="9525" algn="ctr">
                <a:noFill/>
                <a:round/>
                <a:headEnd/>
                <a:tailEnd/>
              </a:ln>
              <a:effectLst/>
            </p:spPr>
            <p:txBody>
              <a:bodyPr wrap="none" anchor="ctr"/>
              <a:lstStyle/>
              <a:p>
                <a:endParaRPr lang="ja-JP" altLang="en-US"/>
              </a:p>
            </p:txBody>
          </p:sp>
          <p:sp>
            <p:nvSpPr>
              <p:cNvPr id="28" name="Oval 37">
                <a:extLst>
                  <a:ext uri="{FF2B5EF4-FFF2-40B4-BE49-F238E27FC236}">
                    <a16:creationId xmlns:a16="http://schemas.microsoft.com/office/drawing/2014/main" id="{37C73BCF-7BBF-D842-A501-02D4EA91BE0F}"/>
                  </a:ext>
                </a:extLst>
              </p:cNvPr>
              <p:cNvSpPr>
                <a:spLocks noChangeArrowheads="1"/>
              </p:cNvSpPr>
              <p:nvPr/>
            </p:nvSpPr>
            <p:spPr bwMode="auto">
              <a:xfrm>
                <a:off x="3560" y="935"/>
                <a:ext cx="91" cy="91"/>
              </a:xfrm>
              <a:prstGeom prst="ellipse">
                <a:avLst/>
              </a:prstGeom>
              <a:solidFill>
                <a:srgbClr val="FF0000"/>
              </a:solidFill>
              <a:ln w="9525" algn="ctr">
                <a:noFill/>
                <a:round/>
                <a:headEnd/>
                <a:tailEnd/>
              </a:ln>
              <a:effectLst/>
            </p:spPr>
            <p:txBody>
              <a:bodyPr wrap="none" anchor="ctr"/>
              <a:lstStyle/>
              <a:p>
                <a:endParaRPr lang="ja-JP" altLang="en-US"/>
              </a:p>
            </p:txBody>
          </p:sp>
          <p:sp>
            <p:nvSpPr>
              <p:cNvPr id="29" name="Oval 38">
                <a:extLst>
                  <a:ext uri="{FF2B5EF4-FFF2-40B4-BE49-F238E27FC236}">
                    <a16:creationId xmlns:a16="http://schemas.microsoft.com/office/drawing/2014/main" id="{BD0A62E2-644E-FC4A-BC68-C8B380E2397F}"/>
                  </a:ext>
                </a:extLst>
              </p:cNvPr>
              <p:cNvSpPr>
                <a:spLocks noChangeArrowheads="1"/>
              </p:cNvSpPr>
              <p:nvPr/>
            </p:nvSpPr>
            <p:spPr bwMode="auto">
              <a:xfrm>
                <a:off x="3470" y="799"/>
                <a:ext cx="91" cy="91"/>
              </a:xfrm>
              <a:prstGeom prst="ellipse">
                <a:avLst/>
              </a:prstGeom>
              <a:solidFill>
                <a:srgbClr val="FF0000"/>
              </a:solidFill>
              <a:ln w="9525" algn="ctr">
                <a:noFill/>
                <a:round/>
                <a:headEnd/>
                <a:tailEnd/>
              </a:ln>
              <a:effectLst/>
            </p:spPr>
            <p:txBody>
              <a:bodyPr wrap="none" anchor="ctr"/>
              <a:lstStyle/>
              <a:p>
                <a:endParaRPr lang="ja-JP" altLang="en-US"/>
              </a:p>
            </p:txBody>
          </p:sp>
          <p:sp>
            <p:nvSpPr>
              <p:cNvPr id="30" name="Oval 39">
                <a:extLst>
                  <a:ext uri="{FF2B5EF4-FFF2-40B4-BE49-F238E27FC236}">
                    <a16:creationId xmlns:a16="http://schemas.microsoft.com/office/drawing/2014/main" id="{F23C26CE-4834-8E4B-8D59-A42E7E990792}"/>
                  </a:ext>
                </a:extLst>
              </p:cNvPr>
              <p:cNvSpPr>
                <a:spLocks noChangeArrowheads="1"/>
              </p:cNvSpPr>
              <p:nvPr/>
            </p:nvSpPr>
            <p:spPr bwMode="auto">
              <a:xfrm>
                <a:off x="3243" y="1026"/>
                <a:ext cx="91" cy="91"/>
              </a:xfrm>
              <a:prstGeom prst="ellipse">
                <a:avLst/>
              </a:prstGeom>
              <a:solidFill>
                <a:srgbClr val="FF0000"/>
              </a:solidFill>
              <a:ln w="9525" algn="ctr">
                <a:noFill/>
                <a:round/>
                <a:headEnd/>
                <a:tailEnd/>
              </a:ln>
              <a:effectLst/>
            </p:spPr>
            <p:txBody>
              <a:bodyPr wrap="none" anchor="ctr"/>
              <a:lstStyle/>
              <a:p>
                <a:endParaRPr lang="ja-JP" altLang="en-US"/>
              </a:p>
            </p:txBody>
          </p:sp>
        </p:grpSp>
        <p:sp>
          <p:nvSpPr>
            <p:cNvPr id="8" name="Text Box 40">
              <a:extLst>
                <a:ext uri="{FF2B5EF4-FFF2-40B4-BE49-F238E27FC236}">
                  <a16:creationId xmlns:a16="http://schemas.microsoft.com/office/drawing/2014/main" id="{5DB89544-CE85-C941-BCB8-5F2B78D15DE3}"/>
                </a:ext>
              </a:extLst>
            </p:cNvPr>
            <p:cNvSpPr txBox="1">
              <a:spLocks noChangeArrowheads="1"/>
            </p:cNvSpPr>
            <p:nvPr/>
          </p:nvSpPr>
          <p:spPr bwMode="auto">
            <a:xfrm>
              <a:off x="1979215" y="4752669"/>
              <a:ext cx="1513086" cy="366713"/>
            </a:xfrm>
            <a:prstGeom prst="rect">
              <a:avLst/>
            </a:prstGeom>
            <a:solidFill>
              <a:schemeClr val="bg1"/>
            </a:solidFill>
            <a:ln w="76200" algn="ctr">
              <a:noFill/>
              <a:miter lim="800000"/>
              <a:headEnd/>
              <a:tailEnd/>
            </a:ln>
            <a:effectLst/>
          </p:spPr>
          <p:txBody>
            <a:bodyPr wrap="square">
              <a:spAutoFit/>
            </a:bodyPr>
            <a:lstStyle/>
            <a:p>
              <a:pPr algn="ctr">
                <a:spcBef>
                  <a:spcPct val="50000"/>
                </a:spcBef>
              </a:pPr>
              <a:r>
                <a:rPr lang="ja-JP" altLang="en-US" dirty="0">
                  <a:latin typeface="Verdana" pitchFamily="34" charset="0"/>
                </a:rPr>
                <a:t>甲状腺</a:t>
              </a:r>
            </a:p>
          </p:txBody>
        </p:sp>
        <p:sp>
          <p:nvSpPr>
            <p:cNvPr id="9" name="Text Box 41">
              <a:extLst>
                <a:ext uri="{FF2B5EF4-FFF2-40B4-BE49-F238E27FC236}">
                  <a16:creationId xmlns:a16="http://schemas.microsoft.com/office/drawing/2014/main" id="{60D085CB-375C-5D47-8D81-6DDDE0251ED3}"/>
                </a:ext>
              </a:extLst>
            </p:cNvPr>
            <p:cNvSpPr txBox="1">
              <a:spLocks noChangeArrowheads="1"/>
            </p:cNvSpPr>
            <p:nvPr/>
          </p:nvSpPr>
          <p:spPr bwMode="auto">
            <a:xfrm>
              <a:off x="5363591" y="5376138"/>
              <a:ext cx="2881313" cy="36671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pPr>
              <a:r>
                <a:rPr lang="ja-JP" altLang="en-US" dirty="0">
                  <a:latin typeface="Verdana" pitchFamily="34" charset="0"/>
                </a:rPr>
                <a:t>安定ヨウ素剤服用後</a:t>
              </a:r>
            </a:p>
          </p:txBody>
        </p:sp>
        <p:sp>
          <p:nvSpPr>
            <p:cNvPr id="10" name="Text Box 42">
              <a:extLst>
                <a:ext uri="{FF2B5EF4-FFF2-40B4-BE49-F238E27FC236}">
                  <a16:creationId xmlns:a16="http://schemas.microsoft.com/office/drawing/2014/main" id="{72D6B315-528A-4242-9A67-ED5080E697E7}"/>
                </a:ext>
              </a:extLst>
            </p:cNvPr>
            <p:cNvSpPr txBox="1">
              <a:spLocks noChangeArrowheads="1"/>
            </p:cNvSpPr>
            <p:nvPr/>
          </p:nvSpPr>
          <p:spPr bwMode="auto">
            <a:xfrm>
              <a:off x="547755" y="2015172"/>
              <a:ext cx="1584325" cy="304800"/>
            </a:xfrm>
            <a:prstGeom prst="rect">
              <a:avLst/>
            </a:prstGeom>
            <a:noFill/>
            <a:ln w="76200" algn="ctr">
              <a:noFill/>
              <a:miter lim="800000"/>
              <a:headEnd/>
              <a:tailEnd/>
            </a:ln>
            <a:effectLst/>
          </p:spPr>
          <p:txBody>
            <a:bodyPr>
              <a:spAutoFit/>
            </a:bodyPr>
            <a:lstStyle/>
            <a:p>
              <a:pPr algn="ctr">
                <a:spcBef>
                  <a:spcPct val="50000"/>
                </a:spcBef>
              </a:pPr>
              <a:r>
                <a:rPr lang="ja-JP" altLang="en-US" sz="1400" dirty="0">
                  <a:latin typeface="Verdana" pitchFamily="34" charset="0"/>
                </a:rPr>
                <a:t>放射性ヨウ素</a:t>
              </a:r>
            </a:p>
          </p:txBody>
        </p:sp>
        <p:sp>
          <p:nvSpPr>
            <p:cNvPr id="11" name="Text Box 43">
              <a:extLst>
                <a:ext uri="{FF2B5EF4-FFF2-40B4-BE49-F238E27FC236}">
                  <a16:creationId xmlns:a16="http://schemas.microsoft.com/office/drawing/2014/main" id="{C945B774-9387-454D-9024-B66B9D77F44A}"/>
                </a:ext>
              </a:extLst>
            </p:cNvPr>
            <p:cNvSpPr txBox="1">
              <a:spLocks noChangeArrowheads="1"/>
            </p:cNvSpPr>
            <p:nvPr/>
          </p:nvSpPr>
          <p:spPr bwMode="auto">
            <a:xfrm>
              <a:off x="4714380" y="1924795"/>
              <a:ext cx="1584325" cy="304800"/>
            </a:xfrm>
            <a:prstGeom prst="rect">
              <a:avLst/>
            </a:prstGeom>
            <a:noFill/>
            <a:ln w="76200" algn="ctr">
              <a:noFill/>
              <a:miter lim="800000"/>
              <a:headEnd/>
              <a:tailEnd/>
            </a:ln>
            <a:effectLst/>
          </p:spPr>
          <p:txBody>
            <a:bodyPr>
              <a:spAutoFit/>
            </a:bodyPr>
            <a:lstStyle/>
            <a:p>
              <a:pPr algn="ctr">
                <a:spcBef>
                  <a:spcPct val="50000"/>
                </a:spcBef>
              </a:pPr>
              <a:r>
                <a:rPr lang="ja-JP" altLang="en-US" sz="1400" dirty="0">
                  <a:latin typeface="Verdana" pitchFamily="34" charset="0"/>
                </a:rPr>
                <a:t>放射性ヨウ素</a:t>
              </a:r>
            </a:p>
          </p:txBody>
        </p:sp>
        <p:sp>
          <p:nvSpPr>
            <p:cNvPr id="12" name="テキスト ボックス 11">
              <a:extLst>
                <a:ext uri="{FF2B5EF4-FFF2-40B4-BE49-F238E27FC236}">
                  <a16:creationId xmlns:a16="http://schemas.microsoft.com/office/drawing/2014/main" id="{6B1DC155-1A97-AE45-9948-CC81F0E94630}"/>
                </a:ext>
              </a:extLst>
            </p:cNvPr>
            <p:cNvSpPr txBox="1"/>
            <p:nvPr/>
          </p:nvSpPr>
          <p:spPr>
            <a:xfrm>
              <a:off x="944851" y="1350983"/>
              <a:ext cx="2928958"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1200" dirty="0"/>
                <a:t>大気中に放出された放射性ヨウ素を吸入することで体内に取り込み、甲状腺に集積する</a:t>
              </a:r>
            </a:p>
          </p:txBody>
        </p:sp>
        <p:sp>
          <p:nvSpPr>
            <p:cNvPr id="13" name="フリーフォーム 12">
              <a:extLst>
                <a:ext uri="{FF2B5EF4-FFF2-40B4-BE49-F238E27FC236}">
                  <a16:creationId xmlns:a16="http://schemas.microsoft.com/office/drawing/2014/main" id="{E5572BF6-A38D-6945-95F8-E060EF750AE1}"/>
                </a:ext>
              </a:extLst>
            </p:cNvPr>
            <p:cNvSpPr/>
            <p:nvPr/>
          </p:nvSpPr>
          <p:spPr>
            <a:xfrm>
              <a:off x="2221909" y="3813462"/>
              <a:ext cx="909434" cy="867199"/>
            </a:xfrm>
            <a:custGeom>
              <a:avLst/>
              <a:gdLst>
                <a:gd name="connsiteX0" fmla="*/ 470647 w 923365"/>
                <a:gd name="connsiteY0" fmla="*/ 277906 h 820271"/>
                <a:gd name="connsiteX1" fmla="*/ 345141 w 923365"/>
                <a:gd name="connsiteY1" fmla="*/ 277906 h 820271"/>
                <a:gd name="connsiteX2" fmla="*/ 255494 w 923365"/>
                <a:gd name="connsiteY2" fmla="*/ 44824 h 820271"/>
                <a:gd name="connsiteX3" fmla="*/ 121023 w 923365"/>
                <a:gd name="connsiteY3" fmla="*/ 26895 h 820271"/>
                <a:gd name="connsiteX4" fmla="*/ 13447 w 923365"/>
                <a:gd name="connsiteY4" fmla="*/ 116542 h 820271"/>
                <a:gd name="connsiteX5" fmla="*/ 40341 w 923365"/>
                <a:gd name="connsiteY5" fmla="*/ 537883 h 820271"/>
                <a:gd name="connsiteX6" fmla="*/ 201706 w 923365"/>
                <a:gd name="connsiteY6" fmla="*/ 779930 h 820271"/>
                <a:gd name="connsiteX7" fmla="*/ 381000 w 923365"/>
                <a:gd name="connsiteY7" fmla="*/ 779930 h 820271"/>
                <a:gd name="connsiteX8" fmla="*/ 452717 w 923365"/>
                <a:gd name="connsiteY8" fmla="*/ 690283 h 820271"/>
                <a:gd name="connsiteX9" fmla="*/ 596153 w 923365"/>
                <a:gd name="connsiteY9" fmla="*/ 690283 h 820271"/>
                <a:gd name="connsiteX10" fmla="*/ 623047 w 923365"/>
                <a:gd name="connsiteY10" fmla="*/ 797859 h 820271"/>
                <a:gd name="connsiteX11" fmla="*/ 757517 w 923365"/>
                <a:gd name="connsiteY11" fmla="*/ 770965 h 820271"/>
                <a:gd name="connsiteX12" fmla="*/ 900953 w 923365"/>
                <a:gd name="connsiteY12" fmla="*/ 519953 h 820271"/>
                <a:gd name="connsiteX13" fmla="*/ 891988 w 923365"/>
                <a:gd name="connsiteY13" fmla="*/ 125506 h 820271"/>
                <a:gd name="connsiteX14" fmla="*/ 784412 w 923365"/>
                <a:gd name="connsiteY14" fmla="*/ 8965 h 820271"/>
                <a:gd name="connsiteX15" fmla="*/ 658906 w 923365"/>
                <a:gd name="connsiteY15" fmla="*/ 71718 h 820271"/>
                <a:gd name="connsiteX16" fmla="*/ 560294 w 923365"/>
                <a:gd name="connsiteY16" fmla="*/ 277906 h 820271"/>
                <a:gd name="connsiteX17" fmla="*/ 398929 w 923365"/>
                <a:gd name="connsiteY17" fmla="*/ 277906 h 820271"/>
                <a:gd name="connsiteX0" fmla="*/ 470647 w 923365"/>
                <a:gd name="connsiteY0" fmla="*/ 277906 h 820271"/>
                <a:gd name="connsiteX1" fmla="*/ 255494 w 923365"/>
                <a:gd name="connsiteY1" fmla="*/ 44824 h 820271"/>
                <a:gd name="connsiteX2" fmla="*/ 121023 w 923365"/>
                <a:gd name="connsiteY2" fmla="*/ 26895 h 820271"/>
                <a:gd name="connsiteX3" fmla="*/ 13447 w 923365"/>
                <a:gd name="connsiteY3" fmla="*/ 116542 h 820271"/>
                <a:gd name="connsiteX4" fmla="*/ 40341 w 923365"/>
                <a:gd name="connsiteY4" fmla="*/ 537883 h 820271"/>
                <a:gd name="connsiteX5" fmla="*/ 201706 w 923365"/>
                <a:gd name="connsiteY5" fmla="*/ 779930 h 820271"/>
                <a:gd name="connsiteX6" fmla="*/ 381000 w 923365"/>
                <a:gd name="connsiteY6" fmla="*/ 779930 h 820271"/>
                <a:gd name="connsiteX7" fmla="*/ 452717 w 923365"/>
                <a:gd name="connsiteY7" fmla="*/ 690283 h 820271"/>
                <a:gd name="connsiteX8" fmla="*/ 596153 w 923365"/>
                <a:gd name="connsiteY8" fmla="*/ 690283 h 820271"/>
                <a:gd name="connsiteX9" fmla="*/ 623047 w 923365"/>
                <a:gd name="connsiteY9" fmla="*/ 797859 h 820271"/>
                <a:gd name="connsiteX10" fmla="*/ 757517 w 923365"/>
                <a:gd name="connsiteY10" fmla="*/ 770965 h 820271"/>
                <a:gd name="connsiteX11" fmla="*/ 900953 w 923365"/>
                <a:gd name="connsiteY11" fmla="*/ 519953 h 820271"/>
                <a:gd name="connsiteX12" fmla="*/ 891988 w 923365"/>
                <a:gd name="connsiteY12" fmla="*/ 125506 h 820271"/>
                <a:gd name="connsiteX13" fmla="*/ 784412 w 923365"/>
                <a:gd name="connsiteY13" fmla="*/ 8965 h 820271"/>
                <a:gd name="connsiteX14" fmla="*/ 658906 w 923365"/>
                <a:gd name="connsiteY14" fmla="*/ 71718 h 820271"/>
                <a:gd name="connsiteX15" fmla="*/ 560294 w 923365"/>
                <a:gd name="connsiteY15" fmla="*/ 277906 h 820271"/>
                <a:gd name="connsiteX16" fmla="*/ 398929 w 923365"/>
                <a:gd name="connsiteY16" fmla="*/ 277906 h 820271"/>
                <a:gd name="connsiteX0" fmla="*/ 470647 w 923365"/>
                <a:gd name="connsiteY0" fmla="*/ 277906 h 820271"/>
                <a:gd name="connsiteX1" fmla="*/ 247981 w 923365"/>
                <a:gd name="connsiteY1" fmla="*/ 184648 h 820271"/>
                <a:gd name="connsiteX2" fmla="*/ 255494 w 923365"/>
                <a:gd name="connsiteY2" fmla="*/ 44824 h 820271"/>
                <a:gd name="connsiteX3" fmla="*/ 121023 w 923365"/>
                <a:gd name="connsiteY3" fmla="*/ 26895 h 820271"/>
                <a:gd name="connsiteX4" fmla="*/ 13447 w 923365"/>
                <a:gd name="connsiteY4" fmla="*/ 116542 h 820271"/>
                <a:gd name="connsiteX5" fmla="*/ 40341 w 923365"/>
                <a:gd name="connsiteY5" fmla="*/ 537883 h 820271"/>
                <a:gd name="connsiteX6" fmla="*/ 201706 w 923365"/>
                <a:gd name="connsiteY6" fmla="*/ 779930 h 820271"/>
                <a:gd name="connsiteX7" fmla="*/ 381000 w 923365"/>
                <a:gd name="connsiteY7" fmla="*/ 779930 h 820271"/>
                <a:gd name="connsiteX8" fmla="*/ 452717 w 923365"/>
                <a:gd name="connsiteY8" fmla="*/ 690283 h 820271"/>
                <a:gd name="connsiteX9" fmla="*/ 596153 w 923365"/>
                <a:gd name="connsiteY9" fmla="*/ 690283 h 820271"/>
                <a:gd name="connsiteX10" fmla="*/ 623047 w 923365"/>
                <a:gd name="connsiteY10" fmla="*/ 797859 h 820271"/>
                <a:gd name="connsiteX11" fmla="*/ 757517 w 923365"/>
                <a:gd name="connsiteY11" fmla="*/ 770965 h 820271"/>
                <a:gd name="connsiteX12" fmla="*/ 900953 w 923365"/>
                <a:gd name="connsiteY12" fmla="*/ 519953 h 820271"/>
                <a:gd name="connsiteX13" fmla="*/ 891988 w 923365"/>
                <a:gd name="connsiteY13" fmla="*/ 125506 h 820271"/>
                <a:gd name="connsiteX14" fmla="*/ 784412 w 923365"/>
                <a:gd name="connsiteY14" fmla="*/ 8965 h 820271"/>
                <a:gd name="connsiteX15" fmla="*/ 658906 w 923365"/>
                <a:gd name="connsiteY15" fmla="*/ 71718 h 820271"/>
                <a:gd name="connsiteX16" fmla="*/ 560294 w 923365"/>
                <a:gd name="connsiteY16" fmla="*/ 277906 h 820271"/>
                <a:gd name="connsiteX17" fmla="*/ 398929 w 923365"/>
                <a:gd name="connsiteY17" fmla="*/ 277906 h 820271"/>
                <a:gd name="connsiteX0" fmla="*/ 470647 w 923365"/>
                <a:gd name="connsiteY0" fmla="*/ 277906 h 820271"/>
                <a:gd name="connsiteX1" fmla="*/ 319989 w 923365"/>
                <a:gd name="connsiteY1" fmla="*/ 184648 h 820271"/>
                <a:gd name="connsiteX2" fmla="*/ 255494 w 923365"/>
                <a:gd name="connsiteY2" fmla="*/ 44824 h 820271"/>
                <a:gd name="connsiteX3" fmla="*/ 121023 w 923365"/>
                <a:gd name="connsiteY3" fmla="*/ 26895 h 820271"/>
                <a:gd name="connsiteX4" fmla="*/ 13447 w 923365"/>
                <a:gd name="connsiteY4" fmla="*/ 116542 h 820271"/>
                <a:gd name="connsiteX5" fmla="*/ 40341 w 923365"/>
                <a:gd name="connsiteY5" fmla="*/ 537883 h 820271"/>
                <a:gd name="connsiteX6" fmla="*/ 201706 w 923365"/>
                <a:gd name="connsiteY6" fmla="*/ 779930 h 820271"/>
                <a:gd name="connsiteX7" fmla="*/ 381000 w 923365"/>
                <a:gd name="connsiteY7" fmla="*/ 779930 h 820271"/>
                <a:gd name="connsiteX8" fmla="*/ 452717 w 923365"/>
                <a:gd name="connsiteY8" fmla="*/ 690283 h 820271"/>
                <a:gd name="connsiteX9" fmla="*/ 596153 w 923365"/>
                <a:gd name="connsiteY9" fmla="*/ 690283 h 820271"/>
                <a:gd name="connsiteX10" fmla="*/ 623047 w 923365"/>
                <a:gd name="connsiteY10" fmla="*/ 797859 h 820271"/>
                <a:gd name="connsiteX11" fmla="*/ 757517 w 923365"/>
                <a:gd name="connsiteY11" fmla="*/ 770965 h 820271"/>
                <a:gd name="connsiteX12" fmla="*/ 900953 w 923365"/>
                <a:gd name="connsiteY12" fmla="*/ 519953 h 820271"/>
                <a:gd name="connsiteX13" fmla="*/ 891988 w 923365"/>
                <a:gd name="connsiteY13" fmla="*/ 125506 h 820271"/>
                <a:gd name="connsiteX14" fmla="*/ 784412 w 923365"/>
                <a:gd name="connsiteY14" fmla="*/ 8965 h 820271"/>
                <a:gd name="connsiteX15" fmla="*/ 658906 w 923365"/>
                <a:gd name="connsiteY15" fmla="*/ 71718 h 820271"/>
                <a:gd name="connsiteX16" fmla="*/ 560294 w 923365"/>
                <a:gd name="connsiteY16" fmla="*/ 277906 h 820271"/>
                <a:gd name="connsiteX17" fmla="*/ 398929 w 923365"/>
                <a:gd name="connsiteY17" fmla="*/ 277906 h 820271"/>
                <a:gd name="connsiteX0" fmla="*/ 470647 w 923365"/>
                <a:gd name="connsiteY0" fmla="*/ 277906 h 820271"/>
                <a:gd name="connsiteX1" fmla="*/ 319989 w 923365"/>
                <a:gd name="connsiteY1" fmla="*/ 184648 h 820271"/>
                <a:gd name="connsiteX2" fmla="*/ 255494 w 923365"/>
                <a:gd name="connsiteY2" fmla="*/ 44824 h 820271"/>
                <a:gd name="connsiteX3" fmla="*/ 121023 w 923365"/>
                <a:gd name="connsiteY3" fmla="*/ 26895 h 820271"/>
                <a:gd name="connsiteX4" fmla="*/ 13447 w 923365"/>
                <a:gd name="connsiteY4" fmla="*/ 116542 h 820271"/>
                <a:gd name="connsiteX5" fmla="*/ 40341 w 923365"/>
                <a:gd name="connsiteY5" fmla="*/ 537883 h 820271"/>
                <a:gd name="connsiteX6" fmla="*/ 201706 w 923365"/>
                <a:gd name="connsiteY6" fmla="*/ 779930 h 820271"/>
                <a:gd name="connsiteX7" fmla="*/ 381000 w 923365"/>
                <a:gd name="connsiteY7" fmla="*/ 779930 h 820271"/>
                <a:gd name="connsiteX8" fmla="*/ 452717 w 923365"/>
                <a:gd name="connsiteY8" fmla="*/ 690283 h 820271"/>
                <a:gd name="connsiteX9" fmla="*/ 608021 w 923365"/>
                <a:gd name="connsiteY9" fmla="*/ 760712 h 820271"/>
                <a:gd name="connsiteX10" fmla="*/ 623047 w 923365"/>
                <a:gd name="connsiteY10" fmla="*/ 797859 h 820271"/>
                <a:gd name="connsiteX11" fmla="*/ 757517 w 923365"/>
                <a:gd name="connsiteY11" fmla="*/ 770965 h 820271"/>
                <a:gd name="connsiteX12" fmla="*/ 900953 w 923365"/>
                <a:gd name="connsiteY12" fmla="*/ 519953 h 820271"/>
                <a:gd name="connsiteX13" fmla="*/ 891988 w 923365"/>
                <a:gd name="connsiteY13" fmla="*/ 125506 h 820271"/>
                <a:gd name="connsiteX14" fmla="*/ 784412 w 923365"/>
                <a:gd name="connsiteY14" fmla="*/ 8965 h 820271"/>
                <a:gd name="connsiteX15" fmla="*/ 658906 w 923365"/>
                <a:gd name="connsiteY15" fmla="*/ 71718 h 820271"/>
                <a:gd name="connsiteX16" fmla="*/ 560294 w 923365"/>
                <a:gd name="connsiteY16" fmla="*/ 277906 h 820271"/>
                <a:gd name="connsiteX17" fmla="*/ 398929 w 923365"/>
                <a:gd name="connsiteY17" fmla="*/ 277906 h 820271"/>
                <a:gd name="connsiteX0" fmla="*/ 470647 w 923365"/>
                <a:gd name="connsiteY0" fmla="*/ 277906 h 820271"/>
                <a:gd name="connsiteX1" fmla="*/ 319989 w 923365"/>
                <a:gd name="connsiteY1" fmla="*/ 184648 h 820271"/>
                <a:gd name="connsiteX2" fmla="*/ 255494 w 923365"/>
                <a:gd name="connsiteY2" fmla="*/ 44824 h 820271"/>
                <a:gd name="connsiteX3" fmla="*/ 121023 w 923365"/>
                <a:gd name="connsiteY3" fmla="*/ 26895 h 820271"/>
                <a:gd name="connsiteX4" fmla="*/ 13447 w 923365"/>
                <a:gd name="connsiteY4" fmla="*/ 116542 h 820271"/>
                <a:gd name="connsiteX5" fmla="*/ 40341 w 923365"/>
                <a:gd name="connsiteY5" fmla="*/ 537883 h 820271"/>
                <a:gd name="connsiteX6" fmla="*/ 201706 w 923365"/>
                <a:gd name="connsiteY6" fmla="*/ 779930 h 820271"/>
                <a:gd name="connsiteX7" fmla="*/ 381000 w 923365"/>
                <a:gd name="connsiteY7" fmla="*/ 779930 h 820271"/>
                <a:gd name="connsiteX8" fmla="*/ 464005 w 923365"/>
                <a:gd name="connsiteY8" fmla="*/ 760712 h 820271"/>
                <a:gd name="connsiteX9" fmla="*/ 608021 w 923365"/>
                <a:gd name="connsiteY9" fmla="*/ 760712 h 820271"/>
                <a:gd name="connsiteX10" fmla="*/ 623047 w 923365"/>
                <a:gd name="connsiteY10" fmla="*/ 797859 h 820271"/>
                <a:gd name="connsiteX11" fmla="*/ 757517 w 923365"/>
                <a:gd name="connsiteY11" fmla="*/ 770965 h 820271"/>
                <a:gd name="connsiteX12" fmla="*/ 900953 w 923365"/>
                <a:gd name="connsiteY12" fmla="*/ 519953 h 820271"/>
                <a:gd name="connsiteX13" fmla="*/ 891988 w 923365"/>
                <a:gd name="connsiteY13" fmla="*/ 125506 h 820271"/>
                <a:gd name="connsiteX14" fmla="*/ 784412 w 923365"/>
                <a:gd name="connsiteY14" fmla="*/ 8965 h 820271"/>
                <a:gd name="connsiteX15" fmla="*/ 658906 w 923365"/>
                <a:gd name="connsiteY15" fmla="*/ 71718 h 820271"/>
                <a:gd name="connsiteX16" fmla="*/ 560294 w 923365"/>
                <a:gd name="connsiteY16" fmla="*/ 277906 h 820271"/>
                <a:gd name="connsiteX17" fmla="*/ 398929 w 923365"/>
                <a:gd name="connsiteY17" fmla="*/ 277906 h 820271"/>
                <a:gd name="connsiteX0" fmla="*/ 470647 w 923365"/>
                <a:gd name="connsiteY0" fmla="*/ 277906 h 820271"/>
                <a:gd name="connsiteX1" fmla="*/ 319989 w 923365"/>
                <a:gd name="connsiteY1" fmla="*/ 184648 h 820271"/>
                <a:gd name="connsiteX2" fmla="*/ 255494 w 923365"/>
                <a:gd name="connsiteY2" fmla="*/ 44824 h 820271"/>
                <a:gd name="connsiteX3" fmla="*/ 121023 w 923365"/>
                <a:gd name="connsiteY3" fmla="*/ 26895 h 820271"/>
                <a:gd name="connsiteX4" fmla="*/ 13447 w 923365"/>
                <a:gd name="connsiteY4" fmla="*/ 116542 h 820271"/>
                <a:gd name="connsiteX5" fmla="*/ 40341 w 923365"/>
                <a:gd name="connsiteY5" fmla="*/ 537883 h 820271"/>
                <a:gd name="connsiteX6" fmla="*/ 201706 w 923365"/>
                <a:gd name="connsiteY6" fmla="*/ 779930 h 820271"/>
                <a:gd name="connsiteX7" fmla="*/ 381000 w 923365"/>
                <a:gd name="connsiteY7" fmla="*/ 779930 h 820271"/>
                <a:gd name="connsiteX8" fmla="*/ 464005 w 923365"/>
                <a:gd name="connsiteY8" fmla="*/ 760712 h 820271"/>
                <a:gd name="connsiteX9" fmla="*/ 536013 w 923365"/>
                <a:gd name="connsiteY9" fmla="*/ 760712 h 820271"/>
                <a:gd name="connsiteX10" fmla="*/ 623047 w 923365"/>
                <a:gd name="connsiteY10" fmla="*/ 797859 h 820271"/>
                <a:gd name="connsiteX11" fmla="*/ 757517 w 923365"/>
                <a:gd name="connsiteY11" fmla="*/ 770965 h 820271"/>
                <a:gd name="connsiteX12" fmla="*/ 900953 w 923365"/>
                <a:gd name="connsiteY12" fmla="*/ 519953 h 820271"/>
                <a:gd name="connsiteX13" fmla="*/ 891988 w 923365"/>
                <a:gd name="connsiteY13" fmla="*/ 125506 h 820271"/>
                <a:gd name="connsiteX14" fmla="*/ 784412 w 923365"/>
                <a:gd name="connsiteY14" fmla="*/ 8965 h 820271"/>
                <a:gd name="connsiteX15" fmla="*/ 658906 w 923365"/>
                <a:gd name="connsiteY15" fmla="*/ 71718 h 820271"/>
                <a:gd name="connsiteX16" fmla="*/ 560294 w 923365"/>
                <a:gd name="connsiteY16" fmla="*/ 277906 h 820271"/>
                <a:gd name="connsiteX17" fmla="*/ 398929 w 923365"/>
                <a:gd name="connsiteY17" fmla="*/ 277906 h 820271"/>
                <a:gd name="connsiteX0" fmla="*/ 470647 w 923365"/>
                <a:gd name="connsiteY0" fmla="*/ 277906 h 820271"/>
                <a:gd name="connsiteX1" fmla="*/ 319989 w 923365"/>
                <a:gd name="connsiteY1" fmla="*/ 184648 h 820271"/>
                <a:gd name="connsiteX2" fmla="*/ 247981 w 923365"/>
                <a:gd name="connsiteY2" fmla="*/ 112640 h 820271"/>
                <a:gd name="connsiteX3" fmla="*/ 121023 w 923365"/>
                <a:gd name="connsiteY3" fmla="*/ 26895 h 820271"/>
                <a:gd name="connsiteX4" fmla="*/ 13447 w 923365"/>
                <a:gd name="connsiteY4" fmla="*/ 116542 h 820271"/>
                <a:gd name="connsiteX5" fmla="*/ 40341 w 923365"/>
                <a:gd name="connsiteY5" fmla="*/ 537883 h 820271"/>
                <a:gd name="connsiteX6" fmla="*/ 201706 w 923365"/>
                <a:gd name="connsiteY6" fmla="*/ 779930 h 820271"/>
                <a:gd name="connsiteX7" fmla="*/ 381000 w 923365"/>
                <a:gd name="connsiteY7" fmla="*/ 779930 h 820271"/>
                <a:gd name="connsiteX8" fmla="*/ 464005 w 923365"/>
                <a:gd name="connsiteY8" fmla="*/ 760712 h 820271"/>
                <a:gd name="connsiteX9" fmla="*/ 536013 w 923365"/>
                <a:gd name="connsiteY9" fmla="*/ 760712 h 820271"/>
                <a:gd name="connsiteX10" fmla="*/ 623047 w 923365"/>
                <a:gd name="connsiteY10" fmla="*/ 797859 h 820271"/>
                <a:gd name="connsiteX11" fmla="*/ 757517 w 923365"/>
                <a:gd name="connsiteY11" fmla="*/ 770965 h 820271"/>
                <a:gd name="connsiteX12" fmla="*/ 900953 w 923365"/>
                <a:gd name="connsiteY12" fmla="*/ 519953 h 820271"/>
                <a:gd name="connsiteX13" fmla="*/ 891988 w 923365"/>
                <a:gd name="connsiteY13" fmla="*/ 125506 h 820271"/>
                <a:gd name="connsiteX14" fmla="*/ 784412 w 923365"/>
                <a:gd name="connsiteY14" fmla="*/ 8965 h 820271"/>
                <a:gd name="connsiteX15" fmla="*/ 658906 w 923365"/>
                <a:gd name="connsiteY15" fmla="*/ 71718 h 820271"/>
                <a:gd name="connsiteX16" fmla="*/ 560294 w 923365"/>
                <a:gd name="connsiteY16" fmla="*/ 277906 h 820271"/>
                <a:gd name="connsiteX17" fmla="*/ 398929 w 923365"/>
                <a:gd name="connsiteY17" fmla="*/ 277906 h 820271"/>
                <a:gd name="connsiteX0" fmla="*/ 470647 w 923365"/>
                <a:gd name="connsiteY0" fmla="*/ 277906 h 820271"/>
                <a:gd name="connsiteX1" fmla="*/ 319989 w 923365"/>
                <a:gd name="connsiteY1" fmla="*/ 184648 h 820271"/>
                <a:gd name="connsiteX2" fmla="*/ 247981 w 923365"/>
                <a:gd name="connsiteY2" fmla="*/ 40632 h 820271"/>
                <a:gd name="connsiteX3" fmla="*/ 121023 w 923365"/>
                <a:gd name="connsiteY3" fmla="*/ 26895 h 820271"/>
                <a:gd name="connsiteX4" fmla="*/ 13447 w 923365"/>
                <a:gd name="connsiteY4" fmla="*/ 116542 h 820271"/>
                <a:gd name="connsiteX5" fmla="*/ 40341 w 923365"/>
                <a:gd name="connsiteY5" fmla="*/ 537883 h 820271"/>
                <a:gd name="connsiteX6" fmla="*/ 201706 w 923365"/>
                <a:gd name="connsiteY6" fmla="*/ 779930 h 820271"/>
                <a:gd name="connsiteX7" fmla="*/ 381000 w 923365"/>
                <a:gd name="connsiteY7" fmla="*/ 779930 h 820271"/>
                <a:gd name="connsiteX8" fmla="*/ 464005 w 923365"/>
                <a:gd name="connsiteY8" fmla="*/ 760712 h 820271"/>
                <a:gd name="connsiteX9" fmla="*/ 536013 w 923365"/>
                <a:gd name="connsiteY9" fmla="*/ 760712 h 820271"/>
                <a:gd name="connsiteX10" fmla="*/ 623047 w 923365"/>
                <a:gd name="connsiteY10" fmla="*/ 797859 h 820271"/>
                <a:gd name="connsiteX11" fmla="*/ 757517 w 923365"/>
                <a:gd name="connsiteY11" fmla="*/ 770965 h 820271"/>
                <a:gd name="connsiteX12" fmla="*/ 900953 w 923365"/>
                <a:gd name="connsiteY12" fmla="*/ 519953 h 820271"/>
                <a:gd name="connsiteX13" fmla="*/ 891988 w 923365"/>
                <a:gd name="connsiteY13" fmla="*/ 125506 h 820271"/>
                <a:gd name="connsiteX14" fmla="*/ 784412 w 923365"/>
                <a:gd name="connsiteY14" fmla="*/ 8965 h 820271"/>
                <a:gd name="connsiteX15" fmla="*/ 658906 w 923365"/>
                <a:gd name="connsiteY15" fmla="*/ 71718 h 820271"/>
                <a:gd name="connsiteX16" fmla="*/ 560294 w 923365"/>
                <a:gd name="connsiteY16" fmla="*/ 277906 h 820271"/>
                <a:gd name="connsiteX17" fmla="*/ 398929 w 923365"/>
                <a:gd name="connsiteY17" fmla="*/ 277906 h 820271"/>
                <a:gd name="connsiteX0" fmla="*/ 470647 w 923365"/>
                <a:gd name="connsiteY0" fmla="*/ 277906 h 820271"/>
                <a:gd name="connsiteX1" fmla="*/ 319989 w 923365"/>
                <a:gd name="connsiteY1" fmla="*/ 184648 h 820271"/>
                <a:gd name="connsiteX2" fmla="*/ 247981 w 923365"/>
                <a:gd name="connsiteY2" fmla="*/ 40632 h 820271"/>
                <a:gd name="connsiteX3" fmla="*/ 121023 w 923365"/>
                <a:gd name="connsiteY3" fmla="*/ 26895 h 820271"/>
                <a:gd name="connsiteX4" fmla="*/ 13447 w 923365"/>
                <a:gd name="connsiteY4" fmla="*/ 116542 h 820271"/>
                <a:gd name="connsiteX5" fmla="*/ 40341 w 923365"/>
                <a:gd name="connsiteY5" fmla="*/ 537883 h 820271"/>
                <a:gd name="connsiteX6" fmla="*/ 201706 w 923365"/>
                <a:gd name="connsiteY6" fmla="*/ 779930 h 820271"/>
                <a:gd name="connsiteX7" fmla="*/ 381000 w 923365"/>
                <a:gd name="connsiteY7" fmla="*/ 779930 h 820271"/>
                <a:gd name="connsiteX8" fmla="*/ 464005 w 923365"/>
                <a:gd name="connsiteY8" fmla="*/ 760712 h 820271"/>
                <a:gd name="connsiteX9" fmla="*/ 536013 w 923365"/>
                <a:gd name="connsiteY9" fmla="*/ 760712 h 820271"/>
                <a:gd name="connsiteX10" fmla="*/ 623047 w 923365"/>
                <a:gd name="connsiteY10" fmla="*/ 797859 h 820271"/>
                <a:gd name="connsiteX11" fmla="*/ 757517 w 923365"/>
                <a:gd name="connsiteY11" fmla="*/ 770965 h 820271"/>
                <a:gd name="connsiteX12" fmla="*/ 900953 w 923365"/>
                <a:gd name="connsiteY12" fmla="*/ 519953 h 820271"/>
                <a:gd name="connsiteX13" fmla="*/ 891988 w 923365"/>
                <a:gd name="connsiteY13" fmla="*/ 125506 h 820271"/>
                <a:gd name="connsiteX14" fmla="*/ 784412 w 923365"/>
                <a:gd name="connsiteY14" fmla="*/ 8965 h 820271"/>
                <a:gd name="connsiteX15" fmla="*/ 658906 w 923365"/>
                <a:gd name="connsiteY15" fmla="*/ 71718 h 820271"/>
                <a:gd name="connsiteX16" fmla="*/ 560294 w 923365"/>
                <a:gd name="connsiteY16" fmla="*/ 277906 h 820271"/>
                <a:gd name="connsiteX17" fmla="*/ 398929 w 923365"/>
                <a:gd name="connsiteY17" fmla="*/ 277906 h 820271"/>
                <a:gd name="connsiteX18" fmla="*/ 470647 w 923365"/>
                <a:gd name="connsiteY18" fmla="*/ 277906 h 820271"/>
                <a:gd name="connsiteX0" fmla="*/ 504056 w 923365"/>
                <a:gd name="connsiteY0" fmla="*/ 288032 h 820271"/>
                <a:gd name="connsiteX1" fmla="*/ 319989 w 923365"/>
                <a:gd name="connsiteY1" fmla="*/ 184648 h 820271"/>
                <a:gd name="connsiteX2" fmla="*/ 247981 w 923365"/>
                <a:gd name="connsiteY2" fmla="*/ 40632 h 820271"/>
                <a:gd name="connsiteX3" fmla="*/ 121023 w 923365"/>
                <a:gd name="connsiteY3" fmla="*/ 26895 h 820271"/>
                <a:gd name="connsiteX4" fmla="*/ 13447 w 923365"/>
                <a:gd name="connsiteY4" fmla="*/ 116542 h 820271"/>
                <a:gd name="connsiteX5" fmla="*/ 40341 w 923365"/>
                <a:gd name="connsiteY5" fmla="*/ 537883 h 820271"/>
                <a:gd name="connsiteX6" fmla="*/ 201706 w 923365"/>
                <a:gd name="connsiteY6" fmla="*/ 779930 h 820271"/>
                <a:gd name="connsiteX7" fmla="*/ 381000 w 923365"/>
                <a:gd name="connsiteY7" fmla="*/ 779930 h 820271"/>
                <a:gd name="connsiteX8" fmla="*/ 464005 w 923365"/>
                <a:gd name="connsiteY8" fmla="*/ 760712 h 820271"/>
                <a:gd name="connsiteX9" fmla="*/ 536013 w 923365"/>
                <a:gd name="connsiteY9" fmla="*/ 760712 h 820271"/>
                <a:gd name="connsiteX10" fmla="*/ 623047 w 923365"/>
                <a:gd name="connsiteY10" fmla="*/ 797859 h 820271"/>
                <a:gd name="connsiteX11" fmla="*/ 757517 w 923365"/>
                <a:gd name="connsiteY11" fmla="*/ 770965 h 820271"/>
                <a:gd name="connsiteX12" fmla="*/ 900953 w 923365"/>
                <a:gd name="connsiteY12" fmla="*/ 519953 h 820271"/>
                <a:gd name="connsiteX13" fmla="*/ 891988 w 923365"/>
                <a:gd name="connsiteY13" fmla="*/ 125506 h 820271"/>
                <a:gd name="connsiteX14" fmla="*/ 784412 w 923365"/>
                <a:gd name="connsiteY14" fmla="*/ 8965 h 820271"/>
                <a:gd name="connsiteX15" fmla="*/ 658906 w 923365"/>
                <a:gd name="connsiteY15" fmla="*/ 71718 h 820271"/>
                <a:gd name="connsiteX16" fmla="*/ 560294 w 923365"/>
                <a:gd name="connsiteY16" fmla="*/ 277906 h 820271"/>
                <a:gd name="connsiteX17" fmla="*/ 398929 w 923365"/>
                <a:gd name="connsiteY17" fmla="*/ 277906 h 820271"/>
                <a:gd name="connsiteX18" fmla="*/ 504056 w 923365"/>
                <a:gd name="connsiteY18" fmla="*/ 288032 h 820271"/>
                <a:gd name="connsiteX0" fmla="*/ 504056 w 923365"/>
                <a:gd name="connsiteY0" fmla="*/ 288032 h 820271"/>
                <a:gd name="connsiteX1" fmla="*/ 319989 w 923365"/>
                <a:gd name="connsiteY1" fmla="*/ 184648 h 820271"/>
                <a:gd name="connsiteX2" fmla="*/ 247981 w 923365"/>
                <a:gd name="connsiteY2" fmla="*/ 40632 h 820271"/>
                <a:gd name="connsiteX3" fmla="*/ 121023 w 923365"/>
                <a:gd name="connsiteY3" fmla="*/ 26895 h 820271"/>
                <a:gd name="connsiteX4" fmla="*/ 13447 w 923365"/>
                <a:gd name="connsiteY4" fmla="*/ 116542 h 820271"/>
                <a:gd name="connsiteX5" fmla="*/ 40341 w 923365"/>
                <a:gd name="connsiteY5" fmla="*/ 537883 h 820271"/>
                <a:gd name="connsiteX6" fmla="*/ 201706 w 923365"/>
                <a:gd name="connsiteY6" fmla="*/ 779930 h 820271"/>
                <a:gd name="connsiteX7" fmla="*/ 381000 w 923365"/>
                <a:gd name="connsiteY7" fmla="*/ 779930 h 820271"/>
                <a:gd name="connsiteX8" fmla="*/ 464005 w 923365"/>
                <a:gd name="connsiteY8" fmla="*/ 760712 h 820271"/>
                <a:gd name="connsiteX9" fmla="*/ 536013 w 923365"/>
                <a:gd name="connsiteY9" fmla="*/ 760712 h 820271"/>
                <a:gd name="connsiteX10" fmla="*/ 623047 w 923365"/>
                <a:gd name="connsiteY10" fmla="*/ 797859 h 820271"/>
                <a:gd name="connsiteX11" fmla="*/ 757517 w 923365"/>
                <a:gd name="connsiteY11" fmla="*/ 770965 h 820271"/>
                <a:gd name="connsiteX12" fmla="*/ 900953 w 923365"/>
                <a:gd name="connsiteY12" fmla="*/ 519953 h 820271"/>
                <a:gd name="connsiteX13" fmla="*/ 891988 w 923365"/>
                <a:gd name="connsiteY13" fmla="*/ 125506 h 820271"/>
                <a:gd name="connsiteX14" fmla="*/ 784412 w 923365"/>
                <a:gd name="connsiteY14" fmla="*/ 8965 h 820271"/>
                <a:gd name="connsiteX15" fmla="*/ 658906 w 923365"/>
                <a:gd name="connsiteY15" fmla="*/ 71718 h 820271"/>
                <a:gd name="connsiteX16" fmla="*/ 560294 w 923365"/>
                <a:gd name="connsiteY16" fmla="*/ 277906 h 820271"/>
                <a:gd name="connsiteX17" fmla="*/ 398929 w 923365"/>
                <a:gd name="connsiteY17" fmla="*/ 277906 h 820271"/>
                <a:gd name="connsiteX18" fmla="*/ 504056 w 923365"/>
                <a:gd name="connsiteY18" fmla="*/ 288032 h 820271"/>
                <a:gd name="connsiteX0" fmla="*/ 398929 w 923365"/>
                <a:gd name="connsiteY0" fmla="*/ 277906 h 820271"/>
                <a:gd name="connsiteX1" fmla="*/ 319989 w 923365"/>
                <a:gd name="connsiteY1" fmla="*/ 184648 h 820271"/>
                <a:gd name="connsiteX2" fmla="*/ 247981 w 923365"/>
                <a:gd name="connsiteY2" fmla="*/ 40632 h 820271"/>
                <a:gd name="connsiteX3" fmla="*/ 121023 w 923365"/>
                <a:gd name="connsiteY3" fmla="*/ 26895 h 820271"/>
                <a:gd name="connsiteX4" fmla="*/ 13447 w 923365"/>
                <a:gd name="connsiteY4" fmla="*/ 116542 h 820271"/>
                <a:gd name="connsiteX5" fmla="*/ 40341 w 923365"/>
                <a:gd name="connsiteY5" fmla="*/ 537883 h 820271"/>
                <a:gd name="connsiteX6" fmla="*/ 201706 w 923365"/>
                <a:gd name="connsiteY6" fmla="*/ 779930 h 820271"/>
                <a:gd name="connsiteX7" fmla="*/ 381000 w 923365"/>
                <a:gd name="connsiteY7" fmla="*/ 779930 h 820271"/>
                <a:gd name="connsiteX8" fmla="*/ 464005 w 923365"/>
                <a:gd name="connsiteY8" fmla="*/ 760712 h 820271"/>
                <a:gd name="connsiteX9" fmla="*/ 536013 w 923365"/>
                <a:gd name="connsiteY9" fmla="*/ 760712 h 820271"/>
                <a:gd name="connsiteX10" fmla="*/ 623047 w 923365"/>
                <a:gd name="connsiteY10" fmla="*/ 797859 h 820271"/>
                <a:gd name="connsiteX11" fmla="*/ 757517 w 923365"/>
                <a:gd name="connsiteY11" fmla="*/ 770965 h 820271"/>
                <a:gd name="connsiteX12" fmla="*/ 900953 w 923365"/>
                <a:gd name="connsiteY12" fmla="*/ 519953 h 820271"/>
                <a:gd name="connsiteX13" fmla="*/ 891988 w 923365"/>
                <a:gd name="connsiteY13" fmla="*/ 125506 h 820271"/>
                <a:gd name="connsiteX14" fmla="*/ 784412 w 923365"/>
                <a:gd name="connsiteY14" fmla="*/ 8965 h 820271"/>
                <a:gd name="connsiteX15" fmla="*/ 658906 w 923365"/>
                <a:gd name="connsiteY15" fmla="*/ 71718 h 820271"/>
                <a:gd name="connsiteX16" fmla="*/ 560294 w 923365"/>
                <a:gd name="connsiteY16" fmla="*/ 277906 h 820271"/>
                <a:gd name="connsiteX17" fmla="*/ 398929 w 923365"/>
                <a:gd name="connsiteY17" fmla="*/ 277906 h 820271"/>
                <a:gd name="connsiteX0" fmla="*/ 398929 w 923365"/>
                <a:gd name="connsiteY0" fmla="*/ 277906 h 820271"/>
                <a:gd name="connsiteX1" fmla="*/ 319989 w 923365"/>
                <a:gd name="connsiteY1" fmla="*/ 184648 h 820271"/>
                <a:gd name="connsiteX2" fmla="*/ 216024 w 923365"/>
                <a:gd name="connsiteY2" fmla="*/ 72008 h 820271"/>
                <a:gd name="connsiteX3" fmla="*/ 121023 w 923365"/>
                <a:gd name="connsiteY3" fmla="*/ 26895 h 820271"/>
                <a:gd name="connsiteX4" fmla="*/ 13447 w 923365"/>
                <a:gd name="connsiteY4" fmla="*/ 116542 h 820271"/>
                <a:gd name="connsiteX5" fmla="*/ 40341 w 923365"/>
                <a:gd name="connsiteY5" fmla="*/ 537883 h 820271"/>
                <a:gd name="connsiteX6" fmla="*/ 201706 w 923365"/>
                <a:gd name="connsiteY6" fmla="*/ 779930 h 820271"/>
                <a:gd name="connsiteX7" fmla="*/ 381000 w 923365"/>
                <a:gd name="connsiteY7" fmla="*/ 779930 h 820271"/>
                <a:gd name="connsiteX8" fmla="*/ 464005 w 923365"/>
                <a:gd name="connsiteY8" fmla="*/ 760712 h 820271"/>
                <a:gd name="connsiteX9" fmla="*/ 536013 w 923365"/>
                <a:gd name="connsiteY9" fmla="*/ 760712 h 820271"/>
                <a:gd name="connsiteX10" fmla="*/ 623047 w 923365"/>
                <a:gd name="connsiteY10" fmla="*/ 797859 h 820271"/>
                <a:gd name="connsiteX11" fmla="*/ 757517 w 923365"/>
                <a:gd name="connsiteY11" fmla="*/ 770965 h 820271"/>
                <a:gd name="connsiteX12" fmla="*/ 900953 w 923365"/>
                <a:gd name="connsiteY12" fmla="*/ 519953 h 820271"/>
                <a:gd name="connsiteX13" fmla="*/ 891988 w 923365"/>
                <a:gd name="connsiteY13" fmla="*/ 125506 h 820271"/>
                <a:gd name="connsiteX14" fmla="*/ 784412 w 923365"/>
                <a:gd name="connsiteY14" fmla="*/ 8965 h 820271"/>
                <a:gd name="connsiteX15" fmla="*/ 658906 w 923365"/>
                <a:gd name="connsiteY15" fmla="*/ 71718 h 820271"/>
                <a:gd name="connsiteX16" fmla="*/ 560294 w 923365"/>
                <a:gd name="connsiteY16" fmla="*/ 277906 h 820271"/>
                <a:gd name="connsiteX17" fmla="*/ 398929 w 923365"/>
                <a:gd name="connsiteY17" fmla="*/ 277906 h 820271"/>
                <a:gd name="connsiteX0" fmla="*/ 390760 w 915196"/>
                <a:gd name="connsiteY0" fmla="*/ 285328 h 827693"/>
                <a:gd name="connsiteX1" fmla="*/ 311820 w 915196"/>
                <a:gd name="connsiteY1" fmla="*/ 192070 h 827693"/>
                <a:gd name="connsiteX2" fmla="*/ 207855 w 915196"/>
                <a:gd name="connsiteY2" fmla="*/ 79430 h 827693"/>
                <a:gd name="connsiteX3" fmla="*/ 63839 w 915196"/>
                <a:gd name="connsiteY3" fmla="*/ 7422 h 827693"/>
                <a:gd name="connsiteX4" fmla="*/ 5278 w 915196"/>
                <a:gd name="connsiteY4" fmla="*/ 123964 h 827693"/>
                <a:gd name="connsiteX5" fmla="*/ 32172 w 915196"/>
                <a:gd name="connsiteY5" fmla="*/ 545305 h 827693"/>
                <a:gd name="connsiteX6" fmla="*/ 193537 w 915196"/>
                <a:gd name="connsiteY6" fmla="*/ 787352 h 827693"/>
                <a:gd name="connsiteX7" fmla="*/ 372831 w 915196"/>
                <a:gd name="connsiteY7" fmla="*/ 787352 h 827693"/>
                <a:gd name="connsiteX8" fmla="*/ 455836 w 915196"/>
                <a:gd name="connsiteY8" fmla="*/ 768134 h 827693"/>
                <a:gd name="connsiteX9" fmla="*/ 527844 w 915196"/>
                <a:gd name="connsiteY9" fmla="*/ 768134 h 827693"/>
                <a:gd name="connsiteX10" fmla="*/ 614878 w 915196"/>
                <a:gd name="connsiteY10" fmla="*/ 805281 h 827693"/>
                <a:gd name="connsiteX11" fmla="*/ 749348 w 915196"/>
                <a:gd name="connsiteY11" fmla="*/ 778387 h 827693"/>
                <a:gd name="connsiteX12" fmla="*/ 892784 w 915196"/>
                <a:gd name="connsiteY12" fmla="*/ 527375 h 827693"/>
                <a:gd name="connsiteX13" fmla="*/ 883819 w 915196"/>
                <a:gd name="connsiteY13" fmla="*/ 132928 h 827693"/>
                <a:gd name="connsiteX14" fmla="*/ 776243 w 915196"/>
                <a:gd name="connsiteY14" fmla="*/ 16387 h 827693"/>
                <a:gd name="connsiteX15" fmla="*/ 650737 w 915196"/>
                <a:gd name="connsiteY15" fmla="*/ 79140 h 827693"/>
                <a:gd name="connsiteX16" fmla="*/ 552125 w 915196"/>
                <a:gd name="connsiteY16" fmla="*/ 285328 h 827693"/>
                <a:gd name="connsiteX17" fmla="*/ 390760 w 915196"/>
                <a:gd name="connsiteY17" fmla="*/ 285328 h 827693"/>
                <a:gd name="connsiteX0" fmla="*/ 390760 w 915196"/>
                <a:gd name="connsiteY0" fmla="*/ 285328 h 827693"/>
                <a:gd name="connsiteX1" fmla="*/ 311820 w 915196"/>
                <a:gd name="connsiteY1" fmla="*/ 192070 h 827693"/>
                <a:gd name="connsiteX2" fmla="*/ 207855 w 915196"/>
                <a:gd name="connsiteY2" fmla="*/ 79430 h 827693"/>
                <a:gd name="connsiteX3" fmla="*/ 63838 w 915196"/>
                <a:gd name="connsiteY3" fmla="*/ 7422 h 827693"/>
                <a:gd name="connsiteX4" fmla="*/ 5278 w 915196"/>
                <a:gd name="connsiteY4" fmla="*/ 123964 h 827693"/>
                <a:gd name="connsiteX5" fmla="*/ 32172 w 915196"/>
                <a:gd name="connsiteY5" fmla="*/ 545305 h 827693"/>
                <a:gd name="connsiteX6" fmla="*/ 193537 w 915196"/>
                <a:gd name="connsiteY6" fmla="*/ 787352 h 827693"/>
                <a:gd name="connsiteX7" fmla="*/ 372831 w 915196"/>
                <a:gd name="connsiteY7" fmla="*/ 787352 h 827693"/>
                <a:gd name="connsiteX8" fmla="*/ 455836 w 915196"/>
                <a:gd name="connsiteY8" fmla="*/ 768134 h 827693"/>
                <a:gd name="connsiteX9" fmla="*/ 527844 w 915196"/>
                <a:gd name="connsiteY9" fmla="*/ 768134 h 827693"/>
                <a:gd name="connsiteX10" fmla="*/ 614878 w 915196"/>
                <a:gd name="connsiteY10" fmla="*/ 805281 h 827693"/>
                <a:gd name="connsiteX11" fmla="*/ 749348 w 915196"/>
                <a:gd name="connsiteY11" fmla="*/ 778387 h 827693"/>
                <a:gd name="connsiteX12" fmla="*/ 892784 w 915196"/>
                <a:gd name="connsiteY12" fmla="*/ 527375 h 827693"/>
                <a:gd name="connsiteX13" fmla="*/ 883819 w 915196"/>
                <a:gd name="connsiteY13" fmla="*/ 132928 h 827693"/>
                <a:gd name="connsiteX14" fmla="*/ 776243 w 915196"/>
                <a:gd name="connsiteY14" fmla="*/ 16387 h 827693"/>
                <a:gd name="connsiteX15" fmla="*/ 650737 w 915196"/>
                <a:gd name="connsiteY15" fmla="*/ 79140 h 827693"/>
                <a:gd name="connsiteX16" fmla="*/ 552125 w 915196"/>
                <a:gd name="connsiteY16" fmla="*/ 285328 h 827693"/>
                <a:gd name="connsiteX17" fmla="*/ 390760 w 915196"/>
                <a:gd name="connsiteY17" fmla="*/ 285328 h 827693"/>
                <a:gd name="connsiteX0" fmla="*/ 390760 w 915196"/>
                <a:gd name="connsiteY0" fmla="*/ 308681 h 851046"/>
                <a:gd name="connsiteX1" fmla="*/ 311820 w 915196"/>
                <a:gd name="connsiteY1" fmla="*/ 215423 h 851046"/>
                <a:gd name="connsiteX2" fmla="*/ 207854 w 915196"/>
                <a:gd name="connsiteY2" fmla="*/ 30775 h 851046"/>
                <a:gd name="connsiteX3" fmla="*/ 63838 w 915196"/>
                <a:gd name="connsiteY3" fmla="*/ 30775 h 851046"/>
                <a:gd name="connsiteX4" fmla="*/ 5278 w 915196"/>
                <a:gd name="connsiteY4" fmla="*/ 147317 h 851046"/>
                <a:gd name="connsiteX5" fmla="*/ 32172 w 915196"/>
                <a:gd name="connsiteY5" fmla="*/ 568658 h 851046"/>
                <a:gd name="connsiteX6" fmla="*/ 193537 w 915196"/>
                <a:gd name="connsiteY6" fmla="*/ 810705 h 851046"/>
                <a:gd name="connsiteX7" fmla="*/ 372831 w 915196"/>
                <a:gd name="connsiteY7" fmla="*/ 810705 h 851046"/>
                <a:gd name="connsiteX8" fmla="*/ 455836 w 915196"/>
                <a:gd name="connsiteY8" fmla="*/ 791487 h 851046"/>
                <a:gd name="connsiteX9" fmla="*/ 527844 w 915196"/>
                <a:gd name="connsiteY9" fmla="*/ 791487 h 851046"/>
                <a:gd name="connsiteX10" fmla="*/ 614878 w 915196"/>
                <a:gd name="connsiteY10" fmla="*/ 828634 h 851046"/>
                <a:gd name="connsiteX11" fmla="*/ 749348 w 915196"/>
                <a:gd name="connsiteY11" fmla="*/ 801740 h 851046"/>
                <a:gd name="connsiteX12" fmla="*/ 892784 w 915196"/>
                <a:gd name="connsiteY12" fmla="*/ 550728 h 851046"/>
                <a:gd name="connsiteX13" fmla="*/ 883819 w 915196"/>
                <a:gd name="connsiteY13" fmla="*/ 156281 h 851046"/>
                <a:gd name="connsiteX14" fmla="*/ 776243 w 915196"/>
                <a:gd name="connsiteY14" fmla="*/ 39740 h 851046"/>
                <a:gd name="connsiteX15" fmla="*/ 650737 w 915196"/>
                <a:gd name="connsiteY15" fmla="*/ 102493 h 851046"/>
                <a:gd name="connsiteX16" fmla="*/ 552125 w 915196"/>
                <a:gd name="connsiteY16" fmla="*/ 308681 h 851046"/>
                <a:gd name="connsiteX17" fmla="*/ 390760 w 915196"/>
                <a:gd name="connsiteY17" fmla="*/ 308681 h 851046"/>
                <a:gd name="connsiteX0" fmla="*/ 390760 w 915196"/>
                <a:gd name="connsiteY0" fmla="*/ 308681 h 851046"/>
                <a:gd name="connsiteX1" fmla="*/ 311820 w 915196"/>
                <a:gd name="connsiteY1" fmla="*/ 215423 h 851046"/>
                <a:gd name="connsiteX2" fmla="*/ 207854 w 915196"/>
                <a:gd name="connsiteY2" fmla="*/ 30775 h 851046"/>
                <a:gd name="connsiteX3" fmla="*/ 63838 w 915196"/>
                <a:gd name="connsiteY3" fmla="*/ 30775 h 851046"/>
                <a:gd name="connsiteX4" fmla="*/ 5278 w 915196"/>
                <a:gd name="connsiteY4" fmla="*/ 147317 h 851046"/>
                <a:gd name="connsiteX5" fmla="*/ 32172 w 915196"/>
                <a:gd name="connsiteY5" fmla="*/ 568658 h 851046"/>
                <a:gd name="connsiteX6" fmla="*/ 193537 w 915196"/>
                <a:gd name="connsiteY6" fmla="*/ 810705 h 851046"/>
                <a:gd name="connsiteX7" fmla="*/ 372831 w 915196"/>
                <a:gd name="connsiteY7" fmla="*/ 810705 h 851046"/>
                <a:gd name="connsiteX8" fmla="*/ 455836 w 915196"/>
                <a:gd name="connsiteY8" fmla="*/ 791487 h 851046"/>
                <a:gd name="connsiteX9" fmla="*/ 527844 w 915196"/>
                <a:gd name="connsiteY9" fmla="*/ 791487 h 851046"/>
                <a:gd name="connsiteX10" fmla="*/ 614878 w 915196"/>
                <a:gd name="connsiteY10" fmla="*/ 828634 h 851046"/>
                <a:gd name="connsiteX11" fmla="*/ 749348 w 915196"/>
                <a:gd name="connsiteY11" fmla="*/ 801740 h 851046"/>
                <a:gd name="connsiteX12" fmla="*/ 892784 w 915196"/>
                <a:gd name="connsiteY12" fmla="*/ 550728 h 851046"/>
                <a:gd name="connsiteX13" fmla="*/ 883819 w 915196"/>
                <a:gd name="connsiteY13" fmla="*/ 156281 h 851046"/>
                <a:gd name="connsiteX14" fmla="*/ 776243 w 915196"/>
                <a:gd name="connsiteY14" fmla="*/ 39740 h 851046"/>
                <a:gd name="connsiteX15" fmla="*/ 650737 w 915196"/>
                <a:gd name="connsiteY15" fmla="*/ 102493 h 851046"/>
                <a:gd name="connsiteX16" fmla="*/ 567894 w 915196"/>
                <a:gd name="connsiteY16" fmla="*/ 318807 h 851046"/>
                <a:gd name="connsiteX17" fmla="*/ 390760 w 915196"/>
                <a:gd name="connsiteY17" fmla="*/ 308681 h 851046"/>
                <a:gd name="connsiteX0" fmla="*/ 390760 w 915196"/>
                <a:gd name="connsiteY0" fmla="*/ 308681 h 851046"/>
                <a:gd name="connsiteX1" fmla="*/ 311820 w 915196"/>
                <a:gd name="connsiteY1" fmla="*/ 215423 h 851046"/>
                <a:gd name="connsiteX2" fmla="*/ 207854 w 915196"/>
                <a:gd name="connsiteY2" fmla="*/ 30775 h 851046"/>
                <a:gd name="connsiteX3" fmla="*/ 63838 w 915196"/>
                <a:gd name="connsiteY3" fmla="*/ 30775 h 851046"/>
                <a:gd name="connsiteX4" fmla="*/ 5278 w 915196"/>
                <a:gd name="connsiteY4" fmla="*/ 147317 h 851046"/>
                <a:gd name="connsiteX5" fmla="*/ 32172 w 915196"/>
                <a:gd name="connsiteY5" fmla="*/ 568658 h 851046"/>
                <a:gd name="connsiteX6" fmla="*/ 193537 w 915196"/>
                <a:gd name="connsiteY6" fmla="*/ 810705 h 851046"/>
                <a:gd name="connsiteX7" fmla="*/ 372831 w 915196"/>
                <a:gd name="connsiteY7" fmla="*/ 810705 h 851046"/>
                <a:gd name="connsiteX8" fmla="*/ 455836 w 915196"/>
                <a:gd name="connsiteY8" fmla="*/ 791487 h 851046"/>
                <a:gd name="connsiteX9" fmla="*/ 527844 w 915196"/>
                <a:gd name="connsiteY9" fmla="*/ 791487 h 851046"/>
                <a:gd name="connsiteX10" fmla="*/ 614878 w 915196"/>
                <a:gd name="connsiteY10" fmla="*/ 828634 h 851046"/>
                <a:gd name="connsiteX11" fmla="*/ 749348 w 915196"/>
                <a:gd name="connsiteY11" fmla="*/ 801740 h 851046"/>
                <a:gd name="connsiteX12" fmla="*/ 892784 w 915196"/>
                <a:gd name="connsiteY12" fmla="*/ 550728 h 851046"/>
                <a:gd name="connsiteX13" fmla="*/ 883819 w 915196"/>
                <a:gd name="connsiteY13" fmla="*/ 156281 h 851046"/>
                <a:gd name="connsiteX14" fmla="*/ 776243 w 915196"/>
                <a:gd name="connsiteY14" fmla="*/ 39740 h 851046"/>
                <a:gd name="connsiteX15" fmla="*/ 650737 w 915196"/>
                <a:gd name="connsiteY15" fmla="*/ 102493 h 851046"/>
                <a:gd name="connsiteX16" fmla="*/ 567894 w 915196"/>
                <a:gd name="connsiteY16" fmla="*/ 288032 h 851046"/>
                <a:gd name="connsiteX17" fmla="*/ 390760 w 915196"/>
                <a:gd name="connsiteY17" fmla="*/ 308681 h 851046"/>
                <a:gd name="connsiteX0" fmla="*/ 423878 w 915196"/>
                <a:gd name="connsiteY0" fmla="*/ 288032 h 851046"/>
                <a:gd name="connsiteX1" fmla="*/ 311820 w 915196"/>
                <a:gd name="connsiteY1" fmla="*/ 215423 h 851046"/>
                <a:gd name="connsiteX2" fmla="*/ 207854 w 915196"/>
                <a:gd name="connsiteY2" fmla="*/ 30775 h 851046"/>
                <a:gd name="connsiteX3" fmla="*/ 63838 w 915196"/>
                <a:gd name="connsiteY3" fmla="*/ 30775 h 851046"/>
                <a:gd name="connsiteX4" fmla="*/ 5278 w 915196"/>
                <a:gd name="connsiteY4" fmla="*/ 147317 h 851046"/>
                <a:gd name="connsiteX5" fmla="*/ 32172 w 915196"/>
                <a:gd name="connsiteY5" fmla="*/ 568658 h 851046"/>
                <a:gd name="connsiteX6" fmla="*/ 193537 w 915196"/>
                <a:gd name="connsiteY6" fmla="*/ 810705 h 851046"/>
                <a:gd name="connsiteX7" fmla="*/ 372831 w 915196"/>
                <a:gd name="connsiteY7" fmla="*/ 810705 h 851046"/>
                <a:gd name="connsiteX8" fmla="*/ 455836 w 915196"/>
                <a:gd name="connsiteY8" fmla="*/ 791487 h 851046"/>
                <a:gd name="connsiteX9" fmla="*/ 527844 w 915196"/>
                <a:gd name="connsiteY9" fmla="*/ 791487 h 851046"/>
                <a:gd name="connsiteX10" fmla="*/ 614878 w 915196"/>
                <a:gd name="connsiteY10" fmla="*/ 828634 h 851046"/>
                <a:gd name="connsiteX11" fmla="*/ 749348 w 915196"/>
                <a:gd name="connsiteY11" fmla="*/ 801740 h 851046"/>
                <a:gd name="connsiteX12" fmla="*/ 892784 w 915196"/>
                <a:gd name="connsiteY12" fmla="*/ 550728 h 851046"/>
                <a:gd name="connsiteX13" fmla="*/ 883819 w 915196"/>
                <a:gd name="connsiteY13" fmla="*/ 156281 h 851046"/>
                <a:gd name="connsiteX14" fmla="*/ 776243 w 915196"/>
                <a:gd name="connsiteY14" fmla="*/ 39740 h 851046"/>
                <a:gd name="connsiteX15" fmla="*/ 650737 w 915196"/>
                <a:gd name="connsiteY15" fmla="*/ 102493 h 851046"/>
                <a:gd name="connsiteX16" fmla="*/ 567894 w 915196"/>
                <a:gd name="connsiteY16" fmla="*/ 288032 h 851046"/>
                <a:gd name="connsiteX17" fmla="*/ 423878 w 915196"/>
                <a:gd name="connsiteY17" fmla="*/ 288032 h 851046"/>
                <a:gd name="connsiteX0" fmla="*/ 351870 w 915196"/>
                <a:gd name="connsiteY0" fmla="*/ 288032 h 851046"/>
                <a:gd name="connsiteX1" fmla="*/ 311820 w 915196"/>
                <a:gd name="connsiteY1" fmla="*/ 215423 h 851046"/>
                <a:gd name="connsiteX2" fmla="*/ 207854 w 915196"/>
                <a:gd name="connsiteY2" fmla="*/ 30775 h 851046"/>
                <a:gd name="connsiteX3" fmla="*/ 63838 w 915196"/>
                <a:gd name="connsiteY3" fmla="*/ 30775 h 851046"/>
                <a:gd name="connsiteX4" fmla="*/ 5278 w 915196"/>
                <a:gd name="connsiteY4" fmla="*/ 147317 h 851046"/>
                <a:gd name="connsiteX5" fmla="*/ 32172 w 915196"/>
                <a:gd name="connsiteY5" fmla="*/ 568658 h 851046"/>
                <a:gd name="connsiteX6" fmla="*/ 193537 w 915196"/>
                <a:gd name="connsiteY6" fmla="*/ 810705 h 851046"/>
                <a:gd name="connsiteX7" fmla="*/ 372831 w 915196"/>
                <a:gd name="connsiteY7" fmla="*/ 810705 h 851046"/>
                <a:gd name="connsiteX8" fmla="*/ 455836 w 915196"/>
                <a:gd name="connsiteY8" fmla="*/ 791487 h 851046"/>
                <a:gd name="connsiteX9" fmla="*/ 527844 w 915196"/>
                <a:gd name="connsiteY9" fmla="*/ 791487 h 851046"/>
                <a:gd name="connsiteX10" fmla="*/ 614878 w 915196"/>
                <a:gd name="connsiteY10" fmla="*/ 828634 h 851046"/>
                <a:gd name="connsiteX11" fmla="*/ 749348 w 915196"/>
                <a:gd name="connsiteY11" fmla="*/ 801740 h 851046"/>
                <a:gd name="connsiteX12" fmla="*/ 892784 w 915196"/>
                <a:gd name="connsiteY12" fmla="*/ 550728 h 851046"/>
                <a:gd name="connsiteX13" fmla="*/ 883819 w 915196"/>
                <a:gd name="connsiteY13" fmla="*/ 156281 h 851046"/>
                <a:gd name="connsiteX14" fmla="*/ 776243 w 915196"/>
                <a:gd name="connsiteY14" fmla="*/ 39740 h 851046"/>
                <a:gd name="connsiteX15" fmla="*/ 650737 w 915196"/>
                <a:gd name="connsiteY15" fmla="*/ 102493 h 851046"/>
                <a:gd name="connsiteX16" fmla="*/ 567894 w 915196"/>
                <a:gd name="connsiteY16" fmla="*/ 288032 h 851046"/>
                <a:gd name="connsiteX17" fmla="*/ 351870 w 915196"/>
                <a:gd name="connsiteY17" fmla="*/ 288032 h 851046"/>
                <a:gd name="connsiteX0" fmla="*/ 423878 w 915196"/>
                <a:gd name="connsiteY0" fmla="*/ 288032 h 851046"/>
                <a:gd name="connsiteX1" fmla="*/ 311820 w 915196"/>
                <a:gd name="connsiteY1" fmla="*/ 215423 h 851046"/>
                <a:gd name="connsiteX2" fmla="*/ 207854 w 915196"/>
                <a:gd name="connsiteY2" fmla="*/ 30775 h 851046"/>
                <a:gd name="connsiteX3" fmla="*/ 63838 w 915196"/>
                <a:gd name="connsiteY3" fmla="*/ 30775 h 851046"/>
                <a:gd name="connsiteX4" fmla="*/ 5278 w 915196"/>
                <a:gd name="connsiteY4" fmla="*/ 147317 h 851046"/>
                <a:gd name="connsiteX5" fmla="*/ 32172 w 915196"/>
                <a:gd name="connsiteY5" fmla="*/ 568658 h 851046"/>
                <a:gd name="connsiteX6" fmla="*/ 193537 w 915196"/>
                <a:gd name="connsiteY6" fmla="*/ 810705 h 851046"/>
                <a:gd name="connsiteX7" fmla="*/ 372831 w 915196"/>
                <a:gd name="connsiteY7" fmla="*/ 810705 h 851046"/>
                <a:gd name="connsiteX8" fmla="*/ 455836 w 915196"/>
                <a:gd name="connsiteY8" fmla="*/ 791487 h 851046"/>
                <a:gd name="connsiteX9" fmla="*/ 527844 w 915196"/>
                <a:gd name="connsiteY9" fmla="*/ 791487 h 851046"/>
                <a:gd name="connsiteX10" fmla="*/ 614878 w 915196"/>
                <a:gd name="connsiteY10" fmla="*/ 828634 h 851046"/>
                <a:gd name="connsiteX11" fmla="*/ 749348 w 915196"/>
                <a:gd name="connsiteY11" fmla="*/ 801740 h 851046"/>
                <a:gd name="connsiteX12" fmla="*/ 892784 w 915196"/>
                <a:gd name="connsiteY12" fmla="*/ 550728 h 851046"/>
                <a:gd name="connsiteX13" fmla="*/ 883819 w 915196"/>
                <a:gd name="connsiteY13" fmla="*/ 156281 h 851046"/>
                <a:gd name="connsiteX14" fmla="*/ 776243 w 915196"/>
                <a:gd name="connsiteY14" fmla="*/ 39740 h 851046"/>
                <a:gd name="connsiteX15" fmla="*/ 650737 w 915196"/>
                <a:gd name="connsiteY15" fmla="*/ 102493 h 851046"/>
                <a:gd name="connsiteX16" fmla="*/ 567894 w 915196"/>
                <a:gd name="connsiteY16" fmla="*/ 288032 h 851046"/>
                <a:gd name="connsiteX17" fmla="*/ 423878 w 915196"/>
                <a:gd name="connsiteY17" fmla="*/ 288032 h 851046"/>
                <a:gd name="connsiteX0" fmla="*/ 423878 w 915196"/>
                <a:gd name="connsiteY0" fmla="*/ 288032 h 851046"/>
                <a:gd name="connsiteX1" fmla="*/ 311820 w 915196"/>
                <a:gd name="connsiteY1" fmla="*/ 215423 h 851046"/>
                <a:gd name="connsiteX2" fmla="*/ 207854 w 915196"/>
                <a:gd name="connsiteY2" fmla="*/ 30775 h 851046"/>
                <a:gd name="connsiteX3" fmla="*/ 63838 w 915196"/>
                <a:gd name="connsiteY3" fmla="*/ 30775 h 851046"/>
                <a:gd name="connsiteX4" fmla="*/ 5278 w 915196"/>
                <a:gd name="connsiteY4" fmla="*/ 147317 h 851046"/>
                <a:gd name="connsiteX5" fmla="*/ 32172 w 915196"/>
                <a:gd name="connsiteY5" fmla="*/ 568658 h 851046"/>
                <a:gd name="connsiteX6" fmla="*/ 193537 w 915196"/>
                <a:gd name="connsiteY6" fmla="*/ 810705 h 851046"/>
                <a:gd name="connsiteX7" fmla="*/ 372831 w 915196"/>
                <a:gd name="connsiteY7" fmla="*/ 810705 h 851046"/>
                <a:gd name="connsiteX8" fmla="*/ 455836 w 915196"/>
                <a:gd name="connsiteY8" fmla="*/ 791487 h 851046"/>
                <a:gd name="connsiteX9" fmla="*/ 527844 w 915196"/>
                <a:gd name="connsiteY9" fmla="*/ 791487 h 851046"/>
                <a:gd name="connsiteX10" fmla="*/ 614878 w 915196"/>
                <a:gd name="connsiteY10" fmla="*/ 828634 h 851046"/>
                <a:gd name="connsiteX11" fmla="*/ 749348 w 915196"/>
                <a:gd name="connsiteY11" fmla="*/ 801740 h 851046"/>
                <a:gd name="connsiteX12" fmla="*/ 892784 w 915196"/>
                <a:gd name="connsiteY12" fmla="*/ 550728 h 851046"/>
                <a:gd name="connsiteX13" fmla="*/ 883819 w 915196"/>
                <a:gd name="connsiteY13" fmla="*/ 156281 h 851046"/>
                <a:gd name="connsiteX14" fmla="*/ 776243 w 915196"/>
                <a:gd name="connsiteY14" fmla="*/ 39740 h 851046"/>
                <a:gd name="connsiteX15" fmla="*/ 650737 w 915196"/>
                <a:gd name="connsiteY15" fmla="*/ 102493 h 851046"/>
                <a:gd name="connsiteX16" fmla="*/ 567894 w 915196"/>
                <a:gd name="connsiteY16" fmla="*/ 288032 h 851046"/>
                <a:gd name="connsiteX17" fmla="*/ 423878 w 915196"/>
                <a:gd name="connsiteY17" fmla="*/ 288032 h 851046"/>
                <a:gd name="connsiteX0" fmla="*/ 423878 w 915196"/>
                <a:gd name="connsiteY0" fmla="*/ 288032 h 851046"/>
                <a:gd name="connsiteX1" fmla="*/ 311820 w 915196"/>
                <a:gd name="connsiteY1" fmla="*/ 215423 h 851046"/>
                <a:gd name="connsiteX2" fmla="*/ 207854 w 915196"/>
                <a:gd name="connsiteY2" fmla="*/ 30775 h 851046"/>
                <a:gd name="connsiteX3" fmla="*/ 63838 w 915196"/>
                <a:gd name="connsiteY3" fmla="*/ 30775 h 851046"/>
                <a:gd name="connsiteX4" fmla="*/ 5278 w 915196"/>
                <a:gd name="connsiteY4" fmla="*/ 147317 h 851046"/>
                <a:gd name="connsiteX5" fmla="*/ 32172 w 915196"/>
                <a:gd name="connsiteY5" fmla="*/ 568658 h 851046"/>
                <a:gd name="connsiteX6" fmla="*/ 193537 w 915196"/>
                <a:gd name="connsiteY6" fmla="*/ 810705 h 851046"/>
                <a:gd name="connsiteX7" fmla="*/ 372831 w 915196"/>
                <a:gd name="connsiteY7" fmla="*/ 810705 h 851046"/>
                <a:gd name="connsiteX8" fmla="*/ 455836 w 915196"/>
                <a:gd name="connsiteY8" fmla="*/ 791487 h 851046"/>
                <a:gd name="connsiteX9" fmla="*/ 527844 w 915196"/>
                <a:gd name="connsiteY9" fmla="*/ 791487 h 851046"/>
                <a:gd name="connsiteX10" fmla="*/ 614878 w 915196"/>
                <a:gd name="connsiteY10" fmla="*/ 828634 h 851046"/>
                <a:gd name="connsiteX11" fmla="*/ 749348 w 915196"/>
                <a:gd name="connsiteY11" fmla="*/ 801740 h 851046"/>
                <a:gd name="connsiteX12" fmla="*/ 892784 w 915196"/>
                <a:gd name="connsiteY12" fmla="*/ 550728 h 851046"/>
                <a:gd name="connsiteX13" fmla="*/ 883819 w 915196"/>
                <a:gd name="connsiteY13" fmla="*/ 156281 h 851046"/>
                <a:gd name="connsiteX14" fmla="*/ 776243 w 915196"/>
                <a:gd name="connsiteY14" fmla="*/ 39740 h 851046"/>
                <a:gd name="connsiteX15" fmla="*/ 650737 w 915196"/>
                <a:gd name="connsiteY15" fmla="*/ 102493 h 851046"/>
                <a:gd name="connsiteX16" fmla="*/ 567894 w 915196"/>
                <a:gd name="connsiteY16" fmla="*/ 288032 h 851046"/>
                <a:gd name="connsiteX17" fmla="*/ 423878 w 915196"/>
                <a:gd name="connsiteY17" fmla="*/ 288032 h 851046"/>
                <a:gd name="connsiteX0" fmla="*/ 423878 w 915196"/>
                <a:gd name="connsiteY0" fmla="*/ 288032 h 867299"/>
                <a:gd name="connsiteX1" fmla="*/ 311820 w 915196"/>
                <a:gd name="connsiteY1" fmla="*/ 215423 h 867299"/>
                <a:gd name="connsiteX2" fmla="*/ 207854 w 915196"/>
                <a:gd name="connsiteY2" fmla="*/ 30775 h 867299"/>
                <a:gd name="connsiteX3" fmla="*/ 63838 w 915196"/>
                <a:gd name="connsiteY3" fmla="*/ 30775 h 867299"/>
                <a:gd name="connsiteX4" fmla="*/ 5278 w 915196"/>
                <a:gd name="connsiteY4" fmla="*/ 147317 h 867299"/>
                <a:gd name="connsiteX5" fmla="*/ 32172 w 915196"/>
                <a:gd name="connsiteY5" fmla="*/ 568658 h 867299"/>
                <a:gd name="connsiteX6" fmla="*/ 193537 w 915196"/>
                <a:gd name="connsiteY6" fmla="*/ 810705 h 867299"/>
                <a:gd name="connsiteX7" fmla="*/ 351870 w 915196"/>
                <a:gd name="connsiteY7" fmla="*/ 864096 h 867299"/>
                <a:gd name="connsiteX8" fmla="*/ 455836 w 915196"/>
                <a:gd name="connsiteY8" fmla="*/ 791487 h 867299"/>
                <a:gd name="connsiteX9" fmla="*/ 527844 w 915196"/>
                <a:gd name="connsiteY9" fmla="*/ 791487 h 867299"/>
                <a:gd name="connsiteX10" fmla="*/ 614878 w 915196"/>
                <a:gd name="connsiteY10" fmla="*/ 828634 h 867299"/>
                <a:gd name="connsiteX11" fmla="*/ 749348 w 915196"/>
                <a:gd name="connsiteY11" fmla="*/ 801740 h 867299"/>
                <a:gd name="connsiteX12" fmla="*/ 892784 w 915196"/>
                <a:gd name="connsiteY12" fmla="*/ 550728 h 867299"/>
                <a:gd name="connsiteX13" fmla="*/ 883819 w 915196"/>
                <a:gd name="connsiteY13" fmla="*/ 156281 h 867299"/>
                <a:gd name="connsiteX14" fmla="*/ 776243 w 915196"/>
                <a:gd name="connsiteY14" fmla="*/ 39740 h 867299"/>
                <a:gd name="connsiteX15" fmla="*/ 650737 w 915196"/>
                <a:gd name="connsiteY15" fmla="*/ 102493 h 867299"/>
                <a:gd name="connsiteX16" fmla="*/ 567894 w 915196"/>
                <a:gd name="connsiteY16" fmla="*/ 288032 h 867299"/>
                <a:gd name="connsiteX17" fmla="*/ 423878 w 915196"/>
                <a:gd name="connsiteY17" fmla="*/ 288032 h 867299"/>
                <a:gd name="connsiteX0" fmla="*/ 423878 w 915196"/>
                <a:gd name="connsiteY0" fmla="*/ 288032 h 867299"/>
                <a:gd name="connsiteX1" fmla="*/ 311820 w 915196"/>
                <a:gd name="connsiteY1" fmla="*/ 215423 h 867299"/>
                <a:gd name="connsiteX2" fmla="*/ 207854 w 915196"/>
                <a:gd name="connsiteY2" fmla="*/ 30775 h 867299"/>
                <a:gd name="connsiteX3" fmla="*/ 63838 w 915196"/>
                <a:gd name="connsiteY3" fmla="*/ 30775 h 867299"/>
                <a:gd name="connsiteX4" fmla="*/ 5278 w 915196"/>
                <a:gd name="connsiteY4" fmla="*/ 147317 h 867299"/>
                <a:gd name="connsiteX5" fmla="*/ 32172 w 915196"/>
                <a:gd name="connsiteY5" fmla="*/ 568658 h 867299"/>
                <a:gd name="connsiteX6" fmla="*/ 193537 w 915196"/>
                <a:gd name="connsiteY6" fmla="*/ 810705 h 867299"/>
                <a:gd name="connsiteX7" fmla="*/ 351870 w 915196"/>
                <a:gd name="connsiteY7" fmla="*/ 864096 h 867299"/>
                <a:gd name="connsiteX8" fmla="*/ 527844 w 915196"/>
                <a:gd name="connsiteY8" fmla="*/ 791487 h 867299"/>
                <a:gd name="connsiteX9" fmla="*/ 614878 w 915196"/>
                <a:gd name="connsiteY9" fmla="*/ 828634 h 867299"/>
                <a:gd name="connsiteX10" fmla="*/ 749348 w 915196"/>
                <a:gd name="connsiteY10" fmla="*/ 801740 h 867299"/>
                <a:gd name="connsiteX11" fmla="*/ 892784 w 915196"/>
                <a:gd name="connsiteY11" fmla="*/ 550728 h 867299"/>
                <a:gd name="connsiteX12" fmla="*/ 883819 w 915196"/>
                <a:gd name="connsiteY12" fmla="*/ 156281 h 867299"/>
                <a:gd name="connsiteX13" fmla="*/ 776243 w 915196"/>
                <a:gd name="connsiteY13" fmla="*/ 39740 h 867299"/>
                <a:gd name="connsiteX14" fmla="*/ 650737 w 915196"/>
                <a:gd name="connsiteY14" fmla="*/ 102493 h 867299"/>
                <a:gd name="connsiteX15" fmla="*/ 567894 w 915196"/>
                <a:gd name="connsiteY15" fmla="*/ 288032 h 867299"/>
                <a:gd name="connsiteX16" fmla="*/ 423878 w 915196"/>
                <a:gd name="connsiteY16" fmla="*/ 288032 h 867299"/>
                <a:gd name="connsiteX0" fmla="*/ 423878 w 915196"/>
                <a:gd name="connsiteY0" fmla="*/ 288032 h 867199"/>
                <a:gd name="connsiteX1" fmla="*/ 311820 w 915196"/>
                <a:gd name="connsiteY1" fmla="*/ 215423 h 867199"/>
                <a:gd name="connsiteX2" fmla="*/ 207854 w 915196"/>
                <a:gd name="connsiteY2" fmla="*/ 30775 h 867199"/>
                <a:gd name="connsiteX3" fmla="*/ 63838 w 915196"/>
                <a:gd name="connsiteY3" fmla="*/ 30775 h 867199"/>
                <a:gd name="connsiteX4" fmla="*/ 5278 w 915196"/>
                <a:gd name="connsiteY4" fmla="*/ 147317 h 867199"/>
                <a:gd name="connsiteX5" fmla="*/ 32172 w 915196"/>
                <a:gd name="connsiteY5" fmla="*/ 568658 h 867199"/>
                <a:gd name="connsiteX6" fmla="*/ 193537 w 915196"/>
                <a:gd name="connsiteY6" fmla="*/ 810705 h 867199"/>
                <a:gd name="connsiteX7" fmla="*/ 351870 w 915196"/>
                <a:gd name="connsiteY7" fmla="*/ 864096 h 867199"/>
                <a:gd name="connsiteX8" fmla="*/ 495886 w 915196"/>
                <a:gd name="connsiteY8" fmla="*/ 792088 h 867199"/>
                <a:gd name="connsiteX9" fmla="*/ 614878 w 915196"/>
                <a:gd name="connsiteY9" fmla="*/ 828634 h 867199"/>
                <a:gd name="connsiteX10" fmla="*/ 749348 w 915196"/>
                <a:gd name="connsiteY10" fmla="*/ 801740 h 867199"/>
                <a:gd name="connsiteX11" fmla="*/ 892784 w 915196"/>
                <a:gd name="connsiteY11" fmla="*/ 550728 h 867199"/>
                <a:gd name="connsiteX12" fmla="*/ 883819 w 915196"/>
                <a:gd name="connsiteY12" fmla="*/ 156281 h 867199"/>
                <a:gd name="connsiteX13" fmla="*/ 776243 w 915196"/>
                <a:gd name="connsiteY13" fmla="*/ 39740 h 867199"/>
                <a:gd name="connsiteX14" fmla="*/ 650737 w 915196"/>
                <a:gd name="connsiteY14" fmla="*/ 102493 h 867199"/>
                <a:gd name="connsiteX15" fmla="*/ 567894 w 915196"/>
                <a:gd name="connsiteY15" fmla="*/ 288032 h 867199"/>
                <a:gd name="connsiteX16" fmla="*/ 423878 w 915196"/>
                <a:gd name="connsiteY16" fmla="*/ 288032 h 867199"/>
                <a:gd name="connsiteX0" fmla="*/ 423878 w 915196"/>
                <a:gd name="connsiteY0" fmla="*/ 288032 h 867199"/>
                <a:gd name="connsiteX1" fmla="*/ 311820 w 915196"/>
                <a:gd name="connsiteY1" fmla="*/ 215423 h 867199"/>
                <a:gd name="connsiteX2" fmla="*/ 207854 w 915196"/>
                <a:gd name="connsiteY2" fmla="*/ 30775 h 867199"/>
                <a:gd name="connsiteX3" fmla="*/ 63838 w 915196"/>
                <a:gd name="connsiteY3" fmla="*/ 30775 h 867199"/>
                <a:gd name="connsiteX4" fmla="*/ 5278 w 915196"/>
                <a:gd name="connsiteY4" fmla="*/ 147317 h 867199"/>
                <a:gd name="connsiteX5" fmla="*/ 32172 w 915196"/>
                <a:gd name="connsiteY5" fmla="*/ 568658 h 867199"/>
                <a:gd name="connsiteX6" fmla="*/ 193537 w 915196"/>
                <a:gd name="connsiteY6" fmla="*/ 810705 h 867199"/>
                <a:gd name="connsiteX7" fmla="*/ 351870 w 915196"/>
                <a:gd name="connsiteY7" fmla="*/ 864096 h 867199"/>
                <a:gd name="connsiteX8" fmla="*/ 495886 w 915196"/>
                <a:gd name="connsiteY8" fmla="*/ 792088 h 867199"/>
                <a:gd name="connsiteX9" fmla="*/ 639902 w 915196"/>
                <a:gd name="connsiteY9" fmla="*/ 864096 h 867199"/>
                <a:gd name="connsiteX10" fmla="*/ 749348 w 915196"/>
                <a:gd name="connsiteY10" fmla="*/ 801740 h 867199"/>
                <a:gd name="connsiteX11" fmla="*/ 892784 w 915196"/>
                <a:gd name="connsiteY11" fmla="*/ 550728 h 867199"/>
                <a:gd name="connsiteX12" fmla="*/ 883819 w 915196"/>
                <a:gd name="connsiteY12" fmla="*/ 156281 h 867199"/>
                <a:gd name="connsiteX13" fmla="*/ 776243 w 915196"/>
                <a:gd name="connsiteY13" fmla="*/ 39740 h 867199"/>
                <a:gd name="connsiteX14" fmla="*/ 650737 w 915196"/>
                <a:gd name="connsiteY14" fmla="*/ 102493 h 867199"/>
                <a:gd name="connsiteX15" fmla="*/ 567894 w 915196"/>
                <a:gd name="connsiteY15" fmla="*/ 288032 h 867199"/>
                <a:gd name="connsiteX16" fmla="*/ 423878 w 915196"/>
                <a:gd name="connsiteY16" fmla="*/ 288032 h 867199"/>
                <a:gd name="connsiteX0" fmla="*/ 423878 w 909434"/>
                <a:gd name="connsiteY0" fmla="*/ 288032 h 867199"/>
                <a:gd name="connsiteX1" fmla="*/ 311820 w 909434"/>
                <a:gd name="connsiteY1" fmla="*/ 215423 h 867199"/>
                <a:gd name="connsiteX2" fmla="*/ 207854 w 909434"/>
                <a:gd name="connsiteY2" fmla="*/ 30775 h 867199"/>
                <a:gd name="connsiteX3" fmla="*/ 63838 w 909434"/>
                <a:gd name="connsiteY3" fmla="*/ 30775 h 867199"/>
                <a:gd name="connsiteX4" fmla="*/ 5278 w 909434"/>
                <a:gd name="connsiteY4" fmla="*/ 147317 h 867199"/>
                <a:gd name="connsiteX5" fmla="*/ 32172 w 909434"/>
                <a:gd name="connsiteY5" fmla="*/ 568658 h 867199"/>
                <a:gd name="connsiteX6" fmla="*/ 193537 w 909434"/>
                <a:gd name="connsiteY6" fmla="*/ 810705 h 867199"/>
                <a:gd name="connsiteX7" fmla="*/ 351870 w 909434"/>
                <a:gd name="connsiteY7" fmla="*/ 864096 h 867199"/>
                <a:gd name="connsiteX8" fmla="*/ 495886 w 909434"/>
                <a:gd name="connsiteY8" fmla="*/ 792088 h 867199"/>
                <a:gd name="connsiteX9" fmla="*/ 639902 w 909434"/>
                <a:gd name="connsiteY9" fmla="*/ 864096 h 867199"/>
                <a:gd name="connsiteX10" fmla="*/ 783918 w 909434"/>
                <a:gd name="connsiteY10" fmla="*/ 792088 h 867199"/>
                <a:gd name="connsiteX11" fmla="*/ 892784 w 909434"/>
                <a:gd name="connsiteY11" fmla="*/ 550728 h 867199"/>
                <a:gd name="connsiteX12" fmla="*/ 883819 w 909434"/>
                <a:gd name="connsiteY12" fmla="*/ 156281 h 867199"/>
                <a:gd name="connsiteX13" fmla="*/ 776243 w 909434"/>
                <a:gd name="connsiteY13" fmla="*/ 39740 h 867199"/>
                <a:gd name="connsiteX14" fmla="*/ 650737 w 909434"/>
                <a:gd name="connsiteY14" fmla="*/ 102493 h 867199"/>
                <a:gd name="connsiteX15" fmla="*/ 567894 w 909434"/>
                <a:gd name="connsiteY15" fmla="*/ 288032 h 867199"/>
                <a:gd name="connsiteX16" fmla="*/ 423878 w 909434"/>
                <a:gd name="connsiteY16" fmla="*/ 288032 h 867199"/>
                <a:gd name="connsiteX0" fmla="*/ 495886 w 909434"/>
                <a:gd name="connsiteY0" fmla="*/ 288032 h 867199"/>
                <a:gd name="connsiteX1" fmla="*/ 311820 w 909434"/>
                <a:gd name="connsiteY1" fmla="*/ 215423 h 867199"/>
                <a:gd name="connsiteX2" fmla="*/ 207854 w 909434"/>
                <a:gd name="connsiteY2" fmla="*/ 30775 h 867199"/>
                <a:gd name="connsiteX3" fmla="*/ 63838 w 909434"/>
                <a:gd name="connsiteY3" fmla="*/ 30775 h 867199"/>
                <a:gd name="connsiteX4" fmla="*/ 5278 w 909434"/>
                <a:gd name="connsiteY4" fmla="*/ 147317 h 867199"/>
                <a:gd name="connsiteX5" fmla="*/ 32172 w 909434"/>
                <a:gd name="connsiteY5" fmla="*/ 568658 h 867199"/>
                <a:gd name="connsiteX6" fmla="*/ 193537 w 909434"/>
                <a:gd name="connsiteY6" fmla="*/ 810705 h 867199"/>
                <a:gd name="connsiteX7" fmla="*/ 351870 w 909434"/>
                <a:gd name="connsiteY7" fmla="*/ 864096 h 867199"/>
                <a:gd name="connsiteX8" fmla="*/ 495886 w 909434"/>
                <a:gd name="connsiteY8" fmla="*/ 792088 h 867199"/>
                <a:gd name="connsiteX9" fmla="*/ 639902 w 909434"/>
                <a:gd name="connsiteY9" fmla="*/ 864096 h 867199"/>
                <a:gd name="connsiteX10" fmla="*/ 783918 w 909434"/>
                <a:gd name="connsiteY10" fmla="*/ 792088 h 867199"/>
                <a:gd name="connsiteX11" fmla="*/ 892784 w 909434"/>
                <a:gd name="connsiteY11" fmla="*/ 550728 h 867199"/>
                <a:gd name="connsiteX12" fmla="*/ 883819 w 909434"/>
                <a:gd name="connsiteY12" fmla="*/ 156281 h 867199"/>
                <a:gd name="connsiteX13" fmla="*/ 776243 w 909434"/>
                <a:gd name="connsiteY13" fmla="*/ 39740 h 867199"/>
                <a:gd name="connsiteX14" fmla="*/ 650737 w 909434"/>
                <a:gd name="connsiteY14" fmla="*/ 102493 h 867199"/>
                <a:gd name="connsiteX15" fmla="*/ 567894 w 909434"/>
                <a:gd name="connsiteY15" fmla="*/ 288032 h 867199"/>
                <a:gd name="connsiteX16" fmla="*/ 495886 w 909434"/>
                <a:gd name="connsiteY16" fmla="*/ 288032 h 867199"/>
                <a:gd name="connsiteX0" fmla="*/ 495886 w 909434"/>
                <a:gd name="connsiteY0" fmla="*/ 288032 h 867199"/>
                <a:gd name="connsiteX1" fmla="*/ 311820 w 909434"/>
                <a:gd name="connsiteY1" fmla="*/ 215423 h 867199"/>
                <a:gd name="connsiteX2" fmla="*/ 207854 w 909434"/>
                <a:gd name="connsiteY2" fmla="*/ 30775 h 867199"/>
                <a:gd name="connsiteX3" fmla="*/ 63838 w 909434"/>
                <a:gd name="connsiteY3" fmla="*/ 30775 h 867199"/>
                <a:gd name="connsiteX4" fmla="*/ 5278 w 909434"/>
                <a:gd name="connsiteY4" fmla="*/ 147317 h 867199"/>
                <a:gd name="connsiteX5" fmla="*/ 32172 w 909434"/>
                <a:gd name="connsiteY5" fmla="*/ 568658 h 867199"/>
                <a:gd name="connsiteX6" fmla="*/ 193537 w 909434"/>
                <a:gd name="connsiteY6" fmla="*/ 810705 h 867199"/>
                <a:gd name="connsiteX7" fmla="*/ 351870 w 909434"/>
                <a:gd name="connsiteY7" fmla="*/ 864096 h 867199"/>
                <a:gd name="connsiteX8" fmla="*/ 495886 w 909434"/>
                <a:gd name="connsiteY8" fmla="*/ 792088 h 867199"/>
                <a:gd name="connsiteX9" fmla="*/ 639902 w 909434"/>
                <a:gd name="connsiteY9" fmla="*/ 864096 h 867199"/>
                <a:gd name="connsiteX10" fmla="*/ 783918 w 909434"/>
                <a:gd name="connsiteY10" fmla="*/ 792088 h 867199"/>
                <a:gd name="connsiteX11" fmla="*/ 892784 w 909434"/>
                <a:gd name="connsiteY11" fmla="*/ 550728 h 867199"/>
                <a:gd name="connsiteX12" fmla="*/ 883819 w 909434"/>
                <a:gd name="connsiteY12" fmla="*/ 156281 h 867199"/>
                <a:gd name="connsiteX13" fmla="*/ 776243 w 909434"/>
                <a:gd name="connsiteY13" fmla="*/ 39740 h 867199"/>
                <a:gd name="connsiteX14" fmla="*/ 650737 w 909434"/>
                <a:gd name="connsiteY14" fmla="*/ 102493 h 867199"/>
                <a:gd name="connsiteX15" fmla="*/ 567894 w 909434"/>
                <a:gd name="connsiteY15" fmla="*/ 216024 h 867199"/>
                <a:gd name="connsiteX16" fmla="*/ 495886 w 909434"/>
                <a:gd name="connsiteY16" fmla="*/ 288032 h 867199"/>
                <a:gd name="connsiteX0" fmla="*/ 423878 w 909434"/>
                <a:gd name="connsiteY0" fmla="*/ 288032 h 867199"/>
                <a:gd name="connsiteX1" fmla="*/ 311820 w 909434"/>
                <a:gd name="connsiteY1" fmla="*/ 215423 h 867199"/>
                <a:gd name="connsiteX2" fmla="*/ 207854 w 909434"/>
                <a:gd name="connsiteY2" fmla="*/ 30775 h 867199"/>
                <a:gd name="connsiteX3" fmla="*/ 63838 w 909434"/>
                <a:gd name="connsiteY3" fmla="*/ 30775 h 867199"/>
                <a:gd name="connsiteX4" fmla="*/ 5278 w 909434"/>
                <a:gd name="connsiteY4" fmla="*/ 147317 h 867199"/>
                <a:gd name="connsiteX5" fmla="*/ 32172 w 909434"/>
                <a:gd name="connsiteY5" fmla="*/ 568658 h 867199"/>
                <a:gd name="connsiteX6" fmla="*/ 193537 w 909434"/>
                <a:gd name="connsiteY6" fmla="*/ 810705 h 867199"/>
                <a:gd name="connsiteX7" fmla="*/ 351870 w 909434"/>
                <a:gd name="connsiteY7" fmla="*/ 864096 h 867199"/>
                <a:gd name="connsiteX8" fmla="*/ 495886 w 909434"/>
                <a:gd name="connsiteY8" fmla="*/ 792088 h 867199"/>
                <a:gd name="connsiteX9" fmla="*/ 639902 w 909434"/>
                <a:gd name="connsiteY9" fmla="*/ 864096 h 867199"/>
                <a:gd name="connsiteX10" fmla="*/ 783918 w 909434"/>
                <a:gd name="connsiteY10" fmla="*/ 792088 h 867199"/>
                <a:gd name="connsiteX11" fmla="*/ 892784 w 909434"/>
                <a:gd name="connsiteY11" fmla="*/ 550728 h 867199"/>
                <a:gd name="connsiteX12" fmla="*/ 883819 w 909434"/>
                <a:gd name="connsiteY12" fmla="*/ 156281 h 867199"/>
                <a:gd name="connsiteX13" fmla="*/ 776243 w 909434"/>
                <a:gd name="connsiteY13" fmla="*/ 39740 h 867199"/>
                <a:gd name="connsiteX14" fmla="*/ 650737 w 909434"/>
                <a:gd name="connsiteY14" fmla="*/ 102493 h 867199"/>
                <a:gd name="connsiteX15" fmla="*/ 567894 w 909434"/>
                <a:gd name="connsiteY15" fmla="*/ 216024 h 867199"/>
                <a:gd name="connsiteX16" fmla="*/ 423878 w 909434"/>
                <a:gd name="connsiteY16" fmla="*/ 288032 h 867199"/>
                <a:gd name="connsiteX0" fmla="*/ 495886 w 909434"/>
                <a:gd name="connsiteY0" fmla="*/ 288032 h 867199"/>
                <a:gd name="connsiteX1" fmla="*/ 311820 w 909434"/>
                <a:gd name="connsiteY1" fmla="*/ 215423 h 867199"/>
                <a:gd name="connsiteX2" fmla="*/ 207854 w 909434"/>
                <a:gd name="connsiteY2" fmla="*/ 30775 h 867199"/>
                <a:gd name="connsiteX3" fmla="*/ 63838 w 909434"/>
                <a:gd name="connsiteY3" fmla="*/ 30775 h 867199"/>
                <a:gd name="connsiteX4" fmla="*/ 5278 w 909434"/>
                <a:gd name="connsiteY4" fmla="*/ 147317 h 867199"/>
                <a:gd name="connsiteX5" fmla="*/ 32172 w 909434"/>
                <a:gd name="connsiteY5" fmla="*/ 568658 h 867199"/>
                <a:gd name="connsiteX6" fmla="*/ 193537 w 909434"/>
                <a:gd name="connsiteY6" fmla="*/ 810705 h 867199"/>
                <a:gd name="connsiteX7" fmla="*/ 351870 w 909434"/>
                <a:gd name="connsiteY7" fmla="*/ 864096 h 867199"/>
                <a:gd name="connsiteX8" fmla="*/ 495886 w 909434"/>
                <a:gd name="connsiteY8" fmla="*/ 792088 h 867199"/>
                <a:gd name="connsiteX9" fmla="*/ 639902 w 909434"/>
                <a:gd name="connsiteY9" fmla="*/ 864096 h 867199"/>
                <a:gd name="connsiteX10" fmla="*/ 783918 w 909434"/>
                <a:gd name="connsiteY10" fmla="*/ 792088 h 867199"/>
                <a:gd name="connsiteX11" fmla="*/ 892784 w 909434"/>
                <a:gd name="connsiteY11" fmla="*/ 550728 h 867199"/>
                <a:gd name="connsiteX12" fmla="*/ 883819 w 909434"/>
                <a:gd name="connsiteY12" fmla="*/ 156281 h 867199"/>
                <a:gd name="connsiteX13" fmla="*/ 776243 w 909434"/>
                <a:gd name="connsiteY13" fmla="*/ 39740 h 867199"/>
                <a:gd name="connsiteX14" fmla="*/ 650737 w 909434"/>
                <a:gd name="connsiteY14" fmla="*/ 102493 h 867199"/>
                <a:gd name="connsiteX15" fmla="*/ 567894 w 909434"/>
                <a:gd name="connsiteY15" fmla="*/ 216024 h 867199"/>
                <a:gd name="connsiteX16" fmla="*/ 495886 w 909434"/>
                <a:gd name="connsiteY16" fmla="*/ 288032 h 867199"/>
                <a:gd name="connsiteX0" fmla="*/ 423878 w 909434"/>
                <a:gd name="connsiteY0" fmla="*/ 288032 h 867199"/>
                <a:gd name="connsiteX1" fmla="*/ 311820 w 909434"/>
                <a:gd name="connsiteY1" fmla="*/ 215423 h 867199"/>
                <a:gd name="connsiteX2" fmla="*/ 207854 w 909434"/>
                <a:gd name="connsiteY2" fmla="*/ 30775 h 867199"/>
                <a:gd name="connsiteX3" fmla="*/ 63838 w 909434"/>
                <a:gd name="connsiteY3" fmla="*/ 30775 h 867199"/>
                <a:gd name="connsiteX4" fmla="*/ 5278 w 909434"/>
                <a:gd name="connsiteY4" fmla="*/ 147317 h 867199"/>
                <a:gd name="connsiteX5" fmla="*/ 32172 w 909434"/>
                <a:gd name="connsiteY5" fmla="*/ 568658 h 867199"/>
                <a:gd name="connsiteX6" fmla="*/ 193537 w 909434"/>
                <a:gd name="connsiteY6" fmla="*/ 810705 h 867199"/>
                <a:gd name="connsiteX7" fmla="*/ 351870 w 909434"/>
                <a:gd name="connsiteY7" fmla="*/ 864096 h 867199"/>
                <a:gd name="connsiteX8" fmla="*/ 495886 w 909434"/>
                <a:gd name="connsiteY8" fmla="*/ 792088 h 867199"/>
                <a:gd name="connsiteX9" fmla="*/ 639902 w 909434"/>
                <a:gd name="connsiteY9" fmla="*/ 864096 h 867199"/>
                <a:gd name="connsiteX10" fmla="*/ 783918 w 909434"/>
                <a:gd name="connsiteY10" fmla="*/ 792088 h 867199"/>
                <a:gd name="connsiteX11" fmla="*/ 892784 w 909434"/>
                <a:gd name="connsiteY11" fmla="*/ 550728 h 867199"/>
                <a:gd name="connsiteX12" fmla="*/ 883819 w 909434"/>
                <a:gd name="connsiteY12" fmla="*/ 156281 h 867199"/>
                <a:gd name="connsiteX13" fmla="*/ 776243 w 909434"/>
                <a:gd name="connsiteY13" fmla="*/ 39740 h 867199"/>
                <a:gd name="connsiteX14" fmla="*/ 650737 w 909434"/>
                <a:gd name="connsiteY14" fmla="*/ 102493 h 867199"/>
                <a:gd name="connsiteX15" fmla="*/ 567894 w 909434"/>
                <a:gd name="connsiteY15" fmla="*/ 216024 h 867199"/>
                <a:gd name="connsiteX16" fmla="*/ 423878 w 909434"/>
                <a:gd name="connsiteY16" fmla="*/ 288032 h 86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9434" h="867199">
                  <a:moveTo>
                    <a:pt x="423878" y="288032"/>
                  </a:moveTo>
                  <a:lnTo>
                    <a:pt x="311820" y="215423"/>
                  </a:lnTo>
                  <a:cubicBezTo>
                    <a:pt x="269141" y="174190"/>
                    <a:pt x="249184" y="61550"/>
                    <a:pt x="207854" y="30775"/>
                  </a:cubicBezTo>
                  <a:cubicBezTo>
                    <a:pt x="166524" y="0"/>
                    <a:pt x="97600" y="11351"/>
                    <a:pt x="63838" y="30775"/>
                  </a:cubicBezTo>
                  <a:cubicBezTo>
                    <a:pt x="30076" y="50199"/>
                    <a:pt x="10556" y="57670"/>
                    <a:pt x="5278" y="147317"/>
                  </a:cubicBezTo>
                  <a:cubicBezTo>
                    <a:pt x="0" y="236964"/>
                    <a:pt x="796" y="458093"/>
                    <a:pt x="32172" y="568658"/>
                  </a:cubicBezTo>
                  <a:cubicBezTo>
                    <a:pt x="63549" y="679223"/>
                    <a:pt x="140254" y="761465"/>
                    <a:pt x="193537" y="810705"/>
                  </a:cubicBezTo>
                  <a:cubicBezTo>
                    <a:pt x="246820" y="859945"/>
                    <a:pt x="301479" y="867199"/>
                    <a:pt x="351870" y="864096"/>
                  </a:cubicBezTo>
                  <a:cubicBezTo>
                    <a:pt x="402261" y="860993"/>
                    <a:pt x="447881" y="792088"/>
                    <a:pt x="495886" y="792088"/>
                  </a:cubicBezTo>
                  <a:cubicBezTo>
                    <a:pt x="543891" y="792088"/>
                    <a:pt x="591897" y="864096"/>
                    <a:pt x="639902" y="864096"/>
                  </a:cubicBezTo>
                  <a:cubicBezTo>
                    <a:pt x="687907" y="864096"/>
                    <a:pt x="741771" y="844316"/>
                    <a:pt x="783918" y="792088"/>
                  </a:cubicBezTo>
                  <a:cubicBezTo>
                    <a:pt x="826065" y="739860"/>
                    <a:pt x="876134" y="656696"/>
                    <a:pt x="892784" y="550728"/>
                  </a:cubicBezTo>
                  <a:cubicBezTo>
                    <a:pt x="909434" y="444760"/>
                    <a:pt x="903243" y="241446"/>
                    <a:pt x="883819" y="156281"/>
                  </a:cubicBezTo>
                  <a:cubicBezTo>
                    <a:pt x="864396" y="71116"/>
                    <a:pt x="815090" y="48705"/>
                    <a:pt x="776243" y="39740"/>
                  </a:cubicBezTo>
                  <a:cubicBezTo>
                    <a:pt x="737396" y="30775"/>
                    <a:pt x="685462" y="73112"/>
                    <a:pt x="650737" y="102493"/>
                  </a:cubicBezTo>
                  <a:cubicBezTo>
                    <a:pt x="616012" y="131874"/>
                    <a:pt x="605704" y="185101"/>
                    <a:pt x="567894" y="216024"/>
                  </a:cubicBezTo>
                  <a:cubicBezTo>
                    <a:pt x="530084" y="246947"/>
                    <a:pt x="482896" y="305214"/>
                    <a:pt x="423878" y="288032"/>
                  </a:cubicBezTo>
                  <a:close/>
                </a:path>
              </a:pathLst>
            </a:custGeom>
            <a:solidFill>
              <a:srgbClr val="FF0000"/>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フリーフォーム 13">
              <a:extLst>
                <a:ext uri="{FF2B5EF4-FFF2-40B4-BE49-F238E27FC236}">
                  <a16:creationId xmlns:a16="http://schemas.microsoft.com/office/drawing/2014/main" id="{80AE141B-1F0E-E542-9540-F95BA7FFE420}"/>
                </a:ext>
              </a:extLst>
            </p:cNvPr>
            <p:cNvSpPr/>
            <p:nvPr/>
          </p:nvSpPr>
          <p:spPr>
            <a:xfrm>
              <a:off x="2240064" y="4086379"/>
              <a:ext cx="899520" cy="541930"/>
            </a:xfrm>
            <a:custGeom>
              <a:avLst/>
              <a:gdLst>
                <a:gd name="connsiteX0" fmla="*/ 470647 w 923365"/>
                <a:gd name="connsiteY0" fmla="*/ 277906 h 820271"/>
                <a:gd name="connsiteX1" fmla="*/ 345141 w 923365"/>
                <a:gd name="connsiteY1" fmla="*/ 277906 h 820271"/>
                <a:gd name="connsiteX2" fmla="*/ 255494 w 923365"/>
                <a:gd name="connsiteY2" fmla="*/ 44824 h 820271"/>
                <a:gd name="connsiteX3" fmla="*/ 121023 w 923365"/>
                <a:gd name="connsiteY3" fmla="*/ 26895 h 820271"/>
                <a:gd name="connsiteX4" fmla="*/ 13447 w 923365"/>
                <a:gd name="connsiteY4" fmla="*/ 116542 h 820271"/>
                <a:gd name="connsiteX5" fmla="*/ 40341 w 923365"/>
                <a:gd name="connsiteY5" fmla="*/ 537883 h 820271"/>
                <a:gd name="connsiteX6" fmla="*/ 201706 w 923365"/>
                <a:gd name="connsiteY6" fmla="*/ 779930 h 820271"/>
                <a:gd name="connsiteX7" fmla="*/ 381000 w 923365"/>
                <a:gd name="connsiteY7" fmla="*/ 779930 h 820271"/>
                <a:gd name="connsiteX8" fmla="*/ 452717 w 923365"/>
                <a:gd name="connsiteY8" fmla="*/ 690283 h 820271"/>
                <a:gd name="connsiteX9" fmla="*/ 596153 w 923365"/>
                <a:gd name="connsiteY9" fmla="*/ 690283 h 820271"/>
                <a:gd name="connsiteX10" fmla="*/ 623047 w 923365"/>
                <a:gd name="connsiteY10" fmla="*/ 797859 h 820271"/>
                <a:gd name="connsiteX11" fmla="*/ 757517 w 923365"/>
                <a:gd name="connsiteY11" fmla="*/ 770965 h 820271"/>
                <a:gd name="connsiteX12" fmla="*/ 900953 w 923365"/>
                <a:gd name="connsiteY12" fmla="*/ 519953 h 820271"/>
                <a:gd name="connsiteX13" fmla="*/ 891988 w 923365"/>
                <a:gd name="connsiteY13" fmla="*/ 125506 h 820271"/>
                <a:gd name="connsiteX14" fmla="*/ 784412 w 923365"/>
                <a:gd name="connsiteY14" fmla="*/ 8965 h 820271"/>
                <a:gd name="connsiteX15" fmla="*/ 658906 w 923365"/>
                <a:gd name="connsiteY15" fmla="*/ 71718 h 820271"/>
                <a:gd name="connsiteX16" fmla="*/ 560294 w 923365"/>
                <a:gd name="connsiteY16" fmla="*/ 277906 h 820271"/>
                <a:gd name="connsiteX17" fmla="*/ 398929 w 923365"/>
                <a:gd name="connsiteY17" fmla="*/ 277906 h 820271"/>
                <a:gd name="connsiteX0" fmla="*/ 470647 w 923365"/>
                <a:gd name="connsiteY0" fmla="*/ 277906 h 820271"/>
                <a:gd name="connsiteX1" fmla="*/ 255494 w 923365"/>
                <a:gd name="connsiteY1" fmla="*/ 44824 h 820271"/>
                <a:gd name="connsiteX2" fmla="*/ 121023 w 923365"/>
                <a:gd name="connsiteY2" fmla="*/ 26895 h 820271"/>
                <a:gd name="connsiteX3" fmla="*/ 13447 w 923365"/>
                <a:gd name="connsiteY3" fmla="*/ 116542 h 820271"/>
                <a:gd name="connsiteX4" fmla="*/ 40341 w 923365"/>
                <a:gd name="connsiteY4" fmla="*/ 537883 h 820271"/>
                <a:gd name="connsiteX5" fmla="*/ 201706 w 923365"/>
                <a:gd name="connsiteY5" fmla="*/ 779930 h 820271"/>
                <a:gd name="connsiteX6" fmla="*/ 381000 w 923365"/>
                <a:gd name="connsiteY6" fmla="*/ 779930 h 820271"/>
                <a:gd name="connsiteX7" fmla="*/ 452717 w 923365"/>
                <a:gd name="connsiteY7" fmla="*/ 690283 h 820271"/>
                <a:gd name="connsiteX8" fmla="*/ 596153 w 923365"/>
                <a:gd name="connsiteY8" fmla="*/ 690283 h 820271"/>
                <a:gd name="connsiteX9" fmla="*/ 623047 w 923365"/>
                <a:gd name="connsiteY9" fmla="*/ 797859 h 820271"/>
                <a:gd name="connsiteX10" fmla="*/ 757517 w 923365"/>
                <a:gd name="connsiteY10" fmla="*/ 770965 h 820271"/>
                <a:gd name="connsiteX11" fmla="*/ 900953 w 923365"/>
                <a:gd name="connsiteY11" fmla="*/ 519953 h 820271"/>
                <a:gd name="connsiteX12" fmla="*/ 891988 w 923365"/>
                <a:gd name="connsiteY12" fmla="*/ 125506 h 820271"/>
                <a:gd name="connsiteX13" fmla="*/ 784412 w 923365"/>
                <a:gd name="connsiteY13" fmla="*/ 8965 h 820271"/>
                <a:gd name="connsiteX14" fmla="*/ 658906 w 923365"/>
                <a:gd name="connsiteY14" fmla="*/ 71718 h 820271"/>
                <a:gd name="connsiteX15" fmla="*/ 560294 w 923365"/>
                <a:gd name="connsiteY15" fmla="*/ 277906 h 820271"/>
                <a:gd name="connsiteX16" fmla="*/ 398929 w 923365"/>
                <a:gd name="connsiteY16" fmla="*/ 277906 h 820271"/>
                <a:gd name="connsiteX0" fmla="*/ 470647 w 923365"/>
                <a:gd name="connsiteY0" fmla="*/ 277906 h 820271"/>
                <a:gd name="connsiteX1" fmla="*/ 247981 w 923365"/>
                <a:gd name="connsiteY1" fmla="*/ 184648 h 820271"/>
                <a:gd name="connsiteX2" fmla="*/ 255494 w 923365"/>
                <a:gd name="connsiteY2" fmla="*/ 44824 h 820271"/>
                <a:gd name="connsiteX3" fmla="*/ 121023 w 923365"/>
                <a:gd name="connsiteY3" fmla="*/ 26895 h 820271"/>
                <a:gd name="connsiteX4" fmla="*/ 13447 w 923365"/>
                <a:gd name="connsiteY4" fmla="*/ 116542 h 820271"/>
                <a:gd name="connsiteX5" fmla="*/ 40341 w 923365"/>
                <a:gd name="connsiteY5" fmla="*/ 537883 h 820271"/>
                <a:gd name="connsiteX6" fmla="*/ 201706 w 923365"/>
                <a:gd name="connsiteY6" fmla="*/ 779930 h 820271"/>
                <a:gd name="connsiteX7" fmla="*/ 381000 w 923365"/>
                <a:gd name="connsiteY7" fmla="*/ 779930 h 820271"/>
                <a:gd name="connsiteX8" fmla="*/ 452717 w 923365"/>
                <a:gd name="connsiteY8" fmla="*/ 690283 h 820271"/>
                <a:gd name="connsiteX9" fmla="*/ 596153 w 923365"/>
                <a:gd name="connsiteY9" fmla="*/ 690283 h 820271"/>
                <a:gd name="connsiteX10" fmla="*/ 623047 w 923365"/>
                <a:gd name="connsiteY10" fmla="*/ 797859 h 820271"/>
                <a:gd name="connsiteX11" fmla="*/ 757517 w 923365"/>
                <a:gd name="connsiteY11" fmla="*/ 770965 h 820271"/>
                <a:gd name="connsiteX12" fmla="*/ 900953 w 923365"/>
                <a:gd name="connsiteY12" fmla="*/ 519953 h 820271"/>
                <a:gd name="connsiteX13" fmla="*/ 891988 w 923365"/>
                <a:gd name="connsiteY13" fmla="*/ 125506 h 820271"/>
                <a:gd name="connsiteX14" fmla="*/ 784412 w 923365"/>
                <a:gd name="connsiteY14" fmla="*/ 8965 h 820271"/>
                <a:gd name="connsiteX15" fmla="*/ 658906 w 923365"/>
                <a:gd name="connsiteY15" fmla="*/ 71718 h 820271"/>
                <a:gd name="connsiteX16" fmla="*/ 560294 w 923365"/>
                <a:gd name="connsiteY16" fmla="*/ 277906 h 820271"/>
                <a:gd name="connsiteX17" fmla="*/ 398929 w 923365"/>
                <a:gd name="connsiteY17" fmla="*/ 277906 h 820271"/>
                <a:gd name="connsiteX0" fmla="*/ 470647 w 923365"/>
                <a:gd name="connsiteY0" fmla="*/ 277906 h 820271"/>
                <a:gd name="connsiteX1" fmla="*/ 319989 w 923365"/>
                <a:gd name="connsiteY1" fmla="*/ 184648 h 820271"/>
                <a:gd name="connsiteX2" fmla="*/ 255494 w 923365"/>
                <a:gd name="connsiteY2" fmla="*/ 44824 h 820271"/>
                <a:gd name="connsiteX3" fmla="*/ 121023 w 923365"/>
                <a:gd name="connsiteY3" fmla="*/ 26895 h 820271"/>
                <a:gd name="connsiteX4" fmla="*/ 13447 w 923365"/>
                <a:gd name="connsiteY4" fmla="*/ 116542 h 820271"/>
                <a:gd name="connsiteX5" fmla="*/ 40341 w 923365"/>
                <a:gd name="connsiteY5" fmla="*/ 537883 h 820271"/>
                <a:gd name="connsiteX6" fmla="*/ 201706 w 923365"/>
                <a:gd name="connsiteY6" fmla="*/ 779930 h 820271"/>
                <a:gd name="connsiteX7" fmla="*/ 381000 w 923365"/>
                <a:gd name="connsiteY7" fmla="*/ 779930 h 820271"/>
                <a:gd name="connsiteX8" fmla="*/ 452717 w 923365"/>
                <a:gd name="connsiteY8" fmla="*/ 690283 h 820271"/>
                <a:gd name="connsiteX9" fmla="*/ 596153 w 923365"/>
                <a:gd name="connsiteY9" fmla="*/ 690283 h 820271"/>
                <a:gd name="connsiteX10" fmla="*/ 623047 w 923365"/>
                <a:gd name="connsiteY10" fmla="*/ 797859 h 820271"/>
                <a:gd name="connsiteX11" fmla="*/ 757517 w 923365"/>
                <a:gd name="connsiteY11" fmla="*/ 770965 h 820271"/>
                <a:gd name="connsiteX12" fmla="*/ 900953 w 923365"/>
                <a:gd name="connsiteY12" fmla="*/ 519953 h 820271"/>
                <a:gd name="connsiteX13" fmla="*/ 891988 w 923365"/>
                <a:gd name="connsiteY13" fmla="*/ 125506 h 820271"/>
                <a:gd name="connsiteX14" fmla="*/ 784412 w 923365"/>
                <a:gd name="connsiteY14" fmla="*/ 8965 h 820271"/>
                <a:gd name="connsiteX15" fmla="*/ 658906 w 923365"/>
                <a:gd name="connsiteY15" fmla="*/ 71718 h 820271"/>
                <a:gd name="connsiteX16" fmla="*/ 560294 w 923365"/>
                <a:gd name="connsiteY16" fmla="*/ 277906 h 820271"/>
                <a:gd name="connsiteX17" fmla="*/ 398929 w 923365"/>
                <a:gd name="connsiteY17" fmla="*/ 277906 h 820271"/>
                <a:gd name="connsiteX0" fmla="*/ 470647 w 923365"/>
                <a:gd name="connsiteY0" fmla="*/ 277906 h 820271"/>
                <a:gd name="connsiteX1" fmla="*/ 319989 w 923365"/>
                <a:gd name="connsiteY1" fmla="*/ 184648 h 820271"/>
                <a:gd name="connsiteX2" fmla="*/ 255494 w 923365"/>
                <a:gd name="connsiteY2" fmla="*/ 44824 h 820271"/>
                <a:gd name="connsiteX3" fmla="*/ 121023 w 923365"/>
                <a:gd name="connsiteY3" fmla="*/ 26895 h 820271"/>
                <a:gd name="connsiteX4" fmla="*/ 13447 w 923365"/>
                <a:gd name="connsiteY4" fmla="*/ 116542 h 820271"/>
                <a:gd name="connsiteX5" fmla="*/ 40341 w 923365"/>
                <a:gd name="connsiteY5" fmla="*/ 537883 h 820271"/>
                <a:gd name="connsiteX6" fmla="*/ 201706 w 923365"/>
                <a:gd name="connsiteY6" fmla="*/ 779930 h 820271"/>
                <a:gd name="connsiteX7" fmla="*/ 381000 w 923365"/>
                <a:gd name="connsiteY7" fmla="*/ 779930 h 820271"/>
                <a:gd name="connsiteX8" fmla="*/ 452717 w 923365"/>
                <a:gd name="connsiteY8" fmla="*/ 690283 h 820271"/>
                <a:gd name="connsiteX9" fmla="*/ 608021 w 923365"/>
                <a:gd name="connsiteY9" fmla="*/ 760712 h 820271"/>
                <a:gd name="connsiteX10" fmla="*/ 623047 w 923365"/>
                <a:gd name="connsiteY10" fmla="*/ 797859 h 820271"/>
                <a:gd name="connsiteX11" fmla="*/ 757517 w 923365"/>
                <a:gd name="connsiteY11" fmla="*/ 770965 h 820271"/>
                <a:gd name="connsiteX12" fmla="*/ 900953 w 923365"/>
                <a:gd name="connsiteY12" fmla="*/ 519953 h 820271"/>
                <a:gd name="connsiteX13" fmla="*/ 891988 w 923365"/>
                <a:gd name="connsiteY13" fmla="*/ 125506 h 820271"/>
                <a:gd name="connsiteX14" fmla="*/ 784412 w 923365"/>
                <a:gd name="connsiteY14" fmla="*/ 8965 h 820271"/>
                <a:gd name="connsiteX15" fmla="*/ 658906 w 923365"/>
                <a:gd name="connsiteY15" fmla="*/ 71718 h 820271"/>
                <a:gd name="connsiteX16" fmla="*/ 560294 w 923365"/>
                <a:gd name="connsiteY16" fmla="*/ 277906 h 820271"/>
                <a:gd name="connsiteX17" fmla="*/ 398929 w 923365"/>
                <a:gd name="connsiteY17" fmla="*/ 277906 h 820271"/>
                <a:gd name="connsiteX0" fmla="*/ 470647 w 923365"/>
                <a:gd name="connsiteY0" fmla="*/ 277906 h 820271"/>
                <a:gd name="connsiteX1" fmla="*/ 319989 w 923365"/>
                <a:gd name="connsiteY1" fmla="*/ 184648 h 820271"/>
                <a:gd name="connsiteX2" fmla="*/ 255494 w 923365"/>
                <a:gd name="connsiteY2" fmla="*/ 44824 h 820271"/>
                <a:gd name="connsiteX3" fmla="*/ 121023 w 923365"/>
                <a:gd name="connsiteY3" fmla="*/ 26895 h 820271"/>
                <a:gd name="connsiteX4" fmla="*/ 13447 w 923365"/>
                <a:gd name="connsiteY4" fmla="*/ 116542 h 820271"/>
                <a:gd name="connsiteX5" fmla="*/ 40341 w 923365"/>
                <a:gd name="connsiteY5" fmla="*/ 537883 h 820271"/>
                <a:gd name="connsiteX6" fmla="*/ 201706 w 923365"/>
                <a:gd name="connsiteY6" fmla="*/ 779930 h 820271"/>
                <a:gd name="connsiteX7" fmla="*/ 381000 w 923365"/>
                <a:gd name="connsiteY7" fmla="*/ 779930 h 820271"/>
                <a:gd name="connsiteX8" fmla="*/ 464005 w 923365"/>
                <a:gd name="connsiteY8" fmla="*/ 760712 h 820271"/>
                <a:gd name="connsiteX9" fmla="*/ 608021 w 923365"/>
                <a:gd name="connsiteY9" fmla="*/ 760712 h 820271"/>
                <a:gd name="connsiteX10" fmla="*/ 623047 w 923365"/>
                <a:gd name="connsiteY10" fmla="*/ 797859 h 820271"/>
                <a:gd name="connsiteX11" fmla="*/ 757517 w 923365"/>
                <a:gd name="connsiteY11" fmla="*/ 770965 h 820271"/>
                <a:gd name="connsiteX12" fmla="*/ 900953 w 923365"/>
                <a:gd name="connsiteY12" fmla="*/ 519953 h 820271"/>
                <a:gd name="connsiteX13" fmla="*/ 891988 w 923365"/>
                <a:gd name="connsiteY13" fmla="*/ 125506 h 820271"/>
                <a:gd name="connsiteX14" fmla="*/ 784412 w 923365"/>
                <a:gd name="connsiteY14" fmla="*/ 8965 h 820271"/>
                <a:gd name="connsiteX15" fmla="*/ 658906 w 923365"/>
                <a:gd name="connsiteY15" fmla="*/ 71718 h 820271"/>
                <a:gd name="connsiteX16" fmla="*/ 560294 w 923365"/>
                <a:gd name="connsiteY16" fmla="*/ 277906 h 820271"/>
                <a:gd name="connsiteX17" fmla="*/ 398929 w 923365"/>
                <a:gd name="connsiteY17" fmla="*/ 277906 h 820271"/>
                <a:gd name="connsiteX0" fmla="*/ 470647 w 923365"/>
                <a:gd name="connsiteY0" fmla="*/ 277906 h 820271"/>
                <a:gd name="connsiteX1" fmla="*/ 319989 w 923365"/>
                <a:gd name="connsiteY1" fmla="*/ 184648 h 820271"/>
                <a:gd name="connsiteX2" fmla="*/ 255494 w 923365"/>
                <a:gd name="connsiteY2" fmla="*/ 44824 h 820271"/>
                <a:gd name="connsiteX3" fmla="*/ 121023 w 923365"/>
                <a:gd name="connsiteY3" fmla="*/ 26895 h 820271"/>
                <a:gd name="connsiteX4" fmla="*/ 13447 w 923365"/>
                <a:gd name="connsiteY4" fmla="*/ 116542 h 820271"/>
                <a:gd name="connsiteX5" fmla="*/ 40341 w 923365"/>
                <a:gd name="connsiteY5" fmla="*/ 537883 h 820271"/>
                <a:gd name="connsiteX6" fmla="*/ 201706 w 923365"/>
                <a:gd name="connsiteY6" fmla="*/ 779930 h 820271"/>
                <a:gd name="connsiteX7" fmla="*/ 381000 w 923365"/>
                <a:gd name="connsiteY7" fmla="*/ 779930 h 820271"/>
                <a:gd name="connsiteX8" fmla="*/ 464005 w 923365"/>
                <a:gd name="connsiteY8" fmla="*/ 760712 h 820271"/>
                <a:gd name="connsiteX9" fmla="*/ 536013 w 923365"/>
                <a:gd name="connsiteY9" fmla="*/ 760712 h 820271"/>
                <a:gd name="connsiteX10" fmla="*/ 623047 w 923365"/>
                <a:gd name="connsiteY10" fmla="*/ 797859 h 820271"/>
                <a:gd name="connsiteX11" fmla="*/ 757517 w 923365"/>
                <a:gd name="connsiteY11" fmla="*/ 770965 h 820271"/>
                <a:gd name="connsiteX12" fmla="*/ 900953 w 923365"/>
                <a:gd name="connsiteY12" fmla="*/ 519953 h 820271"/>
                <a:gd name="connsiteX13" fmla="*/ 891988 w 923365"/>
                <a:gd name="connsiteY13" fmla="*/ 125506 h 820271"/>
                <a:gd name="connsiteX14" fmla="*/ 784412 w 923365"/>
                <a:gd name="connsiteY14" fmla="*/ 8965 h 820271"/>
                <a:gd name="connsiteX15" fmla="*/ 658906 w 923365"/>
                <a:gd name="connsiteY15" fmla="*/ 71718 h 820271"/>
                <a:gd name="connsiteX16" fmla="*/ 560294 w 923365"/>
                <a:gd name="connsiteY16" fmla="*/ 277906 h 820271"/>
                <a:gd name="connsiteX17" fmla="*/ 398929 w 923365"/>
                <a:gd name="connsiteY17" fmla="*/ 277906 h 820271"/>
                <a:gd name="connsiteX0" fmla="*/ 470647 w 923365"/>
                <a:gd name="connsiteY0" fmla="*/ 277906 h 820271"/>
                <a:gd name="connsiteX1" fmla="*/ 319989 w 923365"/>
                <a:gd name="connsiteY1" fmla="*/ 184648 h 820271"/>
                <a:gd name="connsiteX2" fmla="*/ 247981 w 923365"/>
                <a:gd name="connsiteY2" fmla="*/ 112640 h 820271"/>
                <a:gd name="connsiteX3" fmla="*/ 121023 w 923365"/>
                <a:gd name="connsiteY3" fmla="*/ 26895 h 820271"/>
                <a:gd name="connsiteX4" fmla="*/ 13447 w 923365"/>
                <a:gd name="connsiteY4" fmla="*/ 116542 h 820271"/>
                <a:gd name="connsiteX5" fmla="*/ 40341 w 923365"/>
                <a:gd name="connsiteY5" fmla="*/ 537883 h 820271"/>
                <a:gd name="connsiteX6" fmla="*/ 201706 w 923365"/>
                <a:gd name="connsiteY6" fmla="*/ 779930 h 820271"/>
                <a:gd name="connsiteX7" fmla="*/ 381000 w 923365"/>
                <a:gd name="connsiteY7" fmla="*/ 779930 h 820271"/>
                <a:gd name="connsiteX8" fmla="*/ 464005 w 923365"/>
                <a:gd name="connsiteY8" fmla="*/ 760712 h 820271"/>
                <a:gd name="connsiteX9" fmla="*/ 536013 w 923365"/>
                <a:gd name="connsiteY9" fmla="*/ 760712 h 820271"/>
                <a:gd name="connsiteX10" fmla="*/ 623047 w 923365"/>
                <a:gd name="connsiteY10" fmla="*/ 797859 h 820271"/>
                <a:gd name="connsiteX11" fmla="*/ 757517 w 923365"/>
                <a:gd name="connsiteY11" fmla="*/ 770965 h 820271"/>
                <a:gd name="connsiteX12" fmla="*/ 900953 w 923365"/>
                <a:gd name="connsiteY12" fmla="*/ 519953 h 820271"/>
                <a:gd name="connsiteX13" fmla="*/ 891988 w 923365"/>
                <a:gd name="connsiteY13" fmla="*/ 125506 h 820271"/>
                <a:gd name="connsiteX14" fmla="*/ 784412 w 923365"/>
                <a:gd name="connsiteY14" fmla="*/ 8965 h 820271"/>
                <a:gd name="connsiteX15" fmla="*/ 658906 w 923365"/>
                <a:gd name="connsiteY15" fmla="*/ 71718 h 820271"/>
                <a:gd name="connsiteX16" fmla="*/ 560294 w 923365"/>
                <a:gd name="connsiteY16" fmla="*/ 277906 h 820271"/>
                <a:gd name="connsiteX17" fmla="*/ 398929 w 923365"/>
                <a:gd name="connsiteY17" fmla="*/ 277906 h 820271"/>
                <a:gd name="connsiteX0" fmla="*/ 470647 w 923365"/>
                <a:gd name="connsiteY0" fmla="*/ 277906 h 820271"/>
                <a:gd name="connsiteX1" fmla="*/ 319989 w 923365"/>
                <a:gd name="connsiteY1" fmla="*/ 184648 h 820271"/>
                <a:gd name="connsiteX2" fmla="*/ 247981 w 923365"/>
                <a:gd name="connsiteY2" fmla="*/ 40632 h 820271"/>
                <a:gd name="connsiteX3" fmla="*/ 121023 w 923365"/>
                <a:gd name="connsiteY3" fmla="*/ 26895 h 820271"/>
                <a:gd name="connsiteX4" fmla="*/ 13447 w 923365"/>
                <a:gd name="connsiteY4" fmla="*/ 116542 h 820271"/>
                <a:gd name="connsiteX5" fmla="*/ 40341 w 923365"/>
                <a:gd name="connsiteY5" fmla="*/ 537883 h 820271"/>
                <a:gd name="connsiteX6" fmla="*/ 201706 w 923365"/>
                <a:gd name="connsiteY6" fmla="*/ 779930 h 820271"/>
                <a:gd name="connsiteX7" fmla="*/ 381000 w 923365"/>
                <a:gd name="connsiteY7" fmla="*/ 779930 h 820271"/>
                <a:gd name="connsiteX8" fmla="*/ 464005 w 923365"/>
                <a:gd name="connsiteY8" fmla="*/ 760712 h 820271"/>
                <a:gd name="connsiteX9" fmla="*/ 536013 w 923365"/>
                <a:gd name="connsiteY9" fmla="*/ 760712 h 820271"/>
                <a:gd name="connsiteX10" fmla="*/ 623047 w 923365"/>
                <a:gd name="connsiteY10" fmla="*/ 797859 h 820271"/>
                <a:gd name="connsiteX11" fmla="*/ 757517 w 923365"/>
                <a:gd name="connsiteY11" fmla="*/ 770965 h 820271"/>
                <a:gd name="connsiteX12" fmla="*/ 900953 w 923365"/>
                <a:gd name="connsiteY12" fmla="*/ 519953 h 820271"/>
                <a:gd name="connsiteX13" fmla="*/ 891988 w 923365"/>
                <a:gd name="connsiteY13" fmla="*/ 125506 h 820271"/>
                <a:gd name="connsiteX14" fmla="*/ 784412 w 923365"/>
                <a:gd name="connsiteY14" fmla="*/ 8965 h 820271"/>
                <a:gd name="connsiteX15" fmla="*/ 658906 w 923365"/>
                <a:gd name="connsiteY15" fmla="*/ 71718 h 820271"/>
                <a:gd name="connsiteX16" fmla="*/ 560294 w 923365"/>
                <a:gd name="connsiteY16" fmla="*/ 277906 h 820271"/>
                <a:gd name="connsiteX17" fmla="*/ 398929 w 923365"/>
                <a:gd name="connsiteY17" fmla="*/ 277906 h 820271"/>
                <a:gd name="connsiteX0" fmla="*/ 470647 w 923365"/>
                <a:gd name="connsiteY0" fmla="*/ 277906 h 820271"/>
                <a:gd name="connsiteX1" fmla="*/ 319989 w 923365"/>
                <a:gd name="connsiteY1" fmla="*/ 184648 h 820271"/>
                <a:gd name="connsiteX2" fmla="*/ 247981 w 923365"/>
                <a:gd name="connsiteY2" fmla="*/ 40632 h 820271"/>
                <a:gd name="connsiteX3" fmla="*/ 121023 w 923365"/>
                <a:gd name="connsiteY3" fmla="*/ 26895 h 820271"/>
                <a:gd name="connsiteX4" fmla="*/ 13447 w 923365"/>
                <a:gd name="connsiteY4" fmla="*/ 116542 h 820271"/>
                <a:gd name="connsiteX5" fmla="*/ 40341 w 923365"/>
                <a:gd name="connsiteY5" fmla="*/ 537883 h 820271"/>
                <a:gd name="connsiteX6" fmla="*/ 201706 w 923365"/>
                <a:gd name="connsiteY6" fmla="*/ 779930 h 820271"/>
                <a:gd name="connsiteX7" fmla="*/ 381000 w 923365"/>
                <a:gd name="connsiteY7" fmla="*/ 779930 h 820271"/>
                <a:gd name="connsiteX8" fmla="*/ 464005 w 923365"/>
                <a:gd name="connsiteY8" fmla="*/ 760712 h 820271"/>
                <a:gd name="connsiteX9" fmla="*/ 536013 w 923365"/>
                <a:gd name="connsiteY9" fmla="*/ 760712 h 820271"/>
                <a:gd name="connsiteX10" fmla="*/ 623047 w 923365"/>
                <a:gd name="connsiteY10" fmla="*/ 797859 h 820271"/>
                <a:gd name="connsiteX11" fmla="*/ 757517 w 923365"/>
                <a:gd name="connsiteY11" fmla="*/ 770965 h 820271"/>
                <a:gd name="connsiteX12" fmla="*/ 900953 w 923365"/>
                <a:gd name="connsiteY12" fmla="*/ 519953 h 820271"/>
                <a:gd name="connsiteX13" fmla="*/ 891988 w 923365"/>
                <a:gd name="connsiteY13" fmla="*/ 125506 h 820271"/>
                <a:gd name="connsiteX14" fmla="*/ 784412 w 923365"/>
                <a:gd name="connsiteY14" fmla="*/ 8965 h 820271"/>
                <a:gd name="connsiteX15" fmla="*/ 658906 w 923365"/>
                <a:gd name="connsiteY15" fmla="*/ 71718 h 820271"/>
                <a:gd name="connsiteX16" fmla="*/ 560294 w 923365"/>
                <a:gd name="connsiteY16" fmla="*/ 277906 h 820271"/>
                <a:gd name="connsiteX17" fmla="*/ 398929 w 923365"/>
                <a:gd name="connsiteY17" fmla="*/ 277906 h 820271"/>
                <a:gd name="connsiteX18" fmla="*/ 470647 w 923365"/>
                <a:gd name="connsiteY18" fmla="*/ 277906 h 820271"/>
                <a:gd name="connsiteX0" fmla="*/ 504056 w 923365"/>
                <a:gd name="connsiteY0" fmla="*/ 288032 h 820271"/>
                <a:gd name="connsiteX1" fmla="*/ 319989 w 923365"/>
                <a:gd name="connsiteY1" fmla="*/ 184648 h 820271"/>
                <a:gd name="connsiteX2" fmla="*/ 247981 w 923365"/>
                <a:gd name="connsiteY2" fmla="*/ 40632 h 820271"/>
                <a:gd name="connsiteX3" fmla="*/ 121023 w 923365"/>
                <a:gd name="connsiteY3" fmla="*/ 26895 h 820271"/>
                <a:gd name="connsiteX4" fmla="*/ 13447 w 923365"/>
                <a:gd name="connsiteY4" fmla="*/ 116542 h 820271"/>
                <a:gd name="connsiteX5" fmla="*/ 40341 w 923365"/>
                <a:gd name="connsiteY5" fmla="*/ 537883 h 820271"/>
                <a:gd name="connsiteX6" fmla="*/ 201706 w 923365"/>
                <a:gd name="connsiteY6" fmla="*/ 779930 h 820271"/>
                <a:gd name="connsiteX7" fmla="*/ 381000 w 923365"/>
                <a:gd name="connsiteY7" fmla="*/ 779930 h 820271"/>
                <a:gd name="connsiteX8" fmla="*/ 464005 w 923365"/>
                <a:gd name="connsiteY8" fmla="*/ 760712 h 820271"/>
                <a:gd name="connsiteX9" fmla="*/ 536013 w 923365"/>
                <a:gd name="connsiteY9" fmla="*/ 760712 h 820271"/>
                <a:gd name="connsiteX10" fmla="*/ 623047 w 923365"/>
                <a:gd name="connsiteY10" fmla="*/ 797859 h 820271"/>
                <a:gd name="connsiteX11" fmla="*/ 757517 w 923365"/>
                <a:gd name="connsiteY11" fmla="*/ 770965 h 820271"/>
                <a:gd name="connsiteX12" fmla="*/ 900953 w 923365"/>
                <a:gd name="connsiteY12" fmla="*/ 519953 h 820271"/>
                <a:gd name="connsiteX13" fmla="*/ 891988 w 923365"/>
                <a:gd name="connsiteY13" fmla="*/ 125506 h 820271"/>
                <a:gd name="connsiteX14" fmla="*/ 784412 w 923365"/>
                <a:gd name="connsiteY14" fmla="*/ 8965 h 820271"/>
                <a:gd name="connsiteX15" fmla="*/ 658906 w 923365"/>
                <a:gd name="connsiteY15" fmla="*/ 71718 h 820271"/>
                <a:gd name="connsiteX16" fmla="*/ 560294 w 923365"/>
                <a:gd name="connsiteY16" fmla="*/ 277906 h 820271"/>
                <a:gd name="connsiteX17" fmla="*/ 398929 w 923365"/>
                <a:gd name="connsiteY17" fmla="*/ 277906 h 820271"/>
                <a:gd name="connsiteX18" fmla="*/ 504056 w 923365"/>
                <a:gd name="connsiteY18" fmla="*/ 288032 h 820271"/>
                <a:gd name="connsiteX0" fmla="*/ 504056 w 923365"/>
                <a:gd name="connsiteY0" fmla="*/ 288032 h 820271"/>
                <a:gd name="connsiteX1" fmla="*/ 319989 w 923365"/>
                <a:gd name="connsiteY1" fmla="*/ 184648 h 820271"/>
                <a:gd name="connsiteX2" fmla="*/ 247981 w 923365"/>
                <a:gd name="connsiteY2" fmla="*/ 40632 h 820271"/>
                <a:gd name="connsiteX3" fmla="*/ 121023 w 923365"/>
                <a:gd name="connsiteY3" fmla="*/ 26895 h 820271"/>
                <a:gd name="connsiteX4" fmla="*/ 13447 w 923365"/>
                <a:gd name="connsiteY4" fmla="*/ 116542 h 820271"/>
                <a:gd name="connsiteX5" fmla="*/ 40341 w 923365"/>
                <a:gd name="connsiteY5" fmla="*/ 537883 h 820271"/>
                <a:gd name="connsiteX6" fmla="*/ 201706 w 923365"/>
                <a:gd name="connsiteY6" fmla="*/ 779930 h 820271"/>
                <a:gd name="connsiteX7" fmla="*/ 381000 w 923365"/>
                <a:gd name="connsiteY7" fmla="*/ 779930 h 820271"/>
                <a:gd name="connsiteX8" fmla="*/ 464005 w 923365"/>
                <a:gd name="connsiteY8" fmla="*/ 760712 h 820271"/>
                <a:gd name="connsiteX9" fmla="*/ 536013 w 923365"/>
                <a:gd name="connsiteY9" fmla="*/ 760712 h 820271"/>
                <a:gd name="connsiteX10" fmla="*/ 623047 w 923365"/>
                <a:gd name="connsiteY10" fmla="*/ 797859 h 820271"/>
                <a:gd name="connsiteX11" fmla="*/ 757517 w 923365"/>
                <a:gd name="connsiteY11" fmla="*/ 770965 h 820271"/>
                <a:gd name="connsiteX12" fmla="*/ 900953 w 923365"/>
                <a:gd name="connsiteY12" fmla="*/ 519953 h 820271"/>
                <a:gd name="connsiteX13" fmla="*/ 891988 w 923365"/>
                <a:gd name="connsiteY13" fmla="*/ 125506 h 820271"/>
                <a:gd name="connsiteX14" fmla="*/ 784412 w 923365"/>
                <a:gd name="connsiteY14" fmla="*/ 8965 h 820271"/>
                <a:gd name="connsiteX15" fmla="*/ 658906 w 923365"/>
                <a:gd name="connsiteY15" fmla="*/ 71718 h 820271"/>
                <a:gd name="connsiteX16" fmla="*/ 560294 w 923365"/>
                <a:gd name="connsiteY16" fmla="*/ 277906 h 820271"/>
                <a:gd name="connsiteX17" fmla="*/ 398929 w 923365"/>
                <a:gd name="connsiteY17" fmla="*/ 277906 h 820271"/>
                <a:gd name="connsiteX18" fmla="*/ 504056 w 923365"/>
                <a:gd name="connsiteY18" fmla="*/ 288032 h 820271"/>
                <a:gd name="connsiteX0" fmla="*/ 398929 w 923365"/>
                <a:gd name="connsiteY0" fmla="*/ 277906 h 820271"/>
                <a:gd name="connsiteX1" fmla="*/ 319989 w 923365"/>
                <a:gd name="connsiteY1" fmla="*/ 184648 h 820271"/>
                <a:gd name="connsiteX2" fmla="*/ 247981 w 923365"/>
                <a:gd name="connsiteY2" fmla="*/ 40632 h 820271"/>
                <a:gd name="connsiteX3" fmla="*/ 121023 w 923365"/>
                <a:gd name="connsiteY3" fmla="*/ 26895 h 820271"/>
                <a:gd name="connsiteX4" fmla="*/ 13447 w 923365"/>
                <a:gd name="connsiteY4" fmla="*/ 116542 h 820271"/>
                <a:gd name="connsiteX5" fmla="*/ 40341 w 923365"/>
                <a:gd name="connsiteY5" fmla="*/ 537883 h 820271"/>
                <a:gd name="connsiteX6" fmla="*/ 201706 w 923365"/>
                <a:gd name="connsiteY6" fmla="*/ 779930 h 820271"/>
                <a:gd name="connsiteX7" fmla="*/ 381000 w 923365"/>
                <a:gd name="connsiteY7" fmla="*/ 779930 h 820271"/>
                <a:gd name="connsiteX8" fmla="*/ 464005 w 923365"/>
                <a:gd name="connsiteY8" fmla="*/ 760712 h 820271"/>
                <a:gd name="connsiteX9" fmla="*/ 536013 w 923365"/>
                <a:gd name="connsiteY9" fmla="*/ 760712 h 820271"/>
                <a:gd name="connsiteX10" fmla="*/ 623047 w 923365"/>
                <a:gd name="connsiteY10" fmla="*/ 797859 h 820271"/>
                <a:gd name="connsiteX11" fmla="*/ 757517 w 923365"/>
                <a:gd name="connsiteY11" fmla="*/ 770965 h 820271"/>
                <a:gd name="connsiteX12" fmla="*/ 900953 w 923365"/>
                <a:gd name="connsiteY12" fmla="*/ 519953 h 820271"/>
                <a:gd name="connsiteX13" fmla="*/ 891988 w 923365"/>
                <a:gd name="connsiteY13" fmla="*/ 125506 h 820271"/>
                <a:gd name="connsiteX14" fmla="*/ 784412 w 923365"/>
                <a:gd name="connsiteY14" fmla="*/ 8965 h 820271"/>
                <a:gd name="connsiteX15" fmla="*/ 658906 w 923365"/>
                <a:gd name="connsiteY15" fmla="*/ 71718 h 820271"/>
                <a:gd name="connsiteX16" fmla="*/ 560294 w 923365"/>
                <a:gd name="connsiteY16" fmla="*/ 277906 h 820271"/>
                <a:gd name="connsiteX17" fmla="*/ 398929 w 923365"/>
                <a:gd name="connsiteY17" fmla="*/ 277906 h 820271"/>
                <a:gd name="connsiteX0" fmla="*/ 398929 w 923365"/>
                <a:gd name="connsiteY0" fmla="*/ 277906 h 820271"/>
                <a:gd name="connsiteX1" fmla="*/ 319989 w 923365"/>
                <a:gd name="connsiteY1" fmla="*/ 184648 h 820271"/>
                <a:gd name="connsiteX2" fmla="*/ 216024 w 923365"/>
                <a:gd name="connsiteY2" fmla="*/ 72008 h 820271"/>
                <a:gd name="connsiteX3" fmla="*/ 121023 w 923365"/>
                <a:gd name="connsiteY3" fmla="*/ 26895 h 820271"/>
                <a:gd name="connsiteX4" fmla="*/ 13447 w 923365"/>
                <a:gd name="connsiteY4" fmla="*/ 116542 h 820271"/>
                <a:gd name="connsiteX5" fmla="*/ 40341 w 923365"/>
                <a:gd name="connsiteY5" fmla="*/ 537883 h 820271"/>
                <a:gd name="connsiteX6" fmla="*/ 201706 w 923365"/>
                <a:gd name="connsiteY6" fmla="*/ 779930 h 820271"/>
                <a:gd name="connsiteX7" fmla="*/ 381000 w 923365"/>
                <a:gd name="connsiteY7" fmla="*/ 779930 h 820271"/>
                <a:gd name="connsiteX8" fmla="*/ 464005 w 923365"/>
                <a:gd name="connsiteY8" fmla="*/ 760712 h 820271"/>
                <a:gd name="connsiteX9" fmla="*/ 536013 w 923365"/>
                <a:gd name="connsiteY9" fmla="*/ 760712 h 820271"/>
                <a:gd name="connsiteX10" fmla="*/ 623047 w 923365"/>
                <a:gd name="connsiteY10" fmla="*/ 797859 h 820271"/>
                <a:gd name="connsiteX11" fmla="*/ 757517 w 923365"/>
                <a:gd name="connsiteY11" fmla="*/ 770965 h 820271"/>
                <a:gd name="connsiteX12" fmla="*/ 900953 w 923365"/>
                <a:gd name="connsiteY12" fmla="*/ 519953 h 820271"/>
                <a:gd name="connsiteX13" fmla="*/ 891988 w 923365"/>
                <a:gd name="connsiteY13" fmla="*/ 125506 h 820271"/>
                <a:gd name="connsiteX14" fmla="*/ 784412 w 923365"/>
                <a:gd name="connsiteY14" fmla="*/ 8965 h 820271"/>
                <a:gd name="connsiteX15" fmla="*/ 658906 w 923365"/>
                <a:gd name="connsiteY15" fmla="*/ 71718 h 820271"/>
                <a:gd name="connsiteX16" fmla="*/ 560294 w 923365"/>
                <a:gd name="connsiteY16" fmla="*/ 277906 h 820271"/>
                <a:gd name="connsiteX17" fmla="*/ 398929 w 923365"/>
                <a:gd name="connsiteY17" fmla="*/ 277906 h 820271"/>
                <a:gd name="connsiteX0" fmla="*/ 390760 w 915196"/>
                <a:gd name="connsiteY0" fmla="*/ 285328 h 827693"/>
                <a:gd name="connsiteX1" fmla="*/ 311820 w 915196"/>
                <a:gd name="connsiteY1" fmla="*/ 192070 h 827693"/>
                <a:gd name="connsiteX2" fmla="*/ 207855 w 915196"/>
                <a:gd name="connsiteY2" fmla="*/ 79430 h 827693"/>
                <a:gd name="connsiteX3" fmla="*/ 63839 w 915196"/>
                <a:gd name="connsiteY3" fmla="*/ 7422 h 827693"/>
                <a:gd name="connsiteX4" fmla="*/ 5278 w 915196"/>
                <a:gd name="connsiteY4" fmla="*/ 123964 h 827693"/>
                <a:gd name="connsiteX5" fmla="*/ 32172 w 915196"/>
                <a:gd name="connsiteY5" fmla="*/ 545305 h 827693"/>
                <a:gd name="connsiteX6" fmla="*/ 193537 w 915196"/>
                <a:gd name="connsiteY6" fmla="*/ 787352 h 827693"/>
                <a:gd name="connsiteX7" fmla="*/ 372831 w 915196"/>
                <a:gd name="connsiteY7" fmla="*/ 787352 h 827693"/>
                <a:gd name="connsiteX8" fmla="*/ 455836 w 915196"/>
                <a:gd name="connsiteY8" fmla="*/ 768134 h 827693"/>
                <a:gd name="connsiteX9" fmla="*/ 527844 w 915196"/>
                <a:gd name="connsiteY9" fmla="*/ 768134 h 827693"/>
                <a:gd name="connsiteX10" fmla="*/ 614878 w 915196"/>
                <a:gd name="connsiteY10" fmla="*/ 805281 h 827693"/>
                <a:gd name="connsiteX11" fmla="*/ 749348 w 915196"/>
                <a:gd name="connsiteY11" fmla="*/ 778387 h 827693"/>
                <a:gd name="connsiteX12" fmla="*/ 892784 w 915196"/>
                <a:gd name="connsiteY12" fmla="*/ 527375 h 827693"/>
                <a:gd name="connsiteX13" fmla="*/ 883819 w 915196"/>
                <a:gd name="connsiteY13" fmla="*/ 132928 h 827693"/>
                <a:gd name="connsiteX14" fmla="*/ 776243 w 915196"/>
                <a:gd name="connsiteY14" fmla="*/ 16387 h 827693"/>
                <a:gd name="connsiteX15" fmla="*/ 650737 w 915196"/>
                <a:gd name="connsiteY15" fmla="*/ 79140 h 827693"/>
                <a:gd name="connsiteX16" fmla="*/ 552125 w 915196"/>
                <a:gd name="connsiteY16" fmla="*/ 285328 h 827693"/>
                <a:gd name="connsiteX17" fmla="*/ 390760 w 915196"/>
                <a:gd name="connsiteY17" fmla="*/ 285328 h 827693"/>
                <a:gd name="connsiteX0" fmla="*/ 390760 w 915196"/>
                <a:gd name="connsiteY0" fmla="*/ 285328 h 827693"/>
                <a:gd name="connsiteX1" fmla="*/ 311820 w 915196"/>
                <a:gd name="connsiteY1" fmla="*/ 192070 h 827693"/>
                <a:gd name="connsiteX2" fmla="*/ 207855 w 915196"/>
                <a:gd name="connsiteY2" fmla="*/ 79430 h 827693"/>
                <a:gd name="connsiteX3" fmla="*/ 63838 w 915196"/>
                <a:gd name="connsiteY3" fmla="*/ 7422 h 827693"/>
                <a:gd name="connsiteX4" fmla="*/ 5278 w 915196"/>
                <a:gd name="connsiteY4" fmla="*/ 123964 h 827693"/>
                <a:gd name="connsiteX5" fmla="*/ 32172 w 915196"/>
                <a:gd name="connsiteY5" fmla="*/ 545305 h 827693"/>
                <a:gd name="connsiteX6" fmla="*/ 193537 w 915196"/>
                <a:gd name="connsiteY6" fmla="*/ 787352 h 827693"/>
                <a:gd name="connsiteX7" fmla="*/ 372831 w 915196"/>
                <a:gd name="connsiteY7" fmla="*/ 787352 h 827693"/>
                <a:gd name="connsiteX8" fmla="*/ 455836 w 915196"/>
                <a:gd name="connsiteY8" fmla="*/ 768134 h 827693"/>
                <a:gd name="connsiteX9" fmla="*/ 527844 w 915196"/>
                <a:gd name="connsiteY9" fmla="*/ 768134 h 827693"/>
                <a:gd name="connsiteX10" fmla="*/ 614878 w 915196"/>
                <a:gd name="connsiteY10" fmla="*/ 805281 h 827693"/>
                <a:gd name="connsiteX11" fmla="*/ 749348 w 915196"/>
                <a:gd name="connsiteY11" fmla="*/ 778387 h 827693"/>
                <a:gd name="connsiteX12" fmla="*/ 892784 w 915196"/>
                <a:gd name="connsiteY12" fmla="*/ 527375 h 827693"/>
                <a:gd name="connsiteX13" fmla="*/ 883819 w 915196"/>
                <a:gd name="connsiteY13" fmla="*/ 132928 h 827693"/>
                <a:gd name="connsiteX14" fmla="*/ 776243 w 915196"/>
                <a:gd name="connsiteY14" fmla="*/ 16387 h 827693"/>
                <a:gd name="connsiteX15" fmla="*/ 650737 w 915196"/>
                <a:gd name="connsiteY15" fmla="*/ 79140 h 827693"/>
                <a:gd name="connsiteX16" fmla="*/ 552125 w 915196"/>
                <a:gd name="connsiteY16" fmla="*/ 285328 h 827693"/>
                <a:gd name="connsiteX17" fmla="*/ 390760 w 915196"/>
                <a:gd name="connsiteY17" fmla="*/ 285328 h 827693"/>
                <a:gd name="connsiteX0" fmla="*/ 390760 w 915196"/>
                <a:gd name="connsiteY0" fmla="*/ 308681 h 851046"/>
                <a:gd name="connsiteX1" fmla="*/ 311820 w 915196"/>
                <a:gd name="connsiteY1" fmla="*/ 215423 h 851046"/>
                <a:gd name="connsiteX2" fmla="*/ 207854 w 915196"/>
                <a:gd name="connsiteY2" fmla="*/ 30775 h 851046"/>
                <a:gd name="connsiteX3" fmla="*/ 63838 w 915196"/>
                <a:gd name="connsiteY3" fmla="*/ 30775 h 851046"/>
                <a:gd name="connsiteX4" fmla="*/ 5278 w 915196"/>
                <a:gd name="connsiteY4" fmla="*/ 147317 h 851046"/>
                <a:gd name="connsiteX5" fmla="*/ 32172 w 915196"/>
                <a:gd name="connsiteY5" fmla="*/ 568658 h 851046"/>
                <a:gd name="connsiteX6" fmla="*/ 193537 w 915196"/>
                <a:gd name="connsiteY6" fmla="*/ 810705 h 851046"/>
                <a:gd name="connsiteX7" fmla="*/ 372831 w 915196"/>
                <a:gd name="connsiteY7" fmla="*/ 810705 h 851046"/>
                <a:gd name="connsiteX8" fmla="*/ 455836 w 915196"/>
                <a:gd name="connsiteY8" fmla="*/ 791487 h 851046"/>
                <a:gd name="connsiteX9" fmla="*/ 527844 w 915196"/>
                <a:gd name="connsiteY9" fmla="*/ 791487 h 851046"/>
                <a:gd name="connsiteX10" fmla="*/ 614878 w 915196"/>
                <a:gd name="connsiteY10" fmla="*/ 828634 h 851046"/>
                <a:gd name="connsiteX11" fmla="*/ 749348 w 915196"/>
                <a:gd name="connsiteY11" fmla="*/ 801740 h 851046"/>
                <a:gd name="connsiteX12" fmla="*/ 892784 w 915196"/>
                <a:gd name="connsiteY12" fmla="*/ 550728 h 851046"/>
                <a:gd name="connsiteX13" fmla="*/ 883819 w 915196"/>
                <a:gd name="connsiteY13" fmla="*/ 156281 h 851046"/>
                <a:gd name="connsiteX14" fmla="*/ 776243 w 915196"/>
                <a:gd name="connsiteY14" fmla="*/ 39740 h 851046"/>
                <a:gd name="connsiteX15" fmla="*/ 650737 w 915196"/>
                <a:gd name="connsiteY15" fmla="*/ 102493 h 851046"/>
                <a:gd name="connsiteX16" fmla="*/ 552125 w 915196"/>
                <a:gd name="connsiteY16" fmla="*/ 308681 h 851046"/>
                <a:gd name="connsiteX17" fmla="*/ 390760 w 915196"/>
                <a:gd name="connsiteY17" fmla="*/ 308681 h 851046"/>
                <a:gd name="connsiteX0" fmla="*/ 390760 w 915196"/>
                <a:gd name="connsiteY0" fmla="*/ 308681 h 851046"/>
                <a:gd name="connsiteX1" fmla="*/ 311820 w 915196"/>
                <a:gd name="connsiteY1" fmla="*/ 215423 h 851046"/>
                <a:gd name="connsiteX2" fmla="*/ 207854 w 915196"/>
                <a:gd name="connsiteY2" fmla="*/ 30775 h 851046"/>
                <a:gd name="connsiteX3" fmla="*/ 63838 w 915196"/>
                <a:gd name="connsiteY3" fmla="*/ 30775 h 851046"/>
                <a:gd name="connsiteX4" fmla="*/ 5278 w 915196"/>
                <a:gd name="connsiteY4" fmla="*/ 147317 h 851046"/>
                <a:gd name="connsiteX5" fmla="*/ 32172 w 915196"/>
                <a:gd name="connsiteY5" fmla="*/ 568658 h 851046"/>
                <a:gd name="connsiteX6" fmla="*/ 193537 w 915196"/>
                <a:gd name="connsiteY6" fmla="*/ 810705 h 851046"/>
                <a:gd name="connsiteX7" fmla="*/ 372831 w 915196"/>
                <a:gd name="connsiteY7" fmla="*/ 810705 h 851046"/>
                <a:gd name="connsiteX8" fmla="*/ 455836 w 915196"/>
                <a:gd name="connsiteY8" fmla="*/ 791487 h 851046"/>
                <a:gd name="connsiteX9" fmla="*/ 527844 w 915196"/>
                <a:gd name="connsiteY9" fmla="*/ 791487 h 851046"/>
                <a:gd name="connsiteX10" fmla="*/ 614878 w 915196"/>
                <a:gd name="connsiteY10" fmla="*/ 828634 h 851046"/>
                <a:gd name="connsiteX11" fmla="*/ 749348 w 915196"/>
                <a:gd name="connsiteY11" fmla="*/ 801740 h 851046"/>
                <a:gd name="connsiteX12" fmla="*/ 892784 w 915196"/>
                <a:gd name="connsiteY12" fmla="*/ 550728 h 851046"/>
                <a:gd name="connsiteX13" fmla="*/ 883819 w 915196"/>
                <a:gd name="connsiteY13" fmla="*/ 156281 h 851046"/>
                <a:gd name="connsiteX14" fmla="*/ 776243 w 915196"/>
                <a:gd name="connsiteY14" fmla="*/ 39740 h 851046"/>
                <a:gd name="connsiteX15" fmla="*/ 650737 w 915196"/>
                <a:gd name="connsiteY15" fmla="*/ 102493 h 851046"/>
                <a:gd name="connsiteX16" fmla="*/ 567894 w 915196"/>
                <a:gd name="connsiteY16" fmla="*/ 318807 h 851046"/>
                <a:gd name="connsiteX17" fmla="*/ 390760 w 915196"/>
                <a:gd name="connsiteY17" fmla="*/ 308681 h 851046"/>
                <a:gd name="connsiteX0" fmla="*/ 390760 w 915196"/>
                <a:gd name="connsiteY0" fmla="*/ 308681 h 851046"/>
                <a:gd name="connsiteX1" fmla="*/ 311820 w 915196"/>
                <a:gd name="connsiteY1" fmla="*/ 215423 h 851046"/>
                <a:gd name="connsiteX2" fmla="*/ 207854 w 915196"/>
                <a:gd name="connsiteY2" fmla="*/ 30775 h 851046"/>
                <a:gd name="connsiteX3" fmla="*/ 63838 w 915196"/>
                <a:gd name="connsiteY3" fmla="*/ 30775 h 851046"/>
                <a:gd name="connsiteX4" fmla="*/ 5278 w 915196"/>
                <a:gd name="connsiteY4" fmla="*/ 147317 h 851046"/>
                <a:gd name="connsiteX5" fmla="*/ 32172 w 915196"/>
                <a:gd name="connsiteY5" fmla="*/ 568658 h 851046"/>
                <a:gd name="connsiteX6" fmla="*/ 193537 w 915196"/>
                <a:gd name="connsiteY6" fmla="*/ 810705 h 851046"/>
                <a:gd name="connsiteX7" fmla="*/ 372831 w 915196"/>
                <a:gd name="connsiteY7" fmla="*/ 810705 h 851046"/>
                <a:gd name="connsiteX8" fmla="*/ 455836 w 915196"/>
                <a:gd name="connsiteY8" fmla="*/ 791487 h 851046"/>
                <a:gd name="connsiteX9" fmla="*/ 527844 w 915196"/>
                <a:gd name="connsiteY9" fmla="*/ 791487 h 851046"/>
                <a:gd name="connsiteX10" fmla="*/ 614878 w 915196"/>
                <a:gd name="connsiteY10" fmla="*/ 828634 h 851046"/>
                <a:gd name="connsiteX11" fmla="*/ 749348 w 915196"/>
                <a:gd name="connsiteY11" fmla="*/ 801740 h 851046"/>
                <a:gd name="connsiteX12" fmla="*/ 892784 w 915196"/>
                <a:gd name="connsiteY12" fmla="*/ 550728 h 851046"/>
                <a:gd name="connsiteX13" fmla="*/ 883819 w 915196"/>
                <a:gd name="connsiteY13" fmla="*/ 156281 h 851046"/>
                <a:gd name="connsiteX14" fmla="*/ 776243 w 915196"/>
                <a:gd name="connsiteY14" fmla="*/ 39740 h 851046"/>
                <a:gd name="connsiteX15" fmla="*/ 650737 w 915196"/>
                <a:gd name="connsiteY15" fmla="*/ 102493 h 851046"/>
                <a:gd name="connsiteX16" fmla="*/ 567894 w 915196"/>
                <a:gd name="connsiteY16" fmla="*/ 288032 h 851046"/>
                <a:gd name="connsiteX17" fmla="*/ 390760 w 915196"/>
                <a:gd name="connsiteY17" fmla="*/ 308681 h 851046"/>
                <a:gd name="connsiteX0" fmla="*/ 423878 w 915196"/>
                <a:gd name="connsiteY0" fmla="*/ 288032 h 851046"/>
                <a:gd name="connsiteX1" fmla="*/ 311820 w 915196"/>
                <a:gd name="connsiteY1" fmla="*/ 215423 h 851046"/>
                <a:gd name="connsiteX2" fmla="*/ 207854 w 915196"/>
                <a:gd name="connsiteY2" fmla="*/ 30775 h 851046"/>
                <a:gd name="connsiteX3" fmla="*/ 63838 w 915196"/>
                <a:gd name="connsiteY3" fmla="*/ 30775 h 851046"/>
                <a:gd name="connsiteX4" fmla="*/ 5278 w 915196"/>
                <a:gd name="connsiteY4" fmla="*/ 147317 h 851046"/>
                <a:gd name="connsiteX5" fmla="*/ 32172 w 915196"/>
                <a:gd name="connsiteY5" fmla="*/ 568658 h 851046"/>
                <a:gd name="connsiteX6" fmla="*/ 193537 w 915196"/>
                <a:gd name="connsiteY6" fmla="*/ 810705 h 851046"/>
                <a:gd name="connsiteX7" fmla="*/ 372831 w 915196"/>
                <a:gd name="connsiteY7" fmla="*/ 810705 h 851046"/>
                <a:gd name="connsiteX8" fmla="*/ 455836 w 915196"/>
                <a:gd name="connsiteY8" fmla="*/ 791487 h 851046"/>
                <a:gd name="connsiteX9" fmla="*/ 527844 w 915196"/>
                <a:gd name="connsiteY9" fmla="*/ 791487 h 851046"/>
                <a:gd name="connsiteX10" fmla="*/ 614878 w 915196"/>
                <a:gd name="connsiteY10" fmla="*/ 828634 h 851046"/>
                <a:gd name="connsiteX11" fmla="*/ 749348 w 915196"/>
                <a:gd name="connsiteY11" fmla="*/ 801740 h 851046"/>
                <a:gd name="connsiteX12" fmla="*/ 892784 w 915196"/>
                <a:gd name="connsiteY12" fmla="*/ 550728 h 851046"/>
                <a:gd name="connsiteX13" fmla="*/ 883819 w 915196"/>
                <a:gd name="connsiteY13" fmla="*/ 156281 h 851046"/>
                <a:gd name="connsiteX14" fmla="*/ 776243 w 915196"/>
                <a:gd name="connsiteY14" fmla="*/ 39740 h 851046"/>
                <a:gd name="connsiteX15" fmla="*/ 650737 w 915196"/>
                <a:gd name="connsiteY15" fmla="*/ 102493 h 851046"/>
                <a:gd name="connsiteX16" fmla="*/ 567894 w 915196"/>
                <a:gd name="connsiteY16" fmla="*/ 288032 h 851046"/>
                <a:gd name="connsiteX17" fmla="*/ 423878 w 915196"/>
                <a:gd name="connsiteY17" fmla="*/ 288032 h 851046"/>
                <a:gd name="connsiteX0" fmla="*/ 351870 w 915196"/>
                <a:gd name="connsiteY0" fmla="*/ 288032 h 851046"/>
                <a:gd name="connsiteX1" fmla="*/ 311820 w 915196"/>
                <a:gd name="connsiteY1" fmla="*/ 215423 h 851046"/>
                <a:gd name="connsiteX2" fmla="*/ 207854 w 915196"/>
                <a:gd name="connsiteY2" fmla="*/ 30775 h 851046"/>
                <a:gd name="connsiteX3" fmla="*/ 63838 w 915196"/>
                <a:gd name="connsiteY3" fmla="*/ 30775 h 851046"/>
                <a:gd name="connsiteX4" fmla="*/ 5278 w 915196"/>
                <a:gd name="connsiteY4" fmla="*/ 147317 h 851046"/>
                <a:gd name="connsiteX5" fmla="*/ 32172 w 915196"/>
                <a:gd name="connsiteY5" fmla="*/ 568658 h 851046"/>
                <a:gd name="connsiteX6" fmla="*/ 193537 w 915196"/>
                <a:gd name="connsiteY6" fmla="*/ 810705 h 851046"/>
                <a:gd name="connsiteX7" fmla="*/ 372831 w 915196"/>
                <a:gd name="connsiteY7" fmla="*/ 810705 h 851046"/>
                <a:gd name="connsiteX8" fmla="*/ 455836 w 915196"/>
                <a:gd name="connsiteY8" fmla="*/ 791487 h 851046"/>
                <a:gd name="connsiteX9" fmla="*/ 527844 w 915196"/>
                <a:gd name="connsiteY9" fmla="*/ 791487 h 851046"/>
                <a:gd name="connsiteX10" fmla="*/ 614878 w 915196"/>
                <a:gd name="connsiteY10" fmla="*/ 828634 h 851046"/>
                <a:gd name="connsiteX11" fmla="*/ 749348 w 915196"/>
                <a:gd name="connsiteY11" fmla="*/ 801740 h 851046"/>
                <a:gd name="connsiteX12" fmla="*/ 892784 w 915196"/>
                <a:gd name="connsiteY12" fmla="*/ 550728 h 851046"/>
                <a:gd name="connsiteX13" fmla="*/ 883819 w 915196"/>
                <a:gd name="connsiteY13" fmla="*/ 156281 h 851046"/>
                <a:gd name="connsiteX14" fmla="*/ 776243 w 915196"/>
                <a:gd name="connsiteY14" fmla="*/ 39740 h 851046"/>
                <a:gd name="connsiteX15" fmla="*/ 650737 w 915196"/>
                <a:gd name="connsiteY15" fmla="*/ 102493 h 851046"/>
                <a:gd name="connsiteX16" fmla="*/ 567894 w 915196"/>
                <a:gd name="connsiteY16" fmla="*/ 288032 h 851046"/>
                <a:gd name="connsiteX17" fmla="*/ 351870 w 915196"/>
                <a:gd name="connsiteY17" fmla="*/ 288032 h 851046"/>
                <a:gd name="connsiteX0" fmla="*/ 423878 w 915196"/>
                <a:gd name="connsiteY0" fmla="*/ 288032 h 851046"/>
                <a:gd name="connsiteX1" fmla="*/ 311820 w 915196"/>
                <a:gd name="connsiteY1" fmla="*/ 215423 h 851046"/>
                <a:gd name="connsiteX2" fmla="*/ 207854 w 915196"/>
                <a:gd name="connsiteY2" fmla="*/ 30775 h 851046"/>
                <a:gd name="connsiteX3" fmla="*/ 63838 w 915196"/>
                <a:gd name="connsiteY3" fmla="*/ 30775 h 851046"/>
                <a:gd name="connsiteX4" fmla="*/ 5278 w 915196"/>
                <a:gd name="connsiteY4" fmla="*/ 147317 h 851046"/>
                <a:gd name="connsiteX5" fmla="*/ 32172 w 915196"/>
                <a:gd name="connsiteY5" fmla="*/ 568658 h 851046"/>
                <a:gd name="connsiteX6" fmla="*/ 193537 w 915196"/>
                <a:gd name="connsiteY6" fmla="*/ 810705 h 851046"/>
                <a:gd name="connsiteX7" fmla="*/ 372831 w 915196"/>
                <a:gd name="connsiteY7" fmla="*/ 810705 h 851046"/>
                <a:gd name="connsiteX8" fmla="*/ 455836 w 915196"/>
                <a:gd name="connsiteY8" fmla="*/ 791487 h 851046"/>
                <a:gd name="connsiteX9" fmla="*/ 527844 w 915196"/>
                <a:gd name="connsiteY9" fmla="*/ 791487 h 851046"/>
                <a:gd name="connsiteX10" fmla="*/ 614878 w 915196"/>
                <a:gd name="connsiteY10" fmla="*/ 828634 h 851046"/>
                <a:gd name="connsiteX11" fmla="*/ 749348 w 915196"/>
                <a:gd name="connsiteY11" fmla="*/ 801740 h 851046"/>
                <a:gd name="connsiteX12" fmla="*/ 892784 w 915196"/>
                <a:gd name="connsiteY12" fmla="*/ 550728 h 851046"/>
                <a:gd name="connsiteX13" fmla="*/ 883819 w 915196"/>
                <a:gd name="connsiteY13" fmla="*/ 156281 h 851046"/>
                <a:gd name="connsiteX14" fmla="*/ 776243 w 915196"/>
                <a:gd name="connsiteY14" fmla="*/ 39740 h 851046"/>
                <a:gd name="connsiteX15" fmla="*/ 650737 w 915196"/>
                <a:gd name="connsiteY15" fmla="*/ 102493 h 851046"/>
                <a:gd name="connsiteX16" fmla="*/ 567894 w 915196"/>
                <a:gd name="connsiteY16" fmla="*/ 288032 h 851046"/>
                <a:gd name="connsiteX17" fmla="*/ 423878 w 915196"/>
                <a:gd name="connsiteY17" fmla="*/ 288032 h 851046"/>
                <a:gd name="connsiteX0" fmla="*/ 423878 w 915196"/>
                <a:gd name="connsiteY0" fmla="*/ 288032 h 851046"/>
                <a:gd name="connsiteX1" fmla="*/ 311820 w 915196"/>
                <a:gd name="connsiteY1" fmla="*/ 215423 h 851046"/>
                <a:gd name="connsiteX2" fmla="*/ 207854 w 915196"/>
                <a:gd name="connsiteY2" fmla="*/ 30775 h 851046"/>
                <a:gd name="connsiteX3" fmla="*/ 63838 w 915196"/>
                <a:gd name="connsiteY3" fmla="*/ 30775 h 851046"/>
                <a:gd name="connsiteX4" fmla="*/ 5278 w 915196"/>
                <a:gd name="connsiteY4" fmla="*/ 147317 h 851046"/>
                <a:gd name="connsiteX5" fmla="*/ 32172 w 915196"/>
                <a:gd name="connsiteY5" fmla="*/ 568658 h 851046"/>
                <a:gd name="connsiteX6" fmla="*/ 193537 w 915196"/>
                <a:gd name="connsiteY6" fmla="*/ 810705 h 851046"/>
                <a:gd name="connsiteX7" fmla="*/ 372831 w 915196"/>
                <a:gd name="connsiteY7" fmla="*/ 810705 h 851046"/>
                <a:gd name="connsiteX8" fmla="*/ 455836 w 915196"/>
                <a:gd name="connsiteY8" fmla="*/ 791487 h 851046"/>
                <a:gd name="connsiteX9" fmla="*/ 527844 w 915196"/>
                <a:gd name="connsiteY9" fmla="*/ 791487 h 851046"/>
                <a:gd name="connsiteX10" fmla="*/ 614878 w 915196"/>
                <a:gd name="connsiteY10" fmla="*/ 828634 h 851046"/>
                <a:gd name="connsiteX11" fmla="*/ 749348 w 915196"/>
                <a:gd name="connsiteY11" fmla="*/ 801740 h 851046"/>
                <a:gd name="connsiteX12" fmla="*/ 892784 w 915196"/>
                <a:gd name="connsiteY12" fmla="*/ 550728 h 851046"/>
                <a:gd name="connsiteX13" fmla="*/ 883819 w 915196"/>
                <a:gd name="connsiteY13" fmla="*/ 156281 h 851046"/>
                <a:gd name="connsiteX14" fmla="*/ 776243 w 915196"/>
                <a:gd name="connsiteY14" fmla="*/ 39740 h 851046"/>
                <a:gd name="connsiteX15" fmla="*/ 650737 w 915196"/>
                <a:gd name="connsiteY15" fmla="*/ 102493 h 851046"/>
                <a:gd name="connsiteX16" fmla="*/ 567894 w 915196"/>
                <a:gd name="connsiteY16" fmla="*/ 288032 h 851046"/>
                <a:gd name="connsiteX17" fmla="*/ 423878 w 915196"/>
                <a:gd name="connsiteY17" fmla="*/ 288032 h 851046"/>
                <a:gd name="connsiteX0" fmla="*/ 423878 w 915196"/>
                <a:gd name="connsiteY0" fmla="*/ 288032 h 851046"/>
                <a:gd name="connsiteX1" fmla="*/ 311820 w 915196"/>
                <a:gd name="connsiteY1" fmla="*/ 215423 h 851046"/>
                <a:gd name="connsiteX2" fmla="*/ 207854 w 915196"/>
                <a:gd name="connsiteY2" fmla="*/ 30775 h 851046"/>
                <a:gd name="connsiteX3" fmla="*/ 63838 w 915196"/>
                <a:gd name="connsiteY3" fmla="*/ 30775 h 851046"/>
                <a:gd name="connsiteX4" fmla="*/ 5278 w 915196"/>
                <a:gd name="connsiteY4" fmla="*/ 147317 h 851046"/>
                <a:gd name="connsiteX5" fmla="*/ 32172 w 915196"/>
                <a:gd name="connsiteY5" fmla="*/ 568658 h 851046"/>
                <a:gd name="connsiteX6" fmla="*/ 193537 w 915196"/>
                <a:gd name="connsiteY6" fmla="*/ 810705 h 851046"/>
                <a:gd name="connsiteX7" fmla="*/ 372831 w 915196"/>
                <a:gd name="connsiteY7" fmla="*/ 810705 h 851046"/>
                <a:gd name="connsiteX8" fmla="*/ 455836 w 915196"/>
                <a:gd name="connsiteY8" fmla="*/ 791487 h 851046"/>
                <a:gd name="connsiteX9" fmla="*/ 527844 w 915196"/>
                <a:gd name="connsiteY9" fmla="*/ 791487 h 851046"/>
                <a:gd name="connsiteX10" fmla="*/ 614878 w 915196"/>
                <a:gd name="connsiteY10" fmla="*/ 828634 h 851046"/>
                <a:gd name="connsiteX11" fmla="*/ 749348 w 915196"/>
                <a:gd name="connsiteY11" fmla="*/ 801740 h 851046"/>
                <a:gd name="connsiteX12" fmla="*/ 892784 w 915196"/>
                <a:gd name="connsiteY12" fmla="*/ 550728 h 851046"/>
                <a:gd name="connsiteX13" fmla="*/ 883819 w 915196"/>
                <a:gd name="connsiteY13" fmla="*/ 156281 h 851046"/>
                <a:gd name="connsiteX14" fmla="*/ 776243 w 915196"/>
                <a:gd name="connsiteY14" fmla="*/ 39740 h 851046"/>
                <a:gd name="connsiteX15" fmla="*/ 650737 w 915196"/>
                <a:gd name="connsiteY15" fmla="*/ 102493 h 851046"/>
                <a:gd name="connsiteX16" fmla="*/ 567894 w 915196"/>
                <a:gd name="connsiteY16" fmla="*/ 288032 h 851046"/>
                <a:gd name="connsiteX17" fmla="*/ 423878 w 915196"/>
                <a:gd name="connsiteY17" fmla="*/ 288032 h 851046"/>
                <a:gd name="connsiteX0" fmla="*/ 423878 w 915196"/>
                <a:gd name="connsiteY0" fmla="*/ 288032 h 867299"/>
                <a:gd name="connsiteX1" fmla="*/ 311820 w 915196"/>
                <a:gd name="connsiteY1" fmla="*/ 215423 h 867299"/>
                <a:gd name="connsiteX2" fmla="*/ 207854 w 915196"/>
                <a:gd name="connsiteY2" fmla="*/ 30775 h 867299"/>
                <a:gd name="connsiteX3" fmla="*/ 63838 w 915196"/>
                <a:gd name="connsiteY3" fmla="*/ 30775 h 867299"/>
                <a:gd name="connsiteX4" fmla="*/ 5278 w 915196"/>
                <a:gd name="connsiteY4" fmla="*/ 147317 h 867299"/>
                <a:gd name="connsiteX5" fmla="*/ 32172 w 915196"/>
                <a:gd name="connsiteY5" fmla="*/ 568658 h 867299"/>
                <a:gd name="connsiteX6" fmla="*/ 193537 w 915196"/>
                <a:gd name="connsiteY6" fmla="*/ 810705 h 867299"/>
                <a:gd name="connsiteX7" fmla="*/ 351870 w 915196"/>
                <a:gd name="connsiteY7" fmla="*/ 864096 h 867299"/>
                <a:gd name="connsiteX8" fmla="*/ 455836 w 915196"/>
                <a:gd name="connsiteY8" fmla="*/ 791487 h 867299"/>
                <a:gd name="connsiteX9" fmla="*/ 527844 w 915196"/>
                <a:gd name="connsiteY9" fmla="*/ 791487 h 867299"/>
                <a:gd name="connsiteX10" fmla="*/ 614878 w 915196"/>
                <a:gd name="connsiteY10" fmla="*/ 828634 h 867299"/>
                <a:gd name="connsiteX11" fmla="*/ 749348 w 915196"/>
                <a:gd name="connsiteY11" fmla="*/ 801740 h 867299"/>
                <a:gd name="connsiteX12" fmla="*/ 892784 w 915196"/>
                <a:gd name="connsiteY12" fmla="*/ 550728 h 867299"/>
                <a:gd name="connsiteX13" fmla="*/ 883819 w 915196"/>
                <a:gd name="connsiteY13" fmla="*/ 156281 h 867299"/>
                <a:gd name="connsiteX14" fmla="*/ 776243 w 915196"/>
                <a:gd name="connsiteY14" fmla="*/ 39740 h 867299"/>
                <a:gd name="connsiteX15" fmla="*/ 650737 w 915196"/>
                <a:gd name="connsiteY15" fmla="*/ 102493 h 867299"/>
                <a:gd name="connsiteX16" fmla="*/ 567894 w 915196"/>
                <a:gd name="connsiteY16" fmla="*/ 288032 h 867299"/>
                <a:gd name="connsiteX17" fmla="*/ 423878 w 915196"/>
                <a:gd name="connsiteY17" fmla="*/ 288032 h 867299"/>
                <a:gd name="connsiteX0" fmla="*/ 423878 w 915196"/>
                <a:gd name="connsiteY0" fmla="*/ 288032 h 867299"/>
                <a:gd name="connsiteX1" fmla="*/ 311820 w 915196"/>
                <a:gd name="connsiteY1" fmla="*/ 215423 h 867299"/>
                <a:gd name="connsiteX2" fmla="*/ 207854 w 915196"/>
                <a:gd name="connsiteY2" fmla="*/ 30775 h 867299"/>
                <a:gd name="connsiteX3" fmla="*/ 63838 w 915196"/>
                <a:gd name="connsiteY3" fmla="*/ 30775 h 867299"/>
                <a:gd name="connsiteX4" fmla="*/ 5278 w 915196"/>
                <a:gd name="connsiteY4" fmla="*/ 147317 h 867299"/>
                <a:gd name="connsiteX5" fmla="*/ 32172 w 915196"/>
                <a:gd name="connsiteY5" fmla="*/ 568658 h 867299"/>
                <a:gd name="connsiteX6" fmla="*/ 193537 w 915196"/>
                <a:gd name="connsiteY6" fmla="*/ 810705 h 867299"/>
                <a:gd name="connsiteX7" fmla="*/ 351870 w 915196"/>
                <a:gd name="connsiteY7" fmla="*/ 864096 h 867299"/>
                <a:gd name="connsiteX8" fmla="*/ 527844 w 915196"/>
                <a:gd name="connsiteY8" fmla="*/ 791487 h 867299"/>
                <a:gd name="connsiteX9" fmla="*/ 614878 w 915196"/>
                <a:gd name="connsiteY9" fmla="*/ 828634 h 867299"/>
                <a:gd name="connsiteX10" fmla="*/ 749348 w 915196"/>
                <a:gd name="connsiteY10" fmla="*/ 801740 h 867299"/>
                <a:gd name="connsiteX11" fmla="*/ 892784 w 915196"/>
                <a:gd name="connsiteY11" fmla="*/ 550728 h 867299"/>
                <a:gd name="connsiteX12" fmla="*/ 883819 w 915196"/>
                <a:gd name="connsiteY12" fmla="*/ 156281 h 867299"/>
                <a:gd name="connsiteX13" fmla="*/ 776243 w 915196"/>
                <a:gd name="connsiteY13" fmla="*/ 39740 h 867299"/>
                <a:gd name="connsiteX14" fmla="*/ 650737 w 915196"/>
                <a:gd name="connsiteY14" fmla="*/ 102493 h 867299"/>
                <a:gd name="connsiteX15" fmla="*/ 567894 w 915196"/>
                <a:gd name="connsiteY15" fmla="*/ 288032 h 867299"/>
                <a:gd name="connsiteX16" fmla="*/ 423878 w 915196"/>
                <a:gd name="connsiteY16" fmla="*/ 288032 h 867299"/>
                <a:gd name="connsiteX0" fmla="*/ 423878 w 915196"/>
                <a:gd name="connsiteY0" fmla="*/ 288032 h 867199"/>
                <a:gd name="connsiteX1" fmla="*/ 311820 w 915196"/>
                <a:gd name="connsiteY1" fmla="*/ 215423 h 867199"/>
                <a:gd name="connsiteX2" fmla="*/ 207854 w 915196"/>
                <a:gd name="connsiteY2" fmla="*/ 30775 h 867199"/>
                <a:gd name="connsiteX3" fmla="*/ 63838 w 915196"/>
                <a:gd name="connsiteY3" fmla="*/ 30775 h 867199"/>
                <a:gd name="connsiteX4" fmla="*/ 5278 w 915196"/>
                <a:gd name="connsiteY4" fmla="*/ 147317 h 867199"/>
                <a:gd name="connsiteX5" fmla="*/ 32172 w 915196"/>
                <a:gd name="connsiteY5" fmla="*/ 568658 h 867199"/>
                <a:gd name="connsiteX6" fmla="*/ 193537 w 915196"/>
                <a:gd name="connsiteY6" fmla="*/ 810705 h 867199"/>
                <a:gd name="connsiteX7" fmla="*/ 351870 w 915196"/>
                <a:gd name="connsiteY7" fmla="*/ 864096 h 867199"/>
                <a:gd name="connsiteX8" fmla="*/ 495886 w 915196"/>
                <a:gd name="connsiteY8" fmla="*/ 792088 h 867199"/>
                <a:gd name="connsiteX9" fmla="*/ 614878 w 915196"/>
                <a:gd name="connsiteY9" fmla="*/ 828634 h 867199"/>
                <a:gd name="connsiteX10" fmla="*/ 749348 w 915196"/>
                <a:gd name="connsiteY10" fmla="*/ 801740 h 867199"/>
                <a:gd name="connsiteX11" fmla="*/ 892784 w 915196"/>
                <a:gd name="connsiteY11" fmla="*/ 550728 h 867199"/>
                <a:gd name="connsiteX12" fmla="*/ 883819 w 915196"/>
                <a:gd name="connsiteY12" fmla="*/ 156281 h 867199"/>
                <a:gd name="connsiteX13" fmla="*/ 776243 w 915196"/>
                <a:gd name="connsiteY13" fmla="*/ 39740 h 867199"/>
                <a:gd name="connsiteX14" fmla="*/ 650737 w 915196"/>
                <a:gd name="connsiteY14" fmla="*/ 102493 h 867199"/>
                <a:gd name="connsiteX15" fmla="*/ 567894 w 915196"/>
                <a:gd name="connsiteY15" fmla="*/ 288032 h 867199"/>
                <a:gd name="connsiteX16" fmla="*/ 423878 w 915196"/>
                <a:gd name="connsiteY16" fmla="*/ 288032 h 867199"/>
                <a:gd name="connsiteX0" fmla="*/ 423878 w 915196"/>
                <a:gd name="connsiteY0" fmla="*/ 288032 h 867199"/>
                <a:gd name="connsiteX1" fmla="*/ 311820 w 915196"/>
                <a:gd name="connsiteY1" fmla="*/ 215423 h 867199"/>
                <a:gd name="connsiteX2" fmla="*/ 207854 w 915196"/>
                <a:gd name="connsiteY2" fmla="*/ 30775 h 867199"/>
                <a:gd name="connsiteX3" fmla="*/ 63838 w 915196"/>
                <a:gd name="connsiteY3" fmla="*/ 30775 h 867199"/>
                <a:gd name="connsiteX4" fmla="*/ 5278 w 915196"/>
                <a:gd name="connsiteY4" fmla="*/ 147317 h 867199"/>
                <a:gd name="connsiteX5" fmla="*/ 32172 w 915196"/>
                <a:gd name="connsiteY5" fmla="*/ 568658 h 867199"/>
                <a:gd name="connsiteX6" fmla="*/ 193537 w 915196"/>
                <a:gd name="connsiteY6" fmla="*/ 810705 h 867199"/>
                <a:gd name="connsiteX7" fmla="*/ 351870 w 915196"/>
                <a:gd name="connsiteY7" fmla="*/ 864096 h 867199"/>
                <a:gd name="connsiteX8" fmla="*/ 495886 w 915196"/>
                <a:gd name="connsiteY8" fmla="*/ 792088 h 867199"/>
                <a:gd name="connsiteX9" fmla="*/ 639902 w 915196"/>
                <a:gd name="connsiteY9" fmla="*/ 864096 h 867199"/>
                <a:gd name="connsiteX10" fmla="*/ 749348 w 915196"/>
                <a:gd name="connsiteY10" fmla="*/ 801740 h 867199"/>
                <a:gd name="connsiteX11" fmla="*/ 892784 w 915196"/>
                <a:gd name="connsiteY11" fmla="*/ 550728 h 867199"/>
                <a:gd name="connsiteX12" fmla="*/ 883819 w 915196"/>
                <a:gd name="connsiteY12" fmla="*/ 156281 h 867199"/>
                <a:gd name="connsiteX13" fmla="*/ 776243 w 915196"/>
                <a:gd name="connsiteY13" fmla="*/ 39740 h 867199"/>
                <a:gd name="connsiteX14" fmla="*/ 650737 w 915196"/>
                <a:gd name="connsiteY14" fmla="*/ 102493 h 867199"/>
                <a:gd name="connsiteX15" fmla="*/ 567894 w 915196"/>
                <a:gd name="connsiteY15" fmla="*/ 288032 h 867199"/>
                <a:gd name="connsiteX16" fmla="*/ 423878 w 915196"/>
                <a:gd name="connsiteY16" fmla="*/ 288032 h 867199"/>
                <a:gd name="connsiteX0" fmla="*/ 423878 w 909434"/>
                <a:gd name="connsiteY0" fmla="*/ 288032 h 867199"/>
                <a:gd name="connsiteX1" fmla="*/ 311820 w 909434"/>
                <a:gd name="connsiteY1" fmla="*/ 215423 h 867199"/>
                <a:gd name="connsiteX2" fmla="*/ 207854 w 909434"/>
                <a:gd name="connsiteY2" fmla="*/ 30775 h 867199"/>
                <a:gd name="connsiteX3" fmla="*/ 63838 w 909434"/>
                <a:gd name="connsiteY3" fmla="*/ 30775 h 867199"/>
                <a:gd name="connsiteX4" fmla="*/ 5278 w 909434"/>
                <a:gd name="connsiteY4" fmla="*/ 147317 h 867199"/>
                <a:gd name="connsiteX5" fmla="*/ 32172 w 909434"/>
                <a:gd name="connsiteY5" fmla="*/ 568658 h 867199"/>
                <a:gd name="connsiteX6" fmla="*/ 193537 w 909434"/>
                <a:gd name="connsiteY6" fmla="*/ 810705 h 867199"/>
                <a:gd name="connsiteX7" fmla="*/ 351870 w 909434"/>
                <a:gd name="connsiteY7" fmla="*/ 864096 h 867199"/>
                <a:gd name="connsiteX8" fmla="*/ 495886 w 909434"/>
                <a:gd name="connsiteY8" fmla="*/ 792088 h 867199"/>
                <a:gd name="connsiteX9" fmla="*/ 639902 w 909434"/>
                <a:gd name="connsiteY9" fmla="*/ 864096 h 867199"/>
                <a:gd name="connsiteX10" fmla="*/ 783918 w 909434"/>
                <a:gd name="connsiteY10" fmla="*/ 792088 h 867199"/>
                <a:gd name="connsiteX11" fmla="*/ 892784 w 909434"/>
                <a:gd name="connsiteY11" fmla="*/ 550728 h 867199"/>
                <a:gd name="connsiteX12" fmla="*/ 883819 w 909434"/>
                <a:gd name="connsiteY12" fmla="*/ 156281 h 867199"/>
                <a:gd name="connsiteX13" fmla="*/ 776243 w 909434"/>
                <a:gd name="connsiteY13" fmla="*/ 39740 h 867199"/>
                <a:gd name="connsiteX14" fmla="*/ 650737 w 909434"/>
                <a:gd name="connsiteY14" fmla="*/ 102493 h 867199"/>
                <a:gd name="connsiteX15" fmla="*/ 567894 w 909434"/>
                <a:gd name="connsiteY15" fmla="*/ 288032 h 867199"/>
                <a:gd name="connsiteX16" fmla="*/ 423878 w 909434"/>
                <a:gd name="connsiteY16" fmla="*/ 288032 h 867199"/>
                <a:gd name="connsiteX0" fmla="*/ 495886 w 909434"/>
                <a:gd name="connsiteY0" fmla="*/ 288032 h 867199"/>
                <a:gd name="connsiteX1" fmla="*/ 311820 w 909434"/>
                <a:gd name="connsiteY1" fmla="*/ 215423 h 867199"/>
                <a:gd name="connsiteX2" fmla="*/ 207854 w 909434"/>
                <a:gd name="connsiteY2" fmla="*/ 30775 h 867199"/>
                <a:gd name="connsiteX3" fmla="*/ 63838 w 909434"/>
                <a:gd name="connsiteY3" fmla="*/ 30775 h 867199"/>
                <a:gd name="connsiteX4" fmla="*/ 5278 w 909434"/>
                <a:gd name="connsiteY4" fmla="*/ 147317 h 867199"/>
                <a:gd name="connsiteX5" fmla="*/ 32172 w 909434"/>
                <a:gd name="connsiteY5" fmla="*/ 568658 h 867199"/>
                <a:gd name="connsiteX6" fmla="*/ 193537 w 909434"/>
                <a:gd name="connsiteY6" fmla="*/ 810705 h 867199"/>
                <a:gd name="connsiteX7" fmla="*/ 351870 w 909434"/>
                <a:gd name="connsiteY7" fmla="*/ 864096 h 867199"/>
                <a:gd name="connsiteX8" fmla="*/ 495886 w 909434"/>
                <a:gd name="connsiteY8" fmla="*/ 792088 h 867199"/>
                <a:gd name="connsiteX9" fmla="*/ 639902 w 909434"/>
                <a:gd name="connsiteY9" fmla="*/ 864096 h 867199"/>
                <a:gd name="connsiteX10" fmla="*/ 783918 w 909434"/>
                <a:gd name="connsiteY10" fmla="*/ 792088 h 867199"/>
                <a:gd name="connsiteX11" fmla="*/ 892784 w 909434"/>
                <a:gd name="connsiteY11" fmla="*/ 550728 h 867199"/>
                <a:gd name="connsiteX12" fmla="*/ 883819 w 909434"/>
                <a:gd name="connsiteY12" fmla="*/ 156281 h 867199"/>
                <a:gd name="connsiteX13" fmla="*/ 776243 w 909434"/>
                <a:gd name="connsiteY13" fmla="*/ 39740 h 867199"/>
                <a:gd name="connsiteX14" fmla="*/ 650737 w 909434"/>
                <a:gd name="connsiteY14" fmla="*/ 102493 h 867199"/>
                <a:gd name="connsiteX15" fmla="*/ 567894 w 909434"/>
                <a:gd name="connsiteY15" fmla="*/ 288032 h 867199"/>
                <a:gd name="connsiteX16" fmla="*/ 495886 w 909434"/>
                <a:gd name="connsiteY16" fmla="*/ 288032 h 867199"/>
                <a:gd name="connsiteX0" fmla="*/ 495886 w 909434"/>
                <a:gd name="connsiteY0" fmla="*/ 288032 h 867199"/>
                <a:gd name="connsiteX1" fmla="*/ 311820 w 909434"/>
                <a:gd name="connsiteY1" fmla="*/ 215423 h 867199"/>
                <a:gd name="connsiteX2" fmla="*/ 207854 w 909434"/>
                <a:gd name="connsiteY2" fmla="*/ 30775 h 867199"/>
                <a:gd name="connsiteX3" fmla="*/ 63838 w 909434"/>
                <a:gd name="connsiteY3" fmla="*/ 30775 h 867199"/>
                <a:gd name="connsiteX4" fmla="*/ 5278 w 909434"/>
                <a:gd name="connsiteY4" fmla="*/ 147317 h 867199"/>
                <a:gd name="connsiteX5" fmla="*/ 32172 w 909434"/>
                <a:gd name="connsiteY5" fmla="*/ 568658 h 867199"/>
                <a:gd name="connsiteX6" fmla="*/ 193537 w 909434"/>
                <a:gd name="connsiteY6" fmla="*/ 810705 h 867199"/>
                <a:gd name="connsiteX7" fmla="*/ 351870 w 909434"/>
                <a:gd name="connsiteY7" fmla="*/ 864096 h 867199"/>
                <a:gd name="connsiteX8" fmla="*/ 495886 w 909434"/>
                <a:gd name="connsiteY8" fmla="*/ 792088 h 867199"/>
                <a:gd name="connsiteX9" fmla="*/ 639902 w 909434"/>
                <a:gd name="connsiteY9" fmla="*/ 864096 h 867199"/>
                <a:gd name="connsiteX10" fmla="*/ 783918 w 909434"/>
                <a:gd name="connsiteY10" fmla="*/ 792088 h 867199"/>
                <a:gd name="connsiteX11" fmla="*/ 892784 w 909434"/>
                <a:gd name="connsiteY11" fmla="*/ 550728 h 867199"/>
                <a:gd name="connsiteX12" fmla="*/ 883819 w 909434"/>
                <a:gd name="connsiteY12" fmla="*/ 156281 h 867199"/>
                <a:gd name="connsiteX13" fmla="*/ 776243 w 909434"/>
                <a:gd name="connsiteY13" fmla="*/ 39740 h 867199"/>
                <a:gd name="connsiteX14" fmla="*/ 650737 w 909434"/>
                <a:gd name="connsiteY14" fmla="*/ 102493 h 867199"/>
                <a:gd name="connsiteX15" fmla="*/ 567894 w 909434"/>
                <a:gd name="connsiteY15" fmla="*/ 216024 h 867199"/>
                <a:gd name="connsiteX16" fmla="*/ 495886 w 909434"/>
                <a:gd name="connsiteY16" fmla="*/ 288032 h 867199"/>
                <a:gd name="connsiteX0" fmla="*/ 423878 w 909434"/>
                <a:gd name="connsiteY0" fmla="*/ 288032 h 867199"/>
                <a:gd name="connsiteX1" fmla="*/ 311820 w 909434"/>
                <a:gd name="connsiteY1" fmla="*/ 215423 h 867199"/>
                <a:gd name="connsiteX2" fmla="*/ 207854 w 909434"/>
                <a:gd name="connsiteY2" fmla="*/ 30775 h 867199"/>
                <a:gd name="connsiteX3" fmla="*/ 63838 w 909434"/>
                <a:gd name="connsiteY3" fmla="*/ 30775 h 867199"/>
                <a:gd name="connsiteX4" fmla="*/ 5278 w 909434"/>
                <a:gd name="connsiteY4" fmla="*/ 147317 h 867199"/>
                <a:gd name="connsiteX5" fmla="*/ 32172 w 909434"/>
                <a:gd name="connsiteY5" fmla="*/ 568658 h 867199"/>
                <a:gd name="connsiteX6" fmla="*/ 193537 w 909434"/>
                <a:gd name="connsiteY6" fmla="*/ 810705 h 867199"/>
                <a:gd name="connsiteX7" fmla="*/ 351870 w 909434"/>
                <a:gd name="connsiteY7" fmla="*/ 864096 h 867199"/>
                <a:gd name="connsiteX8" fmla="*/ 495886 w 909434"/>
                <a:gd name="connsiteY8" fmla="*/ 792088 h 867199"/>
                <a:gd name="connsiteX9" fmla="*/ 639902 w 909434"/>
                <a:gd name="connsiteY9" fmla="*/ 864096 h 867199"/>
                <a:gd name="connsiteX10" fmla="*/ 783918 w 909434"/>
                <a:gd name="connsiteY10" fmla="*/ 792088 h 867199"/>
                <a:gd name="connsiteX11" fmla="*/ 892784 w 909434"/>
                <a:gd name="connsiteY11" fmla="*/ 550728 h 867199"/>
                <a:gd name="connsiteX12" fmla="*/ 883819 w 909434"/>
                <a:gd name="connsiteY12" fmla="*/ 156281 h 867199"/>
                <a:gd name="connsiteX13" fmla="*/ 776243 w 909434"/>
                <a:gd name="connsiteY13" fmla="*/ 39740 h 867199"/>
                <a:gd name="connsiteX14" fmla="*/ 650737 w 909434"/>
                <a:gd name="connsiteY14" fmla="*/ 102493 h 867199"/>
                <a:gd name="connsiteX15" fmla="*/ 567894 w 909434"/>
                <a:gd name="connsiteY15" fmla="*/ 216024 h 867199"/>
                <a:gd name="connsiteX16" fmla="*/ 423878 w 909434"/>
                <a:gd name="connsiteY16" fmla="*/ 288032 h 867199"/>
                <a:gd name="connsiteX0" fmla="*/ 495886 w 909434"/>
                <a:gd name="connsiteY0" fmla="*/ 288032 h 867199"/>
                <a:gd name="connsiteX1" fmla="*/ 311820 w 909434"/>
                <a:gd name="connsiteY1" fmla="*/ 215423 h 867199"/>
                <a:gd name="connsiteX2" fmla="*/ 207854 w 909434"/>
                <a:gd name="connsiteY2" fmla="*/ 30775 h 867199"/>
                <a:gd name="connsiteX3" fmla="*/ 63838 w 909434"/>
                <a:gd name="connsiteY3" fmla="*/ 30775 h 867199"/>
                <a:gd name="connsiteX4" fmla="*/ 5278 w 909434"/>
                <a:gd name="connsiteY4" fmla="*/ 147317 h 867199"/>
                <a:gd name="connsiteX5" fmla="*/ 32172 w 909434"/>
                <a:gd name="connsiteY5" fmla="*/ 568658 h 867199"/>
                <a:gd name="connsiteX6" fmla="*/ 193537 w 909434"/>
                <a:gd name="connsiteY6" fmla="*/ 810705 h 867199"/>
                <a:gd name="connsiteX7" fmla="*/ 351870 w 909434"/>
                <a:gd name="connsiteY7" fmla="*/ 864096 h 867199"/>
                <a:gd name="connsiteX8" fmla="*/ 495886 w 909434"/>
                <a:gd name="connsiteY8" fmla="*/ 792088 h 867199"/>
                <a:gd name="connsiteX9" fmla="*/ 639902 w 909434"/>
                <a:gd name="connsiteY9" fmla="*/ 864096 h 867199"/>
                <a:gd name="connsiteX10" fmla="*/ 783918 w 909434"/>
                <a:gd name="connsiteY10" fmla="*/ 792088 h 867199"/>
                <a:gd name="connsiteX11" fmla="*/ 892784 w 909434"/>
                <a:gd name="connsiteY11" fmla="*/ 550728 h 867199"/>
                <a:gd name="connsiteX12" fmla="*/ 883819 w 909434"/>
                <a:gd name="connsiteY12" fmla="*/ 156281 h 867199"/>
                <a:gd name="connsiteX13" fmla="*/ 776243 w 909434"/>
                <a:gd name="connsiteY13" fmla="*/ 39740 h 867199"/>
                <a:gd name="connsiteX14" fmla="*/ 650737 w 909434"/>
                <a:gd name="connsiteY14" fmla="*/ 102493 h 867199"/>
                <a:gd name="connsiteX15" fmla="*/ 567894 w 909434"/>
                <a:gd name="connsiteY15" fmla="*/ 216024 h 867199"/>
                <a:gd name="connsiteX16" fmla="*/ 495886 w 909434"/>
                <a:gd name="connsiteY16" fmla="*/ 288032 h 867199"/>
                <a:gd name="connsiteX0" fmla="*/ 423878 w 909434"/>
                <a:gd name="connsiteY0" fmla="*/ 288032 h 867199"/>
                <a:gd name="connsiteX1" fmla="*/ 311820 w 909434"/>
                <a:gd name="connsiteY1" fmla="*/ 215423 h 867199"/>
                <a:gd name="connsiteX2" fmla="*/ 207854 w 909434"/>
                <a:gd name="connsiteY2" fmla="*/ 30775 h 867199"/>
                <a:gd name="connsiteX3" fmla="*/ 63838 w 909434"/>
                <a:gd name="connsiteY3" fmla="*/ 30775 h 867199"/>
                <a:gd name="connsiteX4" fmla="*/ 5278 w 909434"/>
                <a:gd name="connsiteY4" fmla="*/ 147317 h 867199"/>
                <a:gd name="connsiteX5" fmla="*/ 32172 w 909434"/>
                <a:gd name="connsiteY5" fmla="*/ 568658 h 867199"/>
                <a:gd name="connsiteX6" fmla="*/ 193537 w 909434"/>
                <a:gd name="connsiteY6" fmla="*/ 810705 h 867199"/>
                <a:gd name="connsiteX7" fmla="*/ 351870 w 909434"/>
                <a:gd name="connsiteY7" fmla="*/ 864096 h 867199"/>
                <a:gd name="connsiteX8" fmla="*/ 495886 w 909434"/>
                <a:gd name="connsiteY8" fmla="*/ 792088 h 867199"/>
                <a:gd name="connsiteX9" fmla="*/ 639902 w 909434"/>
                <a:gd name="connsiteY9" fmla="*/ 864096 h 867199"/>
                <a:gd name="connsiteX10" fmla="*/ 783918 w 909434"/>
                <a:gd name="connsiteY10" fmla="*/ 792088 h 867199"/>
                <a:gd name="connsiteX11" fmla="*/ 892784 w 909434"/>
                <a:gd name="connsiteY11" fmla="*/ 550728 h 867199"/>
                <a:gd name="connsiteX12" fmla="*/ 883819 w 909434"/>
                <a:gd name="connsiteY12" fmla="*/ 156281 h 867199"/>
                <a:gd name="connsiteX13" fmla="*/ 776243 w 909434"/>
                <a:gd name="connsiteY13" fmla="*/ 39740 h 867199"/>
                <a:gd name="connsiteX14" fmla="*/ 650737 w 909434"/>
                <a:gd name="connsiteY14" fmla="*/ 102493 h 867199"/>
                <a:gd name="connsiteX15" fmla="*/ 567894 w 909434"/>
                <a:gd name="connsiteY15" fmla="*/ 216024 h 867199"/>
                <a:gd name="connsiteX16" fmla="*/ 423878 w 909434"/>
                <a:gd name="connsiteY16" fmla="*/ 288032 h 867199"/>
                <a:gd name="connsiteX0" fmla="*/ 447880 w 933436"/>
                <a:gd name="connsiteY0" fmla="*/ 268608 h 847775"/>
                <a:gd name="connsiteX1" fmla="*/ 335822 w 933436"/>
                <a:gd name="connsiteY1" fmla="*/ 195999 h 847775"/>
                <a:gd name="connsiteX2" fmla="*/ 231856 w 933436"/>
                <a:gd name="connsiteY2" fmla="*/ 11351 h 847775"/>
                <a:gd name="connsiteX3" fmla="*/ 29280 w 933436"/>
                <a:gd name="connsiteY3" fmla="*/ 127893 h 847775"/>
                <a:gd name="connsiteX4" fmla="*/ 56174 w 933436"/>
                <a:gd name="connsiteY4" fmla="*/ 549234 h 847775"/>
                <a:gd name="connsiteX5" fmla="*/ 217539 w 933436"/>
                <a:gd name="connsiteY5" fmla="*/ 791281 h 847775"/>
                <a:gd name="connsiteX6" fmla="*/ 375872 w 933436"/>
                <a:gd name="connsiteY6" fmla="*/ 844672 h 847775"/>
                <a:gd name="connsiteX7" fmla="*/ 519888 w 933436"/>
                <a:gd name="connsiteY7" fmla="*/ 772664 h 847775"/>
                <a:gd name="connsiteX8" fmla="*/ 663904 w 933436"/>
                <a:gd name="connsiteY8" fmla="*/ 844672 h 847775"/>
                <a:gd name="connsiteX9" fmla="*/ 807920 w 933436"/>
                <a:gd name="connsiteY9" fmla="*/ 772664 h 847775"/>
                <a:gd name="connsiteX10" fmla="*/ 916786 w 933436"/>
                <a:gd name="connsiteY10" fmla="*/ 531304 h 847775"/>
                <a:gd name="connsiteX11" fmla="*/ 907821 w 933436"/>
                <a:gd name="connsiteY11" fmla="*/ 136857 h 847775"/>
                <a:gd name="connsiteX12" fmla="*/ 800245 w 933436"/>
                <a:gd name="connsiteY12" fmla="*/ 20316 h 847775"/>
                <a:gd name="connsiteX13" fmla="*/ 674739 w 933436"/>
                <a:gd name="connsiteY13" fmla="*/ 83069 h 847775"/>
                <a:gd name="connsiteX14" fmla="*/ 591896 w 933436"/>
                <a:gd name="connsiteY14" fmla="*/ 196600 h 847775"/>
                <a:gd name="connsiteX15" fmla="*/ 447880 w 933436"/>
                <a:gd name="connsiteY15" fmla="*/ 268608 h 847775"/>
                <a:gd name="connsiteX0" fmla="*/ 465208 w 950764"/>
                <a:gd name="connsiteY0" fmla="*/ 257257 h 836424"/>
                <a:gd name="connsiteX1" fmla="*/ 353150 w 950764"/>
                <a:gd name="connsiteY1" fmla="*/ 184648 h 836424"/>
                <a:gd name="connsiteX2" fmla="*/ 46608 w 950764"/>
                <a:gd name="connsiteY2" fmla="*/ 116542 h 836424"/>
                <a:gd name="connsiteX3" fmla="*/ 73502 w 950764"/>
                <a:gd name="connsiteY3" fmla="*/ 537883 h 836424"/>
                <a:gd name="connsiteX4" fmla="*/ 234867 w 950764"/>
                <a:gd name="connsiteY4" fmla="*/ 779930 h 836424"/>
                <a:gd name="connsiteX5" fmla="*/ 393200 w 950764"/>
                <a:gd name="connsiteY5" fmla="*/ 833321 h 836424"/>
                <a:gd name="connsiteX6" fmla="*/ 537216 w 950764"/>
                <a:gd name="connsiteY6" fmla="*/ 761313 h 836424"/>
                <a:gd name="connsiteX7" fmla="*/ 681232 w 950764"/>
                <a:gd name="connsiteY7" fmla="*/ 833321 h 836424"/>
                <a:gd name="connsiteX8" fmla="*/ 825248 w 950764"/>
                <a:gd name="connsiteY8" fmla="*/ 761313 h 836424"/>
                <a:gd name="connsiteX9" fmla="*/ 934114 w 950764"/>
                <a:gd name="connsiteY9" fmla="*/ 519953 h 836424"/>
                <a:gd name="connsiteX10" fmla="*/ 925149 w 950764"/>
                <a:gd name="connsiteY10" fmla="*/ 125506 h 836424"/>
                <a:gd name="connsiteX11" fmla="*/ 817573 w 950764"/>
                <a:gd name="connsiteY11" fmla="*/ 8965 h 836424"/>
                <a:gd name="connsiteX12" fmla="*/ 692067 w 950764"/>
                <a:gd name="connsiteY12" fmla="*/ 71718 h 836424"/>
                <a:gd name="connsiteX13" fmla="*/ 609224 w 950764"/>
                <a:gd name="connsiteY13" fmla="*/ 185249 h 836424"/>
                <a:gd name="connsiteX14" fmla="*/ 465208 w 950764"/>
                <a:gd name="connsiteY14" fmla="*/ 257257 h 836424"/>
                <a:gd name="connsiteX0" fmla="*/ 470486 w 956042"/>
                <a:gd name="connsiteY0" fmla="*/ 257257 h 836424"/>
                <a:gd name="connsiteX1" fmla="*/ 358428 w 956042"/>
                <a:gd name="connsiteY1" fmla="*/ 184648 h 836424"/>
                <a:gd name="connsiteX2" fmla="*/ 46608 w 956042"/>
                <a:gd name="connsiteY2" fmla="*/ 329264 h 836424"/>
                <a:gd name="connsiteX3" fmla="*/ 78780 w 956042"/>
                <a:gd name="connsiteY3" fmla="*/ 537883 h 836424"/>
                <a:gd name="connsiteX4" fmla="*/ 240145 w 956042"/>
                <a:gd name="connsiteY4" fmla="*/ 779930 h 836424"/>
                <a:gd name="connsiteX5" fmla="*/ 398478 w 956042"/>
                <a:gd name="connsiteY5" fmla="*/ 833321 h 836424"/>
                <a:gd name="connsiteX6" fmla="*/ 542494 w 956042"/>
                <a:gd name="connsiteY6" fmla="*/ 761313 h 836424"/>
                <a:gd name="connsiteX7" fmla="*/ 686510 w 956042"/>
                <a:gd name="connsiteY7" fmla="*/ 833321 h 836424"/>
                <a:gd name="connsiteX8" fmla="*/ 830526 w 956042"/>
                <a:gd name="connsiteY8" fmla="*/ 761313 h 836424"/>
                <a:gd name="connsiteX9" fmla="*/ 939392 w 956042"/>
                <a:gd name="connsiteY9" fmla="*/ 519953 h 836424"/>
                <a:gd name="connsiteX10" fmla="*/ 930427 w 956042"/>
                <a:gd name="connsiteY10" fmla="*/ 125506 h 836424"/>
                <a:gd name="connsiteX11" fmla="*/ 822851 w 956042"/>
                <a:gd name="connsiteY11" fmla="*/ 8965 h 836424"/>
                <a:gd name="connsiteX12" fmla="*/ 697345 w 956042"/>
                <a:gd name="connsiteY12" fmla="*/ 71718 h 836424"/>
                <a:gd name="connsiteX13" fmla="*/ 614502 w 956042"/>
                <a:gd name="connsiteY13" fmla="*/ 185249 h 836424"/>
                <a:gd name="connsiteX14" fmla="*/ 470486 w 956042"/>
                <a:gd name="connsiteY14" fmla="*/ 257257 h 836424"/>
                <a:gd name="connsiteX0" fmla="*/ 411961 w 897517"/>
                <a:gd name="connsiteY0" fmla="*/ 257257 h 836424"/>
                <a:gd name="connsiteX1" fmla="*/ 299903 w 897517"/>
                <a:gd name="connsiteY1" fmla="*/ 184648 h 836424"/>
                <a:gd name="connsiteX2" fmla="*/ 60091 w 897517"/>
                <a:gd name="connsiteY2" fmla="*/ 329264 h 836424"/>
                <a:gd name="connsiteX3" fmla="*/ 20255 w 897517"/>
                <a:gd name="connsiteY3" fmla="*/ 537883 h 836424"/>
                <a:gd name="connsiteX4" fmla="*/ 181620 w 897517"/>
                <a:gd name="connsiteY4" fmla="*/ 779930 h 836424"/>
                <a:gd name="connsiteX5" fmla="*/ 339953 w 897517"/>
                <a:gd name="connsiteY5" fmla="*/ 833321 h 836424"/>
                <a:gd name="connsiteX6" fmla="*/ 483969 w 897517"/>
                <a:gd name="connsiteY6" fmla="*/ 761313 h 836424"/>
                <a:gd name="connsiteX7" fmla="*/ 627985 w 897517"/>
                <a:gd name="connsiteY7" fmla="*/ 833321 h 836424"/>
                <a:gd name="connsiteX8" fmla="*/ 772001 w 897517"/>
                <a:gd name="connsiteY8" fmla="*/ 761313 h 836424"/>
                <a:gd name="connsiteX9" fmla="*/ 880867 w 897517"/>
                <a:gd name="connsiteY9" fmla="*/ 519953 h 836424"/>
                <a:gd name="connsiteX10" fmla="*/ 871902 w 897517"/>
                <a:gd name="connsiteY10" fmla="*/ 125506 h 836424"/>
                <a:gd name="connsiteX11" fmla="*/ 764326 w 897517"/>
                <a:gd name="connsiteY11" fmla="*/ 8965 h 836424"/>
                <a:gd name="connsiteX12" fmla="*/ 638820 w 897517"/>
                <a:gd name="connsiteY12" fmla="*/ 71718 h 836424"/>
                <a:gd name="connsiteX13" fmla="*/ 555977 w 897517"/>
                <a:gd name="connsiteY13" fmla="*/ 185249 h 836424"/>
                <a:gd name="connsiteX14" fmla="*/ 411961 w 897517"/>
                <a:gd name="connsiteY14" fmla="*/ 257257 h 836424"/>
                <a:gd name="connsiteX0" fmla="*/ 411961 w 897517"/>
                <a:gd name="connsiteY0" fmla="*/ 257257 h 836424"/>
                <a:gd name="connsiteX1" fmla="*/ 60091 w 897517"/>
                <a:gd name="connsiteY1" fmla="*/ 329264 h 836424"/>
                <a:gd name="connsiteX2" fmla="*/ 20255 w 897517"/>
                <a:gd name="connsiteY2" fmla="*/ 537883 h 836424"/>
                <a:gd name="connsiteX3" fmla="*/ 181620 w 897517"/>
                <a:gd name="connsiteY3" fmla="*/ 779930 h 836424"/>
                <a:gd name="connsiteX4" fmla="*/ 339953 w 897517"/>
                <a:gd name="connsiteY4" fmla="*/ 833321 h 836424"/>
                <a:gd name="connsiteX5" fmla="*/ 483969 w 897517"/>
                <a:gd name="connsiteY5" fmla="*/ 761313 h 836424"/>
                <a:gd name="connsiteX6" fmla="*/ 627985 w 897517"/>
                <a:gd name="connsiteY6" fmla="*/ 833321 h 836424"/>
                <a:gd name="connsiteX7" fmla="*/ 772001 w 897517"/>
                <a:gd name="connsiteY7" fmla="*/ 761313 h 836424"/>
                <a:gd name="connsiteX8" fmla="*/ 880867 w 897517"/>
                <a:gd name="connsiteY8" fmla="*/ 519953 h 836424"/>
                <a:gd name="connsiteX9" fmla="*/ 871902 w 897517"/>
                <a:gd name="connsiteY9" fmla="*/ 125506 h 836424"/>
                <a:gd name="connsiteX10" fmla="*/ 764326 w 897517"/>
                <a:gd name="connsiteY10" fmla="*/ 8965 h 836424"/>
                <a:gd name="connsiteX11" fmla="*/ 638820 w 897517"/>
                <a:gd name="connsiteY11" fmla="*/ 71718 h 836424"/>
                <a:gd name="connsiteX12" fmla="*/ 555977 w 897517"/>
                <a:gd name="connsiteY12" fmla="*/ 185249 h 836424"/>
                <a:gd name="connsiteX13" fmla="*/ 411961 w 897517"/>
                <a:gd name="connsiteY13" fmla="*/ 257257 h 836424"/>
                <a:gd name="connsiteX0" fmla="*/ 585173 w 926713"/>
                <a:gd name="connsiteY0" fmla="*/ 185249 h 836424"/>
                <a:gd name="connsiteX1" fmla="*/ 89287 w 926713"/>
                <a:gd name="connsiteY1" fmla="*/ 329264 h 836424"/>
                <a:gd name="connsiteX2" fmla="*/ 49451 w 926713"/>
                <a:gd name="connsiteY2" fmla="*/ 537883 h 836424"/>
                <a:gd name="connsiteX3" fmla="*/ 210816 w 926713"/>
                <a:gd name="connsiteY3" fmla="*/ 779930 h 836424"/>
                <a:gd name="connsiteX4" fmla="*/ 369149 w 926713"/>
                <a:gd name="connsiteY4" fmla="*/ 833321 h 836424"/>
                <a:gd name="connsiteX5" fmla="*/ 513165 w 926713"/>
                <a:gd name="connsiteY5" fmla="*/ 761313 h 836424"/>
                <a:gd name="connsiteX6" fmla="*/ 657181 w 926713"/>
                <a:gd name="connsiteY6" fmla="*/ 833321 h 836424"/>
                <a:gd name="connsiteX7" fmla="*/ 801197 w 926713"/>
                <a:gd name="connsiteY7" fmla="*/ 761313 h 836424"/>
                <a:gd name="connsiteX8" fmla="*/ 910063 w 926713"/>
                <a:gd name="connsiteY8" fmla="*/ 519953 h 836424"/>
                <a:gd name="connsiteX9" fmla="*/ 901098 w 926713"/>
                <a:gd name="connsiteY9" fmla="*/ 125506 h 836424"/>
                <a:gd name="connsiteX10" fmla="*/ 793522 w 926713"/>
                <a:gd name="connsiteY10" fmla="*/ 8965 h 836424"/>
                <a:gd name="connsiteX11" fmla="*/ 668016 w 926713"/>
                <a:gd name="connsiteY11" fmla="*/ 71718 h 836424"/>
                <a:gd name="connsiteX12" fmla="*/ 585173 w 926713"/>
                <a:gd name="connsiteY12" fmla="*/ 185249 h 836424"/>
                <a:gd name="connsiteX0" fmla="*/ 681823 w 940520"/>
                <a:gd name="connsiteY0" fmla="*/ 71718 h 836424"/>
                <a:gd name="connsiteX1" fmla="*/ 103094 w 940520"/>
                <a:gd name="connsiteY1" fmla="*/ 329264 h 836424"/>
                <a:gd name="connsiteX2" fmla="*/ 63258 w 940520"/>
                <a:gd name="connsiteY2" fmla="*/ 537883 h 836424"/>
                <a:gd name="connsiteX3" fmla="*/ 224623 w 940520"/>
                <a:gd name="connsiteY3" fmla="*/ 779930 h 836424"/>
                <a:gd name="connsiteX4" fmla="*/ 382956 w 940520"/>
                <a:gd name="connsiteY4" fmla="*/ 833321 h 836424"/>
                <a:gd name="connsiteX5" fmla="*/ 526972 w 940520"/>
                <a:gd name="connsiteY5" fmla="*/ 761313 h 836424"/>
                <a:gd name="connsiteX6" fmla="*/ 670988 w 940520"/>
                <a:gd name="connsiteY6" fmla="*/ 833321 h 836424"/>
                <a:gd name="connsiteX7" fmla="*/ 815004 w 940520"/>
                <a:gd name="connsiteY7" fmla="*/ 761313 h 836424"/>
                <a:gd name="connsiteX8" fmla="*/ 923870 w 940520"/>
                <a:gd name="connsiteY8" fmla="*/ 519953 h 836424"/>
                <a:gd name="connsiteX9" fmla="*/ 914905 w 940520"/>
                <a:gd name="connsiteY9" fmla="*/ 125506 h 836424"/>
                <a:gd name="connsiteX10" fmla="*/ 807329 w 940520"/>
                <a:gd name="connsiteY10" fmla="*/ 8965 h 836424"/>
                <a:gd name="connsiteX11" fmla="*/ 681823 w 940520"/>
                <a:gd name="connsiteY11" fmla="*/ 71718 h 836424"/>
                <a:gd name="connsiteX0" fmla="*/ 828247 w 963549"/>
                <a:gd name="connsiteY0" fmla="*/ 33960 h 861419"/>
                <a:gd name="connsiteX1" fmla="*/ 124012 w 963549"/>
                <a:gd name="connsiteY1" fmla="*/ 354259 h 861419"/>
                <a:gd name="connsiteX2" fmla="*/ 84176 w 963549"/>
                <a:gd name="connsiteY2" fmla="*/ 562878 h 861419"/>
                <a:gd name="connsiteX3" fmla="*/ 245541 w 963549"/>
                <a:gd name="connsiteY3" fmla="*/ 804925 h 861419"/>
                <a:gd name="connsiteX4" fmla="*/ 403874 w 963549"/>
                <a:gd name="connsiteY4" fmla="*/ 858316 h 861419"/>
                <a:gd name="connsiteX5" fmla="*/ 547890 w 963549"/>
                <a:gd name="connsiteY5" fmla="*/ 786308 h 861419"/>
                <a:gd name="connsiteX6" fmla="*/ 691906 w 963549"/>
                <a:gd name="connsiteY6" fmla="*/ 858316 h 861419"/>
                <a:gd name="connsiteX7" fmla="*/ 835922 w 963549"/>
                <a:gd name="connsiteY7" fmla="*/ 786308 h 861419"/>
                <a:gd name="connsiteX8" fmla="*/ 944788 w 963549"/>
                <a:gd name="connsiteY8" fmla="*/ 544948 h 861419"/>
                <a:gd name="connsiteX9" fmla="*/ 935823 w 963549"/>
                <a:gd name="connsiteY9" fmla="*/ 150501 h 861419"/>
                <a:gd name="connsiteX10" fmla="*/ 828247 w 963549"/>
                <a:gd name="connsiteY10" fmla="*/ 33960 h 861419"/>
                <a:gd name="connsiteX0" fmla="*/ 953752 w 1090548"/>
                <a:gd name="connsiteY0" fmla="*/ 31781 h 742699"/>
                <a:gd name="connsiteX1" fmla="*/ 141941 w 1090548"/>
                <a:gd name="connsiteY1" fmla="*/ 235539 h 742699"/>
                <a:gd name="connsiteX2" fmla="*/ 102105 w 1090548"/>
                <a:gd name="connsiteY2" fmla="*/ 444158 h 742699"/>
                <a:gd name="connsiteX3" fmla="*/ 263470 w 1090548"/>
                <a:gd name="connsiteY3" fmla="*/ 686205 h 742699"/>
                <a:gd name="connsiteX4" fmla="*/ 421803 w 1090548"/>
                <a:gd name="connsiteY4" fmla="*/ 739596 h 742699"/>
                <a:gd name="connsiteX5" fmla="*/ 565819 w 1090548"/>
                <a:gd name="connsiteY5" fmla="*/ 667588 h 742699"/>
                <a:gd name="connsiteX6" fmla="*/ 709835 w 1090548"/>
                <a:gd name="connsiteY6" fmla="*/ 739596 h 742699"/>
                <a:gd name="connsiteX7" fmla="*/ 853851 w 1090548"/>
                <a:gd name="connsiteY7" fmla="*/ 667588 h 742699"/>
                <a:gd name="connsiteX8" fmla="*/ 962717 w 1090548"/>
                <a:gd name="connsiteY8" fmla="*/ 426228 h 742699"/>
                <a:gd name="connsiteX9" fmla="*/ 953752 w 1090548"/>
                <a:gd name="connsiteY9" fmla="*/ 31781 h 742699"/>
                <a:gd name="connsiteX0" fmla="*/ 930742 w 1067538"/>
                <a:gd name="connsiteY0" fmla="*/ 34771 h 541930"/>
                <a:gd name="connsiteX1" fmla="*/ 138654 w 1067538"/>
                <a:gd name="connsiteY1" fmla="*/ 34770 h 541930"/>
                <a:gd name="connsiteX2" fmla="*/ 98818 w 1067538"/>
                <a:gd name="connsiteY2" fmla="*/ 243389 h 541930"/>
                <a:gd name="connsiteX3" fmla="*/ 260183 w 1067538"/>
                <a:gd name="connsiteY3" fmla="*/ 485436 h 541930"/>
                <a:gd name="connsiteX4" fmla="*/ 418516 w 1067538"/>
                <a:gd name="connsiteY4" fmla="*/ 538827 h 541930"/>
                <a:gd name="connsiteX5" fmla="*/ 562532 w 1067538"/>
                <a:gd name="connsiteY5" fmla="*/ 466819 h 541930"/>
                <a:gd name="connsiteX6" fmla="*/ 706548 w 1067538"/>
                <a:gd name="connsiteY6" fmla="*/ 538827 h 541930"/>
                <a:gd name="connsiteX7" fmla="*/ 850564 w 1067538"/>
                <a:gd name="connsiteY7" fmla="*/ 466819 h 541930"/>
                <a:gd name="connsiteX8" fmla="*/ 959430 w 1067538"/>
                <a:gd name="connsiteY8" fmla="*/ 225459 h 541930"/>
                <a:gd name="connsiteX9" fmla="*/ 930742 w 1067538"/>
                <a:gd name="connsiteY9" fmla="*/ 34771 h 541930"/>
                <a:gd name="connsiteX0" fmla="*/ 846733 w 983529"/>
                <a:gd name="connsiteY0" fmla="*/ 34770 h 541930"/>
                <a:gd name="connsiteX1" fmla="*/ 126653 w 983529"/>
                <a:gd name="connsiteY1" fmla="*/ 34770 h 541930"/>
                <a:gd name="connsiteX2" fmla="*/ 86817 w 983529"/>
                <a:gd name="connsiteY2" fmla="*/ 243389 h 541930"/>
                <a:gd name="connsiteX3" fmla="*/ 248182 w 983529"/>
                <a:gd name="connsiteY3" fmla="*/ 485436 h 541930"/>
                <a:gd name="connsiteX4" fmla="*/ 406515 w 983529"/>
                <a:gd name="connsiteY4" fmla="*/ 538827 h 541930"/>
                <a:gd name="connsiteX5" fmla="*/ 550531 w 983529"/>
                <a:gd name="connsiteY5" fmla="*/ 466819 h 541930"/>
                <a:gd name="connsiteX6" fmla="*/ 694547 w 983529"/>
                <a:gd name="connsiteY6" fmla="*/ 538827 h 541930"/>
                <a:gd name="connsiteX7" fmla="*/ 838563 w 983529"/>
                <a:gd name="connsiteY7" fmla="*/ 466819 h 541930"/>
                <a:gd name="connsiteX8" fmla="*/ 947429 w 983529"/>
                <a:gd name="connsiteY8" fmla="*/ 225459 h 541930"/>
                <a:gd name="connsiteX9" fmla="*/ 846733 w 983529"/>
                <a:gd name="connsiteY9" fmla="*/ 34770 h 541930"/>
                <a:gd name="connsiteX0" fmla="*/ 774725 w 899520"/>
                <a:gd name="connsiteY0" fmla="*/ 34770 h 541930"/>
                <a:gd name="connsiteX1" fmla="*/ 126653 w 899520"/>
                <a:gd name="connsiteY1" fmla="*/ 34770 h 541930"/>
                <a:gd name="connsiteX2" fmla="*/ 14809 w 899520"/>
                <a:gd name="connsiteY2" fmla="*/ 243389 h 541930"/>
                <a:gd name="connsiteX3" fmla="*/ 176174 w 899520"/>
                <a:gd name="connsiteY3" fmla="*/ 485436 h 541930"/>
                <a:gd name="connsiteX4" fmla="*/ 334507 w 899520"/>
                <a:gd name="connsiteY4" fmla="*/ 538827 h 541930"/>
                <a:gd name="connsiteX5" fmla="*/ 478523 w 899520"/>
                <a:gd name="connsiteY5" fmla="*/ 466819 h 541930"/>
                <a:gd name="connsiteX6" fmla="*/ 622539 w 899520"/>
                <a:gd name="connsiteY6" fmla="*/ 538827 h 541930"/>
                <a:gd name="connsiteX7" fmla="*/ 766555 w 899520"/>
                <a:gd name="connsiteY7" fmla="*/ 466819 h 541930"/>
                <a:gd name="connsiteX8" fmla="*/ 875421 w 899520"/>
                <a:gd name="connsiteY8" fmla="*/ 225459 h 541930"/>
                <a:gd name="connsiteX9" fmla="*/ 774725 w 899520"/>
                <a:gd name="connsiteY9" fmla="*/ 34770 h 54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520" h="541930">
                  <a:moveTo>
                    <a:pt x="774725" y="34770"/>
                  </a:moveTo>
                  <a:cubicBezTo>
                    <a:pt x="649930" y="2988"/>
                    <a:pt x="253306" y="0"/>
                    <a:pt x="126653" y="34770"/>
                  </a:cubicBezTo>
                  <a:cubicBezTo>
                    <a:pt x="0" y="69540"/>
                    <a:pt x="6556" y="168278"/>
                    <a:pt x="14809" y="243389"/>
                  </a:cubicBezTo>
                  <a:cubicBezTo>
                    <a:pt x="23062" y="318500"/>
                    <a:pt x="122891" y="436196"/>
                    <a:pt x="176174" y="485436"/>
                  </a:cubicBezTo>
                  <a:cubicBezTo>
                    <a:pt x="229457" y="534676"/>
                    <a:pt x="284116" y="541930"/>
                    <a:pt x="334507" y="538827"/>
                  </a:cubicBezTo>
                  <a:cubicBezTo>
                    <a:pt x="384898" y="535724"/>
                    <a:pt x="430518" y="466819"/>
                    <a:pt x="478523" y="466819"/>
                  </a:cubicBezTo>
                  <a:cubicBezTo>
                    <a:pt x="526528" y="466819"/>
                    <a:pt x="574534" y="538827"/>
                    <a:pt x="622539" y="538827"/>
                  </a:cubicBezTo>
                  <a:cubicBezTo>
                    <a:pt x="670544" y="538827"/>
                    <a:pt x="724408" y="519047"/>
                    <a:pt x="766555" y="466819"/>
                  </a:cubicBezTo>
                  <a:cubicBezTo>
                    <a:pt x="808702" y="414591"/>
                    <a:pt x="874059" y="297467"/>
                    <a:pt x="875421" y="225459"/>
                  </a:cubicBezTo>
                  <a:cubicBezTo>
                    <a:pt x="876783" y="153451"/>
                    <a:pt x="899520" y="66552"/>
                    <a:pt x="774725" y="34770"/>
                  </a:cubicBezTo>
                  <a:close/>
                </a:path>
              </a:pathLst>
            </a:custGeom>
            <a:solidFill>
              <a:srgbClr val="FF0000"/>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フリーフォーム 14">
              <a:extLst>
                <a:ext uri="{FF2B5EF4-FFF2-40B4-BE49-F238E27FC236}">
                  <a16:creationId xmlns:a16="http://schemas.microsoft.com/office/drawing/2014/main" id="{A48DACEB-952E-DD4F-BA35-CF5757993D37}"/>
                </a:ext>
              </a:extLst>
            </p:cNvPr>
            <p:cNvSpPr/>
            <p:nvPr/>
          </p:nvSpPr>
          <p:spPr>
            <a:xfrm>
              <a:off x="6371703" y="3816565"/>
              <a:ext cx="909434" cy="867199"/>
            </a:xfrm>
            <a:custGeom>
              <a:avLst/>
              <a:gdLst>
                <a:gd name="connsiteX0" fmla="*/ 470647 w 923365"/>
                <a:gd name="connsiteY0" fmla="*/ 277906 h 820271"/>
                <a:gd name="connsiteX1" fmla="*/ 345141 w 923365"/>
                <a:gd name="connsiteY1" fmla="*/ 277906 h 820271"/>
                <a:gd name="connsiteX2" fmla="*/ 255494 w 923365"/>
                <a:gd name="connsiteY2" fmla="*/ 44824 h 820271"/>
                <a:gd name="connsiteX3" fmla="*/ 121023 w 923365"/>
                <a:gd name="connsiteY3" fmla="*/ 26895 h 820271"/>
                <a:gd name="connsiteX4" fmla="*/ 13447 w 923365"/>
                <a:gd name="connsiteY4" fmla="*/ 116542 h 820271"/>
                <a:gd name="connsiteX5" fmla="*/ 40341 w 923365"/>
                <a:gd name="connsiteY5" fmla="*/ 537883 h 820271"/>
                <a:gd name="connsiteX6" fmla="*/ 201706 w 923365"/>
                <a:gd name="connsiteY6" fmla="*/ 779930 h 820271"/>
                <a:gd name="connsiteX7" fmla="*/ 381000 w 923365"/>
                <a:gd name="connsiteY7" fmla="*/ 779930 h 820271"/>
                <a:gd name="connsiteX8" fmla="*/ 452717 w 923365"/>
                <a:gd name="connsiteY8" fmla="*/ 690283 h 820271"/>
                <a:gd name="connsiteX9" fmla="*/ 596153 w 923365"/>
                <a:gd name="connsiteY9" fmla="*/ 690283 h 820271"/>
                <a:gd name="connsiteX10" fmla="*/ 623047 w 923365"/>
                <a:gd name="connsiteY10" fmla="*/ 797859 h 820271"/>
                <a:gd name="connsiteX11" fmla="*/ 757517 w 923365"/>
                <a:gd name="connsiteY11" fmla="*/ 770965 h 820271"/>
                <a:gd name="connsiteX12" fmla="*/ 900953 w 923365"/>
                <a:gd name="connsiteY12" fmla="*/ 519953 h 820271"/>
                <a:gd name="connsiteX13" fmla="*/ 891988 w 923365"/>
                <a:gd name="connsiteY13" fmla="*/ 125506 h 820271"/>
                <a:gd name="connsiteX14" fmla="*/ 784412 w 923365"/>
                <a:gd name="connsiteY14" fmla="*/ 8965 h 820271"/>
                <a:gd name="connsiteX15" fmla="*/ 658906 w 923365"/>
                <a:gd name="connsiteY15" fmla="*/ 71718 h 820271"/>
                <a:gd name="connsiteX16" fmla="*/ 560294 w 923365"/>
                <a:gd name="connsiteY16" fmla="*/ 277906 h 820271"/>
                <a:gd name="connsiteX17" fmla="*/ 398929 w 923365"/>
                <a:gd name="connsiteY17" fmla="*/ 277906 h 820271"/>
                <a:gd name="connsiteX0" fmla="*/ 470647 w 923365"/>
                <a:gd name="connsiteY0" fmla="*/ 277906 h 820271"/>
                <a:gd name="connsiteX1" fmla="*/ 255494 w 923365"/>
                <a:gd name="connsiteY1" fmla="*/ 44824 h 820271"/>
                <a:gd name="connsiteX2" fmla="*/ 121023 w 923365"/>
                <a:gd name="connsiteY2" fmla="*/ 26895 h 820271"/>
                <a:gd name="connsiteX3" fmla="*/ 13447 w 923365"/>
                <a:gd name="connsiteY3" fmla="*/ 116542 h 820271"/>
                <a:gd name="connsiteX4" fmla="*/ 40341 w 923365"/>
                <a:gd name="connsiteY4" fmla="*/ 537883 h 820271"/>
                <a:gd name="connsiteX5" fmla="*/ 201706 w 923365"/>
                <a:gd name="connsiteY5" fmla="*/ 779930 h 820271"/>
                <a:gd name="connsiteX6" fmla="*/ 381000 w 923365"/>
                <a:gd name="connsiteY6" fmla="*/ 779930 h 820271"/>
                <a:gd name="connsiteX7" fmla="*/ 452717 w 923365"/>
                <a:gd name="connsiteY7" fmla="*/ 690283 h 820271"/>
                <a:gd name="connsiteX8" fmla="*/ 596153 w 923365"/>
                <a:gd name="connsiteY8" fmla="*/ 690283 h 820271"/>
                <a:gd name="connsiteX9" fmla="*/ 623047 w 923365"/>
                <a:gd name="connsiteY9" fmla="*/ 797859 h 820271"/>
                <a:gd name="connsiteX10" fmla="*/ 757517 w 923365"/>
                <a:gd name="connsiteY10" fmla="*/ 770965 h 820271"/>
                <a:gd name="connsiteX11" fmla="*/ 900953 w 923365"/>
                <a:gd name="connsiteY11" fmla="*/ 519953 h 820271"/>
                <a:gd name="connsiteX12" fmla="*/ 891988 w 923365"/>
                <a:gd name="connsiteY12" fmla="*/ 125506 h 820271"/>
                <a:gd name="connsiteX13" fmla="*/ 784412 w 923365"/>
                <a:gd name="connsiteY13" fmla="*/ 8965 h 820271"/>
                <a:gd name="connsiteX14" fmla="*/ 658906 w 923365"/>
                <a:gd name="connsiteY14" fmla="*/ 71718 h 820271"/>
                <a:gd name="connsiteX15" fmla="*/ 560294 w 923365"/>
                <a:gd name="connsiteY15" fmla="*/ 277906 h 820271"/>
                <a:gd name="connsiteX16" fmla="*/ 398929 w 923365"/>
                <a:gd name="connsiteY16" fmla="*/ 277906 h 820271"/>
                <a:gd name="connsiteX0" fmla="*/ 470647 w 923365"/>
                <a:gd name="connsiteY0" fmla="*/ 277906 h 820271"/>
                <a:gd name="connsiteX1" fmla="*/ 247981 w 923365"/>
                <a:gd name="connsiteY1" fmla="*/ 184648 h 820271"/>
                <a:gd name="connsiteX2" fmla="*/ 255494 w 923365"/>
                <a:gd name="connsiteY2" fmla="*/ 44824 h 820271"/>
                <a:gd name="connsiteX3" fmla="*/ 121023 w 923365"/>
                <a:gd name="connsiteY3" fmla="*/ 26895 h 820271"/>
                <a:gd name="connsiteX4" fmla="*/ 13447 w 923365"/>
                <a:gd name="connsiteY4" fmla="*/ 116542 h 820271"/>
                <a:gd name="connsiteX5" fmla="*/ 40341 w 923365"/>
                <a:gd name="connsiteY5" fmla="*/ 537883 h 820271"/>
                <a:gd name="connsiteX6" fmla="*/ 201706 w 923365"/>
                <a:gd name="connsiteY6" fmla="*/ 779930 h 820271"/>
                <a:gd name="connsiteX7" fmla="*/ 381000 w 923365"/>
                <a:gd name="connsiteY7" fmla="*/ 779930 h 820271"/>
                <a:gd name="connsiteX8" fmla="*/ 452717 w 923365"/>
                <a:gd name="connsiteY8" fmla="*/ 690283 h 820271"/>
                <a:gd name="connsiteX9" fmla="*/ 596153 w 923365"/>
                <a:gd name="connsiteY9" fmla="*/ 690283 h 820271"/>
                <a:gd name="connsiteX10" fmla="*/ 623047 w 923365"/>
                <a:gd name="connsiteY10" fmla="*/ 797859 h 820271"/>
                <a:gd name="connsiteX11" fmla="*/ 757517 w 923365"/>
                <a:gd name="connsiteY11" fmla="*/ 770965 h 820271"/>
                <a:gd name="connsiteX12" fmla="*/ 900953 w 923365"/>
                <a:gd name="connsiteY12" fmla="*/ 519953 h 820271"/>
                <a:gd name="connsiteX13" fmla="*/ 891988 w 923365"/>
                <a:gd name="connsiteY13" fmla="*/ 125506 h 820271"/>
                <a:gd name="connsiteX14" fmla="*/ 784412 w 923365"/>
                <a:gd name="connsiteY14" fmla="*/ 8965 h 820271"/>
                <a:gd name="connsiteX15" fmla="*/ 658906 w 923365"/>
                <a:gd name="connsiteY15" fmla="*/ 71718 h 820271"/>
                <a:gd name="connsiteX16" fmla="*/ 560294 w 923365"/>
                <a:gd name="connsiteY16" fmla="*/ 277906 h 820271"/>
                <a:gd name="connsiteX17" fmla="*/ 398929 w 923365"/>
                <a:gd name="connsiteY17" fmla="*/ 277906 h 820271"/>
                <a:gd name="connsiteX0" fmla="*/ 470647 w 923365"/>
                <a:gd name="connsiteY0" fmla="*/ 277906 h 820271"/>
                <a:gd name="connsiteX1" fmla="*/ 319989 w 923365"/>
                <a:gd name="connsiteY1" fmla="*/ 184648 h 820271"/>
                <a:gd name="connsiteX2" fmla="*/ 255494 w 923365"/>
                <a:gd name="connsiteY2" fmla="*/ 44824 h 820271"/>
                <a:gd name="connsiteX3" fmla="*/ 121023 w 923365"/>
                <a:gd name="connsiteY3" fmla="*/ 26895 h 820271"/>
                <a:gd name="connsiteX4" fmla="*/ 13447 w 923365"/>
                <a:gd name="connsiteY4" fmla="*/ 116542 h 820271"/>
                <a:gd name="connsiteX5" fmla="*/ 40341 w 923365"/>
                <a:gd name="connsiteY5" fmla="*/ 537883 h 820271"/>
                <a:gd name="connsiteX6" fmla="*/ 201706 w 923365"/>
                <a:gd name="connsiteY6" fmla="*/ 779930 h 820271"/>
                <a:gd name="connsiteX7" fmla="*/ 381000 w 923365"/>
                <a:gd name="connsiteY7" fmla="*/ 779930 h 820271"/>
                <a:gd name="connsiteX8" fmla="*/ 452717 w 923365"/>
                <a:gd name="connsiteY8" fmla="*/ 690283 h 820271"/>
                <a:gd name="connsiteX9" fmla="*/ 596153 w 923365"/>
                <a:gd name="connsiteY9" fmla="*/ 690283 h 820271"/>
                <a:gd name="connsiteX10" fmla="*/ 623047 w 923365"/>
                <a:gd name="connsiteY10" fmla="*/ 797859 h 820271"/>
                <a:gd name="connsiteX11" fmla="*/ 757517 w 923365"/>
                <a:gd name="connsiteY11" fmla="*/ 770965 h 820271"/>
                <a:gd name="connsiteX12" fmla="*/ 900953 w 923365"/>
                <a:gd name="connsiteY12" fmla="*/ 519953 h 820271"/>
                <a:gd name="connsiteX13" fmla="*/ 891988 w 923365"/>
                <a:gd name="connsiteY13" fmla="*/ 125506 h 820271"/>
                <a:gd name="connsiteX14" fmla="*/ 784412 w 923365"/>
                <a:gd name="connsiteY14" fmla="*/ 8965 h 820271"/>
                <a:gd name="connsiteX15" fmla="*/ 658906 w 923365"/>
                <a:gd name="connsiteY15" fmla="*/ 71718 h 820271"/>
                <a:gd name="connsiteX16" fmla="*/ 560294 w 923365"/>
                <a:gd name="connsiteY16" fmla="*/ 277906 h 820271"/>
                <a:gd name="connsiteX17" fmla="*/ 398929 w 923365"/>
                <a:gd name="connsiteY17" fmla="*/ 277906 h 820271"/>
                <a:gd name="connsiteX0" fmla="*/ 470647 w 923365"/>
                <a:gd name="connsiteY0" fmla="*/ 277906 h 820271"/>
                <a:gd name="connsiteX1" fmla="*/ 319989 w 923365"/>
                <a:gd name="connsiteY1" fmla="*/ 184648 h 820271"/>
                <a:gd name="connsiteX2" fmla="*/ 255494 w 923365"/>
                <a:gd name="connsiteY2" fmla="*/ 44824 h 820271"/>
                <a:gd name="connsiteX3" fmla="*/ 121023 w 923365"/>
                <a:gd name="connsiteY3" fmla="*/ 26895 h 820271"/>
                <a:gd name="connsiteX4" fmla="*/ 13447 w 923365"/>
                <a:gd name="connsiteY4" fmla="*/ 116542 h 820271"/>
                <a:gd name="connsiteX5" fmla="*/ 40341 w 923365"/>
                <a:gd name="connsiteY5" fmla="*/ 537883 h 820271"/>
                <a:gd name="connsiteX6" fmla="*/ 201706 w 923365"/>
                <a:gd name="connsiteY6" fmla="*/ 779930 h 820271"/>
                <a:gd name="connsiteX7" fmla="*/ 381000 w 923365"/>
                <a:gd name="connsiteY7" fmla="*/ 779930 h 820271"/>
                <a:gd name="connsiteX8" fmla="*/ 452717 w 923365"/>
                <a:gd name="connsiteY8" fmla="*/ 690283 h 820271"/>
                <a:gd name="connsiteX9" fmla="*/ 608021 w 923365"/>
                <a:gd name="connsiteY9" fmla="*/ 760712 h 820271"/>
                <a:gd name="connsiteX10" fmla="*/ 623047 w 923365"/>
                <a:gd name="connsiteY10" fmla="*/ 797859 h 820271"/>
                <a:gd name="connsiteX11" fmla="*/ 757517 w 923365"/>
                <a:gd name="connsiteY11" fmla="*/ 770965 h 820271"/>
                <a:gd name="connsiteX12" fmla="*/ 900953 w 923365"/>
                <a:gd name="connsiteY12" fmla="*/ 519953 h 820271"/>
                <a:gd name="connsiteX13" fmla="*/ 891988 w 923365"/>
                <a:gd name="connsiteY13" fmla="*/ 125506 h 820271"/>
                <a:gd name="connsiteX14" fmla="*/ 784412 w 923365"/>
                <a:gd name="connsiteY14" fmla="*/ 8965 h 820271"/>
                <a:gd name="connsiteX15" fmla="*/ 658906 w 923365"/>
                <a:gd name="connsiteY15" fmla="*/ 71718 h 820271"/>
                <a:gd name="connsiteX16" fmla="*/ 560294 w 923365"/>
                <a:gd name="connsiteY16" fmla="*/ 277906 h 820271"/>
                <a:gd name="connsiteX17" fmla="*/ 398929 w 923365"/>
                <a:gd name="connsiteY17" fmla="*/ 277906 h 820271"/>
                <a:gd name="connsiteX0" fmla="*/ 470647 w 923365"/>
                <a:gd name="connsiteY0" fmla="*/ 277906 h 820271"/>
                <a:gd name="connsiteX1" fmla="*/ 319989 w 923365"/>
                <a:gd name="connsiteY1" fmla="*/ 184648 h 820271"/>
                <a:gd name="connsiteX2" fmla="*/ 255494 w 923365"/>
                <a:gd name="connsiteY2" fmla="*/ 44824 h 820271"/>
                <a:gd name="connsiteX3" fmla="*/ 121023 w 923365"/>
                <a:gd name="connsiteY3" fmla="*/ 26895 h 820271"/>
                <a:gd name="connsiteX4" fmla="*/ 13447 w 923365"/>
                <a:gd name="connsiteY4" fmla="*/ 116542 h 820271"/>
                <a:gd name="connsiteX5" fmla="*/ 40341 w 923365"/>
                <a:gd name="connsiteY5" fmla="*/ 537883 h 820271"/>
                <a:gd name="connsiteX6" fmla="*/ 201706 w 923365"/>
                <a:gd name="connsiteY6" fmla="*/ 779930 h 820271"/>
                <a:gd name="connsiteX7" fmla="*/ 381000 w 923365"/>
                <a:gd name="connsiteY7" fmla="*/ 779930 h 820271"/>
                <a:gd name="connsiteX8" fmla="*/ 464005 w 923365"/>
                <a:gd name="connsiteY8" fmla="*/ 760712 h 820271"/>
                <a:gd name="connsiteX9" fmla="*/ 608021 w 923365"/>
                <a:gd name="connsiteY9" fmla="*/ 760712 h 820271"/>
                <a:gd name="connsiteX10" fmla="*/ 623047 w 923365"/>
                <a:gd name="connsiteY10" fmla="*/ 797859 h 820271"/>
                <a:gd name="connsiteX11" fmla="*/ 757517 w 923365"/>
                <a:gd name="connsiteY11" fmla="*/ 770965 h 820271"/>
                <a:gd name="connsiteX12" fmla="*/ 900953 w 923365"/>
                <a:gd name="connsiteY12" fmla="*/ 519953 h 820271"/>
                <a:gd name="connsiteX13" fmla="*/ 891988 w 923365"/>
                <a:gd name="connsiteY13" fmla="*/ 125506 h 820271"/>
                <a:gd name="connsiteX14" fmla="*/ 784412 w 923365"/>
                <a:gd name="connsiteY14" fmla="*/ 8965 h 820271"/>
                <a:gd name="connsiteX15" fmla="*/ 658906 w 923365"/>
                <a:gd name="connsiteY15" fmla="*/ 71718 h 820271"/>
                <a:gd name="connsiteX16" fmla="*/ 560294 w 923365"/>
                <a:gd name="connsiteY16" fmla="*/ 277906 h 820271"/>
                <a:gd name="connsiteX17" fmla="*/ 398929 w 923365"/>
                <a:gd name="connsiteY17" fmla="*/ 277906 h 820271"/>
                <a:gd name="connsiteX0" fmla="*/ 470647 w 923365"/>
                <a:gd name="connsiteY0" fmla="*/ 277906 h 820271"/>
                <a:gd name="connsiteX1" fmla="*/ 319989 w 923365"/>
                <a:gd name="connsiteY1" fmla="*/ 184648 h 820271"/>
                <a:gd name="connsiteX2" fmla="*/ 255494 w 923365"/>
                <a:gd name="connsiteY2" fmla="*/ 44824 h 820271"/>
                <a:gd name="connsiteX3" fmla="*/ 121023 w 923365"/>
                <a:gd name="connsiteY3" fmla="*/ 26895 h 820271"/>
                <a:gd name="connsiteX4" fmla="*/ 13447 w 923365"/>
                <a:gd name="connsiteY4" fmla="*/ 116542 h 820271"/>
                <a:gd name="connsiteX5" fmla="*/ 40341 w 923365"/>
                <a:gd name="connsiteY5" fmla="*/ 537883 h 820271"/>
                <a:gd name="connsiteX6" fmla="*/ 201706 w 923365"/>
                <a:gd name="connsiteY6" fmla="*/ 779930 h 820271"/>
                <a:gd name="connsiteX7" fmla="*/ 381000 w 923365"/>
                <a:gd name="connsiteY7" fmla="*/ 779930 h 820271"/>
                <a:gd name="connsiteX8" fmla="*/ 464005 w 923365"/>
                <a:gd name="connsiteY8" fmla="*/ 760712 h 820271"/>
                <a:gd name="connsiteX9" fmla="*/ 536013 w 923365"/>
                <a:gd name="connsiteY9" fmla="*/ 760712 h 820271"/>
                <a:gd name="connsiteX10" fmla="*/ 623047 w 923365"/>
                <a:gd name="connsiteY10" fmla="*/ 797859 h 820271"/>
                <a:gd name="connsiteX11" fmla="*/ 757517 w 923365"/>
                <a:gd name="connsiteY11" fmla="*/ 770965 h 820271"/>
                <a:gd name="connsiteX12" fmla="*/ 900953 w 923365"/>
                <a:gd name="connsiteY12" fmla="*/ 519953 h 820271"/>
                <a:gd name="connsiteX13" fmla="*/ 891988 w 923365"/>
                <a:gd name="connsiteY13" fmla="*/ 125506 h 820271"/>
                <a:gd name="connsiteX14" fmla="*/ 784412 w 923365"/>
                <a:gd name="connsiteY14" fmla="*/ 8965 h 820271"/>
                <a:gd name="connsiteX15" fmla="*/ 658906 w 923365"/>
                <a:gd name="connsiteY15" fmla="*/ 71718 h 820271"/>
                <a:gd name="connsiteX16" fmla="*/ 560294 w 923365"/>
                <a:gd name="connsiteY16" fmla="*/ 277906 h 820271"/>
                <a:gd name="connsiteX17" fmla="*/ 398929 w 923365"/>
                <a:gd name="connsiteY17" fmla="*/ 277906 h 820271"/>
                <a:gd name="connsiteX0" fmla="*/ 470647 w 923365"/>
                <a:gd name="connsiteY0" fmla="*/ 277906 h 820271"/>
                <a:gd name="connsiteX1" fmla="*/ 319989 w 923365"/>
                <a:gd name="connsiteY1" fmla="*/ 184648 h 820271"/>
                <a:gd name="connsiteX2" fmla="*/ 247981 w 923365"/>
                <a:gd name="connsiteY2" fmla="*/ 112640 h 820271"/>
                <a:gd name="connsiteX3" fmla="*/ 121023 w 923365"/>
                <a:gd name="connsiteY3" fmla="*/ 26895 h 820271"/>
                <a:gd name="connsiteX4" fmla="*/ 13447 w 923365"/>
                <a:gd name="connsiteY4" fmla="*/ 116542 h 820271"/>
                <a:gd name="connsiteX5" fmla="*/ 40341 w 923365"/>
                <a:gd name="connsiteY5" fmla="*/ 537883 h 820271"/>
                <a:gd name="connsiteX6" fmla="*/ 201706 w 923365"/>
                <a:gd name="connsiteY6" fmla="*/ 779930 h 820271"/>
                <a:gd name="connsiteX7" fmla="*/ 381000 w 923365"/>
                <a:gd name="connsiteY7" fmla="*/ 779930 h 820271"/>
                <a:gd name="connsiteX8" fmla="*/ 464005 w 923365"/>
                <a:gd name="connsiteY8" fmla="*/ 760712 h 820271"/>
                <a:gd name="connsiteX9" fmla="*/ 536013 w 923365"/>
                <a:gd name="connsiteY9" fmla="*/ 760712 h 820271"/>
                <a:gd name="connsiteX10" fmla="*/ 623047 w 923365"/>
                <a:gd name="connsiteY10" fmla="*/ 797859 h 820271"/>
                <a:gd name="connsiteX11" fmla="*/ 757517 w 923365"/>
                <a:gd name="connsiteY11" fmla="*/ 770965 h 820271"/>
                <a:gd name="connsiteX12" fmla="*/ 900953 w 923365"/>
                <a:gd name="connsiteY12" fmla="*/ 519953 h 820271"/>
                <a:gd name="connsiteX13" fmla="*/ 891988 w 923365"/>
                <a:gd name="connsiteY13" fmla="*/ 125506 h 820271"/>
                <a:gd name="connsiteX14" fmla="*/ 784412 w 923365"/>
                <a:gd name="connsiteY14" fmla="*/ 8965 h 820271"/>
                <a:gd name="connsiteX15" fmla="*/ 658906 w 923365"/>
                <a:gd name="connsiteY15" fmla="*/ 71718 h 820271"/>
                <a:gd name="connsiteX16" fmla="*/ 560294 w 923365"/>
                <a:gd name="connsiteY16" fmla="*/ 277906 h 820271"/>
                <a:gd name="connsiteX17" fmla="*/ 398929 w 923365"/>
                <a:gd name="connsiteY17" fmla="*/ 277906 h 820271"/>
                <a:gd name="connsiteX0" fmla="*/ 470647 w 923365"/>
                <a:gd name="connsiteY0" fmla="*/ 277906 h 820271"/>
                <a:gd name="connsiteX1" fmla="*/ 319989 w 923365"/>
                <a:gd name="connsiteY1" fmla="*/ 184648 h 820271"/>
                <a:gd name="connsiteX2" fmla="*/ 247981 w 923365"/>
                <a:gd name="connsiteY2" fmla="*/ 40632 h 820271"/>
                <a:gd name="connsiteX3" fmla="*/ 121023 w 923365"/>
                <a:gd name="connsiteY3" fmla="*/ 26895 h 820271"/>
                <a:gd name="connsiteX4" fmla="*/ 13447 w 923365"/>
                <a:gd name="connsiteY4" fmla="*/ 116542 h 820271"/>
                <a:gd name="connsiteX5" fmla="*/ 40341 w 923365"/>
                <a:gd name="connsiteY5" fmla="*/ 537883 h 820271"/>
                <a:gd name="connsiteX6" fmla="*/ 201706 w 923365"/>
                <a:gd name="connsiteY6" fmla="*/ 779930 h 820271"/>
                <a:gd name="connsiteX7" fmla="*/ 381000 w 923365"/>
                <a:gd name="connsiteY7" fmla="*/ 779930 h 820271"/>
                <a:gd name="connsiteX8" fmla="*/ 464005 w 923365"/>
                <a:gd name="connsiteY8" fmla="*/ 760712 h 820271"/>
                <a:gd name="connsiteX9" fmla="*/ 536013 w 923365"/>
                <a:gd name="connsiteY9" fmla="*/ 760712 h 820271"/>
                <a:gd name="connsiteX10" fmla="*/ 623047 w 923365"/>
                <a:gd name="connsiteY10" fmla="*/ 797859 h 820271"/>
                <a:gd name="connsiteX11" fmla="*/ 757517 w 923365"/>
                <a:gd name="connsiteY11" fmla="*/ 770965 h 820271"/>
                <a:gd name="connsiteX12" fmla="*/ 900953 w 923365"/>
                <a:gd name="connsiteY12" fmla="*/ 519953 h 820271"/>
                <a:gd name="connsiteX13" fmla="*/ 891988 w 923365"/>
                <a:gd name="connsiteY13" fmla="*/ 125506 h 820271"/>
                <a:gd name="connsiteX14" fmla="*/ 784412 w 923365"/>
                <a:gd name="connsiteY14" fmla="*/ 8965 h 820271"/>
                <a:gd name="connsiteX15" fmla="*/ 658906 w 923365"/>
                <a:gd name="connsiteY15" fmla="*/ 71718 h 820271"/>
                <a:gd name="connsiteX16" fmla="*/ 560294 w 923365"/>
                <a:gd name="connsiteY16" fmla="*/ 277906 h 820271"/>
                <a:gd name="connsiteX17" fmla="*/ 398929 w 923365"/>
                <a:gd name="connsiteY17" fmla="*/ 277906 h 820271"/>
                <a:gd name="connsiteX0" fmla="*/ 470647 w 923365"/>
                <a:gd name="connsiteY0" fmla="*/ 277906 h 820271"/>
                <a:gd name="connsiteX1" fmla="*/ 319989 w 923365"/>
                <a:gd name="connsiteY1" fmla="*/ 184648 h 820271"/>
                <a:gd name="connsiteX2" fmla="*/ 247981 w 923365"/>
                <a:gd name="connsiteY2" fmla="*/ 40632 h 820271"/>
                <a:gd name="connsiteX3" fmla="*/ 121023 w 923365"/>
                <a:gd name="connsiteY3" fmla="*/ 26895 h 820271"/>
                <a:gd name="connsiteX4" fmla="*/ 13447 w 923365"/>
                <a:gd name="connsiteY4" fmla="*/ 116542 h 820271"/>
                <a:gd name="connsiteX5" fmla="*/ 40341 w 923365"/>
                <a:gd name="connsiteY5" fmla="*/ 537883 h 820271"/>
                <a:gd name="connsiteX6" fmla="*/ 201706 w 923365"/>
                <a:gd name="connsiteY6" fmla="*/ 779930 h 820271"/>
                <a:gd name="connsiteX7" fmla="*/ 381000 w 923365"/>
                <a:gd name="connsiteY7" fmla="*/ 779930 h 820271"/>
                <a:gd name="connsiteX8" fmla="*/ 464005 w 923365"/>
                <a:gd name="connsiteY8" fmla="*/ 760712 h 820271"/>
                <a:gd name="connsiteX9" fmla="*/ 536013 w 923365"/>
                <a:gd name="connsiteY9" fmla="*/ 760712 h 820271"/>
                <a:gd name="connsiteX10" fmla="*/ 623047 w 923365"/>
                <a:gd name="connsiteY10" fmla="*/ 797859 h 820271"/>
                <a:gd name="connsiteX11" fmla="*/ 757517 w 923365"/>
                <a:gd name="connsiteY11" fmla="*/ 770965 h 820271"/>
                <a:gd name="connsiteX12" fmla="*/ 900953 w 923365"/>
                <a:gd name="connsiteY12" fmla="*/ 519953 h 820271"/>
                <a:gd name="connsiteX13" fmla="*/ 891988 w 923365"/>
                <a:gd name="connsiteY13" fmla="*/ 125506 h 820271"/>
                <a:gd name="connsiteX14" fmla="*/ 784412 w 923365"/>
                <a:gd name="connsiteY14" fmla="*/ 8965 h 820271"/>
                <a:gd name="connsiteX15" fmla="*/ 658906 w 923365"/>
                <a:gd name="connsiteY15" fmla="*/ 71718 h 820271"/>
                <a:gd name="connsiteX16" fmla="*/ 560294 w 923365"/>
                <a:gd name="connsiteY16" fmla="*/ 277906 h 820271"/>
                <a:gd name="connsiteX17" fmla="*/ 398929 w 923365"/>
                <a:gd name="connsiteY17" fmla="*/ 277906 h 820271"/>
                <a:gd name="connsiteX18" fmla="*/ 470647 w 923365"/>
                <a:gd name="connsiteY18" fmla="*/ 277906 h 820271"/>
                <a:gd name="connsiteX0" fmla="*/ 504056 w 923365"/>
                <a:gd name="connsiteY0" fmla="*/ 288032 h 820271"/>
                <a:gd name="connsiteX1" fmla="*/ 319989 w 923365"/>
                <a:gd name="connsiteY1" fmla="*/ 184648 h 820271"/>
                <a:gd name="connsiteX2" fmla="*/ 247981 w 923365"/>
                <a:gd name="connsiteY2" fmla="*/ 40632 h 820271"/>
                <a:gd name="connsiteX3" fmla="*/ 121023 w 923365"/>
                <a:gd name="connsiteY3" fmla="*/ 26895 h 820271"/>
                <a:gd name="connsiteX4" fmla="*/ 13447 w 923365"/>
                <a:gd name="connsiteY4" fmla="*/ 116542 h 820271"/>
                <a:gd name="connsiteX5" fmla="*/ 40341 w 923365"/>
                <a:gd name="connsiteY5" fmla="*/ 537883 h 820271"/>
                <a:gd name="connsiteX6" fmla="*/ 201706 w 923365"/>
                <a:gd name="connsiteY6" fmla="*/ 779930 h 820271"/>
                <a:gd name="connsiteX7" fmla="*/ 381000 w 923365"/>
                <a:gd name="connsiteY7" fmla="*/ 779930 h 820271"/>
                <a:gd name="connsiteX8" fmla="*/ 464005 w 923365"/>
                <a:gd name="connsiteY8" fmla="*/ 760712 h 820271"/>
                <a:gd name="connsiteX9" fmla="*/ 536013 w 923365"/>
                <a:gd name="connsiteY9" fmla="*/ 760712 h 820271"/>
                <a:gd name="connsiteX10" fmla="*/ 623047 w 923365"/>
                <a:gd name="connsiteY10" fmla="*/ 797859 h 820271"/>
                <a:gd name="connsiteX11" fmla="*/ 757517 w 923365"/>
                <a:gd name="connsiteY11" fmla="*/ 770965 h 820271"/>
                <a:gd name="connsiteX12" fmla="*/ 900953 w 923365"/>
                <a:gd name="connsiteY12" fmla="*/ 519953 h 820271"/>
                <a:gd name="connsiteX13" fmla="*/ 891988 w 923365"/>
                <a:gd name="connsiteY13" fmla="*/ 125506 h 820271"/>
                <a:gd name="connsiteX14" fmla="*/ 784412 w 923365"/>
                <a:gd name="connsiteY14" fmla="*/ 8965 h 820271"/>
                <a:gd name="connsiteX15" fmla="*/ 658906 w 923365"/>
                <a:gd name="connsiteY15" fmla="*/ 71718 h 820271"/>
                <a:gd name="connsiteX16" fmla="*/ 560294 w 923365"/>
                <a:gd name="connsiteY16" fmla="*/ 277906 h 820271"/>
                <a:gd name="connsiteX17" fmla="*/ 398929 w 923365"/>
                <a:gd name="connsiteY17" fmla="*/ 277906 h 820271"/>
                <a:gd name="connsiteX18" fmla="*/ 504056 w 923365"/>
                <a:gd name="connsiteY18" fmla="*/ 288032 h 820271"/>
                <a:gd name="connsiteX0" fmla="*/ 504056 w 923365"/>
                <a:gd name="connsiteY0" fmla="*/ 288032 h 820271"/>
                <a:gd name="connsiteX1" fmla="*/ 319989 w 923365"/>
                <a:gd name="connsiteY1" fmla="*/ 184648 h 820271"/>
                <a:gd name="connsiteX2" fmla="*/ 247981 w 923365"/>
                <a:gd name="connsiteY2" fmla="*/ 40632 h 820271"/>
                <a:gd name="connsiteX3" fmla="*/ 121023 w 923365"/>
                <a:gd name="connsiteY3" fmla="*/ 26895 h 820271"/>
                <a:gd name="connsiteX4" fmla="*/ 13447 w 923365"/>
                <a:gd name="connsiteY4" fmla="*/ 116542 h 820271"/>
                <a:gd name="connsiteX5" fmla="*/ 40341 w 923365"/>
                <a:gd name="connsiteY5" fmla="*/ 537883 h 820271"/>
                <a:gd name="connsiteX6" fmla="*/ 201706 w 923365"/>
                <a:gd name="connsiteY6" fmla="*/ 779930 h 820271"/>
                <a:gd name="connsiteX7" fmla="*/ 381000 w 923365"/>
                <a:gd name="connsiteY7" fmla="*/ 779930 h 820271"/>
                <a:gd name="connsiteX8" fmla="*/ 464005 w 923365"/>
                <a:gd name="connsiteY8" fmla="*/ 760712 h 820271"/>
                <a:gd name="connsiteX9" fmla="*/ 536013 w 923365"/>
                <a:gd name="connsiteY9" fmla="*/ 760712 h 820271"/>
                <a:gd name="connsiteX10" fmla="*/ 623047 w 923365"/>
                <a:gd name="connsiteY10" fmla="*/ 797859 h 820271"/>
                <a:gd name="connsiteX11" fmla="*/ 757517 w 923365"/>
                <a:gd name="connsiteY11" fmla="*/ 770965 h 820271"/>
                <a:gd name="connsiteX12" fmla="*/ 900953 w 923365"/>
                <a:gd name="connsiteY12" fmla="*/ 519953 h 820271"/>
                <a:gd name="connsiteX13" fmla="*/ 891988 w 923365"/>
                <a:gd name="connsiteY13" fmla="*/ 125506 h 820271"/>
                <a:gd name="connsiteX14" fmla="*/ 784412 w 923365"/>
                <a:gd name="connsiteY14" fmla="*/ 8965 h 820271"/>
                <a:gd name="connsiteX15" fmla="*/ 658906 w 923365"/>
                <a:gd name="connsiteY15" fmla="*/ 71718 h 820271"/>
                <a:gd name="connsiteX16" fmla="*/ 560294 w 923365"/>
                <a:gd name="connsiteY16" fmla="*/ 277906 h 820271"/>
                <a:gd name="connsiteX17" fmla="*/ 398929 w 923365"/>
                <a:gd name="connsiteY17" fmla="*/ 277906 h 820271"/>
                <a:gd name="connsiteX18" fmla="*/ 504056 w 923365"/>
                <a:gd name="connsiteY18" fmla="*/ 288032 h 820271"/>
                <a:gd name="connsiteX0" fmla="*/ 398929 w 923365"/>
                <a:gd name="connsiteY0" fmla="*/ 277906 h 820271"/>
                <a:gd name="connsiteX1" fmla="*/ 319989 w 923365"/>
                <a:gd name="connsiteY1" fmla="*/ 184648 h 820271"/>
                <a:gd name="connsiteX2" fmla="*/ 247981 w 923365"/>
                <a:gd name="connsiteY2" fmla="*/ 40632 h 820271"/>
                <a:gd name="connsiteX3" fmla="*/ 121023 w 923365"/>
                <a:gd name="connsiteY3" fmla="*/ 26895 h 820271"/>
                <a:gd name="connsiteX4" fmla="*/ 13447 w 923365"/>
                <a:gd name="connsiteY4" fmla="*/ 116542 h 820271"/>
                <a:gd name="connsiteX5" fmla="*/ 40341 w 923365"/>
                <a:gd name="connsiteY5" fmla="*/ 537883 h 820271"/>
                <a:gd name="connsiteX6" fmla="*/ 201706 w 923365"/>
                <a:gd name="connsiteY6" fmla="*/ 779930 h 820271"/>
                <a:gd name="connsiteX7" fmla="*/ 381000 w 923365"/>
                <a:gd name="connsiteY7" fmla="*/ 779930 h 820271"/>
                <a:gd name="connsiteX8" fmla="*/ 464005 w 923365"/>
                <a:gd name="connsiteY8" fmla="*/ 760712 h 820271"/>
                <a:gd name="connsiteX9" fmla="*/ 536013 w 923365"/>
                <a:gd name="connsiteY9" fmla="*/ 760712 h 820271"/>
                <a:gd name="connsiteX10" fmla="*/ 623047 w 923365"/>
                <a:gd name="connsiteY10" fmla="*/ 797859 h 820271"/>
                <a:gd name="connsiteX11" fmla="*/ 757517 w 923365"/>
                <a:gd name="connsiteY11" fmla="*/ 770965 h 820271"/>
                <a:gd name="connsiteX12" fmla="*/ 900953 w 923365"/>
                <a:gd name="connsiteY12" fmla="*/ 519953 h 820271"/>
                <a:gd name="connsiteX13" fmla="*/ 891988 w 923365"/>
                <a:gd name="connsiteY13" fmla="*/ 125506 h 820271"/>
                <a:gd name="connsiteX14" fmla="*/ 784412 w 923365"/>
                <a:gd name="connsiteY14" fmla="*/ 8965 h 820271"/>
                <a:gd name="connsiteX15" fmla="*/ 658906 w 923365"/>
                <a:gd name="connsiteY15" fmla="*/ 71718 h 820271"/>
                <a:gd name="connsiteX16" fmla="*/ 560294 w 923365"/>
                <a:gd name="connsiteY16" fmla="*/ 277906 h 820271"/>
                <a:gd name="connsiteX17" fmla="*/ 398929 w 923365"/>
                <a:gd name="connsiteY17" fmla="*/ 277906 h 820271"/>
                <a:gd name="connsiteX0" fmla="*/ 398929 w 923365"/>
                <a:gd name="connsiteY0" fmla="*/ 277906 h 820271"/>
                <a:gd name="connsiteX1" fmla="*/ 319989 w 923365"/>
                <a:gd name="connsiteY1" fmla="*/ 184648 h 820271"/>
                <a:gd name="connsiteX2" fmla="*/ 216024 w 923365"/>
                <a:gd name="connsiteY2" fmla="*/ 72008 h 820271"/>
                <a:gd name="connsiteX3" fmla="*/ 121023 w 923365"/>
                <a:gd name="connsiteY3" fmla="*/ 26895 h 820271"/>
                <a:gd name="connsiteX4" fmla="*/ 13447 w 923365"/>
                <a:gd name="connsiteY4" fmla="*/ 116542 h 820271"/>
                <a:gd name="connsiteX5" fmla="*/ 40341 w 923365"/>
                <a:gd name="connsiteY5" fmla="*/ 537883 h 820271"/>
                <a:gd name="connsiteX6" fmla="*/ 201706 w 923365"/>
                <a:gd name="connsiteY6" fmla="*/ 779930 h 820271"/>
                <a:gd name="connsiteX7" fmla="*/ 381000 w 923365"/>
                <a:gd name="connsiteY7" fmla="*/ 779930 h 820271"/>
                <a:gd name="connsiteX8" fmla="*/ 464005 w 923365"/>
                <a:gd name="connsiteY8" fmla="*/ 760712 h 820271"/>
                <a:gd name="connsiteX9" fmla="*/ 536013 w 923365"/>
                <a:gd name="connsiteY9" fmla="*/ 760712 h 820271"/>
                <a:gd name="connsiteX10" fmla="*/ 623047 w 923365"/>
                <a:gd name="connsiteY10" fmla="*/ 797859 h 820271"/>
                <a:gd name="connsiteX11" fmla="*/ 757517 w 923365"/>
                <a:gd name="connsiteY11" fmla="*/ 770965 h 820271"/>
                <a:gd name="connsiteX12" fmla="*/ 900953 w 923365"/>
                <a:gd name="connsiteY12" fmla="*/ 519953 h 820271"/>
                <a:gd name="connsiteX13" fmla="*/ 891988 w 923365"/>
                <a:gd name="connsiteY13" fmla="*/ 125506 h 820271"/>
                <a:gd name="connsiteX14" fmla="*/ 784412 w 923365"/>
                <a:gd name="connsiteY14" fmla="*/ 8965 h 820271"/>
                <a:gd name="connsiteX15" fmla="*/ 658906 w 923365"/>
                <a:gd name="connsiteY15" fmla="*/ 71718 h 820271"/>
                <a:gd name="connsiteX16" fmla="*/ 560294 w 923365"/>
                <a:gd name="connsiteY16" fmla="*/ 277906 h 820271"/>
                <a:gd name="connsiteX17" fmla="*/ 398929 w 923365"/>
                <a:gd name="connsiteY17" fmla="*/ 277906 h 820271"/>
                <a:gd name="connsiteX0" fmla="*/ 390760 w 915196"/>
                <a:gd name="connsiteY0" fmla="*/ 285328 h 827693"/>
                <a:gd name="connsiteX1" fmla="*/ 311820 w 915196"/>
                <a:gd name="connsiteY1" fmla="*/ 192070 h 827693"/>
                <a:gd name="connsiteX2" fmla="*/ 207855 w 915196"/>
                <a:gd name="connsiteY2" fmla="*/ 79430 h 827693"/>
                <a:gd name="connsiteX3" fmla="*/ 63839 w 915196"/>
                <a:gd name="connsiteY3" fmla="*/ 7422 h 827693"/>
                <a:gd name="connsiteX4" fmla="*/ 5278 w 915196"/>
                <a:gd name="connsiteY4" fmla="*/ 123964 h 827693"/>
                <a:gd name="connsiteX5" fmla="*/ 32172 w 915196"/>
                <a:gd name="connsiteY5" fmla="*/ 545305 h 827693"/>
                <a:gd name="connsiteX6" fmla="*/ 193537 w 915196"/>
                <a:gd name="connsiteY6" fmla="*/ 787352 h 827693"/>
                <a:gd name="connsiteX7" fmla="*/ 372831 w 915196"/>
                <a:gd name="connsiteY7" fmla="*/ 787352 h 827693"/>
                <a:gd name="connsiteX8" fmla="*/ 455836 w 915196"/>
                <a:gd name="connsiteY8" fmla="*/ 768134 h 827693"/>
                <a:gd name="connsiteX9" fmla="*/ 527844 w 915196"/>
                <a:gd name="connsiteY9" fmla="*/ 768134 h 827693"/>
                <a:gd name="connsiteX10" fmla="*/ 614878 w 915196"/>
                <a:gd name="connsiteY10" fmla="*/ 805281 h 827693"/>
                <a:gd name="connsiteX11" fmla="*/ 749348 w 915196"/>
                <a:gd name="connsiteY11" fmla="*/ 778387 h 827693"/>
                <a:gd name="connsiteX12" fmla="*/ 892784 w 915196"/>
                <a:gd name="connsiteY12" fmla="*/ 527375 h 827693"/>
                <a:gd name="connsiteX13" fmla="*/ 883819 w 915196"/>
                <a:gd name="connsiteY13" fmla="*/ 132928 h 827693"/>
                <a:gd name="connsiteX14" fmla="*/ 776243 w 915196"/>
                <a:gd name="connsiteY14" fmla="*/ 16387 h 827693"/>
                <a:gd name="connsiteX15" fmla="*/ 650737 w 915196"/>
                <a:gd name="connsiteY15" fmla="*/ 79140 h 827693"/>
                <a:gd name="connsiteX16" fmla="*/ 552125 w 915196"/>
                <a:gd name="connsiteY16" fmla="*/ 285328 h 827693"/>
                <a:gd name="connsiteX17" fmla="*/ 390760 w 915196"/>
                <a:gd name="connsiteY17" fmla="*/ 285328 h 827693"/>
                <a:gd name="connsiteX0" fmla="*/ 390760 w 915196"/>
                <a:gd name="connsiteY0" fmla="*/ 285328 h 827693"/>
                <a:gd name="connsiteX1" fmla="*/ 311820 w 915196"/>
                <a:gd name="connsiteY1" fmla="*/ 192070 h 827693"/>
                <a:gd name="connsiteX2" fmla="*/ 207855 w 915196"/>
                <a:gd name="connsiteY2" fmla="*/ 79430 h 827693"/>
                <a:gd name="connsiteX3" fmla="*/ 63838 w 915196"/>
                <a:gd name="connsiteY3" fmla="*/ 7422 h 827693"/>
                <a:gd name="connsiteX4" fmla="*/ 5278 w 915196"/>
                <a:gd name="connsiteY4" fmla="*/ 123964 h 827693"/>
                <a:gd name="connsiteX5" fmla="*/ 32172 w 915196"/>
                <a:gd name="connsiteY5" fmla="*/ 545305 h 827693"/>
                <a:gd name="connsiteX6" fmla="*/ 193537 w 915196"/>
                <a:gd name="connsiteY6" fmla="*/ 787352 h 827693"/>
                <a:gd name="connsiteX7" fmla="*/ 372831 w 915196"/>
                <a:gd name="connsiteY7" fmla="*/ 787352 h 827693"/>
                <a:gd name="connsiteX8" fmla="*/ 455836 w 915196"/>
                <a:gd name="connsiteY8" fmla="*/ 768134 h 827693"/>
                <a:gd name="connsiteX9" fmla="*/ 527844 w 915196"/>
                <a:gd name="connsiteY9" fmla="*/ 768134 h 827693"/>
                <a:gd name="connsiteX10" fmla="*/ 614878 w 915196"/>
                <a:gd name="connsiteY10" fmla="*/ 805281 h 827693"/>
                <a:gd name="connsiteX11" fmla="*/ 749348 w 915196"/>
                <a:gd name="connsiteY11" fmla="*/ 778387 h 827693"/>
                <a:gd name="connsiteX12" fmla="*/ 892784 w 915196"/>
                <a:gd name="connsiteY12" fmla="*/ 527375 h 827693"/>
                <a:gd name="connsiteX13" fmla="*/ 883819 w 915196"/>
                <a:gd name="connsiteY13" fmla="*/ 132928 h 827693"/>
                <a:gd name="connsiteX14" fmla="*/ 776243 w 915196"/>
                <a:gd name="connsiteY14" fmla="*/ 16387 h 827693"/>
                <a:gd name="connsiteX15" fmla="*/ 650737 w 915196"/>
                <a:gd name="connsiteY15" fmla="*/ 79140 h 827693"/>
                <a:gd name="connsiteX16" fmla="*/ 552125 w 915196"/>
                <a:gd name="connsiteY16" fmla="*/ 285328 h 827693"/>
                <a:gd name="connsiteX17" fmla="*/ 390760 w 915196"/>
                <a:gd name="connsiteY17" fmla="*/ 285328 h 827693"/>
                <a:gd name="connsiteX0" fmla="*/ 390760 w 915196"/>
                <a:gd name="connsiteY0" fmla="*/ 308681 h 851046"/>
                <a:gd name="connsiteX1" fmla="*/ 311820 w 915196"/>
                <a:gd name="connsiteY1" fmla="*/ 215423 h 851046"/>
                <a:gd name="connsiteX2" fmla="*/ 207854 w 915196"/>
                <a:gd name="connsiteY2" fmla="*/ 30775 h 851046"/>
                <a:gd name="connsiteX3" fmla="*/ 63838 w 915196"/>
                <a:gd name="connsiteY3" fmla="*/ 30775 h 851046"/>
                <a:gd name="connsiteX4" fmla="*/ 5278 w 915196"/>
                <a:gd name="connsiteY4" fmla="*/ 147317 h 851046"/>
                <a:gd name="connsiteX5" fmla="*/ 32172 w 915196"/>
                <a:gd name="connsiteY5" fmla="*/ 568658 h 851046"/>
                <a:gd name="connsiteX6" fmla="*/ 193537 w 915196"/>
                <a:gd name="connsiteY6" fmla="*/ 810705 h 851046"/>
                <a:gd name="connsiteX7" fmla="*/ 372831 w 915196"/>
                <a:gd name="connsiteY7" fmla="*/ 810705 h 851046"/>
                <a:gd name="connsiteX8" fmla="*/ 455836 w 915196"/>
                <a:gd name="connsiteY8" fmla="*/ 791487 h 851046"/>
                <a:gd name="connsiteX9" fmla="*/ 527844 w 915196"/>
                <a:gd name="connsiteY9" fmla="*/ 791487 h 851046"/>
                <a:gd name="connsiteX10" fmla="*/ 614878 w 915196"/>
                <a:gd name="connsiteY10" fmla="*/ 828634 h 851046"/>
                <a:gd name="connsiteX11" fmla="*/ 749348 w 915196"/>
                <a:gd name="connsiteY11" fmla="*/ 801740 h 851046"/>
                <a:gd name="connsiteX12" fmla="*/ 892784 w 915196"/>
                <a:gd name="connsiteY12" fmla="*/ 550728 h 851046"/>
                <a:gd name="connsiteX13" fmla="*/ 883819 w 915196"/>
                <a:gd name="connsiteY13" fmla="*/ 156281 h 851046"/>
                <a:gd name="connsiteX14" fmla="*/ 776243 w 915196"/>
                <a:gd name="connsiteY14" fmla="*/ 39740 h 851046"/>
                <a:gd name="connsiteX15" fmla="*/ 650737 w 915196"/>
                <a:gd name="connsiteY15" fmla="*/ 102493 h 851046"/>
                <a:gd name="connsiteX16" fmla="*/ 552125 w 915196"/>
                <a:gd name="connsiteY16" fmla="*/ 308681 h 851046"/>
                <a:gd name="connsiteX17" fmla="*/ 390760 w 915196"/>
                <a:gd name="connsiteY17" fmla="*/ 308681 h 851046"/>
                <a:gd name="connsiteX0" fmla="*/ 390760 w 915196"/>
                <a:gd name="connsiteY0" fmla="*/ 308681 h 851046"/>
                <a:gd name="connsiteX1" fmla="*/ 311820 w 915196"/>
                <a:gd name="connsiteY1" fmla="*/ 215423 h 851046"/>
                <a:gd name="connsiteX2" fmla="*/ 207854 w 915196"/>
                <a:gd name="connsiteY2" fmla="*/ 30775 h 851046"/>
                <a:gd name="connsiteX3" fmla="*/ 63838 w 915196"/>
                <a:gd name="connsiteY3" fmla="*/ 30775 h 851046"/>
                <a:gd name="connsiteX4" fmla="*/ 5278 w 915196"/>
                <a:gd name="connsiteY4" fmla="*/ 147317 h 851046"/>
                <a:gd name="connsiteX5" fmla="*/ 32172 w 915196"/>
                <a:gd name="connsiteY5" fmla="*/ 568658 h 851046"/>
                <a:gd name="connsiteX6" fmla="*/ 193537 w 915196"/>
                <a:gd name="connsiteY6" fmla="*/ 810705 h 851046"/>
                <a:gd name="connsiteX7" fmla="*/ 372831 w 915196"/>
                <a:gd name="connsiteY7" fmla="*/ 810705 h 851046"/>
                <a:gd name="connsiteX8" fmla="*/ 455836 w 915196"/>
                <a:gd name="connsiteY8" fmla="*/ 791487 h 851046"/>
                <a:gd name="connsiteX9" fmla="*/ 527844 w 915196"/>
                <a:gd name="connsiteY9" fmla="*/ 791487 h 851046"/>
                <a:gd name="connsiteX10" fmla="*/ 614878 w 915196"/>
                <a:gd name="connsiteY10" fmla="*/ 828634 h 851046"/>
                <a:gd name="connsiteX11" fmla="*/ 749348 w 915196"/>
                <a:gd name="connsiteY11" fmla="*/ 801740 h 851046"/>
                <a:gd name="connsiteX12" fmla="*/ 892784 w 915196"/>
                <a:gd name="connsiteY12" fmla="*/ 550728 h 851046"/>
                <a:gd name="connsiteX13" fmla="*/ 883819 w 915196"/>
                <a:gd name="connsiteY13" fmla="*/ 156281 h 851046"/>
                <a:gd name="connsiteX14" fmla="*/ 776243 w 915196"/>
                <a:gd name="connsiteY14" fmla="*/ 39740 h 851046"/>
                <a:gd name="connsiteX15" fmla="*/ 650737 w 915196"/>
                <a:gd name="connsiteY15" fmla="*/ 102493 h 851046"/>
                <a:gd name="connsiteX16" fmla="*/ 567894 w 915196"/>
                <a:gd name="connsiteY16" fmla="*/ 318807 h 851046"/>
                <a:gd name="connsiteX17" fmla="*/ 390760 w 915196"/>
                <a:gd name="connsiteY17" fmla="*/ 308681 h 851046"/>
                <a:gd name="connsiteX0" fmla="*/ 390760 w 915196"/>
                <a:gd name="connsiteY0" fmla="*/ 308681 h 851046"/>
                <a:gd name="connsiteX1" fmla="*/ 311820 w 915196"/>
                <a:gd name="connsiteY1" fmla="*/ 215423 h 851046"/>
                <a:gd name="connsiteX2" fmla="*/ 207854 w 915196"/>
                <a:gd name="connsiteY2" fmla="*/ 30775 h 851046"/>
                <a:gd name="connsiteX3" fmla="*/ 63838 w 915196"/>
                <a:gd name="connsiteY3" fmla="*/ 30775 h 851046"/>
                <a:gd name="connsiteX4" fmla="*/ 5278 w 915196"/>
                <a:gd name="connsiteY4" fmla="*/ 147317 h 851046"/>
                <a:gd name="connsiteX5" fmla="*/ 32172 w 915196"/>
                <a:gd name="connsiteY5" fmla="*/ 568658 h 851046"/>
                <a:gd name="connsiteX6" fmla="*/ 193537 w 915196"/>
                <a:gd name="connsiteY6" fmla="*/ 810705 h 851046"/>
                <a:gd name="connsiteX7" fmla="*/ 372831 w 915196"/>
                <a:gd name="connsiteY7" fmla="*/ 810705 h 851046"/>
                <a:gd name="connsiteX8" fmla="*/ 455836 w 915196"/>
                <a:gd name="connsiteY8" fmla="*/ 791487 h 851046"/>
                <a:gd name="connsiteX9" fmla="*/ 527844 w 915196"/>
                <a:gd name="connsiteY9" fmla="*/ 791487 h 851046"/>
                <a:gd name="connsiteX10" fmla="*/ 614878 w 915196"/>
                <a:gd name="connsiteY10" fmla="*/ 828634 h 851046"/>
                <a:gd name="connsiteX11" fmla="*/ 749348 w 915196"/>
                <a:gd name="connsiteY11" fmla="*/ 801740 h 851046"/>
                <a:gd name="connsiteX12" fmla="*/ 892784 w 915196"/>
                <a:gd name="connsiteY12" fmla="*/ 550728 h 851046"/>
                <a:gd name="connsiteX13" fmla="*/ 883819 w 915196"/>
                <a:gd name="connsiteY13" fmla="*/ 156281 h 851046"/>
                <a:gd name="connsiteX14" fmla="*/ 776243 w 915196"/>
                <a:gd name="connsiteY14" fmla="*/ 39740 h 851046"/>
                <a:gd name="connsiteX15" fmla="*/ 650737 w 915196"/>
                <a:gd name="connsiteY15" fmla="*/ 102493 h 851046"/>
                <a:gd name="connsiteX16" fmla="*/ 567894 w 915196"/>
                <a:gd name="connsiteY16" fmla="*/ 288032 h 851046"/>
                <a:gd name="connsiteX17" fmla="*/ 390760 w 915196"/>
                <a:gd name="connsiteY17" fmla="*/ 308681 h 851046"/>
                <a:gd name="connsiteX0" fmla="*/ 423878 w 915196"/>
                <a:gd name="connsiteY0" fmla="*/ 288032 h 851046"/>
                <a:gd name="connsiteX1" fmla="*/ 311820 w 915196"/>
                <a:gd name="connsiteY1" fmla="*/ 215423 h 851046"/>
                <a:gd name="connsiteX2" fmla="*/ 207854 w 915196"/>
                <a:gd name="connsiteY2" fmla="*/ 30775 h 851046"/>
                <a:gd name="connsiteX3" fmla="*/ 63838 w 915196"/>
                <a:gd name="connsiteY3" fmla="*/ 30775 h 851046"/>
                <a:gd name="connsiteX4" fmla="*/ 5278 w 915196"/>
                <a:gd name="connsiteY4" fmla="*/ 147317 h 851046"/>
                <a:gd name="connsiteX5" fmla="*/ 32172 w 915196"/>
                <a:gd name="connsiteY5" fmla="*/ 568658 h 851046"/>
                <a:gd name="connsiteX6" fmla="*/ 193537 w 915196"/>
                <a:gd name="connsiteY6" fmla="*/ 810705 h 851046"/>
                <a:gd name="connsiteX7" fmla="*/ 372831 w 915196"/>
                <a:gd name="connsiteY7" fmla="*/ 810705 h 851046"/>
                <a:gd name="connsiteX8" fmla="*/ 455836 w 915196"/>
                <a:gd name="connsiteY8" fmla="*/ 791487 h 851046"/>
                <a:gd name="connsiteX9" fmla="*/ 527844 w 915196"/>
                <a:gd name="connsiteY9" fmla="*/ 791487 h 851046"/>
                <a:gd name="connsiteX10" fmla="*/ 614878 w 915196"/>
                <a:gd name="connsiteY10" fmla="*/ 828634 h 851046"/>
                <a:gd name="connsiteX11" fmla="*/ 749348 w 915196"/>
                <a:gd name="connsiteY11" fmla="*/ 801740 h 851046"/>
                <a:gd name="connsiteX12" fmla="*/ 892784 w 915196"/>
                <a:gd name="connsiteY12" fmla="*/ 550728 h 851046"/>
                <a:gd name="connsiteX13" fmla="*/ 883819 w 915196"/>
                <a:gd name="connsiteY13" fmla="*/ 156281 h 851046"/>
                <a:gd name="connsiteX14" fmla="*/ 776243 w 915196"/>
                <a:gd name="connsiteY14" fmla="*/ 39740 h 851046"/>
                <a:gd name="connsiteX15" fmla="*/ 650737 w 915196"/>
                <a:gd name="connsiteY15" fmla="*/ 102493 h 851046"/>
                <a:gd name="connsiteX16" fmla="*/ 567894 w 915196"/>
                <a:gd name="connsiteY16" fmla="*/ 288032 h 851046"/>
                <a:gd name="connsiteX17" fmla="*/ 423878 w 915196"/>
                <a:gd name="connsiteY17" fmla="*/ 288032 h 851046"/>
                <a:gd name="connsiteX0" fmla="*/ 351870 w 915196"/>
                <a:gd name="connsiteY0" fmla="*/ 288032 h 851046"/>
                <a:gd name="connsiteX1" fmla="*/ 311820 w 915196"/>
                <a:gd name="connsiteY1" fmla="*/ 215423 h 851046"/>
                <a:gd name="connsiteX2" fmla="*/ 207854 w 915196"/>
                <a:gd name="connsiteY2" fmla="*/ 30775 h 851046"/>
                <a:gd name="connsiteX3" fmla="*/ 63838 w 915196"/>
                <a:gd name="connsiteY3" fmla="*/ 30775 h 851046"/>
                <a:gd name="connsiteX4" fmla="*/ 5278 w 915196"/>
                <a:gd name="connsiteY4" fmla="*/ 147317 h 851046"/>
                <a:gd name="connsiteX5" fmla="*/ 32172 w 915196"/>
                <a:gd name="connsiteY5" fmla="*/ 568658 h 851046"/>
                <a:gd name="connsiteX6" fmla="*/ 193537 w 915196"/>
                <a:gd name="connsiteY6" fmla="*/ 810705 h 851046"/>
                <a:gd name="connsiteX7" fmla="*/ 372831 w 915196"/>
                <a:gd name="connsiteY7" fmla="*/ 810705 h 851046"/>
                <a:gd name="connsiteX8" fmla="*/ 455836 w 915196"/>
                <a:gd name="connsiteY8" fmla="*/ 791487 h 851046"/>
                <a:gd name="connsiteX9" fmla="*/ 527844 w 915196"/>
                <a:gd name="connsiteY9" fmla="*/ 791487 h 851046"/>
                <a:gd name="connsiteX10" fmla="*/ 614878 w 915196"/>
                <a:gd name="connsiteY10" fmla="*/ 828634 h 851046"/>
                <a:gd name="connsiteX11" fmla="*/ 749348 w 915196"/>
                <a:gd name="connsiteY11" fmla="*/ 801740 h 851046"/>
                <a:gd name="connsiteX12" fmla="*/ 892784 w 915196"/>
                <a:gd name="connsiteY12" fmla="*/ 550728 h 851046"/>
                <a:gd name="connsiteX13" fmla="*/ 883819 w 915196"/>
                <a:gd name="connsiteY13" fmla="*/ 156281 h 851046"/>
                <a:gd name="connsiteX14" fmla="*/ 776243 w 915196"/>
                <a:gd name="connsiteY14" fmla="*/ 39740 h 851046"/>
                <a:gd name="connsiteX15" fmla="*/ 650737 w 915196"/>
                <a:gd name="connsiteY15" fmla="*/ 102493 h 851046"/>
                <a:gd name="connsiteX16" fmla="*/ 567894 w 915196"/>
                <a:gd name="connsiteY16" fmla="*/ 288032 h 851046"/>
                <a:gd name="connsiteX17" fmla="*/ 351870 w 915196"/>
                <a:gd name="connsiteY17" fmla="*/ 288032 h 851046"/>
                <a:gd name="connsiteX0" fmla="*/ 423878 w 915196"/>
                <a:gd name="connsiteY0" fmla="*/ 288032 h 851046"/>
                <a:gd name="connsiteX1" fmla="*/ 311820 w 915196"/>
                <a:gd name="connsiteY1" fmla="*/ 215423 h 851046"/>
                <a:gd name="connsiteX2" fmla="*/ 207854 w 915196"/>
                <a:gd name="connsiteY2" fmla="*/ 30775 h 851046"/>
                <a:gd name="connsiteX3" fmla="*/ 63838 w 915196"/>
                <a:gd name="connsiteY3" fmla="*/ 30775 h 851046"/>
                <a:gd name="connsiteX4" fmla="*/ 5278 w 915196"/>
                <a:gd name="connsiteY4" fmla="*/ 147317 h 851046"/>
                <a:gd name="connsiteX5" fmla="*/ 32172 w 915196"/>
                <a:gd name="connsiteY5" fmla="*/ 568658 h 851046"/>
                <a:gd name="connsiteX6" fmla="*/ 193537 w 915196"/>
                <a:gd name="connsiteY6" fmla="*/ 810705 h 851046"/>
                <a:gd name="connsiteX7" fmla="*/ 372831 w 915196"/>
                <a:gd name="connsiteY7" fmla="*/ 810705 h 851046"/>
                <a:gd name="connsiteX8" fmla="*/ 455836 w 915196"/>
                <a:gd name="connsiteY8" fmla="*/ 791487 h 851046"/>
                <a:gd name="connsiteX9" fmla="*/ 527844 w 915196"/>
                <a:gd name="connsiteY9" fmla="*/ 791487 h 851046"/>
                <a:gd name="connsiteX10" fmla="*/ 614878 w 915196"/>
                <a:gd name="connsiteY10" fmla="*/ 828634 h 851046"/>
                <a:gd name="connsiteX11" fmla="*/ 749348 w 915196"/>
                <a:gd name="connsiteY11" fmla="*/ 801740 h 851046"/>
                <a:gd name="connsiteX12" fmla="*/ 892784 w 915196"/>
                <a:gd name="connsiteY12" fmla="*/ 550728 h 851046"/>
                <a:gd name="connsiteX13" fmla="*/ 883819 w 915196"/>
                <a:gd name="connsiteY13" fmla="*/ 156281 h 851046"/>
                <a:gd name="connsiteX14" fmla="*/ 776243 w 915196"/>
                <a:gd name="connsiteY14" fmla="*/ 39740 h 851046"/>
                <a:gd name="connsiteX15" fmla="*/ 650737 w 915196"/>
                <a:gd name="connsiteY15" fmla="*/ 102493 h 851046"/>
                <a:gd name="connsiteX16" fmla="*/ 567894 w 915196"/>
                <a:gd name="connsiteY16" fmla="*/ 288032 h 851046"/>
                <a:gd name="connsiteX17" fmla="*/ 423878 w 915196"/>
                <a:gd name="connsiteY17" fmla="*/ 288032 h 851046"/>
                <a:gd name="connsiteX0" fmla="*/ 423878 w 915196"/>
                <a:gd name="connsiteY0" fmla="*/ 288032 h 851046"/>
                <a:gd name="connsiteX1" fmla="*/ 311820 w 915196"/>
                <a:gd name="connsiteY1" fmla="*/ 215423 h 851046"/>
                <a:gd name="connsiteX2" fmla="*/ 207854 w 915196"/>
                <a:gd name="connsiteY2" fmla="*/ 30775 h 851046"/>
                <a:gd name="connsiteX3" fmla="*/ 63838 w 915196"/>
                <a:gd name="connsiteY3" fmla="*/ 30775 h 851046"/>
                <a:gd name="connsiteX4" fmla="*/ 5278 w 915196"/>
                <a:gd name="connsiteY4" fmla="*/ 147317 h 851046"/>
                <a:gd name="connsiteX5" fmla="*/ 32172 w 915196"/>
                <a:gd name="connsiteY5" fmla="*/ 568658 h 851046"/>
                <a:gd name="connsiteX6" fmla="*/ 193537 w 915196"/>
                <a:gd name="connsiteY6" fmla="*/ 810705 h 851046"/>
                <a:gd name="connsiteX7" fmla="*/ 372831 w 915196"/>
                <a:gd name="connsiteY7" fmla="*/ 810705 h 851046"/>
                <a:gd name="connsiteX8" fmla="*/ 455836 w 915196"/>
                <a:gd name="connsiteY8" fmla="*/ 791487 h 851046"/>
                <a:gd name="connsiteX9" fmla="*/ 527844 w 915196"/>
                <a:gd name="connsiteY9" fmla="*/ 791487 h 851046"/>
                <a:gd name="connsiteX10" fmla="*/ 614878 w 915196"/>
                <a:gd name="connsiteY10" fmla="*/ 828634 h 851046"/>
                <a:gd name="connsiteX11" fmla="*/ 749348 w 915196"/>
                <a:gd name="connsiteY11" fmla="*/ 801740 h 851046"/>
                <a:gd name="connsiteX12" fmla="*/ 892784 w 915196"/>
                <a:gd name="connsiteY12" fmla="*/ 550728 h 851046"/>
                <a:gd name="connsiteX13" fmla="*/ 883819 w 915196"/>
                <a:gd name="connsiteY13" fmla="*/ 156281 h 851046"/>
                <a:gd name="connsiteX14" fmla="*/ 776243 w 915196"/>
                <a:gd name="connsiteY14" fmla="*/ 39740 h 851046"/>
                <a:gd name="connsiteX15" fmla="*/ 650737 w 915196"/>
                <a:gd name="connsiteY15" fmla="*/ 102493 h 851046"/>
                <a:gd name="connsiteX16" fmla="*/ 567894 w 915196"/>
                <a:gd name="connsiteY16" fmla="*/ 288032 h 851046"/>
                <a:gd name="connsiteX17" fmla="*/ 423878 w 915196"/>
                <a:gd name="connsiteY17" fmla="*/ 288032 h 851046"/>
                <a:gd name="connsiteX0" fmla="*/ 423878 w 915196"/>
                <a:gd name="connsiteY0" fmla="*/ 288032 h 851046"/>
                <a:gd name="connsiteX1" fmla="*/ 311820 w 915196"/>
                <a:gd name="connsiteY1" fmla="*/ 215423 h 851046"/>
                <a:gd name="connsiteX2" fmla="*/ 207854 w 915196"/>
                <a:gd name="connsiteY2" fmla="*/ 30775 h 851046"/>
                <a:gd name="connsiteX3" fmla="*/ 63838 w 915196"/>
                <a:gd name="connsiteY3" fmla="*/ 30775 h 851046"/>
                <a:gd name="connsiteX4" fmla="*/ 5278 w 915196"/>
                <a:gd name="connsiteY4" fmla="*/ 147317 h 851046"/>
                <a:gd name="connsiteX5" fmla="*/ 32172 w 915196"/>
                <a:gd name="connsiteY5" fmla="*/ 568658 h 851046"/>
                <a:gd name="connsiteX6" fmla="*/ 193537 w 915196"/>
                <a:gd name="connsiteY6" fmla="*/ 810705 h 851046"/>
                <a:gd name="connsiteX7" fmla="*/ 372831 w 915196"/>
                <a:gd name="connsiteY7" fmla="*/ 810705 h 851046"/>
                <a:gd name="connsiteX8" fmla="*/ 455836 w 915196"/>
                <a:gd name="connsiteY8" fmla="*/ 791487 h 851046"/>
                <a:gd name="connsiteX9" fmla="*/ 527844 w 915196"/>
                <a:gd name="connsiteY9" fmla="*/ 791487 h 851046"/>
                <a:gd name="connsiteX10" fmla="*/ 614878 w 915196"/>
                <a:gd name="connsiteY10" fmla="*/ 828634 h 851046"/>
                <a:gd name="connsiteX11" fmla="*/ 749348 w 915196"/>
                <a:gd name="connsiteY11" fmla="*/ 801740 h 851046"/>
                <a:gd name="connsiteX12" fmla="*/ 892784 w 915196"/>
                <a:gd name="connsiteY12" fmla="*/ 550728 h 851046"/>
                <a:gd name="connsiteX13" fmla="*/ 883819 w 915196"/>
                <a:gd name="connsiteY13" fmla="*/ 156281 h 851046"/>
                <a:gd name="connsiteX14" fmla="*/ 776243 w 915196"/>
                <a:gd name="connsiteY14" fmla="*/ 39740 h 851046"/>
                <a:gd name="connsiteX15" fmla="*/ 650737 w 915196"/>
                <a:gd name="connsiteY15" fmla="*/ 102493 h 851046"/>
                <a:gd name="connsiteX16" fmla="*/ 567894 w 915196"/>
                <a:gd name="connsiteY16" fmla="*/ 288032 h 851046"/>
                <a:gd name="connsiteX17" fmla="*/ 423878 w 915196"/>
                <a:gd name="connsiteY17" fmla="*/ 288032 h 851046"/>
                <a:gd name="connsiteX0" fmla="*/ 423878 w 915196"/>
                <a:gd name="connsiteY0" fmla="*/ 288032 h 867299"/>
                <a:gd name="connsiteX1" fmla="*/ 311820 w 915196"/>
                <a:gd name="connsiteY1" fmla="*/ 215423 h 867299"/>
                <a:gd name="connsiteX2" fmla="*/ 207854 w 915196"/>
                <a:gd name="connsiteY2" fmla="*/ 30775 h 867299"/>
                <a:gd name="connsiteX3" fmla="*/ 63838 w 915196"/>
                <a:gd name="connsiteY3" fmla="*/ 30775 h 867299"/>
                <a:gd name="connsiteX4" fmla="*/ 5278 w 915196"/>
                <a:gd name="connsiteY4" fmla="*/ 147317 h 867299"/>
                <a:gd name="connsiteX5" fmla="*/ 32172 w 915196"/>
                <a:gd name="connsiteY5" fmla="*/ 568658 h 867299"/>
                <a:gd name="connsiteX6" fmla="*/ 193537 w 915196"/>
                <a:gd name="connsiteY6" fmla="*/ 810705 h 867299"/>
                <a:gd name="connsiteX7" fmla="*/ 351870 w 915196"/>
                <a:gd name="connsiteY7" fmla="*/ 864096 h 867299"/>
                <a:gd name="connsiteX8" fmla="*/ 455836 w 915196"/>
                <a:gd name="connsiteY8" fmla="*/ 791487 h 867299"/>
                <a:gd name="connsiteX9" fmla="*/ 527844 w 915196"/>
                <a:gd name="connsiteY9" fmla="*/ 791487 h 867299"/>
                <a:gd name="connsiteX10" fmla="*/ 614878 w 915196"/>
                <a:gd name="connsiteY10" fmla="*/ 828634 h 867299"/>
                <a:gd name="connsiteX11" fmla="*/ 749348 w 915196"/>
                <a:gd name="connsiteY11" fmla="*/ 801740 h 867299"/>
                <a:gd name="connsiteX12" fmla="*/ 892784 w 915196"/>
                <a:gd name="connsiteY12" fmla="*/ 550728 h 867299"/>
                <a:gd name="connsiteX13" fmla="*/ 883819 w 915196"/>
                <a:gd name="connsiteY13" fmla="*/ 156281 h 867299"/>
                <a:gd name="connsiteX14" fmla="*/ 776243 w 915196"/>
                <a:gd name="connsiteY14" fmla="*/ 39740 h 867299"/>
                <a:gd name="connsiteX15" fmla="*/ 650737 w 915196"/>
                <a:gd name="connsiteY15" fmla="*/ 102493 h 867299"/>
                <a:gd name="connsiteX16" fmla="*/ 567894 w 915196"/>
                <a:gd name="connsiteY16" fmla="*/ 288032 h 867299"/>
                <a:gd name="connsiteX17" fmla="*/ 423878 w 915196"/>
                <a:gd name="connsiteY17" fmla="*/ 288032 h 867299"/>
                <a:gd name="connsiteX0" fmla="*/ 423878 w 915196"/>
                <a:gd name="connsiteY0" fmla="*/ 288032 h 867299"/>
                <a:gd name="connsiteX1" fmla="*/ 311820 w 915196"/>
                <a:gd name="connsiteY1" fmla="*/ 215423 h 867299"/>
                <a:gd name="connsiteX2" fmla="*/ 207854 w 915196"/>
                <a:gd name="connsiteY2" fmla="*/ 30775 h 867299"/>
                <a:gd name="connsiteX3" fmla="*/ 63838 w 915196"/>
                <a:gd name="connsiteY3" fmla="*/ 30775 h 867299"/>
                <a:gd name="connsiteX4" fmla="*/ 5278 w 915196"/>
                <a:gd name="connsiteY4" fmla="*/ 147317 h 867299"/>
                <a:gd name="connsiteX5" fmla="*/ 32172 w 915196"/>
                <a:gd name="connsiteY5" fmla="*/ 568658 h 867299"/>
                <a:gd name="connsiteX6" fmla="*/ 193537 w 915196"/>
                <a:gd name="connsiteY6" fmla="*/ 810705 h 867299"/>
                <a:gd name="connsiteX7" fmla="*/ 351870 w 915196"/>
                <a:gd name="connsiteY7" fmla="*/ 864096 h 867299"/>
                <a:gd name="connsiteX8" fmla="*/ 527844 w 915196"/>
                <a:gd name="connsiteY8" fmla="*/ 791487 h 867299"/>
                <a:gd name="connsiteX9" fmla="*/ 614878 w 915196"/>
                <a:gd name="connsiteY9" fmla="*/ 828634 h 867299"/>
                <a:gd name="connsiteX10" fmla="*/ 749348 w 915196"/>
                <a:gd name="connsiteY10" fmla="*/ 801740 h 867299"/>
                <a:gd name="connsiteX11" fmla="*/ 892784 w 915196"/>
                <a:gd name="connsiteY11" fmla="*/ 550728 h 867299"/>
                <a:gd name="connsiteX12" fmla="*/ 883819 w 915196"/>
                <a:gd name="connsiteY12" fmla="*/ 156281 h 867299"/>
                <a:gd name="connsiteX13" fmla="*/ 776243 w 915196"/>
                <a:gd name="connsiteY13" fmla="*/ 39740 h 867299"/>
                <a:gd name="connsiteX14" fmla="*/ 650737 w 915196"/>
                <a:gd name="connsiteY14" fmla="*/ 102493 h 867299"/>
                <a:gd name="connsiteX15" fmla="*/ 567894 w 915196"/>
                <a:gd name="connsiteY15" fmla="*/ 288032 h 867299"/>
                <a:gd name="connsiteX16" fmla="*/ 423878 w 915196"/>
                <a:gd name="connsiteY16" fmla="*/ 288032 h 867299"/>
                <a:gd name="connsiteX0" fmla="*/ 423878 w 915196"/>
                <a:gd name="connsiteY0" fmla="*/ 288032 h 867199"/>
                <a:gd name="connsiteX1" fmla="*/ 311820 w 915196"/>
                <a:gd name="connsiteY1" fmla="*/ 215423 h 867199"/>
                <a:gd name="connsiteX2" fmla="*/ 207854 w 915196"/>
                <a:gd name="connsiteY2" fmla="*/ 30775 h 867199"/>
                <a:gd name="connsiteX3" fmla="*/ 63838 w 915196"/>
                <a:gd name="connsiteY3" fmla="*/ 30775 h 867199"/>
                <a:gd name="connsiteX4" fmla="*/ 5278 w 915196"/>
                <a:gd name="connsiteY4" fmla="*/ 147317 h 867199"/>
                <a:gd name="connsiteX5" fmla="*/ 32172 w 915196"/>
                <a:gd name="connsiteY5" fmla="*/ 568658 h 867199"/>
                <a:gd name="connsiteX6" fmla="*/ 193537 w 915196"/>
                <a:gd name="connsiteY6" fmla="*/ 810705 h 867199"/>
                <a:gd name="connsiteX7" fmla="*/ 351870 w 915196"/>
                <a:gd name="connsiteY7" fmla="*/ 864096 h 867199"/>
                <a:gd name="connsiteX8" fmla="*/ 495886 w 915196"/>
                <a:gd name="connsiteY8" fmla="*/ 792088 h 867199"/>
                <a:gd name="connsiteX9" fmla="*/ 614878 w 915196"/>
                <a:gd name="connsiteY9" fmla="*/ 828634 h 867199"/>
                <a:gd name="connsiteX10" fmla="*/ 749348 w 915196"/>
                <a:gd name="connsiteY10" fmla="*/ 801740 h 867199"/>
                <a:gd name="connsiteX11" fmla="*/ 892784 w 915196"/>
                <a:gd name="connsiteY11" fmla="*/ 550728 h 867199"/>
                <a:gd name="connsiteX12" fmla="*/ 883819 w 915196"/>
                <a:gd name="connsiteY12" fmla="*/ 156281 h 867199"/>
                <a:gd name="connsiteX13" fmla="*/ 776243 w 915196"/>
                <a:gd name="connsiteY13" fmla="*/ 39740 h 867199"/>
                <a:gd name="connsiteX14" fmla="*/ 650737 w 915196"/>
                <a:gd name="connsiteY14" fmla="*/ 102493 h 867199"/>
                <a:gd name="connsiteX15" fmla="*/ 567894 w 915196"/>
                <a:gd name="connsiteY15" fmla="*/ 288032 h 867199"/>
                <a:gd name="connsiteX16" fmla="*/ 423878 w 915196"/>
                <a:gd name="connsiteY16" fmla="*/ 288032 h 867199"/>
                <a:gd name="connsiteX0" fmla="*/ 423878 w 915196"/>
                <a:gd name="connsiteY0" fmla="*/ 288032 h 867199"/>
                <a:gd name="connsiteX1" fmla="*/ 311820 w 915196"/>
                <a:gd name="connsiteY1" fmla="*/ 215423 h 867199"/>
                <a:gd name="connsiteX2" fmla="*/ 207854 w 915196"/>
                <a:gd name="connsiteY2" fmla="*/ 30775 h 867199"/>
                <a:gd name="connsiteX3" fmla="*/ 63838 w 915196"/>
                <a:gd name="connsiteY3" fmla="*/ 30775 h 867199"/>
                <a:gd name="connsiteX4" fmla="*/ 5278 w 915196"/>
                <a:gd name="connsiteY4" fmla="*/ 147317 h 867199"/>
                <a:gd name="connsiteX5" fmla="*/ 32172 w 915196"/>
                <a:gd name="connsiteY5" fmla="*/ 568658 h 867199"/>
                <a:gd name="connsiteX6" fmla="*/ 193537 w 915196"/>
                <a:gd name="connsiteY6" fmla="*/ 810705 h 867199"/>
                <a:gd name="connsiteX7" fmla="*/ 351870 w 915196"/>
                <a:gd name="connsiteY7" fmla="*/ 864096 h 867199"/>
                <a:gd name="connsiteX8" fmla="*/ 495886 w 915196"/>
                <a:gd name="connsiteY8" fmla="*/ 792088 h 867199"/>
                <a:gd name="connsiteX9" fmla="*/ 639902 w 915196"/>
                <a:gd name="connsiteY9" fmla="*/ 864096 h 867199"/>
                <a:gd name="connsiteX10" fmla="*/ 749348 w 915196"/>
                <a:gd name="connsiteY10" fmla="*/ 801740 h 867199"/>
                <a:gd name="connsiteX11" fmla="*/ 892784 w 915196"/>
                <a:gd name="connsiteY11" fmla="*/ 550728 h 867199"/>
                <a:gd name="connsiteX12" fmla="*/ 883819 w 915196"/>
                <a:gd name="connsiteY12" fmla="*/ 156281 h 867199"/>
                <a:gd name="connsiteX13" fmla="*/ 776243 w 915196"/>
                <a:gd name="connsiteY13" fmla="*/ 39740 h 867199"/>
                <a:gd name="connsiteX14" fmla="*/ 650737 w 915196"/>
                <a:gd name="connsiteY14" fmla="*/ 102493 h 867199"/>
                <a:gd name="connsiteX15" fmla="*/ 567894 w 915196"/>
                <a:gd name="connsiteY15" fmla="*/ 288032 h 867199"/>
                <a:gd name="connsiteX16" fmla="*/ 423878 w 915196"/>
                <a:gd name="connsiteY16" fmla="*/ 288032 h 867199"/>
                <a:gd name="connsiteX0" fmla="*/ 423878 w 909434"/>
                <a:gd name="connsiteY0" fmla="*/ 288032 h 867199"/>
                <a:gd name="connsiteX1" fmla="*/ 311820 w 909434"/>
                <a:gd name="connsiteY1" fmla="*/ 215423 h 867199"/>
                <a:gd name="connsiteX2" fmla="*/ 207854 w 909434"/>
                <a:gd name="connsiteY2" fmla="*/ 30775 h 867199"/>
                <a:gd name="connsiteX3" fmla="*/ 63838 w 909434"/>
                <a:gd name="connsiteY3" fmla="*/ 30775 h 867199"/>
                <a:gd name="connsiteX4" fmla="*/ 5278 w 909434"/>
                <a:gd name="connsiteY4" fmla="*/ 147317 h 867199"/>
                <a:gd name="connsiteX5" fmla="*/ 32172 w 909434"/>
                <a:gd name="connsiteY5" fmla="*/ 568658 h 867199"/>
                <a:gd name="connsiteX6" fmla="*/ 193537 w 909434"/>
                <a:gd name="connsiteY6" fmla="*/ 810705 h 867199"/>
                <a:gd name="connsiteX7" fmla="*/ 351870 w 909434"/>
                <a:gd name="connsiteY7" fmla="*/ 864096 h 867199"/>
                <a:gd name="connsiteX8" fmla="*/ 495886 w 909434"/>
                <a:gd name="connsiteY8" fmla="*/ 792088 h 867199"/>
                <a:gd name="connsiteX9" fmla="*/ 639902 w 909434"/>
                <a:gd name="connsiteY9" fmla="*/ 864096 h 867199"/>
                <a:gd name="connsiteX10" fmla="*/ 783918 w 909434"/>
                <a:gd name="connsiteY10" fmla="*/ 792088 h 867199"/>
                <a:gd name="connsiteX11" fmla="*/ 892784 w 909434"/>
                <a:gd name="connsiteY11" fmla="*/ 550728 h 867199"/>
                <a:gd name="connsiteX12" fmla="*/ 883819 w 909434"/>
                <a:gd name="connsiteY12" fmla="*/ 156281 h 867199"/>
                <a:gd name="connsiteX13" fmla="*/ 776243 w 909434"/>
                <a:gd name="connsiteY13" fmla="*/ 39740 h 867199"/>
                <a:gd name="connsiteX14" fmla="*/ 650737 w 909434"/>
                <a:gd name="connsiteY14" fmla="*/ 102493 h 867199"/>
                <a:gd name="connsiteX15" fmla="*/ 567894 w 909434"/>
                <a:gd name="connsiteY15" fmla="*/ 288032 h 867199"/>
                <a:gd name="connsiteX16" fmla="*/ 423878 w 909434"/>
                <a:gd name="connsiteY16" fmla="*/ 288032 h 867199"/>
                <a:gd name="connsiteX0" fmla="*/ 495886 w 909434"/>
                <a:gd name="connsiteY0" fmla="*/ 288032 h 867199"/>
                <a:gd name="connsiteX1" fmla="*/ 311820 w 909434"/>
                <a:gd name="connsiteY1" fmla="*/ 215423 h 867199"/>
                <a:gd name="connsiteX2" fmla="*/ 207854 w 909434"/>
                <a:gd name="connsiteY2" fmla="*/ 30775 h 867199"/>
                <a:gd name="connsiteX3" fmla="*/ 63838 w 909434"/>
                <a:gd name="connsiteY3" fmla="*/ 30775 h 867199"/>
                <a:gd name="connsiteX4" fmla="*/ 5278 w 909434"/>
                <a:gd name="connsiteY4" fmla="*/ 147317 h 867199"/>
                <a:gd name="connsiteX5" fmla="*/ 32172 w 909434"/>
                <a:gd name="connsiteY5" fmla="*/ 568658 h 867199"/>
                <a:gd name="connsiteX6" fmla="*/ 193537 w 909434"/>
                <a:gd name="connsiteY6" fmla="*/ 810705 h 867199"/>
                <a:gd name="connsiteX7" fmla="*/ 351870 w 909434"/>
                <a:gd name="connsiteY7" fmla="*/ 864096 h 867199"/>
                <a:gd name="connsiteX8" fmla="*/ 495886 w 909434"/>
                <a:gd name="connsiteY8" fmla="*/ 792088 h 867199"/>
                <a:gd name="connsiteX9" fmla="*/ 639902 w 909434"/>
                <a:gd name="connsiteY9" fmla="*/ 864096 h 867199"/>
                <a:gd name="connsiteX10" fmla="*/ 783918 w 909434"/>
                <a:gd name="connsiteY10" fmla="*/ 792088 h 867199"/>
                <a:gd name="connsiteX11" fmla="*/ 892784 w 909434"/>
                <a:gd name="connsiteY11" fmla="*/ 550728 h 867199"/>
                <a:gd name="connsiteX12" fmla="*/ 883819 w 909434"/>
                <a:gd name="connsiteY12" fmla="*/ 156281 h 867199"/>
                <a:gd name="connsiteX13" fmla="*/ 776243 w 909434"/>
                <a:gd name="connsiteY13" fmla="*/ 39740 h 867199"/>
                <a:gd name="connsiteX14" fmla="*/ 650737 w 909434"/>
                <a:gd name="connsiteY14" fmla="*/ 102493 h 867199"/>
                <a:gd name="connsiteX15" fmla="*/ 567894 w 909434"/>
                <a:gd name="connsiteY15" fmla="*/ 288032 h 867199"/>
                <a:gd name="connsiteX16" fmla="*/ 495886 w 909434"/>
                <a:gd name="connsiteY16" fmla="*/ 288032 h 867199"/>
                <a:gd name="connsiteX0" fmla="*/ 495886 w 909434"/>
                <a:gd name="connsiteY0" fmla="*/ 288032 h 867199"/>
                <a:gd name="connsiteX1" fmla="*/ 311820 w 909434"/>
                <a:gd name="connsiteY1" fmla="*/ 215423 h 867199"/>
                <a:gd name="connsiteX2" fmla="*/ 207854 w 909434"/>
                <a:gd name="connsiteY2" fmla="*/ 30775 h 867199"/>
                <a:gd name="connsiteX3" fmla="*/ 63838 w 909434"/>
                <a:gd name="connsiteY3" fmla="*/ 30775 h 867199"/>
                <a:gd name="connsiteX4" fmla="*/ 5278 w 909434"/>
                <a:gd name="connsiteY4" fmla="*/ 147317 h 867199"/>
                <a:gd name="connsiteX5" fmla="*/ 32172 w 909434"/>
                <a:gd name="connsiteY5" fmla="*/ 568658 h 867199"/>
                <a:gd name="connsiteX6" fmla="*/ 193537 w 909434"/>
                <a:gd name="connsiteY6" fmla="*/ 810705 h 867199"/>
                <a:gd name="connsiteX7" fmla="*/ 351870 w 909434"/>
                <a:gd name="connsiteY7" fmla="*/ 864096 h 867199"/>
                <a:gd name="connsiteX8" fmla="*/ 495886 w 909434"/>
                <a:gd name="connsiteY8" fmla="*/ 792088 h 867199"/>
                <a:gd name="connsiteX9" fmla="*/ 639902 w 909434"/>
                <a:gd name="connsiteY9" fmla="*/ 864096 h 867199"/>
                <a:gd name="connsiteX10" fmla="*/ 783918 w 909434"/>
                <a:gd name="connsiteY10" fmla="*/ 792088 h 867199"/>
                <a:gd name="connsiteX11" fmla="*/ 892784 w 909434"/>
                <a:gd name="connsiteY11" fmla="*/ 550728 h 867199"/>
                <a:gd name="connsiteX12" fmla="*/ 883819 w 909434"/>
                <a:gd name="connsiteY12" fmla="*/ 156281 h 867199"/>
                <a:gd name="connsiteX13" fmla="*/ 776243 w 909434"/>
                <a:gd name="connsiteY13" fmla="*/ 39740 h 867199"/>
                <a:gd name="connsiteX14" fmla="*/ 650737 w 909434"/>
                <a:gd name="connsiteY14" fmla="*/ 102493 h 867199"/>
                <a:gd name="connsiteX15" fmla="*/ 567894 w 909434"/>
                <a:gd name="connsiteY15" fmla="*/ 216024 h 867199"/>
                <a:gd name="connsiteX16" fmla="*/ 495886 w 909434"/>
                <a:gd name="connsiteY16" fmla="*/ 288032 h 867199"/>
                <a:gd name="connsiteX0" fmla="*/ 423878 w 909434"/>
                <a:gd name="connsiteY0" fmla="*/ 288032 h 867199"/>
                <a:gd name="connsiteX1" fmla="*/ 311820 w 909434"/>
                <a:gd name="connsiteY1" fmla="*/ 215423 h 867199"/>
                <a:gd name="connsiteX2" fmla="*/ 207854 w 909434"/>
                <a:gd name="connsiteY2" fmla="*/ 30775 h 867199"/>
                <a:gd name="connsiteX3" fmla="*/ 63838 w 909434"/>
                <a:gd name="connsiteY3" fmla="*/ 30775 h 867199"/>
                <a:gd name="connsiteX4" fmla="*/ 5278 w 909434"/>
                <a:gd name="connsiteY4" fmla="*/ 147317 h 867199"/>
                <a:gd name="connsiteX5" fmla="*/ 32172 w 909434"/>
                <a:gd name="connsiteY5" fmla="*/ 568658 h 867199"/>
                <a:gd name="connsiteX6" fmla="*/ 193537 w 909434"/>
                <a:gd name="connsiteY6" fmla="*/ 810705 h 867199"/>
                <a:gd name="connsiteX7" fmla="*/ 351870 w 909434"/>
                <a:gd name="connsiteY7" fmla="*/ 864096 h 867199"/>
                <a:gd name="connsiteX8" fmla="*/ 495886 w 909434"/>
                <a:gd name="connsiteY8" fmla="*/ 792088 h 867199"/>
                <a:gd name="connsiteX9" fmla="*/ 639902 w 909434"/>
                <a:gd name="connsiteY9" fmla="*/ 864096 h 867199"/>
                <a:gd name="connsiteX10" fmla="*/ 783918 w 909434"/>
                <a:gd name="connsiteY10" fmla="*/ 792088 h 867199"/>
                <a:gd name="connsiteX11" fmla="*/ 892784 w 909434"/>
                <a:gd name="connsiteY11" fmla="*/ 550728 h 867199"/>
                <a:gd name="connsiteX12" fmla="*/ 883819 w 909434"/>
                <a:gd name="connsiteY12" fmla="*/ 156281 h 867199"/>
                <a:gd name="connsiteX13" fmla="*/ 776243 w 909434"/>
                <a:gd name="connsiteY13" fmla="*/ 39740 h 867199"/>
                <a:gd name="connsiteX14" fmla="*/ 650737 w 909434"/>
                <a:gd name="connsiteY14" fmla="*/ 102493 h 867199"/>
                <a:gd name="connsiteX15" fmla="*/ 567894 w 909434"/>
                <a:gd name="connsiteY15" fmla="*/ 216024 h 867199"/>
                <a:gd name="connsiteX16" fmla="*/ 423878 w 909434"/>
                <a:gd name="connsiteY16" fmla="*/ 288032 h 867199"/>
                <a:gd name="connsiteX0" fmla="*/ 495886 w 909434"/>
                <a:gd name="connsiteY0" fmla="*/ 288032 h 867199"/>
                <a:gd name="connsiteX1" fmla="*/ 311820 w 909434"/>
                <a:gd name="connsiteY1" fmla="*/ 215423 h 867199"/>
                <a:gd name="connsiteX2" fmla="*/ 207854 w 909434"/>
                <a:gd name="connsiteY2" fmla="*/ 30775 h 867199"/>
                <a:gd name="connsiteX3" fmla="*/ 63838 w 909434"/>
                <a:gd name="connsiteY3" fmla="*/ 30775 h 867199"/>
                <a:gd name="connsiteX4" fmla="*/ 5278 w 909434"/>
                <a:gd name="connsiteY4" fmla="*/ 147317 h 867199"/>
                <a:gd name="connsiteX5" fmla="*/ 32172 w 909434"/>
                <a:gd name="connsiteY5" fmla="*/ 568658 h 867199"/>
                <a:gd name="connsiteX6" fmla="*/ 193537 w 909434"/>
                <a:gd name="connsiteY6" fmla="*/ 810705 h 867199"/>
                <a:gd name="connsiteX7" fmla="*/ 351870 w 909434"/>
                <a:gd name="connsiteY7" fmla="*/ 864096 h 867199"/>
                <a:gd name="connsiteX8" fmla="*/ 495886 w 909434"/>
                <a:gd name="connsiteY8" fmla="*/ 792088 h 867199"/>
                <a:gd name="connsiteX9" fmla="*/ 639902 w 909434"/>
                <a:gd name="connsiteY9" fmla="*/ 864096 h 867199"/>
                <a:gd name="connsiteX10" fmla="*/ 783918 w 909434"/>
                <a:gd name="connsiteY10" fmla="*/ 792088 h 867199"/>
                <a:gd name="connsiteX11" fmla="*/ 892784 w 909434"/>
                <a:gd name="connsiteY11" fmla="*/ 550728 h 867199"/>
                <a:gd name="connsiteX12" fmla="*/ 883819 w 909434"/>
                <a:gd name="connsiteY12" fmla="*/ 156281 h 867199"/>
                <a:gd name="connsiteX13" fmla="*/ 776243 w 909434"/>
                <a:gd name="connsiteY13" fmla="*/ 39740 h 867199"/>
                <a:gd name="connsiteX14" fmla="*/ 650737 w 909434"/>
                <a:gd name="connsiteY14" fmla="*/ 102493 h 867199"/>
                <a:gd name="connsiteX15" fmla="*/ 567894 w 909434"/>
                <a:gd name="connsiteY15" fmla="*/ 216024 h 867199"/>
                <a:gd name="connsiteX16" fmla="*/ 495886 w 909434"/>
                <a:gd name="connsiteY16" fmla="*/ 288032 h 867199"/>
                <a:gd name="connsiteX0" fmla="*/ 423878 w 909434"/>
                <a:gd name="connsiteY0" fmla="*/ 288032 h 867199"/>
                <a:gd name="connsiteX1" fmla="*/ 311820 w 909434"/>
                <a:gd name="connsiteY1" fmla="*/ 215423 h 867199"/>
                <a:gd name="connsiteX2" fmla="*/ 207854 w 909434"/>
                <a:gd name="connsiteY2" fmla="*/ 30775 h 867199"/>
                <a:gd name="connsiteX3" fmla="*/ 63838 w 909434"/>
                <a:gd name="connsiteY3" fmla="*/ 30775 h 867199"/>
                <a:gd name="connsiteX4" fmla="*/ 5278 w 909434"/>
                <a:gd name="connsiteY4" fmla="*/ 147317 h 867199"/>
                <a:gd name="connsiteX5" fmla="*/ 32172 w 909434"/>
                <a:gd name="connsiteY5" fmla="*/ 568658 h 867199"/>
                <a:gd name="connsiteX6" fmla="*/ 193537 w 909434"/>
                <a:gd name="connsiteY6" fmla="*/ 810705 h 867199"/>
                <a:gd name="connsiteX7" fmla="*/ 351870 w 909434"/>
                <a:gd name="connsiteY7" fmla="*/ 864096 h 867199"/>
                <a:gd name="connsiteX8" fmla="*/ 495886 w 909434"/>
                <a:gd name="connsiteY8" fmla="*/ 792088 h 867199"/>
                <a:gd name="connsiteX9" fmla="*/ 639902 w 909434"/>
                <a:gd name="connsiteY9" fmla="*/ 864096 h 867199"/>
                <a:gd name="connsiteX10" fmla="*/ 783918 w 909434"/>
                <a:gd name="connsiteY10" fmla="*/ 792088 h 867199"/>
                <a:gd name="connsiteX11" fmla="*/ 892784 w 909434"/>
                <a:gd name="connsiteY11" fmla="*/ 550728 h 867199"/>
                <a:gd name="connsiteX12" fmla="*/ 883819 w 909434"/>
                <a:gd name="connsiteY12" fmla="*/ 156281 h 867199"/>
                <a:gd name="connsiteX13" fmla="*/ 776243 w 909434"/>
                <a:gd name="connsiteY13" fmla="*/ 39740 h 867199"/>
                <a:gd name="connsiteX14" fmla="*/ 650737 w 909434"/>
                <a:gd name="connsiteY14" fmla="*/ 102493 h 867199"/>
                <a:gd name="connsiteX15" fmla="*/ 567894 w 909434"/>
                <a:gd name="connsiteY15" fmla="*/ 216024 h 867199"/>
                <a:gd name="connsiteX16" fmla="*/ 423878 w 909434"/>
                <a:gd name="connsiteY16" fmla="*/ 288032 h 86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9434" h="867199">
                  <a:moveTo>
                    <a:pt x="423878" y="288032"/>
                  </a:moveTo>
                  <a:lnTo>
                    <a:pt x="311820" y="215423"/>
                  </a:lnTo>
                  <a:cubicBezTo>
                    <a:pt x="269141" y="174190"/>
                    <a:pt x="249184" y="61550"/>
                    <a:pt x="207854" y="30775"/>
                  </a:cubicBezTo>
                  <a:cubicBezTo>
                    <a:pt x="166524" y="0"/>
                    <a:pt x="97600" y="11351"/>
                    <a:pt x="63838" y="30775"/>
                  </a:cubicBezTo>
                  <a:cubicBezTo>
                    <a:pt x="30076" y="50199"/>
                    <a:pt x="10556" y="57670"/>
                    <a:pt x="5278" y="147317"/>
                  </a:cubicBezTo>
                  <a:cubicBezTo>
                    <a:pt x="0" y="236964"/>
                    <a:pt x="796" y="458093"/>
                    <a:pt x="32172" y="568658"/>
                  </a:cubicBezTo>
                  <a:cubicBezTo>
                    <a:pt x="63549" y="679223"/>
                    <a:pt x="140254" y="761465"/>
                    <a:pt x="193537" y="810705"/>
                  </a:cubicBezTo>
                  <a:cubicBezTo>
                    <a:pt x="246820" y="859945"/>
                    <a:pt x="301479" y="867199"/>
                    <a:pt x="351870" y="864096"/>
                  </a:cubicBezTo>
                  <a:cubicBezTo>
                    <a:pt x="402261" y="860993"/>
                    <a:pt x="447881" y="792088"/>
                    <a:pt x="495886" y="792088"/>
                  </a:cubicBezTo>
                  <a:cubicBezTo>
                    <a:pt x="543891" y="792088"/>
                    <a:pt x="591897" y="864096"/>
                    <a:pt x="639902" y="864096"/>
                  </a:cubicBezTo>
                  <a:cubicBezTo>
                    <a:pt x="687907" y="864096"/>
                    <a:pt x="741771" y="844316"/>
                    <a:pt x="783918" y="792088"/>
                  </a:cubicBezTo>
                  <a:cubicBezTo>
                    <a:pt x="826065" y="739860"/>
                    <a:pt x="876134" y="656696"/>
                    <a:pt x="892784" y="550728"/>
                  </a:cubicBezTo>
                  <a:cubicBezTo>
                    <a:pt x="909434" y="444760"/>
                    <a:pt x="903243" y="241446"/>
                    <a:pt x="883819" y="156281"/>
                  </a:cubicBezTo>
                  <a:cubicBezTo>
                    <a:pt x="864396" y="71116"/>
                    <a:pt x="815090" y="48705"/>
                    <a:pt x="776243" y="39740"/>
                  </a:cubicBezTo>
                  <a:cubicBezTo>
                    <a:pt x="737396" y="30775"/>
                    <a:pt x="685462" y="73112"/>
                    <a:pt x="650737" y="102493"/>
                  </a:cubicBezTo>
                  <a:cubicBezTo>
                    <a:pt x="616012" y="131874"/>
                    <a:pt x="605704" y="185101"/>
                    <a:pt x="567894" y="216024"/>
                  </a:cubicBezTo>
                  <a:cubicBezTo>
                    <a:pt x="530084" y="246947"/>
                    <a:pt x="482896" y="305214"/>
                    <a:pt x="423878" y="288032"/>
                  </a:cubicBezTo>
                  <a:close/>
                </a:path>
              </a:pathLst>
            </a:custGeom>
            <a:solidFill>
              <a:srgbClr val="FFC000"/>
            </a:solidFill>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16" name="Text Box 24">
              <a:extLst>
                <a:ext uri="{FF2B5EF4-FFF2-40B4-BE49-F238E27FC236}">
                  <a16:creationId xmlns:a16="http://schemas.microsoft.com/office/drawing/2014/main" id="{4C9BE5ED-4404-7143-9EBD-9B11967CAD63}"/>
                </a:ext>
              </a:extLst>
            </p:cNvPr>
            <p:cNvSpPr txBox="1">
              <a:spLocks noChangeArrowheads="1"/>
            </p:cNvSpPr>
            <p:nvPr/>
          </p:nvSpPr>
          <p:spPr bwMode="auto">
            <a:xfrm>
              <a:off x="5867647" y="1224200"/>
              <a:ext cx="2052836" cy="369332"/>
            </a:xfrm>
            <a:prstGeom prst="rect">
              <a:avLst/>
            </a:prstGeom>
            <a:noFill/>
            <a:ln w="9525">
              <a:noFill/>
              <a:miter lim="800000"/>
              <a:headEnd/>
              <a:tailEnd/>
            </a:ln>
          </p:spPr>
          <p:txBody>
            <a:bodyPr wrap="square">
              <a:spAutoFit/>
            </a:body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ja-JP" altLang="en-US" i="0" u="none" strike="noStrike" kern="0" cap="none" spc="0" normalizeH="0" baseline="0" noProof="0" dirty="0">
                  <a:ln>
                    <a:noFill/>
                  </a:ln>
                  <a:solidFill>
                    <a:sysClr val="windowText" lastClr="000000"/>
                  </a:solidFill>
                  <a:effectLst/>
                  <a:uLnTx/>
                  <a:uFillTx/>
                </a:rPr>
                <a:t>安定ヨウ素剤</a:t>
              </a:r>
            </a:p>
          </p:txBody>
        </p:sp>
        <p:sp>
          <p:nvSpPr>
            <p:cNvPr id="17" name="円/楕円 16">
              <a:extLst>
                <a:ext uri="{FF2B5EF4-FFF2-40B4-BE49-F238E27FC236}">
                  <a16:creationId xmlns:a16="http://schemas.microsoft.com/office/drawing/2014/main" id="{47465B79-C628-8945-9DDC-C1F531592548}"/>
                </a:ext>
              </a:extLst>
            </p:cNvPr>
            <p:cNvSpPr/>
            <p:nvPr/>
          </p:nvSpPr>
          <p:spPr>
            <a:xfrm>
              <a:off x="6659735" y="1728256"/>
              <a:ext cx="216024" cy="216024"/>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18" name="円/楕円 17">
              <a:extLst>
                <a:ext uri="{FF2B5EF4-FFF2-40B4-BE49-F238E27FC236}">
                  <a16:creationId xmlns:a16="http://schemas.microsoft.com/office/drawing/2014/main" id="{C6D7A97F-FFCB-654E-9D62-6184EC1246CC}"/>
                </a:ext>
              </a:extLst>
            </p:cNvPr>
            <p:cNvSpPr/>
            <p:nvPr/>
          </p:nvSpPr>
          <p:spPr>
            <a:xfrm>
              <a:off x="6875759" y="1584240"/>
              <a:ext cx="216024" cy="216024"/>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19" name="Text Box 41">
              <a:extLst>
                <a:ext uri="{FF2B5EF4-FFF2-40B4-BE49-F238E27FC236}">
                  <a16:creationId xmlns:a16="http://schemas.microsoft.com/office/drawing/2014/main" id="{64E275DC-9EE8-8E42-ABCC-79DFF5E1A6A4}"/>
                </a:ext>
              </a:extLst>
            </p:cNvPr>
            <p:cNvSpPr txBox="1">
              <a:spLocks noChangeArrowheads="1"/>
            </p:cNvSpPr>
            <p:nvPr/>
          </p:nvSpPr>
          <p:spPr bwMode="auto">
            <a:xfrm>
              <a:off x="6299695" y="4968693"/>
              <a:ext cx="1153121" cy="366713"/>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lgn="ctr">
                <a:spcBef>
                  <a:spcPct val="50000"/>
                </a:spcBef>
              </a:pPr>
              <a:r>
                <a:rPr lang="ja-JP" altLang="en-US" dirty="0">
                  <a:latin typeface="Verdana" pitchFamily="34" charset="0"/>
                </a:rPr>
                <a:t>排泄</a:t>
              </a:r>
            </a:p>
          </p:txBody>
        </p:sp>
        <p:sp>
          <p:nvSpPr>
            <p:cNvPr id="20" name="下矢印 19">
              <a:extLst>
                <a:ext uri="{FF2B5EF4-FFF2-40B4-BE49-F238E27FC236}">
                  <a16:creationId xmlns:a16="http://schemas.microsoft.com/office/drawing/2014/main" id="{63261B7E-3500-AB43-8877-27E9671F2606}"/>
                </a:ext>
              </a:extLst>
            </p:cNvPr>
            <p:cNvSpPr/>
            <p:nvPr/>
          </p:nvSpPr>
          <p:spPr>
            <a:xfrm>
              <a:off x="6803751" y="4752669"/>
              <a:ext cx="144016" cy="21602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Text Box 41">
              <a:extLst>
                <a:ext uri="{FF2B5EF4-FFF2-40B4-BE49-F238E27FC236}">
                  <a16:creationId xmlns:a16="http://schemas.microsoft.com/office/drawing/2014/main" id="{1AA89325-05B8-E745-89EB-5569ACC806D0}"/>
                </a:ext>
              </a:extLst>
            </p:cNvPr>
            <p:cNvSpPr txBox="1">
              <a:spLocks noChangeArrowheads="1"/>
            </p:cNvSpPr>
            <p:nvPr/>
          </p:nvSpPr>
          <p:spPr bwMode="auto">
            <a:xfrm>
              <a:off x="1259135" y="5380778"/>
              <a:ext cx="2881313" cy="36671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pPr>
              <a:r>
                <a:rPr lang="ja-JP" altLang="en-US" dirty="0">
                  <a:latin typeface="Verdana" pitchFamily="34" charset="0"/>
                </a:rPr>
                <a:t>安定ヨウ素剤服用なし</a:t>
              </a:r>
            </a:p>
          </p:txBody>
        </p:sp>
        <p:sp>
          <p:nvSpPr>
            <p:cNvPr id="22" name="テキスト ボックス 21">
              <a:extLst>
                <a:ext uri="{FF2B5EF4-FFF2-40B4-BE49-F238E27FC236}">
                  <a16:creationId xmlns:a16="http://schemas.microsoft.com/office/drawing/2014/main" id="{6196B7C3-E39E-CF45-B16A-4AFD213D6D6E}"/>
                </a:ext>
              </a:extLst>
            </p:cNvPr>
            <p:cNvSpPr txBox="1"/>
            <p:nvPr/>
          </p:nvSpPr>
          <p:spPr>
            <a:xfrm>
              <a:off x="1246012" y="5901823"/>
              <a:ext cx="7119736" cy="99529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kumimoji="1" lang="ja-JP" altLang="en-US" dirty="0">
                  <a:solidFill>
                    <a:schemeClr val="tx1"/>
                  </a:solidFill>
                </a:rPr>
                <a:t>放射性ヨウ素以外の内部被ばく及び希ガス等による</a:t>
              </a:r>
              <a:r>
                <a:rPr kumimoji="1" lang="ja-JP" altLang="en-US">
                  <a:solidFill>
                    <a:schemeClr val="tx1"/>
                  </a:solidFill>
                </a:rPr>
                <a:t>外部被ばくに</a:t>
              </a:r>
              <a:r>
                <a:rPr kumimoji="1" lang="ja-JP" altLang="en-US" dirty="0">
                  <a:solidFill>
                    <a:schemeClr val="tx1"/>
                  </a:solidFill>
                </a:rPr>
                <a:t>対する防護効果は全くないため、同時に</a:t>
              </a:r>
              <a:r>
                <a:rPr kumimoji="1" lang="ja-JP" altLang="en-US">
                  <a:solidFill>
                    <a:schemeClr val="tx1"/>
                  </a:solidFill>
                </a:rPr>
                <a:t>他の防護措置</a:t>
              </a:r>
              <a:r>
                <a:rPr kumimoji="1" lang="ja-JP" altLang="en-US" dirty="0">
                  <a:solidFill>
                    <a:schemeClr val="tx1"/>
                  </a:solidFill>
                </a:rPr>
                <a:t>と組み併せて活用すること</a:t>
              </a:r>
              <a:r>
                <a:rPr kumimoji="1" lang="ja-JP" altLang="en-US">
                  <a:solidFill>
                    <a:schemeClr val="tx1"/>
                  </a:solidFill>
                </a:rPr>
                <a:t>が重要</a:t>
              </a:r>
              <a:r>
                <a:rPr kumimoji="1" lang="ja-JP" altLang="en-US" dirty="0">
                  <a:solidFill>
                    <a:schemeClr val="tx1"/>
                  </a:solidFill>
                </a:rPr>
                <a:t>である。</a:t>
              </a:r>
            </a:p>
          </p:txBody>
        </p:sp>
        <p:sp>
          <p:nvSpPr>
            <p:cNvPr id="23" name="テキスト ボックス 22">
              <a:extLst>
                <a:ext uri="{FF2B5EF4-FFF2-40B4-BE49-F238E27FC236}">
                  <a16:creationId xmlns:a16="http://schemas.microsoft.com/office/drawing/2014/main" id="{DD37401E-CC74-1149-B466-0D4D48A169C8}"/>
                </a:ext>
              </a:extLst>
            </p:cNvPr>
            <p:cNvSpPr txBox="1"/>
            <p:nvPr/>
          </p:nvSpPr>
          <p:spPr>
            <a:xfrm>
              <a:off x="7140954" y="1943333"/>
              <a:ext cx="1959084"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sz="1200" dirty="0"/>
                <a:t>事前に安定ヨウ素で血中のヨウ素濃度を上げ、甲状腺の放射性ヨウ素の取り込みを阻害する</a:t>
              </a:r>
            </a:p>
          </p:txBody>
        </p:sp>
      </p:grpSp>
      <p:sp>
        <p:nvSpPr>
          <p:cNvPr id="38" name="Line 28">
            <a:extLst>
              <a:ext uri="{FF2B5EF4-FFF2-40B4-BE49-F238E27FC236}">
                <a16:creationId xmlns:a16="http://schemas.microsoft.com/office/drawing/2014/main" id="{CC92C977-E724-5742-A81F-77D564AE06B9}"/>
              </a:ext>
            </a:extLst>
          </p:cNvPr>
          <p:cNvSpPr>
            <a:spLocks noChangeShapeType="1"/>
          </p:cNvSpPr>
          <p:nvPr/>
        </p:nvSpPr>
        <p:spPr bwMode="auto">
          <a:xfrm flipH="1">
            <a:off x="6516216" y="2216358"/>
            <a:ext cx="670" cy="1584176"/>
          </a:xfrm>
          <a:prstGeom prst="line">
            <a:avLst/>
          </a:prstGeom>
          <a:noFill/>
          <a:ln w="38100">
            <a:solidFill>
              <a:srgbClr val="000000"/>
            </a:solidFill>
            <a:round/>
            <a:headEnd/>
            <a:tailEnd type="triangle" w="med" len="me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endParaRPr>
          </a:p>
        </p:txBody>
      </p:sp>
      <p:sp>
        <p:nvSpPr>
          <p:cNvPr id="39" name="スライド番号プレースホルダー 38">
            <a:extLst>
              <a:ext uri="{FF2B5EF4-FFF2-40B4-BE49-F238E27FC236}">
                <a16:creationId xmlns:a16="http://schemas.microsoft.com/office/drawing/2014/main" id="{85D0219B-185A-ED47-9554-E8FA01B78E57}"/>
              </a:ext>
            </a:extLst>
          </p:cNvPr>
          <p:cNvSpPr>
            <a:spLocks noGrp="1"/>
          </p:cNvSpPr>
          <p:nvPr>
            <p:ph type="sldNum" sz="quarter" idx="12"/>
          </p:nvPr>
        </p:nvSpPr>
        <p:spPr/>
        <p:txBody>
          <a:bodyPr/>
          <a:lstStyle/>
          <a:p>
            <a:fld id="{58DD1769-DAE9-6C4E-82F4-B62273FFA290}" type="slidenum">
              <a:rPr kumimoji="1" lang="ja-JP" altLang="en-US" smtClean="0"/>
              <a:t>12</a:t>
            </a:fld>
            <a:endParaRPr kumimoji="1" lang="ja-JP" altLang="en-US"/>
          </a:p>
        </p:txBody>
      </p:sp>
    </p:spTree>
    <p:extLst>
      <p:ext uri="{BB962C8B-B14F-4D97-AF65-F5344CB8AC3E}">
        <p14:creationId xmlns:p14="http://schemas.microsoft.com/office/powerpoint/2010/main" val="1838509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3F7B82-1989-A54A-9DCD-65E9B6E4AFCC}"/>
              </a:ext>
            </a:extLst>
          </p:cNvPr>
          <p:cNvSpPr>
            <a:spLocks noGrp="1"/>
          </p:cNvSpPr>
          <p:nvPr>
            <p:ph type="title"/>
          </p:nvPr>
        </p:nvSpPr>
        <p:spPr>
          <a:xfrm>
            <a:off x="400047" y="188844"/>
            <a:ext cx="8353839" cy="775253"/>
          </a:xfrm>
        </p:spPr>
        <p:txBody>
          <a:bodyPr>
            <a:normAutofit/>
          </a:bodyPr>
          <a:lstStyle/>
          <a:p>
            <a:r>
              <a:rPr lang="ja-JP" altLang="en-US" dirty="0"/>
              <a:t>服用</a:t>
            </a:r>
            <a:r>
              <a:rPr lang="ja-JP" altLang="en-US"/>
              <a:t>のタイミング、服</a:t>
            </a:r>
            <a:r>
              <a:rPr lang="ja-JP" altLang="en-US" dirty="0"/>
              <a:t>用量と効果</a:t>
            </a:r>
            <a:endParaRPr kumimoji="1" lang="ja-JP" altLang="en-US" dirty="0"/>
          </a:p>
        </p:txBody>
      </p:sp>
      <p:grpSp>
        <p:nvGrpSpPr>
          <p:cNvPr id="3" name="Group 36">
            <a:extLst>
              <a:ext uri="{FF2B5EF4-FFF2-40B4-BE49-F238E27FC236}">
                <a16:creationId xmlns:a16="http://schemas.microsoft.com/office/drawing/2014/main" id="{524CFB4B-6948-EE49-B7E4-2C4F52D87FF4}"/>
              </a:ext>
            </a:extLst>
          </p:cNvPr>
          <p:cNvGrpSpPr>
            <a:grpSpLocks/>
          </p:cNvGrpSpPr>
          <p:nvPr/>
        </p:nvGrpSpPr>
        <p:grpSpPr bwMode="auto">
          <a:xfrm>
            <a:off x="4572000" y="2222105"/>
            <a:ext cx="4137462" cy="3131609"/>
            <a:chOff x="639" y="989"/>
            <a:chExt cx="4417" cy="3286"/>
          </a:xfrm>
        </p:grpSpPr>
        <p:sp>
          <p:nvSpPr>
            <p:cNvPr id="4" name="Rectangle 10">
              <a:extLst>
                <a:ext uri="{FF2B5EF4-FFF2-40B4-BE49-F238E27FC236}">
                  <a16:creationId xmlns:a16="http://schemas.microsoft.com/office/drawing/2014/main" id="{95720D5A-8422-CB47-807F-63DED8D8B873}"/>
                </a:ext>
              </a:extLst>
            </p:cNvPr>
            <p:cNvSpPr>
              <a:spLocks noChangeArrowheads="1"/>
            </p:cNvSpPr>
            <p:nvPr/>
          </p:nvSpPr>
          <p:spPr bwMode="auto">
            <a:xfrm>
              <a:off x="2199" y="4017"/>
              <a:ext cx="2096" cy="258"/>
            </a:xfrm>
            <a:prstGeom prst="rect">
              <a:avLst/>
            </a:prstGeom>
            <a:noFill/>
            <a:ln w="9525">
              <a:noFill/>
              <a:miter lim="800000"/>
              <a:headEnd/>
              <a:tailEnd/>
            </a:ln>
          </p:spPr>
          <p:txBody>
            <a:bodyPr wrap="none" lIns="0" tIns="0" rIns="0" bIns="0">
              <a:spAutoFit/>
            </a:bodyPr>
            <a:lstStyle/>
            <a:p>
              <a:pPr algn="ctr"/>
              <a:r>
                <a:rPr lang="ja-JP" altLang="en-US" sz="1600" dirty="0">
                  <a:latin typeface="+mn-ea"/>
                </a:rPr>
                <a:t>ヨウ素剤の量（</a:t>
              </a:r>
              <a:r>
                <a:rPr lang="en-US" altLang="ja-JP" sz="1600" dirty="0">
                  <a:latin typeface="+mn-ea"/>
                </a:rPr>
                <a:t>mg</a:t>
              </a:r>
              <a:r>
                <a:rPr lang="ja-JP" altLang="en-US" sz="1600" dirty="0">
                  <a:latin typeface="+mn-ea"/>
                </a:rPr>
                <a:t>）</a:t>
              </a:r>
            </a:p>
          </p:txBody>
        </p:sp>
        <p:sp>
          <p:nvSpPr>
            <p:cNvPr id="5" name="Rectangle 11">
              <a:extLst>
                <a:ext uri="{FF2B5EF4-FFF2-40B4-BE49-F238E27FC236}">
                  <a16:creationId xmlns:a16="http://schemas.microsoft.com/office/drawing/2014/main" id="{A77013AD-1B1C-B64C-A676-347FE4390C33}"/>
                </a:ext>
              </a:extLst>
            </p:cNvPr>
            <p:cNvSpPr>
              <a:spLocks noChangeArrowheads="1"/>
            </p:cNvSpPr>
            <p:nvPr/>
          </p:nvSpPr>
          <p:spPr bwMode="auto">
            <a:xfrm>
              <a:off x="2039" y="2959"/>
              <a:ext cx="429" cy="982"/>
            </a:xfrm>
            <a:prstGeom prst="rect">
              <a:avLst/>
            </a:prstGeom>
            <a:solidFill>
              <a:srgbClr val="99CCFF"/>
            </a:solidFill>
            <a:ln w="6350">
              <a:solidFill>
                <a:srgbClr val="0070C0"/>
              </a:solidFill>
              <a:miter lim="800000"/>
              <a:headEnd/>
              <a:tailEnd/>
            </a:ln>
          </p:spPr>
          <p:txBody>
            <a:bodyPr wrap="none" anchor="ctr"/>
            <a:lstStyle/>
            <a:p>
              <a:endParaRPr lang="ja-JP" altLang="en-US"/>
            </a:p>
          </p:txBody>
        </p:sp>
        <p:sp>
          <p:nvSpPr>
            <p:cNvPr id="6" name="Rectangle 12">
              <a:extLst>
                <a:ext uri="{FF2B5EF4-FFF2-40B4-BE49-F238E27FC236}">
                  <a16:creationId xmlns:a16="http://schemas.microsoft.com/office/drawing/2014/main" id="{59B2B66C-D6C7-DF49-B25B-220C9473CCD1}"/>
                </a:ext>
              </a:extLst>
            </p:cNvPr>
            <p:cNvSpPr>
              <a:spLocks noChangeArrowheads="1"/>
            </p:cNvSpPr>
            <p:nvPr/>
          </p:nvSpPr>
          <p:spPr bwMode="auto">
            <a:xfrm>
              <a:off x="1962" y="3683"/>
              <a:ext cx="595" cy="291"/>
            </a:xfrm>
            <a:prstGeom prst="rect">
              <a:avLst/>
            </a:prstGeom>
            <a:noFill/>
            <a:ln w="9525">
              <a:noFill/>
              <a:miter lim="800000"/>
              <a:headEnd/>
              <a:tailEnd/>
            </a:ln>
          </p:spPr>
          <p:txBody>
            <a:bodyPr lIns="0" tIns="0" rIns="0" bIns="0">
              <a:spAutoFit/>
            </a:bodyPr>
            <a:lstStyle/>
            <a:p>
              <a:pPr algn="ctr"/>
              <a:r>
                <a:rPr lang="en-US" altLang="ja-JP" dirty="0">
                  <a:solidFill>
                    <a:srgbClr val="0000CC"/>
                  </a:solidFill>
                  <a:latin typeface="+mn-ea"/>
                </a:rPr>
                <a:t>10</a:t>
              </a:r>
            </a:p>
          </p:txBody>
        </p:sp>
        <p:sp>
          <p:nvSpPr>
            <p:cNvPr id="7" name="Rectangle 13">
              <a:extLst>
                <a:ext uri="{FF2B5EF4-FFF2-40B4-BE49-F238E27FC236}">
                  <a16:creationId xmlns:a16="http://schemas.microsoft.com/office/drawing/2014/main" id="{21E878AF-C8F6-3C4E-BCF7-20261E1A6714}"/>
                </a:ext>
              </a:extLst>
            </p:cNvPr>
            <p:cNvSpPr>
              <a:spLocks noChangeArrowheads="1"/>
            </p:cNvSpPr>
            <p:nvPr/>
          </p:nvSpPr>
          <p:spPr bwMode="auto">
            <a:xfrm>
              <a:off x="2809" y="1258"/>
              <a:ext cx="477" cy="2689"/>
            </a:xfrm>
            <a:prstGeom prst="rect">
              <a:avLst/>
            </a:prstGeom>
            <a:solidFill>
              <a:srgbClr val="99CCFF"/>
            </a:solidFill>
            <a:ln w="9525">
              <a:solidFill>
                <a:srgbClr val="0070C0"/>
              </a:solidFill>
              <a:miter lim="800000"/>
              <a:headEnd/>
              <a:tailEnd/>
            </a:ln>
          </p:spPr>
          <p:txBody>
            <a:bodyPr lIns="0" tIns="0" rIns="0" bIns="0" anchor="ctr">
              <a:spAutoFit/>
            </a:bodyPr>
            <a:lstStyle/>
            <a:p>
              <a:endParaRPr lang="ja-JP" altLang="en-US"/>
            </a:p>
          </p:txBody>
        </p:sp>
        <p:sp>
          <p:nvSpPr>
            <p:cNvPr id="8" name="Rectangle 14">
              <a:extLst>
                <a:ext uri="{FF2B5EF4-FFF2-40B4-BE49-F238E27FC236}">
                  <a16:creationId xmlns:a16="http://schemas.microsoft.com/office/drawing/2014/main" id="{72AB7D64-324B-D446-A1DF-ED9EDE0B02F9}"/>
                </a:ext>
              </a:extLst>
            </p:cNvPr>
            <p:cNvSpPr>
              <a:spLocks noChangeArrowheads="1"/>
            </p:cNvSpPr>
            <p:nvPr/>
          </p:nvSpPr>
          <p:spPr bwMode="auto">
            <a:xfrm>
              <a:off x="2771" y="3683"/>
              <a:ext cx="552" cy="291"/>
            </a:xfrm>
            <a:prstGeom prst="rect">
              <a:avLst/>
            </a:prstGeom>
            <a:noFill/>
            <a:ln w="9525">
              <a:noFill/>
              <a:miter lim="800000"/>
              <a:headEnd/>
              <a:tailEnd/>
            </a:ln>
          </p:spPr>
          <p:txBody>
            <a:bodyPr lIns="0" tIns="0" rIns="0" bIns="0">
              <a:spAutoFit/>
            </a:bodyPr>
            <a:lstStyle/>
            <a:p>
              <a:pPr algn="ctr"/>
              <a:r>
                <a:rPr lang="en-US" altLang="ja-JP" dirty="0">
                  <a:solidFill>
                    <a:srgbClr val="0000CC"/>
                  </a:solidFill>
                  <a:latin typeface="+mn-ea"/>
                </a:rPr>
                <a:t>30</a:t>
              </a:r>
            </a:p>
          </p:txBody>
        </p:sp>
        <p:sp>
          <p:nvSpPr>
            <p:cNvPr id="9" name="Rectangle 15">
              <a:extLst>
                <a:ext uri="{FF2B5EF4-FFF2-40B4-BE49-F238E27FC236}">
                  <a16:creationId xmlns:a16="http://schemas.microsoft.com/office/drawing/2014/main" id="{8A7F3529-7BCB-3D4C-9901-F4147253B5F3}"/>
                </a:ext>
              </a:extLst>
            </p:cNvPr>
            <p:cNvSpPr>
              <a:spLocks noChangeArrowheads="1"/>
            </p:cNvSpPr>
            <p:nvPr/>
          </p:nvSpPr>
          <p:spPr bwMode="auto">
            <a:xfrm>
              <a:off x="3659" y="1338"/>
              <a:ext cx="476" cy="2603"/>
            </a:xfrm>
            <a:prstGeom prst="rect">
              <a:avLst/>
            </a:prstGeom>
            <a:solidFill>
              <a:srgbClr val="99CCFF"/>
            </a:solidFill>
            <a:ln w="9525">
              <a:solidFill>
                <a:srgbClr val="0070C0"/>
              </a:solidFill>
              <a:miter lim="800000"/>
              <a:headEnd/>
              <a:tailEnd/>
            </a:ln>
          </p:spPr>
          <p:txBody>
            <a:bodyPr wrap="none" lIns="0" tIns="0" rIns="0" bIns="0" anchor="ctr">
              <a:spAutoFit/>
            </a:bodyPr>
            <a:lstStyle/>
            <a:p>
              <a:endParaRPr lang="ja-JP" altLang="en-US"/>
            </a:p>
          </p:txBody>
        </p:sp>
        <p:sp>
          <p:nvSpPr>
            <p:cNvPr id="10" name="Rectangle 16">
              <a:extLst>
                <a:ext uri="{FF2B5EF4-FFF2-40B4-BE49-F238E27FC236}">
                  <a16:creationId xmlns:a16="http://schemas.microsoft.com/office/drawing/2014/main" id="{9E43DDCA-A52E-094D-8061-C731FD98BE94}"/>
                </a:ext>
              </a:extLst>
            </p:cNvPr>
            <p:cNvSpPr>
              <a:spLocks noChangeArrowheads="1"/>
            </p:cNvSpPr>
            <p:nvPr/>
          </p:nvSpPr>
          <p:spPr bwMode="auto">
            <a:xfrm>
              <a:off x="4468" y="1039"/>
              <a:ext cx="477" cy="2902"/>
            </a:xfrm>
            <a:prstGeom prst="rect">
              <a:avLst/>
            </a:prstGeom>
            <a:solidFill>
              <a:srgbClr val="99CCFF"/>
            </a:solidFill>
            <a:ln w="9525">
              <a:solidFill>
                <a:srgbClr val="0070C0"/>
              </a:solidFill>
              <a:miter lim="800000"/>
              <a:headEnd/>
              <a:tailEnd/>
            </a:ln>
          </p:spPr>
          <p:txBody>
            <a:bodyPr wrap="none" lIns="0" tIns="0" rIns="0" bIns="0" anchor="ctr">
              <a:spAutoFit/>
            </a:bodyPr>
            <a:lstStyle/>
            <a:p>
              <a:endParaRPr lang="ja-JP" altLang="en-US"/>
            </a:p>
          </p:txBody>
        </p:sp>
        <p:sp>
          <p:nvSpPr>
            <p:cNvPr id="11" name="Rectangle 17">
              <a:extLst>
                <a:ext uri="{FF2B5EF4-FFF2-40B4-BE49-F238E27FC236}">
                  <a16:creationId xmlns:a16="http://schemas.microsoft.com/office/drawing/2014/main" id="{D21C46E6-FF58-AF4E-B065-D2647D0BDD68}"/>
                </a:ext>
              </a:extLst>
            </p:cNvPr>
            <p:cNvSpPr>
              <a:spLocks noChangeArrowheads="1"/>
            </p:cNvSpPr>
            <p:nvPr/>
          </p:nvSpPr>
          <p:spPr bwMode="auto">
            <a:xfrm>
              <a:off x="3613" y="3683"/>
              <a:ext cx="611" cy="291"/>
            </a:xfrm>
            <a:prstGeom prst="rect">
              <a:avLst/>
            </a:prstGeom>
            <a:noFill/>
            <a:ln w="9525">
              <a:noFill/>
              <a:miter lim="800000"/>
              <a:headEnd/>
              <a:tailEnd/>
            </a:ln>
          </p:spPr>
          <p:txBody>
            <a:bodyPr lIns="0" tIns="0" rIns="0" bIns="0">
              <a:spAutoFit/>
            </a:bodyPr>
            <a:lstStyle/>
            <a:p>
              <a:pPr algn="ctr"/>
              <a:r>
                <a:rPr lang="en-US" altLang="ja-JP" dirty="0">
                  <a:solidFill>
                    <a:srgbClr val="0000CC"/>
                  </a:solidFill>
                  <a:latin typeface="+mn-ea"/>
                </a:rPr>
                <a:t>50</a:t>
              </a:r>
            </a:p>
          </p:txBody>
        </p:sp>
        <p:sp>
          <p:nvSpPr>
            <p:cNvPr id="12" name="Rectangle 18">
              <a:extLst>
                <a:ext uri="{FF2B5EF4-FFF2-40B4-BE49-F238E27FC236}">
                  <a16:creationId xmlns:a16="http://schemas.microsoft.com/office/drawing/2014/main" id="{03651053-9945-E843-86A1-42A4AA5ED4A1}"/>
                </a:ext>
              </a:extLst>
            </p:cNvPr>
            <p:cNvSpPr>
              <a:spLocks noChangeArrowheads="1"/>
            </p:cNvSpPr>
            <p:nvPr/>
          </p:nvSpPr>
          <p:spPr bwMode="auto">
            <a:xfrm>
              <a:off x="4380" y="3679"/>
              <a:ext cx="676" cy="291"/>
            </a:xfrm>
            <a:prstGeom prst="rect">
              <a:avLst/>
            </a:prstGeom>
            <a:noFill/>
            <a:ln w="9525">
              <a:noFill/>
              <a:miter lim="800000"/>
              <a:headEnd/>
              <a:tailEnd/>
            </a:ln>
          </p:spPr>
          <p:txBody>
            <a:bodyPr lIns="0" tIns="0" rIns="0" bIns="0">
              <a:spAutoFit/>
            </a:bodyPr>
            <a:lstStyle/>
            <a:p>
              <a:pPr algn="ctr"/>
              <a:r>
                <a:rPr lang="en-US" altLang="ja-JP" dirty="0">
                  <a:solidFill>
                    <a:srgbClr val="0000CC"/>
                  </a:solidFill>
                  <a:latin typeface="+mn-ea"/>
                </a:rPr>
                <a:t>100</a:t>
              </a:r>
            </a:p>
          </p:txBody>
        </p:sp>
        <p:grpSp>
          <p:nvGrpSpPr>
            <p:cNvPr id="13" name="Group 35">
              <a:extLst>
                <a:ext uri="{FF2B5EF4-FFF2-40B4-BE49-F238E27FC236}">
                  <a16:creationId xmlns:a16="http://schemas.microsoft.com/office/drawing/2014/main" id="{D7E192C1-2F79-784C-9F7F-A201653CE2F5}"/>
                </a:ext>
              </a:extLst>
            </p:cNvPr>
            <p:cNvGrpSpPr>
              <a:grpSpLocks/>
            </p:cNvGrpSpPr>
            <p:nvPr/>
          </p:nvGrpSpPr>
          <p:grpSpPr bwMode="auto">
            <a:xfrm>
              <a:off x="1000" y="989"/>
              <a:ext cx="730" cy="3170"/>
              <a:chOff x="1000" y="989"/>
              <a:chExt cx="730" cy="3170"/>
            </a:xfrm>
          </p:grpSpPr>
          <p:sp>
            <p:nvSpPr>
              <p:cNvPr id="15" name="Rectangle 4">
                <a:extLst>
                  <a:ext uri="{FF2B5EF4-FFF2-40B4-BE49-F238E27FC236}">
                    <a16:creationId xmlns:a16="http://schemas.microsoft.com/office/drawing/2014/main" id="{AA58D0EA-587B-3048-9F53-0ADB10642EFA}"/>
                  </a:ext>
                </a:extLst>
              </p:cNvPr>
              <p:cNvSpPr>
                <a:spLocks noChangeArrowheads="1"/>
              </p:cNvSpPr>
              <p:nvPr/>
            </p:nvSpPr>
            <p:spPr bwMode="auto">
              <a:xfrm>
                <a:off x="1000" y="989"/>
                <a:ext cx="508" cy="323"/>
              </a:xfrm>
              <a:prstGeom prst="rect">
                <a:avLst/>
              </a:prstGeom>
              <a:noFill/>
              <a:ln w="9525">
                <a:noFill/>
                <a:miter lim="800000"/>
                <a:headEnd/>
                <a:tailEnd/>
              </a:ln>
            </p:spPr>
            <p:txBody>
              <a:bodyPr wrap="none" lIns="0" tIns="0" rIns="0" bIns="0">
                <a:spAutoFit/>
              </a:bodyPr>
              <a:lstStyle/>
              <a:p>
                <a:pPr algn="ctr"/>
                <a:r>
                  <a:rPr lang="en-US" altLang="ja-JP" sz="2000" dirty="0">
                    <a:latin typeface="+mn-ea"/>
                  </a:rPr>
                  <a:t>100</a:t>
                </a:r>
              </a:p>
            </p:txBody>
          </p:sp>
          <p:sp>
            <p:nvSpPr>
              <p:cNvPr id="16" name="Rectangle 5">
                <a:extLst>
                  <a:ext uri="{FF2B5EF4-FFF2-40B4-BE49-F238E27FC236}">
                    <a16:creationId xmlns:a16="http://schemas.microsoft.com/office/drawing/2014/main" id="{885332A6-64DB-8147-819E-301886EB7074}"/>
                  </a:ext>
                </a:extLst>
              </p:cNvPr>
              <p:cNvSpPr>
                <a:spLocks noChangeArrowheads="1"/>
              </p:cNvSpPr>
              <p:nvPr/>
            </p:nvSpPr>
            <p:spPr bwMode="auto">
              <a:xfrm>
                <a:off x="1133" y="1565"/>
                <a:ext cx="339" cy="323"/>
              </a:xfrm>
              <a:prstGeom prst="rect">
                <a:avLst/>
              </a:prstGeom>
              <a:noFill/>
              <a:ln w="9525">
                <a:noFill/>
                <a:miter lim="800000"/>
                <a:headEnd/>
                <a:tailEnd/>
              </a:ln>
            </p:spPr>
            <p:txBody>
              <a:bodyPr wrap="none" lIns="0" tIns="0" rIns="0" bIns="0">
                <a:spAutoFit/>
              </a:bodyPr>
              <a:lstStyle/>
              <a:p>
                <a:pPr algn="ctr"/>
                <a:r>
                  <a:rPr lang="en-US" altLang="ja-JP" sz="2000" dirty="0">
                    <a:latin typeface="+mn-ea"/>
                  </a:rPr>
                  <a:t>80</a:t>
                </a:r>
              </a:p>
            </p:txBody>
          </p:sp>
          <p:sp>
            <p:nvSpPr>
              <p:cNvPr id="17" name="Rectangle 6">
                <a:extLst>
                  <a:ext uri="{FF2B5EF4-FFF2-40B4-BE49-F238E27FC236}">
                    <a16:creationId xmlns:a16="http://schemas.microsoft.com/office/drawing/2014/main" id="{6D9B82D5-B34A-9242-8D99-410A4F3F1E5D}"/>
                  </a:ext>
                </a:extLst>
              </p:cNvPr>
              <p:cNvSpPr>
                <a:spLocks noChangeArrowheads="1"/>
              </p:cNvSpPr>
              <p:nvPr/>
            </p:nvSpPr>
            <p:spPr bwMode="auto">
              <a:xfrm>
                <a:off x="1133" y="2135"/>
                <a:ext cx="339" cy="323"/>
              </a:xfrm>
              <a:prstGeom prst="rect">
                <a:avLst/>
              </a:prstGeom>
              <a:noFill/>
              <a:ln w="9525">
                <a:noFill/>
                <a:miter lim="800000"/>
                <a:headEnd/>
                <a:tailEnd/>
              </a:ln>
            </p:spPr>
            <p:txBody>
              <a:bodyPr wrap="none" lIns="0" tIns="0" rIns="0" bIns="0">
                <a:spAutoFit/>
              </a:bodyPr>
              <a:lstStyle/>
              <a:p>
                <a:pPr algn="ctr"/>
                <a:r>
                  <a:rPr lang="en-US" altLang="ja-JP" sz="2000" dirty="0">
                    <a:latin typeface="+mn-ea"/>
                  </a:rPr>
                  <a:t>60</a:t>
                </a:r>
              </a:p>
            </p:txBody>
          </p:sp>
          <p:sp>
            <p:nvSpPr>
              <p:cNvPr id="18" name="Rectangle 7">
                <a:extLst>
                  <a:ext uri="{FF2B5EF4-FFF2-40B4-BE49-F238E27FC236}">
                    <a16:creationId xmlns:a16="http://schemas.microsoft.com/office/drawing/2014/main" id="{F5D71B2C-C0C3-0B47-AFCC-E6979335DB82}"/>
                  </a:ext>
                </a:extLst>
              </p:cNvPr>
              <p:cNvSpPr>
                <a:spLocks noChangeArrowheads="1"/>
              </p:cNvSpPr>
              <p:nvPr/>
            </p:nvSpPr>
            <p:spPr bwMode="auto">
              <a:xfrm>
                <a:off x="1133" y="2704"/>
                <a:ext cx="339" cy="323"/>
              </a:xfrm>
              <a:prstGeom prst="rect">
                <a:avLst/>
              </a:prstGeom>
              <a:noFill/>
              <a:ln w="9525">
                <a:noFill/>
                <a:miter lim="800000"/>
                <a:headEnd/>
                <a:tailEnd/>
              </a:ln>
            </p:spPr>
            <p:txBody>
              <a:bodyPr wrap="none" lIns="0" tIns="0" rIns="0" bIns="0">
                <a:spAutoFit/>
              </a:bodyPr>
              <a:lstStyle/>
              <a:p>
                <a:pPr algn="ctr"/>
                <a:r>
                  <a:rPr lang="en-US" altLang="ja-JP" sz="2000" dirty="0">
                    <a:latin typeface="+mn-ea"/>
                  </a:rPr>
                  <a:t>40</a:t>
                </a:r>
              </a:p>
            </p:txBody>
          </p:sp>
          <p:sp>
            <p:nvSpPr>
              <p:cNvPr id="19" name="Rectangle 8">
                <a:extLst>
                  <a:ext uri="{FF2B5EF4-FFF2-40B4-BE49-F238E27FC236}">
                    <a16:creationId xmlns:a16="http://schemas.microsoft.com/office/drawing/2014/main" id="{76485D1E-4EE0-AA4E-AC58-09DC1321142C}"/>
                  </a:ext>
                </a:extLst>
              </p:cNvPr>
              <p:cNvSpPr>
                <a:spLocks noChangeArrowheads="1"/>
              </p:cNvSpPr>
              <p:nvPr/>
            </p:nvSpPr>
            <p:spPr bwMode="auto">
              <a:xfrm>
                <a:off x="1133" y="3273"/>
                <a:ext cx="339" cy="323"/>
              </a:xfrm>
              <a:prstGeom prst="rect">
                <a:avLst/>
              </a:prstGeom>
              <a:noFill/>
              <a:ln w="9525">
                <a:noFill/>
                <a:miter lim="800000"/>
                <a:headEnd/>
                <a:tailEnd/>
              </a:ln>
            </p:spPr>
            <p:txBody>
              <a:bodyPr wrap="none" lIns="0" tIns="0" rIns="0" bIns="0">
                <a:spAutoFit/>
              </a:bodyPr>
              <a:lstStyle/>
              <a:p>
                <a:pPr algn="ctr"/>
                <a:r>
                  <a:rPr lang="en-US" altLang="ja-JP" sz="2000" dirty="0">
                    <a:latin typeface="+mn-ea"/>
                  </a:rPr>
                  <a:t>20</a:t>
                </a:r>
              </a:p>
            </p:txBody>
          </p:sp>
          <p:sp>
            <p:nvSpPr>
              <p:cNvPr id="20" name="Rectangle 9">
                <a:extLst>
                  <a:ext uri="{FF2B5EF4-FFF2-40B4-BE49-F238E27FC236}">
                    <a16:creationId xmlns:a16="http://schemas.microsoft.com/office/drawing/2014/main" id="{7C123D5A-A3E6-6A48-A605-38A68C43A76F}"/>
                  </a:ext>
                </a:extLst>
              </p:cNvPr>
              <p:cNvSpPr>
                <a:spLocks noChangeArrowheads="1"/>
              </p:cNvSpPr>
              <p:nvPr/>
            </p:nvSpPr>
            <p:spPr bwMode="auto">
              <a:xfrm>
                <a:off x="1133" y="3836"/>
                <a:ext cx="339" cy="323"/>
              </a:xfrm>
              <a:prstGeom prst="rect">
                <a:avLst/>
              </a:prstGeom>
              <a:noFill/>
              <a:ln w="9525">
                <a:noFill/>
                <a:miter lim="800000"/>
                <a:headEnd/>
                <a:tailEnd/>
              </a:ln>
            </p:spPr>
            <p:txBody>
              <a:bodyPr wrap="none" lIns="0" tIns="0" rIns="0" bIns="0">
                <a:spAutoFit/>
              </a:bodyPr>
              <a:lstStyle/>
              <a:p>
                <a:pPr algn="ctr"/>
                <a:r>
                  <a:rPr lang="en-US" altLang="ja-JP" sz="2000" dirty="0">
                    <a:latin typeface="+mn-ea"/>
                  </a:rPr>
                  <a:t>10</a:t>
                </a:r>
              </a:p>
            </p:txBody>
          </p:sp>
          <p:grpSp>
            <p:nvGrpSpPr>
              <p:cNvPr id="21" name="Group 34">
                <a:extLst>
                  <a:ext uri="{FF2B5EF4-FFF2-40B4-BE49-F238E27FC236}">
                    <a16:creationId xmlns:a16="http://schemas.microsoft.com/office/drawing/2014/main" id="{B2BE11A7-F618-4046-80A0-C85EF0D53CD6}"/>
                  </a:ext>
                </a:extLst>
              </p:cNvPr>
              <p:cNvGrpSpPr>
                <a:grpSpLocks/>
              </p:cNvGrpSpPr>
              <p:nvPr/>
            </p:nvGrpSpPr>
            <p:grpSpPr bwMode="auto">
              <a:xfrm>
                <a:off x="1505" y="1110"/>
                <a:ext cx="225" cy="2864"/>
                <a:chOff x="1505" y="1110"/>
                <a:chExt cx="225" cy="2864"/>
              </a:xfrm>
            </p:grpSpPr>
            <p:sp>
              <p:nvSpPr>
                <p:cNvPr id="22" name="Line 20">
                  <a:extLst>
                    <a:ext uri="{FF2B5EF4-FFF2-40B4-BE49-F238E27FC236}">
                      <a16:creationId xmlns:a16="http://schemas.microsoft.com/office/drawing/2014/main" id="{259127B9-4ED5-F545-9E2B-BE3E955F8D2A}"/>
                    </a:ext>
                  </a:extLst>
                </p:cNvPr>
                <p:cNvSpPr>
                  <a:spLocks noChangeShapeType="1"/>
                </p:cNvSpPr>
                <p:nvPr/>
              </p:nvSpPr>
              <p:spPr bwMode="auto">
                <a:xfrm>
                  <a:off x="1505" y="1110"/>
                  <a:ext cx="211" cy="1"/>
                </a:xfrm>
                <a:prstGeom prst="line">
                  <a:avLst/>
                </a:prstGeom>
                <a:noFill/>
                <a:ln w="38100">
                  <a:solidFill>
                    <a:schemeClr val="tx1"/>
                  </a:solidFill>
                  <a:round/>
                  <a:headEnd/>
                  <a:tailEnd/>
                </a:ln>
              </p:spPr>
              <p:txBody>
                <a:bodyPr/>
                <a:lstStyle/>
                <a:p>
                  <a:endParaRPr lang="ja-JP" altLang="en-US"/>
                </a:p>
              </p:txBody>
            </p:sp>
            <p:sp>
              <p:nvSpPr>
                <p:cNvPr id="23" name="Line 21">
                  <a:extLst>
                    <a:ext uri="{FF2B5EF4-FFF2-40B4-BE49-F238E27FC236}">
                      <a16:creationId xmlns:a16="http://schemas.microsoft.com/office/drawing/2014/main" id="{E02A3504-8385-FF40-8981-54311C345C73}"/>
                    </a:ext>
                  </a:extLst>
                </p:cNvPr>
                <p:cNvSpPr>
                  <a:spLocks noChangeShapeType="1"/>
                </p:cNvSpPr>
                <p:nvPr/>
              </p:nvSpPr>
              <p:spPr bwMode="auto">
                <a:xfrm>
                  <a:off x="1519" y="3973"/>
                  <a:ext cx="211" cy="1"/>
                </a:xfrm>
                <a:prstGeom prst="line">
                  <a:avLst/>
                </a:prstGeom>
                <a:noFill/>
                <a:ln w="38100">
                  <a:solidFill>
                    <a:schemeClr val="tx1"/>
                  </a:solidFill>
                  <a:round/>
                  <a:headEnd/>
                  <a:tailEnd/>
                </a:ln>
              </p:spPr>
              <p:txBody>
                <a:bodyPr/>
                <a:lstStyle/>
                <a:p>
                  <a:endParaRPr lang="ja-JP" altLang="en-US"/>
                </a:p>
              </p:txBody>
            </p:sp>
            <p:sp>
              <p:nvSpPr>
                <p:cNvPr id="24" name="Line 22">
                  <a:extLst>
                    <a:ext uri="{FF2B5EF4-FFF2-40B4-BE49-F238E27FC236}">
                      <a16:creationId xmlns:a16="http://schemas.microsoft.com/office/drawing/2014/main" id="{36D2009A-322F-5A45-BE1B-DAEC555D0FC4}"/>
                    </a:ext>
                  </a:extLst>
                </p:cNvPr>
                <p:cNvSpPr>
                  <a:spLocks noChangeShapeType="1"/>
                </p:cNvSpPr>
                <p:nvPr/>
              </p:nvSpPr>
              <p:spPr bwMode="auto">
                <a:xfrm>
                  <a:off x="1519" y="1117"/>
                  <a:ext cx="0" cy="2857"/>
                </a:xfrm>
                <a:prstGeom prst="line">
                  <a:avLst/>
                </a:prstGeom>
                <a:noFill/>
                <a:ln w="38100">
                  <a:solidFill>
                    <a:schemeClr val="tx1"/>
                  </a:solidFill>
                  <a:round/>
                  <a:headEnd/>
                  <a:tailEnd/>
                </a:ln>
              </p:spPr>
              <p:txBody>
                <a:bodyPr/>
                <a:lstStyle/>
                <a:p>
                  <a:endParaRPr lang="ja-JP" altLang="en-US"/>
                </a:p>
              </p:txBody>
            </p:sp>
            <p:sp>
              <p:nvSpPr>
                <p:cNvPr id="25" name="Line 23">
                  <a:extLst>
                    <a:ext uri="{FF2B5EF4-FFF2-40B4-BE49-F238E27FC236}">
                      <a16:creationId xmlns:a16="http://schemas.microsoft.com/office/drawing/2014/main" id="{E6D49063-C9C8-DE40-8BD2-831A289D9773}"/>
                    </a:ext>
                  </a:extLst>
                </p:cNvPr>
                <p:cNvSpPr>
                  <a:spLocks noChangeShapeType="1"/>
                </p:cNvSpPr>
                <p:nvPr/>
              </p:nvSpPr>
              <p:spPr bwMode="auto">
                <a:xfrm>
                  <a:off x="1505" y="1679"/>
                  <a:ext cx="211" cy="1"/>
                </a:xfrm>
                <a:prstGeom prst="line">
                  <a:avLst/>
                </a:prstGeom>
                <a:noFill/>
                <a:ln w="38100">
                  <a:solidFill>
                    <a:schemeClr val="tx1"/>
                  </a:solidFill>
                  <a:round/>
                  <a:headEnd/>
                  <a:tailEnd/>
                </a:ln>
              </p:spPr>
              <p:txBody>
                <a:bodyPr/>
                <a:lstStyle/>
                <a:p>
                  <a:endParaRPr lang="ja-JP" altLang="en-US"/>
                </a:p>
              </p:txBody>
            </p:sp>
            <p:sp>
              <p:nvSpPr>
                <p:cNvPr id="26" name="Line 24">
                  <a:extLst>
                    <a:ext uri="{FF2B5EF4-FFF2-40B4-BE49-F238E27FC236}">
                      <a16:creationId xmlns:a16="http://schemas.microsoft.com/office/drawing/2014/main" id="{E03F3CB4-19C2-2049-ADBA-FB61AEF4EB1F}"/>
                    </a:ext>
                  </a:extLst>
                </p:cNvPr>
                <p:cNvSpPr>
                  <a:spLocks noChangeShapeType="1"/>
                </p:cNvSpPr>
                <p:nvPr/>
              </p:nvSpPr>
              <p:spPr bwMode="auto">
                <a:xfrm>
                  <a:off x="1505" y="1965"/>
                  <a:ext cx="211" cy="0"/>
                </a:xfrm>
                <a:prstGeom prst="line">
                  <a:avLst/>
                </a:prstGeom>
                <a:noFill/>
                <a:ln w="38100">
                  <a:solidFill>
                    <a:schemeClr val="tx1"/>
                  </a:solidFill>
                  <a:round/>
                  <a:headEnd/>
                  <a:tailEnd/>
                </a:ln>
              </p:spPr>
              <p:txBody>
                <a:bodyPr/>
                <a:lstStyle/>
                <a:p>
                  <a:endParaRPr lang="ja-JP" altLang="en-US"/>
                </a:p>
              </p:txBody>
            </p:sp>
            <p:sp>
              <p:nvSpPr>
                <p:cNvPr id="27" name="Line 25">
                  <a:extLst>
                    <a:ext uri="{FF2B5EF4-FFF2-40B4-BE49-F238E27FC236}">
                      <a16:creationId xmlns:a16="http://schemas.microsoft.com/office/drawing/2014/main" id="{2607E34A-4E58-2E48-A078-E5A58F234CC4}"/>
                    </a:ext>
                  </a:extLst>
                </p:cNvPr>
                <p:cNvSpPr>
                  <a:spLocks noChangeShapeType="1"/>
                </p:cNvSpPr>
                <p:nvPr/>
              </p:nvSpPr>
              <p:spPr bwMode="auto">
                <a:xfrm>
                  <a:off x="1505" y="2249"/>
                  <a:ext cx="211" cy="1"/>
                </a:xfrm>
                <a:prstGeom prst="line">
                  <a:avLst/>
                </a:prstGeom>
                <a:noFill/>
                <a:ln w="38100">
                  <a:solidFill>
                    <a:schemeClr val="tx1"/>
                  </a:solidFill>
                  <a:round/>
                  <a:headEnd/>
                  <a:tailEnd/>
                </a:ln>
              </p:spPr>
              <p:txBody>
                <a:bodyPr/>
                <a:lstStyle/>
                <a:p>
                  <a:endParaRPr lang="ja-JP" altLang="en-US"/>
                </a:p>
              </p:txBody>
            </p:sp>
            <p:sp>
              <p:nvSpPr>
                <p:cNvPr id="28" name="Line 26">
                  <a:extLst>
                    <a:ext uri="{FF2B5EF4-FFF2-40B4-BE49-F238E27FC236}">
                      <a16:creationId xmlns:a16="http://schemas.microsoft.com/office/drawing/2014/main" id="{375028D1-594B-A641-BE88-D0E09319A454}"/>
                    </a:ext>
                  </a:extLst>
                </p:cNvPr>
                <p:cNvSpPr>
                  <a:spLocks noChangeShapeType="1"/>
                </p:cNvSpPr>
                <p:nvPr/>
              </p:nvSpPr>
              <p:spPr bwMode="auto">
                <a:xfrm>
                  <a:off x="1505" y="2534"/>
                  <a:ext cx="211" cy="0"/>
                </a:xfrm>
                <a:prstGeom prst="line">
                  <a:avLst/>
                </a:prstGeom>
                <a:noFill/>
                <a:ln w="38100">
                  <a:solidFill>
                    <a:schemeClr val="tx1"/>
                  </a:solidFill>
                  <a:round/>
                  <a:headEnd/>
                  <a:tailEnd/>
                </a:ln>
              </p:spPr>
              <p:txBody>
                <a:bodyPr/>
                <a:lstStyle/>
                <a:p>
                  <a:endParaRPr lang="ja-JP" altLang="en-US"/>
                </a:p>
              </p:txBody>
            </p:sp>
            <p:sp>
              <p:nvSpPr>
                <p:cNvPr id="29" name="Line 27">
                  <a:extLst>
                    <a:ext uri="{FF2B5EF4-FFF2-40B4-BE49-F238E27FC236}">
                      <a16:creationId xmlns:a16="http://schemas.microsoft.com/office/drawing/2014/main" id="{F8B13D6A-59F4-CD41-B526-51D9A71AD0DA}"/>
                    </a:ext>
                  </a:extLst>
                </p:cNvPr>
                <p:cNvSpPr>
                  <a:spLocks noChangeShapeType="1"/>
                </p:cNvSpPr>
                <p:nvPr/>
              </p:nvSpPr>
              <p:spPr bwMode="auto">
                <a:xfrm>
                  <a:off x="1505" y="2818"/>
                  <a:ext cx="211" cy="1"/>
                </a:xfrm>
                <a:prstGeom prst="line">
                  <a:avLst/>
                </a:prstGeom>
                <a:noFill/>
                <a:ln w="38100">
                  <a:solidFill>
                    <a:schemeClr val="tx1"/>
                  </a:solidFill>
                  <a:round/>
                  <a:headEnd/>
                  <a:tailEnd/>
                </a:ln>
              </p:spPr>
              <p:txBody>
                <a:bodyPr/>
                <a:lstStyle/>
                <a:p>
                  <a:endParaRPr lang="ja-JP" altLang="en-US"/>
                </a:p>
              </p:txBody>
            </p:sp>
            <p:sp>
              <p:nvSpPr>
                <p:cNvPr id="30" name="Line 28">
                  <a:extLst>
                    <a:ext uri="{FF2B5EF4-FFF2-40B4-BE49-F238E27FC236}">
                      <a16:creationId xmlns:a16="http://schemas.microsoft.com/office/drawing/2014/main" id="{61C249D8-FBA3-7244-A265-245A085FFC36}"/>
                    </a:ext>
                  </a:extLst>
                </p:cNvPr>
                <p:cNvSpPr>
                  <a:spLocks noChangeShapeType="1"/>
                </p:cNvSpPr>
                <p:nvPr/>
              </p:nvSpPr>
              <p:spPr bwMode="auto">
                <a:xfrm>
                  <a:off x="1505" y="3103"/>
                  <a:ext cx="211" cy="1"/>
                </a:xfrm>
                <a:prstGeom prst="line">
                  <a:avLst/>
                </a:prstGeom>
                <a:noFill/>
                <a:ln w="38100">
                  <a:solidFill>
                    <a:schemeClr val="tx1"/>
                  </a:solidFill>
                  <a:round/>
                  <a:headEnd/>
                  <a:tailEnd/>
                </a:ln>
              </p:spPr>
              <p:txBody>
                <a:bodyPr/>
                <a:lstStyle/>
                <a:p>
                  <a:endParaRPr lang="ja-JP" altLang="en-US"/>
                </a:p>
              </p:txBody>
            </p:sp>
            <p:sp>
              <p:nvSpPr>
                <p:cNvPr id="31" name="Line 29">
                  <a:extLst>
                    <a:ext uri="{FF2B5EF4-FFF2-40B4-BE49-F238E27FC236}">
                      <a16:creationId xmlns:a16="http://schemas.microsoft.com/office/drawing/2014/main" id="{BBF33592-E757-FB45-B7CC-E837DCE83574}"/>
                    </a:ext>
                  </a:extLst>
                </p:cNvPr>
                <p:cNvSpPr>
                  <a:spLocks noChangeShapeType="1"/>
                </p:cNvSpPr>
                <p:nvPr/>
              </p:nvSpPr>
              <p:spPr bwMode="auto">
                <a:xfrm>
                  <a:off x="1505" y="3387"/>
                  <a:ext cx="211" cy="1"/>
                </a:xfrm>
                <a:prstGeom prst="line">
                  <a:avLst/>
                </a:prstGeom>
                <a:noFill/>
                <a:ln w="38100">
                  <a:solidFill>
                    <a:schemeClr val="tx1"/>
                  </a:solidFill>
                  <a:round/>
                  <a:headEnd/>
                  <a:tailEnd/>
                </a:ln>
              </p:spPr>
              <p:txBody>
                <a:bodyPr/>
                <a:lstStyle/>
                <a:p>
                  <a:endParaRPr lang="ja-JP" altLang="en-US"/>
                </a:p>
              </p:txBody>
            </p:sp>
            <p:sp>
              <p:nvSpPr>
                <p:cNvPr id="32" name="Line 30">
                  <a:extLst>
                    <a:ext uri="{FF2B5EF4-FFF2-40B4-BE49-F238E27FC236}">
                      <a16:creationId xmlns:a16="http://schemas.microsoft.com/office/drawing/2014/main" id="{560DF61E-E7EE-7645-BC07-977DB57A9D82}"/>
                    </a:ext>
                  </a:extLst>
                </p:cNvPr>
                <p:cNvSpPr>
                  <a:spLocks noChangeShapeType="1"/>
                </p:cNvSpPr>
                <p:nvPr/>
              </p:nvSpPr>
              <p:spPr bwMode="auto">
                <a:xfrm>
                  <a:off x="1505" y="3673"/>
                  <a:ext cx="211" cy="1"/>
                </a:xfrm>
                <a:prstGeom prst="line">
                  <a:avLst/>
                </a:prstGeom>
                <a:noFill/>
                <a:ln w="38100">
                  <a:solidFill>
                    <a:schemeClr val="tx1"/>
                  </a:solidFill>
                  <a:round/>
                  <a:headEnd/>
                  <a:tailEnd/>
                </a:ln>
              </p:spPr>
              <p:txBody>
                <a:bodyPr/>
                <a:lstStyle/>
                <a:p>
                  <a:endParaRPr lang="ja-JP" altLang="en-US"/>
                </a:p>
              </p:txBody>
            </p:sp>
            <p:sp>
              <p:nvSpPr>
                <p:cNvPr id="33" name="Line 31">
                  <a:extLst>
                    <a:ext uri="{FF2B5EF4-FFF2-40B4-BE49-F238E27FC236}">
                      <a16:creationId xmlns:a16="http://schemas.microsoft.com/office/drawing/2014/main" id="{78EB56B5-763E-2045-97AD-6EFFB48B84DF}"/>
                    </a:ext>
                  </a:extLst>
                </p:cNvPr>
                <p:cNvSpPr>
                  <a:spLocks noChangeShapeType="1"/>
                </p:cNvSpPr>
                <p:nvPr/>
              </p:nvSpPr>
              <p:spPr bwMode="auto">
                <a:xfrm>
                  <a:off x="1519" y="1371"/>
                  <a:ext cx="211" cy="0"/>
                </a:xfrm>
                <a:prstGeom prst="line">
                  <a:avLst/>
                </a:prstGeom>
                <a:noFill/>
                <a:ln w="38100">
                  <a:solidFill>
                    <a:schemeClr val="tx1"/>
                  </a:solidFill>
                  <a:round/>
                  <a:headEnd/>
                  <a:tailEnd/>
                </a:ln>
              </p:spPr>
              <p:txBody>
                <a:bodyPr/>
                <a:lstStyle/>
                <a:p>
                  <a:endParaRPr lang="ja-JP" altLang="en-US"/>
                </a:p>
              </p:txBody>
            </p:sp>
          </p:grpSp>
        </p:grpSp>
        <p:sp>
          <p:nvSpPr>
            <p:cNvPr id="14" name="Text Box 32">
              <a:extLst>
                <a:ext uri="{FF2B5EF4-FFF2-40B4-BE49-F238E27FC236}">
                  <a16:creationId xmlns:a16="http://schemas.microsoft.com/office/drawing/2014/main" id="{F3195E59-AD77-EF44-8BDD-28A4A75749E9}"/>
                </a:ext>
              </a:extLst>
            </p:cNvPr>
            <p:cNvSpPr txBox="1">
              <a:spLocks noChangeArrowheads="1"/>
            </p:cNvSpPr>
            <p:nvPr/>
          </p:nvSpPr>
          <p:spPr bwMode="auto">
            <a:xfrm>
              <a:off x="639" y="1555"/>
              <a:ext cx="452" cy="1969"/>
            </a:xfrm>
            <a:prstGeom prst="rect">
              <a:avLst/>
            </a:prstGeom>
            <a:noFill/>
            <a:ln w="9525">
              <a:noFill/>
              <a:miter lim="800000"/>
              <a:headEnd/>
              <a:tailEnd/>
            </a:ln>
          </p:spPr>
          <p:txBody>
            <a:bodyPr vert="eaVert">
              <a:spAutoFit/>
            </a:bodyPr>
            <a:lstStyle/>
            <a:p>
              <a:pPr algn="ctr">
                <a:spcBef>
                  <a:spcPct val="50000"/>
                </a:spcBef>
              </a:pPr>
              <a:r>
                <a:rPr lang="ja-JP" altLang="en-US" sz="1600" dirty="0">
                  <a:latin typeface="ＭＳ Ｐゴシック" pitchFamily="50" charset="-128"/>
                </a:rPr>
                <a:t>阻害率（％）</a:t>
              </a:r>
            </a:p>
          </p:txBody>
        </p:sp>
      </p:grpSp>
      <p:grpSp>
        <p:nvGrpSpPr>
          <p:cNvPr id="34" name="図形グループ 86">
            <a:extLst>
              <a:ext uri="{FF2B5EF4-FFF2-40B4-BE49-F238E27FC236}">
                <a16:creationId xmlns:a16="http://schemas.microsoft.com/office/drawing/2014/main" id="{D28C52DD-D2C4-4643-ABCA-D1F762ADFA0F}"/>
              </a:ext>
            </a:extLst>
          </p:cNvPr>
          <p:cNvGrpSpPr/>
          <p:nvPr/>
        </p:nvGrpSpPr>
        <p:grpSpPr>
          <a:xfrm>
            <a:off x="395536" y="2006081"/>
            <a:ext cx="4326473" cy="3962454"/>
            <a:chOff x="152289" y="1793559"/>
            <a:chExt cx="4326473" cy="3962454"/>
          </a:xfrm>
        </p:grpSpPr>
        <p:grpSp>
          <p:nvGrpSpPr>
            <p:cNvPr id="35" name="Group 45">
              <a:extLst>
                <a:ext uri="{FF2B5EF4-FFF2-40B4-BE49-F238E27FC236}">
                  <a16:creationId xmlns:a16="http://schemas.microsoft.com/office/drawing/2014/main" id="{776937FF-1035-8844-B595-C33129A8A6E5}"/>
                </a:ext>
              </a:extLst>
            </p:cNvPr>
            <p:cNvGrpSpPr>
              <a:grpSpLocks/>
            </p:cNvGrpSpPr>
            <p:nvPr/>
          </p:nvGrpSpPr>
          <p:grpSpPr bwMode="auto">
            <a:xfrm>
              <a:off x="152289" y="1793559"/>
              <a:ext cx="4326473" cy="3962454"/>
              <a:chOff x="789" y="636"/>
              <a:chExt cx="4041" cy="3701"/>
            </a:xfrm>
          </p:grpSpPr>
          <p:sp>
            <p:nvSpPr>
              <p:cNvPr id="44" name="Text Box 38">
                <a:extLst>
                  <a:ext uri="{FF2B5EF4-FFF2-40B4-BE49-F238E27FC236}">
                    <a16:creationId xmlns:a16="http://schemas.microsoft.com/office/drawing/2014/main" id="{9CE9D5C6-D533-A247-94E6-D2FBE90D8D6A}"/>
                  </a:ext>
                </a:extLst>
              </p:cNvPr>
              <p:cNvSpPr txBox="1">
                <a:spLocks noChangeArrowheads="1"/>
              </p:cNvSpPr>
              <p:nvPr/>
            </p:nvSpPr>
            <p:spPr bwMode="auto">
              <a:xfrm>
                <a:off x="1428" y="3828"/>
                <a:ext cx="3266" cy="237"/>
              </a:xfrm>
              <a:prstGeom prst="rect">
                <a:avLst/>
              </a:prstGeom>
              <a:noFill/>
              <a:ln w="9525">
                <a:noFill/>
                <a:miter lim="800000"/>
                <a:headEnd/>
                <a:tailEnd/>
              </a:ln>
            </p:spPr>
            <p:txBody>
              <a:bodyPr>
                <a:spAutoFit/>
              </a:bodyPr>
              <a:lstStyle/>
              <a:p>
                <a:pPr>
                  <a:spcBef>
                    <a:spcPct val="50000"/>
                  </a:spcBef>
                </a:pPr>
                <a:r>
                  <a:rPr lang="ja-JP" altLang="en-US" sz="1050" dirty="0"/>
                  <a:t>ヨウ化カリウム</a:t>
                </a:r>
                <a:r>
                  <a:rPr lang="en-US" altLang="ja-JP" sz="1050" dirty="0"/>
                  <a:t>(100mg)</a:t>
                </a:r>
                <a:r>
                  <a:rPr lang="ja-JP" altLang="en-US" sz="1050" dirty="0"/>
                  <a:t>の摂取時期（時間）</a:t>
                </a:r>
              </a:p>
            </p:txBody>
          </p:sp>
          <p:sp>
            <p:nvSpPr>
              <p:cNvPr id="45" name="Text Box 39">
                <a:extLst>
                  <a:ext uri="{FF2B5EF4-FFF2-40B4-BE49-F238E27FC236}">
                    <a16:creationId xmlns:a16="http://schemas.microsoft.com/office/drawing/2014/main" id="{DDE5FB01-FF57-0045-8C15-693244EFAEE5}"/>
                  </a:ext>
                </a:extLst>
              </p:cNvPr>
              <p:cNvSpPr txBox="1">
                <a:spLocks noChangeArrowheads="1"/>
              </p:cNvSpPr>
              <p:nvPr/>
            </p:nvSpPr>
            <p:spPr bwMode="auto">
              <a:xfrm>
                <a:off x="2063" y="4100"/>
                <a:ext cx="2631" cy="237"/>
              </a:xfrm>
              <a:prstGeom prst="rect">
                <a:avLst/>
              </a:prstGeom>
              <a:noFill/>
              <a:ln w="9525">
                <a:noFill/>
                <a:miter lim="800000"/>
                <a:headEnd/>
                <a:tailEnd/>
              </a:ln>
            </p:spPr>
            <p:txBody>
              <a:bodyPr>
                <a:spAutoFit/>
              </a:bodyPr>
              <a:lstStyle/>
              <a:p>
                <a:pPr algn="r">
                  <a:spcBef>
                    <a:spcPct val="50000"/>
                  </a:spcBef>
                </a:pPr>
                <a:r>
                  <a:rPr lang="en-US" altLang="ja-JP" sz="1050" i="1" dirty="0"/>
                  <a:t>Becker, JAMA 1987: 258: 649-654</a:t>
                </a:r>
                <a:r>
                  <a:rPr lang="ja-JP" altLang="en-US" sz="1050" dirty="0"/>
                  <a:t>から引用</a:t>
                </a:r>
              </a:p>
            </p:txBody>
          </p:sp>
          <p:sp>
            <p:nvSpPr>
              <p:cNvPr id="46" name="Freeform 2">
                <a:extLst>
                  <a:ext uri="{FF2B5EF4-FFF2-40B4-BE49-F238E27FC236}">
                    <a16:creationId xmlns:a16="http://schemas.microsoft.com/office/drawing/2014/main" id="{DA32BFE4-637C-FB43-A898-04E1EAA7FCB3}"/>
                  </a:ext>
                </a:extLst>
              </p:cNvPr>
              <p:cNvSpPr>
                <a:spLocks/>
              </p:cNvSpPr>
              <p:nvPr/>
            </p:nvSpPr>
            <p:spPr bwMode="auto">
              <a:xfrm>
                <a:off x="1065" y="1529"/>
                <a:ext cx="3247" cy="1908"/>
              </a:xfrm>
              <a:custGeom>
                <a:avLst/>
                <a:gdLst>
                  <a:gd name="T0" fmla="*/ 0 w 1700"/>
                  <a:gd name="T1" fmla="*/ 44942 h 997"/>
                  <a:gd name="T2" fmla="*/ 9225 w 1700"/>
                  <a:gd name="T3" fmla="*/ 23858 h 997"/>
                  <a:gd name="T4" fmla="*/ 23885 w 1700"/>
                  <a:gd name="T5" fmla="*/ 10329 h 997"/>
                  <a:gd name="T6" fmla="*/ 50147 w 1700"/>
                  <a:gd name="T7" fmla="*/ 2320 h 997"/>
                  <a:gd name="T8" fmla="*/ 63805 w 1700"/>
                  <a:gd name="T9" fmla="*/ 1537 h 997"/>
                  <a:gd name="T10" fmla="*/ 73302 w 1700"/>
                  <a:gd name="T11" fmla="*/ 11512 h 997"/>
                  <a:gd name="T12" fmla="*/ 80507 w 1700"/>
                  <a:gd name="T13" fmla="*/ 38596 h 997"/>
                  <a:gd name="T14" fmla="*/ 82543 w 1700"/>
                  <a:gd name="T15" fmla="*/ 56507 h 997"/>
                  <a:gd name="T16" fmla="*/ 0 60000 65536"/>
                  <a:gd name="T17" fmla="*/ 0 60000 65536"/>
                  <a:gd name="T18" fmla="*/ 0 60000 65536"/>
                  <a:gd name="T19" fmla="*/ 0 60000 65536"/>
                  <a:gd name="T20" fmla="*/ 0 60000 65536"/>
                  <a:gd name="T21" fmla="*/ 0 60000 65536"/>
                  <a:gd name="T22" fmla="*/ 0 60000 65536"/>
                  <a:gd name="T23" fmla="*/ 0 60000 65536"/>
                  <a:gd name="T24" fmla="*/ 0 w 1700"/>
                  <a:gd name="T25" fmla="*/ 0 h 997"/>
                  <a:gd name="T26" fmla="*/ 1700 w 1700"/>
                  <a:gd name="T27" fmla="*/ 997 h 9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00" h="997">
                    <a:moveTo>
                      <a:pt x="0" y="793"/>
                    </a:moveTo>
                    <a:cubicBezTo>
                      <a:pt x="32" y="733"/>
                      <a:pt x="108" y="523"/>
                      <a:pt x="190" y="421"/>
                    </a:cubicBezTo>
                    <a:cubicBezTo>
                      <a:pt x="272" y="319"/>
                      <a:pt x="351" y="245"/>
                      <a:pt x="492" y="182"/>
                    </a:cubicBezTo>
                    <a:cubicBezTo>
                      <a:pt x="633" y="119"/>
                      <a:pt x="896" y="67"/>
                      <a:pt x="1033" y="41"/>
                    </a:cubicBezTo>
                    <a:cubicBezTo>
                      <a:pt x="1170" y="15"/>
                      <a:pt x="1235" y="0"/>
                      <a:pt x="1314" y="27"/>
                    </a:cubicBezTo>
                    <a:cubicBezTo>
                      <a:pt x="1393" y="54"/>
                      <a:pt x="1453" y="94"/>
                      <a:pt x="1510" y="203"/>
                    </a:cubicBezTo>
                    <a:cubicBezTo>
                      <a:pt x="1567" y="312"/>
                      <a:pt x="1626" y="549"/>
                      <a:pt x="1658" y="681"/>
                    </a:cubicBezTo>
                    <a:cubicBezTo>
                      <a:pt x="1690" y="813"/>
                      <a:pt x="1691" y="931"/>
                      <a:pt x="1700" y="997"/>
                    </a:cubicBezTo>
                  </a:path>
                </a:pathLst>
              </a:custGeom>
              <a:noFill/>
              <a:ln w="38100">
                <a:solidFill>
                  <a:schemeClr val="tx1"/>
                </a:solidFill>
                <a:round/>
                <a:headEnd/>
                <a:tailEnd/>
              </a:ln>
            </p:spPr>
            <p:txBody>
              <a:bodyPr/>
              <a:lstStyle/>
              <a:p>
                <a:endParaRPr lang="ja-JP" altLang="en-US" sz="1050"/>
              </a:p>
            </p:txBody>
          </p:sp>
          <p:grpSp>
            <p:nvGrpSpPr>
              <p:cNvPr id="47" name="Group 3">
                <a:extLst>
                  <a:ext uri="{FF2B5EF4-FFF2-40B4-BE49-F238E27FC236}">
                    <a16:creationId xmlns:a16="http://schemas.microsoft.com/office/drawing/2014/main" id="{809B872D-03D7-984C-8AA2-51D928EE1FED}"/>
                  </a:ext>
                </a:extLst>
              </p:cNvPr>
              <p:cNvGrpSpPr>
                <a:grpSpLocks/>
              </p:cNvGrpSpPr>
              <p:nvPr/>
            </p:nvGrpSpPr>
            <p:grpSpPr bwMode="auto">
              <a:xfrm>
                <a:off x="3016" y="1301"/>
                <a:ext cx="612" cy="2238"/>
                <a:chOff x="3334" y="935"/>
                <a:chExt cx="612" cy="2238"/>
              </a:xfrm>
            </p:grpSpPr>
            <p:grpSp>
              <p:nvGrpSpPr>
                <p:cNvPr id="66" name="Group 4">
                  <a:extLst>
                    <a:ext uri="{FF2B5EF4-FFF2-40B4-BE49-F238E27FC236}">
                      <a16:creationId xmlns:a16="http://schemas.microsoft.com/office/drawing/2014/main" id="{4A7676CD-E144-BD42-8689-907A521072ED}"/>
                    </a:ext>
                  </a:extLst>
                </p:cNvPr>
                <p:cNvGrpSpPr>
                  <a:grpSpLocks/>
                </p:cNvGrpSpPr>
                <p:nvPr/>
              </p:nvGrpSpPr>
              <p:grpSpPr bwMode="auto">
                <a:xfrm>
                  <a:off x="3772" y="1039"/>
                  <a:ext cx="174" cy="2134"/>
                  <a:chOff x="3787" y="1253"/>
                  <a:chExt cx="159" cy="1920"/>
                </a:xfrm>
              </p:grpSpPr>
              <p:sp>
                <p:nvSpPr>
                  <p:cNvPr id="72" name="Line 5">
                    <a:extLst>
                      <a:ext uri="{FF2B5EF4-FFF2-40B4-BE49-F238E27FC236}">
                        <a16:creationId xmlns:a16="http://schemas.microsoft.com/office/drawing/2014/main" id="{0B0BAD23-E1A8-264E-9F5F-5CC5067E9E1D}"/>
                      </a:ext>
                    </a:extLst>
                  </p:cNvPr>
                  <p:cNvSpPr>
                    <a:spLocks noChangeShapeType="1"/>
                  </p:cNvSpPr>
                  <p:nvPr/>
                </p:nvSpPr>
                <p:spPr bwMode="auto">
                  <a:xfrm>
                    <a:off x="3878" y="1253"/>
                    <a:ext cx="2" cy="1920"/>
                  </a:xfrm>
                  <a:prstGeom prst="line">
                    <a:avLst/>
                  </a:prstGeom>
                  <a:noFill/>
                  <a:ln w="38100">
                    <a:solidFill>
                      <a:schemeClr val="tx1"/>
                    </a:solidFill>
                    <a:round/>
                    <a:headEnd/>
                    <a:tailEnd/>
                  </a:ln>
                </p:spPr>
                <p:txBody>
                  <a:bodyPr/>
                  <a:lstStyle/>
                  <a:p>
                    <a:endParaRPr lang="ja-JP" altLang="en-US" sz="1050"/>
                  </a:p>
                </p:txBody>
              </p:sp>
              <p:sp>
                <p:nvSpPr>
                  <p:cNvPr id="73" name="Line 6">
                    <a:extLst>
                      <a:ext uri="{FF2B5EF4-FFF2-40B4-BE49-F238E27FC236}">
                        <a16:creationId xmlns:a16="http://schemas.microsoft.com/office/drawing/2014/main" id="{BA66D751-0EFA-D847-89B7-ED0EECA7AA71}"/>
                      </a:ext>
                    </a:extLst>
                  </p:cNvPr>
                  <p:cNvSpPr>
                    <a:spLocks noChangeShapeType="1"/>
                  </p:cNvSpPr>
                  <p:nvPr/>
                </p:nvSpPr>
                <p:spPr bwMode="auto">
                  <a:xfrm>
                    <a:off x="3787" y="1343"/>
                    <a:ext cx="159" cy="2"/>
                  </a:xfrm>
                  <a:prstGeom prst="line">
                    <a:avLst/>
                  </a:prstGeom>
                  <a:noFill/>
                  <a:ln w="38100">
                    <a:solidFill>
                      <a:schemeClr val="tx1"/>
                    </a:solidFill>
                    <a:round/>
                    <a:headEnd/>
                    <a:tailEnd/>
                  </a:ln>
                </p:spPr>
                <p:txBody>
                  <a:bodyPr/>
                  <a:lstStyle/>
                  <a:p>
                    <a:endParaRPr lang="ja-JP" altLang="en-US" sz="1050"/>
                  </a:p>
                </p:txBody>
              </p:sp>
              <p:sp>
                <p:nvSpPr>
                  <p:cNvPr id="74" name="Line 7">
                    <a:extLst>
                      <a:ext uri="{FF2B5EF4-FFF2-40B4-BE49-F238E27FC236}">
                        <a16:creationId xmlns:a16="http://schemas.microsoft.com/office/drawing/2014/main" id="{E758A60F-0C1F-3B43-85AD-0E6F1F657803}"/>
                      </a:ext>
                    </a:extLst>
                  </p:cNvPr>
                  <p:cNvSpPr>
                    <a:spLocks noChangeShapeType="1"/>
                  </p:cNvSpPr>
                  <p:nvPr/>
                </p:nvSpPr>
                <p:spPr bwMode="auto">
                  <a:xfrm>
                    <a:off x="3787" y="1522"/>
                    <a:ext cx="159" cy="2"/>
                  </a:xfrm>
                  <a:prstGeom prst="line">
                    <a:avLst/>
                  </a:prstGeom>
                  <a:noFill/>
                  <a:ln w="38100">
                    <a:solidFill>
                      <a:schemeClr val="tx1"/>
                    </a:solidFill>
                    <a:round/>
                    <a:headEnd/>
                    <a:tailEnd/>
                  </a:ln>
                </p:spPr>
                <p:txBody>
                  <a:bodyPr/>
                  <a:lstStyle/>
                  <a:p>
                    <a:endParaRPr lang="ja-JP" altLang="en-US" sz="1050"/>
                  </a:p>
                </p:txBody>
              </p:sp>
              <p:sp>
                <p:nvSpPr>
                  <p:cNvPr id="75" name="Line 8">
                    <a:extLst>
                      <a:ext uri="{FF2B5EF4-FFF2-40B4-BE49-F238E27FC236}">
                        <a16:creationId xmlns:a16="http://schemas.microsoft.com/office/drawing/2014/main" id="{4E27E74E-322E-6C4E-B257-4BE1E2D33398}"/>
                      </a:ext>
                    </a:extLst>
                  </p:cNvPr>
                  <p:cNvSpPr>
                    <a:spLocks noChangeShapeType="1"/>
                  </p:cNvSpPr>
                  <p:nvPr/>
                </p:nvSpPr>
                <p:spPr bwMode="auto">
                  <a:xfrm>
                    <a:off x="3787" y="1704"/>
                    <a:ext cx="159" cy="2"/>
                  </a:xfrm>
                  <a:prstGeom prst="line">
                    <a:avLst/>
                  </a:prstGeom>
                  <a:noFill/>
                  <a:ln w="38100">
                    <a:solidFill>
                      <a:schemeClr val="tx1"/>
                    </a:solidFill>
                    <a:round/>
                    <a:headEnd/>
                    <a:tailEnd/>
                  </a:ln>
                </p:spPr>
                <p:txBody>
                  <a:bodyPr/>
                  <a:lstStyle/>
                  <a:p>
                    <a:endParaRPr lang="ja-JP" altLang="en-US" sz="1050"/>
                  </a:p>
                </p:txBody>
              </p:sp>
              <p:sp>
                <p:nvSpPr>
                  <p:cNvPr id="76" name="Line 9">
                    <a:extLst>
                      <a:ext uri="{FF2B5EF4-FFF2-40B4-BE49-F238E27FC236}">
                        <a16:creationId xmlns:a16="http://schemas.microsoft.com/office/drawing/2014/main" id="{C2EF4789-B90C-8445-97CB-BA53F47D6D74}"/>
                      </a:ext>
                    </a:extLst>
                  </p:cNvPr>
                  <p:cNvSpPr>
                    <a:spLocks noChangeShapeType="1"/>
                  </p:cNvSpPr>
                  <p:nvPr/>
                </p:nvSpPr>
                <p:spPr bwMode="auto">
                  <a:xfrm>
                    <a:off x="3787" y="1885"/>
                    <a:ext cx="159" cy="2"/>
                  </a:xfrm>
                  <a:prstGeom prst="line">
                    <a:avLst/>
                  </a:prstGeom>
                  <a:noFill/>
                  <a:ln w="38100">
                    <a:solidFill>
                      <a:schemeClr val="tx1"/>
                    </a:solidFill>
                    <a:round/>
                    <a:headEnd/>
                    <a:tailEnd/>
                  </a:ln>
                </p:spPr>
                <p:txBody>
                  <a:bodyPr/>
                  <a:lstStyle/>
                  <a:p>
                    <a:endParaRPr lang="ja-JP" altLang="en-US" sz="1050"/>
                  </a:p>
                </p:txBody>
              </p:sp>
              <p:sp>
                <p:nvSpPr>
                  <p:cNvPr id="77" name="Line 10">
                    <a:extLst>
                      <a:ext uri="{FF2B5EF4-FFF2-40B4-BE49-F238E27FC236}">
                        <a16:creationId xmlns:a16="http://schemas.microsoft.com/office/drawing/2014/main" id="{BC90F550-1B76-574A-8B5A-B5EA8D5C6EB9}"/>
                      </a:ext>
                    </a:extLst>
                  </p:cNvPr>
                  <p:cNvSpPr>
                    <a:spLocks noChangeShapeType="1"/>
                  </p:cNvSpPr>
                  <p:nvPr/>
                </p:nvSpPr>
                <p:spPr bwMode="auto">
                  <a:xfrm>
                    <a:off x="3787" y="2066"/>
                    <a:ext cx="159" cy="2"/>
                  </a:xfrm>
                  <a:prstGeom prst="line">
                    <a:avLst/>
                  </a:prstGeom>
                  <a:noFill/>
                  <a:ln w="38100">
                    <a:solidFill>
                      <a:schemeClr val="tx1"/>
                    </a:solidFill>
                    <a:round/>
                    <a:headEnd/>
                    <a:tailEnd/>
                  </a:ln>
                </p:spPr>
                <p:txBody>
                  <a:bodyPr/>
                  <a:lstStyle/>
                  <a:p>
                    <a:endParaRPr lang="ja-JP" altLang="en-US" sz="1050"/>
                  </a:p>
                </p:txBody>
              </p:sp>
              <p:sp>
                <p:nvSpPr>
                  <p:cNvPr id="78" name="Line 11">
                    <a:extLst>
                      <a:ext uri="{FF2B5EF4-FFF2-40B4-BE49-F238E27FC236}">
                        <a16:creationId xmlns:a16="http://schemas.microsoft.com/office/drawing/2014/main" id="{B5238B3B-3D5A-DC4B-A9AE-06BE2C6AD260}"/>
                      </a:ext>
                    </a:extLst>
                  </p:cNvPr>
                  <p:cNvSpPr>
                    <a:spLocks noChangeShapeType="1"/>
                  </p:cNvSpPr>
                  <p:nvPr/>
                </p:nvSpPr>
                <p:spPr bwMode="auto">
                  <a:xfrm>
                    <a:off x="3787" y="2249"/>
                    <a:ext cx="159" cy="2"/>
                  </a:xfrm>
                  <a:prstGeom prst="line">
                    <a:avLst/>
                  </a:prstGeom>
                  <a:noFill/>
                  <a:ln w="38100">
                    <a:solidFill>
                      <a:schemeClr val="tx1"/>
                    </a:solidFill>
                    <a:round/>
                    <a:headEnd/>
                    <a:tailEnd/>
                  </a:ln>
                </p:spPr>
                <p:txBody>
                  <a:bodyPr/>
                  <a:lstStyle/>
                  <a:p>
                    <a:endParaRPr lang="ja-JP" altLang="en-US" sz="1050"/>
                  </a:p>
                </p:txBody>
              </p:sp>
              <p:sp>
                <p:nvSpPr>
                  <p:cNvPr id="79" name="Line 12">
                    <a:extLst>
                      <a:ext uri="{FF2B5EF4-FFF2-40B4-BE49-F238E27FC236}">
                        <a16:creationId xmlns:a16="http://schemas.microsoft.com/office/drawing/2014/main" id="{E0DC58E9-3B98-4140-B7B5-FB9EF1075FD4}"/>
                      </a:ext>
                    </a:extLst>
                  </p:cNvPr>
                  <p:cNvSpPr>
                    <a:spLocks noChangeShapeType="1"/>
                  </p:cNvSpPr>
                  <p:nvPr/>
                </p:nvSpPr>
                <p:spPr bwMode="auto">
                  <a:xfrm>
                    <a:off x="3787" y="2430"/>
                    <a:ext cx="159" cy="2"/>
                  </a:xfrm>
                  <a:prstGeom prst="line">
                    <a:avLst/>
                  </a:prstGeom>
                  <a:noFill/>
                  <a:ln w="38100">
                    <a:solidFill>
                      <a:schemeClr val="tx1"/>
                    </a:solidFill>
                    <a:round/>
                    <a:headEnd/>
                    <a:tailEnd/>
                  </a:ln>
                </p:spPr>
                <p:txBody>
                  <a:bodyPr/>
                  <a:lstStyle/>
                  <a:p>
                    <a:endParaRPr lang="ja-JP" altLang="en-US" sz="1050"/>
                  </a:p>
                </p:txBody>
              </p:sp>
              <p:sp>
                <p:nvSpPr>
                  <p:cNvPr id="80" name="Line 13">
                    <a:extLst>
                      <a:ext uri="{FF2B5EF4-FFF2-40B4-BE49-F238E27FC236}">
                        <a16:creationId xmlns:a16="http://schemas.microsoft.com/office/drawing/2014/main" id="{F70E0BC6-B6DD-E440-9455-5CBDC893F347}"/>
                      </a:ext>
                    </a:extLst>
                  </p:cNvPr>
                  <p:cNvSpPr>
                    <a:spLocks noChangeShapeType="1"/>
                  </p:cNvSpPr>
                  <p:nvPr/>
                </p:nvSpPr>
                <p:spPr bwMode="auto">
                  <a:xfrm>
                    <a:off x="3787" y="2611"/>
                    <a:ext cx="159" cy="2"/>
                  </a:xfrm>
                  <a:prstGeom prst="line">
                    <a:avLst/>
                  </a:prstGeom>
                  <a:noFill/>
                  <a:ln w="38100">
                    <a:solidFill>
                      <a:schemeClr val="tx1"/>
                    </a:solidFill>
                    <a:round/>
                    <a:headEnd/>
                    <a:tailEnd/>
                  </a:ln>
                </p:spPr>
                <p:txBody>
                  <a:bodyPr/>
                  <a:lstStyle/>
                  <a:p>
                    <a:endParaRPr lang="ja-JP" altLang="en-US" sz="1050"/>
                  </a:p>
                </p:txBody>
              </p:sp>
              <p:sp>
                <p:nvSpPr>
                  <p:cNvPr id="81" name="Line 14">
                    <a:extLst>
                      <a:ext uri="{FF2B5EF4-FFF2-40B4-BE49-F238E27FC236}">
                        <a16:creationId xmlns:a16="http://schemas.microsoft.com/office/drawing/2014/main" id="{6218471F-5F0F-254D-88AF-C24614735E4D}"/>
                      </a:ext>
                    </a:extLst>
                  </p:cNvPr>
                  <p:cNvSpPr>
                    <a:spLocks noChangeShapeType="1"/>
                  </p:cNvSpPr>
                  <p:nvPr/>
                </p:nvSpPr>
                <p:spPr bwMode="auto">
                  <a:xfrm>
                    <a:off x="3787" y="2793"/>
                    <a:ext cx="159" cy="2"/>
                  </a:xfrm>
                  <a:prstGeom prst="line">
                    <a:avLst/>
                  </a:prstGeom>
                  <a:noFill/>
                  <a:ln w="38100">
                    <a:solidFill>
                      <a:schemeClr val="tx1"/>
                    </a:solidFill>
                    <a:round/>
                    <a:headEnd/>
                    <a:tailEnd/>
                  </a:ln>
                </p:spPr>
                <p:txBody>
                  <a:bodyPr/>
                  <a:lstStyle/>
                  <a:p>
                    <a:endParaRPr lang="ja-JP" altLang="en-US" sz="1050"/>
                  </a:p>
                </p:txBody>
              </p:sp>
            </p:grpSp>
            <p:sp>
              <p:nvSpPr>
                <p:cNvPr id="67" name="Text Box 15">
                  <a:extLst>
                    <a:ext uri="{FF2B5EF4-FFF2-40B4-BE49-F238E27FC236}">
                      <a16:creationId xmlns:a16="http://schemas.microsoft.com/office/drawing/2014/main" id="{14C29543-B2B7-B943-A7D2-8738567BA9E3}"/>
                    </a:ext>
                  </a:extLst>
                </p:cNvPr>
                <p:cNvSpPr txBox="1">
                  <a:spLocks noChangeArrowheads="1"/>
                </p:cNvSpPr>
                <p:nvPr/>
              </p:nvSpPr>
              <p:spPr bwMode="auto">
                <a:xfrm>
                  <a:off x="3334" y="2659"/>
                  <a:ext cx="408" cy="237"/>
                </a:xfrm>
                <a:prstGeom prst="rect">
                  <a:avLst/>
                </a:prstGeom>
                <a:noFill/>
                <a:ln w="9525">
                  <a:noFill/>
                  <a:miter lim="800000"/>
                  <a:headEnd/>
                  <a:tailEnd/>
                </a:ln>
              </p:spPr>
              <p:txBody>
                <a:bodyPr>
                  <a:spAutoFit/>
                </a:bodyPr>
                <a:lstStyle/>
                <a:p>
                  <a:pPr algn="r">
                    <a:spcBef>
                      <a:spcPct val="50000"/>
                    </a:spcBef>
                  </a:pPr>
                  <a:r>
                    <a:rPr lang="en-US" altLang="ja-JP" sz="1050"/>
                    <a:t>20</a:t>
                  </a:r>
                </a:p>
              </p:txBody>
            </p:sp>
            <p:sp>
              <p:nvSpPr>
                <p:cNvPr id="68" name="Text Box 16">
                  <a:extLst>
                    <a:ext uri="{FF2B5EF4-FFF2-40B4-BE49-F238E27FC236}">
                      <a16:creationId xmlns:a16="http://schemas.microsoft.com/office/drawing/2014/main" id="{3EC1BA6E-9DE1-FA4B-AD3D-B2581D4EFEFF}"/>
                    </a:ext>
                  </a:extLst>
                </p:cNvPr>
                <p:cNvSpPr txBox="1">
                  <a:spLocks noChangeArrowheads="1"/>
                </p:cNvSpPr>
                <p:nvPr/>
              </p:nvSpPr>
              <p:spPr bwMode="auto">
                <a:xfrm>
                  <a:off x="3379" y="935"/>
                  <a:ext cx="408" cy="237"/>
                </a:xfrm>
                <a:prstGeom prst="rect">
                  <a:avLst/>
                </a:prstGeom>
                <a:noFill/>
                <a:ln w="9525">
                  <a:noFill/>
                  <a:miter lim="800000"/>
                  <a:headEnd/>
                  <a:tailEnd/>
                </a:ln>
              </p:spPr>
              <p:txBody>
                <a:bodyPr>
                  <a:spAutoFit/>
                </a:bodyPr>
                <a:lstStyle/>
                <a:p>
                  <a:pPr algn="r">
                    <a:spcBef>
                      <a:spcPct val="50000"/>
                    </a:spcBef>
                  </a:pPr>
                  <a:r>
                    <a:rPr lang="en-US" altLang="ja-JP" sz="1050" dirty="0"/>
                    <a:t>100</a:t>
                  </a:r>
                </a:p>
              </p:txBody>
            </p:sp>
            <p:sp>
              <p:nvSpPr>
                <p:cNvPr id="69" name="Text Box 17">
                  <a:extLst>
                    <a:ext uri="{FF2B5EF4-FFF2-40B4-BE49-F238E27FC236}">
                      <a16:creationId xmlns:a16="http://schemas.microsoft.com/office/drawing/2014/main" id="{00E9EABE-CCCB-7542-B87C-02FBB9574DBF}"/>
                    </a:ext>
                  </a:extLst>
                </p:cNvPr>
                <p:cNvSpPr txBox="1">
                  <a:spLocks noChangeArrowheads="1"/>
                </p:cNvSpPr>
                <p:nvPr/>
              </p:nvSpPr>
              <p:spPr bwMode="auto">
                <a:xfrm>
                  <a:off x="3334" y="1434"/>
                  <a:ext cx="408" cy="237"/>
                </a:xfrm>
                <a:prstGeom prst="rect">
                  <a:avLst/>
                </a:prstGeom>
                <a:noFill/>
                <a:ln w="9525">
                  <a:noFill/>
                  <a:miter lim="800000"/>
                  <a:headEnd/>
                  <a:tailEnd/>
                </a:ln>
              </p:spPr>
              <p:txBody>
                <a:bodyPr>
                  <a:spAutoFit/>
                </a:bodyPr>
                <a:lstStyle/>
                <a:p>
                  <a:pPr algn="r">
                    <a:spcBef>
                      <a:spcPct val="50000"/>
                    </a:spcBef>
                  </a:pPr>
                  <a:r>
                    <a:rPr lang="en-US" altLang="ja-JP" sz="1050" dirty="0"/>
                    <a:t>80</a:t>
                  </a:r>
                </a:p>
              </p:txBody>
            </p:sp>
            <p:sp>
              <p:nvSpPr>
                <p:cNvPr id="70" name="Text Box 18">
                  <a:extLst>
                    <a:ext uri="{FF2B5EF4-FFF2-40B4-BE49-F238E27FC236}">
                      <a16:creationId xmlns:a16="http://schemas.microsoft.com/office/drawing/2014/main" id="{03D0BBF6-6D2C-A04F-9BB3-3852092FDF41}"/>
                    </a:ext>
                  </a:extLst>
                </p:cNvPr>
                <p:cNvSpPr txBox="1">
                  <a:spLocks noChangeArrowheads="1"/>
                </p:cNvSpPr>
                <p:nvPr/>
              </p:nvSpPr>
              <p:spPr bwMode="auto">
                <a:xfrm>
                  <a:off x="3334" y="1842"/>
                  <a:ext cx="408" cy="237"/>
                </a:xfrm>
                <a:prstGeom prst="rect">
                  <a:avLst/>
                </a:prstGeom>
                <a:noFill/>
                <a:ln w="9525">
                  <a:noFill/>
                  <a:miter lim="800000"/>
                  <a:headEnd/>
                  <a:tailEnd/>
                </a:ln>
              </p:spPr>
              <p:txBody>
                <a:bodyPr>
                  <a:spAutoFit/>
                </a:bodyPr>
                <a:lstStyle/>
                <a:p>
                  <a:pPr algn="r">
                    <a:spcBef>
                      <a:spcPct val="50000"/>
                    </a:spcBef>
                  </a:pPr>
                  <a:r>
                    <a:rPr lang="en-US" altLang="ja-JP" sz="1050"/>
                    <a:t>60</a:t>
                  </a:r>
                </a:p>
              </p:txBody>
            </p:sp>
            <p:sp>
              <p:nvSpPr>
                <p:cNvPr id="71" name="Text Box 19">
                  <a:extLst>
                    <a:ext uri="{FF2B5EF4-FFF2-40B4-BE49-F238E27FC236}">
                      <a16:creationId xmlns:a16="http://schemas.microsoft.com/office/drawing/2014/main" id="{F5C32A5F-3496-AE4B-8DA1-F24630059F58}"/>
                    </a:ext>
                  </a:extLst>
                </p:cNvPr>
                <p:cNvSpPr txBox="1">
                  <a:spLocks noChangeArrowheads="1"/>
                </p:cNvSpPr>
                <p:nvPr/>
              </p:nvSpPr>
              <p:spPr bwMode="auto">
                <a:xfrm>
                  <a:off x="3334" y="2251"/>
                  <a:ext cx="408" cy="237"/>
                </a:xfrm>
                <a:prstGeom prst="rect">
                  <a:avLst/>
                </a:prstGeom>
                <a:noFill/>
                <a:ln w="9525">
                  <a:noFill/>
                  <a:miter lim="800000"/>
                  <a:headEnd/>
                  <a:tailEnd/>
                </a:ln>
              </p:spPr>
              <p:txBody>
                <a:bodyPr>
                  <a:spAutoFit/>
                </a:bodyPr>
                <a:lstStyle/>
                <a:p>
                  <a:pPr algn="r">
                    <a:spcBef>
                      <a:spcPct val="50000"/>
                    </a:spcBef>
                  </a:pPr>
                  <a:r>
                    <a:rPr lang="en-US" altLang="ja-JP" sz="1050"/>
                    <a:t>40</a:t>
                  </a:r>
                </a:p>
              </p:txBody>
            </p:sp>
          </p:grpSp>
          <p:grpSp>
            <p:nvGrpSpPr>
              <p:cNvPr id="48" name="Group 20">
                <a:extLst>
                  <a:ext uri="{FF2B5EF4-FFF2-40B4-BE49-F238E27FC236}">
                    <a16:creationId xmlns:a16="http://schemas.microsoft.com/office/drawing/2014/main" id="{1C75F07B-3988-034D-B994-57D9578663BA}"/>
                  </a:ext>
                </a:extLst>
              </p:cNvPr>
              <p:cNvGrpSpPr>
                <a:grpSpLocks/>
              </p:cNvGrpSpPr>
              <p:nvPr/>
            </p:nvGrpSpPr>
            <p:grpSpPr bwMode="auto">
              <a:xfrm>
                <a:off x="789" y="3524"/>
                <a:ext cx="3904" cy="340"/>
                <a:chOff x="1107" y="3158"/>
                <a:chExt cx="3904" cy="340"/>
              </a:xfrm>
            </p:grpSpPr>
            <p:sp>
              <p:nvSpPr>
                <p:cNvPr id="55" name="Text Box 21">
                  <a:extLst>
                    <a:ext uri="{FF2B5EF4-FFF2-40B4-BE49-F238E27FC236}">
                      <a16:creationId xmlns:a16="http://schemas.microsoft.com/office/drawing/2014/main" id="{CA78D033-DD20-9049-8D4A-E4F44B0024D7}"/>
                    </a:ext>
                  </a:extLst>
                </p:cNvPr>
                <p:cNvSpPr txBox="1">
                  <a:spLocks noChangeArrowheads="1"/>
                </p:cNvSpPr>
                <p:nvPr/>
              </p:nvSpPr>
              <p:spPr bwMode="auto">
                <a:xfrm>
                  <a:off x="1107" y="3249"/>
                  <a:ext cx="412" cy="237"/>
                </a:xfrm>
                <a:prstGeom prst="rect">
                  <a:avLst/>
                </a:prstGeom>
                <a:noFill/>
                <a:ln w="9525">
                  <a:noFill/>
                  <a:miter lim="800000"/>
                  <a:headEnd/>
                  <a:tailEnd/>
                </a:ln>
              </p:spPr>
              <p:txBody>
                <a:bodyPr wrap="square">
                  <a:spAutoFit/>
                </a:bodyPr>
                <a:lstStyle/>
                <a:p>
                  <a:pPr algn="ctr">
                    <a:spcBef>
                      <a:spcPct val="50000"/>
                    </a:spcBef>
                  </a:pPr>
                  <a:r>
                    <a:rPr lang="en-US" altLang="ja-JP" sz="1050" dirty="0"/>
                    <a:t>-48</a:t>
                  </a:r>
                </a:p>
              </p:txBody>
            </p:sp>
            <p:sp>
              <p:nvSpPr>
                <p:cNvPr id="56" name="Text Box 22">
                  <a:extLst>
                    <a:ext uri="{FF2B5EF4-FFF2-40B4-BE49-F238E27FC236}">
                      <a16:creationId xmlns:a16="http://schemas.microsoft.com/office/drawing/2014/main" id="{848AAAEB-29A5-4D4E-90D0-C1786D1ACC03}"/>
                    </a:ext>
                  </a:extLst>
                </p:cNvPr>
                <p:cNvSpPr txBox="1">
                  <a:spLocks noChangeArrowheads="1"/>
                </p:cNvSpPr>
                <p:nvPr/>
              </p:nvSpPr>
              <p:spPr bwMode="auto">
                <a:xfrm>
                  <a:off x="1474" y="3249"/>
                  <a:ext cx="485" cy="237"/>
                </a:xfrm>
                <a:prstGeom prst="rect">
                  <a:avLst/>
                </a:prstGeom>
                <a:noFill/>
                <a:ln w="9525">
                  <a:noFill/>
                  <a:miter lim="800000"/>
                  <a:headEnd/>
                  <a:tailEnd/>
                </a:ln>
              </p:spPr>
              <p:txBody>
                <a:bodyPr wrap="square">
                  <a:spAutoFit/>
                </a:bodyPr>
                <a:lstStyle/>
                <a:p>
                  <a:pPr algn="ctr">
                    <a:spcBef>
                      <a:spcPct val="50000"/>
                    </a:spcBef>
                  </a:pPr>
                  <a:r>
                    <a:rPr lang="en-US" altLang="ja-JP" sz="1050" dirty="0"/>
                    <a:t>-36</a:t>
                  </a:r>
                </a:p>
              </p:txBody>
            </p:sp>
            <p:sp>
              <p:nvSpPr>
                <p:cNvPr id="57" name="Text Box 23">
                  <a:extLst>
                    <a:ext uri="{FF2B5EF4-FFF2-40B4-BE49-F238E27FC236}">
                      <a16:creationId xmlns:a16="http://schemas.microsoft.com/office/drawing/2014/main" id="{353ECD96-1D52-CB4D-98A2-36567B798623}"/>
                    </a:ext>
                  </a:extLst>
                </p:cNvPr>
                <p:cNvSpPr txBox="1">
                  <a:spLocks noChangeArrowheads="1"/>
                </p:cNvSpPr>
                <p:nvPr/>
              </p:nvSpPr>
              <p:spPr bwMode="auto">
                <a:xfrm>
                  <a:off x="1882" y="3261"/>
                  <a:ext cx="425" cy="237"/>
                </a:xfrm>
                <a:prstGeom prst="rect">
                  <a:avLst/>
                </a:prstGeom>
                <a:noFill/>
                <a:ln w="9525">
                  <a:noFill/>
                  <a:miter lim="800000"/>
                  <a:headEnd/>
                  <a:tailEnd/>
                </a:ln>
              </p:spPr>
              <p:txBody>
                <a:bodyPr wrap="square">
                  <a:spAutoFit/>
                </a:bodyPr>
                <a:lstStyle/>
                <a:p>
                  <a:pPr algn="ctr">
                    <a:spcBef>
                      <a:spcPct val="50000"/>
                    </a:spcBef>
                  </a:pPr>
                  <a:r>
                    <a:rPr lang="en-US" altLang="ja-JP" sz="1050" dirty="0"/>
                    <a:t>-24</a:t>
                  </a:r>
                </a:p>
              </p:txBody>
            </p:sp>
            <p:sp>
              <p:nvSpPr>
                <p:cNvPr id="58" name="Text Box 24">
                  <a:extLst>
                    <a:ext uri="{FF2B5EF4-FFF2-40B4-BE49-F238E27FC236}">
                      <a16:creationId xmlns:a16="http://schemas.microsoft.com/office/drawing/2014/main" id="{54408FEB-2F5E-E847-8C10-28F218EA1056}"/>
                    </a:ext>
                  </a:extLst>
                </p:cNvPr>
                <p:cNvSpPr txBox="1">
                  <a:spLocks noChangeArrowheads="1"/>
                </p:cNvSpPr>
                <p:nvPr/>
              </p:nvSpPr>
              <p:spPr bwMode="auto">
                <a:xfrm>
                  <a:off x="2244" y="3249"/>
                  <a:ext cx="409" cy="237"/>
                </a:xfrm>
                <a:prstGeom prst="rect">
                  <a:avLst/>
                </a:prstGeom>
                <a:noFill/>
                <a:ln w="9525">
                  <a:noFill/>
                  <a:miter lim="800000"/>
                  <a:headEnd/>
                  <a:tailEnd/>
                </a:ln>
              </p:spPr>
              <p:txBody>
                <a:bodyPr wrap="square">
                  <a:spAutoFit/>
                </a:bodyPr>
                <a:lstStyle/>
                <a:p>
                  <a:pPr algn="ctr">
                    <a:spcBef>
                      <a:spcPct val="50000"/>
                    </a:spcBef>
                  </a:pPr>
                  <a:r>
                    <a:rPr lang="en-US" altLang="ja-JP" sz="1050" dirty="0"/>
                    <a:t>-12</a:t>
                  </a:r>
                </a:p>
              </p:txBody>
            </p:sp>
            <p:sp>
              <p:nvSpPr>
                <p:cNvPr id="59" name="Text Box 25">
                  <a:extLst>
                    <a:ext uri="{FF2B5EF4-FFF2-40B4-BE49-F238E27FC236}">
                      <a16:creationId xmlns:a16="http://schemas.microsoft.com/office/drawing/2014/main" id="{5CFFF4D0-1D86-D744-B467-2BEB894B7872}"/>
                    </a:ext>
                  </a:extLst>
                </p:cNvPr>
                <p:cNvSpPr txBox="1">
                  <a:spLocks noChangeArrowheads="1"/>
                </p:cNvSpPr>
                <p:nvPr/>
              </p:nvSpPr>
              <p:spPr bwMode="auto">
                <a:xfrm>
                  <a:off x="2699" y="3249"/>
                  <a:ext cx="317" cy="237"/>
                </a:xfrm>
                <a:prstGeom prst="rect">
                  <a:avLst/>
                </a:prstGeom>
                <a:noFill/>
                <a:ln w="9525">
                  <a:noFill/>
                  <a:miter lim="800000"/>
                  <a:headEnd/>
                  <a:tailEnd/>
                </a:ln>
              </p:spPr>
              <p:txBody>
                <a:bodyPr>
                  <a:spAutoFit/>
                </a:bodyPr>
                <a:lstStyle/>
                <a:p>
                  <a:pPr algn="ctr">
                    <a:spcBef>
                      <a:spcPct val="50000"/>
                    </a:spcBef>
                  </a:pPr>
                  <a:r>
                    <a:rPr lang="en-US" altLang="ja-JP" sz="1050" dirty="0"/>
                    <a:t>-9</a:t>
                  </a:r>
                </a:p>
              </p:txBody>
            </p:sp>
            <p:sp>
              <p:nvSpPr>
                <p:cNvPr id="60" name="Text Box 26">
                  <a:extLst>
                    <a:ext uri="{FF2B5EF4-FFF2-40B4-BE49-F238E27FC236}">
                      <a16:creationId xmlns:a16="http://schemas.microsoft.com/office/drawing/2014/main" id="{E73A59D7-DC29-0C4D-A93D-05C451CF4E1F}"/>
                    </a:ext>
                  </a:extLst>
                </p:cNvPr>
                <p:cNvSpPr txBox="1">
                  <a:spLocks noChangeArrowheads="1"/>
                </p:cNvSpPr>
                <p:nvPr/>
              </p:nvSpPr>
              <p:spPr bwMode="auto">
                <a:xfrm>
                  <a:off x="3061" y="3249"/>
                  <a:ext cx="317" cy="237"/>
                </a:xfrm>
                <a:prstGeom prst="rect">
                  <a:avLst/>
                </a:prstGeom>
                <a:noFill/>
                <a:ln w="9525">
                  <a:noFill/>
                  <a:miter lim="800000"/>
                  <a:headEnd/>
                  <a:tailEnd/>
                </a:ln>
              </p:spPr>
              <p:txBody>
                <a:bodyPr>
                  <a:spAutoFit/>
                </a:bodyPr>
                <a:lstStyle/>
                <a:p>
                  <a:pPr algn="ctr">
                    <a:spcBef>
                      <a:spcPct val="50000"/>
                    </a:spcBef>
                  </a:pPr>
                  <a:r>
                    <a:rPr lang="en-US" altLang="ja-JP" sz="1050" dirty="0"/>
                    <a:t>-6</a:t>
                  </a:r>
                </a:p>
              </p:txBody>
            </p:sp>
            <p:sp>
              <p:nvSpPr>
                <p:cNvPr id="61" name="Text Box 27">
                  <a:extLst>
                    <a:ext uri="{FF2B5EF4-FFF2-40B4-BE49-F238E27FC236}">
                      <a16:creationId xmlns:a16="http://schemas.microsoft.com/office/drawing/2014/main" id="{28E49511-638B-5747-BA5D-CC9627D315C0}"/>
                    </a:ext>
                  </a:extLst>
                </p:cNvPr>
                <p:cNvSpPr txBox="1">
                  <a:spLocks noChangeArrowheads="1"/>
                </p:cNvSpPr>
                <p:nvPr/>
              </p:nvSpPr>
              <p:spPr bwMode="auto">
                <a:xfrm>
                  <a:off x="3379" y="3249"/>
                  <a:ext cx="317" cy="237"/>
                </a:xfrm>
                <a:prstGeom prst="rect">
                  <a:avLst/>
                </a:prstGeom>
                <a:noFill/>
                <a:ln w="9525">
                  <a:noFill/>
                  <a:miter lim="800000"/>
                  <a:headEnd/>
                  <a:tailEnd/>
                </a:ln>
              </p:spPr>
              <p:txBody>
                <a:bodyPr>
                  <a:spAutoFit/>
                </a:bodyPr>
                <a:lstStyle/>
                <a:p>
                  <a:pPr algn="ctr">
                    <a:spcBef>
                      <a:spcPct val="50000"/>
                    </a:spcBef>
                  </a:pPr>
                  <a:r>
                    <a:rPr lang="en-US" altLang="ja-JP" sz="1050" dirty="0"/>
                    <a:t>-3</a:t>
                  </a:r>
                </a:p>
              </p:txBody>
            </p:sp>
            <p:sp>
              <p:nvSpPr>
                <p:cNvPr id="62" name="Text Box 28">
                  <a:extLst>
                    <a:ext uri="{FF2B5EF4-FFF2-40B4-BE49-F238E27FC236}">
                      <a16:creationId xmlns:a16="http://schemas.microsoft.com/office/drawing/2014/main" id="{70BA3B02-26E1-D741-80E0-7D6679C80F18}"/>
                    </a:ext>
                  </a:extLst>
                </p:cNvPr>
                <p:cNvSpPr txBox="1">
                  <a:spLocks noChangeArrowheads="1"/>
                </p:cNvSpPr>
                <p:nvPr/>
              </p:nvSpPr>
              <p:spPr bwMode="auto">
                <a:xfrm>
                  <a:off x="3696" y="3249"/>
                  <a:ext cx="317" cy="237"/>
                </a:xfrm>
                <a:prstGeom prst="rect">
                  <a:avLst/>
                </a:prstGeom>
                <a:noFill/>
                <a:ln w="9525">
                  <a:noFill/>
                  <a:miter lim="800000"/>
                  <a:headEnd/>
                  <a:tailEnd/>
                </a:ln>
              </p:spPr>
              <p:txBody>
                <a:bodyPr>
                  <a:spAutoFit/>
                </a:bodyPr>
                <a:lstStyle/>
                <a:p>
                  <a:pPr algn="ctr">
                    <a:spcBef>
                      <a:spcPct val="50000"/>
                    </a:spcBef>
                  </a:pPr>
                  <a:r>
                    <a:rPr lang="en-US" altLang="ja-JP" sz="1050" dirty="0"/>
                    <a:t>0</a:t>
                  </a:r>
                </a:p>
              </p:txBody>
            </p:sp>
            <p:sp>
              <p:nvSpPr>
                <p:cNvPr id="63" name="Text Box 29">
                  <a:extLst>
                    <a:ext uri="{FF2B5EF4-FFF2-40B4-BE49-F238E27FC236}">
                      <a16:creationId xmlns:a16="http://schemas.microsoft.com/office/drawing/2014/main" id="{AAD98356-A6A7-414C-82E5-2E247929AA5A}"/>
                    </a:ext>
                  </a:extLst>
                </p:cNvPr>
                <p:cNvSpPr txBox="1">
                  <a:spLocks noChangeArrowheads="1"/>
                </p:cNvSpPr>
                <p:nvPr/>
              </p:nvSpPr>
              <p:spPr bwMode="auto">
                <a:xfrm>
                  <a:off x="4059" y="3249"/>
                  <a:ext cx="317" cy="237"/>
                </a:xfrm>
                <a:prstGeom prst="rect">
                  <a:avLst/>
                </a:prstGeom>
                <a:noFill/>
                <a:ln w="9525">
                  <a:noFill/>
                  <a:miter lim="800000"/>
                  <a:headEnd/>
                  <a:tailEnd/>
                </a:ln>
              </p:spPr>
              <p:txBody>
                <a:bodyPr>
                  <a:spAutoFit/>
                </a:bodyPr>
                <a:lstStyle/>
                <a:p>
                  <a:pPr algn="ctr">
                    <a:spcBef>
                      <a:spcPct val="50000"/>
                    </a:spcBef>
                  </a:pPr>
                  <a:r>
                    <a:rPr lang="en-US" altLang="ja-JP" sz="1050" dirty="0"/>
                    <a:t>3</a:t>
                  </a:r>
                </a:p>
              </p:txBody>
            </p:sp>
            <p:sp>
              <p:nvSpPr>
                <p:cNvPr id="64" name="Text Box 30">
                  <a:extLst>
                    <a:ext uri="{FF2B5EF4-FFF2-40B4-BE49-F238E27FC236}">
                      <a16:creationId xmlns:a16="http://schemas.microsoft.com/office/drawing/2014/main" id="{F63BA52B-5E5C-E447-8D0F-4E4871D9E910}"/>
                    </a:ext>
                  </a:extLst>
                </p:cNvPr>
                <p:cNvSpPr txBox="1">
                  <a:spLocks noChangeArrowheads="1"/>
                </p:cNvSpPr>
                <p:nvPr/>
              </p:nvSpPr>
              <p:spPr bwMode="auto">
                <a:xfrm>
                  <a:off x="4468" y="3249"/>
                  <a:ext cx="317" cy="237"/>
                </a:xfrm>
                <a:prstGeom prst="rect">
                  <a:avLst/>
                </a:prstGeom>
                <a:noFill/>
                <a:ln w="9525">
                  <a:noFill/>
                  <a:miter lim="800000"/>
                  <a:headEnd/>
                  <a:tailEnd/>
                </a:ln>
              </p:spPr>
              <p:txBody>
                <a:bodyPr>
                  <a:spAutoFit/>
                </a:bodyPr>
                <a:lstStyle/>
                <a:p>
                  <a:pPr algn="ctr">
                    <a:spcBef>
                      <a:spcPct val="50000"/>
                    </a:spcBef>
                  </a:pPr>
                  <a:r>
                    <a:rPr lang="en-US" altLang="ja-JP" sz="1050" dirty="0"/>
                    <a:t>6</a:t>
                  </a:r>
                </a:p>
              </p:txBody>
            </p:sp>
            <p:sp>
              <p:nvSpPr>
                <p:cNvPr id="65" name="Line 31">
                  <a:extLst>
                    <a:ext uri="{FF2B5EF4-FFF2-40B4-BE49-F238E27FC236}">
                      <a16:creationId xmlns:a16="http://schemas.microsoft.com/office/drawing/2014/main" id="{B6F5B2B0-41CC-AE4A-8B55-ECD9CFB3C88A}"/>
                    </a:ext>
                  </a:extLst>
                </p:cNvPr>
                <p:cNvSpPr>
                  <a:spLocks noChangeShapeType="1"/>
                </p:cNvSpPr>
                <p:nvPr/>
              </p:nvSpPr>
              <p:spPr bwMode="auto">
                <a:xfrm>
                  <a:off x="1292" y="3158"/>
                  <a:ext cx="3719" cy="0"/>
                </a:xfrm>
                <a:prstGeom prst="line">
                  <a:avLst/>
                </a:prstGeom>
                <a:noFill/>
                <a:ln w="38100">
                  <a:solidFill>
                    <a:schemeClr val="tx1"/>
                  </a:solidFill>
                  <a:round/>
                  <a:headEnd/>
                  <a:tailEnd/>
                </a:ln>
              </p:spPr>
              <p:txBody>
                <a:bodyPr/>
                <a:lstStyle/>
                <a:p>
                  <a:endParaRPr lang="ja-JP" altLang="en-US" sz="1050"/>
                </a:p>
              </p:txBody>
            </p:sp>
          </p:grpSp>
          <p:sp>
            <p:nvSpPr>
              <p:cNvPr id="49" name="Line 33">
                <a:extLst>
                  <a:ext uri="{FF2B5EF4-FFF2-40B4-BE49-F238E27FC236}">
                    <a16:creationId xmlns:a16="http://schemas.microsoft.com/office/drawing/2014/main" id="{8D761896-26D0-1A44-B252-6144C5761BE9}"/>
                  </a:ext>
                </a:extLst>
              </p:cNvPr>
              <p:cNvSpPr>
                <a:spLocks noChangeShapeType="1"/>
              </p:cNvSpPr>
              <p:nvPr/>
            </p:nvSpPr>
            <p:spPr bwMode="auto">
              <a:xfrm>
                <a:off x="3560" y="1030"/>
                <a:ext cx="0" cy="317"/>
              </a:xfrm>
              <a:prstGeom prst="line">
                <a:avLst/>
              </a:prstGeom>
              <a:noFill/>
              <a:ln w="19050">
                <a:solidFill>
                  <a:schemeClr val="tx1"/>
                </a:solidFill>
                <a:round/>
                <a:headEnd/>
                <a:tailEnd type="triangle" w="med" len="med"/>
              </a:ln>
            </p:spPr>
            <p:txBody>
              <a:bodyPr/>
              <a:lstStyle/>
              <a:p>
                <a:endParaRPr lang="ja-JP" altLang="en-US" sz="1050"/>
              </a:p>
            </p:txBody>
          </p:sp>
          <p:sp>
            <p:nvSpPr>
              <p:cNvPr id="50" name="Line 34">
                <a:extLst>
                  <a:ext uri="{FF2B5EF4-FFF2-40B4-BE49-F238E27FC236}">
                    <a16:creationId xmlns:a16="http://schemas.microsoft.com/office/drawing/2014/main" id="{141DC8AA-96B0-B246-A12B-8683DA1886B2}"/>
                  </a:ext>
                </a:extLst>
              </p:cNvPr>
              <p:cNvSpPr>
                <a:spLocks noChangeShapeType="1"/>
              </p:cNvSpPr>
              <p:nvPr/>
            </p:nvSpPr>
            <p:spPr bwMode="auto">
              <a:xfrm>
                <a:off x="2925" y="1166"/>
                <a:ext cx="1225" cy="0"/>
              </a:xfrm>
              <a:prstGeom prst="line">
                <a:avLst/>
              </a:prstGeom>
              <a:noFill/>
              <a:ln w="19050">
                <a:solidFill>
                  <a:schemeClr val="tx1"/>
                </a:solidFill>
                <a:round/>
                <a:headEnd type="triangle" w="med" len="med"/>
                <a:tailEnd type="triangle" w="med" len="med"/>
              </a:ln>
            </p:spPr>
            <p:txBody>
              <a:bodyPr/>
              <a:lstStyle/>
              <a:p>
                <a:endParaRPr lang="ja-JP" altLang="en-US" sz="1050"/>
              </a:p>
            </p:txBody>
          </p:sp>
          <p:sp>
            <p:nvSpPr>
              <p:cNvPr id="51" name="Text Box 35">
                <a:extLst>
                  <a:ext uri="{FF2B5EF4-FFF2-40B4-BE49-F238E27FC236}">
                    <a16:creationId xmlns:a16="http://schemas.microsoft.com/office/drawing/2014/main" id="{C1371DB1-0522-AA45-B3E4-2615BBCB7E4F}"/>
                  </a:ext>
                </a:extLst>
              </p:cNvPr>
              <p:cNvSpPr txBox="1">
                <a:spLocks noChangeArrowheads="1"/>
              </p:cNvSpPr>
              <p:nvPr/>
            </p:nvSpPr>
            <p:spPr bwMode="auto">
              <a:xfrm>
                <a:off x="2880" y="636"/>
                <a:ext cx="1360" cy="388"/>
              </a:xfrm>
              <a:prstGeom prst="rect">
                <a:avLst/>
              </a:prstGeom>
              <a:noFill/>
              <a:ln w="9525">
                <a:noFill/>
                <a:miter lim="800000"/>
                <a:headEnd/>
                <a:tailEnd/>
              </a:ln>
            </p:spPr>
            <p:txBody>
              <a:bodyPr>
                <a:spAutoFit/>
              </a:bodyPr>
              <a:lstStyle/>
              <a:p>
                <a:pPr algn="ctr">
                  <a:spcBef>
                    <a:spcPct val="50000"/>
                  </a:spcBef>
                </a:pPr>
                <a:r>
                  <a:rPr lang="ja-JP" altLang="en-US" sz="1050" dirty="0">
                    <a:solidFill>
                      <a:srgbClr val="C00000"/>
                    </a:solidFill>
                  </a:rPr>
                  <a:t>放射性ヨウ素投与（経静脈投与）</a:t>
                </a:r>
                <a:endParaRPr lang="en-US" altLang="ja-JP" sz="1050" dirty="0">
                  <a:solidFill>
                    <a:srgbClr val="C00000"/>
                  </a:solidFill>
                </a:endParaRPr>
              </a:p>
            </p:txBody>
          </p:sp>
          <p:sp>
            <p:nvSpPr>
              <p:cNvPr id="52" name="Text Box 36">
                <a:extLst>
                  <a:ext uri="{FF2B5EF4-FFF2-40B4-BE49-F238E27FC236}">
                    <a16:creationId xmlns:a16="http://schemas.microsoft.com/office/drawing/2014/main" id="{3650044A-D674-1A40-A8BD-AD96C016A9A8}"/>
                  </a:ext>
                </a:extLst>
              </p:cNvPr>
              <p:cNvSpPr txBox="1">
                <a:spLocks noChangeArrowheads="1"/>
              </p:cNvSpPr>
              <p:nvPr/>
            </p:nvSpPr>
            <p:spPr bwMode="auto">
              <a:xfrm>
                <a:off x="4240" y="1026"/>
                <a:ext cx="590" cy="237"/>
              </a:xfrm>
              <a:prstGeom prst="rect">
                <a:avLst/>
              </a:prstGeom>
              <a:noFill/>
              <a:ln w="9525">
                <a:noFill/>
                <a:miter lim="800000"/>
                <a:headEnd/>
                <a:tailEnd/>
              </a:ln>
            </p:spPr>
            <p:txBody>
              <a:bodyPr>
                <a:spAutoFit/>
              </a:bodyPr>
              <a:lstStyle/>
              <a:p>
                <a:pPr>
                  <a:spcBef>
                    <a:spcPct val="50000"/>
                  </a:spcBef>
                </a:pPr>
                <a:r>
                  <a:rPr lang="ja-JP" altLang="en-US" sz="1050" dirty="0"/>
                  <a:t>投与後</a:t>
                </a:r>
              </a:p>
            </p:txBody>
          </p:sp>
          <p:sp>
            <p:nvSpPr>
              <p:cNvPr id="53" name="Text Box 37">
                <a:extLst>
                  <a:ext uri="{FF2B5EF4-FFF2-40B4-BE49-F238E27FC236}">
                    <a16:creationId xmlns:a16="http://schemas.microsoft.com/office/drawing/2014/main" id="{162E6A90-152B-8E42-B009-C62547975B81}"/>
                  </a:ext>
                </a:extLst>
              </p:cNvPr>
              <p:cNvSpPr txBox="1">
                <a:spLocks noChangeArrowheads="1"/>
              </p:cNvSpPr>
              <p:nvPr/>
            </p:nvSpPr>
            <p:spPr bwMode="auto">
              <a:xfrm>
                <a:off x="2199" y="1030"/>
                <a:ext cx="590" cy="237"/>
              </a:xfrm>
              <a:prstGeom prst="rect">
                <a:avLst/>
              </a:prstGeom>
              <a:noFill/>
              <a:ln w="9525">
                <a:noFill/>
                <a:miter lim="800000"/>
                <a:headEnd/>
                <a:tailEnd/>
              </a:ln>
            </p:spPr>
            <p:txBody>
              <a:bodyPr>
                <a:spAutoFit/>
              </a:bodyPr>
              <a:lstStyle/>
              <a:p>
                <a:pPr>
                  <a:spcBef>
                    <a:spcPct val="50000"/>
                  </a:spcBef>
                </a:pPr>
                <a:r>
                  <a:rPr lang="ja-JP" altLang="en-US" sz="1050" dirty="0"/>
                  <a:t>投与前</a:t>
                </a:r>
              </a:p>
            </p:txBody>
          </p:sp>
          <p:sp>
            <p:nvSpPr>
              <p:cNvPr id="54" name="Text Box 40">
                <a:extLst>
                  <a:ext uri="{FF2B5EF4-FFF2-40B4-BE49-F238E27FC236}">
                    <a16:creationId xmlns:a16="http://schemas.microsoft.com/office/drawing/2014/main" id="{778AF796-AF49-3741-86FD-0FCFF17DBD9D}"/>
                  </a:ext>
                </a:extLst>
              </p:cNvPr>
              <p:cNvSpPr txBox="1">
                <a:spLocks noChangeArrowheads="1"/>
              </p:cNvSpPr>
              <p:nvPr/>
            </p:nvSpPr>
            <p:spPr bwMode="auto">
              <a:xfrm>
                <a:off x="1202" y="1392"/>
                <a:ext cx="997" cy="237"/>
              </a:xfrm>
              <a:prstGeom prst="rect">
                <a:avLst/>
              </a:prstGeom>
              <a:noFill/>
              <a:ln w="9525">
                <a:noFill/>
                <a:miter lim="800000"/>
                <a:headEnd/>
                <a:tailEnd/>
              </a:ln>
            </p:spPr>
            <p:txBody>
              <a:bodyPr>
                <a:spAutoFit/>
              </a:bodyPr>
              <a:lstStyle/>
              <a:p>
                <a:pPr algn="ctr">
                  <a:spcBef>
                    <a:spcPct val="50000"/>
                  </a:spcBef>
                </a:pPr>
                <a:r>
                  <a:rPr lang="ja-JP" altLang="en-US" sz="1050" dirty="0"/>
                  <a:t>阻害率</a:t>
                </a:r>
                <a:r>
                  <a:rPr lang="en-US" altLang="ja-JP" sz="1050" dirty="0"/>
                  <a:t>(%)</a:t>
                </a:r>
              </a:p>
            </p:txBody>
          </p:sp>
        </p:grpSp>
        <p:grpSp>
          <p:nvGrpSpPr>
            <p:cNvPr id="36" name="図形グループ 81">
              <a:extLst>
                <a:ext uri="{FF2B5EF4-FFF2-40B4-BE49-F238E27FC236}">
                  <a16:creationId xmlns:a16="http://schemas.microsoft.com/office/drawing/2014/main" id="{8169A2FB-AAAB-8E40-8C62-D0D4F065B303}"/>
                </a:ext>
              </a:extLst>
            </p:cNvPr>
            <p:cNvGrpSpPr/>
            <p:nvPr/>
          </p:nvGrpSpPr>
          <p:grpSpPr>
            <a:xfrm>
              <a:off x="1420593" y="2918112"/>
              <a:ext cx="51461" cy="325230"/>
              <a:chOff x="9596015" y="2715622"/>
              <a:chExt cx="51461" cy="325230"/>
            </a:xfrm>
          </p:grpSpPr>
          <p:sp>
            <p:nvSpPr>
              <p:cNvPr id="41" name="正方形/長方形 40">
                <a:extLst>
                  <a:ext uri="{FF2B5EF4-FFF2-40B4-BE49-F238E27FC236}">
                    <a16:creationId xmlns:a16="http://schemas.microsoft.com/office/drawing/2014/main" id="{2353FEBE-B613-8A4A-8C6A-AA24E49087C5}"/>
                  </a:ext>
                </a:extLst>
              </p:cNvPr>
              <p:cNvSpPr/>
              <p:nvPr/>
            </p:nvSpPr>
            <p:spPr>
              <a:xfrm>
                <a:off x="9596015" y="2751876"/>
                <a:ext cx="48180" cy="2709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42" name="直線コネクタ 41">
                <a:extLst>
                  <a:ext uri="{FF2B5EF4-FFF2-40B4-BE49-F238E27FC236}">
                    <a16:creationId xmlns:a16="http://schemas.microsoft.com/office/drawing/2014/main" id="{F3F937F8-9EEA-2A46-BDCC-97CFF247E295}"/>
                  </a:ext>
                </a:extLst>
              </p:cNvPr>
              <p:cNvCxnSpPr/>
              <p:nvPr/>
            </p:nvCxnSpPr>
            <p:spPr>
              <a:xfrm>
                <a:off x="9596015" y="2716685"/>
                <a:ext cx="0" cy="32416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直線コネクタ 42">
                <a:extLst>
                  <a:ext uri="{FF2B5EF4-FFF2-40B4-BE49-F238E27FC236}">
                    <a16:creationId xmlns:a16="http://schemas.microsoft.com/office/drawing/2014/main" id="{A51B12E6-09F5-E743-85F4-BEED528D4184}"/>
                  </a:ext>
                </a:extLst>
              </p:cNvPr>
              <p:cNvCxnSpPr/>
              <p:nvPr/>
            </p:nvCxnSpPr>
            <p:spPr>
              <a:xfrm>
                <a:off x="9647476" y="2715622"/>
                <a:ext cx="0" cy="32416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7" name="図形グループ 82">
              <a:extLst>
                <a:ext uri="{FF2B5EF4-FFF2-40B4-BE49-F238E27FC236}">
                  <a16:creationId xmlns:a16="http://schemas.microsoft.com/office/drawing/2014/main" id="{E01E7D1D-FD05-2A47-90AE-4DEBFB0B6A86}"/>
                </a:ext>
              </a:extLst>
            </p:cNvPr>
            <p:cNvGrpSpPr/>
            <p:nvPr/>
          </p:nvGrpSpPr>
          <p:grpSpPr>
            <a:xfrm>
              <a:off x="1434245" y="4717305"/>
              <a:ext cx="51461" cy="325230"/>
              <a:chOff x="9596015" y="2715622"/>
              <a:chExt cx="51461" cy="325230"/>
            </a:xfrm>
          </p:grpSpPr>
          <p:sp>
            <p:nvSpPr>
              <p:cNvPr id="38" name="正方形/長方形 37">
                <a:extLst>
                  <a:ext uri="{FF2B5EF4-FFF2-40B4-BE49-F238E27FC236}">
                    <a16:creationId xmlns:a16="http://schemas.microsoft.com/office/drawing/2014/main" id="{6EA3D60B-301C-124A-905D-D0142D66AE5B}"/>
                  </a:ext>
                </a:extLst>
              </p:cNvPr>
              <p:cNvSpPr/>
              <p:nvPr/>
            </p:nvSpPr>
            <p:spPr>
              <a:xfrm>
                <a:off x="9596015" y="2751876"/>
                <a:ext cx="48180" cy="2709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39" name="直線コネクタ 38">
                <a:extLst>
                  <a:ext uri="{FF2B5EF4-FFF2-40B4-BE49-F238E27FC236}">
                    <a16:creationId xmlns:a16="http://schemas.microsoft.com/office/drawing/2014/main" id="{99478FD5-598A-BA49-ABBB-DA8EFEB21A75}"/>
                  </a:ext>
                </a:extLst>
              </p:cNvPr>
              <p:cNvCxnSpPr/>
              <p:nvPr/>
            </p:nvCxnSpPr>
            <p:spPr>
              <a:xfrm>
                <a:off x="9596015" y="2716685"/>
                <a:ext cx="0" cy="32416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直線コネクタ 39">
                <a:extLst>
                  <a:ext uri="{FF2B5EF4-FFF2-40B4-BE49-F238E27FC236}">
                    <a16:creationId xmlns:a16="http://schemas.microsoft.com/office/drawing/2014/main" id="{FFC53A1B-C38D-1540-A9FF-509167A32475}"/>
                  </a:ext>
                </a:extLst>
              </p:cNvPr>
              <p:cNvCxnSpPr/>
              <p:nvPr/>
            </p:nvCxnSpPr>
            <p:spPr>
              <a:xfrm>
                <a:off x="9647476" y="2715622"/>
                <a:ext cx="0" cy="32416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82" name="テキスト ボックス 2">
            <a:extLst>
              <a:ext uri="{FF2B5EF4-FFF2-40B4-BE49-F238E27FC236}">
                <a16:creationId xmlns:a16="http://schemas.microsoft.com/office/drawing/2014/main" id="{9F2F9805-55AA-B54D-B899-68D2D8E6A87D}"/>
              </a:ext>
            </a:extLst>
          </p:cNvPr>
          <p:cNvSpPr txBox="1"/>
          <p:nvPr/>
        </p:nvSpPr>
        <p:spPr>
          <a:xfrm>
            <a:off x="427275" y="1300909"/>
            <a:ext cx="8289449" cy="369332"/>
          </a:xfrm>
          <a:prstGeom prst="rect">
            <a:avLst/>
          </a:prstGeom>
          <a:noFill/>
        </p:spPr>
        <p:txBody>
          <a:bodyPr wrap="none" rtlCol="0">
            <a:spAutoFit/>
          </a:bodyPr>
          <a:lstStyle/>
          <a:p>
            <a:r>
              <a:rPr kumimoji="1" lang="ja-JP" altLang="en-US" dirty="0"/>
              <a:t>放射性ヨウ素にばく</a:t>
            </a:r>
            <a:r>
              <a:rPr kumimoji="1" lang="ja-JP" altLang="en-US" err="1"/>
              <a:t>露</a:t>
            </a:r>
            <a:r>
              <a:rPr kumimoji="1" lang="ja-JP" altLang="en-US"/>
              <a:t>される</a:t>
            </a:r>
            <a:r>
              <a:rPr kumimoji="1" lang="en-US" altLang="ja-JP" dirty="0"/>
              <a:t>24</a:t>
            </a:r>
            <a:r>
              <a:rPr kumimoji="1" lang="ja-JP" altLang="en-US" dirty="0"/>
              <a:t>時間前からばく露後</a:t>
            </a:r>
            <a:r>
              <a:rPr kumimoji="1" lang="ja-JP" altLang="en-US"/>
              <a:t>２時間までの</a:t>
            </a:r>
            <a:r>
              <a:rPr kumimoji="1" lang="ja-JP" altLang="en-US" dirty="0"/>
              <a:t>服用</a:t>
            </a:r>
            <a:r>
              <a:rPr kumimoji="1" lang="ja-JP" altLang="en-US"/>
              <a:t>が効果的</a:t>
            </a:r>
            <a:endParaRPr kumimoji="1" lang="ja-JP" altLang="en-US" strike="sngStrike" dirty="0"/>
          </a:p>
        </p:txBody>
      </p:sp>
      <p:sp>
        <p:nvSpPr>
          <p:cNvPr id="83" name="スライド番号プレースホルダー 82">
            <a:extLst>
              <a:ext uri="{FF2B5EF4-FFF2-40B4-BE49-F238E27FC236}">
                <a16:creationId xmlns:a16="http://schemas.microsoft.com/office/drawing/2014/main" id="{1DDF3EA1-087F-4D47-87C3-5556D5C8ECC8}"/>
              </a:ext>
            </a:extLst>
          </p:cNvPr>
          <p:cNvSpPr>
            <a:spLocks noGrp="1"/>
          </p:cNvSpPr>
          <p:nvPr>
            <p:ph type="sldNum" sz="quarter" idx="12"/>
          </p:nvPr>
        </p:nvSpPr>
        <p:spPr/>
        <p:txBody>
          <a:bodyPr/>
          <a:lstStyle/>
          <a:p>
            <a:fld id="{58DD1769-DAE9-6C4E-82F4-B62273FFA290}" type="slidenum">
              <a:rPr kumimoji="1" lang="ja-JP" altLang="en-US" smtClean="0"/>
              <a:t>13</a:t>
            </a:fld>
            <a:endParaRPr kumimoji="1" lang="ja-JP" altLang="en-US"/>
          </a:p>
        </p:txBody>
      </p:sp>
    </p:spTree>
    <p:extLst>
      <p:ext uri="{BB962C8B-B14F-4D97-AF65-F5344CB8AC3E}">
        <p14:creationId xmlns:p14="http://schemas.microsoft.com/office/powerpoint/2010/main" val="3409389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DDDADA-BD4E-4A40-A2D1-D73E8B1A5B1B}"/>
              </a:ext>
            </a:extLst>
          </p:cNvPr>
          <p:cNvSpPr>
            <a:spLocks noGrp="1"/>
          </p:cNvSpPr>
          <p:nvPr>
            <p:ph type="title"/>
          </p:nvPr>
        </p:nvSpPr>
        <p:spPr/>
        <p:txBody>
          <a:bodyPr/>
          <a:lstStyle/>
          <a:p>
            <a:r>
              <a:rPr lang="ja-JP" altLang="en-US"/>
              <a:t>安定ヨウ素剤の効果</a:t>
            </a:r>
            <a:endParaRPr kumimoji="1" lang="ja-JP" altLang="en-US"/>
          </a:p>
        </p:txBody>
      </p:sp>
      <p:sp>
        <p:nvSpPr>
          <p:cNvPr id="3" name="スライド番号プレースホルダー 2">
            <a:extLst>
              <a:ext uri="{FF2B5EF4-FFF2-40B4-BE49-F238E27FC236}">
                <a16:creationId xmlns:a16="http://schemas.microsoft.com/office/drawing/2014/main" id="{D0773C85-1ECD-554B-B2A5-C0DAC4524F33}"/>
              </a:ext>
            </a:extLst>
          </p:cNvPr>
          <p:cNvSpPr>
            <a:spLocks noGrp="1"/>
          </p:cNvSpPr>
          <p:nvPr>
            <p:ph type="sldNum" sz="quarter" idx="12"/>
          </p:nvPr>
        </p:nvSpPr>
        <p:spPr/>
        <p:txBody>
          <a:bodyPr/>
          <a:lstStyle/>
          <a:p>
            <a:fld id="{58DD1769-DAE9-6C4E-82F4-B62273FFA290}" type="slidenum">
              <a:rPr kumimoji="1" lang="ja-JP" altLang="en-US" smtClean="0"/>
              <a:t>14</a:t>
            </a:fld>
            <a:endParaRPr kumimoji="1" lang="ja-JP" altLang="en-US"/>
          </a:p>
        </p:txBody>
      </p:sp>
      <p:pic>
        <p:nvPicPr>
          <p:cNvPr id="4" name="Picture 7" descr="Cover">
            <a:extLst>
              <a:ext uri="{FF2B5EF4-FFF2-40B4-BE49-F238E27FC236}">
                <a16:creationId xmlns:a16="http://schemas.microsoft.com/office/drawing/2014/main" id="{2FDD6968-153B-014E-A737-F7B32C9C273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2072" y="1139825"/>
            <a:ext cx="3454400" cy="57118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 name="Picture 7" descr="Cover">
            <a:extLst>
              <a:ext uri="{FF2B5EF4-FFF2-40B4-BE49-F238E27FC236}">
                <a16:creationId xmlns:a16="http://schemas.microsoft.com/office/drawing/2014/main" id="{BC78F782-147D-DE43-BCF8-D8735F10830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92553" y="1139825"/>
            <a:ext cx="3689350" cy="54514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cxnSp>
        <p:nvCxnSpPr>
          <p:cNvPr id="7" name="直線矢印コネクタ 6">
            <a:extLst>
              <a:ext uri="{FF2B5EF4-FFF2-40B4-BE49-F238E27FC236}">
                <a16:creationId xmlns:a16="http://schemas.microsoft.com/office/drawing/2014/main" id="{BA82F763-AD71-644A-8696-64302F3D370D}"/>
              </a:ext>
            </a:extLst>
          </p:cNvPr>
          <p:cNvCxnSpPr/>
          <p:nvPr/>
        </p:nvCxnSpPr>
        <p:spPr>
          <a:xfrm>
            <a:off x="3052689" y="1603717"/>
            <a:ext cx="0" cy="9988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ECAD93A1-D68C-ED4D-8A49-FA2480233B8E}"/>
              </a:ext>
            </a:extLst>
          </p:cNvPr>
          <p:cNvSpPr txBox="1"/>
          <p:nvPr/>
        </p:nvSpPr>
        <p:spPr>
          <a:xfrm>
            <a:off x="3022185" y="2233191"/>
            <a:ext cx="2031325" cy="276999"/>
          </a:xfrm>
          <a:prstGeom prst="rect">
            <a:avLst/>
          </a:prstGeom>
          <a:noFill/>
        </p:spPr>
        <p:txBody>
          <a:bodyPr wrap="none" rtlCol="0">
            <a:spAutoFit/>
          </a:bodyPr>
          <a:lstStyle/>
          <a:p>
            <a:r>
              <a:rPr kumimoji="1" lang="ja-JP" altLang="en-US" sz="1200">
                <a:solidFill>
                  <a:srgbClr val="FF0000"/>
                </a:solidFill>
              </a:rPr>
              <a:t>甲状腺への取り込みを阻害</a:t>
            </a:r>
          </a:p>
        </p:txBody>
      </p:sp>
      <p:cxnSp>
        <p:nvCxnSpPr>
          <p:cNvPr id="9" name="直線矢印コネクタ 8">
            <a:extLst>
              <a:ext uri="{FF2B5EF4-FFF2-40B4-BE49-F238E27FC236}">
                <a16:creationId xmlns:a16="http://schemas.microsoft.com/office/drawing/2014/main" id="{0A03346C-899B-EA47-9132-2F7FA5E74898}"/>
              </a:ext>
            </a:extLst>
          </p:cNvPr>
          <p:cNvCxnSpPr>
            <a:cxnSpLocks/>
          </p:cNvCxnSpPr>
          <p:nvPr/>
        </p:nvCxnSpPr>
        <p:spPr>
          <a:xfrm>
            <a:off x="3052689" y="3319975"/>
            <a:ext cx="0" cy="3657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3546C697-3DFC-3942-B768-42719A5EED97}"/>
              </a:ext>
            </a:extLst>
          </p:cNvPr>
          <p:cNvCxnSpPr>
            <a:cxnSpLocks/>
          </p:cNvCxnSpPr>
          <p:nvPr/>
        </p:nvCxnSpPr>
        <p:spPr>
          <a:xfrm>
            <a:off x="3052689" y="5019821"/>
            <a:ext cx="0" cy="1430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8AFB9E6A-0EAE-B14D-9497-A733D356C43F}"/>
              </a:ext>
            </a:extLst>
          </p:cNvPr>
          <p:cNvCxnSpPr>
            <a:cxnSpLocks/>
          </p:cNvCxnSpPr>
          <p:nvPr/>
        </p:nvCxnSpPr>
        <p:spPr>
          <a:xfrm>
            <a:off x="7397261" y="1575581"/>
            <a:ext cx="0" cy="8603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D7462C35-22B8-9A4C-89BC-9C7BB3AF9D03}"/>
              </a:ext>
            </a:extLst>
          </p:cNvPr>
          <p:cNvCxnSpPr>
            <a:cxnSpLocks/>
          </p:cNvCxnSpPr>
          <p:nvPr/>
        </p:nvCxnSpPr>
        <p:spPr>
          <a:xfrm>
            <a:off x="7397261" y="3227642"/>
            <a:ext cx="0" cy="4580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D727CEE3-CECE-8444-B72C-8E565C1B605B}"/>
              </a:ext>
            </a:extLst>
          </p:cNvPr>
          <p:cNvCxnSpPr>
            <a:cxnSpLocks/>
          </p:cNvCxnSpPr>
          <p:nvPr/>
        </p:nvCxnSpPr>
        <p:spPr>
          <a:xfrm>
            <a:off x="7355057" y="4843082"/>
            <a:ext cx="0" cy="1626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842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F0C852-D6C2-E24F-8877-A83A3555FE3A}"/>
              </a:ext>
            </a:extLst>
          </p:cNvPr>
          <p:cNvSpPr>
            <a:spLocks noGrp="1"/>
          </p:cNvSpPr>
          <p:nvPr>
            <p:ph type="title"/>
          </p:nvPr>
        </p:nvSpPr>
        <p:spPr/>
        <p:txBody>
          <a:bodyPr/>
          <a:lstStyle/>
          <a:p>
            <a:r>
              <a:rPr kumimoji="1" lang="ja-JP" altLang="en-US"/>
              <a:t>服用対象者</a:t>
            </a:r>
          </a:p>
        </p:txBody>
      </p:sp>
      <p:sp>
        <p:nvSpPr>
          <p:cNvPr id="3" name="コンテンツ プレースホルダー 10">
            <a:extLst>
              <a:ext uri="{FF2B5EF4-FFF2-40B4-BE49-F238E27FC236}">
                <a16:creationId xmlns:a16="http://schemas.microsoft.com/office/drawing/2014/main" id="{C1C75428-F0E1-1346-A6C9-8FC6ECF7343E}"/>
              </a:ext>
            </a:extLst>
          </p:cNvPr>
          <p:cNvSpPr txBox="1">
            <a:spLocks/>
          </p:cNvSpPr>
          <p:nvPr/>
        </p:nvSpPr>
        <p:spPr>
          <a:xfrm>
            <a:off x="628650" y="1272209"/>
            <a:ext cx="7886700" cy="5449267"/>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2400" dirty="0"/>
              <a:t>服用を優先すべき対象者</a:t>
            </a:r>
            <a:endParaRPr lang="en-US" altLang="ja-JP" sz="2400" dirty="0"/>
          </a:p>
          <a:p>
            <a:pPr lvl="1"/>
            <a:r>
              <a:rPr lang="ja-JP" altLang="en-US" sz="2000" dirty="0"/>
              <a:t>未成年者（乳幼児を含む）</a:t>
            </a:r>
            <a:endParaRPr lang="en-US" altLang="ja-JP" sz="2000" dirty="0"/>
          </a:p>
          <a:p>
            <a:pPr lvl="1"/>
            <a:r>
              <a:rPr lang="ja-JP" altLang="en-US" sz="2000" dirty="0"/>
              <a:t>授乳婦および妊婦</a:t>
            </a:r>
            <a:endParaRPr lang="en-US" altLang="ja-JP" sz="2000" dirty="0"/>
          </a:p>
          <a:p>
            <a:pPr lvl="2"/>
            <a:r>
              <a:rPr lang="ja-JP" altLang="en-US" sz="1600" dirty="0"/>
              <a:t>母体が摂取したヨウ素の最大</a:t>
            </a:r>
            <a:r>
              <a:rPr lang="en-US" altLang="ja-JP" sz="1600" dirty="0"/>
              <a:t>1/4</a:t>
            </a:r>
            <a:r>
              <a:rPr lang="ja-JP" altLang="en-US" sz="1600" dirty="0"/>
              <a:t>程度が母乳に移行</a:t>
            </a:r>
            <a:endParaRPr lang="en-US" altLang="ja-JP" sz="1600" dirty="0"/>
          </a:p>
          <a:p>
            <a:pPr lvl="2"/>
            <a:r>
              <a:rPr lang="ja-JP" altLang="en-US" sz="1600" dirty="0"/>
              <a:t>母体が放射性ヨウ素にばく</a:t>
            </a:r>
            <a:r>
              <a:rPr lang="ja-JP" altLang="en-US" sz="1600" dirty="0" err="1"/>
              <a:t>露された</a:t>
            </a:r>
            <a:r>
              <a:rPr lang="ja-JP" altLang="en-US" sz="1600" dirty="0"/>
              <a:t>場合には、</a:t>
            </a:r>
            <a:r>
              <a:rPr lang="ja-JP" altLang="en-US" sz="1600" b="1" dirty="0"/>
              <a:t>母乳栄養を一時的に中断</a:t>
            </a:r>
            <a:r>
              <a:rPr lang="ja-JP" altLang="en-US" sz="1600" dirty="0"/>
              <a:t>し、乳児に安定ヨウ素剤を服用させる</a:t>
            </a:r>
            <a:endParaRPr lang="en-US" altLang="ja-JP" sz="1600" dirty="0"/>
          </a:p>
          <a:p>
            <a:pPr lvl="2"/>
            <a:r>
              <a:rPr lang="ja-JP" altLang="en-US" sz="1600" dirty="0"/>
              <a:t>安全性が確認されたミルクを確保できない間は、母乳栄養を継続する</a:t>
            </a:r>
            <a:endParaRPr lang="en-US" altLang="ja-JP" sz="1600" dirty="0"/>
          </a:p>
          <a:p>
            <a:pPr lvl="2"/>
            <a:r>
              <a:rPr lang="ja-JP" altLang="en-US" sz="1600" dirty="0"/>
              <a:t>母体が定められた安定ヨウ素剤を単回服用した場合、母乳栄養は継続し、乳児も定められた容量の安定ヨウ素剤を服用する</a:t>
            </a:r>
            <a:endParaRPr lang="en-US" altLang="ja-JP" sz="1600" dirty="0"/>
          </a:p>
          <a:p>
            <a:pPr lvl="2"/>
            <a:r>
              <a:rPr lang="ja-JP" altLang="en-US" sz="1600" b="1" dirty="0"/>
              <a:t>新生児</a:t>
            </a:r>
            <a:r>
              <a:rPr lang="ja-JP" altLang="en-US" sz="1600" dirty="0"/>
              <a:t>が安定ヨウ素剤を服用した場合には、甲状腺機能低下症に関する経過観察を行う</a:t>
            </a:r>
            <a:endParaRPr lang="en-US" altLang="ja-JP" sz="1600" dirty="0"/>
          </a:p>
          <a:p>
            <a:pPr lvl="2"/>
            <a:endParaRPr lang="ja-JP" altLang="en-US" sz="1600" dirty="0"/>
          </a:p>
          <a:p>
            <a:r>
              <a:rPr lang="en-US" altLang="ja-JP" sz="2400" dirty="0"/>
              <a:t>40</a:t>
            </a:r>
            <a:r>
              <a:rPr lang="ja-JP" altLang="en-US" sz="2400" dirty="0"/>
              <a:t>歳以上の者への効果</a:t>
            </a:r>
            <a:endParaRPr lang="en-US" altLang="ja-JP" sz="2400" dirty="0"/>
          </a:p>
          <a:p>
            <a:pPr lvl="1"/>
            <a:r>
              <a:rPr lang="en-US" altLang="ja-JP" sz="2000" dirty="0"/>
              <a:t>40</a:t>
            </a:r>
            <a:r>
              <a:rPr lang="ja-JP" altLang="en-US" sz="2000" dirty="0"/>
              <a:t>歳以上の者は安定ヨウ素剤を服用する必要性は低い</a:t>
            </a:r>
            <a:endParaRPr lang="en-US" altLang="ja-JP" sz="2000" dirty="0"/>
          </a:p>
          <a:p>
            <a:pPr lvl="1"/>
            <a:r>
              <a:rPr lang="en-US" altLang="ja-JP" sz="2000" dirty="0"/>
              <a:t>40</a:t>
            </a:r>
            <a:r>
              <a:rPr lang="ja-JP" altLang="en-US" sz="2000" dirty="0"/>
              <a:t>歳以上であっても妊婦及び授乳婦は安定ヨウ素剤の服用を優先すべき対象者</a:t>
            </a:r>
            <a:endParaRPr lang="en-US" altLang="ja-JP" sz="2000" dirty="0"/>
          </a:p>
        </p:txBody>
      </p:sp>
      <p:sp>
        <p:nvSpPr>
          <p:cNvPr id="5" name="スライド番号プレースホルダー 4">
            <a:extLst>
              <a:ext uri="{FF2B5EF4-FFF2-40B4-BE49-F238E27FC236}">
                <a16:creationId xmlns:a16="http://schemas.microsoft.com/office/drawing/2014/main" id="{7B1E0D4F-7B92-C24A-B8F4-1F5D00BDBDD6}"/>
              </a:ext>
            </a:extLst>
          </p:cNvPr>
          <p:cNvSpPr>
            <a:spLocks noGrp="1"/>
          </p:cNvSpPr>
          <p:nvPr>
            <p:ph type="sldNum" sz="quarter" idx="12"/>
          </p:nvPr>
        </p:nvSpPr>
        <p:spPr/>
        <p:txBody>
          <a:bodyPr/>
          <a:lstStyle/>
          <a:p>
            <a:fld id="{58DD1769-DAE9-6C4E-82F4-B62273FFA290}" type="slidenum">
              <a:rPr kumimoji="1" lang="ja-JP" altLang="en-US" smtClean="0"/>
              <a:t>15</a:t>
            </a:fld>
            <a:endParaRPr kumimoji="1" lang="ja-JP" altLang="en-US"/>
          </a:p>
        </p:txBody>
      </p:sp>
    </p:spTree>
    <p:extLst>
      <p:ext uri="{BB962C8B-B14F-4D97-AF65-F5344CB8AC3E}">
        <p14:creationId xmlns:p14="http://schemas.microsoft.com/office/powerpoint/2010/main" val="4213198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31A652-B0E2-B04C-8B61-AE22BE4788F6}"/>
              </a:ext>
            </a:extLst>
          </p:cNvPr>
          <p:cNvSpPr>
            <a:spLocks noGrp="1"/>
          </p:cNvSpPr>
          <p:nvPr>
            <p:ph type="title"/>
          </p:nvPr>
        </p:nvSpPr>
        <p:spPr/>
        <p:txBody>
          <a:bodyPr/>
          <a:lstStyle/>
          <a:p>
            <a:r>
              <a:rPr lang="ja-JP" altLang="en-US" dirty="0"/>
              <a:t>服用回数、服用量</a:t>
            </a:r>
            <a:endParaRPr kumimoji="1" lang="ja-JP" altLang="en-US" dirty="0"/>
          </a:p>
        </p:txBody>
      </p:sp>
      <p:sp>
        <p:nvSpPr>
          <p:cNvPr id="3" name="コンテンツ プレースホルダー 4">
            <a:extLst>
              <a:ext uri="{FF2B5EF4-FFF2-40B4-BE49-F238E27FC236}">
                <a16:creationId xmlns:a16="http://schemas.microsoft.com/office/drawing/2014/main" id="{E4473276-A7B9-0F4B-9678-026AAED12F8E}"/>
              </a:ext>
            </a:extLst>
          </p:cNvPr>
          <p:cNvSpPr txBox="1">
            <a:spLocks/>
          </p:cNvSpPr>
          <p:nvPr/>
        </p:nvSpPr>
        <p:spPr>
          <a:xfrm>
            <a:off x="3166083" y="1126748"/>
            <a:ext cx="5664018" cy="2808288"/>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1800" dirty="0"/>
              <a:t>服用回数</a:t>
            </a:r>
            <a:endParaRPr lang="en-US" altLang="ja-JP" sz="1800" dirty="0"/>
          </a:p>
          <a:p>
            <a:pPr lvl="1"/>
            <a:r>
              <a:rPr lang="ja-JP" altLang="en-US" dirty="0"/>
              <a:t>原則１回</a:t>
            </a:r>
            <a:endParaRPr lang="en-US" altLang="ja-JP" dirty="0"/>
          </a:p>
          <a:p>
            <a:pPr lvl="1"/>
            <a:r>
              <a:rPr lang="ja-JP" altLang="en-US" dirty="0"/>
              <a:t>連続服用をしなくてよいように、避難等の防護措置を講じることが前提</a:t>
            </a:r>
            <a:endParaRPr lang="en-US" altLang="ja-JP" dirty="0"/>
          </a:p>
          <a:p>
            <a:pPr lvl="1"/>
            <a:r>
              <a:rPr lang="ja-JP" altLang="en-US" dirty="0"/>
              <a:t>ただし、放射性ヨウ素による内部被ばくの可能性が</a:t>
            </a:r>
            <a:r>
              <a:rPr lang="en-US" altLang="ja-JP" dirty="0"/>
              <a:t>24</a:t>
            </a:r>
            <a:r>
              <a:rPr lang="ja-JP" altLang="en-US" dirty="0"/>
              <a:t>時間以上継続し、再度の服用がやむを得ない場合は、原子力規制委員会が服用の必要性を判断し、国又は地方公共団体の指示があった場合のみ、</a:t>
            </a:r>
            <a:r>
              <a:rPr lang="en-US" altLang="ja-JP" dirty="0"/>
              <a:t>24</a:t>
            </a:r>
            <a:r>
              <a:rPr lang="ja-JP" altLang="en-US" dirty="0"/>
              <a:t>時間の間隔をあけて服用</a:t>
            </a:r>
            <a:endParaRPr lang="en-US" altLang="ja-JP" dirty="0"/>
          </a:p>
          <a:p>
            <a:r>
              <a:rPr lang="ja-JP" altLang="en-US" sz="1800" dirty="0"/>
              <a:t>服用方法</a:t>
            </a:r>
            <a:endParaRPr lang="en-US" altLang="ja-JP" sz="1800" dirty="0"/>
          </a:p>
          <a:p>
            <a:pPr lvl="1"/>
            <a:r>
              <a:rPr lang="ja-JP" altLang="en-US" dirty="0"/>
              <a:t>経口摂取</a:t>
            </a:r>
            <a:endParaRPr lang="en-US" altLang="ja-JP" dirty="0"/>
          </a:p>
        </p:txBody>
      </p:sp>
      <p:pic>
        <p:nvPicPr>
          <p:cNvPr id="4" name="Picture 2" descr="KI 020_edited-1">
            <a:extLst>
              <a:ext uri="{FF2B5EF4-FFF2-40B4-BE49-F238E27FC236}">
                <a16:creationId xmlns:a16="http://schemas.microsoft.com/office/drawing/2014/main" id="{27159513-ED4E-AB4E-9339-F7DD3E47EBD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100"/>
          <a:stretch/>
        </p:blipFill>
        <p:spPr>
          <a:xfrm>
            <a:off x="628650" y="1139792"/>
            <a:ext cx="1396416" cy="1017428"/>
          </a:xfrm>
          <a:prstGeom prst="rect">
            <a:avLst/>
          </a:prstGeom>
        </p:spPr>
      </p:pic>
      <p:sp>
        <p:nvSpPr>
          <p:cNvPr id="5" name="Text Box 3">
            <a:extLst>
              <a:ext uri="{FF2B5EF4-FFF2-40B4-BE49-F238E27FC236}">
                <a16:creationId xmlns:a16="http://schemas.microsoft.com/office/drawing/2014/main" id="{37540015-A152-5249-A764-2A8330FBE8B6}"/>
              </a:ext>
            </a:extLst>
          </p:cNvPr>
          <p:cNvSpPr txBox="1">
            <a:spLocks noChangeArrowheads="1"/>
          </p:cNvSpPr>
          <p:nvPr/>
        </p:nvSpPr>
        <p:spPr bwMode="auto">
          <a:xfrm>
            <a:off x="565776" y="2153039"/>
            <a:ext cx="2155493" cy="276999"/>
          </a:xfrm>
          <a:prstGeom prst="rect">
            <a:avLst/>
          </a:prstGeom>
          <a:noFill/>
          <a:ln w="9525">
            <a:noFill/>
            <a:miter lim="800000"/>
            <a:headEnd/>
            <a:tailEnd/>
          </a:ln>
        </p:spPr>
        <p:txBody>
          <a:bodyPr wrap="square">
            <a:spAutoFit/>
          </a:bodyPr>
          <a:lstStyle/>
          <a:p>
            <a:pPr>
              <a:spcBef>
                <a:spcPct val="50000"/>
              </a:spcBef>
            </a:pPr>
            <a:r>
              <a:rPr lang="ja-JP" altLang="en-US" sz="1200" dirty="0">
                <a:latin typeface="+mn-ea"/>
              </a:rPr>
              <a:t>ヨウ化カリウム丸</a:t>
            </a:r>
            <a:r>
              <a:rPr lang="en-US" altLang="ja-JP" sz="1200" dirty="0">
                <a:latin typeface="+mn-ea"/>
              </a:rPr>
              <a:t> (50mg)</a:t>
            </a:r>
          </a:p>
        </p:txBody>
      </p:sp>
      <p:graphicFrame>
        <p:nvGraphicFramePr>
          <p:cNvPr id="7" name="表 6">
            <a:extLst>
              <a:ext uri="{FF2B5EF4-FFF2-40B4-BE49-F238E27FC236}">
                <a16:creationId xmlns:a16="http://schemas.microsoft.com/office/drawing/2014/main" id="{4AC11902-30DF-A843-91E0-16A6F4D026FC}"/>
              </a:ext>
            </a:extLst>
          </p:cNvPr>
          <p:cNvGraphicFramePr>
            <a:graphicFrameLocks noGrp="1"/>
          </p:cNvGraphicFramePr>
          <p:nvPr>
            <p:extLst>
              <p:ext uri="{D42A27DB-BD31-4B8C-83A1-F6EECF244321}">
                <p14:modId xmlns:p14="http://schemas.microsoft.com/office/powerpoint/2010/main" val="284471839"/>
              </p:ext>
            </p:extLst>
          </p:nvPr>
        </p:nvGraphicFramePr>
        <p:xfrm>
          <a:off x="967408" y="4202479"/>
          <a:ext cx="7209183" cy="2369820"/>
        </p:xfrm>
        <a:graphic>
          <a:graphicData uri="http://schemas.openxmlformats.org/drawingml/2006/table">
            <a:tbl>
              <a:tblPr firstRow="1" bandRow="1">
                <a:tableStyleId>{BC89EF96-8CEA-46FF-86C4-4CE0E7609802}</a:tableStyleId>
              </a:tblPr>
              <a:tblGrid>
                <a:gridCol w="2252870">
                  <a:extLst>
                    <a:ext uri="{9D8B030D-6E8A-4147-A177-3AD203B41FA5}">
                      <a16:colId xmlns:a16="http://schemas.microsoft.com/office/drawing/2014/main" val="20000"/>
                    </a:ext>
                  </a:extLst>
                </a:gridCol>
                <a:gridCol w="1232452">
                  <a:extLst>
                    <a:ext uri="{9D8B030D-6E8A-4147-A177-3AD203B41FA5}">
                      <a16:colId xmlns:a16="http://schemas.microsoft.com/office/drawing/2014/main" val="20001"/>
                    </a:ext>
                  </a:extLst>
                </a:gridCol>
                <a:gridCol w="3723861">
                  <a:extLst>
                    <a:ext uri="{9D8B030D-6E8A-4147-A177-3AD203B41FA5}">
                      <a16:colId xmlns:a16="http://schemas.microsoft.com/office/drawing/2014/main" val="20002"/>
                    </a:ext>
                  </a:extLst>
                </a:gridCol>
              </a:tblGrid>
              <a:tr h="0">
                <a:tc>
                  <a:txBody>
                    <a:bodyPr/>
                    <a:lstStyle/>
                    <a:p>
                      <a:pPr algn="ctr"/>
                      <a:r>
                        <a:rPr kumimoji="1" lang="ja-JP" altLang="en-US" dirty="0"/>
                        <a:t>対象者</a:t>
                      </a:r>
                      <a:endParaRPr kumimoji="1" lang="ja-JP" altLang="en-US" dirty="0">
                        <a:solidFill>
                          <a:schemeClr val="bg1"/>
                        </a:solidFill>
                      </a:endParaRPr>
                    </a:p>
                  </a:txBody>
                  <a:tcPr/>
                </a:tc>
                <a:tc>
                  <a:txBody>
                    <a:bodyPr/>
                    <a:lstStyle/>
                    <a:p>
                      <a:pPr algn="ctr"/>
                      <a:r>
                        <a:rPr kumimoji="1" lang="ja-JP" altLang="en-US" dirty="0"/>
                        <a:t>ヨウ素量</a:t>
                      </a:r>
                      <a:endParaRPr kumimoji="1" lang="ja-JP" altLang="en-US" dirty="0">
                        <a:solidFill>
                          <a:schemeClr val="bg1"/>
                        </a:solidFill>
                      </a:endParaRPr>
                    </a:p>
                  </a:txBody>
                  <a:tcPr/>
                </a:tc>
                <a:tc>
                  <a:txBody>
                    <a:bodyPr/>
                    <a:lstStyle/>
                    <a:p>
                      <a:pPr algn="ctr"/>
                      <a:r>
                        <a:rPr kumimoji="1" lang="ja-JP" altLang="en-US" dirty="0"/>
                        <a:t>ヨウ化カリウム量</a:t>
                      </a:r>
                      <a:endParaRPr kumimoji="1" lang="ja-JP" altLang="en-US" dirty="0">
                        <a:solidFill>
                          <a:schemeClr val="bg1"/>
                        </a:solidFill>
                      </a:endParaRPr>
                    </a:p>
                  </a:txBody>
                  <a:tcPr/>
                </a:tc>
                <a:extLst>
                  <a:ext uri="{0D108BD9-81ED-4DB2-BD59-A6C34878D82A}">
                    <a16:rowId xmlns:a16="http://schemas.microsoft.com/office/drawing/2014/main" val="10000"/>
                  </a:ext>
                </a:extLst>
              </a:tr>
              <a:tr h="370840">
                <a:tc>
                  <a:txBody>
                    <a:bodyPr/>
                    <a:lstStyle/>
                    <a:p>
                      <a:r>
                        <a:rPr kumimoji="1" lang="ja-JP" altLang="en-US" sz="1400"/>
                        <a:t>生後</a:t>
                      </a:r>
                      <a:r>
                        <a:rPr kumimoji="1" lang="en-US" altLang="ja-JP" sz="1400" dirty="0"/>
                        <a:t>1</a:t>
                      </a:r>
                      <a:r>
                        <a:rPr kumimoji="1" lang="ja-JP" altLang="en-US" sz="1400"/>
                        <a:t>ヶ月未満</a:t>
                      </a:r>
                      <a:endParaRPr kumimoji="1" lang="en-US" altLang="ja-JP" sz="1400" dirty="0"/>
                    </a:p>
                  </a:txBody>
                  <a:tcPr anchor="ctr"/>
                </a:tc>
                <a:tc>
                  <a:txBody>
                    <a:bodyPr/>
                    <a:lstStyle/>
                    <a:p>
                      <a:pPr algn="ctr"/>
                      <a:r>
                        <a:rPr kumimoji="1" lang="en-US" altLang="ja-JP" sz="1400" dirty="0"/>
                        <a:t>12.5 mg</a:t>
                      </a:r>
                      <a:endParaRPr kumimoji="1" lang="ja-JP" altLang="en-US"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t>16.3 mg</a:t>
                      </a:r>
                      <a:r>
                        <a:rPr kumimoji="1" lang="ja-JP" altLang="en-US" sz="1400" dirty="0"/>
                        <a:t>（</a:t>
                      </a:r>
                      <a:r>
                        <a:rPr kumimoji="1" lang="ja-JP" altLang="en-US" sz="1400"/>
                        <a:t>安定ヨウ素剤水薬</a:t>
                      </a:r>
                      <a:r>
                        <a:rPr kumimoji="1" lang="en-US" altLang="ja-JP" sz="1400" dirty="0"/>
                        <a:t>1 ml</a:t>
                      </a:r>
                      <a:r>
                        <a:rPr kumimoji="1" lang="ja-JP" altLang="en-US" sz="1400"/>
                        <a:t>）</a:t>
                      </a:r>
                      <a:endParaRPr kumimoji="1" lang="en-US" altLang="ja-JP" sz="14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t>16.3mg</a:t>
                      </a:r>
                      <a:r>
                        <a:rPr kumimoji="1" lang="ja-JP" altLang="en-US" sz="1400"/>
                        <a:t>ゼリー剤</a:t>
                      </a:r>
                      <a:r>
                        <a:rPr kumimoji="1" lang="en-US" altLang="ja-JP" sz="1400" dirty="0"/>
                        <a:t>1</a:t>
                      </a:r>
                      <a:r>
                        <a:rPr kumimoji="1" lang="ja-JP" altLang="en-US" sz="1400"/>
                        <a:t>包</a:t>
                      </a:r>
                      <a:endParaRPr kumimoji="1" lang="ja-JP" altLang="en-US" sz="1400" dirty="0"/>
                    </a:p>
                  </a:txBody>
                  <a:tcPr/>
                </a:tc>
                <a:extLst>
                  <a:ext uri="{0D108BD9-81ED-4DB2-BD59-A6C34878D82A}">
                    <a16:rowId xmlns:a16="http://schemas.microsoft.com/office/drawing/2014/main" val="10001"/>
                  </a:ext>
                </a:extLst>
              </a:tr>
              <a:tr h="370840">
                <a:tc>
                  <a:txBody>
                    <a:bodyPr/>
                    <a:lstStyle/>
                    <a:p>
                      <a:r>
                        <a:rPr kumimoji="1" lang="ja-JP" altLang="en-US" sz="1400" dirty="0"/>
                        <a:t>生後</a:t>
                      </a:r>
                      <a:r>
                        <a:rPr kumimoji="1" lang="en-US" altLang="ja-JP" sz="1400" dirty="0"/>
                        <a:t>1</a:t>
                      </a:r>
                      <a:r>
                        <a:rPr kumimoji="1" lang="ja-JP" altLang="en-US" sz="1400" dirty="0"/>
                        <a:t>ヶ月以上３歳未満</a:t>
                      </a:r>
                    </a:p>
                  </a:txBody>
                  <a:tcPr anchor="ctr"/>
                </a:tc>
                <a:tc>
                  <a:txBody>
                    <a:bodyPr/>
                    <a:lstStyle/>
                    <a:p>
                      <a:pPr algn="ctr"/>
                      <a:r>
                        <a:rPr kumimoji="1" lang="en-US" altLang="ja-JP" sz="1400" dirty="0"/>
                        <a:t>25 mg</a:t>
                      </a:r>
                      <a:endParaRPr kumimoji="1" lang="ja-JP" altLang="en-US"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t>32.5</a:t>
                      </a:r>
                      <a:r>
                        <a:rPr kumimoji="1" lang="en-US" altLang="ja-JP" sz="1400" baseline="0" dirty="0"/>
                        <a:t> mg</a:t>
                      </a:r>
                      <a:r>
                        <a:rPr kumimoji="1" lang="ja-JP" altLang="en-US" sz="1400" dirty="0"/>
                        <a:t>（</a:t>
                      </a:r>
                      <a:r>
                        <a:rPr kumimoji="1" lang="ja-JP" altLang="en-US" sz="1400"/>
                        <a:t>安定ヨウ素剤水薬</a:t>
                      </a:r>
                      <a:r>
                        <a:rPr kumimoji="1" lang="en-US" altLang="ja-JP" sz="1400" dirty="0"/>
                        <a:t>2 ml</a:t>
                      </a:r>
                      <a:r>
                        <a:rPr kumimoji="1" lang="ja-JP" altLang="en-US" sz="1400"/>
                        <a:t>）</a:t>
                      </a:r>
                      <a:endParaRPr kumimoji="1" lang="en-US" altLang="ja-JP" sz="14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t>32.5mg</a:t>
                      </a:r>
                      <a:r>
                        <a:rPr kumimoji="1" lang="ja-JP" altLang="en-US" sz="1400"/>
                        <a:t>ゼリー剤</a:t>
                      </a:r>
                      <a:r>
                        <a:rPr kumimoji="1" lang="en-US" altLang="ja-JP" sz="1400" dirty="0"/>
                        <a:t>1</a:t>
                      </a:r>
                      <a:r>
                        <a:rPr kumimoji="1" lang="ja-JP" altLang="en-US" sz="1400"/>
                        <a:t>包</a:t>
                      </a:r>
                    </a:p>
                  </a:txBody>
                  <a:tcPr/>
                </a:tc>
                <a:extLst>
                  <a:ext uri="{0D108BD9-81ED-4DB2-BD59-A6C34878D82A}">
                    <a16:rowId xmlns:a16="http://schemas.microsoft.com/office/drawing/2014/main" val="10002"/>
                  </a:ext>
                </a:extLst>
              </a:tr>
              <a:tr h="370840">
                <a:tc>
                  <a:txBody>
                    <a:bodyPr/>
                    <a:lstStyle/>
                    <a:p>
                      <a:r>
                        <a:rPr kumimoji="1" lang="ja-JP" altLang="en-US" sz="1400" dirty="0"/>
                        <a:t>３歳以上</a:t>
                      </a:r>
                      <a:r>
                        <a:rPr kumimoji="1" lang="en-US" altLang="ja-JP" sz="1400" dirty="0"/>
                        <a:t>13</a:t>
                      </a:r>
                      <a:r>
                        <a:rPr kumimoji="1" lang="ja-JP" altLang="en-US" sz="1400" dirty="0"/>
                        <a:t>歳未満</a:t>
                      </a:r>
                    </a:p>
                  </a:txBody>
                  <a:tcPr anchor="ctr"/>
                </a:tc>
                <a:tc>
                  <a:txBody>
                    <a:bodyPr/>
                    <a:lstStyle/>
                    <a:p>
                      <a:pPr algn="ctr"/>
                      <a:r>
                        <a:rPr kumimoji="1" lang="en-US" altLang="ja-JP" sz="1400" dirty="0"/>
                        <a:t>38</a:t>
                      </a:r>
                      <a:r>
                        <a:rPr kumimoji="1" lang="en-US" altLang="ja-JP" sz="1400" baseline="0" dirty="0"/>
                        <a:t> mg</a:t>
                      </a:r>
                      <a:endParaRPr kumimoji="1" lang="ja-JP" altLang="en-US" sz="1400" dirty="0"/>
                    </a:p>
                  </a:txBody>
                  <a:tcPr anchor="ctr"/>
                </a:tc>
                <a:tc>
                  <a:txBody>
                    <a:bodyPr/>
                    <a:lstStyle/>
                    <a:p>
                      <a:r>
                        <a:rPr kumimoji="1" lang="en-US" altLang="ja-JP" sz="1400" dirty="0"/>
                        <a:t>50 mg</a:t>
                      </a:r>
                      <a:r>
                        <a:rPr kumimoji="1" lang="ja-JP" altLang="en-US" sz="1400" dirty="0"/>
                        <a:t>（ヨウ化カリウム丸</a:t>
                      </a:r>
                      <a:r>
                        <a:rPr kumimoji="1" lang="en-US" altLang="ja-JP" sz="1400" dirty="0"/>
                        <a:t> 1</a:t>
                      </a:r>
                      <a:r>
                        <a:rPr kumimoji="1" lang="ja-JP" altLang="en-US" sz="1400"/>
                        <a:t>丸）</a:t>
                      </a:r>
                      <a:endParaRPr kumimoji="1" lang="en-US" altLang="ja-JP" sz="14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t>16.3mg</a:t>
                      </a:r>
                      <a:r>
                        <a:rPr kumimoji="1" lang="ja-JP" altLang="en-US" sz="1400"/>
                        <a:t>ゼリー剤</a:t>
                      </a:r>
                      <a:r>
                        <a:rPr kumimoji="1" lang="en-US" altLang="ja-JP" sz="1400" dirty="0"/>
                        <a:t>1</a:t>
                      </a:r>
                      <a:r>
                        <a:rPr kumimoji="1" lang="ja-JP" altLang="en-US" sz="1400"/>
                        <a:t>包＋</a:t>
                      </a:r>
                      <a:r>
                        <a:rPr kumimoji="1" lang="en-US" altLang="ja-JP" sz="1400" dirty="0"/>
                        <a:t>32.5mg</a:t>
                      </a:r>
                      <a:r>
                        <a:rPr kumimoji="1" lang="ja-JP" altLang="en-US" sz="1400"/>
                        <a:t>ゼリー剤</a:t>
                      </a:r>
                      <a:r>
                        <a:rPr kumimoji="1" lang="en-US" altLang="ja-JP" sz="1400" dirty="0"/>
                        <a:t>1</a:t>
                      </a:r>
                      <a:r>
                        <a:rPr kumimoji="1" lang="ja-JP" altLang="en-US" sz="1400"/>
                        <a:t>包</a:t>
                      </a:r>
                    </a:p>
                  </a:txBody>
                  <a:tcPr/>
                </a:tc>
                <a:extLst>
                  <a:ext uri="{0D108BD9-81ED-4DB2-BD59-A6C34878D82A}">
                    <a16:rowId xmlns:a16="http://schemas.microsoft.com/office/drawing/2014/main" val="10003"/>
                  </a:ext>
                </a:extLst>
              </a:tr>
              <a:tr h="185280">
                <a:tc>
                  <a:txBody>
                    <a:bodyPr/>
                    <a:lstStyle/>
                    <a:p>
                      <a:r>
                        <a:rPr kumimoji="1" lang="en-US" altLang="ja-JP" sz="1400" dirty="0"/>
                        <a:t>13</a:t>
                      </a:r>
                      <a:r>
                        <a:rPr kumimoji="1" lang="ja-JP" altLang="en-US" sz="1400" dirty="0"/>
                        <a:t>歳以上</a:t>
                      </a:r>
                    </a:p>
                  </a:txBody>
                  <a:tcPr anchor="ctr"/>
                </a:tc>
                <a:tc>
                  <a:txBody>
                    <a:bodyPr/>
                    <a:lstStyle/>
                    <a:p>
                      <a:pPr algn="ctr"/>
                      <a:r>
                        <a:rPr kumimoji="1" lang="en-US" altLang="ja-JP" sz="1400" dirty="0"/>
                        <a:t>76</a:t>
                      </a:r>
                      <a:r>
                        <a:rPr kumimoji="1" lang="en-US" altLang="ja-JP" sz="1400" baseline="0" dirty="0"/>
                        <a:t> mg</a:t>
                      </a:r>
                      <a:endParaRPr kumimoji="1" lang="ja-JP" altLang="en-US"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t>100 mg</a:t>
                      </a:r>
                      <a:r>
                        <a:rPr kumimoji="1" lang="ja-JP" altLang="en-US" sz="1400" dirty="0"/>
                        <a:t>（ヨウ化カリウム丸</a:t>
                      </a:r>
                      <a:r>
                        <a:rPr kumimoji="1" lang="en-US" altLang="ja-JP" sz="1400" dirty="0"/>
                        <a:t> 2</a:t>
                      </a:r>
                      <a:r>
                        <a:rPr kumimoji="1" lang="ja-JP" altLang="en-US" sz="1400" dirty="0"/>
                        <a:t>丸）</a:t>
                      </a:r>
                      <a:endParaRPr kumimoji="1" lang="en-US" altLang="ja-JP" sz="14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t>32.5mg</a:t>
                      </a:r>
                      <a:r>
                        <a:rPr kumimoji="1" lang="ja-JP" altLang="en-US" sz="1400" dirty="0"/>
                        <a:t>ゼリー剤</a:t>
                      </a:r>
                      <a:r>
                        <a:rPr kumimoji="1" lang="en-US" altLang="ja-JP" sz="1400" dirty="0"/>
                        <a:t>3</a:t>
                      </a:r>
                      <a:r>
                        <a:rPr kumimoji="1" lang="ja-JP" altLang="en-US" sz="1400" dirty="0"/>
                        <a:t>包</a:t>
                      </a:r>
                    </a:p>
                  </a:txBody>
                  <a:tcPr/>
                </a:tc>
                <a:extLst>
                  <a:ext uri="{0D108BD9-81ED-4DB2-BD59-A6C34878D82A}">
                    <a16:rowId xmlns:a16="http://schemas.microsoft.com/office/drawing/2014/main" val="10004"/>
                  </a:ext>
                </a:extLst>
              </a:tr>
            </a:tbl>
          </a:graphicData>
        </a:graphic>
      </p:graphicFrame>
      <p:sp>
        <p:nvSpPr>
          <p:cNvPr id="8" name="スライド番号プレースホルダー 7">
            <a:extLst>
              <a:ext uri="{FF2B5EF4-FFF2-40B4-BE49-F238E27FC236}">
                <a16:creationId xmlns:a16="http://schemas.microsoft.com/office/drawing/2014/main" id="{41A725F9-80C9-9E42-ACD5-264ECE15A4D0}"/>
              </a:ext>
            </a:extLst>
          </p:cNvPr>
          <p:cNvSpPr>
            <a:spLocks noGrp="1"/>
          </p:cNvSpPr>
          <p:nvPr>
            <p:ph type="sldNum" sz="quarter" idx="12"/>
          </p:nvPr>
        </p:nvSpPr>
        <p:spPr/>
        <p:txBody>
          <a:bodyPr/>
          <a:lstStyle/>
          <a:p>
            <a:fld id="{58DD1769-DAE9-6C4E-82F4-B62273FFA290}" type="slidenum">
              <a:rPr kumimoji="1" lang="ja-JP" altLang="en-US" smtClean="0"/>
              <a:t>16</a:t>
            </a:fld>
            <a:endParaRPr kumimoji="1" lang="ja-JP" altLang="en-US"/>
          </a:p>
        </p:txBody>
      </p:sp>
      <p:sp>
        <p:nvSpPr>
          <p:cNvPr id="9" name="正方形/長方形 8">
            <a:extLst>
              <a:ext uri="{FF2B5EF4-FFF2-40B4-BE49-F238E27FC236}">
                <a16:creationId xmlns:a16="http://schemas.microsoft.com/office/drawing/2014/main" id="{B395AACE-8768-3342-9FB9-9AF7EF8D2FB7}"/>
              </a:ext>
            </a:extLst>
          </p:cNvPr>
          <p:cNvSpPr/>
          <p:nvPr/>
        </p:nvSpPr>
        <p:spPr>
          <a:xfrm>
            <a:off x="616916" y="3942905"/>
            <a:ext cx="3339825" cy="276999"/>
          </a:xfrm>
          <a:prstGeom prst="rect">
            <a:avLst/>
          </a:prstGeom>
        </p:spPr>
        <p:txBody>
          <a:bodyPr wrap="square">
            <a:spAutoFit/>
          </a:bodyPr>
          <a:lstStyle/>
          <a:p>
            <a:r>
              <a:rPr lang="ja-JP" altLang="en-US" sz="1200"/>
              <a:t>ヨウ化カリウム内服ゼリー</a:t>
            </a:r>
            <a:r>
              <a:rPr lang="en-US" altLang="ja-JP" sz="1200" dirty="0"/>
              <a:t>32.5mg</a:t>
            </a:r>
          </a:p>
        </p:txBody>
      </p:sp>
      <p:pic>
        <p:nvPicPr>
          <p:cNvPr id="10" name="図 9">
            <a:extLst>
              <a:ext uri="{FF2B5EF4-FFF2-40B4-BE49-F238E27FC236}">
                <a16:creationId xmlns:a16="http://schemas.microsoft.com/office/drawing/2014/main" id="{354E05E5-90BE-7A42-B22D-B4C814927FC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6916" y="3363278"/>
            <a:ext cx="1748257" cy="508302"/>
          </a:xfrm>
          <a:prstGeom prst="rect">
            <a:avLst/>
          </a:prstGeom>
        </p:spPr>
      </p:pic>
      <p:pic>
        <p:nvPicPr>
          <p:cNvPr id="11" name="図 10">
            <a:extLst>
              <a:ext uri="{FF2B5EF4-FFF2-40B4-BE49-F238E27FC236}">
                <a16:creationId xmlns:a16="http://schemas.microsoft.com/office/drawing/2014/main" id="{70B55978-691A-4D47-9541-1155F2DA60E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8650" y="2444027"/>
            <a:ext cx="1736523" cy="612092"/>
          </a:xfrm>
          <a:prstGeom prst="rect">
            <a:avLst/>
          </a:prstGeom>
        </p:spPr>
      </p:pic>
      <p:sp>
        <p:nvSpPr>
          <p:cNvPr id="12" name="正方形/長方形 11">
            <a:extLst>
              <a:ext uri="{FF2B5EF4-FFF2-40B4-BE49-F238E27FC236}">
                <a16:creationId xmlns:a16="http://schemas.microsoft.com/office/drawing/2014/main" id="{C7F5E76F-05E1-064A-BB24-FBD05035FD1F}"/>
              </a:ext>
            </a:extLst>
          </p:cNvPr>
          <p:cNvSpPr/>
          <p:nvPr/>
        </p:nvSpPr>
        <p:spPr>
          <a:xfrm>
            <a:off x="583535" y="3086279"/>
            <a:ext cx="2582548" cy="276999"/>
          </a:xfrm>
          <a:prstGeom prst="rect">
            <a:avLst/>
          </a:prstGeom>
        </p:spPr>
        <p:txBody>
          <a:bodyPr wrap="square">
            <a:spAutoFit/>
          </a:bodyPr>
          <a:lstStyle/>
          <a:p>
            <a:r>
              <a:rPr lang="ja-JP" altLang="en-US" sz="1200"/>
              <a:t>ヨウ化カリウム内服ゼリー</a:t>
            </a:r>
            <a:r>
              <a:rPr lang="en-US" altLang="ja-JP" sz="1200" dirty="0"/>
              <a:t>16.3mg</a:t>
            </a:r>
            <a:endParaRPr lang="ja-JP" altLang="en-US" sz="1200"/>
          </a:p>
        </p:txBody>
      </p:sp>
    </p:spTree>
    <p:extLst>
      <p:ext uri="{BB962C8B-B14F-4D97-AF65-F5344CB8AC3E}">
        <p14:creationId xmlns:p14="http://schemas.microsoft.com/office/powerpoint/2010/main" val="2700721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493B47-EE62-634F-962F-C71CC0192CA2}"/>
              </a:ext>
            </a:extLst>
          </p:cNvPr>
          <p:cNvSpPr>
            <a:spLocks noGrp="1"/>
          </p:cNvSpPr>
          <p:nvPr>
            <p:ph type="title"/>
          </p:nvPr>
        </p:nvSpPr>
        <p:spPr/>
        <p:txBody>
          <a:bodyPr/>
          <a:lstStyle/>
          <a:p>
            <a:r>
              <a:rPr kumimoji="1" lang="ja-JP" altLang="en-US"/>
              <a:t>副作用（急性のアレルギー反応）</a:t>
            </a:r>
            <a:endParaRPr kumimoji="1" lang="ja-JP" altLang="en-US" dirty="0"/>
          </a:p>
        </p:txBody>
      </p:sp>
      <p:sp>
        <p:nvSpPr>
          <p:cNvPr id="3" name="コンテンツ プレースホルダー 2">
            <a:extLst>
              <a:ext uri="{FF2B5EF4-FFF2-40B4-BE49-F238E27FC236}">
                <a16:creationId xmlns:a16="http://schemas.microsoft.com/office/drawing/2014/main" id="{9AD5193A-5F22-354D-96EB-B685F6B485B2}"/>
              </a:ext>
            </a:extLst>
          </p:cNvPr>
          <p:cNvSpPr>
            <a:spLocks noGrp="1"/>
          </p:cNvSpPr>
          <p:nvPr>
            <p:ph idx="1"/>
          </p:nvPr>
        </p:nvSpPr>
        <p:spPr>
          <a:xfrm>
            <a:off x="628650" y="1172819"/>
            <a:ext cx="7886700" cy="4904755"/>
          </a:xfrm>
        </p:spPr>
        <p:txBody>
          <a:bodyPr>
            <a:normAutofit lnSpcReduction="10000"/>
          </a:bodyPr>
          <a:lstStyle/>
          <a:p>
            <a:r>
              <a:rPr lang="ja-JP" altLang="en-US" sz="2000" dirty="0"/>
              <a:t>極めてまれな事象</a:t>
            </a:r>
            <a:endParaRPr lang="en-US" altLang="ja-JP" sz="2000" dirty="0"/>
          </a:p>
          <a:p>
            <a:r>
              <a:rPr lang="ja-JP" altLang="en-US" sz="2000" dirty="0"/>
              <a:t>ヨード系造影剤により引き起こされるようなアナフィラキシーショックを含むアレルギー反応は、ヨウ素含有量や投与方法等が異なり、安定ヨウ素剤の服用で生じる可能性は極めて低い。</a:t>
            </a:r>
            <a:endParaRPr lang="en-US" altLang="ja-JP" sz="2000" dirty="0"/>
          </a:p>
          <a:p>
            <a:r>
              <a:rPr lang="ja-JP" altLang="en-US" sz="2000" dirty="0"/>
              <a:t>安定ヨウ素剤に含まれるヨウ化カリウムによりアレルギー症状が生じる可能性は極めて低く、ヨウ化カリウム以外の添加物についても、他の薬剤及び食品添加物として汎用されている使用実績や、含有量が微量である点からも安全性は極めて高いといえる。</a:t>
            </a:r>
            <a:endParaRPr lang="en-US" altLang="ja-JP" sz="2000" dirty="0"/>
          </a:p>
          <a:p>
            <a:r>
              <a:rPr lang="ja-JP" altLang="en-US" dirty="0"/>
              <a:t>チョルノービリ原子力発電所事故</a:t>
            </a:r>
            <a:endParaRPr lang="en-US" altLang="ja-JP" dirty="0"/>
          </a:p>
          <a:p>
            <a:pPr lvl="1"/>
            <a:r>
              <a:rPr lang="ja-JP" altLang="en-US" dirty="0"/>
              <a:t>ポーランドでの安定ヨウ素剤服用：成人</a:t>
            </a:r>
            <a:r>
              <a:rPr lang="en-US" altLang="ja-JP" dirty="0"/>
              <a:t>5,061</a:t>
            </a:r>
            <a:r>
              <a:rPr lang="ja-JP" altLang="en-US" dirty="0"/>
              <a:t>名</a:t>
            </a:r>
            <a:endParaRPr lang="en-US" altLang="ja-JP" dirty="0"/>
          </a:p>
          <a:p>
            <a:pPr lvl="1"/>
            <a:r>
              <a:rPr lang="ja-JP" altLang="en-US" dirty="0"/>
              <a:t>うち</a:t>
            </a:r>
            <a:r>
              <a:rPr lang="en-US" altLang="ja-JP" dirty="0"/>
              <a:t>2</a:t>
            </a:r>
            <a:r>
              <a:rPr lang="ja-JP" altLang="en-US" dirty="0"/>
              <a:t>名が緊急対応を必要とする</a:t>
            </a:r>
            <a:r>
              <a:rPr lang="ja-JP" altLang="en-US" dirty="0">
                <a:latin typeface="+mn-ea"/>
              </a:rPr>
              <a:t>気管支れん縮を発症</a:t>
            </a:r>
            <a:endParaRPr lang="en-US" altLang="ja-JP" dirty="0">
              <a:latin typeface="+mn-ea"/>
            </a:endParaRPr>
          </a:p>
          <a:p>
            <a:pPr lvl="1"/>
            <a:r>
              <a:rPr lang="ja-JP" altLang="en-US" dirty="0">
                <a:latin typeface="+mn-ea"/>
              </a:rPr>
              <a:t>どちらも既に重度の気管支症を発症しており、安定ヨウ素剤の服用との明確な因果関係は示されていない</a:t>
            </a:r>
            <a:endParaRPr lang="en-US" altLang="ja-JP" dirty="0">
              <a:latin typeface="+mn-ea"/>
            </a:endParaRPr>
          </a:p>
          <a:p>
            <a:r>
              <a:rPr lang="ja-JP" altLang="en-US" dirty="0"/>
              <a:t>東京電力福島第一原子力発電</a:t>
            </a:r>
            <a:r>
              <a:rPr lang="ja-JP" altLang="en-US" dirty="0">
                <a:latin typeface="+mn-ea"/>
              </a:rPr>
              <a:t>所</a:t>
            </a:r>
            <a:endParaRPr lang="en-US" altLang="ja-JP" dirty="0">
              <a:latin typeface="+mn-ea"/>
            </a:endParaRPr>
          </a:p>
          <a:p>
            <a:pPr lvl="1"/>
            <a:r>
              <a:rPr lang="ja-JP" altLang="en-US" dirty="0"/>
              <a:t>安定ヨウ素剤服用：緊急作業に従事した約</a:t>
            </a:r>
            <a:r>
              <a:rPr lang="en-US" altLang="ja-JP" dirty="0"/>
              <a:t>2,000</a:t>
            </a:r>
            <a:r>
              <a:rPr lang="ja-JP" altLang="en-US" dirty="0"/>
              <a:t>人</a:t>
            </a:r>
            <a:endParaRPr lang="en-US" altLang="ja-JP" dirty="0"/>
          </a:p>
          <a:p>
            <a:pPr lvl="1"/>
            <a:r>
              <a:rPr lang="ja-JP" altLang="en-US" dirty="0"/>
              <a:t>急性のアレルギー反応の報告なし</a:t>
            </a:r>
            <a:endParaRPr kumimoji="1" lang="ja-JP" altLang="en-US" dirty="0"/>
          </a:p>
        </p:txBody>
      </p:sp>
      <p:sp>
        <p:nvSpPr>
          <p:cNvPr id="4" name="スライド番号プレースホルダー 3">
            <a:extLst>
              <a:ext uri="{FF2B5EF4-FFF2-40B4-BE49-F238E27FC236}">
                <a16:creationId xmlns:a16="http://schemas.microsoft.com/office/drawing/2014/main" id="{1612A9F0-2226-924C-BE34-8E0A5F58C495}"/>
              </a:ext>
            </a:extLst>
          </p:cNvPr>
          <p:cNvSpPr>
            <a:spLocks noGrp="1"/>
          </p:cNvSpPr>
          <p:nvPr>
            <p:ph type="sldNum" sz="quarter" idx="12"/>
          </p:nvPr>
        </p:nvSpPr>
        <p:spPr/>
        <p:txBody>
          <a:bodyPr/>
          <a:lstStyle/>
          <a:p>
            <a:fld id="{58DD1769-DAE9-6C4E-82F4-B62273FFA290}" type="slidenum">
              <a:rPr kumimoji="1" lang="ja-JP" altLang="en-US" smtClean="0"/>
              <a:t>17</a:t>
            </a:fld>
            <a:endParaRPr kumimoji="1" lang="ja-JP" altLang="en-US"/>
          </a:p>
        </p:txBody>
      </p:sp>
      <p:sp>
        <p:nvSpPr>
          <p:cNvPr id="5" name="テキスト ボックス 4">
            <a:extLst>
              <a:ext uri="{FF2B5EF4-FFF2-40B4-BE49-F238E27FC236}">
                <a16:creationId xmlns:a16="http://schemas.microsoft.com/office/drawing/2014/main" id="{6196B7C3-E39E-CF45-B16A-4AFD213D6D6E}"/>
              </a:ext>
            </a:extLst>
          </p:cNvPr>
          <p:cNvSpPr txBox="1"/>
          <p:nvPr/>
        </p:nvSpPr>
        <p:spPr>
          <a:xfrm>
            <a:off x="886278" y="5831027"/>
            <a:ext cx="7371443"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en-US" sz="2000"/>
              <a:t>地方</a:t>
            </a:r>
            <a:r>
              <a:rPr lang="ja-JP" altLang="en-US" sz="2000" dirty="0"/>
              <a:t>公共団体は、救護所等での体制整備や受入れ可能な医療機関との連携等に努め、適切な対応を行う必要がある。</a:t>
            </a:r>
            <a:endParaRPr kumimoji="1" lang="ja-JP" altLang="en-US" sz="2000" dirty="0"/>
          </a:p>
        </p:txBody>
      </p:sp>
    </p:spTree>
    <p:extLst>
      <p:ext uri="{BB962C8B-B14F-4D97-AF65-F5344CB8AC3E}">
        <p14:creationId xmlns:p14="http://schemas.microsoft.com/office/powerpoint/2010/main" val="3864719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493B47-EE62-634F-962F-C71CC0192CA2}"/>
              </a:ext>
            </a:extLst>
          </p:cNvPr>
          <p:cNvSpPr>
            <a:spLocks noGrp="1"/>
          </p:cNvSpPr>
          <p:nvPr>
            <p:ph type="title"/>
          </p:nvPr>
        </p:nvSpPr>
        <p:spPr/>
        <p:txBody>
          <a:bodyPr/>
          <a:lstStyle/>
          <a:p>
            <a:r>
              <a:rPr kumimoji="1" lang="ja-JP" altLang="en-US"/>
              <a:t>副作用（</a:t>
            </a:r>
            <a:r>
              <a:rPr lang="ja-JP" altLang="en-US" sz="3600"/>
              <a:t>中長期的な健康影響</a:t>
            </a:r>
            <a:r>
              <a:rPr kumimoji="1" lang="ja-JP" altLang="en-US"/>
              <a:t>）</a:t>
            </a:r>
            <a:endParaRPr kumimoji="1" lang="ja-JP" altLang="en-US" dirty="0"/>
          </a:p>
        </p:txBody>
      </p:sp>
      <p:sp>
        <p:nvSpPr>
          <p:cNvPr id="3" name="コンテンツ プレースホルダー 2">
            <a:extLst>
              <a:ext uri="{FF2B5EF4-FFF2-40B4-BE49-F238E27FC236}">
                <a16:creationId xmlns:a16="http://schemas.microsoft.com/office/drawing/2014/main" id="{9AD5193A-5F22-354D-96EB-B685F6B485B2}"/>
              </a:ext>
            </a:extLst>
          </p:cNvPr>
          <p:cNvSpPr>
            <a:spLocks noGrp="1"/>
          </p:cNvSpPr>
          <p:nvPr>
            <p:ph idx="1"/>
          </p:nvPr>
        </p:nvSpPr>
        <p:spPr>
          <a:xfrm>
            <a:off x="400049" y="1138859"/>
            <a:ext cx="8582440" cy="4601541"/>
          </a:xfrm>
        </p:spPr>
        <p:txBody>
          <a:bodyPr>
            <a:normAutofit/>
          </a:bodyPr>
          <a:lstStyle/>
          <a:p>
            <a:r>
              <a:rPr lang="ja-JP" altLang="en-US" sz="2000" dirty="0"/>
              <a:t>甲状腺ホルモンの分泌異常による中長期的な健康影響</a:t>
            </a:r>
            <a:endParaRPr lang="en-US" altLang="ja-JP" sz="2000" dirty="0"/>
          </a:p>
          <a:p>
            <a:r>
              <a:rPr lang="ja-JP" altLang="en-US" sz="2000" dirty="0"/>
              <a:t>単回服用で生じる可能性は極めて低い</a:t>
            </a:r>
            <a:endParaRPr lang="en-US" altLang="ja-JP" sz="2000" dirty="0"/>
          </a:p>
          <a:p>
            <a:r>
              <a:rPr lang="ja-JP" altLang="en-US" sz="2000" dirty="0"/>
              <a:t>チョルノービリ原子力発電所事故</a:t>
            </a:r>
            <a:endParaRPr lang="en-US" altLang="ja-JP" sz="2000" dirty="0"/>
          </a:p>
          <a:p>
            <a:pPr lvl="1"/>
            <a:r>
              <a:rPr lang="ja-JP" altLang="en-US" sz="1600" dirty="0"/>
              <a:t>ポーランドで安定ヨウ素剤服用：</a:t>
            </a:r>
            <a:r>
              <a:rPr lang="en-US" altLang="ja-JP" sz="1600" dirty="0"/>
              <a:t> 34,491</a:t>
            </a:r>
            <a:r>
              <a:rPr lang="ja-JP" altLang="en-US" sz="1600" dirty="0"/>
              <a:t>人（うち</a:t>
            </a:r>
            <a:r>
              <a:rPr lang="en-US" altLang="ja-JP" sz="1600" dirty="0"/>
              <a:t>16</a:t>
            </a:r>
            <a:r>
              <a:rPr lang="ja-JP" altLang="en-US" sz="1600" dirty="0"/>
              <a:t>歳未満</a:t>
            </a:r>
            <a:r>
              <a:rPr lang="en-US" altLang="ja-JP" sz="1600" dirty="0"/>
              <a:t>12,641</a:t>
            </a:r>
            <a:r>
              <a:rPr lang="ja-JP" altLang="en-US" sz="1600" dirty="0"/>
              <a:t>人）</a:t>
            </a:r>
            <a:endParaRPr lang="en-US" altLang="ja-JP" sz="1600" dirty="0"/>
          </a:p>
          <a:p>
            <a:pPr lvl="2"/>
            <a:r>
              <a:rPr lang="ja-JP" altLang="en-US" sz="1600" dirty="0"/>
              <a:t>永続的な甲状腺機能障害は見られない</a:t>
            </a:r>
            <a:endParaRPr lang="en-US" altLang="ja-JP" sz="1600" dirty="0"/>
          </a:p>
          <a:p>
            <a:pPr lvl="1"/>
            <a:r>
              <a:rPr lang="ja-JP" altLang="en-US" sz="1600" dirty="0"/>
              <a:t>生後</a:t>
            </a:r>
            <a:r>
              <a:rPr lang="en-US" altLang="ja-JP" sz="1600" dirty="0"/>
              <a:t>1</a:t>
            </a:r>
            <a:r>
              <a:rPr lang="ja-JP" altLang="en-US" sz="1600" dirty="0"/>
              <a:t>日目に安定ヨウ素剤を服用した新生児</a:t>
            </a:r>
            <a:r>
              <a:rPr lang="en-US" altLang="ja-JP" sz="1600" dirty="0"/>
              <a:t>3,214</a:t>
            </a:r>
            <a:r>
              <a:rPr lang="ja-JP" altLang="en-US" sz="1600" dirty="0"/>
              <a:t>人</a:t>
            </a:r>
            <a:endParaRPr lang="en-US" altLang="ja-JP" sz="1600" dirty="0"/>
          </a:p>
          <a:p>
            <a:pPr lvl="2"/>
            <a:r>
              <a:rPr lang="ja-JP" altLang="en-US" sz="1600" dirty="0"/>
              <a:t>甲状腺機能低下症が</a:t>
            </a:r>
            <a:r>
              <a:rPr lang="en-US" altLang="ja-JP" sz="1600" dirty="0"/>
              <a:t>12</a:t>
            </a:r>
            <a:r>
              <a:rPr lang="ja-JP" altLang="en-US" sz="1600" dirty="0"/>
              <a:t>名（</a:t>
            </a:r>
            <a:r>
              <a:rPr lang="en-US" altLang="ja-JP" sz="1600" dirty="0"/>
              <a:t>0.37%</a:t>
            </a:r>
            <a:r>
              <a:rPr lang="ja-JP" altLang="en-US" sz="1600" dirty="0"/>
              <a:t>）に認められたが、</a:t>
            </a:r>
            <a:r>
              <a:rPr lang="en-US" altLang="ja-JP" sz="1600" dirty="0"/>
              <a:t>16</a:t>
            </a:r>
            <a:r>
              <a:rPr lang="ja-JP" altLang="en-US" sz="1600" dirty="0"/>
              <a:t>～</a:t>
            </a:r>
            <a:r>
              <a:rPr lang="en-US" altLang="ja-JP" sz="1600" dirty="0"/>
              <a:t>20</a:t>
            </a:r>
            <a:r>
              <a:rPr lang="ja-JP" altLang="en-US" sz="1600" dirty="0"/>
              <a:t>日後にはすべて正常化した</a:t>
            </a:r>
            <a:endParaRPr lang="en-US" altLang="ja-JP" sz="1600" dirty="0"/>
          </a:p>
          <a:p>
            <a:r>
              <a:rPr lang="ja-JP" altLang="en-US" sz="2000" dirty="0"/>
              <a:t>東京電力福島第一原子力発電所</a:t>
            </a:r>
            <a:endParaRPr lang="en-US" altLang="ja-JP" sz="2000" dirty="0"/>
          </a:p>
          <a:p>
            <a:pPr lvl="1"/>
            <a:r>
              <a:rPr lang="ja-JP" altLang="en-US" dirty="0"/>
              <a:t>安定ヨウ素剤服用：緊急作業に従事した約</a:t>
            </a:r>
            <a:r>
              <a:rPr lang="en-US" altLang="ja-JP" dirty="0"/>
              <a:t>2,000</a:t>
            </a:r>
            <a:r>
              <a:rPr lang="ja-JP" altLang="en-US" dirty="0"/>
              <a:t>人</a:t>
            </a:r>
            <a:endParaRPr lang="en-US" altLang="ja-JP" dirty="0"/>
          </a:p>
          <a:p>
            <a:pPr lvl="1"/>
            <a:r>
              <a:rPr lang="ja-JP" altLang="en-US" dirty="0"/>
              <a:t>安定ヨウ素剤を連続</a:t>
            </a:r>
            <a:r>
              <a:rPr lang="en-US" altLang="ja-JP" dirty="0"/>
              <a:t>14</a:t>
            </a:r>
            <a:r>
              <a:rPr lang="ja-JP" altLang="en-US" dirty="0"/>
              <a:t>日間以上又は合計</a:t>
            </a:r>
            <a:r>
              <a:rPr lang="en-US" altLang="ja-JP" dirty="0"/>
              <a:t>20</a:t>
            </a:r>
            <a:r>
              <a:rPr lang="ja-JP" altLang="en-US" dirty="0"/>
              <a:t>丸服用した</a:t>
            </a:r>
            <a:r>
              <a:rPr lang="en-US" altLang="ja-JP" dirty="0"/>
              <a:t>229</a:t>
            </a:r>
            <a:r>
              <a:rPr lang="ja-JP" altLang="en-US" dirty="0"/>
              <a:t>人（すべて男性）</a:t>
            </a:r>
            <a:endParaRPr lang="en-US" altLang="ja-JP" dirty="0"/>
          </a:p>
          <a:p>
            <a:pPr lvl="2"/>
            <a:r>
              <a:rPr lang="en-US" altLang="ja-JP" sz="1600" dirty="0"/>
              <a:t>3</a:t>
            </a:r>
            <a:r>
              <a:rPr lang="ja-JP" altLang="en-US" sz="1600" dirty="0"/>
              <a:t>人（</a:t>
            </a:r>
            <a:r>
              <a:rPr lang="en-US" altLang="ja-JP" sz="1600" dirty="0"/>
              <a:t>1.3%</a:t>
            </a:r>
            <a:r>
              <a:rPr lang="ja-JP" altLang="en-US" sz="1600" dirty="0"/>
              <a:t>）に、血液検査で一過性の甲状腺機能低下症が疑われた</a:t>
            </a:r>
            <a:endParaRPr lang="en-US" altLang="ja-JP" sz="1600" dirty="0"/>
          </a:p>
          <a:p>
            <a:pPr lvl="2"/>
            <a:r>
              <a:rPr lang="en-US" altLang="ja-JP" sz="1600" dirty="0"/>
              <a:t>4</a:t>
            </a:r>
            <a:r>
              <a:rPr lang="ja-JP" altLang="en-US" sz="1600" dirty="0"/>
              <a:t>人（</a:t>
            </a:r>
            <a:r>
              <a:rPr lang="en-US" altLang="ja-JP" sz="1600" dirty="0"/>
              <a:t>1.7%</a:t>
            </a:r>
            <a:r>
              <a:rPr lang="ja-JP" altLang="en-US" sz="1600" dirty="0"/>
              <a:t>）に血液検査で潜在性の甲状腺機能低下症が疑われた</a:t>
            </a:r>
            <a:endParaRPr lang="en-US" altLang="ja-JP" sz="1600" dirty="0"/>
          </a:p>
          <a:p>
            <a:pPr lvl="3"/>
            <a:r>
              <a:rPr lang="ja-JP" altLang="en-US" sz="1600" dirty="0"/>
              <a:t>一般人口における比率との違いは認められなかった。</a:t>
            </a:r>
            <a:endParaRPr lang="en-US" altLang="ja-JP" sz="1600" dirty="0"/>
          </a:p>
        </p:txBody>
      </p:sp>
      <p:sp>
        <p:nvSpPr>
          <p:cNvPr id="4" name="スライド番号プレースホルダー 3">
            <a:extLst>
              <a:ext uri="{FF2B5EF4-FFF2-40B4-BE49-F238E27FC236}">
                <a16:creationId xmlns:a16="http://schemas.microsoft.com/office/drawing/2014/main" id="{1612A9F0-2226-924C-BE34-8E0A5F58C495}"/>
              </a:ext>
            </a:extLst>
          </p:cNvPr>
          <p:cNvSpPr>
            <a:spLocks noGrp="1"/>
          </p:cNvSpPr>
          <p:nvPr>
            <p:ph type="sldNum" sz="quarter" idx="12"/>
          </p:nvPr>
        </p:nvSpPr>
        <p:spPr/>
        <p:txBody>
          <a:bodyPr/>
          <a:lstStyle/>
          <a:p>
            <a:fld id="{58DD1769-DAE9-6C4E-82F4-B62273FFA290}" type="slidenum">
              <a:rPr kumimoji="1" lang="ja-JP" altLang="en-US" smtClean="0"/>
              <a:t>18</a:t>
            </a:fld>
            <a:endParaRPr kumimoji="1" lang="ja-JP" altLang="en-US"/>
          </a:p>
        </p:txBody>
      </p:sp>
      <p:sp>
        <p:nvSpPr>
          <p:cNvPr id="5" name="テキスト ボックス 4">
            <a:extLst>
              <a:ext uri="{FF2B5EF4-FFF2-40B4-BE49-F238E27FC236}">
                <a16:creationId xmlns:a16="http://schemas.microsoft.com/office/drawing/2014/main" id="{6196B7C3-E39E-CF45-B16A-4AFD213D6D6E}"/>
              </a:ext>
            </a:extLst>
          </p:cNvPr>
          <p:cNvSpPr txBox="1"/>
          <p:nvPr/>
        </p:nvSpPr>
        <p:spPr>
          <a:xfrm>
            <a:off x="400049" y="5448211"/>
            <a:ext cx="788543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buFont typeface="Arial" panose="020B0604020202020204" pitchFamily="34" charset="0"/>
              <a:buChar char="•"/>
            </a:pPr>
            <a:r>
              <a:rPr lang="ja-JP" altLang="en-US"/>
              <a:t>妊婦</a:t>
            </a:r>
            <a:r>
              <a:rPr lang="ja-JP" altLang="en-US" dirty="0"/>
              <a:t>の単回服用の場合、一般成人のデータによると甲状腺機能は正常範囲内の一過性</a:t>
            </a:r>
            <a:r>
              <a:rPr lang="ja-JP" altLang="en-US"/>
              <a:t>の変化</a:t>
            </a:r>
            <a:endParaRPr lang="en-US" altLang="ja-JP" dirty="0"/>
          </a:p>
          <a:p>
            <a:pPr marL="285750" indent="-285750">
              <a:buFont typeface="Arial" panose="020B0604020202020204" pitchFamily="34" charset="0"/>
              <a:buChar char="•"/>
            </a:pPr>
            <a:r>
              <a:rPr lang="ja-JP" altLang="en-US"/>
              <a:t>新生児は、経過</a:t>
            </a:r>
            <a:r>
              <a:rPr lang="ja-JP" altLang="en-US" dirty="0"/>
              <a:t>観察を優先す</a:t>
            </a:r>
            <a:r>
              <a:rPr lang="ja-JP" altLang="en-US"/>
              <a:t>べき対象者</a:t>
            </a:r>
            <a:endParaRPr lang="en-US" altLang="ja-JP" dirty="0"/>
          </a:p>
          <a:p>
            <a:pPr marL="285750" indent="-285750">
              <a:buFont typeface="Arial" panose="020B0604020202020204" pitchFamily="34" charset="0"/>
              <a:buChar char="•"/>
            </a:pPr>
            <a:r>
              <a:rPr lang="ja-JP" altLang="en-US"/>
              <a:t>服用後数日以降の経過観察について、血液検査等による確認を行う</a:t>
            </a:r>
            <a:endParaRPr lang="en-US" altLang="ja-JP" dirty="0"/>
          </a:p>
        </p:txBody>
      </p:sp>
    </p:spTree>
    <p:extLst>
      <p:ext uri="{BB962C8B-B14F-4D97-AF65-F5344CB8AC3E}">
        <p14:creationId xmlns:p14="http://schemas.microsoft.com/office/powerpoint/2010/main" val="3866241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5EF504-73C7-DA48-B770-2267E84D3CA7}"/>
              </a:ext>
            </a:extLst>
          </p:cNvPr>
          <p:cNvSpPr>
            <a:spLocks noGrp="1"/>
          </p:cNvSpPr>
          <p:nvPr>
            <p:ph type="title"/>
          </p:nvPr>
        </p:nvSpPr>
        <p:spPr/>
        <p:txBody>
          <a:bodyPr/>
          <a:lstStyle/>
          <a:p>
            <a:r>
              <a:rPr lang="ja-JP" altLang="en-US"/>
              <a:t>服用に注意が必要な場合</a:t>
            </a:r>
            <a:r>
              <a:rPr lang="en-US" altLang="ja-JP"/>
              <a:t>①</a:t>
            </a:r>
            <a:endParaRPr lang="ja-JP" altLang="en-US"/>
          </a:p>
        </p:txBody>
      </p:sp>
      <p:sp>
        <p:nvSpPr>
          <p:cNvPr id="3" name="コンテンツ プレースホルダー 2">
            <a:extLst>
              <a:ext uri="{FF2B5EF4-FFF2-40B4-BE49-F238E27FC236}">
                <a16:creationId xmlns:a16="http://schemas.microsoft.com/office/drawing/2014/main" id="{341431EA-B5E5-574C-A9AE-508DB6479F6F}"/>
              </a:ext>
            </a:extLst>
          </p:cNvPr>
          <p:cNvSpPr>
            <a:spLocks noGrp="1"/>
          </p:cNvSpPr>
          <p:nvPr>
            <p:ph idx="1"/>
          </p:nvPr>
        </p:nvSpPr>
        <p:spPr>
          <a:xfrm>
            <a:off x="133350" y="1234108"/>
            <a:ext cx="8896350" cy="5122243"/>
          </a:xfrm>
        </p:spPr>
        <p:txBody>
          <a:bodyPr>
            <a:normAutofit fontScale="62500" lnSpcReduction="20000"/>
          </a:bodyPr>
          <a:lstStyle/>
          <a:p>
            <a:pPr marL="0" indent="0">
              <a:lnSpc>
                <a:spcPct val="120000"/>
              </a:lnSpc>
              <a:buNone/>
            </a:pPr>
            <a:r>
              <a:rPr lang="ja-JP" altLang="en-US" sz="2500" dirty="0"/>
              <a:t>安定ヨウ素剤の成分、ヨウ素（ヨード）に対する</a:t>
            </a:r>
            <a:r>
              <a:rPr lang="ja-JP" altLang="en-US" sz="2500" b="1" dirty="0"/>
              <a:t>過敏症（アレルギー）</a:t>
            </a:r>
            <a:r>
              <a:rPr lang="ja-JP" altLang="en-US" sz="2500" dirty="0"/>
              <a:t>がある場合は、安定ヨウ素剤は服用できない。</a:t>
            </a:r>
            <a:r>
              <a:rPr lang="ja-JP" altLang="en-US" sz="2500" b="1" dirty="0"/>
              <a:t>服用不適切項目該当者</a:t>
            </a:r>
            <a:r>
              <a:rPr lang="ja-JP" altLang="en-US" sz="2500" dirty="0"/>
              <a:t>として登録。</a:t>
            </a:r>
            <a:endParaRPr lang="en-US" altLang="ja-JP" sz="2500" dirty="0"/>
          </a:p>
          <a:p>
            <a:pPr marL="0" indent="0">
              <a:lnSpc>
                <a:spcPct val="120000"/>
              </a:lnSpc>
              <a:buNone/>
            </a:pPr>
            <a:r>
              <a:rPr lang="ja-JP" altLang="en-US" sz="3100" dirty="0"/>
              <a:t>次の場合は安定ヨウ素剤の服用の際に起こり得る症状ですが、</a:t>
            </a:r>
            <a:r>
              <a:rPr lang="ja-JP" altLang="en-US" sz="3100" b="1" u="sng" dirty="0"/>
              <a:t>安定ヨウ素剤を適量服用した場合に、健康影響が生じる可能性は極めて低いです。</a:t>
            </a:r>
          </a:p>
          <a:p>
            <a:pPr>
              <a:lnSpc>
                <a:spcPct val="120000"/>
              </a:lnSpc>
            </a:pPr>
            <a:r>
              <a:rPr lang="ja-JP" altLang="en-US" sz="2500" b="1" dirty="0"/>
              <a:t>ヨード造影剤</a:t>
            </a:r>
            <a:r>
              <a:rPr lang="ja-JP" altLang="en-US" sz="2500" b="1"/>
              <a:t>過敏症</a:t>
            </a:r>
            <a:r>
              <a:rPr lang="ja-JP" altLang="en-US" sz="2500"/>
              <a:t>；ヨード</a:t>
            </a:r>
            <a:r>
              <a:rPr lang="ja-JP" altLang="en-US" sz="2500" dirty="0"/>
              <a:t>造影剤により引き起こされるような過敏症は、ヨウ素含有量や投与方法等が</a:t>
            </a:r>
            <a:r>
              <a:rPr lang="ja-JP" altLang="en-US" sz="2500"/>
              <a:t>異なり、ヨード</a:t>
            </a:r>
            <a:r>
              <a:rPr lang="ja-JP" altLang="en-US" sz="2500" dirty="0"/>
              <a:t>造影剤過敏症の人が、安定ヨウ素剤服用によってヨウ素過敏症を発症するとは限りませんが、造影剤過敏症の人は、事前にヨウ素過敏症があるか医師に相談しておくことが望ましい。</a:t>
            </a:r>
          </a:p>
          <a:p>
            <a:pPr>
              <a:lnSpc>
                <a:spcPct val="120000"/>
              </a:lnSpc>
            </a:pPr>
            <a:r>
              <a:rPr lang="ja-JP" altLang="en-US" sz="2500" b="1" dirty="0"/>
              <a:t>甲状腺機能亢進症</a:t>
            </a:r>
            <a:r>
              <a:rPr lang="ja-JP" altLang="en-US" sz="2500" dirty="0"/>
              <a:t>；甲状腺機能亢進症がある場合は、ヨウ素の甲状腺摂取率が上昇しているため、安定ヨウ素剤を服用すると病状の悪化の恐れがある。</a:t>
            </a:r>
          </a:p>
          <a:p>
            <a:pPr>
              <a:lnSpc>
                <a:spcPct val="120000"/>
              </a:lnSpc>
            </a:pPr>
            <a:r>
              <a:rPr lang="ja-JP" altLang="en-US" sz="2500" b="1" dirty="0"/>
              <a:t>甲状腺機能低下症</a:t>
            </a:r>
            <a:r>
              <a:rPr lang="ja-JP" altLang="en-US" sz="2500" dirty="0"/>
              <a:t>；甲状腺機能低下が悪化する恐れがある。</a:t>
            </a:r>
            <a:endParaRPr lang="en-US" altLang="ja-JP" sz="2500" dirty="0"/>
          </a:p>
          <a:p>
            <a:pPr>
              <a:lnSpc>
                <a:spcPct val="120000"/>
              </a:lnSpc>
            </a:pPr>
            <a:r>
              <a:rPr lang="ja-JP" altLang="en-US" sz="2500" b="1" dirty="0"/>
              <a:t>腎機能障害</a:t>
            </a:r>
            <a:r>
              <a:rPr lang="ja-JP" altLang="en-US" sz="2500" dirty="0"/>
              <a:t>、</a:t>
            </a:r>
            <a:r>
              <a:rPr lang="ja-JP" altLang="en-US" sz="2500" b="1" dirty="0"/>
              <a:t>先天性筋強直症</a:t>
            </a:r>
            <a:r>
              <a:rPr lang="ja-JP" altLang="en-US" sz="2500" dirty="0"/>
              <a:t>、</a:t>
            </a:r>
            <a:r>
              <a:rPr lang="ja-JP" altLang="en-US" sz="2500" b="1" dirty="0"/>
              <a:t>高カリウム血症</a:t>
            </a:r>
            <a:r>
              <a:rPr lang="ja-JP" altLang="en-US" sz="2500" dirty="0"/>
              <a:t>；安定ヨウ素剤には、カリウムが含まれるため、血清カリウム濃度の上昇によって病状が悪化する恐れがある。</a:t>
            </a:r>
            <a:endParaRPr lang="en-US" altLang="ja-JP" sz="2500" dirty="0"/>
          </a:p>
          <a:p>
            <a:pPr>
              <a:lnSpc>
                <a:spcPct val="120000"/>
              </a:lnSpc>
            </a:pPr>
            <a:r>
              <a:rPr lang="ja-JP" altLang="en-US" sz="2500" b="1" dirty="0"/>
              <a:t>低補体血症性蕁麻疹様血管炎</a:t>
            </a:r>
            <a:r>
              <a:rPr lang="ja-JP" altLang="en-US" sz="2500" dirty="0"/>
              <a:t>、</a:t>
            </a:r>
            <a:r>
              <a:rPr lang="ja-JP" altLang="en-US" sz="2500" b="1" dirty="0"/>
              <a:t>ジューリング疱疹状皮膚炎</a:t>
            </a:r>
            <a:r>
              <a:rPr lang="ja-JP" altLang="en-US" sz="2500" dirty="0"/>
              <a:t>；日本では、極めて稀な病気であるが、ヨウ素に過敏であると考えられており、ヨウ素摂取により病状が悪化すると言われている。</a:t>
            </a:r>
          </a:p>
          <a:p>
            <a:pPr>
              <a:lnSpc>
                <a:spcPct val="120000"/>
              </a:lnSpc>
            </a:pPr>
            <a:r>
              <a:rPr lang="ja-JP" altLang="en-US" sz="2500" b="1" dirty="0"/>
              <a:t>肺結核</a:t>
            </a:r>
            <a:r>
              <a:rPr lang="ja-JP" altLang="en-US" sz="2500" dirty="0"/>
              <a:t>；ヨウ素は結核組織に集まりやすく、結核を再燃させる恐れがある。</a:t>
            </a:r>
            <a:endParaRPr lang="en-US" altLang="ja-JP" sz="2500" dirty="0"/>
          </a:p>
        </p:txBody>
      </p:sp>
      <p:sp>
        <p:nvSpPr>
          <p:cNvPr id="4" name="スライド番号プレースホルダー 3">
            <a:extLst>
              <a:ext uri="{FF2B5EF4-FFF2-40B4-BE49-F238E27FC236}">
                <a16:creationId xmlns:a16="http://schemas.microsoft.com/office/drawing/2014/main" id="{88047294-929D-B147-AB87-99C21775B9AB}"/>
              </a:ext>
            </a:extLst>
          </p:cNvPr>
          <p:cNvSpPr>
            <a:spLocks noGrp="1"/>
          </p:cNvSpPr>
          <p:nvPr>
            <p:ph type="sldNum" sz="quarter" idx="12"/>
          </p:nvPr>
        </p:nvSpPr>
        <p:spPr/>
        <p:txBody>
          <a:bodyPr/>
          <a:lstStyle/>
          <a:p>
            <a:fld id="{58DD1769-DAE9-6C4E-82F4-B62273FFA290}" type="slidenum">
              <a:rPr kumimoji="1" lang="ja-JP" altLang="en-US" smtClean="0"/>
              <a:t>19</a:t>
            </a:fld>
            <a:endParaRPr kumimoji="1" lang="ja-JP" altLang="en-US"/>
          </a:p>
        </p:txBody>
      </p:sp>
    </p:spTree>
    <p:extLst>
      <p:ext uri="{BB962C8B-B14F-4D97-AF65-F5344CB8AC3E}">
        <p14:creationId xmlns:p14="http://schemas.microsoft.com/office/powerpoint/2010/main" val="1423830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a:extLst>
              <a:ext uri="{FF2B5EF4-FFF2-40B4-BE49-F238E27FC236}">
                <a16:creationId xmlns:a16="http://schemas.microsoft.com/office/drawing/2014/main" id="{4D30F7DD-2AB7-1343-8FF8-010FA63566B3}"/>
              </a:ext>
            </a:extLst>
          </p:cNvPr>
          <p:cNvSpPr>
            <a:spLocks noGrp="1"/>
          </p:cNvSpPr>
          <p:nvPr>
            <p:ph type="title"/>
          </p:nvPr>
        </p:nvSpPr>
        <p:spPr>
          <a:xfrm>
            <a:off x="628650" y="202096"/>
            <a:ext cx="7886700" cy="775253"/>
          </a:xfrm>
        </p:spPr>
        <p:txBody>
          <a:bodyPr>
            <a:normAutofit fontScale="90000"/>
          </a:bodyPr>
          <a:lstStyle/>
          <a:p>
            <a:r>
              <a:rPr lang="ja-JP" altLang="en-US"/>
              <a:t>安定ヨウ素剤の服用等に関する検討チーム</a:t>
            </a:r>
            <a:endParaRPr kumimoji="1" lang="ja-JP" altLang="en-US"/>
          </a:p>
        </p:txBody>
      </p:sp>
      <p:sp>
        <p:nvSpPr>
          <p:cNvPr id="12" name="コンテンツ プレースホルダー 11">
            <a:extLst>
              <a:ext uri="{FF2B5EF4-FFF2-40B4-BE49-F238E27FC236}">
                <a16:creationId xmlns:a16="http://schemas.microsoft.com/office/drawing/2014/main" id="{9F8EAB20-868D-B040-8847-88408ED9BF1C}"/>
              </a:ext>
            </a:extLst>
          </p:cNvPr>
          <p:cNvSpPr>
            <a:spLocks noGrp="1"/>
          </p:cNvSpPr>
          <p:nvPr>
            <p:ph sz="half" idx="2"/>
          </p:nvPr>
        </p:nvSpPr>
        <p:spPr>
          <a:xfrm>
            <a:off x="3392556" y="1212575"/>
            <a:ext cx="5367131" cy="4711147"/>
          </a:xfrm>
        </p:spPr>
        <p:txBody>
          <a:bodyPr>
            <a:normAutofit/>
          </a:bodyPr>
          <a:lstStyle/>
          <a:p>
            <a:pPr marL="1123950" indent="-1123950">
              <a:lnSpc>
                <a:spcPct val="100000"/>
              </a:lnSpc>
              <a:buNone/>
            </a:pPr>
            <a:r>
              <a:rPr kumimoji="1" lang="ja-JP" altLang="en-US" sz="2400"/>
              <a:t>提言</a:t>
            </a:r>
            <a:r>
              <a:rPr kumimoji="1" lang="en-US" altLang="ja-JP" sz="2400" dirty="0"/>
              <a:t>1</a:t>
            </a:r>
            <a:r>
              <a:rPr kumimoji="1" lang="ja-JP" altLang="en-US" sz="2400"/>
              <a:t>：</a:t>
            </a:r>
            <a:r>
              <a:rPr lang="ja-JP" altLang="en-US" sz="2400"/>
              <a:t>適切な服用のタイミング、他の防護措置との組み合わせ</a:t>
            </a:r>
            <a:endParaRPr lang="en-US" altLang="ja-JP" sz="2400" dirty="0"/>
          </a:p>
          <a:p>
            <a:pPr marL="1123950" indent="-1123950">
              <a:lnSpc>
                <a:spcPct val="100000"/>
              </a:lnSpc>
              <a:buNone/>
            </a:pPr>
            <a:r>
              <a:rPr kumimoji="1" lang="ja-JP" altLang="en-US" sz="2400"/>
              <a:t>提言</a:t>
            </a:r>
            <a:r>
              <a:rPr kumimoji="1" lang="en-US" altLang="ja-JP" sz="2400" dirty="0"/>
              <a:t>2</a:t>
            </a:r>
            <a:r>
              <a:rPr kumimoji="1" lang="ja-JP" altLang="en-US" sz="2400"/>
              <a:t>：服用を優先すべき対象者</a:t>
            </a:r>
            <a:endParaRPr kumimoji="1" lang="en-US" altLang="ja-JP" sz="2400" dirty="0"/>
          </a:p>
          <a:p>
            <a:pPr marL="1123950" indent="-1123950">
              <a:lnSpc>
                <a:spcPct val="100000"/>
              </a:lnSpc>
              <a:buNone/>
            </a:pPr>
            <a:r>
              <a:rPr lang="ja-JP" altLang="en-US" sz="2400"/>
              <a:t>提言</a:t>
            </a:r>
            <a:r>
              <a:rPr lang="en-US" altLang="ja-JP" sz="2400" dirty="0"/>
              <a:t>3</a:t>
            </a:r>
            <a:r>
              <a:rPr lang="ja-JP" altLang="en-US" sz="2400"/>
              <a:t>：</a:t>
            </a:r>
            <a:r>
              <a:rPr lang="en-US" altLang="ja-JP" sz="2400" dirty="0"/>
              <a:t>40</a:t>
            </a:r>
            <a:r>
              <a:rPr lang="ja-JP" altLang="en-US" sz="2400"/>
              <a:t>歳以上の方への効果</a:t>
            </a:r>
            <a:endParaRPr lang="en-US" altLang="ja-JP" sz="2400" dirty="0"/>
          </a:p>
          <a:p>
            <a:pPr marL="1123950" indent="-1123950">
              <a:lnSpc>
                <a:spcPct val="100000"/>
              </a:lnSpc>
              <a:buNone/>
            </a:pPr>
            <a:r>
              <a:rPr kumimoji="1" lang="ja-JP" altLang="en-US" sz="2400"/>
              <a:t>提言</a:t>
            </a:r>
            <a:r>
              <a:rPr kumimoji="1" lang="en-US" altLang="ja-JP" sz="2400" dirty="0"/>
              <a:t>4</a:t>
            </a:r>
            <a:r>
              <a:rPr lang="ja-JP" altLang="en-US" sz="2400"/>
              <a:t>：副作用</a:t>
            </a:r>
            <a:endParaRPr lang="en-US" altLang="ja-JP" sz="2400" dirty="0"/>
          </a:p>
          <a:p>
            <a:pPr marL="1123950" indent="-1123950">
              <a:lnSpc>
                <a:spcPct val="100000"/>
              </a:lnSpc>
              <a:buNone/>
            </a:pPr>
            <a:r>
              <a:rPr kumimoji="1" lang="ja-JP" altLang="en-US" sz="2400"/>
              <a:t>提言</a:t>
            </a:r>
            <a:r>
              <a:rPr kumimoji="1" lang="en-US" altLang="ja-JP" sz="2400" dirty="0"/>
              <a:t>5</a:t>
            </a:r>
            <a:r>
              <a:rPr kumimoji="1" lang="ja-JP" altLang="en-US" sz="2400"/>
              <a:t>：複数回の服用を避けるべき対象者</a:t>
            </a:r>
            <a:endParaRPr kumimoji="1" lang="en-US" altLang="ja-JP" sz="2400" dirty="0"/>
          </a:p>
          <a:p>
            <a:pPr marL="1123950" indent="-1123950">
              <a:lnSpc>
                <a:spcPct val="100000"/>
              </a:lnSpc>
              <a:buNone/>
            </a:pPr>
            <a:r>
              <a:rPr lang="ja-JP" altLang="en-US" sz="2400"/>
              <a:t>提言</a:t>
            </a:r>
            <a:r>
              <a:rPr lang="en-US" altLang="ja-JP" sz="2400" dirty="0"/>
              <a:t>6</a:t>
            </a:r>
            <a:r>
              <a:rPr lang="ja-JP" altLang="en-US" sz="2400"/>
              <a:t>：服用後の経過観察</a:t>
            </a:r>
            <a:endParaRPr lang="en-US" altLang="ja-JP" sz="2400" dirty="0"/>
          </a:p>
          <a:p>
            <a:pPr marL="1123950" indent="-1123950">
              <a:lnSpc>
                <a:spcPct val="100000"/>
              </a:lnSpc>
              <a:buNone/>
            </a:pPr>
            <a:r>
              <a:rPr lang="ja-JP" altLang="en-US" sz="2400"/>
              <a:t>提言</a:t>
            </a:r>
            <a:r>
              <a:rPr lang="en-US" altLang="ja-JP" sz="2400" dirty="0"/>
              <a:t>7</a:t>
            </a:r>
            <a:r>
              <a:rPr lang="ja-JP" altLang="en-US" sz="2400"/>
              <a:t>：事前配布の対象区域における事前配布方法</a:t>
            </a:r>
            <a:endParaRPr lang="en-US" altLang="ja-JP" sz="2400" dirty="0"/>
          </a:p>
        </p:txBody>
      </p:sp>
      <p:sp>
        <p:nvSpPr>
          <p:cNvPr id="4" name="スライド番号プレースホルダー 3">
            <a:extLst>
              <a:ext uri="{FF2B5EF4-FFF2-40B4-BE49-F238E27FC236}">
                <a16:creationId xmlns:a16="http://schemas.microsoft.com/office/drawing/2014/main" id="{E90336E9-17DF-B04A-95B2-4AEBCDE9888F}"/>
              </a:ext>
            </a:extLst>
          </p:cNvPr>
          <p:cNvSpPr>
            <a:spLocks noGrp="1"/>
          </p:cNvSpPr>
          <p:nvPr>
            <p:ph type="sldNum" sz="quarter" idx="12"/>
          </p:nvPr>
        </p:nvSpPr>
        <p:spPr/>
        <p:txBody>
          <a:bodyPr/>
          <a:lstStyle/>
          <a:p>
            <a:fld id="{58DD1769-DAE9-6C4E-82F4-B62273FFA290}" type="slidenum">
              <a:rPr kumimoji="1" lang="ja-JP" altLang="en-US" smtClean="0"/>
              <a:t>2</a:t>
            </a:fld>
            <a:endParaRPr kumimoji="1" lang="ja-JP" altLang="en-US"/>
          </a:p>
        </p:txBody>
      </p:sp>
      <p:sp>
        <p:nvSpPr>
          <p:cNvPr id="14" name="テキスト ボックス 13">
            <a:extLst>
              <a:ext uri="{FF2B5EF4-FFF2-40B4-BE49-F238E27FC236}">
                <a16:creationId xmlns:a16="http://schemas.microsoft.com/office/drawing/2014/main" id="{E95A15F3-08CA-424B-8E05-8AF5363FCDD6}"/>
              </a:ext>
            </a:extLst>
          </p:cNvPr>
          <p:cNvSpPr txBox="1"/>
          <p:nvPr/>
        </p:nvSpPr>
        <p:spPr>
          <a:xfrm>
            <a:off x="371309" y="5314121"/>
            <a:ext cx="3005951" cy="369332"/>
          </a:xfrm>
          <a:prstGeom prst="rect">
            <a:avLst/>
          </a:prstGeom>
          <a:noFill/>
        </p:spPr>
        <p:txBody>
          <a:bodyPr wrap="none" rtlCol="0">
            <a:spAutoFit/>
          </a:bodyPr>
          <a:lstStyle/>
          <a:p>
            <a:r>
              <a:rPr kumimoji="1" lang="ja-JP" altLang="en-US" dirty="0"/>
              <a:t>令和</a:t>
            </a:r>
            <a:r>
              <a:rPr kumimoji="1" lang="en-US" altLang="ja-JP" dirty="0"/>
              <a:t>3</a:t>
            </a:r>
            <a:r>
              <a:rPr kumimoji="1" lang="ja-JP" altLang="en-US" dirty="0"/>
              <a:t>年</a:t>
            </a:r>
            <a:r>
              <a:rPr kumimoji="1" lang="en-US" altLang="ja-JP" dirty="0"/>
              <a:t>7</a:t>
            </a:r>
            <a:r>
              <a:rPr kumimoji="1" lang="ja-JP" altLang="en-US" dirty="0"/>
              <a:t>月</a:t>
            </a:r>
            <a:r>
              <a:rPr kumimoji="1" lang="en-US" altLang="ja-JP" dirty="0"/>
              <a:t>21</a:t>
            </a:r>
            <a:r>
              <a:rPr kumimoji="1" lang="ja-JP" altLang="en-US" dirty="0"/>
              <a:t>日　一部改訂</a:t>
            </a:r>
          </a:p>
        </p:txBody>
      </p:sp>
      <p:pic>
        <p:nvPicPr>
          <p:cNvPr id="8" name="図 7">
            <a:extLst>
              <a:ext uri="{FF2B5EF4-FFF2-40B4-BE49-F238E27FC236}">
                <a16:creationId xmlns:a16="http://schemas.microsoft.com/office/drawing/2014/main" id="{4383F248-72A3-C158-D41A-1CF71CDF7019}"/>
              </a:ext>
            </a:extLst>
          </p:cNvPr>
          <p:cNvPicPr>
            <a:picLocks noChangeAspect="1"/>
          </p:cNvPicPr>
          <p:nvPr/>
        </p:nvPicPr>
        <p:blipFill>
          <a:blip r:embed="rId3"/>
          <a:stretch>
            <a:fillRect/>
          </a:stretch>
        </p:blipFill>
        <p:spPr>
          <a:xfrm>
            <a:off x="442375" y="1375345"/>
            <a:ext cx="2769932" cy="3749389"/>
          </a:xfrm>
          <a:prstGeom prst="rect">
            <a:avLst/>
          </a:prstGeom>
          <a:ln w="12700">
            <a:solidFill>
              <a:schemeClr val="tx1"/>
            </a:solidFill>
          </a:ln>
        </p:spPr>
      </p:pic>
    </p:spTree>
    <p:extLst>
      <p:ext uri="{BB962C8B-B14F-4D97-AF65-F5344CB8AC3E}">
        <p14:creationId xmlns:p14="http://schemas.microsoft.com/office/powerpoint/2010/main" val="372199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43A0BE-A3E8-7B45-BD78-00D9F00FD9D9}"/>
              </a:ext>
            </a:extLst>
          </p:cNvPr>
          <p:cNvSpPr>
            <a:spLocks noGrp="1"/>
          </p:cNvSpPr>
          <p:nvPr>
            <p:ph type="title"/>
          </p:nvPr>
        </p:nvSpPr>
        <p:spPr/>
        <p:txBody>
          <a:bodyPr/>
          <a:lstStyle/>
          <a:p>
            <a:r>
              <a:rPr lang="ja-JP" altLang="en-US"/>
              <a:t>服用に注意が必要な場合②</a:t>
            </a:r>
            <a:endParaRPr kumimoji="1" lang="ja-JP" altLang="en-US"/>
          </a:p>
        </p:txBody>
      </p:sp>
      <p:sp>
        <p:nvSpPr>
          <p:cNvPr id="3" name="コンテンツ プレースホルダー 2">
            <a:extLst>
              <a:ext uri="{FF2B5EF4-FFF2-40B4-BE49-F238E27FC236}">
                <a16:creationId xmlns:a16="http://schemas.microsoft.com/office/drawing/2014/main" id="{4E18DD9A-FC5B-2E44-A9EE-AF8EA0CCFA36}"/>
              </a:ext>
            </a:extLst>
          </p:cNvPr>
          <p:cNvSpPr>
            <a:spLocks noGrp="1"/>
          </p:cNvSpPr>
          <p:nvPr>
            <p:ph idx="1"/>
          </p:nvPr>
        </p:nvSpPr>
        <p:spPr>
          <a:xfrm>
            <a:off x="571500" y="1157909"/>
            <a:ext cx="8038272" cy="4904755"/>
          </a:xfrm>
        </p:spPr>
        <p:txBody>
          <a:bodyPr>
            <a:normAutofit/>
          </a:bodyPr>
          <a:lstStyle/>
          <a:p>
            <a:pPr marL="0" indent="0">
              <a:buNone/>
            </a:pPr>
            <a:r>
              <a:rPr lang="ja-JP" altLang="en-US" dirty="0"/>
              <a:t>現在服用している薬剤と安定ヨウ素剤を併用した場合</a:t>
            </a:r>
            <a:r>
              <a:rPr lang="ja-JP" altLang="en-US" sz="2400" dirty="0"/>
              <a:t>に起こり得る症状ですが、</a:t>
            </a:r>
            <a:r>
              <a:rPr lang="ja-JP" altLang="en-US" sz="2400" b="1" u="sng" dirty="0"/>
              <a:t>安定ヨウ素剤を適量服用した場合に、健康影響が生じる可能性は極めて低いです。</a:t>
            </a:r>
            <a:endParaRPr lang="ja-JP" altLang="en-US" dirty="0"/>
          </a:p>
          <a:p>
            <a:r>
              <a:rPr lang="ja-JP" altLang="en-US" sz="1900" dirty="0"/>
              <a:t>カリウム含有製剤：カリウム補給・・・高カリウム血症</a:t>
            </a:r>
          </a:p>
          <a:p>
            <a:r>
              <a:rPr lang="ja-JP" altLang="en-US" sz="1900" dirty="0"/>
              <a:t>カリウム貯留性利尿剤：高血圧症・・・高カリウム血症</a:t>
            </a:r>
          </a:p>
          <a:p>
            <a:r>
              <a:rPr lang="ja-JP" altLang="en-US" sz="1900" dirty="0"/>
              <a:t>リチウム製剤：双極性障害・・・甲状腺機能低下症</a:t>
            </a:r>
          </a:p>
          <a:p>
            <a:r>
              <a:rPr lang="ja-JP" altLang="en-US" sz="1900" dirty="0"/>
              <a:t>抗甲状腺薬・・・甲状腺機能低下症</a:t>
            </a:r>
          </a:p>
          <a:p>
            <a:r>
              <a:rPr lang="en-US" altLang="ja-JP" sz="1900" dirty="0"/>
              <a:t>ACE</a:t>
            </a:r>
            <a:r>
              <a:rPr lang="ja-JP" altLang="en-US" sz="1900" dirty="0"/>
              <a:t>阻害剤：高血圧・・・高カリウム血症</a:t>
            </a:r>
          </a:p>
          <a:p>
            <a:r>
              <a:rPr lang="ja-JP" altLang="en-US" sz="1900" dirty="0"/>
              <a:t>アンジオテンシン</a:t>
            </a:r>
            <a:r>
              <a:rPr lang="en-US" altLang="ja-JP" sz="1900" dirty="0"/>
              <a:t>II</a:t>
            </a:r>
            <a:r>
              <a:rPr lang="ja-JP" altLang="en-US" sz="1900" dirty="0"/>
              <a:t>受容体拮抗剤：高血圧・・</a:t>
            </a:r>
            <a:r>
              <a:rPr lang="ja-JP" altLang="en-US" dirty="0"/>
              <a:t>・高カリウム血症</a:t>
            </a:r>
          </a:p>
        </p:txBody>
      </p:sp>
      <p:sp>
        <p:nvSpPr>
          <p:cNvPr id="4" name="スライド番号プレースホルダー 3">
            <a:extLst>
              <a:ext uri="{FF2B5EF4-FFF2-40B4-BE49-F238E27FC236}">
                <a16:creationId xmlns:a16="http://schemas.microsoft.com/office/drawing/2014/main" id="{4C29BFB5-ECBF-2C41-A813-3F5DDE543C01}"/>
              </a:ext>
            </a:extLst>
          </p:cNvPr>
          <p:cNvSpPr>
            <a:spLocks noGrp="1"/>
          </p:cNvSpPr>
          <p:nvPr>
            <p:ph type="sldNum" sz="quarter" idx="12"/>
          </p:nvPr>
        </p:nvSpPr>
        <p:spPr/>
        <p:txBody>
          <a:bodyPr/>
          <a:lstStyle/>
          <a:p>
            <a:fld id="{58DD1769-DAE9-6C4E-82F4-B62273FFA290}" type="slidenum">
              <a:rPr kumimoji="1" lang="ja-JP" altLang="en-US" smtClean="0"/>
              <a:t>20</a:t>
            </a:fld>
            <a:endParaRPr kumimoji="1" lang="ja-JP" altLang="en-US"/>
          </a:p>
        </p:txBody>
      </p:sp>
      <p:sp>
        <p:nvSpPr>
          <p:cNvPr id="5" name="テキスト ボックス 4">
            <a:extLst>
              <a:ext uri="{FF2B5EF4-FFF2-40B4-BE49-F238E27FC236}">
                <a16:creationId xmlns:a16="http://schemas.microsoft.com/office/drawing/2014/main" id="{6196B7C3-E39E-CF45-B16A-4AFD213D6D6E}"/>
              </a:ext>
            </a:extLst>
          </p:cNvPr>
          <p:cNvSpPr txBox="1"/>
          <p:nvPr/>
        </p:nvSpPr>
        <p:spPr>
          <a:xfrm>
            <a:off x="171450" y="4470283"/>
            <a:ext cx="8811039"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en-US" dirty="0"/>
              <a:t>　安定ヨウ素剤に含まれるカリウム量は、食品に含まれる量と比較すると僅かであり、成人の</a:t>
            </a:r>
            <a:r>
              <a:rPr lang="en-US" altLang="ja-JP" dirty="0"/>
              <a:t>1 </a:t>
            </a:r>
            <a:r>
              <a:rPr lang="ja-JP" altLang="en-US" dirty="0"/>
              <a:t>回分の服用量である安定ヨウ素剤</a:t>
            </a:r>
            <a:r>
              <a:rPr lang="en-US" altLang="ja-JP" dirty="0"/>
              <a:t>2 </a:t>
            </a:r>
            <a:r>
              <a:rPr lang="ja-JP" altLang="en-US" dirty="0"/>
              <a:t>丸中に含まれるカリウム</a:t>
            </a:r>
            <a:r>
              <a:rPr lang="en-US" altLang="ja-JP" dirty="0"/>
              <a:t>24mg </a:t>
            </a:r>
            <a:r>
              <a:rPr lang="ja-JP" altLang="en-US" dirty="0"/>
              <a:t>は、以下に示す食品の可食部</a:t>
            </a:r>
            <a:r>
              <a:rPr lang="en-US" altLang="ja-JP" dirty="0"/>
              <a:t>100g </a:t>
            </a:r>
            <a:r>
              <a:rPr lang="ja-JP" altLang="en-US" dirty="0"/>
              <a:t>中に含まれる量と比較すると、食パン</a:t>
            </a:r>
            <a:r>
              <a:rPr lang="en-US" altLang="ja-JP" dirty="0"/>
              <a:t>1/4</a:t>
            </a:r>
            <a:r>
              <a:rPr lang="ja-JP" altLang="en-US" dirty="0" err="1"/>
              <a:t>、</a:t>
            </a:r>
            <a:r>
              <a:rPr lang="ja-JP" altLang="en-US" dirty="0"/>
              <a:t>バナナ</a:t>
            </a:r>
            <a:r>
              <a:rPr lang="en-US" altLang="ja-JP" dirty="0"/>
              <a:t>1/15</a:t>
            </a:r>
            <a:r>
              <a:rPr lang="ja-JP" altLang="en-US" dirty="0" err="1"/>
              <a:t>、</a:t>
            </a:r>
            <a:r>
              <a:rPr lang="ja-JP" altLang="en-US" dirty="0"/>
              <a:t>納豆</a:t>
            </a:r>
            <a:r>
              <a:rPr lang="en-US" altLang="ja-JP" dirty="0"/>
              <a:t>1/29</a:t>
            </a:r>
            <a:r>
              <a:rPr lang="ja-JP" altLang="en-US" dirty="0"/>
              <a:t>～</a:t>
            </a:r>
            <a:r>
              <a:rPr lang="en-US" altLang="ja-JP" dirty="0"/>
              <a:t>1/28</a:t>
            </a:r>
            <a:r>
              <a:rPr lang="ja-JP" altLang="en-US" dirty="0" err="1"/>
              <a:t>、</a:t>
            </a:r>
            <a:r>
              <a:rPr lang="ja-JP" altLang="en-US" dirty="0"/>
              <a:t>焼き芋</a:t>
            </a:r>
            <a:r>
              <a:rPr lang="en-US" altLang="ja-JP" dirty="0"/>
              <a:t>1/23</a:t>
            </a:r>
            <a:r>
              <a:rPr lang="ja-JP" altLang="en-US" dirty="0" err="1"/>
              <a:t>、</a:t>
            </a:r>
            <a:r>
              <a:rPr lang="ja-JP" altLang="en-US" dirty="0"/>
              <a:t>カツオ生食</a:t>
            </a:r>
            <a:r>
              <a:rPr lang="en-US" altLang="ja-JP" dirty="0"/>
              <a:t>1/18</a:t>
            </a:r>
            <a:r>
              <a:rPr lang="ja-JP" altLang="en-US" dirty="0"/>
              <a:t>～</a:t>
            </a:r>
            <a:r>
              <a:rPr lang="en-US" altLang="ja-JP" dirty="0"/>
              <a:t>1/16</a:t>
            </a:r>
            <a:r>
              <a:rPr lang="ja-JP" altLang="en-US" dirty="0" err="1"/>
              <a:t>、</a:t>
            </a:r>
            <a:r>
              <a:rPr lang="ja-JP" altLang="en-US" dirty="0"/>
              <a:t>焼きイワシ</a:t>
            </a:r>
            <a:r>
              <a:rPr lang="en-US" altLang="ja-JP" dirty="0"/>
              <a:t>1/15 </a:t>
            </a:r>
            <a:r>
              <a:rPr lang="ja-JP" altLang="en-US" dirty="0"/>
              <a:t>と同量程度である。</a:t>
            </a:r>
            <a:endParaRPr lang="en-US" altLang="ja-JP" dirty="0"/>
          </a:p>
          <a:p>
            <a:r>
              <a:rPr lang="ja-JP" altLang="en-US" dirty="0"/>
              <a:t>　</a:t>
            </a:r>
            <a:r>
              <a:rPr lang="ja-JP" altLang="en-US" b="1" u="sng" dirty="0"/>
              <a:t>「慎重服用項目」及び「相互作用の可能性がある薬剤」について、適量の服用であれば健康影響が生じる可能性は極めて低く、該当する者が安定ヨウ素剤の配布及び服用に際し不利益を被ることのないよう、配布に携わる者への周知が必要である。</a:t>
            </a:r>
          </a:p>
        </p:txBody>
      </p:sp>
    </p:spTree>
    <p:extLst>
      <p:ext uri="{BB962C8B-B14F-4D97-AF65-F5344CB8AC3E}">
        <p14:creationId xmlns:p14="http://schemas.microsoft.com/office/powerpoint/2010/main" val="2307707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82728D-804C-CA48-9DD6-21E7A94FD79D}"/>
              </a:ext>
            </a:extLst>
          </p:cNvPr>
          <p:cNvSpPr>
            <a:spLocks noGrp="1"/>
          </p:cNvSpPr>
          <p:nvPr>
            <p:ph type="title"/>
          </p:nvPr>
        </p:nvSpPr>
        <p:spPr/>
        <p:txBody>
          <a:bodyPr/>
          <a:lstStyle/>
          <a:p>
            <a:r>
              <a:rPr kumimoji="1" lang="ja-JP" altLang="en-US"/>
              <a:t>事前準備</a:t>
            </a:r>
          </a:p>
        </p:txBody>
      </p:sp>
      <p:sp>
        <p:nvSpPr>
          <p:cNvPr id="3" name="コンテンツ プレースホルダー 2">
            <a:extLst>
              <a:ext uri="{FF2B5EF4-FFF2-40B4-BE49-F238E27FC236}">
                <a16:creationId xmlns:a16="http://schemas.microsoft.com/office/drawing/2014/main" id="{63B0EEAF-80B5-B343-BF50-3F126673D9B6}"/>
              </a:ext>
            </a:extLst>
          </p:cNvPr>
          <p:cNvSpPr>
            <a:spLocks noGrp="1"/>
          </p:cNvSpPr>
          <p:nvPr>
            <p:ph idx="1"/>
          </p:nvPr>
        </p:nvSpPr>
        <p:spPr/>
        <p:txBody>
          <a:bodyPr>
            <a:normAutofit/>
          </a:bodyPr>
          <a:lstStyle/>
          <a:p>
            <a:r>
              <a:rPr lang="ja-JP" altLang="en-US" dirty="0"/>
              <a:t>予防的防護措置を準備する区域</a:t>
            </a:r>
            <a:endParaRPr lang="en-US" altLang="ja-JP" dirty="0"/>
          </a:p>
          <a:p>
            <a:pPr marL="0" indent="0">
              <a:buNone/>
            </a:pPr>
            <a:r>
              <a:rPr lang="ja-JP" altLang="en-US" dirty="0"/>
              <a:t>　</a:t>
            </a:r>
            <a:r>
              <a:rPr lang="en-US" altLang="ja-JP" dirty="0"/>
              <a:t>(Precautionary Action Zone; PAZ)</a:t>
            </a:r>
          </a:p>
          <a:p>
            <a:pPr lvl="1"/>
            <a:r>
              <a:rPr lang="ja-JP" altLang="en-US" dirty="0"/>
              <a:t>全面緊急事態に至った場合には、避難の際に、服用指示に基づき速やかに安定ヨウ素剤を服用</a:t>
            </a:r>
            <a:endParaRPr lang="en-US" altLang="ja-JP" dirty="0"/>
          </a:p>
          <a:p>
            <a:pPr lvl="1"/>
            <a:r>
              <a:rPr kumimoji="1" lang="ja-JP" altLang="en-US" dirty="0"/>
              <a:t>対象の住民に対して事前に安定ヨウ素剤を配布</a:t>
            </a:r>
            <a:endParaRPr kumimoji="1" lang="en-US" altLang="ja-JP" dirty="0"/>
          </a:p>
          <a:p>
            <a:pPr lvl="1"/>
            <a:r>
              <a:rPr lang="ja-JP" altLang="en-US" dirty="0"/>
              <a:t>事前配布方法：原則として医師による説明、説明書と安定ヨウ素剤の配布</a:t>
            </a:r>
            <a:endParaRPr lang="en-US" altLang="ja-JP" dirty="0"/>
          </a:p>
          <a:p>
            <a:pPr lvl="1"/>
            <a:endParaRPr lang="en-US" altLang="ja-JP" dirty="0"/>
          </a:p>
          <a:p>
            <a:r>
              <a:rPr kumimoji="1" lang="ja-JP" altLang="en-US" dirty="0"/>
              <a:t>緊急防護措置を準備する区域</a:t>
            </a:r>
            <a:endParaRPr kumimoji="1" lang="en-US" altLang="ja-JP" dirty="0"/>
          </a:p>
          <a:p>
            <a:pPr marL="0" indent="0">
              <a:buNone/>
            </a:pPr>
            <a:r>
              <a:rPr kumimoji="1" lang="ja-JP" altLang="en-US" dirty="0"/>
              <a:t>　</a:t>
            </a:r>
            <a:r>
              <a:rPr kumimoji="1" lang="en-US" altLang="ja-JP" dirty="0"/>
              <a:t>(Urgent Protective Action Planning Zone; UPZ)</a:t>
            </a:r>
          </a:p>
          <a:p>
            <a:pPr lvl="1"/>
            <a:r>
              <a:rPr kumimoji="1" lang="ja-JP" altLang="en-US" dirty="0"/>
              <a:t>全面緊急事態に至った場合には、避難または一時移転の際、原子力規制委員会が配布および服用の必要性を判断</a:t>
            </a:r>
            <a:endParaRPr kumimoji="1" lang="en-US" altLang="ja-JP" dirty="0"/>
          </a:p>
          <a:p>
            <a:pPr lvl="1"/>
            <a:r>
              <a:rPr lang="ja-JP" altLang="en-US" dirty="0"/>
              <a:t>原子力災害対策本部または地方公共団体が指示</a:t>
            </a:r>
            <a:endParaRPr kumimoji="1" lang="en-US" altLang="ja-JP" dirty="0"/>
          </a:p>
          <a:p>
            <a:pPr lvl="1"/>
            <a:r>
              <a:rPr lang="ja-JP" altLang="en-US" dirty="0"/>
              <a:t>地方公共団体は、避難または一時移転の際に安定ヨウ素剤を緊急配布できる体制を整備</a:t>
            </a:r>
            <a:endParaRPr kumimoji="1" lang="ja-JP" altLang="en-US" dirty="0"/>
          </a:p>
        </p:txBody>
      </p:sp>
      <p:sp>
        <p:nvSpPr>
          <p:cNvPr id="4" name="スライド番号プレースホルダー 3">
            <a:extLst>
              <a:ext uri="{FF2B5EF4-FFF2-40B4-BE49-F238E27FC236}">
                <a16:creationId xmlns:a16="http://schemas.microsoft.com/office/drawing/2014/main" id="{E74E73F0-DA1B-3B4B-9B05-F90BF3215E14}"/>
              </a:ext>
            </a:extLst>
          </p:cNvPr>
          <p:cNvSpPr>
            <a:spLocks noGrp="1"/>
          </p:cNvSpPr>
          <p:nvPr>
            <p:ph type="sldNum" sz="quarter" idx="12"/>
          </p:nvPr>
        </p:nvSpPr>
        <p:spPr/>
        <p:txBody>
          <a:bodyPr/>
          <a:lstStyle/>
          <a:p>
            <a:fld id="{58DD1769-DAE9-6C4E-82F4-B62273FFA290}" type="slidenum">
              <a:rPr kumimoji="1" lang="ja-JP" altLang="en-US" smtClean="0"/>
              <a:t>21</a:t>
            </a:fld>
            <a:endParaRPr kumimoji="1" lang="ja-JP" altLang="en-US"/>
          </a:p>
        </p:txBody>
      </p:sp>
    </p:spTree>
    <p:extLst>
      <p:ext uri="{BB962C8B-B14F-4D97-AF65-F5344CB8AC3E}">
        <p14:creationId xmlns:p14="http://schemas.microsoft.com/office/powerpoint/2010/main" val="991387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A7A07E-D634-E14F-9E38-DD24CACCC568}"/>
              </a:ext>
            </a:extLst>
          </p:cNvPr>
          <p:cNvSpPr>
            <a:spLocks noGrp="1"/>
          </p:cNvSpPr>
          <p:nvPr>
            <p:ph type="title"/>
          </p:nvPr>
        </p:nvSpPr>
        <p:spPr/>
        <p:txBody>
          <a:bodyPr/>
          <a:lstStyle/>
          <a:p>
            <a:r>
              <a:rPr kumimoji="1" lang="ja-JP" altLang="en-US"/>
              <a:t>事前配布</a:t>
            </a:r>
          </a:p>
        </p:txBody>
      </p:sp>
      <p:sp>
        <p:nvSpPr>
          <p:cNvPr id="3" name="コンテンツ プレースホルダー 2">
            <a:extLst>
              <a:ext uri="{FF2B5EF4-FFF2-40B4-BE49-F238E27FC236}">
                <a16:creationId xmlns:a16="http://schemas.microsoft.com/office/drawing/2014/main" id="{3D921612-14B8-D549-B9B7-6DC1E39E206D}"/>
              </a:ext>
            </a:extLst>
          </p:cNvPr>
          <p:cNvSpPr>
            <a:spLocks noGrp="1"/>
          </p:cNvSpPr>
          <p:nvPr>
            <p:ph idx="1"/>
          </p:nvPr>
        </p:nvSpPr>
        <p:spPr>
          <a:xfrm>
            <a:off x="628650" y="1272210"/>
            <a:ext cx="7886700" cy="4481476"/>
          </a:xfrm>
        </p:spPr>
        <p:txBody>
          <a:bodyPr>
            <a:normAutofit/>
          </a:bodyPr>
          <a:lstStyle/>
          <a:p>
            <a:r>
              <a:rPr lang="ja-JP" altLang="en-US" sz="2000"/>
              <a:t>説明会（地方公共団体が実施主体）</a:t>
            </a:r>
            <a:endParaRPr lang="en-US" altLang="ja-JP" sz="2000" dirty="0"/>
          </a:p>
          <a:p>
            <a:pPr lvl="1"/>
            <a:r>
              <a:rPr lang="ja-JP" altLang="en-US" sz="1600"/>
              <a:t>医師（原則）による住民への説明会を定期的に開催</a:t>
            </a:r>
            <a:endParaRPr lang="en-US" altLang="ja-JP" sz="1600" dirty="0"/>
          </a:p>
          <a:p>
            <a:pPr lvl="1"/>
            <a:r>
              <a:rPr lang="ja-JP" altLang="en-US" sz="1600"/>
              <a:t>医師による説明を受けることができる保健所等の公共施設や医療機関に住民が出向き、説明を受けた上で受領できるよう対応</a:t>
            </a:r>
            <a:endParaRPr lang="en-US" altLang="ja-JP" sz="1600" dirty="0"/>
          </a:p>
          <a:p>
            <a:pPr lvl="1"/>
            <a:r>
              <a:rPr lang="ja-JP" altLang="en-US" sz="1600"/>
              <a:t>地方公共団体が指定する薬局等に住民が出向き、薬剤師等による説明を受けた上で安定ヨウ素剤を受領できるよう対応</a:t>
            </a:r>
            <a:endParaRPr lang="en-US" altLang="ja-JP" sz="1600" dirty="0"/>
          </a:p>
          <a:p>
            <a:r>
              <a:rPr lang="ja-JP" altLang="en-US" sz="2000"/>
              <a:t>説明内容：安定ヨウ素剤の配布目的、効能又は効果、服用指示の手順とその連絡方法、配布後の保管方法、服用時期、服用を優先すべき対象者、副作用等の留意点等</a:t>
            </a:r>
            <a:endParaRPr lang="en-US" altLang="ja-JP" sz="2000" dirty="0"/>
          </a:p>
          <a:p>
            <a:r>
              <a:rPr lang="ja-JP" altLang="en-US" sz="2000"/>
              <a:t>説明書と一緒に安定ヨウ素剤を配布</a:t>
            </a:r>
            <a:endParaRPr lang="en-US" altLang="ja-JP" sz="2000" dirty="0"/>
          </a:p>
          <a:p>
            <a:r>
              <a:rPr lang="ja-JP" altLang="en-US" sz="2000"/>
              <a:t>住民が記載したチェックシートに照らし合わせて、保健師、薬剤師等の専門職が確認書を記載し、安定ヨウ素剤の取扱いに係る留意事項について理解しているか等を確認するため、受領書に記入及び提出をさせる</a:t>
            </a:r>
            <a:endParaRPr lang="en-US" altLang="ja-JP" sz="2000" dirty="0"/>
          </a:p>
          <a:p>
            <a:endParaRPr lang="en-US" altLang="ja-JP" sz="2000" dirty="0"/>
          </a:p>
          <a:p>
            <a:endParaRPr kumimoji="1" lang="ja-JP" altLang="en-US" sz="2000"/>
          </a:p>
        </p:txBody>
      </p:sp>
      <p:sp>
        <p:nvSpPr>
          <p:cNvPr id="4" name="スライド番号プレースホルダー 3">
            <a:extLst>
              <a:ext uri="{FF2B5EF4-FFF2-40B4-BE49-F238E27FC236}">
                <a16:creationId xmlns:a16="http://schemas.microsoft.com/office/drawing/2014/main" id="{E72BF7EF-A4DC-5F40-B025-9B414ABF982A}"/>
              </a:ext>
            </a:extLst>
          </p:cNvPr>
          <p:cNvSpPr>
            <a:spLocks noGrp="1"/>
          </p:cNvSpPr>
          <p:nvPr>
            <p:ph type="sldNum" sz="quarter" idx="12"/>
          </p:nvPr>
        </p:nvSpPr>
        <p:spPr/>
        <p:txBody>
          <a:bodyPr/>
          <a:lstStyle/>
          <a:p>
            <a:fld id="{58DD1769-DAE9-6C4E-82F4-B62273FFA290}" type="slidenum">
              <a:rPr kumimoji="1" lang="ja-JP" altLang="en-US" smtClean="0"/>
              <a:t>22</a:t>
            </a:fld>
            <a:endParaRPr kumimoji="1" lang="ja-JP" altLang="en-US"/>
          </a:p>
        </p:txBody>
      </p:sp>
      <p:sp>
        <p:nvSpPr>
          <p:cNvPr id="5" name="正方形/長方形 4">
            <a:extLst>
              <a:ext uri="{FF2B5EF4-FFF2-40B4-BE49-F238E27FC236}">
                <a16:creationId xmlns:a16="http://schemas.microsoft.com/office/drawing/2014/main" id="{8A4BA14E-5E30-C94A-8353-6A25C5774272}"/>
              </a:ext>
            </a:extLst>
          </p:cNvPr>
          <p:cNvSpPr/>
          <p:nvPr/>
        </p:nvSpPr>
        <p:spPr>
          <a:xfrm>
            <a:off x="628650" y="5451354"/>
            <a:ext cx="788670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ja-JP" altLang="en-US"/>
              <a:t>地方公共団体は、住民への説明会を定期的に開催することを前提とした上で、地域の実情を踏まえ、</a:t>
            </a:r>
            <a:r>
              <a:rPr lang="ja-JP" altLang="en-US" b="1"/>
              <a:t>地域の医師会及び薬剤師会と具体的な配布方法等を協議の上、薬剤師会会員が所属する薬局等を指定し、その薬局等で、安定ヨウ素剤を配布する</a:t>
            </a:r>
            <a:r>
              <a:rPr lang="ja-JP" altLang="en-US"/>
              <a:t>こともできる。</a:t>
            </a:r>
          </a:p>
        </p:txBody>
      </p:sp>
    </p:spTree>
    <p:extLst>
      <p:ext uri="{BB962C8B-B14F-4D97-AF65-F5344CB8AC3E}">
        <p14:creationId xmlns:p14="http://schemas.microsoft.com/office/powerpoint/2010/main" val="3148363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263315-E9D5-0649-91D0-ACA76AA1E72C}"/>
              </a:ext>
            </a:extLst>
          </p:cNvPr>
          <p:cNvSpPr>
            <a:spLocks noGrp="1"/>
          </p:cNvSpPr>
          <p:nvPr>
            <p:ph type="title"/>
          </p:nvPr>
        </p:nvSpPr>
        <p:spPr/>
        <p:txBody>
          <a:bodyPr/>
          <a:lstStyle/>
          <a:p>
            <a:r>
              <a:rPr kumimoji="1" lang="ja-JP" altLang="en-US"/>
              <a:t>緊急配布</a:t>
            </a:r>
          </a:p>
        </p:txBody>
      </p:sp>
      <p:sp>
        <p:nvSpPr>
          <p:cNvPr id="3" name="コンテンツ プレースホルダー 2">
            <a:extLst>
              <a:ext uri="{FF2B5EF4-FFF2-40B4-BE49-F238E27FC236}">
                <a16:creationId xmlns:a16="http://schemas.microsoft.com/office/drawing/2014/main" id="{8BB599BB-4675-6A41-8551-92058D609C88}"/>
              </a:ext>
            </a:extLst>
          </p:cNvPr>
          <p:cNvSpPr>
            <a:spLocks noGrp="1"/>
          </p:cNvSpPr>
          <p:nvPr>
            <p:ph idx="1"/>
          </p:nvPr>
        </p:nvSpPr>
        <p:spPr/>
        <p:txBody>
          <a:bodyPr/>
          <a:lstStyle/>
          <a:p>
            <a:r>
              <a:rPr kumimoji="1" lang="ja-JP" altLang="en-US"/>
              <a:t>配布場所</a:t>
            </a:r>
            <a:endParaRPr kumimoji="1" lang="en-US" altLang="ja-JP" dirty="0"/>
          </a:p>
          <a:p>
            <a:pPr lvl="1"/>
            <a:r>
              <a:rPr lang="ja-JP" altLang="en-US"/>
              <a:t>備蓄場所と同じまたはその近隣の施設</a:t>
            </a:r>
            <a:endParaRPr lang="en-US" altLang="ja-JP" dirty="0"/>
          </a:p>
          <a:p>
            <a:pPr lvl="1"/>
            <a:r>
              <a:rPr lang="ja-JP" altLang="en-US"/>
              <a:t>避難経路上、住宅地の近くで交通の便がよい場所等の住民が避難の際に容易に立ち寄れるところ</a:t>
            </a:r>
            <a:endParaRPr lang="en-US" altLang="ja-JP" dirty="0"/>
          </a:p>
          <a:p>
            <a:pPr lvl="1"/>
            <a:endParaRPr lang="en-US" altLang="ja-JP" dirty="0"/>
          </a:p>
          <a:p>
            <a:r>
              <a:rPr kumimoji="1" lang="ja-JP" altLang="en-US"/>
              <a:t>配布方法</a:t>
            </a:r>
            <a:endParaRPr kumimoji="1" lang="en-US" altLang="ja-JP" dirty="0"/>
          </a:p>
          <a:p>
            <a:pPr lvl="1"/>
            <a:r>
              <a:rPr lang="ja-JP" altLang="en-US"/>
              <a:t>住民が配布のために屋外に並ぶことを避け、屋内や車内で待機できるように配布場所を指定</a:t>
            </a:r>
            <a:endParaRPr lang="en-US" altLang="ja-JP" dirty="0"/>
          </a:p>
          <a:p>
            <a:pPr lvl="1"/>
            <a:r>
              <a:rPr kumimoji="1" lang="ja-JP" altLang="en-US"/>
              <a:t>備蓄してある安定ヨウ素剤を地方公共団体職員等が備蓄場所から搬出して配布し、指示に従い服用させる</a:t>
            </a:r>
            <a:endParaRPr kumimoji="1" lang="en-US" altLang="ja-JP" dirty="0"/>
          </a:p>
          <a:p>
            <a:pPr lvl="1"/>
            <a:r>
              <a:rPr lang="ja-JP" altLang="en-US"/>
              <a:t>受領書については、事前配布と同様に取り扱うことが望ましいが、時間的制約等により対応が困難な場合には、口頭による確認等で代替することも考えられる</a:t>
            </a:r>
            <a:endParaRPr kumimoji="1" lang="ja-JP" altLang="en-US"/>
          </a:p>
        </p:txBody>
      </p:sp>
      <p:sp>
        <p:nvSpPr>
          <p:cNvPr id="4" name="スライド番号プレースホルダー 3">
            <a:extLst>
              <a:ext uri="{FF2B5EF4-FFF2-40B4-BE49-F238E27FC236}">
                <a16:creationId xmlns:a16="http://schemas.microsoft.com/office/drawing/2014/main" id="{235F3074-C00C-4746-9D3F-93B7AD09876F}"/>
              </a:ext>
            </a:extLst>
          </p:cNvPr>
          <p:cNvSpPr>
            <a:spLocks noGrp="1"/>
          </p:cNvSpPr>
          <p:nvPr>
            <p:ph type="sldNum" sz="quarter" idx="12"/>
          </p:nvPr>
        </p:nvSpPr>
        <p:spPr/>
        <p:txBody>
          <a:bodyPr/>
          <a:lstStyle/>
          <a:p>
            <a:fld id="{58DD1769-DAE9-6C4E-82F4-B62273FFA290}" type="slidenum">
              <a:rPr kumimoji="1" lang="ja-JP" altLang="en-US" smtClean="0"/>
              <a:t>23</a:t>
            </a:fld>
            <a:endParaRPr kumimoji="1" lang="ja-JP" altLang="en-US"/>
          </a:p>
        </p:txBody>
      </p:sp>
    </p:spTree>
    <p:extLst>
      <p:ext uri="{BB962C8B-B14F-4D97-AF65-F5344CB8AC3E}">
        <p14:creationId xmlns:p14="http://schemas.microsoft.com/office/powerpoint/2010/main" val="1290298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EA3A67-506A-2B45-BCA8-1250B8FDFA79}"/>
              </a:ext>
            </a:extLst>
          </p:cNvPr>
          <p:cNvSpPr>
            <a:spLocks noGrp="1"/>
          </p:cNvSpPr>
          <p:nvPr>
            <p:ph type="title"/>
          </p:nvPr>
        </p:nvSpPr>
        <p:spPr/>
        <p:txBody>
          <a:bodyPr/>
          <a:lstStyle/>
          <a:p>
            <a:r>
              <a:rPr kumimoji="1" lang="ja-JP" altLang="en-US"/>
              <a:t>服用指示の情報の伝達手段の確保</a:t>
            </a:r>
          </a:p>
        </p:txBody>
      </p:sp>
      <p:sp>
        <p:nvSpPr>
          <p:cNvPr id="3" name="コンテンツ プレースホルダー 2">
            <a:extLst>
              <a:ext uri="{FF2B5EF4-FFF2-40B4-BE49-F238E27FC236}">
                <a16:creationId xmlns:a16="http://schemas.microsoft.com/office/drawing/2014/main" id="{29545C05-52C7-7443-BA4E-B54B62D77A39}"/>
              </a:ext>
            </a:extLst>
          </p:cNvPr>
          <p:cNvSpPr>
            <a:spLocks noGrp="1"/>
          </p:cNvSpPr>
          <p:nvPr>
            <p:ph idx="1"/>
          </p:nvPr>
        </p:nvSpPr>
        <p:spPr/>
        <p:txBody>
          <a:bodyPr/>
          <a:lstStyle/>
          <a:p>
            <a:r>
              <a:rPr lang="ja-JP" altLang="en-US"/>
              <a:t>原則として、原子力規制委員会が必要性を判断</a:t>
            </a:r>
            <a:endParaRPr lang="en-US" altLang="ja-JP" dirty="0"/>
          </a:p>
          <a:p>
            <a:endParaRPr lang="en-US" altLang="ja-JP" dirty="0"/>
          </a:p>
          <a:p>
            <a:r>
              <a:rPr lang="ja-JP" altLang="en-US"/>
              <a:t>その判断に基づき原子力災害対策本部又は地方公共団体は服用の指示</a:t>
            </a:r>
            <a:endParaRPr lang="en-US" altLang="ja-JP" dirty="0"/>
          </a:p>
          <a:p>
            <a:endParaRPr lang="en-US" altLang="ja-JP" dirty="0"/>
          </a:p>
          <a:p>
            <a:r>
              <a:rPr lang="ja-JP" altLang="en-US"/>
              <a:t>住民等はその指示に基づき服用</a:t>
            </a:r>
            <a:endParaRPr lang="en-US" altLang="ja-JP" dirty="0"/>
          </a:p>
          <a:p>
            <a:endParaRPr lang="en-US" altLang="ja-JP" dirty="0"/>
          </a:p>
          <a:p>
            <a:endParaRPr lang="en-US" altLang="ja-JP" dirty="0"/>
          </a:p>
          <a:p>
            <a:r>
              <a:rPr lang="ja-JP" altLang="en-US"/>
              <a:t>地方公共団体及び国は防災無線や 広報車等の地域における伝達手段とともに、テレビ・ラジオ放送やインターネット等を利用した広 範な伝達手段を準備し、確実に指示が伝わる体制を整備し、伝わることを事前に確認 </a:t>
            </a:r>
          </a:p>
        </p:txBody>
      </p:sp>
      <p:sp>
        <p:nvSpPr>
          <p:cNvPr id="4" name="スライド番号プレースホルダー 3">
            <a:extLst>
              <a:ext uri="{FF2B5EF4-FFF2-40B4-BE49-F238E27FC236}">
                <a16:creationId xmlns:a16="http://schemas.microsoft.com/office/drawing/2014/main" id="{F1684013-8F61-594B-92D9-7EEABCCEC177}"/>
              </a:ext>
            </a:extLst>
          </p:cNvPr>
          <p:cNvSpPr>
            <a:spLocks noGrp="1"/>
          </p:cNvSpPr>
          <p:nvPr>
            <p:ph type="sldNum" sz="quarter" idx="12"/>
          </p:nvPr>
        </p:nvSpPr>
        <p:spPr/>
        <p:txBody>
          <a:bodyPr/>
          <a:lstStyle/>
          <a:p>
            <a:fld id="{58DD1769-DAE9-6C4E-82F4-B62273FFA290}" type="slidenum">
              <a:rPr kumimoji="1" lang="ja-JP" altLang="en-US" smtClean="0"/>
              <a:t>24</a:t>
            </a:fld>
            <a:endParaRPr kumimoji="1" lang="ja-JP" altLang="en-US"/>
          </a:p>
        </p:txBody>
      </p:sp>
      <p:sp>
        <p:nvSpPr>
          <p:cNvPr id="5" name="下矢印 4">
            <a:extLst>
              <a:ext uri="{FF2B5EF4-FFF2-40B4-BE49-F238E27FC236}">
                <a16:creationId xmlns:a16="http://schemas.microsoft.com/office/drawing/2014/main" id="{704A024E-1897-D84E-945C-50DBB3FCEC20}"/>
              </a:ext>
            </a:extLst>
          </p:cNvPr>
          <p:cNvSpPr/>
          <p:nvPr/>
        </p:nvSpPr>
        <p:spPr>
          <a:xfrm>
            <a:off x="3589361" y="1719618"/>
            <a:ext cx="655093" cy="2593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下矢印 5">
            <a:extLst>
              <a:ext uri="{FF2B5EF4-FFF2-40B4-BE49-F238E27FC236}">
                <a16:creationId xmlns:a16="http://schemas.microsoft.com/office/drawing/2014/main" id="{545EC360-6DB1-2548-8AD7-F0D08313A6CA}"/>
              </a:ext>
            </a:extLst>
          </p:cNvPr>
          <p:cNvSpPr/>
          <p:nvPr/>
        </p:nvSpPr>
        <p:spPr>
          <a:xfrm>
            <a:off x="3589360" y="2803809"/>
            <a:ext cx="655093" cy="2593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90368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FF3BEA-5D78-0541-820E-1C4E6BCAF506}"/>
              </a:ext>
            </a:extLst>
          </p:cNvPr>
          <p:cNvSpPr>
            <a:spLocks noGrp="1"/>
          </p:cNvSpPr>
          <p:nvPr>
            <p:ph type="title"/>
          </p:nvPr>
        </p:nvSpPr>
        <p:spPr/>
        <p:txBody>
          <a:bodyPr/>
          <a:lstStyle/>
          <a:p>
            <a:r>
              <a:rPr lang="ja-JP" altLang="en-US"/>
              <a:t>防災業務関係者の服用</a:t>
            </a:r>
            <a:endParaRPr kumimoji="1" lang="ja-JP" altLang="en-US"/>
          </a:p>
        </p:txBody>
      </p:sp>
      <p:sp>
        <p:nvSpPr>
          <p:cNvPr id="3" name="テキスト ボックス 2">
            <a:extLst>
              <a:ext uri="{FF2B5EF4-FFF2-40B4-BE49-F238E27FC236}">
                <a16:creationId xmlns:a16="http://schemas.microsoft.com/office/drawing/2014/main" id="{A41F2487-DAA7-4E48-8F35-A34CB748061E}"/>
              </a:ext>
            </a:extLst>
          </p:cNvPr>
          <p:cNvSpPr txBox="1"/>
          <p:nvPr/>
        </p:nvSpPr>
        <p:spPr>
          <a:xfrm>
            <a:off x="673423" y="4113699"/>
            <a:ext cx="2392339" cy="1477328"/>
          </a:xfrm>
          <a:prstGeom prst="rect">
            <a:avLst/>
          </a:prstGeom>
          <a:noFill/>
        </p:spPr>
        <p:txBody>
          <a:bodyPr wrap="square" rtlCol="0">
            <a:spAutoFit/>
          </a:bodyPr>
          <a:lstStyle/>
          <a:p>
            <a:r>
              <a:rPr kumimoji="1" lang="ja-JP" altLang="en-US" dirty="0"/>
              <a:t>原子力施設内の高濃度の放射性ヨウ素が大気中に放出されている空間での活動をする場合</a:t>
            </a:r>
          </a:p>
        </p:txBody>
      </p:sp>
      <p:sp>
        <p:nvSpPr>
          <p:cNvPr id="4" name="テキスト ボックス 3">
            <a:extLst>
              <a:ext uri="{FF2B5EF4-FFF2-40B4-BE49-F238E27FC236}">
                <a16:creationId xmlns:a16="http://schemas.microsoft.com/office/drawing/2014/main" id="{A991765B-EA16-4F4B-83C8-4DB788E87FC8}"/>
              </a:ext>
            </a:extLst>
          </p:cNvPr>
          <p:cNvSpPr txBox="1"/>
          <p:nvPr/>
        </p:nvSpPr>
        <p:spPr>
          <a:xfrm>
            <a:off x="673424" y="5950712"/>
            <a:ext cx="2225428" cy="326499"/>
          </a:xfrm>
          <a:prstGeom prst="rect">
            <a:avLst/>
          </a:prstGeom>
          <a:noFill/>
        </p:spPr>
        <p:txBody>
          <a:bodyPr wrap="square" rtlCol="0">
            <a:spAutoFit/>
          </a:bodyPr>
          <a:lstStyle/>
          <a:p>
            <a:pPr algn="ctr"/>
            <a:r>
              <a:rPr kumimoji="1" lang="ja-JP" altLang="en-US" dirty="0"/>
              <a:t>急性障害の防止</a:t>
            </a:r>
          </a:p>
        </p:txBody>
      </p:sp>
      <p:sp>
        <p:nvSpPr>
          <p:cNvPr id="5" name="テキスト ボックス 4">
            <a:extLst>
              <a:ext uri="{FF2B5EF4-FFF2-40B4-BE49-F238E27FC236}">
                <a16:creationId xmlns:a16="http://schemas.microsoft.com/office/drawing/2014/main" id="{C7C529B2-CC33-5D40-BF6F-5CF23DD49B26}"/>
              </a:ext>
            </a:extLst>
          </p:cNvPr>
          <p:cNvSpPr txBox="1"/>
          <p:nvPr/>
        </p:nvSpPr>
        <p:spPr>
          <a:xfrm>
            <a:off x="5157769" y="1509331"/>
            <a:ext cx="3269482" cy="646331"/>
          </a:xfrm>
          <a:prstGeom prst="rect">
            <a:avLst/>
          </a:prstGeom>
          <a:noFill/>
        </p:spPr>
        <p:txBody>
          <a:bodyPr wrap="square" rtlCol="0">
            <a:spAutoFit/>
          </a:bodyPr>
          <a:lstStyle/>
          <a:p>
            <a:r>
              <a:rPr lang="ja-JP" altLang="en-US" dirty="0"/>
              <a:t>全面緊急事態以降において屋外で防災関連業務に従事</a:t>
            </a:r>
            <a:endParaRPr kumimoji="1" lang="ja-JP" altLang="en-US" dirty="0"/>
          </a:p>
        </p:txBody>
      </p:sp>
      <p:sp>
        <p:nvSpPr>
          <p:cNvPr id="7" name="台形 3">
            <a:extLst>
              <a:ext uri="{FF2B5EF4-FFF2-40B4-BE49-F238E27FC236}">
                <a16:creationId xmlns:a16="http://schemas.microsoft.com/office/drawing/2014/main" id="{AAE4E956-9219-BD4A-A0EC-855D1656B37F}"/>
              </a:ext>
            </a:extLst>
          </p:cNvPr>
          <p:cNvSpPr/>
          <p:nvPr/>
        </p:nvSpPr>
        <p:spPr>
          <a:xfrm>
            <a:off x="457200" y="2292028"/>
            <a:ext cx="1808161" cy="1627933"/>
          </a:xfrm>
          <a:custGeom>
            <a:avLst/>
            <a:gdLst>
              <a:gd name="connsiteX0" fmla="*/ 0 w 1666875"/>
              <a:gd name="connsiteY0" fmla="*/ 1825625 h 1825625"/>
              <a:gd name="connsiteX1" fmla="*/ 416719 w 1666875"/>
              <a:gd name="connsiteY1" fmla="*/ 0 h 1825625"/>
              <a:gd name="connsiteX2" fmla="*/ 1250156 w 1666875"/>
              <a:gd name="connsiteY2" fmla="*/ 0 h 1825625"/>
              <a:gd name="connsiteX3" fmla="*/ 1666875 w 1666875"/>
              <a:gd name="connsiteY3" fmla="*/ 1825625 h 1825625"/>
              <a:gd name="connsiteX4" fmla="*/ 0 w 1666875"/>
              <a:gd name="connsiteY4" fmla="*/ 1825625 h 1825625"/>
              <a:gd name="connsiteX0" fmla="*/ 0 w 1666875"/>
              <a:gd name="connsiteY0" fmla="*/ 1825625 h 1825625"/>
              <a:gd name="connsiteX1" fmla="*/ 317500 w 1666875"/>
              <a:gd name="connsiteY1" fmla="*/ 873125 h 1825625"/>
              <a:gd name="connsiteX2" fmla="*/ 416719 w 1666875"/>
              <a:gd name="connsiteY2" fmla="*/ 0 h 1825625"/>
              <a:gd name="connsiteX3" fmla="*/ 1250156 w 1666875"/>
              <a:gd name="connsiteY3" fmla="*/ 0 h 1825625"/>
              <a:gd name="connsiteX4" fmla="*/ 1666875 w 1666875"/>
              <a:gd name="connsiteY4" fmla="*/ 1825625 h 1825625"/>
              <a:gd name="connsiteX5" fmla="*/ 0 w 1666875"/>
              <a:gd name="connsiteY5" fmla="*/ 1825625 h 1825625"/>
              <a:gd name="connsiteX0" fmla="*/ 0 w 1666875"/>
              <a:gd name="connsiteY0" fmla="*/ 1825625 h 1825625"/>
              <a:gd name="connsiteX1" fmla="*/ 317500 w 1666875"/>
              <a:gd name="connsiteY1" fmla="*/ 873125 h 1825625"/>
              <a:gd name="connsiteX2" fmla="*/ 416719 w 1666875"/>
              <a:gd name="connsiteY2" fmla="*/ 0 h 1825625"/>
              <a:gd name="connsiteX3" fmla="*/ 1250156 w 1666875"/>
              <a:gd name="connsiteY3" fmla="*/ 0 h 1825625"/>
              <a:gd name="connsiteX4" fmla="*/ 1349375 w 1666875"/>
              <a:gd name="connsiteY4" fmla="*/ 825500 h 1825625"/>
              <a:gd name="connsiteX5" fmla="*/ 1666875 w 1666875"/>
              <a:gd name="connsiteY5" fmla="*/ 1825625 h 1825625"/>
              <a:gd name="connsiteX6" fmla="*/ 0 w 1666875"/>
              <a:gd name="connsiteY6" fmla="*/ 1825625 h 1825625"/>
              <a:gd name="connsiteX0" fmla="*/ 0 w 1793875"/>
              <a:gd name="connsiteY0" fmla="*/ 1825625 h 1825625"/>
              <a:gd name="connsiteX1" fmla="*/ 444500 w 1793875"/>
              <a:gd name="connsiteY1" fmla="*/ 873125 h 1825625"/>
              <a:gd name="connsiteX2" fmla="*/ 543719 w 1793875"/>
              <a:gd name="connsiteY2" fmla="*/ 0 h 1825625"/>
              <a:gd name="connsiteX3" fmla="*/ 1377156 w 1793875"/>
              <a:gd name="connsiteY3" fmla="*/ 0 h 1825625"/>
              <a:gd name="connsiteX4" fmla="*/ 1476375 w 1793875"/>
              <a:gd name="connsiteY4" fmla="*/ 825500 h 1825625"/>
              <a:gd name="connsiteX5" fmla="*/ 1793875 w 1793875"/>
              <a:gd name="connsiteY5" fmla="*/ 1825625 h 1825625"/>
              <a:gd name="connsiteX6" fmla="*/ 0 w 1793875"/>
              <a:gd name="connsiteY6" fmla="*/ 1825625 h 1825625"/>
              <a:gd name="connsiteX0" fmla="*/ 0 w 1968500"/>
              <a:gd name="connsiteY0" fmla="*/ 1825625 h 1825625"/>
              <a:gd name="connsiteX1" fmla="*/ 444500 w 1968500"/>
              <a:gd name="connsiteY1" fmla="*/ 873125 h 1825625"/>
              <a:gd name="connsiteX2" fmla="*/ 543719 w 1968500"/>
              <a:gd name="connsiteY2" fmla="*/ 0 h 1825625"/>
              <a:gd name="connsiteX3" fmla="*/ 1377156 w 1968500"/>
              <a:gd name="connsiteY3" fmla="*/ 0 h 1825625"/>
              <a:gd name="connsiteX4" fmla="*/ 1476375 w 1968500"/>
              <a:gd name="connsiteY4" fmla="*/ 825500 h 1825625"/>
              <a:gd name="connsiteX5" fmla="*/ 1968500 w 1968500"/>
              <a:gd name="connsiteY5" fmla="*/ 1825625 h 1825625"/>
              <a:gd name="connsiteX6" fmla="*/ 0 w 1968500"/>
              <a:gd name="connsiteY6" fmla="*/ 1825625 h 1825625"/>
              <a:gd name="connsiteX0" fmla="*/ 0 w 1857375"/>
              <a:gd name="connsiteY0" fmla="*/ 1825625 h 1825625"/>
              <a:gd name="connsiteX1" fmla="*/ 444500 w 1857375"/>
              <a:gd name="connsiteY1" fmla="*/ 873125 h 1825625"/>
              <a:gd name="connsiteX2" fmla="*/ 543719 w 1857375"/>
              <a:gd name="connsiteY2" fmla="*/ 0 h 1825625"/>
              <a:gd name="connsiteX3" fmla="*/ 1377156 w 1857375"/>
              <a:gd name="connsiteY3" fmla="*/ 0 h 1825625"/>
              <a:gd name="connsiteX4" fmla="*/ 1476375 w 1857375"/>
              <a:gd name="connsiteY4" fmla="*/ 825500 h 1825625"/>
              <a:gd name="connsiteX5" fmla="*/ 1857375 w 1857375"/>
              <a:gd name="connsiteY5" fmla="*/ 1825625 h 1825625"/>
              <a:gd name="connsiteX6" fmla="*/ 0 w 1857375"/>
              <a:gd name="connsiteY6" fmla="*/ 1825625 h 1825625"/>
              <a:gd name="connsiteX0" fmla="*/ 0 w 1857375"/>
              <a:gd name="connsiteY0" fmla="*/ 1825625 h 1825625"/>
              <a:gd name="connsiteX1" fmla="*/ 444500 w 1857375"/>
              <a:gd name="connsiteY1" fmla="*/ 873125 h 1825625"/>
              <a:gd name="connsiteX2" fmla="*/ 543719 w 1857375"/>
              <a:gd name="connsiteY2" fmla="*/ 0 h 1825625"/>
              <a:gd name="connsiteX3" fmla="*/ 1377156 w 1857375"/>
              <a:gd name="connsiteY3" fmla="*/ 0 h 1825625"/>
              <a:gd name="connsiteX4" fmla="*/ 1476375 w 1857375"/>
              <a:gd name="connsiteY4" fmla="*/ 825500 h 1825625"/>
              <a:gd name="connsiteX5" fmla="*/ 1857375 w 1857375"/>
              <a:gd name="connsiteY5" fmla="*/ 1825625 h 1825625"/>
              <a:gd name="connsiteX6" fmla="*/ 0 w 1857375"/>
              <a:gd name="connsiteY6" fmla="*/ 1825625 h 1825625"/>
              <a:gd name="connsiteX0" fmla="*/ 0 w 1857375"/>
              <a:gd name="connsiteY0" fmla="*/ 1825625 h 1825625"/>
              <a:gd name="connsiteX1" fmla="*/ 444500 w 1857375"/>
              <a:gd name="connsiteY1" fmla="*/ 873125 h 1825625"/>
              <a:gd name="connsiteX2" fmla="*/ 543719 w 1857375"/>
              <a:gd name="connsiteY2" fmla="*/ 0 h 1825625"/>
              <a:gd name="connsiteX3" fmla="*/ 1377156 w 1857375"/>
              <a:gd name="connsiteY3" fmla="*/ 0 h 1825625"/>
              <a:gd name="connsiteX4" fmla="*/ 1476375 w 1857375"/>
              <a:gd name="connsiteY4" fmla="*/ 825500 h 1825625"/>
              <a:gd name="connsiteX5" fmla="*/ 1857375 w 1857375"/>
              <a:gd name="connsiteY5" fmla="*/ 1825625 h 1825625"/>
              <a:gd name="connsiteX6" fmla="*/ 0 w 1857375"/>
              <a:gd name="connsiteY6" fmla="*/ 1825625 h 1825625"/>
              <a:gd name="connsiteX0" fmla="*/ 0 w 1857375"/>
              <a:gd name="connsiteY0" fmla="*/ 1825625 h 1825625"/>
              <a:gd name="connsiteX1" fmla="*/ 444500 w 1857375"/>
              <a:gd name="connsiteY1" fmla="*/ 873125 h 1825625"/>
              <a:gd name="connsiteX2" fmla="*/ 543719 w 1857375"/>
              <a:gd name="connsiteY2" fmla="*/ 0 h 1825625"/>
              <a:gd name="connsiteX3" fmla="*/ 1377156 w 1857375"/>
              <a:gd name="connsiteY3" fmla="*/ 0 h 1825625"/>
              <a:gd name="connsiteX4" fmla="*/ 1476375 w 1857375"/>
              <a:gd name="connsiteY4" fmla="*/ 889000 h 1825625"/>
              <a:gd name="connsiteX5" fmla="*/ 1857375 w 1857375"/>
              <a:gd name="connsiteY5" fmla="*/ 1825625 h 1825625"/>
              <a:gd name="connsiteX6" fmla="*/ 0 w 1857375"/>
              <a:gd name="connsiteY6" fmla="*/ 1825625 h 1825625"/>
              <a:gd name="connsiteX0" fmla="*/ 0 w 1857375"/>
              <a:gd name="connsiteY0" fmla="*/ 1825625 h 1825625"/>
              <a:gd name="connsiteX1" fmla="*/ 444500 w 1857375"/>
              <a:gd name="connsiteY1" fmla="*/ 873125 h 1825625"/>
              <a:gd name="connsiteX2" fmla="*/ 543719 w 1857375"/>
              <a:gd name="connsiteY2" fmla="*/ 0 h 1825625"/>
              <a:gd name="connsiteX3" fmla="*/ 1377156 w 1857375"/>
              <a:gd name="connsiteY3" fmla="*/ 0 h 1825625"/>
              <a:gd name="connsiteX4" fmla="*/ 1476375 w 1857375"/>
              <a:gd name="connsiteY4" fmla="*/ 889000 h 1825625"/>
              <a:gd name="connsiteX5" fmla="*/ 1857375 w 1857375"/>
              <a:gd name="connsiteY5" fmla="*/ 1825625 h 1825625"/>
              <a:gd name="connsiteX6" fmla="*/ 0 w 1857375"/>
              <a:gd name="connsiteY6" fmla="*/ 1825625 h 1825625"/>
              <a:gd name="connsiteX0" fmla="*/ 0 w 1857375"/>
              <a:gd name="connsiteY0" fmla="*/ 1825625 h 1825625"/>
              <a:gd name="connsiteX1" fmla="*/ 444500 w 1857375"/>
              <a:gd name="connsiteY1" fmla="*/ 873125 h 1825625"/>
              <a:gd name="connsiteX2" fmla="*/ 543719 w 1857375"/>
              <a:gd name="connsiteY2" fmla="*/ 0 h 1825625"/>
              <a:gd name="connsiteX3" fmla="*/ 1377156 w 1857375"/>
              <a:gd name="connsiteY3" fmla="*/ 0 h 1825625"/>
              <a:gd name="connsiteX4" fmla="*/ 1476375 w 1857375"/>
              <a:gd name="connsiteY4" fmla="*/ 889000 h 1825625"/>
              <a:gd name="connsiteX5" fmla="*/ 1857375 w 1857375"/>
              <a:gd name="connsiteY5" fmla="*/ 1825625 h 1825625"/>
              <a:gd name="connsiteX6" fmla="*/ 0 w 1857375"/>
              <a:gd name="connsiteY6" fmla="*/ 1825625 h 1825625"/>
              <a:gd name="connsiteX0" fmla="*/ 0 w 1857375"/>
              <a:gd name="connsiteY0" fmla="*/ 1825625 h 1825625"/>
              <a:gd name="connsiteX1" fmla="*/ 444500 w 1857375"/>
              <a:gd name="connsiteY1" fmla="*/ 873125 h 1825625"/>
              <a:gd name="connsiteX2" fmla="*/ 543719 w 1857375"/>
              <a:gd name="connsiteY2" fmla="*/ 0 h 1825625"/>
              <a:gd name="connsiteX3" fmla="*/ 1377156 w 1857375"/>
              <a:gd name="connsiteY3" fmla="*/ 0 h 1825625"/>
              <a:gd name="connsiteX4" fmla="*/ 1476375 w 1857375"/>
              <a:gd name="connsiteY4" fmla="*/ 889000 h 1825625"/>
              <a:gd name="connsiteX5" fmla="*/ 1857375 w 1857375"/>
              <a:gd name="connsiteY5" fmla="*/ 1825625 h 1825625"/>
              <a:gd name="connsiteX6" fmla="*/ 0 w 1857375"/>
              <a:gd name="connsiteY6" fmla="*/ 1825625 h 1825625"/>
              <a:gd name="connsiteX0" fmla="*/ 0 w 1857375"/>
              <a:gd name="connsiteY0" fmla="*/ 1825625 h 1825625"/>
              <a:gd name="connsiteX1" fmla="*/ 444500 w 1857375"/>
              <a:gd name="connsiteY1" fmla="*/ 873125 h 1825625"/>
              <a:gd name="connsiteX2" fmla="*/ 543719 w 1857375"/>
              <a:gd name="connsiteY2" fmla="*/ 0 h 1825625"/>
              <a:gd name="connsiteX3" fmla="*/ 1377156 w 1857375"/>
              <a:gd name="connsiteY3" fmla="*/ 0 h 1825625"/>
              <a:gd name="connsiteX4" fmla="*/ 1476375 w 1857375"/>
              <a:gd name="connsiteY4" fmla="*/ 889000 h 1825625"/>
              <a:gd name="connsiteX5" fmla="*/ 1857375 w 1857375"/>
              <a:gd name="connsiteY5" fmla="*/ 1825625 h 1825625"/>
              <a:gd name="connsiteX6" fmla="*/ 0 w 1857375"/>
              <a:gd name="connsiteY6" fmla="*/ 1825625 h 1825625"/>
              <a:gd name="connsiteX0" fmla="*/ 0 w 1857375"/>
              <a:gd name="connsiteY0" fmla="*/ 1825625 h 1825625"/>
              <a:gd name="connsiteX1" fmla="*/ 444500 w 1857375"/>
              <a:gd name="connsiteY1" fmla="*/ 873125 h 1825625"/>
              <a:gd name="connsiteX2" fmla="*/ 543719 w 1857375"/>
              <a:gd name="connsiteY2" fmla="*/ 0 h 1825625"/>
              <a:gd name="connsiteX3" fmla="*/ 1377156 w 1857375"/>
              <a:gd name="connsiteY3" fmla="*/ 0 h 1825625"/>
              <a:gd name="connsiteX4" fmla="*/ 1476375 w 1857375"/>
              <a:gd name="connsiteY4" fmla="*/ 889000 h 1825625"/>
              <a:gd name="connsiteX5" fmla="*/ 1857375 w 1857375"/>
              <a:gd name="connsiteY5" fmla="*/ 1825625 h 1825625"/>
              <a:gd name="connsiteX6" fmla="*/ 0 w 1857375"/>
              <a:gd name="connsiteY6" fmla="*/ 1825625 h 1825625"/>
              <a:gd name="connsiteX0" fmla="*/ 0 w 1873250"/>
              <a:gd name="connsiteY0" fmla="*/ 1825625 h 1841500"/>
              <a:gd name="connsiteX1" fmla="*/ 444500 w 1873250"/>
              <a:gd name="connsiteY1" fmla="*/ 873125 h 1841500"/>
              <a:gd name="connsiteX2" fmla="*/ 543719 w 1873250"/>
              <a:gd name="connsiteY2" fmla="*/ 0 h 1841500"/>
              <a:gd name="connsiteX3" fmla="*/ 1377156 w 1873250"/>
              <a:gd name="connsiteY3" fmla="*/ 0 h 1841500"/>
              <a:gd name="connsiteX4" fmla="*/ 1476375 w 1873250"/>
              <a:gd name="connsiteY4" fmla="*/ 889000 h 1841500"/>
              <a:gd name="connsiteX5" fmla="*/ 1873250 w 1873250"/>
              <a:gd name="connsiteY5" fmla="*/ 1841500 h 1841500"/>
              <a:gd name="connsiteX6" fmla="*/ 0 w 1873250"/>
              <a:gd name="connsiteY6" fmla="*/ 1825625 h 1841500"/>
              <a:gd name="connsiteX0" fmla="*/ 0 w 1873250"/>
              <a:gd name="connsiteY0" fmla="*/ 1825625 h 1841500"/>
              <a:gd name="connsiteX1" fmla="*/ 444500 w 1873250"/>
              <a:gd name="connsiteY1" fmla="*/ 873125 h 1841500"/>
              <a:gd name="connsiteX2" fmla="*/ 543719 w 1873250"/>
              <a:gd name="connsiteY2" fmla="*/ 0 h 1841500"/>
              <a:gd name="connsiteX3" fmla="*/ 1377156 w 1873250"/>
              <a:gd name="connsiteY3" fmla="*/ 0 h 1841500"/>
              <a:gd name="connsiteX4" fmla="*/ 1476375 w 1873250"/>
              <a:gd name="connsiteY4" fmla="*/ 889000 h 1841500"/>
              <a:gd name="connsiteX5" fmla="*/ 1873250 w 1873250"/>
              <a:gd name="connsiteY5" fmla="*/ 1841500 h 1841500"/>
              <a:gd name="connsiteX6" fmla="*/ 0 w 1873250"/>
              <a:gd name="connsiteY6" fmla="*/ 1825625 h 1841500"/>
              <a:gd name="connsiteX0" fmla="*/ 0 w 1857375"/>
              <a:gd name="connsiteY0" fmla="*/ 1825625 h 1857375"/>
              <a:gd name="connsiteX1" fmla="*/ 444500 w 1857375"/>
              <a:gd name="connsiteY1" fmla="*/ 873125 h 1857375"/>
              <a:gd name="connsiteX2" fmla="*/ 543719 w 1857375"/>
              <a:gd name="connsiteY2" fmla="*/ 0 h 1857375"/>
              <a:gd name="connsiteX3" fmla="*/ 1377156 w 1857375"/>
              <a:gd name="connsiteY3" fmla="*/ 0 h 1857375"/>
              <a:gd name="connsiteX4" fmla="*/ 1476375 w 1857375"/>
              <a:gd name="connsiteY4" fmla="*/ 889000 h 1857375"/>
              <a:gd name="connsiteX5" fmla="*/ 1857375 w 1857375"/>
              <a:gd name="connsiteY5" fmla="*/ 1857375 h 1857375"/>
              <a:gd name="connsiteX6" fmla="*/ 0 w 1857375"/>
              <a:gd name="connsiteY6" fmla="*/ 1825625 h 1857375"/>
              <a:gd name="connsiteX0" fmla="*/ 0 w 1857375"/>
              <a:gd name="connsiteY0" fmla="*/ 1825625 h 1857375"/>
              <a:gd name="connsiteX1" fmla="*/ 444500 w 1857375"/>
              <a:gd name="connsiteY1" fmla="*/ 873125 h 1857375"/>
              <a:gd name="connsiteX2" fmla="*/ 543719 w 1857375"/>
              <a:gd name="connsiteY2" fmla="*/ 0 h 1857375"/>
              <a:gd name="connsiteX3" fmla="*/ 1377156 w 1857375"/>
              <a:gd name="connsiteY3" fmla="*/ 0 h 1857375"/>
              <a:gd name="connsiteX4" fmla="*/ 1476375 w 1857375"/>
              <a:gd name="connsiteY4" fmla="*/ 889000 h 1857375"/>
              <a:gd name="connsiteX5" fmla="*/ 1857375 w 1857375"/>
              <a:gd name="connsiteY5" fmla="*/ 1857375 h 1857375"/>
              <a:gd name="connsiteX6" fmla="*/ 0 w 1857375"/>
              <a:gd name="connsiteY6" fmla="*/ 1825625 h 1857375"/>
              <a:gd name="connsiteX0" fmla="*/ 0 w 1857375"/>
              <a:gd name="connsiteY0" fmla="*/ 1825625 h 1841500"/>
              <a:gd name="connsiteX1" fmla="*/ 444500 w 1857375"/>
              <a:gd name="connsiteY1" fmla="*/ 873125 h 1841500"/>
              <a:gd name="connsiteX2" fmla="*/ 543719 w 1857375"/>
              <a:gd name="connsiteY2" fmla="*/ 0 h 1841500"/>
              <a:gd name="connsiteX3" fmla="*/ 1377156 w 1857375"/>
              <a:gd name="connsiteY3" fmla="*/ 0 h 1841500"/>
              <a:gd name="connsiteX4" fmla="*/ 1476375 w 1857375"/>
              <a:gd name="connsiteY4" fmla="*/ 889000 h 1841500"/>
              <a:gd name="connsiteX5" fmla="*/ 1857375 w 1857375"/>
              <a:gd name="connsiteY5" fmla="*/ 1841500 h 1841500"/>
              <a:gd name="connsiteX6" fmla="*/ 0 w 1857375"/>
              <a:gd name="connsiteY6" fmla="*/ 1825625 h 1841500"/>
              <a:gd name="connsiteX0" fmla="*/ 0 w 1857375"/>
              <a:gd name="connsiteY0" fmla="*/ 1825625 h 1841500"/>
              <a:gd name="connsiteX1" fmla="*/ 444500 w 1857375"/>
              <a:gd name="connsiteY1" fmla="*/ 873125 h 1841500"/>
              <a:gd name="connsiteX2" fmla="*/ 543719 w 1857375"/>
              <a:gd name="connsiteY2" fmla="*/ 0 h 1841500"/>
              <a:gd name="connsiteX3" fmla="*/ 1377156 w 1857375"/>
              <a:gd name="connsiteY3" fmla="*/ 0 h 1841500"/>
              <a:gd name="connsiteX4" fmla="*/ 1524000 w 1857375"/>
              <a:gd name="connsiteY4" fmla="*/ 889000 h 1841500"/>
              <a:gd name="connsiteX5" fmla="*/ 1857375 w 1857375"/>
              <a:gd name="connsiteY5" fmla="*/ 1841500 h 1841500"/>
              <a:gd name="connsiteX6" fmla="*/ 0 w 1857375"/>
              <a:gd name="connsiteY6" fmla="*/ 1825625 h 1841500"/>
              <a:gd name="connsiteX0" fmla="*/ 0 w 1857375"/>
              <a:gd name="connsiteY0" fmla="*/ 1825625 h 1841500"/>
              <a:gd name="connsiteX1" fmla="*/ 444500 w 1857375"/>
              <a:gd name="connsiteY1" fmla="*/ 873125 h 1841500"/>
              <a:gd name="connsiteX2" fmla="*/ 543719 w 1857375"/>
              <a:gd name="connsiteY2" fmla="*/ 0 h 1841500"/>
              <a:gd name="connsiteX3" fmla="*/ 1377156 w 1857375"/>
              <a:gd name="connsiteY3" fmla="*/ 0 h 1841500"/>
              <a:gd name="connsiteX4" fmla="*/ 1524000 w 1857375"/>
              <a:gd name="connsiteY4" fmla="*/ 889000 h 1841500"/>
              <a:gd name="connsiteX5" fmla="*/ 1857375 w 1857375"/>
              <a:gd name="connsiteY5" fmla="*/ 1841500 h 1841500"/>
              <a:gd name="connsiteX6" fmla="*/ 0 w 1857375"/>
              <a:gd name="connsiteY6" fmla="*/ 1825625 h 1841500"/>
              <a:gd name="connsiteX0" fmla="*/ 0 w 1857375"/>
              <a:gd name="connsiteY0" fmla="*/ 1825625 h 1841500"/>
              <a:gd name="connsiteX1" fmla="*/ 444500 w 1857375"/>
              <a:gd name="connsiteY1" fmla="*/ 873125 h 1841500"/>
              <a:gd name="connsiteX2" fmla="*/ 543719 w 1857375"/>
              <a:gd name="connsiteY2" fmla="*/ 0 h 1841500"/>
              <a:gd name="connsiteX3" fmla="*/ 1377156 w 1857375"/>
              <a:gd name="connsiteY3" fmla="*/ 0 h 1841500"/>
              <a:gd name="connsiteX4" fmla="*/ 1524000 w 1857375"/>
              <a:gd name="connsiteY4" fmla="*/ 889000 h 1841500"/>
              <a:gd name="connsiteX5" fmla="*/ 1857375 w 1857375"/>
              <a:gd name="connsiteY5" fmla="*/ 1841500 h 1841500"/>
              <a:gd name="connsiteX6" fmla="*/ 0 w 1857375"/>
              <a:gd name="connsiteY6" fmla="*/ 1825625 h 1841500"/>
              <a:gd name="connsiteX0" fmla="*/ 0 w 1857375"/>
              <a:gd name="connsiteY0" fmla="*/ 1825625 h 1841500"/>
              <a:gd name="connsiteX1" fmla="*/ 444500 w 1857375"/>
              <a:gd name="connsiteY1" fmla="*/ 873125 h 1841500"/>
              <a:gd name="connsiteX2" fmla="*/ 543719 w 1857375"/>
              <a:gd name="connsiteY2" fmla="*/ 0 h 1841500"/>
              <a:gd name="connsiteX3" fmla="*/ 1377156 w 1857375"/>
              <a:gd name="connsiteY3" fmla="*/ 0 h 1841500"/>
              <a:gd name="connsiteX4" fmla="*/ 1460500 w 1857375"/>
              <a:gd name="connsiteY4" fmla="*/ 889000 h 1841500"/>
              <a:gd name="connsiteX5" fmla="*/ 1857375 w 1857375"/>
              <a:gd name="connsiteY5" fmla="*/ 1841500 h 1841500"/>
              <a:gd name="connsiteX6" fmla="*/ 0 w 1857375"/>
              <a:gd name="connsiteY6" fmla="*/ 1825625 h 1841500"/>
              <a:gd name="connsiteX0" fmla="*/ 0 w 1857375"/>
              <a:gd name="connsiteY0" fmla="*/ 1825625 h 1841500"/>
              <a:gd name="connsiteX1" fmla="*/ 460375 w 1857375"/>
              <a:gd name="connsiteY1" fmla="*/ 1000125 h 1841500"/>
              <a:gd name="connsiteX2" fmla="*/ 543719 w 1857375"/>
              <a:gd name="connsiteY2" fmla="*/ 0 h 1841500"/>
              <a:gd name="connsiteX3" fmla="*/ 1377156 w 1857375"/>
              <a:gd name="connsiteY3" fmla="*/ 0 h 1841500"/>
              <a:gd name="connsiteX4" fmla="*/ 1460500 w 1857375"/>
              <a:gd name="connsiteY4" fmla="*/ 889000 h 1841500"/>
              <a:gd name="connsiteX5" fmla="*/ 1857375 w 1857375"/>
              <a:gd name="connsiteY5" fmla="*/ 1841500 h 1841500"/>
              <a:gd name="connsiteX6" fmla="*/ 0 w 1857375"/>
              <a:gd name="connsiteY6" fmla="*/ 1825625 h 1841500"/>
              <a:gd name="connsiteX0" fmla="*/ 0 w 1857375"/>
              <a:gd name="connsiteY0" fmla="*/ 1825625 h 1841500"/>
              <a:gd name="connsiteX1" fmla="*/ 508000 w 1857375"/>
              <a:gd name="connsiteY1" fmla="*/ 492125 h 1841500"/>
              <a:gd name="connsiteX2" fmla="*/ 543719 w 1857375"/>
              <a:gd name="connsiteY2" fmla="*/ 0 h 1841500"/>
              <a:gd name="connsiteX3" fmla="*/ 1377156 w 1857375"/>
              <a:gd name="connsiteY3" fmla="*/ 0 h 1841500"/>
              <a:gd name="connsiteX4" fmla="*/ 1460500 w 1857375"/>
              <a:gd name="connsiteY4" fmla="*/ 889000 h 1841500"/>
              <a:gd name="connsiteX5" fmla="*/ 1857375 w 1857375"/>
              <a:gd name="connsiteY5" fmla="*/ 1841500 h 1841500"/>
              <a:gd name="connsiteX6" fmla="*/ 0 w 1857375"/>
              <a:gd name="connsiteY6" fmla="*/ 1825625 h 1841500"/>
              <a:gd name="connsiteX0" fmla="*/ 0 w 1857375"/>
              <a:gd name="connsiteY0" fmla="*/ 1825625 h 1841500"/>
              <a:gd name="connsiteX1" fmla="*/ 508000 w 1857375"/>
              <a:gd name="connsiteY1" fmla="*/ 492125 h 1841500"/>
              <a:gd name="connsiteX2" fmla="*/ 543719 w 1857375"/>
              <a:gd name="connsiteY2" fmla="*/ 0 h 1841500"/>
              <a:gd name="connsiteX3" fmla="*/ 1377156 w 1857375"/>
              <a:gd name="connsiteY3" fmla="*/ 0 h 1841500"/>
              <a:gd name="connsiteX4" fmla="*/ 1301750 w 1857375"/>
              <a:gd name="connsiteY4" fmla="*/ 508000 h 1841500"/>
              <a:gd name="connsiteX5" fmla="*/ 1857375 w 1857375"/>
              <a:gd name="connsiteY5" fmla="*/ 1841500 h 1841500"/>
              <a:gd name="connsiteX6" fmla="*/ 0 w 1857375"/>
              <a:gd name="connsiteY6" fmla="*/ 1825625 h 1841500"/>
              <a:gd name="connsiteX0" fmla="*/ 0 w 1857375"/>
              <a:gd name="connsiteY0" fmla="*/ 1825625 h 1841500"/>
              <a:gd name="connsiteX1" fmla="*/ 508000 w 1857375"/>
              <a:gd name="connsiteY1" fmla="*/ 492125 h 1841500"/>
              <a:gd name="connsiteX2" fmla="*/ 543719 w 1857375"/>
              <a:gd name="connsiteY2" fmla="*/ 0 h 1841500"/>
              <a:gd name="connsiteX3" fmla="*/ 1266031 w 1857375"/>
              <a:gd name="connsiteY3" fmla="*/ 0 h 1841500"/>
              <a:gd name="connsiteX4" fmla="*/ 1301750 w 1857375"/>
              <a:gd name="connsiteY4" fmla="*/ 508000 h 1841500"/>
              <a:gd name="connsiteX5" fmla="*/ 1857375 w 1857375"/>
              <a:gd name="connsiteY5" fmla="*/ 1841500 h 1841500"/>
              <a:gd name="connsiteX6" fmla="*/ 0 w 1857375"/>
              <a:gd name="connsiteY6" fmla="*/ 1825625 h 1841500"/>
              <a:gd name="connsiteX0" fmla="*/ 0 w 1857375"/>
              <a:gd name="connsiteY0" fmla="*/ 1825625 h 1841500"/>
              <a:gd name="connsiteX1" fmla="*/ 508000 w 1857375"/>
              <a:gd name="connsiteY1" fmla="*/ 492125 h 1841500"/>
              <a:gd name="connsiteX2" fmla="*/ 543719 w 1857375"/>
              <a:gd name="connsiteY2" fmla="*/ 0 h 1841500"/>
              <a:gd name="connsiteX3" fmla="*/ 1266031 w 1857375"/>
              <a:gd name="connsiteY3" fmla="*/ 0 h 1841500"/>
              <a:gd name="connsiteX4" fmla="*/ 1301750 w 1857375"/>
              <a:gd name="connsiteY4" fmla="*/ 508000 h 1841500"/>
              <a:gd name="connsiteX5" fmla="*/ 1857375 w 1857375"/>
              <a:gd name="connsiteY5" fmla="*/ 1841500 h 1841500"/>
              <a:gd name="connsiteX6" fmla="*/ 0 w 1857375"/>
              <a:gd name="connsiteY6" fmla="*/ 1825625 h 1841500"/>
              <a:gd name="connsiteX0" fmla="*/ 0 w 1857375"/>
              <a:gd name="connsiteY0" fmla="*/ 1825625 h 1841500"/>
              <a:gd name="connsiteX1" fmla="*/ 508000 w 1857375"/>
              <a:gd name="connsiteY1" fmla="*/ 492125 h 1841500"/>
              <a:gd name="connsiteX2" fmla="*/ 543719 w 1857375"/>
              <a:gd name="connsiteY2" fmla="*/ 0 h 1841500"/>
              <a:gd name="connsiteX3" fmla="*/ 1266031 w 1857375"/>
              <a:gd name="connsiteY3" fmla="*/ 0 h 1841500"/>
              <a:gd name="connsiteX4" fmla="*/ 1301750 w 1857375"/>
              <a:gd name="connsiteY4" fmla="*/ 492125 h 1841500"/>
              <a:gd name="connsiteX5" fmla="*/ 1857375 w 1857375"/>
              <a:gd name="connsiteY5" fmla="*/ 1841500 h 1841500"/>
              <a:gd name="connsiteX6" fmla="*/ 0 w 1857375"/>
              <a:gd name="connsiteY6" fmla="*/ 1825625 h 18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7375" h="1841500">
                <a:moveTo>
                  <a:pt x="0" y="1825625"/>
                </a:moveTo>
                <a:cubicBezTo>
                  <a:pt x="254000" y="1492250"/>
                  <a:pt x="428625" y="841375"/>
                  <a:pt x="508000" y="492125"/>
                </a:cubicBezTo>
                <a:cubicBezTo>
                  <a:pt x="604573" y="-338667"/>
                  <a:pt x="526521" y="433917"/>
                  <a:pt x="543719" y="0"/>
                </a:cubicBezTo>
                <a:lnTo>
                  <a:pt x="1266031" y="0"/>
                </a:lnTo>
                <a:cubicBezTo>
                  <a:pt x="1299104" y="433917"/>
                  <a:pt x="1205177" y="-418042"/>
                  <a:pt x="1301750" y="492125"/>
                </a:cubicBezTo>
                <a:cubicBezTo>
                  <a:pt x="1397000" y="851958"/>
                  <a:pt x="1651000" y="1576917"/>
                  <a:pt x="1857375" y="1841500"/>
                </a:cubicBezTo>
                <a:lnTo>
                  <a:pt x="0" y="1825625"/>
                </a:lnTo>
                <a:close/>
              </a:path>
            </a:pathLst>
          </a:custGeom>
          <a:solidFill>
            <a:srgbClr val="5B87A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dirty="0"/>
          </a:p>
        </p:txBody>
      </p:sp>
      <p:pic>
        <p:nvPicPr>
          <p:cNvPr id="8" name="Picture 8" descr="MC900226834[1]">
            <a:extLst>
              <a:ext uri="{FF2B5EF4-FFF2-40B4-BE49-F238E27FC236}">
                <a16:creationId xmlns:a16="http://schemas.microsoft.com/office/drawing/2014/main" id="{8D19F673-325C-8047-861C-1512C94911C8}"/>
              </a:ext>
            </a:extLst>
          </p:cNvPr>
          <p:cNvPicPr>
            <a:picLocks noChangeAspect="1" noChangeArrowheads="1"/>
          </p:cNvPicPr>
          <p:nvPr/>
        </p:nvPicPr>
        <p:blipFill>
          <a:blip r:embed="rId3" cstate="print"/>
          <a:srcRect/>
          <a:stretch>
            <a:fillRect/>
          </a:stretch>
        </p:blipFill>
        <p:spPr bwMode="auto">
          <a:xfrm>
            <a:off x="457200" y="2923455"/>
            <a:ext cx="2799654" cy="1173837"/>
          </a:xfrm>
          <a:prstGeom prst="rect">
            <a:avLst/>
          </a:prstGeom>
          <a:noFill/>
          <a:ln w="9525">
            <a:noFill/>
            <a:miter lim="800000"/>
            <a:headEnd/>
            <a:tailEnd/>
          </a:ln>
        </p:spPr>
      </p:pic>
      <p:sp>
        <p:nvSpPr>
          <p:cNvPr id="9" name="左矢印 2">
            <a:extLst>
              <a:ext uri="{FF2B5EF4-FFF2-40B4-BE49-F238E27FC236}">
                <a16:creationId xmlns:a16="http://schemas.microsoft.com/office/drawing/2014/main" id="{5FD584CF-5A4F-6049-B0B8-B3248E17B8BB}"/>
              </a:ext>
            </a:extLst>
          </p:cNvPr>
          <p:cNvSpPr/>
          <p:nvPr/>
        </p:nvSpPr>
        <p:spPr>
          <a:xfrm rot="2539233">
            <a:off x="3047719" y="4358846"/>
            <a:ext cx="946931" cy="31293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下矢印 9">
            <a:extLst>
              <a:ext uri="{FF2B5EF4-FFF2-40B4-BE49-F238E27FC236}">
                <a16:creationId xmlns:a16="http://schemas.microsoft.com/office/drawing/2014/main" id="{E8EC4E03-F02B-6A4E-AA8B-B012738966A4}"/>
              </a:ext>
            </a:extLst>
          </p:cNvPr>
          <p:cNvSpPr/>
          <p:nvPr/>
        </p:nvSpPr>
        <p:spPr>
          <a:xfrm>
            <a:off x="1670746" y="5530150"/>
            <a:ext cx="230785" cy="28560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nvGrpSpPr>
          <p:cNvPr id="12" name="図形グループ 41">
            <a:extLst>
              <a:ext uri="{FF2B5EF4-FFF2-40B4-BE49-F238E27FC236}">
                <a16:creationId xmlns:a16="http://schemas.microsoft.com/office/drawing/2014/main" id="{412342E1-3F5C-2549-AE6E-E9C4C0CE55A3}"/>
              </a:ext>
            </a:extLst>
          </p:cNvPr>
          <p:cNvGrpSpPr/>
          <p:nvPr/>
        </p:nvGrpSpPr>
        <p:grpSpPr>
          <a:xfrm>
            <a:off x="1320142" y="1600200"/>
            <a:ext cx="1977143" cy="691828"/>
            <a:chOff x="1061760" y="1684503"/>
            <a:chExt cx="6103032" cy="1503910"/>
          </a:xfrm>
        </p:grpSpPr>
        <p:sp>
          <p:nvSpPr>
            <p:cNvPr id="13" name="雲形吹き出し 12">
              <a:extLst>
                <a:ext uri="{FF2B5EF4-FFF2-40B4-BE49-F238E27FC236}">
                  <a16:creationId xmlns:a16="http://schemas.microsoft.com/office/drawing/2014/main" id="{87918BED-AE4D-3A43-8BEC-B1A3865680B5}"/>
                </a:ext>
              </a:extLst>
            </p:cNvPr>
            <p:cNvSpPr/>
            <p:nvPr/>
          </p:nvSpPr>
          <p:spPr>
            <a:xfrm rot="20332451">
              <a:off x="1061760" y="2675120"/>
              <a:ext cx="1478696" cy="487814"/>
            </a:xfrm>
            <a:prstGeom prst="cloudCallout">
              <a:avLst>
                <a:gd name="adj1" fmla="val -21684"/>
                <a:gd name="adj2" fmla="val 24522"/>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雲形吹き出し 13">
              <a:extLst>
                <a:ext uri="{FF2B5EF4-FFF2-40B4-BE49-F238E27FC236}">
                  <a16:creationId xmlns:a16="http://schemas.microsoft.com/office/drawing/2014/main" id="{BE74DBAC-076C-BA4B-8AEA-6E883581130A}"/>
                </a:ext>
              </a:extLst>
            </p:cNvPr>
            <p:cNvSpPr/>
            <p:nvPr/>
          </p:nvSpPr>
          <p:spPr>
            <a:xfrm rot="21159967">
              <a:off x="1655939" y="1684503"/>
              <a:ext cx="5508853" cy="1503910"/>
            </a:xfrm>
            <a:prstGeom prst="cloudCallout">
              <a:avLst>
                <a:gd name="adj1" fmla="val -21684"/>
                <a:gd name="adj2" fmla="val 24522"/>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sp>
        <p:nvSpPr>
          <p:cNvPr id="15" name="下矢印 14">
            <a:extLst>
              <a:ext uri="{FF2B5EF4-FFF2-40B4-BE49-F238E27FC236}">
                <a16:creationId xmlns:a16="http://schemas.microsoft.com/office/drawing/2014/main" id="{DF005A42-F5EA-474C-B634-38C05B0CC057}"/>
              </a:ext>
            </a:extLst>
          </p:cNvPr>
          <p:cNvSpPr/>
          <p:nvPr/>
        </p:nvSpPr>
        <p:spPr>
          <a:xfrm>
            <a:off x="6363218" y="2406633"/>
            <a:ext cx="230785" cy="28560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6C028F50-DF22-E144-91E7-CE013597A015}"/>
              </a:ext>
            </a:extLst>
          </p:cNvPr>
          <p:cNvSpPr txBox="1"/>
          <p:nvPr/>
        </p:nvSpPr>
        <p:spPr>
          <a:xfrm>
            <a:off x="5343800" y="2913949"/>
            <a:ext cx="2286000" cy="369332"/>
          </a:xfrm>
          <a:prstGeom prst="rect">
            <a:avLst/>
          </a:prstGeom>
          <a:noFill/>
        </p:spPr>
        <p:txBody>
          <a:bodyPr wrap="square" rtlCol="0">
            <a:spAutoFit/>
          </a:bodyPr>
          <a:lstStyle/>
          <a:p>
            <a:pPr algn="ctr"/>
            <a:r>
              <a:rPr kumimoji="1" lang="ja-JP" altLang="en-US" dirty="0"/>
              <a:t>晩発障害の低減</a:t>
            </a:r>
          </a:p>
        </p:txBody>
      </p:sp>
      <p:sp>
        <p:nvSpPr>
          <p:cNvPr id="18" name="テキスト ボックス 17">
            <a:extLst>
              <a:ext uri="{FF2B5EF4-FFF2-40B4-BE49-F238E27FC236}">
                <a16:creationId xmlns:a16="http://schemas.microsoft.com/office/drawing/2014/main" id="{E9DBDA6B-F656-0E4E-8997-0059B93A0AB9}"/>
              </a:ext>
            </a:extLst>
          </p:cNvPr>
          <p:cNvSpPr txBox="1"/>
          <p:nvPr/>
        </p:nvSpPr>
        <p:spPr>
          <a:xfrm>
            <a:off x="5391390" y="5228732"/>
            <a:ext cx="1707519" cy="830997"/>
          </a:xfrm>
          <a:prstGeom prst="rect">
            <a:avLst/>
          </a:prstGeom>
          <a:noFill/>
        </p:spPr>
        <p:txBody>
          <a:bodyPr wrap="none" rtlCol="0">
            <a:spAutoFit/>
          </a:bodyPr>
          <a:lstStyle/>
          <a:p>
            <a:r>
              <a:rPr kumimoji="1" lang="ja-JP" altLang="en-US" sz="1600" dirty="0"/>
              <a:t>事業所職員</a:t>
            </a:r>
            <a:endParaRPr kumimoji="1" lang="en-US" altLang="ja-JP" sz="1600" dirty="0"/>
          </a:p>
          <a:p>
            <a:r>
              <a:rPr kumimoji="1" lang="ja-JP" altLang="en-US" sz="1600" dirty="0"/>
              <a:t>自治体職員</a:t>
            </a:r>
            <a:endParaRPr kumimoji="1" lang="en-US" altLang="ja-JP" sz="1600" dirty="0"/>
          </a:p>
          <a:p>
            <a:r>
              <a:rPr lang="ja-JP" altLang="en-US" sz="1600" dirty="0"/>
              <a:t>初動対応者　</a:t>
            </a:r>
            <a:r>
              <a:rPr lang="en-US" altLang="ja-JP" sz="1600" dirty="0" err="1"/>
              <a:t>etc</a:t>
            </a:r>
            <a:endParaRPr kumimoji="1" lang="ja-JP" altLang="en-US" sz="1600" dirty="0"/>
          </a:p>
        </p:txBody>
      </p:sp>
      <p:pic>
        <p:nvPicPr>
          <p:cNvPr id="20" name="図 19">
            <a:extLst>
              <a:ext uri="{FF2B5EF4-FFF2-40B4-BE49-F238E27FC236}">
                <a16:creationId xmlns:a16="http://schemas.microsoft.com/office/drawing/2014/main" id="{92AACA9C-32CF-2F43-88E4-46EA1BB49D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15298" y="3752653"/>
            <a:ext cx="1516761" cy="2524558"/>
          </a:xfrm>
          <a:prstGeom prst="rect">
            <a:avLst/>
          </a:prstGeom>
        </p:spPr>
      </p:pic>
      <p:sp>
        <p:nvSpPr>
          <p:cNvPr id="17" name="スライド番号プレースホルダー 16">
            <a:extLst>
              <a:ext uri="{FF2B5EF4-FFF2-40B4-BE49-F238E27FC236}">
                <a16:creationId xmlns:a16="http://schemas.microsoft.com/office/drawing/2014/main" id="{FF2CDAD9-D7C1-434E-A0CC-C804714E1F59}"/>
              </a:ext>
            </a:extLst>
          </p:cNvPr>
          <p:cNvSpPr>
            <a:spLocks noGrp="1"/>
          </p:cNvSpPr>
          <p:nvPr>
            <p:ph type="sldNum" sz="quarter" idx="12"/>
          </p:nvPr>
        </p:nvSpPr>
        <p:spPr/>
        <p:txBody>
          <a:bodyPr/>
          <a:lstStyle/>
          <a:p>
            <a:fld id="{58DD1769-DAE9-6C4E-82F4-B62273FFA290}" type="slidenum">
              <a:rPr kumimoji="1" lang="ja-JP" altLang="en-US" smtClean="0"/>
              <a:t>25</a:t>
            </a:fld>
            <a:endParaRPr kumimoji="1" lang="ja-JP" altLang="en-US"/>
          </a:p>
        </p:txBody>
      </p:sp>
    </p:spTree>
    <p:extLst>
      <p:ext uri="{BB962C8B-B14F-4D97-AF65-F5344CB8AC3E}">
        <p14:creationId xmlns:p14="http://schemas.microsoft.com/office/powerpoint/2010/main" val="1773008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493B47-EE62-634F-962F-C71CC0192CA2}"/>
              </a:ext>
            </a:extLst>
          </p:cNvPr>
          <p:cNvSpPr>
            <a:spLocks noGrp="1"/>
          </p:cNvSpPr>
          <p:nvPr>
            <p:ph type="title"/>
          </p:nvPr>
        </p:nvSpPr>
        <p:spPr/>
        <p:txBody>
          <a:bodyPr/>
          <a:lstStyle/>
          <a:p>
            <a:r>
              <a:rPr kumimoji="1" lang="ja-JP" altLang="en-US"/>
              <a:t>まとめ</a:t>
            </a:r>
          </a:p>
        </p:txBody>
      </p:sp>
      <p:sp>
        <p:nvSpPr>
          <p:cNvPr id="3" name="コンテンツ プレースホルダー 2">
            <a:extLst>
              <a:ext uri="{FF2B5EF4-FFF2-40B4-BE49-F238E27FC236}">
                <a16:creationId xmlns:a16="http://schemas.microsoft.com/office/drawing/2014/main" id="{9AD5193A-5F22-354D-96EB-B685F6B485B2}"/>
              </a:ext>
            </a:extLst>
          </p:cNvPr>
          <p:cNvSpPr>
            <a:spLocks noGrp="1"/>
          </p:cNvSpPr>
          <p:nvPr>
            <p:ph idx="1"/>
          </p:nvPr>
        </p:nvSpPr>
        <p:spPr/>
        <p:txBody>
          <a:bodyPr>
            <a:normAutofit/>
          </a:bodyPr>
          <a:lstStyle/>
          <a:p>
            <a:pPr>
              <a:lnSpc>
                <a:spcPct val="100000"/>
              </a:lnSpc>
            </a:pPr>
            <a:r>
              <a:rPr lang="ja-JP" altLang="en-US" sz="2000" dirty="0"/>
              <a:t>安定ヨウ素剤は体内に取り込んだ放射性ヨウ素の甲状腺への影響のみに防護効果</a:t>
            </a:r>
            <a:endParaRPr lang="en-US" altLang="ja-JP" sz="2000" dirty="0"/>
          </a:p>
          <a:p>
            <a:pPr>
              <a:lnSpc>
                <a:spcPct val="100000"/>
              </a:lnSpc>
            </a:pPr>
            <a:r>
              <a:rPr lang="ja-JP" altLang="en-US" sz="2000" dirty="0"/>
              <a:t>安定ヨウ素剤は、外部被ばくの防護効果なし</a:t>
            </a:r>
            <a:endParaRPr lang="en-US" altLang="ja-JP" sz="2000" dirty="0"/>
          </a:p>
          <a:p>
            <a:pPr>
              <a:lnSpc>
                <a:spcPct val="100000"/>
              </a:lnSpc>
            </a:pPr>
            <a:r>
              <a:rPr lang="ja-JP" altLang="en-US" sz="2000" dirty="0"/>
              <a:t>安定ヨウ素剤服用時は、</a:t>
            </a:r>
            <a:r>
              <a:rPr lang="en-US" altLang="en-US" sz="2000" dirty="0" err="1"/>
              <a:t>避難や屋内退避</a:t>
            </a:r>
            <a:r>
              <a:rPr lang="ja-JP" altLang="en-US" sz="2000" dirty="0"/>
              <a:t>など</a:t>
            </a:r>
            <a:r>
              <a:rPr lang="ja-JP" altLang="en-US" sz="2000"/>
              <a:t>他の防護措置も</a:t>
            </a:r>
            <a:r>
              <a:rPr lang="ja-JP" altLang="en-US" sz="2000" dirty="0"/>
              <a:t>必要</a:t>
            </a:r>
            <a:endParaRPr lang="en-US" altLang="ja-JP" sz="2000" dirty="0"/>
          </a:p>
          <a:p>
            <a:pPr>
              <a:lnSpc>
                <a:spcPct val="100000"/>
              </a:lnSpc>
            </a:pPr>
            <a:r>
              <a:rPr lang="ja-JP" altLang="en-US" sz="2000" dirty="0"/>
              <a:t>安定ヨウ素剤は、放射性ヨウ素の放出がない場合には、服用不要</a:t>
            </a:r>
            <a:endParaRPr lang="en-US" altLang="ja-JP" sz="2000" dirty="0"/>
          </a:p>
          <a:p>
            <a:pPr>
              <a:lnSpc>
                <a:spcPct val="100000"/>
              </a:lnSpc>
            </a:pPr>
            <a:r>
              <a:rPr lang="ja-JP" altLang="en-US" sz="2000" dirty="0"/>
              <a:t>安定ヨウ素剤は服用のタイミングが重要であり、服用の必要性は原子力規制委員会が判断し、国又は地方公共団体が指示する</a:t>
            </a:r>
            <a:endParaRPr lang="en-US" altLang="ja-JP" sz="2000" dirty="0"/>
          </a:p>
          <a:p>
            <a:pPr>
              <a:lnSpc>
                <a:spcPct val="100000"/>
              </a:lnSpc>
            </a:pPr>
            <a:r>
              <a:rPr lang="ja-JP" altLang="en-US" sz="2000" dirty="0"/>
              <a:t>妊婦、授乳婦および未成年者（乳幼児含む）は、服用を優先すべき対象者</a:t>
            </a:r>
            <a:endParaRPr lang="en-US" altLang="ja-JP" sz="2000" dirty="0"/>
          </a:p>
          <a:p>
            <a:pPr>
              <a:lnSpc>
                <a:spcPct val="100000"/>
              </a:lnSpc>
            </a:pPr>
            <a:r>
              <a:rPr kumimoji="1" lang="en-US" altLang="ja-JP" sz="2000" dirty="0"/>
              <a:t>40</a:t>
            </a:r>
            <a:r>
              <a:rPr kumimoji="1" lang="ja-JP" altLang="en-US" sz="2000" dirty="0"/>
              <a:t>歳以上でも妊婦および授乳婦は、服用を優先すべき対象者</a:t>
            </a:r>
            <a:endParaRPr kumimoji="1" lang="en-US" altLang="ja-JP" sz="2000" dirty="0"/>
          </a:p>
          <a:p>
            <a:pPr>
              <a:lnSpc>
                <a:spcPct val="100000"/>
              </a:lnSpc>
            </a:pPr>
            <a:r>
              <a:rPr kumimoji="1" lang="ja-JP" altLang="en-US" dirty="0"/>
              <a:t>服用を優先すべき対象者は、避難を優先する対象者でもあるが、服用の指示が出た際に</a:t>
            </a:r>
            <a:r>
              <a:rPr kumimoji="1" lang="ja-JP" altLang="en-US"/>
              <a:t>服用を躊躇する</a:t>
            </a:r>
            <a:r>
              <a:rPr kumimoji="1" lang="ja-JP" altLang="en-US" dirty="0"/>
              <a:t>ことのないよう、平時からの周知が重要</a:t>
            </a:r>
          </a:p>
        </p:txBody>
      </p:sp>
      <p:sp>
        <p:nvSpPr>
          <p:cNvPr id="4" name="スライド番号プレースホルダー 3">
            <a:extLst>
              <a:ext uri="{FF2B5EF4-FFF2-40B4-BE49-F238E27FC236}">
                <a16:creationId xmlns:a16="http://schemas.microsoft.com/office/drawing/2014/main" id="{1612A9F0-2226-924C-BE34-8E0A5F58C495}"/>
              </a:ext>
            </a:extLst>
          </p:cNvPr>
          <p:cNvSpPr>
            <a:spLocks noGrp="1"/>
          </p:cNvSpPr>
          <p:nvPr>
            <p:ph type="sldNum" sz="quarter" idx="12"/>
          </p:nvPr>
        </p:nvSpPr>
        <p:spPr/>
        <p:txBody>
          <a:bodyPr/>
          <a:lstStyle/>
          <a:p>
            <a:fld id="{58DD1769-DAE9-6C4E-82F4-B62273FFA290}" type="slidenum">
              <a:rPr kumimoji="1" lang="ja-JP" altLang="en-US" smtClean="0"/>
              <a:t>26</a:t>
            </a:fld>
            <a:endParaRPr kumimoji="1" lang="ja-JP" altLang="en-US"/>
          </a:p>
        </p:txBody>
      </p:sp>
    </p:spTree>
    <p:extLst>
      <p:ext uri="{BB962C8B-B14F-4D97-AF65-F5344CB8AC3E}">
        <p14:creationId xmlns:p14="http://schemas.microsoft.com/office/powerpoint/2010/main" val="2446684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916F0E-8572-9344-A450-0AF1E71D6EA1}"/>
              </a:ext>
            </a:extLst>
          </p:cNvPr>
          <p:cNvSpPr>
            <a:spLocks noGrp="1"/>
          </p:cNvSpPr>
          <p:nvPr>
            <p:ph type="title"/>
          </p:nvPr>
        </p:nvSpPr>
        <p:spPr/>
        <p:txBody>
          <a:bodyPr>
            <a:normAutofit/>
          </a:bodyPr>
          <a:lstStyle/>
          <a:p>
            <a:r>
              <a:rPr kumimoji="1" lang="ja-JP" altLang="en-US"/>
              <a:t>放射性物質の摂取経路</a:t>
            </a:r>
          </a:p>
        </p:txBody>
      </p:sp>
      <p:grpSp>
        <p:nvGrpSpPr>
          <p:cNvPr id="4" name="コンテンツ プレースホルダ 3">
            <a:extLst>
              <a:ext uri="{FF2B5EF4-FFF2-40B4-BE49-F238E27FC236}">
                <a16:creationId xmlns:a16="http://schemas.microsoft.com/office/drawing/2014/main" id="{D7C5C96F-58F6-474E-94FA-F4CDD17073B4}"/>
              </a:ext>
            </a:extLst>
          </p:cNvPr>
          <p:cNvGrpSpPr>
            <a:grpSpLocks noGrp="1"/>
          </p:cNvGrpSpPr>
          <p:nvPr/>
        </p:nvGrpSpPr>
        <p:grpSpPr>
          <a:xfrm>
            <a:off x="457200" y="1737352"/>
            <a:ext cx="8229600" cy="4787273"/>
            <a:chOff x="703987" y="1604345"/>
            <a:chExt cx="8072893" cy="4842905"/>
          </a:xfrm>
        </p:grpSpPr>
        <p:grpSp>
          <p:nvGrpSpPr>
            <p:cNvPr id="5" name="グループ化 425">
              <a:extLst>
                <a:ext uri="{FF2B5EF4-FFF2-40B4-BE49-F238E27FC236}">
                  <a16:creationId xmlns:a16="http://schemas.microsoft.com/office/drawing/2014/main" id="{A01C7ECB-C381-5449-B92F-D1CAEDC7466F}"/>
                </a:ext>
              </a:extLst>
            </p:cNvPr>
            <p:cNvGrpSpPr/>
            <p:nvPr/>
          </p:nvGrpSpPr>
          <p:grpSpPr>
            <a:xfrm>
              <a:off x="5898265" y="2653530"/>
              <a:ext cx="2878615" cy="3793720"/>
              <a:chOff x="5436096" y="3418308"/>
              <a:chExt cx="1554144" cy="2048203"/>
            </a:xfrm>
            <a:solidFill>
              <a:srgbClr val="FEA022"/>
            </a:solidFill>
          </p:grpSpPr>
          <p:grpSp>
            <p:nvGrpSpPr>
              <p:cNvPr id="70" name="グループ化 323">
                <a:extLst>
                  <a:ext uri="{FF2B5EF4-FFF2-40B4-BE49-F238E27FC236}">
                    <a16:creationId xmlns:a16="http://schemas.microsoft.com/office/drawing/2014/main" id="{829CE89E-2D85-5743-B6A0-ECC84786FFCA}"/>
                  </a:ext>
                </a:extLst>
              </p:cNvPr>
              <p:cNvGrpSpPr/>
              <p:nvPr/>
            </p:nvGrpSpPr>
            <p:grpSpPr>
              <a:xfrm>
                <a:off x="5436096" y="3418308"/>
                <a:ext cx="1554144" cy="2048203"/>
                <a:chOff x="9612560" y="2780278"/>
                <a:chExt cx="1554144" cy="2048203"/>
              </a:xfrm>
              <a:grpFill/>
            </p:grpSpPr>
            <p:grpSp>
              <p:nvGrpSpPr>
                <p:cNvPr id="72" name="Group 288">
                  <a:extLst>
                    <a:ext uri="{FF2B5EF4-FFF2-40B4-BE49-F238E27FC236}">
                      <a16:creationId xmlns:a16="http://schemas.microsoft.com/office/drawing/2014/main" id="{7847AC24-4439-464B-9DAE-30F198043EDE}"/>
                    </a:ext>
                  </a:extLst>
                </p:cNvPr>
                <p:cNvGrpSpPr>
                  <a:grpSpLocks noChangeAspect="1"/>
                </p:cNvGrpSpPr>
                <p:nvPr/>
              </p:nvGrpSpPr>
              <p:grpSpPr bwMode="auto">
                <a:xfrm>
                  <a:off x="9612560" y="3429000"/>
                  <a:ext cx="1554144" cy="1399481"/>
                  <a:chOff x="202" y="959"/>
                  <a:chExt cx="1035" cy="932"/>
                </a:xfrm>
                <a:grpFill/>
              </p:grpSpPr>
              <p:grpSp>
                <p:nvGrpSpPr>
                  <p:cNvPr id="74" name="Group 27">
                    <a:extLst>
                      <a:ext uri="{FF2B5EF4-FFF2-40B4-BE49-F238E27FC236}">
                        <a16:creationId xmlns:a16="http://schemas.microsoft.com/office/drawing/2014/main" id="{6CE5DB61-EDA6-9A44-A39D-B06D72C17320}"/>
                      </a:ext>
                    </a:extLst>
                  </p:cNvPr>
                  <p:cNvGrpSpPr>
                    <a:grpSpLocks/>
                  </p:cNvGrpSpPr>
                  <p:nvPr/>
                </p:nvGrpSpPr>
                <p:grpSpPr bwMode="auto">
                  <a:xfrm>
                    <a:off x="544" y="983"/>
                    <a:ext cx="392" cy="530"/>
                    <a:chOff x="2184" y="1534"/>
                    <a:chExt cx="673" cy="914"/>
                  </a:xfrm>
                  <a:grpFill/>
                </p:grpSpPr>
                <p:sp>
                  <p:nvSpPr>
                    <p:cNvPr id="82" name="Oval 31">
                      <a:extLst>
                        <a:ext uri="{FF2B5EF4-FFF2-40B4-BE49-F238E27FC236}">
                          <a16:creationId xmlns:a16="http://schemas.microsoft.com/office/drawing/2014/main" id="{87B21AD7-C37E-7744-B7EA-B14969EB4153}"/>
                        </a:ext>
                      </a:extLst>
                    </p:cNvPr>
                    <p:cNvSpPr>
                      <a:spLocks noChangeArrowheads="1"/>
                    </p:cNvSpPr>
                    <p:nvPr/>
                  </p:nvSpPr>
                  <p:spPr bwMode="auto">
                    <a:xfrm>
                      <a:off x="2184" y="1534"/>
                      <a:ext cx="672" cy="672"/>
                    </a:xfrm>
                    <a:prstGeom prst="ellipse">
                      <a:avLst/>
                    </a:prstGeom>
                    <a:grpFill/>
                    <a:ln w="9525">
                      <a:noFill/>
                      <a:round/>
                      <a:headEnd/>
                      <a:tailEnd/>
                    </a:ln>
                    <a:effectLst/>
                  </p:spPr>
                  <p:txBody>
                    <a:bodyPr wrap="none" anchor="ctr"/>
                    <a:lstStyle/>
                    <a:p>
                      <a:pPr fontAlgn="auto">
                        <a:spcBef>
                          <a:spcPts val="0"/>
                        </a:spcBef>
                        <a:spcAft>
                          <a:spcPts val="0"/>
                        </a:spcAft>
                      </a:pPr>
                      <a:endParaRPr kumimoji="0" lang="ja-JP" altLang="en-US" sz="1800" kern="0">
                        <a:solidFill>
                          <a:sysClr val="windowText" lastClr="000000"/>
                        </a:solidFill>
                        <a:latin typeface="Calibri"/>
                        <a:ea typeface="ＭＳ Ｐゴシック"/>
                      </a:endParaRPr>
                    </a:p>
                  </p:txBody>
                </p:sp>
                <p:sp>
                  <p:nvSpPr>
                    <p:cNvPr id="83" name="Rectangle 33">
                      <a:extLst>
                        <a:ext uri="{FF2B5EF4-FFF2-40B4-BE49-F238E27FC236}">
                          <a16:creationId xmlns:a16="http://schemas.microsoft.com/office/drawing/2014/main" id="{FA4BFB8E-3A1C-5840-AC1C-3556DDE5BBF3}"/>
                        </a:ext>
                      </a:extLst>
                    </p:cNvPr>
                    <p:cNvSpPr>
                      <a:spLocks noChangeArrowheads="1"/>
                    </p:cNvSpPr>
                    <p:nvPr/>
                  </p:nvSpPr>
                  <p:spPr bwMode="auto">
                    <a:xfrm>
                      <a:off x="2191" y="1800"/>
                      <a:ext cx="666" cy="648"/>
                    </a:xfrm>
                    <a:prstGeom prst="rect">
                      <a:avLst/>
                    </a:prstGeom>
                    <a:grpFill/>
                    <a:ln w="9525">
                      <a:noFill/>
                      <a:miter lim="800000"/>
                      <a:headEnd/>
                      <a:tailEnd/>
                    </a:ln>
                    <a:effectLst/>
                  </p:spPr>
                  <p:txBody>
                    <a:bodyPr wrap="none" anchor="ctr"/>
                    <a:lstStyle/>
                    <a:p>
                      <a:pPr fontAlgn="auto">
                        <a:spcBef>
                          <a:spcPts val="0"/>
                        </a:spcBef>
                        <a:spcAft>
                          <a:spcPts val="0"/>
                        </a:spcAft>
                      </a:pPr>
                      <a:endParaRPr kumimoji="0" lang="ja-JP" altLang="en-US" sz="1800" kern="0">
                        <a:solidFill>
                          <a:sysClr val="windowText" lastClr="000000"/>
                        </a:solidFill>
                        <a:latin typeface="Calibri"/>
                        <a:ea typeface="ＭＳ Ｐゴシック"/>
                      </a:endParaRPr>
                    </a:p>
                  </p:txBody>
                </p:sp>
              </p:grpSp>
              <p:grpSp>
                <p:nvGrpSpPr>
                  <p:cNvPr id="75" name="Group 26">
                    <a:extLst>
                      <a:ext uri="{FF2B5EF4-FFF2-40B4-BE49-F238E27FC236}">
                        <a16:creationId xmlns:a16="http://schemas.microsoft.com/office/drawing/2014/main" id="{BA4D6A60-C1CE-8D4F-8D1F-75D3F1064D3D}"/>
                      </a:ext>
                    </a:extLst>
                  </p:cNvPr>
                  <p:cNvGrpSpPr>
                    <a:grpSpLocks/>
                  </p:cNvGrpSpPr>
                  <p:nvPr/>
                </p:nvGrpSpPr>
                <p:grpSpPr bwMode="auto">
                  <a:xfrm>
                    <a:off x="202" y="959"/>
                    <a:ext cx="1035" cy="932"/>
                    <a:chOff x="1632" y="1534"/>
                    <a:chExt cx="1776" cy="1606"/>
                  </a:xfrm>
                  <a:grpFill/>
                </p:grpSpPr>
                <p:sp>
                  <p:nvSpPr>
                    <p:cNvPr id="76" name="AutoShape 22">
                      <a:extLst>
                        <a:ext uri="{FF2B5EF4-FFF2-40B4-BE49-F238E27FC236}">
                          <a16:creationId xmlns:a16="http://schemas.microsoft.com/office/drawing/2014/main" id="{9196388F-9070-C14E-82C2-E849EACBEFBB}"/>
                        </a:ext>
                      </a:extLst>
                    </p:cNvPr>
                    <p:cNvSpPr>
                      <a:spLocks noChangeArrowheads="1"/>
                    </p:cNvSpPr>
                    <p:nvPr/>
                  </p:nvSpPr>
                  <p:spPr bwMode="auto">
                    <a:xfrm rot="19647686" flipH="1">
                      <a:off x="1632" y="1756"/>
                      <a:ext cx="912" cy="224"/>
                    </a:xfrm>
                    <a:prstGeom prst="flowChartTerminator">
                      <a:avLst/>
                    </a:prstGeom>
                    <a:grpFill/>
                    <a:ln w="9525">
                      <a:noFill/>
                      <a:miter lim="800000"/>
                      <a:headEnd/>
                      <a:tailEnd/>
                    </a:ln>
                    <a:effectLst/>
                  </p:spPr>
                  <p:txBody>
                    <a:bodyPr wrap="none" anchor="ctr"/>
                    <a:lstStyle/>
                    <a:p>
                      <a:pPr fontAlgn="auto">
                        <a:spcBef>
                          <a:spcPts val="0"/>
                        </a:spcBef>
                        <a:spcAft>
                          <a:spcPts val="0"/>
                        </a:spcAft>
                      </a:pPr>
                      <a:endParaRPr kumimoji="0" lang="ja-JP" altLang="en-US" sz="1800" kern="0">
                        <a:solidFill>
                          <a:sysClr val="windowText" lastClr="000000"/>
                        </a:solidFill>
                        <a:latin typeface="Calibri"/>
                        <a:ea typeface="ＭＳ Ｐゴシック"/>
                      </a:endParaRPr>
                    </a:p>
                  </p:txBody>
                </p:sp>
                <p:sp>
                  <p:nvSpPr>
                    <p:cNvPr id="77" name="AutoShape 19">
                      <a:extLst>
                        <a:ext uri="{FF2B5EF4-FFF2-40B4-BE49-F238E27FC236}">
                          <a16:creationId xmlns:a16="http://schemas.microsoft.com/office/drawing/2014/main" id="{6284C174-64D0-434A-8D86-6405E2EE990C}"/>
                        </a:ext>
                      </a:extLst>
                    </p:cNvPr>
                    <p:cNvSpPr>
                      <a:spLocks noChangeArrowheads="1"/>
                    </p:cNvSpPr>
                    <p:nvPr/>
                  </p:nvSpPr>
                  <p:spPr bwMode="auto">
                    <a:xfrm rot="5400000">
                      <a:off x="2348" y="2596"/>
                      <a:ext cx="816" cy="272"/>
                    </a:xfrm>
                    <a:prstGeom prst="flowChartTerminator">
                      <a:avLst/>
                    </a:prstGeom>
                    <a:grpFill/>
                    <a:ln w="9525">
                      <a:noFill/>
                      <a:miter lim="800000"/>
                      <a:headEnd/>
                      <a:tailEnd/>
                    </a:ln>
                    <a:effectLst/>
                  </p:spPr>
                  <p:txBody>
                    <a:bodyPr rot="10800000" vert="eaVert" wrap="none" anchor="ctr"/>
                    <a:lstStyle/>
                    <a:p>
                      <a:pPr fontAlgn="auto">
                        <a:spcBef>
                          <a:spcPts val="0"/>
                        </a:spcBef>
                        <a:spcAft>
                          <a:spcPts val="0"/>
                        </a:spcAft>
                      </a:pPr>
                      <a:endParaRPr kumimoji="0" lang="ja-JP" altLang="ja-JP" sz="1800" kern="0">
                        <a:solidFill>
                          <a:sysClr val="windowText" lastClr="000000"/>
                        </a:solidFill>
                        <a:latin typeface="Calibri"/>
                        <a:ea typeface="ＭＳ Ｐゴシック"/>
                      </a:endParaRPr>
                    </a:p>
                  </p:txBody>
                </p:sp>
                <p:sp>
                  <p:nvSpPr>
                    <p:cNvPr id="78" name="Oval 17">
                      <a:extLst>
                        <a:ext uri="{FF2B5EF4-FFF2-40B4-BE49-F238E27FC236}">
                          <a16:creationId xmlns:a16="http://schemas.microsoft.com/office/drawing/2014/main" id="{C92285D7-E8E1-6442-9ED6-E672A4649BE5}"/>
                        </a:ext>
                      </a:extLst>
                    </p:cNvPr>
                    <p:cNvSpPr>
                      <a:spLocks noChangeArrowheads="1"/>
                    </p:cNvSpPr>
                    <p:nvPr/>
                  </p:nvSpPr>
                  <p:spPr bwMode="auto">
                    <a:xfrm>
                      <a:off x="2184" y="1534"/>
                      <a:ext cx="672" cy="672"/>
                    </a:xfrm>
                    <a:prstGeom prst="ellipse">
                      <a:avLst/>
                    </a:prstGeom>
                    <a:grpFill/>
                    <a:ln w="9525">
                      <a:noFill/>
                      <a:round/>
                      <a:headEnd/>
                      <a:tailEnd/>
                    </a:ln>
                    <a:effectLst/>
                  </p:spPr>
                  <p:txBody>
                    <a:bodyPr wrap="none" anchor="ctr"/>
                    <a:lstStyle/>
                    <a:p>
                      <a:pPr fontAlgn="auto">
                        <a:spcBef>
                          <a:spcPts val="0"/>
                        </a:spcBef>
                        <a:spcAft>
                          <a:spcPts val="0"/>
                        </a:spcAft>
                      </a:pPr>
                      <a:endParaRPr kumimoji="0" lang="ja-JP" altLang="en-US" sz="1800" kern="0">
                        <a:solidFill>
                          <a:sysClr val="windowText" lastClr="000000"/>
                        </a:solidFill>
                        <a:latin typeface="Calibri"/>
                        <a:ea typeface="ＭＳ Ｐゴシック"/>
                      </a:endParaRPr>
                    </a:p>
                  </p:txBody>
                </p:sp>
                <p:sp>
                  <p:nvSpPr>
                    <p:cNvPr id="79" name="AutoShape 12">
                      <a:extLst>
                        <a:ext uri="{FF2B5EF4-FFF2-40B4-BE49-F238E27FC236}">
                          <a16:creationId xmlns:a16="http://schemas.microsoft.com/office/drawing/2014/main" id="{289C5737-CA7A-214F-BB3B-3E8B2B472236}"/>
                        </a:ext>
                      </a:extLst>
                    </p:cNvPr>
                    <p:cNvSpPr>
                      <a:spLocks noChangeArrowheads="1"/>
                    </p:cNvSpPr>
                    <p:nvPr/>
                  </p:nvSpPr>
                  <p:spPr bwMode="auto">
                    <a:xfrm rot="5400000">
                      <a:off x="1918" y="2596"/>
                      <a:ext cx="816" cy="272"/>
                    </a:xfrm>
                    <a:prstGeom prst="flowChartTerminator">
                      <a:avLst/>
                    </a:prstGeom>
                    <a:grpFill/>
                    <a:ln w="9525">
                      <a:noFill/>
                      <a:miter lim="800000"/>
                      <a:headEnd/>
                      <a:tailEnd/>
                    </a:ln>
                    <a:effectLst/>
                  </p:spPr>
                  <p:txBody>
                    <a:bodyPr rot="10800000" vert="eaVert" wrap="none" anchor="ctr"/>
                    <a:lstStyle/>
                    <a:p>
                      <a:pPr fontAlgn="auto">
                        <a:spcBef>
                          <a:spcPts val="0"/>
                        </a:spcBef>
                        <a:spcAft>
                          <a:spcPts val="0"/>
                        </a:spcAft>
                      </a:pPr>
                      <a:endParaRPr kumimoji="0" lang="ja-JP" altLang="ja-JP" sz="1800" kern="0">
                        <a:solidFill>
                          <a:sysClr val="windowText" lastClr="000000"/>
                        </a:solidFill>
                        <a:latin typeface="Calibri"/>
                        <a:ea typeface="ＭＳ Ｐゴシック"/>
                      </a:endParaRPr>
                    </a:p>
                  </p:txBody>
                </p:sp>
                <p:sp>
                  <p:nvSpPr>
                    <p:cNvPr id="80" name="Rectangle 18">
                      <a:extLst>
                        <a:ext uri="{FF2B5EF4-FFF2-40B4-BE49-F238E27FC236}">
                          <a16:creationId xmlns:a16="http://schemas.microsoft.com/office/drawing/2014/main" id="{E4BBFF95-971E-0F4D-8AD6-63A02C522D34}"/>
                        </a:ext>
                      </a:extLst>
                    </p:cNvPr>
                    <p:cNvSpPr>
                      <a:spLocks noChangeArrowheads="1"/>
                    </p:cNvSpPr>
                    <p:nvPr/>
                  </p:nvSpPr>
                  <p:spPr bwMode="auto">
                    <a:xfrm>
                      <a:off x="2191" y="1800"/>
                      <a:ext cx="666" cy="648"/>
                    </a:xfrm>
                    <a:prstGeom prst="rect">
                      <a:avLst/>
                    </a:prstGeom>
                    <a:grpFill/>
                    <a:ln w="9525">
                      <a:noFill/>
                      <a:miter lim="800000"/>
                      <a:headEnd/>
                      <a:tailEnd/>
                    </a:ln>
                    <a:effectLst/>
                  </p:spPr>
                  <p:txBody>
                    <a:bodyPr wrap="none" anchor="ctr"/>
                    <a:lstStyle/>
                    <a:p>
                      <a:pPr fontAlgn="auto">
                        <a:spcBef>
                          <a:spcPts val="0"/>
                        </a:spcBef>
                        <a:spcAft>
                          <a:spcPts val="0"/>
                        </a:spcAft>
                      </a:pPr>
                      <a:endParaRPr kumimoji="0" lang="ja-JP" altLang="en-US" sz="1800" kern="0">
                        <a:solidFill>
                          <a:sysClr val="windowText" lastClr="000000"/>
                        </a:solidFill>
                        <a:latin typeface="Calibri"/>
                        <a:ea typeface="ＭＳ Ｐゴシック"/>
                      </a:endParaRPr>
                    </a:p>
                  </p:txBody>
                </p:sp>
                <p:sp>
                  <p:nvSpPr>
                    <p:cNvPr id="81" name="AutoShape 20">
                      <a:extLst>
                        <a:ext uri="{FF2B5EF4-FFF2-40B4-BE49-F238E27FC236}">
                          <a16:creationId xmlns:a16="http://schemas.microsoft.com/office/drawing/2014/main" id="{5BA9F036-A10F-E445-A25A-4D76B49BF8F0}"/>
                        </a:ext>
                      </a:extLst>
                    </p:cNvPr>
                    <p:cNvSpPr>
                      <a:spLocks noChangeArrowheads="1"/>
                    </p:cNvSpPr>
                    <p:nvPr/>
                  </p:nvSpPr>
                  <p:spPr bwMode="auto">
                    <a:xfrm rot="-19647686">
                      <a:off x="2496" y="1756"/>
                      <a:ext cx="912" cy="224"/>
                    </a:xfrm>
                    <a:prstGeom prst="flowChartTerminator">
                      <a:avLst/>
                    </a:prstGeom>
                    <a:grpFill/>
                    <a:ln w="9525">
                      <a:noFill/>
                      <a:miter lim="800000"/>
                      <a:headEnd/>
                      <a:tailEnd/>
                    </a:ln>
                    <a:effectLst/>
                  </p:spPr>
                  <p:txBody>
                    <a:bodyPr wrap="none" anchor="ctr"/>
                    <a:lstStyle/>
                    <a:p>
                      <a:pPr fontAlgn="auto">
                        <a:spcBef>
                          <a:spcPts val="0"/>
                        </a:spcBef>
                        <a:spcAft>
                          <a:spcPts val="0"/>
                        </a:spcAft>
                      </a:pPr>
                      <a:endParaRPr kumimoji="0" lang="ja-JP" altLang="en-US" sz="1800" kern="0">
                        <a:solidFill>
                          <a:sysClr val="windowText" lastClr="000000"/>
                        </a:solidFill>
                        <a:latin typeface="Calibri"/>
                        <a:ea typeface="ＭＳ Ｐゴシック"/>
                      </a:endParaRPr>
                    </a:p>
                  </p:txBody>
                </p:sp>
              </p:grpSp>
            </p:grpSp>
            <p:sp>
              <p:nvSpPr>
                <p:cNvPr id="73" name="パイ 7">
                  <a:extLst>
                    <a:ext uri="{FF2B5EF4-FFF2-40B4-BE49-F238E27FC236}">
                      <a16:creationId xmlns:a16="http://schemas.microsoft.com/office/drawing/2014/main" id="{01148EF2-6A6D-344D-AEF2-3A85464902DA}"/>
                    </a:ext>
                  </a:extLst>
                </p:cNvPr>
                <p:cNvSpPr/>
                <p:nvPr/>
              </p:nvSpPr>
              <p:spPr>
                <a:xfrm rot="14009866">
                  <a:off x="9975773" y="2781183"/>
                  <a:ext cx="721890" cy="720080"/>
                </a:xfrm>
                <a:prstGeom prst="pie">
                  <a:avLst>
                    <a:gd name="adj1" fmla="val 20038223"/>
                    <a:gd name="adj2" fmla="val 17076005"/>
                  </a:avLst>
                </a:prstGeom>
                <a:grp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ndara"/>
                    <a:ea typeface="ＭＳ Ｐゴシック"/>
                    <a:cs typeface="+mn-cs"/>
                  </a:endParaRPr>
                </a:p>
              </p:txBody>
            </p:sp>
          </p:grpSp>
          <p:sp>
            <p:nvSpPr>
              <p:cNvPr id="71" name="円/楕円 5">
                <a:extLst>
                  <a:ext uri="{FF2B5EF4-FFF2-40B4-BE49-F238E27FC236}">
                    <a16:creationId xmlns:a16="http://schemas.microsoft.com/office/drawing/2014/main" id="{5A9C49A4-C939-1E41-9B26-035DC027397B}"/>
                  </a:ext>
                </a:extLst>
              </p:cNvPr>
              <p:cNvSpPr/>
              <p:nvPr/>
            </p:nvSpPr>
            <p:spPr>
              <a:xfrm>
                <a:off x="5868144" y="3429000"/>
                <a:ext cx="216024"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6" name="Picture 21">
              <a:extLst>
                <a:ext uri="{FF2B5EF4-FFF2-40B4-BE49-F238E27FC236}">
                  <a16:creationId xmlns:a16="http://schemas.microsoft.com/office/drawing/2014/main" id="{39403C65-6250-9344-BA11-2B68590C751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3987" y="1604345"/>
              <a:ext cx="2638669" cy="1275374"/>
            </a:xfrm>
            <a:prstGeom prst="rect">
              <a:avLst/>
            </a:prstGeom>
            <a:noFill/>
            <a:ln w="9525">
              <a:noFill/>
              <a:miter lim="800000"/>
              <a:headEnd/>
              <a:tailEnd/>
            </a:ln>
          </p:spPr>
        </p:pic>
        <p:grpSp>
          <p:nvGrpSpPr>
            <p:cNvPr id="7" name="グループ化 41">
              <a:extLst>
                <a:ext uri="{FF2B5EF4-FFF2-40B4-BE49-F238E27FC236}">
                  <a16:creationId xmlns:a16="http://schemas.microsoft.com/office/drawing/2014/main" id="{1CE23122-AD8F-B94E-9D2B-798CB1301B3C}"/>
                </a:ext>
              </a:extLst>
            </p:cNvPr>
            <p:cNvGrpSpPr/>
            <p:nvPr/>
          </p:nvGrpSpPr>
          <p:grpSpPr>
            <a:xfrm>
              <a:off x="853133" y="3699947"/>
              <a:ext cx="2558717" cy="2187427"/>
              <a:chOff x="6372200" y="4869160"/>
              <a:chExt cx="1842635" cy="1750374"/>
            </a:xfrm>
          </p:grpSpPr>
          <p:pic>
            <p:nvPicPr>
              <p:cNvPr id="64" name="Picture 5" descr="C:\Documents and Settings\Tominaga\Local Settings\Temporary Internet Files\Content.IE5\SX05D46C\MC900421808[1].wmf">
                <a:extLst>
                  <a:ext uri="{FF2B5EF4-FFF2-40B4-BE49-F238E27FC236}">
                    <a16:creationId xmlns:a16="http://schemas.microsoft.com/office/drawing/2014/main" id="{2E9135F1-A796-C444-A7D0-C717FA09D587}"/>
                  </a:ext>
                </a:extLst>
              </p:cNvPr>
              <p:cNvPicPr>
                <a:picLocks noChangeAspect="1" noChangeArrowheads="1"/>
              </p:cNvPicPr>
              <p:nvPr/>
            </p:nvPicPr>
            <p:blipFill>
              <a:blip r:embed="rId4" cstate="print"/>
              <a:srcRect/>
              <a:stretch>
                <a:fillRect/>
              </a:stretch>
            </p:blipFill>
            <p:spPr bwMode="auto">
              <a:xfrm>
                <a:off x="7020272" y="5517232"/>
                <a:ext cx="646253" cy="559044"/>
              </a:xfrm>
              <a:prstGeom prst="rect">
                <a:avLst/>
              </a:prstGeom>
              <a:noFill/>
            </p:spPr>
          </p:pic>
          <p:pic>
            <p:nvPicPr>
              <p:cNvPr id="65" name="Picture 6" descr="C:\Documents and Settings\Tominaga\Local Settings\Temporary Internet Files\Content.IE5\MXISIXVC\MC900419678[1].wmf">
                <a:extLst>
                  <a:ext uri="{FF2B5EF4-FFF2-40B4-BE49-F238E27FC236}">
                    <a16:creationId xmlns:a16="http://schemas.microsoft.com/office/drawing/2014/main" id="{DFFE3647-1D41-F54E-A494-6816E38C5B88}"/>
                  </a:ext>
                </a:extLst>
              </p:cNvPr>
              <p:cNvPicPr>
                <a:picLocks noChangeAspect="1" noChangeArrowheads="1"/>
              </p:cNvPicPr>
              <p:nvPr/>
            </p:nvPicPr>
            <p:blipFill>
              <a:blip r:embed="rId5" cstate="print"/>
              <a:srcRect/>
              <a:stretch>
                <a:fillRect/>
              </a:stretch>
            </p:blipFill>
            <p:spPr bwMode="auto">
              <a:xfrm>
                <a:off x="6372200" y="5445224"/>
                <a:ext cx="723914" cy="659741"/>
              </a:xfrm>
              <a:prstGeom prst="rect">
                <a:avLst/>
              </a:prstGeom>
              <a:noFill/>
            </p:spPr>
          </p:pic>
          <p:pic>
            <p:nvPicPr>
              <p:cNvPr id="66" name="Picture 7" descr="C:\Documents and Settings\Tominaga\Local Settings\Temporary Internet Files\Content.IE5\KVYSXAK0\MC900379759[1].wmf">
                <a:extLst>
                  <a:ext uri="{FF2B5EF4-FFF2-40B4-BE49-F238E27FC236}">
                    <a16:creationId xmlns:a16="http://schemas.microsoft.com/office/drawing/2014/main" id="{B13CFB28-D89D-D448-8A8D-BABACBEB464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732240" y="4869160"/>
                <a:ext cx="518766" cy="598708"/>
              </a:xfrm>
              <a:prstGeom prst="rect">
                <a:avLst/>
              </a:prstGeom>
              <a:noFill/>
            </p:spPr>
          </p:pic>
          <p:pic>
            <p:nvPicPr>
              <p:cNvPr id="67" name="Picture 8" descr="C:\Documents and Settings\Tominaga\Local Settings\Temporary Internet Files\Content.IE5\M16K0NF4\MC900411204[1].wmf">
                <a:extLst>
                  <a:ext uri="{FF2B5EF4-FFF2-40B4-BE49-F238E27FC236}">
                    <a16:creationId xmlns:a16="http://schemas.microsoft.com/office/drawing/2014/main" id="{E5AD4F17-3905-7A4E-887D-F0D36CE9FE0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236296" y="5877272"/>
                <a:ext cx="978539" cy="742262"/>
              </a:xfrm>
              <a:prstGeom prst="rect">
                <a:avLst/>
              </a:prstGeom>
              <a:noFill/>
            </p:spPr>
          </p:pic>
          <p:pic>
            <p:nvPicPr>
              <p:cNvPr id="68" name="Picture 4" descr="C:\Documents and Settings\Tominaga\Local Settings\Temporary Internet Files\Content.IE5\EPZ62LGL\MC900246127[1].wmf">
                <a:extLst>
                  <a:ext uri="{FF2B5EF4-FFF2-40B4-BE49-F238E27FC236}">
                    <a16:creationId xmlns:a16="http://schemas.microsoft.com/office/drawing/2014/main" id="{AC930E0E-5648-5E4D-B472-5E178E73D357}"/>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660232" y="5661248"/>
                <a:ext cx="757480" cy="691176"/>
              </a:xfrm>
              <a:prstGeom prst="rect">
                <a:avLst/>
              </a:prstGeom>
              <a:noFill/>
            </p:spPr>
          </p:pic>
          <p:pic>
            <p:nvPicPr>
              <p:cNvPr id="69" name="Picture 12" descr="C:\Documents and Settings\Tominaga\Local Settings\Temporary Internet Files\Content.IE5\M16K0NF4\MC900083986[1].wmf">
                <a:extLst>
                  <a:ext uri="{FF2B5EF4-FFF2-40B4-BE49-F238E27FC236}">
                    <a16:creationId xmlns:a16="http://schemas.microsoft.com/office/drawing/2014/main" id="{6E25FFE2-8B98-C842-9B1E-2DC0F8825EFD}"/>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444208" y="6093296"/>
                <a:ext cx="899592" cy="399819"/>
              </a:xfrm>
              <a:prstGeom prst="rect">
                <a:avLst/>
              </a:prstGeom>
              <a:noFill/>
            </p:spPr>
          </p:pic>
        </p:grpSp>
        <p:grpSp>
          <p:nvGrpSpPr>
            <p:cNvPr id="8" name="Group 55">
              <a:extLst>
                <a:ext uri="{FF2B5EF4-FFF2-40B4-BE49-F238E27FC236}">
                  <a16:creationId xmlns:a16="http://schemas.microsoft.com/office/drawing/2014/main" id="{CAB750BB-9626-7341-8DDA-325BAF36BEA9}"/>
                </a:ext>
              </a:extLst>
            </p:cNvPr>
            <p:cNvGrpSpPr>
              <a:grpSpLocks/>
            </p:cNvGrpSpPr>
            <p:nvPr/>
          </p:nvGrpSpPr>
          <p:grpSpPr bwMode="auto">
            <a:xfrm>
              <a:off x="1467022" y="3986353"/>
              <a:ext cx="566540" cy="480100"/>
              <a:chOff x="3347" y="1468"/>
              <a:chExt cx="433" cy="433"/>
            </a:xfrm>
          </p:grpSpPr>
          <p:sp>
            <p:nvSpPr>
              <p:cNvPr id="59" name="Freeform 56">
                <a:extLst>
                  <a:ext uri="{FF2B5EF4-FFF2-40B4-BE49-F238E27FC236}">
                    <a16:creationId xmlns:a16="http://schemas.microsoft.com/office/drawing/2014/main" id="{A817DEAE-75FF-0D43-95D8-0C0D19E7B9D4}"/>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endParaRPr lang="ja-JP" altLang="en-US"/>
              </a:p>
            </p:txBody>
          </p:sp>
          <p:sp>
            <p:nvSpPr>
              <p:cNvPr id="60" name="Freeform 57">
                <a:extLst>
                  <a:ext uri="{FF2B5EF4-FFF2-40B4-BE49-F238E27FC236}">
                    <a16:creationId xmlns:a16="http://schemas.microsoft.com/office/drawing/2014/main" id="{193D5779-6CDE-934A-A9A7-FB54B0990DFC}"/>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endParaRPr lang="ja-JP" altLang="en-US"/>
              </a:p>
            </p:txBody>
          </p:sp>
          <p:sp>
            <p:nvSpPr>
              <p:cNvPr id="61" name="Freeform 58">
                <a:extLst>
                  <a:ext uri="{FF2B5EF4-FFF2-40B4-BE49-F238E27FC236}">
                    <a16:creationId xmlns:a16="http://schemas.microsoft.com/office/drawing/2014/main" id="{2251F9E3-CC78-CA43-BD09-2782668ACB6D}"/>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endParaRPr lang="ja-JP" altLang="en-US"/>
              </a:p>
            </p:txBody>
          </p:sp>
          <p:sp>
            <p:nvSpPr>
              <p:cNvPr id="62" name="Freeform 59">
                <a:extLst>
                  <a:ext uri="{FF2B5EF4-FFF2-40B4-BE49-F238E27FC236}">
                    <a16:creationId xmlns:a16="http://schemas.microsoft.com/office/drawing/2014/main" id="{AE7387B9-3306-F344-8351-1D3723573812}"/>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endParaRPr lang="ja-JP" altLang="en-US"/>
              </a:p>
            </p:txBody>
          </p:sp>
          <p:sp>
            <p:nvSpPr>
              <p:cNvPr id="63" name="Freeform 60">
                <a:extLst>
                  <a:ext uri="{FF2B5EF4-FFF2-40B4-BE49-F238E27FC236}">
                    <a16:creationId xmlns:a16="http://schemas.microsoft.com/office/drawing/2014/main" id="{54068645-6F7D-D142-B6D2-DE5054793460}"/>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endParaRPr lang="ja-JP" altLang="en-US"/>
              </a:p>
            </p:txBody>
          </p:sp>
        </p:grpSp>
        <p:grpSp>
          <p:nvGrpSpPr>
            <p:cNvPr id="9" name="Group 55">
              <a:extLst>
                <a:ext uri="{FF2B5EF4-FFF2-40B4-BE49-F238E27FC236}">
                  <a16:creationId xmlns:a16="http://schemas.microsoft.com/office/drawing/2014/main" id="{2ED115E0-2D1E-804F-B152-F681BD25F6B6}"/>
                </a:ext>
              </a:extLst>
            </p:cNvPr>
            <p:cNvGrpSpPr>
              <a:grpSpLocks/>
            </p:cNvGrpSpPr>
            <p:nvPr/>
          </p:nvGrpSpPr>
          <p:grpSpPr bwMode="auto">
            <a:xfrm>
              <a:off x="1521321" y="4793661"/>
              <a:ext cx="566540" cy="480100"/>
              <a:chOff x="3347" y="1468"/>
              <a:chExt cx="433" cy="433"/>
            </a:xfrm>
          </p:grpSpPr>
          <p:sp>
            <p:nvSpPr>
              <p:cNvPr id="54" name="Freeform 56">
                <a:extLst>
                  <a:ext uri="{FF2B5EF4-FFF2-40B4-BE49-F238E27FC236}">
                    <a16:creationId xmlns:a16="http://schemas.microsoft.com/office/drawing/2014/main" id="{E72DE285-B631-1F49-A8C6-F55185170C28}"/>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endParaRPr lang="ja-JP" altLang="en-US"/>
              </a:p>
            </p:txBody>
          </p:sp>
          <p:sp>
            <p:nvSpPr>
              <p:cNvPr id="55" name="Freeform 57">
                <a:extLst>
                  <a:ext uri="{FF2B5EF4-FFF2-40B4-BE49-F238E27FC236}">
                    <a16:creationId xmlns:a16="http://schemas.microsoft.com/office/drawing/2014/main" id="{358F7B87-8D6D-7647-B016-09EC278D853F}"/>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endParaRPr lang="ja-JP" altLang="en-US"/>
              </a:p>
            </p:txBody>
          </p:sp>
          <p:sp>
            <p:nvSpPr>
              <p:cNvPr id="56" name="Freeform 58">
                <a:extLst>
                  <a:ext uri="{FF2B5EF4-FFF2-40B4-BE49-F238E27FC236}">
                    <a16:creationId xmlns:a16="http://schemas.microsoft.com/office/drawing/2014/main" id="{1DE1444A-AA51-624C-BEEA-9BF0E5FCB204}"/>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endParaRPr lang="ja-JP" altLang="en-US"/>
              </a:p>
            </p:txBody>
          </p:sp>
          <p:sp>
            <p:nvSpPr>
              <p:cNvPr id="57" name="Freeform 59">
                <a:extLst>
                  <a:ext uri="{FF2B5EF4-FFF2-40B4-BE49-F238E27FC236}">
                    <a16:creationId xmlns:a16="http://schemas.microsoft.com/office/drawing/2014/main" id="{6EEF073E-37A5-AE47-9470-79799C69531D}"/>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endParaRPr lang="ja-JP" altLang="en-US"/>
              </a:p>
            </p:txBody>
          </p:sp>
          <p:sp>
            <p:nvSpPr>
              <p:cNvPr id="58" name="Freeform 60">
                <a:extLst>
                  <a:ext uri="{FF2B5EF4-FFF2-40B4-BE49-F238E27FC236}">
                    <a16:creationId xmlns:a16="http://schemas.microsoft.com/office/drawing/2014/main" id="{CCA340C0-30A5-FD40-96FD-477535C51C47}"/>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endParaRPr lang="ja-JP" altLang="en-US"/>
              </a:p>
            </p:txBody>
          </p:sp>
        </p:grpSp>
        <p:grpSp>
          <p:nvGrpSpPr>
            <p:cNvPr id="10" name="Group 55">
              <a:extLst>
                <a:ext uri="{FF2B5EF4-FFF2-40B4-BE49-F238E27FC236}">
                  <a16:creationId xmlns:a16="http://schemas.microsoft.com/office/drawing/2014/main" id="{0E4D8D28-E9BF-B84B-A7A4-EABACDA40CCC}"/>
                </a:ext>
              </a:extLst>
            </p:cNvPr>
            <p:cNvGrpSpPr>
              <a:grpSpLocks/>
            </p:cNvGrpSpPr>
            <p:nvPr/>
          </p:nvGrpSpPr>
          <p:grpSpPr bwMode="auto">
            <a:xfrm>
              <a:off x="1907530" y="4732317"/>
              <a:ext cx="566540" cy="480100"/>
              <a:chOff x="3347" y="1468"/>
              <a:chExt cx="433" cy="433"/>
            </a:xfrm>
          </p:grpSpPr>
          <p:sp>
            <p:nvSpPr>
              <p:cNvPr id="49" name="Freeform 56">
                <a:extLst>
                  <a:ext uri="{FF2B5EF4-FFF2-40B4-BE49-F238E27FC236}">
                    <a16:creationId xmlns:a16="http://schemas.microsoft.com/office/drawing/2014/main" id="{3681CC99-877D-3B4A-8B88-7A60802B5726}"/>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endParaRPr lang="ja-JP" altLang="en-US"/>
              </a:p>
            </p:txBody>
          </p:sp>
          <p:sp>
            <p:nvSpPr>
              <p:cNvPr id="50" name="Freeform 57">
                <a:extLst>
                  <a:ext uri="{FF2B5EF4-FFF2-40B4-BE49-F238E27FC236}">
                    <a16:creationId xmlns:a16="http://schemas.microsoft.com/office/drawing/2014/main" id="{F5228B5A-FCF0-BD43-A984-DBDEA026BBD0}"/>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endParaRPr lang="ja-JP" altLang="en-US"/>
              </a:p>
            </p:txBody>
          </p:sp>
          <p:sp>
            <p:nvSpPr>
              <p:cNvPr id="51" name="Freeform 58">
                <a:extLst>
                  <a:ext uri="{FF2B5EF4-FFF2-40B4-BE49-F238E27FC236}">
                    <a16:creationId xmlns:a16="http://schemas.microsoft.com/office/drawing/2014/main" id="{3B1C9FAB-C038-4340-A5EE-12AB35C70D29}"/>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endParaRPr lang="ja-JP" altLang="en-US"/>
              </a:p>
            </p:txBody>
          </p:sp>
          <p:sp>
            <p:nvSpPr>
              <p:cNvPr id="52" name="Freeform 59">
                <a:extLst>
                  <a:ext uri="{FF2B5EF4-FFF2-40B4-BE49-F238E27FC236}">
                    <a16:creationId xmlns:a16="http://schemas.microsoft.com/office/drawing/2014/main" id="{4CF6C0EF-40B7-7941-9CC4-1D4FED36D575}"/>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endParaRPr lang="ja-JP" altLang="en-US"/>
              </a:p>
            </p:txBody>
          </p:sp>
          <p:sp>
            <p:nvSpPr>
              <p:cNvPr id="53" name="Freeform 60">
                <a:extLst>
                  <a:ext uri="{FF2B5EF4-FFF2-40B4-BE49-F238E27FC236}">
                    <a16:creationId xmlns:a16="http://schemas.microsoft.com/office/drawing/2014/main" id="{C482EFD7-71B7-C74F-8959-A30B1879BE3A}"/>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endParaRPr lang="ja-JP" altLang="en-US"/>
              </a:p>
            </p:txBody>
          </p:sp>
        </p:grpSp>
        <p:grpSp>
          <p:nvGrpSpPr>
            <p:cNvPr id="11" name="Group 55">
              <a:extLst>
                <a:ext uri="{FF2B5EF4-FFF2-40B4-BE49-F238E27FC236}">
                  <a16:creationId xmlns:a16="http://schemas.microsoft.com/office/drawing/2014/main" id="{A3EE5B2A-7556-6346-BF31-C774D13CA450}"/>
                </a:ext>
              </a:extLst>
            </p:cNvPr>
            <p:cNvGrpSpPr>
              <a:grpSpLocks/>
            </p:cNvGrpSpPr>
            <p:nvPr/>
          </p:nvGrpSpPr>
          <p:grpSpPr bwMode="auto">
            <a:xfrm>
              <a:off x="2078422" y="5039040"/>
              <a:ext cx="566540" cy="480100"/>
              <a:chOff x="3347" y="1468"/>
              <a:chExt cx="433" cy="433"/>
            </a:xfrm>
          </p:grpSpPr>
          <p:sp>
            <p:nvSpPr>
              <p:cNvPr id="44" name="Freeform 56">
                <a:extLst>
                  <a:ext uri="{FF2B5EF4-FFF2-40B4-BE49-F238E27FC236}">
                    <a16:creationId xmlns:a16="http://schemas.microsoft.com/office/drawing/2014/main" id="{AB9E24EC-9064-DF49-AC4E-F7CEB258E87C}"/>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endParaRPr lang="ja-JP" altLang="en-US"/>
              </a:p>
            </p:txBody>
          </p:sp>
          <p:sp>
            <p:nvSpPr>
              <p:cNvPr id="45" name="Freeform 57">
                <a:extLst>
                  <a:ext uri="{FF2B5EF4-FFF2-40B4-BE49-F238E27FC236}">
                    <a16:creationId xmlns:a16="http://schemas.microsoft.com/office/drawing/2014/main" id="{31B5FD03-F575-4A4D-A2E9-C57BC34F9B6A}"/>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endParaRPr lang="ja-JP" altLang="en-US"/>
              </a:p>
            </p:txBody>
          </p:sp>
          <p:sp>
            <p:nvSpPr>
              <p:cNvPr id="46" name="Freeform 58">
                <a:extLst>
                  <a:ext uri="{FF2B5EF4-FFF2-40B4-BE49-F238E27FC236}">
                    <a16:creationId xmlns:a16="http://schemas.microsoft.com/office/drawing/2014/main" id="{235FEA41-B3CD-1546-AE1A-FB891CA8C0EA}"/>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endParaRPr lang="ja-JP" altLang="en-US"/>
              </a:p>
            </p:txBody>
          </p:sp>
          <p:sp>
            <p:nvSpPr>
              <p:cNvPr id="47" name="Freeform 59">
                <a:extLst>
                  <a:ext uri="{FF2B5EF4-FFF2-40B4-BE49-F238E27FC236}">
                    <a16:creationId xmlns:a16="http://schemas.microsoft.com/office/drawing/2014/main" id="{ABC15F18-EB1A-5D48-BB1A-71A64977FB89}"/>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endParaRPr lang="ja-JP" altLang="en-US"/>
              </a:p>
            </p:txBody>
          </p:sp>
          <p:sp>
            <p:nvSpPr>
              <p:cNvPr id="48" name="Freeform 60">
                <a:extLst>
                  <a:ext uri="{FF2B5EF4-FFF2-40B4-BE49-F238E27FC236}">
                    <a16:creationId xmlns:a16="http://schemas.microsoft.com/office/drawing/2014/main" id="{7D69E7E1-D0FA-C54B-B602-6D9654BAB7BF}"/>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endParaRPr lang="ja-JP" altLang="en-US"/>
              </a:p>
            </p:txBody>
          </p:sp>
        </p:grpSp>
        <p:grpSp>
          <p:nvGrpSpPr>
            <p:cNvPr id="12" name="Group 55">
              <a:extLst>
                <a:ext uri="{FF2B5EF4-FFF2-40B4-BE49-F238E27FC236}">
                  <a16:creationId xmlns:a16="http://schemas.microsoft.com/office/drawing/2014/main" id="{71B98F4E-6A64-524B-81AE-2A145530C48D}"/>
                </a:ext>
              </a:extLst>
            </p:cNvPr>
            <p:cNvGrpSpPr>
              <a:grpSpLocks/>
            </p:cNvGrpSpPr>
            <p:nvPr/>
          </p:nvGrpSpPr>
          <p:grpSpPr bwMode="auto">
            <a:xfrm>
              <a:off x="1124123" y="4670972"/>
              <a:ext cx="566540" cy="480100"/>
              <a:chOff x="3347" y="1468"/>
              <a:chExt cx="433" cy="433"/>
            </a:xfrm>
          </p:grpSpPr>
          <p:sp>
            <p:nvSpPr>
              <p:cNvPr id="39" name="Freeform 56">
                <a:extLst>
                  <a:ext uri="{FF2B5EF4-FFF2-40B4-BE49-F238E27FC236}">
                    <a16:creationId xmlns:a16="http://schemas.microsoft.com/office/drawing/2014/main" id="{02808044-5AB2-494F-AD6D-97664CF91F46}"/>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endParaRPr lang="ja-JP" altLang="en-US"/>
              </a:p>
            </p:txBody>
          </p:sp>
          <p:sp>
            <p:nvSpPr>
              <p:cNvPr id="40" name="Freeform 57">
                <a:extLst>
                  <a:ext uri="{FF2B5EF4-FFF2-40B4-BE49-F238E27FC236}">
                    <a16:creationId xmlns:a16="http://schemas.microsoft.com/office/drawing/2014/main" id="{26186617-9AEC-2546-8D69-470E2F0D6E08}"/>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endParaRPr lang="ja-JP" altLang="en-US"/>
              </a:p>
            </p:txBody>
          </p:sp>
          <p:sp>
            <p:nvSpPr>
              <p:cNvPr id="41" name="Freeform 58">
                <a:extLst>
                  <a:ext uri="{FF2B5EF4-FFF2-40B4-BE49-F238E27FC236}">
                    <a16:creationId xmlns:a16="http://schemas.microsoft.com/office/drawing/2014/main" id="{22D23F57-FB71-B846-BB50-40C71B373EE6}"/>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endParaRPr lang="ja-JP" altLang="en-US"/>
              </a:p>
            </p:txBody>
          </p:sp>
          <p:sp>
            <p:nvSpPr>
              <p:cNvPr id="42" name="Freeform 59">
                <a:extLst>
                  <a:ext uri="{FF2B5EF4-FFF2-40B4-BE49-F238E27FC236}">
                    <a16:creationId xmlns:a16="http://schemas.microsoft.com/office/drawing/2014/main" id="{3CE02E11-86D2-9046-80E4-A899F547016B}"/>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endParaRPr lang="ja-JP" altLang="en-US"/>
              </a:p>
            </p:txBody>
          </p:sp>
          <p:sp>
            <p:nvSpPr>
              <p:cNvPr id="43" name="Freeform 60">
                <a:extLst>
                  <a:ext uri="{FF2B5EF4-FFF2-40B4-BE49-F238E27FC236}">
                    <a16:creationId xmlns:a16="http://schemas.microsoft.com/office/drawing/2014/main" id="{713EB141-9376-5F4E-93E2-5BC661536577}"/>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endParaRPr lang="ja-JP" altLang="en-US"/>
              </a:p>
            </p:txBody>
          </p:sp>
        </p:grpSp>
        <p:grpSp>
          <p:nvGrpSpPr>
            <p:cNvPr id="13" name="Group 55">
              <a:extLst>
                <a:ext uri="{FF2B5EF4-FFF2-40B4-BE49-F238E27FC236}">
                  <a16:creationId xmlns:a16="http://schemas.microsoft.com/office/drawing/2014/main" id="{11E00061-F197-E245-BED6-C9928983115D}"/>
                </a:ext>
              </a:extLst>
            </p:cNvPr>
            <p:cNvGrpSpPr>
              <a:grpSpLocks/>
            </p:cNvGrpSpPr>
            <p:nvPr/>
          </p:nvGrpSpPr>
          <p:grpSpPr bwMode="auto">
            <a:xfrm>
              <a:off x="1867310" y="2272981"/>
              <a:ext cx="540424" cy="523411"/>
              <a:chOff x="3347" y="1468"/>
              <a:chExt cx="433" cy="433"/>
            </a:xfrm>
          </p:grpSpPr>
          <p:sp>
            <p:nvSpPr>
              <p:cNvPr id="34" name="Freeform 56">
                <a:extLst>
                  <a:ext uri="{FF2B5EF4-FFF2-40B4-BE49-F238E27FC236}">
                    <a16:creationId xmlns:a16="http://schemas.microsoft.com/office/drawing/2014/main" id="{52DB3331-97D9-7E43-93D3-36C6C251E754}"/>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endParaRPr lang="ja-JP" altLang="en-US"/>
              </a:p>
            </p:txBody>
          </p:sp>
          <p:sp>
            <p:nvSpPr>
              <p:cNvPr id="35" name="Freeform 57">
                <a:extLst>
                  <a:ext uri="{FF2B5EF4-FFF2-40B4-BE49-F238E27FC236}">
                    <a16:creationId xmlns:a16="http://schemas.microsoft.com/office/drawing/2014/main" id="{EA030EB9-9A6E-F041-84DA-0298EB72C50D}"/>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endParaRPr lang="ja-JP" altLang="en-US"/>
              </a:p>
            </p:txBody>
          </p:sp>
          <p:sp>
            <p:nvSpPr>
              <p:cNvPr id="36" name="Freeform 58">
                <a:extLst>
                  <a:ext uri="{FF2B5EF4-FFF2-40B4-BE49-F238E27FC236}">
                    <a16:creationId xmlns:a16="http://schemas.microsoft.com/office/drawing/2014/main" id="{61631126-51CC-3940-90F7-631975C4BBBE}"/>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endParaRPr lang="ja-JP" altLang="en-US"/>
              </a:p>
            </p:txBody>
          </p:sp>
          <p:sp>
            <p:nvSpPr>
              <p:cNvPr id="37" name="Freeform 59">
                <a:extLst>
                  <a:ext uri="{FF2B5EF4-FFF2-40B4-BE49-F238E27FC236}">
                    <a16:creationId xmlns:a16="http://schemas.microsoft.com/office/drawing/2014/main" id="{DE6BE2F6-EF5A-4049-A4B9-114881D6FC44}"/>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endParaRPr lang="ja-JP" altLang="en-US"/>
              </a:p>
            </p:txBody>
          </p:sp>
          <p:sp>
            <p:nvSpPr>
              <p:cNvPr id="38" name="Freeform 60">
                <a:extLst>
                  <a:ext uri="{FF2B5EF4-FFF2-40B4-BE49-F238E27FC236}">
                    <a16:creationId xmlns:a16="http://schemas.microsoft.com/office/drawing/2014/main" id="{C64ADE43-A3A2-9449-81DC-97AB791C91F9}"/>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endParaRPr lang="ja-JP" altLang="en-US"/>
              </a:p>
            </p:txBody>
          </p:sp>
        </p:grpSp>
        <p:grpSp>
          <p:nvGrpSpPr>
            <p:cNvPr id="14" name="Group 55">
              <a:extLst>
                <a:ext uri="{FF2B5EF4-FFF2-40B4-BE49-F238E27FC236}">
                  <a16:creationId xmlns:a16="http://schemas.microsoft.com/office/drawing/2014/main" id="{D9F7A11C-67F0-5140-B57B-1B58B34A288B}"/>
                </a:ext>
              </a:extLst>
            </p:cNvPr>
            <p:cNvGrpSpPr>
              <a:grpSpLocks/>
            </p:cNvGrpSpPr>
            <p:nvPr/>
          </p:nvGrpSpPr>
          <p:grpSpPr bwMode="auto">
            <a:xfrm>
              <a:off x="1968365" y="1862468"/>
              <a:ext cx="540424" cy="523411"/>
              <a:chOff x="3347" y="1468"/>
              <a:chExt cx="433" cy="433"/>
            </a:xfrm>
          </p:grpSpPr>
          <p:sp>
            <p:nvSpPr>
              <p:cNvPr id="29" name="Freeform 56">
                <a:extLst>
                  <a:ext uri="{FF2B5EF4-FFF2-40B4-BE49-F238E27FC236}">
                    <a16:creationId xmlns:a16="http://schemas.microsoft.com/office/drawing/2014/main" id="{4AAFE944-9118-BF42-8DF7-F617024D72FB}"/>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endParaRPr lang="ja-JP" altLang="en-US"/>
              </a:p>
            </p:txBody>
          </p:sp>
          <p:sp>
            <p:nvSpPr>
              <p:cNvPr id="30" name="Freeform 57">
                <a:extLst>
                  <a:ext uri="{FF2B5EF4-FFF2-40B4-BE49-F238E27FC236}">
                    <a16:creationId xmlns:a16="http://schemas.microsoft.com/office/drawing/2014/main" id="{D755D5FE-A3BB-ED44-9901-B25D80F3D7E3}"/>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endParaRPr lang="ja-JP" altLang="en-US"/>
              </a:p>
            </p:txBody>
          </p:sp>
          <p:sp>
            <p:nvSpPr>
              <p:cNvPr id="31" name="Freeform 58">
                <a:extLst>
                  <a:ext uri="{FF2B5EF4-FFF2-40B4-BE49-F238E27FC236}">
                    <a16:creationId xmlns:a16="http://schemas.microsoft.com/office/drawing/2014/main" id="{781A6A36-473C-6A4E-A397-4DB3154A5201}"/>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endParaRPr lang="ja-JP" altLang="en-US"/>
              </a:p>
            </p:txBody>
          </p:sp>
          <p:sp>
            <p:nvSpPr>
              <p:cNvPr id="32" name="Freeform 59">
                <a:extLst>
                  <a:ext uri="{FF2B5EF4-FFF2-40B4-BE49-F238E27FC236}">
                    <a16:creationId xmlns:a16="http://schemas.microsoft.com/office/drawing/2014/main" id="{B281D9C1-DD55-C44E-9D05-BC268AD7099A}"/>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endParaRPr lang="ja-JP" altLang="en-US"/>
              </a:p>
            </p:txBody>
          </p:sp>
          <p:sp>
            <p:nvSpPr>
              <p:cNvPr id="33" name="Freeform 60">
                <a:extLst>
                  <a:ext uri="{FF2B5EF4-FFF2-40B4-BE49-F238E27FC236}">
                    <a16:creationId xmlns:a16="http://schemas.microsoft.com/office/drawing/2014/main" id="{7A2D0033-8C4E-BF4E-A250-2D2E5BF8C4E7}"/>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endParaRPr lang="ja-JP" altLang="en-US"/>
              </a:p>
            </p:txBody>
          </p:sp>
        </p:grpSp>
        <p:grpSp>
          <p:nvGrpSpPr>
            <p:cNvPr id="15" name="Group 55">
              <a:extLst>
                <a:ext uri="{FF2B5EF4-FFF2-40B4-BE49-F238E27FC236}">
                  <a16:creationId xmlns:a16="http://schemas.microsoft.com/office/drawing/2014/main" id="{2114BEE7-9379-3F4C-AF3A-497E61D1238B}"/>
                </a:ext>
              </a:extLst>
            </p:cNvPr>
            <p:cNvGrpSpPr>
              <a:grpSpLocks/>
            </p:cNvGrpSpPr>
            <p:nvPr/>
          </p:nvGrpSpPr>
          <p:grpSpPr bwMode="auto">
            <a:xfrm>
              <a:off x="1271005" y="1922346"/>
              <a:ext cx="540424" cy="523411"/>
              <a:chOff x="3347" y="1468"/>
              <a:chExt cx="433" cy="433"/>
            </a:xfrm>
          </p:grpSpPr>
          <p:sp>
            <p:nvSpPr>
              <p:cNvPr id="24" name="Freeform 56">
                <a:extLst>
                  <a:ext uri="{FF2B5EF4-FFF2-40B4-BE49-F238E27FC236}">
                    <a16:creationId xmlns:a16="http://schemas.microsoft.com/office/drawing/2014/main" id="{E3E1D813-EE76-2E4C-BBD7-F6C9E64BBED3}"/>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endParaRPr lang="ja-JP" altLang="en-US"/>
              </a:p>
            </p:txBody>
          </p:sp>
          <p:sp>
            <p:nvSpPr>
              <p:cNvPr id="25" name="Freeform 57">
                <a:extLst>
                  <a:ext uri="{FF2B5EF4-FFF2-40B4-BE49-F238E27FC236}">
                    <a16:creationId xmlns:a16="http://schemas.microsoft.com/office/drawing/2014/main" id="{02290867-2ACB-6E4A-9986-56A52A8FFDDB}"/>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endParaRPr lang="ja-JP" altLang="en-US"/>
              </a:p>
            </p:txBody>
          </p:sp>
          <p:sp>
            <p:nvSpPr>
              <p:cNvPr id="26" name="Freeform 58">
                <a:extLst>
                  <a:ext uri="{FF2B5EF4-FFF2-40B4-BE49-F238E27FC236}">
                    <a16:creationId xmlns:a16="http://schemas.microsoft.com/office/drawing/2014/main" id="{71807E69-C7E6-E24E-9F53-E512CA80A254}"/>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endParaRPr lang="ja-JP" altLang="en-US"/>
              </a:p>
            </p:txBody>
          </p:sp>
          <p:sp>
            <p:nvSpPr>
              <p:cNvPr id="27" name="Freeform 59">
                <a:extLst>
                  <a:ext uri="{FF2B5EF4-FFF2-40B4-BE49-F238E27FC236}">
                    <a16:creationId xmlns:a16="http://schemas.microsoft.com/office/drawing/2014/main" id="{4EF54747-5154-B348-8287-1566C0C16B89}"/>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endParaRPr lang="ja-JP" altLang="en-US"/>
              </a:p>
            </p:txBody>
          </p:sp>
          <p:sp>
            <p:nvSpPr>
              <p:cNvPr id="28" name="Freeform 60">
                <a:extLst>
                  <a:ext uri="{FF2B5EF4-FFF2-40B4-BE49-F238E27FC236}">
                    <a16:creationId xmlns:a16="http://schemas.microsoft.com/office/drawing/2014/main" id="{BDE243B1-2660-1C46-973E-86F9109DA824}"/>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endParaRPr lang="ja-JP" altLang="en-US"/>
              </a:p>
            </p:txBody>
          </p:sp>
        </p:grpSp>
        <p:sp>
          <p:nvSpPr>
            <p:cNvPr id="16" name="テキスト ボックス 15">
              <a:extLst>
                <a:ext uri="{FF2B5EF4-FFF2-40B4-BE49-F238E27FC236}">
                  <a16:creationId xmlns:a16="http://schemas.microsoft.com/office/drawing/2014/main" id="{75881640-C24B-6C4E-8C92-793E8A325194}"/>
                </a:ext>
              </a:extLst>
            </p:cNvPr>
            <p:cNvSpPr txBox="1"/>
            <p:nvPr/>
          </p:nvSpPr>
          <p:spPr>
            <a:xfrm>
              <a:off x="1218437" y="5887374"/>
              <a:ext cx="1081158" cy="369332"/>
            </a:xfrm>
            <a:prstGeom prst="rect">
              <a:avLst/>
            </a:prstGeom>
            <a:noFill/>
          </p:spPr>
          <p:txBody>
            <a:bodyPr wrap="square" rtlCol="0">
              <a:spAutoFit/>
            </a:bodyPr>
            <a:lstStyle/>
            <a:p>
              <a:r>
                <a:rPr kumimoji="1" lang="ja-JP" altLang="en-US" dirty="0"/>
                <a:t>食物</a:t>
              </a:r>
            </a:p>
          </p:txBody>
        </p:sp>
        <p:sp>
          <p:nvSpPr>
            <p:cNvPr id="17" name="テキスト ボックス 16">
              <a:extLst>
                <a:ext uri="{FF2B5EF4-FFF2-40B4-BE49-F238E27FC236}">
                  <a16:creationId xmlns:a16="http://schemas.microsoft.com/office/drawing/2014/main" id="{5CA241AD-BB4D-774F-8600-5DD1344A96DA}"/>
                </a:ext>
              </a:extLst>
            </p:cNvPr>
            <p:cNvSpPr txBox="1"/>
            <p:nvPr/>
          </p:nvSpPr>
          <p:spPr>
            <a:xfrm>
              <a:off x="842523" y="2747768"/>
              <a:ext cx="1272914" cy="369332"/>
            </a:xfrm>
            <a:prstGeom prst="rect">
              <a:avLst/>
            </a:prstGeom>
            <a:noFill/>
          </p:spPr>
          <p:txBody>
            <a:bodyPr wrap="square" rtlCol="0">
              <a:spAutoFit/>
            </a:bodyPr>
            <a:lstStyle/>
            <a:p>
              <a:r>
                <a:rPr kumimoji="1" lang="ja-JP" altLang="en-US" dirty="0"/>
                <a:t>プルーム</a:t>
              </a:r>
            </a:p>
          </p:txBody>
        </p:sp>
        <p:sp>
          <p:nvSpPr>
            <p:cNvPr id="18" name="テキスト ボックス 17">
              <a:extLst>
                <a:ext uri="{FF2B5EF4-FFF2-40B4-BE49-F238E27FC236}">
                  <a16:creationId xmlns:a16="http://schemas.microsoft.com/office/drawing/2014/main" id="{209E2B51-8147-6141-BADD-5FAB043F7BAE}"/>
                </a:ext>
              </a:extLst>
            </p:cNvPr>
            <p:cNvSpPr txBox="1"/>
            <p:nvPr/>
          </p:nvSpPr>
          <p:spPr>
            <a:xfrm>
              <a:off x="4096710" y="1775183"/>
              <a:ext cx="2926419" cy="716112"/>
            </a:xfrm>
            <a:prstGeom prst="rect">
              <a:avLst/>
            </a:prstGeom>
            <a:noFill/>
          </p:spPr>
          <p:txBody>
            <a:bodyPr wrap="square" rtlCol="0">
              <a:spAutoFit/>
            </a:bodyPr>
            <a:lstStyle/>
            <a:p>
              <a:r>
                <a:rPr kumimoji="1" lang="ja-JP" altLang="en-US" sz="2000" dirty="0"/>
                <a:t>大気中</a:t>
              </a:r>
              <a:r>
                <a:rPr kumimoji="1" lang="ja-JP" altLang="en-US" sz="2000"/>
                <a:t>の放射性物質を</a:t>
              </a:r>
              <a:r>
                <a:rPr kumimoji="1" lang="ja-JP" altLang="en-US" sz="2000" dirty="0"/>
                <a:t>呼吸とともに吸入する</a:t>
              </a:r>
            </a:p>
          </p:txBody>
        </p:sp>
        <p:sp>
          <p:nvSpPr>
            <p:cNvPr id="19" name="テキスト ボックス 18">
              <a:extLst>
                <a:ext uri="{FF2B5EF4-FFF2-40B4-BE49-F238E27FC236}">
                  <a16:creationId xmlns:a16="http://schemas.microsoft.com/office/drawing/2014/main" id="{26C8974C-6EE2-574F-91F5-FCDE05126B8D}"/>
                </a:ext>
              </a:extLst>
            </p:cNvPr>
            <p:cNvSpPr txBox="1"/>
            <p:nvPr/>
          </p:nvSpPr>
          <p:spPr>
            <a:xfrm>
              <a:off x="3794189" y="5057475"/>
              <a:ext cx="2789593" cy="1027466"/>
            </a:xfrm>
            <a:prstGeom prst="rect">
              <a:avLst/>
            </a:prstGeom>
            <a:noFill/>
          </p:spPr>
          <p:txBody>
            <a:bodyPr wrap="square" rtlCol="0">
              <a:spAutoFit/>
            </a:bodyPr>
            <a:lstStyle/>
            <a:p>
              <a:r>
                <a:rPr kumimoji="1" lang="ja-JP" altLang="en-US" sz="2000" dirty="0"/>
                <a:t>食物の中に</a:t>
              </a:r>
              <a:r>
                <a:rPr kumimoji="1" lang="ja-JP" altLang="en-US" sz="2000"/>
                <a:t>含まれた放射性物質を</a:t>
              </a:r>
              <a:r>
                <a:rPr kumimoji="1" lang="ja-JP" altLang="en-US" sz="2000" dirty="0"/>
                <a:t>食事とともに経口摂取する</a:t>
              </a:r>
            </a:p>
          </p:txBody>
        </p:sp>
        <p:sp>
          <p:nvSpPr>
            <p:cNvPr id="20" name="右矢印 19">
              <a:extLst>
                <a:ext uri="{FF2B5EF4-FFF2-40B4-BE49-F238E27FC236}">
                  <a16:creationId xmlns:a16="http://schemas.microsoft.com/office/drawing/2014/main" id="{323498E8-7203-1247-BAEC-94BB8213B070}"/>
                </a:ext>
              </a:extLst>
            </p:cNvPr>
            <p:cNvSpPr/>
            <p:nvPr/>
          </p:nvSpPr>
          <p:spPr>
            <a:xfrm rot="893899">
              <a:off x="3624964" y="2821681"/>
              <a:ext cx="2870510" cy="361164"/>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1" name="右矢印 20">
              <a:extLst>
                <a:ext uri="{FF2B5EF4-FFF2-40B4-BE49-F238E27FC236}">
                  <a16:creationId xmlns:a16="http://schemas.microsoft.com/office/drawing/2014/main" id="{8B26B93B-548E-284F-AE9A-3896BD44E21D}"/>
                </a:ext>
              </a:extLst>
            </p:cNvPr>
            <p:cNvSpPr/>
            <p:nvPr/>
          </p:nvSpPr>
          <p:spPr>
            <a:xfrm rot="20706101" flipV="1">
              <a:off x="3580477" y="3945058"/>
              <a:ext cx="2870510" cy="361164"/>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B7211028-0195-9D43-8EE2-413848EF837B}"/>
                </a:ext>
              </a:extLst>
            </p:cNvPr>
            <p:cNvSpPr txBox="1"/>
            <p:nvPr/>
          </p:nvSpPr>
          <p:spPr>
            <a:xfrm>
              <a:off x="4024554" y="3889188"/>
              <a:ext cx="1737707" cy="461665"/>
            </a:xfrm>
            <a:prstGeom prst="rect">
              <a:avLst/>
            </a:prstGeom>
            <a:solidFill>
              <a:schemeClr val="accent5"/>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kumimoji="1" lang="ja-JP" altLang="en-US" sz="2400" dirty="0">
                  <a:latin typeface="ＭＳ Ｐゴシック" pitchFamily="50" charset="-128"/>
                  <a:ea typeface="ＭＳ Ｐゴシック" pitchFamily="50" charset="-128"/>
                </a:rPr>
                <a:t>経口摂取</a:t>
              </a:r>
            </a:p>
          </p:txBody>
        </p:sp>
        <p:sp>
          <p:nvSpPr>
            <p:cNvPr id="23" name="テキスト ボックス 22">
              <a:extLst>
                <a:ext uri="{FF2B5EF4-FFF2-40B4-BE49-F238E27FC236}">
                  <a16:creationId xmlns:a16="http://schemas.microsoft.com/office/drawing/2014/main" id="{E3C9C855-93A3-6346-9768-1AC916FBB9C7}"/>
                </a:ext>
              </a:extLst>
            </p:cNvPr>
            <p:cNvSpPr txBox="1"/>
            <p:nvPr/>
          </p:nvSpPr>
          <p:spPr>
            <a:xfrm>
              <a:off x="3909158" y="2657743"/>
              <a:ext cx="1737707" cy="461665"/>
            </a:xfrm>
            <a:prstGeom prst="rect">
              <a:avLst/>
            </a:prstGeom>
            <a:solidFill>
              <a:srgbClr val="AEE8FB"/>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ja-JP" altLang="en-US" sz="2400" dirty="0">
                  <a:latin typeface="ＭＳ Ｐゴシック" pitchFamily="50" charset="-128"/>
                </a:rPr>
                <a:t>吸入摂取</a:t>
              </a:r>
              <a:endParaRPr kumimoji="1" lang="ja-JP" altLang="en-US" sz="2400" dirty="0">
                <a:latin typeface="ＭＳ Ｐゴシック" pitchFamily="50" charset="-128"/>
                <a:ea typeface="ＭＳ Ｐゴシック" pitchFamily="50" charset="-128"/>
              </a:endParaRPr>
            </a:p>
          </p:txBody>
        </p:sp>
      </p:grpSp>
      <p:sp>
        <p:nvSpPr>
          <p:cNvPr id="3" name="スライド番号プレースホルダー 2">
            <a:extLst>
              <a:ext uri="{FF2B5EF4-FFF2-40B4-BE49-F238E27FC236}">
                <a16:creationId xmlns:a16="http://schemas.microsoft.com/office/drawing/2014/main" id="{96F97BC8-FC69-AC4C-B737-30EDDE654388}"/>
              </a:ext>
            </a:extLst>
          </p:cNvPr>
          <p:cNvSpPr>
            <a:spLocks noGrp="1"/>
          </p:cNvSpPr>
          <p:nvPr>
            <p:ph type="sldNum" sz="quarter" idx="12"/>
          </p:nvPr>
        </p:nvSpPr>
        <p:spPr/>
        <p:txBody>
          <a:bodyPr/>
          <a:lstStyle/>
          <a:p>
            <a:fld id="{58DD1769-DAE9-6C4E-82F4-B62273FFA290}" type="slidenum">
              <a:rPr kumimoji="1" lang="ja-JP" altLang="en-US" smtClean="0"/>
              <a:t>3</a:t>
            </a:fld>
            <a:endParaRPr kumimoji="1" lang="ja-JP" altLang="en-US"/>
          </a:p>
        </p:txBody>
      </p:sp>
    </p:spTree>
    <p:extLst>
      <p:ext uri="{BB962C8B-B14F-4D97-AF65-F5344CB8AC3E}">
        <p14:creationId xmlns:p14="http://schemas.microsoft.com/office/powerpoint/2010/main" val="2961592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698165-1BE6-4D4C-8183-48D60A216294}"/>
              </a:ext>
            </a:extLst>
          </p:cNvPr>
          <p:cNvSpPr>
            <a:spLocks noGrp="1"/>
          </p:cNvSpPr>
          <p:nvPr>
            <p:ph type="title"/>
          </p:nvPr>
        </p:nvSpPr>
        <p:spPr/>
        <p:txBody>
          <a:bodyPr/>
          <a:lstStyle/>
          <a:p>
            <a:r>
              <a:rPr kumimoji="1" lang="ja-JP" altLang="en-US"/>
              <a:t>放射性物質の体内動態</a:t>
            </a:r>
          </a:p>
        </p:txBody>
      </p:sp>
      <p:sp>
        <p:nvSpPr>
          <p:cNvPr id="6" name="テキスト ボックス 5">
            <a:extLst>
              <a:ext uri="{FF2B5EF4-FFF2-40B4-BE49-F238E27FC236}">
                <a16:creationId xmlns:a16="http://schemas.microsoft.com/office/drawing/2014/main" id="{F7871E0F-40EF-A041-A600-47B96E4BDFE1}"/>
              </a:ext>
            </a:extLst>
          </p:cNvPr>
          <p:cNvSpPr txBox="1"/>
          <p:nvPr/>
        </p:nvSpPr>
        <p:spPr>
          <a:xfrm>
            <a:off x="4270309" y="1600200"/>
            <a:ext cx="2805819" cy="457191"/>
          </a:xfrm>
          <a:prstGeom prst="rect">
            <a:avLst/>
          </a:prstGeom>
          <a:noFill/>
        </p:spPr>
        <p:txBody>
          <a:bodyPr wrap="none" rtlCol="0">
            <a:spAutoFit/>
          </a:bodyPr>
          <a:lstStyle/>
          <a:p>
            <a:r>
              <a:rPr kumimoji="1" lang="en-US" altLang="ja-JP" sz="2400" dirty="0"/>
              <a:t>1.</a:t>
            </a:r>
            <a:r>
              <a:rPr kumimoji="1" lang="ja-JP" altLang="en-US" sz="2400" dirty="0"/>
              <a:t>　臓器に蓄積する</a:t>
            </a:r>
          </a:p>
        </p:txBody>
      </p:sp>
      <p:sp>
        <p:nvSpPr>
          <p:cNvPr id="7" name="テキスト ボックス 6">
            <a:extLst>
              <a:ext uri="{FF2B5EF4-FFF2-40B4-BE49-F238E27FC236}">
                <a16:creationId xmlns:a16="http://schemas.microsoft.com/office/drawing/2014/main" id="{6CD275DD-C556-9C49-B29F-4E5BA10E2B73}"/>
              </a:ext>
            </a:extLst>
          </p:cNvPr>
          <p:cNvSpPr txBox="1"/>
          <p:nvPr/>
        </p:nvSpPr>
        <p:spPr>
          <a:xfrm>
            <a:off x="4270309" y="2241991"/>
            <a:ext cx="2205978" cy="457191"/>
          </a:xfrm>
          <a:prstGeom prst="rect">
            <a:avLst/>
          </a:prstGeom>
          <a:noFill/>
        </p:spPr>
        <p:txBody>
          <a:bodyPr wrap="none" rtlCol="0">
            <a:spAutoFit/>
          </a:bodyPr>
          <a:lstStyle/>
          <a:p>
            <a:r>
              <a:rPr kumimoji="1" lang="en-US" altLang="ja-JP" sz="2400" dirty="0"/>
              <a:t>2.</a:t>
            </a:r>
            <a:r>
              <a:rPr kumimoji="1" lang="ja-JP" altLang="en-US" sz="2400" dirty="0"/>
              <a:t>　排泄される</a:t>
            </a:r>
          </a:p>
        </p:txBody>
      </p:sp>
      <p:sp>
        <p:nvSpPr>
          <p:cNvPr id="8" name="テキスト ボックス 7">
            <a:extLst>
              <a:ext uri="{FF2B5EF4-FFF2-40B4-BE49-F238E27FC236}">
                <a16:creationId xmlns:a16="http://schemas.microsoft.com/office/drawing/2014/main" id="{42532230-0711-1145-A0D5-AE0C1588E256}"/>
              </a:ext>
            </a:extLst>
          </p:cNvPr>
          <p:cNvSpPr txBox="1"/>
          <p:nvPr/>
        </p:nvSpPr>
        <p:spPr>
          <a:xfrm>
            <a:off x="3708948" y="4238673"/>
            <a:ext cx="4977852" cy="22859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177800" indent="-177800">
              <a:buFont typeface="Arial"/>
              <a:buChar char="•"/>
            </a:pPr>
            <a:r>
              <a:rPr lang="ja-JP" altLang="en-US" sz="2400" dirty="0">
                <a:solidFill>
                  <a:schemeClr val="tx1"/>
                </a:solidFill>
              </a:rPr>
              <a:t>体の中に残っている放射性物質からの放射線によって被ばくする</a:t>
            </a:r>
            <a:endParaRPr lang="en-US" altLang="ja-JP" sz="2400" dirty="0">
              <a:solidFill>
                <a:schemeClr val="tx1"/>
              </a:solidFill>
            </a:endParaRPr>
          </a:p>
          <a:p>
            <a:pPr marL="177800" indent="-177800">
              <a:buFont typeface="Arial"/>
              <a:buChar char="•"/>
            </a:pPr>
            <a:r>
              <a:rPr lang="ja-JP" altLang="en-US" sz="2400" dirty="0">
                <a:solidFill>
                  <a:schemeClr val="tx1"/>
                </a:solidFill>
              </a:rPr>
              <a:t>体の中から放射性物質は時間が経つと減っていく</a:t>
            </a:r>
            <a:endParaRPr lang="en-US" altLang="ja-JP" sz="2400" dirty="0">
              <a:solidFill>
                <a:schemeClr val="tx1"/>
              </a:solidFill>
            </a:endParaRPr>
          </a:p>
          <a:p>
            <a:pPr marL="177800" indent="-177800">
              <a:buFont typeface="Arial"/>
              <a:buChar char="•"/>
            </a:pPr>
            <a:r>
              <a:rPr lang="ja-JP" altLang="en-US" sz="2400" dirty="0">
                <a:solidFill>
                  <a:schemeClr val="tx1"/>
                </a:solidFill>
              </a:rPr>
              <a:t>時間経過と共に体内残留量、排泄量が変化する</a:t>
            </a:r>
            <a:endParaRPr lang="en-US" altLang="ja-JP" sz="2400" dirty="0">
              <a:solidFill>
                <a:schemeClr val="tx1"/>
              </a:solidFill>
            </a:endParaRPr>
          </a:p>
        </p:txBody>
      </p:sp>
      <p:sp>
        <p:nvSpPr>
          <p:cNvPr id="9" name="テキスト ボックス 8">
            <a:extLst>
              <a:ext uri="{FF2B5EF4-FFF2-40B4-BE49-F238E27FC236}">
                <a16:creationId xmlns:a16="http://schemas.microsoft.com/office/drawing/2014/main" id="{A2583C23-DF67-3845-9CC6-4EEFBC7012E1}"/>
              </a:ext>
            </a:extLst>
          </p:cNvPr>
          <p:cNvSpPr txBox="1"/>
          <p:nvPr/>
        </p:nvSpPr>
        <p:spPr>
          <a:xfrm>
            <a:off x="4270309" y="2883782"/>
            <a:ext cx="3105740" cy="457191"/>
          </a:xfrm>
          <a:prstGeom prst="rect">
            <a:avLst/>
          </a:prstGeom>
          <a:noFill/>
        </p:spPr>
        <p:txBody>
          <a:bodyPr wrap="none" rtlCol="0">
            <a:spAutoFit/>
          </a:bodyPr>
          <a:lstStyle/>
          <a:p>
            <a:r>
              <a:rPr lang="en-US" altLang="ja-JP" sz="2400" dirty="0"/>
              <a:t>3</a:t>
            </a:r>
            <a:r>
              <a:rPr kumimoji="1" lang="en-US" altLang="ja-JP" sz="2400" dirty="0"/>
              <a:t>.</a:t>
            </a:r>
            <a:r>
              <a:rPr kumimoji="1" lang="ja-JP" altLang="en-US" sz="2400" dirty="0"/>
              <a:t>　自然に減っていく</a:t>
            </a:r>
          </a:p>
        </p:txBody>
      </p:sp>
      <p:sp>
        <p:nvSpPr>
          <p:cNvPr id="10" name="下矢印 9">
            <a:extLst>
              <a:ext uri="{FF2B5EF4-FFF2-40B4-BE49-F238E27FC236}">
                <a16:creationId xmlns:a16="http://schemas.microsoft.com/office/drawing/2014/main" id="{282B76F0-D87D-E840-AE23-99B97596F160}"/>
              </a:ext>
            </a:extLst>
          </p:cNvPr>
          <p:cNvSpPr/>
          <p:nvPr/>
        </p:nvSpPr>
        <p:spPr>
          <a:xfrm>
            <a:off x="5463199" y="3454262"/>
            <a:ext cx="491190" cy="6417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スライド番号プレースホルダー 40">
            <a:extLst>
              <a:ext uri="{FF2B5EF4-FFF2-40B4-BE49-F238E27FC236}">
                <a16:creationId xmlns:a16="http://schemas.microsoft.com/office/drawing/2014/main" id="{9F8C2ED1-DB39-3940-A429-E1BB42392FDA}"/>
              </a:ext>
            </a:extLst>
          </p:cNvPr>
          <p:cNvSpPr>
            <a:spLocks noGrp="1"/>
          </p:cNvSpPr>
          <p:nvPr>
            <p:ph type="sldNum" sz="quarter" idx="12"/>
          </p:nvPr>
        </p:nvSpPr>
        <p:spPr/>
        <p:txBody>
          <a:bodyPr/>
          <a:lstStyle/>
          <a:p>
            <a:fld id="{58DD1769-DAE9-6C4E-82F4-B62273FFA290}" type="slidenum">
              <a:rPr kumimoji="1" lang="ja-JP" altLang="en-US" smtClean="0"/>
              <a:t>4</a:t>
            </a:fld>
            <a:endParaRPr kumimoji="1" lang="ja-JP" altLang="en-US"/>
          </a:p>
        </p:txBody>
      </p:sp>
      <p:pic>
        <p:nvPicPr>
          <p:cNvPr id="42" name="図 41">
            <a:extLst>
              <a:ext uri="{FF2B5EF4-FFF2-40B4-BE49-F238E27FC236}">
                <a16:creationId xmlns:a16="http://schemas.microsoft.com/office/drawing/2014/main" id="{899BAB01-AD8C-9C4A-A530-1C2B31DA6CEA}"/>
              </a:ext>
            </a:extLst>
          </p:cNvPr>
          <p:cNvPicPr>
            <a:picLocks noChangeAspect="1"/>
          </p:cNvPicPr>
          <p:nvPr/>
        </p:nvPicPr>
        <p:blipFill>
          <a:blip r:embed="rId3"/>
          <a:stretch>
            <a:fillRect/>
          </a:stretch>
        </p:blipFill>
        <p:spPr>
          <a:xfrm>
            <a:off x="269481" y="1837911"/>
            <a:ext cx="3596782" cy="3903825"/>
          </a:xfrm>
          <a:prstGeom prst="rect">
            <a:avLst/>
          </a:prstGeom>
        </p:spPr>
      </p:pic>
    </p:spTree>
    <p:extLst>
      <p:ext uri="{BB962C8B-B14F-4D97-AF65-F5344CB8AC3E}">
        <p14:creationId xmlns:p14="http://schemas.microsoft.com/office/powerpoint/2010/main" val="1798589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2F2AD7-02B4-A94B-AC4D-BA8205A497F3}"/>
              </a:ext>
            </a:extLst>
          </p:cNvPr>
          <p:cNvSpPr>
            <a:spLocks noGrp="1"/>
          </p:cNvSpPr>
          <p:nvPr>
            <p:ph type="title"/>
          </p:nvPr>
        </p:nvSpPr>
        <p:spPr/>
        <p:txBody>
          <a:bodyPr/>
          <a:lstStyle/>
          <a:p>
            <a:r>
              <a:rPr kumimoji="1" lang="ja-JP" altLang="en-US"/>
              <a:t>内部被ばくの線量（預託実効線量）</a:t>
            </a:r>
          </a:p>
        </p:txBody>
      </p:sp>
      <p:grpSp>
        <p:nvGrpSpPr>
          <p:cNvPr id="3" name="グループ化 2">
            <a:extLst>
              <a:ext uri="{FF2B5EF4-FFF2-40B4-BE49-F238E27FC236}">
                <a16:creationId xmlns:a16="http://schemas.microsoft.com/office/drawing/2014/main" id="{4C733A9A-080A-5740-B299-614FA09043A6}"/>
              </a:ext>
            </a:extLst>
          </p:cNvPr>
          <p:cNvGrpSpPr/>
          <p:nvPr/>
        </p:nvGrpSpPr>
        <p:grpSpPr>
          <a:xfrm>
            <a:off x="450057" y="1498938"/>
            <a:ext cx="8532432" cy="5039975"/>
            <a:chOff x="611560" y="1752665"/>
            <a:chExt cx="8787132" cy="5190422"/>
          </a:xfrm>
        </p:grpSpPr>
        <p:sp>
          <p:nvSpPr>
            <p:cNvPr id="4" name="正方形/長方形 3">
              <a:extLst>
                <a:ext uri="{FF2B5EF4-FFF2-40B4-BE49-F238E27FC236}">
                  <a16:creationId xmlns:a16="http://schemas.microsoft.com/office/drawing/2014/main" id="{0F06433C-DF0B-EC45-9042-2B8E966DBDDE}"/>
                </a:ext>
              </a:extLst>
            </p:cNvPr>
            <p:cNvSpPr/>
            <p:nvPr/>
          </p:nvSpPr>
          <p:spPr>
            <a:xfrm>
              <a:off x="1403648" y="3789040"/>
              <a:ext cx="288032" cy="288032"/>
            </a:xfrm>
            <a:prstGeom prst="rect">
              <a:avLst/>
            </a:prstGeom>
            <a:solidFill>
              <a:schemeClr val="accent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BF6FB77A-C3C1-824D-A760-4BB6E8F0DDE3}"/>
                </a:ext>
              </a:extLst>
            </p:cNvPr>
            <p:cNvSpPr/>
            <p:nvPr/>
          </p:nvSpPr>
          <p:spPr>
            <a:xfrm>
              <a:off x="1979712" y="4365104"/>
              <a:ext cx="288032" cy="288032"/>
            </a:xfrm>
            <a:prstGeom prst="rect">
              <a:avLst/>
            </a:prstGeom>
            <a:solidFill>
              <a:schemeClr val="tx2">
                <a:lumMod val="40000"/>
                <a:lumOff val="6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8">
              <a:extLst>
                <a:ext uri="{FF2B5EF4-FFF2-40B4-BE49-F238E27FC236}">
                  <a16:creationId xmlns:a16="http://schemas.microsoft.com/office/drawing/2014/main" id="{2315814B-F53B-1743-B765-3C1A744F56F6}"/>
                </a:ext>
              </a:extLst>
            </p:cNvPr>
            <p:cNvGrpSpPr/>
            <p:nvPr/>
          </p:nvGrpSpPr>
          <p:grpSpPr>
            <a:xfrm>
              <a:off x="611560" y="1752665"/>
              <a:ext cx="8787132" cy="5190422"/>
              <a:chOff x="611560" y="1752665"/>
              <a:chExt cx="8787132" cy="5190422"/>
            </a:xfrm>
          </p:grpSpPr>
          <p:sp>
            <p:nvSpPr>
              <p:cNvPr id="10" name="正方形/長方形 9">
                <a:extLst>
                  <a:ext uri="{FF2B5EF4-FFF2-40B4-BE49-F238E27FC236}">
                    <a16:creationId xmlns:a16="http://schemas.microsoft.com/office/drawing/2014/main" id="{3FAA3A2A-6E90-F94F-B411-D96C2D5C0923}"/>
                  </a:ext>
                </a:extLst>
              </p:cNvPr>
              <p:cNvSpPr/>
              <p:nvPr/>
            </p:nvSpPr>
            <p:spPr>
              <a:xfrm>
                <a:off x="1115616" y="2924944"/>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A9EE584C-E1BF-AB4D-A8B6-6C7A6A47F0B0}"/>
                  </a:ext>
                </a:extLst>
              </p:cNvPr>
              <p:cNvSpPr/>
              <p:nvPr/>
            </p:nvSpPr>
            <p:spPr>
              <a:xfrm>
                <a:off x="1115616" y="3212976"/>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CED8E0FC-2CE4-9A45-BF75-9C1FB68EBD9C}"/>
                  </a:ext>
                </a:extLst>
              </p:cNvPr>
              <p:cNvSpPr/>
              <p:nvPr/>
            </p:nvSpPr>
            <p:spPr>
              <a:xfrm>
                <a:off x="1115616" y="3501008"/>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A5268CD1-77CD-C142-A482-6BACD35681B3}"/>
                  </a:ext>
                </a:extLst>
              </p:cNvPr>
              <p:cNvSpPr/>
              <p:nvPr/>
            </p:nvSpPr>
            <p:spPr>
              <a:xfrm>
                <a:off x="1115616" y="3789040"/>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7F298569-A19B-CF47-B8B9-D12B373C6B37}"/>
                  </a:ext>
                </a:extLst>
              </p:cNvPr>
              <p:cNvSpPr/>
              <p:nvPr/>
            </p:nvSpPr>
            <p:spPr>
              <a:xfrm>
                <a:off x="1115616" y="4077072"/>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7">
                <a:extLst>
                  <a:ext uri="{FF2B5EF4-FFF2-40B4-BE49-F238E27FC236}">
                    <a16:creationId xmlns:a16="http://schemas.microsoft.com/office/drawing/2014/main" id="{546FE356-C947-B94D-8534-26EA8D5BFA4A}"/>
                  </a:ext>
                </a:extLst>
              </p:cNvPr>
              <p:cNvSpPr/>
              <p:nvPr/>
            </p:nvSpPr>
            <p:spPr>
              <a:xfrm>
                <a:off x="1115616" y="4365104"/>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CF100BEA-646C-544D-877D-89B459F90ED8}"/>
                  </a:ext>
                </a:extLst>
              </p:cNvPr>
              <p:cNvSpPr/>
              <p:nvPr/>
            </p:nvSpPr>
            <p:spPr>
              <a:xfrm>
                <a:off x="1115616" y="4653136"/>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593A504D-9568-5244-B721-C22E2FD85DFD}"/>
                  </a:ext>
                </a:extLst>
              </p:cNvPr>
              <p:cNvSpPr/>
              <p:nvPr/>
            </p:nvSpPr>
            <p:spPr>
              <a:xfrm>
                <a:off x="1403648" y="4077072"/>
                <a:ext cx="288032" cy="288032"/>
              </a:xfrm>
              <a:prstGeom prst="rect">
                <a:avLst/>
              </a:prstGeom>
              <a:solidFill>
                <a:schemeClr val="accent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74A9DEB1-1B43-954F-973E-17B03351BEDC}"/>
                  </a:ext>
                </a:extLst>
              </p:cNvPr>
              <p:cNvSpPr/>
              <p:nvPr/>
            </p:nvSpPr>
            <p:spPr>
              <a:xfrm>
                <a:off x="1403648" y="4365104"/>
                <a:ext cx="288032" cy="288032"/>
              </a:xfrm>
              <a:prstGeom prst="rect">
                <a:avLst/>
              </a:prstGeom>
              <a:solidFill>
                <a:schemeClr val="accent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4CD4A19B-28FA-5D43-998A-5ECF6B7EE085}"/>
                  </a:ext>
                </a:extLst>
              </p:cNvPr>
              <p:cNvSpPr/>
              <p:nvPr/>
            </p:nvSpPr>
            <p:spPr>
              <a:xfrm>
                <a:off x="1403648" y="4653136"/>
                <a:ext cx="288032" cy="288032"/>
              </a:xfrm>
              <a:prstGeom prst="rect">
                <a:avLst/>
              </a:prstGeom>
              <a:solidFill>
                <a:schemeClr val="accent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12D616AB-ADC2-1B49-8C36-94DD707D5DAF}"/>
                  </a:ext>
                </a:extLst>
              </p:cNvPr>
              <p:cNvSpPr/>
              <p:nvPr/>
            </p:nvSpPr>
            <p:spPr>
              <a:xfrm>
                <a:off x="1691680" y="4077072"/>
                <a:ext cx="288032" cy="288032"/>
              </a:xfrm>
              <a:prstGeom prst="rect">
                <a:avLst/>
              </a:prstGeom>
              <a:solidFill>
                <a:schemeClr val="bg2">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57AE1432-9551-0A43-9511-A82819C3F1EF}"/>
                  </a:ext>
                </a:extLst>
              </p:cNvPr>
              <p:cNvSpPr/>
              <p:nvPr/>
            </p:nvSpPr>
            <p:spPr>
              <a:xfrm>
                <a:off x="1691680" y="4365104"/>
                <a:ext cx="288032" cy="288032"/>
              </a:xfrm>
              <a:prstGeom prst="rect">
                <a:avLst/>
              </a:prstGeom>
              <a:solidFill>
                <a:schemeClr val="bg2">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3DE8C2CD-4492-FE4A-9199-F31BF48B8C6A}"/>
                  </a:ext>
                </a:extLst>
              </p:cNvPr>
              <p:cNvSpPr/>
              <p:nvPr/>
            </p:nvSpPr>
            <p:spPr>
              <a:xfrm>
                <a:off x="1691680" y="4653136"/>
                <a:ext cx="288032" cy="288032"/>
              </a:xfrm>
              <a:prstGeom prst="rect">
                <a:avLst/>
              </a:prstGeom>
              <a:solidFill>
                <a:schemeClr val="bg2">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69A687CB-B41C-3A4B-B4DA-FD887458BECB}"/>
                  </a:ext>
                </a:extLst>
              </p:cNvPr>
              <p:cNvSpPr/>
              <p:nvPr/>
            </p:nvSpPr>
            <p:spPr>
              <a:xfrm>
                <a:off x="1979712" y="4653136"/>
                <a:ext cx="288032" cy="288032"/>
              </a:xfrm>
              <a:prstGeom prst="rect">
                <a:avLst/>
              </a:prstGeom>
              <a:solidFill>
                <a:schemeClr val="tx2">
                  <a:lumMod val="40000"/>
                  <a:lumOff val="6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68D35253-2D17-5B4E-8840-BC0E75D9543D}"/>
                  </a:ext>
                </a:extLst>
              </p:cNvPr>
              <p:cNvSpPr/>
              <p:nvPr/>
            </p:nvSpPr>
            <p:spPr>
              <a:xfrm>
                <a:off x="2267744" y="4365104"/>
                <a:ext cx="288032" cy="288032"/>
              </a:xfrm>
              <a:prstGeom prst="rect">
                <a:avLst/>
              </a:prstGeom>
              <a:solidFill>
                <a:schemeClr val="bg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CD8ADEF0-D9A3-DF4F-B4B3-729CE038010D}"/>
                  </a:ext>
                </a:extLst>
              </p:cNvPr>
              <p:cNvSpPr/>
              <p:nvPr/>
            </p:nvSpPr>
            <p:spPr>
              <a:xfrm>
                <a:off x="2267744" y="4653136"/>
                <a:ext cx="288032" cy="288032"/>
              </a:xfrm>
              <a:prstGeom prst="rect">
                <a:avLst/>
              </a:prstGeom>
              <a:solidFill>
                <a:schemeClr val="bg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A3363F96-653C-1341-91A4-A81CA1A5A51C}"/>
                  </a:ext>
                </a:extLst>
              </p:cNvPr>
              <p:cNvSpPr/>
              <p:nvPr/>
            </p:nvSpPr>
            <p:spPr>
              <a:xfrm>
                <a:off x="2555776" y="4653136"/>
                <a:ext cx="288032" cy="2880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6CD93447-FE92-B848-9E71-629AE300FCDB}"/>
                  </a:ext>
                </a:extLst>
              </p:cNvPr>
              <p:cNvSpPr/>
              <p:nvPr/>
            </p:nvSpPr>
            <p:spPr>
              <a:xfrm>
                <a:off x="3131840" y="4653136"/>
                <a:ext cx="288032" cy="288032"/>
              </a:xfrm>
              <a:prstGeom prst="rect">
                <a:avLst/>
              </a:prstGeom>
              <a:solidFill>
                <a:schemeClr val="accent1">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69E24DE3-C779-A845-9BA6-B968E2F3E173}"/>
                  </a:ext>
                </a:extLst>
              </p:cNvPr>
              <p:cNvSpPr/>
              <p:nvPr/>
            </p:nvSpPr>
            <p:spPr>
              <a:xfrm>
                <a:off x="2843808" y="4653136"/>
                <a:ext cx="288032" cy="2880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1347DA90-5506-A944-B941-6A3405DA14DF}"/>
                  </a:ext>
                </a:extLst>
              </p:cNvPr>
              <p:cNvSpPr/>
              <p:nvPr/>
            </p:nvSpPr>
            <p:spPr>
              <a:xfrm>
                <a:off x="3419872" y="4797154"/>
                <a:ext cx="288032" cy="144013"/>
              </a:xfrm>
              <a:prstGeom prst="rect">
                <a:avLst/>
              </a:prstGeom>
              <a:solidFill>
                <a:schemeClr val="accent1">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5E38A9F5-CDC0-6941-B2BD-29727F7DB698}"/>
                  </a:ext>
                </a:extLst>
              </p:cNvPr>
              <p:cNvSpPr/>
              <p:nvPr/>
            </p:nvSpPr>
            <p:spPr>
              <a:xfrm>
                <a:off x="3707904" y="4801247"/>
                <a:ext cx="288032" cy="139921"/>
              </a:xfrm>
              <a:prstGeom prst="rect">
                <a:avLst/>
              </a:prstGeom>
              <a:solidFill>
                <a:schemeClr val="accent1">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矢印コネクタ 37">
                <a:extLst>
                  <a:ext uri="{FF2B5EF4-FFF2-40B4-BE49-F238E27FC236}">
                    <a16:creationId xmlns:a16="http://schemas.microsoft.com/office/drawing/2014/main" id="{C12E8F85-DE47-F347-887B-BB667D70FF1A}"/>
                  </a:ext>
                </a:extLst>
              </p:cNvPr>
              <p:cNvCxnSpPr/>
              <p:nvPr/>
            </p:nvCxnSpPr>
            <p:spPr>
              <a:xfrm flipV="1">
                <a:off x="1115616" y="2060848"/>
                <a:ext cx="0" cy="28803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693A2E67-5C50-AA4A-8E0F-B115C4AEE336}"/>
                  </a:ext>
                </a:extLst>
              </p:cNvPr>
              <p:cNvCxnSpPr/>
              <p:nvPr/>
            </p:nvCxnSpPr>
            <p:spPr>
              <a:xfrm>
                <a:off x="1115616" y="4941168"/>
                <a:ext cx="403244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4583E825-8D60-2949-ABF0-8805F3D34470}"/>
                  </a:ext>
                </a:extLst>
              </p:cNvPr>
              <p:cNvSpPr txBox="1"/>
              <p:nvPr/>
            </p:nvSpPr>
            <p:spPr>
              <a:xfrm>
                <a:off x="611560" y="2492896"/>
                <a:ext cx="466474" cy="2205732"/>
              </a:xfrm>
              <a:prstGeom prst="rect">
                <a:avLst/>
              </a:prstGeom>
              <a:noFill/>
            </p:spPr>
            <p:txBody>
              <a:bodyPr vert="eaVert" wrap="none" rtlCol="0">
                <a:spAutoFit/>
              </a:bodyPr>
              <a:lstStyle/>
              <a:p>
                <a:r>
                  <a:rPr kumimoji="1" lang="en-US" altLang="ja-JP" dirty="0"/>
                  <a:t>1</a:t>
                </a:r>
                <a:r>
                  <a:rPr kumimoji="1" lang="ja-JP" altLang="en-US" dirty="0"/>
                  <a:t>年間の被ばく線量</a:t>
                </a:r>
              </a:p>
            </p:txBody>
          </p:sp>
          <p:sp>
            <p:nvSpPr>
              <p:cNvPr id="41" name="テキスト ボックス 40">
                <a:extLst>
                  <a:ext uri="{FF2B5EF4-FFF2-40B4-BE49-F238E27FC236}">
                    <a16:creationId xmlns:a16="http://schemas.microsoft.com/office/drawing/2014/main" id="{F53C8CE9-DACB-6548-8512-724673DA1700}"/>
                  </a:ext>
                </a:extLst>
              </p:cNvPr>
              <p:cNvSpPr txBox="1"/>
              <p:nvPr/>
            </p:nvSpPr>
            <p:spPr>
              <a:xfrm>
                <a:off x="611560" y="1988840"/>
                <a:ext cx="392095" cy="369332"/>
              </a:xfrm>
              <a:prstGeom prst="rect">
                <a:avLst/>
              </a:prstGeom>
              <a:noFill/>
            </p:spPr>
            <p:txBody>
              <a:bodyPr wrap="none" rtlCol="0">
                <a:spAutoFit/>
              </a:bodyPr>
              <a:lstStyle/>
              <a:p>
                <a:r>
                  <a:rPr kumimoji="1" lang="en-US" altLang="ja-JP" dirty="0" err="1"/>
                  <a:t>Sv</a:t>
                </a:r>
                <a:endParaRPr kumimoji="1" lang="ja-JP" altLang="en-US" dirty="0"/>
              </a:p>
            </p:txBody>
          </p:sp>
          <p:sp>
            <p:nvSpPr>
              <p:cNvPr id="42" name="上矢印 41">
                <a:extLst>
                  <a:ext uri="{FF2B5EF4-FFF2-40B4-BE49-F238E27FC236}">
                    <a16:creationId xmlns:a16="http://schemas.microsoft.com/office/drawing/2014/main" id="{9A6AE795-BA20-2B47-8BCE-638BC4428180}"/>
                  </a:ext>
                </a:extLst>
              </p:cNvPr>
              <p:cNvSpPr/>
              <p:nvPr/>
            </p:nvSpPr>
            <p:spPr>
              <a:xfrm>
                <a:off x="1043608" y="5085184"/>
                <a:ext cx="144016"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FEAB9FCB-0DBC-BE4C-A201-C1F44F3569CA}"/>
                  </a:ext>
                </a:extLst>
              </p:cNvPr>
              <p:cNvSpPr txBox="1"/>
              <p:nvPr/>
            </p:nvSpPr>
            <p:spPr>
              <a:xfrm>
                <a:off x="887559" y="5373216"/>
                <a:ext cx="461665" cy="553998"/>
              </a:xfrm>
              <a:prstGeom prst="rect">
                <a:avLst/>
              </a:prstGeom>
              <a:noFill/>
            </p:spPr>
            <p:txBody>
              <a:bodyPr vert="eaVert" wrap="none" rtlCol="0">
                <a:spAutoFit/>
              </a:bodyPr>
              <a:lstStyle/>
              <a:p>
                <a:r>
                  <a:rPr kumimoji="1" lang="ja-JP" altLang="en-US" dirty="0"/>
                  <a:t>摂取</a:t>
                </a:r>
              </a:p>
            </p:txBody>
          </p:sp>
          <p:sp>
            <p:nvSpPr>
              <p:cNvPr id="44" name="テキスト ボックス 43">
                <a:extLst>
                  <a:ext uri="{FF2B5EF4-FFF2-40B4-BE49-F238E27FC236}">
                    <a16:creationId xmlns:a16="http://schemas.microsoft.com/office/drawing/2014/main" id="{B2CAA9F1-91AC-2842-ACE3-052AF2656209}"/>
                  </a:ext>
                </a:extLst>
              </p:cNvPr>
              <p:cNvSpPr txBox="1"/>
              <p:nvPr/>
            </p:nvSpPr>
            <p:spPr>
              <a:xfrm>
                <a:off x="3762698" y="5322887"/>
                <a:ext cx="466474" cy="820737"/>
              </a:xfrm>
              <a:prstGeom prst="rect">
                <a:avLst/>
              </a:prstGeom>
              <a:noFill/>
            </p:spPr>
            <p:txBody>
              <a:bodyPr vert="eaVert" wrap="none" rtlCol="0">
                <a:spAutoFit/>
              </a:bodyPr>
              <a:lstStyle/>
              <a:p>
                <a:r>
                  <a:rPr kumimoji="1" lang="en-US" altLang="ja-JP" dirty="0"/>
                  <a:t>50</a:t>
                </a:r>
                <a:r>
                  <a:rPr kumimoji="1" lang="ja-JP" altLang="en-US"/>
                  <a:t>年後</a:t>
                </a:r>
                <a:endParaRPr kumimoji="1" lang="ja-JP" altLang="en-US" dirty="0"/>
              </a:p>
            </p:txBody>
          </p:sp>
          <p:sp>
            <p:nvSpPr>
              <p:cNvPr id="45" name="上矢印 44">
                <a:extLst>
                  <a:ext uri="{FF2B5EF4-FFF2-40B4-BE49-F238E27FC236}">
                    <a16:creationId xmlns:a16="http://schemas.microsoft.com/office/drawing/2014/main" id="{28BF2AC0-A8A9-2846-88E3-0821DFE787D3}"/>
                  </a:ext>
                </a:extLst>
              </p:cNvPr>
              <p:cNvSpPr/>
              <p:nvPr/>
            </p:nvSpPr>
            <p:spPr>
              <a:xfrm>
                <a:off x="3923928" y="5013176"/>
                <a:ext cx="144016"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98DD01BA-5348-0845-B8CB-ACECADDBF12C}"/>
                  </a:ext>
                </a:extLst>
              </p:cNvPr>
              <p:cNvSpPr/>
              <p:nvPr/>
            </p:nvSpPr>
            <p:spPr>
              <a:xfrm>
                <a:off x="5580112" y="3861048"/>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81126584-5082-724F-87D4-2CE10ECEE4BE}"/>
                  </a:ext>
                </a:extLst>
              </p:cNvPr>
              <p:cNvSpPr/>
              <p:nvPr/>
            </p:nvSpPr>
            <p:spPr>
              <a:xfrm>
                <a:off x="5580112" y="4149080"/>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4F37D311-1E3D-1F47-B23A-C544072034B7}"/>
                  </a:ext>
                </a:extLst>
              </p:cNvPr>
              <p:cNvSpPr/>
              <p:nvPr/>
            </p:nvSpPr>
            <p:spPr>
              <a:xfrm>
                <a:off x="5580112" y="4437112"/>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D2AD03B5-F443-EC43-B0C8-F08D47A0FB1C}"/>
                  </a:ext>
                </a:extLst>
              </p:cNvPr>
              <p:cNvSpPr/>
              <p:nvPr/>
            </p:nvSpPr>
            <p:spPr>
              <a:xfrm>
                <a:off x="5580112" y="4725144"/>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E2B13F58-251F-844B-9664-5007A026632F}"/>
                  </a:ext>
                </a:extLst>
              </p:cNvPr>
              <p:cNvSpPr/>
              <p:nvPr/>
            </p:nvSpPr>
            <p:spPr>
              <a:xfrm>
                <a:off x="5580112" y="5013176"/>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D0E759DA-769E-6E4D-A7C0-23B92C3811E0}"/>
                  </a:ext>
                </a:extLst>
              </p:cNvPr>
              <p:cNvSpPr/>
              <p:nvPr/>
            </p:nvSpPr>
            <p:spPr>
              <a:xfrm>
                <a:off x="5580112" y="5301208"/>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97D3411C-8571-1145-A3F8-D0B69D52DB0E}"/>
                  </a:ext>
                </a:extLst>
              </p:cNvPr>
              <p:cNvSpPr/>
              <p:nvPr/>
            </p:nvSpPr>
            <p:spPr>
              <a:xfrm>
                <a:off x="5580112" y="5589240"/>
                <a:ext cx="288032" cy="288032"/>
              </a:xfrm>
              <a:prstGeom prst="rect">
                <a:avLst/>
              </a:prstGeom>
              <a:solidFill>
                <a:schemeClr val="tx2">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DE72A159-E188-6E4C-80FF-876F8101AB68}"/>
                  </a:ext>
                </a:extLst>
              </p:cNvPr>
              <p:cNvSpPr/>
              <p:nvPr/>
            </p:nvSpPr>
            <p:spPr>
              <a:xfrm>
                <a:off x="5580112" y="3284984"/>
                <a:ext cx="288032" cy="288032"/>
              </a:xfrm>
              <a:prstGeom prst="rect">
                <a:avLst/>
              </a:prstGeom>
              <a:solidFill>
                <a:schemeClr val="accent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77C7E705-0248-4043-B06E-BB7965DD7B24}"/>
                  </a:ext>
                </a:extLst>
              </p:cNvPr>
              <p:cNvSpPr/>
              <p:nvPr/>
            </p:nvSpPr>
            <p:spPr>
              <a:xfrm>
                <a:off x="5580112" y="3573016"/>
                <a:ext cx="288032" cy="288032"/>
              </a:xfrm>
              <a:prstGeom prst="rect">
                <a:avLst/>
              </a:prstGeom>
              <a:solidFill>
                <a:schemeClr val="accent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a:extLst>
                  <a:ext uri="{FF2B5EF4-FFF2-40B4-BE49-F238E27FC236}">
                    <a16:creationId xmlns:a16="http://schemas.microsoft.com/office/drawing/2014/main" id="{22630778-E953-A443-8B20-89FC73BB5125}"/>
                  </a:ext>
                </a:extLst>
              </p:cNvPr>
              <p:cNvSpPr/>
              <p:nvPr/>
            </p:nvSpPr>
            <p:spPr>
              <a:xfrm>
                <a:off x="5508104" y="3140968"/>
                <a:ext cx="43204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id="{38DDA5EB-7F15-4D47-A3F0-9356F45EE400}"/>
                  </a:ext>
                </a:extLst>
              </p:cNvPr>
              <p:cNvSpPr/>
              <p:nvPr/>
            </p:nvSpPr>
            <p:spPr>
              <a:xfrm>
                <a:off x="5580112" y="2240032"/>
                <a:ext cx="288032" cy="288032"/>
              </a:xfrm>
              <a:prstGeom prst="rect">
                <a:avLst/>
              </a:prstGeom>
              <a:solidFill>
                <a:schemeClr val="accent1">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6BDB7935-787E-AC4B-B327-3D7D06DE1D90}"/>
                  </a:ext>
                </a:extLst>
              </p:cNvPr>
              <p:cNvSpPr/>
              <p:nvPr/>
            </p:nvSpPr>
            <p:spPr>
              <a:xfrm>
                <a:off x="5580112" y="2528064"/>
                <a:ext cx="288032" cy="2880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91098570-B67D-AD4C-987C-987D4EE4CB17}"/>
                  </a:ext>
                </a:extLst>
              </p:cNvPr>
              <p:cNvSpPr/>
              <p:nvPr/>
            </p:nvSpPr>
            <p:spPr>
              <a:xfrm>
                <a:off x="5580112" y="2816096"/>
                <a:ext cx="288032" cy="288032"/>
              </a:xfrm>
              <a:prstGeom prst="rect">
                <a:avLst/>
              </a:prstGeom>
              <a:solidFill>
                <a:schemeClr val="bg2">
                  <a:lumMod val="9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右中かっこ 58">
                <a:extLst>
                  <a:ext uri="{FF2B5EF4-FFF2-40B4-BE49-F238E27FC236}">
                    <a16:creationId xmlns:a16="http://schemas.microsoft.com/office/drawing/2014/main" id="{35A81858-A88D-274A-97BC-3D078717513B}"/>
                  </a:ext>
                </a:extLst>
              </p:cNvPr>
              <p:cNvSpPr/>
              <p:nvPr/>
            </p:nvSpPr>
            <p:spPr>
              <a:xfrm>
                <a:off x="6084168" y="2204864"/>
                <a:ext cx="360040" cy="36004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6528662E-97DC-3944-9EA3-91BC93286D80}"/>
                  </a:ext>
                </a:extLst>
              </p:cNvPr>
              <p:cNvSpPr txBox="1"/>
              <p:nvPr/>
            </p:nvSpPr>
            <p:spPr>
              <a:xfrm>
                <a:off x="6588224" y="3392160"/>
                <a:ext cx="553998" cy="1952067"/>
              </a:xfrm>
              <a:prstGeom prst="rect">
                <a:avLst/>
              </a:prstGeom>
            </p:spPr>
            <p:style>
              <a:lnRef idx="1">
                <a:schemeClr val="accent5"/>
              </a:lnRef>
              <a:fillRef idx="2">
                <a:schemeClr val="accent5"/>
              </a:fillRef>
              <a:effectRef idx="1">
                <a:schemeClr val="accent5"/>
              </a:effectRef>
              <a:fontRef idx="minor">
                <a:schemeClr val="dk1"/>
              </a:fontRef>
            </p:style>
            <p:txBody>
              <a:bodyPr vert="eaVert" wrap="none" rtlCol="0">
                <a:spAutoFit/>
              </a:bodyPr>
              <a:lstStyle/>
              <a:p>
                <a:r>
                  <a:rPr kumimoji="1" lang="ja-JP" altLang="en-US" sz="2400" dirty="0"/>
                  <a:t>預託実効線量</a:t>
                </a:r>
              </a:p>
            </p:txBody>
          </p:sp>
          <p:sp>
            <p:nvSpPr>
              <p:cNvPr id="61" name="Text Box 6">
                <a:extLst>
                  <a:ext uri="{FF2B5EF4-FFF2-40B4-BE49-F238E27FC236}">
                    <a16:creationId xmlns:a16="http://schemas.microsoft.com/office/drawing/2014/main" id="{E634E98A-0673-F045-BC26-AE88CEA6B096}"/>
                  </a:ext>
                </a:extLst>
              </p:cNvPr>
              <p:cNvSpPr txBox="1">
                <a:spLocks noChangeArrowheads="1"/>
              </p:cNvSpPr>
              <p:nvPr/>
            </p:nvSpPr>
            <p:spPr bwMode="auto">
              <a:xfrm>
                <a:off x="1691680" y="1868631"/>
                <a:ext cx="3456384" cy="120032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fontAlgn="auto">
                  <a:spcBef>
                    <a:spcPts val="0"/>
                  </a:spcBef>
                  <a:spcAft>
                    <a:spcPts val="0"/>
                  </a:spcAft>
                </a:pPr>
                <a:r>
                  <a:rPr lang="ja-JP" altLang="en-US" sz="2400" dirty="0">
                    <a:solidFill>
                      <a:srgbClr val="000000"/>
                    </a:solidFill>
                    <a:latin typeface="+mn-ea"/>
                    <a:cs typeface="Times New Roman" pitchFamily="18" charset="0"/>
                  </a:rPr>
                  <a:t>放射性物質の摂取後、</a:t>
                </a:r>
                <a:r>
                  <a:rPr lang="ja-JP" altLang="en-US" sz="2400" dirty="0">
                    <a:solidFill>
                      <a:srgbClr val="FF0000"/>
                    </a:solidFill>
                    <a:latin typeface="+mn-ea"/>
                    <a:cs typeface="Times New Roman" pitchFamily="18" charset="0"/>
                  </a:rPr>
                  <a:t>成人は</a:t>
                </a:r>
                <a:r>
                  <a:rPr lang="en-US" altLang="ja-JP" sz="2400" dirty="0">
                    <a:solidFill>
                      <a:srgbClr val="FF0000"/>
                    </a:solidFill>
                    <a:latin typeface="+mn-ea"/>
                    <a:cs typeface="Times New Roman" pitchFamily="18" charset="0"/>
                  </a:rPr>
                  <a:t>50</a:t>
                </a:r>
                <a:r>
                  <a:rPr lang="ja-JP" altLang="en-US" sz="2400" dirty="0">
                    <a:solidFill>
                      <a:srgbClr val="FF0000"/>
                    </a:solidFill>
                    <a:latin typeface="+mn-ea"/>
                    <a:cs typeface="Times New Roman" pitchFamily="18" charset="0"/>
                  </a:rPr>
                  <a:t>年間、小児は</a:t>
                </a:r>
                <a:r>
                  <a:rPr lang="en-US" altLang="ja-JP" sz="2400" dirty="0">
                    <a:solidFill>
                      <a:srgbClr val="FF0000"/>
                    </a:solidFill>
                    <a:latin typeface="+mn-ea"/>
                    <a:cs typeface="Times New Roman" pitchFamily="18" charset="0"/>
                  </a:rPr>
                  <a:t>70</a:t>
                </a:r>
                <a:r>
                  <a:rPr lang="ja-JP" altLang="en-US" sz="2400" dirty="0">
                    <a:solidFill>
                      <a:srgbClr val="FF0000"/>
                    </a:solidFill>
                    <a:latin typeface="+mn-ea"/>
                    <a:cs typeface="Times New Roman" pitchFamily="18" charset="0"/>
                  </a:rPr>
                  <a:t>歳まで</a:t>
                </a:r>
                <a:r>
                  <a:rPr lang="ja-JP" altLang="en-US" sz="2400" dirty="0">
                    <a:solidFill>
                      <a:srgbClr val="000000"/>
                    </a:solidFill>
                    <a:latin typeface="+mn-ea"/>
                    <a:cs typeface="Times New Roman" pitchFamily="18" charset="0"/>
                  </a:rPr>
                  <a:t>受ける線量</a:t>
                </a:r>
              </a:p>
            </p:txBody>
          </p:sp>
          <p:sp>
            <p:nvSpPr>
              <p:cNvPr id="62" name="テキスト ボックス 61">
                <a:extLst>
                  <a:ext uri="{FF2B5EF4-FFF2-40B4-BE49-F238E27FC236}">
                    <a16:creationId xmlns:a16="http://schemas.microsoft.com/office/drawing/2014/main" id="{9C37C8C1-586B-5043-96ED-5A6CF591AA4A}"/>
                  </a:ext>
                </a:extLst>
              </p:cNvPr>
              <p:cNvSpPr txBox="1"/>
              <p:nvPr/>
            </p:nvSpPr>
            <p:spPr>
              <a:xfrm>
                <a:off x="7272300" y="4191471"/>
                <a:ext cx="1512168" cy="923330"/>
              </a:xfrm>
              <a:prstGeom prst="rect">
                <a:avLst/>
              </a:prstGeom>
              <a:noFill/>
            </p:spPr>
            <p:txBody>
              <a:bodyPr wrap="square" rtlCol="0">
                <a:spAutoFit/>
              </a:bodyPr>
              <a:lstStyle/>
              <a:p>
                <a:r>
                  <a:rPr lang="ja-JP" altLang="en-US" dirty="0"/>
                  <a:t>単位は</a:t>
                </a:r>
                <a:endParaRPr lang="en-US" altLang="ja-JP" dirty="0"/>
              </a:p>
              <a:p>
                <a:r>
                  <a:rPr lang="ja-JP" altLang="en-US" dirty="0"/>
                  <a:t>シーベルト（</a:t>
                </a:r>
                <a:r>
                  <a:rPr lang="en-US" altLang="ja-JP" dirty="0" err="1"/>
                  <a:t>Sv</a:t>
                </a:r>
                <a:r>
                  <a:rPr lang="ja-JP" altLang="en-US" dirty="0"/>
                  <a:t>）</a:t>
                </a:r>
                <a:endParaRPr kumimoji="1" lang="ja-JP" altLang="en-US" dirty="0"/>
              </a:p>
            </p:txBody>
          </p:sp>
          <p:sp>
            <p:nvSpPr>
              <p:cNvPr id="63" name="角丸四角形 62">
                <a:extLst>
                  <a:ext uri="{FF2B5EF4-FFF2-40B4-BE49-F238E27FC236}">
                    <a16:creationId xmlns:a16="http://schemas.microsoft.com/office/drawing/2014/main" id="{0B11B693-1321-6644-9E0C-37153827C2DF}"/>
                  </a:ext>
                </a:extLst>
              </p:cNvPr>
              <p:cNvSpPr/>
              <p:nvPr/>
            </p:nvSpPr>
            <p:spPr>
              <a:xfrm>
                <a:off x="2699792" y="6223007"/>
                <a:ext cx="5256584" cy="720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000" dirty="0"/>
                  <a:t>ある量の放射性物質を摂取したら、その後</a:t>
                </a:r>
              </a:p>
              <a:p>
                <a:r>
                  <a:rPr kumimoji="1" lang="ja-JP" altLang="en-US" sz="2000" dirty="0"/>
                  <a:t>に受ける未来の被ばく線量を表している</a:t>
                </a:r>
              </a:p>
            </p:txBody>
          </p:sp>
          <p:sp>
            <p:nvSpPr>
              <p:cNvPr id="64" name="正方形/長方形 63">
                <a:extLst>
                  <a:ext uri="{FF2B5EF4-FFF2-40B4-BE49-F238E27FC236}">
                    <a16:creationId xmlns:a16="http://schemas.microsoft.com/office/drawing/2014/main" id="{F1F7F9F9-A238-544E-9252-EF5369FC286B}"/>
                  </a:ext>
                </a:extLst>
              </p:cNvPr>
              <p:cNvSpPr/>
              <p:nvPr/>
            </p:nvSpPr>
            <p:spPr>
              <a:xfrm>
                <a:off x="6370042" y="1752665"/>
                <a:ext cx="3028650" cy="152142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dirty="0">
                    <a:solidFill>
                      <a:schemeClr val="tx1"/>
                    </a:solidFill>
                  </a:rPr>
                  <a:t>放射性物質を摂取した</a:t>
                </a:r>
                <a:r>
                  <a:rPr lang="ja-JP" altLang="en-US">
                    <a:solidFill>
                      <a:schemeClr val="tx1"/>
                    </a:solidFill>
                  </a:rPr>
                  <a:t>後、体内からなくなるまでの間、その物質の体内における壊</a:t>
                </a:r>
                <a:r>
                  <a:rPr lang="ja-JP" altLang="en-US" dirty="0">
                    <a:solidFill>
                      <a:schemeClr val="tx1"/>
                    </a:solidFill>
                  </a:rPr>
                  <a:t>変によって放射される線量率を時間積分した値</a:t>
                </a:r>
                <a:r>
                  <a:rPr lang="en-US" altLang="ja-JP" dirty="0">
                    <a:solidFill>
                      <a:schemeClr val="tx1"/>
                    </a:solidFill>
                  </a:rPr>
                  <a:t> </a:t>
                </a:r>
              </a:p>
            </p:txBody>
          </p:sp>
        </p:grpSp>
        <p:sp>
          <p:nvSpPr>
            <p:cNvPr id="9" name="フリーフォーム 8">
              <a:extLst>
                <a:ext uri="{FF2B5EF4-FFF2-40B4-BE49-F238E27FC236}">
                  <a16:creationId xmlns:a16="http://schemas.microsoft.com/office/drawing/2014/main" id="{1B998632-B51E-7745-BB83-40B7C4B5CB20}"/>
                </a:ext>
              </a:extLst>
            </p:cNvPr>
            <p:cNvSpPr/>
            <p:nvPr/>
          </p:nvSpPr>
          <p:spPr>
            <a:xfrm>
              <a:off x="1115616" y="2708919"/>
              <a:ext cx="3628499" cy="2215042"/>
            </a:xfrm>
            <a:custGeom>
              <a:avLst/>
              <a:gdLst>
                <a:gd name="connsiteX0" fmla="*/ 0 w 3402768"/>
                <a:gd name="connsiteY0" fmla="*/ 0 h 2428407"/>
                <a:gd name="connsiteX1" fmla="*/ 914400 w 3402768"/>
                <a:gd name="connsiteY1" fmla="*/ 1738859 h 2428407"/>
                <a:gd name="connsiteX2" fmla="*/ 3402768 w 3402768"/>
                <a:gd name="connsiteY2" fmla="*/ 2428407 h 2428407"/>
                <a:gd name="connsiteX3" fmla="*/ 3402768 w 3402768"/>
                <a:gd name="connsiteY3" fmla="*/ 2428407 h 2428407"/>
                <a:gd name="connsiteX0" fmla="*/ 0 w 3402768"/>
                <a:gd name="connsiteY0" fmla="*/ 0 h 2428407"/>
                <a:gd name="connsiteX1" fmla="*/ 1354190 w 3402768"/>
                <a:gd name="connsiteY1" fmla="*/ 1728192 h 2428407"/>
                <a:gd name="connsiteX2" fmla="*/ 3402768 w 3402768"/>
                <a:gd name="connsiteY2" fmla="*/ 2428407 h 2428407"/>
                <a:gd name="connsiteX3" fmla="*/ 3402768 w 3402768"/>
                <a:gd name="connsiteY3" fmla="*/ 2428407 h 2428407"/>
                <a:gd name="connsiteX0" fmla="*/ 0 w 3402768"/>
                <a:gd name="connsiteY0" fmla="*/ 0 h 2428407"/>
                <a:gd name="connsiteX1" fmla="*/ 1354190 w 3402768"/>
                <a:gd name="connsiteY1" fmla="*/ 1728192 h 2428407"/>
                <a:gd name="connsiteX2" fmla="*/ 3402768 w 3402768"/>
                <a:gd name="connsiteY2" fmla="*/ 2428407 h 2428407"/>
                <a:gd name="connsiteX3" fmla="*/ 3402768 w 3402768"/>
                <a:gd name="connsiteY3" fmla="*/ 2428407 h 2428407"/>
                <a:gd name="connsiteX0" fmla="*/ 0 w 3402768"/>
                <a:gd name="connsiteY0" fmla="*/ 0 h 2428407"/>
                <a:gd name="connsiteX1" fmla="*/ 1557318 w 3402768"/>
                <a:gd name="connsiteY1" fmla="*/ 1738860 h 2428407"/>
                <a:gd name="connsiteX2" fmla="*/ 3402768 w 3402768"/>
                <a:gd name="connsiteY2" fmla="*/ 2428407 h 2428407"/>
                <a:gd name="connsiteX3" fmla="*/ 3402768 w 3402768"/>
                <a:gd name="connsiteY3" fmla="*/ 2428407 h 2428407"/>
                <a:gd name="connsiteX0" fmla="*/ 0 w 3402768"/>
                <a:gd name="connsiteY0" fmla="*/ 0 h 2428407"/>
                <a:gd name="connsiteX1" fmla="*/ 1557318 w 3402768"/>
                <a:gd name="connsiteY1" fmla="*/ 1817899 h 2428407"/>
                <a:gd name="connsiteX2" fmla="*/ 3402768 w 3402768"/>
                <a:gd name="connsiteY2" fmla="*/ 2428407 h 2428407"/>
                <a:gd name="connsiteX3" fmla="*/ 3402768 w 3402768"/>
                <a:gd name="connsiteY3" fmla="*/ 2428407 h 2428407"/>
                <a:gd name="connsiteX0" fmla="*/ 0 w 3402768"/>
                <a:gd name="connsiteY0" fmla="*/ 0 h 2454704"/>
                <a:gd name="connsiteX1" fmla="*/ 1557318 w 3402768"/>
                <a:gd name="connsiteY1" fmla="*/ 1817899 h 2454704"/>
                <a:gd name="connsiteX2" fmla="*/ 3402768 w 3402768"/>
                <a:gd name="connsiteY2" fmla="*/ 2428407 h 2454704"/>
                <a:gd name="connsiteX3" fmla="*/ 3402768 w 3402768"/>
                <a:gd name="connsiteY3" fmla="*/ 2428407 h 2454704"/>
                <a:gd name="connsiteX0" fmla="*/ 0 w 3402768"/>
                <a:gd name="connsiteY0" fmla="*/ 0 h 2454704"/>
                <a:gd name="connsiteX1" fmla="*/ 1557318 w 3402768"/>
                <a:gd name="connsiteY1" fmla="*/ 1817899 h 2454704"/>
                <a:gd name="connsiteX2" fmla="*/ 3402768 w 3402768"/>
                <a:gd name="connsiteY2" fmla="*/ 2428407 h 2454704"/>
                <a:gd name="connsiteX3" fmla="*/ 3402768 w 3402768"/>
                <a:gd name="connsiteY3" fmla="*/ 2428407 h 2454704"/>
                <a:gd name="connsiteX0" fmla="*/ 0 w 3402768"/>
                <a:gd name="connsiteY0" fmla="*/ 0 h 2454704"/>
                <a:gd name="connsiteX1" fmla="*/ 1557318 w 3402768"/>
                <a:gd name="connsiteY1" fmla="*/ 1817899 h 2454704"/>
                <a:gd name="connsiteX2" fmla="*/ 3402768 w 3402768"/>
                <a:gd name="connsiteY2" fmla="*/ 2428407 h 2454704"/>
                <a:gd name="connsiteX3" fmla="*/ 3402768 w 3402768"/>
                <a:gd name="connsiteY3" fmla="*/ 2428407 h 2454704"/>
                <a:gd name="connsiteX0" fmla="*/ 0 w 3402768"/>
                <a:gd name="connsiteY0" fmla="*/ 0 h 2454704"/>
                <a:gd name="connsiteX1" fmla="*/ 1557318 w 3402768"/>
                <a:gd name="connsiteY1" fmla="*/ 1817899 h 2454704"/>
                <a:gd name="connsiteX2" fmla="*/ 3402768 w 3402768"/>
                <a:gd name="connsiteY2" fmla="*/ 2428407 h 2454704"/>
                <a:gd name="connsiteX3" fmla="*/ 3402768 w 3402768"/>
                <a:gd name="connsiteY3" fmla="*/ 2428407 h 2454704"/>
                <a:gd name="connsiteX0" fmla="*/ 0 w 3402768"/>
                <a:gd name="connsiteY0" fmla="*/ 0 h 2454704"/>
                <a:gd name="connsiteX1" fmla="*/ 1557318 w 3402768"/>
                <a:gd name="connsiteY1" fmla="*/ 1817899 h 2454704"/>
                <a:gd name="connsiteX2" fmla="*/ 3402768 w 3402768"/>
                <a:gd name="connsiteY2" fmla="*/ 2428407 h 2454704"/>
                <a:gd name="connsiteX3" fmla="*/ 3402768 w 3402768"/>
                <a:gd name="connsiteY3" fmla="*/ 2428407 h 2454704"/>
                <a:gd name="connsiteX0" fmla="*/ 0 w 3402768"/>
                <a:gd name="connsiteY0" fmla="*/ 0 h 2428407"/>
                <a:gd name="connsiteX1" fmla="*/ 872669 w 3402768"/>
                <a:gd name="connsiteY1" fmla="*/ 1785930 h 2428407"/>
                <a:gd name="connsiteX2" fmla="*/ 3402768 w 3402768"/>
                <a:gd name="connsiteY2" fmla="*/ 2428407 h 2428407"/>
                <a:gd name="connsiteX3" fmla="*/ 3402768 w 3402768"/>
                <a:gd name="connsiteY3" fmla="*/ 2428407 h 2428407"/>
                <a:gd name="connsiteX0" fmla="*/ 0 w 3402768"/>
                <a:gd name="connsiteY0" fmla="*/ 0 h 2428407"/>
                <a:gd name="connsiteX1" fmla="*/ 872669 w 3402768"/>
                <a:gd name="connsiteY1" fmla="*/ 1785930 h 2428407"/>
                <a:gd name="connsiteX2" fmla="*/ 3402768 w 3402768"/>
                <a:gd name="connsiteY2" fmla="*/ 2428407 h 2428407"/>
                <a:gd name="connsiteX3" fmla="*/ 3402768 w 3402768"/>
                <a:gd name="connsiteY3" fmla="*/ 2428407 h 2428407"/>
                <a:gd name="connsiteX0" fmla="*/ 0 w 3402768"/>
                <a:gd name="connsiteY0" fmla="*/ 0 h 2428407"/>
                <a:gd name="connsiteX1" fmla="*/ 1055243 w 3402768"/>
                <a:gd name="connsiteY1" fmla="*/ 1956429 h 2428407"/>
                <a:gd name="connsiteX2" fmla="*/ 3402768 w 3402768"/>
                <a:gd name="connsiteY2" fmla="*/ 2428407 h 2428407"/>
                <a:gd name="connsiteX3" fmla="*/ 3402768 w 3402768"/>
                <a:gd name="connsiteY3" fmla="*/ 2428407 h 2428407"/>
                <a:gd name="connsiteX0" fmla="*/ 0 w 3402768"/>
                <a:gd name="connsiteY0" fmla="*/ 0 h 2428407"/>
                <a:gd name="connsiteX1" fmla="*/ 1055243 w 3402768"/>
                <a:gd name="connsiteY1" fmla="*/ 1956429 h 2428407"/>
                <a:gd name="connsiteX2" fmla="*/ 3402768 w 3402768"/>
                <a:gd name="connsiteY2" fmla="*/ 2428407 h 2428407"/>
                <a:gd name="connsiteX3" fmla="*/ 3402768 w 3402768"/>
                <a:gd name="connsiteY3" fmla="*/ 2428407 h 2428407"/>
                <a:gd name="connsiteX0" fmla="*/ 0 w 3402768"/>
                <a:gd name="connsiteY0" fmla="*/ 0 h 2448822"/>
                <a:gd name="connsiteX1" fmla="*/ 1055243 w 3402768"/>
                <a:gd name="connsiteY1" fmla="*/ 1956429 h 2448822"/>
                <a:gd name="connsiteX2" fmla="*/ 3402768 w 3402768"/>
                <a:gd name="connsiteY2" fmla="*/ 2428407 h 2448822"/>
                <a:gd name="connsiteX3" fmla="*/ 3402768 w 3402768"/>
                <a:gd name="connsiteY3" fmla="*/ 2428407 h 2448822"/>
                <a:gd name="connsiteX0" fmla="*/ 0 w 3411896"/>
                <a:gd name="connsiteY0" fmla="*/ 0 h 2448822"/>
                <a:gd name="connsiteX1" fmla="*/ 1055243 w 3411896"/>
                <a:gd name="connsiteY1" fmla="*/ 1956429 h 2448822"/>
                <a:gd name="connsiteX2" fmla="*/ 3402768 w 3411896"/>
                <a:gd name="connsiteY2" fmla="*/ 2428407 h 2448822"/>
                <a:gd name="connsiteX3" fmla="*/ 3411896 w 3411896"/>
                <a:gd name="connsiteY3" fmla="*/ 2428407 h 2448822"/>
                <a:gd name="connsiteX0" fmla="*/ 0 w 3411896"/>
                <a:gd name="connsiteY0" fmla="*/ 0 h 2431324"/>
                <a:gd name="connsiteX1" fmla="*/ 1055243 w 3411896"/>
                <a:gd name="connsiteY1" fmla="*/ 1956429 h 2431324"/>
                <a:gd name="connsiteX2" fmla="*/ 3402768 w 3411896"/>
                <a:gd name="connsiteY2" fmla="*/ 2428407 h 2431324"/>
                <a:gd name="connsiteX3" fmla="*/ 3411896 w 3411896"/>
                <a:gd name="connsiteY3" fmla="*/ 2428407 h 2431324"/>
              </a:gdLst>
              <a:ahLst/>
              <a:cxnLst>
                <a:cxn ang="0">
                  <a:pos x="connsiteX0" y="connsiteY0"/>
                </a:cxn>
                <a:cxn ang="0">
                  <a:pos x="connsiteX1" y="connsiteY1"/>
                </a:cxn>
                <a:cxn ang="0">
                  <a:pos x="connsiteX2" y="connsiteY2"/>
                </a:cxn>
                <a:cxn ang="0">
                  <a:pos x="connsiteX3" y="connsiteY3"/>
                </a:cxn>
              </a:cxnLst>
              <a:rect l="l" t="t" r="r" b="b"/>
              <a:pathLst>
                <a:path w="3411896" h="2431324">
                  <a:moveTo>
                    <a:pt x="0" y="0"/>
                  </a:moveTo>
                  <a:cubicBezTo>
                    <a:pt x="173636" y="667062"/>
                    <a:pt x="86453" y="1349229"/>
                    <a:pt x="1055243" y="1956429"/>
                  </a:cubicBezTo>
                  <a:cubicBezTo>
                    <a:pt x="2430175" y="2486673"/>
                    <a:pt x="3009677" y="2431196"/>
                    <a:pt x="3402768" y="2428407"/>
                  </a:cubicBezTo>
                  <a:lnTo>
                    <a:pt x="3411896" y="2428407"/>
                  </a:lnTo>
                </a:path>
              </a:pathLst>
            </a:custGeom>
            <a:ln w="57150">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65" name="スライド番号プレースホルダー 64">
            <a:extLst>
              <a:ext uri="{FF2B5EF4-FFF2-40B4-BE49-F238E27FC236}">
                <a16:creationId xmlns:a16="http://schemas.microsoft.com/office/drawing/2014/main" id="{0C6969C5-D737-254C-A8EB-260EDB5E9CB8}"/>
              </a:ext>
            </a:extLst>
          </p:cNvPr>
          <p:cNvSpPr>
            <a:spLocks noGrp="1"/>
          </p:cNvSpPr>
          <p:nvPr>
            <p:ph type="sldNum" sz="quarter" idx="12"/>
          </p:nvPr>
        </p:nvSpPr>
        <p:spPr/>
        <p:txBody>
          <a:bodyPr/>
          <a:lstStyle/>
          <a:p>
            <a:fld id="{58DD1769-DAE9-6C4E-82F4-B62273FFA290}" type="slidenum">
              <a:rPr kumimoji="1" lang="ja-JP" altLang="en-US" smtClean="0"/>
              <a:t>5</a:t>
            </a:fld>
            <a:endParaRPr kumimoji="1" lang="ja-JP" altLang="en-US"/>
          </a:p>
        </p:txBody>
      </p:sp>
    </p:spTree>
    <p:extLst>
      <p:ext uri="{BB962C8B-B14F-4D97-AF65-F5344CB8AC3E}">
        <p14:creationId xmlns:p14="http://schemas.microsoft.com/office/powerpoint/2010/main" val="1082608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D578A8-AF9A-2847-BA52-72612E0C120D}"/>
              </a:ext>
            </a:extLst>
          </p:cNvPr>
          <p:cNvSpPr>
            <a:spLocks noGrp="1"/>
          </p:cNvSpPr>
          <p:nvPr>
            <p:ph type="title"/>
          </p:nvPr>
        </p:nvSpPr>
        <p:spPr/>
        <p:txBody>
          <a:bodyPr/>
          <a:lstStyle/>
          <a:p>
            <a:r>
              <a:rPr lang="ja-JP" altLang="en-US"/>
              <a:t>安定ヨウ素剤服用の必要性</a:t>
            </a:r>
          </a:p>
        </p:txBody>
      </p:sp>
      <p:sp>
        <p:nvSpPr>
          <p:cNvPr id="3" name="コンテンツ プレースホルダー 2">
            <a:extLst>
              <a:ext uri="{FF2B5EF4-FFF2-40B4-BE49-F238E27FC236}">
                <a16:creationId xmlns:a16="http://schemas.microsoft.com/office/drawing/2014/main" id="{109DF148-35DF-B742-AFBB-175900700B15}"/>
              </a:ext>
            </a:extLst>
          </p:cNvPr>
          <p:cNvSpPr>
            <a:spLocks noGrp="1"/>
          </p:cNvSpPr>
          <p:nvPr>
            <p:ph idx="1"/>
          </p:nvPr>
        </p:nvSpPr>
        <p:spPr>
          <a:xfrm>
            <a:off x="628649" y="1272208"/>
            <a:ext cx="6169189" cy="5274365"/>
          </a:xfrm>
        </p:spPr>
        <p:txBody>
          <a:bodyPr>
            <a:normAutofit/>
          </a:bodyPr>
          <a:lstStyle/>
          <a:p>
            <a:pPr>
              <a:lnSpc>
                <a:spcPct val="100000"/>
              </a:lnSpc>
            </a:pPr>
            <a:r>
              <a:rPr lang="ja-JP" altLang="en-US" sz="2400" dirty="0"/>
              <a:t>ヨウ素は甲状腺ホルモンの成分で、体内ではほとんどが甲状腺内に存在する。</a:t>
            </a:r>
            <a:endParaRPr lang="en-US" altLang="ja-JP" sz="2400" dirty="0"/>
          </a:p>
          <a:p>
            <a:pPr>
              <a:lnSpc>
                <a:spcPct val="100000"/>
              </a:lnSpc>
            </a:pPr>
            <a:r>
              <a:rPr lang="ja-JP" altLang="en-US" sz="2400" dirty="0"/>
              <a:t>甲状腺ホルモンは、新陳代謝を促したり、子供では成長を促進する。</a:t>
            </a:r>
            <a:endParaRPr lang="en-US" altLang="ja-JP" sz="2400" dirty="0"/>
          </a:p>
          <a:p>
            <a:pPr>
              <a:lnSpc>
                <a:spcPct val="100000"/>
              </a:lnSpc>
            </a:pPr>
            <a:r>
              <a:rPr lang="ja-JP" altLang="en-US" sz="2400" dirty="0"/>
              <a:t>甲状腺は、頸部前面に位置し、重さ</a:t>
            </a:r>
            <a:r>
              <a:rPr lang="en-US" altLang="ja-JP" sz="2400" dirty="0"/>
              <a:t>15〜20 g</a:t>
            </a:r>
            <a:r>
              <a:rPr lang="ja-JP" altLang="en-US" sz="2400" dirty="0" err="1"/>
              <a:t>、</a:t>
            </a:r>
            <a:r>
              <a:rPr lang="en-US" altLang="ja-JP" sz="2400" dirty="0"/>
              <a:t>3〜5 cm</a:t>
            </a:r>
            <a:r>
              <a:rPr lang="ja-JP" altLang="en-US" sz="2400" dirty="0"/>
              <a:t>の蝶が羽を広げたような 形をしてる。</a:t>
            </a:r>
            <a:endParaRPr lang="en-US" altLang="ja-JP" sz="2400" dirty="0"/>
          </a:p>
          <a:p>
            <a:pPr>
              <a:lnSpc>
                <a:spcPct val="100000"/>
              </a:lnSpc>
            </a:pPr>
            <a:r>
              <a:rPr lang="ja-JP" altLang="en-US" sz="2400" dirty="0"/>
              <a:t>放射性ヨウ素を体内に取り込んだ場合、肺や消化管から体循環に入り、</a:t>
            </a:r>
            <a:r>
              <a:rPr lang="en-US" altLang="ja-JP" sz="2400" dirty="0"/>
              <a:t>10〜30%</a:t>
            </a:r>
            <a:r>
              <a:rPr lang="ja-JP" altLang="en-US" sz="2400" dirty="0"/>
              <a:t>が甲状腺に集積し、残りは尿中に排泄される。</a:t>
            </a:r>
            <a:endParaRPr lang="en-US" altLang="ja-JP" sz="2400" dirty="0"/>
          </a:p>
          <a:p>
            <a:pPr>
              <a:lnSpc>
                <a:spcPct val="100000"/>
              </a:lnSpc>
            </a:pPr>
            <a:r>
              <a:rPr lang="ja-JP" altLang="en-US" sz="2400"/>
              <a:t>安定ヨウ素剤を</a:t>
            </a:r>
            <a:r>
              <a:rPr lang="ja-JP" altLang="en-US" sz="2400" dirty="0"/>
              <a:t>適切なタイミングで服用することで、放射性ヨウ素の甲状腺への集積を阻害、低減する。</a:t>
            </a:r>
          </a:p>
        </p:txBody>
      </p:sp>
      <p:grpSp>
        <p:nvGrpSpPr>
          <p:cNvPr id="6" name="グループ化 5">
            <a:extLst>
              <a:ext uri="{FF2B5EF4-FFF2-40B4-BE49-F238E27FC236}">
                <a16:creationId xmlns:a16="http://schemas.microsoft.com/office/drawing/2014/main" id="{346C2436-CD72-2E43-8710-07856B6B3701}"/>
              </a:ext>
            </a:extLst>
          </p:cNvPr>
          <p:cNvGrpSpPr/>
          <p:nvPr/>
        </p:nvGrpSpPr>
        <p:grpSpPr>
          <a:xfrm>
            <a:off x="6807313" y="2195939"/>
            <a:ext cx="2175176" cy="3087111"/>
            <a:chOff x="6976534" y="2596997"/>
            <a:chExt cx="2175176" cy="3087111"/>
          </a:xfrm>
        </p:grpSpPr>
        <p:grpSp>
          <p:nvGrpSpPr>
            <p:cNvPr id="7" name="図形グループ 21">
              <a:extLst>
                <a:ext uri="{FF2B5EF4-FFF2-40B4-BE49-F238E27FC236}">
                  <a16:creationId xmlns:a16="http://schemas.microsoft.com/office/drawing/2014/main" id="{F4F2BD04-84BA-664D-8880-D2675AD1EC37}"/>
                </a:ext>
              </a:extLst>
            </p:cNvPr>
            <p:cNvGrpSpPr/>
            <p:nvPr/>
          </p:nvGrpSpPr>
          <p:grpSpPr>
            <a:xfrm>
              <a:off x="6976534" y="2596997"/>
              <a:ext cx="2175176" cy="3087111"/>
              <a:chOff x="5748615" y="2596997"/>
              <a:chExt cx="2175176" cy="3087111"/>
            </a:xfrm>
          </p:grpSpPr>
          <p:grpSp>
            <p:nvGrpSpPr>
              <p:cNvPr id="12" name="Group 288">
                <a:extLst>
                  <a:ext uri="{FF2B5EF4-FFF2-40B4-BE49-F238E27FC236}">
                    <a16:creationId xmlns:a16="http://schemas.microsoft.com/office/drawing/2014/main" id="{AE4023B6-B6F6-4E46-80FB-966860C6FDC1}"/>
                  </a:ext>
                </a:extLst>
              </p:cNvPr>
              <p:cNvGrpSpPr>
                <a:grpSpLocks noChangeAspect="1"/>
              </p:cNvGrpSpPr>
              <p:nvPr/>
            </p:nvGrpSpPr>
            <p:grpSpPr bwMode="auto">
              <a:xfrm>
                <a:off x="5748615" y="3712532"/>
                <a:ext cx="2175176" cy="1971576"/>
                <a:chOff x="202" y="959"/>
                <a:chExt cx="1035" cy="932"/>
              </a:xfrm>
              <a:solidFill>
                <a:srgbClr val="FEA022"/>
              </a:solidFill>
            </p:grpSpPr>
            <p:grpSp>
              <p:nvGrpSpPr>
                <p:cNvPr id="15" name="Group 27">
                  <a:extLst>
                    <a:ext uri="{FF2B5EF4-FFF2-40B4-BE49-F238E27FC236}">
                      <a16:creationId xmlns:a16="http://schemas.microsoft.com/office/drawing/2014/main" id="{F52856EC-36FB-DC49-A30C-711402A98465}"/>
                    </a:ext>
                  </a:extLst>
                </p:cNvPr>
                <p:cNvGrpSpPr>
                  <a:grpSpLocks/>
                </p:cNvGrpSpPr>
                <p:nvPr/>
              </p:nvGrpSpPr>
              <p:grpSpPr bwMode="auto">
                <a:xfrm>
                  <a:off x="544" y="983"/>
                  <a:ext cx="392" cy="530"/>
                  <a:chOff x="2184" y="1534"/>
                  <a:chExt cx="673" cy="914"/>
                </a:xfrm>
                <a:grpFill/>
              </p:grpSpPr>
              <p:sp>
                <p:nvSpPr>
                  <p:cNvPr id="23" name="Oval 31">
                    <a:extLst>
                      <a:ext uri="{FF2B5EF4-FFF2-40B4-BE49-F238E27FC236}">
                        <a16:creationId xmlns:a16="http://schemas.microsoft.com/office/drawing/2014/main" id="{8AB81EBF-D41E-DA48-A0B6-B27EE3A4B806}"/>
                      </a:ext>
                    </a:extLst>
                  </p:cNvPr>
                  <p:cNvSpPr>
                    <a:spLocks noChangeArrowheads="1"/>
                  </p:cNvSpPr>
                  <p:nvPr/>
                </p:nvSpPr>
                <p:spPr bwMode="auto">
                  <a:xfrm>
                    <a:off x="2184" y="1534"/>
                    <a:ext cx="672" cy="672"/>
                  </a:xfrm>
                  <a:prstGeom prst="ellipse">
                    <a:avLst/>
                  </a:prstGeom>
                  <a:grpFill/>
                  <a:ln w="9525">
                    <a:noFill/>
                    <a:round/>
                    <a:headEnd/>
                    <a:tailEnd/>
                  </a:ln>
                  <a:effectLst/>
                </p:spPr>
                <p:txBody>
                  <a:bodyPr wrap="none" anchor="ctr"/>
                  <a:lstStyle/>
                  <a:p>
                    <a:pPr fontAlgn="auto">
                      <a:spcBef>
                        <a:spcPts val="0"/>
                      </a:spcBef>
                      <a:spcAft>
                        <a:spcPts val="0"/>
                      </a:spcAft>
                    </a:pPr>
                    <a:endParaRPr kumimoji="0" lang="ja-JP" altLang="en-US" sz="1800" kern="0">
                      <a:solidFill>
                        <a:sysClr val="windowText" lastClr="000000"/>
                      </a:solidFill>
                      <a:latin typeface="Calibri"/>
                      <a:ea typeface="ＭＳ Ｐゴシック"/>
                    </a:endParaRPr>
                  </a:p>
                </p:txBody>
              </p:sp>
              <p:sp>
                <p:nvSpPr>
                  <p:cNvPr id="24" name="Rectangle 33">
                    <a:extLst>
                      <a:ext uri="{FF2B5EF4-FFF2-40B4-BE49-F238E27FC236}">
                        <a16:creationId xmlns:a16="http://schemas.microsoft.com/office/drawing/2014/main" id="{E8DF1593-5F85-7541-A54B-C30BE354B135}"/>
                      </a:ext>
                    </a:extLst>
                  </p:cNvPr>
                  <p:cNvSpPr>
                    <a:spLocks noChangeArrowheads="1"/>
                  </p:cNvSpPr>
                  <p:nvPr/>
                </p:nvSpPr>
                <p:spPr bwMode="auto">
                  <a:xfrm>
                    <a:off x="2191" y="1800"/>
                    <a:ext cx="666" cy="648"/>
                  </a:xfrm>
                  <a:prstGeom prst="rect">
                    <a:avLst/>
                  </a:prstGeom>
                  <a:grpFill/>
                  <a:ln w="9525">
                    <a:noFill/>
                    <a:miter lim="800000"/>
                    <a:headEnd/>
                    <a:tailEnd/>
                  </a:ln>
                  <a:effectLst/>
                </p:spPr>
                <p:txBody>
                  <a:bodyPr wrap="none" anchor="ctr"/>
                  <a:lstStyle/>
                  <a:p>
                    <a:pPr fontAlgn="auto">
                      <a:spcBef>
                        <a:spcPts val="0"/>
                      </a:spcBef>
                      <a:spcAft>
                        <a:spcPts val="0"/>
                      </a:spcAft>
                    </a:pPr>
                    <a:endParaRPr kumimoji="0" lang="ja-JP" altLang="en-US" sz="1800" kern="0">
                      <a:solidFill>
                        <a:sysClr val="windowText" lastClr="000000"/>
                      </a:solidFill>
                      <a:latin typeface="Calibri"/>
                      <a:ea typeface="ＭＳ Ｐゴシック"/>
                    </a:endParaRPr>
                  </a:p>
                </p:txBody>
              </p:sp>
            </p:grpSp>
            <p:grpSp>
              <p:nvGrpSpPr>
                <p:cNvPr id="16" name="Group 26">
                  <a:extLst>
                    <a:ext uri="{FF2B5EF4-FFF2-40B4-BE49-F238E27FC236}">
                      <a16:creationId xmlns:a16="http://schemas.microsoft.com/office/drawing/2014/main" id="{F7D9A8EE-C886-C24A-AAD1-503862E9B2EF}"/>
                    </a:ext>
                  </a:extLst>
                </p:cNvPr>
                <p:cNvGrpSpPr>
                  <a:grpSpLocks/>
                </p:cNvGrpSpPr>
                <p:nvPr/>
              </p:nvGrpSpPr>
              <p:grpSpPr bwMode="auto">
                <a:xfrm>
                  <a:off x="202" y="959"/>
                  <a:ext cx="1035" cy="932"/>
                  <a:chOff x="1632" y="1534"/>
                  <a:chExt cx="1776" cy="1606"/>
                </a:xfrm>
                <a:grpFill/>
              </p:grpSpPr>
              <p:sp>
                <p:nvSpPr>
                  <p:cNvPr id="17" name="AutoShape 22">
                    <a:extLst>
                      <a:ext uri="{FF2B5EF4-FFF2-40B4-BE49-F238E27FC236}">
                        <a16:creationId xmlns:a16="http://schemas.microsoft.com/office/drawing/2014/main" id="{A9303067-67F8-824C-898F-54F5B3C1B699}"/>
                      </a:ext>
                    </a:extLst>
                  </p:cNvPr>
                  <p:cNvSpPr>
                    <a:spLocks noChangeArrowheads="1"/>
                  </p:cNvSpPr>
                  <p:nvPr/>
                </p:nvSpPr>
                <p:spPr bwMode="auto">
                  <a:xfrm rot="19647686" flipH="1">
                    <a:off x="1632" y="1756"/>
                    <a:ext cx="912" cy="224"/>
                  </a:xfrm>
                  <a:prstGeom prst="flowChartTerminator">
                    <a:avLst/>
                  </a:prstGeom>
                  <a:grpFill/>
                  <a:ln w="9525">
                    <a:noFill/>
                    <a:miter lim="800000"/>
                    <a:headEnd/>
                    <a:tailEnd/>
                  </a:ln>
                  <a:effectLst/>
                </p:spPr>
                <p:txBody>
                  <a:bodyPr wrap="none" anchor="ctr"/>
                  <a:lstStyle/>
                  <a:p>
                    <a:pPr fontAlgn="auto">
                      <a:spcBef>
                        <a:spcPts val="0"/>
                      </a:spcBef>
                      <a:spcAft>
                        <a:spcPts val="0"/>
                      </a:spcAft>
                    </a:pPr>
                    <a:endParaRPr kumimoji="0" lang="ja-JP" altLang="en-US" sz="1800" kern="0">
                      <a:solidFill>
                        <a:sysClr val="windowText" lastClr="000000"/>
                      </a:solidFill>
                      <a:latin typeface="Calibri"/>
                      <a:ea typeface="ＭＳ Ｐゴシック"/>
                    </a:endParaRPr>
                  </a:p>
                </p:txBody>
              </p:sp>
              <p:sp>
                <p:nvSpPr>
                  <p:cNvPr id="18" name="AutoShape 19">
                    <a:extLst>
                      <a:ext uri="{FF2B5EF4-FFF2-40B4-BE49-F238E27FC236}">
                        <a16:creationId xmlns:a16="http://schemas.microsoft.com/office/drawing/2014/main" id="{00113D1F-A95A-D54C-B4C4-6146F61F8FF2}"/>
                      </a:ext>
                    </a:extLst>
                  </p:cNvPr>
                  <p:cNvSpPr>
                    <a:spLocks noChangeArrowheads="1"/>
                  </p:cNvSpPr>
                  <p:nvPr/>
                </p:nvSpPr>
                <p:spPr bwMode="auto">
                  <a:xfrm rot="5400000">
                    <a:off x="2348" y="2596"/>
                    <a:ext cx="816" cy="272"/>
                  </a:xfrm>
                  <a:prstGeom prst="flowChartTerminator">
                    <a:avLst/>
                  </a:prstGeom>
                  <a:grpFill/>
                  <a:ln w="9525">
                    <a:noFill/>
                    <a:miter lim="800000"/>
                    <a:headEnd/>
                    <a:tailEnd/>
                  </a:ln>
                  <a:effectLst/>
                </p:spPr>
                <p:txBody>
                  <a:bodyPr rot="10800000" vert="eaVert" wrap="none" anchor="ctr"/>
                  <a:lstStyle/>
                  <a:p>
                    <a:pPr fontAlgn="auto">
                      <a:spcBef>
                        <a:spcPts val="0"/>
                      </a:spcBef>
                      <a:spcAft>
                        <a:spcPts val="0"/>
                      </a:spcAft>
                    </a:pPr>
                    <a:endParaRPr kumimoji="0" lang="ja-JP" altLang="ja-JP" sz="1800" kern="0">
                      <a:solidFill>
                        <a:sysClr val="windowText" lastClr="000000"/>
                      </a:solidFill>
                      <a:latin typeface="Calibri"/>
                      <a:ea typeface="ＭＳ Ｐゴシック"/>
                    </a:endParaRPr>
                  </a:p>
                </p:txBody>
              </p:sp>
              <p:sp>
                <p:nvSpPr>
                  <p:cNvPr id="19" name="Oval 17">
                    <a:extLst>
                      <a:ext uri="{FF2B5EF4-FFF2-40B4-BE49-F238E27FC236}">
                        <a16:creationId xmlns:a16="http://schemas.microsoft.com/office/drawing/2014/main" id="{44751A63-78AA-9F45-AAA3-17157D9E6A3B}"/>
                      </a:ext>
                    </a:extLst>
                  </p:cNvPr>
                  <p:cNvSpPr>
                    <a:spLocks noChangeArrowheads="1"/>
                  </p:cNvSpPr>
                  <p:nvPr/>
                </p:nvSpPr>
                <p:spPr bwMode="auto">
                  <a:xfrm>
                    <a:off x="2184" y="1534"/>
                    <a:ext cx="672" cy="672"/>
                  </a:xfrm>
                  <a:prstGeom prst="ellipse">
                    <a:avLst/>
                  </a:prstGeom>
                  <a:grpFill/>
                  <a:ln w="9525">
                    <a:noFill/>
                    <a:round/>
                    <a:headEnd/>
                    <a:tailEnd/>
                  </a:ln>
                  <a:effectLst/>
                </p:spPr>
                <p:txBody>
                  <a:bodyPr wrap="none" anchor="ctr"/>
                  <a:lstStyle/>
                  <a:p>
                    <a:pPr fontAlgn="auto">
                      <a:spcBef>
                        <a:spcPts val="0"/>
                      </a:spcBef>
                      <a:spcAft>
                        <a:spcPts val="0"/>
                      </a:spcAft>
                    </a:pPr>
                    <a:endParaRPr kumimoji="0" lang="ja-JP" altLang="en-US" sz="1800" kern="0">
                      <a:solidFill>
                        <a:sysClr val="windowText" lastClr="000000"/>
                      </a:solidFill>
                      <a:latin typeface="Calibri"/>
                      <a:ea typeface="ＭＳ Ｐゴシック"/>
                    </a:endParaRPr>
                  </a:p>
                </p:txBody>
              </p:sp>
              <p:sp>
                <p:nvSpPr>
                  <p:cNvPr id="20" name="AutoShape 12">
                    <a:extLst>
                      <a:ext uri="{FF2B5EF4-FFF2-40B4-BE49-F238E27FC236}">
                        <a16:creationId xmlns:a16="http://schemas.microsoft.com/office/drawing/2014/main" id="{2DB1D95C-0F8A-6843-B8D5-D14044837088}"/>
                      </a:ext>
                    </a:extLst>
                  </p:cNvPr>
                  <p:cNvSpPr>
                    <a:spLocks noChangeArrowheads="1"/>
                  </p:cNvSpPr>
                  <p:nvPr/>
                </p:nvSpPr>
                <p:spPr bwMode="auto">
                  <a:xfrm rot="5400000">
                    <a:off x="1918" y="2596"/>
                    <a:ext cx="816" cy="272"/>
                  </a:xfrm>
                  <a:prstGeom prst="flowChartTerminator">
                    <a:avLst/>
                  </a:prstGeom>
                  <a:grpFill/>
                  <a:ln w="9525">
                    <a:noFill/>
                    <a:miter lim="800000"/>
                    <a:headEnd/>
                    <a:tailEnd/>
                  </a:ln>
                  <a:effectLst/>
                </p:spPr>
                <p:txBody>
                  <a:bodyPr rot="10800000" vert="eaVert" wrap="none" anchor="ctr"/>
                  <a:lstStyle/>
                  <a:p>
                    <a:pPr fontAlgn="auto">
                      <a:spcBef>
                        <a:spcPts val="0"/>
                      </a:spcBef>
                      <a:spcAft>
                        <a:spcPts val="0"/>
                      </a:spcAft>
                    </a:pPr>
                    <a:endParaRPr kumimoji="0" lang="ja-JP" altLang="ja-JP" sz="1800" kern="0">
                      <a:solidFill>
                        <a:sysClr val="windowText" lastClr="000000"/>
                      </a:solidFill>
                      <a:latin typeface="Calibri"/>
                      <a:ea typeface="ＭＳ Ｐゴシック"/>
                    </a:endParaRPr>
                  </a:p>
                </p:txBody>
              </p:sp>
              <p:sp>
                <p:nvSpPr>
                  <p:cNvPr id="21" name="Rectangle 18">
                    <a:extLst>
                      <a:ext uri="{FF2B5EF4-FFF2-40B4-BE49-F238E27FC236}">
                        <a16:creationId xmlns:a16="http://schemas.microsoft.com/office/drawing/2014/main" id="{A7147DF1-8D5A-F441-AB62-E5B907E2F1D0}"/>
                      </a:ext>
                    </a:extLst>
                  </p:cNvPr>
                  <p:cNvSpPr>
                    <a:spLocks noChangeArrowheads="1"/>
                  </p:cNvSpPr>
                  <p:nvPr/>
                </p:nvSpPr>
                <p:spPr bwMode="auto">
                  <a:xfrm>
                    <a:off x="2191" y="1800"/>
                    <a:ext cx="666" cy="648"/>
                  </a:xfrm>
                  <a:prstGeom prst="rect">
                    <a:avLst/>
                  </a:prstGeom>
                  <a:grpFill/>
                  <a:ln w="9525">
                    <a:noFill/>
                    <a:miter lim="800000"/>
                    <a:headEnd/>
                    <a:tailEnd/>
                  </a:ln>
                  <a:effectLst/>
                </p:spPr>
                <p:txBody>
                  <a:bodyPr wrap="none" anchor="ctr"/>
                  <a:lstStyle/>
                  <a:p>
                    <a:pPr fontAlgn="auto">
                      <a:spcBef>
                        <a:spcPts val="0"/>
                      </a:spcBef>
                      <a:spcAft>
                        <a:spcPts val="0"/>
                      </a:spcAft>
                    </a:pPr>
                    <a:endParaRPr kumimoji="0" lang="ja-JP" altLang="en-US" sz="1800" kern="0">
                      <a:solidFill>
                        <a:sysClr val="windowText" lastClr="000000"/>
                      </a:solidFill>
                      <a:latin typeface="Calibri"/>
                      <a:ea typeface="ＭＳ Ｐゴシック"/>
                    </a:endParaRPr>
                  </a:p>
                </p:txBody>
              </p:sp>
              <p:sp>
                <p:nvSpPr>
                  <p:cNvPr id="22" name="AutoShape 20">
                    <a:extLst>
                      <a:ext uri="{FF2B5EF4-FFF2-40B4-BE49-F238E27FC236}">
                        <a16:creationId xmlns:a16="http://schemas.microsoft.com/office/drawing/2014/main" id="{C11B80C7-1420-5B45-9249-077067A3CC3F}"/>
                      </a:ext>
                    </a:extLst>
                  </p:cNvPr>
                  <p:cNvSpPr>
                    <a:spLocks noChangeArrowheads="1"/>
                  </p:cNvSpPr>
                  <p:nvPr/>
                </p:nvSpPr>
                <p:spPr bwMode="auto">
                  <a:xfrm rot="-19647686">
                    <a:off x="2496" y="1756"/>
                    <a:ext cx="912" cy="224"/>
                  </a:xfrm>
                  <a:prstGeom prst="flowChartTerminator">
                    <a:avLst/>
                  </a:prstGeom>
                  <a:grpFill/>
                  <a:ln w="9525">
                    <a:noFill/>
                    <a:miter lim="800000"/>
                    <a:headEnd/>
                    <a:tailEnd/>
                  </a:ln>
                  <a:effectLst/>
                </p:spPr>
                <p:txBody>
                  <a:bodyPr wrap="none" anchor="ctr"/>
                  <a:lstStyle/>
                  <a:p>
                    <a:pPr fontAlgn="auto">
                      <a:spcBef>
                        <a:spcPts val="0"/>
                      </a:spcBef>
                      <a:spcAft>
                        <a:spcPts val="0"/>
                      </a:spcAft>
                    </a:pPr>
                    <a:endParaRPr kumimoji="0" lang="ja-JP" altLang="en-US" sz="1800" kern="0">
                      <a:solidFill>
                        <a:sysClr val="windowText" lastClr="000000"/>
                      </a:solidFill>
                      <a:latin typeface="Calibri"/>
                      <a:ea typeface="ＭＳ Ｐゴシック"/>
                    </a:endParaRPr>
                  </a:p>
                </p:txBody>
              </p:sp>
            </p:grpSp>
          </p:grpSp>
          <p:sp>
            <p:nvSpPr>
              <p:cNvPr id="13" name="円/楕円 12">
                <a:extLst>
                  <a:ext uri="{FF2B5EF4-FFF2-40B4-BE49-F238E27FC236}">
                    <a16:creationId xmlns:a16="http://schemas.microsoft.com/office/drawing/2014/main" id="{6D95E276-DFA6-194C-914C-CBAF689C7386}"/>
                  </a:ext>
                </a:extLst>
              </p:cNvPr>
              <p:cNvSpPr/>
              <p:nvPr/>
            </p:nvSpPr>
            <p:spPr>
              <a:xfrm>
                <a:off x="6328729" y="2596997"/>
                <a:ext cx="1005438" cy="1005438"/>
              </a:xfrm>
              <a:prstGeom prst="ellipse">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rgbClr val="FFC000"/>
                  </a:solidFill>
                </a:endParaRPr>
              </a:p>
            </p:txBody>
          </p:sp>
          <p:sp>
            <p:nvSpPr>
              <p:cNvPr id="14" name="正方形/長方形 13">
                <a:extLst>
                  <a:ext uri="{FF2B5EF4-FFF2-40B4-BE49-F238E27FC236}">
                    <a16:creationId xmlns:a16="http://schemas.microsoft.com/office/drawing/2014/main" id="{B1A2C6CE-6193-AD40-969D-1BB0A423B6C5}"/>
                  </a:ext>
                </a:extLst>
              </p:cNvPr>
              <p:cNvSpPr/>
              <p:nvPr/>
            </p:nvSpPr>
            <p:spPr>
              <a:xfrm>
                <a:off x="6654800" y="3437467"/>
                <a:ext cx="389467" cy="529142"/>
              </a:xfrm>
              <a:prstGeom prst="rect">
                <a:avLst/>
              </a:prstGeom>
              <a:solidFill>
                <a:srgbClr val="FF9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8" name="図形グループ 19">
              <a:extLst>
                <a:ext uri="{FF2B5EF4-FFF2-40B4-BE49-F238E27FC236}">
                  <a16:creationId xmlns:a16="http://schemas.microsoft.com/office/drawing/2014/main" id="{E92E1282-6111-E441-9044-A8A6F365C490}"/>
                </a:ext>
              </a:extLst>
            </p:cNvPr>
            <p:cNvGrpSpPr/>
            <p:nvPr/>
          </p:nvGrpSpPr>
          <p:grpSpPr>
            <a:xfrm>
              <a:off x="7946598" y="3601335"/>
              <a:ext cx="266411" cy="243706"/>
              <a:chOff x="7542336" y="1828800"/>
              <a:chExt cx="536817" cy="491067"/>
            </a:xfrm>
            <a:solidFill>
              <a:srgbClr val="FF0000"/>
            </a:solidFill>
          </p:grpSpPr>
          <p:sp>
            <p:nvSpPr>
              <p:cNvPr id="9" name="円/楕円 8">
                <a:extLst>
                  <a:ext uri="{FF2B5EF4-FFF2-40B4-BE49-F238E27FC236}">
                    <a16:creationId xmlns:a16="http://schemas.microsoft.com/office/drawing/2014/main" id="{55B4BDEA-6F39-894F-8C83-C89103DD58B5}"/>
                  </a:ext>
                </a:extLst>
              </p:cNvPr>
              <p:cNvSpPr/>
              <p:nvPr/>
            </p:nvSpPr>
            <p:spPr>
              <a:xfrm rot="20476351">
                <a:off x="7542336" y="1828800"/>
                <a:ext cx="238531" cy="491067"/>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円/楕円 9">
                <a:extLst>
                  <a:ext uri="{FF2B5EF4-FFF2-40B4-BE49-F238E27FC236}">
                    <a16:creationId xmlns:a16="http://schemas.microsoft.com/office/drawing/2014/main" id="{18C175C5-8495-B745-AD52-689F048DA096}"/>
                  </a:ext>
                </a:extLst>
              </p:cNvPr>
              <p:cNvSpPr/>
              <p:nvPr/>
            </p:nvSpPr>
            <p:spPr>
              <a:xfrm rot="1123649" flipH="1">
                <a:off x="7840622" y="1828800"/>
                <a:ext cx="238531" cy="491067"/>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円/楕円 10">
                <a:extLst>
                  <a:ext uri="{FF2B5EF4-FFF2-40B4-BE49-F238E27FC236}">
                    <a16:creationId xmlns:a16="http://schemas.microsoft.com/office/drawing/2014/main" id="{384249CB-2612-4A49-BFED-D93192E2A629}"/>
                  </a:ext>
                </a:extLst>
              </p:cNvPr>
              <p:cNvSpPr/>
              <p:nvPr/>
            </p:nvSpPr>
            <p:spPr>
              <a:xfrm>
                <a:off x="7617167" y="1913467"/>
                <a:ext cx="395838" cy="28776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sp>
        <p:nvSpPr>
          <p:cNvPr id="4" name="スライド番号プレースホルダー 3">
            <a:extLst>
              <a:ext uri="{FF2B5EF4-FFF2-40B4-BE49-F238E27FC236}">
                <a16:creationId xmlns:a16="http://schemas.microsoft.com/office/drawing/2014/main" id="{480CB120-EE61-0A49-8E6E-1995925A8B7C}"/>
              </a:ext>
            </a:extLst>
          </p:cNvPr>
          <p:cNvSpPr>
            <a:spLocks noGrp="1"/>
          </p:cNvSpPr>
          <p:nvPr>
            <p:ph type="sldNum" sz="quarter" idx="12"/>
          </p:nvPr>
        </p:nvSpPr>
        <p:spPr/>
        <p:txBody>
          <a:bodyPr/>
          <a:lstStyle/>
          <a:p>
            <a:fld id="{58DD1769-DAE9-6C4E-82F4-B62273FFA290}" type="slidenum">
              <a:rPr kumimoji="1" lang="ja-JP" altLang="en-US" smtClean="0"/>
              <a:t>6</a:t>
            </a:fld>
            <a:endParaRPr kumimoji="1" lang="ja-JP" altLang="en-US"/>
          </a:p>
        </p:txBody>
      </p:sp>
    </p:spTree>
    <p:extLst>
      <p:ext uri="{BB962C8B-B14F-4D97-AF65-F5344CB8AC3E}">
        <p14:creationId xmlns:p14="http://schemas.microsoft.com/office/powerpoint/2010/main" val="616700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453975-5994-1F49-800B-C35A7AE98FCB}"/>
              </a:ext>
            </a:extLst>
          </p:cNvPr>
          <p:cNvSpPr>
            <a:spLocks noGrp="1"/>
          </p:cNvSpPr>
          <p:nvPr>
            <p:ph type="title"/>
          </p:nvPr>
        </p:nvSpPr>
        <p:spPr/>
        <p:txBody>
          <a:bodyPr/>
          <a:lstStyle/>
          <a:p>
            <a:r>
              <a:rPr kumimoji="1" lang="ja-JP" altLang="en-US"/>
              <a:t>放射性ヨウ素による健康障害</a:t>
            </a:r>
          </a:p>
        </p:txBody>
      </p:sp>
      <p:sp>
        <p:nvSpPr>
          <p:cNvPr id="3" name="コンテンツ プレースホルダー 2">
            <a:extLst>
              <a:ext uri="{FF2B5EF4-FFF2-40B4-BE49-F238E27FC236}">
                <a16:creationId xmlns:a16="http://schemas.microsoft.com/office/drawing/2014/main" id="{8CE83916-113A-1142-8B4C-E0F8114AB71C}"/>
              </a:ext>
            </a:extLst>
          </p:cNvPr>
          <p:cNvSpPr>
            <a:spLocks noGrp="1"/>
          </p:cNvSpPr>
          <p:nvPr>
            <p:ph idx="1"/>
          </p:nvPr>
        </p:nvSpPr>
        <p:spPr/>
        <p:txBody>
          <a:bodyPr>
            <a:normAutofit/>
          </a:bodyPr>
          <a:lstStyle/>
          <a:p>
            <a:r>
              <a:rPr lang="ja-JP" altLang="en-US"/>
              <a:t>急性障害</a:t>
            </a:r>
          </a:p>
          <a:p>
            <a:pPr lvl="1"/>
            <a:r>
              <a:rPr lang="ja-JP" altLang="en-US"/>
              <a:t>甲状腺機能低下症</a:t>
            </a:r>
          </a:p>
          <a:p>
            <a:pPr lvl="2"/>
            <a:r>
              <a:rPr lang="ja-JP" altLang="en-US"/>
              <a:t>しきい線量は</a:t>
            </a:r>
            <a:r>
              <a:rPr lang="en-US" altLang="ja-JP" dirty="0"/>
              <a:t>5,000 </a:t>
            </a:r>
            <a:r>
              <a:rPr lang="en-US" altLang="ja-JP" dirty="0" err="1"/>
              <a:t>mGy</a:t>
            </a:r>
            <a:r>
              <a:rPr lang="ja-JP" altLang="en-US"/>
              <a:t>以上</a:t>
            </a:r>
          </a:p>
          <a:p>
            <a:pPr lvl="2"/>
            <a:r>
              <a:rPr lang="ja-JP" altLang="en-US"/>
              <a:t>甲状腺の細胞が障害を受け、細胞死の結果、甲状腺ホルモンの分泌が低下して発症する</a:t>
            </a:r>
          </a:p>
          <a:p>
            <a:pPr lvl="2"/>
            <a:r>
              <a:rPr lang="ja-JP" altLang="en-US"/>
              <a:t>症状：全身倦怠感、無力感、皮膚の乾燥、発汗減少、便秘、体重増加、低体温、浮腫、不整脈</a:t>
            </a:r>
          </a:p>
          <a:p>
            <a:endParaRPr lang="ja-JP" altLang="en-US"/>
          </a:p>
          <a:p>
            <a:r>
              <a:rPr lang="ja-JP" altLang="en-US"/>
              <a:t>晩発性障害</a:t>
            </a:r>
          </a:p>
          <a:p>
            <a:pPr lvl="1"/>
            <a:r>
              <a:rPr lang="ja-JP" altLang="en-US"/>
              <a:t>甲状腺がん</a:t>
            </a:r>
          </a:p>
          <a:p>
            <a:pPr lvl="2"/>
            <a:r>
              <a:rPr lang="ja-JP" altLang="en-US"/>
              <a:t>予後が比較的よい乳頭がんが多い</a:t>
            </a:r>
          </a:p>
          <a:p>
            <a:pPr lvl="2"/>
            <a:r>
              <a:rPr lang="ja-JP" altLang="en-US"/>
              <a:t>致命的なことは少ない</a:t>
            </a:r>
          </a:p>
          <a:p>
            <a:pPr lvl="2"/>
            <a:r>
              <a:rPr lang="ja-JP" altLang="en-US"/>
              <a:t>甲状腺線量</a:t>
            </a:r>
            <a:r>
              <a:rPr lang="en-US" altLang="ja-JP" dirty="0"/>
              <a:t>50-100 </a:t>
            </a:r>
            <a:r>
              <a:rPr lang="en-US" altLang="ja-JP" dirty="0" err="1"/>
              <a:t>mGy</a:t>
            </a:r>
            <a:r>
              <a:rPr lang="ja-JP" altLang="en-US"/>
              <a:t>を超えると増加がみられる可能性がある</a:t>
            </a:r>
            <a:endParaRPr lang="en-US" altLang="ja-JP" dirty="0"/>
          </a:p>
          <a:p>
            <a:pPr lvl="2"/>
            <a:r>
              <a:rPr lang="ja-JP" altLang="en-US"/>
              <a:t>被ばくして数年</a:t>
            </a:r>
            <a:r>
              <a:rPr lang="en-US" altLang="ja-JP" dirty="0"/>
              <a:t>〜</a:t>
            </a:r>
            <a:r>
              <a:rPr lang="ja-JP" altLang="en-US"/>
              <a:t>数十年後に甲状腺がん等を発症するリスクが上昇</a:t>
            </a:r>
          </a:p>
          <a:p>
            <a:pPr lvl="2"/>
            <a:r>
              <a:rPr lang="ja-JP" altLang="en-US"/>
              <a:t>乳幼児の方が甲状腺がんの発生のリスクは高い</a:t>
            </a:r>
          </a:p>
          <a:p>
            <a:pPr lvl="2"/>
            <a:r>
              <a:rPr lang="en-US" altLang="ja-JP" dirty="0"/>
              <a:t>I-131</a:t>
            </a:r>
            <a:r>
              <a:rPr lang="ja-JP" altLang="en-US"/>
              <a:t>内部被ばくと甲状腺がんリスクとの定量的関係に関する情報は十分でない（国連科学委員会</a:t>
            </a:r>
            <a:r>
              <a:rPr lang="en-US" altLang="ja-JP" dirty="0"/>
              <a:t>2008</a:t>
            </a:r>
            <a:r>
              <a:rPr lang="ja-JP" altLang="en-US"/>
              <a:t>年報告書）</a:t>
            </a:r>
          </a:p>
          <a:p>
            <a:endParaRPr kumimoji="1" lang="ja-JP" altLang="en-US"/>
          </a:p>
        </p:txBody>
      </p:sp>
      <p:sp>
        <p:nvSpPr>
          <p:cNvPr id="4" name="テキスト ボックス 3">
            <a:extLst>
              <a:ext uri="{FF2B5EF4-FFF2-40B4-BE49-F238E27FC236}">
                <a16:creationId xmlns:a16="http://schemas.microsoft.com/office/drawing/2014/main" id="{07528C89-527E-714A-BCCE-65A0A27216E2}"/>
              </a:ext>
            </a:extLst>
          </p:cNvPr>
          <p:cNvSpPr txBox="1"/>
          <p:nvPr/>
        </p:nvSpPr>
        <p:spPr>
          <a:xfrm>
            <a:off x="5264150" y="1487330"/>
            <a:ext cx="3251200" cy="584776"/>
          </a:xfrm>
          <a:prstGeom prst="rect">
            <a:avLst/>
          </a:prstGeom>
          <a:noFill/>
          <a:ln>
            <a:solidFill>
              <a:srgbClr val="76C5EF"/>
            </a:solidFill>
          </a:ln>
        </p:spPr>
        <p:txBody>
          <a:bodyPr wrap="square" rtlCol="0">
            <a:spAutoFit/>
          </a:bodyPr>
          <a:lstStyle/>
          <a:p>
            <a:r>
              <a:rPr kumimoji="1" lang="ja-JP" altLang="en-US" sz="1600" dirty="0"/>
              <a:t>高濃度の放射性ヨウ素を吸入する可能性のある作業員のみ</a:t>
            </a:r>
          </a:p>
        </p:txBody>
      </p:sp>
      <p:sp>
        <p:nvSpPr>
          <p:cNvPr id="5" name="テキスト ボックス 4">
            <a:extLst>
              <a:ext uri="{FF2B5EF4-FFF2-40B4-BE49-F238E27FC236}">
                <a16:creationId xmlns:a16="http://schemas.microsoft.com/office/drawing/2014/main" id="{9823104F-7D1E-6641-BFDD-DACE1F3A1E54}"/>
              </a:ext>
            </a:extLst>
          </p:cNvPr>
          <p:cNvSpPr txBox="1"/>
          <p:nvPr/>
        </p:nvSpPr>
        <p:spPr>
          <a:xfrm>
            <a:off x="5264150" y="3580522"/>
            <a:ext cx="3251200" cy="830997"/>
          </a:xfrm>
          <a:prstGeom prst="rect">
            <a:avLst/>
          </a:prstGeom>
          <a:noFill/>
          <a:ln>
            <a:solidFill>
              <a:srgbClr val="76C5EF"/>
            </a:solidFill>
          </a:ln>
        </p:spPr>
        <p:txBody>
          <a:bodyPr wrap="square" rtlCol="0">
            <a:spAutoFit/>
          </a:bodyPr>
          <a:lstStyle/>
          <a:p>
            <a:r>
              <a:rPr kumimoji="1" lang="ja-JP" altLang="en-US" sz="1600" dirty="0"/>
              <a:t>放射性ヨウ素による被ばくに関して、住民の放射線防護の目的は、晩発性障害の低減である</a:t>
            </a:r>
          </a:p>
        </p:txBody>
      </p:sp>
      <p:sp>
        <p:nvSpPr>
          <p:cNvPr id="6" name="スライド番号プレースホルダー 5">
            <a:extLst>
              <a:ext uri="{FF2B5EF4-FFF2-40B4-BE49-F238E27FC236}">
                <a16:creationId xmlns:a16="http://schemas.microsoft.com/office/drawing/2014/main" id="{5E7BB49C-3052-9A49-9DAA-548E62B44847}"/>
              </a:ext>
            </a:extLst>
          </p:cNvPr>
          <p:cNvSpPr>
            <a:spLocks noGrp="1"/>
          </p:cNvSpPr>
          <p:nvPr>
            <p:ph type="sldNum" sz="quarter" idx="12"/>
          </p:nvPr>
        </p:nvSpPr>
        <p:spPr/>
        <p:txBody>
          <a:bodyPr/>
          <a:lstStyle/>
          <a:p>
            <a:fld id="{58DD1769-DAE9-6C4E-82F4-B62273FFA290}" type="slidenum">
              <a:rPr kumimoji="1" lang="ja-JP" altLang="en-US" smtClean="0"/>
              <a:t>7</a:t>
            </a:fld>
            <a:endParaRPr kumimoji="1" lang="ja-JP" altLang="en-US"/>
          </a:p>
        </p:txBody>
      </p:sp>
    </p:spTree>
    <p:extLst>
      <p:ext uri="{BB962C8B-B14F-4D97-AF65-F5344CB8AC3E}">
        <p14:creationId xmlns:p14="http://schemas.microsoft.com/office/powerpoint/2010/main" val="1395674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11D3A2-1451-674B-8001-995BEA8FA9B4}"/>
              </a:ext>
            </a:extLst>
          </p:cNvPr>
          <p:cNvSpPr>
            <a:spLocks noGrp="1"/>
          </p:cNvSpPr>
          <p:nvPr>
            <p:ph type="title"/>
          </p:nvPr>
        </p:nvSpPr>
        <p:spPr/>
        <p:txBody>
          <a:bodyPr/>
          <a:lstStyle/>
          <a:p>
            <a:r>
              <a:rPr kumimoji="1" lang="ja-JP" altLang="en-US"/>
              <a:t>甲状腺の悪性腫瘍</a:t>
            </a:r>
          </a:p>
        </p:txBody>
      </p:sp>
      <p:graphicFrame>
        <p:nvGraphicFramePr>
          <p:cNvPr id="4" name="コンテンツ プレースホルダー 5">
            <a:extLst>
              <a:ext uri="{FF2B5EF4-FFF2-40B4-BE49-F238E27FC236}">
                <a16:creationId xmlns:a16="http://schemas.microsoft.com/office/drawing/2014/main" id="{E0F16638-C3F8-464C-AB04-AFF48D4B41FD}"/>
              </a:ext>
            </a:extLst>
          </p:cNvPr>
          <p:cNvGraphicFramePr>
            <a:graphicFrameLocks noGrp="1"/>
          </p:cNvGraphicFramePr>
          <p:nvPr>
            <p:ph idx="1"/>
          </p:nvPr>
        </p:nvGraphicFramePr>
        <p:xfrm>
          <a:off x="628650" y="1271588"/>
          <a:ext cx="8147248" cy="2671123"/>
        </p:xfrm>
        <a:graphic>
          <a:graphicData uri="http://schemas.openxmlformats.org/drawingml/2006/table">
            <a:tbl>
              <a:tblPr firstRow="1" bandRow="1">
                <a:tableStyleId>{5C22544A-7EE6-4342-B048-85BDC9FD1C3A}</a:tableStyleId>
              </a:tblPr>
              <a:tblGrid>
                <a:gridCol w="1677907">
                  <a:extLst>
                    <a:ext uri="{9D8B030D-6E8A-4147-A177-3AD203B41FA5}">
                      <a16:colId xmlns:a16="http://schemas.microsoft.com/office/drawing/2014/main" val="20000"/>
                    </a:ext>
                  </a:extLst>
                </a:gridCol>
                <a:gridCol w="3659023">
                  <a:extLst>
                    <a:ext uri="{9D8B030D-6E8A-4147-A177-3AD203B41FA5}">
                      <a16:colId xmlns:a16="http://schemas.microsoft.com/office/drawing/2014/main" val="20001"/>
                    </a:ext>
                  </a:extLst>
                </a:gridCol>
                <a:gridCol w="2810318">
                  <a:extLst>
                    <a:ext uri="{9D8B030D-6E8A-4147-A177-3AD203B41FA5}">
                      <a16:colId xmlns:a16="http://schemas.microsoft.com/office/drawing/2014/main" val="20002"/>
                    </a:ext>
                  </a:extLst>
                </a:gridCol>
              </a:tblGrid>
              <a:tr h="415603">
                <a:tc gridSpan="3">
                  <a:txBody>
                    <a:bodyPr/>
                    <a:lstStyle/>
                    <a:p>
                      <a:pPr algn="ctr"/>
                      <a:r>
                        <a:rPr kumimoji="1" lang="ja-JP" altLang="en-US" sz="2000" dirty="0">
                          <a:solidFill>
                            <a:schemeClr val="bg1"/>
                          </a:solidFill>
                        </a:rPr>
                        <a:t>甲状腺悪性腫瘍の組織分類</a:t>
                      </a:r>
                    </a:p>
                  </a:txBody>
                  <a:tcPr anchor="ct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303165">
                <a:tc>
                  <a:txBody>
                    <a:bodyPr/>
                    <a:lstStyle/>
                    <a:p>
                      <a:r>
                        <a:rPr kumimoji="1" lang="ja-JP" altLang="en-US" sz="1600"/>
                        <a:t>乳頭がん</a:t>
                      </a:r>
                      <a:endParaRPr kumimoji="1" lang="ja-JP" altLang="en-US" sz="1600" dirty="0"/>
                    </a:p>
                  </a:txBody>
                  <a:tcPr anchor="ctr"/>
                </a:tc>
                <a:tc>
                  <a:txBody>
                    <a:bodyPr/>
                    <a:lstStyle/>
                    <a:p>
                      <a:r>
                        <a:rPr kumimoji="1" lang="en-US" altLang="ja-JP" sz="1600" dirty="0"/>
                        <a:t>Papillary</a:t>
                      </a:r>
                      <a:r>
                        <a:rPr kumimoji="1" lang="en-US" altLang="ja-JP" sz="1600" baseline="0" dirty="0"/>
                        <a:t> carcinoma</a:t>
                      </a:r>
                      <a:endParaRPr kumimoji="1" lang="ja-JP" altLang="en-US" sz="1600" dirty="0"/>
                    </a:p>
                  </a:txBody>
                  <a:tcPr anchor="ctr"/>
                </a:tc>
                <a:tc>
                  <a:txBody>
                    <a:bodyPr/>
                    <a:lstStyle/>
                    <a:p>
                      <a:r>
                        <a:rPr kumimoji="1" lang="ja-JP" altLang="en-US" sz="1600" dirty="0"/>
                        <a:t>一番多いタイプ</a:t>
                      </a:r>
                    </a:p>
                  </a:txBody>
                  <a:tcPr anchor="ctr"/>
                </a:tc>
                <a:extLst>
                  <a:ext uri="{0D108BD9-81ED-4DB2-BD59-A6C34878D82A}">
                    <a16:rowId xmlns:a16="http://schemas.microsoft.com/office/drawing/2014/main" val="10001"/>
                  </a:ext>
                </a:extLst>
              </a:tr>
              <a:tr h="303165">
                <a:tc>
                  <a:txBody>
                    <a:bodyPr/>
                    <a:lstStyle/>
                    <a:p>
                      <a:r>
                        <a:rPr kumimoji="1" lang="ja-JP" altLang="en-US" sz="1600"/>
                        <a:t>濾胞がん</a:t>
                      </a:r>
                      <a:endParaRPr kumimoji="1" lang="ja-JP" altLang="en-US" sz="1600" dirty="0"/>
                    </a:p>
                  </a:txBody>
                  <a:tcPr anchor="ctr"/>
                </a:tc>
                <a:tc>
                  <a:txBody>
                    <a:bodyPr/>
                    <a:lstStyle/>
                    <a:p>
                      <a:r>
                        <a:rPr kumimoji="1" lang="en-US" altLang="ja-JP" sz="1600" dirty="0"/>
                        <a:t>Follicular carcinoma</a:t>
                      </a:r>
                      <a:endParaRPr kumimoji="1" lang="ja-JP" altLang="en-US" sz="1600" dirty="0"/>
                    </a:p>
                  </a:txBody>
                  <a:tcPr anchor="ctr"/>
                </a:tc>
                <a:tc>
                  <a:txBody>
                    <a:bodyPr/>
                    <a:lstStyle/>
                    <a:p>
                      <a:r>
                        <a:rPr kumimoji="1" lang="ja-JP" altLang="en-US" sz="1600"/>
                        <a:t>甲状腺がんの</a:t>
                      </a:r>
                      <a:r>
                        <a:rPr kumimoji="1" lang="ja-JP" altLang="en-US" sz="1600" dirty="0"/>
                        <a:t>約</a:t>
                      </a:r>
                      <a:r>
                        <a:rPr kumimoji="1" lang="en-US" altLang="ja-JP" sz="1600" dirty="0"/>
                        <a:t>8%</a:t>
                      </a:r>
                      <a:endParaRPr kumimoji="1" lang="ja-JP" altLang="en-US" sz="1600" dirty="0"/>
                    </a:p>
                  </a:txBody>
                  <a:tcPr anchor="ctr"/>
                </a:tc>
                <a:extLst>
                  <a:ext uri="{0D108BD9-81ED-4DB2-BD59-A6C34878D82A}">
                    <a16:rowId xmlns:a16="http://schemas.microsoft.com/office/drawing/2014/main" val="10002"/>
                  </a:ext>
                </a:extLst>
              </a:tr>
              <a:tr h="473436">
                <a:tc>
                  <a:txBody>
                    <a:bodyPr/>
                    <a:lstStyle/>
                    <a:p>
                      <a:r>
                        <a:rPr kumimoji="1" lang="ja-JP" altLang="en-US" sz="1600"/>
                        <a:t>低分化がん</a:t>
                      </a:r>
                      <a:endParaRPr kumimoji="1" lang="ja-JP" altLang="en-US" sz="1600" dirty="0"/>
                    </a:p>
                  </a:txBody>
                  <a:tcPr anchor="ctr"/>
                </a:tc>
                <a:tc>
                  <a:txBody>
                    <a:bodyPr/>
                    <a:lstStyle/>
                    <a:p>
                      <a:r>
                        <a:rPr kumimoji="1" lang="en-US" altLang="ja-JP" sz="1600" dirty="0"/>
                        <a:t>Poorly differentiated</a:t>
                      </a:r>
                      <a:r>
                        <a:rPr kumimoji="1" lang="en-US" altLang="ja-JP" sz="1600" baseline="0" dirty="0"/>
                        <a:t> carcinoma</a:t>
                      </a:r>
                      <a:endParaRPr kumimoji="1" lang="ja-JP" altLang="en-US" sz="1600" dirty="0"/>
                    </a:p>
                  </a:txBody>
                  <a:tcPr anchor="ctr"/>
                </a:tc>
                <a:tc>
                  <a:txBody>
                    <a:bodyPr/>
                    <a:lstStyle/>
                    <a:p>
                      <a:r>
                        <a:rPr kumimoji="1" lang="ja-JP" altLang="en-US" sz="1600"/>
                        <a:t>乳頭がんや濾胞がんに</a:t>
                      </a:r>
                      <a:r>
                        <a:rPr kumimoji="1" lang="ja-JP" altLang="en-US" sz="1600" dirty="0"/>
                        <a:t>比べて進行がやや早い</a:t>
                      </a:r>
                    </a:p>
                  </a:txBody>
                  <a:tcPr anchor="ctr"/>
                </a:tc>
                <a:extLst>
                  <a:ext uri="{0D108BD9-81ED-4DB2-BD59-A6C34878D82A}">
                    <a16:rowId xmlns:a16="http://schemas.microsoft.com/office/drawing/2014/main" val="10003"/>
                  </a:ext>
                </a:extLst>
              </a:tr>
              <a:tr h="303165">
                <a:tc>
                  <a:txBody>
                    <a:bodyPr/>
                    <a:lstStyle/>
                    <a:p>
                      <a:r>
                        <a:rPr kumimoji="1" lang="ja-JP" altLang="en-US" sz="1600"/>
                        <a:t>髄様がん</a:t>
                      </a:r>
                      <a:endParaRPr kumimoji="1" lang="ja-JP" altLang="en-US" sz="1600" dirty="0"/>
                    </a:p>
                  </a:txBody>
                  <a:tcPr anchor="ctr"/>
                </a:tc>
                <a:tc>
                  <a:txBody>
                    <a:bodyPr/>
                    <a:lstStyle/>
                    <a:p>
                      <a:r>
                        <a:rPr kumimoji="1" lang="en-US" altLang="ja-JP" sz="1600" dirty="0"/>
                        <a:t>Medullary carcinoma</a:t>
                      </a:r>
                      <a:endParaRPr kumimoji="1" lang="ja-JP" altLang="en-US" sz="1600" dirty="0"/>
                    </a:p>
                  </a:txBody>
                  <a:tcPr anchor="ctr"/>
                </a:tc>
                <a:tc>
                  <a:txBody>
                    <a:bodyPr/>
                    <a:lstStyle/>
                    <a:p>
                      <a:r>
                        <a:rPr kumimoji="1" lang="ja-JP" altLang="en-US" sz="1600"/>
                        <a:t>甲状腺がんの</a:t>
                      </a:r>
                      <a:r>
                        <a:rPr kumimoji="1" lang="ja-JP" altLang="en-US" sz="1600" dirty="0"/>
                        <a:t>約</a:t>
                      </a:r>
                      <a:r>
                        <a:rPr kumimoji="1" lang="en-US" altLang="ja-JP" sz="1600" dirty="0"/>
                        <a:t>1.5</a:t>
                      </a:r>
                      <a:r>
                        <a:rPr kumimoji="1" lang="ja-JP" altLang="en-US" sz="1600" dirty="0"/>
                        <a:t>％</a:t>
                      </a:r>
                    </a:p>
                  </a:txBody>
                  <a:tcPr anchor="ctr"/>
                </a:tc>
                <a:extLst>
                  <a:ext uri="{0D108BD9-81ED-4DB2-BD59-A6C34878D82A}">
                    <a16:rowId xmlns:a16="http://schemas.microsoft.com/office/drawing/2014/main" val="10004"/>
                  </a:ext>
                </a:extLst>
              </a:tr>
              <a:tr h="303165">
                <a:tc>
                  <a:txBody>
                    <a:bodyPr/>
                    <a:lstStyle/>
                    <a:p>
                      <a:r>
                        <a:rPr kumimoji="1" lang="ja-JP" altLang="en-US" sz="1600"/>
                        <a:t>未分化がん</a:t>
                      </a:r>
                      <a:endParaRPr kumimoji="1" lang="ja-JP" altLang="en-US" sz="1600" dirty="0"/>
                    </a:p>
                  </a:txBody>
                  <a:tcPr anchor="ctr"/>
                </a:tc>
                <a:tc>
                  <a:txBody>
                    <a:bodyPr/>
                    <a:lstStyle/>
                    <a:p>
                      <a:r>
                        <a:rPr kumimoji="1" lang="en-US" altLang="ja-JP" sz="1600" dirty="0"/>
                        <a:t>Undifferentiated carcinoma</a:t>
                      </a:r>
                      <a:endParaRPr kumimoji="1" lang="ja-JP" altLang="en-US" sz="1600" dirty="0"/>
                    </a:p>
                  </a:txBody>
                  <a:tcPr anchor="ctr"/>
                </a:tc>
                <a:tc>
                  <a:txBody>
                    <a:bodyPr/>
                    <a:lstStyle/>
                    <a:p>
                      <a:r>
                        <a:rPr kumimoji="1" lang="ja-JP" altLang="en-US" sz="1600"/>
                        <a:t>甲状腺がんの</a:t>
                      </a:r>
                      <a:r>
                        <a:rPr kumimoji="1" lang="ja-JP" altLang="en-US" sz="1600" dirty="0"/>
                        <a:t>約</a:t>
                      </a:r>
                      <a:r>
                        <a:rPr kumimoji="1" lang="en-US" altLang="ja-JP" sz="1600" dirty="0"/>
                        <a:t>1%</a:t>
                      </a:r>
                      <a:endParaRPr kumimoji="1" lang="ja-JP" altLang="en-US" sz="1600" dirty="0"/>
                    </a:p>
                  </a:txBody>
                  <a:tcPr anchor="ctr"/>
                </a:tc>
                <a:extLst>
                  <a:ext uri="{0D108BD9-81ED-4DB2-BD59-A6C34878D82A}">
                    <a16:rowId xmlns:a16="http://schemas.microsoft.com/office/drawing/2014/main" val="10005"/>
                  </a:ext>
                </a:extLst>
              </a:tr>
              <a:tr h="303165">
                <a:tc>
                  <a:txBody>
                    <a:bodyPr/>
                    <a:lstStyle/>
                    <a:p>
                      <a:r>
                        <a:rPr kumimoji="1" lang="ja-JP" altLang="en-US" sz="1600" dirty="0"/>
                        <a:t>悪性リンパ腫</a:t>
                      </a:r>
                    </a:p>
                  </a:txBody>
                  <a:tcPr anchor="ctr"/>
                </a:tc>
                <a:tc>
                  <a:txBody>
                    <a:bodyPr/>
                    <a:lstStyle/>
                    <a:p>
                      <a:r>
                        <a:rPr kumimoji="1" lang="en-US" altLang="ja-JP" sz="1600" dirty="0"/>
                        <a:t>Malignant lymphoma</a:t>
                      </a:r>
                      <a:endParaRPr kumimoji="1" lang="ja-JP" altLang="en-US" sz="1600" dirty="0"/>
                    </a:p>
                  </a:txBody>
                  <a:tcPr anchor="ctr"/>
                </a:tc>
                <a:tc>
                  <a:txBody>
                    <a:bodyPr/>
                    <a:lstStyle/>
                    <a:p>
                      <a:r>
                        <a:rPr kumimoji="1" lang="ja-JP" altLang="en-US" sz="1600"/>
                        <a:t>甲状腺がんの</a:t>
                      </a:r>
                      <a:r>
                        <a:rPr kumimoji="1" lang="ja-JP" altLang="en-US" sz="1600" dirty="0"/>
                        <a:t>約</a:t>
                      </a:r>
                      <a:r>
                        <a:rPr kumimoji="1" lang="en-US" altLang="ja-JP" sz="1600" dirty="0"/>
                        <a:t>2.5%</a:t>
                      </a:r>
                      <a:endParaRPr kumimoji="1" lang="ja-JP" altLang="en-US" sz="1600" dirty="0"/>
                    </a:p>
                  </a:txBody>
                  <a:tcPr anchor="ctr"/>
                </a:tc>
                <a:extLst>
                  <a:ext uri="{0D108BD9-81ED-4DB2-BD59-A6C34878D82A}">
                    <a16:rowId xmlns:a16="http://schemas.microsoft.com/office/drawing/2014/main" val="10006"/>
                  </a:ext>
                </a:extLst>
              </a:tr>
            </a:tbl>
          </a:graphicData>
        </a:graphic>
      </p:graphicFrame>
      <p:sp>
        <p:nvSpPr>
          <p:cNvPr id="5" name="テキスト ボックス 4">
            <a:extLst>
              <a:ext uri="{FF2B5EF4-FFF2-40B4-BE49-F238E27FC236}">
                <a16:creationId xmlns:a16="http://schemas.microsoft.com/office/drawing/2014/main" id="{AFB82A3B-F5AF-0A48-87F5-929054507DC9}"/>
              </a:ext>
            </a:extLst>
          </p:cNvPr>
          <p:cNvSpPr txBox="1"/>
          <p:nvPr/>
        </p:nvSpPr>
        <p:spPr>
          <a:xfrm>
            <a:off x="2442551" y="6035831"/>
            <a:ext cx="6333347" cy="307777"/>
          </a:xfrm>
          <a:prstGeom prst="rect">
            <a:avLst/>
          </a:prstGeom>
          <a:solidFill>
            <a:schemeClr val="bg1"/>
          </a:solidFill>
        </p:spPr>
        <p:txBody>
          <a:bodyPr wrap="none" rtlCol="0">
            <a:spAutoFit/>
          </a:bodyPr>
          <a:lstStyle/>
          <a:p>
            <a:r>
              <a:rPr kumimoji="1" lang="en-US" altLang="ja-JP" sz="1400" dirty="0">
                <a:solidFill>
                  <a:srgbClr val="000000"/>
                </a:solidFill>
              </a:rPr>
              <a:t>Brenner et al., Environmental Health Perspectives 119(7):933 – 939, 2011</a:t>
            </a:r>
            <a:endParaRPr kumimoji="1" lang="ja-JP" altLang="en-US" sz="1400" dirty="0">
              <a:solidFill>
                <a:srgbClr val="000000"/>
              </a:solidFill>
            </a:endParaRPr>
          </a:p>
        </p:txBody>
      </p:sp>
      <p:sp>
        <p:nvSpPr>
          <p:cNvPr id="6" name="正方形/長方形 5">
            <a:extLst>
              <a:ext uri="{FF2B5EF4-FFF2-40B4-BE49-F238E27FC236}">
                <a16:creationId xmlns:a16="http://schemas.microsoft.com/office/drawing/2014/main" id="{C4E10585-4C3E-AD43-AC89-BD0021C6C5D9}"/>
              </a:ext>
            </a:extLst>
          </p:cNvPr>
          <p:cNvSpPr/>
          <p:nvPr/>
        </p:nvSpPr>
        <p:spPr>
          <a:xfrm>
            <a:off x="628650" y="4112108"/>
            <a:ext cx="8147248" cy="1754326"/>
          </a:xfrm>
          <a:prstGeom prst="rect">
            <a:avLst/>
          </a:prstGeom>
        </p:spPr>
        <p:txBody>
          <a:bodyPr wrap="square">
            <a:spAutoFit/>
          </a:bodyPr>
          <a:lstStyle/>
          <a:p>
            <a:pPr marL="285750" indent="-285750">
              <a:buFont typeface="Arial" panose="020B0604020202020204" pitchFamily="34" charset="0"/>
              <a:buChar char="•"/>
            </a:pPr>
            <a:r>
              <a:rPr lang="ja-JP" altLang="en-US" dirty="0"/>
              <a:t>チョルノービリ原発事故時</a:t>
            </a:r>
            <a:r>
              <a:rPr lang="en-US" altLang="ja-JP" dirty="0"/>
              <a:t>(1986</a:t>
            </a:r>
            <a:r>
              <a:rPr lang="ja-JP" altLang="en-US" dirty="0"/>
              <a:t>年</a:t>
            </a:r>
            <a:r>
              <a:rPr lang="en-US" altLang="ja-JP" dirty="0"/>
              <a:t>4</a:t>
            </a:r>
            <a:r>
              <a:rPr lang="ja-JP" altLang="en-US" dirty="0"/>
              <a:t>月</a:t>
            </a:r>
            <a:r>
              <a:rPr lang="en-US" altLang="ja-JP" dirty="0"/>
              <a:t>26</a:t>
            </a:r>
            <a:r>
              <a:rPr lang="ja-JP" altLang="en-US" dirty="0"/>
              <a:t>日</a:t>
            </a:r>
            <a:r>
              <a:rPr lang="en-US" altLang="ja-JP" dirty="0"/>
              <a:t>)</a:t>
            </a:r>
            <a:r>
              <a:rPr lang="ja-JP" altLang="en-US" dirty="0"/>
              <a:t>に</a:t>
            </a:r>
            <a:r>
              <a:rPr lang="en-US" altLang="ja-JP" dirty="0"/>
              <a:t>18</a:t>
            </a:r>
            <a:r>
              <a:rPr lang="ja-JP" altLang="en-US" dirty="0"/>
              <a:t>歳以下だった</a:t>
            </a:r>
            <a:r>
              <a:rPr lang="en-US" altLang="ja-JP" dirty="0"/>
              <a:t>12,514</a:t>
            </a:r>
            <a:r>
              <a:rPr lang="ja-JP" altLang="en-US" dirty="0"/>
              <a:t>人が対象</a:t>
            </a:r>
          </a:p>
          <a:p>
            <a:pPr marL="742950" lvl="1" indent="-285750">
              <a:buFont typeface="Arial" panose="020B0604020202020204" pitchFamily="34" charset="0"/>
              <a:buChar char="•"/>
            </a:pPr>
            <a:r>
              <a:rPr lang="en-US" altLang="ja-JP" dirty="0"/>
              <a:t>2001</a:t>
            </a:r>
            <a:r>
              <a:rPr lang="ja-JP" altLang="en-US" dirty="0"/>
              <a:t>年</a:t>
            </a:r>
            <a:r>
              <a:rPr lang="en-US" altLang="ja-JP" dirty="0"/>
              <a:t>〜2007</a:t>
            </a:r>
            <a:r>
              <a:rPr lang="ja-JP" altLang="en-US" dirty="0"/>
              <a:t>年の２</a:t>
            </a:r>
            <a:r>
              <a:rPr lang="en-US" altLang="ja-JP" dirty="0"/>
              <a:t>〜</a:t>
            </a:r>
            <a:r>
              <a:rPr lang="ja-JP" altLang="en-US" dirty="0"/>
              <a:t>４回目の検査で</a:t>
            </a:r>
            <a:r>
              <a:rPr lang="en-US" altLang="ja-JP" dirty="0"/>
              <a:t>65</a:t>
            </a:r>
            <a:r>
              <a:rPr lang="ja-JP" altLang="en-US" dirty="0"/>
              <a:t>人の甲状腺がんが診断された</a:t>
            </a:r>
          </a:p>
          <a:p>
            <a:pPr marL="1200150" lvl="2" indent="-285750">
              <a:buFont typeface="Arial" panose="020B0604020202020204" pitchFamily="34" charset="0"/>
              <a:buChar char="•"/>
            </a:pPr>
            <a:r>
              <a:rPr lang="en-US" altLang="ja-JP" dirty="0"/>
              <a:t>Papillary : 61</a:t>
            </a:r>
            <a:r>
              <a:rPr lang="ja-JP" altLang="en-US" dirty="0"/>
              <a:t>名</a:t>
            </a:r>
          </a:p>
          <a:p>
            <a:pPr marL="1200150" lvl="2" indent="-285750">
              <a:buFont typeface="Arial" panose="020B0604020202020204" pitchFamily="34" charset="0"/>
              <a:buChar char="•"/>
            </a:pPr>
            <a:r>
              <a:rPr lang="en-US" altLang="ja-JP" dirty="0"/>
              <a:t>Follicular : 1</a:t>
            </a:r>
            <a:r>
              <a:rPr lang="ja-JP" altLang="en-US" dirty="0"/>
              <a:t>名</a:t>
            </a:r>
          </a:p>
          <a:p>
            <a:pPr marL="1200150" lvl="2" indent="-285750">
              <a:buFont typeface="Arial" panose="020B0604020202020204" pitchFamily="34" charset="0"/>
              <a:buChar char="•"/>
            </a:pPr>
            <a:r>
              <a:rPr lang="en-US" altLang="ja-JP" dirty="0"/>
              <a:t>Medullary thyroid cancer : 3</a:t>
            </a:r>
            <a:r>
              <a:rPr lang="ja-JP" altLang="en-US" dirty="0"/>
              <a:t>名</a:t>
            </a:r>
          </a:p>
        </p:txBody>
      </p:sp>
      <p:sp>
        <p:nvSpPr>
          <p:cNvPr id="3" name="スライド番号プレースホルダー 2">
            <a:extLst>
              <a:ext uri="{FF2B5EF4-FFF2-40B4-BE49-F238E27FC236}">
                <a16:creationId xmlns:a16="http://schemas.microsoft.com/office/drawing/2014/main" id="{4F1DD90B-175A-1B46-B9D8-C9F9B259902B}"/>
              </a:ext>
            </a:extLst>
          </p:cNvPr>
          <p:cNvSpPr>
            <a:spLocks noGrp="1"/>
          </p:cNvSpPr>
          <p:nvPr>
            <p:ph type="sldNum" sz="quarter" idx="12"/>
          </p:nvPr>
        </p:nvSpPr>
        <p:spPr/>
        <p:txBody>
          <a:bodyPr/>
          <a:lstStyle/>
          <a:p>
            <a:fld id="{58DD1769-DAE9-6C4E-82F4-B62273FFA290}" type="slidenum">
              <a:rPr kumimoji="1" lang="ja-JP" altLang="en-US" smtClean="0"/>
              <a:t>8</a:t>
            </a:fld>
            <a:endParaRPr kumimoji="1" lang="ja-JP" altLang="en-US"/>
          </a:p>
        </p:txBody>
      </p:sp>
    </p:spTree>
    <p:extLst>
      <p:ext uri="{BB962C8B-B14F-4D97-AF65-F5344CB8AC3E}">
        <p14:creationId xmlns:p14="http://schemas.microsoft.com/office/powerpoint/2010/main" val="3693446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67A0E1-0BA9-5649-9026-6A2916703435}"/>
              </a:ext>
            </a:extLst>
          </p:cNvPr>
          <p:cNvSpPr>
            <a:spLocks noGrp="1"/>
          </p:cNvSpPr>
          <p:nvPr>
            <p:ph type="title"/>
          </p:nvPr>
        </p:nvSpPr>
        <p:spPr/>
        <p:txBody>
          <a:bodyPr>
            <a:normAutofit/>
          </a:bodyPr>
          <a:lstStyle/>
          <a:p>
            <a:r>
              <a:rPr lang="ja-JP" altLang="en-US" dirty="0"/>
              <a:t>チョルノービリ原発事故での甲状腺がん</a:t>
            </a:r>
            <a:endParaRPr kumimoji="1" lang="ja-JP" altLang="en-US" dirty="0"/>
          </a:p>
        </p:txBody>
      </p:sp>
      <p:graphicFrame>
        <p:nvGraphicFramePr>
          <p:cNvPr id="3" name="コンテンツ プレースホルダ 3">
            <a:extLst>
              <a:ext uri="{FF2B5EF4-FFF2-40B4-BE49-F238E27FC236}">
                <a16:creationId xmlns:a16="http://schemas.microsoft.com/office/drawing/2014/main" id="{73F3D52C-5115-8945-9356-38DE72F6836A}"/>
              </a:ext>
            </a:extLst>
          </p:cNvPr>
          <p:cNvGraphicFramePr>
            <a:graphicFrameLocks/>
          </p:cNvGraphicFramePr>
          <p:nvPr>
            <p:extLst>
              <p:ext uri="{D42A27DB-BD31-4B8C-83A1-F6EECF244321}">
                <p14:modId xmlns:p14="http://schemas.microsoft.com/office/powerpoint/2010/main" val="2411527600"/>
              </p:ext>
            </p:extLst>
          </p:nvPr>
        </p:nvGraphicFramePr>
        <p:xfrm>
          <a:off x="640566" y="1660915"/>
          <a:ext cx="7848600" cy="1112520"/>
        </p:xfrm>
        <a:graphic>
          <a:graphicData uri="http://schemas.openxmlformats.org/drawingml/2006/table">
            <a:tbl>
              <a:tblPr firstRow="1" bandRow="1">
                <a:tableStyleId>{5C22544A-7EE6-4342-B048-85BDC9FD1C3A}</a:tableStyleId>
              </a:tblPr>
              <a:tblGrid>
                <a:gridCol w="1308100">
                  <a:extLst>
                    <a:ext uri="{9D8B030D-6E8A-4147-A177-3AD203B41FA5}">
                      <a16:colId xmlns:a16="http://schemas.microsoft.com/office/drawing/2014/main" val="20000"/>
                    </a:ext>
                  </a:extLst>
                </a:gridCol>
                <a:gridCol w="1308100">
                  <a:extLst>
                    <a:ext uri="{9D8B030D-6E8A-4147-A177-3AD203B41FA5}">
                      <a16:colId xmlns:a16="http://schemas.microsoft.com/office/drawing/2014/main" val="20001"/>
                    </a:ext>
                  </a:extLst>
                </a:gridCol>
                <a:gridCol w="1308100">
                  <a:extLst>
                    <a:ext uri="{9D8B030D-6E8A-4147-A177-3AD203B41FA5}">
                      <a16:colId xmlns:a16="http://schemas.microsoft.com/office/drawing/2014/main" val="20002"/>
                    </a:ext>
                  </a:extLst>
                </a:gridCol>
                <a:gridCol w="1308100">
                  <a:extLst>
                    <a:ext uri="{9D8B030D-6E8A-4147-A177-3AD203B41FA5}">
                      <a16:colId xmlns:a16="http://schemas.microsoft.com/office/drawing/2014/main" val="20003"/>
                    </a:ext>
                  </a:extLst>
                </a:gridCol>
                <a:gridCol w="1308100">
                  <a:extLst>
                    <a:ext uri="{9D8B030D-6E8A-4147-A177-3AD203B41FA5}">
                      <a16:colId xmlns:a16="http://schemas.microsoft.com/office/drawing/2014/main" val="20004"/>
                    </a:ext>
                  </a:extLst>
                </a:gridCol>
                <a:gridCol w="1308100">
                  <a:extLst>
                    <a:ext uri="{9D8B030D-6E8A-4147-A177-3AD203B41FA5}">
                      <a16:colId xmlns:a16="http://schemas.microsoft.com/office/drawing/2014/main" val="20005"/>
                    </a:ext>
                  </a:extLst>
                </a:gridCol>
              </a:tblGrid>
              <a:tr h="370840">
                <a:tc>
                  <a:txBody>
                    <a:bodyPr/>
                    <a:lstStyle/>
                    <a:p>
                      <a:endParaRPr kumimoji="1" lang="ja-JP" altLang="en-US" dirty="0"/>
                    </a:p>
                  </a:txBody>
                  <a:tcPr/>
                </a:tc>
                <a:tc>
                  <a:txBody>
                    <a:bodyPr/>
                    <a:lstStyle/>
                    <a:p>
                      <a:pPr algn="ctr"/>
                      <a:r>
                        <a:rPr kumimoji="1" lang="ja-JP" altLang="en-US" dirty="0">
                          <a:solidFill>
                            <a:schemeClr val="bg1"/>
                          </a:solidFill>
                        </a:rPr>
                        <a:t>未就学児</a:t>
                      </a:r>
                    </a:p>
                  </a:txBody>
                  <a:tcPr/>
                </a:tc>
                <a:tc>
                  <a:txBody>
                    <a:bodyPr/>
                    <a:lstStyle/>
                    <a:p>
                      <a:pPr algn="ctr"/>
                      <a:r>
                        <a:rPr kumimoji="1" lang="ja-JP" altLang="en-US" dirty="0">
                          <a:solidFill>
                            <a:schemeClr val="bg1"/>
                          </a:solidFill>
                        </a:rPr>
                        <a:t>就学児童</a:t>
                      </a:r>
                    </a:p>
                  </a:txBody>
                  <a:tcPr/>
                </a:tc>
                <a:tc>
                  <a:txBody>
                    <a:bodyPr/>
                    <a:lstStyle/>
                    <a:p>
                      <a:pPr algn="ctr"/>
                      <a:r>
                        <a:rPr kumimoji="1" lang="ja-JP" altLang="en-US" dirty="0">
                          <a:solidFill>
                            <a:schemeClr val="bg1"/>
                          </a:solidFill>
                        </a:rPr>
                        <a:t>青年</a:t>
                      </a:r>
                    </a:p>
                  </a:txBody>
                  <a:tcPr/>
                </a:tc>
                <a:tc>
                  <a:txBody>
                    <a:bodyPr/>
                    <a:lstStyle/>
                    <a:p>
                      <a:pPr algn="ctr"/>
                      <a:r>
                        <a:rPr kumimoji="1" lang="ja-JP" altLang="en-US" dirty="0">
                          <a:solidFill>
                            <a:schemeClr val="bg1"/>
                          </a:solidFill>
                        </a:rPr>
                        <a:t>成人</a:t>
                      </a:r>
                    </a:p>
                  </a:txBody>
                  <a:tcPr/>
                </a:tc>
                <a:tc>
                  <a:txBody>
                    <a:bodyPr/>
                    <a:lstStyle/>
                    <a:p>
                      <a:pPr algn="ctr"/>
                      <a:r>
                        <a:rPr kumimoji="1" lang="ja-JP" altLang="en-US" dirty="0">
                          <a:solidFill>
                            <a:schemeClr val="bg1"/>
                          </a:solidFill>
                        </a:rPr>
                        <a:t>全人口</a:t>
                      </a:r>
                    </a:p>
                  </a:txBody>
                  <a:tcPr/>
                </a:tc>
                <a:extLst>
                  <a:ext uri="{0D108BD9-81ED-4DB2-BD59-A6C34878D82A}">
                    <a16:rowId xmlns:a16="http://schemas.microsoft.com/office/drawing/2014/main" val="10000"/>
                  </a:ext>
                </a:extLst>
              </a:tr>
              <a:tr h="370840">
                <a:tc>
                  <a:txBody>
                    <a:bodyPr/>
                    <a:lstStyle/>
                    <a:p>
                      <a:r>
                        <a:rPr kumimoji="1" lang="en-US" altLang="ja-JP" dirty="0"/>
                        <a:t>3</a:t>
                      </a:r>
                      <a:r>
                        <a:rPr kumimoji="1" lang="ja-JP" altLang="en-US" dirty="0"/>
                        <a:t>カ国合計</a:t>
                      </a:r>
                    </a:p>
                  </a:txBody>
                  <a:tcPr/>
                </a:tc>
                <a:tc>
                  <a:txBody>
                    <a:bodyPr/>
                    <a:lstStyle/>
                    <a:p>
                      <a:pPr algn="ctr"/>
                      <a:r>
                        <a:rPr kumimoji="1" lang="en-US" altLang="ja-JP" dirty="0"/>
                        <a:t>48</a:t>
                      </a:r>
                      <a:endParaRPr kumimoji="1" lang="ja-JP" altLang="en-US" dirty="0"/>
                    </a:p>
                  </a:txBody>
                  <a:tcPr/>
                </a:tc>
                <a:tc>
                  <a:txBody>
                    <a:bodyPr/>
                    <a:lstStyle/>
                    <a:p>
                      <a:pPr algn="ctr"/>
                      <a:r>
                        <a:rPr kumimoji="1" lang="en-US" altLang="ja-JP"/>
                        <a:t>19</a:t>
                      </a:r>
                      <a:endParaRPr kumimoji="1" lang="ja-JP" altLang="en-US" dirty="0"/>
                    </a:p>
                  </a:txBody>
                  <a:tcPr/>
                </a:tc>
                <a:tc>
                  <a:txBody>
                    <a:bodyPr/>
                    <a:lstStyle/>
                    <a:p>
                      <a:pPr algn="ctr"/>
                      <a:r>
                        <a:rPr kumimoji="1" lang="en-US" altLang="ja-JP" dirty="0"/>
                        <a:t>13</a:t>
                      </a:r>
                      <a:endParaRPr kumimoji="1" lang="ja-JP" altLang="en-US" dirty="0"/>
                    </a:p>
                  </a:txBody>
                  <a:tcPr/>
                </a:tc>
                <a:tc>
                  <a:txBody>
                    <a:bodyPr/>
                    <a:lstStyle/>
                    <a:p>
                      <a:pPr algn="ctr"/>
                      <a:r>
                        <a:rPr kumimoji="1" lang="en-US" altLang="ja-JP" dirty="0"/>
                        <a:t>12</a:t>
                      </a:r>
                      <a:endParaRPr kumimoji="1" lang="ja-JP" altLang="en-US" dirty="0"/>
                    </a:p>
                  </a:txBody>
                  <a:tcPr/>
                </a:tc>
                <a:tc>
                  <a:txBody>
                    <a:bodyPr/>
                    <a:lstStyle/>
                    <a:p>
                      <a:pPr algn="ctr"/>
                      <a:r>
                        <a:rPr kumimoji="1" lang="en-US" altLang="ja-JP" dirty="0"/>
                        <a:t>16</a:t>
                      </a:r>
                      <a:endParaRPr kumimoji="1" lang="ja-JP" altLang="en-US" dirty="0"/>
                    </a:p>
                  </a:txBody>
                  <a:tcPr/>
                </a:tc>
                <a:extLst>
                  <a:ext uri="{0D108BD9-81ED-4DB2-BD59-A6C34878D82A}">
                    <a16:rowId xmlns:a16="http://schemas.microsoft.com/office/drawing/2014/main" val="10001"/>
                  </a:ext>
                </a:extLst>
              </a:tr>
              <a:tr h="370840">
                <a:tc>
                  <a:txBody>
                    <a:bodyPr/>
                    <a:lstStyle/>
                    <a:p>
                      <a:r>
                        <a:rPr kumimoji="1" lang="ja-JP" altLang="en-US" dirty="0"/>
                        <a:t>汚染地域</a:t>
                      </a:r>
                      <a:r>
                        <a:rPr kumimoji="1" lang="en-US" altLang="ja-JP" dirty="0"/>
                        <a:t>*</a:t>
                      </a:r>
                      <a:endParaRPr kumimoji="1" lang="ja-JP" altLang="en-US" dirty="0"/>
                    </a:p>
                  </a:txBody>
                  <a:tcPr/>
                </a:tc>
                <a:tc>
                  <a:txBody>
                    <a:bodyPr/>
                    <a:lstStyle/>
                    <a:p>
                      <a:pPr algn="ctr"/>
                      <a:r>
                        <a:rPr kumimoji="1" lang="en-US" altLang="ja-JP" dirty="0"/>
                        <a:t>289</a:t>
                      </a:r>
                      <a:endParaRPr kumimoji="1" lang="ja-JP" altLang="en-US" dirty="0"/>
                    </a:p>
                  </a:txBody>
                  <a:tcPr/>
                </a:tc>
                <a:tc>
                  <a:txBody>
                    <a:bodyPr/>
                    <a:lstStyle/>
                    <a:p>
                      <a:pPr algn="ctr"/>
                      <a:r>
                        <a:rPr kumimoji="1" lang="en-US" altLang="ja-JP" dirty="0"/>
                        <a:t>110</a:t>
                      </a:r>
                      <a:endParaRPr kumimoji="1" lang="ja-JP" altLang="en-US" dirty="0"/>
                    </a:p>
                  </a:txBody>
                  <a:tcPr/>
                </a:tc>
                <a:tc>
                  <a:txBody>
                    <a:bodyPr/>
                    <a:lstStyle/>
                    <a:p>
                      <a:pPr algn="ctr"/>
                      <a:r>
                        <a:rPr kumimoji="1" lang="en-US" altLang="ja-JP" dirty="0"/>
                        <a:t>84</a:t>
                      </a:r>
                      <a:endParaRPr kumimoji="1" lang="ja-JP" altLang="en-US" dirty="0"/>
                    </a:p>
                  </a:txBody>
                  <a:tcPr/>
                </a:tc>
                <a:tc>
                  <a:txBody>
                    <a:bodyPr/>
                    <a:lstStyle/>
                    <a:p>
                      <a:pPr algn="ctr"/>
                      <a:r>
                        <a:rPr kumimoji="1" lang="en-US" altLang="ja-JP" dirty="0"/>
                        <a:t>75</a:t>
                      </a:r>
                      <a:endParaRPr kumimoji="1" lang="ja-JP" altLang="en-US" dirty="0"/>
                    </a:p>
                  </a:txBody>
                  <a:tcPr/>
                </a:tc>
                <a:tc>
                  <a:txBody>
                    <a:bodyPr/>
                    <a:lstStyle/>
                    <a:p>
                      <a:pPr algn="ctr"/>
                      <a:r>
                        <a:rPr kumimoji="1" lang="en-US" altLang="ja-JP" dirty="0"/>
                        <a:t>102</a:t>
                      </a:r>
                      <a:endParaRPr kumimoji="1" lang="ja-JP" altLang="en-US" dirty="0"/>
                    </a:p>
                  </a:txBody>
                  <a:tcPr/>
                </a:tc>
                <a:extLst>
                  <a:ext uri="{0D108BD9-81ED-4DB2-BD59-A6C34878D82A}">
                    <a16:rowId xmlns:a16="http://schemas.microsoft.com/office/drawing/2014/main" val="10002"/>
                  </a:ext>
                </a:extLst>
              </a:tr>
            </a:tbl>
          </a:graphicData>
        </a:graphic>
      </p:graphicFrame>
      <p:sp>
        <p:nvSpPr>
          <p:cNvPr id="4" name="テキスト ボックス 3">
            <a:extLst>
              <a:ext uri="{FF2B5EF4-FFF2-40B4-BE49-F238E27FC236}">
                <a16:creationId xmlns:a16="http://schemas.microsoft.com/office/drawing/2014/main" id="{62C8697F-E17D-6A44-AC20-E87CCB51488B}"/>
              </a:ext>
            </a:extLst>
          </p:cNvPr>
          <p:cNvSpPr txBox="1"/>
          <p:nvPr/>
        </p:nvSpPr>
        <p:spPr>
          <a:xfrm>
            <a:off x="949793" y="1265459"/>
            <a:ext cx="7128875" cy="369332"/>
          </a:xfrm>
          <a:prstGeom prst="rect">
            <a:avLst/>
          </a:prstGeom>
          <a:noFill/>
        </p:spPr>
        <p:txBody>
          <a:bodyPr wrap="none" rtlCol="0">
            <a:spAutoFit/>
          </a:bodyPr>
          <a:lstStyle/>
          <a:p>
            <a:r>
              <a:rPr kumimoji="1" lang="ja-JP" altLang="en-US" dirty="0">
                <a:solidFill>
                  <a:srgbClr val="000000"/>
                </a:solidFill>
              </a:rPr>
              <a:t>ロシア、ベラルーシ、ウクライナにおける</a:t>
            </a:r>
            <a:r>
              <a:rPr kumimoji="1" lang="ja-JP" altLang="en-US">
                <a:solidFill>
                  <a:srgbClr val="000000"/>
                </a:solidFill>
              </a:rPr>
              <a:t>甲状腺</a:t>
            </a:r>
            <a:r>
              <a:rPr lang="ja-JP" altLang="en-US">
                <a:solidFill>
                  <a:srgbClr val="000000"/>
                </a:solidFill>
              </a:rPr>
              <a:t>吸収</a:t>
            </a:r>
            <a:r>
              <a:rPr kumimoji="1" lang="ja-JP" altLang="en-US">
                <a:solidFill>
                  <a:srgbClr val="000000"/>
                </a:solidFill>
              </a:rPr>
              <a:t>線量</a:t>
            </a:r>
            <a:r>
              <a:rPr kumimoji="1" lang="ja-JP" altLang="en-US" dirty="0">
                <a:solidFill>
                  <a:srgbClr val="000000"/>
                </a:solidFill>
              </a:rPr>
              <a:t>（</a:t>
            </a:r>
            <a:r>
              <a:rPr kumimoji="1" lang="en-US" altLang="ja-JP" dirty="0" err="1">
                <a:solidFill>
                  <a:srgbClr val="000000"/>
                </a:solidFill>
              </a:rPr>
              <a:t>mGy</a:t>
            </a:r>
            <a:r>
              <a:rPr kumimoji="1" lang="ja-JP" altLang="en-US" dirty="0">
                <a:solidFill>
                  <a:srgbClr val="000000"/>
                </a:solidFill>
              </a:rPr>
              <a:t>）</a:t>
            </a:r>
          </a:p>
        </p:txBody>
      </p:sp>
      <p:sp>
        <p:nvSpPr>
          <p:cNvPr id="5" name="テキスト ボックス 4">
            <a:extLst>
              <a:ext uri="{FF2B5EF4-FFF2-40B4-BE49-F238E27FC236}">
                <a16:creationId xmlns:a16="http://schemas.microsoft.com/office/drawing/2014/main" id="{3F1D7FFE-8D72-8E43-8296-9688626FAE8B}"/>
              </a:ext>
            </a:extLst>
          </p:cNvPr>
          <p:cNvSpPr txBox="1"/>
          <p:nvPr/>
        </p:nvSpPr>
        <p:spPr>
          <a:xfrm>
            <a:off x="6494409" y="2773435"/>
            <a:ext cx="1994757" cy="307777"/>
          </a:xfrm>
          <a:prstGeom prst="rect">
            <a:avLst/>
          </a:prstGeom>
          <a:noFill/>
        </p:spPr>
        <p:txBody>
          <a:bodyPr wrap="none" rtlCol="0">
            <a:spAutoFit/>
          </a:bodyPr>
          <a:lstStyle/>
          <a:p>
            <a:r>
              <a:rPr kumimoji="1" lang="en-US" altLang="ja-JP" sz="1400" dirty="0">
                <a:solidFill>
                  <a:srgbClr val="000000"/>
                </a:solidFill>
              </a:rPr>
              <a:t>UNSCEAR 2008</a:t>
            </a:r>
            <a:r>
              <a:rPr kumimoji="1" lang="ja-JP" altLang="en-US" sz="1400" dirty="0">
                <a:solidFill>
                  <a:srgbClr val="000000"/>
                </a:solidFill>
              </a:rPr>
              <a:t>年報告</a:t>
            </a:r>
          </a:p>
        </p:txBody>
      </p:sp>
      <p:pic>
        <p:nvPicPr>
          <p:cNvPr id="6" name="Picture 2" descr="http://ehp03.niehs.nih.gov/article/fetchObject.action?uri=info%3Adoi%2F10.1289%2Fehp.1002674.g001&amp;representation=PNG_M">
            <a:extLst>
              <a:ext uri="{FF2B5EF4-FFF2-40B4-BE49-F238E27FC236}">
                <a16:creationId xmlns:a16="http://schemas.microsoft.com/office/drawing/2014/main" id="{251FF808-672B-C440-A077-8939E86AB27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0566" y="3595259"/>
            <a:ext cx="2592288" cy="2160240"/>
          </a:xfrm>
          <a:prstGeom prst="rect">
            <a:avLst/>
          </a:prstGeom>
          <a:noFill/>
        </p:spPr>
      </p:pic>
      <p:sp>
        <p:nvSpPr>
          <p:cNvPr id="7" name="テキスト ボックス 6">
            <a:extLst>
              <a:ext uri="{FF2B5EF4-FFF2-40B4-BE49-F238E27FC236}">
                <a16:creationId xmlns:a16="http://schemas.microsoft.com/office/drawing/2014/main" id="{D5CD4BC7-3BA1-5740-A808-FE2266F0A462}"/>
              </a:ext>
            </a:extLst>
          </p:cNvPr>
          <p:cNvSpPr txBox="1"/>
          <p:nvPr/>
        </p:nvSpPr>
        <p:spPr>
          <a:xfrm>
            <a:off x="445736" y="2773435"/>
            <a:ext cx="5796037" cy="646331"/>
          </a:xfrm>
          <a:prstGeom prst="rect">
            <a:avLst/>
          </a:prstGeom>
          <a:noFill/>
        </p:spPr>
        <p:txBody>
          <a:bodyPr wrap="square" rtlCol="0">
            <a:spAutoFit/>
          </a:bodyPr>
          <a:lstStyle/>
          <a:p>
            <a:r>
              <a:rPr kumimoji="1" lang="en-US" altLang="ja-JP" dirty="0">
                <a:solidFill>
                  <a:srgbClr val="000000"/>
                </a:solidFill>
              </a:rPr>
              <a:t>*</a:t>
            </a:r>
            <a:r>
              <a:rPr kumimoji="1" lang="ja-JP" altLang="en-US" dirty="0">
                <a:solidFill>
                  <a:srgbClr val="000000"/>
                </a:solidFill>
              </a:rPr>
              <a:t>汚染地域と</a:t>
            </a:r>
            <a:r>
              <a:rPr lang="ja-JP" altLang="en-US" dirty="0">
                <a:solidFill>
                  <a:srgbClr val="000000"/>
                </a:solidFill>
              </a:rPr>
              <a:t>は、土壌表面のセシウム</a:t>
            </a:r>
            <a:r>
              <a:rPr lang="en-US" altLang="ja-JP" dirty="0">
                <a:solidFill>
                  <a:srgbClr val="000000"/>
                </a:solidFill>
              </a:rPr>
              <a:t>-137</a:t>
            </a:r>
            <a:r>
              <a:rPr lang="ja-JP" altLang="en-US" dirty="0">
                <a:solidFill>
                  <a:srgbClr val="000000"/>
                </a:solidFill>
              </a:rPr>
              <a:t>の量が</a:t>
            </a:r>
            <a:r>
              <a:rPr lang="en-US" altLang="ja-JP" dirty="0">
                <a:solidFill>
                  <a:srgbClr val="000000"/>
                </a:solidFill>
              </a:rPr>
              <a:t>1</a:t>
            </a:r>
            <a:r>
              <a:rPr lang="ja-JP" altLang="en-US">
                <a:solidFill>
                  <a:srgbClr val="000000"/>
                </a:solidFill>
              </a:rPr>
              <a:t>平方メートル</a:t>
            </a:r>
            <a:r>
              <a:rPr lang="ja-JP" altLang="en-US" dirty="0">
                <a:solidFill>
                  <a:srgbClr val="000000"/>
                </a:solidFill>
              </a:rPr>
              <a:t>あたり</a:t>
            </a:r>
            <a:r>
              <a:rPr lang="en-US" altLang="ja-JP" dirty="0">
                <a:solidFill>
                  <a:srgbClr val="000000"/>
                </a:solidFill>
              </a:rPr>
              <a:t>37</a:t>
            </a:r>
            <a:r>
              <a:rPr lang="ja-JP" altLang="en-US" dirty="0">
                <a:solidFill>
                  <a:srgbClr val="000000"/>
                </a:solidFill>
              </a:rPr>
              <a:t>キロベクレルを上回る地域</a:t>
            </a:r>
            <a:endParaRPr kumimoji="1" lang="ja-JP" altLang="en-US" dirty="0">
              <a:solidFill>
                <a:srgbClr val="000000"/>
              </a:solidFill>
            </a:endParaRPr>
          </a:p>
        </p:txBody>
      </p:sp>
      <p:sp>
        <p:nvSpPr>
          <p:cNvPr id="8" name="テキスト ボックス 7">
            <a:extLst>
              <a:ext uri="{FF2B5EF4-FFF2-40B4-BE49-F238E27FC236}">
                <a16:creationId xmlns:a16="http://schemas.microsoft.com/office/drawing/2014/main" id="{7E67F5E8-B6EB-214B-BD28-766D83C2B11E}"/>
              </a:ext>
            </a:extLst>
          </p:cNvPr>
          <p:cNvSpPr txBox="1"/>
          <p:nvPr/>
        </p:nvSpPr>
        <p:spPr>
          <a:xfrm>
            <a:off x="383312" y="3955299"/>
            <a:ext cx="430887" cy="1152128"/>
          </a:xfrm>
          <a:prstGeom prst="rect">
            <a:avLst/>
          </a:prstGeom>
          <a:solidFill>
            <a:schemeClr val="bg1"/>
          </a:solidFill>
        </p:spPr>
        <p:txBody>
          <a:bodyPr vert="eaVert" wrap="square" rtlCol="0">
            <a:spAutoFit/>
          </a:bodyPr>
          <a:lstStyle/>
          <a:p>
            <a:r>
              <a:rPr kumimoji="1" lang="ja-JP" altLang="en-US" sz="1600" dirty="0">
                <a:solidFill>
                  <a:srgbClr val="000000"/>
                </a:solidFill>
              </a:rPr>
              <a:t>相対リスク</a:t>
            </a:r>
          </a:p>
        </p:txBody>
      </p:sp>
      <p:sp>
        <p:nvSpPr>
          <p:cNvPr id="9" name="テキスト ボックス 8">
            <a:extLst>
              <a:ext uri="{FF2B5EF4-FFF2-40B4-BE49-F238E27FC236}">
                <a16:creationId xmlns:a16="http://schemas.microsoft.com/office/drawing/2014/main" id="{3EDA97B3-67E3-4643-B961-31F62E12E562}"/>
              </a:ext>
            </a:extLst>
          </p:cNvPr>
          <p:cNvSpPr txBox="1"/>
          <p:nvPr/>
        </p:nvSpPr>
        <p:spPr>
          <a:xfrm>
            <a:off x="856590" y="5591738"/>
            <a:ext cx="2631550" cy="307777"/>
          </a:xfrm>
          <a:prstGeom prst="rect">
            <a:avLst/>
          </a:prstGeom>
          <a:solidFill>
            <a:schemeClr val="bg1"/>
          </a:solidFill>
        </p:spPr>
        <p:txBody>
          <a:bodyPr wrap="none" rtlCol="0">
            <a:spAutoFit/>
          </a:bodyPr>
          <a:lstStyle/>
          <a:p>
            <a:r>
              <a:rPr kumimoji="1" lang="en-US" altLang="ja-JP" sz="1400" dirty="0">
                <a:solidFill>
                  <a:srgbClr val="000000"/>
                </a:solidFill>
              </a:rPr>
              <a:t>I-131</a:t>
            </a:r>
            <a:r>
              <a:rPr kumimoji="1" lang="ja-JP" altLang="en-US" sz="1400" dirty="0">
                <a:solidFill>
                  <a:srgbClr val="000000"/>
                </a:solidFill>
              </a:rPr>
              <a:t>の甲状腺等価線量（</a:t>
            </a:r>
            <a:r>
              <a:rPr kumimoji="1" lang="en-US" altLang="ja-JP" sz="1400" dirty="0" err="1">
                <a:solidFill>
                  <a:srgbClr val="000000"/>
                </a:solidFill>
              </a:rPr>
              <a:t>Gy</a:t>
            </a:r>
            <a:r>
              <a:rPr kumimoji="1" lang="ja-JP" altLang="en-US" sz="1400" dirty="0">
                <a:solidFill>
                  <a:srgbClr val="000000"/>
                </a:solidFill>
              </a:rPr>
              <a:t>）</a:t>
            </a:r>
          </a:p>
        </p:txBody>
      </p:sp>
      <p:sp>
        <p:nvSpPr>
          <p:cNvPr id="10" name="テキスト ボックス 9">
            <a:extLst>
              <a:ext uri="{FF2B5EF4-FFF2-40B4-BE49-F238E27FC236}">
                <a16:creationId xmlns:a16="http://schemas.microsoft.com/office/drawing/2014/main" id="{03D022C0-B671-1D4E-A5FD-06CC17B88A73}"/>
              </a:ext>
            </a:extLst>
          </p:cNvPr>
          <p:cNvSpPr txBox="1"/>
          <p:nvPr/>
        </p:nvSpPr>
        <p:spPr>
          <a:xfrm>
            <a:off x="3686097" y="3654200"/>
            <a:ext cx="4896544" cy="1754326"/>
          </a:xfrm>
          <a:prstGeom prst="rect">
            <a:avLst/>
          </a:prstGeom>
          <a:noFill/>
        </p:spPr>
        <p:txBody>
          <a:bodyPr wrap="square" rtlCol="0">
            <a:spAutoFit/>
          </a:bodyPr>
          <a:lstStyle/>
          <a:p>
            <a:pPr marL="177800" indent="-177800">
              <a:buClr>
                <a:schemeClr val="accent1"/>
              </a:buClr>
              <a:buFont typeface="Symbol" pitchFamily="18" charset="2"/>
              <a:buChar char="*"/>
            </a:pPr>
            <a:r>
              <a:rPr lang="ja-JP" altLang="en-US" dirty="0">
                <a:solidFill>
                  <a:srgbClr val="000000"/>
                </a:solidFill>
              </a:rPr>
              <a:t>ウクライナの研究、チョルノービリ原発事故時に</a:t>
            </a:r>
            <a:r>
              <a:rPr lang="en-US" altLang="ja-JP" dirty="0">
                <a:solidFill>
                  <a:srgbClr val="000000"/>
                </a:solidFill>
              </a:rPr>
              <a:t>18</a:t>
            </a:r>
            <a:r>
              <a:rPr lang="ja-JP" altLang="en-US" dirty="0">
                <a:solidFill>
                  <a:srgbClr val="000000"/>
                </a:solidFill>
              </a:rPr>
              <a:t>歳以下だった人を対象</a:t>
            </a:r>
            <a:endParaRPr lang="en-US" altLang="ja-JP" dirty="0">
              <a:solidFill>
                <a:srgbClr val="000000"/>
              </a:solidFill>
            </a:endParaRPr>
          </a:p>
          <a:p>
            <a:pPr marL="177800" indent="-177800">
              <a:buClr>
                <a:schemeClr val="accent1"/>
              </a:buClr>
              <a:buFont typeface="Symbol" pitchFamily="18" charset="2"/>
              <a:buChar char="*"/>
            </a:pPr>
            <a:r>
              <a:rPr lang="ja-JP" altLang="en-US" dirty="0">
                <a:solidFill>
                  <a:srgbClr val="000000"/>
                </a:solidFill>
              </a:rPr>
              <a:t>甲状腺がんのリスクは被ばく線量に依存して直線的に増加する</a:t>
            </a:r>
            <a:endParaRPr lang="en-US" altLang="ja-JP" dirty="0">
              <a:solidFill>
                <a:srgbClr val="000000"/>
              </a:solidFill>
            </a:endParaRPr>
          </a:p>
          <a:p>
            <a:pPr marL="177800" indent="-177800">
              <a:buClr>
                <a:schemeClr val="accent1"/>
              </a:buClr>
              <a:buFont typeface="Symbol" pitchFamily="18" charset="2"/>
              <a:buChar char="*"/>
            </a:pPr>
            <a:r>
              <a:rPr lang="ja-JP" altLang="en-US" dirty="0">
                <a:solidFill>
                  <a:srgbClr val="000000"/>
                </a:solidFill>
              </a:rPr>
              <a:t>過剰相対リスク　</a:t>
            </a:r>
            <a:r>
              <a:rPr lang="en-US" altLang="ja-JP" dirty="0">
                <a:solidFill>
                  <a:srgbClr val="000000"/>
                </a:solidFill>
              </a:rPr>
              <a:t>1.91 / </a:t>
            </a:r>
            <a:r>
              <a:rPr lang="en-US" altLang="ja-JP" dirty="0" err="1">
                <a:solidFill>
                  <a:srgbClr val="000000"/>
                </a:solidFill>
              </a:rPr>
              <a:t>Gy</a:t>
            </a:r>
            <a:endParaRPr lang="en-US" altLang="ja-JP" dirty="0">
              <a:solidFill>
                <a:srgbClr val="000000"/>
              </a:solidFill>
            </a:endParaRPr>
          </a:p>
          <a:p>
            <a:pPr marL="177800" indent="-177800">
              <a:buClr>
                <a:schemeClr val="accent1"/>
              </a:buClr>
              <a:buFont typeface="Symbol" pitchFamily="18" charset="2"/>
              <a:buChar char="*"/>
            </a:pPr>
            <a:r>
              <a:rPr lang="ja-JP" altLang="en-US" dirty="0">
                <a:solidFill>
                  <a:srgbClr val="000000"/>
                </a:solidFill>
              </a:rPr>
              <a:t>過剰絶対リスク　</a:t>
            </a:r>
            <a:r>
              <a:rPr lang="en-US" altLang="ja-JP" dirty="0">
                <a:solidFill>
                  <a:srgbClr val="000000"/>
                </a:solidFill>
              </a:rPr>
              <a:t>2.21  / 1</a:t>
            </a:r>
            <a:r>
              <a:rPr lang="ja-JP" altLang="en-US" dirty="0">
                <a:solidFill>
                  <a:srgbClr val="000000"/>
                </a:solidFill>
              </a:rPr>
              <a:t>万人・年 ・</a:t>
            </a:r>
            <a:r>
              <a:rPr lang="en-US" altLang="ja-JP" dirty="0">
                <a:solidFill>
                  <a:srgbClr val="000000"/>
                </a:solidFill>
              </a:rPr>
              <a:t> </a:t>
            </a:r>
            <a:r>
              <a:rPr lang="en-US" altLang="ja-JP" dirty="0" err="1">
                <a:solidFill>
                  <a:srgbClr val="000000"/>
                </a:solidFill>
              </a:rPr>
              <a:t>Gy</a:t>
            </a:r>
            <a:endParaRPr kumimoji="1" lang="ja-JP" altLang="en-US" dirty="0">
              <a:solidFill>
                <a:srgbClr val="000000"/>
              </a:solidFill>
            </a:endParaRPr>
          </a:p>
        </p:txBody>
      </p:sp>
      <p:sp>
        <p:nvSpPr>
          <p:cNvPr id="11" name="テキスト ボックス 10">
            <a:extLst>
              <a:ext uri="{FF2B5EF4-FFF2-40B4-BE49-F238E27FC236}">
                <a16:creationId xmlns:a16="http://schemas.microsoft.com/office/drawing/2014/main" id="{BC67F5D0-A3CE-714C-9D90-AF4102C788BC}"/>
              </a:ext>
            </a:extLst>
          </p:cNvPr>
          <p:cNvSpPr txBox="1"/>
          <p:nvPr/>
        </p:nvSpPr>
        <p:spPr>
          <a:xfrm>
            <a:off x="6925089" y="5596706"/>
            <a:ext cx="1830036" cy="307777"/>
          </a:xfrm>
          <a:prstGeom prst="rect">
            <a:avLst/>
          </a:prstGeom>
          <a:noFill/>
        </p:spPr>
        <p:txBody>
          <a:bodyPr wrap="none" rtlCol="0">
            <a:spAutoFit/>
          </a:bodyPr>
          <a:lstStyle/>
          <a:p>
            <a:r>
              <a:rPr kumimoji="1" lang="en-US" altLang="ja-JP" sz="1400" dirty="0">
                <a:solidFill>
                  <a:srgbClr val="000000"/>
                </a:solidFill>
              </a:rPr>
              <a:t>Brenner et al., 2011</a:t>
            </a:r>
            <a:endParaRPr kumimoji="1" lang="ja-JP" altLang="en-US" sz="1400" dirty="0">
              <a:solidFill>
                <a:srgbClr val="000000"/>
              </a:solidFill>
            </a:endParaRPr>
          </a:p>
        </p:txBody>
      </p:sp>
      <p:sp>
        <p:nvSpPr>
          <p:cNvPr id="14" name="スライド番号プレースホルダー 13">
            <a:extLst>
              <a:ext uri="{FF2B5EF4-FFF2-40B4-BE49-F238E27FC236}">
                <a16:creationId xmlns:a16="http://schemas.microsoft.com/office/drawing/2014/main" id="{392F8A7A-019A-4C41-AC23-0325B3EB9DA4}"/>
              </a:ext>
            </a:extLst>
          </p:cNvPr>
          <p:cNvSpPr>
            <a:spLocks noGrp="1"/>
          </p:cNvSpPr>
          <p:nvPr>
            <p:ph type="sldNum" sz="quarter" idx="12"/>
          </p:nvPr>
        </p:nvSpPr>
        <p:spPr/>
        <p:txBody>
          <a:bodyPr/>
          <a:lstStyle/>
          <a:p>
            <a:fld id="{58DD1769-DAE9-6C4E-82F4-B62273FFA290}" type="slidenum">
              <a:rPr kumimoji="1" lang="ja-JP" altLang="en-US" smtClean="0"/>
              <a:t>9</a:t>
            </a:fld>
            <a:endParaRPr kumimoji="1" lang="ja-JP" altLang="en-US"/>
          </a:p>
        </p:txBody>
      </p:sp>
    </p:spTree>
    <p:extLst>
      <p:ext uri="{BB962C8B-B14F-4D97-AF65-F5344CB8AC3E}">
        <p14:creationId xmlns:p14="http://schemas.microsoft.com/office/powerpoint/2010/main" val="3121493046"/>
      </p:ext>
    </p:extLst>
  </p:cSld>
  <p:clrMapOvr>
    <a:masterClrMapping/>
  </p:clrMapOvr>
</p:sld>
</file>

<file path=ppt/theme/theme1.xml><?xml version="1.0" encoding="utf-8"?>
<a:theme xmlns:a="http://schemas.openxmlformats.org/drawingml/2006/main" name="基礎コー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基礎コース" id="{C4A16FF6-1C91-F847-BAD1-1F56BF1BD093}" vid="{2CBC87FD-AA37-E042-953D-DDEA6A072CC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5d13358-ba13-47f5-b1e3-fdcd6b69d120" xsi:nil="true"/>
    <lcf76f155ced4ddcb4097134ff3c332f xmlns="9be4de2b-ed32-4cfd-86cc-3daf7de8187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9CDE00FD03F958428DD3CBF4A39D1F89" ma:contentTypeVersion="17" ma:contentTypeDescription="新しいドキュメントを作成します。" ma:contentTypeScope="" ma:versionID="bb9bdd76baf118e216ba851cf1237bbd">
  <xsd:schema xmlns:xsd="http://www.w3.org/2001/XMLSchema" xmlns:xs="http://www.w3.org/2001/XMLSchema" xmlns:p="http://schemas.microsoft.com/office/2006/metadata/properties" xmlns:ns2="9be4de2b-ed32-4cfd-86cc-3daf7de81874" xmlns:ns3="b5d13358-ba13-47f5-b1e3-fdcd6b69d120" targetNamespace="http://schemas.microsoft.com/office/2006/metadata/properties" ma:root="true" ma:fieldsID="e96c78eaab7af6ba5edd385671b62928" ns2:_="" ns3:_="">
    <xsd:import namespace="9be4de2b-ed32-4cfd-86cc-3daf7de81874"/>
    <xsd:import namespace="b5d13358-ba13-47f5-b1e3-fdcd6b69d1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e4de2b-ed32-4cfd-86cc-3daf7de818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ebdc2b39-54f4-4c53-bf88-5d9269ab31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d13358-ba13-47f5-b1e3-fdcd6b69d120" elementFormDefault="qualified">
    <xsd:import namespace="http://schemas.microsoft.com/office/2006/documentManagement/types"/>
    <xsd:import namespace="http://schemas.microsoft.com/office/infopath/2007/PartnerControls"/>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642aa574-677a-4bc2-90c8-dd60c760d169}" ma:internalName="TaxCatchAll" ma:showField="CatchAllData" ma:web="b5d13358-ba13-47f5-b1e3-fdcd6b69d1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37E3AC-D7D2-4DC7-8875-C8C16A2A98D4}">
  <ds:schemaRefs>
    <ds:schemaRef ds:uri="http://purl.org/dc/terms/"/>
    <ds:schemaRef ds:uri="http://schemas.microsoft.com/office/2006/documentManagement/types"/>
    <ds:schemaRef ds:uri="http://purl.org/dc/dcmitype/"/>
    <ds:schemaRef ds:uri="9be4de2b-ed32-4cfd-86cc-3daf7de81874"/>
    <ds:schemaRef ds:uri="b5d13358-ba13-47f5-b1e3-fdcd6b69d120"/>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3E0CBF11-1685-42A5-8D82-97C380FF2004}">
  <ds:schemaRefs>
    <ds:schemaRef ds:uri="http://schemas.microsoft.com/sharepoint/v3/contenttype/forms"/>
  </ds:schemaRefs>
</ds:datastoreItem>
</file>

<file path=customXml/itemProps3.xml><?xml version="1.0" encoding="utf-8"?>
<ds:datastoreItem xmlns:ds="http://schemas.openxmlformats.org/officeDocument/2006/customXml" ds:itemID="{6A8C4F5A-1D7A-4688-AF2A-F39CCDB53F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e4de2b-ed32-4cfd-86cc-3daf7de81874"/>
    <ds:schemaRef ds:uri="b5d13358-ba13-47f5-b1e3-fdcd6b69d1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9247</Words>
  <Application>Microsoft Office PowerPoint</Application>
  <PresentationFormat>画面に合わせる (4:3)</PresentationFormat>
  <Paragraphs>494</Paragraphs>
  <Slides>26</Slides>
  <Notes>26</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26</vt:i4>
      </vt:variant>
    </vt:vector>
  </HeadingPairs>
  <TitlesOfParts>
    <vt:vector size="36" baseType="lpstr">
      <vt:lpstr>ＭＳ Ｐゴシック</vt:lpstr>
      <vt:lpstr>YuMincho +36p Kana Medium</vt:lpstr>
      <vt:lpstr>游ゴシック</vt:lpstr>
      <vt:lpstr>游ゴシック Light</vt:lpstr>
      <vt:lpstr>Arial</vt:lpstr>
      <vt:lpstr>Calibri</vt:lpstr>
      <vt:lpstr>Candara</vt:lpstr>
      <vt:lpstr>Symbol</vt:lpstr>
      <vt:lpstr>Verdana</vt:lpstr>
      <vt:lpstr>基礎コース</vt:lpstr>
      <vt:lpstr>安定ヨウ素剤</vt:lpstr>
      <vt:lpstr>安定ヨウ素剤の服用等に関する検討チーム</vt:lpstr>
      <vt:lpstr>放射性物質の摂取経路</vt:lpstr>
      <vt:lpstr>放射性物質の体内動態</vt:lpstr>
      <vt:lpstr>内部被ばくの線量（預託実効線量）</vt:lpstr>
      <vt:lpstr>安定ヨウ素剤服用の必要性</vt:lpstr>
      <vt:lpstr>放射性ヨウ素による健康障害</vt:lpstr>
      <vt:lpstr>甲状腺の悪性腫瘍</vt:lpstr>
      <vt:lpstr>チョルノービリ原発事故での甲状腺がん</vt:lpstr>
      <vt:lpstr>甲状腺がんと過剰相対リスク</vt:lpstr>
      <vt:lpstr>甲状腺がんの年齢依存性</vt:lpstr>
      <vt:lpstr>安定ヨウ素剤の働き</vt:lpstr>
      <vt:lpstr>服用のタイミング、服用量と効果</vt:lpstr>
      <vt:lpstr>安定ヨウ素剤の効果</vt:lpstr>
      <vt:lpstr>服用対象者</vt:lpstr>
      <vt:lpstr>服用回数、服用量</vt:lpstr>
      <vt:lpstr>副作用（急性のアレルギー反応）</vt:lpstr>
      <vt:lpstr>副作用（中長期的な健康影響）</vt:lpstr>
      <vt:lpstr>服用に注意が必要な場合①</vt:lpstr>
      <vt:lpstr>服用に注意が必要な場合②</vt:lpstr>
      <vt:lpstr>事前準備</vt:lpstr>
      <vt:lpstr>事前配布</vt:lpstr>
      <vt:lpstr>緊急配布</vt:lpstr>
      <vt:lpstr>服用指示の情報の伝達手段の確保</vt:lpstr>
      <vt:lpstr>防災業務関係者の服用</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原子力防災体制</dc:title>
  <dc:creator/>
  <cp:lastModifiedBy/>
  <cp:revision>129</cp:revision>
  <cp:lastPrinted>2019-12-23T03:20:07Z</cp:lastPrinted>
  <dcterms:created xsi:type="dcterms:W3CDTF">2018-07-09T08:22:40Z</dcterms:created>
  <dcterms:modified xsi:type="dcterms:W3CDTF">2023-11-14T02:48:13Z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0x01010056DEF9348FD06640A48C820155C435AA</vt:lpwstr>
  </property>
  <property fmtid="{D5CDD505-2E9C-101B-9397-08002B2CF9AE}" pid="3" name="MediaServiceImageTags">
    <vt:lpwstr/>
  </property>
</Properties>
</file>