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7"/>
  </p:notesMasterIdLst>
  <p:sldIdLst>
    <p:sldId id="259" r:id="rId5"/>
    <p:sldId id="260" r:id="rId6"/>
    <p:sldId id="264" r:id="rId7"/>
    <p:sldId id="262" r:id="rId8"/>
    <p:sldId id="263" r:id="rId9"/>
    <p:sldId id="265" r:id="rId10"/>
    <p:sldId id="266" r:id="rId11"/>
    <p:sldId id="335" r:id="rId12"/>
    <p:sldId id="333" r:id="rId13"/>
    <p:sldId id="319" r:id="rId14"/>
    <p:sldId id="320" r:id="rId15"/>
    <p:sldId id="321" r:id="rId16"/>
    <p:sldId id="322" r:id="rId17"/>
    <p:sldId id="323" r:id="rId18"/>
    <p:sldId id="324" r:id="rId19"/>
    <p:sldId id="325" r:id="rId20"/>
    <p:sldId id="326" r:id="rId21"/>
    <p:sldId id="331" r:id="rId22"/>
    <p:sldId id="327" r:id="rId23"/>
    <p:sldId id="328" r:id="rId24"/>
    <p:sldId id="329" r:id="rId25"/>
    <p:sldId id="330"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uos6dvLQRHZvkASPEcBcQ==" hashData="vdbKku9q/hoYGkAQksTf/YjYA/s7gR+oArmcJbflE8oTwFxN4Jv9Pnbe/fXsf5qQsrQHHvw/T52dE1F0WpDmc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3"/>
    <p:restoredTop sz="71429"/>
  </p:normalViewPr>
  <p:slideViewPr>
    <p:cSldViewPr snapToGrid="0" snapToObjects="1">
      <p:cViewPr varScale="1">
        <p:scale>
          <a:sx n="110" d="100"/>
          <a:sy n="110" d="100"/>
        </p:scale>
        <p:origin x="132" y="10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90820-FB30-9E4F-867C-81015990F896}"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kumimoji="1" lang="ja-JP" altLang="en-US"/>
        </a:p>
      </dgm:t>
    </dgm:pt>
    <dgm:pt modelId="{1FDE4998-05D6-E944-8EF7-D611431D7309}">
      <dgm:prSet phldrT="[テキスト]" custT="1"/>
      <dgm:spPr/>
      <dgm:t>
        <a:bodyPr/>
        <a:lstStyle/>
        <a:p>
          <a:pPr>
            <a:spcAft>
              <a:spcPts val="0"/>
            </a:spcAft>
          </a:pPr>
          <a:r>
            <a:rPr kumimoji="1" lang="ja-JP" altLang="en-US" sz="1600" dirty="0">
              <a:solidFill>
                <a:schemeClr val="tx1"/>
              </a:solidFill>
            </a:rPr>
            <a:t>指揮命令系統・連携の確立</a:t>
          </a:r>
          <a:endParaRPr kumimoji="1" lang="en-US" altLang="ja-JP" sz="1600" dirty="0">
            <a:solidFill>
              <a:schemeClr val="tx1"/>
            </a:solidFill>
          </a:endParaRPr>
        </a:p>
        <a:p>
          <a:pPr>
            <a:spcAft>
              <a:spcPts val="0"/>
            </a:spcAft>
          </a:pPr>
          <a:r>
            <a:rPr kumimoji="1" lang="en-US" altLang="ja-JP" sz="1600" dirty="0">
              <a:solidFill>
                <a:schemeClr val="tx1"/>
              </a:solidFill>
            </a:rPr>
            <a:t>Command &amp; Control</a:t>
          </a:r>
          <a:endParaRPr kumimoji="1" lang="ja-JP" altLang="en-US" sz="1600" dirty="0">
            <a:solidFill>
              <a:schemeClr val="tx1"/>
            </a:solidFill>
          </a:endParaRPr>
        </a:p>
      </dgm:t>
    </dgm:pt>
    <dgm:pt modelId="{4D6612CD-33A6-BC47-B14E-2FF73DCCCAB7}" type="parTrans" cxnId="{4CDFA1FF-F7E8-854D-B8ED-B3A10D0DA9E8}">
      <dgm:prSet/>
      <dgm:spPr/>
      <dgm:t>
        <a:bodyPr/>
        <a:lstStyle/>
        <a:p>
          <a:endParaRPr kumimoji="1" lang="ja-JP" altLang="en-US" sz="1400">
            <a:solidFill>
              <a:schemeClr val="tx1"/>
            </a:solidFill>
          </a:endParaRPr>
        </a:p>
      </dgm:t>
    </dgm:pt>
    <dgm:pt modelId="{BBF771D8-D9DD-D645-B740-77AFB116E205}" type="sibTrans" cxnId="{4CDFA1FF-F7E8-854D-B8ED-B3A10D0DA9E8}">
      <dgm:prSet/>
      <dgm:spPr/>
      <dgm:t>
        <a:bodyPr/>
        <a:lstStyle/>
        <a:p>
          <a:endParaRPr kumimoji="1" lang="ja-JP" altLang="en-US" sz="1400">
            <a:solidFill>
              <a:schemeClr val="tx1"/>
            </a:solidFill>
          </a:endParaRPr>
        </a:p>
      </dgm:t>
    </dgm:pt>
    <dgm:pt modelId="{AFFF1DCE-2613-9949-9977-3EC5B69C6319}">
      <dgm:prSet phldrT="[テキスト]" custT="1"/>
      <dgm:spPr/>
      <dgm:t>
        <a:bodyPr/>
        <a:lstStyle/>
        <a:p>
          <a:pPr>
            <a:spcAft>
              <a:spcPts val="0"/>
            </a:spcAft>
          </a:pPr>
          <a:r>
            <a:rPr lang="ja-JP" altLang="en-US" sz="1600" dirty="0">
              <a:solidFill>
                <a:schemeClr val="tx1"/>
              </a:solidFill>
            </a:rPr>
            <a:t>安全管理</a:t>
          </a:r>
          <a:endParaRPr lang="en-US" altLang="ja-JP" sz="1600" dirty="0">
            <a:solidFill>
              <a:schemeClr val="tx1"/>
            </a:solidFill>
          </a:endParaRPr>
        </a:p>
        <a:p>
          <a:pPr>
            <a:spcAft>
              <a:spcPts val="0"/>
            </a:spcAft>
          </a:pPr>
          <a:r>
            <a:rPr kumimoji="1" lang="en-US" altLang="ja-JP" sz="1600" dirty="0">
              <a:solidFill>
                <a:schemeClr val="tx1"/>
              </a:solidFill>
            </a:rPr>
            <a:t>Safety</a:t>
          </a:r>
          <a:endParaRPr kumimoji="1" lang="ja-JP" altLang="en-US" sz="1600" dirty="0">
            <a:solidFill>
              <a:schemeClr val="tx1"/>
            </a:solidFill>
          </a:endParaRPr>
        </a:p>
      </dgm:t>
    </dgm:pt>
    <dgm:pt modelId="{CA92EB69-9B24-CC49-BCFB-E5A7DF786463}" type="parTrans" cxnId="{59A4D088-A88F-134A-A6F8-FA3B01A607B1}">
      <dgm:prSet/>
      <dgm:spPr/>
      <dgm:t>
        <a:bodyPr/>
        <a:lstStyle/>
        <a:p>
          <a:endParaRPr kumimoji="1" lang="ja-JP" altLang="en-US" sz="1400">
            <a:solidFill>
              <a:schemeClr val="tx1"/>
            </a:solidFill>
          </a:endParaRPr>
        </a:p>
      </dgm:t>
    </dgm:pt>
    <dgm:pt modelId="{1959B024-2CE4-EC4D-8E01-CC423C04BCF7}" type="sibTrans" cxnId="{59A4D088-A88F-134A-A6F8-FA3B01A607B1}">
      <dgm:prSet/>
      <dgm:spPr/>
      <dgm:t>
        <a:bodyPr/>
        <a:lstStyle/>
        <a:p>
          <a:endParaRPr kumimoji="1" lang="ja-JP" altLang="en-US" sz="1400">
            <a:solidFill>
              <a:schemeClr val="tx1"/>
            </a:solidFill>
          </a:endParaRPr>
        </a:p>
      </dgm:t>
    </dgm:pt>
    <dgm:pt modelId="{44882486-6C3C-024E-930C-062E58772623}">
      <dgm:prSet phldrT="[テキスト]" custT="1"/>
      <dgm:spPr/>
      <dgm:t>
        <a:bodyPr/>
        <a:lstStyle/>
        <a:p>
          <a:pPr>
            <a:spcAft>
              <a:spcPts val="0"/>
            </a:spcAft>
          </a:pPr>
          <a:r>
            <a:rPr kumimoji="1" lang="ja-JP" altLang="en-US" sz="1600" dirty="0">
              <a:solidFill>
                <a:schemeClr val="tx1"/>
              </a:solidFill>
            </a:rPr>
            <a:t>情報伝達・共有</a:t>
          </a:r>
          <a:endParaRPr kumimoji="1" lang="en-US" altLang="ja-JP" sz="1600" dirty="0">
            <a:solidFill>
              <a:schemeClr val="tx1"/>
            </a:solidFill>
          </a:endParaRPr>
        </a:p>
        <a:p>
          <a:pPr>
            <a:spcAft>
              <a:spcPts val="0"/>
            </a:spcAft>
          </a:pPr>
          <a:r>
            <a:rPr kumimoji="1" lang="en-US" altLang="ja-JP" sz="1600" dirty="0">
              <a:solidFill>
                <a:schemeClr val="tx1"/>
              </a:solidFill>
            </a:rPr>
            <a:t>Communication</a:t>
          </a:r>
          <a:endParaRPr kumimoji="1" lang="ja-JP" altLang="en-US" sz="1600" dirty="0">
            <a:solidFill>
              <a:schemeClr val="tx1"/>
            </a:solidFill>
          </a:endParaRPr>
        </a:p>
      </dgm:t>
    </dgm:pt>
    <dgm:pt modelId="{A7BF8D52-31A0-C547-8773-553CF1A18773}" type="parTrans" cxnId="{776D9708-B882-5D44-A43E-2F89840E10AC}">
      <dgm:prSet/>
      <dgm:spPr/>
      <dgm:t>
        <a:bodyPr/>
        <a:lstStyle/>
        <a:p>
          <a:endParaRPr kumimoji="1" lang="ja-JP" altLang="en-US" sz="1400">
            <a:solidFill>
              <a:schemeClr val="tx1"/>
            </a:solidFill>
          </a:endParaRPr>
        </a:p>
      </dgm:t>
    </dgm:pt>
    <dgm:pt modelId="{83DA1023-8C0A-DD48-AC1B-EC942418BC3C}" type="sibTrans" cxnId="{776D9708-B882-5D44-A43E-2F89840E10AC}">
      <dgm:prSet/>
      <dgm:spPr/>
      <dgm:t>
        <a:bodyPr/>
        <a:lstStyle/>
        <a:p>
          <a:endParaRPr kumimoji="1" lang="ja-JP" altLang="en-US" sz="1400">
            <a:solidFill>
              <a:schemeClr val="tx1"/>
            </a:solidFill>
          </a:endParaRPr>
        </a:p>
      </dgm:t>
    </dgm:pt>
    <dgm:pt modelId="{E3FAA06D-71C5-B14A-8954-12A66204C140}">
      <dgm:prSet phldrT="[テキスト]" custT="1"/>
      <dgm:spPr/>
      <dgm:t>
        <a:bodyPr/>
        <a:lstStyle/>
        <a:p>
          <a:pPr>
            <a:lnSpc>
              <a:spcPct val="90000"/>
            </a:lnSpc>
            <a:spcAft>
              <a:spcPts val="0"/>
            </a:spcAft>
          </a:pPr>
          <a:r>
            <a:rPr kumimoji="1" lang="ja-JP" altLang="en-US" sz="1200" dirty="0">
              <a:solidFill>
                <a:schemeClr val="tx1"/>
              </a:solidFill>
            </a:rPr>
            <a:t>各機関は縦の連携、関係機関は個々の役割り分担を明確に</a:t>
          </a:r>
          <a:r>
            <a:rPr kumimoji="1" lang="ja-JP" altLang="en-US" sz="1200">
              <a:solidFill>
                <a:schemeClr val="tx1"/>
              </a:solidFill>
            </a:rPr>
            <a:t>し、関係機関の</a:t>
          </a:r>
          <a:r>
            <a:rPr kumimoji="1" lang="ja-JP" altLang="en-US" sz="1200" dirty="0">
              <a:solidFill>
                <a:schemeClr val="tx1"/>
              </a:solidFill>
            </a:rPr>
            <a:t>連携を効率的に行う。</a:t>
          </a:r>
        </a:p>
      </dgm:t>
    </dgm:pt>
    <dgm:pt modelId="{1D780FFD-56CF-EF41-9C6F-253F28FE2497}" type="parTrans" cxnId="{8467DCF3-4A59-F749-A25D-8184322C0FC3}">
      <dgm:prSet/>
      <dgm:spPr/>
      <dgm:t>
        <a:bodyPr/>
        <a:lstStyle/>
        <a:p>
          <a:endParaRPr kumimoji="1" lang="ja-JP" altLang="en-US" sz="1400">
            <a:solidFill>
              <a:schemeClr val="tx1"/>
            </a:solidFill>
          </a:endParaRPr>
        </a:p>
      </dgm:t>
    </dgm:pt>
    <dgm:pt modelId="{E698DB2B-F277-BE49-9D46-BA2920958A3D}" type="sibTrans" cxnId="{8467DCF3-4A59-F749-A25D-8184322C0FC3}">
      <dgm:prSet/>
      <dgm:spPr/>
      <dgm:t>
        <a:bodyPr/>
        <a:lstStyle/>
        <a:p>
          <a:endParaRPr kumimoji="1" lang="ja-JP" altLang="en-US" sz="1400">
            <a:solidFill>
              <a:schemeClr val="tx1"/>
            </a:solidFill>
          </a:endParaRPr>
        </a:p>
      </dgm:t>
    </dgm:pt>
    <dgm:pt modelId="{8D9D69F9-DDCA-CA40-B8BF-443E345CABCF}">
      <dgm:prSet phldrT="[テキスト]" custT="1"/>
      <dgm:spPr/>
      <dgm:t>
        <a:bodyPr/>
        <a:lstStyle/>
        <a:p>
          <a:pPr>
            <a:lnSpc>
              <a:spcPct val="80000"/>
            </a:lnSpc>
            <a:spcAft>
              <a:spcPts val="0"/>
            </a:spcAft>
          </a:pPr>
          <a:r>
            <a:rPr lang="ja-JP" altLang="en-US" sz="1200" dirty="0">
              <a:solidFill>
                <a:schemeClr val="tx1"/>
              </a:solidFill>
            </a:rPr>
            <a:t>現場活動する自身：個人防護装備</a:t>
          </a:r>
          <a:endParaRPr kumimoji="1" lang="ja-JP" altLang="en-US" sz="1200" dirty="0">
            <a:solidFill>
              <a:schemeClr val="tx1"/>
            </a:solidFill>
          </a:endParaRPr>
        </a:p>
      </dgm:t>
    </dgm:pt>
    <dgm:pt modelId="{2037EB85-ACCB-BF44-8CFF-275838077936}" type="parTrans" cxnId="{405EFC36-B0EA-414E-A71A-EEB1EEE93EA4}">
      <dgm:prSet/>
      <dgm:spPr/>
      <dgm:t>
        <a:bodyPr/>
        <a:lstStyle/>
        <a:p>
          <a:endParaRPr kumimoji="1" lang="ja-JP" altLang="en-US" sz="1400">
            <a:solidFill>
              <a:schemeClr val="tx1"/>
            </a:solidFill>
          </a:endParaRPr>
        </a:p>
      </dgm:t>
    </dgm:pt>
    <dgm:pt modelId="{812E79D7-AA75-F949-8118-8E7F0432F634}" type="sibTrans" cxnId="{405EFC36-B0EA-414E-A71A-EEB1EEE93EA4}">
      <dgm:prSet/>
      <dgm:spPr/>
      <dgm:t>
        <a:bodyPr/>
        <a:lstStyle/>
        <a:p>
          <a:endParaRPr kumimoji="1" lang="ja-JP" altLang="en-US" sz="1400">
            <a:solidFill>
              <a:schemeClr val="tx1"/>
            </a:solidFill>
          </a:endParaRPr>
        </a:p>
      </dgm:t>
    </dgm:pt>
    <dgm:pt modelId="{CD3E615B-ED88-D040-94C3-BCFF04C45C93}">
      <dgm:prSet custT="1"/>
      <dgm:spPr/>
      <dgm:t>
        <a:bodyPr/>
        <a:lstStyle/>
        <a:p>
          <a:pPr>
            <a:lnSpc>
              <a:spcPct val="80000"/>
            </a:lnSpc>
            <a:spcAft>
              <a:spcPts val="0"/>
            </a:spcAft>
          </a:pPr>
          <a:r>
            <a:rPr lang="ja-JP" altLang="en-US" sz="1200" dirty="0">
              <a:solidFill>
                <a:schemeClr val="tx1"/>
              </a:solidFill>
            </a:rPr>
            <a:t>現場：危険・有害な物質の確認、エリア設定、ゾーニング</a:t>
          </a:r>
          <a:endParaRPr lang="en-US" altLang="ja-JP" sz="1200" dirty="0">
            <a:solidFill>
              <a:schemeClr val="tx1"/>
            </a:solidFill>
          </a:endParaRPr>
        </a:p>
      </dgm:t>
    </dgm:pt>
    <dgm:pt modelId="{C20A3DBE-6A60-204E-A98A-653C80473E30}" type="parTrans" cxnId="{F2848384-EB27-AD40-82B9-7D73E921D7EA}">
      <dgm:prSet/>
      <dgm:spPr/>
      <dgm:t>
        <a:bodyPr/>
        <a:lstStyle/>
        <a:p>
          <a:endParaRPr kumimoji="1" lang="ja-JP" altLang="en-US" sz="1400">
            <a:solidFill>
              <a:schemeClr val="tx1"/>
            </a:solidFill>
          </a:endParaRPr>
        </a:p>
      </dgm:t>
    </dgm:pt>
    <dgm:pt modelId="{632FE4F1-0FE0-0E45-8B19-76F3809CEAE4}" type="sibTrans" cxnId="{F2848384-EB27-AD40-82B9-7D73E921D7EA}">
      <dgm:prSet/>
      <dgm:spPr/>
      <dgm:t>
        <a:bodyPr/>
        <a:lstStyle/>
        <a:p>
          <a:endParaRPr kumimoji="1" lang="ja-JP" altLang="en-US" sz="1400">
            <a:solidFill>
              <a:schemeClr val="tx1"/>
            </a:solidFill>
          </a:endParaRPr>
        </a:p>
      </dgm:t>
    </dgm:pt>
    <dgm:pt modelId="{318CCE59-35DA-2444-9809-BF2BC8581867}">
      <dgm:prSet custT="1"/>
      <dgm:spPr/>
      <dgm:t>
        <a:bodyPr/>
        <a:lstStyle/>
        <a:p>
          <a:pPr>
            <a:lnSpc>
              <a:spcPct val="80000"/>
            </a:lnSpc>
            <a:spcAft>
              <a:spcPts val="0"/>
            </a:spcAft>
          </a:pPr>
          <a:r>
            <a:rPr lang="ja-JP" altLang="en-US" sz="1200" dirty="0">
              <a:solidFill>
                <a:schemeClr val="tx1"/>
              </a:solidFill>
            </a:rPr>
            <a:t>被災者・患者</a:t>
          </a:r>
          <a:r>
            <a:rPr lang="ja-JP" altLang="en-US" sz="1200">
              <a:solidFill>
                <a:schemeClr val="tx1"/>
              </a:solidFill>
            </a:rPr>
            <a:t>：救助、処置、避難、汚染検査</a:t>
          </a:r>
          <a:endParaRPr lang="en-US" altLang="ja-JP" sz="1200" dirty="0">
            <a:solidFill>
              <a:schemeClr val="tx1"/>
            </a:solidFill>
          </a:endParaRPr>
        </a:p>
      </dgm:t>
    </dgm:pt>
    <dgm:pt modelId="{26968F2E-9380-1349-905A-07FC3E014502}" type="parTrans" cxnId="{65FD0F1C-B0DE-D843-B4A4-5B2C42F179F8}">
      <dgm:prSet/>
      <dgm:spPr/>
      <dgm:t>
        <a:bodyPr/>
        <a:lstStyle/>
        <a:p>
          <a:endParaRPr kumimoji="1" lang="ja-JP" altLang="en-US" sz="1400">
            <a:solidFill>
              <a:schemeClr val="tx1"/>
            </a:solidFill>
          </a:endParaRPr>
        </a:p>
      </dgm:t>
    </dgm:pt>
    <dgm:pt modelId="{204B46EA-8652-7040-BB3B-823DD3B07EF0}" type="sibTrans" cxnId="{65FD0F1C-B0DE-D843-B4A4-5B2C42F179F8}">
      <dgm:prSet/>
      <dgm:spPr/>
      <dgm:t>
        <a:bodyPr/>
        <a:lstStyle/>
        <a:p>
          <a:endParaRPr kumimoji="1" lang="ja-JP" altLang="en-US" sz="1400">
            <a:solidFill>
              <a:schemeClr val="tx1"/>
            </a:solidFill>
          </a:endParaRPr>
        </a:p>
      </dgm:t>
    </dgm:pt>
    <dgm:pt modelId="{09105A2E-1D35-654C-BDB5-7EC3F1D2AEA7}">
      <dgm:prSet phldrT="[テキスト]" custT="1"/>
      <dgm:spPr/>
      <dgm:t>
        <a:bodyPr/>
        <a:lstStyle/>
        <a:p>
          <a:pPr>
            <a:spcAft>
              <a:spcPts val="0"/>
            </a:spcAft>
          </a:pPr>
          <a:r>
            <a:rPr lang="ja-JP" altLang="en-US" sz="1200" dirty="0">
              <a:solidFill>
                <a:schemeClr val="tx1"/>
              </a:solidFill>
            </a:rPr>
            <a:t>情報不足、確認不足、協力不足が起こらないようにする。</a:t>
          </a:r>
          <a:endParaRPr kumimoji="1" lang="ja-JP" altLang="en-US" sz="1200" dirty="0">
            <a:solidFill>
              <a:schemeClr val="tx1"/>
            </a:solidFill>
          </a:endParaRPr>
        </a:p>
      </dgm:t>
    </dgm:pt>
    <dgm:pt modelId="{0F3424E5-659F-FD41-A0FC-A88F9FA4ABA6}" type="parTrans" cxnId="{5C7DF345-6CD4-7D4E-8352-72C48894DD2F}">
      <dgm:prSet/>
      <dgm:spPr/>
      <dgm:t>
        <a:bodyPr/>
        <a:lstStyle/>
        <a:p>
          <a:endParaRPr kumimoji="1" lang="ja-JP" altLang="en-US" sz="1400">
            <a:solidFill>
              <a:schemeClr val="tx1"/>
            </a:solidFill>
          </a:endParaRPr>
        </a:p>
      </dgm:t>
    </dgm:pt>
    <dgm:pt modelId="{B933320C-8657-814E-BDE6-306C43E7CB3A}" type="sibTrans" cxnId="{5C7DF345-6CD4-7D4E-8352-72C48894DD2F}">
      <dgm:prSet/>
      <dgm:spPr/>
      <dgm:t>
        <a:bodyPr/>
        <a:lstStyle/>
        <a:p>
          <a:endParaRPr kumimoji="1" lang="ja-JP" altLang="en-US" sz="1400">
            <a:solidFill>
              <a:schemeClr val="tx1"/>
            </a:solidFill>
          </a:endParaRPr>
        </a:p>
      </dgm:t>
    </dgm:pt>
    <dgm:pt modelId="{AAAE1EE7-0717-BC4C-8316-2FAFEA85FBBC}">
      <dgm:prSet phldrT="[テキスト]" custT="1"/>
      <dgm:spPr/>
      <dgm:t>
        <a:bodyPr/>
        <a:lstStyle/>
        <a:p>
          <a:pPr>
            <a:spcAft>
              <a:spcPts val="0"/>
            </a:spcAft>
          </a:pPr>
          <a:r>
            <a:rPr kumimoji="1" lang="ja-JP" altLang="en-US" sz="1200" dirty="0">
              <a:solidFill>
                <a:schemeClr val="tx1"/>
              </a:solidFill>
            </a:rPr>
            <a:t>安全、危険情報の共有</a:t>
          </a:r>
        </a:p>
      </dgm:t>
    </dgm:pt>
    <dgm:pt modelId="{CDAE42BB-0354-0540-9B81-BE5158292AD7}" type="parTrans" cxnId="{C5044A16-5898-764A-8317-8150EB7209F4}">
      <dgm:prSet/>
      <dgm:spPr/>
      <dgm:t>
        <a:bodyPr/>
        <a:lstStyle/>
        <a:p>
          <a:endParaRPr kumimoji="1" lang="ja-JP" altLang="en-US" sz="1400">
            <a:solidFill>
              <a:schemeClr val="tx1"/>
            </a:solidFill>
          </a:endParaRPr>
        </a:p>
      </dgm:t>
    </dgm:pt>
    <dgm:pt modelId="{6D769361-7DB3-D441-A9AF-E6E2ECA18A1A}" type="sibTrans" cxnId="{C5044A16-5898-764A-8317-8150EB7209F4}">
      <dgm:prSet/>
      <dgm:spPr/>
      <dgm:t>
        <a:bodyPr/>
        <a:lstStyle/>
        <a:p>
          <a:endParaRPr kumimoji="1" lang="ja-JP" altLang="en-US" sz="1400">
            <a:solidFill>
              <a:schemeClr val="tx1"/>
            </a:solidFill>
          </a:endParaRPr>
        </a:p>
      </dgm:t>
    </dgm:pt>
    <dgm:pt modelId="{4957EB16-4D24-E040-92BF-A5467BBCE63D}">
      <dgm:prSet phldrT="[テキスト]" custT="1"/>
      <dgm:spPr/>
      <dgm:t>
        <a:bodyPr/>
        <a:lstStyle/>
        <a:p>
          <a:pPr>
            <a:spcAft>
              <a:spcPts val="0"/>
            </a:spcAft>
          </a:pPr>
          <a:r>
            <a:rPr lang="ja-JP" altLang="en-US" sz="1600" dirty="0">
              <a:solidFill>
                <a:schemeClr val="tx1"/>
              </a:solidFill>
            </a:rPr>
            <a:t>評価</a:t>
          </a:r>
          <a:endParaRPr lang="en-US" altLang="ja-JP" sz="1600" dirty="0">
            <a:solidFill>
              <a:schemeClr val="tx1"/>
            </a:solidFill>
          </a:endParaRPr>
        </a:p>
        <a:p>
          <a:pPr>
            <a:spcAft>
              <a:spcPts val="0"/>
            </a:spcAft>
          </a:pPr>
          <a:r>
            <a:rPr kumimoji="1" lang="en-US" altLang="ja-JP" sz="1600" dirty="0">
              <a:solidFill>
                <a:schemeClr val="tx1"/>
              </a:solidFill>
            </a:rPr>
            <a:t>Assessment</a:t>
          </a:r>
          <a:endParaRPr kumimoji="1" lang="ja-JP" altLang="en-US" sz="1600" dirty="0">
            <a:solidFill>
              <a:schemeClr val="tx1"/>
            </a:solidFill>
          </a:endParaRPr>
        </a:p>
      </dgm:t>
    </dgm:pt>
    <dgm:pt modelId="{354E43EC-BD42-C443-B5B7-66C26A0F7270}" type="parTrans" cxnId="{851EBDD5-BC61-9346-ACC9-1682FB935114}">
      <dgm:prSet/>
      <dgm:spPr/>
      <dgm:t>
        <a:bodyPr/>
        <a:lstStyle/>
        <a:p>
          <a:endParaRPr kumimoji="1" lang="ja-JP" altLang="en-US" sz="1400">
            <a:solidFill>
              <a:schemeClr val="tx1"/>
            </a:solidFill>
          </a:endParaRPr>
        </a:p>
      </dgm:t>
    </dgm:pt>
    <dgm:pt modelId="{C629AF68-9484-8B45-AA9B-8EFCC370C52B}" type="sibTrans" cxnId="{851EBDD5-BC61-9346-ACC9-1682FB935114}">
      <dgm:prSet/>
      <dgm:spPr/>
      <dgm:t>
        <a:bodyPr/>
        <a:lstStyle/>
        <a:p>
          <a:endParaRPr kumimoji="1" lang="ja-JP" altLang="en-US" sz="1400">
            <a:solidFill>
              <a:schemeClr val="tx1"/>
            </a:solidFill>
          </a:endParaRPr>
        </a:p>
      </dgm:t>
    </dgm:pt>
    <dgm:pt modelId="{47F36387-792A-B049-823B-2DB6A30EDC67}">
      <dgm:prSet phldrT="[テキスト]" custT="1"/>
      <dgm:spPr/>
      <dgm:t>
        <a:bodyPr/>
        <a:lstStyle/>
        <a:p>
          <a:pPr>
            <a:spcAft>
              <a:spcPts val="0"/>
            </a:spcAft>
          </a:pPr>
          <a:r>
            <a:rPr kumimoji="1" lang="ja-JP" altLang="en-US" sz="1600">
              <a:solidFill>
                <a:schemeClr val="tx1"/>
              </a:solidFill>
            </a:rPr>
            <a:t>トリアージ</a:t>
          </a:r>
          <a:endParaRPr kumimoji="1" lang="en-US" altLang="ja-JP" sz="1600" dirty="0">
            <a:solidFill>
              <a:schemeClr val="tx1"/>
            </a:solidFill>
          </a:endParaRPr>
        </a:p>
        <a:p>
          <a:pPr>
            <a:spcAft>
              <a:spcPts val="0"/>
            </a:spcAft>
          </a:pPr>
          <a:r>
            <a:rPr kumimoji="1" lang="en-US" altLang="ja-JP" sz="1600" dirty="0">
              <a:solidFill>
                <a:schemeClr val="tx1"/>
              </a:solidFill>
            </a:rPr>
            <a:t>Triage</a:t>
          </a:r>
          <a:endParaRPr kumimoji="1" lang="ja-JP" altLang="en-US" sz="1600" dirty="0">
            <a:solidFill>
              <a:schemeClr val="tx1"/>
            </a:solidFill>
          </a:endParaRPr>
        </a:p>
      </dgm:t>
    </dgm:pt>
    <dgm:pt modelId="{98F4E5DE-7E2B-EA40-A533-C936F1D75075}" type="parTrans" cxnId="{D32C6F41-8CD3-A44C-ACA6-C6E4220E62FE}">
      <dgm:prSet/>
      <dgm:spPr/>
      <dgm:t>
        <a:bodyPr/>
        <a:lstStyle/>
        <a:p>
          <a:endParaRPr kumimoji="1" lang="ja-JP" altLang="en-US" sz="1400">
            <a:solidFill>
              <a:schemeClr val="tx1"/>
            </a:solidFill>
          </a:endParaRPr>
        </a:p>
      </dgm:t>
    </dgm:pt>
    <dgm:pt modelId="{DE47AEBF-3892-9148-8819-6FF6C345DFBF}" type="sibTrans" cxnId="{D32C6F41-8CD3-A44C-ACA6-C6E4220E62FE}">
      <dgm:prSet/>
      <dgm:spPr/>
      <dgm:t>
        <a:bodyPr/>
        <a:lstStyle/>
        <a:p>
          <a:endParaRPr kumimoji="1" lang="ja-JP" altLang="en-US" sz="1400">
            <a:solidFill>
              <a:schemeClr val="tx1"/>
            </a:solidFill>
          </a:endParaRPr>
        </a:p>
      </dgm:t>
    </dgm:pt>
    <dgm:pt modelId="{61CAFEAF-AA28-004E-B42C-FE857D2BE30D}">
      <dgm:prSet custT="1"/>
      <dgm:spPr/>
      <dgm:t>
        <a:bodyPr/>
        <a:lstStyle/>
        <a:p>
          <a:pPr>
            <a:spcAft>
              <a:spcPts val="0"/>
            </a:spcAft>
          </a:pPr>
          <a:r>
            <a:rPr lang="ja-JP" altLang="en-US" sz="1200" dirty="0">
              <a:solidFill>
                <a:schemeClr val="tx1"/>
              </a:solidFill>
            </a:rPr>
            <a:t>災害現場</a:t>
          </a:r>
          <a:r>
            <a:rPr lang="ja-JP" altLang="en-US" sz="1200">
              <a:solidFill>
                <a:schemeClr val="tx1"/>
              </a:solidFill>
            </a:rPr>
            <a:t>の状況（被ばく、汚染）を</a:t>
          </a:r>
          <a:r>
            <a:rPr lang="ja-JP" altLang="en-US" sz="1200" dirty="0">
              <a:solidFill>
                <a:schemeClr val="tx1"/>
              </a:solidFill>
            </a:rPr>
            <a:t>いち早く把握</a:t>
          </a:r>
          <a:r>
            <a:rPr lang="ja-JP" altLang="en-US" sz="1200">
              <a:solidFill>
                <a:schemeClr val="tx1"/>
              </a:solidFill>
            </a:rPr>
            <a:t>し、傷病者の数、重症度を見積もる。</a:t>
          </a:r>
          <a:endParaRPr lang="en-US" altLang="ja-JP" sz="1200" dirty="0">
            <a:solidFill>
              <a:schemeClr val="tx1"/>
            </a:solidFill>
          </a:endParaRPr>
        </a:p>
      </dgm:t>
    </dgm:pt>
    <dgm:pt modelId="{03D671C9-DF11-D74C-95F6-EC8CFA7CA9B5}" type="parTrans" cxnId="{DFFBE220-F5E0-B04F-A118-090B30119648}">
      <dgm:prSet/>
      <dgm:spPr/>
      <dgm:t>
        <a:bodyPr/>
        <a:lstStyle/>
        <a:p>
          <a:endParaRPr kumimoji="1" lang="ja-JP" altLang="en-US" sz="1400">
            <a:solidFill>
              <a:schemeClr val="tx1"/>
            </a:solidFill>
          </a:endParaRPr>
        </a:p>
      </dgm:t>
    </dgm:pt>
    <dgm:pt modelId="{FB245816-30AA-9047-B54D-8278769782B9}" type="sibTrans" cxnId="{DFFBE220-F5E0-B04F-A118-090B30119648}">
      <dgm:prSet/>
      <dgm:spPr/>
      <dgm:t>
        <a:bodyPr/>
        <a:lstStyle/>
        <a:p>
          <a:endParaRPr kumimoji="1" lang="ja-JP" altLang="en-US" sz="1400">
            <a:solidFill>
              <a:schemeClr val="tx1"/>
            </a:solidFill>
          </a:endParaRPr>
        </a:p>
      </dgm:t>
    </dgm:pt>
    <dgm:pt modelId="{E7EDD564-785B-D24E-B162-CE9957684DFC}">
      <dgm:prSet custT="1"/>
      <dgm:spPr/>
      <dgm:t>
        <a:bodyPr/>
        <a:lstStyle/>
        <a:p>
          <a:pPr>
            <a:spcAft>
              <a:spcPts val="0"/>
            </a:spcAft>
          </a:pPr>
          <a:r>
            <a:rPr kumimoji="1" lang="ja-JP" altLang="en-US" sz="1200" dirty="0">
              <a:solidFill>
                <a:schemeClr val="tx1"/>
              </a:solidFill>
            </a:rPr>
            <a:t>限られた資源</a:t>
          </a:r>
          <a:r>
            <a:rPr kumimoji="1" lang="ja-JP" altLang="en-US" sz="1200">
              <a:solidFill>
                <a:schemeClr val="tx1"/>
              </a:solidFill>
            </a:rPr>
            <a:t>でトリアージ（搬送先等の選定）</a:t>
          </a:r>
          <a:endParaRPr kumimoji="1" lang="ja-JP" altLang="en-US" sz="1200" dirty="0">
            <a:solidFill>
              <a:schemeClr val="tx1"/>
            </a:solidFill>
          </a:endParaRPr>
        </a:p>
      </dgm:t>
    </dgm:pt>
    <dgm:pt modelId="{307B2C2C-D549-5841-8B5E-B1F68861E9F1}" type="parTrans" cxnId="{73D63D42-CD53-B044-AB10-42B659E388C8}">
      <dgm:prSet/>
      <dgm:spPr/>
      <dgm:t>
        <a:bodyPr/>
        <a:lstStyle/>
        <a:p>
          <a:endParaRPr kumimoji="1" lang="ja-JP" altLang="en-US" sz="1400">
            <a:solidFill>
              <a:schemeClr val="tx1"/>
            </a:solidFill>
          </a:endParaRPr>
        </a:p>
      </dgm:t>
    </dgm:pt>
    <dgm:pt modelId="{01473794-C513-0E42-A0DE-6A1E6D536A5C}" type="sibTrans" cxnId="{73D63D42-CD53-B044-AB10-42B659E388C8}">
      <dgm:prSet/>
      <dgm:spPr/>
      <dgm:t>
        <a:bodyPr/>
        <a:lstStyle/>
        <a:p>
          <a:endParaRPr kumimoji="1" lang="ja-JP" altLang="en-US" sz="1400">
            <a:solidFill>
              <a:schemeClr val="tx1"/>
            </a:solidFill>
          </a:endParaRPr>
        </a:p>
      </dgm:t>
    </dgm:pt>
    <dgm:pt modelId="{43E08685-0A08-E34F-8C60-A8836D661A5C}">
      <dgm:prSet custT="1"/>
      <dgm:spPr/>
      <dgm:t>
        <a:bodyPr/>
        <a:lstStyle/>
        <a:p>
          <a:pPr>
            <a:lnSpc>
              <a:spcPct val="100000"/>
            </a:lnSpc>
            <a:spcAft>
              <a:spcPts val="0"/>
            </a:spcAft>
          </a:pPr>
          <a:r>
            <a:rPr kumimoji="1" lang="ja-JP" altLang="en-US" sz="1600">
              <a:solidFill>
                <a:schemeClr val="tx1"/>
              </a:solidFill>
            </a:rPr>
            <a:t>治療</a:t>
          </a:r>
          <a:endParaRPr kumimoji="1" lang="en-US" altLang="ja-JP" sz="1600" dirty="0">
            <a:solidFill>
              <a:schemeClr val="tx1"/>
            </a:solidFill>
          </a:endParaRPr>
        </a:p>
        <a:p>
          <a:pPr>
            <a:lnSpc>
              <a:spcPct val="100000"/>
            </a:lnSpc>
            <a:spcAft>
              <a:spcPts val="0"/>
            </a:spcAft>
          </a:pPr>
          <a:r>
            <a:rPr kumimoji="1" lang="en-US" altLang="ja-JP" sz="1600" dirty="0">
              <a:solidFill>
                <a:schemeClr val="tx1"/>
              </a:solidFill>
            </a:rPr>
            <a:t>Treatment</a:t>
          </a:r>
          <a:endParaRPr kumimoji="1" lang="ja-JP" altLang="en-US" sz="1600">
            <a:solidFill>
              <a:schemeClr val="tx1"/>
            </a:solidFill>
          </a:endParaRPr>
        </a:p>
      </dgm:t>
    </dgm:pt>
    <dgm:pt modelId="{0149CCB4-3698-2348-B991-4C7396F5D75D}" type="parTrans" cxnId="{45D25D1C-1F7D-7A4B-B696-92F83BA0D315}">
      <dgm:prSet/>
      <dgm:spPr/>
      <dgm:t>
        <a:bodyPr/>
        <a:lstStyle/>
        <a:p>
          <a:endParaRPr kumimoji="1" lang="ja-JP" altLang="en-US">
            <a:solidFill>
              <a:schemeClr val="tx1"/>
            </a:solidFill>
          </a:endParaRPr>
        </a:p>
      </dgm:t>
    </dgm:pt>
    <dgm:pt modelId="{75831C02-63C4-F843-9FE6-94EBE1CE2919}" type="sibTrans" cxnId="{45D25D1C-1F7D-7A4B-B696-92F83BA0D315}">
      <dgm:prSet/>
      <dgm:spPr/>
      <dgm:t>
        <a:bodyPr/>
        <a:lstStyle/>
        <a:p>
          <a:endParaRPr kumimoji="1" lang="ja-JP" altLang="en-US">
            <a:solidFill>
              <a:schemeClr val="tx1"/>
            </a:solidFill>
          </a:endParaRPr>
        </a:p>
      </dgm:t>
    </dgm:pt>
    <dgm:pt modelId="{F06B747A-1BD9-DE47-B238-99B6AE31BBB5}">
      <dgm:prSet custT="1"/>
      <dgm:spPr/>
      <dgm:t>
        <a:bodyPr/>
        <a:lstStyle/>
        <a:p>
          <a:pPr>
            <a:lnSpc>
              <a:spcPct val="100000"/>
            </a:lnSpc>
            <a:spcAft>
              <a:spcPts val="0"/>
            </a:spcAft>
          </a:pPr>
          <a:r>
            <a:rPr kumimoji="1" lang="ja-JP" altLang="en-US" sz="1600">
              <a:solidFill>
                <a:schemeClr val="tx1"/>
              </a:solidFill>
            </a:rPr>
            <a:t>搬送</a:t>
          </a:r>
          <a:endParaRPr kumimoji="1" lang="en-US" altLang="ja-JP" sz="1600" dirty="0">
            <a:solidFill>
              <a:schemeClr val="tx1"/>
            </a:solidFill>
          </a:endParaRPr>
        </a:p>
        <a:p>
          <a:pPr>
            <a:lnSpc>
              <a:spcPct val="100000"/>
            </a:lnSpc>
            <a:spcAft>
              <a:spcPts val="0"/>
            </a:spcAft>
          </a:pPr>
          <a:r>
            <a:rPr kumimoji="1" lang="en-US" altLang="ja-JP" sz="1600" dirty="0">
              <a:solidFill>
                <a:schemeClr val="tx1"/>
              </a:solidFill>
            </a:rPr>
            <a:t>Transport</a:t>
          </a:r>
        </a:p>
      </dgm:t>
    </dgm:pt>
    <dgm:pt modelId="{9AF0E165-CE49-094A-92AF-9D14E7CFD201}" type="parTrans" cxnId="{54B35594-8317-3349-BDC1-EA487D380935}">
      <dgm:prSet/>
      <dgm:spPr/>
      <dgm:t>
        <a:bodyPr/>
        <a:lstStyle/>
        <a:p>
          <a:endParaRPr kumimoji="1" lang="ja-JP" altLang="en-US">
            <a:solidFill>
              <a:schemeClr val="tx1"/>
            </a:solidFill>
          </a:endParaRPr>
        </a:p>
      </dgm:t>
    </dgm:pt>
    <dgm:pt modelId="{B330E0B6-7181-B84A-844F-E698A968308C}" type="sibTrans" cxnId="{54B35594-8317-3349-BDC1-EA487D380935}">
      <dgm:prSet/>
      <dgm:spPr/>
      <dgm:t>
        <a:bodyPr/>
        <a:lstStyle/>
        <a:p>
          <a:endParaRPr kumimoji="1" lang="ja-JP" altLang="en-US">
            <a:solidFill>
              <a:schemeClr val="tx1"/>
            </a:solidFill>
          </a:endParaRPr>
        </a:p>
      </dgm:t>
    </dgm:pt>
    <dgm:pt modelId="{9EED01FE-E4EB-DF4A-8A93-B139D42C74FB}">
      <dgm:prSet custT="1"/>
      <dgm:spPr/>
      <dgm:t>
        <a:bodyPr/>
        <a:lstStyle/>
        <a:p>
          <a:pPr>
            <a:spcAft>
              <a:spcPts val="0"/>
            </a:spcAft>
          </a:pPr>
          <a:r>
            <a:rPr kumimoji="1" lang="ja-JP" altLang="en-US" sz="1200">
              <a:solidFill>
                <a:schemeClr val="tx1"/>
              </a:solidFill>
            </a:rPr>
            <a:t>救命等処置優先の判断</a:t>
          </a:r>
          <a:endParaRPr kumimoji="1" lang="ja-JP" altLang="en-US" sz="1200" dirty="0">
            <a:solidFill>
              <a:schemeClr val="tx1"/>
            </a:solidFill>
          </a:endParaRPr>
        </a:p>
      </dgm:t>
    </dgm:pt>
    <dgm:pt modelId="{56B2DDB4-90D7-C34B-AC70-C7B7D9ED0631}" type="parTrans" cxnId="{C4F257E6-70CB-404B-A604-3FD7620BF204}">
      <dgm:prSet/>
      <dgm:spPr/>
      <dgm:t>
        <a:bodyPr/>
        <a:lstStyle/>
        <a:p>
          <a:endParaRPr kumimoji="1" lang="ja-JP" altLang="en-US">
            <a:solidFill>
              <a:schemeClr val="tx1"/>
            </a:solidFill>
          </a:endParaRPr>
        </a:p>
      </dgm:t>
    </dgm:pt>
    <dgm:pt modelId="{6B90FF61-E2F9-914D-AF0F-B38715CE03B2}" type="sibTrans" cxnId="{C4F257E6-70CB-404B-A604-3FD7620BF204}">
      <dgm:prSet/>
      <dgm:spPr/>
      <dgm:t>
        <a:bodyPr/>
        <a:lstStyle/>
        <a:p>
          <a:endParaRPr kumimoji="1" lang="ja-JP" altLang="en-US">
            <a:solidFill>
              <a:schemeClr val="tx1"/>
            </a:solidFill>
          </a:endParaRPr>
        </a:p>
      </dgm:t>
    </dgm:pt>
    <dgm:pt modelId="{EC6FE2DF-A793-324F-99BA-EC66EAAE2789}">
      <dgm:prSet custT="1"/>
      <dgm:spPr/>
      <dgm:t>
        <a:bodyPr/>
        <a:lstStyle/>
        <a:p>
          <a:pPr>
            <a:lnSpc>
              <a:spcPct val="80000"/>
            </a:lnSpc>
            <a:spcAft>
              <a:spcPts val="0"/>
            </a:spcAft>
          </a:pPr>
          <a:r>
            <a:rPr kumimoji="1" lang="ja-JP" altLang="en-US" sz="1200">
              <a:solidFill>
                <a:schemeClr val="tx1"/>
              </a:solidFill>
            </a:rPr>
            <a:t>被ばく線量評価</a:t>
          </a:r>
          <a:endParaRPr kumimoji="1" lang="ja-JP" altLang="en-US" sz="1200" dirty="0">
            <a:solidFill>
              <a:schemeClr val="tx1"/>
            </a:solidFill>
          </a:endParaRPr>
        </a:p>
      </dgm:t>
    </dgm:pt>
    <dgm:pt modelId="{6E2508FF-8392-0645-8099-95D5AB4798D6}" type="parTrans" cxnId="{8C85BE40-4638-3143-825B-E7DCB8AAFA66}">
      <dgm:prSet/>
      <dgm:spPr/>
      <dgm:t>
        <a:bodyPr/>
        <a:lstStyle/>
        <a:p>
          <a:endParaRPr kumimoji="1" lang="ja-JP" altLang="en-US">
            <a:solidFill>
              <a:schemeClr val="tx1"/>
            </a:solidFill>
          </a:endParaRPr>
        </a:p>
      </dgm:t>
    </dgm:pt>
    <dgm:pt modelId="{C27984A0-EE8E-4049-A00F-B551EDDE7B74}" type="sibTrans" cxnId="{8C85BE40-4638-3143-825B-E7DCB8AAFA66}">
      <dgm:prSet/>
      <dgm:spPr/>
      <dgm:t>
        <a:bodyPr/>
        <a:lstStyle/>
        <a:p>
          <a:endParaRPr kumimoji="1" lang="ja-JP" altLang="en-US">
            <a:solidFill>
              <a:schemeClr val="tx1"/>
            </a:solidFill>
          </a:endParaRPr>
        </a:p>
      </dgm:t>
    </dgm:pt>
    <dgm:pt modelId="{5DCFD5BA-EC31-C84D-85ED-CF4BFA61E790}">
      <dgm:prSet custT="1"/>
      <dgm:spPr/>
      <dgm:t>
        <a:bodyPr/>
        <a:lstStyle/>
        <a:p>
          <a:pPr>
            <a:lnSpc>
              <a:spcPct val="100000"/>
            </a:lnSpc>
            <a:spcAft>
              <a:spcPts val="0"/>
            </a:spcAft>
          </a:pPr>
          <a:r>
            <a:rPr kumimoji="1" lang="ja-JP" altLang="en-US" sz="1200">
              <a:solidFill>
                <a:schemeClr val="tx1"/>
              </a:solidFill>
              <a:latin typeface="+mn-ea"/>
              <a:ea typeface="+mn-ea"/>
            </a:rPr>
            <a:t>原子力災害拠点病院への搬送</a:t>
          </a:r>
          <a:endParaRPr kumimoji="1" lang="ja-JP" altLang="en-US" sz="1200" dirty="0">
            <a:solidFill>
              <a:schemeClr val="tx1"/>
            </a:solidFill>
            <a:latin typeface="+mn-ea"/>
            <a:ea typeface="+mn-ea"/>
          </a:endParaRPr>
        </a:p>
      </dgm:t>
    </dgm:pt>
    <dgm:pt modelId="{C7C615EF-6F00-5B42-9F36-FDACEAF0E5F9}" type="parTrans" cxnId="{3A15D2F8-AC29-9449-95C1-8F0FC6D5BF98}">
      <dgm:prSet/>
      <dgm:spPr/>
      <dgm:t>
        <a:bodyPr/>
        <a:lstStyle/>
        <a:p>
          <a:endParaRPr kumimoji="1" lang="ja-JP" altLang="en-US">
            <a:solidFill>
              <a:schemeClr val="tx1"/>
            </a:solidFill>
          </a:endParaRPr>
        </a:p>
      </dgm:t>
    </dgm:pt>
    <dgm:pt modelId="{96B2A186-1E48-1444-A66A-F200BC4D57B1}" type="sibTrans" cxnId="{3A15D2F8-AC29-9449-95C1-8F0FC6D5BF98}">
      <dgm:prSet/>
      <dgm:spPr/>
      <dgm:t>
        <a:bodyPr/>
        <a:lstStyle/>
        <a:p>
          <a:endParaRPr kumimoji="1" lang="ja-JP" altLang="en-US">
            <a:solidFill>
              <a:schemeClr val="tx1"/>
            </a:solidFill>
          </a:endParaRPr>
        </a:p>
      </dgm:t>
    </dgm:pt>
    <dgm:pt modelId="{093E53F2-B46A-1B42-847A-79AEA27C8E6A}">
      <dgm:prSet custT="1"/>
      <dgm:spPr/>
      <dgm:t>
        <a:bodyPr/>
        <a:lstStyle/>
        <a:p>
          <a:pPr>
            <a:lnSpc>
              <a:spcPct val="80000"/>
            </a:lnSpc>
            <a:spcAft>
              <a:spcPts val="0"/>
            </a:spcAft>
          </a:pPr>
          <a:r>
            <a:rPr kumimoji="1" lang="ja-JP" altLang="en-US" sz="1200">
              <a:solidFill>
                <a:schemeClr val="tx1"/>
              </a:solidFill>
            </a:rPr>
            <a:t>高線量被ばく、内部被ばくの治療</a:t>
          </a:r>
          <a:endParaRPr kumimoji="1" lang="ja-JP" altLang="en-US" sz="1200" dirty="0">
            <a:solidFill>
              <a:schemeClr val="tx1"/>
            </a:solidFill>
          </a:endParaRPr>
        </a:p>
      </dgm:t>
    </dgm:pt>
    <dgm:pt modelId="{CC82F0B5-76A2-684E-9774-91CCCF431E0B}" type="parTrans" cxnId="{E3912FC0-EE14-DD4C-B96F-426EC3D2B423}">
      <dgm:prSet/>
      <dgm:spPr/>
      <dgm:t>
        <a:bodyPr/>
        <a:lstStyle/>
        <a:p>
          <a:endParaRPr kumimoji="1" lang="ja-JP" altLang="en-US">
            <a:solidFill>
              <a:schemeClr val="tx1"/>
            </a:solidFill>
          </a:endParaRPr>
        </a:p>
      </dgm:t>
    </dgm:pt>
    <dgm:pt modelId="{7BCA76EF-3318-934E-9D5D-304AB8C1E12D}" type="sibTrans" cxnId="{E3912FC0-EE14-DD4C-B96F-426EC3D2B423}">
      <dgm:prSet/>
      <dgm:spPr/>
      <dgm:t>
        <a:bodyPr/>
        <a:lstStyle/>
        <a:p>
          <a:endParaRPr kumimoji="1" lang="ja-JP" altLang="en-US">
            <a:solidFill>
              <a:schemeClr val="tx1"/>
            </a:solidFill>
          </a:endParaRPr>
        </a:p>
      </dgm:t>
    </dgm:pt>
    <dgm:pt modelId="{13F0676E-F399-A54D-9174-FE8F076F341D}">
      <dgm:prSet custT="1"/>
      <dgm:spPr/>
      <dgm:t>
        <a:bodyPr/>
        <a:lstStyle/>
        <a:p>
          <a:pPr>
            <a:lnSpc>
              <a:spcPct val="100000"/>
            </a:lnSpc>
            <a:spcAft>
              <a:spcPts val="0"/>
            </a:spcAft>
          </a:pPr>
          <a:r>
            <a:rPr kumimoji="1" lang="ja-JP" altLang="en-US" sz="1200">
              <a:solidFill>
                <a:schemeClr val="tx1"/>
              </a:solidFill>
              <a:latin typeface="+mn-ea"/>
              <a:ea typeface="+mn-ea"/>
            </a:rPr>
            <a:t>高度被ばく医療支援センターへの搬送</a:t>
          </a:r>
          <a:endParaRPr kumimoji="1" lang="ja-JP" altLang="en-US" sz="1200" dirty="0">
            <a:solidFill>
              <a:schemeClr val="tx1"/>
            </a:solidFill>
            <a:latin typeface="+mn-ea"/>
            <a:ea typeface="+mn-ea"/>
          </a:endParaRPr>
        </a:p>
      </dgm:t>
    </dgm:pt>
    <dgm:pt modelId="{CCABAD18-02F8-914D-8D1F-891C659A6212}" type="parTrans" cxnId="{0D959F9B-A0C4-9645-A002-B26EC5370ED5}">
      <dgm:prSet/>
      <dgm:spPr/>
      <dgm:t>
        <a:bodyPr/>
        <a:lstStyle/>
        <a:p>
          <a:endParaRPr kumimoji="1" lang="ja-JP" altLang="en-US">
            <a:solidFill>
              <a:schemeClr val="tx1"/>
            </a:solidFill>
          </a:endParaRPr>
        </a:p>
      </dgm:t>
    </dgm:pt>
    <dgm:pt modelId="{B2CF9DD8-2168-2849-829F-2D7EC1300D9D}" type="sibTrans" cxnId="{0D959F9B-A0C4-9645-A002-B26EC5370ED5}">
      <dgm:prSet/>
      <dgm:spPr/>
      <dgm:t>
        <a:bodyPr/>
        <a:lstStyle/>
        <a:p>
          <a:endParaRPr kumimoji="1" lang="ja-JP" altLang="en-US">
            <a:solidFill>
              <a:schemeClr val="tx1"/>
            </a:solidFill>
          </a:endParaRPr>
        </a:p>
      </dgm:t>
    </dgm:pt>
    <dgm:pt modelId="{84A8F148-7090-E74B-8454-163BBCA2A623}">
      <dgm:prSet custT="1"/>
      <dgm:spPr/>
      <dgm:t>
        <a:bodyPr/>
        <a:lstStyle/>
        <a:p>
          <a:pPr>
            <a:lnSpc>
              <a:spcPct val="80000"/>
            </a:lnSpc>
            <a:spcAft>
              <a:spcPts val="0"/>
            </a:spcAft>
          </a:pPr>
          <a:r>
            <a:rPr kumimoji="1" lang="ja-JP" altLang="en-US" sz="1200">
              <a:solidFill>
                <a:schemeClr val="tx1"/>
              </a:solidFill>
            </a:rPr>
            <a:t>創傷汚染等の除染</a:t>
          </a:r>
          <a:endParaRPr kumimoji="1" lang="ja-JP" altLang="en-US" sz="1200" dirty="0">
            <a:solidFill>
              <a:schemeClr val="tx1"/>
            </a:solidFill>
          </a:endParaRPr>
        </a:p>
      </dgm:t>
    </dgm:pt>
    <dgm:pt modelId="{1A8CA3B0-C4A6-EF4C-A9A9-604D187311D7}" type="parTrans" cxnId="{F56104FC-1281-8E4C-9D00-1908EB631976}">
      <dgm:prSet/>
      <dgm:spPr/>
      <dgm:t>
        <a:bodyPr/>
        <a:lstStyle/>
        <a:p>
          <a:endParaRPr kumimoji="1" lang="ja-JP" altLang="en-US">
            <a:solidFill>
              <a:schemeClr val="tx1"/>
            </a:solidFill>
          </a:endParaRPr>
        </a:p>
      </dgm:t>
    </dgm:pt>
    <dgm:pt modelId="{E84F3FEA-1C5B-6D48-AB9E-6607A40EDAF8}" type="sibTrans" cxnId="{F56104FC-1281-8E4C-9D00-1908EB631976}">
      <dgm:prSet/>
      <dgm:spPr/>
      <dgm:t>
        <a:bodyPr/>
        <a:lstStyle/>
        <a:p>
          <a:endParaRPr kumimoji="1" lang="ja-JP" altLang="en-US">
            <a:solidFill>
              <a:schemeClr val="tx1"/>
            </a:solidFill>
          </a:endParaRPr>
        </a:p>
      </dgm:t>
    </dgm:pt>
    <dgm:pt modelId="{0D3433C4-DEE2-974C-8E21-0534F6CF1CC6}" type="pres">
      <dgm:prSet presAssocID="{AE390820-FB30-9E4F-867C-81015990F896}" presName="Name0" presStyleCnt="0">
        <dgm:presLayoutVars>
          <dgm:dir/>
          <dgm:animLvl val="lvl"/>
          <dgm:resizeHandles val="exact"/>
        </dgm:presLayoutVars>
      </dgm:prSet>
      <dgm:spPr/>
    </dgm:pt>
    <dgm:pt modelId="{2CD04B15-93B4-E840-9FCF-1EF53854E2DD}" type="pres">
      <dgm:prSet presAssocID="{1FDE4998-05D6-E944-8EF7-D611431D7309}" presName="linNode" presStyleCnt="0"/>
      <dgm:spPr/>
    </dgm:pt>
    <dgm:pt modelId="{FBFC3676-A3DF-914C-B909-F09F26810788}" type="pres">
      <dgm:prSet presAssocID="{1FDE4998-05D6-E944-8EF7-D611431D7309}" presName="parentText" presStyleLbl="node1" presStyleIdx="0" presStyleCnt="7" custScaleX="121271">
        <dgm:presLayoutVars>
          <dgm:chMax val="1"/>
          <dgm:bulletEnabled val="1"/>
        </dgm:presLayoutVars>
      </dgm:prSet>
      <dgm:spPr/>
    </dgm:pt>
    <dgm:pt modelId="{12BB628E-9CFA-CB4D-9A9C-D0CCCF27BD99}" type="pres">
      <dgm:prSet presAssocID="{1FDE4998-05D6-E944-8EF7-D611431D7309}" presName="descendantText" presStyleLbl="alignAccFollowNode1" presStyleIdx="0" presStyleCnt="7">
        <dgm:presLayoutVars>
          <dgm:bulletEnabled val="1"/>
        </dgm:presLayoutVars>
      </dgm:prSet>
      <dgm:spPr/>
    </dgm:pt>
    <dgm:pt modelId="{3954E7A1-DCF2-2E45-A8E6-6C33120EA5BD}" type="pres">
      <dgm:prSet presAssocID="{BBF771D8-D9DD-D645-B740-77AFB116E205}" presName="sp" presStyleCnt="0"/>
      <dgm:spPr/>
    </dgm:pt>
    <dgm:pt modelId="{849F1A30-7A2B-E845-B0A3-93F27EEE8376}" type="pres">
      <dgm:prSet presAssocID="{AFFF1DCE-2613-9949-9977-3EC5B69C6319}" presName="linNode" presStyleCnt="0"/>
      <dgm:spPr/>
    </dgm:pt>
    <dgm:pt modelId="{4F81882F-D8AA-1A4E-A51F-E0E6B7122158}" type="pres">
      <dgm:prSet presAssocID="{AFFF1DCE-2613-9949-9977-3EC5B69C6319}" presName="parentText" presStyleLbl="node1" presStyleIdx="1" presStyleCnt="7" custScaleX="121153">
        <dgm:presLayoutVars>
          <dgm:chMax val="1"/>
          <dgm:bulletEnabled val="1"/>
        </dgm:presLayoutVars>
      </dgm:prSet>
      <dgm:spPr/>
    </dgm:pt>
    <dgm:pt modelId="{B5964A51-8B44-FD44-892B-494A85270AC8}" type="pres">
      <dgm:prSet presAssocID="{AFFF1DCE-2613-9949-9977-3EC5B69C6319}" presName="descendantText" presStyleLbl="alignAccFollowNode1" presStyleIdx="1" presStyleCnt="7" custScaleY="114970">
        <dgm:presLayoutVars>
          <dgm:bulletEnabled val="1"/>
        </dgm:presLayoutVars>
      </dgm:prSet>
      <dgm:spPr/>
    </dgm:pt>
    <dgm:pt modelId="{67A59519-7CB5-6748-9943-8E1F95AD50F5}" type="pres">
      <dgm:prSet presAssocID="{1959B024-2CE4-EC4D-8E01-CC423C04BCF7}" presName="sp" presStyleCnt="0"/>
      <dgm:spPr/>
    </dgm:pt>
    <dgm:pt modelId="{8F17061E-71E9-364F-A2E3-A7F28BF19D5F}" type="pres">
      <dgm:prSet presAssocID="{44882486-6C3C-024E-930C-062E58772623}" presName="linNode" presStyleCnt="0"/>
      <dgm:spPr/>
    </dgm:pt>
    <dgm:pt modelId="{84867041-6803-0944-8145-D4DBEEA19FB6}" type="pres">
      <dgm:prSet presAssocID="{44882486-6C3C-024E-930C-062E58772623}" presName="parentText" presStyleLbl="node1" presStyleIdx="2" presStyleCnt="7" custScaleX="121271">
        <dgm:presLayoutVars>
          <dgm:chMax val="1"/>
          <dgm:bulletEnabled val="1"/>
        </dgm:presLayoutVars>
      </dgm:prSet>
      <dgm:spPr/>
    </dgm:pt>
    <dgm:pt modelId="{115DBE1D-BB20-934C-914E-73B964AC7D21}" type="pres">
      <dgm:prSet presAssocID="{44882486-6C3C-024E-930C-062E58772623}" presName="descendantText" presStyleLbl="alignAccFollowNode1" presStyleIdx="2" presStyleCnt="7">
        <dgm:presLayoutVars>
          <dgm:bulletEnabled val="1"/>
        </dgm:presLayoutVars>
      </dgm:prSet>
      <dgm:spPr/>
    </dgm:pt>
    <dgm:pt modelId="{45D05F4A-BC7C-0041-9D7B-FB896843B8BE}" type="pres">
      <dgm:prSet presAssocID="{83DA1023-8C0A-DD48-AC1B-EC942418BC3C}" presName="sp" presStyleCnt="0"/>
      <dgm:spPr/>
    </dgm:pt>
    <dgm:pt modelId="{26E80602-8F3E-D545-B020-9FD5DB984ECF}" type="pres">
      <dgm:prSet presAssocID="{4957EB16-4D24-E040-92BF-A5467BBCE63D}" presName="linNode" presStyleCnt="0"/>
      <dgm:spPr/>
    </dgm:pt>
    <dgm:pt modelId="{A505B46E-5D78-9B4D-A49A-5E9D8CDC487E}" type="pres">
      <dgm:prSet presAssocID="{4957EB16-4D24-E040-92BF-A5467BBCE63D}" presName="parentText" presStyleLbl="node1" presStyleIdx="3" presStyleCnt="7" custScaleX="121271">
        <dgm:presLayoutVars>
          <dgm:chMax val="1"/>
          <dgm:bulletEnabled val="1"/>
        </dgm:presLayoutVars>
      </dgm:prSet>
      <dgm:spPr/>
    </dgm:pt>
    <dgm:pt modelId="{7324D707-ADD0-1D42-A9BD-A797108A75C0}" type="pres">
      <dgm:prSet presAssocID="{4957EB16-4D24-E040-92BF-A5467BBCE63D}" presName="descendantText" presStyleLbl="alignAccFollowNode1" presStyleIdx="3" presStyleCnt="7">
        <dgm:presLayoutVars>
          <dgm:bulletEnabled val="1"/>
        </dgm:presLayoutVars>
      </dgm:prSet>
      <dgm:spPr/>
    </dgm:pt>
    <dgm:pt modelId="{476AE957-74BE-774B-9E31-252751243734}" type="pres">
      <dgm:prSet presAssocID="{C629AF68-9484-8B45-AA9B-8EFCC370C52B}" presName="sp" presStyleCnt="0"/>
      <dgm:spPr/>
    </dgm:pt>
    <dgm:pt modelId="{3878F13A-39C0-CC44-B705-0E839D03318E}" type="pres">
      <dgm:prSet presAssocID="{47F36387-792A-B049-823B-2DB6A30EDC67}" presName="linNode" presStyleCnt="0"/>
      <dgm:spPr/>
    </dgm:pt>
    <dgm:pt modelId="{94980E47-20FD-A246-B1DB-60613381A515}" type="pres">
      <dgm:prSet presAssocID="{47F36387-792A-B049-823B-2DB6A30EDC67}" presName="parentText" presStyleLbl="node1" presStyleIdx="4" presStyleCnt="7" custScaleX="121271">
        <dgm:presLayoutVars>
          <dgm:chMax val="1"/>
          <dgm:bulletEnabled val="1"/>
        </dgm:presLayoutVars>
      </dgm:prSet>
      <dgm:spPr/>
    </dgm:pt>
    <dgm:pt modelId="{EC943EF5-8AD0-2948-A6D2-5D82D8D71700}" type="pres">
      <dgm:prSet presAssocID="{47F36387-792A-B049-823B-2DB6A30EDC67}" presName="descendantText" presStyleLbl="alignAccFollowNode1" presStyleIdx="4" presStyleCnt="7">
        <dgm:presLayoutVars>
          <dgm:bulletEnabled val="1"/>
        </dgm:presLayoutVars>
      </dgm:prSet>
      <dgm:spPr/>
    </dgm:pt>
    <dgm:pt modelId="{0C6AEA65-353C-764D-BC66-6AA56E298D84}" type="pres">
      <dgm:prSet presAssocID="{DE47AEBF-3892-9148-8819-6FF6C345DFBF}" presName="sp" presStyleCnt="0"/>
      <dgm:spPr/>
    </dgm:pt>
    <dgm:pt modelId="{D8C14238-7FFF-A44D-A011-C28CDAAD2334}" type="pres">
      <dgm:prSet presAssocID="{43E08685-0A08-E34F-8C60-A8836D661A5C}" presName="linNode" presStyleCnt="0"/>
      <dgm:spPr/>
    </dgm:pt>
    <dgm:pt modelId="{7CDB6D11-DE70-314E-BAFA-C029541E67F7}" type="pres">
      <dgm:prSet presAssocID="{43E08685-0A08-E34F-8C60-A8836D661A5C}" presName="parentText" presStyleLbl="node1" presStyleIdx="5" presStyleCnt="7" custScaleX="120296">
        <dgm:presLayoutVars>
          <dgm:chMax val="1"/>
          <dgm:bulletEnabled val="1"/>
        </dgm:presLayoutVars>
      </dgm:prSet>
      <dgm:spPr/>
    </dgm:pt>
    <dgm:pt modelId="{C38FB20D-4AF3-F849-AB6A-9608DC2490F0}" type="pres">
      <dgm:prSet presAssocID="{43E08685-0A08-E34F-8C60-A8836D661A5C}" presName="descendantText" presStyleLbl="alignAccFollowNode1" presStyleIdx="5" presStyleCnt="7" custScaleY="123281">
        <dgm:presLayoutVars>
          <dgm:bulletEnabled val="1"/>
        </dgm:presLayoutVars>
      </dgm:prSet>
      <dgm:spPr/>
    </dgm:pt>
    <dgm:pt modelId="{875B5D16-A500-F64E-BA63-6A14F96B4A5B}" type="pres">
      <dgm:prSet presAssocID="{75831C02-63C4-F843-9FE6-94EBE1CE2919}" presName="sp" presStyleCnt="0"/>
      <dgm:spPr/>
    </dgm:pt>
    <dgm:pt modelId="{1641BB4A-A130-754F-B1C4-2F47360D3433}" type="pres">
      <dgm:prSet presAssocID="{F06B747A-1BD9-DE47-B238-99B6AE31BBB5}" presName="linNode" presStyleCnt="0"/>
      <dgm:spPr/>
    </dgm:pt>
    <dgm:pt modelId="{7DDBF181-C177-A048-B387-46D4AC032779}" type="pres">
      <dgm:prSet presAssocID="{F06B747A-1BD9-DE47-B238-99B6AE31BBB5}" presName="parentText" presStyleLbl="node1" presStyleIdx="6" presStyleCnt="7" custScaleX="121569">
        <dgm:presLayoutVars>
          <dgm:chMax val="1"/>
          <dgm:bulletEnabled val="1"/>
        </dgm:presLayoutVars>
      </dgm:prSet>
      <dgm:spPr/>
    </dgm:pt>
    <dgm:pt modelId="{9871908D-2279-6940-9A7F-F7541193264E}" type="pres">
      <dgm:prSet presAssocID="{F06B747A-1BD9-DE47-B238-99B6AE31BBB5}" presName="descendantText" presStyleLbl="alignAccFollowNode1" presStyleIdx="6" presStyleCnt="7">
        <dgm:presLayoutVars>
          <dgm:bulletEnabled val="1"/>
        </dgm:presLayoutVars>
      </dgm:prSet>
      <dgm:spPr/>
    </dgm:pt>
  </dgm:ptLst>
  <dgm:cxnLst>
    <dgm:cxn modelId="{776D9708-B882-5D44-A43E-2F89840E10AC}" srcId="{AE390820-FB30-9E4F-867C-81015990F896}" destId="{44882486-6C3C-024E-930C-062E58772623}" srcOrd="2" destOrd="0" parTransId="{A7BF8D52-31A0-C547-8773-553CF1A18773}" sibTransId="{83DA1023-8C0A-DD48-AC1B-EC942418BC3C}"/>
    <dgm:cxn modelId="{DAA26F0A-3532-C14E-9D66-152DB0B3473D}" type="presOf" srcId="{43E08685-0A08-E34F-8C60-A8836D661A5C}" destId="{7CDB6D11-DE70-314E-BAFA-C029541E67F7}" srcOrd="0" destOrd="0" presId="urn:microsoft.com/office/officeart/2005/8/layout/vList5"/>
    <dgm:cxn modelId="{E6385115-478E-5846-BC0C-767BE1654CD7}" type="presOf" srcId="{AE390820-FB30-9E4F-867C-81015990F896}" destId="{0D3433C4-DEE2-974C-8E21-0534F6CF1CC6}" srcOrd="0" destOrd="0" presId="urn:microsoft.com/office/officeart/2005/8/layout/vList5"/>
    <dgm:cxn modelId="{C5044A16-5898-764A-8317-8150EB7209F4}" srcId="{44882486-6C3C-024E-930C-062E58772623}" destId="{AAAE1EE7-0717-BC4C-8316-2FAFEA85FBBC}" srcOrd="0" destOrd="0" parTransId="{CDAE42BB-0354-0540-9B81-BE5158292AD7}" sibTransId="{6D769361-7DB3-D441-A9AF-E6E2ECA18A1A}"/>
    <dgm:cxn modelId="{7AC83A1B-6BCC-3A4F-902B-3DA271D2711E}" type="presOf" srcId="{09105A2E-1D35-654C-BDB5-7EC3F1D2AEA7}" destId="{115DBE1D-BB20-934C-914E-73B964AC7D21}" srcOrd="0" destOrd="1" presId="urn:microsoft.com/office/officeart/2005/8/layout/vList5"/>
    <dgm:cxn modelId="{65FD0F1C-B0DE-D843-B4A4-5B2C42F179F8}" srcId="{AFFF1DCE-2613-9949-9977-3EC5B69C6319}" destId="{318CCE59-35DA-2444-9809-BF2BC8581867}" srcOrd="2" destOrd="0" parTransId="{26968F2E-9380-1349-905A-07FC3E014502}" sibTransId="{204B46EA-8652-7040-BB3B-823DD3B07EF0}"/>
    <dgm:cxn modelId="{45D25D1C-1F7D-7A4B-B696-92F83BA0D315}" srcId="{AE390820-FB30-9E4F-867C-81015990F896}" destId="{43E08685-0A08-E34F-8C60-A8836D661A5C}" srcOrd="5" destOrd="0" parTransId="{0149CCB4-3698-2348-B991-4C7396F5D75D}" sibTransId="{75831C02-63C4-F843-9FE6-94EBE1CE2919}"/>
    <dgm:cxn modelId="{DFFBE220-F5E0-B04F-A118-090B30119648}" srcId="{4957EB16-4D24-E040-92BF-A5467BBCE63D}" destId="{61CAFEAF-AA28-004E-B42C-FE857D2BE30D}" srcOrd="0" destOrd="0" parTransId="{03D671C9-DF11-D74C-95F6-EC8CFA7CA9B5}" sibTransId="{FB245816-30AA-9047-B54D-8278769782B9}"/>
    <dgm:cxn modelId="{608E552E-D8D6-3340-8702-44E6D25720C7}" type="presOf" srcId="{1FDE4998-05D6-E944-8EF7-D611431D7309}" destId="{FBFC3676-A3DF-914C-B909-F09F26810788}" srcOrd="0" destOrd="0" presId="urn:microsoft.com/office/officeart/2005/8/layout/vList5"/>
    <dgm:cxn modelId="{405EFC36-B0EA-414E-A71A-EEB1EEE93EA4}" srcId="{AFFF1DCE-2613-9949-9977-3EC5B69C6319}" destId="{8D9D69F9-DDCA-CA40-B8BF-443E345CABCF}" srcOrd="0" destOrd="0" parTransId="{2037EB85-ACCB-BF44-8CFF-275838077936}" sibTransId="{812E79D7-AA75-F949-8118-8E7F0432F634}"/>
    <dgm:cxn modelId="{8C85BE40-4638-3143-825B-E7DCB8AAFA66}" srcId="{43E08685-0A08-E34F-8C60-A8836D661A5C}" destId="{EC6FE2DF-A793-324F-99BA-EC66EAAE2789}" srcOrd="0" destOrd="0" parTransId="{6E2508FF-8392-0645-8099-95D5AB4798D6}" sibTransId="{C27984A0-EE8E-4049-A00F-B551EDDE7B74}"/>
    <dgm:cxn modelId="{D32C6F41-8CD3-A44C-ACA6-C6E4220E62FE}" srcId="{AE390820-FB30-9E4F-867C-81015990F896}" destId="{47F36387-792A-B049-823B-2DB6A30EDC67}" srcOrd="4" destOrd="0" parTransId="{98F4E5DE-7E2B-EA40-A533-C936F1D75075}" sibTransId="{DE47AEBF-3892-9148-8819-6FF6C345DFBF}"/>
    <dgm:cxn modelId="{73D63D42-CD53-B044-AB10-42B659E388C8}" srcId="{47F36387-792A-B049-823B-2DB6A30EDC67}" destId="{E7EDD564-785B-D24E-B162-CE9957684DFC}" srcOrd="0" destOrd="0" parTransId="{307B2C2C-D549-5841-8B5E-B1F68861E9F1}" sibTransId="{01473794-C513-0E42-A0DE-6A1E6D536A5C}"/>
    <dgm:cxn modelId="{5C7DF345-6CD4-7D4E-8352-72C48894DD2F}" srcId="{44882486-6C3C-024E-930C-062E58772623}" destId="{09105A2E-1D35-654C-BDB5-7EC3F1D2AEA7}" srcOrd="1" destOrd="0" parTransId="{0F3424E5-659F-FD41-A0FC-A88F9FA4ABA6}" sibTransId="{B933320C-8657-814E-BDE6-306C43E7CB3A}"/>
    <dgm:cxn modelId="{68078050-0913-7947-BF15-86D0189A6A39}" type="presOf" srcId="{8D9D69F9-DDCA-CA40-B8BF-443E345CABCF}" destId="{B5964A51-8B44-FD44-892B-494A85270AC8}" srcOrd="0" destOrd="0" presId="urn:microsoft.com/office/officeart/2005/8/layout/vList5"/>
    <dgm:cxn modelId="{EF7C6675-1512-9544-82B1-B73756DD8562}" type="presOf" srcId="{13F0676E-F399-A54D-9174-FE8F076F341D}" destId="{9871908D-2279-6940-9A7F-F7541193264E}" srcOrd="0" destOrd="1" presId="urn:microsoft.com/office/officeart/2005/8/layout/vList5"/>
    <dgm:cxn modelId="{EBD9DA55-B722-C545-A1F7-7C5925839479}" type="presOf" srcId="{9EED01FE-E4EB-DF4A-8A93-B139D42C74FB}" destId="{EC943EF5-8AD0-2948-A6D2-5D82D8D71700}" srcOrd="0" destOrd="1" presId="urn:microsoft.com/office/officeart/2005/8/layout/vList5"/>
    <dgm:cxn modelId="{E8DBCF81-A1DB-9A40-AB15-C51E9957BDCD}" type="presOf" srcId="{EC6FE2DF-A793-324F-99BA-EC66EAAE2789}" destId="{C38FB20D-4AF3-F849-AB6A-9608DC2490F0}" srcOrd="0" destOrd="0" presId="urn:microsoft.com/office/officeart/2005/8/layout/vList5"/>
    <dgm:cxn modelId="{F2848384-EB27-AD40-82B9-7D73E921D7EA}" srcId="{AFFF1DCE-2613-9949-9977-3EC5B69C6319}" destId="{CD3E615B-ED88-D040-94C3-BCFF04C45C93}" srcOrd="1" destOrd="0" parTransId="{C20A3DBE-6A60-204E-A98A-653C80473E30}" sibTransId="{632FE4F1-0FE0-0E45-8B19-76F3809CEAE4}"/>
    <dgm:cxn modelId="{59A4D088-A88F-134A-A6F8-FA3B01A607B1}" srcId="{AE390820-FB30-9E4F-867C-81015990F896}" destId="{AFFF1DCE-2613-9949-9977-3EC5B69C6319}" srcOrd="1" destOrd="0" parTransId="{CA92EB69-9B24-CC49-BCFB-E5A7DF786463}" sibTransId="{1959B024-2CE4-EC4D-8E01-CC423C04BCF7}"/>
    <dgm:cxn modelId="{54B35594-8317-3349-BDC1-EA487D380935}" srcId="{AE390820-FB30-9E4F-867C-81015990F896}" destId="{F06B747A-1BD9-DE47-B238-99B6AE31BBB5}" srcOrd="6" destOrd="0" parTransId="{9AF0E165-CE49-094A-92AF-9D14E7CFD201}" sibTransId="{B330E0B6-7181-B84A-844F-E698A968308C}"/>
    <dgm:cxn modelId="{C8DD9B99-D85C-1B41-BF0F-EF088838AD3B}" type="presOf" srcId="{E7EDD564-785B-D24E-B162-CE9957684DFC}" destId="{EC943EF5-8AD0-2948-A6D2-5D82D8D71700}" srcOrd="0" destOrd="0" presId="urn:microsoft.com/office/officeart/2005/8/layout/vList5"/>
    <dgm:cxn modelId="{0D959F9B-A0C4-9645-A002-B26EC5370ED5}" srcId="{F06B747A-1BD9-DE47-B238-99B6AE31BBB5}" destId="{13F0676E-F399-A54D-9174-FE8F076F341D}" srcOrd="1" destOrd="0" parTransId="{CCABAD18-02F8-914D-8D1F-891C659A6212}" sibTransId="{B2CF9DD8-2168-2849-829F-2D7EC1300D9D}"/>
    <dgm:cxn modelId="{E9E7539D-D637-ED4B-904A-B1C8FE07BF28}" type="presOf" srcId="{093E53F2-B46A-1B42-847A-79AEA27C8E6A}" destId="{C38FB20D-4AF3-F849-AB6A-9608DC2490F0}" srcOrd="0" destOrd="1" presId="urn:microsoft.com/office/officeart/2005/8/layout/vList5"/>
    <dgm:cxn modelId="{EDB8C39D-8673-D945-83C1-022BEC270961}" type="presOf" srcId="{AFFF1DCE-2613-9949-9977-3EC5B69C6319}" destId="{4F81882F-D8AA-1A4E-A51F-E0E6B7122158}" srcOrd="0" destOrd="0" presId="urn:microsoft.com/office/officeart/2005/8/layout/vList5"/>
    <dgm:cxn modelId="{9EFCDB9D-D7D7-F84B-AD3F-C84A61CE9028}" type="presOf" srcId="{CD3E615B-ED88-D040-94C3-BCFF04C45C93}" destId="{B5964A51-8B44-FD44-892B-494A85270AC8}" srcOrd="0" destOrd="1" presId="urn:microsoft.com/office/officeart/2005/8/layout/vList5"/>
    <dgm:cxn modelId="{C3A2FFA5-CADE-1147-BED9-73656694A133}" type="presOf" srcId="{44882486-6C3C-024E-930C-062E58772623}" destId="{84867041-6803-0944-8145-D4DBEEA19FB6}" srcOrd="0" destOrd="0" presId="urn:microsoft.com/office/officeart/2005/8/layout/vList5"/>
    <dgm:cxn modelId="{12A2C5AE-D893-A544-80A8-1B6882E15B7F}" type="presOf" srcId="{47F36387-792A-B049-823B-2DB6A30EDC67}" destId="{94980E47-20FD-A246-B1DB-60613381A515}" srcOrd="0" destOrd="0" presId="urn:microsoft.com/office/officeart/2005/8/layout/vList5"/>
    <dgm:cxn modelId="{E3912FC0-EE14-DD4C-B96F-426EC3D2B423}" srcId="{43E08685-0A08-E34F-8C60-A8836D661A5C}" destId="{093E53F2-B46A-1B42-847A-79AEA27C8E6A}" srcOrd="1" destOrd="0" parTransId="{CC82F0B5-76A2-684E-9774-91CCCF431E0B}" sibTransId="{7BCA76EF-3318-934E-9D5D-304AB8C1E12D}"/>
    <dgm:cxn modelId="{B0F81BC8-A25B-0444-A9BB-0C97E2301415}" type="presOf" srcId="{84A8F148-7090-E74B-8454-163BBCA2A623}" destId="{C38FB20D-4AF3-F849-AB6A-9608DC2490F0}" srcOrd="0" destOrd="2" presId="urn:microsoft.com/office/officeart/2005/8/layout/vList5"/>
    <dgm:cxn modelId="{A0A6CFC8-41EE-E141-8481-5D94A8DAFE04}" type="presOf" srcId="{E3FAA06D-71C5-B14A-8954-12A66204C140}" destId="{12BB628E-9CFA-CB4D-9A9C-D0CCCF27BD99}" srcOrd="0" destOrd="0" presId="urn:microsoft.com/office/officeart/2005/8/layout/vList5"/>
    <dgm:cxn modelId="{753CE8CD-9063-384B-8351-7885E3AEA398}" type="presOf" srcId="{61CAFEAF-AA28-004E-B42C-FE857D2BE30D}" destId="{7324D707-ADD0-1D42-A9BD-A797108A75C0}" srcOrd="0" destOrd="0" presId="urn:microsoft.com/office/officeart/2005/8/layout/vList5"/>
    <dgm:cxn modelId="{851EBDD5-BC61-9346-ACC9-1682FB935114}" srcId="{AE390820-FB30-9E4F-867C-81015990F896}" destId="{4957EB16-4D24-E040-92BF-A5467BBCE63D}" srcOrd="3" destOrd="0" parTransId="{354E43EC-BD42-C443-B5B7-66C26A0F7270}" sibTransId="{C629AF68-9484-8B45-AA9B-8EFCC370C52B}"/>
    <dgm:cxn modelId="{E679D4DA-B47C-104C-93A6-5280118A955E}" type="presOf" srcId="{AAAE1EE7-0717-BC4C-8316-2FAFEA85FBBC}" destId="{115DBE1D-BB20-934C-914E-73B964AC7D21}" srcOrd="0" destOrd="0" presId="urn:microsoft.com/office/officeart/2005/8/layout/vList5"/>
    <dgm:cxn modelId="{92ED63E1-D557-C245-BE93-953D72B46D0D}" type="presOf" srcId="{4957EB16-4D24-E040-92BF-A5467BBCE63D}" destId="{A505B46E-5D78-9B4D-A49A-5E9D8CDC487E}" srcOrd="0" destOrd="0" presId="urn:microsoft.com/office/officeart/2005/8/layout/vList5"/>
    <dgm:cxn modelId="{C4F257E6-70CB-404B-A604-3FD7620BF204}" srcId="{47F36387-792A-B049-823B-2DB6A30EDC67}" destId="{9EED01FE-E4EB-DF4A-8A93-B139D42C74FB}" srcOrd="1" destOrd="0" parTransId="{56B2DDB4-90D7-C34B-AC70-C7B7D9ED0631}" sibTransId="{6B90FF61-E2F9-914D-AF0F-B38715CE03B2}"/>
    <dgm:cxn modelId="{90A18FE6-6E50-FC4E-8149-64AF76E3D784}" type="presOf" srcId="{F06B747A-1BD9-DE47-B238-99B6AE31BBB5}" destId="{7DDBF181-C177-A048-B387-46D4AC032779}" srcOrd="0" destOrd="0" presId="urn:microsoft.com/office/officeart/2005/8/layout/vList5"/>
    <dgm:cxn modelId="{A62C06ED-101F-5948-9BD3-946CC00740D3}" type="presOf" srcId="{5DCFD5BA-EC31-C84D-85ED-CF4BFA61E790}" destId="{9871908D-2279-6940-9A7F-F7541193264E}" srcOrd="0" destOrd="0" presId="urn:microsoft.com/office/officeart/2005/8/layout/vList5"/>
    <dgm:cxn modelId="{8467DCF3-4A59-F749-A25D-8184322C0FC3}" srcId="{1FDE4998-05D6-E944-8EF7-D611431D7309}" destId="{E3FAA06D-71C5-B14A-8954-12A66204C140}" srcOrd="0" destOrd="0" parTransId="{1D780FFD-56CF-EF41-9C6F-253F28FE2497}" sibTransId="{E698DB2B-F277-BE49-9D46-BA2920958A3D}"/>
    <dgm:cxn modelId="{3A15D2F8-AC29-9449-95C1-8F0FC6D5BF98}" srcId="{F06B747A-1BD9-DE47-B238-99B6AE31BBB5}" destId="{5DCFD5BA-EC31-C84D-85ED-CF4BFA61E790}" srcOrd="0" destOrd="0" parTransId="{C7C615EF-6F00-5B42-9F36-FDACEAF0E5F9}" sibTransId="{96B2A186-1E48-1444-A66A-F200BC4D57B1}"/>
    <dgm:cxn modelId="{CA7E35F9-D4E8-FE4C-A6A3-8766B58BB944}" type="presOf" srcId="{318CCE59-35DA-2444-9809-BF2BC8581867}" destId="{B5964A51-8B44-FD44-892B-494A85270AC8}" srcOrd="0" destOrd="2" presId="urn:microsoft.com/office/officeart/2005/8/layout/vList5"/>
    <dgm:cxn modelId="{F56104FC-1281-8E4C-9D00-1908EB631976}" srcId="{43E08685-0A08-E34F-8C60-A8836D661A5C}" destId="{84A8F148-7090-E74B-8454-163BBCA2A623}" srcOrd="2" destOrd="0" parTransId="{1A8CA3B0-C4A6-EF4C-A9A9-604D187311D7}" sibTransId="{E84F3FEA-1C5B-6D48-AB9E-6607A40EDAF8}"/>
    <dgm:cxn modelId="{4CDFA1FF-F7E8-854D-B8ED-B3A10D0DA9E8}" srcId="{AE390820-FB30-9E4F-867C-81015990F896}" destId="{1FDE4998-05D6-E944-8EF7-D611431D7309}" srcOrd="0" destOrd="0" parTransId="{4D6612CD-33A6-BC47-B14E-2FF73DCCCAB7}" sibTransId="{BBF771D8-D9DD-D645-B740-77AFB116E205}"/>
    <dgm:cxn modelId="{F621FA49-192B-5943-AB31-0D1C8724930F}" type="presParOf" srcId="{0D3433C4-DEE2-974C-8E21-0534F6CF1CC6}" destId="{2CD04B15-93B4-E840-9FCF-1EF53854E2DD}" srcOrd="0" destOrd="0" presId="urn:microsoft.com/office/officeart/2005/8/layout/vList5"/>
    <dgm:cxn modelId="{787C3A41-964F-264F-82FE-720ADF30F174}" type="presParOf" srcId="{2CD04B15-93B4-E840-9FCF-1EF53854E2DD}" destId="{FBFC3676-A3DF-914C-B909-F09F26810788}" srcOrd="0" destOrd="0" presId="urn:microsoft.com/office/officeart/2005/8/layout/vList5"/>
    <dgm:cxn modelId="{7C179C2C-9496-674D-B951-0F7FA5FDDBE4}" type="presParOf" srcId="{2CD04B15-93B4-E840-9FCF-1EF53854E2DD}" destId="{12BB628E-9CFA-CB4D-9A9C-D0CCCF27BD99}" srcOrd="1" destOrd="0" presId="urn:microsoft.com/office/officeart/2005/8/layout/vList5"/>
    <dgm:cxn modelId="{031AFE7C-87DA-4947-8B70-D81E1499E236}" type="presParOf" srcId="{0D3433C4-DEE2-974C-8E21-0534F6CF1CC6}" destId="{3954E7A1-DCF2-2E45-A8E6-6C33120EA5BD}" srcOrd="1" destOrd="0" presId="urn:microsoft.com/office/officeart/2005/8/layout/vList5"/>
    <dgm:cxn modelId="{E246A5F7-5A05-9147-99EA-AC1E177826A8}" type="presParOf" srcId="{0D3433C4-DEE2-974C-8E21-0534F6CF1CC6}" destId="{849F1A30-7A2B-E845-B0A3-93F27EEE8376}" srcOrd="2" destOrd="0" presId="urn:microsoft.com/office/officeart/2005/8/layout/vList5"/>
    <dgm:cxn modelId="{3C265F27-FD31-344C-AEF5-ABD65AAF573A}" type="presParOf" srcId="{849F1A30-7A2B-E845-B0A3-93F27EEE8376}" destId="{4F81882F-D8AA-1A4E-A51F-E0E6B7122158}" srcOrd="0" destOrd="0" presId="urn:microsoft.com/office/officeart/2005/8/layout/vList5"/>
    <dgm:cxn modelId="{5DCF3BB7-2911-C84D-9D76-D16D54FB7EBA}" type="presParOf" srcId="{849F1A30-7A2B-E845-B0A3-93F27EEE8376}" destId="{B5964A51-8B44-FD44-892B-494A85270AC8}" srcOrd="1" destOrd="0" presId="urn:microsoft.com/office/officeart/2005/8/layout/vList5"/>
    <dgm:cxn modelId="{7FC1619A-8BBF-AD4B-9849-A75F1B2D6906}" type="presParOf" srcId="{0D3433C4-DEE2-974C-8E21-0534F6CF1CC6}" destId="{67A59519-7CB5-6748-9943-8E1F95AD50F5}" srcOrd="3" destOrd="0" presId="urn:microsoft.com/office/officeart/2005/8/layout/vList5"/>
    <dgm:cxn modelId="{78CB57EA-D258-EE47-BC2B-41ED6F230AC5}" type="presParOf" srcId="{0D3433C4-DEE2-974C-8E21-0534F6CF1CC6}" destId="{8F17061E-71E9-364F-A2E3-A7F28BF19D5F}" srcOrd="4" destOrd="0" presId="urn:microsoft.com/office/officeart/2005/8/layout/vList5"/>
    <dgm:cxn modelId="{57C397A2-8660-7843-8035-7F569954251E}" type="presParOf" srcId="{8F17061E-71E9-364F-A2E3-A7F28BF19D5F}" destId="{84867041-6803-0944-8145-D4DBEEA19FB6}" srcOrd="0" destOrd="0" presId="urn:microsoft.com/office/officeart/2005/8/layout/vList5"/>
    <dgm:cxn modelId="{4E25D141-C803-034A-A5EE-398195552186}" type="presParOf" srcId="{8F17061E-71E9-364F-A2E3-A7F28BF19D5F}" destId="{115DBE1D-BB20-934C-914E-73B964AC7D21}" srcOrd="1" destOrd="0" presId="urn:microsoft.com/office/officeart/2005/8/layout/vList5"/>
    <dgm:cxn modelId="{273BA222-7358-644A-8C81-2B8851BD59AD}" type="presParOf" srcId="{0D3433C4-DEE2-974C-8E21-0534F6CF1CC6}" destId="{45D05F4A-BC7C-0041-9D7B-FB896843B8BE}" srcOrd="5" destOrd="0" presId="urn:microsoft.com/office/officeart/2005/8/layout/vList5"/>
    <dgm:cxn modelId="{2BAA16C5-C87D-8A4C-993C-FF3D92C6E230}" type="presParOf" srcId="{0D3433C4-DEE2-974C-8E21-0534F6CF1CC6}" destId="{26E80602-8F3E-D545-B020-9FD5DB984ECF}" srcOrd="6" destOrd="0" presId="urn:microsoft.com/office/officeart/2005/8/layout/vList5"/>
    <dgm:cxn modelId="{8C9F4CAD-37D9-6546-A3C9-BE2998A06AE0}" type="presParOf" srcId="{26E80602-8F3E-D545-B020-9FD5DB984ECF}" destId="{A505B46E-5D78-9B4D-A49A-5E9D8CDC487E}" srcOrd="0" destOrd="0" presId="urn:microsoft.com/office/officeart/2005/8/layout/vList5"/>
    <dgm:cxn modelId="{697F274F-356E-2444-90DA-1C9696C83317}" type="presParOf" srcId="{26E80602-8F3E-D545-B020-9FD5DB984ECF}" destId="{7324D707-ADD0-1D42-A9BD-A797108A75C0}" srcOrd="1" destOrd="0" presId="urn:microsoft.com/office/officeart/2005/8/layout/vList5"/>
    <dgm:cxn modelId="{B302EC36-68F1-F946-891C-09A4B108405D}" type="presParOf" srcId="{0D3433C4-DEE2-974C-8E21-0534F6CF1CC6}" destId="{476AE957-74BE-774B-9E31-252751243734}" srcOrd="7" destOrd="0" presId="urn:microsoft.com/office/officeart/2005/8/layout/vList5"/>
    <dgm:cxn modelId="{14DE5394-1228-B14E-94C7-1BBD7EC3D11B}" type="presParOf" srcId="{0D3433C4-DEE2-974C-8E21-0534F6CF1CC6}" destId="{3878F13A-39C0-CC44-B705-0E839D03318E}" srcOrd="8" destOrd="0" presId="urn:microsoft.com/office/officeart/2005/8/layout/vList5"/>
    <dgm:cxn modelId="{C0A35CA8-9EB9-B44C-922D-DB4AA7485E1A}" type="presParOf" srcId="{3878F13A-39C0-CC44-B705-0E839D03318E}" destId="{94980E47-20FD-A246-B1DB-60613381A515}" srcOrd="0" destOrd="0" presId="urn:microsoft.com/office/officeart/2005/8/layout/vList5"/>
    <dgm:cxn modelId="{9883B08C-71E5-AD4C-B7A9-BD820CFDD8A7}" type="presParOf" srcId="{3878F13A-39C0-CC44-B705-0E839D03318E}" destId="{EC943EF5-8AD0-2948-A6D2-5D82D8D71700}" srcOrd="1" destOrd="0" presId="urn:microsoft.com/office/officeart/2005/8/layout/vList5"/>
    <dgm:cxn modelId="{237C13C3-42B8-4744-A931-F30C86306D08}" type="presParOf" srcId="{0D3433C4-DEE2-974C-8E21-0534F6CF1CC6}" destId="{0C6AEA65-353C-764D-BC66-6AA56E298D84}" srcOrd="9" destOrd="0" presId="urn:microsoft.com/office/officeart/2005/8/layout/vList5"/>
    <dgm:cxn modelId="{D8B0229E-9AC1-3147-B076-1CCF10B861B7}" type="presParOf" srcId="{0D3433C4-DEE2-974C-8E21-0534F6CF1CC6}" destId="{D8C14238-7FFF-A44D-A011-C28CDAAD2334}" srcOrd="10" destOrd="0" presId="urn:microsoft.com/office/officeart/2005/8/layout/vList5"/>
    <dgm:cxn modelId="{870E3373-291C-A046-A572-051EFE03CE74}" type="presParOf" srcId="{D8C14238-7FFF-A44D-A011-C28CDAAD2334}" destId="{7CDB6D11-DE70-314E-BAFA-C029541E67F7}" srcOrd="0" destOrd="0" presId="urn:microsoft.com/office/officeart/2005/8/layout/vList5"/>
    <dgm:cxn modelId="{EDD1AD4A-1B57-FD43-915C-1AC106CC0655}" type="presParOf" srcId="{D8C14238-7FFF-A44D-A011-C28CDAAD2334}" destId="{C38FB20D-4AF3-F849-AB6A-9608DC2490F0}" srcOrd="1" destOrd="0" presId="urn:microsoft.com/office/officeart/2005/8/layout/vList5"/>
    <dgm:cxn modelId="{141F68F8-1FDB-E243-8A6B-ADBC33D2B6FA}" type="presParOf" srcId="{0D3433C4-DEE2-974C-8E21-0534F6CF1CC6}" destId="{875B5D16-A500-F64E-BA63-6A14F96B4A5B}" srcOrd="11" destOrd="0" presId="urn:microsoft.com/office/officeart/2005/8/layout/vList5"/>
    <dgm:cxn modelId="{B5EAED37-D08E-5A4B-82DE-A279509C896C}" type="presParOf" srcId="{0D3433C4-DEE2-974C-8E21-0534F6CF1CC6}" destId="{1641BB4A-A130-754F-B1C4-2F47360D3433}" srcOrd="12" destOrd="0" presId="urn:microsoft.com/office/officeart/2005/8/layout/vList5"/>
    <dgm:cxn modelId="{1123BE4A-B0FA-6546-A027-122A5CB35235}" type="presParOf" srcId="{1641BB4A-A130-754F-B1C4-2F47360D3433}" destId="{7DDBF181-C177-A048-B387-46D4AC032779}" srcOrd="0" destOrd="0" presId="urn:microsoft.com/office/officeart/2005/8/layout/vList5"/>
    <dgm:cxn modelId="{D937489C-5506-0446-8806-2C639D14B223}" type="presParOf" srcId="{1641BB4A-A130-754F-B1C4-2F47360D3433}" destId="{9871908D-2279-6940-9A7F-F754119326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35A0C-73C4-426B-8765-AC7955D3E8E1}" type="doc">
      <dgm:prSet loTypeId="urn:microsoft.com/office/officeart/2005/8/layout/process5" loCatId="process" qsTypeId="urn:microsoft.com/office/officeart/2005/8/quickstyle/simple3" qsCatId="simple" csTypeId="urn:microsoft.com/office/officeart/2005/8/colors/accent2_2" csCatId="accent2" phldr="1"/>
      <dgm:spPr/>
      <dgm:t>
        <a:bodyPr/>
        <a:lstStyle/>
        <a:p>
          <a:endParaRPr kumimoji="1" lang="ja-JP" altLang="en-US"/>
        </a:p>
      </dgm:t>
    </dgm:pt>
    <dgm:pt modelId="{CB85D58C-6B49-4A41-A045-C3D819855FDB}">
      <dgm:prSet phldrT="[テキスト]"/>
      <dgm:spPr/>
      <dgm:t>
        <a:bodyPr/>
        <a:lstStyle/>
        <a:p>
          <a:r>
            <a:rPr kumimoji="1" lang="ja-JP" altLang="en-US" dirty="0">
              <a:latin typeface="+mn-ea"/>
              <a:ea typeface="+mn-ea"/>
              <a:cs typeface="Meiryo UI" pitchFamily="50" charset="-128"/>
            </a:rPr>
            <a:t>全身状態</a:t>
          </a:r>
          <a:r>
            <a:rPr kumimoji="1" lang="ja-JP" altLang="en-US">
              <a:latin typeface="+mn-ea"/>
              <a:ea typeface="+mn-ea"/>
              <a:cs typeface="Meiryo UI" pitchFamily="50" charset="-128"/>
            </a:rPr>
            <a:t>の評価</a:t>
          </a:r>
          <a:endParaRPr kumimoji="1" lang="en-US" altLang="ja-JP" dirty="0">
            <a:latin typeface="+mn-ea"/>
            <a:ea typeface="+mn-ea"/>
            <a:cs typeface="Meiryo UI" pitchFamily="50" charset="-128"/>
          </a:endParaRPr>
        </a:p>
        <a:p>
          <a:endParaRPr kumimoji="1" lang="en-US" altLang="ja-JP" dirty="0">
            <a:latin typeface="+mn-ea"/>
            <a:ea typeface="+mn-ea"/>
            <a:cs typeface="Meiryo UI" pitchFamily="50" charset="-128"/>
          </a:endParaRPr>
        </a:p>
        <a:p>
          <a:endParaRPr kumimoji="1" lang="en-US" altLang="ja-JP" dirty="0">
            <a:latin typeface="+mn-ea"/>
            <a:ea typeface="+mn-ea"/>
            <a:cs typeface="Meiryo UI" pitchFamily="50" charset="-128"/>
          </a:endParaRPr>
        </a:p>
      </dgm:t>
    </dgm:pt>
    <dgm:pt modelId="{94CFBC10-573A-41A6-BFFF-E3DA7C02DD70}" type="parTrans" cxnId="{3AB6A41B-0958-4B52-A877-5B0F6C7E9B5A}">
      <dgm:prSet/>
      <dgm:spPr/>
      <dgm:t>
        <a:bodyPr/>
        <a:lstStyle/>
        <a:p>
          <a:endParaRPr kumimoji="1" lang="ja-JP" altLang="en-US"/>
        </a:p>
      </dgm:t>
    </dgm:pt>
    <dgm:pt modelId="{D3826CC8-63EC-4075-97FB-AE86828C4E22}" type="sibTrans" cxnId="{3AB6A41B-0958-4B52-A877-5B0F6C7E9B5A}">
      <dgm:prSet/>
      <dgm:spPr/>
      <dgm:t>
        <a:bodyPr/>
        <a:lstStyle/>
        <a:p>
          <a:endParaRPr kumimoji="1" lang="ja-JP" altLang="en-US"/>
        </a:p>
      </dgm:t>
    </dgm:pt>
    <dgm:pt modelId="{9F1D7502-06B3-43ED-82F8-AC3C5C878222}">
      <dgm:prSet phldrT="[テキスト]"/>
      <dgm:spPr/>
      <dgm:t>
        <a:bodyPr/>
        <a:lstStyle/>
        <a:p>
          <a:r>
            <a:rPr kumimoji="1" lang="ja-JP" altLang="en-US">
              <a:latin typeface="+mn-ea"/>
              <a:ea typeface="+mn-ea"/>
              <a:cs typeface="Meiryo UI" pitchFamily="50" charset="-128"/>
            </a:rPr>
            <a:t>汚染検査</a:t>
          </a:r>
          <a:endParaRPr kumimoji="1" lang="en-US" altLang="ja-JP" dirty="0">
            <a:latin typeface="+mn-ea"/>
            <a:ea typeface="+mn-ea"/>
            <a:cs typeface="Meiryo UI" pitchFamily="50" charset="-128"/>
          </a:endParaRPr>
        </a:p>
        <a:p>
          <a:endParaRPr kumimoji="1" lang="en-US" altLang="ja-JP" dirty="0">
            <a:latin typeface="+mn-ea"/>
            <a:ea typeface="+mn-ea"/>
            <a:cs typeface="Meiryo UI" pitchFamily="50" charset="-128"/>
          </a:endParaRPr>
        </a:p>
        <a:p>
          <a:endParaRPr kumimoji="1" lang="ja-JP" altLang="en-US" dirty="0">
            <a:latin typeface="+mn-ea"/>
            <a:ea typeface="+mn-ea"/>
            <a:cs typeface="Meiryo UI" pitchFamily="50" charset="-128"/>
          </a:endParaRPr>
        </a:p>
      </dgm:t>
    </dgm:pt>
    <dgm:pt modelId="{263D959C-9E4F-42BC-9C41-B05CDA7F081B}" type="parTrans" cxnId="{86ECD4D1-0C3D-4731-AB86-BE23596476D1}">
      <dgm:prSet/>
      <dgm:spPr/>
      <dgm:t>
        <a:bodyPr/>
        <a:lstStyle/>
        <a:p>
          <a:endParaRPr kumimoji="1" lang="ja-JP" altLang="en-US"/>
        </a:p>
      </dgm:t>
    </dgm:pt>
    <dgm:pt modelId="{39C4A316-B0C4-491F-9744-E6DBF52FAD1B}" type="sibTrans" cxnId="{86ECD4D1-0C3D-4731-AB86-BE23596476D1}">
      <dgm:prSet/>
      <dgm:spPr/>
      <dgm:t>
        <a:bodyPr/>
        <a:lstStyle/>
        <a:p>
          <a:endParaRPr kumimoji="1" lang="ja-JP" altLang="en-US"/>
        </a:p>
      </dgm:t>
    </dgm:pt>
    <dgm:pt modelId="{9F191FDE-9CA9-494C-A031-D145D5C8A894}">
      <dgm:prSet phldrT="[テキスト]"/>
      <dgm:spPr/>
      <dgm:t>
        <a:bodyPr/>
        <a:lstStyle/>
        <a:p>
          <a:r>
            <a:rPr kumimoji="1" lang="ja-JP" altLang="en-US" dirty="0">
              <a:latin typeface="+mn-ea"/>
              <a:ea typeface="+mn-ea"/>
              <a:cs typeface="Meiryo UI" pitchFamily="50" charset="-128"/>
            </a:rPr>
            <a:t>除染</a:t>
          </a:r>
          <a:endParaRPr kumimoji="1" lang="en-US" altLang="ja-JP" dirty="0">
            <a:latin typeface="+mn-ea"/>
            <a:ea typeface="+mn-ea"/>
            <a:cs typeface="Meiryo UI" pitchFamily="50" charset="-128"/>
          </a:endParaRPr>
        </a:p>
        <a:p>
          <a:endParaRPr kumimoji="1" lang="ja-JP" altLang="en-US" dirty="0">
            <a:latin typeface="Meiryo UI" pitchFamily="50" charset="-128"/>
            <a:ea typeface="Meiryo UI" pitchFamily="50" charset="-128"/>
            <a:cs typeface="Meiryo UI" pitchFamily="50" charset="-128"/>
          </a:endParaRPr>
        </a:p>
      </dgm:t>
    </dgm:pt>
    <dgm:pt modelId="{C70710EE-4464-4E21-B3DC-2FB597F017CB}" type="parTrans" cxnId="{51E34FB4-BB88-469A-85D1-C1353EBF2A88}">
      <dgm:prSet/>
      <dgm:spPr/>
      <dgm:t>
        <a:bodyPr/>
        <a:lstStyle/>
        <a:p>
          <a:endParaRPr kumimoji="1" lang="ja-JP" altLang="en-US"/>
        </a:p>
      </dgm:t>
    </dgm:pt>
    <dgm:pt modelId="{64E9BACA-3FA5-4E7D-A02A-1CF3CEF6F31E}" type="sibTrans" cxnId="{51E34FB4-BB88-469A-85D1-C1353EBF2A88}">
      <dgm:prSet/>
      <dgm:spPr/>
      <dgm:t>
        <a:bodyPr/>
        <a:lstStyle/>
        <a:p>
          <a:endParaRPr kumimoji="1" lang="ja-JP" altLang="en-US"/>
        </a:p>
      </dgm:t>
    </dgm:pt>
    <dgm:pt modelId="{5C6347BC-A36C-4018-857F-960A8C149DB3}">
      <dgm:prSet/>
      <dgm:spPr/>
      <dgm:t>
        <a:bodyPr/>
        <a:lstStyle/>
        <a:p>
          <a:pPr algn="ctr"/>
          <a:r>
            <a:rPr kumimoji="1" lang="ja-JP" altLang="en-US">
              <a:latin typeface="+mn-ea"/>
              <a:ea typeface="+mn-ea"/>
              <a:cs typeface="Meiryo UI" pitchFamily="50" charset="-128"/>
            </a:rPr>
            <a:t>医療処置</a:t>
          </a:r>
          <a:endParaRPr kumimoji="1" lang="en-US" altLang="ja-JP" dirty="0">
            <a:latin typeface="+mn-ea"/>
            <a:ea typeface="+mn-ea"/>
            <a:cs typeface="Meiryo UI" pitchFamily="50" charset="-128"/>
          </a:endParaRPr>
        </a:p>
        <a:p>
          <a:pPr algn="ctr"/>
          <a:endParaRPr kumimoji="1" lang="en-US" altLang="ja-JP" dirty="0">
            <a:latin typeface="+mn-ea"/>
            <a:ea typeface="+mn-ea"/>
            <a:cs typeface="Meiryo UI" pitchFamily="50" charset="-128"/>
          </a:endParaRPr>
        </a:p>
        <a:p>
          <a:pPr algn="ctr"/>
          <a:endParaRPr kumimoji="1" lang="ja-JP" altLang="en-US" dirty="0">
            <a:latin typeface="+mn-ea"/>
            <a:ea typeface="+mn-ea"/>
            <a:cs typeface="Meiryo UI" pitchFamily="50" charset="-128"/>
          </a:endParaRPr>
        </a:p>
      </dgm:t>
    </dgm:pt>
    <dgm:pt modelId="{A3521E98-D4E2-4FDF-BC0C-415D139E2D6B}" type="parTrans" cxnId="{5A5F417B-1428-4C60-B227-CB34F4D822F4}">
      <dgm:prSet/>
      <dgm:spPr/>
      <dgm:t>
        <a:bodyPr/>
        <a:lstStyle/>
        <a:p>
          <a:endParaRPr kumimoji="1" lang="ja-JP" altLang="en-US"/>
        </a:p>
      </dgm:t>
    </dgm:pt>
    <dgm:pt modelId="{50970D0C-9FF0-4301-8FED-FD6B3F496D4C}" type="sibTrans" cxnId="{5A5F417B-1428-4C60-B227-CB34F4D822F4}">
      <dgm:prSet/>
      <dgm:spPr/>
      <dgm:t>
        <a:bodyPr/>
        <a:lstStyle/>
        <a:p>
          <a:endParaRPr kumimoji="1" lang="ja-JP" altLang="en-US"/>
        </a:p>
      </dgm:t>
    </dgm:pt>
    <dgm:pt modelId="{E9795048-B797-4FC0-9A85-C7415DDBBEFB}">
      <dgm:prSet/>
      <dgm:spPr/>
      <dgm:t>
        <a:bodyPr/>
        <a:lstStyle/>
        <a:p>
          <a:r>
            <a:rPr kumimoji="1" lang="ja-JP" altLang="en-US" dirty="0">
              <a:latin typeface="+mn-ea"/>
              <a:ea typeface="+mn-ea"/>
              <a:cs typeface="Meiryo UI" pitchFamily="50" charset="-128"/>
            </a:rPr>
            <a:t>外部被ばく</a:t>
          </a:r>
          <a:endParaRPr kumimoji="1" lang="en-US" altLang="ja-JP" dirty="0">
            <a:latin typeface="+mn-ea"/>
            <a:ea typeface="+mn-ea"/>
            <a:cs typeface="Meiryo UI" pitchFamily="50" charset="-128"/>
          </a:endParaRPr>
        </a:p>
        <a:p>
          <a:r>
            <a:rPr kumimoji="1" lang="ja-JP" altLang="en-US" dirty="0">
              <a:latin typeface="+mn-ea"/>
              <a:ea typeface="+mn-ea"/>
              <a:cs typeface="Meiryo UI" pitchFamily="50" charset="-128"/>
            </a:rPr>
            <a:t>内部被ばく</a:t>
          </a:r>
          <a:endParaRPr kumimoji="1" lang="en-US" altLang="ja-JP" dirty="0">
            <a:latin typeface="+mn-ea"/>
            <a:ea typeface="+mn-ea"/>
            <a:cs typeface="Meiryo UI" pitchFamily="50" charset="-128"/>
          </a:endParaRPr>
        </a:p>
        <a:p>
          <a:r>
            <a:rPr kumimoji="1" lang="ja-JP" altLang="en-US">
              <a:latin typeface="+mn-ea"/>
              <a:ea typeface="+mn-ea"/>
              <a:cs typeface="Meiryo UI" pitchFamily="50" charset="-128"/>
            </a:rPr>
            <a:t>評価</a:t>
          </a:r>
          <a:endParaRPr kumimoji="1" lang="ja-JP" altLang="en-US" dirty="0">
            <a:latin typeface="+mn-ea"/>
            <a:ea typeface="+mn-ea"/>
            <a:cs typeface="Meiryo UI" pitchFamily="50" charset="-128"/>
          </a:endParaRPr>
        </a:p>
      </dgm:t>
    </dgm:pt>
    <dgm:pt modelId="{4AFC1BA7-335B-4F95-A35D-C0FA67E0683B}" type="parTrans" cxnId="{824E2644-CC3A-4E1C-AA2A-F9B896A68AFF}">
      <dgm:prSet/>
      <dgm:spPr/>
      <dgm:t>
        <a:bodyPr/>
        <a:lstStyle/>
        <a:p>
          <a:endParaRPr kumimoji="1" lang="ja-JP" altLang="en-US"/>
        </a:p>
      </dgm:t>
    </dgm:pt>
    <dgm:pt modelId="{FF803BB6-4091-4993-8C01-CBC75207B512}" type="sibTrans" cxnId="{824E2644-CC3A-4E1C-AA2A-F9B896A68AFF}">
      <dgm:prSet/>
      <dgm:spPr/>
      <dgm:t>
        <a:bodyPr/>
        <a:lstStyle/>
        <a:p>
          <a:endParaRPr kumimoji="1" lang="ja-JP" altLang="en-US"/>
        </a:p>
      </dgm:t>
    </dgm:pt>
    <dgm:pt modelId="{9546F865-D798-4B64-92F4-6C9D07890543}">
      <dgm:prSet/>
      <dgm:spPr/>
      <dgm:t>
        <a:bodyPr/>
        <a:lstStyle/>
        <a:p>
          <a:r>
            <a:rPr kumimoji="1" lang="ja-JP" altLang="en-US" dirty="0">
              <a:latin typeface="+mn-ea"/>
              <a:ea typeface="+mn-ea"/>
              <a:cs typeface="Meiryo UI" pitchFamily="50" charset="-128"/>
            </a:rPr>
            <a:t>入院</a:t>
          </a:r>
          <a:endParaRPr kumimoji="1" lang="en-US" altLang="ja-JP" dirty="0">
            <a:latin typeface="+mn-ea"/>
            <a:ea typeface="+mn-ea"/>
            <a:cs typeface="Meiryo UI" pitchFamily="50" charset="-128"/>
          </a:endParaRPr>
        </a:p>
        <a:p>
          <a:r>
            <a:rPr kumimoji="1" lang="en-US" altLang="ja-JP" dirty="0">
              <a:latin typeface="+mn-ea"/>
              <a:ea typeface="+mn-ea"/>
              <a:cs typeface="Meiryo UI" pitchFamily="50" charset="-128"/>
            </a:rPr>
            <a:t>or</a:t>
          </a:r>
        </a:p>
        <a:p>
          <a:r>
            <a:rPr kumimoji="1" lang="ja-JP" altLang="en-US" dirty="0">
              <a:latin typeface="+mn-ea"/>
              <a:ea typeface="+mn-ea"/>
              <a:cs typeface="Meiryo UI" pitchFamily="50" charset="-128"/>
            </a:rPr>
            <a:t>通院</a:t>
          </a:r>
          <a:endParaRPr kumimoji="1" lang="en-US" altLang="ja-JP" dirty="0">
            <a:latin typeface="+mn-ea"/>
            <a:ea typeface="+mn-ea"/>
            <a:cs typeface="Meiryo UI" pitchFamily="50" charset="-128"/>
          </a:endParaRPr>
        </a:p>
      </dgm:t>
    </dgm:pt>
    <dgm:pt modelId="{60E3FB72-AA12-4A2E-8CF4-C459982550C6}" type="parTrans" cxnId="{44B4526F-B4C7-455D-B382-7C9ACC835C18}">
      <dgm:prSet/>
      <dgm:spPr/>
      <dgm:t>
        <a:bodyPr/>
        <a:lstStyle/>
        <a:p>
          <a:endParaRPr kumimoji="1" lang="ja-JP" altLang="en-US"/>
        </a:p>
      </dgm:t>
    </dgm:pt>
    <dgm:pt modelId="{FD5E13A6-3F86-424F-91FC-5F9D39F7DB55}" type="sibTrans" cxnId="{44B4526F-B4C7-455D-B382-7C9ACC835C18}">
      <dgm:prSet/>
      <dgm:spPr/>
      <dgm:t>
        <a:bodyPr/>
        <a:lstStyle/>
        <a:p>
          <a:endParaRPr kumimoji="1" lang="ja-JP" altLang="en-US"/>
        </a:p>
      </dgm:t>
    </dgm:pt>
    <dgm:pt modelId="{79162D35-812A-4381-A0E6-4E470B8B3351}" type="pres">
      <dgm:prSet presAssocID="{DF335A0C-73C4-426B-8765-AC7955D3E8E1}" presName="diagram" presStyleCnt="0">
        <dgm:presLayoutVars>
          <dgm:dir/>
          <dgm:resizeHandles val="exact"/>
        </dgm:presLayoutVars>
      </dgm:prSet>
      <dgm:spPr/>
    </dgm:pt>
    <dgm:pt modelId="{E96186BA-B6F7-4F4F-9258-59C72195B5D4}" type="pres">
      <dgm:prSet presAssocID="{CB85D58C-6B49-4A41-A045-C3D819855FDB}" presName="node" presStyleLbl="node1" presStyleIdx="0" presStyleCnt="6" custLinFactNeighborY="-33207">
        <dgm:presLayoutVars>
          <dgm:bulletEnabled val="1"/>
        </dgm:presLayoutVars>
      </dgm:prSet>
      <dgm:spPr/>
    </dgm:pt>
    <dgm:pt modelId="{8DA572FD-776A-4E63-839D-A910EE228D89}" type="pres">
      <dgm:prSet presAssocID="{D3826CC8-63EC-4075-97FB-AE86828C4E22}" presName="sibTrans" presStyleLbl="sibTrans2D1" presStyleIdx="0" presStyleCnt="5"/>
      <dgm:spPr/>
    </dgm:pt>
    <dgm:pt modelId="{A8273694-9BDB-4DCA-B5F0-0A92EA14776C}" type="pres">
      <dgm:prSet presAssocID="{D3826CC8-63EC-4075-97FB-AE86828C4E22}" presName="connectorText" presStyleLbl="sibTrans2D1" presStyleIdx="0" presStyleCnt="5"/>
      <dgm:spPr/>
    </dgm:pt>
    <dgm:pt modelId="{FEE382E0-D343-4949-ABB6-B47BCAC15138}" type="pres">
      <dgm:prSet presAssocID="{9F1D7502-06B3-43ED-82F8-AC3C5C878222}" presName="node" presStyleLbl="node1" presStyleIdx="1" presStyleCnt="6" custLinFactNeighborY="-33207">
        <dgm:presLayoutVars>
          <dgm:bulletEnabled val="1"/>
        </dgm:presLayoutVars>
      </dgm:prSet>
      <dgm:spPr/>
    </dgm:pt>
    <dgm:pt modelId="{7EDF1B8E-E5C3-4504-96DB-A590444A2A2F}" type="pres">
      <dgm:prSet presAssocID="{39C4A316-B0C4-491F-9744-E6DBF52FAD1B}" presName="sibTrans" presStyleLbl="sibTrans2D1" presStyleIdx="1" presStyleCnt="5"/>
      <dgm:spPr/>
    </dgm:pt>
    <dgm:pt modelId="{0160A861-FF51-48C4-AC83-CF91A360E3B6}" type="pres">
      <dgm:prSet presAssocID="{39C4A316-B0C4-491F-9744-E6DBF52FAD1B}" presName="connectorText" presStyleLbl="sibTrans2D1" presStyleIdx="1" presStyleCnt="5"/>
      <dgm:spPr/>
    </dgm:pt>
    <dgm:pt modelId="{E839ED96-7BC2-4C6D-9948-86355402B653}" type="pres">
      <dgm:prSet presAssocID="{5C6347BC-A36C-4018-857F-960A8C149DB3}" presName="node" presStyleLbl="node1" presStyleIdx="2" presStyleCnt="6" custLinFactNeighborY="-33207">
        <dgm:presLayoutVars>
          <dgm:bulletEnabled val="1"/>
        </dgm:presLayoutVars>
      </dgm:prSet>
      <dgm:spPr/>
    </dgm:pt>
    <dgm:pt modelId="{5EC74DE0-18F5-4592-B43E-00081B1B0138}" type="pres">
      <dgm:prSet presAssocID="{50970D0C-9FF0-4301-8FED-FD6B3F496D4C}" presName="sibTrans" presStyleLbl="sibTrans2D1" presStyleIdx="2" presStyleCnt="5" custScaleX="54668" custLinFactY="14058" custLinFactNeighborX="-2335" custLinFactNeighborY="100000"/>
      <dgm:spPr/>
    </dgm:pt>
    <dgm:pt modelId="{8D226ADA-6A63-4147-89AD-0183B8764629}" type="pres">
      <dgm:prSet presAssocID="{50970D0C-9FF0-4301-8FED-FD6B3F496D4C}" presName="connectorText" presStyleLbl="sibTrans2D1" presStyleIdx="2" presStyleCnt="5"/>
      <dgm:spPr/>
    </dgm:pt>
    <dgm:pt modelId="{B22A9E19-891D-4B3F-B8FE-4E4A2455E0FA}" type="pres">
      <dgm:prSet presAssocID="{9F191FDE-9CA9-494C-A031-D145D5C8A894}" presName="node" presStyleLbl="node1" presStyleIdx="3" presStyleCnt="6" custLinFactNeighborX="1547" custLinFactNeighborY="79326">
        <dgm:presLayoutVars>
          <dgm:bulletEnabled val="1"/>
        </dgm:presLayoutVars>
      </dgm:prSet>
      <dgm:spPr/>
    </dgm:pt>
    <dgm:pt modelId="{10FCC9E7-E7AF-41EF-AC99-A095E2D8DB7E}" type="pres">
      <dgm:prSet presAssocID="{64E9BACA-3FA5-4E7D-A02A-1CF3CEF6F31E}" presName="sibTrans" presStyleLbl="sibTrans2D1" presStyleIdx="3" presStyleCnt="5"/>
      <dgm:spPr/>
    </dgm:pt>
    <dgm:pt modelId="{E228693C-735F-4529-8980-9B4814602AA8}" type="pres">
      <dgm:prSet presAssocID="{64E9BACA-3FA5-4E7D-A02A-1CF3CEF6F31E}" presName="connectorText" presStyleLbl="sibTrans2D1" presStyleIdx="3" presStyleCnt="5"/>
      <dgm:spPr/>
    </dgm:pt>
    <dgm:pt modelId="{87079AD9-7453-47C4-8218-A58BE65C1E0D}" type="pres">
      <dgm:prSet presAssocID="{E9795048-B797-4FC0-9A85-C7415DDBBEFB}" presName="node" presStyleLbl="node1" presStyleIdx="4" presStyleCnt="6" custLinFactNeighborX="1547" custLinFactNeighborY="79326">
        <dgm:presLayoutVars>
          <dgm:bulletEnabled val="1"/>
        </dgm:presLayoutVars>
      </dgm:prSet>
      <dgm:spPr/>
    </dgm:pt>
    <dgm:pt modelId="{D10F2ABC-49D3-4E03-AD86-EC73843A70D3}" type="pres">
      <dgm:prSet presAssocID="{FF803BB6-4091-4993-8C01-CBC75207B512}" presName="sibTrans" presStyleLbl="sibTrans2D1" presStyleIdx="4" presStyleCnt="5"/>
      <dgm:spPr/>
    </dgm:pt>
    <dgm:pt modelId="{5CC1FE0F-B50E-40A6-AA0B-F74F823A5BF4}" type="pres">
      <dgm:prSet presAssocID="{FF803BB6-4091-4993-8C01-CBC75207B512}" presName="connectorText" presStyleLbl="sibTrans2D1" presStyleIdx="4" presStyleCnt="5"/>
      <dgm:spPr/>
    </dgm:pt>
    <dgm:pt modelId="{EC926DB9-0694-4BED-8B7E-2A5DE5D7298B}" type="pres">
      <dgm:prSet presAssocID="{9546F865-D798-4B64-92F4-6C9D07890543}" presName="node" presStyleLbl="node1" presStyleIdx="5" presStyleCnt="6" custLinFactNeighborX="1547" custLinFactNeighborY="79326">
        <dgm:presLayoutVars>
          <dgm:bulletEnabled val="1"/>
        </dgm:presLayoutVars>
      </dgm:prSet>
      <dgm:spPr/>
    </dgm:pt>
  </dgm:ptLst>
  <dgm:cxnLst>
    <dgm:cxn modelId="{3AB6A41B-0958-4B52-A877-5B0F6C7E9B5A}" srcId="{DF335A0C-73C4-426B-8765-AC7955D3E8E1}" destId="{CB85D58C-6B49-4A41-A045-C3D819855FDB}" srcOrd="0" destOrd="0" parTransId="{94CFBC10-573A-41A6-BFFF-E3DA7C02DD70}" sibTransId="{D3826CC8-63EC-4075-97FB-AE86828C4E22}"/>
    <dgm:cxn modelId="{8B233F32-674C-4F47-BB52-75016AC2A12F}" type="presOf" srcId="{CB85D58C-6B49-4A41-A045-C3D819855FDB}" destId="{E96186BA-B6F7-4F4F-9258-59C72195B5D4}" srcOrd="0" destOrd="0" presId="urn:microsoft.com/office/officeart/2005/8/layout/process5"/>
    <dgm:cxn modelId="{142F8334-7AEF-439C-8B4E-9CC30E913DD0}" type="presOf" srcId="{9546F865-D798-4B64-92F4-6C9D07890543}" destId="{EC926DB9-0694-4BED-8B7E-2A5DE5D7298B}" srcOrd="0" destOrd="0" presId="urn:microsoft.com/office/officeart/2005/8/layout/process5"/>
    <dgm:cxn modelId="{443E4640-55BF-4261-8E0C-BD7670BE95A7}" type="presOf" srcId="{9F191FDE-9CA9-494C-A031-D145D5C8A894}" destId="{B22A9E19-891D-4B3F-B8FE-4E4A2455E0FA}" srcOrd="0" destOrd="0" presId="urn:microsoft.com/office/officeart/2005/8/layout/process5"/>
    <dgm:cxn modelId="{EDE60D61-27EB-4C35-B067-0D3B87CD9BD6}" type="presOf" srcId="{FF803BB6-4091-4993-8C01-CBC75207B512}" destId="{D10F2ABC-49D3-4E03-AD86-EC73843A70D3}" srcOrd="0" destOrd="0" presId="urn:microsoft.com/office/officeart/2005/8/layout/process5"/>
    <dgm:cxn modelId="{B8605261-0521-4E42-8B39-D7D97CA17159}" type="presOf" srcId="{FF803BB6-4091-4993-8C01-CBC75207B512}" destId="{5CC1FE0F-B50E-40A6-AA0B-F74F823A5BF4}" srcOrd="1" destOrd="0" presId="urn:microsoft.com/office/officeart/2005/8/layout/process5"/>
    <dgm:cxn modelId="{824E2644-CC3A-4E1C-AA2A-F9B896A68AFF}" srcId="{DF335A0C-73C4-426B-8765-AC7955D3E8E1}" destId="{E9795048-B797-4FC0-9A85-C7415DDBBEFB}" srcOrd="4" destOrd="0" parTransId="{4AFC1BA7-335B-4F95-A35D-C0FA67E0683B}" sibTransId="{FF803BB6-4091-4993-8C01-CBC75207B512}"/>
    <dgm:cxn modelId="{44B4526F-B4C7-455D-B382-7C9ACC835C18}" srcId="{DF335A0C-73C4-426B-8765-AC7955D3E8E1}" destId="{9546F865-D798-4B64-92F4-6C9D07890543}" srcOrd="5" destOrd="0" parTransId="{60E3FB72-AA12-4A2E-8CF4-C459982550C6}" sibTransId="{FD5E13A6-3F86-424F-91FC-5F9D39F7DB55}"/>
    <dgm:cxn modelId="{8BCFA772-0360-46F3-8214-F206B41259E5}" type="presOf" srcId="{50970D0C-9FF0-4301-8FED-FD6B3F496D4C}" destId="{5EC74DE0-18F5-4592-B43E-00081B1B0138}" srcOrd="0" destOrd="0" presId="urn:microsoft.com/office/officeart/2005/8/layout/process5"/>
    <dgm:cxn modelId="{C6E66B57-5D6A-4853-AD48-CF0CD456FD0A}" type="presOf" srcId="{5C6347BC-A36C-4018-857F-960A8C149DB3}" destId="{E839ED96-7BC2-4C6D-9948-86355402B653}" srcOrd="0" destOrd="0" presId="urn:microsoft.com/office/officeart/2005/8/layout/process5"/>
    <dgm:cxn modelId="{3E3D5B58-4B9B-4E91-B50F-0C94FD1D3694}" type="presOf" srcId="{9F1D7502-06B3-43ED-82F8-AC3C5C878222}" destId="{FEE382E0-D343-4949-ABB6-B47BCAC15138}" srcOrd="0" destOrd="0" presId="urn:microsoft.com/office/officeart/2005/8/layout/process5"/>
    <dgm:cxn modelId="{5A5F417B-1428-4C60-B227-CB34F4D822F4}" srcId="{DF335A0C-73C4-426B-8765-AC7955D3E8E1}" destId="{5C6347BC-A36C-4018-857F-960A8C149DB3}" srcOrd="2" destOrd="0" parTransId="{A3521E98-D4E2-4FDF-BC0C-415D139E2D6B}" sibTransId="{50970D0C-9FF0-4301-8FED-FD6B3F496D4C}"/>
    <dgm:cxn modelId="{97C3717B-1491-435E-B03F-87F378337521}" type="presOf" srcId="{39C4A316-B0C4-491F-9744-E6DBF52FAD1B}" destId="{7EDF1B8E-E5C3-4504-96DB-A590444A2A2F}" srcOrd="0" destOrd="0" presId="urn:microsoft.com/office/officeart/2005/8/layout/process5"/>
    <dgm:cxn modelId="{821E5B94-EFCB-4F85-A11C-9F681B7011A2}" type="presOf" srcId="{64E9BACA-3FA5-4E7D-A02A-1CF3CEF6F31E}" destId="{E228693C-735F-4529-8980-9B4814602AA8}" srcOrd="1" destOrd="0" presId="urn:microsoft.com/office/officeart/2005/8/layout/process5"/>
    <dgm:cxn modelId="{BDD29BAE-585F-4F52-9483-E2B45A3CA97F}" type="presOf" srcId="{50970D0C-9FF0-4301-8FED-FD6B3F496D4C}" destId="{8D226ADA-6A63-4147-89AD-0183B8764629}" srcOrd="1" destOrd="0" presId="urn:microsoft.com/office/officeart/2005/8/layout/process5"/>
    <dgm:cxn modelId="{51E34FB4-BB88-469A-85D1-C1353EBF2A88}" srcId="{DF335A0C-73C4-426B-8765-AC7955D3E8E1}" destId="{9F191FDE-9CA9-494C-A031-D145D5C8A894}" srcOrd="3" destOrd="0" parTransId="{C70710EE-4464-4E21-B3DC-2FB597F017CB}" sibTransId="{64E9BACA-3FA5-4E7D-A02A-1CF3CEF6F31E}"/>
    <dgm:cxn modelId="{633439CC-5A40-41D0-A6CA-046B1D076AEC}" type="presOf" srcId="{D3826CC8-63EC-4075-97FB-AE86828C4E22}" destId="{A8273694-9BDB-4DCA-B5F0-0A92EA14776C}" srcOrd="1" destOrd="0" presId="urn:microsoft.com/office/officeart/2005/8/layout/process5"/>
    <dgm:cxn modelId="{86ECD4D1-0C3D-4731-AB86-BE23596476D1}" srcId="{DF335A0C-73C4-426B-8765-AC7955D3E8E1}" destId="{9F1D7502-06B3-43ED-82F8-AC3C5C878222}" srcOrd="1" destOrd="0" parTransId="{263D959C-9E4F-42BC-9C41-B05CDA7F081B}" sibTransId="{39C4A316-B0C4-491F-9744-E6DBF52FAD1B}"/>
    <dgm:cxn modelId="{4422CEDA-6A6C-425C-9123-7E1E9A6671B8}" type="presOf" srcId="{E9795048-B797-4FC0-9A85-C7415DDBBEFB}" destId="{87079AD9-7453-47C4-8218-A58BE65C1E0D}" srcOrd="0" destOrd="0" presId="urn:microsoft.com/office/officeart/2005/8/layout/process5"/>
    <dgm:cxn modelId="{067AE3DD-EA6B-4974-B89E-4969EA73A1A6}" type="presOf" srcId="{DF335A0C-73C4-426B-8765-AC7955D3E8E1}" destId="{79162D35-812A-4381-A0E6-4E470B8B3351}" srcOrd="0" destOrd="0" presId="urn:microsoft.com/office/officeart/2005/8/layout/process5"/>
    <dgm:cxn modelId="{73E81FEC-A6DC-405E-89A3-BF073B268580}" type="presOf" srcId="{39C4A316-B0C4-491F-9744-E6DBF52FAD1B}" destId="{0160A861-FF51-48C4-AC83-CF91A360E3B6}" srcOrd="1" destOrd="0" presId="urn:microsoft.com/office/officeart/2005/8/layout/process5"/>
    <dgm:cxn modelId="{FB0D50FB-D273-41D3-9623-27E6172CF579}" type="presOf" srcId="{64E9BACA-3FA5-4E7D-A02A-1CF3CEF6F31E}" destId="{10FCC9E7-E7AF-41EF-AC99-A095E2D8DB7E}" srcOrd="0" destOrd="0" presId="urn:microsoft.com/office/officeart/2005/8/layout/process5"/>
    <dgm:cxn modelId="{18F31CFD-D7F6-447D-B6BF-FDD1DA763B9B}" type="presOf" srcId="{D3826CC8-63EC-4075-97FB-AE86828C4E22}" destId="{8DA572FD-776A-4E63-839D-A910EE228D89}" srcOrd="0" destOrd="0" presId="urn:microsoft.com/office/officeart/2005/8/layout/process5"/>
    <dgm:cxn modelId="{B8529163-3B80-4844-96CB-7C4FAF18A6F9}" type="presParOf" srcId="{79162D35-812A-4381-A0E6-4E470B8B3351}" destId="{E96186BA-B6F7-4F4F-9258-59C72195B5D4}" srcOrd="0" destOrd="0" presId="urn:microsoft.com/office/officeart/2005/8/layout/process5"/>
    <dgm:cxn modelId="{D995840A-28F9-4A96-A48C-866E750F11BF}" type="presParOf" srcId="{79162D35-812A-4381-A0E6-4E470B8B3351}" destId="{8DA572FD-776A-4E63-839D-A910EE228D89}" srcOrd="1" destOrd="0" presId="urn:microsoft.com/office/officeart/2005/8/layout/process5"/>
    <dgm:cxn modelId="{DFFEE88D-80EB-45B4-9A52-AFDD9E976626}" type="presParOf" srcId="{8DA572FD-776A-4E63-839D-A910EE228D89}" destId="{A8273694-9BDB-4DCA-B5F0-0A92EA14776C}" srcOrd="0" destOrd="0" presId="urn:microsoft.com/office/officeart/2005/8/layout/process5"/>
    <dgm:cxn modelId="{88D12A76-8FDB-4247-952B-B9700430F929}" type="presParOf" srcId="{79162D35-812A-4381-A0E6-4E470B8B3351}" destId="{FEE382E0-D343-4949-ABB6-B47BCAC15138}" srcOrd="2" destOrd="0" presId="urn:microsoft.com/office/officeart/2005/8/layout/process5"/>
    <dgm:cxn modelId="{65B50404-3EB8-4FEA-9BB6-8CE074341257}" type="presParOf" srcId="{79162D35-812A-4381-A0E6-4E470B8B3351}" destId="{7EDF1B8E-E5C3-4504-96DB-A590444A2A2F}" srcOrd="3" destOrd="0" presId="urn:microsoft.com/office/officeart/2005/8/layout/process5"/>
    <dgm:cxn modelId="{206FBFC7-74EF-4033-A102-27AB0E4A29E6}" type="presParOf" srcId="{7EDF1B8E-E5C3-4504-96DB-A590444A2A2F}" destId="{0160A861-FF51-48C4-AC83-CF91A360E3B6}" srcOrd="0" destOrd="0" presId="urn:microsoft.com/office/officeart/2005/8/layout/process5"/>
    <dgm:cxn modelId="{3F721C02-1197-4600-8E96-C9269F874A0B}" type="presParOf" srcId="{79162D35-812A-4381-A0E6-4E470B8B3351}" destId="{E839ED96-7BC2-4C6D-9948-86355402B653}" srcOrd="4" destOrd="0" presId="urn:microsoft.com/office/officeart/2005/8/layout/process5"/>
    <dgm:cxn modelId="{C92380B6-D3CF-45B4-9724-7F8FF36023ED}" type="presParOf" srcId="{79162D35-812A-4381-A0E6-4E470B8B3351}" destId="{5EC74DE0-18F5-4592-B43E-00081B1B0138}" srcOrd="5" destOrd="0" presId="urn:microsoft.com/office/officeart/2005/8/layout/process5"/>
    <dgm:cxn modelId="{9D6EC895-293E-4874-B2EC-B56C89C7D882}" type="presParOf" srcId="{5EC74DE0-18F5-4592-B43E-00081B1B0138}" destId="{8D226ADA-6A63-4147-89AD-0183B8764629}" srcOrd="0" destOrd="0" presId="urn:microsoft.com/office/officeart/2005/8/layout/process5"/>
    <dgm:cxn modelId="{280E5C5A-6389-4F76-BAA2-6FABF1022093}" type="presParOf" srcId="{79162D35-812A-4381-A0E6-4E470B8B3351}" destId="{B22A9E19-891D-4B3F-B8FE-4E4A2455E0FA}" srcOrd="6" destOrd="0" presId="urn:microsoft.com/office/officeart/2005/8/layout/process5"/>
    <dgm:cxn modelId="{4F9B634E-6BBE-42FD-8BAD-79F6D8BB0A5C}" type="presParOf" srcId="{79162D35-812A-4381-A0E6-4E470B8B3351}" destId="{10FCC9E7-E7AF-41EF-AC99-A095E2D8DB7E}" srcOrd="7" destOrd="0" presId="urn:microsoft.com/office/officeart/2005/8/layout/process5"/>
    <dgm:cxn modelId="{8A05E3F9-860E-4B89-9EC3-EDC847AD8B56}" type="presParOf" srcId="{10FCC9E7-E7AF-41EF-AC99-A095E2D8DB7E}" destId="{E228693C-735F-4529-8980-9B4814602AA8}" srcOrd="0" destOrd="0" presId="urn:microsoft.com/office/officeart/2005/8/layout/process5"/>
    <dgm:cxn modelId="{8DC2CCF3-01D3-4AFE-AB95-8BBD0A51737B}" type="presParOf" srcId="{79162D35-812A-4381-A0E6-4E470B8B3351}" destId="{87079AD9-7453-47C4-8218-A58BE65C1E0D}" srcOrd="8" destOrd="0" presId="urn:microsoft.com/office/officeart/2005/8/layout/process5"/>
    <dgm:cxn modelId="{19ED3D7F-4E32-4FF9-AA63-659C95AFE17E}" type="presParOf" srcId="{79162D35-812A-4381-A0E6-4E470B8B3351}" destId="{D10F2ABC-49D3-4E03-AD86-EC73843A70D3}" srcOrd="9" destOrd="0" presId="urn:microsoft.com/office/officeart/2005/8/layout/process5"/>
    <dgm:cxn modelId="{25FEA98A-BB94-45BC-B476-1510BDD65893}" type="presParOf" srcId="{D10F2ABC-49D3-4E03-AD86-EC73843A70D3}" destId="{5CC1FE0F-B50E-40A6-AA0B-F74F823A5BF4}" srcOrd="0" destOrd="0" presId="urn:microsoft.com/office/officeart/2005/8/layout/process5"/>
    <dgm:cxn modelId="{7FA2FDD3-CEF5-483F-A530-D798A1FA3379}" type="presParOf" srcId="{79162D35-812A-4381-A0E6-4E470B8B3351}" destId="{EC926DB9-0694-4BED-8B7E-2A5DE5D7298B}"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B628E-9CFA-CB4D-9A9C-D0CCCF27BD99}">
      <dsp:nvSpPr>
        <dsp:cNvPr id="0" name=""/>
        <dsp:cNvSpPr/>
      </dsp:nvSpPr>
      <dsp:spPr>
        <a:xfrm rot="5400000">
          <a:off x="5273449" y="-2007482"/>
          <a:ext cx="537483" cy="468765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kumimoji="1" lang="ja-JP" altLang="en-US" sz="1200" kern="1200" dirty="0">
              <a:solidFill>
                <a:schemeClr val="tx1"/>
              </a:solidFill>
            </a:rPr>
            <a:t>各機関は縦の連携、関係機関は個々の役割り分担を明確に</a:t>
          </a:r>
          <a:r>
            <a:rPr kumimoji="1" lang="ja-JP" altLang="en-US" sz="1200" kern="1200">
              <a:solidFill>
                <a:schemeClr val="tx1"/>
              </a:solidFill>
            </a:rPr>
            <a:t>し、関係機関の</a:t>
          </a:r>
          <a:r>
            <a:rPr kumimoji="1" lang="ja-JP" altLang="en-US" sz="1200" kern="1200" dirty="0">
              <a:solidFill>
                <a:schemeClr val="tx1"/>
              </a:solidFill>
            </a:rPr>
            <a:t>連携を効率的に行う。</a:t>
          </a:r>
        </a:p>
      </dsp:txBody>
      <dsp:txXfrm rot="-5400000">
        <a:off x="3198362" y="93843"/>
        <a:ext cx="4661419" cy="485007"/>
      </dsp:txXfrm>
    </dsp:sp>
    <dsp:sp modelId="{FBFC3676-A3DF-914C-B909-F09F26810788}">
      <dsp:nvSpPr>
        <dsp:cNvPr id="0" name=""/>
        <dsp:cNvSpPr/>
      </dsp:nvSpPr>
      <dsp:spPr>
        <a:xfrm>
          <a:off x="680" y="419"/>
          <a:ext cx="3197682" cy="671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kumimoji="1" lang="ja-JP" altLang="en-US" sz="1600" kern="1200" dirty="0">
              <a:solidFill>
                <a:schemeClr val="tx1"/>
              </a:solidFill>
            </a:rPr>
            <a:t>指揮命令系統・連携の確立</a:t>
          </a:r>
          <a:endParaRPr kumimoji="1" lang="en-US" altLang="ja-JP" sz="1600"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Command &amp; Control</a:t>
          </a:r>
          <a:endParaRPr kumimoji="1" lang="ja-JP" altLang="en-US" sz="1600" kern="1200" dirty="0">
            <a:solidFill>
              <a:schemeClr val="tx1"/>
            </a:solidFill>
          </a:endParaRPr>
        </a:p>
      </dsp:txBody>
      <dsp:txXfrm>
        <a:off x="33477" y="33216"/>
        <a:ext cx="3132088" cy="606260"/>
      </dsp:txXfrm>
    </dsp:sp>
    <dsp:sp modelId="{B5964A51-8B44-FD44-892B-494A85270AC8}">
      <dsp:nvSpPr>
        <dsp:cNvPr id="0" name=""/>
        <dsp:cNvSpPr/>
      </dsp:nvSpPr>
      <dsp:spPr>
        <a:xfrm rot="5400000">
          <a:off x="5230107" y="-1302035"/>
          <a:ext cx="617944" cy="4687657"/>
        </a:xfrm>
        <a:prstGeom prst="round2SameRect">
          <a:avLst/>
        </a:prstGeom>
        <a:solidFill>
          <a:schemeClr val="accent2">
            <a:tint val="40000"/>
            <a:alpha val="90000"/>
            <a:hueOff val="-242096"/>
            <a:satOff val="-22"/>
            <a:lumOff val="6"/>
            <a:alphaOff val="0"/>
          </a:schemeClr>
        </a:solidFill>
        <a:ln w="12700" cap="flat" cmpd="sng" algn="ctr">
          <a:solidFill>
            <a:schemeClr val="accent2">
              <a:tint val="40000"/>
              <a:alpha val="90000"/>
              <a:hueOff val="-242096"/>
              <a:satOff val="-22"/>
              <a:lumOff val="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80000"/>
            </a:lnSpc>
            <a:spcBef>
              <a:spcPct val="0"/>
            </a:spcBef>
            <a:spcAft>
              <a:spcPts val="0"/>
            </a:spcAft>
            <a:buChar char="•"/>
          </a:pPr>
          <a:r>
            <a:rPr lang="ja-JP" altLang="en-US" sz="1200" kern="1200" dirty="0">
              <a:solidFill>
                <a:schemeClr val="tx1"/>
              </a:solidFill>
            </a:rPr>
            <a:t>現場活動する自身：個人防護装備</a:t>
          </a:r>
          <a:endParaRPr kumimoji="1" lang="ja-JP" altLang="en-US" sz="1200" kern="1200" dirty="0">
            <a:solidFill>
              <a:schemeClr val="tx1"/>
            </a:solidFill>
          </a:endParaRPr>
        </a:p>
        <a:p>
          <a:pPr marL="114300" lvl="1" indent="-114300" algn="l" defTabSz="533400">
            <a:lnSpc>
              <a:spcPct val="80000"/>
            </a:lnSpc>
            <a:spcBef>
              <a:spcPct val="0"/>
            </a:spcBef>
            <a:spcAft>
              <a:spcPts val="0"/>
            </a:spcAft>
            <a:buChar char="•"/>
          </a:pPr>
          <a:r>
            <a:rPr lang="ja-JP" altLang="en-US" sz="1200" kern="1200" dirty="0">
              <a:solidFill>
                <a:schemeClr val="tx1"/>
              </a:solidFill>
            </a:rPr>
            <a:t>現場：危険・有害な物質の確認、エリア設定、ゾーニング</a:t>
          </a:r>
          <a:endParaRPr lang="en-US" altLang="ja-JP" sz="1200" kern="1200" dirty="0">
            <a:solidFill>
              <a:schemeClr val="tx1"/>
            </a:solidFill>
          </a:endParaRPr>
        </a:p>
        <a:p>
          <a:pPr marL="114300" lvl="1" indent="-114300" algn="l" defTabSz="533400">
            <a:lnSpc>
              <a:spcPct val="80000"/>
            </a:lnSpc>
            <a:spcBef>
              <a:spcPct val="0"/>
            </a:spcBef>
            <a:spcAft>
              <a:spcPts val="0"/>
            </a:spcAft>
            <a:buChar char="•"/>
          </a:pPr>
          <a:r>
            <a:rPr lang="ja-JP" altLang="en-US" sz="1200" kern="1200" dirty="0">
              <a:solidFill>
                <a:schemeClr val="tx1"/>
              </a:solidFill>
            </a:rPr>
            <a:t>被災者・患者</a:t>
          </a:r>
          <a:r>
            <a:rPr lang="ja-JP" altLang="en-US" sz="1200" kern="1200">
              <a:solidFill>
                <a:schemeClr val="tx1"/>
              </a:solidFill>
            </a:rPr>
            <a:t>：救助、処置、避難、汚染検査</a:t>
          </a:r>
          <a:endParaRPr lang="en-US" altLang="ja-JP" sz="1200" kern="1200" dirty="0">
            <a:solidFill>
              <a:schemeClr val="tx1"/>
            </a:solidFill>
          </a:endParaRPr>
        </a:p>
      </dsp:txBody>
      <dsp:txXfrm rot="-5400000">
        <a:off x="3195251" y="762987"/>
        <a:ext cx="4657491" cy="557612"/>
      </dsp:txXfrm>
    </dsp:sp>
    <dsp:sp modelId="{4F81882F-D8AA-1A4E-A51F-E0E6B7122158}">
      <dsp:nvSpPr>
        <dsp:cNvPr id="0" name=""/>
        <dsp:cNvSpPr/>
      </dsp:nvSpPr>
      <dsp:spPr>
        <a:xfrm>
          <a:off x="680" y="705866"/>
          <a:ext cx="3194571" cy="671854"/>
        </a:xfrm>
        <a:prstGeom prst="roundRect">
          <a:avLst/>
        </a:prstGeom>
        <a:solidFill>
          <a:schemeClr val="accent2">
            <a:hueOff val="-139687"/>
            <a:satOff val="-1610"/>
            <a:lumOff val="3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lang="ja-JP" altLang="en-US" sz="1600" kern="1200" dirty="0">
              <a:solidFill>
                <a:schemeClr val="tx1"/>
              </a:solidFill>
            </a:rPr>
            <a:t>安全管理</a:t>
          </a:r>
          <a:endParaRPr lang="en-US" altLang="ja-JP" sz="1600"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Safety</a:t>
          </a:r>
          <a:endParaRPr kumimoji="1" lang="ja-JP" altLang="en-US" sz="1600" kern="1200" dirty="0">
            <a:solidFill>
              <a:schemeClr val="tx1"/>
            </a:solidFill>
          </a:endParaRPr>
        </a:p>
      </dsp:txBody>
      <dsp:txXfrm>
        <a:off x="33477" y="738663"/>
        <a:ext cx="3128977" cy="606260"/>
      </dsp:txXfrm>
    </dsp:sp>
    <dsp:sp modelId="{115DBE1D-BB20-934C-914E-73B964AC7D21}">
      <dsp:nvSpPr>
        <dsp:cNvPr id="0" name=""/>
        <dsp:cNvSpPr/>
      </dsp:nvSpPr>
      <dsp:spPr>
        <a:xfrm rot="5400000">
          <a:off x="5273449" y="-596588"/>
          <a:ext cx="537483" cy="4687657"/>
        </a:xfrm>
        <a:prstGeom prst="round2SameRect">
          <a:avLst/>
        </a:prstGeom>
        <a:solidFill>
          <a:schemeClr val="accent2">
            <a:tint val="40000"/>
            <a:alpha val="90000"/>
            <a:hueOff val="-484193"/>
            <a:satOff val="-44"/>
            <a:lumOff val="13"/>
            <a:alphaOff val="0"/>
          </a:schemeClr>
        </a:solidFill>
        <a:ln w="12700" cap="flat" cmpd="sng" algn="ctr">
          <a:solidFill>
            <a:schemeClr val="accent2">
              <a:tint val="40000"/>
              <a:alpha val="90000"/>
              <a:hueOff val="-484193"/>
              <a:satOff val="-44"/>
              <a:lumOff val="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kumimoji="1" lang="ja-JP" altLang="en-US" sz="1200" kern="1200" dirty="0">
              <a:solidFill>
                <a:schemeClr val="tx1"/>
              </a:solidFill>
            </a:rPr>
            <a:t>安全、危険情報の共有</a:t>
          </a:r>
        </a:p>
        <a:p>
          <a:pPr marL="114300" lvl="1" indent="-114300" algn="l" defTabSz="533400">
            <a:lnSpc>
              <a:spcPct val="90000"/>
            </a:lnSpc>
            <a:spcBef>
              <a:spcPct val="0"/>
            </a:spcBef>
            <a:spcAft>
              <a:spcPts val="0"/>
            </a:spcAft>
            <a:buChar char="•"/>
          </a:pPr>
          <a:r>
            <a:rPr lang="ja-JP" altLang="en-US" sz="1200" kern="1200" dirty="0">
              <a:solidFill>
                <a:schemeClr val="tx1"/>
              </a:solidFill>
            </a:rPr>
            <a:t>情報不足、確認不足、協力不足が起こらないようにする。</a:t>
          </a:r>
          <a:endParaRPr kumimoji="1" lang="ja-JP" altLang="en-US" sz="1200" kern="1200" dirty="0">
            <a:solidFill>
              <a:schemeClr val="tx1"/>
            </a:solidFill>
          </a:endParaRPr>
        </a:p>
      </dsp:txBody>
      <dsp:txXfrm rot="-5400000">
        <a:off x="3198362" y="1504737"/>
        <a:ext cx="4661419" cy="485007"/>
      </dsp:txXfrm>
    </dsp:sp>
    <dsp:sp modelId="{84867041-6803-0944-8145-D4DBEEA19FB6}">
      <dsp:nvSpPr>
        <dsp:cNvPr id="0" name=""/>
        <dsp:cNvSpPr/>
      </dsp:nvSpPr>
      <dsp:spPr>
        <a:xfrm>
          <a:off x="680" y="1411313"/>
          <a:ext cx="3197682" cy="671854"/>
        </a:xfrm>
        <a:prstGeom prst="roundRect">
          <a:avLst/>
        </a:prstGeom>
        <a:solidFill>
          <a:schemeClr val="accent2">
            <a:hueOff val="-279374"/>
            <a:satOff val="-3219"/>
            <a:lumOff val="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kumimoji="1" lang="ja-JP" altLang="en-US" sz="1600" kern="1200" dirty="0">
              <a:solidFill>
                <a:schemeClr val="tx1"/>
              </a:solidFill>
            </a:rPr>
            <a:t>情報伝達・共有</a:t>
          </a:r>
          <a:endParaRPr kumimoji="1" lang="en-US" altLang="ja-JP" sz="1600"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Communication</a:t>
          </a:r>
          <a:endParaRPr kumimoji="1" lang="ja-JP" altLang="en-US" sz="1600" kern="1200" dirty="0">
            <a:solidFill>
              <a:schemeClr val="tx1"/>
            </a:solidFill>
          </a:endParaRPr>
        </a:p>
      </dsp:txBody>
      <dsp:txXfrm>
        <a:off x="33477" y="1444110"/>
        <a:ext cx="3132088" cy="606260"/>
      </dsp:txXfrm>
    </dsp:sp>
    <dsp:sp modelId="{7324D707-ADD0-1D42-A9BD-A797108A75C0}">
      <dsp:nvSpPr>
        <dsp:cNvPr id="0" name=""/>
        <dsp:cNvSpPr/>
      </dsp:nvSpPr>
      <dsp:spPr>
        <a:xfrm rot="5400000">
          <a:off x="5273449" y="108858"/>
          <a:ext cx="537483" cy="4687657"/>
        </a:xfrm>
        <a:prstGeom prst="round2SameRect">
          <a:avLst/>
        </a:prstGeom>
        <a:solidFill>
          <a:schemeClr val="accent2">
            <a:tint val="40000"/>
            <a:alpha val="90000"/>
            <a:hueOff val="-726289"/>
            <a:satOff val="-67"/>
            <a:lumOff val="19"/>
            <a:alphaOff val="0"/>
          </a:schemeClr>
        </a:solidFill>
        <a:ln w="12700" cap="flat" cmpd="sng" algn="ctr">
          <a:solidFill>
            <a:schemeClr val="accent2">
              <a:tint val="40000"/>
              <a:alpha val="90000"/>
              <a:hueOff val="-726289"/>
              <a:satOff val="-67"/>
              <a:lumOff val="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lang="ja-JP" altLang="en-US" sz="1200" kern="1200" dirty="0">
              <a:solidFill>
                <a:schemeClr val="tx1"/>
              </a:solidFill>
            </a:rPr>
            <a:t>災害現場</a:t>
          </a:r>
          <a:r>
            <a:rPr lang="ja-JP" altLang="en-US" sz="1200" kern="1200">
              <a:solidFill>
                <a:schemeClr val="tx1"/>
              </a:solidFill>
            </a:rPr>
            <a:t>の状況（被ばく、汚染）を</a:t>
          </a:r>
          <a:r>
            <a:rPr lang="ja-JP" altLang="en-US" sz="1200" kern="1200" dirty="0">
              <a:solidFill>
                <a:schemeClr val="tx1"/>
              </a:solidFill>
            </a:rPr>
            <a:t>いち早く把握</a:t>
          </a:r>
          <a:r>
            <a:rPr lang="ja-JP" altLang="en-US" sz="1200" kern="1200">
              <a:solidFill>
                <a:schemeClr val="tx1"/>
              </a:solidFill>
            </a:rPr>
            <a:t>し、傷病者の数、重症度を見積もる。</a:t>
          </a:r>
          <a:endParaRPr lang="en-US" altLang="ja-JP" sz="1200" kern="1200" dirty="0">
            <a:solidFill>
              <a:schemeClr val="tx1"/>
            </a:solidFill>
          </a:endParaRPr>
        </a:p>
      </dsp:txBody>
      <dsp:txXfrm rot="-5400000">
        <a:off x="3198362" y="2210183"/>
        <a:ext cx="4661419" cy="485007"/>
      </dsp:txXfrm>
    </dsp:sp>
    <dsp:sp modelId="{A505B46E-5D78-9B4D-A49A-5E9D8CDC487E}">
      <dsp:nvSpPr>
        <dsp:cNvPr id="0" name=""/>
        <dsp:cNvSpPr/>
      </dsp:nvSpPr>
      <dsp:spPr>
        <a:xfrm>
          <a:off x="680" y="2116760"/>
          <a:ext cx="3197682" cy="671854"/>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lang="ja-JP" altLang="en-US" sz="1600" kern="1200" dirty="0">
              <a:solidFill>
                <a:schemeClr val="tx1"/>
              </a:solidFill>
            </a:rPr>
            <a:t>評価</a:t>
          </a:r>
          <a:endParaRPr lang="en-US" altLang="ja-JP" sz="1600"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Assessment</a:t>
          </a:r>
          <a:endParaRPr kumimoji="1" lang="ja-JP" altLang="en-US" sz="1600" kern="1200" dirty="0">
            <a:solidFill>
              <a:schemeClr val="tx1"/>
            </a:solidFill>
          </a:endParaRPr>
        </a:p>
      </dsp:txBody>
      <dsp:txXfrm>
        <a:off x="33477" y="2149557"/>
        <a:ext cx="3132088" cy="606260"/>
      </dsp:txXfrm>
    </dsp:sp>
    <dsp:sp modelId="{EC943EF5-8AD0-2948-A6D2-5D82D8D71700}">
      <dsp:nvSpPr>
        <dsp:cNvPr id="0" name=""/>
        <dsp:cNvSpPr/>
      </dsp:nvSpPr>
      <dsp:spPr>
        <a:xfrm rot="5400000">
          <a:off x="5273449" y="814305"/>
          <a:ext cx="537483" cy="4687657"/>
        </a:xfrm>
        <a:prstGeom prst="round2SameRect">
          <a:avLst/>
        </a:prstGeom>
        <a:solidFill>
          <a:schemeClr val="accent2">
            <a:tint val="40000"/>
            <a:alpha val="90000"/>
            <a:hueOff val="-968386"/>
            <a:satOff val="-89"/>
            <a:lumOff val="26"/>
            <a:alphaOff val="0"/>
          </a:schemeClr>
        </a:solidFill>
        <a:ln w="12700" cap="flat" cmpd="sng" algn="ctr">
          <a:solidFill>
            <a:schemeClr val="accent2">
              <a:tint val="40000"/>
              <a:alpha val="90000"/>
              <a:hueOff val="-968386"/>
              <a:satOff val="-89"/>
              <a:lumOff val="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kumimoji="1" lang="ja-JP" altLang="en-US" sz="1200" kern="1200" dirty="0">
              <a:solidFill>
                <a:schemeClr val="tx1"/>
              </a:solidFill>
            </a:rPr>
            <a:t>限られた資源</a:t>
          </a:r>
          <a:r>
            <a:rPr kumimoji="1" lang="ja-JP" altLang="en-US" sz="1200" kern="1200">
              <a:solidFill>
                <a:schemeClr val="tx1"/>
              </a:solidFill>
            </a:rPr>
            <a:t>でトリアージ（搬送先等の選定）</a:t>
          </a:r>
          <a:endParaRPr kumimoji="1" lang="ja-JP" altLang="en-US" sz="1200" kern="1200" dirty="0">
            <a:solidFill>
              <a:schemeClr val="tx1"/>
            </a:solidFill>
          </a:endParaRPr>
        </a:p>
        <a:p>
          <a:pPr marL="114300" lvl="1" indent="-114300" algn="l" defTabSz="533400">
            <a:lnSpc>
              <a:spcPct val="90000"/>
            </a:lnSpc>
            <a:spcBef>
              <a:spcPct val="0"/>
            </a:spcBef>
            <a:spcAft>
              <a:spcPts val="0"/>
            </a:spcAft>
            <a:buChar char="•"/>
          </a:pPr>
          <a:r>
            <a:rPr kumimoji="1" lang="ja-JP" altLang="en-US" sz="1200" kern="1200">
              <a:solidFill>
                <a:schemeClr val="tx1"/>
              </a:solidFill>
            </a:rPr>
            <a:t>救命等処置優先の判断</a:t>
          </a:r>
          <a:endParaRPr kumimoji="1" lang="ja-JP" altLang="en-US" sz="1200" kern="1200" dirty="0">
            <a:solidFill>
              <a:schemeClr val="tx1"/>
            </a:solidFill>
          </a:endParaRPr>
        </a:p>
      </dsp:txBody>
      <dsp:txXfrm rot="-5400000">
        <a:off x="3198362" y="2915630"/>
        <a:ext cx="4661419" cy="485007"/>
      </dsp:txXfrm>
    </dsp:sp>
    <dsp:sp modelId="{94980E47-20FD-A246-B1DB-60613381A515}">
      <dsp:nvSpPr>
        <dsp:cNvPr id="0" name=""/>
        <dsp:cNvSpPr/>
      </dsp:nvSpPr>
      <dsp:spPr>
        <a:xfrm>
          <a:off x="680" y="2822207"/>
          <a:ext cx="3197682" cy="671854"/>
        </a:xfrm>
        <a:prstGeom prst="roundRect">
          <a:avLst/>
        </a:prstGeom>
        <a:solidFill>
          <a:schemeClr val="accent2">
            <a:hueOff val="-558749"/>
            <a:satOff val="-6439"/>
            <a:lumOff val="1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kumimoji="1" lang="ja-JP" altLang="en-US" sz="1600" kern="1200">
              <a:solidFill>
                <a:schemeClr val="tx1"/>
              </a:solidFill>
            </a:rPr>
            <a:t>トリアージ</a:t>
          </a:r>
          <a:endParaRPr kumimoji="1" lang="en-US" altLang="ja-JP" sz="1600"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Triage</a:t>
          </a:r>
          <a:endParaRPr kumimoji="1" lang="ja-JP" altLang="en-US" sz="1600" kern="1200" dirty="0">
            <a:solidFill>
              <a:schemeClr val="tx1"/>
            </a:solidFill>
          </a:endParaRPr>
        </a:p>
      </dsp:txBody>
      <dsp:txXfrm>
        <a:off x="33477" y="2855004"/>
        <a:ext cx="3132088" cy="606260"/>
      </dsp:txXfrm>
    </dsp:sp>
    <dsp:sp modelId="{C38FB20D-4AF3-F849-AB6A-9608DC2490F0}">
      <dsp:nvSpPr>
        <dsp:cNvPr id="0" name=""/>
        <dsp:cNvSpPr/>
      </dsp:nvSpPr>
      <dsp:spPr>
        <a:xfrm rot="5400000">
          <a:off x="5202574" y="1512359"/>
          <a:ext cx="662614" cy="4702444"/>
        </a:xfrm>
        <a:prstGeom prst="round2SameRect">
          <a:avLst/>
        </a:prstGeom>
        <a:solidFill>
          <a:schemeClr val="accent2">
            <a:tint val="40000"/>
            <a:alpha val="90000"/>
            <a:hueOff val="-1210482"/>
            <a:satOff val="-111"/>
            <a:lumOff val="32"/>
            <a:alphaOff val="0"/>
          </a:schemeClr>
        </a:solidFill>
        <a:ln w="12700" cap="flat" cmpd="sng" algn="ctr">
          <a:solidFill>
            <a:schemeClr val="accent2">
              <a:tint val="40000"/>
              <a:alpha val="90000"/>
              <a:hueOff val="-1210482"/>
              <a:satOff val="-111"/>
              <a:lumOff val="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80000"/>
            </a:lnSpc>
            <a:spcBef>
              <a:spcPct val="0"/>
            </a:spcBef>
            <a:spcAft>
              <a:spcPts val="0"/>
            </a:spcAft>
            <a:buChar char="•"/>
          </a:pPr>
          <a:r>
            <a:rPr kumimoji="1" lang="ja-JP" altLang="en-US" sz="1200" kern="1200">
              <a:solidFill>
                <a:schemeClr val="tx1"/>
              </a:solidFill>
            </a:rPr>
            <a:t>被ばく線量評価</a:t>
          </a:r>
          <a:endParaRPr kumimoji="1" lang="ja-JP" altLang="en-US" sz="1200" kern="1200" dirty="0">
            <a:solidFill>
              <a:schemeClr val="tx1"/>
            </a:solidFill>
          </a:endParaRPr>
        </a:p>
        <a:p>
          <a:pPr marL="114300" lvl="1" indent="-114300" algn="l" defTabSz="533400">
            <a:lnSpc>
              <a:spcPct val="80000"/>
            </a:lnSpc>
            <a:spcBef>
              <a:spcPct val="0"/>
            </a:spcBef>
            <a:spcAft>
              <a:spcPts val="0"/>
            </a:spcAft>
            <a:buChar char="•"/>
          </a:pPr>
          <a:r>
            <a:rPr kumimoji="1" lang="ja-JP" altLang="en-US" sz="1200" kern="1200">
              <a:solidFill>
                <a:schemeClr val="tx1"/>
              </a:solidFill>
            </a:rPr>
            <a:t>高線量被ばく、内部被ばくの治療</a:t>
          </a:r>
          <a:endParaRPr kumimoji="1" lang="ja-JP" altLang="en-US" sz="1200" kern="1200" dirty="0">
            <a:solidFill>
              <a:schemeClr val="tx1"/>
            </a:solidFill>
          </a:endParaRPr>
        </a:p>
        <a:p>
          <a:pPr marL="114300" lvl="1" indent="-114300" algn="l" defTabSz="533400">
            <a:lnSpc>
              <a:spcPct val="80000"/>
            </a:lnSpc>
            <a:spcBef>
              <a:spcPct val="0"/>
            </a:spcBef>
            <a:spcAft>
              <a:spcPts val="0"/>
            </a:spcAft>
            <a:buChar char="•"/>
          </a:pPr>
          <a:r>
            <a:rPr kumimoji="1" lang="ja-JP" altLang="en-US" sz="1200" kern="1200">
              <a:solidFill>
                <a:schemeClr val="tx1"/>
              </a:solidFill>
            </a:rPr>
            <a:t>創傷汚染等の除染</a:t>
          </a:r>
          <a:endParaRPr kumimoji="1" lang="ja-JP" altLang="en-US" sz="1200" kern="1200" dirty="0">
            <a:solidFill>
              <a:schemeClr val="tx1"/>
            </a:solidFill>
          </a:endParaRPr>
        </a:p>
      </dsp:txBody>
      <dsp:txXfrm rot="-5400000">
        <a:off x="3182659" y="3564620"/>
        <a:ext cx="4670098" cy="597922"/>
      </dsp:txXfrm>
    </dsp:sp>
    <dsp:sp modelId="{7CDB6D11-DE70-314E-BAFA-C029541E67F7}">
      <dsp:nvSpPr>
        <dsp:cNvPr id="0" name=""/>
        <dsp:cNvSpPr/>
      </dsp:nvSpPr>
      <dsp:spPr>
        <a:xfrm>
          <a:off x="680" y="3527654"/>
          <a:ext cx="3181979" cy="671854"/>
        </a:xfrm>
        <a:prstGeom prst="roundRect">
          <a:avLst/>
        </a:prstGeom>
        <a:solidFill>
          <a:schemeClr val="accent2">
            <a:hueOff val="-698436"/>
            <a:satOff val="-8048"/>
            <a:lumOff val="17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kumimoji="1" lang="ja-JP" altLang="en-US" sz="1600" kern="1200">
              <a:solidFill>
                <a:schemeClr val="tx1"/>
              </a:solidFill>
            </a:rPr>
            <a:t>治療</a:t>
          </a:r>
          <a:endParaRPr kumimoji="1" lang="en-US" altLang="ja-JP" sz="1600" kern="1200" dirty="0">
            <a:solidFill>
              <a:schemeClr val="tx1"/>
            </a:solidFill>
          </a:endParaRPr>
        </a:p>
        <a:p>
          <a:pPr marL="0" lvl="0" indent="0" algn="ctr" defTabSz="711200">
            <a:lnSpc>
              <a:spcPct val="100000"/>
            </a:lnSpc>
            <a:spcBef>
              <a:spcPct val="0"/>
            </a:spcBef>
            <a:spcAft>
              <a:spcPts val="0"/>
            </a:spcAft>
            <a:buNone/>
          </a:pPr>
          <a:r>
            <a:rPr kumimoji="1" lang="en-US" altLang="ja-JP" sz="1600" kern="1200" dirty="0">
              <a:solidFill>
                <a:schemeClr val="tx1"/>
              </a:solidFill>
            </a:rPr>
            <a:t>Treatment</a:t>
          </a:r>
          <a:endParaRPr kumimoji="1" lang="ja-JP" altLang="en-US" sz="1600" kern="1200">
            <a:solidFill>
              <a:schemeClr val="tx1"/>
            </a:solidFill>
          </a:endParaRPr>
        </a:p>
      </dsp:txBody>
      <dsp:txXfrm>
        <a:off x="33477" y="3560451"/>
        <a:ext cx="3116385" cy="606260"/>
      </dsp:txXfrm>
    </dsp:sp>
    <dsp:sp modelId="{9871908D-2279-6940-9A7F-F7541193264E}">
      <dsp:nvSpPr>
        <dsp:cNvPr id="0" name=""/>
        <dsp:cNvSpPr/>
      </dsp:nvSpPr>
      <dsp:spPr>
        <a:xfrm rot="5400000">
          <a:off x="5275471" y="2227664"/>
          <a:ext cx="537483" cy="4682728"/>
        </a:xfrm>
        <a:prstGeom prst="round2SameRect">
          <a:avLst/>
        </a:prstGeom>
        <a:solidFill>
          <a:schemeClr val="accent2">
            <a:tint val="40000"/>
            <a:alpha val="90000"/>
            <a:hueOff val="-1452578"/>
            <a:satOff val="-133"/>
            <a:lumOff val="39"/>
            <a:alphaOff val="0"/>
          </a:schemeClr>
        </a:solidFill>
        <a:ln w="12700" cap="flat" cmpd="sng" algn="ctr">
          <a:solidFill>
            <a:schemeClr val="accent2">
              <a:tint val="40000"/>
              <a:alpha val="90000"/>
              <a:hueOff val="-1452578"/>
              <a:satOff val="-133"/>
              <a:lumOff val="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ts val="0"/>
            </a:spcAft>
            <a:buChar char="•"/>
          </a:pPr>
          <a:r>
            <a:rPr kumimoji="1" lang="ja-JP" altLang="en-US" sz="1200" kern="1200">
              <a:solidFill>
                <a:schemeClr val="tx1"/>
              </a:solidFill>
              <a:latin typeface="+mn-ea"/>
              <a:ea typeface="+mn-ea"/>
            </a:rPr>
            <a:t>原子力災害拠点病院への搬送</a:t>
          </a:r>
          <a:endParaRPr kumimoji="1" lang="ja-JP" altLang="en-US" sz="1200" kern="1200" dirty="0">
            <a:solidFill>
              <a:schemeClr val="tx1"/>
            </a:solidFill>
            <a:latin typeface="+mn-ea"/>
            <a:ea typeface="+mn-ea"/>
          </a:endParaRPr>
        </a:p>
        <a:p>
          <a:pPr marL="114300" lvl="1" indent="-114300" algn="l" defTabSz="533400">
            <a:lnSpc>
              <a:spcPct val="100000"/>
            </a:lnSpc>
            <a:spcBef>
              <a:spcPct val="0"/>
            </a:spcBef>
            <a:spcAft>
              <a:spcPts val="0"/>
            </a:spcAft>
            <a:buChar char="•"/>
          </a:pPr>
          <a:r>
            <a:rPr kumimoji="1" lang="ja-JP" altLang="en-US" sz="1200" kern="1200">
              <a:solidFill>
                <a:schemeClr val="tx1"/>
              </a:solidFill>
              <a:latin typeface="+mn-ea"/>
              <a:ea typeface="+mn-ea"/>
            </a:rPr>
            <a:t>高度被ばく医療支援センターへの搬送</a:t>
          </a:r>
          <a:endParaRPr kumimoji="1" lang="ja-JP" altLang="en-US" sz="1200" kern="1200" dirty="0">
            <a:solidFill>
              <a:schemeClr val="tx1"/>
            </a:solidFill>
            <a:latin typeface="+mn-ea"/>
            <a:ea typeface="+mn-ea"/>
          </a:endParaRPr>
        </a:p>
      </dsp:txBody>
      <dsp:txXfrm rot="-5400000">
        <a:off x="3202849" y="4326524"/>
        <a:ext cx="4656490" cy="485007"/>
      </dsp:txXfrm>
    </dsp:sp>
    <dsp:sp modelId="{7DDBF181-C177-A048-B387-46D4AC032779}">
      <dsp:nvSpPr>
        <dsp:cNvPr id="0" name=""/>
        <dsp:cNvSpPr/>
      </dsp:nvSpPr>
      <dsp:spPr>
        <a:xfrm>
          <a:off x="680" y="4233101"/>
          <a:ext cx="3202169" cy="671854"/>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kumimoji="1" lang="ja-JP" altLang="en-US" sz="1600" kern="1200">
              <a:solidFill>
                <a:schemeClr val="tx1"/>
              </a:solidFill>
            </a:rPr>
            <a:t>搬送</a:t>
          </a:r>
          <a:endParaRPr kumimoji="1" lang="en-US" altLang="ja-JP" sz="1600" kern="1200" dirty="0">
            <a:solidFill>
              <a:schemeClr val="tx1"/>
            </a:solidFill>
          </a:endParaRPr>
        </a:p>
        <a:p>
          <a:pPr marL="0" lvl="0" indent="0" algn="ctr" defTabSz="711200">
            <a:lnSpc>
              <a:spcPct val="100000"/>
            </a:lnSpc>
            <a:spcBef>
              <a:spcPct val="0"/>
            </a:spcBef>
            <a:spcAft>
              <a:spcPts val="0"/>
            </a:spcAft>
            <a:buNone/>
          </a:pPr>
          <a:r>
            <a:rPr kumimoji="1" lang="en-US" altLang="ja-JP" sz="1600" kern="1200" dirty="0">
              <a:solidFill>
                <a:schemeClr val="tx1"/>
              </a:solidFill>
            </a:rPr>
            <a:t>Transport</a:t>
          </a:r>
        </a:p>
      </dsp:txBody>
      <dsp:txXfrm>
        <a:off x="33477" y="4265898"/>
        <a:ext cx="3136575" cy="606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186BA-B6F7-4F4F-9258-59C72195B5D4}">
      <dsp:nvSpPr>
        <dsp:cNvPr id="0" name=""/>
        <dsp:cNvSpPr/>
      </dsp:nvSpPr>
      <dsp:spPr>
        <a:xfrm>
          <a:off x="7233" y="144017"/>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全身状態</a:t>
          </a:r>
          <a:r>
            <a:rPr kumimoji="1" lang="ja-JP" altLang="en-US" sz="1500" kern="1200">
              <a:latin typeface="+mn-ea"/>
              <a:ea typeface="+mn-ea"/>
              <a:cs typeface="Meiryo UI" pitchFamily="50" charset="-128"/>
            </a:rPr>
            <a:t>の評価</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dsp:txBody>
      <dsp:txXfrm>
        <a:off x="45225" y="182009"/>
        <a:ext cx="2085893" cy="1221142"/>
      </dsp:txXfrm>
    </dsp:sp>
    <dsp:sp modelId="{8DA572FD-776A-4E63-839D-A910EE228D89}">
      <dsp:nvSpPr>
        <dsp:cNvPr id="0" name=""/>
        <dsp:cNvSpPr/>
      </dsp:nvSpPr>
      <dsp:spPr>
        <a:xfrm>
          <a:off x="2359355" y="524507"/>
          <a:ext cx="458317"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2359355" y="631736"/>
        <a:ext cx="320822" cy="321687"/>
      </dsp:txXfrm>
    </dsp:sp>
    <dsp:sp modelId="{FEE382E0-D343-4949-ABB6-B47BCAC15138}">
      <dsp:nvSpPr>
        <dsp:cNvPr id="0" name=""/>
        <dsp:cNvSpPr/>
      </dsp:nvSpPr>
      <dsp:spPr>
        <a:xfrm>
          <a:off x="3033861" y="144017"/>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latin typeface="+mn-ea"/>
              <a:ea typeface="+mn-ea"/>
              <a:cs typeface="Meiryo UI" pitchFamily="50" charset="-128"/>
            </a:rPr>
            <a:t>汚染検査</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ja-JP" altLang="en-US" sz="1500" kern="1200" dirty="0">
            <a:latin typeface="+mn-ea"/>
            <a:ea typeface="+mn-ea"/>
            <a:cs typeface="Meiryo UI" pitchFamily="50" charset="-128"/>
          </a:endParaRPr>
        </a:p>
      </dsp:txBody>
      <dsp:txXfrm>
        <a:off x="3071853" y="182009"/>
        <a:ext cx="2085893" cy="1221142"/>
      </dsp:txXfrm>
    </dsp:sp>
    <dsp:sp modelId="{7EDF1B8E-E5C3-4504-96DB-A590444A2A2F}">
      <dsp:nvSpPr>
        <dsp:cNvPr id="0" name=""/>
        <dsp:cNvSpPr/>
      </dsp:nvSpPr>
      <dsp:spPr>
        <a:xfrm>
          <a:off x="5385983" y="524507"/>
          <a:ext cx="458317"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5385983" y="631736"/>
        <a:ext cx="320822" cy="321687"/>
      </dsp:txXfrm>
    </dsp:sp>
    <dsp:sp modelId="{E839ED96-7BC2-4C6D-9948-86355402B653}">
      <dsp:nvSpPr>
        <dsp:cNvPr id="0" name=""/>
        <dsp:cNvSpPr/>
      </dsp:nvSpPr>
      <dsp:spPr>
        <a:xfrm>
          <a:off x="6060489" y="144017"/>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latin typeface="+mn-ea"/>
              <a:ea typeface="+mn-ea"/>
              <a:cs typeface="Meiryo UI" pitchFamily="50" charset="-128"/>
            </a:rPr>
            <a:t>医療処置</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ja-JP" altLang="en-US" sz="1500" kern="1200" dirty="0">
            <a:latin typeface="+mn-ea"/>
            <a:ea typeface="+mn-ea"/>
            <a:cs typeface="Meiryo UI" pitchFamily="50" charset="-128"/>
          </a:endParaRPr>
        </a:p>
      </dsp:txBody>
      <dsp:txXfrm>
        <a:off x="6098481" y="182009"/>
        <a:ext cx="2085893" cy="1221142"/>
      </dsp:txXfrm>
    </dsp:sp>
    <dsp:sp modelId="{5EC74DE0-18F5-4592-B43E-00081B1B0138}">
      <dsp:nvSpPr>
        <dsp:cNvPr id="0" name=""/>
        <dsp:cNvSpPr/>
      </dsp:nvSpPr>
      <dsp:spPr>
        <a:xfrm rot="5392150">
          <a:off x="6850892" y="2691655"/>
          <a:ext cx="541886"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5400000">
        <a:off x="6960808" y="2688785"/>
        <a:ext cx="321687" cy="381043"/>
      </dsp:txXfrm>
    </dsp:sp>
    <dsp:sp modelId="{B22A9E19-891D-4B3F-B8FE-4E4A2455E0FA}">
      <dsp:nvSpPr>
        <dsp:cNvPr id="0" name=""/>
        <dsp:cNvSpPr/>
      </dsp:nvSpPr>
      <dsp:spPr>
        <a:xfrm>
          <a:off x="6067722" y="3311385"/>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除染</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ja-JP" altLang="en-US" sz="1500" kern="1200" dirty="0">
            <a:latin typeface="Meiryo UI" pitchFamily="50" charset="-128"/>
            <a:ea typeface="Meiryo UI" pitchFamily="50" charset="-128"/>
            <a:cs typeface="Meiryo UI" pitchFamily="50" charset="-128"/>
          </a:endParaRPr>
        </a:p>
      </dsp:txBody>
      <dsp:txXfrm>
        <a:off x="6105714" y="3349377"/>
        <a:ext cx="2085893" cy="1221142"/>
      </dsp:txXfrm>
    </dsp:sp>
    <dsp:sp modelId="{10FCC9E7-E7AF-41EF-AC99-A095E2D8DB7E}">
      <dsp:nvSpPr>
        <dsp:cNvPr id="0" name=""/>
        <dsp:cNvSpPr/>
      </dsp:nvSpPr>
      <dsp:spPr>
        <a:xfrm rot="10800000">
          <a:off x="5438817" y="3691876"/>
          <a:ext cx="444426"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10800000">
        <a:off x="5572145" y="3799105"/>
        <a:ext cx="311098" cy="321687"/>
      </dsp:txXfrm>
    </dsp:sp>
    <dsp:sp modelId="{87079AD9-7453-47C4-8218-A58BE65C1E0D}">
      <dsp:nvSpPr>
        <dsp:cNvPr id="0" name=""/>
        <dsp:cNvSpPr/>
      </dsp:nvSpPr>
      <dsp:spPr>
        <a:xfrm>
          <a:off x="3067305" y="3311385"/>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外部被ばく</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内部被ばく</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r>
            <a:rPr kumimoji="1" lang="ja-JP" altLang="en-US" sz="1500" kern="1200">
              <a:latin typeface="+mn-ea"/>
              <a:ea typeface="+mn-ea"/>
              <a:cs typeface="Meiryo UI" pitchFamily="50" charset="-128"/>
            </a:rPr>
            <a:t>評価</a:t>
          </a:r>
          <a:endParaRPr kumimoji="1" lang="ja-JP" altLang="en-US" sz="1500" kern="1200" dirty="0">
            <a:latin typeface="+mn-ea"/>
            <a:ea typeface="+mn-ea"/>
            <a:cs typeface="Meiryo UI" pitchFamily="50" charset="-128"/>
          </a:endParaRPr>
        </a:p>
      </dsp:txBody>
      <dsp:txXfrm>
        <a:off x="3105297" y="3349377"/>
        <a:ext cx="2085893" cy="1221142"/>
      </dsp:txXfrm>
    </dsp:sp>
    <dsp:sp modelId="{D10F2ABC-49D3-4E03-AD86-EC73843A70D3}">
      <dsp:nvSpPr>
        <dsp:cNvPr id="0" name=""/>
        <dsp:cNvSpPr/>
      </dsp:nvSpPr>
      <dsp:spPr>
        <a:xfrm rot="10800000">
          <a:off x="2418742" y="3691876"/>
          <a:ext cx="458317"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10800000">
        <a:off x="2556237" y="3799105"/>
        <a:ext cx="320822" cy="321687"/>
      </dsp:txXfrm>
    </dsp:sp>
    <dsp:sp modelId="{EC926DB9-0694-4BED-8B7E-2A5DE5D7298B}">
      <dsp:nvSpPr>
        <dsp:cNvPr id="0" name=""/>
        <dsp:cNvSpPr/>
      </dsp:nvSpPr>
      <dsp:spPr>
        <a:xfrm>
          <a:off x="40677" y="3311385"/>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入院</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r>
            <a:rPr kumimoji="1" lang="en-US" altLang="ja-JP" sz="1500" kern="1200" dirty="0">
              <a:latin typeface="+mn-ea"/>
              <a:ea typeface="+mn-ea"/>
              <a:cs typeface="Meiryo UI" pitchFamily="50" charset="-128"/>
            </a:rPr>
            <a:t>or</a:t>
          </a:r>
        </a:p>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通院</a:t>
          </a:r>
          <a:endParaRPr kumimoji="1" lang="en-US" altLang="ja-JP" sz="1500" kern="1200" dirty="0">
            <a:latin typeface="+mn-ea"/>
            <a:ea typeface="+mn-ea"/>
            <a:cs typeface="Meiryo UI" pitchFamily="50" charset="-128"/>
          </a:endParaRPr>
        </a:p>
      </dsp:txBody>
      <dsp:txXfrm>
        <a:off x="78669" y="3349377"/>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9806"/>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39395"/>
            <a:ext cx="5486400" cy="4180605"/>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時間；</a:t>
            </a:r>
            <a:r>
              <a:rPr kumimoji="1" lang="en-US" altLang="ja-JP" dirty="0"/>
              <a:t>30</a:t>
            </a:r>
            <a:r>
              <a:rPr kumimoji="1" lang="ja-JP" altLang="en-US" dirty="0"/>
              <a:t>分</a:t>
            </a:r>
            <a:endParaRPr kumimoji="1" lang="en-US" altLang="ja-JP" dirty="0"/>
          </a:p>
          <a:p>
            <a:r>
              <a:rPr kumimoji="1" lang="ja-JP" altLang="en-US" dirty="0"/>
              <a:t>内容</a:t>
            </a:r>
            <a:endParaRPr kumimoji="1" lang="en-US" altLang="ja-JP" dirty="0"/>
          </a:p>
          <a:p>
            <a:pPr marL="171450" indent="-171450">
              <a:buFont typeface="Arial" panose="020B0604020202020204" pitchFamily="34" charset="0"/>
              <a:buChar char="•"/>
            </a:pPr>
            <a:r>
              <a:rPr kumimoji="1" lang="ja-JP" altLang="en-US" dirty="0"/>
              <a:t>被ばくと汚染への対応</a:t>
            </a:r>
            <a:endParaRPr kumimoji="1" lang="en-US" altLang="ja-JP" dirty="0"/>
          </a:p>
          <a:p>
            <a:pPr marL="171450" indent="-171450">
              <a:buFont typeface="Arial" panose="020B0604020202020204" pitchFamily="34" charset="0"/>
              <a:buChar char="•"/>
            </a:pPr>
            <a:r>
              <a:rPr kumimoji="1" lang="ja-JP" altLang="en-US" dirty="0"/>
              <a:t>放射線事故・災害対応の原則</a:t>
            </a:r>
            <a:endParaRPr kumimoji="1" lang="en-US" altLang="ja-JP" dirty="0"/>
          </a:p>
          <a:p>
            <a:pPr marL="171450" indent="-171450">
              <a:buFont typeface="Arial" panose="020B0604020202020204" pitchFamily="34" charset="0"/>
              <a:buChar char="•"/>
            </a:pPr>
            <a:r>
              <a:rPr kumimoji="1" lang="ja-JP" altLang="en-US" dirty="0"/>
              <a:t>被ばく医療での体系的アプローチ</a:t>
            </a:r>
            <a:endParaRPr kumimoji="1" lang="en-US" altLang="ja-JP" dirty="0"/>
          </a:p>
          <a:p>
            <a:pPr marL="171450" indent="-171450">
              <a:buFont typeface="Arial" panose="020B0604020202020204" pitchFamily="34" charset="0"/>
              <a:buChar char="•"/>
            </a:pPr>
            <a:r>
              <a:rPr kumimoji="1" lang="ja-JP" altLang="en-US" dirty="0"/>
              <a:t>医療機関での受入準備</a:t>
            </a:r>
            <a:r>
              <a:rPr kumimoji="1" lang="en-US" altLang="ja-JP" dirty="0"/>
              <a:t>(CSCA)</a:t>
            </a:r>
          </a:p>
          <a:p>
            <a:pPr marL="171450" indent="-171450">
              <a:buFont typeface="Arial" panose="020B0604020202020204" pitchFamily="34" charset="0"/>
              <a:buChar char="•"/>
            </a:pPr>
            <a:r>
              <a:rPr kumimoji="1" lang="ja-JP" altLang="en-US" dirty="0"/>
              <a:t>対応者の安全確保</a:t>
            </a:r>
            <a:r>
              <a:rPr kumimoji="1" lang="en-US" altLang="ja-JP" dirty="0"/>
              <a:t>(Safety)</a:t>
            </a:r>
          </a:p>
          <a:p>
            <a:pPr marL="171450" indent="-171450">
              <a:buFont typeface="Arial" panose="020B0604020202020204" pitchFamily="34" charset="0"/>
              <a:buChar char="•"/>
            </a:pPr>
            <a:r>
              <a:rPr kumimoji="1" lang="ja-JP" altLang="en-US" dirty="0"/>
              <a:t>病院での患者対応の流れ</a:t>
            </a:r>
            <a:endParaRPr kumimoji="1" lang="en-US" altLang="ja-JP" dirty="0"/>
          </a:p>
          <a:p>
            <a:pPr marL="171450" indent="-171450">
              <a:buFont typeface="Arial" panose="020B0604020202020204" pitchFamily="34" charset="0"/>
              <a:buChar char="•"/>
            </a:pPr>
            <a:r>
              <a:rPr kumimoji="1" lang="ja-JP" altLang="en-US" dirty="0"/>
              <a:t>外傷診療と被ばく医療</a:t>
            </a:r>
            <a:endParaRPr kumimoji="1" lang="en-US" altLang="ja-JP" dirty="0"/>
          </a:p>
          <a:p>
            <a:pPr marL="171450" indent="-171450">
              <a:buFont typeface="Arial" panose="020B0604020202020204" pitchFamily="34" charset="0"/>
              <a:buChar char="•"/>
            </a:pPr>
            <a:r>
              <a:rPr kumimoji="1" lang="ja-JP" altLang="en-US" dirty="0"/>
              <a:t>被ばく医療の初期評価</a:t>
            </a:r>
            <a:endParaRPr kumimoji="1" lang="en-US" altLang="ja-JP" dirty="0"/>
          </a:p>
          <a:p>
            <a:pPr marL="171450" indent="-171450">
              <a:buFont typeface="Arial" panose="020B0604020202020204" pitchFamily="34" charset="0"/>
              <a:buChar char="•"/>
            </a:pPr>
            <a:r>
              <a:rPr kumimoji="1" lang="ja-JP" altLang="en-US" dirty="0"/>
              <a:t>汚染検査の流れ</a:t>
            </a:r>
            <a:endParaRPr kumimoji="1" lang="en-US" altLang="ja-JP" dirty="0"/>
          </a:p>
          <a:p>
            <a:pPr marL="171450" indent="-171450">
              <a:buFont typeface="Arial" panose="020B0604020202020204" pitchFamily="34" charset="0"/>
              <a:buChar char="•"/>
            </a:pPr>
            <a:r>
              <a:rPr kumimoji="1" lang="ja-JP" altLang="en-US" dirty="0"/>
              <a:t>脱衣と表面汚染検査</a:t>
            </a:r>
            <a:endParaRPr kumimoji="1" lang="en-US" altLang="ja-JP" dirty="0"/>
          </a:p>
          <a:p>
            <a:pPr marL="171450" indent="-171450">
              <a:buFont typeface="Arial" panose="020B0604020202020204" pitchFamily="34" charset="0"/>
              <a:buChar char="•"/>
            </a:pPr>
            <a:r>
              <a:rPr kumimoji="1" lang="ja-JP" altLang="en-US" dirty="0"/>
              <a:t>除染</a:t>
            </a:r>
            <a:endParaRPr kumimoji="1" lang="en-US" altLang="ja-JP" dirty="0"/>
          </a:p>
          <a:p>
            <a:pPr marL="171450" indent="-171450">
              <a:buFont typeface="Arial" panose="020B0604020202020204" pitchFamily="34" charset="0"/>
              <a:buChar char="•"/>
            </a:pPr>
            <a:r>
              <a:rPr kumimoji="1" lang="ja-JP" altLang="en-US" dirty="0"/>
              <a:t>試料などの受け渡し</a:t>
            </a:r>
            <a:endParaRPr kumimoji="1" lang="en-US" altLang="ja-JP" dirty="0"/>
          </a:p>
          <a:p>
            <a:pPr marL="171450" indent="-171450">
              <a:buFont typeface="Arial" panose="020B0604020202020204" pitchFamily="34" charset="0"/>
              <a:buChar char="•"/>
            </a:pPr>
            <a:r>
              <a:rPr kumimoji="1" lang="ja-JP" altLang="en-US" dirty="0"/>
              <a:t>記録</a:t>
            </a:r>
            <a:endParaRPr kumimoji="1" lang="en-US" altLang="ja-JP" dirty="0"/>
          </a:p>
          <a:p>
            <a:pPr marL="171450" indent="-171450">
              <a:buFont typeface="Arial" panose="020B0604020202020204" pitchFamily="34" charset="0"/>
              <a:buChar char="•"/>
            </a:pPr>
            <a:r>
              <a:rPr kumimoji="1" lang="ja-JP" altLang="en-US" dirty="0"/>
              <a:t>ホットゾーンからの移動</a:t>
            </a:r>
            <a:endParaRPr kumimoji="1" lang="en-US" altLang="ja-JP" dirty="0"/>
          </a:p>
          <a:p>
            <a:pPr marL="171450" indent="-171450">
              <a:buFont typeface="Arial" panose="020B0604020202020204" pitchFamily="34" charset="0"/>
              <a:buChar char="•"/>
            </a:pPr>
            <a:r>
              <a:rPr kumimoji="1" lang="ja-JP" altLang="en-US" dirty="0"/>
              <a:t>活動後の対応</a:t>
            </a:r>
            <a:endParaRPr kumimoji="1" lang="en-US" altLang="ja-JP" dirty="0"/>
          </a:p>
          <a:p>
            <a:pPr marL="171450" indent="-171450">
              <a:buFont typeface="Arial" panose="020B0604020202020204" pitchFamily="34" charset="0"/>
              <a:buChar char="•"/>
            </a:pPr>
            <a:r>
              <a:rPr kumimoji="1" lang="ja-JP" altLang="en-US" dirty="0"/>
              <a:t>処置室の復帰</a:t>
            </a:r>
            <a:endParaRPr kumimoji="1" lang="en-US" altLang="ja-JP" dirty="0"/>
          </a:p>
          <a:p>
            <a:pPr marL="171450" indent="-171450">
              <a:buFont typeface="Arial" panose="020B0604020202020204" pitchFamily="34" charset="0"/>
              <a:buChar char="•"/>
            </a:pPr>
            <a:r>
              <a:rPr kumimoji="1" lang="ja-JP" altLang="en-US" dirty="0"/>
              <a:t>退出後に汚染を検知した場合の対応</a:t>
            </a:r>
            <a:endParaRPr kumimoji="1" lang="en-US" altLang="ja-JP" dirty="0"/>
          </a:p>
          <a:p>
            <a:pPr marL="171450" indent="-1714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237066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衣類を脱衣させた後に、全身の汚染検査を行います。その流れを示しています。</a:t>
            </a:r>
          </a:p>
          <a:p>
            <a:r>
              <a:rPr kumimoji="1" lang="ja-JP" altLang="en-US"/>
              <a:t>汚染検査は、体表面から約１</a:t>
            </a:r>
            <a:r>
              <a:rPr kumimoji="1" lang="en-US" altLang="ja-JP" dirty="0"/>
              <a:t>cm</a:t>
            </a:r>
            <a:r>
              <a:rPr kumimoji="1" lang="ja-JP" altLang="en-US"/>
              <a:t>の距離を表面汚染計測器のプローブを毎秒５</a:t>
            </a:r>
            <a:r>
              <a:rPr kumimoji="1" lang="en-US" altLang="ja-JP" dirty="0"/>
              <a:t>〜</a:t>
            </a:r>
            <a:r>
              <a:rPr kumimoji="1" lang="ja-JP" altLang="en-US"/>
              <a:t>６</a:t>
            </a:r>
            <a:r>
              <a:rPr kumimoji="1" lang="en-US" altLang="ja-JP" dirty="0"/>
              <a:t>cm</a:t>
            </a:r>
            <a:r>
              <a:rPr kumimoji="1" lang="ja-JP" altLang="en-US"/>
              <a:t>ずつ動かしながら、頭から足まで検査します。汚染があれば、汚染の原因の放射性核種を同定するために、汚染したガーゼなどを試料として採取します。その後、除染を行います。汚染の核種は、内部被ばくの評価に必要な情報となります。除染後に再度汚染検査を行い、汚染が残っていれば再度除染します。除染後と除染前とで汚染の程度に変化がなく除染の効果がない場合は、ガーゼ等で被覆し、汚染拡大防止を行います。</a:t>
            </a:r>
          </a:p>
          <a:p>
            <a:r>
              <a:rPr kumimoji="1" lang="ja-JP" altLang="en-US"/>
              <a:t>除染後に外部被ばくと内部被ばくの評価を行います。</a:t>
            </a:r>
          </a:p>
        </p:txBody>
      </p:sp>
    </p:spTree>
    <p:extLst>
      <p:ext uri="{BB962C8B-B14F-4D97-AF65-F5344CB8AC3E}">
        <p14:creationId xmlns:p14="http://schemas.microsoft.com/office/powerpoint/2010/main" val="8548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lvl="0" indent="93600" algn="l" defTabSz="914400" rtl="0" eaLnBrk="1" fontAlgn="auto" latinLnBrk="0" hangingPunct="1">
              <a:lnSpc>
                <a:spcPct val="100000"/>
              </a:lnSpc>
              <a:spcBef>
                <a:spcPts val="0"/>
              </a:spcBef>
              <a:spcAft>
                <a:spcPts val="0"/>
              </a:spcAft>
              <a:buClrTx/>
              <a:buSzTx/>
              <a:buFontTx/>
              <a:buNone/>
              <a:tabLst/>
              <a:defRPr/>
            </a:pPr>
            <a:r>
              <a:rPr kumimoji="1" lang="ja-JP" altLang="en-US"/>
              <a:t>汚染のある衣服を脱がせることで、体表面の汚染の約</a:t>
            </a:r>
            <a:r>
              <a:rPr kumimoji="1" lang="en-US" altLang="ja-JP" dirty="0"/>
              <a:t>90%</a:t>
            </a:r>
            <a:r>
              <a:rPr kumimoji="1" lang="ja-JP" altLang="en-US"/>
              <a:t>を取り除くことができます。搬送時に傷病者を包んできた毛布やシーツ、衣類は、取り除いた後にビニール袋へ入れ、汚染が拡大しないようにします。脱衣時に粉塵が舞い散るようであれば、患者にマスクを装着し、内部被ばくを防止します。</a:t>
            </a:r>
          </a:p>
          <a:p>
            <a:r>
              <a:rPr kumimoji="1" lang="ja-JP" altLang="en-US"/>
              <a:t>汚染した衣類などを触った後は、素早く外側のゴム手袋を交換します。</a:t>
            </a:r>
            <a:endParaRPr kumimoji="1" lang="en-US" altLang="ja-JP" dirty="0"/>
          </a:p>
          <a:p>
            <a:r>
              <a:rPr kumimoji="1" lang="en-US" altLang="ja-JP" dirty="0"/>
              <a:t>1.</a:t>
            </a:r>
            <a:r>
              <a:rPr kumimoji="1" lang="ja-JP" altLang="en-US"/>
              <a:t>創傷部、 </a:t>
            </a:r>
            <a:r>
              <a:rPr kumimoji="1" lang="en-US" altLang="ja-JP" dirty="0"/>
              <a:t>2.</a:t>
            </a:r>
            <a:r>
              <a:rPr kumimoji="1" lang="ja-JP" altLang="en-US"/>
              <a:t>開口部（顔面）、 </a:t>
            </a:r>
            <a:r>
              <a:rPr kumimoji="1" lang="en-US" altLang="ja-JP" dirty="0"/>
              <a:t>3.</a:t>
            </a:r>
            <a:r>
              <a:rPr kumimoji="1" lang="ja-JP" altLang="en-US"/>
              <a:t>健常皮膚の順番で汚染検査を行います。頭からつま先までの汚染検査したら、背部の汚染検査を行います。</a:t>
            </a:r>
            <a:endParaRPr kumimoji="1" lang="en-US" altLang="ja-JP" dirty="0"/>
          </a:p>
          <a:p>
            <a:r>
              <a:rPr kumimoji="1" lang="ja-JP" altLang="en-US"/>
              <a:t>ただし、生理学的異常があり、救命処置が必要な場合は、顔面、頚部、胸部の汚染検査を優先して行います。</a:t>
            </a:r>
            <a:endParaRPr kumimoji="1" lang="en-US" altLang="ja-JP" dirty="0"/>
          </a:p>
          <a:p>
            <a:r>
              <a:rPr kumimoji="1" lang="ja-JP" altLang="en-US"/>
              <a:t>参考：</a:t>
            </a:r>
            <a:r>
              <a:rPr kumimoji="1" lang="en-US" altLang="ja-JP" dirty="0"/>
              <a:t>https://</a:t>
            </a:r>
            <a:r>
              <a:rPr kumimoji="1" lang="en-US" altLang="ja-JP" dirty="0" err="1"/>
              <a:t>chemm.nlm.nih.gov</a:t>
            </a:r>
            <a:endParaRPr kumimoji="1" lang="en-US" altLang="ja-JP" dirty="0"/>
          </a:p>
          <a:p>
            <a:r>
              <a:rPr kumimoji="1" lang="ja-JP" altLang="en-US"/>
              <a:t>　　　</a:t>
            </a:r>
            <a:r>
              <a:rPr kumimoji="1" lang="en-US" altLang="ja-JP" dirty="0"/>
              <a:t>The Primary Response Incident Scene Management (PRISM)  “Rule of tens”</a:t>
            </a:r>
            <a:endParaRPr kumimoji="1" lang="ja-JP" altLang="en-US"/>
          </a:p>
        </p:txBody>
      </p:sp>
    </p:spTree>
    <p:extLst>
      <p:ext uri="{BB962C8B-B14F-4D97-AF65-F5344CB8AC3E}">
        <p14:creationId xmlns:p14="http://schemas.microsoft.com/office/powerpoint/2010/main" val="208904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体表面汚染は、</a:t>
            </a:r>
            <a:r>
              <a:rPr kumimoji="1" lang="en-US" altLang="ja-JP" dirty="0"/>
              <a:t>1.</a:t>
            </a:r>
            <a:r>
              <a:rPr kumimoji="1" lang="ja-JP" altLang="en-US"/>
              <a:t>創傷部、 </a:t>
            </a:r>
            <a:r>
              <a:rPr kumimoji="1" lang="en-US" altLang="ja-JP" dirty="0"/>
              <a:t>2.</a:t>
            </a:r>
            <a:r>
              <a:rPr kumimoji="1" lang="ja-JP" altLang="en-US"/>
              <a:t>開口部（顔面）、 </a:t>
            </a:r>
            <a:r>
              <a:rPr kumimoji="1" lang="en-US" altLang="ja-JP" dirty="0"/>
              <a:t>3.</a:t>
            </a:r>
            <a:r>
              <a:rPr kumimoji="1" lang="ja-JP" altLang="en-US"/>
              <a:t>健常皮膚の順番で除染します。</a:t>
            </a:r>
          </a:p>
          <a:p>
            <a:r>
              <a:rPr kumimoji="1" lang="ja-JP" altLang="en-US"/>
              <a:t>除染の方法は、ぬれたガーゼで拭き取ったり、部分的に水で洗い流したりします。水だけでは除染できない場合は、洗剤やオレンジオイル等を使って拭き取ります。口腔内の汚染はうがいをしてもらいます。</a:t>
            </a:r>
          </a:p>
          <a:p>
            <a:r>
              <a:rPr kumimoji="1" lang="ja-JP" altLang="en-US"/>
              <a:t>全身のシャワーによる除染は、周囲に汚染が広がるため実施は控えます。</a:t>
            </a:r>
          </a:p>
          <a:p>
            <a:r>
              <a:rPr kumimoji="1" lang="ja-JP" altLang="en-US"/>
              <a:t>除染は、本人が行える場合は、自分で拭き取ったり、洗ったりしてもらいます。核種の同定が必要な場合は、使用したガーゼなどをビニール袋に入れ、患者氏名、採取部位、採取日時を記録して、測定者に渡します。</a:t>
            </a:r>
          </a:p>
          <a:p>
            <a:r>
              <a:rPr kumimoji="1" lang="ja-JP" altLang="en-US"/>
              <a:t>除染後の水やガーゼは放射性物質の汚染がついた廃棄物として管理、処分します。</a:t>
            </a:r>
          </a:p>
        </p:txBody>
      </p:sp>
    </p:spTree>
    <p:extLst>
      <p:ext uri="{BB962C8B-B14F-4D97-AF65-F5344CB8AC3E}">
        <p14:creationId xmlns:p14="http://schemas.microsoft.com/office/powerpoint/2010/main" val="308615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創傷部の汚染は、部分的に水をかけながら除染するので、汚染のない部分は防水のシーツ等を用いて被覆し、汚染した水がかからないようにします。</a:t>
            </a:r>
          </a:p>
          <a:p>
            <a:r>
              <a:rPr kumimoji="1" lang="ja-JP" altLang="en-US"/>
              <a:t>膿盆や紙おむつで汚染した水を受けるようにします。</a:t>
            </a:r>
          </a:p>
          <a:p>
            <a:r>
              <a:rPr kumimoji="1" lang="ja-JP" altLang="en-US"/>
              <a:t>創傷部は、ガーゼと鑷子を用いたり、ブラシを用いて水をかけながら除染します。除染後は再度表面汚染の検査を行います。汚染がなくなるか、除染の効果がなくなるまで除染を繰り返します。</a:t>
            </a:r>
          </a:p>
        </p:txBody>
      </p:sp>
    </p:spTree>
    <p:extLst>
      <p:ext uri="{BB962C8B-B14F-4D97-AF65-F5344CB8AC3E}">
        <p14:creationId xmlns:p14="http://schemas.microsoft.com/office/powerpoint/2010/main" val="209557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耳の汚染がある場合は、耳殻は湿ったガーゼやタオルで拭き取り、外耳道は綿棒等で拭き取ります。</a:t>
            </a:r>
          </a:p>
          <a:p>
            <a:r>
              <a:rPr kumimoji="1" lang="ja-JP" altLang="en-US"/>
              <a:t>目の汚染は、流水をかけながら洗浄します。</a:t>
            </a:r>
            <a:endParaRPr kumimoji="1" lang="en-US" altLang="ja-JP" dirty="0"/>
          </a:p>
          <a:p>
            <a:r>
              <a:rPr kumimoji="1" lang="ja-JP" altLang="en-US"/>
              <a:t>鼻腔の汚染がある場合は、鼻をかんでもらい、汚染が残っている場合は、綿棒で拭き取ります。</a:t>
            </a:r>
          </a:p>
        </p:txBody>
      </p:sp>
    </p:spTree>
    <p:extLst>
      <p:ext uri="{BB962C8B-B14F-4D97-AF65-F5344CB8AC3E}">
        <p14:creationId xmlns:p14="http://schemas.microsoft.com/office/powerpoint/2010/main" val="468799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皮膚の汚染がある場合は、汚染のない部分を防水のシーツ等で被覆して、汚染した水がかからないようにします。膿盆や紙おむつで水を受けるようにします。ぬれたガーゼやスポンジなどで外側から内側の方向に拭き取り、汚染を広げないようにします。水で除染出来ない場合は、ボディソープや石けん、洗剤などを使用します。</a:t>
            </a:r>
          </a:p>
          <a:p>
            <a:r>
              <a:rPr kumimoji="1" lang="ja-JP" altLang="en-US"/>
              <a:t>皮膚を傷つけないように丁寧に除染します。</a:t>
            </a:r>
          </a:p>
        </p:txBody>
      </p:sp>
    </p:spTree>
    <p:extLst>
      <p:ext uri="{BB962C8B-B14F-4D97-AF65-F5344CB8AC3E}">
        <p14:creationId xmlns:p14="http://schemas.microsoft.com/office/powerpoint/2010/main" val="309730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汚染の原因となっている核種の同定や内部被ばくの評価、その他通常の血液検査などのために採取した試料をホットゾーンから</a:t>
            </a:r>
            <a:r>
              <a:rPr lang="ja-JP" altLang="en-US"/>
              <a:t>ウォーム</a:t>
            </a:r>
            <a:r>
              <a:rPr kumimoji="1" lang="ja-JP" altLang="en-US"/>
              <a:t>ゾーンの測定員に渡す必要があります。</a:t>
            </a:r>
          </a:p>
          <a:p>
            <a:r>
              <a:rPr kumimoji="1" lang="ja-JP" altLang="en-US"/>
              <a:t>そこで、汚染拡大防止のため、</a:t>
            </a:r>
            <a:r>
              <a:rPr lang="ja-JP" altLang="en-US"/>
              <a:t>ウォーム</a:t>
            </a:r>
            <a:r>
              <a:rPr kumimoji="1" lang="ja-JP" altLang="en-US"/>
              <a:t>ゾーンの担当者がビニール袋で試料を受け取り、ビニール袋の表面をガーゼなどでぬぐって汚染検査を実施します。汚染がなければ、試料をコールドゾーンの測定員に渡します。採取した試料の容器には、採取部位、採取日時、氏名を記入します。</a:t>
            </a:r>
          </a:p>
          <a:p>
            <a:r>
              <a:rPr kumimoji="1" lang="ja-JP" altLang="en-US"/>
              <a:t>外傷等がありホットゾーンでの単純</a:t>
            </a:r>
            <a:r>
              <a:rPr kumimoji="1" lang="en-US" altLang="ja-JP" dirty="0"/>
              <a:t>X</a:t>
            </a:r>
            <a:r>
              <a:rPr kumimoji="1" lang="ja-JP" altLang="en-US"/>
              <a:t>線撮影が必要な場合は、フィルムカセッテをビニール袋に入れ、汚染の付着を防止します。可能であればポータブル</a:t>
            </a:r>
            <a:r>
              <a:rPr kumimoji="1" lang="en-US" altLang="ja-JP" dirty="0"/>
              <a:t>X</a:t>
            </a:r>
            <a:r>
              <a:rPr kumimoji="1" lang="ja-JP" altLang="en-US"/>
              <a:t>線撮影装置のアームを</a:t>
            </a:r>
            <a:r>
              <a:rPr lang="ja-JP" altLang="en-US"/>
              <a:t>ウォーム</a:t>
            </a:r>
            <a:r>
              <a:rPr kumimoji="1" lang="ja-JP" altLang="en-US"/>
              <a:t>ゾーンから伸ばして撮影します。撮影後は、ビニール袋からカセッテを取り出して、</a:t>
            </a:r>
            <a:r>
              <a:rPr lang="ja-JP" altLang="en-US"/>
              <a:t>ウォーム</a:t>
            </a:r>
            <a:r>
              <a:rPr kumimoji="1" lang="ja-JP" altLang="en-US"/>
              <a:t>ゾーンの担当者に渡します。</a:t>
            </a:r>
            <a:endParaRPr kumimoji="1" lang="en-US" altLang="ja-JP" dirty="0"/>
          </a:p>
          <a:p>
            <a:r>
              <a:rPr kumimoji="1" lang="ja-JP" altLang="en-US"/>
              <a:t>ウォームゾーンからコールドゾーンへ試料を受け渡す場合には、必ず表面の汚染検査を行います。</a:t>
            </a:r>
            <a:endParaRPr kumimoji="1" lang="en-US" altLang="ja-JP" dirty="0"/>
          </a:p>
          <a:p>
            <a:r>
              <a:rPr kumimoji="1" lang="ja-JP" altLang="en-US"/>
              <a:t>検査室等でビニール袋から検体を取り出す場合は、容器の表面の汚染検査を実施します。ウォームゾーン等で容器表面の汚染検査を実施している場合は、検査室での汚染検査は省略することも可能です。</a:t>
            </a:r>
          </a:p>
        </p:txBody>
      </p:sp>
    </p:spTree>
    <p:extLst>
      <p:ext uri="{BB962C8B-B14F-4D97-AF65-F5344CB8AC3E}">
        <p14:creationId xmlns:p14="http://schemas.microsoft.com/office/powerpoint/2010/main" val="2204554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dirty="0"/>
              <a:t>外来等での処置の内容、採取した試料、汚染の部位とその程度を記録します。量子科学技術研究開発機構ホームページから対応のフロー図も記載されている記録用紙をダウンロードすることができます。（</a:t>
            </a:r>
            <a:r>
              <a:rPr kumimoji="1" lang="en-US" altLang="ja-JP" dirty="0"/>
              <a:t>URL:</a:t>
            </a:r>
            <a:r>
              <a:rPr lang="en-US" altLang="ja-JP" sz="1800" b="0" i="0" u="sng" dirty="0">
                <a:solidFill>
                  <a:srgbClr val="FF0000"/>
                </a:solidFill>
                <a:effectLst/>
                <a:latin typeface="游ゴシック" panose="020B0400000000000000" pitchFamily="50" charset="-128"/>
                <a:ea typeface="游ゴシック" panose="020B0400000000000000" pitchFamily="50" charset="-128"/>
              </a:rPr>
              <a:t>https://www.qst.go.jp/uploaded/attachment/28397.pdf</a:t>
            </a:r>
            <a:r>
              <a:rPr kumimoji="1" lang="ja-JP" altLang="en-US" dirty="0"/>
              <a:t>）</a:t>
            </a:r>
            <a:endParaRPr kumimoji="1" lang="en-US" altLang="ja-JP" dirty="0"/>
          </a:p>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dirty="0"/>
              <a:t>他に試料の汚染検査票、個人線量計の記録等も記載します。</a:t>
            </a:r>
          </a:p>
        </p:txBody>
      </p:sp>
    </p:spTree>
    <p:extLst>
      <p:ext uri="{BB962C8B-B14F-4D97-AF65-F5344CB8AC3E}">
        <p14:creationId xmlns:p14="http://schemas.microsoft.com/office/powerpoint/2010/main" val="25418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処置が終了したら、ホットゾーンから入院病室等へ患者を移動させます。</a:t>
            </a:r>
            <a:endParaRPr kumimoji="1" lang="en-US" altLang="ja-JP" dirty="0"/>
          </a:p>
          <a:p>
            <a:r>
              <a:rPr kumimoji="1" lang="ja-JP" altLang="en-US"/>
              <a:t>ホットゾーンで処置に使用したストレッチャーの車輪等の汚染検査を行って、ホットゾーンから移動させることも可能ですが、より確実に汚染拡大防止対策を行うには、新たなストレッチャーに乗せ換える方法があります。一つの方法としては、ホットゾーンとウォームゾーンの境界までストレッチャーを移動させ、ウォームゾーンに準備した新しいストレッチャーに乗せ換えます。別の方法としては、ホットゾーンの中に新たにろ紙シートを敷き、その上を移動させて新たなストレッチャーをホットゾーンの中に入れ、患者を載せ替えます。この時、ホットゾーンでの対応者はろ紙シートを踏まないように注意が必要です。</a:t>
            </a:r>
            <a:endParaRPr kumimoji="1" lang="en-US" altLang="ja-JP" dirty="0"/>
          </a:p>
          <a:p>
            <a:r>
              <a:rPr kumimoji="1" lang="ja-JP" altLang="en-US"/>
              <a:t>また、患者のストレッチャー間での移送の際にホットゾーンのスタッフが協力する場合には、両上肢や胸部前面など患者に触れる可能性のある部分について測定器で汚染がないことを確認してから行います。</a:t>
            </a:r>
          </a:p>
        </p:txBody>
      </p:sp>
    </p:spTree>
    <p:extLst>
      <p:ext uri="{BB962C8B-B14F-4D97-AF65-F5344CB8AC3E}">
        <p14:creationId xmlns:p14="http://schemas.microsoft.com/office/powerpoint/2010/main" val="1541927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ホットゾーンでの処置が終了したら、対応した医療スタッフは防護服を脱衣し、汚染検査を実施してホットゾーン、臨時の管理区域から退出します。</a:t>
            </a:r>
          </a:p>
          <a:p>
            <a:r>
              <a:rPr kumimoji="1" lang="ja-JP" altLang="en-US"/>
              <a:t>ホットゾーンでの防護服の脱衣は次の順番で行います。</a:t>
            </a:r>
          </a:p>
          <a:p>
            <a:pPr marL="228600" indent="-228600">
              <a:buFont typeface="+mj-lt"/>
              <a:buAutoNum type="arabicPeriod"/>
            </a:pPr>
            <a:r>
              <a:rPr kumimoji="1" lang="ja-JP" altLang="en-US"/>
              <a:t>外側の手袋とテープをとる</a:t>
            </a:r>
          </a:p>
          <a:p>
            <a:pPr marL="228600" indent="-228600">
              <a:buFont typeface="+mj-lt"/>
              <a:buAutoNum type="arabicPeriod"/>
            </a:pPr>
            <a:r>
              <a:rPr kumimoji="1" lang="ja-JP" altLang="en-US"/>
              <a:t>帽子とマスクをとる</a:t>
            </a:r>
          </a:p>
          <a:p>
            <a:pPr marL="228600" indent="-228600">
              <a:buFont typeface="+mj-lt"/>
              <a:buAutoNum type="arabicPeriod"/>
            </a:pPr>
            <a:r>
              <a:rPr kumimoji="1" lang="ja-JP" altLang="en-US"/>
              <a:t>内側を外にするように巻きながらガウンを脱ぐ</a:t>
            </a:r>
          </a:p>
          <a:p>
            <a:pPr marL="228600" indent="-228600">
              <a:buFont typeface="+mj-lt"/>
              <a:buAutoNum type="arabicPeriod"/>
            </a:pPr>
            <a:r>
              <a:rPr kumimoji="1" lang="ja-JP" altLang="en-US"/>
              <a:t>靴カバーを内側を外に巻きながら脱ぐ</a:t>
            </a:r>
          </a:p>
          <a:p>
            <a:pPr marL="228600" indent="-228600">
              <a:buFont typeface="+mj-lt"/>
              <a:buAutoNum type="arabicPeriod"/>
            </a:pPr>
            <a:r>
              <a:rPr kumimoji="1" lang="ja-JP" altLang="en-US"/>
              <a:t>足底の汚染検査を行ってから、足をウォームゾーンにつける</a:t>
            </a:r>
          </a:p>
          <a:p>
            <a:r>
              <a:rPr kumimoji="1" lang="ja-JP" altLang="en-US"/>
              <a:t>原則として、ウォームゾーンは汚染が拡大している可能性があるため、ウォームゾーン（緩衝地帯）からコールドゾーンへの退域時に脱衣後の全身の汚染検査を行います。</a:t>
            </a:r>
          </a:p>
        </p:txBody>
      </p:sp>
    </p:spTree>
    <p:extLst>
      <p:ext uri="{BB962C8B-B14F-4D97-AF65-F5344CB8AC3E}">
        <p14:creationId xmlns:p14="http://schemas.microsoft.com/office/powerpoint/2010/main" val="93236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被ばく医療では、放射線障害のある外部被ばく、内部被ばくの傷病者や体表面汚染のある傷病者の診療を行います。</a:t>
            </a:r>
            <a:endParaRPr kumimoji="1" lang="en-US" altLang="ja-JP" dirty="0"/>
          </a:p>
          <a:p>
            <a:r>
              <a:rPr kumimoji="1" lang="ja-JP" altLang="en-US"/>
              <a:t>外部被ばくのみの場合は、通常の診療エリアでの処置を行います。</a:t>
            </a:r>
            <a:endParaRPr kumimoji="1" lang="en-US" altLang="ja-JP" dirty="0"/>
          </a:p>
          <a:p>
            <a:r>
              <a:rPr kumimoji="1" lang="ja-JP" altLang="en-US"/>
              <a:t>内部被ばくがある場合は、表面汚染の有無を確認し、汚染がなければ、通常の診療エリアでの処置が可能です。排泄物には、放射性物質が含まれるので、取り扱いには注意します。</a:t>
            </a:r>
            <a:endParaRPr kumimoji="1" lang="en-US" altLang="ja-JP" dirty="0"/>
          </a:p>
          <a:p>
            <a:r>
              <a:rPr kumimoji="1" lang="ja-JP" altLang="en-US"/>
              <a:t>体表面汚染がある場合は、汚染対応可能なエリア（施設等の養生による放射線管理）での処置を行います。ただし、除染は救命処置ではないため、全身状態の安定化など重篤な病態への対応が優先されます。</a:t>
            </a:r>
            <a:endParaRPr kumimoji="1" lang="en-US" altLang="ja-JP" dirty="0"/>
          </a:p>
        </p:txBody>
      </p:sp>
    </p:spTree>
    <p:extLst>
      <p:ext uri="{BB962C8B-B14F-4D97-AF65-F5344CB8AC3E}">
        <p14:creationId xmlns:p14="http://schemas.microsoft.com/office/powerpoint/2010/main" val="2400950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すべての処置が終了したら、ホットゾーンと管理区域を設定した処置室を復帰させます。</a:t>
            </a:r>
          </a:p>
          <a:p>
            <a:r>
              <a:rPr kumimoji="1" lang="ja-JP" altLang="en-US" dirty="0"/>
              <a:t>まず、廃棄物をすべて臨時の保管場所に移動させます。その後、処置室の床、資機材などの汚染検査を行います。汚染があれば除染しますが、あらかじめカバーなどをしていた場合は、そのカバーを取り外します。床などに直接汚染が付着している場合は、通常の清掃と同じようにモップや布なので除染し、除染後に再度汚染検査を行います。</a:t>
            </a:r>
          </a:p>
          <a:p>
            <a:r>
              <a:rPr kumimoji="1" lang="ja-JP" altLang="en-US" dirty="0"/>
              <a:t>すべての汚染検査が終了したら、管理区域の設定を解除します。</a:t>
            </a:r>
          </a:p>
          <a:p>
            <a:r>
              <a:rPr kumimoji="1" lang="ja-JP" altLang="en-US" dirty="0"/>
              <a:t>汚染のある廃棄物は、ビニール袋やコンテナに入れ、汚染が拡散しないようにします。さらに容器の外側の空間線量率を測定し、保管場所の安全を確認します。保管場所は可能なかぎり個室や人の通行から離れた場所にします。</a:t>
            </a:r>
          </a:p>
        </p:txBody>
      </p:sp>
    </p:spTree>
    <p:extLst>
      <p:ext uri="{BB962C8B-B14F-4D97-AF65-F5344CB8AC3E}">
        <p14:creationId xmlns:p14="http://schemas.microsoft.com/office/powerpoint/2010/main" val="399200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処置後や活動後にホットゾーンや管理区域を退出した後に汚染が新たに発見された場合は、汚染している可能性のあるエリアを全て閉鎖します。</a:t>
            </a:r>
          </a:p>
          <a:p>
            <a:r>
              <a:rPr kumimoji="1" lang="ja-JP" altLang="en-US"/>
              <a:t>エリア内の職員は、汚染検査を行った後にエリア外へ出ます。エリア内の処置室や施設、資機材の汚染検査を行います。汚染があれば除染します。</a:t>
            </a:r>
          </a:p>
          <a:p>
            <a:r>
              <a:rPr kumimoji="1" lang="ja-JP" altLang="en-US"/>
              <a:t>汚染が後から発見されても、その後の検査、除染をきちんと対応すれば以降の汚染の拡大防止ができます。</a:t>
            </a:r>
          </a:p>
        </p:txBody>
      </p:sp>
    </p:spTree>
    <p:extLst>
      <p:ext uri="{BB962C8B-B14F-4D97-AF65-F5344CB8AC3E}">
        <p14:creationId xmlns:p14="http://schemas.microsoft.com/office/powerpoint/2010/main" val="16566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563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放射線事故・災害では、二次災害の予防として、汚染拡大防止対策、救助者の安全確保、被ばく線量管理を行います。</a:t>
            </a:r>
            <a:endParaRPr kumimoji="1" lang="en-US" altLang="ja-JP" dirty="0"/>
          </a:p>
          <a:p>
            <a:r>
              <a:rPr kumimoji="1" lang="ja-JP" altLang="en-US"/>
              <a:t>傷病者への対応としては、医療優先が原則です。傷病者の全身状態の評価、安定化は、汚染検査や除染よりも優先されます。これは、被ばくや汚染だけでは、緊急に治療が必要となることはなく、放射線障害による症状は一般に被ばくすぐには出現しないのですが、不安定なバイタルサインの状況を放置すると、さらに生理学的異常が増悪して生命の危険が増します。</a:t>
            </a:r>
          </a:p>
        </p:txBody>
      </p:sp>
    </p:spTree>
    <p:extLst>
      <p:ext uri="{BB962C8B-B14F-4D97-AF65-F5344CB8AC3E}">
        <p14:creationId xmlns:p14="http://schemas.microsoft.com/office/powerpoint/2010/main" val="262376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800" y="4913311"/>
            <a:ext cx="5486400" cy="3771901"/>
          </a:xfrm>
        </p:spPr>
        <p:txBody>
          <a:bodyPr/>
          <a:lstStyle/>
          <a:p>
            <a:r>
              <a:rPr kumimoji="1" lang="ja-JP" altLang="en-US" dirty="0"/>
              <a:t>被ばく医療における体系的アプローチを記載します。原子力災害時には、通常の災害医療の一部として被ばく医療や原子力災害時の医療を提供します。</a:t>
            </a:r>
            <a:endParaRPr kumimoji="1" lang="en-US" altLang="ja-JP" dirty="0"/>
          </a:p>
          <a:p>
            <a:r>
              <a:rPr kumimoji="1" lang="ja-JP" altLang="en-US" dirty="0"/>
              <a:t>各機関は機関内の指揮命令系統を確立するとともに、連携の確立では、被ばく医療における様々な関係機関、組織の個々の役割分担を明確にして、関係機関間の連携を効率的に行う必要があります。また、災害医療との連携も必要です。</a:t>
            </a:r>
            <a:endParaRPr kumimoji="1" lang="en-US" altLang="ja-JP" dirty="0"/>
          </a:p>
          <a:p>
            <a:r>
              <a:rPr kumimoji="1" lang="ja-JP" altLang="en-US" dirty="0"/>
              <a:t>安全管理としては、個人防護装備、現場の安全確認、放射線管理を行います。また、放射線計測の結果等の安全・危険情報の共有や被ばくや事故状況の情報共有をおこないます。</a:t>
            </a:r>
            <a:endParaRPr kumimoji="1" lang="en-US" altLang="ja-JP" dirty="0"/>
          </a:p>
          <a:p>
            <a:r>
              <a:rPr kumimoji="1" lang="ja-JP" altLang="en-US" dirty="0"/>
              <a:t>被ばくや汚染の状況を把握し、傷病者の数や重症度、被ばくの程度を評価します。多数傷病者が発生した場合や、高線量被ばくの治療、内部被ばくの線量評価や治療など特殊な対応が必要な場合は、搬送先の選定などを状況に応じて行います。被ばく線量評価を行い、治療します。外傷等に放射性物質による汚染が合併している場合は、除染等の処置を行います。</a:t>
            </a:r>
            <a:endParaRPr kumimoji="1" lang="en-US" altLang="ja-JP" dirty="0"/>
          </a:p>
          <a:p>
            <a:r>
              <a:rPr kumimoji="1" lang="ja-JP" altLang="en-US" dirty="0"/>
              <a:t>原子力災害医療協力機関での対応が困難な場合は、原子力災害拠点病院への搬送、原子力災害拠点病院での対応が困難な場合は、高度被ばく医療支援センターへの搬送を行います。</a:t>
            </a:r>
            <a:endParaRPr kumimoji="1" lang="en-US" altLang="ja-JP" dirty="0"/>
          </a:p>
          <a:p>
            <a:r>
              <a:rPr kumimoji="1" lang="ja-JP" altLang="en-US" dirty="0"/>
              <a:t>参考：</a:t>
            </a:r>
            <a:r>
              <a:rPr kumimoji="1" lang="en-US" altLang="ja-JP" dirty="0"/>
              <a:t>MIMMS</a:t>
            </a:r>
            <a:r>
              <a:rPr kumimoji="1" lang="ja-JP" altLang="en-US" dirty="0"/>
              <a:t> 大事故災害への医療対応　現場活動における実践的アプローチ　第３版（</a:t>
            </a:r>
            <a:r>
              <a:rPr kumimoji="1" lang="en-US" altLang="ja-JP" dirty="0"/>
              <a:t>MIMMS</a:t>
            </a:r>
            <a:r>
              <a:rPr kumimoji="1" lang="ja-JP" altLang="en-US" dirty="0"/>
              <a:t>日本委員会</a:t>
            </a:r>
            <a:r>
              <a:rPr kumimoji="1" lang="en-US" altLang="ja-JP" dirty="0"/>
              <a:t>,</a:t>
            </a:r>
            <a:r>
              <a:rPr kumimoji="1" lang="ja-JP" altLang="en-US" dirty="0"/>
              <a:t> 永井書店）</a:t>
            </a:r>
            <a:endParaRPr kumimoji="1" lang="en-US" altLang="ja-JP" dirty="0"/>
          </a:p>
        </p:txBody>
      </p:sp>
    </p:spTree>
    <p:extLst>
      <p:ext uri="{BB962C8B-B14F-4D97-AF65-F5344CB8AC3E}">
        <p14:creationId xmlns:p14="http://schemas.microsoft.com/office/powerpoint/2010/main" val="257628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被ばくあるいは汚染のある傷病者の受け入れが決定したら、計画に基づいた受入れ準備を開始します。</a:t>
            </a:r>
            <a:endParaRPr kumimoji="1" lang="en-US" altLang="ja-JP" dirty="0"/>
          </a:p>
          <a:p>
            <a:r>
              <a:rPr kumimoji="1" lang="ja-JP" altLang="en-US"/>
              <a:t>被ばく医療の専門的知識や技能を有した医療従事者を参集し、得られた情報を共有します。</a:t>
            </a:r>
            <a:endParaRPr kumimoji="1" lang="en-US" altLang="ja-JP" dirty="0"/>
          </a:p>
          <a:p>
            <a:r>
              <a:rPr kumimoji="1" lang="ja-JP" altLang="en-US"/>
              <a:t>また、施設や現場の救急隊員から患者情報、事故の状況などの情報を収集し、事業所の放射線管理要員の同行を要請します。</a:t>
            </a:r>
            <a:endParaRPr kumimoji="1" lang="en-US" altLang="ja-JP" dirty="0"/>
          </a:p>
          <a:p>
            <a:r>
              <a:rPr kumimoji="1" lang="ja-JP" altLang="en-US"/>
              <a:t>施設と対応者の放射線管理を実施します。また、放射線測定器、除染用資機材、医療資機材を準備します。</a:t>
            </a:r>
          </a:p>
        </p:txBody>
      </p:sp>
    </p:spTree>
    <p:extLst>
      <p:ext uri="{BB962C8B-B14F-4D97-AF65-F5344CB8AC3E}">
        <p14:creationId xmlns:p14="http://schemas.microsoft.com/office/powerpoint/2010/main" val="17007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原子力災害時の対応者の安全確保としては、外部被ばく対策として、空間線量計による活動場所の測定を行い、個人被ばく線量計を装着します。</a:t>
            </a:r>
            <a:endParaRPr kumimoji="1" lang="en-US" altLang="ja-JP" dirty="0"/>
          </a:p>
          <a:p>
            <a:r>
              <a:rPr kumimoji="1" lang="ja-JP" altLang="en-US"/>
              <a:t>内部被ばく対策としては、呼吸保護をします。医療機関での処置では、汚染物質の性状や汚染の程度等に応じてサージカルマスクや使い捨ての防塵マスク等で対応します。医療機関での汚染検査、除染などの処置では、通常はサージカルマスクでの対応で十分です。</a:t>
            </a:r>
            <a:endParaRPr kumimoji="1" lang="en-US" altLang="ja-JP" dirty="0"/>
          </a:p>
          <a:p>
            <a:r>
              <a:rPr kumimoji="1" lang="ja-JP" altLang="en-US"/>
              <a:t>汚染拡大防止対策としては、防護服等による防護と確実な汚染検査、除染を行います。</a:t>
            </a:r>
          </a:p>
        </p:txBody>
      </p:sp>
    </p:spTree>
    <p:extLst>
      <p:ext uri="{BB962C8B-B14F-4D97-AF65-F5344CB8AC3E}">
        <p14:creationId xmlns:p14="http://schemas.microsoft.com/office/powerpoint/2010/main" val="128136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800" y="4926564"/>
            <a:ext cx="5486400" cy="3501818"/>
          </a:xfrm>
        </p:spPr>
        <p:txBody>
          <a:bodyPr/>
          <a:lstStyle/>
          <a:p>
            <a:r>
              <a:rPr lang="ja-JP" altLang="en-US"/>
              <a:t>まず生理学的評価を行います。状態が不安定であれば救命処置を行います。全身状態が安定している場合は解剖学的評価と全身の汚染検査を並行して行います。状態に応じて医療処置や除染を行います。その後、外部被ばくと内部被ばくの評価を行います。</a:t>
            </a:r>
          </a:p>
          <a:p>
            <a:r>
              <a:rPr lang="ja-JP" altLang="en-US"/>
              <a:t>ここまでが外来での処置となります。最後に必要に応じて入院または通院によるフォローを継続します。</a:t>
            </a:r>
          </a:p>
        </p:txBody>
      </p:sp>
    </p:spTree>
    <p:extLst>
      <p:ext uri="{BB962C8B-B14F-4D97-AF65-F5344CB8AC3E}">
        <p14:creationId xmlns:p14="http://schemas.microsoft.com/office/powerpoint/2010/main" val="48429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外傷診療の流れに被ばく医療の診療を組み合わせる場合は、それぞれの外傷の処置、診療の場面ごとに被ばくや汚染への対応を追加します。</a:t>
            </a:r>
            <a:endParaRPr kumimoji="1" lang="en-US" altLang="ja-JP" dirty="0"/>
          </a:p>
          <a:p>
            <a:r>
              <a:rPr kumimoji="1" lang="ja-JP" altLang="en-US" dirty="0"/>
              <a:t>外傷診療で、第一印象を確認する間に、診療放射線技師により空間線量率を確認し、放射線源の持ち込みの有無など処置時の場所の安全確認を行います。</a:t>
            </a:r>
            <a:endParaRPr kumimoji="1" lang="en-US" altLang="ja-JP" dirty="0"/>
          </a:p>
          <a:p>
            <a:r>
              <a:rPr kumimoji="1" lang="en-US" altLang="ja-JP" dirty="0"/>
              <a:t>Primary survey</a:t>
            </a:r>
            <a:r>
              <a:rPr kumimoji="1" lang="ja-JP" altLang="en-US" dirty="0"/>
              <a:t>と蘇生では、ポータブルエックス線撮影、超音波検査装置の汚染拡大防止の対策を講じるとともに脱衣し、同時に可能な範囲で顔面、頚部、胸部の汚染検査を行います。</a:t>
            </a:r>
            <a:r>
              <a:rPr kumimoji="1" lang="en-US" altLang="ja-JP" dirty="0"/>
              <a:t>Secondary survey</a:t>
            </a:r>
            <a:r>
              <a:rPr kumimoji="1" lang="ja-JP" altLang="en-US" dirty="0"/>
              <a:t>では、全身の汚染検査と除染を行い、内部被ばくの有無を確認するため、鼻腔・口腔スワブを採取します。</a:t>
            </a:r>
            <a:r>
              <a:rPr kumimoji="1" lang="en-US" altLang="ja-JP" dirty="0"/>
              <a:t>Tertiary survey</a:t>
            </a:r>
            <a:r>
              <a:rPr kumimoji="1" lang="ja-JP" altLang="en-US" dirty="0"/>
              <a:t>では被ばく線量評価に必要な情報（被ばく時の状況、個人線量計の値、前駆症状の有無と発症時期など）と試料（尿、便、染色体分析用血液）を採取します。根本治療は急性放射線症、局所被ばく、内部被ばくの治療を行います。</a:t>
            </a:r>
            <a:endParaRPr kumimoji="1" lang="en-US" altLang="ja-JP" dirty="0"/>
          </a:p>
        </p:txBody>
      </p:sp>
    </p:spTree>
    <p:extLst>
      <p:ext uri="{BB962C8B-B14F-4D97-AF65-F5344CB8AC3E}">
        <p14:creationId xmlns:p14="http://schemas.microsoft.com/office/powerpoint/2010/main" val="101892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被ばく医療の初期評価としては、バイタルサインの確認により、被ばく医療の重篤な状態を評価し、処置、治療を行います。</a:t>
            </a:r>
            <a:endParaRPr kumimoji="1" lang="en-US" altLang="ja-JP" dirty="0"/>
          </a:p>
          <a:p>
            <a:r>
              <a:rPr kumimoji="1" lang="ja-JP" altLang="en-US" dirty="0"/>
              <a:t>病歴の聴取は、事故の状況から外部被ばく、内部被ばく、体表面汚染の可能性を確認し、医療機関に受診する前に前駆症状等の出現がなかったか確認します。</a:t>
            </a:r>
            <a:endParaRPr kumimoji="1" lang="en-US" altLang="ja-JP" dirty="0"/>
          </a:p>
          <a:p>
            <a:r>
              <a:rPr kumimoji="1" lang="ja-JP" altLang="en-US" dirty="0"/>
              <a:t>身体所見として汚染箇所の特定、前駆症状として唾液腺の腫脹や疼痛、皮膚の初期紅斑、口腔粘膜の毛細血管拡張、皮膚障害の有無の所見を確認します。</a:t>
            </a:r>
            <a:endParaRPr kumimoji="1" lang="en-US" altLang="ja-JP" dirty="0"/>
          </a:p>
          <a:p>
            <a:r>
              <a:rPr kumimoji="1" lang="ja-JP" altLang="en-US" dirty="0"/>
              <a:t>被ばく線量評価に必要となる、血液、鼻腔スワブ、尿、便、汚染したガーゼ等の試料を採取します。</a:t>
            </a:r>
          </a:p>
        </p:txBody>
      </p:sp>
    </p:spTree>
    <p:extLst>
      <p:ext uri="{BB962C8B-B14F-4D97-AF65-F5344CB8AC3E}">
        <p14:creationId xmlns:p14="http://schemas.microsoft.com/office/powerpoint/2010/main" val="304636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56EFA34-22BC-294A-8046-2D0583DA728B}"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86EE10E-21BA-BB4E-BAE1-A498FC1C6013}"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D513C1BF-0267-2940-8EBB-65B8801E7A63}"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476108" y="6110775"/>
            <a:ext cx="1210692" cy="365125"/>
          </a:xfrm>
        </p:spPr>
        <p:txBody>
          <a:bodyPr/>
          <a:lstStyle/>
          <a:p>
            <a:fld id="{277056C8-CDFF-FD48-AE5F-7F40BD2F2AF4}" type="datetime1">
              <a:rPr lang="ja-JP" altLang="en-US" smtClean="0">
                <a:solidFill>
                  <a:prstClr val="black">
                    <a:tint val="75000"/>
                  </a:prstClr>
                </a:solidFill>
                <a:latin typeface="News Gothic MT"/>
                <a:ea typeface="メイリオ"/>
              </a:rPr>
              <a:t>2023/11/14</a:t>
            </a:fld>
            <a:endParaRPr lang="ja-JP" altLang="en-US">
              <a:solidFill>
                <a:prstClr val="black">
                  <a:tint val="75000"/>
                </a:prstClr>
              </a:solidFill>
              <a:latin typeface="News Gothic MT"/>
              <a:ea typeface="メイリオ"/>
            </a:endParaRPr>
          </a:p>
        </p:txBody>
      </p:sp>
      <p:sp>
        <p:nvSpPr>
          <p:cNvPr id="5" name="Footer Placeholder 4"/>
          <p:cNvSpPr>
            <a:spLocks noGrp="1"/>
          </p:cNvSpPr>
          <p:nvPr>
            <p:ph type="ftr" sz="quarter" idx="11"/>
          </p:nvPr>
        </p:nvSpPr>
        <p:spPr>
          <a:xfrm>
            <a:off x="457201" y="6097468"/>
            <a:ext cx="2556465" cy="354171"/>
          </a:xfrm>
        </p:spPr>
        <p:txBody>
          <a:bodyPr/>
          <a:lstStyle/>
          <a:p>
            <a:endParaRPr lang="ja-JP" altLang="en-US">
              <a:solidFill>
                <a:prstClr val="black">
                  <a:tint val="75000"/>
                </a:prstClr>
              </a:solidFill>
              <a:latin typeface="News Gothic MT"/>
              <a:ea typeface="メイリオ"/>
            </a:endParaRPr>
          </a:p>
        </p:txBody>
      </p:sp>
      <p:sp>
        <p:nvSpPr>
          <p:cNvPr id="6" name="Slide Number Placeholder 5"/>
          <p:cNvSpPr>
            <a:spLocks noGrp="1"/>
          </p:cNvSpPr>
          <p:nvPr>
            <p:ph type="sldNum" sz="quarter" idx="12"/>
          </p:nvPr>
        </p:nvSpPr>
        <p:spPr>
          <a:xfrm>
            <a:off x="4267894" y="6451640"/>
            <a:ext cx="608215" cy="354809"/>
          </a:xfrm>
        </p:spPr>
        <p:txBody>
          <a:bodyPr/>
          <a:lstStyle/>
          <a:p>
            <a:fld id="{3B1F0660-05A9-1644-AAA0-B23E17E2934C}" type="slidenum">
              <a:rPr lang="ja-JP" altLang="en-US" smtClean="0">
                <a:solidFill>
                  <a:prstClr val="black">
                    <a:tint val="75000"/>
                  </a:prstClr>
                </a:solidFill>
                <a:latin typeface="News Gothic MT"/>
                <a:ea typeface="メイリオ"/>
              </a:rPr>
              <a:pPr/>
              <a:t>‹#›</a:t>
            </a:fld>
            <a:endParaRPr lang="ja-JP" altLang="en-US">
              <a:solidFill>
                <a:prstClr val="black">
                  <a:tint val="75000"/>
                </a:prstClr>
              </a:solidFill>
              <a:latin typeface="News Gothic MT"/>
              <a:ea typeface="メイリオ"/>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16332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DD5962A-7A7E-9D42-944B-C7B9272D6386}"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91CCBD18-E7C7-0441-9AF2-F789D9D17D7B}"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DB0FCC98-CFA6-1045-B333-8125E2B85A93}"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D43D8344-9788-5642-AD3C-9EF9AE0E1A96}"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70FD6D7-76A8-CE46-8735-4735DAA68751}"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96F9EC3-1160-744D-9272-AED2062A7492}"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E6BA034-7A2E-0A4F-929D-607FC144BBE2}"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46A83B29-448E-4348-8270-2A93DD4E61CE}"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07396D-6532-F541-868E-2E9D2FC3C382}"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9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1.jpeg"/><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医療機関での初期対応</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-2</a:t>
            </a:r>
          </a:p>
        </p:txBody>
      </p:sp>
      <p:sp>
        <p:nvSpPr>
          <p:cNvPr id="6" name="テキスト ボックス 5">
            <a:extLst>
              <a:ext uri="{FF2B5EF4-FFF2-40B4-BE49-F238E27FC236}">
                <a16:creationId xmlns:a16="http://schemas.microsoft.com/office/drawing/2014/main" id="{0887171E-CD8F-AC4E-8FC5-0E36452779A7}"/>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Ver.202309</a:t>
            </a:r>
            <a:endParaRPr kumimoji="1" lang="ja-JP" altLang="en-US" dirty="0"/>
          </a:p>
        </p:txBody>
      </p:sp>
    </p:spTree>
    <p:extLst>
      <p:ext uri="{BB962C8B-B14F-4D97-AF65-F5344CB8AC3E}">
        <p14:creationId xmlns:p14="http://schemas.microsoft.com/office/powerpoint/2010/main" val="10457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84778-51B0-7B4A-9873-3D529D11C490}"/>
              </a:ext>
            </a:extLst>
          </p:cNvPr>
          <p:cNvSpPr>
            <a:spLocks noGrp="1"/>
          </p:cNvSpPr>
          <p:nvPr>
            <p:ph type="title"/>
          </p:nvPr>
        </p:nvSpPr>
        <p:spPr/>
        <p:txBody>
          <a:bodyPr/>
          <a:lstStyle/>
          <a:p>
            <a:r>
              <a:rPr lang="ja-JP" altLang="en-US"/>
              <a:t>汚染検査</a:t>
            </a:r>
            <a:r>
              <a:rPr kumimoji="1" lang="ja-JP" altLang="en-US"/>
              <a:t>の流れ</a:t>
            </a:r>
          </a:p>
        </p:txBody>
      </p:sp>
      <p:sp>
        <p:nvSpPr>
          <p:cNvPr id="4" name="フローチャート : 代替処理 4">
            <a:extLst>
              <a:ext uri="{FF2B5EF4-FFF2-40B4-BE49-F238E27FC236}">
                <a16:creationId xmlns:a16="http://schemas.microsoft.com/office/drawing/2014/main" id="{D82BB33F-5D48-654F-B97F-1FADAE11A7A9}"/>
              </a:ext>
            </a:extLst>
          </p:cNvPr>
          <p:cNvSpPr/>
          <p:nvPr/>
        </p:nvSpPr>
        <p:spPr>
          <a:xfrm>
            <a:off x="3154384" y="1406514"/>
            <a:ext cx="2979683" cy="575582"/>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脱衣後の汚染検査開始</a:t>
            </a:r>
          </a:p>
        </p:txBody>
      </p:sp>
      <p:sp>
        <p:nvSpPr>
          <p:cNvPr id="5" name="フローチャート : 判断 5">
            <a:extLst>
              <a:ext uri="{FF2B5EF4-FFF2-40B4-BE49-F238E27FC236}">
                <a16:creationId xmlns:a16="http://schemas.microsoft.com/office/drawing/2014/main" id="{B0218EFF-5F85-A34E-A796-6EF75CFC70D3}"/>
              </a:ext>
            </a:extLst>
          </p:cNvPr>
          <p:cNvSpPr/>
          <p:nvPr/>
        </p:nvSpPr>
        <p:spPr>
          <a:xfrm>
            <a:off x="3544580" y="3376180"/>
            <a:ext cx="2199290" cy="639536"/>
          </a:xfrm>
          <a:prstGeom prst="flowChartDecisi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汚染</a:t>
            </a:r>
          </a:p>
        </p:txBody>
      </p:sp>
      <p:sp>
        <p:nvSpPr>
          <p:cNvPr id="6" name="フローチャート: 処理 5">
            <a:extLst>
              <a:ext uri="{FF2B5EF4-FFF2-40B4-BE49-F238E27FC236}">
                <a16:creationId xmlns:a16="http://schemas.microsoft.com/office/drawing/2014/main" id="{941D89B1-C9BB-E44A-83BA-BF1DD0EAE5A6}"/>
              </a:ext>
            </a:extLst>
          </p:cNvPr>
          <p:cNvSpPr/>
          <p:nvPr/>
        </p:nvSpPr>
        <p:spPr>
          <a:xfrm>
            <a:off x="864625" y="4335484"/>
            <a:ext cx="1773621" cy="511629"/>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chemeClr val="tx1"/>
                </a:solidFill>
                <a:latin typeface="+mn-ea"/>
                <a:cs typeface="Meiryo UI" pitchFamily="50" charset="-128"/>
              </a:rPr>
              <a:t>試料</a:t>
            </a:r>
            <a:r>
              <a:rPr kumimoji="1" lang="ja-JP" altLang="en-US" sz="2000" dirty="0">
                <a:solidFill>
                  <a:schemeClr val="tx1"/>
                </a:solidFill>
                <a:latin typeface="+mn-ea"/>
                <a:cs typeface="Meiryo UI" pitchFamily="50" charset="-128"/>
              </a:rPr>
              <a:t>採取</a:t>
            </a:r>
          </a:p>
        </p:txBody>
      </p:sp>
      <p:sp>
        <p:nvSpPr>
          <p:cNvPr id="7" name="フローチャート: 処理 6">
            <a:extLst>
              <a:ext uri="{FF2B5EF4-FFF2-40B4-BE49-F238E27FC236}">
                <a16:creationId xmlns:a16="http://schemas.microsoft.com/office/drawing/2014/main" id="{BB34DE61-AA2D-9A4B-9BD3-D7F89A0C85FC}"/>
              </a:ext>
            </a:extLst>
          </p:cNvPr>
          <p:cNvSpPr/>
          <p:nvPr/>
        </p:nvSpPr>
        <p:spPr>
          <a:xfrm>
            <a:off x="6469266" y="4335484"/>
            <a:ext cx="2341179" cy="76744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chemeClr val="tx1"/>
                </a:solidFill>
                <a:latin typeface="+mn-ea"/>
                <a:cs typeface="Meiryo UI" pitchFamily="50" charset="-128"/>
              </a:rPr>
              <a:t>外部被ばくの評価</a:t>
            </a:r>
            <a:endParaRPr lang="en-US" altLang="ja-JP" sz="2000" dirty="0">
              <a:solidFill>
                <a:schemeClr val="tx1"/>
              </a:solidFill>
              <a:latin typeface="+mn-ea"/>
              <a:cs typeface="Meiryo UI" pitchFamily="50" charset="-128"/>
            </a:endParaRPr>
          </a:p>
          <a:p>
            <a:pPr algn="ctr"/>
            <a:r>
              <a:rPr lang="ja-JP" altLang="en-US" sz="2000">
                <a:solidFill>
                  <a:schemeClr val="tx1"/>
                </a:solidFill>
                <a:latin typeface="+mn-ea"/>
                <a:cs typeface="Meiryo UI" pitchFamily="50" charset="-128"/>
              </a:rPr>
              <a:t>内部被ばくの</a:t>
            </a:r>
            <a:r>
              <a:rPr lang="ja-JP" altLang="en-US" sz="2000" dirty="0">
                <a:solidFill>
                  <a:schemeClr val="tx1"/>
                </a:solidFill>
                <a:latin typeface="+mn-ea"/>
                <a:cs typeface="Meiryo UI" pitchFamily="50" charset="-128"/>
              </a:rPr>
              <a:t>評価</a:t>
            </a:r>
            <a:endParaRPr kumimoji="1" lang="ja-JP" altLang="en-US" sz="2000" dirty="0">
              <a:solidFill>
                <a:schemeClr val="tx1"/>
              </a:solidFill>
              <a:latin typeface="+mn-ea"/>
              <a:cs typeface="Meiryo UI" pitchFamily="50" charset="-128"/>
            </a:endParaRPr>
          </a:p>
        </p:txBody>
      </p:sp>
      <p:cxnSp>
        <p:nvCxnSpPr>
          <p:cNvPr id="8" name="直線矢印コネクタ 7">
            <a:extLst>
              <a:ext uri="{FF2B5EF4-FFF2-40B4-BE49-F238E27FC236}">
                <a16:creationId xmlns:a16="http://schemas.microsoft.com/office/drawing/2014/main" id="{D3B720F1-5EE4-E949-BE47-1BAED24F1E39}"/>
              </a:ext>
            </a:extLst>
          </p:cNvPr>
          <p:cNvCxnSpPr>
            <a:cxnSpLocks/>
            <a:endCxn id="25" idx="0"/>
          </p:cNvCxnSpPr>
          <p:nvPr/>
        </p:nvCxnSpPr>
        <p:spPr>
          <a:xfrm>
            <a:off x="4644225" y="1982096"/>
            <a:ext cx="0" cy="4090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571A93AA-6271-354F-864F-064028BC1216}"/>
              </a:ext>
            </a:extLst>
          </p:cNvPr>
          <p:cNvCxnSpPr>
            <a:cxnSpLocks/>
            <a:stCxn id="25" idx="2"/>
            <a:endCxn id="5" idx="0"/>
          </p:cNvCxnSpPr>
          <p:nvPr/>
        </p:nvCxnSpPr>
        <p:spPr>
          <a:xfrm>
            <a:off x="4644225" y="2967170"/>
            <a:ext cx="0" cy="4090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図形 10">
            <a:extLst>
              <a:ext uri="{FF2B5EF4-FFF2-40B4-BE49-F238E27FC236}">
                <a16:creationId xmlns:a16="http://schemas.microsoft.com/office/drawing/2014/main" id="{1B6266FD-8D48-F044-B73C-232915221AF7}"/>
              </a:ext>
            </a:extLst>
          </p:cNvPr>
          <p:cNvCxnSpPr>
            <a:stCxn id="5" idx="1"/>
            <a:endCxn id="6" idx="0"/>
          </p:cNvCxnSpPr>
          <p:nvPr/>
        </p:nvCxnSpPr>
        <p:spPr>
          <a:xfrm rot="10800000" flipV="1">
            <a:off x="1751436" y="3695948"/>
            <a:ext cx="1793144" cy="63953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図形 11">
            <a:extLst>
              <a:ext uri="{FF2B5EF4-FFF2-40B4-BE49-F238E27FC236}">
                <a16:creationId xmlns:a16="http://schemas.microsoft.com/office/drawing/2014/main" id="{91DB223F-826F-3442-867A-9692C9C19CE6}"/>
              </a:ext>
            </a:extLst>
          </p:cNvPr>
          <p:cNvCxnSpPr>
            <a:stCxn id="5" idx="3"/>
            <a:endCxn id="7" idx="0"/>
          </p:cNvCxnSpPr>
          <p:nvPr/>
        </p:nvCxnSpPr>
        <p:spPr>
          <a:xfrm>
            <a:off x="5743870" y="3695948"/>
            <a:ext cx="1895986" cy="63953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DD63CCE9-2C42-EE41-95D9-04FED76E5ED6}"/>
              </a:ext>
            </a:extLst>
          </p:cNvPr>
          <p:cNvSpPr txBox="1"/>
          <p:nvPr/>
        </p:nvSpPr>
        <p:spPr>
          <a:xfrm>
            <a:off x="2283522" y="3376180"/>
            <a:ext cx="697627" cy="400110"/>
          </a:xfrm>
          <a:prstGeom prst="rect">
            <a:avLst/>
          </a:prstGeom>
          <a:noFill/>
        </p:spPr>
        <p:txBody>
          <a:bodyPr wrap="none" rtlCol="0">
            <a:spAutoFit/>
          </a:bodyPr>
          <a:lstStyle/>
          <a:p>
            <a:r>
              <a:rPr kumimoji="1" lang="ja-JP" altLang="en-US" sz="2000" dirty="0">
                <a:latin typeface="+mn-ea"/>
                <a:cs typeface="Meiryo UI" pitchFamily="50" charset="-128"/>
              </a:rPr>
              <a:t>あり</a:t>
            </a:r>
          </a:p>
        </p:txBody>
      </p:sp>
      <p:sp>
        <p:nvSpPr>
          <p:cNvPr id="13" name="テキスト ボックス 12">
            <a:extLst>
              <a:ext uri="{FF2B5EF4-FFF2-40B4-BE49-F238E27FC236}">
                <a16:creationId xmlns:a16="http://schemas.microsoft.com/office/drawing/2014/main" id="{64AE245E-3D2E-6445-86B3-387B56758EAD}"/>
              </a:ext>
            </a:extLst>
          </p:cNvPr>
          <p:cNvSpPr txBox="1"/>
          <p:nvPr/>
        </p:nvSpPr>
        <p:spPr>
          <a:xfrm>
            <a:off x="6327377" y="3376180"/>
            <a:ext cx="697627" cy="400110"/>
          </a:xfrm>
          <a:prstGeom prst="rect">
            <a:avLst/>
          </a:prstGeom>
          <a:noFill/>
        </p:spPr>
        <p:txBody>
          <a:bodyPr wrap="none" rtlCol="0">
            <a:spAutoFit/>
          </a:bodyPr>
          <a:lstStyle/>
          <a:p>
            <a:r>
              <a:rPr lang="ja-JP" altLang="en-US" sz="2000" dirty="0">
                <a:latin typeface="+mn-ea"/>
                <a:cs typeface="Meiryo UI" pitchFamily="50" charset="-128"/>
              </a:rPr>
              <a:t>なし</a:t>
            </a:r>
            <a:endParaRPr kumimoji="1" lang="ja-JP" altLang="en-US" sz="2000" dirty="0">
              <a:latin typeface="+mn-ea"/>
              <a:cs typeface="Meiryo UI" pitchFamily="50" charset="-128"/>
            </a:endParaRPr>
          </a:p>
        </p:txBody>
      </p:sp>
      <p:sp>
        <p:nvSpPr>
          <p:cNvPr id="14" name="フローチャート: 処理 13">
            <a:extLst>
              <a:ext uri="{FF2B5EF4-FFF2-40B4-BE49-F238E27FC236}">
                <a16:creationId xmlns:a16="http://schemas.microsoft.com/office/drawing/2014/main" id="{46D7609A-8BAF-0A48-A10F-AEDD7877AC94}"/>
              </a:ext>
            </a:extLst>
          </p:cNvPr>
          <p:cNvSpPr/>
          <p:nvPr/>
        </p:nvSpPr>
        <p:spPr>
          <a:xfrm>
            <a:off x="864625" y="5230834"/>
            <a:ext cx="1773621" cy="511629"/>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除染</a:t>
            </a:r>
          </a:p>
        </p:txBody>
      </p:sp>
      <p:cxnSp>
        <p:nvCxnSpPr>
          <p:cNvPr id="15" name="直線矢印コネクタ 14">
            <a:extLst>
              <a:ext uri="{FF2B5EF4-FFF2-40B4-BE49-F238E27FC236}">
                <a16:creationId xmlns:a16="http://schemas.microsoft.com/office/drawing/2014/main" id="{BEE1DD39-275D-4C4F-A6F6-FC1C1EEA53E3}"/>
              </a:ext>
            </a:extLst>
          </p:cNvPr>
          <p:cNvCxnSpPr>
            <a:stCxn id="6" idx="2"/>
            <a:endCxn id="14" idx="0"/>
          </p:cNvCxnSpPr>
          <p:nvPr/>
        </p:nvCxnSpPr>
        <p:spPr>
          <a:xfrm>
            <a:off x="1751435" y="4847112"/>
            <a:ext cx="0" cy="3837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角丸四角形吹き出し 15">
            <a:extLst>
              <a:ext uri="{FF2B5EF4-FFF2-40B4-BE49-F238E27FC236}">
                <a16:creationId xmlns:a16="http://schemas.microsoft.com/office/drawing/2014/main" id="{FAADF0A6-1FA9-EF45-95C7-FB4472E0CB8B}"/>
              </a:ext>
            </a:extLst>
          </p:cNvPr>
          <p:cNvSpPr/>
          <p:nvPr/>
        </p:nvSpPr>
        <p:spPr>
          <a:xfrm>
            <a:off x="2709191" y="3951762"/>
            <a:ext cx="1489841" cy="575582"/>
          </a:xfrm>
          <a:prstGeom prst="wedgeRoundRectCallout">
            <a:avLst>
              <a:gd name="adj1" fmla="val -61865"/>
              <a:gd name="adj2" fmla="val 7466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800" dirty="0">
                <a:solidFill>
                  <a:schemeClr val="tx1"/>
                </a:solidFill>
                <a:latin typeface="+mn-ea"/>
                <a:cs typeface="Meiryo UI" pitchFamily="50" charset="-128"/>
              </a:rPr>
              <a:t>核種の同定のため</a:t>
            </a:r>
          </a:p>
        </p:txBody>
      </p:sp>
      <p:sp>
        <p:nvSpPr>
          <p:cNvPr id="19" name="フローチャート: 処理 18">
            <a:extLst>
              <a:ext uri="{FF2B5EF4-FFF2-40B4-BE49-F238E27FC236}">
                <a16:creationId xmlns:a16="http://schemas.microsoft.com/office/drawing/2014/main" id="{17BB061E-133D-2248-9FD2-80B50065F247}"/>
              </a:ext>
            </a:extLst>
          </p:cNvPr>
          <p:cNvSpPr/>
          <p:nvPr/>
        </p:nvSpPr>
        <p:spPr>
          <a:xfrm>
            <a:off x="3580053" y="4783159"/>
            <a:ext cx="2128345" cy="511629"/>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汚染拡大防止</a:t>
            </a:r>
          </a:p>
        </p:txBody>
      </p:sp>
      <p:cxnSp>
        <p:nvCxnSpPr>
          <p:cNvPr id="20" name="直線矢印コネクタ 19">
            <a:extLst>
              <a:ext uri="{FF2B5EF4-FFF2-40B4-BE49-F238E27FC236}">
                <a16:creationId xmlns:a16="http://schemas.microsoft.com/office/drawing/2014/main" id="{E89D5D5D-F974-6544-8822-F3E850F69883}"/>
              </a:ext>
            </a:extLst>
          </p:cNvPr>
          <p:cNvCxnSpPr/>
          <p:nvPr/>
        </p:nvCxnSpPr>
        <p:spPr>
          <a:xfrm>
            <a:off x="4644225" y="4015716"/>
            <a:ext cx="1" cy="7674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45D2073-84DB-A141-A2DD-65BB8FED95A2}"/>
              </a:ext>
            </a:extLst>
          </p:cNvPr>
          <p:cNvSpPr txBox="1"/>
          <p:nvPr/>
        </p:nvSpPr>
        <p:spPr>
          <a:xfrm>
            <a:off x="4660173" y="4017682"/>
            <a:ext cx="1206062" cy="707886"/>
          </a:xfrm>
          <a:prstGeom prst="rect">
            <a:avLst/>
          </a:prstGeom>
          <a:noFill/>
        </p:spPr>
        <p:txBody>
          <a:bodyPr wrap="square" rtlCol="0">
            <a:spAutoFit/>
          </a:bodyPr>
          <a:lstStyle/>
          <a:p>
            <a:r>
              <a:rPr lang="ja-JP" altLang="en-US" sz="2000" dirty="0">
                <a:solidFill>
                  <a:srgbClr val="000000"/>
                </a:solidFill>
                <a:latin typeface="+mn-ea"/>
                <a:cs typeface="Meiryo UI" pitchFamily="50" charset="-128"/>
              </a:rPr>
              <a:t>除染効果なし</a:t>
            </a:r>
            <a:endParaRPr kumimoji="1" lang="ja-JP" altLang="en-US" sz="2000" dirty="0">
              <a:solidFill>
                <a:srgbClr val="000000"/>
              </a:solidFill>
              <a:latin typeface="+mn-ea"/>
              <a:cs typeface="Meiryo UI" pitchFamily="50" charset="-128"/>
            </a:endParaRPr>
          </a:p>
        </p:txBody>
      </p:sp>
      <p:sp>
        <p:nvSpPr>
          <p:cNvPr id="22" name="フローチャート: 処理 21">
            <a:extLst>
              <a:ext uri="{FF2B5EF4-FFF2-40B4-BE49-F238E27FC236}">
                <a16:creationId xmlns:a16="http://schemas.microsoft.com/office/drawing/2014/main" id="{3FF0802B-5BBC-A446-8829-C30E813FB9C9}"/>
              </a:ext>
            </a:extLst>
          </p:cNvPr>
          <p:cNvSpPr/>
          <p:nvPr/>
        </p:nvSpPr>
        <p:spPr>
          <a:xfrm>
            <a:off x="3524161" y="5788263"/>
            <a:ext cx="2272024" cy="63953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外部被ばく・</a:t>
            </a:r>
            <a:endParaRPr kumimoji="1" lang="en-US" altLang="ja-JP" sz="2000" dirty="0">
              <a:solidFill>
                <a:schemeClr val="tx1"/>
              </a:solidFill>
              <a:latin typeface="+mn-ea"/>
              <a:cs typeface="Meiryo UI" pitchFamily="50" charset="-128"/>
            </a:endParaRPr>
          </a:p>
          <a:p>
            <a:pPr algn="ctr"/>
            <a:r>
              <a:rPr kumimoji="1" lang="ja-JP" altLang="en-US" sz="2000">
                <a:solidFill>
                  <a:schemeClr val="tx1"/>
                </a:solidFill>
                <a:latin typeface="+mn-ea"/>
                <a:cs typeface="Meiryo UI" pitchFamily="50" charset="-128"/>
              </a:rPr>
              <a:t>内部被ばくの</a:t>
            </a:r>
            <a:r>
              <a:rPr kumimoji="1" lang="ja-JP" altLang="en-US" sz="2000" dirty="0">
                <a:solidFill>
                  <a:schemeClr val="tx1"/>
                </a:solidFill>
                <a:latin typeface="+mn-ea"/>
                <a:cs typeface="Meiryo UI" pitchFamily="50" charset="-128"/>
              </a:rPr>
              <a:t>評価</a:t>
            </a:r>
          </a:p>
        </p:txBody>
      </p:sp>
      <p:cxnSp>
        <p:nvCxnSpPr>
          <p:cNvPr id="23" name="直線矢印コネクタ 22">
            <a:extLst>
              <a:ext uri="{FF2B5EF4-FFF2-40B4-BE49-F238E27FC236}">
                <a16:creationId xmlns:a16="http://schemas.microsoft.com/office/drawing/2014/main" id="{8B764103-4AFB-5141-981F-CE4F8EB6017E}"/>
              </a:ext>
            </a:extLst>
          </p:cNvPr>
          <p:cNvCxnSpPr>
            <a:cxnSpLocks/>
            <a:stCxn id="19" idx="2"/>
            <a:endCxn id="22" idx="0"/>
          </p:cNvCxnSpPr>
          <p:nvPr/>
        </p:nvCxnSpPr>
        <p:spPr>
          <a:xfrm>
            <a:off x="4644226" y="5294788"/>
            <a:ext cx="15947" cy="4934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図形 11">
            <a:extLst>
              <a:ext uri="{FF2B5EF4-FFF2-40B4-BE49-F238E27FC236}">
                <a16:creationId xmlns:a16="http://schemas.microsoft.com/office/drawing/2014/main" id="{7E283AEB-AF34-CB47-B341-2735F7DE05F2}"/>
              </a:ext>
            </a:extLst>
          </p:cNvPr>
          <p:cNvCxnSpPr>
            <a:cxnSpLocks/>
            <a:stCxn id="14" idx="1"/>
            <a:endCxn id="25" idx="1"/>
          </p:cNvCxnSpPr>
          <p:nvPr/>
        </p:nvCxnSpPr>
        <p:spPr>
          <a:xfrm rot="10800000" flipH="1">
            <a:off x="864625" y="2679139"/>
            <a:ext cx="2699480" cy="2807511"/>
          </a:xfrm>
          <a:prstGeom prst="bentConnector3">
            <a:avLst>
              <a:gd name="adj1" fmla="val -846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処理 24">
            <a:extLst>
              <a:ext uri="{FF2B5EF4-FFF2-40B4-BE49-F238E27FC236}">
                <a16:creationId xmlns:a16="http://schemas.microsoft.com/office/drawing/2014/main" id="{F4D90737-E037-8140-A452-9E0452A7F7A0}"/>
              </a:ext>
            </a:extLst>
          </p:cNvPr>
          <p:cNvSpPr/>
          <p:nvPr/>
        </p:nvSpPr>
        <p:spPr>
          <a:xfrm>
            <a:off x="3564105" y="2391106"/>
            <a:ext cx="2160240" cy="57606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体表面汚染検査</a:t>
            </a:r>
          </a:p>
        </p:txBody>
      </p:sp>
      <p:sp>
        <p:nvSpPr>
          <p:cNvPr id="3" name="スライド番号プレースホルダー 2">
            <a:extLst>
              <a:ext uri="{FF2B5EF4-FFF2-40B4-BE49-F238E27FC236}">
                <a16:creationId xmlns:a16="http://schemas.microsoft.com/office/drawing/2014/main" id="{8F0BAE37-5327-5E4F-9F6F-0D0138E3F495}"/>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150169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37308-111B-2D43-A951-E03A38DA83D7}"/>
              </a:ext>
            </a:extLst>
          </p:cNvPr>
          <p:cNvSpPr>
            <a:spLocks noGrp="1"/>
          </p:cNvSpPr>
          <p:nvPr>
            <p:ph type="title"/>
          </p:nvPr>
        </p:nvSpPr>
        <p:spPr/>
        <p:txBody>
          <a:bodyPr/>
          <a:lstStyle/>
          <a:p>
            <a:r>
              <a:rPr kumimoji="1" lang="ja-JP" altLang="en-US"/>
              <a:t>脱衣と表面汚染検査</a:t>
            </a:r>
          </a:p>
        </p:txBody>
      </p:sp>
      <p:pic>
        <p:nvPicPr>
          <p:cNvPr id="3" name="コンテンツ プレースホルダ 7" descr="DSC_0082.JPG">
            <a:extLst>
              <a:ext uri="{FF2B5EF4-FFF2-40B4-BE49-F238E27FC236}">
                <a16:creationId xmlns:a16="http://schemas.microsoft.com/office/drawing/2014/main" id="{47695EAF-CCAD-3A4E-A4BC-AAA52EBE48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8650" y="1298294"/>
            <a:ext cx="2110799" cy="3030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コンテンツ プレースホルダ 8" descr="DSC_0088.JPG">
            <a:extLst>
              <a:ext uri="{FF2B5EF4-FFF2-40B4-BE49-F238E27FC236}">
                <a16:creationId xmlns:a16="http://schemas.microsoft.com/office/drawing/2014/main" id="{2AAE3F14-6400-6F4D-878D-9DBBDBAB178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833869" y="1298294"/>
            <a:ext cx="3844117" cy="2288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L:\DCIM\100NCD90\DSC_0024.JPG">
            <a:extLst>
              <a:ext uri="{FF2B5EF4-FFF2-40B4-BE49-F238E27FC236}">
                <a16:creationId xmlns:a16="http://schemas.microsoft.com/office/drawing/2014/main" id="{073BDC03-85C0-A242-94F4-56AF43E017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9653" y="2246442"/>
            <a:ext cx="2499411" cy="2569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コンテンツ プレースホルダ 2">
            <a:extLst>
              <a:ext uri="{FF2B5EF4-FFF2-40B4-BE49-F238E27FC236}">
                <a16:creationId xmlns:a16="http://schemas.microsoft.com/office/drawing/2014/main" id="{7BA0C94E-674B-124A-8E8C-060D46629775}"/>
              </a:ext>
            </a:extLst>
          </p:cNvPr>
          <p:cNvSpPr txBox="1">
            <a:spLocks/>
          </p:cNvSpPr>
          <p:nvPr/>
        </p:nvSpPr>
        <p:spPr>
          <a:xfrm>
            <a:off x="5697965" y="3746566"/>
            <a:ext cx="3024336"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汚染検査</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ja-JP" b="0" i="0" u="none" strike="noStrike" kern="1200" cap="none" spc="0" normalizeH="0" baseline="0" noProof="0" dirty="0">
                <a:ln>
                  <a:noFill/>
                </a:ln>
                <a:solidFill>
                  <a:srgbClr val="262626"/>
                </a:solidFill>
                <a:effectLst/>
                <a:uLnTx/>
                <a:uFillTx/>
                <a:latin typeface="+mn-ea"/>
                <a:cs typeface="Meiryo UI" pitchFamily="50" charset="-128"/>
              </a:rPr>
              <a:t>1.</a:t>
            </a: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創部</a:t>
            </a:r>
            <a:endParaRPr kumimoji="0" lang="en-US" altLang="ja-JP" dirty="0">
              <a:solidFill>
                <a:srgbClr val="262626"/>
              </a:solidFill>
              <a:latin typeface="+mn-ea"/>
              <a:cs typeface="Meiryo UI" pitchFamily="50"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ja-JP" b="0" i="0" u="none" strike="noStrike" kern="1200" cap="none" spc="0" normalizeH="0" baseline="0" noProof="0" dirty="0">
                <a:ln>
                  <a:noFill/>
                </a:ln>
                <a:solidFill>
                  <a:srgbClr val="262626"/>
                </a:solidFill>
                <a:effectLst/>
                <a:uLnTx/>
                <a:uFillTx/>
                <a:latin typeface="+mn-ea"/>
                <a:cs typeface="Meiryo UI" pitchFamily="50" charset="-128"/>
              </a:rPr>
              <a:t>2.</a:t>
            </a: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開口部</a:t>
            </a:r>
            <a:endParaRPr kumimoji="0" lang="en-US" altLang="ja-JP" dirty="0">
              <a:solidFill>
                <a:srgbClr val="262626"/>
              </a:solidFill>
              <a:latin typeface="+mn-ea"/>
              <a:cs typeface="Meiryo UI" pitchFamily="50"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ja-JP" b="0" i="0" u="none" strike="noStrike" kern="1200" cap="none" spc="0" normalizeH="0" baseline="0" noProof="0" dirty="0">
                <a:ln>
                  <a:noFill/>
                </a:ln>
                <a:solidFill>
                  <a:srgbClr val="262626"/>
                </a:solidFill>
                <a:effectLst/>
                <a:uLnTx/>
                <a:uFillTx/>
                <a:latin typeface="+mn-ea"/>
                <a:cs typeface="Meiryo UI" pitchFamily="50" charset="-128"/>
              </a:rPr>
              <a:t>3.</a:t>
            </a: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健常皮膚</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頭からつま先まで</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汚染のサーベイ</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背部も忘れずに</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p:txBody>
      </p:sp>
      <p:sp>
        <p:nvSpPr>
          <p:cNvPr id="7" name="正方形/長方形 6">
            <a:extLst>
              <a:ext uri="{FF2B5EF4-FFF2-40B4-BE49-F238E27FC236}">
                <a16:creationId xmlns:a16="http://schemas.microsoft.com/office/drawing/2014/main" id="{C96E92BF-D9D2-FF47-B591-F5A049E732F0}"/>
              </a:ext>
            </a:extLst>
          </p:cNvPr>
          <p:cNvSpPr/>
          <p:nvPr/>
        </p:nvSpPr>
        <p:spPr>
          <a:xfrm>
            <a:off x="657405" y="5114718"/>
            <a:ext cx="5472608" cy="1477328"/>
          </a:xfrm>
          <a:prstGeom prst="rect">
            <a:avLst/>
          </a:prstGeom>
        </p:spPr>
        <p:txBody>
          <a:bodyPr wrap="square">
            <a:spAutoFit/>
          </a:bodyPr>
          <a:lstStyle/>
          <a:p>
            <a:pPr marL="342900" indent="-342900">
              <a:buFont typeface="Arial"/>
              <a:buChar char="•"/>
            </a:pPr>
            <a:r>
              <a:rPr lang="ja-JP" altLang="en-US" dirty="0">
                <a:solidFill>
                  <a:srgbClr val="FF0000"/>
                </a:solidFill>
                <a:latin typeface="+mn-ea"/>
                <a:cs typeface="Meiryo UI" pitchFamily="50" charset="-128"/>
              </a:rPr>
              <a:t>脱衣</a:t>
            </a:r>
            <a:r>
              <a:rPr lang="en-US" altLang="ja-JP" dirty="0">
                <a:latin typeface="+mn-ea"/>
                <a:cs typeface="Meiryo UI" pitchFamily="50" charset="-128"/>
              </a:rPr>
              <a:t>→</a:t>
            </a:r>
            <a:r>
              <a:rPr lang="ja-JP" altLang="en-US" dirty="0">
                <a:latin typeface="+mn-ea"/>
                <a:cs typeface="Meiryo UI" pitchFamily="50" charset="-128"/>
              </a:rPr>
              <a:t>約</a:t>
            </a:r>
            <a:r>
              <a:rPr lang="en-US" altLang="ja-JP" dirty="0">
                <a:latin typeface="+mn-ea"/>
                <a:cs typeface="Meiryo UI" pitchFamily="50" charset="-128"/>
              </a:rPr>
              <a:t>90%</a:t>
            </a:r>
            <a:r>
              <a:rPr lang="ja-JP" altLang="en-US" dirty="0">
                <a:latin typeface="+mn-ea"/>
                <a:cs typeface="Meiryo UI" pitchFamily="50" charset="-128"/>
              </a:rPr>
              <a:t>の除染ができる</a:t>
            </a:r>
          </a:p>
          <a:p>
            <a:pPr marL="342900" indent="-342900">
              <a:buFont typeface="Arial"/>
              <a:buChar char="•"/>
            </a:pPr>
            <a:r>
              <a:rPr lang="ja-JP" altLang="en-US" dirty="0">
                <a:latin typeface="+mn-ea"/>
                <a:cs typeface="Meiryo UI" pitchFamily="50" charset="-128"/>
              </a:rPr>
              <a:t>衣類、シーツ、毛布等は必ずビニール袋へ</a:t>
            </a:r>
          </a:p>
          <a:p>
            <a:pPr marL="342900" indent="-342900">
              <a:buFont typeface="Arial"/>
              <a:buChar char="•"/>
            </a:pPr>
            <a:r>
              <a:rPr lang="ja-JP" altLang="en-US" dirty="0">
                <a:latin typeface="+mn-ea"/>
                <a:cs typeface="Meiryo UI" pitchFamily="50" charset="-128"/>
              </a:rPr>
              <a:t>衣類や汚染した物を触った後は手袋</a:t>
            </a:r>
            <a:r>
              <a:rPr lang="ja-JP" altLang="en-US">
                <a:latin typeface="+mn-ea"/>
                <a:cs typeface="Meiryo UI" pitchFamily="50" charset="-128"/>
              </a:rPr>
              <a:t>をかえる</a:t>
            </a:r>
            <a:endParaRPr lang="en-US" altLang="ja-JP" dirty="0">
              <a:latin typeface="+mn-ea"/>
              <a:cs typeface="Meiryo UI" pitchFamily="50" charset="-128"/>
            </a:endParaRPr>
          </a:p>
          <a:p>
            <a:pPr marL="342900" indent="-342900">
              <a:buFont typeface="Arial"/>
              <a:buChar char="•"/>
            </a:pPr>
            <a:r>
              <a:rPr lang="ja-JP" altLang="en-US">
                <a:latin typeface="+mn-ea"/>
                <a:cs typeface="Meiryo UI" pitchFamily="50" charset="-128"/>
              </a:rPr>
              <a:t>粉塵が舞い散るようであれば、患者にマスクを装着し、内部被ばくを防止</a:t>
            </a:r>
            <a:endParaRPr lang="ja-JP" altLang="en-US" dirty="0">
              <a:latin typeface="+mn-ea"/>
              <a:cs typeface="Meiryo UI" pitchFamily="50" charset="-128"/>
            </a:endParaRPr>
          </a:p>
        </p:txBody>
      </p:sp>
      <p:sp>
        <p:nvSpPr>
          <p:cNvPr id="8" name="スライド番号プレースホルダー 7">
            <a:extLst>
              <a:ext uri="{FF2B5EF4-FFF2-40B4-BE49-F238E27FC236}">
                <a16:creationId xmlns:a16="http://schemas.microsoft.com/office/drawing/2014/main" id="{FA16174E-DCC3-C14A-84D3-6FB83C093BD0}"/>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5422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1F8D2-1A54-AE49-8304-B67CA1000A6D}"/>
              </a:ext>
            </a:extLst>
          </p:cNvPr>
          <p:cNvSpPr>
            <a:spLocks noGrp="1"/>
          </p:cNvSpPr>
          <p:nvPr>
            <p:ph type="title"/>
          </p:nvPr>
        </p:nvSpPr>
        <p:spPr/>
        <p:txBody>
          <a:bodyPr/>
          <a:lstStyle/>
          <a:p>
            <a:r>
              <a:rPr kumimoji="1" lang="ja-JP" altLang="en-US"/>
              <a:t>除染</a:t>
            </a:r>
          </a:p>
        </p:txBody>
      </p:sp>
      <p:sp>
        <p:nvSpPr>
          <p:cNvPr id="3" name="コンテンツ プレースホルダー 2">
            <a:extLst>
              <a:ext uri="{FF2B5EF4-FFF2-40B4-BE49-F238E27FC236}">
                <a16:creationId xmlns:a16="http://schemas.microsoft.com/office/drawing/2014/main" id="{363CBAAD-CED6-3646-B32E-CBAD96CA1DA7}"/>
              </a:ext>
            </a:extLst>
          </p:cNvPr>
          <p:cNvSpPr>
            <a:spLocks noGrp="1"/>
          </p:cNvSpPr>
          <p:nvPr>
            <p:ph idx="1"/>
          </p:nvPr>
        </p:nvSpPr>
        <p:spPr>
          <a:xfrm>
            <a:off x="628650" y="1272209"/>
            <a:ext cx="8024696" cy="4904755"/>
          </a:xfrm>
        </p:spPr>
        <p:txBody>
          <a:bodyPr>
            <a:normAutofit/>
          </a:bodyPr>
          <a:lstStyle/>
          <a:p>
            <a:pPr marL="0" indent="0" algn="ctr">
              <a:buNone/>
            </a:pPr>
            <a:r>
              <a:rPr lang="en-US" altLang="ja-JP" dirty="0"/>
              <a:t>1.</a:t>
            </a:r>
            <a:r>
              <a:rPr lang="ja-JP" altLang="en-US"/>
              <a:t>創部　→　</a:t>
            </a:r>
            <a:r>
              <a:rPr lang="en-US" altLang="ja-JP" dirty="0"/>
              <a:t>2.</a:t>
            </a:r>
            <a:r>
              <a:rPr lang="ja-JP" altLang="en-US"/>
              <a:t>開口部　→　</a:t>
            </a:r>
            <a:r>
              <a:rPr lang="en-US" altLang="ja-JP" dirty="0"/>
              <a:t>3.</a:t>
            </a:r>
            <a:r>
              <a:rPr lang="ja-JP" altLang="en-US"/>
              <a:t>健常皮膚</a:t>
            </a:r>
          </a:p>
          <a:p>
            <a:r>
              <a:rPr lang="ja-JP" altLang="en-US"/>
              <a:t>除染の方法</a:t>
            </a:r>
          </a:p>
          <a:p>
            <a:pPr lvl="1"/>
            <a:r>
              <a:rPr lang="ja-JP" altLang="en-US"/>
              <a:t>ぬれたガーゼでふき取る</a:t>
            </a:r>
          </a:p>
          <a:p>
            <a:pPr lvl="1"/>
            <a:r>
              <a:rPr lang="ja-JP" altLang="en-US"/>
              <a:t>水で洗い流す</a:t>
            </a:r>
          </a:p>
          <a:p>
            <a:pPr lvl="1"/>
            <a:r>
              <a:rPr lang="ja-JP" altLang="en-US"/>
              <a:t>洗剤、オレンジオイルでふき取る</a:t>
            </a:r>
          </a:p>
          <a:p>
            <a:pPr lvl="1"/>
            <a:r>
              <a:rPr lang="ja-JP" altLang="en-US"/>
              <a:t>うがい</a:t>
            </a:r>
          </a:p>
          <a:p>
            <a:pPr lvl="1"/>
            <a:r>
              <a:rPr lang="ja-JP" altLang="en-US"/>
              <a:t>全身のシャワー除染は、周囲に汚染が広がるため実施は控える</a:t>
            </a:r>
            <a:endParaRPr lang="en-US" altLang="ja-JP" dirty="0"/>
          </a:p>
          <a:p>
            <a:pPr lvl="2"/>
            <a:r>
              <a:rPr lang="ja-JP" altLang="en-US"/>
              <a:t>汚染対応のシャワー室があれば使用する</a:t>
            </a:r>
          </a:p>
          <a:p>
            <a:r>
              <a:rPr lang="ja-JP" altLang="en-US"/>
              <a:t>除染の基本</a:t>
            </a:r>
          </a:p>
          <a:p>
            <a:pPr lvl="1"/>
            <a:r>
              <a:rPr lang="ja-JP" altLang="en-US"/>
              <a:t>患者自身にできることは患者にさせる</a:t>
            </a:r>
          </a:p>
          <a:p>
            <a:pPr lvl="1"/>
            <a:r>
              <a:rPr lang="ja-JP" altLang="en-US"/>
              <a:t>創傷部を最初に行う</a:t>
            </a:r>
          </a:p>
          <a:p>
            <a:pPr lvl="1"/>
            <a:r>
              <a:rPr lang="ja-JP" altLang="en-US"/>
              <a:t>以後は汚染の程度の高い部位から順に</a:t>
            </a:r>
          </a:p>
          <a:p>
            <a:pPr lvl="1"/>
            <a:r>
              <a:rPr lang="ja-JP" altLang="en-US"/>
              <a:t>使用した綿球・ガーゼ等（一回目）は氏名・部位・日時を記して測定へまわす</a:t>
            </a:r>
          </a:p>
          <a:p>
            <a:pPr lvl="1"/>
            <a:r>
              <a:rPr lang="ja-JP" altLang="en-US"/>
              <a:t>水、ガーゼは放射性廃棄物として管理する</a:t>
            </a:r>
            <a:endParaRPr kumimoji="1" lang="ja-JP" altLang="en-US"/>
          </a:p>
        </p:txBody>
      </p:sp>
      <p:sp>
        <p:nvSpPr>
          <p:cNvPr id="4" name="スライド番号プレースホルダー 3">
            <a:extLst>
              <a:ext uri="{FF2B5EF4-FFF2-40B4-BE49-F238E27FC236}">
                <a16:creationId xmlns:a16="http://schemas.microsoft.com/office/drawing/2014/main" id="{CDDA8A1A-F7A5-954E-838C-944306E88583}"/>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08764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96FBA-37D5-1940-9911-9B2762C0CAFC}"/>
              </a:ext>
            </a:extLst>
          </p:cNvPr>
          <p:cNvSpPr>
            <a:spLocks noGrp="1"/>
          </p:cNvSpPr>
          <p:nvPr>
            <p:ph type="title"/>
          </p:nvPr>
        </p:nvSpPr>
        <p:spPr/>
        <p:txBody>
          <a:bodyPr/>
          <a:lstStyle/>
          <a:p>
            <a:r>
              <a:rPr lang="ja-JP" altLang="en-US"/>
              <a:t>創傷部の除染（例）</a:t>
            </a:r>
          </a:p>
        </p:txBody>
      </p:sp>
      <p:sp>
        <p:nvSpPr>
          <p:cNvPr id="3" name="コンテンツ プレースホルダー 2">
            <a:extLst>
              <a:ext uri="{FF2B5EF4-FFF2-40B4-BE49-F238E27FC236}">
                <a16:creationId xmlns:a16="http://schemas.microsoft.com/office/drawing/2014/main" id="{5089BD12-8F48-C444-A4EC-E95EFCCE8792}"/>
              </a:ext>
            </a:extLst>
          </p:cNvPr>
          <p:cNvSpPr>
            <a:spLocks noGrp="1"/>
          </p:cNvSpPr>
          <p:nvPr>
            <p:ph idx="1"/>
          </p:nvPr>
        </p:nvSpPr>
        <p:spPr>
          <a:xfrm>
            <a:off x="628650" y="1592826"/>
            <a:ext cx="4053519" cy="4572000"/>
          </a:xfrm>
        </p:spPr>
        <p:txBody>
          <a:bodyPr/>
          <a:lstStyle/>
          <a:p>
            <a:pPr marL="457200" indent="-457200">
              <a:buFont typeface="+mj-lt"/>
              <a:buAutoNum type="arabicPeriod"/>
            </a:pPr>
            <a:r>
              <a:rPr lang="ja-JP" altLang="en-US"/>
              <a:t>汚染のない部分を被覆する</a:t>
            </a:r>
          </a:p>
          <a:p>
            <a:pPr marL="457200" indent="-457200">
              <a:buFont typeface="+mj-lt"/>
              <a:buAutoNum type="arabicPeriod"/>
            </a:pPr>
            <a:r>
              <a:rPr lang="ja-JP" altLang="en-US"/>
              <a:t>膿盆、吸水シート等で水を受ける</a:t>
            </a:r>
            <a:endParaRPr lang="en-US" altLang="ja-JP" dirty="0"/>
          </a:p>
          <a:p>
            <a:pPr marL="457200" indent="-457200">
              <a:buFont typeface="+mj-lt"/>
              <a:buAutoNum type="arabicPeriod"/>
            </a:pPr>
            <a:r>
              <a:rPr lang="ja-JP" altLang="en-US"/>
              <a:t>水をかけながら　ガーゼ等で創傷部を洗浄する</a:t>
            </a:r>
          </a:p>
          <a:p>
            <a:pPr marL="457200" indent="-457200">
              <a:buFont typeface="+mj-lt"/>
              <a:buAutoNum type="arabicPeriod"/>
            </a:pPr>
            <a:endParaRPr lang="ja-JP" altLang="en-US"/>
          </a:p>
        </p:txBody>
      </p:sp>
      <p:pic>
        <p:nvPicPr>
          <p:cNvPr id="4" name="コンテンツ プレースホルダー 7" descr="DSCN0347.JPG">
            <a:extLst>
              <a:ext uri="{FF2B5EF4-FFF2-40B4-BE49-F238E27FC236}">
                <a16:creationId xmlns:a16="http://schemas.microsoft.com/office/drawing/2014/main" id="{77D5329F-0036-D94D-8ADA-D46F55D2052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82169" y="1272209"/>
            <a:ext cx="3672534" cy="2448273"/>
          </a:xfrm>
          <a:prstGeom prst="rect">
            <a:avLst/>
          </a:prstGeom>
        </p:spPr>
      </p:pic>
      <p:pic>
        <p:nvPicPr>
          <p:cNvPr id="5" name="コンテンツ プレースホルダー 9" descr="DSCN0351.JPG">
            <a:extLst>
              <a:ext uri="{FF2B5EF4-FFF2-40B4-BE49-F238E27FC236}">
                <a16:creationId xmlns:a16="http://schemas.microsoft.com/office/drawing/2014/main" id="{DF2413F4-58AC-E84B-86FD-74013616FE0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82169" y="3864498"/>
            <a:ext cx="3703231" cy="2448272"/>
          </a:xfrm>
          <a:prstGeom prst="rect">
            <a:avLst/>
          </a:prstGeom>
        </p:spPr>
      </p:pic>
      <p:sp>
        <p:nvSpPr>
          <p:cNvPr id="6" name="スライド番号プレースホルダー 5">
            <a:extLst>
              <a:ext uri="{FF2B5EF4-FFF2-40B4-BE49-F238E27FC236}">
                <a16:creationId xmlns:a16="http://schemas.microsoft.com/office/drawing/2014/main" id="{9679C004-D35E-184E-A863-9C11514CC5BD}"/>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156974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31AC3-0F76-4941-A49F-9F182FB8756B}"/>
              </a:ext>
            </a:extLst>
          </p:cNvPr>
          <p:cNvSpPr>
            <a:spLocks noGrp="1"/>
          </p:cNvSpPr>
          <p:nvPr>
            <p:ph type="title"/>
          </p:nvPr>
        </p:nvSpPr>
        <p:spPr/>
        <p:txBody>
          <a:bodyPr/>
          <a:lstStyle/>
          <a:p>
            <a:r>
              <a:rPr kumimoji="1" lang="ja-JP" altLang="en-US"/>
              <a:t>顔面の除染（例）</a:t>
            </a:r>
          </a:p>
        </p:txBody>
      </p:sp>
      <p:grpSp>
        <p:nvGrpSpPr>
          <p:cNvPr id="4" name="コンテンツ プレースホルダ 3">
            <a:extLst>
              <a:ext uri="{FF2B5EF4-FFF2-40B4-BE49-F238E27FC236}">
                <a16:creationId xmlns:a16="http://schemas.microsoft.com/office/drawing/2014/main" id="{802C6B00-3A41-3345-A24B-D3F70C25BB13}"/>
              </a:ext>
            </a:extLst>
          </p:cNvPr>
          <p:cNvGrpSpPr>
            <a:grpSpLocks noGrp="1"/>
          </p:cNvGrpSpPr>
          <p:nvPr/>
        </p:nvGrpSpPr>
        <p:grpSpPr>
          <a:xfrm>
            <a:off x="457200" y="1600200"/>
            <a:ext cx="8465191" cy="4890491"/>
            <a:chOff x="539552" y="1772816"/>
            <a:chExt cx="8147632" cy="4646538"/>
          </a:xfrm>
        </p:grpSpPr>
        <p:grpSp>
          <p:nvGrpSpPr>
            <p:cNvPr id="5" name="グループ化 14">
              <a:extLst>
                <a:ext uri="{FF2B5EF4-FFF2-40B4-BE49-F238E27FC236}">
                  <a16:creationId xmlns:a16="http://schemas.microsoft.com/office/drawing/2014/main" id="{E4205748-0D95-2841-A636-13BEA9B96D8F}"/>
                </a:ext>
              </a:extLst>
            </p:cNvPr>
            <p:cNvGrpSpPr>
              <a:grpSpLocks noGrp="1"/>
            </p:cNvGrpSpPr>
            <p:nvPr/>
          </p:nvGrpSpPr>
          <p:grpSpPr>
            <a:xfrm>
              <a:off x="539552" y="1772816"/>
              <a:ext cx="4834880" cy="1871489"/>
              <a:chOff x="539552" y="1772816"/>
              <a:chExt cx="4834880" cy="1871489"/>
            </a:xfrm>
          </p:grpSpPr>
          <p:pic>
            <p:nvPicPr>
              <p:cNvPr id="14" name="Picture 5" descr="C:\Users\Kenji\Desktop\派遣Ⅰ_救護所活動P18_4.png">
                <a:extLst>
                  <a:ext uri="{FF2B5EF4-FFF2-40B4-BE49-F238E27FC236}">
                    <a16:creationId xmlns:a16="http://schemas.microsoft.com/office/drawing/2014/main" id="{E94D351A-80D7-7841-9B18-BA8DABEF7E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52" y="1772816"/>
                <a:ext cx="4834880" cy="187148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右矢印 14">
                <a:extLst>
                  <a:ext uri="{FF2B5EF4-FFF2-40B4-BE49-F238E27FC236}">
                    <a16:creationId xmlns:a16="http://schemas.microsoft.com/office/drawing/2014/main" id="{AD044280-CC76-DB46-AC6E-768DC9988D81}"/>
                  </a:ext>
                </a:extLst>
              </p:cNvPr>
              <p:cNvSpPr/>
              <p:nvPr/>
            </p:nvSpPr>
            <p:spPr>
              <a:xfrm>
                <a:off x="2735937" y="2524670"/>
                <a:ext cx="685603" cy="389985"/>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Picture 4" descr="C:\Users\Kenji\Desktop\派遣Ⅰ_救護所活動P18_3.png">
              <a:extLst>
                <a:ext uri="{FF2B5EF4-FFF2-40B4-BE49-F238E27FC236}">
                  <a16:creationId xmlns:a16="http://schemas.microsoft.com/office/drawing/2014/main" id="{CE151E4C-1A3E-D946-B9B7-639BEDCF3A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3789040"/>
              <a:ext cx="2520280" cy="20442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グループ化 15">
              <a:extLst>
                <a:ext uri="{FF2B5EF4-FFF2-40B4-BE49-F238E27FC236}">
                  <a16:creationId xmlns:a16="http://schemas.microsoft.com/office/drawing/2014/main" id="{9E250F1D-5442-584A-AE28-37369A74A2EB}"/>
                </a:ext>
              </a:extLst>
            </p:cNvPr>
            <p:cNvGrpSpPr/>
            <p:nvPr/>
          </p:nvGrpSpPr>
          <p:grpSpPr>
            <a:xfrm>
              <a:off x="3851920" y="3645025"/>
              <a:ext cx="4464496" cy="2160240"/>
              <a:chOff x="3851920" y="3645025"/>
              <a:chExt cx="4464496" cy="2160240"/>
            </a:xfrm>
          </p:grpSpPr>
          <p:pic>
            <p:nvPicPr>
              <p:cNvPr id="11" name="Picture 2" descr="C:\Users\Kenji\Desktop\名称未設定-1.png">
                <a:extLst>
                  <a:ext uri="{FF2B5EF4-FFF2-40B4-BE49-F238E27FC236}">
                    <a16:creationId xmlns:a16="http://schemas.microsoft.com/office/drawing/2014/main" id="{59A4E081-5835-894F-ADC9-FF87CE5326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22813" y="3825082"/>
                <a:ext cx="1493603" cy="197161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Kenji\Desktop\派遣Ⅰ_救護所活動P18_2.png">
                <a:extLst>
                  <a:ext uri="{FF2B5EF4-FFF2-40B4-BE49-F238E27FC236}">
                    <a16:creationId xmlns:a16="http://schemas.microsoft.com/office/drawing/2014/main" id="{0ADF4CE6-EE85-8743-979F-C122479E521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51920" y="3645025"/>
                <a:ext cx="2250180"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右矢印 12">
                <a:extLst>
                  <a:ext uri="{FF2B5EF4-FFF2-40B4-BE49-F238E27FC236}">
                    <a16:creationId xmlns:a16="http://schemas.microsoft.com/office/drawing/2014/main" id="{5A88027A-04F1-4A4A-AC4B-06DA72731DDC}"/>
                  </a:ext>
                </a:extLst>
              </p:cNvPr>
              <p:cNvSpPr/>
              <p:nvPr/>
            </p:nvSpPr>
            <p:spPr>
              <a:xfrm>
                <a:off x="6068756" y="4575544"/>
                <a:ext cx="545812" cy="42031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3E7F7ED5-C617-BD49-8F52-7E835758BA9E}"/>
                </a:ext>
              </a:extLst>
            </p:cNvPr>
            <p:cNvSpPr txBox="1"/>
            <p:nvPr/>
          </p:nvSpPr>
          <p:spPr>
            <a:xfrm>
              <a:off x="1475656" y="5877272"/>
              <a:ext cx="1080120" cy="350909"/>
            </a:xfrm>
            <a:prstGeom prst="rect">
              <a:avLst/>
            </a:prstGeom>
            <a:noFill/>
          </p:spPr>
          <p:txBody>
            <a:bodyPr wrap="square" rtlCol="0">
              <a:spAutoFit/>
            </a:bodyPr>
            <a:lstStyle/>
            <a:p>
              <a:r>
                <a:rPr kumimoji="1" lang="ja-JP" altLang="en-US" dirty="0">
                  <a:latin typeface="+mn-ea"/>
                  <a:cs typeface="Meiryo UI" pitchFamily="50" charset="-128"/>
                </a:rPr>
                <a:t>目の洗浄</a:t>
              </a:r>
            </a:p>
          </p:txBody>
        </p:sp>
        <p:sp>
          <p:nvSpPr>
            <p:cNvPr id="9" name="テキスト ボックス 8">
              <a:extLst>
                <a:ext uri="{FF2B5EF4-FFF2-40B4-BE49-F238E27FC236}">
                  <a16:creationId xmlns:a16="http://schemas.microsoft.com/office/drawing/2014/main" id="{2193E344-2F10-3F4B-971A-E63775EE733B}"/>
                </a:ext>
              </a:extLst>
            </p:cNvPr>
            <p:cNvSpPr txBox="1"/>
            <p:nvPr/>
          </p:nvSpPr>
          <p:spPr>
            <a:xfrm>
              <a:off x="5470286" y="2278901"/>
              <a:ext cx="3216898" cy="614090"/>
            </a:xfrm>
            <a:prstGeom prst="rect">
              <a:avLst/>
            </a:prstGeom>
            <a:noFill/>
          </p:spPr>
          <p:txBody>
            <a:bodyPr wrap="square" rtlCol="0">
              <a:spAutoFit/>
            </a:bodyPr>
            <a:lstStyle/>
            <a:p>
              <a:r>
                <a:rPr kumimoji="1" lang="ja-JP" altLang="en-US" dirty="0">
                  <a:latin typeface="+mn-ea"/>
                  <a:cs typeface="Meiryo UI" pitchFamily="50" charset="-128"/>
                </a:rPr>
                <a:t>耳は湿ったガーゼで拭き取る。</a:t>
              </a:r>
            </a:p>
            <a:p>
              <a:r>
                <a:rPr lang="ja-JP" altLang="en-US" dirty="0">
                  <a:latin typeface="+mn-ea"/>
                  <a:cs typeface="Meiryo UI" pitchFamily="50" charset="-128"/>
                </a:rPr>
                <a:t>耳の穴は綿棒で拭き取る。</a:t>
              </a:r>
              <a:endParaRPr kumimoji="1" lang="ja-JP" altLang="en-US" dirty="0">
                <a:latin typeface="+mn-ea"/>
                <a:cs typeface="Meiryo UI" pitchFamily="50" charset="-128"/>
              </a:endParaRPr>
            </a:p>
          </p:txBody>
        </p:sp>
        <p:sp>
          <p:nvSpPr>
            <p:cNvPr id="10" name="テキスト ボックス 9">
              <a:extLst>
                <a:ext uri="{FF2B5EF4-FFF2-40B4-BE49-F238E27FC236}">
                  <a16:creationId xmlns:a16="http://schemas.microsoft.com/office/drawing/2014/main" id="{99593908-F0E1-B740-98D5-0117935BAE4B}"/>
                </a:ext>
              </a:extLst>
            </p:cNvPr>
            <p:cNvSpPr txBox="1"/>
            <p:nvPr/>
          </p:nvSpPr>
          <p:spPr>
            <a:xfrm>
              <a:off x="5076056" y="5805264"/>
              <a:ext cx="2880320" cy="614090"/>
            </a:xfrm>
            <a:prstGeom prst="rect">
              <a:avLst/>
            </a:prstGeom>
            <a:noFill/>
          </p:spPr>
          <p:txBody>
            <a:bodyPr wrap="square" rtlCol="0">
              <a:spAutoFit/>
            </a:bodyPr>
            <a:lstStyle/>
            <a:p>
              <a:r>
                <a:rPr kumimoji="1" lang="ja-JP" altLang="en-US" dirty="0">
                  <a:latin typeface="+mn-ea"/>
                  <a:cs typeface="Meiryo UI" pitchFamily="50" charset="-128"/>
                </a:rPr>
                <a:t>鼻は、鼻をかんだ後、</a:t>
              </a:r>
              <a:r>
                <a:rPr lang="ja-JP" altLang="en-US" dirty="0">
                  <a:latin typeface="+mn-ea"/>
                  <a:cs typeface="Meiryo UI" pitchFamily="50" charset="-128"/>
                </a:rPr>
                <a:t>綿棒で拭き取る。</a:t>
              </a:r>
              <a:endParaRPr kumimoji="1" lang="ja-JP" altLang="en-US" dirty="0">
                <a:latin typeface="+mn-ea"/>
                <a:cs typeface="Meiryo UI" pitchFamily="50" charset="-128"/>
              </a:endParaRPr>
            </a:p>
          </p:txBody>
        </p:sp>
      </p:grpSp>
      <p:sp>
        <p:nvSpPr>
          <p:cNvPr id="3" name="スライド番号プレースホルダー 2">
            <a:extLst>
              <a:ext uri="{FF2B5EF4-FFF2-40B4-BE49-F238E27FC236}">
                <a16:creationId xmlns:a16="http://schemas.microsoft.com/office/drawing/2014/main" id="{8AA08486-B536-3941-9AB3-A3D4C656B74D}"/>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350815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ACE19E-88D5-E84E-A625-4551D3C14964}"/>
              </a:ext>
            </a:extLst>
          </p:cNvPr>
          <p:cNvSpPr>
            <a:spLocks noGrp="1"/>
          </p:cNvSpPr>
          <p:nvPr>
            <p:ph type="title"/>
          </p:nvPr>
        </p:nvSpPr>
        <p:spPr/>
        <p:txBody>
          <a:bodyPr/>
          <a:lstStyle/>
          <a:p>
            <a:r>
              <a:rPr kumimoji="1" lang="ja-JP" altLang="en-US"/>
              <a:t>皮膚の除染（例）</a:t>
            </a:r>
          </a:p>
        </p:txBody>
      </p:sp>
      <p:sp>
        <p:nvSpPr>
          <p:cNvPr id="5" name="コンテンツ プレースホルダー 4">
            <a:extLst>
              <a:ext uri="{FF2B5EF4-FFF2-40B4-BE49-F238E27FC236}">
                <a16:creationId xmlns:a16="http://schemas.microsoft.com/office/drawing/2014/main" id="{3671A65A-1CF0-244F-90EB-FDE9EC36D23E}"/>
              </a:ext>
            </a:extLst>
          </p:cNvPr>
          <p:cNvSpPr txBox="1">
            <a:spLocks/>
          </p:cNvSpPr>
          <p:nvPr/>
        </p:nvSpPr>
        <p:spPr>
          <a:xfrm>
            <a:off x="584125" y="1303403"/>
            <a:ext cx="4208175" cy="238711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mj-lt"/>
              <a:buAutoNum type="arabicPeriod"/>
              <a:tabLst/>
              <a:defRPr/>
            </a:pP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汚染のない部分を被覆する</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buFont typeface="+mj-lt"/>
              <a:buAutoNum type="arabicPeriod"/>
              <a:tabLst/>
              <a:defRPr/>
            </a:pP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膿盆や紙おむつで水を受ける</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buFont typeface="+mj-lt"/>
              <a:buAutoNum type="arabicPeriod"/>
              <a:tabLst/>
              <a:defRPr/>
            </a:pP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濡れたガーゼ等で外側から内側の方 </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tabLst/>
              <a:defRPr/>
            </a:pPr>
            <a:r>
              <a:rPr lang="en-US" altLang="ja-JP" sz="1700" dirty="0">
                <a:latin typeface="+mn-ea"/>
                <a:cs typeface="Meiryo UI" pitchFamily="50" charset="-128"/>
              </a:rPr>
              <a:t>   </a:t>
            </a: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向に拭き取る</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514350" marR="0" lvl="0" indent="-514350" algn="l" defTabSz="914400" rtl="0" eaLnBrk="1" fontAlgn="auto" latinLnBrk="0" hangingPunct="1">
              <a:lnSpc>
                <a:spcPct val="100000"/>
              </a:lnSpc>
              <a:spcBef>
                <a:spcPct val="20000"/>
              </a:spcBef>
              <a:spcAft>
                <a:spcPts val="0"/>
              </a:spcAft>
              <a:buClrTx/>
              <a:buSzTx/>
              <a:tabLst/>
              <a:defRPr/>
            </a:pPr>
            <a:r>
              <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rPr>
              <a:t>4.</a:t>
            </a: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水で除染できない場合はボディソー</a:t>
            </a:r>
          </a:p>
          <a:p>
            <a:pPr marL="514350" marR="0" lvl="0" indent="-514350" algn="l" defTabSz="914400" rtl="0" eaLnBrk="1" fontAlgn="auto" latinLnBrk="0" hangingPunct="1">
              <a:lnSpc>
                <a:spcPct val="100000"/>
              </a:lnSpc>
              <a:spcBef>
                <a:spcPct val="20000"/>
              </a:spcBef>
              <a:spcAft>
                <a:spcPts val="0"/>
              </a:spcAft>
              <a:buClrTx/>
              <a:buSzTx/>
              <a:tabLst/>
              <a:defRPr/>
            </a:pPr>
            <a:r>
              <a:rPr lang="ja-JP" altLang="en-US" sz="1700" dirty="0">
                <a:latin typeface="+mn-ea"/>
                <a:cs typeface="Meiryo UI" pitchFamily="50" charset="-128"/>
              </a:rPr>
              <a:t>　</a:t>
            </a: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プや石けん、スポンジを使用する</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700" b="0" i="0" u="none" strike="noStrike" kern="1200" cap="none" spc="0" normalizeH="0" baseline="0" noProof="0" dirty="0">
                <a:ln>
                  <a:noFill/>
                </a:ln>
                <a:solidFill>
                  <a:srgbClr val="FF0000"/>
                </a:solidFill>
                <a:effectLst/>
                <a:uLnTx/>
                <a:uFillTx/>
                <a:latin typeface="+mn-ea"/>
                <a:cs typeface="Meiryo UI" pitchFamily="50" charset="-128"/>
              </a:rPr>
              <a:t>皮膚を傷つけないように</a:t>
            </a:r>
            <a:r>
              <a:rPr kumimoji="1" lang="ja-JP" altLang="en-US" sz="1700" b="0" i="0" u="none" strike="noStrike" kern="1200" cap="none" spc="0" normalizeH="0" baseline="0" noProof="0">
                <a:ln>
                  <a:noFill/>
                </a:ln>
                <a:solidFill>
                  <a:srgbClr val="FF0000"/>
                </a:solidFill>
                <a:effectLst/>
                <a:uLnTx/>
                <a:uFillTx/>
                <a:latin typeface="+mn-ea"/>
                <a:cs typeface="Meiryo UI" pitchFamily="50" charset="-128"/>
              </a:rPr>
              <a:t>する（健常皮膚に発赤</a:t>
            </a:r>
            <a:r>
              <a:rPr kumimoji="1" lang="ja-JP" altLang="en-US" sz="1700" b="0" i="0" u="none" strike="noStrike" kern="1200" cap="none" spc="0" normalizeH="0" baseline="0" noProof="0" dirty="0">
                <a:ln>
                  <a:noFill/>
                </a:ln>
                <a:solidFill>
                  <a:srgbClr val="FF0000"/>
                </a:solidFill>
                <a:effectLst/>
                <a:uLnTx/>
                <a:uFillTx/>
                <a:latin typeface="+mn-ea"/>
                <a:cs typeface="Meiryo UI" pitchFamily="50" charset="-128"/>
              </a:rPr>
              <a:t>が出現</a:t>
            </a:r>
            <a:r>
              <a:rPr kumimoji="1" lang="ja-JP" altLang="en-US" sz="1700" b="0" i="0" u="none" strike="noStrike" kern="1200" cap="none" spc="0" normalizeH="0" baseline="0" noProof="0">
                <a:ln>
                  <a:noFill/>
                </a:ln>
                <a:solidFill>
                  <a:srgbClr val="FF0000"/>
                </a:solidFill>
                <a:effectLst/>
                <a:uLnTx/>
                <a:uFillTx/>
                <a:latin typeface="+mn-ea"/>
                <a:cs typeface="Meiryo UI" pitchFamily="50" charset="-128"/>
              </a:rPr>
              <a:t>しない程度に機械的刺激を抑える）</a:t>
            </a:r>
            <a:endParaRPr kumimoji="1" lang="en-US" altLang="ja-JP" sz="1700" b="0" i="0" u="none" strike="noStrike" kern="1200" cap="none" spc="0" normalizeH="0" baseline="0" noProof="0" dirty="0">
              <a:ln>
                <a:noFill/>
              </a:ln>
              <a:solidFill>
                <a:srgbClr val="FF0000"/>
              </a:solidFill>
              <a:effectLst/>
              <a:uLnTx/>
              <a:uFillTx/>
              <a:latin typeface="+mn-ea"/>
              <a:cs typeface="Meiryo UI" pitchFamily="50" charset="-128"/>
            </a:endParaRPr>
          </a:p>
        </p:txBody>
      </p:sp>
      <p:pic>
        <p:nvPicPr>
          <p:cNvPr id="6" name="Picture 4" descr="IMG_0014">
            <a:extLst>
              <a:ext uri="{FF2B5EF4-FFF2-40B4-BE49-F238E27FC236}">
                <a16:creationId xmlns:a16="http://schemas.microsoft.com/office/drawing/2014/main" id="{DF621FDF-F535-EC45-83B8-B84C8E0427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4811912" y="1559883"/>
            <a:ext cx="3723049" cy="2387114"/>
          </a:xfrm>
          <a:prstGeom prst="rect">
            <a:avLst/>
          </a:prstGeom>
          <a:noFill/>
        </p:spPr>
      </p:pic>
      <p:pic>
        <p:nvPicPr>
          <p:cNvPr id="7" name="Picture 3" descr="IMG_0027">
            <a:extLst>
              <a:ext uri="{FF2B5EF4-FFF2-40B4-BE49-F238E27FC236}">
                <a16:creationId xmlns:a16="http://schemas.microsoft.com/office/drawing/2014/main" id="{5B40194D-7D46-EB4C-B051-9D59AEB4A0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956313" y="4164069"/>
            <a:ext cx="3659722" cy="2348214"/>
          </a:xfrm>
          <a:prstGeom prst="rect">
            <a:avLst/>
          </a:prstGeom>
          <a:noFill/>
        </p:spPr>
      </p:pic>
      <p:pic>
        <p:nvPicPr>
          <p:cNvPr id="8" name="Picture 6" descr="IMG_0037">
            <a:extLst>
              <a:ext uri="{FF2B5EF4-FFF2-40B4-BE49-F238E27FC236}">
                <a16:creationId xmlns:a16="http://schemas.microsoft.com/office/drawing/2014/main" id="{712974C2-A89D-3743-B4EA-F4FC54105D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811912" y="4128585"/>
            <a:ext cx="3703438" cy="2376264"/>
          </a:xfrm>
          <a:prstGeom prst="rect">
            <a:avLst/>
          </a:prstGeom>
          <a:noFill/>
        </p:spPr>
      </p:pic>
      <p:sp>
        <p:nvSpPr>
          <p:cNvPr id="3" name="スライド番号プレースホルダー 2">
            <a:extLst>
              <a:ext uri="{FF2B5EF4-FFF2-40B4-BE49-F238E27FC236}">
                <a16:creationId xmlns:a16="http://schemas.microsoft.com/office/drawing/2014/main" id="{F8631C65-746C-9642-931E-943C40920F18}"/>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279895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734E1-0605-8D47-9323-0DC6D9A55FD4}"/>
              </a:ext>
            </a:extLst>
          </p:cNvPr>
          <p:cNvSpPr>
            <a:spLocks noGrp="1"/>
          </p:cNvSpPr>
          <p:nvPr>
            <p:ph type="title"/>
          </p:nvPr>
        </p:nvSpPr>
        <p:spPr/>
        <p:txBody>
          <a:bodyPr/>
          <a:lstStyle/>
          <a:p>
            <a:r>
              <a:rPr kumimoji="1" lang="ja-JP" altLang="en-US"/>
              <a:t>試料などの受け渡し</a:t>
            </a:r>
          </a:p>
        </p:txBody>
      </p:sp>
      <p:sp>
        <p:nvSpPr>
          <p:cNvPr id="3" name="コンテンツ プレースホルダー 2">
            <a:extLst>
              <a:ext uri="{FF2B5EF4-FFF2-40B4-BE49-F238E27FC236}">
                <a16:creationId xmlns:a16="http://schemas.microsoft.com/office/drawing/2014/main" id="{6B800072-373A-8C47-B7A0-B0050974C797}"/>
              </a:ext>
            </a:extLst>
          </p:cNvPr>
          <p:cNvSpPr>
            <a:spLocks noGrp="1"/>
          </p:cNvSpPr>
          <p:nvPr>
            <p:ph idx="1"/>
          </p:nvPr>
        </p:nvSpPr>
        <p:spPr>
          <a:xfrm>
            <a:off x="628650" y="1272209"/>
            <a:ext cx="7886700" cy="3226049"/>
          </a:xfrm>
        </p:spPr>
        <p:txBody>
          <a:bodyPr>
            <a:normAutofit fontScale="77500" lnSpcReduction="20000"/>
          </a:bodyPr>
          <a:lstStyle/>
          <a:p>
            <a:pPr>
              <a:lnSpc>
                <a:spcPct val="120000"/>
              </a:lnSpc>
            </a:pPr>
            <a:r>
              <a:rPr lang="ja-JP" altLang="en-US"/>
              <a:t>試料の受け渡し</a:t>
            </a:r>
          </a:p>
          <a:p>
            <a:pPr lvl="1">
              <a:lnSpc>
                <a:spcPct val="120000"/>
              </a:lnSpc>
            </a:pPr>
            <a:r>
              <a:rPr lang="ja-JP" altLang="en-US"/>
              <a:t>ウォームゾーンで直接汚染に触れないように受け渡す</a:t>
            </a:r>
          </a:p>
          <a:p>
            <a:pPr lvl="1">
              <a:lnSpc>
                <a:spcPct val="120000"/>
              </a:lnSpc>
            </a:pPr>
            <a:r>
              <a:rPr lang="ja-JP" altLang="en-US"/>
              <a:t>ウォームゾーンではビニール袋の外側が汚染されないように受け取る</a:t>
            </a:r>
          </a:p>
          <a:p>
            <a:pPr lvl="1">
              <a:lnSpc>
                <a:spcPct val="120000"/>
              </a:lnSpc>
            </a:pPr>
            <a:r>
              <a:rPr lang="ja-JP" altLang="en-US"/>
              <a:t>採取部位、日時、氏名等を記入した試料袋に入れ、測定に出す</a:t>
            </a:r>
          </a:p>
          <a:p>
            <a:pPr lvl="1">
              <a:lnSpc>
                <a:spcPct val="120000"/>
              </a:lnSpc>
            </a:pPr>
            <a:r>
              <a:rPr lang="ja-JP" altLang="en-US"/>
              <a:t>ウォームゾーンからコールドゾーンへは、ビニール袋の表面の汚染検査（スメア法）を実施して検体検査する測定者に渡す（確実な汚染拡大防止）</a:t>
            </a:r>
          </a:p>
          <a:p>
            <a:pPr>
              <a:lnSpc>
                <a:spcPct val="120000"/>
              </a:lnSpc>
            </a:pPr>
            <a:r>
              <a:rPr lang="ja-JP" altLang="en-US"/>
              <a:t>単純</a:t>
            </a:r>
            <a:r>
              <a:rPr lang="en-US" altLang="ja-JP" dirty="0"/>
              <a:t>X</a:t>
            </a:r>
            <a:r>
              <a:rPr lang="ja-JP" altLang="en-US"/>
              <a:t>線撮影</a:t>
            </a:r>
          </a:p>
          <a:p>
            <a:pPr lvl="1">
              <a:lnSpc>
                <a:spcPct val="120000"/>
              </a:lnSpc>
            </a:pPr>
            <a:r>
              <a:rPr lang="ja-JP" altLang="en-US"/>
              <a:t>フィルムカセッテはビニール袋に入れる</a:t>
            </a:r>
          </a:p>
          <a:p>
            <a:pPr lvl="1">
              <a:lnSpc>
                <a:spcPct val="120000"/>
              </a:lnSpc>
            </a:pPr>
            <a:r>
              <a:rPr lang="ja-JP" altLang="en-US"/>
              <a:t>ポータブル</a:t>
            </a:r>
            <a:r>
              <a:rPr lang="en-US" altLang="ja-JP" dirty="0"/>
              <a:t>X</a:t>
            </a:r>
            <a:r>
              <a:rPr lang="ja-JP" altLang="en-US"/>
              <a:t>線撮影装置のアームをのばして撮影する</a:t>
            </a:r>
          </a:p>
          <a:p>
            <a:pPr lvl="1">
              <a:lnSpc>
                <a:spcPct val="120000"/>
              </a:lnSpc>
            </a:pPr>
            <a:r>
              <a:rPr lang="ja-JP" altLang="en-US"/>
              <a:t>ホットゾーンからカセッテを出す時はビニール袋から取り出し、ウォームゾーンに渡す</a:t>
            </a:r>
            <a:endParaRPr lang="en-US" altLang="ja-JP" dirty="0"/>
          </a:p>
          <a:p>
            <a:pPr lvl="1">
              <a:lnSpc>
                <a:spcPct val="120000"/>
              </a:lnSpc>
            </a:pPr>
            <a:r>
              <a:rPr lang="ja-JP" altLang="en-US"/>
              <a:t>ウォームゾーンからコールドゾーンへは、カセッテの表面の汚染検査をする</a:t>
            </a:r>
          </a:p>
          <a:p>
            <a:pPr>
              <a:lnSpc>
                <a:spcPct val="120000"/>
              </a:lnSpc>
            </a:pPr>
            <a:endParaRPr kumimoji="1" lang="ja-JP" altLang="en-US"/>
          </a:p>
        </p:txBody>
      </p:sp>
      <p:pic>
        <p:nvPicPr>
          <p:cNvPr id="4" name="Picture 4">
            <a:extLst>
              <a:ext uri="{FF2B5EF4-FFF2-40B4-BE49-F238E27FC236}">
                <a16:creationId xmlns:a16="http://schemas.microsoft.com/office/drawing/2014/main" id="{A0F0C5B8-E89B-9546-81DF-02E3110CC9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750377" y="4390780"/>
            <a:ext cx="1868016" cy="2330696"/>
          </a:xfrm>
          <a:prstGeom prst="rect">
            <a:avLst/>
          </a:prstGeom>
        </p:spPr>
      </p:pic>
      <p:pic>
        <p:nvPicPr>
          <p:cNvPr id="5" name="図 4" descr="DSC_0091.JPG">
            <a:extLst>
              <a:ext uri="{FF2B5EF4-FFF2-40B4-BE49-F238E27FC236}">
                <a16:creationId xmlns:a16="http://schemas.microsoft.com/office/drawing/2014/main" id="{F1338EA6-232B-5C45-90F7-171871C7D16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766601" y="4390780"/>
            <a:ext cx="3114652" cy="230425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6" name="図 5" descr="DSC_0099.JPG">
            <a:extLst>
              <a:ext uri="{FF2B5EF4-FFF2-40B4-BE49-F238E27FC236}">
                <a16:creationId xmlns:a16="http://schemas.microsoft.com/office/drawing/2014/main" id="{8B565C45-0120-2142-A1F9-70829216F7A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006961" y="4390780"/>
            <a:ext cx="2679360" cy="230425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円/楕円 6">
            <a:extLst>
              <a:ext uri="{FF2B5EF4-FFF2-40B4-BE49-F238E27FC236}">
                <a16:creationId xmlns:a16="http://schemas.microsoft.com/office/drawing/2014/main" id="{E04D743A-0E23-9C44-B993-66390CDA4CC9}"/>
              </a:ext>
            </a:extLst>
          </p:cNvPr>
          <p:cNvSpPr/>
          <p:nvPr/>
        </p:nvSpPr>
        <p:spPr>
          <a:xfrm>
            <a:off x="3198649" y="5038852"/>
            <a:ext cx="1800200" cy="864096"/>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a:extLst>
              <a:ext uri="{FF2B5EF4-FFF2-40B4-BE49-F238E27FC236}">
                <a16:creationId xmlns:a16="http://schemas.microsoft.com/office/drawing/2014/main" id="{449317ED-421C-8641-B94B-688ADA64F739}"/>
              </a:ext>
            </a:extLst>
          </p:cNvPr>
          <p:cNvSpPr/>
          <p:nvPr/>
        </p:nvSpPr>
        <p:spPr>
          <a:xfrm>
            <a:off x="750377" y="5326884"/>
            <a:ext cx="1512168" cy="1368152"/>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3A8B5AF5-3937-984E-BD39-890C28BF13FA}"/>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263038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35CB2-4D75-0044-A216-289A3CA066B8}"/>
              </a:ext>
            </a:extLst>
          </p:cNvPr>
          <p:cNvSpPr>
            <a:spLocks noGrp="1"/>
          </p:cNvSpPr>
          <p:nvPr>
            <p:ph type="title"/>
          </p:nvPr>
        </p:nvSpPr>
        <p:spPr/>
        <p:txBody>
          <a:bodyPr/>
          <a:lstStyle/>
          <a:p>
            <a:r>
              <a:rPr kumimoji="1" lang="ja-JP" altLang="en-US"/>
              <a:t>記録</a:t>
            </a:r>
          </a:p>
        </p:txBody>
      </p:sp>
      <p:pic>
        <p:nvPicPr>
          <p:cNvPr id="4" name="コンテンツ プレースホルダー 3" descr="外来カルテA3版2013.pdf">
            <a:extLst>
              <a:ext uri="{FF2B5EF4-FFF2-40B4-BE49-F238E27FC236}">
                <a16:creationId xmlns:a16="http://schemas.microsoft.com/office/drawing/2014/main" id="{EF7ABE89-D968-CA4A-AAEA-FD92BF4957C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754" r="-5754"/>
          <a:stretch/>
        </p:blipFill>
        <p:spPr>
          <a:xfrm>
            <a:off x="398521" y="1142072"/>
            <a:ext cx="8346958" cy="5296480"/>
          </a:xfrm>
          <a:solidFill>
            <a:srgbClr val="FFFFFF"/>
          </a:solidFill>
          <a:ln>
            <a:solidFill>
              <a:schemeClr val="tx1"/>
            </a:solidFill>
          </a:ln>
        </p:spPr>
      </p:pic>
      <p:sp>
        <p:nvSpPr>
          <p:cNvPr id="3" name="スライド番号プレースホルダー 2">
            <a:extLst>
              <a:ext uri="{FF2B5EF4-FFF2-40B4-BE49-F238E27FC236}">
                <a16:creationId xmlns:a16="http://schemas.microsoft.com/office/drawing/2014/main" id="{29EB25F8-42DA-4248-8A59-E5CCFCD92E25}"/>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16204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95CDF-0959-1E4B-90CE-93EBCB741209}"/>
              </a:ext>
            </a:extLst>
          </p:cNvPr>
          <p:cNvSpPr>
            <a:spLocks noGrp="1"/>
          </p:cNvSpPr>
          <p:nvPr>
            <p:ph type="title"/>
          </p:nvPr>
        </p:nvSpPr>
        <p:spPr/>
        <p:txBody>
          <a:bodyPr/>
          <a:lstStyle/>
          <a:p>
            <a:r>
              <a:rPr lang="ja-JP" altLang="en-US"/>
              <a:t>ホットゾーンからの移動</a:t>
            </a:r>
            <a:endParaRPr kumimoji="1" lang="ja-JP" altLang="en-US"/>
          </a:p>
        </p:txBody>
      </p:sp>
      <p:pic>
        <p:nvPicPr>
          <p:cNvPr id="4" name="図 3">
            <a:extLst>
              <a:ext uri="{FF2B5EF4-FFF2-40B4-BE49-F238E27FC236}">
                <a16:creationId xmlns:a16="http://schemas.microsoft.com/office/drawing/2014/main" id="{6E2C547D-8FEC-6142-9FF4-F29B896015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50" y="1387373"/>
            <a:ext cx="5958348" cy="3922387"/>
          </a:xfrm>
          <a:prstGeom prst="rect">
            <a:avLst/>
          </a:prstGeom>
        </p:spPr>
      </p:pic>
      <p:sp>
        <p:nvSpPr>
          <p:cNvPr id="5" name="テキスト ボックス 4">
            <a:extLst>
              <a:ext uri="{FF2B5EF4-FFF2-40B4-BE49-F238E27FC236}">
                <a16:creationId xmlns:a16="http://schemas.microsoft.com/office/drawing/2014/main" id="{686E3CCC-15D7-2447-8211-5898DD28C358}"/>
              </a:ext>
            </a:extLst>
          </p:cNvPr>
          <p:cNvSpPr txBox="1"/>
          <p:nvPr/>
        </p:nvSpPr>
        <p:spPr>
          <a:xfrm>
            <a:off x="628650" y="5412658"/>
            <a:ext cx="7135885" cy="1200329"/>
          </a:xfrm>
          <a:prstGeom prst="rect">
            <a:avLst/>
          </a:prstGeom>
          <a:noFill/>
        </p:spPr>
        <p:txBody>
          <a:bodyPr wrap="square" rtlCol="0">
            <a:spAutoFit/>
          </a:bodyPr>
          <a:lstStyle/>
          <a:p>
            <a:r>
              <a:rPr kumimoji="1" lang="ja-JP" altLang="en-US"/>
              <a:t>ホットゾーンの中に</a:t>
            </a:r>
            <a:r>
              <a:rPr lang="ja-JP" altLang="en-US"/>
              <a:t>ろ紙シートを敷いて、</a:t>
            </a:r>
            <a:r>
              <a:rPr kumimoji="1" lang="ja-JP" altLang="en-US"/>
              <a:t>新たなストレッチャーを入れ、患者を移動させる。</a:t>
            </a:r>
            <a:endParaRPr kumimoji="1" lang="en-US" altLang="ja-JP" dirty="0"/>
          </a:p>
          <a:p>
            <a:r>
              <a:rPr lang="ja-JP" altLang="en-US"/>
              <a:t>ろ紙シートを汚染させないようにホットゾーンでの対応者はろ紙シートを踏まないように注意！</a:t>
            </a:r>
            <a:endParaRPr kumimoji="1" lang="ja-JP" altLang="en-US"/>
          </a:p>
        </p:txBody>
      </p:sp>
      <p:cxnSp>
        <p:nvCxnSpPr>
          <p:cNvPr id="7" name="直線矢印コネクタ 6">
            <a:extLst>
              <a:ext uri="{FF2B5EF4-FFF2-40B4-BE49-F238E27FC236}">
                <a16:creationId xmlns:a16="http://schemas.microsoft.com/office/drawing/2014/main" id="{2B550D4F-10BC-784E-8228-95F2985D3238}"/>
              </a:ext>
            </a:extLst>
          </p:cNvPr>
          <p:cNvCxnSpPr/>
          <p:nvPr/>
        </p:nvCxnSpPr>
        <p:spPr>
          <a:xfrm flipV="1">
            <a:off x="4572000" y="4822723"/>
            <a:ext cx="0" cy="589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C2C88655-E288-3049-B2A0-BE7454B5E5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1742" y="2153946"/>
            <a:ext cx="1925009" cy="2389240"/>
          </a:xfrm>
          <a:prstGeom prst="rect">
            <a:avLst/>
          </a:prstGeom>
        </p:spPr>
      </p:pic>
      <p:sp>
        <p:nvSpPr>
          <p:cNvPr id="13" name="テキスト ボックス 12">
            <a:extLst>
              <a:ext uri="{FF2B5EF4-FFF2-40B4-BE49-F238E27FC236}">
                <a16:creationId xmlns:a16="http://schemas.microsoft.com/office/drawing/2014/main" id="{E365FB7B-830F-4E4F-B882-5605DF2478C1}"/>
              </a:ext>
            </a:extLst>
          </p:cNvPr>
          <p:cNvSpPr txBox="1"/>
          <p:nvPr/>
        </p:nvSpPr>
        <p:spPr>
          <a:xfrm>
            <a:off x="7224832" y="4557935"/>
            <a:ext cx="1338828" cy="646331"/>
          </a:xfrm>
          <a:prstGeom prst="rect">
            <a:avLst/>
          </a:prstGeom>
          <a:noFill/>
        </p:spPr>
        <p:txBody>
          <a:bodyPr wrap="none" rtlCol="0">
            <a:spAutoFit/>
          </a:bodyPr>
          <a:lstStyle/>
          <a:p>
            <a:r>
              <a:rPr kumimoji="1" lang="ja-JP" altLang="en-US"/>
              <a:t>退出</a:t>
            </a:r>
            <a:endParaRPr kumimoji="1" lang="en-US" altLang="ja-JP" dirty="0"/>
          </a:p>
          <a:p>
            <a:r>
              <a:rPr lang="ja-JP" altLang="en-US"/>
              <a:t>病室へ移動</a:t>
            </a:r>
            <a:endParaRPr kumimoji="1" lang="ja-JP" altLang="en-US"/>
          </a:p>
        </p:txBody>
      </p:sp>
      <p:cxnSp>
        <p:nvCxnSpPr>
          <p:cNvPr id="14" name="直線矢印コネクタ 13">
            <a:extLst>
              <a:ext uri="{FF2B5EF4-FFF2-40B4-BE49-F238E27FC236}">
                <a16:creationId xmlns:a16="http://schemas.microsoft.com/office/drawing/2014/main" id="{0405CF17-F141-D54C-9FDB-8E450A314250}"/>
              </a:ext>
            </a:extLst>
          </p:cNvPr>
          <p:cNvCxnSpPr>
            <a:cxnSpLocks/>
            <a:stCxn id="4" idx="3"/>
          </p:cNvCxnSpPr>
          <p:nvPr/>
        </p:nvCxnSpPr>
        <p:spPr>
          <a:xfrm>
            <a:off x="6586998" y="3348567"/>
            <a:ext cx="3447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9343B05A-A941-2E4D-BC44-6AE4FA00BBD8}"/>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Tree>
    <p:extLst>
      <p:ext uri="{BB962C8B-B14F-4D97-AF65-F5344CB8AC3E}">
        <p14:creationId xmlns:p14="http://schemas.microsoft.com/office/powerpoint/2010/main" val="136832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B0309D-9D7A-094F-B678-46D14187384C}"/>
              </a:ext>
            </a:extLst>
          </p:cNvPr>
          <p:cNvSpPr>
            <a:spLocks noGrp="1"/>
          </p:cNvSpPr>
          <p:nvPr>
            <p:ph type="title"/>
          </p:nvPr>
        </p:nvSpPr>
        <p:spPr/>
        <p:txBody>
          <a:bodyPr/>
          <a:lstStyle/>
          <a:p>
            <a:r>
              <a:rPr kumimoji="1" lang="ja-JP" altLang="en-US"/>
              <a:t>活動後の対応</a:t>
            </a:r>
          </a:p>
        </p:txBody>
      </p:sp>
      <p:sp>
        <p:nvSpPr>
          <p:cNvPr id="6" name="コンテンツ プレースホルダー 5">
            <a:extLst>
              <a:ext uri="{FF2B5EF4-FFF2-40B4-BE49-F238E27FC236}">
                <a16:creationId xmlns:a16="http://schemas.microsoft.com/office/drawing/2014/main" id="{0BF053A4-AC0F-404E-9016-58EC86E0EEF0}"/>
              </a:ext>
            </a:extLst>
          </p:cNvPr>
          <p:cNvSpPr>
            <a:spLocks noGrp="1"/>
          </p:cNvSpPr>
          <p:nvPr>
            <p:ph idx="1"/>
          </p:nvPr>
        </p:nvSpPr>
        <p:spPr>
          <a:xfrm>
            <a:off x="628649" y="1272209"/>
            <a:ext cx="5128277" cy="5084142"/>
          </a:xfrm>
        </p:spPr>
        <p:txBody>
          <a:bodyPr>
            <a:normAutofit/>
          </a:bodyPr>
          <a:lstStyle/>
          <a:p>
            <a:pPr lvl="0">
              <a:lnSpc>
                <a:spcPct val="100000"/>
              </a:lnSpc>
            </a:pPr>
            <a:r>
              <a:rPr lang="ja-JP" altLang="en-US" sz="2400"/>
              <a:t>ホットゾーンからの退出</a:t>
            </a:r>
          </a:p>
          <a:p>
            <a:pPr marL="623888" lvl="1" indent="-268288">
              <a:lnSpc>
                <a:spcPct val="100000"/>
              </a:lnSpc>
              <a:buFont typeface="+mj-lt"/>
              <a:buAutoNum type="arabicPeriod"/>
            </a:pPr>
            <a:r>
              <a:rPr lang="ja-JP" altLang="en-US" sz="2000"/>
              <a:t>外側の手袋とテープをとる</a:t>
            </a:r>
          </a:p>
          <a:p>
            <a:pPr marL="623888" lvl="1" indent="-268288">
              <a:lnSpc>
                <a:spcPct val="100000"/>
              </a:lnSpc>
              <a:buFont typeface="+mj-lt"/>
              <a:buAutoNum type="arabicPeriod"/>
            </a:pPr>
            <a:r>
              <a:rPr lang="ja-JP" altLang="en-US" sz="2000"/>
              <a:t>帽子とマスクをとる</a:t>
            </a:r>
          </a:p>
          <a:p>
            <a:pPr marL="623888" lvl="1" indent="-268288">
              <a:lnSpc>
                <a:spcPct val="100000"/>
              </a:lnSpc>
              <a:buFont typeface="+mj-lt"/>
              <a:buAutoNum type="arabicPeriod"/>
            </a:pPr>
            <a:r>
              <a:rPr lang="ja-JP" altLang="en-US" sz="2000"/>
              <a:t>内側を外にするように巻きながらガウンを脱ぐ</a:t>
            </a:r>
          </a:p>
          <a:p>
            <a:pPr marL="623888" lvl="1" indent="-268288">
              <a:lnSpc>
                <a:spcPct val="100000"/>
              </a:lnSpc>
              <a:buFont typeface="+mj-lt"/>
              <a:buAutoNum type="arabicPeriod"/>
            </a:pPr>
            <a:r>
              <a:rPr lang="ja-JP" altLang="en-US" sz="2000"/>
              <a:t>靴カバーを内側を外に巻きながら脱ぐ</a:t>
            </a:r>
          </a:p>
          <a:p>
            <a:pPr marL="623888" lvl="1" indent="-268288">
              <a:lnSpc>
                <a:spcPct val="100000"/>
              </a:lnSpc>
              <a:buFont typeface="+mj-lt"/>
              <a:buAutoNum type="arabicPeriod"/>
            </a:pPr>
            <a:r>
              <a:rPr lang="ja-JP" altLang="en-US" sz="2000"/>
              <a:t>足底の汚染検査を行ってから、足をウォームゾーンにつける</a:t>
            </a:r>
          </a:p>
          <a:p>
            <a:pPr marL="623888" lvl="1" indent="-268288">
              <a:lnSpc>
                <a:spcPct val="100000"/>
              </a:lnSpc>
              <a:buFont typeface="+mj-lt"/>
              <a:buAutoNum type="arabicPeriod"/>
            </a:pPr>
            <a:r>
              <a:rPr lang="ja-JP" altLang="en-US" sz="2000"/>
              <a:t>コールドゾーンへの退域前に脱衣後の全身の汚染検査</a:t>
            </a:r>
            <a:endParaRPr kumimoji="1" lang="ja-JP" altLang="en-US" sz="2000"/>
          </a:p>
        </p:txBody>
      </p:sp>
      <p:pic>
        <p:nvPicPr>
          <p:cNvPr id="3" name="コンテンツ プレースホルダ 10" descr="DSC_0527.JPG">
            <a:extLst>
              <a:ext uri="{FF2B5EF4-FFF2-40B4-BE49-F238E27FC236}">
                <a16:creationId xmlns:a16="http://schemas.microsoft.com/office/drawing/2014/main" id="{3B4711DD-AB9C-004E-8F91-2309099D403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5053305" y="2101558"/>
            <a:ext cx="4143547" cy="2736304"/>
          </a:xfrm>
          <a:prstGeom prst="rect">
            <a:avLst/>
          </a:prstGeom>
        </p:spPr>
      </p:pic>
      <p:sp>
        <p:nvSpPr>
          <p:cNvPr id="4" name="スライド番号プレースホルダー 3">
            <a:extLst>
              <a:ext uri="{FF2B5EF4-FFF2-40B4-BE49-F238E27FC236}">
                <a16:creationId xmlns:a16="http://schemas.microsoft.com/office/drawing/2014/main" id="{85A470DF-E453-A84F-8E0A-ABF542BE3399}"/>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69458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1EFEAD-361D-F84D-9275-C2DEFAC88B37}"/>
              </a:ext>
            </a:extLst>
          </p:cNvPr>
          <p:cNvSpPr>
            <a:spLocks noGrp="1"/>
          </p:cNvSpPr>
          <p:nvPr>
            <p:ph type="title"/>
          </p:nvPr>
        </p:nvSpPr>
        <p:spPr/>
        <p:txBody>
          <a:bodyPr/>
          <a:lstStyle/>
          <a:p>
            <a:r>
              <a:rPr kumimoji="1" lang="ja-JP" altLang="en-US"/>
              <a:t>被ばくと汚染への対応</a:t>
            </a:r>
          </a:p>
        </p:txBody>
      </p:sp>
      <p:pic>
        <p:nvPicPr>
          <p:cNvPr id="4" name="図 3">
            <a:extLst>
              <a:ext uri="{FF2B5EF4-FFF2-40B4-BE49-F238E27FC236}">
                <a16:creationId xmlns:a16="http://schemas.microsoft.com/office/drawing/2014/main" id="{8B8EBD6D-F883-254B-8CBD-8A6550E5F2D9}"/>
              </a:ext>
            </a:extLst>
          </p:cNvPr>
          <p:cNvPicPr>
            <a:picLocks noChangeAspect="1"/>
          </p:cNvPicPr>
          <p:nvPr/>
        </p:nvPicPr>
        <p:blipFill>
          <a:blip r:embed="rId3"/>
          <a:stretch>
            <a:fillRect/>
          </a:stretch>
        </p:blipFill>
        <p:spPr>
          <a:xfrm>
            <a:off x="3700191" y="1998507"/>
            <a:ext cx="2385844" cy="2399879"/>
          </a:xfrm>
          <a:prstGeom prst="rect">
            <a:avLst/>
          </a:prstGeom>
        </p:spPr>
      </p:pic>
      <p:pic>
        <p:nvPicPr>
          <p:cNvPr id="5" name="図 4" descr="放射線災害イラスト_外部被ばく.png">
            <a:extLst>
              <a:ext uri="{FF2B5EF4-FFF2-40B4-BE49-F238E27FC236}">
                <a16:creationId xmlns:a16="http://schemas.microsoft.com/office/drawing/2014/main" id="{4F1F1824-F0F9-B04B-8A08-311165B469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9283" y="1594241"/>
            <a:ext cx="3350842" cy="3350842"/>
          </a:xfrm>
          <a:prstGeom prst="rect">
            <a:avLst/>
          </a:prstGeom>
        </p:spPr>
      </p:pic>
      <p:pic>
        <p:nvPicPr>
          <p:cNvPr id="64" name="図 63">
            <a:extLst>
              <a:ext uri="{FF2B5EF4-FFF2-40B4-BE49-F238E27FC236}">
                <a16:creationId xmlns:a16="http://schemas.microsoft.com/office/drawing/2014/main" id="{913D6E2B-8F30-6E4C-9503-34519C9AD951}"/>
              </a:ext>
            </a:extLst>
          </p:cNvPr>
          <p:cNvPicPr>
            <a:picLocks noChangeAspect="1"/>
          </p:cNvPicPr>
          <p:nvPr/>
        </p:nvPicPr>
        <p:blipFill>
          <a:blip r:embed="rId5"/>
          <a:stretch>
            <a:fillRect/>
          </a:stretch>
        </p:blipFill>
        <p:spPr>
          <a:xfrm>
            <a:off x="6581727" y="1921712"/>
            <a:ext cx="2012298" cy="2476674"/>
          </a:xfrm>
          <a:prstGeom prst="rect">
            <a:avLst/>
          </a:prstGeom>
        </p:spPr>
      </p:pic>
      <p:sp>
        <p:nvSpPr>
          <p:cNvPr id="65" name="角丸四角形 64">
            <a:extLst>
              <a:ext uri="{FF2B5EF4-FFF2-40B4-BE49-F238E27FC236}">
                <a16:creationId xmlns:a16="http://schemas.microsoft.com/office/drawing/2014/main" id="{3722C4FE-A5D6-F045-86DE-8705840081BD}"/>
              </a:ext>
            </a:extLst>
          </p:cNvPr>
          <p:cNvSpPr/>
          <p:nvPr/>
        </p:nvSpPr>
        <p:spPr>
          <a:xfrm>
            <a:off x="948110" y="1367515"/>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外部被ばく</a:t>
            </a:r>
          </a:p>
        </p:txBody>
      </p:sp>
      <p:sp>
        <p:nvSpPr>
          <p:cNvPr id="66" name="角丸四角形 65">
            <a:extLst>
              <a:ext uri="{FF2B5EF4-FFF2-40B4-BE49-F238E27FC236}">
                <a16:creationId xmlns:a16="http://schemas.microsoft.com/office/drawing/2014/main" id="{E8ED61A8-B3CA-DC4E-8F3A-5CC8724136AF}"/>
              </a:ext>
            </a:extLst>
          </p:cNvPr>
          <p:cNvSpPr/>
          <p:nvPr/>
        </p:nvSpPr>
        <p:spPr>
          <a:xfrm>
            <a:off x="3812950" y="1367515"/>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内部</a:t>
            </a:r>
            <a:r>
              <a:rPr kumimoji="1" lang="ja-JP" altLang="en-US"/>
              <a:t>被ばく</a:t>
            </a:r>
          </a:p>
        </p:txBody>
      </p:sp>
      <p:sp>
        <p:nvSpPr>
          <p:cNvPr id="67" name="角丸四角形 66">
            <a:extLst>
              <a:ext uri="{FF2B5EF4-FFF2-40B4-BE49-F238E27FC236}">
                <a16:creationId xmlns:a16="http://schemas.microsoft.com/office/drawing/2014/main" id="{604E53D7-572F-7342-A630-54E097F7F8A8}"/>
              </a:ext>
            </a:extLst>
          </p:cNvPr>
          <p:cNvSpPr/>
          <p:nvPr/>
        </p:nvSpPr>
        <p:spPr>
          <a:xfrm>
            <a:off x="6677791" y="1367515"/>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体表面汚染</a:t>
            </a:r>
          </a:p>
        </p:txBody>
      </p:sp>
      <p:sp>
        <p:nvSpPr>
          <p:cNvPr id="68" name="テキスト ボックス 67">
            <a:extLst>
              <a:ext uri="{FF2B5EF4-FFF2-40B4-BE49-F238E27FC236}">
                <a16:creationId xmlns:a16="http://schemas.microsoft.com/office/drawing/2014/main" id="{8C46301B-E425-B041-BFD7-F5C78FAFF44D}"/>
              </a:ext>
            </a:extLst>
          </p:cNvPr>
          <p:cNvSpPr txBox="1"/>
          <p:nvPr/>
        </p:nvSpPr>
        <p:spPr>
          <a:xfrm>
            <a:off x="979646" y="5100398"/>
            <a:ext cx="1970117" cy="584775"/>
          </a:xfrm>
          <a:prstGeom prst="rect">
            <a:avLst/>
          </a:prstGeom>
          <a:noFill/>
        </p:spPr>
        <p:txBody>
          <a:bodyPr wrap="square" rtlCol="0">
            <a:spAutoFit/>
          </a:bodyPr>
          <a:lstStyle/>
          <a:p>
            <a:r>
              <a:rPr kumimoji="1" lang="ja-JP" altLang="en-US" sz="1600" dirty="0"/>
              <a:t>通常の診療エリアでの処置</a:t>
            </a:r>
          </a:p>
        </p:txBody>
      </p:sp>
      <p:sp>
        <p:nvSpPr>
          <p:cNvPr id="69" name="下矢印 68">
            <a:extLst>
              <a:ext uri="{FF2B5EF4-FFF2-40B4-BE49-F238E27FC236}">
                <a16:creationId xmlns:a16="http://schemas.microsoft.com/office/drawing/2014/main" id="{AE6334D4-ECCE-F343-9723-C3EDD5FA6049}"/>
              </a:ext>
            </a:extLst>
          </p:cNvPr>
          <p:cNvSpPr/>
          <p:nvPr/>
        </p:nvSpPr>
        <p:spPr>
          <a:xfrm>
            <a:off x="1785233" y="4466850"/>
            <a:ext cx="358945" cy="54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598D7846-F718-BD45-BF9C-1D976576B390}"/>
              </a:ext>
            </a:extLst>
          </p:cNvPr>
          <p:cNvSpPr txBox="1"/>
          <p:nvPr/>
        </p:nvSpPr>
        <p:spPr>
          <a:xfrm>
            <a:off x="3585345" y="5080410"/>
            <a:ext cx="2488403" cy="584775"/>
          </a:xfrm>
          <a:prstGeom prst="rect">
            <a:avLst/>
          </a:prstGeom>
          <a:noFill/>
        </p:spPr>
        <p:txBody>
          <a:bodyPr wrap="square" rtlCol="0">
            <a:spAutoFit/>
          </a:bodyPr>
          <a:lstStyle/>
          <a:p>
            <a:r>
              <a:rPr kumimoji="1" lang="ja-JP" altLang="en-US" sz="1600"/>
              <a:t>表面汚染がなければ</a:t>
            </a:r>
            <a:r>
              <a:rPr lang="ja-JP" altLang="en-US" sz="1600"/>
              <a:t>通常の診療エリアでの処置</a:t>
            </a:r>
            <a:endParaRPr lang="en-US" altLang="ja-JP" sz="1600" dirty="0"/>
          </a:p>
        </p:txBody>
      </p:sp>
      <p:sp>
        <p:nvSpPr>
          <p:cNvPr id="71" name="下矢印 70">
            <a:extLst>
              <a:ext uri="{FF2B5EF4-FFF2-40B4-BE49-F238E27FC236}">
                <a16:creationId xmlns:a16="http://schemas.microsoft.com/office/drawing/2014/main" id="{EFFD248C-A6C5-7342-B554-40215C0F1BDE}"/>
              </a:ext>
            </a:extLst>
          </p:cNvPr>
          <p:cNvSpPr/>
          <p:nvPr/>
        </p:nvSpPr>
        <p:spPr>
          <a:xfrm>
            <a:off x="4668521" y="4469652"/>
            <a:ext cx="358945" cy="54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5075F9FF-7F72-C844-9F0E-10C4CE6DD3B0}"/>
              </a:ext>
            </a:extLst>
          </p:cNvPr>
          <p:cNvSpPr txBox="1"/>
          <p:nvPr/>
        </p:nvSpPr>
        <p:spPr>
          <a:xfrm>
            <a:off x="6511882" y="5100398"/>
            <a:ext cx="2289849" cy="584775"/>
          </a:xfrm>
          <a:prstGeom prst="rect">
            <a:avLst/>
          </a:prstGeom>
          <a:noFill/>
        </p:spPr>
        <p:txBody>
          <a:bodyPr wrap="square" rtlCol="0">
            <a:spAutoFit/>
          </a:bodyPr>
          <a:lstStyle/>
          <a:p>
            <a:r>
              <a:rPr kumimoji="1" lang="ja-JP" altLang="en-US" sz="1600"/>
              <a:t>汚染対応可能なエリアでの処置</a:t>
            </a:r>
          </a:p>
        </p:txBody>
      </p:sp>
      <p:sp>
        <p:nvSpPr>
          <p:cNvPr id="73" name="下矢印 72">
            <a:extLst>
              <a:ext uri="{FF2B5EF4-FFF2-40B4-BE49-F238E27FC236}">
                <a16:creationId xmlns:a16="http://schemas.microsoft.com/office/drawing/2014/main" id="{82A2CC49-AB9E-B24C-9872-3B214BE61904}"/>
              </a:ext>
            </a:extLst>
          </p:cNvPr>
          <p:cNvSpPr/>
          <p:nvPr/>
        </p:nvSpPr>
        <p:spPr>
          <a:xfrm>
            <a:off x="7514915" y="4466850"/>
            <a:ext cx="358945" cy="54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A074E2BC-A755-764B-886B-02BB043DD652}"/>
              </a:ext>
            </a:extLst>
          </p:cNvPr>
          <p:cNvSpPr/>
          <p:nvPr/>
        </p:nvSpPr>
        <p:spPr>
          <a:xfrm>
            <a:off x="852813" y="5726742"/>
            <a:ext cx="2223787" cy="646331"/>
          </a:xfrm>
          <a:prstGeom prst="rect">
            <a:avLst/>
          </a:prstGeom>
        </p:spPr>
        <p:txBody>
          <a:bodyPr wrap="square">
            <a:spAutoFit/>
          </a:bodyPr>
          <a:lstStyle/>
          <a:p>
            <a:pPr marL="0" lvl="1"/>
            <a:r>
              <a:rPr lang="ja-JP" altLang="en-US" sz="1200" dirty="0">
                <a:solidFill>
                  <a:srgbClr val="FF0000"/>
                </a:solidFill>
                <a:latin typeface="+mn-ea"/>
                <a:cs typeface="Meiryo UI" pitchFamily="50" charset="-128"/>
              </a:rPr>
              <a:t>前駆症状</a:t>
            </a:r>
            <a:r>
              <a:rPr lang="ja-JP" altLang="en-US" sz="1200" dirty="0">
                <a:latin typeface="+mn-ea"/>
                <a:cs typeface="Meiryo UI" pitchFamily="50" charset="-128"/>
              </a:rPr>
              <a:t>（嘔吐、下痢、頭痛、意識障害など）があれば、高線量被ばくを疑う</a:t>
            </a:r>
          </a:p>
        </p:txBody>
      </p:sp>
      <p:sp>
        <p:nvSpPr>
          <p:cNvPr id="75" name="正方形/長方形 74">
            <a:extLst>
              <a:ext uri="{FF2B5EF4-FFF2-40B4-BE49-F238E27FC236}">
                <a16:creationId xmlns:a16="http://schemas.microsoft.com/office/drawing/2014/main" id="{26C60395-C8A4-C34B-B0CA-FC63F8DC3998}"/>
              </a:ext>
            </a:extLst>
          </p:cNvPr>
          <p:cNvSpPr/>
          <p:nvPr/>
        </p:nvSpPr>
        <p:spPr>
          <a:xfrm>
            <a:off x="6421136" y="5759863"/>
            <a:ext cx="2471343" cy="830997"/>
          </a:xfrm>
          <a:prstGeom prst="rect">
            <a:avLst/>
          </a:prstGeom>
        </p:spPr>
        <p:txBody>
          <a:bodyPr wrap="square">
            <a:spAutoFit/>
          </a:bodyPr>
          <a:lstStyle/>
          <a:p>
            <a:r>
              <a:rPr lang="ja-JP" altLang="en-US" sz="1200">
                <a:latin typeface="+mn-ea"/>
                <a:cs typeface="Meiryo UI" pitchFamily="50" charset="-128"/>
              </a:rPr>
              <a:t>全身状態の安定化が優先</a:t>
            </a:r>
            <a:endParaRPr lang="en-US" altLang="ja-JP" sz="1200" dirty="0">
              <a:latin typeface="+mn-ea"/>
              <a:cs typeface="Meiryo UI" pitchFamily="50" charset="-128"/>
            </a:endParaRPr>
          </a:p>
          <a:p>
            <a:r>
              <a:rPr lang="ja-JP" altLang="en-US" sz="1200">
                <a:latin typeface="+mn-ea"/>
                <a:cs typeface="Meiryo UI" pitchFamily="50" charset="-128"/>
              </a:rPr>
              <a:t>汚染検査、除染等の汚染</a:t>
            </a:r>
            <a:r>
              <a:rPr lang="ja-JP" altLang="en-US" sz="1200" dirty="0">
                <a:latin typeface="+mn-ea"/>
                <a:cs typeface="Meiryo UI" pitchFamily="50" charset="-128"/>
              </a:rPr>
              <a:t>拡大防止対策</a:t>
            </a:r>
            <a:r>
              <a:rPr lang="ja-JP" altLang="en-US" sz="1200">
                <a:latin typeface="+mn-ea"/>
                <a:cs typeface="Meiryo UI" pitchFamily="50" charset="-128"/>
              </a:rPr>
              <a:t>が必要</a:t>
            </a:r>
            <a:endParaRPr lang="en-US" altLang="ja-JP" sz="1200" dirty="0">
              <a:latin typeface="+mn-ea"/>
              <a:cs typeface="Meiryo UI" pitchFamily="50" charset="-128"/>
            </a:endParaRPr>
          </a:p>
          <a:p>
            <a:r>
              <a:rPr lang="ja-JP" altLang="en-US" sz="1200">
                <a:solidFill>
                  <a:srgbClr val="FF0000"/>
                </a:solidFill>
                <a:latin typeface="+mn-ea"/>
                <a:cs typeface="Meiryo UI" pitchFamily="50" charset="-128"/>
              </a:rPr>
              <a:t>除染は救命処置ではない</a:t>
            </a:r>
            <a:endParaRPr lang="ja-JP" altLang="en-US" sz="1200" dirty="0">
              <a:solidFill>
                <a:srgbClr val="FF0000"/>
              </a:solidFill>
              <a:latin typeface="+mn-ea"/>
              <a:cs typeface="Meiryo UI" pitchFamily="50" charset="-128"/>
            </a:endParaRPr>
          </a:p>
        </p:txBody>
      </p:sp>
      <p:sp>
        <p:nvSpPr>
          <p:cNvPr id="76" name="正方形/長方形 75">
            <a:extLst>
              <a:ext uri="{FF2B5EF4-FFF2-40B4-BE49-F238E27FC236}">
                <a16:creationId xmlns:a16="http://schemas.microsoft.com/office/drawing/2014/main" id="{E0C8F6B8-755F-AC4B-BCAB-0F668E743C83}"/>
              </a:ext>
            </a:extLst>
          </p:cNvPr>
          <p:cNvSpPr/>
          <p:nvPr/>
        </p:nvSpPr>
        <p:spPr>
          <a:xfrm>
            <a:off x="3619430" y="5726742"/>
            <a:ext cx="2547365" cy="461665"/>
          </a:xfrm>
          <a:prstGeom prst="rect">
            <a:avLst/>
          </a:prstGeom>
        </p:spPr>
        <p:txBody>
          <a:bodyPr wrap="square">
            <a:spAutoFit/>
          </a:bodyPr>
          <a:lstStyle/>
          <a:p>
            <a:r>
              <a:rPr lang="ja-JP" altLang="en-US" sz="1200">
                <a:solidFill>
                  <a:srgbClr val="FF0000"/>
                </a:solidFill>
                <a:latin typeface="+mn-ea"/>
                <a:cs typeface="Meiryo UI" pitchFamily="50" charset="-128"/>
              </a:rPr>
              <a:t>早期の薬剤投与</a:t>
            </a:r>
            <a:r>
              <a:rPr lang="ja-JP" altLang="en-US" sz="1200" dirty="0">
                <a:latin typeface="+mn-ea"/>
                <a:cs typeface="Meiryo UI" pitchFamily="50" charset="-128"/>
              </a:rPr>
              <a:t>など</a:t>
            </a:r>
            <a:r>
              <a:rPr lang="ja-JP" altLang="en-US" sz="1200">
                <a:latin typeface="+mn-ea"/>
                <a:cs typeface="Meiryo UI" pitchFamily="50" charset="-128"/>
              </a:rPr>
              <a:t>を考慮</a:t>
            </a:r>
            <a:endParaRPr lang="en-US" altLang="ja-JP" sz="1200" dirty="0">
              <a:latin typeface="+mn-ea"/>
              <a:cs typeface="Meiryo UI" pitchFamily="50" charset="-128"/>
            </a:endParaRPr>
          </a:p>
          <a:p>
            <a:r>
              <a:rPr lang="ja-JP" altLang="en-US" sz="1200">
                <a:latin typeface="+mn-ea"/>
                <a:cs typeface="Meiryo UI" pitchFamily="50" charset="-128"/>
              </a:rPr>
              <a:t>排泄物には放射性物質が含まれる</a:t>
            </a:r>
          </a:p>
        </p:txBody>
      </p:sp>
      <p:sp>
        <p:nvSpPr>
          <p:cNvPr id="3" name="スライド番号プレースホルダー 2">
            <a:extLst>
              <a:ext uri="{FF2B5EF4-FFF2-40B4-BE49-F238E27FC236}">
                <a16:creationId xmlns:a16="http://schemas.microsoft.com/office/drawing/2014/main" id="{F16BCBAE-2B02-4243-9E17-631ABA0C123D}"/>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276101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83F36-F224-7343-908F-4FD511D6BB36}"/>
              </a:ext>
            </a:extLst>
          </p:cNvPr>
          <p:cNvSpPr>
            <a:spLocks noGrp="1"/>
          </p:cNvSpPr>
          <p:nvPr>
            <p:ph type="title"/>
          </p:nvPr>
        </p:nvSpPr>
        <p:spPr/>
        <p:txBody>
          <a:bodyPr/>
          <a:lstStyle/>
          <a:p>
            <a:r>
              <a:rPr kumimoji="1" lang="ja-JP" altLang="en-US"/>
              <a:t>処置室の復帰</a:t>
            </a:r>
          </a:p>
        </p:txBody>
      </p:sp>
      <p:sp>
        <p:nvSpPr>
          <p:cNvPr id="3" name="コンテンツ プレースホルダー 2">
            <a:extLst>
              <a:ext uri="{FF2B5EF4-FFF2-40B4-BE49-F238E27FC236}">
                <a16:creationId xmlns:a16="http://schemas.microsoft.com/office/drawing/2014/main" id="{997359B7-C89E-6A48-B180-BDFABAE1492D}"/>
              </a:ext>
            </a:extLst>
          </p:cNvPr>
          <p:cNvSpPr>
            <a:spLocks noGrp="1"/>
          </p:cNvSpPr>
          <p:nvPr>
            <p:ph idx="1"/>
          </p:nvPr>
        </p:nvSpPr>
        <p:spPr>
          <a:xfrm>
            <a:off x="628650" y="1272209"/>
            <a:ext cx="5999264" cy="4904755"/>
          </a:xfrm>
        </p:spPr>
        <p:txBody>
          <a:bodyPr>
            <a:normAutofit/>
          </a:bodyPr>
          <a:lstStyle/>
          <a:p>
            <a:pPr marL="457200" indent="-457200">
              <a:buFont typeface="+mj-lt"/>
              <a:buAutoNum type="arabicPeriod"/>
            </a:pPr>
            <a:r>
              <a:rPr lang="ja-JP" altLang="en-US"/>
              <a:t>処置室から廃棄物を移動する</a:t>
            </a:r>
          </a:p>
          <a:p>
            <a:pPr marL="457200" indent="-457200">
              <a:buFont typeface="+mj-lt"/>
              <a:buAutoNum type="arabicPeriod"/>
            </a:pPr>
            <a:r>
              <a:rPr lang="ja-JP" altLang="en-US"/>
              <a:t>処置室の汚染検査</a:t>
            </a:r>
          </a:p>
          <a:p>
            <a:pPr marL="457200" indent="-457200">
              <a:buFont typeface="+mj-lt"/>
              <a:buAutoNum type="arabicPeriod"/>
            </a:pPr>
            <a:r>
              <a:rPr lang="ja-JP" altLang="en-US"/>
              <a:t>必要であれば除染</a:t>
            </a:r>
          </a:p>
          <a:p>
            <a:pPr lvl="1"/>
            <a:r>
              <a:rPr lang="ja-JP" altLang="en-US"/>
              <a:t>通常の清掃と同じ</a:t>
            </a:r>
          </a:p>
          <a:p>
            <a:pPr lvl="1"/>
            <a:r>
              <a:rPr lang="ja-JP" altLang="en-US"/>
              <a:t>再度、汚染検査を実施する</a:t>
            </a:r>
          </a:p>
          <a:p>
            <a:pPr marL="457200" indent="-457200">
              <a:buFont typeface="+mj-lt"/>
              <a:buAutoNum type="arabicPeriod"/>
            </a:pPr>
            <a:r>
              <a:rPr lang="ja-JP" altLang="en-US"/>
              <a:t>臨時の管理区域の設定を解除する</a:t>
            </a:r>
            <a:endParaRPr lang="en-US" altLang="ja-JP" dirty="0"/>
          </a:p>
          <a:p>
            <a:endParaRPr lang="ja-JP" altLang="en-US"/>
          </a:p>
          <a:p>
            <a:r>
              <a:rPr lang="ja-JP" altLang="en-US"/>
              <a:t>放射性物質による汚染のある廃棄物</a:t>
            </a:r>
          </a:p>
          <a:p>
            <a:pPr lvl="1"/>
            <a:r>
              <a:rPr lang="ja-JP" altLang="en-US"/>
              <a:t>汚染のない廃棄物とは区別する</a:t>
            </a:r>
          </a:p>
          <a:p>
            <a:pPr lvl="1"/>
            <a:r>
              <a:rPr lang="ja-JP" altLang="en-US"/>
              <a:t>放射性物質の付着している廃棄物はビニール袋もしくはコンテナに入れる</a:t>
            </a:r>
          </a:p>
          <a:p>
            <a:pPr lvl="1"/>
            <a:r>
              <a:rPr lang="ja-JP" altLang="en-US"/>
              <a:t>ビニール袋あるいはコンテナをサーベイする</a:t>
            </a:r>
          </a:p>
          <a:p>
            <a:pPr lvl="1"/>
            <a:r>
              <a:rPr lang="ja-JP" altLang="en-US"/>
              <a:t>放射性物質の廃棄物からの被ばくを避けるために壁での遮蔽や距離をとる</a:t>
            </a:r>
          </a:p>
          <a:p>
            <a:endParaRPr kumimoji="1" lang="ja-JP" altLang="en-US"/>
          </a:p>
        </p:txBody>
      </p:sp>
      <p:pic>
        <p:nvPicPr>
          <p:cNvPr id="4" name="コンテンツ プレースホルダー 6" descr="DSC_0496.JPG">
            <a:extLst>
              <a:ext uri="{FF2B5EF4-FFF2-40B4-BE49-F238E27FC236}">
                <a16:creationId xmlns:a16="http://schemas.microsoft.com/office/drawing/2014/main" id="{407D5B32-F9F5-E641-BF7B-098791BB31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6104029" y="1949294"/>
            <a:ext cx="2919979" cy="1872208"/>
          </a:xfrm>
          <a:prstGeom prst="rect">
            <a:avLst/>
          </a:prstGeom>
        </p:spPr>
      </p:pic>
      <p:pic>
        <p:nvPicPr>
          <p:cNvPr id="5" name="Picture 5">
            <a:extLst>
              <a:ext uri="{FF2B5EF4-FFF2-40B4-BE49-F238E27FC236}">
                <a16:creationId xmlns:a16="http://schemas.microsoft.com/office/drawing/2014/main" id="{79AD35C8-9541-FE44-B7BB-93F9B6FF7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12925" r="-12925"/>
          <a:stretch>
            <a:fillRect/>
          </a:stretch>
        </p:blipFill>
        <p:spPr>
          <a:xfrm>
            <a:off x="6339883" y="4377737"/>
            <a:ext cx="2804118" cy="1799227"/>
          </a:xfrm>
          <a:prstGeom prst="rect">
            <a:avLst/>
          </a:prstGeom>
        </p:spPr>
      </p:pic>
      <p:sp>
        <p:nvSpPr>
          <p:cNvPr id="6" name="スライド番号プレースホルダー 5">
            <a:extLst>
              <a:ext uri="{FF2B5EF4-FFF2-40B4-BE49-F238E27FC236}">
                <a16:creationId xmlns:a16="http://schemas.microsoft.com/office/drawing/2014/main" id="{75108A6A-E486-F54A-AE2E-723230540DF9}"/>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419392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F1B53-BF83-F943-A9AC-2D7AAE208FD4}"/>
              </a:ext>
            </a:extLst>
          </p:cNvPr>
          <p:cNvSpPr>
            <a:spLocks noGrp="1"/>
          </p:cNvSpPr>
          <p:nvPr>
            <p:ph type="title"/>
          </p:nvPr>
        </p:nvSpPr>
        <p:spPr/>
        <p:txBody>
          <a:bodyPr/>
          <a:lstStyle/>
          <a:p>
            <a:r>
              <a:rPr kumimoji="1" lang="ja-JP" altLang="en-US"/>
              <a:t>退出後に汚染を検知した場合の対応</a:t>
            </a:r>
          </a:p>
        </p:txBody>
      </p:sp>
      <p:sp>
        <p:nvSpPr>
          <p:cNvPr id="3" name="コンテンツ プレースホルダー 2">
            <a:extLst>
              <a:ext uri="{FF2B5EF4-FFF2-40B4-BE49-F238E27FC236}">
                <a16:creationId xmlns:a16="http://schemas.microsoft.com/office/drawing/2014/main" id="{BB7A3827-222D-2741-BFE9-51B27A435550}"/>
              </a:ext>
            </a:extLst>
          </p:cNvPr>
          <p:cNvSpPr>
            <a:spLocks noGrp="1"/>
          </p:cNvSpPr>
          <p:nvPr>
            <p:ph idx="1"/>
          </p:nvPr>
        </p:nvSpPr>
        <p:spPr/>
        <p:txBody>
          <a:bodyPr>
            <a:normAutofit/>
          </a:bodyPr>
          <a:lstStyle/>
          <a:p>
            <a:pPr>
              <a:lnSpc>
                <a:spcPct val="100000"/>
              </a:lnSpc>
            </a:pPr>
            <a:r>
              <a:rPr lang="ja-JP" altLang="en-US" dirty="0"/>
              <a:t>汚染している可能性のあるエリアを全て閉鎖する</a:t>
            </a:r>
            <a:endParaRPr lang="en-US" altLang="ja-JP" dirty="0"/>
          </a:p>
          <a:p>
            <a:pPr lvl="1">
              <a:lnSpc>
                <a:spcPct val="100000"/>
              </a:lnSpc>
            </a:pPr>
            <a:r>
              <a:rPr lang="ja-JP" altLang="en-US" dirty="0"/>
              <a:t>患者や職員の動線から推定</a:t>
            </a:r>
          </a:p>
          <a:p>
            <a:pPr>
              <a:lnSpc>
                <a:spcPct val="100000"/>
              </a:lnSpc>
            </a:pPr>
            <a:r>
              <a:rPr lang="ja-JP" altLang="en-US" dirty="0"/>
              <a:t>エリア内の職員は、汚染検査を実施後、エリア外へ出る</a:t>
            </a:r>
          </a:p>
          <a:p>
            <a:pPr>
              <a:lnSpc>
                <a:spcPct val="100000"/>
              </a:lnSpc>
            </a:pPr>
            <a:r>
              <a:rPr lang="ja-JP" altLang="en-US" dirty="0"/>
              <a:t>エリア内の施設、資機材の汚染検査を実施</a:t>
            </a:r>
          </a:p>
          <a:p>
            <a:pPr>
              <a:lnSpc>
                <a:spcPct val="100000"/>
              </a:lnSpc>
            </a:pPr>
            <a:r>
              <a:rPr lang="ja-JP" altLang="en-US" dirty="0"/>
              <a:t>汚染があれば除染する</a:t>
            </a:r>
          </a:p>
          <a:p>
            <a:pPr>
              <a:lnSpc>
                <a:spcPct val="100000"/>
              </a:lnSpc>
            </a:pPr>
            <a:r>
              <a:rPr lang="ja-JP" altLang="en-US" dirty="0"/>
              <a:t>汚染が広がっていても、その後の検査、除染をきちんとすれば汚染拡大防止ができる</a:t>
            </a:r>
            <a:endParaRPr lang="en-US" altLang="ja-JP" dirty="0"/>
          </a:p>
        </p:txBody>
      </p:sp>
      <p:sp>
        <p:nvSpPr>
          <p:cNvPr id="4" name="スライド番号プレースホルダー 3">
            <a:extLst>
              <a:ext uri="{FF2B5EF4-FFF2-40B4-BE49-F238E27FC236}">
                <a16:creationId xmlns:a16="http://schemas.microsoft.com/office/drawing/2014/main" id="{87FE6D61-AA87-2640-B0AD-014FD5DA3D35}"/>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Tree>
    <p:extLst>
      <p:ext uri="{BB962C8B-B14F-4D97-AF65-F5344CB8AC3E}">
        <p14:creationId xmlns:p14="http://schemas.microsoft.com/office/powerpoint/2010/main" val="4168693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5A945-6C02-3A42-A41D-71CB331EA4F0}"/>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B5A781A9-1C42-9944-B02F-7D923A1F1645}"/>
              </a:ext>
            </a:extLst>
          </p:cNvPr>
          <p:cNvSpPr>
            <a:spLocks noGrp="1"/>
          </p:cNvSpPr>
          <p:nvPr>
            <p:ph idx="1"/>
          </p:nvPr>
        </p:nvSpPr>
        <p:spPr/>
        <p:txBody>
          <a:bodyPr/>
          <a:lstStyle/>
          <a:p>
            <a:r>
              <a:rPr lang="ja-JP" altLang="en-US" dirty="0"/>
              <a:t>外部被ばくの患者対応では対応者は被ばくしない</a:t>
            </a:r>
          </a:p>
          <a:p>
            <a:r>
              <a:rPr lang="ja-JP" altLang="en-US" dirty="0"/>
              <a:t>汚染では、患者も対応者も危険な被ばくはしない</a:t>
            </a:r>
          </a:p>
          <a:p>
            <a:r>
              <a:rPr lang="ja-JP" altLang="en-US" dirty="0"/>
              <a:t>汚染では即死しない</a:t>
            </a:r>
          </a:p>
          <a:p>
            <a:r>
              <a:rPr lang="ja-JP" altLang="en-US"/>
              <a:t>まずは、生理学的評価を</a:t>
            </a:r>
            <a:r>
              <a:rPr lang="ja-JP" altLang="en-US" dirty="0"/>
              <a:t>行い、必要に応じて救命処置を行う</a:t>
            </a:r>
            <a:endParaRPr lang="en-US" altLang="ja-JP" dirty="0"/>
          </a:p>
          <a:p>
            <a:r>
              <a:rPr lang="ja-JP" altLang="en-US" dirty="0"/>
              <a:t>汚染検査は最優先ではない</a:t>
            </a:r>
          </a:p>
          <a:p>
            <a:r>
              <a:rPr lang="ja-JP" altLang="en-US" dirty="0"/>
              <a:t>除染は、脱衣、拭き取り、水をかけながら</a:t>
            </a:r>
            <a:r>
              <a:rPr lang="ja-JP" altLang="en-US" dirty="0" err="1"/>
              <a:t>洗い流すの</a:t>
            </a:r>
            <a:r>
              <a:rPr lang="ja-JP" altLang="en-US" dirty="0"/>
              <a:t>三つの方法がある</a:t>
            </a:r>
          </a:p>
          <a:p>
            <a:endParaRPr kumimoji="1" lang="ja-JP" altLang="en-US" dirty="0"/>
          </a:p>
        </p:txBody>
      </p:sp>
      <p:sp>
        <p:nvSpPr>
          <p:cNvPr id="4" name="スライド番号プレースホルダー 3">
            <a:extLst>
              <a:ext uri="{FF2B5EF4-FFF2-40B4-BE49-F238E27FC236}">
                <a16:creationId xmlns:a16="http://schemas.microsoft.com/office/drawing/2014/main" id="{41DA6569-DD9C-FA43-B519-B2DADFC31FA8}"/>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29347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90A6D1-BDE4-AD4A-9AEB-08783F1E1C5B}"/>
              </a:ext>
            </a:extLst>
          </p:cNvPr>
          <p:cNvSpPr>
            <a:spLocks noGrp="1"/>
          </p:cNvSpPr>
          <p:nvPr>
            <p:ph type="title"/>
          </p:nvPr>
        </p:nvSpPr>
        <p:spPr/>
        <p:txBody>
          <a:bodyPr/>
          <a:lstStyle/>
          <a:p>
            <a:r>
              <a:rPr lang="ja-JP" altLang="en-US"/>
              <a:t>放射線事故・災害対応の原則</a:t>
            </a:r>
            <a:endParaRPr kumimoji="1" lang="ja-JP" altLang="en-US"/>
          </a:p>
        </p:txBody>
      </p:sp>
      <p:sp>
        <p:nvSpPr>
          <p:cNvPr id="3" name="コンテンツ プレースホルダー 2">
            <a:extLst>
              <a:ext uri="{FF2B5EF4-FFF2-40B4-BE49-F238E27FC236}">
                <a16:creationId xmlns:a16="http://schemas.microsoft.com/office/drawing/2014/main" id="{D52932C9-B890-B34E-9B2C-3C251C178333}"/>
              </a:ext>
            </a:extLst>
          </p:cNvPr>
          <p:cNvSpPr>
            <a:spLocks noGrp="1"/>
          </p:cNvSpPr>
          <p:nvPr>
            <p:ph idx="1"/>
          </p:nvPr>
        </p:nvSpPr>
        <p:spPr>
          <a:xfrm>
            <a:off x="628650" y="1272208"/>
            <a:ext cx="7886700" cy="4848373"/>
          </a:xfrm>
        </p:spPr>
        <p:txBody>
          <a:bodyPr/>
          <a:lstStyle/>
          <a:p>
            <a:r>
              <a:rPr lang="ja-JP" altLang="en-US"/>
              <a:t>二次災害の予防</a:t>
            </a:r>
          </a:p>
          <a:p>
            <a:pPr lvl="1"/>
            <a:r>
              <a:rPr lang="ja-JP" altLang="en-US"/>
              <a:t>救助者の安全確保、被ばく線量管理（放射線防護）</a:t>
            </a:r>
          </a:p>
          <a:p>
            <a:pPr lvl="2"/>
            <a:r>
              <a:rPr lang="ja-JP" altLang="en-US" sz="1600"/>
              <a:t>外部被ばく防護：防護三原則、放射線測定器、個人線量計</a:t>
            </a:r>
          </a:p>
          <a:p>
            <a:pPr lvl="2"/>
            <a:r>
              <a:rPr lang="ja-JP" altLang="en-US" sz="1600"/>
              <a:t>内部汚染の防護：マスク、喫煙、飲食の禁止</a:t>
            </a:r>
          </a:p>
          <a:p>
            <a:pPr lvl="1"/>
            <a:r>
              <a:rPr lang="ja-JP" altLang="en-US"/>
              <a:t>汚染拡大防止：防護装備、ゾーニング、汚染検査、除染、封じ込め（被覆）</a:t>
            </a:r>
          </a:p>
          <a:p>
            <a:pPr lvl="1"/>
            <a:r>
              <a:rPr lang="ja-JP" altLang="en-US"/>
              <a:t>事故状況、被ばく状況、汚染状況の把握</a:t>
            </a:r>
          </a:p>
          <a:p>
            <a:endParaRPr lang="en-US" altLang="ja-JP" dirty="0"/>
          </a:p>
          <a:p>
            <a:r>
              <a:rPr lang="ja-JP" altLang="en-US"/>
              <a:t>医療優先</a:t>
            </a:r>
          </a:p>
          <a:p>
            <a:pPr lvl="1"/>
            <a:r>
              <a:rPr lang="ja-JP" altLang="en-US">
                <a:solidFill>
                  <a:srgbClr val="FF0000"/>
                </a:solidFill>
              </a:rPr>
              <a:t>傷病者の全身状態の評価、安定化は最優先</a:t>
            </a:r>
          </a:p>
          <a:p>
            <a:pPr lvl="1"/>
            <a:r>
              <a:rPr lang="ja-JP" altLang="en-US"/>
              <a:t>全身状態やバイタルサイン等が不安定な状態では最小限の拡大防止措置で早期搬送判断 （早期の医療介入）</a:t>
            </a:r>
          </a:p>
          <a:p>
            <a:pPr lvl="1"/>
            <a:r>
              <a:rPr lang="ja-JP" altLang="en-US"/>
              <a:t>放射線障害による症状は一般的に被ばく後すぐには出現しない</a:t>
            </a:r>
          </a:p>
          <a:p>
            <a:pPr lvl="1"/>
            <a:r>
              <a:rPr lang="ja-JP" altLang="en-US">
                <a:solidFill>
                  <a:srgbClr val="FF0000"/>
                </a:solidFill>
              </a:rPr>
              <a:t>被ばく・汚染だけで緊急に治療が必要なことはない</a:t>
            </a:r>
            <a:endParaRPr kumimoji="1" lang="ja-JP" altLang="en-US">
              <a:solidFill>
                <a:srgbClr val="FF0000"/>
              </a:solidFill>
            </a:endParaRPr>
          </a:p>
        </p:txBody>
      </p:sp>
      <p:sp>
        <p:nvSpPr>
          <p:cNvPr id="4" name="スライド番号プレースホルダー 3">
            <a:extLst>
              <a:ext uri="{FF2B5EF4-FFF2-40B4-BE49-F238E27FC236}">
                <a16:creationId xmlns:a16="http://schemas.microsoft.com/office/drawing/2014/main" id="{01323CF1-9F49-F743-9DC2-BF3CA5152E21}"/>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280103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4142812-826C-EE4F-B39A-D3FDA7503721}"/>
              </a:ext>
            </a:extLst>
          </p:cNvPr>
          <p:cNvSpPr>
            <a:spLocks noGrp="1"/>
          </p:cNvSpPr>
          <p:nvPr>
            <p:ph type="title"/>
          </p:nvPr>
        </p:nvSpPr>
        <p:spPr/>
        <p:txBody>
          <a:bodyPr/>
          <a:lstStyle/>
          <a:p>
            <a:r>
              <a:rPr kumimoji="1" lang="ja-JP" altLang="en-US"/>
              <a:t>被ばく医療での体系的アプローチ</a:t>
            </a:r>
          </a:p>
        </p:txBody>
      </p:sp>
      <p:graphicFrame>
        <p:nvGraphicFramePr>
          <p:cNvPr id="5" name="コンテンツ プレースホルダー 4">
            <a:extLst>
              <a:ext uri="{FF2B5EF4-FFF2-40B4-BE49-F238E27FC236}">
                <a16:creationId xmlns:a16="http://schemas.microsoft.com/office/drawing/2014/main" id="{42428625-6104-7345-AC3B-889D3A68E860}"/>
              </a:ext>
            </a:extLst>
          </p:cNvPr>
          <p:cNvGraphicFramePr>
            <a:graphicFrameLocks noGrp="1"/>
          </p:cNvGraphicFramePr>
          <p:nvPr>
            <p:ph idx="1"/>
            <p:extLst>
              <p:ext uri="{D42A27DB-BD31-4B8C-83A1-F6EECF244321}">
                <p14:modId xmlns:p14="http://schemas.microsoft.com/office/powerpoint/2010/main" val="4124715800"/>
              </p:ext>
            </p:extLst>
          </p:nvPr>
        </p:nvGraphicFramePr>
        <p:xfrm>
          <a:off x="628650" y="1271588"/>
          <a:ext cx="7886700"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a:extLst>
              <a:ext uri="{FF2B5EF4-FFF2-40B4-BE49-F238E27FC236}">
                <a16:creationId xmlns:a16="http://schemas.microsoft.com/office/drawing/2014/main" id="{ECC2DE92-51DC-0548-AB43-8B2E708E9972}"/>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237733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D7FB9-477D-4843-A85B-E34707184870}"/>
              </a:ext>
            </a:extLst>
          </p:cNvPr>
          <p:cNvSpPr>
            <a:spLocks noGrp="1"/>
          </p:cNvSpPr>
          <p:nvPr>
            <p:ph type="title"/>
          </p:nvPr>
        </p:nvSpPr>
        <p:spPr/>
        <p:txBody>
          <a:bodyPr/>
          <a:lstStyle/>
          <a:p>
            <a:r>
              <a:rPr lang="ja-JP" altLang="en-US"/>
              <a:t>医療機関での受入準備（</a:t>
            </a:r>
            <a:r>
              <a:rPr lang="en-US" altLang="ja-JP" dirty="0"/>
              <a:t>CSCA</a:t>
            </a:r>
            <a:r>
              <a:rPr lang="ja-JP" altLang="en-US"/>
              <a:t>）</a:t>
            </a:r>
          </a:p>
        </p:txBody>
      </p:sp>
      <p:sp>
        <p:nvSpPr>
          <p:cNvPr id="3" name="コンテンツ プレースホルダー 2">
            <a:extLst>
              <a:ext uri="{FF2B5EF4-FFF2-40B4-BE49-F238E27FC236}">
                <a16:creationId xmlns:a16="http://schemas.microsoft.com/office/drawing/2014/main" id="{6A904DC3-605F-6E4C-9A02-2934B59606E8}"/>
              </a:ext>
            </a:extLst>
          </p:cNvPr>
          <p:cNvSpPr>
            <a:spLocks noGrp="1"/>
          </p:cNvSpPr>
          <p:nvPr>
            <p:ph idx="1"/>
          </p:nvPr>
        </p:nvSpPr>
        <p:spPr>
          <a:xfrm>
            <a:off x="628650" y="1272209"/>
            <a:ext cx="8046999" cy="5585791"/>
          </a:xfrm>
        </p:spPr>
        <p:txBody>
          <a:bodyPr>
            <a:normAutofit fontScale="85000" lnSpcReduction="20000"/>
          </a:bodyPr>
          <a:lstStyle/>
          <a:p>
            <a:pPr>
              <a:lnSpc>
                <a:spcPct val="120000"/>
              </a:lnSpc>
            </a:pPr>
            <a:r>
              <a:rPr lang="ja-JP" altLang="en-US"/>
              <a:t>被ばく医療の対応者の参集</a:t>
            </a:r>
            <a:endParaRPr lang="en-US" altLang="ja-JP" dirty="0"/>
          </a:p>
          <a:p>
            <a:pPr lvl="1">
              <a:lnSpc>
                <a:spcPct val="120000"/>
              </a:lnSpc>
            </a:pPr>
            <a:r>
              <a:rPr lang="ja-JP" altLang="en-US"/>
              <a:t>チームリーダー、医師、看護師、診療放射線技師等を参集</a:t>
            </a:r>
            <a:endParaRPr lang="en-US" altLang="ja-JP" dirty="0"/>
          </a:p>
          <a:p>
            <a:pPr lvl="1">
              <a:lnSpc>
                <a:spcPct val="120000"/>
              </a:lnSpc>
            </a:pPr>
            <a:r>
              <a:rPr lang="ja-JP" altLang="en-US"/>
              <a:t>得られた情報の共有</a:t>
            </a:r>
            <a:endParaRPr lang="en-US" altLang="ja-JP" dirty="0"/>
          </a:p>
          <a:p>
            <a:pPr>
              <a:lnSpc>
                <a:spcPct val="120000"/>
              </a:lnSpc>
            </a:pPr>
            <a:r>
              <a:rPr lang="ja-JP" altLang="en-US"/>
              <a:t>情報収集</a:t>
            </a:r>
            <a:endParaRPr lang="en-US" altLang="ja-JP" dirty="0"/>
          </a:p>
          <a:p>
            <a:pPr lvl="1">
              <a:lnSpc>
                <a:spcPct val="120000"/>
              </a:lnSpc>
            </a:pPr>
            <a:r>
              <a:rPr lang="ja-JP" altLang="en-US"/>
              <a:t>患者情報：状態（全身状態、外傷、症状など）、数、氏名、年齢等、被ばく、汚染の有無・程度、核種</a:t>
            </a:r>
          </a:p>
          <a:p>
            <a:pPr lvl="1">
              <a:lnSpc>
                <a:spcPct val="120000"/>
              </a:lnSpc>
            </a:pPr>
            <a:r>
              <a:rPr lang="ja-JP" altLang="en-US"/>
              <a:t>事故の状況：発生日時、場所（管理区域内での事故か？）</a:t>
            </a:r>
          </a:p>
          <a:p>
            <a:pPr lvl="1">
              <a:lnSpc>
                <a:spcPct val="120000"/>
              </a:lnSpc>
            </a:pPr>
            <a:r>
              <a:rPr lang="ja-JP" altLang="en-US"/>
              <a:t>追加情報の要請、連絡先の確認</a:t>
            </a:r>
          </a:p>
          <a:p>
            <a:pPr lvl="1">
              <a:lnSpc>
                <a:spcPct val="120000"/>
              </a:lnSpc>
            </a:pPr>
            <a:r>
              <a:rPr lang="ja-JP" altLang="en-US"/>
              <a:t>事業所の専門家（放射線管理要員）の同行を要請</a:t>
            </a:r>
          </a:p>
          <a:p>
            <a:pPr lvl="1">
              <a:lnSpc>
                <a:spcPct val="120000"/>
              </a:lnSpc>
            </a:pPr>
            <a:r>
              <a:rPr lang="ja-JP" altLang="en-US"/>
              <a:t>到着予定時刻</a:t>
            </a:r>
            <a:endParaRPr lang="en-US" altLang="ja-JP" dirty="0"/>
          </a:p>
          <a:p>
            <a:pPr>
              <a:lnSpc>
                <a:spcPct val="120000"/>
              </a:lnSpc>
            </a:pPr>
            <a:r>
              <a:rPr lang="ja-JP" altLang="en-US"/>
              <a:t>放射線管理</a:t>
            </a:r>
            <a:endParaRPr lang="en-US" altLang="ja-JP" dirty="0"/>
          </a:p>
          <a:p>
            <a:pPr lvl="1">
              <a:lnSpc>
                <a:spcPct val="120000"/>
              </a:lnSpc>
            </a:pPr>
            <a:r>
              <a:rPr lang="ja-JP" altLang="en-US"/>
              <a:t>個人防護装備</a:t>
            </a:r>
            <a:endParaRPr lang="en-US" altLang="ja-JP" dirty="0"/>
          </a:p>
          <a:p>
            <a:pPr lvl="1">
              <a:lnSpc>
                <a:spcPct val="120000"/>
              </a:lnSpc>
            </a:pPr>
            <a:r>
              <a:rPr lang="ja-JP" altLang="en-US"/>
              <a:t>施設；区域の設定（臨時の放射線管理区域、ホットゾーンなど）、処置室や病室の養生</a:t>
            </a:r>
            <a:endParaRPr lang="en-US" altLang="ja-JP" dirty="0"/>
          </a:p>
          <a:p>
            <a:pPr>
              <a:lnSpc>
                <a:spcPct val="120000"/>
              </a:lnSpc>
            </a:pPr>
            <a:r>
              <a:rPr lang="ja-JP" altLang="en-US"/>
              <a:t>資機材</a:t>
            </a:r>
            <a:endParaRPr lang="en-US" altLang="ja-JP" dirty="0"/>
          </a:p>
          <a:p>
            <a:pPr lvl="1">
              <a:lnSpc>
                <a:spcPct val="120000"/>
              </a:lnSpc>
            </a:pPr>
            <a:r>
              <a:rPr lang="ja-JP" altLang="en-US"/>
              <a:t>放射線測定器</a:t>
            </a:r>
            <a:endParaRPr lang="en-US" altLang="ja-JP" dirty="0"/>
          </a:p>
          <a:p>
            <a:pPr lvl="1">
              <a:lnSpc>
                <a:spcPct val="120000"/>
              </a:lnSpc>
            </a:pPr>
            <a:r>
              <a:rPr lang="ja-JP" altLang="en-US"/>
              <a:t>除染用資機材</a:t>
            </a:r>
            <a:endParaRPr lang="en-US" altLang="ja-JP" dirty="0"/>
          </a:p>
          <a:p>
            <a:pPr lvl="1">
              <a:lnSpc>
                <a:spcPct val="120000"/>
              </a:lnSpc>
            </a:pPr>
            <a:r>
              <a:rPr lang="ja-JP" altLang="en-US"/>
              <a:t>通常の医療資機材</a:t>
            </a:r>
            <a:endParaRPr lang="en-US" altLang="ja-JP" dirty="0"/>
          </a:p>
        </p:txBody>
      </p:sp>
      <p:sp>
        <p:nvSpPr>
          <p:cNvPr id="4" name="スライド番号プレースホルダー 3">
            <a:extLst>
              <a:ext uri="{FF2B5EF4-FFF2-40B4-BE49-F238E27FC236}">
                <a16:creationId xmlns:a16="http://schemas.microsoft.com/office/drawing/2014/main" id="{1C68E088-15F2-B248-90BB-7D13187E483D}"/>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423901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1D1565-84A8-7843-9573-BB9A51AF4118}"/>
              </a:ext>
            </a:extLst>
          </p:cNvPr>
          <p:cNvSpPr>
            <a:spLocks noGrp="1"/>
          </p:cNvSpPr>
          <p:nvPr>
            <p:ph type="title"/>
          </p:nvPr>
        </p:nvSpPr>
        <p:spPr/>
        <p:txBody>
          <a:bodyPr>
            <a:normAutofit/>
          </a:bodyPr>
          <a:lstStyle/>
          <a:p>
            <a:r>
              <a:rPr kumimoji="1" lang="ja-JP" altLang="en-US"/>
              <a:t>対応者の安全確保（</a:t>
            </a:r>
            <a:r>
              <a:rPr kumimoji="1" lang="en-US" altLang="ja-JP" dirty="0"/>
              <a:t>Safety</a:t>
            </a:r>
            <a:r>
              <a:rPr kumimoji="1" lang="ja-JP" altLang="en-US"/>
              <a:t>）</a:t>
            </a:r>
          </a:p>
        </p:txBody>
      </p:sp>
      <p:sp>
        <p:nvSpPr>
          <p:cNvPr id="3" name="コンテンツ プレースホルダー 2">
            <a:extLst>
              <a:ext uri="{FF2B5EF4-FFF2-40B4-BE49-F238E27FC236}">
                <a16:creationId xmlns:a16="http://schemas.microsoft.com/office/drawing/2014/main" id="{10F8BAD5-9C61-2D41-89FE-F5EFE2B1CFF5}"/>
              </a:ext>
            </a:extLst>
          </p:cNvPr>
          <p:cNvSpPr>
            <a:spLocks noGrp="1"/>
          </p:cNvSpPr>
          <p:nvPr>
            <p:ph idx="1"/>
          </p:nvPr>
        </p:nvSpPr>
        <p:spPr>
          <a:xfrm>
            <a:off x="628650" y="1272209"/>
            <a:ext cx="5464361" cy="4904755"/>
          </a:xfrm>
        </p:spPr>
        <p:txBody>
          <a:bodyPr/>
          <a:lstStyle/>
          <a:p>
            <a:r>
              <a:rPr lang="ja-JP" altLang="en-US"/>
              <a:t>外部被ばく対策</a:t>
            </a:r>
            <a:endParaRPr lang="en-US" altLang="ja-JP" dirty="0"/>
          </a:p>
          <a:p>
            <a:pPr lvl="1"/>
            <a:r>
              <a:rPr lang="ja-JP" altLang="en-US"/>
              <a:t>空間線量計による活動場所の測定</a:t>
            </a:r>
            <a:endParaRPr lang="en-US" altLang="ja-JP" dirty="0"/>
          </a:p>
          <a:p>
            <a:pPr lvl="1"/>
            <a:r>
              <a:rPr lang="ja-JP" altLang="en-US"/>
              <a:t>個人被ばく線量計の装着</a:t>
            </a:r>
            <a:endParaRPr lang="en-US" altLang="ja-JP" dirty="0"/>
          </a:p>
          <a:p>
            <a:pPr lvl="1"/>
            <a:endParaRPr lang="en-US" altLang="ja-JP" dirty="0"/>
          </a:p>
          <a:p>
            <a:r>
              <a:rPr kumimoji="1" lang="ja-JP" altLang="en-US"/>
              <a:t>内部被ばく対策</a:t>
            </a:r>
            <a:endParaRPr kumimoji="1" lang="en-US" altLang="ja-JP" dirty="0"/>
          </a:p>
          <a:p>
            <a:pPr lvl="1"/>
            <a:r>
              <a:rPr kumimoji="1" lang="ja-JP" altLang="en-US"/>
              <a:t>サージカルマスク、防塵マスク等での吸入の防止</a:t>
            </a:r>
            <a:endParaRPr kumimoji="1" lang="en-US" altLang="ja-JP" dirty="0"/>
          </a:p>
          <a:p>
            <a:pPr lvl="1"/>
            <a:endParaRPr kumimoji="1" lang="en-US" altLang="ja-JP" dirty="0"/>
          </a:p>
          <a:p>
            <a:r>
              <a:rPr lang="ja-JP" altLang="en-US"/>
              <a:t>汚染拡大防止</a:t>
            </a:r>
            <a:endParaRPr lang="en-US" altLang="ja-JP" dirty="0"/>
          </a:p>
          <a:p>
            <a:pPr lvl="1"/>
            <a:r>
              <a:rPr kumimoji="1" lang="ja-JP" altLang="en-US"/>
              <a:t>防護服等による防護</a:t>
            </a:r>
            <a:endParaRPr kumimoji="1" lang="en-US" altLang="ja-JP" dirty="0"/>
          </a:p>
          <a:p>
            <a:pPr lvl="1"/>
            <a:r>
              <a:rPr lang="ja-JP" altLang="en-US"/>
              <a:t>汚染検査と除染</a:t>
            </a:r>
            <a:endParaRPr kumimoji="1" lang="ja-JP" altLang="en-US"/>
          </a:p>
        </p:txBody>
      </p:sp>
      <p:pic>
        <p:nvPicPr>
          <p:cNvPr id="4" name="図 3" descr="MYDOSEmini.png">
            <a:extLst>
              <a:ext uri="{FF2B5EF4-FFF2-40B4-BE49-F238E27FC236}">
                <a16:creationId xmlns:a16="http://schemas.microsoft.com/office/drawing/2014/main" id="{800D5687-58C5-4642-B354-901C77CC73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860963">
            <a:off x="5110272" y="1793845"/>
            <a:ext cx="1206542" cy="270680"/>
          </a:xfrm>
          <a:prstGeom prst="rect">
            <a:avLst/>
          </a:prstGeom>
        </p:spPr>
      </p:pic>
      <p:pic>
        <p:nvPicPr>
          <p:cNvPr id="5" name="図 4">
            <a:extLst>
              <a:ext uri="{FF2B5EF4-FFF2-40B4-BE49-F238E27FC236}">
                <a16:creationId xmlns:a16="http://schemas.microsoft.com/office/drawing/2014/main" id="{27B10D7E-5E78-A746-AF04-F3DAC06FC2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8449" y="1312432"/>
            <a:ext cx="1159549" cy="943633"/>
          </a:xfrm>
          <a:prstGeom prst="rect">
            <a:avLst/>
          </a:prstGeom>
        </p:spPr>
      </p:pic>
      <p:pic>
        <p:nvPicPr>
          <p:cNvPr id="6" name="図 5">
            <a:extLst>
              <a:ext uri="{FF2B5EF4-FFF2-40B4-BE49-F238E27FC236}">
                <a16:creationId xmlns:a16="http://schemas.microsoft.com/office/drawing/2014/main" id="{42D5F0E6-55DE-304A-A72F-831415DD84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2632" y="4658144"/>
            <a:ext cx="1068894" cy="943633"/>
          </a:xfrm>
          <a:prstGeom prst="rect">
            <a:avLst/>
          </a:prstGeom>
        </p:spPr>
      </p:pic>
      <p:pic>
        <p:nvPicPr>
          <p:cNvPr id="7" name="コンテンツ プレースホルダー 5">
            <a:extLst>
              <a:ext uri="{FF2B5EF4-FFF2-40B4-BE49-F238E27FC236}">
                <a16:creationId xmlns:a16="http://schemas.microsoft.com/office/drawing/2014/main" id="{4E078FF9-7D9C-E343-BA53-ABCF135AB6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766" y="1965321"/>
            <a:ext cx="1627286" cy="4418554"/>
          </a:xfrm>
          <a:prstGeom prst="rect">
            <a:avLst/>
          </a:prstGeom>
        </p:spPr>
      </p:pic>
      <p:sp>
        <p:nvSpPr>
          <p:cNvPr id="8" name="スライド番号プレースホルダー 7">
            <a:extLst>
              <a:ext uri="{FF2B5EF4-FFF2-40B4-BE49-F238E27FC236}">
                <a16:creationId xmlns:a16="http://schemas.microsoft.com/office/drawing/2014/main" id="{59122016-9139-D441-940B-954DB079C0D2}"/>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53764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9BDA2-EF9D-5A46-8426-1D3E1EA3CF56}"/>
              </a:ext>
            </a:extLst>
          </p:cNvPr>
          <p:cNvSpPr>
            <a:spLocks noGrp="1"/>
          </p:cNvSpPr>
          <p:nvPr>
            <p:ph type="title"/>
          </p:nvPr>
        </p:nvSpPr>
        <p:spPr/>
        <p:txBody>
          <a:bodyPr/>
          <a:lstStyle/>
          <a:p>
            <a:r>
              <a:rPr kumimoji="1" lang="ja-JP" altLang="en-US"/>
              <a:t>病院での患者対応の流れ</a:t>
            </a:r>
          </a:p>
        </p:txBody>
      </p:sp>
      <p:graphicFrame>
        <p:nvGraphicFramePr>
          <p:cNvPr id="4" name="コンテンツ プレースホルダ 6">
            <a:extLst>
              <a:ext uri="{FF2B5EF4-FFF2-40B4-BE49-F238E27FC236}">
                <a16:creationId xmlns:a16="http://schemas.microsoft.com/office/drawing/2014/main" id="{4E5F248F-3BF1-E14B-9C49-AA17856A7DEC}"/>
              </a:ext>
            </a:extLst>
          </p:cNvPr>
          <p:cNvGraphicFramePr>
            <a:graphicFrameLocks/>
          </p:cNvGraphicFramePr>
          <p:nvPr>
            <p:extLst>
              <p:ext uri="{D42A27DB-BD31-4B8C-83A1-F6EECF244321}">
                <p14:modId xmlns:p14="http://schemas.microsoft.com/office/powerpoint/2010/main" val="4042797779"/>
              </p:ext>
            </p:extLst>
          </p:nvPr>
        </p:nvGraphicFramePr>
        <p:xfrm>
          <a:off x="377316" y="1273798"/>
          <a:ext cx="82296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B4CE5DC-1E4A-D047-957B-4B1747BDF5A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b="-2"/>
          <a:stretch>
            <a:fillRect/>
          </a:stretch>
        </p:blipFill>
        <p:spPr>
          <a:xfrm>
            <a:off x="471088" y="1888348"/>
            <a:ext cx="1901950" cy="1461133"/>
          </a:xfrm>
          <a:prstGeom prst="rect">
            <a:avLst/>
          </a:prstGeom>
        </p:spPr>
      </p:pic>
      <p:pic>
        <p:nvPicPr>
          <p:cNvPr id="6" name="Picture 7" descr="創傷部除染準備">
            <a:extLst>
              <a:ext uri="{FF2B5EF4-FFF2-40B4-BE49-F238E27FC236}">
                <a16:creationId xmlns:a16="http://schemas.microsoft.com/office/drawing/2014/main" id="{47BC3B1F-7FE4-CB4F-95A9-D923A303748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39645" y="1888348"/>
            <a:ext cx="1944216" cy="145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a:extLst>
              <a:ext uri="{FF2B5EF4-FFF2-40B4-BE49-F238E27FC236}">
                <a16:creationId xmlns:a16="http://schemas.microsoft.com/office/drawing/2014/main" id="{559BB414-158B-C947-8B1C-A008FD882C8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25166" y="1888348"/>
            <a:ext cx="1944217" cy="1458162"/>
          </a:xfrm>
          <a:prstGeom prst="rect">
            <a:avLst/>
          </a:prstGeom>
          <a:noFill/>
        </p:spPr>
      </p:pic>
      <p:pic>
        <p:nvPicPr>
          <p:cNvPr id="8" name="Picture 5" descr="IMG_0022">
            <a:extLst>
              <a:ext uri="{FF2B5EF4-FFF2-40B4-BE49-F238E27FC236}">
                <a16:creationId xmlns:a16="http://schemas.microsoft.com/office/drawing/2014/main" id="{92D6DC61-07E6-D54B-A8AA-F408DFA8AD9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b="-1193"/>
          <a:stretch>
            <a:fillRect/>
          </a:stretch>
        </p:blipFill>
        <p:spPr>
          <a:xfrm>
            <a:off x="6582095" y="5240854"/>
            <a:ext cx="1933255" cy="1426927"/>
          </a:xfrm>
          <a:prstGeom prst="rect">
            <a:avLst/>
          </a:prstGeom>
          <a:noFill/>
        </p:spPr>
      </p:pic>
      <p:sp>
        <p:nvSpPr>
          <p:cNvPr id="9" name="上カーブ矢印 8">
            <a:extLst>
              <a:ext uri="{FF2B5EF4-FFF2-40B4-BE49-F238E27FC236}">
                <a16:creationId xmlns:a16="http://schemas.microsoft.com/office/drawing/2014/main" id="{AE78DDDA-1390-464A-B9EB-7C6CDE9B84FC}"/>
              </a:ext>
            </a:extLst>
          </p:cNvPr>
          <p:cNvSpPr/>
          <p:nvPr/>
        </p:nvSpPr>
        <p:spPr>
          <a:xfrm>
            <a:off x="2033500" y="2425926"/>
            <a:ext cx="4968552" cy="180020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E4D3EBFC-4798-8342-A348-87673352488D}"/>
              </a:ext>
            </a:extLst>
          </p:cNvPr>
          <p:cNvSpPr txBox="1"/>
          <p:nvPr/>
        </p:nvSpPr>
        <p:spPr>
          <a:xfrm>
            <a:off x="3167844" y="3223105"/>
            <a:ext cx="2808312"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2000">
                <a:latin typeface="+mn-ea"/>
                <a:cs typeface="Meiryo UI" pitchFamily="50" charset="-128"/>
              </a:rPr>
              <a:t>全身状態</a:t>
            </a:r>
            <a:r>
              <a:rPr kumimoji="1" lang="ja-JP" altLang="en-US" sz="2000" dirty="0">
                <a:latin typeface="+mn-ea"/>
                <a:cs typeface="Meiryo UI" pitchFamily="50" charset="-128"/>
              </a:rPr>
              <a:t>が不安定であれば、</a:t>
            </a:r>
            <a:r>
              <a:rPr kumimoji="1" lang="ja-JP" altLang="en-US" sz="2000" dirty="0">
                <a:solidFill>
                  <a:srgbClr val="FF0000"/>
                </a:solidFill>
                <a:latin typeface="+mn-ea"/>
                <a:cs typeface="Meiryo UI" pitchFamily="50" charset="-128"/>
              </a:rPr>
              <a:t>救命処置を優先</a:t>
            </a:r>
            <a:r>
              <a:rPr kumimoji="1" lang="ja-JP" altLang="en-US" sz="2000" dirty="0">
                <a:latin typeface="+mn-ea"/>
                <a:cs typeface="Meiryo UI" pitchFamily="50" charset="-128"/>
              </a:rPr>
              <a:t>し、状態が安定してから汚染検査を実施する</a:t>
            </a:r>
          </a:p>
        </p:txBody>
      </p:sp>
      <p:sp>
        <p:nvSpPr>
          <p:cNvPr id="3" name="スライド番号プレースホルダー 2">
            <a:extLst>
              <a:ext uri="{FF2B5EF4-FFF2-40B4-BE49-F238E27FC236}">
                <a16:creationId xmlns:a16="http://schemas.microsoft.com/office/drawing/2014/main" id="{7C1EFA59-DEFA-544B-A784-A79917991042}"/>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7507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外傷診療と被ばく医療</a:t>
            </a:r>
            <a:endParaRPr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41804829"/>
              </p:ext>
            </p:extLst>
          </p:nvPr>
        </p:nvGraphicFramePr>
        <p:xfrm>
          <a:off x="498320" y="1165383"/>
          <a:ext cx="8253794" cy="5270825"/>
        </p:xfrm>
        <a:graphic>
          <a:graphicData uri="http://schemas.openxmlformats.org/drawingml/2006/table">
            <a:tbl>
              <a:tblPr firstRow="1" bandRow="1">
                <a:tableStyleId>{BC89EF96-8CEA-46FF-86C4-4CE0E7609802}</a:tableStyleId>
              </a:tblPr>
              <a:tblGrid>
                <a:gridCol w="2609762">
                  <a:extLst>
                    <a:ext uri="{9D8B030D-6E8A-4147-A177-3AD203B41FA5}">
                      <a16:colId xmlns:a16="http://schemas.microsoft.com/office/drawing/2014/main" val="20000"/>
                    </a:ext>
                  </a:extLst>
                </a:gridCol>
                <a:gridCol w="350109">
                  <a:extLst>
                    <a:ext uri="{9D8B030D-6E8A-4147-A177-3AD203B41FA5}">
                      <a16:colId xmlns:a16="http://schemas.microsoft.com/office/drawing/2014/main" val="3404941149"/>
                    </a:ext>
                  </a:extLst>
                </a:gridCol>
                <a:gridCol w="5293923">
                  <a:extLst>
                    <a:ext uri="{9D8B030D-6E8A-4147-A177-3AD203B41FA5}">
                      <a16:colId xmlns:a16="http://schemas.microsoft.com/office/drawing/2014/main" val="20001"/>
                    </a:ext>
                  </a:extLst>
                </a:gridCol>
              </a:tblGrid>
              <a:tr h="424505">
                <a:tc>
                  <a:txBody>
                    <a:bodyPr/>
                    <a:lstStyle/>
                    <a:p>
                      <a:pPr algn="ctr"/>
                      <a:r>
                        <a:rPr kumimoji="1" lang="ja-JP" altLang="en-US" sz="1800" dirty="0"/>
                        <a:t>外傷診療</a:t>
                      </a:r>
                    </a:p>
                  </a:txBody>
                  <a:tcPr marL="87630" marR="87630" anchor="ctr"/>
                </a:tc>
                <a:tc>
                  <a:txBody>
                    <a:bodyPr/>
                    <a:lstStyle/>
                    <a:p>
                      <a:pPr algn="ctr"/>
                      <a:endParaRPr kumimoji="1" lang="ja-JP" altLang="en-US" sz="1800" dirty="0"/>
                    </a:p>
                  </a:txBody>
                  <a:tcPr marL="87630" marR="87630" anchor="ctr"/>
                </a:tc>
                <a:tc>
                  <a:txBody>
                    <a:bodyPr/>
                    <a:lstStyle/>
                    <a:p>
                      <a:pPr algn="ctr"/>
                      <a:r>
                        <a:rPr kumimoji="1" lang="ja-JP" altLang="en-US" sz="1800" dirty="0"/>
                        <a:t>被ばく・汚染傷病者診療</a:t>
                      </a:r>
                      <a:endParaRPr kumimoji="1" lang="en-US" altLang="ja-JP" sz="1800" dirty="0"/>
                    </a:p>
                  </a:txBody>
                  <a:tcPr marL="87630" marR="87630" anchor="ctr"/>
                </a:tc>
                <a:extLst>
                  <a:ext uri="{0D108BD9-81ED-4DB2-BD59-A6C34878D82A}">
                    <a16:rowId xmlns:a16="http://schemas.microsoft.com/office/drawing/2014/main" val="10000"/>
                  </a:ext>
                </a:extLst>
              </a:tr>
              <a:tr h="869113">
                <a:tc>
                  <a:txBody>
                    <a:bodyPr/>
                    <a:lstStyle/>
                    <a:p>
                      <a:r>
                        <a:rPr kumimoji="1" lang="ja-JP" altLang="en-US" sz="1800" dirty="0"/>
                        <a:t>第一印象</a:t>
                      </a:r>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空間線量率の確認</a:t>
                      </a:r>
                      <a:endParaRPr kumimoji="1" lang="en-US" altLang="ja-JP" sz="1800" dirty="0"/>
                    </a:p>
                    <a:p>
                      <a:pPr marL="358775" lvl="1" indent="-173038">
                        <a:buFont typeface="Arial"/>
                        <a:buChar char="•"/>
                      </a:pPr>
                      <a:r>
                        <a:rPr kumimoji="1" lang="ja-JP" altLang="en-US" sz="1800" dirty="0"/>
                        <a:t>放射線線源の持ち込みの有無</a:t>
                      </a:r>
                      <a:endParaRPr kumimoji="1" lang="en-US" altLang="ja-JP" sz="1800" dirty="0"/>
                    </a:p>
                    <a:p>
                      <a:pPr marL="358775" lvl="1" indent="-173038">
                        <a:buFont typeface="Arial"/>
                        <a:buChar char="•"/>
                      </a:pPr>
                      <a:r>
                        <a:rPr kumimoji="1" lang="ja-JP" altLang="en-US" sz="1800" dirty="0"/>
                        <a:t>場所の安全確認</a:t>
                      </a:r>
                    </a:p>
                  </a:txBody>
                  <a:tcPr marL="87630" marR="87630"/>
                </a:tc>
                <a:extLst>
                  <a:ext uri="{0D108BD9-81ED-4DB2-BD59-A6C34878D82A}">
                    <a16:rowId xmlns:a16="http://schemas.microsoft.com/office/drawing/2014/main" val="10001"/>
                  </a:ext>
                </a:extLst>
              </a:tr>
              <a:tr h="869113">
                <a:tc>
                  <a:txBody>
                    <a:bodyPr/>
                    <a:lstStyle/>
                    <a:p>
                      <a:r>
                        <a:rPr kumimoji="1" lang="en-US" altLang="ja-JP" sz="1800" dirty="0"/>
                        <a:t>Primary survey</a:t>
                      </a:r>
                      <a:r>
                        <a:rPr kumimoji="1" lang="ja-JP" altLang="en-US" sz="1800" dirty="0"/>
                        <a:t>と蘇生</a:t>
                      </a:r>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脱衣（衣服に汚染があることを考慮）</a:t>
                      </a:r>
                      <a:endParaRPr kumimoji="1" lang="en-US" altLang="ja-JP" sz="1800" dirty="0"/>
                    </a:p>
                    <a:p>
                      <a:pPr marL="179388" indent="-179388">
                        <a:buFont typeface="Arial"/>
                        <a:buChar char="•"/>
                      </a:pPr>
                      <a:r>
                        <a:rPr kumimoji="1" lang="ja-JP" altLang="en-US" sz="1800" dirty="0"/>
                        <a:t>汚染検査（可能な範囲で、顔面、頚部、胸部）</a:t>
                      </a:r>
                      <a:endParaRPr kumimoji="1" lang="en-US" altLang="ja-JP" sz="1800" dirty="0"/>
                    </a:p>
                    <a:p>
                      <a:pPr marL="179388" marR="0" lvl="0" indent="-179388" algn="l" defTabSz="685800" rtl="0" eaLnBrk="1" fontAlgn="auto" latinLnBrk="0" hangingPunct="1">
                        <a:lnSpc>
                          <a:spcPct val="100000"/>
                        </a:lnSpc>
                        <a:spcBef>
                          <a:spcPts val="0"/>
                        </a:spcBef>
                        <a:spcAft>
                          <a:spcPts val="0"/>
                        </a:spcAft>
                        <a:buClrTx/>
                        <a:buSzTx/>
                        <a:buFont typeface="Arial"/>
                        <a:buChar char="•"/>
                        <a:tabLst/>
                        <a:defRPr/>
                      </a:pPr>
                      <a:r>
                        <a:rPr kumimoji="1" lang="ja-JP" altLang="en-US" sz="1800" dirty="0"/>
                        <a:t>画像検査装置の汚染拡大防止</a:t>
                      </a:r>
                    </a:p>
                  </a:txBody>
                  <a:tcPr marL="87630" marR="87630"/>
                </a:tc>
                <a:extLst>
                  <a:ext uri="{0D108BD9-81ED-4DB2-BD59-A6C34878D82A}">
                    <a16:rowId xmlns:a16="http://schemas.microsoft.com/office/drawing/2014/main" val="10002"/>
                  </a:ext>
                </a:extLst>
              </a:tr>
              <a:tr h="869113">
                <a:tc>
                  <a:txBody>
                    <a:bodyPr/>
                    <a:lstStyle/>
                    <a:p>
                      <a:r>
                        <a:rPr kumimoji="1" lang="en-US" altLang="ja-JP" sz="1800" dirty="0"/>
                        <a:t>Secondary survey</a:t>
                      </a:r>
                    </a:p>
                  </a:txBody>
                  <a:tcPr marL="87630" marR="87630" anchor="ctr"/>
                </a:tc>
                <a:tc>
                  <a:txBody>
                    <a:bodyPr/>
                    <a:lstStyle/>
                    <a:p>
                      <a:pPr algn="ctr"/>
                      <a:endParaRPr kumimoji="1" lang="en-US" altLang="ja-JP" sz="1800" dirty="0"/>
                    </a:p>
                  </a:txBody>
                  <a:tcPr marL="87630" marR="87630" anchor="ctr"/>
                </a:tc>
                <a:tc>
                  <a:txBody>
                    <a:bodyPr/>
                    <a:lstStyle/>
                    <a:p>
                      <a:pPr marL="177800" indent="-177800">
                        <a:buFont typeface="Arial"/>
                        <a:buChar char="•"/>
                      </a:pPr>
                      <a:r>
                        <a:rPr kumimoji="1" lang="ja-JP" altLang="en-US" sz="1800" dirty="0"/>
                        <a:t>全身の汚染検査</a:t>
                      </a:r>
                      <a:endParaRPr kumimoji="1" lang="en-US" altLang="ja-JP" sz="1800" dirty="0"/>
                    </a:p>
                    <a:p>
                      <a:pPr marL="177800" indent="-177800">
                        <a:buFont typeface="Arial"/>
                        <a:buChar char="•"/>
                      </a:pPr>
                      <a:r>
                        <a:rPr kumimoji="1" lang="ja-JP" altLang="en-US" sz="1800" dirty="0"/>
                        <a:t>除染</a:t>
                      </a:r>
                      <a:endParaRPr kumimoji="1" lang="en-US" altLang="ja-JP" sz="1800" dirty="0"/>
                    </a:p>
                    <a:p>
                      <a:pPr marL="177800" indent="-177800">
                        <a:buFont typeface="Arial"/>
                        <a:buChar char="•"/>
                      </a:pPr>
                      <a:r>
                        <a:rPr kumimoji="1" lang="ja-JP" altLang="en-US" sz="1800" dirty="0"/>
                        <a:t>内部被ばくの有無の確認（鼻腔・口腔スワブ）</a:t>
                      </a:r>
                    </a:p>
                  </a:txBody>
                  <a:tcPr marL="87630" marR="87630"/>
                </a:tc>
                <a:extLst>
                  <a:ext uri="{0D108BD9-81ED-4DB2-BD59-A6C34878D82A}">
                    <a16:rowId xmlns:a16="http://schemas.microsoft.com/office/drawing/2014/main" val="10003"/>
                  </a:ext>
                </a:extLst>
              </a:tr>
              <a:tr h="1390581">
                <a:tc>
                  <a:txBody>
                    <a:bodyPr/>
                    <a:lstStyle/>
                    <a:p>
                      <a:r>
                        <a:rPr kumimoji="1" lang="en-US" altLang="ja-JP" sz="1800" dirty="0"/>
                        <a:t>Tertiary survey</a:t>
                      </a:r>
                      <a:endParaRPr kumimoji="1" lang="ja-JP" altLang="en-US" sz="1800" dirty="0"/>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被ばく線量評価</a:t>
                      </a:r>
                      <a:endParaRPr kumimoji="1" lang="en-US" altLang="ja-JP" sz="1800" dirty="0"/>
                    </a:p>
                    <a:p>
                      <a:pPr marL="358775" lvl="1" indent="-172720">
                        <a:buFont typeface="Arial"/>
                        <a:buChar char="•"/>
                      </a:pPr>
                      <a:r>
                        <a:rPr kumimoji="1" lang="ja-JP" altLang="en-US" sz="1800" dirty="0"/>
                        <a:t>外部被ばく（</a:t>
                      </a:r>
                      <a:r>
                        <a:rPr lang="en-US" altLang="ja-JP" sz="1800" dirty="0"/>
                        <a:t>ARS</a:t>
                      </a:r>
                      <a:r>
                        <a:rPr lang="ja-JP" altLang="en-US" sz="1800" baseline="30000" dirty="0"/>
                        <a:t>＊</a:t>
                      </a:r>
                      <a:r>
                        <a:rPr kumimoji="1" lang="ja-JP" altLang="en-US" sz="1800" dirty="0"/>
                        <a:t>、局所被ばく）</a:t>
                      </a:r>
                      <a:endParaRPr kumimoji="1" lang="en-US" altLang="ja-JP" sz="1800" dirty="0"/>
                    </a:p>
                    <a:p>
                      <a:pPr marL="185737" lvl="1" indent="0">
                        <a:buFont typeface="Arial"/>
                        <a:buNone/>
                      </a:pPr>
                      <a:r>
                        <a:rPr kumimoji="1" lang="ja-JP" altLang="en-US" sz="1800" dirty="0"/>
                        <a:t>　</a:t>
                      </a:r>
                      <a:r>
                        <a:rPr kumimoji="1" lang="en-US" altLang="ja-JP" sz="1800" dirty="0"/>
                        <a:t>→</a:t>
                      </a:r>
                      <a:r>
                        <a:rPr kumimoji="1" lang="ja-JP" altLang="en-US" sz="1800" dirty="0"/>
                        <a:t>個人線量計、染色体分析</a:t>
                      </a:r>
                      <a:endParaRPr kumimoji="1" lang="en-US" altLang="ja-JP" sz="1800" dirty="0"/>
                    </a:p>
                    <a:p>
                      <a:pPr marL="358775" lvl="1" indent="-173038">
                        <a:buFont typeface="Arial"/>
                        <a:buChar char="•"/>
                      </a:pPr>
                      <a:r>
                        <a:rPr kumimoji="1" lang="ja-JP" altLang="en-US" sz="1800" dirty="0"/>
                        <a:t>内部被ばく</a:t>
                      </a:r>
                      <a:r>
                        <a:rPr kumimoji="1" lang="en-US" altLang="ja-JP" sz="1800" dirty="0"/>
                        <a:t>→</a:t>
                      </a:r>
                      <a:r>
                        <a:rPr kumimoji="1" lang="ja-JP" altLang="en-US" sz="1800" dirty="0"/>
                        <a:t>体外計測、バイオアッセイ（生体試料の測定）</a:t>
                      </a:r>
                    </a:p>
                  </a:txBody>
                  <a:tcPr marL="87630" marR="87630"/>
                </a:tc>
                <a:extLst>
                  <a:ext uri="{0D108BD9-81ED-4DB2-BD59-A6C34878D82A}">
                    <a16:rowId xmlns:a16="http://schemas.microsoft.com/office/drawing/2014/main" val="10004"/>
                  </a:ext>
                </a:extLst>
              </a:tr>
              <a:tr h="608379">
                <a:tc>
                  <a:txBody>
                    <a:bodyPr/>
                    <a:lstStyle/>
                    <a:p>
                      <a:r>
                        <a:rPr kumimoji="1" lang="ja-JP" altLang="en-US" sz="1800" dirty="0"/>
                        <a:t>根本治療</a:t>
                      </a:r>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外部被ばく（</a:t>
                      </a:r>
                      <a:r>
                        <a:rPr kumimoji="1" lang="en-US" altLang="ja-JP" sz="1800" dirty="0"/>
                        <a:t>ARS</a:t>
                      </a:r>
                      <a:r>
                        <a:rPr kumimoji="1" lang="ja-JP" altLang="en-US" sz="1800" dirty="0"/>
                        <a:t>、局所被ばく）の治療</a:t>
                      </a:r>
                      <a:endParaRPr kumimoji="1" lang="en-US" altLang="ja-JP" sz="1800" dirty="0"/>
                    </a:p>
                    <a:p>
                      <a:pPr marL="179388" indent="-179388">
                        <a:buFont typeface="Arial"/>
                        <a:buChar char="•"/>
                      </a:pPr>
                      <a:r>
                        <a:rPr kumimoji="1" lang="ja-JP" altLang="en-US" sz="1800" dirty="0"/>
                        <a:t>内部被ばくの治療（体内除染剤等の投与）</a:t>
                      </a:r>
                    </a:p>
                  </a:txBody>
                  <a:tcPr marL="87630" marR="87630"/>
                </a:tc>
                <a:extLst>
                  <a:ext uri="{0D108BD9-81ED-4DB2-BD59-A6C34878D82A}">
                    <a16:rowId xmlns:a16="http://schemas.microsoft.com/office/drawing/2014/main" val="10005"/>
                  </a:ext>
                </a:extLst>
              </a:tr>
            </a:tbl>
          </a:graphicData>
        </a:graphic>
      </p:graphicFrame>
      <p:sp>
        <p:nvSpPr>
          <p:cNvPr id="2" name="スライド番号プレースホルダー 1">
            <a:extLst>
              <a:ext uri="{FF2B5EF4-FFF2-40B4-BE49-F238E27FC236}">
                <a16:creationId xmlns:a16="http://schemas.microsoft.com/office/drawing/2014/main" id="{C15D7185-29A1-E54F-90FB-FAF7C118FB69}"/>
              </a:ext>
            </a:extLst>
          </p:cNvPr>
          <p:cNvSpPr>
            <a:spLocks noGrp="1"/>
          </p:cNvSpPr>
          <p:nvPr>
            <p:ph type="sldNum" sz="quarter" idx="12"/>
          </p:nvPr>
        </p:nvSpPr>
        <p:spPr/>
        <p:txBody>
          <a:bodyPr/>
          <a:lstStyle/>
          <a:p>
            <a:fld id="{3B1F0660-05A9-1644-AAA0-B23E17E2934C}" type="slidenum">
              <a:rPr lang="ja-JP" altLang="en-US" smtClean="0">
                <a:solidFill>
                  <a:prstClr val="black">
                    <a:tint val="75000"/>
                  </a:prstClr>
                </a:solidFill>
                <a:latin typeface="News Gothic MT"/>
                <a:ea typeface="メイリオ"/>
              </a:rPr>
              <a:pPr/>
              <a:t>8</a:t>
            </a:fld>
            <a:endParaRPr lang="ja-JP" altLang="en-US">
              <a:solidFill>
                <a:prstClr val="black">
                  <a:tint val="75000"/>
                </a:prstClr>
              </a:solidFill>
              <a:latin typeface="News Gothic MT"/>
              <a:ea typeface="メイリオ"/>
            </a:endParaRPr>
          </a:p>
        </p:txBody>
      </p:sp>
      <p:sp>
        <p:nvSpPr>
          <p:cNvPr id="6" name="十字形 5">
            <a:extLst>
              <a:ext uri="{FF2B5EF4-FFF2-40B4-BE49-F238E27FC236}">
                <a16:creationId xmlns:a16="http://schemas.microsoft.com/office/drawing/2014/main" id="{418D19AA-7A33-7F4F-9A4D-E5568D5F1597}"/>
              </a:ext>
            </a:extLst>
          </p:cNvPr>
          <p:cNvSpPr/>
          <p:nvPr/>
        </p:nvSpPr>
        <p:spPr>
          <a:xfrm>
            <a:off x="3158622" y="1922136"/>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十字形 6">
            <a:extLst>
              <a:ext uri="{FF2B5EF4-FFF2-40B4-BE49-F238E27FC236}">
                <a16:creationId xmlns:a16="http://schemas.microsoft.com/office/drawing/2014/main" id="{35C2A58A-EFEB-BA45-ACD5-53A40564F87D}"/>
              </a:ext>
            </a:extLst>
          </p:cNvPr>
          <p:cNvSpPr/>
          <p:nvPr/>
        </p:nvSpPr>
        <p:spPr>
          <a:xfrm>
            <a:off x="3158621" y="2845063"/>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十字形 7">
            <a:extLst>
              <a:ext uri="{FF2B5EF4-FFF2-40B4-BE49-F238E27FC236}">
                <a16:creationId xmlns:a16="http://schemas.microsoft.com/office/drawing/2014/main" id="{5A237547-7418-2748-942D-2E2CFDA794A9}"/>
              </a:ext>
            </a:extLst>
          </p:cNvPr>
          <p:cNvSpPr/>
          <p:nvPr/>
        </p:nvSpPr>
        <p:spPr>
          <a:xfrm>
            <a:off x="3158622" y="3762999"/>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十字形 8">
            <a:extLst>
              <a:ext uri="{FF2B5EF4-FFF2-40B4-BE49-F238E27FC236}">
                <a16:creationId xmlns:a16="http://schemas.microsoft.com/office/drawing/2014/main" id="{61F2673F-3F6F-A64C-A3D9-1415495C7E2D}"/>
              </a:ext>
            </a:extLst>
          </p:cNvPr>
          <p:cNvSpPr/>
          <p:nvPr/>
        </p:nvSpPr>
        <p:spPr>
          <a:xfrm>
            <a:off x="3158622" y="4973323"/>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十字形 9">
            <a:extLst>
              <a:ext uri="{FF2B5EF4-FFF2-40B4-BE49-F238E27FC236}">
                <a16:creationId xmlns:a16="http://schemas.microsoft.com/office/drawing/2014/main" id="{53B7FB33-3FD4-CD4A-AB4F-006C0F4B87BA}"/>
              </a:ext>
            </a:extLst>
          </p:cNvPr>
          <p:cNvSpPr/>
          <p:nvPr/>
        </p:nvSpPr>
        <p:spPr>
          <a:xfrm>
            <a:off x="3158622" y="5985842"/>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AA2E65A-8A28-43A7-AB92-5423600527A5}"/>
              </a:ext>
            </a:extLst>
          </p:cNvPr>
          <p:cNvSpPr txBox="1"/>
          <p:nvPr/>
        </p:nvSpPr>
        <p:spPr>
          <a:xfrm>
            <a:off x="3629465" y="6500838"/>
            <a:ext cx="5275385" cy="338554"/>
          </a:xfrm>
          <a:prstGeom prst="rect">
            <a:avLst/>
          </a:prstGeom>
          <a:noFill/>
        </p:spPr>
        <p:txBody>
          <a:bodyPr wrap="square" rtlCol="0">
            <a:spAutoFit/>
          </a:bodyPr>
          <a:lstStyle/>
          <a:p>
            <a:r>
              <a:rPr lang="ja-JP" altLang="en-US" sz="1600" dirty="0">
                <a:solidFill>
                  <a:prstClr val="black"/>
                </a:solidFill>
              </a:rPr>
              <a:t>＊</a:t>
            </a:r>
            <a:r>
              <a:rPr lang="en-US" altLang="ja-JP" sz="1600" dirty="0">
                <a:solidFill>
                  <a:prstClr val="black"/>
                </a:solidFill>
              </a:rPr>
              <a:t>ARS(Acute</a:t>
            </a:r>
            <a:r>
              <a:rPr lang="ja-JP" altLang="en-US" sz="1600" dirty="0">
                <a:solidFill>
                  <a:prstClr val="black"/>
                </a:solidFill>
              </a:rPr>
              <a:t> </a:t>
            </a:r>
            <a:r>
              <a:rPr lang="en-US" altLang="ja-JP" sz="1600" dirty="0">
                <a:solidFill>
                  <a:prstClr val="black"/>
                </a:solidFill>
              </a:rPr>
              <a:t>Radiation</a:t>
            </a:r>
            <a:r>
              <a:rPr lang="ja-JP" altLang="en-US" sz="1600" dirty="0">
                <a:solidFill>
                  <a:prstClr val="black"/>
                </a:solidFill>
              </a:rPr>
              <a:t> </a:t>
            </a:r>
            <a:r>
              <a:rPr lang="en-US" altLang="ja-JP" sz="1600" dirty="0">
                <a:solidFill>
                  <a:prstClr val="black"/>
                </a:solidFill>
              </a:rPr>
              <a:t>Syndrome</a:t>
            </a:r>
            <a:r>
              <a:rPr lang="ja-JP" altLang="en-US" sz="1600" dirty="0">
                <a:solidFill>
                  <a:prstClr val="black"/>
                </a:solidFill>
              </a:rPr>
              <a:t>：急性放射線症候群</a:t>
            </a:r>
            <a:r>
              <a:rPr lang="en-US" altLang="ja-JP" sz="1600" dirty="0">
                <a:solidFill>
                  <a:prstClr val="black"/>
                </a:solidFill>
              </a:rPr>
              <a:t>)</a:t>
            </a:r>
            <a:endParaRPr kumimoji="1" lang="ja-JP" altLang="en-US" sz="1600" dirty="0"/>
          </a:p>
        </p:txBody>
      </p:sp>
    </p:spTree>
    <p:extLst>
      <p:ext uri="{BB962C8B-B14F-4D97-AF65-F5344CB8AC3E}">
        <p14:creationId xmlns:p14="http://schemas.microsoft.com/office/powerpoint/2010/main" val="371950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9E411-C08D-E74F-AFBE-B4AA7AD55D7D}"/>
              </a:ext>
            </a:extLst>
          </p:cNvPr>
          <p:cNvSpPr>
            <a:spLocks noGrp="1"/>
          </p:cNvSpPr>
          <p:nvPr>
            <p:ph type="title"/>
          </p:nvPr>
        </p:nvSpPr>
        <p:spPr/>
        <p:txBody>
          <a:bodyPr/>
          <a:lstStyle/>
          <a:p>
            <a:r>
              <a:rPr kumimoji="1" lang="ja-JP" altLang="en-US"/>
              <a:t>被ばく医療の初期診療</a:t>
            </a:r>
          </a:p>
        </p:txBody>
      </p:sp>
      <p:sp>
        <p:nvSpPr>
          <p:cNvPr id="3" name="コンテンツ プレースホルダー 2">
            <a:extLst>
              <a:ext uri="{FF2B5EF4-FFF2-40B4-BE49-F238E27FC236}">
                <a16:creationId xmlns:a16="http://schemas.microsoft.com/office/drawing/2014/main" id="{CA0F4AB1-615A-334B-A86E-88AF571C158F}"/>
              </a:ext>
            </a:extLst>
          </p:cNvPr>
          <p:cNvSpPr>
            <a:spLocks noGrp="1"/>
          </p:cNvSpPr>
          <p:nvPr>
            <p:ph idx="1"/>
          </p:nvPr>
        </p:nvSpPr>
        <p:spPr>
          <a:xfrm>
            <a:off x="628650" y="1149110"/>
            <a:ext cx="7886700" cy="5585791"/>
          </a:xfrm>
        </p:spPr>
        <p:txBody>
          <a:bodyPr>
            <a:normAutofit fontScale="85000" lnSpcReduction="20000"/>
          </a:bodyPr>
          <a:lstStyle/>
          <a:p>
            <a:pPr>
              <a:lnSpc>
                <a:spcPct val="110000"/>
              </a:lnSpc>
            </a:pPr>
            <a:r>
              <a:rPr kumimoji="1" lang="ja-JP" altLang="en-US" dirty="0"/>
              <a:t>バイタルサインの確認</a:t>
            </a:r>
            <a:endParaRPr kumimoji="1" lang="en-US" altLang="ja-JP" dirty="0"/>
          </a:p>
          <a:p>
            <a:pPr lvl="1">
              <a:lnSpc>
                <a:spcPct val="110000"/>
              </a:lnSpc>
            </a:pPr>
            <a:r>
              <a:rPr lang="ja-JP" altLang="en-US" dirty="0"/>
              <a:t>被ばくあるいは汚染以外の重篤な傷病の処置、治療</a:t>
            </a:r>
            <a:endParaRPr kumimoji="1" lang="en-US" altLang="ja-JP" dirty="0"/>
          </a:p>
          <a:p>
            <a:pPr>
              <a:lnSpc>
                <a:spcPct val="110000"/>
              </a:lnSpc>
            </a:pPr>
            <a:r>
              <a:rPr kumimoji="1" lang="ja-JP" altLang="en-US" dirty="0"/>
              <a:t>病歴聴取</a:t>
            </a:r>
            <a:endParaRPr kumimoji="1" lang="en-US" altLang="ja-JP" dirty="0"/>
          </a:p>
          <a:p>
            <a:pPr lvl="1">
              <a:lnSpc>
                <a:spcPct val="110000"/>
              </a:lnSpc>
            </a:pPr>
            <a:r>
              <a:rPr kumimoji="1" lang="ja-JP" altLang="en-US" dirty="0"/>
              <a:t>事故等の状況</a:t>
            </a:r>
            <a:endParaRPr kumimoji="1" lang="en-US" altLang="ja-JP" dirty="0"/>
          </a:p>
          <a:p>
            <a:pPr lvl="2">
              <a:lnSpc>
                <a:spcPct val="110000"/>
              </a:lnSpc>
            </a:pPr>
            <a:r>
              <a:rPr lang="ja-JP" altLang="en-US" dirty="0"/>
              <a:t>外部被ばく、内部被ばく、体表面汚染の可能性を確認</a:t>
            </a:r>
            <a:endParaRPr kumimoji="1" lang="en-US" altLang="ja-JP" dirty="0"/>
          </a:p>
          <a:p>
            <a:pPr lvl="1">
              <a:lnSpc>
                <a:spcPct val="110000"/>
              </a:lnSpc>
            </a:pPr>
            <a:r>
              <a:rPr lang="ja-JP" altLang="en-US" dirty="0"/>
              <a:t>前駆症状等の有無</a:t>
            </a:r>
            <a:endParaRPr lang="en-US" altLang="ja-JP" dirty="0"/>
          </a:p>
          <a:p>
            <a:pPr lvl="2">
              <a:lnSpc>
                <a:spcPct val="110000"/>
              </a:lnSpc>
            </a:pPr>
            <a:r>
              <a:rPr kumimoji="1" lang="ja-JP" altLang="en-US" dirty="0"/>
              <a:t>嘔吐、下痢、発熱、意識障害</a:t>
            </a:r>
            <a:endParaRPr kumimoji="1" lang="en-US" altLang="ja-JP" dirty="0"/>
          </a:p>
          <a:p>
            <a:pPr lvl="2">
              <a:lnSpc>
                <a:spcPct val="110000"/>
              </a:lnSpc>
            </a:pPr>
            <a:r>
              <a:rPr lang="ja-JP" altLang="en-US" dirty="0"/>
              <a:t>外部被ばくの可能性、その程度を評価</a:t>
            </a:r>
            <a:endParaRPr lang="en-US" altLang="ja-JP" dirty="0"/>
          </a:p>
          <a:p>
            <a:pPr>
              <a:lnSpc>
                <a:spcPct val="110000"/>
              </a:lnSpc>
            </a:pPr>
            <a:r>
              <a:rPr kumimoji="1" lang="ja-JP" altLang="en-US" dirty="0"/>
              <a:t>身体所見</a:t>
            </a:r>
            <a:endParaRPr kumimoji="1" lang="en-US" altLang="ja-JP" dirty="0"/>
          </a:p>
          <a:p>
            <a:pPr lvl="1">
              <a:lnSpc>
                <a:spcPct val="110000"/>
              </a:lnSpc>
            </a:pPr>
            <a:r>
              <a:rPr lang="ja-JP" altLang="en-US" dirty="0"/>
              <a:t>汚染検査；汚染箇所の同定</a:t>
            </a:r>
            <a:endParaRPr lang="en-US" altLang="ja-JP" dirty="0"/>
          </a:p>
          <a:p>
            <a:pPr lvl="1">
              <a:lnSpc>
                <a:spcPct val="110000"/>
              </a:lnSpc>
            </a:pPr>
            <a:r>
              <a:rPr kumimoji="1" lang="ja-JP" altLang="en-US" dirty="0"/>
              <a:t>前駆症状；唾液腺の腫脹、疼痛、圧痛、皮膚の紅斑、口腔粘膜の毛細血管拡張</a:t>
            </a:r>
            <a:endParaRPr kumimoji="1" lang="en-US" altLang="ja-JP" dirty="0"/>
          </a:p>
          <a:p>
            <a:pPr lvl="1">
              <a:lnSpc>
                <a:spcPct val="110000"/>
              </a:lnSpc>
            </a:pPr>
            <a:r>
              <a:rPr kumimoji="1" lang="ja-JP" altLang="en-US" dirty="0"/>
              <a:t>皮膚障害の有無（局所被ばくから数日経過している場合）</a:t>
            </a:r>
            <a:endParaRPr kumimoji="1" lang="en-US" altLang="ja-JP" dirty="0"/>
          </a:p>
          <a:p>
            <a:pPr>
              <a:lnSpc>
                <a:spcPct val="110000"/>
              </a:lnSpc>
            </a:pPr>
            <a:r>
              <a:rPr kumimoji="1" lang="ja-JP" altLang="en-US" dirty="0"/>
              <a:t>試料採取</a:t>
            </a:r>
            <a:endParaRPr kumimoji="1" lang="en-US" altLang="ja-JP" dirty="0"/>
          </a:p>
          <a:p>
            <a:pPr lvl="1">
              <a:lnSpc>
                <a:spcPct val="110000"/>
              </a:lnSpc>
            </a:pPr>
            <a:r>
              <a:rPr lang="ja-JP" altLang="en-US" dirty="0"/>
              <a:t>血液</a:t>
            </a:r>
            <a:endParaRPr lang="en-US" altLang="ja-JP" dirty="0"/>
          </a:p>
          <a:p>
            <a:pPr lvl="2">
              <a:lnSpc>
                <a:spcPct val="110000"/>
              </a:lnSpc>
            </a:pPr>
            <a:r>
              <a:rPr lang="ja-JP" altLang="en-US" dirty="0"/>
              <a:t>白血球数（特にリンパ球数）の経時的変化</a:t>
            </a:r>
            <a:endParaRPr lang="en-US" altLang="ja-JP" dirty="0"/>
          </a:p>
          <a:p>
            <a:pPr lvl="2">
              <a:lnSpc>
                <a:spcPct val="110000"/>
              </a:lnSpc>
            </a:pPr>
            <a:r>
              <a:rPr lang="ja-JP" altLang="en-US" dirty="0"/>
              <a:t>高線量被ばくが疑われ、骨髄移植を考慮する場合は、</a:t>
            </a:r>
            <a:r>
              <a:rPr lang="en-US" altLang="ja-JP" dirty="0"/>
              <a:t>HLA(Human Leukocyte Antigen)   </a:t>
            </a:r>
            <a:r>
              <a:rPr lang="ja-JP" altLang="en-US" dirty="0"/>
              <a:t>タイピング用の血液試料</a:t>
            </a:r>
            <a:endParaRPr lang="en-US" altLang="ja-JP" dirty="0"/>
          </a:p>
          <a:p>
            <a:pPr lvl="2">
              <a:lnSpc>
                <a:spcPct val="110000"/>
              </a:lnSpc>
            </a:pPr>
            <a:r>
              <a:rPr lang="ja-JP" altLang="en-US" dirty="0"/>
              <a:t>染色体分析用の血液試料（通常は被ばくから</a:t>
            </a:r>
            <a:r>
              <a:rPr lang="en-US" altLang="ja-JP" dirty="0"/>
              <a:t>24</a:t>
            </a:r>
            <a:r>
              <a:rPr lang="ja-JP" altLang="en-US" dirty="0"/>
              <a:t>時間後に採取）</a:t>
            </a:r>
            <a:endParaRPr lang="en-US" altLang="ja-JP" dirty="0"/>
          </a:p>
          <a:p>
            <a:pPr lvl="1">
              <a:lnSpc>
                <a:spcPct val="110000"/>
              </a:lnSpc>
            </a:pPr>
            <a:r>
              <a:rPr lang="ja-JP" altLang="en-US" dirty="0"/>
              <a:t>鼻腔スワブ（鼻スメア）；内部被ばくの可能性の評価</a:t>
            </a:r>
            <a:endParaRPr lang="en-US" altLang="ja-JP" dirty="0"/>
          </a:p>
          <a:p>
            <a:pPr lvl="1">
              <a:lnSpc>
                <a:spcPct val="110000"/>
              </a:lnSpc>
            </a:pPr>
            <a:r>
              <a:rPr kumimoji="1" lang="ja-JP" altLang="en-US" dirty="0"/>
              <a:t>尿、便；内部被ばくのバイオアッセイ用</a:t>
            </a:r>
            <a:endParaRPr kumimoji="1" lang="en-US" altLang="ja-JP" dirty="0"/>
          </a:p>
          <a:p>
            <a:pPr lvl="1">
              <a:lnSpc>
                <a:spcPct val="110000"/>
              </a:lnSpc>
            </a:pPr>
            <a:r>
              <a:rPr lang="ja-JP" altLang="en-US" dirty="0"/>
              <a:t>汚染したガーゼ等；核種同定</a:t>
            </a:r>
            <a:endParaRPr kumimoji="1" lang="en-US" altLang="ja-JP" dirty="0"/>
          </a:p>
          <a:p>
            <a:pPr lvl="1">
              <a:lnSpc>
                <a:spcPct val="110000"/>
              </a:lnSpc>
            </a:pPr>
            <a:endParaRPr kumimoji="1" lang="en-US" altLang="ja-JP" dirty="0"/>
          </a:p>
        </p:txBody>
      </p:sp>
      <p:sp>
        <p:nvSpPr>
          <p:cNvPr id="5" name="スライド番号プレースホルダー 4">
            <a:extLst>
              <a:ext uri="{FF2B5EF4-FFF2-40B4-BE49-F238E27FC236}">
                <a16:creationId xmlns:a16="http://schemas.microsoft.com/office/drawing/2014/main" id="{31FF880C-21DA-1F41-936A-8FEF0D71372D}"/>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4269847150"/>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e4de2b-ed32-4cfd-86cc-3daf7de81874">
      <Terms xmlns="http://schemas.microsoft.com/office/infopath/2007/PartnerControls"/>
    </lcf76f155ced4ddcb4097134ff3c332f>
    <TaxCatchAll xmlns="b5d13358-ba13-47f5-b1e3-fdcd6b69d1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99B2B-696B-49AE-B130-F38597DC5321}">
  <ds:schemaRefs>
    <ds:schemaRef ds:uri="http://schemas.microsoft.com/office/2006/documentManagement/types"/>
    <ds:schemaRef ds:uri="http://schemas.microsoft.com/office/infopath/2007/PartnerControls"/>
    <ds:schemaRef ds:uri="http://schemas.openxmlformats.org/package/2006/metadata/core-properties"/>
    <ds:schemaRef ds:uri="b5d13358-ba13-47f5-b1e3-fdcd6b69d120"/>
    <ds:schemaRef ds:uri="http://purl.org/dc/terms/"/>
    <ds:schemaRef ds:uri="http://purl.org/dc/dcmitype/"/>
    <ds:schemaRef ds:uri="http://purl.org/dc/elements/1.1/"/>
    <ds:schemaRef ds:uri="http://www.w3.org/XML/1998/namespace"/>
    <ds:schemaRef ds:uri="http://schemas.microsoft.com/office/2006/metadata/properties"/>
    <ds:schemaRef ds:uri="9be4de2b-ed32-4cfd-86cc-3daf7de81874"/>
  </ds:schemaRefs>
</ds:datastoreItem>
</file>

<file path=customXml/itemProps2.xml><?xml version="1.0" encoding="utf-8"?>
<ds:datastoreItem xmlns:ds="http://schemas.openxmlformats.org/officeDocument/2006/customXml" ds:itemID="{CE399082-2C4D-40AF-8340-9AEEDF0B34B9}">
  <ds:schemaRefs>
    <ds:schemaRef ds:uri="http://schemas.microsoft.com/sharepoint/v3/contenttype/forms"/>
  </ds:schemaRefs>
</ds:datastoreItem>
</file>

<file path=customXml/itemProps3.xml><?xml version="1.0" encoding="utf-8"?>
<ds:datastoreItem xmlns:ds="http://schemas.openxmlformats.org/officeDocument/2006/customXml" ds:itemID="{5877C235-9D75-4C61-8157-226D17D44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4981</Words>
  <Application>Microsoft Office PowerPoint</Application>
  <PresentationFormat>画面に合わせる (4:3)</PresentationFormat>
  <Paragraphs>371</Paragraphs>
  <Slides>22</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Meiryo UI</vt:lpstr>
      <vt:lpstr>YuMincho +36p Kana Medium</vt:lpstr>
      <vt:lpstr>ヒラギノ角ゴシック W3</vt:lpstr>
      <vt:lpstr>游ゴシック</vt:lpstr>
      <vt:lpstr>游ゴシック Light</vt:lpstr>
      <vt:lpstr>Arial</vt:lpstr>
      <vt:lpstr>News Gothic MT</vt:lpstr>
      <vt:lpstr>Wingdings</vt:lpstr>
      <vt:lpstr>基礎コース</vt:lpstr>
      <vt:lpstr>医療機関での初期対応</vt:lpstr>
      <vt:lpstr>被ばくと汚染への対応</vt:lpstr>
      <vt:lpstr>放射線事故・災害対応の原則</vt:lpstr>
      <vt:lpstr>被ばく医療での体系的アプローチ</vt:lpstr>
      <vt:lpstr>医療機関での受入準備（CSCA）</vt:lpstr>
      <vt:lpstr>対応者の安全確保（Safety）</vt:lpstr>
      <vt:lpstr>病院での患者対応の流れ</vt:lpstr>
      <vt:lpstr>外傷診療と被ばく医療</vt:lpstr>
      <vt:lpstr>被ばく医療の初期診療</vt:lpstr>
      <vt:lpstr>汚染検査の流れ</vt:lpstr>
      <vt:lpstr>脱衣と表面汚染検査</vt:lpstr>
      <vt:lpstr>除染</vt:lpstr>
      <vt:lpstr>創傷部の除染（例）</vt:lpstr>
      <vt:lpstr>顔面の除染（例）</vt:lpstr>
      <vt:lpstr>皮膚の除染（例）</vt:lpstr>
      <vt:lpstr>試料などの受け渡し</vt:lpstr>
      <vt:lpstr>記録</vt:lpstr>
      <vt:lpstr>ホットゾーンからの移動</vt:lpstr>
      <vt:lpstr>活動後の対応</vt:lpstr>
      <vt:lpstr>処置室の復帰</vt:lpstr>
      <vt:lpstr>退出後に汚染を検知した場合の対応</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89</cp:revision>
  <cp:lastPrinted>2019-01-05T06:23:59Z</cp:lastPrinted>
  <dcterms:created xsi:type="dcterms:W3CDTF">2018-07-09T08:22:40Z</dcterms:created>
  <dcterms:modified xsi:type="dcterms:W3CDTF">2023-11-14T04:20:38Z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0x010100CE82012D419BAA42BB259A90FD636CC3</vt:lpwstr>
  </property>
  <property fmtid="{D5CDD505-2E9C-101B-9397-08002B2CF9AE}" pid="3" name="Order">
    <vt:r8>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