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autoCompressPictures="0">
  <p:sldMasterIdLst>
    <p:sldMasterId id="2147483672" r:id="rId4"/>
  </p:sldMasterIdLst>
  <p:notesMasterIdLst>
    <p:notesMasterId r:id="rId26"/>
  </p:notesMasterIdLst>
  <p:sldIdLst>
    <p:sldId id="258" r:id="rId5"/>
    <p:sldId id="402" r:id="rId6"/>
    <p:sldId id="408" r:id="rId7"/>
    <p:sldId id="407" r:id="rId8"/>
    <p:sldId id="299" r:id="rId9"/>
    <p:sldId id="271" r:id="rId10"/>
    <p:sldId id="300" r:id="rId11"/>
    <p:sldId id="409" r:id="rId12"/>
    <p:sldId id="403" r:id="rId13"/>
    <p:sldId id="404" r:id="rId14"/>
    <p:sldId id="405" r:id="rId15"/>
    <p:sldId id="406" r:id="rId16"/>
    <p:sldId id="410" r:id="rId17"/>
    <p:sldId id="396" r:id="rId18"/>
    <p:sldId id="411" r:id="rId19"/>
    <p:sldId id="400" r:id="rId20"/>
    <p:sldId id="412" r:id="rId21"/>
    <p:sldId id="366" r:id="rId22"/>
    <p:sldId id="379" r:id="rId23"/>
    <p:sldId id="380" r:id="rId24"/>
    <p:sldId id="381" r:id="rId25"/>
  </p:sldIdLst>
  <p:sldSz cx="9144000" cy="6858000" type="screen4x3"/>
  <p:notesSz cx="6858000" cy="9144000"/>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modifyVerifier cryptProviderType="rsaAES" cryptAlgorithmClass="hash" cryptAlgorithmType="typeAny" cryptAlgorithmSid="14" spinCount="100000" saltData="nEj7SfORYjJ6mczmpASU+A==" hashData="BUWWI2p/+bWzRVJJz5xGEIcZZ/AHnfduTBtScGr1+W64eMTfzz/pbtT620wW+5GVmuHFf70JQI4WyJdADG5esw=="/>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 uri="{1BD7E111-0CB8-44D6-8891-C1BB2F81B7CC}">
      <p1710:readonlyRecommended xmlns:p1710="http://schemas.microsoft.com/office/powerpoint/2017/10/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11"/>
    <p:restoredTop sz="80272"/>
  </p:normalViewPr>
  <p:slideViewPr>
    <p:cSldViewPr snapToGrid="0" snapToObjects="1">
      <p:cViewPr varScale="1">
        <p:scale>
          <a:sx n="88" d="100"/>
          <a:sy n="88" d="100"/>
        </p:scale>
        <p:origin x="846" y="96"/>
      </p:cViewPr>
      <p:guideLst/>
    </p:cSldViewPr>
  </p:slid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80" d="100"/>
          <a:sy n="80" d="100"/>
        </p:scale>
        <p:origin x="340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notesMaster" Target="notesMasters/notes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4" name="スライド イメージ プレースホルダー 3"/>
          <p:cNvSpPr>
            <a:spLocks noGrp="1" noRot="1" noChangeAspect="1"/>
          </p:cNvSpPr>
          <p:nvPr>
            <p:ph type="sldImg" idx="2"/>
          </p:nvPr>
        </p:nvSpPr>
        <p:spPr>
          <a:xfrm>
            <a:off x="685800" y="389806"/>
            <a:ext cx="5486400" cy="4114800"/>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5800" y="4639395"/>
            <a:ext cx="5486400" cy="4180605"/>
          </a:xfrm>
          <a:prstGeom prst="rect">
            <a:avLst/>
          </a:prstGeom>
        </p:spPr>
        <p:txBody>
          <a:bodyPr vert="horz" lIns="91440" tIns="45720" rIns="91440" bIns="45720" rtlCol="0"/>
          <a:lstStyle/>
          <a:p>
            <a:r>
              <a:rPr kumimoji="1" lang="ja-JP" altLang="en-US"/>
              <a:t>マスター テキストの書式設定</a:t>
            </a:r>
          </a:p>
        </p:txBody>
      </p:sp>
    </p:spTree>
    <p:extLst>
      <p:ext uri="{BB962C8B-B14F-4D97-AF65-F5344CB8AC3E}">
        <p14:creationId xmlns:p14="http://schemas.microsoft.com/office/powerpoint/2010/main" val="389711994"/>
      </p:ext>
    </p:extLst>
  </p:cSld>
  <p:clrMap bg1="lt1" tx1="dk1" bg2="lt2" tx2="dk2" accent1="accent1" accent2="accent2" accent3="accent3" accent4="accent4" accent5="accent5" accent6="accent6" hlink="hlink" folHlink="folHlink"/>
  <p:notesStyle>
    <a:lvl1pPr marL="0" indent="144000" algn="l" defTabSz="914400" rtl="0" eaLnBrk="1" latinLnBrk="0" hangingPunct="1">
      <a:defRPr kumimoji="1" sz="1200" kern="1200">
        <a:solidFill>
          <a:schemeClr val="tx1"/>
        </a:solidFill>
        <a:latin typeface="YuMincho +36p Kana Medium" panose="02020500000000000000" pitchFamily="18" charset="-128"/>
        <a:ea typeface="YuMincho +36p Kana Medium" panose="02020500000000000000" pitchFamily="18" charset="-128"/>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r>
              <a:rPr kumimoji="1" lang="ja-JP" altLang="en-US"/>
              <a:t>時間；</a:t>
            </a:r>
            <a:r>
              <a:rPr kumimoji="1" lang="en-US" altLang="ja-JP" dirty="0"/>
              <a:t>30</a:t>
            </a:r>
            <a:r>
              <a:rPr kumimoji="1" lang="ja-JP" altLang="en-US"/>
              <a:t>分</a:t>
            </a:r>
            <a:endParaRPr kumimoji="1" lang="en-US" altLang="ja-JP" dirty="0"/>
          </a:p>
          <a:p>
            <a:r>
              <a:rPr kumimoji="1" lang="ja-JP" altLang="en-US"/>
              <a:t>内容</a:t>
            </a:r>
            <a:endParaRPr kumimoji="1" lang="en-US" altLang="ja-JP" dirty="0"/>
          </a:p>
          <a:p>
            <a:pPr marL="171450" indent="-171450">
              <a:buFont typeface="Arial" panose="020B0604020202020204" pitchFamily="34" charset="0"/>
              <a:buChar char="•"/>
            </a:pPr>
            <a:r>
              <a:rPr kumimoji="1" lang="ja-JP" altLang="en-US"/>
              <a:t>急性放射線症の病態</a:t>
            </a:r>
            <a:endParaRPr kumimoji="1" lang="en-US" altLang="ja-JP" dirty="0"/>
          </a:p>
          <a:p>
            <a:pPr marL="171450" indent="-171450">
              <a:buFont typeface="Arial" panose="020B0604020202020204" pitchFamily="34" charset="0"/>
              <a:buChar char="•"/>
            </a:pPr>
            <a:r>
              <a:rPr kumimoji="1" lang="ja-JP" altLang="en-US"/>
              <a:t>急性放射線症の発症期</a:t>
            </a:r>
            <a:endParaRPr kumimoji="1" lang="en-US" altLang="ja-JP" dirty="0"/>
          </a:p>
          <a:p>
            <a:pPr marL="171450" indent="-171450">
              <a:buFont typeface="Arial" panose="020B0604020202020204" pitchFamily="34" charset="0"/>
              <a:buChar char="•"/>
            </a:pPr>
            <a:r>
              <a:rPr kumimoji="1" lang="ja-JP" altLang="en-US"/>
              <a:t>急性放射線症の診断</a:t>
            </a:r>
            <a:endParaRPr kumimoji="1" lang="en-US" altLang="ja-JP" dirty="0"/>
          </a:p>
          <a:p>
            <a:pPr marL="171450" indent="-171450">
              <a:buFont typeface="Arial" panose="020B0604020202020204" pitchFamily="34" charset="0"/>
              <a:buChar char="•"/>
            </a:pPr>
            <a:r>
              <a:rPr kumimoji="1" lang="en-US" altLang="ja-JP" dirty="0"/>
              <a:t>ARS</a:t>
            </a:r>
            <a:r>
              <a:rPr kumimoji="1" lang="ja-JP" altLang="en-US"/>
              <a:t>の</a:t>
            </a:r>
            <a:r>
              <a:rPr kumimoji="1" lang="en-US" altLang="ja-JP" dirty="0"/>
              <a:t>Primary Triage</a:t>
            </a:r>
          </a:p>
          <a:p>
            <a:pPr marL="171450" indent="-171450">
              <a:buFont typeface="Arial" panose="020B0604020202020204" pitchFamily="34" charset="0"/>
              <a:buChar char="•"/>
            </a:pPr>
            <a:r>
              <a:rPr kumimoji="1" lang="ja-JP" altLang="en-US"/>
              <a:t>急性放射線症の前駆期の処置</a:t>
            </a:r>
            <a:endParaRPr kumimoji="1" lang="en-US" altLang="ja-JP" dirty="0"/>
          </a:p>
          <a:p>
            <a:pPr marL="171450" indent="-171450">
              <a:buFont typeface="Arial" panose="020B0604020202020204" pitchFamily="34" charset="0"/>
              <a:buChar char="•"/>
            </a:pPr>
            <a:r>
              <a:rPr kumimoji="1" lang="ja-JP" altLang="en-US"/>
              <a:t>急性放射線症の治療方針</a:t>
            </a:r>
            <a:endParaRPr kumimoji="1" lang="en-US" altLang="ja-JP" dirty="0"/>
          </a:p>
          <a:p>
            <a:pPr marL="171450" indent="-171450">
              <a:buFont typeface="Arial" panose="020B0604020202020204" pitchFamily="34" charset="0"/>
              <a:buChar char="•"/>
            </a:pPr>
            <a:r>
              <a:rPr kumimoji="1" lang="ja-JP" altLang="en-US"/>
              <a:t>複合障害</a:t>
            </a:r>
            <a:endParaRPr kumimoji="1" lang="en-US" altLang="ja-JP" dirty="0"/>
          </a:p>
          <a:p>
            <a:pPr marL="171450" indent="-171450">
              <a:buFont typeface="Arial" panose="020B0604020202020204" pitchFamily="34" charset="0"/>
              <a:buChar char="•"/>
            </a:pPr>
            <a:r>
              <a:rPr kumimoji="1" lang="ja-JP" altLang="en-US"/>
              <a:t>放射線皮膚障害の病態</a:t>
            </a:r>
            <a:endParaRPr kumimoji="1" lang="en-US" altLang="ja-JP" dirty="0"/>
          </a:p>
          <a:p>
            <a:pPr marL="171450" indent="-171450">
              <a:buFont typeface="Arial" panose="020B0604020202020204" pitchFamily="34" charset="0"/>
              <a:buChar char="•"/>
            </a:pPr>
            <a:r>
              <a:rPr kumimoji="1" lang="ja-JP" altLang="en-US"/>
              <a:t>放射線皮膚障害の病期と初期変化</a:t>
            </a:r>
            <a:endParaRPr kumimoji="1" lang="en-US" altLang="ja-JP" dirty="0"/>
          </a:p>
          <a:p>
            <a:pPr marL="171450" indent="-171450">
              <a:buFont typeface="Arial" panose="020B0604020202020204" pitchFamily="34" charset="0"/>
              <a:buChar char="•"/>
            </a:pPr>
            <a:r>
              <a:rPr kumimoji="1" lang="ja-JP" altLang="en-US"/>
              <a:t>放射線皮膚障害の診断</a:t>
            </a:r>
            <a:endParaRPr kumimoji="1" lang="en-US" altLang="ja-JP" dirty="0"/>
          </a:p>
          <a:p>
            <a:pPr marL="171450" indent="-171450">
              <a:buFont typeface="Arial" panose="020B0604020202020204" pitchFamily="34" charset="0"/>
              <a:buChar char="•"/>
            </a:pPr>
            <a:r>
              <a:rPr kumimoji="1" lang="ja-JP" altLang="en-US"/>
              <a:t>放射線皮膚障害の治療</a:t>
            </a:r>
            <a:endParaRPr kumimoji="1" lang="en-US" altLang="ja-JP" dirty="0"/>
          </a:p>
          <a:p>
            <a:pPr marL="171450" indent="-171450">
              <a:buFont typeface="Arial" panose="020B0604020202020204" pitchFamily="34" charset="0"/>
              <a:buChar char="•"/>
            </a:pPr>
            <a:r>
              <a:rPr kumimoji="1" lang="ja-JP" altLang="en-US"/>
              <a:t>内部被ばくの診断</a:t>
            </a:r>
            <a:endParaRPr kumimoji="1" lang="en-US" altLang="ja-JP" dirty="0"/>
          </a:p>
          <a:p>
            <a:pPr marL="171450" indent="-171450">
              <a:buFont typeface="Arial" panose="020B0604020202020204" pitchFamily="34" charset="0"/>
              <a:buChar char="•"/>
            </a:pPr>
            <a:r>
              <a:rPr kumimoji="1" lang="ja-JP" altLang="en-US"/>
              <a:t>内部被ばく対応の基本方針</a:t>
            </a:r>
            <a:endParaRPr kumimoji="1" lang="en-US" altLang="ja-JP" dirty="0"/>
          </a:p>
          <a:p>
            <a:pPr marL="171450" indent="-171450">
              <a:buFont typeface="Arial" panose="020B0604020202020204" pitchFamily="34" charset="0"/>
              <a:buChar char="•"/>
            </a:pPr>
            <a:r>
              <a:rPr kumimoji="1" lang="ja-JP" altLang="en-US"/>
              <a:t>内部被曝の治療</a:t>
            </a:r>
            <a:endParaRPr kumimoji="1" lang="en-US" altLang="ja-JP" dirty="0"/>
          </a:p>
          <a:p>
            <a:pPr marL="171450" indent="-171450">
              <a:buFont typeface="Arial" panose="020B0604020202020204" pitchFamily="34" charset="0"/>
              <a:buChar char="•"/>
            </a:pPr>
            <a:r>
              <a:rPr kumimoji="1" lang="ja-JP" altLang="en-US"/>
              <a:t>プルシアンブルー</a:t>
            </a:r>
            <a:endParaRPr kumimoji="1" lang="en-US" altLang="ja-JP" dirty="0"/>
          </a:p>
          <a:p>
            <a:pPr marL="171450" indent="-171450">
              <a:buFont typeface="Arial" panose="020B0604020202020204" pitchFamily="34" charset="0"/>
              <a:buChar char="•"/>
            </a:pPr>
            <a:r>
              <a:rPr kumimoji="1" lang="en-US" altLang="ja-JP"/>
              <a:t>DTPA</a:t>
            </a:r>
            <a:endParaRPr kumimoji="1" lang="ja-JP" altLang="en-US"/>
          </a:p>
        </p:txBody>
      </p:sp>
    </p:spTree>
    <p:extLst>
      <p:ext uri="{BB962C8B-B14F-4D97-AF65-F5344CB8AC3E}">
        <p14:creationId xmlns:p14="http://schemas.microsoft.com/office/powerpoint/2010/main" val="4203968623"/>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r>
              <a:rPr kumimoji="1" lang="ja-JP" altLang="en-US"/>
              <a:t>放射線皮膚障害の病期は、超急性期（</a:t>
            </a:r>
            <a:r>
              <a:rPr kumimoji="1" lang="en-US" altLang="ja-JP" dirty="0"/>
              <a:t>7</a:t>
            </a:r>
            <a:r>
              <a:rPr kumimoji="1" lang="ja-JP" altLang="en-US"/>
              <a:t>日未満）、急性期（</a:t>
            </a:r>
            <a:r>
              <a:rPr kumimoji="1" lang="en-US" altLang="ja-JP" dirty="0"/>
              <a:t>7</a:t>
            </a:r>
            <a:r>
              <a:rPr kumimoji="1" lang="ja-JP" altLang="en-US"/>
              <a:t>日以後</a:t>
            </a:r>
            <a:r>
              <a:rPr kumimoji="1" lang="en-US" altLang="ja-JP" dirty="0"/>
              <a:t>〜</a:t>
            </a:r>
            <a:r>
              <a:rPr kumimoji="1" lang="ja-JP" altLang="en-US"/>
              <a:t>６カ月まで）、慢性期（６ヶ月以降</a:t>
            </a:r>
            <a:r>
              <a:rPr kumimoji="1" lang="en-US" altLang="ja-JP" dirty="0"/>
              <a:t>〜</a:t>
            </a:r>
            <a:r>
              <a:rPr kumimoji="1" lang="ja-JP" altLang="en-US"/>
              <a:t>数年）に分けられます。</a:t>
            </a:r>
            <a:endParaRPr kumimoji="1" lang="en-US" altLang="ja-JP" dirty="0"/>
          </a:p>
          <a:p>
            <a:pPr marL="0" marR="0" lvl="0" algn="l" defTabSz="914400" rtl="0" eaLnBrk="1" fontAlgn="auto" latinLnBrk="0" hangingPunct="1">
              <a:lnSpc>
                <a:spcPct val="100000"/>
              </a:lnSpc>
              <a:spcBef>
                <a:spcPts val="0"/>
              </a:spcBef>
              <a:spcAft>
                <a:spcPts val="0"/>
              </a:spcAft>
              <a:buClrTx/>
              <a:buSzTx/>
              <a:buFontTx/>
              <a:buNone/>
              <a:tabLst/>
              <a:defRPr/>
            </a:pPr>
            <a:r>
              <a:rPr kumimoji="1" lang="ja-JP" altLang="en-US"/>
              <a:t>皮膚がエネルギーの高い放射線を高線量で被ばくすると、電離が惹起され、酸素ラジカルが細胞膜の脂質過酸化を引き起こし、血管透過性を亢進させ、全身組織へのケミカルメディエーターの放出が惹起されます。そのため浮腫や紅斑が出現します。</a:t>
            </a:r>
            <a:endParaRPr kumimoji="1" lang="en-US" altLang="ja-JP" dirty="0"/>
          </a:p>
          <a:p>
            <a:pPr marL="0" marR="0" lvl="0" algn="l" defTabSz="914400" rtl="0" eaLnBrk="1" fontAlgn="auto" latinLnBrk="0" hangingPunct="1">
              <a:lnSpc>
                <a:spcPct val="100000"/>
              </a:lnSpc>
              <a:spcBef>
                <a:spcPts val="0"/>
              </a:spcBef>
              <a:spcAft>
                <a:spcPts val="0"/>
              </a:spcAft>
              <a:buClrTx/>
              <a:buSzTx/>
              <a:buFontTx/>
              <a:buNone/>
              <a:tabLst/>
              <a:defRPr/>
            </a:pPr>
            <a:r>
              <a:rPr kumimoji="1" lang="ja-JP" altLang="en-US"/>
              <a:t>急性期の放射線皮膚障害の程度は、被ばく線量と被ばくした組織の放射線感受性によって決まります。</a:t>
            </a:r>
            <a:r>
              <a:rPr kumimoji="1" lang="en-US" altLang="ja-JP" dirty="0"/>
              <a:t>10Gy</a:t>
            </a:r>
            <a:r>
              <a:rPr kumimoji="1" lang="ja-JP" altLang="en-US"/>
              <a:t>前後では初期の皮膚症状（発赤、紅斑、浮腫）が３</a:t>
            </a:r>
            <a:r>
              <a:rPr kumimoji="1" lang="en-US" altLang="ja-JP" dirty="0"/>
              <a:t>〜</a:t>
            </a:r>
            <a:r>
              <a:rPr kumimoji="1" lang="ja-JP" altLang="en-US"/>
              <a:t>４日で消退後、潜伏期の後、３週目ごろより再度、組織腫脹、掻痒感、発赤、疼痛感、紫斑などが現れます。進行は緩徐です。</a:t>
            </a:r>
            <a:endParaRPr kumimoji="1" lang="en-US" altLang="ja-JP" dirty="0"/>
          </a:p>
          <a:p>
            <a:pPr marL="0" marR="0" lvl="0" algn="l" defTabSz="914400" rtl="0" eaLnBrk="1" fontAlgn="auto" latinLnBrk="0" hangingPunct="1">
              <a:lnSpc>
                <a:spcPct val="100000"/>
              </a:lnSpc>
              <a:spcBef>
                <a:spcPts val="0"/>
              </a:spcBef>
              <a:spcAft>
                <a:spcPts val="0"/>
              </a:spcAft>
              <a:buClrTx/>
              <a:buSzTx/>
              <a:buFontTx/>
              <a:buNone/>
              <a:tabLst/>
              <a:defRPr/>
            </a:pPr>
            <a:r>
              <a:rPr kumimoji="1" lang="ja-JP" altLang="en-US"/>
              <a:t>慢性期では、表皮が再生した後、主として真皮層および皮下組織の障害が主体となる。</a:t>
            </a:r>
            <a:r>
              <a:rPr kumimoji="1" lang="en-US" altLang="ja-JP" dirty="0"/>
              <a:t>10Gy</a:t>
            </a:r>
            <a:r>
              <a:rPr kumimoji="1" lang="ja-JP" altLang="en-US"/>
              <a:t>以上の被ばくによる皮膚障害では、一度障害された皮膚が上皮化した後も、再度皮膚障害が反復し、潰瘍や皮膚剥離がおきます。また、６カ月以上経過してから皮膚の線維化や色素沈着などが出現します。真皮層には、多くの血管が存在します。血管内皮細胞は放射線感受性が高いため、被ばくした領域ではこれらの血管の内膜に障害が生じ、内膜の肥厚や微小血栓の形成を通じて微小循環障害や局所の血流障害を起こします。</a:t>
            </a:r>
          </a:p>
        </p:txBody>
      </p:sp>
    </p:spTree>
    <p:extLst>
      <p:ext uri="{BB962C8B-B14F-4D97-AF65-F5344CB8AC3E}">
        <p14:creationId xmlns:p14="http://schemas.microsoft.com/office/powerpoint/2010/main" val="59549576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r>
              <a:rPr kumimoji="1" lang="ja-JP" altLang="en-US"/>
              <a:t>密封線源の事故では、被ばくした自覚がないことが多いため、原因不明の熱傷様病変に遭遇した場合には、放射線皮膚障害を念頭に入れ、放射線の可能性を疑って、病歴を聴取するなどの診断を進めることが重要です。</a:t>
            </a:r>
          </a:p>
          <a:p>
            <a:r>
              <a:rPr kumimoji="1" lang="ja-JP" altLang="en-US"/>
              <a:t>線源が大きい場合は、局所被ばく以外にも全身被ばくをしている可能性があるため、全身被ばくの評価も同時に行います。被ばく当日を含む</a:t>
            </a:r>
            <a:r>
              <a:rPr kumimoji="1" lang="en-US" altLang="ja-JP" dirty="0"/>
              <a:t>3</a:t>
            </a:r>
            <a:r>
              <a:rPr kumimoji="1" lang="ja-JP" altLang="en-US"/>
              <a:t>日間程度は末梢血全血球数計算（</a:t>
            </a:r>
            <a:r>
              <a:rPr kumimoji="1" lang="en-US" altLang="ja-JP" dirty="0"/>
              <a:t>CBC</a:t>
            </a:r>
            <a:r>
              <a:rPr kumimoji="1" lang="ja-JP" altLang="en-US"/>
              <a:t>）を行い、リンパ球数の減少の有無を確認します。局所被ばくの線量が極端に高い場合は、全身への平均被ばく線量を正確に知るために染色体分析による線量評価を実施します。</a:t>
            </a:r>
            <a:endParaRPr kumimoji="1" lang="en-US" altLang="ja-JP" dirty="0"/>
          </a:p>
          <a:p>
            <a:r>
              <a:rPr kumimoji="1" lang="ja-JP" altLang="en-US"/>
              <a:t>皮膚病変の経時的変化の記録をします。骨の変化の比較のため、単純Ｘ線撮影を行います。また、</a:t>
            </a:r>
            <a:r>
              <a:rPr kumimoji="1" lang="en-US" altLang="ja-JP" dirty="0"/>
              <a:t>CT</a:t>
            </a:r>
            <a:r>
              <a:rPr kumimoji="1" lang="ja-JP" altLang="en-US"/>
              <a:t>・</a:t>
            </a:r>
            <a:r>
              <a:rPr kumimoji="1" lang="en-US" altLang="ja-JP" dirty="0"/>
              <a:t>MRI</a:t>
            </a:r>
            <a:r>
              <a:rPr kumimoji="1" lang="ja-JP" altLang="en-US"/>
              <a:t>では炎症の波及範囲や血流を評価します。サーモグラフィ・超音波ドップラ検査法でも非侵襲的に血流の程度を評価できます。</a:t>
            </a:r>
          </a:p>
          <a:p>
            <a:r>
              <a:rPr kumimoji="1" lang="ja-JP" altLang="en-US"/>
              <a:t>放射線皮膚障害の範囲、深達度の判断には、線量評価が必要です。主として、物理学的線量評価を行います。線源と被ばく部位の位置関係、被ばく時間、周辺の遮へい物の影響の情報をもとに計算する他に、事故の再構築により、実際に放射線を測定してその情報をもとに計算します。これらの情報は、記憶に頼る部分があるため、結果には相当な幅があります。</a:t>
            </a:r>
          </a:p>
        </p:txBody>
      </p:sp>
    </p:spTree>
    <p:extLst>
      <p:ext uri="{BB962C8B-B14F-4D97-AF65-F5344CB8AC3E}">
        <p14:creationId xmlns:p14="http://schemas.microsoft.com/office/powerpoint/2010/main" val="163090718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r>
              <a:rPr kumimoji="1" lang="ja-JP" altLang="en-US" dirty="0"/>
              <a:t>放射線皮膚障害の治療はその程度により異なるため、深達度の分類は重要です。原則的には、温熱熱傷の治療と同様に全身管理、局所管理からなります。全身被ばくがあれば骨髄抑制や消化管障害に対する治療も必要です。</a:t>
            </a:r>
            <a:endParaRPr kumimoji="1" lang="en-US" altLang="ja-JP" dirty="0"/>
          </a:p>
          <a:p>
            <a:pPr marL="171450" indent="-171450">
              <a:buFont typeface="Arial" panose="020B0604020202020204" pitchFamily="34" charset="0"/>
              <a:buChar char="•"/>
            </a:pPr>
            <a:r>
              <a:rPr kumimoji="1" lang="en-US" altLang="ja-JP" dirty="0"/>
              <a:t>I</a:t>
            </a:r>
            <a:r>
              <a:rPr kumimoji="1" lang="ja-JP" altLang="en-US" dirty="0"/>
              <a:t>度熱傷相当</a:t>
            </a:r>
            <a:endParaRPr kumimoji="1" lang="en-US" altLang="ja-JP" dirty="0"/>
          </a:p>
          <a:p>
            <a:r>
              <a:rPr kumimoji="1" lang="ja-JP" altLang="en-US" dirty="0"/>
              <a:t>紅斑や発疹、浮腫などは、被ばく直後または３</a:t>
            </a:r>
            <a:r>
              <a:rPr kumimoji="1" lang="en-US" altLang="ja-JP" dirty="0"/>
              <a:t>〜</a:t>
            </a:r>
            <a:r>
              <a:rPr kumimoji="1" lang="ja-JP" altLang="en-US" dirty="0"/>
              <a:t>４週後以内に出現します。数週から数ヶ月の経緯で徐々に消失します。ワセリン基剤などで皮膚の保湿を図ります。</a:t>
            </a:r>
            <a:endParaRPr kumimoji="1" lang="en-US" altLang="ja-JP" dirty="0"/>
          </a:p>
          <a:p>
            <a:pPr marL="171450" indent="-171450">
              <a:buFont typeface="Arial" panose="020B0604020202020204" pitchFamily="34" charset="0"/>
              <a:buChar char="•"/>
            </a:pPr>
            <a:r>
              <a:rPr kumimoji="1" lang="ja-JP" altLang="en-US" dirty="0"/>
              <a:t>浅達性</a:t>
            </a:r>
            <a:r>
              <a:rPr kumimoji="1" lang="en-US" altLang="ja-JP" dirty="0"/>
              <a:t>II</a:t>
            </a:r>
            <a:r>
              <a:rPr kumimoji="1" lang="ja-JP" altLang="en-US" dirty="0"/>
              <a:t>度熱傷相当</a:t>
            </a:r>
            <a:endParaRPr kumimoji="1" lang="en-US" altLang="ja-JP" dirty="0"/>
          </a:p>
          <a:p>
            <a:pPr marL="0" indent="0">
              <a:buFont typeface="Arial" panose="020B0604020202020204" pitchFamily="34" charset="0"/>
              <a:buNone/>
            </a:pPr>
            <a:r>
              <a:rPr kumimoji="1" lang="ja-JP" altLang="en-US" dirty="0"/>
              <a:t>水疱、落屑、乾皮炎、滲出性表皮炎などの皮膚障害は、</a:t>
            </a:r>
            <a:r>
              <a:rPr kumimoji="1" lang="en-US" altLang="ja-JP" dirty="0"/>
              <a:t>10Gy</a:t>
            </a:r>
            <a:r>
              <a:rPr kumimoji="1" lang="ja-JP" altLang="en-US" dirty="0"/>
              <a:t>以上の被ばく後４</a:t>
            </a:r>
            <a:r>
              <a:rPr kumimoji="1" lang="en-US" altLang="ja-JP" dirty="0"/>
              <a:t>〜</a:t>
            </a:r>
            <a:r>
              <a:rPr kumimoji="1" lang="ja-JP" altLang="en-US" dirty="0"/>
              <a:t>６週で発現します。</a:t>
            </a:r>
            <a:r>
              <a:rPr kumimoji="1" lang="en-US" altLang="ja-JP" dirty="0"/>
              <a:t>I</a:t>
            </a:r>
            <a:r>
              <a:rPr kumimoji="1" lang="ja-JP" altLang="en-US" dirty="0"/>
              <a:t>度熱傷に相当する紅斑が被ばく後３</a:t>
            </a:r>
            <a:r>
              <a:rPr kumimoji="1" lang="en-US" altLang="ja-JP" dirty="0"/>
              <a:t>〜</a:t>
            </a:r>
            <a:r>
              <a:rPr kumimoji="1" lang="ja-JP" altLang="en-US" dirty="0"/>
              <a:t>４週で出現した後に、４</a:t>
            </a:r>
            <a:r>
              <a:rPr kumimoji="1" lang="en-US" altLang="ja-JP" dirty="0"/>
              <a:t>〜</a:t>
            </a:r>
            <a:r>
              <a:rPr kumimoji="1" lang="ja-JP" altLang="en-US" dirty="0"/>
              <a:t>６週で</a:t>
            </a:r>
            <a:r>
              <a:rPr kumimoji="1" lang="en-US" altLang="ja-JP" dirty="0"/>
              <a:t>II</a:t>
            </a:r>
            <a:r>
              <a:rPr kumimoji="1" lang="ja-JP" altLang="en-US" dirty="0"/>
              <a:t>度熱傷に相当する水疱に移行します。被ばく線量が高いとより早期から症状が出現します。感染すると皮膚の障害はより深部に及ぶ可能性があります。深度や症状が悪化しない様であれば、残存する真皮層が１</a:t>
            </a:r>
            <a:r>
              <a:rPr kumimoji="1" lang="en-US" altLang="ja-JP" dirty="0"/>
              <a:t>〜</a:t>
            </a:r>
            <a:r>
              <a:rPr kumimoji="1" lang="ja-JP" altLang="en-US" dirty="0"/>
              <a:t>２ヶ月の保存的治療で創は閉鎖します。疼痛は、放射線皮膚障害が重症化する初期の特徴であり、疼痛コントロールには、モルヒネ、フェンタニルなどの麻薬あるいは非麻薬系の鎮痛剤を使用します。局所の治療には、ステロイドや抗生物質含有のワセリン基剤を塗布したり、創傷被覆剤を使用します。</a:t>
            </a:r>
            <a:endParaRPr kumimoji="1" lang="en-US" altLang="ja-JP" dirty="0"/>
          </a:p>
          <a:p>
            <a:pPr marL="171450" indent="-171450">
              <a:buFont typeface="Arial" panose="020B0604020202020204" pitchFamily="34" charset="0"/>
              <a:buChar char="•"/>
            </a:pPr>
            <a:r>
              <a:rPr kumimoji="1" lang="ja-JP" altLang="en-US" dirty="0"/>
              <a:t>深達性</a:t>
            </a:r>
            <a:r>
              <a:rPr kumimoji="1" lang="en-US" altLang="ja-JP" dirty="0"/>
              <a:t>II</a:t>
            </a:r>
            <a:r>
              <a:rPr kumimoji="1" lang="ja-JP" altLang="en-US" dirty="0"/>
              <a:t>度熱傷相当</a:t>
            </a:r>
            <a:endParaRPr kumimoji="1" lang="en-US" altLang="ja-JP" dirty="0"/>
          </a:p>
          <a:p>
            <a:pPr marL="0" indent="0">
              <a:buFont typeface="Arial" panose="020B0604020202020204" pitchFamily="34" charset="0"/>
              <a:buNone/>
            </a:pPr>
            <a:r>
              <a:rPr kumimoji="1" lang="ja-JP" altLang="en-US" dirty="0"/>
              <a:t>滲出性表皮炎、潰瘍、乾酪様壊死などの皮膚障害は、</a:t>
            </a:r>
            <a:r>
              <a:rPr kumimoji="1" lang="en-US" altLang="ja-JP" dirty="0"/>
              <a:t>10Gy</a:t>
            </a:r>
            <a:r>
              <a:rPr kumimoji="1" lang="ja-JP" altLang="en-US" dirty="0"/>
              <a:t>以上</a:t>
            </a:r>
            <a:r>
              <a:rPr kumimoji="1" lang="en-US" altLang="ja-JP" dirty="0"/>
              <a:t>20Gy</a:t>
            </a:r>
            <a:r>
              <a:rPr kumimoji="1" lang="ja-JP" altLang="en-US" dirty="0"/>
              <a:t>未満の被ばく線量で発症します。紅斑、水疱、皮膚剥離などの症状は４から８週ぐらいの時間経過で潰瘍創となります。潰瘍創表層にはフィブリン様の壊死物質が存在し、薬剤は浸透しません。そのため、表層のブラッシングなど外科的な処置が繰り返し行われています。一般</a:t>
            </a:r>
            <a:r>
              <a:rPr lang="ja-JP" altLang="en-US" dirty="0"/>
              <a:t>細菌</a:t>
            </a:r>
            <a:r>
              <a:rPr kumimoji="1" lang="ja-JP" altLang="en-US" dirty="0"/>
              <a:t>や真菌などの感染を合併して、難治性潰瘍になりやすいです。創感染症には、全身の抗生物質の投与が必要となります。保存療法を第一選択として治療を開始しますが、感染の悪化、２ヶ月以上上皮化傾向が認められない潰瘍では、全身状態を勘案して植皮手術も選択されます。</a:t>
            </a:r>
            <a:endParaRPr kumimoji="1" lang="en-US" altLang="ja-JP" dirty="0"/>
          </a:p>
          <a:p>
            <a:pPr marL="171450" indent="-171450">
              <a:buFont typeface="Arial" panose="020B0604020202020204" pitchFamily="34" charset="0"/>
              <a:buChar char="•"/>
            </a:pPr>
            <a:r>
              <a:rPr kumimoji="1" lang="en-US" altLang="ja-JP" dirty="0"/>
              <a:t>III</a:t>
            </a:r>
            <a:r>
              <a:rPr kumimoji="1" lang="ja-JP" altLang="en-US" dirty="0"/>
              <a:t>度熱傷相当</a:t>
            </a:r>
            <a:endParaRPr kumimoji="1" lang="en-US" altLang="ja-JP" dirty="0"/>
          </a:p>
          <a:p>
            <a:pPr marL="0" indent="0">
              <a:buFont typeface="Arial" panose="020B0604020202020204" pitchFamily="34" charset="0"/>
              <a:buNone/>
            </a:pPr>
            <a:r>
              <a:rPr kumimoji="1" lang="en-US" altLang="ja-JP" dirty="0"/>
              <a:t>20Gy</a:t>
            </a:r>
            <a:r>
              <a:rPr kumimoji="1" lang="ja-JP" altLang="en-US" dirty="0"/>
              <a:t>以上の高線量を被ばくすると受傷から３</a:t>
            </a:r>
            <a:r>
              <a:rPr kumimoji="1" lang="en-US" altLang="ja-JP" dirty="0"/>
              <a:t>〜</a:t>
            </a:r>
            <a:r>
              <a:rPr kumimoji="1" lang="ja-JP" altLang="en-US" dirty="0"/>
              <a:t>４週から</a:t>
            </a:r>
            <a:r>
              <a:rPr kumimoji="1" lang="en-US" altLang="ja-JP" dirty="0"/>
              <a:t>III</a:t>
            </a:r>
            <a:r>
              <a:rPr kumimoji="1" lang="ja-JP" altLang="en-US" dirty="0"/>
              <a:t>度熱傷相当の全層にわたる乾酪壊死、壊死の皮膚障害を呈します。前述の症状が出現せずに徐々に皮膚構造が崩れ始め、表皮が剥離し、真皮が露出します。潰瘍層ができ、血流に乏しく、出血は認められません。２</a:t>
            </a:r>
            <a:r>
              <a:rPr kumimoji="1" lang="en-US" altLang="ja-JP" dirty="0"/>
              <a:t>〜</a:t>
            </a:r>
            <a:r>
              <a:rPr kumimoji="1" lang="ja-JP" altLang="en-US" dirty="0"/>
              <a:t>３ヶ月以上治癒傾向がないものは、植皮手術の対象となります。しかし、皮下脂肪や筋層の損傷も</a:t>
            </a:r>
            <a:r>
              <a:rPr kumimoji="1" lang="ja-JP" altLang="en-US" dirty="0" err="1"/>
              <a:t>おこて</a:t>
            </a:r>
            <a:r>
              <a:rPr kumimoji="1" lang="ja-JP" altLang="en-US" dirty="0"/>
              <a:t>おり、壊死組織の切除深度や四肢の切断の適応の判断は難しいです。</a:t>
            </a:r>
            <a:endParaRPr kumimoji="1" lang="en-US" altLang="ja-JP" dirty="0"/>
          </a:p>
          <a:p>
            <a:pPr marL="171450" indent="-171450">
              <a:buFont typeface="Arial" panose="020B0604020202020204" pitchFamily="34" charset="0"/>
              <a:buChar char="•"/>
            </a:pPr>
            <a:r>
              <a:rPr lang="ja-JP" altLang="en-US" dirty="0"/>
              <a:t>慢性期</a:t>
            </a:r>
            <a:endParaRPr lang="en-US" altLang="ja-JP" dirty="0"/>
          </a:p>
          <a:p>
            <a:r>
              <a:rPr kumimoji="1" lang="ja-JP" altLang="en-US" dirty="0"/>
              <a:t>急性期に上皮化が終了した部分でも、真皮のダメージは慢性期で再燃して、線維化や色素沈着、再潰瘍化など新たな病像を呈します。放射線による骨壊死には高圧酸素療法が有効とされる。また、血流障害による疼痛や感染がコントロールできず、機能が廃絶している様な場合には、四肢の切断も考慮</a:t>
            </a:r>
            <a:r>
              <a:rPr lang="ja-JP" altLang="en-US" dirty="0"/>
              <a:t>します。</a:t>
            </a:r>
            <a:endParaRPr kumimoji="1" lang="ja-JP" altLang="en-US" dirty="0"/>
          </a:p>
        </p:txBody>
      </p:sp>
    </p:spTree>
    <p:extLst>
      <p:ext uri="{BB962C8B-B14F-4D97-AF65-F5344CB8AC3E}">
        <p14:creationId xmlns:p14="http://schemas.microsoft.com/office/powerpoint/2010/main" val="191890664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r>
              <a:rPr kumimoji="1" lang="ja-JP" altLang="en-US"/>
              <a:t>内部被ばくは、吸入による経気道、経口摂取による経消化管、創傷部からの吸収によって体内に放射性物質が取り込まれることによって起こります。体内に入った放射性物質は、安定型の核種と同じ体内動態を示すため、核種に応じた体内除染が必要になります。</a:t>
            </a:r>
            <a:endParaRPr kumimoji="1" lang="en-US" altLang="ja-JP" dirty="0"/>
          </a:p>
          <a:p>
            <a:r>
              <a:rPr kumimoji="1" lang="ja-JP" altLang="en-US"/>
              <a:t>初期には、口や鼻腔周囲の体表面汚染、創傷部の汚染があれば、放射性物質の吸入や吸収の可能性があります。また、鼻腔や咽頭のスワブ採取によって放射性物質を検出した場合も内部被ばくが疑われます。内部被ばくが疑われた場合、事業所や施設等での事故の場合は、放射線管理要員等に放射性核種、化学形態、溶媒等について確認します。</a:t>
            </a:r>
            <a:endParaRPr kumimoji="1" lang="en-US" altLang="ja-JP" dirty="0"/>
          </a:p>
          <a:p>
            <a:r>
              <a:rPr kumimoji="1" lang="ja-JP" altLang="en-US"/>
              <a:t>内部被ばくの最終診断と線量評価は、尿や便の生体試料の放射性物質の計測（バイオアッセイ法）と、体内からの放射線の計測（体外計測）によって行われます。</a:t>
            </a:r>
          </a:p>
        </p:txBody>
      </p:sp>
    </p:spTree>
    <p:extLst>
      <p:ext uri="{BB962C8B-B14F-4D97-AF65-F5344CB8AC3E}">
        <p14:creationId xmlns:p14="http://schemas.microsoft.com/office/powerpoint/2010/main" val="281635043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r>
              <a:rPr kumimoji="1" lang="ja-JP" altLang="en-US"/>
              <a:t>内部被ばくでは、基本的に急性障害は起こりません。そのため、治療の目的は、体内の放射性物質からの放射線被ばくによる将来の生物学的影響の低減となります。内部被ばくの治療の原則は、吸収と内部沈着の低減及び体内に入った核種の除去と排泄の促進です。放射性物質が体循環に入っていない場合に最も治療効果が高くなります。また、標的臓器の細胞に取り込まれる前に治療を行う必要があります。しかし、内部被ばくの事故では、摂取量や体内動態がすぐに判明しないことがほとんどです。そのため、内部被ばくが疑われる場合は、治療による副作用が少なく、禁忌がない場合には、すぐに治療を開始すべきです。また、治療の適応には、明確な指標がありません。預託実効線量を参考にして、治療のメリットとデメリットを勘案して適応を決定します。</a:t>
            </a:r>
            <a:endParaRPr kumimoji="1" lang="en-US" altLang="ja-JP" dirty="0"/>
          </a:p>
          <a:p>
            <a:endParaRPr kumimoji="1" lang="ja-JP" altLang="en-US"/>
          </a:p>
        </p:txBody>
      </p:sp>
    </p:spTree>
    <p:extLst>
      <p:ext uri="{BB962C8B-B14F-4D97-AF65-F5344CB8AC3E}">
        <p14:creationId xmlns:p14="http://schemas.microsoft.com/office/powerpoint/2010/main" val="243257441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r>
              <a:rPr kumimoji="1" lang="ja-JP" altLang="en-US"/>
              <a:t>内部被ばくの治療には、消化管で吸収を低減する方法、特定臓器を安定同位元素で飽和することによって放射性物質の摂取を低減する方法（阻害）、大量の安定元素または化合物の投与によって放射性物質を希釈する方法、キレート効果による排泄、利尿剤による排泄促進といった方法があります。</a:t>
            </a:r>
            <a:endParaRPr kumimoji="1" lang="en-US" altLang="ja-JP" dirty="0"/>
          </a:p>
          <a:p>
            <a:r>
              <a:rPr kumimoji="1" lang="ja-JP" altLang="en-US"/>
              <a:t>内部被ばくの治療は、体内からの放射性物質の排泄量などをモニタリングしながら、薬剤の投与による放射性物質の排泄が効果的にできる場合は、さらに治療を継続することを検討します。</a:t>
            </a:r>
            <a:endParaRPr kumimoji="1" lang="en-US" altLang="ja-JP" dirty="0"/>
          </a:p>
          <a:p>
            <a:r>
              <a:rPr kumimoji="1" lang="ja-JP" altLang="en-US"/>
              <a:t>治療した場合と薬剤の投与を行わなかった場合の尿中排泄率の比較や、ホールボディカウンターで判定した体内からの除去効果を考慮して、治療の中止を判断します。</a:t>
            </a:r>
          </a:p>
        </p:txBody>
      </p:sp>
    </p:spTree>
    <p:extLst>
      <p:ext uri="{BB962C8B-B14F-4D97-AF65-F5344CB8AC3E}">
        <p14:creationId xmlns:p14="http://schemas.microsoft.com/office/powerpoint/2010/main" val="338222538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r>
              <a:rPr kumimoji="1" lang="ja-JP" altLang="en-US"/>
              <a:t>プルシアンブルー（</a:t>
            </a:r>
            <a:r>
              <a:rPr lang="ja-JP" altLang="en-US" sz="1200">
                <a:latin typeface="+mn-ea"/>
              </a:rPr>
              <a:t>ラジオガルダーゼ</a:t>
            </a:r>
            <a:r>
              <a:rPr lang="en-US" altLang="ja-JP" sz="1200" dirty="0">
                <a:latin typeface="+mn-ea"/>
              </a:rPr>
              <a:t>®</a:t>
            </a:r>
            <a:r>
              <a:rPr lang="ja-JP" altLang="en-US" sz="1200">
                <a:latin typeface="+mn-ea"/>
              </a:rPr>
              <a:t>カプセル</a:t>
            </a:r>
            <a:r>
              <a:rPr lang="en-US" altLang="ja-JP" sz="1200" dirty="0">
                <a:latin typeface="+mn-ea"/>
              </a:rPr>
              <a:t>500mg</a:t>
            </a:r>
            <a:r>
              <a:rPr kumimoji="1" lang="ja-JP" altLang="en-US"/>
              <a:t>）は、フェロシアン化第二鉄に属します。消化管に吸収されない毒性の低いコロイド状の溶解可能な形態を持ち、ある種の一価の陽イオンに対しイオン交換体のような働きがあります。放射性セシウムが血液に入った場合、経口投与されたプルシアンブルーが腸管から再吸収されるセシウムの取り込みを防ぎます。</a:t>
            </a:r>
          </a:p>
        </p:txBody>
      </p:sp>
    </p:spTree>
    <p:extLst>
      <p:ext uri="{BB962C8B-B14F-4D97-AF65-F5344CB8AC3E}">
        <p14:creationId xmlns:p14="http://schemas.microsoft.com/office/powerpoint/2010/main" val="26048451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r>
              <a:rPr kumimoji="1" lang="en-US" altLang="ja-JP" dirty="0"/>
              <a:t>Diethylenetriaminepentaacetic acid (DTPA)</a:t>
            </a:r>
            <a:r>
              <a:rPr kumimoji="1" lang="ja-JP" altLang="en-US"/>
              <a:t>は</a:t>
            </a:r>
            <a:r>
              <a:rPr kumimoji="1" lang="en-US" altLang="ja-JP" dirty="0"/>
              <a:t>EDTA</a:t>
            </a:r>
            <a:r>
              <a:rPr kumimoji="1" lang="ja-JP" altLang="en-US"/>
              <a:t>より多価の放射性同位元素に対してより効果的です。キレート体は、安定で、体外に腎臓から排泄されます。静脈的に投与した後、</a:t>
            </a:r>
            <a:r>
              <a:rPr kumimoji="1" lang="en-US" altLang="ja-JP" dirty="0"/>
              <a:t>DTPA</a:t>
            </a:r>
            <a:r>
              <a:rPr kumimoji="1" lang="ja-JP" altLang="en-US"/>
              <a:t>は最初の</a:t>
            </a:r>
            <a:r>
              <a:rPr kumimoji="1" lang="en-US" altLang="ja-JP" dirty="0"/>
              <a:t>1</a:t>
            </a:r>
            <a:r>
              <a:rPr kumimoji="1" lang="ja-JP" altLang="en-US"/>
              <a:t>時間に尿中に約</a:t>
            </a:r>
            <a:r>
              <a:rPr kumimoji="1" lang="en-US" altLang="ja-JP" dirty="0"/>
              <a:t>50%</a:t>
            </a:r>
            <a:r>
              <a:rPr kumimoji="1" lang="ja-JP" altLang="en-US"/>
              <a:t>が排泄されます。</a:t>
            </a:r>
            <a:r>
              <a:rPr kumimoji="1" lang="en-US" altLang="ja-JP" dirty="0" err="1"/>
              <a:t>CaDTPA</a:t>
            </a:r>
            <a:r>
              <a:rPr kumimoji="1" lang="ja-JP" altLang="en-US"/>
              <a:t>、</a:t>
            </a:r>
            <a:r>
              <a:rPr kumimoji="1" lang="en-US" altLang="ja-JP" dirty="0" err="1"/>
              <a:t>ZnDTPA</a:t>
            </a:r>
            <a:r>
              <a:rPr kumimoji="1" lang="ja-JP" altLang="en-US"/>
              <a:t>は超ウラン元素（プルトニウム、アメリシウム、キュリウム、カリホルニウム、ネプツニウム）をキレートします。</a:t>
            </a:r>
            <a:endParaRPr kumimoji="1" lang="en-US" altLang="ja-JP" dirty="0"/>
          </a:p>
          <a:p>
            <a:r>
              <a:rPr kumimoji="1" lang="en-US" altLang="ja-JP" dirty="0" err="1"/>
              <a:t>CaDTPA</a:t>
            </a:r>
            <a:r>
              <a:rPr kumimoji="1" lang="ja-JP" altLang="en-US"/>
              <a:t>による重篤な副作用の報告はありません。しかし長期間投与すると</a:t>
            </a:r>
            <a:r>
              <a:rPr kumimoji="1" lang="en-US" altLang="ja-JP" dirty="0" err="1"/>
              <a:t>CaDTPA</a:t>
            </a:r>
            <a:r>
              <a:rPr kumimoji="1" lang="ja-JP" altLang="en-US"/>
              <a:t>により亜鉛欠乏症を起こします。</a:t>
            </a:r>
            <a:endParaRPr kumimoji="1" lang="en-US" altLang="ja-JP" dirty="0"/>
          </a:p>
          <a:p>
            <a:endParaRPr kumimoji="1" lang="ja-JP" altLang="en-US"/>
          </a:p>
        </p:txBody>
      </p:sp>
    </p:spTree>
    <p:extLst>
      <p:ext uri="{BB962C8B-B14F-4D97-AF65-F5344CB8AC3E}">
        <p14:creationId xmlns:p14="http://schemas.microsoft.com/office/powerpoint/2010/main" val="388422943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350181819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69380142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pPr marL="0" marR="0" algn="l" defTabSz="914400" rtl="0" eaLnBrk="1" fontAlgn="auto" latinLnBrk="0" hangingPunct="1">
              <a:lnSpc>
                <a:spcPct val="100000"/>
              </a:lnSpc>
              <a:spcBef>
                <a:spcPts val="0"/>
              </a:spcBef>
              <a:spcAft>
                <a:spcPts val="0"/>
              </a:spcAft>
              <a:buClrTx/>
              <a:buSzTx/>
              <a:buFontTx/>
              <a:buNone/>
              <a:tabLst/>
              <a:defRPr/>
            </a:pPr>
            <a:r>
              <a:rPr kumimoji="1" lang="en-US" altLang="ja-JP" dirty="0"/>
              <a:t>1Gy</a:t>
            </a:r>
            <a:r>
              <a:rPr kumimoji="1" lang="ja-JP" altLang="en-US"/>
              <a:t>を超える急性被ばくを全身に受けると骨髄障害、皮膚障害、口腔粘膜障害、消化管障害、中枢神経障害、心臓血管障害などの放射線による確定的影響が被ばく線量に応じて発現します。これらの一連の症候を急性放射線症</a:t>
            </a:r>
            <a:r>
              <a:rPr kumimoji="1" lang="en-US" altLang="ja-JP" dirty="0"/>
              <a:t>(acute radiation syndrome: ARS)</a:t>
            </a:r>
            <a:r>
              <a:rPr kumimoji="1" lang="ja-JP" altLang="en-US"/>
              <a:t>と言います。</a:t>
            </a:r>
            <a:endParaRPr kumimoji="1" lang="en-US" altLang="ja-JP" dirty="0"/>
          </a:p>
          <a:p>
            <a:pPr marL="0" marR="0" algn="l" defTabSz="914400" rtl="0" eaLnBrk="1" fontAlgn="auto" latinLnBrk="0" hangingPunct="1">
              <a:lnSpc>
                <a:spcPct val="100000"/>
              </a:lnSpc>
              <a:spcBef>
                <a:spcPts val="0"/>
              </a:spcBef>
              <a:spcAft>
                <a:spcPts val="0"/>
              </a:spcAft>
              <a:buClrTx/>
              <a:buSzTx/>
              <a:buFontTx/>
              <a:buNone/>
              <a:tabLst/>
              <a:defRPr/>
            </a:pPr>
            <a:r>
              <a:rPr kumimoji="1" lang="en-US" altLang="ja-JP" dirty="0"/>
              <a:t>ARS</a:t>
            </a:r>
            <a:r>
              <a:rPr kumimoji="1" lang="ja-JP" altLang="en-US"/>
              <a:t>の病期は、時間的経過によって前駆期、潜伏期、発症期、回復期に分けられます。</a:t>
            </a:r>
            <a:endParaRPr kumimoji="1" lang="en-US" altLang="ja-JP" dirty="0"/>
          </a:p>
          <a:p>
            <a:pPr marL="0" marR="0" lvl="0" algn="l" defTabSz="914400" rtl="0" eaLnBrk="1" fontAlgn="auto" latinLnBrk="0" hangingPunct="1">
              <a:lnSpc>
                <a:spcPct val="100000"/>
              </a:lnSpc>
              <a:spcBef>
                <a:spcPts val="0"/>
              </a:spcBef>
              <a:spcAft>
                <a:spcPts val="0"/>
              </a:spcAft>
              <a:buClrTx/>
              <a:buSzTx/>
              <a:buFontTx/>
              <a:buNone/>
              <a:tabLst/>
              <a:defRPr/>
            </a:pPr>
            <a:r>
              <a:rPr kumimoji="1" lang="ja-JP" altLang="en-US"/>
              <a:t>前駆期は、悪心、嘔吐、下痢、発熱、初期紅斑、唾液腺の腫脹などの前駆症状と呼ばれる症状が一過性に出現します。これらの症状は、</a:t>
            </a:r>
            <a:r>
              <a:rPr kumimoji="1" lang="ja-JP" altLang="en-US" sz="1200"/>
              <a:t>消化管の蠕動運動亢進や消化管ホルモン分泌亢進、皮膚、粘膜の毛細血管拡張および透過性亢進、神経血管反応亢進などの基礎病態に基づきます。</a:t>
            </a:r>
            <a:endParaRPr kumimoji="1" lang="en-US" altLang="ja-JP" sz="1200" dirty="0"/>
          </a:p>
          <a:p>
            <a:pPr marL="0" marR="0" lvl="0" algn="l" defTabSz="914400" rtl="0" eaLnBrk="1" fontAlgn="auto" latinLnBrk="0" hangingPunct="1">
              <a:lnSpc>
                <a:spcPct val="100000"/>
              </a:lnSpc>
              <a:spcBef>
                <a:spcPts val="0"/>
              </a:spcBef>
              <a:spcAft>
                <a:spcPts val="0"/>
              </a:spcAft>
              <a:buClrTx/>
              <a:buSzTx/>
              <a:buFontTx/>
              <a:buNone/>
              <a:tabLst/>
              <a:defRPr/>
            </a:pPr>
            <a:r>
              <a:rPr kumimoji="1" lang="ja-JP" altLang="en-US" sz="1200"/>
              <a:t>潜伏期は、比較的無症状の期間で、被ばく線量が高いほど短くなります。発症期は放射線による細胞死に伴う細胞の欠落による臓器の症状が発現する時期です。</a:t>
            </a:r>
            <a:endParaRPr kumimoji="1" lang="en-US" altLang="ja-JP" dirty="0"/>
          </a:p>
          <a:p>
            <a:pPr marL="0" marR="0" algn="l" defTabSz="914400" rtl="0" eaLnBrk="1" fontAlgn="auto" latinLnBrk="0" hangingPunct="1">
              <a:lnSpc>
                <a:spcPct val="100000"/>
              </a:lnSpc>
              <a:spcBef>
                <a:spcPts val="0"/>
              </a:spcBef>
              <a:spcAft>
                <a:spcPts val="0"/>
              </a:spcAft>
              <a:buClrTx/>
              <a:buSzTx/>
              <a:buFontTx/>
              <a:buNone/>
              <a:tabLst/>
              <a:defRPr/>
            </a:pPr>
            <a:endParaRPr kumimoji="1" lang="en-US" altLang="ja-JP" dirty="0"/>
          </a:p>
          <a:p>
            <a:r>
              <a:rPr kumimoji="1" lang="ja-JP" altLang="en-US"/>
              <a:t>出典：環境省「放射線による健康影響等に関する統一的な基礎資料平成</a:t>
            </a:r>
            <a:r>
              <a:rPr kumimoji="1" lang="en-US" altLang="ja-JP" dirty="0"/>
              <a:t>29</a:t>
            </a:r>
            <a:r>
              <a:rPr kumimoji="1" lang="ja-JP" altLang="en-US"/>
              <a:t>年度版」より改変</a:t>
            </a:r>
          </a:p>
          <a:p>
            <a:endParaRPr kumimoji="1" lang="ja-JP" altLang="en-US"/>
          </a:p>
        </p:txBody>
      </p:sp>
    </p:spTree>
    <p:extLst>
      <p:ext uri="{BB962C8B-B14F-4D97-AF65-F5344CB8AC3E}">
        <p14:creationId xmlns:p14="http://schemas.microsoft.com/office/powerpoint/2010/main" val="19709281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16530112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endParaRPr kumimoji="1" lang="ja-JP" altLang="en-US"/>
          </a:p>
        </p:txBody>
      </p:sp>
    </p:spTree>
    <p:extLst>
      <p:ext uri="{BB962C8B-B14F-4D97-AF65-F5344CB8AC3E}">
        <p14:creationId xmlns:p14="http://schemas.microsoft.com/office/powerpoint/2010/main" val="258307731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a:xfrm>
            <a:off x="685800" y="4913311"/>
            <a:ext cx="5486400" cy="4092466"/>
          </a:xfrm>
        </p:spPr>
        <p:txBody>
          <a:bodyPr/>
          <a:lstStyle/>
          <a:p>
            <a:r>
              <a:rPr kumimoji="1" lang="en-US" altLang="ja-JP" dirty="0"/>
              <a:t>1Gy</a:t>
            </a:r>
            <a:r>
              <a:rPr kumimoji="1" lang="ja-JP" altLang="en-US"/>
              <a:t>以上の全身被ばくでは、骨髄症候群が発症します。これは、放射線感受性が高い骨髄の造血幹細胞が細胞死によって減少し、血液細胞の減少による機能障害が起こります。白血球が減少すると免疫不全、易感染性となり、血小板減少によって出血傾向となります。末梢血の好中球数は、</a:t>
            </a:r>
            <a:r>
              <a:rPr kumimoji="1" lang="en-US" altLang="ja-JP" dirty="0"/>
              <a:t>4Gy</a:t>
            </a:r>
            <a:r>
              <a:rPr kumimoji="1" lang="ja-JP" altLang="en-US"/>
              <a:t>でほぼ</a:t>
            </a:r>
            <a:r>
              <a:rPr kumimoji="1" lang="en-US" altLang="ja-JP" dirty="0"/>
              <a:t>3</a:t>
            </a:r>
            <a:r>
              <a:rPr kumimoji="1" lang="ja-JP" altLang="en-US"/>
              <a:t>週間、</a:t>
            </a:r>
            <a:r>
              <a:rPr kumimoji="1" lang="en-US" altLang="ja-JP" dirty="0"/>
              <a:t>2〜3Gy</a:t>
            </a:r>
            <a:r>
              <a:rPr kumimoji="1" lang="ja-JP" altLang="en-US"/>
              <a:t>でほぼ４週間で、</a:t>
            </a:r>
            <a:r>
              <a:rPr kumimoji="1" lang="en-US" altLang="ja-JP" dirty="0"/>
              <a:t>1Gy</a:t>
            </a:r>
            <a:r>
              <a:rPr kumimoji="1" lang="ja-JP" altLang="en-US"/>
              <a:t>では</a:t>
            </a:r>
            <a:r>
              <a:rPr kumimoji="1" lang="en-US" altLang="ja-JP" dirty="0"/>
              <a:t>5</a:t>
            </a:r>
            <a:r>
              <a:rPr kumimoji="1" lang="ja-JP" altLang="en-US"/>
              <a:t>週間足らずで最低となります。好中球数は、</a:t>
            </a:r>
            <a:r>
              <a:rPr kumimoji="1" lang="en-US" altLang="ja-JP" dirty="0"/>
              <a:t>1</a:t>
            </a:r>
            <a:r>
              <a:rPr kumimoji="1" lang="ja-JP" altLang="en-US"/>
              <a:t>週間ほどで回復し始め、</a:t>
            </a:r>
            <a:r>
              <a:rPr kumimoji="1" lang="en-US" altLang="ja-JP" dirty="0"/>
              <a:t>2〜3</a:t>
            </a:r>
            <a:r>
              <a:rPr kumimoji="1" lang="ja-JP" altLang="en-US"/>
              <a:t>週間で正常域に回復します。</a:t>
            </a:r>
            <a:endParaRPr kumimoji="1" lang="en-US" altLang="ja-JP" dirty="0"/>
          </a:p>
          <a:p>
            <a:r>
              <a:rPr kumimoji="1" lang="en-US" altLang="ja-JP" dirty="0"/>
              <a:t>6Gy</a:t>
            </a:r>
            <a:r>
              <a:rPr kumimoji="1" lang="ja-JP" altLang="en-US"/>
              <a:t>以上の全身被ばくでは、消化管粘膜からの細菌移行が起こることが実験的に示されています。</a:t>
            </a:r>
            <a:r>
              <a:rPr kumimoji="1" lang="en-US" altLang="ja-JP" dirty="0"/>
              <a:t>10Gy</a:t>
            </a:r>
            <a:r>
              <a:rPr kumimoji="1" lang="ja-JP" altLang="en-US"/>
              <a:t>以上の被ばくでは、骨髄障害に加え、水様性下痢や下血などの症状を呈する消化管障害が発現します。消化管障害の発生機序は、放射線による粘膜上皮細胞の再生障害です。</a:t>
            </a:r>
            <a:r>
              <a:rPr kumimoji="1" lang="en-US" altLang="ja-JP" dirty="0"/>
              <a:t>10~15Gy</a:t>
            </a:r>
            <a:r>
              <a:rPr kumimoji="1" lang="ja-JP" altLang="en-US"/>
              <a:t>の被ばくでは、粘膜上皮の幹細胞であるクリプト（陰窩）細胞の分化が停止し、消化管の絨毛が退縮してバリア機能が低下します。腸管蠕動障害、吸収障害</a:t>
            </a:r>
            <a:r>
              <a:rPr lang="ja-JP" altLang="en-US"/>
              <a:t>、下痢が発症します。粘膜の剥奪がさらに進行すると消化管出血が生じます。</a:t>
            </a:r>
            <a:endParaRPr lang="en-US" altLang="ja-JP" dirty="0"/>
          </a:p>
          <a:p>
            <a:r>
              <a:rPr kumimoji="1" lang="ja-JP" altLang="en-US"/>
              <a:t>また、被ばく線量に応じて口腔粘膜に発赤、腫脹、出血、潰瘍、壊死を生じます。</a:t>
            </a:r>
            <a:r>
              <a:rPr kumimoji="1" lang="en-US" altLang="ja-JP" dirty="0"/>
              <a:t>7~8Gy</a:t>
            </a:r>
            <a:r>
              <a:rPr lang="ja-JP" altLang="en-US"/>
              <a:t>を越す被ばくでは、</a:t>
            </a:r>
            <a:r>
              <a:rPr lang="en-US" altLang="ja-JP" dirty="0"/>
              <a:t>1~3</a:t>
            </a:r>
            <a:r>
              <a:rPr lang="ja-JP" altLang="en-US"/>
              <a:t>ヶ月後に肺障害の初期症状、肺浮腫が出現します。放射線による肺障害の主なものは肺臓炎と肺線維症です。</a:t>
            </a:r>
            <a:endParaRPr lang="en-US" altLang="ja-JP" dirty="0"/>
          </a:p>
          <a:p>
            <a:r>
              <a:rPr kumimoji="1" lang="en-US" altLang="ja-JP" dirty="0"/>
              <a:t>10Gy</a:t>
            </a:r>
            <a:r>
              <a:rPr kumimoji="1" lang="ja-JP" altLang="en-US"/>
              <a:t>を</a:t>
            </a:r>
            <a:r>
              <a:rPr lang="ja-JP" altLang="en-US"/>
              <a:t>越す</a:t>
            </a:r>
            <a:r>
              <a:rPr kumimoji="1" lang="ja-JP" altLang="en-US"/>
              <a:t>被ばくでは、</a:t>
            </a:r>
            <a:r>
              <a:rPr kumimoji="1" lang="en-US" altLang="ja-JP" dirty="0"/>
              <a:t>2~3</a:t>
            </a:r>
            <a:r>
              <a:rPr kumimoji="1" lang="ja-JP" altLang="en-US"/>
              <a:t>週間後に放射線皮膚障害が臨床上の問題となります。</a:t>
            </a:r>
            <a:r>
              <a:rPr lang="en-US" altLang="ja-JP" dirty="0"/>
              <a:t>20Gy</a:t>
            </a:r>
            <a:r>
              <a:rPr lang="ja-JP" altLang="en-US"/>
              <a:t>を越す高線量全身被ばくでは、早期に意識障害、血圧低下などの中枢神経症状、血管透過性亢進による浮腫、胸腹水の貯留、肺水腫、下痢などを伴う神経血管症候群が発症します。</a:t>
            </a:r>
            <a:endParaRPr kumimoji="1" lang="en-US" altLang="ja-JP" dirty="0"/>
          </a:p>
          <a:p>
            <a:pPr indent="15875"/>
            <a:r>
              <a:rPr kumimoji="1" lang="ja-JP" altLang="en-US"/>
              <a:t>出典；青木芳朗／前川和彦「緊急被ばく医療テキスト」（医療科学社）改変</a:t>
            </a:r>
          </a:p>
        </p:txBody>
      </p:sp>
    </p:spTree>
    <p:extLst>
      <p:ext uri="{BB962C8B-B14F-4D97-AF65-F5344CB8AC3E}">
        <p14:creationId xmlns:p14="http://schemas.microsoft.com/office/powerpoint/2010/main" val="34232268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r>
              <a:rPr kumimoji="1" lang="ja-JP" altLang="en-US" dirty="0"/>
              <a:t>原子力施設や大型照射施設等で起こった被ばく事故の場合は、放射線の関与があったことを認識して診療にあたることがほとんどです。この場合は、施設の関係者や放射線管理者から事故の状況に関する情報を得ることが極めて重要です。</a:t>
            </a:r>
            <a:r>
              <a:rPr lang="ja-JP" altLang="en-US" dirty="0"/>
              <a:t>また、前駆症状を認めれば</a:t>
            </a:r>
            <a:r>
              <a:rPr lang="en-US" altLang="ja-JP" dirty="0"/>
              <a:t>ARS</a:t>
            </a:r>
            <a:r>
              <a:rPr lang="ja-JP" altLang="en-US" dirty="0"/>
              <a:t>の可能性は高いです。診察時には、唾液腺の腫脹、圧痛を見落とさないようにします。</a:t>
            </a:r>
            <a:r>
              <a:rPr lang="en-US" altLang="ja-JP" dirty="0"/>
              <a:t>3Gy</a:t>
            </a:r>
            <a:r>
              <a:rPr lang="ja-JP" altLang="en-US" dirty="0"/>
              <a:t>を越す被ばくでは、皮膚の紅斑や口腔粘膜の毛細血管拡張を観察します。</a:t>
            </a:r>
            <a:r>
              <a:rPr lang="en-US" altLang="ja-JP" dirty="0"/>
              <a:t>0.5Gy</a:t>
            </a:r>
            <a:r>
              <a:rPr lang="ja-JP" altLang="en-US" dirty="0"/>
              <a:t>を超える全身被ばくがあれば、前駆期に末梢血リンパ球数の減少、血清アミラーゼ値の上昇が観察されます。発症期には、末梢血のリンパ球数、好中球数、血小板数の減少が認められます。</a:t>
            </a:r>
            <a:endParaRPr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dirty="0"/>
              <a:t>放射線の関与が不明な場合は、原因不明の嘔吐、発熱、下痢、頭痛、意識障害、唾液腺の腫脹と疼痛などがあれば、それらの発症時期、</a:t>
            </a:r>
            <a:r>
              <a:rPr lang="en-US" altLang="ja-JP" dirty="0"/>
              <a:t>1~2</a:t>
            </a:r>
            <a:r>
              <a:rPr lang="ja-JP" altLang="en-US" dirty="0"/>
              <a:t>週間の生活歴、仕事の内容などについて注意深く問診を行い、放射線の関与の可能性を検討します。また、四肢、胸腹部、臀部、手指に浮腫、紅斑、脱毛、落屑、水疱形成、潰瘍形成、壊死などの皮膚障害の症状が出現していないか観察します。血液検査による血球細胞数の変化を観察します。臨床症状が顕在化するまで慎重な観察と検査の繰り返しが重要です。</a:t>
            </a:r>
          </a:p>
        </p:txBody>
      </p:sp>
    </p:spTree>
    <p:extLst>
      <p:ext uri="{BB962C8B-B14F-4D97-AF65-F5344CB8AC3E}">
        <p14:creationId xmlns:p14="http://schemas.microsoft.com/office/powerpoint/2010/main" val="160204220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r>
              <a:rPr kumimoji="1" lang="ja-JP" altLang="en-US"/>
              <a:t>多数の急性放射線症を発症する患者が発生し、入院施設等の医療資源が限られた場合は、入院診療を必要とする被ばくした者を初期の段階でトリアージする必要があります。全ての臨床症状とその発症時期を記録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1Gy</a:t>
            </a:r>
            <a:r>
              <a:rPr kumimoji="1" lang="ja-JP" altLang="en-US"/>
              <a:t>未満と判断される場合には、外来で経過観察するだけで良いです。</a:t>
            </a:r>
            <a:r>
              <a:rPr kumimoji="1" lang="en-US" altLang="ja-JP" dirty="0"/>
              <a:t>1Gy</a:t>
            </a:r>
            <a:r>
              <a:rPr kumimoji="1" lang="ja-JP" altLang="en-US"/>
              <a:t>以上の患者は、より詳細な線量評価や治療のための入院が必要です。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出典；</a:t>
            </a:r>
            <a:r>
              <a:rPr kumimoji="1" lang="en-US" altLang="ja-JP" dirty="0"/>
              <a:t>EBMT pocket guide</a:t>
            </a:r>
          </a:p>
          <a:p>
            <a:pPr marL="0" marR="0" lvl="0" indent="0" algn="l" defTabSz="914400" rtl="0" eaLnBrk="1" fontAlgn="auto" latinLnBrk="0" hangingPunct="1">
              <a:lnSpc>
                <a:spcPct val="100000"/>
              </a:lnSpc>
              <a:spcBef>
                <a:spcPts val="0"/>
              </a:spcBef>
              <a:spcAft>
                <a:spcPts val="0"/>
              </a:spcAft>
              <a:buClrTx/>
              <a:buSzTx/>
              <a:buFontTx/>
              <a:buNone/>
              <a:tabLst/>
              <a:defRPr/>
            </a:pPr>
            <a:r>
              <a:rPr kumimoji="1" lang="en-US" altLang="ja-JP" dirty="0"/>
              <a:t>        https://</a:t>
            </a:r>
            <a:r>
              <a:rPr kumimoji="1" lang="en-US" altLang="ja-JP" dirty="0" err="1"/>
              <a:t>www.ebmt.org</a:t>
            </a:r>
            <a:r>
              <a:rPr kumimoji="1" lang="en-US" altLang="ja-JP" dirty="0"/>
              <a:t>/sites/default/files/2018-03/EBMT%20Nuclear%20Accident%20Committee%20Pocket%20Guide%202017.pdf</a:t>
            </a:r>
          </a:p>
        </p:txBody>
      </p:sp>
    </p:spTree>
    <p:extLst>
      <p:ext uri="{BB962C8B-B14F-4D97-AF65-F5344CB8AC3E}">
        <p14:creationId xmlns:p14="http://schemas.microsoft.com/office/powerpoint/2010/main" val="205689206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r>
              <a:rPr kumimoji="1" lang="ja-JP" altLang="en-US"/>
              <a:t>急性放射線症の前駆期の症状は多様ですが、対症療法が中心となります。</a:t>
            </a:r>
          </a:p>
        </p:txBody>
      </p:sp>
    </p:spTree>
    <p:extLst>
      <p:ext uri="{BB962C8B-B14F-4D97-AF65-F5344CB8AC3E}">
        <p14:creationId xmlns:p14="http://schemas.microsoft.com/office/powerpoint/2010/main" val="231449234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r>
              <a:rPr kumimoji="1" lang="ja-JP" altLang="en-US"/>
              <a:t>急性放射線症の治療は、症状と徴候、一般検査の結果、線量評価に基づき行います。治療法の多くは、放射線療法の副作用軽減法や治療法の転用、動物実験の臨床応用、数少ない治療経験などで、科学的根拠に基づいたものはほとんどありません。</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骨髄障害に起因する感染症などの合併症を予防することが重要です。骨髄機能の回復が見込まれる</a:t>
            </a:r>
            <a:r>
              <a:rPr kumimoji="1" lang="en-US" altLang="ja-JP" dirty="0"/>
              <a:t>1〜4Gy</a:t>
            </a:r>
            <a:r>
              <a:rPr kumimoji="1" lang="ja-JP" altLang="en-US"/>
              <a:t>の被ばくであれば、患者を無菌室に隔離し、注意深く発熱、出血、上咽頭痛や発赤、潰瘍などについての臨床的評価を行います。細菌学的検査を継続し、感染症が起こった場合に備えて、サイトカインを含む有効な治療薬を投与できるようにしておきます。被ばく線量が</a:t>
            </a:r>
            <a:r>
              <a:rPr kumimoji="1" lang="en-US" altLang="ja-JP" dirty="0"/>
              <a:t>4〜6Gy</a:t>
            </a:r>
            <a:r>
              <a:rPr kumimoji="1" lang="ja-JP" altLang="en-US"/>
              <a:t>を越すと考えられる場合は、血液幹細胞が不可逆的に障害を受けている可能性が高いため、感染症対策を入院直後から実施します。さらに複数のサイトカインを組み合わせて治療を行います。また、入院後すぐに選択的消化管除菌法（</a:t>
            </a:r>
            <a:r>
              <a:rPr kumimoji="1" lang="en-US" altLang="ja-JP" dirty="0"/>
              <a:t>SDD; selective decontamination of the digestive tract</a:t>
            </a:r>
            <a:r>
              <a:rPr kumimoji="1" lang="ja-JP" altLang="en-US"/>
              <a:t>、例えば</a:t>
            </a:r>
            <a:r>
              <a:rPr kumimoji="1" lang="en-US" altLang="ja-JP" dirty="0"/>
              <a:t>tobramycin 80mg</a:t>
            </a:r>
            <a:r>
              <a:rPr kumimoji="1" lang="ja-JP" altLang="en-US"/>
              <a:t>、</a:t>
            </a:r>
            <a:r>
              <a:rPr kumimoji="1" lang="en-US" altLang="ja-JP" dirty="0"/>
              <a:t>polymyxin B 50</a:t>
            </a:r>
            <a:r>
              <a:rPr kumimoji="1" lang="ja-JP" altLang="en-US"/>
              <a:t>万単位、</a:t>
            </a:r>
            <a:r>
              <a:rPr kumimoji="1" lang="en-US" altLang="ja-JP" dirty="0" err="1"/>
              <a:t>amophotericin</a:t>
            </a:r>
            <a:r>
              <a:rPr kumimoji="1" lang="en-US" altLang="ja-JP" dirty="0"/>
              <a:t> B 500mmg</a:t>
            </a:r>
            <a:r>
              <a:rPr kumimoji="1" lang="ja-JP" altLang="en-US"/>
              <a:t>）を行い、抗生物質の全身的投与を開始します。体表面の消毒を行なった後に、無菌室に隔離します。</a:t>
            </a:r>
            <a:endParaRPr kumimoji="1" lang="en-US" altLang="ja-JP" dirty="0"/>
          </a:p>
          <a:p>
            <a:r>
              <a:rPr kumimoji="1" lang="en-US" altLang="ja-JP" dirty="0"/>
              <a:t>3〜10Gy</a:t>
            </a:r>
            <a:r>
              <a:rPr kumimoji="1" lang="ja-JP" altLang="en-US"/>
              <a:t>程度の被ばく線量で造血幹細胞移植を行うことが考えられてきました。しかし移植両方の副作用とサイトカイン療法の発展から、移植の有効性が合理的に期待できるのは、</a:t>
            </a:r>
            <a:r>
              <a:rPr kumimoji="1" lang="en-US" altLang="ja-JP" dirty="0"/>
              <a:t>6〜10Gy</a:t>
            </a:r>
            <a:r>
              <a:rPr kumimoji="1" lang="ja-JP" altLang="en-US"/>
              <a:t>程度と考えられています。移植の目的は、ドナー由来細胞が永久的に生着することではなく、一過性に生命を支持することです。</a:t>
            </a:r>
            <a:endParaRPr kumimoji="1" lang="en-US" altLang="ja-JP" dirty="0"/>
          </a:p>
          <a:p>
            <a:r>
              <a:rPr kumimoji="1" lang="ja-JP" altLang="en-US"/>
              <a:t>顆粒球コロニー刺激因子（</a:t>
            </a:r>
            <a:r>
              <a:rPr kumimoji="1" lang="en-US" altLang="ja-JP" dirty="0"/>
              <a:t>G-CSF</a:t>
            </a:r>
            <a:r>
              <a:rPr kumimoji="1" lang="ja-JP" altLang="en-US"/>
              <a:t>）や顆粒球マクロファージコロニー刺激因子（</a:t>
            </a:r>
            <a:r>
              <a:rPr kumimoji="1" lang="en-US" altLang="ja-JP" dirty="0"/>
              <a:t>GM-CSF</a:t>
            </a:r>
            <a:r>
              <a:rPr kumimoji="1" lang="ja-JP" altLang="en-US"/>
              <a:t>）は、被ばく後の患者の造血速度を促進するので、幹細胞が残っている場合には、骨髄移植を不要のものとする可能性があります。</a:t>
            </a:r>
            <a:r>
              <a:rPr kumimoji="1" lang="en-US" altLang="ja-JP" dirty="0"/>
              <a:t>2〜6(8)</a:t>
            </a:r>
            <a:r>
              <a:rPr kumimoji="1" lang="en-US" altLang="ja-JP" dirty="0" err="1"/>
              <a:t>Gy</a:t>
            </a:r>
            <a:r>
              <a:rPr kumimoji="1" lang="ja-JP" altLang="en-US"/>
              <a:t>の被ばくでは移植を行わずにサイトカイン療法を行います。</a:t>
            </a:r>
            <a:endParaRPr kumimoji="1" lang="en-US" altLang="ja-JP" dirty="0"/>
          </a:p>
          <a:p>
            <a:r>
              <a:rPr kumimoji="1" lang="ja-JP" altLang="en-US"/>
              <a:t>消化管障害の治療は、現時点では確立されておらず、輸液による電解質管理、完全静脈栄養、成分輸血などの対症療法が中心となります。</a:t>
            </a:r>
            <a:endParaRPr kumimoji="1" lang="en-US" altLang="ja-JP" dirty="0"/>
          </a:p>
          <a:p>
            <a:r>
              <a:rPr kumimoji="1" lang="ja-JP" altLang="en-US"/>
              <a:t>放射線肺臓炎は、</a:t>
            </a:r>
            <a:r>
              <a:rPr kumimoji="1" lang="en-US" altLang="ja-JP" dirty="0"/>
              <a:t>8Gy</a:t>
            </a:r>
            <a:r>
              <a:rPr kumimoji="1" lang="ja-JP" altLang="en-US"/>
              <a:t>以上の被ばくで発症頻度が増加します。被ばく後の軟部組織の硬化、線維化を予防、治療するため、長期（半年から</a:t>
            </a:r>
            <a:r>
              <a:rPr kumimoji="1" lang="en-US" altLang="ja-JP" dirty="0"/>
              <a:t>1</a:t>
            </a:r>
            <a:r>
              <a:rPr kumimoji="1" lang="ja-JP" altLang="en-US"/>
              <a:t>年）にわたるペントキシフィリンとビタミン</a:t>
            </a:r>
            <a:r>
              <a:rPr kumimoji="1" lang="en-US" altLang="ja-JP" dirty="0"/>
              <a:t>E</a:t>
            </a:r>
            <a:r>
              <a:rPr kumimoji="1" lang="ja-JP" altLang="en-US"/>
              <a:t>の併用が有効であるとの動物実験および臨床研究の報告があります。</a:t>
            </a:r>
            <a:endParaRPr kumimoji="1" lang="en-US" altLang="ja-JP" dirty="0"/>
          </a:p>
        </p:txBody>
      </p:sp>
    </p:spTree>
    <p:extLst>
      <p:ext uri="{BB962C8B-B14F-4D97-AF65-F5344CB8AC3E}">
        <p14:creationId xmlns:p14="http://schemas.microsoft.com/office/powerpoint/2010/main" val="62670671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r>
              <a:rPr kumimoji="1" lang="ja-JP" altLang="en-US"/>
              <a:t>放射線による障害に外傷、熱傷、感染症、化学障害などが合併したものを複合障害</a:t>
            </a:r>
            <a:r>
              <a:rPr kumimoji="1" lang="en-US" altLang="ja-JP" dirty="0"/>
              <a:t>(combined radiation injuries)</a:t>
            </a:r>
            <a:r>
              <a:rPr kumimoji="1" lang="ja-JP" altLang="en-US"/>
              <a:t>と言い、放射線単独の障害よりも予後が悪くなります。動物実験では、全身被ばくと熱傷が合併すると死亡率が上昇する結果があります。</a:t>
            </a:r>
            <a:endParaRPr kumimoji="1" lang="en-US" altLang="ja-JP" dirty="0"/>
          </a:p>
          <a:p>
            <a:r>
              <a:rPr kumimoji="1" lang="ja-JP" altLang="en-US"/>
              <a:t>放射線の事故や核爆発では、被災者の多くは放射線被ばくに熱傷や外傷を伴うことが多いです。この複合障害では、骨髄抑制の影響で、少量の病原菌で感染し、症状はより重篤となり、多くが敗血症で死亡します。また、創傷治癒の遅延が起こります。外傷等を合併している場合は、全身状態の安定と外傷等の治療をまず行います。また、外傷診療として外科的処置が必要であれば、被ばく後</a:t>
            </a:r>
            <a:r>
              <a:rPr kumimoji="1" lang="en-US" altLang="ja-JP" dirty="0"/>
              <a:t>72</a:t>
            </a:r>
            <a:r>
              <a:rPr kumimoji="1" lang="ja-JP" altLang="en-US"/>
              <a:t>時間以内に手術を行います。</a:t>
            </a:r>
            <a:endParaRPr kumimoji="1" lang="en-US" altLang="ja-JP" dirty="0"/>
          </a:p>
        </p:txBody>
      </p:sp>
    </p:spTree>
    <p:extLst>
      <p:ext uri="{BB962C8B-B14F-4D97-AF65-F5344CB8AC3E}">
        <p14:creationId xmlns:p14="http://schemas.microsoft.com/office/powerpoint/2010/main" val="1929675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685800" y="390525"/>
            <a:ext cx="5486400" cy="4114800"/>
          </a:xfrm>
        </p:spPr>
      </p:sp>
      <p:sp>
        <p:nvSpPr>
          <p:cNvPr id="3" name="ノート プレースホルダー 2"/>
          <p:cNvSpPr>
            <a:spLocks noGrp="1"/>
          </p:cNvSpPr>
          <p:nvPr>
            <p:ph type="body" idx="1"/>
          </p:nvPr>
        </p:nvSpPr>
        <p:spPr/>
        <p:txBody>
          <a:bodyPr/>
          <a:lstStyle/>
          <a:p>
            <a:r>
              <a:rPr kumimoji="1" lang="ja-JP" altLang="en-US"/>
              <a:t>皮膚は表層側から表皮、真皮、皮下組織の３層から構成されます。表皮は、表層から扁平な細胞が重なった角層、数層の顆粒層、数層の有棘層、単層の基底層から構成されます。放射線による障害は、基底細胞に強く出ます。基底層の細胞は分裂が盛んで、皮膚の再上皮化を起こす場所で、ここが放射線で損傷すると皮膚障害が発生します。通常、基底層から顆粒層へ細胞増殖のための移行時間が</a:t>
            </a:r>
            <a:r>
              <a:rPr kumimoji="1" lang="en-US" altLang="ja-JP" dirty="0"/>
              <a:t>14±</a:t>
            </a:r>
            <a:r>
              <a:rPr kumimoji="1" lang="ja-JP" altLang="en-US"/>
              <a:t>６日、顆粒層から表層までには</a:t>
            </a:r>
            <a:r>
              <a:rPr kumimoji="1" lang="en-US" altLang="ja-JP" dirty="0"/>
              <a:t>18±</a:t>
            </a:r>
            <a:r>
              <a:rPr kumimoji="1" lang="ja-JP" altLang="en-US"/>
              <a:t>６日かかります。</a:t>
            </a:r>
            <a:endParaRPr kumimoji="1" lang="en-US" altLang="ja-JP" dirty="0"/>
          </a:p>
          <a:p>
            <a:r>
              <a:rPr kumimoji="1" lang="ja-JP" altLang="en-US"/>
              <a:t>放射線皮膚障害の重症度を規定する因子は、放射線の線質、被ばく線量、皮膚の厚さ、年齢などがあげられます。</a:t>
            </a:r>
            <a:r>
              <a:rPr kumimoji="1" lang="en-US" altLang="ja-JP" dirty="0"/>
              <a:t>α</a:t>
            </a:r>
            <a:r>
              <a:rPr kumimoji="1" lang="ja-JP" altLang="en-US"/>
              <a:t>線の場合では、軟部組織表層からの透過距離は約</a:t>
            </a:r>
            <a:r>
              <a:rPr kumimoji="1" lang="en-US" altLang="ja-JP" dirty="0"/>
              <a:t>0.04mm</a:t>
            </a:r>
            <a:r>
              <a:rPr kumimoji="1" lang="ja-JP" altLang="en-US"/>
              <a:t>であり、表皮基底層には達しません。</a:t>
            </a:r>
            <a:r>
              <a:rPr kumimoji="1" lang="en-US" altLang="ja-JP" dirty="0" err="1"/>
              <a:t>γ</a:t>
            </a:r>
            <a:r>
              <a:rPr kumimoji="1" lang="ja-JP" altLang="en-US"/>
              <a:t>線、中性子線による障害は深層への透過性が極めて強く、皮膚、皮下組織、筋肉、骨にも達します。</a:t>
            </a:r>
            <a:endParaRPr kumimoji="1" lang="en-US" altLang="ja-JP" dirty="0"/>
          </a:p>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a:t>出典：環境省「放射線による健康影響等に関する統一的な基礎資料平成</a:t>
            </a:r>
            <a:r>
              <a:rPr kumimoji="1" lang="en-US" altLang="ja-JP" dirty="0"/>
              <a:t>29</a:t>
            </a:r>
            <a:r>
              <a:rPr kumimoji="1" lang="ja-JP" altLang="en-US"/>
              <a:t>年度版」</a:t>
            </a:r>
          </a:p>
        </p:txBody>
      </p:sp>
    </p:spTree>
    <p:extLst>
      <p:ext uri="{BB962C8B-B14F-4D97-AF65-F5344CB8AC3E}">
        <p14:creationId xmlns:p14="http://schemas.microsoft.com/office/powerpoint/2010/main" val="278261679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3FD2B035-2781-9740-B933-4E3FC573D9A5}"/>
              </a:ext>
            </a:extLst>
          </p:cNvPr>
          <p:cNvSpPr/>
          <p:nvPr/>
        </p:nvSpPr>
        <p:spPr>
          <a:xfrm>
            <a:off x="0" y="1030288"/>
            <a:ext cx="9144000" cy="2571750"/>
          </a:xfrm>
          <a:prstGeom prst="rect">
            <a:avLst/>
          </a:prstGeom>
          <a:solidFill>
            <a:schemeClr val="accent3">
              <a:alpha val="50196"/>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350" b="1"/>
          </a:p>
        </p:txBody>
      </p:sp>
      <p:sp>
        <p:nvSpPr>
          <p:cNvPr id="2" name="タイトル 1">
            <a:extLst>
              <a:ext uri="{FF2B5EF4-FFF2-40B4-BE49-F238E27FC236}">
                <a16:creationId xmlns:a16="http://schemas.microsoft.com/office/drawing/2014/main" id="{14DF20F3-08E8-6C46-A3A3-8EE30F2E250B}"/>
              </a:ext>
            </a:extLst>
          </p:cNvPr>
          <p:cNvSpPr>
            <a:spLocks noGrp="1"/>
          </p:cNvSpPr>
          <p:nvPr>
            <p:ph type="ctrTitle"/>
          </p:nvPr>
        </p:nvSpPr>
        <p:spPr>
          <a:xfrm>
            <a:off x="1143000" y="1122363"/>
            <a:ext cx="6858000" cy="2387600"/>
          </a:xfrm>
        </p:spPr>
        <p:txBody>
          <a:bodyPr anchor="b"/>
          <a:lstStyle>
            <a:lvl1pPr algn="ctr">
              <a:defRPr sz="4500"/>
            </a:lvl1pPr>
          </a:lstStyle>
          <a:p>
            <a:r>
              <a:rPr kumimoji="1" lang="ja-JP" altLang="en-US"/>
              <a:t>マスター タイトルの書式設定</a:t>
            </a:r>
          </a:p>
        </p:txBody>
      </p:sp>
      <p:sp>
        <p:nvSpPr>
          <p:cNvPr id="3" name="字幕 2">
            <a:extLst>
              <a:ext uri="{FF2B5EF4-FFF2-40B4-BE49-F238E27FC236}">
                <a16:creationId xmlns:a16="http://schemas.microsoft.com/office/drawing/2014/main" id="{297F6764-BE4F-9D48-A6F2-CAB7E70792B2}"/>
              </a:ext>
            </a:extLst>
          </p:cNvPr>
          <p:cNvSpPr>
            <a:spLocks noGrp="1"/>
          </p:cNvSpPr>
          <p:nvPr>
            <p:ph type="subTitle" idx="1"/>
          </p:nvPr>
        </p:nvSpPr>
        <p:spPr>
          <a:xfrm>
            <a:off x="1143000" y="3694113"/>
            <a:ext cx="6858000" cy="165576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kumimoji="1" lang="ja-JP" altLang="en-US"/>
              <a:t>マスター サブタイトルの書式設定</a:t>
            </a:r>
          </a:p>
        </p:txBody>
      </p:sp>
      <p:sp>
        <p:nvSpPr>
          <p:cNvPr id="4" name="日付プレースホルダー 3">
            <a:extLst>
              <a:ext uri="{FF2B5EF4-FFF2-40B4-BE49-F238E27FC236}">
                <a16:creationId xmlns:a16="http://schemas.microsoft.com/office/drawing/2014/main" id="{77697755-46E5-BB47-A2D1-E5637D4712D5}"/>
              </a:ext>
            </a:extLst>
          </p:cNvPr>
          <p:cNvSpPr>
            <a:spLocks noGrp="1"/>
          </p:cNvSpPr>
          <p:nvPr>
            <p:ph type="dt" sz="half" idx="10"/>
          </p:nvPr>
        </p:nvSpPr>
        <p:spPr/>
        <p:txBody>
          <a:bodyPr/>
          <a:lstStyle/>
          <a:p>
            <a:fld id="{E147D5E2-E1C9-5C49-8F46-96779A86943A}"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D596E1B0-852F-2940-ABA1-7F4418B70CF4}"/>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3733D306-2DA5-D34C-B830-BF29F67A4CC3}"/>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349899707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1FDB598C-A41D-5146-A53E-8EA3415CD1C0}"/>
              </a:ext>
            </a:extLst>
          </p:cNvPr>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4FF83289-7D9D-D741-B639-E3C142EBD724}"/>
              </a:ext>
            </a:extLst>
          </p:cNvPr>
          <p:cNvSpPr>
            <a:spLocks noGrp="1"/>
          </p:cNvSpPr>
          <p:nvPr>
            <p:ph type="body" orient="vert" idx="1"/>
          </p:nvPr>
        </p:nvSpPr>
        <p:spPr/>
        <p:txBody>
          <a:bodyPr vert="eaVert"/>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44338148-C7B7-FA4C-BC45-3EB888F1AB5C}"/>
              </a:ext>
            </a:extLst>
          </p:cNvPr>
          <p:cNvSpPr>
            <a:spLocks noGrp="1"/>
          </p:cNvSpPr>
          <p:nvPr>
            <p:ph type="dt" sz="half" idx="10"/>
          </p:nvPr>
        </p:nvSpPr>
        <p:spPr/>
        <p:txBody>
          <a:bodyPr/>
          <a:lstStyle/>
          <a:p>
            <a:fld id="{FE6E20B5-07D8-CA46-8FAC-D2711F902634}"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762A84C3-7BEB-1A46-AD43-045506EB3BC5}"/>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893A28D2-109A-1C44-9E5B-CDD7D069C6D9}"/>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417431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縦書きタイトルと&#10;縦書きテキスト">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C99F8909-157A-DC40-B0A9-9B2806218ABA}"/>
              </a:ext>
            </a:extLst>
          </p:cNvPr>
          <p:cNvSpPr/>
          <p:nvPr/>
        </p:nvSpPr>
        <p:spPr>
          <a:xfrm>
            <a:off x="6457950" y="0"/>
            <a:ext cx="2686050" cy="6858000"/>
          </a:xfrm>
          <a:prstGeom prst="rect">
            <a:avLst/>
          </a:prstGeom>
          <a:solidFill>
            <a:schemeClr val="accent3">
              <a:alpha val="50196"/>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350" b="1"/>
          </a:p>
        </p:txBody>
      </p:sp>
      <p:sp>
        <p:nvSpPr>
          <p:cNvPr id="2" name="縦書きタイトル 1">
            <a:extLst>
              <a:ext uri="{FF2B5EF4-FFF2-40B4-BE49-F238E27FC236}">
                <a16:creationId xmlns:a16="http://schemas.microsoft.com/office/drawing/2014/main" id="{C586AE35-AD60-D44C-85C0-F02C142DFAF4}"/>
              </a:ext>
            </a:extLst>
          </p:cNvPr>
          <p:cNvSpPr>
            <a:spLocks noGrp="1"/>
          </p:cNvSpPr>
          <p:nvPr>
            <p:ph type="title" orient="vert"/>
          </p:nvPr>
        </p:nvSpPr>
        <p:spPr>
          <a:xfrm>
            <a:off x="6543675" y="365125"/>
            <a:ext cx="1971675" cy="5811838"/>
          </a:xfrm>
        </p:spPr>
        <p:txBody>
          <a:bodyPr vert="eaVert"/>
          <a:lstStyle/>
          <a:p>
            <a:r>
              <a:rPr kumimoji="1" lang="ja-JP" altLang="en-US"/>
              <a:t>マスター タイトルの書式設定</a:t>
            </a:r>
          </a:p>
        </p:txBody>
      </p:sp>
      <p:sp>
        <p:nvSpPr>
          <p:cNvPr id="3" name="縦書きテキスト プレースホルダー 2">
            <a:extLst>
              <a:ext uri="{FF2B5EF4-FFF2-40B4-BE49-F238E27FC236}">
                <a16:creationId xmlns:a16="http://schemas.microsoft.com/office/drawing/2014/main" id="{8DE71F55-62AD-304A-B87F-924B73CF06DF}"/>
              </a:ext>
            </a:extLst>
          </p:cNvPr>
          <p:cNvSpPr>
            <a:spLocks noGrp="1"/>
          </p:cNvSpPr>
          <p:nvPr>
            <p:ph type="body" orient="vert" idx="1"/>
          </p:nvPr>
        </p:nvSpPr>
        <p:spPr>
          <a:xfrm>
            <a:off x="628650" y="365125"/>
            <a:ext cx="5800725" cy="5811838"/>
          </a:xfrm>
        </p:spPr>
        <p:txBody>
          <a:bodyPr vert="eaVert"/>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4808EE49-1B9B-3141-8443-347AA6212AFB}"/>
              </a:ext>
            </a:extLst>
          </p:cNvPr>
          <p:cNvSpPr>
            <a:spLocks noGrp="1"/>
          </p:cNvSpPr>
          <p:nvPr>
            <p:ph type="dt" sz="half" idx="10"/>
          </p:nvPr>
        </p:nvSpPr>
        <p:spPr/>
        <p:txBody>
          <a:bodyPr/>
          <a:lstStyle/>
          <a:p>
            <a:fld id="{03EAEF33-E954-9244-9889-6E0EBBA00233}"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EA148ED2-A6B6-A547-9548-BAF0F487E6B1}"/>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FC913B31-45A2-8C4D-9F12-192091F9BD5D}"/>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73965199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cSld name="1_タイトルとコンテンツ">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7476108" y="6110775"/>
            <a:ext cx="1210692" cy="365125"/>
          </a:xfrm>
        </p:spPr>
        <p:txBody>
          <a:bodyPr/>
          <a:lstStyle/>
          <a:p>
            <a:fld id="{6F2CBB84-5650-F64B-BBB9-689C45BE8D71}" type="datetime1">
              <a:rPr lang="ja-JP" altLang="en-US" smtClean="0">
                <a:solidFill>
                  <a:prstClr val="black">
                    <a:tint val="75000"/>
                  </a:prstClr>
                </a:solidFill>
                <a:latin typeface="News Gothic MT"/>
                <a:ea typeface="メイリオ"/>
              </a:rPr>
              <a:t>2023/11/14</a:t>
            </a:fld>
            <a:endParaRPr lang="ja-JP" altLang="en-US">
              <a:solidFill>
                <a:prstClr val="black">
                  <a:tint val="75000"/>
                </a:prstClr>
              </a:solidFill>
              <a:latin typeface="News Gothic MT"/>
              <a:ea typeface="メイリオ"/>
            </a:endParaRPr>
          </a:p>
        </p:txBody>
      </p:sp>
      <p:sp>
        <p:nvSpPr>
          <p:cNvPr id="5" name="Footer Placeholder 4"/>
          <p:cNvSpPr>
            <a:spLocks noGrp="1"/>
          </p:cNvSpPr>
          <p:nvPr>
            <p:ph type="ftr" sz="quarter" idx="11"/>
          </p:nvPr>
        </p:nvSpPr>
        <p:spPr>
          <a:xfrm>
            <a:off x="457201" y="6097468"/>
            <a:ext cx="2556465" cy="354171"/>
          </a:xfrm>
        </p:spPr>
        <p:txBody>
          <a:bodyPr/>
          <a:lstStyle/>
          <a:p>
            <a:endParaRPr lang="ja-JP" altLang="en-US">
              <a:solidFill>
                <a:prstClr val="black">
                  <a:tint val="75000"/>
                </a:prstClr>
              </a:solidFill>
              <a:latin typeface="News Gothic MT"/>
              <a:ea typeface="メイリオ"/>
            </a:endParaRPr>
          </a:p>
        </p:txBody>
      </p:sp>
      <p:sp>
        <p:nvSpPr>
          <p:cNvPr id="6" name="Slide Number Placeholder 5"/>
          <p:cNvSpPr>
            <a:spLocks noGrp="1"/>
          </p:cNvSpPr>
          <p:nvPr>
            <p:ph type="sldNum" sz="quarter" idx="12"/>
          </p:nvPr>
        </p:nvSpPr>
        <p:spPr>
          <a:xfrm>
            <a:off x="4267894" y="6451640"/>
            <a:ext cx="608215" cy="354809"/>
          </a:xfrm>
        </p:spPr>
        <p:txBody>
          <a:bodyPr/>
          <a:lstStyle/>
          <a:p>
            <a:fld id="{3B1F0660-05A9-1644-AAA0-B23E17E2934C}" type="slidenum">
              <a:rPr lang="ja-JP" altLang="en-US" smtClean="0">
                <a:solidFill>
                  <a:prstClr val="black">
                    <a:tint val="75000"/>
                  </a:prstClr>
                </a:solidFill>
                <a:latin typeface="News Gothic MT"/>
                <a:ea typeface="メイリオ"/>
              </a:rPr>
              <a:pPr/>
              <a:t>‹#›</a:t>
            </a:fld>
            <a:endParaRPr lang="ja-JP" altLang="en-US">
              <a:solidFill>
                <a:prstClr val="black">
                  <a:tint val="75000"/>
                </a:prstClr>
              </a:solidFill>
              <a:latin typeface="News Gothic MT"/>
              <a:ea typeface="メイリオ"/>
            </a:endParaRPr>
          </a:p>
        </p:txBody>
      </p:sp>
      <p:sp>
        <p:nvSpPr>
          <p:cNvPr id="8" name="Title 7"/>
          <p:cNvSpPr>
            <a:spLocks noGrp="1"/>
          </p:cNvSpPr>
          <p:nvPr>
            <p:ph type="title"/>
          </p:nvPr>
        </p:nvSpPr>
        <p:spPr/>
        <p:txBody>
          <a:bodyPr/>
          <a:lstStyle/>
          <a:p>
            <a:r>
              <a:rPr lang="ja-JP" altLang="en-US"/>
              <a:t>マスター タイトルの書式設定</a:t>
            </a:r>
            <a:endParaRPr lang="en-US"/>
          </a:p>
        </p:txBody>
      </p:sp>
      <p:sp>
        <p:nvSpPr>
          <p:cNvPr id="10" name="Content Placeholder 9"/>
          <p:cNvSpPr>
            <a:spLocks noGrp="1"/>
          </p:cNvSpPr>
          <p:nvPr>
            <p:ph sz="quarter" idx="13"/>
          </p:nvPr>
        </p:nvSpPr>
        <p:spPr>
          <a:xfrm>
            <a:off x="457200" y="1273387"/>
            <a:ext cx="8229600" cy="475488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Tree>
    <p:extLst>
      <p:ext uri="{BB962C8B-B14F-4D97-AF65-F5344CB8AC3E}">
        <p14:creationId xmlns:p14="http://schemas.microsoft.com/office/powerpoint/2010/main" val="18634732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27328E01-AF4F-1C4E-BD85-696582E9FC1D}"/>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339DB9BF-763B-0945-A9AB-A377448A3060}"/>
              </a:ext>
            </a:extLst>
          </p:cNvPr>
          <p:cNvSpPr>
            <a:spLocks noGrp="1"/>
          </p:cNvSpPr>
          <p:nvPr>
            <p:ph idx="1"/>
          </p:nvPr>
        </p:nvSpPr>
        <p:spPr/>
        <p:txBody>
          <a:bodyPr/>
          <a:lstStyle/>
          <a:p>
            <a:pPr lvl="0"/>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3D126471-58FC-5C4E-926F-7ED1149BA257}"/>
              </a:ext>
            </a:extLst>
          </p:cNvPr>
          <p:cNvSpPr>
            <a:spLocks noGrp="1"/>
          </p:cNvSpPr>
          <p:nvPr>
            <p:ph type="dt" sz="half" idx="10"/>
          </p:nvPr>
        </p:nvSpPr>
        <p:spPr/>
        <p:txBody>
          <a:bodyPr/>
          <a:lstStyle/>
          <a:p>
            <a:fld id="{5E378E9B-8898-2A4C-96F3-D9C4987FEBE2}"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32780033-FCCF-C145-AD89-28AEA0AEB70F}"/>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72DC33C2-B25C-6448-A2B3-F04868CDD1E7}"/>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31559390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セクション見出し">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EA7CD886-6500-204E-B0AC-3212BEB38352}"/>
              </a:ext>
            </a:extLst>
          </p:cNvPr>
          <p:cNvSpPr>
            <a:spLocks noGrp="1"/>
          </p:cNvSpPr>
          <p:nvPr>
            <p:ph type="title"/>
          </p:nvPr>
        </p:nvSpPr>
        <p:spPr>
          <a:xfrm>
            <a:off x="623888" y="1709739"/>
            <a:ext cx="7886700" cy="2852737"/>
          </a:xfrm>
        </p:spPr>
        <p:txBody>
          <a:bodyPr anchor="b"/>
          <a:lstStyle>
            <a:lvl1pPr>
              <a:defRPr sz="4500"/>
            </a:lvl1p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2D3308F-B85D-C645-B271-BF21FFEB022B}"/>
              </a:ext>
            </a:extLst>
          </p:cNvPr>
          <p:cNvSpPr>
            <a:spLocks noGrp="1"/>
          </p:cNvSpPr>
          <p:nvPr>
            <p:ph type="body" idx="1"/>
          </p:nvPr>
        </p:nvSpPr>
        <p:spPr>
          <a:xfrm>
            <a:off x="623888" y="4589464"/>
            <a:ext cx="7886700" cy="1500187"/>
          </a:xfrm>
        </p:spPr>
        <p:txBody>
          <a:bodyPr/>
          <a:lstStyle>
            <a:lvl1pPr marL="0" indent="0">
              <a:buNone/>
              <a:defRPr sz="1800">
                <a:solidFill>
                  <a:schemeClr val="tx1">
                    <a:tint val="75000"/>
                  </a:schemeClr>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r>
              <a:rPr kumimoji="1" lang="ja-JP" altLang="en-US"/>
              <a:t>マスター テキストの書式設定</a:t>
            </a:r>
          </a:p>
        </p:txBody>
      </p:sp>
      <p:sp>
        <p:nvSpPr>
          <p:cNvPr id="4" name="日付プレースホルダー 3">
            <a:extLst>
              <a:ext uri="{FF2B5EF4-FFF2-40B4-BE49-F238E27FC236}">
                <a16:creationId xmlns:a16="http://schemas.microsoft.com/office/drawing/2014/main" id="{289853EA-BCA0-BE41-95CC-E79693471EB7}"/>
              </a:ext>
            </a:extLst>
          </p:cNvPr>
          <p:cNvSpPr>
            <a:spLocks noGrp="1"/>
          </p:cNvSpPr>
          <p:nvPr>
            <p:ph type="dt" sz="half" idx="10"/>
          </p:nvPr>
        </p:nvSpPr>
        <p:spPr/>
        <p:txBody>
          <a:bodyPr/>
          <a:lstStyle/>
          <a:p>
            <a:fld id="{A4203AF7-26D6-224C-8575-24F70ED0134C}"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CCAE8EDB-FE14-3443-AEE0-690E3116877E}"/>
              </a:ext>
            </a:extLst>
          </p:cNvPr>
          <p:cNvSpPr>
            <a:spLocks noGrp="1"/>
          </p:cNvSpPr>
          <p:nvPr>
            <p:ph type="ftr" sz="quarter" idx="11"/>
          </p:nvPr>
        </p:nvSpPr>
        <p:spPr/>
        <p:txBody>
          <a:bodyPr/>
          <a:lstStyle/>
          <a:p>
            <a:endParaRPr kumimoji="1" lang="ja-JP" altLang="en-US"/>
          </a:p>
        </p:txBody>
      </p:sp>
      <p:sp>
        <p:nvSpPr>
          <p:cNvPr id="6" name="スライド番号プレースホルダー 5">
            <a:extLst>
              <a:ext uri="{FF2B5EF4-FFF2-40B4-BE49-F238E27FC236}">
                <a16:creationId xmlns:a16="http://schemas.microsoft.com/office/drawing/2014/main" id="{10878861-6B1B-344F-882F-3D47E0E87495}"/>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5831447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A78812-28CF-A245-8EE3-7C8E1491DCE0}"/>
              </a:ext>
            </a:extLst>
          </p:cNvPr>
          <p:cNvSpPr>
            <a:spLocks noGrp="1"/>
          </p:cNvSpPr>
          <p:nvPr>
            <p:ph type="title"/>
          </p:nvPr>
        </p:nvSpPr>
        <p:spPr/>
        <p:txBody>
          <a:body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E373E256-C602-044A-8108-25D7D23B8EA7}"/>
              </a:ext>
            </a:extLst>
          </p:cNvPr>
          <p:cNvSpPr>
            <a:spLocks noGrp="1"/>
          </p:cNvSpPr>
          <p:nvPr>
            <p:ph sz="half" idx="1"/>
          </p:nvPr>
        </p:nvSpPr>
        <p:spPr>
          <a:xfrm>
            <a:off x="628650" y="1212575"/>
            <a:ext cx="3886200" cy="4964389"/>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コンテンツ プレースホルダー 3">
            <a:extLst>
              <a:ext uri="{FF2B5EF4-FFF2-40B4-BE49-F238E27FC236}">
                <a16:creationId xmlns:a16="http://schemas.microsoft.com/office/drawing/2014/main" id="{049EE479-827F-E249-AEA5-0F54F0E5D5BA}"/>
              </a:ext>
            </a:extLst>
          </p:cNvPr>
          <p:cNvSpPr>
            <a:spLocks noGrp="1"/>
          </p:cNvSpPr>
          <p:nvPr>
            <p:ph sz="half" idx="2"/>
          </p:nvPr>
        </p:nvSpPr>
        <p:spPr>
          <a:xfrm>
            <a:off x="4629150" y="1212575"/>
            <a:ext cx="3886200" cy="4964389"/>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5" name="日付プレースホルダー 4">
            <a:extLst>
              <a:ext uri="{FF2B5EF4-FFF2-40B4-BE49-F238E27FC236}">
                <a16:creationId xmlns:a16="http://schemas.microsoft.com/office/drawing/2014/main" id="{06FED6C8-FC29-3849-BB77-F1C8BE488178}"/>
              </a:ext>
            </a:extLst>
          </p:cNvPr>
          <p:cNvSpPr>
            <a:spLocks noGrp="1"/>
          </p:cNvSpPr>
          <p:nvPr>
            <p:ph type="dt" sz="half" idx="10"/>
          </p:nvPr>
        </p:nvSpPr>
        <p:spPr/>
        <p:txBody>
          <a:bodyPr/>
          <a:lstStyle/>
          <a:p>
            <a:fld id="{D8D85BD6-C7C8-9544-8339-9E4DD9A40ABB}" type="datetime1">
              <a:rPr kumimoji="1" lang="ja-JP" altLang="en-US" smtClean="0"/>
              <a:t>2023/11/14</a:t>
            </a:fld>
            <a:endParaRPr kumimoji="1" lang="ja-JP" altLang="en-US"/>
          </a:p>
        </p:txBody>
      </p:sp>
      <p:sp>
        <p:nvSpPr>
          <p:cNvPr id="6" name="フッター プレースホルダー 5">
            <a:extLst>
              <a:ext uri="{FF2B5EF4-FFF2-40B4-BE49-F238E27FC236}">
                <a16:creationId xmlns:a16="http://schemas.microsoft.com/office/drawing/2014/main" id="{53269C86-FA72-484B-9044-A7305519C6D0}"/>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AA3A1EE0-FC6F-F749-ACA6-F9C873E233A7}"/>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68815372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3F1E2ED-1914-2A45-9912-111F1FB2DEB4}"/>
              </a:ext>
            </a:extLst>
          </p:cNvPr>
          <p:cNvSpPr>
            <a:spLocks noGrp="1"/>
          </p:cNvSpPr>
          <p:nvPr>
            <p:ph type="title"/>
          </p:nvPr>
        </p:nvSpPr>
        <p:spPr>
          <a:xfrm>
            <a:off x="631135" y="188844"/>
            <a:ext cx="7886700" cy="775253"/>
          </a:xfrm>
        </p:spPr>
        <p:txBody>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C705377D-B40A-354E-A39C-1C55116108AE}"/>
              </a:ext>
            </a:extLst>
          </p:cNvPr>
          <p:cNvSpPr>
            <a:spLocks noGrp="1"/>
          </p:cNvSpPr>
          <p:nvPr>
            <p:ph type="body" idx="1"/>
          </p:nvPr>
        </p:nvSpPr>
        <p:spPr>
          <a:xfrm>
            <a:off x="629842" y="1185864"/>
            <a:ext cx="3868340" cy="823912"/>
          </a:xfrm>
        </p:spPr>
        <p:txBody>
          <a:bodyPr anchor="b">
            <a:normAutofit/>
          </a:bodyPr>
          <a:lstStyle>
            <a:lvl1pPr marL="0" indent="0">
              <a:buNone/>
              <a:defRPr sz="20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kumimoji="1" lang="ja-JP" altLang="en-US"/>
              <a:t>マスター テキストの書式設定</a:t>
            </a:r>
          </a:p>
        </p:txBody>
      </p:sp>
      <p:sp>
        <p:nvSpPr>
          <p:cNvPr id="4" name="コンテンツ プレースホルダー 3">
            <a:extLst>
              <a:ext uri="{FF2B5EF4-FFF2-40B4-BE49-F238E27FC236}">
                <a16:creationId xmlns:a16="http://schemas.microsoft.com/office/drawing/2014/main" id="{F67805B5-E682-1E47-8E90-BAD041F72DC6}"/>
              </a:ext>
            </a:extLst>
          </p:cNvPr>
          <p:cNvSpPr>
            <a:spLocks noGrp="1"/>
          </p:cNvSpPr>
          <p:nvPr>
            <p:ph sz="half" idx="2"/>
          </p:nvPr>
        </p:nvSpPr>
        <p:spPr>
          <a:xfrm>
            <a:off x="629842" y="2107097"/>
            <a:ext cx="3868340" cy="4082567"/>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5" name="テキスト プレースホルダー 4">
            <a:extLst>
              <a:ext uri="{FF2B5EF4-FFF2-40B4-BE49-F238E27FC236}">
                <a16:creationId xmlns:a16="http://schemas.microsoft.com/office/drawing/2014/main" id="{545F1E25-6D51-174D-9B11-ED7DED0E2209}"/>
              </a:ext>
            </a:extLst>
          </p:cNvPr>
          <p:cNvSpPr>
            <a:spLocks noGrp="1"/>
          </p:cNvSpPr>
          <p:nvPr>
            <p:ph type="body" sz="quarter" idx="3"/>
          </p:nvPr>
        </p:nvSpPr>
        <p:spPr>
          <a:xfrm>
            <a:off x="4629150" y="1185864"/>
            <a:ext cx="3887391" cy="823912"/>
          </a:xfrm>
        </p:spPr>
        <p:txBody>
          <a:bodyPr anchor="b">
            <a:normAutofit/>
          </a:bodyPr>
          <a:lstStyle>
            <a:lvl1pPr marL="0" indent="0">
              <a:buNone/>
              <a:defRPr sz="20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r>
              <a:rPr kumimoji="1" lang="ja-JP" altLang="en-US"/>
              <a:t>マスター テキストの書式設定</a:t>
            </a:r>
          </a:p>
        </p:txBody>
      </p:sp>
      <p:sp>
        <p:nvSpPr>
          <p:cNvPr id="6" name="コンテンツ プレースホルダー 5">
            <a:extLst>
              <a:ext uri="{FF2B5EF4-FFF2-40B4-BE49-F238E27FC236}">
                <a16:creationId xmlns:a16="http://schemas.microsoft.com/office/drawing/2014/main" id="{81972E23-216D-AC46-BA1B-AD4EC64A1D43}"/>
              </a:ext>
            </a:extLst>
          </p:cNvPr>
          <p:cNvSpPr>
            <a:spLocks noGrp="1"/>
          </p:cNvSpPr>
          <p:nvPr>
            <p:ph sz="quarter" idx="4"/>
          </p:nvPr>
        </p:nvSpPr>
        <p:spPr>
          <a:xfrm>
            <a:off x="4629150" y="2107097"/>
            <a:ext cx="3887391" cy="4082567"/>
          </a:xfrm>
        </p:spPr>
        <p:txBody>
          <a:body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7" name="日付プレースホルダー 6">
            <a:extLst>
              <a:ext uri="{FF2B5EF4-FFF2-40B4-BE49-F238E27FC236}">
                <a16:creationId xmlns:a16="http://schemas.microsoft.com/office/drawing/2014/main" id="{94F9973E-8DC9-C048-B217-F2845AFFA04C}"/>
              </a:ext>
            </a:extLst>
          </p:cNvPr>
          <p:cNvSpPr>
            <a:spLocks noGrp="1"/>
          </p:cNvSpPr>
          <p:nvPr>
            <p:ph type="dt" sz="half" idx="10"/>
          </p:nvPr>
        </p:nvSpPr>
        <p:spPr/>
        <p:txBody>
          <a:bodyPr/>
          <a:lstStyle/>
          <a:p>
            <a:fld id="{D251F01E-66BC-CD40-9CE2-DA56DF43E1E0}" type="datetime1">
              <a:rPr kumimoji="1" lang="ja-JP" altLang="en-US" smtClean="0"/>
              <a:t>2023/11/14</a:t>
            </a:fld>
            <a:endParaRPr kumimoji="1" lang="ja-JP" altLang="en-US"/>
          </a:p>
        </p:txBody>
      </p:sp>
      <p:sp>
        <p:nvSpPr>
          <p:cNvPr id="8" name="フッター プレースホルダー 7">
            <a:extLst>
              <a:ext uri="{FF2B5EF4-FFF2-40B4-BE49-F238E27FC236}">
                <a16:creationId xmlns:a16="http://schemas.microsoft.com/office/drawing/2014/main" id="{AD0C389F-9834-8C44-BDFD-60BA37ACE763}"/>
              </a:ext>
            </a:extLst>
          </p:cNvPr>
          <p:cNvSpPr>
            <a:spLocks noGrp="1"/>
          </p:cNvSpPr>
          <p:nvPr>
            <p:ph type="ftr" sz="quarter" idx="11"/>
          </p:nvPr>
        </p:nvSpPr>
        <p:spPr/>
        <p:txBody>
          <a:bodyPr/>
          <a:lstStyle/>
          <a:p>
            <a:endParaRPr kumimoji="1" lang="ja-JP" altLang="en-US"/>
          </a:p>
        </p:txBody>
      </p:sp>
      <p:sp>
        <p:nvSpPr>
          <p:cNvPr id="9" name="スライド番号プレースホルダー 8">
            <a:extLst>
              <a:ext uri="{FF2B5EF4-FFF2-40B4-BE49-F238E27FC236}">
                <a16:creationId xmlns:a16="http://schemas.microsoft.com/office/drawing/2014/main" id="{BA5DFB0D-8435-4C41-9436-031F511C2D0A}"/>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420661834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590E4DB5-A719-BF4F-BC21-C3797DD9F2CA}"/>
              </a:ext>
            </a:extLst>
          </p:cNvPr>
          <p:cNvSpPr>
            <a:spLocks noGrp="1"/>
          </p:cNvSpPr>
          <p:nvPr>
            <p:ph type="title"/>
          </p:nvPr>
        </p:nvSpPr>
        <p:spPr/>
        <p:txBody>
          <a:bodyPr/>
          <a:lstStyle/>
          <a:p>
            <a:r>
              <a:rPr kumimoji="1" lang="ja-JP" altLang="en-US"/>
              <a:t>マスター タイトルの書式設定</a:t>
            </a:r>
          </a:p>
        </p:txBody>
      </p:sp>
      <p:sp>
        <p:nvSpPr>
          <p:cNvPr id="3" name="日付プレースホルダー 2">
            <a:extLst>
              <a:ext uri="{FF2B5EF4-FFF2-40B4-BE49-F238E27FC236}">
                <a16:creationId xmlns:a16="http://schemas.microsoft.com/office/drawing/2014/main" id="{8013009A-EA91-274C-BA8C-5576DB2A08CD}"/>
              </a:ext>
            </a:extLst>
          </p:cNvPr>
          <p:cNvSpPr>
            <a:spLocks noGrp="1"/>
          </p:cNvSpPr>
          <p:nvPr>
            <p:ph type="dt" sz="half" idx="10"/>
          </p:nvPr>
        </p:nvSpPr>
        <p:spPr/>
        <p:txBody>
          <a:bodyPr/>
          <a:lstStyle/>
          <a:p>
            <a:fld id="{CEAA9CA1-ACF2-2148-B9CF-3E8E9BE52B83}" type="datetime1">
              <a:rPr kumimoji="1" lang="ja-JP" altLang="en-US" smtClean="0"/>
              <a:t>2023/11/14</a:t>
            </a:fld>
            <a:endParaRPr kumimoji="1" lang="ja-JP" altLang="en-US"/>
          </a:p>
        </p:txBody>
      </p:sp>
      <p:sp>
        <p:nvSpPr>
          <p:cNvPr id="4" name="フッター プレースホルダー 3">
            <a:extLst>
              <a:ext uri="{FF2B5EF4-FFF2-40B4-BE49-F238E27FC236}">
                <a16:creationId xmlns:a16="http://schemas.microsoft.com/office/drawing/2014/main" id="{E8EF46CC-D20B-464B-BB87-AAD29C30642A}"/>
              </a:ext>
            </a:extLst>
          </p:cNvPr>
          <p:cNvSpPr>
            <a:spLocks noGrp="1"/>
          </p:cNvSpPr>
          <p:nvPr>
            <p:ph type="ftr" sz="quarter" idx="11"/>
          </p:nvPr>
        </p:nvSpPr>
        <p:spPr/>
        <p:txBody>
          <a:bodyPr/>
          <a:lstStyle/>
          <a:p>
            <a:endParaRPr kumimoji="1" lang="ja-JP" altLang="en-US"/>
          </a:p>
        </p:txBody>
      </p:sp>
      <p:sp>
        <p:nvSpPr>
          <p:cNvPr id="5" name="スライド番号プレースホルダー 4">
            <a:extLst>
              <a:ext uri="{FF2B5EF4-FFF2-40B4-BE49-F238E27FC236}">
                <a16:creationId xmlns:a16="http://schemas.microsoft.com/office/drawing/2014/main" id="{29159BC8-B6D3-DF40-9C44-DDD9E3372983}"/>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322828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白紙">
    <p:spTree>
      <p:nvGrpSpPr>
        <p:cNvPr id="1" name=""/>
        <p:cNvGrpSpPr/>
        <p:nvPr/>
      </p:nvGrpSpPr>
      <p:grpSpPr>
        <a:xfrm>
          <a:off x="0" y="0"/>
          <a:ext cx="0" cy="0"/>
          <a:chOff x="0" y="0"/>
          <a:chExt cx="0" cy="0"/>
        </a:xfrm>
      </p:grpSpPr>
      <p:sp>
        <p:nvSpPr>
          <p:cNvPr id="2" name="日付プレースホルダー 1">
            <a:extLst>
              <a:ext uri="{FF2B5EF4-FFF2-40B4-BE49-F238E27FC236}">
                <a16:creationId xmlns:a16="http://schemas.microsoft.com/office/drawing/2014/main" id="{0E6F2BDD-51F0-D144-BA92-2B5FD5C6339E}"/>
              </a:ext>
            </a:extLst>
          </p:cNvPr>
          <p:cNvSpPr>
            <a:spLocks noGrp="1"/>
          </p:cNvSpPr>
          <p:nvPr>
            <p:ph type="dt" sz="half" idx="10"/>
          </p:nvPr>
        </p:nvSpPr>
        <p:spPr/>
        <p:txBody>
          <a:bodyPr/>
          <a:lstStyle/>
          <a:p>
            <a:fld id="{FE42465C-6D68-8941-B3CE-3FE931BE74AE}" type="datetime1">
              <a:rPr kumimoji="1" lang="ja-JP" altLang="en-US" smtClean="0"/>
              <a:t>2023/11/14</a:t>
            </a:fld>
            <a:endParaRPr kumimoji="1" lang="ja-JP" altLang="en-US"/>
          </a:p>
        </p:txBody>
      </p:sp>
      <p:sp>
        <p:nvSpPr>
          <p:cNvPr id="3" name="フッター プレースホルダー 2">
            <a:extLst>
              <a:ext uri="{FF2B5EF4-FFF2-40B4-BE49-F238E27FC236}">
                <a16:creationId xmlns:a16="http://schemas.microsoft.com/office/drawing/2014/main" id="{8112224B-1522-4547-AF82-B137F687EF3F}"/>
              </a:ext>
            </a:extLst>
          </p:cNvPr>
          <p:cNvSpPr>
            <a:spLocks noGrp="1"/>
          </p:cNvSpPr>
          <p:nvPr>
            <p:ph type="ftr" sz="quarter" idx="11"/>
          </p:nvPr>
        </p:nvSpPr>
        <p:spPr/>
        <p:txBody>
          <a:bodyPr/>
          <a:lstStyle/>
          <a:p>
            <a:endParaRPr kumimoji="1" lang="ja-JP" altLang="en-US"/>
          </a:p>
        </p:txBody>
      </p:sp>
      <p:sp>
        <p:nvSpPr>
          <p:cNvPr id="4" name="スライド番号プレースホルダー 3">
            <a:extLst>
              <a:ext uri="{FF2B5EF4-FFF2-40B4-BE49-F238E27FC236}">
                <a16:creationId xmlns:a16="http://schemas.microsoft.com/office/drawing/2014/main" id="{17D55C12-397C-3B49-9D1F-A2042711D940}"/>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33227435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C9B6AA2F-ABC7-0949-8DB7-4FCAC043FE2C}"/>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コンテンツ プレースホルダー 2">
            <a:extLst>
              <a:ext uri="{FF2B5EF4-FFF2-40B4-BE49-F238E27FC236}">
                <a16:creationId xmlns:a16="http://schemas.microsoft.com/office/drawing/2014/main" id="{C2C0053B-83E1-0C46-80D9-1772242D057B}"/>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テキスト プレースホルダー 3">
            <a:extLst>
              <a:ext uri="{FF2B5EF4-FFF2-40B4-BE49-F238E27FC236}">
                <a16:creationId xmlns:a16="http://schemas.microsoft.com/office/drawing/2014/main" id="{7FEFFFC7-0F37-594E-80E0-6703FFDDC549}"/>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kumimoji="1" lang="ja-JP" altLang="en-US"/>
              <a:t>マスター テキストの書式設定</a:t>
            </a:r>
          </a:p>
        </p:txBody>
      </p:sp>
      <p:sp>
        <p:nvSpPr>
          <p:cNvPr id="5" name="日付プレースホルダー 4">
            <a:extLst>
              <a:ext uri="{FF2B5EF4-FFF2-40B4-BE49-F238E27FC236}">
                <a16:creationId xmlns:a16="http://schemas.microsoft.com/office/drawing/2014/main" id="{809F9A7F-BF09-CF44-9C4C-8CE946038F16}"/>
              </a:ext>
            </a:extLst>
          </p:cNvPr>
          <p:cNvSpPr>
            <a:spLocks noGrp="1"/>
          </p:cNvSpPr>
          <p:nvPr>
            <p:ph type="dt" sz="half" idx="10"/>
          </p:nvPr>
        </p:nvSpPr>
        <p:spPr/>
        <p:txBody>
          <a:bodyPr/>
          <a:lstStyle/>
          <a:p>
            <a:fld id="{087EB13F-2614-0A48-A0E5-F184C057D19E}" type="datetime1">
              <a:rPr kumimoji="1" lang="ja-JP" altLang="en-US" smtClean="0"/>
              <a:t>2023/11/14</a:t>
            </a:fld>
            <a:endParaRPr kumimoji="1" lang="ja-JP" altLang="en-US"/>
          </a:p>
        </p:txBody>
      </p:sp>
      <p:sp>
        <p:nvSpPr>
          <p:cNvPr id="6" name="フッター プレースホルダー 5">
            <a:extLst>
              <a:ext uri="{FF2B5EF4-FFF2-40B4-BE49-F238E27FC236}">
                <a16:creationId xmlns:a16="http://schemas.microsoft.com/office/drawing/2014/main" id="{4DA80626-FB76-A846-9AFF-1DD906993DA1}"/>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0910C0B1-5309-FE4A-BCC8-7B7BCD86C03F}"/>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12122662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A6F040C-0D4B-1940-BCDF-B3822528C492}"/>
              </a:ext>
            </a:extLst>
          </p:cNvPr>
          <p:cNvSpPr>
            <a:spLocks noGrp="1"/>
          </p:cNvSpPr>
          <p:nvPr>
            <p:ph type="title"/>
          </p:nvPr>
        </p:nvSpPr>
        <p:spPr>
          <a:xfrm>
            <a:off x="629841" y="457200"/>
            <a:ext cx="2949178" cy="1600200"/>
          </a:xfrm>
        </p:spPr>
        <p:txBody>
          <a:bodyPr anchor="b"/>
          <a:lstStyle>
            <a:lvl1pPr>
              <a:defRPr sz="2400"/>
            </a:lvl1pPr>
          </a:lstStyle>
          <a:p>
            <a:r>
              <a:rPr kumimoji="1" lang="ja-JP" altLang="en-US"/>
              <a:t>マスター タイトルの書式設定</a:t>
            </a:r>
          </a:p>
        </p:txBody>
      </p:sp>
      <p:sp>
        <p:nvSpPr>
          <p:cNvPr id="3" name="図プレースホルダー 2">
            <a:extLst>
              <a:ext uri="{FF2B5EF4-FFF2-40B4-BE49-F238E27FC236}">
                <a16:creationId xmlns:a16="http://schemas.microsoft.com/office/drawing/2014/main" id="{FF48B6F6-3DA2-C347-90E4-D1E751FC8C5E}"/>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kumimoji="1" lang="ja-JP" altLang="en-US"/>
              <a:t>アイコンをクリックして図を追加</a:t>
            </a:r>
          </a:p>
        </p:txBody>
      </p:sp>
      <p:sp>
        <p:nvSpPr>
          <p:cNvPr id="4" name="テキスト プレースホルダー 3">
            <a:extLst>
              <a:ext uri="{FF2B5EF4-FFF2-40B4-BE49-F238E27FC236}">
                <a16:creationId xmlns:a16="http://schemas.microsoft.com/office/drawing/2014/main" id="{9F01AEBA-60FB-874C-982E-696B0E3B441D}"/>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r>
              <a:rPr kumimoji="1" lang="ja-JP" altLang="en-US"/>
              <a:t>マスター テキストの書式設定
第 </a:t>
            </a:r>
            <a:r>
              <a:rPr kumimoji="1" lang="en-US" altLang="ja-JP"/>
              <a:t>2 </a:t>
            </a:r>
            <a:r>
              <a:rPr kumimoji="1" lang="ja-JP" altLang="en-US"/>
              <a:t>レベル
第 </a:t>
            </a:r>
            <a:r>
              <a:rPr kumimoji="1" lang="en-US" altLang="ja-JP"/>
              <a:t>3 </a:t>
            </a:r>
            <a:r>
              <a:rPr kumimoji="1" lang="ja-JP" altLang="en-US"/>
              <a:t>レベル
第 </a:t>
            </a:r>
            <a:r>
              <a:rPr kumimoji="1" lang="en-US" altLang="ja-JP"/>
              <a:t>4 </a:t>
            </a:r>
            <a:r>
              <a:rPr kumimoji="1" lang="ja-JP" altLang="en-US"/>
              <a:t>レベル
第 </a:t>
            </a:r>
            <a:r>
              <a:rPr kumimoji="1" lang="en-US" altLang="ja-JP"/>
              <a:t>5 </a:t>
            </a:r>
            <a:r>
              <a:rPr kumimoji="1" lang="ja-JP" altLang="en-US"/>
              <a:t>レベル</a:t>
            </a:r>
          </a:p>
        </p:txBody>
      </p:sp>
      <p:sp>
        <p:nvSpPr>
          <p:cNvPr id="5" name="日付プレースホルダー 4">
            <a:extLst>
              <a:ext uri="{FF2B5EF4-FFF2-40B4-BE49-F238E27FC236}">
                <a16:creationId xmlns:a16="http://schemas.microsoft.com/office/drawing/2014/main" id="{1B1F7FCF-1C34-1A4B-8F6E-BAC31E3E04E1}"/>
              </a:ext>
            </a:extLst>
          </p:cNvPr>
          <p:cNvSpPr>
            <a:spLocks noGrp="1"/>
          </p:cNvSpPr>
          <p:nvPr>
            <p:ph type="dt" sz="half" idx="10"/>
          </p:nvPr>
        </p:nvSpPr>
        <p:spPr/>
        <p:txBody>
          <a:bodyPr/>
          <a:lstStyle/>
          <a:p>
            <a:fld id="{2ED640CC-D336-B747-9D84-C9E468994B7A}" type="datetime1">
              <a:rPr kumimoji="1" lang="ja-JP" altLang="en-US" smtClean="0"/>
              <a:t>2023/11/14</a:t>
            </a:fld>
            <a:endParaRPr kumimoji="1" lang="ja-JP" altLang="en-US"/>
          </a:p>
        </p:txBody>
      </p:sp>
      <p:sp>
        <p:nvSpPr>
          <p:cNvPr id="6" name="フッター プレースホルダー 5">
            <a:extLst>
              <a:ext uri="{FF2B5EF4-FFF2-40B4-BE49-F238E27FC236}">
                <a16:creationId xmlns:a16="http://schemas.microsoft.com/office/drawing/2014/main" id="{F6681C93-C35A-B046-9FF5-7B1DA740EDA2}"/>
              </a:ext>
            </a:extLst>
          </p:cNvPr>
          <p:cNvSpPr>
            <a:spLocks noGrp="1"/>
          </p:cNvSpPr>
          <p:nvPr>
            <p:ph type="ftr" sz="quarter" idx="11"/>
          </p:nvPr>
        </p:nvSpPr>
        <p:spPr/>
        <p:txBody>
          <a:bodyPr/>
          <a:lstStyle/>
          <a:p>
            <a:endParaRPr kumimoji="1" lang="ja-JP" altLang="en-US"/>
          </a:p>
        </p:txBody>
      </p:sp>
      <p:sp>
        <p:nvSpPr>
          <p:cNvPr id="7" name="スライド番号プレースホルダー 6">
            <a:extLst>
              <a:ext uri="{FF2B5EF4-FFF2-40B4-BE49-F238E27FC236}">
                <a16:creationId xmlns:a16="http://schemas.microsoft.com/office/drawing/2014/main" id="{EABBA727-9A78-794C-81F0-AEBE2B8FE462}"/>
              </a:ext>
            </a:extLst>
          </p:cNvPr>
          <p:cNvSpPr>
            <a:spLocks noGrp="1"/>
          </p:cNvSpPr>
          <p:nvPr>
            <p:ph type="sldNum" sz="quarter" idx="12"/>
          </p:nvPr>
        </p:nvSpPr>
        <p:spPr/>
        <p:txBody>
          <a:body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250719788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正方形/長方形 6">
            <a:extLst>
              <a:ext uri="{FF2B5EF4-FFF2-40B4-BE49-F238E27FC236}">
                <a16:creationId xmlns:a16="http://schemas.microsoft.com/office/drawing/2014/main" id="{B85F44B2-54C0-A643-9B79-B153752011A6}"/>
              </a:ext>
            </a:extLst>
          </p:cNvPr>
          <p:cNvSpPr/>
          <p:nvPr/>
        </p:nvSpPr>
        <p:spPr>
          <a:xfrm>
            <a:off x="0" y="0"/>
            <a:ext cx="9144000" cy="1083365"/>
          </a:xfrm>
          <a:prstGeom prst="rect">
            <a:avLst/>
          </a:prstGeom>
          <a:solidFill>
            <a:schemeClr val="accent3">
              <a:alpha val="50196"/>
            </a:schemeClr>
          </a:solidFill>
          <a:ln>
            <a:noFill/>
          </a:ln>
        </p:spPr>
        <p:style>
          <a:lnRef idx="1">
            <a:schemeClr val="accent1"/>
          </a:lnRef>
          <a:fillRef idx="2">
            <a:schemeClr val="accent1"/>
          </a:fillRef>
          <a:effectRef idx="1">
            <a:schemeClr val="accent1"/>
          </a:effectRef>
          <a:fontRef idx="minor">
            <a:schemeClr val="dk1"/>
          </a:fontRef>
        </p:style>
        <p:txBody>
          <a:bodyPr rtlCol="0" anchor="ctr"/>
          <a:lstStyle/>
          <a:p>
            <a:pPr algn="ctr"/>
            <a:endParaRPr kumimoji="1" lang="ja-JP" altLang="en-US" sz="1350" b="1"/>
          </a:p>
        </p:txBody>
      </p:sp>
      <p:sp>
        <p:nvSpPr>
          <p:cNvPr id="2" name="タイトル プレースホルダー 1">
            <a:extLst>
              <a:ext uri="{FF2B5EF4-FFF2-40B4-BE49-F238E27FC236}">
                <a16:creationId xmlns:a16="http://schemas.microsoft.com/office/drawing/2014/main" id="{FD66E361-43BC-2A44-A202-2758D5530ADC}"/>
              </a:ext>
            </a:extLst>
          </p:cNvPr>
          <p:cNvSpPr>
            <a:spLocks noGrp="1"/>
          </p:cNvSpPr>
          <p:nvPr>
            <p:ph type="title"/>
          </p:nvPr>
        </p:nvSpPr>
        <p:spPr>
          <a:xfrm>
            <a:off x="628650" y="188844"/>
            <a:ext cx="7886700" cy="775253"/>
          </a:xfrm>
          <a:prstGeom prst="rect">
            <a:avLst/>
          </a:prstGeom>
        </p:spPr>
        <p:txBody>
          <a:bodyPr vert="horz" lIns="91440" tIns="45720" rIns="91440" bIns="45720" rtlCol="0" anchor="ctr">
            <a:normAutofit/>
          </a:bodyPr>
          <a:lstStyle/>
          <a:p>
            <a:r>
              <a:rPr kumimoji="1" lang="ja-JP" altLang="en-US"/>
              <a:t>マスター タイトルの書式設定</a:t>
            </a:r>
          </a:p>
        </p:txBody>
      </p:sp>
      <p:sp>
        <p:nvSpPr>
          <p:cNvPr id="3" name="テキスト プレースホルダー 2">
            <a:extLst>
              <a:ext uri="{FF2B5EF4-FFF2-40B4-BE49-F238E27FC236}">
                <a16:creationId xmlns:a16="http://schemas.microsoft.com/office/drawing/2014/main" id="{9A08D515-4802-A54B-9510-8ABC3F3ADD99}"/>
              </a:ext>
            </a:extLst>
          </p:cNvPr>
          <p:cNvSpPr>
            <a:spLocks noGrp="1"/>
          </p:cNvSpPr>
          <p:nvPr>
            <p:ph type="body" idx="1"/>
          </p:nvPr>
        </p:nvSpPr>
        <p:spPr>
          <a:xfrm>
            <a:off x="628650" y="1272209"/>
            <a:ext cx="7886700" cy="4904755"/>
          </a:xfrm>
          <a:prstGeom prst="rect">
            <a:avLst/>
          </a:prstGeom>
        </p:spPr>
        <p:txBody>
          <a:bodyPr vert="horz" lIns="91440" tIns="45720" rIns="91440" bIns="45720" rtlCol="0">
            <a:normAutofit/>
          </a:bodyPr>
          <a:lstStyle/>
          <a:p>
            <a:pPr lvl="0"/>
            <a:r>
              <a:rPr kumimoji="1" lang="ja-JP" altLang="en-US"/>
              <a:t>マスター テキストの書式設定</a:t>
            </a:r>
            <a:endParaRPr kumimoji="1" lang="en-US" altLang="ja-JP" dirty="0"/>
          </a:p>
          <a:p>
            <a:pPr lvl="1"/>
            <a:r>
              <a:rPr kumimoji="1" lang="ja-JP" altLang="en-US"/>
              <a:t>第 </a:t>
            </a:r>
            <a:r>
              <a:rPr kumimoji="1" lang="en-US" altLang="ja-JP" dirty="0"/>
              <a:t>2 </a:t>
            </a:r>
            <a:r>
              <a:rPr kumimoji="1" lang="ja-JP" altLang="en-US"/>
              <a:t>レベル</a:t>
            </a:r>
            <a:endParaRPr kumimoji="1" lang="en-US" altLang="ja-JP" dirty="0"/>
          </a:p>
          <a:p>
            <a:pPr lvl="2"/>
            <a:r>
              <a:rPr kumimoji="1" lang="ja-JP" altLang="en-US"/>
              <a:t>第 </a:t>
            </a:r>
            <a:r>
              <a:rPr kumimoji="1" lang="en-US" altLang="ja-JP" dirty="0"/>
              <a:t>3 </a:t>
            </a:r>
            <a:r>
              <a:rPr kumimoji="1" lang="ja-JP" altLang="en-US"/>
              <a:t>レベル</a:t>
            </a:r>
            <a:endParaRPr kumimoji="1" lang="en-US" altLang="ja-JP" dirty="0"/>
          </a:p>
          <a:p>
            <a:pPr lvl="3"/>
            <a:r>
              <a:rPr kumimoji="1" lang="ja-JP" altLang="en-US"/>
              <a:t>第 </a:t>
            </a:r>
            <a:r>
              <a:rPr kumimoji="1" lang="en-US" altLang="ja-JP" dirty="0"/>
              <a:t>4 </a:t>
            </a:r>
            <a:r>
              <a:rPr kumimoji="1" lang="ja-JP" altLang="en-US"/>
              <a:t>レベル</a:t>
            </a:r>
            <a:endParaRPr kumimoji="1" lang="en-US" altLang="ja-JP" dirty="0"/>
          </a:p>
          <a:p>
            <a:pPr lvl="4"/>
            <a:r>
              <a:rPr kumimoji="1" lang="ja-JP" altLang="en-US"/>
              <a:t>第 </a:t>
            </a:r>
            <a:r>
              <a:rPr kumimoji="1" lang="en-US" altLang="ja-JP" dirty="0"/>
              <a:t>5 </a:t>
            </a:r>
            <a:r>
              <a:rPr kumimoji="1" lang="ja-JP" altLang="en-US"/>
              <a:t>レベル</a:t>
            </a:r>
          </a:p>
        </p:txBody>
      </p:sp>
      <p:sp>
        <p:nvSpPr>
          <p:cNvPr id="4" name="日付プレースホルダー 3">
            <a:extLst>
              <a:ext uri="{FF2B5EF4-FFF2-40B4-BE49-F238E27FC236}">
                <a16:creationId xmlns:a16="http://schemas.microsoft.com/office/drawing/2014/main" id="{878C7A2A-2E3D-6A45-8EF8-62F8ECBBCB2A}"/>
              </a:ext>
            </a:extLst>
          </p:cNvPr>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900">
                <a:solidFill>
                  <a:schemeClr val="tx1">
                    <a:tint val="75000"/>
                  </a:schemeClr>
                </a:solidFill>
              </a:defRPr>
            </a:lvl1pPr>
          </a:lstStyle>
          <a:p>
            <a:fld id="{B3BC47EE-EF15-3346-9F02-451C987314C9}" type="datetime1">
              <a:rPr kumimoji="1" lang="ja-JP" altLang="en-US" smtClean="0"/>
              <a:t>2023/11/14</a:t>
            </a:fld>
            <a:endParaRPr kumimoji="1" lang="ja-JP" altLang="en-US"/>
          </a:p>
        </p:txBody>
      </p:sp>
      <p:sp>
        <p:nvSpPr>
          <p:cNvPr id="5" name="フッター プレースホルダー 4">
            <a:extLst>
              <a:ext uri="{FF2B5EF4-FFF2-40B4-BE49-F238E27FC236}">
                <a16:creationId xmlns:a16="http://schemas.microsoft.com/office/drawing/2014/main" id="{18E725EC-5D26-854C-BFC5-6982826F7E94}"/>
              </a:ext>
            </a:extLst>
          </p:cNvPr>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6" name="スライド番号プレースホルダー 5">
            <a:extLst>
              <a:ext uri="{FF2B5EF4-FFF2-40B4-BE49-F238E27FC236}">
                <a16:creationId xmlns:a16="http://schemas.microsoft.com/office/drawing/2014/main" id="{999E5CCD-3011-8E46-87D4-2732124CF5BC}"/>
              </a:ext>
            </a:extLst>
          </p:cNvPr>
          <p:cNvSpPr>
            <a:spLocks noGrp="1"/>
          </p:cNvSpPr>
          <p:nvPr>
            <p:ph type="sldNum" sz="quarter" idx="4"/>
          </p:nvPr>
        </p:nvSpPr>
        <p:spPr>
          <a:xfrm>
            <a:off x="6915150" y="6356351"/>
            <a:ext cx="2057400"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58DD1769-DAE9-6C4E-82F4-B62273FFA290}" type="slidenum">
              <a:rPr kumimoji="1" lang="ja-JP" altLang="en-US" smtClean="0"/>
              <a:t>‹#›</a:t>
            </a:fld>
            <a:endParaRPr kumimoji="1" lang="ja-JP" altLang="en-US"/>
          </a:p>
        </p:txBody>
      </p:sp>
    </p:spTree>
    <p:extLst>
      <p:ext uri="{BB962C8B-B14F-4D97-AF65-F5344CB8AC3E}">
        <p14:creationId xmlns:p14="http://schemas.microsoft.com/office/powerpoint/2010/main" val="42017631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ftr="0" dt="0"/>
  <p:txStyles>
    <p:titleStyle>
      <a:lvl1pPr algn="ctr" defTabSz="685800" rtl="0" eaLnBrk="1" latinLnBrk="0" hangingPunct="1">
        <a:lnSpc>
          <a:spcPct val="90000"/>
        </a:lnSpc>
        <a:spcBef>
          <a:spcPct val="0"/>
        </a:spcBef>
        <a:buNone/>
        <a:defRPr kumimoji="1" sz="3300" b="1" kern="1200">
          <a:solidFill>
            <a:schemeClr val="tx1"/>
          </a:solidFill>
          <a:latin typeface="+mj-lt"/>
          <a:ea typeface="+mj-ea"/>
          <a:cs typeface="+mj-cs"/>
        </a:defRPr>
      </a:lvl1pPr>
    </p:titleStyle>
    <p:bodyStyle>
      <a:lvl1pPr marL="357188" indent="-357188" algn="l" defTabSz="685800" rtl="0" eaLnBrk="1" latinLnBrk="0" hangingPunct="1">
        <a:lnSpc>
          <a:spcPct val="90000"/>
        </a:lnSpc>
        <a:spcBef>
          <a:spcPts val="750"/>
        </a:spcBef>
        <a:buClr>
          <a:schemeClr val="accent3">
            <a:lumMod val="75000"/>
          </a:schemeClr>
        </a:buClr>
        <a:buFont typeface="ヒラギノ角ゴシック W3" panose="020B0400000000000000" pitchFamily="34" charset="-128"/>
        <a:buChar char="❖"/>
        <a:tabLst/>
        <a:defRPr kumimoji="1" sz="2100" kern="1200">
          <a:solidFill>
            <a:schemeClr val="tx1"/>
          </a:solidFill>
          <a:latin typeface="+mn-lt"/>
          <a:ea typeface="+mn-ea"/>
          <a:cs typeface="+mn-cs"/>
        </a:defRPr>
      </a:lvl1pPr>
      <a:lvl2pPr marL="714375" indent="-371475" algn="l" defTabSz="685800" rtl="0" eaLnBrk="1" latinLnBrk="0" hangingPunct="1">
        <a:lnSpc>
          <a:spcPct val="90000"/>
        </a:lnSpc>
        <a:spcBef>
          <a:spcPts val="375"/>
        </a:spcBef>
        <a:buClr>
          <a:schemeClr val="accent3">
            <a:lumMod val="75000"/>
          </a:schemeClr>
        </a:buClr>
        <a:buFont typeface="ヒラギノ角ゴシック W3" panose="020B0400000000000000" pitchFamily="34" charset="-128"/>
        <a:buChar char="◇"/>
        <a:tabLst/>
        <a:defRPr kumimoji="1" sz="1800" kern="1200">
          <a:solidFill>
            <a:schemeClr val="tx1"/>
          </a:solidFill>
          <a:latin typeface="+mn-lt"/>
          <a:ea typeface="+mn-ea"/>
          <a:cs typeface="+mn-cs"/>
        </a:defRPr>
      </a:lvl2pPr>
      <a:lvl3pPr marL="981075" indent="-295275" algn="l" defTabSz="685800" rtl="0" eaLnBrk="1" latinLnBrk="0" hangingPunct="1">
        <a:lnSpc>
          <a:spcPct val="90000"/>
        </a:lnSpc>
        <a:spcBef>
          <a:spcPts val="375"/>
        </a:spcBef>
        <a:buClr>
          <a:schemeClr val="accent3">
            <a:lumMod val="75000"/>
          </a:schemeClr>
        </a:buClr>
        <a:buFont typeface="Wingdings" pitchFamily="2" charset="2"/>
        <a:buChar char="u"/>
        <a:tabLst/>
        <a:defRPr kumimoji="1" sz="1500" kern="1200">
          <a:solidFill>
            <a:schemeClr val="tx1"/>
          </a:solidFill>
          <a:latin typeface="+mn-lt"/>
          <a:ea typeface="+mn-ea"/>
          <a:cs typeface="+mn-cs"/>
        </a:defRPr>
      </a:lvl3pPr>
      <a:lvl4pPr marL="1371600" indent="-342900" algn="l" defTabSz="685800" rtl="0" eaLnBrk="1" latinLnBrk="0" hangingPunct="1">
        <a:lnSpc>
          <a:spcPct val="90000"/>
        </a:lnSpc>
        <a:spcBef>
          <a:spcPts val="375"/>
        </a:spcBef>
        <a:buClr>
          <a:schemeClr val="accent3">
            <a:lumMod val="75000"/>
          </a:schemeClr>
        </a:buClr>
        <a:buFont typeface="Wingdings" pitchFamily="2" charset="2"/>
        <a:buChar char="p"/>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Clr>
          <a:schemeClr val="accent3">
            <a:lumMod val="75000"/>
          </a:schemeClr>
        </a:buClr>
        <a:buFont typeface="Wingdings" pitchFamily="2" charset="2"/>
        <a:buChar char="n"/>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ja-JP"/>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3.xml"/><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image" Target="../media/image4.jpeg"/></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17.xml"/><Relationship Id="rId1" Type="http://schemas.openxmlformats.org/officeDocument/2006/relationships/slideLayout" Target="../slideLayouts/slideLayout2.xml"/><Relationship Id="rId4" Type="http://schemas.openxmlformats.org/officeDocument/2006/relationships/image" Target="../media/image8.jpeg"/></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494CBB1B-9545-2F41-BA80-0EF1F9F6E46B}"/>
              </a:ext>
            </a:extLst>
          </p:cNvPr>
          <p:cNvSpPr>
            <a:spLocks noGrp="1"/>
          </p:cNvSpPr>
          <p:nvPr>
            <p:ph type="ctrTitle"/>
          </p:nvPr>
        </p:nvSpPr>
        <p:spPr/>
        <p:txBody>
          <a:bodyPr/>
          <a:lstStyle/>
          <a:p>
            <a:r>
              <a:rPr kumimoji="1" lang="ja-JP" altLang="en-US"/>
              <a:t>放射線障害の診断と治療</a:t>
            </a:r>
          </a:p>
        </p:txBody>
      </p:sp>
      <p:sp>
        <p:nvSpPr>
          <p:cNvPr id="3" name="字幕 2">
            <a:extLst>
              <a:ext uri="{FF2B5EF4-FFF2-40B4-BE49-F238E27FC236}">
                <a16:creationId xmlns:a16="http://schemas.microsoft.com/office/drawing/2014/main" id="{1F19403C-3390-9C4F-B723-A92F9825AC86}"/>
              </a:ext>
            </a:extLst>
          </p:cNvPr>
          <p:cNvSpPr>
            <a:spLocks noGrp="1"/>
          </p:cNvSpPr>
          <p:nvPr>
            <p:ph type="subTitle" idx="1"/>
          </p:nvPr>
        </p:nvSpPr>
        <p:spPr/>
        <p:txBody>
          <a:bodyPr/>
          <a:lstStyle/>
          <a:p>
            <a:r>
              <a:rPr lang="ja-JP" altLang="en-US"/>
              <a:t>原子力災害医療　専門研修</a:t>
            </a:r>
            <a:endParaRPr lang="en-US" altLang="ja-JP" dirty="0"/>
          </a:p>
          <a:p>
            <a:r>
              <a:rPr lang="ja-JP" altLang="en-US"/>
              <a:t>中核人材</a:t>
            </a:r>
            <a:r>
              <a:rPr lang="en-US" altLang="ja-JP" dirty="0"/>
              <a:t>-3</a:t>
            </a:r>
          </a:p>
        </p:txBody>
      </p:sp>
      <p:sp>
        <p:nvSpPr>
          <p:cNvPr id="6" name="テキスト ボックス 5">
            <a:extLst>
              <a:ext uri="{FF2B5EF4-FFF2-40B4-BE49-F238E27FC236}">
                <a16:creationId xmlns:a16="http://schemas.microsoft.com/office/drawing/2014/main" id="{C352EA73-74DF-9E45-A8FF-51775B5F901A}"/>
              </a:ext>
            </a:extLst>
          </p:cNvPr>
          <p:cNvSpPr txBox="1"/>
          <p:nvPr/>
        </p:nvSpPr>
        <p:spPr>
          <a:xfrm>
            <a:off x="2171343" y="4887694"/>
            <a:ext cx="4801314" cy="646331"/>
          </a:xfrm>
          <a:prstGeom prst="rect">
            <a:avLst/>
          </a:prstGeom>
          <a:noFill/>
        </p:spPr>
        <p:txBody>
          <a:bodyPr wrap="none" rtlCol="0">
            <a:spAutoFit/>
          </a:bodyPr>
          <a:lstStyle/>
          <a:p>
            <a:pPr algn="ctr"/>
            <a:r>
              <a:rPr lang="ja-JP" altLang="en-US" dirty="0"/>
              <a:t>国立研究開発法人量子科学技術研究開発機構</a:t>
            </a:r>
            <a:endParaRPr kumimoji="1" lang="en-US" altLang="ja-JP" dirty="0"/>
          </a:p>
          <a:p>
            <a:pPr algn="ctr"/>
            <a:r>
              <a:rPr kumimoji="1" lang="en-US" altLang="ja-JP" dirty="0"/>
              <a:t>Ver.202309</a:t>
            </a:r>
            <a:endParaRPr kumimoji="1" lang="ja-JP" altLang="en-US" dirty="0"/>
          </a:p>
        </p:txBody>
      </p:sp>
    </p:spTree>
    <p:extLst>
      <p:ext uri="{BB962C8B-B14F-4D97-AF65-F5344CB8AC3E}">
        <p14:creationId xmlns:p14="http://schemas.microsoft.com/office/powerpoint/2010/main" val="18052687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F954366-1CE4-F041-AAA5-4ADC5C809B97}"/>
              </a:ext>
            </a:extLst>
          </p:cNvPr>
          <p:cNvSpPr>
            <a:spLocks noGrp="1"/>
          </p:cNvSpPr>
          <p:nvPr>
            <p:ph type="title"/>
          </p:nvPr>
        </p:nvSpPr>
        <p:spPr/>
        <p:txBody>
          <a:bodyPr/>
          <a:lstStyle/>
          <a:p>
            <a:r>
              <a:rPr kumimoji="1" lang="ja-JP" altLang="en-US"/>
              <a:t>放射線皮膚障害の病期と初期変化</a:t>
            </a:r>
          </a:p>
        </p:txBody>
      </p:sp>
      <p:sp>
        <p:nvSpPr>
          <p:cNvPr id="7" name="スライド番号プレースホルダー 6">
            <a:extLst>
              <a:ext uri="{FF2B5EF4-FFF2-40B4-BE49-F238E27FC236}">
                <a16:creationId xmlns:a16="http://schemas.microsoft.com/office/drawing/2014/main" id="{3E59B902-51BC-3940-8AF9-1A40D4C84D55}"/>
              </a:ext>
            </a:extLst>
          </p:cNvPr>
          <p:cNvSpPr>
            <a:spLocks noGrp="1"/>
          </p:cNvSpPr>
          <p:nvPr>
            <p:ph type="sldNum" sz="quarter" idx="12"/>
          </p:nvPr>
        </p:nvSpPr>
        <p:spPr/>
        <p:txBody>
          <a:bodyPr/>
          <a:lstStyle/>
          <a:p>
            <a:fld id="{3B1F0660-05A9-1644-AAA0-B23E17E2934C}" type="slidenum">
              <a:rPr lang="ja-JP" altLang="en-US" smtClean="0">
                <a:solidFill>
                  <a:prstClr val="black">
                    <a:tint val="75000"/>
                  </a:prstClr>
                </a:solidFill>
                <a:latin typeface="News Gothic MT"/>
                <a:ea typeface="メイリオ"/>
              </a:rPr>
              <a:pPr/>
              <a:t>10</a:t>
            </a:fld>
            <a:endParaRPr lang="ja-JP" altLang="en-US">
              <a:solidFill>
                <a:prstClr val="black">
                  <a:tint val="75000"/>
                </a:prstClr>
              </a:solidFill>
              <a:latin typeface="News Gothic MT"/>
              <a:ea typeface="メイリオ"/>
            </a:endParaRPr>
          </a:p>
        </p:txBody>
      </p:sp>
      <p:graphicFrame>
        <p:nvGraphicFramePr>
          <p:cNvPr id="4" name="コンテンツ プレースホルダー 3">
            <a:extLst>
              <a:ext uri="{FF2B5EF4-FFF2-40B4-BE49-F238E27FC236}">
                <a16:creationId xmlns:a16="http://schemas.microsoft.com/office/drawing/2014/main" id="{28806700-04D1-B641-BE00-04B32CF935AC}"/>
              </a:ext>
            </a:extLst>
          </p:cNvPr>
          <p:cNvGraphicFramePr>
            <a:graphicFrameLocks noGrp="1"/>
          </p:cNvGraphicFramePr>
          <p:nvPr>
            <p:ph sz="quarter" idx="4294967295"/>
            <p:extLst>
              <p:ext uri="{D42A27DB-BD31-4B8C-83A1-F6EECF244321}">
                <p14:modId xmlns:p14="http://schemas.microsoft.com/office/powerpoint/2010/main" val="2324767280"/>
              </p:ext>
            </p:extLst>
          </p:nvPr>
        </p:nvGraphicFramePr>
        <p:xfrm>
          <a:off x="457199" y="1343803"/>
          <a:ext cx="8229600" cy="1714500"/>
        </p:xfrm>
        <a:graphic>
          <a:graphicData uri="http://schemas.openxmlformats.org/drawingml/2006/table">
            <a:tbl>
              <a:tblPr firstRow="1" bandRow="1">
                <a:tableStyleId>{5940675A-B579-460E-94D1-54222C63F5DA}</a:tableStyleId>
              </a:tblPr>
              <a:tblGrid>
                <a:gridCol w="731521">
                  <a:extLst>
                    <a:ext uri="{9D8B030D-6E8A-4147-A177-3AD203B41FA5}">
                      <a16:colId xmlns:a16="http://schemas.microsoft.com/office/drawing/2014/main" val="4024988937"/>
                    </a:ext>
                  </a:extLst>
                </a:gridCol>
                <a:gridCol w="1270000">
                  <a:extLst>
                    <a:ext uri="{9D8B030D-6E8A-4147-A177-3AD203B41FA5}">
                      <a16:colId xmlns:a16="http://schemas.microsoft.com/office/drawing/2014/main" val="2779490790"/>
                    </a:ext>
                  </a:extLst>
                </a:gridCol>
                <a:gridCol w="6228079">
                  <a:extLst>
                    <a:ext uri="{9D8B030D-6E8A-4147-A177-3AD203B41FA5}">
                      <a16:colId xmlns:a16="http://schemas.microsoft.com/office/drawing/2014/main" val="782198014"/>
                    </a:ext>
                  </a:extLst>
                </a:gridCol>
              </a:tblGrid>
              <a:tr h="370840">
                <a:tc>
                  <a:txBody>
                    <a:bodyPr/>
                    <a:lstStyle/>
                    <a:p>
                      <a:pPr algn="ctr"/>
                      <a:r>
                        <a:rPr kumimoji="1" lang="en-US" altLang="ja-JP" dirty="0"/>
                        <a:t>I</a:t>
                      </a:r>
                      <a:endParaRPr kumimoji="1" lang="ja-JP" altLang="en-US"/>
                    </a:p>
                  </a:txBody>
                  <a:tcPr anchor="ctr"/>
                </a:tc>
                <a:tc>
                  <a:txBody>
                    <a:bodyPr/>
                    <a:lstStyle/>
                    <a:p>
                      <a:r>
                        <a:rPr kumimoji="1" lang="ja-JP" altLang="en-US"/>
                        <a:t>超急性期</a:t>
                      </a:r>
                      <a:endParaRPr kumimoji="1" lang="en-US" altLang="ja-JP" dirty="0"/>
                    </a:p>
                    <a:p>
                      <a:r>
                        <a:rPr kumimoji="1" lang="en-US" altLang="ja-JP" dirty="0"/>
                        <a:t>~7</a:t>
                      </a:r>
                      <a:r>
                        <a:rPr kumimoji="1" lang="ja-JP" altLang="en-US"/>
                        <a:t>日</a:t>
                      </a:r>
                      <a:endParaRPr kumimoji="1" lang="en-US" altLang="ja-JP" dirty="0"/>
                    </a:p>
                  </a:txBody>
                  <a:tcPr anchor="ctr"/>
                </a:tc>
                <a:tc>
                  <a:txBody>
                    <a:bodyPr/>
                    <a:lstStyle/>
                    <a:p>
                      <a:r>
                        <a:rPr kumimoji="1" lang="ja-JP" altLang="en-US"/>
                        <a:t>皮膚がエネルギーの高い放射線を高線量で被ばくすると、電離が惹起され、酸素ラジカルが細胞膜の脂質過酸化を引き起こし、血管透過性を亢進させる。</a:t>
                      </a:r>
                    </a:p>
                  </a:txBody>
                  <a:tcPr/>
                </a:tc>
                <a:extLst>
                  <a:ext uri="{0D108BD9-81ED-4DB2-BD59-A6C34878D82A}">
                    <a16:rowId xmlns:a16="http://schemas.microsoft.com/office/drawing/2014/main" val="4053312516"/>
                  </a:ext>
                </a:extLst>
              </a:tr>
              <a:tr h="370840">
                <a:tc>
                  <a:txBody>
                    <a:bodyPr/>
                    <a:lstStyle/>
                    <a:p>
                      <a:pPr algn="ctr"/>
                      <a:r>
                        <a:rPr kumimoji="1" lang="en-US" altLang="ja-JP" dirty="0"/>
                        <a:t>II</a:t>
                      </a:r>
                      <a:endParaRPr kumimoji="1" lang="ja-JP" altLang="en-US"/>
                    </a:p>
                  </a:txBody>
                  <a:tcPr anchor="ctr"/>
                </a:tc>
                <a:tc>
                  <a:txBody>
                    <a:bodyPr/>
                    <a:lstStyle/>
                    <a:p>
                      <a:r>
                        <a:rPr kumimoji="1" lang="ja-JP" altLang="en-US"/>
                        <a:t>急性期</a:t>
                      </a:r>
                      <a:endParaRPr kumimoji="1" lang="en-US" altLang="ja-JP" dirty="0"/>
                    </a:p>
                    <a:p>
                      <a:r>
                        <a:rPr kumimoji="1" lang="en-US" altLang="ja-JP" dirty="0"/>
                        <a:t>7</a:t>
                      </a:r>
                      <a:r>
                        <a:rPr kumimoji="1" lang="ja-JP" altLang="en-US"/>
                        <a:t>日</a:t>
                      </a:r>
                      <a:r>
                        <a:rPr kumimoji="1" lang="en-US" altLang="ja-JP" dirty="0"/>
                        <a:t>〜</a:t>
                      </a:r>
                      <a:r>
                        <a:rPr kumimoji="1" lang="ja-JP" altLang="en-US"/>
                        <a:t>６カ月</a:t>
                      </a:r>
                    </a:p>
                  </a:txBody>
                  <a:tcPr anchor="ctr"/>
                </a:tc>
                <a:tc>
                  <a:txBody>
                    <a:bodyPr/>
                    <a:lstStyle/>
                    <a:p>
                      <a:r>
                        <a:rPr kumimoji="1" lang="ja-JP" altLang="en-US"/>
                        <a:t>放射線によって引き起こされる表皮基底層の</a:t>
                      </a:r>
                      <a:r>
                        <a:rPr kumimoji="1" lang="en-US" altLang="ja-JP" dirty="0"/>
                        <a:t>DNA</a:t>
                      </a:r>
                      <a:r>
                        <a:rPr kumimoji="1" lang="ja-JP" altLang="en-US"/>
                        <a:t>障害は、潜伏期間（通常２</a:t>
                      </a:r>
                      <a:r>
                        <a:rPr kumimoji="1" lang="en-US" altLang="ja-JP" dirty="0"/>
                        <a:t>〜</a:t>
                      </a:r>
                      <a:r>
                        <a:rPr kumimoji="1" lang="ja-JP" altLang="en-US"/>
                        <a:t>３週単位）を経て、２</a:t>
                      </a:r>
                      <a:r>
                        <a:rPr kumimoji="1" lang="en-US" altLang="ja-JP" dirty="0"/>
                        <a:t>〜</a:t>
                      </a:r>
                      <a:r>
                        <a:rPr kumimoji="1" lang="ja-JP" altLang="en-US"/>
                        <a:t>３週間（細胞周期と同じ）ごとに細胞障害や組織死が段階的に進み、多彩な症状が続く。</a:t>
                      </a:r>
                    </a:p>
                  </a:txBody>
                  <a:tcPr/>
                </a:tc>
                <a:extLst>
                  <a:ext uri="{0D108BD9-81ED-4DB2-BD59-A6C34878D82A}">
                    <a16:rowId xmlns:a16="http://schemas.microsoft.com/office/drawing/2014/main" val="1247937444"/>
                  </a:ext>
                </a:extLst>
              </a:tr>
              <a:tr h="332427">
                <a:tc>
                  <a:txBody>
                    <a:bodyPr/>
                    <a:lstStyle/>
                    <a:p>
                      <a:pPr algn="ctr"/>
                      <a:r>
                        <a:rPr kumimoji="1" lang="en-US" altLang="ja-JP" dirty="0"/>
                        <a:t>III</a:t>
                      </a:r>
                      <a:endParaRPr kumimoji="1" lang="ja-JP" altLang="en-US"/>
                    </a:p>
                  </a:txBody>
                  <a:tcPr anchor="ctr"/>
                </a:tc>
                <a:tc>
                  <a:txBody>
                    <a:bodyPr/>
                    <a:lstStyle/>
                    <a:p>
                      <a:r>
                        <a:rPr kumimoji="1" lang="ja-JP" altLang="en-US"/>
                        <a:t>慢性期</a:t>
                      </a:r>
                      <a:endParaRPr kumimoji="1" lang="en-US" altLang="ja-JP" dirty="0"/>
                    </a:p>
                    <a:p>
                      <a:r>
                        <a:rPr kumimoji="1" lang="ja-JP" altLang="en-US"/>
                        <a:t>６カ月以上</a:t>
                      </a:r>
                    </a:p>
                  </a:txBody>
                  <a:tcPr anchor="ctr"/>
                </a:tc>
                <a:tc>
                  <a:txBody>
                    <a:bodyPr/>
                    <a:lstStyle/>
                    <a:p>
                      <a:r>
                        <a:rPr kumimoji="1" lang="ja-JP" altLang="en-US"/>
                        <a:t>表皮が再生した後は、主として真皮層および皮下組織の障害が主体となる。</a:t>
                      </a:r>
                    </a:p>
                  </a:txBody>
                  <a:tcPr/>
                </a:tc>
                <a:extLst>
                  <a:ext uri="{0D108BD9-81ED-4DB2-BD59-A6C34878D82A}">
                    <a16:rowId xmlns:a16="http://schemas.microsoft.com/office/drawing/2014/main" val="3590552019"/>
                  </a:ext>
                </a:extLst>
              </a:tr>
            </a:tbl>
          </a:graphicData>
        </a:graphic>
      </p:graphicFrame>
      <p:graphicFrame>
        <p:nvGraphicFramePr>
          <p:cNvPr id="5" name="Group 108">
            <a:extLst>
              <a:ext uri="{FF2B5EF4-FFF2-40B4-BE49-F238E27FC236}">
                <a16:creationId xmlns:a16="http://schemas.microsoft.com/office/drawing/2014/main" id="{F8EDB438-4FF2-384A-8771-BFDD54F9039D}"/>
              </a:ext>
            </a:extLst>
          </p:cNvPr>
          <p:cNvGraphicFramePr>
            <a:graphicFrameLocks/>
          </p:cNvGraphicFramePr>
          <p:nvPr>
            <p:extLst>
              <p:ext uri="{D42A27DB-BD31-4B8C-83A1-F6EECF244321}">
                <p14:modId xmlns:p14="http://schemas.microsoft.com/office/powerpoint/2010/main" val="1307526889"/>
              </p:ext>
            </p:extLst>
          </p:nvPr>
        </p:nvGraphicFramePr>
        <p:xfrm>
          <a:off x="457199" y="3340273"/>
          <a:ext cx="8229601" cy="2682240"/>
        </p:xfrm>
        <a:graphic>
          <a:graphicData uri="http://schemas.openxmlformats.org/drawingml/2006/table">
            <a:tbl>
              <a:tblPr>
                <a:tableStyleId>{8EC20E35-A176-4012-BC5E-935CFFF8708E}</a:tableStyleId>
              </a:tblPr>
              <a:tblGrid>
                <a:gridCol w="2742635">
                  <a:extLst>
                    <a:ext uri="{9D8B030D-6E8A-4147-A177-3AD203B41FA5}">
                      <a16:colId xmlns:a16="http://schemas.microsoft.com/office/drawing/2014/main" val="20000"/>
                    </a:ext>
                  </a:extLst>
                </a:gridCol>
                <a:gridCol w="2744332">
                  <a:extLst>
                    <a:ext uri="{9D8B030D-6E8A-4147-A177-3AD203B41FA5}">
                      <a16:colId xmlns:a16="http://schemas.microsoft.com/office/drawing/2014/main" val="20001"/>
                    </a:ext>
                  </a:extLst>
                </a:gridCol>
                <a:gridCol w="2742634">
                  <a:extLst>
                    <a:ext uri="{9D8B030D-6E8A-4147-A177-3AD203B41FA5}">
                      <a16:colId xmlns:a16="http://schemas.microsoft.com/office/drawing/2014/main" val="20002"/>
                    </a:ext>
                  </a:extLst>
                </a:gridCol>
              </a:tblGrid>
              <a:tr h="322451">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u="none" strike="noStrike" cap="none" normalizeH="0" baseline="0" dirty="0">
                          <a:ln>
                            <a:noFill/>
                          </a:ln>
                          <a:effectLst/>
                        </a:rPr>
                        <a:t>症状</a:t>
                      </a:r>
                      <a:endParaRPr kumimoji="0" lang="ja-JP" altLang="en-US"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u="none" strike="noStrike" cap="none" normalizeH="0" baseline="0">
                          <a:ln>
                            <a:noFill/>
                          </a:ln>
                          <a:effectLst/>
                        </a:rPr>
                        <a:t>線量</a:t>
                      </a:r>
                      <a:r>
                        <a:rPr kumimoji="0" lang="en-US" altLang="ja-JP" sz="1600" u="none" strike="noStrike" cap="none" normalizeH="0" baseline="0" dirty="0">
                          <a:ln>
                            <a:noFill/>
                          </a:ln>
                          <a:effectLst/>
                        </a:rPr>
                        <a:t>(</a:t>
                      </a:r>
                      <a:r>
                        <a:rPr kumimoji="0" lang="en-US" altLang="ja-JP" sz="1600" u="none" strike="noStrike" cap="none" normalizeH="0" baseline="0" dirty="0" err="1">
                          <a:ln>
                            <a:noFill/>
                          </a:ln>
                          <a:effectLst/>
                        </a:rPr>
                        <a:t>Gy</a:t>
                      </a:r>
                      <a:r>
                        <a:rPr kumimoji="0" lang="en-US" altLang="ja-JP" sz="1600" u="none" strike="noStrike" cap="none" normalizeH="0" baseline="0" dirty="0">
                          <a:ln>
                            <a:noFill/>
                          </a:ln>
                          <a:effectLst/>
                        </a:rPr>
                        <a:t>)</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lnB w="12700" cap="flat" cmpd="sng" algn="ctr">
                      <a:solidFill>
                        <a:schemeClr val="tx1"/>
                      </a:solidFill>
                      <a:prstDash val="solid"/>
                      <a:round/>
                      <a:headEnd type="none" w="med" len="med"/>
                      <a:tailEnd type="none" w="med" len="med"/>
                    </a:lnB>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u="none" strike="noStrike" cap="none" normalizeH="0" baseline="0">
                          <a:ln>
                            <a:noFill/>
                          </a:ln>
                          <a:effectLst/>
                        </a:rPr>
                        <a:t>発症</a:t>
                      </a:r>
                      <a:r>
                        <a:rPr kumimoji="0" lang="en-US" altLang="ja-JP" sz="1600" u="none" strike="noStrike" cap="none" normalizeH="0" baseline="0" dirty="0">
                          <a:ln>
                            <a:noFill/>
                          </a:ln>
                          <a:effectLst/>
                        </a:rPr>
                        <a:t>(day)</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0000"/>
                  </a:ext>
                </a:extLst>
              </a:tr>
              <a:tr h="323449">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u="none" strike="noStrike" cap="none" normalizeH="0" baseline="0" dirty="0">
                          <a:ln>
                            <a:noFill/>
                          </a:ln>
                          <a:effectLst/>
                        </a:rPr>
                        <a:t>紅斑</a:t>
                      </a:r>
                      <a:endParaRPr kumimoji="0" lang="ja-JP" altLang="en-US"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3-10</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lnT w="12700" cap="flat" cmpd="sng" algn="ctr">
                      <a:solidFill>
                        <a:schemeClr val="tx1"/>
                      </a:solidFill>
                      <a:prstDash val="solid"/>
                      <a:round/>
                      <a:headEnd type="none" w="med" len="med"/>
                      <a:tailEnd type="none" w="med" len="med"/>
                    </a:lnT>
                  </a:tcPr>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12-21</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lnT w="12700" cap="flat" cmpd="sng" algn="ctr">
                      <a:solidFill>
                        <a:schemeClr val="tx1"/>
                      </a:solidFill>
                      <a:prstDash val="solid"/>
                      <a:round/>
                      <a:headEnd type="none" w="med" len="med"/>
                      <a:tailEnd type="none" w="med" len="med"/>
                    </a:lnT>
                  </a:tcPr>
                </a:tc>
                <a:extLst>
                  <a:ext uri="{0D108BD9-81ED-4DB2-BD59-A6C34878D82A}">
                    <a16:rowId xmlns:a16="http://schemas.microsoft.com/office/drawing/2014/main" val="10001"/>
                  </a:ext>
                </a:extLst>
              </a:tr>
              <a:tr h="322451">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u="none" strike="noStrike" cap="none" normalizeH="0" baseline="0" dirty="0">
                          <a:ln>
                            <a:noFill/>
                          </a:ln>
                          <a:effectLst/>
                        </a:rPr>
                        <a:t>脱毛</a:t>
                      </a:r>
                      <a:endParaRPr kumimoji="0" lang="ja-JP" altLang="en-US"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&gt;3</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14-18</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extLst>
                  <a:ext uri="{0D108BD9-81ED-4DB2-BD59-A6C34878D82A}">
                    <a16:rowId xmlns:a16="http://schemas.microsoft.com/office/drawing/2014/main" val="10002"/>
                  </a:ext>
                </a:extLst>
              </a:tr>
              <a:tr h="322451">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u="none" strike="noStrike" cap="none" normalizeH="0" baseline="0" dirty="0">
                          <a:ln>
                            <a:noFill/>
                          </a:ln>
                          <a:effectLst/>
                        </a:rPr>
                        <a:t>乾性落屑</a:t>
                      </a:r>
                      <a:endParaRPr kumimoji="0" lang="ja-JP" altLang="en-US"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8-12</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a:ln>
                            <a:noFill/>
                          </a:ln>
                          <a:effectLst/>
                        </a:rPr>
                        <a:t>25-30</a:t>
                      </a:r>
                      <a:endParaRPr kumimoji="0" lang="en-US" altLang="ja-JP" sz="1600" b="0" i="0" u="none" strike="noStrike" cap="none" normalizeH="0" baseline="0">
                        <a:ln>
                          <a:noFill/>
                        </a:ln>
                        <a:solidFill>
                          <a:srgbClr val="000000"/>
                        </a:solidFill>
                        <a:effectLst/>
                        <a:latin typeface="+mn-ea"/>
                        <a:ea typeface="+mn-ea"/>
                        <a:cs typeface="Meiryo UI" pitchFamily="50" charset="-128"/>
                      </a:endParaRPr>
                    </a:p>
                  </a:txBody>
                  <a:tcPr marL="90293" marR="90293" anchor="ctr" horzOverflow="overflow"/>
                </a:tc>
                <a:extLst>
                  <a:ext uri="{0D108BD9-81ED-4DB2-BD59-A6C34878D82A}">
                    <a16:rowId xmlns:a16="http://schemas.microsoft.com/office/drawing/2014/main" val="10003"/>
                  </a:ext>
                </a:extLst>
              </a:tr>
              <a:tr h="322451">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u="none" strike="noStrike" cap="none" normalizeH="0" baseline="0" dirty="0">
                          <a:ln>
                            <a:noFill/>
                          </a:ln>
                          <a:effectLst/>
                        </a:rPr>
                        <a:t>湿性落屑</a:t>
                      </a:r>
                      <a:endParaRPr kumimoji="0" lang="ja-JP" altLang="en-US"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15-20</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a:ln>
                            <a:noFill/>
                          </a:ln>
                          <a:effectLst/>
                        </a:rPr>
                        <a:t>20-28</a:t>
                      </a:r>
                      <a:endParaRPr kumimoji="0" lang="en-US" altLang="ja-JP" sz="1600" b="0" i="0" u="none" strike="noStrike" cap="none" normalizeH="0" baseline="0">
                        <a:ln>
                          <a:noFill/>
                        </a:ln>
                        <a:solidFill>
                          <a:srgbClr val="000000"/>
                        </a:solidFill>
                        <a:effectLst/>
                        <a:latin typeface="+mn-ea"/>
                        <a:ea typeface="+mn-ea"/>
                        <a:cs typeface="Meiryo UI" pitchFamily="50" charset="-128"/>
                      </a:endParaRPr>
                    </a:p>
                  </a:txBody>
                  <a:tcPr marL="90293" marR="90293" anchor="ctr" horzOverflow="overflow"/>
                </a:tc>
                <a:extLst>
                  <a:ext uri="{0D108BD9-81ED-4DB2-BD59-A6C34878D82A}">
                    <a16:rowId xmlns:a16="http://schemas.microsoft.com/office/drawing/2014/main" val="10004"/>
                  </a:ext>
                </a:extLst>
              </a:tr>
              <a:tr h="322451">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u="none" strike="noStrike" cap="none" normalizeH="0" baseline="0">
                          <a:ln>
                            <a:noFill/>
                          </a:ln>
                          <a:effectLst/>
                        </a:rPr>
                        <a:t>水疱</a:t>
                      </a:r>
                      <a:endParaRPr kumimoji="0" lang="ja-JP" altLang="en-US" sz="1600" b="0" i="0" u="none" strike="noStrike" cap="none" normalizeH="0" baseline="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15-25</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15-25</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extLst>
                  <a:ext uri="{0D108BD9-81ED-4DB2-BD59-A6C34878D82A}">
                    <a16:rowId xmlns:a16="http://schemas.microsoft.com/office/drawing/2014/main" val="10005"/>
                  </a:ext>
                </a:extLst>
              </a:tr>
              <a:tr h="323449">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u="none" strike="noStrike" cap="none" normalizeH="0" baseline="0" dirty="0">
                          <a:ln>
                            <a:noFill/>
                          </a:ln>
                          <a:effectLst/>
                        </a:rPr>
                        <a:t>潰瘍</a:t>
                      </a:r>
                      <a:endParaRPr kumimoji="0" lang="ja-JP" altLang="en-US"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&gt;20</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14-21</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extLst>
                  <a:ext uri="{0D108BD9-81ED-4DB2-BD59-A6C34878D82A}">
                    <a16:rowId xmlns:a16="http://schemas.microsoft.com/office/drawing/2014/main" val="10006"/>
                  </a:ext>
                </a:extLst>
              </a:tr>
              <a:tr h="322451">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u="none" strike="noStrike" cap="none" normalizeH="0" baseline="0" dirty="0">
                          <a:ln>
                            <a:noFill/>
                          </a:ln>
                          <a:effectLst/>
                        </a:rPr>
                        <a:t>壊死</a:t>
                      </a:r>
                      <a:endParaRPr kumimoji="0" lang="ja-JP" altLang="en-US"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&gt;25</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tc>
                  <a:txBody>
                    <a:body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u="none" strike="noStrike" cap="none" normalizeH="0" baseline="0" dirty="0">
                          <a:ln>
                            <a:noFill/>
                          </a:ln>
                          <a:effectLst/>
                        </a:rPr>
                        <a:t>&gt;21</a:t>
                      </a:r>
                      <a:endParaRPr kumimoji="0" lang="en-US" altLang="ja-JP" sz="1600" b="0" i="0" u="none" strike="noStrike" cap="none" normalizeH="0" baseline="0" dirty="0">
                        <a:ln>
                          <a:noFill/>
                        </a:ln>
                        <a:solidFill>
                          <a:srgbClr val="000000"/>
                        </a:solidFill>
                        <a:effectLst/>
                        <a:latin typeface="+mn-ea"/>
                        <a:ea typeface="+mn-ea"/>
                        <a:cs typeface="Meiryo UI" pitchFamily="50" charset="-128"/>
                      </a:endParaRPr>
                    </a:p>
                  </a:txBody>
                  <a:tcPr marL="90293" marR="90293" anchor="ctr" horzOverflow="overflow"/>
                </a:tc>
                <a:extLst>
                  <a:ext uri="{0D108BD9-81ED-4DB2-BD59-A6C34878D82A}">
                    <a16:rowId xmlns:a16="http://schemas.microsoft.com/office/drawing/2014/main" val="10007"/>
                  </a:ext>
                </a:extLst>
              </a:tr>
            </a:tbl>
          </a:graphicData>
        </a:graphic>
      </p:graphicFrame>
      <p:sp>
        <p:nvSpPr>
          <p:cNvPr id="6" name="Text Box 47">
            <a:extLst>
              <a:ext uri="{FF2B5EF4-FFF2-40B4-BE49-F238E27FC236}">
                <a16:creationId xmlns:a16="http://schemas.microsoft.com/office/drawing/2014/main" id="{D647A554-51F5-5C4C-AA16-5BB356B129AB}"/>
              </a:ext>
            </a:extLst>
          </p:cNvPr>
          <p:cNvSpPr txBox="1">
            <a:spLocks noChangeArrowheads="1"/>
          </p:cNvSpPr>
          <p:nvPr/>
        </p:nvSpPr>
        <p:spPr bwMode="auto">
          <a:xfrm>
            <a:off x="837927" y="6067334"/>
            <a:ext cx="7848872" cy="307777"/>
          </a:xfrm>
          <a:prstGeom prst="rect">
            <a:avLst/>
          </a:prstGeom>
          <a:solidFill>
            <a:schemeClr val="bg1"/>
          </a:solidFill>
          <a:ln w="9525">
            <a:noFill/>
            <a:miter lim="800000"/>
            <a:headEnd/>
            <a:tailEnd/>
          </a:ln>
        </p:spPr>
        <p:txBody>
          <a:bodyPr wrap="square">
            <a:prstTxWarp prst="textNoShape">
              <a:avLst/>
            </a:prstTxWarp>
            <a:spAutoFit/>
          </a:bodyPr>
          <a:lstStyle/>
          <a:p>
            <a:pPr algn="r"/>
            <a:r>
              <a:rPr kumimoji="1" lang="ja-JP" altLang="en-US" sz="1400" dirty="0">
                <a:solidFill>
                  <a:srgbClr val="000000"/>
                </a:solidFill>
                <a:latin typeface="Meiryo UI" pitchFamily="50" charset="-128"/>
                <a:ea typeface="Meiryo UI" pitchFamily="50" charset="-128"/>
                <a:cs typeface="Meiryo UI" pitchFamily="50" charset="-128"/>
              </a:rPr>
              <a:t>（</a:t>
            </a:r>
            <a:r>
              <a:rPr kumimoji="1" lang="en-US" altLang="ja-JP" sz="1200" dirty="0">
                <a:solidFill>
                  <a:srgbClr val="000000"/>
                </a:solidFill>
                <a:latin typeface="+mn-ea"/>
                <a:cs typeface="Meiryo UI" pitchFamily="50" charset="-128"/>
              </a:rPr>
              <a:t>IAEA/WHO Safety Report Series No.2 Diagnosis and Treatment of Radiation Injury 1998</a:t>
            </a:r>
            <a:r>
              <a:rPr kumimoji="1" lang="ja-JP" altLang="en-US" sz="1200" dirty="0">
                <a:solidFill>
                  <a:srgbClr val="000000"/>
                </a:solidFill>
                <a:latin typeface="+mn-ea"/>
                <a:cs typeface="Meiryo UI" pitchFamily="50" charset="-128"/>
              </a:rPr>
              <a:t>より改変）</a:t>
            </a:r>
          </a:p>
        </p:txBody>
      </p:sp>
    </p:spTree>
    <p:extLst>
      <p:ext uri="{BB962C8B-B14F-4D97-AF65-F5344CB8AC3E}">
        <p14:creationId xmlns:p14="http://schemas.microsoft.com/office/powerpoint/2010/main" val="2934511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38116462-969E-0243-BA76-0D0272768582}"/>
              </a:ext>
            </a:extLst>
          </p:cNvPr>
          <p:cNvSpPr>
            <a:spLocks noGrp="1"/>
          </p:cNvSpPr>
          <p:nvPr>
            <p:ph type="title"/>
          </p:nvPr>
        </p:nvSpPr>
        <p:spPr/>
        <p:txBody>
          <a:bodyPr/>
          <a:lstStyle/>
          <a:p>
            <a:r>
              <a:rPr kumimoji="1" lang="ja-JP" altLang="en-US"/>
              <a:t>放射線皮膚障害の診断</a:t>
            </a:r>
          </a:p>
        </p:txBody>
      </p:sp>
      <p:sp>
        <p:nvSpPr>
          <p:cNvPr id="3" name="コンテンツ プレースホルダー 2">
            <a:extLst>
              <a:ext uri="{FF2B5EF4-FFF2-40B4-BE49-F238E27FC236}">
                <a16:creationId xmlns:a16="http://schemas.microsoft.com/office/drawing/2014/main" id="{F9E03AD9-B005-6F4B-A152-25C6DD0E8D5C}"/>
              </a:ext>
            </a:extLst>
          </p:cNvPr>
          <p:cNvSpPr>
            <a:spLocks noGrp="1"/>
          </p:cNvSpPr>
          <p:nvPr>
            <p:ph idx="1"/>
          </p:nvPr>
        </p:nvSpPr>
        <p:spPr/>
        <p:txBody>
          <a:bodyPr>
            <a:normAutofit fontScale="92500"/>
          </a:bodyPr>
          <a:lstStyle/>
          <a:p>
            <a:r>
              <a:rPr kumimoji="1" lang="ja-JP" altLang="en-US"/>
              <a:t>病歴の聴取</a:t>
            </a:r>
            <a:endParaRPr kumimoji="1" lang="en-US" altLang="ja-JP" dirty="0"/>
          </a:p>
          <a:p>
            <a:pPr lvl="1"/>
            <a:r>
              <a:rPr kumimoji="1" lang="ja-JP" altLang="en-US"/>
              <a:t>密封線源の事故では、被ばくした自覚がないことが多いため、原因不明の熱傷様病変に遭遇した場合には、放射線皮膚障害を念頭に入れ、放射線の可能性を疑って診断を進める。</a:t>
            </a:r>
            <a:endParaRPr kumimoji="1" lang="en-US" altLang="ja-JP" dirty="0"/>
          </a:p>
          <a:p>
            <a:r>
              <a:rPr lang="ja-JP" altLang="en-US"/>
              <a:t>身体所見の確認</a:t>
            </a:r>
            <a:endParaRPr lang="en-US" altLang="ja-JP" dirty="0"/>
          </a:p>
          <a:p>
            <a:pPr lvl="1"/>
            <a:r>
              <a:rPr lang="ja-JP" altLang="en-US"/>
              <a:t>全身被ばくの有無を評価；線源が大きい場合は、局所被ばく以外にも全身被ばくをしている可能性がある。</a:t>
            </a:r>
            <a:endParaRPr lang="en-US" altLang="ja-JP" dirty="0"/>
          </a:p>
          <a:p>
            <a:pPr lvl="1"/>
            <a:r>
              <a:rPr lang="ja-JP" altLang="en-US"/>
              <a:t>極端に高い線量による局所被ばく；全身への平均被ばく線量の評価として染色体分析を実施</a:t>
            </a:r>
            <a:endParaRPr lang="en-US" altLang="ja-JP" dirty="0"/>
          </a:p>
          <a:p>
            <a:r>
              <a:rPr kumimoji="1" lang="ja-JP" altLang="en-US"/>
              <a:t>障害部位の評価</a:t>
            </a:r>
            <a:endParaRPr kumimoji="1" lang="en-US" altLang="ja-JP" dirty="0"/>
          </a:p>
          <a:p>
            <a:pPr lvl="1"/>
            <a:r>
              <a:rPr kumimoji="1" lang="ja-JP" altLang="en-US"/>
              <a:t>皮膚病変の経時的変化の記録</a:t>
            </a:r>
            <a:endParaRPr kumimoji="1" lang="en-US" altLang="ja-JP" dirty="0"/>
          </a:p>
          <a:p>
            <a:pPr lvl="1"/>
            <a:r>
              <a:rPr lang="ja-JP" altLang="en-US"/>
              <a:t>骨の変化の比較；Ｘ線</a:t>
            </a:r>
            <a:endParaRPr lang="en-US" altLang="ja-JP" dirty="0"/>
          </a:p>
          <a:p>
            <a:pPr lvl="1"/>
            <a:r>
              <a:rPr kumimoji="1" lang="en-US" altLang="ja-JP" dirty="0"/>
              <a:t>CT</a:t>
            </a:r>
            <a:r>
              <a:rPr kumimoji="1" lang="ja-JP" altLang="en-US"/>
              <a:t>・</a:t>
            </a:r>
            <a:r>
              <a:rPr lang="en-US" altLang="ja-JP" dirty="0"/>
              <a:t>MRI</a:t>
            </a:r>
            <a:r>
              <a:rPr lang="ja-JP" altLang="en-US"/>
              <a:t>；炎症の波及範囲や血流を評価</a:t>
            </a:r>
            <a:endParaRPr lang="en-US" altLang="ja-JP" dirty="0"/>
          </a:p>
          <a:p>
            <a:pPr lvl="1"/>
            <a:r>
              <a:rPr kumimoji="1" lang="ja-JP" altLang="en-US"/>
              <a:t>サーモグラフィ・超音波ドップラ検査法；非侵襲的に血流の程度を評価</a:t>
            </a:r>
            <a:endParaRPr kumimoji="1" lang="en-US" altLang="ja-JP" dirty="0"/>
          </a:p>
          <a:p>
            <a:r>
              <a:rPr lang="ja-JP" altLang="en-US"/>
              <a:t>線量評価</a:t>
            </a:r>
            <a:endParaRPr lang="en-US" altLang="ja-JP" dirty="0"/>
          </a:p>
          <a:p>
            <a:pPr lvl="1"/>
            <a:r>
              <a:rPr kumimoji="1" lang="ja-JP" altLang="en-US"/>
              <a:t>物理学的線量評価；線源と被ばく部位の位置関係、被ばく時間、周辺の遮へい物の影響、事故の再構築</a:t>
            </a:r>
          </a:p>
        </p:txBody>
      </p:sp>
      <p:sp>
        <p:nvSpPr>
          <p:cNvPr id="5" name="スライド番号プレースホルダー 4">
            <a:extLst>
              <a:ext uri="{FF2B5EF4-FFF2-40B4-BE49-F238E27FC236}">
                <a16:creationId xmlns:a16="http://schemas.microsoft.com/office/drawing/2014/main" id="{3723ED07-D65B-E44F-9E86-07F2391173B9}"/>
              </a:ext>
            </a:extLst>
          </p:cNvPr>
          <p:cNvSpPr>
            <a:spLocks noGrp="1"/>
          </p:cNvSpPr>
          <p:nvPr>
            <p:ph type="sldNum" sz="quarter" idx="12"/>
          </p:nvPr>
        </p:nvSpPr>
        <p:spPr/>
        <p:txBody>
          <a:bodyPr/>
          <a:lstStyle/>
          <a:p>
            <a:fld id="{3B1F0660-05A9-1644-AAA0-B23E17E2934C}" type="slidenum">
              <a:rPr lang="ja-JP" altLang="en-US" smtClean="0">
                <a:solidFill>
                  <a:prstClr val="black">
                    <a:tint val="75000"/>
                  </a:prstClr>
                </a:solidFill>
                <a:latin typeface="News Gothic MT"/>
                <a:ea typeface="メイリオ"/>
              </a:rPr>
              <a:pPr/>
              <a:t>11</a:t>
            </a:fld>
            <a:endParaRPr lang="ja-JP" altLang="en-US">
              <a:solidFill>
                <a:prstClr val="black">
                  <a:tint val="75000"/>
                </a:prstClr>
              </a:solidFill>
              <a:latin typeface="News Gothic MT"/>
              <a:ea typeface="メイリオ"/>
            </a:endParaRPr>
          </a:p>
        </p:txBody>
      </p:sp>
    </p:spTree>
    <p:extLst>
      <p:ext uri="{BB962C8B-B14F-4D97-AF65-F5344CB8AC3E}">
        <p14:creationId xmlns:p14="http://schemas.microsoft.com/office/powerpoint/2010/main" val="6673108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D9C784D-F477-6F45-89F8-1F9CF1E281F7}"/>
              </a:ext>
            </a:extLst>
          </p:cNvPr>
          <p:cNvSpPr>
            <a:spLocks noGrp="1"/>
          </p:cNvSpPr>
          <p:nvPr>
            <p:ph type="title"/>
          </p:nvPr>
        </p:nvSpPr>
        <p:spPr/>
        <p:txBody>
          <a:bodyPr/>
          <a:lstStyle/>
          <a:p>
            <a:r>
              <a:rPr kumimoji="1" lang="ja-JP" altLang="en-US"/>
              <a:t>放射線皮膚障害の治療</a:t>
            </a:r>
          </a:p>
        </p:txBody>
      </p:sp>
      <p:graphicFrame>
        <p:nvGraphicFramePr>
          <p:cNvPr id="4" name="コンテンツ プレースホルダー 3">
            <a:extLst>
              <a:ext uri="{FF2B5EF4-FFF2-40B4-BE49-F238E27FC236}">
                <a16:creationId xmlns:a16="http://schemas.microsoft.com/office/drawing/2014/main" id="{76863756-81A7-FD41-9746-442D7504A787}"/>
              </a:ext>
            </a:extLst>
          </p:cNvPr>
          <p:cNvGraphicFramePr>
            <a:graphicFrameLocks noGrp="1"/>
          </p:cNvGraphicFramePr>
          <p:nvPr>
            <p:ph idx="1"/>
            <p:extLst>
              <p:ext uri="{D42A27DB-BD31-4B8C-83A1-F6EECF244321}">
                <p14:modId xmlns:p14="http://schemas.microsoft.com/office/powerpoint/2010/main" val="3809608727"/>
              </p:ext>
            </p:extLst>
          </p:nvPr>
        </p:nvGraphicFramePr>
        <p:xfrm>
          <a:off x="546144" y="1347549"/>
          <a:ext cx="8051711" cy="4625349"/>
        </p:xfrm>
        <a:graphic>
          <a:graphicData uri="http://schemas.openxmlformats.org/drawingml/2006/table">
            <a:tbl>
              <a:tblPr firstRow="1" bandRow="1">
                <a:tableStyleId>{5C22544A-7EE6-4342-B048-85BDC9FD1C3A}</a:tableStyleId>
              </a:tblPr>
              <a:tblGrid>
                <a:gridCol w="1543560">
                  <a:extLst>
                    <a:ext uri="{9D8B030D-6E8A-4147-A177-3AD203B41FA5}">
                      <a16:colId xmlns:a16="http://schemas.microsoft.com/office/drawing/2014/main" val="3274091290"/>
                    </a:ext>
                  </a:extLst>
                </a:gridCol>
                <a:gridCol w="2066479">
                  <a:extLst>
                    <a:ext uri="{9D8B030D-6E8A-4147-A177-3AD203B41FA5}">
                      <a16:colId xmlns:a16="http://schemas.microsoft.com/office/drawing/2014/main" val="1284429022"/>
                    </a:ext>
                  </a:extLst>
                </a:gridCol>
                <a:gridCol w="4441672">
                  <a:extLst>
                    <a:ext uri="{9D8B030D-6E8A-4147-A177-3AD203B41FA5}">
                      <a16:colId xmlns:a16="http://schemas.microsoft.com/office/drawing/2014/main" val="2688959023"/>
                    </a:ext>
                  </a:extLst>
                </a:gridCol>
              </a:tblGrid>
              <a:tr h="523084">
                <a:tc>
                  <a:txBody>
                    <a:bodyPr/>
                    <a:lstStyle/>
                    <a:p>
                      <a:r>
                        <a:rPr kumimoji="1" lang="ja-JP" altLang="en-US" sz="1600">
                          <a:latin typeface="+mn-ea"/>
                          <a:ea typeface="+mn-ea"/>
                        </a:rPr>
                        <a:t>深達度</a:t>
                      </a:r>
                    </a:p>
                  </a:txBody>
                  <a:tcPr marL="87630" marR="87630" anchor="ctr"/>
                </a:tc>
                <a:tc>
                  <a:txBody>
                    <a:bodyPr/>
                    <a:lstStyle/>
                    <a:p>
                      <a:r>
                        <a:rPr kumimoji="1" lang="ja-JP" altLang="en-US" sz="1600">
                          <a:latin typeface="+mn-ea"/>
                          <a:ea typeface="+mn-ea"/>
                        </a:rPr>
                        <a:t>症状</a:t>
                      </a:r>
                    </a:p>
                  </a:txBody>
                  <a:tcPr marL="87630" marR="87630" anchor="ctr"/>
                </a:tc>
                <a:tc>
                  <a:txBody>
                    <a:bodyPr/>
                    <a:lstStyle/>
                    <a:p>
                      <a:r>
                        <a:rPr kumimoji="1" lang="ja-JP" altLang="en-US" sz="1600">
                          <a:latin typeface="+mn-ea"/>
                          <a:ea typeface="+mn-ea"/>
                        </a:rPr>
                        <a:t>治療</a:t>
                      </a:r>
                    </a:p>
                  </a:txBody>
                  <a:tcPr marL="87630" marR="87630" anchor="ctr"/>
                </a:tc>
                <a:extLst>
                  <a:ext uri="{0D108BD9-81ED-4DB2-BD59-A6C34878D82A}">
                    <a16:rowId xmlns:a16="http://schemas.microsoft.com/office/drawing/2014/main" val="2435387618"/>
                  </a:ext>
                </a:extLst>
              </a:tr>
              <a:tr h="523084">
                <a:tc>
                  <a:txBody>
                    <a:bodyPr/>
                    <a:lstStyle/>
                    <a:p>
                      <a:r>
                        <a:rPr kumimoji="1" lang="en-US" altLang="ja-JP" sz="1600" dirty="0">
                          <a:latin typeface="+mn-ea"/>
                          <a:ea typeface="+mn-ea"/>
                        </a:rPr>
                        <a:t>I</a:t>
                      </a:r>
                      <a:r>
                        <a:rPr kumimoji="1" lang="ja-JP" altLang="en-US" sz="1600">
                          <a:latin typeface="+mn-ea"/>
                          <a:ea typeface="+mn-ea"/>
                        </a:rPr>
                        <a:t>度熱傷相当</a:t>
                      </a:r>
                    </a:p>
                  </a:txBody>
                  <a:tcPr marL="87630" marR="87630" anchor="ctr"/>
                </a:tc>
                <a:tc>
                  <a:txBody>
                    <a:bodyPr/>
                    <a:lstStyle/>
                    <a:p>
                      <a:r>
                        <a:rPr kumimoji="1" lang="ja-JP" altLang="en-US" sz="1600">
                          <a:latin typeface="+mn-ea"/>
                          <a:ea typeface="+mn-ea"/>
                        </a:rPr>
                        <a:t>紅斑や発疹、浮腫</a:t>
                      </a:r>
                    </a:p>
                  </a:txBody>
                  <a:tcPr marL="87630" marR="87630" anchor="ctr"/>
                </a:tc>
                <a:tc>
                  <a:txBody>
                    <a:bodyPr/>
                    <a:lstStyle/>
                    <a:p>
                      <a:pPr marL="179388" marR="0" lvl="0" indent="-179388"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a:latin typeface="+mn-ea"/>
                          <a:ea typeface="+mn-ea"/>
                        </a:rPr>
                        <a:t>ワセリン基剤などによる皮膚の保湿</a:t>
                      </a:r>
                    </a:p>
                  </a:txBody>
                  <a:tcPr marL="87630" marR="87630" anchor="ctr"/>
                </a:tc>
                <a:extLst>
                  <a:ext uri="{0D108BD9-81ED-4DB2-BD59-A6C34878D82A}">
                    <a16:rowId xmlns:a16="http://schemas.microsoft.com/office/drawing/2014/main" val="2418036610"/>
                  </a:ext>
                </a:extLst>
              </a:tr>
              <a:tr h="1289795">
                <a:tc>
                  <a:txBody>
                    <a:bodyPr/>
                    <a:lstStyle/>
                    <a:p>
                      <a:r>
                        <a:rPr kumimoji="1" lang="ja-JP" altLang="en-US" sz="1600">
                          <a:latin typeface="+mn-ea"/>
                          <a:ea typeface="+mn-ea"/>
                        </a:rPr>
                        <a:t>浅達性</a:t>
                      </a:r>
                      <a:r>
                        <a:rPr kumimoji="1" lang="en-US" altLang="ja-JP" sz="1600" dirty="0">
                          <a:latin typeface="+mn-ea"/>
                          <a:ea typeface="+mn-ea"/>
                        </a:rPr>
                        <a:t>II</a:t>
                      </a:r>
                      <a:r>
                        <a:rPr kumimoji="1" lang="ja-JP" altLang="en-US" sz="1600">
                          <a:latin typeface="+mn-ea"/>
                          <a:ea typeface="+mn-ea"/>
                        </a:rPr>
                        <a:t>度熱傷相当</a:t>
                      </a:r>
                    </a:p>
                  </a:txBody>
                  <a:tcPr marL="87630" marR="87630" anchor="ct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600">
                          <a:latin typeface="+mn-ea"/>
                          <a:ea typeface="+mn-ea"/>
                        </a:rPr>
                        <a:t>水疱、落屑、乾皮炎、滲出性表皮炎など</a:t>
                      </a:r>
                    </a:p>
                  </a:txBody>
                  <a:tcPr marL="87630" marR="87630" anchor="ctr"/>
                </a:tc>
                <a:tc>
                  <a:txBody>
                    <a:bodyPr/>
                    <a:lstStyle/>
                    <a:p>
                      <a:pPr marL="179388" marR="0" indent="-179388"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a:latin typeface="+mn-ea"/>
                          <a:ea typeface="+mn-ea"/>
                        </a:rPr>
                        <a:t>ステロイドや抗生物質含有のワセリン基剤、創傷被覆剤</a:t>
                      </a:r>
                      <a:endParaRPr kumimoji="1" lang="en-US" altLang="ja-JP" sz="1600" dirty="0">
                        <a:latin typeface="+mn-ea"/>
                        <a:ea typeface="+mn-ea"/>
                      </a:endParaRPr>
                    </a:p>
                    <a:p>
                      <a:pPr marL="179388" marR="0" indent="-179388"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a:latin typeface="+mn-ea"/>
                          <a:ea typeface="+mn-ea"/>
                        </a:rPr>
                        <a:t>疼痛コントロールには、モルヒネ、フェンタニルなどの麻薬あるいは非麻薬系の鎮痛剤</a:t>
                      </a:r>
                    </a:p>
                  </a:txBody>
                  <a:tcPr marL="87630" marR="87630" anchor="ctr"/>
                </a:tc>
                <a:extLst>
                  <a:ext uri="{0D108BD9-81ED-4DB2-BD59-A6C34878D82A}">
                    <a16:rowId xmlns:a16="http://schemas.microsoft.com/office/drawing/2014/main" val="2184288290"/>
                  </a:ext>
                </a:extLst>
              </a:tr>
              <a:tr h="1579999">
                <a:tc>
                  <a:txBody>
                    <a:bodyPr/>
                    <a:lstStyle/>
                    <a:p>
                      <a:r>
                        <a:rPr kumimoji="1" lang="ja-JP" altLang="en-US" sz="1600">
                          <a:latin typeface="+mn-ea"/>
                          <a:ea typeface="+mn-ea"/>
                        </a:rPr>
                        <a:t>深達性</a:t>
                      </a:r>
                      <a:r>
                        <a:rPr kumimoji="1" lang="en-US" altLang="ja-JP" sz="1600" dirty="0">
                          <a:latin typeface="+mn-ea"/>
                          <a:ea typeface="+mn-ea"/>
                        </a:rPr>
                        <a:t>II</a:t>
                      </a:r>
                      <a:r>
                        <a:rPr kumimoji="1" lang="ja-JP" altLang="en-US" sz="1600">
                          <a:latin typeface="+mn-ea"/>
                          <a:ea typeface="+mn-ea"/>
                        </a:rPr>
                        <a:t>度熱傷相当</a:t>
                      </a:r>
                    </a:p>
                  </a:txBody>
                  <a:tcPr marL="87630" marR="87630" anchor="ct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600">
                          <a:latin typeface="+mn-ea"/>
                          <a:ea typeface="+mn-ea"/>
                        </a:rPr>
                        <a:t>滲出性表皮炎、潰瘍、乾酪様壊死など</a:t>
                      </a:r>
                    </a:p>
                  </a:txBody>
                  <a:tcPr marL="87630" marR="87630" anchor="ctr"/>
                </a:tc>
                <a:tc>
                  <a:txBody>
                    <a:bodyPr/>
                    <a:lstStyle/>
                    <a:p>
                      <a:pPr marL="179388" marR="0" indent="-179388"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a:latin typeface="+mn-ea"/>
                          <a:ea typeface="+mn-ea"/>
                        </a:rPr>
                        <a:t>表層のブラッシングなど外科的な処置</a:t>
                      </a:r>
                      <a:endParaRPr kumimoji="1" lang="en-US" altLang="ja-JP" sz="1600" dirty="0">
                        <a:latin typeface="+mn-ea"/>
                        <a:ea typeface="+mn-ea"/>
                      </a:endParaRPr>
                    </a:p>
                    <a:p>
                      <a:pPr marL="179388" marR="0" indent="-179388"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a:latin typeface="+mn-ea"/>
                          <a:ea typeface="+mn-ea"/>
                        </a:rPr>
                        <a:t>創感染症には、全身の抗生物質の投与</a:t>
                      </a:r>
                      <a:endParaRPr kumimoji="1" lang="en-US" altLang="ja-JP" sz="1600" dirty="0">
                        <a:latin typeface="+mn-ea"/>
                        <a:ea typeface="+mn-ea"/>
                      </a:endParaRPr>
                    </a:p>
                    <a:p>
                      <a:pPr marL="179388" marR="0" indent="-179388"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a:latin typeface="+mn-ea"/>
                          <a:ea typeface="+mn-ea"/>
                        </a:rPr>
                        <a:t>感染の悪化、２ヶ月以上上皮化傾向が認められない潰瘍では、全身状態を勘案して植皮手術も選択</a:t>
                      </a:r>
                    </a:p>
                  </a:txBody>
                  <a:tcPr marL="87630" marR="87630" anchor="ctr"/>
                </a:tc>
                <a:extLst>
                  <a:ext uri="{0D108BD9-81ED-4DB2-BD59-A6C34878D82A}">
                    <a16:rowId xmlns:a16="http://schemas.microsoft.com/office/drawing/2014/main" val="539695345"/>
                  </a:ext>
                </a:extLst>
              </a:tr>
              <a:tr h="709387">
                <a:tc>
                  <a:txBody>
                    <a:bodyPr/>
                    <a:lstStyle/>
                    <a:p>
                      <a:r>
                        <a:rPr kumimoji="1" lang="en-US" altLang="ja-JP" sz="1600" dirty="0">
                          <a:latin typeface="+mn-ea"/>
                          <a:ea typeface="+mn-ea"/>
                        </a:rPr>
                        <a:t>III</a:t>
                      </a:r>
                      <a:r>
                        <a:rPr kumimoji="1" lang="ja-JP" altLang="en-US" sz="1600">
                          <a:latin typeface="+mn-ea"/>
                          <a:ea typeface="+mn-ea"/>
                        </a:rPr>
                        <a:t>度熱傷相当</a:t>
                      </a:r>
                    </a:p>
                  </a:txBody>
                  <a:tcPr marL="87630" marR="87630" anchor="ctr"/>
                </a:tc>
                <a:tc>
                  <a:txBody>
                    <a:bodyPr/>
                    <a:lstStyle/>
                    <a:p>
                      <a:pPr marL="0" marR="0" indent="0" algn="l" defTabSz="685800" rtl="0" eaLnBrk="1" fontAlgn="auto" latinLnBrk="0" hangingPunct="1">
                        <a:lnSpc>
                          <a:spcPct val="100000"/>
                        </a:lnSpc>
                        <a:spcBef>
                          <a:spcPts val="0"/>
                        </a:spcBef>
                        <a:spcAft>
                          <a:spcPts val="0"/>
                        </a:spcAft>
                        <a:buClrTx/>
                        <a:buSzTx/>
                        <a:buFontTx/>
                        <a:buNone/>
                        <a:tabLst/>
                        <a:defRPr/>
                      </a:pPr>
                      <a:r>
                        <a:rPr kumimoji="1" lang="ja-JP" altLang="en-US" sz="1600">
                          <a:latin typeface="+mn-ea"/>
                          <a:ea typeface="+mn-ea"/>
                        </a:rPr>
                        <a:t>全層にわたる乾酪壊死、壊死</a:t>
                      </a:r>
                    </a:p>
                  </a:txBody>
                  <a:tcPr marL="87630" marR="87630" anchor="ctr"/>
                </a:tc>
                <a:tc>
                  <a:txBody>
                    <a:bodyPr/>
                    <a:lstStyle/>
                    <a:p>
                      <a:pPr marL="179388" marR="0" indent="-179388" algn="l" defTabSz="6858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1" lang="ja-JP" altLang="en-US" sz="1600">
                          <a:latin typeface="+mn-ea"/>
                          <a:ea typeface="+mn-ea"/>
                        </a:rPr>
                        <a:t>２</a:t>
                      </a:r>
                      <a:r>
                        <a:rPr kumimoji="1" lang="en-US" altLang="ja-JP" sz="1600" dirty="0">
                          <a:latin typeface="+mn-ea"/>
                          <a:ea typeface="+mn-ea"/>
                        </a:rPr>
                        <a:t>〜</a:t>
                      </a:r>
                      <a:r>
                        <a:rPr kumimoji="1" lang="ja-JP" altLang="en-US" sz="1600">
                          <a:latin typeface="+mn-ea"/>
                          <a:ea typeface="+mn-ea"/>
                        </a:rPr>
                        <a:t>３ヶ月以上治癒傾向がないものは、植皮手術の対象</a:t>
                      </a:r>
                    </a:p>
                  </a:txBody>
                  <a:tcPr marL="87630" marR="87630" anchor="ctr"/>
                </a:tc>
                <a:extLst>
                  <a:ext uri="{0D108BD9-81ED-4DB2-BD59-A6C34878D82A}">
                    <a16:rowId xmlns:a16="http://schemas.microsoft.com/office/drawing/2014/main" val="1608209308"/>
                  </a:ext>
                </a:extLst>
              </a:tr>
            </a:tbl>
          </a:graphicData>
        </a:graphic>
      </p:graphicFrame>
      <p:sp>
        <p:nvSpPr>
          <p:cNvPr id="8" name="スライド番号プレースホルダー 7">
            <a:extLst>
              <a:ext uri="{FF2B5EF4-FFF2-40B4-BE49-F238E27FC236}">
                <a16:creationId xmlns:a16="http://schemas.microsoft.com/office/drawing/2014/main" id="{4005D64D-AD5E-284F-9723-6E4EAF3257EE}"/>
              </a:ext>
            </a:extLst>
          </p:cNvPr>
          <p:cNvSpPr>
            <a:spLocks noGrp="1"/>
          </p:cNvSpPr>
          <p:nvPr>
            <p:ph type="sldNum" sz="quarter" idx="12"/>
          </p:nvPr>
        </p:nvSpPr>
        <p:spPr/>
        <p:txBody>
          <a:bodyPr/>
          <a:lstStyle/>
          <a:p>
            <a:fld id="{58DD1769-DAE9-6C4E-82F4-B62273FFA290}" type="slidenum">
              <a:rPr kumimoji="1" lang="ja-JP" altLang="en-US" smtClean="0"/>
              <a:t>12</a:t>
            </a:fld>
            <a:endParaRPr kumimoji="1" lang="ja-JP" altLang="en-US"/>
          </a:p>
        </p:txBody>
      </p:sp>
    </p:spTree>
    <p:extLst>
      <p:ext uri="{BB962C8B-B14F-4D97-AF65-F5344CB8AC3E}">
        <p14:creationId xmlns:p14="http://schemas.microsoft.com/office/powerpoint/2010/main" val="37473169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A14CE969-3900-1147-8AF8-87DC396D69B6}"/>
              </a:ext>
            </a:extLst>
          </p:cNvPr>
          <p:cNvSpPr>
            <a:spLocks noGrp="1"/>
          </p:cNvSpPr>
          <p:nvPr>
            <p:ph type="title"/>
          </p:nvPr>
        </p:nvSpPr>
        <p:spPr/>
        <p:txBody>
          <a:bodyPr/>
          <a:lstStyle/>
          <a:p>
            <a:r>
              <a:rPr kumimoji="1" lang="ja-JP" altLang="en-US"/>
              <a:t>内部被ばくの診断</a:t>
            </a:r>
          </a:p>
        </p:txBody>
      </p:sp>
      <p:sp>
        <p:nvSpPr>
          <p:cNvPr id="3" name="コンテンツ プレースホルダー 2">
            <a:extLst>
              <a:ext uri="{FF2B5EF4-FFF2-40B4-BE49-F238E27FC236}">
                <a16:creationId xmlns:a16="http://schemas.microsoft.com/office/drawing/2014/main" id="{044C853A-9A3B-2043-A1DA-9F9010C3F316}"/>
              </a:ext>
            </a:extLst>
          </p:cNvPr>
          <p:cNvSpPr>
            <a:spLocks noGrp="1"/>
          </p:cNvSpPr>
          <p:nvPr>
            <p:ph idx="1"/>
          </p:nvPr>
        </p:nvSpPr>
        <p:spPr>
          <a:xfrm>
            <a:off x="628650" y="1272209"/>
            <a:ext cx="5829300" cy="4904755"/>
          </a:xfrm>
        </p:spPr>
        <p:txBody>
          <a:bodyPr>
            <a:normAutofit/>
          </a:bodyPr>
          <a:lstStyle/>
          <a:p>
            <a:pPr>
              <a:lnSpc>
                <a:spcPct val="100000"/>
              </a:lnSpc>
            </a:pPr>
            <a:r>
              <a:rPr lang="ja-JP" altLang="en-US" sz="2000"/>
              <a:t>体内からの放射性物質もしくは放射線の検出により診断</a:t>
            </a:r>
            <a:endParaRPr lang="en-US" altLang="ja-JP" sz="2000" dirty="0"/>
          </a:p>
          <a:p>
            <a:pPr>
              <a:lnSpc>
                <a:spcPct val="100000"/>
              </a:lnSpc>
            </a:pPr>
            <a:r>
              <a:rPr lang="ja-JP" altLang="en-US" sz="2000"/>
              <a:t>鼻腔・咽頭スメア；吸入による内部被ばくの可能性</a:t>
            </a:r>
            <a:endParaRPr lang="en-US" altLang="ja-JP" sz="2000" dirty="0"/>
          </a:p>
          <a:p>
            <a:pPr>
              <a:lnSpc>
                <a:spcPct val="100000"/>
              </a:lnSpc>
            </a:pPr>
            <a:r>
              <a:rPr lang="ja-JP" altLang="en-US" sz="2000"/>
              <a:t>口や鼻腔周囲の体表面汚染、創傷部の汚染；吸入、吸収の可能性</a:t>
            </a:r>
            <a:endParaRPr lang="en-US" altLang="ja-JP" sz="2000" dirty="0"/>
          </a:p>
          <a:p>
            <a:pPr>
              <a:lnSpc>
                <a:spcPct val="100000"/>
              </a:lnSpc>
            </a:pPr>
            <a:r>
              <a:rPr lang="ja-JP" altLang="en-US" sz="2000"/>
              <a:t>問診；内部被ばくが疑われる場合は、放射性核種、化学形態、溶媒等について確認</a:t>
            </a:r>
            <a:endParaRPr lang="en-US" altLang="ja-JP" sz="2000" dirty="0"/>
          </a:p>
        </p:txBody>
      </p:sp>
      <p:sp>
        <p:nvSpPr>
          <p:cNvPr id="13" name="スライド番号プレースホルダー 12">
            <a:extLst>
              <a:ext uri="{FF2B5EF4-FFF2-40B4-BE49-F238E27FC236}">
                <a16:creationId xmlns:a16="http://schemas.microsoft.com/office/drawing/2014/main" id="{2A851495-6DE2-0C45-BF84-65EF38A3B50C}"/>
              </a:ext>
            </a:extLst>
          </p:cNvPr>
          <p:cNvSpPr>
            <a:spLocks noGrp="1"/>
          </p:cNvSpPr>
          <p:nvPr>
            <p:ph type="sldNum" sz="quarter" idx="12"/>
          </p:nvPr>
        </p:nvSpPr>
        <p:spPr/>
        <p:txBody>
          <a:bodyPr/>
          <a:lstStyle/>
          <a:p>
            <a:fld id="{3B1F0660-05A9-1644-AAA0-B23E17E2934C}" type="slidenum">
              <a:rPr lang="ja-JP" altLang="en-US" smtClean="0">
                <a:solidFill>
                  <a:prstClr val="black">
                    <a:tint val="75000"/>
                  </a:prstClr>
                </a:solidFill>
                <a:latin typeface="News Gothic MT"/>
                <a:ea typeface="メイリオ"/>
              </a:rPr>
              <a:pPr/>
              <a:t>13</a:t>
            </a:fld>
            <a:endParaRPr lang="ja-JP" altLang="en-US">
              <a:solidFill>
                <a:prstClr val="black">
                  <a:tint val="75000"/>
                </a:prstClr>
              </a:solidFill>
              <a:latin typeface="News Gothic MT"/>
              <a:ea typeface="メイリオ"/>
            </a:endParaRPr>
          </a:p>
        </p:txBody>
      </p:sp>
      <p:pic>
        <p:nvPicPr>
          <p:cNvPr id="4" name="図 3" descr="放射線災害イラスト_内部被ばく.png">
            <a:extLst>
              <a:ext uri="{FF2B5EF4-FFF2-40B4-BE49-F238E27FC236}">
                <a16:creationId xmlns:a16="http://schemas.microsoft.com/office/drawing/2014/main" id="{57D51ED8-35BB-7B4D-8CA5-C9529CF589B0}"/>
              </a:ext>
            </a:extLst>
          </p:cNvPr>
          <p:cNvPicPr>
            <a:picLocks noChangeAspect="1"/>
          </p:cNvPicPr>
          <p:nvPr/>
        </p:nvPicPr>
        <p:blipFill>
          <a:blip r:embed="rId3" cstate="print">
            <a:extLst>
              <a:ext uri="{28A0092B-C50C-407E-A947-70E740481C1C}">
                <a14:useLocalDpi xmlns:a14="http://schemas.microsoft.com/office/drawing/2010/main"/>
              </a:ext>
            </a:extLst>
          </a:blip>
          <a:stretch>
            <a:fillRect/>
          </a:stretch>
        </p:blipFill>
        <p:spPr>
          <a:xfrm>
            <a:off x="875216" y="4185634"/>
            <a:ext cx="2494368" cy="2494368"/>
          </a:xfrm>
          <a:prstGeom prst="rect">
            <a:avLst/>
          </a:prstGeom>
        </p:spPr>
      </p:pic>
      <p:sp>
        <p:nvSpPr>
          <p:cNvPr id="5" name="コンテンツ プレースホルダー 2">
            <a:extLst>
              <a:ext uri="{FF2B5EF4-FFF2-40B4-BE49-F238E27FC236}">
                <a16:creationId xmlns:a16="http://schemas.microsoft.com/office/drawing/2014/main" id="{6122AFDB-9A66-FA49-A4DC-72586CD51C46}"/>
              </a:ext>
            </a:extLst>
          </p:cNvPr>
          <p:cNvSpPr txBox="1">
            <a:spLocks/>
          </p:cNvSpPr>
          <p:nvPr/>
        </p:nvSpPr>
        <p:spPr>
          <a:xfrm>
            <a:off x="3736481" y="4370269"/>
            <a:ext cx="4765768" cy="1775220"/>
          </a:xfrm>
          <a:prstGeom prst="rect">
            <a:avLst/>
          </a:prstGeom>
        </p:spPr>
        <p:txBody>
          <a:bodyPr vert="horz" lIns="91440" tIns="45720" rIns="91440" bIns="45720" rtlCol="0">
            <a:normAutofit/>
          </a:bodyPr>
          <a:lstStyle>
            <a:lvl1pPr marL="357188" indent="-357188" algn="l" defTabSz="685800" rtl="0" eaLnBrk="1" latinLnBrk="0" hangingPunct="1">
              <a:lnSpc>
                <a:spcPct val="90000"/>
              </a:lnSpc>
              <a:spcBef>
                <a:spcPts val="750"/>
              </a:spcBef>
              <a:buClr>
                <a:schemeClr val="accent3">
                  <a:lumMod val="75000"/>
                </a:schemeClr>
              </a:buClr>
              <a:buFont typeface="ヒラギノ角ゴシック W3" panose="020B0400000000000000" pitchFamily="34" charset="-128"/>
              <a:buChar char="❖"/>
              <a:tabLst/>
              <a:defRPr kumimoji="1" sz="2100" kern="1200">
                <a:solidFill>
                  <a:schemeClr val="tx1"/>
                </a:solidFill>
                <a:latin typeface="+mn-lt"/>
                <a:ea typeface="+mn-ea"/>
                <a:cs typeface="+mn-cs"/>
              </a:defRPr>
            </a:lvl1pPr>
            <a:lvl2pPr marL="714375" indent="-371475" algn="l" defTabSz="685800" rtl="0" eaLnBrk="1" latinLnBrk="0" hangingPunct="1">
              <a:lnSpc>
                <a:spcPct val="90000"/>
              </a:lnSpc>
              <a:spcBef>
                <a:spcPts val="375"/>
              </a:spcBef>
              <a:buClr>
                <a:schemeClr val="accent3">
                  <a:lumMod val="75000"/>
                </a:schemeClr>
              </a:buClr>
              <a:buFont typeface="ヒラギノ角ゴシック W3" panose="020B0400000000000000" pitchFamily="34" charset="-128"/>
              <a:buChar char="◇"/>
              <a:tabLst/>
              <a:defRPr kumimoji="1" sz="1800" kern="1200">
                <a:solidFill>
                  <a:schemeClr val="tx1"/>
                </a:solidFill>
                <a:latin typeface="+mn-lt"/>
                <a:ea typeface="+mn-ea"/>
                <a:cs typeface="+mn-cs"/>
              </a:defRPr>
            </a:lvl2pPr>
            <a:lvl3pPr marL="981075" indent="-295275" algn="l" defTabSz="685800" rtl="0" eaLnBrk="1" latinLnBrk="0" hangingPunct="1">
              <a:lnSpc>
                <a:spcPct val="90000"/>
              </a:lnSpc>
              <a:spcBef>
                <a:spcPts val="375"/>
              </a:spcBef>
              <a:buClr>
                <a:schemeClr val="accent3">
                  <a:lumMod val="75000"/>
                </a:schemeClr>
              </a:buClr>
              <a:buFont typeface="Wingdings" pitchFamily="2" charset="2"/>
              <a:buChar char="u"/>
              <a:tabLst/>
              <a:defRPr kumimoji="1" sz="1500" kern="1200">
                <a:solidFill>
                  <a:schemeClr val="tx1"/>
                </a:solidFill>
                <a:latin typeface="+mn-lt"/>
                <a:ea typeface="+mn-ea"/>
                <a:cs typeface="+mn-cs"/>
              </a:defRPr>
            </a:lvl3pPr>
            <a:lvl4pPr marL="1371600" indent="-342900" algn="l" defTabSz="685800" rtl="0" eaLnBrk="1" latinLnBrk="0" hangingPunct="1">
              <a:lnSpc>
                <a:spcPct val="90000"/>
              </a:lnSpc>
              <a:spcBef>
                <a:spcPts val="375"/>
              </a:spcBef>
              <a:buClr>
                <a:schemeClr val="accent3">
                  <a:lumMod val="75000"/>
                </a:schemeClr>
              </a:buClr>
              <a:buFont typeface="Wingdings" pitchFamily="2" charset="2"/>
              <a:buChar char="p"/>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Clr>
                <a:schemeClr val="accent3">
                  <a:lumMod val="75000"/>
                </a:schemeClr>
              </a:buClr>
              <a:buFont typeface="Wingdings" pitchFamily="2" charset="2"/>
              <a:buChar char="n"/>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a:lstStyle>
          <a:p>
            <a:pPr>
              <a:lnSpc>
                <a:spcPct val="100000"/>
              </a:lnSpc>
            </a:pPr>
            <a:r>
              <a:rPr lang="ja-JP" altLang="en-US" sz="2000"/>
              <a:t>生体試料（尿、便）の放射性物質の計測</a:t>
            </a:r>
            <a:endParaRPr lang="en-US" altLang="ja-JP" sz="2000" dirty="0"/>
          </a:p>
          <a:p>
            <a:pPr>
              <a:lnSpc>
                <a:spcPct val="100000"/>
              </a:lnSpc>
            </a:pPr>
            <a:r>
              <a:rPr lang="ja-JP" altLang="en-US" sz="2000"/>
              <a:t>体外計測；ホールボディカウンター、甲状腺モニター、肺モニター</a:t>
            </a:r>
            <a:endParaRPr lang="en-US" altLang="ja-JP" sz="2000" dirty="0"/>
          </a:p>
        </p:txBody>
      </p:sp>
      <p:pic>
        <p:nvPicPr>
          <p:cNvPr id="6" name="コンテンツ プレースホルダー 10" descr="IMG_3067.JPG">
            <a:extLst>
              <a:ext uri="{FF2B5EF4-FFF2-40B4-BE49-F238E27FC236}">
                <a16:creationId xmlns:a16="http://schemas.microsoft.com/office/drawing/2014/main" id="{74C447DC-1F70-F344-8FA3-ACF199D08980}"/>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6621840" y="1273387"/>
            <a:ext cx="1880409" cy="1455317"/>
          </a:xfrm>
          <a:prstGeom prst="rect">
            <a:avLst/>
          </a:prstGeom>
        </p:spPr>
      </p:pic>
      <p:pic>
        <p:nvPicPr>
          <p:cNvPr id="7" name="コンテンツ プレースホルダー 12" descr="鼻腔スワブ採取方法-06.png">
            <a:extLst>
              <a:ext uri="{FF2B5EF4-FFF2-40B4-BE49-F238E27FC236}">
                <a16:creationId xmlns:a16="http://schemas.microsoft.com/office/drawing/2014/main" id="{58CC820A-48ED-9949-95B7-45EF20D35A05}"/>
              </a:ext>
            </a:extLst>
          </p:cNvPr>
          <p:cNvPicPr>
            <a:picLocks noChangeAspect="1"/>
          </p:cNvPicPr>
          <p:nvPr/>
        </p:nvPicPr>
        <p:blipFill rotWithShape="1">
          <a:blip r:embed="rId5" cstate="screen">
            <a:extLst>
              <a:ext uri="{28A0092B-C50C-407E-A947-70E740481C1C}">
                <a14:useLocalDpi xmlns:a14="http://schemas.microsoft.com/office/drawing/2010/main"/>
              </a:ext>
            </a:extLst>
          </a:blip>
          <a:srcRect/>
          <a:stretch/>
        </p:blipFill>
        <p:spPr>
          <a:xfrm>
            <a:off x="6651787" y="2728704"/>
            <a:ext cx="1863563" cy="1456930"/>
          </a:xfrm>
          <a:prstGeom prst="rect">
            <a:avLst/>
          </a:prstGeom>
        </p:spPr>
      </p:pic>
      <p:sp>
        <p:nvSpPr>
          <p:cNvPr id="8" name="右矢印 7">
            <a:extLst>
              <a:ext uri="{FF2B5EF4-FFF2-40B4-BE49-F238E27FC236}">
                <a16:creationId xmlns:a16="http://schemas.microsoft.com/office/drawing/2014/main" id="{CF6B1BF8-B60C-674E-89F6-5BDCC495807B}"/>
              </a:ext>
            </a:extLst>
          </p:cNvPr>
          <p:cNvSpPr/>
          <p:nvPr/>
        </p:nvSpPr>
        <p:spPr>
          <a:xfrm>
            <a:off x="4211391" y="6028267"/>
            <a:ext cx="721217" cy="398291"/>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0" name="テキスト ボックス 9">
            <a:extLst>
              <a:ext uri="{FF2B5EF4-FFF2-40B4-BE49-F238E27FC236}">
                <a16:creationId xmlns:a16="http://schemas.microsoft.com/office/drawing/2014/main" id="{E098AB9A-FB1C-AF40-9734-3BAC32EC62BB}"/>
              </a:ext>
            </a:extLst>
          </p:cNvPr>
          <p:cNvSpPr txBox="1"/>
          <p:nvPr/>
        </p:nvSpPr>
        <p:spPr>
          <a:xfrm>
            <a:off x="5007522" y="6028267"/>
            <a:ext cx="2223686" cy="400110"/>
          </a:xfrm>
          <a:prstGeom prst="rect">
            <a:avLst/>
          </a:prstGeom>
          <a:noFill/>
        </p:spPr>
        <p:txBody>
          <a:bodyPr wrap="none" rtlCol="0">
            <a:spAutoFit/>
          </a:bodyPr>
          <a:lstStyle/>
          <a:p>
            <a:r>
              <a:rPr kumimoji="1" lang="ja-JP" altLang="en-US" sz="2000"/>
              <a:t>内部被ばくの診断</a:t>
            </a:r>
          </a:p>
        </p:txBody>
      </p:sp>
    </p:spTree>
    <p:extLst>
      <p:ext uri="{BB962C8B-B14F-4D97-AF65-F5344CB8AC3E}">
        <p14:creationId xmlns:p14="http://schemas.microsoft.com/office/powerpoint/2010/main" val="41372550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9329" name="Rectangle 2"/>
          <p:cNvSpPr>
            <a:spLocks noGrp="1" noRot="1" noChangeArrowheads="1"/>
          </p:cNvSpPr>
          <p:nvPr>
            <p:ph type="title"/>
          </p:nvPr>
        </p:nvSpPr>
        <p:spPr/>
        <p:txBody>
          <a:bodyPr/>
          <a:lstStyle/>
          <a:p>
            <a:r>
              <a:rPr lang="ja-JP" altLang="es-AR"/>
              <a:t>内部汚染対応の基本方針</a:t>
            </a:r>
          </a:p>
        </p:txBody>
      </p:sp>
      <p:sp>
        <p:nvSpPr>
          <p:cNvPr id="99330" name="Rectangle 3"/>
          <p:cNvSpPr>
            <a:spLocks noGrp="1" noChangeArrowheads="1"/>
          </p:cNvSpPr>
          <p:nvPr>
            <p:ph idx="1"/>
          </p:nvPr>
        </p:nvSpPr>
        <p:spPr>
          <a:xfrm>
            <a:off x="628650" y="1272209"/>
            <a:ext cx="7886700" cy="5244501"/>
          </a:xfrm>
        </p:spPr>
        <p:txBody>
          <a:bodyPr>
            <a:normAutofit fontScale="92500"/>
          </a:bodyPr>
          <a:lstStyle/>
          <a:p>
            <a:pPr>
              <a:lnSpc>
                <a:spcPct val="100000"/>
              </a:lnSpc>
            </a:pPr>
            <a:r>
              <a:rPr lang="ja-JP" altLang="en-US"/>
              <a:t>将来の生物学的影響の低減が目的</a:t>
            </a:r>
            <a:endParaRPr lang="en-US" altLang="ja-JP" dirty="0"/>
          </a:p>
          <a:p>
            <a:pPr>
              <a:lnSpc>
                <a:spcPct val="100000"/>
              </a:lnSpc>
            </a:pPr>
            <a:r>
              <a:rPr lang="ja-JP" altLang="en-US"/>
              <a:t>治療の原則；吸収と内部沈着の低減、体内に入った核種の除去と排泄促進</a:t>
            </a:r>
            <a:endParaRPr lang="en-US" altLang="ja-JP" dirty="0"/>
          </a:p>
          <a:p>
            <a:pPr>
              <a:lnSpc>
                <a:spcPct val="100000"/>
              </a:lnSpc>
            </a:pPr>
            <a:r>
              <a:rPr lang="ja-JP" altLang="es-AR"/>
              <a:t>治療の適応：</a:t>
            </a:r>
            <a:r>
              <a:rPr lang="ja-JP" altLang="en-US"/>
              <a:t>明確な指標はない。</a:t>
            </a:r>
            <a:r>
              <a:rPr lang="ja-JP" altLang="es-AR"/>
              <a:t>実効線量（預託実効線量）を参考に治療するメリット、デメリットを勘案して適応</a:t>
            </a:r>
            <a:r>
              <a:rPr lang="ja-JP" altLang="en-US"/>
              <a:t>を</a:t>
            </a:r>
            <a:r>
              <a:rPr lang="ja-JP" altLang="es-AR"/>
              <a:t>決定</a:t>
            </a:r>
            <a:r>
              <a:rPr lang="ja-JP" altLang="en-US"/>
              <a:t>する。</a:t>
            </a:r>
            <a:endParaRPr lang="ja-JP" altLang="es-AR"/>
          </a:p>
          <a:p>
            <a:pPr lvl="1">
              <a:lnSpc>
                <a:spcPct val="100000"/>
              </a:lnSpc>
            </a:pPr>
            <a:r>
              <a:rPr lang="ja-JP" altLang="es-AR"/>
              <a:t>実効線量</a:t>
            </a:r>
            <a:r>
              <a:rPr lang="es-AR" altLang="ja-JP" dirty="0"/>
              <a:t>20 mSv</a:t>
            </a:r>
            <a:r>
              <a:rPr lang="ja-JP" altLang="es-AR"/>
              <a:t>が１つの目安</a:t>
            </a:r>
            <a:endParaRPr lang="es-AR" altLang="ja-JP" dirty="0"/>
          </a:p>
          <a:p>
            <a:pPr>
              <a:lnSpc>
                <a:spcPct val="100000"/>
              </a:lnSpc>
            </a:pPr>
            <a:r>
              <a:rPr lang="ja-JP" altLang="en-US"/>
              <a:t>事故時には摂取量、体内動態がすぐには判明しない。</a:t>
            </a:r>
          </a:p>
          <a:p>
            <a:pPr>
              <a:lnSpc>
                <a:spcPct val="100000"/>
              </a:lnSpc>
            </a:pPr>
            <a:r>
              <a:rPr lang="ja-JP" altLang="en-US"/>
              <a:t>治療の副作用が少なく、禁忌がない場合はすぐに治療を開始すべきである。</a:t>
            </a:r>
          </a:p>
          <a:p>
            <a:pPr>
              <a:lnSpc>
                <a:spcPct val="100000"/>
              </a:lnSpc>
            </a:pPr>
            <a:r>
              <a:rPr lang="ja-JP" altLang="es-AR"/>
              <a:t>勘案すべき要素</a:t>
            </a:r>
          </a:p>
          <a:p>
            <a:pPr lvl="1">
              <a:lnSpc>
                <a:spcPct val="100000"/>
              </a:lnSpc>
            </a:pPr>
            <a:r>
              <a:rPr lang="ja-JP" altLang="es-AR"/>
              <a:t>確実な汚染か疑いか</a:t>
            </a:r>
          </a:p>
          <a:p>
            <a:pPr lvl="1">
              <a:lnSpc>
                <a:spcPct val="100000"/>
              </a:lnSpc>
            </a:pPr>
            <a:r>
              <a:rPr lang="ja-JP" altLang="es-AR"/>
              <a:t>体内動態</a:t>
            </a:r>
          </a:p>
          <a:p>
            <a:pPr lvl="1">
              <a:lnSpc>
                <a:spcPct val="100000"/>
              </a:lnSpc>
            </a:pPr>
            <a:r>
              <a:rPr lang="ja-JP" altLang="es-AR"/>
              <a:t>治療目標の現実性</a:t>
            </a:r>
          </a:p>
          <a:p>
            <a:pPr lvl="1">
              <a:lnSpc>
                <a:spcPct val="100000"/>
              </a:lnSpc>
            </a:pPr>
            <a:r>
              <a:rPr lang="ja-JP" altLang="es-AR"/>
              <a:t>治療のメリットとデメリット</a:t>
            </a:r>
          </a:p>
          <a:p>
            <a:pPr lvl="1">
              <a:lnSpc>
                <a:spcPct val="100000"/>
              </a:lnSpc>
            </a:pPr>
            <a:r>
              <a:rPr lang="ja-JP" altLang="en-US"/>
              <a:t>年齢</a:t>
            </a:r>
            <a:r>
              <a:rPr lang="ja-JP" altLang="es-AR"/>
              <a:t>、健康状態、精神的状態</a:t>
            </a:r>
            <a:endParaRPr lang="en-US" altLang="ja-JP" dirty="0"/>
          </a:p>
        </p:txBody>
      </p:sp>
      <p:sp>
        <p:nvSpPr>
          <p:cNvPr id="7" name="スライド番号プレースホルダー 6">
            <a:extLst>
              <a:ext uri="{FF2B5EF4-FFF2-40B4-BE49-F238E27FC236}">
                <a16:creationId xmlns:a16="http://schemas.microsoft.com/office/drawing/2014/main" id="{0376B003-00C3-F243-8CA5-9D6F3D8850ED}"/>
              </a:ext>
            </a:extLst>
          </p:cNvPr>
          <p:cNvSpPr>
            <a:spLocks noGrp="1"/>
          </p:cNvSpPr>
          <p:nvPr>
            <p:ph type="sldNum" sz="quarter" idx="12"/>
          </p:nvPr>
        </p:nvSpPr>
        <p:spPr/>
        <p:txBody>
          <a:bodyPr/>
          <a:lstStyle/>
          <a:p>
            <a:fld id="{58DD1769-DAE9-6C4E-82F4-B62273FFA290}" type="slidenum">
              <a:rPr kumimoji="1" lang="ja-JP" altLang="en-US" smtClean="0"/>
              <a:t>14</a:t>
            </a:fld>
            <a:endParaRPr kumimoji="1" lang="ja-JP" altLang="en-US"/>
          </a:p>
        </p:txBody>
      </p:sp>
    </p:spTree>
    <p:extLst>
      <p:ext uri="{BB962C8B-B14F-4D97-AF65-F5344CB8AC3E}">
        <p14:creationId xmlns:p14="http://schemas.microsoft.com/office/powerpoint/2010/main" val="14015002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タイトル 2">
            <a:extLst>
              <a:ext uri="{FF2B5EF4-FFF2-40B4-BE49-F238E27FC236}">
                <a16:creationId xmlns:a16="http://schemas.microsoft.com/office/drawing/2014/main" id="{8C64B8A2-F686-7B47-ABA6-DFA1ADCEF5A8}"/>
              </a:ext>
            </a:extLst>
          </p:cNvPr>
          <p:cNvSpPr>
            <a:spLocks noGrp="1"/>
          </p:cNvSpPr>
          <p:nvPr>
            <p:ph type="title"/>
          </p:nvPr>
        </p:nvSpPr>
        <p:spPr/>
        <p:txBody>
          <a:bodyPr/>
          <a:lstStyle/>
          <a:p>
            <a:r>
              <a:rPr kumimoji="1" lang="ja-JP" altLang="en-US"/>
              <a:t>内部被ばくの治療</a:t>
            </a:r>
          </a:p>
        </p:txBody>
      </p:sp>
      <p:sp>
        <p:nvSpPr>
          <p:cNvPr id="4" name="コンテンツ プレースホルダー 3">
            <a:extLst>
              <a:ext uri="{FF2B5EF4-FFF2-40B4-BE49-F238E27FC236}">
                <a16:creationId xmlns:a16="http://schemas.microsoft.com/office/drawing/2014/main" id="{B6B4C717-B102-D940-8FAD-1884FBCB5F5E}"/>
              </a:ext>
            </a:extLst>
          </p:cNvPr>
          <p:cNvSpPr>
            <a:spLocks noGrp="1"/>
          </p:cNvSpPr>
          <p:nvPr>
            <p:ph sz="half" idx="1"/>
          </p:nvPr>
        </p:nvSpPr>
        <p:spPr>
          <a:xfrm>
            <a:off x="628650" y="1212575"/>
            <a:ext cx="3886200" cy="5432924"/>
          </a:xfrm>
        </p:spPr>
        <p:txBody>
          <a:bodyPr>
            <a:normAutofit/>
          </a:bodyPr>
          <a:lstStyle/>
          <a:p>
            <a:r>
              <a:rPr lang="ja-JP" altLang="en-US">
                <a:latin typeface="ＭＳ Ｐゴシック" charset="-128"/>
              </a:rPr>
              <a:t>消化管での吸収を低減</a:t>
            </a:r>
            <a:endParaRPr lang="en-US" altLang="ja-JP" dirty="0">
              <a:latin typeface="ＭＳ Ｐゴシック" charset="-128"/>
            </a:endParaRPr>
          </a:p>
          <a:p>
            <a:pPr lvl="1"/>
            <a:r>
              <a:rPr lang="ja-JP" altLang="en-US"/>
              <a:t>胃洗浄		</a:t>
            </a:r>
          </a:p>
          <a:p>
            <a:pPr lvl="1"/>
            <a:r>
              <a:rPr lang="ja-JP" altLang="en-US"/>
              <a:t>催吐剤		</a:t>
            </a:r>
          </a:p>
          <a:p>
            <a:pPr lvl="1"/>
            <a:r>
              <a:rPr lang="ja-JP" altLang="en-US"/>
              <a:t>下剤		</a:t>
            </a:r>
          </a:p>
          <a:p>
            <a:pPr lvl="1"/>
            <a:r>
              <a:rPr lang="ja-JP" altLang="en-US"/>
              <a:t>イオン交換剤</a:t>
            </a:r>
          </a:p>
          <a:p>
            <a:pPr lvl="1"/>
            <a:r>
              <a:rPr lang="en-US" altLang="ja-JP" dirty="0"/>
              <a:t>Prussian Blue </a:t>
            </a:r>
          </a:p>
          <a:p>
            <a:pPr lvl="1"/>
            <a:r>
              <a:rPr lang="ja-JP" altLang="en-US"/>
              <a:t>アルミニウムを含む制酸剤</a:t>
            </a:r>
          </a:p>
          <a:p>
            <a:pPr lvl="1"/>
            <a:r>
              <a:rPr lang="ja-JP" altLang="en-US"/>
              <a:t>硫酸バリウム</a:t>
            </a:r>
            <a:endParaRPr lang="en-US" altLang="ja-JP" dirty="0"/>
          </a:p>
          <a:p>
            <a:pPr lvl="1"/>
            <a:endParaRPr lang="en-US" altLang="ja-JP" dirty="0"/>
          </a:p>
          <a:p>
            <a:pPr lvl="1"/>
            <a:endParaRPr lang="en-US" altLang="ja-JP" dirty="0"/>
          </a:p>
          <a:p>
            <a:r>
              <a:rPr lang="ja-JP" altLang="en-US"/>
              <a:t>キレート剤</a:t>
            </a:r>
          </a:p>
          <a:p>
            <a:pPr lvl="1"/>
            <a:r>
              <a:rPr lang="en-US" altLang="ja-JP" dirty="0"/>
              <a:t>EDTA</a:t>
            </a:r>
          </a:p>
          <a:p>
            <a:pPr lvl="1"/>
            <a:r>
              <a:rPr lang="en-US" altLang="ja-JP" dirty="0"/>
              <a:t>DTPA</a:t>
            </a:r>
          </a:p>
          <a:p>
            <a:pPr lvl="1"/>
            <a:r>
              <a:rPr lang="en-US" altLang="ja-JP" dirty="0"/>
              <a:t>Dimercaprol (BAL)</a:t>
            </a:r>
          </a:p>
          <a:p>
            <a:pPr lvl="1"/>
            <a:r>
              <a:rPr lang="en-US" altLang="ja-JP" dirty="0"/>
              <a:t>Penicillamine</a:t>
            </a:r>
          </a:p>
          <a:p>
            <a:pPr lvl="1"/>
            <a:r>
              <a:rPr lang="en-US" altLang="ja-JP" dirty="0"/>
              <a:t>Deferoxamine</a:t>
            </a:r>
          </a:p>
          <a:p>
            <a:endParaRPr kumimoji="1" lang="ja-JP" altLang="en-US"/>
          </a:p>
        </p:txBody>
      </p:sp>
      <p:sp>
        <p:nvSpPr>
          <p:cNvPr id="5" name="コンテンツ プレースホルダー 4">
            <a:extLst>
              <a:ext uri="{FF2B5EF4-FFF2-40B4-BE49-F238E27FC236}">
                <a16:creationId xmlns:a16="http://schemas.microsoft.com/office/drawing/2014/main" id="{A2F929F2-7889-024C-9374-AD97F9AFA2FF}"/>
              </a:ext>
            </a:extLst>
          </p:cNvPr>
          <p:cNvSpPr>
            <a:spLocks noGrp="1"/>
          </p:cNvSpPr>
          <p:nvPr>
            <p:ph sz="half" idx="2"/>
          </p:nvPr>
        </p:nvSpPr>
        <p:spPr>
          <a:xfrm>
            <a:off x="4629150" y="1212575"/>
            <a:ext cx="3886200" cy="5432924"/>
          </a:xfrm>
        </p:spPr>
        <p:txBody>
          <a:bodyPr>
            <a:normAutofit/>
          </a:bodyPr>
          <a:lstStyle/>
          <a:p>
            <a:r>
              <a:rPr lang="ja-JP" altLang="en-US"/>
              <a:t>阻害剤／希釈剤；安定元素で代謝過程を飽和して放射性核種の摂取を低減</a:t>
            </a:r>
          </a:p>
          <a:p>
            <a:pPr lvl="1"/>
            <a:r>
              <a:rPr lang="ja-JP" altLang="en-US"/>
              <a:t>ヨウ素	</a:t>
            </a:r>
          </a:p>
          <a:p>
            <a:pPr lvl="1"/>
            <a:r>
              <a:rPr lang="ja-JP" altLang="en-US"/>
              <a:t>ストロンチウム	</a:t>
            </a:r>
          </a:p>
          <a:p>
            <a:pPr lvl="1"/>
            <a:r>
              <a:rPr lang="ja-JP" altLang="en-US"/>
              <a:t>水分摂取 </a:t>
            </a:r>
          </a:p>
          <a:p>
            <a:pPr lvl="1"/>
            <a:r>
              <a:rPr lang="ja-JP" altLang="en-US"/>
              <a:t>カルシウム</a:t>
            </a:r>
          </a:p>
          <a:p>
            <a:pPr lvl="1"/>
            <a:r>
              <a:rPr lang="ja-JP" altLang="en-US"/>
              <a:t>亜鉛</a:t>
            </a:r>
          </a:p>
          <a:p>
            <a:pPr lvl="1"/>
            <a:r>
              <a:rPr lang="ja-JP" altLang="en-US"/>
              <a:t>カリウム</a:t>
            </a:r>
            <a:endParaRPr lang="en-US" altLang="ja-JP" dirty="0"/>
          </a:p>
          <a:p>
            <a:endParaRPr lang="en-US" altLang="ja-JP" dirty="0"/>
          </a:p>
          <a:p>
            <a:r>
              <a:rPr lang="ja-JP" altLang="en-US"/>
              <a:t>その他</a:t>
            </a:r>
          </a:p>
          <a:p>
            <a:pPr lvl="1"/>
            <a:r>
              <a:rPr lang="ja-JP" altLang="en-US"/>
              <a:t>抗甲状腺薬</a:t>
            </a:r>
          </a:p>
          <a:p>
            <a:pPr lvl="1"/>
            <a:r>
              <a:rPr lang="ja-JP" altLang="en-US"/>
              <a:t>利尿剤	</a:t>
            </a:r>
          </a:p>
          <a:p>
            <a:pPr lvl="1"/>
            <a:r>
              <a:rPr lang="ja-JP" altLang="en-US"/>
              <a:t>副甲状腺ホルモン剤</a:t>
            </a:r>
            <a:endParaRPr kumimoji="1" lang="ja-JP" altLang="en-US"/>
          </a:p>
        </p:txBody>
      </p:sp>
      <p:sp>
        <p:nvSpPr>
          <p:cNvPr id="7" name="スライド番号プレースホルダー 6">
            <a:extLst>
              <a:ext uri="{FF2B5EF4-FFF2-40B4-BE49-F238E27FC236}">
                <a16:creationId xmlns:a16="http://schemas.microsoft.com/office/drawing/2014/main" id="{67337023-68FE-694D-812B-BC9372777482}"/>
              </a:ext>
            </a:extLst>
          </p:cNvPr>
          <p:cNvSpPr>
            <a:spLocks noGrp="1"/>
          </p:cNvSpPr>
          <p:nvPr>
            <p:ph type="sldNum" sz="quarter" idx="12"/>
          </p:nvPr>
        </p:nvSpPr>
        <p:spPr/>
        <p:txBody>
          <a:bodyPr/>
          <a:lstStyle/>
          <a:p>
            <a:fld id="{58DD1769-DAE9-6C4E-82F4-B62273FFA290}" type="slidenum">
              <a:rPr kumimoji="1" lang="ja-JP" altLang="en-US" smtClean="0"/>
              <a:t>15</a:t>
            </a:fld>
            <a:endParaRPr kumimoji="1" lang="ja-JP" altLang="en-US"/>
          </a:p>
        </p:txBody>
      </p:sp>
    </p:spTree>
    <p:extLst>
      <p:ext uri="{BB962C8B-B14F-4D97-AF65-F5344CB8AC3E}">
        <p14:creationId xmlns:p14="http://schemas.microsoft.com/office/powerpoint/2010/main" val="2023217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kumimoji="1" lang="ja-JP" altLang="en-US" dirty="0"/>
              <a:t>プルシアンブルー</a:t>
            </a:r>
          </a:p>
        </p:txBody>
      </p:sp>
      <p:sp>
        <p:nvSpPr>
          <p:cNvPr id="4" name="正方形/長方形 3"/>
          <p:cNvSpPr/>
          <p:nvPr/>
        </p:nvSpPr>
        <p:spPr>
          <a:xfrm>
            <a:off x="4772050" y="5130628"/>
            <a:ext cx="3600400" cy="923330"/>
          </a:xfrm>
          <a:prstGeom prst="rect">
            <a:avLst/>
          </a:prstGeom>
        </p:spPr>
        <p:txBody>
          <a:bodyPr wrap="square">
            <a:spAutoFit/>
          </a:bodyPr>
          <a:lstStyle/>
          <a:p>
            <a:r>
              <a:rPr lang="zh-TW" altLang="en-US" dirty="0">
                <a:latin typeface="ＭＳ Ｐゴシック" pitchFamily="50" charset="-128"/>
                <a:ea typeface="ＭＳ Ｐゴシック" pitchFamily="50" charset="-128"/>
              </a:rPr>
              <a:t>承認番号</a:t>
            </a:r>
            <a:r>
              <a:rPr lang="ja-JP" altLang="en-US" dirty="0">
                <a:latin typeface="ＭＳ Ｐゴシック" pitchFamily="50" charset="-128"/>
                <a:ea typeface="ＭＳ Ｐゴシック" pitchFamily="50" charset="-128"/>
              </a:rPr>
              <a:t>：</a:t>
            </a:r>
            <a:r>
              <a:rPr lang="en-US" altLang="zh-TW" dirty="0">
                <a:latin typeface="ＭＳ Ｐゴシック" pitchFamily="50" charset="-128"/>
                <a:ea typeface="ＭＳ Ｐゴシック" pitchFamily="50" charset="-128"/>
              </a:rPr>
              <a:t> 22200AMX00966000</a:t>
            </a:r>
          </a:p>
          <a:p>
            <a:r>
              <a:rPr lang="zh-TW" altLang="en-US" dirty="0">
                <a:latin typeface="ＭＳ Ｐゴシック" pitchFamily="50" charset="-128"/>
                <a:ea typeface="ＭＳ Ｐゴシック" pitchFamily="50" charset="-128"/>
              </a:rPr>
              <a:t>薬価収載</a:t>
            </a:r>
            <a:r>
              <a:rPr lang="ja-JP" altLang="en-US" dirty="0">
                <a:latin typeface="ＭＳ Ｐゴシック" pitchFamily="50" charset="-128"/>
                <a:ea typeface="ＭＳ Ｐゴシック" pitchFamily="50" charset="-128"/>
              </a:rPr>
              <a:t>：</a:t>
            </a:r>
            <a:r>
              <a:rPr lang="zh-TW" altLang="en-US" dirty="0">
                <a:latin typeface="ＭＳ Ｐゴシック" pitchFamily="50" charset="-128"/>
                <a:ea typeface="ＭＳ Ｐゴシック" pitchFamily="50" charset="-128"/>
              </a:rPr>
              <a:t>薬価未収載</a:t>
            </a:r>
            <a:endParaRPr lang="en-US" altLang="zh-TW" dirty="0">
              <a:latin typeface="ＭＳ Ｐゴシック" pitchFamily="50" charset="-128"/>
              <a:ea typeface="ＭＳ Ｐゴシック" pitchFamily="50" charset="-128"/>
            </a:endParaRPr>
          </a:p>
          <a:p>
            <a:r>
              <a:rPr lang="ja-JP" altLang="en-US" dirty="0">
                <a:latin typeface="ＭＳ Ｐゴシック" pitchFamily="50" charset="-128"/>
                <a:ea typeface="ＭＳ Ｐゴシック" pitchFamily="50" charset="-128"/>
              </a:rPr>
              <a:t>承　認　日：</a:t>
            </a:r>
            <a:r>
              <a:rPr lang="ja-JP" altLang="en-US" dirty="0"/>
              <a:t> </a:t>
            </a:r>
            <a:r>
              <a:rPr lang="en-US" altLang="ja-JP" dirty="0"/>
              <a:t>2010</a:t>
            </a:r>
            <a:r>
              <a:rPr lang="ja-JP" altLang="en-US" dirty="0"/>
              <a:t>年</a:t>
            </a:r>
            <a:r>
              <a:rPr lang="en-US" altLang="ja-JP" dirty="0"/>
              <a:t>10</a:t>
            </a:r>
            <a:r>
              <a:rPr lang="ja-JP" altLang="en-US" dirty="0"/>
              <a:t>月</a:t>
            </a:r>
            <a:r>
              <a:rPr lang="en-US" altLang="ja-JP" dirty="0"/>
              <a:t>27</a:t>
            </a:r>
            <a:r>
              <a:rPr lang="ja-JP" altLang="en-US" dirty="0"/>
              <a:t>日</a:t>
            </a:r>
            <a:endParaRPr lang="ja-JP" altLang="en-US" dirty="0">
              <a:latin typeface="ＭＳ Ｐゴシック" pitchFamily="50" charset="-128"/>
              <a:ea typeface="ＭＳ Ｐゴシック" pitchFamily="50" charset="-128"/>
            </a:endParaRPr>
          </a:p>
        </p:txBody>
      </p:sp>
      <p:sp>
        <p:nvSpPr>
          <p:cNvPr id="13" name="テキスト プレースホルダ 7"/>
          <p:cNvSpPr txBox="1">
            <a:spLocks/>
          </p:cNvSpPr>
          <p:nvPr/>
        </p:nvSpPr>
        <p:spPr>
          <a:xfrm>
            <a:off x="4704988" y="1599833"/>
            <a:ext cx="4089524" cy="659352"/>
          </a:xfrm>
          <a:prstGeom prst="rect">
            <a:avLst/>
          </a:prstGeom>
        </p:spPr>
        <p:txBody>
          <a:bodyPr/>
          <a:lstStyle/>
          <a:p>
            <a:pPr marL="274272" lvl="0" indent="-274272">
              <a:spcBef>
                <a:spcPct val="20000"/>
              </a:spcBef>
              <a:buClr>
                <a:schemeClr val="accent3"/>
              </a:buClr>
              <a:buSzPct val="95000"/>
            </a:pPr>
            <a:r>
              <a:rPr lang="ja-JP" altLang="en-US" sz="1600" dirty="0">
                <a:latin typeface="+mn-ea"/>
              </a:rPr>
              <a:t>ヘキサシアノ鉄（</a:t>
            </a:r>
            <a:r>
              <a:rPr lang="en-US" altLang="ja-JP" sz="1600" dirty="0">
                <a:latin typeface="+mn-ea"/>
              </a:rPr>
              <a:t>Ⅱ</a:t>
            </a:r>
            <a:r>
              <a:rPr lang="ja-JP" altLang="en-US" sz="1600" dirty="0">
                <a:latin typeface="+mn-ea"/>
              </a:rPr>
              <a:t>）酸鉄（</a:t>
            </a:r>
            <a:r>
              <a:rPr lang="en-US" altLang="ja-JP" sz="1600" dirty="0">
                <a:latin typeface="+mn-ea"/>
              </a:rPr>
              <a:t>Ⅲ</a:t>
            </a:r>
            <a:r>
              <a:rPr lang="ja-JP" altLang="en-US" sz="1600" dirty="0">
                <a:latin typeface="+mn-ea"/>
              </a:rPr>
              <a:t>）水和物</a:t>
            </a:r>
            <a:endParaRPr lang="en-US" altLang="ja-JP" sz="1600" dirty="0">
              <a:latin typeface="+mn-ea"/>
            </a:endParaRPr>
          </a:p>
          <a:p>
            <a:pPr marL="274272" lvl="0" indent="-274272">
              <a:spcBef>
                <a:spcPct val="20000"/>
              </a:spcBef>
              <a:buClr>
                <a:schemeClr val="accent3"/>
              </a:buClr>
              <a:buSzPct val="95000"/>
            </a:pPr>
            <a:r>
              <a:rPr lang="ja-JP" altLang="en-US" sz="1600" dirty="0">
                <a:latin typeface="+mn-ea"/>
              </a:rPr>
              <a:t>（ラジオガルダーゼ</a:t>
            </a:r>
            <a:r>
              <a:rPr lang="en-US" altLang="ja-JP" sz="1600" dirty="0">
                <a:latin typeface="+mn-ea"/>
              </a:rPr>
              <a:t>®</a:t>
            </a:r>
            <a:r>
              <a:rPr lang="ja-JP" altLang="en-US" sz="1600" dirty="0">
                <a:latin typeface="+mn-ea"/>
              </a:rPr>
              <a:t>カプセル</a:t>
            </a:r>
            <a:r>
              <a:rPr lang="en-US" altLang="ja-JP" sz="1600" dirty="0">
                <a:latin typeface="+mn-ea"/>
              </a:rPr>
              <a:t>500mg)</a:t>
            </a:r>
            <a:endParaRPr lang="ja-JP" altLang="en-US" sz="1600" dirty="0">
              <a:latin typeface="+mn-ea"/>
            </a:endParaRPr>
          </a:p>
        </p:txBody>
      </p:sp>
      <p:sp>
        <p:nvSpPr>
          <p:cNvPr id="3" name="コンテンツ プレースホルダー 2">
            <a:extLst>
              <a:ext uri="{FF2B5EF4-FFF2-40B4-BE49-F238E27FC236}">
                <a16:creationId xmlns:a16="http://schemas.microsoft.com/office/drawing/2014/main" id="{857D2026-56E2-6143-B5A7-B8DA28EF5E6B}"/>
              </a:ext>
            </a:extLst>
          </p:cNvPr>
          <p:cNvSpPr>
            <a:spLocks noGrp="1"/>
          </p:cNvSpPr>
          <p:nvPr>
            <p:ph sz="half" idx="1"/>
          </p:nvPr>
        </p:nvSpPr>
        <p:spPr>
          <a:xfrm>
            <a:off x="628650" y="1212575"/>
            <a:ext cx="3886200" cy="5143776"/>
          </a:xfrm>
        </p:spPr>
        <p:txBody>
          <a:bodyPr/>
          <a:lstStyle/>
          <a:p>
            <a:pPr>
              <a:lnSpc>
                <a:spcPct val="100000"/>
              </a:lnSpc>
            </a:pPr>
            <a:r>
              <a:rPr lang="ja-JP" altLang="en-US"/>
              <a:t>効能・効果</a:t>
            </a:r>
            <a:endParaRPr lang="en-US" altLang="ja-JP" dirty="0"/>
          </a:p>
          <a:p>
            <a:pPr lvl="1">
              <a:lnSpc>
                <a:spcPct val="100000"/>
              </a:lnSpc>
            </a:pPr>
            <a:r>
              <a:rPr lang="ja-JP" altLang="en-US"/>
              <a:t>放射性セシウムによる体内汚染の軽減</a:t>
            </a:r>
            <a:endParaRPr lang="en-US" altLang="ja-JP" dirty="0"/>
          </a:p>
          <a:p>
            <a:pPr lvl="2">
              <a:lnSpc>
                <a:spcPct val="100000"/>
              </a:lnSpc>
            </a:pPr>
            <a:r>
              <a:rPr lang="ja-JP" altLang="en-US" sz="1600"/>
              <a:t>生物学的半減期</a:t>
            </a:r>
            <a:r>
              <a:rPr lang="en-US" altLang="ja-JP" sz="1600" dirty="0"/>
              <a:t>115</a:t>
            </a:r>
            <a:r>
              <a:rPr lang="ja-JP" altLang="en-US" sz="1600"/>
              <a:t>日→</a:t>
            </a:r>
            <a:r>
              <a:rPr lang="en-US" altLang="ja-JP" sz="1600" dirty="0"/>
              <a:t>40</a:t>
            </a:r>
            <a:r>
              <a:rPr lang="ja-JP" altLang="en-US" sz="1600"/>
              <a:t>日</a:t>
            </a:r>
            <a:endParaRPr lang="en-US" altLang="ja-JP" sz="1600" dirty="0"/>
          </a:p>
          <a:p>
            <a:pPr>
              <a:lnSpc>
                <a:spcPct val="100000"/>
              </a:lnSpc>
            </a:pPr>
            <a:r>
              <a:rPr lang="ja-JP" altLang="en-US"/>
              <a:t>用法・用量</a:t>
            </a:r>
            <a:endParaRPr lang="en-US" altLang="ja-JP" dirty="0"/>
          </a:p>
          <a:p>
            <a:pPr lvl="1">
              <a:lnSpc>
                <a:spcPct val="100000"/>
              </a:lnSpc>
            </a:pPr>
            <a:r>
              <a:rPr lang="en-US" altLang="ja-JP" dirty="0"/>
              <a:t>1</a:t>
            </a:r>
            <a:r>
              <a:rPr lang="ja-JP" altLang="en-US"/>
              <a:t>回</a:t>
            </a:r>
            <a:r>
              <a:rPr lang="en-US" altLang="ja-JP" dirty="0"/>
              <a:t>6</a:t>
            </a:r>
            <a:r>
              <a:rPr lang="ja-JP" altLang="en-US"/>
              <a:t>カプセル（</a:t>
            </a:r>
            <a:r>
              <a:rPr lang="en-US" altLang="ja-JP" dirty="0"/>
              <a:t>3g</a:t>
            </a:r>
            <a:r>
              <a:rPr lang="ja-JP" altLang="en-US"/>
              <a:t>）を</a:t>
            </a:r>
            <a:r>
              <a:rPr lang="en-US" altLang="ja-JP" dirty="0"/>
              <a:t>1</a:t>
            </a:r>
            <a:r>
              <a:rPr lang="ja-JP" altLang="en-US"/>
              <a:t>日</a:t>
            </a:r>
            <a:r>
              <a:rPr lang="en-US" altLang="ja-JP" dirty="0"/>
              <a:t>3</a:t>
            </a:r>
            <a:r>
              <a:rPr lang="ja-JP" altLang="en-US"/>
              <a:t>回経口投与する。</a:t>
            </a:r>
            <a:endParaRPr lang="en-US" altLang="ja-JP" dirty="0"/>
          </a:p>
          <a:p>
            <a:pPr lvl="1">
              <a:lnSpc>
                <a:spcPct val="100000"/>
              </a:lnSpc>
            </a:pPr>
            <a:r>
              <a:rPr lang="ja-JP" altLang="en-US"/>
              <a:t>患者の状態、年齢、体重に応じて適宜増減する</a:t>
            </a:r>
            <a:endParaRPr kumimoji="1" lang="ja-JP" altLang="en-US"/>
          </a:p>
        </p:txBody>
      </p:sp>
      <p:sp>
        <p:nvSpPr>
          <p:cNvPr id="5" name="スライド番号プレースホルダー 4">
            <a:extLst>
              <a:ext uri="{FF2B5EF4-FFF2-40B4-BE49-F238E27FC236}">
                <a16:creationId xmlns:a16="http://schemas.microsoft.com/office/drawing/2014/main" id="{73FEBA85-5EFE-6340-A572-3680D4FCC67D}"/>
              </a:ext>
            </a:extLst>
          </p:cNvPr>
          <p:cNvSpPr>
            <a:spLocks noGrp="1"/>
          </p:cNvSpPr>
          <p:nvPr>
            <p:ph type="sldNum" sz="quarter" idx="12"/>
          </p:nvPr>
        </p:nvSpPr>
        <p:spPr/>
        <p:txBody>
          <a:bodyPr/>
          <a:lstStyle/>
          <a:p>
            <a:fld id="{58DD1769-DAE9-6C4E-82F4-B62273FFA290}" type="slidenum">
              <a:rPr kumimoji="1" lang="ja-JP" altLang="en-US" smtClean="0"/>
              <a:t>16</a:t>
            </a:fld>
            <a:endParaRPr kumimoji="1" lang="ja-JP" altLang="en-US"/>
          </a:p>
        </p:txBody>
      </p:sp>
      <p:pic>
        <p:nvPicPr>
          <p:cNvPr id="7" name="図 6">
            <a:extLst>
              <a:ext uri="{FF2B5EF4-FFF2-40B4-BE49-F238E27FC236}">
                <a16:creationId xmlns:a16="http://schemas.microsoft.com/office/drawing/2014/main" id="{DC858E7D-51D0-D844-B2B4-12BD96B82E05}"/>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a:xfrm>
            <a:off x="4809857" y="2259185"/>
            <a:ext cx="3562593" cy="2852787"/>
          </a:xfrm>
          <a:prstGeom prst="rect">
            <a:avLst/>
          </a:prstGeom>
        </p:spPr>
      </p:pic>
    </p:spTree>
    <p:extLst>
      <p:ext uri="{BB962C8B-B14F-4D97-AF65-F5344CB8AC3E}">
        <p14:creationId xmlns:p14="http://schemas.microsoft.com/office/powerpoint/2010/main" val="798041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タイトル 4">
            <a:extLst>
              <a:ext uri="{FF2B5EF4-FFF2-40B4-BE49-F238E27FC236}">
                <a16:creationId xmlns:a16="http://schemas.microsoft.com/office/drawing/2014/main" id="{F1A28009-1C22-F24A-8810-D7C4A69F0F81}"/>
              </a:ext>
            </a:extLst>
          </p:cNvPr>
          <p:cNvSpPr>
            <a:spLocks noGrp="1"/>
          </p:cNvSpPr>
          <p:nvPr>
            <p:ph type="title"/>
          </p:nvPr>
        </p:nvSpPr>
        <p:spPr/>
        <p:txBody>
          <a:bodyPr/>
          <a:lstStyle/>
          <a:p>
            <a:r>
              <a:rPr kumimoji="1" lang="en-US" altLang="ja-JP" dirty="0"/>
              <a:t>DTPA</a:t>
            </a:r>
            <a:endParaRPr kumimoji="1" lang="ja-JP" altLang="en-US"/>
          </a:p>
        </p:txBody>
      </p:sp>
      <p:sp>
        <p:nvSpPr>
          <p:cNvPr id="6" name="コンテンツ プレースホルダー 5">
            <a:extLst>
              <a:ext uri="{FF2B5EF4-FFF2-40B4-BE49-F238E27FC236}">
                <a16:creationId xmlns:a16="http://schemas.microsoft.com/office/drawing/2014/main" id="{83DE492F-C3B5-5F4E-A774-E9BDE23B2502}"/>
              </a:ext>
            </a:extLst>
          </p:cNvPr>
          <p:cNvSpPr>
            <a:spLocks noGrp="1"/>
          </p:cNvSpPr>
          <p:nvPr>
            <p:ph idx="1"/>
          </p:nvPr>
        </p:nvSpPr>
        <p:spPr>
          <a:xfrm>
            <a:off x="628650" y="1272209"/>
            <a:ext cx="5231237" cy="5463442"/>
          </a:xfrm>
        </p:spPr>
        <p:txBody>
          <a:bodyPr>
            <a:normAutofit fontScale="92500" lnSpcReduction="10000"/>
          </a:bodyPr>
          <a:lstStyle/>
          <a:p>
            <a:pPr>
              <a:lnSpc>
                <a:spcPct val="120000"/>
              </a:lnSpc>
            </a:pPr>
            <a:r>
              <a:rPr lang="ja-JP" altLang="en-US" sz="1400"/>
              <a:t>効能・効果</a:t>
            </a:r>
            <a:endParaRPr lang="en-US" altLang="ja-JP" sz="1400" dirty="0"/>
          </a:p>
          <a:p>
            <a:pPr lvl="1">
              <a:lnSpc>
                <a:spcPct val="120000"/>
              </a:lnSpc>
            </a:pPr>
            <a:r>
              <a:rPr lang="ja-JP" altLang="en-US" sz="1200"/>
              <a:t>超ウラン元素（プルトニウム，アメリシウム，キュリウム）による体内汚染の軽減</a:t>
            </a:r>
            <a:endParaRPr lang="en-US" altLang="ja-JP" sz="1200" dirty="0"/>
          </a:p>
          <a:p>
            <a:pPr>
              <a:lnSpc>
                <a:spcPct val="120000"/>
              </a:lnSpc>
            </a:pPr>
            <a:r>
              <a:rPr lang="ja-JP" altLang="en-US" sz="1400"/>
              <a:t>用法・用量</a:t>
            </a:r>
            <a:endParaRPr lang="en-US" altLang="ja-JP" sz="1400" dirty="0"/>
          </a:p>
          <a:p>
            <a:pPr lvl="1">
              <a:lnSpc>
                <a:spcPct val="120000"/>
              </a:lnSpc>
            </a:pPr>
            <a:r>
              <a:rPr lang="ja-JP" altLang="en-US" sz="1200"/>
              <a:t>ペンテト酸カルシウム三ナトリウムとして</a:t>
            </a:r>
            <a:r>
              <a:rPr lang="en-US" altLang="ja-JP" sz="1200" dirty="0"/>
              <a:t>1000mg</a:t>
            </a:r>
            <a:r>
              <a:rPr lang="ja-JP" altLang="en-US" sz="1200"/>
              <a:t>、もしくは、ペンテト酸亜鉛三ナトリウムとして</a:t>
            </a:r>
            <a:r>
              <a:rPr lang="en-US" altLang="ja-JP" sz="1200" dirty="0"/>
              <a:t>1055mg</a:t>
            </a:r>
            <a:r>
              <a:rPr lang="ja-JP" altLang="en-US" sz="1200"/>
              <a:t>を１日１回点滴静注、又は緩徐に静脈内投与する。</a:t>
            </a:r>
            <a:endParaRPr lang="en-US" altLang="ja-JP" sz="1200" dirty="0"/>
          </a:p>
          <a:p>
            <a:pPr lvl="1">
              <a:lnSpc>
                <a:spcPct val="120000"/>
              </a:lnSpc>
            </a:pPr>
            <a:r>
              <a:rPr lang="ja-JP" altLang="en-US" sz="1200"/>
              <a:t>本剤は，</a:t>
            </a:r>
            <a:r>
              <a:rPr lang="en-US" altLang="ja-JP" sz="1200" dirty="0"/>
              <a:t>100〜250mL</a:t>
            </a:r>
            <a:r>
              <a:rPr lang="ja-JP" altLang="en-US" sz="1200"/>
              <a:t>の５</a:t>
            </a:r>
            <a:r>
              <a:rPr lang="en-US" altLang="ja-JP" sz="1200" dirty="0"/>
              <a:t>%</a:t>
            </a:r>
            <a:r>
              <a:rPr lang="ja-JP" altLang="en-US" sz="1200"/>
              <a:t>ブドウ糖注射液又は生理食塩液で希釈して約</a:t>
            </a:r>
            <a:r>
              <a:rPr lang="en-US" altLang="ja-JP" sz="1200" dirty="0"/>
              <a:t>15〜60</a:t>
            </a:r>
            <a:r>
              <a:rPr lang="ja-JP" altLang="en-US" sz="1200"/>
              <a:t>分かけて点滴静注する、又は３</a:t>
            </a:r>
            <a:r>
              <a:rPr lang="en-US" altLang="ja-JP" sz="1200" dirty="0"/>
              <a:t>〜</a:t>
            </a:r>
            <a:r>
              <a:rPr lang="ja-JP" altLang="en-US" sz="1200"/>
              <a:t>４分間かけて緩徐に静脈内投与すること。</a:t>
            </a:r>
          </a:p>
          <a:p>
            <a:pPr lvl="1">
              <a:lnSpc>
                <a:spcPct val="120000"/>
              </a:lnSpc>
            </a:pPr>
            <a:r>
              <a:rPr lang="ja-JP" altLang="en-US" sz="1200"/>
              <a:t>患者の状態、年齢、体重に応じて適宜減量する。</a:t>
            </a:r>
            <a:endParaRPr lang="en-US" altLang="ja-JP" sz="1200" dirty="0"/>
          </a:p>
          <a:p>
            <a:pPr>
              <a:lnSpc>
                <a:spcPct val="120000"/>
              </a:lnSpc>
            </a:pPr>
            <a:r>
              <a:rPr lang="ja-JP" altLang="en-US" sz="1400"/>
              <a:t>プロトコール</a:t>
            </a:r>
            <a:endParaRPr lang="en-US" altLang="ja-JP" sz="1400" dirty="0"/>
          </a:p>
          <a:p>
            <a:pPr lvl="1">
              <a:lnSpc>
                <a:spcPct val="120000"/>
              </a:lnSpc>
            </a:pPr>
            <a:r>
              <a:rPr lang="ja-JP" altLang="en-US" sz="1200"/>
              <a:t>単独静脈内投与</a:t>
            </a:r>
            <a:endParaRPr lang="en-US" altLang="ja-JP" sz="1200" dirty="0"/>
          </a:p>
          <a:p>
            <a:pPr lvl="2">
              <a:lnSpc>
                <a:spcPct val="120000"/>
              </a:lnSpc>
            </a:pPr>
            <a:r>
              <a:rPr lang="en-US" altLang="ja-JP" sz="1000" dirty="0" err="1"/>
              <a:t>CaDTPA</a:t>
            </a:r>
            <a:r>
              <a:rPr lang="ja-JP" altLang="en-US" sz="1000"/>
              <a:t>もしくは</a:t>
            </a:r>
            <a:r>
              <a:rPr lang="en-US" altLang="ja-JP" sz="1000" dirty="0" err="1"/>
              <a:t>ZnDTPA</a:t>
            </a:r>
            <a:r>
              <a:rPr lang="ja-JP" altLang="en-US" sz="1000"/>
              <a:t>を</a:t>
            </a:r>
            <a:r>
              <a:rPr lang="en-US" altLang="ja-JP" sz="1000" dirty="0"/>
              <a:t>1</a:t>
            </a:r>
            <a:r>
              <a:rPr lang="ja-JP" altLang="en-US" sz="1000"/>
              <a:t>ｇ</a:t>
            </a:r>
            <a:endParaRPr lang="en-US" altLang="ja-JP" sz="1000" dirty="0"/>
          </a:p>
          <a:p>
            <a:pPr lvl="1">
              <a:lnSpc>
                <a:spcPct val="120000"/>
              </a:lnSpc>
            </a:pPr>
            <a:r>
              <a:rPr lang="ja-JP" altLang="en-US" sz="1200"/>
              <a:t>混合静脈内投与</a:t>
            </a:r>
            <a:endParaRPr lang="en-US" altLang="ja-JP" sz="1200" dirty="0"/>
          </a:p>
          <a:p>
            <a:pPr lvl="2">
              <a:lnSpc>
                <a:spcPct val="120000"/>
              </a:lnSpc>
            </a:pPr>
            <a:r>
              <a:rPr lang="en-US" altLang="ja-JP" sz="1000" dirty="0"/>
              <a:t>1</a:t>
            </a:r>
            <a:r>
              <a:rPr lang="ja-JP" altLang="en-US" sz="1000"/>
              <a:t>日目　</a:t>
            </a:r>
            <a:r>
              <a:rPr lang="en-US" altLang="ja-JP" sz="1000" dirty="0" err="1"/>
              <a:t>CaDTPA</a:t>
            </a:r>
            <a:endParaRPr lang="en-US" altLang="ja-JP" sz="1000" dirty="0"/>
          </a:p>
          <a:p>
            <a:pPr lvl="2">
              <a:lnSpc>
                <a:spcPct val="120000"/>
              </a:lnSpc>
            </a:pPr>
            <a:r>
              <a:rPr lang="en-US" altLang="ja-JP" sz="1000" dirty="0"/>
              <a:t>2</a:t>
            </a:r>
            <a:r>
              <a:rPr lang="ja-JP" altLang="en-US" sz="1000"/>
              <a:t>～</a:t>
            </a:r>
            <a:r>
              <a:rPr lang="en-US" altLang="ja-JP" sz="1000" dirty="0"/>
              <a:t>5</a:t>
            </a:r>
            <a:r>
              <a:rPr lang="ja-JP" altLang="en-US" sz="1000"/>
              <a:t>日　</a:t>
            </a:r>
            <a:r>
              <a:rPr lang="en-US" altLang="ja-JP" sz="1000" dirty="0" err="1"/>
              <a:t>ZnDTPA</a:t>
            </a:r>
            <a:endParaRPr lang="en-US" altLang="ja-JP" sz="1000" dirty="0"/>
          </a:p>
          <a:p>
            <a:pPr lvl="2">
              <a:lnSpc>
                <a:spcPct val="120000"/>
              </a:lnSpc>
            </a:pPr>
            <a:r>
              <a:rPr lang="en-US" altLang="ja-JP" sz="1000" dirty="0"/>
              <a:t>1</a:t>
            </a:r>
            <a:r>
              <a:rPr lang="ja-JP" altLang="en-US" sz="1000"/>
              <a:t>～</a:t>
            </a:r>
            <a:r>
              <a:rPr lang="en-US" altLang="ja-JP" sz="1000" dirty="0"/>
              <a:t>2</a:t>
            </a:r>
            <a:r>
              <a:rPr lang="ja-JP" altLang="en-US" sz="1000"/>
              <a:t>回／週　</a:t>
            </a:r>
            <a:r>
              <a:rPr lang="en-US" altLang="ja-JP" sz="1000" dirty="0"/>
              <a:t> </a:t>
            </a:r>
            <a:r>
              <a:rPr lang="en-US" altLang="ja-JP" sz="1000" dirty="0" err="1"/>
              <a:t>ZnDTPA</a:t>
            </a:r>
            <a:endParaRPr lang="en-US" altLang="ja-JP" sz="1000" dirty="0"/>
          </a:p>
          <a:p>
            <a:pPr>
              <a:lnSpc>
                <a:spcPct val="120000"/>
              </a:lnSpc>
            </a:pPr>
            <a:r>
              <a:rPr lang="ja-JP" altLang="en-US" sz="1400"/>
              <a:t>使用例</a:t>
            </a:r>
            <a:endParaRPr lang="en-US" altLang="ja-JP" sz="1400" dirty="0"/>
          </a:p>
          <a:p>
            <a:pPr lvl="1">
              <a:lnSpc>
                <a:spcPct val="120000"/>
              </a:lnSpc>
            </a:pPr>
            <a:r>
              <a:rPr lang="ja-JP" altLang="en-US" sz="1200"/>
              <a:t>アメリカではプルトニウムとアメリシウムの体内沈着の除去のため、</a:t>
            </a:r>
            <a:r>
              <a:rPr lang="en-US" altLang="ja-JP" sz="1200" dirty="0"/>
              <a:t>1995</a:t>
            </a:r>
            <a:r>
              <a:rPr lang="ja-JP" altLang="en-US" sz="1200"/>
              <a:t>年までに</a:t>
            </a:r>
            <a:r>
              <a:rPr lang="en-US" altLang="ja-JP" sz="1200" dirty="0"/>
              <a:t>610</a:t>
            </a:r>
            <a:r>
              <a:rPr lang="ja-JP" altLang="en-US" sz="1200"/>
              <a:t>人に使用された。</a:t>
            </a:r>
          </a:p>
          <a:p>
            <a:pPr lvl="1">
              <a:lnSpc>
                <a:spcPct val="120000"/>
              </a:lnSpc>
            </a:pPr>
            <a:r>
              <a:rPr lang="en-US" altLang="ja-JP" sz="1200" dirty="0"/>
              <a:t>2017</a:t>
            </a:r>
            <a:r>
              <a:rPr lang="ja-JP" altLang="en-US" sz="1200"/>
              <a:t>年プルトニウム内部被ばく事故で日本でも５名の作業員に投与された。</a:t>
            </a:r>
          </a:p>
        </p:txBody>
      </p:sp>
      <p:sp>
        <p:nvSpPr>
          <p:cNvPr id="11" name="正方形/長方形 10">
            <a:extLst>
              <a:ext uri="{FF2B5EF4-FFF2-40B4-BE49-F238E27FC236}">
                <a16:creationId xmlns:a16="http://schemas.microsoft.com/office/drawing/2014/main" id="{2CFF535F-C0FC-B249-8631-989E06CFF11E}"/>
              </a:ext>
            </a:extLst>
          </p:cNvPr>
          <p:cNvSpPr/>
          <p:nvPr/>
        </p:nvSpPr>
        <p:spPr>
          <a:xfrm>
            <a:off x="6426456" y="3261796"/>
            <a:ext cx="1899320" cy="553998"/>
          </a:xfrm>
          <a:prstGeom prst="rect">
            <a:avLst/>
          </a:prstGeom>
        </p:spPr>
        <p:txBody>
          <a:bodyPr wrap="square">
            <a:spAutoFit/>
          </a:bodyPr>
          <a:lstStyle/>
          <a:p>
            <a:r>
              <a:rPr lang="zh-TW" altLang="en-US" sz="1000" dirty="0">
                <a:latin typeface="ＭＳ Ｐゴシック" pitchFamily="50" charset="-128"/>
                <a:ea typeface="ＭＳ Ｐゴシック" pitchFamily="50" charset="-128"/>
              </a:rPr>
              <a:t>承認番号</a:t>
            </a:r>
            <a:r>
              <a:rPr lang="ja-JP" altLang="en-US" sz="1000" dirty="0">
                <a:latin typeface="ＭＳ Ｐゴシック" pitchFamily="50" charset="-128"/>
                <a:ea typeface="ＭＳ Ｐゴシック" pitchFamily="50" charset="-128"/>
              </a:rPr>
              <a:t>：</a:t>
            </a:r>
            <a:r>
              <a:rPr lang="en-US" altLang="zh-TW" sz="1000" dirty="0">
                <a:latin typeface="ＭＳ Ｐゴシック" pitchFamily="50" charset="-128"/>
                <a:ea typeface="ＭＳ Ｐゴシック" pitchFamily="50" charset="-128"/>
              </a:rPr>
              <a:t>22300AMX00609000</a:t>
            </a:r>
          </a:p>
          <a:p>
            <a:r>
              <a:rPr lang="zh-TW" altLang="en-US" sz="1000" dirty="0">
                <a:latin typeface="ＭＳ Ｐゴシック" pitchFamily="50" charset="-128"/>
                <a:ea typeface="ＭＳ Ｐゴシック" pitchFamily="50" charset="-128"/>
              </a:rPr>
              <a:t>薬価収載</a:t>
            </a:r>
            <a:r>
              <a:rPr lang="ja-JP" altLang="en-US" sz="1000" dirty="0">
                <a:latin typeface="ＭＳ Ｐゴシック" pitchFamily="50" charset="-128"/>
                <a:ea typeface="ＭＳ Ｐゴシック" pitchFamily="50" charset="-128"/>
              </a:rPr>
              <a:t>：</a:t>
            </a:r>
            <a:r>
              <a:rPr lang="zh-TW" altLang="en-US" sz="1000" dirty="0">
                <a:latin typeface="ＭＳ Ｐゴシック" pitchFamily="50" charset="-128"/>
                <a:ea typeface="ＭＳ Ｐゴシック" pitchFamily="50" charset="-128"/>
              </a:rPr>
              <a:t>薬価未収載</a:t>
            </a:r>
            <a:endParaRPr lang="en-US" altLang="zh-TW" sz="1000" dirty="0">
              <a:latin typeface="ＭＳ Ｐゴシック" pitchFamily="50" charset="-128"/>
              <a:ea typeface="ＭＳ Ｐゴシック" pitchFamily="50" charset="-128"/>
            </a:endParaRPr>
          </a:p>
          <a:p>
            <a:r>
              <a:rPr lang="ja-JP" altLang="en-US" sz="1000" dirty="0">
                <a:latin typeface="ＭＳ Ｐゴシック" pitchFamily="50" charset="-128"/>
                <a:ea typeface="ＭＳ Ｐゴシック" pitchFamily="50" charset="-128"/>
              </a:rPr>
              <a:t>承　認　日：</a:t>
            </a:r>
            <a:r>
              <a:rPr lang="en-US" altLang="ja-JP" sz="1000" dirty="0">
                <a:latin typeface="ＭＳ Ｐゴシック" pitchFamily="50" charset="-128"/>
                <a:ea typeface="ＭＳ Ｐゴシック" pitchFamily="50" charset="-128"/>
              </a:rPr>
              <a:t>2011 </a:t>
            </a:r>
            <a:r>
              <a:rPr lang="ja-JP" altLang="en-US" sz="1000" dirty="0">
                <a:latin typeface="ＭＳ Ｐゴシック" pitchFamily="50" charset="-128"/>
                <a:ea typeface="ＭＳ Ｐゴシック" pitchFamily="50" charset="-128"/>
              </a:rPr>
              <a:t>年７月１日</a:t>
            </a:r>
          </a:p>
        </p:txBody>
      </p:sp>
      <p:sp>
        <p:nvSpPr>
          <p:cNvPr id="12" name="正方形/長方形 11">
            <a:extLst>
              <a:ext uri="{FF2B5EF4-FFF2-40B4-BE49-F238E27FC236}">
                <a16:creationId xmlns:a16="http://schemas.microsoft.com/office/drawing/2014/main" id="{A4CDEAD8-76A8-7849-A078-EF27105E4DFA}"/>
              </a:ext>
            </a:extLst>
          </p:cNvPr>
          <p:cNvSpPr/>
          <p:nvPr/>
        </p:nvSpPr>
        <p:spPr>
          <a:xfrm>
            <a:off x="6453641" y="6033273"/>
            <a:ext cx="1862078" cy="553998"/>
          </a:xfrm>
          <a:prstGeom prst="rect">
            <a:avLst/>
          </a:prstGeom>
        </p:spPr>
        <p:txBody>
          <a:bodyPr wrap="square">
            <a:spAutoFit/>
          </a:bodyPr>
          <a:lstStyle/>
          <a:p>
            <a:r>
              <a:rPr lang="zh-TW" altLang="en-US" sz="1000" dirty="0">
                <a:latin typeface="ＭＳ Ｐゴシック" pitchFamily="50" charset="-128"/>
                <a:ea typeface="ＭＳ Ｐゴシック" pitchFamily="50" charset="-128"/>
              </a:rPr>
              <a:t>承認番号</a:t>
            </a:r>
            <a:r>
              <a:rPr lang="ja-JP" altLang="en-US" sz="1000" dirty="0">
                <a:latin typeface="ＭＳ Ｐゴシック" pitchFamily="50" charset="-128"/>
                <a:ea typeface="ＭＳ Ｐゴシック" pitchFamily="50" charset="-128"/>
              </a:rPr>
              <a:t>：</a:t>
            </a:r>
            <a:r>
              <a:rPr lang="en-US" altLang="zh-TW" sz="1000" dirty="0">
                <a:latin typeface="ＭＳ Ｐゴシック" pitchFamily="50" charset="-128"/>
                <a:ea typeface="ＭＳ Ｐゴシック" pitchFamily="50" charset="-128"/>
              </a:rPr>
              <a:t>22300AMX00610000</a:t>
            </a:r>
          </a:p>
          <a:p>
            <a:r>
              <a:rPr lang="zh-TW" altLang="en-US" sz="1000" dirty="0">
                <a:latin typeface="ＭＳ Ｐゴシック" pitchFamily="50" charset="-128"/>
                <a:ea typeface="ＭＳ Ｐゴシック" pitchFamily="50" charset="-128"/>
              </a:rPr>
              <a:t>薬価収載</a:t>
            </a:r>
            <a:r>
              <a:rPr lang="ja-JP" altLang="en-US" sz="1000" dirty="0">
                <a:latin typeface="ＭＳ Ｐゴシック" pitchFamily="50" charset="-128"/>
                <a:ea typeface="ＭＳ Ｐゴシック" pitchFamily="50" charset="-128"/>
              </a:rPr>
              <a:t>：</a:t>
            </a:r>
            <a:r>
              <a:rPr lang="zh-TW" altLang="en-US" sz="1000" dirty="0">
                <a:latin typeface="ＭＳ Ｐゴシック" pitchFamily="50" charset="-128"/>
                <a:ea typeface="ＭＳ Ｐゴシック" pitchFamily="50" charset="-128"/>
              </a:rPr>
              <a:t>薬価未収載</a:t>
            </a:r>
          </a:p>
          <a:p>
            <a:r>
              <a:rPr lang="ja-JP" altLang="en-US" sz="1000" dirty="0">
                <a:latin typeface="ＭＳ Ｐゴシック" pitchFamily="50" charset="-128"/>
                <a:ea typeface="ＭＳ Ｐゴシック" pitchFamily="50" charset="-128"/>
              </a:rPr>
              <a:t>承　認　日：</a:t>
            </a:r>
            <a:r>
              <a:rPr lang="en-US" altLang="ja-JP" sz="1000" dirty="0">
                <a:latin typeface="ＭＳ Ｐゴシック" pitchFamily="50" charset="-128"/>
                <a:ea typeface="ＭＳ Ｐゴシック" pitchFamily="50" charset="-128"/>
              </a:rPr>
              <a:t>2011 </a:t>
            </a:r>
            <a:r>
              <a:rPr lang="ja-JP" altLang="en-US" sz="1000" dirty="0">
                <a:latin typeface="ＭＳ Ｐゴシック" pitchFamily="50" charset="-128"/>
                <a:ea typeface="ＭＳ Ｐゴシック" pitchFamily="50" charset="-128"/>
              </a:rPr>
              <a:t>年７月１日</a:t>
            </a:r>
          </a:p>
        </p:txBody>
      </p:sp>
      <p:sp>
        <p:nvSpPr>
          <p:cNvPr id="13" name="正方形/長方形 12">
            <a:extLst>
              <a:ext uri="{FF2B5EF4-FFF2-40B4-BE49-F238E27FC236}">
                <a16:creationId xmlns:a16="http://schemas.microsoft.com/office/drawing/2014/main" id="{DB2D94B6-C2EC-5D4B-A97A-004FDB3E0A13}"/>
              </a:ext>
            </a:extLst>
          </p:cNvPr>
          <p:cNvSpPr/>
          <p:nvPr/>
        </p:nvSpPr>
        <p:spPr>
          <a:xfrm>
            <a:off x="5924199" y="1131038"/>
            <a:ext cx="3001561" cy="461665"/>
          </a:xfrm>
          <a:prstGeom prst="rect">
            <a:avLst/>
          </a:prstGeom>
        </p:spPr>
        <p:txBody>
          <a:bodyPr wrap="square">
            <a:spAutoFit/>
          </a:bodyPr>
          <a:lstStyle/>
          <a:p>
            <a:r>
              <a:rPr lang="ja-JP" altLang="en-US" sz="1200"/>
              <a:t>ペンテト酸カルシウム三ナトリウム</a:t>
            </a:r>
          </a:p>
          <a:p>
            <a:r>
              <a:rPr lang="ja-JP" altLang="en-US" sz="1200"/>
              <a:t>（ジトリペンタートカル</a:t>
            </a:r>
            <a:r>
              <a:rPr lang="en-US" altLang="ja-JP" sz="1200" dirty="0"/>
              <a:t>®</a:t>
            </a:r>
            <a:r>
              <a:rPr lang="ja-JP" altLang="en-US" sz="1200"/>
              <a:t>静注</a:t>
            </a:r>
            <a:r>
              <a:rPr lang="en-US" altLang="ja-JP" sz="1200" dirty="0"/>
              <a:t>1000mg</a:t>
            </a:r>
            <a:r>
              <a:rPr lang="ja-JP" altLang="en-US" sz="1200"/>
              <a:t>）</a:t>
            </a:r>
          </a:p>
        </p:txBody>
      </p:sp>
      <p:sp>
        <p:nvSpPr>
          <p:cNvPr id="14" name="正方形/長方形 13">
            <a:extLst>
              <a:ext uri="{FF2B5EF4-FFF2-40B4-BE49-F238E27FC236}">
                <a16:creationId xmlns:a16="http://schemas.microsoft.com/office/drawing/2014/main" id="{C53C8DBF-61B8-1243-8FD4-CAE32A17DCA9}"/>
              </a:ext>
            </a:extLst>
          </p:cNvPr>
          <p:cNvSpPr/>
          <p:nvPr/>
        </p:nvSpPr>
        <p:spPr>
          <a:xfrm>
            <a:off x="5924199" y="3902427"/>
            <a:ext cx="3001561" cy="461665"/>
          </a:xfrm>
          <a:prstGeom prst="rect">
            <a:avLst/>
          </a:prstGeom>
        </p:spPr>
        <p:txBody>
          <a:bodyPr wrap="square">
            <a:spAutoFit/>
          </a:bodyPr>
          <a:lstStyle/>
          <a:p>
            <a:r>
              <a:rPr lang="ja-JP" altLang="en-US" sz="1200"/>
              <a:t>ペンテト酸亜鉛三ナトリウム</a:t>
            </a:r>
          </a:p>
          <a:p>
            <a:r>
              <a:rPr lang="ja-JP" altLang="en-US" sz="1200"/>
              <a:t>（アエントリペンタート</a:t>
            </a:r>
            <a:r>
              <a:rPr lang="en-US" altLang="ja-JP" sz="1200" dirty="0"/>
              <a:t>®</a:t>
            </a:r>
            <a:r>
              <a:rPr lang="ja-JP" altLang="en-US" sz="1200"/>
              <a:t>静注</a:t>
            </a:r>
            <a:r>
              <a:rPr lang="en-US" altLang="ja-JP" sz="1200" dirty="0"/>
              <a:t>1055mg</a:t>
            </a:r>
            <a:r>
              <a:rPr lang="ja-JP" altLang="en-US" sz="1200"/>
              <a:t>）</a:t>
            </a:r>
          </a:p>
        </p:txBody>
      </p:sp>
      <p:sp>
        <p:nvSpPr>
          <p:cNvPr id="16" name="スライド番号プレースホルダー 15">
            <a:extLst>
              <a:ext uri="{FF2B5EF4-FFF2-40B4-BE49-F238E27FC236}">
                <a16:creationId xmlns:a16="http://schemas.microsoft.com/office/drawing/2014/main" id="{752D9CC0-EEE0-834E-827E-D7291FDE8CB6}"/>
              </a:ext>
            </a:extLst>
          </p:cNvPr>
          <p:cNvSpPr>
            <a:spLocks noGrp="1"/>
          </p:cNvSpPr>
          <p:nvPr>
            <p:ph type="sldNum" sz="quarter" idx="12"/>
          </p:nvPr>
        </p:nvSpPr>
        <p:spPr/>
        <p:txBody>
          <a:bodyPr/>
          <a:lstStyle/>
          <a:p>
            <a:fld id="{58DD1769-DAE9-6C4E-82F4-B62273FFA290}" type="slidenum">
              <a:rPr kumimoji="1" lang="ja-JP" altLang="en-US" smtClean="0"/>
              <a:t>17</a:t>
            </a:fld>
            <a:endParaRPr kumimoji="1" lang="ja-JP" altLang="en-US"/>
          </a:p>
        </p:txBody>
      </p:sp>
      <p:pic>
        <p:nvPicPr>
          <p:cNvPr id="3" name="図 2">
            <a:extLst>
              <a:ext uri="{FF2B5EF4-FFF2-40B4-BE49-F238E27FC236}">
                <a16:creationId xmlns:a16="http://schemas.microsoft.com/office/drawing/2014/main" id="{113EAEA2-D4B9-3E46-A3E5-27A881D901AD}"/>
              </a:ext>
            </a:extLst>
          </p:cNvPr>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6453641" y="1592703"/>
            <a:ext cx="1735977" cy="1669093"/>
          </a:xfrm>
          <a:prstGeom prst="rect">
            <a:avLst/>
          </a:prstGeom>
        </p:spPr>
      </p:pic>
      <p:pic>
        <p:nvPicPr>
          <p:cNvPr id="8" name="図 7">
            <a:extLst>
              <a:ext uri="{FF2B5EF4-FFF2-40B4-BE49-F238E27FC236}">
                <a16:creationId xmlns:a16="http://schemas.microsoft.com/office/drawing/2014/main" id="{17D3C913-9CED-B046-A0FA-8260CE884C07}"/>
              </a:ext>
            </a:extLst>
          </p:cNvPr>
          <p:cNvPicPr>
            <a:picLocks noChangeAspect="1"/>
          </p:cNvPicPr>
          <p:nvPr/>
        </p:nvPicPr>
        <p:blipFill rotWithShape="1">
          <a:blip r:embed="rId4" cstate="screen">
            <a:extLst>
              <a:ext uri="{28A0092B-C50C-407E-A947-70E740481C1C}">
                <a14:useLocalDpi xmlns:a14="http://schemas.microsoft.com/office/drawing/2010/main"/>
              </a:ext>
            </a:extLst>
          </a:blip>
          <a:srcRect/>
          <a:stretch/>
        </p:blipFill>
        <p:spPr>
          <a:xfrm>
            <a:off x="6453641" y="4366835"/>
            <a:ext cx="1680886" cy="1669093"/>
          </a:xfrm>
          <a:prstGeom prst="rect">
            <a:avLst/>
          </a:prstGeom>
        </p:spPr>
      </p:pic>
    </p:spTree>
    <p:extLst>
      <p:ext uri="{BB962C8B-B14F-4D97-AF65-F5344CB8AC3E}">
        <p14:creationId xmlns:p14="http://schemas.microsoft.com/office/powerpoint/2010/main" val="267131863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a:t>まとめ</a:t>
            </a:r>
            <a:r>
              <a:rPr kumimoji="1" lang="en-US" altLang="ja-JP" dirty="0"/>
              <a:t> </a:t>
            </a:r>
            <a:endParaRPr kumimoji="1" lang="ja-JP" altLang="en-US" dirty="0"/>
          </a:p>
        </p:txBody>
      </p:sp>
      <p:sp>
        <p:nvSpPr>
          <p:cNvPr id="3" name="コンテンツ プレースホルダー 2"/>
          <p:cNvSpPr>
            <a:spLocks noGrp="1"/>
          </p:cNvSpPr>
          <p:nvPr>
            <p:ph idx="1"/>
          </p:nvPr>
        </p:nvSpPr>
        <p:spPr>
          <a:xfrm>
            <a:off x="628650" y="1272209"/>
            <a:ext cx="7886700" cy="5231622"/>
          </a:xfrm>
        </p:spPr>
        <p:txBody>
          <a:bodyPr>
            <a:normAutofit/>
          </a:bodyPr>
          <a:lstStyle/>
          <a:p>
            <a:pPr>
              <a:lnSpc>
                <a:spcPct val="100000"/>
              </a:lnSpc>
            </a:pPr>
            <a:r>
              <a:rPr kumimoji="1" lang="ja-JP" altLang="en-US" dirty="0"/>
              <a:t>急性放射線症は、</a:t>
            </a:r>
            <a:r>
              <a:rPr lang="en-US" altLang="ja-JP" dirty="0"/>
              <a:t>1Gy</a:t>
            </a:r>
            <a:r>
              <a:rPr lang="ja-JP" altLang="en-US" dirty="0"/>
              <a:t>（グレイ）を超える急性被ばくを全身に受けた場合に発症し、骨髄障害、皮膚障害、口腔粘膜障害、消化管障害、中枢神経障害、心臓血管障害などの放射線による組織反応（確定的影響）が被ばく線量に応じて発現する。</a:t>
            </a:r>
            <a:endParaRPr kumimoji="1" lang="en-US" altLang="ja-JP" dirty="0"/>
          </a:p>
          <a:p>
            <a:pPr>
              <a:lnSpc>
                <a:spcPct val="100000"/>
              </a:lnSpc>
            </a:pPr>
            <a:r>
              <a:rPr lang="ja-JP" altLang="en-US" dirty="0"/>
              <a:t>急性放射線症、放射線皮膚障害の診断は、問診、身体所見、血液検査、線量評価によって行う。</a:t>
            </a:r>
            <a:endParaRPr kumimoji="1" lang="en-US" altLang="ja-JP" dirty="0"/>
          </a:p>
          <a:p>
            <a:pPr>
              <a:lnSpc>
                <a:spcPct val="100000"/>
              </a:lnSpc>
            </a:pPr>
            <a:r>
              <a:rPr kumimoji="1" lang="ja-JP" altLang="en-US" dirty="0"/>
              <a:t>臨床の現場では、線量が決定するまでは、高めに被ばく線量を推定し、治療を開始する。</a:t>
            </a:r>
            <a:endParaRPr kumimoji="1" lang="en-US" altLang="ja-JP" dirty="0"/>
          </a:p>
          <a:p>
            <a:pPr>
              <a:lnSpc>
                <a:spcPct val="100000"/>
              </a:lnSpc>
            </a:pPr>
            <a:r>
              <a:rPr lang="ja-JP" altLang="en-US" dirty="0"/>
              <a:t>内部被ばくの診断は、問診や鼻腔スワブ等により可能性を把握し、バイオアッセイ法、体外計測法により診断する。</a:t>
            </a:r>
            <a:endParaRPr lang="en-US" altLang="ja-JP" dirty="0"/>
          </a:p>
          <a:p>
            <a:pPr>
              <a:lnSpc>
                <a:spcPct val="100000"/>
              </a:lnSpc>
            </a:pPr>
            <a:r>
              <a:rPr lang="ja-JP" altLang="en-US" dirty="0"/>
              <a:t>内部被ばくでは核種ごとに治療に使用する薬剤が異なる。</a:t>
            </a:r>
            <a:endParaRPr lang="en-US" altLang="ja-JP" dirty="0"/>
          </a:p>
        </p:txBody>
      </p:sp>
      <p:sp>
        <p:nvSpPr>
          <p:cNvPr id="5" name="スライド番号プレースホルダー 4">
            <a:extLst>
              <a:ext uri="{FF2B5EF4-FFF2-40B4-BE49-F238E27FC236}">
                <a16:creationId xmlns:a16="http://schemas.microsoft.com/office/drawing/2014/main" id="{B957452B-A64C-CA43-8D65-EBD26AFC1DBF}"/>
              </a:ext>
            </a:extLst>
          </p:cNvPr>
          <p:cNvSpPr>
            <a:spLocks noGrp="1"/>
          </p:cNvSpPr>
          <p:nvPr>
            <p:ph type="sldNum" sz="quarter" idx="12"/>
          </p:nvPr>
        </p:nvSpPr>
        <p:spPr/>
        <p:txBody>
          <a:bodyPr/>
          <a:lstStyle/>
          <a:p>
            <a:fld id="{58DD1769-DAE9-6C4E-82F4-B62273FFA290}" type="slidenum">
              <a:rPr kumimoji="1" lang="ja-JP" altLang="en-US" smtClean="0"/>
              <a:t>18</a:t>
            </a:fld>
            <a:endParaRPr kumimoji="1" lang="ja-JP" altLang="en-US"/>
          </a:p>
        </p:txBody>
      </p:sp>
    </p:spTree>
    <p:extLst>
      <p:ext uri="{BB962C8B-B14F-4D97-AF65-F5344CB8AC3E}">
        <p14:creationId xmlns:p14="http://schemas.microsoft.com/office/powerpoint/2010/main" val="5792674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用法・用量</a:t>
            </a:r>
            <a:endParaRPr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1565510714"/>
              </p:ext>
            </p:extLst>
          </p:nvPr>
        </p:nvGraphicFramePr>
        <p:xfrm>
          <a:off x="628650" y="1271588"/>
          <a:ext cx="8229600" cy="4447868"/>
        </p:xfrm>
        <a:graphic>
          <a:graphicData uri="http://schemas.openxmlformats.org/drawingml/2006/table">
            <a:tbl>
              <a:tblPr firstRow="1" bandRow="1">
                <a:tableStyleId>{5C22544A-7EE6-4342-B048-85BDC9FD1C3A}</a:tableStyleId>
              </a:tblPr>
              <a:tblGrid>
                <a:gridCol w="2386608">
                  <a:extLst>
                    <a:ext uri="{9D8B030D-6E8A-4147-A177-3AD203B41FA5}">
                      <a16:colId xmlns:a16="http://schemas.microsoft.com/office/drawing/2014/main" val="20000"/>
                    </a:ext>
                  </a:extLst>
                </a:gridCol>
                <a:gridCol w="4968552">
                  <a:extLst>
                    <a:ext uri="{9D8B030D-6E8A-4147-A177-3AD203B41FA5}">
                      <a16:colId xmlns:a16="http://schemas.microsoft.com/office/drawing/2014/main" val="20001"/>
                    </a:ext>
                  </a:extLst>
                </a:gridCol>
                <a:gridCol w="874440">
                  <a:extLst>
                    <a:ext uri="{9D8B030D-6E8A-4147-A177-3AD203B41FA5}">
                      <a16:colId xmlns:a16="http://schemas.microsoft.com/office/drawing/2014/main" val="20002"/>
                    </a:ext>
                  </a:extLst>
                </a:gridCol>
              </a:tblGrid>
              <a:tr h="296586">
                <a:tc>
                  <a:txBody>
                    <a:bodyPr/>
                    <a:lstStyle/>
                    <a:p>
                      <a:pPr algn="l" fontAlgn="ctr"/>
                      <a:r>
                        <a:rPr lang="ja-JP" altLang="en-US" sz="1100" b="0" i="0" u="none" strike="noStrike" dirty="0">
                          <a:effectLst/>
                          <a:latin typeface="+mn-ea"/>
                          <a:ea typeface="+mn-ea"/>
                        </a:rPr>
                        <a:t>薬品</a:t>
                      </a:r>
                    </a:p>
                  </a:txBody>
                  <a:tcPr marL="12700" marR="12700" marT="12700" marB="0" anchor="ctr"/>
                </a:tc>
                <a:tc>
                  <a:txBody>
                    <a:bodyPr/>
                    <a:lstStyle/>
                    <a:p>
                      <a:pPr algn="l" fontAlgn="ctr"/>
                      <a:r>
                        <a:rPr lang="ja-JP" altLang="en-US" sz="1100" b="0" i="0" u="none" strike="noStrike">
                          <a:effectLst/>
                          <a:latin typeface="+mn-ea"/>
                          <a:ea typeface="+mn-ea"/>
                        </a:rPr>
                        <a:t>用法・用量</a:t>
                      </a:r>
                    </a:p>
                  </a:txBody>
                  <a:tcPr marL="12700" marR="12700" marT="12700" marB="0" anchor="ctr"/>
                </a:tc>
                <a:tc>
                  <a:txBody>
                    <a:bodyPr/>
                    <a:lstStyle/>
                    <a:p>
                      <a:pPr algn="l" fontAlgn="ctr"/>
                      <a:r>
                        <a:rPr lang="ja-JP" altLang="en-US" sz="1100" b="0" i="0" u="none" strike="noStrike">
                          <a:effectLst/>
                          <a:latin typeface="+mn-ea"/>
                          <a:ea typeface="+mn-ea"/>
                        </a:rPr>
                        <a:t>　</a:t>
                      </a:r>
                    </a:p>
                  </a:txBody>
                  <a:tcPr marL="12700" marR="12700" marT="12700" marB="0" anchor="ctr"/>
                </a:tc>
                <a:extLst>
                  <a:ext uri="{0D108BD9-81ED-4DB2-BD59-A6C34878D82A}">
                    <a16:rowId xmlns:a16="http://schemas.microsoft.com/office/drawing/2014/main" val="10000"/>
                  </a:ext>
                </a:extLst>
              </a:tr>
              <a:tr h="29658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effectLst/>
                          <a:latin typeface="+mn-ea"/>
                          <a:ea typeface="+mn-ea"/>
                        </a:rPr>
                        <a:t>プルシアンブルー</a:t>
                      </a:r>
                      <a:endParaRPr lang="en-US" altLang="ja-JP" sz="1100" b="0" i="0" u="none" strike="noStrike" dirty="0">
                        <a:effectLst/>
                        <a:latin typeface="+mn-ea"/>
                        <a:ea typeface="+mn-ea"/>
                      </a:endParaRPr>
                    </a:p>
                    <a:p>
                      <a:pPr marL="0" marR="0" indent="0" algn="l"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effectLst/>
                          <a:latin typeface="+mn-ea"/>
                          <a:ea typeface="+mn-ea"/>
                        </a:rPr>
                        <a:t>(</a:t>
                      </a:r>
                      <a:r>
                        <a:rPr lang="ja-JP" altLang="en-US" sz="1100" b="0" i="0" u="none" strike="noStrike" dirty="0">
                          <a:effectLst/>
                          <a:latin typeface="+mn-ea"/>
                          <a:ea typeface="+mn-ea"/>
                        </a:rPr>
                        <a:t>フェロシアン化第二鉄</a:t>
                      </a:r>
                      <a:r>
                        <a:rPr lang="en-US" altLang="ja-JP" sz="1100" b="0" i="0" u="none" strike="noStrike" dirty="0">
                          <a:effectLst/>
                          <a:latin typeface="+mn-ea"/>
                          <a:ea typeface="+mn-ea"/>
                        </a:rPr>
                        <a:t>)</a:t>
                      </a:r>
                      <a:endParaRPr lang="ja-JP" altLang="en-US" sz="1100" b="0" i="0" u="none" strike="noStrike" dirty="0">
                        <a:effectLst/>
                        <a:latin typeface="+mn-ea"/>
                        <a:ea typeface="+mn-ea"/>
                      </a:endParaRPr>
                    </a:p>
                  </a:txBody>
                  <a:tcPr marL="12700" marR="12700" marT="12700" marB="0" anchor="ctr"/>
                </a:tc>
                <a:tc>
                  <a:txBody>
                    <a:bodyPr/>
                    <a:lstStyle/>
                    <a:p>
                      <a:pPr algn="l" fontAlgn="ctr"/>
                      <a:r>
                        <a:rPr lang="ja-JP" altLang="en-US" sz="1100" b="0" i="0" u="none" strike="noStrike" dirty="0">
                          <a:effectLst/>
                          <a:latin typeface="+mn-ea"/>
                          <a:ea typeface="+mn-ea"/>
                        </a:rPr>
                        <a:t>水とともに</a:t>
                      </a:r>
                      <a:r>
                        <a:rPr lang="en-US" altLang="ja-JP" sz="1100" b="0" i="0" u="none" strike="noStrike" dirty="0">
                          <a:effectLst/>
                          <a:latin typeface="+mn-ea"/>
                          <a:ea typeface="+mn-ea"/>
                        </a:rPr>
                        <a:t>1</a:t>
                      </a:r>
                      <a:r>
                        <a:rPr lang="ja-JP" altLang="en-US" sz="1100" b="0" i="0" u="none" strike="noStrike" dirty="0">
                          <a:effectLst/>
                          <a:latin typeface="+mn-ea"/>
                          <a:ea typeface="+mn-ea"/>
                        </a:rPr>
                        <a:t>回</a:t>
                      </a:r>
                      <a:r>
                        <a:rPr lang="en-US" altLang="ja-JP" sz="1100" b="0" i="0" u="none" strike="noStrike" dirty="0">
                          <a:effectLst/>
                          <a:latin typeface="+mn-ea"/>
                          <a:ea typeface="+mn-ea"/>
                        </a:rPr>
                        <a:t>3</a:t>
                      </a:r>
                      <a:r>
                        <a:rPr lang="ja-JP" altLang="en-US" sz="1100" b="0" i="0" u="none" strike="noStrike" dirty="0">
                          <a:effectLst/>
                          <a:latin typeface="+mn-ea"/>
                          <a:ea typeface="+mn-ea"/>
                        </a:rPr>
                        <a:t>ｇを</a:t>
                      </a:r>
                      <a:r>
                        <a:rPr lang="en-US" altLang="ja-JP" sz="1100" b="0" i="0" u="none" strike="noStrike" dirty="0">
                          <a:effectLst/>
                          <a:latin typeface="+mn-ea"/>
                          <a:ea typeface="+mn-ea"/>
                        </a:rPr>
                        <a:t>1</a:t>
                      </a:r>
                      <a:r>
                        <a:rPr lang="ja-JP" altLang="en-US" sz="1100" b="0" i="0" u="none" strike="noStrike" dirty="0">
                          <a:effectLst/>
                          <a:latin typeface="+mn-ea"/>
                          <a:ea typeface="+mn-ea"/>
                        </a:rPr>
                        <a:t>日</a:t>
                      </a:r>
                      <a:r>
                        <a:rPr lang="en-US" altLang="ja-JP" sz="1100" b="0" i="0" u="none" strike="noStrike" dirty="0">
                          <a:effectLst/>
                          <a:latin typeface="+mn-ea"/>
                          <a:ea typeface="+mn-ea"/>
                        </a:rPr>
                        <a:t>3</a:t>
                      </a:r>
                      <a:r>
                        <a:rPr lang="ja-JP" altLang="en-US" sz="1100" b="0" i="0" u="none" strike="noStrike" dirty="0">
                          <a:effectLst/>
                          <a:latin typeface="+mn-ea"/>
                          <a:ea typeface="+mn-ea"/>
                        </a:rPr>
                        <a:t>回</a:t>
                      </a:r>
                      <a:r>
                        <a:rPr lang="en-US" altLang="ja-JP" sz="1100" b="0" i="0" u="none" strike="noStrike" dirty="0">
                          <a:effectLst/>
                          <a:latin typeface="+mn-ea"/>
                          <a:ea typeface="+mn-ea"/>
                        </a:rPr>
                        <a:t>3</a:t>
                      </a:r>
                      <a:r>
                        <a:rPr lang="ja-JP" altLang="en-US" sz="1100" b="0" i="0" u="none" strike="noStrike" dirty="0">
                          <a:effectLst/>
                          <a:latin typeface="+mn-ea"/>
                          <a:ea typeface="+mn-ea"/>
                        </a:rPr>
                        <a:t>週間　内服</a:t>
                      </a:r>
                    </a:p>
                  </a:txBody>
                  <a:tcPr marL="12700" marR="12700" marT="12700" marB="0" anchor="ctr"/>
                </a:tc>
                <a:tc>
                  <a:txBody>
                    <a:bodyPr/>
                    <a:lstStyle/>
                    <a:p>
                      <a:pPr algn="l" fontAlgn="ctr"/>
                      <a:r>
                        <a:rPr lang="en-US" altLang="ja-JP" sz="1100" b="0" i="0" u="none" strike="noStrike">
                          <a:effectLst/>
                          <a:latin typeface="+mn-ea"/>
                          <a:ea typeface="+mn-ea"/>
                        </a:rPr>
                        <a:t>0.5</a:t>
                      </a:r>
                      <a:r>
                        <a:rPr lang="ja-JP" altLang="en-US" sz="1100" b="0" i="0" u="none" strike="noStrike">
                          <a:effectLst/>
                          <a:latin typeface="+mn-ea"/>
                          <a:ea typeface="+mn-ea"/>
                        </a:rPr>
                        <a:t>ｇ</a:t>
                      </a:r>
                      <a:r>
                        <a:rPr lang="en-US" altLang="ja-JP" sz="1100" b="0" i="0" u="none" strike="noStrike">
                          <a:effectLst/>
                          <a:latin typeface="+mn-ea"/>
                          <a:ea typeface="+mn-ea"/>
                        </a:rPr>
                        <a:t>/cap</a:t>
                      </a:r>
                    </a:p>
                  </a:txBody>
                  <a:tcPr marL="12700" marR="12700" marT="12700" marB="0" anchor="ctr"/>
                </a:tc>
                <a:extLst>
                  <a:ext uri="{0D108BD9-81ED-4DB2-BD59-A6C34878D82A}">
                    <a16:rowId xmlns:a16="http://schemas.microsoft.com/office/drawing/2014/main" val="10001"/>
                  </a:ext>
                </a:extLst>
              </a:tr>
              <a:tr h="29658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effectLst/>
                          <a:latin typeface="+mn-ea"/>
                          <a:ea typeface="+mn-ea"/>
                        </a:rPr>
                        <a:t>アルギン酸ナトリウム</a:t>
                      </a:r>
                      <a:endParaRPr lang="en-US" altLang="ja-JP" sz="1100" b="0" i="0" u="none" strike="noStrike" dirty="0">
                        <a:effectLst/>
                        <a:latin typeface="+mn-ea"/>
                        <a:ea typeface="+mn-ea"/>
                      </a:endParaRPr>
                    </a:p>
                    <a:p>
                      <a:pPr marL="0" marR="0" indent="0" algn="l" defTabSz="914400" rtl="0" eaLnBrk="1" fontAlgn="ctr" latinLnBrk="0" hangingPunct="1">
                        <a:lnSpc>
                          <a:spcPct val="100000"/>
                        </a:lnSpc>
                        <a:spcBef>
                          <a:spcPts val="0"/>
                        </a:spcBef>
                        <a:spcAft>
                          <a:spcPts val="0"/>
                        </a:spcAft>
                        <a:buClrTx/>
                        <a:buSzTx/>
                        <a:buFontTx/>
                        <a:buNone/>
                        <a:tabLst/>
                        <a:defRPr/>
                      </a:pPr>
                      <a:r>
                        <a:rPr lang="en-US" altLang="ja-JP" sz="1100" b="0" i="0" u="none" strike="noStrike" dirty="0">
                          <a:effectLst/>
                          <a:latin typeface="+mn-ea"/>
                          <a:ea typeface="+mn-ea"/>
                        </a:rPr>
                        <a:t>(</a:t>
                      </a:r>
                      <a:r>
                        <a:rPr lang="ja-JP" altLang="en-US" sz="1100" b="0" i="0" u="none" strike="noStrike" dirty="0">
                          <a:effectLst/>
                          <a:latin typeface="+mn-ea"/>
                          <a:ea typeface="+mn-ea"/>
                        </a:rPr>
                        <a:t>アルロイド</a:t>
                      </a:r>
                      <a:r>
                        <a:rPr lang="en-US" altLang="ja-JP" sz="1100" b="0" i="0" u="none" strike="noStrike" dirty="0">
                          <a:effectLst/>
                          <a:latin typeface="+mn-ea"/>
                          <a:ea typeface="+mn-ea"/>
                        </a:rPr>
                        <a:t>G)</a:t>
                      </a:r>
                      <a:endParaRPr lang="ja-JP" altLang="en-US" sz="1100" b="0" i="0" u="none" strike="noStrike" dirty="0">
                        <a:effectLst/>
                        <a:latin typeface="+mn-ea"/>
                        <a:ea typeface="+mn-ea"/>
                      </a:endParaRPr>
                    </a:p>
                  </a:txBody>
                  <a:tcPr marL="12700" marR="12700" marT="12700" marB="0" anchor="ctr"/>
                </a:tc>
                <a:tc>
                  <a:txBody>
                    <a:bodyPr/>
                    <a:lstStyle/>
                    <a:p>
                      <a:pPr algn="l" fontAlgn="ctr"/>
                      <a:r>
                        <a:rPr lang="ja-JP" altLang="en-US" sz="1100" b="0" i="0" u="none" strike="noStrike" dirty="0">
                          <a:effectLst/>
                          <a:latin typeface="+mn-ea"/>
                          <a:ea typeface="+mn-ea"/>
                        </a:rPr>
                        <a:t>アルギン酸ナトリウム</a:t>
                      </a:r>
                      <a:r>
                        <a:rPr lang="en-US" altLang="ja-JP" sz="1100" b="0" i="0" u="none" strike="noStrike" dirty="0">
                          <a:effectLst/>
                          <a:latin typeface="+mn-ea"/>
                          <a:ea typeface="+mn-ea"/>
                        </a:rPr>
                        <a:t>10</a:t>
                      </a:r>
                      <a:r>
                        <a:rPr lang="ja-JP" altLang="en-US" sz="1100" b="0" i="0" u="none" strike="noStrike" dirty="0">
                          <a:effectLst/>
                          <a:latin typeface="+mn-ea"/>
                          <a:ea typeface="+mn-ea"/>
                        </a:rPr>
                        <a:t>ｇ（アルロイド</a:t>
                      </a:r>
                      <a:r>
                        <a:rPr lang="en-US" altLang="ja-JP" sz="1100" b="0" i="0" u="none" strike="noStrike" dirty="0">
                          <a:effectLst/>
                          <a:latin typeface="+mn-ea"/>
                          <a:ea typeface="+mn-ea"/>
                        </a:rPr>
                        <a:t>G</a:t>
                      </a:r>
                      <a:r>
                        <a:rPr lang="ja-JP" altLang="en-US" sz="1100" b="0" i="0" u="none" strike="noStrike">
                          <a:effectLst/>
                          <a:latin typeface="+mn-ea"/>
                          <a:ea typeface="+mn-ea"/>
                        </a:rPr>
                        <a:t>　</a:t>
                      </a:r>
                      <a:r>
                        <a:rPr lang="en-US" altLang="ja-JP" sz="1100" b="0" i="0" u="none" strike="noStrike" dirty="0">
                          <a:effectLst/>
                          <a:latin typeface="+mn-ea"/>
                          <a:ea typeface="+mn-ea"/>
                        </a:rPr>
                        <a:t>200ml</a:t>
                      </a:r>
                      <a:r>
                        <a:rPr lang="ja-JP" altLang="en-US" sz="1100" b="0" i="0" u="none" strike="noStrike">
                          <a:effectLst/>
                          <a:latin typeface="+mn-ea"/>
                          <a:ea typeface="+mn-ea"/>
                        </a:rPr>
                        <a:t>）</a:t>
                      </a:r>
                      <a:endParaRPr lang="en-US" altLang="ja-JP" sz="1100" b="0" i="0" u="none" strike="noStrike" dirty="0">
                        <a:effectLst/>
                        <a:latin typeface="+mn-ea"/>
                        <a:ea typeface="+mn-ea"/>
                      </a:endParaRPr>
                    </a:p>
                    <a:p>
                      <a:pPr algn="l" fontAlgn="ctr"/>
                      <a:r>
                        <a:rPr lang="ja-JP" altLang="en-US" sz="1100" b="0" i="0" u="none" strike="noStrike" dirty="0">
                          <a:effectLst/>
                          <a:latin typeface="+mn-ea"/>
                          <a:ea typeface="+mn-ea"/>
                        </a:rPr>
                        <a:t>あるいは</a:t>
                      </a:r>
                      <a:r>
                        <a:rPr lang="en-US" altLang="ja-JP" sz="1100" b="0" i="0" u="none" strike="noStrike" dirty="0">
                          <a:effectLst/>
                          <a:latin typeface="+mn-ea"/>
                          <a:ea typeface="+mn-ea"/>
                        </a:rPr>
                        <a:t>1.5</a:t>
                      </a:r>
                      <a:r>
                        <a:rPr lang="ja-JP" altLang="en-US" sz="1100" b="0" i="0" u="none" strike="noStrike" dirty="0">
                          <a:effectLst/>
                          <a:latin typeface="+mn-ea"/>
                          <a:ea typeface="+mn-ea"/>
                        </a:rPr>
                        <a:t>～</a:t>
                      </a:r>
                      <a:r>
                        <a:rPr lang="en-US" altLang="ja-JP" sz="1100" b="0" i="0" u="none" strike="noStrike" dirty="0">
                          <a:effectLst/>
                          <a:latin typeface="+mn-ea"/>
                          <a:ea typeface="+mn-ea"/>
                        </a:rPr>
                        <a:t>3</a:t>
                      </a:r>
                      <a:r>
                        <a:rPr lang="ja-JP" altLang="en-US" sz="1100" b="0" i="0" u="none" strike="noStrike" dirty="0">
                          <a:effectLst/>
                          <a:latin typeface="+mn-ea"/>
                          <a:ea typeface="+mn-ea"/>
                        </a:rPr>
                        <a:t>ｇを内服</a:t>
                      </a:r>
                    </a:p>
                  </a:txBody>
                  <a:tcPr marL="12700" marR="12700" marT="12700" marB="0" anchor="ctr"/>
                </a:tc>
                <a:tc>
                  <a:txBody>
                    <a:bodyPr/>
                    <a:lstStyle/>
                    <a:p>
                      <a:pPr algn="l" fontAlgn="ctr"/>
                      <a:r>
                        <a:rPr lang="en-US" altLang="ja-JP" sz="1100" b="0" i="0" u="none" strike="noStrike">
                          <a:effectLst/>
                          <a:latin typeface="+mn-ea"/>
                          <a:ea typeface="+mn-ea"/>
                        </a:rPr>
                        <a:t>5</a:t>
                      </a:r>
                      <a:r>
                        <a:rPr lang="ja-JP" altLang="en-US" sz="1100" b="0" i="0" u="none" strike="noStrike">
                          <a:effectLst/>
                          <a:latin typeface="+mn-ea"/>
                          <a:ea typeface="+mn-ea"/>
                        </a:rPr>
                        <a:t>％液</a:t>
                      </a:r>
                    </a:p>
                  </a:txBody>
                  <a:tcPr marL="12700" marR="12700" marT="12700" marB="0" anchor="ctr"/>
                </a:tc>
                <a:extLst>
                  <a:ext uri="{0D108BD9-81ED-4DB2-BD59-A6C34878D82A}">
                    <a16:rowId xmlns:a16="http://schemas.microsoft.com/office/drawing/2014/main" val="10002"/>
                  </a:ext>
                </a:extLst>
              </a:tr>
              <a:tr h="296586">
                <a:tc>
                  <a:txBody>
                    <a:bodyPr/>
                    <a:lstStyle/>
                    <a:p>
                      <a:pPr algn="l" fontAlgn="ctr"/>
                      <a:r>
                        <a:rPr lang="ja-JP" altLang="en-US" sz="1100" b="0" i="0" u="none" strike="noStrike" dirty="0">
                          <a:effectLst/>
                          <a:latin typeface="+mn-ea"/>
                          <a:ea typeface="+mn-ea"/>
                        </a:rPr>
                        <a:t>ヨウ化カリウム</a:t>
                      </a:r>
                    </a:p>
                  </a:txBody>
                  <a:tcPr marL="12700" marR="12700" marT="12700" marB="0" anchor="ctr"/>
                </a:tc>
                <a:tc>
                  <a:txBody>
                    <a:bodyPr/>
                    <a:lstStyle/>
                    <a:p>
                      <a:pPr algn="l" fontAlgn="ctr"/>
                      <a:r>
                        <a:rPr lang="ja-JP" altLang="en-US" sz="1100" b="0" i="0" u="none" strike="noStrike" dirty="0">
                          <a:effectLst/>
                          <a:latin typeface="+mn-ea"/>
                          <a:ea typeface="+mn-ea"/>
                        </a:rPr>
                        <a:t>成人</a:t>
                      </a:r>
                      <a:r>
                        <a:rPr lang="en-US" altLang="ja-JP" sz="1100" b="0" i="0" u="none" strike="noStrike" dirty="0">
                          <a:effectLst/>
                          <a:latin typeface="+mn-ea"/>
                          <a:ea typeface="+mn-ea"/>
                        </a:rPr>
                        <a:t>100mg</a:t>
                      </a:r>
                      <a:r>
                        <a:rPr lang="ja-JP" altLang="en-US" sz="1100" b="0" i="0" u="none" strike="noStrike" dirty="0">
                          <a:effectLst/>
                          <a:latin typeface="+mn-ea"/>
                          <a:ea typeface="+mn-ea"/>
                        </a:rPr>
                        <a:t>内服</a:t>
                      </a:r>
                    </a:p>
                  </a:txBody>
                  <a:tcPr marL="12700" marR="12700" marT="12700" marB="0" anchor="ctr"/>
                </a:tc>
                <a:tc>
                  <a:txBody>
                    <a:bodyPr/>
                    <a:lstStyle/>
                    <a:p>
                      <a:pPr algn="l" fontAlgn="ctr"/>
                      <a:r>
                        <a:rPr lang="en-US" sz="1100" b="0" i="0" u="none" strike="noStrike" dirty="0">
                          <a:effectLst/>
                          <a:latin typeface="+mn-ea"/>
                          <a:ea typeface="+mn-ea"/>
                        </a:rPr>
                        <a:t>50mg/tab</a:t>
                      </a:r>
                    </a:p>
                  </a:txBody>
                  <a:tcPr marL="12700" marR="12700" marT="12700" marB="0" anchor="ctr"/>
                </a:tc>
                <a:extLst>
                  <a:ext uri="{0D108BD9-81ED-4DB2-BD59-A6C34878D82A}">
                    <a16:rowId xmlns:a16="http://schemas.microsoft.com/office/drawing/2014/main" val="10003"/>
                  </a:ext>
                </a:extLst>
              </a:tr>
              <a:tr h="29658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effectLst/>
                          <a:latin typeface="+mn-ea"/>
                          <a:ea typeface="+mn-ea"/>
                        </a:rPr>
                        <a:t>ジメルカプロール（バル）</a:t>
                      </a:r>
                    </a:p>
                  </a:txBody>
                  <a:tcPr marL="12700" marR="12700" marT="12700" marB="0" anchor="ctr"/>
                </a:tc>
                <a:tc>
                  <a:txBody>
                    <a:bodyPr/>
                    <a:lstStyle/>
                    <a:p>
                      <a:pPr algn="l" fontAlgn="ctr"/>
                      <a:r>
                        <a:rPr lang="en-US" altLang="ja-JP" sz="1100" b="0" i="0" u="none" strike="noStrike" dirty="0">
                          <a:effectLst/>
                          <a:latin typeface="+mn-ea"/>
                          <a:ea typeface="+mn-ea"/>
                        </a:rPr>
                        <a:t>1</a:t>
                      </a:r>
                      <a:r>
                        <a:rPr lang="ja-JP" altLang="en-US" sz="1100" b="0" i="0" u="none" strike="noStrike" dirty="0">
                          <a:effectLst/>
                          <a:latin typeface="+mn-ea"/>
                          <a:ea typeface="+mn-ea"/>
                        </a:rPr>
                        <a:t>日目　</a:t>
                      </a:r>
                      <a:r>
                        <a:rPr lang="en-US" altLang="ja-JP" sz="1100" b="0" i="0" u="none" strike="noStrike" dirty="0">
                          <a:effectLst/>
                          <a:latin typeface="+mn-ea"/>
                          <a:ea typeface="+mn-ea"/>
                        </a:rPr>
                        <a:t>1</a:t>
                      </a:r>
                      <a:r>
                        <a:rPr lang="ja-JP" altLang="en-US" sz="1100" b="0" i="0" u="none" strike="noStrike" dirty="0">
                          <a:effectLst/>
                          <a:latin typeface="+mn-ea"/>
                          <a:ea typeface="+mn-ea"/>
                        </a:rPr>
                        <a:t>回</a:t>
                      </a:r>
                      <a:r>
                        <a:rPr lang="en-US" altLang="ja-JP" sz="1100" b="0" i="0" u="none" strike="noStrike" dirty="0">
                          <a:effectLst/>
                          <a:latin typeface="+mn-ea"/>
                          <a:ea typeface="+mn-ea"/>
                        </a:rPr>
                        <a:t>2.5mg/kg</a:t>
                      </a:r>
                      <a:r>
                        <a:rPr lang="ja-JP" altLang="en-US" sz="1100" b="0" i="0" u="none" strike="noStrike" dirty="0">
                          <a:effectLst/>
                          <a:latin typeface="+mn-ea"/>
                          <a:ea typeface="+mn-ea"/>
                        </a:rPr>
                        <a:t>筋注　</a:t>
                      </a:r>
                      <a:r>
                        <a:rPr lang="en-US" altLang="ja-JP" sz="1100" b="0" i="0" u="none" strike="noStrike" dirty="0">
                          <a:effectLst/>
                          <a:latin typeface="+mn-ea"/>
                          <a:ea typeface="+mn-ea"/>
                        </a:rPr>
                        <a:t>6hr</a:t>
                      </a:r>
                      <a:r>
                        <a:rPr lang="ja-JP" altLang="en-US" sz="1100" b="0" i="0" u="none" strike="noStrike" dirty="0">
                          <a:effectLst/>
                          <a:latin typeface="+mn-ea"/>
                          <a:ea typeface="+mn-ea"/>
                        </a:rPr>
                        <a:t>毎</a:t>
                      </a:r>
                      <a:endParaRPr lang="en-US" altLang="ja-JP" sz="1100" b="0" i="0" u="none" strike="noStrike" dirty="0">
                        <a:effectLst/>
                        <a:latin typeface="+mn-ea"/>
                        <a:ea typeface="+mn-ea"/>
                      </a:endParaRPr>
                    </a:p>
                    <a:p>
                      <a:pPr algn="l" fontAlgn="ctr"/>
                      <a:r>
                        <a:rPr lang="en-US" altLang="ja-JP" sz="1100" b="0" i="0" u="none" strike="noStrike" dirty="0">
                          <a:effectLst/>
                          <a:latin typeface="+mn-ea"/>
                          <a:ea typeface="+mn-ea"/>
                        </a:rPr>
                        <a:t>2</a:t>
                      </a:r>
                      <a:r>
                        <a:rPr lang="ja-JP" altLang="en-US" sz="1100" b="0" i="0" u="none" strike="noStrike" dirty="0">
                          <a:effectLst/>
                          <a:latin typeface="+mn-ea"/>
                          <a:ea typeface="+mn-ea"/>
                        </a:rPr>
                        <a:t>日目～</a:t>
                      </a:r>
                      <a:r>
                        <a:rPr lang="en-US" altLang="ja-JP" sz="1100" b="0" i="0" u="none" strike="noStrike" dirty="0">
                          <a:effectLst/>
                          <a:latin typeface="+mn-ea"/>
                          <a:ea typeface="+mn-ea"/>
                        </a:rPr>
                        <a:t>1</a:t>
                      </a:r>
                      <a:r>
                        <a:rPr lang="ja-JP" altLang="en-US" sz="1100" b="0" i="0" u="none" strike="noStrike" dirty="0">
                          <a:effectLst/>
                          <a:latin typeface="+mn-ea"/>
                          <a:ea typeface="+mn-ea"/>
                        </a:rPr>
                        <a:t>日</a:t>
                      </a:r>
                      <a:r>
                        <a:rPr lang="en-US" altLang="ja-JP" sz="1100" b="0" i="0" u="none" strike="noStrike" dirty="0">
                          <a:effectLst/>
                          <a:latin typeface="+mn-ea"/>
                          <a:ea typeface="+mn-ea"/>
                        </a:rPr>
                        <a:t>1</a:t>
                      </a:r>
                      <a:r>
                        <a:rPr lang="ja-JP" altLang="en-US" sz="1100" b="0" i="0" u="none" strike="noStrike" dirty="0">
                          <a:effectLst/>
                          <a:latin typeface="+mn-ea"/>
                          <a:ea typeface="+mn-ea"/>
                        </a:rPr>
                        <a:t>回を</a:t>
                      </a:r>
                      <a:r>
                        <a:rPr lang="en-US" altLang="ja-JP" sz="1100" b="0" i="0" u="none" strike="noStrike" dirty="0">
                          <a:effectLst/>
                          <a:latin typeface="+mn-ea"/>
                          <a:ea typeface="+mn-ea"/>
                        </a:rPr>
                        <a:t>6</a:t>
                      </a:r>
                      <a:r>
                        <a:rPr lang="ja-JP" altLang="en-US" sz="1100" b="0" i="0" u="none" strike="noStrike" dirty="0">
                          <a:effectLst/>
                          <a:latin typeface="+mn-ea"/>
                          <a:ea typeface="+mn-ea"/>
                        </a:rPr>
                        <a:t>日間</a:t>
                      </a:r>
                    </a:p>
                  </a:txBody>
                  <a:tcPr marL="12700" marR="12700" marT="12700" marB="0" anchor="ctr"/>
                </a:tc>
                <a:tc>
                  <a:txBody>
                    <a:bodyPr/>
                    <a:lstStyle/>
                    <a:p>
                      <a:pPr algn="l" fontAlgn="ctr"/>
                      <a:r>
                        <a:rPr lang="en-US" altLang="ja-JP" sz="1100" b="0" i="0" u="none" strike="noStrike">
                          <a:effectLst/>
                          <a:latin typeface="+mn-ea"/>
                          <a:ea typeface="+mn-ea"/>
                        </a:rPr>
                        <a:t>100mg/ml</a:t>
                      </a:r>
                    </a:p>
                  </a:txBody>
                  <a:tcPr marL="12700" marR="12700" marT="12700" marB="0" anchor="ctr"/>
                </a:tc>
                <a:extLst>
                  <a:ext uri="{0D108BD9-81ED-4DB2-BD59-A6C34878D82A}">
                    <a16:rowId xmlns:a16="http://schemas.microsoft.com/office/drawing/2014/main" val="10004"/>
                  </a:ext>
                </a:extLst>
              </a:tr>
              <a:tr h="546450">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effectLst/>
                          <a:latin typeface="+mn-ea"/>
                          <a:ea typeface="+mn-ea"/>
                        </a:rPr>
                        <a:t>ＣａＤＴＰＡ</a:t>
                      </a:r>
                      <a:endParaRPr lang="en-US" altLang="ja-JP" sz="1100" b="0" i="0" u="none" strike="noStrike" dirty="0">
                        <a:effectLst/>
                        <a:latin typeface="+mn-ea"/>
                        <a:ea typeface="+mn-ea"/>
                      </a:endParaRP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effectLst/>
                          <a:latin typeface="+mn-ea"/>
                          <a:ea typeface="+mn-ea"/>
                        </a:rPr>
                        <a:t>ＺｎＤＴＰＡ</a:t>
                      </a:r>
                    </a:p>
                  </a:txBody>
                  <a:tcPr marL="12700" marR="12700" marT="12700" marB="0" anchor="ctr"/>
                </a:tc>
                <a:tc>
                  <a:txBody>
                    <a:bodyPr/>
                    <a:lstStyle/>
                    <a:p>
                      <a:pPr algn="l" fontAlgn="ctr"/>
                      <a:r>
                        <a:rPr lang="en-US" altLang="ja-JP" sz="1100" b="0" i="0" u="none" strike="noStrike" dirty="0">
                          <a:effectLst/>
                          <a:latin typeface="+mn-ea"/>
                          <a:ea typeface="+mn-ea"/>
                        </a:rPr>
                        <a:t>1</a:t>
                      </a:r>
                      <a:r>
                        <a:rPr lang="ja-JP" altLang="en-US" sz="1100" b="0" i="0" u="none" strike="noStrike" dirty="0">
                          <a:effectLst/>
                          <a:latin typeface="+mn-ea"/>
                          <a:ea typeface="+mn-ea"/>
                        </a:rPr>
                        <a:t>回</a:t>
                      </a:r>
                      <a:r>
                        <a:rPr lang="en-US" altLang="ja-JP" sz="1100" b="0" i="0" u="none" strike="noStrike" dirty="0">
                          <a:effectLst/>
                          <a:latin typeface="+mn-ea"/>
                          <a:ea typeface="+mn-ea"/>
                        </a:rPr>
                        <a:t>1</a:t>
                      </a:r>
                      <a:r>
                        <a:rPr lang="ja-JP" altLang="en-US" sz="1100" b="0" i="0" u="none" strike="noStrike" dirty="0">
                          <a:effectLst/>
                          <a:latin typeface="+mn-ea"/>
                          <a:ea typeface="+mn-ea"/>
                        </a:rPr>
                        <a:t>ｇを生食</a:t>
                      </a:r>
                      <a:r>
                        <a:rPr lang="en-US" altLang="ja-JP" sz="1100" b="0" i="0" u="none" strike="noStrike" dirty="0">
                          <a:effectLst/>
                          <a:latin typeface="+mn-ea"/>
                          <a:ea typeface="+mn-ea"/>
                        </a:rPr>
                        <a:t>100</a:t>
                      </a:r>
                      <a:r>
                        <a:rPr lang="ja-JP" altLang="en-US" sz="1100" b="0" i="0" u="none" strike="noStrike" dirty="0">
                          <a:effectLst/>
                          <a:latin typeface="+mn-ea"/>
                          <a:ea typeface="+mn-ea"/>
                        </a:rPr>
                        <a:t>ｍｌで</a:t>
                      </a:r>
                      <a:r>
                        <a:rPr lang="en-US" altLang="ja-JP" sz="1100" b="0" i="0" u="none" strike="noStrike" dirty="0">
                          <a:effectLst/>
                          <a:latin typeface="+mn-ea"/>
                          <a:ea typeface="+mn-ea"/>
                        </a:rPr>
                        <a:t>30</a:t>
                      </a:r>
                      <a:r>
                        <a:rPr lang="ja-JP" altLang="en-US" sz="1100" b="0" i="0" u="none" strike="noStrike" dirty="0">
                          <a:effectLst/>
                          <a:latin typeface="+mn-ea"/>
                          <a:ea typeface="+mn-ea"/>
                        </a:rPr>
                        <a:t>分で</a:t>
                      </a:r>
                      <a:r>
                        <a:rPr lang="en-US" altLang="ja-JP" sz="1100" b="0" i="0" u="none" strike="noStrike" dirty="0">
                          <a:effectLst/>
                          <a:latin typeface="+mn-ea"/>
                          <a:ea typeface="+mn-ea"/>
                        </a:rPr>
                        <a:t>1</a:t>
                      </a:r>
                      <a:r>
                        <a:rPr lang="ja-JP" altLang="en-US" sz="1100" b="0" i="0" u="none" strike="noStrike" dirty="0">
                          <a:effectLst/>
                          <a:latin typeface="+mn-ea"/>
                          <a:ea typeface="+mn-ea"/>
                        </a:rPr>
                        <a:t>日</a:t>
                      </a:r>
                      <a:r>
                        <a:rPr lang="en-US" altLang="ja-JP" sz="1100" b="0" i="0" u="none" strike="noStrike" dirty="0">
                          <a:effectLst/>
                          <a:latin typeface="+mn-ea"/>
                          <a:ea typeface="+mn-ea"/>
                        </a:rPr>
                        <a:t>1</a:t>
                      </a:r>
                      <a:r>
                        <a:rPr lang="ja-JP" altLang="en-US" sz="1100" b="0" i="0" u="none" strike="noStrike" dirty="0">
                          <a:effectLst/>
                          <a:latin typeface="+mn-ea"/>
                          <a:ea typeface="+mn-ea"/>
                        </a:rPr>
                        <a:t>回静注　週</a:t>
                      </a:r>
                      <a:r>
                        <a:rPr lang="en-US" altLang="ja-JP" sz="1100" b="0" i="0" u="none" strike="noStrike" dirty="0">
                          <a:effectLst/>
                          <a:latin typeface="+mn-ea"/>
                          <a:ea typeface="+mn-ea"/>
                        </a:rPr>
                        <a:t>5</a:t>
                      </a:r>
                      <a:r>
                        <a:rPr lang="ja-JP" altLang="en-US" sz="1100" b="0" i="0" u="none" strike="noStrike" dirty="0">
                          <a:effectLst/>
                          <a:latin typeface="+mn-ea"/>
                          <a:ea typeface="+mn-ea"/>
                        </a:rPr>
                        <a:t>日連続投与　　</a:t>
                      </a:r>
                      <a:r>
                        <a:rPr lang="ja-JP" altLang="en-US" sz="1100" b="0" i="0" u="none" strike="noStrike">
                          <a:effectLst/>
                          <a:latin typeface="+mn-ea"/>
                          <a:ea typeface="+mn-ea"/>
                        </a:rPr>
                        <a:t>　</a:t>
                      </a:r>
                      <a:endParaRPr lang="en-US" altLang="ja-JP" sz="1100" b="0" i="0" u="none" strike="noStrike" dirty="0">
                        <a:effectLst/>
                        <a:latin typeface="+mn-ea"/>
                        <a:ea typeface="+mn-ea"/>
                      </a:endParaRPr>
                    </a:p>
                    <a:p>
                      <a:pPr algn="l" fontAlgn="ctr"/>
                      <a:r>
                        <a:rPr lang="ja-JP" altLang="en-US" sz="1100" b="0" i="0" u="none" strike="noStrike">
                          <a:effectLst/>
                          <a:latin typeface="+mn-ea"/>
                          <a:ea typeface="+mn-ea"/>
                        </a:rPr>
                        <a:t>混合</a:t>
                      </a:r>
                      <a:r>
                        <a:rPr lang="ja-JP" altLang="en-US" sz="1100" b="0" i="0" u="none" strike="noStrike" dirty="0">
                          <a:effectLst/>
                          <a:latin typeface="+mn-ea"/>
                          <a:ea typeface="+mn-ea"/>
                        </a:rPr>
                        <a:t>療法：</a:t>
                      </a:r>
                      <a:r>
                        <a:rPr lang="en-US" altLang="ja-JP" sz="1100" b="0" i="0" u="none" strike="noStrike" dirty="0">
                          <a:effectLst/>
                          <a:latin typeface="+mn-ea"/>
                          <a:ea typeface="+mn-ea"/>
                        </a:rPr>
                        <a:t>1</a:t>
                      </a:r>
                      <a:r>
                        <a:rPr lang="ja-JP" altLang="en-US" sz="1100" b="0" i="0" u="none" strike="noStrike">
                          <a:effectLst/>
                          <a:latin typeface="+mn-ea"/>
                          <a:ea typeface="+mn-ea"/>
                        </a:rPr>
                        <a:t>回目</a:t>
                      </a:r>
                      <a:r>
                        <a:rPr lang="en-US" altLang="ja-JP" sz="1100" b="0" i="0" u="none" strike="noStrike" dirty="0" err="1">
                          <a:effectLst/>
                          <a:latin typeface="+mn-ea"/>
                          <a:ea typeface="+mn-ea"/>
                        </a:rPr>
                        <a:t>CaDTPA</a:t>
                      </a:r>
                      <a:r>
                        <a:rPr lang="ja-JP" altLang="en-US" sz="1100" b="0" i="0" u="none" strike="noStrike" dirty="0">
                          <a:effectLst/>
                          <a:latin typeface="+mn-ea"/>
                          <a:ea typeface="+mn-ea"/>
                        </a:rPr>
                        <a:t>　</a:t>
                      </a:r>
                      <a:r>
                        <a:rPr lang="en-US" altLang="ja-JP" sz="1100" b="0" i="0" u="none" strike="noStrike" dirty="0">
                          <a:effectLst/>
                          <a:latin typeface="+mn-ea"/>
                          <a:ea typeface="+mn-ea"/>
                        </a:rPr>
                        <a:t>1</a:t>
                      </a:r>
                      <a:r>
                        <a:rPr lang="ja-JP" altLang="en-US" sz="1100" b="0" i="0" u="none" strike="noStrike" dirty="0">
                          <a:effectLst/>
                          <a:latin typeface="+mn-ea"/>
                          <a:ea typeface="+mn-ea"/>
                        </a:rPr>
                        <a:t>ｇ、</a:t>
                      </a:r>
                      <a:r>
                        <a:rPr lang="en-US" altLang="ja-JP" sz="1100" b="0" i="0" u="none" strike="noStrike" dirty="0">
                          <a:effectLst/>
                          <a:latin typeface="+mn-ea"/>
                          <a:ea typeface="+mn-ea"/>
                        </a:rPr>
                        <a:t>2</a:t>
                      </a:r>
                      <a:r>
                        <a:rPr lang="ja-JP" altLang="en-US" sz="1100" b="0" i="0" u="none" strike="noStrike">
                          <a:effectLst/>
                          <a:latin typeface="+mn-ea"/>
                          <a:ea typeface="+mn-ea"/>
                        </a:rPr>
                        <a:t>回目以降</a:t>
                      </a:r>
                      <a:r>
                        <a:rPr lang="en-US" altLang="ja-JP" sz="1100" b="0" i="0" u="none" strike="noStrike" dirty="0" err="1">
                          <a:effectLst/>
                          <a:latin typeface="+mn-ea"/>
                          <a:ea typeface="+mn-ea"/>
                        </a:rPr>
                        <a:t>ZnDTPA</a:t>
                      </a:r>
                      <a:r>
                        <a:rPr lang="ja-JP" altLang="en-US" sz="1100" b="0" i="0" u="none" strike="noStrike" dirty="0">
                          <a:effectLst/>
                          <a:latin typeface="+mn-ea"/>
                          <a:ea typeface="+mn-ea"/>
                        </a:rPr>
                        <a:t>　</a:t>
                      </a:r>
                      <a:r>
                        <a:rPr lang="en-US" altLang="ja-JP" sz="1100" b="0" i="0" u="none" strike="noStrike" dirty="0">
                          <a:effectLst/>
                          <a:latin typeface="+mn-ea"/>
                          <a:ea typeface="+mn-ea"/>
                        </a:rPr>
                        <a:t>1</a:t>
                      </a:r>
                      <a:r>
                        <a:rPr lang="ja-JP" altLang="en-US" sz="1100" b="0" i="0" u="none" strike="noStrike" dirty="0">
                          <a:effectLst/>
                          <a:latin typeface="+mn-ea"/>
                          <a:ea typeface="+mn-ea"/>
                        </a:rPr>
                        <a:t>ｇを</a:t>
                      </a:r>
                      <a:r>
                        <a:rPr lang="en-US" altLang="ja-JP" sz="1100" b="0" i="0" u="none" strike="noStrike" dirty="0">
                          <a:effectLst/>
                          <a:latin typeface="+mn-ea"/>
                          <a:ea typeface="+mn-ea"/>
                        </a:rPr>
                        <a:t>4</a:t>
                      </a:r>
                      <a:r>
                        <a:rPr lang="ja-JP" altLang="en-US" sz="1100" b="0" i="0" u="none" strike="noStrike" dirty="0">
                          <a:effectLst/>
                          <a:latin typeface="+mn-ea"/>
                          <a:ea typeface="+mn-ea"/>
                        </a:rPr>
                        <a:t>日間投与。その後超ウラン元素の排泄率の増加が見られなくなるまで</a:t>
                      </a:r>
                      <a:r>
                        <a:rPr lang="en-US" altLang="ja-JP" sz="1100" b="0" i="0" u="none" strike="noStrike" dirty="0">
                          <a:effectLst/>
                          <a:latin typeface="+mn-ea"/>
                          <a:ea typeface="+mn-ea"/>
                        </a:rPr>
                        <a:t>1</a:t>
                      </a:r>
                      <a:r>
                        <a:rPr lang="ja-JP" altLang="en-US" sz="1100" b="0" i="0" u="none" strike="noStrike" dirty="0">
                          <a:effectLst/>
                          <a:latin typeface="+mn-ea"/>
                          <a:ea typeface="+mn-ea"/>
                        </a:rPr>
                        <a:t>週間に</a:t>
                      </a:r>
                      <a:r>
                        <a:rPr lang="en-US" altLang="ja-JP" sz="1100" b="0" i="0" u="none" strike="noStrike" dirty="0">
                          <a:effectLst/>
                          <a:latin typeface="+mn-ea"/>
                          <a:ea typeface="+mn-ea"/>
                        </a:rPr>
                        <a:t>2-dose(1-dose</a:t>
                      </a:r>
                      <a:r>
                        <a:rPr lang="ja-JP" altLang="en-US" sz="1100" b="0" i="0" u="none" strike="noStrike">
                          <a:effectLst/>
                          <a:latin typeface="+mn-ea"/>
                          <a:ea typeface="+mn-ea"/>
                        </a:rPr>
                        <a:t>あたり</a:t>
                      </a:r>
                      <a:r>
                        <a:rPr lang="en-US" altLang="ja-JP" sz="1100" b="0" i="0" u="none" strike="noStrike" dirty="0">
                          <a:effectLst/>
                          <a:latin typeface="+mn-ea"/>
                          <a:ea typeface="+mn-ea"/>
                        </a:rPr>
                        <a:t>ZnDTPA1</a:t>
                      </a:r>
                      <a:r>
                        <a:rPr lang="ja-JP" altLang="en-US" sz="1100" b="0" i="0" u="none" strike="noStrike" dirty="0">
                          <a:effectLst/>
                          <a:latin typeface="+mn-ea"/>
                          <a:ea typeface="+mn-ea"/>
                        </a:rPr>
                        <a:t>ｇ</a:t>
                      </a:r>
                      <a:r>
                        <a:rPr lang="en-US" altLang="ja-JP" sz="1100" b="0" i="0" u="none" strike="noStrike" dirty="0">
                          <a:effectLst/>
                          <a:latin typeface="+mn-ea"/>
                          <a:ea typeface="+mn-ea"/>
                        </a:rPr>
                        <a:t>)</a:t>
                      </a:r>
                      <a:r>
                        <a:rPr lang="ja-JP" altLang="en-US" sz="1100" b="0" i="0" u="none" strike="noStrike" dirty="0">
                          <a:effectLst/>
                          <a:latin typeface="+mn-ea"/>
                          <a:ea typeface="+mn-ea"/>
                        </a:rPr>
                        <a:t>投与。</a:t>
                      </a:r>
                    </a:p>
                  </a:txBody>
                  <a:tcPr marL="12700" marR="12700" marT="12700" marB="0" anchor="ctr"/>
                </a:tc>
                <a:tc>
                  <a:txBody>
                    <a:bodyPr/>
                    <a:lstStyle/>
                    <a:p>
                      <a:pPr algn="l" fontAlgn="ctr"/>
                      <a:r>
                        <a:rPr lang="en-US" altLang="ja-JP" sz="1100" b="0" i="0" u="none" strike="noStrike" dirty="0">
                          <a:effectLst/>
                          <a:latin typeface="+mn-ea"/>
                          <a:ea typeface="+mn-ea"/>
                        </a:rPr>
                        <a:t>1</a:t>
                      </a:r>
                      <a:r>
                        <a:rPr lang="ja-JP" altLang="en-US" sz="1100" b="0" i="0" u="none" strike="noStrike" dirty="0">
                          <a:effectLst/>
                          <a:latin typeface="+mn-ea"/>
                          <a:ea typeface="+mn-ea"/>
                        </a:rPr>
                        <a:t>ｇ</a:t>
                      </a:r>
                      <a:r>
                        <a:rPr lang="en-US" altLang="ja-JP" sz="1100" b="0" i="0" u="none" strike="noStrike" dirty="0">
                          <a:effectLst/>
                          <a:latin typeface="+mn-ea"/>
                          <a:ea typeface="+mn-ea"/>
                        </a:rPr>
                        <a:t>/5ml</a:t>
                      </a:r>
                      <a:endParaRPr lang="ja-JP" altLang="en-US" sz="1100" b="0" i="0" u="none" strike="noStrike" dirty="0">
                        <a:effectLst/>
                        <a:latin typeface="+mn-ea"/>
                        <a:ea typeface="+mn-ea"/>
                      </a:endParaRPr>
                    </a:p>
                  </a:txBody>
                  <a:tcPr marL="12700" marR="12700" marT="12700" marB="0" anchor="ctr"/>
                </a:tc>
                <a:extLst>
                  <a:ext uri="{0D108BD9-81ED-4DB2-BD59-A6C34878D82A}">
                    <a16:rowId xmlns:a16="http://schemas.microsoft.com/office/drawing/2014/main" val="10005"/>
                  </a:ext>
                </a:extLst>
              </a:tr>
              <a:tr h="296586">
                <a:tc>
                  <a:txBody>
                    <a:bodyPr/>
                    <a:lstStyle/>
                    <a:p>
                      <a:pPr algn="l" fontAlgn="ctr"/>
                      <a:r>
                        <a:rPr lang="ja-JP" altLang="en-US" sz="1100" b="0" i="0" u="none" strike="noStrike" dirty="0">
                          <a:effectLst/>
                          <a:latin typeface="+mn-ea"/>
                          <a:ea typeface="+mn-ea"/>
                        </a:rPr>
                        <a:t>レボチロキシン（チラージンＳ）</a:t>
                      </a:r>
                    </a:p>
                  </a:txBody>
                  <a:tcPr marL="12700" marR="12700" marT="12700" marB="0" anchor="ctr"/>
                </a:tc>
                <a:tc>
                  <a:txBody>
                    <a:bodyPr/>
                    <a:lstStyle/>
                    <a:p>
                      <a:pPr algn="l" fontAlgn="ctr"/>
                      <a:r>
                        <a:rPr lang="el-GR" sz="1100" b="0" i="0" u="none" strike="noStrike" dirty="0">
                          <a:effectLst/>
                          <a:latin typeface="+mn-ea"/>
                          <a:ea typeface="+mn-ea"/>
                        </a:rPr>
                        <a:t>1回25～100</a:t>
                      </a:r>
                      <a:r>
                        <a:rPr lang="en-US" sz="1100" b="0" i="0" u="none" strike="noStrike" dirty="0">
                          <a:effectLst/>
                          <a:latin typeface="+mn-ea"/>
                          <a:ea typeface="+mn-ea"/>
                        </a:rPr>
                        <a:t>µ</a:t>
                      </a:r>
                      <a:r>
                        <a:rPr lang="el-GR" sz="1100" b="0" i="0" u="none" strike="noStrike" dirty="0">
                          <a:effectLst/>
                          <a:latin typeface="+mn-ea"/>
                          <a:ea typeface="+mn-ea"/>
                        </a:rPr>
                        <a:t>g内服</a:t>
                      </a:r>
                    </a:p>
                  </a:txBody>
                  <a:tcPr marL="12700" marR="12700" marT="12700" marB="0" anchor="ctr"/>
                </a:tc>
                <a:tc>
                  <a:txBody>
                    <a:bodyPr/>
                    <a:lstStyle/>
                    <a:p>
                      <a:pPr algn="l" fontAlgn="ctr"/>
                      <a:r>
                        <a:rPr lang="el-GR" sz="1100" b="0" i="0" u="none" strike="noStrike" dirty="0">
                          <a:effectLst/>
                          <a:latin typeface="+mn-ea"/>
                          <a:ea typeface="+mn-ea"/>
                        </a:rPr>
                        <a:t>25</a:t>
                      </a:r>
                      <a:r>
                        <a:rPr lang="en-US" sz="1100" b="0" i="0" u="none" strike="noStrike" dirty="0">
                          <a:effectLst/>
                          <a:latin typeface="+mn-ea"/>
                          <a:ea typeface="+mn-ea"/>
                        </a:rPr>
                        <a:t>µg</a:t>
                      </a:r>
                      <a:r>
                        <a:rPr lang="el-GR" sz="1100" b="0" i="0" u="none" strike="noStrike" dirty="0">
                          <a:effectLst/>
                          <a:latin typeface="+mn-ea"/>
                          <a:ea typeface="+mn-ea"/>
                        </a:rPr>
                        <a:t>/</a:t>
                      </a:r>
                      <a:r>
                        <a:rPr lang="en-US" sz="1100" b="0" i="0" u="none" strike="noStrike" dirty="0">
                          <a:effectLst/>
                          <a:latin typeface="+mn-ea"/>
                          <a:ea typeface="+mn-ea"/>
                        </a:rPr>
                        <a:t>cap</a:t>
                      </a:r>
                      <a:endParaRPr lang="el-GR" sz="1100" b="0" i="0" u="none" strike="noStrike" dirty="0">
                        <a:effectLst/>
                        <a:latin typeface="+mn-ea"/>
                        <a:ea typeface="+mn-ea"/>
                      </a:endParaRPr>
                    </a:p>
                  </a:txBody>
                  <a:tcPr marL="12700" marR="12700" marT="12700" marB="0" anchor="ctr"/>
                </a:tc>
                <a:extLst>
                  <a:ext uri="{0D108BD9-81ED-4DB2-BD59-A6C34878D82A}">
                    <a16:rowId xmlns:a16="http://schemas.microsoft.com/office/drawing/2014/main" val="10006"/>
                  </a:ext>
                </a:extLst>
              </a:tr>
              <a:tr h="300466">
                <a:tc>
                  <a:txBody>
                    <a:bodyPr/>
                    <a:lstStyle/>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effectLst/>
                          <a:latin typeface="+mn-ea"/>
                          <a:ea typeface="+mn-ea"/>
                        </a:rPr>
                        <a:t>チオ硫酸ナトリウム</a:t>
                      </a:r>
                      <a:endParaRPr lang="en-US" altLang="ja-JP" sz="1100" b="0" i="0" u="none" strike="noStrike" dirty="0">
                        <a:effectLst/>
                        <a:latin typeface="+mn-ea"/>
                        <a:ea typeface="+mn-ea"/>
                      </a:endParaRPr>
                    </a:p>
                    <a:p>
                      <a:pPr marL="0" marR="0" indent="0" algn="l" defTabSz="914400" rtl="0" eaLnBrk="1" fontAlgn="ctr" latinLnBrk="0" hangingPunct="1">
                        <a:lnSpc>
                          <a:spcPct val="100000"/>
                        </a:lnSpc>
                        <a:spcBef>
                          <a:spcPts val="0"/>
                        </a:spcBef>
                        <a:spcAft>
                          <a:spcPts val="0"/>
                        </a:spcAft>
                        <a:buClrTx/>
                        <a:buSzTx/>
                        <a:buFontTx/>
                        <a:buNone/>
                        <a:tabLst/>
                        <a:defRPr/>
                      </a:pPr>
                      <a:r>
                        <a:rPr lang="ja-JP" altLang="en-US" sz="1100" b="0" i="0" u="none" strike="noStrike" dirty="0">
                          <a:effectLst/>
                          <a:latin typeface="+mn-ea"/>
                          <a:ea typeface="+mn-ea"/>
                        </a:rPr>
                        <a:t>（デトキソール）</a:t>
                      </a:r>
                    </a:p>
                  </a:txBody>
                  <a:tcPr marL="12700" marR="12700" marT="12700" marB="0" anchor="ctr"/>
                </a:tc>
                <a:tc>
                  <a:txBody>
                    <a:bodyPr/>
                    <a:lstStyle/>
                    <a:p>
                      <a:pPr algn="l" fontAlgn="ctr"/>
                      <a:r>
                        <a:rPr lang="en-US" altLang="ja-JP" sz="1100" b="0" i="0" u="none" strike="noStrike" dirty="0">
                          <a:effectLst/>
                          <a:latin typeface="+mn-ea"/>
                          <a:ea typeface="+mn-ea"/>
                        </a:rPr>
                        <a:t>1</a:t>
                      </a:r>
                      <a:r>
                        <a:rPr lang="ja-JP" altLang="en-US" sz="1100" b="0" i="0" u="none" strike="noStrike" dirty="0">
                          <a:effectLst/>
                          <a:latin typeface="+mn-ea"/>
                          <a:ea typeface="+mn-ea"/>
                        </a:rPr>
                        <a:t>日</a:t>
                      </a:r>
                      <a:r>
                        <a:rPr lang="en-US" altLang="ja-JP" sz="1100" b="0" i="0" u="none" strike="noStrike" dirty="0">
                          <a:effectLst/>
                          <a:latin typeface="+mn-ea"/>
                          <a:ea typeface="+mn-ea"/>
                        </a:rPr>
                        <a:t>1</a:t>
                      </a:r>
                      <a:r>
                        <a:rPr lang="ja-JP" altLang="en-US" sz="1100" b="0" i="0" u="none" strike="noStrike" dirty="0">
                          <a:effectLst/>
                          <a:latin typeface="+mn-ea"/>
                          <a:ea typeface="+mn-ea"/>
                        </a:rPr>
                        <a:t>～</a:t>
                      </a:r>
                      <a:r>
                        <a:rPr lang="en-US" altLang="ja-JP" sz="1100" b="0" i="0" u="none" strike="noStrike" dirty="0">
                          <a:effectLst/>
                          <a:latin typeface="+mn-ea"/>
                          <a:ea typeface="+mn-ea"/>
                        </a:rPr>
                        <a:t>2</a:t>
                      </a:r>
                      <a:r>
                        <a:rPr lang="ja-JP" altLang="en-US" sz="1100" b="0" i="0" u="none" strike="noStrike" dirty="0">
                          <a:effectLst/>
                          <a:latin typeface="+mn-ea"/>
                          <a:ea typeface="+mn-ea"/>
                        </a:rPr>
                        <a:t>ｇ緩徐に静注</a:t>
                      </a:r>
                    </a:p>
                  </a:txBody>
                  <a:tcPr marL="12700" marR="12700" marT="12700" marB="0" anchor="ctr"/>
                </a:tc>
                <a:tc>
                  <a:txBody>
                    <a:bodyPr/>
                    <a:lstStyle/>
                    <a:p>
                      <a:pPr algn="l" fontAlgn="ctr"/>
                      <a:r>
                        <a:rPr lang="en-US" altLang="ja-JP" sz="1100" b="0" i="0" u="none" strike="noStrike" dirty="0">
                          <a:effectLst/>
                          <a:latin typeface="+mn-ea"/>
                          <a:ea typeface="+mn-ea"/>
                        </a:rPr>
                        <a:t>2</a:t>
                      </a:r>
                      <a:r>
                        <a:rPr lang="ja-JP" altLang="en-US" sz="1100" b="0" i="0" u="none" strike="noStrike">
                          <a:effectLst/>
                          <a:latin typeface="+mn-ea"/>
                          <a:ea typeface="+mn-ea"/>
                        </a:rPr>
                        <a:t>ｇ</a:t>
                      </a:r>
                      <a:r>
                        <a:rPr lang="en-US" altLang="ja-JP" sz="1100" b="0" i="0" u="none" strike="noStrike" dirty="0">
                          <a:effectLst/>
                          <a:latin typeface="+mn-ea"/>
                          <a:ea typeface="+mn-ea"/>
                        </a:rPr>
                        <a:t>/20ml</a:t>
                      </a:r>
                      <a:endParaRPr lang="ja-JP" altLang="en-US" sz="1100" b="0" i="0" u="none" strike="noStrike">
                        <a:effectLst/>
                        <a:latin typeface="+mn-ea"/>
                        <a:ea typeface="+mn-ea"/>
                      </a:endParaRPr>
                    </a:p>
                  </a:txBody>
                  <a:tcPr marL="12700" marR="12700" marT="12700" marB="0" anchor="ctr"/>
                </a:tc>
                <a:extLst>
                  <a:ext uri="{0D108BD9-81ED-4DB2-BD59-A6C34878D82A}">
                    <a16:rowId xmlns:a16="http://schemas.microsoft.com/office/drawing/2014/main" val="10007"/>
                  </a:ext>
                </a:extLst>
              </a:tr>
              <a:tr h="296586">
                <a:tc>
                  <a:txBody>
                    <a:bodyPr/>
                    <a:lstStyle/>
                    <a:p>
                      <a:pPr algn="l" fontAlgn="ctr"/>
                      <a:r>
                        <a:rPr lang="ja-JP" altLang="en-US" sz="1100" b="0" i="0" u="none" strike="noStrike" dirty="0">
                          <a:effectLst/>
                          <a:latin typeface="+mn-ea"/>
                          <a:ea typeface="+mn-ea"/>
                        </a:rPr>
                        <a:t>マーロックス懸濁内服液</a:t>
                      </a:r>
                    </a:p>
                  </a:txBody>
                  <a:tcPr marL="12700" marR="12700" marT="12700" marB="0" anchor="ctr"/>
                </a:tc>
                <a:tc>
                  <a:txBody>
                    <a:bodyPr/>
                    <a:lstStyle/>
                    <a:p>
                      <a:pPr algn="l" fontAlgn="ctr"/>
                      <a:r>
                        <a:rPr lang="en-US" altLang="ja-JP" sz="1100" b="0" i="0" u="none" strike="noStrike" dirty="0">
                          <a:effectLst/>
                          <a:latin typeface="+mn-ea"/>
                          <a:ea typeface="+mn-ea"/>
                        </a:rPr>
                        <a:t>1</a:t>
                      </a:r>
                      <a:r>
                        <a:rPr lang="ja-JP" altLang="en-US" sz="1100" b="0" i="0" u="none" strike="noStrike" dirty="0">
                          <a:effectLst/>
                          <a:latin typeface="+mn-ea"/>
                          <a:ea typeface="+mn-ea"/>
                        </a:rPr>
                        <a:t>回</a:t>
                      </a:r>
                      <a:r>
                        <a:rPr lang="en-US" altLang="ja-JP" sz="1100" b="0" i="0" u="none" strike="noStrike" dirty="0">
                          <a:effectLst/>
                          <a:latin typeface="+mn-ea"/>
                          <a:ea typeface="+mn-ea"/>
                        </a:rPr>
                        <a:t>1.6</a:t>
                      </a:r>
                      <a:r>
                        <a:rPr lang="ja-JP" altLang="en-US" sz="1100" b="0" i="0" u="none" strike="noStrike" dirty="0">
                          <a:effectLst/>
                          <a:latin typeface="+mn-ea"/>
                          <a:ea typeface="+mn-ea"/>
                        </a:rPr>
                        <a:t>～</a:t>
                      </a:r>
                      <a:r>
                        <a:rPr lang="en-US" altLang="ja-JP" sz="1100" b="0" i="0" u="none" strike="noStrike" dirty="0">
                          <a:effectLst/>
                          <a:latin typeface="+mn-ea"/>
                          <a:ea typeface="+mn-ea"/>
                        </a:rPr>
                        <a:t>4.8</a:t>
                      </a:r>
                      <a:r>
                        <a:rPr lang="ja-JP" altLang="en-US" sz="1100" b="0" i="0" u="none" strike="noStrike" dirty="0">
                          <a:effectLst/>
                          <a:latin typeface="+mn-ea"/>
                          <a:ea typeface="+mn-ea"/>
                        </a:rPr>
                        <a:t>ｇ　（</a:t>
                      </a:r>
                      <a:r>
                        <a:rPr lang="en-US" altLang="ja-JP" sz="1100" b="0" i="0" u="none" strike="noStrike" dirty="0">
                          <a:effectLst/>
                          <a:latin typeface="+mn-ea"/>
                          <a:ea typeface="+mn-ea"/>
                        </a:rPr>
                        <a:t>1</a:t>
                      </a:r>
                      <a:r>
                        <a:rPr lang="ja-JP" altLang="en-US" sz="1100" b="0" i="0" u="none" strike="noStrike" dirty="0">
                          <a:effectLst/>
                          <a:latin typeface="+mn-ea"/>
                          <a:ea typeface="+mn-ea"/>
                        </a:rPr>
                        <a:t>ｇを</a:t>
                      </a:r>
                      <a:r>
                        <a:rPr lang="ja-JP" altLang="en-US" sz="1100" b="0" i="0" u="none" strike="noStrike">
                          <a:effectLst/>
                          <a:latin typeface="+mn-ea"/>
                          <a:ea typeface="+mn-ea"/>
                        </a:rPr>
                        <a:t>水</a:t>
                      </a:r>
                      <a:r>
                        <a:rPr lang="en-US" altLang="ja-JP" sz="1100" b="0" i="0" u="none" strike="noStrike" dirty="0">
                          <a:effectLst/>
                          <a:latin typeface="+mn-ea"/>
                          <a:ea typeface="+mn-ea"/>
                        </a:rPr>
                        <a:t>10ml</a:t>
                      </a:r>
                      <a:r>
                        <a:rPr lang="ja-JP" altLang="en-US" sz="1100" b="0" i="0" u="none" strike="noStrike">
                          <a:effectLst/>
                          <a:latin typeface="+mn-ea"/>
                          <a:ea typeface="+mn-ea"/>
                        </a:rPr>
                        <a:t>に</a:t>
                      </a:r>
                      <a:r>
                        <a:rPr lang="ja-JP" altLang="en-US" sz="1100" b="0" i="0" u="none" strike="noStrike" dirty="0">
                          <a:effectLst/>
                          <a:latin typeface="+mn-ea"/>
                          <a:ea typeface="+mn-ea"/>
                        </a:rPr>
                        <a:t>懸濁）</a:t>
                      </a:r>
                    </a:p>
                  </a:txBody>
                  <a:tcPr marL="12700" marR="12700" marT="12700" marB="0" anchor="ctr"/>
                </a:tc>
                <a:tc>
                  <a:txBody>
                    <a:bodyPr/>
                    <a:lstStyle/>
                    <a:p>
                      <a:pPr algn="l" fontAlgn="ctr"/>
                      <a:r>
                        <a:rPr lang="en-US" altLang="ja-JP" sz="1100" b="0" i="0" u="none" strike="noStrike">
                          <a:effectLst/>
                          <a:latin typeface="+mn-ea"/>
                          <a:ea typeface="+mn-ea"/>
                        </a:rPr>
                        <a:t>1.2</a:t>
                      </a:r>
                      <a:r>
                        <a:rPr lang="ja-JP" altLang="en-US" sz="1100" b="0" i="0" u="none" strike="noStrike">
                          <a:effectLst/>
                          <a:latin typeface="+mn-ea"/>
                          <a:ea typeface="+mn-ea"/>
                        </a:rPr>
                        <a:t>ｇ</a:t>
                      </a:r>
                      <a:r>
                        <a:rPr lang="en-US" altLang="ja-JP" sz="1100" b="0" i="0" u="none" strike="noStrike">
                          <a:effectLst/>
                          <a:latin typeface="+mn-ea"/>
                          <a:ea typeface="+mn-ea"/>
                        </a:rPr>
                        <a:t>/</a:t>
                      </a:r>
                      <a:r>
                        <a:rPr lang="ja-JP" altLang="en-US" sz="1100" b="0" i="0" u="none" strike="noStrike">
                          <a:effectLst/>
                          <a:latin typeface="+mn-ea"/>
                          <a:ea typeface="+mn-ea"/>
                        </a:rPr>
                        <a:t>包</a:t>
                      </a:r>
                    </a:p>
                  </a:txBody>
                  <a:tcPr marL="12700" marR="12700" marT="12700" marB="0" anchor="ctr"/>
                </a:tc>
                <a:extLst>
                  <a:ext uri="{0D108BD9-81ED-4DB2-BD59-A6C34878D82A}">
                    <a16:rowId xmlns:a16="http://schemas.microsoft.com/office/drawing/2014/main" val="10008"/>
                  </a:ext>
                </a:extLst>
              </a:tr>
              <a:tr h="296586">
                <a:tc>
                  <a:txBody>
                    <a:bodyPr/>
                    <a:lstStyle/>
                    <a:p>
                      <a:pPr algn="l" fontAlgn="ctr"/>
                      <a:r>
                        <a:rPr lang="ja-JP" altLang="en-US" sz="1100" b="0" i="0" u="none" strike="noStrike" dirty="0">
                          <a:effectLst/>
                          <a:latin typeface="+mn-ea"/>
                          <a:ea typeface="+mn-ea"/>
                        </a:rPr>
                        <a:t>ラキソベロン液</a:t>
                      </a:r>
                    </a:p>
                  </a:txBody>
                  <a:tcPr marL="12700" marR="12700" marT="12700" marB="0" anchor="ctr"/>
                </a:tc>
                <a:tc>
                  <a:txBody>
                    <a:bodyPr/>
                    <a:lstStyle/>
                    <a:p>
                      <a:pPr algn="l" fontAlgn="ctr"/>
                      <a:r>
                        <a:rPr lang="ja-JP" altLang="en-US" sz="1100" b="0" i="0" u="none" strike="noStrike">
                          <a:effectLst/>
                          <a:latin typeface="+mn-ea"/>
                          <a:ea typeface="+mn-ea"/>
                        </a:rPr>
                        <a:t>（ＣＦ前）</a:t>
                      </a:r>
                      <a:r>
                        <a:rPr lang="en-US" altLang="ja-JP" sz="1100" b="0" i="0" u="none" strike="noStrike" dirty="0">
                          <a:effectLst/>
                          <a:latin typeface="+mn-ea"/>
                          <a:ea typeface="+mn-ea"/>
                        </a:rPr>
                        <a:t>1</a:t>
                      </a:r>
                      <a:r>
                        <a:rPr lang="ja-JP" altLang="en-US" sz="1100" b="0" i="0" u="none" strike="noStrike">
                          <a:effectLst/>
                          <a:latin typeface="+mn-ea"/>
                          <a:ea typeface="+mn-ea"/>
                        </a:rPr>
                        <a:t>回</a:t>
                      </a:r>
                      <a:r>
                        <a:rPr lang="en-US" altLang="ja-JP" sz="1100" b="0" i="0" u="none" strike="noStrike" dirty="0">
                          <a:effectLst/>
                          <a:latin typeface="+mn-ea"/>
                          <a:ea typeface="+mn-ea"/>
                        </a:rPr>
                        <a:t>20ml</a:t>
                      </a:r>
                      <a:r>
                        <a:rPr lang="ja-JP" altLang="en-US" sz="1100" b="0" i="0" u="none" strike="noStrike">
                          <a:effectLst/>
                          <a:latin typeface="+mn-ea"/>
                          <a:ea typeface="+mn-ea"/>
                        </a:rPr>
                        <a:t>内服</a:t>
                      </a:r>
                    </a:p>
                  </a:txBody>
                  <a:tcPr marL="12700" marR="12700" marT="12700" marB="0" anchor="ctr"/>
                </a:tc>
                <a:tc>
                  <a:txBody>
                    <a:bodyPr/>
                    <a:lstStyle/>
                    <a:p>
                      <a:pPr algn="l" fontAlgn="ctr"/>
                      <a:r>
                        <a:rPr lang="en-US" altLang="ja-JP" sz="1100" b="0" i="0" u="none" strike="noStrike" dirty="0">
                          <a:effectLst/>
                          <a:latin typeface="+mn-ea"/>
                          <a:ea typeface="+mn-ea"/>
                        </a:rPr>
                        <a:t>10ml/</a:t>
                      </a:r>
                      <a:r>
                        <a:rPr lang="ja-JP" altLang="en-US" sz="1100" b="0" i="0" u="none" strike="noStrike">
                          <a:effectLst/>
                          <a:latin typeface="+mn-ea"/>
                          <a:ea typeface="+mn-ea"/>
                        </a:rPr>
                        <a:t>本</a:t>
                      </a:r>
                    </a:p>
                  </a:txBody>
                  <a:tcPr marL="12700" marR="12700" marT="12700" marB="0" anchor="ctr"/>
                </a:tc>
                <a:extLst>
                  <a:ext uri="{0D108BD9-81ED-4DB2-BD59-A6C34878D82A}">
                    <a16:rowId xmlns:a16="http://schemas.microsoft.com/office/drawing/2014/main" val="10009"/>
                  </a:ext>
                </a:extLst>
              </a:tr>
              <a:tr h="296586">
                <a:tc>
                  <a:txBody>
                    <a:bodyPr/>
                    <a:lstStyle/>
                    <a:p>
                      <a:pPr algn="l" fontAlgn="ctr"/>
                      <a:r>
                        <a:rPr lang="ja-JP" altLang="en-US" sz="1100" b="0" i="0" u="none" strike="noStrike" dirty="0">
                          <a:effectLst/>
                          <a:latin typeface="+mn-ea"/>
                          <a:ea typeface="+mn-ea"/>
                        </a:rPr>
                        <a:t>酸化マグネシウム</a:t>
                      </a:r>
                    </a:p>
                  </a:txBody>
                  <a:tcPr marL="12700" marR="12700" marT="12700" marB="0" anchor="ctr"/>
                </a:tc>
                <a:tc>
                  <a:txBody>
                    <a:bodyPr/>
                    <a:lstStyle/>
                    <a:p>
                      <a:pPr algn="l" fontAlgn="ctr"/>
                      <a:r>
                        <a:rPr lang="ja-JP" altLang="en-US" sz="1100" b="0" i="0" u="none" strike="noStrike" dirty="0">
                          <a:effectLst/>
                          <a:latin typeface="+mn-ea"/>
                          <a:ea typeface="+mn-ea"/>
                        </a:rPr>
                        <a:t>　</a:t>
                      </a:r>
                    </a:p>
                  </a:txBody>
                  <a:tcPr marL="12700" marR="12700" marT="12700" marB="0" anchor="ctr"/>
                </a:tc>
                <a:tc>
                  <a:txBody>
                    <a:bodyPr/>
                    <a:lstStyle/>
                    <a:p>
                      <a:pPr algn="l" fontAlgn="ctr"/>
                      <a:r>
                        <a:rPr lang="en-US" altLang="ja-JP" sz="1100" b="0" i="0" u="none" strike="noStrike" dirty="0">
                          <a:effectLst/>
                          <a:latin typeface="+mn-ea"/>
                          <a:ea typeface="+mn-ea"/>
                        </a:rPr>
                        <a:t>1</a:t>
                      </a:r>
                      <a:r>
                        <a:rPr lang="ja-JP" altLang="en-US" sz="1100" b="0" i="0" u="none" strike="noStrike" dirty="0">
                          <a:effectLst/>
                          <a:latin typeface="+mn-ea"/>
                          <a:ea typeface="+mn-ea"/>
                        </a:rPr>
                        <a:t>ｇ</a:t>
                      </a:r>
                      <a:r>
                        <a:rPr lang="en-US" altLang="ja-JP" sz="1100" b="0" i="0" u="none" strike="noStrike" dirty="0">
                          <a:effectLst/>
                          <a:latin typeface="+mn-ea"/>
                          <a:ea typeface="+mn-ea"/>
                        </a:rPr>
                        <a:t>/</a:t>
                      </a:r>
                      <a:r>
                        <a:rPr lang="ja-JP" altLang="en-US" sz="1100" b="0" i="0" u="none" strike="noStrike" dirty="0">
                          <a:effectLst/>
                          <a:latin typeface="+mn-ea"/>
                          <a:ea typeface="+mn-ea"/>
                        </a:rPr>
                        <a:t>包</a:t>
                      </a:r>
                    </a:p>
                  </a:txBody>
                  <a:tcPr marL="12700" marR="12700" marT="12700" marB="0" anchor="ctr"/>
                </a:tc>
                <a:extLst>
                  <a:ext uri="{0D108BD9-81ED-4DB2-BD59-A6C34878D82A}">
                    <a16:rowId xmlns:a16="http://schemas.microsoft.com/office/drawing/2014/main" val="10010"/>
                  </a:ext>
                </a:extLst>
              </a:tr>
              <a:tr h="296586">
                <a:tc>
                  <a:txBody>
                    <a:bodyPr/>
                    <a:lstStyle/>
                    <a:p>
                      <a:pPr algn="l" fontAlgn="ctr"/>
                      <a:r>
                        <a:rPr lang="ja-JP" altLang="en-US" sz="1100" b="0" i="0" u="none" strike="noStrike" dirty="0">
                          <a:effectLst/>
                          <a:latin typeface="+mn-ea"/>
                          <a:ea typeface="+mn-ea"/>
                        </a:rPr>
                        <a:t>硫酸バリウム</a:t>
                      </a:r>
                    </a:p>
                  </a:txBody>
                  <a:tcPr marL="12700" marR="12700" marT="12700" marB="0" anchor="ctr"/>
                </a:tc>
                <a:tc>
                  <a:txBody>
                    <a:bodyPr/>
                    <a:lstStyle/>
                    <a:p>
                      <a:pPr algn="l" fontAlgn="ctr"/>
                      <a:r>
                        <a:rPr lang="en-US" altLang="ja-JP" sz="1100" b="0" i="0" u="none" strike="noStrike" dirty="0">
                          <a:effectLst/>
                          <a:latin typeface="+mn-ea"/>
                          <a:ea typeface="+mn-ea"/>
                        </a:rPr>
                        <a:t>1</a:t>
                      </a:r>
                      <a:r>
                        <a:rPr lang="ja-JP" altLang="en-US" sz="1100" b="0" i="0" u="none" strike="noStrike">
                          <a:effectLst/>
                          <a:latin typeface="+mn-ea"/>
                          <a:ea typeface="+mn-ea"/>
                        </a:rPr>
                        <a:t>回</a:t>
                      </a:r>
                      <a:r>
                        <a:rPr lang="en-US" altLang="ja-JP" sz="1100" b="0" i="0" u="none" strike="noStrike" dirty="0">
                          <a:effectLst/>
                          <a:latin typeface="+mn-ea"/>
                          <a:ea typeface="+mn-ea"/>
                        </a:rPr>
                        <a:t>100</a:t>
                      </a:r>
                      <a:r>
                        <a:rPr lang="ja-JP" altLang="en-US" sz="1100" b="0" i="0" u="none" strike="noStrike">
                          <a:effectLst/>
                          <a:latin typeface="+mn-ea"/>
                          <a:ea typeface="+mn-ea"/>
                        </a:rPr>
                        <a:t>～</a:t>
                      </a:r>
                      <a:r>
                        <a:rPr lang="en-US" altLang="ja-JP" sz="1100" b="0" i="0" u="none" strike="noStrike" dirty="0">
                          <a:effectLst/>
                          <a:latin typeface="+mn-ea"/>
                          <a:ea typeface="+mn-ea"/>
                        </a:rPr>
                        <a:t>300ml</a:t>
                      </a:r>
                      <a:r>
                        <a:rPr lang="ja-JP" altLang="en-US" sz="1100" b="0" i="0" u="none" strike="noStrike">
                          <a:effectLst/>
                          <a:latin typeface="+mn-ea"/>
                          <a:ea typeface="+mn-ea"/>
                        </a:rPr>
                        <a:t>内服</a:t>
                      </a:r>
                    </a:p>
                  </a:txBody>
                  <a:tcPr marL="12700" marR="12700" marT="12700" marB="0" anchor="ctr"/>
                </a:tc>
                <a:tc>
                  <a:txBody>
                    <a:bodyPr/>
                    <a:lstStyle/>
                    <a:p>
                      <a:pPr algn="l" fontAlgn="ctr"/>
                      <a:r>
                        <a:rPr lang="ja-JP" altLang="en-US" sz="1100" b="0" i="0" u="none" strike="noStrike">
                          <a:effectLst/>
                          <a:latin typeface="+mn-ea"/>
                          <a:ea typeface="+mn-ea"/>
                        </a:rPr>
                        <a:t>　</a:t>
                      </a:r>
                    </a:p>
                  </a:txBody>
                  <a:tcPr marL="12700" marR="12700" marT="12700" marB="0" anchor="ctr"/>
                </a:tc>
                <a:extLst>
                  <a:ext uri="{0D108BD9-81ED-4DB2-BD59-A6C34878D82A}">
                    <a16:rowId xmlns:a16="http://schemas.microsoft.com/office/drawing/2014/main" val="10011"/>
                  </a:ext>
                </a:extLst>
              </a:tr>
              <a:tr h="296586">
                <a:tc>
                  <a:txBody>
                    <a:bodyPr/>
                    <a:lstStyle/>
                    <a:p>
                      <a:pPr algn="l" fontAlgn="ctr"/>
                      <a:r>
                        <a:rPr lang="ja-JP" altLang="en-US" sz="1100" b="0" i="0" u="none" strike="noStrike" dirty="0">
                          <a:effectLst/>
                          <a:latin typeface="+mn-ea"/>
                          <a:ea typeface="+mn-ea"/>
                        </a:rPr>
                        <a:t>薬用炭</a:t>
                      </a:r>
                    </a:p>
                  </a:txBody>
                  <a:tcPr marL="12700" marR="12700" marT="12700" marB="0" anchor="ctr"/>
                </a:tc>
                <a:tc>
                  <a:txBody>
                    <a:bodyPr/>
                    <a:lstStyle/>
                    <a:p>
                      <a:pPr algn="l" fontAlgn="ctr"/>
                      <a:r>
                        <a:rPr lang="en-US" altLang="ja-JP" sz="1100" b="0" i="0" u="none" strike="noStrike">
                          <a:effectLst/>
                          <a:latin typeface="+mn-ea"/>
                          <a:ea typeface="+mn-ea"/>
                        </a:rPr>
                        <a:t>1</a:t>
                      </a:r>
                      <a:r>
                        <a:rPr lang="ja-JP" altLang="en-US" sz="1100" b="0" i="0" u="none" strike="noStrike">
                          <a:effectLst/>
                          <a:latin typeface="+mn-ea"/>
                          <a:ea typeface="+mn-ea"/>
                        </a:rPr>
                        <a:t>回</a:t>
                      </a:r>
                      <a:r>
                        <a:rPr lang="en-US" altLang="ja-JP" sz="1100" b="0" i="0" u="none" strike="noStrike">
                          <a:effectLst/>
                          <a:latin typeface="+mn-ea"/>
                          <a:ea typeface="+mn-ea"/>
                        </a:rPr>
                        <a:t>20</a:t>
                      </a:r>
                      <a:r>
                        <a:rPr lang="ja-JP" altLang="en-US" sz="1100" b="0" i="0" u="none" strike="noStrike">
                          <a:effectLst/>
                          <a:latin typeface="+mn-ea"/>
                          <a:ea typeface="+mn-ea"/>
                        </a:rPr>
                        <a:t>ｇを水に懸濁し内服</a:t>
                      </a:r>
                    </a:p>
                  </a:txBody>
                  <a:tcPr marL="12700" marR="12700" marT="12700" marB="0" anchor="ctr"/>
                </a:tc>
                <a:tc>
                  <a:txBody>
                    <a:bodyPr/>
                    <a:lstStyle/>
                    <a:p>
                      <a:pPr algn="l" fontAlgn="ctr"/>
                      <a:r>
                        <a:rPr lang="en-US" altLang="ja-JP" sz="1100" b="0" i="0" u="none" strike="noStrike" dirty="0">
                          <a:effectLst/>
                          <a:latin typeface="+mn-ea"/>
                          <a:ea typeface="+mn-ea"/>
                        </a:rPr>
                        <a:t>20</a:t>
                      </a:r>
                      <a:r>
                        <a:rPr lang="ja-JP" altLang="en-US" sz="1100" b="0" i="0" u="none" strike="noStrike" dirty="0">
                          <a:effectLst/>
                          <a:latin typeface="+mn-ea"/>
                          <a:ea typeface="+mn-ea"/>
                        </a:rPr>
                        <a:t>ｇ</a:t>
                      </a:r>
                      <a:r>
                        <a:rPr lang="en-US" altLang="ja-JP" sz="1100" b="0" i="0" u="none" strike="noStrike" dirty="0">
                          <a:effectLst/>
                          <a:latin typeface="+mn-ea"/>
                          <a:ea typeface="+mn-ea"/>
                        </a:rPr>
                        <a:t>/</a:t>
                      </a:r>
                      <a:r>
                        <a:rPr lang="ja-JP" altLang="en-US" sz="1100" b="0" i="0" u="none" strike="noStrike" dirty="0">
                          <a:effectLst/>
                          <a:latin typeface="+mn-ea"/>
                          <a:ea typeface="+mn-ea"/>
                        </a:rPr>
                        <a:t>包</a:t>
                      </a:r>
                    </a:p>
                  </a:txBody>
                  <a:tcPr marL="12700" marR="12700" marT="12700" marB="0" anchor="ctr"/>
                </a:tc>
                <a:extLst>
                  <a:ext uri="{0D108BD9-81ED-4DB2-BD59-A6C34878D82A}">
                    <a16:rowId xmlns:a16="http://schemas.microsoft.com/office/drawing/2014/main" val="10012"/>
                  </a:ext>
                </a:extLst>
              </a:tr>
            </a:tbl>
          </a:graphicData>
        </a:graphic>
      </p:graphicFrame>
      <p:sp>
        <p:nvSpPr>
          <p:cNvPr id="5" name="スライド番号プレースホルダー 4">
            <a:extLst>
              <a:ext uri="{FF2B5EF4-FFF2-40B4-BE49-F238E27FC236}">
                <a16:creationId xmlns:a16="http://schemas.microsoft.com/office/drawing/2014/main" id="{A443F2AA-BF1B-1B42-80E3-0E2DC4E6F05F}"/>
              </a:ext>
            </a:extLst>
          </p:cNvPr>
          <p:cNvSpPr>
            <a:spLocks noGrp="1"/>
          </p:cNvSpPr>
          <p:nvPr>
            <p:ph type="sldNum" sz="quarter" idx="12"/>
          </p:nvPr>
        </p:nvSpPr>
        <p:spPr/>
        <p:txBody>
          <a:bodyPr/>
          <a:lstStyle/>
          <a:p>
            <a:fld id="{58DD1769-DAE9-6C4E-82F4-B62273FFA290}" type="slidenum">
              <a:rPr kumimoji="1" lang="ja-JP" altLang="en-US" smtClean="0"/>
              <a:t>19</a:t>
            </a:fld>
            <a:endParaRPr kumimoji="1" lang="ja-JP" altLang="en-US"/>
          </a:p>
        </p:txBody>
      </p:sp>
    </p:spTree>
    <p:extLst>
      <p:ext uri="{BB962C8B-B14F-4D97-AF65-F5344CB8AC3E}">
        <p14:creationId xmlns:p14="http://schemas.microsoft.com/office/powerpoint/2010/main" val="15997926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CB33DA8-2175-7C46-B03A-4D0C8C7BBF32}"/>
              </a:ext>
            </a:extLst>
          </p:cNvPr>
          <p:cNvSpPr>
            <a:spLocks noGrp="1"/>
          </p:cNvSpPr>
          <p:nvPr>
            <p:ph type="title"/>
          </p:nvPr>
        </p:nvSpPr>
        <p:spPr/>
        <p:txBody>
          <a:bodyPr/>
          <a:lstStyle/>
          <a:p>
            <a:r>
              <a:rPr kumimoji="1" lang="ja-JP" altLang="en-US"/>
              <a:t>急性放射線症の病態</a:t>
            </a:r>
          </a:p>
        </p:txBody>
      </p:sp>
      <p:sp>
        <p:nvSpPr>
          <p:cNvPr id="3" name="コンテンツ プレースホルダー 2">
            <a:extLst>
              <a:ext uri="{FF2B5EF4-FFF2-40B4-BE49-F238E27FC236}">
                <a16:creationId xmlns:a16="http://schemas.microsoft.com/office/drawing/2014/main" id="{CB8C8E84-35A4-1F44-B733-2C42F6A9B213}"/>
              </a:ext>
            </a:extLst>
          </p:cNvPr>
          <p:cNvSpPr>
            <a:spLocks noGrp="1"/>
          </p:cNvSpPr>
          <p:nvPr>
            <p:ph idx="1"/>
          </p:nvPr>
        </p:nvSpPr>
        <p:spPr/>
        <p:txBody>
          <a:bodyPr/>
          <a:lstStyle/>
          <a:p>
            <a:r>
              <a:rPr kumimoji="1" lang="ja-JP" altLang="en-US" dirty="0"/>
              <a:t>急性放射線症</a:t>
            </a:r>
            <a:r>
              <a:rPr kumimoji="1" lang="en-US" altLang="ja-JP" dirty="0"/>
              <a:t>(acute radiation syndrome: ARS)</a:t>
            </a:r>
          </a:p>
          <a:p>
            <a:pPr lvl="1"/>
            <a:r>
              <a:rPr kumimoji="1" lang="en-US" altLang="ja-JP" dirty="0"/>
              <a:t>1Gy</a:t>
            </a:r>
            <a:r>
              <a:rPr kumimoji="1" lang="ja-JP" altLang="en-US" dirty="0"/>
              <a:t>（グレイ）を超える急性被ばくを全身に受けると、骨髄障害　皮膚障害、口腔粘膜障害、消化管障害、中枢神経障害、心臓血管障害などの放射線による確定的影響が被ばく線量に応じて発現</a:t>
            </a:r>
          </a:p>
        </p:txBody>
      </p:sp>
      <p:sp>
        <p:nvSpPr>
          <p:cNvPr id="5" name="テキスト ボックス 4">
            <a:extLst>
              <a:ext uri="{FF2B5EF4-FFF2-40B4-BE49-F238E27FC236}">
                <a16:creationId xmlns:a16="http://schemas.microsoft.com/office/drawing/2014/main" id="{3F0E1E4C-25C9-2746-81D4-17CFE1F3A51A}"/>
              </a:ext>
            </a:extLst>
          </p:cNvPr>
          <p:cNvSpPr txBox="1"/>
          <p:nvPr/>
        </p:nvSpPr>
        <p:spPr>
          <a:xfrm>
            <a:off x="4417860" y="2589930"/>
            <a:ext cx="646331" cy="369332"/>
          </a:xfrm>
          <a:prstGeom prst="rect">
            <a:avLst/>
          </a:prstGeom>
        </p:spPr>
        <p:style>
          <a:lnRef idx="2">
            <a:schemeClr val="accent2"/>
          </a:lnRef>
          <a:fillRef idx="1">
            <a:schemeClr val="lt1"/>
          </a:fillRef>
          <a:effectRef idx="0">
            <a:schemeClr val="accent2"/>
          </a:effectRef>
          <a:fontRef idx="minor">
            <a:schemeClr val="dk1"/>
          </a:fontRef>
        </p:style>
        <p:txBody>
          <a:bodyPr wrap="none" rtlCol="0">
            <a:spAutoFit/>
          </a:bodyPr>
          <a:lstStyle/>
          <a:p>
            <a:r>
              <a:rPr kumimoji="1" lang="ja-JP" altLang="en-US"/>
              <a:t>病期</a:t>
            </a:r>
          </a:p>
        </p:txBody>
      </p:sp>
      <p:sp>
        <p:nvSpPr>
          <p:cNvPr id="6" name="右矢印 5">
            <a:extLst>
              <a:ext uri="{FF2B5EF4-FFF2-40B4-BE49-F238E27FC236}">
                <a16:creationId xmlns:a16="http://schemas.microsoft.com/office/drawing/2014/main" id="{FB90717F-C1CE-7D49-88B8-83AB732CF82B}"/>
              </a:ext>
            </a:extLst>
          </p:cNvPr>
          <p:cNvSpPr/>
          <p:nvPr/>
        </p:nvSpPr>
        <p:spPr>
          <a:xfrm>
            <a:off x="1067233" y="3022058"/>
            <a:ext cx="7389416" cy="500062"/>
          </a:xfrm>
          <a:prstGeom prst="rightArrow">
            <a:avLst/>
          </a:prstGeom>
        </p:spPr>
        <p:style>
          <a:lnRef idx="1">
            <a:schemeClr val="accent5"/>
          </a:lnRef>
          <a:fillRef idx="2">
            <a:schemeClr val="accent5"/>
          </a:fillRef>
          <a:effectRef idx="1">
            <a:schemeClr val="accent5"/>
          </a:effectRef>
          <a:fontRef idx="minor">
            <a:schemeClr val="dk1"/>
          </a:fontRef>
        </p:style>
        <p:txBody>
          <a:bodyPr rtlCol="0" anchor="ctr"/>
          <a:lstStyle/>
          <a:p>
            <a:pPr algn="ctr"/>
            <a:r>
              <a:rPr kumimoji="1" lang="ja-JP" altLang="en-US" sz="1400"/>
              <a:t>時　間　経　過</a:t>
            </a:r>
          </a:p>
        </p:txBody>
      </p:sp>
      <p:sp>
        <p:nvSpPr>
          <p:cNvPr id="7" name="テキスト ボックス 6">
            <a:extLst>
              <a:ext uri="{FF2B5EF4-FFF2-40B4-BE49-F238E27FC236}">
                <a16:creationId xmlns:a16="http://schemas.microsoft.com/office/drawing/2014/main" id="{9F2A3E7B-5257-C648-91C5-10F758BB9233}"/>
              </a:ext>
            </a:extLst>
          </p:cNvPr>
          <p:cNvSpPr txBox="1"/>
          <p:nvPr/>
        </p:nvSpPr>
        <p:spPr>
          <a:xfrm>
            <a:off x="628650" y="2589930"/>
            <a:ext cx="877163" cy="369332"/>
          </a:xfrm>
          <a:prstGeom prst="rect">
            <a:avLst/>
          </a:prstGeom>
          <a:noFill/>
        </p:spPr>
        <p:txBody>
          <a:bodyPr wrap="none" rtlCol="0">
            <a:spAutoFit/>
          </a:bodyPr>
          <a:lstStyle/>
          <a:p>
            <a:r>
              <a:rPr kumimoji="1" lang="ja-JP" altLang="en-US"/>
              <a:t>被ばく</a:t>
            </a:r>
          </a:p>
        </p:txBody>
      </p:sp>
      <p:sp>
        <p:nvSpPr>
          <p:cNvPr id="8" name="三角形 7">
            <a:extLst>
              <a:ext uri="{FF2B5EF4-FFF2-40B4-BE49-F238E27FC236}">
                <a16:creationId xmlns:a16="http://schemas.microsoft.com/office/drawing/2014/main" id="{A940F103-5A09-4A46-9B75-CD8081DF574F}"/>
              </a:ext>
            </a:extLst>
          </p:cNvPr>
          <p:cNvSpPr/>
          <p:nvPr/>
        </p:nvSpPr>
        <p:spPr>
          <a:xfrm rot="10800000">
            <a:off x="981506" y="2959261"/>
            <a:ext cx="214314" cy="182583"/>
          </a:xfrm>
          <a:prstGeom prst="triangle">
            <a:avLst/>
          </a:prstGeom>
          <a:solidFill>
            <a:srgbClr val="FF0000"/>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9" name="正方形/長方形 8">
            <a:extLst>
              <a:ext uri="{FF2B5EF4-FFF2-40B4-BE49-F238E27FC236}">
                <a16:creationId xmlns:a16="http://schemas.microsoft.com/office/drawing/2014/main" id="{3E97EB7A-80E8-BE45-A763-1AF3509B98A3}"/>
              </a:ext>
            </a:extLst>
          </p:cNvPr>
          <p:cNvSpPr/>
          <p:nvPr/>
        </p:nvSpPr>
        <p:spPr>
          <a:xfrm>
            <a:off x="1067231" y="3522120"/>
            <a:ext cx="1910888" cy="56417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0" name="正方形/長方形 9">
            <a:extLst>
              <a:ext uri="{FF2B5EF4-FFF2-40B4-BE49-F238E27FC236}">
                <a16:creationId xmlns:a16="http://schemas.microsoft.com/office/drawing/2014/main" id="{2059A6F4-0223-8F43-A62A-CD4C9283628A}"/>
              </a:ext>
            </a:extLst>
          </p:cNvPr>
          <p:cNvSpPr/>
          <p:nvPr/>
        </p:nvSpPr>
        <p:spPr>
          <a:xfrm>
            <a:off x="1067231" y="4148854"/>
            <a:ext cx="1910888" cy="1416758"/>
          </a:xfrm>
          <a:prstGeom prst="rect">
            <a:avLst/>
          </a:prstGeom>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11" name="正方形/長方形 10">
            <a:extLst>
              <a:ext uri="{FF2B5EF4-FFF2-40B4-BE49-F238E27FC236}">
                <a16:creationId xmlns:a16="http://schemas.microsoft.com/office/drawing/2014/main" id="{4F21A508-02B7-3740-ADA0-32A0DA87C4BE}"/>
              </a:ext>
            </a:extLst>
          </p:cNvPr>
          <p:cNvSpPr/>
          <p:nvPr/>
        </p:nvSpPr>
        <p:spPr>
          <a:xfrm>
            <a:off x="3059591" y="3522120"/>
            <a:ext cx="1370649" cy="56417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2" name="正方形/長方形 11">
            <a:extLst>
              <a:ext uri="{FF2B5EF4-FFF2-40B4-BE49-F238E27FC236}">
                <a16:creationId xmlns:a16="http://schemas.microsoft.com/office/drawing/2014/main" id="{CD6BA6AC-05BC-9E4E-B827-7934E8A988E7}"/>
              </a:ext>
            </a:extLst>
          </p:cNvPr>
          <p:cNvSpPr/>
          <p:nvPr/>
        </p:nvSpPr>
        <p:spPr>
          <a:xfrm>
            <a:off x="3059591" y="4148854"/>
            <a:ext cx="1370649" cy="1416758"/>
          </a:xfrm>
          <a:prstGeom prst="rect">
            <a:avLst/>
          </a:prstGeom>
        </p:spPr>
        <p:style>
          <a:lnRef idx="1">
            <a:schemeClr val="accent3"/>
          </a:lnRef>
          <a:fillRef idx="2">
            <a:schemeClr val="accent3"/>
          </a:fillRef>
          <a:effectRef idx="1">
            <a:schemeClr val="accent3"/>
          </a:effectRef>
          <a:fontRef idx="minor">
            <a:schemeClr val="dk1"/>
          </a:fontRef>
        </p:style>
        <p:txBody>
          <a:bodyPr rtlCol="0" anchor="ctr"/>
          <a:lstStyle/>
          <a:p>
            <a:pPr algn="ctr"/>
            <a:endParaRPr kumimoji="1" lang="ja-JP" altLang="en-US"/>
          </a:p>
        </p:txBody>
      </p:sp>
      <p:sp>
        <p:nvSpPr>
          <p:cNvPr id="13" name="正方形/長方形 12">
            <a:extLst>
              <a:ext uri="{FF2B5EF4-FFF2-40B4-BE49-F238E27FC236}">
                <a16:creationId xmlns:a16="http://schemas.microsoft.com/office/drawing/2014/main" id="{D7C632A3-40C8-304F-9D92-4B0800731F5B}"/>
              </a:ext>
            </a:extLst>
          </p:cNvPr>
          <p:cNvSpPr/>
          <p:nvPr/>
        </p:nvSpPr>
        <p:spPr>
          <a:xfrm>
            <a:off x="4487390" y="3522120"/>
            <a:ext cx="1956054" cy="56417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4" name="正方形/長方形 13">
            <a:extLst>
              <a:ext uri="{FF2B5EF4-FFF2-40B4-BE49-F238E27FC236}">
                <a16:creationId xmlns:a16="http://schemas.microsoft.com/office/drawing/2014/main" id="{8535EF53-736C-9947-AEB0-51B853EE1436}"/>
              </a:ext>
            </a:extLst>
          </p:cNvPr>
          <p:cNvSpPr/>
          <p:nvPr/>
        </p:nvSpPr>
        <p:spPr>
          <a:xfrm>
            <a:off x="4487389" y="4148854"/>
            <a:ext cx="3969259" cy="1416758"/>
          </a:xfrm>
          <a:prstGeom prst="rect">
            <a:avLst/>
          </a:prstGeom>
        </p:spPr>
        <p:style>
          <a:lnRef idx="1">
            <a:schemeClr val="accent4"/>
          </a:lnRef>
          <a:fillRef idx="2">
            <a:schemeClr val="accent4"/>
          </a:fillRef>
          <a:effectRef idx="1">
            <a:schemeClr val="accent4"/>
          </a:effectRef>
          <a:fontRef idx="minor">
            <a:schemeClr val="dk1"/>
          </a:fontRef>
        </p:style>
        <p:txBody>
          <a:bodyPr rtlCol="0" anchor="ctr"/>
          <a:lstStyle/>
          <a:p>
            <a:pPr algn="ctr"/>
            <a:endParaRPr kumimoji="1" lang="ja-JP" altLang="en-US"/>
          </a:p>
        </p:txBody>
      </p:sp>
      <p:sp>
        <p:nvSpPr>
          <p:cNvPr id="15" name="正方形/長方形 14">
            <a:extLst>
              <a:ext uri="{FF2B5EF4-FFF2-40B4-BE49-F238E27FC236}">
                <a16:creationId xmlns:a16="http://schemas.microsoft.com/office/drawing/2014/main" id="{CE27BB5F-3900-194D-9AFD-FB3CAD5A34FF}"/>
              </a:ext>
            </a:extLst>
          </p:cNvPr>
          <p:cNvSpPr/>
          <p:nvPr/>
        </p:nvSpPr>
        <p:spPr>
          <a:xfrm>
            <a:off x="6500594" y="3522120"/>
            <a:ext cx="1956054" cy="564178"/>
          </a:xfrm>
          <a:prstGeom prst="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endParaRPr kumimoji="1" lang="ja-JP" altLang="en-US"/>
          </a:p>
        </p:txBody>
      </p:sp>
      <p:sp>
        <p:nvSpPr>
          <p:cNvPr id="16" name="テキスト ボックス 15">
            <a:extLst>
              <a:ext uri="{FF2B5EF4-FFF2-40B4-BE49-F238E27FC236}">
                <a16:creationId xmlns:a16="http://schemas.microsoft.com/office/drawing/2014/main" id="{3265E0C1-74C7-4F41-ADF4-75DA0D528E76}"/>
              </a:ext>
            </a:extLst>
          </p:cNvPr>
          <p:cNvSpPr txBox="1"/>
          <p:nvPr/>
        </p:nvSpPr>
        <p:spPr>
          <a:xfrm>
            <a:off x="1456771" y="3551022"/>
            <a:ext cx="1027845" cy="584775"/>
          </a:xfrm>
          <a:prstGeom prst="rect">
            <a:avLst/>
          </a:prstGeom>
          <a:noFill/>
        </p:spPr>
        <p:txBody>
          <a:bodyPr wrap="none" rtlCol="0">
            <a:spAutoFit/>
          </a:bodyPr>
          <a:lstStyle/>
          <a:p>
            <a:pPr algn="ctr"/>
            <a:r>
              <a:rPr kumimoji="1" lang="ja-JP" altLang="en-US" sz="1600"/>
              <a:t>前駆期</a:t>
            </a:r>
            <a:endParaRPr kumimoji="1" lang="en-US" altLang="ja-JP" sz="1600" dirty="0"/>
          </a:p>
          <a:p>
            <a:pPr algn="ctr"/>
            <a:r>
              <a:rPr lang="en-US" altLang="ja-JP" sz="1600" dirty="0"/>
              <a:t>〜48</a:t>
            </a:r>
            <a:r>
              <a:rPr lang="ja-JP" altLang="en-US" sz="1600"/>
              <a:t>時間</a:t>
            </a:r>
            <a:endParaRPr kumimoji="1" lang="ja-JP" altLang="en-US" sz="1600"/>
          </a:p>
        </p:txBody>
      </p:sp>
      <p:sp>
        <p:nvSpPr>
          <p:cNvPr id="17" name="テキスト ボックス 16">
            <a:extLst>
              <a:ext uri="{FF2B5EF4-FFF2-40B4-BE49-F238E27FC236}">
                <a16:creationId xmlns:a16="http://schemas.microsoft.com/office/drawing/2014/main" id="{A3156C4B-F4B0-3A4E-B7B4-22EF9D62CA92}"/>
              </a:ext>
            </a:extLst>
          </p:cNvPr>
          <p:cNvSpPr txBox="1"/>
          <p:nvPr/>
        </p:nvSpPr>
        <p:spPr>
          <a:xfrm>
            <a:off x="3116281" y="3537549"/>
            <a:ext cx="1027845" cy="584775"/>
          </a:xfrm>
          <a:prstGeom prst="rect">
            <a:avLst/>
          </a:prstGeom>
          <a:noFill/>
        </p:spPr>
        <p:txBody>
          <a:bodyPr wrap="none" rtlCol="0">
            <a:spAutoFit/>
          </a:bodyPr>
          <a:lstStyle/>
          <a:p>
            <a:pPr algn="ctr"/>
            <a:r>
              <a:rPr kumimoji="1" lang="ja-JP" altLang="en-US" sz="1600"/>
              <a:t>潜伏期</a:t>
            </a:r>
            <a:endParaRPr kumimoji="1" lang="en-US" altLang="ja-JP" sz="1600" dirty="0"/>
          </a:p>
          <a:p>
            <a:pPr algn="ctr"/>
            <a:r>
              <a:rPr lang="en-US" altLang="ja-JP" sz="1600" dirty="0"/>
              <a:t>0〜3</a:t>
            </a:r>
            <a:r>
              <a:rPr lang="ja-JP" altLang="en-US" sz="1600"/>
              <a:t>週間</a:t>
            </a:r>
            <a:endParaRPr kumimoji="1" lang="ja-JP" altLang="en-US" sz="1600"/>
          </a:p>
        </p:txBody>
      </p:sp>
      <p:sp>
        <p:nvSpPr>
          <p:cNvPr id="18" name="テキスト ボックス 17">
            <a:extLst>
              <a:ext uri="{FF2B5EF4-FFF2-40B4-BE49-F238E27FC236}">
                <a16:creationId xmlns:a16="http://schemas.microsoft.com/office/drawing/2014/main" id="{171F4858-6301-7844-BB9F-142FD5A59405}"/>
              </a:ext>
            </a:extLst>
          </p:cNvPr>
          <p:cNvSpPr txBox="1"/>
          <p:nvPr/>
        </p:nvSpPr>
        <p:spPr>
          <a:xfrm>
            <a:off x="5113429" y="3672814"/>
            <a:ext cx="800219" cy="338554"/>
          </a:xfrm>
          <a:prstGeom prst="rect">
            <a:avLst/>
          </a:prstGeom>
          <a:noFill/>
        </p:spPr>
        <p:txBody>
          <a:bodyPr wrap="none" rtlCol="0">
            <a:spAutoFit/>
          </a:bodyPr>
          <a:lstStyle/>
          <a:p>
            <a:pPr algn="ctr"/>
            <a:r>
              <a:rPr kumimoji="1" lang="ja-JP" altLang="en-US" sz="1600"/>
              <a:t>発症期</a:t>
            </a:r>
          </a:p>
        </p:txBody>
      </p:sp>
      <p:sp>
        <p:nvSpPr>
          <p:cNvPr id="19" name="テキスト ボックス 18">
            <a:extLst>
              <a:ext uri="{FF2B5EF4-FFF2-40B4-BE49-F238E27FC236}">
                <a16:creationId xmlns:a16="http://schemas.microsoft.com/office/drawing/2014/main" id="{B4CEE759-C85E-0B49-9ECF-B55FCD083C58}"/>
              </a:ext>
            </a:extLst>
          </p:cNvPr>
          <p:cNvSpPr txBox="1"/>
          <p:nvPr/>
        </p:nvSpPr>
        <p:spPr>
          <a:xfrm>
            <a:off x="1077947" y="4180618"/>
            <a:ext cx="1889456" cy="1384995"/>
          </a:xfrm>
          <a:prstGeom prst="rect">
            <a:avLst/>
          </a:prstGeom>
          <a:noFill/>
          <a:ln>
            <a:noFill/>
          </a:ln>
        </p:spPr>
        <p:style>
          <a:lnRef idx="1">
            <a:schemeClr val="accent2"/>
          </a:lnRef>
          <a:fillRef idx="2">
            <a:schemeClr val="accent2"/>
          </a:fillRef>
          <a:effectRef idx="1">
            <a:schemeClr val="accent2"/>
          </a:effectRef>
          <a:fontRef idx="minor">
            <a:schemeClr val="dk1"/>
          </a:fontRef>
        </p:style>
        <p:txBody>
          <a:bodyPr wrap="square" rtlCol="0">
            <a:spAutoFit/>
          </a:bodyPr>
          <a:lstStyle/>
          <a:p>
            <a:r>
              <a:rPr lang="ja-JP" altLang="en-US" sz="1200"/>
              <a:t>嘔気・嘔吐</a:t>
            </a:r>
            <a:r>
              <a:rPr lang="en-US" altLang="ja-JP" sz="1200" dirty="0"/>
              <a:t>(1Gy</a:t>
            </a:r>
            <a:r>
              <a:rPr lang="ja-JP" altLang="en-US" sz="1200"/>
              <a:t>以上</a:t>
            </a:r>
            <a:r>
              <a:rPr lang="en-US" altLang="ja-JP" sz="1200" dirty="0"/>
              <a:t>)</a:t>
            </a:r>
          </a:p>
          <a:p>
            <a:r>
              <a:rPr kumimoji="1" lang="ja-JP" altLang="en-US" sz="1200"/>
              <a:t>頭痛</a:t>
            </a:r>
            <a:r>
              <a:rPr lang="en-US" altLang="ja-JP" sz="1200" dirty="0"/>
              <a:t>(4Gy</a:t>
            </a:r>
            <a:r>
              <a:rPr lang="ja-JP" altLang="en-US" sz="1200"/>
              <a:t>以上</a:t>
            </a:r>
            <a:r>
              <a:rPr lang="en-US" altLang="ja-JP" sz="1200" dirty="0"/>
              <a:t>)</a:t>
            </a:r>
          </a:p>
          <a:p>
            <a:r>
              <a:rPr kumimoji="1" lang="ja-JP" altLang="en-US" sz="1200"/>
              <a:t>下痢</a:t>
            </a:r>
            <a:r>
              <a:rPr lang="en-US" altLang="ja-JP" sz="1200" dirty="0"/>
              <a:t>(6Gy</a:t>
            </a:r>
            <a:r>
              <a:rPr lang="ja-JP" altLang="en-US" sz="1200"/>
              <a:t>以上</a:t>
            </a:r>
            <a:r>
              <a:rPr lang="en-US" altLang="ja-JP" sz="1200" dirty="0"/>
              <a:t>)</a:t>
            </a:r>
            <a:endParaRPr kumimoji="1" lang="en-US" altLang="ja-JP" sz="1200" dirty="0"/>
          </a:p>
          <a:p>
            <a:r>
              <a:rPr lang="ja-JP" altLang="en-US" sz="1200"/>
              <a:t>発熱</a:t>
            </a:r>
            <a:r>
              <a:rPr lang="en-US" altLang="ja-JP" sz="1200" dirty="0"/>
              <a:t>(6Gy</a:t>
            </a:r>
            <a:r>
              <a:rPr lang="ja-JP" altLang="en-US" sz="1200"/>
              <a:t>以上</a:t>
            </a:r>
            <a:r>
              <a:rPr lang="en-US" altLang="ja-JP" sz="1200" dirty="0"/>
              <a:t>)</a:t>
            </a:r>
          </a:p>
          <a:p>
            <a:r>
              <a:rPr kumimoji="1" lang="ja-JP" altLang="en-US" sz="1200"/>
              <a:t>意識障害</a:t>
            </a:r>
            <a:r>
              <a:rPr lang="en-US" altLang="ja-JP" sz="1200" dirty="0"/>
              <a:t>(8Gy</a:t>
            </a:r>
            <a:r>
              <a:rPr lang="ja-JP" altLang="en-US" sz="1200"/>
              <a:t>以上</a:t>
            </a:r>
            <a:r>
              <a:rPr lang="en-US" altLang="ja-JP" sz="1200" dirty="0"/>
              <a:t>)</a:t>
            </a:r>
          </a:p>
          <a:p>
            <a:r>
              <a:rPr lang="ja-JP" altLang="en-US" sz="1200"/>
              <a:t>初期紅斑</a:t>
            </a:r>
            <a:endParaRPr lang="en-US" altLang="ja-JP" sz="1200" dirty="0"/>
          </a:p>
          <a:p>
            <a:r>
              <a:rPr lang="ja-JP" altLang="en-US" sz="1200"/>
              <a:t>唾液腺の腫脹など</a:t>
            </a:r>
            <a:endParaRPr lang="en-US" altLang="ja-JP" sz="1200" dirty="0"/>
          </a:p>
        </p:txBody>
      </p:sp>
      <p:sp>
        <p:nvSpPr>
          <p:cNvPr id="20" name="テキスト ボックス 19">
            <a:extLst>
              <a:ext uri="{FF2B5EF4-FFF2-40B4-BE49-F238E27FC236}">
                <a16:creationId xmlns:a16="http://schemas.microsoft.com/office/drawing/2014/main" id="{BA20C7A5-846E-7E48-8DCC-301885FECC86}"/>
              </a:ext>
            </a:extLst>
          </p:cNvPr>
          <p:cNvSpPr txBox="1"/>
          <p:nvPr/>
        </p:nvSpPr>
        <p:spPr>
          <a:xfrm>
            <a:off x="6565550" y="3522120"/>
            <a:ext cx="1826141" cy="584775"/>
          </a:xfrm>
          <a:prstGeom prst="rect">
            <a:avLst/>
          </a:prstGeom>
          <a:noFill/>
        </p:spPr>
        <p:txBody>
          <a:bodyPr wrap="none" rtlCol="0">
            <a:spAutoFit/>
          </a:bodyPr>
          <a:lstStyle/>
          <a:p>
            <a:pPr algn="ctr"/>
            <a:r>
              <a:rPr kumimoji="1" lang="ja-JP" altLang="en-US" sz="1600"/>
              <a:t>回復期</a:t>
            </a:r>
            <a:endParaRPr kumimoji="1" lang="en-US" altLang="ja-JP" sz="1600" dirty="0"/>
          </a:p>
          <a:p>
            <a:pPr algn="ctr"/>
            <a:r>
              <a:rPr lang="ja-JP" altLang="en-US" sz="1600"/>
              <a:t>（あるいは死亡）</a:t>
            </a:r>
            <a:endParaRPr kumimoji="1" lang="ja-JP" altLang="en-US" sz="1600"/>
          </a:p>
        </p:txBody>
      </p:sp>
      <p:sp>
        <p:nvSpPr>
          <p:cNvPr id="21" name="テキスト ボックス 20">
            <a:extLst>
              <a:ext uri="{FF2B5EF4-FFF2-40B4-BE49-F238E27FC236}">
                <a16:creationId xmlns:a16="http://schemas.microsoft.com/office/drawing/2014/main" id="{28E296C9-C81F-1C4B-BEA6-5867C949ECF7}"/>
              </a:ext>
            </a:extLst>
          </p:cNvPr>
          <p:cNvSpPr txBox="1"/>
          <p:nvPr/>
        </p:nvSpPr>
        <p:spPr>
          <a:xfrm>
            <a:off x="3305200" y="4240187"/>
            <a:ext cx="879429" cy="307777"/>
          </a:xfrm>
          <a:prstGeom prst="rect">
            <a:avLst/>
          </a:prstGeom>
          <a:noFill/>
        </p:spPr>
        <p:txBody>
          <a:bodyPr wrap="square" rtlCol="0">
            <a:spAutoFit/>
          </a:bodyPr>
          <a:lstStyle/>
          <a:p>
            <a:pPr algn="ctr"/>
            <a:r>
              <a:rPr lang="ja-JP" altLang="en-US" sz="1400"/>
              <a:t>無症状</a:t>
            </a:r>
            <a:endParaRPr lang="en-US" altLang="ja-JP" sz="1400" dirty="0"/>
          </a:p>
        </p:txBody>
      </p:sp>
      <p:sp>
        <p:nvSpPr>
          <p:cNvPr id="22" name="テキスト ボックス 21">
            <a:extLst>
              <a:ext uri="{FF2B5EF4-FFF2-40B4-BE49-F238E27FC236}">
                <a16:creationId xmlns:a16="http://schemas.microsoft.com/office/drawing/2014/main" id="{4BCF7ADE-67F1-6143-B366-7D71D746694D}"/>
              </a:ext>
            </a:extLst>
          </p:cNvPr>
          <p:cNvSpPr txBox="1"/>
          <p:nvPr/>
        </p:nvSpPr>
        <p:spPr>
          <a:xfrm>
            <a:off x="5272309" y="4302155"/>
            <a:ext cx="2834373" cy="954107"/>
          </a:xfrm>
          <a:prstGeom prst="rect">
            <a:avLst/>
          </a:prstGeom>
          <a:noFill/>
        </p:spPr>
        <p:txBody>
          <a:bodyPr wrap="square" rtlCol="0">
            <a:spAutoFit/>
          </a:bodyPr>
          <a:lstStyle/>
          <a:p>
            <a:r>
              <a:rPr lang="ja-JP" altLang="en-US" sz="1400"/>
              <a:t>造血器障害（感染・出血）</a:t>
            </a:r>
            <a:endParaRPr lang="en-US" altLang="ja-JP" sz="1400" dirty="0"/>
          </a:p>
          <a:p>
            <a:r>
              <a:rPr lang="ja-JP" altLang="en-US" sz="1400"/>
              <a:t>消化管障害</a:t>
            </a:r>
            <a:endParaRPr lang="en-US" altLang="ja-JP" sz="1400" dirty="0"/>
          </a:p>
          <a:p>
            <a:r>
              <a:rPr lang="ja-JP" altLang="en-US" sz="1400"/>
              <a:t>皮膚障害</a:t>
            </a:r>
            <a:endParaRPr lang="en-US" altLang="ja-JP" sz="1400" dirty="0"/>
          </a:p>
          <a:p>
            <a:r>
              <a:rPr lang="ja-JP" altLang="en-US" sz="1400"/>
              <a:t>神経・血管障害</a:t>
            </a:r>
            <a:endParaRPr lang="en-US" altLang="ja-JP" sz="1400" dirty="0"/>
          </a:p>
        </p:txBody>
      </p:sp>
      <p:sp>
        <p:nvSpPr>
          <p:cNvPr id="23" name="下矢印 22">
            <a:extLst>
              <a:ext uri="{FF2B5EF4-FFF2-40B4-BE49-F238E27FC236}">
                <a16:creationId xmlns:a16="http://schemas.microsoft.com/office/drawing/2014/main" id="{8D0C5DDD-4A2D-5A49-AD85-DFB30C6A76AF}"/>
              </a:ext>
            </a:extLst>
          </p:cNvPr>
          <p:cNvSpPr/>
          <p:nvPr/>
        </p:nvSpPr>
        <p:spPr>
          <a:xfrm>
            <a:off x="4761941" y="4180618"/>
            <a:ext cx="491529" cy="1197182"/>
          </a:xfrm>
          <a:prstGeom prst="downArrow">
            <a:avLst/>
          </a:prstGeom>
          <a:solidFill>
            <a:srgbClr val="FFC000"/>
          </a:solidFill>
          <a:ln>
            <a:solidFill>
              <a:srgbClr val="FFC000"/>
            </a:solidFill>
          </a:ln>
        </p:spPr>
        <p:style>
          <a:lnRef idx="1">
            <a:schemeClr val="accent5"/>
          </a:lnRef>
          <a:fillRef idx="2">
            <a:schemeClr val="accent5"/>
          </a:fillRef>
          <a:effectRef idx="1">
            <a:schemeClr val="accent5"/>
          </a:effectRef>
          <a:fontRef idx="minor">
            <a:schemeClr val="dk1"/>
          </a:fontRef>
        </p:style>
        <p:txBody>
          <a:bodyPr rtlCol="0" anchor="ctr"/>
          <a:lstStyle/>
          <a:p>
            <a:pPr algn="ctr"/>
            <a:endParaRPr kumimoji="1" lang="ja-JP" altLang="en-US"/>
          </a:p>
        </p:txBody>
      </p:sp>
      <p:sp>
        <p:nvSpPr>
          <p:cNvPr id="24" name="テキスト ボックス 23">
            <a:extLst>
              <a:ext uri="{FF2B5EF4-FFF2-40B4-BE49-F238E27FC236}">
                <a16:creationId xmlns:a16="http://schemas.microsoft.com/office/drawing/2014/main" id="{64EE4681-8B29-994A-A608-4B654884C9D6}"/>
              </a:ext>
            </a:extLst>
          </p:cNvPr>
          <p:cNvSpPr txBox="1"/>
          <p:nvPr/>
        </p:nvSpPr>
        <p:spPr>
          <a:xfrm>
            <a:off x="4832459" y="4275743"/>
            <a:ext cx="369332" cy="1091527"/>
          </a:xfrm>
          <a:prstGeom prst="rect">
            <a:avLst/>
          </a:prstGeom>
          <a:noFill/>
        </p:spPr>
        <p:txBody>
          <a:bodyPr vert="eaVert" wrap="square" rtlCol="0">
            <a:spAutoFit/>
          </a:bodyPr>
          <a:lstStyle/>
          <a:p>
            <a:r>
              <a:rPr kumimoji="1" lang="ja-JP" altLang="en-US" sz="1200"/>
              <a:t>被ばく線量大</a:t>
            </a:r>
          </a:p>
        </p:txBody>
      </p:sp>
      <p:sp>
        <p:nvSpPr>
          <p:cNvPr id="27" name="テキスト ボックス 26">
            <a:extLst>
              <a:ext uri="{FF2B5EF4-FFF2-40B4-BE49-F238E27FC236}">
                <a16:creationId xmlns:a16="http://schemas.microsoft.com/office/drawing/2014/main" id="{8D8A76DE-2CA3-0647-9935-03FD9C221D45}"/>
              </a:ext>
            </a:extLst>
          </p:cNvPr>
          <p:cNvSpPr txBox="1"/>
          <p:nvPr/>
        </p:nvSpPr>
        <p:spPr>
          <a:xfrm>
            <a:off x="1032957" y="5620473"/>
            <a:ext cx="1961738" cy="1200329"/>
          </a:xfrm>
          <a:prstGeom prst="rect">
            <a:avLst/>
          </a:prstGeom>
          <a:noFill/>
        </p:spPr>
        <p:txBody>
          <a:bodyPr wrap="square" rtlCol="0">
            <a:spAutoFit/>
          </a:bodyPr>
          <a:lstStyle/>
          <a:p>
            <a:r>
              <a:rPr kumimoji="1" lang="ja-JP" altLang="en-US" sz="1200"/>
              <a:t>消化管の蠕動運動亢進や消化管ホルモン分泌亢進、皮膚、粘膜の毛細血管拡張および透過性亢進、神経血管反応亢進などの基礎病態に基づく</a:t>
            </a:r>
          </a:p>
        </p:txBody>
      </p:sp>
      <p:sp>
        <p:nvSpPr>
          <p:cNvPr id="28" name="テキスト ボックス 27">
            <a:extLst>
              <a:ext uri="{FF2B5EF4-FFF2-40B4-BE49-F238E27FC236}">
                <a16:creationId xmlns:a16="http://schemas.microsoft.com/office/drawing/2014/main" id="{A7BF0265-6463-3141-B6B7-98B8D551BB1A}"/>
              </a:ext>
            </a:extLst>
          </p:cNvPr>
          <p:cNvSpPr txBox="1"/>
          <p:nvPr/>
        </p:nvSpPr>
        <p:spPr>
          <a:xfrm>
            <a:off x="3084343" y="5620473"/>
            <a:ext cx="1362473" cy="1015663"/>
          </a:xfrm>
          <a:prstGeom prst="rect">
            <a:avLst/>
          </a:prstGeom>
          <a:noFill/>
        </p:spPr>
        <p:txBody>
          <a:bodyPr wrap="square" rtlCol="0">
            <a:spAutoFit/>
          </a:bodyPr>
          <a:lstStyle/>
          <a:p>
            <a:r>
              <a:rPr kumimoji="1" lang="ja-JP" altLang="en-US" sz="1200"/>
              <a:t>放射線感受性が高い組織の細胞死に伴う細胞欠落症状が発現するまでの期間</a:t>
            </a:r>
          </a:p>
        </p:txBody>
      </p:sp>
      <p:sp>
        <p:nvSpPr>
          <p:cNvPr id="29" name="テキスト ボックス 28">
            <a:extLst>
              <a:ext uri="{FF2B5EF4-FFF2-40B4-BE49-F238E27FC236}">
                <a16:creationId xmlns:a16="http://schemas.microsoft.com/office/drawing/2014/main" id="{537D0FF0-03AB-0D4B-95B9-98AD9952A97E}"/>
              </a:ext>
            </a:extLst>
          </p:cNvPr>
          <p:cNvSpPr txBox="1"/>
          <p:nvPr/>
        </p:nvSpPr>
        <p:spPr>
          <a:xfrm>
            <a:off x="4487389" y="5620473"/>
            <a:ext cx="3969259" cy="276999"/>
          </a:xfrm>
          <a:prstGeom prst="rect">
            <a:avLst/>
          </a:prstGeom>
          <a:noFill/>
        </p:spPr>
        <p:txBody>
          <a:bodyPr wrap="square" rtlCol="0">
            <a:spAutoFit/>
          </a:bodyPr>
          <a:lstStyle/>
          <a:p>
            <a:r>
              <a:rPr kumimoji="1" lang="ja-JP" altLang="en-US" sz="1200"/>
              <a:t>線量に応じて種々の症候群が発症</a:t>
            </a:r>
          </a:p>
        </p:txBody>
      </p:sp>
      <p:sp>
        <p:nvSpPr>
          <p:cNvPr id="25" name="スライド番号プレースホルダー 24">
            <a:extLst>
              <a:ext uri="{FF2B5EF4-FFF2-40B4-BE49-F238E27FC236}">
                <a16:creationId xmlns:a16="http://schemas.microsoft.com/office/drawing/2014/main" id="{251D099E-8C7D-E54E-9814-C33CFDEF6884}"/>
              </a:ext>
            </a:extLst>
          </p:cNvPr>
          <p:cNvSpPr>
            <a:spLocks noGrp="1"/>
          </p:cNvSpPr>
          <p:nvPr>
            <p:ph type="sldNum" sz="quarter" idx="12"/>
          </p:nvPr>
        </p:nvSpPr>
        <p:spPr/>
        <p:txBody>
          <a:bodyPr/>
          <a:lstStyle/>
          <a:p>
            <a:fld id="{58DD1769-DAE9-6C4E-82F4-B62273FFA290}" type="slidenum">
              <a:rPr kumimoji="1" lang="ja-JP" altLang="en-US" smtClean="0"/>
              <a:t>2</a:t>
            </a:fld>
            <a:endParaRPr kumimoji="1" lang="ja-JP" altLang="en-US"/>
          </a:p>
        </p:txBody>
      </p:sp>
    </p:spTree>
    <p:extLst>
      <p:ext uri="{BB962C8B-B14F-4D97-AF65-F5344CB8AC3E}">
        <p14:creationId xmlns:p14="http://schemas.microsoft.com/office/powerpoint/2010/main" val="210498643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タイトル 5"/>
          <p:cNvSpPr>
            <a:spLocks noGrp="1"/>
          </p:cNvSpPr>
          <p:nvPr>
            <p:ph type="title"/>
          </p:nvPr>
        </p:nvSpPr>
        <p:spPr/>
        <p:txBody>
          <a:bodyPr/>
          <a:lstStyle/>
          <a:p>
            <a:r>
              <a:rPr lang="ja-JP" altLang="en-US"/>
              <a:t>放射性核種による汚染時の選択薬剤 </a:t>
            </a:r>
            <a:r>
              <a:rPr lang="en-US" altLang="ja-JP"/>
              <a:t>1</a:t>
            </a:r>
            <a:endParaRPr lang="ja-JP" altLang="en-US" dirty="0"/>
          </a:p>
        </p:txBody>
      </p:sp>
      <p:graphicFrame>
        <p:nvGraphicFramePr>
          <p:cNvPr id="4" name="コンテンツ プレースホルダー 3"/>
          <p:cNvGraphicFramePr>
            <a:graphicFrameLocks noGrp="1"/>
          </p:cNvGraphicFramePr>
          <p:nvPr>
            <p:ph idx="1"/>
            <p:extLst>
              <p:ext uri="{D42A27DB-BD31-4B8C-83A1-F6EECF244321}">
                <p14:modId xmlns:p14="http://schemas.microsoft.com/office/powerpoint/2010/main" val="3370294882"/>
              </p:ext>
            </p:extLst>
          </p:nvPr>
        </p:nvGraphicFramePr>
        <p:xfrm>
          <a:off x="628650" y="1271588"/>
          <a:ext cx="8229600" cy="4638040"/>
        </p:xfrm>
        <a:graphic>
          <a:graphicData uri="http://schemas.openxmlformats.org/drawingml/2006/table">
            <a:tbl>
              <a:tblPr firstRow="1" bandRow="1">
                <a:tableStyleId>{5C22544A-7EE6-4342-B048-85BDC9FD1C3A}</a:tableStyleId>
              </a:tblPr>
              <a:tblGrid>
                <a:gridCol w="1810544">
                  <a:extLst>
                    <a:ext uri="{9D8B030D-6E8A-4147-A177-3AD203B41FA5}">
                      <a16:colId xmlns:a16="http://schemas.microsoft.com/office/drawing/2014/main" val="20000"/>
                    </a:ext>
                  </a:extLst>
                </a:gridCol>
                <a:gridCol w="1656184">
                  <a:extLst>
                    <a:ext uri="{9D8B030D-6E8A-4147-A177-3AD203B41FA5}">
                      <a16:colId xmlns:a16="http://schemas.microsoft.com/office/drawing/2014/main" val="20001"/>
                    </a:ext>
                  </a:extLst>
                </a:gridCol>
                <a:gridCol w="1800200">
                  <a:extLst>
                    <a:ext uri="{9D8B030D-6E8A-4147-A177-3AD203B41FA5}">
                      <a16:colId xmlns:a16="http://schemas.microsoft.com/office/drawing/2014/main" val="20002"/>
                    </a:ext>
                  </a:extLst>
                </a:gridCol>
                <a:gridCol w="2962672">
                  <a:extLst>
                    <a:ext uri="{9D8B030D-6E8A-4147-A177-3AD203B41FA5}">
                      <a16:colId xmlns:a16="http://schemas.microsoft.com/office/drawing/2014/main" val="20003"/>
                    </a:ext>
                  </a:extLst>
                </a:gridCol>
              </a:tblGrid>
              <a:tr h="370840">
                <a:tc>
                  <a:txBody>
                    <a:bodyPr/>
                    <a:lstStyle/>
                    <a:p>
                      <a:pPr algn="ctr">
                        <a:spcAft>
                          <a:spcPts val="0"/>
                        </a:spcAft>
                      </a:pPr>
                      <a:r>
                        <a:rPr lang="ja-JP" sz="1800" b="0" kern="100" dirty="0">
                          <a:effectLst/>
                          <a:latin typeface="+mn-ea"/>
                          <a:ea typeface="+mn-ea"/>
                          <a:cs typeface="Times New Roman"/>
                        </a:rPr>
                        <a:t>核　種</a:t>
                      </a:r>
                      <a:endParaRPr lang="ja-JP" sz="900" b="0" kern="100" dirty="0">
                        <a:effectLst/>
                        <a:latin typeface="+mn-ea"/>
                        <a:ea typeface="+mn-ea"/>
                        <a:cs typeface="Times New Roman"/>
                      </a:endParaRPr>
                    </a:p>
                  </a:txBody>
                  <a:tcPr marL="62865" marR="62865" marT="0" marB="0" anchor="ctr"/>
                </a:tc>
                <a:tc>
                  <a:txBody>
                    <a:bodyPr/>
                    <a:lstStyle/>
                    <a:p>
                      <a:pPr algn="ctr">
                        <a:spcAft>
                          <a:spcPts val="0"/>
                        </a:spcAft>
                      </a:pPr>
                      <a:r>
                        <a:rPr lang="ja-JP" sz="1800" b="0" kern="100" dirty="0">
                          <a:effectLst/>
                          <a:latin typeface="+mn-ea"/>
                          <a:ea typeface="+mn-ea"/>
                          <a:cs typeface="Times New Roman"/>
                        </a:rPr>
                        <a:t>直後の処置</a:t>
                      </a:r>
                      <a:endParaRPr lang="ja-JP" sz="900" b="0" kern="100" dirty="0">
                        <a:effectLst/>
                        <a:latin typeface="+mn-ea"/>
                        <a:ea typeface="+mn-ea"/>
                        <a:cs typeface="Times New Roman"/>
                      </a:endParaRPr>
                    </a:p>
                  </a:txBody>
                  <a:tcPr marL="62865" marR="62865" marT="0" marB="0" anchor="ctr"/>
                </a:tc>
                <a:tc>
                  <a:txBody>
                    <a:bodyPr/>
                    <a:lstStyle/>
                    <a:p>
                      <a:pPr algn="ctr">
                        <a:spcAft>
                          <a:spcPts val="0"/>
                        </a:spcAft>
                      </a:pPr>
                      <a:r>
                        <a:rPr lang="ja-JP" sz="1800" b="0" kern="100" dirty="0">
                          <a:effectLst/>
                          <a:latin typeface="+mn-ea"/>
                          <a:ea typeface="+mn-ea"/>
                          <a:cs typeface="Times New Roman"/>
                        </a:rPr>
                        <a:t>考慮すべき薬剤</a:t>
                      </a:r>
                      <a:endParaRPr lang="ja-JP" sz="900" b="0" kern="100" dirty="0">
                        <a:effectLst/>
                        <a:latin typeface="+mn-ea"/>
                        <a:ea typeface="+mn-ea"/>
                        <a:cs typeface="Times New Roman"/>
                      </a:endParaRPr>
                    </a:p>
                  </a:txBody>
                  <a:tcPr marL="62865" marR="62865" marT="0" marB="0" anchor="ctr"/>
                </a:tc>
                <a:tc>
                  <a:txBody>
                    <a:bodyPr/>
                    <a:lstStyle/>
                    <a:p>
                      <a:pPr algn="ctr">
                        <a:spcAft>
                          <a:spcPts val="0"/>
                        </a:spcAft>
                      </a:pPr>
                      <a:r>
                        <a:rPr lang="ja-JP" sz="1800" b="0" kern="100" dirty="0">
                          <a:effectLst/>
                          <a:latin typeface="+mn-ea"/>
                          <a:ea typeface="+mn-ea"/>
                          <a:cs typeface="Times New Roman"/>
                        </a:rPr>
                        <a:t>注　意</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0"/>
                  </a:ext>
                </a:extLst>
              </a:tr>
              <a:tr h="370840">
                <a:tc>
                  <a:txBody>
                    <a:bodyPr/>
                    <a:lstStyle/>
                    <a:p>
                      <a:pPr algn="just">
                        <a:spcAft>
                          <a:spcPts val="0"/>
                        </a:spcAft>
                      </a:pPr>
                      <a:r>
                        <a:rPr lang="ja-JP" sz="1400" b="0" kern="100" dirty="0">
                          <a:effectLst/>
                          <a:latin typeface="+mn-ea"/>
                          <a:ea typeface="+mn-ea"/>
                          <a:cs typeface="Times New Roman"/>
                        </a:rPr>
                        <a:t>アメリシウム</a:t>
                      </a:r>
                      <a:endParaRPr lang="ja-JP" sz="900" b="0" kern="100" dirty="0">
                        <a:effectLst/>
                        <a:latin typeface="+mn-ea"/>
                        <a:ea typeface="+mn-ea"/>
                        <a:cs typeface="Times New Roman"/>
                      </a:endParaRPr>
                    </a:p>
                    <a:p>
                      <a:pPr algn="just">
                        <a:spcAft>
                          <a:spcPts val="0"/>
                        </a:spcAft>
                      </a:pPr>
                      <a:r>
                        <a:rPr lang="en-US" sz="1400" b="0" kern="100" dirty="0">
                          <a:effectLst/>
                          <a:latin typeface="+mn-ea"/>
                          <a:ea typeface="+mn-ea"/>
                          <a:cs typeface="Times New Roman"/>
                        </a:rPr>
                        <a:t>(Am) Americium</a:t>
                      </a:r>
                      <a:endParaRPr lang="ja-JP" sz="900" b="0" kern="100" dirty="0">
                        <a:effectLst/>
                        <a:latin typeface="+mn-ea"/>
                        <a:ea typeface="+mn-ea"/>
                        <a:cs typeface="Times New Roman"/>
                      </a:endParaRPr>
                    </a:p>
                  </a:txBody>
                  <a:tcPr marL="62865" marR="62865" marT="0" marB="0" anchor="ctr"/>
                </a:tc>
                <a:tc>
                  <a:txBody>
                    <a:bodyPr/>
                    <a:lstStyle/>
                    <a:p>
                      <a:pPr marL="137160" algn="just">
                        <a:spcAft>
                          <a:spcPts val="0"/>
                        </a:spcAft>
                      </a:pPr>
                      <a:r>
                        <a:rPr lang="en-US" sz="1400" b="0" kern="100" dirty="0">
                          <a:effectLst/>
                          <a:latin typeface="+mn-ea"/>
                          <a:ea typeface="+mn-ea"/>
                        </a:rPr>
                        <a:t>DTPA</a:t>
                      </a:r>
                      <a:endParaRPr lang="ja-JP" sz="800" b="0" kern="100" dirty="0">
                        <a:effectLst/>
                        <a:latin typeface="+mn-ea"/>
                        <a:ea typeface="+mn-ea"/>
                      </a:endParaRPr>
                    </a:p>
                  </a:txBody>
                  <a:tcPr marL="62865" marR="62865" marT="0" marB="0" anchor="ctr"/>
                </a:tc>
                <a:tc>
                  <a:txBody>
                    <a:bodyPr/>
                    <a:lstStyle/>
                    <a:p>
                      <a:pPr indent="66675" algn="just">
                        <a:spcAft>
                          <a:spcPts val="0"/>
                        </a:spcAft>
                      </a:pPr>
                      <a:r>
                        <a:rPr lang="en-US" sz="1400" b="0" kern="100">
                          <a:effectLst/>
                          <a:latin typeface="+mn-ea"/>
                          <a:ea typeface="+mn-ea"/>
                        </a:rPr>
                        <a:t>DTPA, CaEDTA</a:t>
                      </a:r>
                      <a:endParaRPr lang="ja-JP" sz="800" b="0" kern="100">
                        <a:effectLst/>
                        <a:latin typeface="+mn-ea"/>
                        <a:ea typeface="+mn-ea"/>
                      </a:endParaRPr>
                    </a:p>
                  </a:txBody>
                  <a:tcPr marL="62865" marR="62865" marT="0" marB="0" anchor="ctr"/>
                </a:tc>
                <a:tc>
                  <a:txBody>
                    <a:bodyPr/>
                    <a:lstStyle/>
                    <a:p>
                      <a:pPr marL="0" indent="0" algn="l">
                        <a:spcAft>
                          <a:spcPts val="0"/>
                        </a:spcAft>
                      </a:pPr>
                      <a:r>
                        <a:rPr lang="ja-JP" sz="1400" b="0" kern="100" dirty="0">
                          <a:effectLst/>
                          <a:latin typeface="+mn-ea"/>
                          <a:ea typeface="+mn-ea"/>
                          <a:cs typeface="Times New Roman"/>
                        </a:rPr>
                        <a:t>可及的早期にキレート化を行う。</a:t>
                      </a:r>
                      <a:r>
                        <a:rPr lang="en-US" sz="1400" b="0" kern="100" dirty="0">
                          <a:effectLst/>
                          <a:latin typeface="+mn-ea"/>
                          <a:ea typeface="+mn-ea"/>
                          <a:cs typeface="Times New Roman"/>
                        </a:rPr>
                        <a:t>DTPA</a:t>
                      </a:r>
                      <a:r>
                        <a:rPr lang="ja-JP" sz="1400" b="0" kern="100" dirty="0">
                          <a:effectLst/>
                          <a:latin typeface="+mn-ea"/>
                          <a:ea typeface="+mn-ea"/>
                          <a:cs typeface="Times New Roman"/>
                        </a:rPr>
                        <a:t>が入手困難ならば</a:t>
                      </a:r>
                      <a:r>
                        <a:rPr lang="en-US" sz="1400" b="0" kern="100" dirty="0" err="1">
                          <a:effectLst/>
                          <a:latin typeface="+mn-ea"/>
                          <a:ea typeface="+mn-ea"/>
                          <a:cs typeface="Times New Roman"/>
                        </a:rPr>
                        <a:t>CaEDTA</a:t>
                      </a:r>
                      <a:r>
                        <a:rPr lang="ja-JP" sz="1400" b="0" kern="100" dirty="0">
                          <a:effectLst/>
                          <a:latin typeface="+mn-ea"/>
                          <a:ea typeface="+mn-ea"/>
                          <a:cs typeface="Times New Roman"/>
                        </a:rPr>
                        <a:t>を用いる。</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1"/>
                  </a:ext>
                </a:extLst>
              </a:tr>
              <a:tr h="370840">
                <a:tc>
                  <a:txBody>
                    <a:bodyPr/>
                    <a:lstStyle/>
                    <a:p>
                      <a:pPr algn="just">
                        <a:spcAft>
                          <a:spcPts val="0"/>
                        </a:spcAft>
                      </a:pPr>
                      <a:r>
                        <a:rPr lang="ja-JP" sz="1400" b="0" kern="100">
                          <a:effectLst/>
                          <a:latin typeface="+mn-ea"/>
                          <a:ea typeface="+mn-ea"/>
                          <a:cs typeface="Times New Roman"/>
                        </a:rPr>
                        <a:t>セシウム</a:t>
                      </a:r>
                      <a:endParaRPr lang="ja-JP" sz="900" b="0" kern="100">
                        <a:effectLst/>
                        <a:latin typeface="+mn-ea"/>
                        <a:ea typeface="+mn-ea"/>
                        <a:cs typeface="Times New Roman"/>
                      </a:endParaRPr>
                    </a:p>
                    <a:p>
                      <a:pPr algn="just">
                        <a:spcAft>
                          <a:spcPts val="0"/>
                        </a:spcAft>
                      </a:pPr>
                      <a:r>
                        <a:rPr lang="en-US" sz="1400" b="0" kern="100">
                          <a:effectLst/>
                          <a:latin typeface="+mn-ea"/>
                          <a:ea typeface="+mn-ea"/>
                          <a:cs typeface="Times New Roman"/>
                        </a:rPr>
                        <a:t>(Cs) Caesium</a:t>
                      </a:r>
                      <a:endParaRPr lang="ja-JP" sz="900" b="0" kern="100">
                        <a:effectLst/>
                        <a:latin typeface="+mn-ea"/>
                        <a:ea typeface="+mn-ea"/>
                        <a:cs typeface="Times New Roman"/>
                      </a:endParaRPr>
                    </a:p>
                  </a:txBody>
                  <a:tcPr marL="62865" marR="62865" marT="0" marB="0" anchor="ctr"/>
                </a:tc>
                <a:tc>
                  <a:txBody>
                    <a:bodyPr/>
                    <a:lstStyle/>
                    <a:p>
                      <a:pPr algn="just">
                        <a:spcAft>
                          <a:spcPts val="0"/>
                        </a:spcAft>
                      </a:pPr>
                      <a:r>
                        <a:rPr lang="ja-JP" sz="1400" b="0" kern="100">
                          <a:effectLst/>
                          <a:latin typeface="+mn-ea"/>
                          <a:ea typeface="+mn-ea"/>
                          <a:cs typeface="Times New Roman"/>
                        </a:rPr>
                        <a:t>プルシアンブルー、</a:t>
                      </a:r>
                      <a:endParaRPr lang="ja-JP" sz="900" b="0" kern="100">
                        <a:effectLst/>
                        <a:latin typeface="+mn-ea"/>
                        <a:ea typeface="+mn-ea"/>
                        <a:cs typeface="Times New Roman"/>
                      </a:endParaRPr>
                    </a:p>
                    <a:p>
                      <a:pPr algn="just">
                        <a:spcAft>
                          <a:spcPts val="0"/>
                        </a:spcAft>
                      </a:pPr>
                      <a:r>
                        <a:rPr lang="ja-JP" sz="1400" b="0" kern="100">
                          <a:effectLst/>
                          <a:latin typeface="+mn-ea"/>
                          <a:ea typeface="+mn-ea"/>
                          <a:cs typeface="Times New Roman"/>
                        </a:rPr>
                        <a:t>洗浄、下剤</a:t>
                      </a:r>
                      <a:endParaRPr lang="ja-JP" sz="900" b="0" kern="100">
                        <a:effectLst/>
                        <a:latin typeface="+mn-ea"/>
                        <a:ea typeface="+mn-ea"/>
                        <a:cs typeface="Times New Roman"/>
                      </a:endParaRPr>
                    </a:p>
                  </a:txBody>
                  <a:tcPr marL="62865" marR="62865" marT="0" marB="0" anchor="ctr"/>
                </a:tc>
                <a:tc>
                  <a:txBody>
                    <a:bodyPr/>
                    <a:lstStyle/>
                    <a:p>
                      <a:pPr indent="66675" algn="just">
                        <a:spcAft>
                          <a:spcPts val="0"/>
                        </a:spcAft>
                      </a:pPr>
                      <a:r>
                        <a:rPr lang="ja-JP" sz="1400" b="0" kern="100" dirty="0">
                          <a:effectLst/>
                          <a:latin typeface="+mn-ea"/>
                          <a:ea typeface="+mn-ea"/>
                          <a:cs typeface="Times New Roman"/>
                        </a:rPr>
                        <a:t>プルシアンブルー、</a:t>
                      </a:r>
                      <a:endParaRPr lang="ja-JP" sz="900" b="0" kern="100" dirty="0">
                        <a:effectLst/>
                        <a:latin typeface="+mn-ea"/>
                        <a:ea typeface="+mn-ea"/>
                        <a:cs typeface="Times New Roman"/>
                      </a:endParaRPr>
                    </a:p>
                    <a:p>
                      <a:pPr indent="66675" algn="just">
                        <a:spcAft>
                          <a:spcPts val="0"/>
                        </a:spcAft>
                      </a:pPr>
                      <a:r>
                        <a:rPr lang="en-US" sz="1400" b="0" kern="100" dirty="0">
                          <a:effectLst/>
                          <a:latin typeface="+mn-ea"/>
                          <a:ea typeface="+mn-ea"/>
                          <a:cs typeface="Times New Roman"/>
                        </a:rPr>
                        <a:t>Fe</a:t>
                      </a:r>
                      <a:r>
                        <a:rPr lang="en-US" sz="1400" b="0" kern="100" baseline="-25000" dirty="0">
                          <a:effectLst/>
                          <a:latin typeface="+mn-ea"/>
                          <a:ea typeface="+mn-ea"/>
                          <a:cs typeface="Times New Roman"/>
                        </a:rPr>
                        <a:t>4</a:t>
                      </a:r>
                      <a:r>
                        <a:rPr lang="en-US" sz="1400" b="0" kern="100" dirty="0">
                          <a:effectLst/>
                          <a:latin typeface="+mn-ea"/>
                          <a:ea typeface="+mn-ea"/>
                          <a:cs typeface="Times New Roman"/>
                        </a:rPr>
                        <a:t>[Fe(CN)</a:t>
                      </a:r>
                      <a:r>
                        <a:rPr lang="en-US" sz="1400" b="0" kern="100" baseline="-25000" dirty="0">
                          <a:effectLst/>
                          <a:latin typeface="+mn-ea"/>
                          <a:ea typeface="+mn-ea"/>
                          <a:cs typeface="Times New Roman"/>
                        </a:rPr>
                        <a:t>6</a:t>
                      </a:r>
                      <a:r>
                        <a:rPr lang="en-US" sz="1400" b="0" kern="100" dirty="0">
                          <a:effectLst/>
                          <a:latin typeface="+mn-ea"/>
                          <a:ea typeface="+mn-ea"/>
                          <a:cs typeface="Times New Roman"/>
                        </a:rPr>
                        <a:t>]</a:t>
                      </a:r>
                      <a:r>
                        <a:rPr lang="en-US" sz="1400" b="0" kern="100" baseline="-25000" dirty="0">
                          <a:effectLst/>
                          <a:latin typeface="+mn-ea"/>
                          <a:ea typeface="+mn-ea"/>
                          <a:cs typeface="Times New Roman"/>
                        </a:rPr>
                        <a:t>3</a:t>
                      </a:r>
                      <a:endParaRPr lang="ja-JP" sz="900" b="0" kern="100" baseline="-25000" dirty="0">
                        <a:effectLst/>
                        <a:latin typeface="+mn-ea"/>
                        <a:ea typeface="+mn-ea"/>
                        <a:cs typeface="Times New Roman"/>
                      </a:endParaRPr>
                    </a:p>
                  </a:txBody>
                  <a:tcPr marL="62865" marR="62865" marT="0" marB="0" anchor="ctr"/>
                </a:tc>
                <a:tc>
                  <a:txBody>
                    <a:bodyPr/>
                    <a:lstStyle/>
                    <a:p>
                      <a:pPr marL="0" indent="0" algn="l">
                        <a:spcAft>
                          <a:spcPts val="0"/>
                        </a:spcAft>
                      </a:pPr>
                      <a:r>
                        <a:rPr lang="en-US" sz="1400" b="0" kern="100" dirty="0">
                          <a:effectLst/>
                          <a:latin typeface="+mn-ea"/>
                          <a:ea typeface="+mn-ea"/>
                          <a:cs typeface="Times New Roman"/>
                        </a:rPr>
                        <a:t> </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2"/>
                  </a:ext>
                </a:extLst>
              </a:tr>
              <a:tr h="370840">
                <a:tc>
                  <a:txBody>
                    <a:bodyPr/>
                    <a:lstStyle/>
                    <a:p>
                      <a:pPr algn="just">
                        <a:spcAft>
                          <a:spcPts val="0"/>
                        </a:spcAft>
                      </a:pPr>
                      <a:r>
                        <a:rPr lang="ja-JP" sz="1400" b="0" kern="100">
                          <a:effectLst/>
                          <a:latin typeface="+mn-ea"/>
                          <a:ea typeface="+mn-ea"/>
                          <a:cs typeface="Times New Roman"/>
                        </a:rPr>
                        <a:t>コバルト</a:t>
                      </a:r>
                      <a:endParaRPr lang="ja-JP" sz="900" b="0" kern="100">
                        <a:effectLst/>
                        <a:latin typeface="+mn-ea"/>
                        <a:ea typeface="+mn-ea"/>
                        <a:cs typeface="Times New Roman"/>
                      </a:endParaRPr>
                    </a:p>
                    <a:p>
                      <a:pPr algn="just">
                        <a:spcAft>
                          <a:spcPts val="0"/>
                        </a:spcAft>
                      </a:pPr>
                      <a:r>
                        <a:rPr lang="en-US" sz="1400" b="0" kern="100">
                          <a:effectLst/>
                          <a:latin typeface="+mn-ea"/>
                          <a:ea typeface="+mn-ea"/>
                          <a:cs typeface="Times New Roman"/>
                        </a:rPr>
                        <a:t>(Co) Cobalt</a:t>
                      </a:r>
                      <a:endParaRPr lang="ja-JP" sz="900" b="0" kern="100">
                        <a:effectLst/>
                        <a:latin typeface="+mn-ea"/>
                        <a:ea typeface="+mn-ea"/>
                        <a:cs typeface="Times New Roman"/>
                      </a:endParaRPr>
                    </a:p>
                  </a:txBody>
                  <a:tcPr marL="62865" marR="62865" marT="0" marB="0" anchor="ctr"/>
                </a:tc>
                <a:tc>
                  <a:txBody>
                    <a:bodyPr/>
                    <a:lstStyle/>
                    <a:p>
                      <a:pPr algn="just">
                        <a:spcAft>
                          <a:spcPts val="0"/>
                        </a:spcAft>
                      </a:pPr>
                      <a:r>
                        <a:rPr lang="ja-JP" sz="1400" b="0" kern="100" dirty="0">
                          <a:effectLst/>
                          <a:latin typeface="+mn-ea"/>
                          <a:ea typeface="+mn-ea"/>
                          <a:cs typeface="Times New Roman"/>
                        </a:rPr>
                        <a:t>洗浄、下剤</a:t>
                      </a:r>
                      <a:endParaRPr lang="ja-JP" sz="900" b="0" kern="100" dirty="0">
                        <a:effectLst/>
                        <a:latin typeface="+mn-ea"/>
                        <a:ea typeface="+mn-ea"/>
                        <a:cs typeface="Times New Roman"/>
                      </a:endParaRPr>
                    </a:p>
                  </a:txBody>
                  <a:tcPr marL="62865" marR="62865" marT="0" marB="0" anchor="ctr"/>
                </a:tc>
                <a:tc>
                  <a:txBody>
                    <a:bodyPr/>
                    <a:lstStyle/>
                    <a:p>
                      <a:pPr indent="66675" algn="just">
                        <a:spcAft>
                          <a:spcPts val="0"/>
                        </a:spcAft>
                      </a:pPr>
                      <a:r>
                        <a:rPr lang="ja-JP" sz="1400" b="0" kern="100">
                          <a:effectLst/>
                          <a:latin typeface="+mn-ea"/>
                          <a:ea typeface="+mn-ea"/>
                          <a:cs typeface="Times New Roman"/>
                        </a:rPr>
                        <a:t>大量被ばくでは、ペニシラミンが考慮。</a:t>
                      </a:r>
                      <a:endParaRPr lang="ja-JP" sz="900" b="0" kern="100">
                        <a:effectLst/>
                        <a:latin typeface="+mn-ea"/>
                        <a:ea typeface="+mn-ea"/>
                        <a:cs typeface="Times New Roman"/>
                      </a:endParaRPr>
                    </a:p>
                  </a:txBody>
                  <a:tcPr marL="62865" marR="62865" marT="0" marB="0" anchor="ctr"/>
                </a:tc>
                <a:tc>
                  <a:txBody>
                    <a:bodyPr/>
                    <a:lstStyle/>
                    <a:p>
                      <a:pPr marL="0" indent="0" algn="l">
                        <a:spcAft>
                          <a:spcPts val="0"/>
                        </a:spcAft>
                      </a:pPr>
                      <a:r>
                        <a:rPr lang="ja-JP" sz="1400" b="0" kern="100" dirty="0">
                          <a:effectLst/>
                          <a:latin typeface="+mn-ea"/>
                          <a:ea typeface="+mn-ea"/>
                          <a:cs typeface="Times New Roman"/>
                        </a:rPr>
                        <a:t>コバルト塩は不溶性であるから飲んだ場合は、特に治療は要しない。</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3"/>
                  </a:ext>
                </a:extLst>
              </a:tr>
              <a:tr h="370840">
                <a:tc>
                  <a:txBody>
                    <a:bodyPr/>
                    <a:lstStyle/>
                    <a:p>
                      <a:pPr algn="just">
                        <a:spcAft>
                          <a:spcPts val="0"/>
                        </a:spcAft>
                      </a:pPr>
                      <a:r>
                        <a:rPr lang="ja-JP" sz="1400" b="0" kern="100">
                          <a:effectLst/>
                          <a:latin typeface="+mn-ea"/>
                          <a:ea typeface="+mn-ea"/>
                          <a:cs typeface="Times New Roman"/>
                        </a:rPr>
                        <a:t>フッ素</a:t>
                      </a:r>
                      <a:endParaRPr lang="ja-JP" sz="900" b="0" kern="100">
                        <a:effectLst/>
                        <a:latin typeface="+mn-ea"/>
                        <a:ea typeface="+mn-ea"/>
                        <a:cs typeface="Times New Roman"/>
                      </a:endParaRPr>
                    </a:p>
                    <a:p>
                      <a:pPr algn="just">
                        <a:spcAft>
                          <a:spcPts val="0"/>
                        </a:spcAft>
                      </a:pPr>
                      <a:r>
                        <a:rPr lang="en-US" sz="1400" b="0" kern="100">
                          <a:effectLst/>
                          <a:latin typeface="+mn-ea"/>
                          <a:ea typeface="+mn-ea"/>
                          <a:cs typeface="Times New Roman"/>
                        </a:rPr>
                        <a:t>(F) Fluorine</a:t>
                      </a:r>
                      <a:endParaRPr lang="ja-JP" sz="900" b="0" kern="100">
                        <a:effectLst/>
                        <a:latin typeface="+mn-ea"/>
                        <a:ea typeface="+mn-ea"/>
                        <a:cs typeface="Times New Roman"/>
                      </a:endParaRPr>
                    </a:p>
                  </a:txBody>
                  <a:tcPr marL="62865" marR="62865" marT="0" marB="0" anchor="ctr"/>
                </a:tc>
                <a:tc>
                  <a:txBody>
                    <a:bodyPr/>
                    <a:lstStyle/>
                    <a:p>
                      <a:pPr algn="just">
                        <a:spcAft>
                          <a:spcPts val="0"/>
                        </a:spcAft>
                      </a:pPr>
                      <a:r>
                        <a:rPr lang="ja-JP" sz="1400" b="0" kern="100">
                          <a:effectLst/>
                          <a:latin typeface="+mn-ea"/>
                          <a:ea typeface="+mn-ea"/>
                          <a:cs typeface="Times New Roman"/>
                        </a:rPr>
                        <a:t>水酸化アルミニウムゲル</a:t>
                      </a:r>
                      <a:endParaRPr lang="ja-JP" sz="900" b="0" kern="100">
                        <a:effectLst/>
                        <a:latin typeface="+mn-ea"/>
                        <a:ea typeface="+mn-ea"/>
                        <a:cs typeface="Times New Roman"/>
                      </a:endParaRPr>
                    </a:p>
                  </a:txBody>
                  <a:tcPr marL="62865" marR="62865" marT="0" marB="0" anchor="ctr"/>
                </a:tc>
                <a:tc>
                  <a:txBody>
                    <a:bodyPr/>
                    <a:lstStyle/>
                    <a:p>
                      <a:pPr indent="66675" algn="just">
                        <a:spcAft>
                          <a:spcPts val="0"/>
                        </a:spcAft>
                      </a:pPr>
                      <a:r>
                        <a:rPr lang="en-US" sz="1400" b="0" kern="100" dirty="0">
                          <a:effectLst/>
                          <a:latin typeface="+mn-ea"/>
                          <a:ea typeface="+mn-ea"/>
                          <a:cs typeface="Times New Roman"/>
                        </a:rPr>
                        <a:t> </a:t>
                      </a:r>
                      <a:endParaRPr lang="ja-JP" sz="900" b="0" kern="100" dirty="0">
                        <a:effectLst/>
                        <a:latin typeface="+mn-ea"/>
                        <a:ea typeface="+mn-ea"/>
                        <a:cs typeface="Times New Roman"/>
                      </a:endParaRPr>
                    </a:p>
                  </a:txBody>
                  <a:tcPr marL="62865" marR="62865" marT="0" marB="0" anchor="ctr"/>
                </a:tc>
                <a:tc>
                  <a:txBody>
                    <a:bodyPr/>
                    <a:lstStyle/>
                    <a:p>
                      <a:pPr marL="0" indent="0" algn="l">
                        <a:spcAft>
                          <a:spcPts val="0"/>
                        </a:spcAft>
                      </a:pPr>
                      <a:r>
                        <a:rPr lang="en-US" sz="1400" b="0" kern="100" dirty="0">
                          <a:effectLst/>
                          <a:latin typeface="+mn-ea"/>
                          <a:ea typeface="+mn-ea"/>
                          <a:cs typeface="Times New Roman"/>
                        </a:rPr>
                        <a:t> </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4"/>
                  </a:ext>
                </a:extLst>
              </a:tr>
              <a:tr h="370840">
                <a:tc>
                  <a:txBody>
                    <a:bodyPr/>
                    <a:lstStyle/>
                    <a:p>
                      <a:pPr algn="just">
                        <a:spcAft>
                          <a:spcPts val="0"/>
                        </a:spcAft>
                      </a:pPr>
                      <a:r>
                        <a:rPr lang="ja-JP" sz="1400" b="0" kern="100">
                          <a:effectLst/>
                          <a:latin typeface="+mn-ea"/>
                          <a:ea typeface="+mn-ea"/>
                          <a:cs typeface="Times New Roman"/>
                        </a:rPr>
                        <a:t>ヨウ素</a:t>
                      </a:r>
                      <a:endParaRPr lang="ja-JP" sz="900" b="0" kern="100">
                        <a:effectLst/>
                        <a:latin typeface="+mn-ea"/>
                        <a:ea typeface="+mn-ea"/>
                        <a:cs typeface="Times New Roman"/>
                      </a:endParaRPr>
                    </a:p>
                    <a:p>
                      <a:pPr algn="just">
                        <a:spcAft>
                          <a:spcPts val="0"/>
                        </a:spcAft>
                      </a:pPr>
                      <a:r>
                        <a:rPr lang="en-US" sz="1400" b="0" kern="100">
                          <a:effectLst/>
                          <a:latin typeface="+mn-ea"/>
                          <a:ea typeface="+mn-ea"/>
                          <a:cs typeface="Times New Roman"/>
                        </a:rPr>
                        <a:t>(I) Iodine</a:t>
                      </a:r>
                      <a:endParaRPr lang="ja-JP" sz="900" b="0" kern="100">
                        <a:effectLst/>
                        <a:latin typeface="+mn-ea"/>
                        <a:ea typeface="+mn-ea"/>
                        <a:cs typeface="Times New Roman"/>
                      </a:endParaRPr>
                    </a:p>
                  </a:txBody>
                  <a:tcPr marL="62865" marR="62865" marT="0" marB="0" anchor="ctr"/>
                </a:tc>
                <a:tc>
                  <a:txBody>
                    <a:bodyPr/>
                    <a:lstStyle/>
                    <a:p>
                      <a:pPr algn="just">
                        <a:spcAft>
                          <a:spcPts val="0"/>
                        </a:spcAft>
                      </a:pPr>
                      <a:r>
                        <a:rPr lang="en-US" sz="1400" b="0" kern="100">
                          <a:effectLst/>
                          <a:latin typeface="+mn-ea"/>
                          <a:ea typeface="+mn-ea"/>
                          <a:cs typeface="Times New Roman"/>
                        </a:rPr>
                        <a:t>KI</a:t>
                      </a:r>
                      <a:r>
                        <a:rPr lang="ja-JP" sz="1400" b="0" kern="100">
                          <a:effectLst/>
                          <a:latin typeface="+mn-ea"/>
                          <a:ea typeface="+mn-ea"/>
                          <a:cs typeface="Times New Roman"/>
                        </a:rPr>
                        <a:t>投与</a:t>
                      </a:r>
                      <a:endParaRPr lang="ja-JP" sz="900" b="0" kern="100">
                        <a:effectLst/>
                        <a:latin typeface="+mn-ea"/>
                        <a:ea typeface="+mn-ea"/>
                        <a:cs typeface="Times New Roman"/>
                      </a:endParaRPr>
                    </a:p>
                  </a:txBody>
                  <a:tcPr marL="62865" marR="62865" marT="0" marB="0" anchor="ctr"/>
                </a:tc>
                <a:tc>
                  <a:txBody>
                    <a:bodyPr/>
                    <a:lstStyle/>
                    <a:p>
                      <a:pPr indent="66675" algn="just">
                        <a:spcAft>
                          <a:spcPts val="0"/>
                        </a:spcAft>
                      </a:pPr>
                      <a:r>
                        <a:rPr lang="en-US" sz="1400" b="0" kern="100" dirty="0">
                          <a:effectLst/>
                          <a:latin typeface="+mn-ea"/>
                          <a:ea typeface="+mn-ea"/>
                          <a:cs typeface="Times New Roman"/>
                        </a:rPr>
                        <a:t>KI</a:t>
                      </a:r>
                      <a:endParaRPr lang="ja-JP" sz="900" b="0" kern="100" dirty="0">
                        <a:effectLst/>
                        <a:latin typeface="+mn-ea"/>
                        <a:ea typeface="+mn-ea"/>
                        <a:cs typeface="Times New Roman"/>
                      </a:endParaRPr>
                    </a:p>
                  </a:txBody>
                  <a:tcPr marL="62865" marR="62865" marT="0" marB="0" anchor="ctr"/>
                </a:tc>
                <a:tc>
                  <a:txBody>
                    <a:bodyPr/>
                    <a:lstStyle/>
                    <a:p>
                      <a:pPr marL="0" indent="0" algn="l">
                        <a:spcAft>
                          <a:spcPts val="0"/>
                        </a:spcAft>
                      </a:pPr>
                      <a:r>
                        <a:rPr lang="ja-JP" sz="1400" b="0" kern="100" dirty="0">
                          <a:effectLst/>
                          <a:latin typeface="+mn-ea"/>
                          <a:ea typeface="+mn-ea"/>
                          <a:cs typeface="Times New Roman"/>
                        </a:rPr>
                        <a:t>できるだけ早く</a:t>
                      </a:r>
                      <a:r>
                        <a:rPr lang="ja-JP" sz="1400" b="0" kern="100">
                          <a:effectLst/>
                          <a:latin typeface="+mn-ea"/>
                          <a:ea typeface="+mn-ea"/>
                          <a:cs typeface="Times New Roman"/>
                        </a:rPr>
                        <a:t>ヨウ化カリウム</a:t>
                      </a:r>
                      <a:r>
                        <a:rPr lang="en-US" altLang="ja-JP" sz="1400" b="0" kern="100" dirty="0">
                          <a:effectLst/>
                          <a:latin typeface="+mn-ea"/>
                          <a:ea typeface="+mn-ea"/>
                          <a:cs typeface="Times New Roman"/>
                        </a:rPr>
                        <a:t>100</a:t>
                      </a:r>
                      <a:r>
                        <a:rPr lang="en-US" sz="1400" b="0" kern="100" dirty="0">
                          <a:effectLst/>
                          <a:latin typeface="+mn-ea"/>
                          <a:ea typeface="+mn-ea"/>
                          <a:cs typeface="Times New Roman"/>
                        </a:rPr>
                        <a:t> mg</a:t>
                      </a:r>
                      <a:r>
                        <a:rPr lang="ja-JP" sz="1400" b="0" kern="100" dirty="0">
                          <a:effectLst/>
                          <a:latin typeface="+mn-ea"/>
                          <a:ea typeface="+mn-ea"/>
                          <a:cs typeface="Times New Roman"/>
                        </a:rPr>
                        <a:t>（ヨウ素と</a:t>
                      </a:r>
                      <a:r>
                        <a:rPr lang="ja-JP" sz="1400" b="0" kern="100">
                          <a:effectLst/>
                          <a:latin typeface="+mn-ea"/>
                          <a:ea typeface="+mn-ea"/>
                          <a:cs typeface="Times New Roman"/>
                        </a:rPr>
                        <a:t>して</a:t>
                      </a:r>
                      <a:r>
                        <a:rPr lang="en-US" sz="1400" b="0" kern="100" dirty="0">
                          <a:effectLst/>
                          <a:latin typeface="+mn-ea"/>
                          <a:ea typeface="+mn-ea"/>
                          <a:cs typeface="Times New Roman"/>
                        </a:rPr>
                        <a:t>1</a:t>
                      </a:r>
                      <a:r>
                        <a:rPr lang="en-US" altLang="ja-JP" sz="1400" b="0" kern="100" dirty="0">
                          <a:effectLst/>
                          <a:latin typeface="+mn-ea"/>
                          <a:ea typeface="+mn-ea"/>
                          <a:cs typeface="Times New Roman"/>
                        </a:rPr>
                        <a:t>6</a:t>
                      </a:r>
                      <a:r>
                        <a:rPr lang="en-US" sz="1400" b="0" kern="100" dirty="0">
                          <a:effectLst/>
                          <a:latin typeface="+mn-ea"/>
                          <a:ea typeface="+mn-ea"/>
                          <a:cs typeface="Times New Roman"/>
                        </a:rPr>
                        <a:t> mg</a:t>
                      </a:r>
                      <a:r>
                        <a:rPr lang="ja-JP" sz="1400" b="0" kern="100" dirty="0">
                          <a:effectLst/>
                          <a:latin typeface="+mn-ea"/>
                          <a:ea typeface="+mn-ea"/>
                          <a:cs typeface="Times New Roman"/>
                        </a:rPr>
                        <a:t>）を飲ませる。</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5"/>
                  </a:ext>
                </a:extLst>
              </a:tr>
              <a:tr h="370840">
                <a:tc>
                  <a:txBody>
                    <a:bodyPr/>
                    <a:lstStyle/>
                    <a:p>
                      <a:pPr algn="just">
                        <a:spcAft>
                          <a:spcPts val="0"/>
                        </a:spcAft>
                      </a:pPr>
                      <a:r>
                        <a:rPr lang="ja-JP" sz="1400" b="0" kern="100" dirty="0">
                          <a:effectLst/>
                          <a:latin typeface="+mn-ea"/>
                          <a:ea typeface="+mn-ea"/>
                          <a:cs typeface="Times New Roman"/>
                        </a:rPr>
                        <a:t>マンガン</a:t>
                      </a:r>
                      <a:endParaRPr lang="ja-JP" sz="900" b="0" kern="100" dirty="0">
                        <a:effectLst/>
                        <a:latin typeface="+mn-ea"/>
                        <a:ea typeface="+mn-ea"/>
                        <a:cs typeface="Times New Roman"/>
                      </a:endParaRPr>
                    </a:p>
                    <a:p>
                      <a:pPr algn="just">
                        <a:spcAft>
                          <a:spcPts val="0"/>
                        </a:spcAft>
                      </a:pPr>
                      <a:r>
                        <a:rPr lang="en-US" sz="1400" b="0" kern="100" dirty="0">
                          <a:effectLst/>
                          <a:latin typeface="+mn-ea"/>
                          <a:ea typeface="+mn-ea"/>
                          <a:cs typeface="Times New Roman"/>
                        </a:rPr>
                        <a:t>(</a:t>
                      </a:r>
                      <a:r>
                        <a:rPr lang="en-US" sz="1400" b="0" kern="100" dirty="0" err="1">
                          <a:effectLst/>
                          <a:latin typeface="+mn-ea"/>
                          <a:ea typeface="+mn-ea"/>
                          <a:cs typeface="Times New Roman"/>
                        </a:rPr>
                        <a:t>Mn</a:t>
                      </a:r>
                      <a:r>
                        <a:rPr lang="en-US" sz="1400" b="0" kern="100" dirty="0">
                          <a:effectLst/>
                          <a:latin typeface="+mn-ea"/>
                          <a:ea typeface="+mn-ea"/>
                          <a:cs typeface="Times New Roman"/>
                        </a:rPr>
                        <a:t>) Manganese</a:t>
                      </a:r>
                      <a:endParaRPr lang="ja-JP" sz="900" b="0" kern="100" dirty="0">
                        <a:effectLst/>
                        <a:latin typeface="+mn-ea"/>
                        <a:ea typeface="+mn-ea"/>
                        <a:cs typeface="Times New Roman"/>
                      </a:endParaRPr>
                    </a:p>
                  </a:txBody>
                  <a:tcPr marL="62865" marR="62865" marT="0" marB="0" anchor="ctr"/>
                </a:tc>
                <a:tc>
                  <a:txBody>
                    <a:bodyPr/>
                    <a:lstStyle/>
                    <a:p>
                      <a:pPr algn="just">
                        <a:spcAft>
                          <a:spcPts val="0"/>
                        </a:spcAft>
                      </a:pPr>
                      <a:r>
                        <a:rPr lang="ja-JP" sz="1400" b="0" kern="100" dirty="0">
                          <a:effectLst/>
                          <a:latin typeface="+mn-ea"/>
                          <a:ea typeface="+mn-ea"/>
                          <a:cs typeface="Times New Roman"/>
                        </a:rPr>
                        <a:t>洗浄</a:t>
                      </a:r>
                      <a:endParaRPr lang="ja-JP" sz="900" b="0" kern="100" dirty="0">
                        <a:effectLst/>
                        <a:latin typeface="+mn-ea"/>
                        <a:ea typeface="+mn-ea"/>
                        <a:cs typeface="Times New Roman"/>
                      </a:endParaRPr>
                    </a:p>
                  </a:txBody>
                  <a:tcPr marL="62865" marR="62865" marT="0" marB="0" anchor="ctr"/>
                </a:tc>
                <a:tc>
                  <a:txBody>
                    <a:bodyPr/>
                    <a:lstStyle/>
                    <a:p>
                      <a:pPr indent="66675" algn="just">
                        <a:spcAft>
                          <a:spcPts val="0"/>
                        </a:spcAft>
                      </a:pPr>
                      <a:r>
                        <a:rPr lang="en-US" sz="1400" b="0" kern="100" dirty="0">
                          <a:effectLst/>
                          <a:latin typeface="+mn-ea"/>
                          <a:ea typeface="+mn-ea"/>
                          <a:cs typeface="Times New Roman"/>
                        </a:rPr>
                        <a:t>DTPA</a:t>
                      </a:r>
                      <a:endParaRPr lang="ja-JP" sz="900" b="0" kern="100" dirty="0">
                        <a:effectLst/>
                        <a:latin typeface="+mn-ea"/>
                        <a:ea typeface="+mn-ea"/>
                        <a:cs typeface="Times New Roman"/>
                      </a:endParaRPr>
                    </a:p>
                  </a:txBody>
                  <a:tcPr marL="62865" marR="62865" marT="0" marB="0" anchor="ctr"/>
                </a:tc>
                <a:tc>
                  <a:txBody>
                    <a:bodyPr/>
                    <a:lstStyle/>
                    <a:p>
                      <a:pPr marL="0" indent="0" algn="l">
                        <a:spcAft>
                          <a:spcPts val="0"/>
                        </a:spcAft>
                      </a:pPr>
                      <a:r>
                        <a:rPr lang="ja-JP" sz="1400" b="0" kern="100" dirty="0">
                          <a:effectLst/>
                          <a:latin typeface="+mn-ea"/>
                          <a:ea typeface="+mn-ea"/>
                          <a:cs typeface="Times New Roman"/>
                        </a:rPr>
                        <a:t>陰イオンとして存在する</a:t>
                      </a:r>
                      <a:r>
                        <a:rPr lang="en-US" sz="1400" b="0" kern="100" dirty="0" err="1">
                          <a:effectLst/>
                          <a:latin typeface="+mn-ea"/>
                          <a:ea typeface="+mn-ea"/>
                          <a:cs typeface="Times New Roman"/>
                        </a:rPr>
                        <a:t>Mn</a:t>
                      </a:r>
                      <a:r>
                        <a:rPr lang="ja-JP" sz="1400" b="0" kern="100" dirty="0">
                          <a:effectLst/>
                          <a:latin typeface="+mn-ea"/>
                          <a:ea typeface="+mn-ea"/>
                          <a:cs typeface="Times New Roman"/>
                        </a:rPr>
                        <a:t>は治療不可能。</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6"/>
                  </a:ext>
                </a:extLst>
              </a:tr>
              <a:tr h="370840">
                <a:tc>
                  <a:txBody>
                    <a:bodyPr/>
                    <a:lstStyle/>
                    <a:p>
                      <a:pPr algn="just">
                        <a:spcAft>
                          <a:spcPts val="0"/>
                        </a:spcAft>
                      </a:pPr>
                      <a:r>
                        <a:rPr lang="ja-JP" sz="1400" b="0" kern="100" dirty="0">
                          <a:effectLst/>
                          <a:latin typeface="+mn-ea"/>
                          <a:ea typeface="+mn-ea"/>
                          <a:cs typeface="Times New Roman"/>
                        </a:rPr>
                        <a:t>リン</a:t>
                      </a:r>
                      <a:endParaRPr lang="ja-JP" sz="900" b="0" kern="100" dirty="0">
                        <a:effectLst/>
                        <a:latin typeface="+mn-ea"/>
                        <a:ea typeface="+mn-ea"/>
                        <a:cs typeface="Times New Roman"/>
                      </a:endParaRPr>
                    </a:p>
                    <a:p>
                      <a:pPr algn="just">
                        <a:spcAft>
                          <a:spcPts val="0"/>
                        </a:spcAft>
                      </a:pPr>
                      <a:r>
                        <a:rPr lang="en-US" sz="1400" b="0" kern="100" dirty="0">
                          <a:effectLst/>
                          <a:latin typeface="+mn-ea"/>
                          <a:ea typeface="+mn-ea"/>
                          <a:cs typeface="Times New Roman"/>
                        </a:rPr>
                        <a:t>(P) Phosphorus</a:t>
                      </a:r>
                      <a:endParaRPr lang="ja-JP" sz="900" b="0" kern="100" dirty="0">
                        <a:effectLst/>
                        <a:latin typeface="+mn-ea"/>
                        <a:ea typeface="+mn-ea"/>
                        <a:cs typeface="Times New Roman"/>
                      </a:endParaRPr>
                    </a:p>
                  </a:txBody>
                  <a:tcPr marL="62865" marR="62865" marT="0" marB="0" anchor="ctr"/>
                </a:tc>
                <a:tc>
                  <a:txBody>
                    <a:bodyPr/>
                    <a:lstStyle/>
                    <a:p>
                      <a:pPr algn="just">
                        <a:spcAft>
                          <a:spcPts val="0"/>
                        </a:spcAft>
                      </a:pPr>
                      <a:r>
                        <a:rPr lang="en-US" sz="1400" b="0" kern="100" dirty="0">
                          <a:effectLst/>
                          <a:latin typeface="+mn-ea"/>
                          <a:ea typeface="+mn-ea"/>
                          <a:cs typeface="Times New Roman"/>
                        </a:rPr>
                        <a:t> </a:t>
                      </a:r>
                      <a:endParaRPr lang="ja-JP" sz="900" b="0" kern="100" dirty="0">
                        <a:effectLst/>
                        <a:latin typeface="+mn-ea"/>
                        <a:ea typeface="+mn-ea"/>
                        <a:cs typeface="Times New Roman"/>
                      </a:endParaRPr>
                    </a:p>
                  </a:txBody>
                  <a:tcPr marL="62865" marR="62865" marT="0" marB="0" anchor="ctr"/>
                </a:tc>
                <a:tc>
                  <a:txBody>
                    <a:bodyPr/>
                    <a:lstStyle/>
                    <a:p>
                      <a:pPr algn="just">
                        <a:spcAft>
                          <a:spcPts val="0"/>
                        </a:spcAft>
                      </a:pPr>
                      <a:r>
                        <a:rPr lang="ja-JP" sz="1400" b="0" kern="100">
                          <a:effectLst/>
                          <a:latin typeface="+mn-ea"/>
                          <a:ea typeface="+mn-ea"/>
                          <a:cs typeface="Times New Roman"/>
                        </a:rPr>
                        <a:t>水酸化アルミニウム（経口）</a:t>
                      </a:r>
                      <a:endParaRPr lang="ja-JP" sz="900" b="0" kern="100">
                        <a:effectLst/>
                        <a:latin typeface="+mn-ea"/>
                        <a:ea typeface="+mn-ea"/>
                        <a:cs typeface="Times New Roman"/>
                      </a:endParaRPr>
                    </a:p>
                  </a:txBody>
                  <a:tcPr marL="62865" marR="62865" marT="0" marB="0" anchor="ctr"/>
                </a:tc>
                <a:tc>
                  <a:txBody>
                    <a:bodyPr/>
                    <a:lstStyle/>
                    <a:p>
                      <a:pPr algn="l">
                        <a:spcAft>
                          <a:spcPts val="0"/>
                        </a:spcAft>
                      </a:pPr>
                      <a:r>
                        <a:rPr lang="ja-JP" sz="1400" b="0" kern="100" dirty="0">
                          <a:effectLst/>
                          <a:latin typeface="+mn-ea"/>
                          <a:ea typeface="+mn-ea"/>
                          <a:cs typeface="Times New Roman"/>
                        </a:rPr>
                        <a:t>大量の時は副甲状腺ホルモンも。</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7"/>
                  </a:ext>
                </a:extLst>
              </a:tr>
              <a:tr h="370840">
                <a:tc>
                  <a:txBody>
                    <a:bodyPr/>
                    <a:lstStyle/>
                    <a:p>
                      <a:pPr algn="just">
                        <a:spcAft>
                          <a:spcPts val="0"/>
                        </a:spcAft>
                      </a:pPr>
                      <a:r>
                        <a:rPr lang="ja-JP" sz="1400" b="0" kern="100">
                          <a:effectLst/>
                          <a:latin typeface="+mn-ea"/>
                          <a:ea typeface="+mn-ea"/>
                          <a:cs typeface="Times New Roman"/>
                        </a:rPr>
                        <a:t>プルトニウム</a:t>
                      </a:r>
                      <a:endParaRPr lang="ja-JP" sz="900" b="0" kern="100">
                        <a:effectLst/>
                        <a:latin typeface="+mn-ea"/>
                        <a:ea typeface="+mn-ea"/>
                        <a:cs typeface="Times New Roman"/>
                      </a:endParaRPr>
                    </a:p>
                    <a:p>
                      <a:pPr algn="just">
                        <a:spcAft>
                          <a:spcPts val="0"/>
                        </a:spcAft>
                      </a:pPr>
                      <a:r>
                        <a:rPr lang="en-US" sz="1400" b="0" kern="100" dirty="0">
                          <a:effectLst/>
                          <a:latin typeface="+mn-ea"/>
                          <a:ea typeface="+mn-ea"/>
                          <a:cs typeface="Times New Roman"/>
                        </a:rPr>
                        <a:t>(Pu) Plutonium</a:t>
                      </a:r>
                      <a:endParaRPr lang="ja-JP" sz="900" b="0" kern="100">
                        <a:effectLst/>
                        <a:latin typeface="+mn-ea"/>
                        <a:ea typeface="+mn-ea"/>
                        <a:cs typeface="Times New Roman"/>
                      </a:endParaRPr>
                    </a:p>
                  </a:txBody>
                  <a:tcPr marL="62865" marR="62865" marT="0" marB="0" anchor="ctr"/>
                </a:tc>
                <a:tc>
                  <a:txBody>
                    <a:bodyPr/>
                    <a:lstStyle/>
                    <a:p>
                      <a:pPr algn="just">
                        <a:spcAft>
                          <a:spcPts val="0"/>
                        </a:spcAft>
                      </a:pPr>
                      <a:r>
                        <a:rPr lang="en-US" sz="1400" b="0" kern="100" dirty="0">
                          <a:effectLst/>
                          <a:latin typeface="+mn-ea"/>
                          <a:ea typeface="+mn-ea"/>
                          <a:cs typeface="Times New Roman"/>
                        </a:rPr>
                        <a:t>DTPA</a:t>
                      </a:r>
                      <a:endParaRPr lang="ja-JP" sz="900" b="0" kern="100" dirty="0">
                        <a:effectLst/>
                        <a:latin typeface="+mn-ea"/>
                        <a:ea typeface="+mn-ea"/>
                        <a:cs typeface="Times New Roman"/>
                      </a:endParaRPr>
                    </a:p>
                  </a:txBody>
                  <a:tcPr marL="62865" marR="62865" marT="0" marB="0" anchor="ctr"/>
                </a:tc>
                <a:tc>
                  <a:txBody>
                    <a:bodyPr/>
                    <a:lstStyle/>
                    <a:p>
                      <a:pPr algn="just">
                        <a:spcAft>
                          <a:spcPts val="0"/>
                        </a:spcAft>
                      </a:pPr>
                      <a:r>
                        <a:rPr lang="en-US" sz="1400" b="0" kern="100" dirty="0">
                          <a:effectLst/>
                          <a:latin typeface="+mn-ea"/>
                          <a:ea typeface="+mn-ea"/>
                          <a:cs typeface="Times New Roman"/>
                        </a:rPr>
                        <a:t>DTPA</a:t>
                      </a:r>
                      <a:r>
                        <a:rPr lang="ja-JP" sz="1400" b="0" kern="100" dirty="0">
                          <a:effectLst/>
                          <a:latin typeface="+mn-ea"/>
                          <a:ea typeface="+mn-ea"/>
                          <a:cs typeface="Times New Roman"/>
                        </a:rPr>
                        <a:t>、</a:t>
                      </a:r>
                      <a:endParaRPr lang="ja-JP" sz="900" b="0" kern="100" dirty="0">
                        <a:effectLst/>
                        <a:latin typeface="+mn-ea"/>
                        <a:ea typeface="+mn-ea"/>
                        <a:cs typeface="Times New Roman"/>
                      </a:endParaRPr>
                    </a:p>
                    <a:p>
                      <a:pPr algn="just">
                        <a:spcAft>
                          <a:spcPts val="0"/>
                        </a:spcAft>
                      </a:pPr>
                      <a:r>
                        <a:rPr lang="en-US" sz="1400" b="0" kern="100" dirty="0" err="1">
                          <a:effectLst/>
                          <a:latin typeface="+mn-ea"/>
                          <a:ea typeface="+mn-ea"/>
                          <a:cs typeface="Times New Roman"/>
                        </a:rPr>
                        <a:t>CaEDTA</a:t>
                      </a:r>
                      <a:r>
                        <a:rPr lang="ja-JP" sz="1400" b="0" kern="100" dirty="0">
                          <a:effectLst/>
                          <a:latin typeface="+mn-ea"/>
                          <a:ea typeface="+mn-ea"/>
                          <a:cs typeface="Times New Roman"/>
                        </a:rPr>
                        <a:t>、</a:t>
                      </a:r>
                      <a:endParaRPr lang="ja-JP" sz="900" b="0" kern="100" dirty="0">
                        <a:effectLst/>
                        <a:latin typeface="+mn-ea"/>
                        <a:ea typeface="+mn-ea"/>
                        <a:cs typeface="Times New Roman"/>
                      </a:endParaRPr>
                    </a:p>
                    <a:p>
                      <a:pPr algn="just">
                        <a:spcAft>
                          <a:spcPts val="0"/>
                        </a:spcAft>
                      </a:pPr>
                      <a:r>
                        <a:rPr lang="en-US" sz="1400" b="0" kern="100" dirty="0">
                          <a:effectLst/>
                          <a:latin typeface="+mn-ea"/>
                          <a:ea typeface="+mn-ea"/>
                          <a:cs typeface="Times New Roman"/>
                        </a:rPr>
                        <a:t>DFOA</a:t>
                      </a:r>
                      <a:endParaRPr lang="ja-JP" sz="900" b="0" kern="100" dirty="0">
                        <a:effectLst/>
                        <a:latin typeface="+mn-ea"/>
                        <a:ea typeface="+mn-ea"/>
                        <a:cs typeface="Times New Roman"/>
                      </a:endParaRPr>
                    </a:p>
                  </a:txBody>
                  <a:tcPr marL="62865" marR="62865" marT="0" marB="0" anchor="ctr"/>
                </a:tc>
                <a:tc>
                  <a:txBody>
                    <a:bodyPr/>
                    <a:lstStyle/>
                    <a:p>
                      <a:pPr algn="l">
                        <a:spcAft>
                          <a:spcPts val="0"/>
                        </a:spcAft>
                      </a:pPr>
                      <a:r>
                        <a:rPr lang="en-US" sz="1400" b="0" kern="100" dirty="0">
                          <a:effectLst/>
                          <a:latin typeface="+mn-ea"/>
                          <a:ea typeface="+mn-ea"/>
                          <a:cs typeface="Times New Roman"/>
                        </a:rPr>
                        <a:t>DTPA</a:t>
                      </a:r>
                      <a:r>
                        <a:rPr lang="ja-JP" sz="1400" b="0" kern="100" dirty="0">
                          <a:effectLst/>
                          <a:latin typeface="+mn-ea"/>
                          <a:ea typeface="+mn-ea"/>
                          <a:cs typeface="Times New Roman"/>
                        </a:rPr>
                        <a:t>が入手困難ならば</a:t>
                      </a:r>
                      <a:r>
                        <a:rPr lang="en-US" sz="1400" b="0" kern="100" dirty="0" err="1">
                          <a:effectLst/>
                          <a:latin typeface="+mn-ea"/>
                          <a:ea typeface="+mn-ea"/>
                          <a:cs typeface="Times New Roman"/>
                        </a:rPr>
                        <a:t>CaEDTA</a:t>
                      </a:r>
                      <a:r>
                        <a:rPr lang="ja-JP" sz="1400" b="0" kern="100" dirty="0">
                          <a:effectLst/>
                          <a:latin typeface="+mn-ea"/>
                          <a:ea typeface="+mn-ea"/>
                          <a:cs typeface="Times New Roman"/>
                        </a:rPr>
                        <a:t>を用いる。早期には</a:t>
                      </a:r>
                      <a:r>
                        <a:rPr lang="en-US" sz="1400" b="0" kern="100" dirty="0">
                          <a:effectLst/>
                          <a:latin typeface="+mn-ea"/>
                          <a:ea typeface="+mn-ea"/>
                          <a:cs typeface="Times New Roman"/>
                        </a:rPr>
                        <a:t>DFOA</a:t>
                      </a:r>
                      <a:r>
                        <a:rPr lang="ja-JP" sz="1400" b="0" kern="100" dirty="0">
                          <a:effectLst/>
                          <a:latin typeface="+mn-ea"/>
                          <a:ea typeface="+mn-ea"/>
                          <a:cs typeface="Times New Roman"/>
                        </a:rPr>
                        <a:t>も用いらる生物学的半減期は、肝で</a:t>
                      </a:r>
                      <a:r>
                        <a:rPr lang="en-US" sz="1400" b="0" kern="100" dirty="0">
                          <a:effectLst/>
                          <a:latin typeface="+mn-ea"/>
                          <a:ea typeface="+mn-ea"/>
                          <a:cs typeface="Times New Roman"/>
                        </a:rPr>
                        <a:t>40</a:t>
                      </a:r>
                      <a:r>
                        <a:rPr lang="ja-JP" sz="1400" b="0" kern="100" dirty="0">
                          <a:effectLst/>
                          <a:latin typeface="+mn-ea"/>
                          <a:ea typeface="+mn-ea"/>
                          <a:cs typeface="Times New Roman"/>
                        </a:rPr>
                        <a:t>年、骨は</a:t>
                      </a:r>
                      <a:r>
                        <a:rPr lang="en-US" sz="1400" b="0" kern="100" dirty="0">
                          <a:effectLst/>
                          <a:latin typeface="+mn-ea"/>
                          <a:ea typeface="+mn-ea"/>
                          <a:cs typeface="Times New Roman"/>
                        </a:rPr>
                        <a:t>100</a:t>
                      </a:r>
                      <a:r>
                        <a:rPr lang="ja-JP" sz="1400" b="0" kern="100" dirty="0">
                          <a:effectLst/>
                          <a:latin typeface="+mn-ea"/>
                          <a:ea typeface="+mn-ea"/>
                          <a:cs typeface="Times New Roman"/>
                        </a:rPr>
                        <a:t>年である。</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8"/>
                  </a:ext>
                </a:extLst>
              </a:tr>
            </a:tbl>
          </a:graphicData>
        </a:graphic>
      </p:graphicFrame>
      <p:sp>
        <p:nvSpPr>
          <p:cNvPr id="3" name="スライド番号プレースホルダー 2">
            <a:extLst>
              <a:ext uri="{FF2B5EF4-FFF2-40B4-BE49-F238E27FC236}">
                <a16:creationId xmlns:a16="http://schemas.microsoft.com/office/drawing/2014/main" id="{5E5CC2B9-23D4-2F48-8FE3-9F303362DE3F}"/>
              </a:ext>
            </a:extLst>
          </p:cNvPr>
          <p:cNvSpPr>
            <a:spLocks noGrp="1"/>
          </p:cNvSpPr>
          <p:nvPr>
            <p:ph type="sldNum" sz="quarter" idx="12"/>
          </p:nvPr>
        </p:nvSpPr>
        <p:spPr/>
        <p:txBody>
          <a:bodyPr/>
          <a:lstStyle/>
          <a:p>
            <a:fld id="{58DD1769-DAE9-6C4E-82F4-B62273FFA290}" type="slidenum">
              <a:rPr kumimoji="1" lang="ja-JP" altLang="en-US" smtClean="0"/>
              <a:t>20</a:t>
            </a:fld>
            <a:endParaRPr kumimoji="1" lang="ja-JP" altLang="en-US"/>
          </a:p>
        </p:txBody>
      </p:sp>
    </p:spTree>
    <p:extLst>
      <p:ext uri="{BB962C8B-B14F-4D97-AF65-F5344CB8AC3E}">
        <p14:creationId xmlns:p14="http://schemas.microsoft.com/office/powerpoint/2010/main" val="32224509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放射性核種による汚染時の選択薬剤 </a:t>
            </a:r>
            <a:r>
              <a:rPr lang="en-US" altLang="ja-JP"/>
              <a:t>2</a:t>
            </a:r>
            <a:endParaRPr lang="ja-JP" altLang="en-US" dirty="0"/>
          </a:p>
        </p:txBody>
      </p:sp>
      <p:graphicFrame>
        <p:nvGraphicFramePr>
          <p:cNvPr id="4" name="コンテンツ プレースホルダー 3"/>
          <p:cNvGraphicFramePr>
            <a:graphicFrameLocks noGrp="1"/>
          </p:cNvGraphicFramePr>
          <p:nvPr>
            <p:ph idx="1"/>
          </p:nvPr>
        </p:nvGraphicFramePr>
        <p:xfrm>
          <a:off x="628650" y="1271588"/>
          <a:ext cx="8229600" cy="4577080"/>
        </p:xfrm>
        <a:graphic>
          <a:graphicData uri="http://schemas.openxmlformats.org/drawingml/2006/table">
            <a:tbl>
              <a:tblPr firstRow="1" bandRow="1">
                <a:tableStyleId>{5C22544A-7EE6-4342-B048-85BDC9FD1C3A}</a:tableStyleId>
              </a:tblPr>
              <a:tblGrid>
                <a:gridCol w="1594520">
                  <a:extLst>
                    <a:ext uri="{9D8B030D-6E8A-4147-A177-3AD203B41FA5}">
                      <a16:colId xmlns:a16="http://schemas.microsoft.com/office/drawing/2014/main" val="20000"/>
                    </a:ext>
                  </a:extLst>
                </a:gridCol>
                <a:gridCol w="1584176">
                  <a:extLst>
                    <a:ext uri="{9D8B030D-6E8A-4147-A177-3AD203B41FA5}">
                      <a16:colId xmlns:a16="http://schemas.microsoft.com/office/drawing/2014/main" val="20001"/>
                    </a:ext>
                  </a:extLst>
                </a:gridCol>
                <a:gridCol w="2016224">
                  <a:extLst>
                    <a:ext uri="{9D8B030D-6E8A-4147-A177-3AD203B41FA5}">
                      <a16:colId xmlns:a16="http://schemas.microsoft.com/office/drawing/2014/main" val="20002"/>
                    </a:ext>
                  </a:extLst>
                </a:gridCol>
                <a:gridCol w="3034680">
                  <a:extLst>
                    <a:ext uri="{9D8B030D-6E8A-4147-A177-3AD203B41FA5}">
                      <a16:colId xmlns:a16="http://schemas.microsoft.com/office/drawing/2014/main" val="20003"/>
                    </a:ext>
                  </a:extLst>
                </a:gridCol>
              </a:tblGrid>
              <a:tr h="370840">
                <a:tc>
                  <a:txBody>
                    <a:bodyPr/>
                    <a:lstStyle/>
                    <a:p>
                      <a:pPr algn="ctr">
                        <a:spcAft>
                          <a:spcPts val="0"/>
                        </a:spcAft>
                      </a:pPr>
                      <a:r>
                        <a:rPr lang="ja-JP" sz="1600" b="0" kern="100" dirty="0">
                          <a:effectLst/>
                          <a:latin typeface="+mn-ea"/>
                          <a:ea typeface="+mn-ea"/>
                          <a:cs typeface="Times New Roman"/>
                        </a:rPr>
                        <a:t>核　種</a:t>
                      </a:r>
                      <a:endParaRPr lang="ja-JP" sz="800" b="0" kern="100" dirty="0">
                        <a:effectLst/>
                        <a:latin typeface="+mn-ea"/>
                        <a:ea typeface="+mn-ea"/>
                        <a:cs typeface="Times New Roman"/>
                      </a:endParaRPr>
                    </a:p>
                  </a:txBody>
                  <a:tcPr marL="62865" marR="62865" marT="0" marB="0" anchor="ctr"/>
                </a:tc>
                <a:tc>
                  <a:txBody>
                    <a:bodyPr/>
                    <a:lstStyle/>
                    <a:p>
                      <a:pPr algn="ctr">
                        <a:spcAft>
                          <a:spcPts val="0"/>
                        </a:spcAft>
                      </a:pPr>
                      <a:r>
                        <a:rPr lang="ja-JP" sz="1600" b="0" kern="100" dirty="0">
                          <a:effectLst/>
                          <a:latin typeface="+mn-ea"/>
                          <a:ea typeface="+mn-ea"/>
                          <a:cs typeface="Times New Roman"/>
                        </a:rPr>
                        <a:t>直後の処置</a:t>
                      </a:r>
                      <a:endParaRPr lang="ja-JP" sz="800" b="0" kern="100" dirty="0">
                        <a:effectLst/>
                        <a:latin typeface="+mn-ea"/>
                        <a:ea typeface="+mn-ea"/>
                        <a:cs typeface="Times New Roman"/>
                      </a:endParaRPr>
                    </a:p>
                  </a:txBody>
                  <a:tcPr marL="62865" marR="62865" marT="0" marB="0" anchor="ctr"/>
                </a:tc>
                <a:tc>
                  <a:txBody>
                    <a:bodyPr/>
                    <a:lstStyle/>
                    <a:p>
                      <a:pPr algn="ctr">
                        <a:spcAft>
                          <a:spcPts val="0"/>
                        </a:spcAft>
                      </a:pPr>
                      <a:r>
                        <a:rPr lang="ja-JP" sz="1600" b="0" kern="100" dirty="0">
                          <a:effectLst/>
                          <a:latin typeface="+mn-ea"/>
                          <a:ea typeface="+mn-ea"/>
                          <a:cs typeface="Times New Roman"/>
                        </a:rPr>
                        <a:t>考慮すべき薬剤</a:t>
                      </a:r>
                      <a:endParaRPr lang="ja-JP" sz="800" b="0" kern="100" dirty="0">
                        <a:effectLst/>
                        <a:latin typeface="+mn-ea"/>
                        <a:ea typeface="+mn-ea"/>
                        <a:cs typeface="Times New Roman"/>
                      </a:endParaRPr>
                    </a:p>
                  </a:txBody>
                  <a:tcPr marL="62865" marR="62865" marT="0" marB="0" anchor="ctr"/>
                </a:tc>
                <a:tc>
                  <a:txBody>
                    <a:bodyPr/>
                    <a:lstStyle/>
                    <a:p>
                      <a:pPr algn="ctr">
                        <a:spcAft>
                          <a:spcPts val="0"/>
                        </a:spcAft>
                      </a:pPr>
                      <a:r>
                        <a:rPr lang="ja-JP" sz="1600" b="0" kern="100" dirty="0">
                          <a:effectLst/>
                          <a:latin typeface="+mn-ea"/>
                          <a:ea typeface="+mn-ea"/>
                          <a:cs typeface="Times New Roman"/>
                        </a:rPr>
                        <a:t>注　意</a:t>
                      </a:r>
                      <a:endParaRPr lang="ja-JP" sz="8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0"/>
                  </a:ext>
                </a:extLst>
              </a:tr>
              <a:tr h="370840">
                <a:tc>
                  <a:txBody>
                    <a:bodyPr/>
                    <a:lstStyle/>
                    <a:p>
                      <a:pPr algn="just">
                        <a:spcAft>
                          <a:spcPts val="0"/>
                        </a:spcAft>
                      </a:pPr>
                      <a:r>
                        <a:rPr lang="ja-JP" sz="1400" b="0" kern="100" dirty="0">
                          <a:effectLst/>
                          <a:latin typeface="+mn-ea"/>
                          <a:ea typeface="+mn-ea"/>
                          <a:cs typeface="Times New Roman"/>
                        </a:rPr>
                        <a:t>ルテニウム</a:t>
                      </a:r>
                      <a:endParaRPr lang="ja-JP" sz="900" b="0" kern="100" dirty="0">
                        <a:effectLst/>
                        <a:latin typeface="+mn-ea"/>
                        <a:ea typeface="+mn-ea"/>
                        <a:cs typeface="Times New Roman"/>
                      </a:endParaRPr>
                    </a:p>
                    <a:p>
                      <a:pPr algn="just">
                        <a:spcAft>
                          <a:spcPts val="0"/>
                        </a:spcAft>
                      </a:pPr>
                      <a:r>
                        <a:rPr lang="en-US" sz="1400" b="0" kern="100" dirty="0">
                          <a:effectLst/>
                          <a:latin typeface="+mn-ea"/>
                          <a:ea typeface="+mn-ea"/>
                          <a:cs typeface="Times New Roman"/>
                        </a:rPr>
                        <a:t>(</a:t>
                      </a:r>
                      <a:r>
                        <a:rPr lang="en-US" sz="1400" b="0" kern="100" dirty="0" err="1">
                          <a:effectLst/>
                          <a:latin typeface="+mn-ea"/>
                          <a:ea typeface="+mn-ea"/>
                          <a:cs typeface="Times New Roman"/>
                        </a:rPr>
                        <a:t>Ru</a:t>
                      </a:r>
                      <a:r>
                        <a:rPr lang="en-US" sz="1400" b="0" kern="100" dirty="0">
                          <a:effectLst/>
                          <a:latin typeface="+mn-ea"/>
                          <a:ea typeface="+mn-ea"/>
                          <a:cs typeface="Times New Roman"/>
                        </a:rPr>
                        <a:t>) Ruthenium</a:t>
                      </a:r>
                      <a:endParaRPr lang="ja-JP" sz="900" b="0" kern="100" dirty="0">
                        <a:effectLst/>
                        <a:latin typeface="+mn-ea"/>
                        <a:ea typeface="+mn-ea"/>
                        <a:cs typeface="Times New Roman"/>
                      </a:endParaRPr>
                    </a:p>
                  </a:txBody>
                  <a:tcPr marL="62865" marR="62865" marT="0" marB="0" anchor="ctr"/>
                </a:tc>
                <a:tc>
                  <a:txBody>
                    <a:bodyPr/>
                    <a:lstStyle/>
                    <a:p>
                      <a:pPr algn="just">
                        <a:spcAft>
                          <a:spcPts val="0"/>
                        </a:spcAft>
                      </a:pPr>
                      <a:r>
                        <a:rPr lang="ja-JP" sz="1400" b="0" kern="100">
                          <a:effectLst/>
                          <a:latin typeface="+mn-ea"/>
                          <a:ea typeface="+mn-ea"/>
                          <a:cs typeface="Times New Roman"/>
                        </a:rPr>
                        <a:t>洗浄、下剤</a:t>
                      </a:r>
                      <a:endParaRPr lang="ja-JP" sz="900" b="0" kern="100">
                        <a:effectLst/>
                        <a:latin typeface="+mn-ea"/>
                        <a:ea typeface="+mn-ea"/>
                        <a:cs typeface="Times New Roman"/>
                      </a:endParaRPr>
                    </a:p>
                  </a:txBody>
                  <a:tcPr marL="62865" marR="62865" marT="0" marB="0" anchor="ctr"/>
                </a:tc>
                <a:tc>
                  <a:txBody>
                    <a:bodyPr/>
                    <a:lstStyle/>
                    <a:p>
                      <a:pPr algn="just">
                        <a:spcAft>
                          <a:spcPts val="0"/>
                        </a:spcAft>
                      </a:pPr>
                      <a:r>
                        <a:rPr lang="ja-JP" sz="1400" b="0" kern="100" dirty="0">
                          <a:effectLst/>
                          <a:latin typeface="+mn-ea"/>
                          <a:ea typeface="+mn-ea"/>
                          <a:cs typeface="Times New Roman"/>
                        </a:rPr>
                        <a:t>クロールサイアザイド</a:t>
                      </a:r>
                      <a:endParaRPr lang="en-US" altLang="ja-JP" sz="1400" b="0" kern="100" dirty="0">
                        <a:effectLst/>
                        <a:latin typeface="+mn-ea"/>
                        <a:ea typeface="+mn-ea"/>
                        <a:cs typeface="Times New Roman"/>
                      </a:endParaRPr>
                    </a:p>
                    <a:p>
                      <a:pPr algn="just">
                        <a:spcAft>
                          <a:spcPts val="0"/>
                        </a:spcAft>
                      </a:pPr>
                      <a:r>
                        <a:rPr lang="en-US" sz="1400" b="0" kern="100" dirty="0">
                          <a:effectLst/>
                          <a:latin typeface="+mn-ea"/>
                          <a:ea typeface="+mn-ea"/>
                          <a:cs typeface="Times New Roman"/>
                        </a:rPr>
                        <a:t>DTPA</a:t>
                      </a:r>
                      <a:endParaRPr lang="ja-JP" sz="900" b="0" kern="100" dirty="0">
                        <a:effectLst/>
                        <a:latin typeface="+mn-ea"/>
                        <a:ea typeface="+mn-ea"/>
                        <a:cs typeface="Times New Roman"/>
                      </a:endParaRPr>
                    </a:p>
                  </a:txBody>
                  <a:tcPr marL="62865" marR="62865" marT="0" marB="0" anchor="ctr"/>
                </a:tc>
                <a:tc>
                  <a:txBody>
                    <a:bodyPr/>
                    <a:lstStyle/>
                    <a:p>
                      <a:pPr algn="l">
                        <a:spcAft>
                          <a:spcPts val="0"/>
                        </a:spcAft>
                      </a:pPr>
                      <a:r>
                        <a:rPr lang="ja-JP" sz="1400" b="0" kern="100" dirty="0">
                          <a:effectLst/>
                          <a:latin typeface="+mn-ea"/>
                          <a:ea typeface="+mn-ea"/>
                          <a:cs typeface="Times New Roman"/>
                        </a:rPr>
                        <a:t>クロールサイアザイトは尿中排泄を増す。</a:t>
                      </a:r>
                      <a:r>
                        <a:rPr lang="en-US" sz="1400" b="0" kern="100" dirty="0">
                          <a:effectLst/>
                          <a:latin typeface="+mn-ea"/>
                          <a:ea typeface="+mn-ea"/>
                          <a:cs typeface="Times New Roman"/>
                        </a:rPr>
                        <a:t>DTPA</a:t>
                      </a:r>
                      <a:r>
                        <a:rPr lang="ja-JP" sz="1400" b="0" kern="100" dirty="0">
                          <a:effectLst/>
                          <a:latin typeface="+mn-ea"/>
                          <a:ea typeface="+mn-ea"/>
                          <a:cs typeface="Times New Roman"/>
                        </a:rPr>
                        <a:t>の効果は一定しない。</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1"/>
                  </a:ext>
                </a:extLst>
              </a:tr>
              <a:tr h="370840">
                <a:tc>
                  <a:txBody>
                    <a:bodyPr/>
                    <a:lstStyle/>
                    <a:p>
                      <a:pPr algn="just">
                        <a:spcAft>
                          <a:spcPts val="0"/>
                        </a:spcAft>
                      </a:pPr>
                      <a:r>
                        <a:rPr lang="ja-JP" sz="1400" b="0" kern="100" dirty="0">
                          <a:effectLst/>
                          <a:latin typeface="+mn-ea"/>
                          <a:ea typeface="+mn-ea"/>
                          <a:cs typeface="Times New Roman"/>
                        </a:rPr>
                        <a:t>トリウム</a:t>
                      </a:r>
                      <a:endParaRPr lang="ja-JP" sz="900" b="0" kern="100" dirty="0">
                        <a:effectLst/>
                        <a:latin typeface="+mn-ea"/>
                        <a:ea typeface="+mn-ea"/>
                        <a:cs typeface="Times New Roman"/>
                      </a:endParaRPr>
                    </a:p>
                    <a:p>
                      <a:pPr algn="just">
                        <a:spcAft>
                          <a:spcPts val="0"/>
                        </a:spcAft>
                      </a:pPr>
                      <a:r>
                        <a:rPr lang="en-US" sz="1400" b="0" kern="100" dirty="0">
                          <a:effectLst/>
                          <a:latin typeface="+mn-ea"/>
                          <a:ea typeface="+mn-ea"/>
                          <a:cs typeface="Times New Roman"/>
                        </a:rPr>
                        <a:t>(</a:t>
                      </a:r>
                      <a:r>
                        <a:rPr lang="en-US" sz="1400" b="0" kern="100" dirty="0" err="1">
                          <a:effectLst/>
                          <a:latin typeface="+mn-ea"/>
                          <a:ea typeface="+mn-ea"/>
                          <a:cs typeface="Times New Roman"/>
                        </a:rPr>
                        <a:t>Th</a:t>
                      </a:r>
                      <a:r>
                        <a:rPr lang="en-US" sz="1400" b="0" kern="100" dirty="0">
                          <a:effectLst/>
                          <a:latin typeface="+mn-ea"/>
                          <a:ea typeface="+mn-ea"/>
                          <a:cs typeface="Times New Roman"/>
                        </a:rPr>
                        <a:t>) Thorium </a:t>
                      </a:r>
                      <a:endParaRPr lang="ja-JP" sz="900" b="0" kern="100" dirty="0">
                        <a:effectLst/>
                        <a:latin typeface="+mn-ea"/>
                        <a:ea typeface="+mn-ea"/>
                        <a:cs typeface="Times New Roman"/>
                      </a:endParaRPr>
                    </a:p>
                  </a:txBody>
                  <a:tcPr marL="62865" marR="62865" marT="0" marB="0" anchor="ctr"/>
                </a:tc>
                <a:tc>
                  <a:txBody>
                    <a:bodyPr/>
                    <a:lstStyle/>
                    <a:p>
                      <a:pPr algn="just">
                        <a:spcAft>
                          <a:spcPts val="0"/>
                        </a:spcAft>
                      </a:pPr>
                      <a:r>
                        <a:rPr lang="en-US" sz="1400" b="0" kern="100" dirty="0">
                          <a:effectLst/>
                          <a:latin typeface="+mn-ea"/>
                          <a:ea typeface="+mn-ea"/>
                          <a:cs typeface="Times New Roman"/>
                        </a:rPr>
                        <a:t>DTPA</a:t>
                      </a:r>
                      <a:endParaRPr lang="ja-JP" sz="900" b="0" kern="100" dirty="0">
                        <a:effectLst/>
                        <a:latin typeface="+mn-ea"/>
                        <a:ea typeface="+mn-ea"/>
                        <a:cs typeface="Times New Roman"/>
                      </a:endParaRPr>
                    </a:p>
                  </a:txBody>
                  <a:tcPr marL="62865" marR="62865" marT="0" marB="0" anchor="ctr"/>
                </a:tc>
                <a:tc>
                  <a:txBody>
                    <a:bodyPr/>
                    <a:lstStyle/>
                    <a:p>
                      <a:pPr algn="just">
                        <a:spcAft>
                          <a:spcPts val="0"/>
                        </a:spcAft>
                      </a:pPr>
                      <a:r>
                        <a:rPr lang="en-US" sz="1400" b="0" kern="100">
                          <a:effectLst/>
                          <a:latin typeface="+mn-ea"/>
                          <a:ea typeface="+mn-ea"/>
                          <a:cs typeface="Times New Roman"/>
                        </a:rPr>
                        <a:t>DTPA</a:t>
                      </a:r>
                      <a:endParaRPr lang="ja-JP" sz="900" b="0" kern="100">
                        <a:effectLst/>
                        <a:latin typeface="+mn-ea"/>
                        <a:ea typeface="+mn-ea"/>
                        <a:cs typeface="Times New Roman"/>
                      </a:endParaRPr>
                    </a:p>
                    <a:p>
                      <a:pPr algn="just">
                        <a:spcAft>
                          <a:spcPts val="0"/>
                        </a:spcAft>
                      </a:pPr>
                      <a:r>
                        <a:rPr lang="en-US" sz="1400" b="0" kern="100">
                          <a:effectLst/>
                          <a:latin typeface="+mn-ea"/>
                          <a:ea typeface="+mn-ea"/>
                          <a:cs typeface="Times New Roman"/>
                        </a:rPr>
                        <a:t>DFOA</a:t>
                      </a:r>
                      <a:endParaRPr lang="ja-JP" sz="900" b="0" kern="100">
                        <a:effectLst/>
                        <a:latin typeface="+mn-ea"/>
                        <a:ea typeface="+mn-ea"/>
                        <a:cs typeface="Times New Roman"/>
                      </a:endParaRPr>
                    </a:p>
                  </a:txBody>
                  <a:tcPr marL="62865" marR="62865" marT="0" marB="0" anchor="ctr"/>
                </a:tc>
                <a:tc>
                  <a:txBody>
                    <a:bodyPr/>
                    <a:lstStyle/>
                    <a:p>
                      <a:pPr algn="l">
                        <a:spcAft>
                          <a:spcPts val="0"/>
                        </a:spcAft>
                      </a:pPr>
                      <a:r>
                        <a:rPr lang="en-US" sz="1400" b="0" kern="100" dirty="0">
                          <a:effectLst/>
                          <a:latin typeface="+mn-ea"/>
                          <a:ea typeface="+mn-ea"/>
                          <a:cs typeface="Times New Roman"/>
                        </a:rPr>
                        <a:t>DTPA</a:t>
                      </a:r>
                      <a:r>
                        <a:rPr lang="ja-JP" sz="1400" b="0" kern="100" dirty="0">
                          <a:effectLst/>
                          <a:latin typeface="+mn-ea"/>
                          <a:ea typeface="+mn-ea"/>
                          <a:cs typeface="Times New Roman"/>
                        </a:rPr>
                        <a:t>、</a:t>
                      </a:r>
                      <a:r>
                        <a:rPr lang="en-US" sz="1400" b="0" kern="100" dirty="0">
                          <a:effectLst/>
                          <a:latin typeface="+mn-ea"/>
                          <a:ea typeface="+mn-ea"/>
                          <a:cs typeface="Times New Roman"/>
                        </a:rPr>
                        <a:t>DFOA</a:t>
                      </a:r>
                      <a:r>
                        <a:rPr lang="ja-JP" sz="1400" b="0" kern="100" dirty="0">
                          <a:effectLst/>
                          <a:latin typeface="+mn-ea"/>
                          <a:ea typeface="+mn-ea"/>
                          <a:cs typeface="Times New Roman"/>
                        </a:rPr>
                        <a:t>は可溶性成分に有効で、排泄を増加。二酸化トリウムには、有効な治療はない。</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2"/>
                  </a:ext>
                </a:extLst>
              </a:tr>
              <a:tr h="370840">
                <a:tc>
                  <a:txBody>
                    <a:bodyPr/>
                    <a:lstStyle/>
                    <a:p>
                      <a:pPr algn="just">
                        <a:spcAft>
                          <a:spcPts val="0"/>
                        </a:spcAft>
                      </a:pPr>
                      <a:r>
                        <a:rPr lang="ja-JP" sz="1400" b="0" kern="100">
                          <a:effectLst/>
                          <a:latin typeface="+mn-ea"/>
                          <a:ea typeface="+mn-ea"/>
                          <a:cs typeface="Times New Roman"/>
                        </a:rPr>
                        <a:t>トリチウム</a:t>
                      </a:r>
                      <a:endParaRPr lang="ja-JP" sz="900" b="0" kern="100">
                        <a:effectLst/>
                        <a:latin typeface="+mn-ea"/>
                        <a:ea typeface="+mn-ea"/>
                        <a:cs typeface="Times New Roman"/>
                      </a:endParaRPr>
                    </a:p>
                    <a:p>
                      <a:pPr algn="just">
                        <a:spcAft>
                          <a:spcPts val="0"/>
                        </a:spcAft>
                      </a:pPr>
                      <a:r>
                        <a:rPr lang="en-US" sz="1400" b="0" kern="100">
                          <a:effectLst/>
                          <a:latin typeface="+mn-ea"/>
                          <a:ea typeface="+mn-ea"/>
                          <a:cs typeface="Times New Roman"/>
                        </a:rPr>
                        <a:t>(H) Tritium</a:t>
                      </a:r>
                      <a:endParaRPr lang="ja-JP" sz="900" b="0" kern="100">
                        <a:effectLst/>
                        <a:latin typeface="+mn-ea"/>
                        <a:ea typeface="+mn-ea"/>
                        <a:cs typeface="Times New Roman"/>
                      </a:endParaRPr>
                    </a:p>
                  </a:txBody>
                  <a:tcPr marL="62865" marR="62865" marT="0" marB="0" anchor="ctr"/>
                </a:tc>
                <a:tc>
                  <a:txBody>
                    <a:bodyPr/>
                    <a:lstStyle/>
                    <a:p>
                      <a:pPr marL="0" indent="0" algn="just">
                        <a:spcAft>
                          <a:spcPts val="0"/>
                        </a:spcAft>
                        <a:tabLst/>
                      </a:pPr>
                      <a:r>
                        <a:rPr lang="ja-JP" sz="1400" b="0" kern="100" dirty="0">
                          <a:effectLst/>
                          <a:latin typeface="+mn-ea"/>
                          <a:ea typeface="+mn-ea"/>
                          <a:cs typeface="Times New Roman"/>
                        </a:rPr>
                        <a:t>洗浄</a:t>
                      </a:r>
                      <a:endParaRPr lang="en-US" altLang="ja-JP" sz="900" b="0" kern="100" dirty="0">
                        <a:effectLst/>
                        <a:latin typeface="+mn-ea"/>
                        <a:ea typeface="+mn-ea"/>
                        <a:cs typeface="Times New Roman"/>
                      </a:endParaRPr>
                    </a:p>
                    <a:p>
                      <a:pPr marL="0" indent="0" algn="just">
                        <a:spcAft>
                          <a:spcPts val="0"/>
                        </a:spcAft>
                        <a:tabLst/>
                      </a:pPr>
                      <a:r>
                        <a:rPr lang="ja-JP" sz="1400" b="0" kern="100" dirty="0">
                          <a:effectLst/>
                          <a:latin typeface="+mn-ea"/>
                          <a:ea typeface="+mn-ea"/>
                          <a:cs typeface="Times New Roman"/>
                        </a:rPr>
                        <a:t>多量の水分を採らせる</a:t>
                      </a:r>
                      <a:endParaRPr lang="ja-JP" sz="900" b="0" kern="100" dirty="0">
                        <a:effectLst/>
                        <a:latin typeface="+mn-ea"/>
                        <a:ea typeface="+mn-ea"/>
                        <a:cs typeface="Times New Roman"/>
                      </a:endParaRPr>
                    </a:p>
                  </a:txBody>
                  <a:tcPr marL="62865" marR="62865" marT="0" marB="0" anchor="ctr"/>
                </a:tc>
                <a:tc>
                  <a:txBody>
                    <a:bodyPr/>
                    <a:lstStyle/>
                    <a:p>
                      <a:pPr marL="0" indent="0" algn="just">
                        <a:spcAft>
                          <a:spcPts val="0"/>
                        </a:spcAft>
                      </a:pPr>
                      <a:r>
                        <a:rPr lang="ja-JP" sz="1400" b="0" kern="100" dirty="0">
                          <a:effectLst/>
                          <a:latin typeface="+mn-ea"/>
                          <a:ea typeface="+mn-ea"/>
                        </a:rPr>
                        <a:t>利尿剤</a:t>
                      </a:r>
                      <a:endParaRPr lang="ja-JP" sz="800" b="0" kern="100" dirty="0">
                        <a:effectLst/>
                        <a:latin typeface="+mn-ea"/>
                        <a:ea typeface="+mn-ea"/>
                      </a:endParaRPr>
                    </a:p>
                  </a:txBody>
                  <a:tcPr marL="62865" marR="62865" marT="0" marB="0" anchor="ctr"/>
                </a:tc>
                <a:tc>
                  <a:txBody>
                    <a:bodyPr/>
                    <a:lstStyle/>
                    <a:p>
                      <a:pPr algn="l">
                        <a:spcAft>
                          <a:spcPts val="0"/>
                        </a:spcAft>
                      </a:pPr>
                      <a:r>
                        <a:rPr lang="en-US" sz="1400" b="0" kern="100" dirty="0">
                          <a:effectLst/>
                          <a:latin typeface="+mn-ea"/>
                          <a:ea typeface="+mn-ea"/>
                          <a:cs typeface="Times New Roman"/>
                        </a:rPr>
                        <a:t> </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3"/>
                  </a:ext>
                </a:extLst>
              </a:tr>
              <a:tr h="370840">
                <a:tc>
                  <a:txBody>
                    <a:bodyPr/>
                    <a:lstStyle/>
                    <a:p>
                      <a:pPr algn="just">
                        <a:spcAft>
                          <a:spcPts val="0"/>
                        </a:spcAft>
                      </a:pPr>
                      <a:r>
                        <a:rPr lang="ja-JP" sz="1400" b="0" kern="100" dirty="0">
                          <a:effectLst/>
                          <a:latin typeface="+mn-ea"/>
                          <a:ea typeface="+mn-ea"/>
                          <a:cs typeface="Times New Roman"/>
                        </a:rPr>
                        <a:t>ストロンチウム</a:t>
                      </a:r>
                      <a:endParaRPr lang="ja-JP" sz="900" b="0" kern="100" dirty="0">
                        <a:effectLst/>
                        <a:latin typeface="+mn-ea"/>
                        <a:ea typeface="+mn-ea"/>
                        <a:cs typeface="Times New Roman"/>
                      </a:endParaRPr>
                    </a:p>
                    <a:p>
                      <a:pPr algn="just">
                        <a:spcAft>
                          <a:spcPts val="0"/>
                        </a:spcAft>
                      </a:pPr>
                      <a:r>
                        <a:rPr lang="en-US" sz="1400" b="0" kern="100" dirty="0">
                          <a:effectLst/>
                          <a:latin typeface="+mn-ea"/>
                          <a:ea typeface="+mn-ea"/>
                          <a:cs typeface="Times New Roman"/>
                        </a:rPr>
                        <a:t>(</a:t>
                      </a:r>
                      <a:r>
                        <a:rPr lang="en-US" sz="1400" b="0" kern="100" dirty="0" err="1">
                          <a:effectLst/>
                          <a:latin typeface="+mn-ea"/>
                          <a:ea typeface="+mn-ea"/>
                          <a:cs typeface="Times New Roman"/>
                        </a:rPr>
                        <a:t>Sr</a:t>
                      </a:r>
                      <a:r>
                        <a:rPr lang="en-US" sz="1400" b="0" kern="100" dirty="0">
                          <a:effectLst/>
                          <a:latin typeface="+mn-ea"/>
                          <a:ea typeface="+mn-ea"/>
                          <a:cs typeface="Times New Roman"/>
                        </a:rPr>
                        <a:t>) Strontium</a:t>
                      </a:r>
                      <a:endParaRPr lang="ja-JP" sz="900" b="0" kern="100" dirty="0">
                        <a:effectLst/>
                        <a:latin typeface="+mn-ea"/>
                        <a:ea typeface="+mn-ea"/>
                        <a:cs typeface="Times New Roman"/>
                      </a:endParaRPr>
                    </a:p>
                  </a:txBody>
                  <a:tcPr marL="62865" marR="62865" marT="0" marB="0" anchor="ctr"/>
                </a:tc>
                <a:tc>
                  <a:txBody>
                    <a:bodyPr/>
                    <a:lstStyle/>
                    <a:p>
                      <a:pPr algn="just">
                        <a:spcAft>
                          <a:spcPts val="0"/>
                        </a:spcAft>
                      </a:pPr>
                      <a:r>
                        <a:rPr lang="ja-JP" sz="1200" b="0" kern="100" dirty="0">
                          <a:effectLst/>
                          <a:latin typeface="+mn-ea"/>
                          <a:ea typeface="+mn-ea"/>
                          <a:cs typeface="Times New Roman"/>
                        </a:rPr>
                        <a:t>洗浄</a:t>
                      </a:r>
                      <a:endParaRPr lang="ja-JP" sz="800" b="0" kern="100" dirty="0">
                        <a:effectLst/>
                        <a:latin typeface="+mn-ea"/>
                        <a:ea typeface="+mn-ea"/>
                        <a:cs typeface="Times New Roman"/>
                      </a:endParaRPr>
                    </a:p>
                    <a:p>
                      <a:pPr algn="just">
                        <a:spcAft>
                          <a:spcPts val="0"/>
                        </a:spcAft>
                      </a:pPr>
                      <a:r>
                        <a:rPr lang="ja-JP" sz="1200" b="0" kern="100" dirty="0">
                          <a:effectLst/>
                          <a:latin typeface="+mn-ea"/>
                          <a:ea typeface="+mn-ea"/>
                          <a:cs typeface="Times New Roman"/>
                        </a:rPr>
                        <a:t>直ちに燐酸アルミニウムゲル又は水酸化アルミニウムゲル</a:t>
                      </a:r>
                      <a:r>
                        <a:rPr lang="en-US" sz="1200" b="0" kern="100" dirty="0">
                          <a:effectLst/>
                          <a:latin typeface="+mn-ea"/>
                          <a:ea typeface="+mn-ea"/>
                          <a:cs typeface="Times New Roman"/>
                        </a:rPr>
                        <a:t>100ml</a:t>
                      </a:r>
                      <a:r>
                        <a:rPr lang="ja-JP" sz="1200" b="0" kern="100" dirty="0">
                          <a:effectLst/>
                          <a:latin typeface="+mn-ea"/>
                          <a:ea typeface="+mn-ea"/>
                          <a:cs typeface="Times New Roman"/>
                        </a:rPr>
                        <a:t>を飲ませる。硫酸マグネシウム</a:t>
                      </a:r>
                      <a:r>
                        <a:rPr lang="en-US" sz="1200" b="0" kern="100" dirty="0">
                          <a:effectLst/>
                          <a:latin typeface="+mn-ea"/>
                          <a:ea typeface="+mn-ea"/>
                          <a:cs typeface="Times New Roman"/>
                        </a:rPr>
                        <a:t>10g</a:t>
                      </a:r>
                      <a:r>
                        <a:rPr lang="ja-JP" sz="1200" b="0" kern="100" dirty="0">
                          <a:effectLst/>
                          <a:latin typeface="+mn-ea"/>
                          <a:ea typeface="+mn-ea"/>
                          <a:cs typeface="Times New Roman"/>
                        </a:rPr>
                        <a:t>服用により、消化管停留を短縮し、吸収を減少。</a:t>
                      </a:r>
                      <a:endParaRPr lang="ja-JP" sz="800" b="0" kern="100" dirty="0">
                        <a:effectLst/>
                        <a:latin typeface="+mn-ea"/>
                        <a:ea typeface="+mn-ea"/>
                        <a:cs typeface="Times New Roman"/>
                      </a:endParaRPr>
                    </a:p>
                  </a:txBody>
                  <a:tcPr marL="62865" marR="62865" marT="0" marB="0" anchor="ctr"/>
                </a:tc>
                <a:tc>
                  <a:txBody>
                    <a:bodyPr/>
                    <a:lstStyle/>
                    <a:p>
                      <a:pPr algn="just">
                        <a:spcAft>
                          <a:spcPts val="0"/>
                        </a:spcAft>
                      </a:pPr>
                      <a:r>
                        <a:rPr lang="ja-JP" sz="1200" b="0" kern="100" dirty="0">
                          <a:effectLst/>
                          <a:latin typeface="+mn-ea"/>
                          <a:ea typeface="+mn-ea"/>
                          <a:cs typeface="Times New Roman"/>
                        </a:rPr>
                        <a:t>安定ストロンチウムステロイド剤</a:t>
                      </a:r>
                      <a:endParaRPr lang="ja-JP" sz="800" b="0" kern="100" dirty="0">
                        <a:effectLst/>
                        <a:latin typeface="+mn-ea"/>
                        <a:ea typeface="+mn-ea"/>
                        <a:cs typeface="Times New Roman"/>
                      </a:endParaRPr>
                    </a:p>
                    <a:p>
                      <a:pPr algn="just">
                        <a:spcAft>
                          <a:spcPts val="0"/>
                        </a:spcAft>
                      </a:pPr>
                      <a:r>
                        <a:rPr lang="en-US" sz="1200" b="0" kern="100" dirty="0" err="1">
                          <a:effectLst/>
                          <a:latin typeface="+mn-ea"/>
                          <a:ea typeface="+mn-ea"/>
                          <a:cs typeface="Times New Roman"/>
                        </a:rPr>
                        <a:t>Potassiumrhodizoate</a:t>
                      </a:r>
                      <a:r>
                        <a:rPr lang="en-US" sz="1200" b="0" kern="100" dirty="0">
                          <a:effectLst/>
                          <a:latin typeface="+mn-ea"/>
                          <a:ea typeface="+mn-ea"/>
                          <a:cs typeface="Times New Roman"/>
                        </a:rPr>
                        <a:t>(C</a:t>
                      </a:r>
                      <a:r>
                        <a:rPr lang="en-US" sz="1200" b="0" kern="100" baseline="-25000" dirty="0">
                          <a:effectLst/>
                          <a:latin typeface="+mn-ea"/>
                          <a:ea typeface="+mn-ea"/>
                          <a:cs typeface="Times New Roman"/>
                        </a:rPr>
                        <a:t>6</a:t>
                      </a:r>
                      <a:r>
                        <a:rPr lang="en-US" sz="1200" b="0" kern="100" dirty="0">
                          <a:effectLst/>
                          <a:latin typeface="+mn-ea"/>
                          <a:ea typeface="+mn-ea"/>
                          <a:cs typeface="Times New Roman"/>
                        </a:rPr>
                        <a:t>O</a:t>
                      </a:r>
                      <a:r>
                        <a:rPr lang="en-US" sz="1200" b="0" kern="100" baseline="-25000" dirty="0">
                          <a:effectLst/>
                          <a:latin typeface="+mn-ea"/>
                          <a:ea typeface="+mn-ea"/>
                          <a:cs typeface="Times New Roman"/>
                        </a:rPr>
                        <a:t>2</a:t>
                      </a:r>
                      <a:r>
                        <a:rPr lang="en-US" sz="1200" b="0" kern="100" dirty="0">
                          <a:effectLst/>
                          <a:latin typeface="+mn-ea"/>
                          <a:ea typeface="+mn-ea"/>
                          <a:cs typeface="Times New Roman"/>
                        </a:rPr>
                        <a:t>K</a:t>
                      </a:r>
                      <a:r>
                        <a:rPr lang="en-US" sz="1200" b="0" kern="100" baseline="-25000" dirty="0">
                          <a:effectLst/>
                          <a:latin typeface="+mn-ea"/>
                          <a:ea typeface="+mn-ea"/>
                          <a:cs typeface="Times New Roman"/>
                        </a:rPr>
                        <a:t>2</a:t>
                      </a:r>
                      <a:r>
                        <a:rPr lang="en-US" sz="1200" b="0" kern="100" dirty="0">
                          <a:effectLst/>
                          <a:latin typeface="+mn-ea"/>
                          <a:ea typeface="+mn-ea"/>
                          <a:cs typeface="Times New Roman"/>
                        </a:rPr>
                        <a:t>)</a:t>
                      </a:r>
                      <a:endParaRPr lang="ja-JP" sz="800" b="0" kern="100" dirty="0">
                        <a:effectLst/>
                        <a:latin typeface="+mn-ea"/>
                        <a:ea typeface="+mn-ea"/>
                        <a:cs typeface="Times New Roman"/>
                      </a:endParaRPr>
                    </a:p>
                    <a:p>
                      <a:pPr algn="just">
                        <a:spcAft>
                          <a:spcPts val="0"/>
                        </a:spcAft>
                      </a:pPr>
                      <a:r>
                        <a:rPr lang="ja-JP" sz="1200" b="0" kern="100" dirty="0">
                          <a:effectLst/>
                          <a:latin typeface="+mn-ea"/>
                          <a:ea typeface="+mn-ea"/>
                          <a:cs typeface="Times New Roman"/>
                        </a:rPr>
                        <a:t>プレドニン</a:t>
                      </a:r>
                      <a:endParaRPr lang="ja-JP" sz="800" b="0" kern="100" dirty="0">
                        <a:effectLst/>
                        <a:latin typeface="+mn-ea"/>
                        <a:ea typeface="+mn-ea"/>
                        <a:cs typeface="Times New Roman"/>
                      </a:endParaRPr>
                    </a:p>
                  </a:txBody>
                  <a:tcPr marL="62865" marR="62865" marT="0" marB="0" anchor="ctr"/>
                </a:tc>
                <a:tc>
                  <a:txBody>
                    <a:bodyPr/>
                    <a:lstStyle/>
                    <a:p>
                      <a:pPr algn="l">
                        <a:spcAft>
                          <a:spcPts val="0"/>
                        </a:spcAft>
                      </a:pPr>
                      <a:r>
                        <a:rPr lang="ja-JP" sz="1200" b="0" kern="100" dirty="0">
                          <a:effectLst/>
                          <a:latin typeface="+mn-ea"/>
                          <a:ea typeface="+mn-ea"/>
                          <a:cs typeface="Times New Roman"/>
                        </a:rPr>
                        <a:t>乳酸ストロンチウム</a:t>
                      </a:r>
                      <a:r>
                        <a:rPr lang="en-US" sz="1200" b="0" kern="100" dirty="0">
                          <a:effectLst/>
                          <a:latin typeface="+mn-ea"/>
                          <a:ea typeface="+mn-ea"/>
                          <a:cs typeface="Times New Roman"/>
                        </a:rPr>
                        <a:t>500-1500 mg/</a:t>
                      </a:r>
                      <a:r>
                        <a:rPr lang="ja-JP" sz="1200" b="0" kern="100" dirty="0">
                          <a:effectLst/>
                          <a:latin typeface="+mn-ea"/>
                          <a:ea typeface="+mn-ea"/>
                          <a:cs typeface="Times New Roman"/>
                        </a:rPr>
                        <a:t>日を経口投与し、連日数週間続ける。創傷汚染は、いかに小さくても見逃してはならず十分水洗いするが</a:t>
                      </a:r>
                      <a:r>
                        <a:rPr lang="en-US" sz="1200" b="0" kern="100" dirty="0" err="1">
                          <a:effectLst/>
                          <a:latin typeface="+mn-ea"/>
                          <a:ea typeface="+mn-ea"/>
                          <a:cs typeface="Times New Roman"/>
                        </a:rPr>
                        <a:t>Potassiumrhodizoate</a:t>
                      </a:r>
                      <a:r>
                        <a:rPr lang="en-US" sz="1200" b="0" kern="100" dirty="0">
                          <a:effectLst/>
                          <a:latin typeface="+mn-ea"/>
                          <a:ea typeface="+mn-ea"/>
                          <a:cs typeface="Times New Roman"/>
                        </a:rPr>
                        <a:t> 1g</a:t>
                      </a:r>
                      <a:r>
                        <a:rPr lang="ja-JP" sz="1200" b="0" kern="100" dirty="0">
                          <a:effectLst/>
                          <a:latin typeface="+mn-ea"/>
                          <a:ea typeface="+mn-ea"/>
                          <a:cs typeface="Times New Roman"/>
                        </a:rPr>
                        <a:t>を撒布すれば、</a:t>
                      </a:r>
                      <a:r>
                        <a:rPr lang="en-US" sz="1200" b="0" kern="100" dirty="0" err="1">
                          <a:effectLst/>
                          <a:latin typeface="+mn-ea"/>
                          <a:ea typeface="+mn-ea"/>
                          <a:cs typeface="Times New Roman"/>
                        </a:rPr>
                        <a:t>Sr</a:t>
                      </a:r>
                      <a:r>
                        <a:rPr lang="ja-JP" sz="1200" b="0" kern="100" dirty="0">
                          <a:effectLst/>
                          <a:latin typeface="+mn-ea"/>
                          <a:ea typeface="+mn-ea"/>
                          <a:cs typeface="Times New Roman"/>
                        </a:rPr>
                        <a:t>は局所的に不溶性となり、吸収されない。コルチコステロイド投与は、放射性ストロンチウムの尿中排泄を</a:t>
                      </a:r>
                      <a:r>
                        <a:rPr lang="en-US" sz="1200" b="0" kern="100" dirty="0">
                          <a:effectLst/>
                          <a:latin typeface="+mn-ea"/>
                          <a:ea typeface="+mn-ea"/>
                          <a:cs typeface="Times New Roman"/>
                        </a:rPr>
                        <a:t>3</a:t>
                      </a:r>
                      <a:r>
                        <a:rPr lang="ja-JP" sz="1200" b="0" kern="100" dirty="0">
                          <a:effectLst/>
                          <a:latin typeface="+mn-ea"/>
                          <a:ea typeface="+mn-ea"/>
                          <a:cs typeface="Times New Roman"/>
                        </a:rPr>
                        <a:t>倍に増加。プレドニン経口</a:t>
                      </a:r>
                      <a:r>
                        <a:rPr lang="en-US" sz="1200" b="0" kern="100" dirty="0">
                          <a:effectLst/>
                          <a:latin typeface="+mn-ea"/>
                          <a:ea typeface="+mn-ea"/>
                          <a:cs typeface="Times New Roman"/>
                        </a:rPr>
                        <a:t>5-20mg/</a:t>
                      </a:r>
                      <a:r>
                        <a:rPr lang="ja-JP" sz="1200" b="0" kern="100" dirty="0">
                          <a:effectLst/>
                          <a:latin typeface="+mn-ea"/>
                          <a:ea typeface="+mn-ea"/>
                          <a:cs typeface="Times New Roman"/>
                        </a:rPr>
                        <a:t>日、又はメチルプレドニゾロン</a:t>
                      </a:r>
                      <a:r>
                        <a:rPr lang="en-US" sz="1200" b="0" kern="100" dirty="0">
                          <a:effectLst/>
                          <a:latin typeface="+mn-ea"/>
                          <a:ea typeface="+mn-ea"/>
                          <a:cs typeface="Times New Roman"/>
                        </a:rPr>
                        <a:t>10-40mg</a:t>
                      </a:r>
                      <a:r>
                        <a:rPr lang="ja-JP" sz="1200" b="0" kern="100" dirty="0">
                          <a:effectLst/>
                          <a:latin typeface="+mn-ea"/>
                          <a:ea typeface="+mn-ea"/>
                          <a:cs typeface="Times New Roman"/>
                        </a:rPr>
                        <a:t>静注。</a:t>
                      </a:r>
                      <a:endParaRPr lang="ja-JP" sz="800" b="0" kern="100" dirty="0">
                        <a:effectLst/>
                        <a:latin typeface="+mn-ea"/>
                        <a:ea typeface="+mn-ea"/>
                        <a:cs typeface="Times New Roman"/>
                      </a:endParaRPr>
                    </a:p>
                  </a:txBody>
                  <a:tcPr marL="62865" marR="62865" marT="0" marB="0"/>
                </a:tc>
                <a:extLst>
                  <a:ext uri="{0D108BD9-81ED-4DB2-BD59-A6C34878D82A}">
                    <a16:rowId xmlns:a16="http://schemas.microsoft.com/office/drawing/2014/main" val="10004"/>
                  </a:ext>
                </a:extLst>
              </a:tr>
              <a:tr h="370840">
                <a:tc>
                  <a:txBody>
                    <a:bodyPr/>
                    <a:lstStyle/>
                    <a:p>
                      <a:pPr algn="just">
                        <a:spcAft>
                          <a:spcPts val="0"/>
                        </a:spcAft>
                      </a:pPr>
                      <a:r>
                        <a:rPr lang="ja-JP" sz="1400" b="0" kern="100" dirty="0">
                          <a:effectLst/>
                          <a:latin typeface="+mn-ea"/>
                          <a:ea typeface="+mn-ea"/>
                          <a:cs typeface="Times New Roman"/>
                        </a:rPr>
                        <a:t>ウラン</a:t>
                      </a:r>
                      <a:endParaRPr lang="ja-JP" sz="900" b="0" kern="100" dirty="0">
                        <a:effectLst/>
                        <a:latin typeface="+mn-ea"/>
                        <a:ea typeface="+mn-ea"/>
                        <a:cs typeface="Times New Roman"/>
                      </a:endParaRPr>
                    </a:p>
                    <a:p>
                      <a:pPr algn="just">
                        <a:spcAft>
                          <a:spcPts val="0"/>
                        </a:spcAft>
                      </a:pPr>
                      <a:r>
                        <a:rPr lang="en-US" sz="1400" b="0" kern="100" dirty="0">
                          <a:effectLst/>
                          <a:latin typeface="+mn-ea"/>
                          <a:ea typeface="+mn-ea"/>
                          <a:cs typeface="Times New Roman"/>
                        </a:rPr>
                        <a:t>(U) Uranium</a:t>
                      </a:r>
                      <a:endParaRPr lang="ja-JP" sz="900" b="0" kern="100" dirty="0">
                        <a:effectLst/>
                        <a:latin typeface="+mn-ea"/>
                        <a:ea typeface="+mn-ea"/>
                        <a:cs typeface="Times New Roman"/>
                      </a:endParaRPr>
                    </a:p>
                  </a:txBody>
                  <a:tcPr marL="62865" marR="62865" marT="0" marB="0" anchor="ctr"/>
                </a:tc>
                <a:tc>
                  <a:txBody>
                    <a:bodyPr/>
                    <a:lstStyle/>
                    <a:p>
                      <a:pPr algn="just">
                        <a:spcAft>
                          <a:spcPts val="0"/>
                        </a:spcAft>
                      </a:pPr>
                      <a:r>
                        <a:rPr lang="en-US" sz="1400" b="0" kern="100">
                          <a:effectLst/>
                          <a:latin typeface="+mn-ea"/>
                          <a:ea typeface="+mn-ea"/>
                          <a:cs typeface="Times New Roman"/>
                        </a:rPr>
                        <a:t>DTPA</a:t>
                      </a:r>
                      <a:endParaRPr lang="ja-JP" sz="900" b="0" kern="100">
                        <a:effectLst/>
                        <a:latin typeface="+mn-ea"/>
                        <a:ea typeface="+mn-ea"/>
                        <a:cs typeface="Times New Roman"/>
                      </a:endParaRPr>
                    </a:p>
                  </a:txBody>
                  <a:tcPr marL="62865" marR="62865" marT="0" marB="0" anchor="ctr"/>
                </a:tc>
                <a:tc>
                  <a:txBody>
                    <a:bodyPr/>
                    <a:lstStyle/>
                    <a:p>
                      <a:pPr indent="2540" algn="just">
                        <a:spcAft>
                          <a:spcPts val="0"/>
                        </a:spcAft>
                      </a:pPr>
                      <a:r>
                        <a:rPr lang="en-US" sz="1400" b="0" kern="100">
                          <a:effectLst/>
                          <a:latin typeface="+mn-ea"/>
                          <a:ea typeface="+mn-ea"/>
                          <a:cs typeface="Times New Roman"/>
                        </a:rPr>
                        <a:t>DTPA</a:t>
                      </a:r>
                      <a:endParaRPr lang="ja-JP" sz="900" b="0" kern="100">
                        <a:effectLst/>
                        <a:latin typeface="+mn-ea"/>
                        <a:ea typeface="+mn-ea"/>
                        <a:cs typeface="Times New Roman"/>
                      </a:endParaRPr>
                    </a:p>
                    <a:p>
                      <a:pPr indent="2540" algn="just">
                        <a:spcAft>
                          <a:spcPts val="0"/>
                        </a:spcAft>
                      </a:pPr>
                      <a:r>
                        <a:rPr lang="ja-JP" sz="1400" b="0" kern="100">
                          <a:effectLst/>
                          <a:latin typeface="+mn-ea"/>
                          <a:ea typeface="+mn-ea"/>
                          <a:cs typeface="Times New Roman"/>
                        </a:rPr>
                        <a:t>重炭酸ナトリウム</a:t>
                      </a:r>
                      <a:endParaRPr lang="ja-JP" sz="900" b="0" kern="100">
                        <a:effectLst/>
                        <a:latin typeface="+mn-ea"/>
                        <a:ea typeface="+mn-ea"/>
                        <a:cs typeface="Times New Roman"/>
                      </a:endParaRPr>
                    </a:p>
                  </a:txBody>
                  <a:tcPr marL="62865" marR="62865" marT="0" marB="0" anchor="ctr"/>
                </a:tc>
                <a:tc>
                  <a:txBody>
                    <a:bodyPr/>
                    <a:lstStyle/>
                    <a:p>
                      <a:pPr algn="l">
                        <a:spcAft>
                          <a:spcPts val="0"/>
                        </a:spcAft>
                      </a:pPr>
                      <a:r>
                        <a:rPr lang="en-US" sz="1400" b="0" kern="100" dirty="0">
                          <a:effectLst/>
                          <a:latin typeface="+mn-ea"/>
                          <a:ea typeface="+mn-ea"/>
                          <a:cs typeface="Times New Roman"/>
                        </a:rPr>
                        <a:t>DTPA</a:t>
                      </a:r>
                      <a:r>
                        <a:rPr lang="ja-JP" sz="1400" b="0" kern="100" dirty="0">
                          <a:effectLst/>
                          <a:latin typeface="+mn-ea"/>
                          <a:ea typeface="+mn-ea"/>
                          <a:cs typeface="Times New Roman"/>
                        </a:rPr>
                        <a:t>は</a:t>
                      </a:r>
                      <a:r>
                        <a:rPr lang="en-US" sz="1400" b="0" kern="100" dirty="0">
                          <a:effectLst/>
                          <a:latin typeface="+mn-ea"/>
                          <a:ea typeface="+mn-ea"/>
                          <a:cs typeface="Times New Roman"/>
                        </a:rPr>
                        <a:t>4</a:t>
                      </a:r>
                      <a:r>
                        <a:rPr lang="ja-JP" sz="1400" b="0" kern="100" dirty="0">
                          <a:effectLst/>
                          <a:latin typeface="+mn-ea"/>
                          <a:ea typeface="+mn-ea"/>
                          <a:cs typeface="Times New Roman"/>
                        </a:rPr>
                        <a:t>時間以内が有効である。重炭酸ナトリウムは、腎を保護する。</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5"/>
                  </a:ext>
                </a:extLst>
              </a:tr>
              <a:tr h="370840">
                <a:tc>
                  <a:txBody>
                    <a:bodyPr/>
                    <a:lstStyle/>
                    <a:p>
                      <a:pPr algn="just">
                        <a:spcAft>
                          <a:spcPts val="0"/>
                        </a:spcAft>
                      </a:pPr>
                      <a:r>
                        <a:rPr lang="ja-JP" sz="1400" b="0" kern="100">
                          <a:effectLst/>
                          <a:latin typeface="+mn-ea"/>
                          <a:ea typeface="+mn-ea"/>
                          <a:cs typeface="Times New Roman"/>
                        </a:rPr>
                        <a:t>亜鉛</a:t>
                      </a:r>
                      <a:r>
                        <a:rPr lang="en-US" sz="1400" b="0" kern="100">
                          <a:effectLst/>
                          <a:latin typeface="+mn-ea"/>
                          <a:ea typeface="+mn-ea"/>
                          <a:cs typeface="Times New Roman"/>
                        </a:rPr>
                        <a:t>(Zn) Zinc</a:t>
                      </a:r>
                      <a:endParaRPr lang="ja-JP" sz="900" b="0" kern="100">
                        <a:effectLst/>
                        <a:latin typeface="+mn-ea"/>
                        <a:ea typeface="+mn-ea"/>
                        <a:cs typeface="Times New Roman"/>
                      </a:endParaRPr>
                    </a:p>
                  </a:txBody>
                  <a:tcPr marL="62865" marR="62865" marT="0" marB="0" anchor="ctr"/>
                </a:tc>
                <a:tc>
                  <a:txBody>
                    <a:bodyPr/>
                    <a:lstStyle/>
                    <a:p>
                      <a:pPr algn="just">
                        <a:spcAft>
                          <a:spcPts val="0"/>
                        </a:spcAft>
                      </a:pPr>
                      <a:r>
                        <a:rPr lang="en-US" sz="1400" b="0" kern="100" dirty="0">
                          <a:effectLst/>
                          <a:latin typeface="+mn-ea"/>
                          <a:ea typeface="+mn-ea"/>
                          <a:cs typeface="Times New Roman"/>
                        </a:rPr>
                        <a:t>DTPA</a:t>
                      </a:r>
                      <a:r>
                        <a:rPr lang="ja-JP" sz="1400" b="0" kern="100" dirty="0">
                          <a:effectLst/>
                          <a:latin typeface="+mn-ea"/>
                          <a:ea typeface="+mn-ea"/>
                          <a:cs typeface="Times New Roman"/>
                        </a:rPr>
                        <a:t>、洗浄</a:t>
                      </a:r>
                      <a:endParaRPr lang="ja-JP" sz="900" b="0" kern="100" dirty="0">
                        <a:effectLst/>
                        <a:latin typeface="+mn-ea"/>
                        <a:ea typeface="+mn-ea"/>
                        <a:cs typeface="Times New Roman"/>
                      </a:endParaRPr>
                    </a:p>
                  </a:txBody>
                  <a:tcPr marL="62865" marR="62865" marT="0" marB="0" anchor="ctr"/>
                </a:tc>
                <a:tc>
                  <a:txBody>
                    <a:bodyPr/>
                    <a:lstStyle/>
                    <a:p>
                      <a:pPr indent="2540" algn="just">
                        <a:spcAft>
                          <a:spcPts val="0"/>
                        </a:spcAft>
                      </a:pPr>
                      <a:r>
                        <a:rPr lang="en-US" sz="1400" b="0" kern="100">
                          <a:effectLst/>
                          <a:latin typeface="+mn-ea"/>
                          <a:ea typeface="+mn-ea"/>
                          <a:cs typeface="Times New Roman"/>
                        </a:rPr>
                        <a:t>DTPA</a:t>
                      </a:r>
                      <a:endParaRPr lang="ja-JP" sz="900" b="0" kern="100">
                        <a:effectLst/>
                        <a:latin typeface="+mn-ea"/>
                        <a:ea typeface="+mn-ea"/>
                        <a:cs typeface="Times New Roman"/>
                      </a:endParaRPr>
                    </a:p>
                  </a:txBody>
                  <a:tcPr marL="62865" marR="62865" marT="0" marB="0" anchor="ctr"/>
                </a:tc>
                <a:tc>
                  <a:txBody>
                    <a:bodyPr/>
                    <a:lstStyle/>
                    <a:p>
                      <a:pPr algn="l">
                        <a:spcAft>
                          <a:spcPts val="0"/>
                        </a:spcAft>
                      </a:pPr>
                      <a:r>
                        <a:rPr lang="en-US" sz="1400" b="0" kern="100" dirty="0">
                          <a:effectLst/>
                          <a:latin typeface="+mn-ea"/>
                          <a:ea typeface="+mn-ea"/>
                          <a:cs typeface="Times New Roman"/>
                        </a:rPr>
                        <a:t>DTPA</a:t>
                      </a:r>
                      <a:r>
                        <a:rPr lang="ja-JP" sz="1400" b="0" kern="100" dirty="0">
                          <a:effectLst/>
                          <a:latin typeface="+mn-ea"/>
                          <a:ea typeface="+mn-ea"/>
                          <a:cs typeface="Times New Roman"/>
                        </a:rPr>
                        <a:t>が入手困難ならば</a:t>
                      </a:r>
                      <a:r>
                        <a:rPr lang="ja-JP" altLang="en-US" sz="1400" b="0" kern="100" dirty="0">
                          <a:effectLst/>
                          <a:latin typeface="+mn-ea"/>
                          <a:ea typeface="+mn-ea"/>
                          <a:cs typeface="Times New Roman"/>
                        </a:rPr>
                        <a:t>、</a:t>
                      </a:r>
                      <a:r>
                        <a:rPr lang="en-US" sz="1400" b="0" kern="100" dirty="0" err="1">
                          <a:effectLst/>
                          <a:latin typeface="+mn-ea"/>
                          <a:ea typeface="+mn-ea"/>
                          <a:cs typeface="Times New Roman"/>
                        </a:rPr>
                        <a:t>CaEDTA</a:t>
                      </a:r>
                      <a:r>
                        <a:rPr lang="ja-JP" sz="1400" b="0" kern="100" dirty="0">
                          <a:effectLst/>
                          <a:latin typeface="+mn-ea"/>
                          <a:ea typeface="+mn-ea"/>
                          <a:cs typeface="Times New Roman"/>
                        </a:rPr>
                        <a:t>を用いる。</a:t>
                      </a:r>
                      <a:endParaRPr lang="ja-JP" sz="900" b="0" kern="100" dirty="0">
                        <a:effectLst/>
                        <a:latin typeface="+mn-ea"/>
                        <a:ea typeface="+mn-ea"/>
                        <a:cs typeface="Times New Roman"/>
                      </a:endParaRPr>
                    </a:p>
                  </a:txBody>
                  <a:tcPr marL="62865" marR="62865" marT="0" marB="0" anchor="ctr"/>
                </a:tc>
                <a:extLst>
                  <a:ext uri="{0D108BD9-81ED-4DB2-BD59-A6C34878D82A}">
                    <a16:rowId xmlns:a16="http://schemas.microsoft.com/office/drawing/2014/main" val="10006"/>
                  </a:ext>
                </a:extLst>
              </a:tr>
            </a:tbl>
          </a:graphicData>
        </a:graphic>
      </p:graphicFrame>
      <p:sp>
        <p:nvSpPr>
          <p:cNvPr id="5" name="スライド番号プレースホルダー 4">
            <a:extLst>
              <a:ext uri="{FF2B5EF4-FFF2-40B4-BE49-F238E27FC236}">
                <a16:creationId xmlns:a16="http://schemas.microsoft.com/office/drawing/2014/main" id="{F2E26CF8-5F5B-A747-8002-076F9D62A4AC}"/>
              </a:ext>
            </a:extLst>
          </p:cNvPr>
          <p:cNvSpPr>
            <a:spLocks noGrp="1"/>
          </p:cNvSpPr>
          <p:nvPr>
            <p:ph type="sldNum" sz="quarter" idx="12"/>
          </p:nvPr>
        </p:nvSpPr>
        <p:spPr/>
        <p:txBody>
          <a:bodyPr/>
          <a:lstStyle/>
          <a:p>
            <a:fld id="{58DD1769-DAE9-6C4E-82F4-B62273FFA290}" type="slidenum">
              <a:rPr kumimoji="1" lang="ja-JP" altLang="en-US" smtClean="0"/>
              <a:t>21</a:t>
            </a:fld>
            <a:endParaRPr kumimoji="1" lang="ja-JP" altLang="en-US"/>
          </a:p>
        </p:txBody>
      </p:sp>
    </p:spTree>
    <p:extLst>
      <p:ext uri="{BB962C8B-B14F-4D97-AF65-F5344CB8AC3E}">
        <p14:creationId xmlns:p14="http://schemas.microsoft.com/office/powerpoint/2010/main" val="6265382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B6F22ADA-C0DB-0F41-9489-2E746F11077E}"/>
              </a:ext>
            </a:extLst>
          </p:cNvPr>
          <p:cNvSpPr>
            <a:spLocks noGrp="1"/>
          </p:cNvSpPr>
          <p:nvPr>
            <p:ph type="title"/>
          </p:nvPr>
        </p:nvSpPr>
        <p:spPr/>
        <p:txBody>
          <a:bodyPr/>
          <a:lstStyle/>
          <a:p>
            <a:r>
              <a:rPr kumimoji="1" lang="ja-JP" altLang="en-US"/>
              <a:t>急性放射線症の発症期</a:t>
            </a:r>
          </a:p>
        </p:txBody>
      </p:sp>
      <p:graphicFrame>
        <p:nvGraphicFramePr>
          <p:cNvPr id="4" name="コンテンツ プレースホルダー 3">
            <a:extLst>
              <a:ext uri="{FF2B5EF4-FFF2-40B4-BE49-F238E27FC236}">
                <a16:creationId xmlns:a16="http://schemas.microsoft.com/office/drawing/2014/main" id="{3E99493E-0BDD-E64B-9A83-31C597053C74}"/>
              </a:ext>
            </a:extLst>
          </p:cNvPr>
          <p:cNvGraphicFramePr>
            <a:graphicFrameLocks noGrp="1"/>
          </p:cNvGraphicFramePr>
          <p:nvPr>
            <p:ph idx="1"/>
            <p:extLst>
              <p:ext uri="{D42A27DB-BD31-4B8C-83A1-F6EECF244321}">
                <p14:modId xmlns:p14="http://schemas.microsoft.com/office/powerpoint/2010/main" val="2390417536"/>
              </p:ext>
            </p:extLst>
          </p:nvPr>
        </p:nvGraphicFramePr>
        <p:xfrm>
          <a:off x="628650" y="1187346"/>
          <a:ext cx="7886704" cy="5120640"/>
        </p:xfrm>
        <a:graphic>
          <a:graphicData uri="http://schemas.openxmlformats.org/drawingml/2006/table">
            <a:tbl>
              <a:tblPr firstRow="1" bandRow="1">
                <a:tableStyleId>{5940675A-B579-460E-94D1-54222C63F5DA}</a:tableStyleId>
              </a:tblPr>
              <a:tblGrid>
                <a:gridCol w="684995">
                  <a:extLst>
                    <a:ext uri="{9D8B030D-6E8A-4147-A177-3AD203B41FA5}">
                      <a16:colId xmlns:a16="http://schemas.microsoft.com/office/drawing/2014/main" val="1432408868"/>
                    </a:ext>
                  </a:extLst>
                </a:gridCol>
                <a:gridCol w="1210614">
                  <a:extLst>
                    <a:ext uri="{9D8B030D-6E8A-4147-A177-3AD203B41FA5}">
                      <a16:colId xmlns:a16="http://schemas.microsoft.com/office/drawing/2014/main" val="4115235003"/>
                    </a:ext>
                  </a:extLst>
                </a:gridCol>
                <a:gridCol w="1198219">
                  <a:extLst>
                    <a:ext uri="{9D8B030D-6E8A-4147-A177-3AD203B41FA5}">
                      <a16:colId xmlns:a16="http://schemas.microsoft.com/office/drawing/2014/main" val="2526062583"/>
                    </a:ext>
                  </a:extLst>
                </a:gridCol>
                <a:gridCol w="1198219">
                  <a:extLst>
                    <a:ext uri="{9D8B030D-6E8A-4147-A177-3AD203B41FA5}">
                      <a16:colId xmlns:a16="http://schemas.microsoft.com/office/drawing/2014/main" val="1059412728"/>
                    </a:ext>
                  </a:extLst>
                </a:gridCol>
                <a:gridCol w="1198219">
                  <a:extLst>
                    <a:ext uri="{9D8B030D-6E8A-4147-A177-3AD203B41FA5}">
                      <a16:colId xmlns:a16="http://schemas.microsoft.com/office/drawing/2014/main" val="501555973"/>
                    </a:ext>
                  </a:extLst>
                </a:gridCol>
                <a:gridCol w="1198219">
                  <a:extLst>
                    <a:ext uri="{9D8B030D-6E8A-4147-A177-3AD203B41FA5}">
                      <a16:colId xmlns:a16="http://schemas.microsoft.com/office/drawing/2014/main" val="3050220243"/>
                    </a:ext>
                  </a:extLst>
                </a:gridCol>
                <a:gridCol w="1198219">
                  <a:extLst>
                    <a:ext uri="{9D8B030D-6E8A-4147-A177-3AD203B41FA5}">
                      <a16:colId xmlns:a16="http://schemas.microsoft.com/office/drawing/2014/main" val="3158119039"/>
                    </a:ext>
                  </a:extLst>
                </a:gridCol>
              </a:tblGrid>
              <a:tr h="180305">
                <a:tc rowSpan="2">
                  <a:txBody>
                    <a:bodyPr/>
                    <a:lstStyle/>
                    <a:p>
                      <a:endParaRPr kumimoji="1" lang="ja-JP" altLang="en-US" sz="1200"/>
                    </a:p>
                  </a:txBody>
                  <a:tcPr/>
                </a:tc>
                <a:tc rowSpan="2">
                  <a:txBody>
                    <a:bodyPr/>
                    <a:lstStyle/>
                    <a:p>
                      <a:endParaRPr kumimoji="1" lang="ja-JP" altLang="en-US" sz="1200"/>
                    </a:p>
                  </a:txBody>
                  <a:tcPr/>
                </a:tc>
                <a:tc gridSpan="5">
                  <a:txBody>
                    <a:bodyPr/>
                    <a:lstStyle/>
                    <a:p>
                      <a:pPr algn="ctr"/>
                      <a:r>
                        <a:rPr kumimoji="1" lang="ja-JP" altLang="en-US" sz="1200"/>
                        <a:t>急性放射線症の重症度と被ばく線量</a:t>
                      </a:r>
                    </a:p>
                  </a:txBody>
                  <a:tcPr anchor="ct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590874092"/>
                  </a:ext>
                </a:extLst>
              </a:tr>
              <a:tr h="230644">
                <a:tc vMerge="1">
                  <a:txBody>
                    <a:bodyPr/>
                    <a:lstStyle/>
                    <a:p>
                      <a:endParaRPr kumimoji="1" lang="ja-JP" altLang="en-US"/>
                    </a:p>
                  </a:txBody>
                  <a:tcPr/>
                </a:tc>
                <a:tc vMerge="1">
                  <a:txBody>
                    <a:bodyPr/>
                    <a:lstStyle/>
                    <a:p>
                      <a:endParaRPr lang="ja-JP" altLang="en-US" sz="1200"/>
                    </a:p>
                  </a:txBody>
                  <a:tcPr anchor="ctr"/>
                </a:tc>
                <a:tc>
                  <a:txBody>
                    <a:bodyPr/>
                    <a:lstStyle/>
                    <a:p>
                      <a:pPr algn="ctr"/>
                      <a:r>
                        <a:rPr kumimoji="1" lang="ja-JP" altLang="en-US" sz="1200"/>
                        <a:t>軽症</a:t>
                      </a:r>
                      <a:r>
                        <a:rPr kumimoji="1" lang="en-US" altLang="ja-JP" sz="1200" dirty="0"/>
                        <a:t>(1~2Gy)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dirty="0"/>
                        <a:t> </a:t>
                      </a:r>
                      <a:r>
                        <a:rPr kumimoji="1" lang="ja-JP" altLang="en-US" sz="1200"/>
                        <a:t>中等度</a:t>
                      </a:r>
                      <a:r>
                        <a:rPr kumimoji="1" lang="en-US" altLang="ja-JP" sz="1200" dirty="0"/>
                        <a:t>(2~4Gy)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a:t>重症</a:t>
                      </a:r>
                      <a:r>
                        <a:rPr kumimoji="1" lang="en-US" altLang="ja-JP" sz="1200" dirty="0"/>
                        <a:t>(4~6Gy)</a:t>
                      </a:r>
                    </a:p>
                    <a:p>
                      <a:pPr algn="ctr"/>
                      <a:endParaRPr kumimoji="1" lang="ja-JP" altLang="en-US" sz="1200"/>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a:t>極めて重症</a:t>
                      </a:r>
                      <a:r>
                        <a:rPr kumimoji="1" lang="en-US" altLang="ja-JP" sz="1200" dirty="0"/>
                        <a:t>(6~8Gy)</a:t>
                      </a:r>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ja-JP" altLang="en-US" sz="1200"/>
                        <a:t>致死的</a:t>
                      </a:r>
                      <a:r>
                        <a:rPr kumimoji="1" lang="en-US" altLang="ja-JP" sz="1200" dirty="0"/>
                        <a:t>(&gt;8Gy)</a:t>
                      </a:r>
                    </a:p>
                  </a:txBody>
                  <a:tcPr anchor="ctr"/>
                </a:tc>
                <a:extLst>
                  <a:ext uri="{0D108BD9-81ED-4DB2-BD59-A6C34878D82A}">
                    <a16:rowId xmlns:a16="http://schemas.microsoft.com/office/drawing/2014/main" val="1017314537"/>
                  </a:ext>
                </a:extLst>
              </a:tr>
              <a:tr h="576425">
                <a:tc rowSpan="3">
                  <a:txBody>
                    <a:bodyPr/>
                    <a:lstStyle/>
                    <a:p>
                      <a:pPr algn="ctr"/>
                      <a:r>
                        <a:rPr kumimoji="1" lang="ja-JP" altLang="en-US" sz="1200"/>
                        <a:t>血液細胞</a:t>
                      </a:r>
                    </a:p>
                  </a:txBody>
                  <a:tcPr vert="eaVert" anchor="ctr"/>
                </a:tc>
                <a:tc>
                  <a:txBody>
                    <a:bodyPr/>
                    <a:lstStyle/>
                    <a:p>
                      <a:r>
                        <a:rPr kumimoji="1" lang="ja-JP" altLang="en-US" sz="1200"/>
                        <a:t>リンパ球数</a:t>
                      </a:r>
                      <a:endParaRPr kumimoji="1" lang="en-US" altLang="ja-JP" sz="1200" dirty="0"/>
                    </a:p>
                    <a:p>
                      <a:r>
                        <a:rPr kumimoji="1" lang="en-US" altLang="ja-JP" sz="1200" dirty="0"/>
                        <a:t>(x10</a:t>
                      </a:r>
                      <a:r>
                        <a:rPr kumimoji="1" lang="en-US" altLang="ja-JP" sz="1200" baseline="30000" dirty="0"/>
                        <a:t>3</a:t>
                      </a:r>
                      <a:r>
                        <a:rPr kumimoji="1" lang="en-US" altLang="ja-JP" sz="1200" dirty="0"/>
                        <a:t>/mm</a:t>
                      </a:r>
                      <a:r>
                        <a:rPr kumimoji="1" lang="en-US" altLang="ja-JP" sz="1200" baseline="30000" dirty="0"/>
                        <a:t>3</a:t>
                      </a:r>
                      <a:r>
                        <a:rPr kumimoji="1" lang="en-US" altLang="ja-JP" sz="1200" dirty="0"/>
                        <a:t>)</a:t>
                      </a:r>
                    </a:p>
                    <a:p>
                      <a:r>
                        <a:rPr kumimoji="1" lang="ja-JP" altLang="en-US" sz="1200"/>
                        <a:t>（被ばく後３</a:t>
                      </a:r>
                      <a:r>
                        <a:rPr kumimoji="1" lang="en-US" altLang="ja-JP" sz="1200" dirty="0"/>
                        <a:t>〜6</a:t>
                      </a:r>
                      <a:r>
                        <a:rPr kumimoji="1" lang="ja-JP" altLang="en-US" sz="1200"/>
                        <a:t>日）</a:t>
                      </a:r>
                    </a:p>
                  </a:txBody>
                  <a:tcPr anchor="ctr"/>
                </a:tc>
                <a:tc>
                  <a:txBody>
                    <a:bodyPr/>
                    <a:lstStyle/>
                    <a:p>
                      <a:pPr algn="ctr"/>
                      <a:r>
                        <a:rPr kumimoji="1" lang="en-US" altLang="ja-JP" sz="1200" dirty="0"/>
                        <a:t>0.8 ~ 1.5</a:t>
                      </a:r>
                      <a:endParaRPr kumimoji="1" lang="ja-JP" altLang="en-US" sz="1200"/>
                    </a:p>
                  </a:txBody>
                  <a:tcPr anchor="ctr"/>
                </a:tc>
                <a:tc>
                  <a:txBody>
                    <a:bodyPr/>
                    <a:lstStyle/>
                    <a:p>
                      <a:pPr algn="ctr"/>
                      <a:r>
                        <a:rPr kumimoji="1" lang="en-US" altLang="ja-JP" sz="1200" dirty="0"/>
                        <a:t>0.5 ~ 0.8</a:t>
                      </a:r>
                      <a:endParaRPr kumimoji="1" lang="ja-JP" altLang="en-US" sz="1200"/>
                    </a:p>
                  </a:txBody>
                  <a:tcPr anchor="ctr"/>
                </a:tc>
                <a:tc>
                  <a:txBody>
                    <a:bodyPr/>
                    <a:lstStyle/>
                    <a:p>
                      <a:pPr algn="ctr"/>
                      <a:r>
                        <a:rPr kumimoji="1" lang="en-US" altLang="ja-JP" sz="1200" dirty="0"/>
                        <a:t>0.3 ~0.5</a:t>
                      </a:r>
                      <a:endParaRPr kumimoji="1" lang="ja-JP" altLang="en-US" sz="1200"/>
                    </a:p>
                  </a:txBody>
                  <a:tcPr anchor="ctr"/>
                </a:tc>
                <a:tc>
                  <a:txBody>
                    <a:bodyPr/>
                    <a:lstStyle/>
                    <a:p>
                      <a:pPr algn="ctr"/>
                      <a:r>
                        <a:rPr kumimoji="1" lang="en-US" altLang="ja-JP" sz="1200" dirty="0"/>
                        <a:t>0.1 ~ 0.3</a:t>
                      </a:r>
                      <a:endParaRPr kumimoji="1" lang="ja-JP" altLang="en-US" sz="1200"/>
                    </a:p>
                  </a:txBody>
                  <a:tcPr anchor="ctr"/>
                </a:tc>
                <a:tc>
                  <a:txBody>
                    <a:bodyPr/>
                    <a:lstStyle/>
                    <a:p>
                      <a:pPr algn="ctr"/>
                      <a:r>
                        <a:rPr kumimoji="1" lang="en-US" altLang="ja-JP" sz="1200" dirty="0"/>
                        <a:t>0.0 ~ 0.1</a:t>
                      </a:r>
                      <a:endParaRPr kumimoji="1" lang="ja-JP" altLang="en-US" sz="1200"/>
                    </a:p>
                  </a:txBody>
                  <a:tcPr anchor="ctr"/>
                </a:tc>
                <a:extLst>
                  <a:ext uri="{0D108BD9-81ED-4DB2-BD59-A6C34878D82A}">
                    <a16:rowId xmlns:a16="http://schemas.microsoft.com/office/drawing/2014/main" val="1537555135"/>
                  </a:ext>
                </a:extLst>
              </a:tr>
              <a:tr h="155568">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p>
                  </a:txBody>
                  <a:tcPr anchor="ctr"/>
                </a:tc>
                <a:tc>
                  <a:txBody>
                    <a:bodyPr/>
                    <a:lstStyle/>
                    <a:p>
                      <a:r>
                        <a:rPr kumimoji="1" lang="ja-JP" altLang="en-US" sz="1200"/>
                        <a:t>顆粒球数</a:t>
                      </a: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t>(x10</a:t>
                      </a:r>
                      <a:r>
                        <a:rPr kumimoji="1" lang="en-US" altLang="ja-JP" sz="1200" baseline="30000" dirty="0"/>
                        <a:t>3</a:t>
                      </a:r>
                      <a:r>
                        <a:rPr kumimoji="1" lang="en-US" altLang="ja-JP" sz="1200" dirty="0"/>
                        <a:t>/mm</a:t>
                      </a:r>
                      <a:r>
                        <a:rPr kumimoji="1" lang="en-US" altLang="ja-JP" sz="1200" baseline="30000" dirty="0"/>
                        <a:t>3</a:t>
                      </a:r>
                      <a:r>
                        <a:rPr kumimoji="1" lang="en-US" altLang="ja-JP" sz="1200" dirty="0"/>
                        <a:t>)</a:t>
                      </a:r>
                    </a:p>
                  </a:txBody>
                  <a:tcPr anchor="ctr"/>
                </a:tc>
                <a:tc>
                  <a:txBody>
                    <a:bodyPr/>
                    <a:lstStyle/>
                    <a:p>
                      <a:pPr algn="ctr"/>
                      <a:r>
                        <a:rPr kumimoji="1" lang="en-US" altLang="ja-JP" sz="1200" dirty="0"/>
                        <a:t>&gt;2.0</a:t>
                      </a:r>
                      <a:endParaRPr kumimoji="1" lang="ja-JP" altLang="en-US" sz="1200"/>
                    </a:p>
                  </a:txBody>
                  <a:tcPr anchor="ctr"/>
                </a:tc>
                <a:tc>
                  <a:txBody>
                    <a:bodyPr/>
                    <a:lstStyle/>
                    <a:p>
                      <a:pPr algn="ctr"/>
                      <a:r>
                        <a:rPr kumimoji="1" lang="en-US" altLang="ja-JP" sz="1200" dirty="0"/>
                        <a:t>1.5 ~ 2.0</a:t>
                      </a:r>
                      <a:endParaRPr kumimoji="1" lang="ja-JP" altLang="en-US" sz="1200"/>
                    </a:p>
                  </a:txBody>
                  <a:tcPr anchor="ctr"/>
                </a:tc>
                <a:tc>
                  <a:txBody>
                    <a:bodyPr/>
                    <a:lstStyle/>
                    <a:p>
                      <a:pPr algn="ctr"/>
                      <a:r>
                        <a:rPr kumimoji="1" lang="en-US" altLang="ja-JP" sz="1200" dirty="0"/>
                        <a:t>1.0 ~ 1.5</a:t>
                      </a:r>
                      <a:endParaRPr kumimoji="1" lang="ja-JP" altLang="en-US" sz="1200"/>
                    </a:p>
                  </a:txBody>
                  <a:tcPr anchor="ctr"/>
                </a:tc>
                <a:tc>
                  <a:txBody>
                    <a:bodyPr/>
                    <a:lstStyle/>
                    <a:p>
                      <a:pPr algn="ctr"/>
                      <a:r>
                        <a:rPr kumimoji="1" lang="en-US" altLang="ja-JP" sz="1200" dirty="0"/>
                        <a:t>≦0.5</a:t>
                      </a:r>
                      <a:endParaRPr kumimoji="1" lang="ja-JP" altLang="en-US" sz="1200"/>
                    </a:p>
                  </a:txBody>
                  <a:tcPr anchor="ctr"/>
                </a:tc>
                <a:tc>
                  <a:txBody>
                    <a:bodyPr/>
                    <a:lstStyle/>
                    <a:p>
                      <a:pPr algn="ctr"/>
                      <a:r>
                        <a:rPr kumimoji="1" lang="en-US" altLang="ja-JP" sz="1200" dirty="0"/>
                        <a:t>≦0.1</a:t>
                      </a:r>
                      <a:endParaRPr kumimoji="1" lang="ja-JP" altLang="en-US" sz="1200"/>
                    </a:p>
                  </a:txBody>
                  <a:tcPr anchor="ctr"/>
                </a:tc>
                <a:extLst>
                  <a:ext uri="{0D108BD9-81ED-4DB2-BD59-A6C34878D82A}">
                    <a16:rowId xmlns:a16="http://schemas.microsoft.com/office/drawing/2014/main" val="3221974462"/>
                  </a:ext>
                </a:extLst>
              </a:tr>
              <a:tr h="252512">
                <a:tc vMerge="1">
                  <a:txBody>
                    <a:bodyPr/>
                    <a:lstStyle/>
                    <a:p>
                      <a:pPr marL="0" marR="0" lvl="0" indent="0" algn="l" defTabSz="685800" rtl="0" eaLnBrk="1" fontAlgn="auto" latinLnBrk="0" hangingPunct="1">
                        <a:lnSpc>
                          <a:spcPct val="100000"/>
                        </a:lnSpc>
                        <a:spcBef>
                          <a:spcPts val="0"/>
                        </a:spcBef>
                        <a:spcAft>
                          <a:spcPts val="0"/>
                        </a:spcAft>
                        <a:buClrTx/>
                        <a:buSzTx/>
                        <a:buFontTx/>
                        <a:buNone/>
                        <a:tabLst/>
                        <a:defRPr/>
                      </a:pPr>
                      <a:endParaRPr kumimoji="1" lang="en-US" altLang="ja-JP" sz="1200" dirty="0"/>
                    </a:p>
                  </a:txBody>
                  <a:tcPr anchor="ctr"/>
                </a:tc>
                <a:tc>
                  <a:txBody>
                    <a:bodyPr/>
                    <a:lstStyle/>
                    <a:p>
                      <a:r>
                        <a:rPr kumimoji="1" lang="ja-JP" altLang="en-US" sz="1200"/>
                        <a:t>血小板数</a:t>
                      </a:r>
                      <a:endParaRPr kumimoji="1" lang="en-US" altLang="ja-JP" sz="1200" dirty="0"/>
                    </a:p>
                    <a:p>
                      <a:pPr marL="0" marR="0" lvl="0" indent="0" algn="l" defTabSz="685800" rtl="0" eaLnBrk="1" fontAlgn="auto" latinLnBrk="0" hangingPunct="1">
                        <a:lnSpc>
                          <a:spcPct val="100000"/>
                        </a:lnSpc>
                        <a:spcBef>
                          <a:spcPts val="0"/>
                        </a:spcBef>
                        <a:spcAft>
                          <a:spcPts val="0"/>
                        </a:spcAft>
                        <a:buClrTx/>
                        <a:buSzTx/>
                        <a:buFontTx/>
                        <a:buNone/>
                        <a:tabLst/>
                        <a:defRPr/>
                      </a:pPr>
                      <a:r>
                        <a:rPr kumimoji="1" lang="en-US" altLang="ja-JP" sz="1200" dirty="0"/>
                        <a:t>(x10</a:t>
                      </a:r>
                      <a:r>
                        <a:rPr kumimoji="1" lang="en-US" altLang="ja-JP" sz="1200" baseline="30000" dirty="0"/>
                        <a:t>3</a:t>
                      </a:r>
                      <a:r>
                        <a:rPr kumimoji="1" lang="en-US" altLang="ja-JP" sz="1200" dirty="0"/>
                        <a:t>/mm</a:t>
                      </a:r>
                      <a:r>
                        <a:rPr kumimoji="1" lang="en-US" altLang="ja-JP" sz="1200" baseline="30000" dirty="0"/>
                        <a:t>3</a:t>
                      </a:r>
                      <a:r>
                        <a:rPr kumimoji="1" lang="en-US" altLang="ja-JP" sz="1200" dirty="0"/>
                        <a:t>)</a:t>
                      </a:r>
                    </a:p>
                  </a:txBody>
                  <a:tcPr anchor="ctr"/>
                </a:tc>
                <a:tc>
                  <a:txBody>
                    <a:bodyPr/>
                    <a:lstStyle/>
                    <a:p>
                      <a:pPr algn="ctr"/>
                      <a:r>
                        <a:rPr kumimoji="1" lang="en-US" altLang="ja-JP" sz="1200" dirty="0"/>
                        <a:t>60 ~ 100</a:t>
                      </a:r>
                    </a:p>
                    <a:p>
                      <a:pPr algn="ctr"/>
                      <a:r>
                        <a:rPr kumimoji="1" lang="en-US" altLang="ja-JP" sz="1200" dirty="0"/>
                        <a:t>10 ~ 25 %</a:t>
                      </a:r>
                      <a:endParaRPr kumimoji="1" lang="ja-JP" altLang="en-US" sz="1200"/>
                    </a:p>
                  </a:txBody>
                  <a:tcPr anchor="ctr"/>
                </a:tc>
                <a:tc>
                  <a:txBody>
                    <a:bodyPr/>
                    <a:lstStyle/>
                    <a:p>
                      <a:pPr algn="ctr"/>
                      <a:r>
                        <a:rPr kumimoji="1" lang="en-US" altLang="ja-JP" sz="1200" dirty="0"/>
                        <a:t>30 ~ 60</a:t>
                      </a:r>
                    </a:p>
                    <a:p>
                      <a:pPr algn="ctr"/>
                      <a:r>
                        <a:rPr kumimoji="1" lang="en-US" altLang="ja-JP" sz="1200" dirty="0"/>
                        <a:t>25 ~ 40 %</a:t>
                      </a:r>
                      <a:endParaRPr kumimoji="1" lang="ja-JP" altLang="en-US" sz="1200"/>
                    </a:p>
                  </a:txBody>
                  <a:tcPr anchor="ctr"/>
                </a:tc>
                <a:tc>
                  <a:txBody>
                    <a:bodyPr/>
                    <a:lstStyle/>
                    <a:p>
                      <a:pPr algn="ctr"/>
                      <a:r>
                        <a:rPr kumimoji="1" lang="en-US" altLang="ja-JP" sz="1200" dirty="0"/>
                        <a:t>25 ~ 35</a:t>
                      </a:r>
                    </a:p>
                    <a:p>
                      <a:pPr algn="ctr"/>
                      <a:r>
                        <a:rPr kumimoji="1" lang="en-US" altLang="ja-JP" sz="1200" dirty="0"/>
                        <a:t>40 ~ 80 %</a:t>
                      </a:r>
                      <a:endParaRPr kumimoji="1" lang="ja-JP" altLang="en-US" sz="1200"/>
                    </a:p>
                  </a:txBody>
                  <a:tcPr anchor="ctr"/>
                </a:tc>
                <a:tc>
                  <a:txBody>
                    <a:bodyPr/>
                    <a:lstStyle/>
                    <a:p>
                      <a:pPr algn="ctr"/>
                      <a:r>
                        <a:rPr kumimoji="1" lang="en-US" altLang="ja-JP" sz="1200" dirty="0"/>
                        <a:t>15 ~ 25</a:t>
                      </a:r>
                    </a:p>
                    <a:p>
                      <a:pPr algn="ctr"/>
                      <a:r>
                        <a:rPr kumimoji="1" lang="en-US" altLang="ja-JP" sz="1200" dirty="0"/>
                        <a:t>60 ~ 80%</a:t>
                      </a:r>
                      <a:endParaRPr kumimoji="1" lang="ja-JP" altLang="en-US" sz="1200"/>
                    </a:p>
                  </a:txBody>
                  <a:tcPr anchor="ctr"/>
                </a:tc>
                <a:tc>
                  <a:txBody>
                    <a:bodyPr/>
                    <a:lstStyle/>
                    <a:p>
                      <a:pPr algn="ctr"/>
                      <a:r>
                        <a:rPr kumimoji="1" lang="en-US" altLang="ja-JP" sz="1200" dirty="0"/>
                        <a:t>&lt;20</a:t>
                      </a:r>
                    </a:p>
                    <a:p>
                      <a:pPr algn="ctr"/>
                      <a:r>
                        <a:rPr kumimoji="1" lang="en-US" altLang="ja-JP" sz="1200" dirty="0"/>
                        <a:t> 80 ~ 100 %</a:t>
                      </a:r>
                      <a:r>
                        <a:rPr kumimoji="1" lang="en-US" altLang="ja-JP" sz="1200" baseline="30000" dirty="0"/>
                        <a:t>※1</a:t>
                      </a:r>
                      <a:endParaRPr kumimoji="1" lang="ja-JP" altLang="en-US" sz="1200"/>
                    </a:p>
                  </a:txBody>
                  <a:tcPr anchor="ctr"/>
                </a:tc>
                <a:extLst>
                  <a:ext uri="{0D108BD9-81ED-4DB2-BD59-A6C34878D82A}">
                    <a16:rowId xmlns:a16="http://schemas.microsoft.com/office/drawing/2014/main" val="1724004843"/>
                  </a:ext>
                </a:extLst>
              </a:tr>
              <a:tr h="143042">
                <a:tc>
                  <a:txBody>
                    <a:bodyPr/>
                    <a:lstStyle/>
                    <a:p>
                      <a:pPr algn="ctr"/>
                      <a:r>
                        <a:rPr kumimoji="1" lang="ja-JP" altLang="en-US" sz="1200"/>
                        <a:t>潜伏期</a:t>
                      </a:r>
                      <a:endParaRPr kumimoji="1" lang="en-US" altLang="ja-JP" sz="1200" dirty="0"/>
                    </a:p>
                  </a:txBody>
                  <a:tcPr anchor="ctr"/>
                </a:tc>
                <a:tc>
                  <a:txBody>
                    <a:bodyPr/>
                    <a:lstStyle/>
                    <a:p>
                      <a:r>
                        <a:rPr kumimoji="1" lang="ja-JP" altLang="en-US" sz="1200"/>
                        <a:t>長さ（日）</a:t>
                      </a:r>
                    </a:p>
                  </a:txBody>
                  <a:tcPr anchor="ctr"/>
                </a:tc>
                <a:tc>
                  <a:txBody>
                    <a:bodyPr/>
                    <a:lstStyle/>
                    <a:p>
                      <a:pPr algn="ctr"/>
                      <a:r>
                        <a:rPr kumimoji="1" lang="en-US" altLang="ja-JP" sz="1200" dirty="0"/>
                        <a:t>21 ~ 35</a:t>
                      </a:r>
                      <a:endParaRPr kumimoji="1" lang="ja-JP" altLang="en-US" sz="1200"/>
                    </a:p>
                  </a:txBody>
                  <a:tcPr anchor="ctr"/>
                </a:tc>
                <a:tc>
                  <a:txBody>
                    <a:bodyPr/>
                    <a:lstStyle/>
                    <a:p>
                      <a:pPr marL="0" marR="0" lvl="0" indent="0" algn="ctr" defTabSz="685800" rtl="0" eaLnBrk="1" fontAlgn="auto" latinLnBrk="0" hangingPunct="1">
                        <a:lnSpc>
                          <a:spcPct val="100000"/>
                        </a:lnSpc>
                        <a:spcBef>
                          <a:spcPts val="0"/>
                        </a:spcBef>
                        <a:spcAft>
                          <a:spcPts val="0"/>
                        </a:spcAft>
                        <a:buClrTx/>
                        <a:buSzTx/>
                        <a:buFontTx/>
                        <a:buNone/>
                        <a:tabLst/>
                        <a:defRPr/>
                      </a:pPr>
                      <a:r>
                        <a:rPr kumimoji="1" lang="en-US" altLang="ja-JP" sz="1200" dirty="0"/>
                        <a:t>18 ~ 28</a:t>
                      </a:r>
                      <a:endParaRPr kumimoji="1" lang="ja-JP" altLang="en-US" sz="1200"/>
                    </a:p>
                  </a:txBody>
                  <a:tcPr anchor="ctr"/>
                </a:tc>
                <a:tc>
                  <a:txBody>
                    <a:bodyPr/>
                    <a:lstStyle/>
                    <a:p>
                      <a:pPr algn="ctr"/>
                      <a:r>
                        <a:rPr kumimoji="1" lang="en-US" altLang="ja-JP" sz="1200" dirty="0"/>
                        <a:t>8 ~ 18</a:t>
                      </a:r>
                      <a:endParaRPr kumimoji="1" lang="ja-JP" altLang="en-US" sz="1200"/>
                    </a:p>
                  </a:txBody>
                  <a:tcPr anchor="ctr"/>
                </a:tc>
                <a:tc>
                  <a:txBody>
                    <a:bodyPr/>
                    <a:lstStyle/>
                    <a:p>
                      <a:pPr algn="ctr"/>
                      <a:r>
                        <a:rPr kumimoji="1" lang="en-US" altLang="ja-JP" sz="1200" dirty="0"/>
                        <a:t>≦7</a:t>
                      </a:r>
                      <a:endParaRPr kumimoji="1" lang="ja-JP" altLang="en-US" sz="1200"/>
                    </a:p>
                  </a:txBody>
                  <a:tcPr anchor="ctr"/>
                </a:tc>
                <a:tc>
                  <a:txBody>
                    <a:bodyPr/>
                    <a:lstStyle/>
                    <a:p>
                      <a:pPr algn="ctr"/>
                      <a:r>
                        <a:rPr kumimoji="1" lang="ja-JP" altLang="en-US" sz="1200"/>
                        <a:t>なし</a:t>
                      </a:r>
                    </a:p>
                  </a:txBody>
                  <a:tcPr anchor="ctr"/>
                </a:tc>
                <a:extLst>
                  <a:ext uri="{0D108BD9-81ED-4DB2-BD59-A6C34878D82A}">
                    <a16:rowId xmlns:a16="http://schemas.microsoft.com/office/drawing/2014/main" val="3259930564"/>
                  </a:ext>
                </a:extLst>
              </a:tr>
              <a:tr h="0">
                <a:tc rowSpan="3">
                  <a:txBody>
                    <a:bodyPr/>
                    <a:lstStyle/>
                    <a:p>
                      <a:pPr algn="ctr"/>
                      <a:r>
                        <a:rPr kumimoji="1" lang="ja-JP" altLang="en-US" sz="1200"/>
                        <a:t>臨床症状</a:t>
                      </a:r>
                    </a:p>
                  </a:txBody>
                  <a:tcPr vert="eaVert" anchor="ctr"/>
                </a:tc>
                <a:tc>
                  <a:txBody>
                    <a:bodyPr/>
                    <a:lstStyle/>
                    <a:p>
                      <a:r>
                        <a:rPr kumimoji="1" lang="ja-JP" altLang="en-US" sz="1200"/>
                        <a:t>下痢</a:t>
                      </a:r>
                    </a:p>
                  </a:txBody>
                  <a:tcPr anchor="ctr"/>
                </a:tc>
                <a:tc>
                  <a:txBody>
                    <a:bodyPr/>
                    <a:lstStyle/>
                    <a:p>
                      <a:pPr algn="ctr"/>
                      <a:r>
                        <a:rPr kumimoji="1" lang="ja-JP" altLang="en-US" sz="1200"/>
                        <a:t>なし</a:t>
                      </a:r>
                    </a:p>
                  </a:txBody>
                  <a:tcPr anchor="ctr"/>
                </a:tc>
                <a:tc>
                  <a:txBody>
                    <a:bodyPr/>
                    <a:lstStyle/>
                    <a:p>
                      <a:pPr algn="ctr"/>
                      <a:r>
                        <a:rPr kumimoji="1" lang="ja-JP" altLang="en-US" sz="1200"/>
                        <a:t>なし</a:t>
                      </a:r>
                    </a:p>
                  </a:txBody>
                  <a:tcPr anchor="ctr"/>
                </a:tc>
                <a:tc>
                  <a:txBody>
                    <a:bodyPr/>
                    <a:lstStyle/>
                    <a:p>
                      <a:pPr algn="ctr"/>
                      <a:r>
                        <a:rPr kumimoji="1" lang="ja-JP" altLang="en-US" sz="1200"/>
                        <a:t>稀</a:t>
                      </a:r>
                    </a:p>
                  </a:txBody>
                  <a:tcPr anchor="ctr"/>
                </a:tc>
                <a:tc>
                  <a:txBody>
                    <a:bodyPr/>
                    <a:lstStyle/>
                    <a:p>
                      <a:pPr algn="ctr"/>
                      <a:r>
                        <a:rPr kumimoji="1" lang="ja-JP" altLang="en-US" sz="1200"/>
                        <a:t>被ばく後</a:t>
                      </a:r>
                      <a:endParaRPr kumimoji="1" lang="en-US" altLang="ja-JP" sz="1200" dirty="0"/>
                    </a:p>
                    <a:p>
                      <a:pPr algn="ctr"/>
                      <a:r>
                        <a:rPr kumimoji="1" lang="ja-JP" altLang="en-US" sz="1200"/>
                        <a:t>６</a:t>
                      </a:r>
                      <a:r>
                        <a:rPr kumimoji="1" lang="en-US" altLang="ja-JP" sz="1200" dirty="0"/>
                        <a:t>〜9</a:t>
                      </a:r>
                      <a:r>
                        <a:rPr kumimoji="1" lang="ja-JP" altLang="en-US" sz="1200"/>
                        <a:t>日に出現</a:t>
                      </a:r>
                    </a:p>
                  </a:txBody>
                  <a:tcPr anchor="ctr"/>
                </a:tc>
                <a:tc>
                  <a:txBody>
                    <a:bodyPr/>
                    <a:lstStyle/>
                    <a:p>
                      <a:pPr algn="ctr"/>
                      <a:r>
                        <a:rPr kumimoji="1" lang="ja-JP" altLang="en-US" sz="1200"/>
                        <a:t>被ばく後</a:t>
                      </a:r>
                      <a:endParaRPr kumimoji="1" lang="en-US" altLang="ja-JP" sz="1200" dirty="0"/>
                    </a:p>
                    <a:p>
                      <a:pPr algn="ctr"/>
                      <a:r>
                        <a:rPr kumimoji="1" lang="ja-JP" altLang="en-US" sz="1200"/>
                        <a:t>４</a:t>
                      </a:r>
                      <a:r>
                        <a:rPr kumimoji="1" lang="en-US" altLang="ja-JP" sz="1200" dirty="0"/>
                        <a:t>〜5</a:t>
                      </a:r>
                      <a:r>
                        <a:rPr kumimoji="1" lang="ja-JP" altLang="en-US" sz="1200"/>
                        <a:t>日に出現</a:t>
                      </a:r>
                    </a:p>
                  </a:txBody>
                  <a:tcPr anchor="ctr"/>
                </a:tc>
                <a:extLst>
                  <a:ext uri="{0D108BD9-81ED-4DB2-BD59-A6C34878D82A}">
                    <a16:rowId xmlns:a16="http://schemas.microsoft.com/office/drawing/2014/main" val="432701854"/>
                  </a:ext>
                </a:extLst>
              </a:tr>
              <a:tr h="240427">
                <a:tc vMerge="1">
                  <a:txBody>
                    <a:bodyPr/>
                    <a:lstStyle/>
                    <a:p>
                      <a:endParaRPr kumimoji="1" lang="ja-JP" altLang="en-US" sz="1200"/>
                    </a:p>
                  </a:txBody>
                  <a:tcPr anchor="ctr"/>
                </a:tc>
                <a:tc>
                  <a:txBody>
                    <a:bodyPr/>
                    <a:lstStyle/>
                    <a:p>
                      <a:r>
                        <a:rPr kumimoji="1" lang="ja-JP" altLang="en-US" sz="1200"/>
                        <a:t>脱毛</a:t>
                      </a:r>
                    </a:p>
                  </a:txBody>
                  <a:tcPr anchor="ctr"/>
                </a:tc>
                <a:tc>
                  <a:txBody>
                    <a:bodyPr/>
                    <a:lstStyle/>
                    <a:p>
                      <a:pPr algn="ctr"/>
                      <a:r>
                        <a:rPr kumimoji="1" lang="ja-JP" altLang="en-US" sz="1200"/>
                        <a:t>なし</a:t>
                      </a:r>
                    </a:p>
                  </a:txBody>
                  <a:tcPr anchor="ctr"/>
                </a:tc>
                <a:tc>
                  <a:txBody>
                    <a:bodyPr/>
                    <a:lstStyle/>
                    <a:p>
                      <a:pPr algn="ctr"/>
                      <a:r>
                        <a:rPr kumimoji="1" lang="ja-JP" altLang="en-US" sz="1200"/>
                        <a:t>中等度、被ばく後</a:t>
                      </a:r>
                      <a:r>
                        <a:rPr kumimoji="1" lang="en-US" altLang="ja-JP" sz="1200" dirty="0"/>
                        <a:t>15</a:t>
                      </a:r>
                      <a:r>
                        <a:rPr kumimoji="1" lang="ja-JP" altLang="en-US" sz="1200"/>
                        <a:t>日以降</a:t>
                      </a:r>
                    </a:p>
                  </a:txBody>
                  <a:tcPr anchor="ctr"/>
                </a:tc>
                <a:tc>
                  <a:txBody>
                    <a:bodyPr/>
                    <a:lstStyle/>
                    <a:p>
                      <a:pPr algn="ctr"/>
                      <a:r>
                        <a:rPr kumimoji="1" lang="ja-JP" altLang="en-US" sz="1200"/>
                        <a:t>中等度ないし完全</a:t>
                      </a:r>
                      <a:endParaRPr kumimoji="1" lang="en-US" altLang="ja-JP" sz="1200" dirty="0"/>
                    </a:p>
                    <a:p>
                      <a:pPr algn="ctr"/>
                      <a:r>
                        <a:rPr kumimoji="1" lang="en-US" altLang="ja-JP" sz="1200" dirty="0"/>
                        <a:t>11〜21</a:t>
                      </a:r>
                      <a:r>
                        <a:rPr kumimoji="1" lang="ja-JP" altLang="en-US" sz="1200"/>
                        <a:t>日</a:t>
                      </a:r>
                    </a:p>
                  </a:txBody>
                  <a:tcPr anchor="ctr"/>
                </a:tc>
                <a:tc>
                  <a:txBody>
                    <a:bodyPr/>
                    <a:lstStyle/>
                    <a:p>
                      <a:pPr algn="ctr"/>
                      <a:r>
                        <a:rPr kumimoji="1" lang="ja-JP" altLang="en-US" sz="1200"/>
                        <a:t>完全</a:t>
                      </a:r>
                      <a:endParaRPr kumimoji="1" lang="en-US" altLang="ja-JP" sz="1200" dirty="0"/>
                    </a:p>
                    <a:p>
                      <a:pPr algn="ctr"/>
                      <a:r>
                        <a:rPr kumimoji="1" lang="en-US" altLang="ja-JP" sz="1200" dirty="0"/>
                        <a:t>11</a:t>
                      </a:r>
                      <a:r>
                        <a:rPr kumimoji="1" lang="ja-JP" altLang="en-US" sz="1200"/>
                        <a:t>日以降</a:t>
                      </a:r>
                    </a:p>
                  </a:txBody>
                  <a:tcPr anchor="ctr"/>
                </a:tc>
                <a:tc>
                  <a:txBody>
                    <a:bodyPr/>
                    <a:lstStyle/>
                    <a:p>
                      <a:pPr algn="ctr"/>
                      <a:r>
                        <a:rPr kumimoji="1" lang="ja-JP" altLang="en-US" sz="1200"/>
                        <a:t>完全</a:t>
                      </a:r>
                      <a:endParaRPr kumimoji="1" lang="en-US" altLang="ja-JP" sz="1200" dirty="0"/>
                    </a:p>
                    <a:p>
                      <a:pPr algn="ctr"/>
                      <a:r>
                        <a:rPr kumimoji="1" lang="en-US" altLang="ja-JP" sz="1200" dirty="0"/>
                        <a:t>10</a:t>
                      </a:r>
                      <a:r>
                        <a:rPr kumimoji="1" lang="ja-JP" altLang="en-US" sz="1200"/>
                        <a:t>日以前</a:t>
                      </a:r>
                    </a:p>
                  </a:txBody>
                  <a:tcPr anchor="ctr"/>
                </a:tc>
                <a:extLst>
                  <a:ext uri="{0D108BD9-81ED-4DB2-BD59-A6C34878D82A}">
                    <a16:rowId xmlns:a16="http://schemas.microsoft.com/office/drawing/2014/main" val="3546958676"/>
                  </a:ext>
                </a:extLst>
              </a:tr>
              <a:tr h="287938">
                <a:tc vMerge="1">
                  <a:txBody>
                    <a:bodyPr/>
                    <a:lstStyle/>
                    <a:p>
                      <a:endParaRPr kumimoji="1" lang="en-US" altLang="ja-JP" sz="1200" dirty="0"/>
                    </a:p>
                  </a:txBody>
                  <a:tcPr anchor="ctr"/>
                </a:tc>
                <a:tc>
                  <a:txBody>
                    <a:bodyPr/>
                    <a:lstStyle/>
                    <a:p>
                      <a:r>
                        <a:rPr kumimoji="1" lang="ja-JP" altLang="en-US" sz="1200"/>
                        <a:t>その他の症状</a:t>
                      </a:r>
                      <a:endParaRPr kumimoji="1" lang="en-US" altLang="ja-JP" sz="1200" dirty="0"/>
                    </a:p>
                  </a:txBody>
                  <a:tcPr anchor="ctr"/>
                </a:tc>
                <a:tc>
                  <a:txBody>
                    <a:bodyPr/>
                    <a:lstStyle/>
                    <a:p>
                      <a:pPr algn="ctr"/>
                      <a:r>
                        <a:rPr kumimoji="1" lang="ja-JP" altLang="en-US" sz="1200"/>
                        <a:t>倦怠感</a:t>
                      </a:r>
                      <a:endParaRPr kumimoji="1" lang="en-US" altLang="ja-JP" sz="1200"/>
                    </a:p>
                    <a:p>
                      <a:pPr algn="ctr"/>
                      <a:r>
                        <a:rPr kumimoji="1" lang="ja-JP" altLang="en-US" sz="1200"/>
                        <a:t>衰弱</a:t>
                      </a:r>
                    </a:p>
                  </a:txBody>
                  <a:tcPr anchor="ctr"/>
                </a:tc>
                <a:tc>
                  <a:txBody>
                    <a:bodyPr/>
                    <a:lstStyle/>
                    <a:p>
                      <a:pPr algn="ctr"/>
                      <a:r>
                        <a:rPr kumimoji="1" lang="ja-JP" altLang="en-US" sz="1200"/>
                        <a:t>発熱、感染、出血、衰弱</a:t>
                      </a:r>
                    </a:p>
                  </a:txBody>
                  <a:tcPr anchor="ctr"/>
                </a:tc>
                <a:tc>
                  <a:txBody>
                    <a:bodyPr/>
                    <a:lstStyle/>
                    <a:p>
                      <a:pPr algn="ctr"/>
                      <a:r>
                        <a:rPr kumimoji="1" lang="ja-JP" altLang="en-US" sz="1200"/>
                        <a:t>高熱、感染、出血</a:t>
                      </a:r>
                    </a:p>
                  </a:txBody>
                  <a:tcPr anchor="ctr"/>
                </a:tc>
                <a:tc>
                  <a:txBody>
                    <a:bodyPr/>
                    <a:lstStyle/>
                    <a:p>
                      <a:pPr algn="ctr"/>
                      <a:r>
                        <a:rPr kumimoji="1" lang="ja-JP" altLang="en-US" sz="1200"/>
                        <a:t>高熱、嘔吐、めまい、</a:t>
                      </a:r>
                      <a:endParaRPr kumimoji="1" lang="en-US" altLang="ja-JP" sz="1200" dirty="0"/>
                    </a:p>
                    <a:p>
                      <a:pPr algn="ctr"/>
                      <a:r>
                        <a:rPr kumimoji="1" lang="ja-JP" altLang="en-US" sz="1200"/>
                        <a:t>見当識障害、</a:t>
                      </a:r>
                      <a:endParaRPr kumimoji="1" lang="en-US" altLang="ja-JP" sz="1200" dirty="0"/>
                    </a:p>
                    <a:p>
                      <a:pPr algn="ctr"/>
                      <a:r>
                        <a:rPr kumimoji="1" lang="ja-JP" altLang="en-US" sz="1200"/>
                        <a:t>血圧低下</a:t>
                      </a:r>
                    </a:p>
                  </a:txBody>
                  <a:tcPr anchor="ctr"/>
                </a:tc>
                <a:tc>
                  <a:txBody>
                    <a:bodyPr/>
                    <a:lstStyle/>
                    <a:p>
                      <a:pPr algn="ctr"/>
                      <a:r>
                        <a:rPr kumimoji="1" lang="ja-JP" altLang="en-US" sz="1200"/>
                        <a:t>高熱、</a:t>
                      </a:r>
                      <a:endParaRPr kumimoji="1" lang="en-US" altLang="ja-JP" sz="1200" dirty="0"/>
                    </a:p>
                    <a:p>
                      <a:pPr algn="ctr"/>
                      <a:r>
                        <a:rPr kumimoji="1" lang="ja-JP" altLang="en-US" sz="1200"/>
                        <a:t>意識障害</a:t>
                      </a:r>
                    </a:p>
                  </a:txBody>
                  <a:tcPr anchor="ctr"/>
                </a:tc>
                <a:extLst>
                  <a:ext uri="{0D108BD9-81ED-4DB2-BD59-A6C34878D82A}">
                    <a16:rowId xmlns:a16="http://schemas.microsoft.com/office/drawing/2014/main" val="146434722"/>
                  </a:ext>
                </a:extLst>
              </a:tr>
              <a:tr h="405332">
                <a:tc>
                  <a:txBody>
                    <a:bodyPr/>
                    <a:lstStyle/>
                    <a:p>
                      <a:pPr algn="ctr"/>
                      <a:r>
                        <a:rPr kumimoji="1" lang="ja-JP" altLang="en-US" sz="1200" baseline="0"/>
                        <a:t>予後</a:t>
                      </a:r>
                    </a:p>
                  </a:txBody>
                  <a:tcPr anchor="ctr"/>
                </a:tc>
                <a:tc>
                  <a:txBody>
                    <a:bodyPr/>
                    <a:lstStyle/>
                    <a:p>
                      <a:r>
                        <a:rPr kumimoji="1" lang="ja-JP" altLang="en-US" sz="1200"/>
                        <a:t>致死率</a:t>
                      </a:r>
                      <a:endParaRPr kumimoji="1" lang="en-US" altLang="ja-JP" sz="1200" dirty="0"/>
                    </a:p>
                    <a:p>
                      <a:r>
                        <a:rPr kumimoji="1" lang="ja-JP" altLang="en-US" sz="1200"/>
                        <a:t>死亡時期</a:t>
                      </a:r>
                      <a:r>
                        <a:rPr kumimoji="1" lang="en-US" altLang="ja-JP" sz="1200" baseline="30000" dirty="0"/>
                        <a:t>※2</a:t>
                      </a:r>
                      <a:endParaRPr kumimoji="1" lang="ja-JP" altLang="en-US" sz="1200" baseline="30000"/>
                    </a:p>
                  </a:txBody>
                  <a:tcPr anchor="ctr"/>
                </a:tc>
                <a:tc>
                  <a:txBody>
                    <a:bodyPr/>
                    <a:lstStyle/>
                    <a:p>
                      <a:pPr algn="ctr"/>
                      <a:r>
                        <a:rPr kumimoji="1" lang="en-US" altLang="ja-JP" sz="1200" dirty="0"/>
                        <a:t>0</a:t>
                      </a:r>
                      <a:endParaRPr kumimoji="1" lang="ja-JP" altLang="en-US" sz="1200"/>
                    </a:p>
                  </a:txBody>
                  <a:tcPr anchor="ctr"/>
                </a:tc>
                <a:tc>
                  <a:txBody>
                    <a:bodyPr/>
                    <a:lstStyle/>
                    <a:p>
                      <a:pPr algn="ctr"/>
                      <a:r>
                        <a:rPr kumimoji="1" lang="en-US" altLang="ja-JP" sz="1200" dirty="0"/>
                        <a:t>0</a:t>
                      </a:r>
                      <a:r>
                        <a:rPr kumimoji="1" lang="ja-JP" altLang="en-US" sz="1200"/>
                        <a:t> </a:t>
                      </a:r>
                      <a:r>
                        <a:rPr kumimoji="1" lang="en-US" altLang="ja-JP" sz="1200" dirty="0"/>
                        <a:t>~ 50 %</a:t>
                      </a:r>
                    </a:p>
                    <a:p>
                      <a:pPr algn="ctr"/>
                      <a:r>
                        <a:rPr kumimoji="1" lang="en-US" altLang="ja-JP" sz="1200" dirty="0"/>
                        <a:t>6~8</a:t>
                      </a:r>
                      <a:r>
                        <a:rPr kumimoji="1" lang="ja-JP" altLang="en-US" sz="1200"/>
                        <a:t>週以降</a:t>
                      </a:r>
                    </a:p>
                  </a:txBody>
                  <a:tcPr anchor="ctr"/>
                </a:tc>
                <a:tc>
                  <a:txBody>
                    <a:bodyPr/>
                    <a:lstStyle/>
                    <a:p>
                      <a:pPr algn="ctr"/>
                      <a:r>
                        <a:rPr kumimoji="1" lang="en-US" altLang="ja-JP" sz="1200" dirty="0"/>
                        <a:t>20</a:t>
                      </a:r>
                      <a:r>
                        <a:rPr kumimoji="1" lang="ja-JP" altLang="en-US" sz="1200"/>
                        <a:t> </a:t>
                      </a:r>
                      <a:r>
                        <a:rPr kumimoji="1" lang="en-US" altLang="ja-JP" sz="1200" dirty="0"/>
                        <a:t>~70 %</a:t>
                      </a:r>
                    </a:p>
                    <a:p>
                      <a:pPr algn="ctr"/>
                      <a:r>
                        <a:rPr kumimoji="1" lang="en-US" altLang="ja-JP" sz="1200" dirty="0"/>
                        <a:t>4~8</a:t>
                      </a:r>
                      <a:r>
                        <a:rPr kumimoji="1" lang="ja-JP" altLang="en-US" sz="1200"/>
                        <a:t>週以降</a:t>
                      </a:r>
                    </a:p>
                  </a:txBody>
                  <a:tcPr anchor="ctr"/>
                </a:tc>
                <a:tc>
                  <a:txBody>
                    <a:bodyPr/>
                    <a:lstStyle/>
                    <a:p>
                      <a:pPr algn="ctr"/>
                      <a:r>
                        <a:rPr kumimoji="1" lang="en-US" altLang="ja-JP" sz="1200" dirty="0"/>
                        <a:t>50</a:t>
                      </a:r>
                      <a:r>
                        <a:rPr kumimoji="1" lang="ja-JP" altLang="en-US" sz="1200"/>
                        <a:t> </a:t>
                      </a:r>
                      <a:r>
                        <a:rPr kumimoji="1" lang="en-US" altLang="ja-JP" sz="1200" dirty="0"/>
                        <a:t>~ 100 %</a:t>
                      </a:r>
                    </a:p>
                    <a:p>
                      <a:pPr algn="ctr"/>
                      <a:r>
                        <a:rPr kumimoji="1" lang="en-US" altLang="ja-JP" sz="1200" dirty="0"/>
                        <a:t>1~2</a:t>
                      </a:r>
                      <a:r>
                        <a:rPr kumimoji="1" lang="ja-JP" altLang="en-US" sz="1200"/>
                        <a:t>週以降</a:t>
                      </a:r>
                    </a:p>
                  </a:txBody>
                  <a:tcPr anchor="ctr"/>
                </a:tc>
                <a:tc>
                  <a:txBody>
                    <a:bodyPr/>
                    <a:lstStyle/>
                    <a:p>
                      <a:pPr algn="ctr"/>
                      <a:r>
                        <a:rPr kumimoji="1" lang="en-US" altLang="ja-JP" sz="1200" dirty="0"/>
                        <a:t>100%</a:t>
                      </a:r>
                    </a:p>
                    <a:p>
                      <a:pPr algn="ctr"/>
                      <a:r>
                        <a:rPr kumimoji="1" lang="en-US" altLang="ja-JP" sz="1200" dirty="0"/>
                        <a:t>~2</a:t>
                      </a:r>
                      <a:r>
                        <a:rPr kumimoji="1" lang="ja-JP" altLang="en-US" sz="1200"/>
                        <a:t>週</a:t>
                      </a:r>
                    </a:p>
                  </a:txBody>
                  <a:tcPr anchor="ctr"/>
                </a:tc>
                <a:extLst>
                  <a:ext uri="{0D108BD9-81ED-4DB2-BD59-A6C34878D82A}">
                    <a16:rowId xmlns:a16="http://schemas.microsoft.com/office/drawing/2014/main" val="1658007468"/>
                  </a:ext>
                </a:extLst>
              </a:tr>
            </a:tbl>
          </a:graphicData>
        </a:graphic>
      </p:graphicFrame>
      <p:sp>
        <p:nvSpPr>
          <p:cNvPr id="5" name="正方形/長方形 4">
            <a:extLst>
              <a:ext uri="{FF2B5EF4-FFF2-40B4-BE49-F238E27FC236}">
                <a16:creationId xmlns:a16="http://schemas.microsoft.com/office/drawing/2014/main" id="{A263704E-0680-EA4A-BBB9-BB2EBBF96972}"/>
              </a:ext>
            </a:extLst>
          </p:cNvPr>
          <p:cNvSpPr/>
          <p:nvPr/>
        </p:nvSpPr>
        <p:spPr>
          <a:xfrm>
            <a:off x="628650" y="6402388"/>
            <a:ext cx="5165197" cy="461665"/>
          </a:xfrm>
          <a:prstGeom prst="rect">
            <a:avLst/>
          </a:prstGeom>
        </p:spPr>
        <p:txBody>
          <a:bodyPr wrap="none">
            <a:spAutoFit/>
          </a:bodyPr>
          <a:lstStyle/>
          <a:p>
            <a:r>
              <a:rPr lang="en-US" altLang="ja-JP" sz="1200" baseline="30000" dirty="0"/>
              <a:t>※1</a:t>
            </a:r>
            <a:r>
              <a:rPr lang="en-US" altLang="ja-JP" sz="1200" dirty="0"/>
              <a:t>50Gy</a:t>
            </a:r>
            <a:r>
              <a:rPr lang="ja-JP" altLang="en-US" sz="1200"/>
              <a:t>を越すような高線量被ばくの場合は、血球減少の前に死亡する。</a:t>
            </a:r>
            <a:endParaRPr lang="en-US" altLang="ja-JP" sz="1200" dirty="0"/>
          </a:p>
          <a:p>
            <a:r>
              <a:rPr lang="en-US" altLang="ja-JP" sz="1200" baseline="30000" dirty="0"/>
              <a:t>※2</a:t>
            </a:r>
            <a:r>
              <a:rPr lang="ja-JP" altLang="en-US" sz="1200"/>
              <a:t>治療内容により死亡率、死亡時期は変化する。</a:t>
            </a:r>
          </a:p>
        </p:txBody>
      </p:sp>
      <p:sp>
        <p:nvSpPr>
          <p:cNvPr id="6" name="スライド番号プレースホルダー 5">
            <a:extLst>
              <a:ext uri="{FF2B5EF4-FFF2-40B4-BE49-F238E27FC236}">
                <a16:creationId xmlns:a16="http://schemas.microsoft.com/office/drawing/2014/main" id="{F4AD59C0-9BD7-2D4E-80C1-58ED2070CEC4}"/>
              </a:ext>
            </a:extLst>
          </p:cNvPr>
          <p:cNvSpPr>
            <a:spLocks noGrp="1"/>
          </p:cNvSpPr>
          <p:nvPr>
            <p:ph type="sldNum" sz="quarter" idx="12"/>
          </p:nvPr>
        </p:nvSpPr>
        <p:spPr/>
        <p:txBody>
          <a:bodyPr/>
          <a:lstStyle/>
          <a:p>
            <a:fld id="{58DD1769-DAE9-6C4E-82F4-B62273FFA290}" type="slidenum">
              <a:rPr kumimoji="1" lang="ja-JP" altLang="en-US" smtClean="0"/>
              <a:t>3</a:t>
            </a:fld>
            <a:endParaRPr kumimoji="1" lang="ja-JP" altLang="en-US"/>
          </a:p>
        </p:txBody>
      </p:sp>
    </p:spTree>
    <p:extLst>
      <p:ext uri="{BB962C8B-B14F-4D97-AF65-F5344CB8AC3E}">
        <p14:creationId xmlns:p14="http://schemas.microsoft.com/office/powerpoint/2010/main" val="21893292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7E6C5E8A-82A1-AB4F-AEE1-46FC612F1382}"/>
              </a:ext>
            </a:extLst>
          </p:cNvPr>
          <p:cNvSpPr>
            <a:spLocks noGrp="1"/>
          </p:cNvSpPr>
          <p:nvPr>
            <p:ph type="title"/>
          </p:nvPr>
        </p:nvSpPr>
        <p:spPr/>
        <p:txBody>
          <a:bodyPr/>
          <a:lstStyle/>
          <a:p>
            <a:r>
              <a:rPr kumimoji="1" lang="ja-JP" altLang="en-US"/>
              <a:t>急性放射線症の診断</a:t>
            </a:r>
          </a:p>
        </p:txBody>
      </p:sp>
      <p:sp>
        <p:nvSpPr>
          <p:cNvPr id="3" name="コンテンツ プレースホルダー 2">
            <a:extLst>
              <a:ext uri="{FF2B5EF4-FFF2-40B4-BE49-F238E27FC236}">
                <a16:creationId xmlns:a16="http://schemas.microsoft.com/office/drawing/2014/main" id="{196C0EE3-C11B-0941-AB70-D11CDF48153D}"/>
              </a:ext>
            </a:extLst>
          </p:cNvPr>
          <p:cNvSpPr>
            <a:spLocks noGrp="1"/>
          </p:cNvSpPr>
          <p:nvPr>
            <p:ph idx="1"/>
          </p:nvPr>
        </p:nvSpPr>
        <p:spPr/>
        <p:txBody>
          <a:bodyPr/>
          <a:lstStyle/>
          <a:p>
            <a:r>
              <a:rPr lang="ja-JP" altLang="en-US"/>
              <a:t>放射線の関与が明らかな場合</a:t>
            </a:r>
            <a:endParaRPr lang="en-US" altLang="ja-JP" dirty="0"/>
          </a:p>
          <a:p>
            <a:pPr lvl="1"/>
            <a:r>
              <a:rPr kumimoji="1" lang="ja-JP" altLang="en-US"/>
              <a:t>事故の状況；関係者、施設の放射線管理者から事故の状況に関する情報を得る。線源の種類や大きさ等</a:t>
            </a:r>
            <a:endParaRPr lang="en-US" altLang="ja-JP" dirty="0"/>
          </a:p>
          <a:p>
            <a:pPr lvl="1"/>
            <a:r>
              <a:rPr kumimoji="1" lang="ja-JP" altLang="en-US"/>
              <a:t>症状、徴候；嘔吐、発熱、下痢、頭痛、意識障害、唾液腺の腫脹、疼痛、圧痛などの前駆症状</a:t>
            </a:r>
            <a:endParaRPr kumimoji="1" lang="en-US" altLang="ja-JP" dirty="0"/>
          </a:p>
          <a:p>
            <a:pPr lvl="1"/>
            <a:r>
              <a:rPr lang="ja-JP" altLang="en-US"/>
              <a:t>事故後の血液の変化；末梢血リンパ球数の減少、血清アミラーゼ値の上昇</a:t>
            </a:r>
            <a:endParaRPr lang="en-US" altLang="ja-JP" dirty="0"/>
          </a:p>
          <a:p>
            <a:pPr lvl="1"/>
            <a:r>
              <a:rPr kumimoji="1" lang="ja-JP" altLang="en-US"/>
              <a:t>染色体異常、個人線量計の値</a:t>
            </a:r>
            <a:endParaRPr kumimoji="1" lang="en-US" altLang="ja-JP" dirty="0"/>
          </a:p>
          <a:p>
            <a:pPr lvl="1"/>
            <a:endParaRPr kumimoji="1" lang="en-US" altLang="ja-JP" dirty="0"/>
          </a:p>
          <a:p>
            <a:r>
              <a:rPr lang="ja-JP" altLang="en-US"/>
              <a:t>放射線の関与が不明な場合</a:t>
            </a:r>
            <a:endParaRPr lang="en-US" altLang="ja-JP" dirty="0"/>
          </a:p>
          <a:p>
            <a:pPr lvl="1"/>
            <a:r>
              <a:rPr kumimoji="1" lang="ja-JP" altLang="en-US"/>
              <a:t>原因不明の</a:t>
            </a:r>
            <a:r>
              <a:rPr lang="ja-JP" altLang="en-US"/>
              <a:t>嘔吐、発熱、下痢、頭痛、意識障害、唾液腺の腫脹、疼痛があれば、発症時期、１</a:t>
            </a:r>
            <a:r>
              <a:rPr lang="en-US" altLang="ja-JP" dirty="0"/>
              <a:t>〜</a:t>
            </a:r>
            <a:r>
              <a:rPr lang="ja-JP" altLang="en-US"/>
              <a:t>２週間の生活歴、仕事内容などの問診</a:t>
            </a:r>
            <a:endParaRPr lang="en-US" altLang="ja-JP" dirty="0"/>
          </a:p>
          <a:p>
            <a:pPr lvl="1"/>
            <a:r>
              <a:rPr kumimoji="1" lang="ja-JP" altLang="en-US"/>
              <a:t>手指や胸腹部、臀部、四肢に浮腫、紅斑、脱毛、落屑、水疱形成、潰瘍形成、壊死などの皮膚変化の診察</a:t>
            </a:r>
            <a:endParaRPr kumimoji="1" lang="en-US" altLang="ja-JP" dirty="0"/>
          </a:p>
          <a:p>
            <a:pPr lvl="1"/>
            <a:r>
              <a:rPr lang="ja-JP" altLang="en-US"/>
              <a:t>血液検査の変化</a:t>
            </a:r>
            <a:endParaRPr lang="en-US" altLang="ja-JP" dirty="0"/>
          </a:p>
          <a:p>
            <a:pPr lvl="1"/>
            <a:r>
              <a:rPr kumimoji="1" lang="ja-JP" altLang="en-US"/>
              <a:t>臨床症状が顕在化するまで慎重な観察と検査の繰り返し</a:t>
            </a:r>
            <a:endParaRPr kumimoji="1" lang="en-US" altLang="ja-JP" dirty="0"/>
          </a:p>
        </p:txBody>
      </p:sp>
      <p:sp>
        <p:nvSpPr>
          <p:cNvPr id="5" name="スライド番号プレースホルダー 4">
            <a:extLst>
              <a:ext uri="{FF2B5EF4-FFF2-40B4-BE49-F238E27FC236}">
                <a16:creationId xmlns:a16="http://schemas.microsoft.com/office/drawing/2014/main" id="{042C4BD4-0321-2645-BDE9-F3801C9E9AED}"/>
              </a:ext>
            </a:extLst>
          </p:cNvPr>
          <p:cNvSpPr>
            <a:spLocks noGrp="1"/>
          </p:cNvSpPr>
          <p:nvPr>
            <p:ph type="sldNum" sz="quarter" idx="12"/>
          </p:nvPr>
        </p:nvSpPr>
        <p:spPr/>
        <p:txBody>
          <a:bodyPr/>
          <a:lstStyle/>
          <a:p>
            <a:fld id="{58DD1769-DAE9-6C4E-82F4-B62273FFA290}" type="slidenum">
              <a:rPr kumimoji="1" lang="ja-JP" altLang="en-US" smtClean="0"/>
              <a:t>4</a:t>
            </a:fld>
            <a:endParaRPr kumimoji="1" lang="ja-JP" altLang="en-US"/>
          </a:p>
        </p:txBody>
      </p:sp>
    </p:spTree>
    <p:extLst>
      <p:ext uri="{BB962C8B-B14F-4D97-AF65-F5344CB8AC3E}">
        <p14:creationId xmlns:p14="http://schemas.microsoft.com/office/powerpoint/2010/main" val="266116640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en-US" altLang="ja-JP" dirty="0"/>
              <a:t>ARS</a:t>
            </a:r>
            <a:r>
              <a:rPr lang="ja-JP" altLang="en-US" dirty="0"/>
              <a:t>の</a:t>
            </a:r>
            <a:r>
              <a:rPr lang="en-US" altLang="ja-JP" dirty="0"/>
              <a:t>Primary Triage : </a:t>
            </a:r>
            <a:r>
              <a:rPr lang="ja-JP" altLang="en-US" dirty="0"/>
              <a:t>初期の</a:t>
            </a:r>
            <a:r>
              <a:rPr lang="en-US" altLang="ja-JP" dirty="0"/>
              <a:t>48</a:t>
            </a:r>
            <a:r>
              <a:rPr lang="ja-JP" altLang="en-US" dirty="0"/>
              <a:t>時間</a:t>
            </a:r>
          </a:p>
        </p:txBody>
      </p:sp>
      <p:sp>
        <p:nvSpPr>
          <p:cNvPr id="4" name="AutoShape 2"/>
          <p:cNvSpPr>
            <a:spLocks noChangeArrowheads="1"/>
          </p:cNvSpPr>
          <p:nvPr/>
        </p:nvSpPr>
        <p:spPr bwMode="auto">
          <a:xfrm>
            <a:off x="2681330" y="1877614"/>
            <a:ext cx="1871663" cy="2037159"/>
          </a:xfrm>
          <a:prstGeom prst="roundRect">
            <a:avLst>
              <a:gd name="adj" fmla="val 16667"/>
            </a:avLst>
          </a:prstGeom>
          <a:solidFill>
            <a:srgbClr val="FFD279"/>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anchor="ctr"/>
          <a:lstStyle/>
          <a:p>
            <a:endParaRPr lang="en-US">
              <a:solidFill>
                <a:srgbClr val="000000"/>
              </a:solidFill>
              <a:latin typeface="游ゴシック体 ミディアム"/>
              <a:ea typeface="游ゴシック体 ミディアム"/>
              <a:cs typeface="游ゴシック体 ミディアム"/>
            </a:endParaRPr>
          </a:p>
        </p:txBody>
      </p:sp>
      <p:sp>
        <p:nvSpPr>
          <p:cNvPr id="5" name="AutoShape 3"/>
          <p:cNvSpPr>
            <a:spLocks noChangeArrowheads="1"/>
          </p:cNvSpPr>
          <p:nvPr/>
        </p:nvSpPr>
        <p:spPr bwMode="auto">
          <a:xfrm>
            <a:off x="6950239" y="1889521"/>
            <a:ext cx="1943099" cy="2025253"/>
          </a:xfrm>
          <a:prstGeom prst="roundRect">
            <a:avLst>
              <a:gd name="adj" fmla="val 12896"/>
            </a:avLst>
          </a:prstGeom>
          <a:solidFill>
            <a:srgbClr val="F29C76"/>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anchor="ctr"/>
          <a:lstStyle/>
          <a:p>
            <a:endParaRPr lang="en-US">
              <a:solidFill>
                <a:srgbClr val="000000"/>
              </a:solidFill>
              <a:latin typeface="游ゴシック体 ミディアム"/>
              <a:ea typeface="游ゴシック体 ミディアム"/>
              <a:cs typeface="游ゴシック体 ミディアム"/>
            </a:endParaRPr>
          </a:p>
        </p:txBody>
      </p:sp>
      <p:sp>
        <p:nvSpPr>
          <p:cNvPr id="6" name="AutoShape 4"/>
          <p:cNvSpPr>
            <a:spLocks noChangeArrowheads="1"/>
          </p:cNvSpPr>
          <p:nvPr/>
        </p:nvSpPr>
        <p:spPr bwMode="auto">
          <a:xfrm>
            <a:off x="4748946" y="1862134"/>
            <a:ext cx="1943100" cy="2052638"/>
          </a:xfrm>
          <a:prstGeom prst="roundRect">
            <a:avLst>
              <a:gd name="adj" fmla="val 12896"/>
            </a:avLst>
          </a:prstGeom>
          <a:solidFill>
            <a:srgbClr val="FFB679"/>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anchor="ctr"/>
          <a:lstStyle/>
          <a:p>
            <a:endParaRPr lang="en-US">
              <a:solidFill>
                <a:srgbClr val="000000"/>
              </a:solidFill>
              <a:latin typeface="游ゴシック体 ミディアム"/>
              <a:ea typeface="游ゴシック体 ミディアム"/>
              <a:cs typeface="游ゴシック体 ミディアム"/>
            </a:endParaRPr>
          </a:p>
        </p:txBody>
      </p:sp>
      <p:sp>
        <p:nvSpPr>
          <p:cNvPr id="7" name="AutoShape 5"/>
          <p:cNvSpPr>
            <a:spLocks noChangeArrowheads="1"/>
          </p:cNvSpPr>
          <p:nvPr/>
        </p:nvSpPr>
        <p:spPr bwMode="auto">
          <a:xfrm>
            <a:off x="2679742" y="1757609"/>
            <a:ext cx="1873251" cy="269081"/>
          </a:xfrm>
          <a:prstGeom prst="roundRect">
            <a:avLst>
              <a:gd name="adj" fmla="val 16667"/>
            </a:avLst>
          </a:prstGeom>
          <a:solidFill>
            <a:srgbClr val="FF9900"/>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lIns="90000" tIns="46800" rIns="90000" bIns="46800" anchor="ctr"/>
          <a:lstStyle/>
          <a:p>
            <a:pPr algn="ctr" defTabSz="449263">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游ゴシック体 ミディアム"/>
                <a:ea typeface="游ゴシック体 ミディアム"/>
                <a:cs typeface="游ゴシック体 ミディアム"/>
              </a:rPr>
              <a:t>Score I</a:t>
            </a:r>
          </a:p>
        </p:txBody>
      </p:sp>
      <p:sp>
        <p:nvSpPr>
          <p:cNvPr id="8" name="AutoShape 6"/>
          <p:cNvSpPr>
            <a:spLocks noChangeArrowheads="1"/>
          </p:cNvSpPr>
          <p:nvPr/>
        </p:nvSpPr>
        <p:spPr bwMode="auto">
          <a:xfrm>
            <a:off x="6950238" y="1754980"/>
            <a:ext cx="1943100" cy="269081"/>
          </a:xfrm>
          <a:prstGeom prst="roundRect">
            <a:avLst>
              <a:gd name="adj" fmla="val 16667"/>
            </a:avLst>
          </a:prstGeom>
          <a:solidFill>
            <a:srgbClr val="FF3300"/>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lIns="90000" tIns="46800" rIns="90000" bIns="46800" anchor="ctr"/>
          <a:lstStyle/>
          <a:p>
            <a:pPr algn="ctr" defTabSz="449263">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游ゴシック体 ミディアム"/>
                <a:ea typeface="游ゴシック体 ミディアム"/>
                <a:cs typeface="游ゴシック体 ミディアム"/>
              </a:rPr>
              <a:t>Score III</a:t>
            </a:r>
          </a:p>
        </p:txBody>
      </p:sp>
      <p:sp>
        <p:nvSpPr>
          <p:cNvPr id="9" name="AutoShape 7"/>
          <p:cNvSpPr>
            <a:spLocks noChangeArrowheads="1"/>
          </p:cNvSpPr>
          <p:nvPr/>
        </p:nvSpPr>
        <p:spPr bwMode="auto">
          <a:xfrm>
            <a:off x="4748946" y="1757609"/>
            <a:ext cx="1943100" cy="269081"/>
          </a:xfrm>
          <a:prstGeom prst="roundRect">
            <a:avLst>
              <a:gd name="adj" fmla="val 16667"/>
            </a:avLst>
          </a:prstGeom>
          <a:solidFill>
            <a:srgbClr val="FF6600"/>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lIns="90000" tIns="46800" rIns="90000" bIns="46800" anchor="ctr"/>
          <a:lstStyle/>
          <a:p>
            <a:pPr algn="ctr" defTabSz="449263">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solidFill>
                  <a:srgbClr val="000000"/>
                </a:solidFill>
                <a:latin typeface="游ゴシック体 ミディアム"/>
                <a:ea typeface="游ゴシック体 ミディアム"/>
                <a:cs typeface="游ゴシック体 ミディアム"/>
              </a:rPr>
              <a:t>Score II</a:t>
            </a:r>
          </a:p>
        </p:txBody>
      </p:sp>
      <p:grpSp>
        <p:nvGrpSpPr>
          <p:cNvPr id="47" name="図形グループ 46"/>
          <p:cNvGrpSpPr/>
          <p:nvPr/>
        </p:nvGrpSpPr>
        <p:grpSpPr>
          <a:xfrm>
            <a:off x="523560" y="4214813"/>
            <a:ext cx="1871613" cy="2523672"/>
            <a:chOff x="193660" y="3381375"/>
            <a:chExt cx="1335088" cy="1800225"/>
          </a:xfrm>
        </p:grpSpPr>
        <p:pic>
          <p:nvPicPr>
            <p:cNvPr id="21" name="Picture 21"/>
            <p:cNvPicPr>
              <a:picLocks noChangeAspect="1" noChangeArrowheads="1"/>
            </p:cNvPicPr>
            <p:nvPr/>
          </p:nvPicPr>
          <p:blipFill>
            <a:blip r:embed="rId3" cstate="email">
              <a:extLst>
                <a:ext uri="{28A0092B-C50C-407E-A947-70E740481C1C}">
                  <a14:useLocalDpi xmlns:a14="http://schemas.microsoft.com/office/drawing/2010/main"/>
                </a:ext>
              </a:extLst>
            </a:blip>
            <a:srcRect b="2304"/>
            <a:stretch>
              <a:fillRect/>
            </a:stretch>
          </p:blipFill>
          <p:spPr bwMode="auto">
            <a:xfrm>
              <a:off x="193660" y="3381375"/>
              <a:ext cx="1335088" cy="18002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2" name="Text Box 22"/>
            <p:cNvSpPr txBox="1">
              <a:spLocks noChangeArrowheads="1"/>
            </p:cNvSpPr>
            <p:nvPr/>
          </p:nvSpPr>
          <p:spPr bwMode="auto">
            <a:xfrm>
              <a:off x="376223" y="5023026"/>
              <a:ext cx="701675" cy="126651"/>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tIns="0" rIns="0" bIns="0" anchor="ctr">
              <a:spAutoFit/>
            </a:bodyPr>
            <a:lstStyle>
              <a:lvl1pPr>
                <a:defRPr sz="3200">
                  <a:solidFill>
                    <a:srgbClr val="FFFFCC"/>
                  </a:solidFill>
                  <a:latin typeface="Arial" charset="0"/>
                  <a:ea typeface="ＭＳ Ｐゴシック" charset="0"/>
                </a:defRPr>
              </a:lvl1pPr>
              <a:lvl2pPr>
                <a:defRPr sz="2800">
                  <a:solidFill>
                    <a:srgbClr val="FFFFCC"/>
                  </a:solidFill>
                  <a:latin typeface="Arial" charset="0"/>
                  <a:ea typeface="ＭＳ Ｐゴシック" charset="0"/>
                </a:defRPr>
              </a:lvl2pPr>
              <a:lvl3pPr>
                <a:defRPr sz="2400">
                  <a:solidFill>
                    <a:srgbClr val="FFFFCC"/>
                  </a:solidFill>
                  <a:latin typeface="Arial" charset="0"/>
                  <a:ea typeface="ＭＳ Ｐゴシック" charset="0"/>
                </a:defRPr>
              </a:lvl3pPr>
              <a:lvl4pPr>
                <a:defRPr sz="2400">
                  <a:solidFill>
                    <a:srgbClr val="FFFFCC"/>
                  </a:solidFill>
                  <a:latin typeface="Arial" charset="0"/>
                  <a:ea typeface="ＭＳ Ｐゴシック" charset="0"/>
                </a:defRPr>
              </a:lvl4pPr>
              <a:lvl5pPr>
                <a:defRPr sz="2400">
                  <a:solidFill>
                    <a:srgbClr val="FFFFCC"/>
                  </a:solidFill>
                  <a:latin typeface="Arial" charset="0"/>
                  <a:ea typeface="ＭＳ Ｐゴシック" charset="0"/>
                </a:defRPr>
              </a:lvl5pPr>
              <a:lvl6pPr eaLnBrk="0" hangingPunct="0">
                <a:defRPr sz="2400">
                  <a:solidFill>
                    <a:srgbClr val="FFFFCC"/>
                  </a:solidFill>
                  <a:latin typeface="Arial" charset="0"/>
                  <a:ea typeface="ＭＳ Ｐゴシック" charset="0"/>
                </a:defRPr>
              </a:lvl6pPr>
              <a:lvl7pPr eaLnBrk="0" hangingPunct="0">
                <a:defRPr sz="2400">
                  <a:solidFill>
                    <a:srgbClr val="FFFFCC"/>
                  </a:solidFill>
                  <a:latin typeface="Arial" charset="0"/>
                  <a:ea typeface="ＭＳ Ｐゴシック" charset="0"/>
                </a:defRPr>
              </a:lvl7pPr>
              <a:lvl8pPr eaLnBrk="0" hangingPunct="0">
                <a:defRPr sz="2400">
                  <a:solidFill>
                    <a:srgbClr val="FFFFCC"/>
                  </a:solidFill>
                  <a:latin typeface="Arial" charset="0"/>
                  <a:ea typeface="ＭＳ Ｐゴシック" charset="0"/>
                </a:defRPr>
              </a:lvl8pPr>
              <a:lvl9pPr eaLnBrk="0" hangingPunct="0">
                <a:defRPr sz="2400">
                  <a:solidFill>
                    <a:srgbClr val="FFFFCC"/>
                  </a:solidFill>
                  <a:latin typeface="Arial" charset="0"/>
                  <a:ea typeface="ＭＳ Ｐゴシック" charset="0"/>
                </a:defRPr>
              </a:lvl9pPr>
            </a:lstStyle>
            <a:p>
              <a:pPr algn="l">
                <a:lnSpc>
                  <a:spcPct val="93000"/>
                </a:lnSpc>
                <a:buClr>
                  <a:srgbClr val="000000"/>
                </a:buClr>
                <a:buSzPct val="100000"/>
              </a:pPr>
              <a:r>
                <a:rPr lang="fr-FR" sz="800" dirty="0">
                  <a:solidFill>
                    <a:srgbClr val="000000"/>
                  </a:solidFill>
                  <a:latin typeface="游ゴシック体 ミディアム"/>
                  <a:ea typeface="游ゴシック体 ミディアム"/>
                  <a:cs typeface="游ゴシック体 ミディアム"/>
                </a:rPr>
                <a:t>time (</a:t>
              </a:r>
              <a:r>
                <a:rPr lang="fr-FR" sz="800" dirty="0" err="1">
                  <a:solidFill>
                    <a:srgbClr val="000000"/>
                  </a:solidFill>
                  <a:latin typeface="游ゴシック体 ミディアム"/>
                  <a:ea typeface="游ゴシック体 ミディアム"/>
                  <a:cs typeface="游ゴシック体 ミディアム"/>
                </a:rPr>
                <a:t>days</a:t>
              </a:r>
              <a:r>
                <a:rPr lang="fr-FR" sz="800" dirty="0">
                  <a:solidFill>
                    <a:srgbClr val="000000"/>
                  </a:solidFill>
                  <a:latin typeface="游ゴシック体 ミディアム"/>
                  <a:ea typeface="游ゴシック体 ミディアム"/>
                  <a:cs typeface="游ゴシック体 ミディアム"/>
                </a:rPr>
                <a:t>)</a:t>
              </a:r>
            </a:p>
          </p:txBody>
        </p:sp>
        <p:sp>
          <p:nvSpPr>
            <p:cNvPr id="23" name="Text Box 23"/>
            <p:cNvSpPr txBox="1">
              <a:spLocks noChangeArrowheads="1"/>
            </p:cNvSpPr>
            <p:nvPr/>
          </p:nvSpPr>
          <p:spPr bwMode="auto">
            <a:xfrm>
              <a:off x="979550" y="3796116"/>
              <a:ext cx="327486" cy="12511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0" tIns="0" rIns="0" bIns="0" anchor="ctr">
              <a:spAutoFit/>
            </a:bodyPr>
            <a:lstStyle>
              <a:lvl1pPr>
                <a:defRPr sz="3200">
                  <a:solidFill>
                    <a:srgbClr val="FFFFCC"/>
                  </a:solidFill>
                  <a:latin typeface="Arial" charset="0"/>
                  <a:ea typeface="ＭＳ Ｐゴシック" charset="0"/>
                </a:defRPr>
              </a:lvl1pPr>
              <a:lvl2pPr>
                <a:defRPr sz="2800">
                  <a:solidFill>
                    <a:srgbClr val="FFFFCC"/>
                  </a:solidFill>
                  <a:latin typeface="Arial" charset="0"/>
                  <a:ea typeface="ＭＳ Ｐゴシック" charset="0"/>
                </a:defRPr>
              </a:lvl2pPr>
              <a:lvl3pPr>
                <a:defRPr sz="2400">
                  <a:solidFill>
                    <a:srgbClr val="FFFFCC"/>
                  </a:solidFill>
                  <a:latin typeface="Arial" charset="0"/>
                  <a:ea typeface="ＭＳ Ｐゴシック" charset="0"/>
                </a:defRPr>
              </a:lvl3pPr>
              <a:lvl4pPr>
                <a:defRPr sz="2400">
                  <a:solidFill>
                    <a:srgbClr val="FFFFCC"/>
                  </a:solidFill>
                  <a:latin typeface="Arial" charset="0"/>
                  <a:ea typeface="ＭＳ Ｐゴシック" charset="0"/>
                </a:defRPr>
              </a:lvl4pPr>
              <a:lvl5pPr>
                <a:defRPr sz="2400">
                  <a:solidFill>
                    <a:srgbClr val="FFFFCC"/>
                  </a:solidFill>
                  <a:latin typeface="Arial" charset="0"/>
                  <a:ea typeface="ＭＳ Ｐゴシック" charset="0"/>
                </a:defRPr>
              </a:lvl5pPr>
              <a:lvl6pPr eaLnBrk="0" hangingPunct="0">
                <a:defRPr sz="2400">
                  <a:solidFill>
                    <a:srgbClr val="FFFFCC"/>
                  </a:solidFill>
                  <a:latin typeface="Arial" charset="0"/>
                  <a:ea typeface="ＭＳ Ｐゴシック" charset="0"/>
                </a:defRPr>
              </a:lvl6pPr>
              <a:lvl7pPr eaLnBrk="0" hangingPunct="0">
                <a:defRPr sz="2400">
                  <a:solidFill>
                    <a:srgbClr val="FFFFCC"/>
                  </a:solidFill>
                  <a:latin typeface="Arial" charset="0"/>
                  <a:ea typeface="ＭＳ Ｐゴシック" charset="0"/>
                </a:defRPr>
              </a:lvl7pPr>
              <a:lvl8pPr eaLnBrk="0" hangingPunct="0">
                <a:defRPr sz="2400">
                  <a:solidFill>
                    <a:srgbClr val="FFFFCC"/>
                  </a:solidFill>
                  <a:latin typeface="Arial" charset="0"/>
                  <a:ea typeface="ＭＳ Ｐゴシック" charset="0"/>
                </a:defRPr>
              </a:lvl8pPr>
              <a:lvl9pPr eaLnBrk="0" hangingPunct="0">
                <a:defRPr sz="2400">
                  <a:solidFill>
                    <a:srgbClr val="FFFFCC"/>
                  </a:solidFill>
                  <a:latin typeface="Arial" charset="0"/>
                  <a:ea typeface="ＭＳ Ｐゴシック" charset="0"/>
                </a:defRPr>
              </a:lvl9pPr>
            </a:lstStyle>
            <a:p>
              <a:pPr algn="l">
                <a:lnSpc>
                  <a:spcPct val="93000"/>
                </a:lnSpc>
                <a:buClr>
                  <a:srgbClr val="000000"/>
                </a:buClr>
                <a:buSzPct val="100000"/>
              </a:pPr>
              <a:r>
                <a:rPr lang="fr-FR" sz="800" dirty="0">
                  <a:solidFill>
                    <a:srgbClr val="000000"/>
                  </a:solidFill>
                  <a:latin typeface="游ゴシック体 ミディアム"/>
                  <a:ea typeface="游ゴシック体 ミディアム"/>
                  <a:cs typeface="游ゴシック体 ミディアム"/>
                </a:rPr>
                <a:t>normal</a:t>
              </a:r>
            </a:p>
          </p:txBody>
        </p:sp>
        <p:sp>
          <p:nvSpPr>
            <p:cNvPr id="24" name="Rectangle 24"/>
            <p:cNvSpPr>
              <a:spLocks noChangeArrowheads="1"/>
            </p:cNvSpPr>
            <p:nvPr/>
          </p:nvSpPr>
          <p:spPr bwMode="auto">
            <a:xfrm>
              <a:off x="1306498" y="4108450"/>
              <a:ext cx="187325" cy="8604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nchor="ctr"/>
            <a:lstStyle/>
            <a:p>
              <a:pPr>
                <a:defRPr/>
              </a:pPr>
              <a:endParaRPr kumimoji="0" lang="en-US" kern="0">
                <a:solidFill>
                  <a:srgbClr val="000000"/>
                </a:solidFill>
                <a:latin typeface="游ゴシック体 ミディアム"/>
                <a:ea typeface="游ゴシック体 ミディアム"/>
                <a:cs typeface="游ゴシック体 ミディアム"/>
              </a:endParaRPr>
            </a:p>
          </p:txBody>
        </p:sp>
        <p:sp>
          <p:nvSpPr>
            <p:cNvPr id="25" name="Text Box 25"/>
            <p:cNvSpPr txBox="1">
              <a:spLocks noChangeArrowheads="1"/>
            </p:cNvSpPr>
            <p:nvPr/>
          </p:nvSpPr>
          <p:spPr bwMode="auto">
            <a:xfrm>
              <a:off x="950898" y="4246738"/>
              <a:ext cx="542925" cy="126651"/>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lIns="18000" tIns="0" rIns="0" bIns="0" anchor="ctr">
              <a:spAutoFit/>
            </a:bodyPr>
            <a:lstStyle>
              <a:lvl1pPr>
                <a:defRPr sz="3200">
                  <a:solidFill>
                    <a:srgbClr val="FFFFCC"/>
                  </a:solidFill>
                  <a:latin typeface="Arial" charset="0"/>
                  <a:ea typeface="ＭＳ Ｐゴシック" charset="0"/>
                </a:defRPr>
              </a:lvl1pPr>
              <a:lvl2pPr>
                <a:defRPr sz="2800">
                  <a:solidFill>
                    <a:srgbClr val="FFFFCC"/>
                  </a:solidFill>
                  <a:latin typeface="Arial" charset="0"/>
                  <a:ea typeface="ＭＳ Ｐゴシック" charset="0"/>
                </a:defRPr>
              </a:lvl2pPr>
              <a:lvl3pPr>
                <a:defRPr sz="2400">
                  <a:solidFill>
                    <a:srgbClr val="FFFFCC"/>
                  </a:solidFill>
                  <a:latin typeface="Arial" charset="0"/>
                  <a:ea typeface="ＭＳ Ｐゴシック" charset="0"/>
                </a:defRPr>
              </a:lvl3pPr>
              <a:lvl4pPr>
                <a:defRPr sz="2400">
                  <a:solidFill>
                    <a:srgbClr val="FFFFCC"/>
                  </a:solidFill>
                  <a:latin typeface="Arial" charset="0"/>
                  <a:ea typeface="ＭＳ Ｐゴシック" charset="0"/>
                </a:defRPr>
              </a:lvl4pPr>
              <a:lvl5pPr>
                <a:defRPr sz="2400">
                  <a:solidFill>
                    <a:srgbClr val="FFFFCC"/>
                  </a:solidFill>
                  <a:latin typeface="Arial" charset="0"/>
                  <a:ea typeface="ＭＳ Ｐゴシック" charset="0"/>
                </a:defRPr>
              </a:lvl5pPr>
              <a:lvl6pPr eaLnBrk="0" hangingPunct="0">
                <a:defRPr sz="2400">
                  <a:solidFill>
                    <a:srgbClr val="FFFFCC"/>
                  </a:solidFill>
                  <a:latin typeface="Arial" charset="0"/>
                  <a:ea typeface="ＭＳ Ｐゴシック" charset="0"/>
                </a:defRPr>
              </a:lvl6pPr>
              <a:lvl7pPr eaLnBrk="0" hangingPunct="0">
                <a:defRPr sz="2400">
                  <a:solidFill>
                    <a:srgbClr val="FFFFCC"/>
                  </a:solidFill>
                  <a:latin typeface="Arial" charset="0"/>
                  <a:ea typeface="ＭＳ Ｐゴシック" charset="0"/>
                </a:defRPr>
              </a:lvl7pPr>
              <a:lvl8pPr eaLnBrk="0" hangingPunct="0">
                <a:defRPr sz="2400">
                  <a:solidFill>
                    <a:srgbClr val="FFFFCC"/>
                  </a:solidFill>
                  <a:latin typeface="Arial" charset="0"/>
                  <a:ea typeface="ＭＳ Ｐゴシック" charset="0"/>
                </a:defRPr>
              </a:lvl8pPr>
              <a:lvl9pPr eaLnBrk="0" hangingPunct="0">
                <a:defRPr sz="2400">
                  <a:solidFill>
                    <a:srgbClr val="FFFFCC"/>
                  </a:solidFill>
                  <a:latin typeface="Arial" charset="0"/>
                  <a:ea typeface="ＭＳ Ｐゴシック" charset="0"/>
                </a:defRPr>
              </a:lvl9pPr>
            </a:lstStyle>
            <a:p>
              <a:pPr algn="l">
                <a:lnSpc>
                  <a:spcPct val="93000"/>
                </a:lnSpc>
                <a:buClr>
                  <a:srgbClr val="000000"/>
                </a:buClr>
                <a:buSzPct val="100000"/>
              </a:pPr>
              <a:r>
                <a:rPr lang="fr-FR" sz="800" dirty="0">
                  <a:solidFill>
                    <a:srgbClr val="000000"/>
                  </a:solidFill>
                  <a:latin typeface="游ゴシック体 ミディアム"/>
                  <a:ea typeface="游ゴシック体 ミディアム"/>
                  <a:cs typeface="游ゴシック体 ミディアム"/>
                </a:rPr>
                <a:t>medium</a:t>
              </a:r>
            </a:p>
          </p:txBody>
        </p:sp>
        <p:sp>
          <p:nvSpPr>
            <p:cNvPr id="26" name="Text Box 26"/>
            <p:cNvSpPr txBox="1">
              <a:spLocks noChangeArrowheads="1"/>
            </p:cNvSpPr>
            <p:nvPr/>
          </p:nvSpPr>
          <p:spPr bwMode="auto">
            <a:xfrm>
              <a:off x="971535" y="4480870"/>
              <a:ext cx="345590" cy="12511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18000" tIns="0" rIns="0" bIns="0" anchor="ctr">
              <a:spAutoFit/>
            </a:bodyPr>
            <a:lstStyle>
              <a:lvl1pPr>
                <a:defRPr sz="3200">
                  <a:solidFill>
                    <a:srgbClr val="FFFFCC"/>
                  </a:solidFill>
                  <a:latin typeface="Arial" charset="0"/>
                  <a:ea typeface="ＭＳ Ｐゴシック" charset="0"/>
                </a:defRPr>
              </a:lvl1pPr>
              <a:lvl2pPr>
                <a:defRPr sz="2800">
                  <a:solidFill>
                    <a:srgbClr val="FFFFCC"/>
                  </a:solidFill>
                  <a:latin typeface="Arial" charset="0"/>
                  <a:ea typeface="ＭＳ Ｐゴシック" charset="0"/>
                </a:defRPr>
              </a:lvl2pPr>
              <a:lvl3pPr>
                <a:defRPr sz="2400">
                  <a:solidFill>
                    <a:srgbClr val="FFFFCC"/>
                  </a:solidFill>
                  <a:latin typeface="Arial" charset="0"/>
                  <a:ea typeface="ＭＳ Ｐゴシック" charset="0"/>
                </a:defRPr>
              </a:lvl3pPr>
              <a:lvl4pPr>
                <a:defRPr sz="2400">
                  <a:solidFill>
                    <a:srgbClr val="FFFFCC"/>
                  </a:solidFill>
                  <a:latin typeface="Arial" charset="0"/>
                  <a:ea typeface="ＭＳ Ｐゴシック" charset="0"/>
                </a:defRPr>
              </a:lvl4pPr>
              <a:lvl5pPr>
                <a:defRPr sz="2400">
                  <a:solidFill>
                    <a:srgbClr val="FFFFCC"/>
                  </a:solidFill>
                  <a:latin typeface="Arial" charset="0"/>
                  <a:ea typeface="ＭＳ Ｐゴシック" charset="0"/>
                </a:defRPr>
              </a:lvl5pPr>
              <a:lvl6pPr eaLnBrk="0" hangingPunct="0">
                <a:defRPr sz="2400">
                  <a:solidFill>
                    <a:srgbClr val="FFFFCC"/>
                  </a:solidFill>
                  <a:latin typeface="Arial" charset="0"/>
                  <a:ea typeface="ＭＳ Ｐゴシック" charset="0"/>
                </a:defRPr>
              </a:lvl6pPr>
              <a:lvl7pPr eaLnBrk="0" hangingPunct="0">
                <a:defRPr sz="2400">
                  <a:solidFill>
                    <a:srgbClr val="FFFFCC"/>
                  </a:solidFill>
                  <a:latin typeface="Arial" charset="0"/>
                  <a:ea typeface="ＭＳ Ｐゴシック" charset="0"/>
                </a:defRPr>
              </a:lvl7pPr>
              <a:lvl8pPr eaLnBrk="0" hangingPunct="0">
                <a:defRPr sz="2400">
                  <a:solidFill>
                    <a:srgbClr val="FFFFCC"/>
                  </a:solidFill>
                  <a:latin typeface="Arial" charset="0"/>
                  <a:ea typeface="ＭＳ Ｐゴシック" charset="0"/>
                </a:defRPr>
              </a:lvl8pPr>
              <a:lvl9pPr eaLnBrk="0" hangingPunct="0">
                <a:defRPr sz="2400">
                  <a:solidFill>
                    <a:srgbClr val="FFFFCC"/>
                  </a:solidFill>
                  <a:latin typeface="Arial" charset="0"/>
                  <a:ea typeface="ＭＳ Ｐゴシック" charset="0"/>
                </a:defRPr>
              </a:lvl9pPr>
            </a:lstStyle>
            <a:p>
              <a:pPr algn="l">
                <a:lnSpc>
                  <a:spcPct val="93000"/>
                </a:lnSpc>
                <a:buClr>
                  <a:srgbClr val="000000"/>
                </a:buClr>
                <a:buSzPct val="100000"/>
              </a:pPr>
              <a:r>
                <a:rPr lang="fr-FR" sz="800" dirty="0" err="1">
                  <a:solidFill>
                    <a:srgbClr val="000000"/>
                  </a:solidFill>
                  <a:latin typeface="游ゴシック体 ミディアム"/>
                  <a:ea typeface="游ゴシック体 ミディアム"/>
                  <a:cs typeface="游ゴシック体 ミディアム"/>
                </a:rPr>
                <a:t>severe</a:t>
              </a:r>
              <a:r>
                <a:rPr lang="fr-FR" sz="800" dirty="0">
                  <a:solidFill>
                    <a:srgbClr val="000000"/>
                  </a:solidFill>
                  <a:latin typeface="游ゴシック体 ミディアム"/>
                  <a:ea typeface="游ゴシック体 ミディアム"/>
                  <a:cs typeface="游ゴシック体 ミディアム"/>
                </a:rPr>
                <a:t> </a:t>
              </a:r>
            </a:p>
          </p:txBody>
        </p:sp>
        <p:sp>
          <p:nvSpPr>
            <p:cNvPr id="27" name="Text Box 27"/>
            <p:cNvSpPr txBox="1">
              <a:spLocks noChangeArrowheads="1"/>
            </p:cNvSpPr>
            <p:nvPr/>
          </p:nvSpPr>
          <p:spPr bwMode="auto">
            <a:xfrm>
              <a:off x="974133" y="4714417"/>
              <a:ext cx="382953" cy="8169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square" lIns="18000" tIns="0" rIns="0" bIns="0" anchor="ctr">
              <a:spAutoFit/>
            </a:bodyPr>
            <a:lstStyle>
              <a:lvl1pPr>
                <a:defRPr sz="3200">
                  <a:solidFill>
                    <a:srgbClr val="FFFFCC"/>
                  </a:solidFill>
                  <a:latin typeface="Arial" charset="0"/>
                  <a:ea typeface="ＭＳ Ｐゴシック" charset="0"/>
                </a:defRPr>
              </a:lvl1pPr>
              <a:lvl2pPr>
                <a:defRPr sz="2800">
                  <a:solidFill>
                    <a:srgbClr val="FFFFCC"/>
                  </a:solidFill>
                  <a:latin typeface="Arial" charset="0"/>
                  <a:ea typeface="ＭＳ Ｐゴシック" charset="0"/>
                </a:defRPr>
              </a:lvl2pPr>
              <a:lvl3pPr>
                <a:defRPr sz="2400">
                  <a:solidFill>
                    <a:srgbClr val="FFFFCC"/>
                  </a:solidFill>
                  <a:latin typeface="Arial" charset="0"/>
                  <a:ea typeface="ＭＳ Ｐゴシック" charset="0"/>
                </a:defRPr>
              </a:lvl3pPr>
              <a:lvl4pPr>
                <a:defRPr sz="2400">
                  <a:solidFill>
                    <a:srgbClr val="FFFFCC"/>
                  </a:solidFill>
                  <a:latin typeface="Arial" charset="0"/>
                  <a:ea typeface="ＭＳ Ｐゴシック" charset="0"/>
                </a:defRPr>
              </a:lvl4pPr>
              <a:lvl5pPr>
                <a:defRPr sz="2400">
                  <a:solidFill>
                    <a:srgbClr val="FFFFCC"/>
                  </a:solidFill>
                  <a:latin typeface="Arial" charset="0"/>
                  <a:ea typeface="ＭＳ Ｐゴシック" charset="0"/>
                </a:defRPr>
              </a:lvl5pPr>
              <a:lvl6pPr eaLnBrk="0" hangingPunct="0">
                <a:defRPr sz="2400">
                  <a:solidFill>
                    <a:srgbClr val="FFFFCC"/>
                  </a:solidFill>
                  <a:latin typeface="Arial" charset="0"/>
                  <a:ea typeface="ＭＳ Ｐゴシック" charset="0"/>
                </a:defRPr>
              </a:lvl6pPr>
              <a:lvl7pPr eaLnBrk="0" hangingPunct="0">
                <a:defRPr sz="2400">
                  <a:solidFill>
                    <a:srgbClr val="FFFFCC"/>
                  </a:solidFill>
                  <a:latin typeface="Arial" charset="0"/>
                  <a:ea typeface="ＭＳ Ｐゴシック" charset="0"/>
                </a:defRPr>
              </a:lvl7pPr>
              <a:lvl8pPr eaLnBrk="0" hangingPunct="0">
                <a:defRPr sz="2400">
                  <a:solidFill>
                    <a:srgbClr val="FFFFCC"/>
                  </a:solidFill>
                  <a:latin typeface="Arial" charset="0"/>
                  <a:ea typeface="ＭＳ Ｐゴシック" charset="0"/>
                </a:defRPr>
              </a:lvl8pPr>
              <a:lvl9pPr eaLnBrk="0" hangingPunct="0">
                <a:defRPr sz="2400">
                  <a:solidFill>
                    <a:srgbClr val="FFFFCC"/>
                  </a:solidFill>
                  <a:latin typeface="Arial" charset="0"/>
                  <a:ea typeface="ＭＳ Ｐゴシック" charset="0"/>
                </a:defRPr>
              </a:lvl9pPr>
            </a:lstStyle>
            <a:p>
              <a:pPr algn="l">
                <a:lnSpc>
                  <a:spcPct val="93000"/>
                </a:lnSpc>
                <a:buClr>
                  <a:srgbClr val="000000"/>
                </a:buClr>
                <a:buSzPct val="100000"/>
              </a:pPr>
              <a:r>
                <a:rPr lang="fr-FR" sz="800" dirty="0" err="1">
                  <a:solidFill>
                    <a:srgbClr val="000000"/>
                  </a:solidFill>
                  <a:latin typeface="游ゴシック体 ミディアム"/>
                  <a:ea typeface="游ゴシック体 ミディアム"/>
                  <a:cs typeface="游ゴシック体 ミディアム"/>
                </a:rPr>
                <a:t>critical</a:t>
              </a:r>
              <a:r>
                <a:rPr lang="fr-FR" sz="800" dirty="0">
                  <a:solidFill>
                    <a:srgbClr val="000000"/>
                  </a:solidFill>
                  <a:latin typeface="游ゴシック体 ミディアム"/>
                  <a:ea typeface="游ゴシック体 ミディアム"/>
                  <a:cs typeface="游ゴシック体 ミディアム"/>
                </a:rPr>
                <a:t> </a:t>
              </a:r>
            </a:p>
          </p:txBody>
        </p:sp>
        <p:sp>
          <p:nvSpPr>
            <p:cNvPr id="28" name="Text Box 28"/>
            <p:cNvSpPr txBox="1">
              <a:spLocks noChangeArrowheads="1"/>
            </p:cNvSpPr>
            <p:nvPr/>
          </p:nvSpPr>
          <p:spPr bwMode="auto">
            <a:xfrm>
              <a:off x="952485" y="4830120"/>
              <a:ext cx="279043" cy="125110"/>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lIns="18000" tIns="0" rIns="0" bIns="0" anchor="ctr">
              <a:spAutoFit/>
            </a:bodyPr>
            <a:lstStyle>
              <a:lvl1pPr>
                <a:defRPr sz="3200">
                  <a:solidFill>
                    <a:srgbClr val="FFFFCC"/>
                  </a:solidFill>
                  <a:latin typeface="Arial" charset="0"/>
                  <a:ea typeface="ＭＳ Ｐゴシック" charset="0"/>
                </a:defRPr>
              </a:lvl1pPr>
              <a:lvl2pPr>
                <a:defRPr sz="2800">
                  <a:solidFill>
                    <a:srgbClr val="FFFFCC"/>
                  </a:solidFill>
                  <a:latin typeface="Arial" charset="0"/>
                  <a:ea typeface="ＭＳ Ｐゴシック" charset="0"/>
                </a:defRPr>
              </a:lvl2pPr>
              <a:lvl3pPr>
                <a:defRPr sz="2400">
                  <a:solidFill>
                    <a:srgbClr val="FFFFCC"/>
                  </a:solidFill>
                  <a:latin typeface="Arial" charset="0"/>
                  <a:ea typeface="ＭＳ Ｐゴシック" charset="0"/>
                </a:defRPr>
              </a:lvl3pPr>
              <a:lvl4pPr>
                <a:defRPr sz="2400">
                  <a:solidFill>
                    <a:srgbClr val="FFFFCC"/>
                  </a:solidFill>
                  <a:latin typeface="Arial" charset="0"/>
                  <a:ea typeface="ＭＳ Ｐゴシック" charset="0"/>
                </a:defRPr>
              </a:lvl4pPr>
              <a:lvl5pPr>
                <a:defRPr sz="2400">
                  <a:solidFill>
                    <a:srgbClr val="FFFFCC"/>
                  </a:solidFill>
                  <a:latin typeface="Arial" charset="0"/>
                  <a:ea typeface="ＭＳ Ｐゴシック" charset="0"/>
                </a:defRPr>
              </a:lvl5pPr>
              <a:lvl6pPr eaLnBrk="0" hangingPunct="0">
                <a:defRPr sz="2400">
                  <a:solidFill>
                    <a:srgbClr val="FFFFCC"/>
                  </a:solidFill>
                  <a:latin typeface="Arial" charset="0"/>
                  <a:ea typeface="ＭＳ Ｐゴシック" charset="0"/>
                </a:defRPr>
              </a:lvl6pPr>
              <a:lvl7pPr eaLnBrk="0" hangingPunct="0">
                <a:defRPr sz="2400">
                  <a:solidFill>
                    <a:srgbClr val="FFFFCC"/>
                  </a:solidFill>
                  <a:latin typeface="Arial" charset="0"/>
                  <a:ea typeface="ＭＳ Ｐゴシック" charset="0"/>
                </a:defRPr>
              </a:lvl7pPr>
              <a:lvl8pPr eaLnBrk="0" hangingPunct="0">
                <a:defRPr sz="2400">
                  <a:solidFill>
                    <a:srgbClr val="FFFFCC"/>
                  </a:solidFill>
                  <a:latin typeface="Arial" charset="0"/>
                  <a:ea typeface="ＭＳ Ｐゴシック" charset="0"/>
                </a:defRPr>
              </a:lvl8pPr>
              <a:lvl9pPr eaLnBrk="0" hangingPunct="0">
                <a:defRPr sz="2400">
                  <a:solidFill>
                    <a:srgbClr val="FFFFCC"/>
                  </a:solidFill>
                  <a:latin typeface="Arial" charset="0"/>
                  <a:ea typeface="ＭＳ Ｐゴシック" charset="0"/>
                </a:defRPr>
              </a:lvl9pPr>
            </a:lstStyle>
            <a:p>
              <a:pPr algn="l">
                <a:lnSpc>
                  <a:spcPct val="93000"/>
                </a:lnSpc>
                <a:buClr>
                  <a:srgbClr val="000000"/>
                </a:buClr>
                <a:buSzPct val="100000"/>
              </a:pPr>
              <a:r>
                <a:rPr lang="fr-FR" sz="800">
                  <a:solidFill>
                    <a:srgbClr val="000000"/>
                  </a:solidFill>
                  <a:latin typeface="游ゴシック体 ミディアム"/>
                  <a:ea typeface="游ゴシック体 ミディアム"/>
                  <a:cs typeface="游ゴシック体 ミディアム"/>
                </a:rPr>
                <a:t>lethal</a:t>
              </a:r>
            </a:p>
          </p:txBody>
        </p:sp>
        <p:sp>
          <p:nvSpPr>
            <p:cNvPr id="29" name="Text Box 29"/>
            <p:cNvSpPr txBox="1">
              <a:spLocks noChangeArrowheads="1"/>
            </p:cNvSpPr>
            <p:nvPr/>
          </p:nvSpPr>
          <p:spPr bwMode="auto">
            <a:xfrm rot="10800000">
              <a:off x="1392011" y="4367212"/>
              <a:ext cx="127422" cy="402251"/>
            </a:xfrm>
            <a:prstGeom prst="rect">
              <a:avLst/>
            </a:prstGeom>
            <a:solidFill>
              <a:srgbClr val="FFFFFF"/>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vert="eaVert" wrap="square" lIns="0" tIns="0" rIns="0" bIns="0" anchor="ctr">
              <a:spAutoFit/>
            </a:bodyPr>
            <a:lstStyle>
              <a:lvl1pPr>
                <a:defRPr sz="3200">
                  <a:solidFill>
                    <a:srgbClr val="FFFFCC"/>
                  </a:solidFill>
                  <a:latin typeface="Arial" charset="0"/>
                  <a:ea typeface="ＭＳ Ｐゴシック" charset="0"/>
                </a:defRPr>
              </a:lvl1pPr>
              <a:lvl2pPr>
                <a:defRPr sz="2800">
                  <a:solidFill>
                    <a:srgbClr val="FFFFCC"/>
                  </a:solidFill>
                  <a:latin typeface="Arial" charset="0"/>
                  <a:ea typeface="ＭＳ Ｐゴシック" charset="0"/>
                </a:defRPr>
              </a:lvl2pPr>
              <a:lvl3pPr>
                <a:defRPr sz="2400">
                  <a:solidFill>
                    <a:srgbClr val="FFFFCC"/>
                  </a:solidFill>
                  <a:latin typeface="Arial" charset="0"/>
                  <a:ea typeface="ＭＳ Ｐゴシック" charset="0"/>
                </a:defRPr>
              </a:lvl3pPr>
              <a:lvl4pPr>
                <a:defRPr sz="2400">
                  <a:solidFill>
                    <a:srgbClr val="FFFFCC"/>
                  </a:solidFill>
                  <a:latin typeface="Arial" charset="0"/>
                  <a:ea typeface="ＭＳ Ｐゴシック" charset="0"/>
                </a:defRPr>
              </a:lvl4pPr>
              <a:lvl5pPr>
                <a:defRPr sz="2400">
                  <a:solidFill>
                    <a:srgbClr val="FFFFCC"/>
                  </a:solidFill>
                  <a:latin typeface="Arial" charset="0"/>
                  <a:ea typeface="ＭＳ Ｐゴシック" charset="0"/>
                </a:defRPr>
              </a:lvl5pPr>
              <a:lvl6pPr eaLnBrk="0" hangingPunct="0">
                <a:defRPr sz="2400">
                  <a:solidFill>
                    <a:srgbClr val="FFFFCC"/>
                  </a:solidFill>
                  <a:latin typeface="Arial" charset="0"/>
                  <a:ea typeface="ＭＳ Ｐゴシック" charset="0"/>
                </a:defRPr>
              </a:lvl6pPr>
              <a:lvl7pPr eaLnBrk="0" hangingPunct="0">
                <a:defRPr sz="2400">
                  <a:solidFill>
                    <a:srgbClr val="FFFFCC"/>
                  </a:solidFill>
                  <a:latin typeface="Arial" charset="0"/>
                  <a:ea typeface="ＭＳ Ｐゴシック" charset="0"/>
                </a:defRPr>
              </a:lvl7pPr>
              <a:lvl8pPr eaLnBrk="0" hangingPunct="0">
                <a:defRPr sz="2400">
                  <a:solidFill>
                    <a:srgbClr val="FFFFCC"/>
                  </a:solidFill>
                  <a:latin typeface="Arial" charset="0"/>
                  <a:ea typeface="ＭＳ Ｐゴシック" charset="0"/>
                </a:defRPr>
              </a:lvl8pPr>
              <a:lvl9pPr eaLnBrk="0" hangingPunct="0">
                <a:defRPr sz="2400">
                  <a:solidFill>
                    <a:srgbClr val="FFFFCC"/>
                  </a:solidFill>
                  <a:latin typeface="Arial" charset="0"/>
                  <a:ea typeface="ＭＳ Ｐゴシック" charset="0"/>
                </a:defRPr>
              </a:lvl9pPr>
            </a:lstStyle>
            <a:p>
              <a:pPr algn="l">
                <a:lnSpc>
                  <a:spcPct val="93000"/>
                </a:lnSpc>
                <a:buClr>
                  <a:srgbClr val="000000"/>
                </a:buClr>
                <a:buSzPct val="100000"/>
              </a:pPr>
              <a:r>
                <a:rPr lang="fr-FR" sz="800" dirty="0">
                  <a:solidFill>
                    <a:srgbClr val="000000"/>
                  </a:solidFill>
                  <a:latin typeface="游ゴシック体 ミディアム"/>
                  <a:ea typeface="游ゴシック体 ミディアム"/>
                  <a:cs typeface="游ゴシック体 ミディアム"/>
                </a:rPr>
                <a:t>  </a:t>
              </a:r>
              <a:r>
                <a:rPr lang="fr-FR" sz="800" dirty="0" err="1">
                  <a:solidFill>
                    <a:srgbClr val="000000"/>
                  </a:solidFill>
                  <a:latin typeface="游ゴシック体 ミディアム"/>
                  <a:ea typeface="游ゴシック体 ミディアム"/>
                  <a:cs typeface="游ゴシック体 ミディアム"/>
                </a:rPr>
                <a:t>injury</a:t>
              </a:r>
              <a:endParaRPr lang="fr-FR" sz="800" dirty="0">
                <a:solidFill>
                  <a:srgbClr val="000000"/>
                </a:solidFill>
                <a:latin typeface="游ゴシック体 ミディアム"/>
                <a:ea typeface="游ゴシック体 ミディアム"/>
                <a:cs typeface="游ゴシック体 ミディアム"/>
              </a:endParaRPr>
            </a:p>
          </p:txBody>
        </p:sp>
        <p:sp>
          <p:nvSpPr>
            <p:cNvPr id="30" name="AutoShape 30"/>
            <p:cNvSpPr>
              <a:spLocks/>
            </p:cNvSpPr>
            <p:nvPr/>
          </p:nvSpPr>
          <p:spPr bwMode="auto">
            <a:xfrm>
              <a:off x="1328723" y="4200525"/>
              <a:ext cx="76200" cy="652463"/>
            </a:xfrm>
            <a:prstGeom prst="rightBrace">
              <a:avLst>
                <a:gd name="adj1" fmla="val 71354"/>
                <a:gd name="adj2" fmla="val 50000"/>
              </a:avLst>
            </a:prstGeom>
            <a:solidFill>
              <a:srgbClr val="FFFFFF"/>
            </a:solidFill>
            <a:ln w="9525">
              <a:solidFill>
                <a:srgbClr val="000000"/>
              </a:solidFill>
              <a:round/>
              <a:headEnd/>
              <a:tailEnd/>
            </a:ln>
          </p:spPr>
          <p:txBody>
            <a:bodyPr wrap="none" anchor="ctr"/>
            <a:lstStyle/>
            <a:p>
              <a:pPr>
                <a:defRPr/>
              </a:pPr>
              <a:endParaRPr kumimoji="0" lang="en-US" kern="0">
                <a:solidFill>
                  <a:srgbClr val="000000"/>
                </a:solidFill>
                <a:latin typeface="游ゴシック体 ミディアム"/>
                <a:ea typeface="游ゴシック体 ミディアム"/>
                <a:cs typeface="游ゴシック体 ミディアム"/>
              </a:endParaRPr>
            </a:p>
          </p:txBody>
        </p:sp>
      </p:grpSp>
      <p:sp>
        <p:nvSpPr>
          <p:cNvPr id="32" name="AutoShape 11"/>
          <p:cNvSpPr>
            <a:spLocks noChangeArrowheads="1"/>
          </p:cNvSpPr>
          <p:nvPr/>
        </p:nvSpPr>
        <p:spPr bwMode="auto">
          <a:xfrm>
            <a:off x="2676526" y="4891244"/>
            <a:ext cx="1897063" cy="638351"/>
          </a:xfrm>
          <a:prstGeom prst="roundRect">
            <a:avLst>
              <a:gd name="adj" fmla="val 16667"/>
            </a:avLst>
          </a:prstGeom>
          <a:solidFill>
            <a:srgbClr val="FFD279"/>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lIns="90000" tIns="46800" rIns="90000" bIns="46800" anchor="ctr"/>
          <a:lstStyle/>
          <a:p>
            <a:pPr algn="ctr" defTabSz="449263">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1600" dirty="0">
                <a:solidFill>
                  <a:srgbClr val="000000"/>
                </a:solidFill>
                <a:latin typeface="游ゴシック体 ミディアム"/>
                <a:ea typeface="游ゴシック体 ミディアム"/>
                <a:cs typeface="游ゴシック体 ミディアム"/>
              </a:rPr>
              <a:t>外来診療</a:t>
            </a:r>
            <a:endParaRPr lang="en-GB" sz="1600" dirty="0">
              <a:solidFill>
                <a:srgbClr val="000000"/>
              </a:solidFill>
              <a:latin typeface="游ゴシック体 ミディアム"/>
              <a:ea typeface="游ゴシック体 ミディアム"/>
              <a:cs typeface="游ゴシック体 ミディアム"/>
            </a:endParaRPr>
          </a:p>
        </p:txBody>
      </p:sp>
      <p:sp>
        <p:nvSpPr>
          <p:cNvPr id="33" name="AutoShape 12"/>
          <p:cNvSpPr>
            <a:spLocks noChangeArrowheads="1"/>
          </p:cNvSpPr>
          <p:nvPr/>
        </p:nvSpPr>
        <p:spPr bwMode="auto">
          <a:xfrm>
            <a:off x="6950239" y="4891244"/>
            <a:ext cx="1943101" cy="638351"/>
          </a:xfrm>
          <a:prstGeom prst="roundRect">
            <a:avLst>
              <a:gd name="adj" fmla="val 16667"/>
            </a:avLst>
          </a:prstGeom>
          <a:solidFill>
            <a:srgbClr val="F29C76"/>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lIns="90000" tIns="46800" rIns="90000" bIns="46800" anchor="ctr"/>
          <a:lstStyle/>
          <a:p>
            <a:pPr algn="ctr" defTabSz="449263">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1600" dirty="0">
                <a:solidFill>
                  <a:srgbClr val="000000"/>
                </a:solidFill>
                <a:latin typeface="游ゴシック体 ミディアム"/>
                <a:ea typeface="游ゴシック体 ミディアム"/>
                <a:cs typeface="游ゴシック体 ミディアム"/>
              </a:rPr>
              <a:t>入院診療</a:t>
            </a:r>
            <a:endParaRPr lang="en-US" altLang="ja-JP" sz="1600" dirty="0">
              <a:solidFill>
                <a:srgbClr val="000000"/>
              </a:solidFill>
              <a:latin typeface="游ゴシック体 ミディアム"/>
              <a:ea typeface="游ゴシック体 ミディアム"/>
              <a:cs typeface="游ゴシック体 ミディアム"/>
            </a:endParaRPr>
          </a:p>
          <a:p>
            <a:pPr algn="ctr" defTabSz="449263">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600" dirty="0">
                <a:solidFill>
                  <a:srgbClr val="000000"/>
                </a:solidFill>
                <a:latin typeface="游ゴシック体 ミディアム"/>
                <a:ea typeface="游ゴシック体 ミディアム"/>
                <a:cs typeface="游ゴシック体 ミディアム"/>
              </a:rPr>
              <a:t>(</a:t>
            </a:r>
            <a:r>
              <a:rPr lang="ja-JP" altLang="en-US" sz="1600" dirty="0">
                <a:solidFill>
                  <a:srgbClr val="000000"/>
                </a:solidFill>
                <a:latin typeface="游ゴシック体 ミディアム"/>
                <a:ea typeface="游ゴシック体 ミディアム"/>
                <a:cs typeface="游ゴシック体 ミディアム"/>
              </a:rPr>
              <a:t>多臓器不全</a:t>
            </a:r>
            <a:r>
              <a:rPr lang="en-GB" sz="1600" dirty="0">
                <a:solidFill>
                  <a:srgbClr val="000000"/>
                </a:solidFill>
                <a:latin typeface="游ゴシック体 ミディアム"/>
                <a:ea typeface="游ゴシック体 ミディアム"/>
                <a:cs typeface="游ゴシック体 ミディアム"/>
              </a:rPr>
              <a:t>)</a:t>
            </a:r>
          </a:p>
        </p:txBody>
      </p:sp>
      <p:sp>
        <p:nvSpPr>
          <p:cNvPr id="34" name="AutoShape 13"/>
          <p:cNvSpPr>
            <a:spLocks noChangeArrowheads="1"/>
          </p:cNvSpPr>
          <p:nvPr/>
        </p:nvSpPr>
        <p:spPr bwMode="auto">
          <a:xfrm>
            <a:off x="4748946" y="4884587"/>
            <a:ext cx="1943100" cy="638351"/>
          </a:xfrm>
          <a:prstGeom prst="roundRect">
            <a:avLst>
              <a:gd name="adj" fmla="val 16667"/>
            </a:avLst>
          </a:prstGeom>
          <a:solidFill>
            <a:srgbClr val="FFB679"/>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lIns="90000" tIns="46800" rIns="90000" bIns="46800" anchor="ctr"/>
          <a:lstStyle/>
          <a:p>
            <a:pPr algn="ctr" defTabSz="449263">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1600" dirty="0">
                <a:solidFill>
                  <a:srgbClr val="000000"/>
                </a:solidFill>
                <a:latin typeface="游ゴシック体 ミディアム"/>
                <a:ea typeface="游ゴシック体 ミディアム"/>
                <a:cs typeface="游ゴシック体 ミディアム"/>
              </a:rPr>
              <a:t>治療のための</a:t>
            </a:r>
            <a:endParaRPr lang="en-US" altLang="ja-JP" sz="1600" dirty="0">
              <a:solidFill>
                <a:srgbClr val="000000"/>
              </a:solidFill>
              <a:latin typeface="游ゴシック体 ミディアム"/>
              <a:ea typeface="游ゴシック体 ミディアム"/>
              <a:cs typeface="游ゴシック体 ミディアム"/>
            </a:endParaRPr>
          </a:p>
          <a:p>
            <a:pPr algn="ctr" defTabSz="449263">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sz="1600" dirty="0">
                <a:solidFill>
                  <a:srgbClr val="000000"/>
                </a:solidFill>
                <a:latin typeface="游ゴシック体 ミディアム"/>
                <a:ea typeface="游ゴシック体 ミディアム"/>
                <a:cs typeface="游ゴシック体 ミディアム"/>
              </a:rPr>
              <a:t>入院診療</a:t>
            </a:r>
            <a:endParaRPr lang="en-GB" sz="1600" dirty="0">
              <a:solidFill>
                <a:srgbClr val="000000"/>
              </a:solidFill>
              <a:latin typeface="游ゴシック体 ミディアム"/>
              <a:ea typeface="游ゴシック体 ミディアム"/>
              <a:cs typeface="游ゴシック体 ミディアム"/>
            </a:endParaRPr>
          </a:p>
        </p:txBody>
      </p:sp>
      <p:sp>
        <p:nvSpPr>
          <p:cNvPr id="35" name="AutoShape 14"/>
          <p:cNvSpPr>
            <a:spLocks noChangeArrowheads="1"/>
          </p:cNvSpPr>
          <p:nvPr/>
        </p:nvSpPr>
        <p:spPr bwMode="auto">
          <a:xfrm>
            <a:off x="2482852" y="4035426"/>
            <a:ext cx="6480175" cy="358775"/>
          </a:xfrm>
          <a:prstGeom prst="roundRect">
            <a:avLst>
              <a:gd name="adj" fmla="val 16667"/>
            </a:avLst>
          </a:prstGeom>
          <a:ln/>
          <a:extLst>
            <a:ext uri="{91240B29-F687-4f45-9708-019B960494DF}">
              <a14:hiddenLine xmlns:a14="http://schemas.microsoft.com/office/drawing/2010/main" xmlns="" w="9525">
                <a:solidFill>
                  <a:srgbClr val="000000"/>
                </a:solidFill>
                <a:round/>
                <a:headEnd/>
                <a:tailEnd/>
              </a14:hiddenLine>
            </a:ext>
          </a:extLst>
        </p:spPr>
        <p:style>
          <a:lnRef idx="1">
            <a:schemeClr val="accent6"/>
          </a:lnRef>
          <a:fillRef idx="2">
            <a:schemeClr val="accent6"/>
          </a:fillRef>
          <a:effectRef idx="1">
            <a:schemeClr val="accent6"/>
          </a:effectRef>
          <a:fontRef idx="minor">
            <a:schemeClr val="dk1"/>
          </a:fontRef>
        </p:style>
        <p:txBody>
          <a:bodyPr wrap="none" lIns="90000" tIns="46800" rIns="90000" bIns="46800" anchor="ctr"/>
          <a:lstStyle/>
          <a:p>
            <a:pPr defTabSz="449263">
              <a:buClr>
                <a:srgbClr val="FFFFFF"/>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ja-JP" altLang="en-US">
                <a:solidFill>
                  <a:srgbClr val="000000"/>
                </a:solidFill>
                <a:latin typeface="游ゴシック体 ミディアム"/>
                <a:ea typeface="游ゴシック体 ミディアム"/>
                <a:cs typeface="游ゴシック体 ミディアム"/>
              </a:rPr>
              <a:t>末梢血リンパ球数の減少</a:t>
            </a:r>
            <a:endParaRPr lang="en-GB" dirty="0">
              <a:solidFill>
                <a:srgbClr val="000000"/>
              </a:solidFill>
              <a:latin typeface="游ゴシック体 ミディアム"/>
              <a:ea typeface="游ゴシック体 ミディアム"/>
              <a:cs typeface="游ゴシック体 ミディアム"/>
            </a:endParaRPr>
          </a:p>
        </p:txBody>
      </p:sp>
      <p:sp>
        <p:nvSpPr>
          <p:cNvPr id="37" name="AutoShape 16"/>
          <p:cNvSpPr>
            <a:spLocks noChangeArrowheads="1"/>
          </p:cNvSpPr>
          <p:nvPr/>
        </p:nvSpPr>
        <p:spPr bwMode="auto">
          <a:xfrm>
            <a:off x="2701927" y="4465495"/>
            <a:ext cx="1871663" cy="384175"/>
          </a:xfrm>
          <a:prstGeom prst="roundRect">
            <a:avLst>
              <a:gd name="adj" fmla="val 16667"/>
            </a:avLst>
          </a:prstGeom>
          <a:solidFill>
            <a:srgbClr val="FFD279"/>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lIns="90000" tIns="46800" rIns="90000" bIns="46800" anchor="ctr"/>
          <a:lstStyle/>
          <a:p>
            <a:pPr defTabSz="449263">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600">
              <a:solidFill>
                <a:srgbClr val="000000"/>
              </a:solidFill>
              <a:latin typeface="游ゴシック体 ミディアム"/>
              <a:ea typeface="游ゴシック体 ミディアム"/>
              <a:cs typeface="游ゴシック体 ミディアム"/>
            </a:endParaRPr>
          </a:p>
        </p:txBody>
      </p:sp>
      <p:sp>
        <p:nvSpPr>
          <p:cNvPr id="38" name="AutoShape 17"/>
          <p:cNvSpPr>
            <a:spLocks noChangeArrowheads="1"/>
          </p:cNvSpPr>
          <p:nvPr/>
        </p:nvSpPr>
        <p:spPr bwMode="auto">
          <a:xfrm>
            <a:off x="4748947" y="4458837"/>
            <a:ext cx="1895475" cy="381000"/>
          </a:xfrm>
          <a:prstGeom prst="roundRect">
            <a:avLst>
              <a:gd name="adj" fmla="val 16667"/>
            </a:avLst>
          </a:prstGeom>
          <a:solidFill>
            <a:srgbClr val="FFB679"/>
          </a:solidFill>
          <a:ln>
            <a:noFill/>
          </a:ln>
          <a:extLst>
            <a:ext uri="{91240B29-F687-4f45-9708-019B960494DF}">
              <a14:hiddenLine xmlns:a14="http://schemas.microsoft.com/office/drawing/2010/main" xmlns="" w="9360">
                <a:solidFill>
                  <a:srgbClr val="000000"/>
                </a:solidFill>
                <a:miter lim="800000"/>
                <a:headEnd/>
                <a:tailEnd/>
              </a14:hiddenLine>
            </a:ext>
          </a:extLst>
        </p:spPr>
        <p:txBody>
          <a:bodyPr wrap="none" lIns="90000" tIns="46800" rIns="90000" bIns="46800" anchor="ctr"/>
          <a:lstStyle/>
          <a:p>
            <a:pPr defTabSz="449263">
              <a:buClr>
                <a:srgbClr val="000000"/>
              </a:buClr>
              <a:buSzPct val="100000"/>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endParaRPr lang="en-US" sz="1600">
              <a:solidFill>
                <a:srgbClr val="000000"/>
              </a:solidFill>
              <a:latin typeface="游ゴシック体 ミディアム"/>
              <a:ea typeface="游ゴシック体 ミディアム"/>
              <a:cs typeface="游ゴシック体 ミディアム"/>
            </a:endParaRPr>
          </a:p>
        </p:txBody>
      </p:sp>
      <p:sp>
        <p:nvSpPr>
          <p:cNvPr id="39" name="AutoShape 18"/>
          <p:cNvSpPr>
            <a:spLocks noChangeArrowheads="1"/>
          </p:cNvSpPr>
          <p:nvPr/>
        </p:nvSpPr>
        <p:spPr bwMode="auto">
          <a:xfrm>
            <a:off x="6950239" y="4465494"/>
            <a:ext cx="1943100" cy="381000"/>
          </a:xfrm>
          <a:prstGeom prst="flowChartAlternateProcess">
            <a:avLst/>
          </a:prstGeom>
          <a:solidFill>
            <a:srgbClr val="F29C76"/>
          </a:solidFill>
          <a:ln>
            <a:noFill/>
          </a:ln>
          <a:extLst>
            <a:ext uri="{91240B29-F687-4f45-9708-019B960494DF}">
              <a14:hiddenLine xmlns:a14="http://schemas.microsoft.com/office/drawing/2010/main" xmlns="" w="9525">
                <a:solidFill>
                  <a:srgbClr val="000000"/>
                </a:solidFill>
                <a:miter lim="800000"/>
                <a:headEnd/>
                <a:tailEnd/>
              </a14:hiddenLine>
            </a:ext>
          </a:extLst>
        </p:spPr>
        <p:txBody>
          <a:bodyPr wrap="none" tIns="0" bIns="0" anchor="ctr"/>
          <a:lstStyle/>
          <a:p>
            <a:endParaRPr lang="en-US">
              <a:solidFill>
                <a:srgbClr val="000000"/>
              </a:solidFill>
              <a:latin typeface="游ゴシック体 ミディアム"/>
              <a:ea typeface="游ゴシック体 ミディアム"/>
              <a:cs typeface="游ゴシック体 ミディアム"/>
            </a:endParaRPr>
          </a:p>
        </p:txBody>
      </p:sp>
      <p:sp>
        <p:nvSpPr>
          <p:cNvPr id="41" name="Line 20"/>
          <p:cNvSpPr>
            <a:spLocks noChangeShapeType="1"/>
          </p:cNvSpPr>
          <p:nvPr/>
        </p:nvSpPr>
        <p:spPr bwMode="auto">
          <a:xfrm>
            <a:off x="1876330" y="4651473"/>
            <a:ext cx="7124795" cy="0"/>
          </a:xfrm>
          <a:prstGeom prst="line">
            <a:avLst/>
          </a:prstGeom>
          <a:noFill/>
          <a:ln w="9525">
            <a:solidFill>
              <a:srgbClr val="000000"/>
            </a:solidFill>
            <a:round/>
            <a:headEnd/>
            <a:tailEnd/>
          </a:ln>
          <a:extLst>
            <a:ext uri="{909E8E84-426E-40dd-AFC4-6F175D3DCCD1}">
              <a14:hiddenFill xmlns:a14="http://schemas.microsoft.com/office/drawing/2010/main" xmlns="">
                <a:noFill/>
              </a14:hiddenFill>
            </a:ext>
          </a:extLst>
        </p:spPr>
        <p:txBody>
          <a:bodyPr/>
          <a:lstStyle/>
          <a:p>
            <a:endParaRPr lang="ja-JP" altLang="en-US">
              <a:solidFill>
                <a:srgbClr val="000000"/>
              </a:solidFill>
              <a:latin typeface="游ゴシック体 ミディアム"/>
              <a:ea typeface="游ゴシック体 ミディアム"/>
              <a:cs typeface="游ゴシック体 ミディアム"/>
            </a:endParaRPr>
          </a:p>
        </p:txBody>
      </p:sp>
      <p:graphicFrame>
        <p:nvGraphicFramePr>
          <p:cNvPr id="46" name="表 45"/>
          <p:cNvGraphicFramePr>
            <a:graphicFrameLocks noGrp="1"/>
          </p:cNvGraphicFramePr>
          <p:nvPr>
            <p:extLst>
              <p:ext uri="{D42A27DB-BD31-4B8C-83A1-F6EECF244321}">
                <p14:modId xmlns:p14="http://schemas.microsoft.com/office/powerpoint/2010/main" val="2252545391"/>
              </p:ext>
            </p:extLst>
          </p:nvPr>
        </p:nvGraphicFramePr>
        <p:xfrm>
          <a:off x="673100" y="2028977"/>
          <a:ext cx="8229058" cy="1885796"/>
        </p:xfrm>
        <a:graphic>
          <a:graphicData uri="http://schemas.openxmlformats.org/drawingml/2006/table">
            <a:tbl>
              <a:tblPr firstRow="1" bandRow="1">
                <a:tableStyleId>{2D5ABB26-0587-4C30-8999-92F81FD0307C}</a:tableStyleId>
              </a:tblPr>
              <a:tblGrid>
                <a:gridCol w="1981114">
                  <a:extLst>
                    <a:ext uri="{9D8B030D-6E8A-4147-A177-3AD203B41FA5}">
                      <a16:colId xmlns:a16="http://schemas.microsoft.com/office/drawing/2014/main" val="20000"/>
                    </a:ext>
                  </a:extLst>
                </a:gridCol>
                <a:gridCol w="1976361">
                  <a:extLst>
                    <a:ext uri="{9D8B030D-6E8A-4147-A177-3AD203B41FA5}">
                      <a16:colId xmlns:a16="http://schemas.microsoft.com/office/drawing/2014/main" val="20001"/>
                    </a:ext>
                  </a:extLst>
                </a:gridCol>
                <a:gridCol w="2265630">
                  <a:extLst>
                    <a:ext uri="{9D8B030D-6E8A-4147-A177-3AD203B41FA5}">
                      <a16:colId xmlns:a16="http://schemas.microsoft.com/office/drawing/2014/main" val="20002"/>
                    </a:ext>
                  </a:extLst>
                </a:gridCol>
                <a:gridCol w="2005953">
                  <a:extLst>
                    <a:ext uri="{9D8B030D-6E8A-4147-A177-3AD203B41FA5}">
                      <a16:colId xmlns:a16="http://schemas.microsoft.com/office/drawing/2014/main" val="20003"/>
                    </a:ext>
                  </a:extLst>
                </a:gridCol>
              </a:tblGrid>
              <a:tr h="171436">
                <a:tc>
                  <a:txBody>
                    <a:bodyPr/>
                    <a:lstStyle/>
                    <a:p>
                      <a:r>
                        <a:rPr kumimoji="1" lang="ja-JP" altLang="en-US" sz="1000" b="0" i="0" dirty="0">
                          <a:solidFill>
                            <a:srgbClr val="000000"/>
                          </a:solidFill>
                          <a:latin typeface="游ゴシック体 ミディアム"/>
                          <a:ea typeface="游ゴシック体 ミディアム"/>
                          <a:cs typeface="游ゴシック体 ミディアム"/>
                        </a:rPr>
                        <a:t>症状が出現するまでの時間</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lang="en-GB" altLang="ja-JP" sz="1000" b="0" i="0" dirty="0">
                          <a:solidFill>
                            <a:srgbClr val="000000"/>
                          </a:solidFill>
                          <a:latin typeface="游ゴシック体 ミディアム"/>
                          <a:ea typeface="游ゴシック体 ミディアム"/>
                          <a:cs typeface="游ゴシック体 ミディアム"/>
                        </a:rPr>
                        <a:t>12 </a:t>
                      </a:r>
                      <a:r>
                        <a:rPr lang="ja-JP" altLang="en-US" sz="1000" b="0" i="0" dirty="0">
                          <a:solidFill>
                            <a:srgbClr val="000000"/>
                          </a:solidFill>
                          <a:latin typeface="游ゴシック体 ミディアム"/>
                          <a:ea typeface="游ゴシック体 ミディアム"/>
                          <a:cs typeface="游ゴシック体 ミディアム"/>
                        </a:rPr>
                        <a:t>時間以内</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5</a:t>
                      </a:r>
                      <a:r>
                        <a:rPr kumimoji="1" lang="ja-JP" altLang="en-US" sz="1000" b="0" i="0" dirty="0">
                          <a:solidFill>
                            <a:srgbClr val="000000"/>
                          </a:solidFill>
                          <a:latin typeface="游ゴシック体 ミディアム"/>
                          <a:ea typeface="游ゴシック体 ミディアム"/>
                          <a:cs typeface="游ゴシック体 ミディアム"/>
                        </a:rPr>
                        <a:t>時間以内</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US" altLang="ja-JP" sz="1000" b="0" i="0" dirty="0">
                          <a:solidFill>
                            <a:srgbClr val="000000"/>
                          </a:solidFill>
                          <a:latin typeface="游ゴシック体 ミディアム"/>
                          <a:ea typeface="游ゴシック体 ミディアム"/>
                          <a:cs typeface="游ゴシック体 ミディアム"/>
                        </a:rPr>
                        <a:t>30</a:t>
                      </a:r>
                      <a:r>
                        <a:rPr lang="ja-JP" altLang="en-US" sz="1000" b="0" i="0" dirty="0">
                          <a:solidFill>
                            <a:srgbClr val="000000"/>
                          </a:solidFill>
                          <a:latin typeface="游ゴシック体 ミディアム"/>
                          <a:ea typeface="游ゴシック体 ミディアム"/>
                          <a:cs typeface="游ゴシック体 ミディアム"/>
                        </a:rPr>
                        <a:t>分以内</a:t>
                      </a:r>
                      <a:endParaRPr lang="en-GB" altLang="ja-JP"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0"/>
                  </a:ext>
                </a:extLst>
              </a:tr>
              <a:tr h="171436">
                <a:tc>
                  <a:txBody>
                    <a:bodyPr/>
                    <a:lstStyle/>
                    <a:p>
                      <a:r>
                        <a:rPr kumimoji="1" lang="ja-JP" altLang="en-US" sz="1000" b="0" i="0" dirty="0">
                          <a:solidFill>
                            <a:srgbClr val="000000"/>
                          </a:solidFill>
                          <a:latin typeface="游ゴシック体 ミディアム"/>
                          <a:ea typeface="游ゴシック体 ミディアム"/>
                          <a:cs typeface="游ゴシック体 ミディアム"/>
                        </a:rPr>
                        <a:t>皮膚紅斑</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0</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 / -</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altLang="ja-JP" sz="1000" b="0" i="0" dirty="0">
                          <a:solidFill>
                            <a:srgbClr val="000000"/>
                          </a:solidFill>
                          <a:latin typeface="游ゴシック体 ミディアム"/>
                          <a:ea typeface="游ゴシック体 ミディアム"/>
                          <a:cs typeface="游ゴシック体 ミディアム"/>
                        </a:rPr>
                        <a:t>+++; </a:t>
                      </a:r>
                      <a:r>
                        <a:rPr lang="en-US" altLang="ja-JP" sz="1000" b="0" i="0" dirty="0">
                          <a:solidFill>
                            <a:srgbClr val="000000"/>
                          </a:solidFill>
                          <a:latin typeface="游ゴシック体 ミディアム"/>
                          <a:ea typeface="游ゴシック体 ミディアム"/>
                          <a:cs typeface="游ゴシック体 ミディアム"/>
                        </a:rPr>
                        <a:t>3</a:t>
                      </a:r>
                      <a:r>
                        <a:rPr lang="ja-JP" altLang="en-US" sz="1000" b="0" i="0" dirty="0">
                          <a:solidFill>
                            <a:srgbClr val="000000"/>
                          </a:solidFill>
                          <a:latin typeface="游ゴシック体 ミディアム"/>
                          <a:ea typeface="游ゴシック体 ミディアム"/>
                          <a:cs typeface="游ゴシック体 ミディアム"/>
                        </a:rPr>
                        <a:t>時間以内</a:t>
                      </a:r>
                      <a:endParaRPr lang="en-GB" altLang="ja-JP"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1"/>
                  </a:ext>
                </a:extLst>
              </a:tr>
              <a:tr h="171436">
                <a:tc>
                  <a:txBody>
                    <a:bodyPr/>
                    <a:lstStyle/>
                    <a:p>
                      <a:r>
                        <a:rPr kumimoji="1" lang="ja-JP" altLang="en-US" sz="1000" b="0" i="0" dirty="0">
                          <a:solidFill>
                            <a:srgbClr val="000000"/>
                          </a:solidFill>
                          <a:latin typeface="游ゴシック体 ミディアム"/>
                          <a:ea typeface="游ゴシック体 ミディアム"/>
                          <a:cs typeface="游ゴシック体 ミディアム"/>
                        </a:rPr>
                        <a:t>衰弱</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2"/>
                  </a:ext>
                </a:extLst>
              </a:tr>
              <a:tr h="171436">
                <a:tc>
                  <a:txBody>
                    <a:bodyPr/>
                    <a:lstStyle/>
                    <a:p>
                      <a:r>
                        <a:rPr kumimoji="1" lang="ja-JP" altLang="en-US" sz="1000" b="0" i="0" dirty="0">
                          <a:solidFill>
                            <a:srgbClr val="000000"/>
                          </a:solidFill>
                          <a:latin typeface="游ゴシック体 ミディアム"/>
                          <a:ea typeface="游ゴシック体 ミディアム"/>
                          <a:cs typeface="游ゴシック体 ミディアム"/>
                        </a:rPr>
                        <a:t>悪心</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3"/>
                  </a:ext>
                </a:extLst>
              </a:tr>
              <a:tr h="171436">
                <a:tc>
                  <a:txBody>
                    <a:bodyPr/>
                    <a:lstStyle/>
                    <a:p>
                      <a:r>
                        <a:rPr kumimoji="1" lang="en-US" altLang="ja-JP" sz="1000" b="0" i="0" dirty="0">
                          <a:solidFill>
                            <a:srgbClr val="000000"/>
                          </a:solidFill>
                          <a:latin typeface="游ゴシック体 ミディアム"/>
                          <a:ea typeface="游ゴシック体 ミディアム"/>
                          <a:cs typeface="游ゴシック体 ミディアム"/>
                        </a:rPr>
                        <a:t>24</a:t>
                      </a:r>
                      <a:r>
                        <a:rPr kumimoji="1" lang="ja-JP" altLang="en-US" sz="1000" b="0" i="0" dirty="0">
                          <a:solidFill>
                            <a:srgbClr val="000000"/>
                          </a:solidFill>
                          <a:latin typeface="游ゴシック体 ミディアム"/>
                          <a:ea typeface="游ゴシック体 ミディアム"/>
                          <a:cs typeface="游ゴシック体 ミディアム"/>
                        </a:rPr>
                        <a:t>時間での嘔吐の回数</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lang="ja-JP" altLang="en-US" sz="1000" b="0" i="0" dirty="0">
                          <a:solidFill>
                            <a:srgbClr val="000000"/>
                          </a:solidFill>
                          <a:latin typeface="游ゴシック体 ミディアム"/>
                          <a:ea typeface="游ゴシック体 ミディアム"/>
                          <a:cs typeface="游ゴシック体 ミディアム"/>
                        </a:rPr>
                        <a:t>最大</a:t>
                      </a:r>
                      <a:r>
                        <a:rPr lang="en-GB" altLang="ja-JP" sz="1000" b="0" i="0" dirty="0">
                          <a:solidFill>
                            <a:srgbClr val="000000"/>
                          </a:solidFill>
                          <a:latin typeface="游ゴシック体 ミディアム"/>
                          <a:ea typeface="游ゴシック体 ミディアム"/>
                          <a:cs typeface="游ゴシック体 ミディアム"/>
                        </a:rPr>
                        <a:t> 1</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lang="en-GB" altLang="ja-JP" sz="1000" b="0" i="0" dirty="0">
                          <a:solidFill>
                            <a:srgbClr val="000000"/>
                          </a:solidFill>
                          <a:latin typeface="游ゴシック体 ミディアム"/>
                          <a:ea typeface="游ゴシック体 ミディアム"/>
                          <a:cs typeface="游ゴシック体 ミディアム"/>
                        </a:rPr>
                        <a:t>1 to 10</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altLang="ja-JP" sz="1000" b="0" i="0" dirty="0">
                          <a:solidFill>
                            <a:srgbClr val="000000"/>
                          </a:solidFill>
                          <a:latin typeface="游ゴシック体 ミディアム"/>
                          <a:ea typeface="游ゴシック体 ミディアム"/>
                          <a:cs typeface="游ゴシック体 ミディアム"/>
                        </a:rPr>
                        <a:t>10</a:t>
                      </a:r>
                      <a:r>
                        <a:rPr lang="ja-JP" altLang="en-US" sz="1000" b="0" i="0" dirty="0">
                          <a:solidFill>
                            <a:srgbClr val="000000"/>
                          </a:solidFill>
                          <a:latin typeface="游ゴシック体 ミディアム"/>
                          <a:ea typeface="游ゴシック体 ミディアム"/>
                          <a:cs typeface="游ゴシック体 ミディアム"/>
                        </a:rPr>
                        <a:t>以上</a:t>
                      </a:r>
                      <a:r>
                        <a:rPr lang="en-GB" altLang="ja-JP" sz="1000" b="0" i="0" dirty="0">
                          <a:solidFill>
                            <a:srgbClr val="000000"/>
                          </a:solidFill>
                          <a:latin typeface="游ゴシック体 ミディアム"/>
                          <a:ea typeface="游ゴシック体 ミディアム"/>
                          <a:cs typeface="游ゴシック体 ミディアム"/>
                        </a:rPr>
                        <a:t>; </a:t>
                      </a:r>
                      <a:r>
                        <a:rPr lang="ja-JP" altLang="en-US" sz="1000" b="0" i="0" dirty="0">
                          <a:solidFill>
                            <a:srgbClr val="000000"/>
                          </a:solidFill>
                          <a:latin typeface="游ゴシック体 ミディアム"/>
                          <a:ea typeface="游ゴシック体 ミディアム"/>
                          <a:cs typeface="游ゴシック体 ミディアム"/>
                        </a:rPr>
                        <a:t>対処困難</a:t>
                      </a:r>
                      <a:endParaRPr lang="en-GB" altLang="ja-JP"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4"/>
                  </a:ext>
                </a:extLst>
              </a:tr>
              <a:tr h="171436">
                <a:tc>
                  <a:txBody>
                    <a:bodyPr/>
                    <a:lstStyle/>
                    <a:p>
                      <a:r>
                        <a:rPr lang="ja-JP" altLang="en-US" sz="1000" b="0" i="0" dirty="0">
                          <a:solidFill>
                            <a:srgbClr val="000000"/>
                          </a:solidFill>
                          <a:latin typeface="游ゴシック体 ミディアム"/>
                          <a:ea typeface="游ゴシック体 ミディアム"/>
                          <a:cs typeface="游ゴシック体 ミディアム"/>
                        </a:rPr>
                        <a:t>下痢</a:t>
                      </a:r>
                      <a:r>
                        <a:rPr lang="en-US" altLang="ja-JP" sz="1000" b="0" i="0" dirty="0">
                          <a:solidFill>
                            <a:srgbClr val="000000"/>
                          </a:solidFill>
                          <a:latin typeface="游ゴシック体 ミディアム"/>
                          <a:ea typeface="游ゴシック体 ミディアム"/>
                          <a:cs typeface="游ゴシック体 ミディアム"/>
                        </a:rPr>
                        <a:t>/ 24</a:t>
                      </a:r>
                      <a:r>
                        <a:rPr lang="ja-JP" altLang="en-US" sz="1000" b="0" i="0" dirty="0">
                          <a:solidFill>
                            <a:srgbClr val="000000"/>
                          </a:solidFill>
                          <a:latin typeface="游ゴシック体 ミディアム"/>
                          <a:ea typeface="游ゴシック体 ミディアム"/>
                          <a:cs typeface="游ゴシック体 ミディアム"/>
                        </a:rPr>
                        <a:t>時間あたりの便の数</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lang="ja-JP" altLang="en-US" sz="1000" b="0" i="0" dirty="0">
                          <a:solidFill>
                            <a:srgbClr val="000000"/>
                          </a:solidFill>
                          <a:latin typeface="游ゴシック体 ミディアム"/>
                          <a:ea typeface="游ゴシック体 ミディアム"/>
                          <a:cs typeface="游ゴシック体 ミディアム"/>
                        </a:rPr>
                        <a:t>最大</a:t>
                      </a:r>
                      <a:r>
                        <a:rPr lang="en-GB" altLang="ja-JP" sz="1000" b="0" i="0" dirty="0">
                          <a:solidFill>
                            <a:srgbClr val="000000"/>
                          </a:solidFill>
                          <a:latin typeface="游ゴシック体 ミディアム"/>
                          <a:ea typeface="游ゴシック体 ミディアム"/>
                          <a:cs typeface="游ゴシック体 ミディアム"/>
                        </a:rPr>
                        <a:t> 2–3; </a:t>
                      </a:r>
                      <a:r>
                        <a:rPr lang="ja-JP" altLang="en-US" sz="1000" b="0" i="0" dirty="0">
                          <a:solidFill>
                            <a:srgbClr val="000000"/>
                          </a:solidFill>
                          <a:latin typeface="游ゴシック体 ミディアム"/>
                          <a:ea typeface="游ゴシック体 ミディアム"/>
                          <a:cs typeface="游ゴシック体 ミディアム"/>
                        </a:rPr>
                        <a:t>固形便</a:t>
                      </a:r>
                      <a:endParaRPr lang="en-US" altLang="ja-JP"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lang="en-GB" altLang="ja-JP" sz="1000" b="0" i="0" dirty="0">
                          <a:solidFill>
                            <a:srgbClr val="000000"/>
                          </a:solidFill>
                          <a:latin typeface="游ゴシック体 ミディアム"/>
                          <a:ea typeface="游ゴシック体 ミディアム"/>
                          <a:cs typeface="游ゴシック体 ミディアム"/>
                        </a:rPr>
                        <a:t>2–9; </a:t>
                      </a:r>
                      <a:r>
                        <a:rPr lang="ja-JP" altLang="en-US" sz="1000" b="0" i="0" dirty="0">
                          <a:solidFill>
                            <a:srgbClr val="000000"/>
                          </a:solidFill>
                          <a:latin typeface="游ゴシック体 ミディアム"/>
                          <a:ea typeface="游ゴシック体 ミディアム"/>
                          <a:cs typeface="游ゴシック体 ミディアム"/>
                        </a:rPr>
                        <a:t>軟便</a:t>
                      </a:r>
                      <a:endParaRPr lang="en-US" altLang="ja-JP"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altLang="ja-JP" sz="1000" b="0" i="0" dirty="0">
                          <a:solidFill>
                            <a:srgbClr val="000000"/>
                          </a:solidFill>
                          <a:latin typeface="游ゴシック体 ミディアム"/>
                          <a:ea typeface="游ゴシック体 ミディアム"/>
                          <a:cs typeface="游ゴシック体 ミディアム"/>
                        </a:rPr>
                        <a:t>10</a:t>
                      </a:r>
                      <a:r>
                        <a:rPr lang="ja-JP" altLang="en-US" sz="1000" b="0" i="0" dirty="0">
                          <a:solidFill>
                            <a:srgbClr val="000000"/>
                          </a:solidFill>
                          <a:latin typeface="游ゴシック体 ミディアム"/>
                          <a:ea typeface="游ゴシック体 ミディアム"/>
                          <a:cs typeface="游ゴシック体 ミディアム"/>
                        </a:rPr>
                        <a:t>以上</a:t>
                      </a:r>
                      <a:r>
                        <a:rPr lang="en-GB" altLang="ja-JP" sz="1000" b="0" i="0" dirty="0">
                          <a:solidFill>
                            <a:srgbClr val="000000"/>
                          </a:solidFill>
                          <a:latin typeface="游ゴシック体 ミディアム"/>
                          <a:ea typeface="游ゴシック体 ミディアム"/>
                          <a:cs typeface="游ゴシック体 ミディアム"/>
                        </a:rPr>
                        <a:t>; </a:t>
                      </a:r>
                      <a:r>
                        <a:rPr lang="ja-JP" altLang="en-US" sz="1000" b="0" i="0" dirty="0">
                          <a:solidFill>
                            <a:srgbClr val="000000"/>
                          </a:solidFill>
                          <a:latin typeface="游ゴシック体 ミディアム"/>
                          <a:ea typeface="游ゴシック体 ミディアム"/>
                          <a:cs typeface="游ゴシック体 ミディアム"/>
                        </a:rPr>
                        <a:t>水様便</a:t>
                      </a:r>
                      <a:endParaRPr lang="en-GB" altLang="ja-JP"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5"/>
                  </a:ext>
                </a:extLst>
              </a:tr>
              <a:tr h="171436">
                <a:tc>
                  <a:txBody>
                    <a:bodyPr/>
                    <a:lstStyle/>
                    <a:p>
                      <a:r>
                        <a:rPr kumimoji="1" lang="ja-JP" altLang="en-US" sz="1000" b="0" i="0" dirty="0">
                          <a:solidFill>
                            <a:srgbClr val="000000"/>
                          </a:solidFill>
                          <a:latin typeface="游ゴシック体 ミディアム"/>
                          <a:ea typeface="游ゴシック体 ミディアム"/>
                          <a:cs typeface="游ゴシック体 ミディアム"/>
                        </a:rPr>
                        <a:t>腹痛</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ja-JP" altLang="en-US" sz="1000" b="0" i="0" dirty="0">
                          <a:solidFill>
                            <a:srgbClr val="000000"/>
                          </a:solidFill>
                          <a:latin typeface="游ゴシック体 ミディアム"/>
                          <a:ea typeface="游ゴシック体 ミディアム"/>
                          <a:cs typeface="游ゴシック体 ミディアム"/>
                        </a:rPr>
                        <a:t>軽度</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ja-JP" altLang="en-US" sz="1000" b="0" i="0" dirty="0">
                          <a:solidFill>
                            <a:srgbClr val="000000"/>
                          </a:solidFill>
                          <a:latin typeface="游ゴシック体 ミディアム"/>
                          <a:ea typeface="游ゴシック体 ミディアム"/>
                          <a:cs typeface="游ゴシック体 ミディアム"/>
                        </a:rPr>
                        <a:t>重度</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1000" b="0" i="0" dirty="0">
                          <a:solidFill>
                            <a:srgbClr val="000000"/>
                          </a:solidFill>
                          <a:latin typeface="游ゴシック体 ミディアム"/>
                          <a:ea typeface="游ゴシック体 ミディアム"/>
                          <a:cs typeface="游ゴシック体 ミディアム"/>
                        </a:rPr>
                        <a:t>激烈</a:t>
                      </a:r>
                      <a:endParaRPr lang="en-GB" altLang="ja-JP"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6"/>
                  </a:ext>
                </a:extLst>
              </a:tr>
              <a:tr h="171436">
                <a:tc>
                  <a:txBody>
                    <a:bodyPr/>
                    <a:lstStyle/>
                    <a:p>
                      <a:r>
                        <a:rPr kumimoji="1" lang="ja-JP" altLang="en-US" sz="1000" b="0" i="0" dirty="0">
                          <a:solidFill>
                            <a:srgbClr val="000000"/>
                          </a:solidFill>
                          <a:latin typeface="游ゴシック体 ミディアム"/>
                          <a:ea typeface="游ゴシック体 ミディアム"/>
                          <a:cs typeface="游ゴシック体 ミディアム"/>
                        </a:rPr>
                        <a:t>頭痛</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0</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1000" b="0" i="0" dirty="0">
                          <a:solidFill>
                            <a:srgbClr val="000000"/>
                          </a:solidFill>
                          <a:latin typeface="游ゴシック体 ミディアム"/>
                          <a:ea typeface="游ゴシック体 ミディアム"/>
                          <a:cs typeface="游ゴシック体 ミディアム"/>
                        </a:rPr>
                        <a:t>激烈</a:t>
                      </a:r>
                      <a:r>
                        <a:rPr lang="en-GB" altLang="ja-JP" sz="1000" b="0" i="0" dirty="0">
                          <a:solidFill>
                            <a:srgbClr val="000000"/>
                          </a:solidFill>
                          <a:latin typeface="游ゴシック体 ミディアム"/>
                          <a:ea typeface="游ゴシック体 ミディアム"/>
                          <a:cs typeface="游ゴシック体 ミディアム"/>
                        </a:rPr>
                        <a:t>; </a:t>
                      </a:r>
                      <a:r>
                        <a:rPr lang="ja-JP" altLang="en-US" sz="1000" b="0" i="0" dirty="0">
                          <a:solidFill>
                            <a:srgbClr val="000000"/>
                          </a:solidFill>
                          <a:latin typeface="游ゴシック体 ミディアム"/>
                          <a:ea typeface="游ゴシック体 ミディアム"/>
                          <a:cs typeface="游ゴシック体 ミディアム"/>
                        </a:rPr>
                        <a:t>頭蓋内圧上昇の兆候</a:t>
                      </a:r>
                      <a:endParaRPr lang="en-GB" altLang="ja-JP"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7"/>
                  </a:ext>
                </a:extLst>
              </a:tr>
              <a:tr h="171436">
                <a:tc>
                  <a:txBody>
                    <a:bodyPr/>
                    <a:lstStyle/>
                    <a:p>
                      <a:r>
                        <a:rPr kumimoji="1" lang="ja-JP" altLang="en-US" sz="1000" b="0" i="0" dirty="0">
                          <a:solidFill>
                            <a:srgbClr val="000000"/>
                          </a:solidFill>
                          <a:latin typeface="游ゴシック体 ミディアム"/>
                          <a:ea typeface="游ゴシック体 ミディアム"/>
                          <a:cs typeface="游ゴシック体 ミディアム"/>
                        </a:rPr>
                        <a:t>体温</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lang="en-GB" altLang="ja-JP" sz="1000" b="0" i="0" dirty="0">
                          <a:solidFill>
                            <a:srgbClr val="000000"/>
                          </a:solidFill>
                          <a:latin typeface="游ゴシック体 ミディアム"/>
                          <a:ea typeface="游ゴシック体 ミディアム"/>
                          <a:cs typeface="游ゴシック体 ミディアム"/>
                        </a:rPr>
                        <a:t>38°C</a:t>
                      </a:r>
                      <a:r>
                        <a:rPr lang="ja-JP" altLang="en-US" sz="1000" b="0" i="0" dirty="0">
                          <a:solidFill>
                            <a:srgbClr val="000000"/>
                          </a:solidFill>
                          <a:latin typeface="游ゴシック体 ミディアム"/>
                          <a:ea typeface="游ゴシック体 ミディアム"/>
                          <a:cs typeface="游ゴシック体 ミディアム"/>
                        </a:rPr>
                        <a:t>以下</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lang="en-GB" altLang="ja-JP" sz="1000" b="0" i="0" dirty="0">
                          <a:solidFill>
                            <a:srgbClr val="000000"/>
                          </a:solidFill>
                          <a:latin typeface="游ゴシック体 ミディアム"/>
                          <a:ea typeface="游ゴシック体 ミディアム"/>
                          <a:cs typeface="游ゴシック体 ミディアム"/>
                        </a:rPr>
                        <a:t>38–40°C</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altLang="ja-JP" sz="1000" b="0" i="0" dirty="0">
                          <a:solidFill>
                            <a:srgbClr val="000000"/>
                          </a:solidFill>
                          <a:latin typeface="游ゴシック体 ミディアム"/>
                          <a:ea typeface="游ゴシック体 ミディアム"/>
                          <a:cs typeface="游ゴシック体 ミディアム"/>
                        </a:rPr>
                        <a:t>40°C</a:t>
                      </a:r>
                      <a:r>
                        <a:rPr lang="ja-JP" altLang="en-US" sz="1000" b="0" i="0" dirty="0">
                          <a:solidFill>
                            <a:srgbClr val="000000"/>
                          </a:solidFill>
                          <a:latin typeface="游ゴシック体 ミディアム"/>
                          <a:ea typeface="游ゴシック体 ミディアム"/>
                          <a:cs typeface="游ゴシック体 ミディアム"/>
                        </a:rPr>
                        <a:t>以上</a:t>
                      </a:r>
                      <a:endParaRPr lang="en-GB" altLang="ja-JP"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8"/>
                  </a:ext>
                </a:extLst>
              </a:tr>
              <a:tr h="171436">
                <a:tc>
                  <a:txBody>
                    <a:bodyPr/>
                    <a:lstStyle/>
                    <a:p>
                      <a:r>
                        <a:rPr kumimoji="1" lang="ja-JP" altLang="en-US" sz="1000" b="0" i="0" dirty="0">
                          <a:solidFill>
                            <a:srgbClr val="000000"/>
                          </a:solidFill>
                          <a:latin typeface="游ゴシック体 ミディアム"/>
                          <a:ea typeface="游ゴシック体 ミディアム"/>
                          <a:cs typeface="游ゴシック体 ミディアム"/>
                        </a:rPr>
                        <a:t>血圧</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ja-JP" altLang="en-US" sz="1000" b="0" i="0" dirty="0">
                          <a:solidFill>
                            <a:srgbClr val="000000"/>
                          </a:solidFill>
                          <a:latin typeface="游ゴシック体 ミディアム"/>
                          <a:ea typeface="游ゴシック体 ミディアム"/>
                          <a:cs typeface="游ゴシック体 ミディアム"/>
                        </a:rPr>
                        <a:t>正常</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ja-JP" altLang="en-US" sz="1000" b="0" i="0">
                          <a:solidFill>
                            <a:srgbClr val="000000"/>
                          </a:solidFill>
                          <a:latin typeface="游ゴシック体 ミディアム"/>
                          <a:ea typeface="游ゴシック体 ミディアム"/>
                          <a:cs typeface="游ゴシック体 ミディアム"/>
                        </a:rPr>
                        <a:t>正常</a:t>
                      </a:r>
                      <a:r>
                        <a:rPr kumimoji="1" lang="en-US" altLang="ja-JP" sz="1000" b="0" i="0" dirty="0">
                          <a:solidFill>
                            <a:srgbClr val="000000"/>
                          </a:solidFill>
                          <a:latin typeface="游ゴシック体 ミディアム"/>
                          <a:ea typeface="游ゴシック体 ミディアム"/>
                          <a:cs typeface="游ゴシック体 ミディアム"/>
                        </a:rPr>
                        <a:t>〜</a:t>
                      </a:r>
                      <a:r>
                        <a:rPr kumimoji="1" lang="ja-JP" altLang="en-US" sz="1000" b="0" i="0">
                          <a:solidFill>
                            <a:srgbClr val="000000"/>
                          </a:solidFill>
                          <a:latin typeface="游ゴシック体 ミディアム"/>
                          <a:ea typeface="游ゴシック体 ミディアム"/>
                          <a:cs typeface="游ゴシック体 ミディアム"/>
                        </a:rPr>
                        <a:t>一時的</a:t>
                      </a:r>
                      <a:r>
                        <a:rPr kumimoji="1" lang="ja-JP" altLang="en-US" sz="1000" b="0" i="0" dirty="0">
                          <a:solidFill>
                            <a:srgbClr val="000000"/>
                          </a:solidFill>
                          <a:latin typeface="游ゴシック体 ミディアム"/>
                          <a:ea typeface="游ゴシック体 ミディアム"/>
                          <a:cs typeface="游ゴシック体 ミディアム"/>
                        </a:rPr>
                        <a:t>な低下の可能性</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ja-JP" altLang="en-US" sz="1000" b="0" i="0" dirty="0">
                          <a:solidFill>
                            <a:srgbClr val="000000"/>
                          </a:solidFill>
                          <a:latin typeface="游ゴシック体 ミディアム"/>
                          <a:ea typeface="游ゴシック体 ミディアム"/>
                          <a:cs typeface="游ゴシック体 ミディアム"/>
                        </a:rPr>
                        <a:t>拡張期　</a:t>
                      </a:r>
                      <a:r>
                        <a:rPr lang="en-GB" altLang="ja-JP" sz="1000" b="0" i="0" dirty="0">
                          <a:solidFill>
                            <a:srgbClr val="000000"/>
                          </a:solidFill>
                          <a:latin typeface="游ゴシック体 ミディアム"/>
                          <a:ea typeface="游ゴシック体 ミディアム"/>
                          <a:cs typeface="游ゴシック体 ミディアム"/>
                        </a:rPr>
                        <a:t>80mmHg</a:t>
                      </a:r>
                      <a:r>
                        <a:rPr lang="ja-JP" altLang="en-US" sz="1000" b="0" i="0" dirty="0">
                          <a:solidFill>
                            <a:srgbClr val="000000"/>
                          </a:solidFill>
                          <a:latin typeface="游ゴシック体 ミディアム"/>
                          <a:ea typeface="游ゴシック体 ミディアム"/>
                          <a:cs typeface="游ゴシック体 ミディアム"/>
                        </a:rPr>
                        <a:t>以下</a:t>
                      </a:r>
                      <a:endParaRPr lang="en-GB" altLang="ja-JP"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09"/>
                  </a:ext>
                </a:extLst>
              </a:tr>
              <a:tr h="171436">
                <a:tc>
                  <a:txBody>
                    <a:bodyPr/>
                    <a:lstStyle/>
                    <a:p>
                      <a:r>
                        <a:rPr kumimoji="1" lang="ja-JP" altLang="en-US" sz="1000" b="0" i="0" dirty="0">
                          <a:solidFill>
                            <a:srgbClr val="000000"/>
                          </a:solidFill>
                          <a:latin typeface="游ゴシック体 ミディアム"/>
                          <a:ea typeface="游ゴシック体 ミディアム"/>
                          <a:cs typeface="游ゴシック体 ミディアム"/>
                        </a:rPr>
                        <a:t>一時的な意識障害</a:t>
                      </a: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lang="en-GB" altLang="ja-JP" sz="1000" b="0" i="0" dirty="0">
                          <a:solidFill>
                            <a:srgbClr val="000000"/>
                          </a:solidFill>
                          <a:latin typeface="游ゴシック体 ミディアム"/>
                          <a:ea typeface="游ゴシック体 ミディアム"/>
                          <a:cs typeface="游ゴシック体 ミディアム"/>
                        </a:rPr>
                        <a:t>0</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algn="ctr"/>
                      <a:r>
                        <a:rPr kumimoji="1" lang="en-US" altLang="ja-JP" sz="1000" b="0" i="0" dirty="0">
                          <a:solidFill>
                            <a:srgbClr val="000000"/>
                          </a:solidFill>
                          <a:latin typeface="游ゴシック体 ミディアム"/>
                          <a:ea typeface="游ゴシック体 ミディアム"/>
                          <a:cs typeface="游ゴシック体 ミディアム"/>
                        </a:rPr>
                        <a:t>0</a:t>
                      </a:r>
                      <a:endParaRPr kumimoji="1" lang="ja-JP" altLang="en-US"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tc>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n-GB" altLang="ja-JP" sz="1000" b="0" i="0" dirty="0">
                          <a:solidFill>
                            <a:srgbClr val="000000"/>
                          </a:solidFill>
                          <a:latin typeface="游ゴシック体 ミディアム"/>
                          <a:ea typeface="游ゴシック体 ミディアム"/>
                          <a:cs typeface="游ゴシック体 ミディアム"/>
                        </a:rPr>
                        <a:t>+ / </a:t>
                      </a:r>
                      <a:r>
                        <a:rPr lang="ja-JP" altLang="en-US" sz="1000" b="0" i="0" dirty="0">
                          <a:solidFill>
                            <a:srgbClr val="000000"/>
                          </a:solidFill>
                          <a:latin typeface="游ゴシック体 ミディアム"/>
                          <a:ea typeface="游ゴシック体 ミディアム"/>
                          <a:cs typeface="游ゴシック体 ミディアム"/>
                        </a:rPr>
                        <a:t>昏睡</a:t>
                      </a:r>
                      <a:endParaRPr lang="en-GB" altLang="ja-JP" sz="1000" b="0" i="0" dirty="0">
                        <a:solidFill>
                          <a:srgbClr val="000000"/>
                        </a:solidFill>
                        <a:latin typeface="游ゴシック体 ミディアム"/>
                        <a:ea typeface="游ゴシック体 ミディアム"/>
                        <a:cs typeface="游ゴシック体 ミディアム"/>
                      </a:endParaRPr>
                    </a:p>
                  </a:txBody>
                  <a:tcPr marL="108000" marT="0" marB="0">
                    <a:lnL>
                      <a:noFill/>
                    </a:lnL>
                    <a:lnR>
                      <a:noFill/>
                    </a:lnR>
                    <a:lnT>
                      <a:noFill/>
                    </a:lnT>
                    <a:lnB>
                      <a:noFill/>
                    </a:lnB>
                    <a:lnTlToBr w="12700" cmpd="sng">
                      <a:noFill/>
                      <a:prstDash val="solid"/>
                    </a:lnTlToBr>
                    <a:lnBlToTr w="12700" cmpd="sng">
                      <a:noFill/>
                      <a:prstDash val="solid"/>
                    </a:lnBlToTr>
                  </a:tcPr>
                </a:tc>
                <a:extLst>
                  <a:ext uri="{0D108BD9-81ED-4DB2-BD59-A6C34878D82A}">
                    <a16:rowId xmlns:a16="http://schemas.microsoft.com/office/drawing/2014/main" val="10010"/>
                  </a:ext>
                </a:extLst>
              </a:tr>
            </a:tbl>
          </a:graphicData>
        </a:graphic>
      </p:graphicFrame>
      <p:sp>
        <p:nvSpPr>
          <p:cNvPr id="48" name="テキスト ボックス 47"/>
          <p:cNvSpPr txBox="1"/>
          <p:nvPr/>
        </p:nvSpPr>
        <p:spPr>
          <a:xfrm>
            <a:off x="3077938" y="4458837"/>
            <a:ext cx="881973" cy="400110"/>
          </a:xfrm>
          <a:prstGeom prst="rect">
            <a:avLst/>
          </a:prstGeom>
          <a:noFill/>
        </p:spPr>
        <p:txBody>
          <a:bodyPr wrap="none" rtlCol="0">
            <a:spAutoFit/>
          </a:bodyPr>
          <a:lstStyle/>
          <a:p>
            <a:r>
              <a:rPr lang="en-US" altLang="ja-JP" sz="1000" dirty="0">
                <a:solidFill>
                  <a:srgbClr val="000000"/>
                </a:solidFill>
                <a:latin typeface="游ゴシック体 ミディアム"/>
                <a:ea typeface="游ゴシック体 ミディアム"/>
                <a:cs typeface="游ゴシック体 ミディアム"/>
              </a:rPr>
              <a:t>1500/µl</a:t>
            </a:r>
            <a:r>
              <a:rPr lang="ja-JP" altLang="en-US" sz="1000" dirty="0">
                <a:solidFill>
                  <a:srgbClr val="000000"/>
                </a:solidFill>
                <a:latin typeface="游ゴシック体 ミディアム"/>
                <a:ea typeface="游ゴシック体 ミディアム"/>
                <a:cs typeface="游ゴシック体 ミディアム"/>
              </a:rPr>
              <a:t>以上</a:t>
            </a:r>
            <a:endParaRPr lang="en-US" altLang="ja-JP" sz="1000" dirty="0">
              <a:solidFill>
                <a:srgbClr val="000000"/>
              </a:solidFill>
              <a:latin typeface="游ゴシック体 ミディアム"/>
              <a:ea typeface="游ゴシック体 ミディアム"/>
              <a:cs typeface="游ゴシック体 ミディアム"/>
            </a:endParaRPr>
          </a:p>
          <a:p>
            <a:r>
              <a:rPr lang="en-US" altLang="ja-JP" sz="1000" dirty="0">
                <a:solidFill>
                  <a:srgbClr val="000000"/>
                </a:solidFill>
                <a:latin typeface="游ゴシック体 ミディアム"/>
                <a:ea typeface="游ゴシック体 ミディアム"/>
                <a:cs typeface="游ゴシック体 ミディアム"/>
              </a:rPr>
              <a:t> 1500/µl</a:t>
            </a:r>
            <a:r>
              <a:rPr lang="ja-JP" altLang="en-US" sz="1000" dirty="0">
                <a:solidFill>
                  <a:srgbClr val="000000"/>
                </a:solidFill>
                <a:latin typeface="游ゴシック体 ミディアム"/>
                <a:ea typeface="游ゴシック体 ミディアム"/>
                <a:cs typeface="游ゴシック体 ミディアム"/>
              </a:rPr>
              <a:t>以上</a:t>
            </a:r>
            <a:endParaRPr lang="en-US" altLang="ja-JP" sz="1000" dirty="0">
              <a:solidFill>
                <a:srgbClr val="000000"/>
              </a:solidFill>
              <a:latin typeface="游ゴシック体 ミディアム"/>
              <a:ea typeface="游ゴシック体 ミディアム"/>
              <a:cs typeface="游ゴシック体 ミディアム"/>
            </a:endParaRPr>
          </a:p>
        </p:txBody>
      </p:sp>
      <p:sp>
        <p:nvSpPr>
          <p:cNvPr id="49" name="テキスト ボックス 48"/>
          <p:cNvSpPr txBox="1"/>
          <p:nvPr/>
        </p:nvSpPr>
        <p:spPr>
          <a:xfrm>
            <a:off x="1876331" y="4460012"/>
            <a:ext cx="724878" cy="400110"/>
          </a:xfrm>
          <a:prstGeom prst="rect">
            <a:avLst/>
          </a:prstGeom>
          <a:noFill/>
        </p:spPr>
        <p:txBody>
          <a:bodyPr wrap="none" rtlCol="0">
            <a:spAutoFit/>
          </a:bodyPr>
          <a:lstStyle/>
          <a:p>
            <a:r>
              <a:rPr lang="en-US" altLang="ja-JP" sz="1000" dirty="0">
                <a:solidFill>
                  <a:srgbClr val="000000"/>
                </a:solidFill>
                <a:latin typeface="游ゴシック体 ミディアム"/>
                <a:ea typeface="游ゴシック体 ミディアム"/>
                <a:cs typeface="游ゴシック体 ミディアム"/>
              </a:rPr>
              <a:t>at 24 hour</a:t>
            </a:r>
          </a:p>
          <a:p>
            <a:r>
              <a:rPr lang="en-US" altLang="ja-JP" sz="1000" dirty="0">
                <a:solidFill>
                  <a:srgbClr val="000000"/>
                </a:solidFill>
                <a:latin typeface="游ゴシック体 ミディアム"/>
                <a:ea typeface="游ゴシック体 ミディアム"/>
                <a:cs typeface="游ゴシック体 ミディアム"/>
              </a:rPr>
              <a:t>at 48 hour</a:t>
            </a:r>
          </a:p>
        </p:txBody>
      </p:sp>
      <p:sp>
        <p:nvSpPr>
          <p:cNvPr id="50" name="テキスト ボックス 49"/>
          <p:cNvSpPr txBox="1"/>
          <p:nvPr/>
        </p:nvSpPr>
        <p:spPr>
          <a:xfrm>
            <a:off x="5181757" y="4458837"/>
            <a:ext cx="853119" cy="400110"/>
          </a:xfrm>
          <a:prstGeom prst="rect">
            <a:avLst/>
          </a:prstGeom>
          <a:noFill/>
        </p:spPr>
        <p:txBody>
          <a:bodyPr wrap="none" rtlCol="0">
            <a:spAutoFit/>
          </a:bodyPr>
          <a:lstStyle/>
          <a:p>
            <a:r>
              <a:rPr lang="en-US" altLang="ja-JP" sz="1000" dirty="0">
                <a:solidFill>
                  <a:srgbClr val="000000"/>
                </a:solidFill>
                <a:latin typeface="游ゴシック体 ミディアム"/>
                <a:ea typeface="游ゴシック体 ミディアム"/>
                <a:cs typeface="游ゴシック体 ミディアム"/>
              </a:rPr>
              <a:t>1500/µl</a:t>
            </a:r>
            <a:r>
              <a:rPr lang="ja-JP" altLang="en-US" sz="1000" dirty="0">
                <a:solidFill>
                  <a:srgbClr val="000000"/>
                </a:solidFill>
                <a:latin typeface="游ゴシック体 ミディアム"/>
                <a:ea typeface="游ゴシック体 ミディアム"/>
                <a:cs typeface="游ゴシック体 ミディアム"/>
              </a:rPr>
              <a:t>以下</a:t>
            </a:r>
            <a:endParaRPr lang="en-US" altLang="ja-JP" sz="1000" dirty="0">
              <a:solidFill>
                <a:srgbClr val="000000"/>
              </a:solidFill>
              <a:latin typeface="游ゴシック体 ミディアム"/>
              <a:ea typeface="游ゴシック体 ミディアム"/>
              <a:cs typeface="游ゴシック体 ミディアム"/>
            </a:endParaRPr>
          </a:p>
          <a:p>
            <a:r>
              <a:rPr lang="en-US" altLang="ja-JP" sz="1000" dirty="0">
                <a:solidFill>
                  <a:srgbClr val="000000"/>
                </a:solidFill>
                <a:latin typeface="游ゴシック体 ミディアム"/>
                <a:ea typeface="游ゴシック体 ミディアム"/>
                <a:cs typeface="游ゴシック体 ミディアム"/>
              </a:rPr>
              <a:t>1500/µl</a:t>
            </a:r>
            <a:r>
              <a:rPr lang="ja-JP" altLang="en-US" sz="1000" dirty="0">
                <a:solidFill>
                  <a:srgbClr val="000000"/>
                </a:solidFill>
                <a:latin typeface="游ゴシック体 ミディアム"/>
                <a:ea typeface="游ゴシック体 ミディアム"/>
                <a:cs typeface="游ゴシック体 ミディアム"/>
              </a:rPr>
              <a:t>以下</a:t>
            </a:r>
            <a:endParaRPr lang="en-US" altLang="ja-JP" sz="1000" dirty="0">
              <a:solidFill>
                <a:srgbClr val="000000"/>
              </a:solidFill>
              <a:latin typeface="游ゴシック体 ミディアム"/>
              <a:ea typeface="游ゴシック体 ミディアム"/>
              <a:cs typeface="游ゴシック体 ミディアム"/>
            </a:endParaRPr>
          </a:p>
        </p:txBody>
      </p:sp>
      <p:sp>
        <p:nvSpPr>
          <p:cNvPr id="51" name="テキスト ボックス 50"/>
          <p:cNvSpPr txBox="1"/>
          <p:nvPr/>
        </p:nvSpPr>
        <p:spPr>
          <a:xfrm>
            <a:off x="7466177" y="4458837"/>
            <a:ext cx="787395" cy="400110"/>
          </a:xfrm>
          <a:prstGeom prst="rect">
            <a:avLst/>
          </a:prstGeom>
          <a:noFill/>
        </p:spPr>
        <p:txBody>
          <a:bodyPr wrap="none" rtlCol="0">
            <a:spAutoFit/>
          </a:bodyPr>
          <a:lstStyle/>
          <a:p>
            <a:r>
              <a:rPr lang="en-US" altLang="ja-JP" sz="1000" dirty="0">
                <a:solidFill>
                  <a:srgbClr val="000000"/>
                </a:solidFill>
                <a:latin typeface="游ゴシック体 ミディアム"/>
                <a:ea typeface="游ゴシック体 ミディアム"/>
                <a:cs typeface="游ゴシック体 ミディアム"/>
              </a:rPr>
              <a:t>500/µl</a:t>
            </a:r>
            <a:r>
              <a:rPr lang="ja-JP" altLang="en-US" sz="1000" dirty="0">
                <a:solidFill>
                  <a:srgbClr val="000000"/>
                </a:solidFill>
                <a:latin typeface="游ゴシック体 ミディアム"/>
                <a:ea typeface="游ゴシック体 ミディアム"/>
                <a:cs typeface="游ゴシック体 ミディアム"/>
              </a:rPr>
              <a:t>以下</a:t>
            </a:r>
            <a:endParaRPr lang="en-US" altLang="ja-JP" sz="1000" dirty="0">
              <a:solidFill>
                <a:srgbClr val="000000"/>
              </a:solidFill>
              <a:latin typeface="游ゴシック体 ミディアム"/>
              <a:ea typeface="游ゴシック体 ミディアム"/>
              <a:cs typeface="游ゴシック体 ミディアム"/>
            </a:endParaRPr>
          </a:p>
          <a:p>
            <a:r>
              <a:rPr lang="en-US" altLang="ja-JP" sz="1000" dirty="0">
                <a:solidFill>
                  <a:srgbClr val="000000"/>
                </a:solidFill>
                <a:latin typeface="游ゴシック体 ミディアム"/>
                <a:ea typeface="游ゴシック体 ミディアム"/>
                <a:cs typeface="游ゴシック体 ミディアム"/>
              </a:rPr>
              <a:t>100/µl</a:t>
            </a:r>
            <a:r>
              <a:rPr lang="ja-JP" altLang="en-US" sz="1000" dirty="0">
                <a:solidFill>
                  <a:srgbClr val="000000"/>
                </a:solidFill>
                <a:latin typeface="游ゴシック体 ミディアム"/>
                <a:ea typeface="游ゴシック体 ミディアム"/>
                <a:cs typeface="游ゴシック体 ミディアム"/>
              </a:rPr>
              <a:t>以下</a:t>
            </a:r>
            <a:endParaRPr lang="en-US" altLang="ja-JP" sz="1000" dirty="0">
              <a:solidFill>
                <a:srgbClr val="000000"/>
              </a:solidFill>
              <a:latin typeface="游ゴシック体 ミディアム"/>
              <a:ea typeface="游ゴシック体 ミディアム"/>
              <a:cs typeface="游ゴシック体 ミディアム"/>
            </a:endParaRPr>
          </a:p>
        </p:txBody>
      </p:sp>
      <p:sp>
        <p:nvSpPr>
          <p:cNvPr id="11" name="円/楕円 10"/>
          <p:cNvSpPr/>
          <p:nvPr/>
        </p:nvSpPr>
        <p:spPr>
          <a:xfrm>
            <a:off x="4552993" y="1593850"/>
            <a:ext cx="2397247" cy="4114800"/>
          </a:xfrm>
          <a:prstGeom prst="ellipse">
            <a:avLst/>
          </a:prstGeom>
          <a:noFill/>
          <a:ln w="76200" cmpd="sng">
            <a:solidFill>
              <a:srgbClr val="FF0000"/>
            </a:solid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ja-JP" altLang="en-US"/>
          </a:p>
        </p:txBody>
      </p:sp>
      <p:sp>
        <p:nvSpPr>
          <p:cNvPr id="10" name="テキスト ボックス 9">
            <a:extLst>
              <a:ext uri="{FF2B5EF4-FFF2-40B4-BE49-F238E27FC236}">
                <a16:creationId xmlns:a16="http://schemas.microsoft.com/office/drawing/2014/main" id="{F5496ED2-3A58-D841-965D-DF144709AEB3}"/>
              </a:ext>
            </a:extLst>
          </p:cNvPr>
          <p:cNvSpPr txBox="1"/>
          <p:nvPr/>
        </p:nvSpPr>
        <p:spPr>
          <a:xfrm>
            <a:off x="628650" y="1252077"/>
            <a:ext cx="4556055" cy="369332"/>
          </a:xfrm>
          <a:prstGeom prst="rect">
            <a:avLst/>
          </a:prstGeom>
          <a:noFill/>
        </p:spPr>
        <p:txBody>
          <a:bodyPr wrap="none" rtlCol="0">
            <a:spAutoFit/>
          </a:bodyPr>
          <a:lstStyle/>
          <a:p>
            <a:r>
              <a:rPr kumimoji="1" lang="ja-JP" altLang="en-US"/>
              <a:t>多数の</a:t>
            </a:r>
            <a:r>
              <a:rPr kumimoji="1" lang="en-US" altLang="ja-JP" dirty="0"/>
              <a:t>ARS</a:t>
            </a:r>
            <a:r>
              <a:rPr kumimoji="1" lang="ja-JP" altLang="en-US"/>
              <a:t>対応が必要な場合のトリアージ</a:t>
            </a:r>
          </a:p>
        </p:txBody>
      </p:sp>
      <p:sp>
        <p:nvSpPr>
          <p:cNvPr id="12" name="スライド番号プレースホルダー 11">
            <a:extLst>
              <a:ext uri="{FF2B5EF4-FFF2-40B4-BE49-F238E27FC236}">
                <a16:creationId xmlns:a16="http://schemas.microsoft.com/office/drawing/2014/main" id="{216D488B-867A-BA4D-9D08-2D018C5A011E}"/>
              </a:ext>
            </a:extLst>
          </p:cNvPr>
          <p:cNvSpPr>
            <a:spLocks noGrp="1"/>
          </p:cNvSpPr>
          <p:nvPr>
            <p:ph type="sldNum" sz="quarter" idx="12"/>
          </p:nvPr>
        </p:nvSpPr>
        <p:spPr/>
        <p:txBody>
          <a:bodyPr/>
          <a:lstStyle/>
          <a:p>
            <a:fld id="{58DD1769-DAE9-6C4E-82F4-B62273FFA290}" type="slidenum">
              <a:rPr kumimoji="1" lang="ja-JP" altLang="en-US" smtClean="0"/>
              <a:t>5</a:t>
            </a:fld>
            <a:endParaRPr kumimoji="1" lang="ja-JP" altLang="en-US"/>
          </a:p>
        </p:txBody>
      </p:sp>
    </p:spTree>
    <p:extLst>
      <p:ext uri="{BB962C8B-B14F-4D97-AF65-F5344CB8AC3E}">
        <p14:creationId xmlns:p14="http://schemas.microsoft.com/office/powerpoint/2010/main" val="7384533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blinds(horizontal)">
                                      <p:cBhvr>
                                        <p:cTn id="7"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482" name="Rectangle 2"/>
          <p:cNvSpPr>
            <a:spLocks noGrp="1" noRot="1" noChangeArrowheads="1"/>
          </p:cNvSpPr>
          <p:nvPr>
            <p:ph type="title"/>
          </p:nvPr>
        </p:nvSpPr>
        <p:spPr/>
        <p:txBody>
          <a:bodyPr/>
          <a:lstStyle/>
          <a:p>
            <a:r>
              <a:rPr lang="ja-JP" altLang="en-US"/>
              <a:t>急性放射線症　前駆期の処置</a:t>
            </a:r>
          </a:p>
        </p:txBody>
      </p:sp>
      <p:sp>
        <p:nvSpPr>
          <p:cNvPr id="532483" name="Rectangle 3"/>
          <p:cNvSpPr>
            <a:spLocks noGrp="1" noChangeArrowheads="1"/>
          </p:cNvSpPr>
          <p:nvPr>
            <p:ph type="body" idx="1"/>
          </p:nvPr>
        </p:nvSpPr>
        <p:spPr>
          <a:xfrm>
            <a:off x="628650" y="1272209"/>
            <a:ext cx="7886700" cy="5321774"/>
          </a:xfrm>
        </p:spPr>
        <p:txBody>
          <a:bodyPr>
            <a:normAutofit lnSpcReduction="10000"/>
          </a:bodyPr>
          <a:lstStyle/>
          <a:p>
            <a:pPr>
              <a:lnSpc>
                <a:spcPct val="100000"/>
              </a:lnSpc>
            </a:pPr>
            <a:r>
              <a:rPr lang="ja-JP" altLang="en-US"/>
              <a:t>線量により症状は多様であるが、</a:t>
            </a:r>
            <a:r>
              <a:rPr lang="ja-JP" altLang="en-US">
                <a:solidFill>
                  <a:srgbClr val="FF0000"/>
                </a:solidFill>
              </a:rPr>
              <a:t>対症療法</a:t>
            </a:r>
            <a:r>
              <a:rPr lang="ja-JP" altLang="en-US"/>
              <a:t>が中心</a:t>
            </a:r>
          </a:p>
          <a:p>
            <a:pPr>
              <a:lnSpc>
                <a:spcPct val="100000"/>
              </a:lnSpc>
            </a:pPr>
            <a:r>
              <a:rPr lang="ja-JP" altLang="en-US"/>
              <a:t>悪心，嘔吐に対して（制吐剤投与）</a:t>
            </a:r>
          </a:p>
          <a:p>
            <a:pPr lvl="1">
              <a:lnSpc>
                <a:spcPct val="100000"/>
              </a:lnSpc>
            </a:pPr>
            <a:r>
              <a:rPr lang="en-US" altLang="ja-JP" dirty="0"/>
              <a:t>5-HT3</a:t>
            </a:r>
            <a:r>
              <a:rPr lang="ja-JP" altLang="en-US"/>
              <a:t>（</a:t>
            </a:r>
            <a:r>
              <a:rPr lang="en-US" altLang="ja-JP" dirty="0"/>
              <a:t>5-hydroxytryptamine,</a:t>
            </a:r>
            <a:r>
              <a:rPr lang="ja-JP" altLang="en-US"/>
              <a:t>セロトニン）受容体拮抗薬：</a:t>
            </a:r>
            <a:r>
              <a:rPr lang="en-US" altLang="ja-JP" dirty="0" err="1"/>
              <a:t>Granisetron</a:t>
            </a:r>
            <a:r>
              <a:rPr lang="ja-JP" altLang="en-US"/>
              <a:t>（カイトリル）</a:t>
            </a:r>
            <a:r>
              <a:rPr lang="en-US" altLang="ja-JP" dirty="0"/>
              <a:t>, Ondansetron</a:t>
            </a:r>
            <a:r>
              <a:rPr lang="ja-JP" altLang="en-US"/>
              <a:t>（ゾフラン）など</a:t>
            </a:r>
          </a:p>
          <a:p>
            <a:pPr lvl="1">
              <a:lnSpc>
                <a:spcPct val="100000"/>
              </a:lnSpc>
            </a:pPr>
            <a:r>
              <a:rPr lang="ja-JP" altLang="en-US"/>
              <a:t>抗ドパミン薬：メトクロプラミド（プリンペラン）、ドンペリドン（ナウゼリン）</a:t>
            </a:r>
          </a:p>
          <a:p>
            <a:pPr>
              <a:lnSpc>
                <a:spcPct val="100000"/>
              </a:lnSpc>
            </a:pPr>
            <a:r>
              <a:rPr lang="ja-JP" altLang="en-US"/>
              <a:t>頭痛</a:t>
            </a:r>
          </a:p>
          <a:p>
            <a:pPr lvl="1">
              <a:lnSpc>
                <a:spcPct val="100000"/>
              </a:lnSpc>
            </a:pPr>
            <a:r>
              <a:rPr lang="ja-JP" altLang="en-US"/>
              <a:t>鎮痛剤投与</a:t>
            </a:r>
          </a:p>
          <a:p>
            <a:pPr>
              <a:lnSpc>
                <a:spcPct val="100000"/>
              </a:lnSpc>
            </a:pPr>
            <a:r>
              <a:rPr lang="ja-JP" altLang="en-US"/>
              <a:t>循環血液量減少</a:t>
            </a:r>
          </a:p>
          <a:p>
            <a:pPr lvl="1">
              <a:lnSpc>
                <a:spcPct val="100000"/>
              </a:lnSpc>
            </a:pPr>
            <a:r>
              <a:rPr lang="ja-JP" altLang="en-US"/>
              <a:t>輸液</a:t>
            </a:r>
          </a:p>
          <a:p>
            <a:pPr lvl="1">
              <a:lnSpc>
                <a:spcPct val="100000"/>
              </a:lnSpc>
            </a:pPr>
            <a:r>
              <a:rPr lang="ja-JP" altLang="en-US"/>
              <a:t>重症</a:t>
            </a:r>
            <a:r>
              <a:rPr lang="en-US" altLang="ja-JP" dirty="0"/>
              <a:t>(4Gy</a:t>
            </a:r>
            <a:r>
              <a:rPr lang="ja-JP" altLang="en-US"/>
              <a:t>～</a:t>
            </a:r>
            <a:r>
              <a:rPr lang="en-US" altLang="ja-JP" dirty="0"/>
              <a:t>)</a:t>
            </a:r>
            <a:r>
              <a:rPr lang="ja-JP" altLang="en-US"/>
              <a:t>の場合、下痢や嘔吐が激しいため輸液により電解質維持、水分補給が必要になる。非常に重症の場合、血圧低下が起こり、大量輸液、昇圧薬が必要になる。</a:t>
            </a:r>
          </a:p>
          <a:p>
            <a:pPr>
              <a:lnSpc>
                <a:spcPct val="100000"/>
              </a:lnSpc>
            </a:pPr>
            <a:r>
              <a:rPr lang="ja-JP" altLang="en-US"/>
              <a:t>粘膜炎（→潰瘍、感染）</a:t>
            </a:r>
          </a:p>
          <a:p>
            <a:pPr lvl="1">
              <a:lnSpc>
                <a:spcPct val="100000"/>
              </a:lnSpc>
            </a:pPr>
            <a:r>
              <a:rPr lang="ja-JP" altLang="en-US"/>
              <a:t>口腔内の衛生を保つ→うがいなど</a:t>
            </a:r>
          </a:p>
          <a:p>
            <a:pPr>
              <a:lnSpc>
                <a:spcPct val="100000"/>
              </a:lnSpc>
            </a:pPr>
            <a:r>
              <a:rPr lang="ja-JP" altLang="en-US"/>
              <a:t>精神的，社会的支援</a:t>
            </a:r>
            <a:endParaRPr lang="ja-JP" altLang="en-US" dirty="0"/>
          </a:p>
        </p:txBody>
      </p:sp>
      <p:sp>
        <p:nvSpPr>
          <p:cNvPr id="5" name="スライド番号プレースホルダー 4">
            <a:extLst>
              <a:ext uri="{FF2B5EF4-FFF2-40B4-BE49-F238E27FC236}">
                <a16:creationId xmlns:a16="http://schemas.microsoft.com/office/drawing/2014/main" id="{6221BD6D-49AE-5A47-A75F-9665B25BD233}"/>
              </a:ext>
            </a:extLst>
          </p:cNvPr>
          <p:cNvSpPr>
            <a:spLocks noGrp="1"/>
          </p:cNvSpPr>
          <p:nvPr>
            <p:ph type="sldNum" sz="quarter" idx="12"/>
          </p:nvPr>
        </p:nvSpPr>
        <p:spPr/>
        <p:txBody>
          <a:bodyPr/>
          <a:lstStyle/>
          <a:p>
            <a:fld id="{58DD1769-DAE9-6C4E-82F4-B62273FFA290}" type="slidenum">
              <a:rPr kumimoji="1" lang="ja-JP" altLang="en-US" smtClean="0"/>
              <a:t>6</a:t>
            </a:fld>
            <a:endParaRPr kumimoji="1" lang="ja-JP" altLang="en-US"/>
          </a:p>
        </p:txBody>
      </p:sp>
    </p:spTree>
    <p:extLst>
      <p:ext uri="{BB962C8B-B14F-4D97-AF65-F5344CB8AC3E}">
        <p14:creationId xmlns:p14="http://schemas.microsoft.com/office/powerpoint/2010/main" val="1329086970"/>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ormAutofit/>
          </a:bodyPr>
          <a:lstStyle/>
          <a:p>
            <a:r>
              <a:rPr lang="ja-JP" altLang="en-US"/>
              <a:t>急性放射線症の</a:t>
            </a:r>
            <a:r>
              <a:rPr kumimoji="1" lang="ja-JP" altLang="en-US" dirty="0"/>
              <a:t>治療方針</a:t>
            </a:r>
          </a:p>
        </p:txBody>
      </p:sp>
      <p:graphicFrame>
        <p:nvGraphicFramePr>
          <p:cNvPr id="5" name="Group 67"/>
          <p:cNvGraphicFramePr>
            <a:graphicFrameLocks noGrp="1"/>
          </p:cNvGraphicFramePr>
          <p:nvPr>
            <p:ph idx="1"/>
            <p:extLst>
              <p:ext uri="{D42A27DB-BD31-4B8C-83A1-F6EECF244321}">
                <p14:modId xmlns:p14="http://schemas.microsoft.com/office/powerpoint/2010/main" val="4018921679"/>
              </p:ext>
            </p:extLst>
          </p:nvPr>
        </p:nvGraphicFramePr>
        <p:xfrm>
          <a:off x="628650" y="1271587"/>
          <a:ext cx="7886700" cy="4215277"/>
        </p:xfrm>
        <a:graphic>
          <a:graphicData uri="http://schemas.openxmlformats.org/drawingml/2006/table">
            <a:tbl>
              <a:tblPr>
                <a:tableStyleId>{69CF1AB2-1976-4502-BF36-3FF5EA218861}</a:tableStyleId>
              </a:tblPr>
              <a:tblGrid>
                <a:gridCol w="697897">
                  <a:extLst>
                    <a:ext uri="{9D8B030D-6E8A-4147-A177-3AD203B41FA5}">
                      <a16:colId xmlns:a16="http://schemas.microsoft.com/office/drawing/2014/main" val="20000"/>
                    </a:ext>
                  </a:extLst>
                </a:gridCol>
                <a:gridCol w="1958463">
                  <a:extLst>
                    <a:ext uri="{9D8B030D-6E8A-4147-A177-3AD203B41FA5}">
                      <a16:colId xmlns:a16="http://schemas.microsoft.com/office/drawing/2014/main" val="20001"/>
                    </a:ext>
                  </a:extLst>
                </a:gridCol>
                <a:gridCol w="1257457">
                  <a:extLst>
                    <a:ext uri="{9D8B030D-6E8A-4147-A177-3AD203B41FA5}">
                      <a16:colId xmlns:a16="http://schemas.microsoft.com/office/drawing/2014/main" val="20002"/>
                    </a:ext>
                  </a:extLst>
                </a:gridCol>
                <a:gridCol w="1366262">
                  <a:extLst>
                    <a:ext uri="{9D8B030D-6E8A-4147-A177-3AD203B41FA5}">
                      <a16:colId xmlns:a16="http://schemas.microsoft.com/office/drawing/2014/main" val="20003"/>
                    </a:ext>
                  </a:extLst>
                </a:gridCol>
                <a:gridCol w="1594749">
                  <a:extLst>
                    <a:ext uri="{9D8B030D-6E8A-4147-A177-3AD203B41FA5}">
                      <a16:colId xmlns:a16="http://schemas.microsoft.com/office/drawing/2014/main" val="20004"/>
                    </a:ext>
                  </a:extLst>
                </a:gridCol>
                <a:gridCol w="172531">
                  <a:extLst>
                    <a:ext uri="{9D8B030D-6E8A-4147-A177-3AD203B41FA5}">
                      <a16:colId xmlns:a16="http://schemas.microsoft.com/office/drawing/2014/main" val="20005"/>
                    </a:ext>
                  </a:extLst>
                </a:gridCol>
                <a:gridCol w="839341">
                  <a:extLst>
                    <a:ext uri="{9D8B030D-6E8A-4147-A177-3AD203B41FA5}">
                      <a16:colId xmlns:a16="http://schemas.microsoft.com/office/drawing/2014/main" val="20006"/>
                    </a:ext>
                  </a:extLst>
                </a:gridCol>
              </a:tblGrid>
              <a:tr h="384682">
                <a:tc>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a:t>
                      </a:r>
                      <a:r>
                        <a:rPr kumimoji="0" lang="en-US" altLang="ja-JP" sz="1600" b="0" i="0" u="none" strike="noStrike" cap="none" normalizeH="0" baseline="0" dirty="0" err="1">
                          <a:ln>
                            <a:noFill/>
                          </a:ln>
                          <a:effectLst/>
                          <a:latin typeface="游ゴシック体 ミディアム"/>
                          <a:ea typeface="游ゴシック体 ミディアム"/>
                          <a:cs typeface="游ゴシック体 ミディアム"/>
                        </a:rPr>
                        <a:t>Gy</a:t>
                      </a: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a:t>
                      </a:r>
                      <a:endParaRPr kumimoji="0" lang="en-US" altLang="ja-JP"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b="0" i="0" u="none" strike="noStrike" cap="none" normalizeH="0" baseline="0">
                          <a:ln>
                            <a:noFill/>
                          </a:ln>
                          <a:effectLst/>
                          <a:latin typeface="游ゴシック体 ミディアム"/>
                          <a:ea typeface="游ゴシック体 ミディアム"/>
                          <a:cs typeface="游ゴシック体 ミディアム"/>
                        </a:rPr>
                        <a:t>1-2</a:t>
                      </a:r>
                      <a:endParaRPr kumimoji="0" lang="en-US" altLang="ja-JP" sz="1600" b="0" i="0" u="none" strike="noStrike" cap="none" normalizeH="0" baseline="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2-4</a:t>
                      </a:r>
                      <a:endParaRPr kumimoji="0" lang="en-US" altLang="ja-JP"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solidFill>
                      <a:schemeClr val="bg2">
                        <a:lumMod val="60000"/>
                        <a:lumOff val="40000"/>
                      </a:schemeClr>
                    </a:solidFill>
                  </a:tcPr>
                </a:tc>
                <a:tc>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4-6</a:t>
                      </a:r>
                      <a:endParaRPr kumimoji="0" lang="en-US" altLang="ja-JP"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solidFill>
                      <a:schemeClr val="bg2">
                        <a:lumMod val="60000"/>
                        <a:lumOff val="40000"/>
                      </a:schemeClr>
                    </a:solidFill>
                  </a:tcPr>
                </a:tc>
                <a:tc>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6-8</a:t>
                      </a:r>
                      <a:endParaRPr kumimoji="0" lang="en-US" altLang="ja-JP"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solidFill>
                      <a:schemeClr val="bg2">
                        <a:lumMod val="60000"/>
                        <a:lumOff val="40000"/>
                      </a:schemeClr>
                    </a:solidFill>
                  </a:tcPr>
                </a:tc>
                <a:tc gridSpan="2">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b="0" i="0" u="none" strike="noStrike" cap="none" normalizeH="0" baseline="0">
                          <a:ln>
                            <a:noFill/>
                          </a:ln>
                          <a:effectLst/>
                          <a:latin typeface="游ゴシック体 ミディアム"/>
                          <a:ea typeface="游ゴシック体 ミディアム"/>
                          <a:cs typeface="游ゴシック体 ミディアム"/>
                        </a:rPr>
                        <a:t>&gt;8</a:t>
                      </a:r>
                      <a:endParaRPr kumimoji="0" lang="en-US" altLang="ja-JP" sz="1600" b="0" i="0" u="none" strike="noStrike" cap="none" normalizeH="0" baseline="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hMerge="1">
                  <a:txBody>
                    <a:bodyPr/>
                    <a:lstStyle/>
                    <a:p>
                      <a:endParaRPr kumimoji="1" lang="ja-JP" altLang="en-US"/>
                    </a:p>
                  </a:txBody>
                  <a:tcPr/>
                </a:tc>
                <a:extLst>
                  <a:ext uri="{0D108BD9-81ED-4DB2-BD59-A6C34878D82A}">
                    <a16:rowId xmlns:a16="http://schemas.microsoft.com/office/drawing/2014/main" val="10000"/>
                  </a:ext>
                </a:extLst>
              </a:tr>
              <a:tr h="384682">
                <a:tc rowSpan="7">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治療</a:t>
                      </a:r>
                      <a:endParaRPr kumimoji="0" lang="ja-JP" altLang="en-US"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経過観察</a:t>
                      </a:r>
                      <a:endParaRPr kumimoji="0" lang="ja-JP" altLang="en-US"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gridSpan="5">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入院，速やかに</a:t>
                      </a:r>
                      <a:r>
                        <a:rPr kumimoji="0" lang="ja-JP" altLang="en-US" sz="1600" b="1" i="0" u="none" strike="noStrike" cap="none" normalizeH="0" baseline="0" dirty="0">
                          <a:ln>
                            <a:noFill/>
                          </a:ln>
                          <a:solidFill>
                            <a:srgbClr val="FF0000"/>
                          </a:solidFill>
                          <a:effectLst/>
                          <a:latin typeface="游ゴシック体 ミディアム"/>
                          <a:ea typeface="游ゴシック体 ミディアム"/>
                          <a:cs typeface="游ゴシック体 ミディアム"/>
                        </a:rPr>
                        <a:t>無菌室</a:t>
                      </a: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へ</a:t>
                      </a:r>
                      <a:endParaRPr kumimoji="0" lang="ja-JP" altLang="en-US"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1"/>
                  </a:ext>
                </a:extLst>
              </a:tr>
              <a:tr h="664451">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rowSpan="6">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gridSpan="2">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速やか（</a:t>
                      </a: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1W</a:t>
                      </a: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以内）に</a:t>
                      </a: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G-CSF</a:t>
                      </a: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か</a:t>
                      </a: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GM-CSF</a:t>
                      </a: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投与開始</a:t>
                      </a:r>
                      <a:endParaRPr kumimoji="0" lang="ja-JP" altLang="en-US"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hMerge="1">
                  <a:txBody>
                    <a:bodyPr/>
                    <a:lstStyle/>
                    <a:p>
                      <a:endParaRPr kumimoji="1" lang="ja-JP" altLang="en-US"/>
                    </a:p>
                  </a:txBody>
                  <a:tcPr/>
                </a:tc>
                <a:tc gridSpan="2">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b="0" i="0" u="none" strike="noStrike" cap="none" normalizeH="0" baseline="0">
                          <a:ln>
                            <a:noFill/>
                          </a:ln>
                          <a:effectLst/>
                          <a:latin typeface="游ゴシック体 ミディアム"/>
                          <a:ea typeface="游ゴシック体 ミディアム"/>
                          <a:cs typeface="游ゴシック体 ミディアム"/>
                        </a:rPr>
                        <a:t>GM-CSF/G-CSF+EPO+TPO</a:t>
                      </a:r>
                      <a:endParaRPr kumimoji="0" lang="en-US" altLang="ja-JP" sz="1600" b="0" i="0" u="none" strike="noStrike" cap="none" normalizeH="0" baseline="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hMerge="1">
                  <a:txBody>
                    <a:bodyPr/>
                    <a:lstStyle/>
                    <a:p>
                      <a:endParaRPr kumimoji="1" lang="ja-JP" altLang="en-US"/>
                    </a:p>
                  </a:txBody>
                  <a:tcPr/>
                </a:tc>
                <a:tc>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extLst>
                  <a:ext uri="{0D108BD9-81ED-4DB2-BD59-A6C34878D82A}">
                    <a16:rowId xmlns:a16="http://schemas.microsoft.com/office/drawing/2014/main" val="10002"/>
                  </a:ext>
                </a:extLst>
              </a:tr>
              <a:tr h="683196">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gridSpan="5">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広域スペクトル抗生物質（潜伏期が終わる頃</a:t>
                      </a: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a:t>
                      </a: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），抗真菌剤・抗ウィルス剤（必要に応じ），</a:t>
                      </a: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SDD</a:t>
                      </a: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a:t>
                      </a: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6Gy↑</a:t>
                      </a: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a:t>
                      </a:r>
                      <a:endParaRPr kumimoji="0" lang="ja-JP" altLang="en-US"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3"/>
                  </a:ext>
                </a:extLst>
              </a:tr>
              <a:tr h="384682">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gridSpan="5">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成分輸血：血小板</a:t>
                      </a: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a:t>
                      </a: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赤血球（</a:t>
                      </a:r>
                      <a:r>
                        <a:rPr kumimoji="0" lang="ja-JP" altLang="en-US" sz="1600" b="0" i="0" u="sng" strike="noStrike" cap="none" normalizeH="0" baseline="0" dirty="0">
                          <a:ln>
                            <a:noFill/>
                          </a:ln>
                          <a:effectLst/>
                          <a:latin typeface="游ゴシック体 ミディアム"/>
                          <a:ea typeface="游ゴシック体 ミディアム"/>
                          <a:cs typeface="游ゴシック体 ミディアム"/>
                        </a:rPr>
                        <a:t>必要に応じて</a:t>
                      </a: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a:t>
                      </a:r>
                      <a:endParaRPr kumimoji="0" lang="ja-JP" altLang="en-US"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4"/>
                  </a:ext>
                </a:extLst>
              </a:tr>
              <a:tr h="664451">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rowSpan="3">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gridSpan="4">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en-US" altLang="ja-JP" sz="1600" b="0" i="0" u="none" strike="noStrike" cap="none" normalizeH="0" baseline="0">
                          <a:ln>
                            <a:noFill/>
                          </a:ln>
                          <a:effectLst/>
                          <a:latin typeface="游ゴシック体 ミディアム"/>
                          <a:ea typeface="游ゴシック体 ミディアム"/>
                          <a:cs typeface="游ゴシック体 ミディアム"/>
                        </a:rPr>
                        <a:t>L-</a:t>
                      </a:r>
                      <a:r>
                        <a:rPr kumimoji="0" lang="ja-JP" altLang="en-US" sz="1600" b="0" i="0" u="none" strike="noStrike" cap="none" normalizeH="0" baseline="0">
                          <a:ln>
                            <a:noFill/>
                          </a:ln>
                          <a:effectLst/>
                          <a:latin typeface="游ゴシック体 ミディアム"/>
                          <a:ea typeface="游ゴシック体 ミディアム"/>
                          <a:cs typeface="游ゴシック体 ミディアム"/>
                        </a:rPr>
                        <a:t>グルタミン，エレメンタリ−ダイエット投与，完全経静脈栄養，電解質補正</a:t>
                      </a:r>
                      <a:endParaRPr kumimoji="0" lang="ja-JP" altLang="en-US" sz="1600" b="0" i="0" u="none" strike="noStrike" cap="none" normalizeH="0" baseline="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5"/>
                  </a:ext>
                </a:extLst>
              </a:tr>
              <a:tr h="664451">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gridSpan="4">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l"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b="0" i="0" u="none" strike="noStrike" cap="none" normalizeH="0" baseline="0">
                          <a:ln>
                            <a:noFill/>
                          </a:ln>
                          <a:effectLst/>
                          <a:latin typeface="游ゴシック体 ミディアム"/>
                          <a:ea typeface="游ゴシック体 ミディアム"/>
                          <a:cs typeface="游ゴシック体 ミディアム"/>
                        </a:rPr>
                        <a:t>血漿交換（必要に応じ第</a:t>
                      </a:r>
                      <a:r>
                        <a:rPr kumimoji="0" lang="en-US" altLang="ja-JP" sz="1600" b="0" i="0" u="none" strike="noStrike" cap="none" normalizeH="0" baseline="0">
                          <a:ln>
                            <a:noFill/>
                          </a:ln>
                          <a:effectLst/>
                          <a:latin typeface="游ゴシック体 ミディアム"/>
                          <a:ea typeface="游ゴシック体 ミディアム"/>
                          <a:cs typeface="游ゴシック体 ミディアム"/>
                        </a:rPr>
                        <a:t>2</a:t>
                      </a:r>
                      <a:r>
                        <a:rPr kumimoji="0" lang="ja-JP" altLang="en-US" sz="1600" b="0" i="0" u="none" strike="noStrike" cap="none" normalizeH="0" baseline="0">
                          <a:ln>
                            <a:noFill/>
                          </a:ln>
                          <a:effectLst/>
                          <a:latin typeface="游ゴシック体 ミディアム"/>
                          <a:ea typeface="游ゴシック体 ミディアム"/>
                          <a:cs typeface="游ゴシック体 ミディアム"/>
                        </a:rPr>
                        <a:t>または</a:t>
                      </a:r>
                      <a:r>
                        <a:rPr kumimoji="0" lang="en-US" altLang="ja-JP" sz="1600" b="0" i="0" u="none" strike="noStrike" cap="none" normalizeH="0" baseline="0">
                          <a:ln>
                            <a:noFill/>
                          </a:ln>
                          <a:effectLst/>
                          <a:latin typeface="游ゴシック体 ミディアム"/>
                          <a:ea typeface="游ゴシック体 ミディアム"/>
                          <a:cs typeface="游ゴシック体 ミディアム"/>
                        </a:rPr>
                        <a:t>3</a:t>
                      </a:r>
                      <a:r>
                        <a:rPr kumimoji="0" lang="ja-JP" altLang="en-US" sz="1600" b="0" i="0" u="none" strike="noStrike" cap="none" normalizeH="0" baseline="0">
                          <a:ln>
                            <a:noFill/>
                          </a:ln>
                          <a:effectLst/>
                          <a:latin typeface="游ゴシック体 ミディアム"/>
                          <a:ea typeface="游ゴシック体 ミディアム"/>
                          <a:cs typeface="游ゴシック体 ミディアム"/>
                        </a:rPr>
                        <a:t>週</a:t>
                      </a:r>
                      <a:r>
                        <a:rPr kumimoji="0" lang="en-US" altLang="ja-JP" sz="1600" b="0" i="0" u="none" strike="noStrike" cap="none" normalizeH="0" baseline="0">
                          <a:ln>
                            <a:noFill/>
                          </a:ln>
                          <a:effectLst/>
                          <a:latin typeface="游ゴシック体 ミディアム"/>
                          <a:ea typeface="游ゴシック体 ミディアム"/>
                          <a:cs typeface="游ゴシック体 ミディアム"/>
                        </a:rPr>
                        <a:t>〜</a:t>
                      </a:r>
                      <a:r>
                        <a:rPr kumimoji="0" lang="ja-JP" altLang="en-US" sz="1600" b="0" i="0" u="none" strike="noStrike" cap="none" normalizeH="0" baseline="0">
                          <a:ln>
                            <a:noFill/>
                          </a:ln>
                          <a:effectLst/>
                          <a:latin typeface="游ゴシック体 ミディアム"/>
                          <a:ea typeface="游ゴシック体 ミディアム"/>
                          <a:cs typeface="游ゴシック体 ミディアム"/>
                        </a:rPr>
                        <a:t>）</a:t>
                      </a:r>
                      <a:r>
                        <a:rPr kumimoji="0" lang="en-US" altLang="ja-JP" sz="1600" b="0" i="0" u="none" strike="noStrike" cap="none" normalizeH="0" baseline="0">
                          <a:ln>
                            <a:noFill/>
                          </a:ln>
                          <a:effectLst/>
                          <a:latin typeface="游ゴシック体 ミディアム"/>
                          <a:ea typeface="游ゴシック体 ミディアム"/>
                          <a:cs typeface="游ゴシック体 ミディアム"/>
                        </a:rPr>
                        <a:t>DIC</a:t>
                      </a:r>
                      <a:r>
                        <a:rPr kumimoji="0" lang="ja-JP" altLang="en-US" sz="1600" b="0" i="0" u="none" strike="noStrike" cap="none" normalizeH="0" baseline="0">
                          <a:ln>
                            <a:noFill/>
                          </a:ln>
                          <a:effectLst/>
                          <a:latin typeface="游ゴシック体 ミディアム"/>
                          <a:ea typeface="游ゴシック体 ミディアム"/>
                          <a:cs typeface="游ゴシック体 ミディアム"/>
                        </a:rPr>
                        <a:t>の予防（必要に応じ第</a:t>
                      </a:r>
                      <a:r>
                        <a:rPr kumimoji="0" lang="en-US" altLang="ja-JP" sz="1600" b="0" i="0" u="none" strike="noStrike" cap="none" normalizeH="0" baseline="0">
                          <a:ln>
                            <a:noFill/>
                          </a:ln>
                          <a:effectLst/>
                          <a:latin typeface="游ゴシック体 ミディアム"/>
                          <a:ea typeface="游ゴシック体 ミディアム"/>
                          <a:cs typeface="游ゴシック体 ミディアム"/>
                        </a:rPr>
                        <a:t>2</a:t>
                      </a:r>
                      <a:r>
                        <a:rPr kumimoji="0" lang="ja-JP" altLang="en-US" sz="1600" b="0" i="0" u="none" strike="noStrike" cap="none" normalizeH="0" baseline="0">
                          <a:ln>
                            <a:noFill/>
                          </a:ln>
                          <a:effectLst/>
                          <a:latin typeface="游ゴシック体 ミディアム"/>
                          <a:ea typeface="游ゴシック体 ミディアム"/>
                          <a:cs typeface="游ゴシック体 ミディアム"/>
                        </a:rPr>
                        <a:t>週</a:t>
                      </a:r>
                      <a:r>
                        <a:rPr kumimoji="0" lang="en-US" altLang="ja-JP" sz="1600" b="0" i="0" u="none" strike="noStrike" cap="none" normalizeH="0" baseline="0">
                          <a:ln>
                            <a:noFill/>
                          </a:ln>
                          <a:effectLst/>
                          <a:latin typeface="游ゴシック体 ミディアム"/>
                          <a:ea typeface="游ゴシック体 ミディアム"/>
                          <a:cs typeface="游ゴシック体 ミディアム"/>
                        </a:rPr>
                        <a:t>〜</a:t>
                      </a:r>
                      <a:r>
                        <a:rPr kumimoji="0" lang="ja-JP" altLang="en-US" sz="1600" b="0" i="0" u="none" strike="noStrike" cap="none" normalizeH="0" baseline="0">
                          <a:ln>
                            <a:noFill/>
                          </a:ln>
                          <a:effectLst/>
                          <a:latin typeface="游ゴシック体 ミディアム"/>
                          <a:ea typeface="游ゴシック体 ミディアム"/>
                          <a:cs typeface="游ゴシック体 ミディアム"/>
                        </a:rPr>
                        <a:t>）</a:t>
                      </a:r>
                      <a:endParaRPr kumimoji="0" lang="ja-JP" altLang="en-US" sz="1600" b="0" i="0" u="none" strike="noStrike" cap="none" normalizeH="0" baseline="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hMerge="1">
                  <a:txBody>
                    <a:bodyPr/>
                    <a:lstStyle/>
                    <a:p>
                      <a:endParaRPr kumimoji="1" lang="ja-JP" altLang="en-US"/>
                    </a:p>
                  </a:txBody>
                  <a:tcPr/>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6"/>
                  </a:ext>
                </a:extLst>
              </a:tr>
              <a:tr h="384682">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vMerge="1">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Osaka" pitchFamily="-111" charset="-128"/>
                        <a:ea typeface="Arial" pitchFamily="-111" charset="0"/>
                        <a:cs typeface="Arial" pitchFamily="-111" charset="0"/>
                      </a:endParaRPr>
                    </a:p>
                  </a:txBody>
                  <a:tcPr marL="84406" marR="84406" anchor="ctr" horzOverflow="overflow"/>
                </a:tc>
                <a:tc>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endParaRPr kumimoji="0" lang="en-US" altLang="ja-JP"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gridSpan="3">
                  <a:txBody>
                    <a:bodyPr/>
                    <a:lstStyle>
                      <a:lvl1pPr marL="0" algn="l" defTabSz="914400" rtl="0" eaLnBrk="1" latinLnBrk="0" hangingPunct="1">
                        <a:defRPr kumimoji="1" sz="1800" kern="1200">
                          <a:solidFill>
                            <a:schemeClr val="tx1"/>
                          </a:solidFill>
                          <a:latin typeface="Century Gothic"/>
                        </a:defRPr>
                      </a:lvl1pPr>
                      <a:lvl2pPr marL="457200" algn="l" defTabSz="914400" rtl="0" eaLnBrk="1" latinLnBrk="0" hangingPunct="1">
                        <a:defRPr kumimoji="1" sz="1800" kern="1200">
                          <a:solidFill>
                            <a:schemeClr val="tx1"/>
                          </a:solidFill>
                          <a:latin typeface="Century Gothic"/>
                        </a:defRPr>
                      </a:lvl2pPr>
                      <a:lvl3pPr marL="914400" algn="l" defTabSz="914400" rtl="0" eaLnBrk="1" latinLnBrk="0" hangingPunct="1">
                        <a:defRPr kumimoji="1" sz="1800" kern="1200">
                          <a:solidFill>
                            <a:schemeClr val="tx1"/>
                          </a:solidFill>
                          <a:latin typeface="Century Gothic"/>
                        </a:defRPr>
                      </a:lvl3pPr>
                      <a:lvl4pPr marL="1371600" algn="l" defTabSz="914400" rtl="0" eaLnBrk="1" latinLnBrk="0" hangingPunct="1">
                        <a:defRPr kumimoji="1" sz="1800" kern="1200">
                          <a:solidFill>
                            <a:schemeClr val="tx1"/>
                          </a:solidFill>
                          <a:latin typeface="Century Gothic"/>
                        </a:defRPr>
                      </a:lvl4pPr>
                      <a:lvl5pPr marL="1828800" algn="l" defTabSz="914400" rtl="0" eaLnBrk="1" latinLnBrk="0" hangingPunct="1">
                        <a:defRPr kumimoji="1" sz="1800" kern="1200">
                          <a:solidFill>
                            <a:schemeClr val="tx1"/>
                          </a:solidFill>
                          <a:latin typeface="Century Gothic"/>
                        </a:defRPr>
                      </a:lvl5pPr>
                      <a:lvl6pPr marL="2286000" algn="l" defTabSz="914400" rtl="0" eaLnBrk="1" latinLnBrk="0" hangingPunct="1">
                        <a:defRPr kumimoji="1" sz="1800" kern="1200">
                          <a:solidFill>
                            <a:schemeClr val="tx1"/>
                          </a:solidFill>
                          <a:latin typeface="Century Gothic"/>
                        </a:defRPr>
                      </a:lvl6pPr>
                      <a:lvl7pPr marL="2743200" algn="l" defTabSz="914400" rtl="0" eaLnBrk="1" latinLnBrk="0" hangingPunct="1">
                        <a:defRPr kumimoji="1" sz="1800" kern="1200">
                          <a:solidFill>
                            <a:schemeClr val="tx1"/>
                          </a:solidFill>
                          <a:latin typeface="Century Gothic"/>
                        </a:defRPr>
                      </a:lvl7pPr>
                      <a:lvl8pPr marL="3200400" algn="l" defTabSz="914400" rtl="0" eaLnBrk="1" latinLnBrk="0" hangingPunct="1">
                        <a:defRPr kumimoji="1" sz="1800" kern="1200">
                          <a:solidFill>
                            <a:schemeClr val="tx1"/>
                          </a:solidFill>
                          <a:latin typeface="Century Gothic"/>
                        </a:defRPr>
                      </a:lvl8pPr>
                      <a:lvl9pPr marL="3657600" algn="l" defTabSz="914400" rtl="0" eaLnBrk="1" latinLnBrk="0" hangingPunct="1">
                        <a:defRPr kumimoji="1" sz="1800" kern="1200">
                          <a:solidFill>
                            <a:schemeClr val="tx1"/>
                          </a:solidFill>
                          <a:latin typeface="Century Gothic"/>
                        </a:defRPr>
                      </a:lvl9pPr>
                    </a:lstStyle>
                    <a:p>
                      <a:pPr marL="0" marR="0" lvl="0" indent="0" algn="ctr" defTabSz="914400" rtl="0" eaLnBrk="1" fontAlgn="base" latinLnBrk="0" hangingPunct="1">
                        <a:lnSpc>
                          <a:spcPct val="100000"/>
                        </a:lnSpc>
                        <a:spcBef>
                          <a:spcPct val="20000"/>
                        </a:spcBef>
                        <a:spcAft>
                          <a:spcPct val="0"/>
                        </a:spcAft>
                        <a:buClr>
                          <a:schemeClr val="tx1"/>
                        </a:buClr>
                        <a:buSzPct val="75000"/>
                        <a:buFont typeface="Wingdings" pitchFamily="-111" charset="2"/>
                        <a:buNone/>
                        <a:tabLst/>
                      </a:pP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骨髄幹細胞移植（第</a:t>
                      </a:r>
                      <a:r>
                        <a:rPr kumimoji="0" lang="en-US" altLang="ja-JP" sz="1600" b="0" i="0" u="none" strike="noStrike" cap="none" normalizeH="0" baseline="0" dirty="0">
                          <a:ln>
                            <a:noFill/>
                          </a:ln>
                          <a:effectLst/>
                          <a:latin typeface="游ゴシック体 ミディアム"/>
                          <a:ea typeface="游ゴシック体 ミディアム"/>
                          <a:cs typeface="游ゴシック体 ミディアム"/>
                        </a:rPr>
                        <a:t>1</a:t>
                      </a:r>
                      <a:r>
                        <a:rPr kumimoji="0" lang="ja-JP" altLang="en-US" sz="1600" b="0" i="0" u="none" strike="noStrike" cap="none" normalizeH="0" baseline="0" dirty="0">
                          <a:ln>
                            <a:noFill/>
                          </a:ln>
                          <a:effectLst/>
                          <a:latin typeface="游ゴシック体 ミディアム"/>
                          <a:ea typeface="游ゴシック体 ミディアム"/>
                          <a:cs typeface="游ゴシック体 ミディアム"/>
                        </a:rPr>
                        <a:t>週）</a:t>
                      </a:r>
                      <a:endParaRPr kumimoji="0" lang="ja-JP" altLang="en-US" sz="1600" b="0" i="0" u="none" strike="noStrike" cap="none" normalizeH="0" baseline="0" dirty="0">
                        <a:ln>
                          <a:noFill/>
                        </a:ln>
                        <a:solidFill>
                          <a:schemeClr val="tx1"/>
                        </a:solidFill>
                        <a:effectLst/>
                        <a:latin typeface="游ゴシック体 ミディアム"/>
                        <a:ea typeface="游ゴシック体 ミディアム"/>
                        <a:cs typeface="游ゴシック体 ミディアム"/>
                      </a:endParaRPr>
                    </a:p>
                  </a:txBody>
                  <a:tcPr marL="82643" marR="82643" anchor="ctr" horzOverflow="overflow"/>
                </a:tc>
                <a:tc hMerge="1">
                  <a:txBody>
                    <a:bodyPr/>
                    <a:lstStyle/>
                    <a:p>
                      <a:endParaRPr kumimoji="1" lang="ja-JP" altLang="en-US"/>
                    </a:p>
                  </a:txBody>
                  <a:tcPr/>
                </a:tc>
                <a:tc hMerge="1">
                  <a:txBody>
                    <a:bodyPr/>
                    <a:lstStyle/>
                    <a:p>
                      <a:endParaRPr kumimoji="1" lang="ja-JP" altLang="en-US"/>
                    </a:p>
                  </a:txBody>
                  <a:tcPr/>
                </a:tc>
                <a:extLst>
                  <a:ext uri="{0D108BD9-81ED-4DB2-BD59-A6C34878D82A}">
                    <a16:rowId xmlns:a16="http://schemas.microsoft.com/office/drawing/2014/main" val="10007"/>
                  </a:ext>
                </a:extLst>
              </a:tr>
            </a:tbl>
          </a:graphicData>
        </a:graphic>
      </p:graphicFrame>
      <p:sp>
        <p:nvSpPr>
          <p:cNvPr id="11" name="スライド番号プレースホルダー 10">
            <a:extLst>
              <a:ext uri="{FF2B5EF4-FFF2-40B4-BE49-F238E27FC236}">
                <a16:creationId xmlns:a16="http://schemas.microsoft.com/office/drawing/2014/main" id="{91327839-B07E-864A-8780-DD1CC826B7FD}"/>
              </a:ext>
            </a:extLst>
          </p:cNvPr>
          <p:cNvSpPr>
            <a:spLocks noGrp="1"/>
          </p:cNvSpPr>
          <p:nvPr>
            <p:ph type="sldNum" sz="quarter" idx="12"/>
          </p:nvPr>
        </p:nvSpPr>
        <p:spPr/>
        <p:txBody>
          <a:bodyPr/>
          <a:lstStyle/>
          <a:p>
            <a:fld id="{3B1F0660-05A9-1644-AAA0-B23E17E2934C}" type="slidenum">
              <a:rPr lang="ja-JP" altLang="en-US" smtClean="0">
                <a:solidFill>
                  <a:prstClr val="black">
                    <a:tint val="75000"/>
                  </a:prstClr>
                </a:solidFill>
                <a:latin typeface="News Gothic MT"/>
                <a:ea typeface="メイリオ"/>
              </a:rPr>
              <a:pPr/>
              <a:t>7</a:t>
            </a:fld>
            <a:endParaRPr lang="ja-JP" altLang="en-US">
              <a:solidFill>
                <a:prstClr val="black">
                  <a:tint val="75000"/>
                </a:prstClr>
              </a:solidFill>
              <a:latin typeface="News Gothic MT"/>
              <a:ea typeface="メイリオ"/>
            </a:endParaRPr>
          </a:p>
        </p:txBody>
      </p:sp>
      <p:sp>
        <p:nvSpPr>
          <p:cNvPr id="6" name="Text Box 60"/>
          <p:cNvSpPr txBox="1">
            <a:spLocks noChangeArrowheads="1"/>
          </p:cNvSpPr>
          <p:nvPr/>
        </p:nvSpPr>
        <p:spPr bwMode="auto">
          <a:xfrm>
            <a:off x="2794001" y="5531100"/>
            <a:ext cx="5718175" cy="246221"/>
          </a:xfrm>
          <a:prstGeom prst="rect">
            <a:avLst/>
          </a:prstGeom>
          <a:noFill/>
          <a:ln w="9525">
            <a:noFill/>
            <a:miter lim="800000"/>
            <a:headEnd/>
            <a:tailEnd/>
          </a:ln>
        </p:spPr>
        <p:txBody>
          <a:bodyPr wrap="square">
            <a:prstTxWarp prst="textNoShape">
              <a:avLst/>
            </a:prstTxWarp>
            <a:spAutoFit/>
          </a:bodyPr>
          <a:lstStyle/>
          <a:p>
            <a:pPr algn="r"/>
            <a:r>
              <a:rPr lang="ja-JP" altLang="en-US" sz="1000" dirty="0">
                <a:latin typeface="Times" pitchFamily="-111" charset="0"/>
                <a:ea typeface="Osaka" pitchFamily="-111" charset="-128"/>
                <a:cs typeface="Osaka" pitchFamily="-111" charset="-128"/>
              </a:rPr>
              <a:t>（</a:t>
            </a:r>
            <a:r>
              <a:rPr lang="en-US" altLang="ja-JP" sz="1000" dirty="0">
                <a:latin typeface="Times" pitchFamily="-111" charset="0"/>
                <a:ea typeface="ＭＳ Ｐゴシック" pitchFamily="-111" charset="-128"/>
                <a:cs typeface="ＭＳ Ｐゴシック" pitchFamily="-111" charset="-128"/>
              </a:rPr>
              <a:t>IAEA/WHO Safety Report Series No.2 Diagnosis and Treatment of Radiation Injury 1998</a:t>
            </a:r>
            <a:r>
              <a:rPr lang="ja-JP" altLang="en-US" sz="1000" dirty="0">
                <a:latin typeface="Times" pitchFamily="-111" charset="0"/>
                <a:ea typeface="Osaka" pitchFamily="-111" charset="-128"/>
                <a:cs typeface="Osaka" pitchFamily="-111" charset="-128"/>
              </a:rPr>
              <a:t>より改変）</a:t>
            </a:r>
          </a:p>
        </p:txBody>
      </p:sp>
      <p:sp>
        <p:nvSpPr>
          <p:cNvPr id="7" name="Text Box 61"/>
          <p:cNvSpPr txBox="1">
            <a:spLocks noChangeArrowheads="1"/>
          </p:cNvSpPr>
          <p:nvPr/>
        </p:nvSpPr>
        <p:spPr bwMode="auto">
          <a:xfrm>
            <a:off x="1372113" y="4112637"/>
            <a:ext cx="3122613" cy="1311275"/>
          </a:xfrm>
          <a:prstGeom prst="rect">
            <a:avLst/>
          </a:prstGeom>
          <a:solidFill>
            <a:schemeClr val="accent1">
              <a:lumMod val="20000"/>
              <a:lumOff val="80000"/>
            </a:schemeClr>
          </a:solidFill>
          <a:ln w="9525">
            <a:noFill/>
            <a:miter lim="800000"/>
            <a:headEnd/>
            <a:tailEnd/>
          </a:ln>
        </p:spPr>
        <p:txBody>
          <a:bodyPr>
            <a:prstTxWarp prst="textNoShape">
              <a:avLst/>
            </a:prstTxWarp>
            <a:spAutoFit/>
          </a:bodyPr>
          <a:lstStyle/>
          <a:p>
            <a:r>
              <a:rPr lang="ja-JP" altLang="en-US" sz="2000" dirty="0">
                <a:solidFill>
                  <a:srgbClr val="FF6600"/>
                </a:solidFill>
                <a:latin typeface="游ゴシック体 ミディアム"/>
                <a:ea typeface="游ゴシック体 ミディアム"/>
                <a:cs typeface="游ゴシック体 ミディアム"/>
              </a:rPr>
              <a:t>＊</a:t>
            </a:r>
            <a:r>
              <a:rPr lang="en-US" altLang="ja-JP" sz="2000" dirty="0">
                <a:solidFill>
                  <a:srgbClr val="FF6600"/>
                </a:solidFill>
                <a:latin typeface="游ゴシック体 ミディアム"/>
                <a:ea typeface="游ゴシック体 ミディアム"/>
                <a:cs typeface="游ゴシック体 ミディアム"/>
              </a:rPr>
              <a:t>1-2Gy</a:t>
            </a:r>
            <a:r>
              <a:rPr lang="ja-JP" altLang="en-US" sz="2000" dirty="0">
                <a:solidFill>
                  <a:srgbClr val="FF6600"/>
                </a:solidFill>
                <a:latin typeface="游ゴシック体 ミディアム"/>
                <a:ea typeface="游ゴシック体 ミディアム"/>
                <a:cs typeface="游ゴシック体 ミディアム"/>
              </a:rPr>
              <a:t>が予測される場合、線量が確定するまでは線量がより高いことを想定し対処する。</a:t>
            </a:r>
          </a:p>
        </p:txBody>
      </p:sp>
      <p:sp>
        <p:nvSpPr>
          <p:cNvPr id="4" name="テキスト ボックス 3"/>
          <p:cNvSpPr txBox="1"/>
          <p:nvPr/>
        </p:nvSpPr>
        <p:spPr>
          <a:xfrm>
            <a:off x="1473201" y="2226122"/>
            <a:ext cx="1800493" cy="369332"/>
          </a:xfrm>
          <a:prstGeom prst="rect">
            <a:avLst/>
          </a:prstGeom>
          <a:noFill/>
        </p:spPr>
        <p:txBody>
          <a:bodyPr wrap="none" rtlCol="0">
            <a:spAutoFit/>
          </a:bodyPr>
          <a:lstStyle/>
          <a:p>
            <a:r>
              <a:rPr lang="ja-JP" altLang="en-US" dirty="0">
                <a:solidFill>
                  <a:srgbClr val="FF0000"/>
                </a:solidFill>
                <a:latin typeface="游ゴシック体 ボールド"/>
                <a:ea typeface="游ゴシック体 ボールド"/>
                <a:cs typeface="游ゴシック体 ボールド"/>
              </a:rPr>
              <a:t>サイトカイン</a:t>
            </a:r>
            <a:r>
              <a:rPr lang="en-US" altLang="ja-JP" dirty="0">
                <a:solidFill>
                  <a:srgbClr val="FF0000"/>
                </a:solidFill>
                <a:latin typeface="游ゴシック体 ボールド"/>
                <a:ea typeface="游ゴシック体 ボールド"/>
                <a:cs typeface="游ゴシック体 ボールド"/>
              </a:rPr>
              <a:t>→</a:t>
            </a:r>
            <a:endParaRPr lang="ja-JP" altLang="en-US" dirty="0">
              <a:solidFill>
                <a:srgbClr val="FF0000"/>
              </a:solidFill>
              <a:latin typeface="游ゴシック体 ボールド"/>
              <a:ea typeface="游ゴシック体 ボールド"/>
              <a:cs typeface="游ゴシック体 ボールド"/>
            </a:endParaRPr>
          </a:p>
        </p:txBody>
      </p:sp>
      <p:sp>
        <p:nvSpPr>
          <p:cNvPr id="8" name="テキスト ボックス 7"/>
          <p:cNvSpPr txBox="1"/>
          <p:nvPr/>
        </p:nvSpPr>
        <p:spPr>
          <a:xfrm>
            <a:off x="1473201" y="2833828"/>
            <a:ext cx="1800493" cy="369332"/>
          </a:xfrm>
          <a:prstGeom prst="rect">
            <a:avLst/>
          </a:prstGeom>
          <a:noFill/>
        </p:spPr>
        <p:txBody>
          <a:bodyPr wrap="none" rtlCol="0">
            <a:spAutoFit/>
          </a:bodyPr>
          <a:lstStyle/>
          <a:p>
            <a:r>
              <a:rPr lang="ja-JP" altLang="en-US" dirty="0">
                <a:solidFill>
                  <a:srgbClr val="FF0000"/>
                </a:solidFill>
                <a:latin typeface="游ゴシック体 ボールド"/>
                <a:ea typeface="游ゴシック体 ボールド"/>
                <a:cs typeface="游ゴシック体 ボールド"/>
              </a:rPr>
              <a:t>抗生物質など</a:t>
            </a:r>
            <a:r>
              <a:rPr lang="en-US" altLang="ja-JP" dirty="0">
                <a:solidFill>
                  <a:srgbClr val="FF0000"/>
                </a:solidFill>
                <a:latin typeface="游ゴシック体 ボールド"/>
                <a:ea typeface="游ゴシック体 ボールド"/>
                <a:cs typeface="游ゴシック体 ボールド"/>
              </a:rPr>
              <a:t>→</a:t>
            </a:r>
            <a:endParaRPr lang="ja-JP" altLang="en-US" dirty="0">
              <a:solidFill>
                <a:srgbClr val="FF0000"/>
              </a:solidFill>
              <a:latin typeface="游ゴシック体 ボールド"/>
              <a:ea typeface="游ゴシック体 ボールド"/>
              <a:cs typeface="游ゴシック体 ボールド"/>
            </a:endParaRPr>
          </a:p>
        </p:txBody>
      </p:sp>
      <p:sp>
        <p:nvSpPr>
          <p:cNvPr id="9" name="テキスト ボックス 8"/>
          <p:cNvSpPr txBox="1"/>
          <p:nvPr/>
        </p:nvSpPr>
        <p:spPr>
          <a:xfrm>
            <a:off x="1934866" y="3453237"/>
            <a:ext cx="1338828" cy="369332"/>
          </a:xfrm>
          <a:prstGeom prst="rect">
            <a:avLst/>
          </a:prstGeom>
          <a:noFill/>
        </p:spPr>
        <p:txBody>
          <a:bodyPr wrap="none" rtlCol="0">
            <a:spAutoFit/>
          </a:bodyPr>
          <a:lstStyle/>
          <a:p>
            <a:r>
              <a:rPr lang="ja-JP" altLang="en-US" dirty="0">
                <a:solidFill>
                  <a:srgbClr val="FF0000"/>
                </a:solidFill>
                <a:latin typeface="游ゴシック体 ボールド"/>
                <a:ea typeface="游ゴシック体 ボールド"/>
                <a:cs typeface="游ゴシック体 ボールド"/>
              </a:rPr>
              <a:t>血液製剤</a:t>
            </a:r>
            <a:r>
              <a:rPr lang="en-US" altLang="ja-JP" dirty="0">
                <a:solidFill>
                  <a:srgbClr val="FF0000"/>
                </a:solidFill>
                <a:latin typeface="游ゴシック体 ボールド"/>
                <a:ea typeface="游ゴシック体 ボールド"/>
                <a:cs typeface="游ゴシック体 ボールド"/>
              </a:rPr>
              <a:t>→</a:t>
            </a:r>
            <a:endParaRPr lang="ja-JP" altLang="en-US" dirty="0">
              <a:solidFill>
                <a:srgbClr val="FF0000"/>
              </a:solidFill>
              <a:latin typeface="游ゴシック体 ボールド"/>
              <a:ea typeface="游ゴシック体 ボールド"/>
              <a:cs typeface="游ゴシック体 ボールド"/>
            </a:endParaRPr>
          </a:p>
        </p:txBody>
      </p:sp>
      <p:sp>
        <p:nvSpPr>
          <p:cNvPr id="10" name="テキスト ボックス 9"/>
          <p:cNvSpPr txBox="1"/>
          <p:nvPr/>
        </p:nvSpPr>
        <p:spPr>
          <a:xfrm>
            <a:off x="4601865" y="5117531"/>
            <a:ext cx="1338828" cy="369332"/>
          </a:xfrm>
          <a:prstGeom prst="rect">
            <a:avLst/>
          </a:prstGeom>
          <a:noFill/>
        </p:spPr>
        <p:txBody>
          <a:bodyPr wrap="none" rtlCol="0">
            <a:spAutoFit/>
          </a:bodyPr>
          <a:lstStyle/>
          <a:p>
            <a:r>
              <a:rPr lang="ja-JP" altLang="en-US" dirty="0">
                <a:solidFill>
                  <a:srgbClr val="FF0000"/>
                </a:solidFill>
                <a:latin typeface="游ゴシック体 ボールド"/>
                <a:ea typeface="游ゴシック体 ボールド"/>
                <a:cs typeface="游ゴシック体 ボールド"/>
              </a:rPr>
              <a:t>骨髄移植</a:t>
            </a:r>
            <a:r>
              <a:rPr lang="en-US" altLang="ja-JP" dirty="0">
                <a:solidFill>
                  <a:srgbClr val="FF0000"/>
                </a:solidFill>
                <a:latin typeface="游ゴシック体 ボールド"/>
                <a:ea typeface="游ゴシック体 ボールド"/>
                <a:cs typeface="游ゴシック体 ボールド"/>
              </a:rPr>
              <a:t>→</a:t>
            </a:r>
            <a:endParaRPr lang="ja-JP" altLang="en-US" dirty="0">
              <a:solidFill>
                <a:srgbClr val="FF0000"/>
              </a:solidFill>
              <a:latin typeface="游ゴシック体 ボールド"/>
              <a:ea typeface="游ゴシック体 ボールド"/>
              <a:cs typeface="游ゴシック体 ボールド"/>
            </a:endParaRPr>
          </a:p>
        </p:txBody>
      </p:sp>
    </p:spTree>
    <p:extLst>
      <p:ext uri="{BB962C8B-B14F-4D97-AF65-F5344CB8AC3E}">
        <p14:creationId xmlns:p14="http://schemas.microsoft.com/office/powerpoint/2010/main" val="15268014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D6C9EA45-D5B1-A245-BA87-6ACA35BF0DAD}"/>
              </a:ext>
            </a:extLst>
          </p:cNvPr>
          <p:cNvSpPr>
            <a:spLocks noGrp="1"/>
          </p:cNvSpPr>
          <p:nvPr>
            <p:ph type="title"/>
          </p:nvPr>
        </p:nvSpPr>
        <p:spPr/>
        <p:txBody>
          <a:bodyPr>
            <a:normAutofit/>
          </a:bodyPr>
          <a:lstStyle/>
          <a:p>
            <a:r>
              <a:rPr kumimoji="1" lang="ja-JP" altLang="en-US"/>
              <a:t>複合障害（</a:t>
            </a:r>
            <a:r>
              <a:rPr kumimoji="1" lang="en-US" altLang="ja-JP" dirty="0"/>
              <a:t>c</a:t>
            </a:r>
            <a:r>
              <a:rPr lang="en-US" altLang="ja-JP" dirty="0"/>
              <a:t>ombined radiation injuries</a:t>
            </a:r>
            <a:r>
              <a:rPr lang="ja-JP" altLang="en-US"/>
              <a:t>）</a:t>
            </a:r>
            <a:endParaRPr kumimoji="1" lang="ja-JP" altLang="en-US"/>
          </a:p>
        </p:txBody>
      </p:sp>
      <p:sp>
        <p:nvSpPr>
          <p:cNvPr id="3" name="コンテンツ プレースホルダー 2">
            <a:extLst>
              <a:ext uri="{FF2B5EF4-FFF2-40B4-BE49-F238E27FC236}">
                <a16:creationId xmlns:a16="http://schemas.microsoft.com/office/drawing/2014/main" id="{61112D43-337B-2747-B6EF-3329CB12AEA1}"/>
              </a:ext>
            </a:extLst>
          </p:cNvPr>
          <p:cNvSpPr>
            <a:spLocks noGrp="1"/>
          </p:cNvSpPr>
          <p:nvPr>
            <p:ph idx="1"/>
          </p:nvPr>
        </p:nvSpPr>
        <p:spPr>
          <a:xfrm>
            <a:off x="628650" y="1272209"/>
            <a:ext cx="7886700" cy="5244501"/>
          </a:xfrm>
        </p:spPr>
        <p:txBody>
          <a:bodyPr>
            <a:normAutofit fontScale="92500" lnSpcReduction="20000"/>
          </a:bodyPr>
          <a:lstStyle/>
          <a:p>
            <a:pPr>
              <a:lnSpc>
                <a:spcPct val="120000"/>
              </a:lnSpc>
            </a:pPr>
            <a:r>
              <a:rPr lang="ja-JP" altLang="en-US" dirty="0"/>
              <a:t>放射線による障害に外傷、熱傷、感染症、化学障害などが合併したもの</a:t>
            </a:r>
            <a:endParaRPr lang="en-US" altLang="ja-JP" dirty="0"/>
          </a:p>
          <a:p>
            <a:pPr>
              <a:lnSpc>
                <a:spcPct val="120000"/>
              </a:lnSpc>
            </a:pPr>
            <a:r>
              <a:rPr lang="ja-JP" altLang="en-US" dirty="0"/>
              <a:t>放射線単独の障害より予後が悪い</a:t>
            </a:r>
          </a:p>
          <a:p>
            <a:pPr>
              <a:lnSpc>
                <a:spcPct val="120000"/>
              </a:lnSpc>
            </a:pPr>
            <a:r>
              <a:rPr lang="ja-JP" altLang="en-US" dirty="0"/>
              <a:t>放射線事故や核爆発では、被災者の多くは放射線被ばくに熱傷や外傷を伴う</a:t>
            </a:r>
            <a:endParaRPr lang="en-US" altLang="ja-JP" dirty="0"/>
          </a:p>
          <a:p>
            <a:pPr lvl="1">
              <a:lnSpc>
                <a:spcPct val="120000"/>
              </a:lnSpc>
            </a:pPr>
            <a:r>
              <a:rPr lang="ja-JP" altLang="en-US" dirty="0"/>
              <a:t>広島・長崎の被爆者の</a:t>
            </a:r>
            <a:r>
              <a:rPr lang="en-US" altLang="ja-JP" dirty="0"/>
              <a:t>60</a:t>
            </a:r>
            <a:r>
              <a:rPr lang="ja-JP" altLang="en-US" dirty="0"/>
              <a:t>～</a:t>
            </a:r>
            <a:r>
              <a:rPr lang="en-US" altLang="ja-JP" dirty="0"/>
              <a:t>70%</a:t>
            </a:r>
            <a:r>
              <a:rPr lang="ja-JP" altLang="en-US" dirty="0"/>
              <a:t>に外傷を合併していた</a:t>
            </a:r>
            <a:endParaRPr lang="en-US" altLang="ja-JP" dirty="0"/>
          </a:p>
          <a:p>
            <a:pPr lvl="2">
              <a:lnSpc>
                <a:spcPct val="120000"/>
              </a:lnSpc>
            </a:pPr>
            <a:r>
              <a:rPr lang="ja-JP" altLang="en-US" dirty="0"/>
              <a:t>被ばく</a:t>
            </a:r>
            <a:r>
              <a:rPr lang="en-US" altLang="ja-JP" dirty="0"/>
              <a:t>2</a:t>
            </a:r>
            <a:r>
              <a:rPr lang="ja-JP" altLang="en-US" dirty="0"/>
              <a:t>～</a:t>
            </a:r>
            <a:r>
              <a:rPr lang="en-US" altLang="ja-JP" dirty="0"/>
              <a:t>3</a:t>
            </a:r>
            <a:r>
              <a:rPr lang="ja-JP" altLang="en-US" dirty="0"/>
              <a:t>週間後に合併症を発症：特に骨髄抑制の影響</a:t>
            </a:r>
          </a:p>
          <a:p>
            <a:pPr lvl="2">
              <a:lnSpc>
                <a:spcPct val="120000"/>
              </a:lnSpc>
            </a:pPr>
            <a:r>
              <a:rPr lang="ja-JP" altLang="en-US" dirty="0"/>
              <a:t>創傷治癒の遅滞</a:t>
            </a:r>
          </a:p>
          <a:p>
            <a:pPr lvl="2">
              <a:lnSpc>
                <a:spcPct val="120000"/>
              </a:lnSpc>
            </a:pPr>
            <a:r>
              <a:rPr lang="ja-JP" altLang="en-US" dirty="0"/>
              <a:t>多くの被ばく者が敗血症で死亡</a:t>
            </a:r>
          </a:p>
          <a:p>
            <a:pPr lvl="1">
              <a:lnSpc>
                <a:spcPct val="120000"/>
              </a:lnSpc>
            </a:pPr>
            <a:r>
              <a:rPr lang="ja-JP" altLang="en-US"/>
              <a:t>チョルノービリ事故の</a:t>
            </a:r>
            <a:r>
              <a:rPr lang="en-US" altLang="ja-JP" dirty="0"/>
              <a:t>237</a:t>
            </a:r>
            <a:r>
              <a:rPr lang="ja-JP" altLang="en-US" dirty="0"/>
              <a:t>名の被災者のうち</a:t>
            </a:r>
            <a:r>
              <a:rPr lang="en-US" altLang="ja-JP" dirty="0"/>
              <a:t>10%</a:t>
            </a:r>
            <a:r>
              <a:rPr lang="ja-JP" altLang="en-US" dirty="0"/>
              <a:t>に重篤な放射線被ばくと熱傷の両方を合併していた</a:t>
            </a:r>
          </a:p>
          <a:p>
            <a:pPr>
              <a:lnSpc>
                <a:spcPct val="120000"/>
              </a:lnSpc>
            </a:pPr>
            <a:r>
              <a:rPr lang="ja-JP" altLang="en-US" dirty="0"/>
              <a:t>免疫系の障害、感染防御機能の障害のため、少量の病原菌で感染し、症状はより重篤となる</a:t>
            </a:r>
          </a:p>
          <a:p>
            <a:pPr>
              <a:lnSpc>
                <a:spcPct val="120000"/>
              </a:lnSpc>
            </a:pPr>
            <a:r>
              <a:rPr lang="ja-JP" altLang="en-US" dirty="0"/>
              <a:t>初療は全身状態の安定、合併している外傷の治療を行う</a:t>
            </a:r>
          </a:p>
          <a:p>
            <a:pPr>
              <a:lnSpc>
                <a:spcPct val="120000"/>
              </a:lnSpc>
            </a:pPr>
            <a:r>
              <a:rPr lang="ja-JP" altLang="en-US" dirty="0"/>
              <a:t>高線量被ばくと外傷において、外科的処置が必要であれば、</a:t>
            </a:r>
            <a:r>
              <a:rPr lang="ja-JP" altLang="en-US" b="1" dirty="0"/>
              <a:t>被ばく後</a:t>
            </a:r>
            <a:r>
              <a:rPr lang="en-US" altLang="ja-JP" b="1" dirty="0"/>
              <a:t>72</a:t>
            </a:r>
            <a:r>
              <a:rPr lang="ja-JP" altLang="en-US" b="1" dirty="0"/>
              <a:t>時間以内に手術</a:t>
            </a:r>
            <a:r>
              <a:rPr lang="ja-JP" altLang="en-US" dirty="0"/>
              <a:t>を行う</a:t>
            </a:r>
          </a:p>
        </p:txBody>
      </p:sp>
      <p:sp>
        <p:nvSpPr>
          <p:cNvPr id="5" name="スライド番号プレースホルダー 4">
            <a:extLst>
              <a:ext uri="{FF2B5EF4-FFF2-40B4-BE49-F238E27FC236}">
                <a16:creationId xmlns:a16="http://schemas.microsoft.com/office/drawing/2014/main" id="{B6EB42C8-F792-A64E-B774-DA793DCDC8A5}"/>
              </a:ext>
            </a:extLst>
          </p:cNvPr>
          <p:cNvSpPr>
            <a:spLocks noGrp="1"/>
          </p:cNvSpPr>
          <p:nvPr>
            <p:ph type="sldNum" sz="quarter" idx="12"/>
          </p:nvPr>
        </p:nvSpPr>
        <p:spPr/>
        <p:txBody>
          <a:bodyPr/>
          <a:lstStyle/>
          <a:p>
            <a:fld id="{3B1F0660-05A9-1644-AAA0-B23E17E2934C}" type="slidenum">
              <a:rPr lang="ja-JP" altLang="en-US" smtClean="0">
                <a:solidFill>
                  <a:prstClr val="black">
                    <a:tint val="75000"/>
                  </a:prstClr>
                </a:solidFill>
                <a:latin typeface="News Gothic MT"/>
                <a:ea typeface="メイリオ"/>
              </a:rPr>
              <a:pPr/>
              <a:t>8</a:t>
            </a:fld>
            <a:endParaRPr lang="ja-JP" altLang="en-US">
              <a:solidFill>
                <a:prstClr val="black">
                  <a:tint val="75000"/>
                </a:prstClr>
              </a:solidFill>
              <a:latin typeface="News Gothic MT"/>
              <a:ea typeface="メイリオ"/>
            </a:endParaRPr>
          </a:p>
        </p:txBody>
      </p:sp>
    </p:spTree>
    <p:extLst>
      <p:ext uri="{BB962C8B-B14F-4D97-AF65-F5344CB8AC3E}">
        <p14:creationId xmlns:p14="http://schemas.microsoft.com/office/powerpoint/2010/main" val="284982606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a:extLst>
              <a:ext uri="{FF2B5EF4-FFF2-40B4-BE49-F238E27FC236}">
                <a16:creationId xmlns:a16="http://schemas.microsoft.com/office/drawing/2014/main" id="{F10BFE5C-5D64-C34C-8370-8D666FAB0DC4}"/>
              </a:ext>
            </a:extLst>
          </p:cNvPr>
          <p:cNvSpPr>
            <a:spLocks noGrp="1"/>
          </p:cNvSpPr>
          <p:nvPr>
            <p:ph type="title"/>
          </p:nvPr>
        </p:nvSpPr>
        <p:spPr/>
        <p:txBody>
          <a:bodyPr/>
          <a:lstStyle/>
          <a:p>
            <a:r>
              <a:rPr kumimoji="1" lang="ja-JP" altLang="en-US"/>
              <a:t>放射線皮膚障害の病態</a:t>
            </a:r>
          </a:p>
        </p:txBody>
      </p:sp>
      <p:sp>
        <p:nvSpPr>
          <p:cNvPr id="5" name="スライド番号プレースホルダー 4">
            <a:extLst>
              <a:ext uri="{FF2B5EF4-FFF2-40B4-BE49-F238E27FC236}">
                <a16:creationId xmlns:a16="http://schemas.microsoft.com/office/drawing/2014/main" id="{B815E780-685B-E844-BCEE-FD432123BADA}"/>
              </a:ext>
            </a:extLst>
          </p:cNvPr>
          <p:cNvSpPr>
            <a:spLocks noGrp="1"/>
          </p:cNvSpPr>
          <p:nvPr>
            <p:ph type="sldNum" sz="quarter" idx="12"/>
          </p:nvPr>
        </p:nvSpPr>
        <p:spPr/>
        <p:txBody>
          <a:bodyPr/>
          <a:lstStyle/>
          <a:p>
            <a:fld id="{3B1F0660-05A9-1644-AAA0-B23E17E2934C}" type="slidenum">
              <a:rPr lang="ja-JP" altLang="en-US" smtClean="0">
                <a:solidFill>
                  <a:prstClr val="black">
                    <a:tint val="75000"/>
                  </a:prstClr>
                </a:solidFill>
                <a:latin typeface="News Gothic MT"/>
                <a:ea typeface="メイリオ"/>
              </a:rPr>
              <a:pPr/>
              <a:t>9</a:t>
            </a:fld>
            <a:endParaRPr lang="ja-JP" altLang="en-US">
              <a:solidFill>
                <a:prstClr val="black">
                  <a:tint val="75000"/>
                </a:prstClr>
              </a:solidFill>
              <a:latin typeface="News Gothic MT"/>
              <a:ea typeface="メイリオ"/>
            </a:endParaRPr>
          </a:p>
        </p:txBody>
      </p:sp>
      <p:pic>
        <p:nvPicPr>
          <p:cNvPr id="4" name="コンテンツ プレースホルダー 3">
            <a:extLst>
              <a:ext uri="{FF2B5EF4-FFF2-40B4-BE49-F238E27FC236}">
                <a16:creationId xmlns:a16="http://schemas.microsoft.com/office/drawing/2014/main" id="{FCC04D3A-FA44-0E44-97B0-C7E02D67C500}"/>
              </a:ext>
            </a:extLst>
          </p:cNvPr>
          <p:cNvPicPr>
            <a:picLocks noGrp="1" noChangeAspect="1"/>
          </p:cNvPicPr>
          <p:nvPr>
            <p:ph sz="quarter" idx="4294967295"/>
          </p:nvPr>
        </p:nvPicPr>
        <p:blipFill>
          <a:blip r:embed="rId3"/>
          <a:stretch>
            <a:fillRect/>
          </a:stretch>
        </p:blipFill>
        <p:spPr>
          <a:xfrm>
            <a:off x="704850" y="1298024"/>
            <a:ext cx="7734300" cy="4724400"/>
          </a:xfrm>
          <a:prstGeom prst="rect">
            <a:avLst/>
          </a:prstGeom>
        </p:spPr>
      </p:pic>
    </p:spTree>
    <p:extLst>
      <p:ext uri="{BB962C8B-B14F-4D97-AF65-F5344CB8AC3E}">
        <p14:creationId xmlns:p14="http://schemas.microsoft.com/office/powerpoint/2010/main" val="1820386355"/>
      </p:ext>
    </p:extLst>
  </p:cSld>
  <p:clrMapOvr>
    <a:masterClrMapping/>
  </p:clrMapOvr>
</p:sld>
</file>

<file path=ppt/theme/theme1.xml><?xml version="1.0" encoding="utf-8"?>
<a:theme xmlns:a="http://schemas.openxmlformats.org/drawingml/2006/main" name="基礎コース">
  <a:themeElements>
    <a:clrScheme name="青">
      <a:dk1>
        <a:sysClr val="windowText" lastClr="000000"/>
      </a:dk1>
      <a:lt1>
        <a:sysClr val="window" lastClr="FFFFFF"/>
      </a:lt1>
      <a:dk2>
        <a:srgbClr val="17406D"/>
      </a:dk2>
      <a:lt2>
        <a:srgbClr val="DBEF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基礎コース" id="{C4A16FF6-1C91-F847-BAD1-1F56BF1BD093}" vid="{2CBC87FD-AA37-E042-953D-DDEA6A072CC5}"/>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ドキュメント" ma:contentTypeID="0x0101009CDE00FD03F958428DD3CBF4A39D1F89" ma:contentTypeVersion="17" ma:contentTypeDescription="新しいドキュメントを作成します。" ma:contentTypeScope="" ma:versionID="bb9bdd76baf118e216ba851cf1237bbd">
  <xsd:schema xmlns:xsd="http://www.w3.org/2001/XMLSchema" xmlns:xs="http://www.w3.org/2001/XMLSchema" xmlns:p="http://schemas.microsoft.com/office/2006/metadata/properties" xmlns:ns2="9be4de2b-ed32-4cfd-86cc-3daf7de81874" xmlns:ns3="b5d13358-ba13-47f5-b1e3-fdcd6b69d120" targetNamespace="http://schemas.microsoft.com/office/2006/metadata/properties" ma:root="true" ma:fieldsID="e96c78eaab7af6ba5edd385671b62928" ns2:_="" ns3:_="">
    <xsd:import namespace="9be4de2b-ed32-4cfd-86cc-3daf7de81874"/>
    <xsd:import namespace="b5d13358-ba13-47f5-b1e3-fdcd6b69d120"/>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2:MediaServiceDateTaken" minOccurs="0"/>
                <xsd:element ref="ns2:MediaServiceAutoTags" minOccurs="0"/>
                <xsd:element ref="ns2:MediaServiceLocation" minOccurs="0"/>
                <xsd:element ref="ns2:MediaServiceGenerationTime" minOccurs="0"/>
                <xsd:element ref="ns2:MediaServiceEventHashCode" minOccurs="0"/>
                <xsd:element ref="ns2:MediaServiceOCR"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be4de2b-ed32-4cfd-86cc-3daf7de8187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2" nillable="true" ma:displayName="MediaServiceDateTaken" ma:hidden="true" ma:internalName="MediaServiceDateTaken" ma:readOnly="true">
      <xsd:simpleType>
        <xsd:restriction base="dms:Text"/>
      </xsd:simpleType>
    </xsd:element>
    <xsd:element name="MediaServiceAutoTags" ma:index="13" nillable="true" ma:displayName="Tags" ma:internalName="MediaServiceAutoTags" ma:readOnly="true">
      <xsd:simpleType>
        <xsd:restriction base="dms:Text"/>
      </xsd:simpleType>
    </xsd:element>
    <xsd:element name="MediaServiceLocation" ma:index="14" nillable="true" ma:displayName="Location" ma:internalName="MediaServiceLocation" ma:readOnly="true">
      <xsd:simpleType>
        <xsd:restriction base="dms:Text"/>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OCR" ma:index="17" nillable="true" ma:displayName="Extracted Text" ma:internalName="MediaServiceOCR" ma:readOnly="true">
      <xsd:simpleType>
        <xsd:restriction base="dms:Note">
          <xsd:maxLength value="255"/>
        </xsd:restriction>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画像タグ" ma:readOnly="false" ma:fieldId="{5cf76f15-5ced-4ddc-b409-7134ff3c332f}" ma:taxonomyMulti="true" ma:sspId="ebdc2b39-54f4-4c53-bf88-5d9269ab315c"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5d13358-ba13-47f5-b1e3-fdcd6b69d120" elementFormDefault="qualified">
    <xsd:import namespace="http://schemas.microsoft.com/office/2006/documentManagement/types"/>
    <xsd:import namespace="http://schemas.microsoft.com/office/infopath/2007/PartnerControls"/>
    <xsd:element name="SharedWithUsers" ma:index="19" nillable="true" ma:displayName="共有相手"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0" nillable="true" ma:displayName="共有相手の詳細情報" ma:internalName="SharedWithDetails" ma:readOnly="true">
      <xsd:simpleType>
        <xsd:restriction base="dms:Note">
          <xsd:maxLength value="255"/>
        </xsd:restriction>
      </xsd:simpleType>
    </xsd:element>
    <xsd:element name="TaxCatchAll" ma:index="23" nillable="true" ma:displayName="Taxonomy Catch All Column" ma:hidden="true" ma:list="{642aa574-677a-4bc2-90c8-dd60c760d169}" ma:internalName="TaxCatchAll" ma:showField="CatchAllData" ma:web="b5d13358-ba13-47f5-b1e3-fdcd6b69d120">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コンテンツ タイプ"/>
        <xsd:element ref="dc:title" minOccurs="0" maxOccurs="1" ma:index="4" ma:displayName="タイトル"/>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b5d13358-ba13-47f5-b1e3-fdcd6b69d120" xsi:nil="true"/>
    <lcf76f155ced4ddcb4097134ff3c332f xmlns="9be4de2b-ed32-4cfd-86cc-3daf7de81874">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7B30C0FB-DFF3-46B2-97D2-363727F60D1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be4de2b-ed32-4cfd-86cc-3daf7de81874"/>
    <ds:schemaRef ds:uri="b5d13358-ba13-47f5-b1e3-fdcd6b69d12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6E589786-D741-4ABD-BB1F-00D0810233CB}">
  <ds:schemaRefs>
    <ds:schemaRef ds:uri="http://schemas.microsoft.com/sharepoint/v3/contenttype/forms"/>
  </ds:schemaRefs>
</ds:datastoreItem>
</file>

<file path=customXml/itemProps3.xml><?xml version="1.0" encoding="utf-8"?>
<ds:datastoreItem xmlns:ds="http://schemas.openxmlformats.org/officeDocument/2006/customXml" ds:itemID="{D359B867-0E27-4B58-B0BF-48EAF48A888B}">
  <ds:schemaRefs>
    <ds:schemaRef ds:uri="9be4de2b-ed32-4cfd-86cc-3daf7de81874"/>
    <ds:schemaRef ds:uri="http://purl.org/dc/dcmitype/"/>
    <ds:schemaRef ds:uri="http://purl.org/dc/terms/"/>
    <ds:schemaRef ds:uri="http://www.w3.org/XML/1998/namespace"/>
    <ds:schemaRef ds:uri="http://schemas.microsoft.com/office/2006/documentManagement/types"/>
    <ds:schemaRef ds:uri="http://schemas.openxmlformats.org/package/2006/metadata/core-properties"/>
    <ds:schemaRef ds:uri="http://purl.org/dc/elements/1.1/"/>
    <ds:schemaRef ds:uri="http://schemas.microsoft.com/office/infopath/2007/PartnerControls"/>
    <ds:schemaRef ds:uri="b5d13358-ba13-47f5-b1e3-fdcd6b69d120"/>
    <ds:schemaRef ds:uri="http://schemas.microsoft.com/office/2006/metadata/properties"/>
  </ds:schemaRefs>
</ds:datastoreItem>
</file>

<file path=docProps/app.xml><?xml version="1.0" encoding="utf-8"?>
<Properties xmlns="http://schemas.openxmlformats.org/officeDocument/2006/extended-properties" xmlns:vt="http://schemas.openxmlformats.org/officeDocument/2006/docPropsVTypes">
  <Template>基礎コース</Template>
  <TotalTime>0</TotalTime>
  <Words>7435</Words>
  <Application>Microsoft Office PowerPoint</Application>
  <PresentationFormat>画面に合わせる (4:3)</PresentationFormat>
  <Paragraphs>647</Paragraphs>
  <Slides>21</Slides>
  <Notes>21</Notes>
  <HiddenSlides>0</HiddenSlides>
  <MMClips>0</MMClips>
  <ScaleCrop>false</ScaleCrop>
  <HeadingPairs>
    <vt:vector size="6" baseType="variant">
      <vt:variant>
        <vt:lpstr>使用されているフォント</vt:lpstr>
      </vt:variant>
      <vt:variant>
        <vt:i4>12</vt:i4>
      </vt:variant>
      <vt:variant>
        <vt:lpstr>テーマ</vt:lpstr>
      </vt:variant>
      <vt:variant>
        <vt:i4>1</vt:i4>
      </vt:variant>
      <vt:variant>
        <vt:lpstr>スライド タイトル</vt:lpstr>
      </vt:variant>
      <vt:variant>
        <vt:i4>21</vt:i4>
      </vt:variant>
    </vt:vector>
  </HeadingPairs>
  <TitlesOfParts>
    <vt:vector size="34" baseType="lpstr">
      <vt:lpstr>Meiryo UI</vt:lpstr>
      <vt:lpstr>ＭＳ Ｐゴシック</vt:lpstr>
      <vt:lpstr>YuMincho +36p Kana Medium</vt:lpstr>
      <vt:lpstr>ヒラギノ角ゴシック W3</vt:lpstr>
      <vt:lpstr>游ゴシック</vt:lpstr>
      <vt:lpstr>游ゴシック Light</vt:lpstr>
      <vt:lpstr>游ゴシック体 ボールド</vt:lpstr>
      <vt:lpstr>游ゴシック体 ミディアム</vt:lpstr>
      <vt:lpstr>Arial</vt:lpstr>
      <vt:lpstr>News Gothic MT</vt:lpstr>
      <vt:lpstr>Times</vt:lpstr>
      <vt:lpstr>Wingdings</vt:lpstr>
      <vt:lpstr>基礎コース</vt:lpstr>
      <vt:lpstr>放射線障害の診断と治療</vt:lpstr>
      <vt:lpstr>急性放射線症の病態</vt:lpstr>
      <vt:lpstr>急性放射線症の発症期</vt:lpstr>
      <vt:lpstr>急性放射線症の診断</vt:lpstr>
      <vt:lpstr>ARSのPrimary Triage : 初期の48時間</vt:lpstr>
      <vt:lpstr>急性放射線症　前駆期の処置</vt:lpstr>
      <vt:lpstr>急性放射線症の治療方針</vt:lpstr>
      <vt:lpstr>複合障害（combined radiation injuries）</vt:lpstr>
      <vt:lpstr>放射線皮膚障害の病態</vt:lpstr>
      <vt:lpstr>放射線皮膚障害の病期と初期変化</vt:lpstr>
      <vt:lpstr>放射線皮膚障害の診断</vt:lpstr>
      <vt:lpstr>放射線皮膚障害の治療</vt:lpstr>
      <vt:lpstr>内部被ばくの診断</vt:lpstr>
      <vt:lpstr>内部汚染対応の基本方針</vt:lpstr>
      <vt:lpstr>内部被ばくの治療</vt:lpstr>
      <vt:lpstr>プルシアンブルー</vt:lpstr>
      <vt:lpstr>DTPA</vt:lpstr>
      <vt:lpstr>まとめ </vt:lpstr>
      <vt:lpstr>用法・用量</vt:lpstr>
      <vt:lpstr>放射性核種による汚染時の選択薬剤 1</vt:lpstr>
      <vt:lpstr>放射性核種による汚染時の選択薬剤 2</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原子力防災体制</dc:title>
  <dc:creator/>
  <cp:lastModifiedBy/>
  <cp:revision>125</cp:revision>
  <cp:lastPrinted>2019-01-05T06:28:16Z</cp:lastPrinted>
  <dcterms:created xsi:type="dcterms:W3CDTF">2018-07-09T08:22:40Z</dcterms:created>
  <dcterms:modified xsi:type="dcterms:W3CDTF">2023-11-14T04:21:14Z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0x01010056DEF9348FD06640A48C820155C435AA</vt:lpwstr>
  </property>
  <property fmtid="{D5CDD505-2E9C-101B-9397-08002B2CF9AE}" pid="3" name="MediaServiceImageTags">
    <vt:lpwstr/>
  </property>
</Properties>
</file>