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01" r:id="rId4"/>
  </p:sldMasterIdLst>
  <p:notesMasterIdLst>
    <p:notesMasterId r:id="rId40"/>
  </p:notesMasterIdLst>
  <p:sldIdLst>
    <p:sldId id="257" r:id="rId5"/>
    <p:sldId id="405" r:id="rId6"/>
    <p:sldId id="422" r:id="rId7"/>
    <p:sldId id="338" r:id="rId8"/>
    <p:sldId id="418" r:id="rId9"/>
    <p:sldId id="282" r:id="rId10"/>
    <p:sldId id="284" r:id="rId11"/>
    <p:sldId id="283" r:id="rId12"/>
    <p:sldId id="406" r:id="rId13"/>
    <p:sldId id="407" r:id="rId14"/>
    <p:sldId id="408" r:id="rId15"/>
    <p:sldId id="289" r:id="rId16"/>
    <p:sldId id="416" r:id="rId17"/>
    <p:sldId id="417" r:id="rId18"/>
    <p:sldId id="399" r:id="rId19"/>
    <p:sldId id="270" r:id="rId20"/>
    <p:sldId id="345" r:id="rId21"/>
    <p:sldId id="347" r:id="rId22"/>
    <p:sldId id="348" r:id="rId23"/>
    <p:sldId id="419" r:id="rId24"/>
    <p:sldId id="420" r:id="rId25"/>
    <p:sldId id="261" r:id="rId26"/>
    <p:sldId id="287" r:id="rId27"/>
    <p:sldId id="410" r:id="rId28"/>
    <p:sldId id="411" r:id="rId29"/>
    <p:sldId id="308" r:id="rId30"/>
    <p:sldId id="262" r:id="rId31"/>
    <p:sldId id="414" r:id="rId32"/>
    <p:sldId id="421" r:id="rId33"/>
    <p:sldId id="288" r:id="rId34"/>
    <p:sldId id="413" r:id="rId35"/>
    <p:sldId id="415" r:id="rId36"/>
    <p:sldId id="412" r:id="rId37"/>
    <p:sldId id="346" r:id="rId38"/>
    <p:sldId id="306"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5JGdH7uLIP1kVqsheGLVQ==" hashData="mKdsHcesH0muhXuAPxnc1XU7mVtluFCgdigi/08BWeS48gnzYiR7MoHJe6tnlyWz8gTPLHxBe7yX2pTnSErXO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4C905-E744-4D51-9101-4D03786A71F1}" v="3" dt="2023-09-26T02:33:17.72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p:restoredTop sz="72453" autoAdjust="0"/>
  </p:normalViewPr>
  <p:slideViewPr>
    <p:cSldViewPr snapToGrid="0" snapToObjects="1">
      <p:cViewPr varScale="1">
        <p:scale>
          <a:sx n="80" d="100"/>
          <a:sy n="80" d="100"/>
        </p:scale>
        <p:origin x="1110"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3240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324000"/>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685800" y="389806"/>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39394"/>
            <a:ext cx="5486400" cy="4180605"/>
          </a:xfrm>
          <a:prstGeom prst="rect">
            <a:avLst/>
          </a:prstGeom>
        </p:spPr>
        <p:txBody>
          <a:bodyPr vert="horz" lIns="91440" tIns="45720" rIns="91440" bIns="45720" rtlCol="0"/>
          <a:lstStyle/>
          <a:p>
            <a:r>
              <a:rPr kumimoji="1" lang="ja-JP" altLang="en-US"/>
              <a:t>マスター テキストの書式設定</a:t>
            </a:r>
          </a:p>
        </p:txBody>
      </p:sp>
      <p:sp>
        <p:nvSpPr>
          <p:cNvPr id="6" name="フッター プレースホルダー 5"/>
          <p:cNvSpPr>
            <a:spLocks noGrp="1"/>
          </p:cNvSpPr>
          <p:nvPr>
            <p:ph type="ftr" sz="quarter" idx="4"/>
          </p:nvPr>
        </p:nvSpPr>
        <p:spPr>
          <a:xfrm>
            <a:off x="0" y="8820000"/>
            <a:ext cx="2971800" cy="3240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820000"/>
            <a:ext cx="2971800" cy="324000"/>
          </a:xfrm>
          <a:prstGeom prst="rect">
            <a:avLst/>
          </a:prstGeom>
        </p:spPr>
        <p:txBody>
          <a:bodyPr vert="horz" lIns="91440" tIns="45720" rIns="91440" bIns="45720" rtlCol="0" anchor="b"/>
          <a:lstStyle>
            <a:lvl1pPr algn="r">
              <a:defRPr sz="1200"/>
            </a:lvl1pPr>
          </a:lstStyle>
          <a:p>
            <a:fld id="{E4CA6344-3B69-BA42-988E-3E3CEE3DCC30}" type="slidenum">
              <a:rPr kumimoji="1" lang="ja-JP" altLang="en-US" smtClean="0"/>
              <a:t>‹#›</a:t>
            </a:fld>
            <a:endParaRPr kumimoji="1" lang="ja-JP" altLang="en-US"/>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時間；</a:t>
            </a:r>
            <a:r>
              <a:rPr kumimoji="1" lang="en-US" altLang="ja-JP" dirty="0"/>
              <a:t>40</a:t>
            </a:r>
            <a:r>
              <a:rPr kumimoji="1" lang="ja-JP" altLang="en-US"/>
              <a:t>分</a:t>
            </a:r>
            <a:endParaRPr kumimoji="1" lang="en-US" altLang="ja-JP" dirty="0"/>
          </a:p>
          <a:p>
            <a:r>
              <a:rPr kumimoji="1" lang="ja-JP" altLang="en-US"/>
              <a:t>内容</a:t>
            </a:r>
            <a:endParaRPr kumimoji="1" lang="en-US" altLang="ja-JP" dirty="0"/>
          </a:p>
          <a:p>
            <a:pPr marL="171450" indent="-171450">
              <a:buFont typeface="Arial" panose="020B0604020202020204" pitchFamily="34" charset="0"/>
              <a:buChar char="•"/>
            </a:pPr>
            <a:r>
              <a:rPr kumimoji="1" lang="ja-JP" altLang="en-US"/>
              <a:t>被ばく線量評価</a:t>
            </a:r>
            <a:endParaRPr kumimoji="1" lang="en-US" altLang="ja-JP" dirty="0"/>
          </a:p>
          <a:p>
            <a:pPr marL="171450" indent="-171450">
              <a:buFont typeface="Arial" panose="020B0604020202020204" pitchFamily="34" charset="0"/>
              <a:buChar char="•"/>
            </a:pPr>
            <a:r>
              <a:rPr kumimoji="1" lang="ja-JP" altLang="en-US"/>
              <a:t>線量評価の方法</a:t>
            </a:r>
            <a:endParaRPr kumimoji="1" lang="en-US" altLang="ja-JP" dirty="0"/>
          </a:p>
          <a:p>
            <a:pPr marL="171450" indent="-171450">
              <a:buFont typeface="Arial" panose="020B0604020202020204" pitchFamily="34" charset="0"/>
              <a:buChar char="•"/>
            </a:pPr>
            <a:r>
              <a:rPr kumimoji="1" lang="ja-JP" altLang="en-US"/>
              <a:t>実効線量</a:t>
            </a:r>
            <a:endParaRPr kumimoji="1" lang="en-US" altLang="ja-JP" dirty="0"/>
          </a:p>
          <a:p>
            <a:pPr marL="171450" indent="-171450">
              <a:buFont typeface="Arial" panose="020B0604020202020204" pitchFamily="34" charset="0"/>
              <a:buChar char="•"/>
            </a:pPr>
            <a:r>
              <a:rPr kumimoji="1" lang="ja-JP" altLang="en-US"/>
              <a:t>血球数による線量推定</a:t>
            </a:r>
            <a:endParaRPr kumimoji="1" lang="en-US" altLang="ja-JP" dirty="0"/>
          </a:p>
          <a:p>
            <a:pPr marL="171450" indent="-171450">
              <a:buFont typeface="Arial" panose="020B0604020202020204" pitchFamily="34" charset="0"/>
              <a:buChar char="•"/>
            </a:pPr>
            <a:r>
              <a:rPr kumimoji="1" lang="ja-JP" altLang="en-US"/>
              <a:t>染色体解析による外部被ばく線量推定</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前駆症状と被ばく線量</a:t>
            </a:r>
            <a:endParaRPr kumimoji="1" lang="en-US" altLang="ja-JP" dirty="0"/>
          </a:p>
          <a:p>
            <a:pPr marL="171450" indent="-171450">
              <a:buFont typeface="Arial" panose="020B0604020202020204" pitchFamily="34" charset="0"/>
              <a:buChar char="•"/>
            </a:pPr>
            <a:r>
              <a:rPr kumimoji="1" lang="ja-JP" altLang="en-US"/>
              <a:t>個人線量計による算定方法</a:t>
            </a:r>
            <a:endParaRPr kumimoji="1" lang="en-US" altLang="ja-JP" dirty="0"/>
          </a:p>
          <a:p>
            <a:pPr marL="171450" indent="-171450">
              <a:buFont typeface="Arial" panose="020B0604020202020204" pitchFamily="34" charset="0"/>
              <a:buChar char="•"/>
            </a:pPr>
            <a:r>
              <a:rPr kumimoji="1" lang="ja-JP" altLang="en-US"/>
              <a:t>線量推定</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再構築</a:t>
            </a:r>
            <a:endParaRPr kumimoji="1" lang="en-US" altLang="ja-JP" dirty="0"/>
          </a:p>
          <a:p>
            <a:pPr marL="171450" indent="-171450">
              <a:buFont typeface="Arial" panose="020B0604020202020204" pitchFamily="34" charset="0"/>
              <a:buChar char="•"/>
            </a:pPr>
            <a:r>
              <a:rPr kumimoji="1" lang="ja-JP" altLang="en-US"/>
              <a:t>内部被ばくの特殊性</a:t>
            </a:r>
            <a:endParaRPr kumimoji="1" lang="en-US" altLang="ja-JP" dirty="0"/>
          </a:p>
          <a:p>
            <a:pPr marL="171450" indent="-171450">
              <a:buFont typeface="Arial" panose="020B0604020202020204" pitchFamily="34" charset="0"/>
              <a:buChar char="•"/>
            </a:pPr>
            <a:r>
              <a:rPr kumimoji="1" lang="ja-JP" altLang="en-US"/>
              <a:t>内部被ばく線量評価の方法</a:t>
            </a:r>
            <a:endParaRPr kumimoji="1" lang="en-US" altLang="ja-JP" dirty="0"/>
          </a:p>
          <a:p>
            <a:pPr marL="171450" indent="-171450">
              <a:buFont typeface="Arial" panose="020B0604020202020204" pitchFamily="34" charset="0"/>
              <a:buChar char="•"/>
            </a:pPr>
            <a:r>
              <a:rPr kumimoji="1" lang="ja-JP" altLang="en-US"/>
              <a:t>内部被ばくの線量（預託実効線量）</a:t>
            </a:r>
            <a:endParaRPr kumimoji="1" lang="en-US" altLang="ja-JP" dirty="0"/>
          </a:p>
          <a:p>
            <a:pPr marL="171450" indent="-171450">
              <a:buFont typeface="Arial" panose="020B0604020202020204" pitchFamily="34" charset="0"/>
              <a:buChar char="•"/>
            </a:pPr>
            <a:r>
              <a:rPr kumimoji="1" lang="ja-JP" altLang="en-US"/>
              <a:t>体外計測法とバイオアッセイ法</a:t>
            </a:r>
            <a:endParaRPr kumimoji="1" lang="en-US" altLang="ja-JP" dirty="0"/>
          </a:p>
          <a:p>
            <a:pPr marL="171450" indent="-171450">
              <a:buFont typeface="Arial" panose="020B0604020202020204" pitchFamily="34" charset="0"/>
              <a:buChar char="•"/>
            </a:pPr>
            <a:r>
              <a:rPr kumimoji="1" lang="ja-JP" altLang="en-US"/>
              <a:t>預託実効線量の算出</a:t>
            </a:r>
            <a:endParaRPr kumimoji="1" lang="en-US" altLang="ja-JP" dirty="0"/>
          </a:p>
        </p:txBody>
      </p:sp>
    </p:spTree>
    <p:extLst>
      <p:ext uri="{BB962C8B-B14F-4D97-AF65-F5344CB8AC3E}">
        <p14:creationId xmlns:p14="http://schemas.microsoft.com/office/powerpoint/2010/main" val="3571640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染色体分析用の採血後、リンパ球を分離し、</a:t>
            </a:r>
            <a:r>
              <a:rPr kumimoji="1" lang="en-US" altLang="ja-JP" dirty="0"/>
              <a:t>48</a:t>
            </a:r>
            <a:r>
              <a:rPr kumimoji="1" lang="ja-JP" altLang="en-US" dirty="0"/>
              <a:t>時間培養します。その後、細胞を回収し、標本を作製します。顕微鏡画像解析システムによる染色体分析を行い、異常の頻度に基づく線量評価を実施します。この手順は、国際標準の手順があります。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染色の手法としては、ギムザ染色、蛍光</a:t>
            </a:r>
            <a:r>
              <a:rPr kumimoji="1" lang="en-US" altLang="ja-JP" dirty="0"/>
              <a:t>in situ</a:t>
            </a:r>
            <a:r>
              <a:rPr kumimoji="1" lang="ja-JP" altLang="en-US" dirty="0"/>
              <a:t>ハイブリダイゼーション </a:t>
            </a:r>
            <a:r>
              <a:rPr kumimoji="1" lang="en-US" altLang="ja-JP" dirty="0"/>
              <a:t>(fluorescent </a:t>
            </a:r>
            <a:r>
              <a:rPr kumimoji="1" lang="en-US" altLang="ja-JP" i="1" dirty="0"/>
              <a:t>in situ </a:t>
            </a:r>
            <a:r>
              <a:rPr kumimoji="1" lang="en-US" altLang="ja-JP" dirty="0"/>
              <a:t>hybridization; FISH) </a:t>
            </a:r>
            <a:r>
              <a:rPr kumimoji="1" lang="ja-JP" altLang="en-US" dirty="0"/>
              <a:t>があります。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Tree>
    <p:extLst>
      <p:ext uri="{BB962C8B-B14F-4D97-AF65-F5344CB8AC3E}">
        <p14:creationId xmlns:p14="http://schemas.microsoft.com/office/powerpoint/2010/main" val="260501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a:t>あらかじめ作成した検量線に、測定データを当てはめて被ばく線量を推定します。また、線質により同じ線量でも誘発される突然頻度は異なります。そのため放射線の種類によって検量線を使い分ける場合と、ガンマ線相当に換算して評価する場合があります。</a:t>
            </a:r>
          </a:p>
          <a:p>
            <a:pPr marL="0" marR="0" lvl="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a:t>出典；</a:t>
            </a:r>
            <a:r>
              <a:rPr kumimoji="1" lang="en-US" altLang="ja-JP" dirty="0"/>
              <a:t>Y. </a:t>
            </a:r>
            <a:r>
              <a:rPr kumimoji="1" lang="en-US" altLang="ja-JP" dirty="0" err="1"/>
              <a:t>Suto</a:t>
            </a:r>
            <a:r>
              <a:rPr kumimoji="1" lang="en-US" altLang="ja-JP" dirty="0"/>
              <a:t> et al., Health Phys. (2013)</a:t>
            </a:r>
          </a:p>
        </p:txBody>
      </p:sp>
    </p:spTree>
    <p:extLst>
      <p:ext uri="{BB962C8B-B14F-4D97-AF65-F5344CB8AC3E}">
        <p14:creationId xmlns:p14="http://schemas.microsoft.com/office/powerpoint/2010/main" val="157731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xfrm>
            <a:off x="685800" y="390525"/>
            <a:ext cx="5486400" cy="41148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染色体分析に用いる血液サンプルは、ヘパリン採血管を使用します。採血量は</a:t>
            </a:r>
            <a:r>
              <a:rPr lang="en-US" altLang="ja-JP" dirty="0"/>
              <a:t>10ml</a:t>
            </a:r>
            <a:r>
              <a:rPr lang="ja-JP" altLang="en-US" dirty="0"/>
              <a:t>（最低</a:t>
            </a:r>
            <a:r>
              <a:rPr lang="en-US" altLang="ja-JP" dirty="0"/>
              <a:t>3ml</a:t>
            </a:r>
            <a:r>
              <a:rPr lang="ja-JP" altLang="en-US" dirty="0"/>
              <a:t>）です。採血時期は、被ばく後</a:t>
            </a:r>
            <a:r>
              <a:rPr lang="en-US" altLang="ja-JP" dirty="0"/>
              <a:t>24</a:t>
            </a:r>
            <a:r>
              <a:rPr lang="ja-JP" altLang="en-US" dirty="0"/>
              <a:t>時間以降から</a:t>
            </a:r>
            <a:r>
              <a:rPr lang="en-US" altLang="ja-JP" dirty="0"/>
              <a:t>4</a:t>
            </a:r>
            <a:r>
              <a:rPr lang="ja-JP" altLang="en-US" dirty="0"/>
              <a:t>週間以内です。被ばくから</a:t>
            </a:r>
            <a:r>
              <a:rPr lang="en-US" altLang="ja-JP" dirty="0"/>
              <a:t>24</a:t>
            </a:r>
            <a:r>
              <a:rPr lang="ja-JP" altLang="en-US" dirty="0"/>
              <a:t>時間経過すると、リンパ球が全身に均等に分布するため、正確な評価ができるようになります。ただし、高線量被ばくでリンパ球数が</a:t>
            </a:r>
            <a:r>
              <a:rPr lang="en-US" altLang="ja-JP" dirty="0"/>
              <a:t>24</a:t>
            </a:r>
            <a:r>
              <a:rPr lang="ja-JP" altLang="en-US" dirty="0"/>
              <a:t>時間以内に激減するようであれば、直ちに線量評価用の血液サンプルを確保します。また、輸血をする場合は、輸血の前に血液サンプルを採取します。輸血用の血液製剤は、放射線照射をしているため、正確な評価ができなくなるためです。</a:t>
            </a:r>
            <a:endParaRPr lang="en-US" altLang="ja-JP" dirty="0"/>
          </a:p>
          <a:p>
            <a:r>
              <a:rPr lang="ja-JP" altLang="en-US" dirty="0"/>
              <a:t>採取した血液サンプルを保存する場合は、室温（</a:t>
            </a:r>
            <a:r>
              <a:rPr lang="en-US" altLang="ja-JP" dirty="0"/>
              <a:t>18</a:t>
            </a:r>
            <a:r>
              <a:rPr lang="ja-JP" altLang="en-US" dirty="0"/>
              <a:t>～</a:t>
            </a:r>
            <a:r>
              <a:rPr lang="en-US" altLang="ja-JP" dirty="0"/>
              <a:t>24℃</a:t>
            </a:r>
            <a:r>
              <a:rPr lang="ja-JP" altLang="en-US" dirty="0" err="1"/>
              <a:t>、</a:t>
            </a:r>
            <a:r>
              <a:rPr lang="ja-JP" altLang="en-US" dirty="0"/>
              <a:t>冷凍禁止、輸送時において</a:t>
            </a:r>
            <a:r>
              <a:rPr lang="en-US" altLang="ja-JP" dirty="0"/>
              <a:t>38℃</a:t>
            </a:r>
            <a:r>
              <a:rPr lang="ja-JP" altLang="en-US" dirty="0"/>
              <a:t>以上の高温環境にさらされるおそれがある場合は冷却パックを</a:t>
            </a:r>
            <a:r>
              <a:rPr lang="ja-JP" altLang="en-US"/>
              <a:t>同梱）で保存</a:t>
            </a:r>
            <a:r>
              <a:rPr lang="ja-JP" altLang="en-US" dirty="0"/>
              <a:t>します。</a:t>
            </a:r>
            <a:endParaRPr lang="en-US" altLang="ja-JP" dirty="0"/>
          </a:p>
          <a:p>
            <a:r>
              <a:rPr lang="ja-JP" altLang="en-US" dirty="0"/>
              <a:t>また、線量評価の結果に影響を与える因子として年齢、性別、被ばく歴、既往歴、服薬歴、飲酒歴などを確認します。</a:t>
            </a:r>
          </a:p>
        </p:txBody>
      </p:sp>
    </p:spTree>
    <p:extLst>
      <p:ext uri="{BB962C8B-B14F-4D97-AF65-F5344CB8AC3E}">
        <p14:creationId xmlns:p14="http://schemas.microsoft.com/office/powerpoint/2010/main" val="1381364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臨床症状からの被ばく線量の推定としては、急性放射線症</a:t>
            </a:r>
            <a:r>
              <a:rPr kumimoji="1" lang="en-US" altLang="ja-JP" dirty="0"/>
              <a:t>(ARS</a:t>
            </a:r>
            <a:r>
              <a:rPr kumimoji="1" lang="ja-JP" altLang="en-US"/>
              <a:t>）の前駆症状の重篤度と発症時期による推定があります。</a:t>
            </a:r>
          </a:p>
          <a:p>
            <a:r>
              <a:rPr kumimoji="1" lang="ja-JP" altLang="en-US"/>
              <a:t>前駆症状の発現時期が早ければ早いほど、また症状が重篤であるほど、被ばく線量は高いことが推定されます。これは、医療機関で被ばく患者を受け入れた際に、大まかな状態と高線量被ばくの可能性を推定する際に役立ちます。</a:t>
            </a:r>
          </a:p>
          <a:p>
            <a:r>
              <a:rPr kumimoji="1" lang="ja-JP" altLang="en-US"/>
              <a:t>出典；</a:t>
            </a:r>
            <a:r>
              <a:rPr kumimoji="1" lang="en-US" altLang="ja-JP" dirty="0"/>
              <a:t>IAEA Safety Report Series No.2 Diagnosis and Treatment of Radiation Injuries 1998</a:t>
            </a:r>
            <a:r>
              <a:rPr kumimoji="1" lang="ja-JP" altLang="en-US"/>
              <a:t>より改変</a:t>
            </a:r>
          </a:p>
          <a:p>
            <a:endParaRPr kumimoji="1" lang="ja-JP" altLang="en-US"/>
          </a:p>
        </p:txBody>
      </p:sp>
    </p:spTree>
    <p:extLst>
      <p:ext uri="{BB962C8B-B14F-4D97-AF65-F5344CB8AC3E}">
        <p14:creationId xmlns:p14="http://schemas.microsoft.com/office/powerpoint/2010/main" val="256603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前駆症状の中でも嘔吐は最も現れやすい症状です。</a:t>
            </a:r>
            <a:endParaRPr kumimoji="1" lang="en-US" altLang="ja-JP" dirty="0"/>
          </a:p>
          <a:p>
            <a:r>
              <a:rPr lang="ja-JP" altLang="en-US"/>
              <a:t>被ばく線量が高いほど嘔吐が出現する時期は、早くなります。被ばくから</a:t>
            </a:r>
            <a:r>
              <a:rPr lang="en-US" altLang="ja-JP" dirty="0"/>
              <a:t>30</a:t>
            </a:r>
            <a:r>
              <a:rPr lang="ja-JP" altLang="en-US"/>
              <a:t>分以内の嘔吐であれば、</a:t>
            </a:r>
            <a:r>
              <a:rPr lang="en-US" altLang="ja-JP" dirty="0"/>
              <a:t>6Gy</a:t>
            </a:r>
            <a:r>
              <a:rPr lang="ja-JP" altLang="en-US"/>
              <a:t>以上の被ばく線量が疑われます。２</a:t>
            </a:r>
            <a:r>
              <a:rPr lang="en-US" altLang="ja-JP" dirty="0"/>
              <a:t>〜3</a:t>
            </a:r>
            <a:r>
              <a:rPr lang="ja-JP" altLang="en-US"/>
              <a:t>時間での嘔吐は</a:t>
            </a:r>
            <a:r>
              <a:rPr lang="en-US" altLang="ja-JP" dirty="0"/>
              <a:t>1〜</a:t>
            </a:r>
            <a:r>
              <a:rPr lang="ja-JP" altLang="en-US"/>
              <a:t>４</a:t>
            </a:r>
            <a:r>
              <a:rPr lang="en-US" altLang="ja-JP" dirty="0" err="1"/>
              <a:t>Gy</a:t>
            </a:r>
            <a:r>
              <a:rPr lang="ja-JP" altLang="en-US"/>
              <a:t>程度の被ばくが疑われます。</a:t>
            </a:r>
            <a:r>
              <a:rPr lang="en-US" altLang="ja-JP" dirty="0"/>
              <a:t>4</a:t>
            </a:r>
            <a:r>
              <a:rPr lang="ja-JP" altLang="en-US"/>
              <a:t>時間以上経過しても嘔吐の症状がなければ、高線量の被ばくの可能性は低くなります。</a:t>
            </a:r>
            <a:endParaRPr kumimoji="1" lang="ja-JP" altLang="en-US"/>
          </a:p>
          <a:p>
            <a:endParaRPr kumimoji="1" lang="ja-JP" altLang="en-US"/>
          </a:p>
          <a:p>
            <a:r>
              <a:rPr kumimoji="1" lang="ja-JP" altLang="en-US"/>
              <a:t>出典；</a:t>
            </a:r>
            <a:r>
              <a:rPr kumimoji="1" lang="en-US" altLang="ja-JP" dirty="0"/>
              <a:t>International Atomic Energy Agency, Diagnosis and Treatment of Radiation Injuries. Safety Report Series No.2. Vienna, 1998.</a:t>
            </a:r>
          </a:p>
          <a:p>
            <a:r>
              <a:rPr kumimoji="1" lang="ja-JP" altLang="en-US"/>
              <a:t>　　　　</a:t>
            </a:r>
            <a:r>
              <a:rPr kumimoji="1" lang="en-US" altLang="ja-JP" dirty="0"/>
              <a:t>International Atomic Energy Agency, Generic procedures for medical response during a nuclear or radiological emergency. Vienna, 2005.</a:t>
            </a:r>
          </a:p>
          <a:p>
            <a:endParaRPr kumimoji="1" lang="ja-JP" altLang="en-US"/>
          </a:p>
        </p:txBody>
      </p:sp>
    </p:spTree>
    <p:extLst>
      <p:ext uri="{BB962C8B-B14F-4D97-AF65-F5344CB8AC3E}">
        <p14:creationId xmlns:p14="http://schemas.microsoft.com/office/powerpoint/2010/main" val="315195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個人線量計による実効線量と等価線量の算定方法を示しています。</a:t>
            </a:r>
          </a:p>
        </p:txBody>
      </p:sp>
    </p:spTree>
    <p:extLst>
      <p:ext uri="{BB962C8B-B14F-4D97-AF65-F5344CB8AC3E}">
        <p14:creationId xmlns:p14="http://schemas.microsoft.com/office/powerpoint/2010/main" val="2395905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核種や放射能などの諸条件から被ばく線量を計算して被ばく線量を推定する方法もあります。</a:t>
            </a:r>
            <a:endParaRPr kumimoji="1" lang="en-US" altLang="ja-JP" dirty="0"/>
          </a:p>
          <a:p>
            <a:endParaRPr kumimoji="1" lang="ja-JP" altLang="en-US"/>
          </a:p>
        </p:txBody>
      </p:sp>
    </p:spTree>
    <p:extLst>
      <p:ext uri="{BB962C8B-B14F-4D97-AF65-F5344CB8AC3E}">
        <p14:creationId xmlns:p14="http://schemas.microsoft.com/office/powerpoint/2010/main" val="1713817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ある線源からの外部被ばく線量を計算するには、線源の大きさ（放射能；</a:t>
            </a:r>
            <a:r>
              <a:rPr kumimoji="1" lang="en-US" altLang="ja-JP" dirty="0" err="1"/>
              <a:t>Bq</a:t>
            </a:r>
            <a:r>
              <a:rPr kumimoji="1" lang="ja-JP" altLang="en-US" dirty="0"/>
              <a:t>）、線源からの距離（</a:t>
            </a:r>
            <a:r>
              <a:rPr kumimoji="1" lang="en-US" altLang="ja-JP" dirty="0"/>
              <a:t>m</a:t>
            </a:r>
            <a:r>
              <a:rPr kumimoji="1" lang="ja-JP" altLang="en-US" dirty="0"/>
              <a:t>）、被ばくした時間（</a:t>
            </a:r>
            <a:r>
              <a:rPr kumimoji="1" lang="en-US" altLang="ja-JP" dirty="0"/>
              <a:t>h</a:t>
            </a:r>
            <a:r>
              <a:rPr kumimoji="1" lang="ja-JP" altLang="en-US" dirty="0"/>
              <a:t>）、核種の実効線量率</a:t>
            </a:r>
            <a:r>
              <a:rPr kumimoji="1" lang="en-US" altLang="ja-JP" dirty="0"/>
              <a:t>(</a:t>
            </a:r>
            <a:r>
              <a:rPr lang="en-US" altLang="ja-JP" sz="1200" dirty="0">
                <a:latin typeface="+mn-ea"/>
              </a:rPr>
              <a:t>µ</a:t>
            </a:r>
            <a:r>
              <a:rPr lang="en-US" altLang="ja-JP" sz="1200" dirty="0" err="1">
                <a:latin typeface="+mn-ea"/>
              </a:rPr>
              <a:t>Sv</a:t>
            </a:r>
            <a:r>
              <a:rPr lang="en-US" altLang="ja-JP" sz="1200" dirty="0">
                <a:latin typeface="+mn-ea"/>
              </a:rPr>
              <a:t> m</a:t>
            </a:r>
            <a:r>
              <a:rPr lang="en-US" altLang="ja-JP" sz="1200" baseline="30000" dirty="0">
                <a:latin typeface="+mn-ea"/>
              </a:rPr>
              <a:t>2 </a:t>
            </a:r>
            <a:r>
              <a:rPr lang="en-US" altLang="ja-JP" sz="1200" dirty="0">
                <a:latin typeface="+mn-ea"/>
              </a:rPr>
              <a:t>MBq</a:t>
            </a:r>
            <a:r>
              <a:rPr lang="en-US" altLang="ja-JP" sz="1200" baseline="30000" dirty="0">
                <a:latin typeface="+mn-ea"/>
              </a:rPr>
              <a:t>-1 </a:t>
            </a:r>
            <a:r>
              <a:rPr lang="en-US" altLang="ja-JP" sz="1200" dirty="0">
                <a:latin typeface="+mn-ea"/>
              </a:rPr>
              <a:t>h</a:t>
            </a:r>
            <a:r>
              <a:rPr lang="en-US" altLang="ja-JP" sz="1200" baseline="30000" dirty="0">
                <a:latin typeface="+mn-ea"/>
              </a:rPr>
              <a:t>-1</a:t>
            </a:r>
            <a:r>
              <a:rPr kumimoji="1" lang="en-US" altLang="ja-JP" dirty="0"/>
              <a:t>)</a:t>
            </a:r>
            <a:r>
              <a:rPr kumimoji="1" lang="ja-JP" altLang="en-US" dirty="0"/>
              <a:t>が必要となります。</a:t>
            </a:r>
            <a:endParaRPr kumimoji="1" lang="en-US" altLang="ja-JP" dirty="0"/>
          </a:p>
          <a:p>
            <a:r>
              <a:rPr kumimoji="1" lang="ja-JP" altLang="en-US" dirty="0"/>
              <a:t>例えば、</a:t>
            </a:r>
            <a:r>
              <a:rPr kumimoji="1" lang="en-US" altLang="ja-JP" dirty="0"/>
              <a:t>Cs-137</a:t>
            </a:r>
            <a:r>
              <a:rPr kumimoji="1" lang="ja-JP" altLang="en-US" dirty="0"/>
              <a:t>線源</a:t>
            </a:r>
            <a:r>
              <a:rPr kumimoji="1" lang="en-US" altLang="ja-JP" dirty="0"/>
              <a:t>(37TBq = 37x10</a:t>
            </a:r>
            <a:r>
              <a:rPr kumimoji="1" lang="en-US" altLang="ja-JP" baseline="30000" dirty="0"/>
              <a:t>6</a:t>
            </a:r>
            <a:r>
              <a:rPr kumimoji="1" lang="en-US" altLang="ja-JP" dirty="0"/>
              <a:t>MBq)</a:t>
            </a:r>
            <a:r>
              <a:rPr kumimoji="1" lang="ja-JP" altLang="en-US" dirty="0"/>
              <a:t>から</a:t>
            </a:r>
            <a:r>
              <a:rPr kumimoji="1" lang="en-US" altLang="ja-JP" dirty="0"/>
              <a:t>1.5m</a:t>
            </a:r>
            <a:r>
              <a:rPr kumimoji="1" lang="ja-JP" altLang="en-US" dirty="0"/>
              <a:t>離れた場所で約</a:t>
            </a:r>
            <a:r>
              <a:rPr kumimoji="1" lang="en-US" altLang="ja-JP" dirty="0"/>
              <a:t>10</a:t>
            </a:r>
            <a:r>
              <a:rPr kumimoji="1" lang="ja-JP" altLang="en-US" dirty="0"/>
              <a:t>分間照射を受けた場合の被ばく線量は、上記の式となり、</a:t>
            </a:r>
            <a:r>
              <a:rPr kumimoji="1" lang="en-US" altLang="ja-JP" dirty="0"/>
              <a:t>210mSv</a:t>
            </a:r>
            <a:r>
              <a:rPr kumimoji="1" lang="ja-JP" altLang="en-US" dirty="0"/>
              <a:t>となります。</a:t>
            </a:r>
            <a:endParaRPr kumimoji="1" lang="en-US" altLang="ja-JP" dirty="0"/>
          </a:p>
          <a:p>
            <a:endParaRPr kumimoji="1" lang="en-US" altLang="ja-JP" dirty="0"/>
          </a:p>
        </p:txBody>
      </p:sp>
    </p:spTree>
    <p:extLst>
      <p:ext uri="{BB962C8B-B14F-4D97-AF65-F5344CB8AC3E}">
        <p14:creationId xmlns:p14="http://schemas.microsoft.com/office/powerpoint/2010/main" val="2043511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核種ごとに実効線量率が異なります。その代表的な各種の実効線量率を示しています。</a:t>
            </a:r>
            <a:endParaRPr kumimoji="1" lang="en-US" altLang="ja-JP" dirty="0"/>
          </a:p>
          <a:p>
            <a:r>
              <a:rPr kumimoji="1" lang="ja-JP" altLang="en-US"/>
              <a:t>出典：アイソトープ手帳第</a:t>
            </a:r>
            <a:r>
              <a:rPr kumimoji="1" lang="en-US" altLang="ja-JP" dirty="0"/>
              <a:t>10</a:t>
            </a:r>
            <a:r>
              <a:rPr kumimoji="1" lang="ja-JP" altLang="en-US"/>
              <a:t>版</a:t>
            </a:r>
          </a:p>
        </p:txBody>
      </p:sp>
    </p:spTree>
    <p:extLst>
      <p:ext uri="{BB962C8B-B14F-4D97-AF65-F5344CB8AC3E}">
        <p14:creationId xmlns:p14="http://schemas.microsoft.com/office/powerpoint/2010/main" val="1617802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表面汚染から受ける皮膚の吸収線量（皮膚等価線量）は、表面密度</a:t>
            </a:r>
            <a:r>
              <a:rPr kumimoji="1" lang="en-US" altLang="ja-JP" dirty="0"/>
              <a:t>(</a:t>
            </a:r>
            <a:r>
              <a:rPr kumimoji="1" lang="en-US" altLang="ja-JP" dirty="0" err="1"/>
              <a:t>Bq</a:t>
            </a:r>
            <a:r>
              <a:rPr kumimoji="1" lang="en-US" altLang="ja-JP" dirty="0"/>
              <a:t>/cm</a:t>
            </a:r>
            <a:r>
              <a:rPr kumimoji="1" lang="en-US" altLang="ja-JP" baseline="30000" dirty="0"/>
              <a:t>2</a:t>
            </a:r>
            <a:r>
              <a:rPr kumimoji="1" lang="en-US" altLang="ja-JP" dirty="0"/>
              <a:t>)</a:t>
            </a:r>
            <a:r>
              <a:rPr kumimoji="1" lang="ja-JP" altLang="en-US" dirty="0" err="1"/>
              <a:t>、</a:t>
            </a:r>
            <a:r>
              <a:rPr kumimoji="1" lang="ja-JP" altLang="en-US" dirty="0"/>
              <a:t>換算係数</a:t>
            </a:r>
            <a:r>
              <a:rPr kumimoji="1" lang="en-US" altLang="ja-JP" dirty="0"/>
              <a:t>([</a:t>
            </a:r>
            <a:r>
              <a:rPr lang="en-US" altLang="ja-JP" sz="1200" dirty="0" err="1">
                <a:latin typeface="+mn-ea"/>
              </a:rPr>
              <a:t>nGy</a:t>
            </a:r>
            <a:r>
              <a:rPr lang="en-US" altLang="ja-JP" sz="1200" dirty="0">
                <a:latin typeface="+mn-ea"/>
              </a:rPr>
              <a:t> h</a:t>
            </a:r>
            <a:r>
              <a:rPr lang="en-US" altLang="ja-JP" sz="1200" baseline="30000" dirty="0">
                <a:latin typeface="+mn-ea"/>
              </a:rPr>
              <a:t>-1</a:t>
            </a:r>
            <a:r>
              <a:rPr lang="en-US" altLang="ja-JP" sz="1200" dirty="0">
                <a:latin typeface="+mn-ea"/>
              </a:rPr>
              <a:t>]/[</a:t>
            </a:r>
            <a:r>
              <a:rPr lang="en-US" altLang="ja-JP" sz="1200" dirty="0" err="1">
                <a:latin typeface="+mn-ea"/>
              </a:rPr>
              <a:t>Bq</a:t>
            </a:r>
            <a:r>
              <a:rPr lang="en-US" altLang="ja-JP" sz="1200" dirty="0">
                <a:latin typeface="+mn-ea"/>
              </a:rPr>
              <a:t> cm</a:t>
            </a:r>
            <a:r>
              <a:rPr lang="en-US" altLang="ja-JP" sz="1200" baseline="30000" dirty="0">
                <a:latin typeface="+mn-ea"/>
              </a:rPr>
              <a:t>-2</a:t>
            </a:r>
            <a:r>
              <a:rPr lang="en-US" altLang="ja-JP" sz="1200" baseline="0" dirty="0">
                <a:latin typeface="+mn-ea"/>
              </a:rPr>
              <a:t>]</a:t>
            </a:r>
            <a:r>
              <a:rPr kumimoji="1" lang="en-US" altLang="ja-JP" dirty="0"/>
              <a:t>)</a:t>
            </a:r>
            <a:r>
              <a:rPr kumimoji="1" lang="ja-JP" altLang="en-US" dirty="0" err="1"/>
              <a:t>、</a:t>
            </a:r>
            <a:r>
              <a:rPr kumimoji="1" lang="ja-JP" altLang="en-US" dirty="0"/>
              <a:t>被ばく時間</a:t>
            </a:r>
            <a:r>
              <a:rPr kumimoji="1" lang="en-US" altLang="ja-JP" dirty="0"/>
              <a:t>(h)</a:t>
            </a:r>
            <a:r>
              <a:rPr kumimoji="1" lang="ja-JP" altLang="en-US" dirty="0" err="1"/>
              <a:t>、</a:t>
            </a:r>
            <a:r>
              <a:rPr kumimoji="1" lang="ja-JP" altLang="en-US" dirty="0"/>
              <a:t>遮蔽係数から計算します。</a:t>
            </a:r>
            <a:endParaRPr kumimoji="1" lang="en-US" altLang="ja-JP" dirty="0"/>
          </a:p>
          <a:p>
            <a:r>
              <a:rPr kumimoji="1" lang="en-US" altLang="ja-JP" dirty="0"/>
              <a:t>I-131</a:t>
            </a:r>
            <a:r>
              <a:rPr kumimoji="1" lang="ja-JP" altLang="en-US" dirty="0"/>
              <a:t>が皮膚上に表面密度</a:t>
            </a:r>
            <a:r>
              <a:rPr kumimoji="1" lang="en-US" altLang="ja-JP" dirty="0"/>
              <a:t>40Bq/cm</a:t>
            </a:r>
            <a:r>
              <a:rPr kumimoji="1" lang="en-US" altLang="ja-JP" baseline="30000" dirty="0"/>
              <a:t>2</a:t>
            </a:r>
            <a:r>
              <a:rPr kumimoji="1" lang="ja-JP" altLang="en-US" dirty="0"/>
              <a:t>で</a:t>
            </a:r>
            <a:r>
              <a:rPr kumimoji="1" lang="en-US" altLang="ja-JP" dirty="0"/>
              <a:t>10</a:t>
            </a:r>
            <a:r>
              <a:rPr kumimoji="1" lang="ja-JP" altLang="en-US" dirty="0"/>
              <a:t>時間付着した場合の皮膚吸収線量は</a:t>
            </a:r>
            <a:r>
              <a:rPr kumimoji="1" lang="en-US" altLang="ja-JP" dirty="0"/>
              <a:t>0.6mGy</a:t>
            </a:r>
            <a:r>
              <a:rPr kumimoji="1" lang="ja-JP" altLang="en-US" dirty="0"/>
              <a:t>となります。</a:t>
            </a:r>
          </a:p>
        </p:txBody>
      </p:sp>
    </p:spTree>
    <p:extLst>
      <p:ext uri="{BB962C8B-B14F-4D97-AF65-F5344CB8AC3E}">
        <p14:creationId xmlns:p14="http://schemas.microsoft.com/office/powerpoint/2010/main" val="83313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放射線に被ばくしたら、診断や治療方針の決定、予後の評価には、被ばくの程度を評価する必要があります。それが線量評価となります。線量評価には、生物学的線量評価と物理学的線量評価があります。</a:t>
            </a:r>
            <a:endParaRPr kumimoji="1" lang="en-US" altLang="ja-JP" dirty="0"/>
          </a:p>
          <a:p>
            <a:r>
              <a:rPr kumimoji="1" lang="ja-JP" altLang="en-US"/>
              <a:t>外部被ばくの線量評価には、染色体分析や計測、放射化分析、</a:t>
            </a:r>
            <a:r>
              <a:rPr kumimoji="1" lang="en-US" altLang="ja-JP" dirty="0"/>
              <a:t>ESR</a:t>
            </a:r>
            <a:r>
              <a:rPr kumimoji="1" lang="ja-JP" altLang="en-US"/>
              <a:t>、再構築、線量推定といった手法があります。内部被ばくの線量評価には、体外計測法、バイオアッセイ法があります。</a:t>
            </a:r>
            <a:endParaRPr kumimoji="1" lang="en-US" altLang="ja-JP" dirty="0"/>
          </a:p>
          <a:p>
            <a:r>
              <a:rPr kumimoji="1" lang="ja-JP" altLang="en-US"/>
              <a:t>線量評価は、絶対的な手法はなく、それぞれの評価法を用いて、総合的に評価します。また、正確な被ばく線量が完全に決定するまでには、時間がかかります。また、被ばく線量は、幅をもたせて考える必要があります。</a:t>
            </a:r>
          </a:p>
        </p:txBody>
      </p:sp>
    </p:spTree>
    <p:extLst>
      <p:ext uri="{BB962C8B-B14F-4D97-AF65-F5344CB8AC3E}">
        <p14:creationId xmlns:p14="http://schemas.microsoft.com/office/powerpoint/2010/main" val="398602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事故時の</a:t>
            </a:r>
            <a:r>
              <a:rPr lang="ja-JP" altLang="en-US"/>
              <a:t>状況を再現し、状況と実測結果から被ばく線量を推定します。</a:t>
            </a:r>
            <a:endParaRPr kumimoji="1" lang="ja-JP" altLang="en-US"/>
          </a:p>
        </p:txBody>
      </p:sp>
    </p:spTree>
    <p:extLst>
      <p:ext uri="{BB962C8B-B14F-4D97-AF65-F5344CB8AC3E}">
        <p14:creationId xmlns:p14="http://schemas.microsoft.com/office/powerpoint/2010/main" val="3488433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内部被ばくとは、放射性物質が体内に入り、被ばくする事です。内部被ばくでは、急性障害が起きることは極めて稀で、全身被ばくの症状は出現しません。身体所見から内部被ばくを診断することはできませんが、鼻腔や口腔粘膜のスワブ（ぬぐいとり試料）に付着した放射性物質を検出することで内部被ばくの可能性を評価できます。</a:t>
            </a:r>
            <a:endParaRPr kumimoji="1" lang="en-US" altLang="ja-JP" dirty="0"/>
          </a:p>
          <a:p>
            <a:r>
              <a:rPr kumimoji="1" lang="ja-JP" altLang="en-US"/>
              <a:t>しかし、放射性物質が体内から消失するまで被ばくが続き、低線量率の被ばくとなります。健康影響としては、晩発性の影響で、放射線誘発発がんの危険性が増加します。</a:t>
            </a:r>
            <a:endParaRPr kumimoji="1" lang="en-US" altLang="ja-JP" dirty="0"/>
          </a:p>
          <a:p>
            <a:r>
              <a:rPr lang="ja-JP" altLang="en-US"/>
              <a:t>体内に取り込まれた放射性物質は、臓器に蓄積したり、尿や便で体外に排泄されたりします。この代謝によって排泄されることで体内の放射性物質の量が半分になる時間を生物学的半減期と言います。また、放射性物質に含まれる放射能は時間とともに減っていくため（物理学的半減期）、体内の放射能も時間経過ともに減っていきます。体内に取り込まれた放射性物質が、物理的減衰と生物学的な排泄の両方で、半分の量になるなるまでの時間を実効半減期と言います。</a:t>
            </a:r>
            <a:endParaRPr kumimoji="1" lang="en-US" altLang="ja-JP" dirty="0"/>
          </a:p>
          <a:p>
            <a:r>
              <a:rPr kumimoji="1" lang="ja-JP" altLang="en-US"/>
              <a:t>この内部被ばくの線量は直接測定することはできません。そこで、計測法、分析法、体内挙動の評価モデルなどを用いて、線量を評価します。また、体内に入った放射性物質は、核種によって体内での分布が異なります。内部被ばくの線量評価には、最初に取り込んだ放射性物質の量（摂取量）の推定が必要です。この推定には、放射性物質の摂取時期、摂取経路、性状などのシナリオの条件が必要です。</a:t>
            </a:r>
          </a:p>
        </p:txBody>
      </p:sp>
    </p:spTree>
    <p:extLst>
      <p:ext uri="{BB962C8B-B14F-4D97-AF65-F5344CB8AC3E}">
        <p14:creationId xmlns:p14="http://schemas.microsoft.com/office/powerpoint/2010/main" val="1292017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内部被ばく線量評価のために、まず摂取量を推定する必要があります。これには、個人モニタリングである体外計測法とバイオアッセイ法があり、環境モニタリングである空気中濃度と呼吸量からの推定、飲食物中濃度と食べた量からの推定といった方法があります。</a:t>
            </a:r>
          </a:p>
        </p:txBody>
      </p:sp>
    </p:spTree>
    <p:extLst>
      <p:ext uri="{BB962C8B-B14F-4D97-AF65-F5344CB8AC3E}">
        <p14:creationId xmlns:p14="http://schemas.microsoft.com/office/powerpoint/2010/main" val="1000752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内部被ばく線量は、放射性物質を摂取した後、体内からなくなるまでの間、その物質の体内における壊変によって放射される線量率を時間積分した値ということになります。</a:t>
            </a:r>
          </a:p>
          <a:p>
            <a:r>
              <a:rPr kumimoji="1" lang="ja-JP" altLang="en-US"/>
              <a:t>これは、成人であれば放射性物質の摂取後</a:t>
            </a:r>
            <a:r>
              <a:rPr kumimoji="1" lang="en-US" altLang="ja-JP" dirty="0"/>
              <a:t>50</a:t>
            </a:r>
            <a:r>
              <a:rPr kumimoji="1" lang="ja-JP" altLang="en-US"/>
              <a:t>年間、小児では摂取から</a:t>
            </a:r>
            <a:r>
              <a:rPr kumimoji="1" lang="en-US" altLang="ja-JP" dirty="0"/>
              <a:t>70</a:t>
            </a:r>
            <a:r>
              <a:rPr kumimoji="1" lang="ja-JP" altLang="en-US"/>
              <a:t>歳までの被ばく線量を足し合わせたもので、預託実効線量といい、単位は</a:t>
            </a:r>
            <a:r>
              <a:rPr kumimoji="1" lang="en-US" altLang="ja-JP" dirty="0" err="1"/>
              <a:t>Sv</a:t>
            </a:r>
            <a:r>
              <a:rPr kumimoji="1" lang="ja-JP" altLang="en-US"/>
              <a:t>（シーベルト）で表されます。</a:t>
            </a:r>
            <a:endParaRPr kumimoji="1" lang="en-US" altLang="ja-JP" dirty="0"/>
          </a:p>
          <a:p>
            <a:r>
              <a:rPr kumimoji="1" lang="ja-JP" altLang="en-US"/>
              <a:t>放射性ヨウ素（</a:t>
            </a:r>
            <a:r>
              <a:rPr kumimoji="1" lang="en-US" altLang="ja-JP" dirty="0"/>
              <a:t>I-131</a:t>
            </a:r>
            <a:r>
              <a:rPr kumimoji="1" lang="ja-JP" altLang="en-US"/>
              <a:t>）や放射性セシウム（</a:t>
            </a:r>
            <a:r>
              <a:rPr kumimoji="1" lang="en-US" altLang="ja-JP" dirty="0"/>
              <a:t>Cs-134</a:t>
            </a:r>
            <a:r>
              <a:rPr kumimoji="1" lang="ja-JP" altLang="en-US"/>
              <a:t>、</a:t>
            </a:r>
            <a:r>
              <a:rPr kumimoji="1" lang="en-US" altLang="ja-JP" dirty="0"/>
              <a:t>Cs-137</a:t>
            </a:r>
            <a:r>
              <a:rPr kumimoji="1" lang="ja-JP" altLang="en-US"/>
              <a:t>）の実効半減期はそれぞれ</a:t>
            </a:r>
            <a:r>
              <a:rPr kumimoji="1" lang="en-US" altLang="ja-JP" dirty="0"/>
              <a:t>7.5</a:t>
            </a:r>
            <a:r>
              <a:rPr kumimoji="1" lang="ja-JP" altLang="en-US"/>
              <a:t>日、</a:t>
            </a:r>
            <a:r>
              <a:rPr kumimoji="1" lang="en-US" altLang="ja-JP" dirty="0"/>
              <a:t>96</a:t>
            </a:r>
            <a:r>
              <a:rPr kumimoji="1" lang="ja-JP" altLang="en-US"/>
              <a:t>日、</a:t>
            </a:r>
            <a:r>
              <a:rPr kumimoji="1" lang="en-US" altLang="ja-JP" dirty="0"/>
              <a:t>110</a:t>
            </a:r>
            <a:r>
              <a:rPr kumimoji="1" lang="ja-JP" altLang="en-US"/>
              <a:t>日</a:t>
            </a:r>
            <a:r>
              <a:rPr kumimoji="1" lang="ja-JP" altLang="en-US" baseline="30000"/>
              <a:t>＊</a:t>
            </a:r>
            <a:r>
              <a:rPr kumimoji="1" lang="ja-JP" altLang="en-US"/>
              <a:t>なので、</a:t>
            </a:r>
            <a:r>
              <a:rPr kumimoji="1" lang="en-US" altLang="ja-JP" dirty="0"/>
              <a:t>50</a:t>
            </a:r>
            <a:r>
              <a:rPr kumimoji="1" lang="ja-JP" altLang="en-US"/>
              <a:t>年後まで体内に留まる量は非常に</a:t>
            </a:r>
            <a:r>
              <a:rPr lang="ja-JP" altLang="en-US"/>
              <a:t>少ないです。</a:t>
            </a:r>
            <a:endParaRPr lang="en-US" altLang="ja-JP" dirty="0"/>
          </a:p>
          <a:p>
            <a:endParaRPr kumimoji="1" lang="en-US" altLang="ja-JP" dirty="0"/>
          </a:p>
          <a:p>
            <a:r>
              <a:rPr kumimoji="1" lang="ja-JP" altLang="en-US" baseline="30000"/>
              <a:t>＊</a:t>
            </a:r>
            <a:r>
              <a:rPr kumimoji="1" lang="en-US" altLang="ja-JP" dirty="0"/>
              <a:t>IAEA </a:t>
            </a:r>
            <a:r>
              <a:rPr kumimoji="1" lang="ja-JP" altLang="en-US"/>
              <a:t>「</a:t>
            </a:r>
            <a:r>
              <a:rPr kumimoji="1" lang="en-US" altLang="ja-JP" dirty="0"/>
              <a:t>EPR-INTERNAL CONTAMINATION2018  Medical Management of Persons Internally Contaminated with Radionuclides in a Nuclear or Radiological Emergency</a:t>
            </a:r>
            <a:r>
              <a:rPr kumimoji="1" lang="ja-JP" altLang="en-US"/>
              <a:t>」</a:t>
            </a:r>
            <a:endParaRPr kumimoji="1" lang="en-US" altLang="ja-JP" dirty="0"/>
          </a:p>
        </p:txBody>
      </p:sp>
    </p:spTree>
    <p:extLst>
      <p:ext uri="{BB962C8B-B14F-4D97-AF65-F5344CB8AC3E}">
        <p14:creationId xmlns:p14="http://schemas.microsoft.com/office/powerpoint/2010/main" val="1496861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内部被ばくの線量評価に必要である摂取量の推定には、体外計測法による残留量からの評価と、バイオアッセイ法による排泄量からの評価の方法があります。</a:t>
            </a:r>
            <a:endParaRPr kumimoji="1" lang="en-US" altLang="ja-JP" dirty="0"/>
          </a:p>
          <a:p>
            <a:r>
              <a:rPr kumimoji="1" lang="ja-JP" altLang="en-US"/>
              <a:t>体外計測法は、ガンマ線放出核種を対象としますが、バイオアッセイ法はアルファ線放出核種、ベータ線放出核種も対象となります。</a:t>
            </a:r>
            <a:endParaRPr kumimoji="1" lang="en-US" altLang="ja-JP" dirty="0"/>
          </a:p>
          <a:p>
            <a:r>
              <a:rPr kumimoji="1" lang="ja-JP" altLang="en-US" dirty="0"/>
              <a:t>体外計測法は、ホールボディカウンターで全身の計測をしたり、甲状腺モニターや肺モニターで局所を計測します。計測の結果は、測定時点での体内の残留量となります。</a:t>
            </a:r>
            <a:endParaRPr kumimoji="1" lang="en-US" altLang="ja-JP" dirty="0"/>
          </a:p>
          <a:p>
            <a:r>
              <a:rPr kumimoji="1" lang="ja-JP" altLang="en-US" dirty="0"/>
              <a:t>バイオアッセイ法は、尿や便の中の放射性物質を計測するため、前処理、化学分析が必要で、時間を要します。この結果は、尿中あるいは便中の排泄量となります。</a:t>
            </a:r>
          </a:p>
        </p:txBody>
      </p:sp>
    </p:spTree>
    <p:extLst>
      <p:ext uri="{BB962C8B-B14F-4D97-AF65-F5344CB8AC3E}">
        <p14:creationId xmlns:p14="http://schemas.microsoft.com/office/powerpoint/2010/main" val="34920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体外計測法は、体内の放射性物質から放出されるガンマ線を検知して、測定しています。この時、体表面に汚染が付着していると、体内からのガンマ線なのか、体外のガンマ線なのか区別できず、正確な線量評価ができなくなります。そのため、体外計測の前には、必ず体表面汚染の有無を確認します。</a:t>
            </a:r>
          </a:p>
        </p:txBody>
      </p:sp>
    </p:spTree>
    <p:extLst>
      <p:ext uri="{BB962C8B-B14F-4D97-AF65-F5344CB8AC3E}">
        <p14:creationId xmlns:p14="http://schemas.microsoft.com/office/powerpoint/2010/main" val="2412235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バイオアッセイの手順を示しています。まず、前処理で便の場合は灰化し、尿の場合は、蒸発濃縮します。それを共沈作用、イオン交換によって核種分離します。その後、プレートに電着し、測定器で放射能測定を実施します。</a:t>
            </a:r>
          </a:p>
        </p:txBody>
      </p:sp>
    </p:spTree>
    <p:extLst>
      <p:ext uri="{BB962C8B-B14F-4D97-AF65-F5344CB8AC3E}">
        <p14:creationId xmlns:p14="http://schemas.microsoft.com/office/powerpoint/2010/main" val="3670035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en-US" altLang="ja-JP" dirty="0"/>
              <a:t>Cs-137</a:t>
            </a:r>
            <a:r>
              <a:rPr kumimoji="1" lang="ja-JP" altLang="en-US"/>
              <a:t>を</a:t>
            </a:r>
            <a:r>
              <a:rPr kumimoji="1" lang="en-US" altLang="ja-JP" dirty="0"/>
              <a:t>1</a:t>
            </a:r>
            <a:r>
              <a:rPr kumimoji="1" lang="ja-JP" altLang="en-US"/>
              <a:t>回の急性摂取した場合の全身残留割合を示しています。体外計測法での測定結果から摂取量を評価する場合、測定日と測定結果から、体内の残留割合を用いて、最初の摂取量を求めることができます。例えば、</a:t>
            </a:r>
            <a:r>
              <a:rPr kumimoji="1" lang="en-US" altLang="ja-JP" dirty="0"/>
              <a:t>10</a:t>
            </a:r>
            <a:r>
              <a:rPr kumimoji="1" lang="ja-JP" altLang="en-US"/>
              <a:t>歳児の</a:t>
            </a:r>
            <a:r>
              <a:rPr kumimoji="1" lang="en-US" altLang="ja-JP" dirty="0"/>
              <a:t>Cs-137</a:t>
            </a:r>
            <a:r>
              <a:rPr kumimoji="1" lang="ja-JP" altLang="en-US"/>
              <a:t>の摂取から</a:t>
            </a:r>
            <a:r>
              <a:rPr kumimoji="1" lang="en-US" altLang="ja-JP" dirty="0"/>
              <a:t>300</a:t>
            </a:r>
            <a:r>
              <a:rPr kumimoji="1" lang="ja-JP" altLang="en-US"/>
              <a:t>日後の体内の残留割合は約</a:t>
            </a:r>
            <a:r>
              <a:rPr kumimoji="1" lang="en-US" altLang="ja-JP" dirty="0"/>
              <a:t>0.4%</a:t>
            </a:r>
            <a:r>
              <a:rPr kumimoji="1" lang="ja-JP" altLang="en-US"/>
              <a:t>です。そのため、最初の摂取量は、全身残留量の約</a:t>
            </a:r>
            <a:r>
              <a:rPr kumimoji="1" lang="en-US" altLang="ja-JP" dirty="0"/>
              <a:t>250</a:t>
            </a:r>
            <a:r>
              <a:rPr kumimoji="1" lang="ja-JP" altLang="en-US"/>
              <a:t>倍となります。</a:t>
            </a:r>
            <a:endParaRPr kumimoji="1" lang="en-US" altLang="ja-JP" dirty="0"/>
          </a:p>
          <a:p>
            <a:r>
              <a:rPr kumimoji="1" lang="ja-JP" altLang="en-US"/>
              <a:t>バイオアッセイ法の場合は、摂取からの時間経過によって体内からの排泄割合が変化します。バイオアッセイ法では、得られた結果と測定時点での排泄割合から最初の摂取量を評価します。</a:t>
            </a:r>
          </a:p>
        </p:txBody>
      </p:sp>
    </p:spTree>
    <p:extLst>
      <p:ext uri="{BB962C8B-B14F-4D97-AF65-F5344CB8AC3E}">
        <p14:creationId xmlns:p14="http://schemas.microsoft.com/office/powerpoint/2010/main" val="386249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スライド イメージ プレースホルダ 1"/>
          <p:cNvSpPr>
            <a:spLocks noGrp="1" noRot="1" noChangeAspect="1"/>
          </p:cNvSpPr>
          <p:nvPr>
            <p:ph type="sldImg"/>
          </p:nvPr>
        </p:nvSpPr>
        <p:spPr bwMode="auto">
          <a:xfrm>
            <a:off x="685800" y="390525"/>
            <a:ext cx="5486400" cy="4114800"/>
          </a:xfrm>
          <a:noFill/>
          <a:ln>
            <a:solidFill>
              <a:srgbClr val="000000"/>
            </a:solidFill>
            <a:miter lim="800000"/>
            <a:headEnd/>
            <a:tailEnd/>
          </a:ln>
        </p:spPr>
      </p:sp>
      <p:sp>
        <p:nvSpPr>
          <p:cNvPr id="1003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a:t>また、</a:t>
            </a:r>
            <a:r>
              <a:rPr lang="en-US" altLang="ja-JP" dirty="0"/>
              <a:t>WBC</a:t>
            </a:r>
            <a:r>
              <a:rPr lang="ja-JP" altLang="en-US"/>
              <a:t>の測定結果が同じであっても、急性の</a:t>
            </a:r>
            <a:r>
              <a:rPr lang="en-US" altLang="ja-JP" dirty="0"/>
              <a:t>1</a:t>
            </a:r>
            <a:r>
              <a:rPr lang="ja-JP" altLang="en-US"/>
              <a:t>回摂取の場合と、少量を継続して摂取する慢性摂取のシナリオでは、預託実効線量は異なります。そのため、被ばく線量評価の推定には、摂取のシナリオ（急性なのか、慢性なのか）も重要です。</a:t>
            </a:r>
          </a:p>
        </p:txBody>
      </p:sp>
    </p:spTree>
    <p:extLst>
      <p:ext uri="{BB962C8B-B14F-4D97-AF65-F5344CB8AC3E}">
        <p14:creationId xmlns:p14="http://schemas.microsoft.com/office/powerpoint/2010/main" val="2049502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marL="0" marR="0" algn="l" defTabSz="914400" rtl="0" eaLnBrk="1" fontAlgn="auto" latinLnBrk="0" hangingPunct="1">
              <a:lnSpc>
                <a:spcPct val="100000"/>
              </a:lnSpc>
              <a:spcBef>
                <a:spcPts val="0"/>
              </a:spcBef>
              <a:spcAft>
                <a:spcPts val="0"/>
              </a:spcAft>
              <a:buClrTx/>
              <a:buSzTx/>
              <a:buFontTx/>
              <a:buNone/>
              <a:tabLst/>
              <a:defRPr/>
            </a:pPr>
            <a:r>
              <a:rPr kumimoji="1" lang="ja-JP" altLang="en-US"/>
              <a:t>実効線量係数とは、摂取した放射性物質の量と被ばく線量の関係を表す係数です。同じ核種でも吸入摂取か、経口摂取かにより異なり、核種の化学的形態、物理的形態によっても異なります。</a:t>
            </a:r>
            <a:endParaRPr kumimoji="1" lang="en-US" altLang="ja-JP" dirty="0"/>
          </a:p>
          <a:p>
            <a:pPr marL="0" marR="0" algn="l" defTabSz="914400" rtl="0" eaLnBrk="1" fontAlgn="auto" latinLnBrk="0" hangingPunct="1">
              <a:lnSpc>
                <a:spcPct val="100000"/>
              </a:lnSpc>
              <a:spcBef>
                <a:spcPts val="0"/>
              </a:spcBef>
              <a:spcAft>
                <a:spcPts val="0"/>
              </a:spcAft>
              <a:buClrTx/>
              <a:buSzTx/>
              <a:buFontTx/>
              <a:buNone/>
              <a:tabLst/>
              <a:defRPr/>
            </a:pPr>
            <a:r>
              <a:rPr kumimoji="1" lang="ja-JP" altLang="en-US"/>
              <a:t>例えば、作業者が</a:t>
            </a:r>
            <a:r>
              <a:rPr kumimoji="1" lang="en-US" altLang="ja-JP" dirty="0"/>
              <a:t>Co-60</a:t>
            </a:r>
            <a:r>
              <a:rPr kumimoji="1" lang="ja-JP" altLang="en-US"/>
              <a:t>を吸入した場合、</a:t>
            </a:r>
            <a:r>
              <a:rPr kumimoji="1" lang="en-US" altLang="ja-JP" dirty="0"/>
              <a:t>WBC</a:t>
            </a:r>
            <a:r>
              <a:rPr kumimoji="1" lang="ja-JP" altLang="en-US"/>
              <a:t>測定で</a:t>
            </a:r>
            <a:r>
              <a:rPr kumimoji="1" lang="en-US" altLang="ja-JP" dirty="0"/>
              <a:t>1MBq</a:t>
            </a:r>
            <a:r>
              <a:rPr kumimoji="1" lang="ja-JP" altLang="en-US"/>
              <a:t>の残留量があると確認された場合、残留率は</a:t>
            </a:r>
            <a:r>
              <a:rPr kumimoji="1" lang="en-US" altLang="ja-JP" dirty="0"/>
              <a:t>0.49</a:t>
            </a:r>
            <a:r>
              <a:rPr kumimoji="1" lang="ja-JP" altLang="en-US"/>
              <a:t>、実効線量係数は</a:t>
            </a:r>
            <a:r>
              <a:rPr kumimoji="1" lang="en-US" altLang="ja-JP" dirty="0"/>
              <a:t>1.7×10</a:t>
            </a:r>
            <a:r>
              <a:rPr kumimoji="1" lang="en-US" altLang="ja-JP" baseline="30000" dirty="0"/>
              <a:t>-8</a:t>
            </a:r>
            <a:r>
              <a:rPr kumimoji="1" lang="ja-JP" altLang="en-US"/>
              <a:t>であり、計算すると</a:t>
            </a:r>
            <a:r>
              <a:rPr kumimoji="1" lang="en-US" altLang="ja-JP" dirty="0"/>
              <a:t>34.7mSv</a:t>
            </a:r>
            <a:r>
              <a:rPr kumimoji="1" lang="ja-JP" altLang="en-US"/>
              <a:t>となります。</a:t>
            </a:r>
            <a:endParaRPr kumimoji="1" lang="en-US" altLang="ja-JP" dirty="0"/>
          </a:p>
        </p:txBody>
      </p:sp>
    </p:spTree>
    <p:extLst>
      <p:ext uri="{BB962C8B-B14F-4D97-AF65-F5344CB8AC3E}">
        <p14:creationId xmlns:p14="http://schemas.microsoft.com/office/powerpoint/2010/main" val="219293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被ばく線量評価には、様々な手法があります。</a:t>
            </a:r>
            <a:endParaRPr kumimoji="1" lang="en-US" altLang="ja-JP" dirty="0"/>
          </a:p>
          <a:p>
            <a:r>
              <a:rPr kumimoji="1" lang="ja-JP" altLang="en-US"/>
              <a:t>生体試料を測定して、放射線の影響による実際の細胞や組織の変化を評価する方法があります。これには、血液試料による血球細胞数の変化や染色体異常の解析、身体所見による高線量被ばくの症状の確認と発症時期による線量の推定、鼻腔や口腔粘膜のスワブ（ぬぐいとり試料）の汚染検査による内部被ばくの推定、血液や嘔吐物の放射化の測定による中性子線被ばくの線量評価などがあります。これらの生体試料の測定による方法を生物学的線量評価と称します。</a:t>
            </a:r>
            <a:endParaRPr kumimoji="1" lang="en-US" altLang="ja-JP" dirty="0"/>
          </a:p>
          <a:p>
            <a:r>
              <a:rPr kumimoji="1" lang="ja-JP" altLang="en-US"/>
              <a:t>また、事故の状況や被ばくの時間、作業時間等を問診で確認することで被ばくの可能性の評価ができ、さらに線源や放射性物質等の情報を追加することで計算による線量推定ができます。また、実際に放射線や放射性物質を計測して評価することもできます。体外計測は、身体や臓器から放出される放射線を測定して、体内の放射性物質の残留量を計測し、内部被ばく線量を計算します。尿中や便中の放射性物質の排泄量を測定して内部被ばく線量を計算する方法がバイオアッセイ法です。また、線源や被ばくした患者の位置関係などから事故時の状況を再現し、放射線を実測した結果から、被ばく線量を計算する再構築の方法もあります。計算や計測による線量評価を物理学的線量評価と称します。</a:t>
            </a:r>
            <a:endParaRPr kumimoji="1" lang="en-US" altLang="ja-JP" dirty="0"/>
          </a:p>
        </p:txBody>
      </p:sp>
    </p:spTree>
    <p:extLst>
      <p:ext uri="{BB962C8B-B14F-4D97-AF65-F5344CB8AC3E}">
        <p14:creationId xmlns:p14="http://schemas.microsoft.com/office/powerpoint/2010/main" val="2324206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前述の作業者の</a:t>
            </a:r>
            <a:r>
              <a:rPr kumimoji="1" lang="en-US" altLang="ja-JP" dirty="0"/>
              <a:t>Co-60</a:t>
            </a:r>
            <a:r>
              <a:rPr kumimoji="1" lang="ja-JP" altLang="en-US"/>
              <a:t>の吸入について、</a:t>
            </a:r>
            <a:r>
              <a:rPr kumimoji="1" lang="en-US" altLang="ja-JP" dirty="0"/>
              <a:t>MONDAL 3</a:t>
            </a:r>
            <a:r>
              <a:rPr kumimoji="1" lang="ja-JP" altLang="en-US"/>
              <a:t>に測定結果と必要な条件（核種、作業者の吸入摂取、粒径、吸収のタイプ、計測量、放射能）を入力すると同様の結果が得られます。</a:t>
            </a:r>
            <a:endParaRPr kumimoji="1" lang="en-US" altLang="ja-JP" dirty="0"/>
          </a:p>
        </p:txBody>
      </p:sp>
    </p:spTree>
    <p:extLst>
      <p:ext uri="{BB962C8B-B14F-4D97-AF65-F5344CB8AC3E}">
        <p14:creationId xmlns:p14="http://schemas.microsoft.com/office/powerpoint/2010/main" val="1398720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内部被ばく線量評価では、同じ核種でも粒径や吸収のタイプが異なると線量評価の結果も異なります。そのため、正確な被ばく線量評価には、現場からの情報が重要です。</a:t>
            </a:r>
          </a:p>
        </p:txBody>
      </p:sp>
    </p:spTree>
    <p:extLst>
      <p:ext uri="{BB962C8B-B14F-4D97-AF65-F5344CB8AC3E}">
        <p14:creationId xmlns:p14="http://schemas.microsoft.com/office/powerpoint/2010/main" val="3445814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69390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作業者の実効線量係数を主な核種について示しています。</a:t>
            </a:r>
            <a:endParaRPr kumimoji="1" lang="en-US" altLang="ja-JP" dirty="0"/>
          </a:p>
          <a:p>
            <a:r>
              <a:rPr kumimoji="1" lang="ja-JP" altLang="en-US"/>
              <a:t>一般公衆の実効線量係数は作業者と異なります。</a:t>
            </a:r>
            <a:endParaRPr kumimoji="1" lang="en-US" altLang="ja-JP" dirty="0"/>
          </a:p>
        </p:txBody>
      </p:sp>
    </p:spTree>
    <p:extLst>
      <p:ext uri="{BB962C8B-B14F-4D97-AF65-F5344CB8AC3E}">
        <p14:creationId xmlns:p14="http://schemas.microsoft.com/office/powerpoint/2010/main" val="2980717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実効線量は、人体の臓器や組織の線量から計算される量で、測定器を使って直接測ることはできません。そこで、被ばく管理のために、実際に測定できる量（実用量）として、周辺線量当量と個人線量当量が用いられています。空間線量を測定する</a:t>
            </a:r>
            <a:r>
              <a:rPr kumimoji="1" lang="en-US" altLang="ja-JP" dirty="0" err="1"/>
              <a:t>NaI</a:t>
            </a:r>
            <a:r>
              <a:rPr kumimoji="1" lang="en-US" altLang="ja-JP" dirty="0"/>
              <a:t>(Tl)</a:t>
            </a:r>
            <a:r>
              <a:rPr kumimoji="1" lang="ja-JP" altLang="en-US"/>
              <a:t>シンチレーションサーベイメーターや電離箱式サーベイメーターといった機器では、周辺線量当量を表示するように調整されています。</a:t>
            </a:r>
            <a:endParaRPr kumimoji="1" lang="en-US" altLang="ja-JP" dirty="0"/>
          </a:p>
          <a:p>
            <a:r>
              <a:rPr kumimoji="1" lang="ja-JP" altLang="en-US"/>
              <a:t>実効線量と周辺線量当量の比率は、核種の違い（放出されるガンマ線エネルギーの違い）や照射条件により異なりますが、成人の場合、実効線量は、概ね周辺線量当量の</a:t>
            </a:r>
            <a:r>
              <a:rPr kumimoji="1" lang="en-US" altLang="ja-JP" dirty="0"/>
              <a:t>0.55</a:t>
            </a:r>
            <a:r>
              <a:rPr kumimoji="1" lang="ja-JP" altLang="en-US"/>
              <a:t>倍</a:t>
            </a:r>
            <a:r>
              <a:rPr kumimoji="1" lang="en-US" altLang="ja-JP" dirty="0"/>
              <a:t>〜0.85</a:t>
            </a:r>
            <a:r>
              <a:rPr kumimoji="1" lang="ja-JP" altLang="en-US"/>
              <a:t>倍程度になります。</a:t>
            </a:r>
            <a:endParaRPr kumimoji="1" lang="en-US" altLang="ja-JP" dirty="0"/>
          </a:p>
          <a:p>
            <a:endParaRPr kumimoji="1" lang="en-US" altLang="ja-JP" dirty="0"/>
          </a:p>
          <a:p>
            <a:r>
              <a:rPr kumimoji="1" lang="ja-JP" altLang="en-US"/>
              <a:t>出典；</a:t>
            </a:r>
            <a:r>
              <a:rPr kumimoji="1" lang="ja-JP" altLang="en-US" sz="1200">
                <a:latin typeface="+mn-ea"/>
                <a:cs typeface="Arial Unicode MS" panose="020B0604020202020204" pitchFamily="50" charset="-128"/>
              </a:rPr>
              <a:t>特集 放射線防護に用いられる線量概念，日本原子力学会誌（</a:t>
            </a:r>
            <a:r>
              <a:rPr kumimoji="1" lang="en-US" altLang="ja-JP" sz="1200" dirty="0">
                <a:latin typeface="+mn-ea"/>
                <a:cs typeface="Arial Unicode MS" panose="020B0604020202020204" pitchFamily="50" charset="-128"/>
              </a:rPr>
              <a:t>2013</a:t>
            </a:r>
            <a:r>
              <a:rPr kumimoji="1" lang="ja-JP" altLang="en-US" sz="1200">
                <a:latin typeface="+mn-ea"/>
                <a:cs typeface="Arial Unicode MS" panose="020B0604020202020204" pitchFamily="50" charset="-128"/>
              </a:rPr>
              <a:t>）</a:t>
            </a:r>
            <a:endParaRPr kumimoji="1" lang="ja-JP" altLang="en-US"/>
          </a:p>
        </p:txBody>
      </p:sp>
    </p:spTree>
    <p:extLst>
      <p:ext uri="{BB962C8B-B14F-4D97-AF65-F5344CB8AC3E}">
        <p14:creationId xmlns:p14="http://schemas.microsoft.com/office/powerpoint/2010/main" val="767948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ホールボディカウンタの校正として、既知の量の放射性物質を封入したファントムを測定し、ピークカウントと放射能から係数効率を算出しておきます。被検者を実測したときに得られたピークカウントをこの係数効率で除すると体内に残留している放射能</a:t>
            </a:r>
            <a:r>
              <a:rPr kumimoji="1" lang="ja-JP" altLang="en-US"/>
              <a:t>が得られます</a:t>
            </a:r>
            <a:r>
              <a:rPr kumimoji="1" lang="ja-JP" altLang="en-US" dirty="0"/>
              <a:t>。</a:t>
            </a:r>
          </a:p>
        </p:txBody>
      </p:sp>
    </p:spTree>
    <p:extLst>
      <p:ext uri="{BB962C8B-B14F-4D97-AF65-F5344CB8AC3E}">
        <p14:creationId xmlns:p14="http://schemas.microsoft.com/office/powerpoint/2010/main" val="366840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lang="ja-JP" altLang="en-US"/>
              <a:t>物質が吸収するエネルギーによる影響は、放射線の種類やエネルギーによって異なることが知られています。この放射線の種類やエネルギーによる影響の違い（放射線荷重係数）を考慮して、各組織・臓器への影響を評価した線量が等価線量です。各組織・臓器は、受けた等価線量が同じでも、その臓器により影響の現れ方（感受性）が異なります。各組織・臓器の等価線量にこの影響の現れ方の違い（組織荷重係数）を加味して全身について合計したものが実効線量です。</a:t>
            </a:r>
            <a:endParaRPr kumimoji="1" lang="ja-JP" altLang="en-US"/>
          </a:p>
        </p:txBody>
      </p:sp>
    </p:spTree>
    <p:extLst>
      <p:ext uri="{BB962C8B-B14F-4D97-AF65-F5344CB8AC3E}">
        <p14:creationId xmlns:p14="http://schemas.microsoft.com/office/powerpoint/2010/main" val="8405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末梢血の血球による被ばく線量評価は、容易であり、侵襲の度合いの低い被ばく線量評価となります。これは、全身の平均線量を評価できます。</a:t>
            </a:r>
            <a:endParaRPr kumimoji="1" lang="en-US" altLang="ja-JP" dirty="0"/>
          </a:p>
          <a:p>
            <a:r>
              <a:rPr kumimoji="1" lang="ja-JP" altLang="en-US"/>
              <a:t>血球数の推移による評価や染色体異常の分析による線量評価があります。</a:t>
            </a:r>
            <a:endParaRPr kumimoji="1" lang="en-US" altLang="ja-JP" dirty="0"/>
          </a:p>
          <a:p>
            <a:r>
              <a:rPr lang="ja-JP" altLang="en-US"/>
              <a:t>２</a:t>
            </a:r>
            <a:r>
              <a:rPr lang="en-US" altLang="ja-JP" dirty="0" err="1"/>
              <a:t>Gy</a:t>
            </a:r>
            <a:r>
              <a:rPr lang="ja-JP" altLang="en-US"/>
              <a:t>の被ばくをした場合の末梢血の血球数の推移を図に示しています。</a:t>
            </a:r>
            <a:endParaRPr lang="en-US" altLang="ja-JP" dirty="0"/>
          </a:p>
          <a:p>
            <a:endParaRPr kumimoji="1" lang="ja-JP" altLang="en-US"/>
          </a:p>
          <a:p>
            <a:r>
              <a:rPr kumimoji="1" lang="ja-JP" altLang="en-US"/>
              <a:t>出典：</a:t>
            </a:r>
            <a:r>
              <a:rPr kumimoji="1" lang="en-US" altLang="ja-JP" dirty="0"/>
              <a:t>HÜBNER, K.F., FRY, S.A. (</a:t>
            </a:r>
            <a:r>
              <a:rPr kumimoji="1" lang="en-US" altLang="ja-JP" dirty="0" err="1"/>
              <a:t>Eds</a:t>
            </a:r>
            <a:r>
              <a:rPr kumimoji="1" lang="en-US" altLang="ja-JP" dirty="0"/>
              <a:t>), The Medical Basis for Radiation Accident Preparedness (</a:t>
            </a:r>
            <a:r>
              <a:rPr kumimoji="1" lang="en-US" altLang="ja-JP" dirty="0" err="1"/>
              <a:t>Proc.REAC</a:t>
            </a:r>
            <a:r>
              <a:rPr kumimoji="1" lang="en-US" altLang="ja-JP" dirty="0"/>
              <a:t>/TS International Conference Oak Ridge, 1979), Elsevier, Amsterdam and New York (1980).</a:t>
            </a:r>
          </a:p>
          <a:p>
            <a:endParaRPr kumimoji="1" lang="ja-JP" altLang="en-US"/>
          </a:p>
        </p:txBody>
      </p:sp>
    </p:spTree>
    <p:extLst>
      <p:ext uri="{BB962C8B-B14F-4D97-AF65-F5344CB8AC3E}">
        <p14:creationId xmlns:p14="http://schemas.microsoft.com/office/powerpoint/2010/main" val="61363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buFontTx/>
              <a:buNone/>
              <a:defRPr/>
            </a:pPr>
            <a:r>
              <a:rPr kumimoji="1" lang="ja-JP" altLang="en-US"/>
              <a:t>血球数の推移による線量推定の目安を表に示しています。高線量被ばくが疑われる場合は、</a:t>
            </a:r>
            <a:r>
              <a:rPr kumimoji="1" lang="en-US" altLang="ja-JP" dirty="0"/>
              <a:t>4〜8</a:t>
            </a:r>
            <a:r>
              <a:rPr kumimoji="1" lang="ja-JP" altLang="en-US"/>
              <a:t>時間ごとに末梢リンパ球数を評価し、その推移によって被ばく線量を推定します。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50Gy</a:t>
            </a:r>
            <a:r>
              <a:rPr lang="ja-JP" altLang="en-US"/>
              <a:t>を超える被ばくは、血球減少が出現する前に死亡してしまいます。</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出典；</a:t>
            </a:r>
            <a:r>
              <a:rPr kumimoji="1" lang="en-US" altLang="ja-JP" dirty="0"/>
              <a:t>IAEA Safety Report Series No.2 Diagnosis and Treatment of Radiation Injuries 1998</a:t>
            </a:r>
            <a:r>
              <a:rPr kumimoji="1" lang="ja-JP" altLang="en-US"/>
              <a:t>より改変</a:t>
            </a:r>
          </a:p>
        </p:txBody>
      </p:sp>
    </p:spTree>
    <p:extLst>
      <p:ext uri="{BB962C8B-B14F-4D97-AF65-F5344CB8AC3E}">
        <p14:creationId xmlns:p14="http://schemas.microsoft.com/office/powerpoint/2010/main" val="2185094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xfrm>
            <a:off x="685800" y="390525"/>
            <a:ext cx="5486400" cy="41148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DNA</a:t>
            </a:r>
            <a:r>
              <a:rPr lang="ja-JP" altLang="en-US"/>
              <a:t>はヌクレオチドという分子が長く繋がった糸状の分子で、そのほとんどが細胞の核の中にあります。</a:t>
            </a:r>
            <a:r>
              <a:rPr lang="en-US" altLang="ja-JP" dirty="0"/>
              <a:t>DNA</a:t>
            </a:r>
            <a:r>
              <a:rPr lang="ja-JP" altLang="en-US"/>
              <a:t>は核の中では、ヒストンというタンパク質に巻きついた形で存在し、これをクロマチン構造と言います。クロマチンが最大限に凝縮されたものが</a:t>
            </a:r>
            <a:r>
              <a:rPr lang="en-US" altLang="ja-JP" dirty="0"/>
              <a:t>M</a:t>
            </a:r>
            <a:r>
              <a:rPr lang="ja-JP" altLang="en-US"/>
              <a:t>期に見られる中期染色体です。</a:t>
            </a:r>
            <a:endParaRPr lang="en-US" altLang="ja-JP" dirty="0"/>
          </a:p>
          <a:p>
            <a:r>
              <a:rPr lang="ja-JP" altLang="en-US"/>
              <a:t>人の体細胞には、</a:t>
            </a:r>
            <a:r>
              <a:rPr lang="en-US" altLang="ja-JP" dirty="0"/>
              <a:t>44</a:t>
            </a:r>
            <a:r>
              <a:rPr lang="ja-JP" altLang="en-US"/>
              <a:t>本の常染色体と</a:t>
            </a:r>
            <a:r>
              <a:rPr lang="en-US" altLang="ja-JP" dirty="0"/>
              <a:t>2</a:t>
            </a:r>
            <a:r>
              <a:rPr lang="ja-JP" altLang="en-US"/>
              <a:t>本の性染色体があります。常染色体は第１番から第</a:t>
            </a:r>
            <a:r>
              <a:rPr lang="en-US" altLang="ja-JP" dirty="0"/>
              <a:t>22</a:t>
            </a:r>
            <a:r>
              <a:rPr lang="ja-JP" altLang="en-US"/>
              <a:t>番までの染色体が２本ずつあります。中期染色体は、動原体を挟んで両手両足を開いたような形をしています。</a:t>
            </a:r>
            <a:endParaRPr lang="en-US" altLang="ja-JP" dirty="0"/>
          </a:p>
        </p:txBody>
      </p:sp>
    </p:spTree>
    <p:extLst>
      <p:ext uri="{BB962C8B-B14F-4D97-AF65-F5344CB8AC3E}">
        <p14:creationId xmlns:p14="http://schemas.microsoft.com/office/powerpoint/2010/main" val="200359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xfrm>
            <a:off x="685800" y="390525"/>
            <a:ext cx="5486400" cy="41148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放射線により被ばくすると染色体異常が起こります。放射線によって染色体が切断され、切断面同士が再度接着するときに、染色体異常が起こります。染色体異常の頻度と線量との関係が分かっていると、染色体異常の頻度から被ばく線量を推定することができます。</a:t>
            </a:r>
            <a:endParaRPr lang="en-US" altLang="ja-JP" dirty="0"/>
          </a:p>
          <a:p>
            <a:r>
              <a:rPr lang="ja-JP" altLang="en-US"/>
              <a:t>二動原体染色体や環状染色体のように、細胞分裂を起こすと細胞が死んでしまうような異常を不安定型異常といい、転座や逆位のように生存への影響の少ない異常を安定型異常と言います。不安定型異常は被ばくからの年月に応じて減少しますが、安定型異常は失われずに残ります。</a:t>
            </a:r>
            <a:endParaRPr lang="en-US" altLang="ja-JP" dirty="0"/>
          </a:p>
          <a:p>
            <a:r>
              <a:rPr lang="ja-JP" altLang="en-US"/>
              <a:t>末梢血リンパ球をフィトヘマグルチニン（</a:t>
            </a:r>
            <a:r>
              <a:rPr lang="en-US" altLang="ja-JP" dirty="0"/>
              <a:t>PHA</a:t>
            </a:r>
            <a:r>
              <a:rPr lang="ja-JP" altLang="en-US"/>
              <a:t>）という薬剤で処理すると、細胞分裂を人為的に誘発でき、染色体構造を顕微鏡で観察することができるようになります。染色体異常の検出方法には、二動原体染色体頻度によるもの、</a:t>
            </a:r>
            <a:r>
              <a:rPr lang="en-US" altLang="ja-JP" dirty="0"/>
              <a:t>PCC</a:t>
            </a:r>
            <a:r>
              <a:rPr lang="ja-JP" altLang="en-US"/>
              <a:t>法、</a:t>
            </a:r>
            <a:r>
              <a:rPr lang="en-US" altLang="ja-JP" dirty="0"/>
              <a:t>FISH</a:t>
            </a:r>
            <a:r>
              <a:rPr lang="ja-JP" altLang="en-US"/>
              <a:t>法や</a:t>
            </a:r>
            <a:r>
              <a:rPr lang="en-US" altLang="ja-JP" dirty="0"/>
              <a:t>M-FISH</a:t>
            </a:r>
            <a:r>
              <a:rPr lang="ja-JP" altLang="en-US"/>
              <a:t>法といった染色体分染法があります。この染色体異常からの線量評価は、外部被ばくの全身被ばく線量を最も正確に検出することができます。末梢血リンパ球の培養の時間が必要なため、線量評価には採血から３日間程度の時間が必要となります。</a:t>
            </a:r>
            <a:endParaRPr lang="en-US" altLang="ja-JP" dirty="0"/>
          </a:p>
        </p:txBody>
      </p:sp>
    </p:spTree>
    <p:extLst>
      <p:ext uri="{BB962C8B-B14F-4D97-AF65-F5344CB8AC3E}">
        <p14:creationId xmlns:p14="http://schemas.microsoft.com/office/powerpoint/2010/main" val="43447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染色体異常と線量には、数理的な関係があります。あらかじめ照射実験で検量線を作成しておけば、放射線被ばくでの染色体異常頻度から線量評価ができます。</a:t>
            </a:r>
            <a:endParaRPr kumimoji="1" lang="en-US" altLang="ja-JP" dirty="0"/>
          </a:p>
          <a:p>
            <a:r>
              <a:rPr kumimoji="1" lang="ja-JP" altLang="en-US" dirty="0"/>
              <a:t>また、二動原体染色体の出現頻度は、放射線の線質によっても異なります。</a:t>
            </a:r>
            <a:r>
              <a:rPr kumimoji="1" lang="en-US" altLang="ja-JP" dirty="0"/>
              <a:t>LET</a:t>
            </a:r>
            <a:r>
              <a:rPr kumimoji="1" lang="ja-JP" altLang="en-US" dirty="0"/>
              <a:t>が高くなると染色体異常の誘発率は増加します。</a:t>
            </a:r>
          </a:p>
        </p:txBody>
      </p:sp>
    </p:spTree>
    <p:extLst>
      <p:ext uri="{BB962C8B-B14F-4D97-AF65-F5344CB8AC3E}">
        <p14:creationId xmlns:p14="http://schemas.microsoft.com/office/powerpoint/2010/main" val="423659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23F885DB-E2A2-9748-AFBE-A12C0970D99E}"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9616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464AA624-EEF8-DE48-B879-925E30A798F6}"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4138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F1216A74-FA3C-5C40-BFCD-0FBB7D86B034}"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25356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209397-A6D5-D641-99FE-66FEF9168278}" type="datetime1">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988E9-CCFF-0344-B6EF-C0EAF5B5B87D}"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Tree>
    <p:extLst>
      <p:ext uri="{BB962C8B-B14F-4D97-AF65-F5344CB8AC3E}">
        <p14:creationId xmlns:p14="http://schemas.microsoft.com/office/powerpoint/2010/main" val="380481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091BF994-A08B-E54B-A9A4-523F45EB97CA}"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05973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C9C73F2-6F11-1041-B1E6-6B8511C83AF4}"/>
              </a:ext>
            </a:extLst>
          </p:cNvPr>
          <p:cNvSpPr/>
          <p:nvPr/>
        </p:nvSpPr>
        <p:spPr>
          <a:xfrm>
            <a:off x="-4762" y="1601788"/>
            <a:ext cx="9144000" cy="3079541"/>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07CB1D70-941A-3E48-868C-2950A32556C5}"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849E888F-B801-EB41-BC49-DFA77E0DA3B8}"/>
              </a:ext>
            </a:extLst>
          </p:cNvPr>
          <p:cNvSpPr/>
          <p:nvPr userDrawn="1"/>
        </p:nvSpPr>
        <p:spPr>
          <a:xfrm>
            <a:off x="-4762" y="1601788"/>
            <a:ext cx="9144000" cy="3079541"/>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Tree>
    <p:extLst>
      <p:ext uri="{BB962C8B-B14F-4D97-AF65-F5344CB8AC3E}">
        <p14:creationId xmlns:p14="http://schemas.microsoft.com/office/powerpoint/2010/main" val="412525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47181752-8E22-AF41-B5CC-B7D1D1FE76D2}"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4487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C5AAAA31-1375-1249-BFBF-02EC5732C3D6}" type="datetime1">
              <a:rPr kumimoji="1" lang="ja-JP" altLang="en-US" smtClean="0"/>
              <a:t>2023/11/14</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6480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5971156F-B659-694C-8FD2-E1569C0AEB0E}" type="datetime1">
              <a:rPr kumimoji="1" lang="ja-JP" altLang="en-US" smtClean="0"/>
              <a:t>2023/11/14</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586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B6B90555-DED7-E445-ADC5-E747E08CD209}" type="datetime1">
              <a:rPr kumimoji="1" lang="ja-JP" altLang="en-US" smtClean="0"/>
              <a:t>2023/11/14</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77425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804C3D2A-CC9E-3E45-91AB-0F95CDE82708}"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16348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64AE1F25-3B91-F249-BA3D-0751E82B818F}"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02464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20184B-7306-C141-92D1-630C2B43C9D4}"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44967"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740776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tif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gif"/><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hyperlink" Target="http://www.google.co.jp/url?sa=i&amp;rct=j&amp;q=&amp;esrc=s&amp;source=images&amp;cd=&amp;cad=rja&amp;uact=8&amp;ved=0CAcQjRw&amp;url=http://www.nirs.go.jp/information/qa/qa.php&amp;ei=G5NZVbHWKcPPmwXl64CACQ&amp;bvm=bv.93564037,d.dGY&amp;psig=AFQjCNHApNrCSpbFTY1s0fQX5jaDg8N5WQ&amp;ust=143202009039682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2.png"/><Relationship Id="rId5" Type="http://schemas.microsoft.com/office/2007/relationships/hdphoto" Target="../media/hdphoto3.wdp"/><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7" Type="http://schemas.microsoft.com/office/2007/relationships/hdphoto" Target="../media/hdphoto5.wdp"/><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hyperlink" Target="http://www.google.co.jp/url?sa=i&amp;rct=j&amp;q=&amp;esrc=s&amp;source=images&amp;cd=&amp;cad=rja&amp;uact=8&amp;ved=0CAcQjRw&amp;url=http://www.nirs.go.jp/information/qa/qa.php&amp;ei=G5NZVbHWKcPPmwXl64CACQ&amp;bvm=bv.93564037,d.dGY&amp;psig=AFQjCNHApNrCSpbFTY1s0fQX5jaDg8N5WQ&amp;ust=1432020090396829" TargetMode="Externa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lang="ja-JP" altLang="en-US"/>
              <a:t>外部被ばくと内部被ばくの線量評価</a:t>
            </a:r>
            <a:endParaRPr kumimoji="1" lang="ja-JP" altLang="en-US"/>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中核人材</a:t>
            </a:r>
            <a:r>
              <a:rPr lang="en-US" altLang="ja-JP" dirty="0"/>
              <a:t>-4</a:t>
            </a:r>
          </a:p>
        </p:txBody>
      </p:sp>
      <p:sp>
        <p:nvSpPr>
          <p:cNvPr id="6" name="テキスト ボックス 5">
            <a:extLst>
              <a:ext uri="{FF2B5EF4-FFF2-40B4-BE49-F238E27FC236}">
                <a16:creationId xmlns:a16="http://schemas.microsoft.com/office/drawing/2014/main" id="{C19FF13B-9407-2144-9CD5-6BCA163126B7}"/>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Ver.202309</a:t>
            </a:r>
            <a:endParaRPr kumimoji="1" lang="ja-JP" altLang="en-US" dirty="0"/>
          </a:p>
        </p:txBody>
      </p:sp>
    </p:spTree>
    <p:extLst>
      <p:ext uri="{BB962C8B-B14F-4D97-AF65-F5344CB8AC3E}">
        <p14:creationId xmlns:p14="http://schemas.microsoft.com/office/powerpoint/2010/main" val="348698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染色体分析による線量評価の流れ</a:t>
            </a:r>
            <a:endParaRPr lang="ja-JP" altLang="en-US" dirty="0"/>
          </a:p>
        </p:txBody>
      </p:sp>
      <p:sp>
        <p:nvSpPr>
          <p:cNvPr id="5" name="角丸四角形 4"/>
          <p:cNvSpPr/>
          <p:nvPr/>
        </p:nvSpPr>
        <p:spPr>
          <a:xfrm>
            <a:off x="374748" y="1612094"/>
            <a:ext cx="3966738" cy="3979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採血</a:t>
            </a:r>
            <a:r>
              <a:rPr lang="en-US" altLang="ja-JP" dirty="0">
                <a:solidFill>
                  <a:srgbClr val="0000FF"/>
                </a:solidFill>
                <a:latin typeface="+mn-ea"/>
              </a:rPr>
              <a:t>, </a:t>
            </a:r>
            <a:r>
              <a:rPr lang="ja-JP" altLang="en-US" dirty="0">
                <a:solidFill>
                  <a:srgbClr val="0000FF"/>
                </a:solidFill>
                <a:latin typeface="+mn-ea"/>
              </a:rPr>
              <a:t>リンパ球分離</a:t>
            </a:r>
            <a:r>
              <a:rPr lang="en-US" altLang="ja-JP" dirty="0">
                <a:solidFill>
                  <a:srgbClr val="0000FF"/>
                </a:solidFill>
                <a:latin typeface="+mn-ea"/>
              </a:rPr>
              <a:t>, 48</a:t>
            </a:r>
            <a:r>
              <a:rPr lang="ja-JP" altLang="en-US" dirty="0">
                <a:solidFill>
                  <a:srgbClr val="0000FF"/>
                </a:solidFill>
                <a:latin typeface="+mn-ea"/>
              </a:rPr>
              <a:t>時間培養</a:t>
            </a:r>
            <a:endParaRPr lang="en-US" altLang="ja-JP" dirty="0">
              <a:solidFill>
                <a:srgbClr val="0000FF"/>
              </a:solidFill>
              <a:latin typeface="+mn-ea"/>
            </a:endParaRPr>
          </a:p>
        </p:txBody>
      </p:sp>
      <p:sp>
        <p:nvSpPr>
          <p:cNvPr id="6" name="角丸四角形 5"/>
          <p:cNvSpPr/>
          <p:nvPr/>
        </p:nvSpPr>
        <p:spPr>
          <a:xfrm>
            <a:off x="374748" y="2392463"/>
            <a:ext cx="3966738" cy="3979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細胞の回収</a:t>
            </a:r>
            <a:r>
              <a:rPr lang="en-US" altLang="ja-JP" dirty="0">
                <a:solidFill>
                  <a:srgbClr val="0000FF"/>
                </a:solidFill>
                <a:latin typeface="+mn-ea"/>
              </a:rPr>
              <a:t>, </a:t>
            </a:r>
            <a:r>
              <a:rPr lang="ja-JP" altLang="en-US" dirty="0">
                <a:solidFill>
                  <a:srgbClr val="0000FF"/>
                </a:solidFill>
                <a:latin typeface="+mn-ea"/>
              </a:rPr>
              <a:t>固定</a:t>
            </a:r>
            <a:r>
              <a:rPr lang="en-US" altLang="ja-JP" dirty="0">
                <a:solidFill>
                  <a:srgbClr val="0000FF"/>
                </a:solidFill>
                <a:latin typeface="+mn-ea"/>
              </a:rPr>
              <a:t>, </a:t>
            </a:r>
            <a:r>
              <a:rPr lang="ja-JP" altLang="en-US" dirty="0">
                <a:solidFill>
                  <a:srgbClr val="0000FF"/>
                </a:solidFill>
                <a:latin typeface="+mn-ea"/>
              </a:rPr>
              <a:t>染色体標本作製</a:t>
            </a:r>
            <a:endParaRPr lang="en-US" altLang="ja-JP" dirty="0">
              <a:solidFill>
                <a:srgbClr val="0000FF"/>
              </a:solidFill>
              <a:latin typeface="+mn-ea"/>
            </a:endParaRPr>
          </a:p>
        </p:txBody>
      </p:sp>
      <p:sp>
        <p:nvSpPr>
          <p:cNvPr id="7" name="角丸四角形 6"/>
          <p:cNvSpPr/>
          <p:nvPr/>
        </p:nvSpPr>
        <p:spPr>
          <a:xfrm>
            <a:off x="374748" y="3154576"/>
            <a:ext cx="3966738" cy="12019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ギムザ染色　［→緊急時］</a:t>
            </a:r>
            <a:endParaRPr lang="en-US" altLang="ja-JP" dirty="0">
              <a:solidFill>
                <a:srgbClr val="0000FF"/>
              </a:solidFill>
              <a:latin typeface="+mn-ea"/>
            </a:endParaRPr>
          </a:p>
          <a:p>
            <a:r>
              <a:rPr lang="ja-JP" altLang="en-US" dirty="0">
                <a:solidFill>
                  <a:srgbClr val="0000FF"/>
                </a:solidFill>
                <a:latin typeface="+mn-ea"/>
              </a:rPr>
              <a:t>　　</a:t>
            </a:r>
            <a:r>
              <a:rPr lang="ja-JP" altLang="en-US" sz="1400" u="sng" dirty="0">
                <a:solidFill>
                  <a:srgbClr val="0000FF"/>
                </a:solidFill>
                <a:latin typeface="+mn-ea"/>
              </a:rPr>
              <a:t>または</a:t>
            </a:r>
            <a:endParaRPr lang="en-US" altLang="ja-JP" sz="1400" u="sng" dirty="0">
              <a:solidFill>
                <a:srgbClr val="0000FF"/>
              </a:solidFill>
              <a:latin typeface="+mn-ea"/>
            </a:endParaRPr>
          </a:p>
          <a:p>
            <a:r>
              <a:rPr lang="ja-JP" altLang="en-US" dirty="0">
                <a:solidFill>
                  <a:srgbClr val="0000FF"/>
                </a:solidFill>
                <a:latin typeface="+mn-ea"/>
              </a:rPr>
              <a:t>蛍光</a:t>
            </a:r>
            <a:r>
              <a:rPr lang="en-US" altLang="ja-JP" dirty="0">
                <a:solidFill>
                  <a:srgbClr val="0000FF"/>
                </a:solidFill>
                <a:latin typeface="+mn-ea"/>
              </a:rPr>
              <a:t>in situ</a:t>
            </a:r>
            <a:r>
              <a:rPr lang="ja-JP" altLang="en-US" dirty="0">
                <a:solidFill>
                  <a:srgbClr val="0000FF"/>
                </a:solidFill>
                <a:latin typeface="+mn-ea"/>
              </a:rPr>
              <a:t>ハイブリダイゼーション </a:t>
            </a:r>
            <a:endParaRPr lang="en-US" altLang="ja-JP" dirty="0">
              <a:solidFill>
                <a:srgbClr val="0000FF"/>
              </a:solidFill>
              <a:latin typeface="+mn-ea"/>
            </a:endParaRPr>
          </a:p>
          <a:p>
            <a:r>
              <a:rPr lang="en-US" altLang="ja-JP" dirty="0">
                <a:solidFill>
                  <a:srgbClr val="0000FF"/>
                </a:solidFill>
                <a:latin typeface="+mn-ea"/>
              </a:rPr>
              <a:t>(FISH) </a:t>
            </a:r>
            <a:r>
              <a:rPr lang="ja-JP" altLang="en-US" dirty="0">
                <a:solidFill>
                  <a:srgbClr val="0000FF"/>
                </a:solidFill>
                <a:latin typeface="+mn-ea"/>
              </a:rPr>
              <a:t>［→時間を経た調査］</a:t>
            </a:r>
            <a:endParaRPr lang="en-US" altLang="ja-JP" dirty="0">
              <a:solidFill>
                <a:srgbClr val="0000FF"/>
              </a:solidFill>
              <a:latin typeface="+mn-ea"/>
            </a:endParaRPr>
          </a:p>
        </p:txBody>
      </p:sp>
      <p:sp>
        <p:nvSpPr>
          <p:cNvPr id="8" name="角丸四角形 7"/>
          <p:cNvSpPr/>
          <p:nvPr/>
        </p:nvSpPr>
        <p:spPr>
          <a:xfrm>
            <a:off x="374748" y="4714100"/>
            <a:ext cx="3966738" cy="69795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顕微鏡画像解析システムによる染色体分析</a:t>
            </a:r>
            <a:endParaRPr lang="en-US" altLang="ja-JP" dirty="0">
              <a:solidFill>
                <a:srgbClr val="0000FF"/>
              </a:solidFill>
              <a:latin typeface="+mn-ea"/>
            </a:endParaRPr>
          </a:p>
        </p:txBody>
      </p:sp>
      <p:sp>
        <p:nvSpPr>
          <p:cNvPr id="9" name="角丸四角形 8"/>
          <p:cNvSpPr/>
          <p:nvPr/>
        </p:nvSpPr>
        <p:spPr>
          <a:xfrm>
            <a:off x="374748" y="5786559"/>
            <a:ext cx="3966738" cy="3979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FF0000"/>
                </a:solidFill>
                <a:latin typeface="+mn-ea"/>
              </a:rPr>
              <a:t>染色体異常頻度にもとづく線量評価</a:t>
            </a:r>
            <a:endParaRPr lang="en-US" altLang="ja-JP" dirty="0">
              <a:solidFill>
                <a:srgbClr val="FF0000"/>
              </a:solidFill>
              <a:latin typeface="+mn-ea"/>
            </a:endParaRPr>
          </a:p>
        </p:txBody>
      </p:sp>
      <p:grpSp>
        <p:nvGrpSpPr>
          <p:cNvPr id="10" name="グループ化 9"/>
          <p:cNvGrpSpPr/>
          <p:nvPr/>
        </p:nvGrpSpPr>
        <p:grpSpPr>
          <a:xfrm>
            <a:off x="4467603" y="1283843"/>
            <a:ext cx="1442847" cy="953405"/>
            <a:chOff x="4547628" y="1003314"/>
            <a:chExt cx="1442847" cy="953405"/>
          </a:xfrm>
        </p:grpSpPr>
        <p:pic>
          <p:nvPicPr>
            <p:cNvPr id="11"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47628" y="1003314"/>
              <a:ext cx="1095845" cy="953405"/>
            </a:xfrm>
            <a:prstGeom prst="rect">
              <a:avLst/>
            </a:prstGeom>
            <a:noFill/>
            <a:ln w="9525">
              <a:noFill/>
              <a:miter lim="800000"/>
              <a:headEnd/>
              <a:tailEnd/>
            </a:ln>
          </p:spPr>
        </p:pic>
        <p:sp>
          <p:nvSpPr>
            <p:cNvPr id="12" name="正方形/長方形 11"/>
            <p:cNvSpPr/>
            <p:nvPr/>
          </p:nvSpPr>
          <p:spPr>
            <a:xfrm>
              <a:off x="5062016" y="1104174"/>
              <a:ext cx="928459" cy="307777"/>
            </a:xfrm>
            <a:prstGeom prst="rect">
              <a:avLst/>
            </a:prstGeom>
          </p:spPr>
          <p:txBody>
            <a:bodyPr wrap="none">
              <a:spAutoFit/>
            </a:bodyPr>
            <a:lstStyle/>
            <a:p>
              <a:r>
                <a:rPr lang="en-US" altLang="ja-JP" sz="1400" b="1" dirty="0">
                  <a:latin typeface="HGP創英角ｺﾞｼｯｸUB" panose="020B0900000000000000" pitchFamily="50" charset="-128"/>
                  <a:ea typeface="HGP創英角ｺﾞｼｯｸUB" panose="020B0900000000000000" pitchFamily="50" charset="-128"/>
                </a:rPr>
                <a:t>3-10 </a:t>
              </a:r>
              <a:r>
                <a:rPr lang="en-US" altLang="ja-JP" sz="1400" b="1" dirty="0" err="1">
                  <a:latin typeface="HGP創英角ｺﾞｼｯｸUB" panose="020B0900000000000000" pitchFamily="50" charset="-128"/>
                  <a:ea typeface="HGP創英角ｺﾞｼｯｸUB" panose="020B0900000000000000" pitchFamily="50" charset="-128"/>
                </a:rPr>
                <a:t>mL</a:t>
              </a:r>
              <a:endParaRPr lang="ja-JP" altLang="en-US" sz="1400" b="1" dirty="0">
                <a:latin typeface="HGP創英角ｺﾞｼｯｸUB" panose="020B0900000000000000" pitchFamily="50" charset="-128"/>
                <a:ea typeface="HGP創英角ｺﾞｼｯｸUB" panose="020B0900000000000000" pitchFamily="50" charset="-128"/>
              </a:endParaRPr>
            </a:p>
          </p:txBody>
        </p:sp>
      </p:grpSp>
      <p:sp>
        <p:nvSpPr>
          <p:cNvPr id="13" name="下矢印 12"/>
          <p:cNvSpPr/>
          <p:nvPr/>
        </p:nvSpPr>
        <p:spPr>
          <a:xfrm>
            <a:off x="2190091" y="2020799"/>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pic>
        <p:nvPicPr>
          <p:cNvPr id="14" name="図 13" descr="NIRS_Suto.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22461" y="3177409"/>
            <a:ext cx="2373729" cy="1539246"/>
          </a:xfrm>
          <a:prstGeom prst="rect">
            <a:avLst/>
          </a:prstGeom>
        </p:spPr>
      </p:pic>
      <p:grpSp>
        <p:nvGrpSpPr>
          <p:cNvPr id="15" name="グループ化 14"/>
          <p:cNvGrpSpPr/>
          <p:nvPr/>
        </p:nvGrpSpPr>
        <p:grpSpPr>
          <a:xfrm>
            <a:off x="6388557" y="4797152"/>
            <a:ext cx="2241537" cy="1931991"/>
            <a:chOff x="6851663" y="4837109"/>
            <a:chExt cx="2241537" cy="1931991"/>
          </a:xfrm>
        </p:grpSpPr>
        <p:sp>
          <p:nvSpPr>
            <p:cNvPr id="16" name="角丸四角形 15"/>
            <p:cNvSpPr/>
            <p:nvPr/>
          </p:nvSpPr>
          <p:spPr>
            <a:xfrm>
              <a:off x="6851663" y="4849565"/>
              <a:ext cx="2241537" cy="1919535"/>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17" name="テキスト ボックス 16"/>
            <p:cNvSpPr txBox="1"/>
            <p:nvPr/>
          </p:nvSpPr>
          <p:spPr>
            <a:xfrm>
              <a:off x="7588679" y="4837109"/>
              <a:ext cx="902811" cy="307777"/>
            </a:xfrm>
            <a:prstGeom prst="rect">
              <a:avLst/>
            </a:prstGeom>
            <a:noFill/>
          </p:spPr>
          <p:txBody>
            <a:bodyPr wrap="none" rtlCol="0">
              <a:spAutoFit/>
            </a:bodyPr>
            <a:lstStyle/>
            <a:p>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線量</a:t>
              </a: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評価</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7699927" y="6483958"/>
              <a:ext cx="791563" cy="276999"/>
            </a:xfrm>
            <a:prstGeom prst="rect">
              <a:avLst/>
            </a:prstGeom>
            <a:noFill/>
          </p:spPr>
          <p:txBody>
            <a:bodyPr wrap="none" rtlCol="0">
              <a:spAutoFit/>
            </a:bodyPr>
            <a:lstStyle/>
            <a:p>
              <a:r>
                <a:rPr kumimoji="1" lang="ja-JP" altLang="en-US" sz="1200" b="1" dirty="0">
                  <a:solidFill>
                    <a:srgbClr val="000000"/>
                  </a:solidFill>
                  <a:latin typeface="Calibri" panose="020F0502020204030204" pitchFamily="34" charset="0"/>
                </a:rPr>
                <a:t>線量 </a:t>
              </a:r>
              <a:r>
                <a:rPr kumimoji="1" lang="en-US" altLang="ja-JP" sz="1200" b="1" dirty="0">
                  <a:solidFill>
                    <a:srgbClr val="000000"/>
                  </a:solidFill>
                  <a:latin typeface="Calibri" panose="020F0502020204030204" pitchFamily="34" charset="0"/>
                </a:rPr>
                <a:t>(</a:t>
              </a:r>
              <a:r>
                <a:rPr kumimoji="1" lang="en-US" altLang="ja-JP" sz="1200" b="1" dirty="0" err="1">
                  <a:solidFill>
                    <a:srgbClr val="000000"/>
                  </a:solidFill>
                  <a:latin typeface="Calibri" panose="020F0502020204030204" pitchFamily="34" charset="0"/>
                </a:rPr>
                <a:t>Gy</a:t>
              </a:r>
              <a:r>
                <a:rPr kumimoji="1" lang="en-US" altLang="ja-JP" sz="1200" b="1" dirty="0">
                  <a:solidFill>
                    <a:srgbClr val="000000"/>
                  </a:solidFill>
                  <a:latin typeface="Calibri" panose="020F0502020204030204" pitchFamily="34" charset="0"/>
                </a:rPr>
                <a:t>)</a:t>
              </a:r>
              <a:endParaRPr kumimoji="1" lang="ja-JP" altLang="en-US" sz="1200" b="1" dirty="0">
                <a:solidFill>
                  <a:srgbClr val="000000"/>
                </a:solidFill>
                <a:latin typeface="Calibri" panose="020F0502020204030204" pitchFamily="34" charset="0"/>
              </a:endParaRPr>
            </a:p>
          </p:txBody>
        </p:sp>
        <p:sp>
          <p:nvSpPr>
            <p:cNvPr id="19" name="テキスト ボックス 18"/>
            <p:cNvSpPr txBox="1"/>
            <p:nvPr/>
          </p:nvSpPr>
          <p:spPr>
            <a:xfrm flipH="1">
              <a:off x="6907314" y="5269157"/>
              <a:ext cx="369332" cy="1158330"/>
            </a:xfrm>
            <a:prstGeom prst="rect">
              <a:avLst/>
            </a:prstGeom>
            <a:noFill/>
          </p:spPr>
          <p:txBody>
            <a:bodyPr vert="eaVert" wrap="none" rtlCol="0">
              <a:spAutoFit/>
            </a:bodyPr>
            <a:lstStyle/>
            <a:p>
              <a:r>
                <a:rPr kumimoji="1" lang="ja-JP" altLang="en-US" sz="1200" b="1" dirty="0">
                  <a:solidFill>
                    <a:srgbClr val="000000"/>
                  </a:solidFill>
                  <a:latin typeface="Calibri" panose="020F0502020204030204" pitchFamily="34" charset="0"/>
                </a:rPr>
                <a:t>染色体異常頻度</a:t>
              </a:r>
            </a:p>
          </p:txBody>
        </p:sp>
        <p:pic>
          <p:nvPicPr>
            <p:cNvPr id="20" name="図 19" descr="検量線.png"/>
            <p:cNvPicPr>
              <a:picLocks noChangeAspect="1"/>
            </p:cNvPicPr>
            <p:nvPr/>
          </p:nvPicPr>
          <p:blipFill>
            <a:blip r:embed="rId5" cstate="screen">
              <a:lum bright="-28000" contrast="35000"/>
              <a:extLst>
                <a:ext uri="{28A0092B-C50C-407E-A947-70E740481C1C}">
                  <a14:useLocalDpi xmlns:a14="http://schemas.microsoft.com/office/drawing/2010/main"/>
                </a:ext>
              </a:extLst>
            </a:blip>
            <a:stretch>
              <a:fillRect/>
            </a:stretch>
          </p:blipFill>
          <p:spPr>
            <a:xfrm>
              <a:off x="7267354" y="5136082"/>
              <a:ext cx="1549082" cy="1358534"/>
            </a:xfrm>
            <a:prstGeom prst="rect">
              <a:avLst/>
            </a:prstGeom>
          </p:spPr>
        </p:pic>
        <p:cxnSp>
          <p:nvCxnSpPr>
            <p:cNvPr id="21" name="直線矢印コネクタ 20"/>
            <p:cNvCxnSpPr/>
            <p:nvPr/>
          </p:nvCxnSpPr>
          <p:spPr>
            <a:xfrm>
              <a:off x="7411370" y="5958608"/>
              <a:ext cx="67685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rot="5400000">
              <a:off x="7953011" y="6195185"/>
              <a:ext cx="340989"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円/楕円 22"/>
            <p:cNvSpPr/>
            <p:nvPr/>
          </p:nvSpPr>
          <p:spPr>
            <a:xfrm>
              <a:off x="8089900" y="5943600"/>
              <a:ext cx="57150" cy="571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24" name="テキスト ボックス 23"/>
            <p:cNvSpPr txBox="1"/>
            <p:nvPr/>
          </p:nvSpPr>
          <p:spPr>
            <a:xfrm>
              <a:off x="7448250" y="5213699"/>
              <a:ext cx="683200" cy="415498"/>
            </a:xfrm>
            <a:prstGeom prst="rect">
              <a:avLst/>
            </a:prstGeom>
            <a:solidFill>
              <a:srgbClr val="FFFF00"/>
            </a:solidFill>
          </p:spPr>
          <p:txBody>
            <a:bodyPr wrap="none" rtlCol="0">
              <a:spAutoFit/>
            </a:bodyPr>
            <a:lstStyle/>
            <a:p>
              <a:pPr algn="ctr"/>
              <a:r>
                <a:rPr kumimoji="1" lang="ja-JP" altLang="en-US" sz="1050" dirty="0">
                  <a:solidFill>
                    <a:srgbClr val="0000FF"/>
                  </a:solidFill>
                  <a:latin typeface="HGP創英角ｺﾞｼｯｸUB" panose="020B0900000000000000" pitchFamily="50" charset="-128"/>
                  <a:ea typeface="HGP創英角ｺﾞｼｯｸUB" panose="020B0900000000000000" pitchFamily="50" charset="-128"/>
                </a:rPr>
                <a:t>ガンマ線</a:t>
              </a:r>
              <a:endParaRPr kumimoji="1" lang="en-US" altLang="ja-JP" sz="1050" dirty="0">
                <a:solidFill>
                  <a:srgbClr val="0000FF"/>
                </a:solidFill>
                <a:latin typeface="HGP創英角ｺﾞｼｯｸUB" panose="020B0900000000000000" pitchFamily="50" charset="-128"/>
                <a:ea typeface="HGP創英角ｺﾞｼｯｸUB" panose="020B0900000000000000" pitchFamily="50" charset="-128"/>
              </a:endParaRPr>
            </a:p>
            <a:p>
              <a:pPr algn="ctr"/>
              <a:r>
                <a:rPr kumimoji="1" lang="ja-JP" altLang="en-US" sz="1050" dirty="0">
                  <a:solidFill>
                    <a:srgbClr val="0000FF"/>
                  </a:solidFill>
                  <a:latin typeface="HGP創英角ｺﾞｼｯｸUB" panose="020B0900000000000000" pitchFamily="50" charset="-128"/>
                  <a:ea typeface="HGP創英角ｺﾞｼｯｸUB" panose="020B0900000000000000" pitchFamily="50" charset="-128"/>
                </a:rPr>
                <a:t>検量線</a:t>
              </a:r>
            </a:p>
          </p:txBody>
        </p:sp>
      </p:grpSp>
      <p:grpSp>
        <p:nvGrpSpPr>
          <p:cNvPr id="25" name="グループ化 24"/>
          <p:cNvGrpSpPr/>
          <p:nvPr/>
        </p:nvGrpSpPr>
        <p:grpSpPr>
          <a:xfrm>
            <a:off x="6282945" y="764704"/>
            <a:ext cx="2485905" cy="2287706"/>
            <a:chOff x="6662209" y="193554"/>
            <a:chExt cx="2485905" cy="2287706"/>
          </a:xfrm>
        </p:grpSpPr>
        <p:sp>
          <p:nvSpPr>
            <p:cNvPr id="26" name="正方形/長方形 25"/>
            <p:cNvSpPr/>
            <p:nvPr/>
          </p:nvSpPr>
          <p:spPr>
            <a:xfrm>
              <a:off x="6823472" y="2065762"/>
              <a:ext cx="2258712" cy="415498"/>
            </a:xfrm>
            <a:prstGeom prst="rect">
              <a:avLst/>
            </a:prstGeom>
            <a:ln>
              <a:noFill/>
            </a:ln>
          </p:spPr>
          <p:txBody>
            <a:bodyPr wrap="square">
              <a:spAutoFit/>
            </a:bodyPr>
            <a:lstStyle/>
            <a:p>
              <a:r>
                <a:rPr lang="en-US" altLang="ja-JP" sz="1050" b="1" dirty="0">
                  <a:latin typeface="+mn-ea"/>
                </a:rPr>
                <a:t>IAEA Manual 2011, </a:t>
              </a:r>
            </a:p>
            <a:p>
              <a:r>
                <a:rPr lang="en-US" altLang="ja-JP" sz="1050" b="1" dirty="0">
                  <a:latin typeface="+mn-ea"/>
                </a:rPr>
                <a:t>ISO 19238, ISO 21243 </a:t>
              </a:r>
              <a:r>
                <a:rPr lang="ja-JP" altLang="en-US" sz="1050" b="1" dirty="0">
                  <a:latin typeface="+mn-ea"/>
                </a:rPr>
                <a:t>に準拠</a:t>
              </a:r>
              <a:endParaRPr lang="en-US" altLang="ja-JP" sz="1050" b="1" dirty="0">
                <a:latin typeface="+mn-ea"/>
              </a:endParaRPr>
            </a:p>
          </p:txBody>
        </p:sp>
        <p:sp>
          <p:nvSpPr>
            <p:cNvPr id="27" name="正方形/長方形 26"/>
            <p:cNvSpPr/>
            <p:nvPr/>
          </p:nvSpPr>
          <p:spPr>
            <a:xfrm>
              <a:off x="7934292" y="890248"/>
              <a:ext cx="1023022" cy="115230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28" name="テキスト ボックス 27"/>
            <p:cNvSpPr txBox="1"/>
            <p:nvPr/>
          </p:nvSpPr>
          <p:spPr>
            <a:xfrm>
              <a:off x="7994397" y="1013526"/>
              <a:ext cx="902811" cy="954107"/>
            </a:xfrm>
            <a:prstGeom prst="rect">
              <a:avLst/>
            </a:prstGeom>
            <a:noFill/>
          </p:spPr>
          <p:txBody>
            <a:bodyPr wrap="none" rtlCol="0">
              <a:spAutoFit/>
            </a:bodyPr>
            <a:lstStyle/>
            <a:p>
              <a:pPr algn="ctr"/>
              <a:r>
                <a:rPr kumimoji="1" lang="ja-JP" altLang="en-US" sz="1400" dirty="0">
                  <a:latin typeface="+mn-ea"/>
                </a:rPr>
                <a:t>聴き取り</a:t>
              </a:r>
              <a:endParaRPr kumimoji="1" lang="en-US" altLang="ja-JP" sz="1400" dirty="0">
                <a:latin typeface="+mn-ea"/>
              </a:endParaRPr>
            </a:p>
            <a:p>
              <a:pPr algn="ctr"/>
              <a:r>
                <a:rPr kumimoji="1" lang="ja-JP" altLang="en-US" sz="1400" dirty="0">
                  <a:latin typeface="+mn-ea"/>
                </a:rPr>
                <a:t>調査票</a:t>
              </a:r>
              <a:endParaRPr kumimoji="1" lang="en-US" altLang="ja-JP" sz="1400" dirty="0">
                <a:latin typeface="+mn-ea"/>
              </a:endParaRPr>
            </a:p>
            <a:p>
              <a:pPr algn="ctr"/>
              <a:r>
                <a:rPr kumimoji="1" lang="ja-JP" altLang="en-US" sz="1400" dirty="0">
                  <a:latin typeface="+mn-ea"/>
                </a:rPr>
                <a:t>＆</a:t>
              </a:r>
              <a:endParaRPr kumimoji="1" lang="en-US" altLang="ja-JP" sz="1400" dirty="0">
                <a:latin typeface="+mn-ea"/>
              </a:endParaRPr>
            </a:p>
            <a:p>
              <a:pPr algn="ctr"/>
              <a:r>
                <a:rPr lang="ja-JP" altLang="en-US" sz="1400" dirty="0">
                  <a:latin typeface="+mn-ea"/>
                </a:rPr>
                <a:t>同意書</a:t>
              </a:r>
              <a:endParaRPr kumimoji="1" lang="ja-JP" altLang="en-US" sz="1400" dirty="0">
                <a:latin typeface="+mn-ea"/>
              </a:endParaRPr>
            </a:p>
          </p:txBody>
        </p:sp>
        <p:sp>
          <p:nvSpPr>
            <p:cNvPr id="29" name="円形吹き出し 28"/>
            <p:cNvSpPr/>
            <p:nvPr/>
          </p:nvSpPr>
          <p:spPr>
            <a:xfrm>
              <a:off x="7626913" y="193554"/>
              <a:ext cx="1521201" cy="728323"/>
            </a:xfrm>
            <a:prstGeom prst="wedgeEllipseCallout">
              <a:avLst>
                <a:gd name="adj1" fmla="val -23190"/>
                <a:gd name="adj2" fmla="val 73578"/>
              </a:avLst>
            </a:prstGeom>
            <a:solidFill>
              <a:srgbClr val="CC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00FF"/>
                  </a:solidFill>
                  <a:latin typeface="+mn-ea"/>
                </a:rPr>
                <a:t>年齢・性別</a:t>
              </a:r>
              <a:endParaRPr kumimoji="1" lang="en-US" altLang="ja-JP" sz="1000" dirty="0">
                <a:solidFill>
                  <a:srgbClr val="0000FF"/>
                </a:solidFill>
                <a:latin typeface="+mn-ea"/>
              </a:endParaRPr>
            </a:p>
            <a:p>
              <a:pPr algn="ctr"/>
              <a:r>
                <a:rPr kumimoji="1" lang="ja-JP" altLang="en-US" sz="1000" dirty="0">
                  <a:solidFill>
                    <a:srgbClr val="0000FF"/>
                  </a:solidFill>
                  <a:latin typeface="+mn-ea"/>
                </a:rPr>
                <a:t>飲酒・喫煙・薬</a:t>
              </a:r>
              <a:endParaRPr kumimoji="1" lang="en-US" altLang="ja-JP" sz="1000" dirty="0">
                <a:solidFill>
                  <a:srgbClr val="0000FF"/>
                </a:solidFill>
                <a:latin typeface="+mn-ea"/>
              </a:endParaRPr>
            </a:p>
            <a:p>
              <a:pPr algn="ctr"/>
              <a:r>
                <a:rPr lang="ja-JP" altLang="en-US" sz="1000" dirty="0">
                  <a:solidFill>
                    <a:srgbClr val="0000FF"/>
                  </a:solidFill>
                  <a:latin typeface="+mn-ea"/>
                </a:rPr>
                <a:t>医療被ばく歴</a:t>
              </a:r>
              <a:endParaRPr lang="en-US" altLang="ja-JP" sz="1000" dirty="0">
                <a:solidFill>
                  <a:srgbClr val="0000FF"/>
                </a:solidFill>
                <a:latin typeface="+mn-ea"/>
              </a:endParaRPr>
            </a:p>
            <a:p>
              <a:pPr algn="ctr"/>
              <a:r>
                <a:rPr kumimoji="1" lang="ja-JP" altLang="en-US" sz="1000" dirty="0">
                  <a:solidFill>
                    <a:srgbClr val="0000FF"/>
                  </a:solidFill>
                  <a:latin typeface="+mn-ea"/>
                </a:rPr>
                <a:t>職業被ばく歴</a:t>
              </a:r>
            </a:p>
          </p:txBody>
        </p:sp>
        <p:pic>
          <p:nvPicPr>
            <p:cNvPr id="30" name="図 29" descr="スクリーンショット（2012-10-03 6.34.37）.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2209" y="470511"/>
              <a:ext cx="1110191" cy="1574188"/>
            </a:xfrm>
            <a:prstGeom prst="rect">
              <a:avLst/>
            </a:prstGeom>
            <a:ln>
              <a:solidFill>
                <a:schemeClr val="tx1"/>
              </a:solidFill>
            </a:ln>
          </p:spPr>
        </p:pic>
      </p:grpSp>
      <p:pic>
        <p:nvPicPr>
          <p:cNvPr id="31" name="図 30" descr="Fig3 TL_SLL-50-14 3color 146025~A.0378.A demo.jpg"/>
          <p:cNvPicPr>
            <a:picLocks noChangeAspect="1"/>
          </p:cNvPicPr>
          <p:nvPr/>
        </p:nvPicPr>
        <p:blipFill rotWithShape="1">
          <a:blip r:embed="rId7" cstate="screen">
            <a:lum bright="15000" contrast="32000"/>
            <a:extLst>
              <a:ext uri="{28A0092B-C50C-407E-A947-70E740481C1C}">
                <a14:useLocalDpi xmlns:a14="http://schemas.microsoft.com/office/drawing/2010/main"/>
              </a:ext>
            </a:extLst>
          </a:blip>
          <a:srcRect/>
          <a:stretch/>
        </p:blipFill>
        <p:spPr>
          <a:xfrm>
            <a:off x="4532286" y="4760167"/>
            <a:ext cx="1680570" cy="1595850"/>
          </a:xfrm>
          <a:prstGeom prst="rect">
            <a:avLst/>
          </a:prstGeom>
        </p:spPr>
      </p:pic>
      <p:sp>
        <p:nvSpPr>
          <p:cNvPr id="33" name="下矢印 32"/>
          <p:cNvSpPr/>
          <p:nvPr/>
        </p:nvSpPr>
        <p:spPr>
          <a:xfrm>
            <a:off x="2190091" y="2794536"/>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34" name="下矢印 33"/>
          <p:cNvSpPr/>
          <p:nvPr/>
        </p:nvSpPr>
        <p:spPr>
          <a:xfrm>
            <a:off x="2190091" y="4346189"/>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35" name="下矢印 34"/>
          <p:cNvSpPr/>
          <p:nvPr/>
        </p:nvSpPr>
        <p:spPr>
          <a:xfrm>
            <a:off x="2190091" y="5405987"/>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pic>
        <p:nvPicPr>
          <p:cNvPr id="36" name="図 35" descr="Neuro-3.tif"/>
          <p:cNvPicPr>
            <a:picLocks noChangeAspect="1"/>
          </p:cNvPicPr>
          <p:nvPr/>
        </p:nvPicPr>
        <p:blipFill>
          <a:blip r:embed="rId8" cstate="screen">
            <a:lum bright="-9000" contrast="9000"/>
            <a:extLst>
              <a:ext uri="{28A0092B-C50C-407E-A947-70E740481C1C}">
                <a14:useLocalDpi xmlns:a14="http://schemas.microsoft.com/office/drawing/2010/main"/>
              </a:ext>
            </a:extLst>
          </a:blip>
          <a:srcRect/>
          <a:stretch>
            <a:fillRect/>
          </a:stretch>
        </p:blipFill>
        <p:spPr>
          <a:xfrm>
            <a:off x="4532287" y="3177409"/>
            <a:ext cx="1664808" cy="1546545"/>
          </a:xfrm>
          <a:prstGeom prst="rect">
            <a:avLst/>
          </a:prstGeom>
          <a:ln>
            <a:solidFill>
              <a:schemeClr val="bg1">
                <a:lumMod val="85000"/>
              </a:schemeClr>
            </a:solidFill>
          </a:ln>
        </p:spPr>
      </p:pic>
      <p:pic>
        <p:nvPicPr>
          <p:cNvPr id="37" name="図 36" descr="Neuro-3.tif"/>
          <p:cNvPicPr>
            <a:picLocks noChangeAspect="1"/>
          </p:cNvPicPr>
          <p:nvPr/>
        </p:nvPicPr>
        <p:blipFill rotWithShape="1">
          <a:blip r:embed="rId9" cstate="screen">
            <a:lum bright="-9000" contrast="9000"/>
            <a:extLst>
              <a:ext uri="{28A0092B-C50C-407E-A947-70E740481C1C}">
                <a14:useLocalDpi xmlns:a14="http://schemas.microsoft.com/office/drawing/2010/main"/>
              </a:ext>
            </a:extLst>
          </a:blip>
          <a:srcRect/>
          <a:stretch/>
        </p:blipFill>
        <p:spPr>
          <a:xfrm>
            <a:off x="5636336" y="2556994"/>
            <a:ext cx="706276" cy="838773"/>
          </a:xfrm>
          <a:prstGeom prst="rect">
            <a:avLst/>
          </a:prstGeom>
          <a:ln w="12700">
            <a:solidFill>
              <a:srgbClr val="FF0000"/>
            </a:solidFill>
          </a:ln>
        </p:spPr>
      </p:pic>
      <p:cxnSp>
        <p:nvCxnSpPr>
          <p:cNvPr id="38" name="直線コネクタ 37"/>
          <p:cNvCxnSpPr/>
          <p:nvPr/>
        </p:nvCxnSpPr>
        <p:spPr>
          <a:xfrm flipH="1">
            <a:off x="5411586" y="2587985"/>
            <a:ext cx="199505" cy="9144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5627716" y="3402632"/>
            <a:ext cx="731521" cy="399011"/>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1FE13708-DA64-3D4E-B085-D2AC042E33EC}"/>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105046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4149FEB8-5F43-944C-B77B-C6A11D467CED}"/>
              </a:ext>
            </a:extLst>
          </p:cNvPr>
          <p:cNvSpPr>
            <a:spLocks noGrp="1"/>
          </p:cNvSpPr>
          <p:nvPr>
            <p:ph type="title"/>
          </p:nvPr>
        </p:nvSpPr>
        <p:spPr/>
        <p:txBody>
          <a:bodyPr/>
          <a:lstStyle/>
          <a:p>
            <a:r>
              <a:rPr lang="ja-JP" altLang="en-US"/>
              <a:t>検量線</a:t>
            </a:r>
            <a:endParaRPr kumimoji="1" lang="ja-JP" altLang="en-US"/>
          </a:p>
        </p:txBody>
      </p:sp>
      <p:grpSp>
        <p:nvGrpSpPr>
          <p:cNvPr id="7" name="グループ化 6">
            <a:extLst>
              <a:ext uri="{FF2B5EF4-FFF2-40B4-BE49-F238E27FC236}">
                <a16:creationId xmlns:a16="http://schemas.microsoft.com/office/drawing/2014/main" id="{71FDC836-2D61-2242-A5C5-FD4EC2FAD284}"/>
              </a:ext>
            </a:extLst>
          </p:cNvPr>
          <p:cNvGrpSpPr/>
          <p:nvPr/>
        </p:nvGrpSpPr>
        <p:grpSpPr>
          <a:xfrm>
            <a:off x="251520" y="1281174"/>
            <a:ext cx="8640960" cy="5129348"/>
            <a:chOff x="251520" y="387831"/>
            <a:chExt cx="8640960" cy="5129348"/>
          </a:xfrm>
        </p:grpSpPr>
        <p:grpSp>
          <p:nvGrpSpPr>
            <p:cNvPr id="8" name="グループ化 2">
              <a:extLst>
                <a:ext uri="{FF2B5EF4-FFF2-40B4-BE49-F238E27FC236}">
                  <a16:creationId xmlns:a16="http://schemas.microsoft.com/office/drawing/2014/main" id="{9C7BECBD-178E-444A-A6AA-139452A5A535}"/>
                </a:ext>
              </a:extLst>
            </p:cNvPr>
            <p:cNvGrpSpPr/>
            <p:nvPr/>
          </p:nvGrpSpPr>
          <p:grpSpPr>
            <a:xfrm>
              <a:off x="2477744" y="747871"/>
              <a:ext cx="4254496" cy="4349289"/>
              <a:chOff x="4406066" y="994497"/>
              <a:chExt cx="4254496" cy="4349289"/>
            </a:xfrm>
            <a:solidFill>
              <a:schemeClr val="bg1"/>
            </a:solidFill>
          </p:grpSpPr>
          <p:pic>
            <p:nvPicPr>
              <p:cNvPr id="13" name="Picture 3">
                <a:extLst>
                  <a:ext uri="{FF2B5EF4-FFF2-40B4-BE49-F238E27FC236}">
                    <a16:creationId xmlns:a16="http://schemas.microsoft.com/office/drawing/2014/main" id="{EFE0CBEC-738D-1D47-ABFE-0F8146F616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06066" y="994497"/>
                <a:ext cx="4254496" cy="434928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正方形/長方形 13">
                <a:extLst>
                  <a:ext uri="{FF2B5EF4-FFF2-40B4-BE49-F238E27FC236}">
                    <a16:creationId xmlns:a16="http://schemas.microsoft.com/office/drawing/2014/main" id="{7F89BDFD-AFC4-3E4A-BF2A-09C98885A53F}"/>
                  </a:ext>
                </a:extLst>
              </p:cNvPr>
              <p:cNvSpPr/>
              <p:nvPr/>
            </p:nvSpPr>
            <p:spPr>
              <a:xfrm>
                <a:off x="5749816" y="1354537"/>
                <a:ext cx="1980030" cy="510845"/>
              </a:xfrm>
              <a:prstGeom prst="rect">
                <a:avLst/>
              </a:prstGeom>
              <a:grpFill/>
            </p:spPr>
            <p:txBody>
              <a:bodyPr wrap="none">
                <a:spAutoFit/>
              </a:bodyPr>
              <a:lstStyle/>
              <a:p>
                <a:pPr algn="ctr" eaLnBrk="0" hangingPunct="0">
                  <a:lnSpc>
                    <a:spcPct val="150000"/>
                  </a:lnSpc>
                </a:pPr>
                <a:r>
                  <a:rPr lang="ja-JP" altLang="en-US" sz="2000" kern="0" dirty="0">
                    <a:solidFill>
                      <a:srgbClr val="00B050"/>
                    </a:solidFill>
                    <a:latin typeface="+mn-ea"/>
                  </a:rPr>
                  <a:t>ガンマ線検量線</a:t>
                </a:r>
                <a:endParaRPr lang="en-US" altLang="ja-JP" sz="2000" kern="0" dirty="0">
                  <a:solidFill>
                    <a:srgbClr val="00B050"/>
                  </a:solidFill>
                  <a:latin typeface="+mn-ea"/>
                </a:endParaRPr>
              </a:p>
            </p:txBody>
          </p:sp>
        </p:grpSp>
        <p:sp>
          <p:nvSpPr>
            <p:cNvPr id="9" name="テキスト ボックス 8">
              <a:extLst>
                <a:ext uri="{FF2B5EF4-FFF2-40B4-BE49-F238E27FC236}">
                  <a16:creationId xmlns:a16="http://schemas.microsoft.com/office/drawing/2014/main" id="{B1778895-BA8D-D34D-8970-FD45AA1E3612}"/>
                </a:ext>
              </a:extLst>
            </p:cNvPr>
            <p:cNvSpPr txBox="1"/>
            <p:nvPr/>
          </p:nvSpPr>
          <p:spPr>
            <a:xfrm>
              <a:off x="2043103" y="387831"/>
              <a:ext cx="5057795" cy="400110"/>
            </a:xfrm>
            <a:prstGeom prst="rect">
              <a:avLst/>
            </a:prstGeom>
            <a:noFill/>
            <a:ln>
              <a:noFill/>
            </a:ln>
          </p:spPr>
          <p:txBody>
            <a:bodyPr wrap="none" rtlCol="0">
              <a:spAutoFit/>
            </a:bodyPr>
            <a:lstStyle/>
            <a:p>
              <a:pPr algn="ctr"/>
              <a:r>
                <a:rPr kumimoji="1" lang="ja-JP" altLang="en-US" sz="2000" dirty="0">
                  <a:latin typeface="+mn-ea"/>
                </a:rPr>
                <a:t>福島原発事故で線量評価に使用した</a:t>
              </a:r>
              <a:r>
                <a:rPr kumimoji="1" lang="ja-JP" altLang="en-US" sz="2000">
                  <a:latin typeface="+mn-ea"/>
                </a:rPr>
                <a:t>検量線</a:t>
              </a:r>
              <a:endParaRPr kumimoji="1" lang="en-US" altLang="ja-JP" sz="2000" dirty="0">
                <a:latin typeface="+mn-ea"/>
              </a:endParaRPr>
            </a:p>
          </p:txBody>
        </p:sp>
        <p:sp>
          <p:nvSpPr>
            <p:cNvPr id="10" name="正方形/長方形 9">
              <a:extLst>
                <a:ext uri="{FF2B5EF4-FFF2-40B4-BE49-F238E27FC236}">
                  <a16:creationId xmlns:a16="http://schemas.microsoft.com/office/drawing/2014/main" id="{6AC8C776-CF49-A74F-9E5B-5D00D47A5D06}"/>
                </a:ext>
              </a:extLst>
            </p:cNvPr>
            <p:cNvSpPr/>
            <p:nvPr/>
          </p:nvSpPr>
          <p:spPr>
            <a:xfrm>
              <a:off x="251520" y="4809293"/>
              <a:ext cx="8640960" cy="70788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i="1" dirty="0">
                  <a:latin typeface="+mn-ea"/>
                  <a:cs typeface="Times New Roman" panose="02020603050405020304" pitchFamily="18" charset="0"/>
                </a:rPr>
                <a:t>Y</a:t>
              </a:r>
              <a:r>
                <a:rPr lang="en-US" sz="2000" b="1" dirty="0">
                  <a:latin typeface="+mn-ea"/>
                  <a:cs typeface="Times New Roman" panose="02020603050405020304" pitchFamily="18" charset="0"/>
                </a:rPr>
                <a:t> = (0.00015 ± 0.00017) + (0.0302 ± 0.0044) </a:t>
              </a:r>
              <a:r>
                <a:rPr lang="en-US" sz="2000" b="1" dirty="0">
                  <a:latin typeface="+mn-ea"/>
                  <a:cs typeface="Times New Roman" panose="02020603050405020304" pitchFamily="18" charset="0"/>
                  <a:sym typeface="Symbol"/>
                </a:rPr>
                <a:t></a:t>
              </a:r>
              <a:r>
                <a:rPr lang="en-US" sz="2000" b="1" dirty="0">
                  <a:latin typeface="+mn-ea"/>
                  <a:cs typeface="Times New Roman" panose="02020603050405020304" pitchFamily="18" charset="0"/>
                </a:rPr>
                <a:t> </a:t>
              </a:r>
              <a:r>
                <a:rPr lang="en-US" sz="2000" b="1" i="1" dirty="0">
                  <a:latin typeface="+mn-ea"/>
                  <a:cs typeface="Times New Roman" panose="02020603050405020304" pitchFamily="18" charset="0"/>
                </a:rPr>
                <a:t>D</a:t>
              </a:r>
              <a:r>
                <a:rPr lang="en-US" sz="2000" b="1" dirty="0">
                  <a:latin typeface="+mn-ea"/>
                  <a:cs typeface="Times New Roman" panose="02020603050405020304" pitchFamily="18" charset="0"/>
                </a:rPr>
                <a:t> + (0.0588 ± 0.0028) </a:t>
              </a:r>
              <a:r>
                <a:rPr lang="en-US" sz="2000" b="1" dirty="0">
                  <a:latin typeface="+mn-ea"/>
                  <a:cs typeface="Times New Roman" panose="02020603050405020304" pitchFamily="18" charset="0"/>
                  <a:sym typeface="Symbol"/>
                </a:rPr>
                <a:t></a:t>
              </a:r>
              <a:r>
                <a:rPr lang="en-US" sz="2000" b="1" dirty="0">
                  <a:latin typeface="+mn-ea"/>
                  <a:cs typeface="Times New Roman" panose="02020603050405020304" pitchFamily="18" charset="0"/>
                </a:rPr>
                <a:t> </a:t>
              </a:r>
              <a:r>
                <a:rPr lang="en-US" sz="2000" b="1" i="1" dirty="0">
                  <a:latin typeface="+mn-ea"/>
                  <a:cs typeface="Times New Roman" panose="02020603050405020304" pitchFamily="18" charset="0"/>
                </a:rPr>
                <a:t>D</a:t>
              </a:r>
              <a:r>
                <a:rPr lang="en-US" sz="2000" b="1" baseline="30000" dirty="0">
                  <a:latin typeface="+mn-ea"/>
                  <a:cs typeface="Times New Roman" panose="02020603050405020304" pitchFamily="18" charset="0"/>
                </a:rPr>
                <a:t>2</a:t>
              </a:r>
              <a:endParaRPr lang="en-US" sz="2000" b="1" dirty="0">
                <a:latin typeface="+mn-ea"/>
                <a:cs typeface="Times New Roman" panose="02020603050405020304" pitchFamily="18" charset="0"/>
              </a:endParaRPr>
            </a:p>
            <a:p>
              <a:pPr algn="ctr"/>
              <a:r>
                <a:rPr lang="ja-JP" altLang="en-US" sz="2000" dirty="0">
                  <a:latin typeface="+mn-ea"/>
                </a:rPr>
                <a:t>　</a:t>
              </a:r>
              <a:r>
                <a:rPr lang="en-US" i="1" dirty="0">
                  <a:latin typeface="+mn-ea"/>
                  <a:cs typeface="Times New Roman" panose="02020603050405020304" pitchFamily="18" charset="0"/>
                </a:rPr>
                <a:t>Y</a:t>
              </a:r>
              <a:r>
                <a:rPr lang="en-US" dirty="0">
                  <a:latin typeface="+mn-ea"/>
                </a:rPr>
                <a:t>: </a:t>
              </a:r>
              <a:r>
                <a:rPr lang="ja-JP" altLang="en-US" dirty="0">
                  <a:latin typeface="+mn-ea"/>
                </a:rPr>
                <a:t>染色体異常の頻度</a:t>
              </a:r>
              <a:r>
                <a:rPr lang="en-US" dirty="0">
                  <a:latin typeface="+mn-ea"/>
                </a:rPr>
                <a:t>, </a:t>
              </a:r>
              <a:r>
                <a:rPr lang="en-US" i="1" dirty="0">
                  <a:latin typeface="+mn-ea"/>
                  <a:cs typeface="Times New Roman" panose="02020603050405020304" pitchFamily="18" charset="0"/>
                </a:rPr>
                <a:t>D</a:t>
              </a:r>
              <a:r>
                <a:rPr lang="en-US" dirty="0">
                  <a:latin typeface="+mn-ea"/>
                </a:rPr>
                <a:t>: </a:t>
              </a:r>
              <a:r>
                <a:rPr lang="ja-JP" altLang="en-US" dirty="0">
                  <a:latin typeface="+mn-ea"/>
                </a:rPr>
                <a:t>線量</a:t>
              </a:r>
              <a:r>
                <a:rPr lang="en-US" dirty="0">
                  <a:latin typeface="+mn-ea"/>
                </a:rPr>
                <a:t> (</a:t>
              </a:r>
              <a:r>
                <a:rPr lang="en-US" dirty="0" err="1">
                  <a:latin typeface="+mn-ea"/>
                </a:rPr>
                <a:t>Gy</a:t>
              </a:r>
              <a:r>
                <a:rPr lang="en-US" dirty="0">
                  <a:latin typeface="+mn-ea"/>
                </a:rPr>
                <a:t>); </a:t>
              </a:r>
              <a:r>
                <a:rPr lang="en-US" i="1" dirty="0">
                  <a:latin typeface="+mn-ea"/>
                  <a:cs typeface="Times New Roman" panose="02020603050405020304" pitchFamily="18" charset="0"/>
                </a:rPr>
                <a:t>p</a:t>
              </a:r>
              <a:r>
                <a:rPr lang="en-US" dirty="0">
                  <a:latin typeface="+mn-ea"/>
                  <a:cs typeface="Times New Roman" panose="02020603050405020304" pitchFamily="18" charset="0"/>
                </a:rPr>
                <a:t> value of goodness of fit test :</a:t>
              </a:r>
              <a:r>
                <a:rPr lang="en-US" i="1" dirty="0">
                  <a:latin typeface="+mn-ea"/>
                  <a:cs typeface="Times New Roman" panose="02020603050405020304" pitchFamily="18" charset="0"/>
                </a:rPr>
                <a:t> p</a:t>
              </a:r>
              <a:r>
                <a:rPr lang="en-US" dirty="0">
                  <a:latin typeface="+mn-ea"/>
                  <a:cs typeface="Times New Roman" panose="02020603050405020304" pitchFamily="18" charset="0"/>
                </a:rPr>
                <a:t> = 0.73</a:t>
              </a:r>
              <a:r>
                <a:rPr lang="en-US" dirty="0">
                  <a:latin typeface="+mn-ea"/>
                </a:rPr>
                <a:t>.</a:t>
              </a:r>
              <a:endParaRPr lang="ja-JP" altLang="en-US" dirty="0">
                <a:latin typeface="+mn-ea"/>
              </a:endParaRPr>
            </a:p>
          </p:txBody>
        </p:sp>
        <p:sp>
          <p:nvSpPr>
            <p:cNvPr id="11" name="テキスト ボックス 10">
              <a:extLst>
                <a:ext uri="{FF2B5EF4-FFF2-40B4-BE49-F238E27FC236}">
                  <a16:creationId xmlns:a16="http://schemas.microsoft.com/office/drawing/2014/main" id="{2EA55DD1-346B-AD48-B7DD-FF639267CB7B}"/>
                </a:ext>
              </a:extLst>
            </p:cNvPr>
            <p:cNvSpPr txBox="1"/>
            <p:nvPr/>
          </p:nvSpPr>
          <p:spPr>
            <a:xfrm>
              <a:off x="5458047" y="4441765"/>
              <a:ext cx="595035" cy="338554"/>
            </a:xfrm>
            <a:prstGeom prst="rect">
              <a:avLst/>
            </a:prstGeom>
            <a:noFill/>
          </p:spPr>
          <p:txBody>
            <a:bodyPr wrap="none" rtlCol="0">
              <a:spAutoFit/>
            </a:bodyPr>
            <a:lstStyle/>
            <a:p>
              <a:r>
                <a:rPr kumimoji="1" lang="ja-JP" altLang="en-US" sz="1600" dirty="0">
                  <a:solidFill>
                    <a:srgbClr val="FF0000"/>
                  </a:solidFill>
                  <a:latin typeface="+mn-ea"/>
                </a:rPr>
                <a:t>線量</a:t>
              </a:r>
            </a:p>
          </p:txBody>
        </p:sp>
        <p:sp>
          <p:nvSpPr>
            <p:cNvPr id="12" name="テキスト ボックス 11">
              <a:extLst>
                <a:ext uri="{FF2B5EF4-FFF2-40B4-BE49-F238E27FC236}">
                  <a16:creationId xmlns:a16="http://schemas.microsoft.com/office/drawing/2014/main" id="{D2F16444-0116-B643-AB89-A66B134C7AB8}"/>
                </a:ext>
              </a:extLst>
            </p:cNvPr>
            <p:cNvSpPr txBox="1"/>
            <p:nvPr/>
          </p:nvSpPr>
          <p:spPr>
            <a:xfrm>
              <a:off x="1547664" y="2179320"/>
              <a:ext cx="1218603" cy="584775"/>
            </a:xfrm>
            <a:prstGeom prst="rect">
              <a:avLst/>
            </a:prstGeom>
            <a:noFill/>
          </p:spPr>
          <p:txBody>
            <a:bodyPr wrap="none" rtlCol="0">
              <a:spAutoFit/>
            </a:bodyPr>
            <a:lstStyle/>
            <a:p>
              <a:pPr algn="ctr"/>
              <a:r>
                <a:rPr kumimoji="1" lang="ja-JP" altLang="en-US" sz="1600" dirty="0">
                  <a:solidFill>
                    <a:srgbClr val="FF0000"/>
                  </a:solidFill>
                  <a:latin typeface="+mn-ea"/>
                </a:rPr>
                <a:t>染色体異常</a:t>
              </a:r>
              <a:endParaRPr kumimoji="1" lang="en-US" altLang="ja-JP" sz="1600" dirty="0">
                <a:solidFill>
                  <a:srgbClr val="FF0000"/>
                </a:solidFill>
                <a:latin typeface="+mn-ea"/>
              </a:endParaRPr>
            </a:p>
            <a:p>
              <a:pPr algn="ctr"/>
              <a:r>
                <a:rPr lang="ja-JP" altLang="en-US" sz="1600" dirty="0">
                  <a:solidFill>
                    <a:srgbClr val="FF0000"/>
                  </a:solidFill>
                  <a:latin typeface="+mn-ea"/>
                </a:rPr>
                <a:t>の</a:t>
              </a:r>
              <a:r>
                <a:rPr kumimoji="1" lang="ja-JP" altLang="en-US" sz="1600" dirty="0">
                  <a:solidFill>
                    <a:srgbClr val="FF0000"/>
                  </a:solidFill>
                  <a:latin typeface="+mn-ea"/>
                </a:rPr>
                <a:t>頻度</a:t>
              </a:r>
            </a:p>
          </p:txBody>
        </p:sp>
      </p:grpSp>
      <p:sp>
        <p:nvSpPr>
          <p:cNvPr id="2" name="スライド番号プレースホルダー 1">
            <a:extLst>
              <a:ext uri="{FF2B5EF4-FFF2-40B4-BE49-F238E27FC236}">
                <a16:creationId xmlns:a16="http://schemas.microsoft.com/office/drawing/2014/main" id="{212AA0E8-1527-CB47-9FA2-0E013BEA28A3}"/>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153896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r>
              <a:rPr lang="ja-JP" altLang="en-US"/>
              <a:t>染色体分析の試料採取</a:t>
            </a:r>
            <a:endParaRPr lang="ja-JP" altLang="en-US" dirty="0"/>
          </a:p>
        </p:txBody>
      </p:sp>
      <p:sp>
        <p:nvSpPr>
          <p:cNvPr id="32771" name="コンテンツ プレースホルダ 2"/>
          <p:cNvSpPr>
            <a:spLocks noGrp="1"/>
          </p:cNvSpPr>
          <p:nvPr>
            <p:ph idx="1"/>
          </p:nvPr>
        </p:nvSpPr>
        <p:spPr>
          <a:xfrm>
            <a:off x="628650" y="1272209"/>
            <a:ext cx="7886700" cy="3485908"/>
          </a:xfrm>
        </p:spPr>
        <p:txBody>
          <a:bodyPr>
            <a:normAutofit fontScale="85000" lnSpcReduction="20000"/>
          </a:bodyPr>
          <a:lstStyle/>
          <a:p>
            <a:pPr>
              <a:lnSpc>
                <a:spcPct val="110000"/>
              </a:lnSpc>
            </a:pPr>
            <a:r>
              <a:rPr lang="ja-JP" altLang="en-US" dirty="0"/>
              <a:t>染色体分析のための血液サンプルを確保する。</a:t>
            </a:r>
            <a:endParaRPr lang="en-US" altLang="ja-JP" dirty="0"/>
          </a:p>
          <a:p>
            <a:pPr>
              <a:lnSpc>
                <a:spcPct val="110000"/>
              </a:lnSpc>
            </a:pPr>
            <a:r>
              <a:rPr lang="ja-JP" altLang="en-US" dirty="0"/>
              <a:t>採血量：ヘパリン採血で</a:t>
            </a:r>
            <a:r>
              <a:rPr lang="en-US" altLang="ja-JP" dirty="0"/>
              <a:t>10ml</a:t>
            </a:r>
            <a:r>
              <a:rPr lang="ja-JP" altLang="en-US" dirty="0" err="1"/>
              <a:t>、</a:t>
            </a:r>
            <a:r>
              <a:rPr lang="ja-JP" altLang="en-US" dirty="0"/>
              <a:t>最低３ｍｌ。（シリンジでも採血管でも良い、採血後十分に混合する）</a:t>
            </a:r>
            <a:endParaRPr lang="en-US" altLang="ja-JP" dirty="0"/>
          </a:p>
          <a:p>
            <a:pPr>
              <a:lnSpc>
                <a:spcPct val="110000"/>
              </a:lnSpc>
            </a:pPr>
            <a:r>
              <a:rPr lang="ja-JP" altLang="en-US" dirty="0"/>
              <a:t>採血時期：事故後</a:t>
            </a:r>
            <a:r>
              <a:rPr lang="en-US" altLang="ja-JP" dirty="0"/>
              <a:t>24</a:t>
            </a:r>
            <a:r>
              <a:rPr lang="ja-JP" altLang="en-US" dirty="0"/>
              <a:t>時間以降から４週間（１ヶ月）以内</a:t>
            </a:r>
            <a:endParaRPr lang="en-US" altLang="ja-JP" dirty="0"/>
          </a:p>
          <a:p>
            <a:pPr lvl="1">
              <a:lnSpc>
                <a:spcPct val="110000"/>
              </a:lnSpc>
            </a:pPr>
            <a:r>
              <a:rPr lang="ja-JP" altLang="en-US" dirty="0"/>
              <a:t>ただし、高線量被ばくが予想される場合、血液中のリンパ球数の変化を見ながら激減するようであれば直ちに線量評価用の血液を確保する</a:t>
            </a:r>
            <a:endParaRPr lang="en-US" altLang="ja-JP" dirty="0"/>
          </a:p>
          <a:p>
            <a:pPr lvl="1">
              <a:lnSpc>
                <a:spcPct val="110000"/>
              </a:lnSpc>
            </a:pPr>
            <a:r>
              <a:rPr lang="ja-JP" altLang="en-US" dirty="0"/>
              <a:t>輸血などの措置が必要とされる場合は、輸血前に採血する</a:t>
            </a:r>
            <a:endParaRPr lang="en-US" altLang="ja-JP" dirty="0"/>
          </a:p>
          <a:p>
            <a:pPr lvl="1">
              <a:lnSpc>
                <a:spcPct val="110000"/>
              </a:lnSpc>
            </a:pPr>
            <a:r>
              <a:rPr lang="ja-JP" altLang="en-US" dirty="0"/>
              <a:t>採取した血液はただちに輸送できない場合、室温（</a:t>
            </a:r>
            <a:r>
              <a:rPr lang="en-US" altLang="ja-JP" dirty="0"/>
              <a:t>18</a:t>
            </a:r>
            <a:r>
              <a:rPr lang="ja-JP" altLang="en-US" dirty="0"/>
              <a:t>～</a:t>
            </a:r>
            <a:r>
              <a:rPr lang="en-US" altLang="ja-JP" dirty="0"/>
              <a:t>24℃</a:t>
            </a:r>
            <a:r>
              <a:rPr lang="ja-JP" altLang="en-US" dirty="0" err="1"/>
              <a:t>、</a:t>
            </a:r>
            <a:r>
              <a:rPr lang="ja-JP" altLang="en-US" dirty="0"/>
              <a:t>冷凍禁止、輸送時において</a:t>
            </a:r>
            <a:r>
              <a:rPr lang="en-US" altLang="ja-JP" dirty="0"/>
              <a:t>38℃</a:t>
            </a:r>
            <a:r>
              <a:rPr lang="ja-JP" altLang="en-US" dirty="0"/>
              <a:t>以上の高温環境にさらされるおそれがある場合は冷却パックを同梱）</a:t>
            </a:r>
            <a:endParaRPr lang="en-US" altLang="ja-JP" dirty="0"/>
          </a:p>
          <a:p>
            <a:pPr>
              <a:lnSpc>
                <a:spcPct val="110000"/>
              </a:lnSpc>
            </a:pPr>
            <a:r>
              <a:rPr lang="ja-JP" altLang="en-US" dirty="0"/>
              <a:t>被ばく歴等の確認；線量評価の結果に影響を与えるため、次の項目を確認する。</a:t>
            </a:r>
            <a:endParaRPr lang="en-US" altLang="ja-JP" dirty="0"/>
          </a:p>
        </p:txBody>
      </p:sp>
      <p:sp>
        <p:nvSpPr>
          <p:cNvPr id="2" name="スライド番号プレースホルダー 1"/>
          <p:cNvSpPr>
            <a:spLocks noGrp="1"/>
          </p:cNvSpPr>
          <p:nvPr>
            <p:ph type="sldNum" sz="quarter" idx="12"/>
          </p:nvPr>
        </p:nvSpPr>
        <p:spPr/>
        <p:txBody>
          <a:bodyPr/>
          <a:lstStyle/>
          <a:p>
            <a:fld id="{C0D2A087-C5F0-4606-B67A-C48C0309CA0B}" type="slidenum">
              <a:rPr lang="ja-JP" altLang="en-US" smtClean="0"/>
              <a:pPr/>
              <a:t>12</a:t>
            </a:fld>
            <a:endParaRPr lang="ja-JP" altLang="en-US"/>
          </a:p>
        </p:txBody>
      </p:sp>
      <p:sp>
        <p:nvSpPr>
          <p:cNvPr id="6" name="正方形/長方形 5">
            <a:extLst>
              <a:ext uri="{FF2B5EF4-FFF2-40B4-BE49-F238E27FC236}">
                <a16:creationId xmlns:a16="http://schemas.microsoft.com/office/drawing/2014/main" id="{7E338971-D6E8-DF47-B01C-BFB239572A1A}"/>
              </a:ext>
            </a:extLst>
          </p:cNvPr>
          <p:cNvSpPr/>
          <p:nvPr/>
        </p:nvSpPr>
        <p:spPr>
          <a:xfrm>
            <a:off x="975091" y="4635869"/>
            <a:ext cx="3596909" cy="1911036"/>
          </a:xfrm>
          <a:prstGeom prst="rect">
            <a:avLst/>
          </a:prstGeom>
        </p:spPr>
        <p:txBody>
          <a:bodyPr wrap="square">
            <a:spAutoFit/>
          </a:bodyPr>
          <a:lstStyle/>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生年月日（年齢）</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性別</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医療被ばくの有無（放射線治療、</a:t>
            </a:r>
            <a:r>
              <a:rPr lang="en-US" altLang="ja-JP" sz="1700" dirty="0">
                <a:solidFill>
                  <a:prstClr val="black"/>
                </a:solidFill>
              </a:rPr>
              <a:t>X</a:t>
            </a:r>
            <a:r>
              <a:rPr lang="ja-JP" altLang="en-US" sz="1700">
                <a:solidFill>
                  <a:prstClr val="black"/>
                </a:solidFill>
              </a:rPr>
              <a:t>線検査、血管造影検査・治療、核医学検査・治療）</a:t>
            </a:r>
            <a:endParaRPr lang="en-US" altLang="ja-JP" sz="1700" dirty="0">
              <a:solidFill>
                <a:prstClr val="black"/>
              </a:solidFill>
            </a:endParaRPr>
          </a:p>
        </p:txBody>
      </p:sp>
      <p:sp>
        <p:nvSpPr>
          <p:cNvPr id="9" name="正方形/長方形 8">
            <a:extLst>
              <a:ext uri="{FF2B5EF4-FFF2-40B4-BE49-F238E27FC236}">
                <a16:creationId xmlns:a16="http://schemas.microsoft.com/office/drawing/2014/main" id="{F30FCB5D-561A-6F4E-BF3B-716C4D90D2A6}"/>
              </a:ext>
            </a:extLst>
          </p:cNvPr>
          <p:cNvSpPr/>
          <p:nvPr/>
        </p:nvSpPr>
        <p:spPr>
          <a:xfrm>
            <a:off x="4257675" y="4630494"/>
            <a:ext cx="3664428" cy="1725857"/>
          </a:xfrm>
          <a:prstGeom prst="rect">
            <a:avLst/>
          </a:prstGeom>
        </p:spPr>
        <p:txBody>
          <a:bodyPr wrap="square">
            <a:spAutoFit/>
          </a:bodyPr>
          <a:lstStyle/>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既往歴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服薬歴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飲酒歴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過去</a:t>
            </a:r>
            <a:r>
              <a:rPr lang="en-US" altLang="ja-JP" sz="1700" dirty="0">
                <a:solidFill>
                  <a:prstClr val="black"/>
                </a:solidFill>
              </a:rPr>
              <a:t>15</a:t>
            </a:r>
            <a:r>
              <a:rPr lang="ja-JP" altLang="en-US" sz="1700">
                <a:solidFill>
                  <a:prstClr val="black"/>
                </a:solidFill>
              </a:rPr>
              <a:t>年間の</a:t>
            </a:r>
            <a:r>
              <a:rPr lang="en-US" altLang="ja-JP" sz="1700" dirty="0">
                <a:solidFill>
                  <a:prstClr val="black"/>
                </a:solidFill>
              </a:rPr>
              <a:t>X</a:t>
            </a:r>
            <a:r>
              <a:rPr lang="ja-JP" altLang="en-US" sz="1700">
                <a:solidFill>
                  <a:prstClr val="black"/>
                </a:solidFill>
              </a:rPr>
              <a:t>線検査歴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放射線関連作業従事歴</a:t>
            </a:r>
            <a:endParaRPr lang="en-US" altLang="ja-JP" sz="1700" dirty="0">
              <a:solidFill>
                <a:prstClr val="black"/>
              </a:solidFill>
            </a:endParaRPr>
          </a:p>
        </p:txBody>
      </p:sp>
    </p:spTree>
    <p:extLst>
      <p:ext uri="{BB962C8B-B14F-4D97-AF65-F5344CB8AC3E}">
        <p14:creationId xmlns:p14="http://schemas.microsoft.com/office/powerpoint/2010/main" val="162939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A1BF7-9238-5542-B22A-68F1EDCB6CC2}"/>
              </a:ext>
            </a:extLst>
          </p:cNvPr>
          <p:cNvSpPr>
            <a:spLocks noGrp="1"/>
          </p:cNvSpPr>
          <p:nvPr>
            <p:ph type="title"/>
          </p:nvPr>
        </p:nvSpPr>
        <p:spPr/>
        <p:txBody>
          <a:bodyPr/>
          <a:lstStyle/>
          <a:p>
            <a:r>
              <a:rPr lang="en-US" altLang="ja-JP" dirty="0"/>
              <a:t>ARS </a:t>
            </a:r>
            <a:r>
              <a:rPr lang="ja-JP" altLang="en-US"/>
              <a:t>前駆症状と被ばく線量</a:t>
            </a:r>
            <a:endParaRPr kumimoji="1" lang="ja-JP" altLang="en-US"/>
          </a:p>
        </p:txBody>
      </p:sp>
      <p:graphicFrame>
        <p:nvGraphicFramePr>
          <p:cNvPr id="4" name="Group 48">
            <a:extLst>
              <a:ext uri="{FF2B5EF4-FFF2-40B4-BE49-F238E27FC236}">
                <a16:creationId xmlns:a16="http://schemas.microsoft.com/office/drawing/2014/main" id="{387470F4-A0F6-9549-81F6-1F2E65E06073}"/>
              </a:ext>
            </a:extLst>
          </p:cNvPr>
          <p:cNvGraphicFramePr>
            <a:graphicFrameLocks noGrp="1"/>
          </p:cNvGraphicFramePr>
          <p:nvPr>
            <p:ph idx="1"/>
            <p:extLst>
              <p:ext uri="{D42A27DB-BD31-4B8C-83A1-F6EECF244321}">
                <p14:modId xmlns:p14="http://schemas.microsoft.com/office/powerpoint/2010/main" val="3881704805"/>
              </p:ext>
            </p:extLst>
          </p:nvPr>
        </p:nvGraphicFramePr>
        <p:xfrm>
          <a:off x="628650" y="1271588"/>
          <a:ext cx="8042275" cy="4976812"/>
        </p:xfrm>
        <a:graphic>
          <a:graphicData uri="http://schemas.openxmlformats.org/drawingml/2006/table">
            <a:tbl>
              <a:tblPr>
                <a:tableStyleId>{616DA210-FB5B-4158-B5E0-FEB733F419BA}</a:tableStyleId>
              </a:tblPr>
              <a:tblGrid>
                <a:gridCol w="1055608">
                  <a:extLst>
                    <a:ext uri="{9D8B030D-6E8A-4147-A177-3AD203B41FA5}">
                      <a16:colId xmlns:a16="http://schemas.microsoft.com/office/drawing/2014/main" val="20000"/>
                    </a:ext>
                  </a:extLst>
                </a:gridCol>
                <a:gridCol w="1252148">
                  <a:extLst>
                    <a:ext uri="{9D8B030D-6E8A-4147-A177-3AD203B41FA5}">
                      <a16:colId xmlns:a16="http://schemas.microsoft.com/office/drawing/2014/main" val="20001"/>
                    </a:ext>
                  </a:extLst>
                </a:gridCol>
                <a:gridCol w="1183993">
                  <a:extLst>
                    <a:ext uri="{9D8B030D-6E8A-4147-A177-3AD203B41FA5}">
                      <a16:colId xmlns:a16="http://schemas.microsoft.com/office/drawing/2014/main" val="20002"/>
                    </a:ext>
                  </a:extLst>
                </a:gridCol>
                <a:gridCol w="1190332">
                  <a:extLst>
                    <a:ext uri="{9D8B030D-6E8A-4147-A177-3AD203B41FA5}">
                      <a16:colId xmlns:a16="http://schemas.microsoft.com/office/drawing/2014/main" val="20003"/>
                    </a:ext>
                  </a:extLst>
                </a:gridCol>
                <a:gridCol w="1711797">
                  <a:extLst>
                    <a:ext uri="{9D8B030D-6E8A-4147-A177-3AD203B41FA5}">
                      <a16:colId xmlns:a16="http://schemas.microsoft.com/office/drawing/2014/main" val="20004"/>
                    </a:ext>
                  </a:extLst>
                </a:gridCol>
                <a:gridCol w="1648397">
                  <a:extLst>
                    <a:ext uri="{9D8B030D-6E8A-4147-A177-3AD203B41FA5}">
                      <a16:colId xmlns:a16="http://schemas.microsoft.com/office/drawing/2014/main" val="20005"/>
                    </a:ext>
                  </a:extLst>
                </a:gridCol>
              </a:tblGrid>
              <a:tr h="44641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endParaRPr kumimoji="0" lang="en-US" altLang="ja-JP" sz="2000" b="0" i="0" u="none" strike="noStrike" cap="none" normalizeH="0" baseline="0">
                        <a:ln>
                          <a:noFill/>
                        </a:ln>
                        <a:solidFill>
                          <a:schemeClr val="tx1"/>
                        </a:solidFill>
                        <a:effectLst/>
                        <a:latin typeface="Arial" pitchFamily="-111" charset="0"/>
                        <a:ea typeface="Arial" pitchFamily="-111" charset="0"/>
                        <a:cs typeface="Arial" pitchFamily="-111" charset="0"/>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a:t>
                      </a:r>
                      <a:r>
                        <a:rPr kumimoji="0" lang="ja-JP" altLang="en-US" sz="2000" u="none" strike="noStrike" cap="none" normalizeH="0" baseline="0">
                          <a:ln>
                            <a:noFill/>
                          </a:ln>
                          <a:effectLst/>
                        </a:rPr>
                        <a:t>～</a:t>
                      </a:r>
                      <a:r>
                        <a:rPr kumimoji="0" lang="en-US" altLang="ja-JP" sz="2000" u="none" strike="noStrike" cap="none" normalizeH="0" baseline="0">
                          <a:ln>
                            <a:noFill/>
                          </a:ln>
                          <a:effectLst/>
                        </a:rPr>
                        <a:t>2Gy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2</a:t>
                      </a:r>
                      <a:r>
                        <a:rPr kumimoji="0" lang="ja-JP" altLang="en-US" sz="2000" u="none" strike="noStrike" cap="none" normalizeH="0" baseline="0">
                          <a:ln>
                            <a:noFill/>
                          </a:ln>
                          <a:effectLst/>
                        </a:rPr>
                        <a:t>～</a:t>
                      </a:r>
                      <a:r>
                        <a:rPr kumimoji="0" lang="en-US" altLang="ja-JP" sz="2000" u="none" strike="noStrike" cap="none" normalizeH="0" baseline="0">
                          <a:ln>
                            <a:noFill/>
                          </a:ln>
                          <a:effectLst/>
                        </a:rPr>
                        <a:t>4Gy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4</a:t>
                      </a:r>
                      <a:r>
                        <a:rPr kumimoji="0" lang="ja-JP" altLang="en-US" sz="2000" u="none" strike="noStrike" cap="none" normalizeH="0" baseline="0">
                          <a:ln>
                            <a:noFill/>
                          </a:ln>
                          <a:effectLst/>
                        </a:rPr>
                        <a:t>～</a:t>
                      </a:r>
                      <a:r>
                        <a:rPr kumimoji="0" lang="en-US" altLang="ja-JP" sz="2000" u="none" strike="noStrike" cap="none" normalizeH="0" baseline="0">
                          <a:ln>
                            <a:noFill/>
                          </a:ln>
                          <a:effectLst/>
                        </a:rPr>
                        <a:t>6Gy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6</a:t>
                      </a:r>
                      <a:r>
                        <a:rPr kumimoji="0" lang="ja-JP" altLang="en-US" sz="2000" u="none" strike="noStrike" cap="none" normalizeH="0" baseline="0">
                          <a:ln>
                            <a:noFill/>
                          </a:ln>
                          <a:effectLst/>
                        </a:rPr>
                        <a:t>～</a:t>
                      </a:r>
                      <a:r>
                        <a:rPr kumimoji="0" lang="en-US" altLang="ja-JP" sz="2000" u="none" strike="noStrike" cap="none" normalizeH="0" baseline="0">
                          <a:ln>
                            <a:noFill/>
                          </a:ln>
                          <a:effectLst/>
                        </a:rPr>
                        <a:t>8Gy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&gt;8Gy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extLst>
                  <a:ext uri="{0D108BD9-81ED-4DB2-BD59-A6C34878D82A}">
                    <a16:rowId xmlns:a16="http://schemas.microsoft.com/office/drawing/2014/main" val="10000"/>
                  </a:ext>
                </a:extLst>
              </a:tr>
              <a:tr h="88338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嘔吐</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10-50%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2h</a:t>
                      </a:r>
                      <a:r>
                        <a:rPr kumimoji="0" lang="ja-JP" altLang="en-US" sz="2000" u="none" strike="noStrike" cap="none" normalizeH="0" baseline="0">
                          <a:ln>
                            <a:noFill/>
                          </a:ln>
                          <a:effectLst/>
                        </a:rPr>
                        <a:t>以降</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70-90%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1-2h</a:t>
                      </a:r>
                      <a:endParaRPr kumimoji="0" lang="en-US" altLang="ja-JP"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1h</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 30min</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10min</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1"/>
                  </a:ext>
                </a:extLst>
              </a:tr>
              <a:tr h="124656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下痢</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　　</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中等度</a:t>
                      </a:r>
                      <a:r>
                        <a:rPr kumimoji="0" lang="en-US" altLang="ja-JP" sz="2000" u="none" strike="noStrike" cap="none" normalizeH="0" baseline="0">
                          <a:ln>
                            <a:noFill/>
                          </a:ln>
                          <a:effectLst/>
                        </a:rPr>
                        <a:t>&lt;10%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3</a:t>
                      </a:r>
                      <a:r>
                        <a:rPr kumimoji="0" lang="ja-JP" altLang="en-US" sz="2000" u="none" strike="noStrike" cap="none" normalizeH="0" baseline="0">
                          <a:ln>
                            <a:noFill/>
                          </a:ln>
                          <a:effectLst/>
                        </a:rPr>
                        <a:t>～</a:t>
                      </a:r>
                      <a:r>
                        <a:rPr kumimoji="0" lang="en-US" altLang="ja-JP" sz="2000" u="none" strike="noStrike" cap="none" normalizeH="0" baseline="0">
                          <a:ln>
                            <a:noFill/>
                          </a:ln>
                          <a:effectLst/>
                        </a:rPr>
                        <a:t>8h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&gt;10%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 1</a:t>
                      </a:r>
                      <a:r>
                        <a:rPr kumimoji="0" lang="ja-JP" altLang="en-US" sz="2000" u="none" strike="noStrike" cap="none" normalizeH="0" baseline="0">
                          <a:ln>
                            <a:noFill/>
                          </a:ln>
                          <a:effectLst/>
                        </a:rPr>
                        <a:t>～</a:t>
                      </a:r>
                      <a:r>
                        <a:rPr kumimoji="0" lang="en-US" altLang="ja-JP" sz="2000" u="none" strike="noStrike" cap="none" normalizeH="0" baseline="0">
                          <a:ln>
                            <a:noFill/>
                          </a:ln>
                          <a:effectLst/>
                        </a:rPr>
                        <a:t>3h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1h</a:t>
                      </a:r>
                      <a:r>
                        <a:rPr kumimoji="0" lang="ja-JP" altLang="en-US" sz="2000" u="none" strike="noStrike" cap="none" normalizeH="0" baseline="0">
                          <a:ln>
                            <a:noFill/>
                          </a:ln>
                          <a:effectLst/>
                        </a:rPr>
                        <a:t>以内</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2"/>
                  </a:ext>
                </a:extLst>
              </a:tr>
              <a:tr h="126359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頭痛</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軽度</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軽度</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中等度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50%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4~24h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80%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3~4h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80~90%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1~2h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3"/>
                  </a:ext>
                </a:extLst>
              </a:tr>
              <a:tr h="73583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意識</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混濁例あり</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喪失</a:t>
                      </a:r>
                      <a:r>
                        <a:rPr kumimoji="0" lang="en-US" altLang="ja-JP" sz="2000" u="none" strike="noStrike" cap="none" normalizeH="0" baseline="0">
                          <a:ln>
                            <a:noFill/>
                          </a:ln>
                          <a:effectLst/>
                        </a:rPr>
                        <a:t>(50Gy↑)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4"/>
                  </a:ext>
                </a:extLst>
              </a:tr>
              <a:tr h="40102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体温</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微熱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発熱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高熱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高熱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5"/>
                  </a:ext>
                </a:extLst>
              </a:tr>
            </a:tbl>
          </a:graphicData>
        </a:graphic>
      </p:graphicFrame>
      <p:sp>
        <p:nvSpPr>
          <p:cNvPr id="3" name="スライド番号プレースホルダー 2">
            <a:extLst>
              <a:ext uri="{FF2B5EF4-FFF2-40B4-BE49-F238E27FC236}">
                <a16:creationId xmlns:a16="http://schemas.microsoft.com/office/drawing/2014/main" id="{863F8107-F164-4343-87DA-32A2551F5312}"/>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37955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3218A-1A71-7241-B784-C06841260675}"/>
              </a:ext>
            </a:extLst>
          </p:cNvPr>
          <p:cNvSpPr>
            <a:spLocks noGrp="1"/>
          </p:cNvSpPr>
          <p:nvPr>
            <p:ph type="title"/>
          </p:nvPr>
        </p:nvSpPr>
        <p:spPr/>
        <p:txBody>
          <a:bodyPr/>
          <a:lstStyle/>
          <a:p>
            <a:r>
              <a:rPr lang="ja-JP" altLang="en-US"/>
              <a:t>嘔吐と推定被ばく線量</a:t>
            </a:r>
            <a:endParaRPr kumimoji="1" lang="ja-JP" altLang="en-US"/>
          </a:p>
        </p:txBody>
      </p:sp>
      <p:grpSp>
        <p:nvGrpSpPr>
          <p:cNvPr id="3" name="グループ化 2">
            <a:extLst>
              <a:ext uri="{FF2B5EF4-FFF2-40B4-BE49-F238E27FC236}">
                <a16:creationId xmlns:a16="http://schemas.microsoft.com/office/drawing/2014/main" id="{6DC9EB16-3E6A-BE4E-A7E7-0F725A391F65}"/>
              </a:ext>
            </a:extLst>
          </p:cNvPr>
          <p:cNvGrpSpPr/>
          <p:nvPr/>
        </p:nvGrpSpPr>
        <p:grpSpPr>
          <a:xfrm>
            <a:off x="1669184" y="2943307"/>
            <a:ext cx="5805632" cy="3690538"/>
            <a:chOff x="239629" y="1062250"/>
            <a:chExt cx="8738061" cy="5554632"/>
          </a:xfrm>
        </p:grpSpPr>
        <p:sp>
          <p:nvSpPr>
            <p:cNvPr id="4" name="Text Box 2">
              <a:extLst>
                <a:ext uri="{FF2B5EF4-FFF2-40B4-BE49-F238E27FC236}">
                  <a16:creationId xmlns:a16="http://schemas.microsoft.com/office/drawing/2014/main" id="{C20A8459-62B4-F947-8932-A465394E24C2}"/>
                </a:ext>
              </a:extLst>
            </p:cNvPr>
            <p:cNvSpPr txBox="1">
              <a:spLocks noChangeArrowheads="1"/>
            </p:cNvSpPr>
            <p:nvPr/>
          </p:nvSpPr>
          <p:spPr bwMode="auto">
            <a:xfrm rot="16200000">
              <a:off x="-73054" y="5177178"/>
              <a:ext cx="1088602" cy="46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作業員</a:t>
              </a:r>
              <a:endParaRPr lang="en-US" altLang="ja-JP" sz="1400" dirty="0">
                <a:solidFill>
                  <a:srgbClr val="000000"/>
                </a:solidFill>
                <a:latin typeface="+mn-ea"/>
                <a:ea typeface="+mn-ea"/>
              </a:endParaRPr>
            </a:p>
          </p:txBody>
        </p:sp>
        <p:sp>
          <p:nvSpPr>
            <p:cNvPr id="5" name="Text Box 3">
              <a:extLst>
                <a:ext uri="{FF2B5EF4-FFF2-40B4-BE49-F238E27FC236}">
                  <a16:creationId xmlns:a16="http://schemas.microsoft.com/office/drawing/2014/main" id="{0A6B7D02-3A6D-6547-A592-767466298C13}"/>
                </a:ext>
              </a:extLst>
            </p:cNvPr>
            <p:cNvSpPr txBox="1">
              <a:spLocks noChangeArrowheads="1"/>
            </p:cNvSpPr>
            <p:nvPr/>
          </p:nvSpPr>
          <p:spPr bwMode="auto">
            <a:xfrm>
              <a:off x="1450505" y="4258457"/>
              <a:ext cx="1127205"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意識障害</a:t>
              </a:r>
            </a:p>
          </p:txBody>
        </p:sp>
        <p:sp>
          <p:nvSpPr>
            <p:cNvPr id="6" name="Text Box 4">
              <a:extLst>
                <a:ext uri="{FF2B5EF4-FFF2-40B4-BE49-F238E27FC236}">
                  <a16:creationId xmlns:a16="http://schemas.microsoft.com/office/drawing/2014/main" id="{69E3DDD2-D0AD-4243-809E-728A5F02C755}"/>
                </a:ext>
              </a:extLst>
            </p:cNvPr>
            <p:cNvSpPr txBox="1">
              <a:spLocks noChangeArrowheads="1"/>
            </p:cNvSpPr>
            <p:nvPr/>
          </p:nvSpPr>
          <p:spPr bwMode="auto">
            <a:xfrm>
              <a:off x="1720424" y="4646109"/>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嘔吐</a:t>
              </a:r>
            </a:p>
          </p:txBody>
        </p:sp>
        <p:sp>
          <p:nvSpPr>
            <p:cNvPr id="7" name="Text Box 5">
              <a:extLst>
                <a:ext uri="{FF2B5EF4-FFF2-40B4-BE49-F238E27FC236}">
                  <a16:creationId xmlns:a16="http://schemas.microsoft.com/office/drawing/2014/main" id="{C1FA4F3B-A414-4842-A37C-2225A1430BF7}"/>
                </a:ext>
              </a:extLst>
            </p:cNvPr>
            <p:cNvSpPr txBox="1">
              <a:spLocks noChangeArrowheads="1"/>
            </p:cNvSpPr>
            <p:nvPr/>
          </p:nvSpPr>
          <p:spPr bwMode="auto">
            <a:xfrm>
              <a:off x="1704274" y="5017340"/>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下痢</a:t>
              </a:r>
            </a:p>
          </p:txBody>
        </p:sp>
        <p:sp>
          <p:nvSpPr>
            <p:cNvPr id="8" name="Text Box 6">
              <a:extLst>
                <a:ext uri="{FF2B5EF4-FFF2-40B4-BE49-F238E27FC236}">
                  <a16:creationId xmlns:a16="http://schemas.microsoft.com/office/drawing/2014/main" id="{1514513A-7C74-3844-B378-02D4FAD5992A}"/>
                </a:ext>
              </a:extLst>
            </p:cNvPr>
            <p:cNvSpPr txBox="1">
              <a:spLocks noChangeArrowheads="1"/>
            </p:cNvSpPr>
            <p:nvPr/>
          </p:nvSpPr>
          <p:spPr bwMode="auto">
            <a:xfrm>
              <a:off x="1236802" y="5633276"/>
              <a:ext cx="1339520" cy="3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lnSpc>
                  <a:spcPct val="90000"/>
                </a:lnSpc>
                <a:spcBef>
                  <a:spcPct val="0"/>
                </a:spcBef>
                <a:spcAft>
                  <a:spcPct val="0"/>
                </a:spcAft>
                <a:buFontTx/>
                <a:buNone/>
              </a:pPr>
              <a:r>
                <a:rPr kumimoji="0" lang="ja-JP" altLang="en-US" sz="1100" dirty="0">
                  <a:solidFill>
                    <a:srgbClr val="000000"/>
                  </a:solidFill>
                  <a:latin typeface="+mn-ea"/>
                  <a:ea typeface="+mn-ea"/>
                </a:rPr>
                <a:t>悪心・嘔吐</a:t>
              </a:r>
            </a:p>
          </p:txBody>
        </p:sp>
        <p:sp>
          <p:nvSpPr>
            <p:cNvPr id="9" name="Text Box 7">
              <a:extLst>
                <a:ext uri="{FF2B5EF4-FFF2-40B4-BE49-F238E27FC236}">
                  <a16:creationId xmlns:a16="http://schemas.microsoft.com/office/drawing/2014/main" id="{610AC373-0557-2643-BD09-010331248BC3}"/>
                </a:ext>
              </a:extLst>
            </p:cNvPr>
            <p:cNvSpPr txBox="1">
              <a:spLocks noChangeArrowheads="1"/>
            </p:cNvSpPr>
            <p:nvPr/>
          </p:nvSpPr>
          <p:spPr bwMode="auto">
            <a:xfrm>
              <a:off x="1750637" y="6155958"/>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悪心</a:t>
              </a:r>
            </a:p>
          </p:txBody>
        </p:sp>
        <p:grpSp>
          <p:nvGrpSpPr>
            <p:cNvPr id="10" name="Group 8">
              <a:extLst>
                <a:ext uri="{FF2B5EF4-FFF2-40B4-BE49-F238E27FC236}">
                  <a16:creationId xmlns:a16="http://schemas.microsoft.com/office/drawing/2014/main" id="{35A436DA-6AC3-CD4E-B956-5F8BCD06FF02}"/>
                </a:ext>
              </a:extLst>
            </p:cNvPr>
            <p:cNvGrpSpPr>
              <a:grpSpLocks/>
            </p:cNvGrpSpPr>
            <p:nvPr/>
          </p:nvGrpSpPr>
          <p:grpSpPr bwMode="auto">
            <a:xfrm>
              <a:off x="762000" y="4246744"/>
              <a:ext cx="457200" cy="2370138"/>
              <a:chOff x="480" y="2544"/>
              <a:chExt cx="288" cy="1493"/>
            </a:xfrm>
          </p:grpSpPr>
          <p:grpSp>
            <p:nvGrpSpPr>
              <p:cNvPr id="85" name="Group 9">
                <a:extLst>
                  <a:ext uri="{FF2B5EF4-FFF2-40B4-BE49-F238E27FC236}">
                    <a16:creationId xmlns:a16="http://schemas.microsoft.com/office/drawing/2014/main" id="{938D8758-06F3-2F40-88EE-B03CA10DB42E}"/>
                  </a:ext>
                </a:extLst>
              </p:cNvPr>
              <p:cNvGrpSpPr>
                <a:grpSpLocks/>
              </p:cNvGrpSpPr>
              <p:nvPr/>
            </p:nvGrpSpPr>
            <p:grpSpPr bwMode="auto">
              <a:xfrm>
                <a:off x="480" y="2544"/>
                <a:ext cx="288" cy="1493"/>
                <a:chOff x="432" y="2592"/>
                <a:chExt cx="288" cy="1493"/>
              </a:xfrm>
            </p:grpSpPr>
            <p:sp>
              <p:nvSpPr>
                <p:cNvPr id="89" name="Rectangle 10">
                  <a:extLst>
                    <a:ext uri="{FF2B5EF4-FFF2-40B4-BE49-F238E27FC236}">
                      <a16:creationId xmlns:a16="http://schemas.microsoft.com/office/drawing/2014/main" id="{5DE44F47-2837-E944-8755-3B5D5D4B6F58}"/>
                    </a:ext>
                  </a:extLst>
                </p:cNvPr>
                <p:cNvSpPr>
                  <a:spLocks noChangeArrowheads="1"/>
                </p:cNvSpPr>
                <p:nvPr/>
              </p:nvSpPr>
              <p:spPr bwMode="auto">
                <a:xfrm>
                  <a:off x="432" y="2592"/>
                  <a:ext cx="288" cy="722"/>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90" name="Rectangle 11">
                  <a:extLst>
                    <a:ext uri="{FF2B5EF4-FFF2-40B4-BE49-F238E27FC236}">
                      <a16:creationId xmlns:a16="http://schemas.microsoft.com/office/drawing/2014/main" id="{D200D446-C56F-5642-AEBB-98BE265E12C5}"/>
                    </a:ext>
                  </a:extLst>
                </p:cNvPr>
                <p:cNvSpPr>
                  <a:spLocks noChangeArrowheads="1"/>
                </p:cNvSpPr>
                <p:nvPr/>
              </p:nvSpPr>
              <p:spPr bwMode="auto">
                <a:xfrm>
                  <a:off x="432" y="3324"/>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91" name="Rectangle 12">
                  <a:extLst>
                    <a:ext uri="{FF2B5EF4-FFF2-40B4-BE49-F238E27FC236}">
                      <a16:creationId xmlns:a16="http://schemas.microsoft.com/office/drawing/2014/main" id="{81E60B9B-E1C0-C44A-B2F0-A5C7ABF3B44D}"/>
                    </a:ext>
                  </a:extLst>
                </p:cNvPr>
                <p:cNvSpPr>
                  <a:spLocks noChangeArrowheads="1"/>
                </p:cNvSpPr>
                <p:nvPr/>
              </p:nvSpPr>
              <p:spPr bwMode="auto">
                <a:xfrm>
                  <a:off x="432" y="3701"/>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grpSp>
          <p:sp>
            <p:nvSpPr>
              <p:cNvPr id="86" name="Text Box 13">
                <a:extLst>
                  <a:ext uri="{FF2B5EF4-FFF2-40B4-BE49-F238E27FC236}">
                    <a16:creationId xmlns:a16="http://schemas.microsoft.com/office/drawing/2014/main" id="{83729070-4C93-9B48-B9DB-5E7A05CA07FC}"/>
                  </a:ext>
                </a:extLst>
              </p:cNvPr>
              <p:cNvSpPr txBox="1">
                <a:spLocks noChangeArrowheads="1"/>
              </p:cNvSpPr>
              <p:nvPr/>
            </p:nvSpPr>
            <p:spPr bwMode="auto">
              <a:xfrm>
                <a:off x="513" y="2821"/>
                <a:ext cx="212" cy="29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000000"/>
                    </a:solidFill>
                    <a:latin typeface="+mn-ea"/>
                    <a:ea typeface="+mn-ea"/>
                  </a:rPr>
                  <a:t>A</a:t>
                </a:r>
              </a:p>
            </p:txBody>
          </p:sp>
          <p:sp>
            <p:nvSpPr>
              <p:cNvPr id="87" name="Text Box 14">
                <a:extLst>
                  <a:ext uri="{FF2B5EF4-FFF2-40B4-BE49-F238E27FC236}">
                    <a16:creationId xmlns:a16="http://schemas.microsoft.com/office/drawing/2014/main" id="{32B81FD1-A1D7-D84C-A890-083CE29DFC69}"/>
                  </a:ext>
                </a:extLst>
              </p:cNvPr>
              <p:cNvSpPr txBox="1">
                <a:spLocks noChangeArrowheads="1"/>
              </p:cNvSpPr>
              <p:nvPr/>
            </p:nvSpPr>
            <p:spPr bwMode="auto">
              <a:xfrm>
                <a:off x="506" y="3338"/>
                <a:ext cx="212" cy="29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000000"/>
                    </a:solidFill>
                    <a:latin typeface="+mn-ea"/>
                    <a:ea typeface="+mn-ea"/>
                  </a:rPr>
                  <a:t>B</a:t>
                </a:r>
              </a:p>
            </p:txBody>
          </p:sp>
          <p:sp>
            <p:nvSpPr>
              <p:cNvPr id="88" name="Text Box 15">
                <a:extLst>
                  <a:ext uri="{FF2B5EF4-FFF2-40B4-BE49-F238E27FC236}">
                    <a16:creationId xmlns:a16="http://schemas.microsoft.com/office/drawing/2014/main" id="{13BD8FAC-2158-744C-A498-4064C6539168}"/>
                  </a:ext>
                </a:extLst>
              </p:cNvPr>
              <p:cNvSpPr txBox="1">
                <a:spLocks noChangeArrowheads="1"/>
              </p:cNvSpPr>
              <p:nvPr/>
            </p:nvSpPr>
            <p:spPr bwMode="auto">
              <a:xfrm>
                <a:off x="513" y="3708"/>
                <a:ext cx="205" cy="29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000000"/>
                    </a:solidFill>
                    <a:latin typeface="+mn-ea"/>
                    <a:ea typeface="+mn-ea"/>
                  </a:rPr>
                  <a:t>C</a:t>
                </a:r>
              </a:p>
            </p:txBody>
          </p:sp>
        </p:grpSp>
        <p:sp>
          <p:nvSpPr>
            <p:cNvPr id="11" name="Text Box 16">
              <a:extLst>
                <a:ext uri="{FF2B5EF4-FFF2-40B4-BE49-F238E27FC236}">
                  <a16:creationId xmlns:a16="http://schemas.microsoft.com/office/drawing/2014/main" id="{F37ACA2E-C9FE-6E48-84EA-BFBF4AEBCF09}"/>
                </a:ext>
              </a:extLst>
            </p:cNvPr>
            <p:cNvSpPr txBox="1">
              <a:spLocks noChangeArrowheads="1"/>
            </p:cNvSpPr>
            <p:nvPr/>
          </p:nvSpPr>
          <p:spPr bwMode="auto">
            <a:xfrm>
              <a:off x="1780900" y="1934027"/>
              <a:ext cx="741176" cy="416911"/>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200">
                  <a:solidFill>
                    <a:srgbClr val="000000"/>
                  </a:solidFill>
                  <a:latin typeface="+mn-ea"/>
                  <a:ea typeface="+mn-ea"/>
                </a:rPr>
                <a:t>時刻</a:t>
              </a:r>
              <a:endParaRPr lang="ja-JP" altLang="en-US" sz="1200" dirty="0">
                <a:solidFill>
                  <a:srgbClr val="000000"/>
                </a:solidFill>
                <a:latin typeface="+mn-ea"/>
                <a:ea typeface="+mn-ea"/>
              </a:endParaRPr>
            </a:p>
          </p:txBody>
        </p:sp>
        <p:sp>
          <p:nvSpPr>
            <p:cNvPr id="12" name="Text Box 18">
              <a:extLst>
                <a:ext uri="{FF2B5EF4-FFF2-40B4-BE49-F238E27FC236}">
                  <a16:creationId xmlns:a16="http://schemas.microsoft.com/office/drawing/2014/main" id="{09C53CEA-9EE6-2543-B0CE-CEB0CF2C1A13}"/>
                </a:ext>
              </a:extLst>
            </p:cNvPr>
            <p:cNvSpPr txBox="1">
              <a:spLocks noChangeArrowheads="1"/>
            </p:cNvSpPr>
            <p:nvPr/>
          </p:nvSpPr>
          <p:spPr bwMode="auto">
            <a:xfrm>
              <a:off x="2970242" y="2248376"/>
              <a:ext cx="509558" cy="129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臨界事故発生</a:t>
              </a:r>
            </a:p>
          </p:txBody>
        </p:sp>
        <p:sp>
          <p:nvSpPr>
            <p:cNvPr id="13" name="Line 19">
              <a:extLst>
                <a:ext uri="{FF2B5EF4-FFF2-40B4-BE49-F238E27FC236}">
                  <a16:creationId xmlns:a16="http://schemas.microsoft.com/office/drawing/2014/main" id="{F36ED089-6FC8-F446-9421-44ADDF6C9B79}"/>
                </a:ext>
              </a:extLst>
            </p:cNvPr>
            <p:cNvSpPr>
              <a:spLocks noChangeShapeType="1"/>
            </p:cNvSpPr>
            <p:nvPr/>
          </p:nvSpPr>
          <p:spPr bwMode="auto">
            <a:xfrm>
              <a:off x="2667000" y="2248378"/>
              <a:ext cx="61722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grpSp>
          <p:nvGrpSpPr>
            <p:cNvPr id="14" name="Group 20">
              <a:extLst>
                <a:ext uri="{FF2B5EF4-FFF2-40B4-BE49-F238E27FC236}">
                  <a16:creationId xmlns:a16="http://schemas.microsoft.com/office/drawing/2014/main" id="{172C93B7-C141-E246-A83A-6F4547C1F550}"/>
                </a:ext>
              </a:extLst>
            </p:cNvPr>
            <p:cNvGrpSpPr>
              <a:grpSpLocks/>
            </p:cNvGrpSpPr>
            <p:nvPr/>
          </p:nvGrpSpPr>
          <p:grpSpPr bwMode="auto">
            <a:xfrm>
              <a:off x="2667000" y="1943578"/>
              <a:ext cx="6172200" cy="76200"/>
              <a:chOff x="1680" y="1296"/>
              <a:chExt cx="3888" cy="48"/>
            </a:xfrm>
          </p:grpSpPr>
          <p:sp>
            <p:nvSpPr>
              <p:cNvPr id="71" name="Line 21">
                <a:extLst>
                  <a:ext uri="{FF2B5EF4-FFF2-40B4-BE49-F238E27FC236}">
                    <a16:creationId xmlns:a16="http://schemas.microsoft.com/office/drawing/2014/main" id="{00B15D21-2A7E-6140-9D04-66F56CA662BE}"/>
                  </a:ext>
                </a:extLst>
              </p:cNvPr>
              <p:cNvSpPr>
                <a:spLocks noChangeShapeType="1"/>
              </p:cNvSpPr>
              <p:nvPr/>
            </p:nvSpPr>
            <p:spPr bwMode="auto">
              <a:xfrm>
                <a:off x="1680" y="1344"/>
                <a:ext cx="38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2" name="Line 22">
                <a:extLst>
                  <a:ext uri="{FF2B5EF4-FFF2-40B4-BE49-F238E27FC236}">
                    <a16:creationId xmlns:a16="http://schemas.microsoft.com/office/drawing/2014/main" id="{E1B5A996-7516-D24E-8251-4712E03CD036}"/>
                  </a:ext>
                </a:extLst>
              </p:cNvPr>
              <p:cNvSpPr>
                <a:spLocks noChangeShapeType="1"/>
              </p:cNvSpPr>
              <p:nvPr/>
            </p:nvSpPr>
            <p:spPr bwMode="auto">
              <a:xfrm>
                <a:off x="168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3" name="Line 23">
                <a:extLst>
                  <a:ext uri="{FF2B5EF4-FFF2-40B4-BE49-F238E27FC236}">
                    <a16:creationId xmlns:a16="http://schemas.microsoft.com/office/drawing/2014/main" id="{E24FA7CA-AC76-554C-B9BF-CDA123CACB9A}"/>
                  </a:ext>
                </a:extLst>
              </p:cNvPr>
              <p:cNvSpPr>
                <a:spLocks noChangeShapeType="1"/>
              </p:cNvSpPr>
              <p:nvPr/>
            </p:nvSpPr>
            <p:spPr bwMode="auto">
              <a:xfrm>
                <a:off x="201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4" name="Line 24">
                <a:extLst>
                  <a:ext uri="{FF2B5EF4-FFF2-40B4-BE49-F238E27FC236}">
                    <a16:creationId xmlns:a16="http://schemas.microsoft.com/office/drawing/2014/main" id="{CAAF1A73-1C96-AB40-8691-555A318A8B82}"/>
                  </a:ext>
                </a:extLst>
              </p:cNvPr>
              <p:cNvSpPr>
                <a:spLocks noChangeShapeType="1"/>
              </p:cNvSpPr>
              <p:nvPr/>
            </p:nvSpPr>
            <p:spPr bwMode="auto">
              <a:xfrm>
                <a:off x="230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5" name="Line 25">
                <a:extLst>
                  <a:ext uri="{FF2B5EF4-FFF2-40B4-BE49-F238E27FC236}">
                    <a16:creationId xmlns:a16="http://schemas.microsoft.com/office/drawing/2014/main" id="{3267B805-C9B0-854B-8147-1A0623991970}"/>
                  </a:ext>
                </a:extLst>
              </p:cNvPr>
              <p:cNvSpPr>
                <a:spLocks noChangeShapeType="1"/>
              </p:cNvSpPr>
              <p:nvPr/>
            </p:nvSpPr>
            <p:spPr bwMode="auto">
              <a:xfrm>
                <a:off x="264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6" name="Line 26">
                <a:extLst>
                  <a:ext uri="{FF2B5EF4-FFF2-40B4-BE49-F238E27FC236}">
                    <a16:creationId xmlns:a16="http://schemas.microsoft.com/office/drawing/2014/main" id="{A75923F7-C086-6E4D-8170-F493B72A53F8}"/>
                  </a:ext>
                </a:extLst>
              </p:cNvPr>
              <p:cNvSpPr>
                <a:spLocks noChangeShapeType="1"/>
              </p:cNvSpPr>
              <p:nvPr/>
            </p:nvSpPr>
            <p:spPr bwMode="auto">
              <a:xfrm>
                <a:off x="297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7" name="Line 27">
                <a:extLst>
                  <a:ext uri="{FF2B5EF4-FFF2-40B4-BE49-F238E27FC236}">
                    <a16:creationId xmlns:a16="http://schemas.microsoft.com/office/drawing/2014/main" id="{5300125C-DC4A-CE49-AE8F-0F58B4650B83}"/>
                  </a:ext>
                </a:extLst>
              </p:cNvPr>
              <p:cNvSpPr>
                <a:spLocks noChangeShapeType="1"/>
              </p:cNvSpPr>
              <p:nvPr/>
            </p:nvSpPr>
            <p:spPr bwMode="auto">
              <a:xfrm>
                <a:off x="331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8" name="Line 28">
                <a:extLst>
                  <a:ext uri="{FF2B5EF4-FFF2-40B4-BE49-F238E27FC236}">
                    <a16:creationId xmlns:a16="http://schemas.microsoft.com/office/drawing/2014/main" id="{977D5319-C354-884A-9995-359C7CBDC60E}"/>
                  </a:ext>
                </a:extLst>
              </p:cNvPr>
              <p:cNvSpPr>
                <a:spLocks noChangeShapeType="1"/>
              </p:cNvSpPr>
              <p:nvPr/>
            </p:nvSpPr>
            <p:spPr bwMode="auto">
              <a:xfrm>
                <a:off x="360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9" name="Line 29">
                <a:extLst>
                  <a:ext uri="{FF2B5EF4-FFF2-40B4-BE49-F238E27FC236}">
                    <a16:creationId xmlns:a16="http://schemas.microsoft.com/office/drawing/2014/main" id="{99D4713A-1F7C-F940-BDAE-A1EC90B22E05}"/>
                  </a:ext>
                </a:extLst>
              </p:cNvPr>
              <p:cNvSpPr>
                <a:spLocks noChangeShapeType="1"/>
              </p:cNvSpPr>
              <p:nvPr/>
            </p:nvSpPr>
            <p:spPr bwMode="auto">
              <a:xfrm>
                <a:off x="393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0" name="Line 30">
                <a:extLst>
                  <a:ext uri="{FF2B5EF4-FFF2-40B4-BE49-F238E27FC236}">
                    <a16:creationId xmlns:a16="http://schemas.microsoft.com/office/drawing/2014/main" id="{1443416D-1B36-2047-AD55-6CC92982B508}"/>
                  </a:ext>
                </a:extLst>
              </p:cNvPr>
              <p:cNvSpPr>
                <a:spLocks noChangeShapeType="1"/>
              </p:cNvSpPr>
              <p:nvPr/>
            </p:nvSpPr>
            <p:spPr bwMode="auto">
              <a:xfrm>
                <a:off x="422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1" name="Line 31">
                <a:extLst>
                  <a:ext uri="{FF2B5EF4-FFF2-40B4-BE49-F238E27FC236}">
                    <a16:creationId xmlns:a16="http://schemas.microsoft.com/office/drawing/2014/main" id="{FA22049A-B8B3-1445-9F80-22DA9B1426C7}"/>
                  </a:ext>
                </a:extLst>
              </p:cNvPr>
              <p:cNvSpPr>
                <a:spLocks noChangeShapeType="1"/>
              </p:cNvSpPr>
              <p:nvPr/>
            </p:nvSpPr>
            <p:spPr bwMode="auto">
              <a:xfrm>
                <a:off x="456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2" name="Line 32">
                <a:extLst>
                  <a:ext uri="{FF2B5EF4-FFF2-40B4-BE49-F238E27FC236}">
                    <a16:creationId xmlns:a16="http://schemas.microsoft.com/office/drawing/2014/main" id="{D2546853-E28D-824A-84A7-F96ED35BD3F7}"/>
                  </a:ext>
                </a:extLst>
              </p:cNvPr>
              <p:cNvSpPr>
                <a:spLocks noChangeShapeType="1"/>
              </p:cNvSpPr>
              <p:nvPr/>
            </p:nvSpPr>
            <p:spPr bwMode="auto">
              <a:xfrm>
                <a:off x="489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3" name="Line 33">
                <a:extLst>
                  <a:ext uri="{FF2B5EF4-FFF2-40B4-BE49-F238E27FC236}">
                    <a16:creationId xmlns:a16="http://schemas.microsoft.com/office/drawing/2014/main" id="{09F1BA53-D2B5-3441-9CAE-950B4FDD00F2}"/>
                  </a:ext>
                </a:extLst>
              </p:cNvPr>
              <p:cNvSpPr>
                <a:spLocks noChangeShapeType="1"/>
              </p:cNvSpPr>
              <p:nvPr/>
            </p:nvSpPr>
            <p:spPr bwMode="auto">
              <a:xfrm>
                <a:off x="518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4" name="Line 34">
                <a:extLst>
                  <a:ext uri="{FF2B5EF4-FFF2-40B4-BE49-F238E27FC236}">
                    <a16:creationId xmlns:a16="http://schemas.microsoft.com/office/drawing/2014/main" id="{2B1A102C-AE02-DB4F-860B-6733AB0E0225}"/>
                  </a:ext>
                </a:extLst>
              </p:cNvPr>
              <p:cNvSpPr>
                <a:spLocks noChangeShapeType="1"/>
              </p:cNvSpPr>
              <p:nvPr/>
            </p:nvSpPr>
            <p:spPr bwMode="auto">
              <a:xfrm>
                <a:off x="547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grpSp>
        <p:sp>
          <p:nvSpPr>
            <p:cNvPr id="15" name="Text Box 35">
              <a:extLst>
                <a:ext uri="{FF2B5EF4-FFF2-40B4-BE49-F238E27FC236}">
                  <a16:creationId xmlns:a16="http://schemas.microsoft.com/office/drawing/2014/main" id="{8C0E66FD-4DCF-9C4E-8B77-B0B9D169B68B}"/>
                </a:ext>
              </a:extLst>
            </p:cNvPr>
            <p:cNvSpPr txBox="1">
              <a:spLocks noChangeArrowheads="1"/>
            </p:cNvSpPr>
            <p:nvPr/>
          </p:nvSpPr>
          <p:spPr bwMode="auto">
            <a:xfrm>
              <a:off x="2456766"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10</a:t>
              </a:r>
            </a:p>
          </p:txBody>
        </p:sp>
        <p:sp>
          <p:nvSpPr>
            <p:cNvPr id="16" name="Text Box 36">
              <a:extLst>
                <a:ext uri="{FF2B5EF4-FFF2-40B4-BE49-F238E27FC236}">
                  <a16:creationId xmlns:a16="http://schemas.microsoft.com/office/drawing/2014/main" id="{11999B29-7488-B24C-B597-C6DA9C989689}"/>
                </a:ext>
              </a:extLst>
            </p:cNvPr>
            <p:cNvSpPr txBox="1">
              <a:spLocks noChangeArrowheads="1"/>
            </p:cNvSpPr>
            <p:nvPr/>
          </p:nvSpPr>
          <p:spPr bwMode="auto">
            <a:xfrm>
              <a:off x="3446872"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11</a:t>
              </a:r>
            </a:p>
          </p:txBody>
        </p:sp>
        <p:sp>
          <p:nvSpPr>
            <p:cNvPr id="17" name="Text Box 37">
              <a:extLst>
                <a:ext uri="{FF2B5EF4-FFF2-40B4-BE49-F238E27FC236}">
                  <a16:creationId xmlns:a16="http://schemas.microsoft.com/office/drawing/2014/main" id="{2146BF92-9748-B643-B461-FC1FE0674543}"/>
                </a:ext>
              </a:extLst>
            </p:cNvPr>
            <p:cNvSpPr txBox="1">
              <a:spLocks noChangeArrowheads="1"/>
            </p:cNvSpPr>
            <p:nvPr/>
          </p:nvSpPr>
          <p:spPr bwMode="auto">
            <a:xfrm>
              <a:off x="4516438"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a:solidFill>
                    <a:srgbClr val="FF0000"/>
                  </a:solidFill>
                  <a:latin typeface="+mn-ea"/>
                  <a:ea typeface="+mn-ea"/>
                </a:rPr>
                <a:t>12</a:t>
              </a:r>
            </a:p>
          </p:txBody>
        </p:sp>
        <p:sp>
          <p:nvSpPr>
            <p:cNvPr id="18" name="Text Box 38">
              <a:extLst>
                <a:ext uri="{FF2B5EF4-FFF2-40B4-BE49-F238E27FC236}">
                  <a16:creationId xmlns:a16="http://schemas.microsoft.com/office/drawing/2014/main" id="{43EA9048-3D45-7645-8993-6C1175262237}"/>
                </a:ext>
              </a:extLst>
            </p:cNvPr>
            <p:cNvSpPr txBox="1">
              <a:spLocks noChangeArrowheads="1"/>
            </p:cNvSpPr>
            <p:nvPr/>
          </p:nvSpPr>
          <p:spPr bwMode="auto">
            <a:xfrm>
              <a:off x="5513066"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13</a:t>
              </a:r>
            </a:p>
          </p:txBody>
        </p:sp>
        <p:sp>
          <p:nvSpPr>
            <p:cNvPr id="19" name="Text Box 39">
              <a:extLst>
                <a:ext uri="{FF2B5EF4-FFF2-40B4-BE49-F238E27FC236}">
                  <a16:creationId xmlns:a16="http://schemas.microsoft.com/office/drawing/2014/main" id="{3BDCCD37-C868-3846-A296-DE93555AE786}"/>
                </a:ext>
              </a:extLst>
            </p:cNvPr>
            <p:cNvSpPr txBox="1">
              <a:spLocks noChangeArrowheads="1"/>
            </p:cNvSpPr>
            <p:nvPr/>
          </p:nvSpPr>
          <p:spPr bwMode="auto">
            <a:xfrm>
              <a:off x="6503177"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14</a:t>
              </a:r>
            </a:p>
          </p:txBody>
        </p:sp>
        <p:sp>
          <p:nvSpPr>
            <p:cNvPr id="20" name="Text Box 40">
              <a:extLst>
                <a:ext uri="{FF2B5EF4-FFF2-40B4-BE49-F238E27FC236}">
                  <a16:creationId xmlns:a16="http://schemas.microsoft.com/office/drawing/2014/main" id="{0EEDD58B-0399-0B4A-98E9-80DD653D8F15}"/>
                </a:ext>
              </a:extLst>
            </p:cNvPr>
            <p:cNvSpPr txBox="1">
              <a:spLocks noChangeArrowheads="1"/>
            </p:cNvSpPr>
            <p:nvPr/>
          </p:nvSpPr>
          <p:spPr bwMode="auto">
            <a:xfrm>
              <a:off x="7583294"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15</a:t>
              </a:r>
            </a:p>
          </p:txBody>
        </p:sp>
        <p:sp>
          <p:nvSpPr>
            <p:cNvPr id="21" name="Text Box 41">
              <a:extLst>
                <a:ext uri="{FF2B5EF4-FFF2-40B4-BE49-F238E27FC236}">
                  <a16:creationId xmlns:a16="http://schemas.microsoft.com/office/drawing/2014/main" id="{06DEB209-4607-034B-ACB3-E7590685263C}"/>
                </a:ext>
              </a:extLst>
            </p:cNvPr>
            <p:cNvSpPr txBox="1">
              <a:spLocks noChangeArrowheads="1"/>
            </p:cNvSpPr>
            <p:nvPr/>
          </p:nvSpPr>
          <p:spPr bwMode="auto">
            <a:xfrm>
              <a:off x="8487434"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16</a:t>
              </a:r>
            </a:p>
          </p:txBody>
        </p:sp>
        <p:sp>
          <p:nvSpPr>
            <p:cNvPr id="22" name="AutoShape 42">
              <a:extLst>
                <a:ext uri="{FF2B5EF4-FFF2-40B4-BE49-F238E27FC236}">
                  <a16:creationId xmlns:a16="http://schemas.microsoft.com/office/drawing/2014/main" id="{A9DF1849-B069-8D40-A240-F71047F74780}"/>
                </a:ext>
              </a:extLst>
            </p:cNvPr>
            <p:cNvSpPr>
              <a:spLocks noChangeArrowheads="1"/>
            </p:cNvSpPr>
            <p:nvPr/>
          </p:nvSpPr>
          <p:spPr bwMode="auto">
            <a:xfrm>
              <a:off x="3119438" y="2019778"/>
              <a:ext cx="228600" cy="228600"/>
            </a:xfrm>
            <a:prstGeom prst="triangle">
              <a:avLst>
                <a:gd name="adj" fmla="val 50000"/>
              </a:avLst>
            </a:prstGeom>
            <a:gradFill rotWithShape="0">
              <a:gsLst>
                <a:gs pos="0">
                  <a:srgbClr val="FF0000"/>
                </a:gs>
                <a:gs pos="100000">
                  <a:srgbClr val="00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000">
                <a:solidFill>
                  <a:srgbClr val="FF0000"/>
                </a:solidFill>
                <a:latin typeface="+mn-ea"/>
                <a:ea typeface="+mn-ea"/>
              </a:endParaRPr>
            </a:p>
          </p:txBody>
        </p:sp>
        <p:sp>
          <p:nvSpPr>
            <p:cNvPr id="23" name="Text Box 43">
              <a:extLst>
                <a:ext uri="{FF2B5EF4-FFF2-40B4-BE49-F238E27FC236}">
                  <a16:creationId xmlns:a16="http://schemas.microsoft.com/office/drawing/2014/main" id="{BD6028A5-5E1A-A845-85BA-EB1D981E43BD}"/>
                </a:ext>
              </a:extLst>
            </p:cNvPr>
            <p:cNvSpPr txBox="1">
              <a:spLocks noChangeArrowheads="1"/>
            </p:cNvSpPr>
            <p:nvPr/>
          </p:nvSpPr>
          <p:spPr bwMode="auto">
            <a:xfrm rot="16200000">
              <a:off x="3068458" y="1334896"/>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10 : 43</a:t>
              </a:r>
            </a:p>
          </p:txBody>
        </p:sp>
        <p:sp>
          <p:nvSpPr>
            <p:cNvPr id="24" name="Text Box 44">
              <a:extLst>
                <a:ext uri="{FF2B5EF4-FFF2-40B4-BE49-F238E27FC236}">
                  <a16:creationId xmlns:a16="http://schemas.microsoft.com/office/drawing/2014/main" id="{2C9D0DBA-96B6-004B-ADD8-B197408BC814}"/>
                </a:ext>
              </a:extLst>
            </p:cNvPr>
            <p:cNvSpPr txBox="1">
              <a:spLocks noChangeArrowheads="1"/>
            </p:cNvSpPr>
            <p:nvPr/>
          </p:nvSpPr>
          <p:spPr bwMode="auto">
            <a:xfrm rot="16200000">
              <a:off x="3341503" y="1338070"/>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dirty="0">
                  <a:solidFill>
                    <a:srgbClr val="000000"/>
                  </a:solidFill>
                  <a:latin typeface="+mn-ea"/>
                  <a:ea typeface="+mn-ea"/>
                </a:rPr>
                <a:t>10 : 46</a:t>
              </a:r>
            </a:p>
          </p:txBody>
        </p:sp>
        <p:sp>
          <p:nvSpPr>
            <p:cNvPr id="25" name="Text Box 45">
              <a:extLst>
                <a:ext uri="{FF2B5EF4-FFF2-40B4-BE49-F238E27FC236}">
                  <a16:creationId xmlns:a16="http://schemas.microsoft.com/office/drawing/2014/main" id="{E698477F-6ADE-4D46-A126-0ACFD47EE6D4}"/>
                </a:ext>
              </a:extLst>
            </p:cNvPr>
            <p:cNvSpPr txBox="1">
              <a:spLocks noChangeArrowheads="1"/>
            </p:cNvSpPr>
            <p:nvPr/>
          </p:nvSpPr>
          <p:spPr bwMode="auto">
            <a:xfrm rot="16200000">
              <a:off x="3655831" y="1334896"/>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11 : 27</a:t>
              </a:r>
            </a:p>
          </p:txBody>
        </p:sp>
        <p:sp>
          <p:nvSpPr>
            <p:cNvPr id="26" name="Text Box 46">
              <a:extLst>
                <a:ext uri="{FF2B5EF4-FFF2-40B4-BE49-F238E27FC236}">
                  <a16:creationId xmlns:a16="http://schemas.microsoft.com/office/drawing/2014/main" id="{CDA8A293-7BB3-1B41-8BC0-BAF00B5EE224}"/>
                </a:ext>
              </a:extLst>
            </p:cNvPr>
            <p:cNvSpPr txBox="1">
              <a:spLocks noChangeArrowheads="1"/>
            </p:cNvSpPr>
            <p:nvPr/>
          </p:nvSpPr>
          <p:spPr bwMode="auto">
            <a:xfrm rot="16200000">
              <a:off x="4116204" y="1323784"/>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11 : 49</a:t>
              </a:r>
            </a:p>
          </p:txBody>
        </p:sp>
        <p:sp>
          <p:nvSpPr>
            <p:cNvPr id="27" name="Text Box 47">
              <a:extLst>
                <a:ext uri="{FF2B5EF4-FFF2-40B4-BE49-F238E27FC236}">
                  <a16:creationId xmlns:a16="http://schemas.microsoft.com/office/drawing/2014/main" id="{53209E79-F3A1-9442-BAAC-177EBD76DF0A}"/>
                </a:ext>
              </a:extLst>
            </p:cNvPr>
            <p:cNvSpPr txBox="1">
              <a:spLocks noChangeArrowheads="1"/>
            </p:cNvSpPr>
            <p:nvPr/>
          </p:nvSpPr>
          <p:spPr bwMode="auto">
            <a:xfrm rot="16200000">
              <a:off x="5998978"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13 : 43</a:t>
              </a:r>
            </a:p>
          </p:txBody>
        </p:sp>
        <p:sp>
          <p:nvSpPr>
            <p:cNvPr id="28" name="Text Box 48">
              <a:extLst>
                <a:ext uri="{FF2B5EF4-FFF2-40B4-BE49-F238E27FC236}">
                  <a16:creationId xmlns:a16="http://schemas.microsoft.com/office/drawing/2014/main" id="{E7535375-CD4E-4346-A241-AE0BD746E695}"/>
                </a:ext>
              </a:extLst>
            </p:cNvPr>
            <p:cNvSpPr txBox="1">
              <a:spLocks noChangeArrowheads="1"/>
            </p:cNvSpPr>
            <p:nvPr/>
          </p:nvSpPr>
          <p:spPr bwMode="auto">
            <a:xfrm rot="16200000">
              <a:off x="6532380" y="1338069"/>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14 : 16</a:t>
              </a:r>
            </a:p>
          </p:txBody>
        </p:sp>
        <p:sp>
          <p:nvSpPr>
            <p:cNvPr id="29" name="Text Box 49">
              <a:extLst>
                <a:ext uri="{FF2B5EF4-FFF2-40B4-BE49-F238E27FC236}">
                  <a16:creationId xmlns:a16="http://schemas.microsoft.com/office/drawing/2014/main" id="{BEFA04F8-61B1-724C-B78D-183191370D5D}"/>
                </a:ext>
              </a:extLst>
            </p:cNvPr>
            <p:cNvSpPr txBox="1">
              <a:spLocks noChangeArrowheads="1"/>
            </p:cNvSpPr>
            <p:nvPr/>
          </p:nvSpPr>
          <p:spPr bwMode="auto">
            <a:xfrm rot="16200000">
              <a:off x="7065780"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14 : 45</a:t>
              </a:r>
            </a:p>
          </p:txBody>
        </p:sp>
        <p:sp>
          <p:nvSpPr>
            <p:cNvPr id="30" name="Text Box 50">
              <a:extLst>
                <a:ext uri="{FF2B5EF4-FFF2-40B4-BE49-F238E27FC236}">
                  <a16:creationId xmlns:a16="http://schemas.microsoft.com/office/drawing/2014/main" id="{0DBD597D-5C23-CE43-BB07-2AAE022D8916}"/>
                </a:ext>
              </a:extLst>
            </p:cNvPr>
            <p:cNvSpPr txBox="1">
              <a:spLocks noChangeArrowheads="1"/>
            </p:cNvSpPr>
            <p:nvPr/>
          </p:nvSpPr>
          <p:spPr bwMode="auto">
            <a:xfrm rot="16200000">
              <a:off x="2798580"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10 : 35</a:t>
              </a:r>
            </a:p>
          </p:txBody>
        </p:sp>
        <p:sp>
          <p:nvSpPr>
            <p:cNvPr id="31" name="Text Box 51">
              <a:extLst>
                <a:ext uri="{FF2B5EF4-FFF2-40B4-BE49-F238E27FC236}">
                  <a16:creationId xmlns:a16="http://schemas.microsoft.com/office/drawing/2014/main" id="{19C3FCB9-50D9-624E-B355-139750AB0C7E}"/>
                </a:ext>
              </a:extLst>
            </p:cNvPr>
            <p:cNvSpPr txBox="1">
              <a:spLocks noChangeArrowheads="1"/>
            </p:cNvSpPr>
            <p:nvPr/>
          </p:nvSpPr>
          <p:spPr bwMode="auto">
            <a:xfrm rot="16200000">
              <a:off x="4440058"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dirty="0">
                  <a:solidFill>
                    <a:srgbClr val="000000"/>
                  </a:solidFill>
                  <a:latin typeface="+mn-ea"/>
                  <a:ea typeface="+mn-ea"/>
                </a:rPr>
                <a:t>12 : 07</a:t>
              </a:r>
            </a:p>
          </p:txBody>
        </p:sp>
        <p:sp>
          <p:nvSpPr>
            <p:cNvPr id="32" name="Text Box 52">
              <a:extLst>
                <a:ext uri="{FF2B5EF4-FFF2-40B4-BE49-F238E27FC236}">
                  <a16:creationId xmlns:a16="http://schemas.microsoft.com/office/drawing/2014/main" id="{0EC195DC-6031-6942-82D4-E7225643AF95}"/>
                </a:ext>
              </a:extLst>
            </p:cNvPr>
            <p:cNvSpPr txBox="1">
              <a:spLocks noChangeArrowheads="1"/>
            </p:cNvSpPr>
            <p:nvPr/>
          </p:nvSpPr>
          <p:spPr bwMode="auto">
            <a:xfrm rot="16200000">
              <a:off x="7294378"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14 : 58</a:t>
              </a:r>
            </a:p>
          </p:txBody>
        </p:sp>
        <p:sp>
          <p:nvSpPr>
            <p:cNvPr id="33" name="Text Box 53">
              <a:extLst>
                <a:ext uri="{FF2B5EF4-FFF2-40B4-BE49-F238E27FC236}">
                  <a16:creationId xmlns:a16="http://schemas.microsoft.com/office/drawing/2014/main" id="{986819F3-48F1-AB40-A49F-310A28C82D41}"/>
                </a:ext>
              </a:extLst>
            </p:cNvPr>
            <p:cNvSpPr txBox="1">
              <a:spLocks noChangeArrowheads="1"/>
            </p:cNvSpPr>
            <p:nvPr/>
          </p:nvSpPr>
          <p:spPr bwMode="auto">
            <a:xfrm rot="16200000">
              <a:off x="7675379"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15 : 25</a:t>
              </a:r>
            </a:p>
          </p:txBody>
        </p:sp>
        <p:sp>
          <p:nvSpPr>
            <p:cNvPr id="34" name="Text Box 54">
              <a:extLst>
                <a:ext uri="{FF2B5EF4-FFF2-40B4-BE49-F238E27FC236}">
                  <a16:creationId xmlns:a16="http://schemas.microsoft.com/office/drawing/2014/main" id="{74568DFB-B53D-3549-B4EE-C69F315AC5EC}"/>
                </a:ext>
              </a:extLst>
            </p:cNvPr>
            <p:cNvSpPr txBox="1">
              <a:spLocks noChangeArrowheads="1"/>
            </p:cNvSpPr>
            <p:nvPr/>
          </p:nvSpPr>
          <p:spPr bwMode="auto">
            <a:xfrm>
              <a:off x="3224244" y="2248379"/>
              <a:ext cx="509558" cy="11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救急車要請</a:t>
              </a:r>
            </a:p>
          </p:txBody>
        </p:sp>
        <p:sp>
          <p:nvSpPr>
            <p:cNvPr id="35" name="Text Box 55">
              <a:extLst>
                <a:ext uri="{FF2B5EF4-FFF2-40B4-BE49-F238E27FC236}">
                  <a16:creationId xmlns:a16="http://schemas.microsoft.com/office/drawing/2014/main" id="{86B0213F-AC27-2A4D-A87C-B5F643DA0D18}"/>
                </a:ext>
              </a:extLst>
            </p:cNvPr>
            <p:cNvSpPr txBox="1">
              <a:spLocks noChangeArrowheads="1"/>
            </p:cNvSpPr>
            <p:nvPr/>
          </p:nvSpPr>
          <p:spPr bwMode="auto">
            <a:xfrm>
              <a:off x="3529043" y="2248378"/>
              <a:ext cx="509558" cy="193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救急車到着（玄関）</a:t>
              </a:r>
            </a:p>
          </p:txBody>
        </p:sp>
        <p:sp>
          <p:nvSpPr>
            <p:cNvPr id="36" name="Text Box 56">
              <a:extLst>
                <a:ext uri="{FF2B5EF4-FFF2-40B4-BE49-F238E27FC236}">
                  <a16:creationId xmlns:a16="http://schemas.microsoft.com/office/drawing/2014/main" id="{328B21C8-EF2F-4D4B-9C98-20E2471D1B60}"/>
                </a:ext>
              </a:extLst>
            </p:cNvPr>
            <p:cNvSpPr txBox="1">
              <a:spLocks noChangeArrowheads="1"/>
            </p:cNvSpPr>
            <p:nvPr/>
          </p:nvSpPr>
          <p:spPr bwMode="auto">
            <a:xfrm>
              <a:off x="3843368" y="2248379"/>
              <a:ext cx="50955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救急車に３名収容</a:t>
              </a:r>
            </a:p>
          </p:txBody>
        </p:sp>
        <p:sp>
          <p:nvSpPr>
            <p:cNvPr id="37" name="Text Box 57">
              <a:extLst>
                <a:ext uri="{FF2B5EF4-FFF2-40B4-BE49-F238E27FC236}">
                  <a16:creationId xmlns:a16="http://schemas.microsoft.com/office/drawing/2014/main" id="{D2F2160B-19B6-2C46-AB9A-8FB0098B9A3E}"/>
                </a:ext>
              </a:extLst>
            </p:cNvPr>
            <p:cNvSpPr txBox="1">
              <a:spLocks noChangeArrowheads="1"/>
            </p:cNvSpPr>
            <p:nvPr/>
          </p:nvSpPr>
          <p:spPr bwMode="auto">
            <a:xfrm>
              <a:off x="4275165" y="2248379"/>
              <a:ext cx="50955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救急車出発</a:t>
              </a:r>
            </a:p>
          </p:txBody>
        </p:sp>
        <p:sp>
          <p:nvSpPr>
            <p:cNvPr id="38" name="Text Box 58">
              <a:extLst>
                <a:ext uri="{FF2B5EF4-FFF2-40B4-BE49-F238E27FC236}">
                  <a16:creationId xmlns:a16="http://schemas.microsoft.com/office/drawing/2014/main" id="{D2004CB0-C1BA-804F-BA4C-F0FE3838A387}"/>
                </a:ext>
              </a:extLst>
            </p:cNvPr>
            <p:cNvSpPr txBox="1">
              <a:spLocks noChangeArrowheads="1"/>
            </p:cNvSpPr>
            <p:nvPr/>
          </p:nvSpPr>
          <p:spPr bwMode="auto">
            <a:xfrm>
              <a:off x="4595844" y="2248379"/>
              <a:ext cx="509558"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国立水戸病院に収容</a:t>
              </a:r>
            </a:p>
          </p:txBody>
        </p:sp>
        <p:sp>
          <p:nvSpPr>
            <p:cNvPr id="39" name="Text Box 59">
              <a:extLst>
                <a:ext uri="{FF2B5EF4-FFF2-40B4-BE49-F238E27FC236}">
                  <a16:creationId xmlns:a16="http://schemas.microsoft.com/office/drawing/2014/main" id="{65BA5AD1-862F-6C43-842B-7E484C0F0A9B}"/>
                </a:ext>
              </a:extLst>
            </p:cNvPr>
            <p:cNvSpPr txBox="1">
              <a:spLocks noChangeArrowheads="1"/>
            </p:cNvSpPr>
            <p:nvPr/>
          </p:nvSpPr>
          <p:spPr bwMode="auto">
            <a:xfrm>
              <a:off x="6196040" y="2248379"/>
              <a:ext cx="509558"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国立水戸病院出発</a:t>
              </a:r>
            </a:p>
          </p:txBody>
        </p:sp>
        <p:sp>
          <p:nvSpPr>
            <p:cNvPr id="40" name="Text Box 60">
              <a:extLst>
                <a:ext uri="{FF2B5EF4-FFF2-40B4-BE49-F238E27FC236}">
                  <a16:creationId xmlns:a16="http://schemas.microsoft.com/office/drawing/2014/main" id="{59749061-CEE8-424E-909C-8D0F6775489A}"/>
                </a:ext>
              </a:extLst>
            </p:cNvPr>
            <p:cNvSpPr txBox="1">
              <a:spLocks noChangeArrowheads="1"/>
            </p:cNvSpPr>
            <p:nvPr/>
          </p:nvSpPr>
          <p:spPr bwMode="auto">
            <a:xfrm>
              <a:off x="6729443" y="2248379"/>
              <a:ext cx="509558"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水戸ヘリポート離陸</a:t>
              </a:r>
            </a:p>
          </p:txBody>
        </p:sp>
        <p:sp>
          <p:nvSpPr>
            <p:cNvPr id="41" name="Text Box 61">
              <a:extLst>
                <a:ext uri="{FF2B5EF4-FFF2-40B4-BE49-F238E27FC236}">
                  <a16:creationId xmlns:a16="http://schemas.microsoft.com/office/drawing/2014/main" id="{03526E58-8B6E-5A44-A17F-3B82AF96FBCB}"/>
                </a:ext>
              </a:extLst>
            </p:cNvPr>
            <p:cNvSpPr txBox="1">
              <a:spLocks noChangeArrowheads="1"/>
            </p:cNvSpPr>
            <p:nvPr/>
          </p:nvSpPr>
          <p:spPr bwMode="auto">
            <a:xfrm>
              <a:off x="7002650" y="2272750"/>
              <a:ext cx="741176" cy="227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千葉</a:t>
              </a:r>
              <a:r>
                <a:rPr lang="ja-JP" altLang="en-US" sz="1000">
                  <a:solidFill>
                    <a:srgbClr val="000000"/>
                  </a:solidFill>
                  <a:latin typeface="+mn-ea"/>
                  <a:ea typeface="+mn-ea"/>
                </a:rPr>
                <a:t>ヘリポート着</a:t>
              </a:r>
              <a:endParaRPr lang="en-US" altLang="ja-JP" sz="1000" dirty="0">
                <a:solidFill>
                  <a:srgbClr val="000000"/>
                </a:solidFill>
                <a:latin typeface="+mn-ea"/>
                <a:ea typeface="+mn-ea"/>
              </a:endParaRPr>
            </a:p>
            <a:p>
              <a:pPr eaLnBrk="1" fontAlgn="base" hangingPunct="1">
                <a:spcBef>
                  <a:spcPct val="0"/>
                </a:spcBef>
                <a:spcAft>
                  <a:spcPct val="0"/>
                </a:spcAft>
                <a:buFontTx/>
                <a:buNone/>
              </a:pPr>
              <a:r>
                <a:rPr lang="ja-JP" altLang="en-US" sz="1000">
                  <a:solidFill>
                    <a:srgbClr val="000000"/>
                  </a:solidFill>
                  <a:latin typeface="+mn-ea"/>
                  <a:ea typeface="+mn-ea"/>
                </a:rPr>
                <a:t>　　　　　　（平川町）</a:t>
              </a:r>
              <a:endParaRPr lang="ja-JP" altLang="en-US" sz="1000" dirty="0">
                <a:solidFill>
                  <a:srgbClr val="000000"/>
                </a:solidFill>
                <a:latin typeface="+mn-ea"/>
                <a:ea typeface="+mn-ea"/>
              </a:endParaRPr>
            </a:p>
          </p:txBody>
        </p:sp>
        <p:sp>
          <p:nvSpPr>
            <p:cNvPr id="42" name="Text Box 62">
              <a:extLst>
                <a:ext uri="{FF2B5EF4-FFF2-40B4-BE49-F238E27FC236}">
                  <a16:creationId xmlns:a16="http://schemas.microsoft.com/office/drawing/2014/main" id="{ECCD196C-856C-4246-80DF-DD41F0C22A18}"/>
                </a:ext>
              </a:extLst>
            </p:cNvPr>
            <p:cNvSpPr txBox="1">
              <a:spLocks noChangeArrowheads="1"/>
            </p:cNvSpPr>
            <p:nvPr/>
          </p:nvSpPr>
          <p:spPr bwMode="auto">
            <a:xfrm>
              <a:off x="7491444" y="2248379"/>
              <a:ext cx="50955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千葉ヘリポート出発</a:t>
              </a:r>
            </a:p>
          </p:txBody>
        </p:sp>
        <p:sp>
          <p:nvSpPr>
            <p:cNvPr id="43" name="Text Box 63">
              <a:extLst>
                <a:ext uri="{FF2B5EF4-FFF2-40B4-BE49-F238E27FC236}">
                  <a16:creationId xmlns:a16="http://schemas.microsoft.com/office/drawing/2014/main" id="{8443603A-AF10-094A-AEEE-06EB4F31A39A}"/>
                </a:ext>
              </a:extLst>
            </p:cNvPr>
            <p:cNvSpPr txBox="1">
              <a:spLocks noChangeArrowheads="1"/>
            </p:cNvSpPr>
            <p:nvPr/>
          </p:nvSpPr>
          <p:spPr bwMode="auto">
            <a:xfrm>
              <a:off x="7872445" y="2248379"/>
              <a:ext cx="509558"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放医研到着</a:t>
              </a:r>
            </a:p>
          </p:txBody>
        </p:sp>
        <p:sp>
          <p:nvSpPr>
            <p:cNvPr id="44" name="Line 64">
              <a:extLst>
                <a:ext uri="{FF2B5EF4-FFF2-40B4-BE49-F238E27FC236}">
                  <a16:creationId xmlns:a16="http://schemas.microsoft.com/office/drawing/2014/main" id="{E3F86768-2694-9A43-A781-164EE9A6B3B2}"/>
                </a:ext>
              </a:extLst>
            </p:cNvPr>
            <p:cNvSpPr>
              <a:spLocks noChangeShapeType="1"/>
            </p:cNvSpPr>
            <p:nvPr/>
          </p:nvSpPr>
          <p:spPr bwMode="auto">
            <a:xfrm>
              <a:off x="2574651" y="443857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45" name="Line 65">
              <a:extLst>
                <a:ext uri="{FF2B5EF4-FFF2-40B4-BE49-F238E27FC236}">
                  <a16:creationId xmlns:a16="http://schemas.microsoft.com/office/drawing/2014/main" id="{9FB51E1F-B033-4847-844E-E94D335335FB}"/>
                </a:ext>
              </a:extLst>
            </p:cNvPr>
            <p:cNvSpPr>
              <a:spLocks noChangeShapeType="1"/>
            </p:cNvSpPr>
            <p:nvPr/>
          </p:nvSpPr>
          <p:spPr bwMode="auto">
            <a:xfrm>
              <a:off x="2590800" y="483376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6" name="Line 66">
              <a:extLst>
                <a:ext uri="{FF2B5EF4-FFF2-40B4-BE49-F238E27FC236}">
                  <a16:creationId xmlns:a16="http://schemas.microsoft.com/office/drawing/2014/main" id="{C21E1F06-DEA8-3346-8702-0171E23F96B2}"/>
                </a:ext>
              </a:extLst>
            </p:cNvPr>
            <p:cNvSpPr>
              <a:spLocks noChangeShapeType="1"/>
            </p:cNvSpPr>
            <p:nvPr/>
          </p:nvSpPr>
          <p:spPr bwMode="auto">
            <a:xfrm>
              <a:off x="2574651" y="5207633"/>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7" name="Line 67">
              <a:extLst>
                <a:ext uri="{FF2B5EF4-FFF2-40B4-BE49-F238E27FC236}">
                  <a16:creationId xmlns:a16="http://schemas.microsoft.com/office/drawing/2014/main" id="{B44586A7-8A66-6040-9093-31BDBB0AFD82}"/>
                </a:ext>
              </a:extLst>
            </p:cNvPr>
            <p:cNvSpPr>
              <a:spLocks noChangeShapeType="1"/>
            </p:cNvSpPr>
            <p:nvPr/>
          </p:nvSpPr>
          <p:spPr bwMode="auto">
            <a:xfrm>
              <a:off x="2574651" y="5796134"/>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8" name="Line 68">
              <a:extLst>
                <a:ext uri="{FF2B5EF4-FFF2-40B4-BE49-F238E27FC236}">
                  <a16:creationId xmlns:a16="http://schemas.microsoft.com/office/drawing/2014/main" id="{306982ED-0A1D-A24C-9BD8-2139661A51F1}"/>
                </a:ext>
              </a:extLst>
            </p:cNvPr>
            <p:cNvSpPr>
              <a:spLocks noChangeShapeType="1"/>
            </p:cNvSpPr>
            <p:nvPr/>
          </p:nvSpPr>
          <p:spPr bwMode="auto">
            <a:xfrm>
              <a:off x="2576007" y="6309439"/>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9" name="AutoShape 69">
              <a:extLst>
                <a:ext uri="{FF2B5EF4-FFF2-40B4-BE49-F238E27FC236}">
                  <a16:creationId xmlns:a16="http://schemas.microsoft.com/office/drawing/2014/main" id="{94446BA0-551F-2841-A260-9F5903D5CCD9}"/>
                </a:ext>
              </a:extLst>
            </p:cNvPr>
            <p:cNvSpPr>
              <a:spLocks noChangeArrowheads="1"/>
            </p:cNvSpPr>
            <p:nvPr/>
          </p:nvSpPr>
          <p:spPr bwMode="auto">
            <a:xfrm>
              <a:off x="42510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0" name="AutoShape 70">
              <a:extLst>
                <a:ext uri="{FF2B5EF4-FFF2-40B4-BE49-F238E27FC236}">
                  <a16:creationId xmlns:a16="http://schemas.microsoft.com/office/drawing/2014/main" id="{0A0613C0-0A07-434C-AEFC-15C2A2339563}"/>
                </a:ext>
              </a:extLst>
            </p:cNvPr>
            <p:cNvSpPr>
              <a:spLocks noChangeArrowheads="1"/>
            </p:cNvSpPr>
            <p:nvPr/>
          </p:nvSpPr>
          <p:spPr bwMode="auto">
            <a:xfrm>
              <a:off x="45558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51" name="AutoShape 71">
              <a:extLst>
                <a:ext uri="{FF2B5EF4-FFF2-40B4-BE49-F238E27FC236}">
                  <a16:creationId xmlns:a16="http://schemas.microsoft.com/office/drawing/2014/main" id="{7532FF90-2074-B441-8C8E-DBA86B16D83A}"/>
                </a:ext>
              </a:extLst>
            </p:cNvPr>
            <p:cNvSpPr>
              <a:spLocks noChangeArrowheads="1"/>
            </p:cNvSpPr>
            <p:nvPr/>
          </p:nvSpPr>
          <p:spPr bwMode="auto">
            <a:xfrm>
              <a:off x="40986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52" name="AutoShape 72">
              <a:extLst>
                <a:ext uri="{FF2B5EF4-FFF2-40B4-BE49-F238E27FC236}">
                  <a16:creationId xmlns:a16="http://schemas.microsoft.com/office/drawing/2014/main" id="{46099B9A-79B1-C541-A2B1-62A3C5945D08}"/>
                </a:ext>
              </a:extLst>
            </p:cNvPr>
            <p:cNvSpPr>
              <a:spLocks noChangeArrowheads="1"/>
            </p:cNvSpPr>
            <p:nvPr/>
          </p:nvSpPr>
          <p:spPr bwMode="auto">
            <a:xfrm>
              <a:off x="69942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53" name="AutoShape 73">
              <a:extLst>
                <a:ext uri="{FF2B5EF4-FFF2-40B4-BE49-F238E27FC236}">
                  <a16:creationId xmlns:a16="http://schemas.microsoft.com/office/drawing/2014/main" id="{8F50A851-2171-9549-8EE8-067F09D6C223}"/>
                </a:ext>
              </a:extLst>
            </p:cNvPr>
            <p:cNvSpPr>
              <a:spLocks noChangeArrowheads="1"/>
            </p:cNvSpPr>
            <p:nvPr/>
          </p:nvSpPr>
          <p:spPr bwMode="auto">
            <a:xfrm>
              <a:off x="3184251" y="4133778"/>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000">
                <a:solidFill>
                  <a:srgbClr val="FF9900"/>
                </a:solidFill>
                <a:latin typeface="+mn-ea"/>
                <a:ea typeface="+mn-ea"/>
              </a:endParaRPr>
            </a:p>
          </p:txBody>
        </p:sp>
        <p:sp>
          <p:nvSpPr>
            <p:cNvPr id="54" name="AutoShape 74">
              <a:extLst>
                <a:ext uri="{FF2B5EF4-FFF2-40B4-BE49-F238E27FC236}">
                  <a16:creationId xmlns:a16="http://schemas.microsoft.com/office/drawing/2014/main" id="{AB6C12A1-41C5-EC44-B190-3C64F360D41B}"/>
                </a:ext>
              </a:extLst>
            </p:cNvPr>
            <p:cNvSpPr>
              <a:spLocks noChangeArrowheads="1"/>
            </p:cNvSpPr>
            <p:nvPr/>
          </p:nvSpPr>
          <p:spPr bwMode="auto">
            <a:xfrm>
              <a:off x="4098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5" name="AutoShape 75">
              <a:extLst>
                <a:ext uri="{FF2B5EF4-FFF2-40B4-BE49-F238E27FC236}">
                  <a16:creationId xmlns:a16="http://schemas.microsoft.com/office/drawing/2014/main" id="{45EA0317-90BC-E54E-BD43-E5CA205183C4}"/>
                </a:ext>
              </a:extLst>
            </p:cNvPr>
            <p:cNvSpPr>
              <a:spLocks noChangeArrowheads="1"/>
            </p:cNvSpPr>
            <p:nvPr/>
          </p:nvSpPr>
          <p:spPr bwMode="auto">
            <a:xfrm>
              <a:off x="3810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6" name="AutoShape 76">
              <a:extLst>
                <a:ext uri="{FF2B5EF4-FFF2-40B4-BE49-F238E27FC236}">
                  <a16:creationId xmlns:a16="http://schemas.microsoft.com/office/drawing/2014/main" id="{8A33A60D-4251-A84C-9D3D-1C1B2FF6FF5D}"/>
                </a:ext>
              </a:extLst>
            </p:cNvPr>
            <p:cNvSpPr>
              <a:spLocks noChangeArrowheads="1"/>
            </p:cNvSpPr>
            <p:nvPr/>
          </p:nvSpPr>
          <p:spPr bwMode="auto">
            <a:xfrm>
              <a:off x="4479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57" name="AutoShape 77">
              <a:extLst>
                <a:ext uri="{FF2B5EF4-FFF2-40B4-BE49-F238E27FC236}">
                  <a16:creationId xmlns:a16="http://schemas.microsoft.com/office/drawing/2014/main" id="{A114B743-D36D-1D40-9572-12A67A17D739}"/>
                </a:ext>
              </a:extLst>
            </p:cNvPr>
            <p:cNvSpPr>
              <a:spLocks noChangeArrowheads="1"/>
            </p:cNvSpPr>
            <p:nvPr/>
          </p:nvSpPr>
          <p:spPr bwMode="auto">
            <a:xfrm>
              <a:off x="47082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58" name="AutoShape 78">
              <a:extLst>
                <a:ext uri="{FF2B5EF4-FFF2-40B4-BE49-F238E27FC236}">
                  <a16:creationId xmlns:a16="http://schemas.microsoft.com/office/drawing/2014/main" id="{292F58A8-9B4E-974A-9F40-1B371AA11542}"/>
                </a:ext>
              </a:extLst>
            </p:cNvPr>
            <p:cNvSpPr>
              <a:spLocks noChangeArrowheads="1"/>
            </p:cNvSpPr>
            <p:nvPr/>
          </p:nvSpPr>
          <p:spPr bwMode="auto">
            <a:xfrm>
              <a:off x="4038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9" name="AutoShape 79">
              <a:extLst>
                <a:ext uri="{FF2B5EF4-FFF2-40B4-BE49-F238E27FC236}">
                  <a16:creationId xmlns:a16="http://schemas.microsoft.com/office/drawing/2014/main" id="{F78B493E-F86B-9149-BBC8-1FD4482CFA83}"/>
                </a:ext>
              </a:extLst>
            </p:cNvPr>
            <p:cNvSpPr>
              <a:spLocks noChangeArrowheads="1"/>
            </p:cNvSpPr>
            <p:nvPr/>
          </p:nvSpPr>
          <p:spPr bwMode="auto">
            <a:xfrm>
              <a:off x="46482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60" name="AutoShape 80">
              <a:extLst>
                <a:ext uri="{FF2B5EF4-FFF2-40B4-BE49-F238E27FC236}">
                  <a16:creationId xmlns:a16="http://schemas.microsoft.com/office/drawing/2014/main" id="{19737DB0-E985-794E-887B-787F007D9B72}"/>
                </a:ext>
              </a:extLst>
            </p:cNvPr>
            <p:cNvSpPr>
              <a:spLocks noChangeArrowheads="1"/>
            </p:cNvSpPr>
            <p:nvPr/>
          </p:nvSpPr>
          <p:spPr bwMode="auto">
            <a:xfrm>
              <a:off x="701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61" name="AutoShape 81">
              <a:extLst>
                <a:ext uri="{FF2B5EF4-FFF2-40B4-BE49-F238E27FC236}">
                  <a16:creationId xmlns:a16="http://schemas.microsoft.com/office/drawing/2014/main" id="{8DD44116-E7E7-B94F-9EA7-1AFD8E1958CE}"/>
                </a:ext>
              </a:extLst>
            </p:cNvPr>
            <p:cNvSpPr>
              <a:spLocks noChangeArrowheads="1"/>
            </p:cNvSpPr>
            <p:nvPr/>
          </p:nvSpPr>
          <p:spPr bwMode="auto">
            <a:xfrm>
              <a:off x="4419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62" name="AutoShape 82">
              <a:extLst>
                <a:ext uri="{FF2B5EF4-FFF2-40B4-BE49-F238E27FC236}">
                  <a16:creationId xmlns:a16="http://schemas.microsoft.com/office/drawing/2014/main" id="{DEECB597-D98E-3945-BD2D-0C14B0706ACA}"/>
                </a:ext>
              </a:extLst>
            </p:cNvPr>
            <p:cNvSpPr>
              <a:spLocks noChangeArrowheads="1"/>
            </p:cNvSpPr>
            <p:nvPr/>
          </p:nvSpPr>
          <p:spPr bwMode="auto">
            <a:xfrm>
              <a:off x="3048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63" name="AutoShape 83">
              <a:extLst>
                <a:ext uri="{FF2B5EF4-FFF2-40B4-BE49-F238E27FC236}">
                  <a16:creationId xmlns:a16="http://schemas.microsoft.com/office/drawing/2014/main" id="{D0720EFB-2F49-FE41-8431-9240692F829F}"/>
                </a:ext>
              </a:extLst>
            </p:cNvPr>
            <p:cNvSpPr>
              <a:spLocks noChangeArrowheads="1"/>
            </p:cNvSpPr>
            <p:nvPr/>
          </p:nvSpPr>
          <p:spPr bwMode="auto">
            <a:xfrm>
              <a:off x="320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64" name="AutoShape 84" descr="右上がり対角線 (反転)">
              <a:extLst>
                <a:ext uri="{FF2B5EF4-FFF2-40B4-BE49-F238E27FC236}">
                  <a16:creationId xmlns:a16="http://schemas.microsoft.com/office/drawing/2014/main" id="{47C6A811-E4C3-2347-83F3-32349A3563CD}"/>
                </a:ext>
              </a:extLst>
            </p:cNvPr>
            <p:cNvSpPr>
              <a:spLocks noChangeArrowheads="1"/>
            </p:cNvSpPr>
            <p:nvPr/>
          </p:nvSpPr>
          <p:spPr bwMode="auto">
            <a:xfrm>
              <a:off x="3489051" y="5643734"/>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65" name="AutoShape 85" descr="右上がり対角線 (反転)">
              <a:extLst>
                <a:ext uri="{FF2B5EF4-FFF2-40B4-BE49-F238E27FC236}">
                  <a16:creationId xmlns:a16="http://schemas.microsoft.com/office/drawing/2014/main" id="{0B53107B-BF7E-764C-983B-9D9FD686ED2C}"/>
                </a:ext>
              </a:extLst>
            </p:cNvPr>
            <p:cNvSpPr>
              <a:spLocks noChangeArrowheads="1"/>
            </p:cNvSpPr>
            <p:nvPr/>
          </p:nvSpPr>
          <p:spPr bwMode="auto">
            <a:xfrm>
              <a:off x="6995607" y="6200071"/>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66" name="Line 86">
              <a:extLst>
                <a:ext uri="{FF2B5EF4-FFF2-40B4-BE49-F238E27FC236}">
                  <a16:creationId xmlns:a16="http://schemas.microsoft.com/office/drawing/2014/main" id="{773860C6-9D0A-694E-B179-A71849DC7E4E}"/>
                </a:ext>
              </a:extLst>
            </p:cNvPr>
            <p:cNvSpPr>
              <a:spLocks noChangeShapeType="1"/>
            </p:cNvSpPr>
            <p:nvPr/>
          </p:nvSpPr>
          <p:spPr bwMode="auto">
            <a:xfrm>
              <a:off x="38862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67" name="Line 87">
              <a:extLst>
                <a:ext uri="{FF2B5EF4-FFF2-40B4-BE49-F238E27FC236}">
                  <a16:creationId xmlns:a16="http://schemas.microsoft.com/office/drawing/2014/main" id="{A0689C91-393A-ED4B-AFCA-F1A577B8D744}"/>
                </a:ext>
              </a:extLst>
            </p:cNvPr>
            <p:cNvSpPr>
              <a:spLocks noChangeShapeType="1"/>
            </p:cNvSpPr>
            <p:nvPr/>
          </p:nvSpPr>
          <p:spPr bwMode="auto">
            <a:xfrm>
              <a:off x="44958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68" name="Line 88">
              <a:extLst>
                <a:ext uri="{FF2B5EF4-FFF2-40B4-BE49-F238E27FC236}">
                  <a16:creationId xmlns:a16="http://schemas.microsoft.com/office/drawing/2014/main" id="{2E1D8824-EA2E-C94F-9C05-FD571A7756C4}"/>
                </a:ext>
              </a:extLst>
            </p:cNvPr>
            <p:cNvSpPr>
              <a:spLocks noChangeShapeType="1"/>
            </p:cNvSpPr>
            <p:nvPr/>
          </p:nvSpPr>
          <p:spPr bwMode="auto">
            <a:xfrm>
              <a:off x="4555851" y="5567534"/>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69" name="Text Box 89">
              <a:extLst>
                <a:ext uri="{FF2B5EF4-FFF2-40B4-BE49-F238E27FC236}">
                  <a16:creationId xmlns:a16="http://schemas.microsoft.com/office/drawing/2014/main" id="{6B66ABFB-5BDD-DD44-8771-6A73444A6B77}"/>
                </a:ext>
              </a:extLst>
            </p:cNvPr>
            <p:cNvSpPr txBox="1">
              <a:spLocks noChangeArrowheads="1"/>
            </p:cNvSpPr>
            <p:nvPr/>
          </p:nvSpPr>
          <p:spPr bwMode="auto">
            <a:xfrm>
              <a:off x="3412851" y="5288135"/>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100" dirty="0">
                  <a:solidFill>
                    <a:srgbClr val="000000"/>
                  </a:solidFill>
                  <a:latin typeface="+mn-ea"/>
                  <a:ea typeface="+mn-ea"/>
                </a:rPr>
                <a:t>悪心</a:t>
              </a:r>
            </a:p>
          </p:txBody>
        </p:sp>
        <p:sp>
          <p:nvSpPr>
            <p:cNvPr id="70" name="テキスト ボックス 69">
              <a:extLst>
                <a:ext uri="{FF2B5EF4-FFF2-40B4-BE49-F238E27FC236}">
                  <a16:creationId xmlns:a16="http://schemas.microsoft.com/office/drawing/2014/main" id="{B810597A-4BA8-C946-B15A-24B67C83F318}"/>
                </a:ext>
              </a:extLst>
            </p:cNvPr>
            <p:cNvSpPr txBox="1"/>
            <p:nvPr/>
          </p:nvSpPr>
          <p:spPr>
            <a:xfrm>
              <a:off x="718555" y="1360975"/>
              <a:ext cx="1742439" cy="393749"/>
            </a:xfrm>
            <a:prstGeom prst="rect">
              <a:avLst/>
            </a:prstGeom>
            <a:noFill/>
          </p:spPr>
          <p:txBody>
            <a:bodyPr wrap="none" rtlCol="0">
              <a:spAutoFit/>
            </a:bodyPr>
            <a:lstStyle/>
            <a:p>
              <a:r>
                <a:rPr kumimoji="1" lang="en-US" altLang="ja-JP" sz="1100" dirty="0"/>
                <a:t>1999</a:t>
              </a:r>
              <a:r>
                <a:rPr kumimoji="1" lang="ja-JP" altLang="en-US" sz="1100"/>
                <a:t>年</a:t>
              </a:r>
              <a:r>
                <a:rPr kumimoji="1" lang="en-US" altLang="ja-JP" sz="1100" dirty="0"/>
                <a:t>9</a:t>
              </a:r>
              <a:r>
                <a:rPr kumimoji="1" lang="ja-JP" altLang="en-US" sz="1100"/>
                <a:t>月</a:t>
              </a:r>
              <a:r>
                <a:rPr kumimoji="1" lang="en-US" altLang="ja-JP" sz="1100" dirty="0"/>
                <a:t>30</a:t>
              </a:r>
              <a:r>
                <a:rPr kumimoji="1" lang="ja-JP" altLang="en-US" sz="1100"/>
                <a:t>日</a:t>
              </a:r>
            </a:p>
          </p:txBody>
        </p:sp>
      </p:grpSp>
      <p:graphicFrame>
        <p:nvGraphicFramePr>
          <p:cNvPr id="92" name="コンテンツ プレースホルダー 5">
            <a:extLst>
              <a:ext uri="{FF2B5EF4-FFF2-40B4-BE49-F238E27FC236}">
                <a16:creationId xmlns:a16="http://schemas.microsoft.com/office/drawing/2014/main" id="{4D2E7FDC-B5DD-4642-B00C-C392F1C03AED}"/>
              </a:ext>
            </a:extLst>
          </p:cNvPr>
          <p:cNvGraphicFramePr>
            <a:graphicFrameLocks/>
          </p:cNvGraphicFramePr>
          <p:nvPr>
            <p:extLst>
              <p:ext uri="{D42A27DB-BD31-4B8C-83A1-F6EECF244321}">
                <p14:modId xmlns:p14="http://schemas.microsoft.com/office/powerpoint/2010/main" val="477907970"/>
              </p:ext>
            </p:extLst>
          </p:nvPr>
        </p:nvGraphicFramePr>
        <p:xfrm>
          <a:off x="2290619" y="1227806"/>
          <a:ext cx="4796356" cy="1637989"/>
        </p:xfrm>
        <a:graphic>
          <a:graphicData uri="http://schemas.openxmlformats.org/drawingml/2006/table">
            <a:tbl>
              <a:tblPr firstRow="1" bandRow="1">
                <a:tableStyleId>{BC89EF96-8CEA-46FF-86C4-4CE0E7609802}</a:tableStyleId>
              </a:tblPr>
              <a:tblGrid>
                <a:gridCol w="2398178">
                  <a:extLst>
                    <a:ext uri="{9D8B030D-6E8A-4147-A177-3AD203B41FA5}">
                      <a16:colId xmlns:a16="http://schemas.microsoft.com/office/drawing/2014/main" val="20000"/>
                    </a:ext>
                  </a:extLst>
                </a:gridCol>
                <a:gridCol w="2398178">
                  <a:extLst>
                    <a:ext uri="{9D8B030D-6E8A-4147-A177-3AD203B41FA5}">
                      <a16:colId xmlns:a16="http://schemas.microsoft.com/office/drawing/2014/main" val="20001"/>
                    </a:ext>
                  </a:extLst>
                </a:gridCol>
              </a:tblGrid>
              <a:tr h="273644">
                <a:tc>
                  <a:txBody>
                    <a:bodyPr/>
                    <a:lstStyle/>
                    <a:p>
                      <a:pPr algn="ctr" hangingPunct="0">
                        <a:spcAft>
                          <a:spcPts val="0"/>
                        </a:spcAft>
                      </a:pPr>
                      <a:r>
                        <a:rPr lang="ja-JP" altLang="en-US" sz="1600" dirty="0">
                          <a:effectLst/>
                        </a:rPr>
                        <a:t>被ばくからの時間</a:t>
                      </a:r>
                      <a:endParaRPr lang="en-GB" sz="1600" b="0" dirty="0">
                        <a:effectLst/>
                        <a:latin typeface="+mn-ea"/>
                        <a:ea typeface="+mn-ea"/>
                      </a:endParaRPr>
                    </a:p>
                  </a:txBody>
                  <a:tcPr marL="99750" marR="99750" marT="0" marB="0" anchor="ctr"/>
                </a:tc>
                <a:tc>
                  <a:txBody>
                    <a:bodyPr/>
                    <a:lstStyle/>
                    <a:p>
                      <a:pPr algn="ctr" hangingPunct="0">
                        <a:spcAft>
                          <a:spcPts val="0"/>
                        </a:spcAft>
                      </a:pPr>
                      <a:r>
                        <a:rPr lang="ja-JP" altLang="en-US" sz="1600" dirty="0">
                          <a:effectLst/>
                        </a:rPr>
                        <a:t>推定被ばく線量</a:t>
                      </a:r>
                      <a:r>
                        <a:rPr lang="en-GB" sz="1600" dirty="0">
                          <a:effectLst/>
                        </a:rPr>
                        <a:t>(</a:t>
                      </a:r>
                      <a:r>
                        <a:rPr lang="en-GB" sz="1600" dirty="0" err="1">
                          <a:effectLst/>
                        </a:rPr>
                        <a:t>Gy</a:t>
                      </a:r>
                      <a:r>
                        <a:rPr lang="en-GB" sz="1600" dirty="0">
                          <a:effectLst/>
                        </a:rPr>
                        <a:t>)</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0"/>
                  </a:ext>
                </a:extLst>
              </a:tr>
              <a:tr h="272869">
                <a:tc>
                  <a:txBody>
                    <a:bodyPr/>
                    <a:lstStyle/>
                    <a:p>
                      <a:pPr algn="ctr" hangingPunct="0">
                        <a:spcAft>
                          <a:spcPts val="0"/>
                        </a:spcAft>
                      </a:pPr>
                      <a:r>
                        <a:rPr lang="en-GB" sz="1600" dirty="0">
                          <a:effectLst/>
                        </a:rPr>
                        <a:t>&lt; 30 </a:t>
                      </a:r>
                      <a:r>
                        <a:rPr lang="ja-JP" altLang="en-US" sz="1600" dirty="0">
                          <a:effectLst/>
                        </a:rPr>
                        <a:t>分</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&gt; 6</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1"/>
                  </a:ext>
                </a:extLst>
              </a:tr>
              <a:tr h="272869">
                <a:tc>
                  <a:txBody>
                    <a:bodyPr/>
                    <a:lstStyle/>
                    <a:p>
                      <a:pPr algn="ctr" hangingPunct="0">
                        <a:spcAft>
                          <a:spcPts val="0"/>
                        </a:spcAft>
                      </a:pPr>
                      <a:r>
                        <a:rPr lang="en-GB" sz="1600" dirty="0">
                          <a:effectLst/>
                        </a:rPr>
                        <a:t>0.5 – 1 </a:t>
                      </a:r>
                      <a:r>
                        <a:rPr lang="ja-JP" altLang="en-US" sz="1600" dirty="0">
                          <a:effectLst/>
                        </a:rPr>
                        <a:t>時間</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4 - 6</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2"/>
                  </a:ext>
                </a:extLst>
              </a:tr>
              <a:tr h="272869">
                <a:tc>
                  <a:txBody>
                    <a:bodyPr/>
                    <a:lstStyle/>
                    <a:p>
                      <a:pPr algn="ctr" hangingPunct="0">
                        <a:spcAft>
                          <a:spcPts val="0"/>
                        </a:spcAft>
                      </a:pPr>
                      <a:r>
                        <a:rPr lang="en-GB" sz="1600" dirty="0">
                          <a:effectLst/>
                        </a:rPr>
                        <a:t>1 – 2 </a:t>
                      </a:r>
                      <a:r>
                        <a:rPr lang="ja-JP" altLang="en-US" sz="1600" dirty="0">
                          <a:effectLst/>
                        </a:rPr>
                        <a:t>時間</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2 - 4</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3"/>
                  </a:ext>
                </a:extLst>
              </a:tr>
              <a:tr h="272869">
                <a:tc>
                  <a:txBody>
                    <a:bodyPr/>
                    <a:lstStyle/>
                    <a:p>
                      <a:pPr algn="ctr" hangingPunct="0">
                        <a:spcAft>
                          <a:spcPts val="0"/>
                        </a:spcAft>
                      </a:pPr>
                      <a:r>
                        <a:rPr lang="en-GB" sz="1600" dirty="0">
                          <a:effectLst/>
                        </a:rPr>
                        <a:t>2 – 3 </a:t>
                      </a:r>
                      <a:r>
                        <a:rPr lang="ja-JP" altLang="en-US" sz="1600" dirty="0">
                          <a:effectLst/>
                        </a:rPr>
                        <a:t>時間</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1 - 4</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4"/>
                  </a:ext>
                </a:extLst>
              </a:tr>
              <a:tr h="272869">
                <a:tc>
                  <a:txBody>
                    <a:bodyPr/>
                    <a:lstStyle/>
                    <a:p>
                      <a:pPr algn="ctr" hangingPunct="0">
                        <a:spcAft>
                          <a:spcPts val="0"/>
                        </a:spcAft>
                      </a:pPr>
                      <a:r>
                        <a:rPr lang="ja-JP" altLang="en-US" sz="1600" dirty="0">
                          <a:effectLst/>
                        </a:rPr>
                        <a:t>症状なし</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&lt; 1</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5"/>
                  </a:ext>
                </a:extLst>
              </a:tr>
            </a:tbl>
          </a:graphicData>
        </a:graphic>
      </p:graphicFrame>
      <p:sp>
        <p:nvSpPr>
          <p:cNvPr id="93" name="スライド番号プレースホルダー 92">
            <a:extLst>
              <a:ext uri="{FF2B5EF4-FFF2-40B4-BE49-F238E27FC236}">
                <a16:creationId xmlns:a16="http://schemas.microsoft.com/office/drawing/2014/main" id="{69946512-349E-0D4E-8CE1-DCEA495D755D}"/>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18349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個人線量計による実効線量及び等価線量</a:t>
            </a:r>
            <a:br>
              <a:rPr lang="en-US" altLang="ja-JP" dirty="0"/>
            </a:br>
            <a:r>
              <a:rPr lang="ja-JP" altLang="en-US"/>
              <a:t>の算定方法</a:t>
            </a:r>
            <a:endParaRPr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97586254"/>
              </p:ext>
            </p:extLst>
          </p:nvPr>
        </p:nvGraphicFramePr>
        <p:xfrm>
          <a:off x="628651" y="1271588"/>
          <a:ext cx="7886700" cy="4729480"/>
        </p:xfrm>
        <a:graphic>
          <a:graphicData uri="http://schemas.openxmlformats.org/drawingml/2006/table">
            <a:tbl>
              <a:tblPr firstRow="1" bandRow="1">
                <a:tableStyleId>{BC89EF96-8CEA-46FF-86C4-4CE0E7609802}</a:tableStyleId>
              </a:tblPr>
              <a:tblGrid>
                <a:gridCol w="1442196">
                  <a:extLst>
                    <a:ext uri="{9D8B030D-6E8A-4147-A177-3AD203B41FA5}">
                      <a16:colId xmlns:a16="http://schemas.microsoft.com/office/drawing/2014/main" val="20000"/>
                    </a:ext>
                  </a:extLst>
                </a:gridCol>
                <a:gridCol w="1102659">
                  <a:extLst>
                    <a:ext uri="{9D8B030D-6E8A-4147-A177-3AD203B41FA5}">
                      <a16:colId xmlns:a16="http://schemas.microsoft.com/office/drawing/2014/main" val="20001"/>
                    </a:ext>
                  </a:extLst>
                </a:gridCol>
                <a:gridCol w="1210235">
                  <a:extLst>
                    <a:ext uri="{9D8B030D-6E8A-4147-A177-3AD203B41FA5}">
                      <a16:colId xmlns:a16="http://schemas.microsoft.com/office/drawing/2014/main" val="20002"/>
                    </a:ext>
                  </a:extLst>
                </a:gridCol>
                <a:gridCol w="4131610">
                  <a:extLst>
                    <a:ext uri="{9D8B030D-6E8A-4147-A177-3AD203B41FA5}">
                      <a16:colId xmlns:a16="http://schemas.microsoft.com/office/drawing/2014/main" val="20003"/>
                    </a:ext>
                  </a:extLst>
                </a:gridCol>
              </a:tblGrid>
              <a:tr h="370840">
                <a:tc>
                  <a:txBody>
                    <a:bodyPr/>
                    <a:lstStyle/>
                    <a:p>
                      <a:r>
                        <a:rPr kumimoji="1" lang="ja-JP" altLang="en-US" sz="1600" dirty="0">
                          <a:latin typeface="+mn-ea"/>
                          <a:ea typeface="+mn-ea"/>
                        </a:rPr>
                        <a:t>被ばく状況</a:t>
                      </a:r>
                    </a:p>
                  </a:txBody>
                  <a:tcPr anchor="ctr"/>
                </a:tc>
                <a:tc gridSpan="2">
                  <a:txBody>
                    <a:bodyPr/>
                    <a:lstStyle/>
                    <a:p>
                      <a:r>
                        <a:rPr kumimoji="1" lang="ja-JP" altLang="en-US" sz="1600" dirty="0">
                          <a:latin typeface="+mn-ea"/>
                          <a:ea typeface="+mn-ea"/>
                        </a:rPr>
                        <a:t>評価項目</a:t>
                      </a:r>
                    </a:p>
                  </a:txBody>
                  <a:tcPr anchor="ctr"/>
                </a:tc>
                <a:tc hMerge="1">
                  <a:txBody>
                    <a:bodyPr/>
                    <a:lstStyle/>
                    <a:p>
                      <a:endParaRPr kumimoji="1" lang="ja-JP" altLang="en-US"/>
                    </a:p>
                  </a:txBody>
                  <a:tcPr/>
                </a:tc>
                <a:tc>
                  <a:txBody>
                    <a:bodyPr/>
                    <a:lstStyle/>
                    <a:p>
                      <a:r>
                        <a:rPr kumimoji="1" lang="ja-JP" altLang="en-US" sz="1600" dirty="0">
                          <a:latin typeface="+mn-ea"/>
                          <a:ea typeface="+mn-ea"/>
                        </a:rPr>
                        <a:t>算定方法</a:t>
                      </a:r>
                    </a:p>
                  </a:txBody>
                  <a:tcPr anchor="ctr"/>
                </a:tc>
                <a:extLst>
                  <a:ext uri="{0D108BD9-81ED-4DB2-BD59-A6C34878D82A}">
                    <a16:rowId xmlns:a16="http://schemas.microsoft.com/office/drawing/2014/main" val="10000"/>
                  </a:ext>
                </a:extLst>
              </a:tr>
              <a:tr h="370840">
                <a:tc rowSpan="4">
                  <a:txBody>
                    <a:bodyPr/>
                    <a:lstStyle/>
                    <a:p>
                      <a:pPr algn="l"/>
                      <a:r>
                        <a:rPr kumimoji="1" lang="ja-JP" altLang="en-US" sz="1600" dirty="0">
                          <a:latin typeface="+mn-ea"/>
                          <a:ea typeface="+mn-ea"/>
                        </a:rPr>
                        <a:t>均等被ばく</a:t>
                      </a:r>
                    </a:p>
                  </a:txBody>
                  <a:tcPr anchor="ctr"/>
                </a:tc>
                <a:tc gridSpan="2">
                  <a:txBody>
                    <a:bodyPr/>
                    <a:lstStyle/>
                    <a:p>
                      <a:r>
                        <a:rPr kumimoji="1" lang="ja-JP" altLang="en-US" sz="1600" dirty="0">
                          <a:latin typeface="+mn-ea"/>
                          <a:ea typeface="+mn-ea"/>
                        </a:rPr>
                        <a:t>実効線量</a:t>
                      </a:r>
                      <a:endParaRPr kumimoji="1" lang="en-US" altLang="ja-JP" sz="1600" dirty="0">
                        <a:latin typeface="+mn-ea"/>
                        <a:ea typeface="+mn-ea"/>
                      </a:endParaRPr>
                    </a:p>
                  </a:txBody>
                  <a:tcPr anchor="ctr"/>
                </a:tc>
                <a:tc hMerge="1">
                  <a:txBody>
                    <a:bodyPr/>
                    <a:lstStyle/>
                    <a:p>
                      <a:endParaRPr kumimoji="1" lang="ja-JP" altLang="en-US"/>
                    </a:p>
                  </a:txBody>
                  <a:tcPr/>
                </a:tc>
                <a:tc>
                  <a:txBody>
                    <a:bodyPr/>
                    <a:lstStyle/>
                    <a:p>
                      <a:r>
                        <a:rPr kumimoji="1" lang="ja-JP" altLang="en-US" sz="1600" dirty="0">
                          <a:latin typeface="+mn-ea"/>
                          <a:ea typeface="+mn-ea"/>
                        </a:rPr>
                        <a:t>胸腹部に装着した個人線量計から評価した</a:t>
                      </a:r>
                      <a:r>
                        <a:rPr kumimoji="1" lang="en-US" altLang="ja-JP" sz="1600" dirty="0">
                          <a:latin typeface="+mn-ea"/>
                          <a:ea typeface="+mn-ea"/>
                        </a:rPr>
                        <a:t>1cm</a:t>
                      </a:r>
                      <a:r>
                        <a:rPr kumimoji="1" lang="ja-JP" altLang="en-US" sz="1600" dirty="0">
                          <a:latin typeface="+mn-ea"/>
                          <a:ea typeface="+mn-ea"/>
                        </a:rPr>
                        <a:t>線量当量</a:t>
                      </a:r>
                    </a:p>
                  </a:txBody>
                  <a:tcPr anchor="ctr"/>
                </a:tc>
                <a:extLst>
                  <a:ext uri="{0D108BD9-81ED-4DB2-BD59-A6C34878D82A}">
                    <a16:rowId xmlns:a16="http://schemas.microsoft.com/office/drawing/2014/main" val="10001"/>
                  </a:ext>
                </a:extLst>
              </a:tr>
              <a:tr h="370840">
                <a:tc vMerge="1">
                  <a:txBody>
                    <a:bodyPr/>
                    <a:lstStyle/>
                    <a:p>
                      <a:pPr algn="ctr"/>
                      <a:endParaRPr kumimoji="1" lang="ja-JP" altLang="en-US" sz="1400" dirty="0"/>
                    </a:p>
                  </a:txBody>
                  <a:tcPr/>
                </a:tc>
                <a:tc rowSpan="3">
                  <a:txBody>
                    <a:bodyPr/>
                    <a:lstStyle/>
                    <a:p>
                      <a:r>
                        <a:rPr kumimoji="1" lang="ja-JP" altLang="en-US" sz="1600" dirty="0">
                          <a:latin typeface="+mn-ea"/>
                          <a:ea typeface="+mn-ea"/>
                        </a:rPr>
                        <a:t>等価線量</a:t>
                      </a:r>
                    </a:p>
                  </a:txBody>
                  <a:tcPr anchor="ctr"/>
                </a:tc>
                <a:tc>
                  <a:txBody>
                    <a:bodyPr/>
                    <a:lstStyle/>
                    <a:p>
                      <a:r>
                        <a:rPr kumimoji="1" lang="ja-JP" altLang="en-US" sz="1600" dirty="0">
                          <a:latin typeface="+mn-ea"/>
                          <a:ea typeface="+mn-ea"/>
                        </a:rPr>
                        <a:t>皮膚</a:t>
                      </a:r>
                    </a:p>
                  </a:txBody>
                  <a:tcPr anchor="ctr"/>
                </a:tc>
                <a:tc>
                  <a:txBody>
                    <a:bodyPr/>
                    <a:lstStyle/>
                    <a:p>
                      <a:r>
                        <a:rPr kumimoji="1" lang="ja-JP" altLang="en-US" sz="1600" dirty="0">
                          <a:latin typeface="+mn-ea"/>
                          <a:ea typeface="+mn-ea"/>
                        </a:rPr>
                        <a:t>体幹部に装着した個人線量計から評価した</a:t>
                      </a:r>
                      <a:r>
                        <a:rPr kumimoji="1" lang="en-US" altLang="ja-JP" sz="1600" dirty="0">
                          <a:latin typeface="+mn-ea"/>
                          <a:ea typeface="+mn-ea"/>
                        </a:rPr>
                        <a:t>70µm</a:t>
                      </a:r>
                      <a:r>
                        <a:rPr kumimoji="1" lang="ja-JP" altLang="en-US" sz="1600" dirty="0">
                          <a:latin typeface="+mn-ea"/>
                          <a:ea typeface="+mn-ea"/>
                        </a:rPr>
                        <a:t>線量当量（等価と見なせる場合は</a:t>
                      </a:r>
                      <a:r>
                        <a:rPr kumimoji="1" lang="en-US" altLang="ja-JP" sz="1600" dirty="0">
                          <a:latin typeface="+mn-ea"/>
                          <a:ea typeface="+mn-ea"/>
                        </a:rPr>
                        <a:t>1cm</a:t>
                      </a:r>
                      <a:r>
                        <a:rPr kumimoji="1" lang="ja-JP" altLang="en-US" sz="1600" dirty="0">
                          <a:latin typeface="+mn-ea"/>
                          <a:ea typeface="+mn-ea"/>
                        </a:rPr>
                        <a:t>線量当量でもよい）</a:t>
                      </a:r>
                    </a:p>
                  </a:txBody>
                  <a:tcPr anchor="ctr"/>
                </a:tc>
                <a:extLst>
                  <a:ext uri="{0D108BD9-81ED-4DB2-BD59-A6C34878D82A}">
                    <a16:rowId xmlns:a16="http://schemas.microsoft.com/office/drawing/2014/main" val="10002"/>
                  </a:ext>
                </a:extLst>
              </a:tr>
              <a:tr h="370840">
                <a:tc vMerge="1">
                  <a:txBody>
                    <a:bodyPr/>
                    <a:lstStyle/>
                    <a:p>
                      <a:pPr algn="ctr"/>
                      <a:endParaRPr kumimoji="1" lang="ja-JP" altLang="en-US" sz="1400" dirty="0"/>
                    </a:p>
                  </a:txBody>
                  <a:tcPr/>
                </a:tc>
                <a:tc vMerge="1">
                  <a:txBody>
                    <a:bodyPr/>
                    <a:lstStyle/>
                    <a:p>
                      <a:endParaRPr kumimoji="1" lang="ja-JP" altLang="en-US" sz="1400" dirty="0"/>
                    </a:p>
                  </a:txBody>
                  <a:tcPr/>
                </a:tc>
                <a:tc>
                  <a:txBody>
                    <a:bodyPr/>
                    <a:lstStyle/>
                    <a:p>
                      <a:r>
                        <a:rPr kumimoji="1" lang="ja-JP" altLang="en-US" sz="1600" dirty="0">
                          <a:latin typeface="+mn-ea"/>
                          <a:ea typeface="+mn-ea"/>
                        </a:rPr>
                        <a:t>眼の水晶体</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体幹部に装着した個人線量計から評価した</a:t>
                      </a:r>
                      <a:r>
                        <a:rPr kumimoji="1" lang="en-US" altLang="ja-JP" sz="1600" dirty="0">
                          <a:latin typeface="+mn-ea"/>
                          <a:ea typeface="+mn-ea"/>
                        </a:rPr>
                        <a:t>70µm</a:t>
                      </a:r>
                      <a:r>
                        <a:rPr kumimoji="1" lang="ja-JP" altLang="en-US" sz="1600" dirty="0">
                          <a:latin typeface="+mn-ea"/>
                          <a:ea typeface="+mn-ea"/>
                        </a:rPr>
                        <a:t>線量当量または</a:t>
                      </a:r>
                      <a:r>
                        <a:rPr kumimoji="1" lang="en-US" altLang="ja-JP" sz="1600" dirty="0">
                          <a:latin typeface="+mn-ea"/>
                          <a:ea typeface="+mn-ea"/>
                        </a:rPr>
                        <a:t>1cm</a:t>
                      </a:r>
                      <a:r>
                        <a:rPr kumimoji="1" lang="ja-JP" altLang="en-US" sz="1600" dirty="0">
                          <a:latin typeface="+mn-ea"/>
                          <a:ea typeface="+mn-ea"/>
                        </a:rPr>
                        <a:t>線量当量のうちどちらか大きい方（等価と見なせる場合は</a:t>
                      </a:r>
                      <a:r>
                        <a:rPr kumimoji="1" lang="en-US" altLang="ja-JP" sz="1600" dirty="0">
                          <a:latin typeface="+mn-ea"/>
                          <a:ea typeface="+mn-ea"/>
                        </a:rPr>
                        <a:t>1cm</a:t>
                      </a:r>
                      <a:r>
                        <a:rPr kumimoji="1" lang="ja-JP" altLang="en-US" sz="1600" dirty="0">
                          <a:latin typeface="+mn-ea"/>
                          <a:ea typeface="+mn-ea"/>
                        </a:rPr>
                        <a:t>線量当量でもよい）</a:t>
                      </a:r>
                    </a:p>
                  </a:txBody>
                  <a:tcPr anchor="ctr"/>
                </a:tc>
                <a:extLst>
                  <a:ext uri="{0D108BD9-81ED-4DB2-BD59-A6C34878D82A}">
                    <a16:rowId xmlns:a16="http://schemas.microsoft.com/office/drawing/2014/main" val="10003"/>
                  </a:ext>
                </a:extLst>
              </a:tr>
              <a:tr h="370840">
                <a:tc vMerge="1">
                  <a:txBody>
                    <a:bodyPr/>
                    <a:lstStyle/>
                    <a:p>
                      <a:pPr algn="ctr"/>
                      <a:endParaRPr kumimoji="1" lang="ja-JP" altLang="en-US" sz="1400" dirty="0"/>
                    </a:p>
                  </a:txBody>
                  <a:tcPr/>
                </a:tc>
                <a:tc vMerge="1">
                  <a:txBody>
                    <a:bodyPr/>
                    <a:lstStyle/>
                    <a:p>
                      <a:endParaRPr kumimoji="1" lang="ja-JP" altLang="en-US" sz="1400" dirty="0"/>
                    </a:p>
                  </a:txBody>
                  <a:tcPr/>
                </a:tc>
                <a:tc>
                  <a:txBody>
                    <a:bodyPr/>
                    <a:lstStyle/>
                    <a:p>
                      <a:r>
                        <a:rPr kumimoji="1" lang="ja-JP" altLang="en-US" sz="1600" dirty="0">
                          <a:latin typeface="+mn-ea"/>
                          <a:ea typeface="+mn-ea"/>
                        </a:rPr>
                        <a:t>妊娠を申告した女子の腹部表面</a:t>
                      </a:r>
                    </a:p>
                  </a:txBody>
                  <a:tcPr anchor="ctr"/>
                </a:tc>
                <a:tc>
                  <a:txBody>
                    <a:bodyPr/>
                    <a:lstStyle/>
                    <a:p>
                      <a:r>
                        <a:rPr kumimoji="1" lang="ja-JP" altLang="en-US" sz="1600" dirty="0">
                          <a:latin typeface="+mn-ea"/>
                          <a:ea typeface="+mn-ea"/>
                        </a:rPr>
                        <a:t>腹部に装着した個人線量計から評価した</a:t>
                      </a:r>
                      <a:r>
                        <a:rPr kumimoji="1" lang="en-US" altLang="ja-JP" sz="1600" dirty="0">
                          <a:latin typeface="+mn-ea"/>
                          <a:ea typeface="+mn-ea"/>
                        </a:rPr>
                        <a:t>1cm </a:t>
                      </a:r>
                      <a:r>
                        <a:rPr kumimoji="1" lang="ja-JP" altLang="en-US" sz="1600" dirty="0">
                          <a:latin typeface="+mn-ea"/>
                          <a:ea typeface="+mn-ea"/>
                        </a:rPr>
                        <a:t>線量当量</a:t>
                      </a:r>
                    </a:p>
                  </a:txBody>
                  <a:tcPr anchor="ctr"/>
                </a:tc>
                <a:extLst>
                  <a:ext uri="{0D108BD9-81ED-4DB2-BD59-A6C34878D82A}">
                    <a16:rowId xmlns:a16="http://schemas.microsoft.com/office/drawing/2014/main" val="10004"/>
                  </a:ext>
                </a:extLst>
              </a:tr>
              <a:tr h="370840">
                <a:tc>
                  <a:txBody>
                    <a:bodyPr/>
                    <a:lstStyle/>
                    <a:p>
                      <a:r>
                        <a:rPr kumimoji="1" lang="ja-JP" altLang="en-US" sz="1600" dirty="0">
                          <a:latin typeface="+mn-ea"/>
                          <a:ea typeface="+mn-ea"/>
                        </a:rPr>
                        <a:t>不均等被ばく</a:t>
                      </a:r>
                    </a:p>
                  </a:txBody>
                  <a:tcPr anchor="ctr"/>
                </a:tc>
                <a:tc gridSpan="2">
                  <a:txBody>
                    <a:bodyPr/>
                    <a:lstStyle/>
                    <a:p>
                      <a:r>
                        <a:rPr kumimoji="1" lang="ja-JP" altLang="en-US" sz="1600" dirty="0">
                          <a:latin typeface="+mn-ea"/>
                          <a:ea typeface="+mn-ea"/>
                        </a:rPr>
                        <a:t>実効線量</a:t>
                      </a:r>
                    </a:p>
                  </a:txBody>
                  <a:tcPr anchor="ctr"/>
                </a:tc>
                <a:tc hMerge="1">
                  <a:txBody>
                    <a:bodyPr/>
                    <a:lstStyle/>
                    <a:p>
                      <a:endParaRPr kumimoji="1" lang="ja-JP" altLang="en-US" sz="2000" dirty="0">
                        <a:latin typeface="+mn-ea"/>
                        <a:ea typeface="+mn-ea"/>
                      </a:endParaRPr>
                    </a:p>
                  </a:txBody>
                  <a:tcPr anchor="ctr"/>
                </a:tc>
                <a:tc>
                  <a:txBody>
                    <a:bodyPr/>
                    <a:lstStyle/>
                    <a:p>
                      <a:r>
                        <a:rPr kumimoji="1" lang="ja-JP" altLang="en-US" sz="1600" dirty="0">
                          <a:latin typeface="+mn-ea"/>
                          <a:ea typeface="+mn-ea"/>
                        </a:rPr>
                        <a:t>頭頸部、胸部及び上腕部、腹部及び大腿部、その他の部位に必要に応じて個人線量計を装着し、それらから得られる</a:t>
                      </a:r>
                      <a:r>
                        <a:rPr kumimoji="1" lang="en-US" altLang="ja-JP" sz="1600" dirty="0">
                          <a:latin typeface="+mn-ea"/>
                          <a:ea typeface="+mn-ea"/>
                        </a:rPr>
                        <a:t>1cm</a:t>
                      </a:r>
                      <a:r>
                        <a:rPr kumimoji="1" lang="ja-JP" altLang="en-US" sz="1600" dirty="0">
                          <a:latin typeface="+mn-ea"/>
                          <a:ea typeface="+mn-ea"/>
                        </a:rPr>
                        <a:t>線量当量の加重平均値を実効線量と見なす</a:t>
                      </a:r>
                    </a:p>
                  </a:txBody>
                  <a:tcPr anchor="ctr"/>
                </a:tc>
                <a:extLst>
                  <a:ext uri="{0D108BD9-81ED-4DB2-BD59-A6C34878D82A}">
                    <a16:rowId xmlns:a16="http://schemas.microsoft.com/office/drawing/2014/main" val="10005"/>
                  </a:ext>
                </a:extLst>
              </a:tr>
            </a:tbl>
          </a:graphicData>
        </a:graphic>
      </p:graphicFrame>
      <p:sp>
        <p:nvSpPr>
          <p:cNvPr id="5" name="スライド番号プレースホルダー 4"/>
          <p:cNvSpPr>
            <a:spLocks noGrp="1"/>
          </p:cNvSpPr>
          <p:nvPr>
            <p:ph type="sldNum" sz="quarter" idx="12"/>
          </p:nvPr>
        </p:nvSpPr>
        <p:spPr/>
        <p:txBody>
          <a:bodyPr/>
          <a:lstStyle/>
          <a:p>
            <a:fld id="{C0D2A087-C5F0-4606-B67A-C48C0309CA0B}" type="slidenum">
              <a:rPr lang="ja-JP" altLang="en-US" smtClean="0"/>
              <a:pPr/>
              <a:t>15</a:t>
            </a:fld>
            <a:endParaRPr lang="ja-JP" altLang="en-US"/>
          </a:p>
        </p:txBody>
      </p:sp>
    </p:spTree>
    <p:extLst>
      <p:ext uri="{BB962C8B-B14F-4D97-AF65-F5344CB8AC3E}">
        <p14:creationId xmlns:p14="http://schemas.microsoft.com/office/powerpoint/2010/main" val="1744833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線量推定</a:t>
            </a:r>
          </a:p>
        </p:txBody>
      </p:sp>
      <p:sp>
        <p:nvSpPr>
          <p:cNvPr id="5" name="コンテンツ プレースホルダ 4"/>
          <p:cNvSpPr>
            <a:spLocks noGrp="1"/>
          </p:cNvSpPr>
          <p:nvPr>
            <p:ph idx="1"/>
          </p:nvPr>
        </p:nvSpPr>
        <p:spPr/>
        <p:txBody>
          <a:bodyPr/>
          <a:lstStyle/>
          <a:p>
            <a:r>
              <a:rPr kumimoji="1" lang="ja-JP" altLang="en-US" dirty="0"/>
              <a:t>諸条件</a:t>
            </a:r>
            <a:r>
              <a:rPr lang="ja-JP" altLang="en-US" dirty="0"/>
              <a:t>（核種、放射能など）</a:t>
            </a:r>
            <a:r>
              <a:rPr kumimoji="1" lang="ja-JP" altLang="en-US" dirty="0"/>
              <a:t>から被ばく線量を計算し、線量を</a:t>
            </a:r>
            <a:r>
              <a:rPr lang="ja-JP" altLang="en-US" dirty="0"/>
              <a:t>推定する</a:t>
            </a:r>
            <a:endParaRPr lang="en-US" altLang="ja-JP" dirty="0"/>
          </a:p>
          <a:p>
            <a:pPr lvl="1"/>
            <a:endParaRPr kumimoji="1" lang="ja-JP" altLang="en-US" dirty="0"/>
          </a:p>
        </p:txBody>
      </p:sp>
      <p:sp>
        <p:nvSpPr>
          <p:cNvPr id="3" name="スライド番号プレースホルダー 2"/>
          <p:cNvSpPr>
            <a:spLocks noGrp="1"/>
          </p:cNvSpPr>
          <p:nvPr>
            <p:ph type="sldNum" sz="quarter" idx="12"/>
          </p:nvPr>
        </p:nvSpPr>
        <p:spPr/>
        <p:txBody>
          <a:bodyPr/>
          <a:lstStyle/>
          <a:p>
            <a:fld id="{C0D2A087-C5F0-4606-B67A-C48C0309CA0B}" type="slidenum">
              <a:rPr kumimoji="1" lang="ja-JP" altLang="en-US" smtClean="0"/>
              <a:pPr/>
              <a:t>16</a:t>
            </a:fld>
            <a:endParaRPr kumimoji="1" lang="ja-JP" altLang="en-US"/>
          </a:p>
        </p:txBody>
      </p:sp>
      <p:pic>
        <p:nvPicPr>
          <p:cNvPr id="6" name="図 5" descr="35-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5622" y="3645024"/>
            <a:ext cx="1244636" cy="2132856"/>
          </a:xfrm>
          <a:prstGeom prst="rect">
            <a:avLst/>
          </a:prstGeom>
        </p:spPr>
      </p:pic>
      <p:sp>
        <p:nvSpPr>
          <p:cNvPr id="9" name="テキスト ボックス 8"/>
          <p:cNvSpPr txBox="1"/>
          <p:nvPr/>
        </p:nvSpPr>
        <p:spPr>
          <a:xfrm>
            <a:off x="703564" y="3140968"/>
            <a:ext cx="2031325" cy="369332"/>
          </a:xfrm>
          <a:prstGeom prst="rect">
            <a:avLst/>
          </a:prstGeom>
          <a:noFill/>
        </p:spPr>
        <p:txBody>
          <a:bodyPr wrap="none" rtlCol="0">
            <a:spAutoFit/>
          </a:bodyPr>
          <a:lstStyle/>
          <a:p>
            <a:r>
              <a:rPr kumimoji="1" lang="ja-JP" altLang="en-US" dirty="0"/>
              <a:t>線源で全身被ばく</a:t>
            </a:r>
          </a:p>
        </p:txBody>
      </p:sp>
      <p:sp>
        <p:nvSpPr>
          <p:cNvPr id="10" name="テキスト ボックス 9"/>
          <p:cNvSpPr txBox="1"/>
          <p:nvPr/>
        </p:nvSpPr>
        <p:spPr>
          <a:xfrm>
            <a:off x="2830058" y="3140968"/>
            <a:ext cx="2031325" cy="369332"/>
          </a:xfrm>
          <a:prstGeom prst="rect">
            <a:avLst/>
          </a:prstGeom>
          <a:noFill/>
        </p:spPr>
        <p:txBody>
          <a:bodyPr wrap="none" rtlCol="0">
            <a:spAutoFit/>
          </a:bodyPr>
          <a:lstStyle/>
          <a:p>
            <a:r>
              <a:rPr kumimoji="1" lang="ja-JP" altLang="en-US" dirty="0"/>
              <a:t>線源で局所被ばく</a:t>
            </a:r>
          </a:p>
        </p:txBody>
      </p:sp>
      <p:pic>
        <p:nvPicPr>
          <p:cNvPr id="13" name="図 12" descr="全身被ばく.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020" y="3645024"/>
            <a:ext cx="2746102" cy="2461013"/>
          </a:xfrm>
          <a:prstGeom prst="rect">
            <a:avLst/>
          </a:prstGeom>
        </p:spPr>
      </p:pic>
      <p:pic>
        <p:nvPicPr>
          <p:cNvPr id="12" name="Picture 4">
            <a:extLst>
              <a:ext uri="{FF2B5EF4-FFF2-40B4-BE49-F238E27FC236}">
                <a16:creationId xmlns:a16="http://schemas.microsoft.com/office/drawing/2014/main" id="{20015C74-D205-934A-9AB5-6BF4C05128B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102224" y="2252220"/>
            <a:ext cx="1623061" cy="2297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2">
            <a:extLst>
              <a:ext uri="{FF2B5EF4-FFF2-40B4-BE49-F238E27FC236}">
                <a16:creationId xmlns:a16="http://schemas.microsoft.com/office/drawing/2014/main" id="{768A5637-3E69-9640-83E6-D9D926B3670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6956410" y="2252220"/>
            <a:ext cx="1633854" cy="2297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正方形/長方形 3">
            <a:extLst>
              <a:ext uri="{FF2B5EF4-FFF2-40B4-BE49-F238E27FC236}">
                <a16:creationId xmlns:a16="http://schemas.microsoft.com/office/drawing/2014/main" id="{5286A74A-2CA6-FC4D-A772-433FBC5E6FFF}"/>
              </a:ext>
            </a:extLst>
          </p:cNvPr>
          <p:cNvSpPr/>
          <p:nvPr/>
        </p:nvSpPr>
        <p:spPr>
          <a:xfrm>
            <a:off x="5466868" y="4925335"/>
            <a:ext cx="272382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ja-JP" altLang="en-US"/>
              <a:t>放射線緊急事態時の評価</a:t>
            </a:r>
          </a:p>
        </p:txBody>
      </p:sp>
    </p:spTree>
    <p:extLst>
      <p:ext uri="{BB962C8B-B14F-4D97-AF65-F5344CB8AC3E}">
        <p14:creationId xmlns:p14="http://schemas.microsoft.com/office/powerpoint/2010/main" val="179655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外部被ばく線量の計算</a:t>
            </a:r>
            <a:endParaRPr lang="ja-JP" altLang="en-US" dirty="0"/>
          </a:p>
        </p:txBody>
      </p:sp>
      <p:sp>
        <p:nvSpPr>
          <p:cNvPr id="5" name="角丸四角形 4"/>
          <p:cNvSpPr/>
          <p:nvPr/>
        </p:nvSpPr>
        <p:spPr bwMode="auto">
          <a:xfrm>
            <a:off x="251520" y="1196752"/>
            <a:ext cx="8640960" cy="1494498"/>
          </a:xfrm>
          <a:prstGeom prst="roundRect">
            <a:avLst>
              <a:gd name="adj" fmla="val 8018"/>
            </a:avLst>
          </a:prstGeom>
          <a:solidFill>
            <a:schemeClr val="accent6">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2800" dirty="0">
                <a:solidFill>
                  <a:schemeClr val="tx1"/>
                </a:solidFill>
                <a:latin typeface="+mn-ea"/>
                <a:cs typeface="Times New Roman" pitchFamily="18" charset="0"/>
              </a:rPr>
              <a:t>作業者が誤って</a:t>
            </a:r>
            <a:r>
              <a:rPr lang="en-US" altLang="ja-JP" sz="2800" baseline="30000" dirty="0">
                <a:solidFill>
                  <a:schemeClr val="tx1"/>
                </a:solidFill>
                <a:latin typeface="+mn-ea"/>
                <a:cs typeface="Times New Roman" pitchFamily="18" charset="0"/>
              </a:rPr>
              <a:t>137</a:t>
            </a:r>
            <a:r>
              <a:rPr lang="en-US" altLang="ja-JP" sz="2800" dirty="0">
                <a:solidFill>
                  <a:schemeClr val="tx1"/>
                </a:solidFill>
                <a:latin typeface="+mn-ea"/>
                <a:cs typeface="Times New Roman" pitchFamily="18" charset="0"/>
              </a:rPr>
              <a:t>Cs</a:t>
            </a:r>
            <a:r>
              <a:rPr lang="ja-JP" altLang="en-US" sz="2800" dirty="0">
                <a:solidFill>
                  <a:schemeClr val="tx1"/>
                </a:solidFill>
                <a:latin typeface="+mn-ea"/>
                <a:cs typeface="Times New Roman" pitchFamily="18" charset="0"/>
              </a:rPr>
              <a:t>線源（</a:t>
            </a:r>
            <a:r>
              <a:rPr lang="en-US" altLang="ja-JP" sz="2800" dirty="0">
                <a:solidFill>
                  <a:schemeClr val="tx1"/>
                </a:solidFill>
                <a:latin typeface="+mn-ea"/>
                <a:cs typeface="Times New Roman" pitchFamily="18" charset="0"/>
              </a:rPr>
              <a:t>37TBq</a:t>
            </a:r>
            <a:r>
              <a:rPr lang="ja-JP" altLang="en-US" sz="2800" dirty="0">
                <a:solidFill>
                  <a:schemeClr val="tx1"/>
                </a:solidFill>
                <a:latin typeface="+mn-ea"/>
                <a:cs typeface="Times New Roman" pitchFamily="18" charset="0"/>
              </a:rPr>
              <a:t>）から</a:t>
            </a:r>
            <a:r>
              <a:rPr lang="en-US" altLang="ja-JP" sz="2800" dirty="0">
                <a:solidFill>
                  <a:schemeClr val="tx1"/>
                </a:solidFill>
                <a:latin typeface="+mn-ea"/>
                <a:cs typeface="Times New Roman" pitchFamily="18" charset="0"/>
              </a:rPr>
              <a:t>1.5m</a:t>
            </a:r>
            <a:r>
              <a:rPr lang="ja-JP" altLang="en-US" sz="2800" dirty="0">
                <a:solidFill>
                  <a:schemeClr val="tx1"/>
                </a:solidFill>
                <a:latin typeface="+mn-ea"/>
                <a:cs typeface="Times New Roman" pitchFamily="18" charset="0"/>
              </a:rPr>
              <a:t>離れた場所で約</a:t>
            </a:r>
            <a:r>
              <a:rPr lang="en-US" altLang="ja-JP" sz="2800" dirty="0">
                <a:solidFill>
                  <a:schemeClr val="tx1"/>
                </a:solidFill>
                <a:latin typeface="+mn-ea"/>
                <a:cs typeface="Times New Roman" pitchFamily="18" charset="0"/>
              </a:rPr>
              <a:t>10</a:t>
            </a:r>
            <a:r>
              <a:rPr lang="ja-JP" altLang="en-US" sz="2800" dirty="0">
                <a:solidFill>
                  <a:schemeClr val="tx1"/>
                </a:solidFill>
                <a:latin typeface="+mn-ea"/>
                <a:cs typeface="Times New Roman" pitchFamily="18" charset="0"/>
              </a:rPr>
              <a:t>分間の照射を受けたことが判明した。</a:t>
            </a:r>
            <a:endParaRPr lang="en-US" altLang="ja-JP" sz="2800" dirty="0">
              <a:solidFill>
                <a:schemeClr val="tx1"/>
              </a:solidFill>
              <a:latin typeface="+mn-ea"/>
              <a:cs typeface="Times New Roman" pitchFamily="18" charset="0"/>
            </a:endParaRPr>
          </a:p>
          <a:p>
            <a:pPr fontAlgn="auto">
              <a:spcBef>
                <a:spcPts val="0"/>
              </a:spcBef>
              <a:spcAft>
                <a:spcPts val="0"/>
              </a:spcAft>
              <a:defRPr/>
            </a:pPr>
            <a:r>
              <a:rPr lang="ja-JP" altLang="en-US" sz="2800" dirty="0">
                <a:solidFill>
                  <a:schemeClr val="tx1"/>
                </a:solidFill>
                <a:latin typeface="+mn-ea"/>
                <a:cs typeface="Times New Roman" pitchFamily="18" charset="0"/>
              </a:rPr>
              <a:t>この作業者が受けた外部被ばく線量を計算せよ</a:t>
            </a:r>
          </a:p>
        </p:txBody>
      </p:sp>
      <p:sp>
        <p:nvSpPr>
          <p:cNvPr id="6" name="テキスト ボックス 5"/>
          <p:cNvSpPr txBox="1"/>
          <p:nvPr/>
        </p:nvSpPr>
        <p:spPr>
          <a:xfrm>
            <a:off x="971600" y="2924944"/>
            <a:ext cx="7067961" cy="400110"/>
          </a:xfrm>
          <a:prstGeom prst="rect">
            <a:avLst/>
          </a:prstGeom>
          <a:noFill/>
        </p:spPr>
        <p:txBody>
          <a:bodyPr wrap="none" rtlCol="0">
            <a:spAutoFit/>
          </a:bodyPr>
          <a:lstStyle/>
          <a:p>
            <a:r>
              <a:rPr lang="en-US" altLang="ja-JP" sz="2000" dirty="0">
                <a:solidFill>
                  <a:srgbClr val="FF0000"/>
                </a:solidFill>
                <a:latin typeface="+mn-ea"/>
              </a:rPr>
              <a:t>Γ(</a:t>
            </a:r>
            <a:r>
              <a:rPr lang="ja-JP" altLang="en-US" sz="2000" dirty="0">
                <a:solidFill>
                  <a:srgbClr val="FF0000"/>
                </a:solidFill>
                <a:latin typeface="+mn-ea"/>
              </a:rPr>
              <a:t>実効線量率定数</a:t>
            </a:r>
            <a:r>
              <a:rPr lang="en-US" altLang="ja-JP" sz="2000" dirty="0">
                <a:solidFill>
                  <a:srgbClr val="FF0000"/>
                </a:solidFill>
                <a:latin typeface="+mn-ea"/>
              </a:rPr>
              <a:t>)= 0.0779 (µ</a:t>
            </a:r>
            <a:r>
              <a:rPr lang="en-US" altLang="ja-JP" sz="2000" dirty="0" err="1">
                <a:solidFill>
                  <a:srgbClr val="FF0000"/>
                </a:solidFill>
                <a:latin typeface="+mn-ea"/>
              </a:rPr>
              <a:t>Sv</a:t>
            </a:r>
            <a:r>
              <a:rPr lang="en-US" altLang="ja-JP" sz="2000" dirty="0">
                <a:solidFill>
                  <a:srgbClr val="FF0000"/>
                </a:solidFill>
                <a:latin typeface="+mn-ea"/>
              </a:rPr>
              <a:t> m</a:t>
            </a:r>
            <a:r>
              <a:rPr lang="en-US" altLang="ja-JP" sz="2000" baseline="30000" dirty="0">
                <a:solidFill>
                  <a:srgbClr val="FF0000"/>
                </a:solidFill>
                <a:latin typeface="+mn-ea"/>
              </a:rPr>
              <a:t>2 </a:t>
            </a:r>
            <a:r>
              <a:rPr lang="en-US" altLang="ja-JP" sz="2000" dirty="0">
                <a:solidFill>
                  <a:srgbClr val="FF0000"/>
                </a:solidFill>
                <a:latin typeface="+mn-ea"/>
              </a:rPr>
              <a:t>MBq</a:t>
            </a:r>
            <a:r>
              <a:rPr lang="en-US" altLang="ja-JP" sz="2000" baseline="30000" dirty="0">
                <a:solidFill>
                  <a:srgbClr val="FF0000"/>
                </a:solidFill>
                <a:latin typeface="+mn-ea"/>
              </a:rPr>
              <a:t>-1 </a:t>
            </a:r>
            <a:r>
              <a:rPr lang="en-US" altLang="ja-JP" sz="2000" dirty="0">
                <a:solidFill>
                  <a:srgbClr val="FF0000"/>
                </a:solidFill>
                <a:latin typeface="+mn-ea"/>
              </a:rPr>
              <a:t>h</a:t>
            </a:r>
            <a:r>
              <a:rPr lang="en-US" altLang="ja-JP" sz="2000" baseline="30000" dirty="0">
                <a:solidFill>
                  <a:srgbClr val="FF0000"/>
                </a:solidFill>
                <a:latin typeface="+mn-ea"/>
              </a:rPr>
              <a:t>-1</a:t>
            </a:r>
            <a:r>
              <a:rPr lang="en-US" altLang="ja-JP" sz="2000" dirty="0">
                <a:solidFill>
                  <a:srgbClr val="FF0000"/>
                </a:solidFill>
                <a:latin typeface="+mn-ea"/>
              </a:rPr>
              <a:t>) for </a:t>
            </a:r>
            <a:r>
              <a:rPr lang="en-US" altLang="ja-JP" sz="2000" baseline="30000" dirty="0">
                <a:solidFill>
                  <a:srgbClr val="FF0000"/>
                </a:solidFill>
                <a:latin typeface="+mn-ea"/>
              </a:rPr>
              <a:t>137</a:t>
            </a:r>
            <a:r>
              <a:rPr lang="en-US" altLang="ja-JP" sz="2000" dirty="0">
                <a:solidFill>
                  <a:srgbClr val="FF0000"/>
                </a:solidFill>
                <a:latin typeface="+mn-ea"/>
              </a:rPr>
              <a:t>Cs    </a:t>
            </a:r>
            <a:endParaRPr kumimoji="1" lang="ja-JP" altLang="en-US" sz="2000" dirty="0">
              <a:solidFill>
                <a:srgbClr val="FF0000"/>
              </a:solidFill>
              <a:latin typeface="+mn-ea"/>
            </a:endParaRPr>
          </a:p>
        </p:txBody>
      </p:sp>
      <p:sp>
        <p:nvSpPr>
          <p:cNvPr id="7" name="テキスト ボックス 6"/>
          <p:cNvSpPr txBox="1"/>
          <p:nvPr/>
        </p:nvSpPr>
        <p:spPr>
          <a:xfrm>
            <a:off x="536381" y="4140369"/>
            <a:ext cx="853119" cy="584775"/>
          </a:xfrm>
          <a:prstGeom prst="rect">
            <a:avLst/>
          </a:prstGeom>
          <a:noFill/>
        </p:spPr>
        <p:txBody>
          <a:bodyPr wrap="none" rtlCol="0" anchor="ctr">
            <a:spAutoFit/>
          </a:bodyPr>
          <a:lstStyle/>
          <a:p>
            <a:r>
              <a:rPr kumimoji="1" lang="en-US" altLang="ja-JP" sz="3200" dirty="0">
                <a:latin typeface="+mn-ea"/>
              </a:rPr>
              <a:t>E</a:t>
            </a:r>
            <a:r>
              <a:rPr lang="ja-JP" altLang="en-US" sz="3200" dirty="0">
                <a:latin typeface="+mn-ea"/>
              </a:rPr>
              <a:t> </a:t>
            </a:r>
            <a:r>
              <a:rPr kumimoji="1" lang="en-US" altLang="ja-JP" sz="3200" dirty="0">
                <a:latin typeface="+mn-ea"/>
              </a:rPr>
              <a:t>=</a:t>
            </a:r>
            <a:endParaRPr kumimoji="1" lang="ja-JP" altLang="en-US" sz="3200" dirty="0">
              <a:latin typeface="+mn-ea"/>
            </a:endParaRPr>
          </a:p>
        </p:txBody>
      </p:sp>
      <p:cxnSp>
        <p:nvCxnSpPr>
          <p:cNvPr id="8" name="直線コネクタ 7"/>
          <p:cNvCxnSpPr/>
          <p:nvPr/>
        </p:nvCxnSpPr>
        <p:spPr>
          <a:xfrm>
            <a:off x="1504534" y="4432756"/>
            <a:ext cx="2144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504534" y="3847981"/>
            <a:ext cx="2093843" cy="584775"/>
          </a:xfrm>
          <a:prstGeom prst="rect">
            <a:avLst/>
          </a:prstGeom>
          <a:noFill/>
        </p:spPr>
        <p:txBody>
          <a:bodyPr wrap="none" rtlCol="0" anchor="ctr">
            <a:spAutoFit/>
          </a:bodyPr>
          <a:lstStyle/>
          <a:p>
            <a:r>
              <a:rPr lang="en-US" altLang="ja-JP" sz="3200" dirty="0">
                <a:latin typeface="+mn-ea"/>
              </a:rPr>
              <a:t>A </a:t>
            </a:r>
            <a:r>
              <a:rPr lang="en-US" altLang="ja-JP" sz="3200" dirty="0">
                <a:latin typeface="+mn-ea"/>
                <a:sym typeface="Symbol"/>
              </a:rPr>
              <a:t> Γ  t</a:t>
            </a:r>
            <a:r>
              <a:rPr lang="ja-JP" altLang="en-US" sz="3200" dirty="0">
                <a:latin typeface="+mn-ea"/>
                <a:sym typeface="Symbol"/>
              </a:rPr>
              <a:t> </a:t>
            </a:r>
            <a:endParaRPr kumimoji="1" lang="ja-JP" altLang="en-US" sz="3200" dirty="0">
              <a:latin typeface="+mn-ea"/>
            </a:endParaRPr>
          </a:p>
        </p:txBody>
      </p:sp>
      <p:sp>
        <p:nvSpPr>
          <p:cNvPr id="10" name="テキスト ボックス 9"/>
          <p:cNvSpPr txBox="1"/>
          <p:nvPr/>
        </p:nvSpPr>
        <p:spPr>
          <a:xfrm>
            <a:off x="2199115" y="4500409"/>
            <a:ext cx="574196" cy="584775"/>
          </a:xfrm>
          <a:prstGeom prst="rect">
            <a:avLst/>
          </a:prstGeom>
          <a:noFill/>
        </p:spPr>
        <p:txBody>
          <a:bodyPr wrap="none" rtlCol="0" anchor="ctr">
            <a:spAutoFit/>
          </a:bodyPr>
          <a:lstStyle/>
          <a:p>
            <a:r>
              <a:rPr lang="en-US" altLang="ja-JP" sz="3200" dirty="0">
                <a:latin typeface="+mn-ea"/>
              </a:rPr>
              <a:t>d</a:t>
            </a:r>
            <a:r>
              <a:rPr lang="en-US" altLang="ja-JP" sz="3200" baseline="30000" dirty="0">
                <a:latin typeface="+mn-ea"/>
              </a:rPr>
              <a:t>2</a:t>
            </a:r>
            <a:endParaRPr kumimoji="1" lang="ja-JP" altLang="en-US" sz="3200" baseline="30000" dirty="0">
              <a:latin typeface="+mn-ea"/>
            </a:endParaRPr>
          </a:p>
        </p:txBody>
      </p:sp>
      <p:sp>
        <p:nvSpPr>
          <p:cNvPr id="11" name="テキスト ボックス 10"/>
          <p:cNvSpPr txBox="1"/>
          <p:nvPr/>
        </p:nvSpPr>
        <p:spPr>
          <a:xfrm>
            <a:off x="195796" y="3540204"/>
            <a:ext cx="1451039" cy="338554"/>
          </a:xfrm>
          <a:prstGeom prst="rect">
            <a:avLst/>
          </a:prstGeom>
          <a:noFill/>
        </p:spPr>
        <p:txBody>
          <a:bodyPr wrap="none" rtlCol="0">
            <a:spAutoFit/>
          </a:bodyPr>
          <a:lstStyle/>
          <a:p>
            <a:pPr algn="ctr"/>
            <a:r>
              <a:rPr lang="ja-JP" altLang="en-US" sz="1600" dirty="0">
                <a:latin typeface="+mn-ea"/>
              </a:rPr>
              <a:t>放射能</a:t>
            </a:r>
            <a:r>
              <a:rPr lang="en-US" altLang="ja-JP" sz="1600" dirty="0">
                <a:latin typeface="+mn-ea"/>
              </a:rPr>
              <a:t>(</a:t>
            </a:r>
            <a:r>
              <a:rPr lang="en-US" altLang="ja-JP" sz="1600" dirty="0" err="1">
                <a:latin typeface="+mn-ea"/>
              </a:rPr>
              <a:t>MBq</a:t>
            </a:r>
            <a:r>
              <a:rPr lang="en-US" altLang="ja-JP" sz="1600" dirty="0">
                <a:latin typeface="+mn-ea"/>
              </a:rPr>
              <a:t>)</a:t>
            </a:r>
            <a:endParaRPr kumimoji="1" lang="ja-JP" altLang="en-US" sz="1600" dirty="0">
              <a:latin typeface="+mn-ea"/>
            </a:endParaRPr>
          </a:p>
        </p:txBody>
      </p:sp>
      <p:cxnSp>
        <p:nvCxnSpPr>
          <p:cNvPr id="12" name="直線矢印コネクタ 11"/>
          <p:cNvCxnSpPr>
            <a:stCxn id="11" idx="2"/>
            <a:endCxn id="9" idx="1"/>
          </p:cNvCxnSpPr>
          <p:nvPr/>
        </p:nvCxnSpPr>
        <p:spPr>
          <a:xfrm>
            <a:off x="921316" y="3878758"/>
            <a:ext cx="583218" cy="2616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endCxn id="9" idx="0"/>
          </p:cNvCxnSpPr>
          <p:nvPr/>
        </p:nvCxnSpPr>
        <p:spPr>
          <a:xfrm>
            <a:off x="2551456" y="3429000"/>
            <a:ext cx="0" cy="4189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3412994" y="3887469"/>
            <a:ext cx="583218" cy="2616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568692" y="3522494"/>
            <a:ext cx="891591" cy="338554"/>
          </a:xfrm>
          <a:prstGeom prst="rect">
            <a:avLst/>
          </a:prstGeom>
          <a:noFill/>
        </p:spPr>
        <p:txBody>
          <a:bodyPr wrap="none" rtlCol="0">
            <a:spAutoFit/>
          </a:bodyPr>
          <a:lstStyle/>
          <a:p>
            <a:pPr algn="ctr"/>
            <a:r>
              <a:rPr lang="ja-JP" altLang="en-US" sz="1600" dirty="0">
                <a:latin typeface="+mn-ea"/>
              </a:rPr>
              <a:t>時間</a:t>
            </a:r>
            <a:r>
              <a:rPr lang="en-US" altLang="ja-JP" sz="1600" dirty="0">
                <a:latin typeface="+mn-ea"/>
              </a:rPr>
              <a:t>(h)</a:t>
            </a:r>
            <a:endParaRPr kumimoji="1" lang="ja-JP" altLang="en-US" sz="1600" dirty="0">
              <a:latin typeface="+mn-ea"/>
            </a:endParaRPr>
          </a:p>
        </p:txBody>
      </p:sp>
      <p:cxnSp>
        <p:nvCxnSpPr>
          <p:cNvPr id="16" name="直線矢印コネクタ 15"/>
          <p:cNvCxnSpPr/>
          <p:nvPr/>
        </p:nvCxnSpPr>
        <p:spPr>
          <a:xfrm flipV="1">
            <a:off x="2498661" y="5013176"/>
            <a:ext cx="0" cy="2880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004775" y="5301206"/>
            <a:ext cx="987771" cy="338554"/>
          </a:xfrm>
          <a:prstGeom prst="rect">
            <a:avLst/>
          </a:prstGeom>
          <a:noFill/>
        </p:spPr>
        <p:txBody>
          <a:bodyPr wrap="none" rtlCol="0">
            <a:spAutoFit/>
          </a:bodyPr>
          <a:lstStyle/>
          <a:p>
            <a:pPr algn="ctr"/>
            <a:r>
              <a:rPr lang="ja-JP" altLang="en-US" sz="1600" dirty="0">
                <a:latin typeface="+mn-ea"/>
              </a:rPr>
              <a:t>距離</a:t>
            </a:r>
            <a:r>
              <a:rPr lang="en-US" altLang="ja-JP" sz="1600" dirty="0">
                <a:latin typeface="+mn-ea"/>
              </a:rPr>
              <a:t> (m)</a:t>
            </a:r>
            <a:endParaRPr kumimoji="1" lang="ja-JP" altLang="en-US" sz="1600" dirty="0">
              <a:latin typeface="+mn-ea"/>
            </a:endParaRPr>
          </a:p>
        </p:txBody>
      </p:sp>
      <p:sp>
        <p:nvSpPr>
          <p:cNvPr id="18" name="テキスト ボックス 17"/>
          <p:cNvSpPr txBox="1"/>
          <p:nvPr/>
        </p:nvSpPr>
        <p:spPr>
          <a:xfrm>
            <a:off x="3836986" y="4140368"/>
            <a:ext cx="481222" cy="584775"/>
          </a:xfrm>
          <a:prstGeom prst="rect">
            <a:avLst/>
          </a:prstGeom>
          <a:noFill/>
        </p:spPr>
        <p:txBody>
          <a:bodyPr wrap="none" rtlCol="0" anchor="ctr">
            <a:spAutoFit/>
          </a:bodyPr>
          <a:lstStyle/>
          <a:p>
            <a:r>
              <a:rPr kumimoji="1" lang="en-US" altLang="ja-JP" sz="3200" dirty="0">
                <a:latin typeface="+mn-ea"/>
              </a:rPr>
              <a:t>=</a:t>
            </a:r>
            <a:endParaRPr kumimoji="1" lang="ja-JP" altLang="en-US" sz="3200" dirty="0">
              <a:latin typeface="+mn-ea"/>
            </a:endParaRPr>
          </a:p>
        </p:txBody>
      </p:sp>
      <p:cxnSp>
        <p:nvCxnSpPr>
          <p:cNvPr id="19" name="直線コネクタ 18"/>
          <p:cNvCxnSpPr/>
          <p:nvPr/>
        </p:nvCxnSpPr>
        <p:spPr>
          <a:xfrm>
            <a:off x="4376949" y="4432756"/>
            <a:ext cx="444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376949" y="3852939"/>
            <a:ext cx="4046301" cy="584775"/>
          </a:xfrm>
          <a:prstGeom prst="rect">
            <a:avLst/>
          </a:prstGeom>
          <a:noFill/>
        </p:spPr>
        <p:txBody>
          <a:bodyPr wrap="none" rtlCol="0" anchor="ctr">
            <a:spAutoFit/>
          </a:bodyPr>
          <a:lstStyle/>
          <a:p>
            <a:r>
              <a:rPr lang="en-US" altLang="ja-JP" sz="3200" dirty="0">
                <a:latin typeface="+mn-ea"/>
              </a:rPr>
              <a:t>3.7</a:t>
            </a:r>
            <a:r>
              <a:rPr lang="en-US" altLang="ja-JP" sz="3200" dirty="0">
                <a:latin typeface="+mn-ea"/>
                <a:sym typeface="Symbol"/>
              </a:rPr>
              <a:t>10</a:t>
            </a:r>
            <a:r>
              <a:rPr lang="en-US" altLang="ja-JP" sz="3200" baseline="30000" dirty="0">
                <a:latin typeface="+mn-ea"/>
                <a:sym typeface="Symbol"/>
              </a:rPr>
              <a:t>7</a:t>
            </a:r>
            <a:r>
              <a:rPr lang="en-US" altLang="ja-JP" sz="3200" dirty="0">
                <a:latin typeface="+mn-ea"/>
                <a:sym typeface="Symbol"/>
              </a:rPr>
              <a:t>0.07791/6</a:t>
            </a:r>
            <a:r>
              <a:rPr lang="ja-JP" altLang="en-US" sz="3200" dirty="0">
                <a:latin typeface="+mn-ea"/>
                <a:sym typeface="Symbol"/>
              </a:rPr>
              <a:t> </a:t>
            </a:r>
            <a:endParaRPr kumimoji="1" lang="ja-JP" altLang="en-US" sz="3200" dirty="0">
              <a:latin typeface="+mn-ea"/>
            </a:endParaRPr>
          </a:p>
        </p:txBody>
      </p:sp>
      <p:sp>
        <p:nvSpPr>
          <p:cNvPr id="21" name="テキスト ボックス 20"/>
          <p:cNvSpPr txBox="1"/>
          <p:nvPr/>
        </p:nvSpPr>
        <p:spPr>
          <a:xfrm>
            <a:off x="6072764" y="4500409"/>
            <a:ext cx="898003" cy="584775"/>
          </a:xfrm>
          <a:prstGeom prst="rect">
            <a:avLst/>
          </a:prstGeom>
          <a:noFill/>
        </p:spPr>
        <p:txBody>
          <a:bodyPr wrap="none" rtlCol="0" anchor="ctr">
            <a:spAutoFit/>
          </a:bodyPr>
          <a:lstStyle/>
          <a:p>
            <a:r>
              <a:rPr lang="en-US" altLang="ja-JP" sz="3200" dirty="0">
                <a:latin typeface="+mn-ea"/>
              </a:rPr>
              <a:t>1.5</a:t>
            </a:r>
            <a:r>
              <a:rPr lang="en-US" altLang="ja-JP" sz="3200" baseline="30000" dirty="0">
                <a:latin typeface="+mn-ea"/>
              </a:rPr>
              <a:t>2</a:t>
            </a:r>
            <a:endParaRPr kumimoji="1" lang="ja-JP" altLang="en-US" sz="3200" baseline="30000" dirty="0">
              <a:latin typeface="+mn-ea"/>
            </a:endParaRPr>
          </a:p>
        </p:txBody>
      </p:sp>
      <p:sp>
        <p:nvSpPr>
          <p:cNvPr id="22" name="テキスト ボックス 21"/>
          <p:cNvSpPr txBox="1"/>
          <p:nvPr/>
        </p:nvSpPr>
        <p:spPr>
          <a:xfrm>
            <a:off x="3836986" y="5085420"/>
            <a:ext cx="4782078" cy="584775"/>
          </a:xfrm>
          <a:prstGeom prst="rect">
            <a:avLst/>
          </a:prstGeom>
          <a:noFill/>
        </p:spPr>
        <p:txBody>
          <a:bodyPr wrap="none" rtlCol="0" anchor="ctr">
            <a:spAutoFit/>
          </a:bodyPr>
          <a:lstStyle/>
          <a:p>
            <a:r>
              <a:rPr kumimoji="1" lang="en-US" altLang="ja-JP" sz="3200" dirty="0">
                <a:latin typeface="+mn-ea"/>
              </a:rPr>
              <a:t>= 2.1</a:t>
            </a:r>
            <a:r>
              <a:rPr lang="en-US" altLang="ja-JP" sz="3200" dirty="0">
                <a:latin typeface="+mn-ea"/>
                <a:sym typeface="Symbol"/>
              </a:rPr>
              <a:t>10</a:t>
            </a:r>
            <a:r>
              <a:rPr lang="en-US" altLang="ja-JP" sz="3200" baseline="30000" dirty="0">
                <a:latin typeface="+mn-ea"/>
                <a:sym typeface="Symbol"/>
              </a:rPr>
              <a:t>5</a:t>
            </a:r>
            <a:r>
              <a:rPr lang="en-US" altLang="ja-JP" dirty="0">
                <a:latin typeface="+mn-ea"/>
                <a:sym typeface="Symbol"/>
              </a:rPr>
              <a:t>(</a:t>
            </a:r>
            <a:r>
              <a:rPr lang="en-US" altLang="ja-JP" sz="2000" dirty="0" err="1">
                <a:latin typeface="+mn-ea"/>
              </a:rPr>
              <a:t>μSv</a:t>
            </a:r>
            <a:r>
              <a:rPr lang="en-US" altLang="ja-JP" sz="2000" dirty="0">
                <a:latin typeface="+mn-ea"/>
              </a:rPr>
              <a:t>)</a:t>
            </a:r>
            <a:r>
              <a:rPr lang="ja-JP" altLang="en-US" sz="2000" dirty="0">
                <a:latin typeface="+mn-ea"/>
              </a:rPr>
              <a:t>　</a:t>
            </a:r>
            <a:r>
              <a:rPr lang="en-US" altLang="ja-JP" sz="3200" dirty="0">
                <a:latin typeface="+mn-ea"/>
              </a:rPr>
              <a:t>= 210</a:t>
            </a:r>
            <a:r>
              <a:rPr lang="en-US" altLang="ja-JP" sz="2000" dirty="0">
                <a:latin typeface="+mn-ea"/>
              </a:rPr>
              <a:t>(</a:t>
            </a:r>
            <a:r>
              <a:rPr lang="en-US" altLang="ja-JP" sz="2000" dirty="0" err="1">
                <a:latin typeface="+mn-ea"/>
              </a:rPr>
              <a:t>mSv</a:t>
            </a:r>
            <a:r>
              <a:rPr lang="en-US" altLang="ja-JP" sz="2000" dirty="0">
                <a:latin typeface="+mn-ea"/>
              </a:rPr>
              <a:t>)</a:t>
            </a:r>
            <a:endParaRPr kumimoji="1" lang="ja-JP" altLang="en-US" sz="2000" dirty="0">
              <a:latin typeface="+mn-ea"/>
            </a:endParaRPr>
          </a:p>
        </p:txBody>
      </p:sp>
      <p:pic>
        <p:nvPicPr>
          <p:cNvPr id="26" name="図 25" descr="全身被ばく.png">
            <a:extLst>
              <a:ext uri="{FF2B5EF4-FFF2-40B4-BE49-F238E27FC236}">
                <a16:creationId xmlns:a16="http://schemas.microsoft.com/office/drawing/2014/main" id="{05118A72-160E-BF40-BD40-44A93F61C2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67889" y="5157191"/>
            <a:ext cx="1612848" cy="1445409"/>
          </a:xfrm>
          <a:prstGeom prst="rect">
            <a:avLst/>
          </a:prstGeom>
        </p:spPr>
      </p:pic>
      <p:sp>
        <p:nvSpPr>
          <p:cNvPr id="27" name="テキスト ボックス 26">
            <a:extLst>
              <a:ext uri="{FF2B5EF4-FFF2-40B4-BE49-F238E27FC236}">
                <a16:creationId xmlns:a16="http://schemas.microsoft.com/office/drawing/2014/main" id="{0B0531EA-AE1B-A844-B1EF-0434AEE9AE1C}"/>
              </a:ext>
            </a:extLst>
          </p:cNvPr>
          <p:cNvSpPr txBox="1"/>
          <p:nvPr/>
        </p:nvSpPr>
        <p:spPr>
          <a:xfrm>
            <a:off x="1188161" y="6401182"/>
            <a:ext cx="1451039" cy="338554"/>
          </a:xfrm>
          <a:prstGeom prst="rect">
            <a:avLst/>
          </a:prstGeom>
          <a:noFill/>
        </p:spPr>
        <p:txBody>
          <a:bodyPr wrap="none" rtlCol="0">
            <a:spAutoFit/>
          </a:bodyPr>
          <a:lstStyle/>
          <a:p>
            <a:pPr algn="ctr"/>
            <a:r>
              <a:rPr lang="ja-JP" altLang="en-US" sz="1600" dirty="0">
                <a:latin typeface="+mn-ea"/>
              </a:rPr>
              <a:t>放射能</a:t>
            </a:r>
            <a:r>
              <a:rPr lang="en-US" altLang="ja-JP" sz="1600" dirty="0">
                <a:latin typeface="+mn-ea"/>
              </a:rPr>
              <a:t>(</a:t>
            </a:r>
            <a:r>
              <a:rPr lang="en-US" altLang="ja-JP" sz="1600" dirty="0" err="1">
                <a:latin typeface="+mn-ea"/>
              </a:rPr>
              <a:t>MBq</a:t>
            </a:r>
            <a:r>
              <a:rPr lang="en-US" altLang="ja-JP" sz="1600" dirty="0">
                <a:latin typeface="+mn-ea"/>
              </a:rPr>
              <a:t>)</a:t>
            </a:r>
            <a:endParaRPr kumimoji="1" lang="ja-JP" altLang="en-US" sz="1600" dirty="0">
              <a:latin typeface="+mn-ea"/>
            </a:endParaRPr>
          </a:p>
        </p:txBody>
      </p:sp>
      <p:sp>
        <p:nvSpPr>
          <p:cNvPr id="28" name="テキスト ボックス 27">
            <a:extLst>
              <a:ext uri="{FF2B5EF4-FFF2-40B4-BE49-F238E27FC236}">
                <a16:creationId xmlns:a16="http://schemas.microsoft.com/office/drawing/2014/main" id="{627B0855-8886-EF43-9BDE-E2916509171D}"/>
              </a:ext>
            </a:extLst>
          </p:cNvPr>
          <p:cNvSpPr txBox="1"/>
          <p:nvPr/>
        </p:nvSpPr>
        <p:spPr>
          <a:xfrm>
            <a:off x="967316" y="5652321"/>
            <a:ext cx="987771" cy="338554"/>
          </a:xfrm>
          <a:prstGeom prst="rect">
            <a:avLst/>
          </a:prstGeom>
          <a:noFill/>
        </p:spPr>
        <p:txBody>
          <a:bodyPr wrap="none" rtlCol="0">
            <a:spAutoFit/>
          </a:bodyPr>
          <a:lstStyle/>
          <a:p>
            <a:pPr algn="ctr"/>
            <a:r>
              <a:rPr lang="ja-JP" altLang="en-US" sz="1600" dirty="0">
                <a:latin typeface="+mn-ea"/>
              </a:rPr>
              <a:t>距離</a:t>
            </a:r>
            <a:r>
              <a:rPr lang="en-US" altLang="ja-JP" sz="1600" dirty="0">
                <a:latin typeface="+mn-ea"/>
              </a:rPr>
              <a:t> (m)</a:t>
            </a:r>
            <a:endParaRPr kumimoji="1" lang="ja-JP" altLang="en-US" sz="1600" dirty="0">
              <a:latin typeface="+mn-ea"/>
            </a:endParaRPr>
          </a:p>
        </p:txBody>
      </p:sp>
      <p:cxnSp>
        <p:nvCxnSpPr>
          <p:cNvPr id="30" name="直線矢印コネクタ 29">
            <a:extLst>
              <a:ext uri="{FF2B5EF4-FFF2-40B4-BE49-F238E27FC236}">
                <a16:creationId xmlns:a16="http://schemas.microsoft.com/office/drawing/2014/main" id="{6FF00E3A-18B2-C240-9484-B0536DA3BFB0}"/>
              </a:ext>
            </a:extLst>
          </p:cNvPr>
          <p:cNvCxnSpPr>
            <a:cxnSpLocks/>
          </p:cNvCxnSpPr>
          <p:nvPr/>
        </p:nvCxnSpPr>
        <p:spPr>
          <a:xfrm flipH="1" flipV="1">
            <a:off x="846025" y="5869688"/>
            <a:ext cx="428288" cy="24237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B77A9255-EE69-5249-8120-FD0C749DF330}"/>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
        <p:nvSpPr>
          <p:cNvPr id="3" name="正方形/長方形 2">
            <a:extLst>
              <a:ext uri="{FF2B5EF4-FFF2-40B4-BE49-F238E27FC236}">
                <a16:creationId xmlns:a16="http://schemas.microsoft.com/office/drawing/2014/main" id="{D2CF098E-AB75-8349-B422-D37127C3CA10}"/>
              </a:ext>
            </a:extLst>
          </p:cNvPr>
          <p:cNvSpPr/>
          <p:nvPr/>
        </p:nvSpPr>
        <p:spPr>
          <a:xfrm>
            <a:off x="3293411" y="5662086"/>
            <a:ext cx="4758882" cy="954107"/>
          </a:xfrm>
          <a:prstGeom prst="rect">
            <a:avLst/>
          </a:prstGeom>
        </p:spPr>
        <p:txBody>
          <a:bodyPr wrap="square">
            <a:spAutoFit/>
          </a:bodyPr>
          <a:lstStyle/>
          <a:p>
            <a:r>
              <a:rPr lang="ja-JP" altLang="en-US" sz="1400" dirty="0">
                <a:solidFill>
                  <a:srgbClr val="FF0000"/>
                </a:solidFill>
              </a:rPr>
              <a:t>実効線量率定数</a:t>
            </a:r>
            <a:r>
              <a:rPr lang="ja-JP" altLang="en-US" sz="1400" dirty="0"/>
              <a:t>は、放射能</a:t>
            </a:r>
            <a:r>
              <a:rPr lang="en-US" altLang="ja-JP" sz="1400" dirty="0"/>
              <a:t>(</a:t>
            </a:r>
            <a:r>
              <a:rPr lang="en-US" altLang="ja-JP" sz="1400" dirty="0" err="1"/>
              <a:t>Bq</a:t>
            </a:r>
            <a:r>
              <a:rPr lang="en-US" altLang="ja-JP" sz="1400" dirty="0"/>
              <a:t>)</a:t>
            </a:r>
            <a:r>
              <a:rPr lang="ja-JP" altLang="en-US" sz="1400" dirty="0"/>
              <a:t>から被ばく線量</a:t>
            </a:r>
            <a:r>
              <a:rPr lang="en-US" altLang="ja-JP" sz="1400" dirty="0"/>
              <a:t>(</a:t>
            </a:r>
            <a:r>
              <a:rPr lang="en-US" altLang="ja-JP" sz="1400" dirty="0" err="1"/>
              <a:t>Sv</a:t>
            </a:r>
            <a:r>
              <a:rPr lang="en-US" altLang="ja-JP" sz="1400" dirty="0"/>
              <a:t>)</a:t>
            </a:r>
            <a:r>
              <a:rPr lang="ja-JP" altLang="en-US" sz="1400" dirty="0" err="1"/>
              <a:t>を算</a:t>
            </a:r>
            <a:r>
              <a:rPr lang="ja-JP" altLang="en-US" sz="1400" dirty="0"/>
              <a:t>出するのに必要な定数で、核種毎に値が異なり、アイソトープ手帳の放射線同位元素表で確認する必要があります。この際、</a:t>
            </a:r>
            <a:r>
              <a:rPr lang="en-US" altLang="ja-JP" sz="1400" dirty="0"/>
              <a:t>m</a:t>
            </a:r>
            <a:r>
              <a:rPr lang="ja-JP" altLang="en-US" sz="1400" dirty="0" err="1"/>
              <a:t>、</a:t>
            </a:r>
            <a:r>
              <a:rPr lang="en-US" altLang="ja-JP" sz="1400" dirty="0" err="1"/>
              <a:t>μ</a:t>
            </a:r>
            <a:r>
              <a:rPr lang="ja-JP" altLang="en-US" sz="1400" dirty="0" err="1"/>
              <a:t>、</a:t>
            </a:r>
            <a:r>
              <a:rPr lang="en-US" altLang="ja-JP" sz="1400" dirty="0"/>
              <a:t>M</a:t>
            </a:r>
            <a:r>
              <a:rPr lang="ja-JP" altLang="en-US" sz="1400" dirty="0"/>
              <a:t>等の桁に注意して計算します。</a:t>
            </a:r>
          </a:p>
        </p:txBody>
      </p:sp>
    </p:spTree>
    <p:extLst>
      <p:ext uri="{BB962C8B-B14F-4D97-AF65-F5344CB8AC3E}">
        <p14:creationId xmlns:p14="http://schemas.microsoft.com/office/powerpoint/2010/main" val="3183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外部被ばく線量率定数</a:t>
            </a:r>
            <a:endParaRPr lang="ja-JP" altLang="en-US" dirty="0"/>
          </a:p>
        </p:txBody>
      </p:sp>
      <p:graphicFrame>
        <p:nvGraphicFramePr>
          <p:cNvPr id="8" name="コンテンツ プレースホルダー 7">
            <a:extLst>
              <a:ext uri="{FF2B5EF4-FFF2-40B4-BE49-F238E27FC236}">
                <a16:creationId xmlns:a16="http://schemas.microsoft.com/office/drawing/2014/main" id="{C2B33396-71CB-8C4A-ABE1-D27636FA2364}"/>
              </a:ext>
            </a:extLst>
          </p:cNvPr>
          <p:cNvGraphicFramePr>
            <a:graphicFrameLocks noGrp="1"/>
          </p:cNvGraphicFramePr>
          <p:nvPr>
            <p:ph idx="1"/>
            <p:extLst>
              <p:ext uri="{D42A27DB-BD31-4B8C-83A1-F6EECF244321}">
                <p14:modId xmlns:p14="http://schemas.microsoft.com/office/powerpoint/2010/main" val="2040831480"/>
              </p:ext>
            </p:extLst>
          </p:nvPr>
        </p:nvGraphicFramePr>
        <p:xfrm>
          <a:off x="628649" y="1271589"/>
          <a:ext cx="8049185" cy="5193480"/>
        </p:xfrm>
        <a:graphic>
          <a:graphicData uri="http://schemas.openxmlformats.org/drawingml/2006/table">
            <a:tbl>
              <a:tblPr firstRow="1" bandRow="1">
                <a:tableStyleId>{5C22544A-7EE6-4342-B048-85BDC9FD1C3A}</a:tableStyleId>
              </a:tblPr>
              <a:tblGrid>
                <a:gridCol w="1092575">
                  <a:extLst>
                    <a:ext uri="{9D8B030D-6E8A-4147-A177-3AD203B41FA5}">
                      <a16:colId xmlns:a16="http://schemas.microsoft.com/office/drawing/2014/main" val="20000"/>
                    </a:ext>
                  </a:extLst>
                </a:gridCol>
                <a:gridCol w="851647">
                  <a:extLst>
                    <a:ext uri="{9D8B030D-6E8A-4147-A177-3AD203B41FA5}">
                      <a16:colId xmlns:a16="http://schemas.microsoft.com/office/drawing/2014/main" val="20001"/>
                    </a:ext>
                  </a:extLst>
                </a:gridCol>
                <a:gridCol w="1730188">
                  <a:extLst>
                    <a:ext uri="{9D8B030D-6E8A-4147-A177-3AD203B41FA5}">
                      <a16:colId xmlns:a16="http://schemas.microsoft.com/office/drawing/2014/main" val="20002"/>
                    </a:ext>
                  </a:extLst>
                </a:gridCol>
                <a:gridCol w="1972235">
                  <a:extLst>
                    <a:ext uri="{9D8B030D-6E8A-4147-A177-3AD203B41FA5}">
                      <a16:colId xmlns:a16="http://schemas.microsoft.com/office/drawing/2014/main" val="20003"/>
                    </a:ext>
                  </a:extLst>
                </a:gridCol>
                <a:gridCol w="2402540">
                  <a:extLst>
                    <a:ext uri="{9D8B030D-6E8A-4147-A177-3AD203B41FA5}">
                      <a16:colId xmlns:a16="http://schemas.microsoft.com/office/drawing/2014/main" val="20004"/>
                    </a:ext>
                  </a:extLst>
                </a:gridCol>
              </a:tblGrid>
              <a:tr h="501748">
                <a:tc>
                  <a:txBody>
                    <a:bodyPr/>
                    <a:lstStyle/>
                    <a:p>
                      <a:r>
                        <a:rPr kumimoji="1" lang="ja-JP" altLang="en-US" sz="1400" b="0" dirty="0">
                          <a:effectLst/>
                          <a:latin typeface="+mn-ea"/>
                          <a:ea typeface="+mn-ea"/>
                        </a:rPr>
                        <a:t>放射性核種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ja-JP" altLang="en-US" sz="1400" b="0" dirty="0">
                          <a:effectLst/>
                          <a:latin typeface="+mn-ea"/>
                          <a:ea typeface="+mn-ea"/>
                        </a:rPr>
                        <a:t>半減期</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en-US" altLang="ja-JP" sz="1400" b="0" dirty="0">
                          <a:effectLst/>
                          <a:latin typeface="+mn-ea"/>
                          <a:ea typeface="+mn-ea"/>
                        </a:rPr>
                        <a:t>γ</a:t>
                      </a:r>
                      <a:r>
                        <a:rPr kumimoji="1" lang="ja-JP" altLang="en-US" sz="1400" b="0" dirty="0">
                          <a:effectLst/>
                          <a:latin typeface="+mn-ea"/>
                          <a:ea typeface="+mn-ea"/>
                        </a:rPr>
                        <a:t>線エネルギー（</a:t>
                      </a:r>
                      <a:r>
                        <a:rPr kumimoji="1" lang="en-US" altLang="ja-JP" sz="1400" b="0" dirty="0">
                          <a:effectLst/>
                          <a:latin typeface="+mn-ea"/>
                          <a:ea typeface="+mn-ea"/>
                        </a:rPr>
                        <a:t>MeV</a:t>
                      </a:r>
                      <a:r>
                        <a:rPr kumimoji="1" lang="ja-JP" altLang="en-US" sz="1400" b="0" dirty="0">
                          <a:effectLst/>
                          <a:latin typeface="+mn-ea"/>
                          <a:ea typeface="+mn-ea"/>
                        </a:rPr>
                        <a:t>）－放出率</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en-US" altLang="ja-JP" sz="1400" b="0" baseline="0" dirty="0">
                          <a:effectLst/>
                          <a:latin typeface="+mn-ea"/>
                          <a:ea typeface="+mn-ea"/>
                        </a:rPr>
                        <a:t>1MBq</a:t>
                      </a:r>
                      <a:r>
                        <a:rPr kumimoji="1" lang="ja-JP" altLang="en-US" sz="1400" b="0" baseline="0" dirty="0" err="1">
                          <a:effectLst/>
                          <a:latin typeface="+mn-ea"/>
                          <a:ea typeface="+mn-ea"/>
                        </a:rPr>
                        <a:t>，</a:t>
                      </a:r>
                      <a:r>
                        <a:rPr kumimoji="1" lang="en-US" altLang="ja-JP" sz="1400" b="0" baseline="0" dirty="0">
                          <a:effectLst/>
                          <a:latin typeface="+mn-ea"/>
                          <a:ea typeface="+mn-ea"/>
                        </a:rPr>
                        <a:t>1m</a:t>
                      </a:r>
                      <a:r>
                        <a:rPr kumimoji="1" lang="ja-JP" altLang="en-US" sz="1400" b="0" baseline="0" dirty="0" err="1">
                          <a:effectLst/>
                          <a:latin typeface="+mn-ea"/>
                          <a:ea typeface="+mn-ea"/>
                        </a:rPr>
                        <a:t>での</a:t>
                      </a:r>
                      <a:endParaRPr kumimoji="1" lang="en-US" altLang="ja-JP" sz="1400" b="0" baseline="0" dirty="0">
                        <a:effectLst/>
                        <a:latin typeface="+mn-ea"/>
                        <a:ea typeface="+mn-ea"/>
                      </a:endParaRPr>
                    </a:p>
                    <a:p>
                      <a:r>
                        <a:rPr kumimoji="1" lang="ja-JP" altLang="en-US" sz="1400" b="0" baseline="0" dirty="0">
                          <a:effectLst/>
                          <a:latin typeface="+mn-ea"/>
                          <a:ea typeface="+mn-ea"/>
                        </a:rPr>
                        <a:t>実効線量率</a:t>
                      </a:r>
                      <a:r>
                        <a:rPr kumimoji="1" lang="en-US" altLang="ja-JP" sz="1400" b="0" baseline="0" dirty="0">
                          <a:effectLst/>
                          <a:latin typeface="+mn-ea"/>
                          <a:ea typeface="+mn-ea"/>
                        </a:rPr>
                        <a:t>(</a:t>
                      </a:r>
                      <a:r>
                        <a:rPr kumimoji="1" lang="en-US" altLang="ja-JP" sz="1400" b="0" baseline="0" dirty="0" err="1">
                          <a:effectLst/>
                          <a:latin typeface="+mn-ea"/>
                          <a:ea typeface="+mn-ea"/>
                        </a:rPr>
                        <a:t>μSv</a:t>
                      </a:r>
                      <a:r>
                        <a:rPr kumimoji="1" lang="en-US" altLang="ja-JP" sz="1400" b="0" baseline="0" dirty="0">
                          <a:effectLst/>
                          <a:latin typeface="+mn-ea"/>
                          <a:ea typeface="+mn-ea"/>
                        </a:rPr>
                        <a:t> h</a:t>
                      </a:r>
                      <a:r>
                        <a:rPr kumimoji="1" lang="en-US" altLang="ja-JP" sz="1400" b="0" baseline="30000" dirty="0">
                          <a:effectLst/>
                          <a:latin typeface="+mn-ea"/>
                          <a:ea typeface="+mn-ea"/>
                        </a:rPr>
                        <a:t>-1</a:t>
                      </a:r>
                      <a:r>
                        <a:rPr kumimoji="1" lang="en-US" altLang="ja-JP" sz="1400" b="0" baseline="0" dirty="0">
                          <a:effectLst/>
                          <a:latin typeface="+mn-ea"/>
                          <a:ea typeface="+mn-ea"/>
                        </a:rPr>
                        <a:t>)</a:t>
                      </a:r>
                      <a:endParaRPr kumimoji="1" lang="ja-JP" altLang="en-US" sz="1400" b="0" dirty="0">
                        <a:effectLst/>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en-US" altLang="ja-JP" sz="1400" b="0" baseline="0" dirty="0">
                          <a:effectLst/>
                          <a:latin typeface="+mn-ea"/>
                          <a:ea typeface="+mn-ea"/>
                        </a:rPr>
                        <a:t>1MBq</a:t>
                      </a:r>
                      <a:r>
                        <a:rPr kumimoji="1" lang="ja-JP" altLang="en-US" sz="1400" b="0" baseline="0" dirty="0" err="1">
                          <a:effectLst/>
                          <a:latin typeface="+mn-ea"/>
                          <a:ea typeface="+mn-ea"/>
                        </a:rPr>
                        <a:t>，</a:t>
                      </a:r>
                      <a:r>
                        <a:rPr kumimoji="1" lang="en-US" altLang="ja-JP" sz="1400" b="0" baseline="0" dirty="0">
                          <a:effectLst/>
                          <a:latin typeface="+mn-ea"/>
                          <a:ea typeface="+mn-ea"/>
                        </a:rPr>
                        <a:t>1m</a:t>
                      </a:r>
                      <a:r>
                        <a:rPr kumimoji="1" lang="ja-JP" altLang="en-US" sz="1400" b="0" baseline="0" dirty="0" err="1">
                          <a:effectLst/>
                          <a:latin typeface="+mn-ea"/>
                          <a:ea typeface="+mn-ea"/>
                        </a:rPr>
                        <a:t>での</a:t>
                      </a:r>
                      <a:endParaRPr kumimoji="1" lang="en-US" altLang="ja-JP" sz="1400" b="0" baseline="0" dirty="0">
                        <a:effectLst/>
                        <a:latin typeface="+mn-ea"/>
                        <a:ea typeface="+mn-ea"/>
                      </a:endParaRPr>
                    </a:p>
                    <a:p>
                      <a:r>
                        <a:rPr kumimoji="1" lang="ja-JP" altLang="en-US" sz="1400" b="0" baseline="0" dirty="0">
                          <a:effectLst/>
                          <a:latin typeface="+mn-ea"/>
                          <a:ea typeface="+mn-ea"/>
                        </a:rPr>
                        <a:t>周辺線量当量率</a:t>
                      </a:r>
                      <a:r>
                        <a:rPr kumimoji="1" lang="en-US" altLang="ja-JP" sz="1400" b="0" baseline="0" dirty="0">
                          <a:effectLst/>
                          <a:latin typeface="+mn-ea"/>
                          <a:ea typeface="+mn-ea"/>
                        </a:rPr>
                        <a:t>(</a:t>
                      </a:r>
                      <a:r>
                        <a:rPr kumimoji="1" lang="en-US" altLang="ja-JP" sz="1400" b="0" baseline="0" dirty="0" err="1">
                          <a:effectLst/>
                          <a:latin typeface="+mn-ea"/>
                          <a:ea typeface="+mn-ea"/>
                        </a:rPr>
                        <a:t>μSv</a:t>
                      </a:r>
                      <a:r>
                        <a:rPr kumimoji="1" lang="en-US" altLang="ja-JP" sz="1400" b="0" baseline="0" dirty="0">
                          <a:effectLst/>
                          <a:latin typeface="+mn-ea"/>
                          <a:ea typeface="+mn-ea"/>
                        </a:rPr>
                        <a:t> h</a:t>
                      </a:r>
                      <a:r>
                        <a:rPr kumimoji="1" lang="en-US" altLang="ja-JP" sz="1400" b="0" baseline="30000" dirty="0">
                          <a:effectLst/>
                          <a:latin typeface="+mn-ea"/>
                          <a:ea typeface="+mn-ea"/>
                        </a:rPr>
                        <a:t>-1</a:t>
                      </a:r>
                      <a:r>
                        <a:rPr kumimoji="1" lang="en-US" altLang="ja-JP" sz="1400" b="0" baseline="0" dirty="0">
                          <a:effectLst/>
                          <a:latin typeface="+mn-ea"/>
                          <a:ea typeface="+mn-ea"/>
                        </a:rPr>
                        <a:t>)</a:t>
                      </a:r>
                      <a:endParaRPr kumimoji="1" lang="ja-JP" altLang="en-US" sz="1400" b="0" dirty="0">
                        <a:effectLst/>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9848">
                <a:tc>
                  <a:txBody>
                    <a:bodyPr/>
                    <a:lstStyle/>
                    <a:p>
                      <a:r>
                        <a:rPr kumimoji="1" lang="en-US" altLang="ja-JP" sz="1400" baseline="30000" dirty="0">
                          <a:effectLst/>
                          <a:latin typeface="+mn-ea"/>
                          <a:ea typeface="+mn-ea"/>
                        </a:rPr>
                        <a:t>24</a:t>
                      </a:r>
                      <a:r>
                        <a:rPr kumimoji="1" lang="en-US" altLang="ja-JP" sz="1400" dirty="0">
                          <a:effectLst/>
                          <a:latin typeface="+mn-ea"/>
                          <a:ea typeface="+mn-ea"/>
                        </a:rPr>
                        <a:t>Na</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2.609y</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1.275 – 99.9%</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0.284</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0.333</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9848">
                <a:tc>
                  <a:txBody>
                    <a:bodyPr/>
                    <a:lstStyle/>
                    <a:p>
                      <a:r>
                        <a:rPr kumimoji="1" lang="en-US" altLang="ja-JP" sz="1400" baseline="30000" dirty="0">
                          <a:effectLst/>
                          <a:latin typeface="+mn-ea"/>
                          <a:ea typeface="+mn-ea"/>
                        </a:rPr>
                        <a:t>54</a:t>
                      </a:r>
                      <a:r>
                        <a:rPr kumimoji="1" lang="en-US" altLang="ja-JP" sz="1400" dirty="0">
                          <a:effectLst/>
                          <a:latin typeface="+mn-ea"/>
                          <a:ea typeface="+mn-ea"/>
                        </a:rPr>
                        <a:t>Mn</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312.1d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0.835 – 100%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0.111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0.13</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1748">
                <a:tc>
                  <a:txBody>
                    <a:bodyPr/>
                    <a:lstStyle/>
                    <a:p>
                      <a:r>
                        <a:rPr kumimoji="1" lang="en-US" altLang="ja-JP" sz="1400" baseline="30000" dirty="0">
                          <a:effectLst/>
                          <a:latin typeface="+mn-ea"/>
                          <a:ea typeface="+mn-ea"/>
                        </a:rPr>
                        <a:t>59</a:t>
                      </a:r>
                      <a:r>
                        <a:rPr kumimoji="1" lang="en-US" altLang="ja-JP" sz="1400" dirty="0">
                          <a:effectLst/>
                          <a:latin typeface="+mn-ea"/>
                          <a:ea typeface="+mn-ea"/>
                        </a:rPr>
                        <a:t>Fe</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44.5d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1.099</a:t>
                      </a:r>
                      <a:r>
                        <a:rPr kumimoji="1" lang="en-US" altLang="ja-JP" sz="1400" baseline="0" dirty="0">
                          <a:effectLst/>
                          <a:latin typeface="+mn-ea"/>
                          <a:ea typeface="+mn-ea"/>
                        </a:rPr>
                        <a:t> – 56.5%</a:t>
                      </a:r>
                    </a:p>
                    <a:p>
                      <a:r>
                        <a:rPr kumimoji="1" lang="en-US" altLang="ja-JP" sz="1400" baseline="0" dirty="0">
                          <a:effectLst/>
                          <a:latin typeface="+mn-ea"/>
                          <a:ea typeface="+mn-ea"/>
                        </a:rPr>
                        <a:t>1.292 – 43.3%</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0.147</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0.171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748">
                <a:tc>
                  <a:txBody>
                    <a:bodyPr/>
                    <a:lstStyle/>
                    <a:p>
                      <a:r>
                        <a:rPr kumimoji="1" lang="en-US" altLang="ja-JP" sz="1400" baseline="30000" dirty="0">
                          <a:effectLst/>
                          <a:latin typeface="+mn-ea"/>
                          <a:ea typeface="+mn-ea"/>
                        </a:rPr>
                        <a:t>60</a:t>
                      </a:r>
                      <a:r>
                        <a:rPr kumimoji="1" lang="en-US" altLang="ja-JP" sz="1400" dirty="0">
                          <a:effectLst/>
                          <a:latin typeface="+mn-ea"/>
                          <a:ea typeface="+mn-ea"/>
                        </a:rPr>
                        <a:t>Co</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5.271y</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1.173 – 100%</a:t>
                      </a:r>
                    </a:p>
                    <a:p>
                      <a:r>
                        <a:rPr kumimoji="1" lang="en-US" altLang="ja-JP" sz="1400" dirty="0">
                          <a:effectLst/>
                          <a:latin typeface="+mn-ea"/>
                          <a:ea typeface="+mn-ea"/>
                        </a:rPr>
                        <a:t>1.333 – 100%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0.305</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0.354</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848">
                <a:tc>
                  <a:txBody>
                    <a:bodyPr/>
                    <a:lstStyle/>
                    <a:p>
                      <a:r>
                        <a:rPr kumimoji="1" lang="en-US" altLang="ja-JP" sz="1400" baseline="30000" dirty="0">
                          <a:effectLst/>
                          <a:latin typeface="+mn-ea"/>
                          <a:ea typeface="+mn-ea"/>
                        </a:rPr>
                        <a:t>85</a:t>
                      </a:r>
                      <a:r>
                        <a:rPr kumimoji="1" lang="en-US" altLang="ja-JP" sz="1400" dirty="0">
                          <a:effectLst/>
                          <a:latin typeface="+mn-ea"/>
                          <a:ea typeface="+mn-ea"/>
                        </a:rPr>
                        <a:t>Sr</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64.84d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0.514 – 96.0%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0.0697</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0.0826</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14953">
                <a:tc>
                  <a:txBody>
                    <a:bodyPr/>
                    <a:lstStyle/>
                    <a:p>
                      <a:r>
                        <a:rPr kumimoji="1" lang="en-US" altLang="ja-JP" sz="1400" baseline="30000" dirty="0">
                          <a:effectLst/>
                          <a:latin typeface="+mn-ea"/>
                          <a:ea typeface="+mn-ea"/>
                        </a:rPr>
                        <a:t>110m</a:t>
                      </a:r>
                      <a:r>
                        <a:rPr kumimoji="1" lang="en-US" altLang="ja-JP" sz="1400" dirty="0">
                          <a:effectLst/>
                          <a:latin typeface="+mn-ea"/>
                          <a:ea typeface="+mn-ea"/>
                        </a:rPr>
                        <a:t>Ag</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249.8d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0.658 – 94.0%</a:t>
                      </a:r>
                    </a:p>
                    <a:p>
                      <a:r>
                        <a:rPr kumimoji="1" lang="en-US" altLang="ja-JP" sz="1400" dirty="0">
                          <a:effectLst/>
                          <a:latin typeface="+mn-ea"/>
                          <a:ea typeface="+mn-ea"/>
                        </a:rPr>
                        <a:t>0.885 – 72.2%</a:t>
                      </a:r>
                    </a:p>
                    <a:p>
                      <a:r>
                        <a:rPr kumimoji="1" lang="en-US" altLang="ja-JP" sz="1400" dirty="0">
                          <a:effectLst/>
                          <a:latin typeface="+mn-ea"/>
                          <a:ea typeface="+mn-ea"/>
                        </a:rPr>
                        <a:t>0.937 – 34.1%</a:t>
                      </a:r>
                    </a:p>
                    <a:p>
                      <a:r>
                        <a:rPr kumimoji="1" lang="en-US" altLang="ja-JP" sz="1400" dirty="0">
                          <a:effectLst/>
                          <a:latin typeface="+mn-ea"/>
                          <a:ea typeface="+mn-ea"/>
                        </a:rPr>
                        <a:t>1.384 – 24.1%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0.354</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0.416</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9848">
                <a:tc>
                  <a:txBody>
                    <a:bodyPr/>
                    <a:lstStyle/>
                    <a:p>
                      <a:r>
                        <a:rPr kumimoji="1" lang="en-US" altLang="ja-JP" sz="1400" baseline="30000" dirty="0">
                          <a:effectLst/>
                          <a:latin typeface="+mn-ea"/>
                          <a:ea typeface="+mn-ea"/>
                        </a:rPr>
                        <a:t>137</a:t>
                      </a:r>
                      <a:r>
                        <a:rPr kumimoji="1" lang="en-US" altLang="ja-JP" sz="1400" dirty="0">
                          <a:effectLst/>
                          <a:latin typeface="+mn-ea"/>
                          <a:ea typeface="+mn-ea"/>
                        </a:rPr>
                        <a:t>Cs</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30.04y</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0.662 – 85.1%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0.0779</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0.0927</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914953">
                <a:tc>
                  <a:txBody>
                    <a:bodyPr/>
                    <a:lstStyle/>
                    <a:p>
                      <a:r>
                        <a:rPr kumimoji="1" lang="en-US" altLang="ja-JP" sz="1400" baseline="30000" dirty="0">
                          <a:effectLst/>
                          <a:latin typeface="+mn-ea"/>
                          <a:ea typeface="+mn-ea"/>
                        </a:rPr>
                        <a:t>192</a:t>
                      </a:r>
                      <a:r>
                        <a:rPr kumimoji="1" lang="en-US" altLang="ja-JP" sz="1400" dirty="0">
                          <a:effectLst/>
                          <a:latin typeface="+mn-ea"/>
                          <a:ea typeface="+mn-ea"/>
                        </a:rPr>
                        <a:t>Ir</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73.83d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0.296</a:t>
                      </a:r>
                      <a:r>
                        <a:rPr kumimoji="1" lang="en-US" altLang="ja-JP" sz="1400" baseline="0" dirty="0">
                          <a:effectLst/>
                          <a:latin typeface="+mn-ea"/>
                          <a:ea typeface="+mn-ea"/>
                        </a:rPr>
                        <a:t> – 28.7%</a:t>
                      </a:r>
                    </a:p>
                    <a:p>
                      <a:r>
                        <a:rPr kumimoji="1" lang="en-US" altLang="ja-JP" sz="1400" baseline="0" dirty="0">
                          <a:effectLst/>
                          <a:latin typeface="+mn-ea"/>
                          <a:ea typeface="+mn-ea"/>
                        </a:rPr>
                        <a:t>0.308 – 30.0%</a:t>
                      </a:r>
                    </a:p>
                    <a:p>
                      <a:r>
                        <a:rPr kumimoji="1" lang="en-US" altLang="ja-JP" sz="1400" baseline="0" dirty="0">
                          <a:effectLst/>
                          <a:latin typeface="+mn-ea"/>
                          <a:ea typeface="+mn-ea"/>
                        </a:rPr>
                        <a:t>0.317 – 82.7%</a:t>
                      </a:r>
                    </a:p>
                    <a:p>
                      <a:r>
                        <a:rPr kumimoji="1" lang="en-US" altLang="ja-JP" sz="1400" baseline="0" dirty="0">
                          <a:effectLst/>
                          <a:latin typeface="+mn-ea"/>
                          <a:ea typeface="+mn-ea"/>
                        </a:rPr>
                        <a:t>0.468 – 47.8%</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0.117</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0.139</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9848">
                <a:tc>
                  <a:txBody>
                    <a:bodyPr/>
                    <a:lstStyle/>
                    <a:p>
                      <a:r>
                        <a:rPr kumimoji="1" lang="en-US" altLang="ja-JP" sz="1400" baseline="30000" dirty="0">
                          <a:effectLst/>
                          <a:latin typeface="+mn-ea"/>
                          <a:ea typeface="+mn-ea"/>
                        </a:rPr>
                        <a:t>241</a:t>
                      </a:r>
                      <a:r>
                        <a:rPr kumimoji="1" lang="en-US" altLang="ja-JP" sz="1400" dirty="0">
                          <a:effectLst/>
                          <a:latin typeface="+mn-ea"/>
                          <a:ea typeface="+mn-ea"/>
                        </a:rPr>
                        <a:t>Am</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432.2y</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0.0595 – 35.9%</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0.00395</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0.0529</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2" name="スライド番号プレースホルダー 1">
            <a:extLst>
              <a:ext uri="{FF2B5EF4-FFF2-40B4-BE49-F238E27FC236}">
                <a16:creationId xmlns:a16="http://schemas.microsoft.com/office/drawing/2014/main" id="{B58402F4-6D37-0C49-BEEA-134C875DE281}"/>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
        <p:nvSpPr>
          <p:cNvPr id="3" name="テキスト ボックス 2">
            <a:extLst>
              <a:ext uri="{FF2B5EF4-FFF2-40B4-BE49-F238E27FC236}">
                <a16:creationId xmlns:a16="http://schemas.microsoft.com/office/drawing/2014/main" id="{4952BC1E-B17F-141D-90B4-1B943FD5A451}"/>
              </a:ext>
            </a:extLst>
          </p:cNvPr>
          <p:cNvSpPr txBox="1"/>
          <p:nvPr/>
        </p:nvSpPr>
        <p:spPr>
          <a:xfrm>
            <a:off x="628649" y="1806227"/>
            <a:ext cx="592185" cy="323165"/>
          </a:xfrm>
          <a:prstGeom prst="rect">
            <a:avLst/>
          </a:prstGeom>
          <a:solidFill>
            <a:schemeClr val="tx2">
              <a:lumMod val="20000"/>
              <a:lumOff val="80000"/>
            </a:schemeClr>
          </a:solidFill>
        </p:spPr>
        <p:txBody>
          <a:bodyPr wrap="square" rtlCol="0">
            <a:spAutoFit/>
          </a:bodyPr>
          <a:lstStyle/>
          <a:p>
            <a:pPr algn="ctr"/>
            <a:r>
              <a:rPr kumimoji="1" lang="en-US" altLang="ja-JP" sz="1500" baseline="30000" dirty="0"/>
              <a:t>22</a:t>
            </a:r>
            <a:r>
              <a:rPr kumimoji="1" lang="en-US" altLang="ja-JP" sz="1500" dirty="0"/>
              <a:t>Na</a:t>
            </a:r>
            <a:endParaRPr kumimoji="1" lang="ja-JP" altLang="en-US" sz="1500" dirty="0"/>
          </a:p>
        </p:txBody>
      </p:sp>
    </p:spTree>
    <p:extLst>
      <p:ext uri="{BB962C8B-B14F-4D97-AF65-F5344CB8AC3E}">
        <p14:creationId xmlns:p14="http://schemas.microsoft.com/office/powerpoint/2010/main" val="319291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皮膚線量の計算</a:t>
            </a:r>
            <a:endParaRPr lang="ja-JP" altLang="en-US" dirty="0"/>
          </a:p>
        </p:txBody>
      </p:sp>
      <p:sp>
        <p:nvSpPr>
          <p:cNvPr id="5" name="テキスト ボックス 4"/>
          <p:cNvSpPr txBox="1"/>
          <p:nvPr/>
        </p:nvSpPr>
        <p:spPr>
          <a:xfrm>
            <a:off x="888456" y="2094153"/>
            <a:ext cx="1499128" cy="523220"/>
          </a:xfrm>
          <a:prstGeom prst="rect">
            <a:avLst/>
          </a:prstGeom>
          <a:noFill/>
        </p:spPr>
        <p:txBody>
          <a:bodyPr wrap="none" rtlCol="0">
            <a:spAutoFit/>
          </a:bodyPr>
          <a:lstStyle/>
          <a:p>
            <a:r>
              <a:rPr kumimoji="1" lang="en-US" altLang="ja-JP" sz="2800" dirty="0">
                <a:latin typeface="+mn-ea"/>
              </a:rPr>
              <a:t>H</a:t>
            </a:r>
            <a:r>
              <a:rPr kumimoji="1" lang="en-US" altLang="ja-JP" sz="2800" baseline="-25000" dirty="0">
                <a:latin typeface="+mn-ea"/>
              </a:rPr>
              <a:t>T(skin)</a:t>
            </a:r>
            <a:r>
              <a:rPr kumimoji="1" lang="en-US" altLang="ja-JP" sz="2800" dirty="0">
                <a:latin typeface="+mn-ea"/>
              </a:rPr>
              <a:t>=</a:t>
            </a:r>
            <a:endParaRPr kumimoji="1" lang="ja-JP" altLang="en-US" sz="2800" dirty="0">
              <a:latin typeface="+mn-ea"/>
            </a:endParaRPr>
          </a:p>
        </p:txBody>
      </p:sp>
      <p:cxnSp>
        <p:nvCxnSpPr>
          <p:cNvPr id="6" name="直線コネクタ 5"/>
          <p:cNvCxnSpPr>
            <a:stCxn id="5" idx="3"/>
          </p:cNvCxnSpPr>
          <p:nvPr/>
        </p:nvCxnSpPr>
        <p:spPr>
          <a:xfrm>
            <a:off x="2387584" y="2355763"/>
            <a:ext cx="268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55095" y="1850201"/>
            <a:ext cx="2241319" cy="523220"/>
          </a:xfrm>
          <a:prstGeom prst="rect">
            <a:avLst/>
          </a:prstGeom>
          <a:noFill/>
        </p:spPr>
        <p:txBody>
          <a:bodyPr wrap="none" rtlCol="0">
            <a:spAutoFit/>
          </a:bodyPr>
          <a:lstStyle/>
          <a:p>
            <a:r>
              <a:rPr kumimoji="1" lang="en-US" altLang="ja-JP" sz="2800" dirty="0" err="1">
                <a:latin typeface="+mn-ea"/>
              </a:rPr>
              <a:t>C</a:t>
            </a:r>
            <a:r>
              <a:rPr kumimoji="1" lang="en-US" altLang="ja-JP" sz="2800" baseline="-25000" dirty="0" err="1">
                <a:latin typeface="+mn-ea"/>
              </a:rPr>
              <a:t>skin</a:t>
            </a:r>
            <a:r>
              <a:rPr kumimoji="1" lang="en-US" altLang="ja-JP" sz="2800" baseline="-25000" dirty="0">
                <a:latin typeface="+mn-ea"/>
              </a:rPr>
              <a:t> </a:t>
            </a:r>
            <a:r>
              <a:rPr kumimoji="1" lang="en-US" altLang="ja-JP" sz="2800" dirty="0">
                <a:latin typeface="+mn-ea"/>
                <a:sym typeface="Symbol"/>
              </a:rPr>
              <a:t> CF  t</a:t>
            </a:r>
            <a:endParaRPr kumimoji="1" lang="ja-JP" altLang="en-US" sz="2800" dirty="0">
              <a:latin typeface="+mn-ea"/>
            </a:endParaRPr>
          </a:p>
        </p:txBody>
      </p:sp>
      <p:sp>
        <p:nvSpPr>
          <p:cNvPr id="8" name="テキスト ボックス 7"/>
          <p:cNvSpPr txBox="1"/>
          <p:nvPr/>
        </p:nvSpPr>
        <p:spPr>
          <a:xfrm>
            <a:off x="3445616" y="2401349"/>
            <a:ext cx="628698" cy="523220"/>
          </a:xfrm>
          <a:prstGeom prst="rect">
            <a:avLst/>
          </a:prstGeom>
          <a:noFill/>
        </p:spPr>
        <p:txBody>
          <a:bodyPr wrap="none" rtlCol="0">
            <a:spAutoFit/>
          </a:bodyPr>
          <a:lstStyle/>
          <a:p>
            <a:r>
              <a:rPr kumimoji="1" lang="en-US" altLang="ja-JP" sz="2800" dirty="0">
                <a:latin typeface="+mn-ea"/>
                <a:sym typeface="Symbol"/>
              </a:rPr>
              <a:t>SF</a:t>
            </a:r>
            <a:endParaRPr kumimoji="1" lang="ja-JP" altLang="en-US" sz="2800" dirty="0">
              <a:latin typeface="+mn-ea"/>
            </a:endParaRPr>
          </a:p>
        </p:txBody>
      </p:sp>
      <p:cxnSp>
        <p:nvCxnSpPr>
          <p:cNvPr id="9" name="直線矢印コネクタ 8"/>
          <p:cNvCxnSpPr/>
          <p:nvPr/>
        </p:nvCxnSpPr>
        <p:spPr>
          <a:xfrm flipV="1">
            <a:off x="1608536" y="2662959"/>
            <a:ext cx="0" cy="1896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55576" y="2877477"/>
            <a:ext cx="1705916" cy="307777"/>
          </a:xfrm>
          <a:prstGeom prst="rect">
            <a:avLst/>
          </a:prstGeom>
          <a:noFill/>
        </p:spPr>
        <p:txBody>
          <a:bodyPr wrap="none" rtlCol="0">
            <a:spAutoFit/>
          </a:bodyPr>
          <a:lstStyle/>
          <a:p>
            <a:pPr algn="ctr"/>
            <a:r>
              <a:rPr lang="ja-JP" altLang="en-US" sz="1400" dirty="0">
                <a:latin typeface="+mn-ea"/>
              </a:rPr>
              <a:t>皮膚等価線量</a:t>
            </a:r>
            <a:r>
              <a:rPr lang="en-US" altLang="ja-JP" sz="1200" dirty="0">
                <a:latin typeface="+mn-ea"/>
              </a:rPr>
              <a:t>(µ</a:t>
            </a:r>
            <a:r>
              <a:rPr lang="en-US" altLang="ja-JP" sz="1200" dirty="0" err="1">
                <a:latin typeface="+mn-ea"/>
              </a:rPr>
              <a:t>Gy</a:t>
            </a:r>
            <a:r>
              <a:rPr lang="en-US" altLang="ja-JP" sz="1200" dirty="0">
                <a:latin typeface="+mn-ea"/>
              </a:rPr>
              <a:t>)</a:t>
            </a:r>
            <a:endParaRPr kumimoji="1" lang="ja-JP" altLang="en-US" sz="1200" dirty="0">
              <a:latin typeface="+mn-ea"/>
            </a:endParaRPr>
          </a:p>
        </p:txBody>
      </p:sp>
      <p:sp>
        <p:nvSpPr>
          <p:cNvPr id="11" name="テキスト ボックス 10"/>
          <p:cNvSpPr txBox="1"/>
          <p:nvPr/>
        </p:nvSpPr>
        <p:spPr>
          <a:xfrm>
            <a:off x="3258040" y="3032526"/>
            <a:ext cx="1088760" cy="307777"/>
          </a:xfrm>
          <a:prstGeom prst="rect">
            <a:avLst/>
          </a:prstGeom>
          <a:noFill/>
        </p:spPr>
        <p:txBody>
          <a:bodyPr wrap="none" rtlCol="0">
            <a:spAutoFit/>
          </a:bodyPr>
          <a:lstStyle/>
          <a:p>
            <a:pPr algn="ctr"/>
            <a:r>
              <a:rPr lang="ja-JP" altLang="en-US" sz="1400" dirty="0">
                <a:latin typeface="+mn-ea"/>
              </a:rPr>
              <a:t>遮蔽係数</a:t>
            </a:r>
            <a:r>
              <a:rPr lang="en-US" altLang="ja-JP" sz="1200" dirty="0">
                <a:latin typeface="+mn-ea"/>
              </a:rPr>
              <a:t>(-)</a:t>
            </a:r>
            <a:endParaRPr kumimoji="1" lang="ja-JP" altLang="en-US" sz="1200" dirty="0">
              <a:latin typeface="+mn-ea"/>
            </a:endParaRPr>
          </a:p>
        </p:txBody>
      </p:sp>
      <p:sp>
        <p:nvSpPr>
          <p:cNvPr id="12" name="テキスト ボックス 11"/>
          <p:cNvSpPr txBox="1"/>
          <p:nvPr/>
        </p:nvSpPr>
        <p:spPr>
          <a:xfrm>
            <a:off x="1229896" y="1437317"/>
            <a:ext cx="1967206" cy="492443"/>
          </a:xfrm>
          <a:prstGeom prst="rect">
            <a:avLst/>
          </a:prstGeom>
          <a:noFill/>
        </p:spPr>
        <p:txBody>
          <a:bodyPr wrap="none" rtlCol="0">
            <a:spAutoFit/>
          </a:bodyPr>
          <a:lstStyle/>
          <a:p>
            <a:pPr algn="ctr"/>
            <a:r>
              <a:rPr lang="ja-JP" altLang="en-US" sz="1400" dirty="0">
                <a:latin typeface="+mn-ea"/>
              </a:rPr>
              <a:t>皮膚の表面放射能密度</a:t>
            </a:r>
            <a:endParaRPr lang="en-US" altLang="ja-JP" sz="1400" dirty="0">
              <a:latin typeface="+mn-ea"/>
            </a:endParaRPr>
          </a:p>
          <a:p>
            <a:pPr algn="ctr"/>
            <a:r>
              <a:rPr lang="en-US" altLang="ja-JP" sz="1200" dirty="0">
                <a:latin typeface="+mn-ea"/>
              </a:rPr>
              <a:t>(</a:t>
            </a:r>
            <a:r>
              <a:rPr lang="en-US" altLang="ja-JP" sz="1200" dirty="0" err="1">
                <a:latin typeface="+mn-ea"/>
              </a:rPr>
              <a:t>Bq</a:t>
            </a:r>
            <a:r>
              <a:rPr lang="en-US" altLang="ja-JP" sz="1200" dirty="0">
                <a:latin typeface="+mn-ea"/>
              </a:rPr>
              <a:t> cm</a:t>
            </a:r>
            <a:r>
              <a:rPr lang="en-US" altLang="ja-JP" sz="1200" baseline="30000" dirty="0">
                <a:latin typeface="+mn-ea"/>
              </a:rPr>
              <a:t>-2</a:t>
            </a:r>
            <a:r>
              <a:rPr lang="en-US" altLang="ja-JP" sz="1200" dirty="0">
                <a:latin typeface="+mn-ea"/>
              </a:rPr>
              <a:t>)</a:t>
            </a:r>
            <a:endParaRPr kumimoji="1" lang="ja-JP" altLang="en-US" sz="1200" dirty="0">
              <a:latin typeface="+mn-ea"/>
            </a:endParaRPr>
          </a:p>
        </p:txBody>
      </p:sp>
      <p:sp>
        <p:nvSpPr>
          <p:cNvPr id="13" name="テキスト ボックス 12"/>
          <p:cNvSpPr txBox="1"/>
          <p:nvPr/>
        </p:nvSpPr>
        <p:spPr>
          <a:xfrm>
            <a:off x="3304439" y="1221293"/>
            <a:ext cx="1680268" cy="677108"/>
          </a:xfrm>
          <a:prstGeom prst="rect">
            <a:avLst/>
          </a:prstGeom>
          <a:noFill/>
        </p:spPr>
        <p:txBody>
          <a:bodyPr wrap="none" rtlCol="0">
            <a:spAutoFit/>
          </a:bodyPr>
          <a:lstStyle/>
          <a:p>
            <a:pPr algn="ctr"/>
            <a:r>
              <a:rPr lang="ja-JP" altLang="en-US" sz="1400" dirty="0">
                <a:latin typeface="+mn-ea"/>
              </a:rPr>
              <a:t>換算係数</a:t>
            </a:r>
            <a:endParaRPr lang="en-US" altLang="ja-JP" sz="1400" dirty="0">
              <a:latin typeface="+mn-ea"/>
            </a:endParaRPr>
          </a:p>
          <a:p>
            <a:pPr algn="ctr"/>
            <a:r>
              <a:rPr lang="en-US" altLang="ja-JP" sz="1200" dirty="0">
                <a:latin typeface="+mn-ea"/>
              </a:rPr>
              <a:t>([</a:t>
            </a:r>
            <a:r>
              <a:rPr lang="en-US" altLang="ja-JP" sz="1200" dirty="0" err="1">
                <a:latin typeface="+mn-ea"/>
              </a:rPr>
              <a:t>nGy</a:t>
            </a:r>
            <a:r>
              <a:rPr lang="en-US" altLang="ja-JP" sz="1200" dirty="0">
                <a:latin typeface="+mn-ea"/>
              </a:rPr>
              <a:t> h</a:t>
            </a:r>
            <a:r>
              <a:rPr lang="en-US" altLang="ja-JP" sz="1200" baseline="30000" dirty="0">
                <a:latin typeface="+mn-ea"/>
              </a:rPr>
              <a:t>-1</a:t>
            </a:r>
            <a:r>
              <a:rPr lang="en-US" altLang="ja-JP" sz="1200" dirty="0">
                <a:latin typeface="+mn-ea"/>
              </a:rPr>
              <a:t>]/[</a:t>
            </a:r>
            <a:r>
              <a:rPr lang="en-US" altLang="ja-JP" sz="1200" dirty="0" err="1">
                <a:latin typeface="+mn-ea"/>
              </a:rPr>
              <a:t>Bq</a:t>
            </a:r>
            <a:r>
              <a:rPr lang="en-US" altLang="ja-JP" sz="1200" dirty="0">
                <a:latin typeface="+mn-ea"/>
              </a:rPr>
              <a:t> cm</a:t>
            </a:r>
            <a:r>
              <a:rPr lang="en-US" altLang="ja-JP" sz="1200" baseline="30000" dirty="0">
                <a:latin typeface="+mn-ea"/>
              </a:rPr>
              <a:t>-2</a:t>
            </a:r>
            <a:r>
              <a:rPr lang="en-US" altLang="ja-JP" sz="1200" dirty="0">
                <a:latin typeface="+mn-ea"/>
              </a:rPr>
              <a:t>])</a:t>
            </a:r>
            <a:endParaRPr lang="ja-JP" altLang="en-US" sz="1200" dirty="0">
              <a:latin typeface="+mn-ea"/>
            </a:endParaRPr>
          </a:p>
          <a:p>
            <a:pPr algn="ctr"/>
            <a:endParaRPr kumimoji="1" lang="ja-JP" altLang="en-US" sz="1200" dirty="0">
              <a:latin typeface="+mn-ea"/>
            </a:endParaRPr>
          </a:p>
        </p:txBody>
      </p:sp>
      <p:cxnSp>
        <p:nvCxnSpPr>
          <p:cNvPr id="14" name="直線矢印コネクタ 13"/>
          <p:cNvCxnSpPr/>
          <p:nvPr/>
        </p:nvCxnSpPr>
        <p:spPr>
          <a:xfrm flipV="1">
            <a:off x="3768776" y="2805469"/>
            <a:ext cx="0" cy="1896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128816" y="1751770"/>
            <a:ext cx="0" cy="1896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5077654" y="1941953"/>
            <a:ext cx="173921" cy="94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100059" y="1653341"/>
            <a:ext cx="1082348" cy="492443"/>
          </a:xfrm>
          <a:prstGeom prst="rect">
            <a:avLst/>
          </a:prstGeom>
          <a:noFill/>
        </p:spPr>
        <p:txBody>
          <a:bodyPr wrap="none" rtlCol="0">
            <a:spAutoFit/>
          </a:bodyPr>
          <a:lstStyle/>
          <a:p>
            <a:pPr algn="ctr"/>
            <a:r>
              <a:rPr kumimoji="1" lang="ja-JP" altLang="en-US" sz="1400" dirty="0">
                <a:latin typeface="+mn-ea"/>
              </a:rPr>
              <a:t>ばく露時間</a:t>
            </a:r>
            <a:endParaRPr lang="en-US" altLang="ja-JP" sz="1400" dirty="0">
              <a:latin typeface="+mn-ea"/>
            </a:endParaRPr>
          </a:p>
          <a:p>
            <a:pPr algn="ctr"/>
            <a:r>
              <a:rPr lang="en-US" altLang="ja-JP" sz="1200" dirty="0">
                <a:latin typeface="+mn-ea"/>
              </a:rPr>
              <a:t>(h)</a:t>
            </a:r>
            <a:endParaRPr kumimoji="1" lang="ja-JP" altLang="en-US" sz="1200" dirty="0">
              <a:latin typeface="+mn-ea"/>
            </a:endParaRPr>
          </a:p>
        </p:txBody>
      </p:sp>
      <p:cxnSp>
        <p:nvCxnSpPr>
          <p:cNvPr id="18" name="直線矢印コネクタ 17"/>
          <p:cNvCxnSpPr/>
          <p:nvPr/>
        </p:nvCxnSpPr>
        <p:spPr>
          <a:xfrm>
            <a:off x="2357651" y="1941373"/>
            <a:ext cx="173921" cy="94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0016" y="3284984"/>
            <a:ext cx="5234112" cy="316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2034507" y="6441731"/>
            <a:ext cx="2366353" cy="307777"/>
          </a:xfrm>
          <a:prstGeom prst="rect">
            <a:avLst/>
          </a:prstGeom>
          <a:noFill/>
        </p:spPr>
        <p:txBody>
          <a:bodyPr wrap="none" rtlCol="0">
            <a:spAutoFit/>
          </a:bodyPr>
          <a:lstStyle/>
          <a:p>
            <a:r>
              <a:rPr kumimoji="1" lang="el-GR" altLang="ja-JP" sz="1400" dirty="0">
                <a:latin typeface="+mn-ea"/>
              </a:rPr>
              <a:t>β</a:t>
            </a:r>
            <a:r>
              <a:rPr lang="ja-JP" altLang="en-US" sz="1400" dirty="0">
                <a:latin typeface="+mn-ea"/>
              </a:rPr>
              <a:t>線最大エネルギー</a:t>
            </a:r>
            <a:r>
              <a:rPr kumimoji="1" lang="en-US" altLang="ja-JP" sz="1400" dirty="0">
                <a:latin typeface="+mn-ea"/>
              </a:rPr>
              <a:t> (MeV)</a:t>
            </a:r>
            <a:endParaRPr kumimoji="1" lang="ja-JP" altLang="en-US" sz="1400" dirty="0">
              <a:latin typeface="+mn-ea"/>
            </a:endParaRPr>
          </a:p>
        </p:txBody>
      </p:sp>
      <p:sp>
        <p:nvSpPr>
          <p:cNvPr id="21" name="テキスト ボックス 20"/>
          <p:cNvSpPr txBox="1"/>
          <p:nvPr/>
        </p:nvSpPr>
        <p:spPr>
          <a:xfrm rot="16200000">
            <a:off x="-848294" y="4714789"/>
            <a:ext cx="2154756" cy="307777"/>
          </a:xfrm>
          <a:prstGeom prst="rect">
            <a:avLst/>
          </a:prstGeom>
          <a:noFill/>
        </p:spPr>
        <p:txBody>
          <a:bodyPr wrap="none" rtlCol="0">
            <a:spAutoFit/>
          </a:bodyPr>
          <a:lstStyle/>
          <a:p>
            <a:pPr algn="ctr"/>
            <a:r>
              <a:rPr kumimoji="1" lang="en-US" altLang="ja-JP" sz="1400" dirty="0">
                <a:latin typeface="+mn-ea"/>
              </a:rPr>
              <a:t>CF</a:t>
            </a:r>
            <a:r>
              <a:rPr lang="en-US" altLang="ja-JP" sz="1400" dirty="0">
                <a:latin typeface="+mn-ea"/>
              </a:rPr>
              <a:t>([</a:t>
            </a:r>
            <a:r>
              <a:rPr lang="en-US" altLang="ja-JP" sz="1400" dirty="0" err="1">
                <a:latin typeface="+mn-ea"/>
              </a:rPr>
              <a:t>nGy</a:t>
            </a:r>
            <a:r>
              <a:rPr lang="en-US" altLang="ja-JP" sz="1400" dirty="0">
                <a:latin typeface="+mn-ea"/>
              </a:rPr>
              <a:t> h</a:t>
            </a:r>
            <a:r>
              <a:rPr lang="en-US" altLang="ja-JP" sz="1400" baseline="30000" dirty="0">
                <a:latin typeface="+mn-ea"/>
              </a:rPr>
              <a:t>-1</a:t>
            </a:r>
            <a:r>
              <a:rPr lang="en-US" altLang="ja-JP" sz="1400" dirty="0">
                <a:latin typeface="+mn-ea"/>
              </a:rPr>
              <a:t>]/[</a:t>
            </a:r>
            <a:r>
              <a:rPr lang="en-US" altLang="ja-JP" sz="1400" dirty="0" err="1">
                <a:latin typeface="+mn-ea"/>
              </a:rPr>
              <a:t>Bq</a:t>
            </a:r>
            <a:r>
              <a:rPr lang="en-US" altLang="ja-JP" sz="1400" dirty="0">
                <a:latin typeface="+mn-ea"/>
              </a:rPr>
              <a:t> cm</a:t>
            </a:r>
            <a:r>
              <a:rPr lang="en-US" altLang="ja-JP" sz="1400" baseline="30000" dirty="0">
                <a:latin typeface="+mn-ea"/>
              </a:rPr>
              <a:t>-2</a:t>
            </a:r>
            <a:r>
              <a:rPr lang="en-US" altLang="ja-JP" sz="1400" dirty="0">
                <a:latin typeface="+mn-ea"/>
              </a:rPr>
              <a:t>])</a:t>
            </a:r>
            <a:endParaRPr lang="ja-JP" altLang="en-US" sz="1400" dirty="0">
              <a:latin typeface="+mn-ea"/>
            </a:endParaRPr>
          </a:p>
        </p:txBody>
      </p:sp>
      <p:cxnSp>
        <p:nvCxnSpPr>
          <p:cNvPr id="22" name="直線コネクタ 21"/>
          <p:cNvCxnSpPr/>
          <p:nvPr/>
        </p:nvCxnSpPr>
        <p:spPr>
          <a:xfrm>
            <a:off x="755576" y="3748097"/>
            <a:ext cx="47525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角丸四角形吹き出し 22"/>
          <p:cNvSpPr/>
          <p:nvPr/>
        </p:nvSpPr>
        <p:spPr>
          <a:xfrm>
            <a:off x="4555846" y="3259079"/>
            <a:ext cx="963135" cy="349324"/>
          </a:xfrm>
          <a:prstGeom prst="wedgeRoundRectCallout">
            <a:avLst>
              <a:gd name="adj1" fmla="val 26293"/>
              <a:gd name="adj2" fmla="val 786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n-ea"/>
            </a:endParaRPr>
          </a:p>
        </p:txBody>
      </p:sp>
      <p:sp>
        <p:nvSpPr>
          <p:cNvPr id="24" name="テキスト ボックス 23"/>
          <p:cNvSpPr txBox="1"/>
          <p:nvPr/>
        </p:nvSpPr>
        <p:spPr>
          <a:xfrm>
            <a:off x="4688599" y="3257803"/>
            <a:ext cx="697627" cy="369332"/>
          </a:xfrm>
          <a:prstGeom prst="rect">
            <a:avLst/>
          </a:prstGeom>
          <a:noFill/>
        </p:spPr>
        <p:txBody>
          <a:bodyPr wrap="none" rtlCol="0" anchor="ctr">
            <a:spAutoFit/>
          </a:bodyPr>
          <a:lstStyle/>
          <a:p>
            <a:r>
              <a:rPr kumimoji="1" lang="en-US" altLang="ja-JP" dirty="0">
                <a:latin typeface="+mn-ea"/>
              </a:rPr>
              <a:t>3000</a:t>
            </a:r>
            <a:endParaRPr kumimoji="1" lang="ja-JP" altLang="en-US" dirty="0">
              <a:latin typeface="+mn-ea"/>
            </a:endParaRPr>
          </a:p>
        </p:txBody>
      </p:sp>
      <p:sp>
        <p:nvSpPr>
          <p:cNvPr id="25" name="テキスト ボックス 24"/>
          <p:cNvSpPr txBox="1"/>
          <p:nvPr/>
        </p:nvSpPr>
        <p:spPr>
          <a:xfrm>
            <a:off x="5868144" y="3375800"/>
            <a:ext cx="295232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sz="1600" baseline="30000" dirty="0">
                <a:latin typeface="+mn-ea"/>
              </a:rPr>
              <a:t>131</a:t>
            </a:r>
            <a:r>
              <a:rPr lang="en-US" altLang="ja-JP" sz="1600" dirty="0">
                <a:latin typeface="+mn-ea"/>
              </a:rPr>
              <a:t>I</a:t>
            </a:r>
            <a:r>
              <a:rPr lang="ja-JP" altLang="en-US" sz="1600" dirty="0">
                <a:latin typeface="+mn-ea"/>
              </a:rPr>
              <a:t>が皮膚上に表面放射能密度</a:t>
            </a:r>
            <a:r>
              <a:rPr kumimoji="1" lang="en-US" altLang="ja-JP" sz="1600" dirty="0">
                <a:latin typeface="+mn-ea"/>
              </a:rPr>
              <a:t>40 </a:t>
            </a:r>
            <a:r>
              <a:rPr kumimoji="1" lang="en-US" altLang="ja-JP" sz="1600" dirty="0" err="1">
                <a:latin typeface="+mn-ea"/>
              </a:rPr>
              <a:t>Bq</a:t>
            </a:r>
            <a:r>
              <a:rPr kumimoji="1" lang="en-US" altLang="ja-JP" sz="1600" dirty="0">
                <a:latin typeface="+mn-ea"/>
              </a:rPr>
              <a:t> cm</a:t>
            </a:r>
            <a:r>
              <a:rPr kumimoji="1" lang="en-US" altLang="ja-JP" sz="1600" baseline="30000" dirty="0">
                <a:latin typeface="+mn-ea"/>
              </a:rPr>
              <a:t>-2</a:t>
            </a:r>
            <a:r>
              <a:rPr kumimoji="1" lang="en-US" altLang="ja-JP" sz="1600" dirty="0">
                <a:latin typeface="+mn-ea"/>
              </a:rPr>
              <a:t> </a:t>
            </a:r>
            <a:r>
              <a:rPr kumimoji="1" lang="ja-JP" altLang="en-US" sz="1600" dirty="0">
                <a:latin typeface="+mn-ea"/>
              </a:rPr>
              <a:t>で</a:t>
            </a:r>
            <a:r>
              <a:rPr kumimoji="1" lang="en-US" altLang="ja-JP" sz="1600" dirty="0">
                <a:latin typeface="+mn-ea"/>
              </a:rPr>
              <a:t>10</a:t>
            </a:r>
            <a:r>
              <a:rPr kumimoji="1" lang="ja-JP" altLang="en-US" sz="1600" dirty="0">
                <a:latin typeface="+mn-ea"/>
              </a:rPr>
              <a:t>時間付着した場合</a:t>
            </a:r>
            <a:r>
              <a:rPr kumimoji="1" lang="ja-JP" altLang="en-US" sz="1600">
                <a:latin typeface="+mn-ea"/>
              </a:rPr>
              <a:t>の皮膚</a:t>
            </a:r>
            <a:r>
              <a:rPr lang="ja-JP" altLang="en-US" sz="1600">
                <a:latin typeface="+mn-ea"/>
              </a:rPr>
              <a:t>吸収</a:t>
            </a:r>
            <a:r>
              <a:rPr kumimoji="1" lang="ja-JP" altLang="en-US" sz="1600">
                <a:latin typeface="+mn-ea"/>
              </a:rPr>
              <a:t>線量</a:t>
            </a:r>
            <a:endParaRPr kumimoji="1" lang="ja-JP" altLang="en-US" sz="1600" dirty="0">
              <a:latin typeface="+mn-ea"/>
            </a:endParaRPr>
          </a:p>
        </p:txBody>
      </p:sp>
      <p:sp>
        <p:nvSpPr>
          <p:cNvPr id="26" name="下矢印 25"/>
          <p:cNvSpPr/>
          <p:nvPr/>
        </p:nvSpPr>
        <p:spPr>
          <a:xfrm>
            <a:off x="6876256" y="4221088"/>
            <a:ext cx="93610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テキスト ボックス 26"/>
          <p:cNvSpPr txBox="1"/>
          <p:nvPr/>
        </p:nvSpPr>
        <p:spPr>
          <a:xfrm>
            <a:off x="5788433" y="4581128"/>
            <a:ext cx="2933685" cy="2062103"/>
          </a:xfrm>
          <a:prstGeom prst="rect">
            <a:avLst/>
          </a:prstGeom>
          <a:noFill/>
        </p:spPr>
        <p:txBody>
          <a:bodyPr wrap="square" rtlCol="0">
            <a:spAutoFit/>
          </a:bodyPr>
          <a:lstStyle/>
          <a:p>
            <a:r>
              <a:rPr kumimoji="1" lang="en-US" altLang="ja-JP" sz="1400" dirty="0" err="1">
                <a:latin typeface="+mn-ea"/>
              </a:rPr>
              <a:t>C</a:t>
            </a:r>
            <a:r>
              <a:rPr kumimoji="1" lang="en-US" altLang="ja-JP" sz="1400" baseline="-25000" dirty="0" err="1">
                <a:latin typeface="+mn-ea"/>
              </a:rPr>
              <a:t>skin</a:t>
            </a:r>
            <a:r>
              <a:rPr kumimoji="1" lang="en-US" altLang="ja-JP" sz="1400" dirty="0">
                <a:latin typeface="+mn-ea"/>
                <a:sym typeface="Symbol"/>
              </a:rPr>
              <a:t>= 40</a:t>
            </a:r>
            <a:r>
              <a:rPr lang="en-US" altLang="ja-JP" sz="1400" dirty="0">
                <a:latin typeface="+mn-ea"/>
              </a:rPr>
              <a:t> (</a:t>
            </a:r>
            <a:r>
              <a:rPr lang="en-US" altLang="ja-JP" sz="1400" dirty="0" err="1">
                <a:latin typeface="+mn-ea"/>
              </a:rPr>
              <a:t>Bq</a:t>
            </a:r>
            <a:r>
              <a:rPr lang="en-US" altLang="ja-JP" sz="1400" dirty="0">
                <a:latin typeface="+mn-ea"/>
              </a:rPr>
              <a:t> cm</a:t>
            </a:r>
            <a:r>
              <a:rPr lang="en-US" altLang="ja-JP" sz="1400" baseline="30000" dirty="0">
                <a:latin typeface="+mn-ea"/>
              </a:rPr>
              <a:t>-2</a:t>
            </a:r>
            <a:r>
              <a:rPr lang="en-US" altLang="ja-JP" sz="1400" dirty="0">
                <a:latin typeface="+mn-ea"/>
              </a:rPr>
              <a:t>)</a:t>
            </a:r>
            <a:endParaRPr lang="ja-JP" altLang="en-US" sz="1400" dirty="0">
              <a:latin typeface="+mn-ea"/>
            </a:endParaRPr>
          </a:p>
          <a:p>
            <a:r>
              <a:rPr lang="en-US" altLang="ja-JP" sz="1400" dirty="0">
                <a:latin typeface="+mn-ea"/>
                <a:sym typeface="Symbol"/>
              </a:rPr>
              <a:t>CF = 1419 </a:t>
            </a:r>
            <a:r>
              <a:rPr lang="en-US" altLang="ja-JP" sz="1400" dirty="0">
                <a:latin typeface="+mn-ea"/>
              </a:rPr>
              <a:t>([</a:t>
            </a:r>
            <a:r>
              <a:rPr lang="en-US" altLang="ja-JP" sz="1400" dirty="0" err="1">
                <a:latin typeface="+mn-ea"/>
              </a:rPr>
              <a:t>nGy</a:t>
            </a:r>
            <a:r>
              <a:rPr lang="en-US" altLang="ja-JP" sz="1400" dirty="0">
                <a:latin typeface="+mn-ea"/>
              </a:rPr>
              <a:t> h</a:t>
            </a:r>
            <a:r>
              <a:rPr lang="en-US" altLang="ja-JP" sz="1400" baseline="30000" dirty="0">
                <a:latin typeface="+mn-ea"/>
              </a:rPr>
              <a:t>-1</a:t>
            </a:r>
            <a:r>
              <a:rPr lang="en-US" altLang="ja-JP" sz="1400" dirty="0">
                <a:latin typeface="+mn-ea"/>
              </a:rPr>
              <a:t>]/[</a:t>
            </a:r>
            <a:r>
              <a:rPr lang="en-US" altLang="ja-JP" sz="1400" dirty="0" err="1">
                <a:latin typeface="+mn-ea"/>
              </a:rPr>
              <a:t>Bq</a:t>
            </a:r>
            <a:r>
              <a:rPr lang="en-US" altLang="ja-JP" sz="1400" dirty="0">
                <a:latin typeface="+mn-ea"/>
              </a:rPr>
              <a:t> cm</a:t>
            </a:r>
            <a:r>
              <a:rPr lang="en-US" altLang="ja-JP" sz="1400" baseline="30000" dirty="0">
                <a:latin typeface="+mn-ea"/>
              </a:rPr>
              <a:t>-2</a:t>
            </a:r>
            <a:r>
              <a:rPr lang="en-US" altLang="ja-JP" sz="1400" dirty="0">
                <a:latin typeface="+mn-ea"/>
              </a:rPr>
              <a:t>])</a:t>
            </a:r>
            <a:endParaRPr lang="ja-JP" altLang="en-US" sz="1400" dirty="0">
              <a:latin typeface="+mn-ea"/>
            </a:endParaRPr>
          </a:p>
          <a:p>
            <a:r>
              <a:rPr kumimoji="1" lang="en-US" altLang="ja-JP" sz="1400" dirty="0">
                <a:latin typeface="+mn-ea"/>
              </a:rPr>
              <a:t>t=10 (h)</a:t>
            </a:r>
          </a:p>
          <a:p>
            <a:endParaRPr lang="en-US" altLang="ja-JP" sz="1400" dirty="0">
              <a:latin typeface="+mn-ea"/>
            </a:endParaRPr>
          </a:p>
          <a:p>
            <a:r>
              <a:rPr kumimoji="1" lang="en-US" altLang="ja-JP" dirty="0">
                <a:latin typeface="+mn-ea"/>
              </a:rPr>
              <a:t>H</a:t>
            </a:r>
            <a:r>
              <a:rPr kumimoji="1" lang="en-US" altLang="ja-JP" baseline="-25000" dirty="0">
                <a:latin typeface="+mn-ea"/>
              </a:rPr>
              <a:t>T(skin)</a:t>
            </a:r>
            <a:r>
              <a:rPr kumimoji="1" lang="en-US" altLang="ja-JP" dirty="0">
                <a:latin typeface="+mn-ea"/>
              </a:rPr>
              <a:t>=40*1419*10</a:t>
            </a:r>
          </a:p>
          <a:p>
            <a:r>
              <a:rPr lang="en-US" altLang="ja-JP" dirty="0">
                <a:latin typeface="+mn-ea"/>
              </a:rPr>
              <a:t>          =567,600 (</a:t>
            </a:r>
            <a:r>
              <a:rPr lang="en-US" altLang="ja-JP" dirty="0" err="1">
                <a:latin typeface="+mn-ea"/>
              </a:rPr>
              <a:t>nGy</a:t>
            </a:r>
            <a:r>
              <a:rPr lang="en-US" altLang="ja-JP" dirty="0">
                <a:latin typeface="+mn-ea"/>
              </a:rPr>
              <a:t>)</a:t>
            </a:r>
          </a:p>
          <a:p>
            <a:r>
              <a:rPr lang="en-US" altLang="ja-JP" dirty="0">
                <a:latin typeface="+mn-ea"/>
              </a:rPr>
              <a:t>          =567 (µ</a:t>
            </a:r>
            <a:r>
              <a:rPr lang="en-US" altLang="ja-JP" dirty="0" err="1">
                <a:latin typeface="+mn-ea"/>
              </a:rPr>
              <a:t>Gy</a:t>
            </a:r>
            <a:r>
              <a:rPr lang="en-US" altLang="ja-JP" dirty="0">
                <a:latin typeface="+mn-ea"/>
              </a:rPr>
              <a:t>)</a:t>
            </a:r>
          </a:p>
          <a:p>
            <a:r>
              <a:rPr lang="en-US" altLang="ja-JP" dirty="0">
                <a:latin typeface="+mn-ea"/>
              </a:rPr>
              <a:t>          =</a:t>
            </a:r>
            <a:r>
              <a:rPr lang="en-US" altLang="ja-JP" dirty="0">
                <a:solidFill>
                  <a:srgbClr val="FF0000"/>
                </a:solidFill>
                <a:latin typeface="+mn-ea"/>
              </a:rPr>
              <a:t>0.6 (</a:t>
            </a:r>
            <a:r>
              <a:rPr lang="en-US" altLang="ja-JP" dirty="0" err="1">
                <a:solidFill>
                  <a:srgbClr val="FF0000"/>
                </a:solidFill>
                <a:latin typeface="+mn-ea"/>
              </a:rPr>
              <a:t>mGy</a:t>
            </a:r>
            <a:r>
              <a:rPr lang="en-US" altLang="ja-JP" dirty="0">
                <a:solidFill>
                  <a:srgbClr val="FF0000"/>
                </a:solidFill>
                <a:latin typeface="+mn-ea"/>
              </a:rPr>
              <a:t>) </a:t>
            </a:r>
            <a:endParaRPr kumimoji="1" lang="ja-JP" altLang="en-US" dirty="0">
              <a:solidFill>
                <a:srgbClr val="FF0000"/>
              </a:solidFill>
              <a:latin typeface="+mn-ea"/>
            </a:endParaRPr>
          </a:p>
        </p:txBody>
      </p:sp>
      <p:sp>
        <p:nvSpPr>
          <p:cNvPr id="2" name="スライド番号プレースホルダー 1">
            <a:extLst>
              <a:ext uri="{FF2B5EF4-FFF2-40B4-BE49-F238E27FC236}">
                <a16:creationId xmlns:a16="http://schemas.microsoft.com/office/drawing/2014/main" id="{951C4E3E-357B-2445-A83B-84D3DCAAB9E1}"/>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
        <p:nvSpPr>
          <p:cNvPr id="3" name="正方形/長方形 2">
            <a:extLst>
              <a:ext uri="{FF2B5EF4-FFF2-40B4-BE49-F238E27FC236}">
                <a16:creationId xmlns:a16="http://schemas.microsoft.com/office/drawing/2014/main" id="{73849C0C-7522-8149-9DC8-013D01E87869}"/>
              </a:ext>
            </a:extLst>
          </p:cNvPr>
          <p:cNvSpPr/>
          <p:nvPr/>
        </p:nvSpPr>
        <p:spPr>
          <a:xfrm>
            <a:off x="5691574" y="2389563"/>
            <a:ext cx="3127402" cy="830997"/>
          </a:xfrm>
          <a:prstGeom prst="rect">
            <a:avLst/>
          </a:prstGeom>
        </p:spPr>
        <p:txBody>
          <a:bodyPr wrap="square">
            <a:spAutoFit/>
          </a:bodyPr>
          <a:lstStyle/>
          <a:p>
            <a:r>
              <a:rPr lang="ja-JP" altLang="en-US" sz="1200" dirty="0"/>
              <a:t>換算係数は、皮膚表面汚染密度</a:t>
            </a:r>
            <a:r>
              <a:rPr lang="en-US" altLang="ja-JP" sz="1200" dirty="0"/>
              <a:t>(</a:t>
            </a:r>
            <a:r>
              <a:rPr lang="en-US" altLang="ja-JP" sz="1200" dirty="0" err="1"/>
              <a:t>Bq</a:t>
            </a:r>
            <a:r>
              <a:rPr lang="en-US" altLang="ja-JP" sz="1200" dirty="0"/>
              <a:t>/㎠)</a:t>
            </a:r>
            <a:r>
              <a:rPr lang="ja-JP" altLang="en-US" sz="1200" dirty="0"/>
              <a:t>から皮膚吸収線量</a:t>
            </a:r>
            <a:r>
              <a:rPr lang="en-US" altLang="ja-JP" sz="1200" dirty="0"/>
              <a:t>(</a:t>
            </a:r>
            <a:r>
              <a:rPr lang="en-US" altLang="ja-JP" sz="1200" dirty="0" err="1"/>
              <a:t>Gy</a:t>
            </a:r>
            <a:r>
              <a:rPr lang="en-US" altLang="ja-JP" sz="1200" dirty="0"/>
              <a:t>)</a:t>
            </a:r>
            <a:r>
              <a:rPr lang="ja-JP" altLang="en-US" sz="1200" dirty="0" err="1"/>
              <a:t>を算</a:t>
            </a:r>
            <a:r>
              <a:rPr lang="ja-JP" altLang="en-US" sz="1200" dirty="0"/>
              <a:t>出するのに必要な定数で、核種毎に値が異なり、アイソトープ手帳の表で確認する必要があります。</a:t>
            </a:r>
          </a:p>
        </p:txBody>
      </p:sp>
    </p:spTree>
    <p:extLst>
      <p:ext uri="{BB962C8B-B14F-4D97-AF65-F5344CB8AC3E}">
        <p14:creationId xmlns:p14="http://schemas.microsoft.com/office/powerpoint/2010/main" val="9358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a:extLst>
              <a:ext uri="{FF2B5EF4-FFF2-40B4-BE49-F238E27FC236}">
                <a16:creationId xmlns:a16="http://schemas.microsoft.com/office/drawing/2014/main" id="{AF47384B-1566-F54F-B719-AD2C5689567E}"/>
              </a:ext>
            </a:extLst>
          </p:cNvPr>
          <p:cNvSpPr>
            <a:spLocks noGrp="1"/>
          </p:cNvSpPr>
          <p:nvPr>
            <p:ph type="title"/>
          </p:nvPr>
        </p:nvSpPr>
        <p:spPr/>
        <p:txBody>
          <a:bodyPr/>
          <a:lstStyle/>
          <a:p>
            <a:r>
              <a:rPr kumimoji="1" lang="ja-JP" altLang="en-US"/>
              <a:t>被ばく線量評価</a:t>
            </a:r>
          </a:p>
        </p:txBody>
      </p:sp>
      <p:pic>
        <p:nvPicPr>
          <p:cNvPr id="5" name="図 4" descr="放射線災害イラスト_外部被ばく.png">
            <a:extLst>
              <a:ext uri="{FF2B5EF4-FFF2-40B4-BE49-F238E27FC236}">
                <a16:creationId xmlns:a16="http://schemas.microsoft.com/office/drawing/2014/main" id="{DBD5A771-B820-854F-A0B8-C41D88051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8" y="1531784"/>
            <a:ext cx="1924003" cy="1924003"/>
          </a:xfrm>
          <a:prstGeom prst="rect">
            <a:avLst/>
          </a:prstGeom>
        </p:spPr>
      </p:pic>
      <p:pic>
        <p:nvPicPr>
          <p:cNvPr id="6" name="図 5" descr="放射線災害イラスト_内部被ばく.png">
            <a:extLst>
              <a:ext uri="{FF2B5EF4-FFF2-40B4-BE49-F238E27FC236}">
                <a16:creationId xmlns:a16="http://schemas.microsoft.com/office/drawing/2014/main" id="{FB97B132-9643-714D-834F-D786598526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10" y="4917023"/>
            <a:ext cx="1678480" cy="1678480"/>
          </a:xfrm>
          <a:prstGeom prst="rect">
            <a:avLst/>
          </a:prstGeom>
        </p:spPr>
      </p:pic>
      <p:pic>
        <p:nvPicPr>
          <p:cNvPr id="7" name="コンテンツ プレースホルダ 3" descr="局所被ばく.png">
            <a:extLst>
              <a:ext uri="{FF2B5EF4-FFF2-40B4-BE49-F238E27FC236}">
                <a16:creationId xmlns:a16="http://schemas.microsoft.com/office/drawing/2014/main" id="{F0F50CD2-3FD4-C740-A43A-961013E3D3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33808" y="3126651"/>
            <a:ext cx="1362263" cy="1435126"/>
          </a:xfrm>
          <a:prstGeom prst="rect">
            <a:avLst/>
          </a:prstGeom>
        </p:spPr>
      </p:pic>
      <p:sp>
        <p:nvSpPr>
          <p:cNvPr id="8" name="角丸四角形 7">
            <a:extLst>
              <a:ext uri="{FF2B5EF4-FFF2-40B4-BE49-F238E27FC236}">
                <a16:creationId xmlns:a16="http://schemas.microsoft.com/office/drawing/2014/main" id="{E0D00669-063F-7344-94D2-A2773FDEDE38}"/>
              </a:ext>
            </a:extLst>
          </p:cNvPr>
          <p:cNvSpPr/>
          <p:nvPr/>
        </p:nvSpPr>
        <p:spPr>
          <a:xfrm>
            <a:off x="835393" y="1262226"/>
            <a:ext cx="1398494" cy="3585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t>外部</a:t>
            </a:r>
            <a:r>
              <a:rPr kumimoji="1" lang="ja-JP" altLang="en-US"/>
              <a:t>被ばく</a:t>
            </a:r>
          </a:p>
        </p:txBody>
      </p:sp>
      <p:sp>
        <p:nvSpPr>
          <p:cNvPr id="10" name="角丸四角形 9">
            <a:extLst>
              <a:ext uri="{FF2B5EF4-FFF2-40B4-BE49-F238E27FC236}">
                <a16:creationId xmlns:a16="http://schemas.microsoft.com/office/drawing/2014/main" id="{EFCFCFAA-63FF-1B40-B9EA-97D6357C75BF}"/>
              </a:ext>
            </a:extLst>
          </p:cNvPr>
          <p:cNvSpPr/>
          <p:nvPr/>
        </p:nvSpPr>
        <p:spPr>
          <a:xfrm>
            <a:off x="835393" y="4680192"/>
            <a:ext cx="1398494" cy="3585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a:t>内部被ばく</a:t>
            </a:r>
          </a:p>
        </p:txBody>
      </p:sp>
      <p:sp>
        <p:nvSpPr>
          <p:cNvPr id="11" name="テキスト ボックス 10">
            <a:extLst>
              <a:ext uri="{FF2B5EF4-FFF2-40B4-BE49-F238E27FC236}">
                <a16:creationId xmlns:a16="http://schemas.microsoft.com/office/drawing/2014/main" id="{CCFB201C-B727-5B48-BD67-82542BA33ED9}"/>
              </a:ext>
            </a:extLst>
          </p:cNvPr>
          <p:cNvSpPr txBox="1"/>
          <p:nvPr/>
        </p:nvSpPr>
        <p:spPr>
          <a:xfrm>
            <a:off x="1592013" y="1801315"/>
            <a:ext cx="1082348" cy="307777"/>
          </a:xfrm>
          <a:prstGeom prst="rect">
            <a:avLst/>
          </a:prstGeom>
          <a:noFill/>
        </p:spPr>
        <p:txBody>
          <a:bodyPr wrap="none" rtlCol="0">
            <a:spAutoFit/>
          </a:bodyPr>
          <a:lstStyle/>
          <a:p>
            <a:r>
              <a:rPr kumimoji="1" lang="ja-JP" altLang="en-US" sz="1400"/>
              <a:t>全身被ばく</a:t>
            </a:r>
          </a:p>
        </p:txBody>
      </p:sp>
      <p:sp>
        <p:nvSpPr>
          <p:cNvPr id="12" name="テキスト ボックス 11">
            <a:extLst>
              <a:ext uri="{FF2B5EF4-FFF2-40B4-BE49-F238E27FC236}">
                <a16:creationId xmlns:a16="http://schemas.microsoft.com/office/drawing/2014/main" id="{FEE0C7AC-2BD9-CE4D-BEFD-BB306A433118}"/>
              </a:ext>
            </a:extLst>
          </p:cNvPr>
          <p:cNvSpPr txBox="1"/>
          <p:nvPr/>
        </p:nvSpPr>
        <p:spPr>
          <a:xfrm>
            <a:off x="993466" y="3959133"/>
            <a:ext cx="1082348" cy="307777"/>
          </a:xfrm>
          <a:prstGeom prst="rect">
            <a:avLst/>
          </a:prstGeom>
          <a:noFill/>
        </p:spPr>
        <p:txBody>
          <a:bodyPr wrap="none" rtlCol="0">
            <a:spAutoFit/>
          </a:bodyPr>
          <a:lstStyle/>
          <a:p>
            <a:r>
              <a:rPr kumimoji="1" lang="ja-JP" altLang="en-US" sz="1400"/>
              <a:t>局所被ばく</a:t>
            </a:r>
          </a:p>
        </p:txBody>
      </p:sp>
      <p:sp>
        <p:nvSpPr>
          <p:cNvPr id="13" name="右矢印 12">
            <a:extLst>
              <a:ext uri="{FF2B5EF4-FFF2-40B4-BE49-F238E27FC236}">
                <a16:creationId xmlns:a16="http://schemas.microsoft.com/office/drawing/2014/main" id="{D353AF8B-65EF-8847-AE42-2B6B02182E5F}"/>
              </a:ext>
            </a:extLst>
          </p:cNvPr>
          <p:cNvSpPr/>
          <p:nvPr/>
        </p:nvSpPr>
        <p:spPr>
          <a:xfrm>
            <a:off x="3115150" y="2806931"/>
            <a:ext cx="2913700" cy="1105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t>線量評価</a:t>
            </a:r>
          </a:p>
        </p:txBody>
      </p:sp>
      <p:sp>
        <p:nvSpPr>
          <p:cNvPr id="14" name="テキスト ボックス 13">
            <a:extLst>
              <a:ext uri="{FF2B5EF4-FFF2-40B4-BE49-F238E27FC236}">
                <a16:creationId xmlns:a16="http://schemas.microsoft.com/office/drawing/2014/main" id="{C3CBAC5B-FDCB-6344-B271-9232E302734D}"/>
              </a:ext>
            </a:extLst>
          </p:cNvPr>
          <p:cNvSpPr txBox="1"/>
          <p:nvPr/>
        </p:nvSpPr>
        <p:spPr>
          <a:xfrm>
            <a:off x="6303684" y="3750942"/>
            <a:ext cx="2179728" cy="646331"/>
          </a:xfrm>
          <a:prstGeom prst="rect">
            <a:avLst/>
          </a:prstGeom>
          <a:noFill/>
        </p:spPr>
        <p:txBody>
          <a:bodyPr wrap="square" rtlCol="0">
            <a:spAutoFit/>
          </a:bodyPr>
          <a:lstStyle/>
          <a:p>
            <a:r>
              <a:rPr kumimoji="1" lang="ja-JP" altLang="en-US" dirty="0"/>
              <a:t>診断、治療方針の決定、予後の評価</a:t>
            </a:r>
          </a:p>
        </p:txBody>
      </p:sp>
      <p:sp>
        <p:nvSpPr>
          <p:cNvPr id="16" name="角丸四角形 15">
            <a:extLst>
              <a:ext uri="{FF2B5EF4-FFF2-40B4-BE49-F238E27FC236}">
                <a16:creationId xmlns:a16="http://schemas.microsoft.com/office/drawing/2014/main" id="{E537A83D-2AF7-D64C-8B07-321DCC94489A}"/>
              </a:ext>
            </a:extLst>
          </p:cNvPr>
          <p:cNvSpPr/>
          <p:nvPr/>
        </p:nvSpPr>
        <p:spPr>
          <a:xfrm>
            <a:off x="6071139" y="2998987"/>
            <a:ext cx="2660485" cy="6208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被ばく医療には線量評価が不可欠</a:t>
            </a:r>
          </a:p>
        </p:txBody>
      </p:sp>
      <p:sp>
        <p:nvSpPr>
          <p:cNvPr id="17" name="Rectangle 3">
            <a:extLst>
              <a:ext uri="{FF2B5EF4-FFF2-40B4-BE49-F238E27FC236}">
                <a16:creationId xmlns:a16="http://schemas.microsoft.com/office/drawing/2014/main" id="{3D6A4E25-4BAD-F349-B78F-D49321BEDA77}"/>
              </a:ext>
            </a:extLst>
          </p:cNvPr>
          <p:cNvSpPr txBox="1">
            <a:spLocks noChangeArrowheads="1"/>
          </p:cNvSpPr>
          <p:nvPr/>
        </p:nvSpPr>
        <p:spPr>
          <a:xfrm>
            <a:off x="2552651" y="5063154"/>
            <a:ext cx="5872584" cy="1353155"/>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indent="-342900" algn="l" rtl="0" eaLnBrk="1" fontAlgn="base" hangingPunct="1">
              <a:spcBef>
                <a:spcPct val="20000"/>
              </a:spcBef>
              <a:spcAft>
                <a:spcPct val="0"/>
              </a:spcAft>
              <a:buClr>
                <a:srgbClr val="333399"/>
              </a:buClr>
              <a:buFont typeface="Wingdings" charset="0"/>
              <a:buChar char="n"/>
              <a:defRPr kumimoji="1" sz="2800">
                <a:solidFill>
                  <a:srgbClr val="272776"/>
                </a:solidFill>
                <a:latin typeface="+mn-lt"/>
                <a:ea typeface="+mn-ea"/>
                <a:cs typeface="+mn-cs"/>
              </a:defRPr>
            </a:lvl1pPr>
            <a:lvl2pPr marL="742950" indent="-285750" algn="l" rtl="0" eaLnBrk="1" fontAlgn="base" hangingPunct="1">
              <a:spcBef>
                <a:spcPct val="20000"/>
              </a:spcBef>
              <a:spcAft>
                <a:spcPct val="0"/>
              </a:spcAft>
              <a:buClr>
                <a:srgbClr val="3399FF"/>
              </a:buClr>
              <a:buFont typeface="Wingdings" charset="0"/>
              <a:buChar char="u"/>
              <a:defRPr kumimoji="1" sz="2400">
                <a:solidFill>
                  <a:srgbClr val="272776"/>
                </a:solidFill>
                <a:latin typeface="+mn-lt"/>
                <a:ea typeface="+mn-ea"/>
              </a:defRPr>
            </a:lvl2pPr>
            <a:lvl3pPr marL="1143000" indent="-228600" algn="l" rtl="0" eaLnBrk="1" fontAlgn="base" hangingPunct="1">
              <a:spcBef>
                <a:spcPct val="20000"/>
              </a:spcBef>
              <a:spcAft>
                <a:spcPct val="0"/>
              </a:spcAft>
              <a:buClr>
                <a:srgbClr val="00FFFF"/>
              </a:buClr>
              <a:buFont typeface="Wingdings" charset="0"/>
              <a:buChar char="l"/>
              <a:defRPr kumimoji="1" sz="2000">
                <a:solidFill>
                  <a:srgbClr val="272776"/>
                </a:solidFill>
                <a:latin typeface="+mn-lt"/>
                <a:ea typeface="+mn-ea"/>
              </a:defRPr>
            </a:lvl3pPr>
            <a:lvl4pPr marL="1600200" indent="-228600" algn="l" rtl="0" eaLnBrk="1" fontAlgn="base" hangingPunct="1">
              <a:spcBef>
                <a:spcPct val="20000"/>
              </a:spcBef>
              <a:spcAft>
                <a:spcPct val="0"/>
              </a:spcAft>
              <a:buChar char="–"/>
              <a:defRPr kumimoji="1">
                <a:solidFill>
                  <a:srgbClr val="272776"/>
                </a:solidFill>
                <a:latin typeface="+mn-lt"/>
                <a:ea typeface="+mn-ea"/>
              </a:defRPr>
            </a:lvl4pPr>
            <a:lvl5pPr marL="2057400" indent="-228600" algn="l" rtl="0" eaLnBrk="1" fontAlgn="base" hangingPunct="1">
              <a:spcBef>
                <a:spcPct val="20000"/>
              </a:spcBef>
              <a:spcAft>
                <a:spcPct val="0"/>
              </a:spcAft>
              <a:buChar char="»"/>
              <a:defRPr kumimoji="1" sz="1600">
                <a:solidFill>
                  <a:srgbClr val="272776"/>
                </a:solidFill>
                <a:latin typeface="+mn-lt"/>
                <a:ea typeface="+mn-ea"/>
              </a:defRPr>
            </a:lvl5pPr>
            <a:lvl6pPr marL="2514600" indent="-228600" algn="l" rtl="0" eaLnBrk="1" fontAlgn="base" hangingPunct="1">
              <a:spcBef>
                <a:spcPct val="20000"/>
              </a:spcBef>
              <a:spcAft>
                <a:spcPct val="0"/>
              </a:spcAft>
              <a:buChar char="»"/>
              <a:defRPr kumimoji="1" sz="1600">
                <a:solidFill>
                  <a:srgbClr val="272776"/>
                </a:solidFill>
                <a:latin typeface="+mn-lt"/>
                <a:ea typeface="+mn-ea"/>
              </a:defRPr>
            </a:lvl6pPr>
            <a:lvl7pPr marL="2971800" indent="-228600" algn="l" rtl="0" eaLnBrk="1" fontAlgn="base" hangingPunct="1">
              <a:spcBef>
                <a:spcPct val="20000"/>
              </a:spcBef>
              <a:spcAft>
                <a:spcPct val="0"/>
              </a:spcAft>
              <a:buChar char="»"/>
              <a:defRPr kumimoji="1" sz="1600">
                <a:solidFill>
                  <a:srgbClr val="272776"/>
                </a:solidFill>
                <a:latin typeface="+mn-lt"/>
                <a:ea typeface="+mn-ea"/>
              </a:defRPr>
            </a:lvl7pPr>
            <a:lvl8pPr marL="3429000" indent="-228600" algn="l" rtl="0" eaLnBrk="1" fontAlgn="base" hangingPunct="1">
              <a:spcBef>
                <a:spcPct val="20000"/>
              </a:spcBef>
              <a:spcAft>
                <a:spcPct val="0"/>
              </a:spcAft>
              <a:buChar char="»"/>
              <a:defRPr kumimoji="1" sz="1600">
                <a:solidFill>
                  <a:srgbClr val="272776"/>
                </a:solidFill>
                <a:latin typeface="+mn-lt"/>
                <a:ea typeface="+mn-ea"/>
              </a:defRPr>
            </a:lvl8pPr>
            <a:lvl9pPr marL="3886200" indent="-228600" algn="l" rtl="0" eaLnBrk="1" fontAlgn="base" hangingPunct="1">
              <a:spcBef>
                <a:spcPct val="20000"/>
              </a:spcBef>
              <a:spcAft>
                <a:spcPct val="0"/>
              </a:spcAft>
              <a:buChar char="»"/>
              <a:defRPr kumimoji="1" sz="1600">
                <a:solidFill>
                  <a:srgbClr val="272776"/>
                </a:solidFill>
                <a:latin typeface="+mn-lt"/>
                <a:ea typeface="+mn-ea"/>
              </a:defRPr>
            </a:lvl9pPr>
          </a:lstStyle>
          <a:p>
            <a:pPr>
              <a:buClr>
                <a:schemeClr val="accent4"/>
              </a:buClr>
              <a:buFont typeface="Wingdings" pitchFamily="2" charset="2"/>
              <a:buChar char="u"/>
            </a:pPr>
            <a:r>
              <a:rPr lang="ja-JP" altLang="en-US" sz="1600" dirty="0">
                <a:solidFill>
                  <a:srgbClr val="000000"/>
                </a:solidFill>
              </a:rPr>
              <a:t>絶対的なものはなく，</a:t>
            </a:r>
            <a:r>
              <a:rPr lang="ja-JP" altLang="en-US" sz="1600" u="sng" dirty="0">
                <a:solidFill>
                  <a:srgbClr val="000000"/>
                </a:solidFill>
              </a:rPr>
              <a:t>総合的に評価</a:t>
            </a:r>
            <a:r>
              <a:rPr lang="ja-JP" altLang="en-US" sz="1600" dirty="0">
                <a:solidFill>
                  <a:srgbClr val="000000"/>
                </a:solidFill>
              </a:rPr>
              <a:t>する</a:t>
            </a:r>
          </a:p>
          <a:p>
            <a:pPr>
              <a:buClr>
                <a:schemeClr val="accent4"/>
              </a:buClr>
              <a:buFont typeface="Wingdings" pitchFamily="2" charset="2"/>
              <a:buChar char="u"/>
            </a:pPr>
            <a:r>
              <a:rPr lang="ja-JP" altLang="en-US" sz="1600" dirty="0">
                <a:solidFill>
                  <a:srgbClr val="000000"/>
                </a:solidFill>
              </a:rPr>
              <a:t>正確な被ばく量が完全に決定するまで実際にはかなり時間がかかる</a:t>
            </a:r>
          </a:p>
          <a:p>
            <a:pPr>
              <a:buClr>
                <a:schemeClr val="accent4"/>
              </a:buClr>
              <a:buFont typeface="Wingdings" pitchFamily="2" charset="2"/>
              <a:buChar char="u"/>
            </a:pPr>
            <a:r>
              <a:rPr lang="ja-JP" altLang="en-US" sz="1600" dirty="0">
                <a:solidFill>
                  <a:srgbClr val="000000"/>
                </a:solidFill>
              </a:rPr>
              <a:t>被ばく</a:t>
            </a:r>
            <a:r>
              <a:rPr lang="ja-JP" altLang="en-US" sz="1600">
                <a:solidFill>
                  <a:srgbClr val="000000"/>
                </a:solidFill>
              </a:rPr>
              <a:t>線量は幅</a:t>
            </a:r>
            <a:r>
              <a:rPr lang="ja-JP" altLang="en-US" sz="1600" dirty="0">
                <a:solidFill>
                  <a:srgbClr val="000000"/>
                </a:solidFill>
              </a:rPr>
              <a:t>を持たせて考える必要がある（どちらかといえば重症の方に考えて対処）</a:t>
            </a:r>
          </a:p>
        </p:txBody>
      </p:sp>
      <p:sp>
        <p:nvSpPr>
          <p:cNvPr id="19" name="正方形/長方形 18">
            <a:extLst>
              <a:ext uri="{FF2B5EF4-FFF2-40B4-BE49-F238E27FC236}">
                <a16:creationId xmlns:a16="http://schemas.microsoft.com/office/drawing/2014/main" id="{00D93A6F-348F-2C4C-BD5D-DE826F1AF9D8}"/>
              </a:ext>
            </a:extLst>
          </p:cNvPr>
          <p:cNvSpPr/>
          <p:nvPr/>
        </p:nvSpPr>
        <p:spPr>
          <a:xfrm>
            <a:off x="3358570" y="3747472"/>
            <a:ext cx="2002324" cy="307777"/>
          </a:xfrm>
          <a:prstGeom prst="rect">
            <a:avLst/>
          </a:prstGeom>
        </p:spPr>
        <p:txBody>
          <a:bodyPr wrap="square">
            <a:spAutoFit/>
          </a:bodyPr>
          <a:lstStyle/>
          <a:p>
            <a:r>
              <a:rPr lang="ja-JP" altLang="en-US" sz="1400"/>
              <a:t>様々な手法がある</a:t>
            </a:r>
          </a:p>
        </p:txBody>
      </p:sp>
      <p:sp>
        <p:nvSpPr>
          <p:cNvPr id="20" name="テキスト ボックス 19">
            <a:extLst>
              <a:ext uri="{FF2B5EF4-FFF2-40B4-BE49-F238E27FC236}">
                <a16:creationId xmlns:a16="http://schemas.microsoft.com/office/drawing/2014/main" id="{A2B7F9D0-E8D0-0846-9A04-BEFDEC57A50D}"/>
              </a:ext>
            </a:extLst>
          </p:cNvPr>
          <p:cNvSpPr txBox="1"/>
          <p:nvPr/>
        </p:nvSpPr>
        <p:spPr>
          <a:xfrm>
            <a:off x="2796071" y="1782977"/>
            <a:ext cx="3781805" cy="923330"/>
          </a:xfrm>
          <a:prstGeom prst="rect">
            <a:avLst/>
          </a:prstGeom>
          <a:noFill/>
        </p:spPr>
        <p:txBody>
          <a:bodyPr wrap="none" rtlCol="0">
            <a:spAutoFit/>
          </a:bodyPr>
          <a:lstStyle/>
          <a:p>
            <a:pPr marL="133350" indent="-133350">
              <a:buFont typeface="Arial" panose="020B0604020202020204" pitchFamily="34" charset="0"/>
              <a:buChar char="•"/>
            </a:pPr>
            <a:r>
              <a:rPr kumimoji="1" lang="ja-JP" altLang="en-US"/>
              <a:t>どの程度被ばくしたのか？</a:t>
            </a:r>
            <a:endParaRPr kumimoji="1" lang="en-US" altLang="ja-JP" dirty="0"/>
          </a:p>
          <a:p>
            <a:pPr marL="133350" indent="-133350">
              <a:buFont typeface="Arial" panose="020B0604020202020204" pitchFamily="34" charset="0"/>
              <a:buChar char="•"/>
            </a:pPr>
            <a:r>
              <a:rPr lang="ja-JP" altLang="en-US"/>
              <a:t>今後どのような症状が出るのか？</a:t>
            </a:r>
            <a:endParaRPr lang="en-US" altLang="ja-JP" dirty="0"/>
          </a:p>
          <a:p>
            <a:pPr marL="133350" indent="-133350">
              <a:buFont typeface="Arial" panose="020B0604020202020204" pitchFamily="34" charset="0"/>
              <a:buChar char="•"/>
            </a:pPr>
            <a:r>
              <a:rPr kumimoji="1" lang="ja-JP" altLang="en-US"/>
              <a:t>健康影響のリスクはどの程度か？</a:t>
            </a:r>
          </a:p>
        </p:txBody>
      </p:sp>
      <p:sp>
        <p:nvSpPr>
          <p:cNvPr id="2" name="スライド番号プレースホルダー 1">
            <a:extLst>
              <a:ext uri="{FF2B5EF4-FFF2-40B4-BE49-F238E27FC236}">
                <a16:creationId xmlns:a16="http://schemas.microsoft.com/office/drawing/2014/main" id="{2E43E66A-0BA2-3F40-AE3E-E9A1ABB70000}"/>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286235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1351DE-5921-DD45-9AB2-E9D464117299}"/>
              </a:ext>
            </a:extLst>
          </p:cNvPr>
          <p:cNvSpPr>
            <a:spLocks noGrp="1"/>
          </p:cNvSpPr>
          <p:nvPr>
            <p:ph type="title"/>
          </p:nvPr>
        </p:nvSpPr>
        <p:spPr/>
        <p:txBody>
          <a:bodyPr/>
          <a:lstStyle/>
          <a:p>
            <a:r>
              <a:rPr kumimoji="1" lang="ja-JP" altLang="en-US"/>
              <a:t>再構築</a:t>
            </a:r>
          </a:p>
        </p:txBody>
      </p:sp>
      <p:pic>
        <p:nvPicPr>
          <p:cNvPr id="3" name="Picture 4">
            <a:extLst>
              <a:ext uri="{FF2B5EF4-FFF2-40B4-BE49-F238E27FC236}">
                <a16:creationId xmlns:a16="http://schemas.microsoft.com/office/drawing/2014/main" id="{681058DF-CFF7-074B-B902-BA504BE131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15816" y="1124744"/>
            <a:ext cx="3900487"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a:extLst>
              <a:ext uri="{FF2B5EF4-FFF2-40B4-BE49-F238E27FC236}">
                <a16:creationId xmlns:a16="http://schemas.microsoft.com/office/drawing/2014/main" id="{2DEF789B-173B-FA42-912A-8F0D2E4119B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7850" y="3432175"/>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5" name="Picture 6">
            <a:extLst>
              <a:ext uri="{FF2B5EF4-FFF2-40B4-BE49-F238E27FC236}">
                <a16:creationId xmlns:a16="http://schemas.microsoft.com/office/drawing/2014/main" id="{D0B9DAC8-91E6-9F4F-983D-687BC781FAB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63608" y="3775472"/>
            <a:ext cx="1500767" cy="259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a:extLst>
              <a:ext uri="{FF2B5EF4-FFF2-40B4-BE49-F238E27FC236}">
                <a16:creationId xmlns:a16="http://schemas.microsoft.com/office/drawing/2014/main" id="{88B8A844-5B72-2545-954C-764F14A587B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64375" y="1268760"/>
            <a:ext cx="2079625" cy="299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作業図">
            <a:extLst>
              <a:ext uri="{FF2B5EF4-FFF2-40B4-BE49-F238E27FC236}">
                <a16:creationId xmlns:a16="http://schemas.microsoft.com/office/drawing/2014/main" id="{77691FBB-3494-3D47-AB36-F629CDEDB9C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51215" y="2767360"/>
            <a:ext cx="3019425"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スライド番号プレースホルダー 7">
            <a:extLst>
              <a:ext uri="{FF2B5EF4-FFF2-40B4-BE49-F238E27FC236}">
                <a16:creationId xmlns:a16="http://schemas.microsoft.com/office/drawing/2014/main" id="{7D96734A-CC05-CE40-98F5-BFC0E25E461D}"/>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spTree>
    <p:extLst>
      <p:ext uri="{BB962C8B-B14F-4D97-AF65-F5344CB8AC3E}">
        <p14:creationId xmlns:p14="http://schemas.microsoft.com/office/powerpoint/2010/main" val="934242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4E8C8-0B9F-274B-A7F2-2738C4F7D516}"/>
              </a:ext>
            </a:extLst>
          </p:cNvPr>
          <p:cNvSpPr>
            <a:spLocks noGrp="1"/>
          </p:cNvSpPr>
          <p:nvPr>
            <p:ph type="title"/>
          </p:nvPr>
        </p:nvSpPr>
        <p:spPr/>
        <p:txBody>
          <a:bodyPr/>
          <a:lstStyle/>
          <a:p>
            <a:r>
              <a:rPr kumimoji="1" lang="ja-JP" altLang="en-US"/>
              <a:t>内部被ばくの特殊性</a:t>
            </a:r>
          </a:p>
        </p:txBody>
      </p:sp>
      <p:sp>
        <p:nvSpPr>
          <p:cNvPr id="3" name="コンテンツ プレースホルダー 2">
            <a:extLst>
              <a:ext uri="{FF2B5EF4-FFF2-40B4-BE49-F238E27FC236}">
                <a16:creationId xmlns:a16="http://schemas.microsoft.com/office/drawing/2014/main" id="{B3D30378-090F-D249-AD55-569C0A8222AF}"/>
              </a:ext>
            </a:extLst>
          </p:cNvPr>
          <p:cNvSpPr>
            <a:spLocks noGrp="1"/>
          </p:cNvSpPr>
          <p:nvPr>
            <p:ph idx="1"/>
          </p:nvPr>
        </p:nvSpPr>
        <p:spPr/>
        <p:txBody>
          <a:bodyPr>
            <a:normAutofit/>
          </a:bodyPr>
          <a:lstStyle/>
          <a:p>
            <a:r>
              <a:rPr lang="ja-JP" altLang="en-US"/>
              <a:t>体内の放射性核種からの被ばく線量が急性障害を引き起こすことはまれ　→　全身の症状としては出現しない、鼻腔スワブ等での確認</a:t>
            </a:r>
          </a:p>
          <a:p>
            <a:r>
              <a:rPr lang="ja-JP" altLang="en-US"/>
              <a:t>放射性物質が体内から消失するまで被ばくが続く。</a:t>
            </a:r>
          </a:p>
          <a:p>
            <a:r>
              <a:rPr lang="ja-JP" altLang="en-US"/>
              <a:t>晩発性の健康影響として、放射線誘発発がんの危険性の増加がある。</a:t>
            </a:r>
          </a:p>
          <a:p>
            <a:r>
              <a:rPr lang="ja-JP" altLang="en-US"/>
              <a:t>被ばく線量は直接測定できない。</a:t>
            </a:r>
          </a:p>
          <a:p>
            <a:pPr lvl="1"/>
            <a:r>
              <a:rPr lang="ja-JP" altLang="en-US"/>
              <a:t>計測法、分析法、体内挙動の評価モデルなどを用いて線量を評価</a:t>
            </a:r>
          </a:p>
          <a:p>
            <a:pPr lvl="1"/>
            <a:r>
              <a:rPr lang="ja-JP" altLang="en-US"/>
              <a:t>元素の種類によって体内での分布が異なる</a:t>
            </a:r>
          </a:p>
          <a:p>
            <a:pPr lvl="1"/>
            <a:r>
              <a:rPr lang="el-GR" altLang="ja-JP" dirty="0"/>
              <a:t>α</a:t>
            </a:r>
            <a:r>
              <a:rPr lang="ja-JP" altLang="en-US"/>
              <a:t>核種の内部被ばくが特に問題</a:t>
            </a:r>
          </a:p>
          <a:p>
            <a:pPr lvl="1"/>
            <a:r>
              <a:rPr lang="ja-JP" altLang="en-US"/>
              <a:t>線量評価には</a:t>
            </a:r>
            <a:r>
              <a:rPr lang="ja-JP" altLang="en-US">
                <a:solidFill>
                  <a:srgbClr val="FF0000"/>
                </a:solidFill>
              </a:rPr>
              <a:t>摂取量の推定</a:t>
            </a:r>
            <a:r>
              <a:rPr lang="ja-JP" altLang="en-US"/>
              <a:t>が必要</a:t>
            </a:r>
          </a:p>
          <a:p>
            <a:pPr lvl="1"/>
            <a:r>
              <a:rPr lang="ja-JP" altLang="en-US"/>
              <a:t>摂取量の推定にはシナリオ</a:t>
            </a:r>
          </a:p>
          <a:p>
            <a:pPr marL="717550" lvl="1" indent="0">
              <a:buNone/>
            </a:pPr>
            <a:r>
              <a:rPr lang="ja-JP" altLang="en-US"/>
              <a:t>（放射性物質の摂取時期、摂取経路、</a:t>
            </a:r>
          </a:p>
          <a:p>
            <a:pPr marL="717550" lvl="1" indent="0">
              <a:buNone/>
            </a:pPr>
            <a:r>
              <a:rPr lang="ja-JP" altLang="en-US"/>
              <a:t>性状などの条件）が必要</a:t>
            </a:r>
          </a:p>
        </p:txBody>
      </p:sp>
      <p:pic>
        <p:nvPicPr>
          <p:cNvPr id="4" name="図 3">
            <a:extLst>
              <a:ext uri="{FF2B5EF4-FFF2-40B4-BE49-F238E27FC236}">
                <a16:creationId xmlns:a16="http://schemas.microsoft.com/office/drawing/2014/main" id="{38221B21-5F46-5245-80D4-782048D8A12C}"/>
              </a:ext>
            </a:extLst>
          </p:cNvPr>
          <p:cNvPicPr>
            <a:picLocks noChangeAspect="1"/>
          </p:cNvPicPr>
          <p:nvPr/>
        </p:nvPicPr>
        <p:blipFill>
          <a:blip r:embed="rId3"/>
          <a:stretch>
            <a:fillRect/>
          </a:stretch>
        </p:blipFill>
        <p:spPr>
          <a:xfrm>
            <a:off x="5749785" y="4165581"/>
            <a:ext cx="2307954" cy="2321531"/>
          </a:xfrm>
          <a:prstGeom prst="rect">
            <a:avLst/>
          </a:prstGeom>
        </p:spPr>
      </p:pic>
      <p:sp>
        <p:nvSpPr>
          <p:cNvPr id="5" name="テキスト ボックス 4">
            <a:extLst>
              <a:ext uri="{FF2B5EF4-FFF2-40B4-BE49-F238E27FC236}">
                <a16:creationId xmlns:a16="http://schemas.microsoft.com/office/drawing/2014/main" id="{0541F549-B24A-034E-BDD6-FE60B3D70299}"/>
              </a:ext>
            </a:extLst>
          </p:cNvPr>
          <p:cNvSpPr txBox="1"/>
          <p:nvPr/>
        </p:nvSpPr>
        <p:spPr>
          <a:xfrm>
            <a:off x="7931215" y="4065461"/>
            <a:ext cx="902811" cy="523220"/>
          </a:xfrm>
          <a:prstGeom prst="rect">
            <a:avLst/>
          </a:prstGeom>
          <a:noFill/>
        </p:spPr>
        <p:txBody>
          <a:bodyPr wrap="none" rtlCol="0">
            <a:spAutoFit/>
          </a:bodyPr>
          <a:lstStyle/>
          <a:p>
            <a:r>
              <a:rPr kumimoji="1" lang="ja-JP" altLang="en-US" sz="1400"/>
              <a:t>経口摂取</a:t>
            </a:r>
            <a:endParaRPr kumimoji="1" lang="en-US" altLang="ja-JP" sz="1400" dirty="0"/>
          </a:p>
          <a:p>
            <a:r>
              <a:rPr kumimoji="1" lang="ja-JP" altLang="en-US" sz="1400"/>
              <a:t>吸入摂取</a:t>
            </a:r>
          </a:p>
        </p:txBody>
      </p:sp>
      <p:sp>
        <p:nvSpPr>
          <p:cNvPr id="6" name="テキスト ボックス 5">
            <a:extLst>
              <a:ext uri="{FF2B5EF4-FFF2-40B4-BE49-F238E27FC236}">
                <a16:creationId xmlns:a16="http://schemas.microsoft.com/office/drawing/2014/main" id="{CF8A0F96-6D6A-8340-B4A0-CEE461AE7D25}"/>
              </a:ext>
            </a:extLst>
          </p:cNvPr>
          <p:cNvSpPr txBox="1"/>
          <p:nvPr/>
        </p:nvSpPr>
        <p:spPr>
          <a:xfrm>
            <a:off x="5433080" y="4699614"/>
            <a:ext cx="902811" cy="307777"/>
          </a:xfrm>
          <a:prstGeom prst="rect">
            <a:avLst/>
          </a:prstGeom>
          <a:noFill/>
        </p:spPr>
        <p:txBody>
          <a:bodyPr wrap="none" rtlCol="0">
            <a:spAutoFit/>
          </a:bodyPr>
          <a:lstStyle/>
          <a:p>
            <a:r>
              <a:rPr lang="ja-JP" altLang="en-US" sz="1400"/>
              <a:t>創傷侵入</a:t>
            </a:r>
            <a:endParaRPr kumimoji="1" lang="ja-JP" altLang="en-US" sz="1400"/>
          </a:p>
        </p:txBody>
      </p:sp>
      <p:sp>
        <p:nvSpPr>
          <p:cNvPr id="7" name="テキスト ボックス 6">
            <a:extLst>
              <a:ext uri="{FF2B5EF4-FFF2-40B4-BE49-F238E27FC236}">
                <a16:creationId xmlns:a16="http://schemas.microsoft.com/office/drawing/2014/main" id="{12695147-EFF7-2049-B022-32E521540524}"/>
              </a:ext>
            </a:extLst>
          </p:cNvPr>
          <p:cNvSpPr txBox="1"/>
          <p:nvPr/>
        </p:nvSpPr>
        <p:spPr>
          <a:xfrm>
            <a:off x="7771877" y="5075045"/>
            <a:ext cx="902811" cy="307777"/>
          </a:xfrm>
          <a:prstGeom prst="rect">
            <a:avLst/>
          </a:prstGeom>
          <a:noFill/>
        </p:spPr>
        <p:txBody>
          <a:bodyPr wrap="none" rtlCol="0">
            <a:spAutoFit/>
          </a:bodyPr>
          <a:lstStyle/>
          <a:p>
            <a:r>
              <a:rPr kumimoji="1" lang="ja-JP" altLang="en-US" sz="1400"/>
              <a:t>経皮吸収</a:t>
            </a:r>
          </a:p>
        </p:txBody>
      </p:sp>
      <p:sp>
        <p:nvSpPr>
          <p:cNvPr id="8" name="スライド番号プレースホルダー 7">
            <a:extLst>
              <a:ext uri="{FF2B5EF4-FFF2-40B4-BE49-F238E27FC236}">
                <a16:creationId xmlns:a16="http://schemas.microsoft.com/office/drawing/2014/main" id="{B8D5BBF0-E825-8C4D-BBDB-925B59537A8F}"/>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Tree>
    <p:extLst>
      <p:ext uri="{BB962C8B-B14F-4D97-AF65-F5344CB8AC3E}">
        <p14:creationId xmlns:p14="http://schemas.microsoft.com/office/powerpoint/2010/main" val="281699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996952"/>
            <a:ext cx="2160240" cy="1080120"/>
          </a:xfrm>
          <a:prstGeom prst="rect">
            <a:avLst/>
          </a:prstGeom>
          <a:solidFill>
            <a:srgbClr val="FFFF00"/>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mn-ea"/>
              </a:rPr>
              <a:t>摂取量</a:t>
            </a:r>
            <a:endParaRPr kumimoji="1" lang="en-US" altLang="ja-JP" sz="2400" b="1" dirty="0">
              <a:solidFill>
                <a:srgbClr val="FF0000"/>
              </a:solidFill>
              <a:latin typeface="+mn-ea"/>
            </a:endParaRPr>
          </a:p>
          <a:p>
            <a:pPr algn="ctr"/>
            <a:r>
              <a:rPr kumimoji="1" lang="ja-JP" altLang="en-US" sz="2400" b="1" dirty="0">
                <a:solidFill>
                  <a:srgbClr val="FF0000"/>
                </a:solidFill>
                <a:latin typeface="+mn-ea"/>
              </a:rPr>
              <a:t>（</a:t>
            </a:r>
            <a:r>
              <a:rPr kumimoji="1" lang="en-US" altLang="ja-JP" sz="2400" b="1" dirty="0" err="1">
                <a:solidFill>
                  <a:srgbClr val="FF0000"/>
                </a:solidFill>
                <a:latin typeface="+mn-ea"/>
              </a:rPr>
              <a:t>Bq</a:t>
            </a:r>
            <a:r>
              <a:rPr kumimoji="1" lang="ja-JP" altLang="en-US" sz="2400" b="1" dirty="0">
                <a:solidFill>
                  <a:srgbClr val="FF0000"/>
                </a:solidFill>
                <a:latin typeface="+mn-ea"/>
              </a:rPr>
              <a:t>）</a:t>
            </a:r>
          </a:p>
        </p:txBody>
      </p:sp>
      <p:sp>
        <p:nvSpPr>
          <p:cNvPr id="5" name="タイトル 1"/>
          <p:cNvSpPr>
            <a:spLocks noGrp="1"/>
          </p:cNvSpPr>
          <p:nvPr>
            <p:ph type="title"/>
          </p:nvPr>
        </p:nvSpPr>
        <p:spPr/>
        <p:txBody>
          <a:bodyPr/>
          <a:lstStyle/>
          <a:p>
            <a:r>
              <a:rPr lang="ja-JP" altLang="en-US"/>
              <a:t>内部被ばく線量評価の方法</a:t>
            </a:r>
            <a:endParaRPr lang="ja-JP" altLang="en-US" dirty="0"/>
          </a:p>
        </p:txBody>
      </p:sp>
      <p:sp>
        <p:nvSpPr>
          <p:cNvPr id="6" name="テキスト ボックス 5"/>
          <p:cNvSpPr txBox="1"/>
          <p:nvPr/>
        </p:nvSpPr>
        <p:spPr>
          <a:xfrm>
            <a:off x="2876133" y="3284984"/>
            <a:ext cx="543739" cy="523220"/>
          </a:xfrm>
          <a:prstGeom prst="rect">
            <a:avLst/>
          </a:prstGeom>
          <a:noFill/>
        </p:spPr>
        <p:txBody>
          <a:bodyPr wrap="none" rtlCol="0">
            <a:spAutoFit/>
          </a:bodyPr>
          <a:lstStyle/>
          <a:p>
            <a:r>
              <a:rPr kumimoji="1" lang="en-US" altLang="ja-JP" sz="28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kumimoji="1" lang="ja-JP" altLang="en-US" sz="28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3479800" y="2996952"/>
            <a:ext cx="2172320" cy="1080120"/>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n-ea"/>
              </a:rPr>
              <a:t>線量係数</a:t>
            </a:r>
            <a:endParaRPr kumimoji="1" lang="en-US" altLang="ja-JP" sz="2400" b="1" dirty="0">
              <a:solidFill>
                <a:schemeClr val="tx1"/>
              </a:solidFill>
              <a:latin typeface="+mn-ea"/>
            </a:endParaRPr>
          </a:p>
          <a:p>
            <a:pPr algn="ctr"/>
            <a:r>
              <a:rPr kumimoji="1" lang="ja-JP" altLang="en-US" sz="2400" b="1" dirty="0">
                <a:solidFill>
                  <a:schemeClr val="tx1"/>
                </a:solidFill>
                <a:latin typeface="+mn-ea"/>
              </a:rPr>
              <a:t>（</a:t>
            </a:r>
            <a:r>
              <a:rPr kumimoji="1" lang="en-US" altLang="ja-JP" sz="2400" b="1" dirty="0" err="1">
                <a:solidFill>
                  <a:schemeClr val="tx1"/>
                </a:solidFill>
                <a:latin typeface="+mn-ea"/>
              </a:rPr>
              <a:t>Sv</a:t>
            </a:r>
            <a:r>
              <a:rPr kumimoji="1" lang="en-US" altLang="ja-JP" sz="2400" b="1" dirty="0">
                <a:solidFill>
                  <a:schemeClr val="tx1"/>
                </a:solidFill>
                <a:latin typeface="+mn-ea"/>
              </a:rPr>
              <a:t>/</a:t>
            </a:r>
            <a:r>
              <a:rPr kumimoji="1" lang="en-US" altLang="ja-JP" sz="2400" b="1" dirty="0" err="1">
                <a:solidFill>
                  <a:schemeClr val="tx1"/>
                </a:solidFill>
                <a:latin typeface="+mn-ea"/>
              </a:rPr>
              <a:t>Bq</a:t>
            </a:r>
            <a:r>
              <a:rPr kumimoji="1" lang="ja-JP" altLang="en-US" sz="2400" b="1" dirty="0">
                <a:solidFill>
                  <a:schemeClr val="tx1"/>
                </a:solidFill>
                <a:latin typeface="+mn-ea"/>
              </a:rPr>
              <a:t>）</a:t>
            </a:r>
          </a:p>
        </p:txBody>
      </p:sp>
      <p:sp>
        <p:nvSpPr>
          <p:cNvPr id="8" name="テキスト ボックス 7"/>
          <p:cNvSpPr txBox="1"/>
          <p:nvPr/>
        </p:nvSpPr>
        <p:spPr>
          <a:xfrm>
            <a:off x="5724128" y="3284984"/>
            <a:ext cx="543739" cy="523220"/>
          </a:xfrm>
          <a:prstGeom prst="rect">
            <a:avLst/>
          </a:prstGeom>
          <a:noFill/>
        </p:spPr>
        <p:txBody>
          <a:bodyPr wrap="none" rtlCol="0">
            <a:spAutoFit/>
          </a:bodyPr>
          <a:lstStyle/>
          <a:p>
            <a:r>
              <a:rPr kumimoji="1" lang="ja-JP" altLang="en-US" sz="28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p>
        </p:txBody>
      </p:sp>
      <p:sp>
        <p:nvSpPr>
          <p:cNvPr id="9" name="正方形/長方形 8"/>
          <p:cNvSpPr/>
          <p:nvPr/>
        </p:nvSpPr>
        <p:spPr>
          <a:xfrm>
            <a:off x="6300192" y="2996952"/>
            <a:ext cx="2152104" cy="1080120"/>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n-ea"/>
              </a:rPr>
              <a:t>実効</a:t>
            </a:r>
            <a:r>
              <a:rPr kumimoji="1" lang="ja-JP" altLang="en-US" sz="2400" b="1" dirty="0">
                <a:solidFill>
                  <a:schemeClr val="tx1"/>
                </a:solidFill>
                <a:latin typeface="+mn-ea"/>
              </a:rPr>
              <a:t>線量</a:t>
            </a:r>
            <a:endParaRPr kumimoji="1" lang="en-US" altLang="ja-JP" sz="2400" b="1" dirty="0">
              <a:solidFill>
                <a:schemeClr val="tx1"/>
              </a:solidFill>
              <a:latin typeface="+mn-ea"/>
            </a:endParaRPr>
          </a:p>
          <a:p>
            <a:pPr algn="ctr"/>
            <a:r>
              <a:rPr kumimoji="1" lang="ja-JP" altLang="en-US" sz="2400" b="1" dirty="0">
                <a:solidFill>
                  <a:schemeClr val="tx1"/>
                </a:solidFill>
                <a:latin typeface="+mn-ea"/>
              </a:rPr>
              <a:t>（</a:t>
            </a:r>
            <a:r>
              <a:rPr kumimoji="1" lang="en-US" altLang="ja-JP" sz="2400" b="1" dirty="0" err="1">
                <a:solidFill>
                  <a:schemeClr val="tx1"/>
                </a:solidFill>
                <a:latin typeface="+mn-ea"/>
              </a:rPr>
              <a:t>Sv</a:t>
            </a:r>
            <a:r>
              <a:rPr kumimoji="1" lang="ja-JP" altLang="en-US" sz="2400" b="1" dirty="0">
                <a:solidFill>
                  <a:schemeClr val="tx1"/>
                </a:solidFill>
                <a:latin typeface="+mn-ea"/>
              </a:rPr>
              <a:t>）</a:t>
            </a:r>
          </a:p>
        </p:txBody>
      </p:sp>
      <p:sp>
        <p:nvSpPr>
          <p:cNvPr id="10" name="テキスト ボックス 9"/>
          <p:cNvSpPr txBox="1"/>
          <p:nvPr/>
        </p:nvSpPr>
        <p:spPr>
          <a:xfrm>
            <a:off x="3960667" y="4365104"/>
            <a:ext cx="1210588" cy="400110"/>
          </a:xfrm>
          <a:prstGeom prst="rect">
            <a:avLst/>
          </a:prstGeom>
          <a:noFill/>
        </p:spPr>
        <p:txBody>
          <a:bodyPr wrap="none" rtlCol="0">
            <a:spAutoFit/>
          </a:bodyPr>
          <a:lstStyle/>
          <a:p>
            <a:pPr algn="ctr"/>
            <a:r>
              <a:rPr lang="ja-JP" altLang="en-US" sz="2000" dirty="0">
                <a:latin typeface="+mn-ea"/>
              </a:rPr>
              <a:t>後で説明</a:t>
            </a:r>
            <a:endParaRPr kumimoji="1" lang="ja-JP" altLang="en-US" sz="2000" dirty="0">
              <a:latin typeface="+mn-ea"/>
            </a:endParaRPr>
          </a:p>
        </p:txBody>
      </p:sp>
      <p:cxnSp>
        <p:nvCxnSpPr>
          <p:cNvPr id="11" name="直線矢印コネクタ 10"/>
          <p:cNvCxnSpPr/>
          <p:nvPr/>
        </p:nvCxnSpPr>
        <p:spPr>
          <a:xfrm flipV="1">
            <a:off x="4565960" y="4109010"/>
            <a:ext cx="1" cy="256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グループ化 11"/>
          <p:cNvGrpSpPr/>
          <p:nvPr/>
        </p:nvGrpSpPr>
        <p:grpSpPr>
          <a:xfrm>
            <a:off x="467544" y="1356074"/>
            <a:ext cx="8208912" cy="1352845"/>
            <a:chOff x="467544" y="980728"/>
            <a:chExt cx="8208912" cy="1728192"/>
          </a:xfrm>
        </p:grpSpPr>
        <p:sp>
          <p:nvSpPr>
            <p:cNvPr id="13" name="四角形吹き出し 12"/>
            <p:cNvSpPr/>
            <p:nvPr/>
          </p:nvSpPr>
          <p:spPr>
            <a:xfrm>
              <a:off x="467544" y="980728"/>
              <a:ext cx="8208912" cy="1728192"/>
            </a:xfrm>
            <a:prstGeom prst="wedgeRectCallout">
              <a:avLst>
                <a:gd name="adj1" fmla="val -29888"/>
                <a:gd name="adj2" fmla="val 69849"/>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テキスト ボックス 13"/>
            <p:cNvSpPr txBox="1"/>
            <p:nvPr/>
          </p:nvSpPr>
          <p:spPr>
            <a:xfrm>
              <a:off x="755576" y="1052737"/>
              <a:ext cx="2646878" cy="589754"/>
            </a:xfrm>
            <a:prstGeom prst="rect">
              <a:avLst/>
            </a:prstGeom>
            <a:noFill/>
          </p:spPr>
          <p:txBody>
            <a:bodyPr wrap="none" rtlCol="0">
              <a:spAutoFit/>
            </a:bodyPr>
            <a:lstStyle/>
            <a:p>
              <a:r>
                <a:rPr kumimoji="1" lang="ja-JP" altLang="en-US" sz="2400" u="sng" dirty="0">
                  <a:solidFill>
                    <a:srgbClr val="0000FF"/>
                  </a:solidFill>
                  <a:latin typeface="+mn-ea"/>
                </a:rPr>
                <a:t>個人モニタリング</a:t>
              </a:r>
            </a:p>
          </p:txBody>
        </p:sp>
        <p:sp>
          <p:nvSpPr>
            <p:cNvPr id="15" name="テキスト ボックス 14"/>
            <p:cNvSpPr txBox="1"/>
            <p:nvPr/>
          </p:nvSpPr>
          <p:spPr>
            <a:xfrm>
              <a:off x="1902475" y="1556792"/>
              <a:ext cx="2031325" cy="589754"/>
            </a:xfrm>
            <a:prstGeom prst="rect">
              <a:avLst/>
            </a:prstGeom>
            <a:noFill/>
          </p:spPr>
          <p:txBody>
            <a:bodyPr wrap="none" rtlCol="0">
              <a:spAutoFit/>
            </a:bodyPr>
            <a:lstStyle/>
            <a:p>
              <a:r>
                <a:rPr kumimoji="1" lang="ja-JP" altLang="en-US" sz="2400" dirty="0">
                  <a:latin typeface="+mn-ea"/>
                </a:rPr>
                <a:t>体外計測法：</a:t>
              </a:r>
              <a:endParaRPr kumimoji="1" lang="ja-JP" altLang="en-US" sz="2400" dirty="0">
                <a:solidFill>
                  <a:srgbClr val="FF0000"/>
                </a:solidFill>
                <a:latin typeface="+mn-ea"/>
              </a:endParaRPr>
            </a:p>
          </p:txBody>
        </p:sp>
        <p:sp>
          <p:nvSpPr>
            <p:cNvPr id="16" name="テキスト ボックス 15"/>
            <p:cNvSpPr txBox="1"/>
            <p:nvPr/>
          </p:nvSpPr>
          <p:spPr>
            <a:xfrm>
              <a:off x="1326411" y="2103239"/>
              <a:ext cx="2954655" cy="589754"/>
            </a:xfrm>
            <a:prstGeom prst="rect">
              <a:avLst/>
            </a:prstGeom>
            <a:noFill/>
          </p:spPr>
          <p:txBody>
            <a:bodyPr wrap="none" rtlCol="0">
              <a:spAutoFit/>
            </a:bodyPr>
            <a:lstStyle/>
            <a:p>
              <a:r>
                <a:rPr kumimoji="1" lang="ja-JP" altLang="en-US" sz="2400" dirty="0">
                  <a:latin typeface="+mn-ea"/>
                </a:rPr>
                <a:t>バイオアッセイ法：</a:t>
              </a:r>
              <a:endParaRPr kumimoji="1" lang="ja-JP" altLang="en-US" sz="2400" dirty="0">
                <a:solidFill>
                  <a:srgbClr val="FF0000"/>
                </a:solidFill>
                <a:latin typeface="+mn-ea"/>
              </a:endParaRPr>
            </a:p>
          </p:txBody>
        </p:sp>
        <p:sp>
          <p:nvSpPr>
            <p:cNvPr id="17" name="テキスト ボックス 16"/>
            <p:cNvSpPr txBox="1"/>
            <p:nvPr/>
          </p:nvSpPr>
          <p:spPr>
            <a:xfrm>
              <a:off x="3851920" y="2103239"/>
              <a:ext cx="3877985" cy="589754"/>
            </a:xfrm>
            <a:prstGeom prst="rect">
              <a:avLst/>
            </a:prstGeom>
            <a:noFill/>
          </p:spPr>
          <p:txBody>
            <a:bodyPr wrap="none" rtlCol="0">
              <a:spAutoFit/>
            </a:bodyPr>
            <a:lstStyle/>
            <a:p>
              <a:r>
                <a:rPr lang="ja-JP" altLang="en-US" sz="2400" dirty="0">
                  <a:latin typeface="+mn-ea"/>
                </a:rPr>
                <a:t>排泄量</a:t>
              </a:r>
              <a:r>
                <a:rPr lang="en-US" altLang="ja-JP" sz="2400" dirty="0">
                  <a:latin typeface="+mn-ea"/>
                </a:rPr>
                <a:t>÷</a:t>
              </a:r>
              <a:r>
                <a:rPr lang="ja-JP" altLang="en-US" sz="2400" dirty="0">
                  <a:latin typeface="+mn-ea"/>
                </a:rPr>
                <a:t>排泄割合＝</a:t>
              </a:r>
              <a:r>
                <a:rPr lang="ja-JP" altLang="en-US" sz="2400" dirty="0">
                  <a:solidFill>
                    <a:srgbClr val="FF0000"/>
                  </a:solidFill>
                  <a:latin typeface="+mn-ea"/>
                </a:rPr>
                <a:t>摂取量</a:t>
              </a:r>
            </a:p>
          </p:txBody>
        </p:sp>
        <p:sp>
          <p:nvSpPr>
            <p:cNvPr id="18" name="テキスト ボックス 17"/>
            <p:cNvSpPr txBox="1"/>
            <p:nvPr/>
          </p:nvSpPr>
          <p:spPr>
            <a:xfrm>
              <a:off x="3862367" y="1556792"/>
              <a:ext cx="3877985" cy="589754"/>
            </a:xfrm>
            <a:prstGeom prst="rect">
              <a:avLst/>
            </a:prstGeom>
            <a:noFill/>
          </p:spPr>
          <p:txBody>
            <a:bodyPr wrap="none" rtlCol="0">
              <a:spAutoFit/>
            </a:bodyPr>
            <a:lstStyle/>
            <a:p>
              <a:r>
                <a:rPr lang="ja-JP" altLang="en-US" sz="2400" dirty="0">
                  <a:latin typeface="+mn-ea"/>
                </a:rPr>
                <a:t>残留量</a:t>
              </a:r>
              <a:r>
                <a:rPr lang="en-US" altLang="ja-JP" sz="2400" dirty="0">
                  <a:latin typeface="+mn-ea"/>
                </a:rPr>
                <a:t>÷</a:t>
              </a:r>
              <a:r>
                <a:rPr lang="ja-JP" altLang="en-US" sz="2400" dirty="0">
                  <a:latin typeface="+mn-ea"/>
                </a:rPr>
                <a:t>残留割合＝</a:t>
              </a:r>
              <a:r>
                <a:rPr lang="ja-JP" altLang="en-US" sz="2400" dirty="0">
                  <a:solidFill>
                    <a:srgbClr val="FF0000"/>
                  </a:solidFill>
                  <a:latin typeface="+mn-ea"/>
                </a:rPr>
                <a:t>摂取量</a:t>
              </a:r>
            </a:p>
          </p:txBody>
        </p:sp>
      </p:grpSp>
      <p:grpSp>
        <p:nvGrpSpPr>
          <p:cNvPr id="19" name="グループ化 18"/>
          <p:cNvGrpSpPr/>
          <p:nvPr/>
        </p:nvGrpSpPr>
        <p:grpSpPr>
          <a:xfrm>
            <a:off x="467544" y="4941168"/>
            <a:ext cx="8381970" cy="1549279"/>
            <a:chOff x="467544" y="4941168"/>
            <a:chExt cx="8381970" cy="1728192"/>
          </a:xfrm>
        </p:grpSpPr>
        <p:sp>
          <p:nvSpPr>
            <p:cNvPr id="20" name="四角形吹き出し 19"/>
            <p:cNvSpPr/>
            <p:nvPr/>
          </p:nvSpPr>
          <p:spPr>
            <a:xfrm flipV="1">
              <a:off x="467544" y="4941168"/>
              <a:ext cx="8208912" cy="1728192"/>
            </a:xfrm>
            <a:prstGeom prst="wedgeRectCallout">
              <a:avLst>
                <a:gd name="adj1" fmla="val -29424"/>
                <a:gd name="adj2" fmla="val 10659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テキスト ボックス 20"/>
            <p:cNvSpPr txBox="1"/>
            <p:nvPr/>
          </p:nvSpPr>
          <p:spPr>
            <a:xfrm>
              <a:off x="755576" y="4983559"/>
              <a:ext cx="2646878" cy="461665"/>
            </a:xfrm>
            <a:prstGeom prst="rect">
              <a:avLst/>
            </a:prstGeom>
            <a:noFill/>
          </p:spPr>
          <p:txBody>
            <a:bodyPr wrap="none" rtlCol="0">
              <a:spAutoFit/>
            </a:bodyPr>
            <a:lstStyle/>
            <a:p>
              <a:r>
                <a:rPr lang="ja-JP" altLang="en-US" sz="2400" u="sng" dirty="0">
                  <a:solidFill>
                    <a:srgbClr val="0000FF"/>
                  </a:solidFill>
                  <a:latin typeface="+mn-ea"/>
                </a:rPr>
                <a:t>環境モニタリング</a:t>
              </a:r>
              <a:endParaRPr kumimoji="1" lang="ja-JP" altLang="en-US" sz="2400" u="sng" dirty="0">
                <a:solidFill>
                  <a:srgbClr val="0000FF"/>
                </a:solidFill>
                <a:latin typeface="+mn-ea"/>
              </a:endParaRPr>
            </a:p>
          </p:txBody>
        </p:sp>
        <p:sp>
          <p:nvSpPr>
            <p:cNvPr id="22" name="テキスト ボックス 21"/>
            <p:cNvSpPr txBox="1"/>
            <p:nvPr/>
          </p:nvSpPr>
          <p:spPr>
            <a:xfrm>
              <a:off x="971600" y="5508521"/>
              <a:ext cx="3518912" cy="400110"/>
            </a:xfrm>
            <a:prstGeom prst="rect">
              <a:avLst/>
            </a:prstGeom>
            <a:noFill/>
          </p:spPr>
          <p:txBody>
            <a:bodyPr wrap="none" rtlCol="0">
              <a:spAutoFit/>
            </a:bodyPr>
            <a:lstStyle/>
            <a:p>
              <a:r>
                <a:rPr lang="ja-JP" altLang="en-US" sz="2000" dirty="0">
                  <a:latin typeface="+mn-ea"/>
                </a:rPr>
                <a:t>空気中濃度</a:t>
              </a:r>
              <a:r>
                <a:rPr lang="en-US" altLang="ja-JP" sz="2000" dirty="0">
                  <a:latin typeface="+mn-ea"/>
                </a:rPr>
                <a:t>×</a:t>
              </a:r>
              <a:r>
                <a:rPr lang="ja-JP" altLang="en-US" sz="2000" dirty="0">
                  <a:latin typeface="+mn-ea"/>
                </a:rPr>
                <a:t>呼吸量＝摂取量</a:t>
              </a:r>
              <a:endParaRPr kumimoji="1" lang="ja-JP" altLang="en-US" sz="2000" dirty="0">
                <a:latin typeface="+mn-ea"/>
              </a:endParaRPr>
            </a:p>
          </p:txBody>
        </p:sp>
        <p:sp>
          <p:nvSpPr>
            <p:cNvPr id="23" name="テキスト ボックス 22"/>
            <p:cNvSpPr txBox="1"/>
            <p:nvPr/>
          </p:nvSpPr>
          <p:spPr>
            <a:xfrm>
              <a:off x="4355976" y="5530007"/>
              <a:ext cx="4493538" cy="338554"/>
            </a:xfrm>
            <a:prstGeom prst="rect">
              <a:avLst/>
            </a:prstGeom>
            <a:noFill/>
          </p:spPr>
          <p:txBody>
            <a:bodyPr wrap="none" rtlCol="0">
              <a:spAutoFit/>
            </a:bodyPr>
            <a:lstStyle/>
            <a:p>
              <a:r>
                <a:rPr kumimoji="1" lang="ja-JP" altLang="en-US" sz="1600" dirty="0">
                  <a:latin typeface="+mn-ea"/>
                </a:rPr>
                <a:t>（土壌中濃度</a:t>
              </a:r>
              <a:r>
                <a:rPr kumimoji="1" lang="en-US" altLang="ja-JP" sz="1600" dirty="0">
                  <a:latin typeface="+mn-ea"/>
                </a:rPr>
                <a:t>×</a:t>
              </a:r>
              <a:r>
                <a:rPr lang="ja-JP" altLang="en-US" sz="1600" dirty="0">
                  <a:latin typeface="+mn-ea"/>
                </a:rPr>
                <a:t>再浮遊係数</a:t>
              </a:r>
              <a:r>
                <a:rPr lang="en-US" altLang="ja-JP" sz="1600" dirty="0">
                  <a:latin typeface="+mn-ea"/>
                </a:rPr>
                <a:t>×</a:t>
              </a:r>
              <a:r>
                <a:rPr lang="ja-JP" altLang="en-US" sz="1600" dirty="0">
                  <a:latin typeface="+mn-ea"/>
                </a:rPr>
                <a:t>呼吸量＝摂取量）</a:t>
              </a:r>
              <a:endParaRPr kumimoji="1" lang="ja-JP" altLang="en-US" sz="1600" dirty="0">
                <a:latin typeface="+mn-ea"/>
              </a:endParaRPr>
            </a:p>
          </p:txBody>
        </p:sp>
        <p:sp>
          <p:nvSpPr>
            <p:cNvPr id="24" name="テキスト ボックス 23"/>
            <p:cNvSpPr txBox="1"/>
            <p:nvPr/>
          </p:nvSpPr>
          <p:spPr>
            <a:xfrm>
              <a:off x="971600" y="5900499"/>
              <a:ext cx="3998210" cy="400110"/>
            </a:xfrm>
            <a:prstGeom prst="rect">
              <a:avLst/>
            </a:prstGeom>
            <a:noFill/>
          </p:spPr>
          <p:txBody>
            <a:bodyPr wrap="none" rtlCol="0">
              <a:spAutoFit/>
            </a:bodyPr>
            <a:lstStyle/>
            <a:p>
              <a:r>
                <a:rPr kumimoji="1" lang="ja-JP" altLang="en-US" sz="2000" dirty="0">
                  <a:latin typeface="+mn-ea"/>
                </a:rPr>
                <a:t>飲食物中濃度</a:t>
              </a:r>
              <a:r>
                <a:rPr kumimoji="1" lang="en-US" altLang="ja-JP" sz="2000" dirty="0">
                  <a:latin typeface="+mn-ea"/>
                </a:rPr>
                <a:t>×</a:t>
              </a:r>
              <a:r>
                <a:rPr lang="ja-JP" altLang="en-US" sz="2000" dirty="0">
                  <a:latin typeface="+mn-ea"/>
                </a:rPr>
                <a:t>食べた量＝摂取量</a:t>
              </a:r>
              <a:endParaRPr kumimoji="1" lang="ja-JP" altLang="en-US" sz="2000" dirty="0">
                <a:latin typeface="+mn-ea"/>
              </a:endParaRPr>
            </a:p>
          </p:txBody>
        </p:sp>
        <p:sp>
          <p:nvSpPr>
            <p:cNvPr id="25" name="テキスト ボックス 24"/>
            <p:cNvSpPr txBox="1"/>
            <p:nvPr/>
          </p:nvSpPr>
          <p:spPr>
            <a:xfrm>
              <a:off x="4860032" y="5940569"/>
              <a:ext cx="3877985" cy="584775"/>
            </a:xfrm>
            <a:prstGeom prst="rect">
              <a:avLst/>
            </a:prstGeom>
            <a:noFill/>
          </p:spPr>
          <p:txBody>
            <a:bodyPr wrap="none" rtlCol="0">
              <a:spAutoFit/>
            </a:bodyPr>
            <a:lstStyle/>
            <a:p>
              <a:r>
                <a:rPr kumimoji="1" lang="ja-JP" altLang="en-US" sz="1600" dirty="0">
                  <a:latin typeface="+mn-ea"/>
                </a:rPr>
                <a:t>（土壌中濃度</a:t>
              </a:r>
              <a:r>
                <a:rPr kumimoji="1" lang="en-US" altLang="ja-JP" sz="1600" dirty="0">
                  <a:latin typeface="+mn-ea"/>
                </a:rPr>
                <a:t>×</a:t>
              </a:r>
              <a:r>
                <a:rPr kumimoji="1" lang="ja-JP" altLang="en-US" sz="1600" dirty="0">
                  <a:latin typeface="+mn-ea"/>
                </a:rPr>
                <a:t>飲食物への移行係数</a:t>
              </a:r>
              <a:endParaRPr kumimoji="1" lang="en-US" altLang="ja-JP" sz="1600" dirty="0">
                <a:latin typeface="+mn-ea"/>
              </a:endParaRPr>
            </a:p>
            <a:p>
              <a:r>
                <a:rPr lang="ja-JP" altLang="en-US" sz="1600" dirty="0">
                  <a:latin typeface="+mn-ea"/>
                </a:rPr>
                <a:t>　　　　　　　　</a:t>
              </a:r>
              <a:r>
                <a:rPr lang="en-US" altLang="ja-JP" sz="1600" dirty="0">
                  <a:latin typeface="+mn-ea"/>
                </a:rPr>
                <a:t>×</a:t>
              </a:r>
              <a:r>
                <a:rPr lang="ja-JP" altLang="en-US" sz="1600" dirty="0">
                  <a:latin typeface="+mn-ea"/>
                </a:rPr>
                <a:t>食べた量＝摂取量）</a:t>
              </a:r>
              <a:endParaRPr kumimoji="1" lang="ja-JP" altLang="en-US" sz="1600" dirty="0">
                <a:latin typeface="+mn-ea"/>
              </a:endParaRPr>
            </a:p>
          </p:txBody>
        </p:sp>
      </p:grpSp>
      <p:sp>
        <p:nvSpPr>
          <p:cNvPr id="2" name="スライド番号プレースホルダー 1">
            <a:extLst>
              <a:ext uri="{FF2B5EF4-FFF2-40B4-BE49-F238E27FC236}">
                <a16:creationId xmlns:a16="http://schemas.microsoft.com/office/drawing/2014/main" id="{4BDF2C8D-788F-9A4F-8F3B-DEF04B9574FB}"/>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Tree>
    <p:extLst>
      <p:ext uri="{BB962C8B-B14F-4D97-AF65-F5344CB8AC3E}">
        <p14:creationId xmlns:p14="http://schemas.microsoft.com/office/powerpoint/2010/main" val="46696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2F2AD7-02B4-A94B-AC4D-BA8205A497F3}"/>
              </a:ext>
            </a:extLst>
          </p:cNvPr>
          <p:cNvSpPr>
            <a:spLocks noGrp="1"/>
          </p:cNvSpPr>
          <p:nvPr>
            <p:ph type="title"/>
          </p:nvPr>
        </p:nvSpPr>
        <p:spPr/>
        <p:txBody>
          <a:bodyPr/>
          <a:lstStyle/>
          <a:p>
            <a:r>
              <a:rPr kumimoji="1" lang="ja-JP" altLang="en-US"/>
              <a:t>内部被ばくの線量（預託実効線量）</a:t>
            </a:r>
          </a:p>
        </p:txBody>
      </p:sp>
      <p:grpSp>
        <p:nvGrpSpPr>
          <p:cNvPr id="3" name="グループ化 2">
            <a:extLst>
              <a:ext uri="{FF2B5EF4-FFF2-40B4-BE49-F238E27FC236}">
                <a16:creationId xmlns:a16="http://schemas.microsoft.com/office/drawing/2014/main" id="{4C733A9A-080A-5740-B299-614FA09043A6}"/>
              </a:ext>
            </a:extLst>
          </p:cNvPr>
          <p:cNvGrpSpPr/>
          <p:nvPr/>
        </p:nvGrpSpPr>
        <p:grpSpPr>
          <a:xfrm>
            <a:off x="308151" y="1505354"/>
            <a:ext cx="8527698" cy="5039975"/>
            <a:chOff x="611560" y="1752665"/>
            <a:chExt cx="8782256" cy="5190422"/>
          </a:xfrm>
        </p:grpSpPr>
        <p:sp>
          <p:nvSpPr>
            <p:cNvPr id="4" name="正方形/長方形 3">
              <a:extLst>
                <a:ext uri="{FF2B5EF4-FFF2-40B4-BE49-F238E27FC236}">
                  <a16:creationId xmlns:a16="http://schemas.microsoft.com/office/drawing/2014/main" id="{0F06433C-DF0B-EC45-9042-2B8E966DBDDE}"/>
                </a:ext>
              </a:extLst>
            </p:cNvPr>
            <p:cNvSpPr/>
            <p:nvPr/>
          </p:nvSpPr>
          <p:spPr>
            <a:xfrm>
              <a:off x="1403648" y="3789040"/>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F6FB77A-C3C1-824D-A760-4BB6E8F0DDE3}"/>
                </a:ext>
              </a:extLst>
            </p:cNvPr>
            <p:cNvSpPr/>
            <p:nvPr/>
          </p:nvSpPr>
          <p:spPr>
            <a:xfrm>
              <a:off x="1979712" y="4365104"/>
              <a:ext cx="288032" cy="288032"/>
            </a:xfrm>
            <a:prstGeom prst="rect">
              <a:avLst/>
            </a:prstGeom>
            <a:solidFill>
              <a:schemeClr val="tx2">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8">
              <a:extLst>
                <a:ext uri="{FF2B5EF4-FFF2-40B4-BE49-F238E27FC236}">
                  <a16:creationId xmlns:a16="http://schemas.microsoft.com/office/drawing/2014/main" id="{2315814B-F53B-1743-B765-3C1A744F56F6}"/>
                </a:ext>
              </a:extLst>
            </p:cNvPr>
            <p:cNvGrpSpPr/>
            <p:nvPr/>
          </p:nvGrpSpPr>
          <p:grpSpPr>
            <a:xfrm>
              <a:off x="611560" y="1752665"/>
              <a:ext cx="8782256" cy="5190422"/>
              <a:chOff x="611560" y="1752665"/>
              <a:chExt cx="8782256" cy="5190422"/>
            </a:xfrm>
          </p:grpSpPr>
          <p:sp>
            <p:nvSpPr>
              <p:cNvPr id="10" name="正方形/長方形 9">
                <a:extLst>
                  <a:ext uri="{FF2B5EF4-FFF2-40B4-BE49-F238E27FC236}">
                    <a16:creationId xmlns:a16="http://schemas.microsoft.com/office/drawing/2014/main" id="{3FAA3A2A-6E90-F94F-B411-D96C2D5C0923}"/>
                  </a:ext>
                </a:extLst>
              </p:cNvPr>
              <p:cNvSpPr/>
              <p:nvPr/>
            </p:nvSpPr>
            <p:spPr>
              <a:xfrm>
                <a:off x="1115616" y="292494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9EE584C-E1BF-AB4D-A8B6-6C7A6A47F0B0}"/>
                  </a:ext>
                </a:extLst>
              </p:cNvPr>
              <p:cNvSpPr/>
              <p:nvPr/>
            </p:nvSpPr>
            <p:spPr>
              <a:xfrm>
                <a:off x="1115616" y="321297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ED8E0FC-2CE4-9A45-BF75-9C1FB68EBD9C}"/>
                  </a:ext>
                </a:extLst>
              </p:cNvPr>
              <p:cNvSpPr/>
              <p:nvPr/>
            </p:nvSpPr>
            <p:spPr>
              <a:xfrm>
                <a:off x="1115616" y="350100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5268CD1-77CD-C142-A482-6BACD35681B3}"/>
                  </a:ext>
                </a:extLst>
              </p:cNvPr>
              <p:cNvSpPr/>
              <p:nvPr/>
            </p:nvSpPr>
            <p:spPr>
              <a:xfrm>
                <a:off x="1115616" y="378904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F298569-A19B-CF47-B8B9-D12B373C6B37}"/>
                  </a:ext>
                </a:extLst>
              </p:cNvPr>
              <p:cNvSpPr/>
              <p:nvPr/>
            </p:nvSpPr>
            <p:spPr>
              <a:xfrm>
                <a:off x="1115616" y="4077072"/>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7">
                <a:extLst>
                  <a:ext uri="{FF2B5EF4-FFF2-40B4-BE49-F238E27FC236}">
                    <a16:creationId xmlns:a16="http://schemas.microsoft.com/office/drawing/2014/main" id="{546FE356-C947-B94D-8534-26EA8D5BFA4A}"/>
                  </a:ext>
                </a:extLst>
              </p:cNvPr>
              <p:cNvSpPr/>
              <p:nvPr/>
            </p:nvSpPr>
            <p:spPr>
              <a:xfrm>
                <a:off x="1115616" y="436510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F100BEA-646C-544D-877D-89B459F90ED8}"/>
                  </a:ext>
                </a:extLst>
              </p:cNvPr>
              <p:cNvSpPr/>
              <p:nvPr/>
            </p:nvSpPr>
            <p:spPr>
              <a:xfrm>
                <a:off x="1115616" y="465313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93A504D-9568-5244-B721-C22E2FD85DFD}"/>
                  </a:ext>
                </a:extLst>
              </p:cNvPr>
              <p:cNvSpPr/>
              <p:nvPr/>
            </p:nvSpPr>
            <p:spPr>
              <a:xfrm>
                <a:off x="1403648" y="4077072"/>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4A9DEB1-1B43-954F-973E-17B03351BEDC}"/>
                  </a:ext>
                </a:extLst>
              </p:cNvPr>
              <p:cNvSpPr/>
              <p:nvPr/>
            </p:nvSpPr>
            <p:spPr>
              <a:xfrm>
                <a:off x="1403648" y="4365104"/>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CD4A19B-28FA-5D43-998A-5ECF6B7EE085}"/>
                  </a:ext>
                </a:extLst>
              </p:cNvPr>
              <p:cNvSpPr/>
              <p:nvPr/>
            </p:nvSpPr>
            <p:spPr>
              <a:xfrm>
                <a:off x="1403648" y="4653136"/>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2D616AB-ADC2-1B49-8C36-94DD707D5DAF}"/>
                  </a:ext>
                </a:extLst>
              </p:cNvPr>
              <p:cNvSpPr/>
              <p:nvPr/>
            </p:nvSpPr>
            <p:spPr>
              <a:xfrm>
                <a:off x="1691680" y="4077072"/>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7AE1432-9551-0A43-9511-A82819C3F1EF}"/>
                  </a:ext>
                </a:extLst>
              </p:cNvPr>
              <p:cNvSpPr/>
              <p:nvPr/>
            </p:nvSpPr>
            <p:spPr>
              <a:xfrm>
                <a:off x="1691680" y="4365104"/>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DE8C2CD-4492-FE4A-9199-F31BF48B8C6A}"/>
                  </a:ext>
                </a:extLst>
              </p:cNvPr>
              <p:cNvSpPr/>
              <p:nvPr/>
            </p:nvSpPr>
            <p:spPr>
              <a:xfrm>
                <a:off x="1691680" y="4653136"/>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69A687CB-B41C-3A4B-B4DA-FD887458BECB}"/>
                  </a:ext>
                </a:extLst>
              </p:cNvPr>
              <p:cNvSpPr/>
              <p:nvPr/>
            </p:nvSpPr>
            <p:spPr>
              <a:xfrm>
                <a:off x="1979712" y="4653136"/>
                <a:ext cx="288032" cy="288032"/>
              </a:xfrm>
              <a:prstGeom prst="rect">
                <a:avLst/>
              </a:prstGeom>
              <a:solidFill>
                <a:schemeClr val="tx2">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8D35253-2D17-5B4E-8840-BC0E75D9543D}"/>
                  </a:ext>
                </a:extLst>
              </p:cNvPr>
              <p:cNvSpPr/>
              <p:nvPr/>
            </p:nvSpPr>
            <p:spPr>
              <a:xfrm>
                <a:off x="2267744" y="4365104"/>
                <a:ext cx="288032" cy="288032"/>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CD8ADEF0-D9A3-DF4F-B4B3-729CE038010D}"/>
                  </a:ext>
                </a:extLst>
              </p:cNvPr>
              <p:cNvSpPr/>
              <p:nvPr/>
            </p:nvSpPr>
            <p:spPr>
              <a:xfrm>
                <a:off x="2267744" y="4653136"/>
                <a:ext cx="288032" cy="288032"/>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3363F96-653C-1341-91A4-A81CA1A5A51C}"/>
                  </a:ext>
                </a:extLst>
              </p:cNvPr>
              <p:cNvSpPr/>
              <p:nvPr/>
            </p:nvSpPr>
            <p:spPr>
              <a:xfrm>
                <a:off x="2555776" y="465313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CD93447-FE92-B848-9E71-629AE300FCDB}"/>
                  </a:ext>
                </a:extLst>
              </p:cNvPr>
              <p:cNvSpPr/>
              <p:nvPr/>
            </p:nvSpPr>
            <p:spPr>
              <a:xfrm>
                <a:off x="3131840" y="4653136"/>
                <a:ext cx="288032" cy="288032"/>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69E24DE3-C779-A845-9BA6-B968E2F3E173}"/>
                  </a:ext>
                </a:extLst>
              </p:cNvPr>
              <p:cNvSpPr/>
              <p:nvPr/>
            </p:nvSpPr>
            <p:spPr>
              <a:xfrm>
                <a:off x="2843808" y="465313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1347DA90-5506-A944-B941-6A3405DA14DF}"/>
                  </a:ext>
                </a:extLst>
              </p:cNvPr>
              <p:cNvSpPr/>
              <p:nvPr/>
            </p:nvSpPr>
            <p:spPr>
              <a:xfrm>
                <a:off x="3419872" y="4797154"/>
                <a:ext cx="288032" cy="144013"/>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E38A9F5-CDC0-6941-B2BD-29727F7DB698}"/>
                  </a:ext>
                </a:extLst>
              </p:cNvPr>
              <p:cNvSpPr/>
              <p:nvPr/>
            </p:nvSpPr>
            <p:spPr>
              <a:xfrm>
                <a:off x="3707904" y="4801247"/>
                <a:ext cx="288032" cy="139921"/>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C12E8F85-DE47-F347-887B-BB667D70FF1A}"/>
                  </a:ext>
                </a:extLst>
              </p:cNvPr>
              <p:cNvCxnSpPr/>
              <p:nvPr/>
            </p:nvCxnSpPr>
            <p:spPr>
              <a:xfrm flipV="1">
                <a:off x="1115616" y="2060848"/>
                <a:ext cx="0" cy="2880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693A2E67-5C50-AA4A-8E0F-B115C4AEE336}"/>
                  </a:ext>
                </a:extLst>
              </p:cNvPr>
              <p:cNvCxnSpPr/>
              <p:nvPr/>
            </p:nvCxnSpPr>
            <p:spPr>
              <a:xfrm>
                <a:off x="1115616" y="4941168"/>
                <a:ext cx="40324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4583E825-8D60-2949-ABF0-8805F3D34470}"/>
                  </a:ext>
                </a:extLst>
              </p:cNvPr>
              <p:cNvSpPr txBox="1"/>
              <p:nvPr/>
            </p:nvSpPr>
            <p:spPr>
              <a:xfrm>
                <a:off x="611560" y="2492896"/>
                <a:ext cx="466474" cy="2205732"/>
              </a:xfrm>
              <a:prstGeom prst="rect">
                <a:avLst/>
              </a:prstGeom>
              <a:noFill/>
            </p:spPr>
            <p:txBody>
              <a:bodyPr vert="eaVert" wrap="none" rtlCol="0">
                <a:spAutoFit/>
              </a:bodyPr>
              <a:lstStyle/>
              <a:p>
                <a:r>
                  <a:rPr kumimoji="1" lang="en-US" altLang="ja-JP" dirty="0"/>
                  <a:t>1</a:t>
                </a:r>
                <a:r>
                  <a:rPr kumimoji="1" lang="ja-JP" altLang="en-US" dirty="0"/>
                  <a:t>年間の被ばく線量</a:t>
                </a:r>
              </a:p>
            </p:txBody>
          </p:sp>
          <p:sp>
            <p:nvSpPr>
              <p:cNvPr id="41" name="テキスト ボックス 40">
                <a:extLst>
                  <a:ext uri="{FF2B5EF4-FFF2-40B4-BE49-F238E27FC236}">
                    <a16:creationId xmlns:a16="http://schemas.microsoft.com/office/drawing/2014/main" id="{F53C8CE9-DACB-6548-8512-724673DA1700}"/>
                  </a:ext>
                </a:extLst>
              </p:cNvPr>
              <p:cNvSpPr txBox="1"/>
              <p:nvPr/>
            </p:nvSpPr>
            <p:spPr>
              <a:xfrm>
                <a:off x="611560" y="1988840"/>
                <a:ext cx="392095" cy="369332"/>
              </a:xfrm>
              <a:prstGeom prst="rect">
                <a:avLst/>
              </a:prstGeom>
              <a:noFill/>
            </p:spPr>
            <p:txBody>
              <a:bodyPr wrap="none" rtlCol="0">
                <a:spAutoFit/>
              </a:bodyPr>
              <a:lstStyle/>
              <a:p>
                <a:r>
                  <a:rPr kumimoji="1" lang="en-US" altLang="ja-JP" dirty="0" err="1"/>
                  <a:t>Sv</a:t>
                </a:r>
                <a:endParaRPr kumimoji="1" lang="ja-JP" altLang="en-US" dirty="0"/>
              </a:p>
            </p:txBody>
          </p:sp>
          <p:sp>
            <p:nvSpPr>
              <p:cNvPr id="42" name="上矢印 41">
                <a:extLst>
                  <a:ext uri="{FF2B5EF4-FFF2-40B4-BE49-F238E27FC236}">
                    <a16:creationId xmlns:a16="http://schemas.microsoft.com/office/drawing/2014/main" id="{9A6AE795-BA20-2B47-8BCE-638BC4428180}"/>
                  </a:ext>
                </a:extLst>
              </p:cNvPr>
              <p:cNvSpPr/>
              <p:nvPr/>
            </p:nvSpPr>
            <p:spPr>
              <a:xfrm>
                <a:off x="1043608" y="5085184"/>
                <a:ext cx="144016"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FEAB9FCB-0DBC-BE4C-A201-C1F44F3569CA}"/>
                  </a:ext>
                </a:extLst>
              </p:cNvPr>
              <p:cNvSpPr txBox="1"/>
              <p:nvPr/>
            </p:nvSpPr>
            <p:spPr>
              <a:xfrm>
                <a:off x="887559" y="5373216"/>
                <a:ext cx="461665" cy="553998"/>
              </a:xfrm>
              <a:prstGeom prst="rect">
                <a:avLst/>
              </a:prstGeom>
              <a:noFill/>
            </p:spPr>
            <p:txBody>
              <a:bodyPr vert="eaVert" wrap="none" rtlCol="0">
                <a:spAutoFit/>
              </a:bodyPr>
              <a:lstStyle/>
              <a:p>
                <a:r>
                  <a:rPr kumimoji="1" lang="ja-JP" altLang="en-US" dirty="0"/>
                  <a:t>摂取</a:t>
                </a:r>
              </a:p>
            </p:txBody>
          </p:sp>
          <p:sp>
            <p:nvSpPr>
              <p:cNvPr id="44" name="テキスト ボックス 43">
                <a:extLst>
                  <a:ext uri="{FF2B5EF4-FFF2-40B4-BE49-F238E27FC236}">
                    <a16:creationId xmlns:a16="http://schemas.microsoft.com/office/drawing/2014/main" id="{B2CAA9F1-91AC-2842-ACE3-052AF2656209}"/>
                  </a:ext>
                </a:extLst>
              </p:cNvPr>
              <p:cNvSpPr txBox="1"/>
              <p:nvPr/>
            </p:nvSpPr>
            <p:spPr>
              <a:xfrm>
                <a:off x="3762698" y="5322887"/>
                <a:ext cx="466474" cy="820737"/>
              </a:xfrm>
              <a:prstGeom prst="rect">
                <a:avLst/>
              </a:prstGeom>
              <a:noFill/>
            </p:spPr>
            <p:txBody>
              <a:bodyPr vert="eaVert" wrap="none" rtlCol="0">
                <a:spAutoFit/>
              </a:bodyPr>
              <a:lstStyle/>
              <a:p>
                <a:r>
                  <a:rPr kumimoji="1" lang="en-US" altLang="ja-JP" dirty="0"/>
                  <a:t>50</a:t>
                </a:r>
                <a:r>
                  <a:rPr kumimoji="1" lang="ja-JP" altLang="en-US"/>
                  <a:t>年後</a:t>
                </a:r>
                <a:endParaRPr kumimoji="1" lang="ja-JP" altLang="en-US" dirty="0"/>
              </a:p>
            </p:txBody>
          </p:sp>
          <p:sp>
            <p:nvSpPr>
              <p:cNvPr id="45" name="上矢印 44">
                <a:extLst>
                  <a:ext uri="{FF2B5EF4-FFF2-40B4-BE49-F238E27FC236}">
                    <a16:creationId xmlns:a16="http://schemas.microsoft.com/office/drawing/2014/main" id="{28BF2AC0-A8A9-2846-88E3-0821DFE787D3}"/>
                  </a:ext>
                </a:extLst>
              </p:cNvPr>
              <p:cNvSpPr/>
              <p:nvPr/>
            </p:nvSpPr>
            <p:spPr>
              <a:xfrm>
                <a:off x="3923928" y="5013176"/>
                <a:ext cx="144016"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98DD01BA-5348-0845-B8CB-ACECADDBF12C}"/>
                  </a:ext>
                </a:extLst>
              </p:cNvPr>
              <p:cNvSpPr/>
              <p:nvPr/>
            </p:nvSpPr>
            <p:spPr>
              <a:xfrm>
                <a:off x="5580112" y="386104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1126584-5082-724F-87D4-2CE10ECEE4BE}"/>
                  </a:ext>
                </a:extLst>
              </p:cNvPr>
              <p:cNvSpPr/>
              <p:nvPr/>
            </p:nvSpPr>
            <p:spPr>
              <a:xfrm>
                <a:off x="5580112" y="414908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4F37D311-1E3D-1F47-B23A-C544072034B7}"/>
                  </a:ext>
                </a:extLst>
              </p:cNvPr>
              <p:cNvSpPr/>
              <p:nvPr/>
            </p:nvSpPr>
            <p:spPr>
              <a:xfrm>
                <a:off x="5580112" y="4437112"/>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D2AD03B5-F443-EC43-B0C8-F08D47A0FB1C}"/>
                  </a:ext>
                </a:extLst>
              </p:cNvPr>
              <p:cNvSpPr/>
              <p:nvPr/>
            </p:nvSpPr>
            <p:spPr>
              <a:xfrm>
                <a:off x="5580112" y="472514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E2B13F58-251F-844B-9664-5007A026632F}"/>
                  </a:ext>
                </a:extLst>
              </p:cNvPr>
              <p:cNvSpPr/>
              <p:nvPr/>
            </p:nvSpPr>
            <p:spPr>
              <a:xfrm>
                <a:off x="5580112" y="501317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D0E759DA-769E-6E4D-A7C0-23B92C3811E0}"/>
                  </a:ext>
                </a:extLst>
              </p:cNvPr>
              <p:cNvSpPr/>
              <p:nvPr/>
            </p:nvSpPr>
            <p:spPr>
              <a:xfrm>
                <a:off x="5580112" y="530120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97D3411C-8571-1145-A3F8-D0B69D52DB0E}"/>
                  </a:ext>
                </a:extLst>
              </p:cNvPr>
              <p:cNvSpPr/>
              <p:nvPr/>
            </p:nvSpPr>
            <p:spPr>
              <a:xfrm>
                <a:off x="5580112" y="558924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DE72A159-E188-6E4C-80FF-876F8101AB68}"/>
                  </a:ext>
                </a:extLst>
              </p:cNvPr>
              <p:cNvSpPr/>
              <p:nvPr/>
            </p:nvSpPr>
            <p:spPr>
              <a:xfrm>
                <a:off x="5580112" y="3284984"/>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77C7E705-0248-4043-B06E-BB7965DD7B24}"/>
                  </a:ext>
                </a:extLst>
              </p:cNvPr>
              <p:cNvSpPr/>
              <p:nvPr/>
            </p:nvSpPr>
            <p:spPr>
              <a:xfrm>
                <a:off x="5580112" y="3573016"/>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22630778-E953-A443-8B20-89FC73BB5125}"/>
                  </a:ext>
                </a:extLst>
              </p:cNvPr>
              <p:cNvSpPr/>
              <p:nvPr/>
            </p:nvSpPr>
            <p:spPr>
              <a:xfrm>
                <a:off x="5508104" y="3140968"/>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38DDA5EB-7F15-4D47-A3F0-9356F45EE400}"/>
                  </a:ext>
                </a:extLst>
              </p:cNvPr>
              <p:cNvSpPr/>
              <p:nvPr/>
            </p:nvSpPr>
            <p:spPr>
              <a:xfrm>
                <a:off x="5580112" y="2240032"/>
                <a:ext cx="288032" cy="288032"/>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BDB7935-787E-AC4B-B327-3D7D06DE1D90}"/>
                  </a:ext>
                </a:extLst>
              </p:cNvPr>
              <p:cNvSpPr/>
              <p:nvPr/>
            </p:nvSpPr>
            <p:spPr>
              <a:xfrm>
                <a:off x="5580112" y="2528064"/>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91098570-B67D-AD4C-987C-987D4EE4CB17}"/>
                  </a:ext>
                </a:extLst>
              </p:cNvPr>
              <p:cNvSpPr/>
              <p:nvPr/>
            </p:nvSpPr>
            <p:spPr>
              <a:xfrm>
                <a:off x="5580112" y="281609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中かっこ 58">
                <a:extLst>
                  <a:ext uri="{FF2B5EF4-FFF2-40B4-BE49-F238E27FC236}">
                    <a16:creationId xmlns:a16="http://schemas.microsoft.com/office/drawing/2014/main" id="{35A81858-A88D-274A-97BC-3D078717513B}"/>
                  </a:ext>
                </a:extLst>
              </p:cNvPr>
              <p:cNvSpPr/>
              <p:nvPr/>
            </p:nvSpPr>
            <p:spPr>
              <a:xfrm>
                <a:off x="6084168" y="2204864"/>
                <a:ext cx="360040" cy="3600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6528662E-97DC-3944-9EA3-91BC93286D80}"/>
                  </a:ext>
                </a:extLst>
              </p:cNvPr>
              <p:cNvSpPr txBox="1"/>
              <p:nvPr/>
            </p:nvSpPr>
            <p:spPr>
              <a:xfrm>
                <a:off x="6588224" y="3392160"/>
                <a:ext cx="553998" cy="1952067"/>
              </a:xfrm>
              <a:prstGeom prst="rect">
                <a:avLst/>
              </a:prstGeom>
            </p:spPr>
            <p:style>
              <a:lnRef idx="1">
                <a:schemeClr val="accent5"/>
              </a:lnRef>
              <a:fillRef idx="2">
                <a:schemeClr val="accent5"/>
              </a:fillRef>
              <a:effectRef idx="1">
                <a:schemeClr val="accent5"/>
              </a:effectRef>
              <a:fontRef idx="minor">
                <a:schemeClr val="dk1"/>
              </a:fontRef>
            </p:style>
            <p:txBody>
              <a:bodyPr vert="eaVert" wrap="none" rtlCol="0">
                <a:spAutoFit/>
              </a:bodyPr>
              <a:lstStyle/>
              <a:p>
                <a:r>
                  <a:rPr kumimoji="1" lang="ja-JP" altLang="en-US" sz="2400" dirty="0"/>
                  <a:t>預託実効線量</a:t>
                </a:r>
              </a:p>
            </p:txBody>
          </p:sp>
          <p:sp>
            <p:nvSpPr>
              <p:cNvPr id="61" name="Text Box 6">
                <a:extLst>
                  <a:ext uri="{FF2B5EF4-FFF2-40B4-BE49-F238E27FC236}">
                    <a16:creationId xmlns:a16="http://schemas.microsoft.com/office/drawing/2014/main" id="{E634E98A-0673-F045-BC26-AE88CEA6B096}"/>
                  </a:ext>
                </a:extLst>
              </p:cNvPr>
              <p:cNvSpPr txBox="1">
                <a:spLocks noChangeArrowheads="1"/>
              </p:cNvSpPr>
              <p:nvPr/>
            </p:nvSpPr>
            <p:spPr bwMode="auto">
              <a:xfrm>
                <a:off x="1691680" y="1868631"/>
                <a:ext cx="3456384" cy="12003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pPr>
                <a:r>
                  <a:rPr lang="ja-JP" altLang="en-US" sz="2400" dirty="0">
                    <a:solidFill>
                      <a:srgbClr val="000000"/>
                    </a:solidFill>
                    <a:latin typeface="+mn-ea"/>
                    <a:cs typeface="Times New Roman" pitchFamily="18" charset="0"/>
                  </a:rPr>
                  <a:t>放射性物質の摂取後、</a:t>
                </a:r>
                <a:r>
                  <a:rPr lang="ja-JP" altLang="en-US" sz="2400" dirty="0">
                    <a:solidFill>
                      <a:srgbClr val="FF0000"/>
                    </a:solidFill>
                    <a:latin typeface="+mn-ea"/>
                    <a:cs typeface="Times New Roman" pitchFamily="18" charset="0"/>
                  </a:rPr>
                  <a:t>成人は</a:t>
                </a:r>
                <a:r>
                  <a:rPr lang="en-US" altLang="ja-JP" sz="2400" dirty="0">
                    <a:solidFill>
                      <a:srgbClr val="FF0000"/>
                    </a:solidFill>
                    <a:latin typeface="+mn-ea"/>
                    <a:cs typeface="Times New Roman" pitchFamily="18" charset="0"/>
                  </a:rPr>
                  <a:t>50</a:t>
                </a:r>
                <a:r>
                  <a:rPr lang="ja-JP" altLang="en-US" sz="2400" dirty="0">
                    <a:solidFill>
                      <a:srgbClr val="FF0000"/>
                    </a:solidFill>
                    <a:latin typeface="+mn-ea"/>
                    <a:cs typeface="Times New Roman" pitchFamily="18" charset="0"/>
                  </a:rPr>
                  <a:t>年間、小児は</a:t>
                </a:r>
                <a:r>
                  <a:rPr lang="en-US" altLang="ja-JP" sz="2400" dirty="0">
                    <a:solidFill>
                      <a:srgbClr val="FF0000"/>
                    </a:solidFill>
                    <a:latin typeface="+mn-ea"/>
                    <a:cs typeface="Times New Roman" pitchFamily="18" charset="0"/>
                  </a:rPr>
                  <a:t>70</a:t>
                </a:r>
                <a:r>
                  <a:rPr lang="ja-JP" altLang="en-US" sz="2400" dirty="0">
                    <a:solidFill>
                      <a:srgbClr val="FF0000"/>
                    </a:solidFill>
                    <a:latin typeface="+mn-ea"/>
                    <a:cs typeface="Times New Roman" pitchFamily="18" charset="0"/>
                  </a:rPr>
                  <a:t>歳まで</a:t>
                </a:r>
                <a:r>
                  <a:rPr lang="ja-JP" altLang="en-US" sz="2400" dirty="0">
                    <a:solidFill>
                      <a:srgbClr val="000000"/>
                    </a:solidFill>
                    <a:latin typeface="+mn-ea"/>
                    <a:cs typeface="Times New Roman" pitchFamily="18" charset="0"/>
                  </a:rPr>
                  <a:t>受ける線量</a:t>
                </a:r>
              </a:p>
            </p:txBody>
          </p:sp>
          <p:sp>
            <p:nvSpPr>
              <p:cNvPr id="62" name="テキスト ボックス 61">
                <a:extLst>
                  <a:ext uri="{FF2B5EF4-FFF2-40B4-BE49-F238E27FC236}">
                    <a16:creationId xmlns:a16="http://schemas.microsoft.com/office/drawing/2014/main" id="{9C37C8C1-586B-5043-96ED-5A6CF591AA4A}"/>
                  </a:ext>
                </a:extLst>
              </p:cNvPr>
              <p:cNvSpPr txBox="1"/>
              <p:nvPr/>
            </p:nvSpPr>
            <p:spPr>
              <a:xfrm>
                <a:off x="7272300" y="4191471"/>
                <a:ext cx="1512168" cy="923330"/>
              </a:xfrm>
              <a:prstGeom prst="rect">
                <a:avLst/>
              </a:prstGeom>
              <a:noFill/>
            </p:spPr>
            <p:txBody>
              <a:bodyPr wrap="square" rtlCol="0">
                <a:spAutoFit/>
              </a:bodyPr>
              <a:lstStyle/>
              <a:p>
                <a:r>
                  <a:rPr lang="ja-JP" altLang="en-US" dirty="0"/>
                  <a:t>単位は</a:t>
                </a:r>
                <a:endParaRPr lang="en-US" altLang="ja-JP" dirty="0"/>
              </a:p>
              <a:p>
                <a:r>
                  <a:rPr lang="ja-JP" altLang="en-US" dirty="0"/>
                  <a:t>シーベルト（</a:t>
                </a:r>
                <a:r>
                  <a:rPr lang="en-US" altLang="ja-JP" dirty="0" err="1"/>
                  <a:t>Sv</a:t>
                </a:r>
                <a:r>
                  <a:rPr lang="ja-JP" altLang="en-US" dirty="0"/>
                  <a:t>）</a:t>
                </a:r>
                <a:endParaRPr kumimoji="1" lang="ja-JP" altLang="en-US" dirty="0"/>
              </a:p>
            </p:txBody>
          </p:sp>
          <p:sp>
            <p:nvSpPr>
              <p:cNvPr id="63" name="角丸四角形 62">
                <a:extLst>
                  <a:ext uri="{FF2B5EF4-FFF2-40B4-BE49-F238E27FC236}">
                    <a16:creationId xmlns:a16="http://schemas.microsoft.com/office/drawing/2014/main" id="{0B11B693-1321-6644-9E0C-37153827C2DF}"/>
                  </a:ext>
                </a:extLst>
              </p:cNvPr>
              <p:cNvSpPr/>
              <p:nvPr/>
            </p:nvSpPr>
            <p:spPr>
              <a:xfrm>
                <a:off x="2699792" y="6223007"/>
                <a:ext cx="525658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t>ある量の放射性物質を摂取したら、その後</a:t>
                </a:r>
              </a:p>
              <a:p>
                <a:r>
                  <a:rPr kumimoji="1" lang="ja-JP" altLang="en-US" sz="2000" dirty="0"/>
                  <a:t>に受ける未来の被ばく線量を表している</a:t>
                </a:r>
              </a:p>
            </p:txBody>
          </p:sp>
          <p:sp>
            <p:nvSpPr>
              <p:cNvPr id="64" name="正方形/長方形 63">
                <a:extLst>
                  <a:ext uri="{FF2B5EF4-FFF2-40B4-BE49-F238E27FC236}">
                    <a16:creationId xmlns:a16="http://schemas.microsoft.com/office/drawing/2014/main" id="{F1F7F9F9-A238-544E-9252-EF5369FC286B}"/>
                  </a:ext>
                </a:extLst>
              </p:cNvPr>
              <p:cNvSpPr/>
              <p:nvPr/>
            </p:nvSpPr>
            <p:spPr>
              <a:xfrm>
                <a:off x="6365167" y="1752665"/>
                <a:ext cx="3028649" cy="15214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solidFill>
                      <a:schemeClr val="tx1"/>
                    </a:solidFill>
                  </a:rPr>
                  <a:t>放射性物質を摂取した</a:t>
                </a:r>
                <a:r>
                  <a:rPr lang="ja-JP" altLang="en-US">
                    <a:solidFill>
                      <a:schemeClr val="tx1"/>
                    </a:solidFill>
                  </a:rPr>
                  <a:t>後、体内からなくなるまでの間、その</a:t>
                </a:r>
                <a:r>
                  <a:rPr lang="ja-JP" altLang="en-US" dirty="0">
                    <a:solidFill>
                      <a:schemeClr val="tx1"/>
                    </a:solidFill>
                  </a:rPr>
                  <a:t>物質の体内における壊変によって放射される線量率を時間積分した値</a:t>
                </a:r>
                <a:r>
                  <a:rPr lang="en-US" altLang="ja-JP" dirty="0">
                    <a:solidFill>
                      <a:schemeClr val="tx1"/>
                    </a:solidFill>
                  </a:rPr>
                  <a:t> </a:t>
                </a:r>
              </a:p>
            </p:txBody>
          </p:sp>
        </p:grpSp>
        <p:sp>
          <p:nvSpPr>
            <p:cNvPr id="9" name="フリーフォーム 8">
              <a:extLst>
                <a:ext uri="{FF2B5EF4-FFF2-40B4-BE49-F238E27FC236}">
                  <a16:creationId xmlns:a16="http://schemas.microsoft.com/office/drawing/2014/main" id="{1B998632-B51E-7745-BB83-40B7C4B5CB20}"/>
                </a:ext>
              </a:extLst>
            </p:cNvPr>
            <p:cNvSpPr/>
            <p:nvPr/>
          </p:nvSpPr>
          <p:spPr>
            <a:xfrm>
              <a:off x="1115616" y="2708919"/>
              <a:ext cx="3628499" cy="2215042"/>
            </a:xfrm>
            <a:custGeom>
              <a:avLst/>
              <a:gdLst>
                <a:gd name="connsiteX0" fmla="*/ 0 w 3402768"/>
                <a:gd name="connsiteY0" fmla="*/ 0 h 2428407"/>
                <a:gd name="connsiteX1" fmla="*/ 914400 w 3402768"/>
                <a:gd name="connsiteY1" fmla="*/ 1738859 h 2428407"/>
                <a:gd name="connsiteX2" fmla="*/ 3402768 w 3402768"/>
                <a:gd name="connsiteY2" fmla="*/ 2428407 h 2428407"/>
                <a:gd name="connsiteX3" fmla="*/ 3402768 w 3402768"/>
                <a:gd name="connsiteY3" fmla="*/ 2428407 h 2428407"/>
                <a:gd name="connsiteX0" fmla="*/ 0 w 3402768"/>
                <a:gd name="connsiteY0" fmla="*/ 0 h 2428407"/>
                <a:gd name="connsiteX1" fmla="*/ 1354190 w 3402768"/>
                <a:gd name="connsiteY1" fmla="*/ 1728192 h 2428407"/>
                <a:gd name="connsiteX2" fmla="*/ 3402768 w 3402768"/>
                <a:gd name="connsiteY2" fmla="*/ 2428407 h 2428407"/>
                <a:gd name="connsiteX3" fmla="*/ 3402768 w 3402768"/>
                <a:gd name="connsiteY3" fmla="*/ 2428407 h 2428407"/>
                <a:gd name="connsiteX0" fmla="*/ 0 w 3402768"/>
                <a:gd name="connsiteY0" fmla="*/ 0 h 2428407"/>
                <a:gd name="connsiteX1" fmla="*/ 1354190 w 3402768"/>
                <a:gd name="connsiteY1" fmla="*/ 1728192 h 2428407"/>
                <a:gd name="connsiteX2" fmla="*/ 3402768 w 3402768"/>
                <a:gd name="connsiteY2" fmla="*/ 2428407 h 2428407"/>
                <a:gd name="connsiteX3" fmla="*/ 3402768 w 3402768"/>
                <a:gd name="connsiteY3" fmla="*/ 2428407 h 2428407"/>
                <a:gd name="connsiteX0" fmla="*/ 0 w 3402768"/>
                <a:gd name="connsiteY0" fmla="*/ 0 h 2428407"/>
                <a:gd name="connsiteX1" fmla="*/ 1557318 w 3402768"/>
                <a:gd name="connsiteY1" fmla="*/ 1738860 h 2428407"/>
                <a:gd name="connsiteX2" fmla="*/ 3402768 w 3402768"/>
                <a:gd name="connsiteY2" fmla="*/ 2428407 h 2428407"/>
                <a:gd name="connsiteX3" fmla="*/ 3402768 w 3402768"/>
                <a:gd name="connsiteY3" fmla="*/ 2428407 h 2428407"/>
                <a:gd name="connsiteX0" fmla="*/ 0 w 3402768"/>
                <a:gd name="connsiteY0" fmla="*/ 0 h 2428407"/>
                <a:gd name="connsiteX1" fmla="*/ 1557318 w 3402768"/>
                <a:gd name="connsiteY1" fmla="*/ 1817899 h 2428407"/>
                <a:gd name="connsiteX2" fmla="*/ 3402768 w 3402768"/>
                <a:gd name="connsiteY2" fmla="*/ 2428407 h 2428407"/>
                <a:gd name="connsiteX3" fmla="*/ 3402768 w 3402768"/>
                <a:gd name="connsiteY3" fmla="*/ 2428407 h 2428407"/>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28407"/>
                <a:gd name="connsiteX1" fmla="*/ 872669 w 3402768"/>
                <a:gd name="connsiteY1" fmla="*/ 1785930 h 2428407"/>
                <a:gd name="connsiteX2" fmla="*/ 3402768 w 3402768"/>
                <a:gd name="connsiteY2" fmla="*/ 2428407 h 2428407"/>
                <a:gd name="connsiteX3" fmla="*/ 3402768 w 3402768"/>
                <a:gd name="connsiteY3" fmla="*/ 2428407 h 2428407"/>
                <a:gd name="connsiteX0" fmla="*/ 0 w 3402768"/>
                <a:gd name="connsiteY0" fmla="*/ 0 h 2428407"/>
                <a:gd name="connsiteX1" fmla="*/ 872669 w 3402768"/>
                <a:gd name="connsiteY1" fmla="*/ 1785930 h 2428407"/>
                <a:gd name="connsiteX2" fmla="*/ 3402768 w 3402768"/>
                <a:gd name="connsiteY2" fmla="*/ 2428407 h 2428407"/>
                <a:gd name="connsiteX3" fmla="*/ 3402768 w 3402768"/>
                <a:gd name="connsiteY3" fmla="*/ 2428407 h 2428407"/>
                <a:gd name="connsiteX0" fmla="*/ 0 w 3402768"/>
                <a:gd name="connsiteY0" fmla="*/ 0 h 2428407"/>
                <a:gd name="connsiteX1" fmla="*/ 1055243 w 3402768"/>
                <a:gd name="connsiteY1" fmla="*/ 1956429 h 2428407"/>
                <a:gd name="connsiteX2" fmla="*/ 3402768 w 3402768"/>
                <a:gd name="connsiteY2" fmla="*/ 2428407 h 2428407"/>
                <a:gd name="connsiteX3" fmla="*/ 3402768 w 3402768"/>
                <a:gd name="connsiteY3" fmla="*/ 2428407 h 2428407"/>
                <a:gd name="connsiteX0" fmla="*/ 0 w 3402768"/>
                <a:gd name="connsiteY0" fmla="*/ 0 h 2428407"/>
                <a:gd name="connsiteX1" fmla="*/ 1055243 w 3402768"/>
                <a:gd name="connsiteY1" fmla="*/ 1956429 h 2428407"/>
                <a:gd name="connsiteX2" fmla="*/ 3402768 w 3402768"/>
                <a:gd name="connsiteY2" fmla="*/ 2428407 h 2428407"/>
                <a:gd name="connsiteX3" fmla="*/ 3402768 w 3402768"/>
                <a:gd name="connsiteY3" fmla="*/ 2428407 h 2428407"/>
                <a:gd name="connsiteX0" fmla="*/ 0 w 3402768"/>
                <a:gd name="connsiteY0" fmla="*/ 0 h 2448822"/>
                <a:gd name="connsiteX1" fmla="*/ 1055243 w 3402768"/>
                <a:gd name="connsiteY1" fmla="*/ 1956429 h 2448822"/>
                <a:gd name="connsiteX2" fmla="*/ 3402768 w 3402768"/>
                <a:gd name="connsiteY2" fmla="*/ 2428407 h 2448822"/>
                <a:gd name="connsiteX3" fmla="*/ 3402768 w 3402768"/>
                <a:gd name="connsiteY3" fmla="*/ 2428407 h 2448822"/>
                <a:gd name="connsiteX0" fmla="*/ 0 w 3411896"/>
                <a:gd name="connsiteY0" fmla="*/ 0 h 2448822"/>
                <a:gd name="connsiteX1" fmla="*/ 1055243 w 3411896"/>
                <a:gd name="connsiteY1" fmla="*/ 1956429 h 2448822"/>
                <a:gd name="connsiteX2" fmla="*/ 3402768 w 3411896"/>
                <a:gd name="connsiteY2" fmla="*/ 2428407 h 2448822"/>
                <a:gd name="connsiteX3" fmla="*/ 3411896 w 3411896"/>
                <a:gd name="connsiteY3" fmla="*/ 2428407 h 2448822"/>
                <a:gd name="connsiteX0" fmla="*/ 0 w 3411896"/>
                <a:gd name="connsiteY0" fmla="*/ 0 h 2431324"/>
                <a:gd name="connsiteX1" fmla="*/ 1055243 w 3411896"/>
                <a:gd name="connsiteY1" fmla="*/ 1956429 h 2431324"/>
                <a:gd name="connsiteX2" fmla="*/ 3402768 w 3411896"/>
                <a:gd name="connsiteY2" fmla="*/ 2428407 h 2431324"/>
                <a:gd name="connsiteX3" fmla="*/ 3411896 w 3411896"/>
                <a:gd name="connsiteY3" fmla="*/ 2428407 h 2431324"/>
              </a:gdLst>
              <a:ahLst/>
              <a:cxnLst>
                <a:cxn ang="0">
                  <a:pos x="connsiteX0" y="connsiteY0"/>
                </a:cxn>
                <a:cxn ang="0">
                  <a:pos x="connsiteX1" y="connsiteY1"/>
                </a:cxn>
                <a:cxn ang="0">
                  <a:pos x="connsiteX2" y="connsiteY2"/>
                </a:cxn>
                <a:cxn ang="0">
                  <a:pos x="connsiteX3" y="connsiteY3"/>
                </a:cxn>
              </a:cxnLst>
              <a:rect l="l" t="t" r="r" b="b"/>
              <a:pathLst>
                <a:path w="3411896" h="2431324">
                  <a:moveTo>
                    <a:pt x="0" y="0"/>
                  </a:moveTo>
                  <a:cubicBezTo>
                    <a:pt x="173636" y="667062"/>
                    <a:pt x="86453" y="1349229"/>
                    <a:pt x="1055243" y="1956429"/>
                  </a:cubicBezTo>
                  <a:cubicBezTo>
                    <a:pt x="2430175" y="2486673"/>
                    <a:pt x="3009677" y="2431196"/>
                    <a:pt x="3402768" y="2428407"/>
                  </a:cubicBezTo>
                  <a:lnTo>
                    <a:pt x="3411896" y="2428407"/>
                  </a:lnTo>
                </a:path>
              </a:pathLst>
            </a:custGeom>
            <a:ln w="571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5" name="スライド番号プレースホルダー 64">
            <a:extLst>
              <a:ext uri="{FF2B5EF4-FFF2-40B4-BE49-F238E27FC236}">
                <a16:creationId xmlns:a16="http://schemas.microsoft.com/office/drawing/2014/main" id="{0C6969C5-D737-254C-A8EB-260EDB5E9CB8}"/>
              </a:ext>
            </a:extLst>
          </p:cNvPr>
          <p:cNvSpPr>
            <a:spLocks noGrp="1"/>
          </p:cNvSpPr>
          <p:nvPr>
            <p:ph type="sldNum" sz="quarter" idx="12"/>
          </p:nvPr>
        </p:nvSpPr>
        <p:spPr/>
        <p:txBody>
          <a:bodyPr/>
          <a:lstStyle/>
          <a:p>
            <a:fld id="{58DD1769-DAE9-6C4E-82F4-B62273FFA290}" type="slidenum">
              <a:rPr kumimoji="1" lang="ja-JP" altLang="en-US" smtClean="0"/>
              <a:t>23</a:t>
            </a:fld>
            <a:endParaRPr kumimoji="1" lang="ja-JP" altLang="en-US"/>
          </a:p>
        </p:txBody>
      </p:sp>
      <p:sp>
        <p:nvSpPr>
          <p:cNvPr id="66" name="右矢印 65">
            <a:extLst>
              <a:ext uri="{FF2B5EF4-FFF2-40B4-BE49-F238E27FC236}">
                <a16:creationId xmlns:a16="http://schemas.microsoft.com/office/drawing/2014/main" id="{EE97FC26-9F56-7A46-93F3-D6EBA161407D}"/>
              </a:ext>
            </a:extLst>
          </p:cNvPr>
          <p:cNvSpPr/>
          <p:nvPr/>
        </p:nvSpPr>
        <p:spPr>
          <a:xfrm>
            <a:off x="3491880" y="3051820"/>
            <a:ext cx="1867417"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足し合わせる</a:t>
            </a:r>
          </a:p>
        </p:txBody>
      </p:sp>
    </p:spTree>
    <p:extLst>
      <p:ext uri="{BB962C8B-B14F-4D97-AF65-F5344CB8AC3E}">
        <p14:creationId xmlns:p14="http://schemas.microsoft.com/office/powerpoint/2010/main" val="1759392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A30BB8D-D07B-A749-89DD-CF0DECEDCEDC}"/>
              </a:ext>
            </a:extLst>
          </p:cNvPr>
          <p:cNvSpPr>
            <a:spLocks noGrp="1"/>
          </p:cNvSpPr>
          <p:nvPr>
            <p:ph type="title"/>
          </p:nvPr>
        </p:nvSpPr>
        <p:spPr/>
        <p:txBody>
          <a:bodyPr/>
          <a:lstStyle/>
          <a:p>
            <a:r>
              <a:rPr lang="ja-JP" altLang="en-US"/>
              <a:t>体外計測法とバイオアッセイ法</a:t>
            </a:r>
            <a:endParaRPr kumimoji="1" lang="ja-JP" altLang="en-US"/>
          </a:p>
        </p:txBody>
      </p:sp>
      <p:graphicFrame>
        <p:nvGraphicFramePr>
          <p:cNvPr id="8" name="コンテンツ プレースホルダー 7">
            <a:extLst>
              <a:ext uri="{FF2B5EF4-FFF2-40B4-BE49-F238E27FC236}">
                <a16:creationId xmlns:a16="http://schemas.microsoft.com/office/drawing/2014/main" id="{1C7CB5D9-62B5-A741-90E8-4ADE868EC1EF}"/>
              </a:ext>
            </a:extLst>
          </p:cNvPr>
          <p:cNvGraphicFramePr>
            <a:graphicFrameLocks noGrp="1"/>
          </p:cNvGraphicFramePr>
          <p:nvPr>
            <p:ph idx="1"/>
            <p:extLst>
              <p:ext uri="{D42A27DB-BD31-4B8C-83A1-F6EECF244321}">
                <p14:modId xmlns:p14="http://schemas.microsoft.com/office/powerpoint/2010/main" val="802750804"/>
              </p:ext>
            </p:extLst>
          </p:nvPr>
        </p:nvGraphicFramePr>
        <p:xfrm>
          <a:off x="628650" y="1271587"/>
          <a:ext cx="7886700" cy="480648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9067616"/>
                    </a:ext>
                  </a:extLst>
                </a:gridCol>
                <a:gridCol w="2628900">
                  <a:extLst>
                    <a:ext uri="{9D8B030D-6E8A-4147-A177-3AD203B41FA5}">
                      <a16:colId xmlns:a16="http://schemas.microsoft.com/office/drawing/2014/main" val="3550002953"/>
                    </a:ext>
                  </a:extLst>
                </a:gridCol>
                <a:gridCol w="2628900">
                  <a:extLst>
                    <a:ext uri="{9D8B030D-6E8A-4147-A177-3AD203B41FA5}">
                      <a16:colId xmlns:a16="http://schemas.microsoft.com/office/drawing/2014/main" val="846581312"/>
                    </a:ext>
                  </a:extLst>
                </a:gridCol>
              </a:tblGrid>
              <a:tr h="42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比較項目</a:t>
                      </a:r>
                      <a:endParaRPr kumimoji="1" lang="ja-JP" altLang="en-US" sz="1800" b="1" i="0" u="none" strike="noStrike" cap="none" normalizeH="0" baseline="0" dirty="0">
                        <a:ln>
                          <a:noFill/>
                        </a:ln>
                        <a:solidFill>
                          <a:srgbClr val="FFFFFF"/>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体外計測法</a:t>
                      </a:r>
                      <a:endParaRPr kumimoji="1" lang="ja-JP" altLang="en-US" sz="1800" b="1" i="0" u="none" strike="noStrike" cap="none" normalizeH="0" baseline="0" dirty="0">
                        <a:ln>
                          <a:noFill/>
                        </a:ln>
                        <a:solidFill>
                          <a:srgbClr val="FFFFFF"/>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バイオアッセイ法</a:t>
                      </a:r>
                      <a:endParaRPr kumimoji="1" lang="ja-JP" altLang="en-US" sz="1800" b="1" i="0" u="none" strike="noStrike" cap="none" normalizeH="0" baseline="0" dirty="0">
                        <a:ln>
                          <a:noFill/>
                        </a:ln>
                        <a:solidFill>
                          <a:srgbClr val="FFFFFF"/>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1787006656"/>
                  </a:ext>
                </a:extLst>
              </a:tr>
              <a:tr h="1041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対象核種</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ガンマ線放出核種</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アルファ線放出核種</a:t>
                      </a:r>
                      <a:endParaRPr kumimoji="1" lang="en-US" altLang="ja-JP" sz="1800" u="none" strike="noStrike" cap="none" normalizeH="0" baseline="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ベータ線放出核種</a:t>
                      </a:r>
                      <a:endParaRPr kumimoji="1" lang="en-US" altLang="ja-JP" sz="1800" u="none" strike="noStrike" cap="none" normalizeH="0" baseline="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（ガンマ線放出核種）</a:t>
                      </a:r>
                      <a:endParaRPr kumimoji="1" lang="en-US" altLang="ja-JP"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206383902"/>
                  </a:ext>
                </a:extLst>
              </a:tr>
              <a:tr h="42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測定対象</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全身または局所</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尿、便など</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3015279202"/>
                  </a:ext>
                </a:extLst>
              </a:tr>
              <a:tr h="1041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装置</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ホールボディカウンタ</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甲状腺モニタ</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肺モニタ</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前処理装置</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化学分析装置</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放射能測定装置</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346044425"/>
                  </a:ext>
                </a:extLst>
              </a:tr>
              <a:tr h="7287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利点</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体内放射能の直接測定</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試料入手により遠隔地でも測定可能</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929477244"/>
                  </a:ext>
                </a:extLst>
              </a:tr>
              <a:tr h="7287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弱点</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核種が限定される</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試料採取、化学分析操作に時間を要する</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2917830407"/>
                  </a:ext>
                </a:extLst>
              </a:tr>
              <a:tr h="42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514"/>
                          </a:solidFill>
                          <a:effectLst/>
                          <a:latin typeface="+mn-ea"/>
                          <a:ea typeface="+mn-ea"/>
                          <a:cs typeface="ＭＳ Ｐゴシック" charset="0"/>
                        </a:rPr>
                        <a:t>結果が示すもの</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514"/>
                          </a:solidFill>
                          <a:effectLst/>
                          <a:latin typeface="+mn-ea"/>
                          <a:ea typeface="+mn-ea"/>
                          <a:cs typeface="ＭＳ Ｐゴシック" charset="0"/>
                        </a:rPr>
                        <a:t>測定時点の体内残留量</a:t>
                      </a: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514"/>
                          </a:solidFill>
                          <a:effectLst/>
                          <a:latin typeface="+mn-ea"/>
                          <a:ea typeface="+mn-ea"/>
                          <a:cs typeface="ＭＳ Ｐゴシック" charset="0"/>
                        </a:rPr>
                        <a:t>測定時点の排泄量</a:t>
                      </a:r>
                    </a:p>
                  </a:txBody>
                  <a:tcPr marL="91448" marR="91448" marT="45726" marB="45726" anchor="ctr" horzOverflow="overflow"/>
                </a:tc>
                <a:extLst>
                  <a:ext uri="{0D108BD9-81ED-4DB2-BD59-A6C34878D82A}">
                    <a16:rowId xmlns:a16="http://schemas.microsoft.com/office/drawing/2014/main" val="59149212"/>
                  </a:ext>
                </a:extLst>
              </a:tr>
            </a:tbl>
          </a:graphicData>
        </a:graphic>
      </p:graphicFrame>
      <p:sp>
        <p:nvSpPr>
          <p:cNvPr id="2" name="スライド番号プレースホルダー 1">
            <a:extLst>
              <a:ext uri="{FF2B5EF4-FFF2-40B4-BE49-F238E27FC236}">
                <a16:creationId xmlns:a16="http://schemas.microsoft.com/office/drawing/2014/main" id="{3FA6EC1F-17C9-EC40-9671-642E0118EC52}"/>
              </a:ext>
            </a:extLst>
          </p:cNvPr>
          <p:cNvSpPr>
            <a:spLocks noGrp="1"/>
          </p:cNvSpPr>
          <p:nvPr>
            <p:ph type="sldNum" sz="quarter" idx="12"/>
          </p:nvPr>
        </p:nvSpPr>
        <p:spPr/>
        <p:txBody>
          <a:bodyPr/>
          <a:lstStyle/>
          <a:p>
            <a:fld id="{58DD1769-DAE9-6C4E-82F4-B62273FFA290}" type="slidenum">
              <a:rPr kumimoji="1" lang="ja-JP" altLang="en-US" smtClean="0"/>
              <a:t>24</a:t>
            </a:fld>
            <a:endParaRPr kumimoji="1" lang="ja-JP" altLang="en-US"/>
          </a:p>
        </p:txBody>
      </p:sp>
    </p:spTree>
    <p:extLst>
      <p:ext uri="{BB962C8B-B14F-4D97-AF65-F5344CB8AC3E}">
        <p14:creationId xmlns:p14="http://schemas.microsoft.com/office/powerpoint/2010/main" val="1322372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0944B-BEC3-0445-8652-5BABEFBA1B78}"/>
              </a:ext>
            </a:extLst>
          </p:cNvPr>
          <p:cNvSpPr>
            <a:spLocks noGrp="1"/>
          </p:cNvSpPr>
          <p:nvPr>
            <p:ph type="title"/>
          </p:nvPr>
        </p:nvSpPr>
        <p:spPr/>
        <p:txBody>
          <a:bodyPr/>
          <a:lstStyle/>
          <a:p>
            <a:r>
              <a:rPr kumimoji="1" lang="ja-JP" altLang="en-US"/>
              <a:t>体外計測法</a:t>
            </a:r>
          </a:p>
        </p:txBody>
      </p:sp>
      <p:sp>
        <p:nvSpPr>
          <p:cNvPr id="3" name="コンテンツ プレースホルダー 2">
            <a:extLst>
              <a:ext uri="{FF2B5EF4-FFF2-40B4-BE49-F238E27FC236}">
                <a16:creationId xmlns:a16="http://schemas.microsoft.com/office/drawing/2014/main" id="{EF842E34-8348-BD46-955A-905A7B4E1B01}"/>
              </a:ext>
            </a:extLst>
          </p:cNvPr>
          <p:cNvSpPr>
            <a:spLocks noGrp="1"/>
          </p:cNvSpPr>
          <p:nvPr>
            <p:ph idx="1"/>
          </p:nvPr>
        </p:nvSpPr>
        <p:spPr/>
        <p:txBody>
          <a:bodyPr/>
          <a:lstStyle/>
          <a:p>
            <a:r>
              <a:rPr lang="ja-JP" altLang="en-US"/>
              <a:t>体外に出てくる</a:t>
            </a:r>
            <a:r>
              <a:rPr lang="el-GR" altLang="ja-JP" dirty="0"/>
              <a:t>γ</a:t>
            </a:r>
            <a:r>
              <a:rPr lang="ja-JP" altLang="en-US"/>
              <a:t>線を体外に配置した放射線測定器で検出</a:t>
            </a:r>
            <a:endParaRPr lang="en-US" altLang="ja-JP" dirty="0"/>
          </a:p>
          <a:p>
            <a:pPr lvl="1"/>
            <a:r>
              <a:rPr lang="en-US" altLang="ja-JP" baseline="30000" dirty="0"/>
              <a:t>137</a:t>
            </a:r>
            <a:r>
              <a:rPr lang="en-US" altLang="ja-JP" dirty="0"/>
              <a:t>Cs</a:t>
            </a:r>
            <a:r>
              <a:rPr lang="ja-JP" altLang="en-US"/>
              <a:t>の</a:t>
            </a:r>
            <a:r>
              <a:rPr lang="en-US" altLang="ja-JP" dirty="0"/>
              <a:t>662keV</a:t>
            </a:r>
            <a:r>
              <a:rPr lang="ja-JP" altLang="en-US"/>
              <a:t>の全吸収ピーク効率：</a:t>
            </a:r>
            <a:r>
              <a:rPr lang="en-US" altLang="ja-JP" dirty="0"/>
              <a:t>1%</a:t>
            </a:r>
            <a:r>
              <a:rPr lang="ja-JP" altLang="en-US"/>
              <a:t>程度</a:t>
            </a:r>
          </a:p>
        </p:txBody>
      </p:sp>
      <p:grpSp>
        <p:nvGrpSpPr>
          <p:cNvPr id="16" name="グループ化 15">
            <a:extLst>
              <a:ext uri="{FF2B5EF4-FFF2-40B4-BE49-F238E27FC236}">
                <a16:creationId xmlns:a16="http://schemas.microsoft.com/office/drawing/2014/main" id="{83130557-9461-B343-8A0B-9778B6C557B3}"/>
              </a:ext>
            </a:extLst>
          </p:cNvPr>
          <p:cNvGrpSpPr/>
          <p:nvPr/>
        </p:nvGrpSpPr>
        <p:grpSpPr>
          <a:xfrm>
            <a:off x="628650" y="2248014"/>
            <a:ext cx="5747199" cy="3488553"/>
            <a:chOff x="1268596" y="2459176"/>
            <a:chExt cx="6632448" cy="4025900"/>
          </a:xfrm>
        </p:grpSpPr>
        <p:pic>
          <p:nvPicPr>
            <p:cNvPr id="4" name="Picture 2" descr="I:\NIRS\NIRS_2015\業務関係\放射線科学〇2月号\WBCフォト\P1010456.JPG">
              <a:extLst>
                <a:ext uri="{FF2B5EF4-FFF2-40B4-BE49-F238E27FC236}">
                  <a16:creationId xmlns:a16="http://schemas.microsoft.com/office/drawing/2014/main" id="{AF438458-8468-8A40-A426-A63B8D0824E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a:ext>
              </a:extLst>
            </a:blip>
            <a:srcRect/>
            <a:stretch/>
          </p:blipFill>
          <p:spPr bwMode="auto">
            <a:xfrm>
              <a:off x="1268596" y="2459176"/>
              <a:ext cx="6632448" cy="402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22" descr="radiationmov">
              <a:extLst>
                <a:ext uri="{FF2B5EF4-FFF2-40B4-BE49-F238E27FC236}">
                  <a16:creationId xmlns:a16="http://schemas.microsoft.com/office/drawing/2014/main" id="{F7E42CD7-DF9A-3C45-9CDE-7F5A20F60510}"/>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61084" y="4135055"/>
              <a:ext cx="200418" cy="196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2" descr="radiationmov">
              <a:extLst>
                <a:ext uri="{FF2B5EF4-FFF2-40B4-BE49-F238E27FC236}">
                  <a16:creationId xmlns:a16="http://schemas.microsoft.com/office/drawing/2014/main" id="{BA06B5FB-8525-B94C-8A4E-D068F11E846C}"/>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01044" y="4098817"/>
              <a:ext cx="200418" cy="196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22" descr="radiationmov">
              <a:extLst>
                <a:ext uri="{FF2B5EF4-FFF2-40B4-BE49-F238E27FC236}">
                  <a16:creationId xmlns:a16="http://schemas.microsoft.com/office/drawing/2014/main" id="{752C7598-AC6B-EB4F-B615-C28D32528E1B}"/>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2674" y="3899336"/>
              <a:ext cx="200418" cy="19632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A501ABB0-E249-1042-9376-B5105B532355}"/>
                </a:ext>
              </a:extLst>
            </p:cNvPr>
            <p:cNvGrpSpPr/>
            <p:nvPr/>
          </p:nvGrpSpPr>
          <p:grpSpPr>
            <a:xfrm>
              <a:off x="4508956" y="3199224"/>
              <a:ext cx="2376264" cy="2285454"/>
              <a:chOff x="4499992" y="2296840"/>
              <a:chExt cx="2376264" cy="2285454"/>
            </a:xfrm>
          </p:grpSpPr>
          <p:cxnSp>
            <p:nvCxnSpPr>
              <p:cNvPr id="9" name="直線矢印コネクタ 8">
                <a:extLst>
                  <a:ext uri="{FF2B5EF4-FFF2-40B4-BE49-F238E27FC236}">
                    <a16:creationId xmlns:a16="http://schemas.microsoft.com/office/drawing/2014/main" id="{D362D636-F0FF-BD45-9169-65FBFB4A4556}"/>
                  </a:ext>
                </a:extLst>
              </p:cNvPr>
              <p:cNvCxnSpPr/>
              <p:nvPr/>
            </p:nvCxnSpPr>
            <p:spPr>
              <a:xfrm>
                <a:off x="5486156" y="3372925"/>
                <a:ext cx="1026794" cy="613468"/>
              </a:xfrm>
              <a:prstGeom prst="straightConnector1">
                <a:avLst/>
              </a:prstGeom>
              <a:ln w="28575">
                <a:solidFill>
                  <a:srgbClr val="66FF33"/>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7C650F1B-DC16-5547-8BBE-49CE26465EB3}"/>
                  </a:ext>
                </a:extLst>
              </p:cNvPr>
              <p:cNvCxnSpPr/>
              <p:nvPr/>
            </p:nvCxnSpPr>
            <p:spPr>
              <a:xfrm flipH="1" flipV="1">
                <a:off x="5173140" y="2296840"/>
                <a:ext cx="244225" cy="918396"/>
              </a:xfrm>
              <a:prstGeom prst="straightConnector1">
                <a:avLst/>
              </a:prstGeom>
              <a:ln w="28575">
                <a:solidFill>
                  <a:srgbClr val="66FF3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4CE46693-EF10-0B45-BDA4-0853F1EE60E9}"/>
                  </a:ext>
                </a:extLst>
              </p:cNvPr>
              <p:cNvSpPr/>
              <p:nvPr/>
            </p:nvSpPr>
            <p:spPr>
              <a:xfrm>
                <a:off x="4499992" y="4222254"/>
                <a:ext cx="817164"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検出器</a:t>
                </a:r>
              </a:p>
            </p:txBody>
          </p:sp>
          <p:cxnSp>
            <p:nvCxnSpPr>
              <p:cNvPr id="12" name="直線矢印コネクタ 11">
                <a:extLst>
                  <a:ext uri="{FF2B5EF4-FFF2-40B4-BE49-F238E27FC236}">
                    <a16:creationId xmlns:a16="http://schemas.microsoft.com/office/drawing/2014/main" id="{E0204AC6-A3C3-A747-ADA1-39CB8BB2812E}"/>
                  </a:ext>
                </a:extLst>
              </p:cNvPr>
              <p:cNvCxnSpPr/>
              <p:nvPr/>
            </p:nvCxnSpPr>
            <p:spPr>
              <a:xfrm flipH="1">
                <a:off x="4867120" y="3392762"/>
                <a:ext cx="450036" cy="920302"/>
              </a:xfrm>
              <a:prstGeom prst="straightConnector1">
                <a:avLst/>
              </a:prstGeom>
              <a:ln w="28575">
                <a:solidFill>
                  <a:srgbClr val="66FF3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8BD797C-3248-CC4C-ADE5-37469BACA110}"/>
                  </a:ext>
                </a:extLst>
              </p:cNvPr>
              <p:cNvSpPr txBox="1"/>
              <p:nvPr/>
            </p:nvSpPr>
            <p:spPr>
              <a:xfrm>
                <a:off x="5004048" y="3789040"/>
                <a:ext cx="646331" cy="369332"/>
              </a:xfrm>
              <a:prstGeom prst="rect">
                <a:avLst/>
              </a:prstGeom>
              <a:noFill/>
            </p:spPr>
            <p:txBody>
              <a:bodyPr wrap="none" rtlCol="0">
                <a:spAutoFit/>
              </a:bodyPr>
              <a:lstStyle/>
              <a:p>
                <a:r>
                  <a:rPr lang="en-US" altLang="ja-JP"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γ</a:t>
                </a:r>
                <a:r>
                  <a:rPr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線</a:t>
                </a:r>
                <a:endParaRPr kumimoji="1"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4" name="テキスト ボックス 13">
                <a:extLst>
                  <a:ext uri="{FF2B5EF4-FFF2-40B4-BE49-F238E27FC236}">
                    <a16:creationId xmlns:a16="http://schemas.microsoft.com/office/drawing/2014/main" id="{F8900B36-91A7-CE4C-9EE9-E3C68EA5897C}"/>
                  </a:ext>
                </a:extLst>
              </p:cNvPr>
              <p:cNvSpPr txBox="1"/>
              <p:nvPr/>
            </p:nvSpPr>
            <p:spPr>
              <a:xfrm>
                <a:off x="5295252" y="2636912"/>
                <a:ext cx="646331" cy="369332"/>
              </a:xfrm>
              <a:prstGeom prst="rect">
                <a:avLst/>
              </a:prstGeom>
              <a:noFill/>
            </p:spPr>
            <p:txBody>
              <a:bodyPr wrap="none" rtlCol="0">
                <a:spAutoFit/>
              </a:bodyPr>
              <a:lstStyle/>
              <a:p>
                <a:r>
                  <a:rPr lang="en-US" altLang="ja-JP"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γ</a:t>
                </a:r>
                <a:r>
                  <a:rPr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線</a:t>
                </a:r>
                <a:endParaRPr kumimoji="1"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7C2AB0F4-4239-864C-BB12-B81C60A21CF1}"/>
                  </a:ext>
                </a:extLst>
              </p:cNvPr>
              <p:cNvSpPr txBox="1"/>
              <p:nvPr/>
            </p:nvSpPr>
            <p:spPr>
              <a:xfrm>
                <a:off x="6229925" y="3429000"/>
                <a:ext cx="646331" cy="369332"/>
              </a:xfrm>
              <a:prstGeom prst="rect">
                <a:avLst/>
              </a:prstGeom>
              <a:noFill/>
            </p:spPr>
            <p:txBody>
              <a:bodyPr wrap="none" rtlCol="0">
                <a:spAutoFit/>
              </a:bodyPr>
              <a:lstStyle/>
              <a:p>
                <a:r>
                  <a:rPr lang="en-US" altLang="ja-JP"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γ</a:t>
                </a:r>
                <a:r>
                  <a:rPr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線</a:t>
                </a:r>
                <a:endParaRPr kumimoji="1"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grpSp>
      <p:sp>
        <p:nvSpPr>
          <p:cNvPr id="17" name="テキスト ボックス 16">
            <a:extLst>
              <a:ext uri="{FF2B5EF4-FFF2-40B4-BE49-F238E27FC236}">
                <a16:creationId xmlns:a16="http://schemas.microsoft.com/office/drawing/2014/main" id="{BFC4E89C-34A9-5340-B159-9A4B51A4C483}"/>
              </a:ext>
            </a:extLst>
          </p:cNvPr>
          <p:cNvSpPr txBox="1"/>
          <p:nvPr/>
        </p:nvSpPr>
        <p:spPr>
          <a:xfrm>
            <a:off x="6560871" y="3253627"/>
            <a:ext cx="232819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a:t>体内からの放射線も体外からの放射線も区別なく検出してしまうため、体表面汚染を必ず確認する。</a:t>
            </a:r>
          </a:p>
        </p:txBody>
      </p:sp>
      <p:sp>
        <p:nvSpPr>
          <p:cNvPr id="18" name="スライド番号プレースホルダー 17">
            <a:extLst>
              <a:ext uri="{FF2B5EF4-FFF2-40B4-BE49-F238E27FC236}">
                <a16:creationId xmlns:a16="http://schemas.microsoft.com/office/drawing/2014/main" id="{00B132EA-EAD1-B845-A49B-4750DC18B9AB}"/>
              </a:ext>
            </a:extLst>
          </p:cNvPr>
          <p:cNvSpPr>
            <a:spLocks noGrp="1"/>
          </p:cNvSpPr>
          <p:nvPr>
            <p:ph type="sldNum" sz="quarter" idx="12"/>
          </p:nvPr>
        </p:nvSpPr>
        <p:spPr/>
        <p:txBody>
          <a:bodyPr/>
          <a:lstStyle/>
          <a:p>
            <a:fld id="{58DD1769-DAE9-6C4E-82F4-B62273FFA290}" type="slidenum">
              <a:rPr kumimoji="1" lang="ja-JP" altLang="en-US" smtClean="0"/>
              <a:t>25</a:t>
            </a:fld>
            <a:endParaRPr kumimoji="1" lang="ja-JP" altLang="en-US"/>
          </a:p>
        </p:txBody>
      </p:sp>
    </p:spTree>
    <p:extLst>
      <p:ext uri="{BB962C8B-B14F-4D97-AF65-F5344CB8AC3E}">
        <p14:creationId xmlns:p14="http://schemas.microsoft.com/office/powerpoint/2010/main" val="323918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バイオアッセイ法</a:t>
            </a:r>
            <a:endParaRPr lang="ja-JP" altLang="en-US" dirty="0"/>
          </a:p>
        </p:txBody>
      </p:sp>
      <p:pic>
        <p:nvPicPr>
          <p:cNvPr id="5" name="Picture 2" descr="C:\Documents and Settings\eunjoo\デスクトップ\DC_0122\Lungofdog\SANY018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5581" y="4735766"/>
            <a:ext cx="199548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グループ化 135181"/>
          <p:cNvGrpSpPr>
            <a:grpSpLocks/>
          </p:cNvGrpSpPr>
          <p:nvPr/>
        </p:nvGrpSpPr>
        <p:grpSpPr bwMode="auto">
          <a:xfrm>
            <a:off x="4581525" y="1017414"/>
            <a:ext cx="2535238" cy="1806118"/>
            <a:chOff x="4447967" y="871323"/>
            <a:chExt cx="2533830" cy="1806964"/>
          </a:xfrm>
        </p:grpSpPr>
        <p:pic>
          <p:nvPicPr>
            <p:cNvPr id="1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3981" y="871323"/>
              <a:ext cx="1977442" cy="148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4"/>
            <p:cNvSpPr txBox="1">
              <a:spLocks noChangeArrowheads="1"/>
            </p:cNvSpPr>
            <p:nvPr/>
          </p:nvSpPr>
          <p:spPr bwMode="auto">
            <a:xfrm>
              <a:off x="4447967" y="2370366"/>
              <a:ext cx="2533830" cy="30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eaLnBrk="1" hangingPunct="1"/>
              <a:r>
                <a:rPr lang="ja-JP" altLang="en-US" sz="1400" dirty="0">
                  <a:latin typeface="+mn-ea"/>
                  <a:ea typeface="+mn-ea"/>
                </a:rPr>
                <a:t>蒸発濃縮</a:t>
              </a:r>
              <a:endParaRPr lang="en-US" altLang="ja-JP" sz="1400" dirty="0">
                <a:latin typeface="+mn-ea"/>
                <a:ea typeface="+mn-ea"/>
              </a:endParaRPr>
            </a:p>
          </p:txBody>
        </p:sp>
      </p:grpSp>
      <p:grpSp>
        <p:nvGrpSpPr>
          <p:cNvPr id="12" name="グループ化 135180"/>
          <p:cNvGrpSpPr>
            <a:grpSpLocks/>
          </p:cNvGrpSpPr>
          <p:nvPr/>
        </p:nvGrpSpPr>
        <p:grpSpPr bwMode="auto">
          <a:xfrm>
            <a:off x="2825956" y="1017414"/>
            <a:ext cx="1976233" cy="1789997"/>
            <a:chOff x="2485920" y="903593"/>
            <a:chExt cx="1975970" cy="1789531"/>
          </a:xfrm>
        </p:grpSpPr>
        <p:pic>
          <p:nvPicPr>
            <p:cNvPr id="13" name="Picture 2" descr="C:\Documents and Settings\eunjoo\Punkun_2011\バイオアッセイ\Photos_1207_feces\IMG_103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5920" y="903593"/>
              <a:ext cx="1975970" cy="148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7"/>
            <p:cNvSpPr txBox="1">
              <a:spLocks noChangeArrowheads="1"/>
            </p:cNvSpPr>
            <p:nvPr/>
          </p:nvSpPr>
          <p:spPr bwMode="auto">
            <a:xfrm>
              <a:off x="3204786" y="2385427"/>
              <a:ext cx="543667" cy="3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灰化</a:t>
              </a:r>
              <a:endParaRPr lang="en-US" altLang="ja-JP" sz="1400" dirty="0">
                <a:latin typeface="+mn-ea"/>
                <a:ea typeface="+mn-ea"/>
              </a:endParaRPr>
            </a:p>
          </p:txBody>
        </p:sp>
      </p:grpSp>
      <p:pic>
        <p:nvPicPr>
          <p:cNvPr id="15" name="Picture 5" descr="C:\Documents and Settings\eunjoo\デスクトップ\DC_0122\Lungofdog\P102037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25956" y="4735766"/>
            <a:ext cx="199707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グループ化 135194"/>
          <p:cNvGrpSpPr>
            <a:grpSpLocks/>
          </p:cNvGrpSpPr>
          <p:nvPr/>
        </p:nvGrpSpPr>
        <p:grpSpPr bwMode="auto">
          <a:xfrm>
            <a:off x="4967494" y="2832151"/>
            <a:ext cx="4054475" cy="1826795"/>
            <a:chOff x="2843808" y="2845739"/>
            <a:chExt cx="4054284" cy="1827859"/>
          </a:xfrm>
        </p:grpSpPr>
        <p:pic>
          <p:nvPicPr>
            <p:cNvPr id="17" name="Picture 2" descr="C:\Documents and Settings\eunjoo\Punkun_2011\バイオアッセイ\Photos_1207_feces\IMG_1127.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05645" y="2845739"/>
              <a:ext cx="1992447" cy="149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C:\Documents and Settings\eunjoo\デスクトップ\BU_USB\犬の分析\100CANON\IMG_1247.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43808" y="2852936"/>
              <a:ext cx="1992814" cy="1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9"/>
            <p:cNvSpPr txBox="1">
              <a:spLocks noChangeArrowheads="1"/>
            </p:cNvSpPr>
            <p:nvPr/>
          </p:nvSpPr>
          <p:spPr bwMode="auto">
            <a:xfrm>
              <a:off x="4219573" y="4365642"/>
              <a:ext cx="1082297" cy="30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イオン交換</a:t>
              </a:r>
            </a:p>
          </p:txBody>
        </p:sp>
      </p:grpSp>
      <p:sp>
        <p:nvSpPr>
          <p:cNvPr id="20" name="テキスト ボックス 20"/>
          <p:cNvSpPr txBox="1">
            <a:spLocks noChangeArrowheads="1"/>
          </p:cNvSpPr>
          <p:nvPr/>
        </p:nvSpPr>
        <p:spPr bwMode="auto">
          <a:xfrm>
            <a:off x="4597685" y="6255004"/>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電着</a:t>
            </a:r>
          </a:p>
        </p:txBody>
      </p:sp>
      <p:pic>
        <p:nvPicPr>
          <p:cNvPr id="26" name="Picture 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99705" y="1033289"/>
            <a:ext cx="196478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 name="テキスト ボックス 60"/>
          <p:cNvSpPr txBox="1">
            <a:spLocks noChangeArrowheads="1"/>
          </p:cNvSpPr>
          <p:nvPr/>
        </p:nvSpPr>
        <p:spPr bwMode="auto">
          <a:xfrm>
            <a:off x="7721381" y="249289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共沈</a:t>
            </a:r>
          </a:p>
        </p:txBody>
      </p:sp>
      <p:grpSp>
        <p:nvGrpSpPr>
          <p:cNvPr id="28" name="グループ化 135195"/>
          <p:cNvGrpSpPr>
            <a:grpSpLocks/>
          </p:cNvGrpSpPr>
          <p:nvPr/>
        </p:nvGrpSpPr>
        <p:grpSpPr bwMode="auto">
          <a:xfrm>
            <a:off x="2825956" y="2824212"/>
            <a:ext cx="2020888" cy="1818283"/>
            <a:chOff x="7830216" y="2786791"/>
            <a:chExt cx="2020284" cy="1818482"/>
          </a:xfrm>
        </p:grpSpPr>
        <p:pic>
          <p:nvPicPr>
            <p:cNvPr id="29" name="Picture 4" descr="C:\Documents and Settings\eunjoo\デスクトップ\BU_USB\犬の分析\100CANON\IMG_1283.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30216" y="2786791"/>
              <a:ext cx="2020284" cy="151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18"/>
            <p:cNvSpPr txBox="1">
              <a:spLocks noChangeArrowheads="1"/>
            </p:cNvSpPr>
            <p:nvPr/>
          </p:nvSpPr>
          <p:spPr bwMode="auto">
            <a:xfrm>
              <a:off x="8540584" y="4297462"/>
              <a:ext cx="543576" cy="30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共沈</a:t>
              </a:r>
            </a:p>
          </p:txBody>
        </p:sp>
      </p:grpSp>
      <p:pic>
        <p:nvPicPr>
          <p:cNvPr id="31" name="Picture 7"/>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97644" y="5442204"/>
            <a:ext cx="1041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2" name="グループ化 9"/>
          <p:cNvGrpSpPr>
            <a:grpSpLocks/>
          </p:cNvGrpSpPr>
          <p:nvPr/>
        </p:nvGrpSpPr>
        <p:grpSpPr bwMode="auto">
          <a:xfrm>
            <a:off x="7025311" y="4735754"/>
            <a:ext cx="2019329" cy="1487498"/>
            <a:chOff x="411465" y="2525470"/>
            <a:chExt cx="2019799" cy="1487841"/>
          </a:xfrm>
        </p:grpSpPr>
        <p:pic>
          <p:nvPicPr>
            <p:cNvPr id="33" name="Picture 1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5400000">
              <a:off x="225486" y="2711452"/>
              <a:ext cx="1487838" cy="111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5" name="Picture 16"/>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rot="16200000">
              <a:off x="1273455" y="2855503"/>
              <a:ext cx="1487841" cy="82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37" name="テキスト ボックス 20"/>
          <p:cNvSpPr txBox="1">
            <a:spLocks noChangeArrowheads="1"/>
          </p:cNvSpPr>
          <p:nvPr/>
        </p:nvSpPr>
        <p:spPr bwMode="auto">
          <a:xfrm>
            <a:off x="7280952" y="6254587"/>
            <a:ext cx="16001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放射能測定（</a:t>
            </a:r>
            <a:r>
              <a:rPr lang="en-US" altLang="ja-JP" sz="1400" dirty="0">
                <a:latin typeface="+mn-ea"/>
                <a:ea typeface="+mn-ea"/>
              </a:rPr>
              <a:t>Si</a:t>
            </a:r>
            <a:r>
              <a:rPr lang="ja-JP" altLang="en-US" sz="1400" dirty="0">
                <a:latin typeface="+mn-ea"/>
                <a:ea typeface="+mn-ea"/>
              </a:rPr>
              <a:t>）</a:t>
            </a:r>
          </a:p>
        </p:txBody>
      </p:sp>
      <p:sp>
        <p:nvSpPr>
          <p:cNvPr id="38" name="角丸四角形 37"/>
          <p:cNvSpPr/>
          <p:nvPr/>
        </p:nvSpPr>
        <p:spPr>
          <a:xfrm>
            <a:off x="251520" y="1461247"/>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latin typeface="+mn-ea"/>
              </a:rPr>
              <a:t>前処理</a:t>
            </a:r>
            <a:endParaRPr kumimoji="1" lang="en-US" altLang="ja-JP" sz="2400" dirty="0">
              <a:latin typeface="+mn-ea"/>
            </a:endParaRPr>
          </a:p>
          <a:p>
            <a:pPr algn="ctr"/>
            <a:r>
              <a:rPr lang="ja-JP" altLang="en-US" sz="1200" dirty="0">
                <a:latin typeface="+mn-ea"/>
              </a:rPr>
              <a:t>（２日程度）</a:t>
            </a:r>
            <a:endParaRPr kumimoji="1" lang="ja-JP" altLang="en-US" sz="1200" dirty="0">
              <a:latin typeface="+mn-ea"/>
            </a:endParaRPr>
          </a:p>
        </p:txBody>
      </p:sp>
      <p:sp>
        <p:nvSpPr>
          <p:cNvPr id="39" name="下矢印 38"/>
          <p:cNvSpPr/>
          <p:nvPr/>
        </p:nvSpPr>
        <p:spPr>
          <a:xfrm>
            <a:off x="755576" y="2348880"/>
            <a:ext cx="1152128" cy="3600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latin typeface="+mn-ea"/>
            </a:endParaRPr>
          </a:p>
        </p:txBody>
      </p:sp>
      <p:sp>
        <p:nvSpPr>
          <p:cNvPr id="40" name="角丸四角形 39"/>
          <p:cNvSpPr/>
          <p:nvPr/>
        </p:nvSpPr>
        <p:spPr>
          <a:xfrm>
            <a:off x="251520" y="2857495"/>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n-ea"/>
              </a:rPr>
              <a:t>核種分離</a:t>
            </a:r>
            <a:endParaRPr kumimoji="1" lang="en-US" altLang="ja-JP" sz="2400" dirty="0">
              <a:latin typeface="+mn-ea"/>
            </a:endParaRPr>
          </a:p>
          <a:p>
            <a:pPr algn="ctr"/>
            <a:r>
              <a:rPr lang="ja-JP" altLang="en-US" sz="1200" dirty="0">
                <a:latin typeface="+mn-ea"/>
              </a:rPr>
              <a:t>（１日程度）</a:t>
            </a:r>
            <a:endParaRPr kumimoji="1" lang="ja-JP" altLang="en-US" sz="1200" dirty="0">
              <a:latin typeface="+mn-ea"/>
            </a:endParaRPr>
          </a:p>
        </p:txBody>
      </p:sp>
      <p:sp>
        <p:nvSpPr>
          <p:cNvPr id="41" name="下矢印 40"/>
          <p:cNvSpPr/>
          <p:nvPr/>
        </p:nvSpPr>
        <p:spPr>
          <a:xfrm>
            <a:off x="755576" y="3745128"/>
            <a:ext cx="1152128" cy="3600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latin typeface="+mn-ea"/>
            </a:endParaRPr>
          </a:p>
        </p:txBody>
      </p:sp>
      <p:sp>
        <p:nvSpPr>
          <p:cNvPr id="42" name="角丸四角形 41"/>
          <p:cNvSpPr/>
          <p:nvPr/>
        </p:nvSpPr>
        <p:spPr>
          <a:xfrm>
            <a:off x="242905" y="4249184"/>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n-ea"/>
              </a:rPr>
              <a:t>試料作成</a:t>
            </a:r>
            <a:endParaRPr kumimoji="1" lang="en-US" altLang="ja-JP" sz="2400" dirty="0">
              <a:latin typeface="+mn-ea"/>
            </a:endParaRPr>
          </a:p>
          <a:p>
            <a:pPr algn="ctr"/>
            <a:r>
              <a:rPr lang="ja-JP" altLang="en-US" sz="1200" dirty="0">
                <a:latin typeface="+mn-ea"/>
              </a:rPr>
              <a:t>（半日程度）</a:t>
            </a:r>
            <a:endParaRPr kumimoji="1" lang="ja-JP" altLang="en-US" sz="1200" dirty="0">
              <a:latin typeface="+mn-ea"/>
            </a:endParaRPr>
          </a:p>
        </p:txBody>
      </p:sp>
      <p:sp>
        <p:nvSpPr>
          <p:cNvPr id="43" name="下矢印 42"/>
          <p:cNvSpPr/>
          <p:nvPr/>
        </p:nvSpPr>
        <p:spPr>
          <a:xfrm>
            <a:off x="746961" y="5150300"/>
            <a:ext cx="1152128" cy="3600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latin typeface="+mn-ea"/>
            </a:endParaRPr>
          </a:p>
        </p:txBody>
      </p:sp>
      <p:sp>
        <p:nvSpPr>
          <p:cNvPr id="44" name="角丸四角形 43"/>
          <p:cNvSpPr/>
          <p:nvPr/>
        </p:nvSpPr>
        <p:spPr>
          <a:xfrm>
            <a:off x="242905" y="5640873"/>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n-ea"/>
              </a:rPr>
              <a:t>放射能定量</a:t>
            </a:r>
            <a:endParaRPr kumimoji="1" lang="en-US" altLang="ja-JP" sz="2400" dirty="0">
              <a:latin typeface="+mn-ea"/>
            </a:endParaRPr>
          </a:p>
          <a:p>
            <a:pPr algn="ctr"/>
            <a:r>
              <a:rPr lang="ja-JP" altLang="en-US" sz="1200" dirty="0">
                <a:latin typeface="+mn-ea"/>
              </a:rPr>
              <a:t>（１日程度）</a:t>
            </a:r>
            <a:endParaRPr kumimoji="1" lang="ja-JP" altLang="en-US" sz="1200" dirty="0">
              <a:latin typeface="+mn-ea"/>
            </a:endParaRPr>
          </a:p>
        </p:txBody>
      </p:sp>
      <p:sp>
        <p:nvSpPr>
          <p:cNvPr id="45" name="テキスト ボックス 44"/>
          <p:cNvSpPr txBox="1"/>
          <p:nvPr/>
        </p:nvSpPr>
        <p:spPr>
          <a:xfrm>
            <a:off x="251520" y="1109210"/>
            <a:ext cx="2236510" cy="338554"/>
          </a:xfrm>
          <a:prstGeom prst="rect">
            <a:avLst/>
          </a:prstGeom>
          <a:noFill/>
        </p:spPr>
        <p:txBody>
          <a:bodyPr wrap="none" rtlCol="0">
            <a:spAutoFit/>
          </a:bodyPr>
          <a:lstStyle/>
          <a:p>
            <a:pPr algn="ctr"/>
            <a:r>
              <a:rPr kumimoji="1" lang="ja-JP" altLang="en-US" sz="1600" dirty="0">
                <a:latin typeface="+mn-ea"/>
              </a:rPr>
              <a:t>アクチニド核種の場合</a:t>
            </a:r>
          </a:p>
        </p:txBody>
      </p:sp>
      <p:sp>
        <p:nvSpPr>
          <p:cNvPr id="2" name="スライド番号プレースホルダー 1">
            <a:extLst>
              <a:ext uri="{FF2B5EF4-FFF2-40B4-BE49-F238E27FC236}">
                <a16:creationId xmlns:a16="http://schemas.microsoft.com/office/drawing/2014/main" id="{1604486C-3E1E-CA42-AD22-AA545D0972E3}"/>
              </a:ext>
            </a:extLst>
          </p:cNvPr>
          <p:cNvSpPr>
            <a:spLocks noGrp="1"/>
          </p:cNvSpPr>
          <p:nvPr>
            <p:ph type="sldNum" sz="quarter" idx="12"/>
          </p:nvPr>
        </p:nvSpPr>
        <p:spPr/>
        <p:txBody>
          <a:bodyPr/>
          <a:lstStyle/>
          <a:p>
            <a:fld id="{58DD1769-DAE9-6C4E-82F4-B62273FFA290}" type="slidenum">
              <a:rPr kumimoji="1" lang="ja-JP" altLang="en-US" smtClean="0"/>
              <a:t>26</a:t>
            </a:fld>
            <a:endParaRPr kumimoji="1" lang="ja-JP" altLang="en-US"/>
          </a:p>
        </p:txBody>
      </p:sp>
    </p:spTree>
    <p:extLst>
      <p:ext uri="{BB962C8B-B14F-4D97-AF65-F5344CB8AC3E}">
        <p14:creationId xmlns:p14="http://schemas.microsoft.com/office/powerpoint/2010/main" val="4093136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放射性核種の残留割合</a:t>
            </a:r>
            <a:endParaRPr lang="ja-JP" altLang="en-US" dirty="0"/>
          </a:p>
        </p:txBody>
      </p:sp>
      <p:pic>
        <p:nvPicPr>
          <p:cNvPr id="16" name="コンテンツ プレースホルダー 15">
            <a:extLst>
              <a:ext uri="{FF2B5EF4-FFF2-40B4-BE49-F238E27FC236}">
                <a16:creationId xmlns:a16="http://schemas.microsoft.com/office/drawing/2014/main" id="{6C1D5EF9-3BFB-E940-89BE-C321815CC02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5155" t="7666" r="2610" b="13937"/>
          <a:stretch/>
        </p:blipFill>
        <p:spPr bwMode="auto">
          <a:xfrm>
            <a:off x="1415119" y="1578667"/>
            <a:ext cx="6313762" cy="4291217"/>
          </a:xfrm>
          <a:prstGeom prst="rect">
            <a:avLst/>
          </a:prstGeom>
          <a:noFill/>
          <a:ln>
            <a:noFill/>
          </a:ln>
          <a:extLst>
            <a:ext uri="{53640926-AAD7-44D8-BBD7-CCE9431645EC}">
              <a14:shadowObscured xmlns:a14="http://schemas.microsoft.com/office/drawing/2010/main"/>
            </a:ext>
          </a:extLst>
        </p:spPr>
      </p:pic>
      <p:sp>
        <p:nvSpPr>
          <p:cNvPr id="17" name="テキスト ボックス 16">
            <a:extLst>
              <a:ext uri="{FF2B5EF4-FFF2-40B4-BE49-F238E27FC236}">
                <a16:creationId xmlns:a16="http://schemas.microsoft.com/office/drawing/2014/main" id="{2CB4B994-4760-5542-886A-030390B652F7}"/>
              </a:ext>
            </a:extLst>
          </p:cNvPr>
          <p:cNvSpPr txBox="1"/>
          <p:nvPr/>
        </p:nvSpPr>
        <p:spPr>
          <a:xfrm>
            <a:off x="460137" y="1166301"/>
            <a:ext cx="8223726" cy="400110"/>
          </a:xfrm>
          <a:prstGeom prst="rect">
            <a:avLst/>
          </a:prstGeom>
          <a:noFill/>
        </p:spPr>
        <p:txBody>
          <a:bodyPr wrap="none" rtlCol="0">
            <a:spAutoFit/>
          </a:bodyPr>
          <a:lstStyle/>
          <a:p>
            <a:pPr algn="ctr"/>
            <a:r>
              <a:rPr kumimoji="1" lang="en-US" altLang="ja-JP" sz="2000" baseline="30000" dirty="0">
                <a:latin typeface="+mn-ea"/>
              </a:rPr>
              <a:t>137</a:t>
            </a:r>
            <a:r>
              <a:rPr kumimoji="1" lang="en-US" altLang="ja-JP" sz="2000" dirty="0">
                <a:latin typeface="+mn-ea"/>
              </a:rPr>
              <a:t>Cs</a:t>
            </a:r>
            <a:r>
              <a:rPr kumimoji="1" lang="ja-JP" altLang="en-US" sz="2000" dirty="0">
                <a:latin typeface="+mn-ea"/>
              </a:rPr>
              <a:t>の急性摂取での全身残留割合（吸入摂取，タイプ</a:t>
            </a:r>
            <a:r>
              <a:rPr kumimoji="1" lang="en-US" altLang="ja-JP" sz="2000" dirty="0">
                <a:latin typeface="+mn-ea"/>
              </a:rPr>
              <a:t>F</a:t>
            </a:r>
            <a:r>
              <a:rPr kumimoji="1" lang="ja-JP" altLang="en-US" sz="2000" dirty="0" err="1">
                <a:latin typeface="+mn-ea"/>
              </a:rPr>
              <a:t>，</a:t>
            </a:r>
            <a:r>
              <a:rPr lang="ja-JP" altLang="en-US" sz="2000" dirty="0">
                <a:latin typeface="+mn-ea"/>
              </a:rPr>
              <a:t>粒径１</a:t>
            </a:r>
            <a:r>
              <a:rPr lang="en-US" altLang="ja-JP" sz="2000" dirty="0">
                <a:latin typeface="+mn-ea"/>
              </a:rPr>
              <a:t>µm</a:t>
            </a:r>
            <a:r>
              <a:rPr kumimoji="1" lang="ja-JP" altLang="en-US" sz="2000" dirty="0">
                <a:latin typeface="+mn-ea"/>
              </a:rPr>
              <a:t>）</a:t>
            </a:r>
            <a:endParaRPr kumimoji="1" lang="en-US" altLang="ja-JP" sz="2000" dirty="0">
              <a:latin typeface="+mn-ea"/>
            </a:endParaRPr>
          </a:p>
        </p:txBody>
      </p:sp>
      <p:grpSp>
        <p:nvGrpSpPr>
          <p:cNvPr id="18" name="グループ化 17">
            <a:extLst>
              <a:ext uri="{FF2B5EF4-FFF2-40B4-BE49-F238E27FC236}">
                <a16:creationId xmlns:a16="http://schemas.microsoft.com/office/drawing/2014/main" id="{6DEE759C-CAA6-B94E-BE15-F1D6C061B61B}"/>
              </a:ext>
            </a:extLst>
          </p:cNvPr>
          <p:cNvGrpSpPr/>
          <p:nvPr/>
        </p:nvGrpSpPr>
        <p:grpSpPr>
          <a:xfrm>
            <a:off x="5796136" y="2990602"/>
            <a:ext cx="1601193" cy="3585770"/>
            <a:chOff x="5796136" y="2990602"/>
            <a:chExt cx="1601193" cy="3585770"/>
          </a:xfrm>
        </p:grpSpPr>
        <p:sp>
          <p:nvSpPr>
            <p:cNvPr id="19" name="テキスト ボックス 18">
              <a:extLst>
                <a:ext uri="{FF2B5EF4-FFF2-40B4-BE49-F238E27FC236}">
                  <a16:creationId xmlns:a16="http://schemas.microsoft.com/office/drawing/2014/main" id="{270A2246-E21A-BB46-A244-CB77A6ECFB99}"/>
                </a:ext>
              </a:extLst>
            </p:cNvPr>
            <p:cNvSpPr txBox="1"/>
            <p:nvPr/>
          </p:nvSpPr>
          <p:spPr>
            <a:xfrm>
              <a:off x="6130592" y="5147900"/>
              <a:ext cx="877163" cy="369332"/>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dirty="0">
                  <a:latin typeface="+mn-ea"/>
                </a:rPr>
                <a:t>測定日</a:t>
              </a:r>
            </a:p>
          </p:txBody>
        </p:sp>
        <p:pic>
          <p:nvPicPr>
            <p:cNvPr id="20" name="Picture 2" descr="http://www.nirs.go.jp/data/img/qa/Q15.jpg">
              <a:hlinkClick r:id="rId4"/>
              <a:extLst>
                <a:ext uri="{FF2B5EF4-FFF2-40B4-BE49-F238E27FC236}">
                  <a16:creationId xmlns:a16="http://schemas.microsoft.com/office/drawing/2014/main" id="{2393E44B-2E49-7645-BEF4-A3B3C9C1D2A7}"/>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a:ext>
              </a:extLst>
            </a:blip>
            <a:srcRect/>
            <a:stretch/>
          </p:blipFill>
          <p:spPr bwMode="auto">
            <a:xfrm>
              <a:off x="5796136" y="5589240"/>
              <a:ext cx="1601193" cy="98713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矢印コネクタ 20">
              <a:extLst>
                <a:ext uri="{FF2B5EF4-FFF2-40B4-BE49-F238E27FC236}">
                  <a16:creationId xmlns:a16="http://schemas.microsoft.com/office/drawing/2014/main" id="{D2383239-215B-0148-9391-DDB132A9A559}"/>
                </a:ext>
              </a:extLst>
            </p:cNvPr>
            <p:cNvCxnSpPr>
              <a:stCxn id="19" idx="0"/>
              <a:endCxn id="23" idx="4"/>
            </p:cNvCxnSpPr>
            <p:nvPr/>
          </p:nvCxnSpPr>
          <p:spPr>
            <a:xfrm flipV="1">
              <a:off x="6569174" y="2990602"/>
              <a:ext cx="0" cy="21572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3A8D7084-1411-C745-9A75-CAE6A0475D6C}"/>
              </a:ext>
            </a:extLst>
          </p:cNvPr>
          <p:cNvGrpSpPr/>
          <p:nvPr/>
        </p:nvGrpSpPr>
        <p:grpSpPr>
          <a:xfrm>
            <a:off x="6497166" y="2132856"/>
            <a:ext cx="2323306" cy="1008112"/>
            <a:chOff x="6497166" y="2132856"/>
            <a:chExt cx="2323306" cy="1008112"/>
          </a:xfrm>
          <a:effectLst/>
        </p:grpSpPr>
        <p:sp>
          <p:nvSpPr>
            <p:cNvPr id="23" name="円/楕円 22">
              <a:extLst>
                <a:ext uri="{FF2B5EF4-FFF2-40B4-BE49-F238E27FC236}">
                  <a16:creationId xmlns:a16="http://schemas.microsoft.com/office/drawing/2014/main" id="{34C00129-D216-9949-A069-1EBD03DAC370}"/>
                </a:ext>
              </a:extLst>
            </p:cNvPr>
            <p:cNvSpPr/>
            <p:nvPr/>
          </p:nvSpPr>
          <p:spPr>
            <a:xfrm>
              <a:off x="6497166" y="2846586"/>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角丸四角形吹き出し 23">
              <a:extLst>
                <a:ext uri="{FF2B5EF4-FFF2-40B4-BE49-F238E27FC236}">
                  <a16:creationId xmlns:a16="http://schemas.microsoft.com/office/drawing/2014/main" id="{5EC82560-689D-A349-976B-82A9E056096B}"/>
                </a:ext>
              </a:extLst>
            </p:cNvPr>
            <p:cNvSpPr/>
            <p:nvPr/>
          </p:nvSpPr>
          <p:spPr>
            <a:xfrm>
              <a:off x="7007755" y="2132856"/>
              <a:ext cx="1812717" cy="1008112"/>
            </a:xfrm>
            <a:prstGeom prst="wedgeRoundRectCallout">
              <a:avLst>
                <a:gd name="adj1" fmla="val -68124"/>
                <a:gd name="adj2" fmla="val 24958"/>
                <a:gd name="adj3" fmla="val 16667"/>
              </a:avLst>
            </a:prstGeom>
            <a:solidFill>
              <a:schemeClr val="accent2">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n-ea"/>
                </a:rPr>
                <a:t>10</a:t>
              </a:r>
              <a:r>
                <a:rPr kumimoji="1" lang="ja-JP" altLang="en-US" b="1" dirty="0">
                  <a:solidFill>
                    <a:schemeClr val="tx1"/>
                  </a:solidFill>
                  <a:latin typeface="+mn-ea"/>
                </a:rPr>
                <a:t>歳児の場合</a:t>
              </a:r>
              <a:endParaRPr kumimoji="1" lang="en-US" altLang="ja-JP" b="1" dirty="0">
                <a:solidFill>
                  <a:schemeClr val="tx1"/>
                </a:solidFill>
                <a:latin typeface="+mn-ea"/>
              </a:endParaRPr>
            </a:p>
            <a:p>
              <a:pPr algn="ctr"/>
              <a:r>
                <a:rPr lang="en-US" altLang="ja-JP" b="1" dirty="0">
                  <a:solidFill>
                    <a:schemeClr val="tx1"/>
                  </a:solidFill>
                  <a:latin typeface="+mn-ea"/>
                </a:rPr>
                <a:t>300</a:t>
              </a:r>
              <a:r>
                <a:rPr lang="ja-JP" altLang="en-US" b="1" dirty="0">
                  <a:solidFill>
                    <a:schemeClr val="tx1"/>
                  </a:solidFill>
                  <a:latin typeface="+mn-ea"/>
                </a:rPr>
                <a:t>日後で</a:t>
              </a:r>
              <a:endParaRPr lang="en-US" altLang="ja-JP" b="1" dirty="0">
                <a:solidFill>
                  <a:schemeClr val="tx1"/>
                </a:solidFill>
                <a:latin typeface="+mn-ea"/>
              </a:endParaRPr>
            </a:p>
            <a:p>
              <a:pPr algn="ctr"/>
              <a:r>
                <a:rPr lang="ja-JP" altLang="en-US" b="1" dirty="0">
                  <a:solidFill>
                    <a:schemeClr val="tx1"/>
                  </a:solidFill>
                  <a:latin typeface="+mn-ea"/>
                </a:rPr>
                <a:t>約</a:t>
              </a:r>
              <a:r>
                <a:rPr lang="en-US" altLang="ja-JP" b="1" dirty="0">
                  <a:solidFill>
                    <a:schemeClr val="tx1"/>
                  </a:solidFill>
                  <a:latin typeface="+mn-ea"/>
                </a:rPr>
                <a:t>0.4%</a:t>
              </a:r>
              <a:endParaRPr kumimoji="1" lang="ja-JP" altLang="en-US" b="1" dirty="0">
                <a:solidFill>
                  <a:schemeClr val="tx1"/>
                </a:solidFill>
                <a:latin typeface="+mn-ea"/>
              </a:endParaRPr>
            </a:p>
          </p:txBody>
        </p:sp>
      </p:grpSp>
      <p:sp>
        <p:nvSpPr>
          <p:cNvPr id="25" name="テキスト ボックス 24">
            <a:extLst>
              <a:ext uri="{FF2B5EF4-FFF2-40B4-BE49-F238E27FC236}">
                <a16:creationId xmlns:a16="http://schemas.microsoft.com/office/drawing/2014/main" id="{0E6C920E-743C-834C-B3A7-CDCCB2A8324F}"/>
              </a:ext>
            </a:extLst>
          </p:cNvPr>
          <p:cNvSpPr txBox="1"/>
          <p:nvPr/>
        </p:nvSpPr>
        <p:spPr>
          <a:xfrm>
            <a:off x="1043608" y="5877272"/>
            <a:ext cx="4716356" cy="707886"/>
          </a:xfrm>
          <a:prstGeom prst="rect">
            <a:avLst/>
          </a:prstGeom>
          <a:noFill/>
        </p:spPr>
        <p:txBody>
          <a:bodyPr wrap="none" rtlCol="0">
            <a:spAutoFit/>
          </a:bodyPr>
          <a:lstStyle/>
          <a:p>
            <a:r>
              <a:rPr lang="ja-JP" altLang="en-US" sz="2000" dirty="0">
                <a:latin typeface="+mn-ea"/>
              </a:rPr>
              <a:t>摂取量は全身残留量の約</a:t>
            </a:r>
            <a:r>
              <a:rPr lang="en-US" altLang="ja-JP" sz="2000" dirty="0">
                <a:latin typeface="+mn-ea"/>
              </a:rPr>
              <a:t>250</a:t>
            </a:r>
            <a:r>
              <a:rPr lang="ja-JP" altLang="en-US" sz="2000" dirty="0">
                <a:latin typeface="+mn-ea"/>
              </a:rPr>
              <a:t>倍となる。</a:t>
            </a:r>
            <a:endParaRPr lang="en-US" altLang="ja-JP" sz="2000" dirty="0">
              <a:latin typeface="+mn-ea"/>
            </a:endParaRPr>
          </a:p>
          <a:p>
            <a:pPr algn="ctr"/>
            <a:r>
              <a:rPr kumimoji="1" lang="ja-JP" altLang="en-US" sz="2000" dirty="0">
                <a:latin typeface="+mn-ea"/>
              </a:rPr>
              <a:t>（</a:t>
            </a:r>
            <a:r>
              <a:rPr kumimoji="1" lang="en-US" altLang="ja-JP" sz="2000" dirty="0">
                <a:latin typeface="+mn-ea"/>
              </a:rPr>
              <a:t>1÷0.004</a:t>
            </a:r>
            <a:r>
              <a:rPr kumimoji="1" lang="ja-JP" altLang="en-US" sz="2000" dirty="0">
                <a:latin typeface="+mn-ea"/>
              </a:rPr>
              <a:t>＝</a:t>
            </a:r>
            <a:r>
              <a:rPr kumimoji="1" lang="en-US" altLang="ja-JP" sz="2000" dirty="0">
                <a:latin typeface="+mn-ea"/>
              </a:rPr>
              <a:t>250</a:t>
            </a:r>
            <a:r>
              <a:rPr kumimoji="1" lang="ja-JP" altLang="en-US" sz="2000" dirty="0">
                <a:latin typeface="+mn-ea"/>
              </a:rPr>
              <a:t>）</a:t>
            </a:r>
          </a:p>
        </p:txBody>
      </p:sp>
      <p:sp>
        <p:nvSpPr>
          <p:cNvPr id="2" name="スライド番号プレースホルダー 1">
            <a:extLst>
              <a:ext uri="{FF2B5EF4-FFF2-40B4-BE49-F238E27FC236}">
                <a16:creationId xmlns:a16="http://schemas.microsoft.com/office/drawing/2014/main" id="{FA6EB846-9E5B-604A-89BB-D7B617CD1CCB}"/>
              </a:ext>
            </a:extLst>
          </p:cNvPr>
          <p:cNvSpPr>
            <a:spLocks noGrp="1"/>
          </p:cNvSpPr>
          <p:nvPr>
            <p:ph type="sldNum" sz="quarter" idx="12"/>
          </p:nvPr>
        </p:nvSpPr>
        <p:spPr/>
        <p:txBody>
          <a:bodyPr/>
          <a:lstStyle/>
          <a:p>
            <a:fld id="{58DD1769-DAE9-6C4E-82F4-B62273FFA290}" type="slidenum">
              <a:rPr kumimoji="1" lang="ja-JP" altLang="en-US" smtClean="0"/>
              <a:t>27</a:t>
            </a:fld>
            <a:endParaRPr kumimoji="1" lang="ja-JP" altLang="en-US"/>
          </a:p>
        </p:txBody>
      </p:sp>
      <p:sp>
        <p:nvSpPr>
          <p:cNvPr id="14" name="テキスト ボックス 13">
            <a:extLst>
              <a:ext uri="{FF2B5EF4-FFF2-40B4-BE49-F238E27FC236}">
                <a16:creationId xmlns:a16="http://schemas.microsoft.com/office/drawing/2014/main" id="{8B90B5F4-CC1C-224C-B268-F70AFDE2244F}"/>
              </a:ext>
            </a:extLst>
          </p:cNvPr>
          <p:cNvSpPr txBox="1"/>
          <p:nvPr/>
        </p:nvSpPr>
        <p:spPr>
          <a:xfrm>
            <a:off x="6944967" y="3895277"/>
            <a:ext cx="2070847" cy="830997"/>
          </a:xfrm>
          <a:prstGeom prst="rect">
            <a:avLst/>
          </a:prstGeom>
          <a:solidFill>
            <a:schemeClr val="bg1"/>
          </a:solidFill>
          <a:ln>
            <a:solidFill>
              <a:schemeClr val="tx1"/>
            </a:solidFill>
          </a:ln>
        </p:spPr>
        <p:txBody>
          <a:bodyPr wrap="square" rtlCol="0">
            <a:spAutoFit/>
          </a:bodyPr>
          <a:lstStyle/>
          <a:p>
            <a:r>
              <a:rPr lang="ja-JP" altLang="en-US" sz="1600" dirty="0">
                <a:latin typeface="+mn-ea"/>
              </a:rPr>
              <a:t>摂取量は全身残留量の約</a:t>
            </a:r>
            <a:r>
              <a:rPr lang="en-US" altLang="ja-JP" sz="1600" dirty="0">
                <a:latin typeface="+mn-ea"/>
              </a:rPr>
              <a:t>250</a:t>
            </a:r>
            <a:r>
              <a:rPr lang="ja-JP" altLang="en-US" sz="1600" dirty="0">
                <a:latin typeface="+mn-ea"/>
              </a:rPr>
              <a:t>倍となる。</a:t>
            </a:r>
            <a:endParaRPr lang="en-US" altLang="ja-JP" sz="1600" dirty="0">
              <a:latin typeface="+mn-ea"/>
            </a:endParaRPr>
          </a:p>
          <a:p>
            <a:pPr algn="ctr"/>
            <a:r>
              <a:rPr kumimoji="1" lang="ja-JP" altLang="en-US" sz="1600" dirty="0">
                <a:latin typeface="+mn-ea"/>
              </a:rPr>
              <a:t>（</a:t>
            </a:r>
            <a:r>
              <a:rPr kumimoji="1" lang="en-US" altLang="ja-JP" sz="1600" dirty="0">
                <a:latin typeface="+mn-ea"/>
              </a:rPr>
              <a:t>1÷0.004</a:t>
            </a:r>
            <a:r>
              <a:rPr kumimoji="1" lang="ja-JP" altLang="en-US" sz="1600" dirty="0">
                <a:latin typeface="+mn-ea"/>
              </a:rPr>
              <a:t>＝</a:t>
            </a:r>
            <a:r>
              <a:rPr kumimoji="1" lang="en-US" altLang="ja-JP" sz="1600" dirty="0">
                <a:latin typeface="+mn-ea"/>
              </a:rPr>
              <a:t>250</a:t>
            </a:r>
            <a:r>
              <a:rPr kumimoji="1" lang="ja-JP" altLang="en-US" sz="1600" dirty="0">
                <a:latin typeface="+mn-ea"/>
              </a:rPr>
              <a:t>）</a:t>
            </a:r>
          </a:p>
        </p:txBody>
      </p:sp>
      <p:sp>
        <p:nvSpPr>
          <p:cNvPr id="15" name="矢印: 下 1">
            <a:extLst>
              <a:ext uri="{FF2B5EF4-FFF2-40B4-BE49-F238E27FC236}">
                <a16:creationId xmlns:a16="http://schemas.microsoft.com/office/drawing/2014/main" id="{234EBD6D-D3C1-6D4C-ADC7-74757BD8EB06}"/>
              </a:ext>
            </a:extLst>
          </p:cNvPr>
          <p:cNvSpPr/>
          <p:nvPr/>
        </p:nvSpPr>
        <p:spPr>
          <a:xfrm>
            <a:off x="7476029" y="3161092"/>
            <a:ext cx="1382868" cy="707886"/>
          </a:xfrm>
          <a:prstGeom prst="downArrow">
            <a:avLst>
              <a:gd name="adj1" fmla="val 74887"/>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この場合</a:t>
            </a:r>
          </a:p>
        </p:txBody>
      </p:sp>
    </p:spTree>
    <p:extLst>
      <p:ext uri="{BB962C8B-B14F-4D97-AF65-F5344CB8AC3E}">
        <p14:creationId xmlns:p14="http://schemas.microsoft.com/office/powerpoint/2010/main" val="217698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右矢印 12"/>
          <p:cNvSpPr/>
          <p:nvPr/>
        </p:nvSpPr>
        <p:spPr>
          <a:xfrm>
            <a:off x="2051050" y="2798763"/>
            <a:ext cx="217488" cy="14446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a:solidFill>
                <a:prstClr val="white"/>
              </a:solidFill>
            </a:endParaRPr>
          </a:p>
        </p:txBody>
      </p:sp>
      <p:sp>
        <p:nvSpPr>
          <p:cNvPr id="14" name="テキスト ボックス 13"/>
          <p:cNvSpPr txBox="1"/>
          <p:nvPr/>
        </p:nvSpPr>
        <p:spPr>
          <a:xfrm>
            <a:off x="1403648" y="2150693"/>
            <a:ext cx="615553" cy="2016224"/>
          </a:xfrm>
          <a:prstGeom prst="rect">
            <a:avLst/>
          </a:prstGeom>
        </p:spPr>
        <p:style>
          <a:lnRef idx="0">
            <a:schemeClr val="accent2"/>
          </a:lnRef>
          <a:fillRef idx="3">
            <a:schemeClr val="accent2"/>
          </a:fillRef>
          <a:effectRef idx="3">
            <a:schemeClr val="accent2"/>
          </a:effectRef>
          <a:fontRef idx="minor">
            <a:schemeClr val="lt1"/>
          </a:fontRef>
        </p:style>
        <p:txBody>
          <a:bodyPr vert="eaVert">
            <a:spAutoFit/>
          </a:bodyPr>
          <a:lstStyle/>
          <a:p>
            <a:pPr algn="ctr" fontAlgn="auto">
              <a:spcBef>
                <a:spcPts val="0"/>
              </a:spcBef>
              <a:spcAft>
                <a:spcPts val="0"/>
              </a:spcAft>
              <a:defRPr/>
            </a:pPr>
            <a:r>
              <a:rPr lang="ja-JP" altLang="en-US" sz="2800" b="1" dirty="0">
                <a:solidFill>
                  <a:prstClr val="white"/>
                </a:solidFill>
                <a:latin typeface="ＭＳ Ｐゴシック" pitchFamily="50" charset="-128"/>
              </a:rPr>
              <a:t>体内残存量</a:t>
            </a:r>
          </a:p>
        </p:txBody>
      </p:sp>
      <p:sp>
        <p:nvSpPr>
          <p:cNvPr id="15" name="上矢印 14"/>
          <p:cNvSpPr/>
          <p:nvPr/>
        </p:nvSpPr>
        <p:spPr>
          <a:xfrm>
            <a:off x="5618163" y="5910263"/>
            <a:ext cx="142875" cy="2889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a:solidFill>
                <a:prstClr val="white"/>
              </a:solidFill>
            </a:endParaRPr>
          </a:p>
        </p:txBody>
      </p:sp>
      <p:sp>
        <p:nvSpPr>
          <p:cNvPr id="17" name="テキスト ボックス 16"/>
          <p:cNvSpPr txBox="1"/>
          <p:nvPr/>
        </p:nvSpPr>
        <p:spPr>
          <a:xfrm>
            <a:off x="614164" y="4858306"/>
            <a:ext cx="1368152" cy="52322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ja-JP" altLang="en-US" sz="2800" b="1" dirty="0">
                <a:solidFill>
                  <a:prstClr val="black"/>
                </a:solidFill>
              </a:rPr>
              <a:t>測定値</a:t>
            </a:r>
          </a:p>
        </p:txBody>
      </p:sp>
      <p:sp>
        <p:nvSpPr>
          <p:cNvPr id="18" name="上矢印 17"/>
          <p:cNvSpPr/>
          <p:nvPr/>
        </p:nvSpPr>
        <p:spPr>
          <a:xfrm rot="5400000">
            <a:off x="2089945" y="4971256"/>
            <a:ext cx="144462" cy="2889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a:solidFill>
                <a:prstClr val="white"/>
              </a:solidFill>
            </a:endParaRPr>
          </a:p>
        </p:txBody>
      </p:sp>
      <p:sp>
        <p:nvSpPr>
          <p:cNvPr id="99338" name="Text Box 17"/>
          <p:cNvSpPr txBox="1">
            <a:spLocks noChangeArrowheads="1"/>
          </p:cNvSpPr>
          <p:nvPr/>
        </p:nvSpPr>
        <p:spPr bwMode="auto">
          <a:xfrm>
            <a:off x="2771774" y="1628775"/>
            <a:ext cx="3096369" cy="523875"/>
          </a:xfrm>
          <a:prstGeom prst="rect">
            <a:avLst/>
          </a:prstGeom>
          <a:noFill/>
          <a:ln w="9525">
            <a:noFill/>
            <a:miter lim="800000"/>
            <a:headEnd/>
            <a:tailEnd/>
          </a:ln>
        </p:spPr>
        <p:txBody>
          <a:bodyPr wrap="square">
            <a:spAutoFit/>
          </a:bodyPr>
          <a:lstStyle/>
          <a:p>
            <a:r>
              <a:rPr lang="ja-JP" altLang="en-US" sz="2800" b="1" dirty="0">
                <a:latin typeface="Georgia" pitchFamily="18" charset="0"/>
              </a:rPr>
              <a:t>一回摂取（急性）</a:t>
            </a:r>
          </a:p>
        </p:txBody>
      </p:sp>
      <p:sp>
        <p:nvSpPr>
          <p:cNvPr id="21" name="下矢印 20"/>
          <p:cNvSpPr/>
          <p:nvPr/>
        </p:nvSpPr>
        <p:spPr>
          <a:xfrm rot="5400000">
            <a:off x="2557463" y="1771650"/>
            <a:ext cx="120650" cy="266700"/>
          </a:xfrm>
          <a:prstGeom prst="down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99340" name="Text Box 17"/>
          <p:cNvSpPr txBox="1">
            <a:spLocks noChangeArrowheads="1"/>
          </p:cNvSpPr>
          <p:nvPr/>
        </p:nvSpPr>
        <p:spPr bwMode="auto">
          <a:xfrm>
            <a:off x="4067175" y="5300663"/>
            <a:ext cx="1800225" cy="523875"/>
          </a:xfrm>
          <a:prstGeom prst="rect">
            <a:avLst/>
          </a:prstGeom>
          <a:noFill/>
          <a:ln w="9525">
            <a:noFill/>
            <a:miter lim="800000"/>
            <a:headEnd/>
            <a:tailEnd/>
          </a:ln>
        </p:spPr>
        <p:txBody>
          <a:bodyPr>
            <a:spAutoFit/>
          </a:bodyPr>
          <a:lstStyle/>
          <a:p>
            <a:r>
              <a:rPr lang="ja-JP" altLang="en-US" sz="2800" b="1">
                <a:latin typeface="Georgia" pitchFamily="18" charset="0"/>
              </a:rPr>
              <a:t>慢性摂取</a:t>
            </a:r>
          </a:p>
        </p:txBody>
      </p:sp>
      <p:sp>
        <p:nvSpPr>
          <p:cNvPr id="99341" name="Text Box 17"/>
          <p:cNvSpPr txBox="1">
            <a:spLocks noChangeArrowheads="1"/>
          </p:cNvSpPr>
          <p:nvPr/>
        </p:nvSpPr>
        <p:spPr bwMode="auto">
          <a:xfrm>
            <a:off x="6804025" y="5929313"/>
            <a:ext cx="1223963" cy="522287"/>
          </a:xfrm>
          <a:prstGeom prst="rect">
            <a:avLst/>
          </a:prstGeom>
          <a:noFill/>
          <a:ln w="9525">
            <a:noFill/>
            <a:miter lim="800000"/>
            <a:headEnd/>
            <a:tailEnd/>
          </a:ln>
        </p:spPr>
        <p:txBody>
          <a:bodyPr>
            <a:spAutoFit/>
          </a:bodyPr>
          <a:lstStyle/>
          <a:p>
            <a:pPr algn="ctr"/>
            <a:r>
              <a:rPr lang="ja-JP" altLang="en-US" sz="2800" b="1">
                <a:latin typeface="Georgia" pitchFamily="18" charset="0"/>
              </a:rPr>
              <a:t>時間</a:t>
            </a:r>
          </a:p>
        </p:txBody>
      </p:sp>
      <p:sp>
        <p:nvSpPr>
          <p:cNvPr id="99342" name="タイトル 3"/>
          <p:cNvSpPr>
            <a:spLocks noGrp="1"/>
          </p:cNvSpPr>
          <p:nvPr>
            <p:ph type="title"/>
          </p:nvPr>
        </p:nvSpPr>
        <p:spPr/>
        <p:txBody>
          <a:bodyPr/>
          <a:lstStyle/>
          <a:p>
            <a:r>
              <a:rPr lang="en-US" altLang="ja-JP"/>
              <a:t>WBC</a:t>
            </a:r>
            <a:r>
              <a:rPr lang="ja-JP" altLang="en-US"/>
              <a:t>の計測値</a:t>
            </a:r>
          </a:p>
        </p:txBody>
      </p:sp>
      <p:sp>
        <p:nvSpPr>
          <p:cNvPr id="2" name="スライド番号プレースホルダー 1"/>
          <p:cNvSpPr>
            <a:spLocks noGrp="1"/>
          </p:cNvSpPr>
          <p:nvPr>
            <p:ph type="sldNum" sz="quarter" idx="12"/>
          </p:nvPr>
        </p:nvSpPr>
        <p:spPr/>
        <p:txBody>
          <a:bodyPr/>
          <a:lstStyle/>
          <a:p>
            <a:fld id="{C0D2A087-C5F0-4606-B67A-C48C0309CA0B}" type="slidenum">
              <a:rPr kumimoji="1" lang="ja-JP" altLang="en-US" smtClean="0"/>
              <a:pPr/>
              <a:t>28</a:t>
            </a:fld>
            <a:endParaRPr kumimoji="1" lang="ja-JP" altLang="en-US"/>
          </a:p>
        </p:txBody>
      </p:sp>
      <p:sp>
        <p:nvSpPr>
          <p:cNvPr id="25" name="テキスト ボックス 24"/>
          <p:cNvSpPr txBox="1"/>
          <p:nvPr/>
        </p:nvSpPr>
        <p:spPr>
          <a:xfrm>
            <a:off x="5057006" y="6218240"/>
            <a:ext cx="1368152" cy="52322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800" b="1" dirty="0">
                <a:solidFill>
                  <a:prstClr val="black"/>
                </a:solidFill>
              </a:rPr>
              <a:t>測定日</a:t>
            </a:r>
          </a:p>
        </p:txBody>
      </p:sp>
      <p:cxnSp>
        <p:nvCxnSpPr>
          <p:cNvPr id="27" name="直線コネクタ 26"/>
          <p:cNvCxnSpPr/>
          <p:nvPr/>
        </p:nvCxnSpPr>
        <p:spPr>
          <a:xfrm>
            <a:off x="2411413" y="1557338"/>
            <a:ext cx="0" cy="43195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411413" y="5876925"/>
            <a:ext cx="55451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フリーフォーム 35"/>
          <p:cNvSpPr/>
          <p:nvPr/>
        </p:nvSpPr>
        <p:spPr>
          <a:xfrm>
            <a:off x="2387600" y="1917700"/>
            <a:ext cx="5613400" cy="3517900"/>
          </a:xfrm>
          <a:custGeom>
            <a:avLst/>
            <a:gdLst>
              <a:gd name="connsiteX0" fmla="*/ 101600 w 5664200"/>
              <a:gd name="connsiteY0" fmla="*/ 0 h 3517900"/>
              <a:gd name="connsiteX1" fmla="*/ 469900 w 5664200"/>
              <a:gd name="connsiteY1" fmla="*/ 1244600 h 3517900"/>
              <a:gd name="connsiteX2" fmla="*/ 2921000 w 5664200"/>
              <a:gd name="connsiteY2" fmla="*/ 3086100 h 3517900"/>
              <a:gd name="connsiteX3" fmla="*/ 5664200 w 5664200"/>
              <a:gd name="connsiteY3" fmla="*/ 3517900 h 3517900"/>
              <a:gd name="connsiteX0" fmla="*/ 50800 w 5613400"/>
              <a:gd name="connsiteY0" fmla="*/ 0 h 3517900"/>
              <a:gd name="connsiteX1" fmla="*/ 841610 w 5613400"/>
              <a:gd name="connsiteY1" fmla="*/ 1727330 h 3517900"/>
              <a:gd name="connsiteX2" fmla="*/ 2870200 w 5613400"/>
              <a:gd name="connsiteY2" fmla="*/ 3086100 h 3517900"/>
              <a:gd name="connsiteX3" fmla="*/ 5613400 w 5613400"/>
              <a:gd name="connsiteY3" fmla="*/ 3517900 h 3517900"/>
              <a:gd name="connsiteX0" fmla="*/ 50800 w 5613400"/>
              <a:gd name="connsiteY0" fmla="*/ 0 h 3517900"/>
              <a:gd name="connsiteX1" fmla="*/ 841610 w 5613400"/>
              <a:gd name="connsiteY1" fmla="*/ 1727330 h 3517900"/>
              <a:gd name="connsiteX2" fmla="*/ 2929900 w 5613400"/>
              <a:gd name="connsiteY2" fmla="*/ 3023510 h 3517900"/>
              <a:gd name="connsiteX3" fmla="*/ 5613400 w 5613400"/>
              <a:gd name="connsiteY3" fmla="*/ 3517900 h 3517900"/>
            </a:gdLst>
            <a:ahLst/>
            <a:cxnLst>
              <a:cxn ang="0">
                <a:pos x="connsiteX0" y="connsiteY0"/>
              </a:cxn>
              <a:cxn ang="0">
                <a:pos x="connsiteX1" y="connsiteY1"/>
              </a:cxn>
              <a:cxn ang="0">
                <a:pos x="connsiteX2" y="connsiteY2"/>
              </a:cxn>
              <a:cxn ang="0">
                <a:pos x="connsiteX3" y="connsiteY3"/>
              </a:cxn>
            </a:cxnLst>
            <a:rect l="l" t="t" r="r" b="b"/>
            <a:pathLst>
              <a:path w="5613400" h="3517900">
                <a:moveTo>
                  <a:pt x="50800" y="0"/>
                </a:moveTo>
                <a:cubicBezTo>
                  <a:pt x="0" y="365125"/>
                  <a:pt x="361760" y="1223412"/>
                  <a:pt x="841610" y="1727330"/>
                </a:cubicBezTo>
                <a:cubicBezTo>
                  <a:pt x="1321460" y="2231248"/>
                  <a:pt x="2134602" y="2725082"/>
                  <a:pt x="2929900" y="3023510"/>
                </a:cubicBezTo>
                <a:cubicBezTo>
                  <a:pt x="3725198" y="3321938"/>
                  <a:pt x="4674658" y="3491441"/>
                  <a:pt x="5613400" y="3517900"/>
                </a:cubicBezTo>
              </a:path>
            </a:pathLst>
          </a:cu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7" name="円弧 36"/>
          <p:cNvSpPr/>
          <p:nvPr/>
        </p:nvSpPr>
        <p:spPr>
          <a:xfrm>
            <a:off x="2424113" y="5122863"/>
            <a:ext cx="5616575" cy="1411287"/>
          </a:xfrm>
          <a:prstGeom prst="arc">
            <a:avLst>
              <a:gd name="adj1" fmla="val 10787158"/>
              <a:gd name="adj2" fmla="val 18163920"/>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8" name="円/楕円 37"/>
          <p:cNvSpPr/>
          <p:nvPr/>
        </p:nvSpPr>
        <p:spPr>
          <a:xfrm>
            <a:off x="5580063" y="4975225"/>
            <a:ext cx="215900" cy="215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a:endCxn id="38" idx="2"/>
          </p:cNvCxnSpPr>
          <p:nvPr/>
        </p:nvCxnSpPr>
        <p:spPr>
          <a:xfrm flipV="1">
            <a:off x="2411413" y="5083175"/>
            <a:ext cx="3168650" cy="158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上矢印 40"/>
          <p:cNvSpPr/>
          <p:nvPr/>
        </p:nvSpPr>
        <p:spPr>
          <a:xfrm rot="-1800000">
            <a:off x="3924300" y="5300663"/>
            <a:ext cx="142875" cy="288925"/>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9353" name="テキスト ボックス 41"/>
          <p:cNvSpPr txBox="1">
            <a:spLocks noChangeArrowheads="1"/>
          </p:cNvSpPr>
          <p:nvPr/>
        </p:nvSpPr>
        <p:spPr bwMode="auto">
          <a:xfrm>
            <a:off x="4932363" y="2997200"/>
            <a:ext cx="3781425" cy="646113"/>
          </a:xfrm>
          <a:prstGeom prst="rect">
            <a:avLst/>
          </a:prstGeom>
          <a:noFill/>
          <a:ln w="9525">
            <a:noFill/>
            <a:miter lim="800000"/>
            <a:headEnd/>
            <a:tailEnd/>
          </a:ln>
        </p:spPr>
        <p:txBody>
          <a:bodyPr>
            <a:spAutoFit/>
          </a:bodyPr>
          <a:lstStyle/>
          <a:p>
            <a:r>
              <a:rPr lang="ja-JP" altLang="en-US">
                <a:latin typeface="Georgia" pitchFamily="18" charset="0"/>
                <a:ea typeface="HG明朝B"/>
              </a:rPr>
              <a:t>シナリオが異なる（一回摂取と慢性摂取）と預託実効線量も異なる</a:t>
            </a:r>
          </a:p>
        </p:txBody>
      </p:sp>
      <p:cxnSp>
        <p:nvCxnSpPr>
          <p:cNvPr id="26" name="直線コネクタ 25"/>
          <p:cNvCxnSpPr>
            <a:stCxn id="38" idx="4"/>
            <a:endCxn id="15" idx="0"/>
          </p:cNvCxnSpPr>
          <p:nvPr/>
        </p:nvCxnSpPr>
        <p:spPr>
          <a:xfrm>
            <a:off x="5688013" y="5191125"/>
            <a:ext cx="1587" cy="719138"/>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446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26B30-AC6E-A64C-A7D4-6EF81C80024D}"/>
              </a:ext>
            </a:extLst>
          </p:cNvPr>
          <p:cNvSpPr>
            <a:spLocks noGrp="1"/>
          </p:cNvSpPr>
          <p:nvPr>
            <p:ph type="title"/>
          </p:nvPr>
        </p:nvSpPr>
        <p:spPr/>
        <p:txBody>
          <a:bodyPr/>
          <a:lstStyle/>
          <a:p>
            <a:r>
              <a:rPr kumimoji="1" lang="ja-JP" altLang="en-US"/>
              <a:t>内部被ばく線量の算出</a:t>
            </a:r>
          </a:p>
        </p:txBody>
      </p:sp>
      <p:sp>
        <p:nvSpPr>
          <p:cNvPr id="3" name="コンテンツ プレースホルダー 2">
            <a:extLst>
              <a:ext uri="{FF2B5EF4-FFF2-40B4-BE49-F238E27FC236}">
                <a16:creationId xmlns:a16="http://schemas.microsoft.com/office/drawing/2014/main" id="{AFAAFC3B-D997-F047-BF6A-24A50B833AC1}"/>
              </a:ext>
            </a:extLst>
          </p:cNvPr>
          <p:cNvSpPr>
            <a:spLocks noGrp="1"/>
          </p:cNvSpPr>
          <p:nvPr>
            <p:ph idx="1"/>
          </p:nvPr>
        </p:nvSpPr>
        <p:spPr/>
        <p:txBody>
          <a:bodyPr/>
          <a:lstStyle/>
          <a:p>
            <a:r>
              <a:rPr lang="ja-JP" altLang="en-US" sz="2000"/>
              <a:t>実効線量係数とは、摂取した放射性物質の量と被ばく線量の関係を表す係数（単位は</a:t>
            </a:r>
            <a:r>
              <a:rPr lang="en-US" altLang="ja-JP" sz="2000" dirty="0"/>
              <a:t> </a:t>
            </a:r>
            <a:r>
              <a:rPr lang="en-US" altLang="ja-JP" sz="2000" dirty="0" err="1"/>
              <a:t>Sv</a:t>
            </a:r>
            <a:r>
              <a:rPr lang="en-US" altLang="ja-JP" sz="2000" dirty="0"/>
              <a:t>/</a:t>
            </a:r>
            <a:r>
              <a:rPr lang="en-US" altLang="ja-JP" sz="2000" dirty="0" err="1"/>
              <a:t>Bq</a:t>
            </a:r>
            <a:r>
              <a:rPr lang="ja-JP" altLang="en-US" sz="2000"/>
              <a:t>）</a:t>
            </a:r>
            <a:endParaRPr lang="en-US" altLang="ja-JP" sz="2000" dirty="0"/>
          </a:p>
          <a:p>
            <a:r>
              <a:rPr lang="en-US" altLang="ja-JP" sz="2000" dirty="0"/>
              <a:t>1 </a:t>
            </a:r>
            <a:r>
              <a:rPr lang="en-US" altLang="ja-JP" sz="2000" dirty="0" err="1"/>
              <a:t>Bq</a:t>
            </a:r>
            <a:r>
              <a:rPr lang="ja-JP" altLang="en-US" sz="2000"/>
              <a:t>の摂取による預託実効線量（</a:t>
            </a:r>
            <a:r>
              <a:rPr lang="en-US" altLang="ja-JP" sz="2000" dirty="0" err="1"/>
              <a:t>Sv</a:t>
            </a:r>
            <a:r>
              <a:rPr lang="en-US" altLang="ja-JP" sz="2000" dirty="0"/>
              <a:t>/</a:t>
            </a:r>
            <a:r>
              <a:rPr lang="en-US" altLang="ja-JP" sz="2000" dirty="0" err="1"/>
              <a:t>Bq</a:t>
            </a:r>
            <a:r>
              <a:rPr lang="ja-JP" altLang="en-US" sz="2000"/>
              <a:t>）</a:t>
            </a:r>
            <a:endParaRPr lang="en-US" altLang="ja-JP" sz="2000" dirty="0"/>
          </a:p>
          <a:p>
            <a:pPr>
              <a:buClr>
                <a:srgbClr val="FFFFFF"/>
              </a:buClr>
              <a:buNone/>
            </a:pPr>
            <a:r>
              <a:rPr lang="ja-JP" altLang="en-US" sz="2400">
                <a:solidFill>
                  <a:srgbClr val="FFFFFF"/>
                </a:solidFill>
                <a:latin typeface="Times" pitchFamily="1" charset="0"/>
              </a:rPr>
              <a:t>　　</a:t>
            </a:r>
            <a:r>
              <a:rPr lang="ja-JP" altLang="en-US" sz="2000">
                <a:latin typeface="Times" pitchFamily="1" charset="0"/>
              </a:rPr>
              <a:t>（１Ｂｑとは１秒間に１個の原子が壊変すること）</a:t>
            </a:r>
            <a:endParaRPr lang="en-US" altLang="ja-JP" sz="2000" dirty="0"/>
          </a:p>
          <a:p>
            <a:r>
              <a:rPr lang="ja-JP" altLang="en-US" sz="2000">
                <a:solidFill>
                  <a:srgbClr val="FF0000"/>
                </a:solidFill>
              </a:rPr>
              <a:t>預託実効線量</a:t>
            </a:r>
            <a:r>
              <a:rPr lang="en-US" altLang="ja-JP" sz="2000" dirty="0">
                <a:solidFill>
                  <a:srgbClr val="FF0000"/>
                </a:solidFill>
              </a:rPr>
              <a:t> </a:t>
            </a:r>
            <a:r>
              <a:rPr lang="ja-JP" altLang="en-US" sz="2000"/>
              <a:t>＝</a:t>
            </a:r>
            <a:r>
              <a:rPr lang="en-US" altLang="ja-JP" sz="2000" dirty="0"/>
              <a:t> </a:t>
            </a:r>
            <a:r>
              <a:rPr lang="ja-JP" altLang="en-US" sz="2000">
                <a:solidFill>
                  <a:schemeClr val="accent1"/>
                </a:solidFill>
              </a:rPr>
              <a:t>実効線量係数</a:t>
            </a:r>
            <a:r>
              <a:rPr lang="en-US" altLang="ja-JP" sz="2000" dirty="0">
                <a:solidFill>
                  <a:schemeClr val="accent1"/>
                </a:solidFill>
              </a:rPr>
              <a:t> </a:t>
            </a:r>
            <a:r>
              <a:rPr lang="en-US" altLang="ja-JP" sz="2000" dirty="0"/>
              <a:t>x </a:t>
            </a:r>
            <a:r>
              <a:rPr lang="ja-JP" altLang="en-US" sz="2000">
                <a:solidFill>
                  <a:schemeClr val="hlink"/>
                </a:solidFill>
              </a:rPr>
              <a:t>摂取量</a:t>
            </a:r>
            <a:endParaRPr lang="en-US" altLang="ja-JP" sz="2000" dirty="0">
              <a:solidFill>
                <a:schemeClr val="hlink"/>
              </a:solidFill>
            </a:endParaRPr>
          </a:p>
          <a:p>
            <a:pPr lvl="1"/>
            <a:r>
              <a:rPr lang="ja-JP" altLang="en-US" sz="1600"/>
              <a:t>吸入・経口摂取により異なる</a:t>
            </a:r>
            <a:endParaRPr lang="en-US" altLang="ja-JP" sz="1600" dirty="0"/>
          </a:p>
          <a:p>
            <a:pPr lvl="1"/>
            <a:r>
              <a:rPr lang="ja-JP" altLang="en-US" sz="1600"/>
              <a:t>核種、化学的形態、物理的形態により異なる</a:t>
            </a:r>
            <a:endParaRPr lang="en-US" altLang="ja-JP" sz="1600" dirty="0"/>
          </a:p>
        </p:txBody>
      </p:sp>
      <p:sp>
        <p:nvSpPr>
          <p:cNvPr id="4" name="テキスト ボックス 3">
            <a:extLst>
              <a:ext uri="{FF2B5EF4-FFF2-40B4-BE49-F238E27FC236}">
                <a16:creationId xmlns:a16="http://schemas.microsoft.com/office/drawing/2014/main" id="{601839FC-5477-4A4D-B46A-292073BC5911}"/>
              </a:ext>
            </a:extLst>
          </p:cNvPr>
          <p:cNvSpPr txBox="1"/>
          <p:nvPr/>
        </p:nvSpPr>
        <p:spPr>
          <a:xfrm>
            <a:off x="854317" y="4611176"/>
            <a:ext cx="3324949" cy="861774"/>
          </a:xfrm>
          <a:prstGeom prst="rect">
            <a:avLst/>
          </a:prstGeom>
          <a:noFill/>
        </p:spPr>
        <p:txBody>
          <a:bodyPr wrap="none" rtlCol="0">
            <a:spAutoFit/>
          </a:bodyPr>
          <a:lstStyle/>
          <a:p>
            <a:r>
              <a:rPr lang="ja-JP" altLang="en-US" sz="1600" dirty="0">
                <a:latin typeface="+mn-ea"/>
              </a:rPr>
              <a:t>摂取量＝残留量</a:t>
            </a:r>
            <a:r>
              <a:rPr lang="en-US" altLang="ja-JP" sz="1600" dirty="0">
                <a:latin typeface="+mn-ea"/>
              </a:rPr>
              <a:t>÷</a:t>
            </a:r>
            <a:r>
              <a:rPr lang="ja-JP" altLang="en-US" sz="1600" dirty="0">
                <a:latin typeface="+mn-ea"/>
              </a:rPr>
              <a:t>残留率</a:t>
            </a:r>
            <a:endParaRPr lang="en-US" altLang="ja-JP" sz="1600" dirty="0">
              <a:latin typeface="+mn-ea"/>
            </a:endParaRPr>
          </a:p>
          <a:p>
            <a:r>
              <a:rPr kumimoji="1" lang="ja-JP" altLang="en-US" sz="1600" dirty="0">
                <a:latin typeface="+mn-ea"/>
              </a:rPr>
              <a:t>　　　＝</a:t>
            </a:r>
            <a:r>
              <a:rPr kumimoji="1" lang="en-US" altLang="ja-JP" sz="1600" dirty="0">
                <a:latin typeface="+mn-ea"/>
              </a:rPr>
              <a:t>1E+06÷0.49</a:t>
            </a:r>
            <a:r>
              <a:rPr kumimoji="1" lang="ja-JP" altLang="en-US" sz="1600" dirty="0">
                <a:latin typeface="+mn-ea"/>
              </a:rPr>
              <a:t>＝</a:t>
            </a:r>
            <a:r>
              <a:rPr kumimoji="1" lang="en-US" altLang="ja-JP" sz="1600" dirty="0">
                <a:latin typeface="+mn-ea"/>
              </a:rPr>
              <a:t>2.04E+06</a:t>
            </a:r>
          </a:p>
          <a:p>
            <a:r>
              <a:rPr lang="en-US" altLang="ja-JP" sz="1600" dirty="0">
                <a:latin typeface="+mn-ea"/>
              </a:rPr>
              <a:t>      </a:t>
            </a:r>
            <a:r>
              <a:rPr lang="ja-JP" altLang="en-US" sz="1600" dirty="0">
                <a:latin typeface="+mn-ea"/>
              </a:rPr>
              <a:t>＝</a:t>
            </a:r>
            <a:r>
              <a:rPr lang="en-US" altLang="ja-JP" sz="1600" dirty="0">
                <a:solidFill>
                  <a:srgbClr val="FF0000"/>
                </a:solidFill>
                <a:latin typeface="+mn-ea"/>
              </a:rPr>
              <a:t>2.04MBq</a:t>
            </a:r>
            <a:endParaRPr kumimoji="1" lang="ja-JP" altLang="en-US" sz="1600" dirty="0">
              <a:solidFill>
                <a:srgbClr val="FF0000"/>
              </a:solidFill>
              <a:latin typeface="+mn-ea"/>
            </a:endParaRPr>
          </a:p>
        </p:txBody>
      </p:sp>
      <p:sp>
        <p:nvSpPr>
          <p:cNvPr id="5" name="テキスト ボックス 4">
            <a:extLst>
              <a:ext uri="{FF2B5EF4-FFF2-40B4-BE49-F238E27FC236}">
                <a16:creationId xmlns:a16="http://schemas.microsoft.com/office/drawing/2014/main" id="{C33EF593-EA75-AB4E-94CE-CB006C6E4293}"/>
              </a:ext>
            </a:extLst>
          </p:cNvPr>
          <p:cNvSpPr txBox="1"/>
          <p:nvPr/>
        </p:nvSpPr>
        <p:spPr>
          <a:xfrm>
            <a:off x="854317" y="5465166"/>
            <a:ext cx="3781805" cy="1077218"/>
          </a:xfrm>
          <a:prstGeom prst="rect">
            <a:avLst/>
          </a:prstGeom>
          <a:noFill/>
        </p:spPr>
        <p:txBody>
          <a:bodyPr wrap="none" rtlCol="0">
            <a:spAutoFit/>
          </a:bodyPr>
          <a:lstStyle/>
          <a:p>
            <a:r>
              <a:rPr kumimoji="1" lang="ja-JP" altLang="en-US" sz="1600">
                <a:latin typeface="+mn-ea"/>
              </a:rPr>
              <a:t>預託実効</a:t>
            </a:r>
            <a:r>
              <a:rPr kumimoji="1" lang="ja-JP" altLang="en-US" sz="1600" dirty="0">
                <a:latin typeface="+mn-ea"/>
              </a:rPr>
              <a:t>線量＝摂取量</a:t>
            </a:r>
            <a:r>
              <a:rPr kumimoji="1" lang="en-US" altLang="ja-JP" sz="1600" dirty="0">
                <a:latin typeface="+mn-ea"/>
              </a:rPr>
              <a:t>×</a:t>
            </a:r>
            <a:r>
              <a:rPr kumimoji="1" lang="ja-JP" altLang="en-US" sz="1600" dirty="0">
                <a:latin typeface="+mn-ea"/>
              </a:rPr>
              <a:t>実効線量係数</a:t>
            </a:r>
            <a:endParaRPr kumimoji="1" lang="en-US" altLang="ja-JP" sz="1600" dirty="0">
              <a:latin typeface="+mn-ea"/>
            </a:endParaRPr>
          </a:p>
          <a:p>
            <a:r>
              <a:rPr lang="en-US" altLang="ja-JP" sz="1600" dirty="0">
                <a:latin typeface="+mn-ea"/>
              </a:rPr>
              <a:t>       </a:t>
            </a:r>
            <a:r>
              <a:rPr lang="ja-JP" altLang="en-US" sz="1600" dirty="0">
                <a:latin typeface="+mn-ea"/>
              </a:rPr>
              <a:t>＝</a:t>
            </a:r>
            <a:r>
              <a:rPr lang="en-US" altLang="ja-JP" sz="1600" dirty="0">
                <a:latin typeface="+mn-ea"/>
              </a:rPr>
              <a:t>2.04E+06×1.7E-08</a:t>
            </a:r>
          </a:p>
          <a:p>
            <a:r>
              <a:rPr lang="en-US" altLang="ja-JP" sz="1600" dirty="0">
                <a:latin typeface="+mn-ea"/>
              </a:rPr>
              <a:t>       </a:t>
            </a:r>
            <a:r>
              <a:rPr lang="ja-JP" altLang="en-US" sz="1600" dirty="0">
                <a:latin typeface="+mn-ea"/>
              </a:rPr>
              <a:t>＝</a:t>
            </a:r>
            <a:r>
              <a:rPr lang="en-US" altLang="ja-JP" sz="1600" dirty="0">
                <a:latin typeface="+mn-ea"/>
              </a:rPr>
              <a:t>0.0347Sv</a:t>
            </a:r>
          </a:p>
          <a:p>
            <a:r>
              <a:rPr lang="en-US" altLang="ja-JP" sz="1600" dirty="0">
                <a:latin typeface="+mn-ea"/>
              </a:rPr>
              <a:t>       </a:t>
            </a:r>
            <a:r>
              <a:rPr lang="ja-JP" altLang="en-US" sz="1600" dirty="0">
                <a:latin typeface="+mn-ea"/>
              </a:rPr>
              <a:t>＝</a:t>
            </a:r>
            <a:r>
              <a:rPr lang="en-US" altLang="ja-JP" sz="1600" dirty="0">
                <a:solidFill>
                  <a:srgbClr val="FF0000"/>
                </a:solidFill>
                <a:latin typeface="+mn-ea"/>
              </a:rPr>
              <a:t>34.7mSv</a:t>
            </a:r>
          </a:p>
        </p:txBody>
      </p:sp>
      <p:sp>
        <p:nvSpPr>
          <p:cNvPr id="6" name="角丸四角形 5">
            <a:extLst>
              <a:ext uri="{FF2B5EF4-FFF2-40B4-BE49-F238E27FC236}">
                <a16:creationId xmlns:a16="http://schemas.microsoft.com/office/drawing/2014/main" id="{64F073D8-A1F4-8744-9042-8AF596404947}"/>
              </a:ext>
            </a:extLst>
          </p:cNvPr>
          <p:cNvSpPr/>
          <p:nvPr/>
        </p:nvSpPr>
        <p:spPr>
          <a:xfrm>
            <a:off x="631073" y="3741669"/>
            <a:ext cx="7884277" cy="783483"/>
          </a:xfrm>
          <a:prstGeom prst="roundRect">
            <a:avLst>
              <a:gd name="adj" fmla="val 7102"/>
            </a:avLst>
          </a:prstGeom>
          <a:solidFill>
            <a:schemeClr val="accent5">
              <a:lumMod val="20000"/>
              <a:lumOff val="80000"/>
            </a:schemeClr>
          </a:solidFill>
          <a:ln w="38100"/>
        </p:spPr>
        <p:style>
          <a:lnRef idx="1">
            <a:schemeClr val="accent5"/>
          </a:lnRef>
          <a:fillRef idx="2">
            <a:schemeClr val="accent5"/>
          </a:fillRef>
          <a:effectRef idx="1">
            <a:schemeClr val="accent5"/>
          </a:effectRef>
          <a:fontRef idx="minor">
            <a:schemeClr val="dk1"/>
          </a:fontRef>
        </p:style>
        <p:txBody>
          <a:bodyPr rtlCol="0" anchor="ctr"/>
          <a:lstStyle/>
          <a:p>
            <a:r>
              <a:rPr lang="ja-JP" altLang="ja-JP" sz="1400" dirty="0">
                <a:latin typeface="+mn-ea"/>
              </a:rPr>
              <a:t>ある原子力発電所の定期点検作業中に作業者が</a:t>
            </a:r>
            <a:r>
              <a:rPr lang="en-US" altLang="ja-JP" sz="1400" baseline="30000" dirty="0">
                <a:latin typeface="+mn-ea"/>
              </a:rPr>
              <a:t>60</a:t>
            </a:r>
            <a:r>
              <a:rPr lang="en-US" altLang="ja-JP" sz="1400" dirty="0">
                <a:latin typeface="+mn-ea"/>
              </a:rPr>
              <a:t>Co</a:t>
            </a:r>
            <a:r>
              <a:rPr lang="ja-JP" altLang="ja-JP" sz="1400" dirty="0">
                <a:latin typeface="+mn-ea"/>
              </a:rPr>
              <a:t>を含むダストを吸入したおそれのある事象が発生した。事故翌日の</a:t>
            </a:r>
            <a:r>
              <a:rPr lang="en-US" altLang="ja-JP" sz="1400" dirty="0">
                <a:latin typeface="+mn-ea"/>
              </a:rPr>
              <a:t>WBC</a:t>
            </a:r>
            <a:r>
              <a:rPr lang="ja-JP" altLang="ja-JP" sz="1400" dirty="0">
                <a:latin typeface="+mn-ea"/>
              </a:rPr>
              <a:t>測定によって</a:t>
            </a:r>
            <a:r>
              <a:rPr lang="en-US" altLang="ja-JP" sz="1400" dirty="0">
                <a:latin typeface="+mn-ea"/>
              </a:rPr>
              <a:t>1MBq</a:t>
            </a:r>
            <a:r>
              <a:rPr lang="ja-JP" altLang="ja-JP" sz="1400" dirty="0">
                <a:latin typeface="+mn-ea"/>
              </a:rPr>
              <a:t>の残留量が全身にあることが確認された。この作業者の摂取量及び実効線量を評価する。</a:t>
            </a:r>
          </a:p>
        </p:txBody>
      </p:sp>
      <p:grpSp>
        <p:nvGrpSpPr>
          <p:cNvPr id="7" name="グループ化 6">
            <a:extLst>
              <a:ext uri="{FF2B5EF4-FFF2-40B4-BE49-F238E27FC236}">
                <a16:creationId xmlns:a16="http://schemas.microsoft.com/office/drawing/2014/main" id="{4E1DA68B-9FCA-3D41-A060-D7FFC033CB44}"/>
              </a:ext>
            </a:extLst>
          </p:cNvPr>
          <p:cNvGrpSpPr/>
          <p:nvPr/>
        </p:nvGrpSpPr>
        <p:grpSpPr>
          <a:xfrm>
            <a:off x="2516791" y="4590693"/>
            <a:ext cx="4233087" cy="1589518"/>
            <a:chOff x="3217687" y="3687701"/>
            <a:chExt cx="6905965" cy="2593180"/>
          </a:xfrm>
        </p:grpSpPr>
        <p:graphicFrame>
          <p:nvGraphicFramePr>
            <p:cNvPr id="8" name="Object 8">
              <a:extLst>
                <a:ext uri="{FF2B5EF4-FFF2-40B4-BE49-F238E27FC236}">
                  <a16:creationId xmlns:a16="http://schemas.microsoft.com/office/drawing/2014/main" id="{DFB8ACF0-082A-8A44-8377-C5B7F3934D29}"/>
                </a:ext>
              </a:extLst>
            </p:cNvPr>
            <p:cNvGraphicFramePr>
              <a:graphicFrameLocks noChangeAspect="1"/>
            </p:cNvGraphicFramePr>
            <p:nvPr>
              <p:extLst>
                <p:ext uri="{D42A27DB-BD31-4B8C-83A1-F6EECF244321}">
                  <p14:modId xmlns:p14="http://schemas.microsoft.com/office/powerpoint/2010/main" val="1215584153"/>
                </p:ext>
              </p:extLst>
            </p:nvPr>
          </p:nvGraphicFramePr>
          <p:xfrm>
            <a:off x="8323451" y="3743475"/>
            <a:ext cx="1800201" cy="2537406"/>
          </p:xfrm>
          <a:graphic>
            <a:graphicData uri="http://schemas.openxmlformats.org/presentationml/2006/ole">
              <mc:AlternateContent xmlns:mc="http://schemas.openxmlformats.org/markup-compatibility/2006">
                <mc:Choice xmlns:v="urn:schemas-microsoft-com:vml" Requires="v">
                  <p:oleObj name="ビットマップ イメージ" r:id="rId3" imgW="5495238" imgH="7752381" progId="PBrush">
                    <p:embed/>
                  </p:oleObj>
                </mc:Choice>
                <mc:Fallback>
                  <p:oleObj name="ビットマップ イメージ" r:id="rId3" imgW="5495238" imgH="7752381" progId="PBrush">
                    <p:embed/>
                    <p:pic>
                      <p:nvPicPr>
                        <p:cNvPr id="8" name="Object 8">
                          <a:extLst>
                            <a:ext uri="{FF2B5EF4-FFF2-40B4-BE49-F238E27FC236}">
                              <a16:creationId xmlns:a16="http://schemas.microsoft.com/office/drawing/2014/main" id="{DFB8ACF0-082A-8A44-8377-C5B7F3934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3451" y="3743475"/>
                          <a:ext cx="1800201" cy="2537406"/>
                        </a:xfrm>
                        <a:prstGeom prst="rect">
                          <a:avLst/>
                        </a:prstGeom>
                        <a:noFill/>
                        <a:ln>
                          <a:noFill/>
                        </a:ln>
                        <a:effectLst/>
                      </p:spPr>
                    </p:pic>
                  </p:oleObj>
                </mc:Fallback>
              </mc:AlternateContent>
            </a:graphicData>
          </a:graphic>
        </p:graphicFrame>
        <p:sp>
          <p:nvSpPr>
            <p:cNvPr id="9" name="角丸四角形 8">
              <a:extLst>
                <a:ext uri="{FF2B5EF4-FFF2-40B4-BE49-F238E27FC236}">
                  <a16:creationId xmlns:a16="http://schemas.microsoft.com/office/drawing/2014/main" id="{EFC8B1CB-DE16-3A42-BBE8-D42F7FFFF3C3}"/>
                </a:ext>
              </a:extLst>
            </p:cNvPr>
            <p:cNvSpPr/>
            <p:nvPr/>
          </p:nvSpPr>
          <p:spPr>
            <a:xfrm>
              <a:off x="3217687" y="3687701"/>
              <a:ext cx="1224137" cy="4866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2EA806C4-4C4C-814E-97C4-5F330C444617}"/>
                </a:ext>
              </a:extLst>
            </p:cNvPr>
            <p:cNvSpPr/>
            <p:nvPr/>
          </p:nvSpPr>
          <p:spPr>
            <a:xfrm>
              <a:off x="4245567" y="5127623"/>
              <a:ext cx="2186240" cy="4866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4B366856-08D0-CF46-B38F-D6D7EDBE6DEC}"/>
                </a:ext>
              </a:extLst>
            </p:cNvPr>
            <p:cNvCxnSpPr>
              <a:cxnSpLocks/>
              <a:endCxn id="9" idx="3"/>
            </p:cNvCxnSpPr>
            <p:nvPr/>
          </p:nvCxnSpPr>
          <p:spPr>
            <a:xfrm flipH="1">
              <a:off x="4441824" y="3931043"/>
              <a:ext cx="3881627" cy="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070D85C2-E3EF-8042-B928-E824BF621052}"/>
                </a:ext>
              </a:extLst>
            </p:cNvPr>
            <p:cNvCxnSpPr>
              <a:cxnSpLocks/>
            </p:cNvCxnSpPr>
            <p:nvPr/>
          </p:nvCxnSpPr>
          <p:spPr>
            <a:xfrm flipH="1">
              <a:off x="6471411" y="5380766"/>
              <a:ext cx="185203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スライド番号プレースホルダー 12">
            <a:extLst>
              <a:ext uri="{FF2B5EF4-FFF2-40B4-BE49-F238E27FC236}">
                <a16:creationId xmlns:a16="http://schemas.microsoft.com/office/drawing/2014/main" id="{8773D6D1-A9DD-5348-AFBC-08A9540FE453}"/>
              </a:ext>
            </a:extLst>
          </p:cNvPr>
          <p:cNvSpPr>
            <a:spLocks noGrp="1"/>
          </p:cNvSpPr>
          <p:nvPr>
            <p:ph type="sldNum" sz="quarter" idx="12"/>
          </p:nvPr>
        </p:nvSpPr>
        <p:spPr/>
        <p:txBody>
          <a:bodyPr/>
          <a:lstStyle/>
          <a:p>
            <a:fld id="{58DD1769-DAE9-6C4E-82F4-B62273FFA290}" type="slidenum">
              <a:rPr kumimoji="1" lang="ja-JP" altLang="en-US" smtClean="0"/>
              <a:t>29</a:t>
            </a:fld>
            <a:endParaRPr kumimoji="1" lang="ja-JP" altLang="en-US"/>
          </a:p>
        </p:txBody>
      </p:sp>
    </p:spTree>
    <p:extLst>
      <p:ext uri="{BB962C8B-B14F-4D97-AF65-F5344CB8AC3E}">
        <p14:creationId xmlns:p14="http://schemas.microsoft.com/office/powerpoint/2010/main" val="41783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E2DB04-8CA0-EC4C-8FB3-6AE16A0F1826}"/>
              </a:ext>
            </a:extLst>
          </p:cNvPr>
          <p:cNvSpPr>
            <a:spLocks noGrp="1"/>
          </p:cNvSpPr>
          <p:nvPr>
            <p:ph type="title"/>
          </p:nvPr>
        </p:nvSpPr>
        <p:spPr/>
        <p:txBody>
          <a:bodyPr/>
          <a:lstStyle/>
          <a:p>
            <a:r>
              <a:rPr kumimoji="1" lang="ja-JP" altLang="en-US"/>
              <a:t>線量評価の方法</a:t>
            </a:r>
          </a:p>
        </p:txBody>
      </p:sp>
      <p:graphicFrame>
        <p:nvGraphicFramePr>
          <p:cNvPr id="4" name="コンテンツ プレースホルダー 3">
            <a:extLst>
              <a:ext uri="{FF2B5EF4-FFF2-40B4-BE49-F238E27FC236}">
                <a16:creationId xmlns:a16="http://schemas.microsoft.com/office/drawing/2014/main" id="{A87F4E02-6BEB-DF4B-AF04-FD4825CA60B8}"/>
              </a:ext>
            </a:extLst>
          </p:cNvPr>
          <p:cNvGraphicFramePr>
            <a:graphicFrameLocks noGrp="1"/>
          </p:cNvGraphicFramePr>
          <p:nvPr>
            <p:ph idx="1"/>
            <p:extLst>
              <p:ext uri="{D42A27DB-BD31-4B8C-83A1-F6EECF244321}">
                <p14:modId xmlns:p14="http://schemas.microsoft.com/office/powerpoint/2010/main" val="2685482990"/>
              </p:ext>
            </p:extLst>
          </p:nvPr>
        </p:nvGraphicFramePr>
        <p:xfrm>
          <a:off x="447755" y="1225094"/>
          <a:ext cx="8248489" cy="5486400"/>
        </p:xfrm>
        <a:graphic>
          <a:graphicData uri="http://schemas.openxmlformats.org/drawingml/2006/table">
            <a:tbl>
              <a:tblPr firstRow="1" bandRow="1">
                <a:tableStyleId>{BC89EF96-8CEA-46FF-86C4-4CE0E7609802}</a:tableStyleId>
              </a:tblPr>
              <a:tblGrid>
                <a:gridCol w="1496659">
                  <a:extLst>
                    <a:ext uri="{9D8B030D-6E8A-4147-A177-3AD203B41FA5}">
                      <a16:colId xmlns:a16="http://schemas.microsoft.com/office/drawing/2014/main" val="3304264298"/>
                    </a:ext>
                  </a:extLst>
                </a:gridCol>
                <a:gridCol w="1557774">
                  <a:extLst>
                    <a:ext uri="{9D8B030D-6E8A-4147-A177-3AD203B41FA5}">
                      <a16:colId xmlns:a16="http://schemas.microsoft.com/office/drawing/2014/main" val="3553470571"/>
                    </a:ext>
                  </a:extLst>
                </a:gridCol>
                <a:gridCol w="2635853">
                  <a:extLst>
                    <a:ext uri="{9D8B030D-6E8A-4147-A177-3AD203B41FA5}">
                      <a16:colId xmlns:a16="http://schemas.microsoft.com/office/drawing/2014/main" val="3620891266"/>
                    </a:ext>
                  </a:extLst>
                </a:gridCol>
                <a:gridCol w="2558203">
                  <a:extLst>
                    <a:ext uri="{9D8B030D-6E8A-4147-A177-3AD203B41FA5}">
                      <a16:colId xmlns:a16="http://schemas.microsoft.com/office/drawing/2014/main" val="1367853869"/>
                    </a:ext>
                  </a:extLst>
                </a:gridCol>
              </a:tblGrid>
              <a:tr h="257734">
                <a:tc>
                  <a:txBody>
                    <a:bodyPr/>
                    <a:lstStyle/>
                    <a:p>
                      <a:endParaRPr kumimoji="1" lang="ja-JP" altLang="en-US" sz="1200"/>
                    </a:p>
                  </a:txBody>
                  <a:tcPr/>
                </a:tc>
                <a:tc>
                  <a:txBody>
                    <a:bodyPr/>
                    <a:lstStyle/>
                    <a:p>
                      <a:r>
                        <a:rPr kumimoji="1" lang="ja-JP" altLang="en-US" sz="1200"/>
                        <a:t>試料・資料</a:t>
                      </a:r>
                    </a:p>
                  </a:txBody>
                  <a:tcPr/>
                </a:tc>
                <a:tc>
                  <a:txBody>
                    <a:bodyPr/>
                    <a:lstStyle/>
                    <a:p>
                      <a:r>
                        <a:rPr kumimoji="1" lang="ja-JP" altLang="en-US" sz="1200"/>
                        <a:t>対象</a:t>
                      </a:r>
                    </a:p>
                  </a:txBody>
                  <a:tcPr/>
                </a:tc>
                <a:tc>
                  <a:txBody>
                    <a:bodyPr/>
                    <a:lstStyle/>
                    <a:p>
                      <a:r>
                        <a:rPr kumimoji="1" lang="ja-JP" altLang="en-US" sz="1200"/>
                        <a:t>内容</a:t>
                      </a:r>
                    </a:p>
                  </a:txBody>
                  <a:tcPr/>
                </a:tc>
                <a:extLst>
                  <a:ext uri="{0D108BD9-81ED-4DB2-BD59-A6C34878D82A}">
                    <a16:rowId xmlns:a16="http://schemas.microsoft.com/office/drawing/2014/main" val="3376180670"/>
                  </a:ext>
                </a:extLst>
              </a:tr>
              <a:tr h="257734">
                <a:tc rowSpan="7">
                  <a:txBody>
                    <a:bodyPr/>
                    <a:lstStyle/>
                    <a:p>
                      <a:r>
                        <a:rPr kumimoji="1" lang="ja-JP" altLang="en-US" sz="1200"/>
                        <a:t>生体試料の測定・観察</a:t>
                      </a:r>
                      <a:endParaRPr kumimoji="1" lang="en-US" altLang="ja-JP" sz="1200" dirty="0"/>
                    </a:p>
                    <a:p>
                      <a:endParaRPr kumimoji="1" lang="en-US" altLang="ja-JP" sz="1200" dirty="0"/>
                    </a:p>
                    <a:p>
                      <a:r>
                        <a:rPr kumimoji="1" lang="ja-JP" altLang="en-US" sz="1200"/>
                        <a:t>放射線の影響による変化の観察、測定</a:t>
                      </a:r>
                    </a:p>
                  </a:txBody>
                  <a:tcPr/>
                </a:tc>
                <a:tc rowSpan="2">
                  <a:txBody>
                    <a:bodyPr/>
                    <a:lstStyle/>
                    <a:p>
                      <a:r>
                        <a:rPr kumimoji="1" lang="ja-JP" altLang="en-US" sz="1200"/>
                        <a:t>血液</a:t>
                      </a:r>
                    </a:p>
                  </a:txBody>
                  <a:tcPr anchor="ctr"/>
                </a:tc>
                <a:tc>
                  <a:txBody>
                    <a:bodyPr/>
                    <a:lstStyle/>
                    <a:p>
                      <a:r>
                        <a:rPr kumimoji="1" lang="ja-JP" altLang="en-US" sz="1200"/>
                        <a:t>血球細胞数の変化</a:t>
                      </a:r>
                    </a:p>
                  </a:txBody>
                  <a:tcPr/>
                </a:tc>
                <a:tc>
                  <a:txBody>
                    <a:bodyPr/>
                    <a:lstStyle/>
                    <a:p>
                      <a:r>
                        <a:rPr kumimoji="1" lang="ja-JP" altLang="en-US" sz="1200"/>
                        <a:t>リンパ球、好中球の減少など</a:t>
                      </a:r>
                    </a:p>
                  </a:txBody>
                  <a:tcPr/>
                </a:tc>
                <a:extLst>
                  <a:ext uri="{0D108BD9-81ED-4DB2-BD59-A6C34878D82A}">
                    <a16:rowId xmlns:a16="http://schemas.microsoft.com/office/drawing/2014/main" val="762239920"/>
                  </a:ext>
                </a:extLst>
              </a:tr>
              <a:tr h="429557">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a:t>染色体異常の解析</a:t>
                      </a:r>
                    </a:p>
                  </a:txBody>
                  <a:tcPr/>
                </a:tc>
                <a:tc>
                  <a:txBody>
                    <a:bodyPr/>
                    <a:lstStyle/>
                    <a:p>
                      <a:r>
                        <a:rPr kumimoji="1" lang="ja-JP" altLang="en-US" sz="1200"/>
                        <a:t>放射線による染色体異常の発現頻度</a:t>
                      </a:r>
                    </a:p>
                  </a:txBody>
                  <a:tcPr/>
                </a:tc>
                <a:extLst>
                  <a:ext uri="{0D108BD9-81ED-4DB2-BD59-A6C34878D82A}">
                    <a16:rowId xmlns:a16="http://schemas.microsoft.com/office/drawing/2014/main" val="2110535495"/>
                  </a:ext>
                </a:extLst>
              </a:tr>
              <a:tr h="429557">
                <a:tc vMerge="1">
                  <a:txBody>
                    <a:bodyPr/>
                    <a:lstStyle/>
                    <a:p>
                      <a:endParaRPr kumimoji="1" lang="ja-JP" altLang="en-US"/>
                    </a:p>
                  </a:txBody>
                  <a:tcPr/>
                </a:tc>
                <a:tc rowSpan="2">
                  <a:txBody>
                    <a:bodyPr/>
                    <a:lstStyle/>
                    <a:p>
                      <a:r>
                        <a:rPr kumimoji="1" lang="ja-JP" altLang="en-US" sz="1200"/>
                        <a:t>身体所見</a:t>
                      </a:r>
                    </a:p>
                  </a:txBody>
                  <a:tcPr anchor="ctr">
                    <a:noFill/>
                  </a:tcPr>
                </a:tc>
                <a:tc>
                  <a:txBody>
                    <a:bodyPr/>
                    <a:lstStyle/>
                    <a:p>
                      <a:r>
                        <a:rPr kumimoji="1" lang="ja-JP" altLang="en-US" sz="1200"/>
                        <a:t>唾液腺の腫脹、疼痛、口腔粘膜の症状等</a:t>
                      </a:r>
                    </a:p>
                  </a:txBody>
                  <a:tcPr/>
                </a:tc>
                <a:tc>
                  <a:txBody>
                    <a:bodyPr/>
                    <a:lstStyle/>
                    <a:p>
                      <a:r>
                        <a:rPr kumimoji="1" lang="ja-JP" altLang="en-US" sz="1200"/>
                        <a:t>高線量被ばくによる前駆症状</a:t>
                      </a:r>
                    </a:p>
                  </a:txBody>
                  <a:tcPr/>
                </a:tc>
                <a:extLst>
                  <a:ext uri="{0D108BD9-81ED-4DB2-BD59-A6C34878D82A}">
                    <a16:rowId xmlns:a16="http://schemas.microsoft.com/office/drawing/2014/main" val="2309966413"/>
                  </a:ext>
                </a:extLst>
              </a:tr>
              <a:tr h="257734">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a:t>皮膚症状の出現</a:t>
                      </a:r>
                    </a:p>
                  </a:txBody>
                  <a:tcPr/>
                </a:tc>
                <a:tc>
                  <a:txBody>
                    <a:bodyPr/>
                    <a:lstStyle/>
                    <a:p>
                      <a:r>
                        <a:rPr kumimoji="1" lang="ja-JP" altLang="en-US" sz="1200"/>
                        <a:t>紅斑や放射線皮膚障害の症状</a:t>
                      </a:r>
                    </a:p>
                  </a:txBody>
                  <a:tcPr/>
                </a:tc>
                <a:extLst>
                  <a:ext uri="{0D108BD9-81ED-4DB2-BD59-A6C34878D82A}">
                    <a16:rowId xmlns:a16="http://schemas.microsoft.com/office/drawing/2014/main" val="205564176"/>
                  </a:ext>
                </a:extLst>
              </a:tr>
              <a:tr h="429557">
                <a:tc vMerge="1">
                  <a:txBody>
                    <a:bodyPr/>
                    <a:lstStyle/>
                    <a:p>
                      <a:endParaRPr lang="ja-JP" altLang="en-US"/>
                    </a:p>
                  </a:txBody>
                  <a:tcPr/>
                </a:tc>
                <a:tc>
                  <a:txBody>
                    <a:bodyPr/>
                    <a:lstStyle/>
                    <a:p>
                      <a:r>
                        <a:rPr lang="ja-JP" altLang="en-US" sz="1200"/>
                        <a:t>スワブ</a:t>
                      </a:r>
                    </a:p>
                  </a:txBody>
                  <a:tcPr anchor="ctr"/>
                </a:tc>
                <a:tc>
                  <a:txBody>
                    <a:bodyPr/>
                    <a:lstStyle/>
                    <a:p>
                      <a:r>
                        <a:rPr lang="ja-JP" altLang="en-US" sz="1200"/>
                        <a:t>鼻腔や口腔粘膜のスワブ</a:t>
                      </a:r>
                    </a:p>
                  </a:txBody>
                  <a:tcPr/>
                </a:tc>
                <a:tc>
                  <a:txBody>
                    <a:bodyPr/>
                    <a:lstStyle/>
                    <a:p>
                      <a:r>
                        <a:rPr kumimoji="1" lang="ja-JP" altLang="en-US" sz="1200"/>
                        <a:t>汚染の有無による内部被ばくの可能性と推定</a:t>
                      </a:r>
                    </a:p>
                  </a:txBody>
                  <a:tcPr/>
                </a:tc>
                <a:extLst>
                  <a:ext uri="{0D108BD9-81ED-4DB2-BD59-A6C34878D82A}">
                    <a16:rowId xmlns:a16="http://schemas.microsoft.com/office/drawing/2014/main" val="3461235789"/>
                  </a:ext>
                </a:extLst>
              </a:tr>
              <a:tr h="429557">
                <a:tc vMerge="1">
                  <a:txBody>
                    <a:bodyPr/>
                    <a:lstStyle/>
                    <a:p>
                      <a:endParaRPr lang="ja-JP" altLang="en-US"/>
                    </a:p>
                  </a:txBody>
                  <a:tcPr/>
                </a:tc>
                <a:tc>
                  <a:txBody>
                    <a:bodyPr/>
                    <a:lstStyle/>
                    <a:p>
                      <a:r>
                        <a:rPr lang="ja-JP" altLang="en-US" sz="1200"/>
                        <a:t>血液、嘔吐物等</a:t>
                      </a:r>
                    </a:p>
                  </a:txBody>
                  <a:tcPr anchor="ctr"/>
                </a:tc>
                <a:tc>
                  <a:txBody>
                    <a:bodyPr/>
                    <a:lstStyle/>
                    <a:p>
                      <a:r>
                        <a:rPr lang="ja-JP" altLang="en-US" sz="1200"/>
                        <a:t>生体内のナトリウム、塩素の放射化から計測</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a:t>中性子線による放射化の分析</a:t>
                      </a:r>
                    </a:p>
                    <a:p>
                      <a:pPr marL="0" marR="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a:p>
                  </a:txBody>
                  <a:tcPr/>
                </a:tc>
                <a:extLst>
                  <a:ext uri="{0D108BD9-81ED-4DB2-BD59-A6C34878D82A}">
                    <a16:rowId xmlns:a16="http://schemas.microsoft.com/office/drawing/2014/main" val="2770195634"/>
                  </a:ext>
                </a:extLst>
              </a:tr>
              <a:tr h="429557">
                <a:tc vMerge="1">
                  <a:txBody>
                    <a:bodyPr/>
                    <a:lstStyle/>
                    <a:p>
                      <a:endParaRPr kumimoji="1" lang="ja-JP" altLang="en-US" sz="12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1200"/>
                        <a:t>歯のエナメル質</a:t>
                      </a:r>
                    </a:p>
                  </a:txBody>
                  <a:tcPr anchor="ctr"/>
                </a:tc>
                <a:tc>
                  <a:txBody>
                    <a:bodyPr/>
                    <a:lstStyle/>
                    <a:p>
                      <a:r>
                        <a:rPr kumimoji="1" lang="ja-JP" altLang="en-US" sz="1200"/>
                        <a:t>生体組織に生じるラジカルを測定</a:t>
                      </a:r>
                      <a:endParaRPr lang="ja-JP" altLang="en-US" sz="12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a:t>電子スピン共鳴</a:t>
                      </a:r>
                      <a:r>
                        <a:rPr kumimoji="1" lang="en-US" altLang="ja-JP" sz="1200" dirty="0"/>
                        <a:t>(Electron Spin Resonance; ESR)</a:t>
                      </a:r>
                    </a:p>
                  </a:txBody>
                  <a:tcPr/>
                </a:tc>
                <a:extLst>
                  <a:ext uri="{0D108BD9-81ED-4DB2-BD59-A6C34878D82A}">
                    <a16:rowId xmlns:a16="http://schemas.microsoft.com/office/drawing/2014/main" val="2850538722"/>
                  </a:ext>
                </a:extLst>
              </a:tr>
              <a:tr h="429557">
                <a:tc rowSpan="2">
                  <a:txBody>
                    <a:bodyPr/>
                    <a:lstStyle/>
                    <a:p>
                      <a:r>
                        <a:rPr kumimoji="1" lang="ja-JP" altLang="en-US" sz="1200"/>
                        <a:t>情報の解析</a:t>
                      </a:r>
                    </a:p>
                  </a:txBody>
                  <a:tcPr>
                    <a:noFill/>
                  </a:tcPr>
                </a:tc>
                <a:tc>
                  <a:txBody>
                    <a:bodyPr/>
                    <a:lstStyle/>
                    <a:p>
                      <a:r>
                        <a:rPr kumimoji="1" lang="ja-JP" altLang="en-US" sz="1200"/>
                        <a:t>問診等での病歴、事故の状況</a:t>
                      </a:r>
                    </a:p>
                  </a:txBody>
                  <a:tcPr anchor="ctr"/>
                </a:tc>
                <a:tc>
                  <a:txBody>
                    <a:bodyPr/>
                    <a:lstStyle/>
                    <a:p>
                      <a:r>
                        <a:rPr kumimoji="1" lang="ja-JP" altLang="en-US" sz="1200"/>
                        <a:t>被ばくの可能性の評価</a:t>
                      </a:r>
                    </a:p>
                  </a:txBody>
                  <a:tcPr/>
                </a:tc>
                <a:tc>
                  <a:txBody>
                    <a:bodyPr/>
                    <a:lstStyle/>
                    <a:p>
                      <a:r>
                        <a:rPr kumimoji="1" lang="ja-JP" altLang="en-US" sz="1200"/>
                        <a:t>患者本人あるいは放射線管理要員より聴取</a:t>
                      </a:r>
                    </a:p>
                  </a:txBody>
                  <a:tcPr/>
                </a:tc>
                <a:extLst>
                  <a:ext uri="{0D108BD9-81ED-4DB2-BD59-A6C34878D82A}">
                    <a16:rowId xmlns:a16="http://schemas.microsoft.com/office/drawing/2014/main" val="2804483810"/>
                  </a:ext>
                </a:extLst>
              </a:tr>
              <a:tr h="429557">
                <a:tc vMerge="1">
                  <a:txBody>
                    <a:bodyPr/>
                    <a:lstStyle/>
                    <a:p>
                      <a:endParaRPr kumimoji="1" lang="ja-JP" altLang="en-US"/>
                    </a:p>
                  </a:txBody>
                  <a:tcPr/>
                </a:tc>
                <a:tc>
                  <a:txBody>
                    <a:bodyPr/>
                    <a:lstStyle/>
                    <a:p>
                      <a:r>
                        <a:rPr kumimoji="1" lang="ja-JP" altLang="en-US" sz="1200"/>
                        <a:t>線源、放射性物質等の情報</a:t>
                      </a:r>
                    </a:p>
                  </a:txBody>
                  <a:tcPr anchor="ctr"/>
                </a:tc>
                <a:tc>
                  <a:txBody>
                    <a:bodyPr/>
                    <a:lstStyle/>
                    <a:p>
                      <a:r>
                        <a:rPr kumimoji="1" lang="ja-JP" altLang="en-US" sz="1200"/>
                        <a:t>計算</a:t>
                      </a:r>
                    </a:p>
                  </a:txBody>
                  <a:tcPr/>
                </a:tc>
                <a:tc>
                  <a:txBody>
                    <a:bodyPr/>
                    <a:lstStyle/>
                    <a:p>
                      <a:r>
                        <a:rPr kumimoji="1" lang="ja-JP" altLang="en-US" sz="1200"/>
                        <a:t>計算による線量推定</a:t>
                      </a:r>
                    </a:p>
                  </a:txBody>
                  <a:tcPr/>
                </a:tc>
                <a:extLst>
                  <a:ext uri="{0D108BD9-81ED-4DB2-BD59-A6C34878D82A}">
                    <a16:rowId xmlns:a16="http://schemas.microsoft.com/office/drawing/2014/main" val="1557003154"/>
                  </a:ext>
                </a:extLst>
              </a:tr>
              <a:tr h="257734">
                <a:tc rowSpan="4">
                  <a:txBody>
                    <a:bodyPr/>
                    <a:lstStyle/>
                    <a:p>
                      <a:r>
                        <a:rPr kumimoji="1" lang="ja-JP" altLang="en-US" sz="1200"/>
                        <a:t>計測</a:t>
                      </a:r>
                      <a:endParaRPr kumimoji="1" lang="en-US" altLang="ja-JP" sz="1200" dirty="0"/>
                    </a:p>
                    <a:p>
                      <a:endParaRPr kumimoji="1" lang="en-US" altLang="ja-JP" sz="1200" dirty="0"/>
                    </a:p>
                    <a:p>
                      <a:r>
                        <a:rPr kumimoji="1" lang="ja-JP" altLang="en-US" sz="1200"/>
                        <a:t>放射線、放射性物質の計測</a:t>
                      </a:r>
                      <a:endParaRPr kumimoji="1" lang="en-US" altLang="ja-JP" sz="1200" dirty="0"/>
                    </a:p>
                  </a:txBody>
                  <a:tcPr>
                    <a:solidFill>
                      <a:schemeClr val="tx2">
                        <a:lumMod val="20000"/>
                        <a:lumOff val="80000"/>
                      </a:schemeClr>
                    </a:solidFill>
                  </a:tcPr>
                </a:tc>
                <a:tc>
                  <a:txBody>
                    <a:bodyPr/>
                    <a:lstStyle/>
                    <a:p>
                      <a:r>
                        <a:rPr kumimoji="1" lang="ja-JP" altLang="en-US" sz="1200"/>
                        <a:t>個人線量計</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t>個人被ばく線量</a:t>
                      </a:r>
                    </a:p>
                  </a:txBody>
                  <a:tcPr/>
                </a:tc>
                <a:tc>
                  <a:txBody>
                    <a:bodyPr/>
                    <a:lstStyle/>
                    <a:p>
                      <a:r>
                        <a:rPr kumimoji="1" lang="ja-JP" altLang="en-US" sz="1200"/>
                        <a:t>被ばく線量の実測値</a:t>
                      </a:r>
                    </a:p>
                  </a:txBody>
                  <a:tcPr/>
                </a:tc>
                <a:extLst>
                  <a:ext uri="{0D108BD9-81ED-4DB2-BD59-A6C34878D82A}">
                    <a16:rowId xmlns:a16="http://schemas.microsoft.com/office/drawing/2014/main" val="4231489181"/>
                  </a:ext>
                </a:extLst>
              </a:tr>
              <a:tr h="429557">
                <a:tc vMerge="1">
                  <a:txBody>
                    <a:bodyPr/>
                    <a:lstStyle/>
                    <a:p>
                      <a:endParaRPr kumimoji="1" lang="en-US" altLang="ja-JP" dirty="0"/>
                    </a:p>
                  </a:txBody>
                  <a:tcPr/>
                </a:tc>
                <a:tc>
                  <a:txBody>
                    <a:bodyPr/>
                    <a:lstStyle/>
                    <a:p>
                      <a:r>
                        <a:rPr kumimoji="1" lang="ja-JP" altLang="en-US" sz="1200"/>
                        <a:t>身体、臓器</a:t>
                      </a:r>
                    </a:p>
                  </a:txBody>
                  <a:tcPr anchor="ctr"/>
                </a:tc>
                <a:tc>
                  <a:txBody>
                    <a:bodyPr/>
                    <a:lstStyle/>
                    <a:p>
                      <a:r>
                        <a:rPr kumimoji="1" lang="ja-JP" altLang="en-US" sz="1200"/>
                        <a:t>体外計測（ホールボディカウンター、甲状腺モニター、肺モニター）</a:t>
                      </a:r>
                    </a:p>
                  </a:txBody>
                  <a:tcPr/>
                </a:tc>
                <a:tc>
                  <a:txBody>
                    <a:bodyPr/>
                    <a:lstStyle/>
                    <a:p>
                      <a:r>
                        <a:rPr kumimoji="1" lang="ja-JP" altLang="en-US" sz="1200"/>
                        <a:t>体内残留量の計測</a:t>
                      </a:r>
                    </a:p>
                  </a:txBody>
                  <a:tcPr/>
                </a:tc>
                <a:extLst>
                  <a:ext uri="{0D108BD9-81ED-4DB2-BD59-A6C34878D82A}">
                    <a16:rowId xmlns:a16="http://schemas.microsoft.com/office/drawing/2014/main" val="2803397284"/>
                  </a:ext>
                </a:extLst>
              </a:tr>
              <a:tr h="257734">
                <a:tc vMerge="1">
                  <a:txBody>
                    <a:bodyPr/>
                    <a:lstStyle/>
                    <a:p>
                      <a:endParaRPr kumimoji="1" lang="ja-JP" altLang="en-US"/>
                    </a:p>
                  </a:txBody>
                  <a:tcPr/>
                </a:tc>
                <a:tc>
                  <a:txBody>
                    <a:bodyPr/>
                    <a:lstStyle/>
                    <a:p>
                      <a:r>
                        <a:rPr kumimoji="1" lang="ja-JP" altLang="en-US" sz="1200"/>
                        <a:t>尿、便</a:t>
                      </a:r>
                    </a:p>
                  </a:txBody>
                  <a:tcPr anchor="ctr"/>
                </a:tc>
                <a:tc>
                  <a:txBody>
                    <a:bodyPr/>
                    <a:lstStyle/>
                    <a:p>
                      <a:r>
                        <a:rPr kumimoji="1" lang="ja-JP" altLang="en-US" sz="1200"/>
                        <a:t>バイオアッセイ法</a:t>
                      </a:r>
                    </a:p>
                  </a:txBody>
                  <a:tcPr/>
                </a:tc>
                <a:tc>
                  <a:txBody>
                    <a:bodyPr/>
                    <a:lstStyle/>
                    <a:p>
                      <a:r>
                        <a:rPr kumimoji="1" lang="ja-JP" altLang="en-US" sz="1200"/>
                        <a:t>排泄量の計測</a:t>
                      </a:r>
                    </a:p>
                  </a:txBody>
                  <a:tcPr/>
                </a:tc>
                <a:extLst>
                  <a:ext uri="{0D108BD9-81ED-4DB2-BD59-A6C34878D82A}">
                    <a16:rowId xmlns:a16="http://schemas.microsoft.com/office/drawing/2014/main" val="1424155334"/>
                  </a:ext>
                </a:extLst>
              </a:tr>
              <a:tr h="429557">
                <a:tc vMerge="1">
                  <a:txBody>
                    <a:bodyPr/>
                    <a:lstStyle/>
                    <a:p>
                      <a:endParaRPr kumimoji="1" lang="ja-JP" altLang="en-US"/>
                    </a:p>
                  </a:txBody>
                  <a:tcPr/>
                </a:tc>
                <a:tc>
                  <a:txBody>
                    <a:bodyPr/>
                    <a:lstStyle/>
                    <a:p>
                      <a:r>
                        <a:rPr kumimoji="1" lang="ja-JP" altLang="en-US" sz="1200"/>
                        <a:t>再構築</a:t>
                      </a:r>
                    </a:p>
                  </a:txBody>
                  <a:tcPr anchor="ctr"/>
                </a:tc>
                <a:tc>
                  <a:txBody>
                    <a:bodyPr/>
                    <a:lstStyle/>
                    <a:p>
                      <a:r>
                        <a:rPr kumimoji="1" lang="ja-JP" altLang="en-US" sz="1200"/>
                        <a:t>線源等の情報による事故状況の再現と実測結果からの計算</a:t>
                      </a:r>
                    </a:p>
                  </a:txBody>
                  <a:tcPr/>
                </a:tc>
                <a:tc>
                  <a:txBody>
                    <a:bodyPr/>
                    <a:lstStyle/>
                    <a:p>
                      <a:r>
                        <a:rPr kumimoji="1" lang="ja-JP" altLang="en-US" sz="1200"/>
                        <a:t>事故状況の再現、実測、計算</a:t>
                      </a:r>
                    </a:p>
                  </a:txBody>
                  <a:tcPr/>
                </a:tc>
                <a:extLst>
                  <a:ext uri="{0D108BD9-81ED-4DB2-BD59-A6C34878D82A}">
                    <a16:rowId xmlns:a16="http://schemas.microsoft.com/office/drawing/2014/main" val="1745366224"/>
                  </a:ext>
                </a:extLst>
              </a:tr>
            </a:tbl>
          </a:graphicData>
        </a:graphic>
      </p:graphicFrame>
      <p:sp>
        <p:nvSpPr>
          <p:cNvPr id="3" name="スライド番号プレースホルダー 2">
            <a:extLst>
              <a:ext uri="{FF2B5EF4-FFF2-40B4-BE49-F238E27FC236}">
                <a16:creationId xmlns:a16="http://schemas.microsoft.com/office/drawing/2014/main" id="{647D314E-DA58-FB47-A154-99CFC93F8AC7}"/>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2848304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内部被ばく線量評価の一例</a:t>
            </a:r>
            <a:endParaRPr lang="ja-JP" altLang="en-US" dirty="0"/>
          </a:p>
        </p:txBody>
      </p:sp>
      <p:pic>
        <p:nvPicPr>
          <p:cNvPr id="8" name="Picture 2">
            <a:extLst>
              <a:ext uri="{FF2B5EF4-FFF2-40B4-BE49-F238E27FC236}">
                <a16:creationId xmlns:a16="http://schemas.microsoft.com/office/drawing/2014/main" id="{CF2CB52D-E43A-FD49-AAD2-5438400217E9}"/>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329408" y="1271588"/>
            <a:ext cx="6485184"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四角形吹き出し 8">
            <a:extLst>
              <a:ext uri="{FF2B5EF4-FFF2-40B4-BE49-F238E27FC236}">
                <a16:creationId xmlns:a16="http://schemas.microsoft.com/office/drawing/2014/main" id="{2862A702-3D75-104B-8A64-BF2BDB8AAA65}"/>
              </a:ext>
            </a:extLst>
          </p:cNvPr>
          <p:cNvSpPr/>
          <p:nvPr/>
        </p:nvSpPr>
        <p:spPr>
          <a:xfrm>
            <a:off x="6810200" y="5755071"/>
            <a:ext cx="1440160" cy="616373"/>
          </a:xfrm>
          <a:prstGeom prst="wedgeRectCallout">
            <a:avLst>
              <a:gd name="adj1" fmla="val -36500"/>
              <a:gd name="adj2" fmla="val -840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Arial Black" panose="020B0A04020102020204" pitchFamily="34" charset="0"/>
              </a:rPr>
              <a:t>35mSv</a:t>
            </a:r>
            <a:endParaRPr kumimoji="1" lang="ja-JP" altLang="en-US" sz="2400" dirty="0">
              <a:solidFill>
                <a:schemeClr val="tx1"/>
              </a:solidFill>
              <a:latin typeface="Arial Black" panose="020B0A04020102020204" pitchFamily="34" charset="0"/>
            </a:endParaRPr>
          </a:p>
        </p:txBody>
      </p:sp>
      <p:sp>
        <p:nvSpPr>
          <p:cNvPr id="2" name="スライド番号プレースホルダー 1">
            <a:extLst>
              <a:ext uri="{FF2B5EF4-FFF2-40B4-BE49-F238E27FC236}">
                <a16:creationId xmlns:a16="http://schemas.microsoft.com/office/drawing/2014/main" id="{8B3549A5-B96A-4341-9435-4DB7DF8454CB}"/>
              </a:ext>
            </a:extLst>
          </p:cNvPr>
          <p:cNvSpPr>
            <a:spLocks noGrp="1"/>
          </p:cNvSpPr>
          <p:nvPr>
            <p:ph type="sldNum" sz="quarter" idx="12"/>
          </p:nvPr>
        </p:nvSpPr>
        <p:spPr/>
        <p:txBody>
          <a:bodyPr/>
          <a:lstStyle/>
          <a:p>
            <a:fld id="{58DD1769-DAE9-6C4E-82F4-B62273FFA290}" type="slidenum">
              <a:rPr kumimoji="1" lang="ja-JP" altLang="en-US" smtClean="0"/>
              <a:t>30</a:t>
            </a:fld>
            <a:endParaRPr kumimoji="1" lang="ja-JP" altLang="en-US"/>
          </a:p>
        </p:txBody>
      </p:sp>
    </p:spTree>
    <p:extLst>
      <p:ext uri="{BB962C8B-B14F-4D97-AF65-F5344CB8AC3E}">
        <p14:creationId xmlns:p14="http://schemas.microsoft.com/office/powerpoint/2010/main" val="373078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内部被ばく線量評価の一例</a:t>
            </a:r>
            <a:endParaRPr lang="ja-JP" altLang="en-US" dirty="0"/>
          </a:p>
        </p:txBody>
      </p:sp>
      <p:sp>
        <p:nvSpPr>
          <p:cNvPr id="6" name="テキスト ボックス 5"/>
          <p:cNvSpPr txBox="1"/>
          <p:nvPr/>
        </p:nvSpPr>
        <p:spPr>
          <a:xfrm>
            <a:off x="1392372" y="1239143"/>
            <a:ext cx="6319359" cy="461665"/>
          </a:xfrm>
          <a:prstGeom prst="rect">
            <a:avLst/>
          </a:prstGeom>
          <a:noFill/>
        </p:spPr>
        <p:txBody>
          <a:bodyPr wrap="none" rtlCol="0">
            <a:spAutoFit/>
          </a:bodyPr>
          <a:lstStyle/>
          <a:p>
            <a:pPr algn="ctr"/>
            <a:r>
              <a:rPr lang="ja-JP" altLang="en-US" sz="2400" dirty="0">
                <a:latin typeface="Arial Black" panose="020B0A04020102020204" pitchFamily="34" charset="0"/>
                <a:ea typeface="HGP創英角ｺﾞｼｯｸUB" panose="020B0900000000000000" pitchFamily="50" charset="-128"/>
              </a:rPr>
              <a:t>他の粒径と吸収タイプの条件での線量評価結果</a:t>
            </a:r>
            <a:endParaRPr kumimoji="1" lang="ja-JP" altLang="en-US" sz="2400" dirty="0">
              <a:latin typeface="Arial Black" panose="020B0A04020102020204" pitchFamily="34" charset="0"/>
              <a:ea typeface="HGP創英角ｺﾞｼｯｸUB" panose="020B09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804429399"/>
              </p:ext>
            </p:extLst>
          </p:nvPr>
        </p:nvGraphicFramePr>
        <p:xfrm>
          <a:off x="251520" y="1844824"/>
          <a:ext cx="8640960" cy="2492856"/>
        </p:xfrm>
        <a:graphic>
          <a:graphicData uri="http://schemas.openxmlformats.org/drawingml/2006/table">
            <a:tbl>
              <a:tblPr firstRow="1" bandRow="1">
                <a:tableStyleId>{5C22544A-7EE6-4342-B048-85BDC9FD1C3A}</a:tableStyleId>
              </a:tblPr>
              <a:tblGrid>
                <a:gridCol w="1883091">
                  <a:extLst>
                    <a:ext uri="{9D8B030D-6E8A-4147-A177-3AD203B41FA5}">
                      <a16:colId xmlns:a16="http://schemas.microsoft.com/office/drawing/2014/main" val="20000"/>
                    </a:ext>
                  </a:extLst>
                </a:gridCol>
                <a:gridCol w="911173">
                  <a:extLst>
                    <a:ext uri="{9D8B030D-6E8A-4147-A177-3AD203B41FA5}">
                      <a16:colId xmlns:a16="http://schemas.microsoft.com/office/drawing/2014/main" val="20001"/>
                    </a:ext>
                  </a:extLst>
                </a:gridCol>
                <a:gridCol w="1461674">
                  <a:extLst>
                    <a:ext uri="{9D8B030D-6E8A-4147-A177-3AD203B41FA5}">
                      <a16:colId xmlns:a16="http://schemas.microsoft.com/office/drawing/2014/main" val="20002"/>
                    </a:ext>
                  </a:extLst>
                </a:gridCol>
                <a:gridCol w="1461674">
                  <a:extLst>
                    <a:ext uri="{9D8B030D-6E8A-4147-A177-3AD203B41FA5}">
                      <a16:colId xmlns:a16="http://schemas.microsoft.com/office/drawing/2014/main" val="20003"/>
                    </a:ext>
                  </a:extLst>
                </a:gridCol>
                <a:gridCol w="1461674">
                  <a:extLst>
                    <a:ext uri="{9D8B030D-6E8A-4147-A177-3AD203B41FA5}">
                      <a16:colId xmlns:a16="http://schemas.microsoft.com/office/drawing/2014/main" val="20004"/>
                    </a:ext>
                  </a:extLst>
                </a:gridCol>
                <a:gridCol w="1461674">
                  <a:extLst>
                    <a:ext uri="{9D8B030D-6E8A-4147-A177-3AD203B41FA5}">
                      <a16:colId xmlns:a16="http://schemas.microsoft.com/office/drawing/2014/main" val="20005"/>
                    </a:ext>
                  </a:extLst>
                </a:gridCol>
              </a:tblGrid>
              <a:tr h="486054">
                <a:tc>
                  <a:txBody>
                    <a:bodyPr/>
                    <a:lstStyle/>
                    <a:p>
                      <a:pPr algn="ctr"/>
                      <a:r>
                        <a:rPr kumimoji="1" lang="ja-JP" altLang="en-US" sz="1800" b="1" dirty="0">
                          <a:solidFill>
                            <a:schemeClr val="tx1"/>
                          </a:solidFill>
                          <a:effectLst/>
                          <a:latin typeface="+mn-ea"/>
                          <a:ea typeface="+mn-ea"/>
                        </a:rPr>
                        <a:t>条件</a:t>
                      </a: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f</a:t>
                      </a:r>
                      <a:r>
                        <a:rPr kumimoji="1" lang="en-US" altLang="ja-JP" sz="1800" b="1" baseline="-25000" dirty="0">
                          <a:solidFill>
                            <a:schemeClr val="tx1"/>
                          </a:solidFill>
                          <a:effectLst/>
                          <a:latin typeface="+mn-ea"/>
                          <a:ea typeface="+mn-ea"/>
                        </a:rPr>
                        <a:t>1</a:t>
                      </a:r>
                      <a:endParaRPr kumimoji="1" lang="ja-JP" altLang="en-US" sz="1800" b="1" baseline="-25000"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e(50) </a:t>
                      </a:r>
                      <a:r>
                        <a:rPr kumimoji="1" lang="en-US" altLang="ja-JP" sz="1200" b="1" dirty="0" err="1">
                          <a:solidFill>
                            <a:schemeClr val="tx1"/>
                          </a:solidFill>
                          <a:effectLst/>
                          <a:latin typeface="+mn-ea"/>
                          <a:ea typeface="+mn-ea"/>
                        </a:rPr>
                        <a:t>Sv</a:t>
                      </a:r>
                      <a:r>
                        <a:rPr kumimoji="1" lang="en-US" altLang="ja-JP" sz="1200" b="1" dirty="0">
                          <a:solidFill>
                            <a:schemeClr val="tx1"/>
                          </a:solidFill>
                          <a:effectLst/>
                          <a:latin typeface="+mn-ea"/>
                          <a:ea typeface="+mn-ea"/>
                        </a:rPr>
                        <a:t>/</a:t>
                      </a:r>
                      <a:r>
                        <a:rPr kumimoji="1" lang="en-US" altLang="ja-JP" sz="1200" b="1" dirty="0" err="1">
                          <a:solidFill>
                            <a:schemeClr val="tx1"/>
                          </a:solidFill>
                          <a:effectLst/>
                          <a:latin typeface="+mn-ea"/>
                          <a:ea typeface="+mn-ea"/>
                        </a:rPr>
                        <a:t>Bq</a:t>
                      </a:r>
                      <a:endParaRPr kumimoji="1" lang="ja-JP" altLang="en-US" sz="1200" b="1"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1" dirty="0">
                          <a:solidFill>
                            <a:schemeClr val="tx1"/>
                          </a:solidFill>
                          <a:effectLst/>
                          <a:latin typeface="+mn-ea"/>
                          <a:ea typeface="+mn-ea"/>
                        </a:rPr>
                        <a:t>全身残留率</a:t>
                      </a:r>
                      <a:endParaRPr kumimoji="1" lang="en-US" altLang="ja-JP" sz="1800" b="1" dirty="0">
                        <a:solidFill>
                          <a:schemeClr val="tx1"/>
                        </a:solidFill>
                        <a:effectLst/>
                        <a:latin typeface="+mn-ea"/>
                        <a:ea typeface="+mn-ea"/>
                      </a:endParaRPr>
                    </a:p>
                    <a:p>
                      <a:pPr algn="ctr"/>
                      <a:r>
                        <a:rPr kumimoji="1" lang="ja-JP" altLang="en-US" sz="1200" b="1" dirty="0">
                          <a:solidFill>
                            <a:schemeClr val="tx1"/>
                          </a:solidFill>
                          <a:effectLst/>
                          <a:latin typeface="+mn-ea"/>
                          <a:ea typeface="+mn-ea"/>
                        </a:rPr>
                        <a:t>（摂取</a:t>
                      </a:r>
                      <a:r>
                        <a:rPr kumimoji="1" lang="en-US" altLang="ja-JP" sz="1200" b="1" dirty="0">
                          <a:solidFill>
                            <a:schemeClr val="tx1"/>
                          </a:solidFill>
                          <a:effectLst/>
                          <a:latin typeface="+mn-ea"/>
                          <a:ea typeface="+mn-ea"/>
                        </a:rPr>
                        <a:t>1</a:t>
                      </a:r>
                      <a:r>
                        <a:rPr kumimoji="1" lang="ja-JP" altLang="en-US" sz="1200" b="1" dirty="0">
                          <a:solidFill>
                            <a:schemeClr val="tx1"/>
                          </a:solidFill>
                          <a:effectLst/>
                          <a:latin typeface="+mn-ea"/>
                          <a:ea typeface="+mn-ea"/>
                        </a:rPr>
                        <a:t>日後）</a:t>
                      </a: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1" dirty="0">
                          <a:solidFill>
                            <a:schemeClr val="tx1"/>
                          </a:solidFill>
                          <a:effectLst/>
                          <a:latin typeface="+mn-ea"/>
                          <a:ea typeface="+mn-ea"/>
                        </a:rPr>
                        <a:t>摂取量</a:t>
                      </a:r>
                      <a:endParaRPr kumimoji="1" lang="en-US" altLang="ja-JP" sz="1800" b="1" dirty="0">
                        <a:solidFill>
                          <a:schemeClr val="tx1"/>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err="1">
                          <a:solidFill>
                            <a:schemeClr val="tx1"/>
                          </a:solidFill>
                          <a:effectLst/>
                          <a:latin typeface="+mn-ea"/>
                          <a:ea typeface="+mn-ea"/>
                        </a:rPr>
                        <a:t>Bq</a:t>
                      </a:r>
                      <a:endParaRPr kumimoji="1" lang="ja-JP" altLang="en-US" sz="1200" b="1"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1" dirty="0">
                          <a:solidFill>
                            <a:schemeClr val="tx1"/>
                          </a:solidFill>
                          <a:effectLst/>
                          <a:latin typeface="+mn-ea"/>
                          <a:ea typeface="+mn-ea"/>
                        </a:rPr>
                        <a:t>実効線量</a:t>
                      </a:r>
                      <a:endParaRPr kumimoji="1" lang="en-US" altLang="ja-JP" sz="1800" b="1" dirty="0">
                        <a:solidFill>
                          <a:schemeClr val="tx1"/>
                        </a:solidFill>
                        <a:effectLst/>
                        <a:latin typeface="+mn-ea"/>
                        <a:ea typeface="+mn-ea"/>
                      </a:endParaRPr>
                    </a:p>
                    <a:p>
                      <a:pPr algn="ctr"/>
                      <a:r>
                        <a:rPr kumimoji="1" lang="en-US" altLang="ja-JP" sz="1200" b="1" dirty="0" err="1">
                          <a:solidFill>
                            <a:schemeClr val="tx1"/>
                          </a:solidFill>
                          <a:effectLst/>
                          <a:latin typeface="+mn-ea"/>
                          <a:ea typeface="+mn-ea"/>
                        </a:rPr>
                        <a:t>mSv</a:t>
                      </a:r>
                      <a:endParaRPr kumimoji="1" lang="ja-JP" altLang="en-US" sz="1200" b="1"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6054">
                <a:tc>
                  <a:txBody>
                    <a:bodyPr/>
                    <a:lstStyle/>
                    <a:p>
                      <a:pPr algn="ct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S</a:t>
                      </a:r>
                      <a:r>
                        <a:rPr kumimoji="1" lang="ja-JP" altLang="en-US" sz="1800" b="1" dirty="0" err="1">
                          <a:solidFill>
                            <a:schemeClr val="tx1"/>
                          </a:solidFill>
                          <a:effectLst/>
                          <a:latin typeface="+mn-ea"/>
                          <a:ea typeface="+mn-ea"/>
                        </a:rPr>
                        <a:t>，</a:t>
                      </a:r>
                      <a:r>
                        <a:rPr kumimoji="1" lang="en-US" altLang="ja-JP" sz="1800" b="1" dirty="0">
                          <a:solidFill>
                            <a:schemeClr val="tx1"/>
                          </a:solidFill>
                          <a:effectLst/>
                          <a:latin typeface="+mn-ea"/>
                          <a:ea typeface="+mn-ea"/>
                        </a:rPr>
                        <a:t>5µm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0.05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1.7E-08</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0.490</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2.0E+06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35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S</a:t>
                      </a:r>
                      <a:r>
                        <a:rPr kumimoji="1" lang="ja-JP" altLang="en-US" sz="1800" b="1" dirty="0" err="1">
                          <a:solidFill>
                            <a:schemeClr val="tx1"/>
                          </a:solidFill>
                          <a:effectLst/>
                          <a:latin typeface="+mn-ea"/>
                          <a:ea typeface="+mn-ea"/>
                        </a:rPr>
                        <a:t>，</a:t>
                      </a:r>
                      <a:r>
                        <a:rPr kumimoji="1" lang="en-US" altLang="ja-JP" sz="1800" b="1" dirty="0">
                          <a:solidFill>
                            <a:schemeClr val="tx1"/>
                          </a:solidFill>
                          <a:effectLst/>
                          <a:latin typeface="+mn-ea"/>
                          <a:ea typeface="+mn-ea"/>
                        </a:rPr>
                        <a:t>1µm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0.05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2.9E-08</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0.346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2.9E+06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84</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M</a:t>
                      </a:r>
                      <a:r>
                        <a:rPr kumimoji="1" lang="ja-JP" altLang="en-US" sz="1800" b="1" dirty="0" err="1">
                          <a:solidFill>
                            <a:schemeClr val="tx1"/>
                          </a:solidFill>
                          <a:effectLst/>
                          <a:latin typeface="+mn-ea"/>
                          <a:ea typeface="+mn-ea"/>
                        </a:rPr>
                        <a:t>，</a:t>
                      </a:r>
                      <a:r>
                        <a:rPr kumimoji="1" lang="en-US" altLang="ja-JP" sz="1800" b="1" dirty="0">
                          <a:solidFill>
                            <a:schemeClr val="tx1"/>
                          </a:solidFill>
                          <a:effectLst/>
                          <a:latin typeface="+mn-ea"/>
                          <a:ea typeface="+mn-ea"/>
                        </a:rPr>
                        <a:t>5µm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0.1</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7.1E-09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0.485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2.1E+06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15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M</a:t>
                      </a:r>
                      <a:r>
                        <a:rPr kumimoji="1" lang="ja-JP" altLang="en-US" sz="1800" b="1" dirty="0" err="1">
                          <a:solidFill>
                            <a:schemeClr val="tx1"/>
                          </a:solidFill>
                          <a:effectLst/>
                          <a:latin typeface="+mn-ea"/>
                          <a:ea typeface="+mn-ea"/>
                        </a:rPr>
                        <a:t>，</a:t>
                      </a:r>
                      <a:r>
                        <a:rPr kumimoji="1" lang="en-US" altLang="ja-JP" sz="1800" b="1" dirty="0">
                          <a:solidFill>
                            <a:schemeClr val="tx1"/>
                          </a:solidFill>
                          <a:effectLst/>
                          <a:latin typeface="+mn-ea"/>
                          <a:ea typeface="+mn-ea"/>
                        </a:rPr>
                        <a:t>1µm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a:solidFill>
                            <a:schemeClr val="tx1"/>
                          </a:solidFill>
                          <a:effectLst/>
                          <a:latin typeface="+mn-ea"/>
                          <a:ea typeface="+mn-ea"/>
                        </a:rPr>
                        <a:t>0.1</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9.6E-09</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0.340</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2.9E+06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28</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8" name="グループ化 7"/>
          <p:cNvGrpSpPr/>
          <p:nvPr/>
        </p:nvGrpSpPr>
        <p:grpSpPr>
          <a:xfrm>
            <a:off x="8316416" y="3140968"/>
            <a:ext cx="785599" cy="720080"/>
            <a:chOff x="8316416" y="3140968"/>
            <a:chExt cx="785599" cy="720080"/>
          </a:xfrm>
        </p:grpSpPr>
        <p:sp>
          <p:nvSpPr>
            <p:cNvPr id="2" name="上カーブ矢印 1"/>
            <p:cNvSpPr/>
            <p:nvPr/>
          </p:nvSpPr>
          <p:spPr>
            <a:xfrm rot="16200000">
              <a:off x="8172400" y="3284984"/>
              <a:ext cx="504056" cy="216024"/>
            </a:xfrm>
            <a:prstGeom prst="curvedUpArrow">
              <a:avLst>
                <a:gd name="adj1" fmla="val 25000"/>
                <a:gd name="adj2" fmla="val 64815"/>
                <a:gd name="adj3" fmla="val 45576"/>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3" name="テキスト ボックス 2"/>
            <p:cNvSpPr txBox="1"/>
            <p:nvPr/>
          </p:nvSpPr>
          <p:spPr>
            <a:xfrm>
              <a:off x="8370725" y="3522494"/>
              <a:ext cx="731290" cy="338554"/>
            </a:xfrm>
            <a:prstGeom prst="rect">
              <a:avLst/>
            </a:prstGeom>
            <a:noFill/>
          </p:spPr>
          <p:txBody>
            <a:bodyPr wrap="none" rtlCol="0">
              <a:spAutoFit/>
            </a:bodyPr>
            <a:lstStyle/>
            <a:p>
              <a:r>
                <a:rPr kumimoji="1" lang="en-US" altLang="ja-JP" sz="1600" dirty="0">
                  <a:solidFill>
                    <a:srgbClr val="FF0000"/>
                  </a:solidFill>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rPr>
                <a:t>5.6</a:t>
              </a:r>
              <a:r>
                <a:rPr kumimoji="1" lang="ja-JP" altLang="en-US" sz="1600" dirty="0">
                  <a:solidFill>
                    <a:srgbClr val="FF0000"/>
                  </a:solidFill>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rPr>
                <a:t>倍</a:t>
              </a:r>
            </a:p>
          </p:txBody>
        </p:sp>
      </p:grpSp>
      <p:sp>
        <p:nvSpPr>
          <p:cNvPr id="10" name="テキスト ボックス 9"/>
          <p:cNvSpPr txBox="1"/>
          <p:nvPr/>
        </p:nvSpPr>
        <p:spPr>
          <a:xfrm>
            <a:off x="5320163" y="4941168"/>
            <a:ext cx="3249608" cy="523220"/>
          </a:xfrm>
          <a:prstGeom prst="rect">
            <a:avLst/>
          </a:prstGeom>
          <a:noFill/>
        </p:spPr>
        <p:txBody>
          <a:bodyPr wrap="none" rtlCol="0">
            <a:spAutoFit/>
          </a:bodyPr>
          <a:lstStyle/>
          <a:p>
            <a:pPr algn="ctr"/>
            <a:r>
              <a:rPr kumimoji="1" lang="ja-JP" altLang="en-US" sz="2800" dirty="0">
                <a:solidFill>
                  <a:srgbClr val="FF0000"/>
                </a:solidFill>
                <a:latin typeface="Arial Black" panose="020B0A04020102020204" pitchFamily="34" charset="0"/>
                <a:ea typeface="HGP創英角ｺﾞｼｯｸUB" panose="020B0900000000000000" pitchFamily="50" charset="-128"/>
              </a:rPr>
              <a:t>現場の情報が重要</a:t>
            </a:r>
            <a:r>
              <a:rPr kumimoji="1" lang="en-US" altLang="ja-JP" sz="2800" dirty="0">
                <a:solidFill>
                  <a:srgbClr val="FF0000"/>
                </a:solidFill>
                <a:latin typeface="Arial Black" panose="020B0A04020102020204" pitchFamily="34" charset="0"/>
                <a:ea typeface="HGP創英角ｺﾞｼｯｸUB" panose="020B0900000000000000" pitchFamily="50" charset="-128"/>
              </a:rPr>
              <a:t>!!</a:t>
            </a:r>
            <a:endParaRPr kumimoji="1" lang="ja-JP" altLang="en-US" sz="2800" dirty="0">
              <a:solidFill>
                <a:srgbClr val="FF0000"/>
              </a:solidFill>
              <a:latin typeface="Arial Black" panose="020B0A04020102020204" pitchFamily="34" charset="0"/>
              <a:ea typeface="HGP創英角ｺﾞｼｯｸUB" panose="020B0900000000000000" pitchFamily="50" charset="-128"/>
            </a:endParaRPr>
          </a:p>
        </p:txBody>
      </p:sp>
      <p:sp>
        <p:nvSpPr>
          <p:cNvPr id="5" name="スライド番号プレースホルダー 4">
            <a:extLst>
              <a:ext uri="{FF2B5EF4-FFF2-40B4-BE49-F238E27FC236}">
                <a16:creationId xmlns:a16="http://schemas.microsoft.com/office/drawing/2014/main" id="{B65892DF-C280-FA49-B77F-8B3C48A02BEF}"/>
              </a:ext>
            </a:extLst>
          </p:cNvPr>
          <p:cNvSpPr>
            <a:spLocks noGrp="1"/>
          </p:cNvSpPr>
          <p:nvPr>
            <p:ph type="sldNum" sz="quarter" idx="12"/>
          </p:nvPr>
        </p:nvSpPr>
        <p:spPr>
          <a:xfrm>
            <a:off x="6944966" y="6342268"/>
            <a:ext cx="2057400" cy="365125"/>
          </a:xfrm>
        </p:spPr>
        <p:txBody>
          <a:bodyPr/>
          <a:lstStyle/>
          <a:p>
            <a:fld id="{58DD1769-DAE9-6C4E-82F4-B62273FFA290}" type="slidenum">
              <a:rPr kumimoji="1" lang="ja-JP" altLang="en-US" smtClean="0"/>
              <a:t>31</a:t>
            </a:fld>
            <a:endParaRPr kumimoji="1" lang="ja-JP" altLang="en-US"/>
          </a:p>
        </p:txBody>
      </p:sp>
      <p:sp>
        <p:nvSpPr>
          <p:cNvPr id="9" name="正方形/長方形 8">
            <a:extLst>
              <a:ext uri="{FF2B5EF4-FFF2-40B4-BE49-F238E27FC236}">
                <a16:creationId xmlns:a16="http://schemas.microsoft.com/office/drawing/2014/main" id="{0881FEC3-BEA2-9249-AA47-78DE87D55BA6}"/>
              </a:ext>
            </a:extLst>
          </p:cNvPr>
          <p:cNvSpPr/>
          <p:nvPr/>
        </p:nvSpPr>
        <p:spPr>
          <a:xfrm>
            <a:off x="2537011" y="4986220"/>
            <a:ext cx="2680447" cy="1384995"/>
          </a:xfrm>
          <a:prstGeom prst="rect">
            <a:avLst/>
          </a:prstGeom>
        </p:spPr>
        <p:txBody>
          <a:bodyPr wrap="square">
            <a:spAutoFit/>
          </a:bodyPr>
          <a:lstStyle/>
          <a:p>
            <a:r>
              <a:rPr lang="ja-JP" altLang="en-US" sz="1400"/>
              <a:t>この数値の違いが計算結果の違いとなる。</a:t>
            </a:r>
          </a:p>
          <a:p>
            <a:r>
              <a:rPr lang="ja-JP" altLang="en-US" sz="1400"/>
              <a:t>この係数の違いは、吸入した放射性物質の化学的形態の違いによる体内における吸収速度の違いと、粒径の違いによる。</a:t>
            </a:r>
          </a:p>
        </p:txBody>
      </p:sp>
      <p:sp>
        <p:nvSpPr>
          <p:cNvPr id="11" name="角丸四角形 10">
            <a:extLst>
              <a:ext uri="{FF2B5EF4-FFF2-40B4-BE49-F238E27FC236}">
                <a16:creationId xmlns:a16="http://schemas.microsoft.com/office/drawing/2014/main" id="{E9B36C5C-694D-5B4C-A977-CD1689DB4FC5}"/>
              </a:ext>
            </a:extLst>
          </p:cNvPr>
          <p:cNvSpPr/>
          <p:nvPr/>
        </p:nvSpPr>
        <p:spPr>
          <a:xfrm>
            <a:off x="2976282" y="1700808"/>
            <a:ext cx="1595718" cy="28891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a:extLst>
              <a:ext uri="{FF2B5EF4-FFF2-40B4-BE49-F238E27FC236}">
                <a16:creationId xmlns:a16="http://schemas.microsoft.com/office/drawing/2014/main" id="{2EB0FF17-14E3-B04E-8D4B-573707FAC8B4}"/>
              </a:ext>
            </a:extLst>
          </p:cNvPr>
          <p:cNvSpPr/>
          <p:nvPr/>
        </p:nvSpPr>
        <p:spPr>
          <a:xfrm>
            <a:off x="3536576" y="4589929"/>
            <a:ext cx="475129" cy="3908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5FE3C80-4211-7342-B583-66E6A5348692}"/>
              </a:ext>
            </a:extLst>
          </p:cNvPr>
          <p:cNvSpPr txBox="1"/>
          <p:nvPr/>
        </p:nvSpPr>
        <p:spPr>
          <a:xfrm>
            <a:off x="6044720" y="5494051"/>
            <a:ext cx="1800493" cy="369332"/>
          </a:xfrm>
          <a:prstGeom prst="rect">
            <a:avLst/>
          </a:prstGeom>
          <a:noFill/>
        </p:spPr>
        <p:txBody>
          <a:bodyPr wrap="none" rtlCol="0">
            <a:spAutoFit/>
          </a:bodyPr>
          <a:lstStyle/>
          <a:p>
            <a:r>
              <a:rPr kumimoji="1" lang="ja-JP" altLang="en-US">
                <a:solidFill>
                  <a:srgbClr val="FF0000"/>
                </a:solidFill>
              </a:rPr>
              <a:t>化学形態、粒径</a:t>
            </a:r>
          </a:p>
        </p:txBody>
      </p:sp>
    </p:spTree>
    <p:extLst>
      <p:ext uri="{BB962C8B-B14F-4D97-AF65-F5344CB8AC3E}">
        <p14:creationId xmlns:p14="http://schemas.microsoft.com/office/powerpoint/2010/main" val="376231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111B055-0CDD-C949-876C-E14E14C00C89}"/>
              </a:ext>
            </a:extLst>
          </p:cNvPr>
          <p:cNvSpPr>
            <a:spLocks noGrp="1"/>
          </p:cNvSpPr>
          <p:nvPr>
            <p:ph type="title"/>
          </p:nvPr>
        </p:nvSpPr>
        <p:spPr/>
        <p:txBody>
          <a:bodyPr/>
          <a:lstStyle/>
          <a:p>
            <a:r>
              <a:rPr kumimoji="1" lang="ja-JP" altLang="en-US"/>
              <a:t>まとめ</a:t>
            </a:r>
          </a:p>
        </p:txBody>
      </p:sp>
      <p:sp>
        <p:nvSpPr>
          <p:cNvPr id="4" name="コンテンツ プレースホルダー 3">
            <a:extLst>
              <a:ext uri="{FF2B5EF4-FFF2-40B4-BE49-F238E27FC236}">
                <a16:creationId xmlns:a16="http://schemas.microsoft.com/office/drawing/2014/main" id="{E1C8BDDD-0C87-AE41-90A7-F15B5DA5A5FC}"/>
              </a:ext>
            </a:extLst>
          </p:cNvPr>
          <p:cNvSpPr>
            <a:spLocks noGrp="1"/>
          </p:cNvSpPr>
          <p:nvPr>
            <p:ph idx="1"/>
          </p:nvPr>
        </p:nvSpPr>
        <p:spPr/>
        <p:txBody>
          <a:bodyPr>
            <a:normAutofit/>
          </a:bodyPr>
          <a:lstStyle/>
          <a:p>
            <a:r>
              <a:rPr lang="ja-JP" altLang="en-US"/>
              <a:t>被ばく</a:t>
            </a:r>
            <a:r>
              <a:rPr lang="ja-JP" altLang="en-US" dirty="0"/>
              <a:t>線量評価は、治療方針・予後の推定等に必要であり、様々な方法を用いて実施し、総合的に判断する。</a:t>
            </a:r>
            <a:endParaRPr lang="en-US" altLang="ja-JP" dirty="0"/>
          </a:p>
          <a:p>
            <a:r>
              <a:rPr lang="ja-JP" altLang="en-US" dirty="0"/>
              <a:t>外部被ばく線量計算</a:t>
            </a:r>
            <a:r>
              <a:rPr lang="en-US" altLang="ja-JP" dirty="0"/>
              <a:t>:</a:t>
            </a:r>
            <a:r>
              <a:rPr lang="en-US" altLang="ja-JP" dirty="0" err="1"/>
              <a:t>Bq→Sv</a:t>
            </a:r>
            <a:r>
              <a:rPr lang="en-US" altLang="ja-JP" dirty="0"/>
              <a:t>  </a:t>
            </a:r>
            <a:r>
              <a:rPr lang="ja-JP" altLang="en-US" dirty="0"/>
              <a:t>実効線量率定数</a:t>
            </a:r>
            <a:r>
              <a:rPr lang="en-US" altLang="ja-JP" dirty="0"/>
              <a:t>[µ</a:t>
            </a:r>
            <a:r>
              <a:rPr lang="en-US" altLang="ja-JP" dirty="0" err="1"/>
              <a:t>Sv</a:t>
            </a:r>
            <a:r>
              <a:rPr lang="en-US" altLang="ja-JP" dirty="0"/>
              <a:t> m</a:t>
            </a:r>
            <a:r>
              <a:rPr lang="en-US" altLang="ja-JP" baseline="30000" dirty="0"/>
              <a:t>2 </a:t>
            </a:r>
            <a:r>
              <a:rPr lang="en-US" altLang="ja-JP" dirty="0"/>
              <a:t>MBq</a:t>
            </a:r>
            <a:r>
              <a:rPr lang="en-US" altLang="ja-JP" baseline="30000" dirty="0"/>
              <a:t>-1 </a:t>
            </a:r>
            <a:r>
              <a:rPr lang="en-US" altLang="ja-JP" dirty="0"/>
              <a:t>h</a:t>
            </a:r>
            <a:r>
              <a:rPr lang="en-US" altLang="ja-JP" baseline="30000" dirty="0"/>
              <a:t>-1</a:t>
            </a:r>
            <a:r>
              <a:rPr lang="en-US" altLang="ja-JP" dirty="0"/>
              <a:t>]</a:t>
            </a:r>
          </a:p>
          <a:p>
            <a:r>
              <a:rPr lang="ja-JP" altLang="en-US" dirty="0"/>
              <a:t>皮膚等価線量計算</a:t>
            </a:r>
            <a:r>
              <a:rPr lang="en-US" altLang="ja-JP" dirty="0"/>
              <a:t>:</a:t>
            </a:r>
            <a:r>
              <a:rPr lang="en-US" altLang="ja-JP" dirty="0" err="1"/>
              <a:t>Bq</a:t>
            </a:r>
            <a:r>
              <a:rPr lang="en-US" altLang="ja-JP" dirty="0"/>
              <a:t>/㎠→</a:t>
            </a:r>
            <a:r>
              <a:rPr lang="en-US" altLang="ja-JP" dirty="0" err="1"/>
              <a:t>Gy</a:t>
            </a:r>
            <a:r>
              <a:rPr lang="en-US" altLang="ja-JP" dirty="0"/>
              <a:t>  </a:t>
            </a:r>
            <a:r>
              <a:rPr lang="ja-JP" altLang="en-US" dirty="0"/>
              <a:t>換算係数</a:t>
            </a:r>
            <a:r>
              <a:rPr lang="en-US" altLang="ja-JP" dirty="0"/>
              <a:t>[</a:t>
            </a:r>
            <a:r>
              <a:rPr lang="en-US" altLang="ja-JP" dirty="0" err="1"/>
              <a:t>nGy</a:t>
            </a:r>
            <a:r>
              <a:rPr lang="en-US" altLang="ja-JP" dirty="0"/>
              <a:t> h</a:t>
            </a:r>
            <a:r>
              <a:rPr lang="en-US" altLang="ja-JP" baseline="30000" dirty="0"/>
              <a:t>-1</a:t>
            </a:r>
            <a:r>
              <a:rPr lang="en-US" altLang="ja-JP" dirty="0"/>
              <a:t>/</a:t>
            </a:r>
            <a:r>
              <a:rPr lang="en-US" altLang="ja-JP" dirty="0" err="1"/>
              <a:t>Bq</a:t>
            </a:r>
            <a:r>
              <a:rPr lang="en-US" altLang="ja-JP" dirty="0"/>
              <a:t> cm</a:t>
            </a:r>
            <a:r>
              <a:rPr lang="en-US" altLang="ja-JP" baseline="30000" dirty="0"/>
              <a:t>-2</a:t>
            </a:r>
            <a:r>
              <a:rPr lang="en-US" altLang="ja-JP" dirty="0"/>
              <a:t>]</a:t>
            </a:r>
          </a:p>
          <a:p>
            <a:r>
              <a:rPr lang="ja-JP" altLang="en-US" dirty="0"/>
              <a:t>内部被ばく線量計算</a:t>
            </a:r>
            <a:r>
              <a:rPr lang="en-US" altLang="ja-JP" dirty="0"/>
              <a:t>:</a:t>
            </a:r>
            <a:r>
              <a:rPr lang="en-US" altLang="ja-JP" dirty="0" err="1"/>
              <a:t>Bq→Sv</a:t>
            </a:r>
            <a:r>
              <a:rPr lang="en-US" altLang="ja-JP" dirty="0"/>
              <a:t>  </a:t>
            </a:r>
            <a:r>
              <a:rPr lang="ja-JP" altLang="en-US" dirty="0"/>
              <a:t>内部被ばく線量係数</a:t>
            </a:r>
            <a:r>
              <a:rPr lang="en-US" altLang="ja-JP" dirty="0"/>
              <a:t>[</a:t>
            </a:r>
            <a:r>
              <a:rPr lang="en-US" altLang="ja-JP" dirty="0" err="1"/>
              <a:t>Sv</a:t>
            </a:r>
            <a:r>
              <a:rPr lang="en-US" altLang="ja-JP" dirty="0"/>
              <a:t>/</a:t>
            </a:r>
            <a:r>
              <a:rPr lang="en-US" altLang="ja-JP" dirty="0" err="1"/>
              <a:t>Bq</a:t>
            </a:r>
            <a:r>
              <a:rPr lang="en-US" altLang="ja-JP" dirty="0"/>
              <a:t>]</a:t>
            </a:r>
          </a:p>
          <a:p>
            <a:r>
              <a:rPr lang="ja-JP" altLang="en-US" dirty="0"/>
              <a:t>急性摂取の残留割合</a:t>
            </a:r>
            <a:r>
              <a:rPr lang="en-US" altLang="ja-JP" dirty="0"/>
              <a:t>(</a:t>
            </a:r>
            <a:r>
              <a:rPr lang="ja-JP" altLang="en-US" dirty="0"/>
              <a:t>減衰率</a:t>
            </a:r>
            <a:r>
              <a:rPr lang="en-US" altLang="ja-JP" dirty="0"/>
              <a:t>×</a:t>
            </a:r>
            <a:r>
              <a:rPr lang="ja-JP" altLang="en-US" dirty="0"/>
              <a:t>排泄率</a:t>
            </a:r>
            <a:r>
              <a:rPr lang="en-US" altLang="ja-JP" dirty="0"/>
              <a:t>)</a:t>
            </a:r>
            <a:r>
              <a:rPr lang="ja-JP" altLang="en-US" dirty="0" err="1"/>
              <a:t>、</a:t>
            </a:r>
            <a:r>
              <a:rPr lang="ja-JP" altLang="en-US" dirty="0"/>
              <a:t>慢性摂取のそれぞれのシナリオから摂取量を計算し、預託実効線量として評価</a:t>
            </a:r>
          </a:p>
        </p:txBody>
      </p:sp>
      <p:sp>
        <p:nvSpPr>
          <p:cNvPr id="2" name="スライド番号プレースホルダー 1">
            <a:extLst>
              <a:ext uri="{FF2B5EF4-FFF2-40B4-BE49-F238E27FC236}">
                <a16:creationId xmlns:a16="http://schemas.microsoft.com/office/drawing/2014/main" id="{4DCD7484-75BE-0F4E-A0D3-A94379ECA8CD}"/>
              </a:ext>
            </a:extLst>
          </p:cNvPr>
          <p:cNvSpPr>
            <a:spLocks noGrp="1"/>
          </p:cNvSpPr>
          <p:nvPr>
            <p:ph type="sldNum" sz="quarter" idx="12"/>
          </p:nvPr>
        </p:nvSpPr>
        <p:spPr/>
        <p:txBody>
          <a:bodyPr/>
          <a:lstStyle/>
          <a:p>
            <a:fld id="{58DD1769-DAE9-6C4E-82F4-B62273FFA290}" type="slidenum">
              <a:rPr kumimoji="1" lang="ja-JP" altLang="en-US" smtClean="0"/>
              <a:t>32</a:t>
            </a:fld>
            <a:endParaRPr kumimoji="1" lang="ja-JP" altLang="en-US"/>
          </a:p>
        </p:txBody>
      </p:sp>
    </p:spTree>
    <p:extLst>
      <p:ext uri="{BB962C8B-B14F-4D97-AF65-F5344CB8AC3E}">
        <p14:creationId xmlns:p14="http://schemas.microsoft.com/office/powerpoint/2010/main" val="1284927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実効線量（当量）係数</a:t>
            </a:r>
            <a:r>
              <a:rPr lang="en-US" altLang="ja-JP"/>
              <a:t>-</a:t>
            </a:r>
            <a:r>
              <a:rPr lang="ja-JP" altLang="en-US"/>
              <a:t>作業者</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955673830"/>
              </p:ext>
            </p:extLst>
          </p:nvPr>
        </p:nvGraphicFramePr>
        <p:xfrm>
          <a:off x="251519" y="1272209"/>
          <a:ext cx="8640962" cy="5085080"/>
        </p:xfrm>
        <a:graphic>
          <a:graphicData uri="http://schemas.openxmlformats.org/drawingml/2006/table">
            <a:tbl>
              <a:tblPr firstRow="1" bandRow="1">
                <a:tableStyleId>{69012ECD-51FC-41F1-AA8D-1B2483CD663E}</a:tableStyleId>
              </a:tblPr>
              <a:tblGrid>
                <a:gridCol w="72008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86121">
                  <a:extLst>
                    <a:ext uri="{9D8B030D-6E8A-4147-A177-3AD203B41FA5}">
                      <a16:colId xmlns:a16="http://schemas.microsoft.com/office/drawing/2014/main" val="20003"/>
                    </a:ext>
                  </a:extLst>
                </a:gridCol>
                <a:gridCol w="1086121">
                  <a:extLst>
                    <a:ext uri="{9D8B030D-6E8A-4147-A177-3AD203B41FA5}">
                      <a16:colId xmlns:a16="http://schemas.microsoft.com/office/drawing/2014/main" val="20004"/>
                    </a:ext>
                  </a:extLst>
                </a:gridCol>
                <a:gridCol w="996110">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1224138">
                  <a:extLst>
                    <a:ext uri="{9D8B030D-6E8A-4147-A177-3AD203B41FA5}">
                      <a16:colId xmlns:a16="http://schemas.microsoft.com/office/drawing/2014/main" val="20008"/>
                    </a:ext>
                  </a:extLst>
                </a:gridCol>
              </a:tblGrid>
              <a:tr h="370840">
                <a:tc rowSpan="3">
                  <a:txBody>
                    <a:bodyPr/>
                    <a:lstStyle/>
                    <a:p>
                      <a:pPr algn="ctr"/>
                      <a:r>
                        <a:rPr kumimoji="1" lang="ja-JP" altLang="en-US" sz="1200" dirty="0">
                          <a:solidFill>
                            <a:schemeClr val="tx1"/>
                          </a:solidFill>
                          <a:effectLst/>
                          <a:latin typeface="+mn-ea"/>
                          <a:ea typeface="+mn-ea"/>
                        </a:rPr>
                        <a:t>核種</a:t>
                      </a:r>
                    </a:p>
                  </a:txBody>
                  <a:tcPr anchor="ct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6">
                  <a:txBody>
                    <a:bodyPr/>
                    <a:lstStyle/>
                    <a:p>
                      <a:pPr algn="ctr"/>
                      <a:r>
                        <a:rPr kumimoji="1" lang="en-US" altLang="ja-JP" sz="1200" dirty="0">
                          <a:solidFill>
                            <a:schemeClr val="tx1"/>
                          </a:solidFill>
                          <a:effectLst/>
                          <a:latin typeface="+mn-ea"/>
                          <a:ea typeface="+mn-ea"/>
                        </a:rPr>
                        <a:t>Publication</a:t>
                      </a:r>
                      <a:r>
                        <a:rPr kumimoji="1" lang="en-US" altLang="ja-JP" sz="1200" baseline="0" dirty="0">
                          <a:solidFill>
                            <a:schemeClr val="tx1"/>
                          </a:solidFill>
                          <a:effectLst/>
                          <a:latin typeface="+mn-ea"/>
                          <a:ea typeface="+mn-ea"/>
                        </a:rPr>
                        <a:t> 68</a:t>
                      </a:r>
                      <a:endParaRPr kumimoji="1" lang="ja-JP" altLang="en-US" sz="1200" dirty="0">
                        <a:solidFill>
                          <a:schemeClr val="tx1"/>
                        </a:solidFill>
                        <a:effectLst/>
                        <a:latin typeface="+mn-ea"/>
                        <a:ea typeface="+mn-ea"/>
                      </a:endParaRPr>
                    </a:p>
                  </a:txBody>
                  <a:tcPr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400" dirty="0">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endParaRPr>
                    </a:p>
                  </a:txBody>
                  <a:tcPr anchor="ctr"/>
                </a:tc>
                <a:tc hMerge="1">
                  <a:txBody>
                    <a:bodyPr/>
                    <a:lstStyle/>
                    <a:p>
                      <a:endParaRPr kumimoji="1" lang="ja-JP" altLang="en-US"/>
                    </a:p>
                  </a:txBody>
                  <a:tcPr/>
                </a:tc>
                <a:tc gridSpan="2">
                  <a:txBody>
                    <a:bodyPr/>
                    <a:lstStyle/>
                    <a:p>
                      <a:pPr algn="ctr"/>
                      <a:r>
                        <a:rPr kumimoji="1" lang="en-US" altLang="ja-JP" sz="1200" dirty="0">
                          <a:solidFill>
                            <a:schemeClr val="tx1"/>
                          </a:solidFill>
                          <a:effectLst/>
                          <a:latin typeface="+mn-ea"/>
                          <a:ea typeface="+mn-ea"/>
                        </a:rPr>
                        <a:t>Publication 54</a:t>
                      </a:r>
                      <a:endParaRPr kumimoji="1" lang="ja-JP" altLang="en-US" sz="1200" dirty="0">
                        <a:solidFill>
                          <a:schemeClr val="tx1"/>
                        </a:solidFill>
                        <a:effectLst/>
                        <a:latin typeface="+mn-ea"/>
                        <a:ea typeface="+mn-ea"/>
                      </a:endParaRPr>
                    </a:p>
                  </a:txBody>
                  <a:tcPr anchor="ct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70840">
                <a:tc vMerge="1">
                  <a:txBody>
                    <a:bodyPr/>
                    <a:lstStyle/>
                    <a:p>
                      <a:pPr algn="ctr"/>
                      <a:endParaRPr kumimoji="1" lang="ja-JP" altLang="en-US" sz="1400" dirty="0">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endParaRPr>
                    </a:p>
                  </a:txBody>
                  <a:tcPr anchor="ct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4">
                  <a:txBody>
                    <a:bodyPr/>
                    <a:lstStyle/>
                    <a:p>
                      <a:pPr algn="ctr"/>
                      <a:r>
                        <a:rPr kumimoji="1" lang="ja-JP" altLang="en-US" sz="1200" dirty="0">
                          <a:effectLst/>
                          <a:latin typeface="+mn-ea"/>
                          <a:ea typeface="+mn-ea"/>
                        </a:rPr>
                        <a:t>吸入摂取（</a:t>
                      </a:r>
                      <a:r>
                        <a:rPr kumimoji="1" lang="en-US" altLang="ja-JP" sz="1200" dirty="0" err="1">
                          <a:effectLst/>
                          <a:latin typeface="+mn-ea"/>
                          <a:ea typeface="+mn-ea"/>
                        </a:rPr>
                        <a:t>Sv</a:t>
                      </a:r>
                      <a:r>
                        <a:rPr kumimoji="1" lang="en-US" altLang="ja-JP" sz="1200" dirty="0">
                          <a:effectLst/>
                          <a:latin typeface="+mn-ea"/>
                          <a:ea typeface="+mn-ea"/>
                        </a:rPr>
                        <a:t>/</a:t>
                      </a:r>
                      <a:r>
                        <a:rPr kumimoji="1" lang="en-US" altLang="ja-JP" sz="1200" dirty="0" err="1">
                          <a:effectLst/>
                          <a:latin typeface="+mn-ea"/>
                          <a:ea typeface="+mn-ea"/>
                        </a:rPr>
                        <a:t>Bq</a:t>
                      </a:r>
                      <a:r>
                        <a:rPr kumimoji="1" lang="ja-JP" altLang="en-US" sz="1200" dirty="0">
                          <a:effectLst/>
                          <a:latin typeface="+mn-ea"/>
                          <a:ea typeface="+mn-ea"/>
                        </a:rPr>
                        <a:t>）</a:t>
                      </a:r>
                    </a:p>
                  </a:txBody>
                  <a:tcPr anchor="ctr">
                    <a:lnL>
                      <a:noFill/>
                    </a:lnL>
                    <a:lnR>
                      <a:noFill/>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tc hMerge="1">
                  <a:txBody>
                    <a:bodyPr/>
                    <a:lstStyle/>
                    <a:p>
                      <a:pPr algn="ctr"/>
                      <a:endPar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txBody>
                  <a:tcPr anchor="ctr"/>
                </a:tc>
                <a:tc hMerge="1">
                  <a:txBody>
                    <a:bodyPr/>
                    <a:lstStyle/>
                    <a:p>
                      <a:pPr algn="ctr"/>
                      <a:endPar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txBody>
                  <a:tcPr anchor="ctr"/>
                </a:tc>
                <a:tc gridSpan="2">
                  <a:txBody>
                    <a:bodyPr/>
                    <a:lstStyle/>
                    <a:p>
                      <a:pPr algn="ctr"/>
                      <a:r>
                        <a:rPr kumimoji="1" lang="ja-JP" altLang="en-US" sz="1200" dirty="0">
                          <a:effectLst/>
                          <a:latin typeface="+mn-ea"/>
                          <a:ea typeface="+mn-ea"/>
                        </a:rPr>
                        <a:t>経口摂取（</a:t>
                      </a:r>
                      <a:r>
                        <a:rPr kumimoji="1" lang="en-US" altLang="ja-JP" sz="1200" dirty="0" err="1">
                          <a:effectLst/>
                          <a:latin typeface="+mn-ea"/>
                          <a:ea typeface="+mn-ea"/>
                        </a:rPr>
                        <a:t>Sv</a:t>
                      </a:r>
                      <a:r>
                        <a:rPr kumimoji="1" lang="en-US" altLang="ja-JP" sz="1200" dirty="0">
                          <a:effectLst/>
                          <a:latin typeface="+mn-ea"/>
                          <a:ea typeface="+mn-ea"/>
                        </a:rPr>
                        <a:t>/</a:t>
                      </a:r>
                      <a:r>
                        <a:rPr kumimoji="1" lang="en-US" altLang="ja-JP" sz="1200" dirty="0" err="1">
                          <a:effectLst/>
                          <a:latin typeface="+mn-ea"/>
                          <a:ea typeface="+mn-ea"/>
                        </a:rPr>
                        <a:t>Bq</a:t>
                      </a:r>
                      <a:r>
                        <a:rPr kumimoji="1" lang="ja-JP" altLang="en-US" sz="1200" dirty="0">
                          <a:effectLst/>
                          <a:latin typeface="+mn-ea"/>
                          <a:ea typeface="+mn-ea"/>
                        </a:rPr>
                        <a:t>）</a:t>
                      </a:r>
                    </a:p>
                  </a:txBody>
                  <a:tcPr anchor="ctr">
                    <a:lnL>
                      <a:noFill/>
                    </a:lnL>
                    <a:lnR>
                      <a:noFill/>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endPar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txBody>
                  <a:tcPr anchor="ctr"/>
                </a:tc>
                <a:tc gridSpan="2">
                  <a:txBody>
                    <a:bodyPr/>
                    <a:lstStyle/>
                    <a:p>
                      <a:pPr algn="ctr"/>
                      <a:r>
                        <a:rPr kumimoji="1" lang="ja-JP" altLang="en-US" sz="1200" dirty="0">
                          <a:effectLst/>
                          <a:latin typeface="+mn-ea"/>
                          <a:ea typeface="+mn-ea"/>
                        </a:rPr>
                        <a:t>吸入摂取（</a:t>
                      </a:r>
                      <a:r>
                        <a:rPr kumimoji="1" lang="en-US" altLang="ja-JP" sz="1200" dirty="0" err="1">
                          <a:effectLst/>
                          <a:latin typeface="+mn-ea"/>
                          <a:ea typeface="+mn-ea"/>
                        </a:rPr>
                        <a:t>Sv</a:t>
                      </a:r>
                      <a:r>
                        <a:rPr kumimoji="1" lang="en-US" altLang="ja-JP" sz="1200" dirty="0">
                          <a:effectLst/>
                          <a:latin typeface="+mn-ea"/>
                          <a:ea typeface="+mn-ea"/>
                        </a:rPr>
                        <a:t>/</a:t>
                      </a:r>
                      <a:r>
                        <a:rPr kumimoji="1" lang="en-US" altLang="ja-JP" sz="1200" dirty="0" err="1">
                          <a:effectLst/>
                          <a:latin typeface="+mn-ea"/>
                          <a:ea typeface="+mn-ea"/>
                        </a:rPr>
                        <a:t>Bq</a:t>
                      </a:r>
                      <a:r>
                        <a:rPr kumimoji="1" lang="ja-JP" altLang="en-US" sz="1200" dirty="0">
                          <a:effectLst/>
                          <a:latin typeface="+mn-ea"/>
                          <a:ea typeface="+mn-ea"/>
                        </a:rPr>
                        <a:t>）</a:t>
                      </a:r>
                    </a:p>
                  </a:txBody>
                  <a:tcPr anchor="ctr">
                    <a:lnL>
                      <a:noFill/>
                    </a:lnL>
                    <a:lnR w="9525" cap="flat" cmpd="sng" algn="ctr">
                      <a:noFill/>
                      <a:prstDash val="solid"/>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endParaRPr kumimoji="1" lang="ja-JP" altLang="en-US" sz="1200" dirty="0">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endParaRPr>
                    </a:p>
                  </a:txBody>
                  <a:tcPr anchor="ctr"/>
                </a:tc>
                <a:extLst>
                  <a:ext uri="{0D108BD9-81ED-4DB2-BD59-A6C34878D82A}">
                    <a16:rowId xmlns:a16="http://schemas.microsoft.com/office/drawing/2014/main" val="10001"/>
                  </a:ext>
                </a:extLst>
              </a:tr>
              <a:tr h="370840">
                <a:tc vMerge="1">
                  <a:txBody>
                    <a:bodyPr/>
                    <a:lstStyle/>
                    <a:p>
                      <a:pPr algn="ctr"/>
                      <a:endParaRPr kumimoji="1" lang="ja-JP" altLang="en-US" sz="1400" dirty="0"/>
                    </a:p>
                  </a:txBody>
                  <a:tcPr anchor="ctr"/>
                </a:tc>
                <a:tc>
                  <a:txBody>
                    <a:bodyPr/>
                    <a:lstStyle/>
                    <a:p>
                      <a:pPr algn="ctr"/>
                      <a:r>
                        <a:rPr kumimoji="1" lang="ja-JP" altLang="en-US" sz="1200" dirty="0">
                          <a:effectLst/>
                          <a:latin typeface="+mn-ea"/>
                          <a:ea typeface="+mn-ea"/>
                        </a:rPr>
                        <a:t>タイプ</a:t>
                      </a: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200" dirty="0">
                          <a:effectLst/>
                          <a:latin typeface="+mn-ea"/>
                          <a:ea typeface="+mn-ea"/>
                        </a:rPr>
                        <a:t>f</a:t>
                      </a:r>
                      <a:r>
                        <a:rPr kumimoji="1" lang="en-US" altLang="ja-JP" sz="1200" baseline="-25000" dirty="0">
                          <a:effectLst/>
                          <a:latin typeface="+mn-ea"/>
                          <a:ea typeface="+mn-ea"/>
                        </a:rPr>
                        <a:t>1</a:t>
                      </a: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200" dirty="0">
                          <a:effectLst/>
                          <a:latin typeface="+mn-ea"/>
                          <a:ea typeface="+mn-ea"/>
                        </a:rPr>
                        <a:t>粒径</a:t>
                      </a:r>
                      <a:r>
                        <a:rPr kumimoji="1" lang="en-US" altLang="ja-JP" sz="1200" dirty="0">
                          <a:effectLst/>
                          <a:latin typeface="+mn-ea"/>
                          <a:ea typeface="+mn-ea"/>
                        </a:rPr>
                        <a:t>1µm</a:t>
                      </a: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effectLst/>
                          <a:latin typeface="+mn-ea"/>
                          <a:ea typeface="+mn-ea"/>
                        </a:rPr>
                        <a:t>粒径</a:t>
                      </a:r>
                      <a:r>
                        <a:rPr kumimoji="1" lang="en-US" altLang="ja-JP" sz="1200" dirty="0">
                          <a:effectLst/>
                          <a:latin typeface="+mn-ea"/>
                          <a:ea typeface="+mn-ea"/>
                        </a:rPr>
                        <a:t>5µm</a:t>
                      </a: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200" dirty="0">
                          <a:effectLst/>
                          <a:latin typeface="+mn-ea"/>
                          <a:ea typeface="+mn-ea"/>
                        </a:rPr>
                        <a:t>f</a:t>
                      </a:r>
                      <a:r>
                        <a:rPr kumimoji="1" lang="en-US" altLang="ja-JP" sz="1200" baseline="-25000" dirty="0">
                          <a:effectLst/>
                          <a:latin typeface="+mn-ea"/>
                          <a:ea typeface="+mn-ea"/>
                        </a:rPr>
                        <a:t>1</a:t>
                      </a:r>
                      <a:r>
                        <a:rPr kumimoji="1" lang="ja-JP" altLang="en-US" sz="1200" dirty="0">
                          <a:effectLst/>
                          <a:latin typeface="+mn-ea"/>
                          <a:ea typeface="+mn-ea"/>
                        </a:rPr>
                        <a:t>　</a:t>
                      </a: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200" dirty="0">
                          <a:effectLst/>
                          <a:latin typeface="+mn-ea"/>
                          <a:ea typeface="+mn-ea"/>
                        </a:rPr>
                        <a:t>クラス</a:t>
                      </a: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200" dirty="0">
                          <a:effectLst/>
                          <a:latin typeface="+mn-ea"/>
                          <a:ea typeface="+mn-ea"/>
                        </a:rPr>
                        <a:t>粒径</a:t>
                      </a:r>
                      <a:r>
                        <a:rPr kumimoji="1" lang="en-US" altLang="ja-JP" sz="1200" dirty="0">
                          <a:effectLst/>
                          <a:latin typeface="+mn-ea"/>
                          <a:ea typeface="+mn-ea"/>
                        </a:rPr>
                        <a:t>1µm</a:t>
                      </a:r>
                      <a:endParaRPr kumimoji="1" lang="ja-JP" altLang="en-US" sz="1200" dirty="0">
                        <a:effectLst/>
                        <a:latin typeface="+mn-ea"/>
                        <a:ea typeface="+mn-ea"/>
                      </a:endParaRPr>
                    </a:p>
                  </a:txBody>
                  <a:tcPr anchor="ctr">
                    <a:lnL>
                      <a:noFill/>
                    </a:lnL>
                    <a:lnR w="9525" cap="flat" cmpd="sng" algn="ctr">
                      <a:noFill/>
                      <a:prstDash val="solid"/>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60</a:t>
                      </a:r>
                      <a:r>
                        <a:rPr kumimoji="1" lang="en-US" altLang="ja-JP" sz="1200" b="1" dirty="0">
                          <a:effectLst/>
                          <a:latin typeface="+mn-ea"/>
                          <a:ea typeface="+mn-ea"/>
                        </a:rPr>
                        <a:t>Co</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M</a:t>
                      </a:r>
                    </a:p>
                    <a:p>
                      <a:pPr algn="ctr"/>
                      <a:r>
                        <a:rPr kumimoji="1" lang="en-US" altLang="ja-JP" sz="1400" b="1" dirty="0">
                          <a:effectLst/>
                          <a:latin typeface="+mn-ea"/>
                          <a:ea typeface="+mn-ea"/>
                        </a:rPr>
                        <a:t>S</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0.1</a:t>
                      </a:r>
                    </a:p>
                    <a:p>
                      <a:pPr algn="ctr"/>
                      <a:r>
                        <a:rPr kumimoji="1" lang="en-US" altLang="ja-JP" sz="1400" b="1" dirty="0">
                          <a:effectLst/>
                          <a:latin typeface="+mn-ea"/>
                          <a:ea typeface="+mn-ea"/>
                        </a:rPr>
                        <a:t>0.05</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solidFill>
                            <a:srgbClr val="FF0000"/>
                          </a:solidFill>
                          <a:effectLst/>
                          <a:latin typeface="+mn-ea"/>
                          <a:ea typeface="+mn-ea"/>
                        </a:rPr>
                        <a:t>9.6</a:t>
                      </a:r>
                      <a:r>
                        <a:rPr kumimoji="1" lang="en-US" altLang="ja-JP" sz="1400" b="1" dirty="0">
                          <a:solidFill>
                            <a:srgbClr val="FF0000"/>
                          </a:solidFill>
                          <a:effectLst/>
                          <a:latin typeface="+mn-ea"/>
                          <a:ea typeface="+mn-ea"/>
                          <a:sym typeface="Symbol"/>
                        </a:rPr>
                        <a:t>10</a:t>
                      </a:r>
                      <a:r>
                        <a:rPr kumimoji="1" lang="en-US" altLang="ja-JP" sz="1400" b="1" baseline="30000" dirty="0">
                          <a:solidFill>
                            <a:srgbClr val="FF0000"/>
                          </a:solidFill>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2.910</a:t>
                      </a:r>
                      <a:r>
                        <a:rPr kumimoji="1" lang="en-US" altLang="ja-JP" sz="1400" b="1" baseline="30000" dirty="0">
                          <a:effectLst/>
                          <a:latin typeface="+mn-ea"/>
                          <a:ea typeface="+mn-ea"/>
                          <a:sym typeface="Symbol"/>
                        </a:rPr>
                        <a:t>-8</a:t>
                      </a:r>
                      <a:endParaRPr kumimoji="1" lang="ja-JP" altLang="en-US" sz="1400" b="1" baseline="300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sym typeface="Symbol"/>
                        </a:rPr>
                        <a:t>7.110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1.710</a:t>
                      </a:r>
                      <a:r>
                        <a:rPr kumimoji="1" lang="en-US" altLang="ja-JP" sz="1400" b="1" baseline="30000" dirty="0">
                          <a:effectLst/>
                          <a:latin typeface="+mn-ea"/>
                          <a:ea typeface="+mn-ea"/>
                          <a:sym typeface="Symbol"/>
                        </a:rPr>
                        <a:t>-8</a:t>
                      </a:r>
                      <a:endParaRPr kumimoji="1" lang="ja-JP" altLang="en-US" sz="1400" b="1" baseline="300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0.1</a:t>
                      </a:r>
                    </a:p>
                    <a:p>
                      <a:pPr algn="ctr"/>
                      <a:r>
                        <a:rPr kumimoji="1" lang="en-US" altLang="ja-JP" sz="1400" b="1" dirty="0">
                          <a:effectLst/>
                          <a:latin typeface="+mn-ea"/>
                          <a:ea typeface="+mn-ea"/>
                        </a:rPr>
                        <a:t>0.05</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3.410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2.510</a:t>
                      </a:r>
                      <a:r>
                        <a:rPr kumimoji="1" lang="en-US" altLang="ja-JP" sz="1400" b="1" baseline="30000" dirty="0">
                          <a:effectLst/>
                          <a:latin typeface="+mn-ea"/>
                          <a:ea typeface="+mn-ea"/>
                          <a:sym typeface="Symbol"/>
                        </a:rPr>
                        <a:t>-9</a:t>
                      </a:r>
                      <a:endParaRPr kumimoji="1" lang="ja-JP" altLang="en-US" sz="1400" b="1" baseline="300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8.010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4.110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106</a:t>
                      </a:r>
                      <a:r>
                        <a:rPr kumimoji="1" lang="en-US" altLang="ja-JP" sz="1200" b="1" dirty="0">
                          <a:effectLst/>
                          <a:latin typeface="+mn-ea"/>
                          <a:ea typeface="+mn-ea"/>
                        </a:rPr>
                        <a:t>Ru</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p>
                    <a:p>
                      <a:pPr algn="ctr"/>
                      <a:r>
                        <a:rPr kumimoji="1" lang="en-US" altLang="ja-JP" sz="1400" b="1" dirty="0">
                          <a:effectLst/>
                          <a:latin typeface="+mn-ea"/>
                          <a:ea typeface="+mn-ea"/>
                        </a:rPr>
                        <a:t>M</a:t>
                      </a:r>
                    </a:p>
                    <a:p>
                      <a:pPr algn="ctr"/>
                      <a:r>
                        <a:rPr kumimoji="1" lang="en-US" altLang="ja-JP" sz="1400" b="1" dirty="0">
                          <a:effectLst/>
                          <a:latin typeface="+mn-ea"/>
                          <a:ea typeface="+mn-ea"/>
                        </a:rPr>
                        <a:t>S</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0.05</a:t>
                      </a:r>
                    </a:p>
                    <a:p>
                      <a:pPr algn="ctr"/>
                      <a:r>
                        <a:rPr kumimoji="1" lang="en-US" altLang="ja-JP" sz="1400" b="1" dirty="0">
                          <a:effectLst/>
                          <a:latin typeface="+mn-ea"/>
                          <a:ea typeface="+mn-ea"/>
                        </a:rPr>
                        <a:t>0.05</a:t>
                      </a:r>
                    </a:p>
                    <a:p>
                      <a:pPr algn="ctr"/>
                      <a:r>
                        <a:rPr kumimoji="1" lang="en-US" altLang="ja-JP" sz="1400" b="1" dirty="0">
                          <a:effectLst/>
                          <a:latin typeface="+mn-ea"/>
                          <a:ea typeface="+mn-ea"/>
                        </a:rPr>
                        <a:t>0.05</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solidFill>
                            <a:schemeClr val="tx1"/>
                          </a:solidFill>
                          <a:effectLst/>
                          <a:latin typeface="+mn-ea"/>
                          <a:ea typeface="+mn-ea"/>
                        </a:rPr>
                        <a:t>8.0</a:t>
                      </a:r>
                      <a:r>
                        <a:rPr kumimoji="1" lang="en-US" altLang="ja-JP" sz="1400" b="1" dirty="0">
                          <a:solidFill>
                            <a:schemeClr val="tx1"/>
                          </a:solidFill>
                          <a:effectLst/>
                          <a:latin typeface="+mn-ea"/>
                          <a:ea typeface="+mn-ea"/>
                          <a:sym typeface="Symbol"/>
                        </a:rPr>
                        <a:t>10</a:t>
                      </a:r>
                      <a:r>
                        <a:rPr kumimoji="1" lang="en-US" altLang="ja-JP" sz="1400" b="1" baseline="30000" dirty="0">
                          <a:solidFill>
                            <a:schemeClr val="tx1"/>
                          </a:solidFill>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2.610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p>
                      <a:pPr algn="ctr"/>
                      <a:r>
                        <a:rPr kumimoji="1" lang="en-US" altLang="ja-JP" sz="1400" b="1" dirty="0">
                          <a:effectLst/>
                          <a:latin typeface="+mn-ea"/>
                          <a:ea typeface="+mn-ea"/>
                        </a:rPr>
                        <a:t>6.2</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rPr>
                        <a:t>9.8</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1.710</a:t>
                      </a:r>
                      <a:r>
                        <a:rPr kumimoji="1" lang="en-US" altLang="ja-JP" sz="1400" b="1" baseline="30000" dirty="0">
                          <a:effectLst/>
                          <a:latin typeface="+mn-ea"/>
                          <a:ea typeface="+mn-ea"/>
                          <a:sym typeface="Symbol"/>
                        </a:rPr>
                        <a:t>-8</a:t>
                      </a:r>
                      <a:endParaRPr kumimoji="1" lang="ja-JP" altLang="en-US" sz="1400" b="1" baseline="30000" dirty="0">
                        <a:effectLst/>
                        <a:latin typeface="+mn-ea"/>
                        <a:ea typeface="+mn-ea"/>
                      </a:endParaRPr>
                    </a:p>
                    <a:p>
                      <a:pPr algn="ctr"/>
                      <a:r>
                        <a:rPr kumimoji="1" lang="en-US" altLang="ja-JP" sz="1400" b="1" dirty="0">
                          <a:effectLst/>
                          <a:latin typeface="+mn-ea"/>
                          <a:ea typeface="+mn-ea"/>
                        </a:rPr>
                        <a:t>3.5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0.05</a:t>
                      </a: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7.010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p>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1.510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2.510</a:t>
                      </a:r>
                      <a:r>
                        <a:rPr kumimoji="1" lang="en-US" altLang="ja-JP" sz="1400" b="1" baseline="30000" dirty="0">
                          <a:effectLst/>
                          <a:latin typeface="+mn-ea"/>
                          <a:ea typeface="+mn-ea"/>
                          <a:sym typeface="Symbol"/>
                        </a:rPr>
                        <a:t>-8</a:t>
                      </a:r>
                      <a:endParaRPr kumimoji="1" lang="en-US" altLang="ja-JP" sz="1400" dirty="0">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1.210</a:t>
                      </a:r>
                      <a:r>
                        <a:rPr kumimoji="1" lang="en-US" altLang="ja-JP" sz="1400" b="1" baseline="30000" dirty="0">
                          <a:solidFill>
                            <a:srgbClr val="FF0000"/>
                          </a:solidFill>
                          <a:effectLst/>
                          <a:latin typeface="+mn-ea"/>
                          <a:ea typeface="+mn-ea"/>
                          <a:sym typeface="Symbol"/>
                        </a:rPr>
                        <a:t>-7</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131</a:t>
                      </a:r>
                      <a:r>
                        <a:rPr kumimoji="1" lang="en-US" altLang="ja-JP" sz="1200" b="1" dirty="0">
                          <a:effectLst/>
                          <a:latin typeface="+mn-ea"/>
                          <a:ea typeface="+mn-ea"/>
                        </a:rPr>
                        <a:t>I</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p>
                    <a:p>
                      <a:pPr algn="ctr"/>
                      <a:r>
                        <a:rPr kumimoji="1" lang="en-US" altLang="ja-JP" sz="1400" b="1" dirty="0">
                          <a:effectLst/>
                          <a:latin typeface="+mn-ea"/>
                          <a:ea typeface="+mn-ea"/>
                        </a:rPr>
                        <a:t>V</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p>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7.6</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1.1</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2.210</a:t>
                      </a:r>
                      <a:r>
                        <a:rPr kumimoji="1" lang="en-US" altLang="ja-JP" sz="1400" b="1" baseline="30000" dirty="0">
                          <a:effectLst/>
                          <a:latin typeface="+mn-ea"/>
                          <a:ea typeface="+mn-ea"/>
                          <a:sym typeface="Symbol"/>
                        </a:rPr>
                        <a:t>-8</a:t>
                      </a: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8.810</a:t>
                      </a:r>
                      <a:r>
                        <a:rPr kumimoji="1" lang="en-US" altLang="ja-JP" sz="1400" b="1" baseline="30000" dirty="0">
                          <a:solidFill>
                            <a:srgbClr val="FF0000"/>
                          </a:solidFill>
                          <a:effectLst/>
                          <a:latin typeface="+mn-ea"/>
                          <a:ea typeface="+mn-ea"/>
                          <a:sym typeface="Symbol"/>
                        </a:rPr>
                        <a:t>-9</a:t>
                      </a:r>
                      <a:endParaRPr kumimoji="1" lang="ja-JP" altLang="en-US" sz="1400" b="1" baseline="30000" dirty="0">
                        <a:solidFill>
                          <a:srgbClr val="FF0000"/>
                        </a:solidFill>
                        <a:effectLst/>
                        <a:latin typeface="+mn-ea"/>
                        <a:ea typeface="+mn-ea"/>
                      </a:endParaRPr>
                    </a:p>
                    <a:p>
                      <a:pPr algn="ctr"/>
                      <a:endParaRPr kumimoji="1" lang="ja-JP" altLang="en-US" sz="1400" dirty="0">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134</a:t>
                      </a:r>
                      <a:r>
                        <a:rPr kumimoji="1" lang="en-US" altLang="ja-JP" sz="1200" b="1" dirty="0">
                          <a:effectLst/>
                          <a:latin typeface="+mn-ea"/>
                          <a:ea typeface="+mn-ea"/>
                        </a:rPr>
                        <a:t>Cs</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6.8</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9.6</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1.9</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1.310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137</a:t>
                      </a:r>
                      <a:r>
                        <a:rPr kumimoji="1" lang="en-US" altLang="ja-JP" sz="1200" b="1" dirty="0">
                          <a:effectLst/>
                          <a:latin typeface="+mn-ea"/>
                          <a:ea typeface="+mn-ea"/>
                        </a:rPr>
                        <a:t>Cs</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4.8</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6.7</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1.3</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8.710</a:t>
                      </a:r>
                      <a:r>
                        <a:rPr kumimoji="1" lang="en-US" altLang="ja-JP" sz="1400" b="1" baseline="30000" dirty="0">
                          <a:solidFill>
                            <a:srgbClr val="FF0000"/>
                          </a:solidFill>
                          <a:effectLst/>
                          <a:latin typeface="+mn-ea"/>
                          <a:ea typeface="+mn-ea"/>
                          <a:sym typeface="Symbol"/>
                        </a:rPr>
                        <a:t>-9</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238</a:t>
                      </a:r>
                      <a:r>
                        <a:rPr kumimoji="1" lang="en-US" altLang="ja-JP" sz="1200" b="1" dirty="0">
                          <a:effectLst/>
                          <a:latin typeface="+mn-ea"/>
                          <a:ea typeface="+mn-ea"/>
                        </a:rPr>
                        <a:t>U</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p>
                    <a:p>
                      <a:pPr algn="ctr"/>
                      <a:r>
                        <a:rPr kumimoji="1" lang="en-US" altLang="ja-JP" sz="1400" b="1" dirty="0">
                          <a:effectLst/>
                          <a:latin typeface="+mn-ea"/>
                          <a:ea typeface="+mn-ea"/>
                        </a:rPr>
                        <a:t>M</a:t>
                      </a:r>
                    </a:p>
                    <a:p>
                      <a:pPr algn="ctr"/>
                      <a:r>
                        <a:rPr kumimoji="1" lang="en-US" altLang="ja-JP" sz="1400" b="1" dirty="0">
                          <a:effectLst/>
                          <a:latin typeface="+mn-ea"/>
                          <a:ea typeface="+mn-ea"/>
                        </a:rPr>
                        <a:t>S</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0.02</a:t>
                      </a:r>
                    </a:p>
                    <a:p>
                      <a:pPr algn="ctr"/>
                      <a:r>
                        <a:rPr kumimoji="1" lang="en-US" altLang="ja-JP" sz="1400" b="1" dirty="0">
                          <a:effectLst/>
                          <a:latin typeface="+mn-ea"/>
                          <a:ea typeface="+mn-ea"/>
                        </a:rPr>
                        <a:t>0.02</a:t>
                      </a:r>
                    </a:p>
                    <a:p>
                      <a:pPr algn="ctr"/>
                      <a:r>
                        <a:rPr kumimoji="1" lang="en-US" altLang="ja-JP" sz="1400" b="1" dirty="0">
                          <a:effectLst/>
                          <a:latin typeface="+mn-ea"/>
                          <a:ea typeface="+mn-ea"/>
                        </a:rPr>
                        <a:t>0.002</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4.910</a:t>
                      </a:r>
                      <a:r>
                        <a:rPr kumimoji="1" lang="en-US" altLang="ja-JP" sz="1400" b="1" baseline="30000" dirty="0">
                          <a:effectLst/>
                          <a:latin typeface="+mn-ea"/>
                          <a:ea typeface="+mn-ea"/>
                          <a:sym typeface="Symbol"/>
                        </a:rPr>
                        <a:t>-7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2.610</a:t>
                      </a:r>
                      <a:r>
                        <a:rPr kumimoji="1" lang="en-US" altLang="ja-JP" sz="1400" b="1" baseline="30000" dirty="0">
                          <a:solidFill>
                            <a:srgbClr val="FF0000"/>
                          </a:solidFill>
                          <a:effectLst/>
                          <a:latin typeface="+mn-ea"/>
                          <a:ea typeface="+mn-ea"/>
                          <a:sym typeface="Symbol"/>
                        </a:rPr>
                        <a:t>-6</a:t>
                      </a:r>
                      <a:endParaRPr kumimoji="1" lang="ja-JP" altLang="en-US" sz="1400" b="1" baseline="30000" dirty="0">
                        <a:solidFill>
                          <a:srgbClr val="FF0000"/>
                        </a:solidFill>
                        <a:effectLst/>
                        <a:latin typeface="+mn-ea"/>
                        <a:ea typeface="+mn-ea"/>
                      </a:endParaRPr>
                    </a:p>
                    <a:p>
                      <a:pPr algn="ctr"/>
                      <a:r>
                        <a:rPr kumimoji="1" lang="en-US" altLang="ja-JP" sz="1400" b="1" dirty="0">
                          <a:effectLst/>
                          <a:latin typeface="+mn-ea"/>
                          <a:ea typeface="+mn-ea"/>
                        </a:rPr>
                        <a:t>7.3</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-6</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sym typeface="Symbol"/>
                        </a:rPr>
                        <a:t>5.810</a:t>
                      </a:r>
                      <a:r>
                        <a:rPr kumimoji="1" lang="en-US" altLang="ja-JP" sz="1400" b="1" baseline="30000" dirty="0">
                          <a:effectLst/>
                          <a:latin typeface="+mn-ea"/>
                          <a:ea typeface="+mn-ea"/>
                          <a:sym typeface="Symbol"/>
                        </a:rPr>
                        <a:t>-7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1.610</a:t>
                      </a:r>
                      <a:r>
                        <a:rPr kumimoji="1" lang="en-US" altLang="ja-JP" sz="1400" b="1" baseline="30000" dirty="0">
                          <a:effectLst/>
                          <a:latin typeface="+mn-ea"/>
                          <a:ea typeface="+mn-ea"/>
                          <a:sym typeface="Symbol"/>
                        </a:rPr>
                        <a:t>-6</a:t>
                      </a:r>
                      <a:endParaRPr kumimoji="1" lang="ja-JP" altLang="en-US" sz="1400" b="1" baseline="30000" dirty="0">
                        <a:effectLst/>
                        <a:latin typeface="+mn-ea"/>
                        <a:ea typeface="+mn-ea"/>
                      </a:endParaRPr>
                    </a:p>
                    <a:p>
                      <a:pPr algn="ctr"/>
                      <a:r>
                        <a:rPr kumimoji="1" lang="en-US" altLang="ja-JP" sz="1400" b="1" dirty="0">
                          <a:effectLst/>
                          <a:latin typeface="+mn-ea"/>
                          <a:ea typeface="+mn-ea"/>
                          <a:sym typeface="Symbol"/>
                        </a:rPr>
                        <a:t>5.710</a:t>
                      </a:r>
                      <a:r>
                        <a:rPr kumimoji="1" lang="en-US" altLang="ja-JP" sz="1400" b="1" baseline="30000" dirty="0">
                          <a:effectLst/>
                          <a:latin typeface="+mn-ea"/>
                          <a:ea typeface="+mn-ea"/>
                          <a:sym typeface="Symbol"/>
                        </a:rPr>
                        <a:t>-6</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0.02</a:t>
                      </a:r>
                    </a:p>
                    <a:p>
                      <a:pPr algn="ctr"/>
                      <a:r>
                        <a:rPr kumimoji="1" lang="en-US" altLang="ja-JP" sz="1400" b="1" dirty="0">
                          <a:effectLst/>
                          <a:latin typeface="+mn-ea"/>
                          <a:ea typeface="+mn-ea"/>
                        </a:rPr>
                        <a:t>0.002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4.4</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7.610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p>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6.410</a:t>
                      </a:r>
                      <a:r>
                        <a:rPr kumimoji="1" lang="en-US" altLang="ja-JP" sz="1400" b="1" baseline="30000" dirty="0">
                          <a:solidFill>
                            <a:srgbClr val="FF0000"/>
                          </a:solidFill>
                          <a:effectLst/>
                          <a:latin typeface="+mn-ea"/>
                          <a:ea typeface="+mn-ea"/>
                          <a:sym typeface="Symbol"/>
                        </a:rPr>
                        <a:t>-7</a:t>
                      </a:r>
                      <a:endParaRPr kumimoji="1" lang="ja-JP" altLang="en-US" sz="1400" b="1" baseline="30000" dirty="0">
                        <a:solidFill>
                          <a:srgbClr val="FF0000"/>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1.710</a:t>
                      </a:r>
                      <a:r>
                        <a:rPr kumimoji="1" lang="en-US" altLang="ja-JP" sz="1400" b="1" baseline="30000" dirty="0">
                          <a:effectLst/>
                          <a:latin typeface="+mn-ea"/>
                          <a:ea typeface="+mn-ea"/>
                          <a:sym typeface="Symbol"/>
                        </a:rPr>
                        <a:t>-6</a:t>
                      </a:r>
                      <a:endParaRPr kumimoji="1" lang="en-US" altLang="ja-JP" sz="1400" dirty="0">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3.210</a:t>
                      </a:r>
                      <a:r>
                        <a:rPr kumimoji="1" lang="en-US" altLang="ja-JP" sz="1400" b="1" baseline="30000" dirty="0">
                          <a:solidFill>
                            <a:srgbClr val="FF0000"/>
                          </a:solidFill>
                          <a:effectLst/>
                          <a:latin typeface="+mn-ea"/>
                          <a:ea typeface="+mn-ea"/>
                          <a:sym typeface="Symbol"/>
                        </a:rPr>
                        <a:t>-5</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239</a:t>
                      </a:r>
                      <a:r>
                        <a:rPr kumimoji="1" lang="en-US" altLang="ja-JP" sz="1200" b="1" dirty="0">
                          <a:effectLst/>
                          <a:latin typeface="+mn-ea"/>
                          <a:ea typeface="+mn-ea"/>
                        </a:rPr>
                        <a:t>Pu</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M</a:t>
                      </a:r>
                    </a:p>
                    <a:p>
                      <a:pPr algn="ctr"/>
                      <a:r>
                        <a:rPr kumimoji="1" lang="en-US" altLang="ja-JP" sz="1400" b="1" dirty="0">
                          <a:effectLst/>
                          <a:latin typeface="+mn-ea"/>
                          <a:ea typeface="+mn-ea"/>
                        </a:rPr>
                        <a:t>S</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110</a:t>
                      </a:r>
                      <a:r>
                        <a:rPr kumimoji="1" lang="en-US" altLang="ja-JP" sz="1400" b="1" baseline="30000" dirty="0">
                          <a:effectLst/>
                          <a:latin typeface="+mn-ea"/>
                          <a:ea typeface="+mn-ea"/>
                          <a:sym typeface="Symbol"/>
                        </a:rPr>
                        <a:t>-5</a:t>
                      </a:r>
                      <a:endParaRPr kumimoji="1" lang="ja-JP" altLang="en-US" sz="1400" b="1" baseline="30000" dirty="0">
                        <a:effectLst/>
                        <a:latin typeface="+mn-ea"/>
                        <a:ea typeface="+mn-ea"/>
                      </a:endParaRPr>
                    </a:p>
                    <a:p>
                      <a:pPr algn="ct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4.7</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1.510</a:t>
                      </a:r>
                      <a:r>
                        <a:rPr kumimoji="1" lang="en-US" altLang="ja-JP" sz="1400" b="1" baseline="30000" dirty="0">
                          <a:effectLst/>
                          <a:latin typeface="+mn-ea"/>
                          <a:ea typeface="+mn-ea"/>
                          <a:sym typeface="Symbol"/>
                        </a:rPr>
                        <a:t>-5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rPr>
                        <a:t>3.2</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8.310</a:t>
                      </a:r>
                      <a:r>
                        <a:rPr kumimoji="1" lang="en-US" altLang="ja-JP" sz="1400" b="1" baseline="30000" dirty="0">
                          <a:effectLst/>
                          <a:latin typeface="+mn-ea"/>
                          <a:ea typeface="+mn-ea"/>
                          <a:sym typeface="Symbol"/>
                        </a:rPr>
                        <a:t>-6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110</a:t>
                      </a:r>
                      <a:r>
                        <a:rPr kumimoji="1" lang="en-US" altLang="ja-JP" sz="1400" b="1" baseline="30000" dirty="0">
                          <a:effectLst/>
                          <a:latin typeface="+mn-ea"/>
                          <a:ea typeface="+mn-ea"/>
                          <a:sym typeface="Symbol"/>
                        </a:rPr>
                        <a:t>-5</a:t>
                      </a:r>
                      <a:endParaRPr kumimoji="1" lang="ja-JP" altLang="en-US" sz="1400" b="1" baseline="30000" dirty="0">
                        <a:effectLst/>
                        <a:latin typeface="+mn-ea"/>
                        <a:ea typeface="+mn-ea"/>
                      </a:endParaRPr>
                    </a:p>
                    <a:p>
                      <a:pPr algn="ctr"/>
                      <a:r>
                        <a:rPr kumimoji="1" lang="en-US" altLang="ja-JP" sz="1400" b="1" dirty="0">
                          <a:effectLst/>
                          <a:latin typeface="+mn-ea"/>
                          <a:ea typeface="+mn-ea"/>
                        </a:rPr>
                        <a:t>1</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-4</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2.5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9.010</a:t>
                      </a:r>
                      <a:r>
                        <a:rPr kumimoji="1" lang="en-US" altLang="ja-JP" sz="1400" b="1" baseline="30000" dirty="0">
                          <a:effectLst/>
                          <a:latin typeface="+mn-ea"/>
                          <a:ea typeface="+mn-ea"/>
                          <a:sym typeface="Symbol"/>
                        </a:rPr>
                        <a:t>-9</a:t>
                      </a:r>
                      <a:endParaRPr kumimoji="1" lang="ja-JP" altLang="en-US" sz="1400" b="1" baseline="30000" dirty="0">
                        <a:effectLst/>
                        <a:latin typeface="+mn-ea"/>
                        <a:ea typeface="+mn-ea"/>
                      </a:endParaRPr>
                    </a:p>
                    <a:p>
                      <a:pPr algn="ctr"/>
                      <a:r>
                        <a:rPr kumimoji="1" lang="en-US" altLang="ja-JP" sz="1400" b="1" dirty="0">
                          <a:effectLst/>
                          <a:latin typeface="+mn-ea"/>
                          <a:ea typeface="+mn-ea"/>
                        </a:rPr>
                        <a:t>5.3</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1.110</a:t>
                      </a:r>
                      <a:r>
                        <a:rPr kumimoji="1" lang="en-US" altLang="ja-JP" sz="1400" b="1" baseline="30000" dirty="0">
                          <a:solidFill>
                            <a:srgbClr val="FF0000"/>
                          </a:solidFill>
                          <a:effectLst/>
                          <a:latin typeface="+mn-ea"/>
                          <a:ea typeface="+mn-ea"/>
                          <a:sym typeface="Symbol"/>
                        </a:rPr>
                        <a:t>-4</a:t>
                      </a:r>
                      <a:endParaRPr kumimoji="1" lang="ja-JP" altLang="en-US" sz="1400" b="1" baseline="30000" dirty="0">
                        <a:solidFill>
                          <a:srgbClr val="FF0000"/>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8.110</a:t>
                      </a:r>
                      <a:r>
                        <a:rPr kumimoji="1" lang="en-US" altLang="ja-JP" sz="1400" b="1" baseline="30000" dirty="0">
                          <a:solidFill>
                            <a:srgbClr val="FF0000"/>
                          </a:solidFill>
                          <a:effectLst/>
                          <a:latin typeface="+mn-ea"/>
                          <a:ea typeface="+mn-ea"/>
                          <a:sym typeface="Symbol"/>
                        </a:rPr>
                        <a:t>-5</a:t>
                      </a:r>
                      <a:endParaRPr kumimoji="1" lang="en-US" altLang="ja-JP" sz="1400" dirty="0">
                        <a:solidFill>
                          <a:srgbClr val="FF0000"/>
                        </a:solidFill>
                        <a:effectLst/>
                        <a:latin typeface="+mn-ea"/>
                        <a:ea typeface="+mn-ea"/>
                      </a:endParaRPr>
                    </a:p>
                    <a:p>
                      <a:pPr algn="ctr"/>
                      <a:endParaRPr kumimoji="1" lang="ja-JP" altLang="en-US" sz="1400" dirty="0">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9"/>
                  </a:ext>
                </a:extLst>
              </a:tr>
            </a:tbl>
          </a:graphicData>
        </a:graphic>
      </p:graphicFrame>
      <p:sp>
        <p:nvSpPr>
          <p:cNvPr id="6" name="正方形/長方形 5"/>
          <p:cNvSpPr/>
          <p:nvPr/>
        </p:nvSpPr>
        <p:spPr>
          <a:xfrm>
            <a:off x="2699792" y="3876085"/>
            <a:ext cx="2016224" cy="257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200" b="1" dirty="0">
                <a:solidFill>
                  <a:schemeClr val="tx1"/>
                </a:solidFill>
                <a:latin typeface="+mn-ea"/>
                <a:sym typeface="Symbol"/>
              </a:rPr>
              <a:t>2.010</a:t>
            </a:r>
            <a:r>
              <a:rPr lang="en-US" altLang="ja-JP" sz="1200" b="1" baseline="30000" dirty="0">
                <a:solidFill>
                  <a:schemeClr val="tx1"/>
                </a:solidFill>
                <a:latin typeface="+mn-ea"/>
                <a:sym typeface="Symbol"/>
              </a:rPr>
              <a:t>-8</a:t>
            </a:r>
            <a:r>
              <a:rPr lang="en-US" altLang="ja-JP" sz="1200" b="1" dirty="0">
                <a:solidFill>
                  <a:schemeClr val="tx1"/>
                </a:solidFill>
                <a:latin typeface="+mn-ea"/>
                <a:sym typeface="Symbol"/>
              </a:rPr>
              <a:t> </a:t>
            </a:r>
            <a:endParaRPr lang="ja-JP" altLang="en-US" sz="1200" b="1" baseline="30000" dirty="0">
              <a:solidFill>
                <a:schemeClr val="tx1"/>
              </a:solidFill>
              <a:latin typeface="+mn-ea"/>
            </a:endParaRPr>
          </a:p>
        </p:txBody>
      </p:sp>
      <p:sp>
        <p:nvSpPr>
          <p:cNvPr id="2" name="テキスト ボックス 1">
            <a:extLst>
              <a:ext uri="{FF2B5EF4-FFF2-40B4-BE49-F238E27FC236}">
                <a16:creationId xmlns:a16="http://schemas.microsoft.com/office/drawing/2014/main" id="{1F320564-AAE5-2B4A-8187-16DCAD7791CE}"/>
              </a:ext>
            </a:extLst>
          </p:cNvPr>
          <p:cNvSpPr txBox="1"/>
          <p:nvPr/>
        </p:nvSpPr>
        <p:spPr>
          <a:xfrm>
            <a:off x="251519" y="391804"/>
            <a:ext cx="1107996" cy="369332"/>
          </a:xfrm>
          <a:prstGeom prst="rect">
            <a:avLst/>
          </a:prstGeom>
          <a:noFill/>
        </p:spPr>
        <p:txBody>
          <a:bodyPr wrap="none" rtlCol="0">
            <a:spAutoFit/>
          </a:bodyPr>
          <a:lstStyle/>
          <a:p>
            <a:r>
              <a:rPr kumimoji="1" lang="ja-JP" altLang="en-US"/>
              <a:t>参考資料</a:t>
            </a:r>
          </a:p>
        </p:txBody>
      </p:sp>
      <p:sp>
        <p:nvSpPr>
          <p:cNvPr id="3" name="スライド番号プレースホルダー 2">
            <a:extLst>
              <a:ext uri="{FF2B5EF4-FFF2-40B4-BE49-F238E27FC236}">
                <a16:creationId xmlns:a16="http://schemas.microsoft.com/office/drawing/2014/main" id="{C0C0D4DE-4F73-0B46-A3E1-379F20535E17}"/>
              </a:ext>
            </a:extLst>
          </p:cNvPr>
          <p:cNvSpPr>
            <a:spLocks noGrp="1"/>
          </p:cNvSpPr>
          <p:nvPr>
            <p:ph type="sldNum" sz="quarter" idx="12"/>
          </p:nvPr>
        </p:nvSpPr>
        <p:spPr/>
        <p:txBody>
          <a:bodyPr/>
          <a:lstStyle/>
          <a:p>
            <a:fld id="{58DD1769-DAE9-6C4E-82F4-B62273FFA290}" type="slidenum">
              <a:rPr kumimoji="1" lang="ja-JP" altLang="en-US" smtClean="0"/>
              <a:t>33</a:t>
            </a:fld>
            <a:endParaRPr kumimoji="1" lang="ja-JP" altLang="en-US"/>
          </a:p>
        </p:txBody>
      </p:sp>
    </p:spTree>
    <p:extLst>
      <p:ext uri="{BB962C8B-B14F-4D97-AF65-F5344CB8AC3E}">
        <p14:creationId xmlns:p14="http://schemas.microsoft.com/office/powerpoint/2010/main" val="143240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実効線量と周辺線量当量の関係（光子）</a:t>
            </a:r>
            <a:endParaRPr lang="ja-JP" altLang="en-US" dirty="0"/>
          </a:p>
        </p:txBody>
      </p:sp>
      <p:pic>
        <p:nvPicPr>
          <p:cNvPr id="2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28750" y="2688449"/>
            <a:ext cx="7311754" cy="366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角丸四角形 24"/>
          <p:cNvSpPr/>
          <p:nvPr/>
        </p:nvSpPr>
        <p:spPr>
          <a:xfrm>
            <a:off x="928750" y="2720658"/>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AP</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6" name="角丸四角形 25"/>
          <p:cNvSpPr/>
          <p:nvPr/>
        </p:nvSpPr>
        <p:spPr>
          <a:xfrm>
            <a:off x="856742" y="4376842"/>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LAT</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7" name="角丸四角形 26"/>
          <p:cNvSpPr/>
          <p:nvPr/>
        </p:nvSpPr>
        <p:spPr>
          <a:xfrm>
            <a:off x="2296902" y="3512746"/>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ISO</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8" name="角丸四角形 27"/>
          <p:cNvSpPr/>
          <p:nvPr/>
        </p:nvSpPr>
        <p:spPr>
          <a:xfrm>
            <a:off x="2728950" y="2720658"/>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PA</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9" name="角丸四角形 28"/>
          <p:cNvSpPr/>
          <p:nvPr/>
        </p:nvSpPr>
        <p:spPr>
          <a:xfrm>
            <a:off x="2872966" y="4304834"/>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ROT</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32" name="角丸四角形 31"/>
          <p:cNvSpPr/>
          <p:nvPr/>
        </p:nvSpPr>
        <p:spPr>
          <a:xfrm>
            <a:off x="628650" y="1204541"/>
            <a:ext cx="7920880" cy="1440160"/>
          </a:xfrm>
          <a:prstGeom prst="roundRect">
            <a:avLst>
              <a:gd name="adj" fmla="val 1015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b="1">
              <a:latin typeface="+mn-ea"/>
            </a:endParaRPr>
          </a:p>
        </p:txBody>
      </p:sp>
      <p:sp>
        <p:nvSpPr>
          <p:cNvPr id="33" name="テキスト ボックス 32"/>
          <p:cNvSpPr txBox="1"/>
          <p:nvPr/>
        </p:nvSpPr>
        <p:spPr>
          <a:xfrm>
            <a:off x="1785523" y="1402562"/>
            <a:ext cx="1620957" cy="830997"/>
          </a:xfrm>
          <a:prstGeom prst="rect">
            <a:avLst/>
          </a:prstGeom>
          <a:noFill/>
        </p:spPr>
        <p:txBody>
          <a:bodyPr wrap="none" rtlCol="0">
            <a:spAutoFit/>
          </a:bodyPr>
          <a:lstStyle/>
          <a:p>
            <a:pPr algn="ctr"/>
            <a:r>
              <a:rPr lang="ja-JP" altLang="en-US" sz="2800" b="1" dirty="0">
                <a:latin typeface="+mn-ea"/>
              </a:rPr>
              <a:t>実効線量</a:t>
            </a:r>
            <a:endParaRPr lang="en-US" altLang="ja-JP" sz="2800" b="1" dirty="0">
              <a:latin typeface="+mn-ea"/>
            </a:endParaRPr>
          </a:p>
          <a:p>
            <a:pPr algn="ctr"/>
            <a:r>
              <a:rPr lang="ja-JP" altLang="en-US" sz="2000" b="1" dirty="0">
                <a:latin typeface="+mn-ea"/>
              </a:rPr>
              <a:t>（防護量）</a:t>
            </a:r>
            <a:endParaRPr lang="en-US" altLang="ja-JP" sz="2000" b="1" dirty="0">
              <a:latin typeface="+mn-ea"/>
            </a:endParaRPr>
          </a:p>
        </p:txBody>
      </p:sp>
      <p:pic>
        <p:nvPicPr>
          <p:cNvPr id="34" name="Picture 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6349" r="87302"/>
                    </a14:imgEffect>
                  </a14:imgLayer>
                </a14:imgProps>
              </a:ext>
              <a:ext uri="{28A0092B-C50C-407E-A947-70E740481C1C}">
                <a14:useLocalDpi xmlns:a14="http://schemas.microsoft.com/office/drawing/2010/main"/>
              </a:ext>
            </a:extLst>
          </a:blip>
          <a:srcRect/>
          <a:stretch/>
        </p:blipFill>
        <p:spPr bwMode="auto">
          <a:xfrm>
            <a:off x="1060698" y="1276549"/>
            <a:ext cx="576064" cy="125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3" descr="R:\サーベイ_10_00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13426" y="1248289"/>
            <a:ext cx="896828" cy="74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7" descr="R:\product_ics331_img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97402" y="1780605"/>
            <a:ext cx="843102" cy="84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テキスト ボックス 37"/>
          <p:cNvSpPr txBox="1"/>
          <p:nvPr/>
        </p:nvSpPr>
        <p:spPr>
          <a:xfrm>
            <a:off x="4157042" y="1348557"/>
            <a:ext cx="566181" cy="707886"/>
          </a:xfrm>
          <a:prstGeom prst="rect">
            <a:avLst/>
          </a:prstGeom>
          <a:noFill/>
        </p:spPr>
        <p:txBody>
          <a:bodyPr wrap="none" rtlCol="0">
            <a:spAutoFit/>
          </a:bodyPr>
          <a:lstStyle/>
          <a:p>
            <a:r>
              <a:rPr kumimoji="1" lang="en-US" altLang="ja-JP" sz="4000" b="1" dirty="0">
                <a:latin typeface="+mn-ea"/>
              </a:rPr>
              <a:t>&lt;</a:t>
            </a:r>
            <a:endParaRPr kumimoji="1" lang="ja-JP" altLang="en-US" sz="4000" b="1" dirty="0">
              <a:latin typeface="+mn-ea"/>
            </a:endParaRPr>
          </a:p>
        </p:txBody>
      </p:sp>
      <p:sp>
        <p:nvSpPr>
          <p:cNvPr id="39" name="テキスト ボックス 38"/>
          <p:cNvSpPr txBox="1"/>
          <p:nvPr/>
        </p:nvSpPr>
        <p:spPr>
          <a:xfrm>
            <a:off x="3595494" y="1996629"/>
            <a:ext cx="1800493" cy="369332"/>
          </a:xfrm>
          <a:prstGeom prst="rect">
            <a:avLst/>
          </a:prstGeom>
          <a:noFill/>
        </p:spPr>
        <p:txBody>
          <a:bodyPr wrap="none" rtlCol="0">
            <a:spAutoFit/>
          </a:bodyPr>
          <a:lstStyle/>
          <a:p>
            <a:r>
              <a:rPr kumimoji="1" lang="ja-JP" altLang="en-US" b="1" dirty="0">
                <a:latin typeface="+mn-ea"/>
              </a:rPr>
              <a:t>（大抵の場合）</a:t>
            </a:r>
          </a:p>
        </p:txBody>
      </p:sp>
      <p:sp>
        <p:nvSpPr>
          <p:cNvPr id="40" name="テキスト ボックス 39"/>
          <p:cNvSpPr txBox="1"/>
          <p:nvPr/>
        </p:nvSpPr>
        <p:spPr>
          <a:xfrm>
            <a:off x="5057332" y="2926568"/>
            <a:ext cx="841897" cy="276999"/>
          </a:xfrm>
          <a:prstGeom prst="rect">
            <a:avLst/>
          </a:prstGeom>
          <a:noFill/>
        </p:spPr>
        <p:txBody>
          <a:bodyPr wrap="none" rtlCol="0">
            <a:spAutoFit/>
          </a:bodyPr>
          <a:lstStyle/>
          <a:p>
            <a:r>
              <a:rPr kumimoji="1" lang="en-US" altLang="ja-JP" sz="1200" dirty="0">
                <a:sym typeface="Wingdings" panose="05000000000000000000" pitchFamily="2" charset="2"/>
              </a:rPr>
              <a:t>Air </a:t>
            </a:r>
            <a:r>
              <a:rPr kumimoji="1" lang="en-US" altLang="ja-JP" sz="1200" dirty="0" err="1">
                <a:sym typeface="Wingdings" panose="05000000000000000000" pitchFamily="2" charset="2"/>
              </a:rPr>
              <a:t>kerma</a:t>
            </a:r>
            <a:endParaRPr kumimoji="1" lang="ja-JP" altLang="en-US" sz="1200" dirty="0"/>
          </a:p>
        </p:txBody>
      </p:sp>
      <p:sp>
        <p:nvSpPr>
          <p:cNvPr id="42" name="正方形/長方形 41"/>
          <p:cNvSpPr/>
          <p:nvPr/>
        </p:nvSpPr>
        <p:spPr>
          <a:xfrm>
            <a:off x="1504814" y="6278213"/>
            <a:ext cx="206722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057332" y="1420565"/>
            <a:ext cx="2339103" cy="830997"/>
          </a:xfrm>
          <a:prstGeom prst="rect">
            <a:avLst/>
          </a:prstGeom>
          <a:noFill/>
        </p:spPr>
        <p:txBody>
          <a:bodyPr wrap="none" rtlCol="0">
            <a:spAutoFit/>
          </a:bodyPr>
          <a:lstStyle/>
          <a:p>
            <a:pPr algn="ctr"/>
            <a:r>
              <a:rPr lang="ja-JP" altLang="en-US" sz="2800" b="1" dirty="0">
                <a:latin typeface="+mn-ea"/>
              </a:rPr>
              <a:t>周辺線量当量</a:t>
            </a:r>
            <a:endParaRPr lang="en-US" altLang="ja-JP" sz="2800" b="1" dirty="0">
              <a:latin typeface="+mn-ea"/>
            </a:endParaRPr>
          </a:p>
          <a:p>
            <a:pPr algn="ctr"/>
            <a:r>
              <a:rPr lang="ja-JP" altLang="en-US" sz="2000" b="1" dirty="0">
                <a:latin typeface="+mn-ea"/>
              </a:rPr>
              <a:t>（実用量）</a:t>
            </a:r>
            <a:endParaRPr lang="en-US" altLang="ja-JP" sz="2000" b="1" dirty="0">
              <a:latin typeface="+mn-ea"/>
            </a:endParaRPr>
          </a:p>
        </p:txBody>
      </p:sp>
      <p:sp>
        <p:nvSpPr>
          <p:cNvPr id="19" name="テキスト ボックス 18">
            <a:extLst>
              <a:ext uri="{FF2B5EF4-FFF2-40B4-BE49-F238E27FC236}">
                <a16:creationId xmlns:a16="http://schemas.microsoft.com/office/drawing/2014/main" id="{5EA08AA7-8B7A-A44D-A581-D5179E22BFFC}"/>
              </a:ext>
            </a:extLst>
          </p:cNvPr>
          <p:cNvSpPr txBox="1"/>
          <p:nvPr/>
        </p:nvSpPr>
        <p:spPr>
          <a:xfrm>
            <a:off x="45318" y="4177"/>
            <a:ext cx="1107996" cy="369332"/>
          </a:xfrm>
          <a:prstGeom prst="rect">
            <a:avLst/>
          </a:prstGeom>
          <a:noFill/>
        </p:spPr>
        <p:txBody>
          <a:bodyPr wrap="none" rtlCol="0">
            <a:spAutoFit/>
          </a:bodyPr>
          <a:lstStyle/>
          <a:p>
            <a:r>
              <a:rPr kumimoji="1" lang="ja-JP" altLang="en-US"/>
              <a:t>参考資料</a:t>
            </a:r>
          </a:p>
        </p:txBody>
      </p:sp>
      <p:sp>
        <p:nvSpPr>
          <p:cNvPr id="2" name="スライド番号プレースホルダー 1">
            <a:extLst>
              <a:ext uri="{FF2B5EF4-FFF2-40B4-BE49-F238E27FC236}">
                <a16:creationId xmlns:a16="http://schemas.microsoft.com/office/drawing/2014/main" id="{F1381191-B04E-CA40-A9EE-0B00EF79A899}"/>
              </a:ext>
            </a:extLst>
          </p:cNvPr>
          <p:cNvSpPr>
            <a:spLocks noGrp="1"/>
          </p:cNvSpPr>
          <p:nvPr>
            <p:ph type="sldNum" sz="quarter" idx="12"/>
          </p:nvPr>
        </p:nvSpPr>
        <p:spPr/>
        <p:txBody>
          <a:bodyPr/>
          <a:lstStyle/>
          <a:p>
            <a:fld id="{58DD1769-DAE9-6C4E-82F4-B62273FFA290}" type="slidenum">
              <a:rPr kumimoji="1" lang="ja-JP" altLang="en-US" smtClean="0"/>
              <a:t>34</a:t>
            </a:fld>
            <a:endParaRPr kumimoji="1" lang="ja-JP" altLang="en-US"/>
          </a:p>
        </p:txBody>
      </p:sp>
    </p:spTree>
    <p:extLst>
      <p:ext uri="{BB962C8B-B14F-4D97-AF65-F5344CB8AC3E}">
        <p14:creationId xmlns:p14="http://schemas.microsoft.com/office/powerpoint/2010/main" val="242805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ホールボディカウンタの校正</a:t>
            </a:r>
          </a:p>
        </p:txBody>
      </p:sp>
      <p:pic>
        <p:nvPicPr>
          <p:cNvPr id="51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a:ext>
            </a:extLst>
          </a:blip>
          <a:srcRect r="-1793"/>
          <a:stretch/>
        </p:blipFill>
        <p:spPr bwMode="auto">
          <a:xfrm>
            <a:off x="611560" y="1556792"/>
            <a:ext cx="3606800" cy="223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www.nirs.go.jp/data/img/qa/Q15.jpg">
            <a:hlinkClick r:id="rId5"/>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a:ext>
            </a:extLst>
          </a:blip>
          <a:srcRect/>
          <a:stretch/>
        </p:blipFill>
        <p:spPr bwMode="auto">
          <a:xfrm>
            <a:off x="5017626" y="1556792"/>
            <a:ext cx="3586822" cy="221126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65813" y="3801234"/>
            <a:ext cx="3775394" cy="707886"/>
          </a:xfrm>
          <a:prstGeom prst="rect">
            <a:avLst/>
          </a:prstGeom>
          <a:noFill/>
        </p:spPr>
        <p:txBody>
          <a:bodyPr wrap="none" rtlCol="0">
            <a:spAutoFit/>
          </a:bodyPr>
          <a:lstStyle/>
          <a:p>
            <a:pPr algn="ctr"/>
            <a:r>
              <a:rPr lang="ja-JP" altLang="en-US" sz="2000" dirty="0">
                <a:latin typeface="+mn-ea"/>
              </a:rPr>
              <a:t>既知量の放射性核種を封入した</a:t>
            </a:r>
            <a:endParaRPr lang="en-US" altLang="ja-JP" sz="2000" dirty="0">
              <a:latin typeface="+mn-ea"/>
            </a:endParaRPr>
          </a:p>
          <a:p>
            <a:pPr algn="ctr"/>
            <a:r>
              <a:rPr kumimoji="1" lang="ja-JP" altLang="en-US" sz="2000" dirty="0">
                <a:latin typeface="+mn-ea"/>
              </a:rPr>
              <a:t>ファントム</a:t>
            </a:r>
          </a:p>
        </p:txBody>
      </p:sp>
      <p:sp>
        <p:nvSpPr>
          <p:cNvPr id="10" name="テキスト ボックス 9"/>
          <p:cNvSpPr txBox="1"/>
          <p:nvPr/>
        </p:nvSpPr>
        <p:spPr>
          <a:xfrm>
            <a:off x="6273197" y="3933056"/>
            <a:ext cx="954108" cy="400110"/>
          </a:xfrm>
          <a:prstGeom prst="rect">
            <a:avLst/>
          </a:prstGeom>
          <a:noFill/>
        </p:spPr>
        <p:txBody>
          <a:bodyPr wrap="none" rtlCol="0">
            <a:spAutoFit/>
          </a:bodyPr>
          <a:lstStyle/>
          <a:p>
            <a:pPr algn="ctr"/>
            <a:r>
              <a:rPr kumimoji="1" lang="ja-JP" altLang="en-US" sz="2000" dirty="0">
                <a:latin typeface="+mn-ea"/>
              </a:rPr>
              <a:t>被検者</a:t>
            </a:r>
          </a:p>
        </p:txBody>
      </p:sp>
      <p:sp>
        <p:nvSpPr>
          <p:cNvPr id="6" name="テキスト ボックス 5"/>
          <p:cNvSpPr txBox="1"/>
          <p:nvPr/>
        </p:nvSpPr>
        <p:spPr>
          <a:xfrm>
            <a:off x="942441" y="4688470"/>
            <a:ext cx="2945037" cy="461665"/>
          </a:xfrm>
          <a:prstGeom prst="rect">
            <a:avLst/>
          </a:prstGeom>
          <a:noFill/>
        </p:spPr>
        <p:txBody>
          <a:bodyPr wrap="none" rtlCol="0">
            <a:spAutoFit/>
          </a:bodyPr>
          <a:lstStyle/>
          <a:p>
            <a:r>
              <a:rPr kumimoji="1" lang="ja-JP" altLang="en-US" sz="2400" dirty="0">
                <a:solidFill>
                  <a:srgbClr val="FF0000"/>
                </a:solidFill>
                <a:latin typeface="+mn-ea"/>
              </a:rPr>
              <a:t>ピークカウント</a:t>
            </a:r>
            <a:r>
              <a:rPr lang="ja-JP" altLang="en-US" sz="2400" dirty="0">
                <a:solidFill>
                  <a:srgbClr val="FF0000"/>
                </a:solidFill>
                <a:latin typeface="+mn-ea"/>
              </a:rPr>
              <a:t>： </a:t>
            </a:r>
            <a:r>
              <a:rPr lang="en-US" altLang="ja-JP" sz="2400" dirty="0">
                <a:solidFill>
                  <a:srgbClr val="FF0000"/>
                </a:solidFill>
                <a:latin typeface="+mn-ea"/>
              </a:rPr>
              <a:t>C</a:t>
            </a:r>
            <a:endParaRPr kumimoji="1" lang="ja-JP" altLang="en-US" sz="2400" dirty="0">
              <a:solidFill>
                <a:srgbClr val="FF0000"/>
              </a:solidFill>
              <a:latin typeface="+mn-ea"/>
            </a:endParaRPr>
          </a:p>
        </p:txBody>
      </p:sp>
      <p:sp>
        <p:nvSpPr>
          <p:cNvPr id="12" name="テキスト ボックス 11"/>
          <p:cNvSpPr txBox="1"/>
          <p:nvPr/>
        </p:nvSpPr>
        <p:spPr>
          <a:xfrm>
            <a:off x="1562803" y="5120518"/>
            <a:ext cx="1704313" cy="461665"/>
          </a:xfrm>
          <a:prstGeom prst="rect">
            <a:avLst/>
          </a:prstGeom>
          <a:noFill/>
        </p:spPr>
        <p:txBody>
          <a:bodyPr wrap="none" rtlCol="0">
            <a:spAutoFit/>
          </a:bodyPr>
          <a:lstStyle/>
          <a:p>
            <a:r>
              <a:rPr lang="ja-JP" altLang="en-US" sz="2400" dirty="0">
                <a:solidFill>
                  <a:srgbClr val="FF0000"/>
                </a:solidFill>
                <a:latin typeface="+mn-ea"/>
              </a:rPr>
              <a:t>放射能： </a:t>
            </a:r>
            <a:r>
              <a:rPr lang="en-US" altLang="ja-JP" sz="2400" dirty="0">
                <a:solidFill>
                  <a:srgbClr val="FF0000"/>
                </a:solidFill>
                <a:latin typeface="+mn-ea"/>
              </a:rPr>
              <a:t>A</a:t>
            </a:r>
            <a:endParaRPr kumimoji="1" lang="ja-JP" altLang="en-US" sz="2400" dirty="0">
              <a:solidFill>
                <a:srgbClr val="FF0000"/>
              </a:solidFill>
              <a:latin typeface="+mn-ea"/>
            </a:endParaRPr>
          </a:p>
        </p:txBody>
      </p:sp>
      <p:sp>
        <p:nvSpPr>
          <p:cNvPr id="13" name="テキスト ボックス 12"/>
          <p:cNvSpPr txBox="1"/>
          <p:nvPr/>
        </p:nvSpPr>
        <p:spPr>
          <a:xfrm>
            <a:off x="5237658" y="4688470"/>
            <a:ext cx="3025187" cy="461665"/>
          </a:xfrm>
          <a:prstGeom prst="rect">
            <a:avLst/>
          </a:prstGeom>
          <a:noFill/>
        </p:spPr>
        <p:txBody>
          <a:bodyPr wrap="none" rtlCol="0">
            <a:spAutoFit/>
          </a:bodyPr>
          <a:lstStyle/>
          <a:p>
            <a:r>
              <a:rPr kumimoji="1" lang="ja-JP" altLang="en-US" sz="2400" dirty="0">
                <a:solidFill>
                  <a:srgbClr val="0000FF"/>
                </a:solidFill>
                <a:latin typeface="+mn-ea"/>
              </a:rPr>
              <a:t>ピークカウント</a:t>
            </a:r>
            <a:r>
              <a:rPr lang="ja-JP" altLang="en-US" sz="2400" dirty="0">
                <a:solidFill>
                  <a:srgbClr val="0000FF"/>
                </a:solidFill>
                <a:latin typeface="+mn-ea"/>
              </a:rPr>
              <a:t>： </a:t>
            </a:r>
            <a:r>
              <a:rPr lang="en-US" altLang="ja-JP" sz="2400" dirty="0">
                <a:solidFill>
                  <a:srgbClr val="0000FF"/>
                </a:solidFill>
                <a:latin typeface="+mn-ea"/>
              </a:rPr>
              <a:t>C’</a:t>
            </a:r>
            <a:endParaRPr kumimoji="1" lang="ja-JP" altLang="en-US" sz="2400" dirty="0">
              <a:solidFill>
                <a:srgbClr val="0000FF"/>
              </a:solidFill>
              <a:latin typeface="+mn-ea"/>
            </a:endParaRPr>
          </a:p>
        </p:txBody>
      </p:sp>
      <p:sp>
        <p:nvSpPr>
          <p:cNvPr id="14" name="テキスト ボックス 13"/>
          <p:cNvSpPr txBox="1"/>
          <p:nvPr/>
        </p:nvSpPr>
        <p:spPr>
          <a:xfrm>
            <a:off x="5373111" y="5415607"/>
            <a:ext cx="2754280" cy="461665"/>
          </a:xfrm>
          <a:prstGeom prst="rect">
            <a:avLst/>
          </a:prstGeom>
          <a:noFill/>
        </p:spPr>
        <p:txBody>
          <a:bodyPr wrap="none" rtlCol="0">
            <a:spAutoFit/>
          </a:bodyPr>
          <a:lstStyle/>
          <a:p>
            <a:r>
              <a:rPr lang="ja-JP" altLang="en-US" sz="2400" dirty="0">
                <a:solidFill>
                  <a:srgbClr val="0000FF"/>
                </a:solidFill>
                <a:latin typeface="+mn-ea"/>
              </a:rPr>
              <a:t>放射能： </a:t>
            </a:r>
            <a:r>
              <a:rPr lang="en-US" altLang="ja-JP" sz="2400" dirty="0">
                <a:solidFill>
                  <a:srgbClr val="0000FF"/>
                </a:solidFill>
                <a:latin typeface="+mn-ea"/>
              </a:rPr>
              <a:t>A’=C’/</a:t>
            </a:r>
            <a:r>
              <a:rPr lang="en-US" altLang="ja-JP" sz="2400" dirty="0">
                <a:solidFill>
                  <a:srgbClr val="FF0000"/>
                </a:solidFill>
                <a:latin typeface="+mn-ea"/>
              </a:rPr>
              <a:t>ε</a:t>
            </a:r>
          </a:p>
        </p:txBody>
      </p:sp>
      <p:sp>
        <p:nvSpPr>
          <p:cNvPr id="11" name="下矢印 10"/>
          <p:cNvSpPr/>
          <p:nvPr/>
        </p:nvSpPr>
        <p:spPr>
          <a:xfrm>
            <a:off x="2198935" y="5654191"/>
            <a:ext cx="432048" cy="25841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mn-ea"/>
            </a:endParaRPr>
          </a:p>
        </p:txBody>
      </p:sp>
      <p:sp>
        <p:nvSpPr>
          <p:cNvPr id="16" name="テキスト ボックス 15"/>
          <p:cNvSpPr txBox="1"/>
          <p:nvPr/>
        </p:nvSpPr>
        <p:spPr>
          <a:xfrm>
            <a:off x="964081" y="5912606"/>
            <a:ext cx="2901756" cy="461665"/>
          </a:xfrm>
          <a:prstGeom prst="rect">
            <a:avLst/>
          </a:prstGeom>
          <a:noFill/>
        </p:spPr>
        <p:txBody>
          <a:bodyPr wrap="none" rtlCol="0">
            <a:spAutoFit/>
          </a:bodyPr>
          <a:lstStyle/>
          <a:p>
            <a:r>
              <a:rPr lang="ja-JP" altLang="en-US" sz="2400" dirty="0">
                <a:solidFill>
                  <a:srgbClr val="FF0000"/>
                </a:solidFill>
                <a:latin typeface="+mn-ea"/>
              </a:rPr>
              <a:t>計数効率： </a:t>
            </a:r>
            <a:r>
              <a:rPr lang="en-US" altLang="ja-JP" sz="2400" dirty="0">
                <a:solidFill>
                  <a:srgbClr val="FF0000"/>
                </a:solidFill>
                <a:latin typeface="+mn-ea"/>
              </a:rPr>
              <a:t>C/A=ε</a:t>
            </a:r>
            <a:endParaRPr kumimoji="1" lang="ja-JP" altLang="en-US" sz="2400" dirty="0">
              <a:solidFill>
                <a:srgbClr val="FF0000"/>
              </a:solidFill>
              <a:latin typeface="+mn-ea"/>
            </a:endParaRPr>
          </a:p>
        </p:txBody>
      </p:sp>
      <p:sp>
        <p:nvSpPr>
          <p:cNvPr id="17" name="下矢印 16"/>
          <p:cNvSpPr/>
          <p:nvPr/>
        </p:nvSpPr>
        <p:spPr>
          <a:xfrm>
            <a:off x="6534227" y="5087912"/>
            <a:ext cx="432048" cy="25841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5" name="フリーフォーム 14"/>
          <p:cNvSpPr/>
          <p:nvPr/>
        </p:nvSpPr>
        <p:spPr>
          <a:xfrm>
            <a:off x="3801035" y="5831594"/>
            <a:ext cx="4069978" cy="311150"/>
          </a:xfrm>
          <a:custGeom>
            <a:avLst/>
            <a:gdLst>
              <a:gd name="connsiteX0" fmla="*/ 0 w 4286250"/>
              <a:gd name="connsiteY0" fmla="*/ 311150 h 311150"/>
              <a:gd name="connsiteX1" fmla="*/ 4286250 w 4286250"/>
              <a:gd name="connsiteY1" fmla="*/ 311150 h 311150"/>
              <a:gd name="connsiteX2" fmla="*/ 4286250 w 4286250"/>
              <a:gd name="connsiteY2" fmla="*/ 0 h 311150"/>
            </a:gdLst>
            <a:ahLst/>
            <a:cxnLst>
              <a:cxn ang="0">
                <a:pos x="connsiteX0" y="connsiteY0"/>
              </a:cxn>
              <a:cxn ang="0">
                <a:pos x="connsiteX1" y="connsiteY1"/>
              </a:cxn>
              <a:cxn ang="0">
                <a:pos x="connsiteX2" y="connsiteY2"/>
              </a:cxn>
            </a:cxnLst>
            <a:rect l="l" t="t" r="r" b="b"/>
            <a:pathLst>
              <a:path w="4286250" h="311150">
                <a:moveTo>
                  <a:pt x="0" y="311150"/>
                </a:moveTo>
                <a:lnTo>
                  <a:pt x="4286250" y="311150"/>
                </a:lnTo>
                <a:lnTo>
                  <a:pt x="4286250" y="0"/>
                </a:ln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8" name="テキスト ボックス 17">
            <a:extLst>
              <a:ext uri="{FF2B5EF4-FFF2-40B4-BE49-F238E27FC236}">
                <a16:creationId xmlns:a16="http://schemas.microsoft.com/office/drawing/2014/main" id="{136D9DA3-6B71-9B49-AC87-74B34B94AC12}"/>
              </a:ext>
            </a:extLst>
          </p:cNvPr>
          <p:cNvSpPr txBox="1"/>
          <p:nvPr/>
        </p:nvSpPr>
        <p:spPr>
          <a:xfrm>
            <a:off x="251519" y="391804"/>
            <a:ext cx="1107996" cy="369332"/>
          </a:xfrm>
          <a:prstGeom prst="rect">
            <a:avLst/>
          </a:prstGeom>
          <a:noFill/>
        </p:spPr>
        <p:txBody>
          <a:bodyPr wrap="none" rtlCol="0">
            <a:spAutoFit/>
          </a:bodyPr>
          <a:lstStyle/>
          <a:p>
            <a:r>
              <a:rPr kumimoji="1" lang="ja-JP" altLang="en-US"/>
              <a:t>参考資料</a:t>
            </a:r>
          </a:p>
        </p:txBody>
      </p:sp>
      <p:sp>
        <p:nvSpPr>
          <p:cNvPr id="2" name="スライド番号プレースホルダー 1">
            <a:extLst>
              <a:ext uri="{FF2B5EF4-FFF2-40B4-BE49-F238E27FC236}">
                <a16:creationId xmlns:a16="http://schemas.microsoft.com/office/drawing/2014/main" id="{AFF8BBD9-C530-354E-81CF-01DA9F614201}"/>
              </a:ext>
            </a:extLst>
          </p:cNvPr>
          <p:cNvSpPr>
            <a:spLocks noGrp="1"/>
          </p:cNvSpPr>
          <p:nvPr>
            <p:ph type="sldNum" sz="quarter" idx="12"/>
          </p:nvPr>
        </p:nvSpPr>
        <p:spPr/>
        <p:txBody>
          <a:bodyPr/>
          <a:lstStyle/>
          <a:p>
            <a:fld id="{58DD1769-DAE9-6C4E-82F4-B62273FFA290}" type="slidenum">
              <a:rPr kumimoji="1" lang="ja-JP" altLang="en-US" smtClean="0"/>
              <a:t>35</a:t>
            </a:fld>
            <a:endParaRPr kumimoji="1" lang="ja-JP" altLang="en-US"/>
          </a:p>
        </p:txBody>
      </p:sp>
    </p:spTree>
    <p:extLst>
      <p:ext uri="{BB962C8B-B14F-4D97-AF65-F5344CB8AC3E}">
        <p14:creationId xmlns:p14="http://schemas.microsoft.com/office/powerpoint/2010/main" val="117505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41828" y="4599132"/>
            <a:ext cx="1280395" cy="2056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251520" y="1196752"/>
            <a:ext cx="3584246" cy="720080"/>
          </a:xfrm>
          <a:prstGeom prst="round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吸収線量</a:t>
            </a:r>
            <a:endParaRPr lang="en-US" altLang="ja-JP" sz="2000" dirty="0">
              <a:latin typeface="+mn-ea"/>
            </a:endParaRPr>
          </a:p>
          <a:p>
            <a:pPr algn="ctr"/>
            <a:r>
              <a:rPr kumimoji="1" lang="en-US" altLang="ja-JP" dirty="0">
                <a:latin typeface="+mn-ea"/>
              </a:rPr>
              <a:t> (Joule kg</a:t>
            </a:r>
            <a:r>
              <a:rPr kumimoji="1" lang="en-US" altLang="ja-JP" baseline="30000" dirty="0">
                <a:latin typeface="+mn-ea"/>
              </a:rPr>
              <a:t>-1</a:t>
            </a:r>
            <a:r>
              <a:rPr kumimoji="1" lang="en-US" altLang="ja-JP" dirty="0">
                <a:latin typeface="+mn-ea"/>
              </a:rPr>
              <a:t>)=(</a:t>
            </a:r>
            <a:r>
              <a:rPr kumimoji="1" lang="en-US" altLang="ja-JP" dirty="0" err="1">
                <a:latin typeface="+mn-ea"/>
              </a:rPr>
              <a:t>Gy</a:t>
            </a:r>
            <a:r>
              <a:rPr kumimoji="1" lang="en-US" altLang="ja-JP" dirty="0">
                <a:latin typeface="+mn-ea"/>
              </a:rPr>
              <a:t>)</a:t>
            </a:r>
            <a:endParaRPr kumimoji="1" lang="ja-JP" altLang="en-US" dirty="0">
              <a:latin typeface="+mn-ea"/>
            </a:endParaRPr>
          </a:p>
        </p:txBody>
      </p:sp>
      <p:sp>
        <p:nvSpPr>
          <p:cNvPr id="7" name="下矢印 6"/>
          <p:cNvSpPr/>
          <p:nvPr/>
        </p:nvSpPr>
        <p:spPr>
          <a:xfrm>
            <a:off x="395536" y="1988840"/>
            <a:ext cx="864096" cy="288032"/>
          </a:xfrm>
          <a:prstGeom prst="downArrow">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8" name="円/楕円 7"/>
          <p:cNvSpPr/>
          <p:nvPr/>
        </p:nvSpPr>
        <p:spPr>
          <a:xfrm>
            <a:off x="5381128" y="1539815"/>
            <a:ext cx="1089608" cy="1040080"/>
          </a:xfrm>
          <a:prstGeom prst="ellipse">
            <a:avLst/>
          </a:prstGeom>
          <a:solidFill>
            <a:schemeClr val="tx2">
              <a:lumMod val="20000"/>
              <a:lumOff val="80000"/>
            </a:schemeClr>
          </a:solidFill>
          <a:ln>
            <a:solidFill>
              <a:schemeClr val="tx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n-ea"/>
            </a:endParaRPr>
          </a:p>
        </p:txBody>
      </p:sp>
      <p:pic>
        <p:nvPicPr>
          <p:cNvPr id="9"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54612" y="1981524"/>
            <a:ext cx="195203"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矢印コネクタ 9"/>
          <p:cNvCxnSpPr>
            <a:stCxn id="9" idx="3"/>
          </p:cNvCxnSpPr>
          <p:nvPr/>
        </p:nvCxnSpPr>
        <p:spPr>
          <a:xfrm flipV="1">
            <a:off x="4849815" y="1310200"/>
            <a:ext cx="2613109" cy="760976"/>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9" idx="3"/>
          </p:cNvCxnSpPr>
          <p:nvPr/>
        </p:nvCxnSpPr>
        <p:spPr>
          <a:xfrm flipV="1">
            <a:off x="4849815" y="2066284"/>
            <a:ext cx="1532989" cy="4892"/>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9" idx="3"/>
          </p:cNvCxnSpPr>
          <p:nvPr/>
        </p:nvCxnSpPr>
        <p:spPr>
          <a:xfrm>
            <a:off x="4849815" y="2071176"/>
            <a:ext cx="1821021" cy="463160"/>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12920" y="1075012"/>
            <a:ext cx="1620958" cy="584775"/>
          </a:xfrm>
          <a:prstGeom prst="rect">
            <a:avLst/>
          </a:prstGeom>
          <a:noFill/>
          <a:effectLst/>
        </p:spPr>
        <p:txBody>
          <a:bodyPr wrap="none" rtlCol="0">
            <a:spAutoFit/>
          </a:bodyPr>
          <a:lstStyle/>
          <a:p>
            <a:pPr algn="ctr"/>
            <a:r>
              <a:rPr lang="ja-JP" altLang="en-US" sz="1600" dirty="0">
                <a:latin typeface="+mn-ea"/>
              </a:rPr>
              <a:t>放射線</a:t>
            </a:r>
            <a:endParaRPr lang="en-US" altLang="ja-JP" sz="1600" dirty="0">
              <a:latin typeface="+mn-ea"/>
            </a:endParaRPr>
          </a:p>
          <a:p>
            <a:pPr algn="ctr"/>
            <a:r>
              <a:rPr lang="ja-JP" altLang="en-US" sz="1600" dirty="0">
                <a:latin typeface="+mn-ea"/>
              </a:rPr>
              <a:t>（エネルギー）</a:t>
            </a:r>
            <a:endParaRPr kumimoji="1" lang="ja-JP" altLang="en-US" sz="1600" dirty="0">
              <a:latin typeface="+mn-ea"/>
            </a:endParaRPr>
          </a:p>
        </p:txBody>
      </p:sp>
      <p:sp>
        <p:nvSpPr>
          <p:cNvPr id="14" name="テキスト ボックス 13"/>
          <p:cNvSpPr txBox="1"/>
          <p:nvPr/>
        </p:nvSpPr>
        <p:spPr>
          <a:xfrm>
            <a:off x="4454695" y="2209111"/>
            <a:ext cx="595035" cy="338554"/>
          </a:xfrm>
          <a:prstGeom prst="rect">
            <a:avLst/>
          </a:prstGeom>
          <a:noFill/>
          <a:effectLst/>
        </p:spPr>
        <p:txBody>
          <a:bodyPr wrap="none" rtlCol="0">
            <a:spAutoFit/>
          </a:bodyPr>
          <a:lstStyle/>
          <a:p>
            <a:pPr algn="ctr"/>
            <a:r>
              <a:rPr kumimoji="1" lang="ja-JP" altLang="en-US" sz="1600" dirty="0">
                <a:latin typeface="+mn-ea"/>
              </a:rPr>
              <a:t>線源</a:t>
            </a:r>
          </a:p>
        </p:txBody>
      </p:sp>
      <p:sp>
        <p:nvSpPr>
          <p:cNvPr id="15" name="テキスト ボックス 14"/>
          <p:cNvSpPr txBox="1"/>
          <p:nvPr/>
        </p:nvSpPr>
        <p:spPr>
          <a:xfrm>
            <a:off x="5630971" y="1198698"/>
            <a:ext cx="595035" cy="338554"/>
          </a:xfrm>
          <a:prstGeom prst="rect">
            <a:avLst/>
          </a:prstGeom>
          <a:noFill/>
          <a:effectLst/>
        </p:spPr>
        <p:txBody>
          <a:bodyPr wrap="none" rtlCol="0">
            <a:spAutoFit/>
          </a:bodyPr>
          <a:lstStyle/>
          <a:p>
            <a:pPr algn="ctr"/>
            <a:r>
              <a:rPr kumimoji="1" lang="ja-JP" altLang="en-US" sz="1600" dirty="0">
                <a:latin typeface="+mn-ea"/>
              </a:rPr>
              <a:t>標的</a:t>
            </a:r>
          </a:p>
        </p:txBody>
      </p:sp>
      <p:sp>
        <p:nvSpPr>
          <p:cNvPr id="16" name="テキスト ボックス 15"/>
          <p:cNvSpPr txBox="1"/>
          <p:nvPr/>
        </p:nvSpPr>
        <p:spPr>
          <a:xfrm>
            <a:off x="7102885" y="1886264"/>
            <a:ext cx="1944216" cy="738664"/>
          </a:xfrm>
          <a:prstGeom prst="rect">
            <a:avLst/>
          </a:prstGeom>
          <a:solidFill>
            <a:schemeClr val="tx2">
              <a:lumMod val="20000"/>
              <a:lumOff val="80000"/>
            </a:schemeClr>
          </a:solidFill>
          <a:effectLst/>
        </p:spPr>
        <p:txBody>
          <a:bodyPr wrap="square" rtlCol="0">
            <a:spAutoFit/>
          </a:bodyPr>
          <a:lstStyle/>
          <a:p>
            <a:r>
              <a:rPr kumimoji="1" lang="ja-JP" altLang="en-US" sz="1400" dirty="0">
                <a:latin typeface="+mn-ea"/>
              </a:rPr>
              <a:t>エネルギーの全部または一部が標的に吸収（付与）される。</a:t>
            </a:r>
          </a:p>
        </p:txBody>
      </p:sp>
      <p:sp>
        <p:nvSpPr>
          <p:cNvPr id="17" name="角丸四角形 16"/>
          <p:cNvSpPr/>
          <p:nvPr/>
        </p:nvSpPr>
        <p:spPr>
          <a:xfrm>
            <a:off x="251520" y="2348880"/>
            <a:ext cx="3584246" cy="720080"/>
          </a:xfrm>
          <a:prstGeom prst="roundRect">
            <a:avLst/>
          </a:prstGeom>
          <a:solidFill>
            <a:schemeClr val="accent3">
              <a:lumMod val="40000"/>
              <a:lumOff val="60000"/>
            </a:schemeClr>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組織吸収線量</a:t>
            </a:r>
            <a:endParaRPr kumimoji="1" lang="en-US" altLang="ja-JP" sz="2000" dirty="0">
              <a:latin typeface="+mn-ea"/>
            </a:endParaRPr>
          </a:p>
          <a:p>
            <a:pPr algn="ctr"/>
            <a:r>
              <a:rPr lang="en-US" altLang="ja-JP" dirty="0">
                <a:latin typeface="+mn-ea"/>
              </a:rPr>
              <a:t>(Joule kg</a:t>
            </a:r>
            <a:r>
              <a:rPr lang="en-US" altLang="ja-JP" baseline="30000" dirty="0">
                <a:latin typeface="+mn-ea"/>
              </a:rPr>
              <a:t>-1</a:t>
            </a:r>
            <a:r>
              <a:rPr lang="en-US" altLang="ja-JP" dirty="0">
                <a:latin typeface="+mn-ea"/>
              </a:rPr>
              <a:t>)=(</a:t>
            </a:r>
            <a:r>
              <a:rPr lang="en-US" altLang="ja-JP" dirty="0" err="1">
                <a:latin typeface="+mn-ea"/>
              </a:rPr>
              <a:t>Gy</a:t>
            </a:r>
            <a:r>
              <a:rPr lang="en-US" altLang="ja-JP" dirty="0">
                <a:latin typeface="+mn-ea"/>
              </a:rPr>
              <a:t>)</a:t>
            </a:r>
            <a:endParaRPr lang="ja-JP" altLang="en-US" dirty="0">
              <a:latin typeface="+mn-ea"/>
            </a:endParaRPr>
          </a:p>
        </p:txBody>
      </p:sp>
      <p:pic>
        <p:nvPicPr>
          <p:cNvPr id="18" name="Picture 30" descr="C:\Users\Yoshinaga\AppData\Local\Microsoft\Windows\Temporary Internet Files\Content.IE5\7D5PD1VU\MC900426170[1].wmf"/>
          <p:cNvPicPr>
            <a:picLocks noChangeAspect="1" noChangeArrowheads="1"/>
          </p:cNvPicPr>
          <p:nvPr/>
        </p:nvPicPr>
        <p:blipFill>
          <a:blip r:embed="rId5"/>
          <a:srcRect/>
          <a:stretch>
            <a:fillRect/>
          </a:stretch>
        </p:blipFill>
        <p:spPr bwMode="auto">
          <a:xfrm>
            <a:off x="4920515" y="3302988"/>
            <a:ext cx="1297452" cy="1224136"/>
          </a:xfrm>
          <a:prstGeom prst="rect">
            <a:avLst/>
          </a:prstGeom>
          <a:noFill/>
          <a:effectLst/>
        </p:spPr>
      </p:pic>
      <p:pic>
        <p:nvPicPr>
          <p:cNvPr id="19" name="Picture 30" descr="C:\Users\Yoshinaga\AppData\Local\Microsoft\Windows\Temporary Internet Files\Content.IE5\7D5PD1VU\MC900426170[1].wmf"/>
          <p:cNvPicPr>
            <a:picLocks noChangeAspect="1" noChangeArrowheads="1"/>
          </p:cNvPicPr>
          <p:nvPr/>
        </p:nvPicPr>
        <p:blipFill>
          <a:blip r:embed="rId5"/>
          <a:srcRect/>
          <a:stretch>
            <a:fillRect/>
          </a:stretch>
        </p:blipFill>
        <p:spPr bwMode="auto">
          <a:xfrm>
            <a:off x="7152763" y="3357352"/>
            <a:ext cx="1297452" cy="1224136"/>
          </a:xfrm>
          <a:prstGeom prst="rect">
            <a:avLst/>
          </a:prstGeom>
          <a:noFill/>
          <a:effectLst/>
        </p:spPr>
      </p:pic>
      <p:sp>
        <p:nvSpPr>
          <p:cNvPr id="20" name="テキスト ボックス 19"/>
          <p:cNvSpPr txBox="1"/>
          <p:nvPr/>
        </p:nvSpPr>
        <p:spPr>
          <a:xfrm>
            <a:off x="4930248" y="2923203"/>
            <a:ext cx="1082348" cy="307777"/>
          </a:xfrm>
          <a:prstGeom prst="rect">
            <a:avLst/>
          </a:prstGeom>
          <a:solidFill>
            <a:srgbClr val="CCFFFF"/>
          </a:solidFill>
          <a:effectLst/>
        </p:spPr>
        <p:txBody>
          <a:bodyPr wrap="none" rtlCol="0">
            <a:spAutoFit/>
          </a:bodyPr>
          <a:lstStyle/>
          <a:p>
            <a:pPr algn="ctr"/>
            <a:r>
              <a:rPr kumimoji="1" lang="ja-JP" altLang="en-US" sz="1400" dirty="0">
                <a:latin typeface="+mn-ea"/>
              </a:rPr>
              <a:t>外部被ばく</a:t>
            </a:r>
          </a:p>
        </p:txBody>
      </p:sp>
      <p:pic>
        <p:nvPicPr>
          <p:cNvPr id="21"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4451" y="3717392"/>
            <a:ext cx="332780" cy="305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42103" y="3682104"/>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00474" y="4035693"/>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90175" y="3835792"/>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5198" y="4214997"/>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直線矢印コネクタ 25"/>
          <p:cNvCxnSpPr>
            <a:stCxn id="25" idx="2"/>
          </p:cNvCxnSpPr>
          <p:nvPr/>
        </p:nvCxnSpPr>
        <p:spPr>
          <a:xfrm>
            <a:off x="8262799" y="4394301"/>
            <a:ext cx="216813" cy="348847"/>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681322" y="3875357"/>
            <a:ext cx="1319313" cy="285276"/>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4681321" y="3374996"/>
            <a:ext cx="959274" cy="484989"/>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8262799" y="3537372"/>
            <a:ext cx="228244" cy="324037"/>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8262799" y="3941885"/>
            <a:ext cx="619464" cy="130474"/>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1" idx="3"/>
          </p:cNvCxnSpPr>
          <p:nvPr/>
        </p:nvCxnSpPr>
        <p:spPr>
          <a:xfrm flipV="1">
            <a:off x="4677231" y="3665129"/>
            <a:ext cx="1179388" cy="205101"/>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2" idx="0"/>
          </p:cNvCxnSpPr>
          <p:nvPr/>
        </p:nvCxnSpPr>
        <p:spPr>
          <a:xfrm flipH="1" flipV="1">
            <a:off x="7226080" y="3357352"/>
            <a:ext cx="313624" cy="324752"/>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2" idx="2"/>
          </p:cNvCxnSpPr>
          <p:nvPr/>
        </p:nvCxnSpPr>
        <p:spPr>
          <a:xfrm flipH="1">
            <a:off x="7298087" y="3861408"/>
            <a:ext cx="241617" cy="145714"/>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7418895" y="4214998"/>
            <a:ext cx="79180" cy="294482"/>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sp>
        <p:nvSpPr>
          <p:cNvPr id="35" name="下矢印 34"/>
          <p:cNvSpPr/>
          <p:nvPr/>
        </p:nvSpPr>
        <p:spPr>
          <a:xfrm>
            <a:off x="395536" y="3140968"/>
            <a:ext cx="864096" cy="432048"/>
          </a:xfrm>
          <a:prstGeom prst="downArrow">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36" name="角丸四角形 35"/>
          <p:cNvSpPr/>
          <p:nvPr/>
        </p:nvSpPr>
        <p:spPr>
          <a:xfrm>
            <a:off x="251520" y="3789040"/>
            <a:ext cx="3584246" cy="720080"/>
          </a:xfrm>
          <a:prstGeom prst="roundRect">
            <a:avLst/>
          </a:prstGeom>
          <a:solidFill>
            <a:schemeClr val="accent3">
              <a:lumMod val="60000"/>
              <a:lumOff val="40000"/>
            </a:schemeClr>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組織等価線量</a:t>
            </a:r>
            <a:endParaRPr kumimoji="1" lang="en-US" altLang="ja-JP" sz="2000" dirty="0">
              <a:latin typeface="+mn-ea"/>
            </a:endParaRPr>
          </a:p>
          <a:p>
            <a:pPr algn="ctr"/>
            <a:r>
              <a:rPr lang="en-US" altLang="ja-JP" dirty="0">
                <a:latin typeface="+mn-ea"/>
              </a:rPr>
              <a:t>(</a:t>
            </a:r>
            <a:r>
              <a:rPr lang="en-US" altLang="ja-JP" dirty="0" err="1">
                <a:latin typeface="+mn-ea"/>
              </a:rPr>
              <a:t>Sv</a:t>
            </a:r>
            <a:r>
              <a:rPr lang="en-US" altLang="ja-JP" dirty="0">
                <a:latin typeface="+mn-ea"/>
              </a:rPr>
              <a:t>)</a:t>
            </a:r>
            <a:endParaRPr lang="ja-JP" altLang="en-US" dirty="0">
              <a:latin typeface="+mn-ea"/>
            </a:endParaRPr>
          </a:p>
        </p:txBody>
      </p:sp>
      <p:sp>
        <p:nvSpPr>
          <p:cNvPr id="37" name="テキスト ボックス 36"/>
          <p:cNvSpPr txBox="1"/>
          <p:nvPr/>
        </p:nvSpPr>
        <p:spPr>
          <a:xfrm>
            <a:off x="1042884" y="3113021"/>
            <a:ext cx="3055645" cy="646331"/>
          </a:xfrm>
          <a:prstGeom prst="rect">
            <a:avLst/>
          </a:prstGeom>
          <a:noFill/>
          <a:effectLst/>
        </p:spPr>
        <p:txBody>
          <a:bodyPr wrap="none" rtlCol="0">
            <a:spAutoFit/>
          </a:bodyPr>
          <a:lstStyle/>
          <a:p>
            <a:pPr algn="ctr"/>
            <a:r>
              <a:rPr kumimoji="1" lang="ja-JP" altLang="en-US" dirty="0">
                <a:solidFill>
                  <a:srgbClr val="0000FF"/>
                </a:solidFill>
                <a:latin typeface="+mn-ea"/>
              </a:rPr>
              <a:t>放射線</a:t>
            </a:r>
            <a:r>
              <a:rPr lang="ja-JP" altLang="en-US" dirty="0">
                <a:solidFill>
                  <a:srgbClr val="0000FF"/>
                </a:solidFill>
                <a:latin typeface="+mn-ea"/>
              </a:rPr>
              <a:t>加重</a:t>
            </a:r>
            <a:r>
              <a:rPr kumimoji="1" lang="ja-JP" altLang="en-US" dirty="0">
                <a:solidFill>
                  <a:srgbClr val="0000FF"/>
                </a:solidFill>
                <a:latin typeface="+mn-ea"/>
              </a:rPr>
              <a:t>係数</a:t>
            </a:r>
            <a:r>
              <a:rPr lang="en-US" altLang="ja-JP" dirty="0">
                <a:solidFill>
                  <a:srgbClr val="0000FF"/>
                </a:solidFill>
                <a:latin typeface="+mn-ea"/>
              </a:rPr>
              <a:t>W</a:t>
            </a:r>
            <a:r>
              <a:rPr lang="en-US" altLang="ja-JP" baseline="-25000" dirty="0">
                <a:solidFill>
                  <a:srgbClr val="0000FF"/>
                </a:solidFill>
                <a:latin typeface="+mn-ea"/>
              </a:rPr>
              <a:t>R</a:t>
            </a:r>
          </a:p>
          <a:p>
            <a:pPr algn="ctr"/>
            <a:r>
              <a:rPr lang="ja-JP" altLang="en-US" dirty="0">
                <a:solidFill>
                  <a:srgbClr val="0000FF"/>
                </a:solidFill>
                <a:latin typeface="+mn-ea"/>
              </a:rPr>
              <a:t>をかける</a:t>
            </a:r>
            <a:r>
              <a:rPr kumimoji="1" lang="ja-JP" altLang="en-US" dirty="0">
                <a:solidFill>
                  <a:srgbClr val="0000FF"/>
                </a:solidFill>
                <a:latin typeface="+mn-ea"/>
              </a:rPr>
              <a:t> </a:t>
            </a:r>
            <a:r>
              <a:rPr lang="en-US" altLang="ja-JP" dirty="0">
                <a:solidFill>
                  <a:srgbClr val="0000FF"/>
                </a:solidFill>
                <a:latin typeface="+mn-ea"/>
              </a:rPr>
              <a:t>(α:20, β:1, γ:1)</a:t>
            </a:r>
            <a:endParaRPr kumimoji="1" lang="ja-JP" altLang="en-US" dirty="0">
              <a:solidFill>
                <a:srgbClr val="0000FF"/>
              </a:solidFill>
              <a:latin typeface="+mn-ea"/>
            </a:endParaRPr>
          </a:p>
        </p:txBody>
      </p:sp>
      <p:sp>
        <p:nvSpPr>
          <p:cNvPr id="38" name="下矢印 37"/>
          <p:cNvSpPr/>
          <p:nvPr/>
        </p:nvSpPr>
        <p:spPr>
          <a:xfrm>
            <a:off x="323528" y="4592161"/>
            <a:ext cx="864096" cy="781055"/>
          </a:xfrm>
          <a:prstGeom prst="downArrow">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39" name="角丸四角形 38"/>
          <p:cNvSpPr/>
          <p:nvPr/>
        </p:nvSpPr>
        <p:spPr>
          <a:xfrm>
            <a:off x="251520" y="5517232"/>
            <a:ext cx="3584246" cy="720080"/>
          </a:xfrm>
          <a:prstGeom prst="roundRect">
            <a:avLst/>
          </a:prstGeom>
          <a:solidFill>
            <a:schemeClr val="accent3"/>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実効線量</a:t>
            </a:r>
            <a:endParaRPr kumimoji="1" lang="en-US" altLang="ja-JP" dirty="0">
              <a:latin typeface="+mn-ea"/>
            </a:endParaRPr>
          </a:p>
          <a:p>
            <a:pPr algn="ctr"/>
            <a:r>
              <a:rPr lang="en-US" altLang="ja-JP" dirty="0">
                <a:latin typeface="+mn-ea"/>
              </a:rPr>
              <a:t>(</a:t>
            </a:r>
            <a:r>
              <a:rPr lang="en-US" altLang="ja-JP" dirty="0" err="1">
                <a:latin typeface="+mn-ea"/>
              </a:rPr>
              <a:t>Sv</a:t>
            </a:r>
            <a:r>
              <a:rPr lang="en-US" altLang="ja-JP" dirty="0">
                <a:latin typeface="+mn-ea"/>
              </a:rPr>
              <a:t>)</a:t>
            </a:r>
            <a:endParaRPr lang="ja-JP" altLang="en-US" dirty="0">
              <a:latin typeface="+mn-ea"/>
            </a:endParaRPr>
          </a:p>
        </p:txBody>
      </p:sp>
      <p:sp>
        <p:nvSpPr>
          <p:cNvPr id="40" name="テキスト ボックス 39"/>
          <p:cNvSpPr txBox="1"/>
          <p:nvPr/>
        </p:nvSpPr>
        <p:spPr>
          <a:xfrm>
            <a:off x="1083976" y="4582869"/>
            <a:ext cx="2723824" cy="923330"/>
          </a:xfrm>
          <a:prstGeom prst="rect">
            <a:avLst/>
          </a:prstGeom>
          <a:noFill/>
          <a:effectLst/>
        </p:spPr>
        <p:txBody>
          <a:bodyPr wrap="none" rtlCol="0">
            <a:spAutoFit/>
          </a:bodyPr>
          <a:lstStyle/>
          <a:p>
            <a:pPr algn="ctr"/>
            <a:r>
              <a:rPr kumimoji="1" lang="ja-JP" altLang="en-US" dirty="0">
                <a:solidFill>
                  <a:srgbClr val="0000FF"/>
                </a:solidFill>
                <a:latin typeface="+mn-ea"/>
              </a:rPr>
              <a:t>組織加重係数</a:t>
            </a:r>
            <a:r>
              <a:rPr kumimoji="1" lang="en-US" altLang="ja-JP" dirty="0">
                <a:solidFill>
                  <a:srgbClr val="0000FF"/>
                </a:solidFill>
                <a:latin typeface="+mn-ea"/>
              </a:rPr>
              <a:t>W</a:t>
            </a:r>
            <a:r>
              <a:rPr lang="en-US" altLang="ja-JP" baseline="-25000" dirty="0">
                <a:solidFill>
                  <a:srgbClr val="0000FF"/>
                </a:solidFill>
                <a:latin typeface="+mn-ea"/>
              </a:rPr>
              <a:t>T</a:t>
            </a:r>
          </a:p>
          <a:p>
            <a:pPr algn="ctr"/>
            <a:r>
              <a:rPr lang="ja-JP" altLang="en-US" dirty="0">
                <a:solidFill>
                  <a:srgbClr val="0000FF"/>
                </a:solidFill>
                <a:latin typeface="+mn-ea"/>
              </a:rPr>
              <a:t>をかけて全組織（臓器）</a:t>
            </a:r>
            <a:endParaRPr lang="en-US" altLang="ja-JP" dirty="0">
              <a:solidFill>
                <a:srgbClr val="0000FF"/>
              </a:solidFill>
              <a:latin typeface="+mn-ea"/>
            </a:endParaRPr>
          </a:p>
          <a:p>
            <a:pPr algn="ctr"/>
            <a:r>
              <a:rPr lang="ja-JP" altLang="en-US" dirty="0">
                <a:solidFill>
                  <a:srgbClr val="0000FF"/>
                </a:solidFill>
                <a:latin typeface="+mn-ea"/>
              </a:rPr>
              <a:t>で合計する</a:t>
            </a:r>
            <a:endParaRPr kumimoji="1" lang="en-US" altLang="ja-JP" dirty="0">
              <a:solidFill>
                <a:srgbClr val="0000FF"/>
              </a:solidFill>
              <a:latin typeface="+mn-ea"/>
            </a:endParaRPr>
          </a:p>
        </p:txBody>
      </p:sp>
      <p:pic>
        <p:nvPicPr>
          <p:cNvPr id="4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9815" y="4599132"/>
            <a:ext cx="1280395" cy="2056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直線コネクタ 41"/>
          <p:cNvCxnSpPr/>
          <p:nvPr/>
        </p:nvCxnSpPr>
        <p:spPr>
          <a:xfrm>
            <a:off x="6732240" y="2996952"/>
            <a:ext cx="0" cy="3836169"/>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359445" y="2923203"/>
            <a:ext cx="1082348" cy="307777"/>
          </a:xfrm>
          <a:prstGeom prst="rect">
            <a:avLst/>
          </a:prstGeom>
          <a:solidFill>
            <a:srgbClr val="00B0F0"/>
          </a:solidFill>
          <a:effectLst/>
        </p:spPr>
        <p:txBody>
          <a:bodyPr wrap="none" rtlCol="0">
            <a:spAutoFit/>
          </a:bodyPr>
          <a:lstStyle/>
          <a:p>
            <a:pPr algn="ctr"/>
            <a:r>
              <a:rPr kumimoji="1" lang="ja-JP" altLang="en-US" sz="1400" dirty="0">
                <a:latin typeface="+mn-ea"/>
              </a:rPr>
              <a:t>内部被ばく</a:t>
            </a:r>
          </a:p>
        </p:txBody>
      </p:sp>
      <p:pic>
        <p:nvPicPr>
          <p:cNvPr id="44"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6603" y="5644421"/>
            <a:ext cx="332780" cy="305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線矢印コネクタ 44"/>
          <p:cNvCxnSpPr>
            <a:stCxn id="44" idx="3"/>
          </p:cNvCxnSpPr>
          <p:nvPr/>
        </p:nvCxnSpPr>
        <p:spPr>
          <a:xfrm flipV="1">
            <a:off x="4659383" y="4599132"/>
            <a:ext cx="1008112" cy="1198127"/>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44" idx="3"/>
          </p:cNvCxnSpPr>
          <p:nvPr/>
        </p:nvCxnSpPr>
        <p:spPr>
          <a:xfrm flipV="1">
            <a:off x="4659383" y="5359161"/>
            <a:ext cx="1197236" cy="438098"/>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44" idx="3"/>
          </p:cNvCxnSpPr>
          <p:nvPr/>
        </p:nvCxnSpPr>
        <p:spPr>
          <a:xfrm>
            <a:off x="4659383" y="5797259"/>
            <a:ext cx="812040" cy="498006"/>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44" idx="3"/>
          </p:cNvCxnSpPr>
          <p:nvPr/>
        </p:nvCxnSpPr>
        <p:spPr>
          <a:xfrm>
            <a:off x="4659383" y="5797259"/>
            <a:ext cx="1630591" cy="152838"/>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pic>
        <p:nvPicPr>
          <p:cNvPr id="49"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37305" y="5465117"/>
            <a:ext cx="123120" cy="113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58127" y="5617517"/>
            <a:ext cx="123120" cy="113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18167" y="5431169"/>
            <a:ext cx="123120" cy="113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直線矢印コネクタ 51"/>
          <p:cNvCxnSpPr>
            <a:stCxn id="50" idx="3"/>
          </p:cNvCxnSpPr>
          <p:nvPr/>
        </p:nvCxnSpPr>
        <p:spPr>
          <a:xfrm>
            <a:off x="7781247" y="5674064"/>
            <a:ext cx="740976" cy="372198"/>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51" idx="2"/>
          </p:cNvCxnSpPr>
          <p:nvPr/>
        </p:nvCxnSpPr>
        <p:spPr>
          <a:xfrm>
            <a:off x="8079727" y="5544262"/>
            <a:ext cx="42735" cy="174939"/>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49" idx="1"/>
          </p:cNvCxnSpPr>
          <p:nvPr/>
        </p:nvCxnSpPr>
        <p:spPr>
          <a:xfrm flipH="1">
            <a:off x="7329431" y="5521664"/>
            <a:ext cx="307874" cy="122757"/>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50" idx="2"/>
          </p:cNvCxnSpPr>
          <p:nvPr/>
        </p:nvCxnSpPr>
        <p:spPr>
          <a:xfrm>
            <a:off x="7719687" y="5730610"/>
            <a:ext cx="0" cy="492647"/>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49" idx="0"/>
          </p:cNvCxnSpPr>
          <p:nvPr/>
        </p:nvCxnSpPr>
        <p:spPr>
          <a:xfrm flipV="1">
            <a:off x="7698865" y="4999121"/>
            <a:ext cx="586512" cy="465996"/>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sp>
        <p:nvSpPr>
          <p:cNvPr id="58" name="タイトル 1"/>
          <p:cNvSpPr>
            <a:spLocks noGrp="1"/>
          </p:cNvSpPr>
          <p:nvPr>
            <p:ph type="title"/>
          </p:nvPr>
        </p:nvSpPr>
        <p:spPr/>
        <p:txBody>
          <a:bodyPr/>
          <a:lstStyle/>
          <a:p>
            <a:r>
              <a:rPr lang="ja-JP" altLang="en-US"/>
              <a:t>実効線量</a:t>
            </a:r>
            <a:endParaRPr lang="ja-JP" altLang="en-US" dirty="0"/>
          </a:p>
        </p:txBody>
      </p:sp>
      <p:sp>
        <p:nvSpPr>
          <p:cNvPr id="2" name="スライド番号プレースホルダー 1">
            <a:extLst>
              <a:ext uri="{FF2B5EF4-FFF2-40B4-BE49-F238E27FC236}">
                <a16:creationId xmlns:a16="http://schemas.microsoft.com/office/drawing/2014/main" id="{AA66497F-6D27-7042-910B-4763461B7545}"/>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217842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BC24C5-0657-234C-9067-B5D7E3D2AD40}"/>
              </a:ext>
            </a:extLst>
          </p:cNvPr>
          <p:cNvSpPr>
            <a:spLocks noGrp="1"/>
          </p:cNvSpPr>
          <p:nvPr>
            <p:ph type="title"/>
          </p:nvPr>
        </p:nvSpPr>
        <p:spPr/>
        <p:txBody>
          <a:bodyPr/>
          <a:lstStyle/>
          <a:p>
            <a:r>
              <a:rPr kumimoji="1" lang="ja-JP" altLang="en-US"/>
              <a:t>末梢血による外部被ばく線量評価</a:t>
            </a:r>
          </a:p>
        </p:txBody>
      </p:sp>
      <p:sp>
        <p:nvSpPr>
          <p:cNvPr id="3" name="コンテンツ プレースホルダー 2">
            <a:extLst>
              <a:ext uri="{FF2B5EF4-FFF2-40B4-BE49-F238E27FC236}">
                <a16:creationId xmlns:a16="http://schemas.microsoft.com/office/drawing/2014/main" id="{005DEC8C-151A-3044-9C69-C0E12196EBEA}"/>
              </a:ext>
            </a:extLst>
          </p:cNvPr>
          <p:cNvSpPr>
            <a:spLocks noGrp="1"/>
          </p:cNvSpPr>
          <p:nvPr>
            <p:ph idx="1"/>
          </p:nvPr>
        </p:nvSpPr>
        <p:spPr/>
        <p:txBody>
          <a:bodyPr/>
          <a:lstStyle/>
          <a:p>
            <a:r>
              <a:rPr lang="ja-JP" altLang="en-US"/>
              <a:t>容易、低侵襲で確度の高い外部被ばく線量評価が可能</a:t>
            </a:r>
          </a:p>
          <a:p>
            <a:r>
              <a:rPr lang="ja-JP" altLang="en-US"/>
              <a:t>全身平均線量を評価できる</a:t>
            </a:r>
          </a:p>
          <a:p>
            <a:r>
              <a:rPr lang="ja-JP" altLang="en-US"/>
              <a:t>血算、不安定型染色体異常、安定型染色体異常、小核、遺伝子突然変異などを指標とする方法が考案されている</a:t>
            </a:r>
          </a:p>
        </p:txBody>
      </p:sp>
      <p:grpSp>
        <p:nvGrpSpPr>
          <p:cNvPr id="5" name="Group 85">
            <a:extLst>
              <a:ext uri="{FF2B5EF4-FFF2-40B4-BE49-F238E27FC236}">
                <a16:creationId xmlns:a16="http://schemas.microsoft.com/office/drawing/2014/main" id="{D0206BF8-DDAD-1649-9A80-A0EDBA699A95}"/>
              </a:ext>
            </a:extLst>
          </p:cNvPr>
          <p:cNvGrpSpPr>
            <a:grpSpLocks/>
          </p:cNvGrpSpPr>
          <p:nvPr/>
        </p:nvGrpSpPr>
        <p:grpSpPr bwMode="auto">
          <a:xfrm>
            <a:off x="1427320" y="3273437"/>
            <a:ext cx="6289361" cy="3211639"/>
            <a:chOff x="386" y="248"/>
            <a:chExt cx="5387" cy="3497"/>
          </a:xfrm>
        </p:grpSpPr>
        <p:sp>
          <p:nvSpPr>
            <p:cNvPr id="6" name="Freeform 4">
              <a:extLst>
                <a:ext uri="{FF2B5EF4-FFF2-40B4-BE49-F238E27FC236}">
                  <a16:creationId xmlns:a16="http://schemas.microsoft.com/office/drawing/2014/main" id="{61E872D4-0D8C-A743-882D-196A44F4E43F}"/>
                </a:ext>
              </a:extLst>
            </p:cNvPr>
            <p:cNvSpPr>
              <a:spLocks/>
            </p:cNvSpPr>
            <p:nvPr/>
          </p:nvSpPr>
          <p:spPr bwMode="auto">
            <a:xfrm>
              <a:off x="1272" y="2658"/>
              <a:ext cx="3947" cy="415"/>
            </a:xfrm>
            <a:custGeom>
              <a:avLst/>
              <a:gdLst>
                <a:gd name="T0" fmla="*/ 0 w 3643"/>
                <a:gd name="T1" fmla="*/ 17 h 415"/>
                <a:gd name="T2" fmla="*/ 186 w 3643"/>
                <a:gd name="T3" fmla="*/ 5 h 415"/>
                <a:gd name="T4" fmla="*/ 224 w 3643"/>
                <a:gd name="T5" fmla="*/ 46 h 415"/>
                <a:gd name="T6" fmla="*/ 262 w 3643"/>
                <a:gd name="T7" fmla="*/ 146 h 415"/>
                <a:gd name="T8" fmla="*/ 299 w 3643"/>
                <a:gd name="T9" fmla="*/ 228 h 415"/>
                <a:gd name="T10" fmla="*/ 395 w 3643"/>
                <a:gd name="T11" fmla="*/ 387 h 415"/>
                <a:gd name="T12" fmla="*/ 478 w 3643"/>
                <a:gd name="T13" fmla="*/ 393 h 415"/>
                <a:gd name="T14" fmla="*/ 792 w 3643"/>
                <a:gd name="T15" fmla="*/ 352 h 415"/>
                <a:gd name="T16" fmla="*/ 1068 w 3643"/>
                <a:gd name="T17" fmla="*/ 322 h 415"/>
                <a:gd name="T18" fmla="*/ 1390 w 3643"/>
                <a:gd name="T19" fmla="*/ 293 h 415"/>
                <a:gd name="T20" fmla="*/ 1778 w 3643"/>
                <a:gd name="T21" fmla="*/ 275 h 415"/>
                <a:gd name="T22" fmla="*/ 2802 w 3643"/>
                <a:gd name="T23" fmla="*/ 287 h 415"/>
                <a:gd name="T24" fmla="*/ 3319 w 3643"/>
                <a:gd name="T25" fmla="*/ 275 h 415"/>
                <a:gd name="T26" fmla="*/ 4170 w 3643"/>
                <a:gd name="T27" fmla="*/ 275 h 415"/>
                <a:gd name="T28" fmla="*/ 4633 w 3643"/>
                <a:gd name="T29" fmla="*/ 281 h 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3"/>
                <a:gd name="T46" fmla="*/ 0 h 415"/>
                <a:gd name="T47" fmla="*/ 3643 w 3643"/>
                <a:gd name="T48" fmla="*/ 415 h 4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3" h="415">
                  <a:moveTo>
                    <a:pt x="0" y="17"/>
                  </a:moveTo>
                  <a:cubicBezTo>
                    <a:pt x="59" y="8"/>
                    <a:pt x="117" y="0"/>
                    <a:pt x="147" y="5"/>
                  </a:cubicBezTo>
                  <a:cubicBezTo>
                    <a:pt x="176" y="10"/>
                    <a:pt x="166" y="22"/>
                    <a:pt x="176" y="46"/>
                  </a:cubicBezTo>
                  <a:cubicBezTo>
                    <a:pt x="186" y="70"/>
                    <a:pt x="196" y="116"/>
                    <a:pt x="206" y="146"/>
                  </a:cubicBezTo>
                  <a:cubicBezTo>
                    <a:pt x="215" y="176"/>
                    <a:pt x="217" y="188"/>
                    <a:pt x="235" y="228"/>
                  </a:cubicBezTo>
                  <a:cubicBezTo>
                    <a:pt x="253" y="269"/>
                    <a:pt x="288" y="360"/>
                    <a:pt x="311" y="387"/>
                  </a:cubicBezTo>
                  <a:cubicBezTo>
                    <a:pt x="335" y="415"/>
                    <a:pt x="324" y="399"/>
                    <a:pt x="376" y="393"/>
                  </a:cubicBezTo>
                  <a:cubicBezTo>
                    <a:pt x="428" y="387"/>
                    <a:pt x="545" y="364"/>
                    <a:pt x="623" y="352"/>
                  </a:cubicBezTo>
                  <a:cubicBezTo>
                    <a:pt x="700" y="340"/>
                    <a:pt x="762" y="332"/>
                    <a:pt x="840" y="322"/>
                  </a:cubicBezTo>
                  <a:cubicBezTo>
                    <a:pt x="918" y="313"/>
                    <a:pt x="1000" y="301"/>
                    <a:pt x="1093" y="293"/>
                  </a:cubicBezTo>
                  <a:cubicBezTo>
                    <a:pt x="1186" y="285"/>
                    <a:pt x="1213" y="276"/>
                    <a:pt x="1398" y="275"/>
                  </a:cubicBezTo>
                  <a:cubicBezTo>
                    <a:pt x="1583" y="274"/>
                    <a:pt x="2002" y="287"/>
                    <a:pt x="2203" y="287"/>
                  </a:cubicBezTo>
                  <a:cubicBezTo>
                    <a:pt x="2405" y="287"/>
                    <a:pt x="2429" y="277"/>
                    <a:pt x="2609" y="275"/>
                  </a:cubicBezTo>
                  <a:cubicBezTo>
                    <a:pt x="2788" y="274"/>
                    <a:pt x="3106" y="274"/>
                    <a:pt x="3279" y="275"/>
                  </a:cubicBezTo>
                  <a:cubicBezTo>
                    <a:pt x="3451" y="276"/>
                    <a:pt x="3580" y="282"/>
                    <a:pt x="3643" y="281"/>
                  </a:cubicBezTo>
                </a:path>
              </a:pathLst>
            </a:custGeom>
            <a:noFill/>
            <a:ln w="36513">
              <a:solidFill>
                <a:srgbClr val="FF3300"/>
              </a:solidFill>
              <a:round/>
              <a:headEnd/>
              <a:tailEnd/>
            </a:ln>
          </p:spPr>
          <p:txBody>
            <a:bodyPr>
              <a:prstTxWarp prst="textNoShape">
                <a:avLst/>
              </a:prstTxWarp>
            </a:bodyPr>
            <a:lstStyle/>
            <a:p>
              <a:endParaRPr lang="ja-JP" altLang="en-US" sz="1400"/>
            </a:p>
          </p:txBody>
        </p:sp>
        <p:sp>
          <p:nvSpPr>
            <p:cNvPr id="7" name="Freeform 5">
              <a:extLst>
                <a:ext uri="{FF2B5EF4-FFF2-40B4-BE49-F238E27FC236}">
                  <a16:creationId xmlns:a16="http://schemas.microsoft.com/office/drawing/2014/main" id="{A6528778-8CF2-C447-9B6F-632D4003AA48}"/>
                </a:ext>
              </a:extLst>
            </p:cNvPr>
            <p:cNvSpPr>
              <a:spLocks/>
            </p:cNvSpPr>
            <p:nvPr/>
          </p:nvSpPr>
          <p:spPr bwMode="auto">
            <a:xfrm>
              <a:off x="1292" y="1828"/>
              <a:ext cx="3927" cy="1140"/>
            </a:xfrm>
            <a:custGeom>
              <a:avLst/>
              <a:gdLst>
                <a:gd name="T0" fmla="*/ 0 w 3625"/>
                <a:gd name="T1" fmla="*/ 223 h 1140"/>
                <a:gd name="T2" fmla="*/ 104 w 3625"/>
                <a:gd name="T3" fmla="*/ 223 h 1140"/>
                <a:gd name="T4" fmla="*/ 171 w 3625"/>
                <a:gd name="T5" fmla="*/ 158 h 1140"/>
                <a:gd name="T6" fmla="*/ 185 w 3625"/>
                <a:gd name="T7" fmla="*/ 123 h 1140"/>
                <a:gd name="T8" fmla="*/ 224 w 3625"/>
                <a:gd name="T9" fmla="*/ 5 h 1140"/>
                <a:gd name="T10" fmla="*/ 276 w 3625"/>
                <a:gd name="T11" fmla="*/ 152 h 1140"/>
                <a:gd name="T12" fmla="*/ 299 w 3625"/>
                <a:gd name="T13" fmla="*/ 241 h 1140"/>
                <a:gd name="T14" fmla="*/ 365 w 3625"/>
                <a:gd name="T15" fmla="*/ 311 h 1140"/>
                <a:gd name="T16" fmla="*/ 478 w 3625"/>
                <a:gd name="T17" fmla="*/ 435 h 1140"/>
                <a:gd name="T18" fmla="*/ 604 w 3625"/>
                <a:gd name="T19" fmla="*/ 558 h 1140"/>
                <a:gd name="T20" fmla="*/ 672 w 3625"/>
                <a:gd name="T21" fmla="*/ 629 h 1140"/>
                <a:gd name="T22" fmla="*/ 738 w 3625"/>
                <a:gd name="T23" fmla="*/ 647 h 1140"/>
                <a:gd name="T24" fmla="*/ 882 w 3625"/>
                <a:gd name="T25" fmla="*/ 617 h 1140"/>
                <a:gd name="T26" fmla="*/ 1009 w 3625"/>
                <a:gd name="T27" fmla="*/ 570 h 1140"/>
                <a:gd name="T28" fmla="*/ 1143 w 3625"/>
                <a:gd name="T29" fmla="*/ 523 h 1140"/>
                <a:gd name="T30" fmla="*/ 1224 w 3625"/>
                <a:gd name="T31" fmla="*/ 505 h 1140"/>
                <a:gd name="T32" fmla="*/ 1328 w 3625"/>
                <a:gd name="T33" fmla="*/ 523 h 1140"/>
                <a:gd name="T34" fmla="*/ 1448 w 3625"/>
                <a:gd name="T35" fmla="*/ 611 h 1140"/>
                <a:gd name="T36" fmla="*/ 2271 w 3625"/>
                <a:gd name="T37" fmla="*/ 1058 h 1140"/>
                <a:gd name="T38" fmla="*/ 2435 w 3625"/>
                <a:gd name="T39" fmla="*/ 1100 h 1140"/>
                <a:gd name="T40" fmla="*/ 2637 w 3625"/>
                <a:gd name="T41" fmla="*/ 1047 h 1140"/>
                <a:gd name="T42" fmla="*/ 3032 w 3625"/>
                <a:gd name="T43" fmla="*/ 900 h 1140"/>
                <a:gd name="T44" fmla="*/ 3720 w 3625"/>
                <a:gd name="T45" fmla="*/ 552 h 1140"/>
                <a:gd name="T46" fmla="*/ 3891 w 3625"/>
                <a:gd name="T47" fmla="*/ 464 h 1140"/>
                <a:gd name="T48" fmla="*/ 4041 w 3625"/>
                <a:gd name="T49" fmla="*/ 411 h 1140"/>
                <a:gd name="T50" fmla="*/ 4213 w 3625"/>
                <a:gd name="T51" fmla="*/ 358 h 1140"/>
                <a:gd name="T52" fmla="*/ 4458 w 3625"/>
                <a:gd name="T53" fmla="*/ 311 h 1140"/>
                <a:gd name="T54" fmla="*/ 4608 w 3625"/>
                <a:gd name="T55" fmla="*/ 276 h 1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5"/>
                <a:gd name="T85" fmla="*/ 0 h 1140"/>
                <a:gd name="T86" fmla="*/ 3625 w 3625"/>
                <a:gd name="T87" fmla="*/ 1140 h 1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5" h="1140">
                  <a:moveTo>
                    <a:pt x="0" y="223"/>
                  </a:moveTo>
                  <a:cubicBezTo>
                    <a:pt x="29" y="228"/>
                    <a:pt x="59" y="234"/>
                    <a:pt x="82" y="223"/>
                  </a:cubicBezTo>
                  <a:cubicBezTo>
                    <a:pt x="104" y="212"/>
                    <a:pt x="124" y="175"/>
                    <a:pt x="135" y="158"/>
                  </a:cubicBezTo>
                  <a:cubicBezTo>
                    <a:pt x="145" y="142"/>
                    <a:pt x="140" y="148"/>
                    <a:pt x="146" y="123"/>
                  </a:cubicBezTo>
                  <a:cubicBezTo>
                    <a:pt x="153" y="98"/>
                    <a:pt x="164" y="0"/>
                    <a:pt x="176" y="5"/>
                  </a:cubicBezTo>
                  <a:cubicBezTo>
                    <a:pt x="188" y="10"/>
                    <a:pt x="207" y="113"/>
                    <a:pt x="217" y="152"/>
                  </a:cubicBezTo>
                  <a:cubicBezTo>
                    <a:pt x="227" y="192"/>
                    <a:pt x="223" y="214"/>
                    <a:pt x="235" y="241"/>
                  </a:cubicBezTo>
                  <a:cubicBezTo>
                    <a:pt x="246" y="267"/>
                    <a:pt x="264" y="279"/>
                    <a:pt x="287" y="311"/>
                  </a:cubicBezTo>
                  <a:cubicBezTo>
                    <a:pt x="311" y="344"/>
                    <a:pt x="344" y="394"/>
                    <a:pt x="376" y="435"/>
                  </a:cubicBezTo>
                  <a:cubicBezTo>
                    <a:pt x="407" y="476"/>
                    <a:pt x="450" y="526"/>
                    <a:pt x="475" y="558"/>
                  </a:cubicBezTo>
                  <a:cubicBezTo>
                    <a:pt x="501" y="591"/>
                    <a:pt x="511" y="614"/>
                    <a:pt x="528" y="629"/>
                  </a:cubicBezTo>
                  <a:cubicBezTo>
                    <a:pt x="546" y="644"/>
                    <a:pt x="554" y="648"/>
                    <a:pt x="581" y="647"/>
                  </a:cubicBezTo>
                  <a:cubicBezTo>
                    <a:pt x="609" y="645"/>
                    <a:pt x="658" y="630"/>
                    <a:pt x="693" y="617"/>
                  </a:cubicBezTo>
                  <a:cubicBezTo>
                    <a:pt x="728" y="604"/>
                    <a:pt x="758" y="586"/>
                    <a:pt x="793" y="570"/>
                  </a:cubicBezTo>
                  <a:cubicBezTo>
                    <a:pt x="827" y="554"/>
                    <a:pt x="870" y="534"/>
                    <a:pt x="899" y="523"/>
                  </a:cubicBezTo>
                  <a:cubicBezTo>
                    <a:pt x="927" y="512"/>
                    <a:pt x="939" y="505"/>
                    <a:pt x="963" y="505"/>
                  </a:cubicBezTo>
                  <a:cubicBezTo>
                    <a:pt x="988" y="505"/>
                    <a:pt x="1016" y="505"/>
                    <a:pt x="1045" y="523"/>
                  </a:cubicBezTo>
                  <a:cubicBezTo>
                    <a:pt x="1075" y="541"/>
                    <a:pt x="1016" y="522"/>
                    <a:pt x="1139" y="611"/>
                  </a:cubicBezTo>
                  <a:cubicBezTo>
                    <a:pt x="1263" y="700"/>
                    <a:pt x="1657" y="977"/>
                    <a:pt x="1786" y="1058"/>
                  </a:cubicBezTo>
                  <a:cubicBezTo>
                    <a:pt x="1915" y="1140"/>
                    <a:pt x="1867" y="1101"/>
                    <a:pt x="1915" y="1100"/>
                  </a:cubicBezTo>
                  <a:cubicBezTo>
                    <a:pt x="1963" y="1098"/>
                    <a:pt x="1995" y="1080"/>
                    <a:pt x="2074" y="1047"/>
                  </a:cubicBezTo>
                  <a:cubicBezTo>
                    <a:pt x="2152" y="1013"/>
                    <a:pt x="2243" y="982"/>
                    <a:pt x="2385" y="900"/>
                  </a:cubicBezTo>
                  <a:cubicBezTo>
                    <a:pt x="2527" y="817"/>
                    <a:pt x="2813" y="625"/>
                    <a:pt x="2926" y="552"/>
                  </a:cubicBezTo>
                  <a:cubicBezTo>
                    <a:pt x="3038" y="480"/>
                    <a:pt x="3019" y="488"/>
                    <a:pt x="3061" y="464"/>
                  </a:cubicBezTo>
                  <a:cubicBezTo>
                    <a:pt x="3103" y="441"/>
                    <a:pt x="3136" y="429"/>
                    <a:pt x="3178" y="411"/>
                  </a:cubicBezTo>
                  <a:cubicBezTo>
                    <a:pt x="3220" y="394"/>
                    <a:pt x="3259" y="375"/>
                    <a:pt x="3314" y="358"/>
                  </a:cubicBezTo>
                  <a:cubicBezTo>
                    <a:pt x="3368" y="342"/>
                    <a:pt x="3455" y="325"/>
                    <a:pt x="3507" y="311"/>
                  </a:cubicBezTo>
                  <a:cubicBezTo>
                    <a:pt x="3559" y="298"/>
                    <a:pt x="3592" y="287"/>
                    <a:pt x="3625" y="276"/>
                  </a:cubicBezTo>
                </a:path>
              </a:pathLst>
            </a:custGeom>
            <a:noFill/>
            <a:ln w="36513">
              <a:solidFill>
                <a:srgbClr val="FF3300"/>
              </a:solidFill>
              <a:prstDash val="lgDash"/>
              <a:round/>
              <a:headEnd/>
              <a:tailEnd/>
            </a:ln>
          </p:spPr>
          <p:txBody>
            <a:bodyPr>
              <a:prstTxWarp prst="textNoShape">
                <a:avLst/>
              </a:prstTxWarp>
            </a:bodyPr>
            <a:lstStyle/>
            <a:p>
              <a:endParaRPr lang="ja-JP" altLang="en-US" sz="1400"/>
            </a:p>
          </p:txBody>
        </p:sp>
        <p:sp>
          <p:nvSpPr>
            <p:cNvPr id="8" name="Freeform 6">
              <a:extLst>
                <a:ext uri="{FF2B5EF4-FFF2-40B4-BE49-F238E27FC236}">
                  <a16:creationId xmlns:a16="http://schemas.microsoft.com/office/drawing/2014/main" id="{B3E57371-4FBE-1A43-938D-B1A9EF9988EE}"/>
                </a:ext>
              </a:extLst>
            </p:cNvPr>
            <p:cNvSpPr>
              <a:spLocks/>
            </p:cNvSpPr>
            <p:nvPr/>
          </p:nvSpPr>
          <p:spPr bwMode="auto">
            <a:xfrm>
              <a:off x="1259" y="1627"/>
              <a:ext cx="3947" cy="243"/>
            </a:xfrm>
            <a:custGeom>
              <a:avLst/>
              <a:gdLst>
                <a:gd name="T0" fmla="*/ 0 w 3643"/>
                <a:gd name="T1" fmla="*/ 118 h 243"/>
                <a:gd name="T2" fmla="*/ 186 w 3643"/>
                <a:gd name="T3" fmla="*/ 106 h 243"/>
                <a:gd name="T4" fmla="*/ 217 w 3643"/>
                <a:gd name="T5" fmla="*/ 53 h 243"/>
                <a:gd name="T6" fmla="*/ 247 w 3643"/>
                <a:gd name="T7" fmla="*/ 0 h 243"/>
                <a:gd name="T8" fmla="*/ 337 w 3643"/>
                <a:gd name="T9" fmla="*/ 53 h 243"/>
                <a:gd name="T10" fmla="*/ 732 w 3643"/>
                <a:gd name="T11" fmla="*/ 83 h 243"/>
                <a:gd name="T12" fmla="*/ 1195 w 3643"/>
                <a:gd name="T13" fmla="*/ 106 h 243"/>
                <a:gd name="T14" fmla="*/ 1614 w 3643"/>
                <a:gd name="T15" fmla="*/ 101 h 243"/>
                <a:gd name="T16" fmla="*/ 1929 w 3643"/>
                <a:gd name="T17" fmla="*/ 118 h 243"/>
                <a:gd name="T18" fmla="*/ 2271 w 3643"/>
                <a:gd name="T19" fmla="*/ 153 h 243"/>
                <a:gd name="T20" fmla="*/ 2631 w 3643"/>
                <a:gd name="T21" fmla="*/ 189 h 243"/>
                <a:gd name="T22" fmla="*/ 2923 w 3643"/>
                <a:gd name="T23" fmla="*/ 230 h 243"/>
                <a:gd name="T24" fmla="*/ 3310 w 3643"/>
                <a:gd name="T25" fmla="*/ 236 h 243"/>
                <a:gd name="T26" fmla="*/ 3647 w 3643"/>
                <a:gd name="T27" fmla="*/ 189 h 243"/>
                <a:gd name="T28" fmla="*/ 4633 w 3643"/>
                <a:gd name="T29" fmla="*/ 89 h 2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3"/>
                <a:gd name="T46" fmla="*/ 0 h 243"/>
                <a:gd name="T47" fmla="*/ 3643 w 3643"/>
                <a:gd name="T48" fmla="*/ 243 h 2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3" h="243">
                  <a:moveTo>
                    <a:pt x="0" y="118"/>
                  </a:moveTo>
                  <a:cubicBezTo>
                    <a:pt x="59" y="117"/>
                    <a:pt x="119" y="117"/>
                    <a:pt x="147" y="106"/>
                  </a:cubicBezTo>
                  <a:cubicBezTo>
                    <a:pt x="175" y="96"/>
                    <a:pt x="163" y="71"/>
                    <a:pt x="171" y="53"/>
                  </a:cubicBezTo>
                  <a:cubicBezTo>
                    <a:pt x="178" y="36"/>
                    <a:pt x="178" y="0"/>
                    <a:pt x="194" y="0"/>
                  </a:cubicBezTo>
                  <a:cubicBezTo>
                    <a:pt x="210" y="0"/>
                    <a:pt x="201" y="40"/>
                    <a:pt x="265" y="53"/>
                  </a:cubicBezTo>
                  <a:cubicBezTo>
                    <a:pt x="328" y="67"/>
                    <a:pt x="463" y="74"/>
                    <a:pt x="576" y="83"/>
                  </a:cubicBezTo>
                  <a:cubicBezTo>
                    <a:pt x="689" y="92"/>
                    <a:pt x="825" y="104"/>
                    <a:pt x="940" y="106"/>
                  </a:cubicBezTo>
                  <a:cubicBezTo>
                    <a:pt x="1056" y="109"/>
                    <a:pt x="1173" y="99"/>
                    <a:pt x="1269" y="101"/>
                  </a:cubicBezTo>
                  <a:cubicBezTo>
                    <a:pt x="1365" y="102"/>
                    <a:pt x="1430" y="109"/>
                    <a:pt x="1516" y="118"/>
                  </a:cubicBezTo>
                  <a:cubicBezTo>
                    <a:pt x="1602" y="127"/>
                    <a:pt x="1694" y="142"/>
                    <a:pt x="1786" y="153"/>
                  </a:cubicBezTo>
                  <a:cubicBezTo>
                    <a:pt x="1879" y="165"/>
                    <a:pt x="1983" y="176"/>
                    <a:pt x="2068" y="189"/>
                  </a:cubicBezTo>
                  <a:cubicBezTo>
                    <a:pt x="2154" y="201"/>
                    <a:pt x="2209" y="222"/>
                    <a:pt x="2298" y="230"/>
                  </a:cubicBezTo>
                  <a:cubicBezTo>
                    <a:pt x="2387" y="238"/>
                    <a:pt x="2508" y="243"/>
                    <a:pt x="2603" y="236"/>
                  </a:cubicBezTo>
                  <a:cubicBezTo>
                    <a:pt x="2698" y="229"/>
                    <a:pt x="2694" y="213"/>
                    <a:pt x="2868" y="189"/>
                  </a:cubicBezTo>
                  <a:cubicBezTo>
                    <a:pt x="3041" y="164"/>
                    <a:pt x="3342" y="126"/>
                    <a:pt x="3643" y="89"/>
                  </a:cubicBezTo>
                </a:path>
              </a:pathLst>
            </a:custGeom>
            <a:noFill/>
            <a:ln w="19050">
              <a:solidFill>
                <a:schemeClr val="hlink"/>
              </a:solidFill>
              <a:prstDash val="dash"/>
              <a:round/>
              <a:headEnd/>
              <a:tailEnd/>
            </a:ln>
          </p:spPr>
          <p:txBody>
            <a:bodyPr>
              <a:prstTxWarp prst="textNoShape">
                <a:avLst/>
              </a:prstTxWarp>
            </a:bodyPr>
            <a:lstStyle/>
            <a:p>
              <a:endParaRPr lang="ja-JP" altLang="en-US" sz="1400"/>
            </a:p>
          </p:txBody>
        </p:sp>
        <p:sp>
          <p:nvSpPr>
            <p:cNvPr id="9" name="Freeform 7">
              <a:extLst>
                <a:ext uri="{FF2B5EF4-FFF2-40B4-BE49-F238E27FC236}">
                  <a16:creationId xmlns:a16="http://schemas.microsoft.com/office/drawing/2014/main" id="{2F53B1CE-2BD3-E446-88FC-828A2B241BE9}"/>
                </a:ext>
              </a:extLst>
            </p:cNvPr>
            <p:cNvSpPr>
              <a:spLocks/>
            </p:cNvSpPr>
            <p:nvPr/>
          </p:nvSpPr>
          <p:spPr bwMode="auto">
            <a:xfrm>
              <a:off x="1266" y="1382"/>
              <a:ext cx="3946" cy="1622"/>
            </a:xfrm>
            <a:custGeom>
              <a:avLst/>
              <a:gdLst>
                <a:gd name="T0" fmla="*/ 0 w 3643"/>
                <a:gd name="T1" fmla="*/ 4 h 1622"/>
                <a:gd name="T2" fmla="*/ 351 w 3643"/>
                <a:gd name="T3" fmla="*/ 4 h 1622"/>
                <a:gd name="T4" fmla="*/ 664 w 3643"/>
                <a:gd name="T5" fmla="*/ 28 h 1622"/>
                <a:gd name="T6" fmla="*/ 972 w 3643"/>
                <a:gd name="T7" fmla="*/ 28 h 1622"/>
                <a:gd name="T8" fmla="*/ 1202 w 3643"/>
                <a:gd name="T9" fmla="*/ 104 h 1622"/>
                <a:gd name="T10" fmla="*/ 1366 w 3643"/>
                <a:gd name="T11" fmla="*/ 240 h 1622"/>
                <a:gd name="T12" fmla="*/ 1500 w 3643"/>
                <a:gd name="T13" fmla="*/ 375 h 1622"/>
                <a:gd name="T14" fmla="*/ 1605 w 3643"/>
                <a:gd name="T15" fmla="*/ 534 h 1622"/>
                <a:gd name="T16" fmla="*/ 1831 w 3643"/>
                <a:gd name="T17" fmla="*/ 969 h 1622"/>
                <a:gd name="T18" fmla="*/ 2054 w 3643"/>
                <a:gd name="T19" fmla="*/ 1328 h 1622"/>
                <a:gd name="T20" fmla="*/ 2277 w 3643"/>
                <a:gd name="T21" fmla="*/ 1557 h 1622"/>
                <a:gd name="T22" fmla="*/ 2577 w 3643"/>
                <a:gd name="T23" fmla="*/ 1598 h 1622"/>
                <a:gd name="T24" fmla="*/ 2867 w 3643"/>
                <a:gd name="T25" fmla="*/ 1416 h 1622"/>
                <a:gd name="T26" fmla="*/ 3436 w 3643"/>
                <a:gd name="T27" fmla="*/ 1028 h 1622"/>
                <a:gd name="T28" fmla="*/ 3877 w 3643"/>
                <a:gd name="T29" fmla="*/ 746 h 1622"/>
                <a:gd name="T30" fmla="*/ 4228 w 3643"/>
                <a:gd name="T31" fmla="*/ 598 h 1622"/>
                <a:gd name="T32" fmla="*/ 4629 w 3643"/>
                <a:gd name="T33" fmla="*/ 522 h 16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43"/>
                <a:gd name="T52" fmla="*/ 0 h 1622"/>
                <a:gd name="T53" fmla="*/ 3643 w 3643"/>
                <a:gd name="T54" fmla="*/ 1622 h 16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43" h="1622">
                  <a:moveTo>
                    <a:pt x="0" y="4"/>
                  </a:moveTo>
                  <a:cubicBezTo>
                    <a:pt x="94" y="2"/>
                    <a:pt x="189" y="0"/>
                    <a:pt x="276" y="4"/>
                  </a:cubicBezTo>
                  <a:cubicBezTo>
                    <a:pt x="363" y="8"/>
                    <a:pt x="442" y="24"/>
                    <a:pt x="523" y="28"/>
                  </a:cubicBezTo>
                  <a:cubicBezTo>
                    <a:pt x="604" y="32"/>
                    <a:pt x="693" y="15"/>
                    <a:pt x="764" y="28"/>
                  </a:cubicBezTo>
                  <a:cubicBezTo>
                    <a:pt x="834" y="41"/>
                    <a:pt x="894" y="69"/>
                    <a:pt x="946" y="104"/>
                  </a:cubicBezTo>
                  <a:cubicBezTo>
                    <a:pt x="998" y="140"/>
                    <a:pt x="1036" y="194"/>
                    <a:pt x="1075" y="240"/>
                  </a:cubicBezTo>
                  <a:cubicBezTo>
                    <a:pt x="1115" y="285"/>
                    <a:pt x="1150" y="326"/>
                    <a:pt x="1181" y="375"/>
                  </a:cubicBezTo>
                  <a:cubicBezTo>
                    <a:pt x="1212" y="424"/>
                    <a:pt x="1220" y="435"/>
                    <a:pt x="1263" y="534"/>
                  </a:cubicBezTo>
                  <a:cubicBezTo>
                    <a:pt x="1306" y="633"/>
                    <a:pt x="1381" y="837"/>
                    <a:pt x="1440" y="969"/>
                  </a:cubicBezTo>
                  <a:cubicBezTo>
                    <a:pt x="1498" y="1102"/>
                    <a:pt x="1557" y="1230"/>
                    <a:pt x="1616" y="1328"/>
                  </a:cubicBezTo>
                  <a:cubicBezTo>
                    <a:pt x="1675" y="1426"/>
                    <a:pt x="1724" y="1512"/>
                    <a:pt x="1792" y="1557"/>
                  </a:cubicBezTo>
                  <a:cubicBezTo>
                    <a:pt x="1861" y="1602"/>
                    <a:pt x="1950" y="1622"/>
                    <a:pt x="2027" y="1598"/>
                  </a:cubicBezTo>
                  <a:cubicBezTo>
                    <a:pt x="2105" y="1575"/>
                    <a:pt x="2144" y="1511"/>
                    <a:pt x="2256" y="1416"/>
                  </a:cubicBezTo>
                  <a:cubicBezTo>
                    <a:pt x="2369" y="1321"/>
                    <a:pt x="2571" y="1140"/>
                    <a:pt x="2703" y="1028"/>
                  </a:cubicBezTo>
                  <a:cubicBezTo>
                    <a:pt x="2835" y="916"/>
                    <a:pt x="2946" y="817"/>
                    <a:pt x="3050" y="746"/>
                  </a:cubicBezTo>
                  <a:cubicBezTo>
                    <a:pt x="3153" y="674"/>
                    <a:pt x="3227" y="636"/>
                    <a:pt x="3326" y="598"/>
                  </a:cubicBezTo>
                  <a:cubicBezTo>
                    <a:pt x="3425" y="561"/>
                    <a:pt x="3533" y="542"/>
                    <a:pt x="3643" y="522"/>
                  </a:cubicBezTo>
                </a:path>
              </a:pathLst>
            </a:custGeom>
            <a:noFill/>
            <a:ln w="36513">
              <a:solidFill>
                <a:schemeClr val="accent2"/>
              </a:solidFill>
              <a:prstDash val="sysDot"/>
              <a:round/>
              <a:headEnd/>
              <a:tailEnd/>
            </a:ln>
          </p:spPr>
          <p:txBody>
            <a:bodyPr>
              <a:prstTxWarp prst="textNoShape">
                <a:avLst/>
              </a:prstTxWarp>
            </a:bodyPr>
            <a:lstStyle/>
            <a:p>
              <a:endParaRPr lang="ja-JP" altLang="en-US" sz="1400"/>
            </a:p>
          </p:txBody>
        </p:sp>
        <p:grpSp>
          <p:nvGrpSpPr>
            <p:cNvPr id="10" name="Group 8">
              <a:extLst>
                <a:ext uri="{FF2B5EF4-FFF2-40B4-BE49-F238E27FC236}">
                  <a16:creationId xmlns:a16="http://schemas.microsoft.com/office/drawing/2014/main" id="{E41B85DF-3F91-2744-AE75-0E93DDF1D74E}"/>
                </a:ext>
              </a:extLst>
            </p:cNvPr>
            <p:cNvGrpSpPr>
              <a:grpSpLocks/>
            </p:cNvGrpSpPr>
            <p:nvPr/>
          </p:nvGrpSpPr>
          <p:grpSpPr bwMode="auto">
            <a:xfrm>
              <a:off x="647" y="1546"/>
              <a:ext cx="133" cy="1877"/>
              <a:chOff x="598" y="1546"/>
              <a:chExt cx="121" cy="1877"/>
            </a:xfrm>
          </p:grpSpPr>
          <p:sp>
            <p:nvSpPr>
              <p:cNvPr id="80" name="Rectangle 9">
                <a:extLst>
                  <a:ext uri="{FF2B5EF4-FFF2-40B4-BE49-F238E27FC236}">
                    <a16:creationId xmlns:a16="http://schemas.microsoft.com/office/drawing/2014/main" id="{ACA67A75-3CDC-0142-A072-E6271A3F2E18}"/>
                  </a:ext>
                </a:extLst>
              </p:cNvPr>
              <p:cNvSpPr>
                <a:spLocks noChangeArrowheads="1"/>
              </p:cNvSpPr>
              <p:nvPr/>
            </p:nvSpPr>
            <p:spPr bwMode="auto">
              <a:xfrm>
                <a:off x="600" y="1546"/>
                <a:ext cx="11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16</a:t>
                </a:r>
                <a:endParaRPr kumimoji="1" lang="en-US" altLang="ja-JP" sz="1100">
                  <a:ea typeface="ＭＳ Ｐゴシック" pitchFamily="-111" charset="-128"/>
                  <a:cs typeface="ＭＳ Ｐゴシック" pitchFamily="-111" charset="-128"/>
                </a:endParaRPr>
              </a:p>
            </p:txBody>
          </p:sp>
          <p:sp>
            <p:nvSpPr>
              <p:cNvPr id="81" name="Rectangle 10">
                <a:extLst>
                  <a:ext uri="{FF2B5EF4-FFF2-40B4-BE49-F238E27FC236}">
                    <a16:creationId xmlns:a16="http://schemas.microsoft.com/office/drawing/2014/main" id="{DF46104B-447C-C643-A293-F064620D9C71}"/>
                  </a:ext>
                </a:extLst>
              </p:cNvPr>
              <p:cNvSpPr>
                <a:spLocks noChangeArrowheads="1"/>
              </p:cNvSpPr>
              <p:nvPr/>
            </p:nvSpPr>
            <p:spPr bwMode="auto">
              <a:xfrm>
                <a:off x="598" y="1965"/>
                <a:ext cx="11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12</a:t>
                </a:r>
                <a:endParaRPr kumimoji="1" lang="en-US" altLang="ja-JP" sz="1100">
                  <a:ea typeface="ＭＳ Ｐゴシック" pitchFamily="-111" charset="-128"/>
                  <a:cs typeface="ＭＳ Ｐゴシック" pitchFamily="-111" charset="-128"/>
                </a:endParaRPr>
              </a:p>
            </p:txBody>
          </p:sp>
          <p:sp>
            <p:nvSpPr>
              <p:cNvPr id="82" name="Rectangle 11">
                <a:extLst>
                  <a:ext uri="{FF2B5EF4-FFF2-40B4-BE49-F238E27FC236}">
                    <a16:creationId xmlns:a16="http://schemas.microsoft.com/office/drawing/2014/main" id="{F05009F8-8DB1-BE4E-8499-801F0CC6515B}"/>
                  </a:ext>
                </a:extLst>
              </p:cNvPr>
              <p:cNvSpPr>
                <a:spLocks noChangeArrowheads="1"/>
              </p:cNvSpPr>
              <p:nvPr/>
            </p:nvSpPr>
            <p:spPr bwMode="auto">
              <a:xfrm>
                <a:off x="664" y="2404"/>
                <a:ext cx="55"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8</a:t>
                </a:r>
                <a:endParaRPr kumimoji="1" lang="en-US" altLang="ja-JP" sz="1100">
                  <a:ea typeface="ＭＳ Ｐゴシック" pitchFamily="-111" charset="-128"/>
                  <a:cs typeface="ＭＳ Ｐゴシック" pitchFamily="-111" charset="-128"/>
                </a:endParaRPr>
              </a:p>
            </p:txBody>
          </p:sp>
          <p:sp>
            <p:nvSpPr>
              <p:cNvPr id="83" name="Rectangle 12">
                <a:extLst>
                  <a:ext uri="{FF2B5EF4-FFF2-40B4-BE49-F238E27FC236}">
                    <a16:creationId xmlns:a16="http://schemas.microsoft.com/office/drawing/2014/main" id="{AFA225E7-7787-0348-878C-84C065E28332}"/>
                  </a:ext>
                </a:extLst>
              </p:cNvPr>
              <p:cNvSpPr>
                <a:spLocks noChangeArrowheads="1"/>
              </p:cNvSpPr>
              <p:nvPr/>
            </p:nvSpPr>
            <p:spPr bwMode="auto">
              <a:xfrm>
                <a:off x="664" y="2828"/>
                <a:ext cx="55"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4</a:t>
                </a:r>
                <a:endParaRPr kumimoji="1" lang="en-US" altLang="ja-JP" sz="1100">
                  <a:ea typeface="ＭＳ Ｐゴシック" pitchFamily="-111" charset="-128"/>
                  <a:cs typeface="ＭＳ Ｐゴシック" pitchFamily="-111" charset="-128"/>
                </a:endParaRPr>
              </a:p>
            </p:txBody>
          </p:sp>
          <p:sp>
            <p:nvSpPr>
              <p:cNvPr id="84" name="Rectangle 13">
                <a:extLst>
                  <a:ext uri="{FF2B5EF4-FFF2-40B4-BE49-F238E27FC236}">
                    <a16:creationId xmlns:a16="http://schemas.microsoft.com/office/drawing/2014/main" id="{1F08CA10-2955-9343-90DF-460ADFE6EEAA}"/>
                  </a:ext>
                </a:extLst>
              </p:cNvPr>
              <p:cNvSpPr>
                <a:spLocks noChangeArrowheads="1"/>
              </p:cNvSpPr>
              <p:nvPr/>
            </p:nvSpPr>
            <p:spPr bwMode="auto">
              <a:xfrm>
                <a:off x="664" y="3239"/>
                <a:ext cx="55"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0</a:t>
                </a:r>
                <a:endParaRPr kumimoji="1" lang="en-US" altLang="ja-JP" sz="1100">
                  <a:ea typeface="ＭＳ Ｐゴシック" pitchFamily="-111" charset="-128"/>
                  <a:cs typeface="ＭＳ Ｐゴシック" pitchFamily="-111" charset="-128"/>
                </a:endParaRPr>
              </a:p>
            </p:txBody>
          </p:sp>
        </p:grpSp>
        <p:grpSp>
          <p:nvGrpSpPr>
            <p:cNvPr id="11" name="Group 14">
              <a:extLst>
                <a:ext uri="{FF2B5EF4-FFF2-40B4-BE49-F238E27FC236}">
                  <a16:creationId xmlns:a16="http://schemas.microsoft.com/office/drawing/2014/main" id="{9F7AB874-E2A4-1D44-997E-87779161D464}"/>
                </a:ext>
              </a:extLst>
            </p:cNvPr>
            <p:cNvGrpSpPr>
              <a:grpSpLocks/>
            </p:cNvGrpSpPr>
            <p:nvPr/>
          </p:nvGrpSpPr>
          <p:grpSpPr bwMode="auto">
            <a:xfrm>
              <a:off x="5336" y="1344"/>
              <a:ext cx="192" cy="2083"/>
              <a:chOff x="5023" y="1340"/>
              <a:chExt cx="177" cy="2083"/>
            </a:xfrm>
          </p:grpSpPr>
          <p:sp>
            <p:nvSpPr>
              <p:cNvPr id="76" name="Rectangle 15">
                <a:extLst>
                  <a:ext uri="{FF2B5EF4-FFF2-40B4-BE49-F238E27FC236}">
                    <a16:creationId xmlns:a16="http://schemas.microsoft.com/office/drawing/2014/main" id="{B9158674-602C-A543-A7B8-4046973EACE2}"/>
                  </a:ext>
                </a:extLst>
              </p:cNvPr>
              <p:cNvSpPr>
                <a:spLocks noChangeArrowheads="1"/>
              </p:cNvSpPr>
              <p:nvPr/>
            </p:nvSpPr>
            <p:spPr bwMode="auto">
              <a:xfrm>
                <a:off x="5023" y="1340"/>
                <a:ext cx="167"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300</a:t>
                </a:r>
                <a:endParaRPr kumimoji="1" lang="en-US" altLang="ja-JP" sz="1100">
                  <a:ea typeface="ＭＳ Ｐゴシック" pitchFamily="-111" charset="-128"/>
                  <a:cs typeface="ＭＳ Ｐゴシック" pitchFamily="-111" charset="-128"/>
                </a:endParaRPr>
              </a:p>
            </p:txBody>
          </p:sp>
          <p:sp>
            <p:nvSpPr>
              <p:cNvPr id="77" name="Rectangle 16">
                <a:extLst>
                  <a:ext uri="{FF2B5EF4-FFF2-40B4-BE49-F238E27FC236}">
                    <a16:creationId xmlns:a16="http://schemas.microsoft.com/office/drawing/2014/main" id="{72843C8E-F5C0-C649-A94D-E5CF773AB94F}"/>
                  </a:ext>
                </a:extLst>
              </p:cNvPr>
              <p:cNvSpPr>
                <a:spLocks noChangeArrowheads="1"/>
              </p:cNvSpPr>
              <p:nvPr/>
            </p:nvSpPr>
            <p:spPr bwMode="auto">
              <a:xfrm>
                <a:off x="5033" y="1965"/>
                <a:ext cx="167"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200</a:t>
                </a:r>
                <a:endParaRPr kumimoji="1" lang="en-US" altLang="ja-JP" sz="1100">
                  <a:ea typeface="ＭＳ Ｐゴシック" pitchFamily="-111" charset="-128"/>
                  <a:cs typeface="ＭＳ Ｐゴシック" pitchFamily="-111" charset="-128"/>
                </a:endParaRPr>
              </a:p>
            </p:txBody>
          </p:sp>
          <p:sp>
            <p:nvSpPr>
              <p:cNvPr id="78" name="Rectangle 17">
                <a:extLst>
                  <a:ext uri="{FF2B5EF4-FFF2-40B4-BE49-F238E27FC236}">
                    <a16:creationId xmlns:a16="http://schemas.microsoft.com/office/drawing/2014/main" id="{A8EB4770-94A5-3C44-AA78-0AD3BDA84147}"/>
                  </a:ext>
                </a:extLst>
              </p:cNvPr>
              <p:cNvSpPr>
                <a:spLocks noChangeArrowheads="1"/>
              </p:cNvSpPr>
              <p:nvPr/>
            </p:nvSpPr>
            <p:spPr bwMode="auto">
              <a:xfrm>
                <a:off x="5029" y="2605"/>
                <a:ext cx="167"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100</a:t>
                </a:r>
                <a:endParaRPr kumimoji="1" lang="en-US" altLang="ja-JP" sz="1100">
                  <a:ea typeface="ＭＳ Ｐゴシック" pitchFamily="-111" charset="-128"/>
                  <a:cs typeface="ＭＳ Ｐゴシック" pitchFamily="-111" charset="-128"/>
                </a:endParaRPr>
              </a:p>
            </p:txBody>
          </p:sp>
          <p:sp>
            <p:nvSpPr>
              <p:cNvPr id="79" name="Rectangle 18">
                <a:extLst>
                  <a:ext uri="{FF2B5EF4-FFF2-40B4-BE49-F238E27FC236}">
                    <a16:creationId xmlns:a16="http://schemas.microsoft.com/office/drawing/2014/main" id="{D0E4ECFF-5E4B-BE45-A50B-D27FDE61BE10}"/>
                  </a:ext>
                </a:extLst>
              </p:cNvPr>
              <p:cNvSpPr>
                <a:spLocks noChangeArrowheads="1"/>
              </p:cNvSpPr>
              <p:nvPr/>
            </p:nvSpPr>
            <p:spPr bwMode="auto">
              <a:xfrm>
                <a:off x="5029" y="3239"/>
                <a:ext cx="56"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0</a:t>
                </a:r>
                <a:endParaRPr kumimoji="1" lang="en-US" altLang="ja-JP" sz="1100">
                  <a:ea typeface="ＭＳ Ｐゴシック" pitchFamily="-111" charset="-128"/>
                  <a:cs typeface="ＭＳ Ｐゴシック" pitchFamily="-111" charset="-128"/>
                </a:endParaRPr>
              </a:p>
            </p:txBody>
          </p:sp>
        </p:grpSp>
        <p:sp>
          <p:nvSpPr>
            <p:cNvPr id="12" name="Rectangle 19">
              <a:extLst>
                <a:ext uri="{FF2B5EF4-FFF2-40B4-BE49-F238E27FC236}">
                  <a16:creationId xmlns:a16="http://schemas.microsoft.com/office/drawing/2014/main" id="{1C68C004-5D79-6B4D-94E5-38D9945D87D9}"/>
                </a:ext>
              </a:extLst>
            </p:cNvPr>
            <p:cNvSpPr>
              <a:spLocks noChangeArrowheads="1"/>
            </p:cNvSpPr>
            <p:nvPr/>
          </p:nvSpPr>
          <p:spPr bwMode="auto">
            <a:xfrm>
              <a:off x="3418" y="1570"/>
              <a:ext cx="649"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ヘモグロビン</a:t>
              </a:r>
              <a:endParaRPr kumimoji="1" lang="ja-JP" altLang="en-US" sz="1100">
                <a:ea typeface="ＭＳ Ｐゴシック" pitchFamily="-111" charset="-128"/>
                <a:cs typeface="ＭＳ Ｐゴシック" pitchFamily="-111" charset="-128"/>
              </a:endParaRPr>
            </a:p>
          </p:txBody>
        </p:sp>
        <p:sp>
          <p:nvSpPr>
            <p:cNvPr id="13" name="Rectangle 20">
              <a:extLst>
                <a:ext uri="{FF2B5EF4-FFF2-40B4-BE49-F238E27FC236}">
                  <a16:creationId xmlns:a16="http://schemas.microsoft.com/office/drawing/2014/main" id="{1E319D02-C82F-D44C-8F8D-90D4A994F219}"/>
                </a:ext>
              </a:extLst>
            </p:cNvPr>
            <p:cNvSpPr>
              <a:spLocks noChangeArrowheads="1"/>
            </p:cNvSpPr>
            <p:nvPr/>
          </p:nvSpPr>
          <p:spPr bwMode="auto">
            <a:xfrm>
              <a:off x="1789" y="2070"/>
              <a:ext cx="362"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好中球</a:t>
              </a:r>
              <a:endParaRPr kumimoji="1" lang="ja-JP" altLang="en-US" sz="1100">
                <a:ea typeface="ＭＳ Ｐゴシック" pitchFamily="-111" charset="-128"/>
                <a:cs typeface="ＭＳ Ｐゴシック" pitchFamily="-111" charset="-128"/>
              </a:endParaRPr>
            </a:p>
          </p:txBody>
        </p:sp>
        <p:sp>
          <p:nvSpPr>
            <p:cNvPr id="14" name="Rectangle 21">
              <a:extLst>
                <a:ext uri="{FF2B5EF4-FFF2-40B4-BE49-F238E27FC236}">
                  <a16:creationId xmlns:a16="http://schemas.microsoft.com/office/drawing/2014/main" id="{5124D96E-58B9-B748-9601-4A95EE2D5A80}"/>
                </a:ext>
              </a:extLst>
            </p:cNvPr>
            <p:cNvSpPr>
              <a:spLocks noChangeArrowheads="1"/>
            </p:cNvSpPr>
            <p:nvPr/>
          </p:nvSpPr>
          <p:spPr bwMode="auto">
            <a:xfrm>
              <a:off x="1783" y="2705"/>
              <a:ext cx="437"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リンパ球</a:t>
              </a:r>
              <a:endParaRPr kumimoji="1" lang="ja-JP" altLang="en-US" sz="1100">
                <a:ea typeface="ＭＳ Ｐゴシック" pitchFamily="-111" charset="-128"/>
                <a:cs typeface="ＭＳ Ｐゴシック" pitchFamily="-111" charset="-128"/>
              </a:endParaRPr>
            </a:p>
          </p:txBody>
        </p:sp>
        <p:sp>
          <p:nvSpPr>
            <p:cNvPr id="15" name="Rectangle 22">
              <a:extLst>
                <a:ext uri="{FF2B5EF4-FFF2-40B4-BE49-F238E27FC236}">
                  <a16:creationId xmlns:a16="http://schemas.microsoft.com/office/drawing/2014/main" id="{A4EE88A6-6476-9C4F-8078-1F50EE8CE5DB}"/>
                </a:ext>
              </a:extLst>
            </p:cNvPr>
            <p:cNvSpPr>
              <a:spLocks noChangeArrowheads="1"/>
            </p:cNvSpPr>
            <p:nvPr/>
          </p:nvSpPr>
          <p:spPr bwMode="auto">
            <a:xfrm rot="16200000">
              <a:off x="5408" y="2388"/>
              <a:ext cx="461"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血小板</a:t>
              </a:r>
              <a:endParaRPr kumimoji="1" lang="ja-JP" altLang="en-US" sz="1100">
                <a:ea typeface="ＭＳ Ｐゴシック" pitchFamily="-111" charset="-128"/>
                <a:cs typeface="ＭＳ Ｐゴシック" pitchFamily="-111" charset="-128"/>
              </a:endParaRPr>
            </a:p>
          </p:txBody>
        </p:sp>
        <p:sp>
          <p:nvSpPr>
            <p:cNvPr id="16" name="Rectangle 23">
              <a:extLst>
                <a:ext uri="{FF2B5EF4-FFF2-40B4-BE49-F238E27FC236}">
                  <a16:creationId xmlns:a16="http://schemas.microsoft.com/office/drawing/2014/main" id="{31F31248-8319-7441-9233-DC47EA5E058E}"/>
                </a:ext>
              </a:extLst>
            </p:cNvPr>
            <p:cNvSpPr>
              <a:spLocks noChangeArrowheads="1"/>
            </p:cNvSpPr>
            <p:nvPr/>
          </p:nvSpPr>
          <p:spPr bwMode="auto">
            <a:xfrm rot="16200000">
              <a:off x="62" y="2788"/>
              <a:ext cx="826"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ヘモグロビン</a:t>
              </a:r>
              <a:endParaRPr kumimoji="1" lang="ja-JP" altLang="en-US" sz="1100">
                <a:ea typeface="ＭＳ Ｐゴシック" pitchFamily="-111" charset="-128"/>
                <a:cs typeface="ＭＳ Ｐゴシック" pitchFamily="-111" charset="-128"/>
              </a:endParaRPr>
            </a:p>
          </p:txBody>
        </p:sp>
        <p:sp>
          <p:nvSpPr>
            <p:cNvPr id="17" name="Rectangle 24">
              <a:extLst>
                <a:ext uri="{FF2B5EF4-FFF2-40B4-BE49-F238E27FC236}">
                  <a16:creationId xmlns:a16="http://schemas.microsoft.com/office/drawing/2014/main" id="{1698A0A7-E1D0-0A48-8F64-F92E498E675A}"/>
                </a:ext>
              </a:extLst>
            </p:cNvPr>
            <p:cNvSpPr>
              <a:spLocks noChangeArrowheads="1"/>
            </p:cNvSpPr>
            <p:nvPr/>
          </p:nvSpPr>
          <p:spPr bwMode="auto">
            <a:xfrm rot="16200000">
              <a:off x="226" y="1908"/>
              <a:ext cx="466" cy="145"/>
            </a:xfrm>
            <a:prstGeom prst="rect">
              <a:avLst/>
            </a:prstGeom>
            <a:noFill/>
            <a:ln w="9525">
              <a:noFill/>
              <a:miter lim="800000"/>
              <a:headEnd/>
              <a:tailEnd/>
            </a:ln>
          </p:spPr>
          <p:txBody>
            <a:bodyPr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(g/dl)</a:t>
              </a:r>
              <a:endParaRPr kumimoji="1" lang="en-US" altLang="ja-JP" sz="1100">
                <a:ea typeface="ＭＳ Ｐゴシック" pitchFamily="-111" charset="-128"/>
                <a:cs typeface="ＭＳ Ｐゴシック" pitchFamily="-111" charset="-128"/>
              </a:endParaRPr>
            </a:p>
          </p:txBody>
        </p:sp>
        <p:sp>
          <p:nvSpPr>
            <p:cNvPr id="18" name="Rectangle 25">
              <a:extLst>
                <a:ext uri="{FF2B5EF4-FFF2-40B4-BE49-F238E27FC236}">
                  <a16:creationId xmlns:a16="http://schemas.microsoft.com/office/drawing/2014/main" id="{E87F4A46-1D81-4546-A1BA-81E49630B7D6}"/>
                </a:ext>
              </a:extLst>
            </p:cNvPr>
            <p:cNvSpPr>
              <a:spLocks noChangeArrowheads="1"/>
            </p:cNvSpPr>
            <p:nvPr/>
          </p:nvSpPr>
          <p:spPr bwMode="auto">
            <a:xfrm rot="16200000">
              <a:off x="685" y="789"/>
              <a:ext cx="461"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好中球</a:t>
              </a:r>
              <a:endParaRPr kumimoji="1" lang="ja-JP" altLang="en-US" sz="1100">
                <a:ea typeface="ＭＳ Ｐゴシック" pitchFamily="-111" charset="-128"/>
                <a:cs typeface="ＭＳ Ｐゴシック" pitchFamily="-111" charset="-128"/>
              </a:endParaRPr>
            </a:p>
          </p:txBody>
        </p:sp>
        <p:sp>
          <p:nvSpPr>
            <p:cNvPr id="19" name="Rectangle 26">
              <a:extLst>
                <a:ext uri="{FF2B5EF4-FFF2-40B4-BE49-F238E27FC236}">
                  <a16:creationId xmlns:a16="http://schemas.microsoft.com/office/drawing/2014/main" id="{D3453886-21CE-0A44-A3B6-AFF80062ED78}"/>
                </a:ext>
              </a:extLst>
            </p:cNvPr>
            <p:cNvSpPr>
              <a:spLocks noChangeArrowheads="1"/>
            </p:cNvSpPr>
            <p:nvPr/>
          </p:nvSpPr>
          <p:spPr bwMode="auto">
            <a:xfrm rot="16200000">
              <a:off x="990" y="750"/>
              <a:ext cx="555"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dirty="0">
                  <a:solidFill>
                    <a:srgbClr val="000000"/>
                  </a:solidFill>
                  <a:latin typeface="ＭＳ Ｐゴシック" pitchFamily="-111" charset="-128"/>
                  <a:ea typeface="ＭＳ Ｐゴシック" pitchFamily="-111" charset="-128"/>
                  <a:cs typeface="ＭＳ Ｐゴシック" pitchFamily="-111" charset="-128"/>
                </a:rPr>
                <a:t>リンパ球</a:t>
              </a:r>
              <a:endParaRPr kumimoji="1" lang="ja-JP" altLang="en-US" sz="1100" dirty="0">
                <a:ea typeface="ＭＳ Ｐゴシック" pitchFamily="-111" charset="-128"/>
                <a:cs typeface="ＭＳ Ｐゴシック" pitchFamily="-111" charset="-128"/>
              </a:endParaRPr>
            </a:p>
          </p:txBody>
        </p:sp>
        <p:sp>
          <p:nvSpPr>
            <p:cNvPr id="20" name="Rectangle 27">
              <a:extLst>
                <a:ext uri="{FF2B5EF4-FFF2-40B4-BE49-F238E27FC236}">
                  <a16:creationId xmlns:a16="http://schemas.microsoft.com/office/drawing/2014/main" id="{743B31ED-F806-2C4F-B458-40B1B6CBE68E}"/>
                </a:ext>
              </a:extLst>
            </p:cNvPr>
            <p:cNvSpPr>
              <a:spLocks noChangeArrowheads="1"/>
            </p:cNvSpPr>
            <p:nvPr/>
          </p:nvSpPr>
          <p:spPr bwMode="auto">
            <a:xfrm>
              <a:off x="2625" y="3561"/>
              <a:ext cx="1092" cy="184"/>
            </a:xfrm>
            <a:prstGeom prst="rect">
              <a:avLst/>
            </a:prstGeom>
            <a:noFill/>
            <a:ln w="9525">
              <a:noFill/>
              <a:miter lim="800000"/>
              <a:headEnd/>
              <a:tailEnd/>
            </a:ln>
          </p:spPr>
          <p:txBody>
            <a:bodyPr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経過日数（日）</a:t>
              </a:r>
              <a:endParaRPr kumimoji="1" lang="ja-JP" altLang="en-US" sz="1100">
                <a:ea typeface="ＭＳ Ｐゴシック" pitchFamily="-111" charset="-128"/>
                <a:cs typeface="ＭＳ Ｐゴシック" pitchFamily="-111" charset="-128"/>
              </a:endParaRPr>
            </a:p>
          </p:txBody>
        </p:sp>
        <p:sp>
          <p:nvSpPr>
            <p:cNvPr id="21" name="Rectangle 28">
              <a:extLst>
                <a:ext uri="{FF2B5EF4-FFF2-40B4-BE49-F238E27FC236}">
                  <a16:creationId xmlns:a16="http://schemas.microsoft.com/office/drawing/2014/main" id="{D303D788-3A97-7944-AF4A-0FCF9EA7BBC5}"/>
                </a:ext>
              </a:extLst>
            </p:cNvPr>
            <p:cNvSpPr>
              <a:spLocks noChangeArrowheads="1"/>
            </p:cNvSpPr>
            <p:nvPr/>
          </p:nvSpPr>
          <p:spPr bwMode="auto">
            <a:xfrm>
              <a:off x="1056" y="3238"/>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0</a:t>
              </a:r>
              <a:endParaRPr kumimoji="1" lang="en-US" altLang="ja-JP" sz="1100">
                <a:ea typeface="ＭＳ Ｐゴシック" pitchFamily="-111" charset="-128"/>
                <a:cs typeface="ＭＳ Ｐゴシック" pitchFamily="-111" charset="-128"/>
              </a:endParaRPr>
            </a:p>
          </p:txBody>
        </p:sp>
        <p:sp>
          <p:nvSpPr>
            <p:cNvPr id="22" name="Rectangle 29">
              <a:extLst>
                <a:ext uri="{FF2B5EF4-FFF2-40B4-BE49-F238E27FC236}">
                  <a16:creationId xmlns:a16="http://schemas.microsoft.com/office/drawing/2014/main" id="{3A9FCB73-44C0-F446-9E5D-623A99263552}"/>
                </a:ext>
              </a:extLst>
            </p:cNvPr>
            <p:cNvSpPr>
              <a:spLocks noChangeArrowheads="1"/>
            </p:cNvSpPr>
            <p:nvPr/>
          </p:nvSpPr>
          <p:spPr bwMode="auto">
            <a:xfrm>
              <a:off x="1056" y="2822"/>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2</a:t>
              </a:r>
              <a:endParaRPr kumimoji="1" lang="en-US" altLang="ja-JP" sz="1100">
                <a:ea typeface="ＭＳ Ｐゴシック" pitchFamily="-111" charset="-128"/>
                <a:cs typeface="ＭＳ Ｐゴシック" pitchFamily="-111" charset="-128"/>
              </a:endParaRPr>
            </a:p>
          </p:txBody>
        </p:sp>
        <p:sp>
          <p:nvSpPr>
            <p:cNvPr id="23" name="Rectangle 30">
              <a:extLst>
                <a:ext uri="{FF2B5EF4-FFF2-40B4-BE49-F238E27FC236}">
                  <a16:creationId xmlns:a16="http://schemas.microsoft.com/office/drawing/2014/main" id="{4C99851F-2847-BD45-95F1-C360194EB552}"/>
                </a:ext>
              </a:extLst>
            </p:cNvPr>
            <p:cNvSpPr>
              <a:spLocks noChangeArrowheads="1"/>
            </p:cNvSpPr>
            <p:nvPr/>
          </p:nvSpPr>
          <p:spPr bwMode="auto">
            <a:xfrm>
              <a:off x="1057" y="2386"/>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4</a:t>
              </a:r>
              <a:endParaRPr kumimoji="1" lang="en-US" altLang="ja-JP" sz="1100">
                <a:ea typeface="ＭＳ Ｐゴシック" pitchFamily="-111" charset="-128"/>
                <a:cs typeface="ＭＳ Ｐゴシック" pitchFamily="-111" charset="-128"/>
              </a:endParaRPr>
            </a:p>
          </p:txBody>
        </p:sp>
        <p:sp>
          <p:nvSpPr>
            <p:cNvPr id="24" name="Rectangle 31">
              <a:extLst>
                <a:ext uri="{FF2B5EF4-FFF2-40B4-BE49-F238E27FC236}">
                  <a16:creationId xmlns:a16="http://schemas.microsoft.com/office/drawing/2014/main" id="{D512B66D-5ECD-BD44-97FF-D2B07B895B42}"/>
                </a:ext>
              </a:extLst>
            </p:cNvPr>
            <p:cNvSpPr>
              <a:spLocks noChangeArrowheads="1"/>
            </p:cNvSpPr>
            <p:nvPr/>
          </p:nvSpPr>
          <p:spPr bwMode="auto">
            <a:xfrm>
              <a:off x="1057" y="1980"/>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6</a:t>
              </a:r>
              <a:endParaRPr kumimoji="1" lang="en-US" altLang="ja-JP" sz="1100">
                <a:ea typeface="ＭＳ Ｐゴシック" pitchFamily="-111" charset="-128"/>
                <a:cs typeface="ＭＳ Ｐゴシック" pitchFamily="-111" charset="-128"/>
              </a:endParaRPr>
            </a:p>
          </p:txBody>
        </p:sp>
        <p:sp>
          <p:nvSpPr>
            <p:cNvPr id="25" name="Rectangle 32">
              <a:extLst>
                <a:ext uri="{FF2B5EF4-FFF2-40B4-BE49-F238E27FC236}">
                  <a16:creationId xmlns:a16="http://schemas.microsoft.com/office/drawing/2014/main" id="{D9DE995C-8B8B-4340-AA92-475011E80691}"/>
                </a:ext>
              </a:extLst>
            </p:cNvPr>
            <p:cNvSpPr>
              <a:spLocks noChangeArrowheads="1"/>
            </p:cNvSpPr>
            <p:nvPr/>
          </p:nvSpPr>
          <p:spPr bwMode="auto">
            <a:xfrm>
              <a:off x="1056" y="1546"/>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8</a:t>
              </a:r>
              <a:endParaRPr kumimoji="1" lang="en-US" altLang="ja-JP" sz="1100">
                <a:ea typeface="ＭＳ Ｐゴシック" pitchFamily="-111" charset="-128"/>
                <a:cs typeface="ＭＳ Ｐゴシック" pitchFamily="-111" charset="-128"/>
              </a:endParaRPr>
            </a:p>
          </p:txBody>
        </p:sp>
        <p:sp>
          <p:nvSpPr>
            <p:cNvPr id="26" name="Rectangle 33">
              <a:extLst>
                <a:ext uri="{FF2B5EF4-FFF2-40B4-BE49-F238E27FC236}">
                  <a16:creationId xmlns:a16="http://schemas.microsoft.com/office/drawing/2014/main" id="{FE2DA239-DC4D-F84F-9F5A-C1F478BE889A}"/>
                </a:ext>
              </a:extLst>
            </p:cNvPr>
            <p:cNvSpPr>
              <a:spLocks noChangeArrowheads="1"/>
            </p:cNvSpPr>
            <p:nvPr/>
          </p:nvSpPr>
          <p:spPr bwMode="auto">
            <a:xfrm>
              <a:off x="985" y="1124"/>
              <a:ext cx="121"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10</a:t>
              </a:r>
              <a:endParaRPr kumimoji="1" lang="en-US" altLang="ja-JP" sz="1100">
                <a:ea typeface="ＭＳ Ｐゴシック" pitchFamily="-111" charset="-128"/>
                <a:cs typeface="ＭＳ Ｐゴシック" pitchFamily="-111" charset="-128"/>
              </a:endParaRPr>
            </a:p>
          </p:txBody>
        </p:sp>
        <p:sp>
          <p:nvSpPr>
            <p:cNvPr id="27" name="Rectangle 34">
              <a:extLst>
                <a:ext uri="{FF2B5EF4-FFF2-40B4-BE49-F238E27FC236}">
                  <a16:creationId xmlns:a16="http://schemas.microsoft.com/office/drawing/2014/main" id="{257B73F5-8104-C240-8BB2-38157DF4CFB1}"/>
                </a:ext>
              </a:extLst>
            </p:cNvPr>
            <p:cNvSpPr>
              <a:spLocks noChangeArrowheads="1"/>
            </p:cNvSpPr>
            <p:nvPr/>
          </p:nvSpPr>
          <p:spPr bwMode="auto">
            <a:xfrm>
              <a:off x="1705" y="1157"/>
              <a:ext cx="362"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血小板</a:t>
              </a:r>
              <a:endParaRPr kumimoji="1" lang="ja-JP" altLang="en-US" sz="1100">
                <a:ea typeface="ＭＳ Ｐゴシック" pitchFamily="-111" charset="-128"/>
                <a:cs typeface="ＭＳ Ｐゴシック" pitchFamily="-111" charset="-128"/>
              </a:endParaRPr>
            </a:p>
          </p:txBody>
        </p:sp>
        <p:sp>
          <p:nvSpPr>
            <p:cNvPr id="28" name="Text Box 35">
              <a:extLst>
                <a:ext uri="{FF2B5EF4-FFF2-40B4-BE49-F238E27FC236}">
                  <a16:creationId xmlns:a16="http://schemas.microsoft.com/office/drawing/2014/main" id="{9EC79B0C-B78D-AE4E-BEC5-8C61C4271879}"/>
                </a:ext>
              </a:extLst>
            </p:cNvPr>
            <p:cNvSpPr txBox="1">
              <a:spLocks noChangeArrowheads="1"/>
            </p:cNvSpPr>
            <p:nvPr/>
          </p:nvSpPr>
          <p:spPr bwMode="auto">
            <a:xfrm>
              <a:off x="828" y="248"/>
              <a:ext cx="934"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X1000/μl</a:t>
              </a:r>
            </a:p>
          </p:txBody>
        </p:sp>
        <p:sp>
          <p:nvSpPr>
            <p:cNvPr id="29" name="Text Box 36">
              <a:extLst>
                <a:ext uri="{FF2B5EF4-FFF2-40B4-BE49-F238E27FC236}">
                  <a16:creationId xmlns:a16="http://schemas.microsoft.com/office/drawing/2014/main" id="{B6833B1C-CCC6-BA44-B8DB-C42D8C3559D7}"/>
                </a:ext>
              </a:extLst>
            </p:cNvPr>
            <p:cNvSpPr txBox="1">
              <a:spLocks noChangeArrowheads="1"/>
            </p:cNvSpPr>
            <p:nvPr/>
          </p:nvSpPr>
          <p:spPr bwMode="auto">
            <a:xfrm>
              <a:off x="4841" y="1117"/>
              <a:ext cx="932"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X1000/μl</a:t>
              </a:r>
            </a:p>
          </p:txBody>
        </p:sp>
        <p:grpSp>
          <p:nvGrpSpPr>
            <p:cNvPr id="30" name="Group 37">
              <a:extLst>
                <a:ext uri="{FF2B5EF4-FFF2-40B4-BE49-F238E27FC236}">
                  <a16:creationId xmlns:a16="http://schemas.microsoft.com/office/drawing/2014/main" id="{D19300F9-DBA3-EE45-8242-9FFC1728EA71}"/>
                </a:ext>
              </a:extLst>
            </p:cNvPr>
            <p:cNvGrpSpPr>
              <a:grpSpLocks/>
            </p:cNvGrpSpPr>
            <p:nvPr/>
          </p:nvGrpSpPr>
          <p:grpSpPr bwMode="auto">
            <a:xfrm>
              <a:off x="5184" y="1434"/>
              <a:ext cx="99" cy="1905"/>
              <a:chOff x="4740" y="2160"/>
              <a:chExt cx="90" cy="1633"/>
            </a:xfrm>
          </p:grpSpPr>
          <p:sp>
            <p:nvSpPr>
              <p:cNvPr id="72" name="Line 38">
                <a:extLst>
                  <a:ext uri="{FF2B5EF4-FFF2-40B4-BE49-F238E27FC236}">
                    <a16:creationId xmlns:a16="http://schemas.microsoft.com/office/drawing/2014/main" id="{AFCEF977-61C5-B141-A71C-79E824B28934}"/>
                  </a:ext>
                </a:extLst>
              </p:cNvPr>
              <p:cNvSpPr>
                <a:spLocks noChangeShapeType="1"/>
              </p:cNvSpPr>
              <p:nvPr/>
            </p:nvSpPr>
            <p:spPr bwMode="auto">
              <a:xfrm>
                <a:off x="4830" y="2160"/>
                <a:ext cx="0" cy="1633"/>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sp>
            <p:nvSpPr>
              <p:cNvPr id="73" name="Line 39">
                <a:extLst>
                  <a:ext uri="{FF2B5EF4-FFF2-40B4-BE49-F238E27FC236}">
                    <a16:creationId xmlns:a16="http://schemas.microsoft.com/office/drawing/2014/main" id="{B2B53D2A-3A87-0147-817F-E01F2C2545EF}"/>
                  </a:ext>
                </a:extLst>
              </p:cNvPr>
              <p:cNvSpPr>
                <a:spLocks noChangeShapeType="1"/>
              </p:cNvSpPr>
              <p:nvPr/>
            </p:nvSpPr>
            <p:spPr bwMode="auto">
              <a:xfrm>
                <a:off x="4740" y="3249"/>
                <a:ext cx="90" cy="0"/>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sp>
            <p:nvSpPr>
              <p:cNvPr id="74" name="Line 40">
                <a:extLst>
                  <a:ext uri="{FF2B5EF4-FFF2-40B4-BE49-F238E27FC236}">
                    <a16:creationId xmlns:a16="http://schemas.microsoft.com/office/drawing/2014/main" id="{64ED762D-E147-844A-8E19-1BA90195C797}"/>
                  </a:ext>
                </a:extLst>
              </p:cNvPr>
              <p:cNvSpPr>
                <a:spLocks noChangeShapeType="1"/>
              </p:cNvSpPr>
              <p:nvPr/>
            </p:nvSpPr>
            <p:spPr bwMode="auto">
              <a:xfrm>
                <a:off x="4740" y="2705"/>
                <a:ext cx="90" cy="0"/>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sp>
            <p:nvSpPr>
              <p:cNvPr id="75" name="Line 41">
                <a:extLst>
                  <a:ext uri="{FF2B5EF4-FFF2-40B4-BE49-F238E27FC236}">
                    <a16:creationId xmlns:a16="http://schemas.microsoft.com/office/drawing/2014/main" id="{A02A606F-E732-F744-83CF-509F61ACABF7}"/>
                  </a:ext>
                </a:extLst>
              </p:cNvPr>
              <p:cNvSpPr>
                <a:spLocks noChangeShapeType="1"/>
              </p:cNvSpPr>
              <p:nvPr/>
            </p:nvSpPr>
            <p:spPr bwMode="auto">
              <a:xfrm>
                <a:off x="4740" y="2160"/>
                <a:ext cx="90" cy="0"/>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grpSp>
        <p:grpSp>
          <p:nvGrpSpPr>
            <p:cNvPr id="31" name="Group 42">
              <a:extLst>
                <a:ext uri="{FF2B5EF4-FFF2-40B4-BE49-F238E27FC236}">
                  <a16:creationId xmlns:a16="http://schemas.microsoft.com/office/drawing/2014/main" id="{B0B44CAC-335A-154E-95B6-98B2B975504F}"/>
                </a:ext>
              </a:extLst>
            </p:cNvPr>
            <p:cNvGrpSpPr>
              <a:grpSpLocks/>
            </p:cNvGrpSpPr>
            <p:nvPr/>
          </p:nvGrpSpPr>
          <p:grpSpPr bwMode="auto">
            <a:xfrm>
              <a:off x="1499" y="3249"/>
              <a:ext cx="3784" cy="90"/>
              <a:chOff x="1383" y="3385"/>
              <a:chExt cx="3493" cy="90"/>
            </a:xfrm>
          </p:grpSpPr>
          <p:sp>
            <p:nvSpPr>
              <p:cNvPr id="58" name="Line 43">
                <a:extLst>
                  <a:ext uri="{FF2B5EF4-FFF2-40B4-BE49-F238E27FC236}">
                    <a16:creationId xmlns:a16="http://schemas.microsoft.com/office/drawing/2014/main" id="{06C5D3BE-CD71-0043-97A5-C449358F5F95}"/>
                  </a:ext>
                </a:extLst>
              </p:cNvPr>
              <p:cNvSpPr>
                <a:spLocks noChangeShapeType="1"/>
              </p:cNvSpPr>
              <p:nvPr/>
            </p:nvSpPr>
            <p:spPr bwMode="auto">
              <a:xfrm>
                <a:off x="1383" y="3475"/>
                <a:ext cx="3493" cy="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59" name="Line 44">
                <a:extLst>
                  <a:ext uri="{FF2B5EF4-FFF2-40B4-BE49-F238E27FC236}">
                    <a16:creationId xmlns:a16="http://schemas.microsoft.com/office/drawing/2014/main" id="{9D4D109E-726A-1540-B1D8-578FB2890EF1}"/>
                  </a:ext>
                </a:extLst>
              </p:cNvPr>
              <p:cNvSpPr>
                <a:spLocks noChangeShapeType="1"/>
              </p:cNvSpPr>
              <p:nvPr/>
            </p:nvSpPr>
            <p:spPr bwMode="auto">
              <a:xfrm>
                <a:off x="1383"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0" name="Line 45">
                <a:extLst>
                  <a:ext uri="{FF2B5EF4-FFF2-40B4-BE49-F238E27FC236}">
                    <a16:creationId xmlns:a16="http://schemas.microsoft.com/office/drawing/2014/main" id="{E9458A34-E415-E544-837E-468B4A2F79F0}"/>
                  </a:ext>
                </a:extLst>
              </p:cNvPr>
              <p:cNvSpPr>
                <a:spLocks noChangeShapeType="1"/>
              </p:cNvSpPr>
              <p:nvPr/>
            </p:nvSpPr>
            <p:spPr bwMode="auto">
              <a:xfrm>
                <a:off x="1655"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1" name="Line 46">
                <a:extLst>
                  <a:ext uri="{FF2B5EF4-FFF2-40B4-BE49-F238E27FC236}">
                    <a16:creationId xmlns:a16="http://schemas.microsoft.com/office/drawing/2014/main" id="{F728216B-3768-0A4A-98C3-5798EAEDC8A9}"/>
                  </a:ext>
                </a:extLst>
              </p:cNvPr>
              <p:cNvSpPr>
                <a:spLocks noChangeShapeType="1"/>
              </p:cNvSpPr>
              <p:nvPr/>
            </p:nvSpPr>
            <p:spPr bwMode="auto">
              <a:xfrm>
                <a:off x="1927"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2" name="Line 47">
                <a:extLst>
                  <a:ext uri="{FF2B5EF4-FFF2-40B4-BE49-F238E27FC236}">
                    <a16:creationId xmlns:a16="http://schemas.microsoft.com/office/drawing/2014/main" id="{13DBE7EF-3A91-024C-887B-E3371196339C}"/>
                  </a:ext>
                </a:extLst>
              </p:cNvPr>
              <p:cNvSpPr>
                <a:spLocks noChangeShapeType="1"/>
              </p:cNvSpPr>
              <p:nvPr/>
            </p:nvSpPr>
            <p:spPr bwMode="auto">
              <a:xfrm>
                <a:off x="2245"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3" name="Line 48">
                <a:extLst>
                  <a:ext uri="{FF2B5EF4-FFF2-40B4-BE49-F238E27FC236}">
                    <a16:creationId xmlns:a16="http://schemas.microsoft.com/office/drawing/2014/main" id="{03A11F8F-BE57-A64B-BD1A-881D4BACD876}"/>
                  </a:ext>
                </a:extLst>
              </p:cNvPr>
              <p:cNvSpPr>
                <a:spLocks noChangeShapeType="1"/>
              </p:cNvSpPr>
              <p:nvPr/>
            </p:nvSpPr>
            <p:spPr bwMode="auto">
              <a:xfrm>
                <a:off x="2517"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4" name="Line 49">
                <a:extLst>
                  <a:ext uri="{FF2B5EF4-FFF2-40B4-BE49-F238E27FC236}">
                    <a16:creationId xmlns:a16="http://schemas.microsoft.com/office/drawing/2014/main" id="{F48A1D75-506C-BC4D-8B29-48329DCD4EF4}"/>
                  </a:ext>
                </a:extLst>
              </p:cNvPr>
              <p:cNvSpPr>
                <a:spLocks noChangeShapeType="1"/>
              </p:cNvSpPr>
              <p:nvPr/>
            </p:nvSpPr>
            <p:spPr bwMode="auto">
              <a:xfrm>
                <a:off x="2835"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5" name="Line 50">
                <a:extLst>
                  <a:ext uri="{FF2B5EF4-FFF2-40B4-BE49-F238E27FC236}">
                    <a16:creationId xmlns:a16="http://schemas.microsoft.com/office/drawing/2014/main" id="{2B138FBE-0B7C-374B-9A07-38E7C9D39BE5}"/>
                  </a:ext>
                </a:extLst>
              </p:cNvPr>
              <p:cNvSpPr>
                <a:spLocks noChangeShapeType="1"/>
              </p:cNvSpPr>
              <p:nvPr/>
            </p:nvSpPr>
            <p:spPr bwMode="auto">
              <a:xfrm>
                <a:off x="3107"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6" name="Line 51">
                <a:extLst>
                  <a:ext uri="{FF2B5EF4-FFF2-40B4-BE49-F238E27FC236}">
                    <a16:creationId xmlns:a16="http://schemas.microsoft.com/office/drawing/2014/main" id="{7886F85E-E21D-9944-B884-6D0AD424D2F8}"/>
                  </a:ext>
                </a:extLst>
              </p:cNvPr>
              <p:cNvSpPr>
                <a:spLocks noChangeShapeType="1"/>
              </p:cNvSpPr>
              <p:nvPr/>
            </p:nvSpPr>
            <p:spPr bwMode="auto">
              <a:xfrm>
                <a:off x="3969"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7" name="Line 52">
                <a:extLst>
                  <a:ext uri="{FF2B5EF4-FFF2-40B4-BE49-F238E27FC236}">
                    <a16:creationId xmlns:a16="http://schemas.microsoft.com/office/drawing/2014/main" id="{DC682547-8ECE-3548-AE07-01EAC0F5FEC0}"/>
                  </a:ext>
                </a:extLst>
              </p:cNvPr>
              <p:cNvSpPr>
                <a:spLocks noChangeShapeType="1"/>
              </p:cNvSpPr>
              <p:nvPr/>
            </p:nvSpPr>
            <p:spPr bwMode="auto">
              <a:xfrm>
                <a:off x="4286"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8" name="Line 53">
                <a:extLst>
                  <a:ext uri="{FF2B5EF4-FFF2-40B4-BE49-F238E27FC236}">
                    <a16:creationId xmlns:a16="http://schemas.microsoft.com/office/drawing/2014/main" id="{AD9CCD5D-32A1-9C4E-85DC-8E4DE5D0BBF5}"/>
                  </a:ext>
                </a:extLst>
              </p:cNvPr>
              <p:cNvSpPr>
                <a:spLocks noChangeShapeType="1"/>
              </p:cNvSpPr>
              <p:nvPr/>
            </p:nvSpPr>
            <p:spPr bwMode="auto">
              <a:xfrm>
                <a:off x="3424"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9" name="Line 54">
                <a:extLst>
                  <a:ext uri="{FF2B5EF4-FFF2-40B4-BE49-F238E27FC236}">
                    <a16:creationId xmlns:a16="http://schemas.microsoft.com/office/drawing/2014/main" id="{771526E4-1B7A-3E4B-9B07-4F050F00CA2B}"/>
                  </a:ext>
                </a:extLst>
              </p:cNvPr>
              <p:cNvSpPr>
                <a:spLocks noChangeShapeType="1"/>
              </p:cNvSpPr>
              <p:nvPr/>
            </p:nvSpPr>
            <p:spPr bwMode="auto">
              <a:xfrm>
                <a:off x="3696"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70" name="Line 55">
                <a:extLst>
                  <a:ext uri="{FF2B5EF4-FFF2-40B4-BE49-F238E27FC236}">
                    <a16:creationId xmlns:a16="http://schemas.microsoft.com/office/drawing/2014/main" id="{DF48C9ED-CA2C-5D44-AE81-6783FAEECC63}"/>
                  </a:ext>
                </a:extLst>
              </p:cNvPr>
              <p:cNvSpPr>
                <a:spLocks noChangeShapeType="1"/>
              </p:cNvSpPr>
              <p:nvPr/>
            </p:nvSpPr>
            <p:spPr bwMode="auto">
              <a:xfrm>
                <a:off x="4558"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71" name="Line 56">
                <a:extLst>
                  <a:ext uri="{FF2B5EF4-FFF2-40B4-BE49-F238E27FC236}">
                    <a16:creationId xmlns:a16="http://schemas.microsoft.com/office/drawing/2014/main" id="{E591AF70-3B90-D44E-9BF5-5C172325CB39}"/>
                  </a:ext>
                </a:extLst>
              </p:cNvPr>
              <p:cNvSpPr>
                <a:spLocks noChangeShapeType="1"/>
              </p:cNvSpPr>
              <p:nvPr/>
            </p:nvSpPr>
            <p:spPr bwMode="auto">
              <a:xfrm>
                <a:off x="4876"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grpSp>
        <p:grpSp>
          <p:nvGrpSpPr>
            <p:cNvPr id="32" name="Group 57">
              <a:extLst>
                <a:ext uri="{FF2B5EF4-FFF2-40B4-BE49-F238E27FC236}">
                  <a16:creationId xmlns:a16="http://schemas.microsoft.com/office/drawing/2014/main" id="{1AD1057B-0168-8547-9D57-A71E04A27218}"/>
                </a:ext>
              </a:extLst>
            </p:cNvPr>
            <p:cNvGrpSpPr>
              <a:grpSpLocks/>
            </p:cNvGrpSpPr>
            <p:nvPr/>
          </p:nvGrpSpPr>
          <p:grpSpPr bwMode="auto">
            <a:xfrm>
              <a:off x="860" y="1616"/>
              <a:ext cx="98" cy="1723"/>
              <a:chOff x="748" y="1616"/>
              <a:chExt cx="91" cy="1723"/>
            </a:xfrm>
          </p:grpSpPr>
          <p:sp>
            <p:nvSpPr>
              <p:cNvPr id="52" name="Line 58">
                <a:extLst>
                  <a:ext uri="{FF2B5EF4-FFF2-40B4-BE49-F238E27FC236}">
                    <a16:creationId xmlns:a16="http://schemas.microsoft.com/office/drawing/2014/main" id="{06D935DB-FEAA-494A-B280-F5116C5CB74E}"/>
                  </a:ext>
                </a:extLst>
              </p:cNvPr>
              <p:cNvSpPr>
                <a:spLocks noChangeShapeType="1"/>
              </p:cNvSpPr>
              <p:nvPr/>
            </p:nvSpPr>
            <p:spPr bwMode="auto">
              <a:xfrm>
                <a:off x="748" y="1616"/>
                <a:ext cx="0" cy="1723"/>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3" name="Line 59">
                <a:extLst>
                  <a:ext uri="{FF2B5EF4-FFF2-40B4-BE49-F238E27FC236}">
                    <a16:creationId xmlns:a16="http://schemas.microsoft.com/office/drawing/2014/main" id="{7F6A9617-CA27-8244-ADED-AA71FBEC57E1}"/>
                  </a:ext>
                </a:extLst>
              </p:cNvPr>
              <p:cNvSpPr>
                <a:spLocks noChangeShapeType="1"/>
              </p:cNvSpPr>
              <p:nvPr/>
            </p:nvSpPr>
            <p:spPr bwMode="auto">
              <a:xfrm>
                <a:off x="748" y="2931"/>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4" name="Line 60">
                <a:extLst>
                  <a:ext uri="{FF2B5EF4-FFF2-40B4-BE49-F238E27FC236}">
                    <a16:creationId xmlns:a16="http://schemas.microsoft.com/office/drawing/2014/main" id="{D242EB40-EF6C-8040-BFDF-207959A26096}"/>
                  </a:ext>
                </a:extLst>
              </p:cNvPr>
              <p:cNvSpPr>
                <a:spLocks noChangeShapeType="1"/>
              </p:cNvSpPr>
              <p:nvPr/>
            </p:nvSpPr>
            <p:spPr bwMode="auto">
              <a:xfrm>
                <a:off x="748" y="1616"/>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5" name="Line 61">
                <a:extLst>
                  <a:ext uri="{FF2B5EF4-FFF2-40B4-BE49-F238E27FC236}">
                    <a16:creationId xmlns:a16="http://schemas.microsoft.com/office/drawing/2014/main" id="{D56D0B63-B229-C54F-9FE2-151CADF27E93}"/>
                  </a:ext>
                </a:extLst>
              </p:cNvPr>
              <p:cNvSpPr>
                <a:spLocks noChangeShapeType="1"/>
              </p:cNvSpPr>
              <p:nvPr/>
            </p:nvSpPr>
            <p:spPr bwMode="auto">
              <a:xfrm>
                <a:off x="748" y="2069"/>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6" name="Line 62">
                <a:extLst>
                  <a:ext uri="{FF2B5EF4-FFF2-40B4-BE49-F238E27FC236}">
                    <a16:creationId xmlns:a16="http://schemas.microsoft.com/office/drawing/2014/main" id="{827B3598-51FD-0A4D-8826-11F618B7E147}"/>
                  </a:ext>
                </a:extLst>
              </p:cNvPr>
              <p:cNvSpPr>
                <a:spLocks noChangeShapeType="1"/>
              </p:cNvSpPr>
              <p:nvPr/>
            </p:nvSpPr>
            <p:spPr bwMode="auto">
              <a:xfrm>
                <a:off x="748" y="2478"/>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7" name="Line 63">
                <a:extLst>
                  <a:ext uri="{FF2B5EF4-FFF2-40B4-BE49-F238E27FC236}">
                    <a16:creationId xmlns:a16="http://schemas.microsoft.com/office/drawing/2014/main" id="{19D873BE-7EA9-374C-9F6D-E1D29697B8E3}"/>
                  </a:ext>
                </a:extLst>
              </p:cNvPr>
              <p:cNvSpPr>
                <a:spLocks noChangeShapeType="1"/>
              </p:cNvSpPr>
              <p:nvPr/>
            </p:nvSpPr>
            <p:spPr bwMode="auto">
              <a:xfrm>
                <a:off x="748" y="3339"/>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grpSp>
        <p:sp>
          <p:nvSpPr>
            <p:cNvPr id="33" name="Line 64">
              <a:extLst>
                <a:ext uri="{FF2B5EF4-FFF2-40B4-BE49-F238E27FC236}">
                  <a16:creationId xmlns:a16="http://schemas.microsoft.com/office/drawing/2014/main" id="{DCF5AE87-DB19-0B4E-81E8-B28D1E092989}"/>
                </a:ext>
              </a:extLst>
            </p:cNvPr>
            <p:cNvSpPr>
              <a:spLocks noChangeShapeType="1"/>
            </p:cNvSpPr>
            <p:nvPr/>
          </p:nvSpPr>
          <p:spPr bwMode="auto">
            <a:xfrm>
              <a:off x="1204" y="1026"/>
              <a:ext cx="0" cy="2313"/>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4" name="Line 65">
              <a:extLst>
                <a:ext uri="{FF2B5EF4-FFF2-40B4-BE49-F238E27FC236}">
                  <a16:creationId xmlns:a16="http://schemas.microsoft.com/office/drawing/2014/main" id="{18A72071-4001-A34B-BDDA-2C77C51BCA1D}"/>
                </a:ext>
              </a:extLst>
            </p:cNvPr>
            <p:cNvSpPr>
              <a:spLocks noChangeShapeType="1"/>
            </p:cNvSpPr>
            <p:nvPr/>
          </p:nvSpPr>
          <p:spPr bwMode="auto">
            <a:xfrm>
              <a:off x="1204" y="2931"/>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5" name="Line 66">
              <a:extLst>
                <a:ext uri="{FF2B5EF4-FFF2-40B4-BE49-F238E27FC236}">
                  <a16:creationId xmlns:a16="http://schemas.microsoft.com/office/drawing/2014/main" id="{F81B4749-086B-464F-9F72-18BE18A71722}"/>
                </a:ext>
              </a:extLst>
            </p:cNvPr>
            <p:cNvSpPr>
              <a:spLocks noChangeShapeType="1"/>
            </p:cNvSpPr>
            <p:nvPr/>
          </p:nvSpPr>
          <p:spPr bwMode="auto">
            <a:xfrm>
              <a:off x="1204" y="1616"/>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6" name="Line 67">
              <a:extLst>
                <a:ext uri="{FF2B5EF4-FFF2-40B4-BE49-F238E27FC236}">
                  <a16:creationId xmlns:a16="http://schemas.microsoft.com/office/drawing/2014/main" id="{B0C4B93F-EAC7-FF4E-B0C9-B5BB6B6CA635}"/>
                </a:ext>
              </a:extLst>
            </p:cNvPr>
            <p:cNvSpPr>
              <a:spLocks noChangeShapeType="1"/>
            </p:cNvSpPr>
            <p:nvPr/>
          </p:nvSpPr>
          <p:spPr bwMode="auto">
            <a:xfrm>
              <a:off x="1204" y="2069"/>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7" name="Line 68">
              <a:extLst>
                <a:ext uri="{FF2B5EF4-FFF2-40B4-BE49-F238E27FC236}">
                  <a16:creationId xmlns:a16="http://schemas.microsoft.com/office/drawing/2014/main" id="{E1C72FAF-B94F-894F-9312-9D33C077D835}"/>
                </a:ext>
              </a:extLst>
            </p:cNvPr>
            <p:cNvSpPr>
              <a:spLocks noChangeShapeType="1"/>
            </p:cNvSpPr>
            <p:nvPr/>
          </p:nvSpPr>
          <p:spPr bwMode="auto">
            <a:xfrm>
              <a:off x="1204" y="2478"/>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8" name="Line 69">
              <a:extLst>
                <a:ext uri="{FF2B5EF4-FFF2-40B4-BE49-F238E27FC236}">
                  <a16:creationId xmlns:a16="http://schemas.microsoft.com/office/drawing/2014/main" id="{A11C3707-DE47-074C-9FF3-95C03691E77A}"/>
                </a:ext>
              </a:extLst>
            </p:cNvPr>
            <p:cNvSpPr>
              <a:spLocks noChangeShapeType="1"/>
            </p:cNvSpPr>
            <p:nvPr/>
          </p:nvSpPr>
          <p:spPr bwMode="auto">
            <a:xfrm>
              <a:off x="1204" y="3339"/>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9" name="Line 70">
              <a:extLst>
                <a:ext uri="{FF2B5EF4-FFF2-40B4-BE49-F238E27FC236}">
                  <a16:creationId xmlns:a16="http://schemas.microsoft.com/office/drawing/2014/main" id="{1EC80EB8-D127-994E-AA05-CBBEC8767994}"/>
                </a:ext>
              </a:extLst>
            </p:cNvPr>
            <p:cNvSpPr>
              <a:spLocks noChangeShapeType="1"/>
            </p:cNvSpPr>
            <p:nvPr/>
          </p:nvSpPr>
          <p:spPr bwMode="auto">
            <a:xfrm>
              <a:off x="1204" y="1207"/>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0" name="Line 71">
              <a:extLst>
                <a:ext uri="{FF2B5EF4-FFF2-40B4-BE49-F238E27FC236}">
                  <a16:creationId xmlns:a16="http://schemas.microsoft.com/office/drawing/2014/main" id="{C71E7BB6-A5F6-084B-A825-F825ECDCF115}"/>
                </a:ext>
              </a:extLst>
            </p:cNvPr>
            <p:cNvSpPr>
              <a:spLocks noChangeShapeType="1"/>
            </p:cNvSpPr>
            <p:nvPr/>
          </p:nvSpPr>
          <p:spPr bwMode="auto">
            <a:xfrm>
              <a:off x="1204" y="3113"/>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1" name="Line 72">
              <a:extLst>
                <a:ext uri="{FF2B5EF4-FFF2-40B4-BE49-F238E27FC236}">
                  <a16:creationId xmlns:a16="http://schemas.microsoft.com/office/drawing/2014/main" id="{0FDD38E0-0C7E-814E-AB46-8A7A110D3A33}"/>
                </a:ext>
              </a:extLst>
            </p:cNvPr>
            <p:cNvSpPr>
              <a:spLocks noChangeShapeType="1"/>
            </p:cNvSpPr>
            <p:nvPr/>
          </p:nvSpPr>
          <p:spPr bwMode="auto">
            <a:xfrm>
              <a:off x="1204" y="2704"/>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2" name="Line 73">
              <a:extLst>
                <a:ext uri="{FF2B5EF4-FFF2-40B4-BE49-F238E27FC236}">
                  <a16:creationId xmlns:a16="http://schemas.microsoft.com/office/drawing/2014/main" id="{C976612C-AE73-D94B-B830-BD8F8D2F0B6A}"/>
                </a:ext>
              </a:extLst>
            </p:cNvPr>
            <p:cNvSpPr>
              <a:spLocks noChangeShapeType="1"/>
            </p:cNvSpPr>
            <p:nvPr/>
          </p:nvSpPr>
          <p:spPr bwMode="auto">
            <a:xfrm>
              <a:off x="1204" y="2251"/>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3" name="Line 74">
              <a:extLst>
                <a:ext uri="{FF2B5EF4-FFF2-40B4-BE49-F238E27FC236}">
                  <a16:creationId xmlns:a16="http://schemas.microsoft.com/office/drawing/2014/main" id="{44624FC8-3E22-784E-A59B-6CD8E7631C3D}"/>
                </a:ext>
              </a:extLst>
            </p:cNvPr>
            <p:cNvSpPr>
              <a:spLocks noChangeShapeType="1"/>
            </p:cNvSpPr>
            <p:nvPr/>
          </p:nvSpPr>
          <p:spPr bwMode="auto">
            <a:xfrm>
              <a:off x="1204" y="1842"/>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4" name="Line 75">
              <a:extLst>
                <a:ext uri="{FF2B5EF4-FFF2-40B4-BE49-F238E27FC236}">
                  <a16:creationId xmlns:a16="http://schemas.microsoft.com/office/drawing/2014/main" id="{E59F6D27-ED1F-E345-9593-136EEB51B7E8}"/>
                </a:ext>
              </a:extLst>
            </p:cNvPr>
            <p:cNvSpPr>
              <a:spLocks noChangeShapeType="1"/>
            </p:cNvSpPr>
            <p:nvPr/>
          </p:nvSpPr>
          <p:spPr bwMode="auto">
            <a:xfrm>
              <a:off x="1204" y="1389"/>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5" name="Text Box 76">
              <a:extLst>
                <a:ext uri="{FF2B5EF4-FFF2-40B4-BE49-F238E27FC236}">
                  <a16:creationId xmlns:a16="http://schemas.microsoft.com/office/drawing/2014/main" id="{C2C38E30-314B-314C-A196-8D49DF0FA055}"/>
                </a:ext>
              </a:extLst>
            </p:cNvPr>
            <p:cNvSpPr txBox="1">
              <a:spLocks noChangeArrowheads="1"/>
            </p:cNvSpPr>
            <p:nvPr/>
          </p:nvSpPr>
          <p:spPr bwMode="auto">
            <a:xfrm>
              <a:off x="1351" y="3338"/>
              <a:ext cx="345"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0</a:t>
              </a:r>
            </a:p>
          </p:txBody>
        </p:sp>
        <p:sp>
          <p:nvSpPr>
            <p:cNvPr id="46" name="Text Box 77">
              <a:extLst>
                <a:ext uri="{FF2B5EF4-FFF2-40B4-BE49-F238E27FC236}">
                  <a16:creationId xmlns:a16="http://schemas.microsoft.com/office/drawing/2014/main" id="{6CCEF6D6-B48E-3647-9E96-460FF907672C}"/>
                </a:ext>
              </a:extLst>
            </p:cNvPr>
            <p:cNvSpPr txBox="1">
              <a:spLocks noChangeArrowheads="1"/>
            </p:cNvSpPr>
            <p:nvPr/>
          </p:nvSpPr>
          <p:spPr bwMode="auto">
            <a:xfrm>
              <a:off x="1892" y="3338"/>
              <a:ext cx="344"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10</a:t>
              </a:r>
            </a:p>
          </p:txBody>
        </p:sp>
        <p:sp>
          <p:nvSpPr>
            <p:cNvPr id="47" name="Text Box 78">
              <a:extLst>
                <a:ext uri="{FF2B5EF4-FFF2-40B4-BE49-F238E27FC236}">
                  <a16:creationId xmlns:a16="http://schemas.microsoft.com/office/drawing/2014/main" id="{172E9F0D-043A-B04B-87CA-50D7403EC5E7}"/>
                </a:ext>
              </a:extLst>
            </p:cNvPr>
            <p:cNvSpPr txBox="1">
              <a:spLocks noChangeArrowheads="1"/>
            </p:cNvSpPr>
            <p:nvPr/>
          </p:nvSpPr>
          <p:spPr bwMode="auto">
            <a:xfrm>
              <a:off x="2530" y="3338"/>
              <a:ext cx="347"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20</a:t>
              </a:r>
            </a:p>
          </p:txBody>
        </p:sp>
        <p:sp>
          <p:nvSpPr>
            <p:cNvPr id="48" name="Text Box 79">
              <a:extLst>
                <a:ext uri="{FF2B5EF4-FFF2-40B4-BE49-F238E27FC236}">
                  <a16:creationId xmlns:a16="http://schemas.microsoft.com/office/drawing/2014/main" id="{912B598F-E75C-5D40-A5C7-A9EEC424F904}"/>
                </a:ext>
              </a:extLst>
            </p:cNvPr>
            <p:cNvSpPr txBox="1">
              <a:spLocks noChangeArrowheads="1"/>
            </p:cNvSpPr>
            <p:nvPr/>
          </p:nvSpPr>
          <p:spPr bwMode="auto">
            <a:xfrm>
              <a:off x="3169" y="3338"/>
              <a:ext cx="345"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30</a:t>
              </a:r>
            </a:p>
          </p:txBody>
        </p:sp>
        <p:sp>
          <p:nvSpPr>
            <p:cNvPr id="49" name="Text Box 80">
              <a:extLst>
                <a:ext uri="{FF2B5EF4-FFF2-40B4-BE49-F238E27FC236}">
                  <a16:creationId xmlns:a16="http://schemas.microsoft.com/office/drawing/2014/main" id="{6B0E21D7-932D-5C4E-A30B-C1A3B7B5AC9D}"/>
                </a:ext>
              </a:extLst>
            </p:cNvPr>
            <p:cNvSpPr txBox="1">
              <a:spLocks noChangeArrowheads="1"/>
            </p:cNvSpPr>
            <p:nvPr/>
          </p:nvSpPr>
          <p:spPr bwMode="auto">
            <a:xfrm>
              <a:off x="3808" y="3338"/>
              <a:ext cx="346"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40</a:t>
              </a:r>
            </a:p>
          </p:txBody>
        </p:sp>
        <p:sp>
          <p:nvSpPr>
            <p:cNvPr id="50" name="Text Box 81">
              <a:extLst>
                <a:ext uri="{FF2B5EF4-FFF2-40B4-BE49-F238E27FC236}">
                  <a16:creationId xmlns:a16="http://schemas.microsoft.com/office/drawing/2014/main" id="{55A5EF73-9926-3645-B1F2-B9402D0A45AE}"/>
                </a:ext>
              </a:extLst>
            </p:cNvPr>
            <p:cNvSpPr txBox="1">
              <a:spLocks noChangeArrowheads="1"/>
            </p:cNvSpPr>
            <p:nvPr/>
          </p:nvSpPr>
          <p:spPr bwMode="auto">
            <a:xfrm>
              <a:off x="4447" y="3338"/>
              <a:ext cx="345"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50</a:t>
              </a:r>
            </a:p>
          </p:txBody>
        </p:sp>
        <p:sp>
          <p:nvSpPr>
            <p:cNvPr id="51" name="Text Box 82">
              <a:extLst>
                <a:ext uri="{FF2B5EF4-FFF2-40B4-BE49-F238E27FC236}">
                  <a16:creationId xmlns:a16="http://schemas.microsoft.com/office/drawing/2014/main" id="{37E2E807-95E1-6749-A099-565059D64353}"/>
                </a:ext>
              </a:extLst>
            </p:cNvPr>
            <p:cNvSpPr txBox="1">
              <a:spLocks noChangeArrowheads="1"/>
            </p:cNvSpPr>
            <p:nvPr/>
          </p:nvSpPr>
          <p:spPr bwMode="auto">
            <a:xfrm>
              <a:off x="5086" y="3338"/>
              <a:ext cx="344"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60</a:t>
              </a:r>
            </a:p>
          </p:txBody>
        </p:sp>
      </p:grpSp>
      <p:sp>
        <p:nvSpPr>
          <p:cNvPr id="85" name="正方形/長方形 84">
            <a:extLst>
              <a:ext uri="{FF2B5EF4-FFF2-40B4-BE49-F238E27FC236}">
                <a16:creationId xmlns:a16="http://schemas.microsoft.com/office/drawing/2014/main" id="{FD0FB849-FF7C-4844-94A8-A6381FE29574}"/>
              </a:ext>
            </a:extLst>
          </p:cNvPr>
          <p:cNvSpPr/>
          <p:nvPr/>
        </p:nvSpPr>
        <p:spPr>
          <a:xfrm>
            <a:off x="2543240" y="2894921"/>
            <a:ext cx="405752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ja-JP" dirty="0"/>
              <a:t>2Gy</a:t>
            </a:r>
            <a:r>
              <a:rPr lang="ja-JP" altLang="en-US"/>
              <a:t>被ばくしたときの末梢血の変化例</a:t>
            </a:r>
          </a:p>
        </p:txBody>
      </p:sp>
      <p:sp>
        <p:nvSpPr>
          <p:cNvPr id="4" name="スライド番号プレースホルダー 3">
            <a:extLst>
              <a:ext uri="{FF2B5EF4-FFF2-40B4-BE49-F238E27FC236}">
                <a16:creationId xmlns:a16="http://schemas.microsoft.com/office/drawing/2014/main" id="{C9A8787E-B358-1F48-A482-FE6825EFEC6F}"/>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99046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血球数による線量推定</a:t>
            </a:r>
            <a:endParaRPr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768049577"/>
              </p:ext>
            </p:extLst>
          </p:nvPr>
        </p:nvGraphicFramePr>
        <p:xfrm>
          <a:off x="628650" y="1271588"/>
          <a:ext cx="7953941" cy="2219210"/>
        </p:xfrm>
        <a:graphic>
          <a:graphicData uri="http://schemas.openxmlformats.org/drawingml/2006/table">
            <a:tbl>
              <a:tblPr firstRow="1" bandRow="1">
                <a:tableStyleId>{BC89EF96-8CEA-46FF-86C4-4CE0E7609802}</a:tableStyleId>
              </a:tblPr>
              <a:tblGrid>
                <a:gridCol w="1944542">
                  <a:extLst>
                    <a:ext uri="{9D8B030D-6E8A-4147-A177-3AD203B41FA5}">
                      <a16:colId xmlns:a16="http://schemas.microsoft.com/office/drawing/2014/main" val="20000"/>
                    </a:ext>
                  </a:extLst>
                </a:gridCol>
                <a:gridCol w="1179194">
                  <a:extLst>
                    <a:ext uri="{9D8B030D-6E8A-4147-A177-3AD203B41FA5}">
                      <a16:colId xmlns:a16="http://schemas.microsoft.com/office/drawing/2014/main" val="20001"/>
                    </a:ext>
                  </a:extLst>
                </a:gridCol>
                <a:gridCol w="1179194">
                  <a:extLst>
                    <a:ext uri="{9D8B030D-6E8A-4147-A177-3AD203B41FA5}">
                      <a16:colId xmlns:a16="http://schemas.microsoft.com/office/drawing/2014/main" val="20002"/>
                    </a:ext>
                  </a:extLst>
                </a:gridCol>
                <a:gridCol w="1179194">
                  <a:extLst>
                    <a:ext uri="{9D8B030D-6E8A-4147-A177-3AD203B41FA5}">
                      <a16:colId xmlns:a16="http://schemas.microsoft.com/office/drawing/2014/main" val="20003"/>
                    </a:ext>
                  </a:extLst>
                </a:gridCol>
                <a:gridCol w="1179194">
                  <a:extLst>
                    <a:ext uri="{9D8B030D-6E8A-4147-A177-3AD203B41FA5}">
                      <a16:colId xmlns:a16="http://schemas.microsoft.com/office/drawing/2014/main" val="20004"/>
                    </a:ext>
                  </a:extLst>
                </a:gridCol>
                <a:gridCol w="1292623">
                  <a:extLst>
                    <a:ext uri="{9D8B030D-6E8A-4147-A177-3AD203B41FA5}">
                      <a16:colId xmlns:a16="http://schemas.microsoft.com/office/drawing/2014/main" val="20005"/>
                    </a:ext>
                  </a:extLst>
                </a:gridCol>
              </a:tblGrid>
              <a:tr h="332365">
                <a:tc rowSpan="2">
                  <a:txBody>
                    <a:bodyPr/>
                    <a:lstStyle/>
                    <a:p>
                      <a:pPr algn="ctr"/>
                      <a:endParaRPr kumimoji="1" lang="ja-JP" altLang="en-US" sz="1200" dirty="0"/>
                    </a:p>
                  </a:txBody>
                  <a:tcPr anchor="ctr"/>
                </a:tc>
                <a:tc gridSpan="5">
                  <a:txBody>
                    <a:bodyPr/>
                    <a:lstStyle/>
                    <a:p>
                      <a:pPr algn="ctr"/>
                      <a:r>
                        <a:rPr kumimoji="1" lang="en-US" altLang="ja-JP" sz="1200" dirty="0"/>
                        <a:t>ARS</a:t>
                      </a:r>
                      <a:r>
                        <a:rPr kumimoji="1" lang="ja-JP" altLang="en-US" sz="1200" dirty="0"/>
                        <a:t>での血球数と被ばく線量</a:t>
                      </a:r>
                      <a:endParaRPr kumimoji="1" lang="ja-JP" altLang="en-US" sz="1200" dirty="0">
                        <a:solidFill>
                          <a:schemeClr val="bg1"/>
                        </a:solidFill>
                      </a:endParaRPr>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32365">
                <a:tc vMerge="1">
                  <a:txBody>
                    <a:bodyPr/>
                    <a:lstStyle/>
                    <a:p>
                      <a:endParaRPr lang="ja-JP" altLang="en-US" dirty="0"/>
                    </a:p>
                  </a:txBody>
                  <a:tcPr>
                    <a:solidFill>
                      <a:schemeClr val="accent1"/>
                    </a:solidFill>
                  </a:tcPr>
                </a:tc>
                <a:tc>
                  <a:txBody>
                    <a:bodyPr/>
                    <a:lstStyle/>
                    <a:p>
                      <a:pPr algn="ctr"/>
                      <a:r>
                        <a:rPr kumimoji="1" lang="en-US" altLang="ja-JP" sz="1200" dirty="0"/>
                        <a:t>1</a:t>
                      </a:r>
                      <a:r>
                        <a:rPr kumimoji="1" lang="en-US" altLang="ja-JP" sz="1200" baseline="0" dirty="0"/>
                        <a:t> – 2 </a:t>
                      </a:r>
                      <a:r>
                        <a:rPr kumimoji="1" lang="en-US" altLang="ja-JP" sz="1200" baseline="0" dirty="0" err="1"/>
                        <a:t>Gy</a:t>
                      </a:r>
                      <a:endParaRPr kumimoji="1" lang="ja-JP" altLang="en-US" sz="1200" dirty="0">
                        <a:solidFill>
                          <a:schemeClr val="bg1"/>
                        </a:solidFill>
                      </a:endParaRPr>
                    </a:p>
                  </a:txBody>
                  <a:tcPr anchor="ctr"/>
                </a:tc>
                <a:tc>
                  <a:txBody>
                    <a:bodyPr/>
                    <a:lstStyle/>
                    <a:p>
                      <a:pPr algn="ctr"/>
                      <a:r>
                        <a:rPr kumimoji="1" lang="en-US" altLang="ja-JP" sz="1200" dirty="0"/>
                        <a:t>2 – 4 </a:t>
                      </a:r>
                      <a:r>
                        <a:rPr kumimoji="1" lang="en-US" altLang="ja-JP" sz="1200" dirty="0" err="1"/>
                        <a:t>Gy</a:t>
                      </a:r>
                      <a:endParaRPr kumimoji="1" lang="ja-JP" altLang="en-US" sz="1200" dirty="0">
                        <a:solidFill>
                          <a:schemeClr val="bg1"/>
                        </a:solidFill>
                      </a:endParaRPr>
                    </a:p>
                  </a:txBody>
                  <a:tcPr anchor="ctr"/>
                </a:tc>
                <a:tc>
                  <a:txBody>
                    <a:bodyPr/>
                    <a:lstStyle/>
                    <a:p>
                      <a:pPr algn="ctr"/>
                      <a:r>
                        <a:rPr kumimoji="1" lang="en-US" altLang="ja-JP" sz="1200" dirty="0"/>
                        <a:t>4 - 6 </a:t>
                      </a:r>
                      <a:r>
                        <a:rPr kumimoji="1" lang="en-US" altLang="ja-JP" sz="1200" dirty="0" err="1"/>
                        <a:t>Gy</a:t>
                      </a:r>
                      <a:endParaRPr kumimoji="1" lang="ja-JP" altLang="en-US" sz="1200" dirty="0">
                        <a:solidFill>
                          <a:schemeClr val="bg1"/>
                        </a:solidFill>
                      </a:endParaRPr>
                    </a:p>
                  </a:txBody>
                  <a:tcPr anchor="ctr"/>
                </a:tc>
                <a:tc>
                  <a:txBody>
                    <a:bodyPr/>
                    <a:lstStyle/>
                    <a:p>
                      <a:pPr algn="ctr"/>
                      <a:r>
                        <a:rPr kumimoji="1" lang="en-US" altLang="ja-JP" sz="1200" dirty="0"/>
                        <a:t>6 – 8 </a:t>
                      </a:r>
                      <a:r>
                        <a:rPr kumimoji="1" lang="en-US" altLang="ja-JP" sz="1200" dirty="0" err="1"/>
                        <a:t>Gy</a:t>
                      </a:r>
                      <a:endParaRPr kumimoji="1" lang="ja-JP" altLang="en-US" sz="1200" dirty="0">
                        <a:solidFill>
                          <a:schemeClr val="bg1"/>
                        </a:solidFill>
                      </a:endParaRPr>
                    </a:p>
                  </a:txBody>
                  <a:tcPr anchor="ctr"/>
                </a:tc>
                <a:tc>
                  <a:txBody>
                    <a:bodyPr/>
                    <a:lstStyle/>
                    <a:p>
                      <a:pPr algn="ctr"/>
                      <a:r>
                        <a:rPr kumimoji="1" lang="en-US" altLang="ja-JP" sz="1200" dirty="0"/>
                        <a:t>&gt; 8 </a:t>
                      </a:r>
                      <a:r>
                        <a:rPr kumimoji="1" lang="en-US" altLang="ja-JP" sz="1200" dirty="0" err="1"/>
                        <a:t>Gy</a:t>
                      </a:r>
                      <a:endParaRPr kumimoji="1" lang="ja-JP" altLang="en-US" sz="1200" dirty="0">
                        <a:solidFill>
                          <a:schemeClr val="bg1"/>
                        </a:solidFill>
                      </a:endParaRPr>
                    </a:p>
                  </a:txBody>
                  <a:tcPr anchor="ctr"/>
                </a:tc>
                <a:extLst>
                  <a:ext uri="{0D108BD9-81ED-4DB2-BD59-A6C34878D82A}">
                    <a16:rowId xmlns:a16="http://schemas.microsoft.com/office/drawing/2014/main" val="10001"/>
                  </a:ext>
                </a:extLst>
              </a:tr>
              <a:tr h="573671">
                <a:tc>
                  <a:txBody>
                    <a:bodyPr/>
                    <a:lstStyle/>
                    <a:p>
                      <a:pPr algn="ctr"/>
                      <a:r>
                        <a:rPr kumimoji="1" lang="ja-JP" altLang="en-US" sz="1200" dirty="0"/>
                        <a:t>リンパ球数</a:t>
                      </a:r>
                      <a:endParaRPr kumimoji="1" lang="en-US" altLang="ja-JP" sz="1200" dirty="0"/>
                    </a:p>
                    <a:p>
                      <a:pPr algn="ctr"/>
                      <a:r>
                        <a:rPr kumimoji="1" lang="en-US" altLang="ja-JP" sz="1200" dirty="0"/>
                        <a:t>(x 10</a:t>
                      </a:r>
                      <a:r>
                        <a:rPr kumimoji="1" lang="en-US" altLang="ja-JP" sz="1200" baseline="30000" dirty="0"/>
                        <a:t>3</a:t>
                      </a:r>
                      <a:r>
                        <a:rPr kumimoji="1" lang="en-US" altLang="ja-JP" sz="1200" dirty="0"/>
                        <a:t>/mm</a:t>
                      </a:r>
                      <a:r>
                        <a:rPr kumimoji="1" lang="en-US" altLang="ja-JP" sz="1200" baseline="30000" dirty="0"/>
                        <a:t>3</a:t>
                      </a:r>
                      <a:r>
                        <a:rPr kumimoji="1" lang="en-US" altLang="ja-JP" sz="1200" dirty="0"/>
                        <a:t>)</a:t>
                      </a:r>
                    </a:p>
                    <a:p>
                      <a:pPr algn="ctr"/>
                      <a:r>
                        <a:rPr kumimoji="1" lang="ja-JP" altLang="en-US" sz="1200" dirty="0"/>
                        <a:t>（被ばく後３</a:t>
                      </a:r>
                      <a:r>
                        <a:rPr kumimoji="1" lang="en-US" altLang="ja-JP" sz="1200" dirty="0"/>
                        <a:t>〜</a:t>
                      </a:r>
                      <a:r>
                        <a:rPr kumimoji="1" lang="ja-JP" altLang="en-US" sz="1200" dirty="0"/>
                        <a:t>６日）</a:t>
                      </a:r>
                    </a:p>
                  </a:txBody>
                  <a:tcPr anchor="ctr"/>
                </a:tc>
                <a:tc>
                  <a:txBody>
                    <a:bodyPr/>
                    <a:lstStyle/>
                    <a:p>
                      <a:pPr algn="ctr"/>
                      <a:r>
                        <a:rPr kumimoji="1" lang="en-US" altLang="ja-JP" sz="1200" dirty="0"/>
                        <a:t>0.8 – 1.5</a:t>
                      </a:r>
                      <a:endParaRPr kumimoji="1" lang="ja-JP" altLang="en-US" sz="1200" dirty="0"/>
                    </a:p>
                  </a:txBody>
                  <a:tcPr anchor="ctr"/>
                </a:tc>
                <a:tc>
                  <a:txBody>
                    <a:bodyPr/>
                    <a:lstStyle/>
                    <a:p>
                      <a:pPr algn="ctr"/>
                      <a:r>
                        <a:rPr kumimoji="1" lang="en-US" altLang="ja-JP" sz="1200" dirty="0"/>
                        <a:t>0.5</a:t>
                      </a:r>
                      <a:r>
                        <a:rPr kumimoji="1" lang="en-US" altLang="ja-JP" sz="1200" baseline="0" dirty="0"/>
                        <a:t> – 0.8</a:t>
                      </a:r>
                      <a:endParaRPr kumimoji="1" lang="ja-JP" altLang="en-US" sz="1200" dirty="0"/>
                    </a:p>
                  </a:txBody>
                  <a:tcPr anchor="ctr"/>
                </a:tc>
                <a:tc>
                  <a:txBody>
                    <a:bodyPr/>
                    <a:lstStyle/>
                    <a:p>
                      <a:pPr algn="ctr"/>
                      <a:r>
                        <a:rPr kumimoji="1" lang="en-US" altLang="ja-JP" sz="1200" dirty="0"/>
                        <a:t>0.3 – 0.5</a:t>
                      </a:r>
                      <a:endParaRPr kumimoji="1" lang="ja-JP" altLang="en-US" sz="1200" dirty="0"/>
                    </a:p>
                  </a:txBody>
                  <a:tcPr anchor="ctr"/>
                </a:tc>
                <a:tc>
                  <a:txBody>
                    <a:bodyPr/>
                    <a:lstStyle/>
                    <a:p>
                      <a:pPr algn="ctr"/>
                      <a:r>
                        <a:rPr kumimoji="1" lang="en-US" altLang="ja-JP" sz="1200" dirty="0"/>
                        <a:t>0.1 – 0.3</a:t>
                      </a:r>
                      <a:endParaRPr kumimoji="1" lang="ja-JP" altLang="en-US" sz="1200" dirty="0"/>
                    </a:p>
                  </a:txBody>
                  <a:tcPr anchor="ctr"/>
                </a:tc>
                <a:tc>
                  <a:txBody>
                    <a:bodyPr/>
                    <a:lstStyle/>
                    <a:p>
                      <a:pPr algn="ctr"/>
                      <a:r>
                        <a:rPr kumimoji="1" lang="en-US" altLang="ja-JP" sz="1200" dirty="0"/>
                        <a:t>0.0 – 0.1</a:t>
                      </a:r>
                      <a:endParaRPr kumimoji="1" lang="ja-JP" altLang="en-US" sz="1200" dirty="0"/>
                    </a:p>
                  </a:txBody>
                  <a:tcPr anchor="ctr"/>
                </a:tc>
                <a:extLst>
                  <a:ext uri="{0D108BD9-81ED-4DB2-BD59-A6C34878D82A}">
                    <a16:rowId xmlns:a16="http://schemas.microsoft.com/office/drawing/2014/main" val="10002"/>
                  </a:ext>
                </a:extLst>
              </a:tr>
              <a:tr h="4097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好中球数</a:t>
                      </a:r>
                      <a:endParaRPr kumimoji="1" lang="en-US" altLang="ja-JP" sz="1200"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(x 10</a:t>
                      </a:r>
                      <a:r>
                        <a:rPr kumimoji="1" lang="en-US" altLang="ja-JP" sz="1200" baseline="30000" dirty="0"/>
                        <a:t>3</a:t>
                      </a:r>
                      <a:r>
                        <a:rPr kumimoji="1" lang="en-US" altLang="ja-JP" sz="1200" dirty="0"/>
                        <a:t>/mm</a:t>
                      </a:r>
                      <a:r>
                        <a:rPr kumimoji="1" lang="en-US" altLang="ja-JP" sz="1200" baseline="30000" dirty="0"/>
                        <a:t>3</a:t>
                      </a:r>
                      <a:r>
                        <a:rPr kumimoji="1" lang="en-US" altLang="ja-JP" sz="1200" dirty="0"/>
                        <a:t>)</a:t>
                      </a:r>
                    </a:p>
                  </a:txBody>
                  <a:tcPr anchor="ctr"/>
                </a:tc>
                <a:tc>
                  <a:txBody>
                    <a:bodyPr/>
                    <a:lstStyle/>
                    <a:p>
                      <a:pPr algn="ctr"/>
                      <a:r>
                        <a:rPr kumimoji="1" lang="en-US" altLang="ja-JP" sz="1200" dirty="0"/>
                        <a:t>&gt; 2.0</a:t>
                      </a:r>
                      <a:endParaRPr kumimoji="1" lang="ja-JP" altLang="en-US" sz="1200" dirty="0"/>
                    </a:p>
                  </a:txBody>
                  <a:tcPr anchor="ctr"/>
                </a:tc>
                <a:tc>
                  <a:txBody>
                    <a:bodyPr/>
                    <a:lstStyle/>
                    <a:p>
                      <a:pPr algn="ctr"/>
                      <a:r>
                        <a:rPr kumimoji="1" lang="en-US" altLang="ja-JP" sz="1200" dirty="0"/>
                        <a:t>1.5 – 2.0</a:t>
                      </a:r>
                      <a:endParaRPr kumimoji="1" lang="ja-JP" altLang="en-US" sz="1200" dirty="0"/>
                    </a:p>
                  </a:txBody>
                  <a:tcPr anchor="ctr"/>
                </a:tc>
                <a:tc>
                  <a:txBody>
                    <a:bodyPr/>
                    <a:lstStyle/>
                    <a:p>
                      <a:pPr algn="ctr"/>
                      <a:r>
                        <a:rPr kumimoji="1" lang="en-US" altLang="ja-JP" sz="1200" dirty="0"/>
                        <a:t>1.0 – 1.5</a:t>
                      </a:r>
                      <a:endParaRPr kumimoji="1" lang="ja-JP" altLang="en-US" sz="1200" dirty="0"/>
                    </a:p>
                  </a:txBody>
                  <a:tcPr anchor="ctr"/>
                </a:tc>
                <a:tc>
                  <a:txBody>
                    <a:bodyPr/>
                    <a:lstStyle/>
                    <a:p>
                      <a:pPr algn="ctr"/>
                      <a:r>
                        <a:rPr kumimoji="1" lang="en-US" altLang="ja-JP" sz="1200" dirty="0"/>
                        <a:t>≤ 0.5</a:t>
                      </a:r>
                      <a:endParaRPr kumimoji="1" lang="ja-JP" altLang="en-US" sz="1200" dirty="0"/>
                    </a:p>
                  </a:txBody>
                  <a:tcPr anchor="ctr"/>
                </a:tc>
                <a:tc>
                  <a:txBody>
                    <a:bodyPr/>
                    <a:lstStyle/>
                    <a:p>
                      <a:pPr algn="ctr"/>
                      <a:r>
                        <a:rPr kumimoji="1" lang="en-US" altLang="ja-JP" sz="1200" dirty="0"/>
                        <a:t>≤</a:t>
                      </a:r>
                      <a:r>
                        <a:rPr kumimoji="1" lang="en-US" altLang="ja-JP" sz="1200" baseline="0" dirty="0"/>
                        <a:t> 0.1</a:t>
                      </a:r>
                      <a:endParaRPr kumimoji="1" lang="ja-JP" altLang="en-US" sz="1200" dirty="0"/>
                    </a:p>
                  </a:txBody>
                  <a:tcPr anchor="ctr"/>
                </a:tc>
                <a:extLst>
                  <a:ext uri="{0D108BD9-81ED-4DB2-BD59-A6C34878D82A}">
                    <a16:rowId xmlns:a16="http://schemas.microsoft.com/office/drawing/2014/main" val="10003"/>
                  </a:ext>
                </a:extLst>
              </a:tr>
              <a:tr h="409765">
                <a:tc>
                  <a:txBody>
                    <a:bodyPr/>
                    <a:lstStyle/>
                    <a:p>
                      <a:pPr algn="ctr"/>
                      <a:r>
                        <a:rPr kumimoji="1" lang="ja-JP" altLang="en-US" sz="1200" dirty="0"/>
                        <a:t>血小板数</a:t>
                      </a:r>
                      <a:endParaRPr kumimoji="1" lang="en-US" altLang="ja-JP" sz="1200" dirty="0"/>
                    </a:p>
                    <a:p>
                      <a:pPr algn="ctr"/>
                      <a:r>
                        <a:rPr kumimoji="1" lang="en-US" altLang="ja-JP" sz="1200" dirty="0"/>
                        <a:t>(x 10</a:t>
                      </a:r>
                      <a:r>
                        <a:rPr kumimoji="1" lang="en-US" altLang="ja-JP" sz="1200" baseline="30000" dirty="0"/>
                        <a:t>3</a:t>
                      </a:r>
                      <a:r>
                        <a:rPr kumimoji="1" lang="en-US" altLang="ja-JP" sz="1200" dirty="0"/>
                        <a:t>/mm</a:t>
                      </a:r>
                      <a:r>
                        <a:rPr kumimoji="1" lang="en-US" altLang="ja-JP" sz="1200" baseline="30000" dirty="0"/>
                        <a:t>3</a:t>
                      </a:r>
                      <a:r>
                        <a:rPr kumimoji="1" lang="en-US" altLang="ja-JP" sz="1200" dirty="0"/>
                        <a:t>)</a:t>
                      </a:r>
                      <a:endParaRPr kumimoji="1" lang="ja-JP" altLang="en-US" sz="1200" dirty="0"/>
                    </a:p>
                  </a:txBody>
                  <a:tcPr anchor="ctr"/>
                </a:tc>
                <a:tc>
                  <a:txBody>
                    <a:bodyPr/>
                    <a:lstStyle/>
                    <a:p>
                      <a:pPr algn="ctr"/>
                      <a:r>
                        <a:rPr kumimoji="1" lang="en-US" altLang="ja-JP" sz="1200" dirty="0"/>
                        <a:t>60 – 100</a:t>
                      </a:r>
                    </a:p>
                    <a:p>
                      <a:pPr algn="ctr"/>
                      <a:r>
                        <a:rPr kumimoji="1" lang="en-US" altLang="ja-JP" sz="1200" dirty="0"/>
                        <a:t> 10 – 25 %</a:t>
                      </a:r>
                      <a:endParaRPr kumimoji="1" lang="ja-JP" altLang="en-US" sz="1200" dirty="0"/>
                    </a:p>
                  </a:txBody>
                  <a:tcPr anchor="ctr"/>
                </a:tc>
                <a:tc>
                  <a:txBody>
                    <a:bodyPr/>
                    <a:lstStyle/>
                    <a:p>
                      <a:pPr algn="ctr"/>
                      <a:r>
                        <a:rPr kumimoji="1" lang="en-US" altLang="ja-JP" sz="1200" dirty="0"/>
                        <a:t>30 – 60</a:t>
                      </a:r>
                    </a:p>
                    <a:p>
                      <a:pPr algn="ctr"/>
                      <a:r>
                        <a:rPr kumimoji="1" lang="en-US" altLang="ja-JP" sz="1200" dirty="0"/>
                        <a:t>25 – 40 %</a:t>
                      </a:r>
                      <a:endParaRPr kumimoji="1" lang="ja-JP" altLang="en-US" sz="1200" dirty="0"/>
                    </a:p>
                  </a:txBody>
                  <a:tcPr anchor="ctr"/>
                </a:tc>
                <a:tc>
                  <a:txBody>
                    <a:bodyPr/>
                    <a:lstStyle/>
                    <a:p>
                      <a:pPr algn="ctr"/>
                      <a:r>
                        <a:rPr kumimoji="1" lang="en-US" altLang="ja-JP" sz="1200" dirty="0"/>
                        <a:t>25 – 35</a:t>
                      </a:r>
                    </a:p>
                    <a:p>
                      <a:pPr algn="ctr"/>
                      <a:r>
                        <a:rPr kumimoji="1" lang="en-US" altLang="ja-JP" sz="1200" dirty="0"/>
                        <a:t>40 – 80 %</a:t>
                      </a:r>
                      <a:endParaRPr kumimoji="1" lang="ja-JP" altLang="en-US" sz="1200" dirty="0"/>
                    </a:p>
                  </a:txBody>
                  <a:tcPr anchor="ctr"/>
                </a:tc>
                <a:tc>
                  <a:txBody>
                    <a:bodyPr/>
                    <a:lstStyle/>
                    <a:p>
                      <a:pPr algn="ctr"/>
                      <a:r>
                        <a:rPr kumimoji="1" lang="en-US" altLang="ja-JP" sz="1200" dirty="0"/>
                        <a:t>15</a:t>
                      </a:r>
                      <a:r>
                        <a:rPr kumimoji="1" lang="en-US" altLang="ja-JP" sz="1200" baseline="0" dirty="0"/>
                        <a:t> – 25</a:t>
                      </a:r>
                    </a:p>
                    <a:p>
                      <a:pPr algn="ctr"/>
                      <a:r>
                        <a:rPr kumimoji="1" lang="en-US" altLang="ja-JP" sz="1200" baseline="0" dirty="0"/>
                        <a:t>60 – 80 %</a:t>
                      </a:r>
                      <a:endParaRPr kumimoji="1" lang="ja-JP" altLang="en-US" sz="1200" dirty="0"/>
                    </a:p>
                  </a:txBody>
                  <a:tcPr anchor="ctr"/>
                </a:tc>
                <a:tc>
                  <a:txBody>
                    <a:bodyPr/>
                    <a:lstStyle/>
                    <a:p>
                      <a:pPr algn="ctr"/>
                      <a:r>
                        <a:rPr kumimoji="1" lang="en-US" altLang="ja-JP" sz="1200" dirty="0"/>
                        <a:t>&lt; 20</a:t>
                      </a:r>
                    </a:p>
                    <a:p>
                      <a:pPr algn="ctr"/>
                      <a:r>
                        <a:rPr kumimoji="1" lang="en-US" altLang="ja-JP" sz="1200" dirty="0"/>
                        <a:t> 80 – 100 %</a:t>
                      </a:r>
                      <a:endParaRPr kumimoji="1" lang="ja-JP" altLang="en-US" sz="1200" dirty="0"/>
                    </a:p>
                  </a:txBody>
                  <a:tcPr anchor="ctr"/>
                </a:tc>
                <a:extLst>
                  <a:ext uri="{0D108BD9-81ED-4DB2-BD59-A6C34878D82A}">
                    <a16:rowId xmlns:a16="http://schemas.microsoft.com/office/drawing/2014/main" val="10004"/>
                  </a:ext>
                </a:extLst>
              </a:tr>
            </a:tbl>
          </a:graphicData>
        </a:graphic>
      </p:graphicFrame>
      <p:sp>
        <p:nvSpPr>
          <p:cNvPr id="11" name="テキスト ボックス 10"/>
          <p:cNvSpPr txBox="1"/>
          <p:nvPr/>
        </p:nvSpPr>
        <p:spPr>
          <a:xfrm>
            <a:off x="727520" y="3535272"/>
            <a:ext cx="6577442" cy="307777"/>
          </a:xfrm>
          <a:prstGeom prst="rect">
            <a:avLst/>
          </a:prstGeom>
          <a:noFill/>
        </p:spPr>
        <p:txBody>
          <a:bodyPr wrap="none" rtlCol="0">
            <a:spAutoFit/>
          </a:bodyPr>
          <a:lstStyle/>
          <a:p>
            <a:r>
              <a:rPr lang="en-US" altLang="ja-JP" sz="1400" dirty="0"/>
              <a:t>50 </a:t>
            </a:r>
            <a:r>
              <a:rPr lang="en-US" altLang="ja-JP" sz="1400" dirty="0" err="1"/>
              <a:t>Gy</a:t>
            </a:r>
            <a:r>
              <a:rPr lang="ja-JP" altLang="en-US" sz="1400" dirty="0"/>
              <a:t>を超すような非常に高線量被ばくした場合には、血球減少の前に死亡する</a:t>
            </a:r>
            <a:endParaRPr lang="en-US" altLang="ja-JP" sz="1400" dirty="0"/>
          </a:p>
        </p:txBody>
      </p:sp>
      <p:pic>
        <p:nvPicPr>
          <p:cNvPr id="4" name="図 3">
            <a:extLst>
              <a:ext uri="{FF2B5EF4-FFF2-40B4-BE49-F238E27FC236}">
                <a16:creationId xmlns:a16="http://schemas.microsoft.com/office/drawing/2014/main" id="{A697CFDF-5B01-A54D-8E49-9D4133BCF3F0}"/>
              </a:ext>
            </a:extLst>
          </p:cNvPr>
          <p:cNvPicPr>
            <a:picLocks noChangeAspect="1"/>
          </p:cNvPicPr>
          <p:nvPr/>
        </p:nvPicPr>
        <p:blipFill>
          <a:blip r:embed="rId3"/>
          <a:stretch>
            <a:fillRect/>
          </a:stretch>
        </p:blipFill>
        <p:spPr>
          <a:xfrm>
            <a:off x="1059707" y="3887523"/>
            <a:ext cx="2798482" cy="2798482"/>
          </a:xfrm>
          <a:prstGeom prst="rect">
            <a:avLst/>
          </a:prstGeom>
        </p:spPr>
      </p:pic>
      <p:sp>
        <p:nvSpPr>
          <p:cNvPr id="108" name="正方形/長方形 107">
            <a:extLst>
              <a:ext uri="{FF2B5EF4-FFF2-40B4-BE49-F238E27FC236}">
                <a16:creationId xmlns:a16="http://schemas.microsoft.com/office/drawing/2014/main" id="{EB8C4DEA-0882-F546-AF85-F617B91C46BC}"/>
              </a:ext>
            </a:extLst>
          </p:cNvPr>
          <p:cNvSpPr/>
          <p:nvPr/>
        </p:nvSpPr>
        <p:spPr>
          <a:xfrm>
            <a:off x="3840314" y="4469573"/>
            <a:ext cx="4742277" cy="1194814"/>
          </a:xfrm>
          <a:prstGeom prst="rect">
            <a:avLst/>
          </a:prstGeom>
        </p:spPr>
        <p:txBody>
          <a:bodyPr wrap="square">
            <a:spAutoFit/>
          </a:bodyPr>
          <a:lstStyle/>
          <a:p>
            <a:pPr marL="357188" lvl="0" indent="-357188" defTabSz="685800">
              <a:lnSpc>
                <a:spcPct val="90000"/>
              </a:lnSpc>
              <a:spcBef>
                <a:spcPts val="750"/>
              </a:spcBef>
              <a:buClr>
                <a:srgbClr val="0BD0D9">
                  <a:lumMod val="75000"/>
                </a:srgbClr>
              </a:buClr>
              <a:buFont typeface="ヒラギノ角ゴシック W3" panose="020B0400000000000000" pitchFamily="34" charset="-128"/>
              <a:buChar char="❖"/>
            </a:pPr>
            <a:r>
              <a:rPr lang="ja-JP" altLang="en-US">
                <a:solidFill>
                  <a:prstClr val="black"/>
                </a:solidFill>
              </a:rPr>
              <a:t>高線量被ばくが疑われる場合は、</a:t>
            </a:r>
            <a:r>
              <a:rPr lang="en-US" altLang="ja-JP" dirty="0">
                <a:solidFill>
                  <a:prstClr val="black"/>
                </a:solidFill>
              </a:rPr>
              <a:t>4</a:t>
            </a:r>
            <a:r>
              <a:rPr lang="ja-JP" altLang="en-US">
                <a:solidFill>
                  <a:prstClr val="black"/>
                </a:solidFill>
              </a:rPr>
              <a:t>～</a:t>
            </a:r>
            <a:r>
              <a:rPr lang="en-US" altLang="ja-JP" dirty="0">
                <a:solidFill>
                  <a:prstClr val="black"/>
                </a:solidFill>
              </a:rPr>
              <a:t>8</a:t>
            </a:r>
            <a:r>
              <a:rPr lang="ja-JP" altLang="en-US">
                <a:solidFill>
                  <a:prstClr val="black"/>
                </a:solidFill>
              </a:rPr>
              <a:t>時間毎に末梢血のリンパ球数を評価する。</a:t>
            </a:r>
            <a:endParaRPr lang="en-US" altLang="ja-JP" dirty="0">
              <a:solidFill>
                <a:prstClr val="black"/>
              </a:solidFill>
            </a:endParaRPr>
          </a:p>
          <a:p>
            <a:pPr marL="357188" lvl="0" indent="-357188" defTabSz="685800">
              <a:lnSpc>
                <a:spcPct val="90000"/>
              </a:lnSpc>
              <a:spcBef>
                <a:spcPts val="750"/>
              </a:spcBef>
              <a:buClr>
                <a:srgbClr val="0BD0D9">
                  <a:lumMod val="75000"/>
                </a:srgbClr>
              </a:buClr>
              <a:buFont typeface="ヒラギノ角ゴシック W3" panose="020B0400000000000000" pitchFamily="34" charset="-128"/>
              <a:buChar char="❖"/>
            </a:pPr>
            <a:r>
              <a:rPr lang="ja-JP" altLang="en-US">
                <a:solidFill>
                  <a:prstClr val="black"/>
                </a:solidFill>
              </a:rPr>
              <a:t>血球数の減少の程度により、被ばく線量が推定される。</a:t>
            </a:r>
            <a:endParaRPr lang="ja-JP" altLang="en-US" dirty="0">
              <a:solidFill>
                <a:prstClr val="black"/>
              </a:solidFill>
            </a:endParaRPr>
          </a:p>
        </p:txBody>
      </p:sp>
      <p:sp>
        <p:nvSpPr>
          <p:cNvPr id="2" name="スライド番号プレースホルダー 1">
            <a:extLst>
              <a:ext uri="{FF2B5EF4-FFF2-40B4-BE49-F238E27FC236}">
                <a16:creationId xmlns:a16="http://schemas.microsoft.com/office/drawing/2014/main" id="{D666F3B4-2003-FA4A-99D3-761A4B71F040}"/>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382633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69929" y="2279847"/>
            <a:ext cx="4662260" cy="3644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タイトル 6"/>
          <p:cNvSpPr>
            <a:spLocks noGrp="1"/>
          </p:cNvSpPr>
          <p:nvPr>
            <p:ph type="title"/>
          </p:nvPr>
        </p:nvSpPr>
        <p:spPr/>
        <p:txBody>
          <a:bodyPr/>
          <a:lstStyle/>
          <a:p>
            <a:r>
              <a:rPr lang="ja-JP" altLang="en-US"/>
              <a:t>ヒト染色体</a:t>
            </a:r>
          </a:p>
        </p:txBody>
      </p:sp>
      <p:sp>
        <p:nvSpPr>
          <p:cNvPr id="5" name="コンテンツ プレースホルダー 4">
            <a:extLst>
              <a:ext uri="{FF2B5EF4-FFF2-40B4-BE49-F238E27FC236}">
                <a16:creationId xmlns:a16="http://schemas.microsoft.com/office/drawing/2014/main" id="{B9574506-B57B-3544-AD80-064AD6DA5D1C}"/>
              </a:ext>
            </a:extLst>
          </p:cNvPr>
          <p:cNvSpPr>
            <a:spLocks noGrp="1"/>
          </p:cNvSpPr>
          <p:nvPr>
            <p:ph idx="1"/>
          </p:nvPr>
        </p:nvSpPr>
        <p:spPr>
          <a:xfrm>
            <a:off x="628650" y="1272209"/>
            <a:ext cx="7886700" cy="4904755"/>
          </a:xfrm>
        </p:spPr>
        <p:txBody>
          <a:bodyPr/>
          <a:lstStyle/>
          <a:p>
            <a:r>
              <a:rPr lang="ja-JP" altLang="en-US"/>
              <a:t>染色体はヒトの設計図</a:t>
            </a:r>
            <a:r>
              <a:rPr lang="en-US" altLang="ja-JP" dirty="0"/>
              <a:t>(</a:t>
            </a:r>
            <a:r>
              <a:rPr lang="ja-JP" altLang="en-US"/>
              <a:t>遺伝情報</a:t>
            </a:r>
            <a:r>
              <a:rPr lang="en-US" altLang="ja-JP" dirty="0"/>
              <a:t>)</a:t>
            </a:r>
            <a:r>
              <a:rPr lang="ja-JP" altLang="en-US"/>
              <a:t>の担体である。</a:t>
            </a:r>
          </a:p>
          <a:p>
            <a:r>
              <a:rPr lang="ja-JP" altLang="en-US"/>
              <a:t>常染色体 </a:t>
            </a:r>
            <a:r>
              <a:rPr lang="en-US" altLang="ja-JP" dirty="0"/>
              <a:t>44</a:t>
            </a:r>
            <a:r>
              <a:rPr lang="ja-JP" altLang="en-US"/>
              <a:t>本と性染色体</a:t>
            </a:r>
            <a:r>
              <a:rPr lang="en-US" altLang="ja-JP" dirty="0"/>
              <a:t>2</a:t>
            </a:r>
            <a:r>
              <a:rPr lang="ja-JP" altLang="en-US"/>
              <a:t>本がある</a:t>
            </a:r>
          </a:p>
        </p:txBody>
      </p:sp>
      <p:sp>
        <p:nvSpPr>
          <p:cNvPr id="2" name="スライド番号プレースホルダー 1"/>
          <p:cNvSpPr>
            <a:spLocks noGrp="1"/>
          </p:cNvSpPr>
          <p:nvPr>
            <p:ph type="sldNum" sz="quarter" idx="12"/>
          </p:nvPr>
        </p:nvSpPr>
        <p:spPr/>
        <p:txBody>
          <a:bodyPr/>
          <a:lstStyle/>
          <a:p>
            <a:fld id="{C0D2A087-C5F0-4606-B67A-C48C0309CA0B}" type="slidenum">
              <a:rPr lang="ja-JP" altLang="en-US" smtClean="0"/>
              <a:pPr/>
              <a:t>7</a:t>
            </a:fld>
            <a:endParaRPr lang="ja-JP" altLang="en-US"/>
          </a:p>
        </p:txBody>
      </p:sp>
      <p:pic>
        <p:nvPicPr>
          <p:cNvPr id="13316"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9527" y="2601985"/>
            <a:ext cx="3819525"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2353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a:t>染色体解析による外部被ばく線量評価</a:t>
            </a:r>
          </a:p>
        </p:txBody>
      </p:sp>
      <p:sp>
        <p:nvSpPr>
          <p:cNvPr id="12291" name="コンテンツ プレースホルダ 2"/>
          <p:cNvSpPr>
            <a:spLocks noGrp="1"/>
          </p:cNvSpPr>
          <p:nvPr>
            <p:ph idx="1"/>
          </p:nvPr>
        </p:nvSpPr>
        <p:spPr>
          <a:xfrm>
            <a:off x="628650" y="1272209"/>
            <a:ext cx="5764510" cy="2021354"/>
          </a:xfrm>
        </p:spPr>
        <p:txBody>
          <a:bodyPr>
            <a:normAutofit fontScale="62500" lnSpcReduction="20000"/>
          </a:bodyPr>
          <a:lstStyle/>
          <a:p>
            <a:pPr>
              <a:lnSpc>
                <a:spcPct val="120000"/>
              </a:lnSpc>
            </a:pPr>
            <a:r>
              <a:rPr lang="ja-JP" altLang="en-US" dirty="0"/>
              <a:t>末梢血リンパ球に起こる不安定型染色体異常を指標</a:t>
            </a:r>
            <a:r>
              <a:rPr lang="ja-JP" altLang="en-US"/>
              <a:t>とする</a:t>
            </a:r>
            <a:endParaRPr lang="en-US" altLang="ja-JP" dirty="0"/>
          </a:p>
          <a:p>
            <a:pPr lvl="1">
              <a:lnSpc>
                <a:spcPct val="120000"/>
              </a:lnSpc>
            </a:pPr>
            <a:r>
              <a:rPr lang="ja-JP" altLang="en-US"/>
              <a:t>スライドガラス上に染色体を展開し、染色して顕微鏡観察する</a:t>
            </a:r>
            <a:endParaRPr lang="en-US" altLang="ja-JP" dirty="0"/>
          </a:p>
          <a:p>
            <a:pPr lvl="2">
              <a:lnSpc>
                <a:spcPct val="120000"/>
              </a:lnSpc>
            </a:pPr>
            <a:r>
              <a:rPr lang="ja-JP" altLang="en-US"/>
              <a:t>二動原体染色体頻度；異常な染色体（二動原体染色体）の数を数える</a:t>
            </a:r>
          </a:p>
          <a:p>
            <a:pPr lvl="2">
              <a:lnSpc>
                <a:spcPct val="120000"/>
              </a:lnSpc>
            </a:pPr>
            <a:r>
              <a:rPr lang="en-US" altLang="ja-JP" dirty="0"/>
              <a:t>PCC</a:t>
            </a:r>
            <a:r>
              <a:rPr lang="ja-JP" altLang="en-US"/>
              <a:t>法</a:t>
            </a:r>
          </a:p>
          <a:p>
            <a:pPr lvl="2">
              <a:lnSpc>
                <a:spcPct val="120000"/>
              </a:lnSpc>
            </a:pPr>
            <a:r>
              <a:rPr lang="ja-JP" altLang="en-US"/>
              <a:t>染色体分染法（</a:t>
            </a:r>
            <a:r>
              <a:rPr lang="en-US" altLang="ja-JP" dirty="0"/>
              <a:t>FISH</a:t>
            </a:r>
            <a:r>
              <a:rPr lang="ja-JP" altLang="en-US"/>
              <a:t>法、</a:t>
            </a:r>
            <a:r>
              <a:rPr lang="en-US" altLang="ja-JP" dirty="0"/>
              <a:t>M-FISH</a:t>
            </a:r>
            <a:r>
              <a:rPr lang="ja-JP" altLang="en-US"/>
              <a:t>法）</a:t>
            </a:r>
          </a:p>
          <a:p>
            <a:pPr>
              <a:lnSpc>
                <a:spcPct val="120000"/>
              </a:lnSpc>
            </a:pPr>
            <a:r>
              <a:rPr lang="ja-JP" altLang="en-US"/>
              <a:t>外部</a:t>
            </a:r>
            <a:r>
              <a:rPr lang="ja-JP" altLang="en-US" dirty="0"/>
              <a:t>被ばくの全身被ばく線量を最も正確に検出することができる</a:t>
            </a:r>
            <a:endParaRPr lang="en-US" altLang="ja-JP" dirty="0"/>
          </a:p>
          <a:p>
            <a:pPr>
              <a:lnSpc>
                <a:spcPct val="120000"/>
              </a:lnSpc>
            </a:pPr>
            <a:r>
              <a:rPr lang="ja-JP" altLang="en-US" dirty="0"/>
              <a:t>線量評価に採血から</a:t>
            </a:r>
            <a:r>
              <a:rPr lang="en-US" altLang="ja-JP" dirty="0"/>
              <a:t>3</a:t>
            </a:r>
            <a:r>
              <a:rPr lang="ja-JP" altLang="en-US" dirty="0"/>
              <a:t>日間程度の時間</a:t>
            </a:r>
            <a:r>
              <a:rPr lang="ja-JP" altLang="en-US"/>
              <a:t>が必要</a:t>
            </a:r>
            <a:endParaRPr lang="en-US" altLang="ja-JP" dirty="0"/>
          </a:p>
        </p:txBody>
      </p:sp>
      <p:sp>
        <p:nvSpPr>
          <p:cNvPr id="2" name="スライド番号プレースホルダー 1"/>
          <p:cNvSpPr>
            <a:spLocks noGrp="1"/>
          </p:cNvSpPr>
          <p:nvPr>
            <p:ph type="sldNum" sz="quarter" idx="12"/>
          </p:nvPr>
        </p:nvSpPr>
        <p:spPr/>
        <p:txBody>
          <a:bodyPr/>
          <a:lstStyle/>
          <a:p>
            <a:fld id="{C0D2A087-C5F0-4606-B67A-C48C0309CA0B}" type="slidenum">
              <a:rPr kumimoji="1" lang="ja-JP" altLang="en-US" smtClean="0"/>
              <a:pPr/>
              <a:t>8</a:t>
            </a:fld>
            <a:endParaRPr kumimoji="1" lang="ja-JP" altLang="en-US"/>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77025" y="1880083"/>
            <a:ext cx="809625"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直線矢印コネクタ 9"/>
          <p:cNvCxnSpPr>
            <a:cxnSpLocks noChangeAspect="1"/>
          </p:cNvCxnSpPr>
          <p:nvPr/>
        </p:nvCxnSpPr>
        <p:spPr bwMode="auto">
          <a:xfrm rot="10800000">
            <a:off x="7498357" y="3324225"/>
            <a:ext cx="285750" cy="3175"/>
          </a:xfrm>
          <a:prstGeom prst="straightConnector1">
            <a:avLst/>
          </a:prstGeom>
          <a:noFill/>
          <a:ln w="38100">
            <a:solidFill>
              <a:schemeClr val="tx1"/>
            </a:solidFill>
            <a:round/>
            <a:headEnd/>
            <a:tailEnd type="arrow" w="med" len="med"/>
          </a:ln>
          <a:effectLst/>
          <a:extLst>
            <a:ext uri="{909E8E84-426E-40dd-AFC4-6F175D3DCCD1}">
              <a14:hiddenFill xmlns:a14="http://schemas.microsoft.com/office/drawing/2010/main" xmlns="">
                <a:noFill/>
              </a14:hiddenFill>
            </a:ext>
          </a:extLst>
        </p:spPr>
      </p:cxnSp>
      <p:cxnSp>
        <p:nvCxnSpPr>
          <p:cNvPr id="13" name="直線矢印コネクタ 12"/>
          <p:cNvCxnSpPr>
            <a:cxnSpLocks noChangeAspect="1"/>
          </p:cNvCxnSpPr>
          <p:nvPr/>
        </p:nvCxnSpPr>
        <p:spPr bwMode="auto">
          <a:xfrm rot="10800000">
            <a:off x="7523757" y="1928813"/>
            <a:ext cx="285750" cy="3175"/>
          </a:xfrm>
          <a:prstGeom prst="straightConnector1">
            <a:avLst/>
          </a:prstGeom>
          <a:noFill/>
          <a:ln w="38100">
            <a:solidFill>
              <a:schemeClr val="tx1"/>
            </a:solidFill>
            <a:round/>
            <a:headEnd/>
            <a:tailEnd type="arrow" w="med" len="med"/>
          </a:ln>
          <a:effectLst/>
          <a:extLst>
            <a:ext uri="{909E8E84-426E-40dd-AFC4-6F175D3DCCD1}">
              <a14:hiddenFill xmlns:a14="http://schemas.microsoft.com/office/drawing/2010/main" xmlns="">
                <a:noFill/>
              </a14:hiddenFill>
            </a:ext>
          </a:extLst>
        </p:spPr>
      </p:cxnSp>
      <p:cxnSp>
        <p:nvCxnSpPr>
          <p:cNvPr id="14" name="直線矢印コネクタ 13"/>
          <p:cNvCxnSpPr>
            <a:cxnSpLocks noChangeAspect="1"/>
          </p:cNvCxnSpPr>
          <p:nvPr/>
        </p:nvCxnSpPr>
        <p:spPr bwMode="auto">
          <a:xfrm rot="10800000">
            <a:off x="7595195" y="5640388"/>
            <a:ext cx="285750" cy="3175"/>
          </a:xfrm>
          <a:prstGeom prst="straightConnector1">
            <a:avLst/>
          </a:prstGeom>
          <a:noFill/>
          <a:ln w="38100">
            <a:solidFill>
              <a:schemeClr val="tx1"/>
            </a:solidFill>
            <a:round/>
            <a:headEnd/>
            <a:tailEnd type="arrow" w="med" len="med"/>
          </a:ln>
          <a:effectLst/>
          <a:extLst>
            <a:ext uri="{909E8E84-426E-40dd-AFC4-6F175D3DCCD1}">
              <a14:hiddenFill xmlns:a14="http://schemas.microsoft.com/office/drawing/2010/main" xmlns="">
                <a:noFill/>
              </a14:hiddenFill>
            </a:ext>
          </a:extLst>
        </p:spPr>
      </p:cxnSp>
      <p:sp>
        <p:nvSpPr>
          <p:cNvPr id="15" name="テキスト ボックス 14"/>
          <p:cNvSpPr txBox="1"/>
          <p:nvPr/>
        </p:nvSpPr>
        <p:spPr>
          <a:xfrm>
            <a:off x="7753945" y="1752600"/>
            <a:ext cx="1138535" cy="338138"/>
          </a:xfrm>
          <a:prstGeom prst="rect">
            <a:avLst/>
          </a:prstGeom>
          <a:noFill/>
        </p:spPr>
        <p:txBody>
          <a:bodyPr wrap="square">
            <a:spAutoFit/>
          </a:bodyPr>
          <a:lstStyle/>
          <a:p>
            <a:pPr>
              <a:defRPr/>
            </a:pPr>
            <a:r>
              <a:rPr lang="ja-JP" altLang="en-US" sz="1600" b="1" dirty="0">
                <a:latin typeface="+mj-ea"/>
                <a:ea typeface="+mj-ea"/>
                <a:cs typeface="+mn-cs"/>
              </a:rPr>
              <a:t>テロメア</a:t>
            </a:r>
          </a:p>
        </p:txBody>
      </p:sp>
      <p:sp>
        <p:nvSpPr>
          <p:cNvPr id="16" name="テキスト ボックス 15"/>
          <p:cNvSpPr txBox="1"/>
          <p:nvPr/>
        </p:nvSpPr>
        <p:spPr>
          <a:xfrm>
            <a:off x="7804745" y="5468938"/>
            <a:ext cx="1231751" cy="338137"/>
          </a:xfrm>
          <a:prstGeom prst="rect">
            <a:avLst/>
          </a:prstGeom>
          <a:noFill/>
        </p:spPr>
        <p:txBody>
          <a:bodyPr wrap="square">
            <a:spAutoFit/>
          </a:bodyPr>
          <a:lstStyle/>
          <a:p>
            <a:pPr>
              <a:defRPr/>
            </a:pPr>
            <a:r>
              <a:rPr lang="ja-JP" altLang="en-US" sz="1600" b="1" dirty="0">
                <a:latin typeface="+mj-ea"/>
                <a:ea typeface="+mj-ea"/>
                <a:cs typeface="+mn-cs"/>
              </a:rPr>
              <a:t>テロメア</a:t>
            </a:r>
          </a:p>
        </p:txBody>
      </p:sp>
      <p:sp>
        <p:nvSpPr>
          <p:cNvPr id="17" name="テキスト ボックス 16"/>
          <p:cNvSpPr txBox="1"/>
          <p:nvPr/>
        </p:nvSpPr>
        <p:spPr>
          <a:xfrm>
            <a:off x="7715845" y="3149600"/>
            <a:ext cx="928687" cy="338138"/>
          </a:xfrm>
          <a:prstGeom prst="rect">
            <a:avLst/>
          </a:prstGeom>
          <a:noFill/>
        </p:spPr>
        <p:txBody>
          <a:bodyPr>
            <a:spAutoFit/>
          </a:bodyPr>
          <a:lstStyle/>
          <a:p>
            <a:pPr>
              <a:defRPr/>
            </a:pPr>
            <a:r>
              <a:rPr lang="ja-JP" altLang="en-US" sz="1600" b="1" dirty="0">
                <a:latin typeface="+mj-ea"/>
                <a:ea typeface="+mj-ea"/>
                <a:cs typeface="+mn-cs"/>
              </a:rPr>
              <a:t>動原体</a:t>
            </a:r>
          </a:p>
        </p:txBody>
      </p:sp>
      <p:sp>
        <p:nvSpPr>
          <p:cNvPr id="18" name="テキスト ボックス 17"/>
          <p:cNvSpPr txBox="1"/>
          <p:nvPr/>
        </p:nvSpPr>
        <p:spPr>
          <a:xfrm>
            <a:off x="7476132" y="2433638"/>
            <a:ext cx="928688" cy="338137"/>
          </a:xfrm>
          <a:prstGeom prst="rect">
            <a:avLst/>
          </a:prstGeom>
          <a:noFill/>
        </p:spPr>
        <p:txBody>
          <a:bodyPr>
            <a:spAutoFit/>
          </a:bodyPr>
          <a:lstStyle/>
          <a:p>
            <a:pPr>
              <a:defRPr/>
            </a:pPr>
            <a:r>
              <a:rPr lang="ja-JP" altLang="en-US" sz="1600" b="1" dirty="0">
                <a:latin typeface="+mj-ea"/>
                <a:ea typeface="+mj-ea"/>
                <a:cs typeface="+mn-cs"/>
              </a:rPr>
              <a:t>短腕</a:t>
            </a:r>
          </a:p>
        </p:txBody>
      </p:sp>
      <p:sp>
        <p:nvSpPr>
          <p:cNvPr id="19" name="テキスト ボックス 18"/>
          <p:cNvSpPr txBox="1"/>
          <p:nvPr/>
        </p:nvSpPr>
        <p:spPr>
          <a:xfrm>
            <a:off x="7452320" y="4433888"/>
            <a:ext cx="928687" cy="338137"/>
          </a:xfrm>
          <a:prstGeom prst="rect">
            <a:avLst/>
          </a:prstGeom>
          <a:noFill/>
        </p:spPr>
        <p:txBody>
          <a:bodyPr>
            <a:spAutoFit/>
          </a:bodyPr>
          <a:lstStyle/>
          <a:p>
            <a:pPr>
              <a:defRPr/>
            </a:pPr>
            <a:r>
              <a:rPr lang="ja-JP" altLang="en-US" sz="1600" b="1" dirty="0">
                <a:latin typeface="+mj-ea"/>
                <a:ea typeface="+mj-ea"/>
                <a:cs typeface="+mn-cs"/>
              </a:rPr>
              <a:t>長腕</a:t>
            </a:r>
            <a:endParaRPr lang="en-US" altLang="ja-JP" sz="1600" b="1" dirty="0">
              <a:latin typeface="+mj-ea"/>
              <a:ea typeface="+mj-ea"/>
              <a:cs typeface="+mn-cs"/>
            </a:endParaRPr>
          </a:p>
        </p:txBody>
      </p:sp>
      <p:grpSp>
        <p:nvGrpSpPr>
          <p:cNvPr id="3" name="グループ化 2">
            <a:extLst>
              <a:ext uri="{FF2B5EF4-FFF2-40B4-BE49-F238E27FC236}">
                <a16:creationId xmlns:a16="http://schemas.microsoft.com/office/drawing/2014/main" id="{79071B00-70A8-2F45-83BB-17B9E843BA0F}"/>
              </a:ext>
            </a:extLst>
          </p:cNvPr>
          <p:cNvGrpSpPr/>
          <p:nvPr/>
        </p:nvGrpSpPr>
        <p:grpSpPr>
          <a:xfrm>
            <a:off x="1150750" y="3157292"/>
            <a:ext cx="4853252" cy="3447643"/>
            <a:chOff x="683568" y="1760505"/>
            <a:chExt cx="7201093" cy="5115497"/>
          </a:xfrm>
        </p:grpSpPr>
        <p:pic>
          <p:nvPicPr>
            <p:cNvPr id="21" name="図 20" descr="染色体-03.png">
              <a:extLst>
                <a:ext uri="{FF2B5EF4-FFF2-40B4-BE49-F238E27FC236}">
                  <a16:creationId xmlns:a16="http://schemas.microsoft.com/office/drawing/2014/main" id="{29A429D5-93EB-E44A-B311-59BC7324F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9632" y="1988840"/>
              <a:ext cx="6516724" cy="4887162"/>
            </a:xfrm>
            <a:prstGeom prst="rect">
              <a:avLst/>
            </a:prstGeom>
          </p:spPr>
        </p:pic>
        <p:sp>
          <p:nvSpPr>
            <p:cNvPr id="22" name="稲妻 21">
              <a:extLst>
                <a:ext uri="{FF2B5EF4-FFF2-40B4-BE49-F238E27FC236}">
                  <a16:creationId xmlns:a16="http://schemas.microsoft.com/office/drawing/2014/main" id="{E24785F3-9F01-BE4A-B3C2-E97B5EACB4A8}"/>
                </a:ext>
              </a:extLst>
            </p:cNvPr>
            <p:cNvSpPr/>
            <p:nvPr/>
          </p:nvSpPr>
          <p:spPr>
            <a:xfrm>
              <a:off x="3995936" y="2276872"/>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 name="稲妻 22">
              <a:extLst>
                <a:ext uri="{FF2B5EF4-FFF2-40B4-BE49-F238E27FC236}">
                  <a16:creationId xmlns:a16="http://schemas.microsoft.com/office/drawing/2014/main" id="{DB4ED073-8324-8642-B5E2-652B9F3B4F01}"/>
                </a:ext>
              </a:extLst>
            </p:cNvPr>
            <p:cNvSpPr/>
            <p:nvPr/>
          </p:nvSpPr>
          <p:spPr>
            <a:xfrm>
              <a:off x="3995936" y="3717032"/>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 name="稲妻 23">
              <a:extLst>
                <a:ext uri="{FF2B5EF4-FFF2-40B4-BE49-F238E27FC236}">
                  <a16:creationId xmlns:a16="http://schemas.microsoft.com/office/drawing/2014/main" id="{8D98FE1A-84A5-CD41-82E6-0A4B0B28EE36}"/>
                </a:ext>
              </a:extLst>
            </p:cNvPr>
            <p:cNvSpPr/>
            <p:nvPr/>
          </p:nvSpPr>
          <p:spPr>
            <a:xfrm>
              <a:off x="3779912" y="5589240"/>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 name="稲妻 24">
              <a:extLst>
                <a:ext uri="{FF2B5EF4-FFF2-40B4-BE49-F238E27FC236}">
                  <a16:creationId xmlns:a16="http://schemas.microsoft.com/office/drawing/2014/main" id="{971F4E9F-36C9-234B-A135-2EEA784BABA6}"/>
                </a:ext>
              </a:extLst>
            </p:cNvPr>
            <p:cNvSpPr/>
            <p:nvPr/>
          </p:nvSpPr>
          <p:spPr>
            <a:xfrm flipH="1">
              <a:off x="4932040" y="5445224"/>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 name="テキスト ボックス 25">
              <a:extLst>
                <a:ext uri="{FF2B5EF4-FFF2-40B4-BE49-F238E27FC236}">
                  <a16:creationId xmlns:a16="http://schemas.microsoft.com/office/drawing/2014/main" id="{33FF97A2-9437-3B45-8978-F5039E44E208}"/>
                </a:ext>
              </a:extLst>
            </p:cNvPr>
            <p:cNvSpPr txBox="1"/>
            <p:nvPr/>
          </p:nvSpPr>
          <p:spPr>
            <a:xfrm>
              <a:off x="3779910" y="2564904"/>
              <a:ext cx="862218" cy="376752"/>
            </a:xfrm>
            <a:prstGeom prst="rect">
              <a:avLst/>
            </a:prstGeom>
            <a:noFill/>
          </p:spPr>
          <p:txBody>
            <a:bodyPr wrap="square" rtlCol="0">
              <a:spAutoFit/>
            </a:bodyPr>
            <a:lstStyle/>
            <a:p>
              <a:r>
                <a:rPr kumimoji="1" lang="ja-JP" altLang="en-US" sz="1050" dirty="0"/>
                <a:t>切断</a:t>
              </a:r>
            </a:p>
          </p:txBody>
        </p:sp>
        <p:sp>
          <p:nvSpPr>
            <p:cNvPr id="27" name="テキスト ボックス 26">
              <a:extLst>
                <a:ext uri="{FF2B5EF4-FFF2-40B4-BE49-F238E27FC236}">
                  <a16:creationId xmlns:a16="http://schemas.microsoft.com/office/drawing/2014/main" id="{1C889217-B827-9F4D-BB18-77CD8FFAEB19}"/>
                </a:ext>
              </a:extLst>
            </p:cNvPr>
            <p:cNvSpPr txBox="1"/>
            <p:nvPr/>
          </p:nvSpPr>
          <p:spPr>
            <a:xfrm>
              <a:off x="6948263" y="3140969"/>
              <a:ext cx="646332" cy="639336"/>
            </a:xfrm>
            <a:prstGeom prst="rect">
              <a:avLst/>
            </a:prstGeom>
            <a:noFill/>
          </p:spPr>
          <p:txBody>
            <a:bodyPr wrap="square" rtlCol="0">
              <a:spAutoFit/>
            </a:bodyPr>
            <a:lstStyle/>
            <a:p>
              <a:r>
                <a:rPr kumimoji="1" lang="ja-JP" altLang="en-US" sz="1050" dirty="0"/>
                <a:t>断片</a:t>
              </a:r>
            </a:p>
          </p:txBody>
        </p:sp>
        <p:sp>
          <p:nvSpPr>
            <p:cNvPr id="28" name="テキスト ボックス 27">
              <a:extLst>
                <a:ext uri="{FF2B5EF4-FFF2-40B4-BE49-F238E27FC236}">
                  <a16:creationId xmlns:a16="http://schemas.microsoft.com/office/drawing/2014/main" id="{968FC242-A6E2-0D43-9B8F-F192A2408C8F}"/>
                </a:ext>
              </a:extLst>
            </p:cNvPr>
            <p:cNvSpPr txBox="1"/>
            <p:nvPr/>
          </p:nvSpPr>
          <p:spPr>
            <a:xfrm>
              <a:off x="683568" y="4941168"/>
              <a:ext cx="1107997" cy="388168"/>
            </a:xfrm>
            <a:prstGeom prst="rect">
              <a:avLst/>
            </a:prstGeom>
            <a:noFill/>
          </p:spPr>
          <p:txBody>
            <a:bodyPr wrap="square" rtlCol="0">
              <a:spAutoFit/>
            </a:bodyPr>
            <a:lstStyle/>
            <a:p>
              <a:r>
                <a:rPr kumimoji="1" lang="ja-JP" altLang="en-US" sz="1050" dirty="0"/>
                <a:t>相互転座</a:t>
              </a:r>
            </a:p>
          </p:txBody>
        </p:sp>
        <p:sp>
          <p:nvSpPr>
            <p:cNvPr id="29" name="テキスト ボックス 28">
              <a:extLst>
                <a:ext uri="{FF2B5EF4-FFF2-40B4-BE49-F238E27FC236}">
                  <a16:creationId xmlns:a16="http://schemas.microsoft.com/office/drawing/2014/main" id="{E34209BA-1567-0749-96CC-CB6D908CD1D4}"/>
                </a:ext>
              </a:extLst>
            </p:cNvPr>
            <p:cNvSpPr txBox="1"/>
            <p:nvPr/>
          </p:nvSpPr>
          <p:spPr>
            <a:xfrm>
              <a:off x="7164288" y="5229199"/>
              <a:ext cx="646332" cy="639336"/>
            </a:xfrm>
            <a:prstGeom prst="rect">
              <a:avLst/>
            </a:prstGeom>
            <a:noFill/>
          </p:spPr>
          <p:txBody>
            <a:bodyPr wrap="square" rtlCol="0">
              <a:spAutoFit/>
            </a:bodyPr>
            <a:lstStyle/>
            <a:p>
              <a:r>
                <a:rPr kumimoji="1" lang="ja-JP" altLang="en-US" sz="1050" dirty="0"/>
                <a:t>断片</a:t>
              </a:r>
            </a:p>
          </p:txBody>
        </p:sp>
        <p:sp>
          <p:nvSpPr>
            <p:cNvPr id="30" name="テキスト ボックス 29">
              <a:extLst>
                <a:ext uri="{FF2B5EF4-FFF2-40B4-BE49-F238E27FC236}">
                  <a16:creationId xmlns:a16="http://schemas.microsoft.com/office/drawing/2014/main" id="{A5CE2E24-CE80-D041-9DF1-081820F5D75A}"/>
                </a:ext>
              </a:extLst>
            </p:cNvPr>
            <p:cNvSpPr txBox="1"/>
            <p:nvPr/>
          </p:nvSpPr>
          <p:spPr>
            <a:xfrm>
              <a:off x="6084168" y="4427820"/>
              <a:ext cx="1800493" cy="388168"/>
            </a:xfrm>
            <a:prstGeom prst="rect">
              <a:avLst/>
            </a:prstGeom>
            <a:noFill/>
          </p:spPr>
          <p:txBody>
            <a:bodyPr wrap="square" rtlCol="0">
              <a:spAutoFit/>
            </a:bodyPr>
            <a:lstStyle/>
            <a:p>
              <a:r>
                <a:rPr kumimoji="1" lang="ja-JP" altLang="en-US" sz="1050" dirty="0"/>
                <a:t>二動原体染色体</a:t>
              </a:r>
            </a:p>
          </p:txBody>
        </p:sp>
        <p:sp>
          <p:nvSpPr>
            <p:cNvPr id="31" name="テキスト ボックス 30">
              <a:extLst>
                <a:ext uri="{FF2B5EF4-FFF2-40B4-BE49-F238E27FC236}">
                  <a16:creationId xmlns:a16="http://schemas.microsoft.com/office/drawing/2014/main" id="{5510A491-812F-5D43-9A20-9A19F200E562}"/>
                </a:ext>
              </a:extLst>
            </p:cNvPr>
            <p:cNvSpPr txBox="1"/>
            <p:nvPr/>
          </p:nvSpPr>
          <p:spPr>
            <a:xfrm>
              <a:off x="1331639" y="2564904"/>
              <a:ext cx="770343" cy="376752"/>
            </a:xfrm>
            <a:prstGeom prst="rect">
              <a:avLst/>
            </a:prstGeom>
            <a:noFill/>
          </p:spPr>
          <p:txBody>
            <a:bodyPr wrap="square" rtlCol="0">
              <a:spAutoFit/>
            </a:bodyPr>
            <a:lstStyle/>
            <a:p>
              <a:r>
                <a:rPr lang="ja-JP" altLang="en-US" sz="1050" dirty="0"/>
                <a:t>逆位</a:t>
              </a:r>
              <a:endParaRPr kumimoji="1" lang="ja-JP" altLang="en-US" sz="1050" dirty="0"/>
            </a:p>
          </p:txBody>
        </p:sp>
        <p:sp>
          <p:nvSpPr>
            <p:cNvPr id="32" name="テキスト ボックス 31">
              <a:extLst>
                <a:ext uri="{FF2B5EF4-FFF2-40B4-BE49-F238E27FC236}">
                  <a16:creationId xmlns:a16="http://schemas.microsoft.com/office/drawing/2014/main" id="{53E32F58-27E4-544A-9FC7-E794D6F2E203}"/>
                </a:ext>
              </a:extLst>
            </p:cNvPr>
            <p:cNvSpPr txBox="1"/>
            <p:nvPr/>
          </p:nvSpPr>
          <p:spPr>
            <a:xfrm>
              <a:off x="5724128" y="2564904"/>
              <a:ext cx="877163" cy="376752"/>
            </a:xfrm>
            <a:prstGeom prst="rect">
              <a:avLst/>
            </a:prstGeom>
            <a:noFill/>
          </p:spPr>
          <p:txBody>
            <a:bodyPr wrap="square" rtlCol="0">
              <a:spAutoFit/>
            </a:bodyPr>
            <a:lstStyle/>
            <a:p>
              <a:r>
                <a:rPr kumimoji="1" lang="ja-JP" altLang="en-US" sz="1050" dirty="0"/>
                <a:t>リング</a:t>
              </a:r>
            </a:p>
          </p:txBody>
        </p:sp>
        <p:sp>
          <p:nvSpPr>
            <p:cNvPr id="33" name="右矢印 32">
              <a:extLst>
                <a:ext uri="{FF2B5EF4-FFF2-40B4-BE49-F238E27FC236}">
                  <a16:creationId xmlns:a16="http://schemas.microsoft.com/office/drawing/2014/main" id="{CD8B949A-4A5D-D74D-BA7A-E94A2E8D086C}"/>
                </a:ext>
              </a:extLst>
            </p:cNvPr>
            <p:cNvSpPr/>
            <p:nvPr/>
          </p:nvSpPr>
          <p:spPr>
            <a:xfrm>
              <a:off x="5148064" y="335699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 name="右矢印 33">
              <a:extLst>
                <a:ext uri="{FF2B5EF4-FFF2-40B4-BE49-F238E27FC236}">
                  <a16:creationId xmlns:a16="http://schemas.microsoft.com/office/drawing/2014/main" id="{563BBB20-0948-D149-B1BE-FDBD6C85AC26}"/>
                </a:ext>
              </a:extLst>
            </p:cNvPr>
            <p:cNvSpPr/>
            <p:nvPr/>
          </p:nvSpPr>
          <p:spPr>
            <a:xfrm>
              <a:off x="5436096" y="566124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5" name="左矢印 34">
              <a:extLst>
                <a:ext uri="{FF2B5EF4-FFF2-40B4-BE49-F238E27FC236}">
                  <a16:creationId xmlns:a16="http://schemas.microsoft.com/office/drawing/2014/main" id="{96C49783-34F6-5047-A4C9-08A9EC232C72}"/>
                </a:ext>
              </a:extLst>
            </p:cNvPr>
            <p:cNvSpPr/>
            <p:nvPr/>
          </p:nvSpPr>
          <p:spPr>
            <a:xfrm>
              <a:off x="2987824" y="3356992"/>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6" name="左矢印 35">
              <a:extLst>
                <a:ext uri="{FF2B5EF4-FFF2-40B4-BE49-F238E27FC236}">
                  <a16:creationId xmlns:a16="http://schemas.microsoft.com/office/drawing/2014/main" id="{6CC07FEF-71B0-C842-AD14-387F276C18D5}"/>
                </a:ext>
              </a:extLst>
            </p:cNvPr>
            <p:cNvSpPr/>
            <p:nvPr/>
          </p:nvSpPr>
          <p:spPr>
            <a:xfrm>
              <a:off x="3059832" y="5733256"/>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7" name="テキスト ボックス 36">
              <a:extLst>
                <a:ext uri="{FF2B5EF4-FFF2-40B4-BE49-F238E27FC236}">
                  <a16:creationId xmlns:a16="http://schemas.microsoft.com/office/drawing/2014/main" id="{2D568AA4-A9E7-554D-9F66-1E96ED9A75AF}"/>
                </a:ext>
              </a:extLst>
            </p:cNvPr>
            <p:cNvSpPr txBox="1"/>
            <p:nvPr/>
          </p:nvSpPr>
          <p:spPr>
            <a:xfrm>
              <a:off x="1005008" y="1760505"/>
              <a:ext cx="1600394" cy="4566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1400" dirty="0"/>
                <a:t>安定型異常</a:t>
              </a:r>
              <a:endParaRPr kumimoji="1" lang="en-US" altLang="ja-JP" sz="1400" dirty="0"/>
            </a:p>
          </p:txBody>
        </p:sp>
        <p:sp>
          <p:nvSpPr>
            <p:cNvPr id="38" name="テキスト ボックス 37">
              <a:extLst>
                <a:ext uri="{FF2B5EF4-FFF2-40B4-BE49-F238E27FC236}">
                  <a16:creationId xmlns:a16="http://schemas.microsoft.com/office/drawing/2014/main" id="{B4ED179E-4CE3-F44A-9D66-CA66E16CFF58}"/>
                </a:ext>
              </a:extLst>
            </p:cNvPr>
            <p:cNvSpPr txBox="1"/>
            <p:nvPr/>
          </p:nvSpPr>
          <p:spPr>
            <a:xfrm>
              <a:off x="5829543" y="1832514"/>
              <a:ext cx="1886179" cy="4566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sz="1400" dirty="0"/>
                <a:t>不安定型異常</a:t>
              </a:r>
              <a:endParaRPr kumimoji="1" lang="en-US" altLang="ja-JP" sz="1400" dirty="0"/>
            </a:p>
          </p:txBody>
        </p:sp>
      </p:grpSp>
      <p:sp>
        <p:nvSpPr>
          <p:cNvPr id="4" name="テキスト ボックス 3">
            <a:extLst>
              <a:ext uri="{FF2B5EF4-FFF2-40B4-BE49-F238E27FC236}">
                <a16:creationId xmlns:a16="http://schemas.microsoft.com/office/drawing/2014/main" id="{5AB1CD79-9CA1-B54F-A7AA-9B6EE636810A}"/>
              </a:ext>
            </a:extLst>
          </p:cNvPr>
          <p:cNvSpPr txBox="1"/>
          <p:nvPr/>
        </p:nvSpPr>
        <p:spPr>
          <a:xfrm>
            <a:off x="6592694" y="5829097"/>
            <a:ext cx="877163" cy="369332"/>
          </a:xfrm>
          <a:prstGeom prst="rect">
            <a:avLst/>
          </a:prstGeom>
          <a:noFill/>
        </p:spPr>
        <p:txBody>
          <a:bodyPr wrap="none" rtlCol="0">
            <a:spAutoFit/>
          </a:bodyPr>
          <a:lstStyle/>
          <a:p>
            <a:r>
              <a:rPr kumimoji="1" lang="ja-JP" altLang="en-US"/>
              <a:t>染色体</a:t>
            </a:r>
          </a:p>
        </p:txBody>
      </p:sp>
    </p:spTree>
    <p:extLst>
      <p:ext uri="{BB962C8B-B14F-4D97-AF65-F5344CB8AC3E}">
        <p14:creationId xmlns:p14="http://schemas.microsoft.com/office/powerpoint/2010/main" val="58509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染色体解析による外部被ばく線量評価</a:t>
            </a:r>
            <a:endParaRPr lang="ja-JP" altLang="en-US" dirty="0"/>
          </a:p>
        </p:txBody>
      </p:sp>
      <p:sp>
        <p:nvSpPr>
          <p:cNvPr id="6" name="テキスト ボックス 5"/>
          <p:cNvSpPr txBox="1"/>
          <p:nvPr/>
        </p:nvSpPr>
        <p:spPr>
          <a:xfrm>
            <a:off x="1786621" y="1176816"/>
            <a:ext cx="5570756" cy="400110"/>
          </a:xfrm>
          <a:prstGeom prst="rect">
            <a:avLst/>
          </a:prstGeom>
          <a:noFill/>
        </p:spPr>
        <p:txBody>
          <a:bodyPr wrap="none" rtlCol="0">
            <a:spAutoFit/>
          </a:bodyPr>
          <a:lstStyle/>
          <a:p>
            <a:pPr algn="ctr"/>
            <a:r>
              <a:rPr kumimoji="1" lang="ja-JP" altLang="en-US" sz="2000" dirty="0">
                <a:solidFill>
                  <a:srgbClr val="FF0000"/>
                </a:solidFill>
                <a:latin typeface="+mn-ea"/>
              </a:rPr>
              <a:t>染色体異常頻度と線量には数理的な関係がある</a:t>
            </a:r>
          </a:p>
        </p:txBody>
      </p:sp>
      <p:sp>
        <p:nvSpPr>
          <p:cNvPr id="7" name="テキスト ボックス 6"/>
          <p:cNvSpPr txBox="1"/>
          <p:nvPr/>
        </p:nvSpPr>
        <p:spPr>
          <a:xfrm>
            <a:off x="1115616" y="5323274"/>
            <a:ext cx="6984776" cy="553998"/>
          </a:xfrm>
          <a:prstGeom prst="rect">
            <a:avLst/>
          </a:prstGeom>
          <a:noFill/>
        </p:spPr>
        <p:txBody>
          <a:bodyPr wrap="square" rtlCol="0">
            <a:spAutoFit/>
          </a:bodyPr>
          <a:lstStyle/>
          <a:p>
            <a:pPr algn="ctr"/>
            <a:r>
              <a:rPr kumimoji="1" lang="ja-JP" altLang="en-US" sz="1600" b="1" dirty="0">
                <a:latin typeface="+mn-ea"/>
              </a:rPr>
              <a:t>線質の異なる放射線による二動原体染色体出現頻度</a:t>
            </a:r>
            <a:endParaRPr kumimoji="1" lang="en-US" altLang="ja-JP" sz="1600" b="1" dirty="0">
              <a:latin typeface="+mn-ea"/>
            </a:endParaRPr>
          </a:p>
          <a:p>
            <a:pPr algn="ctr"/>
            <a:r>
              <a:rPr kumimoji="1" lang="en-US" altLang="ja-JP" sz="1400" dirty="0">
                <a:latin typeface="+mn-ea"/>
                <a:cs typeface="Arial Unicode MS" panose="020B0604020202020204" pitchFamily="50" charset="-128"/>
              </a:rPr>
              <a:t>R. J. </a:t>
            </a:r>
            <a:r>
              <a:rPr kumimoji="1" lang="en-US" altLang="ja-JP" sz="1400" dirty="0" err="1">
                <a:latin typeface="+mn-ea"/>
                <a:cs typeface="Arial Unicode MS" panose="020B0604020202020204" pitchFamily="50" charset="-128"/>
              </a:rPr>
              <a:t>Dufrain</a:t>
            </a:r>
            <a:r>
              <a:rPr kumimoji="1" lang="en-US" altLang="ja-JP" sz="1400" dirty="0">
                <a:latin typeface="+mn-ea"/>
                <a:cs typeface="Arial Unicode MS" panose="020B0604020202020204" pitchFamily="50" charset="-128"/>
              </a:rPr>
              <a:t> et al., 1980 </a:t>
            </a:r>
            <a:r>
              <a:rPr kumimoji="1" lang="ja-JP" altLang="en-US" sz="1400" dirty="0">
                <a:latin typeface="+mn-ea"/>
              </a:rPr>
              <a:t>より抜粋</a:t>
            </a:r>
          </a:p>
        </p:txBody>
      </p:sp>
      <p:sp>
        <p:nvSpPr>
          <p:cNvPr id="8" name="テキスト ボックス 7"/>
          <p:cNvSpPr txBox="1"/>
          <p:nvPr/>
        </p:nvSpPr>
        <p:spPr>
          <a:xfrm>
            <a:off x="1066799" y="5849767"/>
            <a:ext cx="7010400" cy="8530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ts val="3060"/>
              </a:lnSpc>
            </a:pPr>
            <a:r>
              <a:rPr lang="ja-JP" altLang="en-US" sz="1600" dirty="0">
                <a:solidFill>
                  <a:srgbClr val="FF0000"/>
                </a:solidFill>
                <a:latin typeface="+mn-ea"/>
              </a:rPr>
              <a:t>予め</a:t>
            </a:r>
            <a:r>
              <a:rPr lang="ja-JP" altLang="en-US" sz="1600" dirty="0">
                <a:latin typeface="+mn-ea"/>
              </a:rPr>
              <a:t>細胞の</a:t>
            </a:r>
            <a:r>
              <a:rPr lang="en-US" altLang="ja-JP" sz="1600" dirty="0">
                <a:latin typeface="+mn-ea"/>
              </a:rPr>
              <a:t>in vitro</a:t>
            </a:r>
            <a:r>
              <a:rPr lang="ja-JP" altLang="en-US" sz="1600" dirty="0">
                <a:latin typeface="+mn-ea"/>
              </a:rPr>
              <a:t>照射実験で</a:t>
            </a:r>
            <a:r>
              <a:rPr lang="ja-JP" altLang="en-US" sz="1600" dirty="0">
                <a:solidFill>
                  <a:srgbClr val="FF0000"/>
                </a:solidFill>
                <a:latin typeface="+mn-ea"/>
              </a:rPr>
              <a:t>検量線</a:t>
            </a:r>
            <a:r>
              <a:rPr lang="ja-JP" altLang="en-US" sz="1600" dirty="0">
                <a:latin typeface="+mn-ea"/>
              </a:rPr>
              <a:t>を作製しておけば，</a:t>
            </a:r>
            <a:endParaRPr lang="en-US" altLang="ja-JP" sz="1600" dirty="0">
              <a:latin typeface="+mn-ea"/>
            </a:endParaRPr>
          </a:p>
          <a:p>
            <a:pPr algn="ctr">
              <a:lnSpc>
                <a:spcPts val="3060"/>
              </a:lnSpc>
            </a:pPr>
            <a:r>
              <a:rPr lang="ja-JP" altLang="en-US" sz="1600" dirty="0">
                <a:latin typeface="+mn-ea"/>
              </a:rPr>
              <a:t>放射線</a:t>
            </a:r>
            <a:r>
              <a:rPr kumimoji="1" lang="ja-JP" altLang="en-US" sz="1600" dirty="0">
                <a:latin typeface="+mn-ea"/>
              </a:rPr>
              <a:t>被ばくを受けた人の染色体異常頻度から線量評価ができる。</a:t>
            </a:r>
          </a:p>
        </p:txBody>
      </p:sp>
      <p:pic>
        <p:nvPicPr>
          <p:cNvPr id="10" name="コンテンツ プレースホルダー 9" descr="図5.png">
            <a:extLst>
              <a:ext uri="{FF2B5EF4-FFF2-40B4-BE49-F238E27FC236}">
                <a16:creationId xmlns:a16="http://schemas.microsoft.com/office/drawing/2014/main" id="{CA2F13A5-F637-0944-A329-98B2798CE7D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237813" y="1591577"/>
            <a:ext cx="4668371" cy="3731697"/>
          </a:xfrm>
          <a:prstGeom prst="rect">
            <a:avLst/>
          </a:prstGeom>
        </p:spPr>
      </p:pic>
      <p:sp>
        <p:nvSpPr>
          <p:cNvPr id="2" name="スライド番号プレースホルダー 1">
            <a:extLst>
              <a:ext uri="{FF2B5EF4-FFF2-40B4-BE49-F238E27FC236}">
                <a16:creationId xmlns:a16="http://schemas.microsoft.com/office/drawing/2014/main" id="{F74EDBAB-1112-8F45-AB2E-FDA049DECC35}"/>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
        <p:nvSpPr>
          <p:cNvPr id="3" name="テキスト ボックス 2">
            <a:extLst>
              <a:ext uri="{FF2B5EF4-FFF2-40B4-BE49-F238E27FC236}">
                <a16:creationId xmlns:a16="http://schemas.microsoft.com/office/drawing/2014/main" id="{BBC253EB-18CA-334B-A329-CE2A9A6DD9CE}"/>
              </a:ext>
            </a:extLst>
          </p:cNvPr>
          <p:cNvSpPr txBox="1"/>
          <p:nvPr/>
        </p:nvSpPr>
        <p:spPr>
          <a:xfrm>
            <a:off x="3540155" y="4949504"/>
            <a:ext cx="502061" cy="307777"/>
          </a:xfrm>
          <a:prstGeom prst="rect">
            <a:avLst/>
          </a:prstGeom>
          <a:solidFill>
            <a:schemeClr val="bg1"/>
          </a:solidFill>
        </p:spPr>
        <p:txBody>
          <a:bodyPr wrap="none" rtlCol="0">
            <a:spAutoFit/>
          </a:bodyPr>
          <a:lstStyle/>
          <a:p>
            <a:r>
              <a:rPr kumimoji="1" lang="en-US" altLang="ja-JP" sz="1400" dirty="0"/>
              <a:t>1Gy</a:t>
            </a:r>
            <a:endParaRPr kumimoji="1" lang="ja-JP" altLang="en-US" sz="1400"/>
          </a:p>
        </p:txBody>
      </p:sp>
      <p:sp>
        <p:nvSpPr>
          <p:cNvPr id="9" name="テキスト ボックス 8">
            <a:extLst>
              <a:ext uri="{FF2B5EF4-FFF2-40B4-BE49-F238E27FC236}">
                <a16:creationId xmlns:a16="http://schemas.microsoft.com/office/drawing/2014/main" id="{719CAA00-0F86-704E-8D08-55ADCD766987}"/>
              </a:ext>
            </a:extLst>
          </p:cNvPr>
          <p:cNvSpPr txBox="1"/>
          <p:nvPr/>
        </p:nvSpPr>
        <p:spPr>
          <a:xfrm>
            <a:off x="4410661" y="4960779"/>
            <a:ext cx="597567" cy="307777"/>
          </a:xfrm>
          <a:prstGeom prst="rect">
            <a:avLst/>
          </a:prstGeom>
          <a:solidFill>
            <a:schemeClr val="bg1"/>
          </a:solidFill>
        </p:spPr>
        <p:txBody>
          <a:bodyPr wrap="square" rtlCol="0">
            <a:spAutoFit/>
          </a:bodyPr>
          <a:lstStyle/>
          <a:p>
            <a:pPr algn="ctr"/>
            <a:r>
              <a:rPr kumimoji="1" lang="en-US" altLang="ja-JP" sz="1400" dirty="0"/>
              <a:t>2Gy</a:t>
            </a:r>
            <a:endParaRPr kumimoji="1" lang="ja-JP" altLang="en-US" sz="1400"/>
          </a:p>
        </p:txBody>
      </p:sp>
      <p:sp>
        <p:nvSpPr>
          <p:cNvPr id="11" name="テキスト ボックス 10">
            <a:extLst>
              <a:ext uri="{FF2B5EF4-FFF2-40B4-BE49-F238E27FC236}">
                <a16:creationId xmlns:a16="http://schemas.microsoft.com/office/drawing/2014/main" id="{E5307716-B835-6E43-961C-21398349BC41}"/>
              </a:ext>
            </a:extLst>
          </p:cNvPr>
          <p:cNvSpPr txBox="1"/>
          <p:nvPr/>
        </p:nvSpPr>
        <p:spPr>
          <a:xfrm>
            <a:off x="5376673" y="4949503"/>
            <a:ext cx="597567" cy="307777"/>
          </a:xfrm>
          <a:prstGeom prst="rect">
            <a:avLst/>
          </a:prstGeom>
          <a:solidFill>
            <a:schemeClr val="bg1"/>
          </a:solidFill>
        </p:spPr>
        <p:txBody>
          <a:bodyPr wrap="square" rtlCol="0">
            <a:spAutoFit/>
          </a:bodyPr>
          <a:lstStyle/>
          <a:p>
            <a:pPr algn="ctr"/>
            <a:r>
              <a:rPr kumimoji="1" lang="en-US" altLang="ja-JP" sz="1400" dirty="0"/>
              <a:t>3Gy</a:t>
            </a:r>
            <a:endParaRPr kumimoji="1" lang="ja-JP" altLang="en-US" sz="1400"/>
          </a:p>
        </p:txBody>
      </p:sp>
      <p:sp>
        <p:nvSpPr>
          <p:cNvPr id="12" name="テキスト ボックス 11">
            <a:extLst>
              <a:ext uri="{FF2B5EF4-FFF2-40B4-BE49-F238E27FC236}">
                <a16:creationId xmlns:a16="http://schemas.microsoft.com/office/drawing/2014/main" id="{4FCA4199-6CB5-7747-A64E-039647E36079}"/>
              </a:ext>
            </a:extLst>
          </p:cNvPr>
          <p:cNvSpPr txBox="1"/>
          <p:nvPr/>
        </p:nvSpPr>
        <p:spPr>
          <a:xfrm>
            <a:off x="6347400" y="4928168"/>
            <a:ext cx="597567" cy="307777"/>
          </a:xfrm>
          <a:prstGeom prst="rect">
            <a:avLst/>
          </a:prstGeom>
          <a:solidFill>
            <a:schemeClr val="bg1"/>
          </a:solidFill>
        </p:spPr>
        <p:txBody>
          <a:bodyPr wrap="square" rtlCol="0">
            <a:spAutoFit/>
          </a:bodyPr>
          <a:lstStyle/>
          <a:p>
            <a:pPr algn="ctr"/>
            <a:r>
              <a:rPr kumimoji="1" lang="en-US" altLang="ja-JP" sz="1400" dirty="0"/>
              <a:t>4Gy</a:t>
            </a:r>
            <a:endParaRPr kumimoji="1" lang="ja-JP" altLang="en-US" sz="1400"/>
          </a:p>
        </p:txBody>
      </p:sp>
    </p:spTree>
    <p:extLst>
      <p:ext uri="{BB962C8B-B14F-4D97-AF65-F5344CB8AC3E}">
        <p14:creationId xmlns:p14="http://schemas.microsoft.com/office/powerpoint/2010/main" val="2029461171"/>
      </p:ext>
    </p:extLst>
  </p:cSld>
  <p:clrMapOvr>
    <a:masterClrMapping/>
  </p:clrMapOvr>
</p:sld>
</file>

<file path=ppt/theme/theme1.xml><?xml version="1.0" encoding="utf-8"?>
<a:theme xmlns:a="http://schemas.openxmlformats.org/drawingml/2006/main" name="標準テキスト専門医療">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標準テキスト専門医療" id="{24E00F05-851C-D646-902A-12F2282C6E96}" vid="{38EEA282-867C-D347-A2EF-F5149197128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7" ma:contentTypeDescription="新しいドキュメントを作成します。" ma:contentTypeScope="" ma:versionID="bb9bdd76baf118e216ba851cf1237bbd">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e96c78eaab7af6ba5edd385671b62928"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57E4F6-E60D-401C-A059-72C99E829EE4}">
  <ds:schemaRefs>
    <ds:schemaRef ds:uri="http://schemas.microsoft.com/sharepoint/v3/contenttype/forms"/>
  </ds:schemaRefs>
</ds:datastoreItem>
</file>

<file path=customXml/itemProps2.xml><?xml version="1.0" encoding="utf-8"?>
<ds:datastoreItem xmlns:ds="http://schemas.openxmlformats.org/officeDocument/2006/customXml" ds:itemID="{50D1F987-04A5-49C7-8C59-70D681B1576E}">
  <ds:schemaRefs>
    <ds:schemaRef ds:uri="http://schemas.microsoft.com/office/2006/documentManagement/types"/>
    <ds:schemaRef ds:uri="http://www.w3.org/XML/1998/namespace"/>
    <ds:schemaRef ds:uri="http://purl.org/dc/dcmitype/"/>
    <ds:schemaRef ds:uri="http://schemas.microsoft.com/office/2006/metadata/properties"/>
    <ds:schemaRef ds:uri="http://purl.org/dc/elements/1.1/"/>
    <ds:schemaRef ds:uri="9be4de2b-ed32-4cfd-86cc-3daf7de81874"/>
    <ds:schemaRef ds:uri="b5d13358-ba13-47f5-b1e3-fdcd6b69d120"/>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A5C5E64-1F78-44A3-B8C6-96B946A7E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標準テキスト専門医療</Template>
  <TotalTime>0</TotalTime>
  <Words>7337</Words>
  <Application>Microsoft Office PowerPoint</Application>
  <PresentationFormat>画面に合わせる (4:3)</PresentationFormat>
  <Paragraphs>957</Paragraphs>
  <Slides>35</Slides>
  <Notes>35</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9" baseType="lpstr">
      <vt:lpstr>HGP創英角ｺﾞｼｯｸUB</vt:lpstr>
      <vt:lpstr>ＭＳ Ｐゴシック</vt:lpstr>
      <vt:lpstr>YuMincho +36p Kana Medium</vt:lpstr>
      <vt:lpstr>ヒラギノ角ゴシック W3</vt:lpstr>
      <vt:lpstr>游ゴシック</vt:lpstr>
      <vt:lpstr>游ゴシック Light</vt:lpstr>
      <vt:lpstr>Arial</vt:lpstr>
      <vt:lpstr>Arial Black</vt:lpstr>
      <vt:lpstr>Calibri</vt:lpstr>
      <vt:lpstr>Georgia</vt:lpstr>
      <vt:lpstr>Times</vt:lpstr>
      <vt:lpstr>Wingdings</vt:lpstr>
      <vt:lpstr>標準テキスト専門医療</vt:lpstr>
      <vt:lpstr>ビットマップ イメージ</vt:lpstr>
      <vt:lpstr>外部被ばくと内部被ばくの線量評価</vt:lpstr>
      <vt:lpstr>被ばく線量評価</vt:lpstr>
      <vt:lpstr>線量評価の方法</vt:lpstr>
      <vt:lpstr>実効線量</vt:lpstr>
      <vt:lpstr>末梢血による外部被ばく線量評価</vt:lpstr>
      <vt:lpstr>血球数による線量推定</vt:lpstr>
      <vt:lpstr>ヒト染色体</vt:lpstr>
      <vt:lpstr>染色体解析による外部被ばく線量評価</vt:lpstr>
      <vt:lpstr>染色体解析による外部被ばく線量評価</vt:lpstr>
      <vt:lpstr>染色体分析による線量評価の流れ</vt:lpstr>
      <vt:lpstr>検量線</vt:lpstr>
      <vt:lpstr>染色体分析の試料採取</vt:lpstr>
      <vt:lpstr>ARS 前駆症状と被ばく線量</vt:lpstr>
      <vt:lpstr>嘔吐と推定被ばく線量</vt:lpstr>
      <vt:lpstr>個人線量計による実効線量及び等価線量 の算定方法</vt:lpstr>
      <vt:lpstr>線量推定</vt:lpstr>
      <vt:lpstr>外部被ばく線量の計算</vt:lpstr>
      <vt:lpstr>外部被ばく線量率定数</vt:lpstr>
      <vt:lpstr>皮膚線量の計算</vt:lpstr>
      <vt:lpstr>再構築</vt:lpstr>
      <vt:lpstr>内部被ばくの特殊性</vt:lpstr>
      <vt:lpstr>内部被ばく線量評価の方法</vt:lpstr>
      <vt:lpstr>内部被ばくの線量（預託実効線量）</vt:lpstr>
      <vt:lpstr>体外計測法とバイオアッセイ法</vt:lpstr>
      <vt:lpstr>体外計測法</vt:lpstr>
      <vt:lpstr>バイオアッセイ法</vt:lpstr>
      <vt:lpstr>放射性核種の残留割合</vt:lpstr>
      <vt:lpstr>WBCの計測値</vt:lpstr>
      <vt:lpstr>内部被ばく線量の算出</vt:lpstr>
      <vt:lpstr>内部被ばく線量評価の一例</vt:lpstr>
      <vt:lpstr>内部被ばく線量評価の一例</vt:lpstr>
      <vt:lpstr>まとめ</vt:lpstr>
      <vt:lpstr>実効線量（当量）係数-作業者</vt:lpstr>
      <vt:lpstr>実効線量と周辺線量当量の関係（光子）</vt:lpstr>
      <vt:lpstr>ホールボディカウンタの校正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146</cp:revision>
  <cp:lastPrinted>2020-01-16T02:21:55Z</cp:lastPrinted>
  <dcterms:created xsi:type="dcterms:W3CDTF">2018-07-09T08:22:40Z</dcterms:created>
  <dcterms:modified xsi:type="dcterms:W3CDTF">2023-11-14T04:21:51Z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y fmtid="{D5CDD505-2E9C-101B-9397-08002B2CF9AE}" pid="3" name="MediaServiceImageTags">
    <vt:lpwstr/>
  </property>
</Properties>
</file>