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2" r:id="rId4"/>
  </p:sldMasterIdLst>
  <p:notesMasterIdLst>
    <p:notesMasterId r:id="rId22"/>
  </p:notesMasterIdLst>
  <p:sldIdLst>
    <p:sldId id="260" r:id="rId5"/>
    <p:sldId id="261" r:id="rId6"/>
    <p:sldId id="263" r:id="rId7"/>
    <p:sldId id="268" r:id="rId8"/>
    <p:sldId id="272" r:id="rId9"/>
    <p:sldId id="273" r:id="rId10"/>
    <p:sldId id="267" r:id="rId11"/>
    <p:sldId id="266" r:id="rId12"/>
    <p:sldId id="279" r:id="rId13"/>
    <p:sldId id="265" r:id="rId14"/>
    <p:sldId id="274" r:id="rId15"/>
    <p:sldId id="277" r:id="rId16"/>
    <p:sldId id="264" r:id="rId17"/>
    <p:sldId id="270" r:id="rId18"/>
    <p:sldId id="276" r:id="rId19"/>
    <p:sldId id="275" r:id="rId20"/>
    <p:sldId id="278"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Ju34/SuYET7HvRHb1PwipQ==" hashData="z92XcGQ2c4B0UdwmRIYwwcIvOF8fQFPwdbMTEj/LIFddjV1rUOn/elZ5Zgdr8x+wf9k43yfJMk0Ib9NYqV919w=="/>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7B6"/>
    <a:srgbClr val="94F7DC"/>
    <a:srgbClr val="4FCE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1027" autoAdjust="0"/>
  </p:normalViewPr>
  <p:slideViewPr>
    <p:cSldViewPr snapToGrid="0" snapToObjects="1">
      <p:cViewPr varScale="1">
        <p:scale>
          <a:sx n="78" d="100"/>
          <a:sy n="78" d="100"/>
        </p:scale>
        <p:origin x="1146" y="90"/>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0" d="100"/>
          <a:sy n="80" d="100"/>
        </p:scale>
        <p:origin x="340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5800" y="375708"/>
            <a:ext cx="5486400" cy="4114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653493"/>
            <a:ext cx="5486400" cy="4168774"/>
          </a:xfrm>
          <a:prstGeom prst="rect">
            <a:avLst/>
          </a:prstGeom>
        </p:spPr>
        <p:txBody>
          <a:bodyPr vert="horz" lIns="91440" tIns="45720" rIns="91440" bIns="45720" rtlCol="0"/>
          <a:lstStyle/>
          <a:p>
            <a:r>
              <a:rPr kumimoji="1" lang="ja-JP" altLang="en-US"/>
              <a:t>マスター テキストの書式設定</a:t>
            </a:r>
          </a:p>
        </p:txBody>
      </p:sp>
    </p:spTree>
    <p:extLst>
      <p:ext uri="{BB962C8B-B14F-4D97-AF65-F5344CB8AC3E}">
        <p14:creationId xmlns:p14="http://schemas.microsoft.com/office/powerpoint/2010/main" val="389711994"/>
      </p:ext>
    </p:extLst>
  </p:cSld>
  <p:clrMap bg1="lt1" tx1="dk1" bg2="lt2" tx2="dk2" accent1="accent1" accent2="accent2" accent3="accent3" accent4="accent4" accent5="accent5" accent6="accent6" hlink="hlink" folHlink="folHlink"/>
  <p:notesStyle>
    <a:lvl1pPr marL="0" indent="144000" algn="l" defTabSz="914400" rtl="0" eaLnBrk="1" latinLnBrk="0" hangingPunct="1">
      <a:tabLst/>
      <a:defRPr kumimoji="1" sz="1200" kern="1200">
        <a:solidFill>
          <a:schemeClr val="tx1"/>
        </a:solidFill>
        <a:latin typeface="YuMincho +36p Kana Medium" panose="02020500000000000000" pitchFamily="18" charset="-128"/>
        <a:ea typeface="YuMincho +36p Kana Medium" panose="02020500000000000000" pitchFamily="18" charset="-128"/>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kumimoji="1" lang="ja-JP" altLang="en-US" dirty="0"/>
              <a:t>時間；</a:t>
            </a:r>
            <a:r>
              <a:rPr kumimoji="1" lang="en-US" altLang="ja-JP" dirty="0"/>
              <a:t>30</a:t>
            </a:r>
            <a:r>
              <a:rPr kumimoji="1" lang="ja-JP" altLang="en-US" dirty="0"/>
              <a:t>分</a:t>
            </a:r>
            <a:endParaRPr kumimoji="1" lang="en-US" altLang="ja-JP" dirty="0"/>
          </a:p>
          <a:p>
            <a:r>
              <a:rPr kumimoji="1" lang="ja-JP" altLang="en-US" dirty="0"/>
              <a:t>内容</a:t>
            </a:r>
            <a:endParaRPr kumimoji="1" lang="en-US" altLang="ja-JP" dirty="0"/>
          </a:p>
          <a:p>
            <a:pPr marL="171450" indent="-171450">
              <a:buFont typeface="Arial" panose="020B0604020202020204" pitchFamily="34" charset="0"/>
              <a:buChar char="•"/>
            </a:pPr>
            <a:r>
              <a:rPr kumimoji="1" lang="ja-JP" altLang="en-US" dirty="0"/>
              <a:t>災害による心理的影響</a:t>
            </a:r>
          </a:p>
          <a:p>
            <a:pPr marL="171450" indent="-171450">
              <a:buFont typeface="Arial" panose="020B0604020202020204" pitchFamily="34" charset="0"/>
              <a:buChar char="•"/>
            </a:pPr>
            <a:r>
              <a:rPr kumimoji="1" lang="ja-JP" altLang="en-US" dirty="0"/>
              <a:t>災害後の心理状態の変化</a:t>
            </a:r>
          </a:p>
          <a:p>
            <a:pPr marL="171450" indent="-171450">
              <a:buFont typeface="Arial" panose="020B0604020202020204" pitchFamily="34" charset="0"/>
              <a:buChar char="•"/>
            </a:pPr>
            <a:r>
              <a:rPr kumimoji="1" lang="ja-JP" altLang="en-US" dirty="0"/>
              <a:t>災害に関連するストレス</a:t>
            </a:r>
          </a:p>
          <a:p>
            <a:pPr marL="171450" indent="-171450">
              <a:buFont typeface="Arial" panose="020B0604020202020204" pitchFamily="34" charset="0"/>
              <a:buChar char="•"/>
            </a:pPr>
            <a:r>
              <a:rPr kumimoji="1" lang="ja-JP" altLang="en-US" dirty="0"/>
              <a:t>心的外傷後ストレス障害（</a:t>
            </a:r>
            <a:r>
              <a:rPr kumimoji="1" lang="en-US" altLang="ja-JP" dirty="0"/>
              <a:t>PTSD</a:t>
            </a:r>
            <a:r>
              <a:rPr kumimoji="1" lang="ja-JP" altLang="en-US" dirty="0"/>
              <a:t>）</a:t>
            </a:r>
          </a:p>
          <a:p>
            <a:pPr marL="171450" indent="-171450">
              <a:buFont typeface="Arial" panose="020B0604020202020204" pitchFamily="34" charset="0"/>
              <a:buChar char="•"/>
            </a:pPr>
            <a:r>
              <a:rPr kumimoji="1" lang="ja-JP" altLang="en-US" dirty="0"/>
              <a:t>悲嘆反応</a:t>
            </a:r>
          </a:p>
          <a:p>
            <a:pPr marL="171450" indent="-171450">
              <a:buFont typeface="Arial" panose="020B0604020202020204" pitchFamily="34" charset="0"/>
              <a:buChar char="•"/>
            </a:pPr>
            <a:r>
              <a:rPr kumimoji="1" lang="ja-JP" altLang="en-US" dirty="0"/>
              <a:t>被災者の回復の二極化</a:t>
            </a:r>
          </a:p>
          <a:p>
            <a:pPr marL="171450" indent="-171450">
              <a:buFont typeface="Arial" panose="020B0604020202020204" pitchFamily="34" charset="0"/>
              <a:buChar char="•"/>
            </a:pPr>
            <a:r>
              <a:rPr kumimoji="1" lang="ja-JP" altLang="en-US" dirty="0"/>
              <a:t>ハイリスクの被災者</a:t>
            </a:r>
          </a:p>
          <a:p>
            <a:pPr marL="171450" indent="-171450">
              <a:buFont typeface="Arial" panose="020B0604020202020204" pitchFamily="34" charset="0"/>
              <a:buChar char="•"/>
            </a:pPr>
            <a:r>
              <a:rPr kumimoji="1" lang="ja-JP" altLang="en-US" dirty="0"/>
              <a:t>サイコロジカル・ファーストエイド（</a:t>
            </a:r>
            <a:r>
              <a:rPr kumimoji="1" lang="en-US" altLang="ja-JP" dirty="0"/>
              <a:t>PFA</a:t>
            </a:r>
            <a:r>
              <a:rPr kumimoji="1" lang="ja-JP" altLang="en-US" dirty="0"/>
              <a:t>）</a:t>
            </a:r>
          </a:p>
          <a:p>
            <a:pPr marL="171450" indent="-171450">
              <a:buFont typeface="Arial" panose="020B0604020202020204" pitchFamily="34" charset="0"/>
              <a:buChar char="•"/>
            </a:pPr>
            <a:r>
              <a:rPr kumimoji="1" lang="ja-JP" altLang="en-US" dirty="0"/>
              <a:t>災害支援者が被る災害ストレス</a:t>
            </a:r>
          </a:p>
          <a:p>
            <a:pPr marL="171450" indent="-171450">
              <a:buFont typeface="Arial" panose="020B0604020202020204" pitchFamily="34" charset="0"/>
              <a:buChar char="•"/>
            </a:pPr>
            <a:r>
              <a:rPr kumimoji="1" lang="ja-JP" altLang="en-US" dirty="0"/>
              <a:t>災害支援者のセルフケア</a:t>
            </a:r>
          </a:p>
          <a:p>
            <a:pPr marL="171450" indent="-171450">
              <a:buFont typeface="Arial" panose="020B0604020202020204" pitchFamily="34" charset="0"/>
              <a:buChar char="•"/>
            </a:pPr>
            <a:r>
              <a:rPr kumimoji="1" lang="ja-JP" altLang="en-US" dirty="0"/>
              <a:t>支援者の精神健康対策</a:t>
            </a:r>
          </a:p>
          <a:p>
            <a:pPr marL="171450" indent="-171450">
              <a:buFont typeface="Arial" panose="020B0604020202020204" pitchFamily="34" charset="0"/>
              <a:buChar char="•"/>
            </a:pPr>
            <a:r>
              <a:rPr kumimoji="1" lang="ja-JP" altLang="en-US" dirty="0"/>
              <a:t>原子力災害後の心理状態の変化</a:t>
            </a:r>
          </a:p>
          <a:p>
            <a:pPr marL="171450" indent="-171450">
              <a:buFont typeface="Arial" panose="020B0604020202020204" pitchFamily="34" charset="0"/>
              <a:buChar char="•"/>
            </a:pPr>
            <a:r>
              <a:rPr kumimoji="1" lang="ja-JP" altLang="en-US" dirty="0"/>
              <a:t>原子力災害の特徴</a:t>
            </a:r>
          </a:p>
          <a:p>
            <a:pPr marL="171450" indent="-171450">
              <a:buFont typeface="Arial" panose="020B0604020202020204" pitchFamily="34" charset="0"/>
              <a:buChar char="•"/>
            </a:pPr>
            <a:r>
              <a:rPr kumimoji="1" lang="ja-JP" altLang="en-US" dirty="0"/>
              <a:t>スティグマ・差別・中傷</a:t>
            </a:r>
          </a:p>
          <a:p>
            <a:pPr marL="171450" indent="-171450">
              <a:buFont typeface="Arial" panose="020B0604020202020204" pitchFamily="34" charset="0"/>
              <a:buChar char="•"/>
            </a:pPr>
            <a:r>
              <a:rPr kumimoji="1" lang="ja-JP" altLang="en-US" dirty="0"/>
              <a:t>原子力災害時のメンタルヘルス対策</a:t>
            </a:r>
          </a:p>
        </p:txBody>
      </p:sp>
    </p:spTree>
    <p:extLst>
      <p:ext uri="{BB962C8B-B14F-4D97-AF65-F5344CB8AC3E}">
        <p14:creationId xmlns:p14="http://schemas.microsoft.com/office/powerpoint/2010/main" val="3376207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a:xfrm>
            <a:off x="685800" y="4653493"/>
            <a:ext cx="5486400" cy="4114800"/>
          </a:xfrm>
        </p:spPr>
        <p:txBody>
          <a:bodyPr/>
          <a:lstStyle/>
          <a:p>
            <a:r>
              <a:rPr kumimoji="1" lang="ja-JP" altLang="en-US"/>
              <a:t>大規模災害における救援者・支援者のストレス（惨事ストレス）は甚大です。惨事ストレスには、惨状の体験・目撃、被災者・遺族への関わり、遺体への関わり、二次災害の危険性、指揮系統の混乱、過重労働、自分自身も被災者、使命感のために自分自身のストレスを自覚しにくい、などがあります。</a:t>
            </a:r>
            <a:endParaRPr kumimoji="1" lang="en-US" altLang="ja-JP" dirty="0"/>
          </a:p>
          <a:p>
            <a:r>
              <a:rPr kumimoji="1" lang="ja-JP" altLang="en-US"/>
              <a:t>職業的な救援者でも、救援活動の遂行中には、気分の高揚を経験します。しかし、高揚した気分や肥大した自尊心が必要以上に長く続くと、周囲と様々な軋轢を生むだけでなく、業務の遂行にも支障をきたすことになります。活動が十分な成果をあげられなかったり、救援を断念しなければならなかった時は、罪責感が一層強まることとなります。また、支援者自身の体験や感情と、被災者のそれを重ね合わせてしまう「同一化」、被災者が過剰に支援者に依存し、支援者の側はそれに全面的に応えようとする関係に陥る「感情転移・逆転移」に類似したもの、組織的な救援活動がうまくいかなかった場合などに組織に対しての怒りと不信感を生むこともあります。満足な活動ができなかったという不全感は、罪責感に直結するとともに、職業的アイデンティティを深く傷つけ、労働意欲の低下を生みます。さらに大規模災害で支援者自らが被災した場合でも、家族の安全を確認できない場合、あるいは危険な状況に家族を送り出したという不安などから、支援者とその家族の間に葛藤が生じることもあります。</a:t>
            </a:r>
            <a:endParaRPr kumimoji="1" lang="en-US" altLang="ja-JP" dirty="0"/>
          </a:p>
          <a:p>
            <a:pPr marL="0" marR="0" lvl="0" indent="92075"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541338" lvl="0" indent="-449263">
              <a:defRPr/>
            </a:pPr>
            <a:r>
              <a:rPr kumimoji="1" lang="ja-JP" altLang="en-US"/>
              <a:t>出典：</a:t>
            </a:r>
            <a:r>
              <a:rPr lang="ja-JP" altLang="en-US"/>
              <a:t>加藤寛</a:t>
            </a:r>
            <a:r>
              <a:rPr lang="ja-JP" altLang="en-US">
                <a:sym typeface="Wingdings" pitchFamily="2" charset="2"/>
              </a:rPr>
              <a:t>（</a:t>
            </a:r>
            <a:r>
              <a:rPr lang="ja-JP" altLang="en-US"/>
              <a:t>金吉晴</a:t>
            </a:r>
            <a:r>
              <a:rPr lang="en-US" altLang="ja-JP" dirty="0"/>
              <a:t> </a:t>
            </a:r>
            <a:r>
              <a:rPr lang="ja-JP" altLang="en-US"/>
              <a:t>編） </a:t>
            </a:r>
            <a:r>
              <a:rPr kumimoji="1" lang="ja-JP" altLang="en-US"/>
              <a:t>「心的トラウマの理解とケア　第２版」</a:t>
            </a:r>
            <a:r>
              <a:rPr lang="en-US" altLang="ja-JP" dirty="0"/>
              <a:t> </a:t>
            </a:r>
            <a:r>
              <a:rPr kumimoji="1" lang="en-US" altLang="ja-JP" dirty="0"/>
              <a:t> p122, </a:t>
            </a:r>
            <a:r>
              <a:rPr kumimoji="1" lang="ja-JP" altLang="en-US"/>
              <a:t>（株式会社じほう</a:t>
            </a:r>
            <a:r>
              <a:rPr kumimoji="1" lang="en-US" altLang="ja-JP" dirty="0"/>
              <a:t>, 2006</a:t>
            </a:r>
            <a:r>
              <a:rPr kumimoji="1" lang="ja-JP" altLang="en-US"/>
              <a:t>）より改変</a:t>
            </a:r>
            <a:endParaRPr kumimoji="1" lang="en-US" altLang="ja-JP" dirty="0"/>
          </a:p>
        </p:txBody>
      </p:sp>
    </p:spTree>
    <p:extLst>
      <p:ext uri="{BB962C8B-B14F-4D97-AF65-F5344CB8AC3E}">
        <p14:creationId xmlns:p14="http://schemas.microsoft.com/office/powerpoint/2010/main" val="1766413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a:xfrm>
            <a:off x="685800" y="4653493"/>
            <a:ext cx="5486400" cy="3886131"/>
          </a:xfrm>
        </p:spPr>
        <p:txBody>
          <a:bodyPr/>
          <a:lstStyle/>
          <a:p>
            <a:r>
              <a:rPr kumimoji="1" lang="ja-JP" altLang="en-US"/>
              <a:t>災害支援者は自分自身のケアなしに、他人のケアに当たることはできません。災害支援者のセルフケアは、災害支援活動中活動後に一部の災害支援者が経験する好ましくない影響を緩和する上でも他人をケアする機能を高める上でも、重要です。セルフケアで重要なのは、自分の感情と他人の感情が自分自身に与える影響を認識することです。二次心的外傷性ストレス、共感性疲労、代理性犠牲という３つの重複する概念は、潜在的に災害支援活動に伴って生じる負の影響です。その影響への対応としては、災害支援を回避するのではなく、適切なセルフケアの計画を立て、実践しながら支援活動に従事することが推奨されます。</a:t>
            </a:r>
            <a:endParaRPr kumimoji="1" lang="en-US" altLang="ja-JP" dirty="0"/>
          </a:p>
          <a:p>
            <a:r>
              <a:rPr kumimoji="1" lang="ja-JP" altLang="en-US"/>
              <a:t>燃え尽きは、主に感情的な疲労困憊の結果、徐々に出現するが、これとは対照的に、共感性ストレスや共感性疲労は予兆なしに突然出現する可能性があります。</a:t>
            </a:r>
            <a:endParaRPr kumimoji="1" lang="en-US" altLang="ja-JP" dirty="0"/>
          </a:p>
          <a:p>
            <a:r>
              <a:rPr kumimoji="1" lang="ja-JP" altLang="en-US"/>
              <a:t>所属する組織や団体において、職員が自らのストレス状況と心身の状態を知り、対処法を知ることは重要です。日常的なストレスへの対処法だけでなく、異常な状況の現場に遭遇した場合の対処法を事前に学習しておく必要があります。経験のある同僚や上司から対処法について学ぶなどして、具体的な対処法（例えば、悲惨な死体を扱う場合は死体の顔を見ないようにする、単なる物体と思うようにするなど）を知っておくことは、その後の心理的影響を軽減するだけでなく、ストレスの高い現場で最大限に能力発揮するのにも役立ちます。また、利用しやすい相談窓口を整備する必要もあります。</a:t>
            </a:r>
            <a:endParaRPr kumimoji="1" lang="en-US" altLang="ja-JP" dirty="0"/>
          </a:p>
        </p:txBody>
      </p:sp>
    </p:spTree>
    <p:extLst>
      <p:ext uri="{BB962C8B-B14F-4D97-AF65-F5344CB8AC3E}">
        <p14:creationId xmlns:p14="http://schemas.microsoft.com/office/powerpoint/2010/main" val="30124474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Font typeface="+mj-lt"/>
              <a:buAutoNum type="arabicPeriod"/>
            </a:pPr>
            <a:r>
              <a:rPr kumimoji="1" lang="ja-JP" altLang="en-US"/>
              <a:t>業務ローテーションと役割分担の明確化</a:t>
            </a:r>
            <a:endParaRPr lang="en-US" altLang="ja-JP" dirty="0"/>
          </a:p>
          <a:p>
            <a:pPr marL="277813" lvl="1"/>
            <a:r>
              <a:rPr lang="ja-JP" altLang="en-US">
                <a:latin typeface="YuMincho +36p Kana Medium" panose="02020500000000000000" pitchFamily="18" charset="-128"/>
                <a:ea typeface="YuMincho +36p Kana Medium" panose="02020500000000000000" pitchFamily="18" charset="-128"/>
              </a:rPr>
              <a:t>できるだけ早期に、動員された支援者の活動期間、交代時期、責任・業務内容を明確にします。</a:t>
            </a:r>
            <a:endParaRPr kumimoji="1" lang="ja-JP" altLang="en-US">
              <a:latin typeface="YuMincho +36p Kana Medium" panose="02020500000000000000" pitchFamily="18" charset="-128"/>
              <a:ea typeface="YuMincho +36p Kana Medium" panose="02020500000000000000" pitchFamily="18" charset="-128"/>
            </a:endParaRPr>
          </a:p>
          <a:p>
            <a:pPr marL="228600" indent="-228600">
              <a:buFont typeface="+mj-lt"/>
              <a:buAutoNum type="arabicPeriod"/>
            </a:pPr>
            <a:r>
              <a:rPr kumimoji="1" lang="ja-JP" altLang="en-US"/>
              <a:t>支援者のストレスについての教育</a:t>
            </a:r>
            <a:endParaRPr kumimoji="1" lang="en-US" altLang="ja-JP" dirty="0"/>
          </a:p>
          <a:p>
            <a:pPr marL="277813" lvl="1"/>
            <a:r>
              <a:rPr kumimoji="1" lang="ja-JP" altLang="en-US">
                <a:latin typeface="YuMincho +36p Kana Medium" panose="02020500000000000000" pitchFamily="18" charset="-128"/>
                <a:ea typeface="YuMincho +36p Kana Medium" panose="02020500000000000000" pitchFamily="18" charset="-128"/>
              </a:rPr>
              <a:t>支援者に生じるストレスについて、それが恥じるべきことではなく、適切に対処すべきことであることを教育しておきます。</a:t>
            </a:r>
          </a:p>
          <a:p>
            <a:pPr marL="228600" indent="-228600">
              <a:buFont typeface="+mj-lt"/>
              <a:buAutoNum type="arabicPeriod"/>
            </a:pPr>
            <a:r>
              <a:rPr kumimoji="1" lang="ja-JP" altLang="en-US"/>
              <a:t>心身のチェックと相談体制</a:t>
            </a:r>
            <a:endParaRPr kumimoji="1" lang="en-US" altLang="ja-JP" dirty="0"/>
          </a:p>
          <a:p>
            <a:pPr marL="277813" lvl="1"/>
            <a:r>
              <a:rPr lang="ja-JP" altLang="en-US">
                <a:latin typeface="YuMincho +36p Kana Medium" panose="02020500000000000000" pitchFamily="18" charset="-128"/>
                <a:ea typeface="YuMincho +36p Kana Medium" panose="02020500000000000000" pitchFamily="18" charset="-128"/>
              </a:rPr>
              <a:t>心身の変調についてチェックリストを支援者に手渡すなどして、必要があれば健康相談を受けられることが重要です。</a:t>
            </a:r>
            <a:endParaRPr kumimoji="1" lang="ja-JP" altLang="en-US">
              <a:latin typeface="YuMincho +36p Kana Medium" panose="02020500000000000000" pitchFamily="18" charset="-128"/>
              <a:ea typeface="YuMincho +36p Kana Medium" panose="02020500000000000000" pitchFamily="18" charset="-128"/>
            </a:endParaRPr>
          </a:p>
          <a:p>
            <a:pPr marL="228600" indent="-228600">
              <a:buFont typeface="+mj-lt"/>
              <a:buAutoNum type="arabicPeriod"/>
            </a:pPr>
            <a:r>
              <a:rPr kumimoji="1" lang="ja-JP" altLang="en-US"/>
              <a:t>住民の心理的な反応についての教育</a:t>
            </a:r>
            <a:endParaRPr kumimoji="1" lang="en-US" altLang="ja-JP" dirty="0"/>
          </a:p>
          <a:p>
            <a:pPr marL="277813" lvl="1"/>
            <a:r>
              <a:rPr kumimoji="1" lang="ja-JP" altLang="en-US">
                <a:latin typeface="YuMincho +36p Kana Medium" panose="02020500000000000000" pitchFamily="18" charset="-128"/>
                <a:ea typeface="YuMincho +36p Kana Medium" panose="02020500000000000000" pitchFamily="18" charset="-128"/>
              </a:rPr>
              <a:t>支援活動において、被災者から心理的な反応として、怒りなどの強い感情を向けられることがあることについて教育を行い、可能であれば、研修に被災者とのやりとりについ</a:t>
            </a:r>
            <a:r>
              <a:rPr lang="ja-JP" altLang="en-US">
                <a:latin typeface="YuMincho +36p Kana Medium" panose="02020500000000000000" pitchFamily="18" charset="-128"/>
                <a:ea typeface="YuMincho +36p Kana Medium" panose="02020500000000000000" pitchFamily="18" charset="-128"/>
              </a:rPr>
              <a:t>てロールプレイなどを取り入れておくことが有効です。</a:t>
            </a:r>
            <a:endParaRPr kumimoji="1" lang="ja-JP" altLang="en-US">
              <a:latin typeface="YuMincho +36p Kana Medium" panose="02020500000000000000" pitchFamily="18" charset="-128"/>
              <a:ea typeface="YuMincho +36p Kana Medium" panose="02020500000000000000" pitchFamily="18" charset="-128"/>
            </a:endParaRPr>
          </a:p>
          <a:p>
            <a:pPr marL="228600" indent="-228600">
              <a:buFont typeface="+mj-lt"/>
              <a:buAutoNum type="arabicPeriod"/>
            </a:pPr>
            <a:r>
              <a:rPr kumimoji="1" lang="ja-JP" altLang="en-US"/>
              <a:t>被災現場のシミュレーション</a:t>
            </a:r>
            <a:endParaRPr kumimoji="1" lang="en-US" altLang="ja-JP" dirty="0"/>
          </a:p>
          <a:p>
            <a:pPr marL="277813" lvl="1"/>
            <a:r>
              <a:rPr kumimoji="1" lang="ja-JP" altLang="en-US">
                <a:latin typeface="YuMincho +36p Kana Medium" panose="02020500000000000000" pitchFamily="18" charset="-128"/>
                <a:ea typeface="YuMincho +36p Kana Medium" panose="02020500000000000000" pitchFamily="18" charset="-128"/>
              </a:rPr>
              <a:t>各種災害が生じた場合の情景、死傷者の光景などについて、スライド体験などのシミュレーションを行っておくことも有効です。</a:t>
            </a:r>
          </a:p>
          <a:p>
            <a:pPr marL="228600" indent="-228600">
              <a:buFont typeface="+mj-lt"/>
              <a:buAutoNum type="arabicPeriod"/>
            </a:pPr>
            <a:r>
              <a:rPr kumimoji="1" lang="ja-JP" altLang="en-US"/>
              <a:t>業務の価値付け</a:t>
            </a:r>
            <a:endParaRPr kumimoji="1" lang="en-US" altLang="ja-JP" dirty="0"/>
          </a:p>
          <a:p>
            <a:pPr marL="277813" lvl="1"/>
            <a:r>
              <a:rPr lang="ja-JP" altLang="en-US">
                <a:latin typeface="YuMincho +36p Kana Medium" panose="02020500000000000000" pitchFamily="18" charset="-128"/>
                <a:ea typeface="YuMincho +36p Kana Medium" panose="02020500000000000000" pitchFamily="18" charset="-128"/>
              </a:rPr>
              <a:t>支援業務について、それに従事した個々人が組織の中で評価され、報いられることは意外に少ないです。支援業務の意義、効果については、公の広報などでその価値を明確に記載し、また組織の中ではしかるべき担当者が、支援活動の価値を明確に認め、労をねぎらうことが重要です。</a:t>
            </a:r>
            <a:endParaRPr kumimoji="1" lang="ja-JP" altLang="en-US">
              <a:latin typeface="YuMincho +36p Kana Medium" panose="02020500000000000000" pitchFamily="18" charset="-128"/>
              <a:ea typeface="YuMincho +36p Kana Medium" panose="02020500000000000000" pitchFamily="18" charset="-128"/>
            </a:endParaRPr>
          </a:p>
          <a:p>
            <a:endParaRPr kumimoji="1" lang="ja-JP" altLang="en-US"/>
          </a:p>
        </p:txBody>
      </p:sp>
    </p:spTree>
    <p:extLst>
      <p:ext uri="{BB962C8B-B14F-4D97-AF65-F5344CB8AC3E}">
        <p14:creationId xmlns:p14="http://schemas.microsoft.com/office/powerpoint/2010/main" val="95693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原子力災害時には、自然災害時の心理状態の変化に見られるハネムーン期に大きな違いがあります（オレンジの線）。これは、放射線に対する恐怖と知識の不足から生じるもので、原子力災害の被災者に対して、時には医療関係者や家族が支援を拒否することもあり、社会的な支援等が不足するために生じます。</a:t>
            </a:r>
            <a:endParaRPr kumimoji="1" lang="en-US" altLang="ja-JP" dirty="0"/>
          </a:p>
          <a:p>
            <a:r>
              <a:rPr kumimoji="1" lang="ja-JP" altLang="en-US"/>
              <a:t>また、原子力災害では、環境の汚染により長期間の避難あるいは住み替えを余儀なくされることにより、心理状態が回復するのは困難であり、長期的となることもあります。さらに放射線に関連したスティグマ（</a:t>
            </a:r>
            <a:r>
              <a:rPr kumimoji="1" lang="en-US" altLang="ja-JP" dirty="0"/>
              <a:t>stigma</a:t>
            </a:r>
            <a:r>
              <a:rPr kumimoji="1" lang="ja-JP" altLang="en-US"/>
              <a:t>；他者や社会集団によって個人に与えられた負の烙印）により被災者を孤立させ、復興が遅れます。平時あるいは災害以前の精神状態に戻ることは難しく、“新たな普通の状態”を作る必要があります。</a:t>
            </a:r>
            <a:endParaRPr kumimoji="1" lang="en-US" altLang="ja-JP" dirty="0"/>
          </a:p>
          <a:p>
            <a:endParaRPr kumimoji="1" lang="en-US" altLang="ja-JP" dirty="0"/>
          </a:p>
          <a:p>
            <a:r>
              <a:rPr kumimoji="1" lang="ja-JP" altLang="en-US"/>
              <a:t>出典：</a:t>
            </a:r>
            <a:r>
              <a:rPr kumimoji="1" lang="en-US" altLang="ja-JP" dirty="0"/>
              <a:t>CDC</a:t>
            </a:r>
            <a:r>
              <a:rPr kumimoji="1" lang="ja-JP" altLang="en-US"/>
              <a:t>「</a:t>
            </a:r>
            <a:r>
              <a:rPr kumimoji="1" lang="en-US" altLang="ja-JP" dirty="0"/>
              <a:t>Psychological first aid in radiological disasters</a:t>
            </a:r>
            <a:r>
              <a:rPr kumimoji="1" lang="ja-JP" altLang="en-US"/>
              <a:t>」</a:t>
            </a:r>
          </a:p>
        </p:txBody>
      </p:sp>
    </p:spTree>
    <p:extLst>
      <p:ext uri="{BB962C8B-B14F-4D97-AF65-F5344CB8AC3E}">
        <p14:creationId xmlns:p14="http://schemas.microsoft.com/office/powerpoint/2010/main" val="1312885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原子力災害は人為災害であり、加害者が存在するため、被災者心理としては割り切れなさと罪の償いを求める気持ち（怨恨感情）が強く残ることが多いです。</a:t>
            </a:r>
          </a:p>
        </p:txBody>
      </p:sp>
    </p:spTree>
    <p:extLst>
      <p:ext uri="{BB962C8B-B14F-4D97-AF65-F5344CB8AC3E}">
        <p14:creationId xmlns:p14="http://schemas.microsoft.com/office/powerpoint/2010/main" val="2245641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スティグマとは、ウシなどに押す焼きごての印のことで、ある特定の人間や集団に、社会からの心ない偏見が焼き付けられてしまうことを指します。</a:t>
            </a:r>
            <a:endParaRPr kumimoji="1" lang="en-US" altLang="ja-JP" dirty="0"/>
          </a:p>
          <a:p>
            <a:r>
              <a:rPr kumimoji="1" lang="ja-JP" altLang="en-US"/>
              <a:t>トラウマ反応の一部として生じた言動を捉えて、それが本人の劣った点であるかのようにみなすことがもっとも多いです。</a:t>
            </a:r>
            <a:r>
              <a:rPr kumimoji="1" lang="en-US" altLang="ja-JP" dirty="0"/>
              <a:t>PTSD</a:t>
            </a:r>
            <a:r>
              <a:rPr kumimoji="1" lang="ja-JP" altLang="en-US"/>
              <a:t>症状の過覚醒や麻痺が、「怒りっぽい」「態度がはっきりしない」などの否定的な評価につながることもあります。</a:t>
            </a:r>
            <a:endParaRPr kumimoji="1" lang="en-US" altLang="ja-JP" dirty="0"/>
          </a:p>
          <a:p>
            <a:r>
              <a:rPr kumimoji="1" lang="ja-JP" altLang="en-US"/>
              <a:t>また、このような事件や災害が起こってしまったことを社会や周囲の人が受け入れられず、「本人が悪かった」ということを理由にして、自分が落ち着こうとするものです。</a:t>
            </a:r>
            <a:endParaRPr kumimoji="1" lang="en-US" altLang="ja-JP" dirty="0"/>
          </a:p>
          <a:p>
            <a:r>
              <a:rPr kumimoji="1" lang="ja-JP" altLang="en-US"/>
              <a:t>こころのケアもスティグマとして受け取られることがあります。身体のケアや生活相談を並行させるなどの工夫により、スティグマへの不安を刺激しないようにすることが必要です。</a:t>
            </a:r>
          </a:p>
        </p:txBody>
      </p:sp>
    </p:spTree>
    <p:extLst>
      <p:ext uri="{BB962C8B-B14F-4D97-AF65-F5344CB8AC3E}">
        <p14:creationId xmlns:p14="http://schemas.microsoft.com/office/powerpoint/2010/main" val="346545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自然災害等が発生し、災害現場に派遣されたら、まずは被害状況や資機材の状況を確認、把握します。その後、精神保健活動の担当者の役割分担等を行います。被災者に見られる情動的な反応の多くは、災害によって引き起こされた生活上の問題から生じます。そのため、被害状況の把握や被災者のニーズを把握することは重要です。</a:t>
            </a:r>
            <a:endParaRPr kumimoji="1" lang="en-US" altLang="ja-JP" dirty="0"/>
          </a:p>
          <a:p>
            <a:r>
              <a:rPr kumimoji="1" lang="ja-JP" altLang="en-US"/>
              <a:t>一般の援助活動の一環として、地域全体（集団）の精神健康を高め、集団としてのストレスと心的トラウマを減少させるための活動を行います。これには、支援者や地域精神保健医療従事者が被災地域へ出かけていくアウトリーチ活動と、災害情報の提供、一般的な心理教育、比較的簡単な相談活動が中心となります。また、災害復旧や生活支援などの現実的な</a:t>
            </a:r>
            <a:r>
              <a:rPr lang="ja-JP" altLang="en-US"/>
              <a:t>支援</a:t>
            </a:r>
            <a:r>
              <a:rPr kumimoji="1" lang="ja-JP" altLang="en-US"/>
              <a:t>は、それ自体が集団の精神健康を高める効果を持ちます。特に高齢者は孤立し、また移動が難しい状況にあるため、アウトリーチ活動が必須となります。</a:t>
            </a:r>
            <a:endParaRPr kumimoji="1" lang="en-US" altLang="ja-JP" dirty="0"/>
          </a:p>
          <a:p>
            <a:r>
              <a:rPr kumimoji="1" lang="ja-JP" altLang="en-US"/>
              <a:t>また、</a:t>
            </a:r>
            <a:r>
              <a:rPr lang="ja-JP" altLang="en-US"/>
              <a:t>個別</a:t>
            </a:r>
            <a:r>
              <a:rPr kumimoji="1" lang="ja-JP" altLang="en-US"/>
              <a:t>の精神疾患に対する予防、早期発見、治療のための活動としては、疾患のある個人をスクリーニングし、</a:t>
            </a:r>
            <a:r>
              <a:rPr lang="ja-JP" altLang="en-US"/>
              <a:t>受診</a:t>
            </a:r>
            <a:r>
              <a:rPr kumimoji="1" lang="ja-JP" altLang="en-US"/>
              <a:t>への動機付け、個別的な心理教育、専門医への引き渡しが中心となります。</a:t>
            </a:r>
            <a:endParaRPr kumimoji="1" lang="en-US" altLang="ja-JP" dirty="0"/>
          </a:p>
        </p:txBody>
      </p:sp>
    </p:spTree>
    <p:extLst>
      <p:ext uri="{BB962C8B-B14F-4D97-AF65-F5344CB8AC3E}">
        <p14:creationId xmlns:p14="http://schemas.microsoft.com/office/powerpoint/2010/main" val="518917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09080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アメリカ医学研究所は災害の心理的影響を分類する枠組みを策定し、その中で、行動の変化、ストレス反応、精神疾患の３つの大きなカテゴリーを設定しています。</a:t>
            </a:r>
            <a:endParaRPr kumimoji="1" lang="en-US" altLang="ja-JP" dirty="0"/>
          </a:p>
          <a:p>
            <a:r>
              <a:rPr kumimoji="1" lang="ja-JP" altLang="en-US"/>
              <a:t>行動の変化は、災害後に様々な人々の行動や生活において認められる変化を含んでいます。一般的に見られる行動変化として、退行的行動の再発や潜在的に先々問題を引き起こしうる行動をとることが挙げられます。飲酒量の増加や喫煙の再開などはその典型的な例です。</a:t>
            </a:r>
            <a:endParaRPr kumimoji="1" lang="en-US" altLang="ja-JP" dirty="0"/>
          </a:p>
          <a:p>
            <a:r>
              <a:rPr kumimoji="1" lang="ja-JP" altLang="en-US"/>
              <a:t>どのような体験に対してもストレス反応は生じます。その反応は異常もしくは不適応な反応であることもあれば、そうでないこともあります。これらの反応は認知、情動、身体の３つの側面に及びます。不眠は行動の変化とストレス反応のカテゴリーに重複して考えられます。認知の変化には、困惑や気が散ることも含まれます。情動的反応にもさまざまあり、典型的なものとして不安、恐怖、悲嘆、諦めなどがあります。共同体意識や精神性の高まりなどのポジティブな情動も生じ得ます。身体的原因が明らかに存在しない場合でも、被災者は頭痛や腹痛などの身体反応が生じることで医療的ケアを求めます。</a:t>
            </a:r>
            <a:endParaRPr kumimoji="1" lang="en-US" altLang="ja-JP" dirty="0"/>
          </a:p>
          <a:p>
            <a:r>
              <a:rPr kumimoji="1" lang="ja-JP" altLang="en-US"/>
              <a:t>多くの場合、行動の変化やストレス反応の程度や移り変わりの早さは時間とともに落ち着きます。しかし、このような改善が見られず、いろいろな問題が重なってくると、精神疾患を発症するに至ることもあります。最もよくみられる災害後の精神疾患として、心的外傷後ストレス障害（</a:t>
            </a:r>
            <a:r>
              <a:rPr kumimoji="1" lang="en-US" altLang="ja-JP" dirty="0"/>
              <a:t>post-traumatic stress disorder: PTSD</a:t>
            </a:r>
            <a:r>
              <a:rPr kumimoji="1" lang="ja-JP" altLang="en-US"/>
              <a:t>）、うつ病、アルコール使用障害があげられます。</a:t>
            </a:r>
            <a:r>
              <a:rPr kumimoji="1" lang="en-US" altLang="ja-JP" dirty="0"/>
              <a:t>PTSD</a:t>
            </a:r>
            <a:r>
              <a:rPr kumimoji="1" lang="ja-JP" altLang="en-US"/>
              <a:t>とは、生命や身体に脅威を及ぼし、強い不安、恐怖、無力感をもたらすようなトラウマ体験によって出現する心の後遺症ともいえる症候群です。</a:t>
            </a:r>
            <a:endParaRPr kumimoji="1" lang="en-US" altLang="ja-JP" dirty="0"/>
          </a:p>
          <a:p>
            <a:endParaRPr kumimoji="1" lang="en-US" altLang="ja-JP" dirty="0"/>
          </a:p>
          <a:p>
            <a:r>
              <a:rPr kumimoji="1" lang="ja-JP" altLang="en-US"/>
              <a:t>出典：フレデリック・</a:t>
            </a:r>
            <a:r>
              <a:rPr kumimoji="1" lang="en-US" altLang="ja-JP" dirty="0"/>
              <a:t>J</a:t>
            </a:r>
            <a:r>
              <a:rPr kumimoji="1" lang="ja-JP" altLang="en-US"/>
              <a:t>・スタッダード</a:t>
            </a:r>
            <a:r>
              <a:rPr kumimoji="1" lang="en-US" altLang="ja-JP" dirty="0"/>
              <a:t>Jr.</a:t>
            </a:r>
            <a:r>
              <a:rPr kumimoji="1" lang="ja-JP" altLang="en-US"/>
              <a:t>他（編）「災害精神医学」（星和書店　</a:t>
            </a:r>
            <a:r>
              <a:rPr kumimoji="1" lang="en-US" altLang="ja-JP" dirty="0"/>
              <a:t>2015</a:t>
            </a:r>
            <a:r>
              <a:rPr kumimoji="1" lang="ja-JP" altLang="en-US"/>
              <a:t>）</a:t>
            </a:r>
          </a:p>
        </p:txBody>
      </p:sp>
    </p:spTree>
    <p:extLst>
      <p:ext uri="{BB962C8B-B14F-4D97-AF65-F5344CB8AC3E}">
        <p14:creationId xmlns:p14="http://schemas.microsoft.com/office/powerpoint/2010/main" val="3673906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災害発生後の被災者の心理状態は３相性の段階を踏んで経過します。</a:t>
            </a:r>
            <a:endParaRPr kumimoji="1" lang="en-US" altLang="ja-JP" dirty="0"/>
          </a:p>
          <a:p>
            <a:r>
              <a:rPr kumimoji="1" lang="ja-JP" altLang="en-US"/>
              <a:t>茫然自失期は、発災から数時間から数日間であり、誰しもがショックを受け、茫然自失の状態になる時期です。気分は消極的、抑うつ的となります。</a:t>
            </a:r>
            <a:endParaRPr kumimoji="1" lang="en-US" altLang="ja-JP" dirty="0"/>
          </a:p>
          <a:p>
            <a:r>
              <a:rPr kumimoji="1" lang="ja-JP" altLang="en-US"/>
              <a:t>ハネムーン期は、発災数日後から数週間または数ヶ月間続きます。被災者が被害の回復に向かい、一丸となって、積極的な気分になります。しかし 一見、元気に見えるが、生活ストレスは増大します。 </a:t>
            </a:r>
            <a:endParaRPr kumimoji="1" lang="en-US" altLang="ja-JP" dirty="0"/>
          </a:p>
          <a:p>
            <a:r>
              <a:rPr kumimoji="1" lang="ja-JP" altLang="en-US"/>
              <a:t>幻滅期は、発災数週間後から年余にかけて続きます。この時期は、メディア等が災害を報じなくなり、被災地外の人々の関心が薄れることで、被災者は無力感や倦怠感にさいなまれるようになります。また、被災者の立ち直り（心理的および経済的生活再建）状況の個人差が拡大していき、災害時要支援者、要配慮者対策の重要性が増します。</a:t>
            </a:r>
            <a:endParaRPr kumimoji="1" lang="en-US" altLang="ja-JP" dirty="0"/>
          </a:p>
          <a:p>
            <a:r>
              <a:rPr kumimoji="1" lang="ja-JP" altLang="en-US"/>
              <a:t>その後、復旧が進み生活の目処がつき始めると、現状を受け入れ、気分が安定し、将来のことを考えられるようになります。</a:t>
            </a:r>
            <a:endParaRPr kumimoji="1" lang="en-US" altLang="ja-JP" dirty="0"/>
          </a:p>
          <a:p>
            <a:r>
              <a:rPr kumimoji="1" lang="ja-JP" altLang="en-US"/>
              <a:t>このように被災者の心理状態は時間経過とともに変化します。その変化して行くニーズを把握し、柔軟に対応する必要があります。</a:t>
            </a:r>
            <a:endParaRPr kumimoji="1" lang="en-US" altLang="ja-JP" dirty="0"/>
          </a:p>
          <a:p>
            <a:endParaRPr kumimoji="1" lang="ja-JP" altLang="en-US"/>
          </a:p>
          <a:p>
            <a:pPr marL="635000" indent="-492125"/>
            <a:r>
              <a:rPr kumimoji="1" lang="ja-JP" altLang="en-US"/>
              <a:t>出典：岩井圭司</a:t>
            </a:r>
            <a:r>
              <a:rPr lang="ja-JP" altLang="en-US">
                <a:sym typeface="Wingdings" pitchFamily="2" charset="2"/>
              </a:rPr>
              <a:t>（</a:t>
            </a:r>
            <a:r>
              <a:rPr kumimoji="1" lang="ja-JP" altLang="en-US"/>
              <a:t>金吉晴</a:t>
            </a:r>
            <a:r>
              <a:rPr kumimoji="1" lang="en-US" altLang="ja-JP" dirty="0"/>
              <a:t> </a:t>
            </a:r>
            <a:r>
              <a:rPr kumimoji="1" lang="ja-JP" altLang="en-US"/>
              <a:t>編）「心的トラウマの理解とケア　第２版」</a:t>
            </a:r>
            <a:r>
              <a:rPr kumimoji="1" lang="en-US" altLang="ja-JP" dirty="0"/>
              <a:t>p66, </a:t>
            </a:r>
            <a:r>
              <a:rPr kumimoji="1" lang="ja-JP" altLang="en-US"/>
              <a:t>（株式会社じほう</a:t>
            </a:r>
            <a:r>
              <a:rPr kumimoji="1" lang="en-US" altLang="ja-JP" dirty="0"/>
              <a:t>, 2006</a:t>
            </a:r>
            <a:r>
              <a:rPr kumimoji="1" lang="ja-JP" altLang="en-US"/>
              <a:t>）より改変</a:t>
            </a:r>
            <a:endParaRPr kumimoji="1" lang="en-US" altLang="ja-JP" dirty="0"/>
          </a:p>
          <a:p>
            <a:r>
              <a:rPr kumimoji="1" lang="ja-JP" altLang="en-US"/>
              <a:t>　　　</a:t>
            </a:r>
            <a:r>
              <a:rPr kumimoji="1" lang="en-US" altLang="ja-JP" dirty="0"/>
              <a:t>CDC</a:t>
            </a:r>
            <a:r>
              <a:rPr kumimoji="1" lang="ja-JP" altLang="en-US"/>
              <a:t>「</a:t>
            </a:r>
            <a:r>
              <a:rPr kumimoji="1" lang="en-US" altLang="ja-JP" dirty="0"/>
              <a:t>Psychological first aid in radiological disasters</a:t>
            </a:r>
            <a:r>
              <a:rPr kumimoji="1" lang="ja-JP" altLang="en-US"/>
              <a:t>」</a:t>
            </a:r>
          </a:p>
        </p:txBody>
      </p:sp>
    </p:spTree>
    <p:extLst>
      <p:ext uri="{BB962C8B-B14F-4D97-AF65-F5344CB8AC3E}">
        <p14:creationId xmlns:p14="http://schemas.microsoft.com/office/powerpoint/2010/main" val="1858979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心的トラウマは生命危機ストレスであり、災害の衝撃に直接起因するものであり、災害直後には急性ストレス反応や激しい興奮あるいは昏迷、幻覚妄想を主体とする一過性の反応性精神病状態を引き起こすことがあります。その発生率は、決して高くないですが、医療的介入を要することがあります。また、生命危機ストレスの大きさは、その後の</a:t>
            </a:r>
            <a:r>
              <a:rPr kumimoji="1" lang="en-US" altLang="ja-JP" dirty="0"/>
              <a:t>PTSD</a:t>
            </a:r>
            <a:r>
              <a:rPr kumimoji="1" lang="ja-JP" altLang="en-US"/>
              <a:t>の発症にも影響します。</a:t>
            </a:r>
            <a:endParaRPr kumimoji="1" lang="en-US" altLang="ja-JP" dirty="0"/>
          </a:p>
          <a:p>
            <a:r>
              <a:rPr kumimoji="1" lang="ja-JP" altLang="en-US"/>
              <a:t>当初の茫然自失や気持ちの高ぶりが収まった後、深刻な喪失感、悲哀感を感じることがあります。何か自分に落ち度があるように感じ、特に犠牲者が出た時には、自分だけが生き残ったことへの負い目の気持ち（サバイバーズ・ギルト）や自分が適切に対応できなかったことなどで自分を責めることがあります。また同時に自分がそのような運命に陥ったことへの憤り、援助者や周辺の者への怒りとなることもあります。</a:t>
            </a:r>
            <a:endParaRPr kumimoji="1" lang="en-US" altLang="ja-JP" dirty="0"/>
          </a:p>
          <a:p>
            <a:r>
              <a:rPr kumimoji="1" lang="ja-JP" altLang="en-US"/>
              <a:t>社会・生活ストレスは、新しい生活環境によるストレスで、災害後の不自由な生活状況に起因します。被災者の全般的健康を低下させます。具体的には、種々の心身の不調、不定愁訴、不眠、苛立ちなどが増加します。特に体育館などでの集団生活が長期化した場合には、プライバシーの確保、生活環境の整備、子供や</a:t>
            </a:r>
            <a:r>
              <a:rPr lang="ja-JP" altLang="en-US"/>
              <a:t>高齢者</a:t>
            </a:r>
            <a:r>
              <a:rPr kumimoji="1" lang="ja-JP" altLang="en-US"/>
              <a:t>、傷病者などへのケア、避難所での感染症対策などが問題となります。また、報道取材からの保護も重要な問題です。</a:t>
            </a:r>
            <a:endParaRPr kumimoji="1" lang="en-US" altLang="ja-JP" dirty="0"/>
          </a:p>
          <a:p>
            <a:endParaRPr kumimoji="1" lang="en-US" altLang="ja-JP" dirty="0"/>
          </a:p>
          <a:p>
            <a:r>
              <a:rPr kumimoji="1" lang="ja-JP" altLang="en-US"/>
              <a:t>出典；災害時地域精神保健医療活動ガイドライン</a:t>
            </a:r>
            <a:endParaRPr kumimoji="1" lang="en-US" altLang="ja-JP" dirty="0"/>
          </a:p>
        </p:txBody>
      </p:sp>
    </p:spTree>
    <p:extLst>
      <p:ext uri="{BB962C8B-B14F-4D97-AF65-F5344CB8AC3E}">
        <p14:creationId xmlns:p14="http://schemas.microsoft.com/office/powerpoint/2010/main" val="2917857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kumimoji="1" lang="en-US" altLang="ja-JP" dirty="0"/>
              <a:t>2013</a:t>
            </a:r>
            <a:r>
              <a:rPr kumimoji="1" lang="ja-JP" altLang="en-US" dirty="0"/>
              <a:t>年に改定された</a:t>
            </a:r>
            <a:r>
              <a:rPr kumimoji="1" lang="en-US" altLang="ja-JP" dirty="0"/>
              <a:t>DSM-5</a:t>
            </a:r>
            <a:r>
              <a:rPr kumimoji="1" lang="ja-JP" altLang="en-US" dirty="0"/>
              <a:t>（米国精神医学会による精神疾患診断基準マニュアル、</a:t>
            </a:r>
            <a:r>
              <a:rPr kumimoji="1" lang="en-US" altLang="ja-JP" dirty="0"/>
              <a:t>Diagnostic and Statistical Manual of Mental Disorders</a:t>
            </a:r>
            <a:r>
              <a:rPr kumimoji="1" lang="ja-JP" altLang="en-US" dirty="0"/>
              <a:t>）より、</a:t>
            </a:r>
            <a:r>
              <a:rPr kumimoji="1" lang="en-US" altLang="ja-JP" dirty="0"/>
              <a:t>PTSD</a:t>
            </a:r>
            <a:r>
              <a:rPr kumimoji="1" lang="ja-JP" altLang="en-US" dirty="0"/>
              <a:t>の診断基準が示されています。症状が発症後１ヶ月以上経ってからも続いていることを確認します。これが１ヶ月未満であれば急性ストレス障害（</a:t>
            </a:r>
            <a:r>
              <a:rPr kumimoji="1" lang="en-US" altLang="ja-JP" dirty="0"/>
              <a:t>ASD)</a:t>
            </a:r>
            <a:r>
              <a:rPr kumimoji="1" lang="ja-JP" altLang="en-US" dirty="0"/>
              <a:t>という診断になります。自然災害においては</a:t>
            </a:r>
            <a:r>
              <a:rPr kumimoji="1" lang="en-US" altLang="ja-JP" dirty="0"/>
              <a:t>PTSD</a:t>
            </a:r>
            <a:r>
              <a:rPr kumimoji="1" lang="ja-JP" altLang="en-US" dirty="0"/>
              <a:t>の発症率は</a:t>
            </a:r>
            <a:r>
              <a:rPr kumimoji="1" lang="en-US" altLang="ja-JP" dirty="0"/>
              <a:t>10%</a:t>
            </a:r>
            <a:r>
              <a:rPr kumimoji="1" lang="ja-JP" altLang="en-US" dirty="0"/>
              <a:t>前後と言われています。</a:t>
            </a:r>
            <a:endParaRPr kumimoji="1" lang="en-US" altLang="ja-JP" dirty="0"/>
          </a:p>
          <a:p>
            <a:r>
              <a:rPr kumimoji="1" lang="en-US" altLang="ja-JP" dirty="0"/>
              <a:t>A</a:t>
            </a:r>
            <a:r>
              <a:rPr kumimoji="1" lang="ja-JP" altLang="en-US" dirty="0"/>
              <a:t>項目は前提となる「トラウマ体験」の定義であり、</a:t>
            </a:r>
            <a:r>
              <a:rPr kumimoji="1" lang="en-US" altLang="ja-JP" dirty="0"/>
              <a:t>PTSD</a:t>
            </a:r>
            <a:r>
              <a:rPr kumimoji="1" lang="ja-JP" altLang="en-US" dirty="0"/>
              <a:t>症状としては</a:t>
            </a:r>
            <a:r>
              <a:rPr kumimoji="1" lang="en-US" altLang="ja-JP" dirty="0"/>
              <a:t>B</a:t>
            </a:r>
            <a:r>
              <a:rPr kumimoji="1" lang="ja-JP" altLang="en-US" dirty="0"/>
              <a:t>項目「侵入症状」、</a:t>
            </a:r>
            <a:r>
              <a:rPr kumimoji="1" lang="en-US" altLang="ja-JP" dirty="0"/>
              <a:t>C</a:t>
            </a:r>
            <a:r>
              <a:rPr kumimoji="1" lang="ja-JP" altLang="en-US" dirty="0"/>
              <a:t>項目「持続的回避」、</a:t>
            </a:r>
            <a:r>
              <a:rPr kumimoji="1" lang="en-US" altLang="ja-JP" dirty="0"/>
              <a:t>D</a:t>
            </a:r>
            <a:r>
              <a:rPr kumimoji="1" lang="ja-JP" altLang="en-US" dirty="0"/>
              <a:t>項目「認知と気分の陰性変化」、</a:t>
            </a:r>
            <a:r>
              <a:rPr kumimoji="1" lang="en-US" altLang="ja-JP" dirty="0"/>
              <a:t>E</a:t>
            </a:r>
            <a:r>
              <a:rPr kumimoji="1" lang="ja-JP" altLang="en-US" dirty="0"/>
              <a:t>項目「覚醒と反応性の変化」の４つのカテゴリーに分けられています。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dirty="0"/>
              <a:t>「侵入症状」は、</a:t>
            </a:r>
            <a:r>
              <a:rPr kumimoji="1" lang="en-US" altLang="ja-JP" dirty="0"/>
              <a:t>PTSD</a:t>
            </a:r>
            <a:r>
              <a:rPr kumimoji="1" lang="ja-JP" altLang="en-US" dirty="0"/>
              <a:t>を最も特徴付けている症状です。単に「思い出す」ではなく、「頭の中に入り込んでくる」「目の前にありありと、その場面が再現される」「考えたくない、嫌なのに考えてしまう」ということです。解離症状、フラッシュバック、悪夢などです。また、心的外傷的出来事の側面を象徴するまたはそれに類似する、内的または外的なきっかけに対する顕著な生理的反応（動悸など）があり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dirty="0"/>
              <a:t>「回避」は、災害についての、苦痛な記憶、思考、感情や、それらを呼び起こすような人、場所、会話、行動、物、状況などを避けようとすることです。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dirty="0"/>
              <a:t>「認知と気分の陰性変化」は、例えば自分がどのように逃げたか覚えていないといった災害の重要な側面を思い出せないことや、「私が悪い」「誰も信用できない」「世界は徹底的に危険だ」などの過剰に否定的な信念や予想が含まれます。恐怖、戦慄、怒り、罪悪感、恥などの持続や、重要な活動への意欲低下、他者からの孤立感、疎外感などのネガティブな感情に支配され、幸福や満足、愛情を感じられないなど、うつ病と重複する症状も見られ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dirty="0"/>
              <a:t>「覚醒と反応性の変化」は、攻撃性や苛立ち、激しい怒りや無謀あるいは自己破壊的な行動といった形で現れます。</a:t>
            </a:r>
            <a:r>
              <a:rPr lang="ja-JP" altLang="en-US" dirty="0"/>
              <a:t>過度</a:t>
            </a:r>
            <a:r>
              <a:rPr kumimoji="1" lang="ja-JP" altLang="en-US" dirty="0"/>
              <a:t>の警戒心や過剰な驚愕反応（特に音に対する過敏性が強くなる）で、集中困難や睡眠障害も伴います。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dirty="0"/>
              <a:t>出典；長純一（編）「大規模災害時医療」　４章復興期（慢性期）　メンタルケア：</a:t>
            </a:r>
            <a:r>
              <a:rPr kumimoji="1" lang="en-US" altLang="ja-JP" dirty="0"/>
              <a:t>PTSD</a:t>
            </a:r>
            <a:r>
              <a:rPr kumimoji="1" lang="ja-JP" altLang="en-US" dirty="0" err="1"/>
              <a:t>、</a:t>
            </a:r>
            <a:r>
              <a:rPr kumimoji="1" lang="ja-JP" altLang="en-US" dirty="0"/>
              <a:t>悲嘆反応など</a:t>
            </a:r>
          </a:p>
          <a:p>
            <a:pPr marL="0" marR="0" lvl="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Tree>
    <p:extLst>
      <p:ext uri="{BB962C8B-B14F-4D97-AF65-F5344CB8AC3E}">
        <p14:creationId xmlns:p14="http://schemas.microsoft.com/office/powerpoint/2010/main" val="2812177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大規模災害における喪失体験とは、大切な家族や友人との死別、家屋や家財道具やペットなどの喪失、自身の健康障害、職業や経済的な喪失、住み慣れた故郷の町の風景やコミュニティの喪失、そして未来への希望や安心感の喪失など多岐にわたります。この喪失体験の後に現れる悲嘆反応のプロセスを示しています。これらは、順番通りに現れるとは限らず、行ったり来たりします。また個人差も大きいです。</a:t>
            </a:r>
          </a:p>
        </p:txBody>
      </p:sp>
    </p:spTree>
    <p:extLst>
      <p:ext uri="{BB962C8B-B14F-4D97-AF65-F5344CB8AC3E}">
        <p14:creationId xmlns:p14="http://schemas.microsoft.com/office/powerpoint/2010/main" val="2868657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本格的に復興が始まってくると、復興の話が増え、被災者は世間の関心が薄れてくると感じるようになります。精神的な打撃から比較的立ち直りがスムーズな人と、取り残され感を強くだき、なかなか立ち直れない人に分かれていきます。また、仮設住宅に移転した場合などは、長期的な環境や生活の変化が二次的なストレスの原因となったり、取り残され感が募ると孤立無援の心境になっていきます。中にはうつ状態、アルコール問題などが出現する人もいます。生活面でひきこもりがちになり、支援者が状況を把握できない人も出てくるため、</a:t>
            </a:r>
            <a:r>
              <a:rPr kumimoji="1" lang="en-US" altLang="ja-JP" dirty="0"/>
              <a:t>PTSD</a:t>
            </a:r>
            <a:r>
              <a:rPr kumimoji="1" lang="ja-JP" altLang="en-US"/>
              <a:t>が見過ごされてしまうこともあります。従って、</a:t>
            </a:r>
            <a:r>
              <a:rPr kumimoji="1" lang="en-US" altLang="ja-JP" dirty="0"/>
              <a:t>PTSD</a:t>
            </a:r>
            <a:r>
              <a:rPr kumimoji="1" lang="ja-JP" altLang="en-US"/>
              <a:t>をきちんとスクリーニングすることが、復興期のメンタルヘルス対策としては重要です。</a:t>
            </a:r>
            <a:endParaRPr kumimoji="1" lang="en-US" altLang="ja-JP" dirty="0"/>
          </a:p>
          <a:p>
            <a:endParaRPr kumimoji="1" lang="en-US" altLang="ja-JP" dirty="0"/>
          </a:p>
          <a:p>
            <a:pPr marL="581025" indent="-488950">
              <a:defRPr/>
            </a:pPr>
            <a:r>
              <a:rPr kumimoji="1" lang="ja-JP" altLang="en-US"/>
              <a:t>出典</a:t>
            </a:r>
            <a:r>
              <a:rPr lang="ja-JP" altLang="en-US"/>
              <a:t>：岩井圭司</a:t>
            </a:r>
            <a:r>
              <a:rPr lang="en-US" altLang="ja-JP" dirty="0"/>
              <a:t>, </a:t>
            </a:r>
            <a:r>
              <a:rPr lang="ja-JP" altLang="en-US"/>
              <a:t>加藤寛</a:t>
            </a:r>
            <a:r>
              <a:rPr lang="ja-JP" altLang="en-US">
                <a:sym typeface="Wingdings" pitchFamily="2" charset="2"/>
              </a:rPr>
              <a:t>（</a:t>
            </a:r>
            <a:r>
              <a:rPr lang="ja-JP" altLang="en-US"/>
              <a:t>金吉晴</a:t>
            </a:r>
            <a:r>
              <a:rPr lang="en-US" altLang="ja-JP" dirty="0"/>
              <a:t> </a:t>
            </a:r>
            <a:r>
              <a:rPr lang="ja-JP" altLang="en-US"/>
              <a:t>編）「心的トラウマの理解とケア　第２版」</a:t>
            </a:r>
            <a:r>
              <a:rPr lang="en-US" altLang="ja-JP" dirty="0"/>
              <a:t>p86, </a:t>
            </a:r>
            <a:r>
              <a:rPr lang="ja-JP" altLang="en-US"/>
              <a:t>（株式会社じほう</a:t>
            </a:r>
            <a:r>
              <a:rPr lang="en-US" altLang="ja-JP" dirty="0"/>
              <a:t>, 2006</a:t>
            </a:r>
            <a:r>
              <a:rPr lang="ja-JP" altLang="en-US"/>
              <a:t>）より改変</a:t>
            </a:r>
            <a:endParaRPr lang="en-US" altLang="ja-JP" dirty="0"/>
          </a:p>
        </p:txBody>
      </p:sp>
    </p:spTree>
    <p:extLst>
      <p:ext uri="{BB962C8B-B14F-4D97-AF65-F5344CB8AC3E}">
        <p14:creationId xmlns:p14="http://schemas.microsoft.com/office/powerpoint/2010/main" val="1911871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kumimoji="1" lang="ja-JP" altLang="en-US"/>
              <a:t>被災者が心的外傷に起因する精神疾患を発症するリスクを引き上げる数多くの心理社会的要因が特定されています。最も顕著なリスク要因は、曝露の程度です。災害への曝露の程度が大きいほど</a:t>
            </a:r>
            <a:r>
              <a:rPr kumimoji="1" lang="en-US" altLang="ja-JP" dirty="0"/>
              <a:t>PTSD</a:t>
            </a:r>
            <a:r>
              <a:rPr kumimoji="1" lang="ja-JP" altLang="en-US"/>
              <a:t>を発症するに至るリスクが高まることは多くの研究で支持されています。曝露の程度は個人的要因や経済的要因まで様々な要因を内包し得ます。</a:t>
            </a:r>
            <a:endParaRPr kumimoji="1" lang="en-US" altLang="ja-JP" dirty="0"/>
          </a:p>
          <a:p>
            <a:r>
              <a:rPr kumimoji="1" lang="ja-JP" altLang="en-US"/>
              <a:t>心的外傷となる出来事の間近にいること、家族の喪失、大きな身体的外傷を受けること、年少者であること、女性であることといった要因が、災害後の子供の精神的問題に関係していることがわかってきています。さらに親の精神障害（特に不安障害）と心的外傷後ストレス症状は、子供の心的外傷後ストレスに関係していることもわかってきました。</a:t>
            </a:r>
            <a:endParaRPr kumimoji="1" lang="en-US" altLang="ja-JP" dirty="0"/>
          </a:p>
          <a:p>
            <a:r>
              <a:rPr kumimoji="1" lang="ja-JP" altLang="en-US"/>
              <a:t>女性の方が災害後に精神面での障害をきたすリスクが高いことが示唆されています。</a:t>
            </a:r>
            <a:endParaRPr kumimoji="1" lang="en-US" altLang="ja-JP" dirty="0"/>
          </a:p>
          <a:p>
            <a:r>
              <a:rPr kumimoji="1" lang="ja-JP" altLang="en-US"/>
              <a:t>高齢者は、身体合併症があることがリスク要因となる可能性があります。</a:t>
            </a:r>
            <a:r>
              <a:rPr lang="ja-JP" altLang="en-US"/>
              <a:t>高齢者の年齢からくる脆弱さ、認知機能障害、身体的健康状態の不良、複数の身体疾患への罹患などがリスク要因としてあげられます。</a:t>
            </a:r>
            <a:endParaRPr lang="en-US" altLang="ja-JP" dirty="0"/>
          </a:p>
          <a:p>
            <a:r>
              <a:rPr lang="ja-JP" altLang="en-US"/>
              <a:t>重篤</a:t>
            </a:r>
            <a:r>
              <a:rPr kumimoji="1" lang="ja-JP" altLang="en-US"/>
              <a:t>な精神疾患、持続する精神疾患、精神疾患による社会機能低下の持続、身体的健康状態の不良、複数の身体疾患への罹患、世話をする近親者の欠如などもリスク要因として挙げられます。</a:t>
            </a:r>
            <a:endParaRPr kumimoji="1" lang="en-US" altLang="ja-JP" dirty="0"/>
          </a:p>
          <a:p>
            <a:r>
              <a:rPr lang="ja-JP" altLang="en-US"/>
              <a:t>身体的な障害を持つ被災者は、災害現場に取り残されたままになる、避難所の運営が身体管理のニーズに対応できなかった、身体上の障害のために、一般の被災者に提供されたサービスを受けることができなかったなどが理由で、リスクが高まる可能性も示唆されます。</a:t>
            </a:r>
            <a:endParaRPr lang="en-US" altLang="ja-JP" dirty="0"/>
          </a:p>
          <a:p>
            <a:r>
              <a:rPr kumimoji="1" lang="ja-JP" altLang="en-US"/>
              <a:t>外国人も言葉の問題など、被災者に提供されるサービスを受けられないことも考えられます。</a:t>
            </a:r>
            <a:endParaRPr kumimoji="1" lang="en-US" altLang="ja-JP" dirty="0"/>
          </a:p>
          <a:p>
            <a:r>
              <a:rPr kumimoji="1" lang="ja-JP" altLang="en-US"/>
              <a:t>過酷な被災現場での作業に長期間に渡って従事すること自体、心的外傷体験に曝露する機会が高く、過去の心的外傷や精神疾患の既往のような脆弱性を引き起こすような背景がある場合、精神疾患への罹患の</a:t>
            </a:r>
            <a:r>
              <a:rPr lang="ja-JP" altLang="en-US"/>
              <a:t>可能性</a:t>
            </a:r>
            <a:r>
              <a:rPr kumimoji="1" lang="ja-JP" altLang="en-US"/>
              <a:t>を引き上げかねません。</a:t>
            </a:r>
            <a:endParaRPr kumimoji="1" lang="en-US" altLang="ja-JP" dirty="0"/>
          </a:p>
          <a:p>
            <a:r>
              <a:rPr lang="ja-JP" altLang="en-US"/>
              <a:t>このようにある種のマイノリティ集団は、災害後の困難な状況に対してとりわけ脆弱です。</a:t>
            </a:r>
            <a:endParaRPr kumimoji="1" lang="en-US" altLang="ja-JP" dirty="0"/>
          </a:p>
        </p:txBody>
      </p:sp>
    </p:spTree>
    <p:extLst>
      <p:ext uri="{BB962C8B-B14F-4D97-AF65-F5344CB8AC3E}">
        <p14:creationId xmlns:p14="http://schemas.microsoft.com/office/powerpoint/2010/main" val="3638386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76238"/>
            <a:ext cx="5486400" cy="4114800"/>
          </a:xfrm>
        </p:spPr>
      </p:sp>
      <p:sp>
        <p:nvSpPr>
          <p:cNvPr id="3" name="ノート プレースホルダー 2"/>
          <p:cNvSpPr>
            <a:spLocks noGrp="1"/>
          </p:cNvSpPr>
          <p:nvPr>
            <p:ph type="body" idx="1"/>
          </p:nvPr>
        </p:nvSpPr>
        <p:spPr/>
        <p:txBody>
          <a:bodyPr/>
          <a:lstStyle/>
          <a:p>
            <a:r>
              <a:rPr kumimoji="1" lang="ja-JP" altLang="en-US"/>
              <a:t>サイコロジカル・ファーストエイド（</a:t>
            </a:r>
            <a:r>
              <a:rPr kumimoji="1" lang="en-US" altLang="ja-JP" dirty="0"/>
              <a:t>Psychological First Aid ; PFA</a:t>
            </a:r>
            <a:r>
              <a:rPr kumimoji="1" lang="ja-JP" altLang="en-US"/>
              <a:t>）は、災害や大きなトラウマ的出来事で傷ついた人々の心への、初期の段階での関わり方として、多くの組織、団体で推奨されています。これは、災害やテロの直後に子供、思春期の人、大人、家族に対して行うことのできる効果の知られた心理的支援の方法を、必要な部分だけ取り出して使えるように構成したものです。</a:t>
            </a:r>
            <a:r>
              <a:rPr kumimoji="1" lang="en-US" altLang="ja-JP" dirty="0"/>
              <a:t>PFA</a:t>
            </a:r>
            <a:r>
              <a:rPr kumimoji="1" lang="ja-JP" altLang="en-US"/>
              <a:t>は、トラウマ的出来事によって引き起こされる初期の苦痛の軽減、短期・長期的な適応機能と対処行動の促進を目的としています。その原理および手法は、次の４つの基本的規格を満たしています。</a:t>
            </a:r>
            <a:endParaRPr kumimoji="1" lang="en-US" altLang="ja-JP" dirty="0"/>
          </a:p>
          <a:p>
            <a:pPr marL="685800" lvl="1" indent="-228600">
              <a:buFont typeface="+mj-lt"/>
              <a:buAutoNum type="arabicPeriod"/>
            </a:pPr>
            <a:r>
              <a:rPr kumimoji="1" lang="ja-JP" altLang="en-US">
                <a:latin typeface="YuMincho +36p Kana Medium" panose="02020500000000000000" pitchFamily="18" charset="-128"/>
                <a:ea typeface="YuMincho +36p Kana Medium" panose="02020500000000000000" pitchFamily="18" charset="-128"/>
              </a:rPr>
              <a:t>トラウマのリスクと回復に関する研究結果に合致する</a:t>
            </a:r>
            <a:endParaRPr kumimoji="1" lang="en-US" altLang="ja-JP" dirty="0">
              <a:latin typeface="YuMincho +36p Kana Medium" panose="02020500000000000000" pitchFamily="18" charset="-128"/>
              <a:ea typeface="YuMincho +36p Kana Medium" panose="02020500000000000000" pitchFamily="18" charset="-128"/>
            </a:endParaRPr>
          </a:p>
          <a:p>
            <a:pPr marL="685800" lvl="1" indent="-228600">
              <a:buFont typeface="+mj-lt"/>
              <a:buAutoNum type="arabicPeriod"/>
            </a:pPr>
            <a:r>
              <a:rPr kumimoji="1" lang="ja-JP" altLang="en-US">
                <a:latin typeface="YuMincho +36p Kana Medium" panose="02020500000000000000" pitchFamily="18" charset="-128"/>
                <a:ea typeface="YuMincho +36p Kana Medium" panose="02020500000000000000" pitchFamily="18" charset="-128"/>
              </a:rPr>
              <a:t>災害現場への適応が可能で、実用性がある</a:t>
            </a:r>
            <a:endParaRPr kumimoji="1" lang="en-US" altLang="ja-JP" dirty="0">
              <a:latin typeface="YuMincho +36p Kana Medium" panose="02020500000000000000" pitchFamily="18" charset="-128"/>
              <a:ea typeface="YuMincho +36p Kana Medium" panose="02020500000000000000" pitchFamily="18" charset="-128"/>
            </a:endParaRPr>
          </a:p>
          <a:p>
            <a:pPr marL="685800" lvl="1" indent="-228600">
              <a:buFont typeface="+mj-lt"/>
              <a:buAutoNum type="arabicPeriod"/>
            </a:pPr>
            <a:r>
              <a:rPr kumimoji="1" lang="ja-JP" altLang="en-US">
                <a:latin typeface="YuMincho +36p Kana Medium" panose="02020500000000000000" pitchFamily="18" charset="-128"/>
                <a:ea typeface="YuMincho +36p Kana Medium" panose="02020500000000000000" pitchFamily="18" charset="-128"/>
              </a:rPr>
              <a:t>生涯発達の各段階に適切である</a:t>
            </a:r>
            <a:endParaRPr kumimoji="1" lang="en-US" altLang="ja-JP" dirty="0">
              <a:latin typeface="YuMincho +36p Kana Medium" panose="02020500000000000000" pitchFamily="18" charset="-128"/>
              <a:ea typeface="YuMincho +36p Kana Medium" panose="02020500000000000000" pitchFamily="18" charset="-128"/>
            </a:endParaRPr>
          </a:p>
          <a:p>
            <a:pPr marL="685800" lvl="1" indent="-228600">
              <a:buFont typeface="+mj-lt"/>
              <a:buAutoNum type="arabicPeriod"/>
            </a:pPr>
            <a:r>
              <a:rPr kumimoji="1" lang="ja-JP" altLang="en-US">
                <a:latin typeface="YuMincho +36p Kana Medium" panose="02020500000000000000" pitchFamily="18" charset="-128"/>
                <a:ea typeface="YuMincho +36p Kana Medium" panose="02020500000000000000" pitchFamily="18" charset="-128"/>
              </a:rPr>
              <a:t>文化的な配慮がなされており、柔軟に用いることができる</a:t>
            </a:r>
            <a:endParaRPr kumimoji="1" lang="en-US" altLang="ja-JP" dirty="0">
              <a:latin typeface="YuMincho +36p Kana Medium" panose="02020500000000000000" pitchFamily="18" charset="-128"/>
              <a:ea typeface="YuMincho +36p Kana Medium" panose="02020500000000000000" pitchFamily="18" charset="-128"/>
            </a:endParaRPr>
          </a:p>
          <a:p>
            <a:pPr marL="0" indent="0">
              <a:buFont typeface="+mj-lt"/>
              <a:buNone/>
            </a:pPr>
            <a:r>
              <a:rPr kumimoji="1" lang="ja-JP" altLang="en-US"/>
              <a:t>この</a:t>
            </a:r>
            <a:r>
              <a:rPr kumimoji="1" lang="en-US" altLang="ja-JP" dirty="0"/>
              <a:t>PFA</a:t>
            </a:r>
            <a:r>
              <a:rPr kumimoji="1" lang="ja-JP" altLang="en-US"/>
              <a:t>の提供者として想定されているのは災害救援活動を行う組織の一員として、被災した子供、大人、家族などへの早期支援を行う精神保健担当者、および、その他の分野の災害支援者です。</a:t>
            </a:r>
            <a:endParaRPr kumimoji="1" lang="en-US" altLang="ja-JP" dirty="0"/>
          </a:p>
        </p:txBody>
      </p:sp>
    </p:spTree>
    <p:extLst>
      <p:ext uri="{BB962C8B-B14F-4D97-AF65-F5344CB8AC3E}">
        <p14:creationId xmlns:p14="http://schemas.microsoft.com/office/powerpoint/2010/main" val="1620017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D2B035-2781-9740-B933-4E3FC573D9A5}"/>
              </a:ext>
            </a:extLst>
          </p:cNvPr>
          <p:cNvSpPr/>
          <p:nvPr/>
        </p:nvSpPr>
        <p:spPr>
          <a:xfrm>
            <a:off x="0" y="1030288"/>
            <a:ext cx="9144000" cy="257175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1">
            <a:extLst>
              <a:ext uri="{FF2B5EF4-FFF2-40B4-BE49-F238E27FC236}">
                <a16:creationId xmlns:a16="http://schemas.microsoft.com/office/drawing/2014/main" id="{14DF20F3-08E8-6C46-A3A3-8EE30F2E250B}"/>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7F6764-BE4F-9D48-A6F2-CAB7E70792B2}"/>
              </a:ext>
            </a:extLst>
          </p:cNvPr>
          <p:cNvSpPr>
            <a:spLocks noGrp="1"/>
          </p:cNvSpPr>
          <p:nvPr>
            <p:ph type="subTitle" idx="1"/>
          </p:nvPr>
        </p:nvSpPr>
        <p:spPr>
          <a:xfrm>
            <a:off x="1143000" y="3694113"/>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7697755-46E5-BB47-A2D1-E5637D4712D5}"/>
              </a:ext>
            </a:extLst>
          </p:cNvPr>
          <p:cNvSpPr>
            <a:spLocks noGrp="1"/>
          </p:cNvSpPr>
          <p:nvPr>
            <p:ph type="dt" sz="half" idx="10"/>
          </p:nvPr>
        </p:nvSpPr>
        <p:spPr/>
        <p:txBody>
          <a:bodyPr/>
          <a:lstStyle/>
          <a:p>
            <a:fld id="{A920DF31-75D8-A34D-B7D5-5F7E08471081}"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D596E1B0-852F-2940-ABA1-7F4418B70C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33D306-2DA5-D34C-B830-BF29F67A4CC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49899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598C-A41D-5146-A53E-8EA3415CD1C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F83289-7D9D-D741-B639-E3C142EBD724}"/>
              </a:ext>
            </a:extLst>
          </p:cNvPr>
          <p:cNvSpPr>
            <a:spLocks noGrp="1"/>
          </p:cNvSpPr>
          <p:nvPr>
            <p:ph type="body" orient="vert" idx="1"/>
          </p:nvPr>
        </p:nvSpPr>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4338148-C7B7-FA4C-BC45-3EB888F1AB5C}"/>
              </a:ext>
            </a:extLst>
          </p:cNvPr>
          <p:cNvSpPr>
            <a:spLocks noGrp="1"/>
          </p:cNvSpPr>
          <p:nvPr>
            <p:ph type="dt" sz="half" idx="10"/>
          </p:nvPr>
        </p:nvSpPr>
        <p:spPr/>
        <p:txBody>
          <a:bodyPr/>
          <a:lstStyle/>
          <a:p>
            <a:fld id="{F26DB223-0842-9F42-9895-E6E3067B8FFF}"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762A84C3-7BEB-1A46-AD43-045506EB3B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3A28D2-109A-1C44-9E5B-CDD7D069C6D9}"/>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1743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99F8909-157A-DC40-B0A9-9B2806218ABA}"/>
              </a:ext>
            </a:extLst>
          </p:cNvPr>
          <p:cNvSpPr/>
          <p:nvPr/>
        </p:nvSpPr>
        <p:spPr>
          <a:xfrm>
            <a:off x="6457950" y="0"/>
            <a:ext cx="2686050" cy="685800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縦書きタイトル 1">
            <a:extLst>
              <a:ext uri="{FF2B5EF4-FFF2-40B4-BE49-F238E27FC236}">
                <a16:creationId xmlns:a16="http://schemas.microsoft.com/office/drawing/2014/main" id="{C586AE35-AD60-D44C-85C0-F02C142DFAF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DE71F55-62AD-304A-B87F-924B73CF06DF}"/>
              </a:ext>
            </a:extLst>
          </p:cNvPr>
          <p:cNvSpPr>
            <a:spLocks noGrp="1"/>
          </p:cNvSpPr>
          <p:nvPr>
            <p:ph type="body" orient="vert" idx="1"/>
          </p:nvPr>
        </p:nvSpPr>
        <p:spPr>
          <a:xfrm>
            <a:off x="628650" y="365125"/>
            <a:ext cx="5800725" cy="5811838"/>
          </a:xfrm>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808EE49-1B9B-3141-8443-347AA6212AFB}"/>
              </a:ext>
            </a:extLst>
          </p:cNvPr>
          <p:cNvSpPr>
            <a:spLocks noGrp="1"/>
          </p:cNvSpPr>
          <p:nvPr>
            <p:ph type="dt" sz="half" idx="10"/>
          </p:nvPr>
        </p:nvSpPr>
        <p:spPr/>
        <p:txBody>
          <a:bodyPr/>
          <a:lstStyle/>
          <a:p>
            <a:fld id="{BFD33D01-3852-E04D-ACB6-EC5E697E3913}"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EA148ED2-A6B6-A547-9548-BAF0F487E6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13B31-45A2-8C4D-9F12-192091F9BD5D}"/>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73965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28E01-AF4F-1C4E-BD85-696582E9FC1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9DB9BF-763B-0945-A9AB-A377448A3060}"/>
              </a:ext>
            </a:extLst>
          </p:cNvPr>
          <p:cNvSpPr>
            <a:spLocks noGrp="1"/>
          </p:cNvSpPr>
          <p:nvPr>
            <p:ph idx="1"/>
          </p:nvPr>
        </p:nvSpPr>
        <p:spPr/>
        <p:txBody>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3D126471-58FC-5C4E-926F-7ED1149BA257}"/>
              </a:ext>
            </a:extLst>
          </p:cNvPr>
          <p:cNvSpPr>
            <a:spLocks noGrp="1"/>
          </p:cNvSpPr>
          <p:nvPr>
            <p:ph type="dt" sz="half" idx="10"/>
          </p:nvPr>
        </p:nvSpPr>
        <p:spPr/>
        <p:txBody>
          <a:bodyPr/>
          <a:lstStyle/>
          <a:p>
            <a:fld id="{C9D3E7C2-680D-BF4D-B9AA-3809397F66FC}"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32780033-FCCF-C145-AD89-28AEA0AEB7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DC33C2-B25C-6448-A2B3-F04868CDD1E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15593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D886-6500-204E-B0AC-3212BEB38352}"/>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2D3308F-B85D-C645-B271-BF21FFEB022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89853EA-BCA0-BE41-95CC-E79693471EB7}"/>
              </a:ext>
            </a:extLst>
          </p:cNvPr>
          <p:cNvSpPr>
            <a:spLocks noGrp="1"/>
          </p:cNvSpPr>
          <p:nvPr>
            <p:ph type="dt" sz="half" idx="10"/>
          </p:nvPr>
        </p:nvSpPr>
        <p:spPr/>
        <p:txBody>
          <a:bodyPr/>
          <a:lstStyle/>
          <a:p>
            <a:fld id="{A51F274F-2B4C-0A4D-84A4-9A27C21D1D29}"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CCAE8EDB-FE14-3443-AEE0-690E311687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878861-6B1B-344F-882F-3D47E0E87495}"/>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58314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A78812-28CF-A245-8EE3-7C8E1491DC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73E256-C602-044A-8108-25D7D23B8EA7}"/>
              </a:ext>
            </a:extLst>
          </p:cNvPr>
          <p:cNvSpPr>
            <a:spLocks noGrp="1"/>
          </p:cNvSpPr>
          <p:nvPr>
            <p:ph sz="half" idx="1"/>
          </p:nvPr>
        </p:nvSpPr>
        <p:spPr>
          <a:xfrm>
            <a:off x="6286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コンテンツ プレースホルダー 3">
            <a:extLst>
              <a:ext uri="{FF2B5EF4-FFF2-40B4-BE49-F238E27FC236}">
                <a16:creationId xmlns:a16="http://schemas.microsoft.com/office/drawing/2014/main" id="{049EE479-827F-E249-AEA5-0F54F0E5D5BA}"/>
              </a:ext>
            </a:extLst>
          </p:cNvPr>
          <p:cNvSpPr>
            <a:spLocks noGrp="1"/>
          </p:cNvSpPr>
          <p:nvPr>
            <p:ph sz="half" idx="2"/>
          </p:nvPr>
        </p:nvSpPr>
        <p:spPr>
          <a:xfrm>
            <a:off x="46291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日付プレースホルダー 4">
            <a:extLst>
              <a:ext uri="{FF2B5EF4-FFF2-40B4-BE49-F238E27FC236}">
                <a16:creationId xmlns:a16="http://schemas.microsoft.com/office/drawing/2014/main" id="{06FED6C8-FC29-3849-BB77-F1C8BE488178}"/>
              </a:ext>
            </a:extLst>
          </p:cNvPr>
          <p:cNvSpPr>
            <a:spLocks noGrp="1"/>
          </p:cNvSpPr>
          <p:nvPr>
            <p:ph type="dt" sz="half" idx="10"/>
          </p:nvPr>
        </p:nvSpPr>
        <p:spPr/>
        <p:txBody>
          <a:bodyPr/>
          <a:lstStyle/>
          <a:p>
            <a:fld id="{2B6E98B9-DCEA-0A48-90E4-C6F98DE29C68}"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53269C86-FA72-484B-9044-A7305519C6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3A1EE0-FC6F-F749-ACA6-F9C873E233A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688153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F1E2ED-1914-2A45-9912-111F1FB2DEB4}"/>
              </a:ext>
            </a:extLst>
          </p:cNvPr>
          <p:cNvSpPr>
            <a:spLocks noGrp="1"/>
          </p:cNvSpPr>
          <p:nvPr>
            <p:ph type="title"/>
          </p:nvPr>
        </p:nvSpPr>
        <p:spPr>
          <a:xfrm>
            <a:off x="631135" y="188844"/>
            <a:ext cx="7886700" cy="77525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05377D-B40A-354E-A39C-1C55116108AE}"/>
              </a:ext>
            </a:extLst>
          </p:cNvPr>
          <p:cNvSpPr>
            <a:spLocks noGrp="1"/>
          </p:cNvSpPr>
          <p:nvPr>
            <p:ph type="body" idx="1"/>
          </p:nvPr>
        </p:nvSpPr>
        <p:spPr>
          <a:xfrm>
            <a:off x="629842" y="1185864"/>
            <a:ext cx="3868340"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67805B5-E682-1E47-8E90-BAD041F72DC6}"/>
              </a:ext>
            </a:extLst>
          </p:cNvPr>
          <p:cNvSpPr>
            <a:spLocks noGrp="1"/>
          </p:cNvSpPr>
          <p:nvPr>
            <p:ph sz="half" idx="2"/>
          </p:nvPr>
        </p:nvSpPr>
        <p:spPr>
          <a:xfrm>
            <a:off x="629842" y="2107097"/>
            <a:ext cx="3868340"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テキスト プレースホルダー 4">
            <a:extLst>
              <a:ext uri="{FF2B5EF4-FFF2-40B4-BE49-F238E27FC236}">
                <a16:creationId xmlns:a16="http://schemas.microsoft.com/office/drawing/2014/main" id="{545F1E25-6D51-174D-9B11-ED7DED0E2209}"/>
              </a:ext>
            </a:extLst>
          </p:cNvPr>
          <p:cNvSpPr>
            <a:spLocks noGrp="1"/>
          </p:cNvSpPr>
          <p:nvPr>
            <p:ph type="body" sz="quarter" idx="3"/>
          </p:nvPr>
        </p:nvSpPr>
        <p:spPr>
          <a:xfrm>
            <a:off x="4629150" y="1185864"/>
            <a:ext cx="3887391"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1972E23-216D-AC46-BA1B-AD4EC64A1D43}"/>
              </a:ext>
            </a:extLst>
          </p:cNvPr>
          <p:cNvSpPr>
            <a:spLocks noGrp="1"/>
          </p:cNvSpPr>
          <p:nvPr>
            <p:ph sz="quarter" idx="4"/>
          </p:nvPr>
        </p:nvSpPr>
        <p:spPr>
          <a:xfrm>
            <a:off x="4629150" y="2107097"/>
            <a:ext cx="3887391"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7" name="日付プレースホルダー 6">
            <a:extLst>
              <a:ext uri="{FF2B5EF4-FFF2-40B4-BE49-F238E27FC236}">
                <a16:creationId xmlns:a16="http://schemas.microsoft.com/office/drawing/2014/main" id="{94F9973E-8DC9-C048-B217-F2845AFFA04C}"/>
              </a:ext>
            </a:extLst>
          </p:cNvPr>
          <p:cNvSpPr>
            <a:spLocks noGrp="1"/>
          </p:cNvSpPr>
          <p:nvPr>
            <p:ph type="dt" sz="half" idx="10"/>
          </p:nvPr>
        </p:nvSpPr>
        <p:spPr/>
        <p:txBody>
          <a:bodyPr/>
          <a:lstStyle/>
          <a:p>
            <a:fld id="{318570A8-83F4-D047-8521-56EDE8ECC566}" type="datetime1">
              <a:rPr kumimoji="1" lang="ja-JP" altLang="en-US" smtClean="0"/>
              <a:t>2023/11/14</a:t>
            </a:fld>
            <a:endParaRPr kumimoji="1" lang="ja-JP" altLang="en-US"/>
          </a:p>
        </p:txBody>
      </p:sp>
      <p:sp>
        <p:nvSpPr>
          <p:cNvPr id="8" name="フッター プレースホルダー 7">
            <a:extLst>
              <a:ext uri="{FF2B5EF4-FFF2-40B4-BE49-F238E27FC236}">
                <a16:creationId xmlns:a16="http://schemas.microsoft.com/office/drawing/2014/main" id="{AD0C389F-9834-8C44-BDFD-60BA37ACE76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5DFB0D-8435-4C41-9436-031F511C2D0A}"/>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661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E4DB5-A719-BF4F-BC21-C3797DD9F2C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013009A-EA91-274C-BA8C-5576DB2A08CD}"/>
              </a:ext>
            </a:extLst>
          </p:cNvPr>
          <p:cNvSpPr>
            <a:spLocks noGrp="1"/>
          </p:cNvSpPr>
          <p:nvPr>
            <p:ph type="dt" sz="half" idx="10"/>
          </p:nvPr>
        </p:nvSpPr>
        <p:spPr/>
        <p:txBody>
          <a:bodyPr/>
          <a:lstStyle/>
          <a:p>
            <a:fld id="{F79F1DA1-1F59-0242-9918-03E0418B2CA5}" type="datetime1">
              <a:rPr kumimoji="1" lang="ja-JP" altLang="en-US" smtClean="0"/>
              <a:t>2023/11/14</a:t>
            </a:fld>
            <a:endParaRPr kumimoji="1" lang="ja-JP" altLang="en-US"/>
          </a:p>
        </p:txBody>
      </p:sp>
      <p:sp>
        <p:nvSpPr>
          <p:cNvPr id="4" name="フッター プレースホルダー 3">
            <a:extLst>
              <a:ext uri="{FF2B5EF4-FFF2-40B4-BE49-F238E27FC236}">
                <a16:creationId xmlns:a16="http://schemas.microsoft.com/office/drawing/2014/main" id="{E8EF46CC-D20B-464B-BB87-AAD29C3064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9159BC8-B6D3-DF40-9C44-DDD9E337298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32282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6F2BDD-51F0-D144-BA92-2B5FD5C6339E}"/>
              </a:ext>
            </a:extLst>
          </p:cNvPr>
          <p:cNvSpPr>
            <a:spLocks noGrp="1"/>
          </p:cNvSpPr>
          <p:nvPr>
            <p:ph type="dt" sz="half" idx="10"/>
          </p:nvPr>
        </p:nvSpPr>
        <p:spPr/>
        <p:txBody>
          <a:bodyPr/>
          <a:lstStyle/>
          <a:p>
            <a:fld id="{A236366C-4CC8-1A47-A0F0-913D51F0B776}" type="datetime1">
              <a:rPr kumimoji="1" lang="ja-JP" altLang="en-US" smtClean="0"/>
              <a:t>2023/11/14</a:t>
            </a:fld>
            <a:endParaRPr kumimoji="1" lang="ja-JP" altLang="en-US"/>
          </a:p>
        </p:txBody>
      </p:sp>
      <p:sp>
        <p:nvSpPr>
          <p:cNvPr id="3" name="フッター プレースホルダー 2">
            <a:extLst>
              <a:ext uri="{FF2B5EF4-FFF2-40B4-BE49-F238E27FC236}">
                <a16:creationId xmlns:a16="http://schemas.microsoft.com/office/drawing/2014/main" id="{8112224B-1522-4547-AF82-B137F687EF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D55C12-397C-3B49-9D1F-A2042711D940}"/>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32274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B6AA2F-ABC7-0949-8DB7-4FCAC043FE2C}"/>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C0053B-83E1-0C46-80D9-1772242D057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テキスト プレースホルダー 3">
            <a:extLst>
              <a:ext uri="{FF2B5EF4-FFF2-40B4-BE49-F238E27FC236}">
                <a16:creationId xmlns:a16="http://schemas.microsoft.com/office/drawing/2014/main" id="{7FEFFFC7-0F37-594E-80E0-6703FFDDC54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9F9A7F-BF09-CF44-9C4C-8CE946038F16}"/>
              </a:ext>
            </a:extLst>
          </p:cNvPr>
          <p:cNvSpPr>
            <a:spLocks noGrp="1"/>
          </p:cNvSpPr>
          <p:nvPr>
            <p:ph type="dt" sz="half" idx="10"/>
          </p:nvPr>
        </p:nvSpPr>
        <p:spPr/>
        <p:txBody>
          <a:bodyPr/>
          <a:lstStyle/>
          <a:p>
            <a:fld id="{0E98F2DE-1376-3D48-AFAE-13855990F92B}"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4DA80626-FB76-A846-9AFF-1DD906993D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910C0B1-5309-FE4A-BCC8-7B7BCD86C03F}"/>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21226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F040C-0D4B-1940-BCDF-B3822528C49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F48B6F6-3DA2-C347-90E4-D1E751FC8C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F01AEBA-60FB-874C-982E-696B0E3B44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B1F7FCF-1C34-1A4B-8F6E-BAC31E3E04E1}"/>
              </a:ext>
            </a:extLst>
          </p:cNvPr>
          <p:cNvSpPr>
            <a:spLocks noGrp="1"/>
          </p:cNvSpPr>
          <p:nvPr>
            <p:ph type="dt" sz="half" idx="10"/>
          </p:nvPr>
        </p:nvSpPr>
        <p:spPr/>
        <p:txBody>
          <a:bodyPr/>
          <a:lstStyle/>
          <a:p>
            <a:fld id="{D314C3FE-0AC2-9E4C-9D96-8B480D2D16BA}"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F6681C93-C35A-B046-9FF5-7B1DA740ED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ABBA727-9A78-794C-81F0-AEBE2B8FE462}"/>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250719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85F44B2-54C0-A643-9B79-B153752011A6}"/>
              </a:ext>
            </a:extLst>
          </p:cNvPr>
          <p:cNvSpPr/>
          <p:nvPr/>
        </p:nvSpPr>
        <p:spPr>
          <a:xfrm>
            <a:off x="0" y="0"/>
            <a:ext cx="9144000" cy="1083365"/>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プレースホルダー 1">
            <a:extLst>
              <a:ext uri="{FF2B5EF4-FFF2-40B4-BE49-F238E27FC236}">
                <a16:creationId xmlns:a16="http://schemas.microsoft.com/office/drawing/2014/main" id="{FD66E361-43BC-2A44-A202-2758D5530ADC}"/>
              </a:ext>
            </a:extLst>
          </p:cNvPr>
          <p:cNvSpPr>
            <a:spLocks noGrp="1"/>
          </p:cNvSpPr>
          <p:nvPr>
            <p:ph type="title"/>
          </p:nvPr>
        </p:nvSpPr>
        <p:spPr>
          <a:xfrm>
            <a:off x="628650" y="188844"/>
            <a:ext cx="7886700" cy="77525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08D515-4802-A54B-9510-8ABC3F3ADD99}"/>
              </a:ext>
            </a:extLst>
          </p:cNvPr>
          <p:cNvSpPr>
            <a:spLocks noGrp="1"/>
          </p:cNvSpPr>
          <p:nvPr>
            <p:ph type="body" idx="1"/>
          </p:nvPr>
        </p:nvSpPr>
        <p:spPr>
          <a:xfrm>
            <a:off x="628650" y="1272209"/>
            <a:ext cx="7886700" cy="4904755"/>
          </a:xfrm>
          <a:prstGeom prst="rect">
            <a:avLst/>
          </a:prstGeom>
        </p:spPr>
        <p:txBody>
          <a:bodyPr vert="horz" lIns="91440" tIns="45720" rIns="91440" bIns="45720" rtlCol="0">
            <a:normAutofit/>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878C7A2A-2E3D-6A45-8EF8-62F8ECBBCB2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D078F3D-88D1-7B44-B3B7-B168EEB66B4F}"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18E725EC-5D26-854C-BFC5-6982826F7E9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9E5CCD-3011-8E46-87D4-2732124CF5B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17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685800" rtl="0" eaLnBrk="1" latinLnBrk="0" hangingPunct="1">
        <a:lnSpc>
          <a:spcPct val="90000"/>
        </a:lnSpc>
        <a:spcBef>
          <a:spcPct val="0"/>
        </a:spcBef>
        <a:buNone/>
        <a:defRPr kumimoji="1" sz="3300" b="1" kern="1200">
          <a:solidFill>
            <a:schemeClr val="tx1"/>
          </a:solidFill>
          <a:latin typeface="+mj-lt"/>
          <a:ea typeface="+mj-ea"/>
          <a:cs typeface="+mj-cs"/>
        </a:defRPr>
      </a:lvl1pPr>
    </p:titleStyle>
    <p:bodyStyle>
      <a:lvl1pPr marL="357188" indent="-357188" algn="l" defTabSz="685800" rtl="0" eaLnBrk="1" latinLnBrk="0" hangingPunct="1">
        <a:lnSpc>
          <a:spcPct val="90000"/>
        </a:lnSpc>
        <a:spcBef>
          <a:spcPts val="750"/>
        </a:spcBef>
        <a:buClr>
          <a:schemeClr val="accent3">
            <a:lumMod val="75000"/>
          </a:schemeClr>
        </a:buClr>
        <a:buFont typeface="ヒラギノ角ゴシック W3" panose="020B0400000000000000" pitchFamily="34" charset="-128"/>
        <a:buChar char="❖"/>
        <a:tabLst/>
        <a:defRPr kumimoji="1" sz="2100" kern="1200">
          <a:solidFill>
            <a:schemeClr val="tx1"/>
          </a:solidFill>
          <a:latin typeface="+mn-lt"/>
          <a:ea typeface="+mn-ea"/>
          <a:cs typeface="+mn-cs"/>
        </a:defRPr>
      </a:lvl1pPr>
      <a:lvl2pPr marL="714375" indent="-371475" algn="l" defTabSz="685800" rtl="0" eaLnBrk="1" latinLnBrk="0" hangingPunct="1">
        <a:lnSpc>
          <a:spcPct val="90000"/>
        </a:lnSpc>
        <a:spcBef>
          <a:spcPts val="375"/>
        </a:spcBef>
        <a:buClr>
          <a:schemeClr val="accent3">
            <a:lumMod val="75000"/>
          </a:schemeClr>
        </a:buClr>
        <a:buFont typeface="ヒラギノ角ゴシック W3" panose="020B0400000000000000" pitchFamily="34" charset="-128"/>
        <a:buChar char="◇"/>
        <a:tabLst/>
        <a:defRPr kumimoji="1" sz="1800" kern="1200">
          <a:solidFill>
            <a:schemeClr val="tx1"/>
          </a:solidFill>
          <a:latin typeface="+mn-lt"/>
          <a:ea typeface="+mn-ea"/>
          <a:cs typeface="+mn-cs"/>
        </a:defRPr>
      </a:lvl2pPr>
      <a:lvl3pPr marL="981075" indent="-295275" algn="l" defTabSz="685800" rtl="0" eaLnBrk="1" latinLnBrk="0" hangingPunct="1">
        <a:lnSpc>
          <a:spcPct val="90000"/>
        </a:lnSpc>
        <a:spcBef>
          <a:spcPts val="375"/>
        </a:spcBef>
        <a:buClr>
          <a:schemeClr val="accent3">
            <a:lumMod val="75000"/>
          </a:schemeClr>
        </a:buClr>
        <a:buFont typeface="Wingdings" pitchFamily="2" charset="2"/>
        <a:buChar char="u"/>
        <a:tabLst/>
        <a:defRPr kumimoji="1" sz="1500" kern="1200">
          <a:solidFill>
            <a:schemeClr val="tx1"/>
          </a:solidFill>
          <a:latin typeface="+mn-lt"/>
          <a:ea typeface="+mn-ea"/>
          <a:cs typeface="+mn-cs"/>
        </a:defRPr>
      </a:lvl3pPr>
      <a:lvl4pPr marL="1371600" indent="-342900" algn="l" defTabSz="685800" rtl="0" eaLnBrk="1" latinLnBrk="0" hangingPunct="1">
        <a:lnSpc>
          <a:spcPct val="90000"/>
        </a:lnSpc>
        <a:spcBef>
          <a:spcPts val="375"/>
        </a:spcBef>
        <a:buClr>
          <a:schemeClr val="accent3">
            <a:lumMod val="75000"/>
          </a:schemeClr>
        </a:buClr>
        <a:buFont typeface="Wingdings" pitchFamily="2" charset="2"/>
        <a:buChar char="p"/>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lumMod val="75000"/>
          </a:schemeClr>
        </a:buClr>
        <a:buFont typeface="Wingdings" pitchFamily="2" charset="2"/>
        <a:buChar char="n"/>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CBB1B-9545-2F41-BA80-0EF1F9F6E46B}"/>
              </a:ext>
            </a:extLst>
          </p:cNvPr>
          <p:cNvSpPr>
            <a:spLocks noGrp="1"/>
          </p:cNvSpPr>
          <p:nvPr>
            <p:ph type="ctrTitle"/>
          </p:nvPr>
        </p:nvSpPr>
        <p:spPr/>
        <p:txBody>
          <a:bodyPr/>
          <a:lstStyle/>
          <a:p>
            <a:r>
              <a:rPr kumimoji="1" lang="ja-JP" altLang="en-US"/>
              <a:t>原子力災害時の</a:t>
            </a:r>
            <a:br>
              <a:rPr kumimoji="1" lang="en-US" altLang="ja-JP" dirty="0"/>
            </a:br>
            <a:r>
              <a:rPr kumimoji="1" lang="ja-JP" altLang="en-US"/>
              <a:t>メンタルヘルス</a:t>
            </a:r>
          </a:p>
        </p:txBody>
      </p:sp>
      <p:sp>
        <p:nvSpPr>
          <p:cNvPr id="3" name="字幕 2">
            <a:extLst>
              <a:ext uri="{FF2B5EF4-FFF2-40B4-BE49-F238E27FC236}">
                <a16:creationId xmlns:a16="http://schemas.microsoft.com/office/drawing/2014/main" id="{1F19403C-3390-9C4F-B723-A92F9825AC86}"/>
              </a:ext>
            </a:extLst>
          </p:cNvPr>
          <p:cNvSpPr>
            <a:spLocks noGrp="1"/>
          </p:cNvSpPr>
          <p:nvPr>
            <p:ph type="subTitle" idx="1"/>
          </p:nvPr>
        </p:nvSpPr>
        <p:spPr/>
        <p:txBody>
          <a:bodyPr/>
          <a:lstStyle/>
          <a:p>
            <a:r>
              <a:rPr lang="ja-JP" altLang="en-US"/>
              <a:t>原子力災害医療　専門研修</a:t>
            </a:r>
            <a:endParaRPr lang="en-US" altLang="ja-JP" dirty="0"/>
          </a:p>
          <a:p>
            <a:r>
              <a:rPr lang="ja-JP" altLang="en-US"/>
              <a:t>中核人材</a:t>
            </a:r>
            <a:r>
              <a:rPr lang="en-US" altLang="ja-JP" dirty="0"/>
              <a:t>-5</a:t>
            </a:r>
          </a:p>
        </p:txBody>
      </p:sp>
      <p:sp>
        <p:nvSpPr>
          <p:cNvPr id="7" name="テキスト ボックス 6">
            <a:extLst>
              <a:ext uri="{FF2B5EF4-FFF2-40B4-BE49-F238E27FC236}">
                <a16:creationId xmlns:a16="http://schemas.microsoft.com/office/drawing/2014/main" id="{F5311BAF-56E0-A448-AFBC-C7B87813FDE3}"/>
              </a:ext>
            </a:extLst>
          </p:cNvPr>
          <p:cNvSpPr txBox="1"/>
          <p:nvPr/>
        </p:nvSpPr>
        <p:spPr>
          <a:xfrm>
            <a:off x="2171343" y="4887694"/>
            <a:ext cx="4801314" cy="646331"/>
          </a:xfrm>
          <a:prstGeom prst="rect">
            <a:avLst/>
          </a:prstGeom>
          <a:noFill/>
        </p:spPr>
        <p:txBody>
          <a:bodyPr wrap="none" rtlCol="0">
            <a:spAutoFit/>
          </a:bodyPr>
          <a:lstStyle/>
          <a:p>
            <a:pPr algn="ctr"/>
            <a:r>
              <a:rPr lang="ja-JP" altLang="en-US" dirty="0"/>
              <a:t>国立研究開発法人量子科学技術研究開発機構</a:t>
            </a:r>
            <a:endParaRPr kumimoji="1" lang="en-US" altLang="ja-JP" dirty="0"/>
          </a:p>
          <a:p>
            <a:pPr algn="ctr"/>
            <a:r>
              <a:rPr kumimoji="1" lang="en-US" altLang="ja-JP" dirty="0"/>
              <a:t>Ver.202309</a:t>
            </a:r>
            <a:endParaRPr kumimoji="1" lang="ja-JP" altLang="en-US" dirty="0"/>
          </a:p>
        </p:txBody>
      </p:sp>
    </p:spTree>
    <p:extLst>
      <p:ext uri="{BB962C8B-B14F-4D97-AF65-F5344CB8AC3E}">
        <p14:creationId xmlns:p14="http://schemas.microsoft.com/office/powerpoint/2010/main" val="341320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A8E371-71C2-C34C-BA6C-841B921F250D}"/>
              </a:ext>
            </a:extLst>
          </p:cNvPr>
          <p:cNvSpPr>
            <a:spLocks noGrp="1"/>
          </p:cNvSpPr>
          <p:nvPr>
            <p:ph type="title"/>
          </p:nvPr>
        </p:nvSpPr>
        <p:spPr/>
        <p:txBody>
          <a:bodyPr/>
          <a:lstStyle/>
          <a:p>
            <a:r>
              <a:rPr kumimoji="1" lang="ja-JP" altLang="en-US"/>
              <a:t>災害支援者が被る災害ストレス</a:t>
            </a:r>
          </a:p>
        </p:txBody>
      </p:sp>
      <p:sp>
        <p:nvSpPr>
          <p:cNvPr id="3" name="テキスト ボックス 2">
            <a:extLst>
              <a:ext uri="{FF2B5EF4-FFF2-40B4-BE49-F238E27FC236}">
                <a16:creationId xmlns:a16="http://schemas.microsoft.com/office/drawing/2014/main" id="{8D70E8B3-F202-224F-825A-3E46B0E7C099}"/>
              </a:ext>
            </a:extLst>
          </p:cNvPr>
          <p:cNvSpPr txBox="1"/>
          <p:nvPr/>
        </p:nvSpPr>
        <p:spPr>
          <a:xfrm>
            <a:off x="3581985" y="3009900"/>
            <a:ext cx="1980029" cy="52322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800" b="1"/>
              <a:t>救　援　者</a:t>
            </a:r>
          </a:p>
        </p:txBody>
      </p:sp>
      <p:sp>
        <p:nvSpPr>
          <p:cNvPr id="4" name="テキスト ボックス 3">
            <a:extLst>
              <a:ext uri="{FF2B5EF4-FFF2-40B4-BE49-F238E27FC236}">
                <a16:creationId xmlns:a16="http://schemas.microsoft.com/office/drawing/2014/main" id="{06B18B2D-B8CD-EB4C-83D6-59E7DB107DE2}"/>
              </a:ext>
            </a:extLst>
          </p:cNvPr>
          <p:cNvSpPr txBox="1"/>
          <p:nvPr/>
        </p:nvSpPr>
        <p:spPr>
          <a:xfrm>
            <a:off x="3787169" y="1325050"/>
            <a:ext cx="1569660"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惨事ストレス</a:t>
            </a:r>
          </a:p>
        </p:txBody>
      </p:sp>
      <p:sp>
        <p:nvSpPr>
          <p:cNvPr id="8" name="テキスト ボックス 7">
            <a:extLst>
              <a:ext uri="{FF2B5EF4-FFF2-40B4-BE49-F238E27FC236}">
                <a16:creationId xmlns:a16="http://schemas.microsoft.com/office/drawing/2014/main" id="{1B69660D-D213-1E4B-B412-96134572AEE1}"/>
              </a:ext>
            </a:extLst>
          </p:cNvPr>
          <p:cNvSpPr txBox="1"/>
          <p:nvPr/>
        </p:nvSpPr>
        <p:spPr>
          <a:xfrm>
            <a:off x="6945690" y="2640568"/>
            <a:ext cx="1569660" cy="646331"/>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pPr algn="ctr"/>
            <a:r>
              <a:rPr kumimoji="1" lang="ja-JP" altLang="en-US"/>
              <a:t>対処法・装備</a:t>
            </a:r>
            <a:endParaRPr kumimoji="1" lang="en-US" altLang="ja-JP" dirty="0"/>
          </a:p>
          <a:p>
            <a:pPr algn="ctr"/>
            <a:r>
              <a:rPr kumimoji="1" lang="ja-JP" altLang="en-US"/>
              <a:t>の不足</a:t>
            </a:r>
          </a:p>
        </p:txBody>
      </p:sp>
      <p:sp>
        <p:nvSpPr>
          <p:cNvPr id="9" name="テキスト ボックス 8">
            <a:extLst>
              <a:ext uri="{FF2B5EF4-FFF2-40B4-BE49-F238E27FC236}">
                <a16:creationId xmlns:a16="http://schemas.microsoft.com/office/drawing/2014/main" id="{8EF5C1CC-A883-7D4E-8907-701CDC53BEDE}"/>
              </a:ext>
            </a:extLst>
          </p:cNvPr>
          <p:cNvSpPr txBox="1"/>
          <p:nvPr/>
        </p:nvSpPr>
        <p:spPr>
          <a:xfrm>
            <a:off x="2012324" y="4161446"/>
            <a:ext cx="1569660"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個人的脆弱性</a:t>
            </a:r>
          </a:p>
        </p:txBody>
      </p:sp>
      <p:sp>
        <p:nvSpPr>
          <p:cNvPr id="10" name="テキスト ボックス 9">
            <a:extLst>
              <a:ext uri="{FF2B5EF4-FFF2-40B4-BE49-F238E27FC236}">
                <a16:creationId xmlns:a16="http://schemas.microsoft.com/office/drawing/2014/main" id="{20DEF632-9ABC-274D-A120-5A33878B68B8}"/>
              </a:ext>
            </a:extLst>
          </p:cNvPr>
          <p:cNvSpPr txBox="1"/>
          <p:nvPr/>
        </p:nvSpPr>
        <p:spPr>
          <a:xfrm>
            <a:off x="5562014" y="4161446"/>
            <a:ext cx="1800493"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二次的ストレス</a:t>
            </a:r>
          </a:p>
        </p:txBody>
      </p:sp>
      <p:sp>
        <p:nvSpPr>
          <p:cNvPr id="11" name="円/楕円 10">
            <a:extLst>
              <a:ext uri="{FF2B5EF4-FFF2-40B4-BE49-F238E27FC236}">
                <a16:creationId xmlns:a16="http://schemas.microsoft.com/office/drawing/2014/main" id="{8B1430F3-D83D-5241-9540-7BBA53B8AE63}"/>
              </a:ext>
            </a:extLst>
          </p:cNvPr>
          <p:cNvSpPr/>
          <p:nvPr/>
        </p:nvSpPr>
        <p:spPr>
          <a:xfrm>
            <a:off x="2512856" y="4906437"/>
            <a:ext cx="4118286" cy="146592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5F13CB9-B5F2-B043-90EC-C61D0A389359}"/>
              </a:ext>
            </a:extLst>
          </p:cNvPr>
          <p:cNvSpPr txBox="1"/>
          <p:nvPr/>
        </p:nvSpPr>
        <p:spPr>
          <a:xfrm>
            <a:off x="3453744" y="5107631"/>
            <a:ext cx="2236510" cy="400110"/>
          </a:xfrm>
          <a:prstGeom prst="rect">
            <a:avLst/>
          </a:prstGeom>
          <a:noFill/>
        </p:spPr>
        <p:txBody>
          <a:bodyPr wrap="none" rtlCol="0">
            <a:spAutoFit/>
          </a:bodyPr>
          <a:lstStyle/>
          <a:p>
            <a:r>
              <a:rPr kumimoji="1" lang="ja-JP" altLang="en-US" sz="2000" b="1"/>
              <a:t>様々な心理的問題</a:t>
            </a:r>
          </a:p>
        </p:txBody>
      </p:sp>
      <p:sp>
        <p:nvSpPr>
          <p:cNvPr id="13" name="テキスト ボックス 12">
            <a:extLst>
              <a:ext uri="{FF2B5EF4-FFF2-40B4-BE49-F238E27FC236}">
                <a16:creationId xmlns:a16="http://schemas.microsoft.com/office/drawing/2014/main" id="{842549CD-4632-8244-857F-7FECB30308FB}"/>
              </a:ext>
            </a:extLst>
          </p:cNvPr>
          <p:cNvSpPr txBox="1"/>
          <p:nvPr/>
        </p:nvSpPr>
        <p:spPr>
          <a:xfrm>
            <a:off x="3402448" y="5507741"/>
            <a:ext cx="2339102" cy="738664"/>
          </a:xfrm>
          <a:prstGeom prst="rect">
            <a:avLst/>
          </a:prstGeom>
          <a:noFill/>
        </p:spPr>
        <p:txBody>
          <a:bodyPr wrap="none" rtlCol="0">
            <a:spAutoFit/>
          </a:bodyPr>
          <a:lstStyle/>
          <a:p>
            <a:pPr algn="ctr"/>
            <a:r>
              <a:rPr kumimoji="1" lang="en-US" altLang="ja-JP" sz="1400" dirty="0"/>
              <a:t>PTSD</a:t>
            </a:r>
            <a:r>
              <a:rPr kumimoji="1" lang="ja-JP" altLang="en-US" sz="1400"/>
              <a:t>・抑うつ</a:t>
            </a:r>
            <a:endParaRPr kumimoji="1" lang="en-US" altLang="ja-JP" sz="1400" dirty="0"/>
          </a:p>
          <a:p>
            <a:pPr algn="ctr"/>
            <a:r>
              <a:rPr lang="ja-JP" altLang="en-US" sz="1400"/>
              <a:t>心身症・アルコール依存症</a:t>
            </a:r>
            <a:endParaRPr lang="en-US" altLang="ja-JP" sz="1400" dirty="0"/>
          </a:p>
          <a:p>
            <a:pPr algn="ctr"/>
            <a:r>
              <a:rPr kumimoji="1" lang="ja-JP" altLang="en-US" sz="1400"/>
              <a:t>燃え尽き・職業意識の変化</a:t>
            </a:r>
          </a:p>
        </p:txBody>
      </p:sp>
      <p:cxnSp>
        <p:nvCxnSpPr>
          <p:cNvPr id="15" name="直線矢印コネクタ 14">
            <a:extLst>
              <a:ext uri="{FF2B5EF4-FFF2-40B4-BE49-F238E27FC236}">
                <a16:creationId xmlns:a16="http://schemas.microsoft.com/office/drawing/2014/main" id="{44350CC6-6ACC-8442-A153-4A81673B9183}"/>
              </a:ext>
            </a:extLst>
          </p:cNvPr>
          <p:cNvCxnSpPr>
            <a:cxnSpLocks/>
            <a:stCxn id="25" idx="3"/>
            <a:endCxn id="3" idx="1"/>
          </p:cNvCxnSpPr>
          <p:nvPr/>
        </p:nvCxnSpPr>
        <p:spPr>
          <a:xfrm>
            <a:off x="1967478" y="2825234"/>
            <a:ext cx="1614507" cy="44627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10B92509-6F22-3644-B431-F8BF99B994DB}"/>
              </a:ext>
            </a:extLst>
          </p:cNvPr>
          <p:cNvCxnSpPr/>
          <p:nvPr/>
        </p:nvCxnSpPr>
        <p:spPr>
          <a:xfrm>
            <a:off x="2715131" y="2269075"/>
            <a:ext cx="1072038" cy="69446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7B88642F-6A0E-624E-AC50-765304C992D4}"/>
              </a:ext>
            </a:extLst>
          </p:cNvPr>
          <p:cNvCxnSpPr>
            <a:stCxn id="4" idx="2"/>
            <a:endCxn id="3" idx="0"/>
          </p:cNvCxnSpPr>
          <p:nvPr/>
        </p:nvCxnSpPr>
        <p:spPr>
          <a:xfrm>
            <a:off x="4571999" y="1694382"/>
            <a:ext cx="1" cy="131551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663F9715-B51F-1B40-963A-CEB6120BCB9B}"/>
              </a:ext>
            </a:extLst>
          </p:cNvPr>
          <p:cNvCxnSpPr/>
          <p:nvPr/>
        </p:nvCxnSpPr>
        <p:spPr>
          <a:xfrm flipH="1">
            <a:off x="5356829" y="2269075"/>
            <a:ext cx="990015" cy="69446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082A3944-39CC-8E42-A87D-542D70FD2606}"/>
              </a:ext>
            </a:extLst>
          </p:cNvPr>
          <p:cNvCxnSpPr>
            <a:cxnSpLocks/>
            <a:stCxn id="8" idx="1"/>
            <a:endCxn id="3" idx="3"/>
          </p:cNvCxnSpPr>
          <p:nvPr/>
        </p:nvCxnSpPr>
        <p:spPr>
          <a:xfrm flipH="1">
            <a:off x="5562014" y="2963734"/>
            <a:ext cx="1383676" cy="30777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4" name="下矢印 23">
            <a:extLst>
              <a:ext uri="{FF2B5EF4-FFF2-40B4-BE49-F238E27FC236}">
                <a16:creationId xmlns:a16="http://schemas.microsoft.com/office/drawing/2014/main" id="{2EC0B174-B75F-8E45-89C4-682CF0406AB2}"/>
              </a:ext>
            </a:extLst>
          </p:cNvPr>
          <p:cNvSpPr/>
          <p:nvPr/>
        </p:nvSpPr>
        <p:spPr>
          <a:xfrm>
            <a:off x="4286249" y="3538162"/>
            <a:ext cx="571500" cy="1574511"/>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cxnSp>
        <p:nvCxnSpPr>
          <p:cNvPr id="26" name="直線矢印コネクタ 25">
            <a:extLst>
              <a:ext uri="{FF2B5EF4-FFF2-40B4-BE49-F238E27FC236}">
                <a16:creationId xmlns:a16="http://schemas.microsoft.com/office/drawing/2014/main" id="{F6AC86E3-955C-E64F-8520-ED5E049C3E0E}"/>
              </a:ext>
            </a:extLst>
          </p:cNvPr>
          <p:cNvCxnSpPr>
            <a:cxnSpLocks/>
          </p:cNvCxnSpPr>
          <p:nvPr/>
        </p:nvCxnSpPr>
        <p:spPr>
          <a:xfrm>
            <a:off x="3581984" y="4346112"/>
            <a:ext cx="85031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2A46C2D5-E575-1841-8E6B-D49FFE4F4094}"/>
              </a:ext>
            </a:extLst>
          </p:cNvPr>
          <p:cNvCxnSpPr>
            <a:cxnSpLocks/>
            <a:stCxn id="10" idx="1"/>
          </p:cNvCxnSpPr>
          <p:nvPr/>
        </p:nvCxnSpPr>
        <p:spPr>
          <a:xfrm flipH="1">
            <a:off x="4711700" y="4346112"/>
            <a:ext cx="85031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3924415C-A114-124C-A3F6-E017793408C0}"/>
              </a:ext>
            </a:extLst>
          </p:cNvPr>
          <p:cNvSpPr txBox="1"/>
          <p:nvPr/>
        </p:nvSpPr>
        <p:spPr>
          <a:xfrm>
            <a:off x="2045717" y="1899743"/>
            <a:ext cx="1338828"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役割の負荷</a:t>
            </a:r>
          </a:p>
        </p:txBody>
      </p:sp>
      <p:sp>
        <p:nvSpPr>
          <p:cNvPr id="25" name="テキスト ボックス 24">
            <a:extLst>
              <a:ext uri="{FF2B5EF4-FFF2-40B4-BE49-F238E27FC236}">
                <a16:creationId xmlns:a16="http://schemas.microsoft.com/office/drawing/2014/main" id="{7B30B980-0335-1949-A7FC-DED88EACA673}"/>
              </a:ext>
            </a:extLst>
          </p:cNvPr>
          <p:cNvSpPr txBox="1"/>
          <p:nvPr/>
        </p:nvSpPr>
        <p:spPr>
          <a:xfrm>
            <a:off x="628650" y="2640568"/>
            <a:ext cx="1338828"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個人的被災</a:t>
            </a:r>
          </a:p>
        </p:txBody>
      </p:sp>
      <p:sp>
        <p:nvSpPr>
          <p:cNvPr id="27" name="テキスト ボックス 26">
            <a:extLst>
              <a:ext uri="{FF2B5EF4-FFF2-40B4-BE49-F238E27FC236}">
                <a16:creationId xmlns:a16="http://schemas.microsoft.com/office/drawing/2014/main" id="{E9F62DE5-BE5A-2744-9C19-E9AA502B4A24}"/>
              </a:ext>
            </a:extLst>
          </p:cNvPr>
          <p:cNvSpPr txBox="1"/>
          <p:nvPr/>
        </p:nvSpPr>
        <p:spPr>
          <a:xfrm>
            <a:off x="5562014" y="1899743"/>
            <a:ext cx="1569660"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kumimoji="1" lang="ja-JP" altLang="en-US"/>
              <a:t>組織内の葛藤</a:t>
            </a:r>
          </a:p>
        </p:txBody>
      </p:sp>
      <p:sp>
        <p:nvSpPr>
          <p:cNvPr id="5" name="スライド番号プレースホルダー 4">
            <a:extLst>
              <a:ext uri="{FF2B5EF4-FFF2-40B4-BE49-F238E27FC236}">
                <a16:creationId xmlns:a16="http://schemas.microsoft.com/office/drawing/2014/main" id="{AD245986-10E6-B84B-9E55-5C1E333E8977}"/>
              </a:ext>
            </a:extLst>
          </p:cNvPr>
          <p:cNvSpPr>
            <a:spLocks noGrp="1"/>
          </p:cNvSpPr>
          <p:nvPr>
            <p:ph type="sldNum" sz="quarter" idx="12"/>
          </p:nvPr>
        </p:nvSpPr>
        <p:spPr/>
        <p:txBody>
          <a:bodyPr/>
          <a:lstStyle/>
          <a:p>
            <a:fld id="{58DD1769-DAE9-6C4E-82F4-B62273FFA290}" type="slidenum">
              <a:rPr kumimoji="1" lang="ja-JP" altLang="en-US" smtClean="0"/>
              <a:t>10</a:t>
            </a:fld>
            <a:endParaRPr kumimoji="1" lang="ja-JP" altLang="en-US"/>
          </a:p>
        </p:txBody>
      </p:sp>
    </p:spTree>
    <p:extLst>
      <p:ext uri="{BB962C8B-B14F-4D97-AF65-F5344CB8AC3E}">
        <p14:creationId xmlns:p14="http://schemas.microsoft.com/office/powerpoint/2010/main" val="3059287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4632DF-1D5C-D74A-B34C-8C84405A679B}"/>
              </a:ext>
            </a:extLst>
          </p:cNvPr>
          <p:cNvSpPr>
            <a:spLocks noGrp="1"/>
          </p:cNvSpPr>
          <p:nvPr>
            <p:ph type="title"/>
          </p:nvPr>
        </p:nvSpPr>
        <p:spPr/>
        <p:txBody>
          <a:bodyPr/>
          <a:lstStyle/>
          <a:p>
            <a:r>
              <a:rPr kumimoji="1" lang="ja-JP" altLang="en-US"/>
              <a:t>災害支援者のセルフケア</a:t>
            </a:r>
          </a:p>
        </p:txBody>
      </p:sp>
      <p:sp>
        <p:nvSpPr>
          <p:cNvPr id="3" name="コンテンツ プレースホルダー 2">
            <a:extLst>
              <a:ext uri="{FF2B5EF4-FFF2-40B4-BE49-F238E27FC236}">
                <a16:creationId xmlns:a16="http://schemas.microsoft.com/office/drawing/2014/main" id="{98BDECCA-24C2-8345-9B2A-47EC6CFEC589}"/>
              </a:ext>
            </a:extLst>
          </p:cNvPr>
          <p:cNvSpPr>
            <a:spLocks noGrp="1"/>
          </p:cNvSpPr>
          <p:nvPr>
            <p:ph idx="1"/>
          </p:nvPr>
        </p:nvSpPr>
        <p:spPr>
          <a:xfrm>
            <a:off x="628650" y="1272209"/>
            <a:ext cx="7886700" cy="5090491"/>
          </a:xfrm>
        </p:spPr>
        <p:txBody>
          <a:bodyPr>
            <a:normAutofit fontScale="92500" lnSpcReduction="20000"/>
          </a:bodyPr>
          <a:lstStyle/>
          <a:p>
            <a:pPr>
              <a:lnSpc>
                <a:spcPct val="110000"/>
              </a:lnSpc>
            </a:pPr>
            <a:r>
              <a:rPr kumimoji="1" lang="ja-JP" altLang="en-US"/>
              <a:t>職務の目標選定</a:t>
            </a:r>
            <a:endParaRPr kumimoji="1" lang="en-US" altLang="ja-JP" dirty="0"/>
          </a:p>
          <a:p>
            <a:pPr lvl="1">
              <a:lnSpc>
                <a:spcPct val="110000"/>
              </a:lnSpc>
            </a:pPr>
            <a:r>
              <a:rPr lang="ja-JP" altLang="en-US"/>
              <a:t>支援業務への専念、業務の重要性、誇りを忘れない、業務請負を見失わない、日報等で頭の中を整理</a:t>
            </a:r>
            <a:endParaRPr kumimoji="1" lang="en-US" altLang="ja-JP" dirty="0"/>
          </a:p>
          <a:p>
            <a:pPr>
              <a:lnSpc>
                <a:spcPct val="110000"/>
              </a:lnSpc>
            </a:pPr>
            <a:r>
              <a:rPr lang="ja-JP" altLang="en-US"/>
              <a:t>生活ペースの維持</a:t>
            </a:r>
            <a:endParaRPr lang="en-US" altLang="ja-JP" dirty="0"/>
          </a:p>
          <a:p>
            <a:pPr lvl="1">
              <a:lnSpc>
                <a:spcPct val="110000"/>
              </a:lnSpc>
            </a:pPr>
            <a:r>
              <a:rPr lang="ja-JP" altLang="en-US">
                <a:solidFill>
                  <a:srgbClr val="FF0000"/>
                </a:solidFill>
              </a:rPr>
              <a:t>十分な睡眠</a:t>
            </a:r>
            <a:r>
              <a:rPr lang="ja-JP" altLang="en-US"/>
              <a:t>、食事、水分摂取、酒・タバコの摂取過剰に注意</a:t>
            </a:r>
            <a:endParaRPr lang="en-US" altLang="ja-JP" dirty="0"/>
          </a:p>
          <a:p>
            <a:pPr>
              <a:lnSpc>
                <a:spcPct val="110000"/>
              </a:lnSpc>
            </a:pPr>
            <a:r>
              <a:rPr kumimoji="1" lang="ja-JP" altLang="en-US"/>
              <a:t>自分の心身の反応に気づくこと</a:t>
            </a:r>
            <a:endParaRPr kumimoji="1" lang="en-US" altLang="ja-JP" dirty="0"/>
          </a:p>
          <a:p>
            <a:pPr lvl="1">
              <a:lnSpc>
                <a:spcPct val="110000"/>
              </a:lnSpc>
            </a:pPr>
            <a:r>
              <a:rPr lang="ja-JP" altLang="en-US"/>
              <a:t>頭痛、食欲低下、睡眠障害、苛立ち、不安、怒り、罪悪感、恐怖、引きこもり、休息の必要性の否定など</a:t>
            </a:r>
            <a:endParaRPr lang="en-US" altLang="ja-JP" dirty="0"/>
          </a:p>
          <a:p>
            <a:pPr lvl="1">
              <a:lnSpc>
                <a:spcPct val="110000"/>
              </a:lnSpc>
            </a:pPr>
            <a:r>
              <a:rPr lang="ja-JP" altLang="en-US"/>
              <a:t>心身の反応が出ている場合は、休憩・気分転換を心がける</a:t>
            </a:r>
            <a:endParaRPr lang="en-US" altLang="ja-JP" dirty="0"/>
          </a:p>
          <a:p>
            <a:pPr lvl="1">
              <a:lnSpc>
                <a:spcPct val="110000"/>
              </a:lnSpc>
            </a:pPr>
            <a:r>
              <a:rPr kumimoji="1" lang="ja-JP" altLang="en-US"/>
              <a:t>支援者自身が調子を崩すとその影響が周囲に及びうる</a:t>
            </a:r>
            <a:endParaRPr kumimoji="1" lang="en-US" altLang="ja-JP" dirty="0"/>
          </a:p>
          <a:p>
            <a:pPr>
              <a:lnSpc>
                <a:spcPct val="110000"/>
              </a:lnSpc>
            </a:pPr>
            <a:r>
              <a:rPr lang="ja-JP" altLang="en-US"/>
              <a:t>気分転換の工夫</a:t>
            </a:r>
            <a:endParaRPr lang="en-US" altLang="ja-JP" dirty="0"/>
          </a:p>
          <a:p>
            <a:pPr lvl="1">
              <a:lnSpc>
                <a:spcPct val="110000"/>
              </a:lnSpc>
            </a:pPr>
            <a:r>
              <a:rPr lang="ja-JP" altLang="en-US"/>
              <a:t>深呼吸、瞑想、ストレッチ、散歩、食事、入浴など</a:t>
            </a:r>
            <a:endParaRPr lang="en-US" altLang="ja-JP" dirty="0"/>
          </a:p>
          <a:p>
            <a:pPr>
              <a:lnSpc>
                <a:spcPct val="110000"/>
              </a:lnSpc>
            </a:pPr>
            <a:r>
              <a:rPr kumimoji="1" lang="ja-JP" altLang="en-US"/>
              <a:t>一人で溜め込まないこと</a:t>
            </a:r>
            <a:endParaRPr kumimoji="1" lang="en-US" altLang="ja-JP" dirty="0"/>
          </a:p>
          <a:p>
            <a:pPr lvl="1">
              <a:lnSpc>
                <a:spcPct val="110000"/>
              </a:lnSpc>
            </a:pPr>
            <a:r>
              <a:rPr lang="ja-JP" altLang="en-US"/>
              <a:t>家族・友人などに積極的に連絡</a:t>
            </a:r>
            <a:endParaRPr lang="en-US" altLang="ja-JP" dirty="0"/>
          </a:p>
          <a:p>
            <a:pPr lvl="1">
              <a:lnSpc>
                <a:spcPct val="110000"/>
              </a:lnSpc>
            </a:pPr>
            <a:r>
              <a:rPr kumimoji="1" lang="ja-JP" altLang="en-US"/>
              <a:t>職員同士でお互いのことを気遣う</a:t>
            </a:r>
            <a:endParaRPr kumimoji="1" lang="en-US" altLang="ja-JP" dirty="0"/>
          </a:p>
          <a:p>
            <a:pPr lvl="2">
              <a:lnSpc>
                <a:spcPct val="110000"/>
              </a:lnSpc>
            </a:pPr>
            <a:r>
              <a:rPr lang="ja-JP" altLang="en-US"/>
              <a:t>なるべくこまめに声を掛け合う、お互いの頑張りをねぎらう、お互いの気づきあいが大切、他職員の負担が強くなっている場合には、本人・管理者に伝える必要性</a:t>
            </a:r>
            <a:endParaRPr kumimoji="1" lang="en-US" altLang="ja-JP" dirty="0"/>
          </a:p>
        </p:txBody>
      </p:sp>
      <p:sp>
        <p:nvSpPr>
          <p:cNvPr id="4" name="スライド番号プレースホルダー 3">
            <a:extLst>
              <a:ext uri="{FF2B5EF4-FFF2-40B4-BE49-F238E27FC236}">
                <a16:creationId xmlns:a16="http://schemas.microsoft.com/office/drawing/2014/main" id="{A186C82C-51A5-FB4A-919D-727E98BC6828}"/>
              </a:ext>
            </a:extLst>
          </p:cNvPr>
          <p:cNvSpPr>
            <a:spLocks noGrp="1"/>
          </p:cNvSpPr>
          <p:nvPr>
            <p:ph type="sldNum" sz="quarter" idx="12"/>
          </p:nvPr>
        </p:nvSpPr>
        <p:spPr/>
        <p:txBody>
          <a:bodyPr/>
          <a:lstStyle/>
          <a:p>
            <a:fld id="{58DD1769-DAE9-6C4E-82F4-B62273FFA290}" type="slidenum">
              <a:rPr kumimoji="1" lang="ja-JP" altLang="en-US" smtClean="0"/>
              <a:t>11</a:t>
            </a:fld>
            <a:endParaRPr kumimoji="1" lang="ja-JP" altLang="en-US"/>
          </a:p>
        </p:txBody>
      </p:sp>
    </p:spTree>
    <p:extLst>
      <p:ext uri="{BB962C8B-B14F-4D97-AF65-F5344CB8AC3E}">
        <p14:creationId xmlns:p14="http://schemas.microsoft.com/office/powerpoint/2010/main" val="4068764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D66D69-F203-D34A-A446-05F7BD1CFFB1}"/>
              </a:ext>
            </a:extLst>
          </p:cNvPr>
          <p:cNvSpPr>
            <a:spLocks noGrp="1"/>
          </p:cNvSpPr>
          <p:nvPr>
            <p:ph type="title"/>
          </p:nvPr>
        </p:nvSpPr>
        <p:spPr/>
        <p:txBody>
          <a:bodyPr/>
          <a:lstStyle/>
          <a:p>
            <a:r>
              <a:rPr lang="ja-JP" altLang="en-US"/>
              <a:t>支援者の精神健康対策</a:t>
            </a:r>
            <a:endParaRPr kumimoji="1" lang="ja-JP" altLang="en-US"/>
          </a:p>
        </p:txBody>
      </p:sp>
      <p:sp>
        <p:nvSpPr>
          <p:cNvPr id="3" name="コンテンツ プレースホルダー 2">
            <a:extLst>
              <a:ext uri="{FF2B5EF4-FFF2-40B4-BE49-F238E27FC236}">
                <a16:creationId xmlns:a16="http://schemas.microsoft.com/office/drawing/2014/main" id="{D25B932D-E98D-DF4C-9420-1FE5BE39DEB2}"/>
              </a:ext>
            </a:extLst>
          </p:cNvPr>
          <p:cNvSpPr>
            <a:spLocks noGrp="1"/>
          </p:cNvSpPr>
          <p:nvPr>
            <p:ph idx="1"/>
          </p:nvPr>
        </p:nvSpPr>
        <p:spPr/>
        <p:txBody>
          <a:bodyPr/>
          <a:lstStyle/>
          <a:p>
            <a:r>
              <a:rPr kumimoji="1" lang="ja-JP" altLang="en-US"/>
              <a:t>業務ローテーションと役割分担の明確化</a:t>
            </a:r>
            <a:endParaRPr kumimoji="1" lang="en-US" altLang="ja-JP" dirty="0"/>
          </a:p>
          <a:p>
            <a:pPr lvl="1"/>
            <a:r>
              <a:rPr lang="ja-JP" altLang="en-US"/>
              <a:t>できるだけ早期に活動期間、交代時期、責任・業務内容の明確化</a:t>
            </a:r>
            <a:endParaRPr kumimoji="1" lang="en-US" altLang="ja-JP" dirty="0"/>
          </a:p>
          <a:p>
            <a:r>
              <a:rPr kumimoji="1" lang="ja-JP" altLang="en-US"/>
              <a:t>支援者のストレスについての教育</a:t>
            </a:r>
            <a:endParaRPr kumimoji="1" lang="en-US" altLang="ja-JP" dirty="0"/>
          </a:p>
          <a:p>
            <a:pPr lvl="1"/>
            <a:r>
              <a:rPr kumimoji="1" lang="ja-JP" altLang="en-US"/>
              <a:t>ストレスは恥じるべきことではなく、適切に対処すべきことである</a:t>
            </a:r>
            <a:endParaRPr kumimoji="1" lang="en-US" altLang="ja-JP" dirty="0"/>
          </a:p>
          <a:p>
            <a:r>
              <a:rPr lang="ja-JP" altLang="en-US"/>
              <a:t>心身のチェックと相談体制</a:t>
            </a:r>
            <a:endParaRPr lang="en-US" altLang="ja-JP" dirty="0"/>
          </a:p>
          <a:p>
            <a:pPr lvl="1"/>
            <a:r>
              <a:rPr lang="ja-JP" altLang="en-US"/>
              <a:t>チェックリスト配布</a:t>
            </a:r>
            <a:endParaRPr lang="en-US" altLang="ja-JP" dirty="0"/>
          </a:p>
          <a:p>
            <a:pPr lvl="1"/>
            <a:r>
              <a:rPr lang="ja-JP" altLang="en-US"/>
              <a:t>健康相談の体制</a:t>
            </a:r>
            <a:endParaRPr lang="en-US" altLang="ja-JP" dirty="0"/>
          </a:p>
          <a:p>
            <a:r>
              <a:rPr kumimoji="1" lang="ja-JP" altLang="en-US"/>
              <a:t>住民の心理的な</a:t>
            </a:r>
            <a:r>
              <a:rPr lang="ja-JP" altLang="en-US"/>
              <a:t>反応についての教育</a:t>
            </a:r>
            <a:endParaRPr lang="en-US" altLang="ja-JP" dirty="0"/>
          </a:p>
          <a:p>
            <a:pPr lvl="1"/>
            <a:r>
              <a:rPr lang="ja-JP" altLang="en-US"/>
              <a:t>被災者から心理的な反応として、怒りなどの強い感情を向けられる</a:t>
            </a:r>
            <a:endParaRPr lang="en-US" altLang="ja-JP" dirty="0"/>
          </a:p>
          <a:p>
            <a:pPr lvl="1"/>
            <a:r>
              <a:rPr lang="ja-JP" altLang="en-US"/>
              <a:t>研修でのロールプレイ</a:t>
            </a:r>
            <a:endParaRPr lang="en-US" altLang="ja-JP" dirty="0"/>
          </a:p>
          <a:p>
            <a:r>
              <a:rPr kumimoji="1" lang="ja-JP" altLang="en-US"/>
              <a:t>被災現場のシミュレーション</a:t>
            </a:r>
            <a:endParaRPr kumimoji="1" lang="en-US" altLang="ja-JP" dirty="0"/>
          </a:p>
          <a:p>
            <a:pPr lvl="1"/>
            <a:r>
              <a:rPr kumimoji="1" lang="ja-JP" altLang="en-US"/>
              <a:t>災害現場のスライド等でのシミュレーション</a:t>
            </a:r>
            <a:endParaRPr kumimoji="1" lang="en-US" altLang="ja-JP" dirty="0"/>
          </a:p>
          <a:p>
            <a:r>
              <a:rPr lang="ja-JP" altLang="en-US"/>
              <a:t>業務の価値付け</a:t>
            </a:r>
            <a:endParaRPr lang="en-US" altLang="ja-JP" dirty="0"/>
          </a:p>
          <a:p>
            <a:pPr lvl="1"/>
            <a:r>
              <a:rPr kumimoji="1" lang="ja-JP" altLang="en-US"/>
              <a:t>支援業務の意義、効果について価値を明確にし、労をねぎらう</a:t>
            </a:r>
            <a:endParaRPr kumimoji="1" lang="en-US" altLang="ja-JP" dirty="0"/>
          </a:p>
        </p:txBody>
      </p:sp>
      <p:sp>
        <p:nvSpPr>
          <p:cNvPr id="4" name="スライド番号プレースホルダー 3">
            <a:extLst>
              <a:ext uri="{FF2B5EF4-FFF2-40B4-BE49-F238E27FC236}">
                <a16:creationId xmlns:a16="http://schemas.microsoft.com/office/drawing/2014/main" id="{89A1DE58-810E-ED4D-A09E-A4690C60F42A}"/>
              </a:ext>
            </a:extLst>
          </p:cNvPr>
          <p:cNvSpPr>
            <a:spLocks noGrp="1"/>
          </p:cNvSpPr>
          <p:nvPr>
            <p:ph type="sldNum" sz="quarter" idx="12"/>
          </p:nvPr>
        </p:nvSpPr>
        <p:spPr/>
        <p:txBody>
          <a:bodyPr/>
          <a:lstStyle/>
          <a:p>
            <a:fld id="{58DD1769-DAE9-6C4E-82F4-B62273FFA290}" type="slidenum">
              <a:rPr kumimoji="1" lang="ja-JP" altLang="en-US" smtClean="0"/>
              <a:t>12</a:t>
            </a:fld>
            <a:endParaRPr kumimoji="1" lang="ja-JP" altLang="en-US"/>
          </a:p>
        </p:txBody>
      </p:sp>
    </p:spTree>
    <p:extLst>
      <p:ext uri="{BB962C8B-B14F-4D97-AF65-F5344CB8AC3E}">
        <p14:creationId xmlns:p14="http://schemas.microsoft.com/office/powerpoint/2010/main" val="1038734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EC329B-5E1F-7648-A088-3B3D3D7E8E2C}"/>
              </a:ext>
            </a:extLst>
          </p:cNvPr>
          <p:cNvSpPr>
            <a:spLocks noGrp="1"/>
          </p:cNvSpPr>
          <p:nvPr>
            <p:ph type="title"/>
          </p:nvPr>
        </p:nvSpPr>
        <p:spPr/>
        <p:txBody>
          <a:bodyPr/>
          <a:lstStyle/>
          <a:p>
            <a:r>
              <a:rPr kumimoji="1" lang="ja-JP" altLang="en-US"/>
              <a:t>原子力災害後の心理状態の変化</a:t>
            </a:r>
          </a:p>
        </p:txBody>
      </p:sp>
      <p:cxnSp>
        <p:nvCxnSpPr>
          <p:cNvPr id="3" name="直線矢印コネクタ 2">
            <a:extLst>
              <a:ext uri="{FF2B5EF4-FFF2-40B4-BE49-F238E27FC236}">
                <a16:creationId xmlns:a16="http://schemas.microsoft.com/office/drawing/2014/main" id="{BBDA8E96-0967-D14D-9789-0CDCE0F59D7E}"/>
              </a:ext>
            </a:extLst>
          </p:cNvPr>
          <p:cNvCxnSpPr>
            <a:cxnSpLocks/>
          </p:cNvCxnSpPr>
          <p:nvPr/>
        </p:nvCxnSpPr>
        <p:spPr>
          <a:xfrm>
            <a:off x="622599" y="2170562"/>
            <a:ext cx="0" cy="3529681"/>
          </a:xfrm>
          <a:prstGeom prst="straightConnector1">
            <a:avLst/>
          </a:prstGeom>
          <a:ln w="762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DFEE545D-7064-5146-9128-96B0CB0FE539}"/>
              </a:ext>
            </a:extLst>
          </p:cNvPr>
          <p:cNvCxnSpPr>
            <a:cxnSpLocks/>
          </p:cNvCxnSpPr>
          <p:nvPr/>
        </p:nvCxnSpPr>
        <p:spPr>
          <a:xfrm>
            <a:off x="622599" y="3935402"/>
            <a:ext cx="7251957"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95E7EDCD-92C4-AC4D-ACC1-19781B34906F}"/>
              </a:ext>
            </a:extLst>
          </p:cNvPr>
          <p:cNvSpPr txBox="1"/>
          <p:nvPr/>
        </p:nvSpPr>
        <p:spPr>
          <a:xfrm>
            <a:off x="184017" y="1524231"/>
            <a:ext cx="877163" cy="646331"/>
          </a:xfrm>
          <a:prstGeom prst="rect">
            <a:avLst/>
          </a:prstGeom>
          <a:noFill/>
        </p:spPr>
        <p:txBody>
          <a:bodyPr wrap="none" rtlCol="0">
            <a:spAutoFit/>
          </a:bodyPr>
          <a:lstStyle/>
          <a:p>
            <a:pPr algn="ctr"/>
            <a:r>
              <a:rPr kumimoji="1" lang="ja-JP" altLang="en-US"/>
              <a:t>積極的</a:t>
            </a:r>
            <a:endParaRPr kumimoji="1" lang="en-US" altLang="ja-JP" dirty="0"/>
          </a:p>
          <a:p>
            <a:pPr algn="ctr"/>
            <a:r>
              <a:rPr kumimoji="1" lang="ja-JP" altLang="en-US"/>
              <a:t>発揚的</a:t>
            </a:r>
          </a:p>
        </p:txBody>
      </p:sp>
      <p:sp>
        <p:nvSpPr>
          <p:cNvPr id="6" name="テキスト ボックス 5">
            <a:extLst>
              <a:ext uri="{FF2B5EF4-FFF2-40B4-BE49-F238E27FC236}">
                <a16:creationId xmlns:a16="http://schemas.microsoft.com/office/drawing/2014/main" id="{17C4DA63-467C-994B-B3A7-018319BFE385}"/>
              </a:ext>
            </a:extLst>
          </p:cNvPr>
          <p:cNvSpPr txBox="1"/>
          <p:nvPr/>
        </p:nvSpPr>
        <p:spPr>
          <a:xfrm>
            <a:off x="68601" y="5700243"/>
            <a:ext cx="1107996" cy="646331"/>
          </a:xfrm>
          <a:prstGeom prst="rect">
            <a:avLst/>
          </a:prstGeom>
          <a:noFill/>
        </p:spPr>
        <p:txBody>
          <a:bodyPr wrap="none" rtlCol="0">
            <a:spAutoFit/>
          </a:bodyPr>
          <a:lstStyle/>
          <a:p>
            <a:pPr algn="ctr"/>
            <a:r>
              <a:rPr kumimoji="1" lang="ja-JP" altLang="en-US"/>
              <a:t>消極的</a:t>
            </a:r>
            <a:endParaRPr kumimoji="1" lang="en-US" altLang="ja-JP" dirty="0"/>
          </a:p>
          <a:p>
            <a:pPr algn="ctr"/>
            <a:r>
              <a:rPr kumimoji="1" lang="ja-JP" altLang="en-US"/>
              <a:t>抑うつ的</a:t>
            </a:r>
          </a:p>
        </p:txBody>
      </p:sp>
      <p:sp>
        <p:nvSpPr>
          <p:cNvPr id="7" name="テキスト ボックス 6">
            <a:extLst>
              <a:ext uri="{FF2B5EF4-FFF2-40B4-BE49-F238E27FC236}">
                <a16:creationId xmlns:a16="http://schemas.microsoft.com/office/drawing/2014/main" id="{E8CABED6-A84D-1941-AD97-F45B36E05B90}"/>
              </a:ext>
            </a:extLst>
          </p:cNvPr>
          <p:cNvSpPr txBox="1"/>
          <p:nvPr/>
        </p:nvSpPr>
        <p:spPr>
          <a:xfrm>
            <a:off x="853431" y="3566070"/>
            <a:ext cx="646331" cy="369332"/>
          </a:xfrm>
          <a:prstGeom prst="rect">
            <a:avLst/>
          </a:prstGeom>
          <a:noFill/>
        </p:spPr>
        <p:txBody>
          <a:bodyPr wrap="none" rtlCol="0">
            <a:spAutoFit/>
          </a:bodyPr>
          <a:lstStyle/>
          <a:p>
            <a:r>
              <a:rPr kumimoji="1" lang="ja-JP" altLang="en-US"/>
              <a:t>時間</a:t>
            </a:r>
          </a:p>
        </p:txBody>
      </p:sp>
      <p:sp>
        <p:nvSpPr>
          <p:cNvPr id="8" name="テキスト ボックス 7">
            <a:extLst>
              <a:ext uri="{FF2B5EF4-FFF2-40B4-BE49-F238E27FC236}">
                <a16:creationId xmlns:a16="http://schemas.microsoft.com/office/drawing/2014/main" id="{F7ACEF1E-A0BA-844B-B089-2FC38053E523}"/>
              </a:ext>
            </a:extLst>
          </p:cNvPr>
          <p:cNvSpPr txBox="1"/>
          <p:nvPr/>
        </p:nvSpPr>
        <p:spPr>
          <a:xfrm>
            <a:off x="1730593" y="3566070"/>
            <a:ext cx="415498" cy="369332"/>
          </a:xfrm>
          <a:prstGeom prst="rect">
            <a:avLst/>
          </a:prstGeom>
          <a:noFill/>
        </p:spPr>
        <p:txBody>
          <a:bodyPr wrap="none" rtlCol="0">
            <a:spAutoFit/>
          </a:bodyPr>
          <a:lstStyle/>
          <a:p>
            <a:r>
              <a:rPr kumimoji="1" lang="ja-JP" altLang="en-US"/>
              <a:t>日</a:t>
            </a:r>
          </a:p>
        </p:txBody>
      </p:sp>
      <p:sp>
        <p:nvSpPr>
          <p:cNvPr id="9" name="テキスト ボックス 8">
            <a:extLst>
              <a:ext uri="{FF2B5EF4-FFF2-40B4-BE49-F238E27FC236}">
                <a16:creationId xmlns:a16="http://schemas.microsoft.com/office/drawing/2014/main" id="{6F96449B-15A3-0849-97E0-5B301AF5DA09}"/>
              </a:ext>
            </a:extLst>
          </p:cNvPr>
          <p:cNvSpPr txBox="1"/>
          <p:nvPr/>
        </p:nvSpPr>
        <p:spPr>
          <a:xfrm>
            <a:off x="2131307" y="3566070"/>
            <a:ext cx="415498" cy="369332"/>
          </a:xfrm>
          <a:prstGeom prst="rect">
            <a:avLst/>
          </a:prstGeom>
          <a:noFill/>
        </p:spPr>
        <p:txBody>
          <a:bodyPr wrap="none" rtlCol="0">
            <a:spAutoFit/>
          </a:bodyPr>
          <a:lstStyle/>
          <a:p>
            <a:r>
              <a:rPr kumimoji="1" lang="ja-JP" altLang="en-US"/>
              <a:t>週</a:t>
            </a:r>
          </a:p>
        </p:txBody>
      </p:sp>
      <p:sp>
        <p:nvSpPr>
          <p:cNvPr id="10" name="テキスト ボックス 9">
            <a:extLst>
              <a:ext uri="{FF2B5EF4-FFF2-40B4-BE49-F238E27FC236}">
                <a16:creationId xmlns:a16="http://schemas.microsoft.com/office/drawing/2014/main" id="{468167D6-85B0-5442-95E7-32C64898F078}"/>
              </a:ext>
            </a:extLst>
          </p:cNvPr>
          <p:cNvSpPr txBox="1"/>
          <p:nvPr/>
        </p:nvSpPr>
        <p:spPr>
          <a:xfrm>
            <a:off x="3075010" y="3566070"/>
            <a:ext cx="415498" cy="369332"/>
          </a:xfrm>
          <a:prstGeom prst="rect">
            <a:avLst/>
          </a:prstGeom>
          <a:noFill/>
        </p:spPr>
        <p:txBody>
          <a:bodyPr wrap="none" rtlCol="0">
            <a:spAutoFit/>
          </a:bodyPr>
          <a:lstStyle/>
          <a:p>
            <a:r>
              <a:rPr kumimoji="1" lang="ja-JP" altLang="en-US"/>
              <a:t>月</a:t>
            </a:r>
          </a:p>
        </p:txBody>
      </p:sp>
      <p:sp>
        <p:nvSpPr>
          <p:cNvPr id="11" name="テキスト ボックス 10">
            <a:extLst>
              <a:ext uri="{FF2B5EF4-FFF2-40B4-BE49-F238E27FC236}">
                <a16:creationId xmlns:a16="http://schemas.microsoft.com/office/drawing/2014/main" id="{90E6F27F-1089-0E44-B79A-9E291BA65B6C}"/>
              </a:ext>
            </a:extLst>
          </p:cNvPr>
          <p:cNvSpPr txBox="1"/>
          <p:nvPr/>
        </p:nvSpPr>
        <p:spPr>
          <a:xfrm>
            <a:off x="4604033" y="3566070"/>
            <a:ext cx="415498" cy="369332"/>
          </a:xfrm>
          <a:prstGeom prst="rect">
            <a:avLst/>
          </a:prstGeom>
          <a:noFill/>
        </p:spPr>
        <p:txBody>
          <a:bodyPr wrap="none" rtlCol="0">
            <a:spAutoFit/>
          </a:bodyPr>
          <a:lstStyle/>
          <a:p>
            <a:r>
              <a:rPr kumimoji="1" lang="ja-JP" altLang="en-US"/>
              <a:t>年</a:t>
            </a:r>
          </a:p>
        </p:txBody>
      </p:sp>
      <p:sp>
        <p:nvSpPr>
          <p:cNvPr id="12" name="テキスト ボックス 11">
            <a:extLst>
              <a:ext uri="{FF2B5EF4-FFF2-40B4-BE49-F238E27FC236}">
                <a16:creationId xmlns:a16="http://schemas.microsoft.com/office/drawing/2014/main" id="{567DCCA6-0A41-0C47-BD54-ECF117908DE7}"/>
              </a:ext>
            </a:extLst>
          </p:cNvPr>
          <p:cNvSpPr txBox="1"/>
          <p:nvPr/>
        </p:nvSpPr>
        <p:spPr>
          <a:xfrm>
            <a:off x="7892971" y="3750736"/>
            <a:ext cx="1107996" cy="369332"/>
          </a:xfrm>
          <a:prstGeom prst="rect">
            <a:avLst/>
          </a:prstGeom>
          <a:noFill/>
        </p:spPr>
        <p:txBody>
          <a:bodyPr wrap="none" rtlCol="0">
            <a:spAutoFit/>
          </a:bodyPr>
          <a:lstStyle/>
          <a:p>
            <a:r>
              <a:rPr kumimoji="1" lang="ja-JP" altLang="en-US"/>
              <a:t>時間経過</a:t>
            </a:r>
          </a:p>
        </p:txBody>
      </p:sp>
      <p:sp>
        <p:nvSpPr>
          <p:cNvPr id="13" name="爆発 2 12">
            <a:extLst>
              <a:ext uri="{FF2B5EF4-FFF2-40B4-BE49-F238E27FC236}">
                <a16:creationId xmlns:a16="http://schemas.microsoft.com/office/drawing/2014/main" id="{2CA3B40C-83FC-C941-82CE-98CB9FA4F270}"/>
              </a:ext>
            </a:extLst>
          </p:cNvPr>
          <p:cNvSpPr/>
          <p:nvPr/>
        </p:nvSpPr>
        <p:spPr>
          <a:xfrm>
            <a:off x="350570" y="3397519"/>
            <a:ext cx="559158" cy="1075765"/>
          </a:xfrm>
          <a:prstGeom prst="irregularSeal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a:t>災害</a:t>
            </a:r>
          </a:p>
        </p:txBody>
      </p:sp>
      <p:grpSp>
        <p:nvGrpSpPr>
          <p:cNvPr id="14" name="グループ化 13">
            <a:extLst>
              <a:ext uri="{FF2B5EF4-FFF2-40B4-BE49-F238E27FC236}">
                <a16:creationId xmlns:a16="http://schemas.microsoft.com/office/drawing/2014/main" id="{6D30D968-68C3-4848-9474-453CE87A208E}"/>
              </a:ext>
            </a:extLst>
          </p:cNvPr>
          <p:cNvGrpSpPr/>
          <p:nvPr/>
        </p:nvGrpSpPr>
        <p:grpSpPr>
          <a:xfrm>
            <a:off x="649723" y="2259769"/>
            <a:ext cx="7152493" cy="3157278"/>
            <a:chOff x="675123" y="2259769"/>
            <a:chExt cx="7152493" cy="3157278"/>
          </a:xfrm>
        </p:grpSpPr>
        <p:cxnSp>
          <p:nvCxnSpPr>
            <p:cNvPr id="15" name="直線コネクタ 14">
              <a:extLst>
                <a:ext uri="{FF2B5EF4-FFF2-40B4-BE49-F238E27FC236}">
                  <a16:creationId xmlns:a16="http://schemas.microsoft.com/office/drawing/2014/main" id="{97B80FE1-48D2-DC4E-BDA2-4BF1205E62B4}"/>
                </a:ext>
              </a:extLst>
            </p:cNvPr>
            <p:cNvCxnSpPr/>
            <p:nvPr/>
          </p:nvCxnSpPr>
          <p:spPr>
            <a:xfrm>
              <a:off x="675123" y="4462526"/>
              <a:ext cx="972740" cy="0"/>
            </a:xfrm>
            <a:prstGeom prst="line">
              <a:avLst/>
            </a:prstGeom>
            <a:ln w="57150">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6" name="フリーフォーム 15">
              <a:extLst>
                <a:ext uri="{FF2B5EF4-FFF2-40B4-BE49-F238E27FC236}">
                  <a16:creationId xmlns:a16="http://schemas.microsoft.com/office/drawing/2014/main" id="{1F36C08E-BA03-C04F-8C10-4FE3BC1F6DA1}"/>
                </a:ext>
              </a:extLst>
            </p:cNvPr>
            <p:cNvSpPr/>
            <p:nvPr/>
          </p:nvSpPr>
          <p:spPr>
            <a:xfrm>
              <a:off x="1610438" y="2259769"/>
              <a:ext cx="6217178" cy="3157278"/>
            </a:xfrm>
            <a:custGeom>
              <a:avLst/>
              <a:gdLst>
                <a:gd name="connsiteX0" fmla="*/ 1200 w 6229878"/>
                <a:gd name="connsiteY0" fmla="*/ 2215412 h 3183112"/>
                <a:gd name="connsiteX1" fmla="*/ 237868 w 6229878"/>
                <a:gd name="connsiteY1" fmla="*/ 257520 h 3183112"/>
                <a:gd name="connsiteX2" fmla="*/ 1474998 w 6229878"/>
                <a:gd name="connsiteY2" fmla="*/ 332823 h 3183112"/>
                <a:gd name="connsiteX3" fmla="*/ 3497435 w 6229878"/>
                <a:gd name="connsiteY3" fmla="*/ 3097539 h 3183112"/>
                <a:gd name="connsiteX4" fmla="*/ 5336993 w 6229878"/>
                <a:gd name="connsiteY4" fmla="*/ 2452080 h 3183112"/>
                <a:gd name="connsiteX5" fmla="*/ 6229878 w 6229878"/>
                <a:gd name="connsiteY5" fmla="*/ 2172381 h 3183112"/>
                <a:gd name="connsiteX0" fmla="*/ 1200 w 6229878"/>
                <a:gd name="connsiteY0" fmla="*/ 2215412 h 3155674"/>
                <a:gd name="connsiteX1" fmla="*/ 237868 w 6229878"/>
                <a:gd name="connsiteY1" fmla="*/ 257520 h 3155674"/>
                <a:gd name="connsiteX2" fmla="*/ 1474998 w 6229878"/>
                <a:gd name="connsiteY2" fmla="*/ 332823 h 3155674"/>
                <a:gd name="connsiteX3" fmla="*/ 3497435 w 6229878"/>
                <a:gd name="connsiteY3" fmla="*/ 3097539 h 3155674"/>
                <a:gd name="connsiteX4" fmla="*/ 5336993 w 6229878"/>
                <a:gd name="connsiteY4" fmla="*/ 2210780 h 3155674"/>
                <a:gd name="connsiteX5" fmla="*/ 6229878 w 6229878"/>
                <a:gd name="connsiteY5" fmla="*/ 2172381 h 3155674"/>
                <a:gd name="connsiteX0" fmla="*/ 1200 w 6217178"/>
                <a:gd name="connsiteY0" fmla="*/ 2215412 h 3157278"/>
                <a:gd name="connsiteX1" fmla="*/ 237868 w 6217178"/>
                <a:gd name="connsiteY1" fmla="*/ 257520 h 3157278"/>
                <a:gd name="connsiteX2" fmla="*/ 1474998 w 6217178"/>
                <a:gd name="connsiteY2" fmla="*/ 332823 h 3157278"/>
                <a:gd name="connsiteX3" fmla="*/ 3497435 w 6217178"/>
                <a:gd name="connsiteY3" fmla="*/ 3097539 h 3157278"/>
                <a:gd name="connsiteX4" fmla="*/ 5336993 w 6217178"/>
                <a:gd name="connsiteY4" fmla="*/ 2210780 h 3157278"/>
                <a:gd name="connsiteX5" fmla="*/ 6217178 w 6217178"/>
                <a:gd name="connsiteY5" fmla="*/ 1956481 h 3157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7178" h="3157278">
                  <a:moveTo>
                    <a:pt x="1200" y="2215412"/>
                  </a:moveTo>
                  <a:cubicBezTo>
                    <a:pt x="-3283" y="1393348"/>
                    <a:pt x="-7765" y="571285"/>
                    <a:pt x="237868" y="257520"/>
                  </a:cubicBezTo>
                  <a:cubicBezTo>
                    <a:pt x="483501" y="-56245"/>
                    <a:pt x="931737" y="-140513"/>
                    <a:pt x="1474998" y="332823"/>
                  </a:cubicBezTo>
                  <a:cubicBezTo>
                    <a:pt x="2018259" y="806159"/>
                    <a:pt x="2853769" y="2784546"/>
                    <a:pt x="3497435" y="3097539"/>
                  </a:cubicBezTo>
                  <a:cubicBezTo>
                    <a:pt x="4141101" y="3410532"/>
                    <a:pt x="4883703" y="2400956"/>
                    <a:pt x="5336993" y="2210780"/>
                  </a:cubicBezTo>
                  <a:cubicBezTo>
                    <a:pt x="5790283" y="2020604"/>
                    <a:pt x="5998439" y="2019234"/>
                    <a:pt x="6217178" y="1956481"/>
                  </a:cubicBezTo>
                </a:path>
              </a:pathLst>
            </a:custGeom>
            <a:noFill/>
            <a:ln w="57150">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テキスト ボックス 16">
            <a:extLst>
              <a:ext uri="{FF2B5EF4-FFF2-40B4-BE49-F238E27FC236}">
                <a16:creationId xmlns:a16="http://schemas.microsoft.com/office/drawing/2014/main" id="{2115B828-3067-654E-B045-5430547960F8}"/>
              </a:ext>
            </a:extLst>
          </p:cNvPr>
          <p:cNvSpPr txBox="1"/>
          <p:nvPr/>
        </p:nvSpPr>
        <p:spPr>
          <a:xfrm>
            <a:off x="807263" y="4813559"/>
            <a:ext cx="1338828" cy="369332"/>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kumimoji="1" lang="ja-JP" altLang="en-US" b="1"/>
              <a:t>茫然自失期</a:t>
            </a:r>
          </a:p>
        </p:txBody>
      </p:sp>
      <p:sp>
        <p:nvSpPr>
          <p:cNvPr id="18" name="テキスト ボックス 17">
            <a:extLst>
              <a:ext uri="{FF2B5EF4-FFF2-40B4-BE49-F238E27FC236}">
                <a16:creationId xmlns:a16="http://schemas.microsoft.com/office/drawing/2014/main" id="{0A804178-3FDD-B440-8049-E62258CCEC5D}"/>
              </a:ext>
            </a:extLst>
          </p:cNvPr>
          <p:cNvSpPr txBox="1"/>
          <p:nvPr/>
        </p:nvSpPr>
        <p:spPr>
          <a:xfrm>
            <a:off x="1635163" y="1472922"/>
            <a:ext cx="1569660"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ハネムーン期</a:t>
            </a:r>
          </a:p>
        </p:txBody>
      </p:sp>
      <p:sp>
        <p:nvSpPr>
          <p:cNvPr id="19" name="テキスト ボックス 18">
            <a:extLst>
              <a:ext uri="{FF2B5EF4-FFF2-40B4-BE49-F238E27FC236}">
                <a16:creationId xmlns:a16="http://schemas.microsoft.com/office/drawing/2014/main" id="{6F2C5DE3-CAE7-E147-83A3-E8E764417CC8}"/>
              </a:ext>
            </a:extLst>
          </p:cNvPr>
          <p:cNvSpPr txBox="1"/>
          <p:nvPr/>
        </p:nvSpPr>
        <p:spPr>
          <a:xfrm>
            <a:off x="5364661" y="5761939"/>
            <a:ext cx="877163"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幻滅期</a:t>
            </a:r>
          </a:p>
        </p:txBody>
      </p:sp>
      <p:sp>
        <p:nvSpPr>
          <p:cNvPr id="20" name="テキスト ボックス 19">
            <a:extLst>
              <a:ext uri="{FF2B5EF4-FFF2-40B4-BE49-F238E27FC236}">
                <a16:creationId xmlns:a16="http://schemas.microsoft.com/office/drawing/2014/main" id="{4E99F1BA-9A73-5349-9CCF-05A7D43603EF}"/>
              </a:ext>
            </a:extLst>
          </p:cNvPr>
          <p:cNvSpPr txBox="1"/>
          <p:nvPr/>
        </p:nvSpPr>
        <p:spPr>
          <a:xfrm>
            <a:off x="807263" y="5232305"/>
            <a:ext cx="1620957" cy="307777"/>
          </a:xfrm>
          <a:prstGeom prst="rect">
            <a:avLst/>
          </a:prstGeom>
          <a:noFill/>
        </p:spPr>
        <p:txBody>
          <a:bodyPr wrap="none" rtlCol="0">
            <a:spAutoFit/>
          </a:bodyPr>
          <a:lstStyle/>
          <a:p>
            <a:r>
              <a:rPr kumimoji="1" lang="ja-JP" altLang="en-US" sz="1400"/>
              <a:t>数時間から数日間</a:t>
            </a:r>
          </a:p>
        </p:txBody>
      </p:sp>
      <p:sp>
        <p:nvSpPr>
          <p:cNvPr id="21" name="テキスト ボックス 20">
            <a:extLst>
              <a:ext uri="{FF2B5EF4-FFF2-40B4-BE49-F238E27FC236}">
                <a16:creationId xmlns:a16="http://schemas.microsoft.com/office/drawing/2014/main" id="{213FFAAC-190F-8A44-ABF9-7D3089933FB6}"/>
              </a:ext>
            </a:extLst>
          </p:cNvPr>
          <p:cNvSpPr txBox="1"/>
          <p:nvPr/>
        </p:nvSpPr>
        <p:spPr>
          <a:xfrm>
            <a:off x="1635163" y="1882802"/>
            <a:ext cx="2981907" cy="307777"/>
          </a:xfrm>
          <a:prstGeom prst="rect">
            <a:avLst/>
          </a:prstGeom>
          <a:noFill/>
        </p:spPr>
        <p:txBody>
          <a:bodyPr wrap="none" rtlCol="0">
            <a:spAutoFit/>
          </a:bodyPr>
          <a:lstStyle/>
          <a:p>
            <a:r>
              <a:rPr kumimoji="1" lang="ja-JP" altLang="en-US" sz="1400"/>
              <a:t>数日後から数週間または数ヶ月間</a:t>
            </a:r>
          </a:p>
        </p:txBody>
      </p:sp>
      <p:sp>
        <p:nvSpPr>
          <p:cNvPr id="22" name="テキスト ボックス 21">
            <a:extLst>
              <a:ext uri="{FF2B5EF4-FFF2-40B4-BE49-F238E27FC236}">
                <a16:creationId xmlns:a16="http://schemas.microsoft.com/office/drawing/2014/main" id="{E0B8CC11-BA12-3840-B478-0B00D7EA371D}"/>
              </a:ext>
            </a:extLst>
          </p:cNvPr>
          <p:cNvSpPr txBox="1"/>
          <p:nvPr/>
        </p:nvSpPr>
        <p:spPr>
          <a:xfrm>
            <a:off x="5364661" y="6128160"/>
            <a:ext cx="1620957" cy="307777"/>
          </a:xfrm>
          <a:prstGeom prst="rect">
            <a:avLst/>
          </a:prstGeom>
          <a:noFill/>
        </p:spPr>
        <p:txBody>
          <a:bodyPr wrap="none" rtlCol="0">
            <a:spAutoFit/>
          </a:bodyPr>
          <a:lstStyle/>
          <a:p>
            <a:r>
              <a:rPr kumimoji="1" lang="ja-JP" altLang="en-US" sz="1400"/>
              <a:t>数週間後から年余</a:t>
            </a:r>
          </a:p>
        </p:txBody>
      </p:sp>
      <p:sp>
        <p:nvSpPr>
          <p:cNvPr id="23" name="テキスト ボックス 22">
            <a:extLst>
              <a:ext uri="{FF2B5EF4-FFF2-40B4-BE49-F238E27FC236}">
                <a16:creationId xmlns:a16="http://schemas.microsoft.com/office/drawing/2014/main" id="{4B85845F-692A-AA41-A8EB-15D7249219EE}"/>
              </a:ext>
            </a:extLst>
          </p:cNvPr>
          <p:cNvSpPr txBox="1"/>
          <p:nvPr/>
        </p:nvSpPr>
        <p:spPr>
          <a:xfrm>
            <a:off x="3227643" y="2190579"/>
            <a:ext cx="2041868" cy="461665"/>
          </a:xfrm>
          <a:prstGeom prst="rect">
            <a:avLst/>
          </a:prstGeom>
          <a:noFill/>
        </p:spPr>
        <p:txBody>
          <a:bodyPr wrap="square" rtlCol="0">
            <a:spAutoFit/>
          </a:bodyPr>
          <a:lstStyle/>
          <a:p>
            <a:r>
              <a:rPr kumimoji="1" lang="ja-JP" altLang="en-US" sz="1200"/>
              <a:t>愛他的行為が目立つ時期だが、生活ストレスは増大</a:t>
            </a:r>
          </a:p>
        </p:txBody>
      </p:sp>
      <p:sp>
        <p:nvSpPr>
          <p:cNvPr id="25" name="フリーフォーム 24">
            <a:extLst>
              <a:ext uri="{FF2B5EF4-FFF2-40B4-BE49-F238E27FC236}">
                <a16:creationId xmlns:a16="http://schemas.microsoft.com/office/drawing/2014/main" id="{78171BED-AA98-E643-ACBD-6D67EB90BF75}"/>
              </a:ext>
            </a:extLst>
          </p:cNvPr>
          <p:cNvSpPr/>
          <p:nvPr/>
        </p:nvSpPr>
        <p:spPr>
          <a:xfrm>
            <a:off x="649723" y="4536855"/>
            <a:ext cx="7162800" cy="1143742"/>
          </a:xfrm>
          <a:custGeom>
            <a:avLst/>
            <a:gdLst>
              <a:gd name="connsiteX0" fmla="*/ 0 w 7162800"/>
              <a:gd name="connsiteY0" fmla="*/ 13442 h 1143742"/>
              <a:gd name="connsiteX1" fmla="*/ 952500 w 7162800"/>
              <a:gd name="connsiteY1" fmla="*/ 13442 h 1143742"/>
              <a:gd name="connsiteX2" fmla="*/ 1371600 w 7162800"/>
              <a:gd name="connsiteY2" fmla="*/ 153142 h 1143742"/>
              <a:gd name="connsiteX3" fmla="*/ 2755900 w 7162800"/>
              <a:gd name="connsiteY3" fmla="*/ 800842 h 1143742"/>
              <a:gd name="connsiteX4" fmla="*/ 4470400 w 7162800"/>
              <a:gd name="connsiteY4" fmla="*/ 1080242 h 1143742"/>
              <a:gd name="connsiteX5" fmla="*/ 7162800 w 7162800"/>
              <a:gd name="connsiteY5" fmla="*/ 1143742 h 114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62800" h="1143742">
                <a:moveTo>
                  <a:pt x="0" y="13442"/>
                </a:moveTo>
                <a:cubicBezTo>
                  <a:pt x="361950" y="1800"/>
                  <a:pt x="723900" y="-9841"/>
                  <a:pt x="952500" y="13442"/>
                </a:cubicBezTo>
                <a:cubicBezTo>
                  <a:pt x="1181100" y="36725"/>
                  <a:pt x="1071033" y="21909"/>
                  <a:pt x="1371600" y="153142"/>
                </a:cubicBezTo>
                <a:cubicBezTo>
                  <a:pt x="1672167" y="284375"/>
                  <a:pt x="2239433" y="646325"/>
                  <a:pt x="2755900" y="800842"/>
                </a:cubicBezTo>
                <a:cubicBezTo>
                  <a:pt x="3272367" y="955359"/>
                  <a:pt x="3735917" y="1023092"/>
                  <a:pt x="4470400" y="1080242"/>
                </a:cubicBezTo>
                <a:cubicBezTo>
                  <a:pt x="5204883" y="1137392"/>
                  <a:pt x="6183841" y="1140567"/>
                  <a:pt x="7162800" y="1143742"/>
                </a:cubicBezTo>
              </a:path>
            </a:pathLst>
          </a:cu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D10D8919-EA9E-F344-BFFF-B503F8BB1E1E}"/>
              </a:ext>
            </a:extLst>
          </p:cNvPr>
          <p:cNvSpPr txBox="1"/>
          <p:nvPr/>
        </p:nvSpPr>
        <p:spPr>
          <a:xfrm>
            <a:off x="7010329" y="4657951"/>
            <a:ext cx="877163"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回復期</a:t>
            </a:r>
          </a:p>
        </p:txBody>
      </p:sp>
      <p:sp>
        <p:nvSpPr>
          <p:cNvPr id="24" name="スライド番号プレースホルダー 23">
            <a:extLst>
              <a:ext uri="{FF2B5EF4-FFF2-40B4-BE49-F238E27FC236}">
                <a16:creationId xmlns:a16="http://schemas.microsoft.com/office/drawing/2014/main" id="{D38E7779-9AA0-664E-9D9F-ED3F69670797}"/>
              </a:ext>
            </a:extLst>
          </p:cNvPr>
          <p:cNvSpPr>
            <a:spLocks noGrp="1"/>
          </p:cNvSpPr>
          <p:nvPr>
            <p:ph type="sldNum" sz="quarter" idx="12"/>
          </p:nvPr>
        </p:nvSpPr>
        <p:spPr/>
        <p:txBody>
          <a:bodyPr/>
          <a:lstStyle/>
          <a:p>
            <a:fld id="{58DD1769-DAE9-6C4E-82F4-B62273FFA290}" type="slidenum">
              <a:rPr kumimoji="1" lang="ja-JP" altLang="en-US" smtClean="0"/>
              <a:t>13</a:t>
            </a:fld>
            <a:endParaRPr kumimoji="1" lang="ja-JP" altLang="en-US"/>
          </a:p>
        </p:txBody>
      </p:sp>
    </p:spTree>
    <p:extLst>
      <p:ext uri="{BB962C8B-B14F-4D97-AF65-F5344CB8AC3E}">
        <p14:creationId xmlns:p14="http://schemas.microsoft.com/office/powerpoint/2010/main" val="3643999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94B3D8-5EC7-304C-9E2F-FDB65858F1BB}"/>
              </a:ext>
            </a:extLst>
          </p:cNvPr>
          <p:cNvSpPr>
            <a:spLocks noGrp="1"/>
          </p:cNvSpPr>
          <p:nvPr>
            <p:ph type="title"/>
          </p:nvPr>
        </p:nvSpPr>
        <p:spPr/>
        <p:txBody>
          <a:bodyPr/>
          <a:lstStyle/>
          <a:p>
            <a:r>
              <a:rPr kumimoji="1" lang="ja-JP" altLang="en-US"/>
              <a:t>原子力災害の特徴</a:t>
            </a:r>
          </a:p>
        </p:txBody>
      </p:sp>
      <p:sp>
        <p:nvSpPr>
          <p:cNvPr id="3" name="コンテンツ プレースホルダー 2">
            <a:extLst>
              <a:ext uri="{FF2B5EF4-FFF2-40B4-BE49-F238E27FC236}">
                <a16:creationId xmlns:a16="http://schemas.microsoft.com/office/drawing/2014/main" id="{63EEBA82-0A77-2E43-9453-5E85E2290937}"/>
              </a:ext>
            </a:extLst>
          </p:cNvPr>
          <p:cNvSpPr>
            <a:spLocks noGrp="1"/>
          </p:cNvSpPr>
          <p:nvPr>
            <p:ph idx="1"/>
          </p:nvPr>
        </p:nvSpPr>
        <p:spPr>
          <a:xfrm>
            <a:off x="628650" y="1272209"/>
            <a:ext cx="7886700" cy="5153991"/>
          </a:xfrm>
        </p:spPr>
        <p:txBody>
          <a:bodyPr>
            <a:normAutofit/>
          </a:bodyPr>
          <a:lstStyle/>
          <a:p>
            <a:r>
              <a:rPr kumimoji="1" lang="ja-JP" altLang="en-US"/>
              <a:t>人為災害であり、加害者（過失責任者、監督責任者）が存在</a:t>
            </a:r>
            <a:endParaRPr kumimoji="1" lang="en-US" altLang="ja-JP" dirty="0"/>
          </a:p>
          <a:p>
            <a:r>
              <a:rPr lang="ja-JP" altLang="en-US"/>
              <a:t>罪の償いを求める気持ち（怨恨感情）が強い</a:t>
            </a:r>
            <a:endParaRPr lang="en-US" altLang="ja-JP" dirty="0"/>
          </a:p>
          <a:p>
            <a:r>
              <a:rPr kumimoji="1" lang="ja-JP" altLang="en-US"/>
              <a:t>過失責任者や監督責任者から報告される情報への不信（情報不安）</a:t>
            </a:r>
            <a:endParaRPr kumimoji="1" lang="en-US" altLang="ja-JP" dirty="0"/>
          </a:p>
          <a:p>
            <a:pPr lvl="1"/>
            <a:r>
              <a:rPr lang="ja-JP" altLang="en-US"/>
              <a:t>初期の段階での情報の錯綜</a:t>
            </a:r>
            <a:endParaRPr lang="en-US" altLang="ja-JP" dirty="0"/>
          </a:p>
          <a:p>
            <a:pPr lvl="1"/>
            <a:r>
              <a:rPr kumimoji="1" lang="ja-JP" altLang="en-US"/>
              <a:t>過失責任者側からのみ被害や汚染に関する情報が開示されると、情報への不信が高まり、情報不安の状態から、苛立ち、精神的動揺、疑心暗鬼といった心理が被災者の間に広くみられるようになる。</a:t>
            </a:r>
            <a:endParaRPr kumimoji="1" lang="en-US" altLang="ja-JP" dirty="0"/>
          </a:p>
          <a:p>
            <a:r>
              <a:rPr lang="ja-JP" altLang="en-US"/>
              <a:t>長期にわたる健康不安、払拭しきれない不安の遷延</a:t>
            </a:r>
            <a:endParaRPr lang="en-US" altLang="ja-JP" dirty="0"/>
          </a:p>
          <a:p>
            <a:pPr lvl="1"/>
            <a:r>
              <a:rPr lang="ja-JP" altLang="en-US"/>
              <a:t>晩発影響に関する健康不安</a:t>
            </a:r>
            <a:endParaRPr lang="en-US" altLang="ja-JP" dirty="0"/>
          </a:p>
          <a:p>
            <a:pPr lvl="1"/>
            <a:r>
              <a:rPr lang="ja-JP" altLang="en-US"/>
              <a:t>健康不安が続くと身体愁訴が増加する。</a:t>
            </a:r>
            <a:endParaRPr lang="en-US" altLang="ja-JP" dirty="0"/>
          </a:p>
          <a:p>
            <a:pPr lvl="1"/>
            <a:r>
              <a:rPr lang="ja-JP" altLang="en-US"/>
              <a:t>医学的に説明のつかない身体症状</a:t>
            </a:r>
            <a:endParaRPr lang="en-US" altLang="ja-JP" dirty="0"/>
          </a:p>
          <a:p>
            <a:r>
              <a:rPr kumimoji="1" lang="ja-JP" altLang="en-US"/>
              <a:t>自身の健康不安だけでなく、子どもへの後遺症への懸念</a:t>
            </a:r>
            <a:endParaRPr kumimoji="1" lang="en-US" altLang="ja-JP" dirty="0"/>
          </a:p>
          <a:p>
            <a:r>
              <a:rPr lang="ja-JP" altLang="en-US"/>
              <a:t>生活への影響</a:t>
            </a:r>
            <a:endParaRPr lang="en-US" altLang="ja-JP" dirty="0"/>
          </a:p>
          <a:p>
            <a:pPr lvl="1"/>
            <a:r>
              <a:rPr kumimoji="1" lang="ja-JP" altLang="en-US"/>
              <a:t>転居を余儀なくされたり、農漁業などの地域産業が打撃を受けると社会的経済的な二次ストレスと、それによる心身への影響</a:t>
            </a:r>
            <a:endParaRPr kumimoji="1" lang="en-US" altLang="ja-JP" dirty="0"/>
          </a:p>
        </p:txBody>
      </p:sp>
      <p:sp>
        <p:nvSpPr>
          <p:cNvPr id="4" name="スライド番号プレースホルダー 3">
            <a:extLst>
              <a:ext uri="{FF2B5EF4-FFF2-40B4-BE49-F238E27FC236}">
                <a16:creationId xmlns:a16="http://schemas.microsoft.com/office/drawing/2014/main" id="{DFFB2881-FE2B-404A-B353-40DBF83B89D6}"/>
              </a:ext>
            </a:extLst>
          </p:cNvPr>
          <p:cNvSpPr>
            <a:spLocks noGrp="1"/>
          </p:cNvSpPr>
          <p:nvPr>
            <p:ph type="sldNum" sz="quarter" idx="12"/>
          </p:nvPr>
        </p:nvSpPr>
        <p:spPr/>
        <p:txBody>
          <a:bodyPr/>
          <a:lstStyle/>
          <a:p>
            <a:fld id="{58DD1769-DAE9-6C4E-82F4-B62273FFA290}" type="slidenum">
              <a:rPr kumimoji="1" lang="ja-JP" altLang="en-US" smtClean="0"/>
              <a:t>14</a:t>
            </a:fld>
            <a:endParaRPr kumimoji="1" lang="ja-JP" altLang="en-US"/>
          </a:p>
        </p:txBody>
      </p:sp>
    </p:spTree>
    <p:extLst>
      <p:ext uri="{BB962C8B-B14F-4D97-AF65-F5344CB8AC3E}">
        <p14:creationId xmlns:p14="http://schemas.microsoft.com/office/powerpoint/2010/main" val="2479944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A96AD9-B4A1-5D43-AC27-EB0E71D00AB2}"/>
              </a:ext>
            </a:extLst>
          </p:cNvPr>
          <p:cNvSpPr>
            <a:spLocks noGrp="1"/>
          </p:cNvSpPr>
          <p:nvPr>
            <p:ph type="title"/>
          </p:nvPr>
        </p:nvSpPr>
        <p:spPr/>
        <p:txBody>
          <a:bodyPr/>
          <a:lstStyle/>
          <a:p>
            <a:r>
              <a:rPr kumimoji="1" lang="ja-JP" altLang="en-US"/>
              <a:t>スティグマ・差別・中傷</a:t>
            </a:r>
          </a:p>
        </p:txBody>
      </p:sp>
      <p:sp>
        <p:nvSpPr>
          <p:cNvPr id="3" name="コンテンツ プレースホルダー 2">
            <a:extLst>
              <a:ext uri="{FF2B5EF4-FFF2-40B4-BE49-F238E27FC236}">
                <a16:creationId xmlns:a16="http://schemas.microsoft.com/office/drawing/2014/main" id="{3323FD0E-C2C3-A34C-9F21-B1546E66E2B5}"/>
              </a:ext>
            </a:extLst>
          </p:cNvPr>
          <p:cNvSpPr>
            <a:spLocks noGrp="1"/>
          </p:cNvSpPr>
          <p:nvPr>
            <p:ph idx="1"/>
          </p:nvPr>
        </p:nvSpPr>
        <p:spPr/>
        <p:txBody>
          <a:bodyPr/>
          <a:lstStyle/>
          <a:p>
            <a:r>
              <a:rPr kumimoji="1" lang="ja-JP" altLang="en-US"/>
              <a:t>スティグマ；烙印。ある特定の人間や集団に、社会からの心ない偏見が焼き付けられてしまうこと</a:t>
            </a:r>
            <a:endParaRPr kumimoji="1" lang="en-US" altLang="ja-JP" dirty="0"/>
          </a:p>
          <a:p>
            <a:pPr lvl="1"/>
            <a:r>
              <a:rPr kumimoji="1" lang="ja-JP" altLang="en-US"/>
              <a:t>トラウマ反応の一部として生じた言動　➡︎本人の劣った点であるかのようにみなす。</a:t>
            </a:r>
            <a:endParaRPr kumimoji="1" lang="en-US" altLang="ja-JP" dirty="0"/>
          </a:p>
          <a:p>
            <a:pPr lvl="2"/>
            <a:r>
              <a:rPr lang="en-US" altLang="ja-JP" dirty="0"/>
              <a:t>PTSD</a:t>
            </a:r>
            <a:r>
              <a:rPr lang="ja-JP" altLang="en-US"/>
              <a:t>の過覚醒や麻痺が、「怒りっぽい」「態度がはっきりしない」など否定的な評価につながる。</a:t>
            </a:r>
            <a:endParaRPr lang="en-US" altLang="ja-JP" dirty="0"/>
          </a:p>
          <a:p>
            <a:pPr lvl="1"/>
            <a:r>
              <a:rPr kumimoji="1" lang="ja-JP" altLang="en-US"/>
              <a:t>社会や周囲の人がそのような事故や災害が起こってしまったことを受け入れられず、「本人が悪かった」ということを理由に、自分が落ち着こうとする。</a:t>
            </a:r>
            <a:endParaRPr kumimoji="1" lang="en-US" altLang="ja-JP" dirty="0"/>
          </a:p>
          <a:p>
            <a:pPr lvl="2"/>
            <a:r>
              <a:rPr kumimoji="1" lang="ja-JP" altLang="en-US"/>
              <a:t>「内なる不安」を和らげるために「外を攻撃」</a:t>
            </a:r>
            <a:endParaRPr kumimoji="1" lang="en-US" altLang="ja-JP" dirty="0"/>
          </a:p>
          <a:p>
            <a:pPr lvl="2"/>
            <a:r>
              <a:rPr kumimoji="1" lang="ja-JP" altLang="en-US"/>
              <a:t>「見えない敵」を「見える敵」に置き換える。</a:t>
            </a:r>
            <a:endParaRPr kumimoji="1" lang="en-US" altLang="ja-JP" dirty="0"/>
          </a:p>
          <a:p>
            <a:pPr lvl="1"/>
            <a:r>
              <a:rPr kumimoji="1" lang="ja-JP" altLang="en-US"/>
              <a:t>こころのケア自体も、スティグマとして受け取られる</a:t>
            </a:r>
            <a:endParaRPr kumimoji="1" lang="en-US" altLang="ja-JP" dirty="0"/>
          </a:p>
        </p:txBody>
      </p:sp>
      <p:sp>
        <p:nvSpPr>
          <p:cNvPr id="4" name="角丸四角形 3">
            <a:extLst>
              <a:ext uri="{FF2B5EF4-FFF2-40B4-BE49-F238E27FC236}">
                <a16:creationId xmlns:a16="http://schemas.microsoft.com/office/drawing/2014/main" id="{AC61BE02-6626-B448-8609-05FE66DDA8A2}"/>
              </a:ext>
            </a:extLst>
          </p:cNvPr>
          <p:cNvSpPr/>
          <p:nvPr/>
        </p:nvSpPr>
        <p:spPr>
          <a:xfrm>
            <a:off x="1911350" y="5287964"/>
            <a:ext cx="5321300" cy="889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000"/>
              <a:t>特定集団を批判・差別・中傷の対象とする</a:t>
            </a:r>
            <a:endParaRPr kumimoji="1" lang="en-US" altLang="ja-JP" sz="2000" dirty="0"/>
          </a:p>
          <a:p>
            <a:pPr algn="ctr"/>
            <a:r>
              <a:rPr lang="ja-JP" altLang="en-US" sz="2000"/>
              <a:t>スティグマ</a:t>
            </a:r>
            <a:endParaRPr kumimoji="1" lang="ja-JP" altLang="en-US" sz="2000"/>
          </a:p>
        </p:txBody>
      </p:sp>
      <p:sp>
        <p:nvSpPr>
          <p:cNvPr id="5" name="下矢印 4">
            <a:extLst>
              <a:ext uri="{FF2B5EF4-FFF2-40B4-BE49-F238E27FC236}">
                <a16:creationId xmlns:a16="http://schemas.microsoft.com/office/drawing/2014/main" id="{AFE0DC60-09DE-6742-ACED-9921E0AFFC6E}"/>
              </a:ext>
            </a:extLst>
          </p:cNvPr>
          <p:cNvSpPr/>
          <p:nvPr/>
        </p:nvSpPr>
        <p:spPr>
          <a:xfrm>
            <a:off x="4165600" y="4700452"/>
            <a:ext cx="812800" cy="558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18A713C4-8A38-F94B-9B44-5F827B83AC98}"/>
              </a:ext>
            </a:extLst>
          </p:cNvPr>
          <p:cNvSpPr>
            <a:spLocks noGrp="1"/>
          </p:cNvSpPr>
          <p:nvPr>
            <p:ph type="sldNum" sz="quarter" idx="12"/>
          </p:nvPr>
        </p:nvSpPr>
        <p:spPr/>
        <p:txBody>
          <a:bodyPr/>
          <a:lstStyle/>
          <a:p>
            <a:fld id="{58DD1769-DAE9-6C4E-82F4-B62273FFA290}" type="slidenum">
              <a:rPr kumimoji="1" lang="ja-JP" altLang="en-US" smtClean="0"/>
              <a:t>15</a:t>
            </a:fld>
            <a:endParaRPr kumimoji="1" lang="ja-JP" altLang="en-US"/>
          </a:p>
        </p:txBody>
      </p:sp>
    </p:spTree>
    <p:extLst>
      <p:ext uri="{BB962C8B-B14F-4D97-AF65-F5344CB8AC3E}">
        <p14:creationId xmlns:p14="http://schemas.microsoft.com/office/powerpoint/2010/main" val="3292187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94AE6E-CD17-A44A-9FEA-D1ACA5540D7E}"/>
              </a:ext>
            </a:extLst>
          </p:cNvPr>
          <p:cNvSpPr>
            <a:spLocks noGrp="1"/>
          </p:cNvSpPr>
          <p:nvPr>
            <p:ph type="title"/>
          </p:nvPr>
        </p:nvSpPr>
        <p:spPr/>
        <p:txBody>
          <a:bodyPr/>
          <a:lstStyle/>
          <a:p>
            <a:r>
              <a:rPr kumimoji="1" lang="ja-JP" altLang="en-US"/>
              <a:t>原子力災害時のメンタルヘルス対策</a:t>
            </a:r>
          </a:p>
        </p:txBody>
      </p:sp>
      <p:sp>
        <p:nvSpPr>
          <p:cNvPr id="4" name="角丸四角形 3">
            <a:extLst>
              <a:ext uri="{FF2B5EF4-FFF2-40B4-BE49-F238E27FC236}">
                <a16:creationId xmlns:a16="http://schemas.microsoft.com/office/drawing/2014/main" id="{1DB178E5-F3DD-F040-A8DA-B8B59E03D23D}"/>
              </a:ext>
            </a:extLst>
          </p:cNvPr>
          <p:cNvSpPr/>
          <p:nvPr/>
        </p:nvSpPr>
        <p:spPr>
          <a:xfrm>
            <a:off x="628650" y="2133600"/>
            <a:ext cx="7886700" cy="172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kumimoji="1" lang="ja-JP" altLang="en-US"/>
              <a:t>被害状況の把握</a:t>
            </a:r>
            <a:endParaRPr kumimoji="1" lang="en-US" altLang="ja-JP" dirty="0"/>
          </a:p>
          <a:p>
            <a:pPr marL="285750" indent="-285750">
              <a:buFont typeface="Arial" panose="020B0604020202020204" pitchFamily="34" charset="0"/>
              <a:buChar char="•"/>
            </a:pPr>
            <a:r>
              <a:rPr kumimoji="1" lang="ja-JP" altLang="en-US"/>
              <a:t>備蓄物資・機材の確認</a:t>
            </a:r>
            <a:endParaRPr kumimoji="1" lang="en-US" altLang="ja-JP" dirty="0"/>
          </a:p>
          <a:p>
            <a:pPr marL="285750" indent="-285750">
              <a:buFont typeface="Arial" panose="020B0604020202020204" pitchFamily="34" charset="0"/>
              <a:buChar char="•"/>
            </a:pPr>
            <a:r>
              <a:rPr lang="ja-JP" altLang="en-US"/>
              <a:t>必要物資・機材の評価</a:t>
            </a:r>
            <a:endParaRPr lang="en-US" altLang="ja-JP" dirty="0"/>
          </a:p>
          <a:p>
            <a:pPr marL="285750" indent="-285750">
              <a:buFont typeface="Arial" panose="020B0604020202020204" pitchFamily="34" charset="0"/>
              <a:buChar char="•"/>
            </a:pPr>
            <a:r>
              <a:rPr kumimoji="1" lang="ja-JP" altLang="en-US"/>
              <a:t>スタッフ間での役割分担</a:t>
            </a:r>
            <a:endParaRPr kumimoji="1" lang="en-US" altLang="ja-JP" dirty="0"/>
          </a:p>
          <a:p>
            <a:pPr marL="577850" lvl="1" indent="-120650">
              <a:buFont typeface="Arial" panose="020B0604020202020204" pitchFamily="34" charset="0"/>
              <a:buChar char="•"/>
            </a:pPr>
            <a:r>
              <a:rPr lang="ja-JP" altLang="en-US"/>
              <a:t>精神保健活動の担当；精神科医、精神科ソーシャルワーカー、保健師、看護師、臨床心理士など</a:t>
            </a:r>
            <a:r>
              <a:rPr lang="ja-JP" altLang="en-US">
                <a:solidFill>
                  <a:srgbClr val="FF0000"/>
                </a:solidFill>
              </a:rPr>
              <a:t>多職種連携</a:t>
            </a:r>
            <a:endParaRPr kumimoji="1" lang="en-US" altLang="ja-JP" dirty="0">
              <a:solidFill>
                <a:srgbClr val="FF0000"/>
              </a:solidFill>
            </a:endParaRPr>
          </a:p>
        </p:txBody>
      </p:sp>
      <p:sp>
        <p:nvSpPr>
          <p:cNvPr id="5" name="角丸四角形 4">
            <a:extLst>
              <a:ext uri="{FF2B5EF4-FFF2-40B4-BE49-F238E27FC236}">
                <a16:creationId xmlns:a16="http://schemas.microsoft.com/office/drawing/2014/main" id="{2D12ACCE-D097-1B4C-A727-D6A61D3B9B11}"/>
              </a:ext>
            </a:extLst>
          </p:cNvPr>
          <p:cNvSpPr/>
          <p:nvPr/>
        </p:nvSpPr>
        <p:spPr>
          <a:xfrm>
            <a:off x="628650" y="4178852"/>
            <a:ext cx="3822700" cy="214519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kumimoji="1" lang="ja-JP" altLang="en-US"/>
              <a:t>アウトリーチ</a:t>
            </a:r>
            <a:endParaRPr kumimoji="1" lang="en-US" altLang="ja-JP" dirty="0"/>
          </a:p>
          <a:p>
            <a:pPr marL="285750" indent="-285750">
              <a:buFont typeface="Arial" panose="020B0604020202020204" pitchFamily="34" charset="0"/>
              <a:buChar char="•"/>
            </a:pPr>
            <a:r>
              <a:rPr lang="ja-JP" altLang="en-US"/>
              <a:t>宣伝活動</a:t>
            </a:r>
            <a:endParaRPr lang="en-US" altLang="ja-JP" dirty="0"/>
          </a:p>
          <a:p>
            <a:pPr marL="285750" indent="-285750">
              <a:buFont typeface="Arial" panose="020B0604020202020204" pitchFamily="34" charset="0"/>
              <a:buChar char="•"/>
            </a:pPr>
            <a:r>
              <a:rPr kumimoji="1" lang="ja-JP" altLang="en-US"/>
              <a:t>被災者ニーズの把握</a:t>
            </a:r>
            <a:endParaRPr kumimoji="1" lang="en-US" altLang="ja-JP" dirty="0"/>
          </a:p>
          <a:p>
            <a:pPr marL="285750" indent="-285750">
              <a:buFont typeface="Arial" panose="020B0604020202020204" pitchFamily="34" charset="0"/>
              <a:buChar char="•"/>
            </a:pPr>
            <a:r>
              <a:rPr lang="ja-JP" altLang="en-US"/>
              <a:t>被災者援助業務全般への評価、提言</a:t>
            </a:r>
            <a:endParaRPr lang="en-US" altLang="ja-JP" dirty="0"/>
          </a:p>
          <a:p>
            <a:pPr marL="285750" indent="-285750">
              <a:buFont typeface="Arial" panose="020B0604020202020204" pitchFamily="34" charset="0"/>
              <a:buChar char="•"/>
            </a:pPr>
            <a:r>
              <a:rPr kumimoji="1" lang="ja-JP" altLang="en-US"/>
              <a:t>精神保健領域以外の一般業務への協力</a:t>
            </a:r>
            <a:endParaRPr kumimoji="1" lang="en-US" altLang="ja-JP" dirty="0"/>
          </a:p>
        </p:txBody>
      </p:sp>
      <p:sp>
        <p:nvSpPr>
          <p:cNvPr id="6" name="角丸四角形 5">
            <a:extLst>
              <a:ext uri="{FF2B5EF4-FFF2-40B4-BE49-F238E27FC236}">
                <a16:creationId xmlns:a16="http://schemas.microsoft.com/office/drawing/2014/main" id="{4B160E7C-3C38-5F45-B72E-DBF4AC8B6FEF}"/>
              </a:ext>
            </a:extLst>
          </p:cNvPr>
          <p:cNvSpPr/>
          <p:nvPr/>
        </p:nvSpPr>
        <p:spPr>
          <a:xfrm>
            <a:off x="4692650" y="4178852"/>
            <a:ext cx="3822700" cy="214519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kumimoji="1" lang="ja-JP" altLang="en-US"/>
              <a:t>既存の保健医療システムでの活動</a:t>
            </a:r>
            <a:endParaRPr kumimoji="1" lang="en-US" altLang="ja-JP" dirty="0"/>
          </a:p>
          <a:p>
            <a:pPr marL="285750" indent="-285750">
              <a:buFont typeface="Arial" panose="020B0604020202020204" pitchFamily="34" charset="0"/>
              <a:buChar char="•"/>
            </a:pPr>
            <a:r>
              <a:rPr kumimoji="1" lang="ja-JP" altLang="en-US"/>
              <a:t>精神保健の基礎知識を提供</a:t>
            </a:r>
            <a:endParaRPr kumimoji="1" lang="en-US" altLang="ja-JP" dirty="0"/>
          </a:p>
          <a:p>
            <a:pPr marL="452438" lvl="1" indent="-127000">
              <a:buFont typeface="Arial" panose="020B0604020202020204" pitchFamily="34" charset="0"/>
              <a:buChar char="•"/>
            </a:pPr>
            <a:r>
              <a:rPr lang="ja-JP" altLang="en-US"/>
              <a:t>被災者援助上の基礎知識</a:t>
            </a:r>
            <a:endParaRPr lang="en-US" altLang="ja-JP" dirty="0"/>
          </a:p>
          <a:p>
            <a:pPr marL="452438" lvl="1" indent="-127000">
              <a:buFont typeface="Arial" panose="020B0604020202020204" pitchFamily="34" charset="0"/>
              <a:buChar char="•"/>
            </a:pPr>
            <a:r>
              <a:rPr kumimoji="1" lang="ja-JP" altLang="en-US"/>
              <a:t>救援者自身のための基礎知識</a:t>
            </a:r>
            <a:endParaRPr kumimoji="1" lang="en-US" altLang="ja-JP" dirty="0"/>
          </a:p>
          <a:p>
            <a:pPr marL="285750" indent="-285750">
              <a:buFont typeface="Arial" panose="020B0604020202020204" pitchFamily="34" charset="0"/>
              <a:buChar char="•"/>
            </a:pPr>
            <a:r>
              <a:rPr lang="ja-JP" altLang="en-US"/>
              <a:t>精神保健的ケアの提供</a:t>
            </a:r>
            <a:endParaRPr lang="en-US" altLang="ja-JP" dirty="0"/>
          </a:p>
          <a:p>
            <a:pPr marL="452438" lvl="1" indent="-163513">
              <a:buFont typeface="Arial" panose="020B0604020202020204" pitchFamily="34" charset="0"/>
              <a:buChar char="•"/>
            </a:pPr>
            <a:r>
              <a:rPr lang="en-US" altLang="ja-JP" sz="1600" dirty="0">
                <a:solidFill>
                  <a:prstClr val="black"/>
                </a:solidFill>
              </a:rPr>
              <a:t>PTSD</a:t>
            </a:r>
            <a:r>
              <a:rPr lang="ja-JP" altLang="en-US" sz="1600">
                <a:solidFill>
                  <a:prstClr val="black"/>
                </a:solidFill>
              </a:rPr>
              <a:t>、うつ病、不安障害、アルコール症などへの個別対策</a:t>
            </a:r>
            <a:endParaRPr lang="en-US" altLang="ja-JP" sz="1600" dirty="0">
              <a:solidFill>
                <a:prstClr val="black"/>
              </a:solidFill>
            </a:endParaRPr>
          </a:p>
        </p:txBody>
      </p:sp>
      <p:sp>
        <p:nvSpPr>
          <p:cNvPr id="7" name="角丸四角形 6">
            <a:extLst>
              <a:ext uri="{FF2B5EF4-FFF2-40B4-BE49-F238E27FC236}">
                <a16:creationId xmlns:a16="http://schemas.microsoft.com/office/drawing/2014/main" id="{06D24228-6ABE-0D43-BEBB-EDAA0377DAD0}"/>
              </a:ext>
            </a:extLst>
          </p:cNvPr>
          <p:cNvSpPr/>
          <p:nvPr/>
        </p:nvSpPr>
        <p:spPr>
          <a:xfrm>
            <a:off x="2393950" y="1282148"/>
            <a:ext cx="4356100" cy="533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b="1"/>
              <a:t>安全の確保と生活ストレスの軽減</a:t>
            </a:r>
          </a:p>
        </p:txBody>
      </p:sp>
      <p:cxnSp>
        <p:nvCxnSpPr>
          <p:cNvPr id="9" name="直線矢印コネクタ 8">
            <a:extLst>
              <a:ext uri="{FF2B5EF4-FFF2-40B4-BE49-F238E27FC236}">
                <a16:creationId xmlns:a16="http://schemas.microsoft.com/office/drawing/2014/main" id="{48779E1E-D12A-F943-9ACD-665983086B89}"/>
              </a:ext>
            </a:extLst>
          </p:cNvPr>
          <p:cNvCxnSpPr>
            <a:stCxn id="7" idx="2"/>
            <a:endCxn id="4" idx="0"/>
          </p:cNvCxnSpPr>
          <p:nvPr/>
        </p:nvCxnSpPr>
        <p:spPr>
          <a:xfrm>
            <a:off x="4572000" y="1815548"/>
            <a:ext cx="0" cy="3180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3B98B380-8946-8C43-92A7-FF89E1A2ECB5}"/>
              </a:ext>
            </a:extLst>
          </p:cNvPr>
          <p:cNvCxnSpPr>
            <a:cxnSpLocks/>
            <a:endCxn id="5" idx="0"/>
          </p:cNvCxnSpPr>
          <p:nvPr/>
        </p:nvCxnSpPr>
        <p:spPr>
          <a:xfrm>
            <a:off x="2540000" y="3860800"/>
            <a:ext cx="0" cy="3180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80FBFFB3-1CE0-EA45-AD91-590D74C1938B}"/>
              </a:ext>
            </a:extLst>
          </p:cNvPr>
          <p:cNvCxnSpPr>
            <a:cxnSpLocks/>
            <a:endCxn id="6" idx="0"/>
          </p:cNvCxnSpPr>
          <p:nvPr/>
        </p:nvCxnSpPr>
        <p:spPr>
          <a:xfrm>
            <a:off x="6604000" y="3860800"/>
            <a:ext cx="0" cy="3180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F2E88C1B-C7A1-6644-BFB4-6AF359D15678}"/>
              </a:ext>
            </a:extLst>
          </p:cNvPr>
          <p:cNvSpPr>
            <a:spLocks noGrp="1"/>
          </p:cNvSpPr>
          <p:nvPr>
            <p:ph type="sldNum" sz="quarter" idx="12"/>
          </p:nvPr>
        </p:nvSpPr>
        <p:spPr/>
        <p:txBody>
          <a:bodyPr/>
          <a:lstStyle/>
          <a:p>
            <a:fld id="{58DD1769-DAE9-6C4E-82F4-B62273FFA290}" type="slidenum">
              <a:rPr kumimoji="1" lang="ja-JP" altLang="en-US" smtClean="0"/>
              <a:t>16</a:t>
            </a:fld>
            <a:endParaRPr kumimoji="1" lang="ja-JP" altLang="en-US"/>
          </a:p>
        </p:txBody>
      </p:sp>
    </p:spTree>
    <p:extLst>
      <p:ext uri="{BB962C8B-B14F-4D97-AF65-F5344CB8AC3E}">
        <p14:creationId xmlns:p14="http://schemas.microsoft.com/office/powerpoint/2010/main" val="1115579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04BC62-CB82-EA4F-A8B8-63F6CC622424}"/>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35EF4760-C4F5-A842-AA2B-F5AF97F12742}"/>
              </a:ext>
            </a:extLst>
          </p:cNvPr>
          <p:cNvSpPr>
            <a:spLocks noGrp="1"/>
          </p:cNvSpPr>
          <p:nvPr>
            <p:ph idx="1"/>
          </p:nvPr>
        </p:nvSpPr>
        <p:spPr/>
        <p:txBody>
          <a:bodyPr/>
          <a:lstStyle/>
          <a:p>
            <a:r>
              <a:rPr lang="ja-JP" altLang="en-US"/>
              <a:t>原子力災害時には、自然災害と同様に様々なメンタルヘルスの問題が生じ、さらに原子力災害特有の問題も生じる</a:t>
            </a:r>
            <a:endParaRPr lang="en-US" altLang="ja-JP" dirty="0"/>
          </a:p>
          <a:p>
            <a:pPr lvl="1"/>
            <a:r>
              <a:rPr lang="ja-JP" altLang="en-US"/>
              <a:t>目に見えない脅威</a:t>
            </a:r>
            <a:endParaRPr lang="en-US" altLang="ja-JP" dirty="0"/>
          </a:p>
          <a:p>
            <a:pPr lvl="1"/>
            <a:r>
              <a:rPr lang="ja-JP" altLang="en-US"/>
              <a:t>長期的な健康への不安</a:t>
            </a:r>
            <a:endParaRPr lang="en-US" altLang="ja-JP" dirty="0"/>
          </a:p>
          <a:p>
            <a:r>
              <a:rPr lang="ja-JP" altLang="en-US"/>
              <a:t>スティグマ・差別・中傷が生じうる</a:t>
            </a:r>
            <a:endParaRPr lang="en-US" altLang="ja-JP" dirty="0"/>
          </a:p>
          <a:p>
            <a:r>
              <a:rPr lang="ja-JP" altLang="en-US"/>
              <a:t>高リスク者は「要配慮者」であり、対策が必要</a:t>
            </a:r>
            <a:endParaRPr lang="en-US" altLang="ja-JP" dirty="0"/>
          </a:p>
          <a:p>
            <a:r>
              <a:rPr lang="ja-JP" altLang="en-US"/>
              <a:t>平時より、既存の医療保健システムの中でメンタルヘルスを考え、多職種連携を行う</a:t>
            </a:r>
            <a:endParaRPr lang="en-US" altLang="ja-JP" dirty="0"/>
          </a:p>
        </p:txBody>
      </p:sp>
      <p:sp>
        <p:nvSpPr>
          <p:cNvPr id="4" name="スライド番号プレースホルダー 3">
            <a:extLst>
              <a:ext uri="{FF2B5EF4-FFF2-40B4-BE49-F238E27FC236}">
                <a16:creationId xmlns:a16="http://schemas.microsoft.com/office/drawing/2014/main" id="{0F6B93BB-04F7-5E46-8263-B3EBC90FEBD2}"/>
              </a:ext>
            </a:extLst>
          </p:cNvPr>
          <p:cNvSpPr>
            <a:spLocks noGrp="1"/>
          </p:cNvSpPr>
          <p:nvPr>
            <p:ph type="sldNum" sz="quarter" idx="12"/>
          </p:nvPr>
        </p:nvSpPr>
        <p:spPr/>
        <p:txBody>
          <a:bodyPr/>
          <a:lstStyle/>
          <a:p>
            <a:fld id="{58DD1769-DAE9-6C4E-82F4-B62273FFA290}" type="slidenum">
              <a:rPr kumimoji="1" lang="ja-JP" altLang="en-US" smtClean="0"/>
              <a:t>17</a:t>
            </a:fld>
            <a:endParaRPr kumimoji="1" lang="ja-JP" altLang="en-US"/>
          </a:p>
        </p:txBody>
      </p:sp>
    </p:spTree>
    <p:extLst>
      <p:ext uri="{BB962C8B-B14F-4D97-AF65-F5344CB8AC3E}">
        <p14:creationId xmlns:p14="http://schemas.microsoft.com/office/powerpoint/2010/main" val="1909834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23D95-BF52-A840-BE68-A0E02EB84A63}"/>
              </a:ext>
            </a:extLst>
          </p:cNvPr>
          <p:cNvSpPr>
            <a:spLocks noGrp="1"/>
          </p:cNvSpPr>
          <p:nvPr>
            <p:ph type="title"/>
          </p:nvPr>
        </p:nvSpPr>
        <p:spPr/>
        <p:txBody>
          <a:bodyPr/>
          <a:lstStyle/>
          <a:p>
            <a:r>
              <a:rPr kumimoji="1" lang="ja-JP" altLang="en-US"/>
              <a:t>災害による心理的影響</a:t>
            </a:r>
          </a:p>
        </p:txBody>
      </p:sp>
      <p:sp>
        <p:nvSpPr>
          <p:cNvPr id="3" name="円/楕円 2">
            <a:extLst>
              <a:ext uri="{FF2B5EF4-FFF2-40B4-BE49-F238E27FC236}">
                <a16:creationId xmlns:a16="http://schemas.microsoft.com/office/drawing/2014/main" id="{2A61B83F-836D-B542-B6EF-EA6FDA6AF8C1}"/>
              </a:ext>
            </a:extLst>
          </p:cNvPr>
          <p:cNvSpPr/>
          <p:nvPr/>
        </p:nvSpPr>
        <p:spPr>
          <a:xfrm>
            <a:off x="3011488" y="1333500"/>
            <a:ext cx="3238500" cy="3238500"/>
          </a:xfrm>
          <a:prstGeom prst="ellipse">
            <a:avLst/>
          </a:prstGeom>
          <a:solidFill>
            <a:srgbClr val="4FCEFF">
              <a:alpha val="50196"/>
            </a:srgbClr>
          </a:solidFill>
          <a:ln>
            <a:solidFill>
              <a:schemeClr val="accent2"/>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円/楕円 3">
            <a:extLst>
              <a:ext uri="{FF2B5EF4-FFF2-40B4-BE49-F238E27FC236}">
                <a16:creationId xmlns:a16="http://schemas.microsoft.com/office/drawing/2014/main" id="{D8C0D28C-9208-E847-B32E-919A284ACEC0}"/>
              </a:ext>
            </a:extLst>
          </p:cNvPr>
          <p:cNvSpPr/>
          <p:nvPr/>
        </p:nvSpPr>
        <p:spPr>
          <a:xfrm>
            <a:off x="1797050" y="3138003"/>
            <a:ext cx="3238500" cy="3238500"/>
          </a:xfrm>
          <a:prstGeom prst="ellipse">
            <a:avLst/>
          </a:prstGeom>
          <a:solidFill>
            <a:srgbClr val="94F7DC">
              <a:alpha val="50196"/>
            </a:srgbClr>
          </a:solidFill>
          <a:ln>
            <a:solidFill>
              <a:schemeClr val="accent3"/>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円/楕円 4">
            <a:extLst>
              <a:ext uri="{FF2B5EF4-FFF2-40B4-BE49-F238E27FC236}">
                <a16:creationId xmlns:a16="http://schemas.microsoft.com/office/drawing/2014/main" id="{76152EB3-E95B-8742-AE78-5B7C491FEC40}"/>
              </a:ext>
            </a:extLst>
          </p:cNvPr>
          <p:cNvSpPr/>
          <p:nvPr/>
        </p:nvSpPr>
        <p:spPr>
          <a:xfrm>
            <a:off x="4225925" y="3138003"/>
            <a:ext cx="3238500" cy="3238500"/>
          </a:xfrm>
          <a:prstGeom prst="ellipse">
            <a:avLst/>
          </a:prstGeom>
          <a:solidFill>
            <a:srgbClr val="DBE7B6">
              <a:alpha val="50196"/>
            </a:srgbClr>
          </a:solidFill>
          <a:ln>
            <a:solidFill>
              <a:schemeClr val="accent6"/>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C83FEF6-8248-3D45-8523-0596DF7B5C89}"/>
              </a:ext>
            </a:extLst>
          </p:cNvPr>
          <p:cNvSpPr txBox="1"/>
          <p:nvPr/>
        </p:nvSpPr>
        <p:spPr>
          <a:xfrm>
            <a:off x="3845113" y="1845342"/>
            <a:ext cx="1569660" cy="369332"/>
          </a:xfrm>
          <a:prstGeom prst="rect">
            <a:avLst/>
          </a:prstGeom>
          <a:noFill/>
        </p:spPr>
        <p:txBody>
          <a:bodyPr wrap="none" rtlCol="0">
            <a:spAutoFit/>
          </a:bodyPr>
          <a:lstStyle/>
          <a:p>
            <a:r>
              <a:rPr lang="ja-JP" altLang="en-US" b="1"/>
              <a:t>ストレス反応</a:t>
            </a:r>
            <a:endParaRPr kumimoji="1" lang="ja-JP" altLang="en-US" b="1"/>
          </a:p>
        </p:txBody>
      </p:sp>
      <p:sp>
        <p:nvSpPr>
          <p:cNvPr id="7" name="テキスト ボックス 6">
            <a:extLst>
              <a:ext uri="{FF2B5EF4-FFF2-40B4-BE49-F238E27FC236}">
                <a16:creationId xmlns:a16="http://schemas.microsoft.com/office/drawing/2014/main" id="{FCA4552F-344F-D842-92FC-B32B62FD8F2E}"/>
              </a:ext>
            </a:extLst>
          </p:cNvPr>
          <p:cNvSpPr txBox="1"/>
          <p:nvPr/>
        </p:nvSpPr>
        <p:spPr>
          <a:xfrm>
            <a:off x="4249437" y="2353173"/>
            <a:ext cx="786113" cy="646331"/>
          </a:xfrm>
          <a:prstGeom prst="rect">
            <a:avLst/>
          </a:prstGeom>
          <a:noFill/>
        </p:spPr>
        <p:txBody>
          <a:bodyPr wrap="none" rtlCol="0">
            <a:spAutoFit/>
          </a:bodyPr>
          <a:lstStyle/>
          <a:p>
            <a:pPr marL="138113" indent="-138113">
              <a:buFont typeface="Arial" panose="020B0604020202020204" pitchFamily="34" charset="0"/>
              <a:buChar char="•"/>
            </a:pPr>
            <a:r>
              <a:rPr kumimoji="1" lang="ja-JP" altLang="en-US"/>
              <a:t>不眠</a:t>
            </a:r>
            <a:endParaRPr kumimoji="1" lang="en-US" altLang="ja-JP" dirty="0"/>
          </a:p>
          <a:p>
            <a:pPr marL="138113" indent="-138113">
              <a:buFont typeface="Arial" panose="020B0604020202020204" pitchFamily="34" charset="0"/>
              <a:buChar char="•"/>
            </a:pPr>
            <a:r>
              <a:rPr lang="ja-JP" altLang="en-US"/>
              <a:t>恐怖</a:t>
            </a:r>
            <a:endParaRPr kumimoji="1" lang="ja-JP" altLang="en-US"/>
          </a:p>
        </p:txBody>
      </p:sp>
      <p:sp>
        <p:nvSpPr>
          <p:cNvPr id="8" name="テキスト ボックス 7">
            <a:extLst>
              <a:ext uri="{FF2B5EF4-FFF2-40B4-BE49-F238E27FC236}">
                <a16:creationId xmlns:a16="http://schemas.microsoft.com/office/drawing/2014/main" id="{4C01A473-2EB1-7641-9424-9DC0697E0DF5}"/>
              </a:ext>
            </a:extLst>
          </p:cNvPr>
          <p:cNvSpPr txBox="1"/>
          <p:nvPr/>
        </p:nvSpPr>
        <p:spPr>
          <a:xfrm>
            <a:off x="2176273" y="4504754"/>
            <a:ext cx="1619251" cy="369332"/>
          </a:xfrm>
          <a:prstGeom prst="rect">
            <a:avLst/>
          </a:prstGeom>
          <a:noFill/>
        </p:spPr>
        <p:txBody>
          <a:bodyPr wrap="square" rtlCol="0">
            <a:spAutoFit/>
          </a:bodyPr>
          <a:lstStyle/>
          <a:p>
            <a:r>
              <a:rPr kumimoji="1" lang="ja-JP" altLang="en-US" b="1"/>
              <a:t>精神疾患</a:t>
            </a:r>
          </a:p>
        </p:txBody>
      </p:sp>
      <p:sp>
        <p:nvSpPr>
          <p:cNvPr id="9" name="テキスト ボックス 8">
            <a:extLst>
              <a:ext uri="{FF2B5EF4-FFF2-40B4-BE49-F238E27FC236}">
                <a16:creationId xmlns:a16="http://schemas.microsoft.com/office/drawing/2014/main" id="{57A78CAD-8C9B-2D45-B53A-E0543A1CA858}"/>
              </a:ext>
            </a:extLst>
          </p:cNvPr>
          <p:cNvSpPr txBox="1"/>
          <p:nvPr/>
        </p:nvSpPr>
        <p:spPr>
          <a:xfrm>
            <a:off x="2612099" y="5151085"/>
            <a:ext cx="1016945" cy="646331"/>
          </a:xfrm>
          <a:prstGeom prst="rect">
            <a:avLst/>
          </a:prstGeom>
          <a:noFill/>
        </p:spPr>
        <p:txBody>
          <a:bodyPr wrap="none" rtlCol="0">
            <a:spAutoFit/>
          </a:bodyPr>
          <a:lstStyle/>
          <a:p>
            <a:pPr marL="138113" indent="-138113">
              <a:buFont typeface="Arial" panose="020B0604020202020204" pitchFamily="34" charset="0"/>
              <a:buChar char="•"/>
            </a:pPr>
            <a:r>
              <a:rPr kumimoji="1" lang="en-US" altLang="ja-JP" dirty="0"/>
              <a:t>PTSD</a:t>
            </a:r>
          </a:p>
          <a:p>
            <a:pPr marL="138113" indent="-138113">
              <a:buFont typeface="Arial" panose="020B0604020202020204" pitchFamily="34" charset="0"/>
              <a:buChar char="•"/>
            </a:pPr>
            <a:r>
              <a:rPr lang="ja-JP" altLang="en-US"/>
              <a:t>うつ病</a:t>
            </a:r>
            <a:endParaRPr kumimoji="1" lang="ja-JP" altLang="en-US"/>
          </a:p>
        </p:txBody>
      </p:sp>
      <p:sp>
        <p:nvSpPr>
          <p:cNvPr id="10" name="テキスト ボックス 9">
            <a:extLst>
              <a:ext uri="{FF2B5EF4-FFF2-40B4-BE49-F238E27FC236}">
                <a16:creationId xmlns:a16="http://schemas.microsoft.com/office/drawing/2014/main" id="{F1C0C651-26D9-154A-B2D9-6477936E3B86}"/>
              </a:ext>
            </a:extLst>
          </p:cNvPr>
          <p:cNvSpPr txBox="1"/>
          <p:nvPr/>
        </p:nvSpPr>
        <p:spPr>
          <a:xfrm>
            <a:off x="5212368" y="4504755"/>
            <a:ext cx="2382231" cy="646331"/>
          </a:xfrm>
          <a:prstGeom prst="rect">
            <a:avLst/>
          </a:prstGeom>
          <a:noFill/>
        </p:spPr>
        <p:txBody>
          <a:bodyPr wrap="square" rtlCol="0">
            <a:spAutoFit/>
          </a:bodyPr>
          <a:lstStyle/>
          <a:p>
            <a:r>
              <a:rPr lang="ja-JP" altLang="en-US" b="1"/>
              <a:t>高ストレス環境下における人間の行動</a:t>
            </a:r>
            <a:endParaRPr kumimoji="1" lang="ja-JP" altLang="en-US" b="1"/>
          </a:p>
        </p:txBody>
      </p:sp>
      <p:sp>
        <p:nvSpPr>
          <p:cNvPr id="11" name="テキスト ボックス 10">
            <a:extLst>
              <a:ext uri="{FF2B5EF4-FFF2-40B4-BE49-F238E27FC236}">
                <a16:creationId xmlns:a16="http://schemas.microsoft.com/office/drawing/2014/main" id="{D91A8B6F-3D9C-814C-AA5B-BDB9FDBB382A}"/>
              </a:ext>
            </a:extLst>
          </p:cNvPr>
          <p:cNvSpPr txBox="1"/>
          <p:nvPr/>
        </p:nvSpPr>
        <p:spPr>
          <a:xfrm>
            <a:off x="5414773" y="5151085"/>
            <a:ext cx="1633727" cy="923330"/>
          </a:xfrm>
          <a:prstGeom prst="rect">
            <a:avLst/>
          </a:prstGeom>
          <a:noFill/>
        </p:spPr>
        <p:txBody>
          <a:bodyPr wrap="square" rtlCol="0">
            <a:spAutoFit/>
          </a:bodyPr>
          <a:lstStyle/>
          <a:p>
            <a:pPr marL="138113" indent="-138113">
              <a:buFont typeface="Arial" panose="020B0604020202020204" pitchFamily="34" charset="0"/>
              <a:buChar char="•"/>
            </a:pPr>
            <a:r>
              <a:rPr kumimoji="1" lang="ja-JP" altLang="en-US"/>
              <a:t>飲酒</a:t>
            </a:r>
            <a:endParaRPr kumimoji="1" lang="en-US" altLang="ja-JP" dirty="0"/>
          </a:p>
          <a:p>
            <a:pPr marL="138113" indent="-138113">
              <a:buFont typeface="Arial" panose="020B0604020202020204" pitchFamily="34" charset="0"/>
              <a:buChar char="•"/>
            </a:pPr>
            <a:r>
              <a:rPr lang="ja-JP" altLang="en-US"/>
              <a:t>避難に伴う行動変化</a:t>
            </a:r>
            <a:endParaRPr kumimoji="1" lang="ja-JP" altLang="en-US"/>
          </a:p>
        </p:txBody>
      </p:sp>
      <p:sp>
        <p:nvSpPr>
          <p:cNvPr id="12" name="スライド番号プレースホルダー 11">
            <a:extLst>
              <a:ext uri="{FF2B5EF4-FFF2-40B4-BE49-F238E27FC236}">
                <a16:creationId xmlns:a16="http://schemas.microsoft.com/office/drawing/2014/main" id="{6D43203B-3E95-9944-9E70-0115E32D1B11}"/>
              </a:ext>
            </a:extLst>
          </p:cNvPr>
          <p:cNvSpPr>
            <a:spLocks noGrp="1"/>
          </p:cNvSpPr>
          <p:nvPr>
            <p:ph type="sldNum" sz="quarter" idx="12"/>
          </p:nvPr>
        </p:nvSpPr>
        <p:spPr/>
        <p:txBody>
          <a:bodyPr/>
          <a:lstStyle/>
          <a:p>
            <a:fld id="{58DD1769-DAE9-6C4E-82F4-B62273FFA290}" type="slidenum">
              <a:rPr kumimoji="1" lang="ja-JP" altLang="en-US" smtClean="0"/>
              <a:t>2</a:t>
            </a:fld>
            <a:endParaRPr kumimoji="1" lang="ja-JP" altLang="en-US"/>
          </a:p>
        </p:txBody>
      </p:sp>
    </p:spTree>
    <p:extLst>
      <p:ext uri="{BB962C8B-B14F-4D97-AF65-F5344CB8AC3E}">
        <p14:creationId xmlns:p14="http://schemas.microsoft.com/office/powerpoint/2010/main" val="4120979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4D50F5-D209-6945-8ADF-28200871BDA8}"/>
              </a:ext>
            </a:extLst>
          </p:cNvPr>
          <p:cNvSpPr>
            <a:spLocks noGrp="1"/>
          </p:cNvSpPr>
          <p:nvPr>
            <p:ph type="title"/>
          </p:nvPr>
        </p:nvSpPr>
        <p:spPr>
          <a:xfrm>
            <a:off x="628650" y="188844"/>
            <a:ext cx="7886700" cy="775253"/>
          </a:xfrm>
        </p:spPr>
        <p:txBody>
          <a:bodyPr/>
          <a:lstStyle/>
          <a:p>
            <a:r>
              <a:rPr lang="ja-JP" altLang="en-US"/>
              <a:t>災害後の心理状態の変化</a:t>
            </a:r>
            <a:endParaRPr kumimoji="1" lang="ja-JP" altLang="en-US"/>
          </a:p>
        </p:txBody>
      </p:sp>
      <p:cxnSp>
        <p:nvCxnSpPr>
          <p:cNvPr id="4" name="直線矢印コネクタ 3">
            <a:extLst>
              <a:ext uri="{FF2B5EF4-FFF2-40B4-BE49-F238E27FC236}">
                <a16:creationId xmlns:a16="http://schemas.microsoft.com/office/drawing/2014/main" id="{2E3DDD99-D261-3C4E-B63F-F900E4845DEC}"/>
              </a:ext>
            </a:extLst>
          </p:cNvPr>
          <p:cNvCxnSpPr>
            <a:cxnSpLocks/>
          </p:cNvCxnSpPr>
          <p:nvPr/>
        </p:nvCxnSpPr>
        <p:spPr>
          <a:xfrm>
            <a:off x="749599" y="2170562"/>
            <a:ext cx="0" cy="3529681"/>
          </a:xfrm>
          <a:prstGeom prst="straightConnector1">
            <a:avLst/>
          </a:prstGeom>
          <a:ln w="762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9E3D7D56-21B3-8C48-BD15-32B23EC28BB1}"/>
              </a:ext>
            </a:extLst>
          </p:cNvPr>
          <p:cNvCxnSpPr>
            <a:cxnSpLocks/>
          </p:cNvCxnSpPr>
          <p:nvPr/>
        </p:nvCxnSpPr>
        <p:spPr>
          <a:xfrm>
            <a:off x="749599" y="3935402"/>
            <a:ext cx="7251957"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ABFDFF3F-BA87-9648-830F-2E001E76F236}"/>
              </a:ext>
            </a:extLst>
          </p:cNvPr>
          <p:cNvSpPr txBox="1"/>
          <p:nvPr/>
        </p:nvSpPr>
        <p:spPr>
          <a:xfrm>
            <a:off x="311017" y="1524231"/>
            <a:ext cx="877163" cy="646331"/>
          </a:xfrm>
          <a:prstGeom prst="rect">
            <a:avLst/>
          </a:prstGeom>
          <a:noFill/>
        </p:spPr>
        <p:txBody>
          <a:bodyPr wrap="none" rtlCol="0">
            <a:spAutoFit/>
          </a:bodyPr>
          <a:lstStyle/>
          <a:p>
            <a:pPr algn="ctr"/>
            <a:r>
              <a:rPr kumimoji="1" lang="ja-JP" altLang="en-US"/>
              <a:t>積極的</a:t>
            </a:r>
            <a:endParaRPr kumimoji="1" lang="en-US" altLang="ja-JP" dirty="0"/>
          </a:p>
          <a:p>
            <a:pPr algn="ctr"/>
            <a:r>
              <a:rPr kumimoji="1" lang="ja-JP" altLang="en-US"/>
              <a:t>発揚的</a:t>
            </a:r>
          </a:p>
        </p:txBody>
      </p:sp>
      <p:sp>
        <p:nvSpPr>
          <p:cNvPr id="9" name="テキスト ボックス 8">
            <a:extLst>
              <a:ext uri="{FF2B5EF4-FFF2-40B4-BE49-F238E27FC236}">
                <a16:creationId xmlns:a16="http://schemas.microsoft.com/office/drawing/2014/main" id="{EA9A220F-B2E0-E444-B470-BD93F080DBE4}"/>
              </a:ext>
            </a:extLst>
          </p:cNvPr>
          <p:cNvSpPr txBox="1"/>
          <p:nvPr/>
        </p:nvSpPr>
        <p:spPr>
          <a:xfrm>
            <a:off x="195601" y="5700243"/>
            <a:ext cx="1107996" cy="646331"/>
          </a:xfrm>
          <a:prstGeom prst="rect">
            <a:avLst/>
          </a:prstGeom>
          <a:noFill/>
        </p:spPr>
        <p:txBody>
          <a:bodyPr wrap="none" rtlCol="0">
            <a:spAutoFit/>
          </a:bodyPr>
          <a:lstStyle/>
          <a:p>
            <a:pPr algn="ctr"/>
            <a:r>
              <a:rPr kumimoji="1" lang="ja-JP" altLang="en-US"/>
              <a:t>消極的</a:t>
            </a:r>
            <a:endParaRPr kumimoji="1" lang="en-US" altLang="ja-JP" dirty="0"/>
          </a:p>
          <a:p>
            <a:pPr algn="ctr"/>
            <a:r>
              <a:rPr kumimoji="1" lang="ja-JP" altLang="en-US"/>
              <a:t>抑うつ的</a:t>
            </a:r>
          </a:p>
        </p:txBody>
      </p:sp>
      <p:sp>
        <p:nvSpPr>
          <p:cNvPr id="14" name="テキスト ボックス 13">
            <a:extLst>
              <a:ext uri="{FF2B5EF4-FFF2-40B4-BE49-F238E27FC236}">
                <a16:creationId xmlns:a16="http://schemas.microsoft.com/office/drawing/2014/main" id="{D3EF57B9-696A-7D40-9086-D7CC053D3ED3}"/>
              </a:ext>
            </a:extLst>
          </p:cNvPr>
          <p:cNvSpPr txBox="1"/>
          <p:nvPr/>
        </p:nvSpPr>
        <p:spPr>
          <a:xfrm>
            <a:off x="980431" y="3566070"/>
            <a:ext cx="646331" cy="369332"/>
          </a:xfrm>
          <a:prstGeom prst="rect">
            <a:avLst/>
          </a:prstGeom>
          <a:noFill/>
        </p:spPr>
        <p:txBody>
          <a:bodyPr wrap="none" rtlCol="0">
            <a:spAutoFit/>
          </a:bodyPr>
          <a:lstStyle/>
          <a:p>
            <a:r>
              <a:rPr kumimoji="1" lang="ja-JP" altLang="en-US"/>
              <a:t>時間</a:t>
            </a:r>
          </a:p>
        </p:txBody>
      </p:sp>
      <p:sp>
        <p:nvSpPr>
          <p:cNvPr id="15" name="テキスト ボックス 14">
            <a:extLst>
              <a:ext uri="{FF2B5EF4-FFF2-40B4-BE49-F238E27FC236}">
                <a16:creationId xmlns:a16="http://schemas.microsoft.com/office/drawing/2014/main" id="{01BDAF15-E777-104E-96D6-527030BC71C5}"/>
              </a:ext>
            </a:extLst>
          </p:cNvPr>
          <p:cNvSpPr txBox="1"/>
          <p:nvPr/>
        </p:nvSpPr>
        <p:spPr>
          <a:xfrm>
            <a:off x="1857593" y="3566070"/>
            <a:ext cx="415498" cy="369332"/>
          </a:xfrm>
          <a:prstGeom prst="rect">
            <a:avLst/>
          </a:prstGeom>
          <a:noFill/>
        </p:spPr>
        <p:txBody>
          <a:bodyPr wrap="none" rtlCol="0">
            <a:spAutoFit/>
          </a:bodyPr>
          <a:lstStyle/>
          <a:p>
            <a:r>
              <a:rPr kumimoji="1" lang="ja-JP" altLang="en-US"/>
              <a:t>日</a:t>
            </a:r>
          </a:p>
        </p:txBody>
      </p:sp>
      <p:sp>
        <p:nvSpPr>
          <p:cNvPr id="16" name="テキスト ボックス 15">
            <a:extLst>
              <a:ext uri="{FF2B5EF4-FFF2-40B4-BE49-F238E27FC236}">
                <a16:creationId xmlns:a16="http://schemas.microsoft.com/office/drawing/2014/main" id="{6E7E3F28-8613-5040-B86F-E2965D96320B}"/>
              </a:ext>
            </a:extLst>
          </p:cNvPr>
          <p:cNvSpPr txBox="1"/>
          <p:nvPr/>
        </p:nvSpPr>
        <p:spPr>
          <a:xfrm>
            <a:off x="2258307" y="3566070"/>
            <a:ext cx="415498" cy="369332"/>
          </a:xfrm>
          <a:prstGeom prst="rect">
            <a:avLst/>
          </a:prstGeom>
          <a:noFill/>
        </p:spPr>
        <p:txBody>
          <a:bodyPr wrap="none" rtlCol="0">
            <a:spAutoFit/>
          </a:bodyPr>
          <a:lstStyle/>
          <a:p>
            <a:r>
              <a:rPr kumimoji="1" lang="ja-JP" altLang="en-US"/>
              <a:t>週</a:t>
            </a:r>
          </a:p>
        </p:txBody>
      </p:sp>
      <p:sp>
        <p:nvSpPr>
          <p:cNvPr id="17" name="テキスト ボックス 16">
            <a:extLst>
              <a:ext uri="{FF2B5EF4-FFF2-40B4-BE49-F238E27FC236}">
                <a16:creationId xmlns:a16="http://schemas.microsoft.com/office/drawing/2014/main" id="{A767A4E1-27D0-AB4D-BD9C-AB027E26C714}"/>
              </a:ext>
            </a:extLst>
          </p:cNvPr>
          <p:cNvSpPr txBox="1"/>
          <p:nvPr/>
        </p:nvSpPr>
        <p:spPr>
          <a:xfrm>
            <a:off x="3202010" y="3566070"/>
            <a:ext cx="415498" cy="369332"/>
          </a:xfrm>
          <a:prstGeom prst="rect">
            <a:avLst/>
          </a:prstGeom>
          <a:noFill/>
        </p:spPr>
        <p:txBody>
          <a:bodyPr wrap="none" rtlCol="0">
            <a:spAutoFit/>
          </a:bodyPr>
          <a:lstStyle/>
          <a:p>
            <a:r>
              <a:rPr kumimoji="1" lang="ja-JP" altLang="en-US"/>
              <a:t>月</a:t>
            </a:r>
          </a:p>
        </p:txBody>
      </p:sp>
      <p:sp>
        <p:nvSpPr>
          <p:cNvPr id="18" name="テキスト ボックス 17">
            <a:extLst>
              <a:ext uri="{FF2B5EF4-FFF2-40B4-BE49-F238E27FC236}">
                <a16:creationId xmlns:a16="http://schemas.microsoft.com/office/drawing/2014/main" id="{12D3E15C-900A-924B-9A65-5E904A2205D4}"/>
              </a:ext>
            </a:extLst>
          </p:cNvPr>
          <p:cNvSpPr txBox="1"/>
          <p:nvPr/>
        </p:nvSpPr>
        <p:spPr>
          <a:xfrm>
            <a:off x="4731033" y="3566070"/>
            <a:ext cx="415498" cy="369332"/>
          </a:xfrm>
          <a:prstGeom prst="rect">
            <a:avLst/>
          </a:prstGeom>
          <a:noFill/>
        </p:spPr>
        <p:txBody>
          <a:bodyPr wrap="none" rtlCol="0">
            <a:spAutoFit/>
          </a:bodyPr>
          <a:lstStyle/>
          <a:p>
            <a:r>
              <a:rPr kumimoji="1" lang="ja-JP" altLang="en-US"/>
              <a:t>年</a:t>
            </a:r>
          </a:p>
        </p:txBody>
      </p:sp>
      <p:sp>
        <p:nvSpPr>
          <p:cNvPr id="19" name="テキスト ボックス 18">
            <a:extLst>
              <a:ext uri="{FF2B5EF4-FFF2-40B4-BE49-F238E27FC236}">
                <a16:creationId xmlns:a16="http://schemas.microsoft.com/office/drawing/2014/main" id="{92E519CA-9537-E94E-ABC2-8EA6167999DB}"/>
              </a:ext>
            </a:extLst>
          </p:cNvPr>
          <p:cNvSpPr txBox="1"/>
          <p:nvPr/>
        </p:nvSpPr>
        <p:spPr>
          <a:xfrm>
            <a:off x="8019971" y="3750736"/>
            <a:ext cx="1107996" cy="369332"/>
          </a:xfrm>
          <a:prstGeom prst="rect">
            <a:avLst/>
          </a:prstGeom>
          <a:noFill/>
        </p:spPr>
        <p:txBody>
          <a:bodyPr wrap="none" rtlCol="0">
            <a:spAutoFit/>
          </a:bodyPr>
          <a:lstStyle/>
          <a:p>
            <a:r>
              <a:rPr kumimoji="1" lang="ja-JP" altLang="en-US"/>
              <a:t>時間経過</a:t>
            </a:r>
          </a:p>
        </p:txBody>
      </p:sp>
      <p:sp>
        <p:nvSpPr>
          <p:cNvPr id="21" name="爆発 2 20">
            <a:extLst>
              <a:ext uri="{FF2B5EF4-FFF2-40B4-BE49-F238E27FC236}">
                <a16:creationId xmlns:a16="http://schemas.microsoft.com/office/drawing/2014/main" id="{73E6812F-BA43-BE47-91EA-110663B2092C}"/>
              </a:ext>
            </a:extLst>
          </p:cNvPr>
          <p:cNvSpPr/>
          <p:nvPr/>
        </p:nvSpPr>
        <p:spPr>
          <a:xfrm>
            <a:off x="477570" y="3397519"/>
            <a:ext cx="559158" cy="1075765"/>
          </a:xfrm>
          <a:prstGeom prst="irregularSeal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a:t>災害</a:t>
            </a:r>
          </a:p>
        </p:txBody>
      </p:sp>
      <p:grpSp>
        <p:nvGrpSpPr>
          <p:cNvPr id="36" name="グループ化 35">
            <a:extLst>
              <a:ext uri="{FF2B5EF4-FFF2-40B4-BE49-F238E27FC236}">
                <a16:creationId xmlns:a16="http://schemas.microsoft.com/office/drawing/2014/main" id="{13E785FF-D802-FF4D-859B-9AA0BE81092C}"/>
              </a:ext>
            </a:extLst>
          </p:cNvPr>
          <p:cNvGrpSpPr/>
          <p:nvPr/>
        </p:nvGrpSpPr>
        <p:grpSpPr>
          <a:xfrm>
            <a:off x="776723" y="2259769"/>
            <a:ext cx="7152493" cy="3157278"/>
            <a:chOff x="675123" y="2259769"/>
            <a:chExt cx="7152493" cy="3157278"/>
          </a:xfrm>
        </p:grpSpPr>
        <p:cxnSp>
          <p:nvCxnSpPr>
            <p:cNvPr id="25" name="直線コネクタ 24">
              <a:extLst>
                <a:ext uri="{FF2B5EF4-FFF2-40B4-BE49-F238E27FC236}">
                  <a16:creationId xmlns:a16="http://schemas.microsoft.com/office/drawing/2014/main" id="{7CF309FB-EF68-3F4A-B99E-7765746A99FB}"/>
                </a:ext>
              </a:extLst>
            </p:cNvPr>
            <p:cNvCxnSpPr/>
            <p:nvPr/>
          </p:nvCxnSpPr>
          <p:spPr>
            <a:xfrm>
              <a:off x="675123" y="4462526"/>
              <a:ext cx="97274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6" name="フリーフォーム 25">
              <a:extLst>
                <a:ext uri="{FF2B5EF4-FFF2-40B4-BE49-F238E27FC236}">
                  <a16:creationId xmlns:a16="http://schemas.microsoft.com/office/drawing/2014/main" id="{7D994C54-7335-EA4B-8401-41715AA66A88}"/>
                </a:ext>
              </a:extLst>
            </p:cNvPr>
            <p:cNvSpPr/>
            <p:nvPr/>
          </p:nvSpPr>
          <p:spPr>
            <a:xfrm>
              <a:off x="1610438" y="2259769"/>
              <a:ext cx="6217178" cy="3157278"/>
            </a:xfrm>
            <a:custGeom>
              <a:avLst/>
              <a:gdLst>
                <a:gd name="connsiteX0" fmla="*/ 1200 w 6229878"/>
                <a:gd name="connsiteY0" fmla="*/ 2215412 h 3183112"/>
                <a:gd name="connsiteX1" fmla="*/ 237868 w 6229878"/>
                <a:gd name="connsiteY1" fmla="*/ 257520 h 3183112"/>
                <a:gd name="connsiteX2" fmla="*/ 1474998 w 6229878"/>
                <a:gd name="connsiteY2" fmla="*/ 332823 h 3183112"/>
                <a:gd name="connsiteX3" fmla="*/ 3497435 w 6229878"/>
                <a:gd name="connsiteY3" fmla="*/ 3097539 h 3183112"/>
                <a:gd name="connsiteX4" fmla="*/ 5336993 w 6229878"/>
                <a:gd name="connsiteY4" fmla="*/ 2452080 h 3183112"/>
                <a:gd name="connsiteX5" fmla="*/ 6229878 w 6229878"/>
                <a:gd name="connsiteY5" fmla="*/ 2172381 h 3183112"/>
                <a:gd name="connsiteX0" fmla="*/ 1200 w 6229878"/>
                <a:gd name="connsiteY0" fmla="*/ 2215412 h 3155674"/>
                <a:gd name="connsiteX1" fmla="*/ 237868 w 6229878"/>
                <a:gd name="connsiteY1" fmla="*/ 257520 h 3155674"/>
                <a:gd name="connsiteX2" fmla="*/ 1474998 w 6229878"/>
                <a:gd name="connsiteY2" fmla="*/ 332823 h 3155674"/>
                <a:gd name="connsiteX3" fmla="*/ 3497435 w 6229878"/>
                <a:gd name="connsiteY3" fmla="*/ 3097539 h 3155674"/>
                <a:gd name="connsiteX4" fmla="*/ 5336993 w 6229878"/>
                <a:gd name="connsiteY4" fmla="*/ 2210780 h 3155674"/>
                <a:gd name="connsiteX5" fmla="*/ 6229878 w 6229878"/>
                <a:gd name="connsiteY5" fmla="*/ 2172381 h 3155674"/>
                <a:gd name="connsiteX0" fmla="*/ 1200 w 6217178"/>
                <a:gd name="connsiteY0" fmla="*/ 2215412 h 3157278"/>
                <a:gd name="connsiteX1" fmla="*/ 237868 w 6217178"/>
                <a:gd name="connsiteY1" fmla="*/ 257520 h 3157278"/>
                <a:gd name="connsiteX2" fmla="*/ 1474998 w 6217178"/>
                <a:gd name="connsiteY2" fmla="*/ 332823 h 3157278"/>
                <a:gd name="connsiteX3" fmla="*/ 3497435 w 6217178"/>
                <a:gd name="connsiteY3" fmla="*/ 3097539 h 3157278"/>
                <a:gd name="connsiteX4" fmla="*/ 5336993 w 6217178"/>
                <a:gd name="connsiteY4" fmla="*/ 2210780 h 3157278"/>
                <a:gd name="connsiteX5" fmla="*/ 6217178 w 6217178"/>
                <a:gd name="connsiteY5" fmla="*/ 1956481 h 3157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7178" h="3157278">
                  <a:moveTo>
                    <a:pt x="1200" y="2215412"/>
                  </a:moveTo>
                  <a:cubicBezTo>
                    <a:pt x="-3283" y="1393348"/>
                    <a:pt x="-7765" y="571285"/>
                    <a:pt x="237868" y="257520"/>
                  </a:cubicBezTo>
                  <a:cubicBezTo>
                    <a:pt x="483501" y="-56245"/>
                    <a:pt x="931737" y="-140513"/>
                    <a:pt x="1474998" y="332823"/>
                  </a:cubicBezTo>
                  <a:cubicBezTo>
                    <a:pt x="2018259" y="806159"/>
                    <a:pt x="2853769" y="2784546"/>
                    <a:pt x="3497435" y="3097539"/>
                  </a:cubicBezTo>
                  <a:cubicBezTo>
                    <a:pt x="4141101" y="3410532"/>
                    <a:pt x="4883703" y="2400956"/>
                    <a:pt x="5336993" y="2210780"/>
                  </a:cubicBezTo>
                  <a:cubicBezTo>
                    <a:pt x="5790283" y="2020604"/>
                    <a:pt x="5998439" y="2019234"/>
                    <a:pt x="6217178" y="1956481"/>
                  </a:cubicBezTo>
                </a:path>
              </a:pathLst>
            </a:custGeom>
            <a:no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 name="テキスト ボックス 26">
            <a:extLst>
              <a:ext uri="{FF2B5EF4-FFF2-40B4-BE49-F238E27FC236}">
                <a16:creationId xmlns:a16="http://schemas.microsoft.com/office/drawing/2014/main" id="{0AD76919-5B2F-C54D-9CE9-F089002C81C5}"/>
              </a:ext>
            </a:extLst>
          </p:cNvPr>
          <p:cNvSpPr txBox="1"/>
          <p:nvPr/>
        </p:nvSpPr>
        <p:spPr>
          <a:xfrm>
            <a:off x="919479" y="4711341"/>
            <a:ext cx="1338828"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茫然自失期</a:t>
            </a:r>
          </a:p>
        </p:txBody>
      </p:sp>
      <p:sp>
        <p:nvSpPr>
          <p:cNvPr id="28" name="テキスト ボックス 27">
            <a:extLst>
              <a:ext uri="{FF2B5EF4-FFF2-40B4-BE49-F238E27FC236}">
                <a16:creationId xmlns:a16="http://schemas.microsoft.com/office/drawing/2014/main" id="{D8D0E7C7-F92B-B742-82A7-3B7177DF0658}"/>
              </a:ext>
            </a:extLst>
          </p:cNvPr>
          <p:cNvSpPr txBox="1"/>
          <p:nvPr/>
        </p:nvSpPr>
        <p:spPr>
          <a:xfrm>
            <a:off x="1762163" y="1472922"/>
            <a:ext cx="1569660"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ハネムーン期</a:t>
            </a:r>
          </a:p>
        </p:txBody>
      </p:sp>
      <p:sp>
        <p:nvSpPr>
          <p:cNvPr id="29" name="テキスト ボックス 28">
            <a:extLst>
              <a:ext uri="{FF2B5EF4-FFF2-40B4-BE49-F238E27FC236}">
                <a16:creationId xmlns:a16="http://schemas.microsoft.com/office/drawing/2014/main" id="{8CC467A9-F47F-4949-8F71-84ADD08B6745}"/>
              </a:ext>
            </a:extLst>
          </p:cNvPr>
          <p:cNvSpPr txBox="1"/>
          <p:nvPr/>
        </p:nvSpPr>
        <p:spPr>
          <a:xfrm>
            <a:off x="5491661" y="5676510"/>
            <a:ext cx="877163"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幻滅期</a:t>
            </a:r>
          </a:p>
        </p:txBody>
      </p:sp>
      <p:sp>
        <p:nvSpPr>
          <p:cNvPr id="30" name="テキスト ボックス 29">
            <a:extLst>
              <a:ext uri="{FF2B5EF4-FFF2-40B4-BE49-F238E27FC236}">
                <a16:creationId xmlns:a16="http://schemas.microsoft.com/office/drawing/2014/main" id="{4700FF97-8FCF-5744-87B5-9C1A57AE2CDC}"/>
              </a:ext>
            </a:extLst>
          </p:cNvPr>
          <p:cNvSpPr txBox="1"/>
          <p:nvPr/>
        </p:nvSpPr>
        <p:spPr>
          <a:xfrm>
            <a:off x="919479" y="5130087"/>
            <a:ext cx="1620957" cy="307777"/>
          </a:xfrm>
          <a:prstGeom prst="rect">
            <a:avLst/>
          </a:prstGeom>
          <a:noFill/>
        </p:spPr>
        <p:txBody>
          <a:bodyPr wrap="none" rtlCol="0">
            <a:spAutoFit/>
          </a:bodyPr>
          <a:lstStyle/>
          <a:p>
            <a:r>
              <a:rPr kumimoji="1" lang="ja-JP" altLang="en-US" sz="1400"/>
              <a:t>数時間から数日間</a:t>
            </a:r>
          </a:p>
        </p:txBody>
      </p:sp>
      <p:sp>
        <p:nvSpPr>
          <p:cNvPr id="31" name="テキスト ボックス 30">
            <a:extLst>
              <a:ext uri="{FF2B5EF4-FFF2-40B4-BE49-F238E27FC236}">
                <a16:creationId xmlns:a16="http://schemas.microsoft.com/office/drawing/2014/main" id="{BFBF7C48-E88D-4F4E-910A-670BAD76A7C7}"/>
              </a:ext>
            </a:extLst>
          </p:cNvPr>
          <p:cNvSpPr txBox="1"/>
          <p:nvPr/>
        </p:nvSpPr>
        <p:spPr>
          <a:xfrm>
            <a:off x="1762163" y="1882802"/>
            <a:ext cx="2981907" cy="307777"/>
          </a:xfrm>
          <a:prstGeom prst="rect">
            <a:avLst/>
          </a:prstGeom>
          <a:noFill/>
        </p:spPr>
        <p:txBody>
          <a:bodyPr wrap="none" rtlCol="0">
            <a:spAutoFit/>
          </a:bodyPr>
          <a:lstStyle/>
          <a:p>
            <a:r>
              <a:rPr kumimoji="1" lang="ja-JP" altLang="en-US" sz="1400"/>
              <a:t>数日後から数週間または数ヶ月間</a:t>
            </a:r>
          </a:p>
        </p:txBody>
      </p:sp>
      <p:sp>
        <p:nvSpPr>
          <p:cNvPr id="32" name="テキスト ボックス 31">
            <a:extLst>
              <a:ext uri="{FF2B5EF4-FFF2-40B4-BE49-F238E27FC236}">
                <a16:creationId xmlns:a16="http://schemas.microsoft.com/office/drawing/2014/main" id="{1BC6FAAA-2D41-154E-A06D-87248C27D464}"/>
              </a:ext>
            </a:extLst>
          </p:cNvPr>
          <p:cNvSpPr txBox="1"/>
          <p:nvPr/>
        </p:nvSpPr>
        <p:spPr>
          <a:xfrm>
            <a:off x="5491661" y="6042731"/>
            <a:ext cx="1620957" cy="307777"/>
          </a:xfrm>
          <a:prstGeom prst="rect">
            <a:avLst/>
          </a:prstGeom>
          <a:noFill/>
        </p:spPr>
        <p:txBody>
          <a:bodyPr wrap="none" rtlCol="0">
            <a:spAutoFit/>
          </a:bodyPr>
          <a:lstStyle/>
          <a:p>
            <a:r>
              <a:rPr kumimoji="1" lang="ja-JP" altLang="en-US" sz="1400"/>
              <a:t>数週間後から年余</a:t>
            </a:r>
          </a:p>
        </p:txBody>
      </p:sp>
      <p:sp>
        <p:nvSpPr>
          <p:cNvPr id="33" name="テキスト ボックス 32">
            <a:extLst>
              <a:ext uri="{FF2B5EF4-FFF2-40B4-BE49-F238E27FC236}">
                <a16:creationId xmlns:a16="http://schemas.microsoft.com/office/drawing/2014/main" id="{16024CCC-4B10-8349-B3A1-BA8DEE125532}"/>
              </a:ext>
            </a:extLst>
          </p:cNvPr>
          <p:cNvSpPr txBox="1"/>
          <p:nvPr/>
        </p:nvSpPr>
        <p:spPr>
          <a:xfrm>
            <a:off x="3354643" y="2190579"/>
            <a:ext cx="2041868" cy="461665"/>
          </a:xfrm>
          <a:prstGeom prst="rect">
            <a:avLst/>
          </a:prstGeom>
          <a:noFill/>
        </p:spPr>
        <p:txBody>
          <a:bodyPr wrap="square" rtlCol="0">
            <a:spAutoFit/>
          </a:bodyPr>
          <a:lstStyle/>
          <a:p>
            <a:r>
              <a:rPr kumimoji="1" lang="ja-JP" altLang="en-US" sz="1200"/>
              <a:t>愛他的行為が目立つ時期だが、生活ストレスは増大</a:t>
            </a:r>
          </a:p>
        </p:txBody>
      </p:sp>
      <p:sp>
        <p:nvSpPr>
          <p:cNvPr id="37" name="テキスト ボックス 36">
            <a:extLst>
              <a:ext uri="{FF2B5EF4-FFF2-40B4-BE49-F238E27FC236}">
                <a16:creationId xmlns:a16="http://schemas.microsoft.com/office/drawing/2014/main" id="{873C81DD-4BD0-9345-9A4B-837E53D802FE}"/>
              </a:ext>
            </a:extLst>
          </p:cNvPr>
          <p:cNvSpPr txBox="1"/>
          <p:nvPr/>
        </p:nvSpPr>
        <p:spPr>
          <a:xfrm>
            <a:off x="7137329" y="4657951"/>
            <a:ext cx="877163"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b="1"/>
              <a:t>回復期</a:t>
            </a:r>
          </a:p>
        </p:txBody>
      </p:sp>
      <p:sp>
        <p:nvSpPr>
          <p:cNvPr id="3" name="スライド番号プレースホルダー 2">
            <a:extLst>
              <a:ext uri="{FF2B5EF4-FFF2-40B4-BE49-F238E27FC236}">
                <a16:creationId xmlns:a16="http://schemas.microsoft.com/office/drawing/2014/main" id="{DBB075D0-F5CF-064D-B04C-17DADDFBC341}"/>
              </a:ext>
            </a:extLst>
          </p:cNvPr>
          <p:cNvSpPr>
            <a:spLocks noGrp="1"/>
          </p:cNvSpPr>
          <p:nvPr>
            <p:ph type="sldNum" sz="quarter" idx="12"/>
          </p:nvPr>
        </p:nvSpPr>
        <p:spPr/>
        <p:txBody>
          <a:bodyPr/>
          <a:lstStyle/>
          <a:p>
            <a:fld id="{58DD1769-DAE9-6C4E-82F4-B62273FFA290}"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6F8D9566-4EDB-AC47-9B2C-BCA5B28ED1BD}"/>
              </a:ext>
            </a:extLst>
          </p:cNvPr>
          <p:cNvSpPr txBox="1"/>
          <p:nvPr/>
        </p:nvSpPr>
        <p:spPr>
          <a:xfrm>
            <a:off x="80184" y="3460505"/>
            <a:ext cx="461665" cy="1015663"/>
          </a:xfrm>
          <a:prstGeom prst="rect">
            <a:avLst/>
          </a:prstGeom>
          <a:noFill/>
        </p:spPr>
        <p:txBody>
          <a:bodyPr vert="eaVert" wrap="none" rtlCol="0">
            <a:spAutoFit/>
          </a:bodyPr>
          <a:lstStyle/>
          <a:p>
            <a:r>
              <a:rPr kumimoji="1" lang="ja-JP" altLang="en-US"/>
              <a:t>心理状態</a:t>
            </a:r>
          </a:p>
        </p:txBody>
      </p:sp>
    </p:spTree>
    <p:extLst>
      <p:ext uri="{BB962C8B-B14F-4D97-AF65-F5344CB8AC3E}">
        <p14:creationId xmlns:p14="http://schemas.microsoft.com/office/powerpoint/2010/main" val="66574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0A56E-6636-964F-8AFD-D8165D69DA42}"/>
              </a:ext>
            </a:extLst>
          </p:cNvPr>
          <p:cNvSpPr>
            <a:spLocks noGrp="1"/>
          </p:cNvSpPr>
          <p:nvPr>
            <p:ph type="title"/>
          </p:nvPr>
        </p:nvSpPr>
        <p:spPr/>
        <p:txBody>
          <a:bodyPr/>
          <a:lstStyle/>
          <a:p>
            <a:r>
              <a:rPr kumimoji="1" lang="ja-JP" altLang="en-US"/>
              <a:t>災害に関連するストレス</a:t>
            </a:r>
          </a:p>
        </p:txBody>
      </p:sp>
      <p:sp>
        <p:nvSpPr>
          <p:cNvPr id="4" name="角丸四角形 3">
            <a:extLst>
              <a:ext uri="{FF2B5EF4-FFF2-40B4-BE49-F238E27FC236}">
                <a16:creationId xmlns:a16="http://schemas.microsoft.com/office/drawing/2014/main" id="{3D2CF8D0-4EBB-904C-A6C6-A620F545D23C}"/>
              </a:ext>
            </a:extLst>
          </p:cNvPr>
          <p:cNvSpPr/>
          <p:nvPr/>
        </p:nvSpPr>
        <p:spPr>
          <a:xfrm>
            <a:off x="628650" y="1481486"/>
            <a:ext cx="7886700" cy="113602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363538" lvl="1" indent="-352425" defTabSz="685800">
              <a:lnSpc>
                <a:spcPct val="90000"/>
              </a:lnSpc>
              <a:spcBef>
                <a:spcPts val="375"/>
              </a:spcBef>
              <a:buClr>
                <a:srgbClr val="0BD0D9">
                  <a:lumMod val="75000"/>
                </a:srgbClr>
              </a:buClr>
              <a:buFont typeface="ヒラギノ角ゴシック W3" panose="020B0400000000000000" pitchFamily="34" charset="-128"/>
              <a:buChar char="◇"/>
            </a:pPr>
            <a:endParaRPr lang="en-US" altLang="ja-JP" sz="1400" dirty="0">
              <a:solidFill>
                <a:prstClr val="black"/>
              </a:solidFill>
            </a:endParaRPr>
          </a:p>
          <a:p>
            <a:pPr marL="363538" lvl="1" indent="-352425"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災害の体験；地震の揺れや音、火災の炎や熱、爆発の音や熱風など</a:t>
            </a:r>
            <a:endParaRPr lang="en-US" altLang="ja-JP" sz="1400" dirty="0">
              <a:solidFill>
                <a:prstClr val="black"/>
              </a:solidFill>
            </a:endParaRPr>
          </a:p>
          <a:p>
            <a:pPr marL="363538" lvl="1" indent="-352425"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災害による被害；負傷、近親者の死傷、自宅の被害など</a:t>
            </a:r>
            <a:endParaRPr lang="en-US" altLang="ja-JP" sz="1400" dirty="0">
              <a:solidFill>
                <a:prstClr val="black"/>
              </a:solidFill>
            </a:endParaRPr>
          </a:p>
          <a:p>
            <a:pPr marL="363538" lvl="1" indent="-352425"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災害の目撃；死体、火災、家屋の倒壊、人々の混乱など</a:t>
            </a:r>
            <a:endParaRPr lang="en-US" altLang="ja-JP" sz="1400" dirty="0">
              <a:solidFill>
                <a:prstClr val="black"/>
              </a:solidFill>
            </a:endParaRPr>
          </a:p>
        </p:txBody>
      </p:sp>
      <p:sp>
        <p:nvSpPr>
          <p:cNvPr id="5" name="角丸四角形 4">
            <a:extLst>
              <a:ext uri="{FF2B5EF4-FFF2-40B4-BE49-F238E27FC236}">
                <a16:creationId xmlns:a16="http://schemas.microsoft.com/office/drawing/2014/main" id="{DBED48D7-1358-FE43-9109-FBEA7C7C164B}"/>
              </a:ext>
            </a:extLst>
          </p:cNvPr>
          <p:cNvSpPr/>
          <p:nvPr/>
        </p:nvSpPr>
        <p:spPr>
          <a:xfrm>
            <a:off x="831850" y="1236665"/>
            <a:ext cx="2774950" cy="457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b="1"/>
              <a:t>心的トラウマ</a:t>
            </a:r>
            <a:endParaRPr lang="en-US" altLang="ja-JP" b="1" dirty="0"/>
          </a:p>
        </p:txBody>
      </p:sp>
      <p:sp>
        <p:nvSpPr>
          <p:cNvPr id="6" name="角丸四角形 5">
            <a:extLst>
              <a:ext uri="{FF2B5EF4-FFF2-40B4-BE49-F238E27FC236}">
                <a16:creationId xmlns:a16="http://schemas.microsoft.com/office/drawing/2014/main" id="{359FAC15-993E-8746-90BB-200716E44A9A}"/>
              </a:ext>
            </a:extLst>
          </p:cNvPr>
          <p:cNvSpPr/>
          <p:nvPr/>
        </p:nvSpPr>
        <p:spPr>
          <a:xfrm>
            <a:off x="628650" y="2953027"/>
            <a:ext cx="7886700" cy="139631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死別、負傷、家財の喪失などによる悲嘆</a:t>
            </a: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罪責；自分だけが生き残ったこと、適切に振る舞えなかったこと</a:t>
            </a: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周囲に対する怒り；援助の遅れ、情報の混乱など</a:t>
            </a: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過失による災害の場合の過失責任機関・責任者に対する怒り</a:t>
            </a:r>
            <a:endParaRPr lang="en-US" altLang="ja-JP" sz="1400" dirty="0">
              <a:solidFill>
                <a:prstClr val="black"/>
              </a:solidFill>
            </a:endParaRPr>
          </a:p>
        </p:txBody>
      </p:sp>
      <p:sp>
        <p:nvSpPr>
          <p:cNvPr id="7" name="角丸四角形 6">
            <a:extLst>
              <a:ext uri="{FF2B5EF4-FFF2-40B4-BE49-F238E27FC236}">
                <a16:creationId xmlns:a16="http://schemas.microsoft.com/office/drawing/2014/main" id="{6433C087-46D9-CA45-AD20-193394AC8DF9}"/>
              </a:ext>
            </a:extLst>
          </p:cNvPr>
          <p:cNvSpPr/>
          <p:nvPr/>
        </p:nvSpPr>
        <p:spPr>
          <a:xfrm>
            <a:off x="831850" y="2724426"/>
            <a:ext cx="2774950" cy="457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b="1"/>
              <a:t>悲嘆、喪失、怒り、罪責</a:t>
            </a:r>
            <a:endParaRPr lang="en-US" altLang="ja-JP" b="1" dirty="0"/>
          </a:p>
        </p:txBody>
      </p:sp>
      <p:sp>
        <p:nvSpPr>
          <p:cNvPr id="9" name="角丸四角形 8">
            <a:extLst>
              <a:ext uri="{FF2B5EF4-FFF2-40B4-BE49-F238E27FC236}">
                <a16:creationId xmlns:a16="http://schemas.microsoft.com/office/drawing/2014/main" id="{A1BF9C17-76B7-1641-B166-BBA0BA4EAA63}"/>
              </a:ext>
            </a:extLst>
          </p:cNvPr>
          <p:cNvSpPr/>
          <p:nvPr/>
        </p:nvSpPr>
        <p:spPr>
          <a:xfrm>
            <a:off x="628650" y="4684852"/>
            <a:ext cx="7886700" cy="17159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endParaRPr lang="en-US" altLang="ja-JP" sz="1400" dirty="0">
              <a:solidFill>
                <a:prstClr val="black"/>
              </a:solidFill>
            </a:endParaRP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避難、転宅；新しい居住環境でのストレス、集団生活など</a:t>
            </a: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日常生活の破綻；学校、仕事、地域生活、これまでの疾病への治療、乳幼児や高齢者・障害者のケアなど</a:t>
            </a: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新たな対人関係や情報の負担；情報の援助を受けるための対人接触、情報内容の処理</a:t>
            </a:r>
          </a:p>
          <a:p>
            <a:pPr marL="363538" lvl="1" indent="-363538" defTabSz="685800">
              <a:lnSpc>
                <a:spcPct val="90000"/>
              </a:lnSpc>
              <a:spcBef>
                <a:spcPts val="375"/>
              </a:spcBef>
              <a:buClr>
                <a:srgbClr val="0BD0D9">
                  <a:lumMod val="75000"/>
                </a:srgbClr>
              </a:buClr>
              <a:buFont typeface="ヒラギノ角ゴシック W3" panose="020B0400000000000000" pitchFamily="34" charset="-128"/>
              <a:buChar char="◇"/>
            </a:pPr>
            <a:r>
              <a:rPr lang="ja-JP" altLang="en-US" sz="1400">
                <a:solidFill>
                  <a:prstClr val="black"/>
                </a:solidFill>
              </a:rPr>
              <a:t>被災者として注目されることの負担；人目につくことのストレス、同情や好奇の対象になっているのではないかとの不安など</a:t>
            </a:r>
          </a:p>
        </p:txBody>
      </p:sp>
      <p:sp>
        <p:nvSpPr>
          <p:cNvPr id="10" name="角丸四角形 9">
            <a:extLst>
              <a:ext uri="{FF2B5EF4-FFF2-40B4-BE49-F238E27FC236}">
                <a16:creationId xmlns:a16="http://schemas.microsoft.com/office/drawing/2014/main" id="{B3BBD721-8ACE-FB4E-A5CC-CAC7F9A90C02}"/>
              </a:ext>
            </a:extLst>
          </p:cNvPr>
          <p:cNvSpPr/>
          <p:nvPr/>
        </p:nvSpPr>
        <p:spPr>
          <a:xfrm>
            <a:off x="831850" y="4456252"/>
            <a:ext cx="2774950" cy="457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b="1"/>
              <a:t>社会・生活ストレス</a:t>
            </a:r>
            <a:endParaRPr lang="en-US" altLang="ja-JP" b="1" dirty="0"/>
          </a:p>
        </p:txBody>
      </p:sp>
      <p:sp>
        <p:nvSpPr>
          <p:cNvPr id="3" name="スライド番号プレースホルダー 2">
            <a:extLst>
              <a:ext uri="{FF2B5EF4-FFF2-40B4-BE49-F238E27FC236}">
                <a16:creationId xmlns:a16="http://schemas.microsoft.com/office/drawing/2014/main" id="{DB5CD99A-05F9-8B45-AC51-A5C0AA8A54B0}"/>
              </a:ext>
            </a:extLst>
          </p:cNvPr>
          <p:cNvSpPr>
            <a:spLocks noGrp="1"/>
          </p:cNvSpPr>
          <p:nvPr>
            <p:ph type="sldNum" sz="quarter" idx="12"/>
          </p:nvPr>
        </p:nvSpPr>
        <p:spPr/>
        <p:txBody>
          <a:bodyPr/>
          <a:lstStyle/>
          <a:p>
            <a:fld id="{58DD1769-DAE9-6C4E-82F4-B62273FFA290}" type="slidenum">
              <a:rPr kumimoji="1" lang="ja-JP" altLang="en-US" smtClean="0"/>
              <a:t>4</a:t>
            </a:fld>
            <a:endParaRPr kumimoji="1" lang="ja-JP" altLang="en-US"/>
          </a:p>
        </p:txBody>
      </p:sp>
    </p:spTree>
    <p:extLst>
      <p:ext uri="{BB962C8B-B14F-4D97-AF65-F5344CB8AC3E}">
        <p14:creationId xmlns:p14="http://schemas.microsoft.com/office/powerpoint/2010/main" val="89166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DBB737-26D7-F94C-B8C6-BE711B25E3A4}"/>
              </a:ext>
            </a:extLst>
          </p:cNvPr>
          <p:cNvSpPr>
            <a:spLocks noGrp="1"/>
          </p:cNvSpPr>
          <p:nvPr>
            <p:ph type="title"/>
          </p:nvPr>
        </p:nvSpPr>
        <p:spPr/>
        <p:txBody>
          <a:bodyPr/>
          <a:lstStyle/>
          <a:p>
            <a:r>
              <a:rPr kumimoji="1" lang="ja-JP" altLang="en-US"/>
              <a:t>心的外傷後ストレス障害（</a:t>
            </a:r>
            <a:r>
              <a:rPr kumimoji="1" lang="en-US" altLang="ja-JP" dirty="0"/>
              <a:t>PTSD</a:t>
            </a:r>
            <a:r>
              <a:rPr kumimoji="1" lang="ja-JP" altLang="en-US"/>
              <a:t>）</a:t>
            </a:r>
          </a:p>
        </p:txBody>
      </p:sp>
      <p:sp>
        <p:nvSpPr>
          <p:cNvPr id="3" name="コンテンツ プレースホルダー 2">
            <a:extLst>
              <a:ext uri="{FF2B5EF4-FFF2-40B4-BE49-F238E27FC236}">
                <a16:creationId xmlns:a16="http://schemas.microsoft.com/office/drawing/2014/main" id="{BD8554F5-DA1C-884C-93DB-BC9106781379}"/>
              </a:ext>
            </a:extLst>
          </p:cNvPr>
          <p:cNvSpPr>
            <a:spLocks noGrp="1"/>
          </p:cNvSpPr>
          <p:nvPr>
            <p:ph idx="1"/>
          </p:nvPr>
        </p:nvSpPr>
        <p:spPr>
          <a:xfrm>
            <a:off x="628650" y="1272209"/>
            <a:ext cx="7886700" cy="5090491"/>
          </a:xfrm>
        </p:spPr>
        <p:txBody>
          <a:bodyPr>
            <a:normAutofit lnSpcReduction="10000"/>
          </a:bodyPr>
          <a:lstStyle/>
          <a:p>
            <a:r>
              <a:rPr lang="en-US" altLang="ja-JP" dirty="0"/>
              <a:t>Post-traumatic stress disorder; PTSD</a:t>
            </a:r>
          </a:p>
          <a:p>
            <a:r>
              <a:rPr lang="ja-JP" altLang="en-US" dirty="0"/>
              <a:t>診断基準</a:t>
            </a:r>
            <a:r>
              <a:rPr lang="en-US" altLang="ja-JP" dirty="0"/>
              <a:t>DSM-5</a:t>
            </a:r>
            <a:r>
              <a:rPr lang="ja-JP" altLang="en-US" dirty="0"/>
              <a:t>；トラウマ体験から</a:t>
            </a:r>
            <a:r>
              <a:rPr lang="en-US" altLang="ja-JP" dirty="0"/>
              <a:t>1</a:t>
            </a:r>
            <a:r>
              <a:rPr lang="ja-JP" altLang="en-US" dirty="0"/>
              <a:t>ヶ月後においても症状が持続し、苦痛、社会などへの機能の障害を起こしている</a:t>
            </a:r>
            <a:endParaRPr lang="en-US" altLang="ja-JP" dirty="0"/>
          </a:p>
          <a:p>
            <a:pPr lvl="1"/>
            <a:r>
              <a:rPr lang="ja-JP" altLang="en-US" dirty="0"/>
              <a:t>トラウマ体験の定義；災害体験それ自体による衝撃</a:t>
            </a:r>
            <a:endParaRPr lang="en-US" altLang="ja-JP" dirty="0"/>
          </a:p>
          <a:p>
            <a:pPr lvl="1"/>
            <a:r>
              <a:rPr lang="ja-JP" altLang="en-US" b="1" u="sng" dirty="0"/>
              <a:t>侵入症状</a:t>
            </a:r>
            <a:endParaRPr lang="en-US" altLang="ja-JP" b="1" u="sng" dirty="0"/>
          </a:p>
          <a:p>
            <a:pPr lvl="2"/>
            <a:r>
              <a:rPr lang="ja-JP" altLang="en-US" dirty="0"/>
              <a:t>単に「思い出す」ではなく、「頭の中に入り込んでくる」「目の前にありありと、その場面が再現される」「考えたくない、嫌なのに考えてしまう」</a:t>
            </a:r>
            <a:endParaRPr lang="en-US" altLang="ja-JP" dirty="0"/>
          </a:p>
          <a:p>
            <a:pPr lvl="1"/>
            <a:r>
              <a:rPr lang="ja-JP" altLang="en-US" b="1" u="sng" dirty="0"/>
              <a:t>持続的回避</a:t>
            </a:r>
            <a:endParaRPr lang="en-US" altLang="ja-JP" b="1" u="sng" dirty="0"/>
          </a:p>
          <a:p>
            <a:pPr lvl="2"/>
            <a:r>
              <a:rPr lang="ja-JP" altLang="en-US" dirty="0"/>
              <a:t>災害についての、苦痛な記憶、思考、感情や、それらを呼び起こすような人、場所、会話、行動、物、状況などを避けようとすること</a:t>
            </a:r>
            <a:endParaRPr lang="en-US" altLang="ja-JP" dirty="0"/>
          </a:p>
          <a:p>
            <a:pPr lvl="1"/>
            <a:r>
              <a:rPr lang="ja-JP" altLang="en-US" b="1" u="sng" dirty="0"/>
              <a:t>認知と気分の陰性変化</a:t>
            </a:r>
            <a:endParaRPr lang="en-US" altLang="ja-JP" b="1" u="sng" dirty="0"/>
          </a:p>
          <a:p>
            <a:pPr lvl="2"/>
            <a:r>
              <a:rPr lang="ja-JP" altLang="en-US" dirty="0"/>
              <a:t>災害の重要な側面を思い出せないことや、過剰に否定的な信念や予想が含まれる</a:t>
            </a:r>
            <a:endParaRPr lang="en-US" altLang="ja-JP" dirty="0"/>
          </a:p>
          <a:p>
            <a:pPr lvl="2"/>
            <a:r>
              <a:rPr lang="ja-JP" altLang="en-US" dirty="0"/>
              <a:t>恐怖、戦慄、怒り、罪悪感、恥などの持続や、重要な活動への意欲低下、他者からの孤立感、疎外感などのネガティブな感情に支配され、幸福や満足、愛情を感じられないなど、うつ病と重複する症状も見られる</a:t>
            </a:r>
            <a:endParaRPr lang="en-US" altLang="ja-JP" dirty="0"/>
          </a:p>
          <a:p>
            <a:pPr lvl="1"/>
            <a:r>
              <a:rPr lang="ja-JP" altLang="en-US" b="1" u="sng" dirty="0"/>
              <a:t>覚醒と反応性の変化</a:t>
            </a:r>
            <a:endParaRPr lang="en-US" altLang="ja-JP" b="1" u="sng" dirty="0"/>
          </a:p>
          <a:p>
            <a:pPr lvl="2"/>
            <a:r>
              <a:rPr lang="ja-JP" altLang="en-US" dirty="0"/>
              <a:t>攻撃性や苛立ち、激しい怒りや無謀あるいは自己破壊的な行動</a:t>
            </a:r>
            <a:endParaRPr lang="en-US" altLang="ja-JP" dirty="0"/>
          </a:p>
          <a:p>
            <a:pPr lvl="2"/>
            <a:r>
              <a:rPr lang="ja-JP" altLang="en-US" dirty="0"/>
              <a:t>過度の警戒心や過剰な驚愕反応で、集中困難や睡眠障害も伴う</a:t>
            </a:r>
            <a:endParaRPr lang="en-US" altLang="ja-JP" dirty="0"/>
          </a:p>
          <a:p>
            <a:r>
              <a:rPr lang="ja-JP" altLang="en-US" dirty="0"/>
              <a:t>１ヶ月未満であれば急性ストレス障害（</a:t>
            </a:r>
            <a:r>
              <a:rPr lang="en-US" altLang="ja-JP" dirty="0"/>
              <a:t>ASD</a:t>
            </a:r>
            <a:r>
              <a:rPr lang="ja-JP" altLang="en-US" dirty="0"/>
              <a:t>）</a:t>
            </a:r>
            <a:endParaRPr lang="en-US" altLang="ja-JP" dirty="0"/>
          </a:p>
        </p:txBody>
      </p:sp>
      <p:sp>
        <p:nvSpPr>
          <p:cNvPr id="4" name="スライド番号プレースホルダー 3">
            <a:extLst>
              <a:ext uri="{FF2B5EF4-FFF2-40B4-BE49-F238E27FC236}">
                <a16:creationId xmlns:a16="http://schemas.microsoft.com/office/drawing/2014/main" id="{E156A37A-8C37-6E4B-94F2-2E28391CA1E2}"/>
              </a:ext>
            </a:extLst>
          </p:cNvPr>
          <p:cNvSpPr>
            <a:spLocks noGrp="1"/>
          </p:cNvSpPr>
          <p:nvPr>
            <p:ph type="sldNum" sz="quarter" idx="12"/>
          </p:nvPr>
        </p:nvSpPr>
        <p:spPr/>
        <p:txBody>
          <a:bodyPr/>
          <a:lstStyle/>
          <a:p>
            <a:fld id="{58DD1769-DAE9-6C4E-82F4-B62273FFA290}" type="slidenum">
              <a:rPr kumimoji="1" lang="ja-JP" altLang="en-US" smtClean="0"/>
              <a:t>5</a:t>
            </a:fld>
            <a:endParaRPr kumimoji="1" lang="ja-JP" altLang="en-US"/>
          </a:p>
        </p:txBody>
      </p:sp>
    </p:spTree>
    <p:extLst>
      <p:ext uri="{BB962C8B-B14F-4D97-AF65-F5344CB8AC3E}">
        <p14:creationId xmlns:p14="http://schemas.microsoft.com/office/powerpoint/2010/main" val="2668498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6C0572-6F92-C547-8D6F-688BEB5DFDDD}"/>
              </a:ext>
            </a:extLst>
          </p:cNvPr>
          <p:cNvSpPr>
            <a:spLocks noGrp="1"/>
          </p:cNvSpPr>
          <p:nvPr>
            <p:ph type="title"/>
          </p:nvPr>
        </p:nvSpPr>
        <p:spPr/>
        <p:txBody>
          <a:bodyPr/>
          <a:lstStyle/>
          <a:p>
            <a:r>
              <a:rPr lang="ja-JP" altLang="en-US"/>
              <a:t>悲嘆反応</a:t>
            </a:r>
          </a:p>
        </p:txBody>
      </p:sp>
      <p:sp>
        <p:nvSpPr>
          <p:cNvPr id="3" name="コンテンツ プレースホルダー 2">
            <a:extLst>
              <a:ext uri="{FF2B5EF4-FFF2-40B4-BE49-F238E27FC236}">
                <a16:creationId xmlns:a16="http://schemas.microsoft.com/office/drawing/2014/main" id="{7978D523-45DF-3146-BB24-86C8E5FBC725}"/>
              </a:ext>
            </a:extLst>
          </p:cNvPr>
          <p:cNvSpPr>
            <a:spLocks noGrp="1"/>
          </p:cNvSpPr>
          <p:nvPr>
            <p:ph idx="1"/>
          </p:nvPr>
        </p:nvSpPr>
        <p:spPr/>
        <p:txBody>
          <a:bodyPr/>
          <a:lstStyle/>
          <a:p>
            <a:pPr>
              <a:lnSpc>
                <a:spcPct val="100000"/>
              </a:lnSpc>
            </a:pPr>
            <a:r>
              <a:rPr lang="ja-JP" altLang="en-US"/>
              <a:t>喪失体験の後に現れる悲嘆反応</a:t>
            </a:r>
            <a:endParaRPr lang="en-US" altLang="ja-JP" dirty="0"/>
          </a:p>
          <a:p>
            <a:pPr lvl="1">
              <a:lnSpc>
                <a:spcPct val="100000"/>
              </a:lnSpc>
              <a:buFont typeface="+mj-lt"/>
              <a:buAutoNum type="arabicPeriod"/>
            </a:pPr>
            <a:r>
              <a:rPr lang="ja-JP" altLang="en-US"/>
              <a:t>ショック・茫然自失・感覚鈍麻；頭が真っ白になった状態</a:t>
            </a:r>
            <a:endParaRPr lang="en-US" altLang="ja-JP" dirty="0"/>
          </a:p>
          <a:p>
            <a:pPr lvl="1">
              <a:lnSpc>
                <a:spcPct val="100000"/>
              </a:lnSpc>
              <a:buFont typeface="+mj-lt"/>
              <a:buAutoNum type="arabicPeriod"/>
            </a:pPr>
            <a:r>
              <a:rPr lang="ja-JP" altLang="en-US"/>
              <a:t>混乱・興奮・パニック状態；泣き叫ぶなど</a:t>
            </a:r>
            <a:endParaRPr lang="en-US" altLang="ja-JP" dirty="0"/>
          </a:p>
          <a:p>
            <a:pPr lvl="1">
              <a:lnSpc>
                <a:spcPct val="100000"/>
              </a:lnSpc>
              <a:buFont typeface="+mj-lt"/>
              <a:buAutoNum type="arabicPeriod"/>
            </a:pPr>
            <a:r>
              <a:rPr lang="ja-JP" altLang="en-US"/>
              <a:t>事実の否認；喪失した事実（愛する人の死など）を認めたくない、信じたくないという心理</a:t>
            </a:r>
            <a:endParaRPr lang="en-US" altLang="ja-JP" dirty="0"/>
          </a:p>
          <a:p>
            <a:pPr lvl="1">
              <a:lnSpc>
                <a:spcPct val="100000"/>
              </a:lnSpc>
              <a:buFont typeface="+mj-lt"/>
              <a:buAutoNum type="arabicPeriod"/>
            </a:pPr>
            <a:r>
              <a:rPr lang="ja-JP" altLang="en-US"/>
              <a:t>怒り；人為災害など加害者がいる場合、また時には理不尽な怒りとして第三者やケアする救援者に向けられることもある</a:t>
            </a:r>
            <a:endParaRPr lang="en-US" altLang="ja-JP" dirty="0"/>
          </a:p>
          <a:p>
            <a:pPr lvl="1">
              <a:lnSpc>
                <a:spcPct val="100000"/>
              </a:lnSpc>
              <a:buFont typeface="+mj-lt"/>
              <a:buAutoNum type="arabicPeriod"/>
            </a:pPr>
            <a:r>
              <a:rPr lang="ja-JP" altLang="en-US"/>
              <a:t>起こり得ないことを夢想し願う；どこかで生きていると考えるなど、奇跡を願うような気持ち</a:t>
            </a:r>
            <a:endParaRPr lang="en-US" altLang="ja-JP" dirty="0"/>
          </a:p>
          <a:p>
            <a:pPr lvl="1">
              <a:lnSpc>
                <a:spcPct val="100000"/>
              </a:lnSpc>
              <a:buFont typeface="+mj-lt"/>
              <a:buAutoNum type="arabicPeriod"/>
            </a:pPr>
            <a:r>
              <a:rPr lang="ja-JP" altLang="en-US"/>
              <a:t>後悔・自責；サバイバーズギルトとも呼ばれ、「なぜ助けてあげられなかったのか」と自分を責めたりする</a:t>
            </a:r>
            <a:endParaRPr lang="en-US" altLang="ja-JP" dirty="0"/>
          </a:p>
          <a:p>
            <a:pPr lvl="1">
              <a:lnSpc>
                <a:spcPct val="100000"/>
              </a:lnSpc>
              <a:buFont typeface="+mj-lt"/>
              <a:buAutoNum type="arabicPeriod"/>
            </a:pPr>
            <a:r>
              <a:rPr lang="ja-JP" altLang="en-US"/>
              <a:t>事実に直面し、落ち込む（抑うつ）</a:t>
            </a:r>
            <a:endParaRPr lang="en-US" altLang="ja-JP" dirty="0"/>
          </a:p>
          <a:p>
            <a:pPr lvl="1">
              <a:lnSpc>
                <a:spcPct val="100000"/>
              </a:lnSpc>
              <a:buFont typeface="+mj-lt"/>
              <a:buAutoNum type="arabicPeriod"/>
            </a:pPr>
            <a:r>
              <a:rPr lang="ja-JP" altLang="en-US"/>
              <a:t>絶望・深い悲しみ</a:t>
            </a:r>
            <a:endParaRPr lang="en-US" altLang="ja-JP" dirty="0"/>
          </a:p>
          <a:p>
            <a:pPr lvl="1">
              <a:lnSpc>
                <a:spcPct val="100000"/>
              </a:lnSpc>
              <a:buFont typeface="+mj-lt"/>
              <a:buAutoNum type="arabicPeriod"/>
            </a:pPr>
            <a:r>
              <a:rPr lang="ja-JP" altLang="en-US"/>
              <a:t>事実を受け入れる</a:t>
            </a:r>
            <a:endParaRPr lang="en-US" altLang="ja-JP" dirty="0"/>
          </a:p>
          <a:p>
            <a:pPr lvl="1">
              <a:lnSpc>
                <a:spcPct val="100000"/>
              </a:lnSpc>
              <a:buFont typeface="+mj-lt"/>
              <a:buAutoNum type="arabicPeriod"/>
            </a:pPr>
            <a:r>
              <a:rPr lang="ja-JP" altLang="en-US"/>
              <a:t>再適応；新たな環境に適応する</a:t>
            </a:r>
          </a:p>
        </p:txBody>
      </p:sp>
      <p:sp>
        <p:nvSpPr>
          <p:cNvPr id="4" name="スライド番号プレースホルダー 3">
            <a:extLst>
              <a:ext uri="{FF2B5EF4-FFF2-40B4-BE49-F238E27FC236}">
                <a16:creationId xmlns:a16="http://schemas.microsoft.com/office/drawing/2014/main" id="{9769B169-BFA8-1540-8473-C7068E450CED}"/>
              </a:ext>
            </a:extLst>
          </p:cNvPr>
          <p:cNvSpPr>
            <a:spLocks noGrp="1"/>
          </p:cNvSpPr>
          <p:nvPr>
            <p:ph type="sldNum" sz="quarter" idx="12"/>
          </p:nvPr>
        </p:nvSpPr>
        <p:spPr/>
        <p:txBody>
          <a:bodyPr/>
          <a:lstStyle/>
          <a:p>
            <a:fld id="{58DD1769-DAE9-6C4E-82F4-B62273FFA290}" type="slidenum">
              <a:rPr kumimoji="1" lang="ja-JP" altLang="en-US" smtClean="0"/>
              <a:t>6</a:t>
            </a:fld>
            <a:endParaRPr kumimoji="1" lang="ja-JP" altLang="en-US"/>
          </a:p>
        </p:txBody>
      </p:sp>
    </p:spTree>
    <p:extLst>
      <p:ext uri="{BB962C8B-B14F-4D97-AF65-F5344CB8AC3E}">
        <p14:creationId xmlns:p14="http://schemas.microsoft.com/office/powerpoint/2010/main" val="3599157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8A5AFB-7511-774E-AA29-1C7080BCD9C7}"/>
              </a:ext>
            </a:extLst>
          </p:cNvPr>
          <p:cNvSpPr>
            <a:spLocks noGrp="1"/>
          </p:cNvSpPr>
          <p:nvPr>
            <p:ph type="title"/>
          </p:nvPr>
        </p:nvSpPr>
        <p:spPr/>
        <p:txBody>
          <a:bodyPr/>
          <a:lstStyle/>
          <a:p>
            <a:r>
              <a:rPr kumimoji="1" lang="ja-JP" altLang="en-US"/>
              <a:t>被災者の回復の二極化</a:t>
            </a:r>
          </a:p>
        </p:txBody>
      </p:sp>
      <p:sp>
        <p:nvSpPr>
          <p:cNvPr id="14" name="フリーフォーム 13">
            <a:extLst>
              <a:ext uri="{FF2B5EF4-FFF2-40B4-BE49-F238E27FC236}">
                <a16:creationId xmlns:a16="http://schemas.microsoft.com/office/drawing/2014/main" id="{91064D8C-2082-444F-BCF0-352D27C59DBE}"/>
              </a:ext>
            </a:extLst>
          </p:cNvPr>
          <p:cNvSpPr/>
          <p:nvPr/>
        </p:nvSpPr>
        <p:spPr>
          <a:xfrm flipV="1">
            <a:off x="1083147" y="1801802"/>
            <a:ext cx="6472203" cy="4140200"/>
          </a:xfrm>
          <a:custGeom>
            <a:avLst/>
            <a:gdLst>
              <a:gd name="connsiteX0" fmla="*/ 0 w 5194353"/>
              <a:gd name="connsiteY0" fmla="*/ 0 h 4120932"/>
              <a:gd name="connsiteX1" fmla="*/ 2019300 w 5194353"/>
              <a:gd name="connsiteY1" fmla="*/ 685800 h 4120932"/>
              <a:gd name="connsiteX2" fmla="*/ 2603500 w 5194353"/>
              <a:gd name="connsiteY2" fmla="*/ 2603500 h 4120932"/>
              <a:gd name="connsiteX3" fmla="*/ 4673600 w 5194353"/>
              <a:gd name="connsiteY3" fmla="*/ 2895600 h 4120932"/>
              <a:gd name="connsiteX4" fmla="*/ 5194300 w 5194353"/>
              <a:gd name="connsiteY4" fmla="*/ 4089400 h 4120932"/>
              <a:gd name="connsiteX5" fmla="*/ 4699000 w 5194353"/>
              <a:gd name="connsiteY5" fmla="*/ 3657600 h 4120932"/>
              <a:gd name="connsiteX0" fmla="*/ 0 w 5194300"/>
              <a:gd name="connsiteY0" fmla="*/ 0 h 4089400"/>
              <a:gd name="connsiteX1" fmla="*/ 2019300 w 5194300"/>
              <a:gd name="connsiteY1" fmla="*/ 6858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3606800 w 5194300"/>
              <a:gd name="connsiteY3" fmla="*/ 2476500 h 4089400"/>
              <a:gd name="connsiteX4" fmla="*/ 5194300 w 51943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606800 w 3937000"/>
              <a:gd name="connsiteY3" fmla="*/ 24765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5" fmla="*/ 0 w 3937000"/>
              <a:gd name="connsiteY5" fmla="*/ 0 h 4089400"/>
              <a:gd name="connsiteX0" fmla="*/ 0 w 4063382"/>
              <a:gd name="connsiteY0" fmla="*/ 0 h 4103379"/>
              <a:gd name="connsiteX1" fmla="*/ 1498600 w 4063382"/>
              <a:gd name="connsiteY1" fmla="*/ 482600 h 4103379"/>
              <a:gd name="connsiteX2" fmla="*/ 1993900 w 4063382"/>
              <a:gd name="connsiteY2" fmla="*/ 2235200 h 4103379"/>
              <a:gd name="connsiteX3" fmla="*/ 3568700 w 4063382"/>
              <a:gd name="connsiteY3" fmla="*/ 2667000 h 4103379"/>
              <a:gd name="connsiteX4" fmla="*/ 3937000 w 4063382"/>
              <a:gd name="connsiteY4" fmla="*/ 4089400 h 4103379"/>
              <a:gd name="connsiteX5" fmla="*/ 1612900 w 4063382"/>
              <a:gd name="connsiteY5" fmla="*/ 1701800 h 4103379"/>
              <a:gd name="connsiteX6" fmla="*/ 0 w 4063382"/>
              <a:gd name="connsiteY6" fmla="*/ 0 h 4103379"/>
              <a:gd name="connsiteX0" fmla="*/ 0 w 4179128"/>
              <a:gd name="connsiteY0" fmla="*/ 0 h 4208912"/>
              <a:gd name="connsiteX1" fmla="*/ 1498600 w 4179128"/>
              <a:gd name="connsiteY1" fmla="*/ 482600 h 4208912"/>
              <a:gd name="connsiteX2" fmla="*/ 1993900 w 4179128"/>
              <a:gd name="connsiteY2" fmla="*/ 2235200 h 4208912"/>
              <a:gd name="connsiteX3" fmla="*/ 3568700 w 4179128"/>
              <a:gd name="connsiteY3" fmla="*/ 2667000 h 4208912"/>
              <a:gd name="connsiteX4" fmla="*/ 3937000 w 4179128"/>
              <a:gd name="connsiteY4" fmla="*/ 4089400 h 4208912"/>
              <a:gd name="connsiteX5" fmla="*/ 25400 w 4179128"/>
              <a:gd name="connsiteY5" fmla="*/ 4140200 h 4208912"/>
              <a:gd name="connsiteX6" fmla="*/ 0 w 4179128"/>
              <a:gd name="connsiteY6" fmla="*/ 0 h 4208912"/>
              <a:gd name="connsiteX0" fmla="*/ 0 w 3937496"/>
              <a:gd name="connsiteY0" fmla="*/ 0 h 4140200"/>
              <a:gd name="connsiteX1" fmla="*/ 1498600 w 3937496"/>
              <a:gd name="connsiteY1" fmla="*/ 482600 h 4140200"/>
              <a:gd name="connsiteX2" fmla="*/ 1993900 w 3937496"/>
              <a:gd name="connsiteY2" fmla="*/ 2235200 h 4140200"/>
              <a:gd name="connsiteX3" fmla="*/ 3568700 w 3937496"/>
              <a:gd name="connsiteY3" fmla="*/ 2667000 h 4140200"/>
              <a:gd name="connsiteX4" fmla="*/ 3937000 w 3937496"/>
              <a:gd name="connsiteY4" fmla="*/ 4089400 h 4140200"/>
              <a:gd name="connsiteX5" fmla="*/ 25400 w 3937496"/>
              <a:gd name="connsiteY5" fmla="*/ 4140200 h 4140200"/>
              <a:gd name="connsiteX6" fmla="*/ 0 w 3937496"/>
              <a:gd name="connsiteY6" fmla="*/ 0 h 4140200"/>
              <a:gd name="connsiteX0" fmla="*/ 12700 w 4194623"/>
              <a:gd name="connsiteY0" fmla="*/ 0 h 4204125"/>
              <a:gd name="connsiteX1" fmla="*/ 1511300 w 4194623"/>
              <a:gd name="connsiteY1" fmla="*/ 482600 h 4204125"/>
              <a:gd name="connsiteX2" fmla="*/ 2006600 w 4194623"/>
              <a:gd name="connsiteY2" fmla="*/ 2235200 h 4204125"/>
              <a:gd name="connsiteX3" fmla="*/ 3581400 w 4194623"/>
              <a:gd name="connsiteY3" fmla="*/ 2667000 h 4204125"/>
              <a:gd name="connsiteX4" fmla="*/ 3949700 w 4194623"/>
              <a:gd name="connsiteY4" fmla="*/ 4089400 h 4204125"/>
              <a:gd name="connsiteX5" fmla="*/ 0 w 4194623"/>
              <a:gd name="connsiteY5" fmla="*/ 4127500 h 4204125"/>
              <a:gd name="connsiteX6" fmla="*/ 12700 w 4194623"/>
              <a:gd name="connsiteY6" fmla="*/ 0 h 4204125"/>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089400 h 4127500"/>
              <a:gd name="connsiteX5" fmla="*/ 0 w 3949700"/>
              <a:gd name="connsiteY5" fmla="*/ 4127500 h 4127500"/>
              <a:gd name="connsiteX6" fmla="*/ 12700 w 3949700"/>
              <a:gd name="connsiteY6" fmla="*/ 0 h 4127500"/>
              <a:gd name="connsiteX0" fmla="*/ 12700 w 3962400"/>
              <a:gd name="connsiteY0" fmla="*/ 0 h 4140301"/>
              <a:gd name="connsiteX1" fmla="*/ 1511300 w 3962400"/>
              <a:gd name="connsiteY1" fmla="*/ 482600 h 4140301"/>
              <a:gd name="connsiteX2" fmla="*/ 2006600 w 3962400"/>
              <a:gd name="connsiteY2" fmla="*/ 2235200 h 4140301"/>
              <a:gd name="connsiteX3" fmla="*/ 3581400 w 3962400"/>
              <a:gd name="connsiteY3" fmla="*/ 2667000 h 4140301"/>
              <a:gd name="connsiteX4" fmla="*/ 3962400 w 3962400"/>
              <a:gd name="connsiteY4" fmla="*/ 4140200 h 4140301"/>
              <a:gd name="connsiteX5" fmla="*/ 0 w 3962400"/>
              <a:gd name="connsiteY5" fmla="*/ 4127500 h 4140301"/>
              <a:gd name="connsiteX6" fmla="*/ 12700 w 3962400"/>
              <a:gd name="connsiteY6" fmla="*/ 0 h 4140301"/>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102100 h 4127500"/>
              <a:gd name="connsiteX5" fmla="*/ 0 w 3949700"/>
              <a:gd name="connsiteY5" fmla="*/ 4127500 h 4127500"/>
              <a:gd name="connsiteX6" fmla="*/ 12700 w 3949700"/>
              <a:gd name="connsiteY6" fmla="*/ 0 h 4127500"/>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017544"/>
              <a:gd name="connsiteY0" fmla="*/ 0 h 4140200"/>
              <a:gd name="connsiteX1" fmla="*/ 1499822 w 4017544"/>
              <a:gd name="connsiteY1" fmla="*/ 482600 h 4140200"/>
              <a:gd name="connsiteX2" fmla="*/ 1995122 w 4017544"/>
              <a:gd name="connsiteY2" fmla="*/ 2235200 h 4140200"/>
              <a:gd name="connsiteX3" fmla="*/ 3569922 w 4017544"/>
              <a:gd name="connsiteY3" fmla="*/ 2667000 h 4140200"/>
              <a:gd name="connsiteX4" fmla="*/ 3938222 w 4017544"/>
              <a:gd name="connsiteY4" fmla="*/ 4102100 h 4140200"/>
              <a:gd name="connsiteX5" fmla="*/ 1222 w 4017544"/>
              <a:gd name="connsiteY5" fmla="*/ 4140200 h 4140200"/>
              <a:gd name="connsiteX6" fmla="*/ 1222 w 4017544"/>
              <a:gd name="connsiteY6" fmla="*/ 0 h 4140200"/>
              <a:gd name="connsiteX0" fmla="*/ 1222 w 3938226"/>
              <a:gd name="connsiteY0" fmla="*/ 0 h 4140200"/>
              <a:gd name="connsiteX1" fmla="*/ 1499822 w 3938226"/>
              <a:gd name="connsiteY1" fmla="*/ 482600 h 4140200"/>
              <a:gd name="connsiteX2" fmla="*/ 1995122 w 3938226"/>
              <a:gd name="connsiteY2" fmla="*/ 2235200 h 4140200"/>
              <a:gd name="connsiteX3" fmla="*/ 3569922 w 3938226"/>
              <a:gd name="connsiteY3" fmla="*/ 2667000 h 4140200"/>
              <a:gd name="connsiteX4" fmla="*/ 3938222 w 3938226"/>
              <a:gd name="connsiteY4" fmla="*/ 4102100 h 4140200"/>
              <a:gd name="connsiteX5" fmla="*/ 1222 w 3938226"/>
              <a:gd name="connsiteY5" fmla="*/ 4140200 h 4140200"/>
              <a:gd name="connsiteX6" fmla="*/ 1222 w 3938226"/>
              <a:gd name="connsiteY6" fmla="*/ 0 h 4140200"/>
              <a:gd name="connsiteX0" fmla="*/ 1222 w 3925527"/>
              <a:gd name="connsiteY0" fmla="*/ 0 h 4141014"/>
              <a:gd name="connsiteX1" fmla="*/ 1499822 w 3925527"/>
              <a:gd name="connsiteY1" fmla="*/ 4826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 name="connsiteX0" fmla="*/ 1222 w 3925527"/>
              <a:gd name="connsiteY0" fmla="*/ 0 h 4141014"/>
              <a:gd name="connsiteX1" fmla="*/ 945213 w 3925527"/>
              <a:gd name="connsiteY1" fmla="*/ 4953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 name="connsiteX0" fmla="*/ 1222 w 3930980"/>
              <a:gd name="connsiteY0" fmla="*/ 0 h 4141014"/>
              <a:gd name="connsiteX1" fmla="*/ 945213 w 3930980"/>
              <a:gd name="connsiteY1" fmla="*/ 495300 h 4141014"/>
              <a:gd name="connsiteX2" fmla="*/ 1332673 w 3930980"/>
              <a:gd name="connsiteY2" fmla="*/ 2374900 h 4141014"/>
              <a:gd name="connsiteX3" fmla="*/ 3569922 w 3930980"/>
              <a:gd name="connsiteY3" fmla="*/ 2667000 h 4141014"/>
              <a:gd name="connsiteX4" fmla="*/ 3925522 w 3930980"/>
              <a:gd name="connsiteY4" fmla="*/ 4127500 h 4141014"/>
              <a:gd name="connsiteX5" fmla="*/ 1222 w 3930980"/>
              <a:gd name="connsiteY5" fmla="*/ 4140200 h 4141014"/>
              <a:gd name="connsiteX6" fmla="*/ 1222 w 3930980"/>
              <a:gd name="connsiteY6" fmla="*/ 0 h 4141014"/>
              <a:gd name="connsiteX0" fmla="*/ 1222 w 3930980"/>
              <a:gd name="connsiteY0" fmla="*/ 0 h 4141014"/>
              <a:gd name="connsiteX1" fmla="*/ 883590 w 3930980"/>
              <a:gd name="connsiteY1" fmla="*/ 723900 h 4141014"/>
              <a:gd name="connsiteX2" fmla="*/ 1332673 w 3930980"/>
              <a:gd name="connsiteY2" fmla="*/ 2374900 h 4141014"/>
              <a:gd name="connsiteX3" fmla="*/ 3569922 w 3930980"/>
              <a:gd name="connsiteY3" fmla="*/ 2667000 h 4141014"/>
              <a:gd name="connsiteX4" fmla="*/ 3925522 w 3930980"/>
              <a:gd name="connsiteY4" fmla="*/ 4127500 h 4141014"/>
              <a:gd name="connsiteX5" fmla="*/ 1222 w 3930980"/>
              <a:gd name="connsiteY5" fmla="*/ 4140200 h 4141014"/>
              <a:gd name="connsiteX6" fmla="*/ 1222 w 3930980"/>
              <a:gd name="connsiteY6" fmla="*/ 0 h 4141014"/>
              <a:gd name="connsiteX0" fmla="*/ 1222 w 4122356"/>
              <a:gd name="connsiteY0" fmla="*/ 0 h 4238037"/>
              <a:gd name="connsiteX1" fmla="*/ 883590 w 4122356"/>
              <a:gd name="connsiteY1" fmla="*/ 723900 h 4238037"/>
              <a:gd name="connsiteX2" fmla="*/ 1332673 w 4122356"/>
              <a:gd name="connsiteY2" fmla="*/ 2374900 h 4238037"/>
              <a:gd name="connsiteX3" fmla="*/ 3308023 w 4122356"/>
              <a:gd name="connsiteY3" fmla="*/ 2641600 h 4238037"/>
              <a:gd name="connsiteX4" fmla="*/ 3925522 w 4122356"/>
              <a:gd name="connsiteY4" fmla="*/ 4127500 h 4238037"/>
              <a:gd name="connsiteX5" fmla="*/ 1222 w 4122356"/>
              <a:gd name="connsiteY5" fmla="*/ 4140200 h 4238037"/>
              <a:gd name="connsiteX6" fmla="*/ 1222 w 4122356"/>
              <a:gd name="connsiteY6" fmla="*/ 0 h 4238037"/>
              <a:gd name="connsiteX0" fmla="*/ 1222 w 3925525"/>
              <a:gd name="connsiteY0" fmla="*/ 0 h 4140200"/>
              <a:gd name="connsiteX1" fmla="*/ 883590 w 3925525"/>
              <a:gd name="connsiteY1" fmla="*/ 723900 h 4140200"/>
              <a:gd name="connsiteX2" fmla="*/ 1332673 w 3925525"/>
              <a:gd name="connsiteY2" fmla="*/ 2374900 h 4140200"/>
              <a:gd name="connsiteX3" fmla="*/ 3308023 w 3925525"/>
              <a:gd name="connsiteY3" fmla="*/ 2641600 h 4140200"/>
              <a:gd name="connsiteX4" fmla="*/ 3925522 w 3925525"/>
              <a:gd name="connsiteY4" fmla="*/ 4127500 h 4140200"/>
              <a:gd name="connsiteX5" fmla="*/ 1222 w 3925525"/>
              <a:gd name="connsiteY5" fmla="*/ 4140200 h 4140200"/>
              <a:gd name="connsiteX6" fmla="*/ 1222 w 3925525"/>
              <a:gd name="connsiteY6" fmla="*/ 0 h 4140200"/>
              <a:gd name="connsiteX0" fmla="*/ 1222 w 3925525"/>
              <a:gd name="connsiteY0" fmla="*/ 0 h 4140200"/>
              <a:gd name="connsiteX1" fmla="*/ 883590 w 3925525"/>
              <a:gd name="connsiteY1" fmla="*/ 723900 h 4140200"/>
              <a:gd name="connsiteX2" fmla="*/ 939825 w 3925525"/>
              <a:gd name="connsiteY2" fmla="*/ 2997200 h 4140200"/>
              <a:gd name="connsiteX3" fmla="*/ 3308023 w 3925525"/>
              <a:gd name="connsiteY3" fmla="*/ 2641600 h 4140200"/>
              <a:gd name="connsiteX4" fmla="*/ 3925522 w 3925525"/>
              <a:gd name="connsiteY4" fmla="*/ 4127500 h 4140200"/>
              <a:gd name="connsiteX5" fmla="*/ 1222 w 3925525"/>
              <a:gd name="connsiteY5" fmla="*/ 4140200 h 4140200"/>
              <a:gd name="connsiteX6" fmla="*/ 1222 w 3925525"/>
              <a:gd name="connsiteY6" fmla="*/ 0 h 4140200"/>
              <a:gd name="connsiteX0" fmla="*/ 1222 w 4128414"/>
              <a:gd name="connsiteY0" fmla="*/ 0 h 4204170"/>
              <a:gd name="connsiteX1" fmla="*/ 883590 w 4128414"/>
              <a:gd name="connsiteY1" fmla="*/ 723900 h 4204170"/>
              <a:gd name="connsiteX2" fmla="*/ 939825 w 4128414"/>
              <a:gd name="connsiteY2" fmla="*/ 2997200 h 4204170"/>
              <a:gd name="connsiteX3" fmla="*/ 3292617 w 4128414"/>
              <a:gd name="connsiteY3" fmla="*/ 3098800 h 4204170"/>
              <a:gd name="connsiteX4" fmla="*/ 3925522 w 4128414"/>
              <a:gd name="connsiteY4" fmla="*/ 4127500 h 4204170"/>
              <a:gd name="connsiteX5" fmla="*/ 1222 w 4128414"/>
              <a:gd name="connsiteY5" fmla="*/ 4140200 h 4204170"/>
              <a:gd name="connsiteX6" fmla="*/ 1222 w 4128414"/>
              <a:gd name="connsiteY6" fmla="*/ 0 h 4204170"/>
              <a:gd name="connsiteX0" fmla="*/ 1222 w 4076639"/>
              <a:gd name="connsiteY0" fmla="*/ 0 h 4140200"/>
              <a:gd name="connsiteX1" fmla="*/ 883590 w 4076639"/>
              <a:gd name="connsiteY1" fmla="*/ 723900 h 4140200"/>
              <a:gd name="connsiteX2" fmla="*/ 939825 w 4076639"/>
              <a:gd name="connsiteY2" fmla="*/ 2997200 h 4140200"/>
              <a:gd name="connsiteX3" fmla="*/ 3292617 w 4076639"/>
              <a:gd name="connsiteY3" fmla="*/ 3098800 h 4140200"/>
              <a:gd name="connsiteX4" fmla="*/ 3925522 w 4076639"/>
              <a:gd name="connsiteY4" fmla="*/ 4127500 h 4140200"/>
              <a:gd name="connsiteX5" fmla="*/ 1222 w 4076639"/>
              <a:gd name="connsiteY5" fmla="*/ 4140200 h 4140200"/>
              <a:gd name="connsiteX6" fmla="*/ 1222 w 4076639"/>
              <a:gd name="connsiteY6" fmla="*/ 0 h 4140200"/>
              <a:gd name="connsiteX0" fmla="*/ 1222 w 3939537"/>
              <a:gd name="connsiteY0" fmla="*/ 0 h 4140200"/>
              <a:gd name="connsiteX1" fmla="*/ 883590 w 3939537"/>
              <a:gd name="connsiteY1" fmla="*/ 723900 h 4140200"/>
              <a:gd name="connsiteX2" fmla="*/ 939825 w 3939537"/>
              <a:gd name="connsiteY2" fmla="*/ 2997200 h 4140200"/>
              <a:gd name="connsiteX3" fmla="*/ 3292617 w 3939537"/>
              <a:gd name="connsiteY3" fmla="*/ 3098800 h 4140200"/>
              <a:gd name="connsiteX4" fmla="*/ 3925522 w 3939537"/>
              <a:gd name="connsiteY4" fmla="*/ 4127500 h 4140200"/>
              <a:gd name="connsiteX5" fmla="*/ 1222 w 3939537"/>
              <a:gd name="connsiteY5" fmla="*/ 4140200 h 4140200"/>
              <a:gd name="connsiteX6" fmla="*/ 1222 w 3939537"/>
              <a:gd name="connsiteY6" fmla="*/ 0 h 4140200"/>
              <a:gd name="connsiteX0" fmla="*/ 1222 w 3925571"/>
              <a:gd name="connsiteY0" fmla="*/ 0 h 4140200"/>
              <a:gd name="connsiteX1" fmla="*/ 883590 w 3925571"/>
              <a:gd name="connsiteY1" fmla="*/ 723900 h 4140200"/>
              <a:gd name="connsiteX2" fmla="*/ 939825 w 3925571"/>
              <a:gd name="connsiteY2" fmla="*/ 2997200 h 4140200"/>
              <a:gd name="connsiteX3" fmla="*/ 3292617 w 3925571"/>
              <a:gd name="connsiteY3" fmla="*/ 3098800 h 4140200"/>
              <a:gd name="connsiteX4" fmla="*/ 3925522 w 3925571"/>
              <a:gd name="connsiteY4" fmla="*/ 4127500 h 4140200"/>
              <a:gd name="connsiteX5" fmla="*/ 1222 w 3925571"/>
              <a:gd name="connsiteY5" fmla="*/ 4140200 h 4140200"/>
              <a:gd name="connsiteX6" fmla="*/ 1222 w 3925571"/>
              <a:gd name="connsiteY6" fmla="*/ 0 h 41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25571" h="4140200">
                <a:moveTo>
                  <a:pt x="1222" y="0"/>
                </a:moveTo>
                <a:cubicBezTo>
                  <a:pt x="793913" y="125941"/>
                  <a:pt x="727156" y="224367"/>
                  <a:pt x="883590" y="723900"/>
                </a:cubicBezTo>
                <a:cubicBezTo>
                  <a:pt x="1040024" y="1223433"/>
                  <a:pt x="538321" y="2601383"/>
                  <a:pt x="939825" y="2997200"/>
                </a:cubicBezTo>
                <a:cubicBezTo>
                  <a:pt x="1341329" y="3393017"/>
                  <a:pt x="2795001" y="2910417"/>
                  <a:pt x="3292617" y="3098800"/>
                </a:cubicBezTo>
                <a:cubicBezTo>
                  <a:pt x="3790233" y="3287183"/>
                  <a:pt x="3928597" y="3500262"/>
                  <a:pt x="3925522" y="4127500"/>
                </a:cubicBezTo>
                <a:cubicBezTo>
                  <a:pt x="3925460" y="4140122"/>
                  <a:pt x="1305089" y="4123267"/>
                  <a:pt x="1222" y="4140200"/>
                </a:cubicBezTo>
                <a:cubicBezTo>
                  <a:pt x="5455" y="2764367"/>
                  <a:pt x="-3011" y="1375833"/>
                  <a:pt x="1222" y="0"/>
                </a:cubicBezTo>
                <a:close/>
              </a:path>
            </a:pathLst>
          </a:custGeom>
          <a:solidFill>
            <a:schemeClr val="accent3">
              <a:lumMod val="20000"/>
              <a:lumOff val="8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リーフォーム 14">
            <a:extLst>
              <a:ext uri="{FF2B5EF4-FFF2-40B4-BE49-F238E27FC236}">
                <a16:creationId xmlns:a16="http://schemas.microsoft.com/office/drawing/2014/main" id="{6972380E-73B9-7247-97A1-B0827F9C9B59}"/>
              </a:ext>
            </a:extLst>
          </p:cNvPr>
          <p:cNvSpPr/>
          <p:nvPr/>
        </p:nvSpPr>
        <p:spPr>
          <a:xfrm>
            <a:off x="1071670" y="1801802"/>
            <a:ext cx="6472127" cy="4140200"/>
          </a:xfrm>
          <a:custGeom>
            <a:avLst/>
            <a:gdLst>
              <a:gd name="connsiteX0" fmla="*/ 0 w 5194353"/>
              <a:gd name="connsiteY0" fmla="*/ 0 h 4120932"/>
              <a:gd name="connsiteX1" fmla="*/ 2019300 w 5194353"/>
              <a:gd name="connsiteY1" fmla="*/ 685800 h 4120932"/>
              <a:gd name="connsiteX2" fmla="*/ 2603500 w 5194353"/>
              <a:gd name="connsiteY2" fmla="*/ 2603500 h 4120932"/>
              <a:gd name="connsiteX3" fmla="*/ 4673600 w 5194353"/>
              <a:gd name="connsiteY3" fmla="*/ 2895600 h 4120932"/>
              <a:gd name="connsiteX4" fmla="*/ 5194300 w 5194353"/>
              <a:gd name="connsiteY4" fmla="*/ 4089400 h 4120932"/>
              <a:gd name="connsiteX5" fmla="*/ 4699000 w 5194353"/>
              <a:gd name="connsiteY5" fmla="*/ 3657600 h 4120932"/>
              <a:gd name="connsiteX0" fmla="*/ 0 w 5194300"/>
              <a:gd name="connsiteY0" fmla="*/ 0 h 4089400"/>
              <a:gd name="connsiteX1" fmla="*/ 2019300 w 5194300"/>
              <a:gd name="connsiteY1" fmla="*/ 6858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3606800 w 5194300"/>
              <a:gd name="connsiteY3" fmla="*/ 2476500 h 4089400"/>
              <a:gd name="connsiteX4" fmla="*/ 5194300 w 51943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606800 w 3937000"/>
              <a:gd name="connsiteY3" fmla="*/ 24765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5" fmla="*/ 0 w 3937000"/>
              <a:gd name="connsiteY5" fmla="*/ 0 h 4089400"/>
              <a:gd name="connsiteX0" fmla="*/ 0 w 4063382"/>
              <a:gd name="connsiteY0" fmla="*/ 0 h 4103379"/>
              <a:gd name="connsiteX1" fmla="*/ 1498600 w 4063382"/>
              <a:gd name="connsiteY1" fmla="*/ 482600 h 4103379"/>
              <a:gd name="connsiteX2" fmla="*/ 1993900 w 4063382"/>
              <a:gd name="connsiteY2" fmla="*/ 2235200 h 4103379"/>
              <a:gd name="connsiteX3" fmla="*/ 3568700 w 4063382"/>
              <a:gd name="connsiteY3" fmla="*/ 2667000 h 4103379"/>
              <a:gd name="connsiteX4" fmla="*/ 3937000 w 4063382"/>
              <a:gd name="connsiteY4" fmla="*/ 4089400 h 4103379"/>
              <a:gd name="connsiteX5" fmla="*/ 1612900 w 4063382"/>
              <a:gd name="connsiteY5" fmla="*/ 1701800 h 4103379"/>
              <a:gd name="connsiteX6" fmla="*/ 0 w 4063382"/>
              <a:gd name="connsiteY6" fmla="*/ 0 h 4103379"/>
              <a:gd name="connsiteX0" fmla="*/ 0 w 4179128"/>
              <a:gd name="connsiteY0" fmla="*/ 0 h 4208912"/>
              <a:gd name="connsiteX1" fmla="*/ 1498600 w 4179128"/>
              <a:gd name="connsiteY1" fmla="*/ 482600 h 4208912"/>
              <a:gd name="connsiteX2" fmla="*/ 1993900 w 4179128"/>
              <a:gd name="connsiteY2" fmla="*/ 2235200 h 4208912"/>
              <a:gd name="connsiteX3" fmla="*/ 3568700 w 4179128"/>
              <a:gd name="connsiteY3" fmla="*/ 2667000 h 4208912"/>
              <a:gd name="connsiteX4" fmla="*/ 3937000 w 4179128"/>
              <a:gd name="connsiteY4" fmla="*/ 4089400 h 4208912"/>
              <a:gd name="connsiteX5" fmla="*/ 25400 w 4179128"/>
              <a:gd name="connsiteY5" fmla="*/ 4140200 h 4208912"/>
              <a:gd name="connsiteX6" fmla="*/ 0 w 4179128"/>
              <a:gd name="connsiteY6" fmla="*/ 0 h 4208912"/>
              <a:gd name="connsiteX0" fmla="*/ 0 w 3937496"/>
              <a:gd name="connsiteY0" fmla="*/ 0 h 4140200"/>
              <a:gd name="connsiteX1" fmla="*/ 1498600 w 3937496"/>
              <a:gd name="connsiteY1" fmla="*/ 482600 h 4140200"/>
              <a:gd name="connsiteX2" fmla="*/ 1993900 w 3937496"/>
              <a:gd name="connsiteY2" fmla="*/ 2235200 h 4140200"/>
              <a:gd name="connsiteX3" fmla="*/ 3568700 w 3937496"/>
              <a:gd name="connsiteY3" fmla="*/ 2667000 h 4140200"/>
              <a:gd name="connsiteX4" fmla="*/ 3937000 w 3937496"/>
              <a:gd name="connsiteY4" fmla="*/ 4089400 h 4140200"/>
              <a:gd name="connsiteX5" fmla="*/ 25400 w 3937496"/>
              <a:gd name="connsiteY5" fmla="*/ 4140200 h 4140200"/>
              <a:gd name="connsiteX6" fmla="*/ 0 w 3937496"/>
              <a:gd name="connsiteY6" fmla="*/ 0 h 4140200"/>
              <a:gd name="connsiteX0" fmla="*/ 12700 w 4194623"/>
              <a:gd name="connsiteY0" fmla="*/ 0 h 4204125"/>
              <a:gd name="connsiteX1" fmla="*/ 1511300 w 4194623"/>
              <a:gd name="connsiteY1" fmla="*/ 482600 h 4204125"/>
              <a:gd name="connsiteX2" fmla="*/ 2006600 w 4194623"/>
              <a:gd name="connsiteY2" fmla="*/ 2235200 h 4204125"/>
              <a:gd name="connsiteX3" fmla="*/ 3581400 w 4194623"/>
              <a:gd name="connsiteY3" fmla="*/ 2667000 h 4204125"/>
              <a:gd name="connsiteX4" fmla="*/ 3949700 w 4194623"/>
              <a:gd name="connsiteY4" fmla="*/ 4089400 h 4204125"/>
              <a:gd name="connsiteX5" fmla="*/ 0 w 4194623"/>
              <a:gd name="connsiteY5" fmla="*/ 4127500 h 4204125"/>
              <a:gd name="connsiteX6" fmla="*/ 12700 w 4194623"/>
              <a:gd name="connsiteY6" fmla="*/ 0 h 4204125"/>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089400 h 4127500"/>
              <a:gd name="connsiteX5" fmla="*/ 0 w 3949700"/>
              <a:gd name="connsiteY5" fmla="*/ 4127500 h 4127500"/>
              <a:gd name="connsiteX6" fmla="*/ 12700 w 3949700"/>
              <a:gd name="connsiteY6" fmla="*/ 0 h 4127500"/>
              <a:gd name="connsiteX0" fmla="*/ 12700 w 3962400"/>
              <a:gd name="connsiteY0" fmla="*/ 0 h 4140301"/>
              <a:gd name="connsiteX1" fmla="*/ 1511300 w 3962400"/>
              <a:gd name="connsiteY1" fmla="*/ 482600 h 4140301"/>
              <a:gd name="connsiteX2" fmla="*/ 2006600 w 3962400"/>
              <a:gd name="connsiteY2" fmla="*/ 2235200 h 4140301"/>
              <a:gd name="connsiteX3" fmla="*/ 3581400 w 3962400"/>
              <a:gd name="connsiteY3" fmla="*/ 2667000 h 4140301"/>
              <a:gd name="connsiteX4" fmla="*/ 3962400 w 3962400"/>
              <a:gd name="connsiteY4" fmla="*/ 4140200 h 4140301"/>
              <a:gd name="connsiteX5" fmla="*/ 0 w 3962400"/>
              <a:gd name="connsiteY5" fmla="*/ 4127500 h 4140301"/>
              <a:gd name="connsiteX6" fmla="*/ 12700 w 3962400"/>
              <a:gd name="connsiteY6" fmla="*/ 0 h 4140301"/>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102100 h 4127500"/>
              <a:gd name="connsiteX5" fmla="*/ 0 w 3949700"/>
              <a:gd name="connsiteY5" fmla="*/ 4127500 h 4127500"/>
              <a:gd name="connsiteX6" fmla="*/ 12700 w 3949700"/>
              <a:gd name="connsiteY6" fmla="*/ 0 h 4127500"/>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017544"/>
              <a:gd name="connsiteY0" fmla="*/ 0 h 4140200"/>
              <a:gd name="connsiteX1" fmla="*/ 1499822 w 4017544"/>
              <a:gd name="connsiteY1" fmla="*/ 482600 h 4140200"/>
              <a:gd name="connsiteX2" fmla="*/ 1995122 w 4017544"/>
              <a:gd name="connsiteY2" fmla="*/ 2235200 h 4140200"/>
              <a:gd name="connsiteX3" fmla="*/ 3569922 w 4017544"/>
              <a:gd name="connsiteY3" fmla="*/ 2667000 h 4140200"/>
              <a:gd name="connsiteX4" fmla="*/ 3938222 w 4017544"/>
              <a:gd name="connsiteY4" fmla="*/ 4102100 h 4140200"/>
              <a:gd name="connsiteX5" fmla="*/ 1222 w 4017544"/>
              <a:gd name="connsiteY5" fmla="*/ 4140200 h 4140200"/>
              <a:gd name="connsiteX6" fmla="*/ 1222 w 4017544"/>
              <a:gd name="connsiteY6" fmla="*/ 0 h 4140200"/>
              <a:gd name="connsiteX0" fmla="*/ 1222 w 3938226"/>
              <a:gd name="connsiteY0" fmla="*/ 0 h 4140200"/>
              <a:gd name="connsiteX1" fmla="*/ 1499822 w 3938226"/>
              <a:gd name="connsiteY1" fmla="*/ 482600 h 4140200"/>
              <a:gd name="connsiteX2" fmla="*/ 1995122 w 3938226"/>
              <a:gd name="connsiteY2" fmla="*/ 2235200 h 4140200"/>
              <a:gd name="connsiteX3" fmla="*/ 3569922 w 3938226"/>
              <a:gd name="connsiteY3" fmla="*/ 2667000 h 4140200"/>
              <a:gd name="connsiteX4" fmla="*/ 3938222 w 3938226"/>
              <a:gd name="connsiteY4" fmla="*/ 4102100 h 4140200"/>
              <a:gd name="connsiteX5" fmla="*/ 1222 w 3938226"/>
              <a:gd name="connsiteY5" fmla="*/ 4140200 h 4140200"/>
              <a:gd name="connsiteX6" fmla="*/ 1222 w 3938226"/>
              <a:gd name="connsiteY6" fmla="*/ 0 h 4140200"/>
              <a:gd name="connsiteX0" fmla="*/ 1222 w 3925527"/>
              <a:gd name="connsiteY0" fmla="*/ 0 h 4141014"/>
              <a:gd name="connsiteX1" fmla="*/ 1499822 w 3925527"/>
              <a:gd name="connsiteY1" fmla="*/ 4826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 name="connsiteX0" fmla="*/ 1222 w 3925527"/>
              <a:gd name="connsiteY0" fmla="*/ 0 h 4141014"/>
              <a:gd name="connsiteX1" fmla="*/ 945213 w 3925527"/>
              <a:gd name="connsiteY1" fmla="*/ 4953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 name="connsiteX0" fmla="*/ 1222 w 3930980"/>
              <a:gd name="connsiteY0" fmla="*/ 0 h 4141014"/>
              <a:gd name="connsiteX1" fmla="*/ 945213 w 3930980"/>
              <a:gd name="connsiteY1" fmla="*/ 495300 h 4141014"/>
              <a:gd name="connsiteX2" fmla="*/ 1332673 w 3930980"/>
              <a:gd name="connsiteY2" fmla="*/ 2374900 h 4141014"/>
              <a:gd name="connsiteX3" fmla="*/ 3569922 w 3930980"/>
              <a:gd name="connsiteY3" fmla="*/ 2667000 h 4141014"/>
              <a:gd name="connsiteX4" fmla="*/ 3925522 w 3930980"/>
              <a:gd name="connsiteY4" fmla="*/ 4127500 h 4141014"/>
              <a:gd name="connsiteX5" fmla="*/ 1222 w 3930980"/>
              <a:gd name="connsiteY5" fmla="*/ 4140200 h 4141014"/>
              <a:gd name="connsiteX6" fmla="*/ 1222 w 3930980"/>
              <a:gd name="connsiteY6" fmla="*/ 0 h 4141014"/>
              <a:gd name="connsiteX0" fmla="*/ 1222 w 3930980"/>
              <a:gd name="connsiteY0" fmla="*/ 0 h 4141014"/>
              <a:gd name="connsiteX1" fmla="*/ 883590 w 3930980"/>
              <a:gd name="connsiteY1" fmla="*/ 723900 h 4141014"/>
              <a:gd name="connsiteX2" fmla="*/ 1332673 w 3930980"/>
              <a:gd name="connsiteY2" fmla="*/ 2374900 h 4141014"/>
              <a:gd name="connsiteX3" fmla="*/ 3569922 w 3930980"/>
              <a:gd name="connsiteY3" fmla="*/ 2667000 h 4141014"/>
              <a:gd name="connsiteX4" fmla="*/ 3925522 w 3930980"/>
              <a:gd name="connsiteY4" fmla="*/ 4127500 h 4141014"/>
              <a:gd name="connsiteX5" fmla="*/ 1222 w 3930980"/>
              <a:gd name="connsiteY5" fmla="*/ 4140200 h 4141014"/>
              <a:gd name="connsiteX6" fmla="*/ 1222 w 3930980"/>
              <a:gd name="connsiteY6" fmla="*/ 0 h 4141014"/>
              <a:gd name="connsiteX0" fmla="*/ 1222 w 4122356"/>
              <a:gd name="connsiteY0" fmla="*/ 0 h 4238037"/>
              <a:gd name="connsiteX1" fmla="*/ 883590 w 4122356"/>
              <a:gd name="connsiteY1" fmla="*/ 723900 h 4238037"/>
              <a:gd name="connsiteX2" fmla="*/ 1332673 w 4122356"/>
              <a:gd name="connsiteY2" fmla="*/ 2374900 h 4238037"/>
              <a:gd name="connsiteX3" fmla="*/ 3308023 w 4122356"/>
              <a:gd name="connsiteY3" fmla="*/ 2641600 h 4238037"/>
              <a:gd name="connsiteX4" fmla="*/ 3925522 w 4122356"/>
              <a:gd name="connsiteY4" fmla="*/ 4127500 h 4238037"/>
              <a:gd name="connsiteX5" fmla="*/ 1222 w 4122356"/>
              <a:gd name="connsiteY5" fmla="*/ 4140200 h 4238037"/>
              <a:gd name="connsiteX6" fmla="*/ 1222 w 4122356"/>
              <a:gd name="connsiteY6" fmla="*/ 0 h 4238037"/>
              <a:gd name="connsiteX0" fmla="*/ 1222 w 3925525"/>
              <a:gd name="connsiteY0" fmla="*/ 0 h 4140200"/>
              <a:gd name="connsiteX1" fmla="*/ 883590 w 3925525"/>
              <a:gd name="connsiteY1" fmla="*/ 723900 h 4140200"/>
              <a:gd name="connsiteX2" fmla="*/ 1332673 w 3925525"/>
              <a:gd name="connsiteY2" fmla="*/ 2374900 h 4140200"/>
              <a:gd name="connsiteX3" fmla="*/ 3308023 w 3925525"/>
              <a:gd name="connsiteY3" fmla="*/ 2641600 h 4140200"/>
              <a:gd name="connsiteX4" fmla="*/ 3925522 w 3925525"/>
              <a:gd name="connsiteY4" fmla="*/ 4127500 h 4140200"/>
              <a:gd name="connsiteX5" fmla="*/ 1222 w 3925525"/>
              <a:gd name="connsiteY5" fmla="*/ 4140200 h 4140200"/>
              <a:gd name="connsiteX6" fmla="*/ 1222 w 3925525"/>
              <a:gd name="connsiteY6" fmla="*/ 0 h 41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25525" h="4140200">
                <a:moveTo>
                  <a:pt x="1222" y="0"/>
                </a:moveTo>
                <a:cubicBezTo>
                  <a:pt x="793913" y="125941"/>
                  <a:pt x="661681" y="328083"/>
                  <a:pt x="883590" y="723900"/>
                </a:cubicBezTo>
                <a:cubicBezTo>
                  <a:pt x="1105499" y="1119717"/>
                  <a:pt x="928601" y="2055283"/>
                  <a:pt x="1332673" y="2374900"/>
                </a:cubicBezTo>
                <a:cubicBezTo>
                  <a:pt x="1736745" y="2694517"/>
                  <a:pt x="2875882" y="2349500"/>
                  <a:pt x="3308023" y="2641600"/>
                </a:cubicBezTo>
                <a:cubicBezTo>
                  <a:pt x="3740164" y="2933700"/>
                  <a:pt x="3827469" y="3530410"/>
                  <a:pt x="3925522" y="4127500"/>
                </a:cubicBezTo>
                <a:cubicBezTo>
                  <a:pt x="3928998" y="4148667"/>
                  <a:pt x="1305089" y="4123267"/>
                  <a:pt x="1222" y="4140200"/>
                </a:cubicBezTo>
                <a:cubicBezTo>
                  <a:pt x="5455" y="2764367"/>
                  <a:pt x="-3011" y="1375833"/>
                  <a:pt x="1222" y="0"/>
                </a:cubicBezTo>
                <a:close/>
              </a:path>
            </a:pathLst>
          </a:custGeom>
          <a:solidFill>
            <a:schemeClr val="accent5">
              <a:lumMod val="20000"/>
              <a:lumOff val="80000"/>
            </a:schemeClr>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リーフォーム 15">
            <a:extLst>
              <a:ext uri="{FF2B5EF4-FFF2-40B4-BE49-F238E27FC236}">
                <a16:creationId xmlns:a16="http://schemas.microsoft.com/office/drawing/2014/main" id="{84C64E2B-5A69-424C-AA16-B17D847F3307}"/>
              </a:ext>
            </a:extLst>
          </p:cNvPr>
          <p:cNvSpPr/>
          <p:nvPr/>
        </p:nvSpPr>
        <p:spPr>
          <a:xfrm>
            <a:off x="1071670" y="1801802"/>
            <a:ext cx="3925527" cy="4141014"/>
          </a:xfrm>
          <a:custGeom>
            <a:avLst/>
            <a:gdLst>
              <a:gd name="connsiteX0" fmla="*/ 0 w 5194353"/>
              <a:gd name="connsiteY0" fmla="*/ 0 h 4120932"/>
              <a:gd name="connsiteX1" fmla="*/ 2019300 w 5194353"/>
              <a:gd name="connsiteY1" fmla="*/ 685800 h 4120932"/>
              <a:gd name="connsiteX2" fmla="*/ 2603500 w 5194353"/>
              <a:gd name="connsiteY2" fmla="*/ 2603500 h 4120932"/>
              <a:gd name="connsiteX3" fmla="*/ 4673600 w 5194353"/>
              <a:gd name="connsiteY3" fmla="*/ 2895600 h 4120932"/>
              <a:gd name="connsiteX4" fmla="*/ 5194300 w 5194353"/>
              <a:gd name="connsiteY4" fmla="*/ 4089400 h 4120932"/>
              <a:gd name="connsiteX5" fmla="*/ 4699000 w 5194353"/>
              <a:gd name="connsiteY5" fmla="*/ 3657600 h 4120932"/>
              <a:gd name="connsiteX0" fmla="*/ 0 w 5194300"/>
              <a:gd name="connsiteY0" fmla="*/ 0 h 4089400"/>
              <a:gd name="connsiteX1" fmla="*/ 2019300 w 5194300"/>
              <a:gd name="connsiteY1" fmla="*/ 6858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2603500 w 5194300"/>
              <a:gd name="connsiteY2" fmla="*/ 26035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4673600 w 5194300"/>
              <a:gd name="connsiteY3" fmla="*/ 2895600 h 4089400"/>
              <a:gd name="connsiteX4" fmla="*/ 5194300 w 5194300"/>
              <a:gd name="connsiteY4" fmla="*/ 4089400 h 4089400"/>
              <a:gd name="connsiteX0" fmla="*/ 0 w 5194300"/>
              <a:gd name="connsiteY0" fmla="*/ 0 h 4089400"/>
              <a:gd name="connsiteX1" fmla="*/ 1498600 w 5194300"/>
              <a:gd name="connsiteY1" fmla="*/ 482600 h 4089400"/>
              <a:gd name="connsiteX2" fmla="*/ 1993900 w 5194300"/>
              <a:gd name="connsiteY2" fmla="*/ 2235200 h 4089400"/>
              <a:gd name="connsiteX3" fmla="*/ 3606800 w 5194300"/>
              <a:gd name="connsiteY3" fmla="*/ 2476500 h 4089400"/>
              <a:gd name="connsiteX4" fmla="*/ 5194300 w 51943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606800 w 3937000"/>
              <a:gd name="connsiteY3" fmla="*/ 24765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0" fmla="*/ 0 w 3937000"/>
              <a:gd name="connsiteY0" fmla="*/ 0 h 4089400"/>
              <a:gd name="connsiteX1" fmla="*/ 1498600 w 3937000"/>
              <a:gd name="connsiteY1" fmla="*/ 482600 h 4089400"/>
              <a:gd name="connsiteX2" fmla="*/ 1993900 w 3937000"/>
              <a:gd name="connsiteY2" fmla="*/ 2235200 h 4089400"/>
              <a:gd name="connsiteX3" fmla="*/ 3568700 w 3937000"/>
              <a:gd name="connsiteY3" fmla="*/ 2667000 h 4089400"/>
              <a:gd name="connsiteX4" fmla="*/ 3937000 w 3937000"/>
              <a:gd name="connsiteY4" fmla="*/ 4089400 h 4089400"/>
              <a:gd name="connsiteX5" fmla="*/ 0 w 3937000"/>
              <a:gd name="connsiteY5" fmla="*/ 0 h 4089400"/>
              <a:gd name="connsiteX0" fmla="*/ 0 w 4063382"/>
              <a:gd name="connsiteY0" fmla="*/ 0 h 4103379"/>
              <a:gd name="connsiteX1" fmla="*/ 1498600 w 4063382"/>
              <a:gd name="connsiteY1" fmla="*/ 482600 h 4103379"/>
              <a:gd name="connsiteX2" fmla="*/ 1993900 w 4063382"/>
              <a:gd name="connsiteY2" fmla="*/ 2235200 h 4103379"/>
              <a:gd name="connsiteX3" fmla="*/ 3568700 w 4063382"/>
              <a:gd name="connsiteY3" fmla="*/ 2667000 h 4103379"/>
              <a:gd name="connsiteX4" fmla="*/ 3937000 w 4063382"/>
              <a:gd name="connsiteY4" fmla="*/ 4089400 h 4103379"/>
              <a:gd name="connsiteX5" fmla="*/ 1612900 w 4063382"/>
              <a:gd name="connsiteY5" fmla="*/ 1701800 h 4103379"/>
              <a:gd name="connsiteX6" fmla="*/ 0 w 4063382"/>
              <a:gd name="connsiteY6" fmla="*/ 0 h 4103379"/>
              <a:gd name="connsiteX0" fmla="*/ 0 w 4179128"/>
              <a:gd name="connsiteY0" fmla="*/ 0 h 4208912"/>
              <a:gd name="connsiteX1" fmla="*/ 1498600 w 4179128"/>
              <a:gd name="connsiteY1" fmla="*/ 482600 h 4208912"/>
              <a:gd name="connsiteX2" fmla="*/ 1993900 w 4179128"/>
              <a:gd name="connsiteY2" fmla="*/ 2235200 h 4208912"/>
              <a:gd name="connsiteX3" fmla="*/ 3568700 w 4179128"/>
              <a:gd name="connsiteY3" fmla="*/ 2667000 h 4208912"/>
              <a:gd name="connsiteX4" fmla="*/ 3937000 w 4179128"/>
              <a:gd name="connsiteY4" fmla="*/ 4089400 h 4208912"/>
              <a:gd name="connsiteX5" fmla="*/ 25400 w 4179128"/>
              <a:gd name="connsiteY5" fmla="*/ 4140200 h 4208912"/>
              <a:gd name="connsiteX6" fmla="*/ 0 w 4179128"/>
              <a:gd name="connsiteY6" fmla="*/ 0 h 4208912"/>
              <a:gd name="connsiteX0" fmla="*/ 0 w 3937496"/>
              <a:gd name="connsiteY0" fmla="*/ 0 h 4140200"/>
              <a:gd name="connsiteX1" fmla="*/ 1498600 w 3937496"/>
              <a:gd name="connsiteY1" fmla="*/ 482600 h 4140200"/>
              <a:gd name="connsiteX2" fmla="*/ 1993900 w 3937496"/>
              <a:gd name="connsiteY2" fmla="*/ 2235200 h 4140200"/>
              <a:gd name="connsiteX3" fmla="*/ 3568700 w 3937496"/>
              <a:gd name="connsiteY3" fmla="*/ 2667000 h 4140200"/>
              <a:gd name="connsiteX4" fmla="*/ 3937000 w 3937496"/>
              <a:gd name="connsiteY4" fmla="*/ 4089400 h 4140200"/>
              <a:gd name="connsiteX5" fmla="*/ 25400 w 3937496"/>
              <a:gd name="connsiteY5" fmla="*/ 4140200 h 4140200"/>
              <a:gd name="connsiteX6" fmla="*/ 0 w 3937496"/>
              <a:gd name="connsiteY6" fmla="*/ 0 h 4140200"/>
              <a:gd name="connsiteX0" fmla="*/ 12700 w 4194623"/>
              <a:gd name="connsiteY0" fmla="*/ 0 h 4204125"/>
              <a:gd name="connsiteX1" fmla="*/ 1511300 w 4194623"/>
              <a:gd name="connsiteY1" fmla="*/ 482600 h 4204125"/>
              <a:gd name="connsiteX2" fmla="*/ 2006600 w 4194623"/>
              <a:gd name="connsiteY2" fmla="*/ 2235200 h 4204125"/>
              <a:gd name="connsiteX3" fmla="*/ 3581400 w 4194623"/>
              <a:gd name="connsiteY3" fmla="*/ 2667000 h 4204125"/>
              <a:gd name="connsiteX4" fmla="*/ 3949700 w 4194623"/>
              <a:gd name="connsiteY4" fmla="*/ 4089400 h 4204125"/>
              <a:gd name="connsiteX5" fmla="*/ 0 w 4194623"/>
              <a:gd name="connsiteY5" fmla="*/ 4127500 h 4204125"/>
              <a:gd name="connsiteX6" fmla="*/ 12700 w 4194623"/>
              <a:gd name="connsiteY6" fmla="*/ 0 h 4204125"/>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089400 h 4127500"/>
              <a:gd name="connsiteX5" fmla="*/ 0 w 3949700"/>
              <a:gd name="connsiteY5" fmla="*/ 4127500 h 4127500"/>
              <a:gd name="connsiteX6" fmla="*/ 12700 w 3949700"/>
              <a:gd name="connsiteY6" fmla="*/ 0 h 4127500"/>
              <a:gd name="connsiteX0" fmla="*/ 12700 w 3962400"/>
              <a:gd name="connsiteY0" fmla="*/ 0 h 4140301"/>
              <a:gd name="connsiteX1" fmla="*/ 1511300 w 3962400"/>
              <a:gd name="connsiteY1" fmla="*/ 482600 h 4140301"/>
              <a:gd name="connsiteX2" fmla="*/ 2006600 w 3962400"/>
              <a:gd name="connsiteY2" fmla="*/ 2235200 h 4140301"/>
              <a:gd name="connsiteX3" fmla="*/ 3581400 w 3962400"/>
              <a:gd name="connsiteY3" fmla="*/ 2667000 h 4140301"/>
              <a:gd name="connsiteX4" fmla="*/ 3962400 w 3962400"/>
              <a:gd name="connsiteY4" fmla="*/ 4140200 h 4140301"/>
              <a:gd name="connsiteX5" fmla="*/ 0 w 3962400"/>
              <a:gd name="connsiteY5" fmla="*/ 4127500 h 4140301"/>
              <a:gd name="connsiteX6" fmla="*/ 12700 w 3962400"/>
              <a:gd name="connsiteY6" fmla="*/ 0 h 4140301"/>
              <a:gd name="connsiteX0" fmla="*/ 12700 w 3949700"/>
              <a:gd name="connsiteY0" fmla="*/ 0 h 4127500"/>
              <a:gd name="connsiteX1" fmla="*/ 1511300 w 3949700"/>
              <a:gd name="connsiteY1" fmla="*/ 482600 h 4127500"/>
              <a:gd name="connsiteX2" fmla="*/ 2006600 w 3949700"/>
              <a:gd name="connsiteY2" fmla="*/ 2235200 h 4127500"/>
              <a:gd name="connsiteX3" fmla="*/ 3581400 w 3949700"/>
              <a:gd name="connsiteY3" fmla="*/ 2667000 h 4127500"/>
              <a:gd name="connsiteX4" fmla="*/ 3949700 w 3949700"/>
              <a:gd name="connsiteY4" fmla="*/ 4102100 h 4127500"/>
              <a:gd name="connsiteX5" fmla="*/ 0 w 3949700"/>
              <a:gd name="connsiteY5" fmla="*/ 4127500 h 4127500"/>
              <a:gd name="connsiteX6" fmla="*/ 12700 w 3949700"/>
              <a:gd name="connsiteY6" fmla="*/ 0 h 4127500"/>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182213"/>
              <a:gd name="connsiteY0" fmla="*/ 0 h 4217761"/>
              <a:gd name="connsiteX1" fmla="*/ 1499822 w 4182213"/>
              <a:gd name="connsiteY1" fmla="*/ 482600 h 4217761"/>
              <a:gd name="connsiteX2" fmla="*/ 1995122 w 4182213"/>
              <a:gd name="connsiteY2" fmla="*/ 2235200 h 4217761"/>
              <a:gd name="connsiteX3" fmla="*/ 3569922 w 4182213"/>
              <a:gd name="connsiteY3" fmla="*/ 2667000 h 4217761"/>
              <a:gd name="connsiteX4" fmla="*/ 3938222 w 4182213"/>
              <a:gd name="connsiteY4" fmla="*/ 4102100 h 4217761"/>
              <a:gd name="connsiteX5" fmla="*/ 1222 w 4182213"/>
              <a:gd name="connsiteY5" fmla="*/ 4140200 h 4217761"/>
              <a:gd name="connsiteX6" fmla="*/ 1222 w 4182213"/>
              <a:gd name="connsiteY6" fmla="*/ 0 h 4217761"/>
              <a:gd name="connsiteX0" fmla="*/ 1222 w 4017544"/>
              <a:gd name="connsiteY0" fmla="*/ 0 h 4140200"/>
              <a:gd name="connsiteX1" fmla="*/ 1499822 w 4017544"/>
              <a:gd name="connsiteY1" fmla="*/ 482600 h 4140200"/>
              <a:gd name="connsiteX2" fmla="*/ 1995122 w 4017544"/>
              <a:gd name="connsiteY2" fmla="*/ 2235200 h 4140200"/>
              <a:gd name="connsiteX3" fmla="*/ 3569922 w 4017544"/>
              <a:gd name="connsiteY3" fmla="*/ 2667000 h 4140200"/>
              <a:gd name="connsiteX4" fmla="*/ 3938222 w 4017544"/>
              <a:gd name="connsiteY4" fmla="*/ 4102100 h 4140200"/>
              <a:gd name="connsiteX5" fmla="*/ 1222 w 4017544"/>
              <a:gd name="connsiteY5" fmla="*/ 4140200 h 4140200"/>
              <a:gd name="connsiteX6" fmla="*/ 1222 w 4017544"/>
              <a:gd name="connsiteY6" fmla="*/ 0 h 4140200"/>
              <a:gd name="connsiteX0" fmla="*/ 1222 w 3938226"/>
              <a:gd name="connsiteY0" fmla="*/ 0 h 4140200"/>
              <a:gd name="connsiteX1" fmla="*/ 1499822 w 3938226"/>
              <a:gd name="connsiteY1" fmla="*/ 482600 h 4140200"/>
              <a:gd name="connsiteX2" fmla="*/ 1995122 w 3938226"/>
              <a:gd name="connsiteY2" fmla="*/ 2235200 h 4140200"/>
              <a:gd name="connsiteX3" fmla="*/ 3569922 w 3938226"/>
              <a:gd name="connsiteY3" fmla="*/ 2667000 h 4140200"/>
              <a:gd name="connsiteX4" fmla="*/ 3938222 w 3938226"/>
              <a:gd name="connsiteY4" fmla="*/ 4102100 h 4140200"/>
              <a:gd name="connsiteX5" fmla="*/ 1222 w 3938226"/>
              <a:gd name="connsiteY5" fmla="*/ 4140200 h 4140200"/>
              <a:gd name="connsiteX6" fmla="*/ 1222 w 3938226"/>
              <a:gd name="connsiteY6" fmla="*/ 0 h 4140200"/>
              <a:gd name="connsiteX0" fmla="*/ 1222 w 3925527"/>
              <a:gd name="connsiteY0" fmla="*/ 0 h 4141014"/>
              <a:gd name="connsiteX1" fmla="*/ 1499822 w 3925527"/>
              <a:gd name="connsiteY1" fmla="*/ 482600 h 4141014"/>
              <a:gd name="connsiteX2" fmla="*/ 1995122 w 3925527"/>
              <a:gd name="connsiteY2" fmla="*/ 2235200 h 4141014"/>
              <a:gd name="connsiteX3" fmla="*/ 3569922 w 3925527"/>
              <a:gd name="connsiteY3" fmla="*/ 2667000 h 4141014"/>
              <a:gd name="connsiteX4" fmla="*/ 3925522 w 3925527"/>
              <a:gd name="connsiteY4" fmla="*/ 4127500 h 4141014"/>
              <a:gd name="connsiteX5" fmla="*/ 1222 w 3925527"/>
              <a:gd name="connsiteY5" fmla="*/ 4140200 h 4141014"/>
              <a:gd name="connsiteX6" fmla="*/ 1222 w 3925527"/>
              <a:gd name="connsiteY6" fmla="*/ 0 h 4141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25527" h="4141014">
                <a:moveTo>
                  <a:pt x="1222" y="0"/>
                </a:moveTo>
                <a:cubicBezTo>
                  <a:pt x="793913" y="125941"/>
                  <a:pt x="1167505" y="110067"/>
                  <a:pt x="1499822" y="482600"/>
                </a:cubicBezTo>
                <a:cubicBezTo>
                  <a:pt x="1832139" y="855133"/>
                  <a:pt x="1650105" y="1871133"/>
                  <a:pt x="1995122" y="2235200"/>
                </a:cubicBezTo>
                <a:cubicBezTo>
                  <a:pt x="2340139" y="2599267"/>
                  <a:pt x="3248189" y="2351617"/>
                  <a:pt x="3569922" y="2667000"/>
                </a:cubicBezTo>
                <a:cubicBezTo>
                  <a:pt x="3891655" y="2982383"/>
                  <a:pt x="3926040" y="3534216"/>
                  <a:pt x="3925522" y="4127500"/>
                </a:cubicBezTo>
                <a:cubicBezTo>
                  <a:pt x="3925495" y="4158966"/>
                  <a:pt x="1305089" y="4123267"/>
                  <a:pt x="1222" y="4140200"/>
                </a:cubicBezTo>
                <a:cubicBezTo>
                  <a:pt x="5455" y="2764367"/>
                  <a:pt x="-3011" y="1375833"/>
                  <a:pt x="1222" y="0"/>
                </a:cubicBezTo>
                <a:close/>
              </a:path>
            </a:pathLst>
          </a:custGeom>
          <a:solidFill>
            <a:srgbClr val="DBE7B6"/>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a:extLst>
              <a:ext uri="{FF2B5EF4-FFF2-40B4-BE49-F238E27FC236}">
                <a16:creationId xmlns:a16="http://schemas.microsoft.com/office/drawing/2014/main" id="{B4F2294E-7142-704A-BE6A-5C9C8F58D5C7}"/>
              </a:ext>
            </a:extLst>
          </p:cNvPr>
          <p:cNvCxnSpPr>
            <a:cxnSpLocks/>
          </p:cNvCxnSpPr>
          <p:nvPr/>
        </p:nvCxnSpPr>
        <p:spPr>
          <a:xfrm>
            <a:off x="1060193" y="5929302"/>
            <a:ext cx="7251957"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B90F4510-8FC1-6A4A-B56A-EAFB98DAC009}"/>
              </a:ext>
            </a:extLst>
          </p:cNvPr>
          <p:cNvCxnSpPr>
            <a:stCxn id="16" idx="0"/>
          </p:cNvCxnSpPr>
          <p:nvPr/>
        </p:nvCxnSpPr>
        <p:spPr>
          <a:xfrm>
            <a:off x="1072892" y="1801802"/>
            <a:ext cx="7239258"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9A3D2578-8FBB-0C4B-BF5E-8930C85759E0}"/>
              </a:ext>
            </a:extLst>
          </p:cNvPr>
          <p:cNvSpPr txBox="1"/>
          <p:nvPr/>
        </p:nvSpPr>
        <p:spPr>
          <a:xfrm>
            <a:off x="1300202" y="3063626"/>
            <a:ext cx="553998" cy="1631216"/>
          </a:xfrm>
          <a:prstGeom prst="rect">
            <a:avLst/>
          </a:prstGeom>
          <a:noFill/>
        </p:spPr>
        <p:txBody>
          <a:bodyPr vert="eaVert" wrap="none" rtlCol="0">
            <a:spAutoFit/>
          </a:bodyPr>
          <a:lstStyle/>
          <a:p>
            <a:r>
              <a:rPr kumimoji="1" lang="ja-JP" altLang="en-US" sz="2400" b="1"/>
              <a:t>被　災　者</a:t>
            </a:r>
          </a:p>
        </p:txBody>
      </p:sp>
      <p:sp>
        <p:nvSpPr>
          <p:cNvPr id="22" name="テキスト ボックス 21">
            <a:extLst>
              <a:ext uri="{FF2B5EF4-FFF2-40B4-BE49-F238E27FC236}">
                <a16:creationId xmlns:a16="http://schemas.microsoft.com/office/drawing/2014/main" id="{16C41C8D-CEA2-A349-B7E8-2E099BBD594B}"/>
              </a:ext>
            </a:extLst>
          </p:cNvPr>
          <p:cNvSpPr txBox="1"/>
          <p:nvPr/>
        </p:nvSpPr>
        <p:spPr>
          <a:xfrm>
            <a:off x="7658100" y="6121400"/>
            <a:ext cx="646331" cy="369332"/>
          </a:xfrm>
          <a:prstGeom prst="rect">
            <a:avLst/>
          </a:prstGeom>
          <a:noFill/>
        </p:spPr>
        <p:txBody>
          <a:bodyPr wrap="none" rtlCol="0">
            <a:spAutoFit/>
          </a:bodyPr>
          <a:lstStyle/>
          <a:p>
            <a:r>
              <a:rPr kumimoji="1" lang="ja-JP" altLang="en-US"/>
              <a:t>時間</a:t>
            </a:r>
          </a:p>
        </p:txBody>
      </p:sp>
      <p:sp>
        <p:nvSpPr>
          <p:cNvPr id="23" name="テキスト ボックス 22">
            <a:extLst>
              <a:ext uri="{FF2B5EF4-FFF2-40B4-BE49-F238E27FC236}">
                <a16:creationId xmlns:a16="http://schemas.microsoft.com/office/drawing/2014/main" id="{C127BDEE-165A-244A-ACB1-AADA21E444F3}"/>
              </a:ext>
            </a:extLst>
          </p:cNvPr>
          <p:cNvSpPr txBox="1"/>
          <p:nvPr/>
        </p:nvSpPr>
        <p:spPr>
          <a:xfrm>
            <a:off x="2362200" y="5114706"/>
            <a:ext cx="1569660" cy="369332"/>
          </a:xfrm>
          <a:prstGeom prst="rect">
            <a:avLst/>
          </a:prstGeom>
          <a:noFill/>
        </p:spPr>
        <p:txBody>
          <a:bodyPr wrap="none" rtlCol="0">
            <a:spAutoFit/>
          </a:bodyPr>
          <a:lstStyle/>
          <a:p>
            <a:r>
              <a:rPr kumimoji="1" lang="ja-JP" altLang="en-US"/>
              <a:t>取り残され感</a:t>
            </a:r>
          </a:p>
        </p:txBody>
      </p:sp>
      <p:sp>
        <p:nvSpPr>
          <p:cNvPr id="24" name="テキスト ボックス 23">
            <a:extLst>
              <a:ext uri="{FF2B5EF4-FFF2-40B4-BE49-F238E27FC236}">
                <a16:creationId xmlns:a16="http://schemas.microsoft.com/office/drawing/2014/main" id="{B84885F7-FB25-B34C-9901-2588775ED5ED}"/>
              </a:ext>
            </a:extLst>
          </p:cNvPr>
          <p:cNvSpPr txBox="1"/>
          <p:nvPr/>
        </p:nvSpPr>
        <p:spPr>
          <a:xfrm>
            <a:off x="5015350" y="5127406"/>
            <a:ext cx="1107996" cy="369332"/>
          </a:xfrm>
          <a:prstGeom prst="rect">
            <a:avLst/>
          </a:prstGeom>
          <a:noFill/>
        </p:spPr>
        <p:txBody>
          <a:bodyPr wrap="none" rtlCol="0">
            <a:spAutoFit/>
          </a:bodyPr>
          <a:lstStyle/>
          <a:p>
            <a:r>
              <a:rPr kumimoji="1" lang="ja-JP" altLang="en-US"/>
              <a:t>孤立無援</a:t>
            </a:r>
          </a:p>
        </p:txBody>
      </p:sp>
      <p:sp>
        <p:nvSpPr>
          <p:cNvPr id="25" name="テキスト ボックス 24">
            <a:extLst>
              <a:ext uri="{FF2B5EF4-FFF2-40B4-BE49-F238E27FC236}">
                <a16:creationId xmlns:a16="http://schemas.microsoft.com/office/drawing/2014/main" id="{A243B8E5-8F7D-0841-896A-C8642B9F04C4}"/>
              </a:ext>
            </a:extLst>
          </p:cNvPr>
          <p:cNvSpPr txBox="1"/>
          <p:nvPr/>
        </p:nvSpPr>
        <p:spPr>
          <a:xfrm>
            <a:off x="6123346" y="4906208"/>
            <a:ext cx="1261884" cy="830997"/>
          </a:xfrm>
          <a:prstGeom prst="rect">
            <a:avLst/>
          </a:prstGeom>
          <a:noFill/>
        </p:spPr>
        <p:txBody>
          <a:bodyPr wrap="none" rtlCol="0">
            <a:spAutoFit/>
          </a:bodyPr>
          <a:lstStyle/>
          <a:p>
            <a:r>
              <a:rPr kumimoji="1" lang="en-US" altLang="ja-JP" sz="1200" dirty="0"/>
              <a:t>PTSD</a:t>
            </a:r>
          </a:p>
          <a:p>
            <a:r>
              <a:rPr lang="ja-JP" altLang="en-US" sz="1200"/>
              <a:t>うつ</a:t>
            </a:r>
            <a:endParaRPr lang="en-US" altLang="ja-JP" sz="1200" dirty="0"/>
          </a:p>
          <a:p>
            <a:r>
              <a:rPr kumimoji="1" lang="ja-JP" altLang="en-US" sz="1200"/>
              <a:t>アルコール問題</a:t>
            </a:r>
            <a:endParaRPr kumimoji="1" lang="en-US" altLang="ja-JP" sz="1200" dirty="0"/>
          </a:p>
          <a:p>
            <a:r>
              <a:rPr lang="ja-JP" altLang="en-US" sz="1200"/>
              <a:t>引きこもり</a:t>
            </a:r>
            <a:endParaRPr kumimoji="1" lang="ja-JP" altLang="en-US" sz="1200"/>
          </a:p>
        </p:txBody>
      </p:sp>
      <p:sp>
        <p:nvSpPr>
          <p:cNvPr id="26" name="テキスト ボックス 25">
            <a:extLst>
              <a:ext uri="{FF2B5EF4-FFF2-40B4-BE49-F238E27FC236}">
                <a16:creationId xmlns:a16="http://schemas.microsoft.com/office/drawing/2014/main" id="{91257478-6EE1-DB41-9DE4-946C80085C1F}"/>
              </a:ext>
            </a:extLst>
          </p:cNvPr>
          <p:cNvSpPr txBox="1"/>
          <p:nvPr/>
        </p:nvSpPr>
        <p:spPr>
          <a:xfrm>
            <a:off x="3211642" y="2099844"/>
            <a:ext cx="3038011" cy="369332"/>
          </a:xfrm>
          <a:prstGeom prst="rect">
            <a:avLst/>
          </a:prstGeom>
          <a:noFill/>
        </p:spPr>
        <p:txBody>
          <a:bodyPr wrap="none" rtlCol="0">
            <a:spAutoFit/>
          </a:bodyPr>
          <a:lstStyle/>
          <a:p>
            <a:r>
              <a:rPr kumimoji="1" lang="ja-JP" altLang="en-US"/>
              <a:t>生活再建、精神的立ち直り</a:t>
            </a:r>
          </a:p>
        </p:txBody>
      </p:sp>
      <p:cxnSp>
        <p:nvCxnSpPr>
          <p:cNvPr id="28" name="直線矢印コネクタ 27">
            <a:extLst>
              <a:ext uri="{FF2B5EF4-FFF2-40B4-BE49-F238E27FC236}">
                <a16:creationId xmlns:a16="http://schemas.microsoft.com/office/drawing/2014/main" id="{626065F4-2AD1-F745-AE09-0B9BE6F92140}"/>
              </a:ext>
            </a:extLst>
          </p:cNvPr>
          <p:cNvCxnSpPr>
            <a:cxnSpLocks/>
            <a:endCxn id="26" idx="1"/>
          </p:cNvCxnSpPr>
          <p:nvPr/>
        </p:nvCxnSpPr>
        <p:spPr>
          <a:xfrm flipV="1">
            <a:off x="1864455" y="2284510"/>
            <a:ext cx="1347187" cy="1196984"/>
          </a:xfrm>
          <a:prstGeom prst="straightConnector1">
            <a:avLst/>
          </a:prstGeom>
          <a:ln w="28575">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7975686C-C09C-E84E-AE10-49B3DA70020B}"/>
              </a:ext>
            </a:extLst>
          </p:cNvPr>
          <p:cNvCxnSpPr>
            <a:cxnSpLocks/>
          </p:cNvCxnSpPr>
          <p:nvPr/>
        </p:nvCxnSpPr>
        <p:spPr>
          <a:xfrm>
            <a:off x="1890607" y="4102388"/>
            <a:ext cx="3178253" cy="1025018"/>
          </a:xfrm>
          <a:prstGeom prst="straightConnector1">
            <a:avLst/>
          </a:prstGeom>
          <a:ln w="28575">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C604DCCD-D769-2148-9485-8EC06321B23F}"/>
              </a:ext>
            </a:extLst>
          </p:cNvPr>
          <p:cNvSpPr txBox="1"/>
          <p:nvPr/>
        </p:nvSpPr>
        <p:spPr>
          <a:xfrm>
            <a:off x="4074391" y="3206828"/>
            <a:ext cx="4440959" cy="830997"/>
          </a:xfrm>
          <a:prstGeom prst="rect">
            <a:avLst/>
          </a:prstGeom>
          <a:noFill/>
        </p:spPr>
        <p:txBody>
          <a:bodyPr wrap="none" rtlCol="0">
            <a:spAutoFit/>
          </a:bodyPr>
          <a:lstStyle/>
          <a:p>
            <a:r>
              <a:rPr kumimoji="1" lang="ja-JP" altLang="en-US" sz="1200"/>
              <a:t>復興期の特徴</a:t>
            </a:r>
            <a:endParaRPr kumimoji="1" lang="en-US" altLang="ja-JP" sz="1200" dirty="0"/>
          </a:p>
          <a:p>
            <a:pPr marL="100013" indent="-100013">
              <a:buFont typeface="Arial" panose="020B0604020202020204" pitchFamily="34" charset="0"/>
              <a:buChar char="•"/>
            </a:pPr>
            <a:r>
              <a:rPr lang="ja-JP" altLang="en-US" sz="1200"/>
              <a:t>地域全体の復興が優先され、個人の問題は忘れ去られていく</a:t>
            </a:r>
            <a:endParaRPr lang="en-US" altLang="ja-JP" sz="1200" dirty="0"/>
          </a:p>
          <a:p>
            <a:pPr marL="100013" indent="-100013">
              <a:buFont typeface="Arial" panose="020B0604020202020204" pitchFamily="34" charset="0"/>
              <a:buChar char="•"/>
            </a:pPr>
            <a:r>
              <a:rPr kumimoji="1" lang="ja-JP" altLang="en-US" sz="1200"/>
              <a:t>曖昧になり、見えにくくなっていく</a:t>
            </a:r>
            <a:endParaRPr kumimoji="1" lang="en-US" altLang="ja-JP" sz="1200" dirty="0"/>
          </a:p>
          <a:p>
            <a:pPr marL="100013" indent="-100013">
              <a:buFont typeface="Arial" panose="020B0604020202020204" pitchFamily="34" charset="0"/>
              <a:buChar char="•"/>
            </a:pPr>
            <a:r>
              <a:rPr lang="ja-JP" altLang="en-US" sz="1200"/>
              <a:t>個別化し、格差が広がっていく</a:t>
            </a:r>
            <a:endParaRPr kumimoji="1" lang="ja-JP" altLang="en-US" sz="1200"/>
          </a:p>
        </p:txBody>
      </p:sp>
      <p:sp>
        <p:nvSpPr>
          <p:cNvPr id="3" name="スライド番号プレースホルダー 2">
            <a:extLst>
              <a:ext uri="{FF2B5EF4-FFF2-40B4-BE49-F238E27FC236}">
                <a16:creationId xmlns:a16="http://schemas.microsoft.com/office/drawing/2014/main" id="{F9F141A3-EFB7-0342-A0AB-7B7D2F0FBB83}"/>
              </a:ext>
            </a:extLst>
          </p:cNvPr>
          <p:cNvSpPr>
            <a:spLocks noGrp="1"/>
          </p:cNvSpPr>
          <p:nvPr>
            <p:ph type="sldNum" sz="quarter" idx="12"/>
          </p:nvPr>
        </p:nvSpPr>
        <p:spPr/>
        <p:txBody>
          <a:bodyPr/>
          <a:lstStyle/>
          <a:p>
            <a:fld id="{58DD1769-DAE9-6C4E-82F4-B62273FFA290}" type="slidenum">
              <a:rPr kumimoji="1" lang="ja-JP" altLang="en-US" smtClean="0"/>
              <a:t>7</a:t>
            </a:fld>
            <a:endParaRPr kumimoji="1" lang="ja-JP" altLang="en-US"/>
          </a:p>
        </p:txBody>
      </p:sp>
    </p:spTree>
    <p:extLst>
      <p:ext uri="{BB962C8B-B14F-4D97-AF65-F5344CB8AC3E}">
        <p14:creationId xmlns:p14="http://schemas.microsoft.com/office/powerpoint/2010/main" val="2264100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78595E-0F3F-7248-9CE0-1AC3C440EAD9}"/>
              </a:ext>
            </a:extLst>
          </p:cNvPr>
          <p:cNvSpPr>
            <a:spLocks noGrp="1"/>
          </p:cNvSpPr>
          <p:nvPr>
            <p:ph type="title"/>
          </p:nvPr>
        </p:nvSpPr>
        <p:spPr/>
        <p:txBody>
          <a:bodyPr/>
          <a:lstStyle/>
          <a:p>
            <a:r>
              <a:rPr kumimoji="1" lang="ja-JP" altLang="en-US"/>
              <a:t>ハイリスクの被災者</a:t>
            </a:r>
          </a:p>
        </p:txBody>
      </p:sp>
      <p:sp>
        <p:nvSpPr>
          <p:cNvPr id="3" name="コンテンツ プレースホルダー 2">
            <a:extLst>
              <a:ext uri="{FF2B5EF4-FFF2-40B4-BE49-F238E27FC236}">
                <a16:creationId xmlns:a16="http://schemas.microsoft.com/office/drawing/2014/main" id="{080459BE-C0C8-E44C-A9C9-25C097D161B0}"/>
              </a:ext>
            </a:extLst>
          </p:cNvPr>
          <p:cNvSpPr>
            <a:spLocks noGrp="1"/>
          </p:cNvSpPr>
          <p:nvPr>
            <p:ph idx="1"/>
          </p:nvPr>
        </p:nvSpPr>
        <p:spPr/>
        <p:txBody>
          <a:bodyPr/>
          <a:lstStyle/>
          <a:p>
            <a:r>
              <a:rPr kumimoji="1" lang="ja-JP" altLang="en-US"/>
              <a:t>生命の危険が高かった人</a:t>
            </a:r>
            <a:endParaRPr kumimoji="1" lang="en-US" altLang="ja-JP" dirty="0"/>
          </a:p>
          <a:p>
            <a:r>
              <a:rPr lang="ja-JP" altLang="en-US"/>
              <a:t>近しい人を亡くした人</a:t>
            </a:r>
            <a:endParaRPr lang="en-US" altLang="ja-JP" dirty="0"/>
          </a:p>
          <a:p>
            <a:r>
              <a:rPr kumimoji="1" lang="ja-JP" altLang="en-US"/>
              <a:t>経済損失の大きい人</a:t>
            </a:r>
            <a:endParaRPr kumimoji="1" lang="en-US" altLang="ja-JP" dirty="0"/>
          </a:p>
          <a:p>
            <a:r>
              <a:rPr lang="ja-JP" altLang="en-US"/>
              <a:t>避難者</a:t>
            </a:r>
            <a:endParaRPr lang="en-US" altLang="ja-JP" dirty="0"/>
          </a:p>
          <a:p>
            <a:r>
              <a:rPr kumimoji="1" lang="ja-JP" altLang="en-US"/>
              <a:t>女性（特に妊婦）</a:t>
            </a:r>
            <a:endParaRPr kumimoji="1" lang="en-US" altLang="ja-JP" dirty="0"/>
          </a:p>
          <a:p>
            <a:r>
              <a:rPr lang="ja-JP" altLang="en-US"/>
              <a:t>子供</a:t>
            </a:r>
            <a:endParaRPr lang="en-US" altLang="ja-JP" dirty="0"/>
          </a:p>
          <a:p>
            <a:r>
              <a:rPr kumimoji="1" lang="ja-JP" altLang="en-US"/>
              <a:t>高齢者</a:t>
            </a:r>
            <a:endParaRPr kumimoji="1" lang="en-US" altLang="ja-JP" dirty="0"/>
          </a:p>
          <a:p>
            <a:r>
              <a:rPr lang="ja-JP" altLang="en-US"/>
              <a:t>外国人</a:t>
            </a:r>
            <a:endParaRPr lang="en-US" altLang="ja-JP" dirty="0"/>
          </a:p>
          <a:p>
            <a:r>
              <a:rPr kumimoji="1" lang="ja-JP" altLang="en-US"/>
              <a:t>障害者</a:t>
            </a:r>
            <a:endParaRPr kumimoji="1" lang="en-US" altLang="ja-JP" dirty="0"/>
          </a:p>
          <a:p>
            <a:r>
              <a:rPr lang="ja-JP" altLang="en-US">
                <a:solidFill>
                  <a:srgbClr val="FF0000"/>
                </a:solidFill>
              </a:rPr>
              <a:t>支援者・救援者</a:t>
            </a:r>
            <a:endParaRPr kumimoji="1" lang="en-US" altLang="ja-JP" dirty="0">
              <a:solidFill>
                <a:srgbClr val="FF0000"/>
              </a:solidFill>
            </a:endParaRPr>
          </a:p>
        </p:txBody>
      </p:sp>
      <p:sp>
        <p:nvSpPr>
          <p:cNvPr id="4" name="角丸四角形 3">
            <a:extLst>
              <a:ext uri="{FF2B5EF4-FFF2-40B4-BE49-F238E27FC236}">
                <a16:creationId xmlns:a16="http://schemas.microsoft.com/office/drawing/2014/main" id="{1132CFD3-F3B7-054A-8082-A08D92C56832}"/>
              </a:ext>
            </a:extLst>
          </p:cNvPr>
          <p:cNvSpPr/>
          <p:nvPr/>
        </p:nvSpPr>
        <p:spPr>
          <a:xfrm>
            <a:off x="4737100" y="2867336"/>
            <a:ext cx="3632200" cy="17145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400"/>
              <a:t>強烈な体験をした</a:t>
            </a:r>
            <a:r>
              <a:rPr lang="ja-JP" altLang="en-US" sz="2400"/>
              <a:t>者</a:t>
            </a:r>
            <a:endParaRPr kumimoji="1" lang="en-US" altLang="ja-JP" sz="2400" dirty="0"/>
          </a:p>
          <a:p>
            <a:pPr algn="ctr"/>
            <a:r>
              <a:rPr lang="ja-JP" altLang="en-US" sz="2400"/>
              <a:t>要配慮者</a:t>
            </a:r>
            <a:endParaRPr lang="en-US" altLang="ja-JP" sz="2400" dirty="0"/>
          </a:p>
          <a:p>
            <a:pPr algn="ctr"/>
            <a:r>
              <a:rPr kumimoji="1" lang="ja-JP" altLang="en-US" sz="2400"/>
              <a:t>支援者・救援者</a:t>
            </a:r>
          </a:p>
        </p:txBody>
      </p:sp>
      <p:sp>
        <p:nvSpPr>
          <p:cNvPr id="5" name="スライド番号プレースホルダー 4">
            <a:extLst>
              <a:ext uri="{FF2B5EF4-FFF2-40B4-BE49-F238E27FC236}">
                <a16:creationId xmlns:a16="http://schemas.microsoft.com/office/drawing/2014/main" id="{05A2BCD3-8691-8748-A38D-B17F08BDA151}"/>
              </a:ext>
            </a:extLst>
          </p:cNvPr>
          <p:cNvSpPr>
            <a:spLocks noGrp="1"/>
          </p:cNvSpPr>
          <p:nvPr>
            <p:ph type="sldNum" sz="quarter" idx="12"/>
          </p:nvPr>
        </p:nvSpPr>
        <p:spPr/>
        <p:txBody>
          <a:bodyPr/>
          <a:lstStyle/>
          <a:p>
            <a:fld id="{58DD1769-DAE9-6C4E-82F4-B62273FFA290}" type="slidenum">
              <a:rPr kumimoji="1" lang="ja-JP" altLang="en-US" smtClean="0"/>
              <a:t>8</a:t>
            </a:fld>
            <a:endParaRPr kumimoji="1" lang="ja-JP" altLang="en-US"/>
          </a:p>
        </p:txBody>
      </p:sp>
    </p:spTree>
    <p:extLst>
      <p:ext uri="{BB962C8B-B14F-4D97-AF65-F5344CB8AC3E}">
        <p14:creationId xmlns:p14="http://schemas.microsoft.com/office/powerpoint/2010/main" val="613327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8632CC-CD1D-B44F-B904-7D8A4A4CCB0D}"/>
              </a:ext>
            </a:extLst>
          </p:cNvPr>
          <p:cNvSpPr>
            <a:spLocks noGrp="1"/>
          </p:cNvSpPr>
          <p:nvPr>
            <p:ph type="title"/>
          </p:nvPr>
        </p:nvSpPr>
        <p:spPr/>
        <p:txBody>
          <a:bodyPr>
            <a:normAutofit fontScale="90000"/>
          </a:bodyPr>
          <a:lstStyle/>
          <a:p>
            <a:r>
              <a:rPr kumimoji="1" lang="ja-JP" altLang="en-US"/>
              <a:t>サイコロジカル・ファーストエイド</a:t>
            </a:r>
            <a:r>
              <a:rPr kumimoji="1" lang="en-US" altLang="ja-JP" dirty="0"/>
              <a:t>(PFA</a:t>
            </a:r>
            <a:r>
              <a:rPr kumimoji="1" lang="ja-JP" altLang="en-US"/>
              <a:t>）</a:t>
            </a:r>
          </a:p>
        </p:txBody>
      </p:sp>
      <p:sp>
        <p:nvSpPr>
          <p:cNvPr id="3" name="コンテンツ プレースホルダー 2">
            <a:extLst>
              <a:ext uri="{FF2B5EF4-FFF2-40B4-BE49-F238E27FC236}">
                <a16:creationId xmlns:a16="http://schemas.microsoft.com/office/drawing/2014/main" id="{5BB9F10A-B334-3A49-B4CB-C9E8F748EC7C}"/>
              </a:ext>
            </a:extLst>
          </p:cNvPr>
          <p:cNvSpPr>
            <a:spLocks noGrp="1"/>
          </p:cNvSpPr>
          <p:nvPr>
            <p:ph idx="1"/>
          </p:nvPr>
        </p:nvSpPr>
        <p:spPr>
          <a:xfrm>
            <a:off x="628650" y="1272210"/>
            <a:ext cx="8515350" cy="5449266"/>
          </a:xfrm>
        </p:spPr>
        <p:txBody>
          <a:bodyPr>
            <a:normAutofit fontScale="77500" lnSpcReduction="20000"/>
          </a:bodyPr>
          <a:lstStyle/>
          <a:p>
            <a:pPr>
              <a:lnSpc>
                <a:spcPct val="120000"/>
              </a:lnSpc>
              <a:spcBef>
                <a:spcPts val="0"/>
              </a:spcBef>
            </a:pPr>
            <a:r>
              <a:rPr kumimoji="1" lang="ja-JP" altLang="en-US"/>
              <a:t>目的；トラウマ的出来事によって引き起こされる</a:t>
            </a:r>
            <a:r>
              <a:rPr kumimoji="1" lang="ja-JP" altLang="en-US">
                <a:solidFill>
                  <a:srgbClr val="FF0000"/>
                </a:solidFill>
              </a:rPr>
              <a:t>初期の苦痛の軽減</a:t>
            </a:r>
            <a:r>
              <a:rPr kumimoji="1" lang="ja-JP" altLang="en-US"/>
              <a:t>、</a:t>
            </a:r>
            <a:r>
              <a:rPr kumimoji="1" lang="ja-JP" altLang="en-US">
                <a:solidFill>
                  <a:srgbClr val="FF0000"/>
                </a:solidFill>
              </a:rPr>
              <a:t>短期・長期的な適応機能と対処行動の促進</a:t>
            </a:r>
            <a:endParaRPr kumimoji="1" lang="en-US" altLang="ja-JP" dirty="0">
              <a:solidFill>
                <a:srgbClr val="FF0000"/>
              </a:solidFill>
            </a:endParaRPr>
          </a:p>
          <a:p>
            <a:pPr>
              <a:lnSpc>
                <a:spcPct val="120000"/>
              </a:lnSpc>
              <a:spcBef>
                <a:spcPts val="0"/>
              </a:spcBef>
            </a:pPr>
            <a:r>
              <a:rPr lang="ja-JP" altLang="en-US"/>
              <a:t>活動内容</a:t>
            </a:r>
            <a:endParaRPr kumimoji="1" lang="en-US" altLang="ja-JP" dirty="0"/>
          </a:p>
          <a:p>
            <a:pPr marL="814387" lvl="1" indent="-457200">
              <a:lnSpc>
                <a:spcPct val="120000"/>
              </a:lnSpc>
              <a:spcBef>
                <a:spcPts val="0"/>
              </a:spcBef>
              <a:buFont typeface="+mj-lt"/>
              <a:buAutoNum type="arabicPeriod"/>
            </a:pPr>
            <a:r>
              <a:rPr lang="ja-JP" altLang="en-US" sz="2000"/>
              <a:t>被災者に近づき、活動を始める</a:t>
            </a:r>
            <a:endParaRPr lang="en-US" altLang="ja-JP" sz="2000" dirty="0"/>
          </a:p>
          <a:p>
            <a:pPr marL="1081087" lvl="2" indent="-457200">
              <a:lnSpc>
                <a:spcPct val="120000"/>
              </a:lnSpc>
              <a:spcBef>
                <a:spcPts val="0"/>
              </a:spcBef>
            </a:pPr>
            <a:r>
              <a:rPr lang="ja-JP" altLang="en-US" sz="1700"/>
              <a:t>被災者の求めに応じる。あるいは、被災者に負担をかけない共感的な態度でこちらから手を差し伸べる。</a:t>
            </a:r>
            <a:endParaRPr lang="en-US" altLang="ja-JP" sz="1700" dirty="0"/>
          </a:p>
          <a:p>
            <a:pPr marL="814387" lvl="1" indent="-457200">
              <a:lnSpc>
                <a:spcPct val="120000"/>
              </a:lnSpc>
              <a:spcBef>
                <a:spcPts val="0"/>
              </a:spcBef>
              <a:buFont typeface="+mj-lt"/>
              <a:buAutoNum type="arabicPeriod"/>
            </a:pPr>
            <a:r>
              <a:rPr kumimoji="1" lang="ja-JP" altLang="en-US" sz="2000"/>
              <a:t>安全と安心感</a:t>
            </a:r>
            <a:endParaRPr kumimoji="1" lang="en-US" altLang="ja-JP" sz="2000" dirty="0"/>
          </a:p>
          <a:p>
            <a:pPr marL="1081087" lvl="2" indent="-457200">
              <a:lnSpc>
                <a:spcPct val="120000"/>
              </a:lnSpc>
              <a:spcBef>
                <a:spcPts val="0"/>
              </a:spcBef>
            </a:pPr>
            <a:r>
              <a:rPr lang="ja-JP" altLang="en-US" sz="1700"/>
              <a:t>当面の安全を確かなものにし、被災者が心身を休められるようにする。</a:t>
            </a:r>
            <a:endParaRPr kumimoji="1" lang="en-US" altLang="ja-JP" sz="1700" dirty="0"/>
          </a:p>
          <a:p>
            <a:pPr marL="814387" lvl="1" indent="-457200">
              <a:lnSpc>
                <a:spcPct val="120000"/>
              </a:lnSpc>
              <a:spcBef>
                <a:spcPts val="0"/>
              </a:spcBef>
              <a:buFont typeface="+mj-lt"/>
              <a:buAutoNum type="arabicPeriod"/>
            </a:pPr>
            <a:r>
              <a:rPr lang="ja-JP" altLang="en-US" sz="2000"/>
              <a:t>安定化</a:t>
            </a:r>
            <a:endParaRPr lang="en-US" altLang="ja-JP" sz="2000" dirty="0"/>
          </a:p>
          <a:p>
            <a:pPr marL="1081087" lvl="2" indent="-457200">
              <a:lnSpc>
                <a:spcPct val="120000"/>
              </a:lnSpc>
              <a:spcBef>
                <a:spcPts val="0"/>
              </a:spcBef>
            </a:pPr>
            <a:r>
              <a:rPr lang="ja-JP" altLang="en-US" sz="1700"/>
              <a:t>圧倒されている被災者の混乱を鎮め、見通しが持てるようにする。</a:t>
            </a:r>
            <a:endParaRPr lang="en-US" altLang="ja-JP" sz="1700" dirty="0"/>
          </a:p>
          <a:p>
            <a:pPr marL="814387" lvl="1" indent="-457200">
              <a:lnSpc>
                <a:spcPct val="120000"/>
              </a:lnSpc>
              <a:spcBef>
                <a:spcPts val="0"/>
              </a:spcBef>
              <a:buFont typeface="+mj-lt"/>
              <a:buAutoNum type="arabicPeriod"/>
            </a:pPr>
            <a:r>
              <a:rPr kumimoji="1" lang="ja-JP" altLang="en-US" sz="2000"/>
              <a:t>情報を集める</a:t>
            </a:r>
            <a:endParaRPr kumimoji="1" lang="en-US" altLang="ja-JP" sz="2000" dirty="0"/>
          </a:p>
          <a:p>
            <a:pPr marL="1081087" lvl="2" indent="-457200">
              <a:lnSpc>
                <a:spcPct val="120000"/>
              </a:lnSpc>
              <a:spcBef>
                <a:spcPts val="0"/>
              </a:spcBef>
            </a:pPr>
            <a:r>
              <a:rPr lang="ja-JP" altLang="en-US" sz="1700"/>
              <a:t>周辺情報を集め、被災者が今必要としていること、困っていることを把握する。その上で、その人にあった</a:t>
            </a:r>
            <a:r>
              <a:rPr lang="en-US" altLang="ja-JP" sz="1700" dirty="0"/>
              <a:t>PFA</a:t>
            </a:r>
            <a:r>
              <a:rPr lang="ja-JP" altLang="en-US" sz="1700"/>
              <a:t>を組み立てる。</a:t>
            </a:r>
            <a:endParaRPr kumimoji="1" lang="en-US" altLang="ja-JP" sz="1700" dirty="0"/>
          </a:p>
          <a:p>
            <a:pPr marL="814387" lvl="1" indent="-457200">
              <a:lnSpc>
                <a:spcPct val="120000"/>
              </a:lnSpc>
              <a:spcBef>
                <a:spcPts val="0"/>
              </a:spcBef>
              <a:buFont typeface="+mj-lt"/>
              <a:buAutoNum type="arabicPeriod"/>
            </a:pPr>
            <a:r>
              <a:rPr lang="ja-JP" altLang="en-US" sz="2000"/>
              <a:t>現実的な問題の解決を助ける</a:t>
            </a:r>
            <a:endParaRPr lang="en-US" altLang="ja-JP" sz="2000" dirty="0"/>
          </a:p>
          <a:p>
            <a:pPr marL="1081087" lvl="2" indent="-457200">
              <a:lnSpc>
                <a:spcPct val="120000"/>
              </a:lnSpc>
              <a:spcBef>
                <a:spcPts val="0"/>
              </a:spcBef>
            </a:pPr>
            <a:r>
              <a:rPr lang="ja-JP" altLang="en-US" sz="1700"/>
              <a:t>今必要としていること、困っていることに取り組むために、被災者を現実的に支援する。</a:t>
            </a:r>
            <a:endParaRPr lang="en-US" altLang="ja-JP" sz="1700" dirty="0"/>
          </a:p>
          <a:p>
            <a:pPr marL="814387" lvl="1" indent="-457200">
              <a:lnSpc>
                <a:spcPct val="120000"/>
              </a:lnSpc>
              <a:spcBef>
                <a:spcPts val="0"/>
              </a:spcBef>
              <a:buFont typeface="+mj-lt"/>
              <a:buAutoNum type="arabicPeriod"/>
            </a:pPr>
            <a:r>
              <a:rPr kumimoji="1" lang="ja-JP" altLang="en-US" sz="2000"/>
              <a:t>周囲の</a:t>
            </a:r>
            <a:r>
              <a:rPr lang="ja-JP" altLang="en-US" sz="2000"/>
              <a:t>人々</a:t>
            </a:r>
            <a:r>
              <a:rPr kumimoji="1" lang="ja-JP" altLang="en-US" sz="2000"/>
              <a:t>との関わりを促進する</a:t>
            </a:r>
            <a:endParaRPr kumimoji="1" lang="en-US" altLang="ja-JP" sz="2000" dirty="0"/>
          </a:p>
          <a:p>
            <a:pPr marL="1081087" lvl="2" indent="-457200">
              <a:lnSpc>
                <a:spcPct val="120000"/>
              </a:lnSpc>
              <a:spcBef>
                <a:spcPts val="0"/>
              </a:spcBef>
            </a:pPr>
            <a:r>
              <a:rPr lang="ja-JP" altLang="en-US" sz="1700"/>
              <a:t>家族・友人など身近にいて支えてくれる人や、地域の援助機関との関わりを促進し、その関係が長続きするよう援助する。</a:t>
            </a:r>
            <a:endParaRPr kumimoji="1" lang="en-US" altLang="ja-JP" sz="1700" dirty="0"/>
          </a:p>
          <a:p>
            <a:pPr marL="814387" lvl="1" indent="-457200">
              <a:lnSpc>
                <a:spcPct val="120000"/>
              </a:lnSpc>
              <a:spcBef>
                <a:spcPts val="0"/>
              </a:spcBef>
              <a:buFont typeface="+mj-lt"/>
              <a:buAutoNum type="arabicPeriod"/>
            </a:pPr>
            <a:r>
              <a:rPr lang="ja-JP" altLang="en-US" sz="2000"/>
              <a:t>対処に役立つ情報</a:t>
            </a:r>
            <a:endParaRPr lang="en-US" altLang="ja-JP" sz="2000" dirty="0"/>
          </a:p>
          <a:p>
            <a:pPr marL="1081087" lvl="2" indent="-457200">
              <a:lnSpc>
                <a:spcPct val="120000"/>
              </a:lnSpc>
              <a:spcBef>
                <a:spcPts val="0"/>
              </a:spcBef>
            </a:pPr>
            <a:r>
              <a:rPr lang="ja-JP" altLang="en-US" sz="1700"/>
              <a:t>苦痛を和らげ、適応的な機能を高めるために、ストレス反応と対処の方法について知ってもらう。</a:t>
            </a:r>
            <a:endParaRPr lang="en-US" altLang="ja-JP" sz="1700" dirty="0"/>
          </a:p>
          <a:p>
            <a:pPr marL="814387" lvl="1" indent="-457200">
              <a:lnSpc>
                <a:spcPct val="120000"/>
              </a:lnSpc>
              <a:spcBef>
                <a:spcPts val="0"/>
              </a:spcBef>
              <a:buFont typeface="+mj-lt"/>
              <a:buAutoNum type="arabicPeriod"/>
            </a:pPr>
            <a:r>
              <a:rPr kumimoji="1" lang="ja-JP" altLang="en-US" sz="2000"/>
              <a:t>紹介と引き継ぎ</a:t>
            </a:r>
            <a:endParaRPr kumimoji="1" lang="en-US" altLang="ja-JP" sz="2000" dirty="0"/>
          </a:p>
          <a:p>
            <a:pPr marL="1081087" lvl="2" indent="-457200">
              <a:lnSpc>
                <a:spcPct val="120000"/>
              </a:lnSpc>
              <a:spcBef>
                <a:spcPts val="0"/>
              </a:spcBef>
            </a:pPr>
            <a:r>
              <a:rPr lang="ja-JP" altLang="en-US"/>
              <a:t>被災者が今必要としている、あるいは将来必要となるサービスを紹介し、引き継ぎを行う。</a:t>
            </a:r>
            <a:endParaRPr kumimoji="1" lang="ja-JP" altLang="en-US"/>
          </a:p>
        </p:txBody>
      </p:sp>
      <p:sp>
        <p:nvSpPr>
          <p:cNvPr id="4" name="スライド番号プレースホルダー 3">
            <a:extLst>
              <a:ext uri="{FF2B5EF4-FFF2-40B4-BE49-F238E27FC236}">
                <a16:creationId xmlns:a16="http://schemas.microsoft.com/office/drawing/2014/main" id="{249E017A-C74F-354E-B97E-CA8365ABFF7A}"/>
              </a:ext>
            </a:extLst>
          </p:cNvPr>
          <p:cNvSpPr>
            <a:spLocks noGrp="1"/>
          </p:cNvSpPr>
          <p:nvPr>
            <p:ph type="sldNum" sz="quarter" idx="12"/>
          </p:nvPr>
        </p:nvSpPr>
        <p:spPr/>
        <p:txBody>
          <a:bodyPr/>
          <a:lstStyle/>
          <a:p>
            <a:fld id="{58DD1769-DAE9-6C4E-82F4-B62273FFA290}" type="slidenum">
              <a:rPr kumimoji="1" lang="ja-JP" altLang="en-US" smtClean="0"/>
              <a:t>9</a:t>
            </a:fld>
            <a:endParaRPr kumimoji="1" lang="ja-JP" altLang="en-US"/>
          </a:p>
        </p:txBody>
      </p:sp>
    </p:spTree>
    <p:extLst>
      <p:ext uri="{BB962C8B-B14F-4D97-AF65-F5344CB8AC3E}">
        <p14:creationId xmlns:p14="http://schemas.microsoft.com/office/powerpoint/2010/main" val="441484413"/>
      </p:ext>
    </p:extLst>
  </p:cSld>
  <p:clrMapOvr>
    <a:masterClrMapping/>
  </p:clrMapOvr>
</p:sld>
</file>

<file path=ppt/theme/theme1.xml><?xml version="1.0" encoding="utf-8"?>
<a:theme xmlns:a="http://schemas.openxmlformats.org/drawingml/2006/main" name="基礎コース">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基礎コース" id="{C4A16FF6-1C91-F847-BAD1-1F56BF1BD093}" vid="{2CBC87FD-AA37-E042-953D-DDEA6A072C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5d13358-ba13-47f5-b1e3-fdcd6b69d120" xsi:nil="true"/>
    <lcf76f155ced4ddcb4097134ff3c332f xmlns="9be4de2b-ed32-4cfd-86cc-3daf7de8187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CDE00FD03F958428DD3CBF4A39D1F89" ma:contentTypeVersion="17" ma:contentTypeDescription="新しいドキュメントを作成します。" ma:contentTypeScope="" ma:versionID="bb9bdd76baf118e216ba851cf1237bbd">
  <xsd:schema xmlns:xsd="http://www.w3.org/2001/XMLSchema" xmlns:xs="http://www.w3.org/2001/XMLSchema" xmlns:p="http://schemas.microsoft.com/office/2006/metadata/properties" xmlns:ns2="9be4de2b-ed32-4cfd-86cc-3daf7de81874" xmlns:ns3="b5d13358-ba13-47f5-b1e3-fdcd6b69d120" targetNamespace="http://schemas.microsoft.com/office/2006/metadata/properties" ma:root="true" ma:fieldsID="e96c78eaab7af6ba5edd385671b62928" ns2:_="" ns3:_="">
    <xsd:import namespace="9be4de2b-ed32-4cfd-86cc-3daf7de81874"/>
    <xsd:import namespace="b5d13358-ba13-47f5-b1e3-fdcd6b69d1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e4de2b-ed32-4cfd-86cc-3daf7de818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ebdc2b39-54f4-4c53-bf88-5d9269ab31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d13358-ba13-47f5-b1e3-fdcd6b69d120"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42aa574-677a-4bc2-90c8-dd60c760d169}" ma:internalName="TaxCatchAll" ma:showField="CatchAllData" ma:web="b5d13358-ba13-47f5-b1e3-fdcd6b69d1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BBDDEA-6F79-4EB8-A505-786052A899FB}">
  <ds:schemaRefs>
    <ds:schemaRef ds:uri="http://schemas.microsoft.com/office/2006/documentManagement/types"/>
    <ds:schemaRef ds:uri="http://purl.org/dc/elements/1.1/"/>
    <ds:schemaRef ds:uri="http://schemas.openxmlformats.org/package/2006/metadata/core-properties"/>
    <ds:schemaRef ds:uri="http://purl.org/dc/dcmitype/"/>
    <ds:schemaRef ds:uri="http://purl.org/dc/terms/"/>
    <ds:schemaRef ds:uri="b5d13358-ba13-47f5-b1e3-fdcd6b69d120"/>
    <ds:schemaRef ds:uri="http://schemas.microsoft.com/office/2006/metadata/properties"/>
    <ds:schemaRef ds:uri="http://schemas.microsoft.com/office/infopath/2007/PartnerControls"/>
    <ds:schemaRef ds:uri="9be4de2b-ed32-4cfd-86cc-3daf7de81874"/>
    <ds:schemaRef ds:uri="http://www.w3.org/XML/1998/namespace"/>
  </ds:schemaRefs>
</ds:datastoreItem>
</file>

<file path=customXml/itemProps2.xml><?xml version="1.0" encoding="utf-8"?>
<ds:datastoreItem xmlns:ds="http://schemas.openxmlformats.org/officeDocument/2006/customXml" ds:itemID="{88E466FE-F3F4-4A96-B384-2ACDF19319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e4de2b-ed32-4cfd-86cc-3daf7de81874"/>
    <ds:schemaRef ds:uri="b5d13358-ba13-47f5-b1e3-fdcd6b69d1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B773683-7CE6-40C8-9DA8-4D8A943040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基礎コース</Template>
  <TotalTime>0</TotalTime>
  <Words>6199</Words>
  <Application>Microsoft Office PowerPoint</Application>
  <PresentationFormat>画面に合わせる (4:3)</PresentationFormat>
  <Paragraphs>351</Paragraphs>
  <Slides>17</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YuMincho +36p Kana Medium</vt:lpstr>
      <vt:lpstr>ヒラギノ角ゴシック W3</vt:lpstr>
      <vt:lpstr>游ゴシック</vt:lpstr>
      <vt:lpstr>游ゴシック Light</vt:lpstr>
      <vt:lpstr>Arial</vt:lpstr>
      <vt:lpstr>Wingdings</vt:lpstr>
      <vt:lpstr>基礎コース</vt:lpstr>
      <vt:lpstr>原子力災害時の メンタルヘルス</vt:lpstr>
      <vt:lpstr>災害による心理的影響</vt:lpstr>
      <vt:lpstr>災害後の心理状態の変化</vt:lpstr>
      <vt:lpstr>災害に関連するストレス</vt:lpstr>
      <vt:lpstr>心的外傷後ストレス障害（PTSD）</vt:lpstr>
      <vt:lpstr>悲嘆反応</vt:lpstr>
      <vt:lpstr>被災者の回復の二極化</vt:lpstr>
      <vt:lpstr>ハイリスクの被災者</vt:lpstr>
      <vt:lpstr>サイコロジカル・ファーストエイド(PFA）</vt:lpstr>
      <vt:lpstr>災害支援者が被る災害ストレス</vt:lpstr>
      <vt:lpstr>災害支援者のセルフケア</vt:lpstr>
      <vt:lpstr>支援者の精神健康対策</vt:lpstr>
      <vt:lpstr>原子力災害後の心理状態の変化</vt:lpstr>
      <vt:lpstr>原子力災害の特徴</vt:lpstr>
      <vt:lpstr>スティグマ・差別・中傷</vt:lpstr>
      <vt:lpstr>原子力災害時のメンタルヘルス対策</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原子力防災体制</dc:title>
  <dc:creator/>
  <cp:lastModifiedBy/>
  <cp:revision>121</cp:revision>
  <cp:lastPrinted>2019-03-08T08:11:49Z</cp:lastPrinted>
  <dcterms:created xsi:type="dcterms:W3CDTF">2018-07-09T08:22:40Z</dcterms:created>
  <dcterms:modified xsi:type="dcterms:W3CDTF">2023-11-14T04:22:24Z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0x01010056DEF9348FD06640A48C820155C435AA</vt:lpwstr>
  </property>
</Properties>
</file>