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33"/>
  </p:notesMasterIdLst>
  <p:sldIdLst>
    <p:sldId id="262" r:id="rId5"/>
    <p:sldId id="371" r:id="rId6"/>
    <p:sldId id="372" r:id="rId7"/>
    <p:sldId id="339" r:id="rId8"/>
    <p:sldId id="389" r:id="rId9"/>
    <p:sldId id="390" r:id="rId10"/>
    <p:sldId id="394" r:id="rId11"/>
    <p:sldId id="395" r:id="rId12"/>
    <p:sldId id="397" r:id="rId13"/>
    <p:sldId id="398" r:id="rId14"/>
    <p:sldId id="400" r:id="rId15"/>
    <p:sldId id="399" r:id="rId16"/>
    <p:sldId id="401" r:id="rId17"/>
    <p:sldId id="276" r:id="rId18"/>
    <p:sldId id="402" r:id="rId19"/>
    <p:sldId id="403" r:id="rId20"/>
    <p:sldId id="391" r:id="rId21"/>
    <p:sldId id="392" r:id="rId22"/>
    <p:sldId id="393" r:id="rId23"/>
    <p:sldId id="405" r:id="rId24"/>
    <p:sldId id="406" r:id="rId25"/>
    <p:sldId id="407" r:id="rId26"/>
    <p:sldId id="411" r:id="rId27"/>
    <p:sldId id="408" r:id="rId28"/>
    <p:sldId id="412" r:id="rId29"/>
    <p:sldId id="409" r:id="rId30"/>
    <p:sldId id="261" r:id="rId31"/>
    <p:sldId id="410"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DWEUrfMnZO6rrmpHjgivw==" hashData="WMmItDe5XjIpCwScdNq149kOVmzd7WX2cMPdqROyNytIdr0e1nHlfW9BtHC+BS8s7WJ4Bf5QcpKq6z5J2MMRV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8A037-6CC0-4AE3-8823-95BD3654E6BA}" v="1" dt="2023-09-26T02:48:10.5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75074" autoAdjust="0"/>
  </p:normalViewPr>
  <p:slideViewPr>
    <p:cSldViewPr snapToGrid="0" snapToObjects="1">
      <p:cViewPr varScale="1">
        <p:scale>
          <a:sx n="83" d="100"/>
          <a:sy n="83" d="100"/>
        </p:scale>
        <p:origin x="900"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8673"/>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0527"/>
            <a:ext cx="5486400" cy="418174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時間；</a:t>
            </a:r>
            <a:r>
              <a:rPr kumimoji="1" lang="en-US" altLang="ja-JP" dirty="0"/>
              <a:t>30</a:t>
            </a:r>
            <a:r>
              <a:rPr kumimoji="1" lang="ja-JP" altLang="en-US"/>
              <a:t>分</a:t>
            </a:r>
            <a:endParaRPr kumimoji="1" lang="en-US" altLang="ja-JP" dirty="0"/>
          </a:p>
          <a:p>
            <a:r>
              <a:rPr kumimoji="1" lang="ja-JP" altLang="en-US"/>
              <a:t>内容</a:t>
            </a:r>
            <a:endParaRPr kumimoji="1" lang="en-US" altLang="ja-JP" dirty="0"/>
          </a:p>
          <a:p>
            <a:pPr marL="171450" indent="-171450">
              <a:buFont typeface="Arial" panose="020B0604020202020204" pitchFamily="34" charset="0"/>
              <a:buChar char="•"/>
            </a:pPr>
            <a:r>
              <a:rPr kumimoji="1" lang="ja-JP" altLang="en-US"/>
              <a:t>国際原子力事象評価尺度</a:t>
            </a:r>
            <a:endParaRPr kumimoji="1" lang="en-US" altLang="ja-JP" dirty="0"/>
          </a:p>
          <a:p>
            <a:pPr marL="171450" indent="-171450">
              <a:buFont typeface="Arial" panose="020B0604020202020204" pitchFamily="34" charset="0"/>
              <a:buChar char="•"/>
            </a:pPr>
            <a:r>
              <a:rPr kumimoji="1" lang="ja-JP" altLang="en-US"/>
              <a:t>放射線事故件数と影響</a:t>
            </a:r>
            <a:endParaRPr kumimoji="1" lang="en-US" altLang="ja-JP" dirty="0"/>
          </a:p>
          <a:p>
            <a:pPr marL="171450" indent="-171450">
              <a:buFont typeface="Arial" panose="020B0604020202020204" pitchFamily="34" charset="0"/>
              <a:buChar char="•"/>
            </a:pPr>
            <a:r>
              <a:rPr kumimoji="1" lang="ja-JP" altLang="en-US"/>
              <a:t>代表的な事故</a:t>
            </a:r>
            <a:endParaRPr kumimoji="1" lang="en-US" altLang="ja-JP" dirty="0"/>
          </a:p>
          <a:p>
            <a:pPr marL="171450" indent="-171450">
              <a:buFont typeface="Arial" panose="020B0604020202020204" pitchFamily="34" charset="0"/>
              <a:buChar char="•"/>
            </a:pPr>
            <a:r>
              <a:rPr kumimoji="1" lang="ja-JP" altLang="en-US"/>
              <a:t>ウラン加工工場臨界事故</a:t>
            </a:r>
            <a:endParaRPr kumimoji="1" lang="en-US" altLang="ja-JP" dirty="0"/>
          </a:p>
          <a:p>
            <a:pPr marL="171450" indent="-171450">
              <a:buFont typeface="Arial" panose="020B0604020202020204" pitchFamily="34" charset="0"/>
              <a:buChar char="•"/>
            </a:pPr>
            <a:r>
              <a:rPr kumimoji="1" lang="ja-JP" altLang="en-US"/>
              <a:t>東京電力福島第一原子力発電所事故</a:t>
            </a:r>
            <a:endParaRPr kumimoji="1" lang="en-US" altLang="ja-JP" dirty="0"/>
          </a:p>
          <a:p>
            <a:pPr marL="171450" indent="-171450">
              <a:buFont typeface="Arial" panose="020B0604020202020204" pitchFamily="34" charset="0"/>
              <a:buChar char="•"/>
            </a:pPr>
            <a:r>
              <a:rPr kumimoji="1" lang="ja-JP" altLang="en-US"/>
              <a:t>ゴイアニア事故</a:t>
            </a:r>
          </a:p>
        </p:txBody>
      </p:sp>
    </p:spTree>
    <p:extLst>
      <p:ext uri="{BB962C8B-B14F-4D97-AF65-F5344CB8AC3E}">
        <p14:creationId xmlns:p14="http://schemas.microsoft.com/office/powerpoint/2010/main" val="89737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もともとは放射能がない同位体が放射線を受けることによって放射性同位体に変化することを放射化と言います。</a:t>
            </a:r>
            <a:endParaRPr kumimoji="1" lang="en-US" altLang="ja-JP" dirty="0"/>
          </a:p>
          <a:p>
            <a:r>
              <a:rPr kumimoji="1" lang="ja-JP" altLang="en-US"/>
              <a:t>臨界事故で発生した中性子は、核反応を起こし、体内の</a:t>
            </a:r>
            <a:r>
              <a:rPr kumimoji="1" lang="en-US" altLang="ja-JP" dirty="0"/>
              <a:t>Na-23</a:t>
            </a:r>
            <a:r>
              <a:rPr kumimoji="1" lang="ja-JP" altLang="en-US"/>
              <a:t>が</a:t>
            </a:r>
            <a:r>
              <a:rPr kumimoji="1" lang="en-US" altLang="ja-JP" dirty="0"/>
              <a:t>Na-24</a:t>
            </a:r>
            <a:r>
              <a:rPr kumimoji="1" lang="ja-JP" altLang="en-US"/>
              <a:t>となり、</a:t>
            </a:r>
            <a:r>
              <a:rPr kumimoji="1" lang="en-US" altLang="ja-JP" dirty="0" err="1"/>
              <a:t>γ</a:t>
            </a:r>
            <a:r>
              <a:rPr kumimoji="1" lang="ja-JP" altLang="en-US"/>
              <a:t>線を放出します。体内のナトリウムは血液中に存在するため、全身に分布しています。このため、表面汚染検査で、表面汚染はないが、放射化した放射性同位元素によるガンマ線を検出することになります。</a:t>
            </a:r>
            <a:endParaRPr kumimoji="1" lang="en-US" altLang="ja-JP" dirty="0"/>
          </a:p>
          <a:p>
            <a:r>
              <a:rPr kumimoji="1" lang="ja-JP" altLang="en-US"/>
              <a:t>また、吐瀉物や所持品から放射化した同位元素を検出したことから、中性子線の被ばくが示唆されました。</a:t>
            </a:r>
            <a:endParaRPr kumimoji="1" lang="en-US" altLang="ja-JP" dirty="0"/>
          </a:p>
          <a:p>
            <a:r>
              <a:rPr kumimoji="1" lang="ja-JP" altLang="en-US"/>
              <a:t>血漿中の</a:t>
            </a:r>
            <a:r>
              <a:rPr kumimoji="1" lang="en-US" altLang="ja-JP" dirty="0"/>
              <a:t>Na-24</a:t>
            </a:r>
            <a:r>
              <a:rPr kumimoji="1" lang="ja-JP" altLang="en-US"/>
              <a:t>濃度は中性子線被ばく量推定に用いられました。</a:t>
            </a:r>
            <a:endParaRPr kumimoji="1" lang="en-US" altLang="ja-JP" dirty="0"/>
          </a:p>
        </p:txBody>
      </p:sp>
    </p:spTree>
    <p:extLst>
      <p:ext uri="{BB962C8B-B14F-4D97-AF65-F5344CB8AC3E}">
        <p14:creationId xmlns:p14="http://schemas.microsoft.com/office/powerpoint/2010/main" val="251726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放射化した</a:t>
            </a:r>
            <a:r>
              <a:rPr kumimoji="1" lang="en-US" altLang="ja-JP" dirty="0"/>
              <a:t>Na-24</a:t>
            </a:r>
            <a:r>
              <a:rPr kumimoji="1" lang="ja-JP" altLang="en-US"/>
              <a:t>からガンマ線が放出されるため、被ばくした作業員の周辺の空間線量率も上昇しました。翌日の病室周辺の測定結果を示しています。</a:t>
            </a:r>
            <a:endParaRPr kumimoji="1" lang="en-US" altLang="ja-JP" dirty="0"/>
          </a:p>
          <a:p>
            <a:r>
              <a:rPr kumimoji="1" lang="en-US" altLang="ja-JP" dirty="0"/>
              <a:t>Na-24</a:t>
            </a:r>
            <a:r>
              <a:rPr kumimoji="1" lang="ja-JP" altLang="en-US"/>
              <a:t>が</a:t>
            </a:r>
            <a:r>
              <a:rPr kumimoji="1" lang="en-US" altLang="ja-JP" dirty="0"/>
              <a:t>1MBq</a:t>
            </a:r>
            <a:r>
              <a:rPr kumimoji="1" lang="ja-JP" altLang="en-US"/>
              <a:t>存在する場合、</a:t>
            </a:r>
            <a:r>
              <a:rPr kumimoji="1" lang="en-US" altLang="ja-JP" dirty="0"/>
              <a:t>1m</a:t>
            </a:r>
            <a:r>
              <a:rPr kumimoji="1" lang="ja-JP" altLang="en-US"/>
              <a:t>離れた場所での線量率は</a:t>
            </a:r>
            <a:r>
              <a:rPr kumimoji="1" lang="en-US" altLang="ja-JP" dirty="0"/>
              <a:t>0.429µSv/h</a:t>
            </a:r>
            <a:r>
              <a:rPr kumimoji="1" lang="ja-JP" altLang="en-US"/>
              <a:t>となります。</a:t>
            </a:r>
            <a:endParaRPr kumimoji="1" lang="en-US" altLang="ja-JP" dirty="0"/>
          </a:p>
          <a:p>
            <a:r>
              <a:rPr kumimoji="1" lang="en-US" altLang="ja-JP" dirty="0"/>
              <a:t>A</a:t>
            </a:r>
            <a:r>
              <a:rPr kumimoji="1" lang="ja-JP" altLang="en-US"/>
              <a:t>氏は</a:t>
            </a:r>
            <a:r>
              <a:rPr kumimoji="1" lang="en-US" altLang="ja-JP" dirty="0"/>
              <a:t>Na-24</a:t>
            </a:r>
            <a:r>
              <a:rPr kumimoji="1" lang="ja-JP" altLang="en-US"/>
              <a:t>が約</a:t>
            </a:r>
            <a:r>
              <a:rPr kumimoji="1" lang="en-US" altLang="ja-JP" dirty="0"/>
              <a:t>6MBq</a:t>
            </a:r>
            <a:r>
              <a:rPr kumimoji="1" lang="ja-JP" altLang="en-US"/>
              <a:t>でした。また、</a:t>
            </a:r>
            <a:r>
              <a:rPr kumimoji="1" lang="en-US" altLang="ja-JP" dirty="0"/>
              <a:t>Na-24</a:t>
            </a:r>
            <a:r>
              <a:rPr kumimoji="1" lang="ja-JP" altLang="en-US"/>
              <a:t>の実効半減期は</a:t>
            </a:r>
            <a:r>
              <a:rPr kumimoji="1" lang="en-US" altLang="ja-JP" dirty="0"/>
              <a:t>14.1</a:t>
            </a:r>
            <a:r>
              <a:rPr kumimoji="1" lang="ja-JP" altLang="en-US"/>
              <a:t>時間です。これから計算すると、</a:t>
            </a:r>
          </a:p>
          <a:p>
            <a:r>
              <a:rPr kumimoji="1" lang="en-US" altLang="ja-JP" dirty="0"/>
              <a:t>【</a:t>
            </a:r>
            <a:r>
              <a:rPr kumimoji="1" lang="ja-JP" altLang="en-US"/>
              <a:t>事故直後の</a:t>
            </a:r>
            <a:r>
              <a:rPr kumimoji="1" lang="en-US" altLang="ja-JP" dirty="0"/>
              <a:t>A</a:t>
            </a:r>
            <a:r>
              <a:rPr kumimoji="1" lang="ja-JP" altLang="en-US"/>
              <a:t>氏から</a:t>
            </a:r>
            <a:r>
              <a:rPr kumimoji="1" lang="en-US" altLang="ja-JP" dirty="0"/>
              <a:t>1m</a:t>
            </a:r>
            <a:r>
              <a:rPr kumimoji="1" lang="ja-JP" altLang="en-US"/>
              <a:t>の位置での線量率</a:t>
            </a:r>
            <a:r>
              <a:rPr kumimoji="1" lang="en-US" altLang="ja-JP" dirty="0"/>
              <a:t>】</a:t>
            </a:r>
          </a:p>
          <a:p>
            <a:r>
              <a:rPr lang="en-US" altLang="ja-JP"/>
              <a:t>          </a:t>
            </a:r>
            <a:r>
              <a:rPr kumimoji="1" lang="en-US" altLang="ja-JP"/>
              <a:t>0.429µSv</a:t>
            </a:r>
            <a:r>
              <a:rPr kumimoji="1" lang="en-US" altLang="ja-JP" dirty="0"/>
              <a:t>/h×6MBq=2.6µSv/h</a:t>
            </a:r>
          </a:p>
          <a:p>
            <a:r>
              <a:rPr kumimoji="1" lang="ja-JP" altLang="en-US"/>
              <a:t>となります。</a:t>
            </a:r>
            <a:endParaRPr kumimoji="1" lang="en-US" altLang="ja-JP" dirty="0"/>
          </a:p>
          <a:p>
            <a:r>
              <a:rPr kumimoji="1" lang="ja-JP" altLang="en-US"/>
              <a:t>これは、事故</a:t>
            </a:r>
            <a:r>
              <a:rPr kumimoji="1" lang="en-US" altLang="ja-JP" dirty="0"/>
              <a:t>23</a:t>
            </a:r>
            <a:r>
              <a:rPr kumimoji="1" lang="ja-JP" altLang="en-US"/>
              <a:t>時間後に測定した患者周辺の線量率と合致します。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このことから、患者から</a:t>
            </a:r>
            <a:r>
              <a:rPr kumimoji="1" lang="en-US" altLang="ja-JP" dirty="0"/>
              <a:t>1m</a:t>
            </a:r>
            <a:r>
              <a:rPr kumimoji="1" lang="ja-JP" altLang="en-US"/>
              <a:t>の位置にいる対応者の線量は</a:t>
            </a:r>
            <a:r>
              <a:rPr kumimoji="1" lang="en-US" altLang="ja-JP" dirty="0"/>
              <a:t>3</a:t>
            </a:r>
            <a:r>
              <a:rPr kumimoji="1" lang="ja-JP" altLang="en-US"/>
              <a:t>時間で</a:t>
            </a:r>
            <a:r>
              <a:rPr kumimoji="1" lang="en-US" altLang="ja-JP" dirty="0"/>
              <a:t>10µSv</a:t>
            </a:r>
            <a:r>
              <a:rPr kumimoji="1" lang="ja-JP" altLang="en-US"/>
              <a:t>以下です。搬送対応者、医療従事者の被ばく線量としては、健康に影響を与える値ではないことが予想されます。</a:t>
            </a:r>
            <a:endParaRPr kumimoji="1" lang="en-US" altLang="ja-JP" dirty="0"/>
          </a:p>
          <a:p>
            <a:endParaRPr kumimoji="1" lang="en-US" altLang="ja-JP" dirty="0"/>
          </a:p>
          <a:p>
            <a:r>
              <a:rPr kumimoji="1" lang="ja-JP" altLang="en-US"/>
              <a:t>出典；放射線医学総合研究所「東海村ウラン加工工場臨界事故に関する放医研報告書</a:t>
            </a:r>
            <a:r>
              <a:rPr kumimoji="1" lang="en-US" altLang="ja-JP" dirty="0"/>
              <a:t>NIRS-M-143</a:t>
            </a:r>
            <a:r>
              <a:rPr kumimoji="1" lang="ja-JP" altLang="en-US"/>
              <a:t>」（平成</a:t>
            </a:r>
            <a:r>
              <a:rPr kumimoji="1" lang="en-US" altLang="ja-JP" dirty="0"/>
              <a:t>13</a:t>
            </a:r>
            <a:r>
              <a:rPr kumimoji="1" lang="ja-JP" altLang="en-US"/>
              <a:t>年</a:t>
            </a:r>
            <a:r>
              <a:rPr kumimoji="1" lang="en-US" altLang="ja-JP" dirty="0"/>
              <a:t>1</a:t>
            </a:r>
            <a:r>
              <a:rPr kumimoji="1" lang="ja-JP" altLang="en-US"/>
              <a:t>月）</a:t>
            </a:r>
          </a:p>
        </p:txBody>
      </p:sp>
    </p:spTree>
    <p:extLst>
      <p:ext uri="{BB962C8B-B14F-4D97-AF65-F5344CB8AC3E}">
        <p14:creationId xmlns:p14="http://schemas.microsoft.com/office/powerpoint/2010/main" val="102958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作業員</a:t>
            </a:r>
            <a:r>
              <a:rPr kumimoji="1" lang="en-US" altLang="ja-JP" dirty="0"/>
              <a:t>3</a:t>
            </a:r>
            <a:r>
              <a:rPr kumimoji="1" lang="ja-JP" altLang="en-US"/>
              <a:t>名の臨床経過をしまします。</a:t>
            </a:r>
            <a:endParaRPr kumimoji="1" lang="en-US" altLang="ja-JP" dirty="0"/>
          </a:p>
          <a:p>
            <a:r>
              <a:rPr kumimoji="1" lang="ja-JP" altLang="en-US"/>
              <a:t>骨髄障害に対して、</a:t>
            </a:r>
            <a:r>
              <a:rPr kumimoji="1" lang="en-US" altLang="ja-JP" dirty="0"/>
              <a:t>A</a:t>
            </a:r>
            <a:r>
              <a:rPr kumimoji="1" lang="ja-JP" altLang="en-US"/>
              <a:t>氏には末梢幹細胞移植が実施されました。</a:t>
            </a:r>
            <a:r>
              <a:rPr kumimoji="1" lang="en-US" altLang="ja-JP" dirty="0"/>
              <a:t>C</a:t>
            </a:r>
            <a:r>
              <a:rPr kumimoji="1" lang="ja-JP" altLang="en-US"/>
              <a:t>氏には、サイトカインが投与されました。</a:t>
            </a:r>
            <a:endParaRPr kumimoji="1" lang="en-US" altLang="ja-JP" dirty="0"/>
          </a:p>
          <a:p>
            <a:r>
              <a:rPr kumimoji="1" lang="en-US" altLang="ja-JP" dirty="0"/>
              <a:t>A</a:t>
            </a:r>
            <a:r>
              <a:rPr kumimoji="1" lang="ja-JP" altLang="en-US"/>
              <a:t>氏は</a:t>
            </a:r>
            <a:r>
              <a:rPr kumimoji="1" lang="en-US" altLang="ja-JP" dirty="0"/>
              <a:t>83</a:t>
            </a:r>
            <a:r>
              <a:rPr kumimoji="1" lang="ja-JP" altLang="en-US"/>
              <a:t>日後、</a:t>
            </a:r>
            <a:r>
              <a:rPr kumimoji="1" lang="en-US" altLang="ja-JP" dirty="0"/>
              <a:t>B</a:t>
            </a:r>
            <a:r>
              <a:rPr kumimoji="1" lang="ja-JP" altLang="en-US"/>
              <a:t>氏は</a:t>
            </a:r>
            <a:r>
              <a:rPr kumimoji="1" lang="en-US" altLang="ja-JP" dirty="0"/>
              <a:t>211</a:t>
            </a:r>
            <a:r>
              <a:rPr kumimoji="1" lang="ja-JP" altLang="en-US"/>
              <a:t>日後に多臓器不全により死亡しました。</a:t>
            </a:r>
            <a:r>
              <a:rPr kumimoji="1" lang="en-US" altLang="ja-JP" dirty="0"/>
              <a:t>C</a:t>
            </a:r>
            <a:r>
              <a:rPr kumimoji="1" lang="ja-JP" altLang="en-US"/>
              <a:t>氏は、骨髄障害は回復し、</a:t>
            </a:r>
            <a:r>
              <a:rPr kumimoji="1" lang="en-US" altLang="ja-JP" dirty="0"/>
              <a:t>3</a:t>
            </a:r>
            <a:r>
              <a:rPr kumimoji="1" lang="ja-JP" altLang="en-US"/>
              <a:t>ヶ月後に退院しました。</a:t>
            </a:r>
          </a:p>
        </p:txBody>
      </p:sp>
    </p:spTree>
    <p:extLst>
      <p:ext uri="{BB962C8B-B14F-4D97-AF65-F5344CB8AC3E}">
        <p14:creationId xmlns:p14="http://schemas.microsoft.com/office/powerpoint/2010/main" val="162135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環境放射線モニタリングでは、周辺で放射化生成物</a:t>
            </a:r>
            <a:r>
              <a:rPr kumimoji="1" lang="en-US" altLang="ja-JP" dirty="0"/>
              <a:t>(Na-24</a:t>
            </a:r>
            <a:r>
              <a:rPr kumimoji="1" lang="ja-JP" altLang="en-US"/>
              <a:t>など</a:t>
            </a:r>
            <a:r>
              <a:rPr kumimoji="1" lang="en-US" altLang="ja-JP" dirty="0"/>
              <a:t>)</a:t>
            </a:r>
            <a:r>
              <a:rPr kumimoji="1" lang="ja-JP" altLang="en-US"/>
              <a:t>や</a:t>
            </a:r>
            <a:r>
              <a:rPr lang="ja-JP" altLang="en-US"/>
              <a:t>ガス</a:t>
            </a:r>
            <a:r>
              <a:rPr kumimoji="1" lang="ja-JP" altLang="en-US"/>
              <a:t>状核分裂生成物が微量に検出されるも粒子状物質は検出されていません。また、一般住民の健康や環境に影響を及ぼすものではないと判断されました。これは臨界事故なので、放射性物質の放出による汚染は全く生じません。</a:t>
            </a:r>
          </a:p>
          <a:p>
            <a:pPr marL="0" marR="0" lvl="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a:t>出典</a:t>
            </a:r>
            <a:r>
              <a:rPr kumimoji="1" lang="en-US" altLang="ja-JP" dirty="0"/>
              <a:t>:National Institute of Radiological Sciences 2002 NIRS M-154</a:t>
            </a:r>
          </a:p>
        </p:txBody>
      </p:sp>
    </p:spTree>
    <p:extLst>
      <p:ext uri="{BB962C8B-B14F-4D97-AF65-F5344CB8AC3E}">
        <p14:creationId xmlns:p14="http://schemas.microsoft.com/office/powerpoint/2010/main" val="109921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周辺住民や事故終息に従事した作業員、防災業務関係者等の被ばく線量をフィルムバッチ、ホールボディカウンタ、行動調査に基づいて線量推定しています。その結果を示しています。</a:t>
            </a:r>
          </a:p>
        </p:txBody>
      </p:sp>
    </p:spTree>
    <p:extLst>
      <p:ext uri="{BB962C8B-B14F-4D97-AF65-F5344CB8AC3E}">
        <p14:creationId xmlns:p14="http://schemas.microsoft.com/office/powerpoint/2010/main" val="428589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この事故では、様々な社会的影響がありました。</a:t>
            </a:r>
            <a:r>
              <a:rPr kumimoji="1" lang="en-US" altLang="ja-JP" dirty="0"/>
              <a:t>10km</a:t>
            </a:r>
            <a:r>
              <a:rPr kumimoji="1" lang="ja-JP" altLang="en-US" dirty="0"/>
              <a:t>圏内のスーパーや金融機関、ガソリンスタンドが営業を見合わせたり、交通規制、バス私鉄等の運休、学校の休校や社会福祉施設等の休館がありました。</a:t>
            </a:r>
            <a:endParaRPr kumimoji="1" lang="en-US" altLang="ja-JP" dirty="0"/>
          </a:p>
          <a:p>
            <a:r>
              <a:rPr kumimoji="1" lang="ja-JP" altLang="en-US" dirty="0"/>
              <a:t>汚染を伴う事故ではありませんでしたが、農畜産物、商工業、観光への風評被害もありました。</a:t>
            </a:r>
            <a:endParaRPr kumimoji="1" lang="en-US" altLang="ja-JP" dirty="0"/>
          </a:p>
        </p:txBody>
      </p:sp>
    </p:spTree>
    <p:extLst>
      <p:ext uri="{BB962C8B-B14F-4D97-AF65-F5344CB8AC3E}">
        <p14:creationId xmlns:p14="http://schemas.microsoft.com/office/powerpoint/2010/main" val="245353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この臨界事故後に原子力安全規制の抜本的強化と原子力災害に係わる防災対策について、平成</a:t>
            </a:r>
            <a:r>
              <a:rPr kumimoji="1" lang="en-US" altLang="ja-JP" dirty="0"/>
              <a:t>11</a:t>
            </a:r>
            <a:r>
              <a:rPr kumimoji="1" lang="ja-JP" altLang="en-US"/>
              <a:t>年</a:t>
            </a:r>
            <a:r>
              <a:rPr kumimoji="1" lang="en-US" altLang="ja-JP" dirty="0"/>
              <a:t>12</a:t>
            </a:r>
            <a:r>
              <a:rPr kumimoji="1" lang="ja-JP" altLang="en-US"/>
              <a:t>月</a:t>
            </a:r>
            <a:r>
              <a:rPr kumimoji="1" lang="en-US" altLang="ja-JP" dirty="0"/>
              <a:t>13</a:t>
            </a:r>
            <a:r>
              <a:rPr kumimoji="1" lang="ja-JP" altLang="en-US"/>
              <a:t>日に「原子炉等規制法」の一部改正と「原子力災害対策特別措置法」が成立しています。また、医療体制も緊急被ばく医療体制が整備され、「緊急被ばく医療のあり方について」（平成</a:t>
            </a:r>
            <a:r>
              <a:rPr kumimoji="1" lang="en-US" altLang="ja-JP" dirty="0"/>
              <a:t>13</a:t>
            </a:r>
            <a:r>
              <a:rPr kumimoji="1" lang="ja-JP" altLang="en-US"/>
              <a:t>年</a:t>
            </a:r>
            <a:r>
              <a:rPr kumimoji="1" lang="en-US" altLang="ja-JP" dirty="0"/>
              <a:t>6</a:t>
            </a:r>
            <a:r>
              <a:rPr kumimoji="1" lang="ja-JP" altLang="en-US"/>
              <a:t>月（平成</a:t>
            </a:r>
            <a:r>
              <a:rPr kumimoji="1" lang="en-US" altLang="ja-JP" dirty="0"/>
              <a:t>20</a:t>
            </a:r>
            <a:r>
              <a:rPr kumimoji="1" lang="ja-JP" altLang="en-US"/>
              <a:t>年</a:t>
            </a:r>
            <a:r>
              <a:rPr kumimoji="1" lang="en-US" altLang="ja-JP" dirty="0"/>
              <a:t>10</a:t>
            </a:r>
            <a:r>
              <a:rPr kumimoji="1" lang="ja-JP" altLang="en-US"/>
              <a:t>月一部改定）原子力安全委員会　原子力施設等防災部会）が示されています。この中で、</a:t>
            </a:r>
            <a:r>
              <a:rPr lang="ja-JP" altLang="en-US"/>
              <a:t>緊急被ばく医療に関わるすべての関係者が適切な研修及び訓練を受けることにより、被ばく患者の診療に際し不安を感じずに、円滑かつ迅速に患者を診療できる具体的体制</a:t>
            </a:r>
            <a:r>
              <a:rPr kumimoji="1" lang="ja-JP" altLang="en-US"/>
              <a:t>、、原子力関連施設での事象に限らず、放射性物質が関係した緊急事態をも視野に入れて策定することを提言しています。</a:t>
            </a:r>
            <a:endParaRPr kumimoji="1" lang="en-US" altLang="ja-JP" dirty="0"/>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その後、</a:t>
            </a:r>
            <a:r>
              <a:rPr kumimoji="1" lang="en-US" altLang="ja-JP" dirty="0"/>
              <a:t>19</a:t>
            </a:r>
            <a:r>
              <a:rPr kumimoji="1" lang="ja-JP" altLang="en-US"/>
              <a:t>道府県に緊急被ばく医療体制が整備されました。</a:t>
            </a:r>
          </a:p>
        </p:txBody>
      </p:sp>
    </p:spTree>
    <p:extLst>
      <p:ext uri="{BB962C8B-B14F-4D97-AF65-F5344CB8AC3E}">
        <p14:creationId xmlns:p14="http://schemas.microsoft.com/office/powerpoint/2010/main" val="407400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en-US" altLang="ja-JP" dirty="0"/>
              <a:t>2011</a:t>
            </a:r>
            <a:r>
              <a:rPr kumimoji="1" lang="ja-JP" altLang="en-US"/>
              <a:t>年</a:t>
            </a:r>
            <a:r>
              <a:rPr kumimoji="1" lang="en-US" altLang="ja-JP" dirty="0"/>
              <a:t>3</a:t>
            </a:r>
            <a:r>
              <a:rPr kumimoji="1" lang="ja-JP" altLang="en-US"/>
              <a:t>月</a:t>
            </a:r>
            <a:r>
              <a:rPr kumimoji="1" lang="en-US" altLang="ja-JP" dirty="0"/>
              <a:t>11</a:t>
            </a:r>
            <a:r>
              <a:rPr kumimoji="1" lang="ja-JP" altLang="en-US"/>
              <a:t>日</a:t>
            </a:r>
            <a:r>
              <a:rPr kumimoji="1" lang="en-US" altLang="ja-JP" dirty="0"/>
              <a:t>14:46</a:t>
            </a:r>
            <a:r>
              <a:rPr kumimoji="1" lang="ja-JP" altLang="en-US"/>
              <a:t>に三陸沖でマグニチュード</a:t>
            </a:r>
            <a:r>
              <a:rPr kumimoji="1" lang="en-US" altLang="ja-JP" dirty="0"/>
              <a:t>9.0</a:t>
            </a:r>
            <a:r>
              <a:rPr kumimoji="1" lang="ja-JP" altLang="en-US"/>
              <a:t>の地震が発生し、東北地方を中心に地震、津波等による大規模な被害が発生しました。</a:t>
            </a:r>
          </a:p>
        </p:txBody>
      </p:sp>
    </p:spTree>
    <p:extLst>
      <p:ext uri="{BB962C8B-B14F-4D97-AF65-F5344CB8AC3E}">
        <p14:creationId xmlns:p14="http://schemas.microsoft.com/office/powerpoint/2010/main" val="370328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地震発生直後、運転中であった東京電力福島第一原子力発電所の１</a:t>
            </a:r>
            <a:r>
              <a:rPr kumimoji="1" lang="en-US" altLang="ja-JP" dirty="0"/>
              <a:t>〜</a:t>
            </a:r>
            <a:r>
              <a:rPr kumimoji="1" lang="ja-JP" altLang="en-US" dirty="0"/>
              <a:t>３号機は全ての原子炉が自動停止しました。また、送電鉄塔の倒壊等により外部電源が喪失したため、非常用ディーゼル発電機が自動起動しました。しかし、その後の津波の襲来のよって非常ディーゼル発電機や配電盤等が被水、冠水したため、６号機を除いて全ての交流電源が喪失し、冷却用の海水ポンプも機能を失いました。その結果、１号機では原子炉を冷却する機能が喪失し、２号機、３号機では、交流電源がなくても駆動できる冷却設備でしばらく原子炉を冷却していましたが、やがてこれらも停止しました。</a:t>
            </a:r>
            <a:endParaRPr kumimoji="1" lang="en-US" altLang="ja-JP" dirty="0"/>
          </a:p>
          <a:p>
            <a:endParaRPr kumimoji="1" lang="en-US" altLang="ja-JP" dirty="0"/>
          </a:p>
          <a:p>
            <a:r>
              <a:rPr kumimoji="1" lang="ja-JP" altLang="en-US" dirty="0"/>
              <a:t>出典：放射線による健康影響等に関する統一的な基礎資料（令和元年度版）</a:t>
            </a:r>
          </a:p>
        </p:txBody>
      </p:sp>
    </p:spTree>
    <p:extLst>
      <p:ext uri="{BB962C8B-B14F-4D97-AF65-F5344CB8AC3E}">
        <p14:creationId xmlns:p14="http://schemas.microsoft.com/office/powerpoint/2010/main" val="267467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lang="ja-JP" altLang="en-US" dirty="0"/>
              <a:t>炉心への注水が停止したことにより原子炉水位が低下して、燃料が露出しました。その結果、炉心溶融が始まり、圧力容器が損傷したと考えられます。</a:t>
            </a:r>
            <a:endParaRPr lang="en-US" altLang="ja-JP" dirty="0"/>
          </a:p>
          <a:p>
            <a:r>
              <a:rPr lang="ja-JP" altLang="en-US" dirty="0"/>
              <a:t>格納容器では、炉心損傷の影響で高温・高圧状態となり、閉じ込め機能が劣化し、格納容器の外に通じる配管貫通部等に隙間が生じました。</a:t>
            </a:r>
            <a:endParaRPr lang="en-US" altLang="ja-JP" dirty="0"/>
          </a:p>
          <a:p>
            <a:r>
              <a:rPr lang="ja-JP" altLang="en-US" dirty="0"/>
              <a:t>冷却のために原子炉へ注水した水が圧力容器や格納容器から漏洩し、大量の高レベル汚染水が原子炉建屋地下やタービン建屋地下に滞留し、さらにその一部は海洋へ流出しました。</a:t>
            </a:r>
            <a:endParaRPr lang="en-US" altLang="ja-JP" dirty="0"/>
          </a:p>
          <a:p>
            <a:r>
              <a:rPr lang="ja-JP" altLang="en-US" dirty="0"/>
              <a:t>圧力容器の損傷や格納容器の閉じ込め機能の劣化により放射性物質を含む蒸気が漏洩したことに加え、原子炉建屋の水素爆発や格納容器ベント等によって大気中に放射性物質が放出されました。</a:t>
            </a:r>
            <a:endParaRPr lang="en-US" altLang="ja-JP" dirty="0"/>
          </a:p>
          <a:p>
            <a:endParaRPr kumimoji="1" lang="en-US" altLang="ja-JP" dirty="0"/>
          </a:p>
          <a:p>
            <a:r>
              <a:rPr kumimoji="1" lang="ja-JP" altLang="en-US" dirty="0"/>
              <a:t>出典：放射線による健康影響等に関する統一的な基礎資料 （令和元年度版）</a:t>
            </a:r>
          </a:p>
        </p:txBody>
      </p:sp>
    </p:spTree>
    <p:extLst>
      <p:ext uri="{BB962C8B-B14F-4D97-AF65-F5344CB8AC3E}">
        <p14:creationId xmlns:p14="http://schemas.microsoft.com/office/powerpoint/2010/main" val="257579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marR="0" lvl="0" indent="182563" algn="l" defTabSz="914400" rtl="0" eaLnBrk="1" fontAlgn="auto" latinLnBrk="0" hangingPunct="1">
              <a:lnSpc>
                <a:spcPct val="100000"/>
              </a:lnSpc>
              <a:spcBef>
                <a:spcPts val="0"/>
              </a:spcBef>
              <a:spcAft>
                <a:spcPts val="0"/>
              </a:spcAft>
              <a:buClrTx/>
              <a:buSzTx/>
              <a:buFontTx/>
              <a:buNone/>
              <a:defRPr/>
            </a:pPr>
            <a:r>
              <a:rPr kumimoji="1" lang="ja-JP" altLang="en-US" dirty="0"/>
              <a:t>国際原子力事象評価尺度（</a:t>
            </a:r>
            <a:r>
              <a:rPr kumimoji="1" lang="en-US" altLang="ja-JP" dirty="0"/>
              <a:t>International Nuclear and Radiological Event Scale</a:t>
            </a:r>
            <a:r>
              <a:rPr kumimoji="1" lang="ja-JP" altLang="en-US" dirty="0"/>
              <a:t>；</a:t>
            </a:r>
            <a:r>
              <a:rPr kumimoji="1" lang="en-US" altLang="ja-JP" dirty="0"/>
              <a:t>INES</a:t>
            </a:r>
            <a:r>
              <a:rPr kumimoji="1" lang="ja-JP" altLang="en-US" dirty="0"/>
              <a:t>）とは、国際原子力機関</a:t>
            </a:r>
            <a:r>
              <a:rPr kumimoji="1" lang="en-US" altLang="ja-JP" dirty="0"/>
              <a:t>(IAEA)</a:t>
            </a:r>
            <a:r>
              <a:rPr kumimoji="1" lang="ja-JP" altLang="en-US" dirty="0"/>
              <a:t>及び経済協力開発機構原子力機関</a:t>
            </a:r>
            <a:r>
              <a:rPr kumimoji="1" lang="en-US" altLang="ja-JP" dirty="0"/>
              <a:t>(OECD/NEA)</a:t>
            </a:r>
            <a:r>
              <a:rPr kumimoji="1" lang="ja-JP" altLang="en-US" dirty="0"/>
              <a:t>により制定された、原子力施設等の異常や事故の共通評価を目的とした指標です。</a:t>
            </a:r>
            <a:endParaRPr kumimoji="1" lang="en-US" altLang="ja-JP" dirty="0"/>
          </a:p>
          <a:p>
            <a:pPr marR="0" lvl="0" indent="182563" algn="l" defTabSz="914400" rtl="0" eaLnBrk="1" fontAlgn="auto" latinLnBrk="0" hangingPunct="1">
              <a:lnSpc>
                <a:spcPct val="100000"/>
              </a:lnSpc>
              <a:spcBef>
                <a:spcPts val="0"/>
              </a:spcBef>
              <a:spcAft>
                <a:spcPts val="0"/>
              </a:spcAft>
              <a:buClrTx/>
              <a:buSzTx/>
              <a:buFontTx/>
              <a:buNone/>
              <a:defRPr/>
            </a:pPr>
            <a:r>
              <a:rPr kumimoji="1" lang="en-US" altLang="ja-JP" dirty="0"/>
              <a:t>7</a:t>
            </a:r>
            <a:r>
              <a:rPr kumimoji="1" lang="ja-JP" altLang="en-US" dirty="0"/>
              <a:t>つのカテゴリーに分類されます。福島第一原子力発電所事故は、放射性物質の放出量から最も深刻なレベル７（暫定評価）と判断されています。また、ウラン加工工場臨界事故は、レベル４と判断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カテゴリー</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レベル０（尺度未満）；安全上の問題がない</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レベル１（逸脱）；年間許容量の超過に伴う被ばく</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レベル２（異常事象）；</a:t>
            </a:r>
            <a:r>
              <a:rPr kumimoji="1" lang="en-US" altLang="ja-JP" dirty="0"/>
              <a:t>10mSv</a:t>
            </a:r>
            <a:r>
              <a:rPr kumimoji="1" lang="ja-JP" altLang="en-US" dirty="0"/>
              <a:t>を超える公衆の被ばく／放射線作業従事者の被ばく限度（１年間）超過</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レベル３（重大な異常事象）；従事者が年間許容量の</a:t>
            </a:r>
            <a:r>
              <a:rPr kumimoji="1" lang="en-US" altLang="ja-JP" dirty="0"/>
              <a:t>10</a:t>
            </a:r>
            <a:r>
              <a:rPr kumimoji="1" lang="ja-JP" altLang="en-US" dirty="0"/>
              <a:t>倍を被ばく／放射線からの非致死の確定的影響</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レベル４（局地的な影響を伴う事故）；地域の食品制限以外には計画的封鎖等を必要としない軽微な放射性物質の放出</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レベル５（広範囲への影響を伴う事故）；計画的封鎖が必要な限られた量の放射性物質の放出</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レベル６（重大な事故）；計画的な封鎖が必要となる相当量の放射性物質の放出</a:t>
            </a:r>
            <a:endParaRPr kumimoji="1" lang="en-US" altLang="ja-JP" dirty="0"/>
          </a:p>
          <a:p>
            <a:pPr marL="668338" marR="0" lvl="0" indent="-668338" algn="l" defTabSz="914400" rtl="0" eaLnBrk="1" fontAlgn="auto" latinLnBrk="0" hangingPunct="1">
              <a:lnSpc>
                <a:spcPct val="100000"/>
              </a:lnSpc>
              <a:spcBef>
                <a:spcPts val="0"/>
              </a:spcBef>
              <a:spcAft>
                <a:spcPts val="0"/>
              </a:spcAft>
              <a:buClrTx/>
              <a:buSzTx/>
              <a:buFontTx/>
              <a:buNone/>
              <a:defRPr/>
            </a:pPr>
            <a:r>
              <a:rPr kumimoji="1" lang="ja-JP" altLang="en-US" dirty="0"/>
              <a:t>レベル７（深刻な事故）；広範囲に及ぶ健康と環境への影響を伴った放射性物質の深刻な放出（計画的、広域封鎖が必要）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出典；放射線の健康影響等に関する統一的な基礎資料</a:t>
            </a:r>
            <a:r>
              <a:rPr kumimoji="1" lang="en-US" altLang="ja-JP" dirty="0"/>
              <a:t>(</a:t>
            </a:r>
            <a:r>
              <a:rPr kumimoji="1" lang="ja-JP" altLang="en-US" dirty="0"/>
              <a:t>平成</a:t>
            </a:r>
            <a:r>
              <a:rPr kumimoji="1" lang="en-US" altLang="ja-JP" dirty="0"/>
              <a:t>29</a:t>
            </a:r>
            <a:r>
              <a:rPr kumimoji="1" lang="ja-JP" altLang="en-US" dirty="0"/>
              <a:t>年度版</a:t>
            </a:r>
            <a:r>
              <a:rPr kumimoji="1"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原子力安全に関する</a:t>
            </a:r>
            <a:r>
              <a:rPr kumimoji="1" lang="en-US" altLang="ja-JP" dirty="0"/>
              <a:t>IAEA</a:t>
            </a:r>
            <a:r>
              <a:rPr kumimoji="1" lang="ja-JP" altLang="en-US" dirty="0"/>
              <a:t>閣僚会議に対する日本国政府の報告書</a:t>
            </a:r>
            <a:r>
              <a:rPr kumimoji="1" lang="en-US" altLang="ja-JP" dirty="0"/>
              <a:t>(2011</a:t>
            </a:r>
            <a:r>
              <a:rPr kumimoji="1" lang="ja-JP" altLang="en-US" dirty="0"/>
              <a:t>年</a:t>
            </a:r>
            <a:r>
              <a:rPr kumimoji="1" lang="en-US" altLang="ja-JP" dirty="0"/>
              <a:t>6</a:t>
            </a:r>
            <a:r>
              <a:rPr kumimoji="1" lang="ja-JP" altLang="en-US" dirty="0"/>
              <a:t>月）より作成</a:t>
            </a:r>
          </a:p>
        </p:txBody>
      </p:sp>
    </p:spTree>
    <p:extLst>
      <p:ext uri="{BB962C8B-B14F-4D97-AF65-F5344CB8AC3E}">
        <p14:creationId xmlns:p14="http://schemas.microsoft.com/office/powerpoint/2010/main" val="784129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lang="ja-JP" altLang="en-US"/>
              <a:t>全福島県民</a:t>
            </a:r>
            <a:r>
              <a:rPr lang="en-US" altLang="ja-JP" dirty="0"/>
              <a:t>(</a:t>
            </a:r>
            <a:r>
              <a:rPr lang="ja-JP" altLang="en-US"/>
              <a:t>約</a:t>
            </a:r>
            <a:r>
              <a:rPr lang="en-US" altLang="ja-JP" dirty="0"/>
              <a:t>202</a:t>
            </a:r>
            <a:r>
              <a:rPr lang="ja-JP" altLang="en-US"/>
              <a:t>万人</a:t>
            </a:r>
            <a:r>
              <a:rPr lang="en-US" altLang="ja-JP" dirty="0"/>
              <a:t>)</a:t>
            </a:r>
            <a:r>
              <a:rPr lang="ja-JP" altLang="en-US"/>
              <a:t>を対象に福島県が調査した、原発事故発生直後からの各個人の行動 パターンが、放射線医学総合研究所が開発した外部被ばく線量評価システムに入力され、個人 の外部被ばく線量評価されます。</a:t>
            </a:r>
            <a:endParaRPr lang="en-US" altLang="ja-JP" dirty="0"/>
          </a:p>
          <a:p>
            <a:r>
              <a:rPr lang="ja-JP" altLang="en-US"/>
              <a:t>これは、事故による放射線物質の拡散や避難等を踏まえ、県民の被ばく線量評価を行うとともに、県民の健康状態を把握し、疾病の予防、早期発見、早期治療につなげ、将来にわたる県民の健康の維持、増進を図ることを目的として福島県が実施している「県民健康調査」の基礎調査として実施されたものです。</a:t>
            </a:r>
            <a:endParaRPr lang="en-US" altLang="ja-JP" dirty="0"/>
          </a:p>
          <a:p>
            <a:r>
              <a:rPr lang="ja-JP" altLang="en-US"/>
              <a:t>基本調査の回答率は、福島県全体では</a:t>
            </a:r>
            <a:r>
              <a:rPr lang="en-US" altLang="ja-JP" dirty="0"/>
              <a:t>27.6%</a:t>
            </a:r>
            <a:r>
              <a:rPr lang="ja-JP" altLang="en-US"/>
              <a:t>です。</a:t>
            </a:r>
            <a:endParaRPr lang="en-US" altLang="ja-JP" dirty="0"/>
          </a:p>
          <a:p>
            <a:r>
              <a:rPr lang="ja-JP" altLang="en-US"/>
              <a:t>平成</a:t>
            </a:r>
            <a:r>
              <a:rPr lang="en-US" altLang="ja-JP" dirty="0"/>
              <a:t>29</a:t>
            </a:r>
            <a:r>
              <a:rPr lang="ja-JP" altLang="en-US"/>
              <a:t>年</a:t>
            </a:r>
            <a:r>
              <a:rPr lang="en-US" altLang="ja-JP" dirty="0"/>
              <a:t>6</a:t>
            </a:r>
            <a:r>
              <a:rPr lang="ja-JP" altLang="en-US"/>
              <a:t>月</a:t>
            </a:r>
            <a:r>
              <a:rPr lang="en-US" altLang="ja-JP" dirty="0"/>
              <a:t>30</a:t>
            </a:r>
            <a:r>
              <a:rPr lang="ja-JP" altLang="en-US"/>
              <a:t>日までに推計が行われた累計</a:t>
            </a:r>
            <a:r>
              <a:rPr lang="en-US" altLang="ja-JP" dirty="0"/>
              <a:t>55</a:t>
            </a:r>
            <a:r>
              <a:rPr lang="ja-JP" altLang="en-US"/>
              <a:t>万</a:t>
            </a:r>
            <a:r>
              <a:rPr lang="en-US" altLang="ja-JP" dirty="0"/>
              <a:t>2,298</a:t>
            </a:r>
            <a:r>
              <a:rPr lang="ja-JP" altLang="en-US"/>
              <a:t>人のうち、推計期間いっぱいの４ヶ月間の行動記録の提出が</a:t>
            </a:r>
            <a:r>
              <a:rPr lang="en-US" altLang="ja-JP" dirty="0"/>
              <a:t>47</a:t>
            </a:r>
            <a:r>
              <a:rPr lang="ja-JP" altLang="en-US"/>
              <a:t>万</a:t>
            </a:r>
            <a:r>
              <a:rPr lang="en-US" altLang="ja-JP" dirty="0"/>
              <a:t>3,605</a:t>
            </a:r>
            <a:r>
              <a:rPr lang="ja-JP" altLang="en-US"/>
              <a:t>人で、さらに放射線業務従事経験者を除いた</a:t>
            </a:r>
            <a:r>
              <a:rPr lang="en-US" altLang="ja-JP" dirty="0"/>
              <a:t>46</a:t>
            </a:r>
            <a:r>
              <a:rPr lang="ja-JP" altLang="en-US"/>
              <a:t>万</a:t>
            </a:r>
            <a:r>
              <a:rPr lang="en-US" altLang="ja-JP" dirty="0"/>
              <a:t>4,420</a:t>
            </a:r>
            <a:r>
              <a:rPr lang="ja-JP" altLang="en-US"/>
              <a:t>人推計結果では、県南地域では、</a:t>
            </a:r>
            <a:r>
              <a:rPr lang="en-US" altLang="ja-JP" dirty="0"/>
              <a:t>88.2</a:t>
            </a:r>
            <a:r>
              <a:rPr lang="ja-JP" altLang="en-US"/>
              <a:t>％、会津・南会津地域では</a:t>
            </a:r>
            <a:r>
              <a:rPr lang="en-US" altLang="ja-JP" dirty="0"/>
              <a:t>99.3</a:t>
            </a:r>
            <a:r>
              <a:rPr lang="ja-JP" altLang="en-US"/>
              <a:t>％が</a:t>
            </a:r>
            <a:r>
              <a:rPr lang="en-US" altLang="ja-JP" dirty="0"/>
              <a:t>1mSv</a:t>
            </a:r>
            <a:r>
              <a:rPr lang="ja-JP" altLang="en-US"/>
              <a:t>未満となり、相双地域については</a:t>
            </a:r>
            <a:r>
              <a:rPr lang="en-US" altLang="ja-JP" dirty="0"/>
              <a:t>77.3%</a:t>
            </a:r>
            <a:r>
              <a:rPr lang="ja-JP" altLang="en-US"/>
              <a:t>が、いわき地域でも</a:t>
            </a:r>
            <a:r>
              <a:rPr lang="en-US" altLang="ja-JP" dirty="0"/>
              <a:t>99.1</a:t>
            </a:r>
            <a:r>
              <a:rPr lang="ja-JP" altLang="en-US"/>
              <a:t>％が</a:t>
            </a:r>
            <a:r>
              <a:rPr lang="en-US" altLang="ja-JP" dirty="0"/>
              <a:t>1mSv</a:t>
            </a:r>
            <a:r>
              <a:rPr lang="ja-JP" altLang="en-US"/>
              <a:t>未満となっています。最大値は、相双地域の方の</a:t>
            </a:r>
            <a:r>
              <a:rPr lang="en-US" altLang="ja-JP" dirty="0"/>
              <a:t>25mSv</a:t>
            </a:r>
            <a:r>
              <a:rPr lang="ja-JP" altLang="en-US"/>
              <a:t>でした。</a:t>
            </a:r>
            <a:endParaRPr lang="en-US" altLang="ja-JP" dirty="0"/>
          </a:p>
          <a:p>
            <a:endParaRPr kumimoji="1" lang="en-US" altLang="ja-JP" dirty="0"/>
          </a:p>
          <a:p>
            <a:r>
              <a:rPr kumimoji="1" lang="ja-JP" altLang="en-US"/>
              <a:t>出典：外部被ばく線量の推計について　</a:t>
            </a:r>
            <a:r>
              <a:rPr kumimoji="1" lang="en-US" altLang="ja-JP" dirty="0"/>
              <a:t>http://</a:t>
            </a:r>
            <a:r>
              <a:rPr kumimoji="1" lang="en-US" altLang="ja-JP" dirty="0" err="1"/>
              <a:t>www.pref.fukushima.lg.jp</a:t>
            </a:r>
            <a:r>
              <a:rPr kumimoji="1" lang="en-US" altLang="ja-JP" dirty="0"/>
              <a:t>/uploaded/attachment/6494.pdf</a:t>
            </a:r>
          </a:p>
          <a:p>
            <a:endParaRPr kumimoji="1" lang="ja-JP" altLang="en-US"/>
          </a:p>
        </p:txBody>
      </p:sp>
    </p:spTree>
    <p:extLst>
      <p:ext uri="{BB962C8B-B14F-4D97-AF65-F5344CB8AC3E}">
        <p14:creationId xmlns:p14="http://schemas.microsoft.com/office/powerpoint/2010/main" val="210608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環境モニタリングの結果等から、他の地域に比べて外部および内部被ばく量が高い可能性がある地域（川俣町山木屋地区、飯舘村、浪江町）や避難区域等の住民を対象に平成</a:t>
            </a:r>
            <a:r>
              <a:rPr kumimoji="1" lang="en-US" altLang="ja-JP" dirty="0"/>
              <a:t>23</a:t>
            </a:r>
            <a:r>
              <a:rPr kumimoji="1" lang="ja-JP" altLang="en-US" dirty="0"/>
              <a:t>年</a:t>
            </a:r>
            <a:r>
              <a:rPr kumimoji="1" lang="en-US" altLang="ja-JP" dirty="0"/>
              <a:t>6</a:t>
            </a:r>
            <a:r>
              <a:rPr kumimoji="1" lang="ja-JP" altLang="en-US" dirty="0"/>
              <a:t>月</a:t>
            </a:r>
            <a:r>
              <a:rPr kumimoji="1" lang="en-US" altLang="ja-JP" dirty="0"/>
              <a:t>27</a:t>
            </a:r>
            <a:r>
              <a:rPr kumimoji="1" lang="ja-JP" altLang="en-US" dirty="0"/>
              <a:t>日からホールボディ・カウンタ（</a:t>
            </a:r>
            <a:r>
              <a:rPr kumimoji="1" lang="en-US" altLang="ja-JP" dirty="0"/>
              <a:t>WBC</a:t>
            </a:r>
            <a:r>
              <a:rPr kumimoji="1" lang="ja-JP" altLang="en-US" dirty="0"/>
              <a:t>）による内部被ばく検査が開始されています。対象地区は順次、県内全域に拡大しています。平成</a:t>
            </a:r>
            <a:r>
              <a:rPr kumimoji="1" lang="en-US" altLang="ja-JP" dirty="0"/>
              <a:t>29</a:t>
            </a:r>
            <a:r>
              <a:rPr kumimoji="1" lang="ja-JP" altLang="en-US" dirty="0"/>
              <a:t>年</a:t>
            </a:r>
            <a:r>
              <a:rPr kumimoji="1" lang="en-US" altLang="ja-JP" dirty="0"/>
              <a:t>11</a:t>
            </a:r>
            <a:r>
              <a:rPr kumimoji="1" lang="ja-JP" altLang="en-US" dirty="0"/>
              <a:t>月</a:t>
            </a:r>
            <a:r>
              <a:rPr kumimoji="1" lang="en-US" altLang="ja-JP" dirty="0"/>
              <a:t>30</a:t>
            </a:r>
            <a:r>
              <a:rPr kumimoji="1" lang="ja-JP" altLang="en-US" dirty="0"/>
              <a:t>日までに</a:t>
            </a:r>
            <a:r>
              <a:rPr kumimoji="1" lang="en-US" altLang="ja-JP" dirty="0"/>
              <a:t>32</a:t>
            </a:r>
            <a:r>
              <a:rPr kumimoji="1" lang="ja-JP" altLang="en-US" dirty="0"/>
              <a:t>万</a:t>
            </a:r>
            <a:r>
              <a:rPr kumimoji="1" lang="en-US" altLang="ja-JP" dirty="0"/>
              <a:t>8.354</a:t>
            </a:r>
            <a:r>
              <a:rPr kumimoji="1" lang="ja-JP" altLang="en-US" dirty="0"/>
              <a:t>名に検査が実施されています。</a:t>
            </a:r>
            <a:r>
              <a:rPr kumimoji="1" lang="en-US" altLang="ja-JP" dirty="0"/>
              <a:t>Cs-134</a:t>
            </a:r>
            <a:r>
              <a:rPr kumimoji="1" lang="ja-JP" altLang="en-US" dirty="0"/>
              <a:t>および</a:t>
            </a:r>
            <a:r>
              <a:rPr kumimoji="1" lang="en-US" altLang="ja-JP" dirty="0"/>
              <a:t>Cs-137</a:t>
            </a:r>
            <a:r>
              <a:rPr kumimoji="1" lang="ja-JP" altLang="en-US" dirty="0"/>
              <a:t>による預託実効線量で</a:t>
            </a:r>
            <a:r>
              <a:rPr kumimoji="1" lang="en-US" altLang="ja-JP" dirty="0"/>
              <a:t>99.9</a:t>
            </a:r>
            <a:r>
              <a:rPr kumimoji="1" lang="ja-JP" altLang="en-US" dirty="0"/>
              <a:t>％以上が</a:t>
            </a:r>
            <a:r>
              <a:rPr kumimoji="1" lang="en-US" altLang="ja-JP" dirty="0"/>
              <a:t>1mSv</a:t>
            </a:r>
            <a:r>
              <a:rPr kumimoji="1" lang="ja-JP" altLang="en-US" dirty="0"/>
              <a:t>未満、最大でも</a:t>
            </a:r>
            <a:r>
              <a:rPr kumimoji="1" lang="en-US" altLang="ja-JP" dirty="0"/>
              <a:t>3mSv</a:t>
            </a:r>
            <a:r>
              <a:rPr kumimoji="1" lang="ja-JP" altLang="en-US" dirty="0"/>
              <a:t>未満であり、全員が健康に影響が及ぶ値ではなかったとされています。</a:t>
            </a:r>
            <a:endParaRPr kumimoji="1" lang="en-US" altLang="ja-JP" dirty="0"/>
          </a:p>
          <a:p>
            <a:endParaRPr kumimoji="1" lang="en-US" altLang="ja-JP" dirty="0"/>
          </a:p>
          <a:p>
            <a:r>
              <a:rPr kumimoji="1" lang="ja-JP" altLang="en-US" dirty="0"/>
              <a:t>出典：放射線による健康影響等に関する統一的な基礎資料 （令和元年度版）</a:t>
            </a:r>
            <a:endParaRPr kumimoji="1" lang="en-US" altLang="ja-JP" dirty="0"/>
          </a:p>
          <a:p>
            <a:r>
              <a:rPr lang="ja-JP" altLang="en-US" dirty="0"/>
              <a:t>福島県ホームページ「ホールボディ・カウンタによる内部被ばく検査　検査の結果について」</a:t>
            </a:r>
            <a:endParaRPr kumimoji="1" lang="en-US" altLang="ja-JP" dirty="0"/>
          </a:p>
        </p:txBody>
      </p:sp>
    </p:spTree>
    <p:extLst>
      <p:ext uri="{BB962C8B-B14F-4D97-AF65-F5344CB8AC3E}">
        <p14:creationId xmlns:p14="http://schemas.microsoft.com/office/powerpoint/2010/main" val="84730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23</a:t>
            </a:r>
            <a:r>
              <a:rPr kumimoji="1" lang="ja-JP" altLang="en-US" dirty="0"/>
              <a:t>年</a:t>
            </a:r>
            <a:r>
              <a:rPr kumimoji="1" lang="en-US" altLang="ja-JP" dirty="0"/>
              <a:t>3</a:t>
            </a:r>
            <a:r>
              <a:rPr kumimoji="1" lang="ja-JP" altLang="en-US" dirty="0"/>
              <a:t>月</a:t>
            </a:r>
            <a:r>
              <a:rPr kumimoji="1" lang="en-US" altLang="ja-JP" dirty="0"/>
              <a:t>23</a:t>
            </a:r>
            <a:r>
              <a:rPr kumimoji="1" lang="ja-JP" altLang="en-US" dirty="0"/>
              <a:t>日の</a:t>
            </a:r>
            <a:r>
              <a:rPr kumimoji="1" lang="en-US" altLang="ja-JP" dirty="0"/>
              <a:t>SPEEDI</a:t>
            </a:r>
            <a:r>
              <a:rPr kumimoji="1" lang="ja-JP" altLang="en-US" dirty="0"/>
              <a:t>の試算を踏まえ、小児への健康影響を把握するため、原子力安全委員会緊急助言組織からの依頼（</a:t>
            </a:r>
            <a:r>
              <a:rPr kumimoji="1" lang="en-US" altLang="ja-JP" dirty="0"/>
              <a:t>3</a:t>
            </a:r>
            <a:r>
              <a:rPr kumimoji="1" lang="ja-JP" altLang="en-US" dirty="0"/>
              <a:t>月</a:t>
            </a:r>
            <a:r>
              <a:rPr kumimoji="1" lang="en-US" altLang="ja-JP" dirty="0"/>
              <a:t>23</a:t>
            </a:r>
            <a:r>
              <a:rPr kumimoji="1" lang="ja-JP" altLang="en-US" dirty="0"/>
              <a:t>、</a:t>
            </a:r>
            <a:r>
              <a:rPr kumimoji="1" lang="en-US" altLang="ja-JP" dirty="0"/>
              <a:t>25</a:t>
            </a:r>
            <a:r>
              <a:rPr kumimoji="1" lang="ja-JP" altLang="en-US" dirty="0"/>
              <a:t>日付）に基づき、現地原子力災害対策本部では小児甲状腺スクリーニング調査を実施しました。調査した</a:t>
            </a:r>
            <a:r>
              <a:rPr kumimoji="1" lang="en-US" altLang="ja-JP" dirty="0"/>
              <a:t>1,149</a:t>
            </a:r>
            <a:r>
              <a:rPr kumimoji="1" lang="ja-JP" altLang="en-US" dirty="0"/>
              <a:t>人のうち、適切に測定された</a:t>
            </a:r>
            <a:r>
              <a:rPr kumimoji="1" lang="en-US" altLang="ja-JP" dirty="0"/>
              <a:t>1,080</a:t>
            </a:r>
            <a:r>
              <a:rPr kumimoji="1" lang="ja-JP" altLang="en-US" dirty="0"/>
              <a:t>人の結果が示されています。測定場所の環境放射線量が簡易測定を行うには適当でなかった（測定場所の空間線量率が高く、簡易測定によ</a:t>
            </a:r>
            <a:r>
              <a:rPr lang="ja-JP" altLang="en-US" dirty="0"/>
              <a:t>る適切な評価が困難であった）ため、適切に測定結果が出せなかった</a:t>
            </a:r>
            <a:r>
              <a:rPr lang="en-US" altLang="ja-JP" dirty="0"/>
              <a:t>66</a:t>
            </a:r>
            <a:r>
              <a:rPr lang="ja-JP" altLang="en-US" dirty="0"/>
              <a:t>人と年齢不詳の</a:t>
            </a:r>
            <a:r>
              <a:rPr lang="en-US" altLang="ja-JP" dirty="0"/>
              <a:t>3</a:t>
            </a:r>
            <a:r>
              <a:rPr lang="ja-JP" altLang="en-US" dirty="0"/>
              <a:t>人の結果は除かれていますが、調査を受けた全員が、原子力安全委員会がスクリーニングレベルとした「ま毎時</a:t>
            </a:r>
            <a:r>
              <a:rPr lang="en-US" altLang="ja-JP" dirty="0"/>
              <a:t>0.2µSv</a:t>
            </a:r>
            <a:r>
              <a:rPr lang="ja-JP" altLang="en-US" dirty="0"/>
              <a:t>」を下回っていました。</a:t>
            </a:r>
            <a:endParaRPr kumimoji="1" lang="en-US" altLang="ja-JP" dirty="0"/>
          </a:p>
          <a:p>
            <a:endParaRPr lang="en-US" altLang="ja-JP" dirty="0"/>
          </a:p>
          <a:p>
            <a:r>
              <a:rPr kumimoji="1" lang="ja-JP" altLang="en-US" dirty="0"/>
              <a:t>出典：放射線による健康影響等に関する統一的な基礎資料 （令和元年度版）を改変</a:t>
            </a:r>
          </a:p>
        </p:txBody>
      </p:sp>
    </p:spTree>
    <p:extLst>
      <p:ext uri="{BB962C8B-B14F-4D97-AF65-F5344CB8AC3E}">
        <p14:creationId xmlns:p14="http://schemas.microsoft.com/office/powerpoint/2010/main" val="3057345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事故直後１年間の公衆の平均実効線量と平均甲状腺吸収線量を示しています。</a:t>
            </a:r>
            <a:endParaRPr kumimoji="1" lang="en-US" altLang="ja-JP" dirty="0"/>
          </a:p>
          <a:p>
            <a:pPr marL="0" marR="0" indent="144000" algn="l" defTabSz="914400" rtl="0" eaLnBrk="1" fontAlgn="auto" latinLnBrk="0" hangingPunct="1">
              <a:lnSpc>
                <a:spcPct val="100000"/>
              </a:lnSpc>
              <a:spcBef>
                <a:spcPts val="0"/>
              </a:spcBef>
              <a:spcAft>
                <a:spcPts val="0"/>
              </a:spcAft>
              <a:buClrTx/>
              <a:buSzTx/>
              <a:buFontTx/>
              <a:buNone/>
              <a:tabLst/>
              <a:defRPr/>
            </a:pPr>
            <a:r>
              <a:rPr kumimoji="1" lang="en-US" altLang="ja-JP" dirty="0"/>
              <a:t>UNSCEAR Report 2013</a:t>
            </a:r>
            <a:r>
              <a:rPr kumimoji="1" lang="ja-JP" altLang="en-US" dirty="0"/>
              <a:t>では、</a:t>
            </a:r>
            <a:r>
              <a:rPr kumimoji="1" lang="en-US" altLang="ja-JP" dirty="0"/>
              <a:t>LNT</a:t>
            </a:r>
            <a:r>
              <a:rPr kumimoji="1" lang="ja-JP" altLang="en-US" dirty="0"/>
              <a:t>仮説に基づけばわずかな発がんリスク増加が示唆されるものの日本人のベースラインから差を検出するには小さすぎるレベルである、とされています。</a:t>
            </a:r>
          </a:p>
        </p:txBody>
      </p:sp>
    </p:spTree>
    <p:extLst>
      <p:ext uri="{BB962C8B-B14F-4D97-AF65-F5344CB8AC3E}">
        <p14:creationId xmlns:p14="http://schemas.microsoft.com/office/powerpoint/2010/main" val="23676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en-US" altLang="ja-JP" dirty="0"/>
              <a:t>2011</a:t>
            </a:r>
            <a:r>
              <a:rPr kumimoji="1" lang="ja-JP" altLang="en-US"/>
              <a:t>年</a:t>
            </a:r>
            <a:r>
              <a:rPr kumimoji="1" lang="en-US" altLang="ja-JP" dirty="0"/>
              <a:t>3</a:t>
            </a:r>
            <a:r>
              <a:rPr kumimoji="1" lang="ja-JP" altLang="en-US"/>
              <a:t>月</a:t>
            </a:r>
            <a:r>
              <a:rPr kumimoji="1" lang="en-US" altLang="ja-JP" dirty="0"/>
              <a:t>12</a:t>
            </a:r>
            <a:r>
              <a:rPr kumimoji="1" lang="ja-JP" altLang="en-US"/>
              <a:t>日から</a:t>
            </a:r>
            <a:r>
              <a:rPr kumimoji="1" lang="en-US" altLang="ja-JP" dirty="0"/>
              <a:t>16</a:t>
            </a:r>
            <a:r>
              <a:rPr kumimoji="1" lang="ja-JP" altLang="en-US"/>
              <a:t>日にかけて、</a:t>
            </a:r>
            <a:r>
              <a:rPr kumimoji="1" lang="en-US" altLang="ja-JP" dirty="0"/>
              <a:t>20km</a:t>
            </a:r>
            <a:r>
              <a:rPr kumimoji="1" lang="ja-JP" altLang="en-US"/>
              <a:t>圏内の避難区域の医療機関ら入院患者の避難が実施されました。</a:t>
            </a:r>
            <a:endParaRPr kumimoji="1" lang="en-US" altLang="ja-JP" dirty="0"/>
          </a:p>
          <a:p>
            <a:r>
              <a:rPr kumimoji="1" lang="ja-JP" altLang="en-US"/>
              <a:t>医療機関の避難では、情報が関係者間で共有できていなかったり、搬送までに時間がかかったこともあり、搬送中の死亡が発生しています。</a:t>
            </a:r>
          </a:p>
        </p:txBody>
      </p:sp>
    </p:spTree>
    <p:extLst>
      <p:ext uri="{BB962C8B-B14F-4D97-AF65-F5344CB8AC3E}">
        <p14:creationId xmlns:p14="http://schemas.microsoft.com/office/powerpoint/2010/main" val="140258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地震当時、運転中だった１</a:t>
            </a:r>
            <a:r>
              <a:rPr kumimoji="1" lang="en-US" altLang="ja-JP" dirty="0"/>
              <a:t>〜</a:t>
            </a:r>
            <a:r>
              <a:rPr kumimoji="1" lang="ja-JP" altLang="en-US" dirty="0"/>
              <a:t>３号機は、地震とその後の津波によりその全てで交流電源が喪失、冷却システムが停止したことから、原子炉冷却ができなくなり、最終的に燃料の溶融に至りました。燃料の溶融の過程（炉心損傷に伴う高温下において、燃料被覆管の金属（ジルコニウム）と水蒸気が反応）で、大量の水素ガスが発生し、原子炉建屋内にその水素ガスが滞留した１号機、３号機では、</a:t>
            </a:r>
            <a:r>
              <a:rPr kumimoji="1" lang="en-US" altLang="ja-JP" dirty="0"/>
              <a:t>3</a:t>
            </a:r>
            <a:r>
              <a:rPr kumimoji="1" lang="ja-JP" altLang="en-US" dirty="0"/>
              <a:t>月</a:t>
            </a:r>
            <a:r>
              <a:rPr kumimoji="1" lang="en-US" altLang="ja-JP" dirty="0"/>
              <a:t>12</a:t>
            </a:r>
            <a:r>
              <a:rPr kumimoji="1" lang="ja-JP" altLang="en-US" dirty="0"/>
              <a:t>日（１号機）と</a:t>
            </a:r>
            <a:r>
              <a:rPr kumimoji="1" lang="en-US" altLang="ja-JP" dirty="0"/>
              <a:t>14</a:t>
            </a:r>
            <a:r>
              <a:rPr kumimoji="1" lang="ja-JP" altLang="en-US" dirty="0"/>
              <a:t>日（３号機）に水素爆発が起こりました。この３号機建屋の水素爆発では、注水作業をしていた自衛官</a:t>
            </a:r>
            <a:r>
              <a:rPr kumimoji="1" lang="en-US" altLang="ja-JP" dirty="0"/>
              <a:t>4</a:t>
            </a:r>
            <a:r>
              <a:rPr kumimoji="1" lang="ja-JP" altLang="en-US" dirty="0"/>
              <a:t>名と東電および協力会社の作業員</a:t>
            </a:r>
            <a:r>
              <a:rPr kumimoji="1" lang="en-US" altLang="ja-JP" dirty="0"/>
              <a:t>7</a:t>
            </a:r>
            <a:r>
              <a:rPr kumimoji="1" lang="ja-JP" altLang="en-US" dirty="0"/>
              <a:t>名が汚染を伴う負傷をしました。大熊町のオフサイトセンターで搬送先の調整をしましたが、汚染による搬送拒否や受入れ拒否が発生し、搬送先の決定に２</a:t>
            </a:r>
            <a:r>
              <a:rPr kumimoji="1" lang="en-US" altLang="ja-JP" dirty="0"/>
              <a:t>〜3</a:t>
            </a:r>
            <a:r>
              <a:rPr kumimoji="1" lang="ja-JP" altLang="en-US" dirty="0"/>
              <a:t>時間を要しました。また、最後の患者が医療機関に搬送されたのは、負傷から</a:t>
            </a:r>
            <a:r>
              <a:rPr kumimoji="1" lang="en-US" altLang="ja-JP" dirty="0"/>
              <a:t>20</a:t>
            </a:r>
            <a:r>
              <a:rPr kumimoji="1" lang="ja-JP" altLang="en-US" dirty="0"/>
              <a:t>時間後でした。いずれも重篤な外傷と高線量の被ばくはありませんでした。</a:t>
            </a:r>
          </a:p>
        </p:txBody>
      </p:sp>
    </p:spTree>
    <p:extLst>
      <p:ext uri="{BB962C8B-B14F-4D97-AF65-F5344CB8AC3E}">
        <p14:creationId xmlns:p14="http://schemas.microsoft.com/office/powerpoint/2010/main" val="4253008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en-US" altLang="ja-JP" dirty="0"/>
              <a:t>2011</a:t>
            </a:r>
            <a:r>
              <a:rPr kumimoji="1" lang="ja-JP" altLang="en-US"/>
              <a:t>年に発生した東京電力福島第一原子力発電所の事故により、関連する法令等が改定、策定されました。</a:t>
            </a:r>
            <a:endParaRPr kumimoji="1" lang="en-US" altLang="ja-JP" dirty="0"/>
          </a:p>
          <a:p>
            <a:r>
              <a:rPr kumimoji="1" lang="ja-JP" altLang="en-US"/>
              <a:t>中でも原子力災害時の医療体制は、それまでの緊急被ばく医療体制を充実、強化されています。現在も原子力災害時の医療体制は、見直しや改正が行われています。</a:t>
            </a:r>
            <a:endParaRPr kumimoji="1" lang="en-US" altLang="ja-JP" dirty="0"/>
          </a:p>
        </p:txBody>
      </p:sp>
    </p:spTree>
    <p:extLst>
      <p:ext uri="{BB962C8B-B14F-4D97-AF65-F5344CB8AC3E}">
        <p14:creationId xmlns:p14="http://schemas.microsoft.com/office/powerpoint/2010/main" val="155645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原子力災害の事例ではないが、放射線が関与する事故として、急性放射線症、内部被ばく、環境への拡散が生じた事故として</a:t>
            </a:r>
            <a:r>
              <a:rPr kumimoji="1" lang="en-US" altLang="ja-JP" dirty="0"/>
              <a:t>1987</a:t>
            </a:r>
            <a:r>
              <a:rPr kumimoji="1" lang="ja-JP" altLang="en-US"/>
              <a:t>年ゴイアニア（ブラジル）で発生した事故がある。</a:t>
            </a:r>
            <a:endParaRPr kumimoji="1" lang="en-US" altLang="ja-JP" dirty="0"/>
          </a:p>
          <a:p>
            <a:pPr marL="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a:t>これは、ゴイアニア（ブラジル）の病院が、治療用の線源（</a:t>
            </a:r>
            <a:r>
              <a:rPr kumimoji="1" lang="en-US" altLang="ja-JP" baseline="30000" dirty="0"/>
              <a:t>137 </a:t>
            </a:r>
            <a:r>
              <a:rPr kumimoji="1" lang="en-US" altLang="ja-JP" dirty="0"/>
              <a:t>Cs</a:t>
            </a:r>
            <a:r>
              <a:rPr kumimoji="1" lang="ja-JP" altLang="en-US"/>
              <a:t>、</a:t>
            </a:r>
            <a:r>
              <a:rPr kumimoji="1" lang="en-US" altLang="ja-JP" dirty="0"/>
              <a:t>50.9TBq</a:t>
            </a:r>
            <a:r>
              <a:rPr kumimoji="1" lang="ja-JP" altLang="en-US"/>
              <a:t>）を残したま移転し、</a:t>
            </a:r>
            <a:r>
              <a:rPr kumimoji="1" lang="en-US" altLang="ja-JP" dirty="0"/>
              <a:t>1987</a:t>
            </a:r>
            <a:r>
              <a:rPr kumimoji="1" lang="ja-JP" altLang="en-US"/>
              <a:t>年二人組が</a:t>
            </a:r>
            <a:r>
              <a:rPr lang="ja-JP" altLang="en-US"/>
              <a:t>この</a:t>
            </a:r>
            <a:r>
              <a:rPr kumimoji="1" lang="ja-JP" altLang="en-US"/>
              <a:t>治療装置をこじ開けて、ステンレス製カプセルに入った線源を取り出し、</a:t>
            </a:r>
            <a:r>
              <a:rPr kumimoji="1" lang="en-US" altLang="ja-JP" dirty="0"/>
              <a:t>0.5km</a:t>
            </a:r>
            <a:r>
              <a:rPr kumimoji="1" lang="ja-JP" altLang="en-US"/>
              <a:t>先に移動しました。その後、カプセルを開けたため、塩化セシウムが拡散しました。また一部の人は、この塩化セシウムを身体に塗布しました。</a:t>
            </a:r>
            <a:endParaRPr kumimoji="1" lang="en-US" altLang="ja-JP" dirty="0"/>
          </a:p>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en-US"/>
              <a:t>この事故で、高線量被ばくによって急性放射線症や皮膚障害が生じ、</a:t>
            </a:r>
            <a:r>
              <a:rPr lang="en-US" altLang="ja-JP" dirty="0"/>
              <a:t>4</a:t>
            </a:r>
            <a:r>
              <a:rPr lang="ja-JP" altLang="en-US"/>
              <a:t>人が骨髄障害によって死亡しました。内部被ばくがあった者にはプルシアンブルーが投与されました。</a:t>
            </a:r>
            <a:endParaRPr lang="en-US" altLang="ja-JP" dirty="0"/>
          </a:p>
          <a:p>
            <a:pPr marL="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a:t>表面汚染検査は、</a:t>
            </a:r>
            <a:r>
              <a:rPr kumimoji="1" lang="en-US" altLang="ja-JP" dirty="0"/>
              <a:t>11</a:t>
            </a:r>
            <a:r>
              <a:rPr kumimoji="1" lang="ja-JP" altLang="en-US"/>
              <a:t>万人以上に実施され、うち</a:t>
            </a:r>
            <a:r>
              <a:rPr kumimoji="1" lang="en-US" altLang="ja-JP" dirty="0"/>
              <a:t>249</a:t>
            </a:r>
            <a:r>
              <a:rPr kumimoji="1" lang="ja-JP" altLang="en-US"/>
              <a:t>人に体内汚染および体表面汚染がありました。</a:t>
            </a:r>
            <a:endParaRPr kumimoji="1" lang="en-US" altLang="ja-JP" dirty="0"/>
          </a:p>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en-US"/>
              <a:t>この事故の影響で、汚染された土壌とゴミは、</a:t>
            </a:r>
            <a:r>
              <a:rPr lang="en-US" altLang="ja-JP" dirty="0"/>
              <a:t>200</a:t>
            </a:r>
            <a:r>
              <a:rPr lang="ja-JP" altLang="en-US"/>
              <a:t>リットルドラム缶　</a:t>
            </a:r>
            <a:r>
              <a:rPr lang="en-US" altLang="ja-JP" dirty="0"/>
              <a:t>14,500 </a:t>
            </a:r>
            <a:r>
              <a:rPr lang="ja-JP" altLang="en-US"/>
              <a:t>個、５トンの箱　 </a:t>
            </a:r>
            <a:r>
              <a:rPr lang="en-US" altLang="ja-JP" dirty="0"/>
              <a:t>1,470 </a:t>
            </a:r>
            <a:r>
              <a:rPr lang="ja-JP" altLang="en-US"/>
              <a:t>個</a:t>
            </a:r>
            <a:r>
              <a:rPr kumimoji="1" lang="ja-JP" altLang="en-US"/>
              <a:t>にもなりました。</a:t>
            </a:r>
            <a:endParaRPr lang="ja-JP" altLang="en-US"/>
          </a:p>
        </p:txBody>
      </p:sp>
    </p:spTree>
    <p:extLst>
      <p:ext uri="{BB962C8B-B14F-4D97-AF65-F5344CB8AC3E}">
        <p14:creationId xmlns:p14="http://schemas.microsoft.com/office/powerpoint/2010/main" val="299820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9591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en-US" altLang="ja-JP" dirty="0"/>
              <a:t>1945</a:t>
            </a:r>
            <a:r>
              <a:rPr kumimoji="1" lang="ja-JP" altLang="en-US" dirty="0"/>
              <a:t>年から</a:t>
            </a:r>
            <a:r>
              <a:rPr kumimoji="1" lang="en-US" altLang="ja-JP" dirty="0"/>
              <a:t>2007</a:t>
            </a:r>
            <a:r>
              <a:rPr kumimoji="1" lang="ja-JP" altLang="en-US" dirty="0"/>
              <a:t>年までの放射線事故のうち、死亡や影響が発生した件数を示しています。</a:t>
            </a:r>
            <a:endParaRPr kumimoji="1" lang="en-US" altLang="ja-JP" dirty="0"/>
          </a:p>
          <a:p>
            <a:r>
              <a:rPr kumimoji="1" lang="ja-JP" altLang="en-US" dirty="0"/>
              <a:t>最も多いのは、産業施設の事故ですが、原子力施設の事故も</a:t>
            </a:r>
            <a:r>
              <a:rPr kumimoji="1" lang="en-US" altLang="ja-JP" dirty="0"/>
              <a:t>35</a:t>
            </a:r>
            <a:r>
              <a:rPr kumimoji="1" lang="ja-JP" altLang="en-US" dirty="0"/>
              <a:t>件発生しています。しかし、件数は年々減少しています。</a:t>
            </a:r>
          </a:p>
        </p:txBody>
      </p:sp>
    </p:spTree>
    <p:extLst>
      <p:ext uri="{BB962C8B-B14F-4D97-AF65-F5344CB8AC3E}">
        <p14:creationId xmlns:p14="http://schemas.microsoft.com/office/powerpoint/2010/main" val="39950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核兵器関連の事故として臨界事故があります。全ての事故で死亡者が発生しています。</a:t>
            </a:r>
            <a:endParaRPr kumimoji="1" lang="en-US" altLang="ja-JP" dirty="0"/>
          </a:p>
        </p:txBody>
      </p:sp>
    </p:spTree>
    <p:extLst>
      <p:ext uri="{BB962C8B-B14F-4D97-AF65-F5344CB8AC3E}">
        <p14:creationId xmlns:p14="http://schemas.microsoft.com/office/powerpoint/2010/main" val="233918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核兵器には関連しない臨界事故もあります。その一つが日本で</a:t>
            </a:r>
            <a:r>
              <a:rPr kumimoji="1" lang="en-US" altLang="ja-JP" dirty="0"/>
              <a:t>1999</a:t>
            </a:r>
            <a:r>
              <a:rPr kumimoji="1" lang="ja-JP" altLang="en-US" dirty="0"/>
              <a:t>年に発生したウラン加工工場臨界事故です。この事故の詳細は後述します。</a:t>
            </a:r>
            <a:endParaRPr kumimoji="1" lang="en-US" altLang="ja-JP" dirty="0"/>
          </a:p>
          <a:p>
            <a:r>
              <a:rPr kumimoji="1" lang="ja-JP" altLang="en-US"/>
              <a:t>これまで住民への著しい被ばくの可能性を伴う事故として、米国スリーマイル島原発事故、旧ソ連チョルノービリ原発事故、日本東電福島第一原発事故があります。東電福島第一事故については後述します。</a:t>
            </a:r>
          </a:p>
        </p:txBody>
      </p:sp>
    </p:spTree>
    <p:extLst>
      <p:ext uri="{BB962C8B-B14F-4D97-AF65-F5344CB8AC3E}">
        <p14:creationId xmlns:p14="http://schemas.microsoft.com/office/powerpoint/2010/main" val="96133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ウラン加工工場臨界事故は、</a:t>
            </a:r>
            <a:r>
              <a:rPr kumimoji="1" lang="en-US" altLang="ja-JP" dirty="0"/>
              <a:t>1999</a:t>
            </a:r>
            <a:r>
              <a:rPr kumimoji="1" lang="ja-JP" altLang="en-US"/>
              <a:t>年茨城県東海村で発生しました。</a:t>
            </a:r>
          </a:p>
        </p:txBody>
      </p:sp>
    </p:spTree>
    <p:extLst>
      <p:ext uri="{BB962C8B-B14F-4D97-AF65-F5344CB8AC3E}">
        <p14:creationId xmlns:p14="http://schemas.microsoft.com/office/powerpoint/2010/main" val="370967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defRPr/>
            </a:pPr>
            <a:r>
              <a:rPr kumimoji="1" lang="en-US" altLang="ja-JP" dirty="0"/>
              <a:t>1999</a:t>
            </a:r>
            <a:r>
              <a:rPr kumimoji="1" lang="ja-JP" altLang="en-US" dirty="0"/>
              <a:t>年</a:t>
            </a:r>
            <a:r>
              <a:rPr kumimoji="1" lang="en-US" altLang="ja-JP" dirty="0"/>
              <a:t>9</a:t>
            </a:r>
            <a:r>
              <a:rPr kumimoji="1" lang="ja-JP" altLang="en-US" dirty="0"/>
              <a:t>月</a:t>
            </a:r>
            <a:r>
              <a:rPr kumimoji="1" lang="en-US" altLang="ja-JP" dirty="0"/>
              <a:t>30</a:t>
            </a:r>
            <a:r>
              <a:rPr kumimoji="1" lang="ja-JP" altLang="en-US" dirty="0"/>
              <a:t>日午前</a:t>
            </a:r>
            <a:r>
              <a:rPr kumimoji="1" lang="en-US" altLang="ja-JP" dirty="0"/>
              <a:t>10</a:t>
            </a:r>
            <a:r>
              <a:rPr kumimoji="1" lang="ja-JP" altLang="en-US" dirty="0"/>
              <a:t>時</a:t>
            </a:r>
            <a:r>
              <a:rPr kumimoji="1" lang="en-US" altLang="ja-JP" dirty="0"/>
              <a:t>35</a:t>
            </a:r>
            <a:r>
              <a:rPr kumimoji="1" lang="ja-JP" altLang="en-US" dirty="0"/>
              <a:t>分、茨城県の原子力施設が集中する地域で、高濃度ウラン燃料の加工をしていた工場（</a:t>
            </a:r>
            <a:r>
              <a:rPr lang="ja-JP" altLang="en-US" dirty="0"/>
              <a:t>茨城県東海村（株）ＪＣＯ東海事業所</a:t>
            </a:r>
            <a:r>
              <a:rPr lang="ja-JP" altLang="en-US" dirty="0">
                <a:solidFill>
                  <a:srgbClr val="FF0000"/>
                </a:solidFill>
              </a:rPr>
              <a:t>転換試験棟</a:t>
            </a:r>
            <a:r>
              <a:rPr kumimoji="1" lang="ja-JP" altLang="en-US" dirty="0"/>
              <a:t>）で国内初の臨界事故が発生しました。</a:t>
            </a:r>
            <a:endParaRPr kumimoji="1" lang="en-US" altLang="ja-JP" dirty="0"/>
          </a:p>
          <a:p>
            <a:pPr>
              <a:lnSpc>
                <a:spcPct val="120000"/>
              </a:lnSpc>
            </a:pPr>
            <a:r>
              <a:rPr lang="ja-JP" altLang="en-US" dirty="0"/>
              <a:t>事故発生原因は国に提出し認められたマニュアルを改ざんし、さらに発災前日に変えていたためです。臨界条件を避けることを目的に設計された溶解タンクとバッファコラムを用いずに高速増殖炉常陽向け濃縮ウラン</a:t>
            </a:r>
            <a:r>
              <a:rPr lang="en-US" altLang="ja-JP" dirty="0"/>
              <a:t>(18.8%</a:t>
            </a:r>
            <a:r>
              <a:rPr lang="ja-JP" altLang="en-US" dirty="0"/>
              <a:t>の</a:t>
            </a:r>
            <a:r>
              <a:rPr lang="en-US" altLang="ja-JP" dirty="0"/>
              <a:t>235U)</a:t>
            </a:r>
            <a:r>
              <a:rPr lang="ja-JP" altLang="en-US" dirty="0"/>
              <a:t>の塊を硝酸の入ったバケツで溶かしては直接沈殿槽に注いでいました。</a:t>
            </a:r>
          </a:p>
          <a:p>
            <a:pPr>
              <a:lnSpc>
                <a:spcPct val="120000"/>
              </a:lnSpc>
            </a:pPr>
            <a:r>
              <a:rPr lang="ja-JP" altLang="en-US" dirty="0"/>
              <a:t>通常はウランの濃縮度が</a:t>
            </a:r>
            <a:r>
              <a:rPr lang="en-US" altLang="ja-JP" dirty="0"/>
              <a:t>3</a:t>
            </a:r>
            <a:r>
              <a:rPr lang="ja-JP" altLang="en-US" dirty="0"/>
              <a:t>～</a:t>
            </a:r>
            <a:r>
              <a:rPr lang="en-US" altLang="ja-JP" dirty="0"/>
              <a:t>5</a:t>
            </a:r>
            <a:r>
              <a:rPr lang="ja-JP" altLang="en-US" dirty="0"/>
              <a:t>％の商業用原子炉向け燃料を扱っている為、問題とはなっていませんでした。</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この事故で作業員</a:t>
            </a:r>
            <a:r>
              <a:rPr kumimoji="1" lang="en-US" altLang="ja-JP" dirty="0"/>
              <a:t>3</a:t>
            </a:r>
            <a:r>
              <a:rPr kumimoji="1" lang="ja-JP" altLang="en-US" dirty="0"/>
              <a:t>名が重度の被ばくをし、内</a:t>
            </a:r>
            <a:r>
              <a:rPr kumimoji="1" lang="en-US" altLang="ja-JP" dirty="0"/>
              <a:t>2</a:t>
            </a:r>
            <a:r>
              <a:rPr kumimoji="1" lang="ja-JP" altLang="en-US" dirty="0"/>
              <a:t>名が死亡しました。周辺住民なども多数被ばくしました。</a:t>
            </a:r>
          </a:p>
        </p:txBody>
      </p:sp>
    </p:spTree>
    <p:extLst>
      <p:ext uri="{BB962C8B-B14F-4D97-AF65-F5344CB8AC3E}">
        <p14:creationId xmlns:p14="http://schemas.microsoft.com/office/powerpoint/2010/main" val="270352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pPr>
              <a:lnSpc>
                <a:spcPct val="120000"/>
              </a:lnSpc>
            </a:pPr>
            <a:r>
              <a:rPr lang="en-US" altLang="ja-JP" dirty="0"/>
              <a:t>1999</a:t>
            </a:r>
            <a:r>
              <a:rPr lang="ja-JP" altLang="en-US"/>
              <a:t>年</a:t>
            </a:r>
            <a:r>
              <a:rPr lang="en-US" altLang="ja-JP" dirty="0"/>
              <a:t>9</a:t>
            </a:r>
            <a:r>
              <a:rPr lang="ja-JP" altLang="en-US"/>
              <a:t>月</a:t>
            </a:r>
            <a:r>
              <a:rPr lang="en-US" altLang="ja-JP" dirty="0"/>
              <a:t>30</a:t>
            </a:r>
            <a:r>
              <a:rPr lang="ja-JP" altLang="en-US"/>
              <a:t>日の午前</a:t>
            </a:r>
            <a:r>
              <a:rPr lang="en-US" altLang="ja-JP" dirty="0"/>
              <a:t>10</a:t>
            </a:r>
            <a:r>
              <a:rPr lang="ja-JP" altLang="en-US"/>
              <a:t>：</a:t>
            </a:r>
            <a:r>
              <a:rPr lang="en-US" altLang="ja-JP" dirty="0"/>
              <a:t>35</a:t>
            </a:r>
            <a:r>
              <a:rPr lang="ja-JP" altLang="en-US"/>
              <a:t>分頃、溶解槽内の溶液が約</a:t>
            </a:r>
            <a:r>
              <a:rPr lang="en-US" altLang="ja-JP" dirty="0"/>
              <a:t>40ℓ</a:t>
            </a:r>
            <a:r>
              <a:rPr lang="ja-JP" altLang="en-US"/>
              <a:t>に達しました。これはウラン</a:t>
            </a:r>
            <a:r>
              <a:rPr lang="en-US" altLang="ja-JP" dirty="0"/>
              <a:t>16kg</a:t>
            </a:r>
            <a:r>
              <a:rPr lang="ja-JP" altLang="en-US"/>
              <a:t>に相当し、臨界量です。そのため臨界状態を発生させやすい形状と構造の容器に、大量のウラン</a:t>
            </a:r>
            <a:r>
              <a:rPr lang="en-US" altLang="ja-JP" dirty="0"/>
              <a:t>235</a:t>
            </a:r>
            <a:r>
              <a:rPr lang="ja-JP" altLang="en-US"/>
              <a:t>が入ったことで、小型原子炉が臨時に設置されたのと同じ状態になり、その瞬間、核分裂連鎖反応が始まり、大量の</a:t>
            </a:r>
            <a:r>
              <a:rPr lang="en-US" altLang="ja-JP" dirty="0" err="1"/>
              <a:t>γ</a:t>
            </a:r>
            <a:r>
              <a:rPr lang="ja-JP" altLang="en-US"/>
              <a:t>線と中性子線の放出が始まりました。</a:t>
            </a:r>
          </a:p>
          <a:p>
            <a:pPr>
              <a:lnSpc>
                <a:spcPct val="120000"/>
              </a:lnSpc>
            </a:pPr>
            <a:r>
              <a:rPr lang="en-US" altLang="ja-JP" dirty="0"/>
              <a:t>1999</a:t>
            </a:r>
            <a:r>
              <a:rPr lang="ja-JP" altLang="en-US"/>
              <a:t>年</a:t>
            </a:r>
            <a:r>
              <a:rPr lang="en-US" altLang="ja-JP" dirty="0"/>
              <a:t>10</a:t>
            </a:r>
            <a:r>
              <a:rPr lang="ja-JP" altLang="en-US"/>
              <a:t>月</a:t>
            </a:r>
            <a:r>
              <a:rPr lang="en-US" altLang="ja-JP" dirty="0"/>
              <a:t>1</a:t>
            </a:r>
            <a:r>
              <a:rPr lang="ja-JP" altLang="en-US"/>
              <a:t>日午前</a:t>
            </a:r>
            <a:r>
              <a:rPr lang="en-US" altLang="ja-JP" dirty="0"/>
              <a:t>8</a:t>
            </a:r>
            <a:r>
              <a:rPr lang="ja-JP" altLang="en-US"/>
              <a:t>時</a:t>
            </a:r>
            <a:r>
              <a:rPr lang="en-US" altLang="ja-JP" dirty="0"/>
              <a:t>50</a:t>
            </a:r>
            <a:r>
              <a:rPr lang="ja-JP" altLang="en-US"/>
              <a:t>分　臨界から約</a:t>
            </a:r>
            <a:r>
              <a:rPr lang="en-US" altLang="ja-JP" dirty="0"/>
              <a:t>20</a:t>
            </a:r>
            <a:r>
              <a:rPr lang="ja-JP" altLang="en-US"/>
              <a:t>時間後に臨界は終息しました。</a:t>
            </a:r>
            <a:endParaRPr lang="en-US" altLang="ja-JP" dirty="0"/>
          </a:p>
          <a:p>
            <a:pPr>
              <a:lnSpc>
                <a:spcPct val="120000"/>
              </a:lnSpc>
            </a:pPr>
            <a:r>
              <a:rPr lang="ja-JP" altLang="en-US"/>
              <a:t>施設から</a:t>
            </a:r>
            <a:r>
              <a:rPr lang="en-US" altLang="ja-JP" dirty="0"/>
              <a:t>350m</a:t>
            </a:r>
            <a:r>
              <a:rPr lang="ja-JP" altLang="en-US"/>
              <a:t>以内に住む</a:t>
            </a:r>
            <a:r>
              <a:rPr lang="en-US" altLang="ja-JP" dirty="0"/>
              <a:t>161</a:t>
            </a:r>
            <a:r>
              <a:rPr lang="ja-JP" altLang="en-US"/>
              <a:t>人が避難を命じられ、</a:t>
            </a:r>
            <a:r>
              <a:rPr lang="en-US" altLang="ja-JP" dirty="0"/>
              <a:t>10</a:t>
            </a:r>
            <a:r>
              <a:rPr lang="ja-JP" altLang="en-US"/>
              <a:t>ｋｍ圏内</a:t>
            </a:r>
            <a:r>
              <a:rPr lang="en-US" altLang="ja-JP" dirty="0"/>
              <a:t>31</a:t>
            </a:r>
            <a:r>
              <a:rPr lang="ja-JP" altLang="en-US"/>
              <a:t>万人が約</a:t>
            </a:r>
            <a:r>
              <a:rPr lang="en-US" altLang="ja-JP" dirty="0"/>
              <a:t>18</a:t>
            </a:r>
            <a:r>
              <a:rPr lang="ja-JP" altLang="en-US"/>
              <a:t>時間屋内に滞在するようにアドバイスされました。</a:t>
            </a:r>
            <a:endParaRPr kumimoji="1" lang="en-US" altLang="ja-JP" dirty="0"/>
          </a:p>
          <a:p>
            <a:r>
              <a:rPr kumimoji="1" lang="ja-JP" altLang="en-US"/>
              <a:t>臨界発生時の状況です。</a:t>
            </a:r>
            <a:endParaRPr kumimoji="1" lang="en-US" altLang="ja-JP" dirty="0"/>
          </a:p>
          <a:p>
            <a:r>
              <a:rPr kumimoji="1" lang="ja-JP" altLang="en-US"/>
              <a:t>ステンレス容器内でウラン溶液濃度が臨界量を超えたため、大量の中性子が発生し、</a:t>
            </a:r>
            <a:r>
              <a:rPr kumimoji="1" lang="en-US" altLang="ja-JP" dirty="0"/>
              <a:t>3</a:t>
            </a:r>
            <a:r>
              <a:rPr kumimoji="1" lang="ja-JP" altLang="en-US"/>
              <a:t>名の作業員が被ばくしました。特にステンレス容器の前に立っていた</a:t>
            </a:r>
            <a:r>
              <a:rPr kumimoji="1" lang="en-US" altLang="ja-JP" dirty="0"/>
              <a:t>A</a:t>
            </a:r>
            <a:r>
              <a:rPr kumimoji="1" lang="ja-JP" altLang="en-US"/>
              <a:t>氏の被ばく線量が最も高く、次に</a:t>
            </a:r>
            <a:r>
              <a:rPr kumimoji="1" lang="en-US" altLang="ja-JP" dirty="0"/>
              <a:t>B</a:t>
            </a:r>
            <a:r>
              <a:rPr kumimoji="1" lang="ja-JP" altLang="en-US"/>
              <a:t>氏となりました。</a:t>
            </a:r>
            <a:r>
              <a:rPr kumimoji="1" lang="en-US" altLang="ja-JP" dirty="0"/>
              <a:t>C</a:t>
            </a:r>
            <a:r>
              <a:rPr kumimoji="1" lang="ja-JP" altLang="en-US"/>
              <a:t>氏は壁を隔てた別室にいたため、被ばく線量が最も低かったです。</a:t>
            </a:r>
          </a:p>
        </p:txBody>
      </p:sp>
    </p:spTree>
    <p:extLst>
      <p:ext uri="{BB962C8B-B14F-4D97-AF65-F5344CB8AC3E}">
        <p14:creationId xmlns:p14="http://schemas.microsoft.com/office/powerpoint/2010/main" val="397690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臨界事故は</a:t>
            </a:r>
            <a:r>
              <a:rPr kumimoji="1" lang="en-US" altLang="ja-JP" dirty="0"/>
              <a:t>1999</a:t>
            </a:r>
            <a:r>
              <a:rPr kumimoji="1" lang="ja-JP" altLang="en-US"/>
              <a:t>年</a:t>
            </a:r>
            <a:r>
              <a:rPr kumimoji="1" lang="en-US" altLang="ja-JP" dirty="0"/>
              <a:t>9</a:t>
            </a:r>
            <a:r>
              <a:rPr kumimoji="1" lang="ja-JP" altLang="en-US"/>
              <a:t>月</a:t>
            </a:r>
            <a:r>
              <a:rPr kumimoji="1" lang="en-US" altLang="ja-JP" dirty="0"/>
              <a:t>30</a:t>
            </a:r>
            <a:r>
              <a:rPr kumimoji="1" lang="ja-JP" altLang="en-US"/>
              <a:t>日</a:t>
            </a:r>
            <a:r>
              <a:rPr kumimoji="1" lang="en-US" altLang="ja-JP" dirty="0"/>
              <a:t>10:35</a:t>
            </a:r>
            <a:r>
              <a:rPr kumimoji="1" lang="ja-JP" altLang="en-US"/>
              <a:t>に発生しました。</a:t>
            </a:r>
            <a:r>
              <a:rPr kumimoji="1" lang="en-US" altLang="ja-JP" dirty="0"/>
              <a:t>3</a:t>
            </a:r>
            <a:r>
              <a:rPr kumimoji="1" lang="ja-JP" altLang="en-US"/>
              <a:t>名の作業員の前駆症状の臨床経過を示しています。最も被ばく線量が高い</a:t>
            </a:r>
            <a:r>
              <a:rPr kumimoji="1" lang="en-US" altLang="ja-JP" dirty="0"/>
              <a:t>A</a:t>
            </a:r>
            <a:r>
              <a:rPr kumimoji="1" lang="ja-JP" altLang="en-US"/>
              <a:t>氏は被ばく後すぐに一時的な意識障害と嘔吐の症状が出現しています。また、</a:t>
            </a:r>
            <a:r>
              <a:rPr kumimoji="1" lang="en-US" altLang="ja-JP" dirty="0"/>
              <a:t>1</a:t>
            </a:r>
            <a:r>
              <a:rPr kumimoji="1" lang="ja-JP" altLang="en-US"/>
              <a:t>時間後には下痢の症状も出現しています。</a:t>
            </a:r>
            <a:endParaRPr kumimoji="1" lang="en-US" altLang="ja-JP" dirty="0"/>
          </a:p>
          <a:p>
            <a:r>
              <a:rPr kumimoji="1" lang="en-US" altLang="ja-JP" dirty="0"/>
              <a:t>B</a:t>
            </a:r>
            <a:r>
              <a:rPr kumimoji="1" lang="ja-JP" altLang="en-US"/>
              <a:t>氏は被ばくから数十分後に悪心を訴え、約</a:t>
            </a:r>
            <a:r>
              <a:rPr kumimoji="1" lang="en-US" altLang="ja-JP" dirty="0"/>
              <a:t>1</a:t>
            </a:r>
            <a:r>
              <a:rPr kumimoji="1" lang="ja-JP" altLang="en-US"/>
              <a:t>時間後に嘔吐の症状が出現しました。</a:t>
            </a:r>
            <a:r>
              <a:rPr kumimoji="1" lang="en-US" altLang="ja-JP" dirty="0"/>
              <a:t>C</a:t>
            </a:r>
            <a:r>
              <a:rPr kumimoji="1" lang="ja-JP" altLang="en-US"/>
              <a:t>氏は被ばくから約</a:t>
            </a:r>
            <a:r>
              <a:rPr kumimoji="1" lang="en-US" altLang="ja-JP" dirty="0"/>
              <a:t>4</a:t>
            </a:r>
            <a:r>
              <a:rPr kumimoji="1" lang="ja-JP" altLang="en-US"/>
              <a:t>時間後に悪心の症状を訴えていました。</a:t>
            </a:r>
            <a:endParaRPr kumimoji="1" lang="en-US" altLang="ja-JP" dirty="0"/>
          </a:p>
          <a:p>
            <a:r>
              <a:rPr lang="ja-JP" altLang="en-US"/>
              <a:t>この事故は、当初地元の消防署に「転換棟での事故」の通報だったため、「てんかんで人が倒れた」と認識してしまい、当初、消防は放射線の事故だと認識していませんでした。また、放医研へも「東海村ウラン加工施設から放医研に患者搬送」「六フッ化ウラン施設での事故、内部汚染の可能性」との連絡であったことからアルファ核種による汚染事故として受け入れの準備をしました。</a:t>
            </a:r>
            <a:endParaRPr lang="en-US" altLang="ja-JP" dirty="0"/>
          </a:p>
        </p:txBody>
      </p:sp>
    </p:spTree>
    <p:extLst>
      <p:ext uri="{BB962C8B-B14F-4D97-AF65-F5344CB8AC3E}">
        <p14:creationId xmlns:p14="http://schemas.microsoft.com/office/powerpoint/2010/main" val="109626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336333E7-923E-6A4B-954A-1320E829E2CE}"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76573F0C-A9BD-FB45-B467-69C051C8DA13}"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AEACFB04-E491-BC45-A3A2-AA6304AD8228}"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DB607B-D32D-A149-9F29-AA318495C273}" type="datetime1">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988E9-CCFF-0344-B6EF-C0EAF5B5B87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87434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6AA8F09-6AF1-6149-9E9D-BFFA1FECE7C8}"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C9C73F2-6F11-1041-B1E6-6B8511C83AF4}"/>
              </a:ext>
            </a:extLst>
          </p:cNvPr>
          <p:cNvSpPr/>
          <p:nvPr userDrawn="1"/>
        </p:nvSpPr>
        <p:spPr>
          <a:xfrm>
            <a:off x="-4762" y="1601788"/>
            <a:ext cx="9144000" cy="3079541"/>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6F4A340E-B080-2140-BE1A-D7D49169EEB4}"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ADFFBC48-6FA5-BE43-A53D-C34EBDBEF7A9}"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8A81ADB0-858F-4243-B793-E16FC46CE27D}"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9F9EBC92-61AD-9C44-86AB-342194132309}"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6C6C2FEE-A9C3-F848-B5EA-EB1918B17312}"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28AC73EE-B047-F64E-9867-A1EB68C12E35}"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A9A37570-22C2-8F4B-9891-A74771BC921D}"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B34C6C-41F7-F742-9B58-FF705CCA4541}"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865454" y="63516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E4%BB%96/Link/link.pptx"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6.wm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原子力災害事例</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-7</a:t>
            </a:r>
          </a:p>
        </p:txBody>
      </p:sp>
      <p:sp>
        <p:nvSpPr>
          <p:cNvPr id="8" name="テキスト ボックス 7">
            <a:extLst>
              <a:ext uri="{FF2B5EF4-FFF2-40B4-BE49-F238E27FC236}">
                <a16:creationId xmlns:a16="http://schemas.microsoft.com/office/drawing/2014/main" id="{44269EF8-0471-454B-8D13-61759AA9786C}"/>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Ver.202309</a:t>
            </a:r>
            <a:endParaRPr kumimoji="1" lang="ja-JP" altLang="en-US" dirty="0"/>
          </a:p>
        </p:txBody>
      </p:sp>
    </p:spTree>
    <p:extLst>
      <p:ext uri="{BB962C8B-B14F-4D97-AF65-F5344CB8AC3E}">
        <p14:creationId xmlns:p14="http://schemas.microsoft.com/office/powerpoint/2010/main" val="17080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30FA7-AA93-0C4B-B284-E3BF90F8C75E}"/>
              </a:ext>
            </a:extLst>
          </p:cNvPr>
          <p:cNvSpPr>
            <a:spLocks noGrp="1"/>
          </p:cNvSpPr>
          <p:nvPr>
            <p:ph type="title"/>
          </p:nvPr>
        </p:nvSpPr>
        <p:spPr/>
        <p:txBody>
          <a:bodyPr/>
          <a:lstStyle/>
          <a:p>
            <a:r>
              <a:rPr kumimoji="1" lang="ja-JP" altLang="en-US"/>
              <a:t>放射化</a:t>
            </a:r>
          </a:p>
        </p:txBody>
      </p:sp>
      <p:sp>
        <p:nvSpPr>
          <p:cNvPr id="3" name="テキスト ボックス 2">
            <a:extLst>
              <a:ext uri="{FF2B5EF4-FFF2-40B4-BE49-F238E27FC236}">
                <a16:creationId xmlns:a16="http://schemas.microsoft.com/office/drawing/2014/main" id="{9076B2D8-D94F-4B44-B78D-18FF607A82E3}"/>
              </a:ext>
            </a:extLst>
          </p:cNvPr>
          <p:cNvSpPr txBox="1"/>
          <p:nvPr/>
        </p:nvSpPr>
        <p:spPr>
          <a:xfrm>
            <a:off x="628650" y="1181610"/>
            <a:ext cx="7650849" cy="584775"/>
          </a:xfrm>
          <a:prstGeom prst="rect">
            <a:avLst/>
          </a:prstGeom>
          <a:noFill/>
        </p:spPr>
        <p:txBody>
          <a:bodyPr wrap="square" rtlCol="0">
            <a:spAutoFit/>
          </a:bodyPr>
          <a:lstStyle/>
          <a:p>
            <a:r>
              <a:rPr kumimoji="1" lang="ja-JP" altLang="en-US" sz="1600" dirty="0">
                <a:latin typeface="メイリオ" pitchFamily="50" charset="-128"/>
                <a:ea typeface="メイリオ" pitchFamily="50" charset="-128"/>
              </a:rPr>
              <a:t>もともとは放射能がない同位体が</a:t>
            </a:r>
            <a:r>
              <a:rPr lang="ja-JP" altLang="en-US" sz="1600" dirty="0">
                <a:latin typeface="メイリオ" pitchFamily="50" charset="-128"/>
                <a:ea typeface="メイリオ" pitchFamily="50" charset="-128"/>
              </a:rPr>
              <a:t>放射線を受けることによって</a:t>
            </a:r>
            <a:r>
              <a:rPr kumimoji="1" lang="ja-JP" altLang="en-US" sz="1600" dirty="0">
                <a:latin typeface="メイリオ" pitchFamily="50" charset="-128"/>
                <a:ea typeface="メイリオ" pitchFamily="50" charset="-128"/>
              </a:rPr>
              <a:t>放射性同位体に変化すること</a:t>
            </a:r>
          </a:p>
        </p:txBody>
      </p:sp>
      <p:sp>
        <p:nvSpPr>
          <p:cNvPr id="4" name="テキスト ボックス 3">
            <a:extLst>
              <a:ext uri="{FF2B5EF4-FFF2-40B4-BE49-F238E27FC236}">
                <a16:creationId xmlns:a16="http://schemas.microsoft.com/office/drawing/2014/main" id="{260A41AF-470D-AA41-BF32-490D3C48813B}"/>
              </a:ext>
            </a:extLst>
          </p:cNvPr>
          <p:cNvSpPr txBox="1"/>
          <p:nvPr/>
        </p:nvSpPr>
        <p:spPr>
          <a:xfrm>
            <a:off x="628649" y="1748732"/>
            <a:ext cx="7650849" cy="584775"/>
          </a:xfrm>
          <a:prstGeom prst="rect">
            <a:avLst/>
          </a:prstGeom>
          <a:noFill/>
        </p:spPr>
        <p:txBody>
          <a:bodyPr wrap="square" rtlCol="0">
            <a:spAutoFit/>
          </a:bodyPr>
          <a:lstStyle/>
          <a:p>
            <a:r>
              <a:rPr kumimoji="1" lang="ja-JP" altLang="en-US" sz="1600" dirty="0">
                <a:latin typeface="メイリオ" pitchFamily="50" charset="-128"/>
                <a:ea typeface="メイリオ" pitchFamily="50" charset="-128"/>
              </a:rPr>
              <a:t>とくに電荷を持たず運動エネルギー</a:t>
            </a:r>
            <a:r>
              <a:rPr kumimoji="1" lang="ja-JP" altLang="en-US" sz="1600">
                <a:latin typeface="メイリオ" pitchFamily="50" charset="-128"/>
                <a:ea typeface="メイリオ" pitchFamily="50" charset="-128"/>
              </a:rPr>
              <a:t>の小さい</a:t>
            </a:r>
            <a:r>
              <a:rPr lang="ja-JP" altLang="en-US" sz="1600">
                <a:latin typeface="メイリオ" pitchFamily="50" charset="-128"/>
                <a:ea typeface="メイリオ" pitchFamily="50" charset="-128"/>
              </a:rPr>
              <a:t>熱中性子</a:t>
            </a:r>
            <a:r>
              <a:rPr lang="ja-JP" altLang="en-US" sz="1600" dirty="0">
                <a:latin typeface="メイリオ" pitchFamily="50" charset="-128"/>
                <a:ea typeface="メイリオ" pitchFamily="50" charset="-128"/>
              </a:rPr>
              <a:t>は容易に原子核に接近し核反応を起こす</a:t>
            </a:r>
            <a:endParaRPr kumimoji="1" lang="ja-JP" altLang="en-US" sz="1600" dirty="0">
              <a:latin typeface="メイリオ" pitchFamily="50" charset="-128"/>
              <a:ea typeface="メイリオ" pitchFamily="50" charset="-128"/>
            </a:endParaRPr>
          </a:p>
        </p:txBody>
      </p:sp>
      <p:sp>
        <p:nvSpPr>
          <p:cNvPr id="6" name="テキスト ボックス 5">
            <a:extLst>
              <a:ext uri="{FF2B5EF4-FFF2-40B4-BE49-F238E27FC236}">
                <a16:creationId xmlns:a16="http://schemas.microsoft.com/office/drawing/2014/main" id="{A6D02B12-9634-CA4F-9954-3E0A793DCFD7}"/>
              </a:ext>
            </a:extLst>
          </p:cNvPr>
          <p:cNvSpPr txBox="1"/>
          <p:nvPr/>
        </p:nvSpPr>
        <p:spPr>
          <a:xfrm>
            <a:off x="628648" y="5300908"/>
            <a:ext cx="2858475" cy="369332"/>
          </a:xfrm>
          <a:prstGeom prst="rect">
            <a:avLst/>
          </a:prstGeom>
          <a:noFill/>
        </p:spPr>
        <p:txBody>
          <a:bodyPr wrap="none" rtlCol="0">
            <a:spAutoFit/>
          </a:bodyPr>
          <a:lstStyle/>
          <a:p>
            <a:r>
              <a:rPr lang="ja-JP" altLang="en-US" dirty="0">
                <a:latin typeface="+mn-ea"/>
              </a:rPr>
              <a:t>患者の吐瀉物 → </a:t>
            </a:r>
            <a:r>
              <a:rPr lang="en-US" altLang="ja-JP" baseline="30000" dirty="0">
                <a:latin typeface="+mn-ea"/>
              </a:rPr>
              <a:t>24</a:t>
            </a:r>
            <a:r>
              <a:rPr lang="en-US" altLang="ja-JP" dirty="0">
                <a:latin typeface="+mn-ea"/>
              </a:rPr>
              <a:t>Na, </a:t>
            </a:r>
            <a:r>
              <a:rPr lang="en-US" altLang="ja-JP" baseline="30000" dirty="0">
                <a:latin typeface="+mn-ea"/>
              </a:rPr>
              <a:t>42</a:t>
            </a:r>
            <a:r>
              <a:rPr lang="en-US" altLang="ja-JP" dirty="0">
                <a:latin typeface="+mn-ea"/>
              </a:rPr>
              <a:t>K</a:t>
            </a:r>
            <a:endParaRPr kumimoji="1" lang="ja-JP" altLang="en-US" dirty="0">
              <a:latin typeface="+mn-ea"/>
            </a:endParaRPr>
          </a:p>
        </p:txBody>
      </p:sp>
      <p:sp>
        <p:nvSpPr>
          <p:cNvPr id="7" name="テキスト ボックス 6">
            <a:extLst>
              <a:ext uri="{FF2B5EF4-FFF2-40B4-BE49-F238E27FC236}">
                <a16:creationId xmlns:a16="http://schemas.microsoft.com/office/drawing/2014/main" id="{9292E21E-C6BF-8341-BBB6-4B2F4449F8CC}"/>
              </a:ext>
            </a:extLst>
          </p:cNvPr>
          <p:cNvSpPr txBox="1"/>
          <p:nvPr/>
        </p:nvSpPr>
        <p:spPr>
          <a:xfrm>
            <a:off x="628648" y="5621710"/>
            <a:ext cx="3708066" cy="369332"/>
          </a:xfrm>
          <a:prstGeom prst="rect">
            <a:avLst/>
          </a:prstGeom>
          <a:noFill/>
        </p:spPr>
        <p:txBody>
          <a:bodyPr wrap="none" rtlCol="0">
            <a:spAutoFit/>
          </a:bodyPr>
          <a:lstStyle/>
          <a:p>
            <a:r>
              <a:rPr lang="ja-JP" altLang="en-US" dirty="0">
                <a:latin typeface="+mn-ea"/>
              </a:rPr>
              <a:t>患者の所持品 → </a:t>
            </a:r>
            <a:r>
              <a:rPr lang="en-US" altLang="ja-JP" baseline="30000" dirty="0">
                <a:latin typeface="+mn-ea"/>
              </a:rPr>
              <a:t>24</a:t>
            </a:r>
            <a:r>
              <a:rPr lang="en-US" altLang="ja-JP" dirty="0">
                <a:latin typeface="+mn-ea"/>
              </a:rPr>
              <a:t>Na, </a:t>
            </a:r>
            <a:r>
              <a:rPr lang="en-US" altLang="ja-JP" baseline="30000" dirty="0">
                <a:latin typeface="+mn-ea"/>
              </a:rPr>
              <a:t>56</a:t>
            </a:r>
            <a:r>
              <a:rPr lang="en-US" altLang="ja-JP" dirty="0">
                <a:latin typeface="+mn-ea"/>
              </a:rPr>
              <a:t>Mn, </a:t>
            </a:r>
            <a:r>
              <a:rPr lang="en-US" altLang="ja-JP" baseline="30000" dirty="0">
                <a:latin typeface="+mn-ea"/>
              </a:rPr>
              <a:t>198</a:t>
            </a:r>
            <a:r>
              <a:rPr lang="en-US" altLang="ja-JP" dirty="0">
                <a:latin typeface="+mn-ea"/>
              </a:rPr>
              <a:t>Au</a:t>
            </a:r>
            <a:endParaRPr kumimoji="1" lang="ja-JP" altLang="en-US" dirty="0">
              <a:latin typeface="+mn-ea"/>
            </a:endParaRPr>
          </a:p>
        </p:txBody>
      </p:sp>
      <p:sp>
        <p:nvSpPr>
          <p:cNvPr id="9" name="テキスト ボックス 8">
            <a:extLst>
              <a:ext uri="{FF2B5EF4-FFF2-40B4-BE49-F238E27FC236}">
                <a16:creationId xmlns:a16="http://schemas.microsoft.com/office/drawing/2014/main" id="{4D0A71B9-D11D-CD40-95AB-C9E15903815B}"/>
              </a:ext>
            </a:extLst>
          </p:cNvPr>
          <p:cNvSpPr txBox="1"/>
          <p:nvPr/>
        </p:nvSpPr>
        <p:spPr>
          <a:xfrm>
            <a:off x="4454073" y="5348499"/>
            <a:ext cx="4339650" cy="646331"/>
          </a:xfrm>
          <a:prstGeom prst="rect">
            <a:avLst/>
          </a:prstGeom>
          <a:noFill/>
        </p:spPr>
        <p:txBody>
          <a:bodyPr wrap="none" rtlCol="0">
            <a:spAutoFit/>
          </a:bodyPr>
          <a:lstStyle/>
          <a:p>
            <a:r>
              <a:rPr kumimoji="1" lang="ja-JP" altLang="en-US" dirty="0">
                <a:latin typeface="+mn-ea"/>
              </a:rPr>
              <a:t>などが検出された</a:t>
            </a:r>
            <a:endParaRPr kumimoji="1" lang="en-US" altLang="ja-JP" dirty="0">
              <a:latin typeface="+mn-ea"/>
            </a:endParaRPr>
          </a:p>
          <a:p>
            <a:r>
              <a:rPr lang="ja-JP" altLang="en-US" dirty="0">
                <a:latin typeface="+mn-ea"/>
              </a:rPr>
              <a:t>⇒中性子線の被ばくがあったことの示唆</a:t>
            </a:r>
            <a:endParaRPr kumimoji="1" lang="ja-JP" altLang="en-US" dirty="0">
              <a:latin typeface="+mn-ea"/>
            </a:endParaRPr>
          </a:p>
        </p:txBody>
      </p:sp>
      <p:sp>
        <p:nvSpPr>
          <p:cNvPr id="10" name="テキスト ボックス 9">
            <a:extLst>
              <a:ext uri="{FF2B5EF4-FFF2-40B4-BE49-F238E27FC236}">
                <a16:creationId xmlns:a16="http://schemas.microsoft.com/office/drawing/2014/main" id="{2D9BBBDA-18EB-2046-A37E-1540D02F0498}"/>
              </a:ext>
            </a:extLst>
          </p:cNvPr>
          <p:cNvSpPr txBox="1"/>
          <p:nvPr/>
        </p:nvSpPr>
        <p:spPr>
          <a:xfrm>
            <a:off x="628648" y="5955915"/>
            <a:ext cx="5322291" cy="338554"/>
          </a:xfrm>
          <a:prstGeom prst="rect">
            <a:avLst/>
          </a:prstGeom>
          <a:noFill/>
        </p:spPr>
        <p:txBody>
          <a:bodyPr wrap="none" rtlCol="0">
            <a:spAutoFit/>
          </a:bodyPr>
          <a:lstStyle/>
          <a:p>
            <a:r>
              <a:rPr lang="en-US" altLang="ja-JP" sz="1600" dirty="0">
                <a:latin typeface="+mn-ea"/>
              </a:rPr>
              <a:t>※</a:t>
            </a:r>
            <a:r>
              <a:rPr lang="ja-JP" altLang="en-US" sz="1600" dirty="0">
                <a:latin typeface="+mn-ea"/>
              </a:rPr>
              <a:t>血漿</a:t>
            </a:r>
            <a:r>
              <a:rPr kumimoji="1" lang="ja-JP" altLang="en-US" sz="1600" dirty="0">
                <a:latin typeface="+mn-ea"/>
              </a:rPr>
              <a:t>中</a:t>
            </a:r>
            <a:r>
              <a:rPr kumimoji="1" lang="en-US" altLang="ja-JP" sz="1600" baseline="30000" dirty="0">
                <a:latin typeface="+mn-ea"/>
              </a:rPr>
              <a:t>24</a:t>
            </a:r>
            <a:r>
              <a:rPr kumimoji="1" lang="en-US" altLang="ja-JP" sz="1600" dirty="0">
                <a:latin typeface="+mn-ea"/>
              </a:rPr>
              <a:t>Na</a:t>
            </a:r>
            <a:r>
              <a:rPr kumimoji="1" lang="ja-JP" altLang="en-US" sz="1600" dirty="0">
                <a:latin typeface="+mn-ea"/>
              </a:rPr>
              <a:t>濃度は中性子線被ばく量推定に用いられる</a:t>
            </a:r>
          </a:p>
        </p:txBody>
      </p:sp>
      <p:sp>
        <p:nvSpPr>
          <p:cNvPr id="11" name="正方形/長方形 10">
            <a:extLst>
              <a:ext uri="{FF2B5EF4-FFF2-40B4-BE49-F238E27FC236}">
                <a16:creationId xmlns:a16="http://schemas.microsoft.com/office/drawing/2014/main" id="{4CA463F1-9E0F-E448-B80A-8D0E37894671}"/>
              </a:ext>
            </a:extLst>
          </p:cNvPr>
          <p:cNvSpPr/>
          <p:nvPr/>
        </p:nvSpPr>
        <p:spPr>
          <a:xfrm>
            <a:off x="628648" y="3118826"/>
            <a:ext cx="7886702" cy="2031325"/>
          </a:xfrm>
          <a:prstGeom prst="rect">
            <a:avLst/>
          </a:prstGeom>
        </p:spPr>
        <p:txBody>
          <a:bodyPr wrap="square">
            <a:spAutoFit/>
          </a:bodyPr>
          <a:lstStyle/>
          <a:p>
            <a:r>
              <a:rPr lang="ja-JP" altLang="en-US">
                <a:solidFill>
                  <a:srgbClr val="FF0000"/>
                </a:solidFill>
              </a:rPr>
              <a:t>放射化</a:t>
            </a:r>
            <a:r>
              <a:rPr lang="ja-JP" altLang="en-US"/>
              <a:t>により人体中で生成される放射性同位元素</a:t>
            </a:r>
          </a:p>
          <a:p>
            <a:pPr lvl="1"/>
            <a:r>
              <a:rPr lang="en-US" altLang="ja-JP" baseline="30000" dirty="0"/>
              <a:t>24</a:t>
            </a:r>
            <a:r>
              <a:rPr lang="en-US" altLang="ja-JP" dirty="0"/>
              <a:t>Na</a:t>
            </a:r>
            <a:r>
              <a:rPr lang="ja-JP" altLang="en-US"/>
              <a:t>、</a:t>
            </a:r>
            <a:r>
              <a:rPr lang="en-US" altLang="ja-JP" baseline="30000" dirty="0"/>
              <a:t>42</a:t>
            </a:r>
            <a:r>
              <a:rPr lang="en-US" altLang="ja-JP" dirty="0"/>
              <a:t>K</a:t>
            </a:r>
            <a:r>
              <a:rPr lang="ja-JP" altLang="en-US"/>
              <a:t>、</a:t>
            </a:r>
            <a:r>
              <a:rPr lang="en-US" altLang="ja-JP" baseline="30000" dirty="0"/>
              <a:t>32</a:t>
            </a:r>
            <a:r>
              <a:rPr lang="en-US" altLang="ja-JP" dirty="0"/>
              <a:t>P</a:t>
            </a:r>
            <a:r>
              <a:rPr lang="ja-JP" altLang="en-US"/>
              <a:t>、</a:t>
            </a:r>
            <a:r>
              <a:rPr lang="en-US" altLang="ja-JP" baseline="30000" dirty="0"/>
              <a:t>82</a:t>
            </a:r>
            <a:r>
              <a:rPr lang="en-US" altLang="ja-JP" dirty="0"/>
              <a:t>Br</a:t>
            </a:r>
          </a:p>
          <a:p>
            <a:pPr lvl="1"/>
            <a:r>
              <a:rPr lang="en-US" altLang="ja-JP" baseline="30000" dirty="0"/>
              <a:t>32</a:t>
            </a:r>
            <a:r>
              <a:rPr lang="en-US" altLang="ja-JP" dirty="0"/>
              <a:t>P</a:t>
            </a:r>
            <a:r>
              <a:rPr lang="ja-JP" altLang="en-US"/>
              <a:t>は</a:t>
            </a:r>
            <a:r>
              <a:rPr lang="en-US" altLang="ja-JP" dirty="0" err="1"/>
              <a:t>γ</a:t>
            </a:r>
            <a:r>
              <a:rPr lang="ja-JP" altLang="en-US"/>
              <a:t>線を放出せず周辺の要員への被ばくには寄与しない</a:t>
            </a:r>
          </a:p>
          <a:p>
            <a:pPr lvl="1"/>
            <a:r>
              <a:rPr lang="ja-JP" altLang="en-US"/>
              <a:t>表面汚染検査</a:t>
            </a:r>
            <a:r>
              <a:rPr lang="ja-JP" altLang="en-US" u="sng">
                <a:solidFill>
                  <a:srgbClr val="FF0000"/>
                </a:solidFill>
              </a:rPr>
              <a:t>（表面汚染はないが、放射化した放射性同位元素による</a:t>
            </a:r>
            <a:r>
              <a:rPr lang="en-US" altLang="ja-JP" u="sng" dirty="0" err="1">
                <a:solidFill>
                  <a:srgbClr val="FF0000"/>
                </a:solidFill>
              </a:rPr>
              <a:t>γ</a:t>
            </a:r>
            <a:r>
              <a:rPr lang="ja-JP" altLang="en-US" u="sng">
                <a:solidFill>
                  <a:srgbClr val="FF0000"/>
                </a:solidFill>
              </a:rPr>
              <a:t>線を検出する）</a:t>
            </a:r>
            <a:endParaRPr lang="en-US" altLang="ja-JP" u="sng" dirty="0">
              <a:solidFill>
                <a:srgbClr val="FF0000"/>
              </a:solidFill>
            </a:endParaRPr>
          </a:p>
          <a:p>
            <a:pPr marL="896938" lvl="2" indent="-179388">
              <a:buFont typeface="Arial" panose="020B0604020202020204" pitchFamily="34" charset="0"/>
              <a:buChar char="•"/>
            </a:pPr>
            <a:r>
              <a:rPr lang="en-US" altLang="ja-JP" dirty="0"/>
              <a:t>GM</a:t>
            </a:r>
            <a:r>
              <a:rPr lang="ja-JP" altLang="en-US"/>
              <a:t>サーベーメータ：メーターの指針が振り切れる</a:t>
            </a:r>
            <a:endParaRPr lang="en-US" altLang="ja-JP" dirty="0"/>
          </a:p>
          <a:p>
            <a:pPr marL="896938" lvl="2" indent="-179388">
              <a:buFont typeface="Arial" panose="020B0604020202020204" pitchFamily="34" charset="0"/>
              <a:buChar char="•"/>
            </a:pPr>
            <a:r>
              <a:rPr lang="en-US" altLang="ja-JP" dirty="0"/>
              <a:t>α</a:t>
            </a:r>
            <a:r>
              <a:rPr lang="ja-JP" altLang="en-US"/>
              <a:t>線サーベイメータ：バックグランドレベル</a:t>
            </a:r>
            <a:endParaRPr lang="en-GB" altLang="ja-JP" dirty="0"/>
          </a:p>
        </p:txBody>
      </p:sp>
      <p:sp>
        <p:nvSpPr>
          <p:cNvPr id="12" name="テキスト ボックス 11">
            <a:extLst>
              <a:ext uri="{FF2B5EF4-FFF2-40B4-BE49-F238E27FC236}">
                <a16:creationId xmlns:a16="http://schemas.microsoft.com/office/drawing/2014/main" id="{7E889AFC-B450-9A4C-ACDF-02BB84196BFF}"/>
              </a:ext>
            </a:extLst>
          </p:cNvPr>
          <p:cNvSpPr txBox="1"/>
          <p:nvPr/>
        </p:nvSpPr>
        <p:spPr>
          <a:xfrm>
            <a:off x="921183" y="2395735"/>
            <a:ext cx="415498" cy="369332"/>
          </a:xfrm>
          <a:prstGeom prst="rect">
            <a:avLst/>
          </a:prstGeom>
          <a:noFill/>
        </p:spPr>
        <p:txBody>
          <a:bodyPr wrap="none" rtlCol="0">
            <a:spAutoFit/>
          </a:bodyPr>
          <a:lstStyle/>
          <a:p>
            <a:r>
              <a:rPr kumimoji="1" lang="ja-JP" altLang="en-US"/>
              <a:t>例</a:t>
            </a:r>
          </a:p>
        </p:txBody>
      </p:sp>
      <p:grpSp>
        <p:nvGrpSpPr>
          <p:cNvPr id="19" name="グループ化 18">
            <a:extLst>
              <a:ext uri="{FF2B5EF4-FFF2-40B4-BE49-F238E27FC236}">
                <a16:creationId xmlns:a16="http://schemas.microsoft.com/office/drawing/2014/main" id="{8CDA65E7-6784-0248-A8CC-0ABD96F45260}"/>
              </a:ext>
            </a:extLst>
          </p:cNvPr>
          <p:cNvGrpSpPr/>
          <p:nvPr/>
        </p:nvGrpSpPr>
        <p:grpSpPr>
          <a:xfrm>
            <a:off x="1347412" y="2497388"/>
            <a:ext cx="877670" cy="566120"/>
            <a:chOff x="-888642" y="4301544"/>
            <a:chExt cx="877670" cy="566120"/>
          </a:xfrm>
        </p:grpSpPr>
        <p:sp>
          <p:nvSpPr>
            <p:cNvPr id="13" name="テキスト ボックス 12">
              <a:extLst>
                <a:ext uri="{FF2B5EF4-FFF2-40B4-BE49-F238E27FC236}">
                  <a16:creationId xmlns:a16="http://schemas.microsoft.com/office/drawing/2014/main" id="{73D99C67-D474-F24A-817B-5F5895907E3C}"/>
                </a:ext>
              </a:extLst>
            </p:cNvPr>
            <p:cNvSpPr txBox="1"/>
            <p:nvPr/>
          </p:nvSpPr>
          <p:spPr>
            <a:xfrm>
              <a:off x="-888642" y="4301544"/>
              <a:ext cx="383438" cy="523220"/>
            </a:xfrm>
            <a:prstGeom prst="rect">
              <a:avLst/>
            </a:prstGeom>
            <a:noFill/>
          </p:spPr>
          <p:txBody>
            <a:bodyPr wrap="none" rtlCol="0">
              <a:spAutoFit/>
            </a:bodyPr>
            <a:lstStyle/>
            <a:p>
              <a:r>
                <a:rPr kumimoji="1" lang="en-US" altLang="ja-JP" sz="1400" dirty="0"/>
                <a:t>23</a:t>
              </a:r>
            </a:p>
            <a:p>
              <a:r>
                <a:rPr lang="en-US" altLang="ja-JP" sz="1400" dirty="0"/>
                <a:t>11</a:t>
              </a:r>
              <a:endParaRPr kumimoji="1" lang="ja-JP" altLang="en-US" sz="1400"/>
            </a:p>
          </p:txBody>
        </p:sp>
        <p:sp>
          <p:nvSpPr>
            <p:cNvPr id="14" name="テキスト ボックス 13">
              <a:extLst>
                <a:ext uri="{FF2B5EF4-FFF2-40B4-BE49-F238E27FC236}">
                  <a16:creationId xmlns:a16="http://schemas.microsoft.com/office/drawing/2014/main" id="{E973C046-A939-764E-8428-50BFE4CF025D}"/>
                </a:ext>
              </a:extLst>
            </p:cNvPr>
            <p:cNvSpPr txBox="1"/>
            <p:nvPr/>
          </p:nvSpPr>
          <p:spPr>
            <a:xfrm>
              <a:off x="-665318" y="4344444"/>
              <a:ext cx="654346" cy="523220"/>
            </a:xfrm>
            <a:prstGeom prst="rect">
              <a:avLst/>
            </a:prstGeom>
            <a:noFill/>
          </p:spPr>
          <p:txBody>
            <a:bodyPr wrap="none" rtlCol="0">
              <a:spAutoFit/>
            </a:bodyPr>
            <a:lstStyle/>
            <a:p>
              <a:r>
                <a:rPr kumimoji="1" lang="en-US" altLang="ja-JP" sz="2800" dirty="0"/>
                <a:t>Na</a:t>
              </a:r>
              <a:endParaRPr kumimoji="1" lang="ja-JP" altLang="en-US" sz="2800"/>
            </a:p>
          </p:txBody>
        </p:sp>
      </p:grpSp>
      <p:grpSp>
        <p:nvGrpSpPr>
          <p:cNvPr id="20" name="グループ化 19">
            <a:extLst>
              <a:ext uri="{FF2B5EF4-FFF2-40B4-BE49-F238E27FC236}">
                <a16:creationId xmlns:a16="http://schemas.microsoft.com/office/drawing/2014/main" id="{D32010DD-449C-E947-BF33-10F769A763F2}"/>
              </a:ext>
            </a:extLst>
          </p:cNvPr>
          <p:cNvGrpSpPr/>
          <p:nvPr/>
        </p:nvGrpSpPr>
        <p:grpSpPr>
          <a:xfrm>
            <a:off x="2448406" y="2543251"/>
            <a:ext cx="560229" cy="523220"/>
            <a:chOff x="2448406" y="2479255"/>
            <a:chExt cx="560229" cy="523220"/>
          </a:xfrm>
        </p:grpSpPr>
        <p:sp>
          <p:nvSpPr>
            <p:cNvPr id="15" name="テキスト ボックス 14">
              <a:extLst>
                <a:ext uri="{FF2B5EF4-FFF2-40B4-BE49-F238E27FC236}">
                  <a16:creationId xmlns:a16="http://schemas.microsoft.com/office/drawing/2014/main" id="{1442A405-AE01-3448-BCBE-ECD5FBB1B557}"/>
                </a:ext>
              </a:extLst>
            </p:cNvPr>
            <p:cNvSpPr txBox="1"/>
            <p:nvPr/>
          </p:nvSpPr>
          <p:spPr>
            <a:xfrm>
              <a:off x="2448406" y="2479255"/>
              <a:ext cx="284052" cy="523220"/>
            </a:xfrm>
            <a:prstGeom prst="rect">
              <a:avLst/>
            </a:prstGeom>
            <a:noFill/>
          </p:spPr>
          <p:txBody>
            <a:bodyPr wrap="none" rtlCol="0">
              <a:spAutoFit/>
            </a:bodyPr>
            <a:lstStyle/>
            <a:p>
              <a:r>
                <a:rPr kumimoji="1" lang="en-US" altLang="ja-JP" sz="1400" dirty="0"/>
                <a:t>1</a:t>
              </a:r>
            </a:p>
            <a:p>
              <a:r>
                <a:rPr lang="en-US" altLang="ja-JP" sz="1400" dirty="0"/>
                <a:t>0</a:t>
              </a:r>
              <a:endParaRPr kumimoji="1" lang="ja-JP" altLang="en-US" sz="1400"/>
            </a:p>
          </p:txBody>
        </p:sp>
        <p:sp>
          <p:nvSpPr>
            <p:cNvPr id="16" name="テキスト ボックス 15">
              <a:extLst>
                <a:ext uri="{FF2B5EF4-FFF2-40B4-BE49-F238E27FC236}">
                  <a16:creationId xmlns:a16="http://schemas.microsoft.com/office/drawing/2014/main" id="{A48CF5D8-0BE9-BF49-9DDD-6C8097949AEC}"/>
                </a:ext>
              </a:extLst>
            </p:cNvPr>
            <p:cNvSpPr txBox="1"/>
            <p:nvPr/>
          </p:nvSpPr>
          <p:spPr>
            <a:xfrm>
              <a:off x="2615579" y="2479255"/>
              <a:ext cx="393056" cy="523220"/>
            </a:xfrm>
            <a:prstGeom prst="rect">
              <a:avLst/>
            </a:prstGeom>
            <a:noFill/>
          </p:spPr>
          <p:txBody>
            <a:bodyPr wrap="none" rtlCol="0">
              <a:spAutoFit/>
            </a:bodyPr>
            <a:lstStyle/>
            <a:p>
              <a:r>
                <a:rPr kumimoji="1" lang="en-US" altLang="ja-JP" sz="2800" dirty="0"/>
                <a:t>n</a:t>
              </a:r>
              <a:endParaRPr kumimoji="1" lang="ja-JP" altLang="en-US" sz="2800"/>
            </a:p>
          </p:txBody>
        </p:sp>
      </p:grpSp>
      <p:grpSp>
        <p:nvGrpSpPr>
          <p:cNvPr id="21" name="グループ化 20">
            <a:extLst>
              <a:ext uri="{FF2B5EF4-FFF2-40B4-BE49-F238E27FC236}">
                <a16:creationId xmlns:a16="http://schemas.microsoft.com/office/drawing/2014/main" id="{7DFF9DAC-3380-8E48-BD91-BB8A6AA8CCB0}"/>
              </a:ext>
            </a:extLst>
          </p:cNvPr>
          <p:cNvGrpSpPr/>
          <p:nvPr/>
        </p:nvGrpSpPr>
        <p:grpSpPr>
          <a:xfrm>
            <a:off x="3774760" y="2540288"/>
            <a:ext cx="877670" cy="574736"/>
            <a:chOff x="-889651" y="5145095"/>
            <a:chExt cx="877670" cy="574736"/>
          </a:xfrm>
        </p:grpSpPr>
        <p:sp>
          <p:nvSpPr>
            <p:cNvPr id="17" name="テキスト ボックス 16">
              <a:extLst>
                <a:ext uri="{FF2B5EF4-FFF2-40B4-BE49-F238E27FC236}">
                  <a16:creationId xmlns:a16="http://schemas.microsoft.com/office/drawing/2014/main" id="{08C90B25-32F8-914B-8762-9EDAD66700EB}"/>
                </a:ext>
              </a:extLst>
            </p:cNvPr>
            <p:cNvSpPr txBox="1"/>
            <p:nvPr/>
          </p:nvSpPr>
          <p:spPr>
            <a:xfrm>
              <a:off x="-889651" y="5145095"/>
              <a:ext cx="383438" cy="523220"/>
            </a:xfrm>
            <a:prstGeom prst="rect">
              <a:avLst/>
            </a:prstGeom>
            <a:noFill/>
          </p:spPr>
          <p:txBody>
            <a:bodyPr wrap="none" rtlCol="0">
              <a:spAutoFit/>
            </a:bodyPr>
            <a:lstStyle/>
            <a:p>
              <a:r>
                <a:rPr kumimoji="1" lang="en-US" altLang="ja-JP" sz="1400" dirty="0"/>
                <a:t>24</a:t>
              </a:r>
            </a:p>
            <a:p>
              <a:r>
                <a:rPr lang="en-US" altLang="ja-JP" sz="1400" dirty="0"/>
                <a:t>11</a:t>
              </a:r>
              <a:endParaRPr kumimoji="1" lang="ja-JP" altLang="en-US" sz="1400"/>
            </a:p>
          </p:txBody>
        </p:sp>
        <p:sp>
          <p:nvSpPr>
            <p:cNvPr id="18" name="テキスト ボックス 17">
              <a:extLst>
                <a:ext uri="{FF2B5EF4-FFF2-40B4-BE49-F238E27FC236}">
                  <a16:creationId xmlns:a16="http://schemas.microsoft.com/office/drawing/2014/main" id="{029708BA-01C7-3C45-AC59-F1F4C5F8C36C}"/>
                </a:ext>
              </a:extLst>
            </p:cNvPr>
            <p:cNvSpPr txBox="1"/>
            <p:nvPr/>
          </p:nvSpPr>
          <p:spPr>
            <a:xfrm>
              <a:off x="-666327" y="5196611"/>
              <a:ext cx="654346" cy="523220"/>
            </a:xfrm>
            <a:prstGeom prst="rect">
              <a:avLst/>
            </a:prstGeom>
            <a:noFill/>
          </p:spPr>
          <p:txBody>
            <a:bodyPr wrap="none" rtlCol="0">
              <a:spAutoFit/>
            </a:bodyPr>
            <a:lstStyle/>
            <a:p>
              <a:r>
                <a:rPr kumimoji="1" lang="en-US" altLang="ja-JP" sz="2800" dirty="0"/>
                <a:t>Na</a:t>
              </a:r>
              <a:endParaRPr kumimoji="1" lang="ja-JP" altLang="en-US" sz="2800"/>
            </a:p>
          </p:txBody>
        </p:sp>
      </p:grpSp>
      <p:sp>
        <p:nvSpPr>
          <p:cNvPr id="22" name="テキスト ボックス 21">
            <a:extLst>
              <a:ext uri="{FF2B5EF4-FFF2-40B4-BE49-F238E27FC236}">
                <a16:creationId xmlns:a16="http://schemas.microsoft.com/office/drawing/2014/main" id="{22FFBE05-3A1A-8A45-B6B1-57F36F11A0B5}"/>
              </a:ext>
            </a:extLst>
          </p:cNvPr>
          <p:cNvSpPr txBox="1"/>
          <p:nvPr/>
        </p:nvSpPr>
        <p:spPr>
          <a:xfrm>
            <a:off x="2120820" y="2611424"/>
            <a:ext cx="351378" cy="369332"/>
          </a:xfrm>
          <a:prstGeom prst="rect">
            <a:avLst/>
          </a:prstGeom>
          <a:noFill/>
        </p:spPr>
        <p:txBody>
          <a:bodyPr wrap="none" rtlCol="0">
            <a:spAutoFit/>
          </a:bodyPr>
          <a:lstStyle/>
          <a:p>
            <a:r>
              <a:rPr kumimoji="1" lang="en-US" altLang="ja-JP" dirty="0"/>
              <a:t>+</a:t>
            </a:r>
          </a:p>
        </p:txBody>
      </p:sp>
      <p:sp>
        <p:nvSpPr>
          <p:cNvPr id="23" name="テキスト ボックス 22">
            <a:extLst>
              <a:ext uri="{FF2B5EF4-FFF2-40B4-BE49-F238E27FC236}">
                <a16:creationId xmlns:a16="http://schemas.microsoft.com/office/drawing/2014/main" id="{D17B3103-D4C9-684E-A138-95541FDEA48E}"/>
              </a:ext>
            </a:extLst>
          </p:cNvPr>
          <p:cNvSpPr txBox="1"/>
          <p:nvPr/>
        </p:nvSpPr>
        <p:spPr>
          <a:xfrm>
            <a:off x="3175808" y="2627713"/>
            <a:ext cx="415498" cy="369332"/>
          </a:xfrm>
          <a:prstGeom prst="rect">
            <a:avLst/>
          </a:prstGeom>
          <a:noFill/>
        </p:spPr>
        <p:txBody>
          <a:bodyPr wrap="none" rtlCol="0">
            <a:spAutoFit/>
          </a:bodyPr>
          <a:lstStyle/>
          <a:p>
            <a:r>
              <a:rPr lang="ja-JP" altLang="en-US"/>
              <a:t>→</a:t>
            </a:r>
            <a:endParaRPr kumimoji="1" lang="ja-JP" altLang="en-US"/>
          </a:p>
        </p:txBody>
      </p:sp>
      <p:sp>
        <p:nvSpPr>
          <p:cNvPr id="25" name="右中かっこ 24">
            <a:extLst>
              <a:ext uri="{FF2B5EF4-FFF2-40B4-BE49-F238E27FC236}">
                <a16:creationId xmlns:a16="http://schemas.microsoft.com/office/drawing/2014/main" id="{9C4E1B71-21E0-8D4A-900F-E530F523879E}"/>
              </a:ext>
            </a:extLst>
          </p:cNvPr>
          <p:cNvSpPr/>
          <p:nvPr/>
        </p:nvSpPr>
        <p:spPr>
          <a:xfrm>
            <a:off x="4244517" y="5269753"/>
            <a:ext cx="145134" cy="703914"/>
          </a:xfrm>
          <a:prstGeom prst="rightBrace">
            <a:avLst>
              <a:gd name="adj1" fmla="val 3280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FD6B82E8-1D74-AA41-B31E-950A6A580AEF}"/>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24349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851E8-CAF2-7547-B513-B9E089B729DA}"/>
              </a:ext>
            </a:extLst>
          </p:cNvPr>
          <p:cNvSpPr>
            <a:spLocks noGrp="1"/>
          </p:cNvSpPr>
          <p:nvPr>
            <p:ph type="title"/>
          </p:nvPr>
        </p:nvSpPr>
        <p:spPr/>
        <p:txBody>
          <a:bodyPr/>
          <a:lstStyle/>
          <a:p>
            <a:r>
              <a:rPr lang="ja-JP" altLang="en-US"/>
              <a:t>病室エリア測定記録</a:t>
            </a:r>
            <a:endParaRPr kumimoji="1" lang="ja-JP" altLang="en-US"/>
          </a:p>
        </p:txBody>
      </p:sp>
      <p:sp>
        <p:nvSpPr>
          <p:cNvPr id="3" name="Text Box 4">
            <a:extLst>
              <a:ext uri="{FF2B5EF4-FFF2-40B4-BE49-F238E27FC236}">
                <a16:creationId xmlns:a16="http://schemas.microsoft.com/office/drawing/2014/main" id="{1C1B82D3-3AF3-1146-9925-2054E3132AD4}"/>
              </a:ext>
            </a:extLst>
          </p:cNvPr>
          <p:cNvSpPr txBox="1">
            <a:spLocks noChangeArrowheads="1"/>
          </p:cNvSpPr>
          <p:nvPr/>
        </p:nvSpPr>
        <p:spPr bwMode="auto">
          <a:xfrm>
            <a:off x="4288729" y="4361429"/>
            <a:ext cx="4310956"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Bef>
                <a:spcPct val="50000"/>
              </a:spcBef>
              <a:spcAft>
                <a:spcPct val="0"/>
              </a:spcAft>
            </a:pPr>
            <a:r>
              <a:rPr lang="ja-JP" altLang="en-US" b="1" dirty="0">
                <a:solidFill>
                  <a:schemeClr val="tx1"/>
                </a:solidFill>
                <a:latin typeface="+mn-ea"/>
              </a:rPr>
              <a:t>患者体内の</a:t>
            </a:r>
            <a:r>
              <a:rPr lang="en-US" altLang="ja-JP" b="1" dirty="0">
                <a:solidFill>
                  <a:schemeClr val="tx1"/>
                </a:solidFill>
                <a:latin typeface="+mn-ea"/>
              </a:rPr>
              <a:t>Na-23</a:t>
            </a:r>
            <a:r>
              <a:rPr lang="ja-JP" altLang="en-US" b="1" dirty="0">
                <a:solidFill>
                  <a:schemeClr val="tx1"/>
                </a:solidFill>
                <a:latin typeface="+mn-ea"/>
              </a:rPr>
              <a:t>が中性子により放射化され</a:t>
            </a:r>
            <a:r>
              <a:rPr lang="en-US" altLang="ja-JP" b="1" dirty="0">
                <a:solidFill>
                  <a:schemeClr val="tx1"/>
                </a:solidFill>
                <a:latin typeface="+mn-ea"/>
              </a:rPr>
              <a:t>Na-24</a:t>
            </a:r>
            <a:r>
              <a:rPr lang="ja-JP" altLang="en-US" b="1" dirty="0">
                <a:solidFill>
                  <a:schemeClr val="tx1"/>
                </a:solidFill>
                <a:latin typeface="+mn-ea"/>
              </a:rPr>
              <a:t>が生成されている</a:t>
            </a:r>
          </a:p>
        </p:txBody>
      </p:sp>
      <p:sp>
        <p:nvSpPr>
          <p:cNvPr id="4" name="コンテンツ プレースホルダ 7">
            <a:extLst>
              <a:ext uri="{FF2B5EF4-FFF2-40B4-BE49-F238E27FC236}">
                <a16:creationId xmlns:a16="http://schemas.microsoft.com/office/drawing/2014/main" id="{C9E2FE43-689B-044C-B142-4C19F2A7ACB6}"/>
              </a:ext>
            </a:extLst>
          </p:cNvPr>
          <p:cNvSpPr txBox="1">
            <a:spLocks/>
          </p:cNvSpPr>
          <p:nvPr/>
        </p:nvSpPr>
        <p:spPr>
          <a:xfrm>
            <a:off x="4355976" y="1628800"/>
            <a:ext cx="4176464" cy="3196951"/>
          </a:xfrm>
          <a:prstGeom prst="rect">
            <a:avLst/>
          </a:prstGeom>
        </p:spPr>
        <p:txBody>
          <a:bodyPr>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400"/>
              <a:t>測定日：</a:t>
            </a:r>
            <a:endParaRPr lang="en-US" altLang="ja-JP" sz="2400"/>
          </a:p>
          <a:p>
            <a:pPr lvl="1">
              <a:buFont typeface="ヒラギノ角ゴシック W3" panose="020B0400000000000000" pitchFamily="34" charset="-128"/>
              <a:buNone/>
            </a:pPr>
            <a:r>
              <a:rPr lang="ja-JP" altLang="en-US" sz="2000"/>
              <a:t>平成</a:t>
            </a:r>
            <a:r>
              <a:rPr lang="en-US" altLang="ja-JP" sz="2000"/>
              <a:t>11</a:t>
            </a:r>
            <a:r>
              <a:rPr lang="ja-JP" altLang="en-US" sz="2000"/>
              <a:t>年</a:t>
            </a:r>
            <a:r>
              <a:rPr lang="en-US" altLang="ja-JP" sz="2000"/>
              <a:t>10</a:t>
            </a:r>
            <a:r>
              <a:rPr lang="ja-JP" altLang="en-US" sz="2000"/>
              <a:t>月</a:t>
            </a:r>
            <a:r>
              <a:rPr lang="en-US" altLang="ja-JP" sz="2000"/>
              <a:t>01</a:t>
            </a:r>
            <a:r>
              <a:rPr lang="ja-JP" altLang="en-US" sz="2000"/>
              <a:t>日（金）</a:t>
            </a:r>
            <a:r>
              <a:rPr lang="en-US" altLang="ja-JP" sz="2000"/>
              <a:t>09:40</a:t>
            </a:r>
            <a:r>
              <a:rPr lang="ja-JP" altLang="en-US" sz="2000"/>
              <a:t>　　　　　　　　　　</a:t>
            </a:r>
            <a:endParaRPr lang="en-US" altLang="ja-JP" sz="2000"/>
          </a:p>
          <a:p>
            <a:r>
              <a:rPr lang="ja-JP" altLang="en-US" sz="2400"/>
              <a:t>測定器：</a:t>
            </a:r>
            <a:endParaRPr lang="en-US" altLang="ja-JP" sz="2400"/>
          </a:p>
          <a:p>
            <a:pPr marL="268288" lvl="1" indent="0">
              <a:buFont typeface="ヒラギノ角ゴシック W3" panose="020B0400000000000000" pitchFamily="34" charset="-128"/>
              <a:buNone/>
            </a:pPr>
            <a:r>
              <a:rPr lang="en-US" altLang="ja-JP" sz="2000"/>
              <a:t>NaI(Tl)</a:t>
            </a:r>
            <a:r>
              <a:rPr lang="ja-JP" altLang="en-US" sz="2000"/>
              <a:t>シンチレーションサーベイメーター</a:t>
            </a:r>
            <a:endParaRPr lang="en-US" altLang="ja-JP" sz="2000"/>
          </a:p>
          <a:p>
            <a:pPr lvl="1">
              <a:buFont typeface="ヒラギノ角ゴシック W3" panose="020B0400000000000000" pitchFamily="34" charset="-128"/>
              <a:buNone/>
            </a:pPr>
            <a:r>
              <a:rPr lang="ja-JP" altLang="en-US" sz="2000"/>
              <a:t>　（アロカ</a:t>
            </a:r>
            <a:r>
              <a:rPr lang="en-US" altLang="ja-JP" sz="2000"/>
              <a:t>TCS-161</a:t>
            </a:r>
            <a:r>
              <a:rPr lang="ja-JP" altLang="en-US" sz="2000"/>
              <a:t>）　　　　　　</a:t>
            </a:r>
            <a:endParaRPr lang="en-US" altLang="ja-JP" sz="2000"/>
          </a:p>
          <a:p>
            <a:r>
              <a:rPr lang="ja-JP" altLang="en-US" sz="2400"/>
              <a:t>単位：</a:t>
            </a:r>
            <a:r>
              <a:rPr lang="en-US" altLang="ja-JP" sz="2400"/>
              <a:t>µSv/hr</a:t>
            </a:r>
            <a:endParaRPr lang="en-US" altLang="ja-JP" sz="2400" dirty="0"/>
          </a:p>
        </p:txBody>
      </p:sp>
      <p:pic>
        <p:nvPicPr>
          <p:cNvPr id="5" name="Picture 5" descr="病室エリア測定記録">
            <a:hlinkClick r:id="rId3" action="ppaction://hlinkpres?slideindex=1&amp;slidetitle="/>
            <a:extLst>
              <a:ext uri="{FF2B5EF4-FFF2-40B4-BE49-F238E27FC236}">
                <a16:creationId xmlns:a16="http://schemas.microsoft.com/office/drawing/2014/main" id="{458C1A6A-3EEF-9547-B4AE-7ABD1A6233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1340768"/>
            <a:ext cx="3265405" cy="5141663"/>
          </a:xfrm>
          <a:prstGeom prst="rect">
            <a:avLst/>
          </a:prstGeom>
          <a:noFill/>
        </p:spPr>
      </p:pic>
      <p:sp>
        <p:nvSpPr>
          <p:cNvPr id="6" name="正方形/長方形 5">
            <a:extLst>
              <a:ext uri="{FF2B5EF4-FFF2-40B4-BE49-F238E27FC236}">
                <a16:creationId xmlns:a16="http://schemas.microsoft.com/office/drawing/2014/main" id="{27E0561C-FB74-0D43-BB17-DBDF0C52A854}"/>
              </a:ext>
            </a:extLst>
          </p:cNvPr>
          <p:cNvSpPr/>
          <p:nvPr/>
        </p:nvSpPr>
        <p:spPr>
          <a:xfrm>
            <a:off x="4288729" y="5490454"/>
            <a:ext cx="43109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a:t>患者から最大</a:t>
            </a:r>
            <a:r>
              <a:rPr lang="en-US" altLang="ja-JP" dirty="0"/>
              <a:t>12 </a:t>
            </a:r>
            <a:r>
              <a:rPr lang="en-US" altLang="ja-JP" dirty="0" err="1"/>
              <a:t>kcpm</a:t>
            </a:r>
            <a:r>
              <a:rPr lang="ja-JP" altLang="en-US"/>
              <a:t>（</a:t>
            </a:r>
            <a:r>
              <a:rPr lang="en-US" altLang="ja-JP" dirty="0"/>
              <a:t>GM</a:t>
            </a:r>
            <a:r>
              <a:rPr lang="ja-JP" altLang="en-US"/>
              <a:t>管）を検出（</a:t>
            </a:r>
            <a:r>
              <a:rPr lang="el-GR" altLang="ja-JP" dirty="0"/>
              <a:t>α</a:t>
            </a:r>
            <a:r>
              <a:rPr lang="ja-JP" altLang="en-US"/>
              <a:t>線は陰性）</a:t>
            </a:r>
          </a:p>
        </p:txBody>
      </p:sp>
      <p:cxnSp>
        <p:nvCxnSpPr>
          <p:cNvPr id="8" name="直線矢印コネクタ 7">
            <a:extLst>
              <a:ext uri="{FF2B5EF4-FFF2-40B4-BE49-F238E27FC236}">
                <a16:creationId xmlns:a16="http://schemas.microsoft.com/office/drawing/2014/main" id="{DAF78477-51F6-C74C-A054-5D39EE34C62A}"/>
              </a:ext>
            </a:extLst>
          </p:cNvPr>
          <p:cNvCxnSpPr>
            <a:stCxn id="3" idx="2"/>
            <a:endCxn id="6" idx="0"/>
          </p:cNvCxnSpPr>
          <p:nvPr/>
        </p:nvCxnSpPr>
        <p:spPr>
          <a:xfrm>
            <a:off x="6444207" y="5007760"/>
            <a:ext cx="0" cy="48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2B0006D-5B50-4044-AB4C-F5616C5A5C18}"/>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250779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2FEB8-8514-6B41-B23C-5FBEEB0B1217}"/>
              </a:ext>
            </a:extLst>
          </p:cNvPr>
          <p:cNvSpPr>
            <a:spLocks noGrp="1"/>
          </p:cNvSpPr>
          <p:nvPr>
            <p:ph type="title"/>
          </p:nvPr>
        </p:nvSpPr>
        <p:spPr/>
        <p:txBody>
          <a:bodyPr/>
          <a:lstStyle/>
          <a:p>
            <a:r>
              <a:rPr kumimoji="1" lang="ja-JP" altLang="en-US"/>
              <a:t>臨床経過</a:t>
            </a:r>
          </a:p>
        </p:txBody>
      </p:sp>
      <p:graphicFrame>
        <p:nvGraphicFramePr>
          <p:cNvPr id="4" name="コンテンツ プレースホルダー 3">
            <a:extLst>
              <a:ext uri="{FF2B5EF4-FFF2-40B4-BE49-F238E27FC236}">
                <a16:creationId xmlns:a16="http://schemas.microsoft.com/office/drawing/2014/main" id="{F5DDA6EA-08A4-1B45-99E5-B00F56082321}"/>
              </a:ext>
            </a:extLst>
          </p:cNvPr>
          <p:cNvGraphicFramePr>
            <a:graphicFrameLocks noGrp="1"/>
          </p:cNvGraphicFramePr>
          <p:nvPr>
            <p:ph idx="1"/>
            <p:extLst>
              <p:ext uri="{D42A27DB-BD31-4B8C-83A1-F6EECF244321}">
                <p14:modId xmlns:p14="http://schemas.microsoft.com/office/powerpoint/2010/main" val="1887421723"/>
              </p:ext>
            </p:extLst>
          </p:nvPr>
        </p:nvGraphicFramePr>
        <p:xfrm>
          <a:off x="628650" y="1356638"/>
          <a:ext cx="7886701" cy="4602480"/>
        </p:xfrm>
        <a:graphic>
          <a:graphicData uri="http://schemas.openxmlformats.org/drawingml/2006/table">
            <a:tbl>
              <a:tblPr firstRow="1" bandRow="1">
                <a:tableStyleId>{5940675A-B579-460E-94D1-54222C63F5DA}</a:tableStyleId>
              </a:tblPr>
              <a:tblGrid>
                <a:gridCol w="1458334">
                  <a:extLst>
                    <a:ext uri="{9D8B030D-6E8A-4147-A177-3AD203B41FA5}">
                      <a16:colId xmlns:a16="http://schemas.microsoft.com/office/drawing/2014/main" val="1504979519"/>
                    </a:ext>
                  </a:extLst>
                </a:gridCol>
                <a:gridCol w="2019190">
                  <a:extLst>
                    <a:ext uri="{9D8B030D-6E8A-4147-A177-3AD203B41FA5}">
                      <a16:colId xmlns:a16="http://schemas.microsoft.com/office/drawing/2014/main" val="2186590512"/>
                    </a:ext>
                  </a:extLst>
                </a:gridCol>
                <a:gridCol w="2087592">
                  <a:extLst>
                    <a:ext uri="{9D8B030D-6E8A-4147-A177-3AD203B41FA5}">
                      <a16:colId xmlns:a16="http://schemas.microsoft.com/office/drawing/2014/main" val="3085468317"/>
                    </a:ext>
                  </a:extLst>
                </a:gridCol>
                <a:gridCol w="2321585">
                  <a:extLst>
                    <a:ext uri="{9D8B030D-6E8A-4147-A177-3AD203B41FA5}">
                      <a16:colId xmlns:a16="http://schemas.microsoft.com/office/drawing/2014/main" val="2934144685"/>
                    </a:ext>
                  </a:extLst>
                </a:gridCol>
              </a:tblGrid>
              <a:tr h="175108">
                <a:tc>
                  <a:txBody>
                    <a:bodyPr/>
                    <a:lstStyle/>
                    <a:p>
                      <a:endParaRPr kumimoji="1" lang="ja-JP" altLang="en-US" sz="1400">
                        <a:latin typeface="+mn-ea"/>
                        <a:ea typeface="+mn-ea"/>
                      </a:endParaRPr>
                    </a:p>
                  </a:txBody>
                  <a:tcPr/>
                </a:tc>
                <a:tc>
                  <a:txBody>
                    <a:bodyPr/>
                    <a:lstStyle/>
                    <a:p>
                      <a:pPr algn="ctr"/>
                      <a:r>
                        <a:rPr kumimoji="1" lang="en-US" altLang="ja-JP" sz="1400" dirty="0">
                          <a:latin typeface="+mn-ea"/>
                          <a:ea typeface="+mn-ea"/>
                        </a:rPr>
                        <a:t>A</a:t>
                      </a:r>
                      <a:r>
                        <a:rPr kumimoji="1" lang="ja-JP" altLang="en-US" sz="1400">
                          <a:latin typeface="+mn-ea"/>
                          <a:ea typeface="+mn-ea"/>
                        </a:rPr>
                        <a:t>氏</a:t>
                      </a:r>
                    </a:p>
                  </a:txBody>
                  <a:tcPr/>
                </a:tc>
                <a:tc>
                  <a:txBody>
                    <a:bodyPr/>
                    <a:lstStyle/>
                    <a:p>
                      <a:pPr algn="ctr"/>
                      <a:r>
                        <a:rPr kumimoji="1" lang="en-US" altLang="ja-JP" sz="1400" dirty="0">
                          <a:latin typeface="+mn-ea"/>
                          <a:ea typeface="+mn-ea"/>
                        </a:rPr>
                        <a:t>B</a:t>
                      </a:r>
                      <a:r>
                        <a:rPr kumimoji="1" lang="ja-JP" altLang="en-US" sz="1400">
                          <a:latin typeface="+mn-ea"/>
                          <a:ea typeface="+mn-ea"/>
                        </a:rPr>
                        <a:t>氏</a:t>
                      </a:r>
                    </a:p>
                  </a:txBody>
                  <a:tcPr/>
                </a:tc>
                <a:tc>
                  <a:txBody>
                    <a:bodyPr/>
                    <a:lstStyle/>
                    <a:p>
                      <a:pPr algn="ctr"/>
                      <a:r>
                        <a:rPr kumimoji="1" lang="en-US" altLang="ja-JP" sz="1400" dirty="0">
                          <a:latin typeface="+mn-ea"/>
                          <a:ea typeface="+mn-ea"/>
                        </a:rPr>
                        <a:t>C</a:t>
                      </a:r>
                      <a:r>
                        <a:rPr kumimoji="1" lang="ja-JP" altLang="en-US" sz="1400">
                          <a:latin typeface="+mn-ea"/>
                          <a:ea typeface="+mn-ea"/>
                        </a:rPr>
                        <a:t>氏</a:t>
                      </a:r>
                    </a:p>
                  </a:txBody>
                  <a:tcPr/>
                </a:tc>
                <a:extLst>
                  <a:ext uri="{0D108BD9-81ED-4DB2-BD59-A6C34878D82A}">
                    <a16:rowId xmlns:a16="http://schemas.microsoft.com/office/drawing/2014/main" val="4250364145"/>
                  </a:ext>
                </a:extLst>
              </a:tr>
              <a:tr h="175108">
                <a:tc>
                  <a:txBody>
                    <a:bodyPr/>
                    <a:lstStyle/>
                    <a:p>
                      <a:r>
                        <a:rPr kumimoji="1" lang="ja-JP" altLang="en-US" sz="1400">
                          <a:latin typeface="+mn-ea"/>
                          <a:ea typeface="+mn-ea"/>
                        </a:rPr>
                        <a:t>推定被ばく線量</a:t>
                      </a:r>
                    </a:p>
                  </a:txBody>
                  <a:tcPr/>
                </a:tc>
                <a:tc>
                  <a:txBody>
                    <a:bodyPr/>
                    <a:lstStyle/>
                    <a:p>
                      <a:r>
                        <a:rPr kumimoji="1" lang="en-US" altLang="ja-JP" sz="1400" dirty="0">
                          <a:latin typeface="+mn-ea"/>
                          <a:ea typeface="+mn-ea"/>
                        </a:rPr>
                        <a:t>10 – 20 </a:t>
                      </a:r>
                      <a:r>
                        <a:rPr kumimoji="1" lang="en-US" altLang="ja-JP" sz="1400" dirty="0" err="1">
                          <a:latin typeface="+mn-ea"/>
                          <a:ea typeface="+mn-ea"/>
                        </a:rPr>
                        <a:t>GyEq</a:t>
                      </a:r>
                      <a:endParaRPr kumimoji="1" lang="ja-JP" altLang="en-US" sz="1400">
                        <a:latin typeface="+mn-ea"/>
                        <a:ea typeface="+mn-ea"/>
                      </a:endParaRPr>
                    </a:p>
                  </a:txBody>
                  <a:tcPr/>
                </a:tc>
                <a:tc>
                  <a:txBody>
                    <a:bodyPr/>
                    <a:lstStyle/>
                    <a:p>
                      <a:r>
                        <a:rPr kumimoji="1" lang="en-US" altLang="ja-JP" sz="1400" dirty="0">
                          <a:latin typeface="+mn-ea"/>
                          <a:ea typeface="+mn-ea"/>
                        </a:rPr>
                        <a:t>6 – 10 </a:t>
                      </a:r>
                      <a:r>
                        <a:rPr kumimoji="1" lang="en-US" altLang="ja-JP" sz="1400" dirty="0" err="1">
                          <a:latin typeface="+mn-ea"/>
                          <a:ea typeface="+mn-ea"/>
                        </a:rPr>
                        <a:t>GyEq</a:t>
                      </a:r>
                      <a:endParaRPr kumimoji="1" lang="ja-JP" altLang="en-US" sz="1400">
                        <a:latin typeface="+mn-ea"/>
                        <a:ea typeface="+mn-ea"/>
                      </a:endParaRPr>
                    </a:p>
                  </a:txBody>
                  <a:tcPr/>
                </a:tc>
                <a:tc>
                  <a:txBody>
                    <a:bodyPr/>
                    <a:lstStyle/>
                    <a:p>
                      <a:r>
                        <a:rPr kumimoji="1" lang="en-US" altLang="ja-JP" sz="1400" dirty="0">
                          <a:latin typeface="+mn-ea"/>
                          <a:ea typeface="+mn-ea"/>
                        </a:rPr>
                        <a:t>1.2</a:t>
                      </a:r>
                      <a:r>
                        <a:rPr kumimoji="1" lang="ja-JP" altLang="en-US" sz="1400">
                          <a:latin typeface="+mn-ea"/>
                          <a:ea typeface="+mn-ea"/>
                        </a:rPr>
                        <a:t> </a:t>
                      </a:r>
                      <a:r>
                        <a:rPr kumimoji="1" lang="en-US" altLang="ja-JP" sz="1400" dirty="0">
                          <a:latin typeface="+mn-ea"/>
                          <a:ea typeface="+mn-ea"/>
                        </a:rPr>
                        <a:t>–</a:t>
                      </a:r>
                      <a:r>
                        <a:rPr kumimoji="1" lang="ja-JP" altLang="en-US" sz="1400">
                          <a:latin typeface="+mn-ea"/>
                          <a:ea typeface="+mn-ea"/>
                        </a:rPr>
                        <a:t> </a:t>
                      </a:r>
                      <a:r>
                        <a:rPr kumimoji="1" lang="en-US" altLang="ja-JP" sz="1400" dirty="0">
                          <a:latin typeface="+mn-ea"/>
                          <a:ea typeface="+mn-ea"/>
                        </a:rPr>
                        <a:t>5.5</a:t>
                      </a:r>
                      <a:r>
                        <a:rPr kumimoji="1" lang="ja-JP" altLang="en-US" sz="1400">
                          <a:latin typeface="+mn-ea"/>
                          <a:ea typeface="+mn-ea"/>
                        </a:rPr>
                        <a:t> </a:t>
                      </a:r>
                      <a:r>
                        <a:rPr kumimoji="1" lang="en-US" altLang="ja-JP" sz="1400" dirty="0" err="1">
                          <a:latin typeface="+mn-ea"/>
                          <a:ea typeface="+mn-ea"/>
                        </a:rPr>
                        <a:t>GyEq</a:t>
                      </a:r>
                      <a:endParaRPr kumimoji="1" lang="ja-JP" altLang="en-US" sz="1400">
                        <a:latin typeface="+mn-ea"/>
                        <a:ea typeface="+mn-ea"/>
                      </a:endParaRPr>
                    </a:p>
                  </a:txBody>
                  <a:tcPr/>
                </a:tc>
                <a:extLst>
                  <a:ext uri="{0D108BD9-81ED-4DB2-BD59-A6C34878D82A}">
                    <a16:rowId xmlns:a16="http://schemas.microsoft.com/office/drawing/2014/main" val="2306954847"/>
                  </a:ext>
                </a:extLst>
              </a:tr>
              <a:tr h="175108">
                <a:tc>
                  <a:txBody>
                    <a:bodyPr/>
                    <a:lstStyle/>
                    <a:p>
                      <a:r>
                        <a:rPr kumimoji="1" lang="ja-JP" altLang="en-US" sz="1400">
                          <a:latin typeface="+mn-ea"/>
                          <a:ea typeface="+mn-ea"/>
                        </a:rPr>
                        <a:t>被ばく直後</a:t>
                      </a:r>
                    </a:p>
                  </a:txBody>
                  <a:tcPr/>
                </a:tc>
                <a:tc>
                  <a:txBody>
                    <a:bodyPr/>
                    <a:lstStyle/>
                    <a:p>
                      <a:r>
                        <a:rPr kumimoji="1" lang="ja-JP" altLang="en-US" sz="1400">
                          <a:latin typeface="+mn-ea"/>
                          <a:ea typeface="+mn-ea"/>
                        </a:rPr>
                        <a:t>嘔吐、下痢、意識消失</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嘔吐、下痢、意識消失</a:t>
                      </a:r>
                    </a:p>
                  </a:txBody>
                  <a:tcPr/>
                </a:tc>
                <a:tc>
                  <a:txBody>
                    <a:bodyPr/>
                    <a:lstStyle/>
                    <a:p>
                      <a:r>
                        <a:rPr kumimoji="1" lang="ja-JP" altLang="en-US" sz="1400">
                          <a:latin typeface="+mn-ea"/>
                          <a:ea typeface="+mn-ea"/>
                        </a:rPr>
                        <a:t>吐き気</a:t>
                      </a:r>
                    </a:p>
                  </a:txBody>
                  <a:tcPr/>
                </a:tc>
                <a:extLst>
                  <a:ext uri="{0D108BD9-81ED-4DB2-BD59-A6C34878D82A}">
                    <a16:rowId xmlns:a16="http://schemas.microsoft.com/office/drawing/2014/main" val="3393008896"/>
                  </a:ext>
                </a:extLst>
              </a:tr>
              <a:tr h="215887">
                <a:tc>
                  <a:txBody>
                    <a:bodyPr/>
                    <a:lstStyle/>
                    <a:p>
                      <a:r>
                        <a:rPr kumimoji="1" lang="en-US" altLang="ja-JP" sz="1400" dirty="0">
                          <a:latin typeface="+mn-ea"/>
                          <a:ea typeface="+mn-ea"/>
                        </a:rPr>
                        <a:t>3</a:t>
                      </a:r>
                      <a:r>
                        <a:rPr kumimoji="1" lang="ja-JP" altLang="en-US" sz="1400">
                          <a:latin typeface="+mn-ea"/>
                          <a:ea typeface="+mn-ea"/>
                        </a:rPr>
                        <a:t>日後</a:t>
                      </a:r>
                    </a:p>
                  </a:txBody>
                  <a:tcPr/>
                </a:tc>
                <a:tc>
                  <a:txBody>
                    <a:bodyPr/>
                    <a:lstStyle/>
                    <a:p>
                      <a:r>
                        <a:rPr kumimoji="1" lang="ja-JP" altLang="en-US" sz="1400">
                          <a:latin typeface="+mn-ea"/>
                          <a:ea typeface="+mn-ea"/>
                        </a:rPr>
                        <a:t>リンパ球が０になる</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血球細胞減少に対し無菌管理、輸血等</a:t>
                      </a:r>
                      <a:endParaRPr kumimoji="1" lang="en-US" altLang="ja-JP" sz="1400" dirty="0">
                        <a:latin typeface="+mn-ea"/>
                        <a:ea typeface="+mn-ea"/>
                      </a:endParaRPr>
                    </a:p>
                  </a:txBody>
                  <a:tcPr/>
                </a:tc>
                <a:extLst>
                  <a:ext uri="{0D108BD9-81ED-4DB2-BD59-A6C34878D82A}">
                    <a16:rowId xmlns:a16="http://schemas.microsoft.com/office/drawing/2014/main" val="1390188763"/>
                  </a:ext>
                </a:extLst>
              </a:tr>
              <a:tr h="302241">
                <a:tc>
                  <a:txBody>
                    <a:bodyPr/>
                    <a:lstStyle/>
                    <a:p>
                      <a:r>
                        <a:rPr kumimoji="1" lang="en-US" altLang="ja-JP" sz="1400" dirty="0">
                          <a:latin typeface="+mn-ea"/>
                          <a:ea typeface="+mn-ea"/>
                        </a:rPr>
                        <a:t>7</a:t>
                      </a:r>
                      <a:r>
                        <a:rPr kumimoji="1" lang="ja-JP" altLang="en-US" sz="1400">
                          <a:latin typeface="+mn-ea"/>
                          <a:ea typeface="+mn-ea"/>
                        </a:rPr>
                        <a:t>日後</a:t>
                      </a:r>
                    </a:p>
                  </a:txBody>
                  <a:tcPr/>
                </a:tc>
                <a:tc>
                  <a:txBody>
                    <a:bodyPr/>
                    <a:lstStyle/>
                    <a:p>
                      <a:r>
                        <a:rPr kumimoji="1" lang="ja-JP" altLang="en-US" sz="1400">
                          <a:latin typeface="+mn-ea"/>
                          <a:ea typeface="+mn-ea"/>
                        </a:rPr>
                        <a:t>骨髄移植</a:t>
                      </a:r>
                      <a:endParaRPr kumimoji="1" lang="en-US" altLang="ja-JP" sz="1400" dirty="0">
                        <a:latin typeface="+mn-ea"/>
                        <a:ea typeface="+mn-ea"/>
                      </a:endParaRPr>
                    </a:p>
                    <a:p>
                      <a:r>
                        <a:rPr kumimoji="1" lang="ja-JP" altLang="en-US" sz="1400">
                          <a:latin typeface="+mn-ea"/>
                          <a:ea typeface="+mn-ea"/>
                        </a:rPr>
                        <a:t>人工呼吸開始</a:t>
                      </a:r>
                      <a:endParaRPr kumimoji="1" lang="en-US" altLang="ja-JP" sz="1400" dirty="0">
                        <a:latin typeface="+mn-ea"/>
                        <a:ea typeface="+mn-ea"/>
                      </a:endParaRPr>
                    </a:p>
                    <a:p>
                      <a:r>
                        <a:rPr kumimoji="1" lang="ja-JP" altLang="en-US" sz="1400">
                          <a:latin typeface="+mn-ea"/>
                          <a:ea typeface="+mn-ea"/>
                        </a:rPr>
                        <a:t>皮膚障害悪化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リンパ球が０になる</a:t>
                      </a: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1864927162"/>
                  </a:ext>
                </a:extLst>
              </a:tr>
              <a:tr h="175108">
                <a:tc>
                  <a:txBody>
                    <a:bodyPr/>
                    <a:lstStyle/>
                    <a:p>
                      <a:r>
                        <a:rPr kumimoji="1" lang="en-US" altLang="ja-JP" sz="1400" dirty="0">
                          <a:latin typeface="+mn-ea"/>
                          <a:ea typeface="+mn-ea"/>
                        </a:rPr>
                        <a:t>10</a:t>
                      </a:r>
                      <a:r>
                        <a:rPr kumimoji="1" lang="ja-JP" altLang="en-US" sz="1400">
                          <a:latin typeface="+mn-ea"/>
                          <a:ea typeface="+mn-ea"/>
                        </a:rPr>
                        <a:t>日後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骨髄移植</a:t>
                      </a: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1285533679"/>
                  </a:ext>
                </a:extLst>
              </a:tr>
              <a:tr h="175108">
                <a:tc>
                  <a:txBody>
                    <a:bodyPr/>
                    <a:lstStyle/>
                    <a:p>
                      <a:r>
                        <a:rPr kumimoji="1" lang="en-US" altLang="ja-JP" sz="1400" dirty="0">
                          <a:latin typeface="+mn-ea"/>
                          <a:ea typeface="+mn-ea"/>
                        </a:rPr>
                        <a:t>3</a:t>
                      </a:r>
                      <a:r>
                        <a:rPr kumimoji="1" lang="ja-JP" altLang="en-US" sz="1400">
                          <a:latin typeface="+mn-ea"/>
                          <a:ea typeface="+mn-ea"/>
                        </a:rPr>
                        <a:t>週間後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皮膚障害が悪化</a:t>
                      </a:r>
                    </a:p>
                  </a:txBody>
                  <a:tcPr/>
                </a:tc>
                <a:tc>
                  <a:txBody>
                    <a:bodyPr/>
                    <a:lstStyle/>
                    <a:p>
                      <a:r>
                        <a:rPr kumimoji="1" lang="ja-JP" altLang="en-US" sz="1400">
                          <a:latin typeface="+mn-ea"/>
                          <a:ea typeface="+mn-ea"/>
                        </a:rPr>
                        <a:t>血球細胞数が回復に転じる</a:t>
                      </a:r>
                    </a:p>
                  </a:txBody>
                  <a:tcPr/>
                </a:tc>
                <a:extLst>
                  <a:ext uri="{0D108BD9-81ED-4DB2-BD59-A6C34878D82A}">
                    <a16:rowId xmlns:a16="http://schemas.microsoft.com/office/drawing/2014/main" val="327865974"/>
                  </a:ext>
                </a:extLst>
              </a:tr>
              <a:tr h="129532">
                <a:tc>
                  <a:txBody>
                    <a:bodyPr/>
                    <a:lstStyle/>
                    <a:p>
                      <a:r>
                        <a:rPr kumimoji="1" lang="en-US" altLang="ja-JP" sz="1400" dirty="0">
                          <a:latin typeface="+mn-ea"/>
                          <a:ea typeface="+mn-ea"/>
                        </a:rPr>
                        <a:t>4</a:t>
                      </a:r>
                      <a:r>
                        <a:rPr kumimoji="1" lang="ja-JP" altLang="en-US" sz="1400">
                          <a:latin typeface="+mn-ea"/>
                          <a:ea typeface="+mn-ea"/>
                        </a:rPr>
                        <a:t>週間後</a:t>
                      </a:r>
                    </a:p>
                  </a:txBody>
                  <a:tcPr/>
                </a:tc>
                <a:tc>
                  <a:txBody>
                    <a:bodyPr/>
                    <a:lstStyle/>
                    <a:p>
                      <a:r>
                        <a:rPr kumimoji="1" lang="ja-JP" altLang="en-US" sz="1400">
                          <a:latin typeface="+mn-ea"/>
                          <a:ea typeface="+mn-ea"/>
                        </a:rPr>
                        <a:t>下痢の重症化</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無菌室退室</a:t>
                      </a:r>
                    </a:p>
                  </a:txBody>
                  <a:tcPr/>
                </a:tc>
                <a:extLst>
                  <a:ext uri="{0D108BD9-81ED-4DB2-BD59-A6C34878D82A}">
                    <a16:rowId xmlns:a16="http://schemas.microsoft.com/office/drawing/2014/main" val="2480884709"/>
                  </a:ext>
                </a:extLst>
              </a:tr>
              <a:tr h="129532">
                <a:tc>
                  <a:txBody>
                    <a:bodyPr/>
                    <a:lstStyle/>
                    <a:p>
                      <a:r>
                        <a:rPr kumimoji="1" lang="en-US" altLang="ja-JP" sz="1400" dirty="0">
                          <a:latin typeface="+mn-ea"/>
                          <a:ea typeface="+mn-ea"/>
                        </a:rPr>
                        <a:t>7</a:t>
                      </a:r>
                      <a:r>
                        <a:rPr kumimoji="1" lang="ja-JP" altLang="en-US" sz="1400">
                          <a:latin typeface="+mn-ea"/>
                          <a:ea typeface="+mn-ea"/>
                        </a:rPr>
                        <a:t>週間後</a:t>
                      </a:r>
                    </a:p>
                  </a:txBody>
                  <a:tcPr/>
                </a:tc>
                <a:tc>
                  <a:txBody>
                    <a:bodyPr/>
                    <a:lstStyle/>
                    <a:p>
                      <a:r>
                        <a:rPr kumimoji="1" lang="ja-JP" altLang="en-US" sz="1400">
                          <a:latin typeface="+mn-ea"/>
                          <a:ea typeface="+mn-ea"/>
                        </a:rPr>
                        <a:t>消化管出血増悪</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4282903131"/>
                  </a:ext>
                </a:extLst>
              </a:tr>
              <a:tr h="129532">
                <a:tc>
                  <a:txBody>
                    <a:bodyPr/>
                    <a:lstStyle/>
                    <a:p>
                      <a:r>
                        <a:rPr kumimoji="1" lang="en-US" altLang="ja-JP" sz="1400" dirty="0">
                          <a:latin typeface="+mn-ea"/>
                          <a:ea typeface="+mn-ea"/>
                        </a:rPr>
                        <a:t>83</a:t>
                      </a:r>
                      <a:r>
                        <a:rPr kumimoji="1" lang="ja-JP" altLang="en-US" sz="1400">
                          <a:latin typeface="+mn-ea"/>
                          <a:ea typeface="+mn-ea"/>
                        </a:rPr>
                        <a:t>日後</a:t>
                      </a:r>
                    </a:p>
                  </a:txBody>
                  <a:tcPr/>
                </a:tc>
                <a:tc>
                  <a:txBody>
                    <a:bodyPr/>
                    <a:lstStyle/>
                    <a:p>
                      <a:r>
                        <a:rPr kumimoji="1" lang="ja-JP" altLang="en-US" sz="1400">
                          <a:latin typeface="+mn-ea"/>
                          <a:ea typeface="+mn-ea"/>
                        </a:rPr>
                        <a:t>多臓器不全により死亡</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851455416"/>
                  </a:ext>
                </a:extLst>
              </a:tr>
              <a:tr h="129532">
                <a:tc>
                  <a:txBody>
                    <a:bodyPr/>
                    <a:lstStyle/>
                    <a:p>
                      <a:r>
                        <a:rPr kumimoji="1" lang="en-US" altLang="ja-JP" sz="1400" dirty="0">
                          <a:latin typeface="+mn-ea"/>
                          <a:ea typeface="+mn-ea"/>
                        </a:rPr>
                        <a:t>3</a:t>
                      </a:r>
                      <a:r>
                        <a:rPr kumimoji="1" lang="ja-JP" altLang="en-US" sz="1400">
                          <a:latin typeface="+mn-ea"/>
                          <a:ea typeface="+mn-ea"/>
                        </a:rPr>
                        <a:t>ヶ月後</a:t>
                      </a:r>
                    </a:p>
                  </a:txBody>
                  <a:tcPr/>
                </a:tc>
                <a:tc>
                  <a:txBody>
                    <a:bodyPr/>
                    <a:lstStyle/>
                    <a:p>
                      <a:endParaRPr kumimoji="1" lang="ja-JP" altLang="en-US" sz="1400">
                        <a:latin typeface="+mn-ea"/>
                        <a:ea typeface="+mn-ea"/>
                      </a:endParaRP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退院</a:t>
                      </a:r>
                    </a:p>
                  </a:txBody>
                  <a:tcPr/>
                </a:tc>
                <a:extLst>
                  <a:ext uri="{0D108BD9-81ED-4DB2-BD59-A6C34878D82A}">
                    <a16:rowId xmlns:a16="http://schemas.microsoft.com/office/drawing/2014/main" val="3236512951"/>
                  </a:ext>
                </a:extLst>
              </a:tr>
              <a:tr h="129532">
                <a:tc>
                  <a:txBody>
                    <a:bodyPr/>
                    <a:lstStyle/>
                    <a:p>
                      <a:r>
                        <a:rPr kumimoji="1" lang="en-US" altLang="ja-JP" sz="1400" dirty="0">
                          <a:latin typeface="+mn-ea"/>
                          <a:ea typeface="+mn-ea"/>
                        </a:rPr>
                        <a:t>21</a:t>
                      </a:r>
                      <a:r>
                        <a:rPr kumimoji="1" lang="ja-JP" altLang="en-US" sz="1400">
                          <a:latin typeface="+mn-ea"/>
                          <a:ea typeface="+mn-ea"/>
                        </a:rPr>
                        <a:t>週間後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消化管出血増悪</a:t>
                      </a: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1198060439"/>
                  </a:ext>
                </a:extLst>
              </a:tr>
              <a:tr h="242196">
                <a:tc>
                  <a:txBody>
                    <a:bodyPr/>
                    <a:lstStyle/>
                    <a:p>
                      <a:r>
                        <a:rPr kumimoji="1" lang="en-US" altLang="ja-JP" sz="1400" dirty="0">
                          <a:latin typeface="+mn-ea"/>
                          <a:ea typeface="+mn-ea"/>
                        </a:rPr>
                        <a:t>211</a:t>
                      </a:r>
                      <a:r>
                        <a:rPr kumimoji="1" lang="ja-JP" altLang="en-US" sz="1400">
                          <a:latin typeface="+mn-ea"/>
                          <a:ea typeface="+mn-ea"/>
                        </a:rPr>
                        <a:t>日後</a:t>
                      </a:r>
                    </a:p>
                  </a:txBody>
                  <a:tcPr/>
                </a:tc>
                <a:tc>
                  <a:txBody>
                    <a:bodyPr/>
                    <a:lstStyle/>
                    <a:p>
                      <a:endParaRPr kumimoji="1" lang="ja-JP" altLang="en-US" sz="1400">
                        <a:latin typeface="+mn-ea"/>
                        <a:ea typeface="+mn-ea"/>
                      </a:endParaRPr>
                    </a:p>
                  </a:txBody>
                  <a:tcPr/>
                </a:tc>
                <a:tc>
                  <a:txBody>
                    <a:bodyPr/>
                    <a:lstStyle/>
                    <a:p>
                      <a:r>
                        <a:rPr kumimoji="1" lang="ja-JP" altLang="en-US" sz="1400">
                          <a:latin typeface="+mn-ea"/>
                          <a:ea typeface="+mn-ea"/>
                        </a:rPr>
                        <a:t>多臓器不全により死亡</a:t>
                      </a:r>
                    </a:p>
                  </a:txBody>
                  <a:tcPr/>
                </a:tc>
                <a:tc>
                  <a:txBody>
                    <a:bodyPr/>
                    <a:lstStyle/>
                    <a:p>
                      <a:endParaRPr kumimoji="1" lang="ja-JP" altLang="en-US" sz="1400">
                        <a:latin typeface="+mn-ea"/>
                        <a:ea typeface="+mn-ea"/>
                      </a:endParaRPr>
                    </a:p>
                  </a:txBody>
                  <a:tcPr/>
                </a:tc>
                <a:extLst>
                  <a:ext uri="{0D108BD9-81ED-4DB2-BD59-A6C34878D82A}">
                    <a16:rowId xmlns:a16="http://schemas.microsoft.com/office/drawing/2014/main" val="4079796077"/>
                  </a:ext>
                </a:extLst>
              </a:tr>
            </a:tbl>
          </a:graphicData>
        </a:graphic>
      </p:graphicFrame>
      <p:sp>
        <p:nvSpPr>
          <p:cNvPr id="5" name="スライド番号プレースホルダー 4">
            <a:extLst>
              <a:ext uri="{FF2B5EF4-FFF2-40B4-BE49-F238E27FC236}">
                <a16:creationId xmlns:a16="http://schemas.microsoft.com/office/drawing/2014/main" id="{E103A2A6-7507-2443-AAB2-24EFBA39CEE2}"/>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41371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3409EC-B4C6-C047-8DAA-0A35D98368F0}"/>
              </a:ext>
            </a:extLst>
          </p:cNvPr>
          <p:cNvSpPr>
            <a:spLocks noGrp="1"/>
          </p:cNvSpPr>
          <p:nvPr>
            <p:ph type="title"/>
          </p:nvPr>
        </p:nvSpPr>
        <p:spPr/>
        <p:txBody>
          <a:bodyPr/>
          <a:lstStyle/>
          <a:p>
            <a:r>
              <a:rPr kumimoji="1" lang="ja-JP" altLang="en-US"/>
              <a:t>環境放射線モニタリング</a:t>
            </a:r>
          </a:p>
        </p:txBody>
      </p:sp>
      <p:sp>
        <p:nvSpPr>
          <p:cNvPr id="3" name="コンテンツ プレースホルダー 2">
            <a:extLst>
              <a:ext uri="{FF2B5EF4-FFF2-40B4-BE49-F238E27FC236}">
                <a16:creationId xmlns:a16="http://schemas.microsoft.com/office/drawing/2014/main" id="{6AEFA8DF-11A7-1B4D-A3DA-220C8281D13F}"/>
              </a:ext>
            </a:extLst>
          </p:cNvPr>
          <p:cNvSpPr>
            <a:spLocks noGrp="1"/>
          </p:cNvSpPr>
          <p:nvPr>
            <p:ph idx="1"/>
          </p:nvPr>
        </p:nvSpPr>
        <p:spPr>
          <a:xfrm>
            <a:off x="628650" y="1272209"/>
            <a:ext cx="7886700" cy="2202511"/>
          </a:xfrm>
        </p:spPr>
        <p:txBody>
          <a:bodyPr/>
          <a:lstStyle/>
          <a:p>
            <a:r>
              <a:rPr kumimoji="1" lang="ja-JP" altLang="en-US"/>
              <a:t>一般住民の健康や環境に影響を及ぼすものではないと判断された。</a:t>
            </a:r>
            <a:endParaRPr kumimoji="1" lang="en-US" altLang="ja-JP" dirty="0"/>
          </a:p>
          <a:p>
            <a:r>
              <a:rPr lang="ja-JP" altLang="en-US"/>
              <a:t>周辺で放射化生成物</a:t>
            </a:r>
            <a:r>
              <a:rPr lang="en-US" altLang="ja-JP" dirty="0"/>
              <a:t>(Na-24</a:t>
            </a:r>
            <a:r>
              <a:rPr lang="ja-JP" altLang="en-US"/>
              <a:t>など</a:t>
            </a:r>
            <a:r>
              <a:rPr lang="en-US" altLang="ja-JP" dirty="0"/>
              <a:t>)</a:t>
            </a:r>
            <a:r>
              <a:rPr lang="ja-JP" altLang="en-US"/>
              <a:t>やガス状核分裂生成物が微量に検出されるも粒子状物質は検出されず。</a:t>
            </a:r>
          </a:p>
          <a:p>
            <a:r>
              <a:rPr lang="ja-JP" altLang="en-US"/>
              <a:t>施設周辺の地表面、民家、農産物等のサーベイは</a:t>
            </a:r>
            <a:r>
              <a:rPr lang="en-US" altLang="ja-JP" dirty="0"/>
              <a:t>BG</a:t>
            </a:r>
            <a:r>
              <a:rPr lang="ja-JP" altLang="en-US"/>
              <a:t>レベル</a:t>
            </a:r>
            <a:endParaRPr lang="en-US" altLang="ja-JP" dirty="0"/>
          </a:p>
          <a:p>
            <a:r>
              <a:rPr lang="ja-JP" altLang="en-US"/>
              <a:t>ガンマ線積算線量</a:t>
            </a:r>
            <a:r>
              <a:rPr lang="en-US" altLang="ja-JP" dirty="0"/>
              <a:t>: 300 m </a:t>
            </a:r>
            <a:r>
              <a:rPr lang="ja-JP" altLang="en-US"/>
              <a:t>地点で</a:t>
            </a:r>
            <a:r>
              <a:rPr lang="en-US" altLang="ja-JP" dirty="0"/>
              <a:t>270 </a:t>
            </a:r>
            <a:r>
              <a:rPr lang="el-GR" altLang="ja-JP" dirty="0"/>
              <a:t>μ</a:t>
            </a:r>
            <a:r>
              <a:rPr lang="en-US" altLang="ja-JP" dirty="0" err="1"/>
              <a:t>Gy</a:t>
            </a:r>
            <a:endParaRPr kumimoji="1" lang="ja-JP" altLang="en-US"/>
          </a:p>
        </p:txBody>
      </p:sp>
      <p:graphicFrame>
        <p:nvGraphicFramePr>
          <p:cNvPr id="4" name="表 3">
            <a:extLst>
              <a:ext uri="{FF2B5EF4-FFF2-40B4-BE49-F238E27FC236}">
                <a16:creationId xmlns:a16="http://schemas.microsoft.com/office/drawing/2014/main" id="{B958F3D5-2965-AF47-8649-47D2C4E77994}"/>
              </a:ext>
            </a:extLst>
          </p:cNvPr>
          <p:cNvGraphicFramePr>
            <a:graphicFrameLocks noGrp="1"/>
          </p:cNvGraphicFramePr>
          <p:nvPr>
            <p:extLst>
              <p:ext uri="{D42A27DB-BD31-4B8C-83A1-F6EECF244321}">
                <p14:modId xmlns:p14="http://schemas.microsoft.com/office/powerpoint/2010/main" val="893606007"/>
              </p:ext>
            </p:extLst>
          </p:nvPr>
        </p:nvGraphicFramePr>
        <p:xfrm>
          <a:off x="868344" y="3926540"/>
          <a:ext cx="7407310" cy="2626660"/>
        </p:xfrm>
        <a:graphic>
          <a:graphicData uri="http://schemas.openxmlformats.org/drawingml/2006/table">
            <a:tbl>
              <a:tblPr firstRow="1" bandRow="1">
                <a:tableStyleId>{5940675A-B579-460E-94D1-54222C63F5DA}</a:tableStyleId>
              </a:tblPr>
              <a:tblGrid>
                <a:gridCol w="1481462">
                  <a:extLst>
                    <a:ext uri="{9D8B030D-6E8A-4147-A177-3AD203B41FA5}">
                      <a16:colId xmlns:a16="http://schemas.microsoft.com/office/drawing/2014/main" val="20000"/>
                    </a:ext>
                  </a:extLst>
                </a:gridCol>
                <a:gridCol w="1481462">
                  <a:extLst>
                    <a:ext uri="{9D8B030D-6E8A-4147-A177-3AD203B41FA5}">
                      <a16:colId xmlns:a16="http://schemas.microsoft.com/office/drawing/2014/main" val="20001"/>
                    </a:ext>
                  </a:extLst>
                </a:gridCol>
                <a:gridCol w="1481462">
                  <a:extLst>
                    <a:ext uri="{9D8B030D-6E8A-4147-A177-3AD203B41FA5}">
                      <a16:colId xmlns:a16="http://schemas.microsoft.com/office/drawing/2014/main" val="20002"/>
                    </a:ext>
                  </a:extLst>
                </a:gridCol>
                <a:gridCol w="1481462">
                  <a:extLst>
                    <a:ext uri="{9D8B030D-6E8A-4147-A177-3AD203B41FA5}">
                      <a16:colId xmlns:a16="http://schemas.microsoft.com/office/drawing/2014/main" val="20003"/>
                    </a:ext>
                  </a:extLst>
                </a:gridCol>
                <a:gridCol w="1481462">
                  <a:extLst>
                    <a:ext uri="{9D8B030D-6E8A-4147-A177-3AD203B41FA5}">
                      <a16:colId xmlns:a16="http://schemas.microsoft.com/office/drawing/2014/main" val="20004"/>
                    </a:ext>
                  </a:extLst>
                </a:gridCol>
              </a:tblGrid>
              <a:tr h="598150">
                <a:tc>
                  <a:txBody>
                    <a:bodyPr/>
                    <a:lstStyle/>
                    <a:p>
                      <a:pPr algn="ctr"/>
                      <a:r>
                        <a:rPr kumimoji="1" lang="ja-JP" altLang="en-US" sz="1600" b="0" dirty="0">
                          <a:latin typeface="+mn-ea"/>
                          <a:ea typeface="+mn-ea"/>
                        </a:rPr>
                        <a:t>実効線量</a:t>
                      </a:r>
                      <a:r>
                        <a:rPr kumimoji="1" lang="en-US" altLang="ja-JP" sz="1600" b="0" dirty="0">
                          <a:latin typeface="+mn-ea"/>
                          <a:ea typeface="+mn-ea"/>
                        </a:rPr>
                        <a:t>(</a:t>
                      </a:r>
                      <a:r>
                        <a:rPr kumimoji="1" lang="en-US" altLang="ja-JP" sz="1600" b="0" dirty="0" err="1">
                          <a:latin typeface="+mn-ea"/>
                          <a:ea typeface="+mn-ea"/>
                        </a:rPr>
                        <a:t>mSv</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東海村住民</a:t>
                      </a:r>
                      <a:endParaRPr kumimoji="1" lang="en-US" altLang="ja-JP" sz="1600" b="0" dirty="0">
                        <a:latin typeface="+mn-ea"/>
                        <a:ea typeface="+mn-ea"/>
                      </a:endParaRPr>
                    </a:p>
                    <a:p>
                      <a:pPr algn="ctr"/>
                      <a:r>
                        <a:rPr kumimoji="1" lang="en-US" altLang="ja-JP" sz="1600" b="0" dirty="0">
                          <a:latin typeface="+mn-ea"/>
                          <a:ea typeface="+mn-ea"/>
                        </a:rPr>
                        <a:t>(</a:t>
                      </a:r>
                      <a:r>
                        <a:rPr kumimoji="1" lang="ja-JP" altLang="en-US" sz="1600" b="0" dirty="0">
                          <a:latin typeface="+mn-ea"/>
                          <a:ea typeface="+mn-ea"/>
                        </a:rPr>
                        <a:t>職員除く</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那珂町住民</a:t>
                      </a:r>
                      <a:endParaRPr kumimoji="1" lang="en-US" altLang="ja-JP" sz="1600" b="0" dirty="0">
                        <a:latin typeface="+mn-ea"/>
                        <a:ea typeface="+mn-ea"/>
                      </a:endParaRPr>
                    </a:p>
                    <a:p>
                      <a:pPr algn="ctr"/>
                      <a:r>
                        <a:rPr kumimoji="1" lang="en-US" altLang="ja-JP" sz="1600" b="0" dirty="0">
                          <a:latin typeface="+mn-ea"/>
                          <a:ea typeface="+mn-ea"/>
                        </a:rPr>
                        <a:t>(</a:t>
                      </a:r>
                      <a:r>
                        <a:rPr kumimoji="1" lang="ja-JP" altLang="en-US" sz="1600" b="0" dirty="0">
                          <a:latin typeface="+mn-ea"/>
                          <a:ea typeface="+mn-ea"/>
                        </a:rPr>
                        <a:t>当時</a:t>
                      </a:r>
                      <a:r>
                        <a:rPr kumimoji="1" lang="en-US" altLang="ja-JP" sz="1600" b="0" dirty="0">
                          <a:latin typeface="+mn-ea"/>
                          <a:ea typeface="+mn-ea"/>
                        </a:rPr>
                        <a:t>)</a:t>
                      </a:r>
                      <a:endParaRPr kumimoji="1" lang="ja-JP" altLang="en-US" sz="1600" b="0" dirty="0">
                        <a:latin typeface="+mn-ea"/>
                        <a:ea typeface="+mn-ea"/>
                      </a:endParaRPr>
                    </a:p>
                  </a:txBody>
                  <a:tcPr/>
                </a:tc>
                <a:tc>
                  <a:txBody>
                    <a:bodyPr/>
                    <a:lstStyle/>
                    <a:p>
                      <a:pPr algn="ctr"/>
                      <a:r>
                        <a:rPr kumimoji="1" lang="ja-JP" altLang="en-US" sz="1600" b="0" dirty="0">
                          <a:latin typeface="+mn-ea"/>
                          <a:ea typeface="+mn-ea"/>
                        </a:rPr>
                        <a:t>職員</a:t>
                      </a:r>
                    </a:p>
                  </a:txBody>
                  <a:tcPr/>
                </a:tc>
                <a:tc>
                  <a:txBody>
                    <a:bodyPr/>
                    <a:lstStyle/>
                    <a:p>
                      <a:pPr algn="ctr"/>
                      <a:r>
                        <a:rPr kumimoji="1" lang="ja-JP" altLang="en-US" sz="1600" b="0" dirty="0">
                          <a:latin typeface="+mn-ea"/>
                          <a:ea typeface="+mn-ea"/>
                        </a:rPr>
                        <a:t>合計</a:t>
                      </a:r>
                    </a:p>
                  </a:txBody>
                  <a:tcPr/>
                </a:tc>
                <a:extLst>
                  <a:ext uri="{0D108BD9-81ED-4DB2-BD59-A6C34878D82A}">
                    <a16:rowId xmlns:a16="http://schemas.microsoft.com/office/drawing/2014/main" val="10000"/>
                  </a:ext>
                </a:extLst>
              </a:tr>
              <a:tr h="338085">
                <a:tc>
                  <a:txBody>
                    <a:bodyPr/>
                    <a:lstStyle/>
                    <a:p>
                      <a:pPr algn="ctr"/>
                      <a:r>
                        <a:rPr kumimoji="1" lang="ja-JP" altLang="en-US" sz="1600" b="0" dirty="0">
                          <a:latin typeface="+mn-ea"/>
                          <a:ea typeface="+mn-ea"/>
                        </a:rPr>
                        <a:t>～</a:t>
                      </a:r>
                      <a:r>
                        <a:rPr kumimoji="1" lang="en-US" altLang="ja-JP" sz="1600" b="0" dirty="0">
                          <a:latin typeface="+mn-ea"/>
                          <a:ea typeface="+mn-ea"/>
                        </a:rPr>
                        <a:t>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77</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24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78</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179</a:t>
                      </a:r>
                      <a:endParaRPr kumimoji="1" lang="ja-JP" altLang="en-US" sz="1600" b="0" dirty="0">
                        <a:latin typeface="+mn-ea"/>
                        <a:ea typeface="+mn-ea"/>
                      </a:endParaRPr>
                    </a:p>
                  </a:txBody>
                  <a:tcPr/>
                </a:tc>
                <a:extLst>
                  <a:ext uri="{0D108BD9-81ED-4DB2-BD59-A6C34878D82A}">
                    <a16:rowId xmlns:a16="http://schemas.microsoft.com/office/drawing/2014/main" val="10001"/>
                  </a:ext>
                </a:extLst>
              </a:tr>
              <a:tr h="338085">
                <a:tc>
                  <a:txBody>
                    <a:bodyPr/>
                    <a:lstStyle/>
                    <a:p>
                      <a:pPr algn="ctr"/>
                      <a:r>
                        <a:rPr kumimoji="1" lang="en-US" altLang="ja-JP" sz="1600" b="0" dirty="0">
                          <a:latin typeface="+mn-ea"/>
                          <a:ea typeface="+mn-ea"/>
                        </a:rPr>
                        <a:t>5</a:t>
                      </a:r>
                      <a:r>
                        <a:rPr kumimoji="1" lang="ja-JP" altLang="en-US" sz="1600" b="0" dirty="0">
                          <a:latin typeface="+mn-ea"/>
                          <a:ea typeface="+mn-ea"/>
                        </a:rPr>
                        <a:t>～</a:t>
                      </a:r>
                      <a:r>
                        <a:rPr kumimoji="1" lang="en-US" altLang="ja-JP" sz="1600" b="0" dirty="0">
                          <a:latin typeface="+mn-ea"/>
                          <a:ea typeface="+mn-ea"/>
                        </a:rPr>
                        <a:t>10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7</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8</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15</a:t>
                      </a:r>
                      <a:endParaRPr kumimoji="1" lang="ja-JP" altLang="en-US" sz="1600" b="0" dirty="0">
                        <a:latin typeface="+mn-ea"/>
                        <a:ea typeface="+mn-ea"/>
                      </a:endParaRPr>
                    </a:p>
                  </a:txBody>
                  <a:tcPr/>
                </a:tc>
                <a:extLst>
                  <a:ext uri="{0D108BD9-81ED-4DB2-BD59-A6C34878D82A}">
                    <a16:rowId xmlns:a16="http://schemas.microsoft.com/office/drawing/2014/main" val="10002"/>
                  </a:ext>
                </a:extLst>
              </a:tr>
              <a:tr h="338085">
                <a:tc>
                  <a:txBody>
                    <a:bodyPr/>
                    <a:lstStyle/>
                    <a:p>
                      <a:pPr algn="ctr"/>
                      <a:r>
                        <a:rPr kumimoji="1" lang="en-US" altLang="ja-JP" sz="1600" b="0" dirty="0">
                          <a:latin typeface="+mn-ea"/>
                          <a:ea typeface="+mn-ea"/>
                        </a:rPr>
                        <a:t>10</a:t>
                      </a:r>
                      <a:r>
                        <a:rPr kumimoji="1" lang="ja-JP" altLang="en-US" sz="1600" b="0" dirty="0">
                          <a:latin typeface="+mn-ea"/>
                          <a:ea typeface="+mn-ea"/>
                        </a:rPr>
                        <a:t>～</a:t>
                      </a:r>
                      <a:r>
                        <a:rPr kumimoji="1" lang="en-US" altLang="ja-JP" sz="1600" b="0" dirty="0">
                          <a:latin typeface="+mn-ea"/>
                          <a:ea typeface="+mn-ea"/>
                        </a:rPr>
                        <a:t>15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4</a:t>
                      </a:r>
                      <a:endParaRPr kumimoji="1" lang="ja-JP" altLang="en-US" sz="1600" b="0" dirty="0">
                        <a:latin typeface="+mn-ea"/>
                        <a:ea typeface="+mn-ea"/>
                      </a:endParaRPr>
                    </a:p>
                  </a:txBody>
                  <a:tcPr/>
                </a:tc>
                <a:extLst>
                  <a:ext uri="{0D108BD9-81ED-4DB2-BD59-A6C34878D82A}">
                    <a16:rowId xmlns:a16="http://schemas.microsoft.com/office/drawing/2014/main" val="10003"/>
                  </a:ext>
                </a:extLst>
              </a:tr>
              <a:tr h="338085">
                <a:tc>
                  <a:txBody>
                    <a:bodyPr/>
                    <a:lstStyle/>
                    <a:p>
                      <a:pPr algn="ctr"/>
                      <a:r>
                        <a:rPr kumimoji="1" lang="en-US" altLang="ja-JP" sz="1600" b="0" dirty="0">
                          <a:latin typeface="+mn-ea"/>
                          <a:ea typeface="+mn-ea"/>
                        </a:rPr>
                        <a:t>15</a:t>
                      </a:r>
                      <a:r>
                        <a:rPr kumimoji="1" lang="ja-JP" altLang="en-US" sz="1600" b="0" dirty="0">
                          <a:latin typeface="+mn-ea"/>
                          <a:ea typeface="+mn-ea"/>
                        </a:rPr>
                        <a:t>～</a:t>
                      </a:r>
                      <a:r>
                        <a:rPr kumimoji="1" lang="en-US" altLang="ja-JP" sz="1600" b="0" dirty="0">
                          <a:latin typeface="+mn-ea"/>
                          <a:ea typeface="+mn-ea"/>
                        </a:rPr>
                        <a:t>20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extLst>
                  <a:ext uri="{0D108BD9-81ED-4DB2-BD59-A6C34878D82A}">
                    <a16:rowId xmlns:a16="http://schemas.microsoft.com/office/drawing/2014/main" val="10004"/>
                  </a:ext>
                </a:extLst>
              </a:tr>
              <a:tr h="338085">
                <a:tc>
                  <a:txBody>
                    <a:bodyPr/>
                    <a:lstStyle/>
                    <a:p>
                      <a:pPr algn="ctr"/>
                      <a:r>
                        <a:rPr kumimoji="1" lang="en-US" altLang="ja-JP" sz="1600" b="0" dirty="0">
                          <a:latin typeface="+mn-ea"/>
                          <a:ea typeface="+mn-ea"/>
                        </a:rPr>
                        <a:t>20</a:t>
                      </a:r>
                      <a:r>
                        <a:rPr kumimoji="1" lang="ja-JP" altLang="en-US" sz="1600" b="0" dirty="0">
                          <a:latin typeface="+mn-ea"/>
                          <a:ea typeface="+mn-ea"/>
                        </a:rPr>
                        <a:t>～</a:t>
                      </a:r>
                      <a:r>
                        <a:rPr kumimoji="1" lang="en-US" altLang="ja-JP" sz="1600" b="0" dirty="0">
                          <a:latin typeface="+mn-ea"/>
                          <a:ea typeface="+mn-ea"/>
                        </a:rPr>
                        <a:t>25</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0</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a:t>
                      </a:r>
                      <a:endParaRPr kumimoji="1" lang="ja-JP" altLang="en-US" sz="1600" b="0" dirty="0">
                        <a:latin typeface="+mn-ea"/>
                        <a:ea typeface="+mn-ea"/>
                      </a:endParaRPr>
                    </a:p>
                  </a:txBody>
                  <a:tcPr/>
                </a:tc>
                <a:extLst>
                  <a:ext uri="{0D108BD9-81ED-4DB2-BD59-A6C34878D82A}">
                    <a16:rowId xmlns:a16="http://schemas.microsoft.com/office/drawing/2014/main" val="10005"/>
                  </a:ext>
                </a:extLst>
              </a:tr>
              <a:tr h="338085">
                <a:tc>
                  <a:txBody>
                    <a:bodyPr/>
                    <a:lstStyle/>
                    <a:p>
                      <a:pPr algn="ctr"/>
                      <a:r>
                        <a:rPr kumimoji="1" lang="ja-JP" altLang="en-US" sz="1600" b="0" dirty="0">
                          <a:latin typeface="+mn-ea"/>
                          <a:ea typeface="+mn-ea"/>
                        </a:rPr>
                        <a:t>合計</a:t>
                      </a:r>
                    </a:p>
                  </a:txBody>
                  <a:tcPr/>
                </a:tc>
                <a:tc>
                  <a:txBody>
                    <a:bodyPr/>
                    <a:lstStyle/>
                    <a:p>
                      <a:pPr algn="ctr"/>
                      <a:r>
                        <a:rPr kumimoji="1" lang="en-US" altLang="ja-JP" sz="1600" b="0" dirty="0">
                          <a:latin typeface="+mn-ea"/>
                          <a:ea typeface="+mn-ea"/>
                        </a:rPr>
                        <a:t>89</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24</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86</a:t>
                      </a:r>
                      <a:endParaRPr kumimoji="1" lang="ja-JP" altLang="en-US" sz="1600" b="0" dirty="0">
                        <a:latin typeface="+mn-ea"/>
                        <a:ea typeface="+mn-ea"/>
                      </a:endParaRPr>
                    </a:p>
                  </a:txBody>
                  <a:tcPr/>
                </a:tc>
                <a:tc>
                  <a:txBody>
                    <a:bodyPr/>
                    <a:lstStyle/>
                    <a:p>
                      <a:pPr algn="ctr"/>
                      <a:r>
                        <a:rPr kumimoji="1" lang="en-US" altLang="ja-JP" sz="1600" b="0" dirty="0">
                          <a:latin typeface="+mn-ea"/>
                          <a:ea typeface="+mn-ea"/>
                        </a:rPr>
                        <a:t>199</a:t>
                      </a:r>
                      <a:endParaRPr kumimoji="1" lang="ja-JP" altLang="en-US" sz="1600" b="0" dirty="0">
                        <a:latin typeface="+mn-ea"/>
                        <a:ea typeface="+mn-ea"/>
                      </a:endParaRPr>
                    </a:p>
                  </a:txBody>
                  <a:tcPr/>
                </a:tc>
                <a:extLst>
                  <a:ext uri="{0D108BD9-81ED-4DB2-BD59-A6C34878D82A}">
                    <a16:rowId xmlns:a16="http://schemas.microsoft.com/office/drawing/2014/main" val="10006"/>
                  </a:ext>
                </a:extLst>
              </a:tr>
            </a:tbl>
          </a:graphicData>
        </a:graphic>
      </p:graphicFrame>
      <p:sp>
        <p:nvSpPr>
          <p:cNvPr id="5" name="テキスト ボックス 4">
            <a:extLst>
              <a:ext uri="{FF2B5EF4-FFF2-40B4-BE49-F238E27FC236}">
                <a16:creationId xmlns:a16="http://schemas.microsoft.com/office/drawing/2014/main" id="{3A5CE6CF-D1D8-9C40-958A-1C77B42C04BC}"/>
              </a:ext>
            </a:extLst>
          </p:cNvPr>
          <p:cNvSpPr txBox="1"/>
          <p:nvPr/>
        </p:nvSpPr>
        <p:spPr>
          <a:xfrm>
            <a:off x="3210088" y="3515964"/>
            <a:ext cx="2723823" cy="369332"/>
          </a:xfrm>
          <a:prstGeom prst="rect">
            <a:avLst/>
          </a:prstGeom>
          <a:noFill/>
        </p:spPr>
        <p:txBody>
          <a:bodyPr wrap="none" rtlCol="0">
            <a:spAutoFit/>
          </a:bodyPr>
          <a:lstStyle/>
          <a:p>
            <a:r>
              <a:rPr kumimoji="1" lang="ja-JP" altLang="en-US" dirty="0">
                <a:latin typeface="+mn-ea"/>
              </a:rPr>
              <a:t>周辺住民の個人線量推定</a:t>
            </a:r>
          </a:p>
        </p:txBody>
      </p:sp>
      <p:sp>
        <p:nvSpPr>
          <p:cNvPr id="7" name="スライド番号プレースホルダー 6">
            <a:extLst>
              <a:ext uri="{FF2B5EF4-FFF2-40B4-BE49-F238E27FC236}">
                <a16:creationId xmlns:a16="http://schemas.microsoft.com/office/drawing/2014/main" id="{9D614B30-25AF-5E4F-A413-F64ECDD05DBC}"/>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69566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被ばく線量</a:t>
            </a:r>
            <a:endParaRPr kumimoji="1" lang="ja-JP" altLang="en-US" dirty="0"/>
          </a:p>
        </p:txBody>
      </p:sp>
      <p:graphicFrame>
        <p:nvGraphicFramePr>
          <p:cNvPr id="4" name="コンテンツ プレースホルダー 3"/>
          <p:cNvGraphicFramePr>
            <a:graphicFrameLocks noGrp="1"/>
          </p:cNvGraphicFramePr>
          <p:nvPr>
            <p:ph sz="quarter" idx="13"/>
            <p:extLst>
              <p:ext uri="{D42A27DB-BD31-4B8C-83A1-F6EECF244321}">
                <p14:modId xmlns:p14="http://schemas.microsoft.com/office/powerpoint/2010/main" val="2643597885"/>
              </p:ext>
            </p:extLst>
          </p:nvPr>
        </p:nvGraphicFramePr>
        <p:xfrm>
          <a:off x="457200" y="1207619"/>
          <a:ext cx="8229600" cy="521996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3400738">
                  <a:extLst>
                    <a:ext uri="{9D8B030D-6E8A-4147-A177-3AD203B41FA5}">
                      <a16:colId xmlns:a16="http://schemas.microsoft.com/office/drawing/2014/main" val="20001"/>
                    </a:ext>
                  </a:extLst>
                </a:gridCol>
                <a:gridCol w="502276">
                  <a:extLst>
                    <a:ext uri="{9D8B030D-6E8A-4147-A177-3AD203B41FA5}">
                      <a16:colId xmlns:a16="http://schemas.microsoft.com/office/drawing/2014/main" val="20002"/>
                    </a:ext>
                  </a:extLst>
                </a:gridCol>
                <a:gridCol w="3818586">
                  <a:extLst>
                    <a:ext uri="{9D8B030D-6E8A-4147-A177-3AD203B41FA5}">
                      <a16:colId xmlns:a16="http://schemas.microsoft.com/office/drawing/2014/main" val="20003"/>
                    </a:ext>
                  </a:extLst>
                </a:gridCol>
              </a:tblGrid>
              <a:tr h="456900">
                <a:tc gridSpan="2">
                  <a:txBody>
                    <a:bodyPr/>
                    <a:lstStyle/>
                    <a:p>
                      <a:r>
                        <a:rPr kumimoji="1" lang="ja-JP" altLang="en-US" sz="1200" dirty="0"/>
                        <a:t>分類</a:t>
                      </a:r>
                    </a:p>
                  </a:txBody>
                  <a:tcPr anchor="ctr"/>
                </a:tc>
                <a:tc hMerge="1">
                  <a:txBody>
                    <a:bodyPr/>
                    <a:lstStyle/>
                    <a:p>
                      <a:endParaRPr kumimoji="1" lang="ja-JP" altLang="en-US" dirty="0"/>
                    </a:p>
                  </a:txBody>
                  <a:tcPr/>
                </a:tc>
                <a:tc>
                  <a:txBody>
                    <a:bodyPr/>
                    <a:lstStyle/>
                    <a:p>
                      <a:pPr algn="ctr"/>
                      <a:r>
                        <a:rPr kumimoji="1" lang="ja-JP" altLang="en-US" sz="1200" dirty="0"/>
                        <a:t>人数</a:t>
                      </a:r>
                    </a:p>
                  </a:txBody>
                  <a:tcPr anchor="ctr"/>
                </a:tc>
                <a:tc>
                  <a:txBody>
                    <a:bodyPr/>
                    <a:lstStyle/>
                    <a:p>
                      <a:r>
                        <a:rPr kumimoji="1" lang="ja-JP" altLang="en-US" sz="1200" dirty="0"/>
                        <a:t>備考</a:t>
                      </a:r>
                    </a:p>
                  </a:txBody>
                  <a:tcPr anchor="ctr"/>
                </a:tc>
                <a:extLst>
                  <a:ext uri="{0D108BD9-81ED-4DB2-BD59-A6C34878D82A}">
                    <a16:rowId xmlns:a16="http://schemas.microsoft.com/office/drawing/2014/main" val="10000"/>
                  </a:ext>
                </a:extLst>
              </a:tr>
              <a:tr h="456900">
                <a:tc rowSpan="5">
                  <a:txBody>
                    <a:bodyPr/>
                    <a:lstStyle/>
                    <a:p>
                      <a:pPr algn="ctr"/>
                      <a:r>
                        <a:rPr kumimoji="1" lang="ja-JP" altLang="en-US" sz="1200" dirty="0"/>
                        <a:t>従業員</a:t>
                      </a:r>
                      <a:endParaRPr kumimoji="1" lang="ja-JP" altLang="en-US" sz="1200" dirty="0">
                        <a:latin typeface="+mn-ea"/>
                        <a:ea typeface="+mn-ea"/>
                      </a:endParaRPr>
                    </a:p>
                  </a:txBody>
                  <a:tcPr vert="eaVert" anchor="ctr"/>
                </a:tc>
                <a:tc>
                  <a:txBody>
                    <a:bodyPr/>
                    <a:lstStyle/>
                    <a:p>
                      <a:r>
                        <a:rPr kumimoji="1" lang="ja-JP" altLang="en-US" sz="1200" dirty="0"/>
                        <a:t>事故発生時に作業に従事していた者</a:t>
                      </a:r>
                      <a:endParaRPr kumimoji="1" lang="ja-JP" altLang="en-US" sz="1200" dirty="0">
                        <a:latin typeface="+mn-ea"/>
                        <a:ea typeface="+mn-ea"/>
                      </a:endParaRPr>
                    </a:p>
                  </a:txBody>
                  <a:tcPr anchor="ctr"/>
                </a:tc>
                <a:tc>
                  <a:txBody>
                    <a:bodyPr/>
                    <a:lstStyle/>
                    <a:p>
                      <a:pPr algn="ctr"/>
                      <a:r>
                        <a:rPr kumimoji="1" lang="en-US" altLang="ja-JP" sz="1200" dirty="0"/>
                        <a:t>3</a:t>
                      </a:r>
                      <a:endParaRPr kumimoji="1" lang="ja-JP" altLang="en-US" sz="1200" dirty="0">
                        <a:latin typeface="+mn-ea"/>
                        <a:ea typeface="+mn-ea"/>
                      </a:endParaRPr>
                    </a:p>
                  </a:txBody>
                  <a:tcPr anchor="ctr"/>
                </a:tc>
                <a:tc>
                  <a:txBody>
                    <a:bodyPr/>
                    <a:lstStyle/>
                    <a:p>
                      <a:r>
                        <a:rPr kumimoji="1" lang="pt-BR" altLang="ja-JP" sz="1200" dirty="0"/>
                        <a:t>24.5GyEq</a:t>
                      </a:r>
                      <a:r>
                        <a:rPr kumimoji="1" lang="ja-JP" altLang="en-US" sz="1200" dirty="0"/>
                        <a:t>（</a:t>
                      </a:r>
                      <a:r>
                        <a:rPr kumimoji="1" lang="en-US" altLang="ja-JP" sz="1200" dirty="0"/>
                        <a:t>83</a:t>
                      </a:r>
                      <a:r>
                        <a:rPr kumimoji="1" lang="ja-JP" altLang="en-US" sz="1200" dirty="0"/>
                        <a:t>日後に死亡）</a:t>
                      </a:r>
                      <a:r>
                        <a:rPr kumimoji="1" lang="pt-BR" altLang="ja-JP" sz="1200" dirty="0"/>
                        <a:t>,</a:t>
                      </a:r>
                      <a:r>
                        <a:rPr kumimoji="1" lang="ja-JP" altLang="pt-BR" sz="1200" dirty="0"/>
                        <a:t>　</a:t>
                      </a:r>
                      <a:r>
                        <a:rPr kumimoji="1" lang="pt-BR" altLang="ja-JP" sz="1200" dirty="0"/>
                        <a:t>8.3GyEq</a:t>
                      </a:r>
                      <a:r>
                        <a:rPr kumimoji="1" lang="ja-JP" altLang="en-US" sz="1200" dirty="0"/>
                        <a:t>（</a:t>
                      </a:r>
                      <a:r>
                        <a:rPr kumimoji="1" lang="en-US" altLang="ja-JP" sz="1200" dirty="0"/>
                        <a:t>211</a:t>
                      </a:r>
                      <a:r>
                        <a:rPr kumimoji="1" lang="ja-JP" altLang="en-US" sz="1200" dirty="0"/>
                        <a:t>日後に死亡）</a:t>
                      </a:r>
                      <a:r>
                        <a:rPr kumimoji="1" lang="pt-BR" altLang="ja-JP" sz="1200" dirty="0"/>
                        <a:t>, 3.0GyEq </a:t>
                      </a:r>
                      <a:r>
                        <a:rPr kumimoji="1" lang="ja-JP" altLang="en-US" sz="1200" dirty="0"/>
                        <a:t>（治療後退院）</a:t>
                      </a:r>
                      <a:endParaRPr kumimoji="1" lang="pt-BR" altLang="ja-JP" sz="1200" dirty="0">
                        <a:latin typeface="+mn-ea"/>
                        <a:ea typeface="+mn-ea"/>
                      </a:endParaRPr>
                    </a:p>
                  </a:txBody>
                  <a:tcPr anchor="ctr"/>
                </a:tc>
                <a:extLst>
                  <a:ext uri="{0D108BD9-81ED-4DB2-BD59-A6C34878D82A}">
                    <a16:rowId xmlns:a16="http://schemas.microsoft.com/office/drawing/2014/main" val="10001"/>
                  </a:ext>
                </a:extLst>
              </a:tr>
              <a:tr h="456900">
                <a:tc vMerge="1">
                  <a:txBody>
                    <a:bodyPr/>
                    <a:lstStyle/>
                    <a:p>
                      <a:endParaRPr kumimoji="1" lang="en-US" altLang="ja-JP"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水抜き作業等に従事した者</a:t>
                      </a:r>
                      <a:endParaRPr kumimoji="1" lang="en-US" altLang="ja-JP" sz="1200" dirty="0">
                        <a:latin typeface="+mn-ea"/>
                        <a:ea typeface="+mn-ea"/>
                      </a:endParaRPr>
                    </a:p>
                  </a:txBody>
                  <a:tcPr anchor="ctr"/>
                </a:tc>
                <a:tc>
                  <a:txBody>
                    <a:bodyPr/>
                    <a:lstStyle/>
                    <a:p>
                      <a:pPr algn="ctr"/>
                      <a:r>
                        <a:rPr kumimoji="1" lang="en-US" altLang="ja-JP" sz="1200" dirty="0"/>
                        <a:t>18</a:t>
                      </a:r>
                      <a:endParaRPr kumimoji="1" lang="ja-JP" altLang="en-US" sz="1200" dirty="0">
                        <a:latin typeface="+mn-ea"/>
                        <a:ea typeface="+mn-ea"/>
                      </a:endParaRPr>
                    </a:p>
                  </a:txBody>
                  <a:tcPr anchor="ctr"/>
                </a:tc>
                <a:tc>
                  <a:txBody>
                    <a:bodyPr/>
                    <a:lstStyle/>
                    <a:p>
                      <a:r>
                        <a:rPr kumimoji="1" lang="ja-JP" altLang="en-US" sz="1200" dirty="0"/>
                        <a:t>ホールボディカウンタ、線量計で検出。</a:t>
                      </a:r>
                      <a:r>
                        <a:rPr kumimoji="1" lang="en-US" altLang="ja-JP" sz="1200" dirty="0"/>
                        <a:t>3.8~48mSv</a:t>
                      </a:r>
                      <a:endParaRPr kumimoji="1" lang="ja-JP" altLang="en-US" sz="1200" dirty="0">
                        <a:latin typeface="+mn-ea"/>
                        <a:ea typeface="+mn-ea"/>
                      </a:endParaRPr>
                    </a:p>
                  </a:txBody>
                  <a:tcPr anchor="ctr"/>
                </a:tc>
                <a:extLst>
                  <a:ext uri="{0D108BD9-81ED-4DB2-BD59-A6C34878D82A}">
                    <a16:rowId xmlns:a16="http://schemas.microsoft.com/office/drawing/2014/main" val="10002"/>
                  </a:ext>
                </a:extLst>
              </a:tr>
              <a:tr h="268765">
                <a:tc vMerge="1">
                  <a:txBody>
                    <a:bodyPr/>
                    <a:lstStyle/>
                    <a:p>
                      <a:endParaRPr kumimoji="1" lang="ja-JP" altLang="en-US" dirty="0"/>
                    </a:p>
                  </a:txBody>
                  <a:tcPr/>
                </a:tc>
                <a:tc>
                  <a:txBody>
                    <a:bodyPr/>
                    <a:lstStyle/>
                    <a:p>
                      <a:r>
                        <a:rPr kumimoji="1" lang="ja-JP" altLang="en-US" sz="1200" dirty="0"/>
                        <a:t>ホウ酸水注入に従事した者</a:t>
                      </a:r>
                      <a:endParaRPr kumimoji="1" lang="ja-JP" altLang="en-US" sz="1200" dirty="0">
                        <a:latin typeface="+mn-ea"/>
                        <a:ea typeface="+mn-ea"/>
                      </a:endParaRPr>
                    </a:p>
                  </a:txBody>
                  <a:tcPr anchor="ctr"/>
                </a:tc>
                <a:tc>
                  <a:txBody>
                    <a:bodyPr/>
                    <a:lstStyle/>
                    <a:p>
                      <a:pPr algn="ctr"/>
                      <a:r>
                        <a:rPr kumimoji="1" lang="en-US" altLang="ja-JP" sz="1200" dirty="0"/>
                        <a:t>6</a:t>
                      </a:r>
                      <a:endParaRPr kumimoji="1" lang="ja-JP" altLang="en-US" sz="1200" dirty="0">
                        <a:latin typeface="+mn-ea"/>
                        <a:ea typeface="+mn-ea"/>
                      </a:endParaRPr>
                    </a:p>
                  </a:txBody>
                  <a:tcPr anchor="ctr"/>
                </a:tc>
                <a:tc>
                  <a:txBody>
                    <a:bodyPr/>
                    <a:lstStyle/>
                    <a:p>
                      <a:r>
                        <a:rPr kumimoji="1" lang="ja-JP" altLang="en-US" sz="1200" dirty="0"/>
                        <a:t>線量計等で検出。</a:t>
                      </a:r>
                      <a:r>
                        <a:rPr kumimoji="1" lang="en-US" altLang="ja-JP" sz="1200" dirty="0"/>
                        <a:t>0.7~3.5mSv</a:t>
                      </a:r>
                      <a:endParaRPr kumimoji="1" lang="ja-JP" altLang="en-US" sz="1200" dirty="0">
                        <a:latin typeface="+mn-ea"/>
                        <a:ea typeface="+mn-ea"/>
                      </a:endParaRPr>
                    </a:p>
                  </a:txBody>
                  <a:tcPr anchor="ctr"/>
                </a:tc>
                <a:extLst>
                  <a:ext uri="{0D108BD9-81ED-4DB2-BD59-A6C34878D82A}">
                    <a16:rowId xmlns:a16="http://schemas.microsoft.com/office/drawing/2014/main" val="10003"/>
                  </a:ext>
                </a:extLst>
              </a:tr>
              <a:tr h="456900">
                <a:tc vMerge="1">
                  <a:txBody>
                    <a:bodyPr/>
                    <a:lstStyle/>
                    <a:p>
                      <a:endParaRPr kumimoji="1" lang="ja-JP" altLang="en-US" sz="1200" dirty="0"/>
                    </a:p>
                  </a:txBody>
                  <a:tcPr vert="eaVert" anchor="ctr"/>
                </a:tc>
                <a:tc rowSpan="2">
                  <a:txBody>
                    <a:bodyPr/>
                    <a:lstStyle/>
                    <a:p>
                      <a:r>
                        <a:rPr kumimoji="1" lang="ja-JP" altLang="en-US" sz="1200" dirty="0"/>
                        <a:t>その他事故時に敷地内にいた者</a:t>
                      </a:r>
                      <a:endParaRPr kumimoji="1" lang="en-US" altLang="ja-JP" sz="1200" dirty="0">
                        <a:latin typeface="+mn-ea"/>
                        <a:ea typeface="+mn-ea"/>
                      </a:endParaRPr>
                    </a:p>
                  </a:txBody>
                  <a:tcPr anchor="ctr"/>
                </a:tc>
                <a:tc>
                  <a:txBody>
                    <a:bodyPr/>
                    <a:lstStyle/>
                    <a:p>
                      <a:pPr algn="ctr"/>
                      <a:r>
                        <a:rPr kumimoji="1" lang="en-US" altLang="ja-JP" sz="1200" dirty="0"/>
                        <a:t>49</a:t>
                      </a:r>
                      <a:endParaRPr kumimoji="1" lang="ja-JP" altLang="en-US" sz="1200" dirty="0">
                        <a:latin typeface="+mn-ea"/>
                        <a:ea typeface="+mn-ea"/>
                      </a:endParaRPr>
                    </a:p>
                  </a:txBody>
                  <a:tcPr anchor="ctr"/>
                </a:tc>
                <a:tc>
                  <a:txBody>
                    <a:bodyPr/>
                    <a:lstStyle/>
                    <a:p>
                      <a:r>
                        <a:rPr kumimoji="1" lang="ja-JP" altLang="en-US" sz="1200" dirty="0"/>
                        <a:t>ホールボディカウンタ、フィルムバッチで検出。</a:t>
                      </a:r>
                      <a:r>
                        <a:rPr kumimoji="1" lang="en-US" altLang="ja-JP" sz="1200" dirty="0"/>
                        <a:t>0.6~48mSv</a:t>
                      </a:r>
                      <a:endParaRPr kumimoji="1" lang="ja-JP" altLang="en-US" sz="1200" dirty="0">
                        <a:latin typeface="+mn-ea"/>
                        <a:ea typeface="+mn-ea"/>
                      </a:endParaRPr>
                    </a:p>
                  </a:txBody>
                  <a:tcPr anchor="ctr"/>
                </a:tc>
                <a:extLst>
                  <a:ext uri="{0D108BD9-81ED-4DB2-BD59-A6C34878D82A}">
                    <a16:rowId xmlns:a16="http://schemas.microsoft.com/office/drawing/2014/main" val="10004"/>
                  </a:ext>
                </a:extLst>
              </a:tr>
              <a:tr h="456900">
                <a:tc vMerge="1">
                  <a:txBody>
                    <a:bodyPr/>
                    <a:lstStyle/>
                    <a:p>
                      <a:endParaRPr kumimoji="1" lang="ja-JP" altLang="en-US" sz="1200" dirty="0"/>
                    </a:p>
                  </a:txBody>
                  <a:tcPr vert="eaVert" anchor="ctr"/>
                </a:tc>
                <a:tc vMerge="1">
                  <a:txBody>
                    <a:bodyPr/>
                    <a:lstStyle/>
                    <a:p>
                      <a:endParaRPr kumimoji="1" lang="en-US" altLang="ja-JP" sz="1400" dirty="0"/>
                    </a:p>
                  </a:txBody>
                  <a:tcPr/>
                </a:tc>
                <a:tc>
                  <a:txBody>
                    <a:bodyPr/>
                    <a:lstStyle/>
                    <a:p>
                      <a:pPr algn="ctr"/>
                      <a:r>
                        <a:rPr kumimoji="1" lang="en-US" altLang="ja-JP" sz="1200" dirty="0"/>
                        <a:t>96</a:t>
                      </a:r>
                      <a:endParaRPr kumimoji="1" lang="ja-JP" altLang="en-US" sz="1200" dirty="0">
                        <a:latin typeface="+mn-ea"/>
                        <a:ea typeface="+mn-ea"/>
                      </a:endParaRPr>
                    </a:p>
                  </a:txBody>
                  <a:tcPr anchor="ctr"/>
                </a:tc>
                <a:tc>
                  <a:txBody>
                    <a:bodyPr/>
                    <a:lstStyle/>
                    <a:p>
                      <a:r>
                        <a:rPr kumimoji="1" lang="ja-JP" altLang="en-US" sz="1200" dirty="0"/>
                        <a:t>敷地内の端の線量評価と</a:t>
                      </a:r>
                      <a:r>
                        <a:rPr kumimoji="1" lang="en-US" altLang="ja-JP" sz="1200" dirty="0"/>
                        <a:t>JCO</a:t>
                      </a:r>
                      <a:r>
                        <a:rPr kumimoji="1" lang="ja-JP" altLang="en-US" sz="1200" dirty="0"/>
                        <a:t>が実施した個人行動調査から推定。</a:t>
                      </a:r>
                      <a:r>
                        <a:rPr kumimoji="1" lang="en-US" altLang="ja-JP" sz="1200" dirty="0"/>
                        <a:t>0.06~17mSv</a:t>
                      </a:r>
                      <a:endParaRPr kumimoji="1" lang="ja-JP" altLang="en-US" sz="1200" dirty="0">
                        <a:latin typeface="+mn-ea"/>
                        <a:ea typeface="+mn-ea"/>
                      </a:endParaRPr>
                    </a:p>
                  </a:txBody>
                  <a:tcPr anchor="ctr"/>
                </a:tc>
                <a:extLst>
                  <a:ext uri="{0D108BD9-81ED-4DB2-BD59-A6C34878D82A}">
                    <a16:rowId xmlns:a16="http://schemas.microsoft.com/office/drawing/2014/main" val="10005"/>
                  </a:ext>
                </a:extLst>
              </a:tr>
              <a:tr h="456900">
                <a:tc rowSpan="5">
                  <a:txBody>
                    <a:bodyPr/>
                    <a:lstStyle/>
                    <a:p>
                      <a:pPr algn="ctr"/>
                      <a:r>
                        <a:rPr kumimoji="1" lang="ja-JP" altLang="en-US" sz="1200" dirty="0"/>
                        <a:t>防災業務関係者</a:t>
                      </a:r>
                      <a:endParaRPr kumimoji="1" lang="ja-JP" altLang="en-US" sz="1200" dirty="0">
                        <a:latin typeface="+mn-ea"/>
                        <a:ea typeface="+mn-ea"/>
                      </a:endParaRPr>
                    </a:p>
                  </a:txBody>
                  <a:tcPr vert="eaVert" anchor="ctr"/>
                </a:tc>
                <a:tc>
                  <a:txBody>
                    <a:bodyPr/>
                    <a:lstStyle/>
                    <a:p>
                      <a:r>
                        <a:rPr kumimoji="1" lang="ja-JP" altLang="en-US" sz="1200" dirty="0"/>
                        <a:t>政府関係機関（原研、サイクル機構の職員）</a:t>
                      </a:r>
                      <a:endParaRPr kumimoji="1" lang="ja-JP" altLang="en-US" sz="1200" dirty="0">
                        <a:latin typeface="+mn-ea"/>
                        <a:ea typeface="+mn-ea"/>
                      </a:endParaRPr>
                    </a:p>
                  </a:txBody>
                  <a:tcPr anchor="ctr"/>
                </a:tc>
                <a:tc>
                  <a:txBody>
                    <a:bodyPr/>
                    <a:lstStyle/>
                    <a:p>
                      <a:pPr algn="ctr"/>
                      <a:r>
                        <a:rPr kumimoji="1" lang="en-US" altLang="ja-JP" sz="1200" dirty="0"/>
                        <a:t>57</a:t>
                      </a:r>
                      <a:endParaRPr kumimoji="1" lang="ja-JP" altLang="en-US" sz="1200" dirty="0">
                        <a:latin typeface="+mn-ea"/>
                        <a:ea typeface="+mn-ea"/>
                      </a:endParaRPr>
                    </a:p>
                  </a:txBody>
                  <a:tcPr anchor="ctr"/>
                </a:tc>
                <a:tc>
                  <a:txBody>
                    <a:bodyPr/>
                    <a:lstStyle/>
                    <a:p>
                      <a:r>
                        <a:rPr kumimoji="1" lang="ja-JP" altLang="en-US" sz="1200" dirty="0"/>
                        <a:t>フィルムバッチ、</a:t>
                      </a:r>
                      <a:r>
                        <a:rPr kumimoji="1" lang="en-US" altLang="ja-JP" sz="1200" dirty="0"/>
                        <a:t>TLD</a:t>
                      </a:r>
                      <a:r>
                        <a:rPr kumimoji="1" lang="ja-JP" altLang="en-US" sz="1200" dirty="0"/>
                        <a:t>で測定した</a:t>
                      </a:r>
                      <a:r>
                        <a:rPr kumimoji="1" lang="en-US" altLang="ja-JP" sz="1200" dirty="0"/>
                        <a:t>206</a:t>
                      </a:r>
                      <a:r>
                        <a:rPr kumimoji="1" lang="ja-JP" altLang="en-US" sz="1200" dirty="0"/>
                        <a:t>名のうち、</a:t>
                      </a:r>
                      <a:r>
                        <a:rPr kumimoji="1" lang="en-US" altLang="ja-JP" sz="1200" dirty="0"/>
                        <a:t>56</a:t>
                      </a:r>
                      <a:r>
                        <a:rPr kumimoji="1" lang="ja-JP" altLang="en-US" sz="1200" dirty="0"/>
                        <a:t>名から検出。</a:t>
                      </a:r>
                      <a:r>
                        <a:rPr kumimoji="1" lang="en-US" altLang="ja-JP" sz="1200" dirty="0"/>
                        <a:t>0.1~9.2mSv</a:t>
                      </a:r>
                      <a:endParaRPr kumimoji="1" lang="ja-JP" altLang="en-US" sz="1200" dirty="0">
                        <a:latin typeface="+mn-ea"/>
                        <a:ea typeface="+mn-ea"/>
                      </a:endParaRPr>
                    </a:p>
                  </a:txBody>
                  <a:tcPr anchor="ctr"/>
                </a:tc>
                <a:extLst>
                  <a:ext uri="{0D108BD9-81ED-4DB2-BD59-A6C34878D82A}">
                    <a16:rowId xmlns:a16="http://schemas.microsoft.com/office/drawing/2014/main" val="10006"/>
                  </a:ext>
                </a:extLst>
              </a:tr>
              <a:tr h="268765">
                <a:tc vMerge="1">
                  <a:txBody>
                    <a:bodyPr/>
                    <a:lstStyle/>
                    <a:p>
                      <a:endParaRPr kumimoji="1" lang="ja-JP" altLang="en-US" dirty="0"/>
                    </a:p>
                  </a:txBody>
                  <a:tcPr/>
                </a:tc>
                <a:tc>
                  <a:txBody>
                    <a:bodyPr/>
                    <a:lstStyle/>
                    <a:p>
                      <a:r>
                        <a:rPr kumimoji="1" lang="ja-JP" altLang="en-US" sz="1200" dirty="0"/>
                        <a:t>消防職員（事故発生時に救助に従事）</a:t>
                      </a:r>
                      <a:endParaRPr kumimoji="1" lang="ja-JP" altLang="en-US" sz="1200" dirty="0">
                        <a:solidFill>
                          <a:srgbClr val="FF0000"/>
                        </a:solidFill>
                        <a:latin typeface="+mn-ea"/>
                        <a:ea typeface="+mn-ea"/>
                      </a:endParaRPr>
                    </a:p>
                  </a:txBody>
                  <a:tcPr anchor="ctr"/>
                </a:tc>
                <a:tc>
                  <a:txBody>
                    <a:bodyPr/>
                    <a:lstStyle/>
                    <a:p>
                      <a:pPr algn="ctr"/>
                      <a:r>
                        <a:rPr kumimoji="1" lang="en-US" altLang="ja-JP" sz="1200" dirty="0"/>
                        <a:t>3</a:t>
                      </a:r>
                      <a:endParaRPr kumimoji="1" lang="ja-JP" altLang="en-US" sz="1200" dirty="0">
                        <a:latin typeface="+mn-ea"/>
                        <a:ea typeface="+mn-ea"/>
                      </a:endParaRPr>
                    </a:p>
                  </a:txBody>
                  <a:tcPr anchor="ctr"/>
                </a:tc>
                <a:tc>
                  <a:txBody>
                    <a:bodyPr/>
                    <a:lstStyle/>
                    <a:p>
                      <a:r>
                        <a:rPr kumimoji="1" lang="ja-JP" altLang="en-US" sz="1200" dirty="0"/>
                        <a:t>ホールボディカウンタで検出。</a:t>
                      </a:r>
                      <a:r>
                        <a:rPr kumimoji="1" lang="en-US" altLang="ja-JP" sz="1200" dirty="0"/>
                        <a:t>4.6~9.4mSv</a:t>
                      </a:r>
                      <a:endParaRPr kumimoji="1" lang="ja-JP" altLang="en-US" sz="1200" dirty="0">
                        <a:solidFill>
                          <a:srgbClr val="FF0000"/>
                        </a:solidFill>
                        <a:latin typeface="+mn-ea"/>
                        <a:ea typeface="+mn-ea"/>
                      </a:endParaRPr>
                    </a:p>
                  </a:txBody>
                  <a:tcPr anchor="ctr"/>
                </a:tc>
                <a:extLst>
                  <a:ext uri="{0D108BD9-81ED-4DB2-BD59-A6C34878D82A}">
                    <a16:rowId xmlns:a16="http://schemas.microsoft.com/office/drawing/2014/main" val="10007"/>
                  </a:ext>
                </a:extLst>
              </a:tr>
              <a:tr h="415720">
                <a:tc vMerge="1">
                  <a:txBody>
                    <a:bodyPr/>
                    <a:lstStyle/>
                    <a:p>
                      <a:endParaRPr kumimoji="1" lang="ja-JP" altLang="en-US" sz="1200" dirty="0">
                        <a:latin typeface="+mn-ea"/>
                        <a:ea typeface="+mn-ea"/>
                      </a:endParaRPr>
                    </a:p>
                  </a:txBody>
                  <a:tcPr vert="eaVert" anchor="ctr"/>
                </a:tc>
                <a:tc>
                  <a:txBody>
                    <a:bodyPr/>
                    <a:lstStyle/>
                    <a:p>
                      <a:r>
                        <a:rPr kumimoji="1" lang="ja-JP" altLang="en-US" sz="1200" dirty="0"/>
                        <a:t>自治体関係者</a:t>
                      </a:r>
                      <a:endParaRPr kumimoji="1" lang="ja-JP" altLang="en-US" sz="1200" dirty="0">
                        <a:latin typeface="+mn-ea"/>
                        <a:ea typeface="+mn-ea"/>
                      </a:endParaRPr>
                    </a:p>
                  </a:txBody>
                  <a:tcPr anchor="ctr"/>
                </a:tc>
                <a:tc>
                  <a:txBody>
                    <a:bodyPr/>
                    <a:lstStyle/>
                    <a:p>
                      <a:pPr algn="ctr"/>
                      <a:r>
                        <a:rPr kumimoji="1" lang="en-US" altLang="ja-JP" sz="1200" dirty="0"/>
                        <a:t>167</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0.0002~7.2mSv</a:t>
                      </a:r>
                      <a:endParaRPr kumimoji="1" lang="pt-BR" altLang="ja-JP" sz="1200" dirty="0">
                        <a:latin typeface="+mn-ea"/>
                        <a:ea typeface="+mn-ea"/>
                      </a:endParaRPr>
                    </a:p>
                  </a:txBody>
                  <a:tcPr anchor="ctr"/>
                </a:tc>
                <a:extLst>
                  <a:ext uri="{0D108BD9-81ED-4DB2-BD59-A6C34878D82A}">
                    <a16:rowId xmlns:a16="http://schemas.microsoft.com/office/drawing/2014/main" val="360069769"/>
                  </a:ext>
                </a:extLst>
              </a:tr>
              <a:tr h="268765">
                <a:tc vMerge="1">
                  <a:txBody>
                    <a:bodyPr/>
                    <a:lstStyle/>
                    <a:p>
                      <a:endParaRPr kumimoji="1" lang="en-US" altLang="ja-JP"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国の関係者</a:t>
                      </a:r>
                      <a:endParaRPr kumimoji="1" lang="en-US" altLang="ja-JP" sz="1200" dirty="0">
                        <a:latin typeface="+mn-ea"/>
                        <a:ea typeface="+mn-ea"/>
                      </a:endParaRPr>
                    </a:p>
                  </a:txBody>
                  <a:tcPr anchor="ctr"/>
                </a:tc>
                <a:tc>
                  <a:txBody>
                    <a:bodyPr/>
                    <a:lstStyle/>
                    <a:p>
                      <a:pPr algn="ctr"/>
                      <a:r>
                        <a:rPr kumimoji="1" lang="en-US" altLang="ja-JP" sz="1200" dirty="0"/>
                        <a:t>8</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0.49~2.1mSv</a:t>
                      </a:r>
                      <a:endParaRPr kumimoji="1" lang="ja-JP" altLang="en-US" sz="1200" dirty="0">
                        <a:latin typeface="+mn-ea"/>
                        <a:ea typeface="+mn-ea"/>
                      </a:endParaRPr>
                    </a:p>
                  </a:txBody>
                  <a:tcPr anchor="ctr"/>
                </a:tc>
                <a:extLst>
                  <a:ext uri="{0D108BD9-81ED-4DB2-BD59-A6C34878D82A}">
                    <a16:rowId xmlns:a16="http://schemas.microsoft.com/office/drawing/2014/main" val="4238267193"/>
                  </a:ext>
                </a:extLst>
              </a:tr>
              <a:tr h="268765">
                <a:tc vMerge="1">
                  <a:txBody>
                    <a:bodyPr/>
                    <a:lstStyle/>
                    <a:p>
                      <a:endParaRPr kumimoji="1" lang="ja-JP" altLang="en-US" dirty="0"/>
                    </a:p>
                  </a:txBody>
                  <a:tcPr/>
                </a:tc>
                <a:tc>
                  <a:txBody>
                    <a:bodyPr/>
                    <a:lstStyle/>
                    <a:p>
                      <a:r>
                        <a:rPr kumimoji="1" lang="ja-JP" altLang="en-US" sz="1200" dirty="0"/>
                        <a:t>報道関係者</a:t>
                      </a:r>
                      <a:endParaRPr kumimoji="1" lang="ja-JP" altLang="en-US" sz="1200" dirty="0">
                        <a:latin typeface="+mn-ea"/>
                        <a:ea typeface="+mn-ea"/>
                      </a:endParaRPr>
                    </a:p>
                  </a:txBody>
                  <a:tcPr anchor="ctr"/>
                </a:tc>
                <a:tc>
                  <a:txBody>
                    <a:bodyPr/>
                    <a:lstStyle/>
                    <a:p>
                      <a:pPr algn="ctr"/>
                      <a:r>
                        <a:rPr kumimoji="1" lang="en-US" altLang="ja-JP" sz="1200" dirty="0"/>
                        <a:t>26</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0.014~2.6mSv</a:t>
                      </a:r>
                      <a:endParaRPr kumimoji="1" lang="ja-JP" altLang="en-US" sz="1200" dirty="0">
                        <a:latin typeface="+mn-ea"/>
                        <a:ea typeface="+mn-ea"/>
                      </a:endParaRPr>
                    </a:p>
                  </a:txBody>
                  <a:tcPr anchor="ctr"/>
                </a:tc>
                <a:extLst>
                  <a:ext uri="{0D108BD9-81ED-4DB2-BD59-A6C34878D82A}">
                    <a16:rowId xmlns:a16="http://schemas.microsoft.com/office/drawing/2014/main" val="36875496"/>
                  </a:ext>
                </a:extLst>
              </a:tr>
              <a:tr h="268765">
                <a:tc rowSpan="3">
                  <a:txBody>
                    <a:bodyPr/>
                    <a:lstStyle/>
                    <a:p>
                      <a:pPr algn="ctr"/>
                      <a:r>
                        <a:rPr kumimoji="1" lang="ja-JP" altLang="en-US" sz="1200" dirty="0"/>
                        <a:t>周辺住民等</a:t>
                      </a:r>
                      <a:endParaRPr kumimoji="1" lang="ja-JP" altLang="en-US" sz="1200" dirty="0">
                        <a:latin typeface="+mn-ea"/>
                        <a:ea typeface="+mn-ea"/>
                      </a:endParaRPr>
                    </a:p>
                  </a:txBody>
                  <a:tcPr vert="eaVert" anchor="ctr"/>
                </a:tc>
                <a:tc>
                  <a:txBody>
                    <a:bodyPr/>
                    <a:lstStyle/>
                    <a:p>
                      <a:r>
                        <a:rPr kumimoji="1" lang="ja-JP" altLang="en-US" sz="1200" dirty="0"/>
                        <a:t>実測で線量が評価された者</a:t>
                      </a:r>
                      <a:endParaRPr kumimoji="1" lang="ja-JP" altLang="en-US" sz="1200" dirty="0">
                        <a:latin typeface="+mn-ea"/>
                        <a:ea typeface="+mn-ea"/>
                      </a:endParaRPr>
                    </a:p>
                  </a:txBody>
                  <a:tcPr anchor="ctr"/>
                </a:tc>
                <a:tc>
                  <a:txBody>
                    <a:bodyPr/>
                    <a:lstStyle/>
                    <a:p>
                      <a:pPr algn="ctr"/>
                      <a:r>
                        <a:rPr kumimoji="1" lang="en-US" altLang="ja-JP" sz="1200" dirty="0"/>
                        <a:t>7</a:t>
                      </a:r>
                      <a:endParaRPr kumimoji="1" lang="ja-JP" altLang="en-US" sz="1200" dirty="0">
                        <a:latin typeface="+mn-ea"/>
                        <a:ea typeface="+mn-ea"/>
                      </a:endParaRPr>
                    </a:p>
                  </a:txBody>
                  <a:tcPr anchor="ctr"/>
                </a:tc>
                <a:tc>
                  <a:txBody>
                    <a:bodyPr/>
                    <a:lstStyle/>
                    <a:p>
                      <a:r>
                        <a:rPr kumimoji="1" lang="ja-JP" altLang="en-US" sz="1200" dirty="0"/>
                        <a:t>ホールボディカウンタで検出。</a:t>
                      </a:r>
                      <a:r>
                        <a:rPr kumimoji="1" lang="en-US" altLang="ja-JP" sz="1200" dirty="0"/>
                        <a:t>6.7~16mSv</a:t>
                      </a:r>
                      <a:endParaRPr kumimoji="1" lang="ja-JP" altLang="en-US" sz="1200" dirty="0">
                        <a:latin typeface="+mn-ea"/>
                        <a:ea typeface="+mn-ea"/>
                      </a:endParaRPr>
                    </a:p>
                  </a:txBody>
                  <a:tcPr anchor="ctr"/>
                </a:tc>
                <a:extLst>
                  <a:ext uri="{0D108BD9-81ED-4DB2-BD59-A6C34878D82A}">
                    <a16:rowId xmlns:a16="http://schemas.microsoft.com/office/drawing/2014/main" val="3884259473"/>
                  </a:ext>
                </a:extLst>
              </a:tr>
              <a:tr h="415720">
                <a:tc vMerge="1">
                  <a:txBody>
                    <a:bodyPr/>
                    <a:lstStyle/>
                    <a:p>
                      <a:endParaRPr kumimoji="1" lang="ja-JP" altLang="en-US" dirty="0"/>
                    </a:p>
                  </a:txBody>
                  <a:tcPr/>
                </a:tc>
                <a:tc>
                  <a:txBody>
                    <a:bodyPr/>
                    <a:lstStyle/>
                    <a:p>
                      <a:r>
                        <a:rPr kumimoji="1" lang="ja-JP" altLang="en-US" sz="1200" dirty="0"/>
                        <a:t>居住または勤務する者</a:t>
                      </a:r>
                      <a:endParaRPr kumimoji="1" lang="en-US" altLang="ja-JP" sz="1200" dirty="0">
                        <a:latin typeface="+mn-ea"/>
                        <a:ea typeface="+mn-ea"/>
                      </a:endParaRPr>
                    </a:p>
                  </a:txBody>
                  <a:tcPr anchor="ctr"/>
                </a:tc>
                <a:tc>
                  <a:txBody>
                    <a:bodyPr/>
                    <a:lstStyle/>
                    <a:p>
                      <a:pPr algn="ctr"/>
                      <a:r>
                        <a:rPr kumimoji="1" lang="en-US" altLang="ja-JP" sz="1200" dirty="0"/>
                        <a:t>199</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0.01~21mSv</a:t>
                      </a:r>
                      <a:endParaRPr kumimoji="1" lang="ja-JP" altLang="en-US" sz="1200" dirty="0">
                        <a:latin typeface="+mn-ea"/>
                        <a:ea typeface="+mn-ea"/>
                      </a:endParaRPr>
                    </a:p>
                  </a:txBody>
                  <a:tcPr anchor="ctr"/>
                </a:tc>
                <a:extLst>
                  <a:ext uri="{0D108BD9-81ED-4DB2-BD59-A6C34878D82A}">
                    <a16:rowId xmlns:a16="http://schemas.microsoft.com/office/drawing/2014/main" val="1675652931"/>
                  </a:ext>
                </a:extLst>
              </a:tr>
              <a:tr h="268765">
                <a:tc vMerge="1">
                  <a:txBody>
                    <a:bodyPr/>
                    <a:lstStyle/>
                    <a:p>
                      <a:endParaRPr kumimoji="1" lang="ja-JP" altLang="en-US" sz="1200" dirty="0"/>
                    </a:p>
                  </a:txBody>
                  <a:tcPr vert="eaVert" anchor="ctr"/>
                </a:tc>
                <a:tc>
                  <a:txBody>
                    <a:bodyPr/>
                    <a:lstStyle/>
                    <a:p>
                      <a:r>
                        <a:rPr kumimoji="1" lang="ja-JP" altLang="en-US" sz="1200" dirty="0"/>
                        <a:t>一時滞在者</a:t>
                      </a:r>
                      <a:endParaRPr kumimoji="1" lang="en-US" altLang="ja-JP" sz="1200" dirty="0">
                        <a:latin typeface="+mn-ea"/>
                        <a:ea typeface="+mn-ea"/>
                      </a:endParaRPr>
                    </a:p>
                  </a:txBody>
                  <a:tcPr anchor="ctr"/>
                </a:tc>
                <a:tc>
                  <a:txBody>
                    <a:bodyPr/>
                    <a:lstStyle/>
                    <a:p>
                      <a:pPr algn="ctr"/>
                      <a:r>
                        <a:rPr kumimoji="1" lang="en-US" altLang="ja-JP" sz="1200" dirty="0"/>
                        <a:t>28</a:t>
                      </a:r>
                      <a:endParaRPr kumimoji="1" lang="ja-JP" altLang="en-US" sz="1200" dirty="0">
                        <a:latin typeface="+mn-ea"/>
                        <a:ea typeface="+mn-ea"/>
                      </a:endParaRPr>
                    </a:p>
                  </a:txBody>
                  <a:tcPr anchor="ctr"/>
                </a:tc>
                <a:tc>
                  <a:txBody>
                    <a:bodyPr/>
                    <a:lstStyle/>
                    <a:p>
                      <a:r>
                        <a:rPr kumimoji="1" lang="ja-JP" altLang="en-US" sz="1200" dirty="0"/>
                        <a:t>行動調査に基づき推定。</a:t>
                      </a:r>
                      <a:r>
                        <a:rPr kumimoji="1" lang="en-US" altLang="ja-JP" sz="1200" dirty="0"/>
                        <a:t>0.01~3.6mSv</a:t>
                      </a:r>
                      <a:endParaRPr kumimoji="1" lang="ja-JP" altLang="en-US" sz="1200" dirty="0">
                        <a:latin typeface="+mn-ea"/>
                        <a:ea typeface="+mn-ea"/>
                      </a:endParaRPr>
                    </a:p>
                  </a:txBody>
                  <a:tcPr anchor="ctr"/>
                </a:tc>
                <a:extLst>
                  <a:ext uri="{0D108BD9-81ED-4DB2-BD59-A6C34878D82A}">
                    <a16:rowId xmlns:a16="http://schemas.microsoft.com/office/drawing/2014/main" val="1672287949"/>
                  </a:ext>
                </a:extLst>
              </a:tr>
            </a:tbl>
          </a:graphicData>
        </a:graphic>
      </p:graphicFrame>
      <p:sp>
        <p:nvSpPr>
          <p:cNvPr id="3" name="テキスト ボックス 2"/>
          <p:cNvSpPr txBox="1"/>
          <p:nvPr/>
        </p:nvSpPr>
        <p:spPr>
          <a:xfrm>
            <a:off x="5317573" y="6489119"/>
            <a:ext cx="2635131" cy="246221"/>
          </a:xfrm>
          <a:prstGeom prst="rect">
            <a:avLst/>
          </a:prstGeom>
          <a:noFill/>
        </p:spPr>
        <p:txBody>
          <a:bodyPr wrap="none" rtlCol="0">
            <a:spAutoFit/>
          </a:bodyPr>
          <a:lstStyle/>
          <a:p>
            <a:r>
              <a:rPr lang="ja-JP" altLang="en-US" sz="1000" dirty="0"/>
              <a:t>出典；第</a:t>
            </a:r>
            <a:r>
              <a:rPr lang="en-US" altLang="ja-JP" sz="1000" dirty="0"/>
              <a:t>83</a:t>
            </a:r>
            <a:r>
              <a:rPr lang="ja-JP" altLang="en-US" sz="1000" dirty="0"/>
              <a:t>回原子力安全委員会資料第４号</a:t>
            </a:r>
          </a:p>
        </p:txBody>
      </p:sp>
      <p:sp>
        <p:nvSpPr>
          <p:cNvPr id="6" name="スライド番号プレースホルダー 5">
            <a:extLst>
              <a:ext uri="{FF2B5EF4-FFF2-40B4-BE49-F238E27FC236}">
                <a16:creationId xmlns:a16="http://schemas.microsoft.com/office/drawing/2014/main" id="{B4C1C86C-BD35-9740-AC70-2FFFAC6D45C4}"/>
              </a:ext>
            </a:extLst>
          </p:cNvPr>
          <p:cNvSpPr>
            <a:spLocks noGrp="1"/>
          </p:cNvSpPr>
          <p:nvPr>
            <p:ph type="sldNum" sz="quarter" idx="12"/>
          </p:nvPr>
        </p:nvSpPr>
        <p:spPr/>
        <p:txBody>
          <a:bodyPr/>
          <a:lstStyle/>
          <a:p>
            <a:fld id="{A4B988E9-CCFF-0344-B6EF-C0EAF5B5B87D}" type="slidenum">
              <a:rPr kumimoji="1" lang="ja-JP" altLang="en-US" smtClean="0"/>
              <a:t>14</a:t>
            </a:fld>
            <a:endParaRPr kumimoji="1" lang="ja-JP" altLang="en-US"/>
          </a:p>
        </p:txBody>
      </p:sp>
    </p:spTree>
    <p:extLst>
      <p:ext uri="{BB962C8B-B14F-4D97-AF65-F5344CB8AC3E}">
        <p14:creationId xmlns:p14="http://schemas.microsoft.com/office/powerpoint/2010/main" val="259749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a:extLst>
              <a:ext uri="{FF2B5EF4-FFF2-40B4-BE49-F238E27FC236}">
                <a16:creationId xmlns:a16="http://schemas.microsoft.com/office/drawing/2014/main" id="{897727A8-F2B5-2244-A925-B64F5B8FFCAC}"/>
              </a:ext>
            </a:extLst>
          </p:cNvPr>
          <p:cNvSpPr/>
          <p:nvPr/>
        </p:nvSpPr>
        <p:spPr>
          <a:xfrm>
            <a:off x="4632512" y="1398494"/>
            <a:ext cx="3960300" cy="4948519"/>
          </a:xfrm>
          <a:prstGeom prst="roundRect">
            <a:avLst>
              <a:gd name="adj" fmla="val 665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F448B883-D9B0-CF48-A2A2-B0A61E33BE68}"/>
              </a:ext>
            </a:extLst>
          </p:cNvPr>
          <p:cNvSpPr/>
          <p:nvPr/>
        </p:nvSpPr>
        <p:spPr>
          <a:xfrm>
            <a:off x="537882" y="1398494"/>
            <a:ext cx="3960300" cy="4948519"/>
          </a:xfrm>
          <a:prstGeom prst="roundRect">
            <a:avLst>
              <a:gd name="adj" fmla="val 66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FDD2F07-9FE4-0045-AFDB-4C18EE6ED72F}"/>
              </a:ext>
            </a:extLst>
          </p:cNvPr>
          <p:cNvSpPr>
            <a:spLocks noGrp="1"/>
          </p:cNvSpPr>
          <p:nvPr>
            <p:ph type="title"/>
          </p:nvPr>
        </p:nvSpPr>
        <p:spPr/>
        <p:txBody>
          <a:bodyPr/>
          <a:lstStyle/>
          <a:p>
            <a:r>
              <a:rPr lang="ja-JP" altLang="en-US"/>
              <a:t>社会的影響と風評被害</a:t>
            </a:r>
          </a:p>
        </p:txBody>
      </p:sp>
      <p:sp>
        <p:nvSpPr>
          <p:cNvPr id="5" name="テキスト プレースホルダー 4">
            <a:extLst>
              <a:ext uri="{FF2B5EF4-FFF2-40B4-BE49-F238E27FC236}">
                <a16:creationId xmlns:a16="http://schemas.microsoft.com/office/drawing/2014/main" id="{65D83932-E6F0-7C44-B176-47DE9E6D4A33}"/>
              </a:ext>
            </a:extLst>
          </p:cNvPr>
          <p:cNvSpPr>
            <a:spLocks noGrp="1"/>
          </p:cNvSpPr>
          <p:nvPr>
            <p:ph type="body" idx="1"/>
          </p:nvPr>
        </p:nvSpPr>
        <p:spPr/>
        <p:txBody>
          <a:bodyPr/>
          <a:lstStyle/>
          <a:p>
            <a:r>
              <a:rPr lang="ja-JP" altLang="en-US"/>
              <a:t>社会的影響</a:t>
            </a:r>
          </a:p>
        </p:txBody>
      </p:sp>
      <p:sp>
        <p:nvSpPr>
          <p:cNvPr id="3" name="コンテンツ プレースホルダー 2">
            <a:extLst>
              <a:ext uri="{FF2B5EF4-FFF2-40B4-BE49-F238E27FC236}">
                <a16:creationId xmlns:a16="http://schemas.microsoft.com/office/drawing/2014/main" id="{A9E734E6-6E62-E04E-8780-30787F7F6EF1}"/>
              </a:ext>
            </a:extLst>
          </p:cNvPr>
          <p:cNvSpPr>
            <a:spLocks noGrp="1"/>
          </p:cNvSpPr>
          <p:nvPr>
            <p:ph sz="half" idx="2"/>
          </p:nvPr>
        </p:nvSpPr>
        <p:spPr>
          <a:xfrm>
            <a:off x="629842" y="2107097"/>
            <a:ext cx="3868340" cy="4433552"/>
          </a:xfrm>
        </p:spPr>
        <p:txBody>
          <a:bodyPr>
            <a:normAutofit fontScale="92500" lnSpcReduction="10000"/>
          </a:bodyPr>
          <a:lstStyle/>
          <a:p>
            <a:r>
              <a:rPr lang="ja-JP" altLang="en-US"/>
              <a:t>日常生活関連業務への影響</a:t>
            </a:r>
            <a:endParaRPr lang="en-US" altLang="ja-JP" dirty="0"/>
          </a:p>
          <a:p>
            <a:pPr lvl="1"/>
            <a:r>
              <a:rPr lang="en-US" altLang="ja-JP" dirty="0"/>
              <a:t>10km</a:t>
            </a:r>
            <a:r>
              <a:rPr lang="ja-JP" altLang="en-US"/>
              <a:t>圏内のスーパー、金融機関、ガソリンスタンド等が営業見合わせ</a:t>
            </a:r>
          </a:p>
          <a:p>
            <a:r>
              <a:rPr lang="ja-JP" altLang="en-US"/>
              <a:t>交通機関等への影響</a:t>
            </a:r>
            <a:endParaRPr lang="en-US" altLang="ja-JP" dirty="0"/>
          </a:p>
          <a:p>
            <a:pPr lvl="1"/>
            <a:r>
              <a:rPr lang="en-US" altLang="ja-JP" dirty="0"/>
              <a:t>JR</a:t>
            </a:r>
            <a:r>
              <a:rPr lang="ja-JP" altLang="en-US"/>
              <a:t>常磐線水戸～日立間運行停止</a:t>
            </a:r>
          </a:p>
          <a:p>
            <a:pPr lvl="1"/>
            <a:r>
              <a:rPr lang="ja-JP" altLang="en-US"/>
              <a:t>常磐自動車道、</a:t>
            </a:r>
            <a:r>
              <a:rPr lang="en-US" altLang="ja-JP" dirty="0"/>
              <a:t>JCO</a:t>
            </a:r>
            <a:r>
              <a:rPr lang="ja-JP" altLang="en-US"/>
              <a:t>周辺道路の交通規制</a:t>
            </a:r>
          </a:p>
          <a:p>
            <a:pPr lvl="1"/>
            <a:r>
              <a:rPr lang="en-US" altLang="ja-JP" dirty="0"/>
              <a:t>10km</a:t>
            </a:r>
            <a:r>
              <a:rPr lang="ja-JP" altLang="en-US"/>
              <a:t>圏内のバス、私鉄等運休</a:t>
            </a:r>
          </a:p>
          <a:p>
            <a:r>
              <a:rPr lang="ja-JP" altLang="en-US"/>
              <a:t>学校・公共施設への影響</a:t>
            </a:r>
            <a:endParaRPr lang="en-US" altLang="ja-JP" dirty="0"/>
          </a:p>
          <a:p>
            <a:pPr lvl="1"/>
            <a:r>
              <a:rPr lang="ja-JP" altLang="en-US"/>
              <a:t>学校</a:t>
            </a:r>
            <a:r>
              <a:rPr lang="en-US" altLang="ja-JP" dirty="0"/>
              <a:t>230</a:t>
            </a:r>
            <a:r>
              <a:rPr lang="ja-JP" altLang="en-US"/>
              <a:t>校が休校</a:t>
            </a:r>
          </a:p>
          <a:p>
            <a:pPr lvl="1"/>
            <a:r>
              <a:rPr lang="ja-JP" altLang="en-US"/>
              <a:t>公立の社会福祉施設等</a:t>
            </a:r>
            <a:r>
              <a:rPr lang="en-US" altLang="ja-JP" dirty="0"/>
              <a:t>67</a:t>
            </a:r>
            <a:r>
              <a:rPr lang="ja-JP" altLang="en-US"/>
              <a:t>施設が休館</a:t>
            </a:r>
          </a:p>
          <a:p>
            <a:endParaRPr lang="ja-JP" altLang="en-US"/>
          </a:p>
        </p:txBody>
      </p:sp>
      <p:sp>
        <p:nvSpPr>
          <p:cNvPr id="6" name="テキスト プレースホルダー 5">
            <a:extLst>
              <a:ext uri="{FF2B5EF4-FFF2-40B4-BE49-F238E27FC236}">
                <a16:creationId xmlns:a16="http://schemas.microsoft.com/office/drawing/2014/main" id="{971355B7-D0F4-7F4B-9B97-7B964B4EDB38}"/>
              </a:ext>
            </a:extLst>
          </p:cNvPr>
          <p:cNvSpPr>
            <a:spLocks noGrp="1"/>
          </p:cNvSpPr>
          <p:nvPr>
            <p:ph type="body" sz="quarter" idx="3"/>
          </p:nvPr>
        </p:nvSpPr>
        <p:spPr/>
        <p:txBody>
          <a:bodyPr/>
          <a:lstStyle/>
          <a:p>
            <a:r>
              <a:rPr lang="ja-JP" altLang="en-US"/>
              <a:t>風評被害</a:t>
            </a:r>
          </a:p>
        </p:txBody>
      </p:sp>
      <p:sp>
        <p:nvSpPr>
          <p:cNvPr id="7" name="コンテンツ プレースホルダー 6">
            <a:extLst>
              <a:ext uri="{FF2B5EF4-FFF2-40B4-BE49-F238E27FC236}">
                <a16:creationId xmlns:a16="http://schemas.microsoft.com/office/drawing/2014/main" id="{8BDBF6E6-FF57-2942-9F0B-6C5C756A3098}"/>
              </a:ext>
            </a:extLst>
          </p:cNvPr>
          <p:cNvSpPr>
            <a:spLocks noGrp="1"/>
          </p:cNvSpPr>
          <p:nvPr>
            <p:ph sz="quarter" idx="4"/>
          </p:nvPr>
        </p:nvSpPr>
        <p:spPr>
          <a:xfrm>
            <a:off x="4629150" y="2107097"/>
            <a:ext cx="3887391" cy="4433552"/>
          </a:xfrm>
        </p:spPr>
        <p:txBody>
          <a:bodyPr>
            <a:normAutofit fontScale="92500" lnSpcReduction="10000"/>
          </a:bodyPr>
          <a:lstStyle/>
          <a:p>
            <a:r>
              <a:rPr lang="ja-JP" altLang="en-US"/>
              <a:t>農畜産物への影響</a:t>
            </a:r>
            <a:endParaRPr lang="en-US" altLang="ja-JP" dirty="0"/>
          </a:p>
          <a:p>
            <a:pPr lvl="1"/>
            <a:r>
              <a:rPr lang="ja-JP" altLang="en-US"/>
              <a:t>米：</a:t>
            </a:r>
            <a:r>
              <a:rPr lang="en-US" altLang="ja-JP" dirty="0"/>
              <a:t>533</a:t>
            </a:r>
            <a:r>
              <a:rPr lang="ja-JP" altLang="en-US"/>
              <a:t>トン、</a:t>
            </a:r>
            <a:r>
              <a:rPr lang="en-US" altLang="ja-JP" dirty="0"/>
              <a:t>1</a:t>
            </a:r>
            <a:r>
              <a:rPr lang="ja-JP" altLang="en-US"/>
              <a:t>億</a:t>
            </a:r>
            <a:r>
              <a:rPr lang="en-US" altLang="ja-JP" dirty="0"/>
              <a:t>3600</a:t>
            </a:r>
            <a:r>
              <a:rPr lang="ja-JP" altLang="en-US"/>
              <a:t>万円分が出荷停止</a:t>
            </a:r>
          </a:p>
          <a:p>
            <a:pPr lvl="1"/>
            <a:r>
              <a:rPr lang="ja-JP" altLang="en-US"/>
              <a:t>青果物：一時取り引き停止、単価下落</a:t>
            </a:r>
            <a:endParaRPr lang="en-US" altLang="ja-JP" dirty="0"/>
          </a:p>
          <a:p>
            <a:pPr lvl="1"/>
            <a:r>
              <a:rPr lang="ja-JP" altLang="en-US"/>
              <a:t>畜産物：乳業メーカー取引停止、芝浦市場で半径</a:t>
            </a:r>
            <a:r>
              <a:rPr lang="en-US" altLang="ja-JP" dirty="0"/>
              <a:t>10km</a:t>
            </a:r>
            <a:r>
              <a:rPr lang="ja-JP" altLang="en-US"/>
              <a:t>以内の豚肉・牛肉の入荷拒否</a:t>
            </a:r>
          </a:p>
          <a:p>
            <a:pPr lvl="1"/>
            <a:r>
              <a:rPr lang="ja-JP" altLang="en-US"/>
              <a:t>水産物：シラス操業停止、消費地市場や量販店で受け入れを拒否</a:t>
            </a:r>
            <a:endParaRPr lang="en-US" altLang="ja-JP" dirty="0"/>
          </a:p>
          <a:p>
            <a:r>
              <a:rPr lang="ja-JP" altLang="en-US"/>
              <a:t>商工業への影響</a:t>
            </a:r>
            <a:endParaRPr lang="en-US" altLang="ja-JP" dirty="0"/>
          </a:p>
          <a:p>
            <a:pPr lvl="1"/>
            <a:r>
              <a:rPr lang="ja-JP" altLang="en-US"/>
              <a:t>売上減少、取引停止、製品の返品など</a:t>
            </a:r>
            <a:endParaRPr lang="en-US" altLang="ja-JP" dirty="0"/>
          </a:p>
          <a:p>
            <a:r>
              <a:rPr lang="ja-JP" altLang="en-US"/>
              <a:t>観光への影響</a:t>
            </a:r>
            <a:endParaRPr lang="en-US" altLang="ja-JP" dirty="0"/>
          </a:p>
          <a:p>
            <a:pPr lvl="1"/>
            <a:r>
              <a:rPr lang="ja-JP" altLang="en-US"/>
              <a:t>観光施設の予約キャンセル（１ヶ月間で</a:t>
            </a:r>
            <a:r>
              <a:rPr lang="en-US" altLang="ja-JP" dirty="0"/>
              <a:t>17,000</a:t>
            </a:r>
            <a:r>
              <a:rPr lang="ja-JP" altLang="en-US"/>
              <a:t>名以上）</a:t>
            </a:r>
          </a:p>
        </p:txBody>
      </p:sp>
      <p:sp>
        <p:nvSpPr>
          <p:cNvPr id="9" name="スライド番号プレースホルダー 8">
            <a:extLst>
              <a:ext uri="{FF2B5EF4-FFF2-40B4-BE49-F238E27FC236}">
                <a16:creationId xmlns:a16="http://schemas.microsoft.com/office/drawing/2014/main" id="{58C41F33-A64C-8D43-8292-390D38BE946F}"/>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409199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C49AA3-1744-CB4F-A02C-03DC99251F3B}"/>
              </a:ext>
            </a:extLst>
          </p:cNvPr>
          <p:cNvSpPr>
            <a:spLocks noGrp="1"/>
          </p:cNvSpPr>
          <p:nvPr>
            <p:ph type="title"/>
          </p:nvPr>
        </p:nvSpPr>
        <p:spPr/>
        <p:txBody>
          <a:bodyPr/>
          <a:lstStyle/>
          <a:p>
            <a:r>
              <a:rPr kumimoji="1" lang="ja-JP" altLang="en-US"/>
              <a:t>原子力安全・防災対策</a:t>
            </a:r>
          </a:p>
        </p:txBody>
      </p:sp>
      <p:sp>
        <p:nvSpPr>
          <p:cNvPr id="7" name="コンテンツ プレースホルダー 6">
            <a:extLst>
              <a:ext uri="{FF2B5EF4-FFF2-40B4-BE49-F238E27FC236}">
                <a16:creationId xmlns:a16="http://schemas.microsoft.com/office/drawing/2014/main" id="{02BF8EBB-44BF-0844-8A3D-B2D158844A92}"/>
              </a:ext>
            </a:extLst>
          </p:cNvPr>
          <p:cNvSpPr>
            <a:spLocks noGrp="1"/>
          </p:cNvSpPr>
          <p:nvPr>
            <p:ph idx="1"/>
          </p:nvPr>
        </p:nvSpPr>
        <p:spPr/>
        <p:txBody>
          <a:bodyPr/>
          <a:lstStyle/>
          <a:p>
            <a:pPr>
              <a:lnSpc>
                <a:spcPct val="100000"/>
              </a:lnSpc>
            </a:pPr>
            <a:r>
              <a:rPr lang="ja-JP" altLang="en-US"/>
              <a:t>原子力安全規制の抜本的強化と原子力災害に係わる防災対策について、平成</a:t>
            </a:r>
            <a:r>
              <a:rPr lang="en-US" altLang="ja-JP" dirty="0"/>
              <a:t>11</a:t>
            </a:r>
            <a:r>
              <a:rPr lang="ja-JP" altLang="en-US"/>
              <a:t>年</a:t>
            </a:r>
            <a:r>
              <a:rPr lang="en-US" altLang="ja-JP" dirty="0"/>
              <a:t>12</a:t>
            </a:r>
            <a:r>
              <a:rPr lang="ja-JP" altLang="en-US"/>
              <a:t>月</a:t>
            </a:r>
            <a:r>
              <a:rPr lang="en-US" altLang="ja-JP" dirty="0"/>
              <a:t>13</a:t>
            </a:r>
            <a:r>
              <a:rPr lang="ja-JP" altLang="en-US"/>
              <a:t>日に「原子炉等規制法」の一部改正と「原子力災害対策特別措置法」が成立</a:t>
            </a:r>
            <a:endParaRPr lang="en-US" altLang="ja-JP" dirty="0"/>
          </a:p>
          <a:p>
            <a:pPr>
              <a:lnSpc>
                <a:spcPct val="100000"/>
              </a:lnSpc>
            </a:pPr>
            <a:r>
              <a:rPr kumimoji="1" lang="ja-JP" altLang="en-US"/>
              <a:t>緊急被ばく医療体制の整備</a:t>
            </a:r>
            <a:endParaRPr kumimoji="1" lang="en-US" altLang="ja-JP" dirty="0"/>
          </a:p>
          <a:p>
            <a:pPr lvl="1">
              <a:lnSpc>
                <a:spcPct val="100000"/>
              </a:lnSpc>
            </a:pPr>
            <a:r>
              <a:rPr kumimoji="1" lang="ja-JP" altLang="en-US"/>
              <a:t>「緊急被ばく医療のあり方について」（平成</a:t>
            </a:r>
            <a:r>
              <a:rPr kumimoji="1" lang="en-US" altLang="ja-JP" dirty="0"/>
              <a:t>13</a:t>
            </a:r>
            <a:r>
              <a:rPr lang="ja-JP" altLang="en-US"/>
              <a:t>年</a:t>
            </a:r>
            <a:r>
              <a:rPr lang="en-US" altLang="ja-JP" dirty="0"/>
              <a:t>6</a:t>
            </a:r>
            <a:r>
              <a:rPr lang="ja-JP" altLang="en-US"/>
              <a:t>月（平成</a:t>
            </a:r>
            <a:r>
              <a:rPr lang="en-US" altLang="ja-JP" dirty="0"/>
              <a:t>20</a:t>
            </a:r>
            <a:r>
              <a:rPr lang="ja-JP" altLang="en-US"/>
              <a:t>年</a:t>
            </a:r>
            <a:r>
              <a:rPr lang="en-US" altLang="ja-JP" dirty="0"/>
              <a:t>10</a:t>
            </a:r>
            <a:r>
              <a:rPr lang="ja-JP" altLang="en-US"/>
              <a:t>月一部改定</a:t>
            </a:r>
            <a:r>
              <a:rPr kumimoji="1" lang="ja-JP" altLang="en-US"/>
              <a:t>）原子力安全委員会　原子力施設等防災部会</a:t>
            </a:r>
            <a:endParaRPr kumimoji="1" lang="en-US" altLang="ja-JP" dirty="0"/>
          </a:p>
          <a:p>
            <a:pPr lvl="2">
              <a:lnSpc>
                <a:spcPct val="100000"/>
              </a:lnSpc>
            </a:pPr>
            <a:r>
              <a:rPr lang="ja-JP" altLang="en-US"/>
              <a:t>命の視点を最重要視し、包括的かつ一元的な緊急被ばく医療のあり方とその具体的な対策を取りまとめ</a:t>
            </a:r>
            <a:endParaRPr lang="en-US" altLang="ja-JP" dirty="0"/>
          </a:p>
          <a:p>
            <a:pPr lvl="2">
              <a:lnSpc>
                <a:spcPct val="100000"/>
              </a:lnSpc>
            </a:pPr>
            <a:r>
              <a:rPr kumimoji="1" lang="ja-JP" altLang="en-US"/>
              <a:t>原子力事業所の従事者と周辺住民等を分け隔てなく、平等に治療する共通認識の確認</a:t>
            </a:r>
            <a:endParaRPr kumimoji="1" lang="en-US" altLang="ja-JP" dirty="0"/>
          </a:p>
          <a:p>
            <a:pPr lvl="2">
              <a:lnSpc>
                <a:spcPct val="100000"/>
              </a:lnSpc>
            </a:pPr>
            <a:r>
              <a:rPr lang="ja-JP" altLang="en-US"/>
              <a:t>緊急被ばく医療に関わるすべての関係者が適切な研修及び訓練を受けることにより、被ばく患者の診療に際し不安を感じずに、円滑かつ迅速に患者を診療できる具体的体制を提言</a:t>
            </a:r>
            <a:endParaRPr lang="en-US" altLang="ja-JP" dirty="0"/>
          </a:p>
          <a:p>
            <a:pPr lvl="2">
              <a:lnSpc>
                <a:spcPct val="100000"/>
              </a:lnSpc>
            </a:pPr>
            <a:r>
              <a:rPr kumimoji="1" lang="ja-JP" altLang="en-US"/>
              <a:t>原子力関連施設での事象に限らず、放射性物質が関係した緊急事態をも視野に入れて策定</a:t>
            </a:r>
          </a:p>
        </p:txBody>
      </p:sp>
      <p:sp>
        <p:nvSpPr>
          <p:cNvPr id="4" name="スライド番号プレースホルダー 3">
            <a:extLst>
              <a:ext uri="{FF2B5EF4-FFF2-40B4-BE49-F238E27FC236}">
                <a16:creationId xmlns:a16="http://schemas.microsoft.com/office/drawing/2014/main" id="{4A2C552E-5E25-544D-A295-C3173539A543}"/>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54961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8E749-83F4-3F4C-90E3-47F76584F7B3}"/>
              </a:ext>
            </a:extLst>
          </p:cNvPr>
          <p:cNvSpPr>
            <a:spLocks noGrp="1"/>
          </p:cNvSpPr>
          <p:nvPr>
            <p:ph type="title"/>
          </p:nvPr>
        </p:nvSpPr>
        <p:spPr/>
        <p:txBody>
          <a:bodyPr/>
          <a:lstStyle/>
          <a:p>
            <a:r>
              <a:rPr lang="ja-JP" altLang="en-US"/>
              <a:t>東京電力</a:t>
            </a:r>
            <a:br>
              <a:rPr lang="en-US" altLang="ja-JP" dirty="0"/>
            </a:br>
            <a:r>
              <a:rPr lang="ja-JP" altLang="en-US"/>
              <a:t>福島第一原子力発電所事故</a:t>
            </a:r>
            <a:br>
              <a:rPr lang="en-US" altLang="ja-JP" dirty="0"/>
            </a:br>
            <a:r>
              <a:rPr lang="en-US" altLang="ja-JP" dirty="0"/>
              <a:t>2011</a:t>
            </a:r>
            <a:r>
              <a:rPr lang="ja-JP" altLang="en-US"/>
              <a:t>年</a:t>
            </a:r>
            <a:r>
              <a:rPr lang="en-US" altLang="ja-JP" dirty="0"/>
              <a:t> </a:t>
            </a:r>
            <a:r>
              <a:rPr lang="ja-JP" altLang="en-US"/>
              <a:t>福島県</a:t>
            </a:r>
            <a:endParaRPr kumimoji="1" lang="ja-JP" altLang="en-US"/>
          </a:p>
        </p:txBody>
      </p:sp>
      <p:sp>
        <p:nvSpPr>
          <p:cNvPr id="3" name="テキスト プレースホルダー 2">
            <a:extLst>
              <a:ext uri="{FF2B5EF4-FFF2-40B4-BE49-F238E27FC236}">
                <a16:creationId xmlns:a16="http://schemas.microsoft.com/office/drawing/2014/main" id="{7A963299-D8D8-544A-9E8B-0F0E8868E1BD}"/>
              </a:ext>
            </a:extLst>
          </p:cNvPr>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FA58B3-B518-244C-8867-A8097E1842F6}"/>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410902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2817-F7C6-9E47-A85C-ED9B764AFCD8}"/>
              </a:ext>
            </a:extLst>
          </p:cNvPr>
          <p:cNvSpPr>
            <a:spLocks noGrp="1"/>
          </p:cNvSpPr>
          <p:nvPr>
            <p:ph type="title"/>
          </p:nvPr>
        </p:nvSpPr>
        <p:spPr/>
        <p:txBody>
          <a:bodyPr/>
          <a:lstStyle/>
          <a:p>
            <a:r>
              <a:rPr kumimoji="1" lang="ja-JP" altLang="en-US"/>
              <a:t>事故の経過</a:t>
            </a:r>
          </a:p>
        </p:txBody>
      </p:sp>
      <p:sp>
        <p:nvSpPr>
          <p:cNvPr id="4" name="スライド番号プレースホルダー 3">
            <a:extLst>
              <a:ext uri="{FF2B5EF4-FFF2-40B4-BE49-F238E27FC236}">
                <a16:creationId xmlns:a16="http://schemas.microsoft.com/office/drawing/2014/main" id="{61FFEAFA-B3FA-7A4F-83CA-A79DAA11F5A0}"/>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pic>
        <p:nvPicPr>
          <p:cNvPr id="3" name="図 2" descr="ダイアグラム&#10;&#10;自動的に生成された説明">
            <a:extLst>
              <a:ext uri="{FF2B5EF4-FFF2-40B4-BE49-F238E27FC236}">
                <a16:creationId xmlns:a16="http://schemas.microsoft.com/office/drawing/2014/main" id="{40057CF8-81A5-EFAB-9637-1411B9EEEECB}"/>
              </a:ext>
            </a:extLst>
          </p:cNvPr>
          <p:cNvPicPr>
            <a:picLocks noChangeAspect="1"/>
          </p:cNvPicPr>
          <p:nvPr/>
        </p:nvPicPr>
        <p:blipFill rotWithShape="1">
          <a:blip r:embed="rId3"/>
          <a:srcRect t="654"/>
          <a:stretch/>
        </p:blipFill>
        <p:spPr>
          <a:xfrm>
            <a:off x="242412" y="1114360"/>
            <a:ext cx="8667087" cy="5722373"/>
          </a:xfrm>
          <a:prstGeom prst="rect">
            <a:avLst/>
          </a:prstGeom>
        </p:spPr>
      </p:pic>
    </p:spTree>
    <p:extLst>
      <p:ext uri="{BB962C8B-B14F-4D97-AF65-F5344CB8AC3E}">
        <p14:creationId xmlns:p14="http://schemas.microsoft.com/office/powerpoint/2010/main" val="163284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8D130-EED8-DD48-AA32-6F4614219AF3}"/>
              </a:ext>
            </a:extLst>
          </p:cNvPr>
          <p:cNvSpPr>
            <a:spLocks noGrp="1"/>
          </p:cNvSpPr>
          <p:nvPr>
            <p:ph type="title"/>
          </p:nvPr>
        </p:nvSpPr>
        <p:spPr/>
        <p:txBody>
          <a:bodyPr/>
          <a:lstStyle/>
          <a:p>
            <a:r>
              <a:rPr kumimoji="1" lang="ja-JP" altLang="en-US"/>
              <a:t>事故の経過</a:t>
            </a:r>
          </a:p>
        </p:txBody>
      </p:sp>
      <p:sp>
        <p:nvSpPr>
          <p:cNvPr id="5" name="スライド番号プレースホルダー 4">
            <a:extLst>
              <a:ext uri="{FF2B5EF4-FFF2-40B4-BE49-F238E27FC236}">
                <a16:creationId xmlns:a16="http://schemas.microsoft.com/office/drawing/2014/main" id="{F782DDD9-7E0B-5A40-9D74-E2FC9E883795}"/>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pic>
        <p:nvPicPr>
          <p:cNvPr id="4" name="図 3" descr="ダイアグラム&#10;&#10;自動的に生成された説明">
            <a:extLst>
              <a:ext uri="{FF2B5EF4-FFF2-40B4-BE49-F238E27FC236}">
                <a16:creationId xmlns:a16="http://schemas.microsoft.com/office/drawing/2014/main" id="{1B1F5FA3-EBF8-083F-CAEF-837CC0A413BE}"/>
              </a:ext>
            </a:extLst>
          </p:cNvPr>
          <p:cNvPicPr>
            <a:picLocks noChangeAspect="1"/>
          </p:cNvPicPr>
          <p:nvPr/>
        </p:nvPicPr>
        <p:blipFill rotWithShape="1">
          <a:blip r:embed="rId3"/>
          <a:srcRect/>
          <a:stretch/>
        </p:blipFill>
        <p:spPr>
          <a:xfrm>
            <a:off x="221146" y="1109936"/>
            <a:ext cx="8612918" cy="5724000"/>
          </a:xfrm>
          <a:prstGeom prst="rect">
            <a:avLst/>
          </a:prstGeom>
        </p:spPr>
      </p:pic>
    </p:spTree>
    <p:extLst>
      <p:ext uri="{BB962C8B-B14F-4D97-AF65-F5344CB8AC3E}">
        <p14:creationId xmlns:p14="http://schemas.microsoft.com/office/powerpoint/2010/main" val="266066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B8685A3-A051-5F48-B3C0-F45576441BE8}"/>
              </a:ext>
            </a:extLst>
          </p:cNvPr>
          <p:cNvSpPr>
            <a:spLocks noGrp="1"/>
          </p:cNvSpPr>
          <p:nvPr>
            <p:ph type="title"/>
          </p:nvPr>
        </p:nvSpPr>
        <p:spPr/>
        <p:txBody>
          <a:bodyPr>
            <a:normAutofit fontScale="90000"/>
          </a:bodyPr>
          <a:lstStyle/>
          <a:p>
            <a:r>
              <a:rPr lang="ja-JP" altLang="en-US"/>
              <a:t>国際原子力事象評価尺度</a:t>
            </a:r>
            <a:br>
              <a:rPr lang="en-US" altLang="ja-JP" dirty="0"/>
            </a:br>
            <a:r>
              <a:rPr lang="en-US" altLang="ja-JP" dirty="0"/>
              <a:t>INES: International Nuclear Event Scale</a:t>
            </a:r>
            <a:endParaRPr kumimoji="1" lang="ja-JP" altLang="en-US"/>
          </a:p>
        </p:txBody>
      </p:sp>
      <p:sp>
        <p:nvSpPr>
          <p:cNvPr id="6" name="コンテンツ プレースホルダー 5">
            <a:extLst>
              <a:ext uri="{FF2B5EF4-FFF2-40B4-BE49-F238E27FC236}">
                <a16:creationId xmlns:a16="http://schemas.microsoft.com/office/drawing/2014/main" id="{7627EBA9-BFB6-5045-9471-6367968928CA}"/>
              </a:ext>
            </a:extLst>
          </p:cNvPr>
          <p:cNvSpPr>
            <a:spLocks noGrp="1"/>
          </p:cNvSpPr>
          <p:nvPr>
            <p:ph idx="1"/>
          </p:nvPr>
        </p:nvSpPr>
        <p:spPr/>
        <p:txBody>
          <a:bodyPr/>
          <a:lstStyle/>
          <a:p>
            <a:r>
              <a:rPr lang="ja-JP" altLang="en-US" sz="1800" dirty="0">
                <a:latin typeface="+mn-ea"/>
              </a:rPr>
              <a:t>国際原子力機関 </a:t>
            </a:r>
            <a:r>
              <a:rPr lang="en-US" altLang="ja-JP" sz="1800" dirty="0">
                <a:latin typeface="+mn-ea"/>
              </a:rPr>
              <a:t>(IAEA)</a:t>
            </a:r>
            <a:r>
              <a:rPr lang="ja-JP" altLang="en-US" sz="1800" dirty="0">
                <a:latin typeface="+mn-ea"/>
              </a:rPr>
              <a:t>及び経済協力開発機構原子力機関 </a:t>
            </a:r>
            <a:r>
              <a:rPr lang="en-US" altLang="ja-JP" sz="1800" dirty="0">
                <a:latin typeface="+mn-ea"/>
              </a:rPr>
              <a:t>(OECD/NEA)</a:t>
            </a:r>
            <a:r>
              <a:rPr lang="ja-JP" altLang="en-US" sz="1800" dirty="0">
                <a:latin typeface="+mn-ea"/>
              </a:rPr>
              <a:t>により制定（</a:t>
            </a:r>
            <a:r>
              <a:rPr lang="en-US" altLang="ja-JP" sz="1800" dirty="0">
                <a:latin typeface="+mn-ea"/>
              </a:rPr>
              <a:t>1992</a:t>
            </a:r>
            <a:r>
              <a:rPr lang="ja-JP" altLang="en-US" sz="1800" dirty="0">
                <a:latin typeface="+mn-ea"/>
              </a:rPr>
              <a:t>年より採用）</a:t>
            </a:r>
          </a:p>
          <a:p>
            <a:r>
              <a:rPr lang="ja-JP" altLang="en-US" sz="1800" dirty="0">
                <a:latin typeface="+mn-ea"/>
              </a:rPr>
              <a:t>放射線源に関連して発生した事象が公衆の安全にどの程度の意味を持つのか迅速かつ一貫して伝えるための指標</a:t>
            </a:r>
          </a:p>
          <a:p>
            <a:endParaRPr kumimoji="1" lang="ja-JP" altLang="en-US" dirty="0"/>
          </a:p>
        </p:txBody>
      </p:sp>
      <p:pic>
        <p:nvPicPr>
          <p:cNvPr id="3" name="図 2">
            <a:extLst>
              <a:ext uri="{FF2B5EF4-FFF2-40B4-BE49-F238E27FC236}">
                <a16:creationId xmlns:a16="http://schemas.microsoft.com/office/drawing/2014/main" id="{B9C1B3A2-D85F-F04D-A259-933723FCC3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5008" y="2423741"/>
            <a:ext cx="6593983" cy="4326241"/>
          </a:xfrm>
          <a:prstGeom prst="rect">
            <a:avLst/>
          </a:prstGeom>
        </p:spPr>
      </p:pic>
      <p:sp>
        <p:nvSpPr>
          <p:cNvPr id="4" name="スライド番号プレースホルダー 3">
            <a:extLst>
              <a:ext uri="{FF2B5EF4-FFF2-40B4-BE49-F238E27FC236}">
                <a16:creationId xmlns:a16="http://schemas.microsoft.com/office/drawing/2014/main" id="{B5D1286C-35D9-7F4F-99CD-F7CF2D9E7AB0}"/>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
        <p:nvSpPr>
          <p:cNvPr id="2" name="テキスト ボックス 1">
            <a:extLst>
              <a:ext uri="{FF2B5EF4-FFF2-40B4-BE49-F238E27FC236}">
                <a16:creationId xmlns:a16="http://schemas.microsoft.com/office/drawing/2014/main" id="{34E2F176-CF17-041D-4FD8-B7313F0876D9}"/>
              </a:ext>
            </a:extLst>
          </p:cNvPr>
          <p:cNvSpPr txBox="1"/>
          <p:nvPr/>
        </p:nvSpPr>
        <p:spPr>
          <a:xfrm>
            <a:off x="5448969" y="2471605"/>
            <a:ext cx="2298938" cy="261610"/>
          </a:xfrm>
          <a:prstGeom prst="rect">
            <a:avLst/>
          </a:prstGeom>
          <a:solidFill>
            <a:schemeClr val="bg1"/>
          </a:solidFill>
        </p:spPr>
        <p:txBody>
          <a:bodyPr wrap="square" rtlCol="0">
            <a:spAutoFit/>
          </a:bodyPr>
          <a:lstStyle/>
          <a:p>
            <a:r>
              <a:rPr kumimoji="1" lang="ja-JP" altLang="en-US" sz="1100" b="1" dirty="0"/>
              <a:t>チョルノービリ原発事故（</a:t>
            </a:r>
            <a:r>
              <a:rPr kumimoji="1" lang="en-US" altLang="ja-JP" sz="1100" b="1" dirty="0"/>
              <a:t>1986)</a:t>
            </a:r>
            <a:endParaRPr kumimoji="1" lang="ja-JP" altLang="en-US" sz="1100" b="1" dirty="0"/>
          </a:p>
        </p:txBody>
      </p:sp>
    </p:spTree>
    <p:extLst>
      <p:ext uri="{BB962C8B-B14F-4D97-AF65-F5344CB8AC3E}">
        <p14:creationId xmlns:p14="http://schemas.microsoft.com/office/powerpoint/2010/main" val="78616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6C772-EF29-864A-B140-6193D3BB9448}"/>
              </a:ext>
            </a:extLst>
          </p:cNvPr>
          <p:cNvSpPr>
            <a:spLocks noGrp="1"/>
          </p:cNvSpPr>
          <p:nvPr>
            <p:ph type="title"/>
          </p:nvPr>
        </p:nvSpPr>
        <p:spPr/>
        <p:txBody>
          <a:bodyPr/>
          <a:lstStyle/>
          <a:p>
            <a:r>
              <a:rPr kumimoji="1" lang="ja-JP" altLang="en-US"/>
              <a:t>住民の避難経路</a:t>
            </a:r>
          </a:p>
        </p:txBody>
      </p:sp>
      <p:pic>
        <p:nvPicPr>
          <p:cNvPr id="3" name="図 2">
            <a:extLst>
              <a:ext uri="{FF2B5EF4-FFF2-40B4-BE49-F238E27FC236}">
                <a16:creationId xmlns:a16="http://schemas.microsoft.com/office/drawing/2014/main" id="{28F84684-5A4E-234E-B3E1-671A2E7D0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1092" y="3813415"/>
            <a:ext cx="4072775" cy="2912454"/>
          </a:xfrm>
          <a:prstGeom prst="rect">
            <a:avLst/>
          </a:prstGeom>
        </p:spPr>
      </p:pic>
      <p:pic>
        <p:nvPicPr>
          <p:cNvPr id="4" name="図 3">
            <a:extLst>
              <a:ext uri="{FF2B5EF4-FFF2-40B4-BE49-F238E27FC236}">
                <a16:creationId xmlns:a16="http://schemas.microsoft.com/office/drawing/2014/main" id="{C54B76E5-A760-0C43-BCA0-59FC61F9A0A6}"/>
              </a:ext>
            </a:extLst>
          </p:cNvPr>
          <p:cNvPicPr>
            <a:picLocks noChangeAspect="1"/>
          </p:cNvPicPr>
          <p:nvPr/>
        </p:nvPicPr>
        <p:blipFill>
          <a:blip r:embed="rId4"/>
          <a:stretch>
            <a:fillRect/>
          </a:stretch>
        </p:blipFill>
        <p:spPr>
          <a:xfrm>
            <a:off x="799104" y="1191074"/>
            <a:ext cx="3799573" cy="2700000"/>
          </a:xfrm>
          <a:prstGeom prst="rect">
            <a:avLst/>
          </a:prstGeom>
        </p:spPr>
      </p:pic>
      <p:pic>
        <p:nvPicPr>
          <p:cNvPr id="5" name="図 4">
            <a:extLst>
              <a:ext uri="{FF2B5EF4-FFF2-40B4-BE49-F238E27FC236}">
                <a16:creationId xmlns:a16="http://schemas.microsoft.com/office/drawing/2014/main" id="{E69DE918-C39B-AB4B-BEE5-C21C0D63F065}"/>
              </a:ext>
            </a:extLst>
          </p:cNvPr>
          <p:cNvPicPr>
            <a:picLocks noChangeAspect="1"/>
          </p:cNvPicPr>
          <p:nvPr/>
        </p:nvPicPr>
        <p:blipFill>
          <a:blip r:embed="rId5"/>
          <a:stretch>
            <a:fillRect/>
          </a:stretch>
        </p:blipFill>
        <p:spPr>
          <a:xfrm>
            <a:off x="4926117" y="1191074"/>
            <a:ext cx="3799574" cy="2700000"/>
          </a:xfrm>
          <a:prstGeom prst="rect">
            <a:avLst/>
          </a:prstGeom>
        </p:spPr>
      </p:pic>
      <p:pic>
        <p:nvPicPr>
          <p:cNvPr id="6" name="図 5">
            <a:extLst>
              <a:ext uri="{FF2B5EF4-FFF2-40B4-BE49-F238E27FC236}">
                <a16:creationId xmlns:a16="http://schemas.microsoft.com/office/drawing/2014/main" id="{1B8F7049-1745-A04D-933B-CEFD5831134A}"/>
              </a:ext>
            </a:extLst>
          </p:cNvPr>
          <p:cNvPicPr>
            <a:picLocks noChangeAspect="1"/>
          </p:cNvPicPr>
          <p:nvPr/>
        </p:nvPicPr>
        <p:blipFill>
          <a:blip r:embed="rId6"/>
          <a:stretch>
            <a:fillRect/>
          </a:stretch>
        </p:blipFill>
        <p:spPr>
          <a:xfrm>
            <a:off x="799104" y="4062904"/>
            <a:ext cx="3799573" cy="2700000"/>
          </a:xfrm>
          <a:prstGeom prst="rect">
            <a:avLst/>
          </a:prstGeom>
        </p:spPr>
      </p:pic>
      <p:sp>
        <p:nvSpPr>
          <p:cNvPr id="7" name="角丸四角形 6">
            <a:extLst>
              <a:ext uri="{FF2B5EF4-FFF2-40B4-BE49-F238E27FC236}">
                <a16:creationId xmlns:a16="http://schemas.microsoft.com/office/drawing/2014/main" id="{B941989F-C8B3-A249-BC76-84B8EB8E0C56}"/>
              </a:ext>
            </a:extLst>
          </p:cNvPr>
          <p:cNvSpPr/>
          <p:nvPr/>
        </p:nvSpPr>
        <p:spPr>
          <a:xfrm>
            <a:off x="2495847" y="3138340"/>
            <a:ext cx="4275475"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メイリオ" pitchFamily="50" charset="-128"/>
                <a:ea typeface="メイリオ" pitchFamily="50" charset="-128"/>
              </a:rPr>
              <a:t>外部被ばく線量推定</a:t>
            </a:r>
            <a:endParaRPr kumimoji="1" lang="en-US" altLang="ja-JP" sz="3200" dirty="0">
              <a:latin typeface="メイリオ" pitchFamily="50" charset="-128"/>
              <a:ea typeface="メイリオ" pitchFamily="50" charset="-128"/>
            </a:endParaRPr>
          </a:p>
          <a:p>
            <a:pPr algn="ctr"/>
            <a:r>
              <a:rPr kumimoji="1" lang="ja-JP" altLang="en-US" sz="3200" dirty="0">
                <a:latin typeface="メイリオ" pitchFamily="50" charset="-128"/>
                <a:ea typeface="メイリオ" pitchFamily="50" charset="-128"/>
              </a:rPr>
              <a:t>の材料となる</a:t>
            </a:r>
          </a:p>
        </p:txBody>
      </p:sp>
      <p:sp>
        <p:nvSpPr>
          <p:cNvPr id="9" name="スライド番号プレースホルダー 8">
            <a:extLst>
              <a:ext uri="{FF2B5EF4-FFF2-40B4-BE49-F238E27FC236}">
                <a16:creationId xmlns:a16="http://schemas.microsoft.com/office/drawing/2014/main" id="{E16C6EED-3199-9544-AA20-B520BE382FE9}"/>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61504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328897-9659-1241-8CB7-E3BBFF90A20C}"/>
              </a:ext>
            </a:extLst>
          </p:cNvPr>
          <p:cNvSpPr>
            <a:spLocks noGrp="1"/>
          </p:cNvSpPr>
          <p:nvPr>
            <p:ph type="title"/>
          </p:nvPr>
        </p:nvSpPr>
        <p:spPr/>
        <p:txBody>
          <a:bodyPr>
            <a:noAutofit/>
          </a:bodyPr>
          <a:lstStyle/>
          <a:p>
            <a:r>
              <a:rPr kumimoji="1" lang="ja-JP" altLang="en-US" sz="2800"/>
              <a:t>ホールボディ・カウンタによる内部被ばく検査の実施結果</a:t>
            </a:r>
          </a:p>
        </p:txBody>
      </p:sp>
      <p:sp>
        <p:nvSpPr>
          <p:cNvPr id="4" name="スライド番号プレースホルダー 3">
            <a:extLst>
              <a:ext uri="{FF2B5EF4-FFF2-40B4-BE49-F238E27FC236}">
                <a16:creationId xmlns:a16="http://schemas.microsoft.com/office/drawing/2014/main" id="{2EEC5F0C-FFD5-F34C-8473-80EF1C8CE601}"/>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
        <p:nvSpPr>
          <p:cNvPr id="5" name="コンテンツ プレースホルダー 4">
            <a:extLst>
              <a:ext uri="{FF2B5EF4-FFF2-40B4-BE49-F238E27FC236}">
                <a16:creationId xmlns:a16="http://schemas.microsoft.com/office/drawing/2014/main" id="{CB3505C0-BF86-C4F5-14A7-0F8D330C64D2}"/>
              </a:ext>
            </a:extLst>
          </p:cNvPr>
          <p:cNvSpPr>
            <a:spLocks noGrp="1"/>
          </p:cNvSpPr>
          <p:nvPr>
            <p:ph idx="1"/>
          </p:nvPr>
        </p:nvSpPr>
        <p:spPr/>
        <p:txBody>
          <a:bodyPr/>
          <a:lstStyle/>
          <a:p>
            <a:endParaRPr lang="ja-JP" altLang="en-US"/>
          </a:p>
        </p:txBody>
      </p:sp>
      <p:pic>
        <p:nvPicPr>
          <p:cNvPr id="6" name="図 5" descr="テーブル&#10;&#10;自動的に生成された説明">
            <a:extLst>
              <a:ext uri="{FF2B5EF4-FFF2-40B4-BE49-F238E27FC236}">
                <a16:creationId xmlns:a16="http://schemas.microsoft.com/office/drawing/2014/main" id="{F66F0D58-74B7-A49A-8BFE-27680181971F}"/>
              </a:ext>
            </a:extLst>
          </p:cNvPr>
          <p:cNvPicPr>
            <a:picLocks noChangeAspect="1"/>
          </p:cNvPicPr>
          <p:nvPr/>
        </p:nvPicPr>
        <p:blipFill>
          <a:blip r:embed="rId3"/>
          <a:stretch>
            <a:fillRect/>
          </a:stretch>
        </p:blipFill>
        <p:spPr>
          <a:xfrm>
            <a:off x="221146" y="1121872"/>
            <a:ext cx="8695031" cy="5688000"/>
          </a:xfrm>
          <a:prstGeom prst="rect">
            <a:avLst/>
          </a:prstGeom>
        </p:spPr>
      </p:pic>
    </p:spTree>
    <p:extLst>
      <p:ext uri="{BB962C8B-B14F-4D97-AF65-F5344CB8AC3E}">
        <p14:creationId xmlns:p14="http://schemas.microsoft.com/office/powerpoint/2010/main" val="412429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10;&#10;自動的に生成された説明">
            <a:extLst>
              <a:ext uri="{FF2B5EF4-FFF2-40B4-BE49-F238E27FC236}">
                <a16:creationId xmlns:a16="http://schemas.microsoft.com/office/drawing/2014/main" id="{FDA840FF-E0AF-A132-8FFD-86D1054A8577}"/>
              </a:ext>
            </a:extLst>
          </p:cNvPr>
          <p:cNvPicPr>
            <a:picLocks noChangeAspect="1"/>
          </p:cNvPicPr>
          <p:nvPr/>
        </p:nvPicPr>
        <p:blipFill>
          <a:blip r:embed="rId3"/>
          <a:stretch>
            <a:fillRect/>
          </a:stretch>
        </p:blipFill>
        <p:spPr>
          <a:xfrm>
            <a:off x="279172" y="1123512"/>
            <a:ext cx="8585655" cy="5688000"/>
          </a:xfrm>
          <a:prstGeom prst="rect">
            <a:avLst/>
          </a:prstGeom>
        </p:spPr>
      </p:pic>
      <p:sp>
        <p:nvSpPr>
          <p:cNvPr id="2" name="タイトル 1">
            <a:extLst>
              <a:ext uri="{FF2B5EF4-FFF2-40B4-BE49-F238E27FC236}">
                <a16:creationId xmlns:a16="http://schemas.microsoft.com/office/drawing/2014/main" id="{FF201DAD-5A7C-3348-91F9-B62616221FCD}"/>
              </a:ext>
            </a:extLst>
          </p:cNvPr>
          <p:cNvSpPr>
            <a:spLocks noGrp="1"/>
          </p:cNvSpPr>
          <p:nvPr>
            <p:ph type="title"/>
          </p:nvPr>
        </p:nvSpPr>
        <p:spPr/>
        <p:txBody>
          <a:bodyPr/>
          <a:lstStyle/>
          <a:p>
            <a:r>
              <a:rPr kumimoji="1" lang="ja-JP" altLang="en-US"/>
              <a:t>小児甲状腺スクリーニング調査</a:t>
            </a:r>
          </a:p>
        </p:txBody>
      </p:sp>
      <p:sp>
        <p:nvSpPr>
          <p:cNvPr id="5" name="テキスト ボックス 4">
            <a:extLst>
              <a:ext uri="{FF2B5EF4-FFF2-40B4-BE49-F238E27FC236}">
                <a16:creationId xmlns:a16="http://schemas.microsoft.com/office/drawing/2014/main" id="{D6233986-6016-8740-80F7-9E339F4F588A}"/>
              </a:ext>
            </a:extLst>
          </p:cNvPr>
          <p:cNvSpPr txBox="1"/>
          <p:nvPr/>
        </p:nvSpPr>
        <p:spPr>
          <a:xfrm>
            <a:off x="2904833" y="3653791"/>
            <a:ext cx="3065263"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400" dirty="0">
                <a:latin typeface="+mn-ea"/>
              </a:rPr>
              <a:t>SPEEDI</a:t>
            </a:r>
            <a:r>
              <a:rPr kumimoji="1" lang="ja-JP" altLang="en-US" sz="1400" dirty="0">
                <a:latin typeface="+mn-ea"/>
              </a:rPr>
              <a:t>等で甲状腺等価線量が</a:t>
            </a:r>
            <a:endParaRPr kumimoji="1" lang="en-US" altLang="ja-JP" sz="1400" dirty="0">
              <a:latin typeface="+mn-ea"/>
            </a:endParaRPr>
          </a:p>
          <a:p>
            <a:r>
              <a:rPr lang="ja-JP" altLang="en-US" sz="1400" dirty="0">
                <a:latin typeface="+mn-ea"/>
              </a:rPr>
              <a:t>高いと見積もられた地域の</a:t>
            </a:r>
            <a:endParaRPr lang="en-US" altLang="ja-JP" sz="1400" dirty="0">
              <a:latin typeface="+mn-ea"/>
            </a:endParaRPr>
          </a:p>
          <a:p>
            <a:r>
              <a:rPr kumimoji="1" lang="ja-JP" altLang="en-US" sz="1400" dirty="0">
                <a:latin typeface="+mn-ea"/>
              </a:rPr>
              <a:t>小児（</a:t>
            </a:r>
            <a:r>
              <a:rPr kumimoji="1" lang="en-US" altLang="ja-JP" sz="1400" dirty="0">
                <a:latin typeface="+mn-ea"/>
              </a:rPr>
              <a:t>1</a:t>
            </a:r>
            <a:r>
              <a:rPr kumimoji="1" lang="ja-JP" altLang="en-US" sz="1400" dirty="0">
                <a:latin typeface="+mn-ea"/>
              </a:rPr>
              <a:t>～</a:t>
            </a:r>
            <a:r>
              <a:rPr kumimoji="1" lang="en-US" altLang="ja-JP" sz="1400" dirty="0">
                <a:latin typeface="+mn-ea"/>
              </a:rPr>
              <a:t>15</a:t>
            </a:r>
            <a:r>
              <a:rPr kumimoji="1" lang="ja-JP" altLang="en-US" sz="1400" dirty="0">
                <a:latin typeface="+mn-ea"/>
              </a:rPr>
              <a:t>歳児</a:t>
            </a:r>
            <a:r>
              <a:rPr kumimoji="1" lang="en-US" altLang="ja-JP" sz="1400" dirty="0">
                <a:latin typeface="+mn-ea"/>
              </a:rPr>
              <a:t>)</a:t>
            </a:r>
            <a:r>
              <a:rPr kumimoji="1" lang="ja-JP" altLang="en-US" sz="1400" dirty="0">
                <a:latin typeface="+mn-ea"/>
              </a:rPr>
              <a:t>甲状腺計測を実施</a:t>
            </a:r>
          </a:p>
        </p:txBody>
      </p:sp>
      <p:sp>
        <p:nvSpPr>
          <p:cNvPr id="6" name="テキスト ボックス 5">
            <a:extLst>
              <a:ext uri="{FF2B5EF4-FFF2-40B4-BE49-F238E27FC236}">
                <a16:creationId xmlns:a16="http://schemas.microsoft.com/office/drawing/2014/main" id="{84E383CF-5C60-FF48-9201-8940D990928D}"/>
              </a:ext>
            </a:extLst>
          </p:cNvPr>
          <p:cNvSpPr txBox="1"/>
          <p:nvPr/>
        </p:nvSpPr>
        <p:spPr>
          <a:xfrm>
            <a:off x="2904833" y="4484913"/>
            <a:ext cx="4629794"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検出器として緊急的に</a:t>
            </a:r>
            <a:r>
              <a:rPr lang="en-US" altLang="ja-JP" sz="1400" dirty="0" err="1">
                <a:latin typeface="+mn-ea"/>
              </a:rPr>
              <a:t>NaI</a:t>
            </a:r>
            <a:r>
              <a:rPr lang="en-US" altLang="ja-JP" sz="1400" dirty="0">
                <a:latin typeface="+mn-ea"/>
              </a:rPr>
              <a:t>(Tl)</a:t>
            </a:r>
            <a:r>
              <a:rPr lang="ja-JP" altLang="en-US" sz="1400" dirty="0">
                <a:latin typeface="+mn-ea"/>
              </a:rPr>
              <a:t>ｼﾝﾁﾚｰｼｮﾝｻｰﾍﾞｲﾒｰﾀｰを使用</a:t>
            </a:r>
            <a:endParaRPr kumimoji="1" lang="ja-JP" altLang="en-US" sz="1400" dirty="0">
              <a:latin typeface="+mn-ea"/>
            </a:endParaRPr>
          </a:p>
        </p:txBody>
      </p:sp>
      <p:sp>
        <p:nvSpPr>
          <p:cNvPr id="7" name="テキスト ボックス 6">
            <a:extLst>
              <a:ext uri="{FF2B5EF4-FFF2-40B4-BE49-F238E27FC236}">
                <a16:creationId xmlns:a16="http://schemas.microsoft.com/office/drawing/2014/main" id="{B9F2AAE7-D35E-5945-AEBE-7CB3387C23D8}"/>
              </a:ext>
            </a:extLst>
          </p:cNvPr>
          <p:cNvSpPr txBox="1"/>
          <p:nvPr/>
        </p:nvSpPr>
        <p:spPr>
          <a:xfrm>
            <a:off x="3824957" y="4892024"/>
            <a:ext cx="3709670"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甲状腺等価線量が</a:t>
            </a:r>
            <a:r>
              <a:rPr lang="en-US" altLang="ja-JP" sz="1400" dirty="0">
                <a:latin typeface="+mn-ea"/>
              </a:rPr>
              <a:t>100mSv</a:t>
            </a:r>
            <a:r>
              <a:rPr lang="ja-JP" altLang="en-US" sz="1400" dirty="0">
                <a:latin typeface="+mn-ea"/>
              </a:rPr>
              <a:t>を超える対象なし</a:t>
            </a:r>
            <a:endParaRPr kumimoji="1" lang="ja-JP" altLang="en-US" sz="1400" dirty="0">
              <a:latin typeface="+mn-ea"/>
            </a:endParaRPr>
          </a:p>
        </p:txBody>
      </p:sp>
      <p:sp>
        <p:nvSpPr>
          <p:cNvPr id="4" name="スライド番号プレースホルダー 3">
            <a:extLst>
              <a:ext uri="{FF2B5EF4-FFF2-40B4-BE49-F238E27FC236}">
                <a16:creationId xmlns:a16="http://schemas.microsoft.com/office/drawing/2014/main" id="{02743FA1-E77B-0246-A233-348D81FFE327}"/>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357145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FB6F8-5A4F-E64A-959C-F9B289A1FBF3}"/>
              </a:ext>
            </a:extLst>
          </p:cNvPr>
          <p:cNvSpPr>
            <a:spLocks noGrp="1"/>
          </p:cNvSpPr>
          <p:nvPr>
            <p:ph type="title"/>
          </p:nvPr>
        </p:nvSpPr>
        <p:spPr/>
        <p:txBody>
          <a:bodyPr/>
          <a:lstStyle/>
          <a:p>
            <a:r>
              <a:rPr kumimoji="1" lang="ja-JP" altLang="en-US"/>
              <a:t>住民の内部被ばく評価</a:t>
            </a:r>
          </a:p>
        </p:txBody>
      </p:sp>
      <p:graphicFrame>
        <p:nvGraphicFramePr>
          <p:cNvPr id="4" name="コンテンツ プレースホルダー 3">
            <a:extLst>
              <a:ext uri="{FF2B5EF4-FFF2-40B4-BE49-F238E27FC236}">
                <a16:creationId xmlns:a16="http://schemas.microsoft.com/office/drawing/2014/main" id="{3AF96531-C48F-654F-9C35-8896C05DE4AB}"/>
              </a:ext>
            </a:extLst>
          </p:cNvPr>
          <p:cNvGraphicFramePr>
            <a:graphicFrameLocks noGrp="1"/>
          </p:cNvGraphicFramePr>
          <p:nvPr>
            <p:ph idx="1"/>
            <p:extLst>
              <p:ext uri="{D42A27DB-BD31-4B8C-83A1-F6EECF244321}">
                <p14:modId xmlns:p14="http://schemas.microsoft.com/office/powerpoint/2010/main" val="362870798"/>
              </p:ext>
            </p:extLst>
          </p:nvPr>
        </p:nvGraphicFramePr>
        <p:xfrm>
          <a:off x="628650" y="1593962"/>
          <a:ext cx="7886698" cy="3193992"/>
        </p:xfrm>
        <a:graphic>
          <a:graphicData uri="http://schemas.openxmlformats.org/drawingml/2006/table">
            <a:tbl>
              <a:tblPr firstRow="1" bandRow="1">
                <a:tableStyleId>{5940675A-B579-460E-94D1-54222C63F5DA}</a:tableStyleId>
              </a:tblPr>
              <a:tblGrid>
                <a:gridCol w="2140938">
                  <a:extLst>
                    <a:ext uri="{9D8B030D-6E8A-4147-A177-3AD203B41FA5}">
                      <a16:colId xmlns:a16="http://schemas.microsoft.com/office/drawing/2014/main" val="20000"/>
                    </a:ext>
                  </a:extLst>
                </a:gridCol>
                <a:gridCol w="1436440">
                  <a:extLst>
                    <a:ext uri="{9D8B030D-6E8A-4147-A177-3AD203B41FA5}">
                      <a16:colId xmlns:a16="http://schemas.microsoft.com/office/drawing/2014/main" val="20001"/>
                    </a:ext>
                  </a:extLst>
                </a:gridCol>
                <a:gridCol w="1436440">
                  <a:extLst>
                    <a:ext uri="{9D8B030D-6E8A-4147-A177-3AD203B41FA5}">
                      <a16:colId xmlns:a16="http://schemas.microsoft.com/office/drawing/2014/main" val="20002"/>
                    </a:ext>
                  </a:extLst>
                </a:gridCol>
                <a:gridCol w="1436440">
                  <a:extLst>
                    <a:ext uri="{9D8B030D-6E8A-4147-A177-3AD203B41FA5}">
                      <a16:colId xmlns:a16="http://schemas.microsoft.com/office/drawing/2014/main" val="20003"/>
                    </a:ext>
                  </a:extLst>
                </a:gridCol>
                <a:gridCol w="1436440">
                  <a:extLst>
                    <a:ext uri="{9D8B030D-6E8A-4147-A177-3AD203B41FA5}">
                      <a16:colId xmlns:a16="http://schemas.microsoft.com/office/drawing/2014/main" val="20004"/>
                    </a:ext>
                  </a:extLst>
                </a:gridCol>
              </a:tblGrid>
              <a:tr h="336384">
                <a:tc rowSpan="2">
                  <a:txBody>
                    <a:bodyPr/>
                    <a:lstStyle/>
                    <a:p>
                      <a:pPr algn="ctr"/>
                      <a:r>
                        <a:rPr kumimoji="1" lang="ja-JP" altLang="en-US" sz="2000" b="0" dirty="0">
                          <a:latin typeface="+mn-ea"/>
                          <a:ea typeface="+mn-ea"/>
                        </a:rPr>
                        <a:t>住宅区域</a:t>
                      </a:r>
                    </a:p>
                  </a:txBody>
                  <a:tcPr anchor="ctr"/>
                </a:tc>
                <a:tc gridSpan="2">
                  <a:txBody>
                    <a:bodyPr/>
                    <a:lstStyle/>
                    <a:p>
                      <a:pPr algn="ctr"/>
                      <a:r>
                        <a:rPr kumimoji="1" lang="ja-JP" altLang="en-US" b="0" dirty="0">
                          <a:latin typeface="+mn-ea"/>
                          <a:ea typeface="+mn-ea"/>
                        </a:rPr>
                        <a:t>実効線量 </a:t>
                      </a:r>
                      <a:r>
                        <a:rPr kumimoji="1" lang="en-US" altLang="ja-JP" b="0" dirty="0">
                          <a:latin typeface="+mn-ea"/>
                          <a:ea typeface="+mn-ea"/>
                        </a:rPr>
                        <a:t>(</a:t>
                      </a:r>
                      <a:r>
                        <a:rPr kumimoji="1" lang="en-US" altLang="ja-JP" b="0" dirty="0" err="1">
                          <a:latin typeface="+mn-ea"/>
                          <a:ea typeface="+mn-ea"/>
                        </a:rPr>
                        <a:t>mSv</a:t>
                      </a:r>
                      <a:r>
                        <a:rPr kumimoji="1" lang="en-US" altLang="ja-JP" b="0" dirty="0">
                          <a:latin typeface="+mn-ea"/>
                          <a:ea typeface="+mn-ea"/>
                        </a:rPr>
                        <a:t>)</a:t>
                      </a:r>
                      <a:endParaRPr kumimoji="1" lang="ja-JP" altLang="en-US" b="0" dirty="0">
                        <a:latin typeface="+mn-ea"/>
                        <a:ea typeface="+mn-ea"/>
                      </a:endParaRPr>
                    </a:p>
                  </a:txBody>
                  <a:tcPr anchor="ctr"/>
                </a:tc>
                <a:tc hMerge="1">
                  <a:txBody>
                    <a:bodyPr/>
                    <a:lstStyle/>
                    <a:p>
                      <a:endParaRPr kumimoji="1" lang="ja-JP" altLang="en-US" b="1"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b="0" dirty="0">
                          <a:latin typeface="+mn-ea"/>
                          <a:ea typeface="+mn-ea"/>
                        </a:rPr>
                        <a:t>甲状腺の吸収線量</a:t>
                      </a:r>
                      <a:r>
                        <a:rPr kumimoji="1" lang="en-US" altLang="ja-JP" b="0" dirty="0">
                          <a:latin typeface="+mn-ea"/>
                          <a:ea typeface="+mn-ea"/>
                        </a:rPr>
                        <a:t>(</a:t>
                      </a:r>
                      <a:r>
                        <a:rPr kumimoji="1" lang="en-US" altLang="ja-JP" b="0" dirty="0" err="1">
                          <a:latin typeface="+mn-ea"/>
                          <a:ea typeface="+mn-ea"/>
                        </a:rPr>
                        <a:t>mGy</a:t>
                      </a:r>
                      <a:r>
                        <a:rPr kumimoji="1" lang="en-US" altLang="ja-JP" b="0" dirty="0">
                          <a:latin typeface="+mn-ea"/>
                          <a:ea typeface="+mn-ea"/>
                        </a:rPr>
                        <a:t>)</a:t>
                      </a:r>
                      <a:endParaRPr kumimoji="1" lang="ja-JP" altLang="en-US" b="0" dirty="0">
                        <a:latin typeface="+mn-ea"/>
                        <a:ea typeface="+mn-ea"/>
                      </a:endParaRPr>
                    </a:p>
                  </a:txBody>
                  <a:tcPr anchor="ctr"/>
                </a:tc>
                <a:tc hMerge="1">
                  <a:txBody>
                    <a:bodyPr/>
                    <a:lstStyle/>
                    <a:p>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6384">
                <a:tc vMerge="1">
                  <a:txBody>
                    <a:bodyPr/>
                    <a:lstStyle/>
                    <a:p>
                      <a:endParaRPr kumimoji="1" lang="ja-JP" altLang="en-US"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b="0" dirty="0">
                          <a:latin typeface="+mn-ea"/>
                          <a:ea typeface="+mn-ea"/>
                        </a:rPr>
                        <a:t>成人</a:t>
                      </a:r>
                    </a:p>
                  </a:txBody>
                  <a:tcPr anchor="ctr"/>
                </a:tc>
                <a:tc>
                  <a:txBody>
                    <a:bodyPr/>
                    <a:lstStyle/>
                    <a:p>
                      <a:pPr algn="ctr"/>
                      <a:r>
                        <a:rPr kumimoji="1" lang="en-US" altLang="ja-JP" b="0" dirty="0">
                          <a:latin typeface="+mn-ea"/>
                          <a:ea typeface="+mn-ea"/>
                        </a:rPr>
                        <a:t>1</a:t>
                      </a:r>
                      <a:r>
                        <a:rPr kumimoji="1" lang="ja-JP" altLang="en-US" b="0" dirty="0">
                          <a:latin typeface="+mn-ea"/>
                          <a:ea typeface="+mn-ea"/>
                        </a:rPr>
                        <a:t>歳児</a:t>
                      </a:r>
                    </a:p>
                  </a:txBody>
                  <a:tcPr anchor="ctr"/>
                </a:tc>
                <a:tc>
                  <a:txBody>
                    <a:bodyPr/>
                    <a:lstStyle/>
                    <a:p>
                      <a:pPr algn="ctr"/>
                      <a:r>
                        <a:rPr kumimoji="1" lang="ja-JP" altLang="en-US" b="0" dirty="0">
                          <a:latin typeface="+mn-ea"/>
                          <a:ea typeface="+mn-ea"/>
                        </a:rPr>
                        <a:t>成人</a:t>
                      </a:r>
                    </a:p>
                  </a:txBody>
                  <a:tcPr anchor="ctr"/>
                </a:tc>
                <a:tc>
                  <a:txBody>
                    <a:bodyPr/>
                    <a:lstStyle/>
                    <a:p>
                      <a:pPr algn="ctr"/>
                      <a:r>
                        <a:rPr kumimoji="1" lang="en-US" altLang="ja-JP" b="0" dirty="0">
                          <a:latin typeface="+mn-ea"/>
                          <a:ea typeface="+mn-ea"/>
                        </a:rPr>
                        <a:t>1</a:t>
                      </a:r>
                      <a:r>
                        <a:rPr kumimoji="1" lang="ja-JP" altLang="en-US" b="0" dirty="0">
                          <a:latin typeface="+mn-ea"/>
                          <a:ea typeface="+mn-ea"/>
                        </a:rPr>
                        <a:t>歳児</a:t>
                      </a:r>
                    </a:p>
                  </a:txBody>
                  <a:tcPr anchor="ctr"/>
                </a:tc>
                <a:extLst>
                  <a:ext uri="{0D108BD9-81ED-4DB2-BD59-A6C34878D82A}">
                    <a16:rowId xmlns:a16="http://schemas.microsoft.com/office/drawing/2014/main" val="10001"/>
                  </a:ext>
                </a:extLst>
              </a:tr>
              <a:tr h="336384">
                <a:tc gridSpan="5">
                  <a:txBody>
                    <a:bodyPr/>
                    <a:lstStyle/>
                    <a:p>
                      <a:pPr algn="ctr"/>
                      <a:r>
                        <a:rPr kumimoji="1" lang="ja-JP" altLang="en-US" b="0" dirty="0">
                          <a:latin typeface="+mn-ea"/>
                          <a:ea typeface="+mn-ea"/>
                        </a:rPr>
                        <a:t>避難をした地区</a:t>
                      </a:r>
                    </a:p>
                  </a:txBody>
                  <a:tcPr anchor="ct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36384">
                <a:tc>
                  <a:txBody>
                    <a:bodyPr/>
                    <a:lstStyle/>
                    <a:p>
                      <a:pPr algn="ctr"/>
                      <a:r>
                        <a:rPr kumimoji="1" lang="ja-JP" altLang="en-US" b="0" dirty="0">
                          <a:latin typeface="+mn-ea"/>
                          <a:ea typeface="+mn-ea"/>
                        </a:rPr>
                        <a:t>予防的避難区域</a:t>
                      </a:r>
                      <a:r>
                        <a:rPr kumimoji="1" lang="en-US" altLang="ja-JP" b="0" baseline="30000" dirty="0">
                          <a:latin typeface="+mn-ea"/>
                          <a:ea typeface="+mn-ea"/>
                        </a:rPr>
                        <a:t>※</a:t>
                      </a:r>
                      <a:r>
                        <a:rPr kumimoji="1" lang="ja-JP" altLang="en-US" b="0" baseline="30000" dirty="0">
                          <a:latin typeface="+mn-ea"/>
                          <a:ea typeface="+mn-ea"/>
                        </a:rPr>
                        <a:t>１</a:t>
                      </a:r>
                      <a:endParaRPr kumimoji="1" lang="en-US" altLang="ja-JP" b="0" baseline="30000" dirty="0">
                        <a:latin typeface="+mn-ea"/>
                        <a:ea typeface="+mn-ea"/>
                      </a:endParaRPr>
                    </a:p>
                  </a:txBody>
                  <a:tcPr anchor="ctr"/>
                </a:tc>
                <a:tc>
                  <a:txBody>
                    <a:bodyPr/>
                    <a:lstStyle/>
                    <a:p>
                      <a:pPr algn="ctr"/>
                      <a:r>
                        <a:rPr kumimoji="1" lang="en-US" altLang="ja-JP" b="0" dirty="0">
                          <a:latin typeface="+mn-ea"/>
                          <a:ea typeface="+mn-ea"/>
                        </a:rPr>
                        <a:t>1.1</a:t>
                      </a:r>
                      <a:r>
                        <a:rPr kumimoji="1" lang="ja-JP" altLang="en-US" b="0" dirty="0">
                          <a:latin typeface="+mn-ea"/>
                          <a:ea typeface="+mn-ea"/>
                        </a:rPr>
                        <a:t>～</a:t>
                      </a:r>
                      <a:r>
                        <a:rPr kumimoji="1" lang="en-US" altLang="ja-JP" b="0" dirty="0">
                          <a:latin typeface="+mn-ea"/>
                          <a:ea typeface="+mn-ea"/>
                        </a:rPr>
                        <a:t>5.7</a:t>
                      </a:r>
                      <a:endParaRPr kumimoji="1" lang="ja-JP" altLang="en-US" b="0" dirty="0">
                        <a:latin typeface="+mn-ea"/>
                        <a:ea typeface="+mn-ea"/>
                      </a:endParaRPr>
                    </a:p>
                  </a:txBody>
                  <a:tcPr anchor="ctr"/>
                </a:tc>
                <a:tc>
                  <a:txBody>
                    <a:bodyPr/>
                    <a:lstStyle/>
                    <a:p>
                      <a:pPr algn="ctr"/>
                      <a:r>
                        <a:rPr kumimoji="1" lang="en-US" altLang="ja-JP" b="0" dirty="0">
                          <a:latin typeface="+mn-ea"/>
                          <a:ea typeface="+mn-ea"/>
                        </a:rPr>
                        <a:t>1.6</a:t>
                      </a:r>
                      <a:r>
                        <a:rPr kumimoji="1" lang="ja-JP" altLang="en-US" b="0" dirty="0">
                          <a:latin typeface="+mn-ea"/>
                          <a:ea typeface="+mn-ea"/>
                        </a:rPr>
                        <a:t>～</a:t>
                      </a:r>
                      <a:r>
                        <a:rPr kumimoji="1" lang="en-US" altLang="ja-JP" b="0" dirty="0">
                          <a:latin typeface="+mn-ea"/>
                          <a:ea typeface="+mn-ea"/>
                        </a:rPr>
                        <a:t>9.3</a:t>
                      </a:r>
                      <a:endParaRPr kumimoji="1" lang="ja-JP" altLang="en-US" b="0" dirty="0">
                        <a:latin typeface="+mn-ea"/>
                        <a:ea typeface="+mn-ea"/>
                      </a:endParaRPr>
                    </a:p>
                  </a:txBody>
                  <a:tcPr anchor="ctr"/>
                </a:tc>
                <a:tc>
                  <a:txBody>
                    <a:bodyPr/>
                    <a:lstStyle/>
                    <a:p>
                      <a:pPr algn="ctr"/>
                      <a:r>
                        <a:rPr kumimoji="1" lang="en-US" altLang="ja-JP" b="0" dirty="0">
                          <a:latin typeface="+mn-ea"/>
                          <a:ea typeface="+mn-ea"/>
                        </a:rPr>
                        <a:t>7.2</a:t>
                      </a:r>
                      <a:r>
                        <a:rPr kumimoji="1" lang="ja-JP" altLang="en-US" b="0" dirty="0">
                          <a:latin typeface="+mn-ea"/>
                          <a:ea typeface="+mn-ea"/>
                        </a:rPr>
                        <a:t>～</a:t>
                      </a:r>
                      <a:r>
                        <a:rPr kumimoji="1" lang="en-US" altLang="ja-JP" b="0" dirty="0">
                          <a:latin typeface="+mn-ea"/>
                          <a:ea typeface="+mn-ea"/>
                        </a:rPr>
                        <a:t>34</a:t>
                      </a:r>
                      <a:endParaRPr kumimoji="1" lang="ja-JP" altLang="en-US" b="0" dirty="0">
                        <a:latin typeface="+mn-ea"/>
                        <a:ea typeface="+mn-ea"/>
                      </a:endParaRPr>
                    </a:p>
                  </a:txBody>
                  <a:tcPr anchor="ctr"/>
                </a:tc>
                <a:tc>
                  <a:txBody>
                    <a:bodyPr/>
                    <a:lstStyle/>
                    <a:p>
                      <a:pPr algn="ctr"/>
                      <a:r>
                        <a:rPr kumimoji="1" lang="en-US" altLang="ja-JP" b="0" dirty="0">
                          <a:latin typeface="+mn-ea"/>
                          <a:ea typeface="+mn-ea"/>
                        </a:rPr>
                        <a:t>15</a:t>
                      </a:r>
                      <a:r>
                        <a:rPr kumimoji="1" lang="ja-JP" altLang="en-US" b="0" dirty="0">
                          <a:latin typeface="+mn-ea"/>
                          <a:ea typeface="+mn-ea"/>
                        </a:rPr>
                        <a:t>～</a:t>
                      </a:r>
                      <a:r>
                        <a:rPr kumimoji="1" lang="en-US" altLang="ja-JP" b="0" dirty="0">
                          <a:latin typeface="+mn-ea"/>
                          <a:ea typeface="+mn-ea"/>
                        </a:rPr>
                        <a:t>82</a:t>
                      </a:r>
                      <a:endParaRPr kumimoji="1" lang="ja-JP" altLang="en-US" b="0" dirty="0">
                        <a:latin typeface="+mn-ea"/>
                        <a:ea typeface="+mn-ea"/>
                      </a:endParaRPr>
                    </a:p>
                  </a:txBody>
                  <a:tcPr anchor="ctr"/>
                </a:tc>
                <a:extLst>
                  <a:ext uri="{0D108BD9-81ED-4DB2-BD59-A6C34878D82A}">
                    <a16:rowId xmlns:a16="http://schemas.microsoft.com/office/drawing/2014/main" val="10003"/>
                  </a:ext>
                </a:extLst>
              </a:tr>
              <a:tr h="336384">
                <a:tc>
                  <a:txBody>
                    <a:bodyPr/>
                    <a:lstStyle/>
                    <a:p>
                      <a:pPr algn="ctr"/>
                      <a:r>
                        <a:rPr kumimoji="1" lang="ja-JP" altLang="en-US" b="0" dirty="0">
                          <a:latin typeface="+mn-ea"/>
                          <a:ea typeface="+mn-ea"/>
                        </a:rPr>
                        <a:t>計画的避難区域</a:t>
                      </a:r>
                      <a:r>
                        <a:rPr kumimoji="1" lang="en-US" altLang="ja-JP" b="0" baseline="30000" dirty="0">
                          <a:latin typeface="+mn-ea"/>
                          <a:ea typeface="+mn-ea"/>
                        </a:rPr>
                        <a:t>※</a:t>
                      </a:r>
                      <a:r>
                        <a:rPr kumimoji="1" lang="ja-JP" altLang="en-US" b="0" baseline="30000" dirty="0">
                          <a:latin typeface="+mn-ea"/>
                          <a:ea typeface="+mn-ea"/>
                        </a:rPr>
                        <a:t>２</a:t>
                      </a:r>
                    </a:p>
                  </a:txBody>
                  <a:tcPr anchor="ctr"/>
                </a:tc>
                <a:tc>
                  <a:txBody>
                    <a:bodyPr/>
                    <a:lstStyle/>
                    <a:p>
                      <a:pPr algn="ctr"/>
                      <a:r>
                        <a:rPr kumimoji="1" lang="en-US" altLang="ja-JP" b="0" dirty="0">
                          <a:latin typeface="+mn-ea"/>
                          <a:ea typeface="+mn-ea"/>
                        </a:rPr>
                        <a:t>4.8</a:t>
                      </a:r>
                      <a:r>
                        <a:rPr kumimoji="1" lang="ja-JP" altLang="en-US" b="0" dirty="0">
                          <a:latin typeface="+mn-ea"/>
                          <a:ea typeface="+mn-ea"/>
                        </a:rPr>
                        <a:t>～</a:t>
                      </a:r>
                      <a:r>
                        <a:rPr kumimoji="1" lang="en-US" altLang="ja-JP" b="0" dirty="0">
                          <a:latin typeface="+mn-ea"/>
                          <a:ea typeface="+mn-ea"/>
                        </a:rPr>
                        <a:t>9.3</a:t>
                      </a:r>
                      <a:endParaRPr kumimoji="1" lang="ja-JP" altLang="en-US" b="0" dirty="0">
                        <a:latin typeface="+mn-ea"/>
                        <a:ea typeface="+mn-ea"/>
                      </a:endParaRPr>
                    </a:p>
                  </a:txBody>
                  <a:tcPr anchor="ctr"/>
                </a:tc>
                <a:tc>
                  <a:txBody>
                    <a:bodyPr/>
                    <a:lstStyle/>
                    <a:p>
                      <a:pPr algn="ctr"/>
                      <a:r>
                        <a:rPr kumimoji="1" lang="en-US" altLang="ja-JP" b="0" dirty="0">
                          <a:latin typeface="+mn-ea"/>
                          <a:ea typeface="+mn-ea"/>
                        </a:rPr>
                        <a:t>7.1</a:t>
                      </a:r>
                      <a:r>
                        <a:rPr kumimoji="1" lang="ja-JP" altLang="en-US" b="0" dirty="0">
                          <a:latin typeface="+mn-ea"/>
                          <a:ea typeface="+mn-ea"/>
                        </a:rPr>
                        <a:t>～</a:t>
                      </a:r>
                      <a:r>
                        <a:rPr kumimoji="1" lang="en-US" altLang="ja-JP" b="0" dirty="0">
                          <a:latin typeface="+mn-ea"/>
                          <a:ea typeface="+mn-ea"/>
                        </a:rPr>
                        <a:t>13</a:t>
                      </a:r>
                      <a:endParaRPr kumimoji="1" lang="ja-JP" altLang="en-US" b="0" dirty="0">
                        <a:latin typeface="+mn-ea"/>
                        <a:ea typeface="+mn-ea"/>
                      </a:endParaRPr>
                    </a:p>
                  </a:txBody>
                  <a:tcPr anchor="ctr"/>
                </a:tc>
                <a:tc>
                  <a:txBody>
                    <a:bodyPr/>
                    <a:lstStyle/>
                    <a:p>
                      <a:pPr algn="ctr"/>
                      <a:r>
                        <a:rPr kumimoji="1" lang="en-US" altLang="ja-JP" b="0" dirty="0">
                          <a:latin typeface="+mn-ea"/>
                          <a:ea typeface="+mn-ea"/>
                        </a:rPr>
                        <a:t>16</a:t>
                      </a:r>
                      <a:r>
                        <a:rPr kumimoji="1" lang="ja-JP" altLang="en-US" b="0" dirty="0">
                          <a:latin typeface="+mn-ea"/>
                          <a:ea typeface="+mn-ea"/>
                        </a:rPr>
                        <a:t>～</a:t>
                      </a:r>
                      <a:r>
                        <a:rPr kumimoji="1" lang="en-US" altLang="ja-JP" b="0" dirty="0">
                          <a:latin typeface="+mn-ea"/>
                          <a:ea typeface="+mn-ea"/>
                        </a:rPr>
                        <a:t>35</a:t>
                      </a:r>
                      <a:endParaRPr kumimoji="1" lang="ja-JP" altLang="en-US" b="0" dirty="0">
                        <a:latin typeface="+mn-ea"/>
                        <a:ea typeface="+mn-ea"/>
                      </a:endParaRPr>
                    </a:p>
                  </a:txBody>
                  <a:tcPr anchor="ctr"/>
                </a:tc>
                <a:tc>
                  <a:txBody>
                    <a:bodyPr/>
                    <a:lstStyle/>
                    <a:p>
                      <a:pPr algn="ctr"/>
                      <a:r>
                        <a:rPr kumimoji="1" lang="en-US" altLang="ja-JP" b="0" dirty="0">
                          <a:latin typeface="+mn-ea"/>
                          <a:ea typeface="+mn-ea"/>
                        </a:rPr>
                        <a:t>47</a:t>
                      </a:r>
                      <a:r>
                        <a:rPr kumimoji="1" lang="ja-JP" altLang="en-US" b="0" dirty="0">
                          <a:latin typeface="+mn-ea"/>
                          <a:ea typeface="+mn-ea"/>
                        </a:rPr>
                        <a:t>～</a:t>
                      </a:r>
                      <a:r>
                        <a:rPr kumimoji="1" lang="en-US" altLang="ja-JP" b="0" dirty="0">
                          <a:latin typeface="+mn-ea"/>
                          <a:ea typeface="+mn-ea"/>
                        </a:rPr>
                        <a:t>83</a:t>
                      </a:r>
                      <a:endParaRPr kumimoji="1" lang="ja-JP" altLang="en-US" b="0" dirty="0">
                        <a:latin typeface="+mn-ea"/>
                        <a:ea typeface="+mn-ea"/>
                      </a:endParaRPr>
                    </a:p>
                  </a:txBody>
                  <a:tcPr anchor="ctr"/>
                </a:tc>
                <a:extLst>
                  <a:ext uri="{0D108BD9-81ED-4DB2-BD59-A6C34878D82A}">
                    <a16:rowId xmlns:a16="http://schemas.microsoft.com/office/drawing/2014/main" val="10004"/>
                  </a:ext>
                </a:extLst>
              </a:tr>
              <a:tr h="336384">
                <a:tc gridSpan="5">
                  <a:txBody>
                    <a:bodyPr/>
                    <a:lstStyle/>
                    <a:p>
                      <a:pPr algn="ctr"/>
                      <a:r>
                        <a:rPr kumimoji="1" lang="ja-JP" altLang="en-US" b="0" dirty="0">
                          <a:latin typeface="+mn-ea"/>
                          <a:ea typeface="+mn-ea"/>
                        </a:rPr>
                        <a:t>避難をしていない地域</a:t>
                      </a:r>
                    </a:p>
                  </a:txBody>
                  <a:tcPr anchor="ct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456192">
                <a:tc>
                  <a:txBody>
                    <a:bodyPr/>
                    <a:lstStyle/>
                    <a:p>
                      <a:pPr algn="ctr"/>
                      <a:r>
                        <a:rPr kumimoji="1" lang="ja-JP" altLang="en-US" b="0" dirty="0">
                          <a:latin typeface="+mn-ea"/>
                          <a:ea typeface="+mn-ea"/>
                        </a:rPr>
                        <a:t>避難が行われなかった地域の福島県住民</a:t>
                      </a:r>
                    </a:p>
                  </a:txBody>
                  <a:tcPr anchor="ctr"/>
                </a:tc>
                <a:tc>
                  <a:txBody>
                    <a:bodyPr/>
                    <a:lstStyle/>
                    <a:p>
                      <a:pPr algn="ctr"/>
                      <a:r>
                        <a:rPr kumimoji="1" lang="en-US" altLang="ja-JP" b="0" dirty="0">
                          <a:latin typeface="+mn-ea"/>
                          <a:ea typeface="+mn-ea"/>
                        </a:rPr>
                        <a:t>1.0</a:t>
                      </a:r>
                      <a:r>
                        <a:rPr kumimoji="1" lang="ja-JP" altLang="en-US" b="0" dirty="0">
                          <a:latin typeface="+mn-ea"/>
                          <a:ea typeface="+mn-ea"/>
                        </a:rPr>
                        <a:t>～</a:t>
                      </a:r>
                      <a:r>
                        <a:rPr kumimoji="1" lang="en-US" altLang="ja-JP" b="0" dirty="0">
                          <a:latin typeface="+mn-ea"/>
                          <a:ea typeface="+mn-ea"/>
                        </a:rPr>
                        <a:t>4.3</a:t>
                      </a:r>
                      <a:endParaRPr kumimoji="1" lang="ja-JP" altLang="en-US" b="0" dirty="0">
                        <a:latin typeface="+mn-ea"/>
                        <a:ea typeface="+mn-ea"/>
                      </a:endParaRPr>
                    </a:p>
                  </a:txBody>
                  <a:tcPr anchor="ctr"/>
                </a:tc>
                <a:tc>
                  <a:txBody>
                    <a:bodyPr/>
                    <a:lstStyle/>
                    <a:p>
                      <a:pPr algn="ctr"/>
                      <a:r>
                        <a:rPr kumimoji="1" lang="en-US" altLang="ja-JP" b="0" dirty="0">
                          <a:latin typeface="+mn-ea"/>
                          <a:ea typeface="+mn-ea"/>
                        </a:rPr>
                        <a:t>2.0</a:t>
                      </a:r>
                      <a:r>
                        <a:rPr kumimoji="1" lang="ja-JP" altLang="en-US" b="0" dirty="0">
                          <a:latin typeface="+mn-ea"/>
                          <a:ea typeface="+mn-ea"/>
                        </a:rPr>
                        <a:t>～</a:t>
                      </a:r>
                      <a:r>
                        <a:rPr kumimoji="1" lang="en-US" altLang="ja-JP" b="0" dirty="0">
                          <a:latin typeface="+mn-ea"/>
                          <a:ea typeface="+mn-ea"/>
                        </a:rPr>
                        <a:t>7.5</a:t>
                      </a:r>
                      <a:endParaRPr kumimoji="1" lang="ja-JP" altLang="en-US" b="0" dirty="0">
                        <a:latin typeface="+mn-ea"/>
                        <a:ea typeface="+mn-ea"/>
                      </a:endParaRPr>
                    </a:p>
                  </a:txBody>
                  <a:tcPr anchor="ctr"/>
                </a:tc>
                <a:tc>
                  <a:txBody>
                    <a:bodyPr/>
                    <a:lstStyle/>
                    <a:p>
                      <a:pPr algn="ctr"/>
                      <a:r>
                        <a:rPr kumimoji="1" lang="en-US" altLang="ja-JP" b="0" dirty="0">
                          <a:latin typeface="+mn-ea"/>
                          <a:ea typeface="+mn-ea"/>
                        </a:rPr>
                        <a:t>7.8</a:t>
                      </a:r>
                      <a:r>
                        <a:rPr kumimoji="1" lang="ja-JP" altLang="en-US" b="0" dirty="0">
                          <a:latin typeface="+mn-ea"/>
                          <a:ea typeface="+mn-ea"/>
                        </a:rPr>
                        <a:t>～</a:t>
                      </a:r>
                      <a:r>
                        <a:rPr kumimoji="1" lang="en-US" altLang="ja-JP" b="0" dirty="0">
                          <a:latin typeface="+mn-ea"/>
                          <a:ea typeface="+mn-ea"/>
                        </a:rPr>
                        <a:t>17</a:t>
                      </a:r>
                      <a:endParaRPr kumimoji="1" lang="ja-JP" altLang="en-US" b="0" dirty="0">
                        <a:latin typeface="+mn-ea"/>
                        <a:ea typeface="+mn-ea"/>
                      </a:endParaRPr>
                    </a:p>
                  </a:txBody>
                  <a:tcPr anchor="ctr"/>
                </a:tc>
                <a:tc>
                  <a:txBody>
                    <a:bodyPr/>
                    <a:lstStyle/>
                    <a:p>
                      <a:pPr algn="ctr"/>
                      <a:r>
                        <a:rPr kumimoji="1" lang="en-US" altLang="ja-JP" b="0" dirty="0">
                          <a:latin typeface="+mn-ea"/>
                          <a:ea typeface="+mn-ea"/>
                        </a:rPr>
                        <a:t>33</a:t>
                      </a:r>
                      <a:r>
                        <a:rPr kumimoji="1" lang="ja-JP" altLang="en-US" b="0" dirty="0">
                          <a:latin typeface="+mn-ea"/>
                          <a:ea typeface="+mn-ea"/>
                        </a:rPr>
                        <a:t>～</a:t>
                      </a:r>
                      <a:r>
                        <a:rPr kumimoji="1" lang="en-US" altLang="ja-JP" b="0" dirty="0">
                          <a:latin typeface="+mn-ea"/>
                          <a:ea typeface="+mn-ea"/>
                        </a:rPr>
                        <a:t>52</a:t>
                      </a:r>
                      <a:endParaRPr kumimoji="1" lang="ja-JP" altLang="en-US" b="0" dirty="0">
                        <a:latin typeface="+mn-ea"/>
                        <a:ea typeface="+mn-ea"/>
                      </a:endParaRPr>
                    </a:p>
                  </a:txBody>
                  <a:tcPr anchor="ctr"/>
                </a:tc>
                <a:extLst>
                  <a:ext uri="{0D108BD9-81ED-4DB2-BD59-A6C34878D82A}">
                    <a16:rowId xmlns:a16="http://schemas.microsoft.com/office/drawing/2014/main" val="10006"/>
                  </a:ext>
                </a:extLst>
              </a:tr>
              <a:tr h="336384">
                <a:tc>
                  <a:txBody>
                    <a:bodyPr/>
                    <a:lstStyle/>
                    <a:p>
                      <a:pPr algn="ctr"/>
                      <a:r>
                        <a:rPr kumimoji="1" lang="ja-JP" altLang="en-US" b="0" dirty="0">
                          <a:latin typeface="+mn-ea"/>
                          <a:ea typeface="+mn-ea"/>
                        </a:rPr>
                        <a:t>福島近隣県</a:t>
                      </a:r>
                    </a:p>
                  </a:txBody>
                  <a:tcPr anchor="ctr"/>
                </a:tc>
                <a:tc>
                  <a:txBody>
                    <a:bodyPr/>
                    <a:lstStyle/>
                    <a:p>
                      <a:pPr algn="ctr"/>
                      <a:r>
                        <a:rPr kumimoji="1" lang="en-US" altLang="ja-JP" b="0" dirty="0">
                          <a:latin typeface="+mn-ea"/>
                          <a:ea typeface="+mn-ea"/>
                        </a:rPr>
                        <a:t>0.2</a:t>
                      </a:r>
                      <a:r>
                        <a:rPr kumimoji="1" lang="ja-JP" altLang="en-US" b="0" dirty="0">
                          <a:latin typeface="+mn-ea"/>
                          <a:ea typeface="+mn-ea"/>
                        </a:rPr>
                        <a:t>～</a:t>
                      </a:r>
                      <a:r>
                        <a:rPr kumimoji="1" lang="en-US" altLang="ja-JP" b="0" dirty="0">
                          <a:latin typeface="+mn-ea"/>
                          <a:ea typeface="+mn-ea"/>
                        </a:rPr>
                        <a:t>1.4</a:t>
                      </a:r>
                      <a:endParaRPr kumimoji="1" lang="ja-JP" altLang="en-US" b="0" dirty="0">
                        <a:latin typeface="+mn-ea"/>
                        <a:ea typeface="+mn-ea"/>
                      </a:endParaRPr>
                    </a:p>
                  </a:txBody>
                  <a:tcPr anchor="ctr"/>
                </a:tc>
                <a:tc>
                  <a:txBody>
                    <a:bodyPr/>
                    <a:lstStyle/>
                    <a:p>
                      <a:pPr algn="ctr"/>
                      <a:r>
                        <a:rPr kumimoji="1" lang="en-US" altLang="ja-JP" b="0" dirty="0">
                          <a:latin typeface="+mn-ea"/>
                          <a:ea typeface="+mn-ea"/>
                        </a:rPr>
                        <a:t>0.3</a:t>
                      </a:r>
                      <a:r>
                        <a:rPr kumimoji="1" lang="ja-JP" altLang="en-US" b="0" dirty="0">
                          <a:latin typeface="+mn-ea"/>
                          <a:ea typeface="+mn-ea"/>
                        </a:rPr>
                        <a:t>～</a:t>
                      </a:r>
                      <a:r>
                        <a:rPr kumimoji="1" lang="en-US" altLang="ja-JP" b="0" dirty="0">
                          <a:latin typeface="+mn-ea"/>
                          <a:ea typeface="+mn-ea"/>
                        </a:rPr>
                        <a:t>2.5</a:t>
                      </a:r>
                      <a:endParaRPr kumimoji="1" lang="ja-JP" altLang="en-US" b="0" dirty="0">
                        <a:latin typeface="+mn-ea"/>
                        <a:ea typeface="+mn-ea"/>
                      </a:endParaRPr>
                    </a:p>
                  </a:txBody>
                  <a:tcPr anchor="ctr"/>
                </a:tc>
                <a:tc>
                  <a:txBody>
                    <a:bodyPr/>
                    <a:lstStyle/>
                    <a:p>
                      <a:pPr algn="ctr"/>
                      <a:r>
                        <a:rPr kumimoji="1" lang="en-US" altLang="ja-JP" b="0" dirty="0">
                          <a:latin typeface="+mn-ea"/>
                          <a:ea typeface="+mn-ea"/>
                        </a:rPr>
                        <a:t>0.6</a:t>
                      </a:r>
                      <a:r>
                        <a:rPr kumimoji="1" lang="ja-JP" altLang="en-US" b="0" dirty="0">
                          <a:latin typeface="+mn-ea"/>
                          <a:ea typeface="+mn-ea"/>
                        </a:rPr>
                        <a:t>～</a:t>
                      </a:r>
                      <a:r>
                        <a:rPr kumimoji="1" lang="en-US" altLang="ja-JP" b="0" dirty="0">
                          <a:latin typeface="+mn-ea"/>
                          <a:ea typeface="+mn-ea"/>
                        </a:rPr>
                        <a:t>5.1</a:t>
                      </a:r>
                      <a:endParaRPr kumimoji="1" lang="ja-JP" altLang="en-US" b="0" dirty="0">
                        <a:latin typeface="+mn-ea"/>
                        <a:ea typeface="+mn-ea"/>
                      </a:endParaRPr>
                    </a:p>
                  </a:txBody>
                  <a:tcPr anchor="ctr"/>
                </a:tc>
                <a:tc>
                  <a:txBody>
                    <a:bodyPr/>
                    <a:lstStyle/>
                    <a:p>
                      <a:pPr algn="ctr"/>
                      <a:r>
                        <a:rPr kumimoji="1" lang="en-US" altLang="ja-JP" b="0" dirty="0">
                          <a:latin typeface="+mn-ea"/>
                          <a:ea typeface="+mn-ea"/>
                        </a:rPr>
                        <a:t>2.7</a:t>
                      </a:r>
                      <a:r>
                        <a:rPr kumimoji="1" lang="ja-JP" altLang="en-US" b="0" dirty="0">
                          <a:latin typeface="+mn-ea"/>
                          <a:ea typeface="+mn-ea"/>
                        </a:rPr>
                        <a:t>～</a:t>
                      </a:r>
                      <a:r>
                        <a:rPr kumimoji="1" lang="en-US" altLang="ja-JP" b="0" dirty="0">
                          <a:latin typeface="+mn-ea"/>
                          <a:ea typeface="+mn-ea"/>
                        </a:rPr>
                        <a:t>15</a:t>
                      </a:r>
                      <a:endParaRPr kumimoji="1" lang="ja-JP" altLang="en-US" b="0" dirty="0">
                        <a:latin typeface="+mn-ea"/>
                        <a:ea typeface="+mn-ea"/>
                      </a:endParaRPr>
                    </a:p>
                  </a:txBody>
                  <a:tcPr anchor="ctr"/>
                </a:tc>
                <a:extLst>
                  <a:ext uri="{0D108BD9-81ED-4DB2-BD59-A6C34878D82A}">
                    <a16:rowId xmlns:a16="http://schemas.microsoft.com/office/drawing/2014/main" val="10007"/>
                  </a:ext>
                </a:extLst>
              </a:tr>
              <a:tr h="336384">
                <a:tc>
                  <a:txBody>
                    <a:bodyPr/>
                    <a:lstStyle/>
                    <a:p>
                      <a:pPr algn="ctr"/>
                      <a:r>
                        <a:rPr kumimoji="1" lang="ja-JP" altLang="en-US" b="0" dirty="0">
                          <a:latin typeface="+mn-ea"/>
                          <a:ea typeface="+mn-ea"/>
                        </a:rPr>
                        <a:t>上記以外</a:t>
                      </a:r>
                    </a:p>
                  </a:txBody>
                  <a:tcPr anchor="ctr"/>
                </a:tc>
                <a:tc>
                  <a:txBody>
                    <a:bodyPr/>
                    <a:lstStyle/>
                    <a:p>
                      <a:pPr algn="ctr"/>
                      <a:r>
                        <a:rPr kumimoji="1" lang="en-US" altLang="ja-JP" b="0" dirty="0">
                          <a:latin typeface="+mn-ea"/>
                          <a:ea typeface="+mn-ea"/>
                        </a:rPr>
                        <a:t>0.1</a:t>
                      </a:r>
                      <a:r>
                        <a:rPr kumimoji="1" lang="ja-JP" altLang="en-US" b="0" dirty="0">
                          <a:latin typeface="+mn-ea"/>
                          <a:ea typeface="+mn-ea"/>
                        </a:rPr>
                        <a:t>～</a:t>
                      </a:r>
                      <a:r>
                        <a:rPr kumimoji="1" lang="en-US" altLang="ja-JP" b="0" dirty="0">
                          <a:latin typeface="+mn-ea"/>
                          <a:ea typeface="+mn-ea"/>
                        </a:rPr>
                        <a:t>0.3</a:t>
                      </a:r>
                      <a:endParaRPr kumimoji="1" lang="ja-JP" altLang="en-US" b="0" dirty="0">
                        <a:latin typeface="+mn-ea"/>
                        <a:ea typeface="+mn-ea"/>
                      </a:endParaRPr>
                    </a:p>
                  </a:txBody>
                  <a:tcPr anchor="ctr"/>
                </a:tc>
                <a:tc>
                  <a:txBody>
                    <a:bodyPr/>
                    <a:lstStyle/>
                    <a:p>
                      <a:pPr algn="ctr"/>
                      <a:r>
                        <a:rPr kumimoji="1" lang="en-US" altLang="ja-JP" b="0" dirty="0">
                          <a:latin typeface="+mn-ea"/>
                          <a:ea typeface="+mn-ea"/>
                        </a:rPr>
                        <a:t>0.2</a:t>
                      </a:r>
                      <a:r>
                        <a:rPr kumimoji="1" lang="ja-JP" altLang="en-US" b="0" dirty="0">
                          <a:latin typeface="+mn-ea"/>
                          <a:ea typeface="+mn-ea"/>
                        </a:rPr>
                        <a:t>～</a:t>
                      </a:r>
                      <a:r>
                        <a:rPr kumimoji="1" lang="en-US" altLang="ja-JP" b="0" dirty="0">
                          <a:latin typeface="+mn-ea"/>
                          <a:ea typeface="+mn-ea"/>
                        </a:rPr>
                        <a:t>0.5</a:t>
                      </a:r>
                      <a:endParaRPr kumimoji="1" lang="ja-JP" altLang="en-US" b="0" dirty="0">
                        <a:latin typeface="+mn-ea"/>
                        <a:ea typeface="+mn-ea"/>
                      </a:endParaRPr>
                    </a:p>
                  </a:txBody>
                  <a:tcPr anchor="ctr"/>
                </a:tc>
                <a:tc>
                  <a:txBody>
                    <a:bodyPr/>
                    <a:lstStyle/>
                    <a:p>
                      <a:pPr algn="ctr"/>
                      <a:r>
                        <a:rPr kumimoji="1" lang="en-US" altLang="ja-JP" b="0" dirty="0">
                          <a:latin typeface="+mn-ea"/>
                          <a:ea typeface="+mn-ea"/>
                        </a:rPr>
                        <a:t>0.5</a:t>
                      </a:r>
                      <a:r>
                        <a:rPr kumimoji="1" lang="ja-JP" altLang="en-US" b="0" dirty="0">
                          <a:latin typeface="+mn-ea"/>
                          <a:ea typeface="+mn-ea"/>
                        </a:rPr>
                        <a:t>～</a:t>
                      </a:r>
                      <a:r>
                        <a:rPr kumimoji="1" lang="en-US" altLang="ja-JP" b="0" dirty="0">
                          <a:latin typeface="+mn-ea"/>
                          <a:ea typeface="+mn-ea"/>
                        </a:rPr>
                        <a:t>0.9</a:t>
                      </a:r>
                      <a:endParaRPr kumimoji="1" lang="ja-JP" altLang="en-US" b="0" dirty="0">
                        <a:latin typeface="+mn-ea"/>
                        <a:ea typeface="+mn-ea"/>
                      </a:endParaRPr>
                    </a:p>
                  </a:txBody>
                  <a:tcPr anchor="ctr"/>
                </a:tc>
                <a:tc>
                  <a:txBody>
                    <a:bodyPr/>
                    <a:lstStyle/>
                    <a:p>
                      <a:pPr algn="ctr"/>
                      <a:r>
                        <a:rPr kumimoji="1" lang="en-US" altLang="ja-JP" b="0" dirty="0">
                          <a:latin typeface="+mn-ea"/>
                          <a:ea typeface="+mn-ea"/>
                        </a:rPr>
                        <a:t>2.6</a:t>
                      </a:r>
                      <a:r>
                        <a:rPr kumimoji="1" lang="ja-JP" altLang="en-US" b="0" dirty="0">
                          <a:latin typeface="+mn-ea"/>
                          <a:ea typeface="+mn-ea"/>
                        </a:rPr>
                        <a:t>～</a:t>
                      </a:r>
                      <a:r>
                        <a:rPr kumimoji="1" lang="en-US" altLang="ja-JP" b="0" dirty="0">
                          <a:latin typeface="+mn-ea"/>
                          <a:ea typeface="+mn-ea"/>
                        </a:rPr>
                        <a:t>3.3</a:t>
                      </a:r>
                      <a:endParaRPr kumimoji="1" lang="ja-JP" altLang="en-US" b="0" dirty="0">
                        <a:latin typeface="+mn-ea"/>
                        <a:ea typeface="+mn-ea"/>
                      </a:endParaRPr>
                    </a:p>
                  </a:txBody>
                  <a:tcPr anchor="ctr"/>
                </a:tc>
                <a:extLst>
                  <a:ext uri="{0D108BD9-81ED-4DB2-BD59-A6C34878D82A}">
                    <a16:rowId xmlns:a16="http://schemas.microsoft.com/office/drawing/2014/main" val="10008"/>
                  </a:ext>
                </a:extLst>
              </a:tr>
            </a:tbl>
          </a:graphicData>
        </a:graphic>
      </p:graphicFrame>
      <p:sp>
        <p:nvSpPr>
          <p:cNvPr id="5" name="テキスト ボックス 4">
            <a:extLst>
              <a:ext uri="{FF2B5EF4-FFF2-40B4-BE49-F238E27FC236}">
                <a16:creationId xmlns:a16="http://schemas.microsoft.com/office/drawing/2014/main" id="{23793DF0-9589-B94D-8278-DD1984F71AB6}"/>
              </a:ext>
            </a:extLst>
          </p:cNvPr>
          <p:cNvSpPr txBox="1"/>
          <p:nvPr/>
        </p:nvSpPr>
        <p:spPr>
          <a:xfrm>
            <a:off x="628650" y="4956154"/>
            <a:ext cx="4115229" cy="461665"/>
          </a:xfrm>
          <a:prstGeom prst="rect">
            <a:avLst/>
          </a:prstGeom>
          <a:noFill/>
        </p:spPr>
        <p:txBody>
          <a:bodyPr wrap="none" rtlCol="0">
            <a:spAutoFit/>
          </a:bodyPr>
          <a:lstStyle/>
          <a:p>
            <a:r>
              <a:rPr kumimoji="1" lang="en-US" altLang="ja-JP" sz="1200" dirty="0">
                <a:latin typeface="+mn-ea"/>
              </a:rPr>
              <a:t>※</a:t>
            </a:r>
            <a:r>
              <a:rPr kumimoji="1" lang="ja-JP" altLang="en-US" sz="1200" dirty="0">
                <a:latin typeface="+mn-ea"/>
              </a:rPr>
              <a:t>１ </a:t>
            </a:r>
            <a:r>
              <a:rPr kumimoji="1" lang="en-US" altLang="ja-JP" sz="1200" dirty="0">
                <a:latin typeface="+mn-ea"/>
              </a:rPr>
              <a:t>2011/3/12</a:t>
            </a:r>
            <a:r>
              <a:rPr kumimoji="1" lang="ja-JP" altLang="en-US" sz="1200" dirty="0">
                <a:latin typeface="+mn-ea"/>
              </a:rPr>
              <a:t>～</a:t>
            </a:r>
            <a:r>
              <a:rPr kumimoji="1" lang="en-US" altLang="ja-JP" sz="1200" dirty="0">
                <a:latin typeface="+mn-ea"/>
              </a:rPr>
              <a:t>15</a:t>
            </a:r>
            <a:r>
              <a:rPr kumimoji="1" lang="ja-JP" altLang="en-US" sz="1200" dirty="0">
                <a:latin typeface="+mn-ea"/>
              </a:rPr>
              <a:t>にかけて避難を</a:t>
            </a:r>
            <a:r>
              <a:rPr lang="ja-JP" altLang="en-US" sz="1200" dirty="0">
                <a:latin typeface="+mn-ea"/>
              </a:rPr>
              <a:t>指示</a:t>
            </a:r>
            <a:r>
              <a:rPr kumimoji="1" lang="ja-JP" altLang="en-US" sz="1200" dirty="0">
                <a:latin typeface="+mn-ea"/>
              </a:rPr>
              <a:t>された地区</a:t>
            </a:r>
            <a:endParaRPr kumimoji="1" lang="en-US" altLang="ja-JP" sz="1200" dirty="0">
              <a:latin typeface="+mn-ea"/>
            </a:endParaRPr>
          </a:p>
          <a:p>
            <a:r>
              <a:rPr lang="en-US" altLang="ja-JP" sz="1200" dirty="0">
                <a:latin typeface="+mn-ea"/>
              </a:rPr>
              <a:t>※</a:t>
            </a:r>
            <a:r>
              <a:rPr lang="ja-JP" altLang="en-US" sz="1200" dirty="0">
                <a:latin typeface="+mn-ea"/>
              </a:rPr>
              <a:t>２ </a:t>
            </a:r>
            <a:r>
              <a:rPr lang="en-US" altLang="ja-JP" sz="1200" dirty="0">
                <a:latin typeface="+mn-ea"/>
              </a:rPr>
              <a:t>2011/3</a:t>
            </a:r>
            <a:r>
              <a:rPr lang="ja-JP" altLang="en-US" sz="1200" dirty="0">
                <a:latin typeface="+mn-ea"/>
              </a:rPr>
              <a:t>月末から</a:t>
            </a:r>
            <a:r>
              <a:rPr lang="en-US" altLang="ja-JP" sz="1200" dirty="0">
                <a:latin typeface="+mn-ea"/>
              </a:rPr>
              <a:t>6</a:t>
            </a:r>
            <a:r>
              <a:rPr lang="ja-JP" altLang="en-US" sz="1200" dirty="0">
                <a:latin typeface="+mn-ea"/>
              </a:rPr>
              <a:t>月にかけて避難を指示された地区</a:t>
            </a:r>
            <a:endParaRPr kumimoji="1" lang="ja-JP" altLang="en-US" sz="1200" dirty="0">
              <a:latin typeface="+mn-ea"/>
            </a:endParaRPr>
          </a:p>
        </p:txBody>
      </p:sp>
      <p:sp>
        <p:nvSpPr>
          <p:cNvPr id="6" name="テキスト ボックス 5">
            <a:extLst>
              <a:ext uri="{FF2B5EF4-FFF2-40B4-BE49-F238E27FC236}">
                <a16:creationId xmlns:a16="http://schemas.microsoft.com/office/drawing/2014/main" id="{BAA9BCD2-B866-0C4D-9EA5-35A6441F15AE}"/>
              </a:ext>
            </a:extLst>
          </p:cNvPr>
          <p:cNvSpPr txBox="1"/>
          <p:nvPr/>
        </p:nvSpPr>
        <p:spPr>
          <a:xfrm>
            <a:off x="628650" y="5586019"/>
            <a:ext cx="788669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latin typeface="+mn-ea"/>
              </a:rPr>
              <a:t>UNSCEAR Report 2013:</a:t>
            </a:r>
          </a:p>
          <a:p>
            <a:r>
              <a:rPr lang="en-US" altLang="ja-JP" dirty="0">
                <a:latin typeface="+mn-ea"/>
              </a:rPr>
              <a:t>LNT</a:t>
            </a:r>
            <a:r>
              <a:rPr lang="ja-JP" altLang="en-US" dirty="0">
                <a:latin typeface="+mn-ea"/>
              </a:rPr>
              <a:t>仮説に基づけばわずかな発がんリスク増加が示唆されるものの</a:t>
            </a:r>
            <a:endParaRPr lang="en-US" altLang="ja-JP" dirty="0">
              <a:latin typeface="+mn-ea"/>
            </a:endParaRPr>
          </a:p>
          <a:p>
            <a:r>
              <a:rPr kumimoji="1" lang="ja-JP" altLang="en-US" dirty="0">
                <a:latin typeface="+mn-ea"/>
              </a:rPr>
              <a:t>日本人のベースラインから差を検出するには小さすぎるレベルである。</a:t>
            </a:r>
          </a:p>
        </p:txBody>
      </p:sp>
      <p:sp>
        <p:nvSpPr>
          <p:cNvPr id="7" name="テキスト ボックス 6">
            <a:extLst>
              <a:ext uri="{FF2B5EF4-FFF2-40B4-BE49-F238E27FC236}">
                <a16:creationId xmlns:a16="http://schemas.microsoft.com/office/drawing/2014/main" id="{1AE54646-4F32-2548-A35D-465CD40E4DC2}"/>
              </a:ext>
            </a:extLst>
          </p:cNvPr>
          <p:cNvSpPr txBox="1"/>
          <p:nvPr/>
        </p:nvSpPr>
        <p:spPr>
          <a:xfrm>
            <a:off x="628650" y="1146676"/>
            <a:ext cx="6340197" cy="338554"/>
          </a:xfrm>
          <a:prstGeom prst="rect">
            <a:avLst/>
          </a:prstGeom>
          <a:noFill/>
        </p:spPr>
        <p:txBody>
          <a:bodyPr wrap="none" rtlCol="0">
            <a:spAutoFit/>
          </a:bodyPr>
          <a:lstStyle/>
          <a:p>
            <a:r>
              <a:rPr kumimoji="1" lang="ja-JP" altLang="en-US" sz="1600" dirty="0">
                <a:latin typeface="+mn-ea"/>
              </a:rPr>
              <a:t>事故直後１年間における公衆の平均実効線量と平均甲状腺吸収線量</a:t>
            </a:r>
          </a:p>
        </p:txBody>
      </p:sp>
      <p:sp>
        <p:nvSpPr>
          <p:cNvPr id="8" name="スライド番号プレースホルダー 7">
            <a:extLst>
              <a:ext uri="{FF2B5EF4-FFF2-40B4-BE49-F238E27FC236}">
                <a16:creationId xmlns:a16="http://schemas.microsoft.com/office/drawing/2014/main" id="{5FB2F8A7-7AD3-EF40-A45F-55263BCB430D}"/>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Tree>
    <p:extLst>
      <p:ext uri="{BB962C8B-B14F-4D97-AF65-F5344CB8AC3E}">
        <p14:creationId xmlns:p14="http://schemas.microsoft.com/office/powerpoint/2010/main" val="61709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798B9-6E77-7044-9FF4-7680BC88D838}"/>
              </a:ext>
            </a:extLst>
          </p:cNvPr>
          <p:cNvSpPr>
            <a:spLocks noGrp="1"/>
          </p:cNvSpPr>
          <p:nvPr>
            <p:ph type="title"/>
          </p:nvPr>
        </p:nvSpPr>
        <p:spPr/>
        <p:txBody>
          <a:bodyPr/>
          <a:lstStyle/>
          <a:p>
            <a:r>
              <a:rPr kumimoji="1" lang="ja-JP" altLang="en-US"/>
              <a:t>病院避難</a:t>
            </a:r>
          </a:p>
        </p:txBody>
      </p:sp>
      <p:sp>
        <p:nvSpPr>
          <p:cNvPr id="27" name="スライド番号プレースホルダー 2">
            <a:extLst>
              <a:ext uri="{FF2B5EF4-FFF2-40B4-BE49-F238E27FC236}">
                <a16:creationId xmlns:a16="http://schemas.microsoft.com/office/drawing/2014/main" id="{F6623D9F-DB64-294D-B8C4-B943BCA55B4A}"/>
              </a:ext>
            </a:extLst>
          </p:cNvPr>
          <p:cNvSpPr>
            <a:spLocks noGrp="1"/>
          </p:cNvSpPr>
          <p:nvPr>
            <p:ph type="sldNum" sz="quarter" idx="12"/>
          </p:nvPr>
        </p:nvSpPr>
        <p:spPr>
          <a:xfrm>
            <a:off x="6553200" y="6566009"/>
            <a:ext cx="2133600" cy="365125"/>
          </a:xfrm>
        </p:spPr>
        <p:txBody>
          <a:bodyPr/>
          <a:lstStyle/>
          <a:p>
            <a:fld id="{EE55CD7B-830D-4F27-A5C4-7D9627417F37}" type="slidenum">
              <a:rPr kumimoji="1" lang="ja-JP" altLang="en-US" smtClean="0">
                <a:latin typeface="メイリオ" pitchFamily="50" charset="-128"/>
                <a:ea typeface="メイリオ" pitchFamily="50" charset="-128"/>
              </a:rPr>
              <a:pPr/>
              <a:t>24</a:t>
            </a:fld>
            <a:endParaRPr kumimoji="1" lang="ja-JP" altLang="en-US">
              <a:latin typeface="メイリオ" pitchFamily="50" charset="-128"/>
              <a:ea typeface="メイリオ" pitchFamily="50" charset="-128"/>
            </a:endParaRPr>
          </a:p>
        </p:txBody>
      </p:sp>
      <p:pic>
        <p:nvPicPr>
          <p:cNvPr id="28" name="図 27">
            <a:extLst>
              <a:ext uri="{FF2B5EF4-FFF2-40B4-BE49-F238E27FC236}">
                <a16:creationId xmlns:a16="http://schemas.microsoft.com/office/drawing/2014/main" id="{64AE750F-FA3A-5F43-8EE5-33654282F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430" y="1088513"/>
            <a:ext cx="8186569" cy="5770339"/>
          </a:xfrm>
          <a:prstGeom prst="rect">
            <a:avLst/>
          </a:prstGeom>
        </p:spPr>
      </p:pic>
      <p:sp>
        <p:nvSpPr>
          <p:cNvPr id="29" name="円/楕円 28">
            <a:extLst>
              <a:ext uri="{FF2B5EF4-FFF2-40B4-BE49-F238E27FC236}">
                <a16:creationId xmlns:a16="http://schemas.microsoft.com/office/drawing/2014/main" id="{0D7CDCDC-1757-CA44-AFE1-F84341367D06}"/>
              </a:ext>
            </a:extLst>
          </p:cNvPr>
          <p:cNvSpPr/>
          <p:nvPr/>
        </p:nvSpPr>
        <p:spPr>
          <a:xfrm>
            <a:off x="4562998" y="1214753"/>
            <a:ext cx="6849761" cy="6849761"/>
          </a:xfrm>
          <a:prstGeom prst="ellipse">
            <a:avLst/>
          </a:prstGeom>
          <a:solidFill>
            <a:srgbClr val="FF0000">
              <a:alpha val="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表 29">
            <a:extLst>
              <a:ext uri="{FF2B5EF4-FFF2-40B4-BE49-F238E27FC236}">
                <a16:creationId xmlns:a16="http://schemas.microsoft.com/office/drawing/2014/main" id="{51054ED4-82C9-E849-8BDD-9C008BBA9736}"/>
              </a:ext>
            </a:extLst>
          </p:cNvPr>
          <p:cNvGraphicFramePr>
            <a:graphicFrameLocks noGrp="1"/>
          </p:cNvGraphicFramePr>
          <p:nvPr>
            <p:extLst>
              <p:ext uri="{D42A27DB-BD31-4B8C-83A1-F6EECF244321}">
                <p14:modId xmlns:p14="http://schemas.microsoft.com/office/powerpoint/2010/main" val="3759197032"/>
              </p:ext>
            </p:extLst>
          </p:nvPr>
        </p:nvGraphicFramePr>
        <p:xfrm>
          <a:off x="251520" y="1134910"/>
          <a:ext cx="2882946" cy="1524000"/>
        </p:xfrm>
        <a:graphic>
          <a:graphicData uri="http://schemas.openxmlformats.org/drawingml/2006/table">
            <a:tbl>
              <a:tblPr firstRow="1" bandRow="1">
                <a:tableStyleId>{5940675A-B579-460E-94D1-54222C63F5DA}</a:tableStyleId>
              </a:tblPr>
              <a:tblGrid>
                <a:gridCol w="1098402">
                  <a:extLst>
                    <a:ext uri="{9D8B030D-6E8A-4147-A177-3AD203B41FA5}">
                      <a16:colId xmlns:a16="http://schemas.microsoft.com/office/drawing/2014/main" val="20000"/>
                    </a:ext>
                  </a:extLst>
                </a:gridCol>
                <a:gridCol w="1784544">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小高赤坂病院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14-15</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いわき光洋高校</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66</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1" name="表 30">
            <a:extLst>
              <a:ext uri="{FF2B5EF4-FFF2-40B4-BE49-F238E27FC236}">
                <a16:creationId xmlns:a16="http://schemas.microsoft.com/office/drawing/2014/main" id="{715F2A1B-DF71-4B42-A1E0-4C27EC2E1A6D}"/>
              </a:ext>
            </a:extLst>
          </p:cNvPr>
          <p:cNvGraphicFramePr>
            <a:graphicFrameLocks noGrp="1"/>
          </p:cNvGraphicFramePr>
          <p:nvPr>
            <p:extLst>
              <p:ext uri="{D42A27DB-BD31-4B8C-83A1-F6EECF244321}">
                <p14:modId xmlns:p14="http://schemas.microsoft.com/office/powerpoint/2010/main" val="1080015944"/>
              </p:ext>
            </p:extLst>
          </p:nvPr>
        </p:nvGraphicFramePr>
        <p:xfrm>
          <a:off x="3308943" y="1538514"/>
          <a:ext cx="3052700" cy="1524000"/>
        </p:xfrm>
        <a:graphic>
          <a:graphicData uri="http://schemas.openxmlformats.org/drawingml/2006/table">
            <a:tbl>
              <a:tblPr firstRow="1" bandRow="1">
                <a:tableStyleId>{5940675A-B579-460E-94D1-54222C63F5DA}</a:tableStyleId>
              </a:tblPr>
              <a:tblGrid>
                <a:gridCol w="1012319">
                  <a:extLst>
                    <a:ext uri="{9D8B030D-6E8A-4147-A177-3AD203B41FA5}">
                      <a16:colId xmlns:a16="http://schemas.microsoft.com/office/drawing/2014/main" val="20000"/>
                    </a:ext>
                  </a:extLst>
                </a:gridCol>
                <a:gridCol w="2040381">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南相馬市立小高病院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13</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消防、警察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南相馬市立総合病院</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123</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2" name="表 31">
            <a:extLst>
              <a:ext uri="{FF2B5EF4-FFF2-40B4-BE49-F238E27FC236}">
                <a16:creationId xmlns:a16="http://schemas.microsoft.com/office/drawing/2014/main" id="{62649A77-3FCB-4E4D-951D-6874BD20891F}"/>
              </a:ext>
            </a:extLst>
          </p:cNvPr>
          <p:cNvGraphicFramePr>
            <a:graphicFrameLocks noGrp="1"/>
          </p:cNvGraphicFramePr>
          <p:nvPr>
            <p:extLst>
              <p:ext uri="{D42A27DB-BD31-4B8C-83A1-F6EECF244321}">
                <p14:modId xmlns:p14="http://schemas.microsoft.com/office/powerpoint/2010/main" val="2220179851"/>
              </p:ext>
            </p:extLst>
          </p:nvPr>
        </p:nvGraphicFramePr>
        <p:xfrm>
          <a:off x="252107" y="2732951"/>
          <a:ext cx="2882359" cy="1524000"/>
        </p:xfrm>
        <a:graphic>
          <a:graphicData uri="http://schemas.openxmlformats.org/drawingml/2006/table">
            <a:tbl>
              <a:tblPr firstRow="1" bandRow="1">
                <a:tableStyleId>{5940675A-B579-460E-94D1-54222C63F5DA}</a:tableStyleId>
              </a:tblPr>
              <a:tblGrid>
                <a:gridCol w="1012920">
                  <a:extLst>
                    <a:ext uri="{9D8B030D-6E8A-4147-A177-3AD203B41FA5}">
                      <a16:colId xmlns:a16="http://schemas.microsoft.com/office/drawing/2014/main" val="20000"/>
                    </a:ext>
                  </a:extLst>
                </a:gridCol>
                <a:gridCol w="1869439">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浪江西病院</a:t>
                      </a: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12,14-15</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消防、警察</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福島県立医大病院</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23</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graphicFrame>
        <p:nvGraphicFramePr>
          <p:cNvPr id="33" name="表 32">
            <a:extLst>
              <a:ext uri="{FF2B5EF4-FFF2-40B4-BE49-F238E27FC236}">
                <a16:creationId xmlns:a16="http://schemas.microsoft.com/office/drawing/2014/main" id="{CBDB0358-2034-F84A-A9E0-35CD6B721876}"/>
              </a:ext>
            </a:extLst>
          </p:cNvPr>
          <p:cNvGraphicFramePr>
            <a:graphicFrameLocks noGrp="1"/>
          </p:cNvGraphicFramePr>
          <p:nvPr>
            <p:extLst>
              <p:ext uri="{D42A27DB-BD31-4B8C-83A1-F6EECF244321}">
                <p14:modId xmlns:p14="http://schemas.microsoft.com/office/powerpoint/2010/main" val="30987993"/>
              </p:ext>
            </p:extLst>
          </p:nvPr>
        </p:nvGraphicFramePr>
        <p:xfrm>
          <a:off x="3281784" y="3287279"/>
          <a:ext cx="3163935" cy="1438506"/>
        </p:xfrm>
        <a:graphic>
          <a:graphicData uri="http://schemas.openxmlformats.org/drawingml/2006/table">
            <a:tbl>
              <a:tblPr firstRow="1" bandRow="1">
                <a:tableStyleId>{5940675A-B579-460E-94D1-54222C63F5DA}</a:tableStyleId>
              </a:tblPr>
              <a:tblGrid>
                <a:gridCol w="1108022">
                  <a:extLst>
                    <a:ext uri="{9D8B030D-6E8A-4147-A177-3AD203B41FA5}">
                      <a16:colId xmlns:a16="http://schemas.microsoft.com/office/drawing/2014/main" val="20000"/>
                    </a:ext>
                  </a:extLst>
                </a:gridCol>
                <a:gridCol w="2055913">
                  <a:extLst>
                    <a:ext uri="{9D8B030D-6E8A-4147-A177-3AD203B41FA5}">
                      <a16:colId xmlns:a16="http://schemas.microsoft.com/office/drawing/2014/main" val="20001"/>
                    </a:ext>
                  </a:extLst>
                </a:gridCol>
              </a:tblGrid>
              <a:tr h="292533">
                <a:tc>
                  <a:txBody>
                    <a:bodyPr/>
                    <a:lstStyle/>
                    <a:p>
                      <a:r>
                        <a:rPr kumimoji="1" lang="ja-JP" altLang="en-US" sz="10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n-ea"/>
                          <a:ea typeface="+mn-ea"/>
                        </a:rPr>
                        <a:t>双葉厚生病院</a:t>
                      </a:r>
                      <a:endParaRPr kumimoji="1" lang="en-US" altLang="ja-JP" sz="10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200" b="0" dirty="0">
                          <a:latin typeface="+mn-ea"/>
                          <a:ea typeface="+mn-ea"/>
                        </a:rPr>
                        <a:t>避難日</a:t>
                      </a:r>
                    </a:p>
                  </a:txBody>
                  <a:tcPr>
                    <a:solidFill>
                      <a:schemeClr val="bg1">
                        <a:alpha val="60000"/>
                      </a:schemeClr>
                    </a:solidFill>
                  </a:tcPr>
                </a:tc>
                <a:tc>
                  <a:txBody>
                    <a:bodyPr/>
                    <a:lstStyle/>
                    <a:p>
                      <a:r>
                        <a:rPr kumimoji="1" lang="en-US" altLang="ja-JP" sz="1200" b="0" dirty="0">
                          <a:latin typeface="+mn-ea"/>
                          <a:ea typeface="+mn-ea"/>
                        </a:rPr>
                        <a:t>3</a:t>
                      </a:r>
                      <a:r>
                        <a:rPr kumimoji="1" lang="ja-JP" altLang="en-US" sz="1200" b="0" dirty="0">
                          <a:latin typeface="+mn-ea"/>
                          <a:ea typeface="+mn-ea"/>
                        </a:rPr>
                        <a:t>月</a:t>
                      </a:r>
                      <a:r>
                        <a:rPr kumimoji="1" lang="en-US" altLang="ja-JP" sz="1200" b="0" dirty="0">
                          <a:latin typeface="+mn-ea"/>
                          <a:ea typeface="+mn-ea"/>
                        </a:rPr>
                        <a:t>12-13</a:t>
                      </a:r>
                      <a:r>
                        <a:rPr kumimoji="1" lang="ja-JP" altLang="en-US" sz="12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200" b="0" dirty="0">
                          <a:latin typeface="+mn-ea"/>
                          <a:ea typeface="+mn-ea"/>
                        </a:rPr>
                        <a:t>搬送主体</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警察、自衛隊</a:t>
                      </a:r>
                      <a:r>
                        <a:rPr kumimoji="1" lang="en-US" altLang="ja-JP" sz="1200" b="0" dirty="0">
                          <a:latin typeface="+mn-ea"/>
                          <a:ea typeface="+mn-ea"/>
                        </a:rPr>
                        <a:t>(</a:t>
                      </a:r>
                      <a:r>
                        <a:rPr kumimoji="1" lang="ja-JP" altLang="en-US" sz="1200" b="0" dirty="0">
                          <a:latin typeface="+mn-ea"/>
                          <a:ea typeface="+mn-ea"/>
                        </a:rPr>
                        <a:t>ヘリ</a:t>
                      </a:r>
                      <a:r>
                        <a:rPr kumimoji="1" lang="en-US" altLang="ja-JP" sz="1200" b="0" dirty="0">
                          <a:latin typeface="+mn-ea"/>
                          <a:ea typeface="+mn-ea"/>
                        </a:rPr>
                        <a:t>)</a:t>
                      </a:r>
                      <a:endParaRPr kumimoji="1" lang="ja-JP" altLang="en-US" sz="1200" b="0" dirty="0">
                        <a:latin typeface="+mn-ea"/>
                        <a:ea typeface="+mn-ea"/>
                      </a:endParaRP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200" b="0" dirty="0">
                          <a:latin typeface="+mn-ea"/>
                          <a:ea typeface="+mn-ea"/>
                        </a:rPr>
                        <a:t>搬送先</a:t>
                      </a:r>
                    </a:p>
                  </a:txBody>
                  <a:tcPr>
                    <a:solidFill>
                      <a:schemeClr val="bg1">
                        <a:alpha val="60000"/>
                      </a:schemeClr>
                    </a:solidFill>
                  </a:tcPr>
                </a:tc>
                <a:tc>
                  <a:txBody>
                    <a:bodyPr/>
                    <a:lstStyle/>
                    <a:p>
                      <a:r>
                        <a:rPr kumimoji="1" lang="ja-JP" altLang="en-US" sz="1200" b="0" dirty="0">
                          <a:latin typeface="+mn-ea"/>
                          <a:ea typeface="+mn-ea"/>
                        </a:rPr>
                        <a:t>二本松市男女共生センター霞目駐屯地</a:t>
                      </a:r>
                    </a:p>
                  </a:txBody>
                  <a:tcPr>
                    <a:solidFill>
                      <a:schemeClr val="bg1">
                        <a:alpha val="60000"/>
                      </a:schemeClr>
                    </a:solidFill>
                  </a:tcPr>
                </a:tc>
                <a:extLst>
                  <a:ext uri="{0D108BD9-81ED-4DB2-BD59-A6C34878D82A}">
                    <a16:rowId xmlns:a16="http://schemas.microsoft.com/office/drawing/2014/main" val="10003"/>
                  </a:ext>
                </a:extLst>
              </a:tr>
            </a:tbl>
          </a:graphicData>
        </a:graphic>
      </p:graphicFrame>
      <p:graphicFrame>
        <p:nvGraphicFramePr>
          <p:cNvPr id="34" name="表 33">
            <a:extLst>
              <a:ext uri="{FF2B5EF4-FFF2-40B4-BE49-F238E27FC236}">
                <a16:creationId xmlns:a16="http://schemas.microsoft.com/office/drawing/2014/main" id="{762FE07D-D42E-664F-A096-7B759D3124BA}"/>
              </a:ext>
            </a:extLst>
          </p:cNvPr>
          <p:cNvGraphicFramePr>
            <a:graphicFrameLocks noGrp="1"/>
          </p:cNvGraphicFramePr>
          <p:nvPr>
            <p:extLst>
              <p:ext uri="{D42A27DB-BD31-4B8C-83A1-F6EECF244321}">
                <p14:modId xmlns:p14="http://schemas.microsoft.com/office/powerpoint/2010/main" val="508588888"/>
              </p:ext>
            </p:extLst>
          </p:nvPr>
        </p:nvGraphicFramePr>
        <p:xfrm>
          <a:off x="251520" y="4419449"/>
          <a:ext cx="2882946" cy="1584960"/>
        </p:xfrm>
        <a:graphic>
          <a:graphicData uri="http://schemas.openxmlformats.org/drawingml/2006/table">
            <a:tbl>
              <a:tblPr firstRow="1" bandRow="1">
                <a:tableStyleId>{5940675A-B579-460E-94D1-54222C63F5DA}</a:tableStyleId>
              </a:tblPr>
              <a:tblGrid>
                <a:gridCol w="942337">
                  <a:extLst>
                    <a:ext uri="{9D8B030D-6E8A-4147-A177-3AD203B41FA5}">
                      <a16:colId xmlns:a16="http://schemas.microsoft.com/office/drawing/2014/main" val="20000"/>
                    </a:ext>
                  </a:extLst>
                </a:gridCol>
                <a:gridCol w="1940609">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県立大野病院</a:t>
                      </a:r>
                      <a:endParaRPr kumimoji="1" lang="en-US" altLang="ja-JP" sz="14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12</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独自避難</a:t>
                      </a: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ja-JP" altLang="en-US" sz="1400" b="0" dirty="0">
                          <a:latin typeface="+mn-ea"/>
                          <a:ea typeface="+mn-ea"/>
                        </a:rPr>
                        <a:t>合併を控えており</a:t>
                      </a:r>
                      <a:endParaRPr kumimoji="1" lang="en-US" altLang="ja-JP" sz="1400" b="0" dirty="0">
                        <a:latin typeface="+mn-ea"/>
                        <a:ea typeface="+mn-ea"/>
                      </a:endParaRPr>
                    </a:p>
                    <a:p>
                      <a:r>
                        <a:rPr kumimoji="1" lang="ja-JP" altLang="en-US" sz="1400" b="0" dirty="0">
                          <a:latin typeface="+mn-ea"/>
                          <a:ea typeface="+mn-ea"/>
                        </a:rPr>
                        <a:t>少数</a:t>
                      </a:r>
                    </a:p>
                  </a:txBody>
                  <a:tcPr>
                    <a:solidFill>
                      <a:schemeClr val="bg1">
                        <a:alpha val="60000"/>
                      </a:schemeClr>
                    </a:solidFill>
                  </a:tcPr>
                </a:tc>
                <a:extLst>
                  <a:ext uri="{0D108BD9-81ED-4DB2-BD59-A6C34878D82A}">
                    <a16:rowId xmlns:a16="http://schemas.microsoft.com/office/drawing/2014/main" val="10003"/>
                  </a:ext>
                </a:extLst>
              </a:tr>
            </a:tbl>
          </a:graphicData>
        </a:graphic>
      </p:graphicFrame>
      <p:graphicFrame>
        <p:nvGraphicFramePr>
          <p:cNvPr id="35" name="表 34">
            <a:extLst>
              <a:ext uri="{FF2B5EF4-FFF2-40B4-BE49-F238E27FC236}">
                <a16:creationId xmlns:a16="http://schemas.microsoft.com/office/drawing/2014/main" id="{872E54DE-B28E-394F-A746-B62950DC3456}"/>
              </a:ext>
            </a:extLst>
          </p:cNvPr>
          <p:cNvGraphicFramePr>
            <a:graphicFrameLocks noGrp="1"/>
          </p:cNvGraphicFramePr>
          <p:nvPr>
            <p:extLst>
              <p:ext uri="{D42A27DB-BD31-4B8C-83A1-F6EECF244321}">
                <p14:modId xmlns:p14="http://schemas.microsoft.com/office/powerpoint/2010/main" val="35087261"/>
              </p:ext>
            </p:extLst>
          </p:nvPr>
        </p:nvGraphicFramePr>
        <p:xfrm>
          <a:off x="3298275" y="4983225"/>
          <a:ext cx="3163935" cy="1676400"/>
        </p:xfrm>
        <a:graphic>
          <a:graphicData uri="http://schemas.openxmlformats.org/drawingml/2006/table">
            <a:tbl>
              <a:tblPr firstRow="1" bandRow="1">
                <a:tableStyleId>{5940675A-B579-460E-94D1-54222C63F5DA}</a:tableStyleId>
              </a:tblPr>
              <a:tblGrid>
                <a:gridCol w="1114928">
                  <a:extLst>
                    <a:ext uri="{9D8B030D-6E8A-4147-A177-3AD203B41FA5}">
                      <a16:colId xmlns:a16="http://schemas.microsoft.com/office/drawing/2014/main" val="20000"/>
                    </a:ext>
                  </a:extLst>
                </a:gridCol>
                <a:gridCol w="2049007">
                  <a:extLst>
                    <a:ext uri="{9D8B030D-6E8A-4147-A177-3AD203B41FA5}">
                      <a16:colId xmlns:a16="http://schemas.microsoft.com/office/drawing/2014/main" val="20001"/>
                    </a:ext>
                  </a:extLst>
                </a:gridCol>
              </a:tblGrid>
              <a:tr h="292533">
                <a:tc>
                  <a:txBody>
                    <a:bodyPr/>
                    <a:lstStyle/>
                    <a:p>
                      <a:r>
                        <a:rPr kumimoji="1" lang="ja-JP" altLang="en-US" sz="1400" b="0" dirty="0">
                          <a:latin typeface="+mn-ea"/>
                          <a:ea typeface="+mn-ea"/>
                        </a:rPr>
                        <a:t>病院名</a:t>
                      </a:r>
                    </a:p>
                  </a:txBody>
                  <a:tcPr>
                    <a:solidFill>
                      <a:schemeClr val="bg1">
                        <a:alpha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今村病院</a:t>
                      </a:r>
                      <a:endParaRPr kumimoji="1" lang="en-US" altLang="ja-JP" sz="14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初期被ばく医療機関</a:t>
                      </a:r>
                      <a:r>
                        <a:rPr kumimoji="1" lang="en-US" altLang="ja-JP" sz="1000" b="0" dirty="0">
                          <a:solidFill>
                            <a:schemeClr val="accent6">
                              <a:lumMod val="75000"/>
                            </a:schemeClr>
                          </a:solidFill>
                          <a:latin typeface="+mn-ea"/>
                          <a:ea typeface="+mn-ea"/>
                        </a:rPr>
                        <a:t>(</a:t>
                      </a:r>
                      <a:r>
                        <a:rPr kumimoji="1" lang="ja-JP" altLang="en-US" sz="1000" b="0" dirty="0">
                          <a:solidFill>
                            <a:schemeClr val="accent6">
                              <a:lumMod val="75000"/>
                            </a:schemeClr>
                          </a:solidFill>
                          <a:latin typeface="+mn-ea"/>
                          <a:ea typeface="+mn-ea"/>
                        </a:rPr>
                        <a:t>当時</a:t>
                      </a:r>
                      <a:r>
                        <a:rPr kumimoji="1" lang="en-US" altLang="ja-JP" sz="1000" b="0" dirty="0">
                          <a:solidFill>
                            <a:schemeClr val="accent6">
                              <a:lumMod val="75000"/>
                            </a:schemeClr>
                          </a:solidFill>
                          <a:latin typeface="+mn-ea"/>
                          <a:ea typeface="+mn-ea"/>
                        </a:rPr>
                        <a:t>)</a:t>
                      </a:r>
                      <a:endParaRPr kumimoji="1" lang="ja-JP" altLang="en-US" sz="1000" b="0" dirty="0">
                        <a:solidFill>
                          <a:schemeClr val="accent6">
                            <a:lumMod val="75000"/>
                          </a:schemeClr>
                        </a:solidFill>
                        <a:latin typeface="+mn-ea"/>
                        <a:ea typeface="+mn-ea"/>
                      </a:endParaRPr>
                    </a:p>
                  </a:txBody>
                  <a:tcPr>
                    <a:solidFill>
                      <a:schemeClr val="bg1">
                        <a:alpha val="60000"/>
                      </a:schemeClr>
                    </a:solidFill>
                  </a:tcPr>
                </a:tc>
                <a:extLst>
                  <a:ext uri="{0D108BD9-81ED-4DB2-BD59-A6C34878D82A}">
                    <a16:rowId xmlns:a16="http://schemas.microsoft.com/office/drawing/2014/main" val="10000"/>
                  </a:ext>
                </a:extLst>
              </a:tr>
              <a:tr h="292533">
                <a:tc>
                  <a:txBody>
                    <a:bodyPr/>
                    <a:lstStyle/>
                    <a:p>
                      <a:r>
                        <a:rPr kumimoji="1" lang="ja-JP" altLang="en-US" sz="1400" b="0" dirty="0">
                          <a:latin typeface="+mn-ea"/>
                          <a:ea typeface="+mn-ea"/>
                        </a:rPr>
                        <a:t>避難日</a:t>
                      </a:r>
                    </a:p>
                  </a:txBody>
                  <a:tcPr>
                    <a:solidFill>
                      <a:schemeClr val="bg1">
                        <a:alpha val="60000"/>
                      </a:schemeClr>
                    </a:solidFill>
                  </a:tcPr>
                </a:tc>
                <a:tc>
                  <a:txBody>
                    <a:bodyPr/>
                    <a:lstStyle/>
                    <a:p>
                      <a:r>
                        <a:rPr kumimoji="1" lang="en-US" altLang="ja-JP" sz="1400" b="0" dirty="0">
                          <a:latin typeface="+mn-ea"/>
                          <a:ea typeface="+mn-ea"/>
                        </a:rPr>
                        <a:t>3</a:t>
                      </a:r>
                      <a:r>
                        <a:rPr kumimoji="1" lang="ja-JP" altLang="en-US" sz="1400" b="0" dirty="0">
                          <a:latin typeface="+mn-ea"/>
                          <a:ea typeface="+mn-ea"/>
                        </a:rPr>
                        <a:t>月</a:t>
                      </a:r>
                      <a:r>
                        <a:rPr kumimoji="1" lang="en-US" altLang="ja-JP" sz="1400" b="0" dirty="0">
                          <a:latin typeface="+mn-ea"/>
                          <a:ea typeface="+mn-ea"/>
                        </a:rPr>
                        <a:t>15-16</a:t>
                      </a:r>
                      <a:r>
                        <a:rPr kumimoji="1" lang="ja-JP" altLang="en-US" sz="1400" b="0" dirty="0">
                          <a:latin typeface="+mn-ea"/>
                          <a:ea typeface="+mn-ea"/>
                        </a:rPr>
                        <a:t>日</a:t>
                      </a:r>
                    </a:p>
                  </a:txBody>
                  <a:tcPr>
                    <a:solidFill>
                      <a:schemeClr val="bg1">
                        <a:alpha val="60000"/>
                      </a:schemeClr>
                    </a:solidFill>
                  </a:tcPr>
                </a:tc>
                <a:extLst>
                  <a:ext uri="{0D108BD9-81ED-4DB2-BD59-A6C34878D82A}">
                    <a16:rowId xmlns:a16="http://schemas.microsoft.com/office/drawing/2014/main" val="10001"/>
                  </a:ext>
                </a:extLst>
              </a:tr>
              <a:tr h="292533">
                <a:tc>
                  <a:txBody>
                    <a:bodyPr/>
                    <a:lstStyle/>
                    <a:p>
                      <a:r>
                        <a:rPr kumimoji="1" lang="ja-JP" altLang="en-US" sz="1400" b="0" dirty="0">
                          <a:latin typeface="+mn-ea"/>
                          <a:ea typeface="+mn-ea"/>
                        </a:rPr>
                        <a:t>搬送主体</a:t>
                      </a:r>
                    </a:p>
                  </a:txBody>
                  <a:tcPr>
                    <a:solidFill>
                      <a:schemeClr val="bg1">
                        <a:alpha val="60000"/>
                      </a:schemeClr>
                    </a:solidFill>
                  </a:tcPr>
                </a:tc>
                <a:tc>
                  <a:txBody>
                    <a:bodyPr/>
                    <a:lstStyle/>
                    <a:p>
                      <a:r>
                        <a:rPr kumimoji="1" lang="ja-JP" altLang="en-US" sz="1400" b="0" dirty="0">
                          <a:latin typeface="+mn-ea"/>
                          <a:ea typeface="+mn-ea"/>
                        </a:rPr>
                        <a:t>警察、自衛隊</a:t>
                      </a:r>
                      <a:r>
                        <a:rPr kumimoji="1" lang="en-US" altLang="ja-JP" sz="1400" b="0" dirty="0">
                          <a:latin typeface="+mn-ea"/>
                          <a:ea typeface="+mn-ea"/>
                        </a:rPr>
                        <a:t>(</a:t>
                      </a:r>
                      <a:r>
                        <a:rPr kumimoji="1" lang="ja-JP" altLang="en-US" sz="1400" b="0" dirty="0">
                          <a:latin typeface="+mn-ea"/>
                          <a:ea typeface="+mn-ea"/>
                        </a:rPr>
                        <a:t>ヘリ</a:t>
                      </a:r>
                      <a:r>
                        <a:rPr kumimoji="1" lang="en-US" altLang="ja-JP" sz="1400" b="0" dirty="0">
                          <a:latin typeface="+mn-ea"/>
                          <a:ea typeface="+mn-ea"/>
                        </a:rPr>
                        <a:t>)</a:t>
                      </a:r>
                      <a:endParaRPr kumimoji="1" lang="ja-JP" altLang="en-US" sz="1400" b="0" dirty="0">
                        <a:latin typeface="+mn-ea"/>
                        <a:ea typeface="+mn-ea"/>
                      </a:endParaRPr>
                    </a:p>
                  </a:txBody>
                  <a:tcPr>
                    <a:solidFill>
                      <a:schemeClr val="bg1">
                        <a:alpha val="60000"/>
                      </a:schemeClr>
                    </a:solidFill>
                  </a:tcPr>
                </a:tc>
                <a:extLst>
                  <a:ext uri="{0D108BD9-81ED-4DB2-BD59-A6C34878D82A}">
                    <a16:rowId xmlns:a16="http://schemas.microsoft.com/office/drawing/2014/main" val="10002"/>
                  </a:ext>
                </a:extLst>
              </a:tr>
              <a:tr h="292533">
                <a:tc>
                  <a:txBody>
                    <a:bodyPr/>
                    <a:lstStyle/>
                    <a:p>
                      <a:r>
                        <a:rPr kumimoji="1" lang="ja-JP" altLang="en-US" sz="1400" b="0" dirty="0">
                          <a:latin typeface="+mn-ea"/>
                          <a:ea typeface="+mn-ea"/>
                        </a:rPr>
                        <a:t>搬送先</a:t>
                      </a:r>
                    </a:p>
                  </a:txBody>
                  <a:tcPr>
                    <a:solidFill>
                      <a:schemeClr val="bg1">
                        <a:alpha val="60000"/>
                      </a:schemeClr>
                    </a:solidFill>
                  </a:tcPr>
                </a:tc>
                <a:tc>
                  <a:txBody>
                    <a:bodyPr/>
                    <a:lstStyle/>
                    <a:p>
                      <a:r>
                        <a:rPr kumimoji="1" lang="ja-JP" altLang="en-US" sz="1400" b="0" dirty="0">
                          <a:latin typeface="+mn-ea"/>
                          <a:ea typeface="+mn-ea"/>
                        </a:rPr>
                        <a:t>郡山高校</a:t>
                      </a:r>
                    </a:p>
                  </a:txBody>
                  <a:tcPr>
                    <a:solidFill>
                      <a:schemeClr val="bg1">
                        <a:alpha val="60000"/>
                      </a:schemeClr>
                    </a:solidFill>
                  </a:tcPr>
                </a:tc>
                <a:extLst>
                  <a:ext uri="{0D108BD9-81ED-4DB2-BD59-A6C34878D82A}">
                    <a16:rowId xmlns:a16="http://schemas.microsoft.com/office/drawing/2014/main" val="10003"/>
                  </a:ext>
                </a:extLst>
              </a:tr>
              <a:tr h="292533">
                <a:tc>
                  <a:txBody>
                    <a:bodyPr/>
                    <a:lstStyle/>
                    <a:p>
                      <a:r>
                        <a:rPr kumimoji="1" lang="ja-JP" altLang="en-US" sz="1400" b="0" dirty="0">
                          <a:latin typeface="+mn-ea"/>
                          <a:ea typeface="+mn-ea"/>
                        </a:rPr>
                        <a:t>患者数</a:t>
                      </a:r>
                    </a:p>
                  </a:txBody>
                  <a:tcPr>
                    <a:solidFill>
                      <a:schemeClr val="bg1">
                        <a:alpha val="60000"/>
                      </a:schemeClr>
                    </a:solidFill>
                  </a:tcPr>
                </a:tc>
                <a:tc>
                  <a:txBody>
                    <a:bodyPr/>
                    <a:lstStyle/>
                    <a:p>
                      <a:r>
                        <a:rPr kumimoji="1" lang="en-US" altLang="ja-JP" sz="1400" b="0" dirty="0">
                          <a:latin typeface="+mn-ea"/>
                          <a:ea typeface="+mn-ea"/>
                        </a:rPr>
                        <a:t>49</a:t>
                      </a:r>
                      <a:r>
                        <a:rPr kumimoji="1" lang="ja-JP" altLang="en-US" sz="1400" b="0" dirty="0">
                          <a:latin typeface="+mn-ea"/>
                          <a:ea typeface="+mn-ea"/>
                        </a:rPr>
                        <a:t>名</a:t>
                      </a:r>
                    </a:p>
                  </a:txBody>
                  <a:tcPr>
                    <a:solidFill>
                      <a:schemeClr val="bg1">
                        <a:alpha val="60000"/>
                      </a:schemeClr>
                    </a:solidFill>
                  </a:tcPr>
                </a:tc>
                <a:extLst>
                  <a:ext uri="{0D108BD9-81ED-4DB2-BD59-A6C34878D82A}">
                    <a16:rowId xmlns:a16="http://schemas.microsoft.com/office/drawing/2014/main" val="10004"/>
                  </a:ext>
                </a:extLst>
              </a:tr>
            </a:tbl>
          </a:graphicData>
        </a:graphic>
      </p:graphicFrame>
      <p:sp>
        <p:nvSpPr>
          <p:cNvPr id="36" name="テキスト ボックス 35">
            <a:extLst>
              <a:ext uri="{FF2B5EF4-FFF2-40B4-BE49-F238E27FC236}">
                <a16:creationId xmlns:a16="http://schemas.microsoft.com/office/drawing/2014/main" id="{8FCD14E0-61EC-4C4C-8263-80FD9547140C}"/>
              </a:ext>
            </a:extLst>
          </p:cNvPr>
          <p:cNvSpPr txBox="1"/>
          <p:nvPr/>
        </p:nvSpPr>
        <p:spPr>
          <a:xfrm>
            <a:off x="6838840" y="6395088"/>
            <a:ext cx="1441420"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富山第一中学校</a:t>
            </a:r>
            <a:endParaRPr kumimoji="1" lang="ja-JP" altLang="en-US" sz="1400" dirty="0">
              <a:latin typeface="+mn-ea"/>
            </a:endParaRPr>
          </a:p>
        </p:txBody>
      </p:sp>
      <p:cxnSp>
        <p:nvCxnSpPr>
          <p:cNvPr id="37" name="直線矢印コネクタ 36">
            <a:extLst>
              <a:ext uri="{FF2B5EF4-FFF2-40B4-BE49-F238E27FC236}">
                <a16:creationId xmlns:a16="http://schemas.microsoft.com/office/drawing/2014/main" id="{7E9774CD-73EC-EB44-B4B8-AC6A54750640}"/>
              </a:ext>
            </a:extLst>
          </p:cNvPr>
          <p:cNvCxnSpPr>
            <a:cxnSpLocks/>
            <a:stCxn id="35" idx="3"/>
          </p:cNvCxnSpPr>
          <p:nvPr/>
        </p:nvCxnSpPr>
        <p:spPr>
          <a:xfrm>
            <a:off x="6462210" y="5821425"/>
            <a:ext cx="980854" cy="2512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C924F27D-98A6-5441-A0E1-2A53AEFF66CE}"/>
              </a:ext>
            </a:extLst>
          </p:cNvPr>
          <p:cNvCxnSpPr>
            <a:stCxn id="36" idx="0"/>
          </p:cNvCxnSpPr>
          <p:nvPr/>
        </p:nvCxnSpPr>
        <p:spPr>
          <a:xfrm flipV="1">
            <a:off x="7559550" y="6222518"/>
            <a:ext cx="64361" cy="1725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E0615C9-F806-744D-9527-044770979B34}"/>
              </a:ext>
            </a:extLst>
          </p:cNvPr>
          <p:cNvCxnSpPr>
            <a:cxnSpLocks/>
          </p:cNvCxnSpPr>
          <p:nvPr/>
        </p:nvCxnSpPr>
        <p:spPr>
          <a:xfrm flipV="1">
            <a:off x="3138240" y="4783998"/>
            <a:ext cx="3814397" cy="962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8BA902C-66D5-3949-9AA1-9432036476FE}"/>
              </a:ext>
            </a:extLst>
          </p:cNvPr>
          <p:cNvCxnSpPr>
            <a:cxnSpLocks/>
            <a:stCxn id="33" idx="3"/>
          </p:cNvCxnSpPr>
          <p:nvPr/>
        </p:nvCxnSpPr>
        <p:spPr>
          <a:xfrm flipV="1">
            <a:off x="6445719" y="3937901"/>
            <a:ext cx="997344" cy="6863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144BA2F-CF0D-E641-B971-74006F989794}"/>
              </a:ext>
            </a:extLst>
          </p:cNvPr>
          <p:cNvCxnSpPr/>
          <p:nvPr/>
        </p:nvCxnSpPr>
        <p:spPr>
          <a:xfrm>
            <a:off x="3155228" y="1340359"/>
            <a:ext cx="3780420" cy="1646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117683A-C9BB-5F4B-BF48-C09B87580728}"/>
              </a:ext>
            </a:extLst>
          </p:cNvPr>
          <p:cNvCxnSpPr>
            <a:cxnSpLocks/>
            <a:stCxn id="31" idx="3"/>
          </p:cNvCxnSpPr>
          <p:nvPr/>
        </p:nvCxnSpPr>
        <p:spPr>
          <a:xfrm flipV="1">
            <a:off x="6361643" y="1772319"/>
            <a:ext cx="817421" cy="5281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5C7D8E9C-21E2-E242-A38A-9047B2DCFDF8}"/>
              </a:ext>
            </a:extLst>
          </p:cNvPr>
          <p:cNvCxnSpPr>
            <a:cxnSpLocks/>
          </p:cNvCxnSpPr>
          <p:nvPr/>
        </p:nvCxnSpPr>
        <p:spPr>
          <a:xfrm flipV="1">
            <a:off x="3134466" y="3142400"/>
            <a:ext cx="3957814" cy="2307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3C23991-24B0-E943-A0C6-DD8BC0D62431}"/>
              </a:ext>
            </a:extLst>
          </p:cNvPr>
          <p:cNvSpPr txBox="1"/>
          <p:nvPr/>
        </p:nvSpPr>
        <p:spPr>
          <a:xfrm>
            <a:off x="7726933" y="3874439"/>
            <a:ext cx="902811"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双葉高校</a:t>
            </a:r>
            <a:endParaRPr kumimoji="1" lang="ja-JP" altLang="en-US" sz="1400" dirty="0">
              <a:latin typeface="+mn-ea"/>
            </a:endParaRPr>
          </a:p>
        </p:txBody>
      </p:sp>
      <p:cxnSp>
        <p:nvCxnSpPr>
          <p:cNvPr id="45" name="直線矢印コネクタ 44">
            <a:extLst>
              <a:ext uri="{FF2B5EF4-FFF2-40B4-BE49-F238E27FC236}">
                <a16:creationId xmlns:a16="http://schemas.microsoft.com/office/drawing/2014/main" id="{79BCF646-E23D-D945-8F74-081D9DBA1691}"/>
              </a:ext>
            </a:extLst>
          </p:cNvPr>
          <p:cNvCxnSpPr>
            <a:stCxn id="44" idx="1"/>
          </p:cNvCxnSpPr>
          <p:nvPr/>
        </p:nvCxnSpPr>
        <p:spPr>
          <a:xfrm flipH="1">
            <a:off x="7457573" y="4028328"/>
            <a:ext cx="269360" cy="588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FDD07AD-9290-9F4A-B813-51C0B98AD702}"/>
              </a:ext>
            </a:extLst>
          </p:cNvPr>
          <p:cNvSpPr txBox="1"/>
          <p:nvPr/>
        </p:nvSpPr>
        <p:spPr>
          <a:xfrm>
            <a:off x="7443063" y="4834167"/>
            <a:ext cx="1610375"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mn-ea"/>
              </a:rPr>
              <a:t>東電福島第一原発</a:t>
            </a:r>
            <a:endParaRPr kumimoji="1" lang="ja-JP" altLang="en-US" sz="1400" dirty="0">
              <a:latin typeface="+mn-ea"/>
            </a:endParaRPr>
          </a:p>
        </p:txBody>
      </p:sp>
      <p:cxnSp>
        <p:nvCxnSpPr>
          <p:cNvPr id="47" name="直線矢印コネクタ 46">
            <a:extLst>
              <a:ext uri="{FF2B5EF4-FFF2-40B4-BE49-F238E27FC236}">
                <a16:creationId xmlns:a16="http://schemas.microsoft.com/office/drawing/2014/main" id="{842D612E-32B6-8D40-AB38-6DCA63648B6D}"/>
              </a:ext>
            </a:extLst>
          </p:cNvPr>
          <p:cNvCxnSpPr>
            <a:cxnSpLocks/>
            <a:stCxn id="46" idx="0"/>
          </p:cNvCxnSpPr>
          <p:nvPr/>
        </p:nvCxnSpPr>
        <p:spPr>
          <a:xfrm flipH="1" flipV="1">
            <a:off x="7770681" y="4600507"/>
            <a:ext cx="477570" cy="2336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角丸四角形 47">
            <a:extLst>
              <a:ext uri="{FF2B5EF4-FFF2-40B4-BE49-F238E27FC236}">
                <a16:creationId xmlns:a16="http://schemas.microsoft.com/office/drawing/2014/main" id="{BB86CDCE-A1AC-1946-B2B6-FB0F76EBA782}"/>
              </a:ext>
            </a:extLst>
          </p:cNvPr>
          <p:cNvSpPr/>
          <p:nvPr/>
        </p:nvSpPr>
        <p:spPr>
          <a:xfrm>
            <a:off x="7640971" y="1286558"/>
            <a:ext cx="1438781" cy="721555"/>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latin typeface="メイリオ" pitchFamily="50" charset="-128"/>
                <a:ea typeface="メイリオ" pitchFamily="50" charset="-128"/>
              </a:rPr>
              <a:t>20km</a:t>
            </a:r>
            <a:r>
              <a:rPr kumimoji="1" lang="ja-JP" altLang="en-US" dirty="0">
                <a:latin typeface="メイリオ" pitchFamily="50" charset="-128"/>
                <a:ea typeface="メイリオ" pitchFamily="50" charset="-128"/>
              </a:rPr>
              <a:t>圏内</a:t>
            </a:r>
            <a:endParaRPr kumimoji="1" lang="en-US" altLang="ja-JP" dirty="0">
              <a:latin typeface="メイリオ" pitchFamily="50" charset="-128"/>
              <a:ea typeface="メイリオ" pitchFamily="50" charset="-128"/>
            </a:endParaRPr>
          </a:p>
          <a:p>
            <a:pPr algn="ctr"/>
            <a:r>
              <a:rPr lang="en-US" altLang="ja-JP" dirty="0">
                <a:latin typeface="メイリオ" pitchFamily="50" charset="-128"/>
                <a:ea typeface="メイリオ" pitchFamily="50" charset="-128"/>
              </a:rPr>
              <a:t>(</a:t>
            </a:r>
            <a:r>
              <a:rPr lang="ja-JP" altLang="en-US" dirty="0">
                <a:latin typeface="メイリオ" pitchFamily="50" charset="-128"/>
                <a:ea typeface="メイリオ" pitchFamily="50" charset="-128"/>
              </a:rPr>
              <a:t>避難区域</a:t>
            </a:r>
            <a:r>
              <a:rPr lang="en-US" altLang="ja-JP" dirty="0">
                <a:latin typeface="メイリオ" pitchFamily="50" charset="-128"/>
                <a:ea typeface="メイリオ" pitchFamily="50" charset="-128"/>
              </a:rPr>
              <a:t>)</a:t>
            </a:r>
            <a:endParaRPr kumimoji="1" lang="ja-JP" altLang="en-US" dirty="0">
              <a:latin typeface="メイリオ" pitchFamily="50" charset="-128"/>
              <a:ea typeface="メイリオ" pitchFamily="50" charset="-128"/>
            </a:endParaRPr>
          </a:p>
        </p:txBody>
      </p:sp>
      <p:sp>
        <p:nvSpPr>
          <p:cNvPr id="49" name="テキスト ボックス 48">
            <a:extLst>
              <a:ext uri="{FF2B5EF4-FFF2-40B4-BE49-F238E27FC236}">
                <a16:creationId xmlns:a16="http://schemas.microsoft.com/office/drawing/2014/main" id="{6500C7BE-057F-A64E-B031-236D054487E2}"/>
              </a:ext>
            </a:extLst>
          </p:cNvPr>
          <p:cNvSpPr txBox="1"/>
          <p:nvPr/>
        </p:nvSpPr>
        <p:spPr>
          <a:xfrm>
            <a:off x="7131113" y="5314514"/>
            <a:ext cx="902811" cy="307777"/>
          </a:xfrm>
          <a:prstGeom prst="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a:latin typeface="+mn-ea"/>
              </a:rPr>
              <a:t>双葉病院</a:t>
            </a:r>
            <a:endParaRPr kumimoji="1" lang="ja-JP" altLang="en-US" sz="1400" dirty="0">
              <a:latin typeface="+mn-ea"/>
            </a:endParaRPr>
          </a:p>
        </p:txBody>
      </p:sp>
      <p:cxnSp>
        <p:nvCxnSpPr>
          <p:cNvPr id="50" name="直線矢印コネクタ 49">
            <a:extLst>
              <a:ext uri="{FF2B5EF4-FFF2-40B4-BE49-F238E27FC236}">
                <a16:creationId xmlns:a16="http://schemas.microsoft.com/office/drawing/2014/main" id="{300FAA4E-81C6-8442-BD2A-0E094076C565}"/>
              </a:ext>
            </a:extLst>
          </p:cNvPr>
          <p:cNvCxnSpPr>
            <a:cxnSpLocks/>
          </p:cNvCxnSpPr>
          <p:nvPr/>
        </p:nvCxnSpPr>
        <p:spPr>
          <a:xfrm flipH="1" flipV="1">
            <a:off x="7124975" y="5027740"/>
            <a:ext cx="126567" cy="30030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2C0F1ECE-2130-4742-85A2-88990E2CC910}"/>
              </a:ext>
            </a:extLst>
          </p:cNvPr>
          <p:cNvSpPr txBox="1"/>
          <p:nvPr/>
        </p:nvSpPr>
        <p:spPr>
          <a:xfrm>
            <a:off x="140009" y="6084295"/>
            <a:ext cx="2998231" cy="738664"/>
          </a:xfrm>
          <a:prstGeom prst="rect">
            <a:avLst/>
          </a:prstGeom>
          <a:solidFill>
            <a:srgbClr val="FFFFFF">
              <a:alpha val="69804"/>
            </a:srgb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a:latin typeface="+mn-ea"/>
              </a:rPr>
              <a:t>出典</a:t>
            </a:r>
            <a:r>
              <a:rPr lang="en-US" altLang="ja-JP" sz="1050" dirty="0">
                <a:latin typeface="+mn-ea"/>
              </a:rPr>
              <a:t>:</a:t>
            </a:r>
            <a:r>
              <a:rPr lang="ja-JP" altLang="en-US" sz="1050" dirty="0">
                <a:latin typeface="+mn-ea"/>
              </a:rPr>
              <a:t>東京電力福島原子力発電所における</a:t>
            </a:r>
            <a:endParaRPr lang="en-US" altLang="ja-JP" sz="1050" dirty="0">
              <a:latin typeface="+mn-ea"/>
            </a:endParaRPr>
          </a:p>
          <a:p>
            <a:pPr>
              <a:tabLst>
                <a:tab pos="357188" algn="l"/>
              </a:tabLst>
            </a:pPr>
            <a:r>
              <a:rPr lang="en-US" altLang="ja-JP" sz="1050" dirty="0">
                <a:latin typeface="+mn-ea"/>
              </a:rPr>
              <a:t>	</a:t>
            </a:r>
            <a:r>
              <a:rPr lang="ja-JP" altLang="en-US" sz="1050" dirty="0">
                <a:latin typeface="+mn-ea"/>
              </a:rPr>
              <a:t>事故調査・検証委員会　最終報告</a:t>
            </a:r>
            <a:endParaRPr lang="en-US" altLang="ja-JP" sz="1050" dirty="0">
              <a:latin typeface="+mn-ea"/>
            </a:endParaRPr>
          </a:p>
          <a:p>
            <a:r>
              <a:rPr lang="en-US" altLang="ja-JP" sz="1050" dirty="0">
                <a:latin typeface="+mn-ea"/>
                <a:cs typeface="Arial" panose="020B0604020202020204" pitchFamily="34" charset="0"/>
              </a:rPr>
              <a:t>http://www.cas.go.jp/jp/seisaku/icanps/</a:t>
            </a:r>
          </a:p>
          <a:p>
            <a:r>
              <a:rPr lang="en-US" altLang="ja-JP" sz="1050" dirty="0">
                <a:latin typeface="+mn-ea"/>
                <a:cs typeface="Arial" panose="020B0604020202020204" pitchFamily="34" charset="0"/>
              </a:rPr>
              <a:t>SaishyuGaiyou.pdf</a:t>
            </a:r>
            <a:endParaRPr kumimoji="1" lang="ja-JP" altLang="en-US" sz="1050" dirty="0">
              <a:latin typeface="+mn-ea"/>
              <a:cs typeface="Arial" panose="020B0604020202020204" pitchFamily="34" charset="0"/>
            </a:endParaRPr>
          </a:p>
        </p:txBody>
      </p:sp>
    </p:spTree>
    <p:extLst>
      <p:ext uri="{BB962C8B-B14F-4D97-AF65-F5344CB8AC3E}">
        <p14:creationId xmlns:p14="http://schemas.microsoft.com/office/powerpoint/2010/main" val="26718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9C444-AD35-4C46-9819-D5009C2E6C55}"/>
              </a:ext>
            </a:extLst>
          </p:cNvPr>
          <p:cNvSpPr>
            <a:spLocks noGrp="1"/>
          </p:cNvSpPr>
          <p:nvPr>
            <p:ph type="title"/>
          </p:nvPr>
        </p:nvSpPr>
        <p:spPr/>
        <p:txBody>
          <a:bodyPr/>
          <a:lstStyle/>
          <a:p>
            <a:r>
              <a:rPr kumimoji="1" lang="ja-JP" altLang="en-US"/>
              <a:t>３号機原子炉建屋水素爆発</a:t>
            </a:r>
          </a:p>
        </p:txBody>
      </p:sp>
      <p:pic>
        <p:nvPicPr>
          <p:cNvPr id="3" name="Picture 2" descr="F:\120829\★PP\明石先生★これが最新\120908_放射線事故医療研究会\1346774253720.png">
            <a:extLst>
              <a:ext uri="{FF2B5EF4-FFF2-40B4-BE49-F238E27FC236}">
                <a16:creationId xmlns:a16="http://schemas.microsoft.com/office/drawing/2014/main" id="{5837870A-072D-554D-9087-3981C17A08E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0458" y="2081690"/>
            <a:ext cx="8104521" cy="397272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DE3DAF20-AD20-2B4A-8AD0-2D5933D26CE0}"/>
              </a:ext>
            </a:extLst>
          </p:cNvPr>
          <p:cNvGrpSpPr/>
          <p:nvPr/>
        </p:nvGrpSpPr>
        <p:grpSpPr>
          <a:xfrm>
            <a:off x="6682874" y="4316172"/>
            <a:ext cx="576064" cy="311588"/>
            <a:chOff x="6731595" y="4740570"/>
            <a:chExt cx="576064" cy="415451"/>
          </a:xfrm>
        </p:grpSpPr>
        <p:sp>
          <p:nvSpPr>
            <p:cNvPr id="6" name="角丸四角形 5">
              <a:extLst>
                <a:ext uri="{FF2B5EF4-FFF2-40B4-BE49-F238E27FC236}">
                  <a16:creationId xmlns:a16="http://schemas.microsoft.com/office/drawing/2014/main" id="{A149274C-FDB5-5D4C-AAC1-FC9D106E786C}"/>
                </a:ext>
              </a:extLst>
            </p:cNvPr>
            <p:cNvSpPr/>
            <p:nvPr/>
          </p:nvSpPr>
          <p:spPr>
            <a:xfrm>
              <a:off x="6731595" y="4882901"/>
              <a:ext cx="576064" cy="273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0" lang="en-US" altLang="ja-JP" sz="1600" dirty="0">
                  <a:solidFill>
                    <a:prstClr val="black"/>
                  </a:solidFill>
                  <a:latin typeface="+mn-ea"/>
                  <a:cs typeface="Times New Roman" pitchFamily="18" charset="0"/>
                </a:rPr>
                <a:t>1</a:t>
              </a:r>
              <a:r>
                <a:rPr kumimoji="0" lang="ja-JP" altLang="en-US" sz="1600" dirty="0">
                  <a:solidFill>
                    <a:prstClr val="black"/>
                  </a:solidFill>
                  <a:latin typeface="+mn-ea"/>
                  <a:cs typeface="Times New Roman" pitchFamily="18" charset="0"/>
                </a:rPr>
                <a:t> </a:t>
              </a:r>
              <a:r>
                <a:rPr kumimoji="0" lang="en-US" altLang="ja-JP" sz="1600" dirty="0">
                  <a:solidFill>
                    <a:prstClr val="black"/>
                  </a:solidFill>
                  <a:latin typeface="+mn-ea"/>
                  <a:cs typeface="Times New Roman" pitchFamily="18" charset="0"/>
                </a:rPr>
                <a:t>F</a:t>
              </a:r>
              <a:endParaRPr kumimoji="0" lang="ja-JP" altLang="en-US" sz="1600" dirty="0">
                <a:solidFill>
                  <a:prstClr val="black"/>
                </a:solidFill>
                <a:latin typeface="+mn-ea"/>
                <a:cs typeface="Times New Roman" pitchFamily="18" charset="0"/>
              </a:endParaRPr>
            </a:p>
          </p:txBody>
        </p:sp>
        <p:pic>
          <p:nvPicPr>
            <p:cNvPr id="7" name="Picture 3" descr="C:\Users\H-INOU\AppData\Local\Microsoft\Windows\Temporary Internet Files\Low\Content.IE5\B9T0JVRN\MC900434729[1].PNG">
              <a:extLst>
                <a:ext uri="{FF2B5EF4-FFF2-40B4-BE49-F238E27FC236}">
                  <a16:creationId xmlns:a16="http://schemas.microsoft.com/office/drawing/2014/main" id="{09F255F2-7146-6940-8845-DA09E7D358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9940" y="4740570"/>
              <a:ext cx="218135" cy="216000"/>
            </a:xfrm>
            <a:prstGeom prst="rect">
              <a:avLst/>
            </a:prstGeom>
            <a:noFill/>
            <a:ln w="9525">
              <a:noFill/>
              <a:miter lim="800000"/>
              <a:headEnd/>
              <a:tailEnd/>
            </a:ln>
          </p:spPr>
        </p:pic>
      </p:grpSp>
      <p:cxnSp>
        <p:nvCxnSpPr>
          <p:cNvPr id="9" name="直線矢印コネクタ 8">
            <a:extLst>
              <a:ext uri="{FF2B5EF4-FFF2-40B4-BE49-F238E27FC236}">
                <a16:creationId xmlns:a16="http://schemas.microsoft.com/office/drawing/2014/main" id="{643313FE-2F37-7347-9109-B9E14F1DC49F}"/>
              </a:ext>
            </a:extLst>
          </p:cNvPr>
          <p:cNvCxnSpPr>
            <a:cxnSpLocks/>
            <a:stCxn id="41" idx="2"/>
            <a:endCxn id="42" idx="0"/>
          </p:cNvCxnSpPr>
          <p:nvPr/>
        </p:nvCxnSpPr>
        <p:spPr>
          <a:xfrm flipH="1">
            <a:off x="2137202" y="4773949"/>
            <a:ext cx="345469" cy="32287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1C8FBBE1-6952-454B-B5B9-3FBABCC93FBB}"/>
              </a:ext>
            </a:extLst>
          </p:cNvPr>
          <p:cNvCxnSpPr>
            <a:cxnSpLocks/>
          </p:cNvCxnSpPr>
          <p:nvPr/>
        </p:nvCxnSpPr>
        <p:spPr>
          <a:xfrm flipV="1">
            <a:off x="1750669" y="2975036"/>
            <a:ext cx="468354" cy="210643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D490FEC2-4B03-0248-B22A-69B4C36EE4F2}"/>
              </a:ext>
            </a:extLst>
          </p:cNvPr>
          <p:cNvGrpSpPr/>
          <p:nvPr/>
        </p:nvGrpSpPr>
        <p:grpSpPr>
          <a:xfrm>
            <a:off x="6964048" y="4626493"/>
            <a:ext cx="1165522" cy="540060"/>
            <a:chOff x="7619620" y="5397284"/>
            <a:chExt cx="1165522" cy="720080"/>
          </a:xfrm>
        </p:grpSpPr>
        <p:cxnSp>
          <p:nvCxnSpPr>
            <p:cNvPr id="16" name="直線矢印コネクタ 15">
              <a:extLst>
                <a:ext uri="{FF2B5EF4-FFF2-40B4-BE49-F238E27FC236}">
                  <a16:creationId xmlns:a16="http://schemas.microsoft.com/office/drawing/2014/main" id="{AF637A70-1D9A-454C-917C-12A55BC52102}"/>
                </a:ext>
              </a:extLst>
            </p:cNvPr>
            <p:cNvCxnSpPr/>
            <p:nvPr/>
          </p:nvCxnSpPr>
          <p:spPr>
            <a:xfrm>
              <a:off x="7619620" y="5397284"/>
              <a:ext cx="0" cy="72008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61165BDF-12DD-B942-90E8-E34AAD04DDF7}"/>
                </a:ext>
              </a:extLst>
            </p:cNvPr>
            <p:cNvSpPr/>
            <p:nvPr/>
          </p:nvSpPr>
          <p:spPr>
            <a:xfrm>
              <a:off x="7773989" y="5487448"/>
              <a:ext cx="1011153" cy="609853"/>
            </a:xfrm>
            <a:prstGeom prst="rect">
              <a:avLst/>
            </a:prstGeom>
            <a:solidFill>
              <a:schemeClr val="bg1"/>
            </a:solidFill>
            <a:ln>
              <a:solidFill>
                <a:srgbClr val="FF0000"/>
              </a:solidFill>
            </a:ln>
          </p:spPr>
          <p:txBody>
            <a:bodyPr wrap="square">
              <a:spAutoFit/>
            </a:bodyPr>
            <a:lstStyle/>
            <a:p>
              <a:pPr algn="ctr">
                <a:lnSpc>
                  <a:spcPts val="1400"/>
                </a:lnSpc>
              </a:pPr>
              <a:r>
                <a:rPr kumimoji="0" lang="ja-JP" altLang="en-US" sz="1400" dirty="0">
                  <a:solidFill>
                    <a:prstClr val="black"/>
                  </a:solidFill>
                  <a:latin typeface="+mn-ea"/>
                  <a:cs typeface="Times New Roman" pitchFamily="18" charset="0"/>
                </a:rPr>
                <a:t>東電車輌</a:t>
              </a:r>
              <a:endParaRPr kumimoji="0" lang="en-US" altLang="ja-JP" sz="1400" dirty="0">
                <a:solidFill>
                  <a:prstClr val="black"/>
                </a:solidFill>
                <a:latin typeface="+mn-ea"/>
                <a:cs typeface="Times New Roman" pitchFamily="18" charset="0"/>
              </a:endParaRPr>
            </a:p>
            <a:p>
              <a:pPr algn="ctr">
                <a:lnSpc>
                  <a:spcPts val="1400"/>
                </a:lnSpc>
              </a:pPr>
              <a:r>
                <a:rPr kumimoji="0" lang="en-US" altLang="ja-JP" sz="1400" dirty="0">
                  <a:solidFill>
                    <a:prstClr val="black"/>
                  </a:solidFill>
                  <a:latin typeface="+mn-ea"/>
                  <a:cs typeface="Times New Roman" pitchFamily="18" charset="0"/>
                </a:rPr>
                <a:t>15</a:t>
              </a:r>
              <a:r>
                <a:rPr kumimoji="0" lang="ja-JP" altLang="en-US" sz="1400" dirty="0">
                  <a:solidFill>
                    <a:prstClr val="black"/>
                  </a:solidFill>
                  <a:latin typeface="+mn-ea"/>
                  <a:cs typeface="Times New Roman" pitchFamily="18" charset="0"/>
                </a:rPr>
                <a:t> </a:t>
              </a:r>
              <a:r>
                <a:rPr kumimoji="0" lang="en-US" altLang="ja-JP" sz="1400" dirty="0">
                  <a:solidFill>
                    <a:prstClr val="black"/>
                  </a:solidFill>
                  <a:latin typeface="+mn-ea"/>
                  <a:cs typeface="Times New Roman" pitchFamily="18" charset="0"/>
                </a:rPr>
                <a:t>km</a:t>
              </a:r>
            </a:p>
          </p:txBody>
        </p:sp>
      </p:grpSp>
      <p:cxnSp>
        <p:nvCxnSpPr>
          <p:cNvPr id="14" name="直線矢印コネクタ 13">
            <a:extLst>
              <a:ext uri="{FF2B5EF4-FFF2-40B4-BE49-F238E27FC236}">
                <a16:creationId xmlns:a16="http://schemas.microsoft.com/office/drawing/2014/main" id="{18CC444C-D846-C849-8D32-423731CF06BE}"/>
              </a:ext>
            </a:extLst>
          </p:cNvPr>
          <p:cNvCxnSpPr>
            <a:cxnSpLocks/>
            <a:stCxn id="43" idx="4"/>
          </p:cNvCxnSpPr>
          <p:nvPr/>
        </p:nvCxnSpPr>
        <p:spPr>
          <a:xfrm>
            <a:off x="6153867" y="4772914"/>
            <a:ext cx="578916" cy="37718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35BF85BC-3FD6-804E-943D-67A553268571}"/>
              </a:ext>
            </a:extLst>
          </p:cNvPr>
          <p:cNvSpPr/>
          <p:nvPr/>
        </p:nvSpPr>
        <p:spPr>
          <a:xfrm rot="1053799">
            <a:off x="4337543" y="4673931"/>
            <a:ext cx="2174634" cy="277576"/>
          </a:xfrm>
          <a:prstGeom prst="rect">
            <a:avLst/>
          </a:prstGeom>
          <a:ln>
            <a:solidFill>
              <a:srgbClr val="FF0000"/>
            </a:solidFill>
          </a:ln>
        </p:spPr>
        <p:txBody>
          <a:bodyPr wrap="square">
            <a:spAutoFit/>
          </a:bodyPr>
          <a:lstStyle/>
          <a:p>
            <a:pPr algn="ctr">
              <a:lnSpc>
                <a:spcPts val="1400"/>
              </a:lnSpc>
            </a:pPr>
            <a:r>
              <a:rPr kumimoji="0" lang="ja-JP" altLang="en-US" sz="1400" dirty="0">
                <a:solidFill>
                  <a:prstClr val="black"/>
                </a:solidFill>
                <a:latin typeface="+mn-ea"/>
                <a:cs typeface="Times New Roman" pitchFamily="18" charset="0"/>
              </a:rPr>
              <a:t>放射線</a:t>
            </a:r>
            <a:r>
              <a:rPr kumimoji="0" lang="ja-JP" altLang="en-US" sz="1400">
                <a:solidFill>
                  <a:prstClr val="black"/>
                </a:solidFill>
                <a:latin typeface="+mn-ea"/>
                <a:cs typeface="Times New Roman" pitchFamily="18" charset="0"/>
              </a:rPr>
              <a:t>管理要員（</a:t>
            </a:r>
            <a:r>
              <a:rPr kumimoji="0" lang="en-US" altLang="ja-JP" sz="1400" dirty="0">
                <a:solidFill>
                  <a:prstClr val="black"/>
                </a:solidFill>
                <a:latin typeface="+mn-ea"/>
                <a:cs typeface="Times New Roman" pitchFamily="18" charset="0"/>
              </a:rPr>
              <a:t>2</a:t>
            </a:r>
            <a:r>
              <a:rPr kumimoji="0" lang="ja-JP" altLang="en-US" sz="1400" dirty="0">
                <a:solidFill>
                  <a:prstClr val="black"/>
                </a:solidFill>
                <a:latin typeface="+mn-ea"/>
                <a:cs typeface="Times New Roman" pitchFamily="18" charset="0"/>
              </a:rPr>
              <a:t>名）</a:t>
            </a:r>
            <a:endParaRPr kumimoji="0" lang="en-US" altLang="ja-JP" sz="1400" dirty="0">
              <a:solidFill>
                <a:prstClr val="black"/>
              </a:solidFill>
              <a:latin typeface="+mn-ea"/>
              <a:cs typeface="Times New Roman" pitchFamily="18" charset="0"/>
            </a:endParaRPr>
          </a:p>
        </p:txBody>
      </p:sp>
      <p:cxnSp>
        <p:nvCxnSpPr>
          <p:cNvPr id="19" name="直線矢印コネクタ 18">
            <a:extLst>
              <a:ext uri="{FF2B5EF4-FFF2-40B4-BE49-F238E27FC236}">
                <a16:creationId xmlns:a16="http://schemas.microsoft.com/office/drawing/2014/main" id="{272BD787-97D0-4645-8C51-C369E68A8C2B}"/>
              </a:ext>
            </a:extLst>
          </p:cNvPr>
          <p:cNvCxnSpPr>
            <a:cxnSpLocks/>
            <a:endCxn id="41" idx="3"/>
          </p:cNvCxnSpPr>
          <p:nvPr/>
        </p:nvCxnSpPr>
        <p:spPr>
          <a:xfrm flipH="1" flipV="1">
            <a:off x="2957418" y="4626061"/>
            <a:ext cx="3712706" cy="82199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7671A75-BA6B-E34A-8BEF-4121377B83FB}"/>
              </a:ext>
            </a:extLst>
          </p:cNvPr>
          <p:cNvSpPr txBox="1"/>
          <p:nvPr/>
        </p:nvSpPr>
        <p:spPr>
          <a:xfrm rot="704584">
            <a:off x="3202271" y="5149675"/>
            <a:ext cx="3046172" cy="584776"/>
          </a:xfrm>
          <a:prstGeom prst="rect">
            <a:avLst/>
          </a:prstGeom>
          <a:solidFill>
            <a:schemeClr val="bg1"/>
          </a:solidFill>
          <a:ln>
            <a:solidFill>
              <a:srgbClr val="FF0000"/>
            </a:solidFill>
          </a:ln>
        </p:spPr>
        <p:txBody>
          <a:bodyPr wrap="square" rtlCol="0">
            <a:spAutoFit/>
          </a:bodyPr>
          <a:lstStyle/>
          <a:p>
            <a:pPr algn="ctr"/>
            <a:r>
              <a:rPr kumimoji="0" lang="ja-JP" altLang="en-US" sz="1600" dirty="0">
                <a:solidFill>
                  <a:prstClr val="black"/>
                </a:solidFill>
                <a:latin typeface="+mn-ea"/>
                <a:cs typeface="Times New Roman" panose="02020603050405020304" pitchFamily="18" charset="0"/>
              </a:rPr>
              <a:t>救急車、測定車（放医研）</a:t>
            </a:r>
            <a:endParaRPr kumimoji="0" lang="en-US" altLang="ja-JP" sz="1600" dirty="0">
              <a:solidFill>
                <a:prstClr val="black"/>
              </a:solidFill>
              <a:latin typeface="+mn-ea"/>
              <a:cs typeface="Times New Roman" panose="02020603050405020304" pitchFamily="18" charset="0"/>
            </a:endParaRPr>
          </a:p>
          <a:p>
            <a:pPr algn="ctr"/>
            <a:r>
              <a:rPr kumimoji="0" lang="en-US" altLang="ja-JP" sz="1600" dirty="0">
                <a:solidFill>
                  <a:prstClr val="black"/>
                </a:solidFill>
                <a:latin typeface="+mn-ea"/>
                <a:cs typeface="Times New Roman" panose="02020603050405020304" pitchFamily="18" charset="0"/>
              </a:rPr>
              <a:t>60 km</a:t>
            </a:r>
            <a:endParaRPr kumimoji="0" lang="ja-JP" altLang="en-US" sz="1600" dirty="0">
              <a:solidFill>
                <a:prstClr val="black"/>
              </a:solidFill>
              <a:latin typeface="+mn-ea"/>
              <a:cs typeface="Times New Roman" panose="02020603050405020304" pitchFamily="18" charset="0"/>
            </a:endParaRPr>
          </a:p>
        </p:txBody>
      </p:sp>
      <p:sp>
        <p:nvSpPr>
          <p:cNvPr id="24" name="角丸四角形 23">
            <a:extLst>
              <a:ext uri="{FF2B5EF4-FFF2-40B4-BE49-F238E27FC236}">
                <a16:creationId xmlns:a16="http://schemas.microsoft.com/office/drawing/2014/main" id="{6065E27E-7141-DD44-86CC-4B3F17BB27B4}"/>
              </a:ext>
            </a:extLst>
          </p:cNvPr>
          <p:cNvSpPr/>
          <p:nvPr/>
        </p:nvSpPr>
        <p:spPr>
          <a:xfrm>
            <a:off x="6987834" y="5372626"/>
            <a:ext cx="1594654" cy="947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latin typeface="Times New Roman" pitchFamily="18" charset="0"/>
              <a:cs typeface="Times New Roman" pitchFamily="18" charset="0"/>
            </a:endParaRPr>
          </a:p>
        </p:txBody>
      </p:sp>
      <p:sp>
        <p:nvSpPr>
          <p:cNvPr id="32" name="テキスト ボックス 31">
            <a:extLst>
              <a:ext uri="{FF2B5EF4-FFF2-40B4-BE49-F238E27FC236}">
                <a16:creationId xmlns:a16="http://schemas.microsoft.com/office/drawing/2014/main" id="{46F4C04A-3095-034B-B46F-546F90462EC2}"/>
              </a:ext>
            </a:extLst>
          </p:cNvPr>
          <p:cNvSpPr txBox="1"/>
          <p:nvPr/>
        </p:nvSpPr>
        <p:spPr>
          <a:xfrm>
            <a:off x="1378697" y="4256737"/>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郡山市</a:t>
            </a:r>
          </a:p>
        </p:txBody>
      </p:sp>
      <p:sp>
        <p:nvSpPr>
          <p:cNvPr id="33" name="テキスト ボックス 32">
            <a:extLst>
              <a:ext uri="{FF2B5EF4-FFF2-40B4-BE49-F238E27FC236}">
                <a16:creationId xmlns:a16="http://schemas.microsoft.com/office/drawing/2014/main" id="{FB6265E9-CEFD-124C-ADF0-E53B01E5A70A}"/>
              </a:ext>
            </a:extLst>
          </p:cNvPr>
          <p:cNvSpPr txBox="1"/>
          <p:nvPr/>
        </p:nvSpPr>
        <p:spPr>
          <a:xfrm>
            <a:off x="2418630" y="2193124"/>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福島市</a:t>
            </a:r>
          </a:p>
        </p:txBody>
      </p:sp>
      <p:sp>
        <p:nvSpPr>
          <p:cNvPr id="34" name="テキスト ボックス 33">
            <a:extLst>
              <a:ext uri="{FF2B5EF4-FFF2-40B4-BE49-F238E27FC236}">
                <a16:creationId xmlns:a16="http://schemas.microsoft.com/office/drawing/2014/main" id="{F4F791B0-F0F5-F54B-8993-012394BB30D0}"/>
              </a:ext>
            </a:extLst>
          </p:cNvPr>
          <p:cNvSpPr txBox="1"/>
          <p:nvPr/>
        </p:nvSpPr>
        <p:spPr>
          <a:xfrm>
            <a:off x="6593020" y="2662370"/>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南相馬市</a:t>
            </a:r>
          </a:p>
        </p:txBody>
      </p:sp>
      <p:sp>
        <p:nvSpPr>
          <p:cNvPr id="35" name="テキスト ボックス 34">
            <a:extLst>
              <a:ext uri="{FF2B5EF4-FFF2-40B4-BE49-F238E27FC236}">
                <a16:creationId xmlns:a16="http://schemas.microsoft.com/office/drawing/2014/main" id="{BE709133-2C11-344B-8189-89B3070DD632}"/>
              </a:ext>
            </a:extLst>
          </p:cNvPr>
          <p:cNvSpPr txBox="1"/>
          <p:nvPr/>
        </p:nvSpPr>
        <p:spPr>
          <a:xfrm>
            <a:off x="5235678" y="2955902"/>
            <a:ext cx="914617" cy="307777"/>
          </a:xfrm>
          <a:prstGeom prst="rect">
            <a:avLst/>
          </a:prstGeom>
          <a:noFill/>
        </p:spPr>
        <p:txBody>
          <a:bodyPr wrap="square" rtlCol="0">
            <a:spAutoFit/>
          </a:bodyPr>
          <a:lstStyle/>
          <a:p>
            <a:pPr algn="ctr"/>
            <a:r>
              <a:rPr kumimoji="0" lang="ja-JP" altLang="en-US" sz="1400" dirty="0">
                <a:solidFill>
                  <a:srgbClr val="1F497D">
                    <a:lumMod val="60000"/>
                    <a:lumOff val="40000"/>
                  </a:srgbClr>
                </a:solidFill>
                <a:latin typeface="HGｺﾞｼｯｸM" pitchFamily="49" charset="-128"/>
                <a:ea typeface="HGｺﾞｼｯｸM" pitchFamily="49" charset="-128"/>
              </a:rPr>
              <a:t>飯舘村</a:t>
            </a:r>
          </a:p>
        </p:txBody>
      </p:sp>
      <p:sp>
        <p:nvSpPr>
          <p:cNvPr id="36" name="正方形/長方形 35">
            <a:extLst>
              <a:ext uri="{FF2B5EF4-FFF2-40B4-BE49-F238E27FC236}">
                <a16:creationId xmlns:a16="http://schemas.microsoft.com/office/drawing/2014/main" id="{CB97DFF9-CD77-7C4F-BBA6-4C37F30D6DB2}"/>
              </a:ext>
            </a:extLst>
          </p:cNvPr>
          <p:cNvSpPr/>
          <p:nvPr/>
        </p:nvSpPr>
        <p:spPr>
          <a:xfrm>
            <a:off x="1984846" y="3104016"/>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rgbClr val="FF0000"/>
                </a:solidFill>
                <a:latin typeface="+mn-ea"/>
                <a:cs typeface="Times New Roman" pitchFamily="18" charset="0"/>
              </a:rPr>
              <a:t>3</a:t>
            </a:r>
            <a:r>
              <a:rPr lang="ja-JP" altLang="en-US" sz="1600" b="1" dirty="0">
                <a:solidFill>
                  <a:srgbClr val="FF0000"/>
                </a:solidFill>
                <a:latin typeface="+mn-ea"/>
                <a:cs typeface="Times New Roman" pitchFamily="18" charset="0"/>
              </a:rPr>
              <a:t>月</a:t>
            </a:r>
            <a:r>
              <a:rPr lang="en-US" altLang="ja-JP" sz="1600" b="1" dirty="0">
                <a:solidFill>
                  <a:srgbClr val="FF0000"/>
                </a:solidFill>
                <a:latin typeface="+mn-ea"/>
                <a:cs typeface="Times New Roman" pitchFamily="18" charset="0"/>
              </a:rPr>
              <a:t>15</a:t>
            </a:r>
            <a:r>
              <a:rPr lang="ja-JP" altLang="en-US" sz="1600" b="1" dirty="0">
                <a:solidFill>
                  <a:srgbClr val="FF0000"/>
                </a:solidFill>
                <a:latin typeface="+mn-ea"/>
                <a:cs typeface="Times New Roman" pitchFamily="18" charset="0"/>
              </a:rPr>
              <a:t>日</a:t>
            </a:r>
            <a:r>
              <a:rPr lang="en-US" altLang="ja-JP" sz="1600" b="1" dirty="0">
                <a:solidFill>
                  <a:srgbClr val="FF0000"/>
                </a:solidFill>
                <a:latin typeface="+mn-ea"/>
                <a:cs typeface="Times New Roman" pitchFamily="18" charset="0"/>
              </a:rPr>
              <a:t> </a:t>
            </a:r>
            <a:r>
              <a:rPr lang="ja-JP" altLang="en-US" sz="1600" b="1" dirty="0">
                <a:solidFill>
                  <a:srgbClr val="FF0000"/>
                </a:solidFill>
                <a:latin typeface="+mn-ea"/>
                <a:cs typeface="Times New Roman" pitchFamily="18" charset="0"/>
              </a:rPr>
              <a:t>朝</a:t>
            </a:r>
            <a:r>
              <a:rPr lang="ja-JP" altLang="ja-JP" sz="1600" b="1" dirty="0">
                <a:solidFill>
                  <a:srgbClr val="FF0000"/>
                </a:solidFill>
                <a:latin typeface="+mn-ea"/>
                <a:cs typeface="Times New Roman" pitchFamily="18" charset="0"/>
              </a:rPr>
              <a:t> </a:t>
            </a:r>
            <a:r>
              <a:rPr lang="ja-JP" altLang="en-US" sz="1600" b="1" dirty="0">
                <a:solidFill>
                  <a:srgbClr val="FF0000"/>
                </a:solidFill>
                <a:latin typeface="+mn-ea"/>
                <a:cs typeface="Times New Roman" pitchFamily="18" charset="0"/>
              </a:rPr>
              <a:t>入院</a:t>
            </a:r>
          </a:p>
        </p:txBody>
      </p:sp>
      <p:sp>
        <p:nvSpPr>
          <p:cNvPr id="37" name="角丸四角形 36">
            <a:extLst>
              <a:ext uri="{FF2B5EF4-FFF2-40B4-BE49-F238E27FC236}">
                <a16:creationId xmlns:a16="http://schemas.microsoft.com/office/drawing/2014/main" id="{A2EE1F04-8E97-1E4F-8457-27E2412286D6}"/>
              </a:ext>
            </a:extLst>
          </p:cNvPr>
          <p:cNvSpPr/>
          <p:nvPr/>
        </p:nvSpPr>
        <p:spPr>
          <a:xfrm>
            <a:off x="2095873" y="2510964"/>
            <a:ext cx="1237526" cy="46753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福島県立</a:t>
            </a:r>
            <a:endParaRPr lang="en-US" altLang="ja-JP" sz="1600" b="1" kern="0" dirty="0">
              <a:solidFill>
                <a:prstClr val="black"/>
              </a:solidFill>
              <a:latin typeface="+mn-ea"/>
              <a:cs typeface="Times New Roman" pitchFamily="18" charset="0"/>
            </a:endParaRPr>
          </a:p>
          <a:p>
            <a:pPr algn="ctr" fontAlgn="auto">
              <a:spcBef>
                <a:spcPts val="0"/>
              </a:spcBef>
              <a:spcAft>
                <a:spcPts val="0"/>
              </a:spcAft>
              <a:defRPr/>
            </a:pPr>
            <a:r>
              <a:rPr lang="ja-JP" altLang="en-US" sz="1600" b="1" kern="0" dirty="0">
                <a:solidFill>
                  <a:prstClr val="black"/>
                </a:solidFill>
                <a:latin typeface="+mn-ea"/>
                <a:cs typeface="Times New Roman" pitchFamily="18" charset="0"/>
              </a:rPr>
              <a:t>医科大学</a:t>
            </a:r>
          </a:p>
        </p:txBody>
      </p:sp>
      <p:grpSp>
        <p:nvGrpSpPr>
          <p:cNvPr id="38" name="グループ化 37">
            <a:extLst>
              <a:ext uri="{FF2B5EF4-FFF2-40B4-BE49-F238E27FC236}">
                <a16:creationId xmlns:a16="http://schemas.microsoft.com/office/drawing/2014/main" id="{CE9F3C1D-1015-6F4F-93C5-6F693C829451}"/>
              </a:ext>
            </a:extLst>
          </p:cNvPr>
          <p:cNvGrpSpPr/>
          <p:nvPr/>
        </p:nvGrpSpPr>
        <p:grpSpPr>
          <a:xfrm>
            <a:off x="2143005" y="3713758"/>
            <a:ext cx="1571931" cy="798386"/>
            <a:chOff x="1676815" y="3885548"/>
            <a:chExt cx="1571931" cy="1064516"/>
          </a:xfrm>
          <a:solidFill>
            <a:schemeClr val="bg1"/>
          </a:solidFill>
        </p:grpSpPr>
        <p:sp>
          <p:nvSpPr>
            <p:cNvPr id="39" name="テキスト ボックス 38">
              <a:extLst>
                <a:ext uri="{FF2B5EF4-FFF2-40B4-BE49-F238E27FC236}">
                  <a16:creationId xmlns:a16="http://schemas.microsoft.com/office/drawing/2014/main" id="{E3FA5667-0C6D-EC44-867D-50C1924C7DCC}"/>
                </a:ext>
              </a:extLst>
            </p:cNvPr>
            <p:cNvSpPr txBox="1"/>
            <p:nvPr/>
          </p:nvSpPr>
          <p:spPr>
            <a:xfrm>
              <a:off x="1676815" y="4170362"/>
              <a:ext cx="1531044" cy="779702"/>
            </a:xfrm>
            <a:prstGeom prst="rect">
              <a:avLst/>
            </a:prstGeom>
            <a:grpFill/>
          </p:spPr>
          <p:txBody>
            <a:bodyPr wrap="square" rtlCol="0">
              <a:spAutoFit/>
            </a:bodyPr>
            <a:lstStyle/>
            <a:p>
              <a:pPr algn="ctr" fontAlgn="auto">
                <a:spcBef>
                  <a:spcPts val="0"/>
                </a:spcBef>
                <a:spcAft>
                  <a:spcPts val="0"/>
                </a:spcAft>
              </a:pPr>
              <a:r>
                <a:rPr lang="ja-JP" altLang="en-US" sz="1600" dirty="0">
                  <a:solidFill>
                    <a:srgbClr val="FF0000"/>
                  </a:solidFill>
                  <a:latin typeface="+mn-ea"/>
                  <a:cs typeface="Times New Roman" pitchFamily="18" charset="0"/>
                </a:rPr>
                <a:t>汚染患者</a:t>
              </a:r>
              <a:endParaRPr lang="en-US" altLang="ja-JP" sz="1600" dirty="0">
                <a:solidFill>
                  <a:srgbClr val="FF0000"/>
                </a:solidFill>
                <a:latin typeface="+mn-ea"/>
                <a:cs typeface="Times New Roman" pitchFamily="18" charset="0"/>
              </a:endParaRPr>
            </a:p>
            <a:p>
              <a:pPr algn="ctr" fontAlgn="auto">
                <a:spcBef>
                  <a:spcPts val="0"/>
                </a:spcBef>
                <a:spcAft>
                  <a:spcPts val="0"/>
                </a:spcAft>
              </a:pPr>
              <a:r>
                <a:rPr lang="ja-JP" altLang="en-US" sz="1600" dirty="0">
                  <a:solidFill>
                    <a:srgbClr val="FF0000"/>
                  </a:solidFill>
                  <a:latin typeface="+mn-ea"/>
                  <a:cs typeface="Times New Roman" pitchFamily="18" charset="0"/>
                </a:rPr>
                <a:t>受け入れ不可</a:t>
              </a:r>
            </a:p>
          </p:txBody>
        </p:sp>
        <p:sp>
          <p:nvSpPr>
            <p:cNvPr id="40" name="正方形/長方形 39">
              <a:extLst>
                <a:ext uri="{FF2B5EF4-FFF2-40B4-BE49-F238E27FC236}">
                  <a16:creationId xmlns:a16="http://schemas.microsoft.com/office/drawing/2014/main" id="{394861A2-D078-1249-9629-01564EF7681D}"/>
                </a:ext>
              </a:extLst>
            </p:cNvPr>
            <p:cNvSpPr/>
            <p:nvPr/>
          </p:nvSpPr>
          <p:spPr>
            <a:xfrm>
              <a:off x="1687100" y="3885548"/>
              <a:ext cx="1561646" cy="451406"/>
            </a:xfrm>
            <a:prstGeom prst="rect">
              <a:avLst/>
            </a:prstGeom>
            <a:noFill/>
          </p:spPr>
          <p:txBody>
            <a:bodyPr wrap="none">
              <a:spAutoFit/>
            </a:bodyPr>
            <a:lstStyle/>
            <a:p>
              <a:pPr algn="ctr" fontAlgn="auto">
                <a:spcBef>
                  <a:spcPts val="0"/>
                </a:spcBef>
                <a:spcAft>
                  <a:spcPts val="0"/>
                </a:spcAft>
              </a:pPr>
              <a:r>
                <a:rPr lang="en-US" altLang="ja-JP" sz="1600" b="1" dirty="0">
                  <a:solidFill>
                    <a:srgbClr val="1F497D">
                      <a:lumMod val="75000"/>
                    </a:srgbClr>
                  </a:solidFill>
                  <a:latin typeface="+mn-ea"/>
                  <a:cs typeface="Times New Roman" panose="02020603050405020304" pitchFamily="18" charset="0"/>
                </a:rPr>
                <a:t>3</a:t>
              </a:r>
              <a:r>
                <a:rPr lang="ja-JP" altLang="en-US" sz="1600" b="1" dirty="0">
                  <a:solidFill>
                    <a:srgbClr val="1F497D">
                      <a:lumMod val="75000"/>
                    </a:srgbClr>
                  </a:solidFill>
                  <a:latin typeface="+mn-ea"/>
                  <a:cs typeface="Times New Roman" panose="02020603050405020304" pitchFamily="18" charset="0"/>
                </a:rPr>
                <a:t>月</a:t>
              </a:r>
              <a:r>
                <a:rPr lang="en-US" altLang="ja-JP" sz="1600" b="1" dirty="0">
                  <a:solidFill>
                    <a:srgbClr val="1F497D">
                      <a:lumMod val="75000"/>
                    </a:srgbClr>
                  </a:solidFill>
                  <a:latin typeface="+mn-ea"/>
                  <a:cs typeface="Times New Roman" panose="02020603050405020304" pitchFamily="18" charset="0"/>
                </a:rPr>
                <a:t>14</a:t>
              </a:r>
              <a:r>
                <a:rPr lang="ja-JP" altLang="en-US" sz="1600" b="1" dirty="0">
                  <a:solidFill>
                    <a:srgbClr val="1F497D">
                      <a:lumMod val="75000"/>
                    </a:srgbClr>
                  </a:solidFill>
                  <a:latin typeface="+mn-ea"/>
                  <a:cs typeface="Times New Roman" panose="02020603050405020304" pitchFamily="18" charset="0"/>
                </a:rPr>
                <a:t>日　深夜</a:t>
              </a:r>
            </a:p>
          </p:txBody>
        </p:sp>
      </p:grpSp>
      <p:sp>
        <p:nvSpPr>
          <p:cNvPr id="41" name="角丸四角形 40">
            <a:extLst>
              <a:ext uri="{FF2B5EF4-FFF2-40B4-BE49-F238E27FC236}">
                <a16:creationId xmlns:a16="http://schemas.microsoft.com/office/drawing/2014/main" id="{EEF3E1F7-6F7F-D04B-B46D-7FE3E03199AA}"/>
              </a:ext>
            </a:extLst>
          </p:cNvPr>
          <p:cNvSpPr/>
          <p:nvPr/>
        </p:nvSpPr>
        <p:spPr>
          <a:xfrm>
            <a:off x="2007924" y="4478172"/>
            <a:ext cx="949494" cy="29577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病院</a:t>
            </a:r>
          </a:p>
        </p:txBody>
      </p:sp>
      <p:sp>
        <p:nvSpPr>
          <p:cNvPr id="42" name="角丸四角形 41">
            <a:extLst>
              <a:ext uri="{FF2B5EF4-FFF2-40B4-BE49-F238E27FC236}">
                <a16:creationId xmlns:a16="http://schemas.microsoft.com/office/drawing/2014/main" id="{F761D441-4D46-C142-BFA8-F73BB1C3AA13}"/>
              </a:ext>
            </a:extLst>
          </p:cNvPr>
          <p:cNvSpPr/>
          <p:nvPr/>
        </p:nvSpPr>
        <p:spPr>
          <a:xfrm>
            <a:off x="1518439" y="5096824"/>
            <a:ext cx="1237526" cy="25338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r>
              <a:rPr lang="ja-JP" altLang="en-US" sz="1600" b="1" kern="0" dirty="0">
                <a:solidFill>
                  <a:prstClr val="black"/>
                </a:solidFill>
                <a:latin typeface="+mn-ea"/>
                <a:cs typeface="Times New Roman" pitchFamily="18" charset="0"/>
              </a:rPr>
              <a:t>除染施設</a:t>
            </a:r>
          </a:p>
        </p:txBody>
      </p:sp>
      <p:sp>
        <p:nvSpPr>
          <p:cNvPr id="43" name="円/楕円 42">
            <a:extLst>
              <a:ext uri="{FF2B5EF4-FFF2-40B4-BE49-F238E27FC236}">
                <a16:creationId xmlns:a16="http://schemas.microsoft.com/office/drawing/2014/main" id="{6E67B4D5-B116-D248-8697-7EB750A906E9}"/>
              </a:ext>
            </a:extLst>
          </p:cNvPr>
          <p:cNvSpPr/>
          <p:nvPr/>
        </p:nvSpPr>
        <p:spPr>
          <a:xfrm>
            <a:off x="5768232" y="4480073"/>
            <a:ext cx="771270" cy="29284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defRPr/>
            </a:pPr>
            <a:r>
              <a:rPr lang="en-US" altLang="ja-JP" sz="1200" b="1" kern="0" dirty="0">
                <a:solidFill>
                  <a:prstClr val="black"/>
                </a:solidFill>
                <a:latin typeface="+mn-ea"/>
                <a:cs typeface="Times New Roman" panose="02020603050405020304" pitchFamily="18" charset="0"/>
              </a:rPr>
              <a:t>OFC</a:t>
            </a:r>
            <a:endParaRPr lang="ja-JP" altLang="en-US" sz="1200" b="1" kern="0" dirty="0">
              <a:solidFill>
                <a:prstClr val="black"/>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B65BB62D-40CB-DC42-B2F5-26D70B8E0A2B}"/>
              </a:ext>
            </a:extLst>
          </p:cNvPr>
          <p:cNvSpPr/>
          <p:nvPr/>
        </p:nvSpPr>
        <p:spPr>
          <a:xfrm>
            <a:off x="5349262" y="1233503"/>
            <a:ext cx="340009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pPr>
            <a:r>
              <a:rPr lang="en-US" altLang="ja-JP" sz="2000" b="1" dirty="0">
                <a:solidFill>
                  <a:srgbClr val="0000FF"/>
                </a:solidFill>
                <a:latin typeface="Times New Roman" pitchFamily="18" charset="0"/>
                <a:cs typeface="Times New Roman" pitchFamily="18" charset="0"/>
              </a:rPr>
              <a:t>3</a:t>
            </a:r>
            <a:r>
              <a:rPr lang="ja-JP" altLang="en-US" sz="2000" b="1" dirty="0">
                <a:solidFill>
                  <a:srgbClr val="0000FF"/>
                </a:solidFill>
                <a:latin typeface="Times New Roman" pitchFamily="18" charset="0"/>
                <a:cs typeface="Times New Roman" pitchFamily="18" charset="0"/>
              </a:rPr>
              <a:t>月</a:t>
            </a:r>
            <a:r>
              <a:rPr lang="en-US" altLang="ja-JP" sz="2000" b="1" dirty="0">
                <a:solidFill>
                  <a:srgbClr val="0000FF"/>
                </a:solidFill>
                <a:latin typeface="Times New Roman" pitchFamily="18" charset="0"/>
                <a:cs typeface="Times New Roman" pitchFamily="18" charset="0"/>
              </a:rPr>
              <a:t>14</a:t>
            </a:r>
            <a:r>
              <a:rPr lang="ja-JP" altLang="en-US" sz="2000" b="1" dirty="0">
                <a:solidFill>
                  <a:srgbClr val="0000FF"/>
                </a:solidFill>
                <a:latin typeface="Times New Roman" pitchFamily="18" charset="0"/>
                <a:cs typeface="Times New Roman" pitchFamily="18" charset="0"/>
              </a:rPr>
              <a:t>日　</a:t>
            </a:r>
            <a:r>
              <a:rPr lang="en-US" altLang="ja-JP" sz="2000" b="1" dirty="0">
                <a:solidFill>
                  <a:srgbClr val="0000FF"/>
                </a:solidFill>
                <a:latin typeface="Times New Roman" pitchFamily="18" charset="0"/>
                <a:cs typeface="Times New Roman" pitchFamily="18" charset="0"/>
              </a:rPr>
              <a:t>11:01</a:t>
            </a:r>
          </a:p>
          <a:p>
            <a:pPr algn="ctr" fontAlgn="auto">
              <a:spcBef>
                <a:spcPts val="0"/>
              </a:spcBef>
              <a:spcAft>
                <a:spcPts val="0"/>
              </a:spcAft>
            </a:pPr>
            <a:r>
              <a:rPr lang="en-US" altLang="ja-JP" sz="2000" b="1" dirty="0">
                <a:solidFill>
                  <a:prstClr val="black"/>
                </a:solidFill>
                <a:latin typeface="Times New Roman" pitchFamily="18" charset="0"/>
                <a:cs typeface="Times New Roman" pitchFamily="18" charset="0"/>
              </a:rPr>
              <a:t>3</a:t>
            </a:r>
            <a:r>
              <a:rPr lang="ja-JP" altLang="en-US" sz="2000" b="1" dirty="0">
                <a:solidFill>
                  <a:prstClr val="black"/>
                </a:solidFill>
                <a:latin typeface="Times New Roman" pitchFamily="18" charset="0"/>
                <a:cs typeface="Times New Roman" pitchFamily="18" charset="0"/>
              </a:rPr>
              <a:t>号機水素爆発</a:t>
            </a:r>
            <a:endParaRPr lang="en-US" altLang="ja-JP" sz="2000" b="1" dirty="0">
              <a:solidFill>
                <a:prstClr val="black"/>
              </a:solidFill>
              <a:latin typeface="Times New Roman" pitchFamily="18" charset="0"/>
              <a:cs typeface="Times New Roman" pitchFamily="18" charset="0"/>
            </a:endParaRPr>
          </a:p>
          <a:p>
            <a:pPr algn="ctr" fontAlgn="auto">
              <a:spcBef>
                <a:spcPts val="0"/>
              </a:spcBef>
              <a:spcAft>
                <a:spcPts val="0"/>
              </a:spcAft>
            </a:pPr>
            <a:r>
              <a:rPr lang="en-US" altLang="ja-JP" sz="2000" b="1" dirty="0">
                <a:solidFill>
                  <a:prstClr val="black"/>
                </a:solidFill>
                <a:latin typeface="Times New Roman" pitchFamily="18" charset="0"/>
                <a:cs typeface="Times New Roman" pitchFamily="18" charset="0"/>
              </a:rPr>
              <a:t>11</a:t>
            </a:r>
            <a:r>
              <a:rPr lang="ja-JP" altLang="en-US" sz="2000" b="1" dirty="0">
                <a:solidFill>
                  <a:prstClr val="black"/>
                </a:solidFill>
                <a:latin typeface="Times New Roman" pitchFamily="18" charset="0"/>
                <a:cs typeface="Times New Roman" pitchFamily="18" charset="0"/>
              </a:rPr>
              <a:t>名　外傷、汚染</a:t>
            </a:r>
          </a:p>
        </p:txBody>
      </p:sp>
      <p:cxnSp>
        <p:nvCxnSpPr>
          <p:cNvPr id="52" name="直線矢印コネクタ 51">
            <a:extLst>
              <a:ext uri="{FF2B5EF4-FFF2-40B4-BE49-F238E27FC236}">
                <a16:creationId xmlns:a16="http://schemas.microsoft.com/office/drawing/2014/main" id="{62A16186-F8F0-2A47-8A9E-647A1390A6A4}"/>
              </a:ext>
            </a:extLst>
          </p:cNvPr>
          <p:cNvCxnSpPr>
            <a:cxnSpLocks/>
            <a:stCxn id="43" idx="2"/>
            <a:endCxn id="37" idx="3"/>
          </p:cNvCxnSpPr>
          <p:nvPr/>
        </p:nvCxnSpPr>
        <p:spPr>
          <a:xfrm flipH="1" flipV="1">
            <a:off x="3333399" y="2744731"/>
            <a:ext cx="2434833" cy="188176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A6E039E4-BA3C-5546-9098-A1C605ABD4E1}"/>
              </a:ext>
            </a:extLst>
          </p:cNvPr>
          <p:cNvSpPr/>
          <p:nvPr/>
        </p:nvSpPr>
        <p:spPr>
          <a:xfrm>
            <a:off x="3972024" y="3719819"/>
            <a:ext cx="1490621" cy="27699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fontAlgn="auto">
              <a:spcBef>
                <a:spcPts val="0"/>
              </a:spcBef>
              <a:spcAft>
                <a:spcPts val="0"/>
              </a:spcAft>
            </a:pPr>
            <a:r>
              <a:rPr lang="ja-JP" altLang="en-US" sz="1200" dirty="0">
                <a:solidFill>
                  <a:prstClr val="black"/>
                </a:solidFill>
                <a:latin typeface="+mn-ea"/>
                <a:cs typeface="Times New Roman" pitchFamily="18" charset="0"/>
              </a:rPr>
              <a:t>救急車</a:t>
            </a:r>
            <a:r>
              <a:rPr lang="en-US" altLang="ja-JP" sz="1200" dirty="0">
                <a:solidFill>
                  <a:prstClr val="black"/>
                </a:solidFill>
                <a:latin typeface="+mn-ea"/>
                <a:cs typeface="Times New Roman" pitchFamily="18" charset="0"/>
              </a:rPr>
              <a:t>2</a:t>
            </a:r>
            <a:r>
              <a:rPr lang="ja-JP" altLang="en-US" sz="1200">
                <a:solidFill>
                  <a:prstClr val="black"/>
                </a:solidFill>
                <a:latin typeface="+mn-ea"/>
                <a:cs typeface="Times New Roman" pitchFamily="18" charset="0"/>
              </a:rPr>
              <a:t>名</a:t>
            </a:r>
            <a:r>
              <a:rPr lang="ja-JP" altLang="en-US" sz="1200" dirty="0">
                <a:solidFill>
                  <a:prstClr val="black"/>
                </a:solidFill>
                <a:latin typeface="+mn-ea"/>
                <a:cs typeface="Times New Roman" pitchFamily="18" charset="0"/>
              </a:rPr>
              <a:t>　</a:t>
            </a:r>
            <a:r>
              <a:rPr lang="en-US" altLang="ja-JP" sz="1200" dirty="0">
                <a:solidFill>
                  <a:prstClr val="black"/>
                </a:solidFill>
                <a:latin typeface="+mn-ea"/>
                <a:cs typeface="Times New Roman" pitchFamily="18" charset="0"/>
              </a:rPr>
              <a:t>55 km</a:t>
            </a:r>
          </a:p>
        </p:txBody>
      </p:sp>
      <p:cxnSp>
        <p:nvCxnSpPr>
          <p:cNvPr id="54" name="直線矢印コネクタ 53">
            <a:extLst>
              <a:ext uri="{FF2B5EF4-FFF2-40B4-BE49-F238E27FC236}">
                <a16:creationId xmlns:a16="http://schemas.microsoft.com/office/drawing/2014/main" id="{90313494-8CE0-5847-84F1-C45E3F68E3AA}"/>
              </a:ext>
            </a:extLst>
          </p:cNvPr>
          <p:cNvCxnSpPr>
            <a:cxnSpLocks/>
            <a:stCxn id="37" idx="1"/>
            <a:endCxn id="63" idx="0"/>
          </p:cNvCxnSpPr>
          <p:nvPr/>
        </p:nvCxnSpPr>
        <p:spPr>
          <a:xfrm flipH="1">
            <a:off x="1497972" y="2744731"/>
            <a:ext cx="597901" cy="52366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4">
            <a:extLst>
              <a:ext uri="{FF2B5EF4-FFF2-40B4-BE49-F238E27FC236}">
                <a16:creationId xmlns:a16="http://schemas.microsoft.com/office/drawing/2014/main" id="{CFB4BE6A-E7E5-A949-ADA8-E211F53616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276" y="6118786"/>
            <a:ext cx="1278459" cy="408103"/>
          </a:xfrm>
          <a:prstGeom prst="rect">
            <a:avLst/>
          </a:prstGeom>
          <a:noFill/>
          <a:ln w="9525">
            <a:noFill/>
            <a:miter lim="800000"/>
            <a:headEnd/>
            <a:tailEnd/>
          </a:ln>
        </p:spPr>
      </p:pic>
      <p:cxnSp>
        <p:nvCxnSpPr>
          <p:cNvPr id="58" name="直線矢印コネクタ 57">
            <a:extLst>
              <a:ext uri="{FF2B5EF4-FFF2-40B4-BE49-F238E27FC236}">
                <a16:creationId xmlns:a16="http://schemas.microsoft.com/office/drawing/2014/main" id="{55E49FEA-C34D-D941-9F81-5B4A182D524E}"/>
              </a:ext>
            </a:extLst>
          </p:cNvPr>
          <p:cNvCxnSpPr>
            <a:cxnSpLocks/>
            <a:stCxn id="63" idx="2"/>
            <a:endCxn id="56" idx="0"/>
          </p:cNvCxnSpPr>
          <p:nvPr/>
        </p:nvCxnSpPr>
        <p:spPr>
          <a:xfrm flipH="1">
            <a:off x="1284506" y="3545398"/>
            <a:ext cx="213466" cy="257338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C6C99155-6183-EE44-A692-D593B55C1CEA}"/>
              </a:ext>
            </a:extLst>
          </p:cNvPr>
          <p:cNvSpPr txBox="1"/>
          <p:nvPr/>
        </p:nvSpPr>
        <p:spPr>
          <a:xfrm>
            <a:off x="1173936" y="3268399"/>
            <a:ext cx="648072"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auto">
              <a:spcBef>
                <a:spcPts val="0"/>
              </a:spcBef>
              <a:spcAft>
                <a:spcPts val="0"/>
              </a:spcAft>
            </a:pPr>
            <a:r>
              <a:rPr lang="ja-JP" altLang="en-US" sz="1200" b="1" dirty="0">
                <a:solidFill>
                  <a:prstClr val="black"/>
                </a:solidFill>
                <a:latin typeface="Times New Roman" pitchFamily="18" charset="0"/>
                <a:cs typeface="Times New Roman" pitchFamily="18" charset="0"/>
              </a:rPr>
              <a:t>駐屯地</a:t>
            </a:r>
          </a:p>
        </p:txBody>
      </p:sp>
      <p:cxnSp>
        <p:nvCxnSpPr>
          <p:cNvPr id="70" name="直線矢印コネクタ 69">
            <a:extLst>
              <a:ext uri="{FF2B5EF4-FFF2-40B4-BE49-F238E27FC236}">
                <a16:creationId xmlns:a16="http://schemas.microsoft.com/office/drawing/2014/main" id="{FF0CD6B2-601C-284E-BF17-0F8495370784}"/>
              </a:ext>
            </a:extLst>
          </p:cNvPr>
          <p:cNvCxnSpPr/>
          <p:nvPr/>
        </p:nvCxnSpPr>
        <p:spPr>
          <a:xfrm flipH="1">
            <a:off x="6412506" y="4523266"/>
            <a:ext cx="324000" cy="16710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06712326-0168-F040-96EE-BD3B8C947217}"/>
              </a:ext>
            </a:extLst>
          </p:cNvPr>
          <p:cNvSpPr/>
          <p:nvPr/>
        </p:nvSpPr>
        <p:spPr>
          <a:xfrm>
            <a:off x="623714" y="5413883"/>
            <a:ext cx="131854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en-US" sz="1200">
                <a:solidFill>
                  <a:prstClr val="black"/>
                </a:solidFill>
                <a:latin typeface="+mn-ea"/>
                <a:cs typeface="Times New Roman" pitchFamily="18" charset="0"/>
              </a:rPr>
              <a:t>自衛隊ヘリ</a:t>
            </a:r>
            <a:endParaRPr lang="en-US" altLang="ja-JP" sz="1200" dirty="0">
              <a:solidFill>
                <a:prstClr val="black"/>
              </a:solidFill>
              <a:latin typeface="+mn-ea"/>
              <a:cs typeface="Times New Roman" pitchFamily="18" charset="0"/>
            </a:endParaRPr>
          </a:p>
          <a:p>
            <a:pPr fontAlgn="auto">
              <a:spcBef>
                <a:spcPts val="0"/>
              </a:spcBef>
              <a:spcAft>
                <a:spcPts val="0"/>
              </a:spcAft>
            </a:pPr>
            <a:r>
              <a:rPr lang="ja-JP" altLang="en-US" sz="1200">
                <a:solidFill>
                  <a:prstClr val="black"/>
                </a:solidFill>
                <a:latin typeface="+mn-ea"/>
                <a:cs typeface="Times New Roman" pitchFamily="18" charset="0"/>
              </a:rPr>
              <a:t>（</a:t>
            </a:r>
            <a:r>
              <a:rPr lang="en-US" altLang="ja-JP" sz="1200" dirty="0">
                <a:solidFill>
                  <a:prstClr val="black"/>
                </a:solidFill>
                <a:latin typeface="+mn-ea"/>
                <a:cs typeface="Times New Roman" pitchFamily="18" charset="0"/>
              </a:rPr>
              <a:t>1</a:t>
            </a:r>
            <a:r>
              <a:rPr lang="ja-JP" altLang="en-US" sz="1200">
                <a:solidFill>
                  <a:prstClr val="black"/>
                </a:solidFill>
                <a:latin typeface="+mn-ea"/>
                <a:cs typeface="Times New Roman" pitchFamily="18" charset="0"/>
              </a:rPr>
              <a:t>名）</a:t>
            </a:r>
            <a:r>
              <a:rPr lang="en-US" altLang="ja-JP" sz="1200" dirty="0">
                <a:solidFill>
                  <a:prstClr val="black"/>
                </a:solidFill>
                <a:latin typeface="+mn-ea"/>
                <a:cs typeface="Times New Roman" pitchFamily="18" charset="0"/>
              </a:rPr>
              <a:t>198 km</a:t>
            </a:r>
          </a:p>
        </p:txBody>
      </p:sp>
      <p:sp>
        <p:nvSpPr>
          <p:cNvPr id="87" name="角丸四角形 86">
            <a:extLst>
              <a:ext uri="{FF2B5EF4-FFF2-40B4-BE49-F238E27FC236}">
                <a16:creationId xmlns:a16="http://schemas.microsoft.com/office/drawing/2014/main" id="{723CB786-3777-4A45-882E-A3610C4AE586}"/>
              </a:ext>
            </a:extLst>
          </p:cNvPr>
          <p:cNvSpPr/>
          <p:nvPr/>
        </p:nvSpPr>
        <p:spPr>
          <a:xfrm>
            <a:off x="6657940" y="5161076"/>
            <a:ext cx="612217" cy="2695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en-US" altLang="ja-JP" sz="1600" dirty="0">
                <a:solidFill>
                  <a:prstClr val="black"/>
                </a:solidFill>
                <a:latin typeface="+mn-ea"/>
                <a:cs typeface="Times New Roman" pitchFamily="18" charset="0"/>
              </a:rPr>
              <a:t>2</a:t>
            </a:r>
            <a:r>
              <a:rPr kumimoji="0" lang="ja-JP" altLang="en-US" sz="1600" dirty="0">
                <a:solidFill>
                  <a:prstClr val="black"/>
                </a:solidFill>
                <a:latin typeface="+mn-ea"/>
                <a:cs typeface="Times New Roman" pitchFamily="18" charset="0"/>
              </a:rPr>
              <a:t> </a:t>
            </a:r>
            <a:r>
              <a:rPr kumimoji="0" lang="en-US" altLang="ja-JP" sz="1600" dirty="0">
                <a:solidFill>
                  <a:prstClr val="black"/>
                </a:solidFill>
                <a:latin typeface="+mn-ea"/>
                <a:cs typeface="Times New Roman" pitchFamily="18" charset="0"/>
              </a:rPr>
              <a:t>F</a:t>
            </a:r>
            <a:endParaRPr kumimoji="0" lang="ja-JP" altLang="en-US" sz="1600" dirty="0">
              <a:solidFill>
                <a:prstClr val="black"/>
              </a:solidFill>
              <a:latin typeface="+mn-ea"/>
              <a:cs typeface="Times New Roman" pitchFamily="18" charset="0"/>
            </a:endParaRPr>
          </a:p>
        </p:txBody>
      </p:sp>
      <p:pic>
        <p:nvPicPr>
          <p:cNvPr id="88" name="Picture 3" descr="C:\Users\H-INOU\AppData\Local\Microsoft\Windows\Temporary Internet Files\Low\Content.IE5\B9T0JVRN\MC900434729[1].PNG">
            <a:extLst>
              <a:ext uri="{FF2B5EF4-FFF2-40B4-BE49-F238E27FC236}">
                <a16:creationId xmlns:a16="http://schemas.microsoft.com/office/drawing/2014/main" id="{07F31A2E-F5AE-9341-A461-4341D1089D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9503" y="5187990"/>
            <a:ext cx="218135" cy="162000"/>
          </a:xfrm>
          <a:prstGeom prst="rect">
            <a:avLst/>
          </a:prstGeom>
          <a:noFill/>
          <a:ln w="9525">
            <a:noFill/>
            <a:miter lim="800000"/>
            <a:headEnd/>
            <a:tailEnd/>
          </a:ln>
        </p:spPr>
      </p:pic>
      <p:sp>
        <p:nvSpPr>
          <p:cNvPr id="95" name="テキスト ボックス 94">
            <a:extLst>
              <a:ext uri="{FF2B5EF4-FFF2-40B4-BE49-F238E27FC236}">
                <a16:creationId xmlns:a16="http://schemas.microsoft.com/office/drawing/2014/main" id="{E90964B1-2EA0-7A4C-A747-AC950EC442EF}"/>
              </a:ext>
            </a:extLst>
          </p:cNvPr>
          <p:cNvSpPr txBox="1"/>
          <p:nvPr/>
        </p:nvSpPr>
        <p:spPr>
          <a:xfrm>
            <a:off x="455625" y="1233118"/>
            <a:ext cx="480131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200">
                <a:latin typeface="+mn-ea"/>
              </a:rPr>
              <a:t>●周辺の医療機関；インフラ</a:t>
            </a:r>
            <a:r>
              <a:rPr lang="ja-JP" altLang="en-US" sz="1200" dirty="0">
                <a:latin typeface="+mn-ea"/>
              </a:rPr>
              <a:t>断絶等の理由により充分な処置できず</a:t>
            </a:r>
            <a:endParaRPr kumimoji="1" lang="en-US" altLang="ja-JP" sz="1200" dirty="0">
              <a:latin typeface="+mn-ea"/>
            </a:endParaRPr>
          </a:p>
          <a:p>
            <a:r>
              <a:rPr lang="ja-JP" altLang="en-US" sz="1200" dirty="0">
                <a:latin typeface="+mn-ea"/>
              </a:rPr>
              <a:t>●</a:t>
            </a:r>
            <a:r>
              <a:rPr kumimoji="1" lang="ja-JP" altLang="en-US" sz="1200" dirty="0">
                <a:latin typeface="+mn-ea"/>
              </a:rPr>
              <a:t>避難区域</a:t>
            </a:r>
            <a:r>
              <a:rPr kumimoji="1" lang="en-US" altLang="ja-JP" sz="1200" dirty="0">
                <a:latin typeface="+mn-ea"/>
              </a:rPr>
              <a:t>(20km</a:t>
            </a:r>
            <a:r>
              <a:rPr kumimoji="1" lang="ja-JP" altLang="en-US" sz="1200" dirty="0">
                <a:latin typeface="+mn-ea"/>
              </a:rPr>
              <a:t>圏内</a:t>
            </a:r>
            <a:r>
              <a:rPr lang="en-US" altLang="ja-JP" sz="1200" dirty="0">
                <a:latin typeface="+mn-ea"/>
              </a:rPr>
              <a:t>)</a:t>
            </a:r>
            <a:r>
              <a:rPr kumimoji="1" lang="ja-JP" altLang="en-US" sz="1200" dirty="0">
                <a:latin typeface="+mn-ea"/>
              </a:rPr>
              <a:t>の医療機関が使用不能</a:t>
            </a:r>
            <a:endParaRPr kumimoji="1" lang="en-US" altLang="ja-JP" sz="1200" dirty="0">
              <a:latin typeface="+mn-ea"/>
            </a:endParaRPr>
          </a:p>
          <a:p>
            <a:r>
              <a:rPr lang="ja-JP" altLang="en-US" sz="1200" dirty="0">
                <a:latin typeface="+mn-ea"/>
              </a:rPr>
              <a:t>●</a:t>
            </a:r>
            <a:r>
              <a:rPr kumimoji="1" lang="ja-JP" altLang="en-US" sz="1200" dirty="0">
                <a:latin typeface="+mn-ea"/>
              </a:rPr>
              <a:t>劣悪な通信状況により搬送先を決めるだけで２～３時間</a:t>
            </a:r>
            <a:endParaRPr kumimoji="1" lang="en-US" altLang="ja-JP" sz="1200" dirty="0">
              <a:latin typeface="+mn-ea"/>
            </a:endParaRPr>
          </a:p>
          <a:p>
            <a:r>
              <a:rPr lang="ja-JP" altLang="en-US" sz="1200" dirty="0">
                <a:latin typeface="+mn-ea"/>
              </a:rPr>
              <a:t>●</a:t>
            </a:r>
            <a:r>
              <a:rPr kumimoji="1" lang="ja-JP" altLang="en-US" sz="1200" dirty="0">
                <a:latin typeface="+mn-ea"/>
              </a:rPr>
              <a:t>汚染による搬送拒否、受け入れ拒否</a:t>
            </a:r>
          </a:p>
        </p:txBody>
      </p:sp>
      <p:sp>
        <p:nvSpPr>
          <p:cNvPr id="96" name="正方形/長方形 95">
            <a:extLst>
              <a:ext uri="{FF2B5EF4-FFF2-40B4-BE49-F238E27FC236}">
                <a16:creationId xmlns:a16="http://schemas.microsoft.com/office/drawing/2014/main" id="{94476BC7-641C-DE45-917B-22CC2FDCFCF3}"/>
              </a:ext>
            </a:extLst>
          </p:cNvPr>
          <p:cNvSpPr/>
          <p:nvPr/>
        </p:nvSpPr>
        <p:spPr>
          <a:xfrm>
            <a:off x="7049307" y="5430659"/>
            <a:ext cx="1617709" cy="830997"/>
          </a:xfrm>
          <a:prstGeom prst="rect">
            <a:avLst/>
          </a:prstGeom>
        </p:spPr>
        <p:txBody>
          <a:bodyPr wrap="square">
            <a:spAutoFit/>
          </a:bodyPr>
          <a:lstStyle/>
          <a:p>
            <a:pPr marL="95250" indent="-95250">
              <a:buFont typeface="Arial" panose="020B0604020202020204" pitchFamily="34" charset="0"/>
              <a:buChar char="•"/>
            </a:pPr>
            <a:r>
              <a:rPr lang="ja-JP" altLang="en-US" sz="1200"/>
              <a:t>産業医（東電）</a:t>
            </a:r>
          </a:p>
          <a:p>
            <a:pPr marL="95250" indent="-95250">
              <a:buFont typeface="Arial" panose="020B0604020202020204" pitchFamily="34" charset="0"/>
              <a:buChar char="•"/>
            </a:pPr>
            <a:r>
              <a:rPr lang="ja-JP" altLang="en-US" sz="1200"/>
              <a:t>看護師（放医研）</a:t>
            </a:r>
          </a:p>
          <a:p>
            <a:pPr marL="95250" indent="-95250">
              <a:buFont typeface="Arial" panose="020B0604020202020204" pitchFamily="34" charset="0"/>
              <a:buChar char="•"/>
            </a:pPr>
            <a:r>
              <a:rPr lang="ja-JP" altLang="en-US" sz="1200"/>
              <a:t>放管（放医研）</a:t>
            </a:r>
          </a:p>
          <a:p>
            <a:pPr marL="95250" indent="-95250">
              <a:buFont typeface="Arial" panose="020B0604020202020204" pitchFamily="34" charset="0"/>
              <a:buChar char="•"/>
            </a:pPr>
            <a:r>
              <a:rPr lang="ja-JP" altLang="en-US" sz="1200"/>
              <a:t>救急車（</a:t>
            </a:r>
            <a:r>
              <a:rPr lang="en-US" altLang="ja-JP" sz="1200" dirty="0"/>
              <a:t>2</a:t>
            </a:r>
            <a:r>
              <a:rPr lang="ja-JP" altLang="en-US" sz="1200"/>
              <a:t>台）</a:t>
            </a:r>
          </a:p>
        </p:txBody>
      </p:sp>
      <p:sp>
        <p:nvSpPr>
          <p:cNvPr id="97" name="角丸四角形 96">
            <a:extLst>
              <a:ext uri="{FF2B5EF4-FFF2-40B4-BE49-F238E27FC236}">
                <a16:creationId xmlns:a16="http://schemas.microsoft.com/office/drawing/2014/main" id="{411BE746-9A21-DA4F-ADAB-F49CADFC9E36}"/>
              </a:ext>
            </a:extLst>
          </p:cNvPr>
          <p:cNvSpPr/>
          <p:nvPr/>
        </p:nvSpPr>
        <p:spPr>
          <a:xfrm>
            <a:off x="6829415" y="3341486"/>
            <a:ext cx="2084485" cy="947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latin typeface="Times New Roman" pitchFamily="18" charset="0"/>
              <a:cs typeface="Times New Roman" pitchFamily="18" charset="0"/>
            </a:endParaRPr>
          </a:p>
        </p:txBody>
      </p:sp>
      <p:sp>
        <p:nvSpPr>
          <p:cNvPr id="98" name="正方形/長方形 97">
            <a:extLst>
              <a:ext uri="{FF2B5EF4-FFF2-40B4-BE49-F238E27FC236}">
                <a16:creationId xmlns:a16="http://schemas.microsoft.com/office/drawing/2014/main" id="{C0CA47DA-3ED2-D140-935C-DED0EB99BA06}"/>
              </a:ext>
            </a:extLst>
          </p:cNvPr>
          <p:cNvSpPr/>
          <p:nvPr/>
        </p:nvSpPr>
        <p:spPr>
          <a:xfrm>
            <a:off x="6836133" y="3406950"/>
            <a:ext cx="2123037" cy="830997"/>
          </a:xfrm>
          <a:prstGeom prst="rect">
            <a:avLst/>
          </a:prstGeom>
        </p:spPr>
        <p:txBody>
          <a:bodyPr wrap="square">
            <a:spAutoFit/>
          </a:bodyPr>
          <a:lstStyle/>
          <a:p>
            <a:pPr marL="95250" indent="-95250">
              <a:buFont typeface="Arial" panose="020B0604020202020204" pitchFamily="34" charset="0"/>
              <a:buChar char="•"/>
            </a:pPr>
            <a:r>
              <a:rPr lang="ja-JP" altLang="en-US" sz="1200"/>
              <a:t>除染施設で除染（脱衣、シャワー）</a:t>
            </a:r>
          </a:p>
          <a:p>
            <a:pPr marL="95250" indent="-95250">
              <a:buFont typeface="Arial" panose="020B0604020202020204" pitchFamily="34" charset="0"/>
              <a:buChar char="•"/>
            </a:pPr>
            <a:r>
              <a:rPr lang="ja-JP" altLang="en-US" sz="1200"/>
              <a:t>初期被ばく医療機関の役割</a:t>
            </a:r>
          </a:p>
          <a:p>
            <a:pPr marL="95250" indent="-95250">
              <a:buFont typeface="Arial" panose="020B0604020202020204" pitchFamily="34" charset="0"/>
              <a:buChar char="•"/>
            </a:pPr>
            <a:r>
              <a:rPr lang="ja-JP" altLang="en-US" sz="1200"/>
              <a:t>搬送先調整；放医研職員</a:t>
            </a:r>
          </a:p>
        </p:txBody>
      </p:sp>
      <p:sp>
        <p:nvSpPr>
          <p:cNvPr id="100" name="角丸四角形 99">
            <a:extLst>
              <a:ext uri="{FF2B5EF4-FFF2-40B4-BE49-F238E27FC236}">
                <a16:creationId xmlns:a16="http://schemas.microsoft.com/office/drawing/2014/main" id="{C39E47AF-ADD0-1845-95CC-A4E4080B7CB5}"/>
              </a:ext>
            </a:extLst>
          </p:cNvPr>
          <p:cNvSpPr/>
          <p:nvPr/>
        </p:nvSpPr>
        <p:spPr>
          <a:xfrm>
            <a:off x="6701936" y="3146940"/>
            <a:ext cx="664147" cy="2690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altLang="ja-JP" sz="1400" dirty="0">
                <a:solidFill>
                  <a:prstClr val="black"/>
                </a:solidFill>
                <a:latin typeface="+mn-ea"/>
                <a:cs typeface="Times New Roman" pitchFamily="18" charset="0"/>
              </a:rPr>
              <a:t>OFC</a:t>
            </a:r>
            <a:endParaRPr lang="ja-JP" altLang="en-US" sz="1400" dirty="0">
              <a:solidFill>
                <a:prstClr val="black"/>
              </a:solidFill>
              <a:latin typeface="+mn-ea"/>
              <a:cs typeface="Times New Roman" pitchFamily="18" charset="0"/>
            </a:endParaRPr>
          </a:p>
        </p:txBody>
      </p:sp>
      <p:sp>
        <p:nvSpPr>
          <p:cNvPr id="103" name="正方形/長方形 102">
            <a:extLst>
              <a:ext uri="{FF2B5EF4-FFF2-40B4-BE49-F238E27FC236}">
                <a16:creationId xmlns:a16="http://schemas.microsoft.com/office/drawing/2014/main" id="{01BD0889-4134-D741-A371-FC596F483A79}"/>
              </a:ext>
            </a:extLst>
          </p:cNvPr>
          <p:cNvSpPr/>
          <p:nvPr/>
        </p:nvSpPr>
        <p:spPr>
          <a:xfrm>
            <a:off x="1796922" y="6197445"/>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chemeClr val="accent1"/>
                </a:solidFill>
                <a:latin typeface="+mn-ea"/>
                <a:cs typeface="Times New Roman" pitchFamily="18" charset="0"/>
              </a:rPr>
              <a:t>3</a:t>
            </a:r>
            <a:r>
              <a:rPr lang="ja-JP" altLang="en-US" sz="1600" b="1">
                <a:solidFill>
                  <a:schemeClr val="accent1"/>
                </a:solidFill>
                <a:latin typeface="+mn-ea"/>
                <a:cs typeface="Times New Roman" pitchFamily="18" charset="0"/>
              </a:rPr>
              <a:t>月</a:t>
            </a:r>
            <a:r>
              <a:rPr lang="en-US" altLang="ja-JP" sz="1600" b="1" dirty="0">
                <a:solidFill>
                  <a:schemeClr val="accent1"/>
                </a:solidFill>
                <a:latin typeface="+mn-ea"/>
                <a:cs typeface="Times New Roman" pitchFamily="18" charset="0"/>
              </a:rPr>
              <a:t>14</a:t>
            </a:r>
            <a:r>
              <a:rPr lang="ja-JP" altLang="en-US" sz="1600" b="1">
                <a:solidFill>
                  <a:schemeClr val="accent1"/>
                </a:solidFill>
                <a:latin typeface="+mn-ea"/>
                <a:cs typeface="Times New Roman" pitchFamily="18" charset="0"/>
              </a:rPr>
              <a:t>日</a:t>
            </a:r>
            <a:r>
              <a:rPr lang="en-US" altLang="ja-JP" sz="1600" b="1" dirty="0">
                <a:solidFill>
                  <a:schemeClr val="accent1"/>
                </a:solidFill>
                <a:latin typeface="+mn-ea"/>
                <a:cs typeface="Times New Roman" pitchFamily="18" charset="0"/>
              </a:rPr>
              <a:t> 20:45</a:t>
            </a:r>
            <a:endParaRPr lang="ja-JP" altLang="en-US" sz="1600" b="1" dirty="0">
              <a:solidFill>
                <a:schemeClr val="accent1"/>
              </a:solidFill>
              <a:latin typeface="+mn-ea"/>
              <a:cs typeface="Times New Roman" pitchFamily="18" charset="0"/>
            </a:endParaRPr>
          </a:p>
        </p:txBody>
      </p:sp>
      <p:sp>
        <p:nvSpPr>
          <p:cNvPr id="104" name="正方形/長方形 103">
            <a:extLst>
              <a:ext uri="{FF2B5EF4-FFF2-40B4-BE49-F238E27FC236}">
                <a16:creationId xmlns:a16="http://schemas.microsoft.com/office/drawing/2014/main" id="{22A12FAE-B361-C24D-B7BE-9D91377D7E24}"/>
              </a:ext>
            </a:extLst>
          </p:cNvPr>
          <p:cNvSpPr/>
          <p:nvPr/>
        </p:nvSpPr>
        <p:spPr>
          <a:xfrm>
            <a:off x="3110737" y="2626764"/>
            <a:ext cx="2042679" cy="338554"/>
          </a:xfrm>
          <a:prstGeom prst="rect">
            <a:avLst/>
          </a:prstGeom>
        </p:spPr>
        <p:txBody>
          <a:bodyPr wrap="square">
            <a:spAutoFit/>
          </a:bodyPr>
          <a:lstStyle/>
          <a:p>
            <a:pPr algn="ctr" fontAlgn="auto">
              <a:spcBef>
                <a:spcPts val="0"/>
              </a:spcBef>
              <a:spcAft>
                <a:spcPts val="0"/>
              </a:spcAft>
            </a:pPr>
            <a:r>
              <a:rPr lang="en-US" altLang="ja-JP" sz="1600" b="1" dirty="0">
                <a:solidFill>
                  <a:schemeClr val="accent1"/>
                </a:solidFill>
                <a:latin typeface="+mn-ea"/>
                <a:cs typeface="Times New Roman" pitchFamily="18" charset="0"/>
              </a:rPr>
              <a:t>3</a:t>
            </a:r>
            <a:r>
              <a:rPr lang="ja-JP" altLang="en-US" sz="1600" b="1">
                <a:solidFill>
                  <a:schemeClr val="accent1"/>
                </a:solidFill>
                <a:latin typeface="+mn-ea"/>
                <a:cs typeface="Times New Roman" pitchFamily="18" charset="0"/>
              </a:rPr>
              <a:t>月</a:t>
            </a:r>
            <a:r>
              <a:rPr lang="en-US" altLang="ja-JP" sz="1600" b="1" dirty="0">
                <a:solidFill>
                  <a:schemeClr val="accent1"/>
                </a:solidFill>
                <a:latin typeface="+mn-ea"/>
                <a:cs typeface="Times New Roman" pitchFamily="18" charset="0"/>
              </a:rPr>
              <a:t>14</a:t>
            </a:r>
            <a:r>
              <a:rPr lang="ja-JP" altLang="en-US" sz="1600" b="1">
                <a:solidFill>
                  <a:schemeClr val="accent1"/>
                </a:solidFill>
                <a:latin typeface="+mn-ea"/>
                <a:cs typeface="Times New Roman" pitchFamily="18" charset="0"/>
              </a:rPr>
              <a:t>日</a:t>
            </a:r>
            <a:r>
              <a:rPr lang="en-US" altLang="ja-JP" sz="1600" b="1" dirty="0">
                <a:solidFill>
                  <a:schemeClr val="accent1"/>
                </a:solidFill>
                <a:latin typeface="+mn-ea"/>
                <a:cs typeface="Times New Roman" pitchFamily="18" charset="0"/>
              </a:rPr>
              <a:t> </a:t>
            </a:r>
            <a:r>
              <a:rPr lang="ja-JP" altLang="en-US" sz="1600" b="1">
                <a:solidFill>
                  <a:schemeClr val="accent1"/>
                </a:solidFill>
                <a:latin typeface="+mn-ea"/>
                <a:cs typeface="Times New Roman" pitchFamily="18" charset="0"/>
              </a:rPr>
              <a:t>夜</a:t>
            </a:r>
            <a:endParaRPr lang="ja-JP" altLang="en-US" sz="1600" b="1" dirty="0">
              <a:solidFill>
                <a:schemeClr val="accent1"/>
              </a:solidFill>
              <a:latin typeface="+mn-ea"/>
              <a:cs typeface="Times New Roman" pitchFamily="18" charset="0"/>
            </a:endParaRPr>
          </a:p>
        </p:txBody>
      </p:sp>
      <p:sp>
        <p:nvSpPr>
          <p:cNvPr id="8" name="スライド番号プレースホルダー 7">
            <a:extLst>
              <a:ext uri="{FF2B5EF4-FFF2-40B4-BE49-F238E27FC236}">
                <a16:creationId xmlns:a16="http://schemas.microsoft.com/office/drawing/2014/main" id="{40322FD3-9740-FB43-ABB1-24B7C99EA030}"/>
              </a:ext>
            </a:extLst>
          </p:cNvPr>
          <p:cNvSpPr>
            <a:spLocks noGrp="1"/>
          </p:cNvSpPr>
          <p:nvPr>
            <p:ph type="sldNum" sz="quarter" idx="12"/>
          </p:nvPr>
        </p:nvSpPr>
        <p:spPr/>
        <p:txBody>
          <a:bodyPr/>
          <a:lstStyle/>
          <a:p>
            <a:fld id="{58DD1769-DAE9-6C4E-82F4-B62273FFA290}" type="slidenum">
              <a:rPr kumimoji="1" lang="ja-JP" altLang="en-US" smtClean="0"/>
              <a:t>25</a:t>
            </a:fld>
            <a:endParaRPr kumimoji="1" lang="ja-JP" altLang="en-US"/>
          </a:p>
        </p:txBody>
      </p:sp>
    </p:spTree>
    <p:extLst>
      <p:ext uri="{BB962C8B-B14F-4D97-AF65-F5344CB8AC3E}">
        <p14:creationId xmlns:p14="http://schemas.microsoft.com/office/powerpoint/2010/main" val="30512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1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10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1400"/>
                                        <p:tgtEl>
                                          <p:spTgt spid="70"/>
                                        </p:tgtEl>
                                      </p:cBhvr>
                                    </p:animEffect>
                                  </p:childTnLst>
                                </p:cTn>
                              </p:par>
                            </p:childTnLst>
                          </p:cTn>
                        </p:par>
                        <p:par>
                          <p:cTn id="13" fill="hold">
                            <p:stCondLst>
                              <p:cond delay="1500"/>
                            </p:stCondLst>
                            <p:childTnLst>
                              <p:par>
                                <p:cTn id="14" presetID="21" presetClass="entr" presetSubtype="3" fill="hold" grpId="0" nodeType="after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heel(3)">
                                      <p:cBhvr>
                                        <p:cTn id="16" dur="2000"/>
                                        <p:tgtEl>
                                          <p:spTgt spid="10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1" presetClass="entr" presetSubtype="3"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heel(3)">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up)">
                                      <p:cBhvr>
                                        <p:cTn id="42" dur="1500"/>
                                        <p:tgtEl>
                                          <p:spTgt spid="54"/>
                                        </p:tgtEl>
                                      </p:cBhvr>
                                    </p:animEffect>
                                  </p:childTnLst>
                                </p:cTn>
                              </p:par>
                            </p:childTnLst>
                          </p:cTn>
                        </p:par>
                        <p:par>
                          <p:cTn id="43" fill="hold">
                            <p:stCondLst>
                              <p:cond delay="1500"/>
                            </p:stCondLst>
                            <p:childTnLst>
                              <p:par>
                                <p:cTn id="44" presetID="21" presetClass="entr" presetSubtype="3" fill="hold" grpId="0"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wheel(3)">
                                      <p:cBhvr>
                                        <p:cTn id="46"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7" grpId="0" animBg="1"/>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4E606-B6FA-F94D-B997-E8E64990F8FF}"/>
              </a:ext>
            </a:extLst>
          </p:cNvPr>
          <p:cNvSpPr>
            <a:spLocks noGrp="1"/>
          </p:cNvSpPr>
          <p:nvPr>
            <p:ph type="title"/>
          </p:nvPr>
        </p:nvSpPr>
        <p:spPr/>
        <p:txBody>
          <a:bodyPr/>
          <a:lstStyle/>
          <a:p>
            <a:r>
              <a:rPr kumimoji="1" lang="ja-JP" altLang="en-US"/>
              <a:t>原子力安全・防災対策</a:t>
            </a:r>
          </a:p>
        </p:txBody>
      </p:sp>
      <p:sp>
        <p:nvSpPr>
          <p:cNvPr id="3" name="コンテンツ プレースホルダー 2">
            <a:extLst>
              <a:ext uri="{FF2B5EF4-FFF2-40B4-BE49-F238E27FC236}">
                <a16:creationId xmlns:a16="http://schemas.microsoft.com/office/drawing/2014/main" id="{605E53F0-ACEB-A347-B788-0FE556E46D26}"/>
              </a:ext>
            </a:extLst>
          </p:cNvPr>
          <p:cNvSpPr>
            <a:spLocks noGrp="1"/>
          </p:cNvSpPr>
          <p:nvPr>
            <p:ph idx="1"/>
          </p:nvPr>
        </p:nvSpPr>
        <p:spPr/>
        <p:txBody>
          <a:bodyPr/>
          <a:lstStyle/>
          <a:p>
            <a:r>
              <a:rPr kumimoji="1" lang="ja-JP" altLang="en-US"/>
              <a:t>災害対策基本法、防災基本計画（第１２編「原子力災害対策編」）の改定</a:t>
            </a:r>
            <a:endParaRPr kumimoji="1" lang="en-US" altLang="ja-JP" dirty="0"/>
          </a:p>
          <a:p>
            <a:r>
              <a:rPr lang="ja-JP" altLang="en-US"/>
              <a:t>原子力規制委員会設置</a:t>
            </a:r>
            <a:endParaRPr lang="en-US" altLang="ja-JP" dirty="0"/>
          </a:p>
          <a:p>
            <a:r>
              <a:rPr kumimoji="1" lang="ja-JP" altLang="en-US"/>
              <a:t>原子力災害対策指針の策定</a:t>
            </a:r>
            <a:endParaRPr kumimoji="1" lang="en-US" altLang="ja-JP" dirty="0"/>
          </a:p>
          <a:p>
            <a:pPr lvl="1"/>
            <a:r>
              <a:rPr lang="ja-JP" altLang="en-US"/>
              <a:t>予防的防護措置を準備する区域</a:t>
            </a:r>
            <a:r>
              <a:rPr lang="en-US" altLang="ja-JP" dirty="0"/>
              <a:t>(PAZ)</a:t>
            </a:r>
            <a:r>
              <a:rPr lang="ja-JP" altLang="en-US"/>
              <a:t>と緊急時防護措置を準備する区域</a:t>
            </a:r>
            <a:r>
              <a:rPr lang="en-US" altLang="ja-JP" dirty="0"/>
              <a:t>(UPZ)</a:t>
            </a:r>
          </a:p>
          <a:p>
            <a:pPr lvl="1"/>
            <a:r>
              <a:rPr kumimoji="1" lang="ja-JP" altLang="en-US"/>
              <a:t>安定ヨウ素剤の予防服用の体制</a:t>
            </a:r>
            <a:endParaRPr kumimoji="1" lang="en-US" altLang="ja-JP" dirty="0"/>
          </a:p>
          <a:p>
            <a:r>
              <a:rPr lang="ja-JP" altLang="en-US"/>
              <a:t>原子力災害時の医療体制の充実と強化のための見直し</a:t>
            </a:r>
            <a:endParaRPr lang="en-US" altLang="ja-JP" dirty="0"/>
          </a:p>
          <a:p>
            <a:pPr lvl="1"/>
            <a:r>
              <a:rPr lang="en-US" altLang="ja-JP" dirty="0"/>
              <a:t>24</a:t>
            </a:r>
            <a:r>
              <a:rPr lang="ja-JP" altLang="en-US"/>
              <a:t>道府県に医療体制の整備</a:t>
            </a:r>
            <a:endParaRPr lang="en-US" altLang="ja-JP" dirty="0"/>
          </a:p>
          <a:p>
            <a:pPr lvl="1"/>
            <a:r>
              <a:rPr lang="ja-JP" altLang="en-US"/>
              <a:t>高度被ばく医療支援センター、原子力災害医療・総合支援センターの設置</a:t>
            </a:r>
            <a:endParaRPr lang="en-US" altLang="ja-JP" dirty="0"/>
          </a:p>
          <a:p>
            <a:pPr lvl="1"/>
            <a:r>
              <a:rPr lang="ja-JP" altLang="en-US"/>
              <a:t>道府県による原子力災害拠点病院の指定、原子力災害医療協力機関の登録</a:t>
            </a:r>
            <a:endParaRPr lang="en-US" altLang="ja-JP" dirty="0"/>
          </a:p>
        </p:txBody>
      </p:sp>
      <p:sp>
        <p:nvSpPr>
          <p:cNvPr id="5" name="スライド番号プレースホルダー 4">
            <a:extLst>
              <a:ext uri="{FF2B5EF4-FFF2-40B4-BE49-F238E27FC236}">
                <a16:creationId xmlns:a16="http://schemas.microsoft.com/office/drawing/2014/main" id="{1DCA59C5-5455-8746-B8CA-95EA838262EC}"/>
              </a:ext>
            </a:extLst>
          </p:cNvPr>
          <p:cNvSpPr>
            <a:spLocks noGrp="1"/>
          </p:cNvSpPr>
          <p:nvPr>
            <p:ph type="sldNum" sz="quarter" idx="12"/>
          </p:nvPr>
        </p:nvSpPr>
        <p:spPr/>
        <p:txBody>
          <a:bodyPr/>
          <a:lstStyle/>
          <a:p>
            <a:fld id="{58DD1769-DAE9-6C4E-82F4-B62273FFA290}" type="slidenum">
              <a:rPr kumimoji="1" lang="ja-JP" altLang="en-US" smtClean="0"/>
              <a:t>26</a:t>
            </a:fld>
            <a:endParaRPr kumimoji="1" lang="ja-JP" altLang="en-US"/>
          </a:p>
        </p:txBody>
      </p:sp>
    </p:spTree>
    <p:extLst>
      <p:ext uri="{BB962C8B-B14F-4D97-AF65-F5344CB8AC3E}">
        <p14:creationId xmlns:p14="http://schemas.microsoft.com/office/powerpoint/2010/main" val="3347404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ゴイアニア汚染事故</a:t>
            </a:r>
          </a:p>
        </p:txBody>
      </p:sp>
      <p:sp>
        <p:nvSpPr>
          <p:cNvPr id="3" name="コンテンツ プレースホルダー 2"/>
          <p:cNvSpPr>
            <a:spLocks noGrp="1"/>
          </p:cNvSpPr>
          <p:nvPr>
            <p:ph sz="quarter" idx="13"/>
          </p:nvPr>
        </p:nvSpPr>
        <p:spPr>
          <a:xfrm>
            <a:off x="457200" y="1273387"/>
            <a:ext cx="8229600" cy="5291186"/>
          </a:xfrm>
        </p:spPr>
        <p:txBody>
          <a:bodyPr>
            <a:normAutofit/>
          </a:bodyPr>
          <a:lstStyle/>
          <a:p>
            <a:pPr>
              <a:lnSpc>
                <a:spcPct val="100000"/>
              </a:lnSpc>
            </a:pPr>
            <a:r>
              <a:rPr lang="ja-JP" altLang="en-US" sz="2000" dirty="0"/>
              <a:t>ゴイアニア（ブラジル）の病院が、治療用の線源（</a:t>
            </a:r>
            <a:r>
              <a:rPr lang="en-US" altLang="ja-JP" sz="2000" baseline="30000" dirty="0"/>
              <a:t>137 </a:t>
            </a:r>
            <a:r>
              <a:rPr lang="en-US" altLang="ja-JP" sz="2000" dirty="0"/>
              <a:t>Cs</a:t>
            </a:r>
            <a:r>
              <a:rPr lang="ja-JP" altLang="en-US" sz="2000"/>
              <a:t>、</a:t>
            </a:r>
            <a:r>
              <a:rPr lang="en-US" altLang="ja-JP" sz="2000" dirty="0"/>
              <a:t>50.9TBq</a:t>
            </a:r>
            <a:r>
              <a:rPr lang="ja-JP" altLang="en-US" sz="2000"/>
              <a:t>）</a:t>
            </a:r>
            <a:r>
              <a:rPr lang="ja-JP" altLang="en-US" sz="2000" dirty="0"/>
              <a:t>を残したま移転し、</a:t>
            </a:r>
            <a:r>
              <a:rPr lang="en-US" altLang="ja-JP" sz="2000" dirty="0"/>
              <a:t>1987</a:t>
            </a:r>
            <a:r>
              <a:rPr lang="ja-JP" altLang="en-US" sz="2000" dirty="0"/>
              <a:t>年二人組が治療装置をこじ開け、ステンレス製カプセルに入った線源を</a:t>
            </a:r>
            <a:r>
              <a:rPr lang="ja-JP" altLang="en-US" sz="2000"/>
              <a:t>取り出し</a:t>
            </a:r>
            <a:r>
              <a:rPr lang="en-US" altLang="ja-JP" sz="2000" dirty="0"/>
              <a:t>0.5km</a:t>
            </a:r>
            <a:r>
              <a:rPr lang="ja-JP" altLang="en-US" sz="2000"/>
              <a:t>先に</a:t>
            </a:r>
            <a:r>
              <a:rPr lang="ja-JP" altLang="en-US" sz="2000" dirty="0"/>
              <a:t>移動。その後、カプセルを開け、塩化セシウム</a:t>
            </a:r>
            <a:r>
              <a:rPr lang="ja-JP" altLang="en-US" sz="2000"/>
              <a:t>が拡散。</a:t>
            </a:r>
            <a:endParaRPr lang="en-US" altLang="ja-JP" sz="2000" dirty="0"/>
          </a:p>
          <a:p>
            <a:pPr lvl="1">
              <a:lnSpc>
                <a:spcPct val="100000"/>
              </a:lnSpc>
            </a:pPr>
            <a:r>
              <a:rPr lang="ja-JP" altLang="en-US" sz="1600" dirty="0">
                <a:solidFill>
                  <a:srgbClr val="FF0000"/>
                </a:solidFill>
              </a:rPr>
              <a:t>外部被ばく</a:t>
            </a:r>
            <a:r>
              <a:rPr lang="en-US" altLang="ja-JP" sz="1600" dirty="0">
                <a:solidFill>
                  <a:srgbClr val="FF0000"/>
                </a:solidFill>
              </a:rPr>
              <a:t>→</a:t>
            </a:r>
            <a:r>
              <a:rPr lang="ja-JP" altLang="en-US" sz="1600" dirty="0">
                <a:solidFill>
                  <a:srgbClr val="FF0000"/>
                </a:solidFill>
              </a:rPr>
              <a:t>急性放射線症、皮膚障害</a:t>
            </a:r>
            <a:endParaRPr lang="en-US" altLang="ja-JP" sz="1600" dirty="0">
              <a:solidFill>
                <a:srgbClr val="FF0000"/>
              </a:solidFill>
            </a:endParaRPr>
          </a:p>
          <a:p>
            <a:pPr lvl="1">
              <a:lnSpc>
                <a:spcPct val="100000"/>
              </a:lnSpc>
            </a:pPr>
            <a:r>
              <a:rPr lang="ja-JP" altLang="en-US" sz="1600" dirty="0">
                <a:solidFill>
                  <a:srgbClr val="FF0000"/>
                </a:solidFill>
              </a:rPr>
              <a:t>内部被ばく</a:t>
            </a:r>
            <a:r>
              <a:rPr lang="en-US" altLang="ja-JP" sz="1600" dirty="0">
                <a:solidFill>
                  <a:srgbClr val="FF0000"/>
                </a:solidFill>
              </a:rPr>
              <a:t>→</a:t>
            </a:r>
            <a:r>
              <a:rPr lang="ja-JP" altLang="en-US" sz="1600" dirty="0">
                <a:solidFill>
                  <a:srgbClr val="FF0000"/>
                </a:solidFill>
              </a:rPr>
              <a:t>体外計測、バイオアッセイ</a:t>
            </a:r>
            <a:endParaRPr lang="en-US" altLang="ja-JP" sz="1600" dirty="0">
              <a:solidFill>
                <a:srgbClr val="FF0000"/>
              </a:solidFill>
            </a:endParaRPr>
          </a:p>
          <a:p>
            <a:pPr lvl="1">
              <a:lnSpc>
                <a:spcPct val="100000"/>
              </a:lnSpc>
            </a:pPr>
            <a:r>
              <a:rPr lang="ja-JP" altLang="en-US" sz="1600" dirty="0">
                <a:solidFill>
                  <a:srgbClr val="FF0000"/>
                </a:solidFill>
              </a:rPr>
              <a:t>体表面汚染</a:t>
            </a:r>
            <a:r>
              <a:rPr lang="en-US" altLang="ja-JP" sz="1600" dirty="0">
                <a:solidFill>
                  <a:srgbClr val="FF0000"/>
                </a:solidFill>
              </a:rPr>
              <a:t>→</a:t>
            </a:r>
            <a:r>
              <a:rPr lang="ja-JP" altLang="en-US" sz="1600" dirty="0">
                <a:solidFill>
                  <a:srgbClr val="FF0000"/>
                </a:solidFill>
              </a:rPr>
              <a:t>汚染検査、除染</a:t>
            </a:r>
            <a:endParaRPr lang="en-US" altLang="ja-JP" sz="1600" dirty="0">
              <a:solidFill>
                <a:srgbClr val="FF0000"/>
              </a:solidFill>
            </a:endParaRPr>
          </a:p>
          <a:p>
            <a:pPr>
              <a:lnSpc>
                <a:spcPct val="100000"/>
              </a:lnSpc>
            </a:pPr>
            <a:r>
              <a:rPr lang="ja-JP" altLang="en-US" sz="2000" dirty="0"/>
              <a:t>調　査：</a:t>
            </a:r>
            <a:r>
              <a:rPr lang="en-US" altLang="ja-JP" sz="2000" dirty="0"/>
              <a:t>112,000</a:t>
            </a:r>
            <a:r>
              <a:rPr lang="ja-JP" altLang="en-US" sz="2000" dirty="0"/>
              <a:t>人 </a:t>
            </a:r>
            <a:endParaRPr lang="en-US" altLang="ja-JP" sz="2000" dirty="0"/>
          </a:p>
          <a:p>
            <a:pPr lvl="1">
              <a:lnSpc>
                <a:spcPct val="100000"/>
              </a:lnSpc>
            </a:pPr>
            <a:r>
              <a:rPr lang="en-US" altLang="ja-JP" sz="1600" dirty="0"/>
              <a:t>249</a:t>
            </a:r>
            <a:r>
              <a:rPr lang="ja-JP" altLang="en-US" sz="1600" dirty="0"/>
              <a:t>人に体内 </a:t>
            </a:r>
            <a:r>
              <a:rPr lang="en-US" altLang="ja-JP" sz="1600" dirty="0"/>
              <a:t>/ </a:t>
            </a:r>
            <a:r>
              <a:rPr lang="ja-JP" altLang="en-US" sz="1600" dirty="0"/>
              <a:t>体外汚染　　</a:t>
            </a:r>
          </a:p>
          <a:p>
            <a:pPr>
              <a:lnSpc>
                <a:spcPct val="100000"/>
              </a:lnSpc>
            </a:pPr>
            <a:r>
              <a:rPr lang="ja-JP" altLang="en-US" sz="2000" dirty="0"/>
              <a:t>汚染調査</a:t>
            </a:r>
            <a:r>
              <a:rPr lang="ja-JP" altLang="en-US" sz="2000"/>
              <a:t>道路網：</a:t>
            </a:r>
            <a:r>
              <a:rPr lang="en-US" altLang="ja-JP" sz="2000" dirty="0"/>
              <a:t>2,000km</a:t>
            </a:r>
          </a:p>
          <a:p>
            <a:pPr>
              <a:lnSpc>
                <a:spcPct val="100000"/>
              </a:lnSpc>
            </a:pPr>
            <a:r>
              <a:rPr lang="ja-JP" altLang="en-US" sz="2000" dirty="0"/>
              <a:t>汚染土壌、および除染ゴミ</a:t>
            </a:r>
            <a:endParaRPr lang="en-US" altLang="ja-JP" sz="2000" dirty="0"/>
          </a:p>
          <a:p>
            <a:pPr lvl="1">
              <a:lnSpc>
                <a:spcPct val="100000"/>
              </a:lnSpc>
            </a:pPr>
            <a:r>
              <a:rPr lang="en-US" altLang="ja-JP" sz="1600" dirty="0"/>
              <a:t>200</a:t>
            </a:r>
            <a:r>
              <a:rPr lang="ja-JP" altLang="en-US" sz="1600" dirty="0"/>
              <a:t>リットルドラム缶　</a:t>
            </a:r>
            <a:r>
              <a:rPr lang="en-US" altLang="ja-JP" sz="1600" dirty="0"/>
              <a:t>14,500 </a:t>
            </a:r>
            <a:r>
              <a:rPr lang="ja-JP" altLang="en-US" sz="1600" dirty="0"/>
              <a:t>個、５トンの箱　 </a:t>
            </a:r>
            <a:r>
              <a:rPr lang="en-US" altLang="ja-JP" sz="1600" dirty="0"/>
              <a:t>1,470 </a:t>
            </a:r>
            <a:r>
              <a:rPr lang="ja-JP" altLang="en-US" sz="1600" dirty="0"/>
              <a:t>個</a:t>
            </a:r>
          </a:p>
          <a:p>
            <a:pPr>
              <a:lnSpc>
                <a:spcPct val="100000"/>
              </a:lnSpc>
            </a:pPr>
            <a:r>
              <a:rPr lang="ja-JP" altLang="en-US" sz="2000" dirty="0"/>
              <a:t>入院患者：</a:t>
            </a:r>
            <a:r>
              <a:rPr lang="en-US" altLang="ja-JP" sz="2000" dirty="0"/>
              <a:t>20</a:t>
            </a:r>
            <a:r>
              <a:rPr lang="ja-JP" altLang="en-US" sz="2000" dirty="0"/>
              <a:t>人（皮膚障害、体内汚染）</a:t>
            </a:r>
          </a:p>
          <a:p>
            <a:pPr lvl="1">
              <a:lnSpc>
                <a:spcPct val="100000"/>
              </a:lnSpc>
            </a:pPr>
            <a:r>
              <a:rPr lang="ja-JP" altLang="en-US" sz="1600" dirty="0"/>
              <a:t>４人が骨髄障害による出血や感染症で</a:t>
            </a:r>
            <a:r>
              <a:rPr lang="en-US" altLang="ja-JP" sz="1600" dirty="0"/>
              <a:t>1</a:t>
            </a:r>
            <a:r>
              <a:rPr lang="ja-JP" altLang="en-US" sz="1600" dirty="0"/>
              <a:t>ヶ月以内に死亡</a:t>
            </a:r>
            <a:endParaRPr lang="en-US" altLang="ja-JP" sz="1600" dirty="0"/>
          </a:p>
          <a:p>
            <a:pPr lvl="1">
              <a:lnSpc>
                <a:spcPct val="100000"/>
              </a:lnSpc>
            </a:pPr>
            <a:r>
              <a:rPr lang="ja-JP" altLang="en-US" sz="1600" dirty="0">
                <a:solidFill>
                  <a:srgbClr val="FF0000"/>
                </a:solidFill>
              </a:rPr>
              <a:t>プルシアンブルーの投与</a:t>
            </a:r>
          </a:p>
        </p:txBody>
      </p:sp>
      <p:sp>
        <p:nvSpPr>
          <p:cNvPr id="5" name="スライド番号プレースホルダー 4"/>
          <p:cNvSpPr>
            <a:spLocks noGrp="1"/>
          </p:cNvSpPr>
          <p:nvPr>
            <p:ph type="sldNum" sz="quarter" idx="12"/>
          </p:nvPr>
        </p:nvSpPr>
        <p:spPr/>
        <p:txBody>
          <a:bodyPr/>
          <a:lstStyle/>
          <a:p>
            <a:fld id="{A4B988E9-CCFF-0344-B6EF-C0EAF5B5B87D}" type="slidenum">
              <a:rPr kumimoji="1" lang="ja-JP" altLang="en-US" smtClean="0"/>
              <a:t>27</a:t>
            </a:fld>
            <a:endParaRPr kumimoji="1" lang="ja-JP" altLang="en-US"/>
          </a:p>
        </p:txBody>
      </p:sp>
    </p:spTree>
    <p:extLst>
      <p:ext uri="{BB962C8B-B14F-4D97-AF65-F5344CB8AC3E}">
        <p14:creationId xmlns:p14="http://schemas.microsoft.com/office/powerpoint/2010/main" val="242990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8D367-3D43-DE4D-AC35-810F033BF1E7}"/>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899C21D4-F29D-6642-A161-F94CA2A2B30B}"/>
              </a:ext>
            </a:extLst>
          </p:cNvPr>
          <p:cNvSpPr>
            <a:spLocks noGrp="1"/>
          </p:cNvSpPr>
          <p:nvPr>
            <p:ph idx="1"/>
          </p:nvPr>
        </p:nvSpPr>
        <p:spPr/>
        <p:txBody>
          <a:bodyPr>
            <a:normAutofit/>
          </a:bodyPr>
          <a:lstStyle/>
          <a:p>
            <a:r>
              <a:rPr kumimoji="1" lang="ja-JP" altLang="en-US"/>
              <a:t>原子力事故・災害には臨界事故、影響が施設内にとどまる事故、放射性物質が環境中に放出される事故、住民の被ばくを伴う事故などがある。</a:t>
            </a:r>
            <a:endParaRPr kumimoji="1" lang="en-US" altLang="ja-JP" dirty="0"/>
          </a:p>
          <a:p>
            <a:r>
              <a:rPr lang="ja-JP" altLang="en-US"/>
              <a:t>事象の重大さを表す指標として</a:t>
            </a:r>
            <a:r>
              <a:rPr lang="en-US" altLang="ja-JP" dirty="0"/>
              <a:t>INES</a:t>
            </a:r>
            <a:r>
              <a:rPr lang="ja-JP" altLang="en-US"/>
              <a:t>があり</a:t>
            </a:r>
            <a:r>
              <a:rPr lang="en-US" altLang="ja-JP" dirty="0"/>
              <a:t>7</a:t>
            </a:r>
            <a:r>
              <a:rPr lang="ja-JP" altLang="en-US"/>
              <a:t>つのカテゴリーに区分されている。</a:t>
            </a:r>
            <a:endParaRPr lang="en-US" altLang="ja-JP" dirty="0"/>
          </a:p>
          <a:p>
            <a:r>
              <a:rPr lang="en-US" altLang="ja-JP" dirty="0"/>
              <a:t>1945</a:t>
            </a:r>
            <a:r>
              <a:rPr lang="ja-JP" altLang="en-US"/>
              <a:t>年</a:t>
            </a:r>
            <a:r>
              <a:rPr lang="en-US" altLang="ja-JP" dirty="0"/>
              <a:t>〜2007</a:t>
            </a:r>
            <a:r>
              <a:rPr lang="ja-JP" altLang="en-US"/>
              <a:t>年までの放射線事故のうち、致死・早期影響事故件数</a:t>
            </a:r>
            <a:r>
              <a:rPr lang="en-US" altLang="ja-JP" dirty="0"/>
              <a:t>:</a:t>
            </a:r>
            <a:r>
              <a:rPr lang="ja-JP" altLang="en-US"/>
              <a:t>原子力施設</a:t>
            </a:r>
            <a:r>
              <a:rPr lang="en-US" altLang="ja-JP" dirty="0"/>
              <a:t>35</a:t>
            </a:r>
            <a:r>
              <a:rPr lang="ja-JP" altLang="en-US"/>
              <a:t>、産業施設</a:t>
            </a:r>
            <a:r>
              <a:rPr lang="en-US" altLang="ja-JP" dirty="0"/>
              <a:t>80</a:t>
            </a:r>
            <a:r>
              <a:rPr lang="ja-JP" altLang="en-US"/>
              <a:t>、不明線源</a:t>
            </a:r>
            <a:r>
              <a:rPr lang="en-US" altLang="ja-JP" dirty="0"/>
              <a:t>34</a:t>
            </a:r>
            <a:r>
              <a:rPr lang="ja-JP" altLang="en-US"/>
              <a:t>、研究</a:t>
            </a:r>
            <a:r>
              <a:rPr lang="en-US" altLang="ja-JP" dirty="0"/>
              <a:t>22</a:t>
            </a:r>
            <a:r>
              <a:rPr lang="ja-JP" altLang="en-US"/>
              <a:t>、医療</a:t>
            </a:r>
            <a:r>
              <a:rPr lang="en-US" altLang="ja-JP" dirty="0"/>
              <a:t>32</a:t>
            </a:r>
          </a:p>
          <a:p>
            <a:r>
              <a:rPr lang="ja-JP" altLang="en-US"/>
              <a:t>日本は、</a:t>
            </a:r>
            <a:r>
              <a:rPr lang="en-US" altLang="ja-JP" dirty="0"/>
              <a:t>1999</a:t>
            </a:r>
            <a:r>
              <a:rPr lang="ja-JP" altLang="en-US"/>
              <a:t>年ウラン加工工場臨界事故、</a:t>
            </a:r>
            <a:r>
              <a:rPr lang="en-US" altLang="ja-JP" dirty="0"/>
              <a:t>2011</a:t>
            </a:r>
            <a:r>
              <a:rPr lang="ja-JP" altLang="en-US"/>
              <a:t>年東京電力福島第一原子力発電所事故があり、事故対応後には、関連する法令等の改正が実施された。</a:t>
            </a:r>
            <a:endParaRPr lang="en-US" altLang="ja-JP" dirty="0"/>
          </a:p>
        </p:txBody>
      </p:sp>
      <p:sp>
        <p:nvSpPr>
          <p:cNvPr id="5" name="スライド番号プレースホルダー 4">
            <a:extLst>
              <a:ext uri="{FF2B5EF4-FFF2-40B4-BE49-F238E27FC236}">
                <a16:creationId xmlns:a16="http://schemas.microsoft.com/office/drawing/2014/main" id="{5563AEAF-4074-6D4D-B634-C9ECF064C12C}"/>
              </a:ext>
            </a:extLst>
          </p:cNvPr>
          <p:cNvSpPr>
            <a:spLocks noGrp="1"/>
          </p:cNvSpPr>
          <p:nvPr>
            <p:ph type="sldNum" sz="quarter" idx="12"/>
          </p:nvPr>
        </p:nvSpPr>
        <p:spPr/>
        <p:txBody>
          <a:bodyPr/>
          <a:lstStyle/>
          <a:p>
            <a:fld id="{58DD1769-DAE9-6C4E-82F4-B62273FFA290}" type="slidenum">
              <a:rPr kumimoji="1" lang="ja-JP" altLang="en-US" smtClean="0"/>
              <a:t>28</a:t>
            </a:fld>
            <a:endParaRPr kumimoji="1" lang="ja-JP" altLang="en-US"/>
          </a:p>
        </p:txBody>
      </p:sp>
    </p:spTree>
    <p:extLst>
      <p:ext uri="{BB962C8B-B14F-4D97-AF65-F5344CB8AC3E}">
        <p14:creationId xmlns:p14="http://schemas.microsoft.com/office/powerpoint/2010/main" val="266929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A9AAD1A5-E230-1D4A-A608-1EB828CC4394}"/>
              </a:ext>
            </a:extLst>
          </p:cNvPr>
          <p:cNvSpPr>
            <a:spLocks noGrp="1"/>
          </p:cNvSpPr>
          <p:nvPr>
            <p:ph type="title"/>
          </p:nvPr>
        </p:nvSpPr>
        <p:spPr/>
        <p:txBody>
          <a:bodyPr/>
          <a:lstStyle/>
          <a:p>
            <a:r>
              <a:rPr kumimoji="1" lang="ja-JP" altLang="en-US"/>
              <a:t>放射線事故件数と影響</a:t>
            </a:r>
          </a:p>
        </p:txBody>
      </p:sp>
      <p:sp>
        <p:nvSpPr>
          <p:cNvPr id="3" name="スライド番号プレースホルダー 2">
            <a:extLst>
              <a:ext uri="{FF2B5EF4-FFF2-40B4-BE49-F238E27FC236}">
                <a16:creationId xmlns:a16="http://schemas.microsoft.com/office/drawing/2014/main" id="{DBC944D7-92F2-194B-8414-5E92FB45FB26}"/>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
        <p:nvSpPr>
          <p:cNvPr id="2" name="テキスト ボックス 1">
            <a:extLst>
              <a:ext uri="{FF2B5EF4-FFF2-40B4-BE49-F238E27FC236}">
                <a16:creationId xmlns:a16="http://schemas.microsoft.com/office/drawing/2014/main" id="{857A60C5-B95F-80AC-858F-213F5EECC97D}"/>
              </a:ext>
            </a:extLst>
          </p:cNvPr>
          <p:cNvSpPr txBox="1"/>
          <p:nvPr/>
        </p:nvSpPr>
        <p:spPr>
          <a:xfrm>
            <a:off x="2983230" y="6358882"/>
            <a:ext cx="5680711" cy="461665"/>
          </a:xfrm>
          <a:prstGeom prst="rect">
            <a:avLst/>
          </a:prstGeom>
          <a:noFill/>
        </p:spPr>
        <p:txBody>
          <a:bodyPr wrap="square" rtlCol="0">
            <a:spAutoFit/>
          </a:bodyPr>
          <a:lstStyle/>
          <a:p>
            <a:r>
              <a:rPr kumimoji="1" lang="en-US" altLang="ja-JP" sz="1200" dirty="0"/>
              <a:t>UNSCEAR 2008 REPORT: SOURCES AND EFFECTS OF IONIZING RADIATION</a:t>
            </a:r>
          </a:p>
          <a:p>
            <a:r>
              <a:rPr kumimoji="1" lang="en-US" altLang="ja-JP" sz="1200" dirty="0"/>
              <a:t>VOLUME II: EFFECTS Scientific Annex C</a:t>
            </a:r>
            <a:r>
              <a:rPr kumimoji="1" lang="ja-JP" altLang="en-US" sz="1200" dirty="0"/>
              <a:t>（</a:t>
            </a:r>
            <a:r>
              <a:rPr kumimoji="1" lang="en-US" altLang="ja-JP" sz="1200" dirty="0"/>
              <a:t>38</a:t>
            </a:r>
            <a:r>
              <a:rPr kumimoji="1" lang="ja-JP" altLang="en-US" sz="1200" dirty="0"/>
              <a:t>ページ）</a:t>
            </a:r>
          </a:p>
        </p:txBody>
      </p:sp>
      <p:graphicFrame>
        <p:nvGraphicFramePr>
          <p:cNvPr id="8" name="コンテンツ プレースホルダー 3">
            <a:extLst>
              <a:ext uri="{FF2B5EF4-FFF2-40B4-BE49-F238E27FC236}">
                <a16:creationId xmlns:a16="http://schemas.microsoft.com/office/drawing/2014/main" id="{70C9B921-C8C9-49A3-5E4D-A20D3AD4A29F}"/>
              </a:ext>
            </a:extLst>
          </p:cNvPr>
          <p:cNvGraphicFramePr>
            <a:graphicFrameLocks noGrp="1"/>
          </p:cNvGraphicFramePr>
          <p:nvPr>
            <p:ph idx="1"/>
            <p:extLst>
              <p:ext uri="{D42A27DB-BD31-4B8C-83A1-F6EECF244321}">
                <p14:modId xmlns:p14="http://schemas.microsoft.com/office/powerpoint/2010/main" val="1043416745"/>
              </p:ext>
            </p:extLst>
          </p:nvPr>
        </p:nvGraphicFramePr>
        <p:xfrm>
          <a:off x="628650" y="1271588"/>
          <a:ext cx="7886445" cy="5034844"/>
        </p:xfrm>
        <a:graphic>
          <a:graphicData uri="http://schemas.openxmlformats.org/drawingml/2006/table">
            <a:tbl>
              <a:tblPr firstRow="1" bandRow="1">
                <a:tableStyleId>{5940675A-B579-460E-94D1-54222C63F5DA}</a:tableStyleId>
              </a:tblPr>
              <a:tblGrid>
                <a:gridCol w="1108365">
                  <a:extLst>
                    <a:ext uri="{9D8B030D-6E8A-4147-A177-3AD203B41FA5}">
                      <a16:colId xmlns:a16="http://schemas.microsoft.com/office/drawing/2014/main" val="20000"/>
                    </a:ext>
                  </a:extLst>
                </a:gridCol>
                <a:gridCol w="847260">
                  <a:extLst>
                    <a:ext uri="{9D8B030D-6E8A-4147-A177-3AD203B41FA5}">
                      <a16:colId xmlns:a16="http://schemas.microsoft.com/office/drawing/2014/main" val="20001"/>
                    </a:ext>
                  </a:extLst>
                </a:gridCol>
                <a:gridCol w="847260">
                  <a:extLst>
                    <a:ext uri="{9D8B030D-6E8A-4147-A177-3AD203B41FA5}">
                      <a16:colId xmlns:a16="http://schemas.microsoft.com/office/drawing/2014/main" val="20002"/>
                    </a:ext>
                  </a:extLst>
                </a:gridCol>
                <a:gridCol w="847260">
                  <a:extLst>
                    <a:ext uri="{9D8B030D-6E8A-4147-A177-3AD203B41FA5}">
                      <a16:colId xmlns:a16="http://schemas.microsoft.com/office/drawing/2014/main" val="20003"/>
                    </a:ext>
                  </a:extLst>
                </a:gridCol>
                <a:gridCol w="847260">
                  <a:extLst>
                    <a:ext uri="{9D8B030D-6E8A-4147-A177-3AD203B41FA5}">
                      <a16:colId xmlns:a16="http://schemas.microsoft.com/office/drawing/2014/main" val="20004"/>
                    </a:ext>
                  </a:extLst>
                </a:gridCol>
                <a:gridCol w="847260">
                  <a:extLst>
                    <a:ext uri="{9D8B030D-6E8A-4147-A177-3AD203B41FA5}">
                      <a16:colId xmlns:a16="http://schemas.microsoft.com/office/drawing/2014/main" val="20005"/>
                    </a:ext>
                  </a:extLst>
                </a:gridCol>
                <a:gridCol w="847260">
                  <a:extLst>
                    <a:ext uri="{9D8B030D-6E8A-4147-A177-3AD203B41FA5}">
                      <a16:colId xmlns:a16="http://schemas.microsoft.com/office/drawing/2014/main" val="20006"/>
                    </a:ext>
                  </a:extLst>
                </a:gridCol>
                <a:gridCol w="847260">
                  <a:extLst>
                    <a:ext uri="{9D8B030D-6E8A-4147-A177-3AD203B41FA5}">
                      <a16:colId xmlns:a16="http://schemas.microsoft.com/office/drawing/2014/main" val="20007"/>
                    </a:ext>
                  </a:extLst>
                </a:gridCol>
                <a:gridCol w="847260">
                  <a:extLst>
                    <a:ext uri="{9D8B030D-6E8A-4147-A177-3AD203B41FA5}">
                      <a16:colId xmlns:a16="http://schemas.microsoft.com/office/drawing/2014/main" val="20008"/>
                    </a:ext>
                  </a:extLst>
                </a:gridCol>
              </a:tblGrid>
              <a:tr h="399524">
                <a:tc rowSpan="2">
                  <a:txBody>
                    <a:bodyPr/>
                    <a:lstStyle/>
                    <a:p>
                      <a:pPr algn="ctr"/>
                      <a:r>
                        <a:rPr kumimoji="1" lang="ja-JP" altLang="en-US" sz="1800" b="0" dirty="0">
                          <a:latin typeface="+mn-ea"/>
                          <a:ea typeface="+mn-ea"/>
                        </a:rPr>
                        <a:t>事故分類</a:t>
                      </a:r>
                    </a:p>
                  </a:txBody>
                  <a:tcPr marL="82595" marR="82595"/>
                </a:tc>
                <a:tc gridSpan="2">
                  <a:txBody>
                    <a:bodyPr/>
                    <a:lstStyle/>
                    <a:p>
                      <a:pPr algn="ctr"/>
                      <a:r>
                        <a:rPr kumimoji="1" lang="en-US" altLang="ja-JP" sz="1800" b="0" dirty="0">
                          <a:latin typeface="+mn-ea"/>
                          <a:ea typeface="+mn-ea"/>
                        </a:rPr>
                        <a:t>1945-1965</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en-US" altLang="ja-JP" sz="1800" b="0" dirty="0">
                          <a:latin typeface="+mn-ea"/>
                          <a:ea typeface="+mn-ea"/>
                        </a:rPr>
                        <a:t>1966-1986</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en-US" altLang="ja-JP" sz="1800" b="0" dirty="0">
                          <a:latin typeface="+mn-ea"/>
                          <a:ea typeface="+mn-ea"/>
                        </a:rPr>
                        <a:t>1987-2007</a:t>
                      </a:r>
                      <a:endParaRPr kumimoji="1" lang="ja-JP" altLang="en-US" sz="1800" b="0" dirty="0">
                        <a:latin typeface="+mn-ea"/>
                        <a:ea typeface="+mn-ea"/>
                      </a:endParaRPr>
                    </a:p>
                  </a:txBody>
                  <a:tcPr marL="82595" marR="82595"/>
                </a:tc>
                <a:tc hMerge="1">
                  <a:txBody>
                    <a:bodyPr/>
                    <a:lstStyle/>
                    <a:p>
                      <a:endParaRPr kumimoji="1" lang="ja-JP" altLang="en-US"/>
                    </a:p>
                  </a:txBody>
                  <a:tcPr/>
                </a:tc>
                <a:tc gridSpan="2">
                  <a:txBody>
                    <a:bodyPr/>
                    <a:lstStyle/>
                    <a:p>
                      <a:pPr algn="ctr"/>
                      <a:r>
                        <a:rPr kumimoji="1" lang="ja-JP" altLang="en-US" sz="1800" b="0" dirty="0">
                          <a:latin typeface="+mn-ea"/>
                          <a:ea typeface="+mn-ea"/>
                        </a:rPr>
                        <a:t>合計</a:t>
                      </a:r>
                    </a:p>
                  </a:txBody>
                  <a:tcPr marL="82595" marR="82595"/>
                </a:tc>
                <a:tc hMerge="1">
                  <a:txBody>
                    <a:bodyPr/>
                    <a:lstStyle/>
                    <a:p>
                      <a:endParaRPr kumimoji="1" lang="ja-JP" altLang="en-US"/>
                    </a:p>
                  </a:txBody>
                  <a:tcPr/>
                </a:tc>
                <a:extLst>
                  <a:ext uri="{0D108BD9-81ED-4DB2-BD59-A6C34878D82A}">
                    <a16:rowId xmlns:a16="http://schemas.microsoft.com/office/drawing/2014/main" val="10000"/>
                  </a:ext>
                </a:extLst>
              </a:tr>
              <a:tr h="605355">
                <a:tc vMerge="1">
                  <a:txBody>
                    <a:bodyPr/>
                    <a:lstStyle/>
                    <a:p>
                      <a:endParaRPr kumimoji="1" lang="ja-JP" altLang="en-US"/>
                    </a:p>
                  </a:txBody>
                  <a:tcPr/>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tc>
                  <a:txBody>
                    <a:bodyPr/>
                    <a:lstStyle/>
                    <a:p>
                      <a:pPr algn="ctr"/>
                      <a:r>
                        <a:rPr kumimoji="1" lang="ja-JP" altLang="en-US" sz="1800" b="0" dirty="0">
                          <a:latin typeface="+mn-ea"/>
                          <a:ea typeface="+mn-ea"/>
                        </a:rPr>
                        <a:t>死亡</a:t>
                      </a:r>
                    </a:p>
                  </a:txBody>
                  <a:tcPr marL="82595" marR="82595"/>
                </a:tc>
                <a:tc>
                  <a:txBody>
                    <a:bodyPr/>
                    <a:lstStyle/>
                    <a:p>
                      <a:pPr algn="ctr"/>
                      <a:r>
                        <a:rPr kumimoji="1" lang="ja-JP" altLang="en-US" sz="1800" b="0" dirty="0">
                          <a:latin typeface="+mn-ea"/>
                          <a:ea typeface="+mn-ea"/>
                        </a:rPr>
                        <a:t>早期影響</a:t>
                      </a:r>
                    </a:p>
                  </a:txBody>
                  <a:tcPr marL="82595" marR="82595"/>
                </a:tc>
                <a:extLst>
                  <a:ext uri="{0D108BD9-81ED-4DB2-BD59-A6C34878D82A}">
                    <a16:rowId xmlns:a16="http://schemas.microsoft.com/office/drawing/2014/main" val="10001"/>
                  </a:ext>
                </a:extLst>
              </a:tr>
              <a:tr h="399524">
                <a:tc rowSpan="2">
                  <a:txBody>
                    <a:bodyPr/>
                    <a:lstStyle/>
                    <a:p>
                      <a:pPr algn="ctr"/>
                      <a:r>
                        <a:rPr kumimoji="1" lang="ja-JP" altLang="en-US" sz="1800" b="0" dirty="0">
                          <a:latin typeface="+mn-ea"/>
                          <a:ea typeface="+mn-ea"/>
                        </a:rPr>
                        <a:t>原子力</a:t>
                      </a:r>
                      <a:endParaRPr kumimoji="1" lang="en-US" altLang="ja-JP" sz="1800" b="0" dirty="0">
                        <a:latin typeface="+mn-ea"/>
                        <a:ea typeface="+mn-ea"/>
                      </a:endParaRPr>
                    </a:p>
                    <a:p>
                      <a:pPr algn="ctr"/>
                      <a:r>
                        <a:rPr kumimoji="1" lang="ja-JP" altLang="en-US" sz="1800" b="0" dirty="0">
                          <a:latin typeface="+mn-ea"/>
                          <a:ea typeface="+mn-ea"/>
                        </a:rPr>
                        <a:t>施設</a:t>
                      </a: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34</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123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3</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2</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50</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tc>
                  <a:txBody>
                    <a:bodyPr/>
                    <a:lstStyle/>
                    <a:p>
                      <a:pPr algn="ctr"/>
                      <a:r>
                        <a:rPr kumimoji="1" lang="en-US" altLang="ja-JP" sz="2000" b="0" dirty="0">
                          <a:latin typeface="+mn-ea"/>
                          <a:ea typeface="+mn-ea"/>
                        </a:rPr>
                        <a:t>167</a:t>
                      </a:r>
                      <a:r>
                        <a:rPr kumimoji="1" lang="ja-JP" altLang="en-US" sz="1400" b="0" dirty="0">
                          <a:latin typeface="+mn-ea"/>
                          <a:ea typeface="+mn-ea"/>
                        </a:rPr>
                        <a:t>人</a:t>
                      </a:r>
                      <a:endParaRPr kumimoji="1" lang="ja-JP" altLang="en-US" sz="2000" b="0" dirty="0">
                        <a:latin typeface="+mn-ea"/>
                        <a:ea typeface="+mn-ea"/>
                      </a:endParaRPr>
                    </a:p>
                  </a:txBody>
                  <a:tcPr marL="82595" marR="82595">
                    <a:solidFill>
                      <a:schemeClr val="tx2">
                        <a:lumMod val="20000"/>
                        <a:lumOff val="80000"/>
                      </a:schemeClr>
                    </a:solidFill>
                  </a:tcPr>
                </a:tc>
                <a:extLst>
                  <a:ext uri="{0D108BD9-81ED-4DB2-BD59-A6C34878D82A}">
                    <a16:rowId xmlns:a16="http://schemas.microsoft.com/office/drawing/2014/main" val="10002"/>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19</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12</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4</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tc gridSpan="2">
                  <a:txBody>
                    <a:bodyPr/>
                    <a:lstStyle/>
                    <a:p>
                      <a:pPr algn="ctr"/>
                      <a:r>
                        <a:rPr kumimoji="1" lang="en-US" altLang="ja-JP" sz="2000" b="0" dirty="0">
                          <a:latin typeface="+mn-ea"/>
                          <a:ea typeface="+mn-ea"/>
                        </a:rPr>
                        <a:t>35</a:t>
                      </a:r>
                      <a:r>
                        <a:rPr kumimoji="1" lang="ja-JP" altLang="en-US" sz="1400" b="0" dirty="0">
                          <a:latin typeface="+mn-ea"/>
                          <a:ea typeface="+mn-ea"/>
                        </a:rPr>
                        <a:t>件</a:t>
                      </a:r>
                      <a:endParaRPr kumimoji="1" lang="ja-JP" altLang="en-US" sz="2000" b="0" dirty="0">
                        <a:latin typeface="+mn-ea"/>
                        <a:ea typeface="+mn-ea"/>
                      </a:endParaRPr>
                    </a:p>
                  </a:txBody>
                  <a:tcPr marL="82595" marR="82595">
                    <a:solidFill>
                      <a:schemeClr val="tx2">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0003"/>
                  </a:ext>
                </a:extLst>
              </a:tr>
              <a:tr h="399524">
                <a:tc rowSpan="2">
                  <a:txBody>
                    <a:bodyPr/>
                    <a:lstStyle/>
                    <a:p>
                      <a:pPr algn="ctr"/>
                      <a:r>
                        <a:rPr kumimoji="1" lang="ja-JP" altLang="en-US" sz="1800" b="0" dirty="0">
                          <a:latin typeface="+mn-ea"/>
                          <a:ea typeface="+mn-ea"/>
                        </a:rPr>
                        <a:t>産業施設</a:t>
                      </a: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8</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3</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61</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51</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9</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119</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4"/>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50</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28</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80</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5"/>
                  </a:ext>
                </a:extLst>
              </a:tr>
              <a:tr h="399524">
                <a:tc rowSpan="2">
                  <a:txBody>
                    <a:bodyPr/>
                    <a:lstStyle/>
                    <a:p>
                      <a:pPr algn="ctr"/>
                      <a:r>
                        <a:rPr kumimoji="1" lang="ja-JP" altLang="en-US" sz="1800" b="0" dirty="0">
                          <a:latin typeface="+mn-ea"/>
                          <a:ea typeface="+mn-ea"/>
                        </a:rPr>
                        <a:t>身元不明線源</a:t>
                      </a:r>
                    </a:p>
                  </a:txBody>
                  <a:tcPr marL="82595" marR="82595"/>
                </a:tc>
                <a:tc>
                  <a:txBody>
                    <a:bodyPr/>
                    <a:lstStyle/>
                    <a:p>
                      <a:pPr algn="ctr"/>
                      <a:r>
                        <a:rPr lang="en-US" altLang="ja-JP" sz="2000" b="0" dirty="0">
                          <a:latin typeface="+mn-ea"/>
                          <a:ea typeface="+mn-ea"/>
                        </a:rPr>
                        <a:t>7</a:t>
                      </a:r>
                      <a:r>
                        <a:rPr lang="ja-JP" altLang="en-US" sz="1400" b="0" dirty="0">
                          <a:latin typeface="+mn-ea"/>
                          <a:ea typeface="+mn-ea"/>
                        </a:rPr>
                        <a:t>人</a:t>
                      </a:r>
                      <a:endParaRPr lang="ja-JP" altLang="en-US" sz="2000" b="0" dirty="0">
                        <a:latin typeface="+mn-ea"/>
                        <a:ea typeface="+mn-ea"/>
                      </a:endParaRPr>
                    </a:p>
                  </a:txBody>
                  <a:tcPr marL="82595" marR="82595"/>
                </a:tc>
                <a:tc>
                  <a:txBody>
                    <a:bodyPr/>
                    <a:lstStyle/>
                    <a:p>
                      <a:pPr algn="ctr"/>
                      <a:r>
                        <a:rPr kumimoji="1" lang="en-US" altLang="ja-JP" sz="2000" b="0" dirty="0">
                          <a:latin typeface="+mn-ea"/>
                          <a:ea typeface="+mn-ea"/>
                        </a:rPr>
                        <a:t>5</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19</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98</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205</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308</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6"/>
                  </a:ext>
                </a:extLst>
              </a:tr>
              <a:tr h="399524">
                <a:tc vMerge="1">
                  <a:txBody>
                    <a:bodyPr/>
                    <a:lstStyle/>
                    <a:p>
                      <a:endParaRPr kumimoji="1" lang="ja-JP" altLang="en-US"/>
                    </a:p>
                  </a:txBody>
                  <a:tcPr/>
                </a:tc>
                <a:tc gridSpan="2">
                  <a:txBody>
                    <a:bodyPr/>
                    <a:lstStyle/>
                    <a:p>
                      <a:pPr algn="ctr"/>
                      <a:r>
                        <a:rPr lang="en-US" altLang="ja-JP" sz="2000" b="0" dirty="0">
                          <a:latin typeface="+mn-ea"/>
                          <a:ea typeface="+mn-ea"/>
                        </a:rPr>
                        <a:t>3</a:t>
                      </a:r>
                      <a:r>
                        <a:rPr kumimoji="1" lang="ja-JP" altLang="en-US" sz="1400" b="0" dirty="0">
                          <a:latin typeface="+mn-ea"/>
                          <a:ea typeface="+mn-ea"/>
                        </a:rPr>
                        <a:t>件</a:t>
                      </a:r>
                      <a:endParaRPr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15</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16</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34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7"/>
                  </a:ext>
                </a:extLst>
              </a:tr>
              <a:tr h="399524">
                <a:tc rowSpan="2">
                  <a:txBody>
                    <a:bodyPr/>
                    <a:lstStyle/>
                    <a:p>
                      <a:pPr algn="ctr"/>
                      <a:r>
                        <a:rPr kumimoji="1" lang="ja-JP" altLang="en-US" sz="1800" b="0" dirty="0">
                          <a:latin typeface="+mn-ea"/>
                          <a:ea typeface="+mn-ea"/>
                        </a:rPr>
                        <a:t>学術</a:t>
                      </a:r>
                      <a:r>
                        <a:rPr kumimoji="1" lang="en-US" altLang="ja-JP" sz="1800" b="0" dirty="0">
                          <a:latin typeface="+mn-ea"/>
                          <a:ea typeface="+mn-ea"/>
                        </a:rPr>
                        <a:t>/</a:t>
                      </a:r>
                    </a:p>
                    <a:p>
                      <a:pPr algn="ctr"/>
                      <a:r>
                        <a:rPr kumimoji="1" lang="ja-JP" altLang="en-US" sz="1800" b="0" dirty="0">
                          <a:latin typeface="+mn-ea"/>
                          <a:ea typeface="+mn-ea"/>
                        </a:rPr>
                        <a:t>研究作業</a:t>
                      </a: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56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29</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08"/>
                  </a:ext>
                </a:extLst>
              </a:tr>
              <a:tr h="399524">
                <a:tc vMerge="1">
                  <a:txBody>
                    <a:bodyPr/>
                    <a:lstStyle/>
                    <a:p>
                      <a:endParaRPr kumimoji="1" lang="ja-JP" altLang="en-US"/>
                    </a:p>
                  </a:txBody>
                  <a:tcPr/>
                </a:tc>
                <a:tc gridSpan="2">
                  <a:txBody>
                    <a:bodyPr/>
                    <a:lstStyle/>
                    <a:p>
                      <a:pPr algn="ctr"/>
                      <a:r>
                        <a:rPr kumimoji="1" lang="en-US" altLang="ja-JP" sz="2000" b="0" dirty="0">
                          <a:latin typeface="+mn-ea"/>
                          <a:ea typeface="+mn-ea"/>
                        </a:rPr>
                        <a:t>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16</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22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09"/>
                  </a:ext>
                </a:extLst>
              </a:tr>
              <a:tr h="399524">
                <a:tc rowSpan="2">
                  <a:txBody>
                    <a:bodyPr/>
                    <a:lstStyle/>
                    <a:p>
                      <a:pPr algn="ctr"/>
                      <a:r>
                        <a:rPr kumimoji="1" lang="ja-JP" altLang="en-US" sz="1800" b="0" dirty="0">
                          <a:latin typeface="+mn-ea"/>
                          <a:ea typeface="+mn-ea"/>
                        </a:rPr>
                        <a:t>医療利用</a:t>
                      </a:r>
                    </a:p>
                  </a:txBody>
                  <a:tcPr marL="82595" marR="82595"/>
                </a:tc>
                <a:tc>
                  <a:txBody>
                    <a:bodyPr/>
                    <a:lstStyle/>
                    <a:p>
                      <a:pPr algn="ctr"/>
                      <a:r>
                        <a:rPr kumimoji="1" lang="ja-JP" altLang="en-US" sz="2000" b="0" dirty="0">
                          <a:latin typeface="+mn-ea"/>
                          <a:ea typeface="+mn-ea"/>
                        </a:rPr>
                        <a:t>不明</a:t>
                      </a:r>
                    </a:p>
                  </a:txBody>
                  <a:tcPr marL="82595" marR="82595"/>
                </a:tc>
                <a:tc>
                  <a:txBody>
                    <a:bodyPr/>
                    <a:lstStyle/>
                    <a:p>
                      <a:pPr algn="ctr"/>
                      <a:r>
                        <a:rPr kumimoji="1" lang="ja-JP" altLang="en-US" sz="2000" b="0" dirty="0">
                          <a:latin typeface="+mn-ea"/>
                          <a:ea typeface="+mn-ea"/>
                        </a:rPr>
                        <a:t>不明</a:t>
                      </a:r>
                    </a:p>
                  </a:txBody>
                  <a:tcPr marL="82595" marR="82595"/>
                </a:tc>
                <a:tc>
                  <a:txBody>
                    <a:bodyPr/>
                    <a:lstStyle/>
                    <a:p>
                      <a:pPr algn="ctr"/>
                      <a:r>
                        <a:rPr kumimoji="1" lang="en-US" altLang="ja-JP" sz="2000" b="0" dirty="0">
                          <a:latin typeface="+mn-ea"/>
                          <a:ea typeface="+mn-ea"/>
                        </a:rPr>
                        <a:t>4</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470</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42</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153</a:t>
                      </a:r>
                      <a:r>
                        <a:rPr kumimoji="1" lang="ja-JP" altLang="en-US" sz="1400" b="0" dirty="0">
                          <a:latin typeface="+mn-ea"/>
                          <a:ea typeface="+mn-ea"/>
                        </a:rPr>
                        <a:t>人</a:t>
                      </a:r>
                      <a:endParaRPr kumimoji="1" lang="en-US" altLang="ja-JP" sz="2000" b="0" dirty="0">
                        <a:latin typeface="+mn-ea"/>
                        <a:ea typeface="+mn-ea"/>
                      </a:endParaRPr>
                    </a:p>
                  </a:txBody>
                  <a:tcPr marL="82595" marR="82595"/>
                </a:tc>
                <a:tc>
                  <a:txBody>
                    <a:bodyPr/>
                    <a:lstStyle/>
                    <a:p>
                      <a:pPr algn="ctr"/>
                      <a:r>
                        <a:rPr kumimoji="1" lang="en-US" altLang="ja-JP" sz="2000" b="0" dirty="0">
                          <a:latin typeface="+mn-ea"/>
                          <a:ea typeface="+mn-ea"/>
                        </a:rPr>
                        <a:t>46</a:t>
                      </a:r>
                      <a:r>
                        <a:rPr kumimoji="1" lang="ja-JP" altLang="en-US" sz="1400" b="0" dirty="0">
                          <a:latin typeface="+mn-ea"/>
                          <a:ea typeface="+mn-ea"/>
                        </a:rPr>
                        <a:t>人</a:t>
                      </a:r>
                      <a:endParaRPr kumimoji="1" lang="ja-JP" altLang="en-US" sz="2000" b="0" dirty="0">
                        <a:latin typeface="+mn-ea"/>
                        <a:ea typeface="+mn-ea"/>
                      </a:endParaRPr>
                    </a:p>
                  </a:txBody>
                  <a:tcPr marL="82595" marR="82595"/>
                </a:tc>
                <a:tc>
                  <a:txBody>
                    <a:bodyPr/>
                    <a:lstStyle/>
                    <a:p>
                      <a:pPr algn="ctr"/>
                      <a:r>
                        <a:rPr kumimoji="1" lang="en-US" altLang="ja-JP" sz="2000" b="0" dirty="0">
                          <a:latin typeface="+mn-ea"/>
                          <a:ea typeface="+mn-ea"/>
                        </a:rPr>
                        <a:t>623</a:t>
                      </a:r>
                      <a:r>
                        <a:rPr kumimoji="1" lang="ja-JP" altLang="en-US" sz="1400" b="0" dirty="0">
                          <a:latin typeface="+mn-ea"/>
                          <a:ea typeface="+mn-ea"/>
                        </a:rPr>
                        <a:t>人</a:t>
                      </a:r>
                      <a:endParaRPr kumimoji="1" lang="ja-JP" altLang="en-US" sz="2000" b="0" dirty="0">
                        <a:latin typeface="+mn-ea"/>
                        <a:ea typeface="+mn-ea"/>
                      </a:endParaRPr>
                    </a:p>
                  </a:txBody>
                  <a:tcPr marL="82595" marR="82595"/>
                </a:tc>
                <a:extLst>
                  <a:ext uri="{0D108BD9-81ED-4DB2-BD59-A6C34878D82A}">
                    <a16:rowId xmlns:a16="http://schemas.microsoft.com/office/drawing/2014/main" val="10010"/>
                  </a:ext>
                </a:extLst>
              </a:tr>
              <a:tr h="399524">
                <a:tc vMerge="1">
                  <a:txBody>
                    <a:bodyPr/>
                    <a:lstStyle/>
                    <a:p>
                      <a:endParaRPr kumimoji="1" lang="ja-JP" altLang="en-US"/>
                    </a:p>
                  </a:txBody>
                  <a:tcPr/>
                </a:tc>
                <a:tc gridSpan="2">
                  <a:txBody>
                    <a:bodyPr/>
                    <a:lstStyle/>
                    <a:p>
                      <a:pPr algn="ctr"/>
                      <a:r>
                        <a:rPr kumimoji="1" lang="ja-JP" altLang="en-US" sz="2000" b="0" dirty="0">
                          <a:latin typeface="+mn-ea"/>
                          <a:ea typeface="+mn-ea"/>
                        </a:rPr>
                        <a:t>不明</a:t>
                      </a: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18</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14</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tc gridSpan="2">
                  <a:txBody>
                    <a:bodyPr/>
                    <a:lstStyle/>
                    <a:p>
                      <a:pPr algn="ctr"/>
                      <a:r>
                        <a:rPr kumimoji="1" lang="en-US" altLang="ja-JP" sz="2000" b="0" dirty="0">
                          <a:latin typeface="+mn-ea"/>
                          <a:ea typeface="+mn-ea"/>
                        </a:rPr>
                        <a:t>32</a:t>
                      </a:r>
                      <a:r>
                        <a:rPr kumimoji="1" lang="ja-JP" altLang="en-US" sz="1400" b="0" dirty="0">
                          <a:latin typeface="+mn-ea"/>
                          <a:ea typeface="+mn-ea"/>
                        </a:rPr>
                        <a:t>件</a:t>
                      </a:r>
                      <a:endParaRPr kumimoji="1" lang="ja-JP" altLang="en-US" sz="2000" b="0" dirty="0">
                        <a:latin typeface="+mn-ea"/>
                        <a:ea typeface="+mn-ea"/>
                      </a:endParaRPr>
                    </a:p>
                  </a:txBody>
                  <a:tcPr marL="82595" marR="82595"/>
                </a:tc>
                <a:tc hMerge="1">
                  <a:txBody>
                    <a:bodyPr/>
                    <a:lstStyle/>
                    <a:p>
                      <a:endParaRPr kumimoji="1" lang="ja-JP" altLang="en-US"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1447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10574437"/>
              </p:ext>
            </p:extLst>
          </p:nvPr>
        </p:nvGraphicFramePr>
        <p:xfrm>
          <a:off x="628649" y="1824504"/>
          <a:ext cx="7886701" cy="3205480"/>
        </p:xfrm>
        <a:graphic>
          <a:graphicData uri="http://schemas.openxmlformats.org/drawingml/2006/table">
            <a:tbl>
              <a:tblPr firstRow="1" bandRow="1">
                <a:tableStyleId>{5940675A-B579-460E-94D1-54222C63F5DA}</a:tableStyleId>
              </a:tblPr>
              <a:tblGrid>
                <a:gridCol w="869353">
                  <a:extLst>
                    <a:ext uri="{9D8B030D-6E8A-4147-A177-3AD203B41FA5}">
                      <a16:colId xmlns:a16="http://schemas.microsoft.com/office/drawing/2014/main" val="20000"/>
                    </a:ext>
                  </a:extLst>
                </a:gridCol>
                <a:gridCol w="2013238">
                  <a:extLst>
                    <a:ext uri="{9D8B030D-6E8A-4147-A177-3AD203B41FA5}">
                      <a16:colId xmlns:a16="http://schemas.microsoft.com/office/drawing/2014/main" val="20001"/>
                    </a:ext>
                  </a:extLst>
                </a:gridCol>
                <a:gridCol w="5004110">
                  <a:extLst>
                    <a:ext uri="{9D8B030D-6E8A-4147-A177-3AD203B41FA5}">
                      <a16:colId xmlns:a16="http://schemas.microsoft.com/office/drawing/2014/main" val="20002"/>
                    </a:ext>
                  </a:extLst>
                </a:gridCol>
              </a:tblGrid>
              <a:tr h="370840">
                <a:tc>
                  <a:txBody>
                    <a:bodyPr/>
                    <a:lstStyle/>
                    <a:p>
                      <a:r>
                        <a:rPr kumimoji="1" lang="ja-JP" altLang="en-US" b="0" dirty="0">
                          <a:latin typeface="Meiryo UI" panose="020B0604030504040204" pitchFamily="50" charset="-128"/>
                          <a:ea typeface="Meiryo UI" panose="020B0604030504040204" pitchFamily="50" charset="-128"/>
                        </a:rPr>
                        <a:t>発生年</a:t>
                      </a:r>
                    </a:p>
                  </a:txBody>
                  <a:tcPr/>
                </a:tc>
                <a:tc>
                  <a:txBody>
                    <a:bodyPr/>
                    <a:lstStyle/>
                    <a:p>
                      <a:r>
                        <a:rPr kumimoji="1" lang="ja-JP" altLang="en-US" b="0" dirty="0">
                          <a:latin typeface="Meiryo UI" panose="020B0604030504040204" pitchFamily="50" charset="-128"/>
                          <a:ea typeface="Meiryo UI" panose="020B0604030504040204" pitchFamily="50" charset="-128"/>
                        </a:rPr>
                        <a:t>発生国</a:t>
                      </a:r>
                      <a:r>
                        <a:rPr kumimoji="1" lang="en-US" altLang="ja-JP" b="0" dirty="0">
                          <a:latin typeface="Meiryo UI" panose="020B0604030504040204" pitchFamily="50" charset="-128"/>
                          <a:ea typeface="Meiryo UI" panose="020B0604030504040204" pitchFamily="50" charset="-128"/>
                        </a:rPr>
                        <a:t>/</a:t>
                      </a:r>
                      <a:r>
                        <a:rPr kumimoji="1" lang="ja-JP" altLang="en-US" b="0" dirty="0">
                          <a:latin typeface="Meiryo UI" panose="020B0604030504040204" pitchFamily="50" charset="-128"/>
                          <a:ea typeface="Meiryo UI" panose="020B0604030504040204" pitchFamily="50" charset="-128"/>
                        </a:rPr>
                        <a:t>施設</a:t>
                      </a:r>
                    </a:p>
                  </a:txBody>
                  <a:tcPr/>
                </a:tc>
                <a:tc>
                  <a:txBody>
                    <a:bodyPr/>
                    <a:lstStyle/>
                    <a:p>
                      <a:r>
                        <a:rPr kumimoji="1" lang="ja-JP" altLang="en-US" b="0"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0000"/>
                  </a:ext>
                </a:extLst>
              </a:tr>
              <a:tr h="370840">
                <a:tc>
                  <a:txBody>
                    <a:bodyPr/>
                    <a:lstStyle/>
                    <a:p>
                      <a:r>
                        <a:rPr kumimoji="1" lang="en-US" altLang="ja-JP" b="0" baseline="0" dirty="0">
                          <a:latin typeface="Meiryo UI" panose="020B0604030504040204" pitchFamily="50" charset="-128"/>
                          <a:ea typeface="Meiryo UI" panose="020B0604030504040204" pitchFamily="50" charset="-128"/>
                        </a:rPr>
                        <a:t>1945</a:t>
                      </a:r>
                    </a:p>
                    <a:p>
                      <a:endParaRPr kumimoji="1" lang="en-US" altLang="ja-JP" b="0" baseline="0" dirty="0">
                        <a:latin typeface="Meiryo UI" panose="020B0604030504040204" pitchFamily="50" charset="-128"/>
                        <a:ea typeface="Meiryo UI" panose="020B0604030504040204" pitchFamily="50" charset="-128"/>
                      </a:endParaRPr>
                    </a:p>
                    <a:p>
                      <a:r>
                        <a:rPr kumimoji="1" lang="en-US" altLang="ja-JP" b="0" baseline="0" dirty="0">
                          <a:latin typeface="Meiryo UI" panose="020B0604030504040204" pitchFamily="50" charset="-128"/>
                          <a:ea typeface="Meiryo UI" panose="020B0604030504040204" pitchFamily="50" charset="-128"/>
                        </a:rPr>
                        <a:t>1946</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ja-JP" altLang="en-US" b="0" baseline="0" dirty="0">
                          <a:latin typeface="Meiryo UI" panose="020B0604030504040204" pitchFamily="50" charset="-128"/>
                          <a:ea typeface="Meiryo UI" panose="020B0604030504040204" pitchFamily="50" charset="-128"/>
                        </a:rPr>
                        <a:t> </a:t>
                      </a:r>
                      <a:r>
                        <a:rPr kumimoji="1" lang="ja-JP" altLang="en-US" b="0" dirty="0">
                          <a:latin typeface="Meiryo UI" panose="020B0604030504040204" pitchFamily="50" charset="-128"/>
                          <a:ea typeface="Meiryo UI" panose="020B0604030504040204" pitchFamily="50" charset="-128"/>
                        </a:rPr>
                        <a:t>ロスアラモス研究所</a:t>
                      </a:r>
                    </a:p>
                  </a:txBody>
                  <a:tcPr/>
                </a:tc>
                <a:tc>
                  <a:txBody>
                    <a:bodyPr/>
                    <a:lstStyle/>
                    <a:p>
                      <a:r>
                        <a:rPr kumimoji="1" lang="ja-JP" altLang="en-US" b="0" dirty="0">
                          <a:latin typeface="Meiryo UI" panose="020B0604030504040204" pitchFamily="50" charset="-128"/>
                          <a:ea typeface="Meiryo UI" panose="020B0604030504040204" pitchFamily="50" charset="-128"/>
                        </a:rPr>
                        <a:t>デーモン・コア事故。安全でない実験操作に</a:t>
                      </a:r>
                      <a:r>
                        <a:rPr kumimoji="1" lang="ja-JP" altLang="en-US" b="0">
                          <a:latin typeface="Meiryo UI" panose="020B0604030504040204" pitchFamily="50" charset="-128"/>
                          <a:ea typeface="Meiryo UI" panose="020B0604030504040204" pitchFamily="50" charset="-128"/>
                        </a:rPr>
                        <a:t>よる臨界</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2</a:t>
                      </a:r>
                      <a:r>
                        <a:rPr kumimoji="1" lang="ja-JP" altLang="en-US" b="0" dirty="0">
                          <a:latin typeface="Meiryo UI" panose="020B0604030504040204" pitchFamily="50" charset="-128"/>
                          <a:ea typeface="Meiryo UI" panose="020B0604030504040204" pitchFamily="50" charset="-128"/>
                        </a:rPr>
                        <a:t>名が被ばくし</a:t>
                      </a:r>
                      <a:r>
                        <a:rPr kumimoji="1" lang="en-US" altLang="ja-JP" b="0" dirty="0">
                          <a:latin typeface="Meiryo UI" panose="020B0604030504040204" pitchFamily="50" charset="-128"/>
                          <a:ea typeface="Meiryo UI" panose="020B0604030504040204" pitchFamily="50" charset="-128"/>
                        </a:rPr>
                        <a:t>1</a:t>
                      </a:r>
                      <a:r>
                        <a:rPr kumimoji="1" lang="ja-JP" altLang="en-US" b="0" dirty="0">
                          <a:latin typeface="Meiryo UI" panose="020B0604030504040204" pitchFamily="50" charset="-128"/>
                          <a:ea typeface="Meiryo UI" panose="020B0604030504040204" pitchFamily="50" charset="-128"/>
                        </a:rPr>
                        <a:t>名</a:t>
                      </a:r>
                      <a:r>
                        <a:rPr kumimoji="1" lang="ja-JP" altLang="en-US" b="0">
                          <a:latin typeface="Meiryo UI" panose="020B0604030504040204" pitchFamily="50" charset="-128"/>
                          <a:ea typeface="Meiryo UI" panose="020B0604030504040204" pitchFamily="50" charset="-128"/>
                        </a:rPr>
                        <a:t>が死亡</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8</a:t>
                      </a:r>
                      <a:r>
                        <a:rPr kumimoji="1" lang="ja-JP" altLang="en-US" b="0">
                          <a:latin typeface="Meiryo UI" panose="020B0604030504040204" pitchFamily="50" charset="-128"/>
                          <a:ea typeface="Meiryo UI" panose="020B0604030504040204" pitchFamily="50" charset="-128"/>
                        </a:rPr>
                        <a:t>名</a:t>
                      </a:r>
                      <a:r>
                        <a:rPr kumimoji="1" lang="ja-JP" altLang="en-US" b="0" dirty="0">
                          <a:latin typeface="Meiryo UI" panose="020B0604030504040204" pitchFamily="50" charset="-128"/>
                          <a:ea typeface="Meiryo UI" panose="020B0604030504040204" pitchFamily="50" charset="-128"/>
                        </a:rPr>
                        <a:t>が</a:t>
                      </a:r>
                      <a:r>
                        <a:rPr kumimoji="1" lang="ja-JP" altLang="en-US" b="0">
                          <a:latin typeface="Meiryo UI" panose="020B0604030504040204" pitchFamily="50" charset="-128"/>
                          <a:ea typeface="Meiryo UI" panose="020B0604030504040204" pitchFamily="50" charset="-128"/>
                        </a:rPr>
                        <a:t>被ばくし</a:t>
                      </a:r>
                      <a:r>
                        <a:rPr kumimoji="1" lang="en-US" altLang="ja-JP" b="0" dirty="0">
                          <a:latin typeface="Meiryo UI" panose="020B0604030504040204" pitchFamily="50" charset="-128"/>
                          <a:ea typeface="Meiryo UI" panose="020B0604030504040204" pitchFamily="50" charset="-128"/>
                        </a:rPr>
                        <a:t>1</a:t>
                      </a:r>
                      <a:r>
                        <a:rPr kumimoji="1" lang="ja-JP" altLang="en-US" b="0">
                          <a:latin typeface="Meiryo UI" panose="020B0604030504040204" pitchFamily="50" charset="-128"/>
                          <a:ea typeface="Meiryo UI" panose="020B0604030504040204" pitchFamily="50" charset="-128"/>
                        </a:rPr>
                        <a:t>名が死亡</a:t>
                      </a:r>
                      <a:endParaRPr kumimoji="1" lang="en-US" altLang="ja-JP"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1957</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旧ソ連</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マヤーク核技術施設</a:t>
                      </a:r>
                    </a:p>
                  </a:txBody>
                  <a:tcPr/>
                </a:tc>
                <a:tc>
                  <a:txBody>
                    <a:bodyPr/>
                    <a:lstStyle/>
                    <a:p>
                      <a:r>
                        <a:rPr kumimoji="1" lang="ja-JP" altLang="en-US" b="0" dirty="0">
                          <a:latin typeface="Meiryo UI" panose="020B0604030504040204" pitchFamily="50" charset="-128"/>
                          <a:ea typeface="Meiryo UI" panose="020B0604030504040204" pitchFamily="50" charset="-128"/>
                        </a:rPr>
                        <a:t>ウラル核惨事（キシュテム事故）</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核分裂性物質タンクの不適切な配置に</a:t>
                      </a:r>
                      <a:r>
                        <a:rPr kumimoji="1" lang="ja-JP" altLang="en-US" b="0">
                          <a:latin typeface="Meiryo UI" panose="020B0604030504040204" pitchFamily="50" charset="-128"/>
                          <a:ea typeface="Meiryo UI" panose="020B0604030504040204" pitchFamily="50" charset="-128"/>
                        </a:rPr>
                        <a:t>より臨界</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発熱によるタンク爆発で大量の放射性物質が環境</a:t>
                      </a:r>
                      <a:r>
                        <a:rPr kumimoji="1" lang="ja-JP" altLang="en-US" b="0">
                          <a:latin typeface="Meiryo UI" panose="020B0604030504040204" pitchFamily="50" charset="-128"/>
                          <a:ea typeface="Meiryo UI" panose="020B0604030504040204" pitchFamily="50" charset="-128"/>
                        </a:rPr>
                        <a:t>に放出</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６名の作業員が被ばくし、１名が死亡。</a:t>
                      </a:r>
                      <a:r>
                        <a:rPr kumimoji="1" lang="en-US" altLang="ja-JP" b="0" dirty="0">
                          <a:latin typeface="Meiryo UI" panose="020B0604030504040204" pitchFamily="50" charset="-128"/>
                          <a:ea typeface="Meiryo UI" panose="020B0604030504040204" pitchFamily="50" charset="-128"/>
                        </a:rPr>
                        <a:t>INES 6</a:t>
                      </a:r>
                    </a:p>
                  </a:txBody>
                  <a:tcPr/>
                </a:tc>
                <a:extLst>
                  <a:ext uri="{0D108BD9-81ED-4DB2-BD59-A6C34878D82A}">
                    <a16:rowId xmlns:a16="http://schemas.microsoft.com/office/drawing/2014/main" val="10002"/>
                  </a:ext>
                </a:extLst>
              </a:tr>
              <a:tr h="370840">
                <a:tc>
                  <a:txBody>
                    <a:bodyPr/>
                    <a:lstStyle/>
                    <a:p>
                      <a:r>
                        <a:rPr kumimoji="1" lang="en-US" altLang="ja-JP" b="0" dirty="0">
                          <a:latin typeface="Meiryo UI" panose="020B0604030504040204" pitchFamily="50" charset="-128"/>
                          <a:ea typeface="Meiryo UI" panose="020B0604030504040204" pitchFamily="50" charset="-128"/>
                        </a:rPr>
                        <a:t>1961</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 SL-1</a:t>
                      </a:r>
                      <a:r>
                        <a:rPr kumimoji="1" lang="ja-JP" altLang="en-US" b="0" dirty="0">
                          <a:latin typeface="Meiryo UI" panose="020B0604030504040204" pitchFamily="50" charset="-128"/>
                          <a:ea typeface="Meiryo UI" panose="020B0604030504040204" pitchFamily="50" charset="-128"/>
                        </a:rPr>
                        <a:t>炉</a:t>
                      </a:r>
                      <a:endParaRPr kumimoji="1" lang="en-US" altLang="ja-JP" b="0" dirty="0">
                        <a:latin typeface="Meiryo UI" panose="020B0604030504040204" pitchFamily="50" charset="-128"/>
                        <a:ea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炉の制御棒を素早く手動で引き抜いた</a:t>
                      </a:r>
                      <a:r>
                        <a:rPr kumimoji="1" lang="ja-JP" altLang="en-US" b="0">
                          <a:latin typeface="Meiryo UI" panose="020B0604030504040204" pitchFamily="50" charset="-128"/>
                          <a:ea typeface="Meiryo UI" panose="020B0604030504040204" pitchFamily="50" charset="-128"/>
                        </a:rPr>
                        <a:t>ため臨界</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炉の水蒸気爆発により</a:t>
                      </a:r>
                      <a:r>
                        <a:rPr kumimoji="1" lang="ja-JP" altLang="en-US" b="0">
                          <a:latin typeface="Meiryo UI" panose="020B0604030504040204" pitchFamily="50" charset="-128"/>
                          <a:ea typeface="Meiryo UI" panose="020B0604030504040204" pitchFamily="50" charset="-128"/>
                        </a:rPr>
                        <a:t>３名死亡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en-US" altLang="ja-JP" b="0" dirty="0">
                          <a:latin typeface="Meiryo UI" panose="020B0604030504040204" pitchFamily="50" charset="-128"/>
                          <a:ea typeface="Meiryo UI" panose="020B0604030504040204" pitchFamily="50" charset="-128"/>
                        </a:rPr>
                        <a:t>1964</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r>
                        <a:rPr kumimoji="1" lang="ja-JP" altLang="en-US" b="0" baseline="0" dirty="0">
                          <a:latin typeface="Meiryo UI" panose="020B0604030504040204" pitchFamily="50" charset="-128"/>
                          <a:ea typeface="Meiryo UI" panose="020B0604030504040204" pitchFamily="50" charset="-128"/>
                        </a:rPr>
                        <a:t> ウッドリバージャンク</a:t>
                      </a:r>
                      <a:endParaRPr kumimoji="1" lang="en-US" altLang="ja-JP" b="0" baseline="0" dirty="0">
                        <a:latin typeface="Meiryo UI" panose="020B0604030504040204" pitchFamily="50" charset="-128"/>
                        <a:ea typeface="Meiryo UI" panose="020B0604030504040204" pitchFamily="50" charset="-128"/>
                      </a:endParaRPr>
                    </a:p>
                    <a:p>
                      <a:r>
                        <a:rPr kumimoji="1" lang="en-US" altLang="ja-JP" b="0" baseline="0" dirty="0">
                          <a:latin typeface="Meiryo UI" panose="020B0604030504040204" pitchFamily="50" charset="-128"/>
                          <a:ea typeface="Meiryo UI" panose="020B0604030504040204" pitchFamily="50" charset="-128"/>
                        </a:rPr>
                        <a:t> </a:t>
                      </a:r>
                      <a:r>
                        <a:rPr kumimoji="1" lang="ja-JP" altLang="en-US" b="0" baseline="0" dirty="0">
                          <a:latin typeface="Meiryo UI" panose="020B0604030504040204" pitchFamily="50" charset="-128"/>
                          <a:ea typeface="Meiryo UI" panose="020B0604030504040204" pitchFamily="50" charset="-128"/>
                        </a:rPr>
                        <a:t>ション化学処理工場</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人的ミスにより高濃度ウラン溶液を容器</a:t>
                      </a:r>
                      <a:r>
                        <a:rPr kumimoji="1" lang="ja-JP" altLang="en-US" b="0">
                          <a:latin typeface="Meiryo UI" panose="020B0604030504040204" pitchFamily="50" charset="-128"/>
                          <a:ea typeface="Meiryo UI" panose="020B0604030504040204" pitchFamily="50" charset="-128"/>
                        </a:rPr>
                        <a:t>に注入</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作業員３名被ばく、１名</a:t>
                      </a:r>
                      <a:r>
                        <a:rPr kumimoji="1" lang="ja-JP" altLang="en-US" b="0">
                          <a:latin typeface="Meiryo UI" panose="020B0604030504040204" pitchFamily="50" charset="-128"/>
                          <a:ea typeface="Meiryo UI" panose="020B0604030504040204" pitchFamily="50" charset="-128"/>
                        </a:rPr>
                        <a:t>が死亡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932457303"/>
              </p:ext>
            </p:extLst>
          </p:nvPr>
        </p:nvGraphicFramePr>
        <p:xfrm>
          <a:off x="628649" y="5679250"/>
          <a:ext cx="7886701" cy="502920"/>
        </p:xfrm>
        <a:graphic>
          <a:graphicData uri="http://schemas.openxmlformats.org/drawingml/2006/table">
            <a:tbl>
              <a:tblPr firstRow="1" bandRow="1">
                <a:tableStyleId>{5940675A-B579-460E-94D1-54222C63F5DA}</a:tableStyleId>
              </a:tblPr>
              <a:tblGrid>
                <a:gridCol w="869354">
                  <a:extLst>
                    <a:ext uri="{9D8B030D-6E8A-4147-A177-3AD203B41FA5}">
                      <a16:colId xmlns:a16="http://schemas.microsoft.com/office/drawing/2014/main" val="20000"/>
                    </a:ext>
                  </a:extLst>
                </a:gridCol>
                <a:gridCol w="2052162">
                  <a:extLst>
                    <a:ext uri="{9D8B030D-6E8A-4147-A177-3AD203B41FA5}">
                      <a16:colId xmlns:a16="http://schemas.microsoft.com/office/drawing/2014/main" val="20001"/>
                    </a:ext>
                  </a:extLst>
                </a:gridCol>
                <a:gridCol w="4965185">
                  <a:extLst>
                    <a:ext uri="{9D8B030D-6E8A-4147-A177-3AD203B41FA5}">
                      <a16:colId xmlns:a16="http://schemas.microsoft.com/office/drawing/2014/main" val="20002"/>
                    </a:ext>
                  </a:extLst>
                </a:gridCol>
              </a:tblGrid>
              <a:tr h="370840">
                <a:tc>
                  <a:txBody>
                    <a:bodyPr/>
                    <a:lstStyle/>
                    <a:p>
                      <a:r>
                        <a:rPr kumimoji="1" lang="en-US" altLang="ja-JP" b="0" dirty="0">
                          <a:latin typeface="Meiryo UI" panose="020B0604030504040204" pitchFamily="50" charset="-128"/>
                          <a:ea typeface="Meiryo UI" panose="020B0604030504040204" pitchFamily="50" charset="-128"/>
                        </a:rPr>
                        <a:t>1957</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イギリス</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ウインズケール原子炉</a:t>
                      </a:r>
                    </a:p>
                  </a:txBody>
                  <a:tcPr/>
                </a:tc>
                <a:tc>
                  <a:txBody>
                    <a:bodyPr/>
                    <a:lstStyle/>
                    <a:p>
                      <a:r>
                        <a:rPr kumimoji="1" lang="ja-JP" altLang="en-US" b="0" dirty="0">
                          <a:latin typeface="Meiryo UI" panose="020B0604030504040204" pitchFamily="50" charset="-128"/>
                          <a:ea typeface="Meiryo UI" panose="020B0604030504040204" pitchFamily="50" charset="-128"/>
                        </a:rPr>
                        <a:t>火災</a:t>
                      </a:r>
                      <a:r>
                        <a:rPr kumimoji="1" lang="ja-JP" altLang="en-US" b="0">
                          <a:latin typeface="Meiryo UI" panose="020B0604030504040204" pitchFamily="50" charset="-128"/>
                          <a:ea typeface="Meiryo UI" panose="020B0604030504040204" pitchFamily="50" charset="-128"/>
                        </a:rPr>
                        <a:t>により</a:t>
                      </a:r>
                      <a:r>
                        <a:rPr kumimoji="1" lang="en-US" altLang="ja-JP" b="0" baseline="0" dirty="0">
                          <a:latin typeface="Meiryo UI" panose="020B0604030504040204" pitchFamily="50" charset="-128"/>
                          <a:ea typeface="Meiryo UI" panose="020B0604030504040204" pitchFamily="50" charset="-128"/>
                        </a:rPr>
                        <a:t>I-131</a:t>
                      </a:r>
                      <a:r>
                        <a:rPr kumimoji="1" lang="en-US" altLang="ja-JP" b="0" dirty="0">
                          <a:latin typeface="Meiryo UI" panose="020B0604030504040204" pitchFamily="50" charset="-128"/>
                          <a:ea typeface="Meiryo UI" panose="020B0604030504040204" pitchFamily="50" charset="-128"/>
                        </a:rPr>
                        <a:t> 740TBq </a:t>
                      </a:r>
                      <a:r>
                        <a:rPr kumimoji="1" lang="ja-JP" altLang="en-US" b="0" dirty="0">
                          <a:latin typeface="Meiryo UI" panose="020B0604030504040204" pitchFamily="50" charset="-128"/>
                          <a:ea typeface="Meiryo UI" panose="020B0604030504040204" pitchFamily="50" charset="-128"/>
                        </a:rPr>
                        <a:t>ほか放射性物質</a:t>
                      </a:r>
                      <a:r>
                        <a:rPr kumimoji="1" lang="ja-JP" altLang="en-US" b="0">
                          <a:latin typeface="Meiryo UI" panose="020B0604030504040204" pitchFamily="50" charset="-128"/>
                          <a:ea typeface="Meiryo UI" panose="020B0604030504040204" pitchFamily="50" charset="-128"/>
                        </a:rPr>
                        <a:t>の放出</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INES 5</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628649" y="5140307"/>
            <a:ext cx="750237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環境への放出と住民への著しい被ばくの可能性を伴う事故</a:t>
            </a:r>
          </a:p>
        </p:txBody>
      </p:sp>
      <p:sp>
        <p:nvSpPr>
          <p:cNvPr id="8" name="テキスト ボックス 7"/>
          <p:cNvSpPr txBox="1"/>
          <p:nvPr/>
        </p:nvSpPr>
        <p:spPr>
          <a:xfrm>
            <a:off x="628649" y="1285561"/>
            <a:ext cx="14157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臨界事故</a:t>
            </a:r>
          </a:p>
        </p:txBody>
      </p:sp>
      <p:sp>
        <p:nvSpPr>
          <p:cNvPr id="2" name="タイトル 1">
            <a:extLst>
              <a:ext uri="{FF2B5EF4-FFF2-40B4-BE49-F238E27FC236}">
                <a16:creationId xmlns:a16="http://schemas.microsoft.com/office/drawing/2014/main" id="{0146F9D0-3D2C-064A-80B6-FF499DFF8258}"/>
              </a:ext>
            </a:extLst>
          </p:cNvPr>
          <p:cNvSpPr>
            <a:spLocks noGrp="1"/>
          </p:cNvSpPr>
          <p:nvPr>
            <p:ph type="title"/>
          </p:nvPr>
        </p:nvSpPr>
        <p:spPr/>
        <p:txBody>
          <a:bodyPr/>
          <a:lstStyle/>
          <a:p>
            <a:r>
              <a:rPr kumimoji="1" lang="ja-JP" altLang="en-US"/>
              <a:t>代表的な核兵器関連事故</a:t>
            </a:r>
          </a:p>
        </p:txBody>
      </p:sp>
      <p:sp>
        <p:nvSpPr>
          <p:cNvPr id="4" name="スライド番号プレースホルダー 3">
            <a:extLst>
              <a:ext uri="{FF2B5EF4-FFF2-40B4-BE49-F238E27FC236}">
                <a16:creationId xmlns:a16="http://schemas.microsoft.com/office/drawing/2014/main" id="{184D82F2-7409-A64E-BBA6-5F1F52BC12F2}"/>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138829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18032522"/>
              </p:ext>
            </p:extLst>
          </p:nvPr>
        </p:nvGraphicFramePr>
        <p:xfrm>
          <a:off x="628649" y="1776344"/>
          <a:ext cx="7886701" cy="1582420"/>
        </p:xfrm>
        <a:graphic>
          <a:graphicData uri="http://schemas.openxmlformats.org/drawingml/2006/table">
            <a:tbl>
              <a:tblPr firstRow="1" bandRow="1">
                <a:tableStyleId>{5940675A-B579-460E-94D1-54222C63F5DA}</a:tableStyleId>
              </a:tblPr>
              <a:tblGrid>
                <a:gridCol w="792244">
                  <a:extLst>
                    <a:ext uri="{9D8B030D-6E8A-4147-A177-3AD203B41FA5}">
                      <a16:colId xmlns:a16="http://schemas.microsoft.com/office/drawing/2014/main" val="20000"/>
                    </a:ext>
                  </a:extLst>
                </a:gridCol>
                <a:gridCol w="1913112">
                  <a:extLst>
                    <a:ext uri="{9D8B030D-6E8A-4147-A177-3AD203B41FA5}">
                      <a16:colId xmlns:a16="http://schemas.microsoft.com/office/drawing/2014/main" val="20001"/>
                    </a:ext>
                  </a:extLst>
                </a:gridCol>
                <a:gridCol w="5181345">
                  <a:extLst>
                    <a:ext uri="{9D8B030D-6E8A-4147-A177-3AD203B41FA5}">
                      <a16:colId xmlns:a16="http://schemas.microsoft.com/office/drawing/2014/main" val="20002"/>
                    </a:ext>
                  </a:extLst>
                </a:gridCol>
              </a:tblGrid>
              <a:tr h="370840">
                <a:tc>
                  <a:txBody>
                    <a:bodyPr/>
                    <a:lstStyle/>
                    <a:p>
                      <a:r>
                        <a:rPr kumimoji="1" lang="ja-JP" altLang="en-US" b="0" dirty="0">
                          <a:latin typeface="Meiryo UI" panose="020B0604030504040204" pitchFamily="50" charset="-128"/>
                          <a:ea typeface="Meiryo UI" panose="020B0604030504040204" pitchFamily="50" charset="-128"/>
                        </a:rPr>
                        <a:t>発生年</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発生国</a:t>
                      </a:r>
                      <a:r>
                        <a:rPr kumimoji="1" lang="en-US" altLang="ja-JP" b="0" dirty="0">
                          <a:latin typeface="Meiryo UI" panose="020B0604030504040204" pitchFamily="50" charset="-128"/>
                          <a:ea typeface="Meiryo UI" panose="020B0604030504040204" pitchFamily="50" charset="-128"/>
                        </a:rPr>
                        <a:t>/</a:t>
                      </a:r>
                      <a:r>
                        <a:rPr kumimoji="1" lang="ja-JP" altLang="en-US" b="0" dirty="0">
                          <a:latin typeface="Meiryo UI" panose="020B0604030504040204" pitchFamily="50" charset="-128"/>
                          <a:ea typeface="Meiryo UI" panose="020B0604030504040204" pitchFamily="50" charset="-128"/>
                        </a:rPr>
                        <a:t>施設</a:t>
                      </a:r>
                    </a:p>
                  </a:txBody>
                  <a:tcPr/>
                </a:tc>
                <a:tc>
                  <a:txBody>
                    <a:bodyPr/>
                    <a:lstStyle/>
                    <a:p>
                      <a:r>
                        <a:rPr kumimoji="1" lang="ja-JP" altLang="en-US" b="0" dirty="0">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0000"/>
                  </a:ext>
                </a:extLst>
              </a:tr>
              <a:tr h="370840">
                <a:tc>
                  <a:txBody>
                    <a:bodyPr/>
                    <a:lstStyle/>
                    <a:p>
                      <a:r>
                        <a:rPr kumimoji="1" lang="en-US" altLang="ja-JP" b="0" dirty="0">
                          <a:latin typeface="Meiryo UI" panose="020B0604030504040204" pitchFamily="50" charset="-128"/>
                          <a:ea typeface="Meiryo UI" panose="020B0604030504040204" pitchFamily="50" charset="-128"/>
                        </a:rPr>
                        <a:t>1983</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アルゼンチン</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コンスティテュエンス</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原子力研究センター</a:t>
                      </a:r>
                      <a:endParaRPr kumimoji="1" lang="en-US" altLang="ja-JP"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臨界実験装置 </a:t>
                      </a:r>
                      <a:r>
                        <a:rPr kumimoji="1" lang="en-US" altLang="ja-JP" b="0" dirty="0">
                          <a:latin typeface="Meiryo UI" panose="020B0604030504040204" pitchFamily="50" charset="-128"/>
                          <a:ea typeface="Meiryo UI" panose="020B0604030504040204" pitchFamily="50" charset="-128"/>
                        </a:rPr>
                        <a:t>RA-2</a:t>
                      </a:r>
                    </a:p>
                    <a:p>
                      <a:r>
                        <a:rPr kumimoji="1" lang="ja-JP" altLang="en-US" b="0" dirty="0">
                          <a:latin typeface="Meiryo UI" panose="020B0604030504040204" pitchFamily="50" charset="-128"/>
                          <a:ea typeface="Meiryo UI" panose="020B0604030504040204" pitchFamily="50" charset="-128"/>
                        </a:rPr>
                        <a:t>核分裂性物質が入ったタンクから水を排出する際の操作ミスにより臨界状態となり、１名</a:t>
                      </a:r>
                      <a:r>
                        <a:rPr kumimoji="1" lang="ja-JP" altLang="en-US" b="0">
                          <a:latin typeface="Meiryo UI" panose="020B0604030504040204" pitchFamily="50" charset="-128"/>
                          <a:ea typeface="Meiryo UI" panose="020B0604030504040204" pitchFamily="50" charset="-128"/>
                        </a:rPr>
                        <a:t>が死亡</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1999</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日本</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東海村ＪＣＯ</a:t>
                      </a:r>
                    </a:p>
                  </a:txBody>
                  <a:tcPr/>
                </a:tc>
                <a:tc>
                  <a:txBody>
                    <a:bodyPr/>
                    <a:lstStyle/>
                    <a:p>
                      <a:r>
                        <a:rPr kumimoji="1" lang="ja-JP" altLang="en-US" b="0" dirty="0">
                          <a:latin typeface="Meiryo UI" panose="020B0604030504040204" pitchFamily="50" charset="-128"/>
                          <a:ea typeface="Meiryo UI" panose="020B0604030504040204" pitchFamily="50" charset="-128"/>
                        </a:rPr>
                        <a:t>核燃料加工施設における非正規手順の作業に</a:t>
                      </a:r>
                      <a:r>
                        <a:rPr kumimoji="1" lang="ja-JP" altLang="en-US" b="0">
                          <a:latin typeface="Meiryo UI" panose="020B0604030504040204" pitchFamily="50" charset="-128"/>
                          <a:ea typeface="Meiryo UI" panose="020B0604030504040204" pitchFamily="50" charset="-128"/>
                        </a:rPr>
                        <a:t>よって発生</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３名が被ばく、２名が死亡。</a:t>
                      </a:r>
                      <a:r>
                        <a:rPr kumimoji="1" lang="en-US" altLang="ja-JP" b="0" dirty="0">
                          <a:latin typeface="Meiryo UI" panose="020B0604030504040204" pitchFamily="50" charset="-128"/>
                          <a:ea typeface="Meiryo UI" panose="020B0604030504040204" pitchFamily="50" charset="-128"/>
                        </a:rPr>
                        <a:t>INES 4</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628649" y="1189066"/>
            <a:ext cx="14157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臨界事故</a:t>
            </a:r>
          </a:p>
        </p:txBody>
      </p:sp>
      <p:sp>
        <p:nvSpPr>
          <p:cNvPr id="9" name="テキスト ボックス 8"/>
          <p:cNvSpPr txBox="1"/>
          <p:nvPr/>
        </p:nvSpPr>
        <p:spPr>
          <a:xfrm>
            <a:off x="628649" y="3709346"/>
            <a:ext cx="750237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a:latin typeface="Meiryo UI" panose="020B0604030504040204" pitchFamily="50" charset="-128"/>
                <a:ea typeface="Meiryo UI" panose="020B0604030504040204" pitchFamily="50" charset="-128"/>
              </a:rPr>
              <a:t>環境への放出と住民への著しい被ばくの可能性を伴う事故</a:t>
            </a:r>
          </a:p>
        </p:txBody>
      </p:sp>
      <p:graphicFrame>
        <p:nvGraphicFramePr>
          <p:cNvPr id="10" name="表 9"/>
          <p:cNvGraphicFramePr>
            <a:graphicFrameLocks noGrp="1"/>
          </p:cNvGraphicFramePr>
          <p:nvPr>
            <p:extLst>
              <p:ext uri="{D42A27DB-BD31-4B8C-83A1-F6EECF244321}">
                <p14:modId xmlns:p14="http://schemas.microsoft.com/office/powerpoint/2010/main" val="1822592097"/>
              </p:ext>
            </p:extLst>
          </p:nvPr>
        </p:nvGraphicFramePr>
        <p:xfrm>
          <a:off x="628649" y="4296624"/>
          <a:ext cx="7886701" cy="2125980"/>
        </p:xfrm>
        <a:graphic>
          <a:graphicData uri="http://schemas.openxmlformats.org/drawingml/2006/table">
            <a:tbl>
              <a:tblPr firstRow="1" bandRow="1">
                <a:tableStyleId>{5940675A-B579-460E-94D1-54222C63F5DA}</a:tableStyleId>
              </a:tblPr>
              <a:tblGrid>
                <a:gridCol w="792243">
                  <a:extLst>
                    <a:ext uri="{9D8B030D-6E8A-4147-A177-3AD203B41FA5}">
                      <a16:colId xmlns:a16="http://schemas.microsoft.com/office/drawing/2014/main" val="20000"/>
                    </a:ext>
                  </a:extLst>
                </a:gridCol>
                <a:gridCol w="1913112">
                  <a:extLst>
                    <a:ext uri="{9D8B030D-6E8A-4147-A177-3AD203B41FA5}">
                      <a16:colId xmlns:a16="http://schemas.microsoft.com/office/drawing/2014/main" val="20001"/>
                    </a:ext>
                  </a:extLst>
                </a:gridCol>
                <a:gridCol w="5181346">
                  <a:extLst>
                    <a:ext uri="{9D8B030D-6E8A-4147-A177-3AD203B41FA5}">
                      <a16:colId xmlns:a16="http://schemas.microsoft.com/office/drawing/2014/main" val="20002"/>
                    </a:ext>
                  </a:extLst>
                </a:gridCol>
              </a:tblGrid>
              <a:tr h="370840">
                <a:tc>
                  <a:txBody>
                    <a:bodyPr/>
                    <a:lstStyle/>
                    <a:p>
                      <a:r>
                        <a:rPr kumimoji="1" lang="en-US" altLang="ja-JP" b="0" dirty="0">
                          <a:latin typeface="Meiryo UI" panose="020B0604030504040204" pitchFamily="50" charset="-128"/>
                          <a:ea typeface="Meiryo UI" panose="020B0604030504040204" pitchFamily="50" charset="-128"/>
                        </a:rPr>
                        <a:t>1979</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アメリカ</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 スリーマイル島原発</a:t>
                      </a:r>
                    </a:p>
                  </a:txBody>
                  <a:tcPr/>
                </a:tc>
                <a:tc>
                  <a:txBody>
                    <a:bodyPr/>
                    <a:lstStyle/>
                    <a:p>
                      <a:r>
                        <a:rPr kumimoji="1" lang="ja-JP" altLang="en-US" b="0" dirty="0">
                          <a:latin typeface="Meiryo UI" panose="020B0604030504040204" pitchFamily="50" charset="-128"/>
                          <a:ea typeface="Meiryo UI" panose="020B0604030504040204" pitchFamily="50" charset="-128"/>
                        </a:rPr>
                        <a:t>原子炉の水位が低かったため燃料に深刻</a:t>
                      </a:r>
                      <a:r>
                        <a:rPr kumimoji="1" lang="ja-JP" altLang="en-US" b="0">
                          <a:latin typeface="Meiryo UI" panose="020B0604030504040204" pitchFamily="50" charset="-128"/>
                          <a:ea typeface="Meiryo UI" panose="020B0604030504040204" pitchFamily="50" charset="-128"/>
                        </a:rPr>
                        <a:t>な障害</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550GBq</a:t>
                      </a:r>
                      <a:r>
                        <a:rPr kumimoji="1" lang="ja-JP" altLang="en-US" b="0">
                          <a:latin typeface="Meiryo UI" panose="020B0604030504040204" pitchFamily="50" charset="-128"/>
                          <a:ea typeface="Meiryo UI" panose="020B0604030504040204" pitchFamily="50" charset="-128"/>
                        </a:rPr>
                        <a:t>の</a:t>
                      </a:r>
                      <a:r>
                        <a:rPr kumimoji="1" lang="en-US" altLang="ja-JP" b="0" dirty="0">
                          <a:latin typeface="Meiryo UI" panose="020B0604030504040204" pitchFamily="50" charset="-128"/>
                          <a:ea typeface="Meiryo UI" panose="020B0604030504040204" pitchFamily="50" charset="-128"/>
                        </a:rPr>
                        <a:t>I-131</a:t>
                      </a:r>
                      <a:r>
                        <a:rPr kumimoji="1" lang="ja-JP" altLang="en-US" b="0">
                          <a:latin typeface="Meiryo UI" panose="020B0604030504040204" pitchFamily="50" charset="-128"/>
                          <a:ea typeface="Meiryo UI" panose="020B0604030504040204" pitchFamily="50" charset="-128"/>
                        </a:rPr>
                        <a:t>が</a:t>
                      </a:r>
                      <a:r>
                        <a:rPr kumimoji="1" lang="ja-JP" altLang="en-US" b="0" dirty="0">
                          <a:latin typeface="Meiryo UI" panose="020B0604030504040204" pitchFamily="50" charset="-128"/>
                          <a:ea typeface="Meiryo UI" panose="020B0604030504040204" pitchFamily="50" charset="-128"/>
                        </a:rPr>
                        <a:t>環境中</a:t>
                      </a:r>
                      <a:r>
                        <a:rPr kumimoji="1" lang="ja-JP" altLang="en-US" b="0">
                          <a:latin typeface="Meiryo UI" panose="020B0604030504040204" pitchFamily="50" charset="-128"/>
                          <a:ea typeface="Meiryo UI" panose="020B0604030504040204" pitchFamily="50" charset="-128"/>
                        </a:rPr>
                        <a:t>に放出</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一部住民避難を余儀なくされた。</a:t>
                      </a:r>
                      <a:r>
                        <a:rPr kumimoji="1" lang="en-US" altLang="ja-JP" b="0" dirty="0">
                          <a:latin typeface="Meiryo UI" panose="020B0604030504040204" pitchFamily="50" charset="-128"/>
                          <a:ea typeface="Meiryo UI" panose="020B0604030504040204" pitchFamily="50" charset="-128"/>
                        </a:rPr>
                        <a:t>INES 5</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r>
                        <a:rPr kumimoji="1" lang="en-US" altLang="ja-JP" b="0" dirty="0">
                          <a:latin typeface="Meiryo UI" panose="020B0604030504040204" pitchFamily="50" charset="-128"/>
                          <a:ea typeface="Meiryo UI" panose="020B0604030504040204" pitchFamily="50" charset="-128"/>
                        </a:rPr>
                        <a:t>1986</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旧ソ連</a:t>
                      </a:r>
                      <a:endParaRPr kumimoji="1" lang="en-US" altLang="ja-JP" b="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 チョルノービリ原発</a:t>
                      </a:r>
                    </a:p>
                  </a:txBody>
                  <a:tcPr/>
                </a:tc>
                <a:tc>
                  <a:txBody>
                    <a:bodyPr/>
                    <a:lstStyle/>
                    <a:p>
                      <a:r>
                        <a:rPr kumimoji="1" lang="ja-JP" altLang="en-US" b="0" dirty="0">
                          <a:latin typeface="Meiryo UI" panose="020B0604030504040204" pitchFamily="50" charset="-128"/>
                          <a:ea typeface="Meiryo UI" panose="020B0604030504040204" pitchFamily="50" charset="-128"/>
                        </a:rPr>
                        <a:t>運転規定違反、安全手順不履行、設計不具合など複合要因によって発生。</a:t>
                      </a:r>
                      <a:r>
                        <a:rPr kumimoji="1" lang="en-US" altLang="ja-JP" b="0" dirty="0">
                          <a:latin typeface="Meiryo UI" panose="020B0604030504040204" pitchFamily="50" charset="-128"/>
                          <a:ea typeface="Meiryo UI" panose="020B0604030504040204" pitchFamily="50" charset="-128"/>
                        </a:rPr>
                        <a:t>28</a:t>
                      </a:r>
                      <a:r>
                        <a:rPr kumimoji="1" lang="ja-JP" altLang="en-US" b="0" dirty="0">
                          <a:latin typeface="Meiryo UI" panose="020B0604030504040204" pitchFamily="50" charset="-128"/>
                          <a:ea typeface="Meiryo UI" panose="020B0604030504040204" pitchFamily="50" charset="-128"/>
                        </a:rPr>
                        <a:t>名が急性放射線障害</a:t>
                      </a:r>
                      <a:r>
                        <a:rPr kumimoji="1" lang="ja-JP" altLang="en-US" b="0">
                          <a:latin typeface="Meiryo UI" panose="020B0604030504040204" pitchFamily="50" charset="-128"/>
                          <a:ea typeface="Meiryo UI" panose="020B0604030504040204" pitchFamily="50" charset="-128"/>
                        </a:rPr>
                        <a:t>で死亡</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1760PBq</a:t>
                      </a:r>
                      <a:r>
                        <a:rPr kumimoji="1" lang="ja-JP" altLang="en-US" b="0">
                          <a:latin typeface="Meiryo UI" panose="020B0604030504040204" pitchFamily="50" charset="-128"/>
                          <a:ea typeface="Meiryo UI" panose="020B0604030504040204" pitchFamily="50" charset="-128"/>
                        </a:rPr>
                        <a:t>の</a:t>
                      </a:r>
                      <a:r>
                        <a:rPr kumimoji="1" lang="en-US" altLang="ja-JP" b="0" baseline="0" dirty="0">
                          <a:latin typeface="Meiryo UI" panose="020B0604030504040204" pitchFamily="50" charset="-128"/>
                          <a:ea typeface="Meiryo UI" panose="020B0604030504040204" pitchFamily="50" charset="-128"/>
                        </a:rPr>
                        <a:t>I-131</a:t>
                      </a:r>
                      <a:r>
                        <a:rPr kumimoji="1" lang="ja-JP" altLang="en-US" b="0">
                          <a:latin typeface="Meiryo UI" panose="020B0604030504040204" pitchFamily="50" charset="-128"/>
                          <a:ea typeface="Meiryo UI" panose="020B0604030504040204" pitchFamily="50" charset="-128"/>
                        </a:rPr>
                        <a:t>ほか</a:t>
                      </a:r>
                      <a:r>
                        <a:rPr kumimoji="1" lang="ja-JP" altLang="en-US" b="0" dirty="0">
                          <a:latin typeface="Meiryo UI" panose="020B0604030504040204" pitchFamily="50" charset="-128"/>
                          <a:ea typeface="Meiryo UI" panose="020B0604030504040204" pitchFamily="50" charset="-128"/>
                        </a:rPr>
                        <a:t>大量の放射線物質が放出。</a:t>
                      </a:r>
                      <a:r>
                        <a:rPr kumimoji="1" lang="en-US" altLang="ja-JP" b="0" dirty="0">
                          <a:latin typeface="Meiryo UI" panose="020B0604030504040204" pitchFamily="50" charset="-128"/>
                          <a:ea typeface="Meiryo UI" panose="020B0604030504040204" pitchFamily="50" charset="-128"/>
                        </a:rPr>
                        <a:t>INES 7</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en-US" altLang="ja-JP" b="0" dirty="0">
                          <a:latin typeface="Meiryo UI" panose="020B0604030504040204" pitchFamily="50" charset="-128"/>
                          <a:ea typeface="Meiryo UI" panose="020B0604030504040204" pitchFamily="50" charset="-128"/>
                        </a:rPr>
                        <a:t>2011</a:t>
                      </a:r>
                      <a:endParaRPr kumimoji="1" lang="ja-JP" altLang="en-US" b="0" dirty="0">
                        <a:latin typeface="Meiryo UI" panose="020B0604030504040204" pitchFamily="50" charset="-128"/>
                        <a:ea typeface="Meiryo UI" panose="020B0604030504040204" pitchFamily="50" charset="-128"/>
                      </a:endParaRPr>
                    </a:p>
                  </a:txBody>
                  <a:tcPr/>
                </a:tc>
                <a:tc>
                  <a:txBody>
                    <a:bodyPr/>
                    <a:lstStyle/>
                    <a:p>
                      <a:r>
                        <a:rPr kumimoji="1" lang="ja-JP" altLang="en-US" b="0" dirty="0">
                          <a:latin typeface="Meiryo UI" panose="020B0604030504040204" pitchFamily="50" charset="-128"/>
                          <a:ea typeface="Meiryo UI" panose="020B0604030504040204" pitchFamily="50" charset="-128"/>
                        </a:rPr>
                        <a:t>日本</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 東電福島第一原発</a:t>
                      </a:r>
                    </a:p>
                  </a:txBody>
                  <a:tcPr/>
                </a:tc>
                <a:tc>
                  <a:txBody>
                    <a:bodyPr/>
                    <a:lstStyle/>
                    <a:p>
                      <a:r>
                        <a:rPr kumimoji="1" lang="ja-JP" altLang="en-US" b="0" dirty="0">
                          <a:latin typeface="Meiryo UI" panose="020B0604030504040204" pitchFamily="50" charset="-128"/>
                          <a:ea typeface="Meiryo UI" panose="020B0604030504040204" pitchFamily="50" charset="-128"/>
                        </a:rPr>
                        <a:t>大地震に引き続く津波により全電源喪失</a:t>
                      </a:r>
                      <a:endParaRPr kumimoji="1" lang="en-US" altLang="ja-JP" b="0" dirty="0">
                        <a:latin typeface="Meiryo UI" panose="020B0604030504040204" pitchFamily="50" charset="-128"/>
                        <a:ea typeface="Meiryo UI" panose="020B0604030504040204" pitchFamily="50" charset="-128"/>
                      </a:endParaRPr>
                    </a:p>
                    <a:p>
                      <a:r>
                        <a:rPr kumimoji="1" lang="ja-JP" altLang="en-US" b="0" dirty="0">
                          <a:latin typeface="Meiryo UI" panose="020B0604030504040204" pitchFamily="50" charset="-128"/>
                          <a:ea typeface="Meiryo UI" panose="020B0604030504040204" pitchFamily="50" charset="-128"/>
                        </a:rPr>
                        <a:t>冷却機能喪失により炉心溶融</a:t>
                      </a:r>
                      <a:endParaRPr kumimoji="1" lang="en-US" altLang="ja-JP" b="0" dirty="0">
                        <a:latin typeface="Meiryo UI" panose="020B0604030504040204" pitchFamily="50" charset="-128"/>
                        <a:ea typeface="Meiryo UI" panose="020B0604030504040204" pitchFamily="50" charset="-128"/>
                      </a:endParaRPr>
                    </a:p>
                    <a:p>
                      <a:r>
                        <a:rPr kumimoji="1" lang="en-US" altLang="ja-JP" b="0" dirty="0">
                          <a:latin typeface="Meiryo UI" panose="020B0604030504040204" pitchFamily="50" charset="-128"/>
                          <a:ea typeface="Meiryo UI" panose="020B0604030504040204" pitchFamily="50" charset="-128"/>
                        </a:rPr>
                        <a:t>120PBq</a:t>
                      </a:r>
                      <a:r>
                        <a:rPr kumimoji="1" lang="ja-JP" altLang="en-US" b="0" dirty="0">
                          <a:latin typeface="Meiryo UI" panose="020B0604030504040204" pitchFamily="50" charset="-128"/>
                          <a:ea typeface="Meiryo UI" panose="020B0604030504040204" pitchFamily="50" charset="-128"/>
                        </a:rPr>
                        <a:t>の</a:t>
                      </a:r>
                      <a:r>
                        <a:rPr kumimoji="1" lang="en-US" altLang="ja-JP" b="0" baseline="0" dirty="0">
                          <a:latin typeface="Meiryo UI" panose="020B0604030504040204" pitchFamily="50" charset="-128"/>
                          <a:ea typeface="Meiryo UI" panose="020B0604030504040204" pitchFamily="50" charset="-128"/>
                        </a:rPr>
                        <a:t>I-131</a:t>
                      </a:r>
                      <a:r>
                        <a:rPr kumimoji="1" lang="ja-JP" altLang="en-US" b="0" dirty="0">
                          <a:latin typeface="Meiryo UI" panose="020B0604030504040204" pitchFamily="50" charset="-128"/>
                          <a:ea typeface="Meiryo UI" panose="020B0604030504040204" pitchFamily="50" charset="-128"/>
                        </a:rPr>
                        <a:t>ほか大量の放射線物質が放出。</a:t>
                      </a:r>
                      <a:r>
                        <a:rPr kumimoji="1" lang="en-US" altLang="ja-JP" b="0" dirty="0">
                          <a:latin typeface="Meiryo UI" panose="020B0604030504040204" pitchFamily="50" charset="-128"/>
                          <a:ea typeface="Meiryo UI" panose="020B0604030504040204" pitchFamily="50" charset="-128"/>
                        </a:rPr>
                        <a:t>INES 7</a:t>
                      </a:r>
                      <a:endParaRPr kumimoji="1" lang="ja-JP" altLang="en-US"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2" name="タイトル 1">
            <a:extLst>
              <a:ext uri="{FF2B5EF4-FFF2-40B4-BE49-F238E27FC236}">
                <a16:creationId xmlns:a16="http://schemas.microsoft.com/office/drawing/2014/main" id="{413BBC95-BF67-254A-8B55-5CE9EC07A0E1}"/>
              </a:ext>
            </a:extLst>
          </p:cNvPr>
          <p:cNvSpPr>
            <a:spLocks noGrp="1"/>
          </p:cNvSpPr>
          <p:nvPr>
            <p:ph type="title"/>
          </p:nvPr>
        </p:nvSpPr>
        <p:spPr/>
        <p:txBody>
          <a:bodyPr/>
          <a:lstStyle/>
          <a:p>
            <a:r>
              <a:rPr kumimoji="1" lang="ja-JP" altLang="en-US"/>
              <a:t>代表的な核兵器非関連事故</a:t>
            </a:r>
          </a:p>
        </p:txBody>
      </p:sp>
      <p:sp>
        <p:nvSpPr>
          <p:cNvPr id="4" name="スライド番号プレースホルダー 3">
            <a:extLst>
              <a:ext uri="{FF2B5EF4-FFF2-40B4-BE49-F238E27FC236}">
                <a16:creationId xmlns:a16="http://schemas.microsoft.com/office/drawing/2014/main" id="{C995B06E-38A5-DE4F-9B63-C798DF6C348C}"/>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256285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8E749-83F4-3F4C-90E3-47F76584F7B3}"/>
              </a:ext>
            </a:extLst>
          </p:cNvPr>
          <p:cNvSpPr>
            <a:spLocks noGrp="1"/>
          </p:cNvSpPr>
          <p:nvPr>
            <p:ph type="title"/>
          </p:nvPr>
        </p:nvSpPr>
        <p:spPr/>
        <p:txBody>
          <a:bodyPr/>
          <a:lstStyle/>
          <a:p>
            <a:r>
              <a:rPr lang="ja-JP" altLang="en-US"/>
              <a:t>ウラン加工工場臨界事故</a:t>
            </a:r>
            <a:br>
              <a:rPr lang="en-US" altLang="ja-JP" dirty="0"/>
            </a:br>
            <a:r>
              <a:rPr lang="en-US" altLang="ja-JP" dirty="0"/>
              <a:t>1999</a:t>
            </a:r>
            <a:r>
              <a:rPr lang="ja-JP" altLang="en-US"/>
              <a:t>年</a:t>
            </a:r>
            <a:r>
              <a:rPr lang="en-US" altLang="ja-JP" dirty="0"/>
              <a:t> </a:t>
            </a:r>
            <a:r>
              <a:rPr lang="ja-JP" altLang="en-US"/>
              <a:t>茨城県東海村</a:t>
            </a:r>
            <a:endParaRPr kumimoji="1" lang="ja-JP" altLang="en-US"/>
          </a:p>
        </p:txBody>
      </p:sp>
      <p:sp>
        <p:nvSpPr>
          <p:cNvPr id="3" name="テキスト プレースホルダー 2">
            <a:extLst>
              <a:ext uri="{FF2B5EF4-FFF2-40B4-BE49-F238E27FC236}">
                <a16:creationId xmlns:a16="http://schemas.microsoft.com/office/drawing/2014/main" id="{7A963299-D8D8-544A-9E8B-0F0E8868E1BD}"/>
              </a:ext>
            </a:extLst>
          </p:cNvPr>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1BEE0A9-4C33-524B-A7C0-C29E2989E35C}"/>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186061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FC828-FBCE-D145-83C4-AAA8995BDD83}"/>
              </a:ext>
            </a:extLst>
          </p:cNvPr>
          <p:cNvSpPr>
            <a:spLocks noGrp="1"/>
          </p:cNvSpPr>
          <p:nvPr>
            <p:ph type="title"/>
          </p:nvPr>
        </p:nvSpPr>
        <p:spPr/>
        <p:txBody>
          <a:bodyPr/>
          <a:lstStyle/>
          <a:p>
            <a:r>
              <a:rPr kumimoji="1" lang="ja-JP" altLang="en-US"/>
              <a:t>事故概要</a:t>
            </a:r>
          </a:p>
        </p:txBody>
      </p:sp>
      <p:pic>
        <p:nvPicPr>
          <p:cNvPr id="4" name="コンテンツ プレースホルダー 3">
            <a:extLst>
              <a:ext uri="{FF2B5EF4-FFF2-40B4-BE49-F238E27FC236}">
                <a16:creationId xmlns:a16="http://schemas.microsoft.com/office/drawing/2014/main" id="{C2FA667B-C3D7-6A4C-B695-85C66126D317}"/>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22418" y="2393661"/>
            <a:ext cx="7620000" cy="4152900"/>
          </a:xfrm>
          <a:prstGeom prst="rect">
            <a:avLst/>
          </a:prstGeom>
        </p:spPr>
      </p:pic>
      <p:sp>
        <p:nvSpPr>
          <p:cNvPr id="5" name="テキスト ボックス 4">
            <a:extLst>
              <a:ext uri="{FF2B5EF4-FFF2-40B4-BE49-F238E27FC236}">
                <a16:creationId xmlns:a16="http://schemas.microsoft.com/office/drawing/2014/main" id="{DE4B8137-45D1-2D40-B546-0CDCEEF6B7DB}"/>
              </a:ext>
            </a:extLst>
          </p:cNvPr>
          <p:cNvSpPr txBox="1"/>
          <p:nvPr/>
        </p:nvSpPr>
        <p:spPr>
          <a:xfrm>
            <a:off x="628650" y="1199268"/>
            <a:ext cx="7263527" cy="830997"/>
          </a:xfrm>
          <a:prstGeom prst="rect">
            <a:avLst/>
          </a:prstGeom>
          <a:noFill/>
        </p:spPr>
        <p:txBody>
          <a:bodyPr wrap="none" rtlCol="0">
            <a:spAutoFit/>
          </a:bodyPr>
          <a:lstStyle/>
          <a:p>
            <a:r>
              <a:rPr kumimoji="1" lang="ja-JP" altLang="en-US" sz="2400" dirty="0">
                <a:latin typeface="+mn-ea"/>
              </a:rPr>
              <a:t>正規工程を全く無視した手順</a:t>
            </a:r>
            <a:r>
              <a:rPr lang="ja-JP" altLang="en-US" sz="2400" dirty="0">
                <a:latin typeface="+mn-ea"/>
              </a:rPr>
              <a:t>：</a:t>
            </a:r>
            <a:endParaRPr kumimoji="1" lang="en-US" altLang="ja-JP" sz="2400" dirty="0">
              <a:latin typeface="+mn-ea"/>
            </a:endParaRPr>
          </a:p>
          <a:p>
            <a:r>
              <a:rPr kumimoji="1" lang="ja-JP" altLang="en-US" sz="2400" dirty="0">
                <a:latin typeface="+mn-ea"/>
              </a:rPr>
              <a:t>バケツでウランを溶かして沈殿槽に流し込んでいた</a:t>
            </a:r>
          </a:p>
        </p:txBody>
      </p:sp>
      <p:sp>
        <p:nvSpPr>
          <p:cNvPr id="6" name="テキスト ボックス 5">
            <a:extLst>
              <a:ext uri="{FF2B5EF4-FFF2-40B4-BE49-F238E27FC236}">
                <a16:creationId xmlns:a16="http://schemas.microsoft.com/office/drawing/2014/main" id="{DD0E0445-8DCE-BA4C-BCBB-B0C89CA4D5C1}"/>
              </a:ext>
            </a:extLst>
          </p:cNvPr>
          <p:cNvSpPr txBox="1"/>
          <p:nvPr/>
        </p:nvSpPr>
        <p:spPr>
          <a:xfrm>
            <a:off x="722418" y="2286533"/>
            <a:ext cx="6495689" cy="461665"/>
          </a:xfrm>
          <a:prstGeom prst="rect">
            <a:avLst/>
          </a:prstGeom>
          <a:noFill/>
        </p:spPr>
        <p:txBody>
          <a:bodyPr wrap="none" rtlCol="0">
            <a:spAutoFit/>
          </a:bodyPr>
          <a:lstStyle/>
          <a:p>
            <a:r>
              <a:rPr kumimoji="1" lang="ja-JP" altLang="en-US" sz="2400" dirty="0">
                <a:latin typeface="+mn-ea"/>
              </a:rPr>
              <a:t>ウラン溶液濃度が臨界量を超えた</a:t>
            </a:r>
            <a:r>
              <a:rPr kumimoji="1" lang="en-US" altLang="ja-JP" sz="2400" dirty="0">
                <a:latin typeface="+mn-ea"/>
              </a:rPr>
              <a:t>(</a:t>
            </a:r>
            <a:r>
              <a:rPr kumimoji="1" lang="ja-JP" altLang="en-US" sz="2400" dirty="0">
                <a:latin typeface="+mn-ea"/>
              </a:rPr>
              <a:t>濃度</a:t>
            </a:r>
            <a:r>
              <a:rPr kumimoji="1" lang="en-US" altLang="ja-JP" sz="2400" dirty="0">
                <a:latin typeface="+mn-ea"/>
              </a:rPr>
              <a:t>18.8%)</a:t>
            </a:r>
            <a:endParaRPr kumimoji="1" lang="ja-JP" altLang="en-US" sz="2400" dirty="0">
              <a:latin typeface="+mn-ea"/>
            </a:endParaRPr>
          </a:p>
        </p:txBody>
      </p:sp>
      <p:sp>
        <p:nvSpPr>
          <p:cNvPr id="7" name="下矢印 6">
            <a:extLst>
              <a:ext uri="{FF2B5EF4-FFF2-40B4-BE49-F238E27FC236}">
                <a16:creationId xmlns:a16="http://schemas.microsoft.com/office/drawing/2014/main" id="{C6D15B06-E43F-184F-9432-49F89E9BF19F}"/>
              </a:ext>
            </a:extLst>
          </p:cNvPr>
          <p:cNvSpPr/>
          <p:nvPr/>
        </p:nvSpPr>
        <p:spPr>
          <a:xfrm>
            <a:off x="3560387" y="2046692"/>
            <a:ext cx="315035" cy="23194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latin typeface="+mn-ea"/>
            </a:endParaRPr>
          </a:p>
        </p:txBody>
      </p:sp>
      <p:sp>
        <p:nvSpPr>
          <p:cNvPr id="8" name="爆発 2 7">
            <a:extLst>
              <a:ext uri="{FF2B5EF4-FFF2-40B4-BE49-F238E27FC236}">
                <a16:creationId xmlns:a16="http://schemas.microsoft.com/office/drawing/2014/main" id="{F41CB47E-6C0A-C44F-8C56-DDFB24EBCED7}"/>
              </a:ext>
            </a:extLst>
          </p:cNvPr>
          <p:cNvSpPr/>
          <p:nvPr/>
        </p:nvSpPr>
        <p:spPr>
          <a:xfrm>
            <a:off x="7416082" y="5475643"/>
            <a:ext cx="705941" cy="398033"/>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正方形/長方形 8">
            <a:extLst>
              <a:ext uri="{FF2B5EF4-FFF2-40B4-BE49-F238E27FC236}">
                <a16:creationId xmlns:a16="http://schemas.microsoft.com/office/drawing/2014/main" id="{6B166A43-E2E4-D547-ADDB-01D2B75C9EE3}"/>
              </a:ext>
            </a:extLst>
          </p:cNvPr>
          <p:cNvSpPr/>
          <p:nvPr/>
        </p:nvSpPr>
        <p:spPr>
          <a:xfrm>
            <a:off x="7555104" y="5557675"/>
            <a:ext cx="492443" cy="276999"/>
          </a:xfrm>
          <a:prstGeom prst="rect">
            <a:avLst/>
          </a:prstGeom>
        </p:spPr>
        <p:txBody>
          <a:bodyPr wrap="none">
            <a:spAutoFit/>
          </a:bodyPr>
          <a:lstStyle/>
          <a:p>
            <a:pPr algn="ctr"/>
            <a:r>
              <a:rPr lang="ja-JP" altLang="en-US" sz="1200"/>
              <a:t>臨界</a:t>
            </a:r>
          </a:p>
        </p:txBody>
      </p:sp>
      <p:sp>
        <p:nvSpPr>
          <p:cNvPr id="10" name="スライド番号プレースホルダー 9">
            <a:extLst>
              <a:ext uri="{FF2B5EF4-FFF2-40B4-BE49-F238E27FC236}">
                <a16:creationId xmlns:a16="http://schemas.microsoft.com/office/drawing/2014/main" id="{CE8BDBA4-2015-F64E-9108-E9F283D85E91}"/>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312599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7ECD8-834F-6845-A3EC-6EA6024CBD3A}"/>
              </a:ext>
            </a:extLst>
          </p:cNvPr>
          <p:cNvSpPr>
            <a:spLocks noGrp="1"/>
          </p:cNvSpPr>
          <p:nvPr>
            <p:ph type="title"/>
          </p:nvPr>
        </p:nvSpPr>
        <p:spPr/>
        <p:txBody>
          <a:bodyPr/>
          <a:lstStyle/>
          <a:p>
            <a:r>
              <a:rPr kumimoji="1" lang="ja-JP" altLang="en-US"/>
              <a:t>事故再構築</a:t>
            </a:r>
          </a:p>
        </p:txBody>
      </p:sp>
      <p:graphicFrame>
        <p:nvGraphicFramePr>
          <p:cNvPr id="4" name="Object 6">
            <a:extLst>
              <a:ext uri="{FF2B5EF4-FFF2-40B4-BE49-F238E27FC236}">
                <a16:creationId xmlns:a16="http://schemas.microsoft.com/office/drawing/2014/main" id="{5CCF993D-FA34-FC4C-904A-FF4DCCD3B35A}"/>
              </a:ext>
            </a:extLst>
          </p:cNvPr>
          <p:cNvGraphicFramePr>
            <a:graphicFrameLocks noGrp="1" noChangeAspect="1"/>
          </p:cNvGraphicFramePr>
          <p:nvPr>
            <p:ph idx="1"/>
            <p:extLst>
              <p:ext uri="{D42A27DB-BD31-4B8C-83A1-F6EECF244321}">
                <p14:modId xmlns:p14="http://schemas.microsoft.com/office/powerpoint/2010/main" val="3031336980"/>
              </p:ext>
            </p:extLst>
          </p:nvPr>
        </p:nvGraphicFramePr>
        <p:xfrm>
          <a:off x="1139031" y="1766271"/>
          <a:ext cx="6865938" cy="4819650"/>
        </p:xfrm>
        <a:graphic>
          <a:graphicData uri="http://schemas.openxmlformats.org/presentationml/2006/ole">
            <mc:AlternateContent xmlns:mc="http://schemas.openxmlformats.org/markup-compatibility/2006">
              <mc:Choice xmlns:v="urn:schemas-microsoft-com:vml" Requires="v">
                <p:oleObj name="Photo Editor 写真" r:id="rId3" imgW="6866667" imgH="4819048" progId="">
                  <p:embed/>
                </p:oleObj>
              </mc:Choice>
              <mc:Fallback>
                <p:oleObj name="Photo Editor 写真" r:id="rId3" imgW="6866667" imgH="4819048" progId="">
                  <p:embed/>
                  <p:pic>
                    <p:nvPicPr>
                      <p:cNvPr id="4" name="Object 6">
                        <a:extLst>
                          <a:ext uri="{FF2B5EF4-FFF2-40B4-BE49-F238E27FC236}">
                            <a16:creationId xmlns:a16="http://schemas.microsoft.com/office/drawing/2014/main" id="{5CCF993D-FA34-FC4C-904A-FF4DCCD3B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031" y="1766271"/>
                        <a:ext cx="6865938" cy="4819650"/>
                      </a:xfrm>
                      <a:prstGeom prst="rect">
                        <a:avLst/>
                      </a:prstGeom>
                      <a:noFill/>
                    </p:spPr>
                  </p:pic>
                </p:oleObj>
              </mc:Fallback>
            </mc:AlternateContent>
          </a:graphicData>
        </a:graphic>
      </p:graphicFrame>
      <p:sp>
        <p:nvSpPr>
          <p:cNvPr id="5" name="正方形/長方形 4">
            <a:extLst>
              <a:ext uri="{FF2B5EF4-FFF2-40B4-BE49-F238E27FC236}">
                <a16:creationId xmlns:a16="http://schemas.microsoft.com/office/drawing/2014/main" id="{57CA96F9-CABE-E740-ACD1-29FBEE5EEBFD}"/>
              </a:ext>
            </a:extLst>
          </p:cNvPr>
          <p:cNvSpPr/>
          <p:nvPr/>
        </p:nvSpPr>
        <p:spPr>
          <a:xfrm>
            <a:off x="1425387" y="2732163"/>
            <a:ext cx="2038575" cy="646331"/>
          </a:xfrm>
          <a:prstGeom prst="rect">
            <a:avLst/>
          </a:prstGeom>
        </p:spPr>
        <p:txBody>
          <a:bodyPr wrap="square">
            <a:spAutoFit/>
          </a:bodyPr>
          <a:lstStyle/>
          <a:p>
            <a:r>
              <a:rPr lang="ja-JP" altLang="en-US">
                <a:latin typeface="+mn-ea"/>
              </a:rPr>
              <a:t>壁を隔てた別室のＣ氏も被ばく</a:t>
            </a:r>
            <a:endParaRPr lang="en-US" altLang="ja-JP" dirty="0">
              <a:latin typeface="+mn-ea"/>
            </a:endParaRPr>
          </a:p>
        </p:txBody>
      </p:sp>
      <p:sp>
        <p:nvSpPr>
          <p:cNvPr id="6" name="正方形/長方形 5">
            <a:extLst>
              <a:ext uri="{FF2B5EF4-FFF2-40B4-BE49-F238E27FC236}">
                <a16:creationId xmlns:a16="http://schemas.microsoft.com/office/drawing/2014/main" id="{D648426C-9D24-8140-87B3-83654F7B89A1}"/>
              </a:ext>
            </a:extLst>
          </p:cNvPr>
          <p:cNvSpPr/>
          <p:nvPr/>
        </p:nvSpPr>
        <p:spPr>
          <a:xfrm>
            <a:off x="4297681" y="1236850"/>
            <a:ext cx="4217669" cy="646331"/>
          </a:xfrm>
          <a:prstGeom prst="rect">
            <a:avLst/>
          </a:prstGeom>
        </p:spPr>
        <p:txBody>
          <a:bodyPr wrap="square">
            <a:spAutoFit/>
          </a:bodyPr>
          <a:lstStyle/>
          <a:p>
            <a:r>
              <a:rPr lang="ja-JP" altLang="en-US">
                <a:latin typeface="+mn-ea"/>
              </a:rPr>
              <a:t>溶解作業をしていたＡ氏、Ｂ氏が大量の全身外部被ばく</a:t>
            </a:r>
            <a:endParaRPr lang="en-US" altLang="ja-JP" dirty="0">
              <a:latin typeface="+mn-ea"/>
            </a:endParaRPr>
          </a:p>
        </p:txBody>
      </p:sp>
      <p:sp>
        <p:nvSpPr>
          <p:cNvPr id="3" name="テキスト ボックス 2">
            <a:extLst>
              <a:ext uri="{FF2B5EF4-FFF2-40B4-BE49-F238E27FC236}">
                <a16:creationId xmlns:a16="http://schemas.microsoft.com/office/drawing/2014/main" id="{72D68B28-98DA-A84E-B7FA-EE77B8C3B2FE}"/>
              </a:ext>
            </a:extLst>
          </p:cNvPr>
          <p:cNvSpPr txBox="1"/>
          <p:nvPr/>
        </p:nvSpPr>
        <p:spPr>
          <a:xfrm>
            <a:off x="7449681" y="3378494"/>
            <a:ext cx="1620957" cy="338554"/>
          </a:xfrm>
          <a:prstGeom prst="rect">
            <a:avLst/>
          </a:prstGeom>
          <a:noFill/>
          <a:ln>
            <a:solidFill>
              <a:srgbClr val="FFC000"/>
            </a:solidFill>
          </a:ln>
        </p:spPr>
        <p:txBody>
          <a:bodyPr wrap="none" rtlCol="0">
            <a:spAutoFit/>
          </a:bodyPr>
          <a:lstStyle/>
          <a:p>
            <a:r>
              <a:rPr kumimoji="1" lang="ja-JP" altLang="en-US" sz="1600"/>
              <a:t>ステンレス容器</a:t>
            </a:r>
            <a:endParaRPr kumimoji="1" lang="en-US" altLang="ja-JP" sz="1600" dirty="0"/>
          </a:p>
        </p:txBody>
      </p:sp>
      <p:cxnSp>
        <p:nvCxnSpPr>
          <p:cNvPr id="8" name="直線矢印コネクタ 7">
            <a:extLst>
              <a:ext uri="{FF2B5EF4-FFF2-40B4-BE49-F238E27FC236}">
                <a16:creationId xmlns:a16="http://schemas.microsoft.com/office/drawing/2014/main" id="{EF0BF545-1396-064D-BE7A-C5FAD456A81D}"/>
              </a:ext>
            </a:extLst>
          </p:cNvPr>
          <p:cNvCxnSpPr>
            <a:cxnSpLocks/>
            <a:stCxn id="3" idx="2"/>
          </p:cNvCxnSpPr>
          <p:nvPr/>
        </p:nvCxnSpPr>
        <p:spPr>
          <a:xfrm flipH="1">
            <a:off x="6864440" y="3717048"/>
            <a:ext cx="1395720" cy="5294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73364DBE-C500-C444-BAAC-A9A21634EACC}"/>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183400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F4DE8-21D1-A84C-9213-940EAB70A958}"/>
              </a:ext>
            </a:extLst>
          </p:cNvPr>
          <p:cNvSpPr>
            <a:spLocks noGrp="1"/>
          </p:cNvSpPr>
          <p:nvPr>
            <p:ph type="title"/>
          </p:nvPr>
        </p:nvSpPr>
        <p:spPr/>
        <p:txBody>
          <a:bodyPr/>
          <a:lstStyle/>
          <a:p>
            <a:r>
              <a:rPr kumimoji="1" lang="ja-JP" altLang="en-US"/>
              <a:t>前駆症状</a:t>
            </a:r>
          </a:p>
        </p:txBody>
      </p:sp>
      <p:sp>
        <p:nvSpPr>
          <p:cNvPr id="3" name="Text Box 2">
            <a:extLst>
              <a:ext uri="{FF2B5EF4-FFF2-40B4-BE49-F238E27FC236}">
                <a16:creationId xmlns:a16="http://schemas.microsoft.com/office/drawing/2014/main" id="{806DFA25-8E8F-CE4E-A1E3-B3D5C3755CA3}"/>
              </a:ext>
            </a:extLst>
          </p:cNvPr>
          <p:cNvSpPr txBox="1">
            <a:spLocks noChangeArrowheads="1"/>
          </p:cNvSpPr>
          <p:nvPr/>
        </p:nvSpPr>
        <p:spPr bwMode="auto">
          <a:xfrm rot="-5400000">
            <a:off x="-82749" y="5177961"/>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latin typeface="+mn-ea"/>
                <a:ea typeface="+mn-ea"/>
              </a:rPr>
              <a:t>作業員</a:t>
            </a:r>
            <a:endParaRPr lang="en-US" altLang="ja-JP" sz="2400" dirty="0">
              <a:solidFill>
                <a:srgbClr val="000000"/>
              </a:solidFill>
              <a:latin typeface="+mn-ea"/>
              <a:ea typeface="+mn-ea"/>
            </a:endParaRPr>
          </a:p>
        </p:txBody>
      </p:sp>
      <p:sp>
        <p:nvSpPr>
          <p:cNvPr id="4" name="Text Box 3">
            <a:extLst>
              <a:ext uri="{FF2B5EF4-FFF2-40B4-BE49-F238E27FC236}">
                <a16:creationId xmlns:a16="http://schemas.microsoft.com/office/drawing/2014/main" id="{5E13FA8E-9D5D-2B4F-8D76-51234A5BCD60}"/>
              </a:ext>
            </a:extLst>
          </p:cNvPr>
          <p:cNvSpPr txBox="1">
            <a:spLocks noChangeArrowheads="1"/>
          </p:cNvSpPr>
          <p:nvPr/>
        </p:nvSpPr>
        <p:spPr bwMode="auto">
          <a:xfrm>
            <a:off x="1450506" y="4258455"/>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意識障害</a:t>
            </a:r>
          </a:p>
        </p:txBody>
      </p:sp>
      <p:sp>
        <p:nvSpPr>
          <p:cNvPr id="5" name="Text Box 4">
            <a:extLst>
              <a:ext uri="{FF2B5EF4-FFF2-40B4-BE49-F238E27FC236}">
                <a16:creationId xmlns:a16="http://schemas.microsoft.com/office/drawing/2014/main" id="{6E1B6157-2E7A-8C4F-8716-497DD770D858}"/>
              </a:ext>
            </a:extLst>
          </p:cNvPr>
          <p:cNvSpPr txBox="1">
            <a:spLocks noChangeArrowheads="1"/>
          </p:cNvSpPr>
          <p:nvPr/>
        </p:nvSpPr>
        <p:spPr bwMode="auto">
          <a:xfrm>
            <a:off x="1720424" y="4646108"/>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嘔吐</a:t>
            </a:r>
          </a:p>
        </p:txBody>
      </p:sp>
      <p:sp>
        <p:nvSpPr>
          <p:cNvPr id="6" name="Text Box 5">
            <a:extLst>
              <a:ext uri="{FF2B5EF4-FFF2-40B4-BE49-F238E27FC236}">
                <a16:creationId xmlns:a16="http://schemas.microsoft.com/office/drawing/2014/main" id="{FCDD891E-5363-D446-9C44-F93CE8C8E1F9}"/>
              </a:ext>
            </a:extLst>
          </p:cNvPr>
          <p:cNvSpPr txBox="1">
            <a:spLocks noChangeArrowheads="1"/>
          </p:cNvSpPr>
          <p:nvPr/>
        </p:nvSpPr>
        <p:spPr bwMode="auto">
          <a:xfrm>
            <a:off x="1704275" y="50173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下痢</a:t>
            </a:r>
          </a:p>
        </p:txBody>
      </p:sp>
      <p:sp>
        <p:nvSpPr>
          <p:cNvPr id="7" name="Text Box 6">
            <a:extLst>
              <a:ext uri="{FF2B5EF4-FFF2-40B4-BE49-F238E27FC236}">
                <a16:creationId xmlns:a16="http://schemas.microsoft.com/office/drawing/2014/main" id="{FF74A82B-289C-214A-AFF7-3D2B7FEEC1AF}"/>
              </a:ext>
            </a:extLst>
          </p:cNvPr>
          <p:cNvSpPr txBox="1">
            <a:spLocks noChangeArrowheads="1"/>
          </p:cNvSpPr>
          <p:nvPr/>
        </p:nvSpPr>
        <p:spPr bwMode="auto">
          <a:xfrm>
            <a:off x="1236803" y="5633277"/>
            <a:ext cx="1338828" cy="34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lnSpc>
                <a:spcPct val="90000"/>
              </a:lnSpc>
              <a:spcBef>
                <a:spcPct val="0"/>
              </a:spcBef>
              <a:spcAft>
                <a:spcPct val="0"/>
              </a:spcAft>
              <a:buFontTx/>
              <a:buNone/>
            </a:pPr>
            <a:r>
              <a:rPr kumimoji="0" lang="ja-JP" altLang="en-US" sz="1800" dirty="0">
                <a:solidFill>
                  <a:srgbClr val="000000"/>
                </a:solidFill>
                <a:latin typeface="+mn-ea"/>
                <a:ea typeface="+mn-ea"/>
              </a:rPr>
              <a:t>悪心・嘔吐</a:t>
            </a:r>
          </a:p>
        </p:txBody>
      </p:sp>
      <p:sp>
        <p:nvSpPr>
          <p:cNvPr id="8" name="Text Box 7">
            <a:extLst>
              <a:ext uri="{FF2B5EF4-FFF2-40B4-BE49-F238E27FC236}">
                <a16:creationId xmlns:a16="http://schemas.microsoft.com/office/drawing/2014/main" id="{474E8980-6866-8944-81CD-0A3FECE0E707}"/>
              </a:ext>
            </a:extLst>
          </p:cNvPr>
          <p:cNvSpPr txBox="1">
            <a:spLocks noChangeArrowheads="1"/>
          </p:cNvSpPr>
          <p:nvPr/>
        </p:nvSpPr>
        <p:spPr bwMode="auto">
          <a:xfrm>
            <a:off x="1750636" y="6155956"/>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kumimoji="0" lang="ja-JP" altLang="en-US" sz="1800" dirty="0">
                <a:solidFill>
                  <a:srgbClr val="000000"/>
                </a:solidFill>
                <a:latin typeface="+mn-ea"/>
                <a:ea typeface="+mn-ea"/>
              </a:rPr>
              <a:t>悪心</a:t>
            </a:r>
          </a:p>
        </p:txBody>
      </p:sp>
      <p:grpSp>
        <p:nvGrpSpPr>
          <p:cNvPr id="9" name="Group 8">
            <a:extLst>
              <a:ext uri="{FF2B5EF4-FFF2-40B4-BE49-F238E27FC236}">
                <a16:creationId xmlns:a16="http://schemas.microsoft.com/office/drawing/2014/main" id="{FE6B158B-75A0-B64C-80CD-18FC51066933}"/>
              </a:ext>
            </a:extLst>
          </p:cNvPr>
          <p:cNvGrpSpPr>
            <a:grpSpLocks/>
          </p:cNvGrpSpPr>
          <p:nvPr/>
        </p:nvGrpSpPr>
        <p:grpSpPr bwMode="auto">
          <a:xfrm>
            <a:off x="762000" y="4246744"/>
            <a:ext cx="457200" cy="2370138"/>
            <a:chOff x="480" y="2544"/>
            <a:chExt cx="288" cy="1493"/>
          </a:xfrm>
        </p:grpSpPr>
        <p:grpSp>
          <p:nvGrpSpPr>
            <p:cNvPr id="10" name="Group 9">
              <a:extLst>
                <a:ext uri="{FF2B5EF4-FFF2-40B4-BE49-F238E27FC236}">
                  <a16:creationId xmlns:a16="http://schemas.microsoft.com/office/drawing/2014/main" id="{E23F13A0-0EFF-D847-B526-6CB5FFC1E223}"/>
                </a:ext>
              </a:extLst>
            </p:cNvPr>
            <p:cNvGrpSpPr>
              <a:grpSpLocks/>
            </p:cNvGrpSpPr>
            <p:nvPr/>
          </p:nvGrpSpPr>
          <p:grpSpPr bwMode="auto">
            <a:xfrm>
              <a:off x="480" y="2544"/>
              <a:ext cx="288" cy="1493"/>
              <a:chOff x="432" y="2592"/>
              <a:chExt cx="288" cy="1493"/>
            </a:xfrm>
          </p:grpSpPr>
          <p:sp>
            <p:nvSpPr>
              <p:cNvPr id="14" name="Rectangle 10">
                <a:extLst>
                  <a:ext uri="{FF2B5EF4-FFF2-40B4-BE49-F238E27FC236}">
                    <a16:creationId xmlns:a16="http://schemas.microsoft.com/office/drawing/2014/main" id="{3AC3BA78-7465-0248-94A8-C587062FB4EC}"/>
                  </a:ext>
                </a:extLst>
              </p:cNvPr>
              <p:cNvSpPr>
                <a:spLocks noChangeArrowheads="1"/>
              </p:cNvSpPr>
              <p:nvPr/>
            </p:nvSpPr>
            <p:spPr bwMode="auto">
              <a:xfrm>
                <a:off x="432" y="2592"/>
                <a:ext cx="288" cy="722"/>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15" name="Rectangle 11">
                <a:extLst>
                  <a:ext uri="{FF2B5EF4-FFF2-40B4-BE49-F238E27FC236}">
                    <a16:creationId xmlns:a16="http://schemas.microsoft.com/office/drawing/2014/main" id="{BE96F76B-5582-CA4B-B3D3-BC06DF4EC9C9}"/>
                  </a:ext>
                </a:extLst>
              </p:cNvPr>
              <p:cNvSpPr>
                <a:spLocks noChangeArrowheads="1"/>
              </p:cNvSpPr>
              <p:nvPr/>
            </p:nvSpPr>
            <p:spPr bwMode="auto">
              <a:xfrm>
                <a:off x="432" y="3324"/>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16" name="Rectangle 12">
                <a:extLst>
                  <a:ext uri="{FF2B5EF4-FFF2-40B4-BE49-F238E27FC236}">
                    <a16:creationId xmlns:a16="http://schemas.microsoft.com/office/drawing/2014/main" id="{A97A7D81-CD35-3F4C-A678-FD0B19F258C7}"/>
                  </a:ext>
                </a:extLst>
              </p:cNvPr>
              <p:cNvSpPr>
                <a:spLocks noChangeArrowheads="1"/>
              </p:cNvSpPr>
              <p:nvPr/>
            </p:nvSpPr>
            <p:spPr bwMode="auto">
              <a:xfrm>
                <a:off x="432" y="3701"/>
                <a:ext cx="288" cy="384"/>
              </a:xfrm>
              <a:prstGeom prst="rect">
                <a:avLst/>
              </a:prstGeom>
              <a:solidFill>
                <a:srgbClr val="FF99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grpSp>
        <p:sp>
          <p:nvSpPr>
            <p:cNvPr id="11" name="Text Box 13">
              <a:extLst>
                <a:ext uri="{FF2B5EF4-FFF2-40B4-BE49-F238E27FC236}">
                  <a16:creationId xmlns:a16="http://schemas.microsoft.com/office/drawing/2014/main" id="{DD08527B-A826-B24C-8193-69EE382925ED}"/>
                </a:ext>
              </a:extLst>
            </p:cNvPr>
            <p:cNvSpPr txBox="1">
              <a:spLocks noChangeArrowheads="1"/>
            </p:cNvSpPr>
            <p:nvPr/>
          </p:nvSpPr>
          <p:spPr bwMode="auto">
            <a:xfrm>
              <a:off x="513" y="2821"/>
              <a:ext cx="212"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A</a:t>
              </a:r>
            </a:p>
          </p:txBody>
        </p:sp>
        <p:sp>
          <p:nvSpPr>
            <p:cNvPr id="12" name="Text Box 14">
              <a:extLst>
                <a:ext uri="{FF2B5EF4-FFF2-40B4-BE49-F238E27FC236}">
                  <a16:creationId xmlns:a16="http://schemas.microsoft.com/office/drawing/2014/main" id="{CE2791FC-388C-8440-9B92-ED37C6869268}"/>
                </a:ext>
              </a:extLst>
            </p:cNvPr>
            <p:cNvSpPr txBox="1">
              <a:spLocks noChangeArrowheads="1"/>
            </p:cNvSpPr>
            <p:nvPr/>
          </p:nvSpPr>
          <p:spPr bwMode="auto">
            <a:xfrm>
              <a:off x="506" y="3338"/>
              <a:ext cx="212"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B</a:t>
              </a:r>
            </a:p>
          </p:txBody>
        </p:sp>
        <p:sp>
          <p:nvSpPr>
            <p:cNvPr id="13" name="Text Box 15">
              <a:extLst>
                <a:ext uri="{FF2B5EF4-FFF2-40B4-BE49-F238E27FC236}">
                  <a16:creationId xmlns:a16="http://schemas.microsoft.com/office/drawing/2014/main" id="{EAE24720-54B8-8140-BFD9-68415D15C839}"/>
                </a:ext>
              </a:extLst>
            </p:cNvPr>
            <p:cNvSpPr txBox="1">
              <a:spLocks noChangeArrowheads="1"/>
            </p:cNvSpPr>
            <p:nvPr/>
          </p:nvSpPr>
          <p:spPr bwMode="auto">
            <a:xfrm>
              <a:off x="513" y="3708"/>
              <a:ext cx="205" cy="291"/>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2400" dirty="0">
                  <a:solidFill>
                    <a:srgbClr val="000000"/>
                  </a:solidFill>
                  <a:latin typeface="+mn-ea"/>
                  <a:ea typeface="+mn-ea"/>
                </a:rPr>
                <a:t>C</a:t>
              </a:r>
            </a:p>
          </p:txBody>
        </p:sp>
      </p:grpSp>
      <p:sp>
        <p:nvSpPr>
          <p:cNvPr id="17" name="Text Box 16">
            <a:extLst>
              <a:ext uri="{FF2B5EF4-FFF2-40B4-BE49-F238E27FC236}">
                <a16:creationId xmlns:a16="http://schemas.microsoft.com/office/drawing/2014/main" id="{592932F9-E6DB-0D45-92A5-4E0CE285572E}"/>
              </a:ext>
            </a:extLst>
          </p:cNvPr>
          <p:cNvSpPr txBox="1">
            <a:spLocks noChangeArrowheads="1"/>
          </p:cNvSpPr>
          <p:nvPr/>
        </p:nvSpPr>
        <p:spPr bwMode="auto">
          <a:xfrm>
            <a:off x="1780898" y="1934023"/>
            <a:ext cx="697627" cy="400110"/>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000">
                <a:solidFill>
                  <a:srgbClr val="000000"/>
                </a:solidFill>
                <a:latin typeface="+mn-ea"/>
                <a:ea typeface="+mn-ea"/>
              </a:rPr>
              <a:t>時刻</a:t>
            </a:r>
            <a:endParaRPr lang="ja-JP" altLang="en-US" sz="2000" dirty="0">
              <a:solidFill>
                <a:srgbClr val="000000"/>
              </a:solidFill>
              <a:latin typeface="+mn-ea"/>
              <a:ea typeface="+mn-ea"/>
            </a:endParaRPr>
          </a:p>
        </p:txBody>
      </p:sp>
      <p:sp>
        <p:nvSpPr>
          <p:cNvPr id="18" name="Text Box 18">
            <a:extLst>
              <a:ext uri="{FF2B5EF4-FFF2-40B4-BE49-F238E27FC236}">
                <a16:creationId xmlns:a16="http://schemas.microsoft.com/office/drawing/2014/main" id="{AEB7DC25-649B-1B4A-A44E-35B187C9F53D}"/>
              </a:ext>
            </a:extLst>
          </p:cNvPr>
          <p:cNvSpPr txBox="1">
            <a:spLocks noChangeArrowheads="1"/>
          </p:cNvSpPr>
          <p:nvPr/>
        </p:nvSpPr>
        <p:spPr bwMode="auto">
          <a:xfrm>
            <a:off x="3079690" y="2248378"/>
            <a:ext cx="40011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臨界事故発生</a:t>
            </a:r>
          </a:p>
        </p:txBody>
      </p:sp>
      <p:sp>
        <p:nvSpPr>
          <p:cNvPr id="19" name="Line 19">
            <a:extLst>
              <a:ext uri="{FF2B5EF4-FFF2-40B4-BE49-F238E27FC236}">
                <a16:creationId xmlns:a16="http://schemas.microsoft.com/office/drawing/2014/main" id="{DFB54324-3738-1A4D-BC26-D60EC0AE8CA8}"/>
              </a:ext>
            </a:extLst>
          </p:cNvPr>
          <p:cNvSpPr>
            <a:spLocks noChangeShapeType="1"/>
          </p:cNvSpPr>
          <p:nvPr/>
        </p:nvSpPr>
        <p:spPr bwMode="auto">
          <a:xfrm>
            <a:off x="2667000" y="2248378"/>
            <a:ext cx="61722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grpSp>
        <p:nvGrpSpPr>
          <p:cNvPr id="20" name="Group 20">
            <a:extLst>
              <a:ext uri="{FF2B5EF4-FFF2-40B4-BE49-F238E27FC236}">
                <a16:creationId xmlns:a16="http://schemas.microsoft.com/office/drawing/2014/main" id="{950D6C4D-97BC-6E44-BFA7-119EC0ACCC17}"/>
              </a:ext>
            </a:extLst>
          </p:cNvPr>
          <p:cNvGrpSpPr>
            <a:grpSpLocks/>
          </p:cNvGrpSpPr>
          <p:nvPr/>
        </p:nvGrpSpPr>
        <p:grpSpPr bwMode="auto">
          <a:xfrm>
            <a:off x="2667000" y="1943578"/>
            <a:ext cx="6172200" cy="76200"/>
            <a:chOff x="1680" y="1296"/>
            <a:chExt cx="3888" cy="48"/>
          </a:xfrm>
        </p:grpSpPr>
        <p:sp>
          <p:nvSpPr>
            <p:cNvPr id="21" name="Line 21">
              <a:extLst>
                <a:ext uri="{FF2B5EF4-FFF2-40B4-BE49-F238E27FC236}">
                  <a16:creationId xmlns:a16="http://schemas.microsoft.com/office/drawing/2014/main" id="{D886C84C-0F2D-FF45-B707-EFA6BD40F01C}"/>
                </a:ext>
              </a:extLst>
            </p:cNvPr>
            <p:cNvSpPr>
              <a:spLocks noChangeShapeType="1"/>
            </p:cNvSpPr>
            <p:nvPr/>
          </p:nvSpPr>
          <p:spPr bwMode="auto">
            <a:xfrm>
              <a:off x="1680" y="1344"/>
              <a:ext cx="38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2" name="Line 22">
              <a:extLst>
                <a:ext uri="{FF2B5EF4-FFF2-40B4-BE49-F238E27FC236}">
                  <a16:creationId xmlns:a16="http://schemas.microsoft.com/office/drawing/2014/main" id="{AAF878FD-182B-A64B-903B-B237E6C6832E}"/>
                </a:ext>
              </a:extLst>
            </p:cNvPr>
            <p:cNvSpPr>
              <a:spLocks noChangeShapeType="1"/>
            </p:cNvSpPr>
            <p:nvPr/>
          </p:nvSpPr>
          <p:spPr bwMode="auto">
            <a:xfrm>
              <a:off x="168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3" name="Line 23">
              <a:extLst>
                <a:ext uri="{FF2B5EF4-FFF2-40B4-BE49-F238E27FC236}">
                  <a16:creationId xmlns:a16="http://schemas.microsoft.com/office/drawing/2014/main" id="{75988044-3C0E-2B49-8AF2-E218D9BF1548}"/>
                </a:ext>
              </a:extLst>
            </p:cNvPr>
            <p:cNvSpPr>
              <a:spLocks noChangeShapeType="1"/>
            </p:cNvSpPr>
            <p:nvPr/>
          </p:nvSpPr>
          <p:spPr bwMode="auto">
            <a:xfrm>
              <a:off x="201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4" name="Line 24">
              <a:extLst>
                <a:ext uri="{FF2B5EF4-FFF2-40B4-BE49-F238E27FC236}">
                  <a16:creationId xmlns:a16="http://schemas.microsoft.com/office/drawing/2014/main" id="{A6D90721-F63E-6944-92D5-AB76C9BE8DAC}"/>
                </a:ext>
              </a:extLst>
            </p:cNvPr>
            <p:cNvSpPr>
              <a:spLocks noChangeShapeType="1"/>
            </p:cNvSpPr>
            <p:nvPr/>
          </p:nvSpPr>
          <p:spPr bwMode="auto">
            <a:xfrm>
              <a:off x="230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5" name="Line 25">
              <a:extLst>
                <a:ext uri="{FF2B5EF4-FFF2-40B4-BE49-F238E27FC236}">
                  <a16:creationId xmlns:a16="http://schemas.microsoft.com/office/drawing/2014/main" id="{BE552AE3-692E-994C-8380-29145FC2C2CF}"/>
                </a:ext>
              </a:extLst>
            </p:cNvPr>
            <p:cNvSpPr>
              <a:spLocks noChangeShapeType="1"/>
            </p:cNvSpPr>
            <p:nvPr/>
          </p:nvSpPr>
          <p:spPr bwMode="auto">
            <a:xfrm>
              <a:off x="264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6" name="Line 26">
              <a:extLst>
                <a:ext uri="{FF2B5EF4-FFF2-40B4-BE49-F238E27FC236}">
                  <a16:creationId xmlns:a16="http://schemas.microsoft.com/office/drawing/2014/main" id="{EBC104FF-E0D3-9F4D-B5A5-D021AFD353CD}"/>
                </a:ext>
              </a:extLst>
            </p:cNvPr>
            <p:cNvSpPr>
              <a:spLocks noChangeShapeType="1"/>
            </p:cNvSpPr>
            <p:nvPr/>
          </p:nvSpPr>
          <p:spPr bwMode="auto">
            <a:xfrm>
              <a:off x="297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7" name="Line 27">
              <a:extLst>
                <a:ext uri="{FF2B5EF4-FFF2-40B4-BE49-F238E27FC236}">
                  <a16:creationId xmlns:a16="http://schemas.microsoft.com/office/drawing/2014/main" id="{2ADF62FE-7E16-6949-A132-D0FA579BA6BC}"/>
                </a:ext>
              </a:extLst>
            </p:cNvPr>
            <p:cNvSpPr>
              <a:spLocks noChangeShapeType="1"/>
            </p:cNvSpPr>
            <p:nvPr/>
          </p:nvSpPr>
          <p:spPr bwMode="auto">
            <a:xfrm>
              <a:off x="331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8" name="Line 28">
              <a:extLst>
                <a:ext uri="{FF2B5EF4-FFF2-40B4-BE49-F238E27FC236}">
                  <a16:creationId xmlns:a16="http://schemas.microsoft.com/office/drawing/2014/main" id="{048B1744-7B8E-F249-AAF7-DE6FFFDBDE83}"/>
                </a:ext>
              </a:extLst>
            </p:cNvPr>
            <p:cNvSpPr>
              <a:spLocks noChangeShapeType="1"/>
            </p:cNvSpPr>
            <p:nvPr/>
          </p:nvSpPr>
          <p:spPr bwMode="auto">
            <a:xfrm>
              <a:off x="360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29" name="Line 29">
              <a:extLst>
                <a:ext uri="{FF2B5EF4-FFF2-40B4-BE49-F238E27FC236}">
                  <a16:creationId xmlns:a16="http://schemas.microsoft.com/office/drawing/2014/main" id="{01670808-7DDA-714C-ADB9-213CED523258}"/>
                </a:ext>
              </a:extLst>
            </p:cNvPr>
            <p:cNvSpPr>
              <a:spLocks noChangeShapeType="1"/>
            </p:cNvSpPr>
            <p:nvPr/>
          </p:nvSpPr>
          <p:spPr bwMode="auto">
            <a:xfrm>
              <a:off x="393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0" name="Line 30">
              <a:extLst>
                <a:ext uri="{FF2B5EF4-FFF2-40B4-BE49-F238E27FC236}">
                  <a16:creationId xmlns:a16="http://schemas.microsoft.com/office/drawing/2014/main" id="{6BB8FBA6-5A6F-AC40-AB55-5CCD7E59C318}"/>
                </a:ext>
              </a:extLst>
            </p:cNvPr>
            <p:cNvSpPr>
              <a:spLocks noChangeShapeType="1"/>
            </p:cNvSpPr>
            <p:nvPr/>
          </p:nvSpPr>
          <p:spPr bwMode="auto">
            <a:xfrm>
              <a:off x="422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1" name="Line 31">
              <a:extLst>
                <a:ext uri="{FF2B5EF4-FFF2-40B4-BE49-F238E27FC236}">
                  <a16:creationId xmlns:a16="http://schemas.microsoft.com/office/drawing/2014/main" id="{48DEDF6D-1181-BF4A-B9EC-F1268000D32F}"/>
                </a:ext>
              </a:extLst>
            </p:cNvPr>
            <p:cNvSpPr>
              <a:spLocks noChangeShapeType="1"/>
            </p:cNvSpPr>
            <p:nvPr/>
          </p:nvSpPr>
          <p:spPr bwMode="auto">
            <a:xfrm>
              <a:off x="4560"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2" name="Line 32">
              <a:extLst>
                <a:ext uri="{FF2B5EF4-FFF2-40B4-BE49-F238E27FC236}">
                  <a16:creationId xmlns:a16="http://schemas.microsoft.com/office/drawing/2014/main" id="{0FB220C7-C83B-B848-BB35-A1815BD109CB}"/>
                </a:ext>
              </a:extLst>
            </p:cNvPr>
            <p:cNvSpPr>
              <a:spLocks noChangeShapeType="1"/>
            </p:cNvSpPr>
            <p:nvPr/>
          </p:nvSpPr>
          <p:spPr bwMode="auto">
            <a:xfrm>
              <a:off x="4896"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3" name="Line 33">
              <a:extLst>
                <a:ext uri="{FF2B5EF4-FFF2-40B4-BE49-F238E27FC236}">
                  <a16:creationId xmlns:a16="http://schemas.microsoft.com/office/drawing/2014/main" id="{0EF8ADD4-00AD-7E40-96BD-7F0B1635DFE7}"/>
                </a:ext>
              </a:extLst>
            </p:cNvPr>
            <p:cNvSpPr>
              <a:spLocks noChangeShapeType="1"/>
            </p:cNvSpPr>
            <p:nvPr/>
          </p:nvSpPr>
          <p:spPr bwMode="auto">
            <a:xfrm>
              <a:off x="5184"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34" name="Line 34">
              <a:extLst>
                <a:ext uri="{FF2B5EF4-FFF2-40B4-BE49-F238E27FC236}">
                  <a16:creationId xmlns:a16="http://schemas.microsoft.com/office/drawing/2014/main" id="{E18F837F-8DD5-C74D-B7DA-863E211C1FCC}"/>
                </a:ext>
              </a:extLst>
            </p:cNvPr>
            <p:cNvSpPr>
              <a:spLocks noChangeShapeType="1"/>
            </p:cNvSpPr>
            <p:nvPr/>
          </p:nvSpPr>
          <p:spPr bwMode="auto">
            <a:xfrm>
              <a:off x="5472" y="1296"/>
              <a:ext cx="0" cy="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grpSp>
      <p:sp>
        <p:nvSpPr>
          <p:cNvPr id="35" name="Text Box 35">
            <a:extLst>
              <a:ext uri="{FF2B5EF4-FFF2-40B4-BE49-F238E27FC236}">
                <a16:creationId xmlns:a16="http://schemas.microsoft.com/office/drawing/2014/main" id="{21D5ACB0-A753-FC45-9C09-704021E9175A}"/>
              </a:ext>
            </a:extLst>
          </p:cNvPr>
          <p:cNvSpPr txBox="1">
            <a:spLocks noChangeArrowheads="1"/>
          </p:cNvSpPr>
          <p:nvPr/>
        </p:nvSpPr>
        <p:spPr bwMode="auto">
          <a:xfrm>
            <a:off x="245676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10</a:t>
            </a:r>
          </a:p>
        </p:txBody>
      </p:sp>
      <p:sp>
        <p:nvSpPr>
          <p:cNvPr id="36" name="Text Box 36">
            <a:extLst>
              <a:ext uri="{FF2B5EF4-FFF2-40B4-BE49-F238E27FC236}">
                <a16:creationId xmlns:a16="http://schemas.microsoft.com/office/drawing/2014/main" id="{24B25D97-0DAC-9247-B35F-17EB9DE49B3F}"/>
              </a:ext>
            </a:extLst>
          </p:cNvPr>
          <p:cNvSpPr txBox="1">
            <a:spLocks noChangeArrowheads="1"/>
          </p:cNvSpPr>
          <p:nvPr/>
        </p:nvSpPr>
        <p:spPr bwMode="auto">
          <a:xfrm>
            <a:off x="344687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11</a:t>
            </a:r>
          </a:p>
        </p:txBody>
      </p:sp>
      <p:sp>
        <p:nvSpPr>
          <p:cNvPr id="37" name="Text Box 37">
            <a:extLst>
              <a:ext uri="{FF2B5EF4-FFF2-40B4-BE49-F238E27FC236}">
                <a16:creationId xmlns:a16="http://schemas.microsoft.com/office/drawing/2014/main" id="{45A942A3-01AE-744B-82AD-E96ABC1C3E93}"/>
              </a:ext>
            </a:extLst>
          </p:cNvPr>
          <p:cNvSpPr txBox="1">
            <a:spLocks noChangeArrowheads="1"/>
          </p:cNvSpPr>
          <p:nvPr/>
        </p:nvSpPr>
        <p:spPr bwMode="auto">
          <a:xfrm>
            <a:off x="4516438"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a:solidFill>
                  <a:srgbClr val="FF0000"/>
                </a:solidFill>
                <a:latin typeface="+mn-ea"/>
                <a:ea typeface="+mn-ea"/>
              </a:rPr>
              <a:t>12</a:t>
            </a:r>
          </a:p>
        </p:txBody>
      </p:sp>
      <p:sp>
        <p:nvSpPr>
          <p:cNvPr id="38" name="Text Box 38">
            <a:extLst>
              <a:ext uri="{FF2B5EF4-FFF2-40B4-BE49-F238E27FC236}">
                <a16:creationId xmlns:a16="http://schemas.microsoft.com/office/drawing/2014/main" id="{5612CE9E-E82E-2348-B6D3-D00C13553704}"/>
              </a:ext>
            </a:extLst>
          </p:cNvPr>
          <p:cNvSpPr txBox="1">
            <a:spLocks noChangeArrowheads="1"/>
          </p:cNvSpPr>
          <p:nvPr/>
        </p:nvSpPr>
        <p:spPr bwMode="auto">
          <a:xfrm>
            <a:off x="551306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13</a:t>
            </a:r>
          </a:p>
        </p:txBody>
      </p:sp>
      <p:sp>
        <p:nvSpPr>
          <p:cNvPr id="39" name="Text Box 39">
            <a:extLst>
              <a:ext uri="{FF2B5EF4-FFF2-40B4-BE49-F238E27FC236}">
                <a16:creationId xmlns:a16="http://schemas.microsoft.com/office/drawing/2014/main" id="{E482D88B-0B84-8A49-8624-B38916ED131B}"/>
              </a:ext>
            </a:extLst>
          </p:cNvPr>
          <p:cNvSpPr txBox="1">
            <a:spLocks noChangeArrowheads="1"/>
          </p:cNvSpPr>
          <p:nvPr/>
        </p:nvSpPr>
        <p:spPr bwMode="auto">
          <a:xfrm>
            <a:off x="650317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14</a:t>
            </a:r>
          </a:p>
        </p:txBody>
      </p:sp>
      <p:sp>
        <p:nvSpPr>
          <p:cNvPr id="40" name="Text Box 40">
            <a:extLst>
              <a:ext uri="{FF2B5EF4-FFF2-40B4-BE49-F238E27FC236}">
                <a16:creationId xmlns:a16="http://schemas.microsoft.com/office/drawing/2014/main" id="{5D0877FB-096C-FF46-B749-93F7DCAF9C60}"/>
              </a:ext>
            </a:extLst>
          </p:cNvPr>
          <p:cNvSpPr txBox="1">
            <a:spLocks noChangeArrowheads="1"/>
          </p:cNvSpPr>
          <p:nvPr/>
        </p:nvSpPr>
        <p:spPr bwMode="auto">
          <a:xfrm>
            <a:off x="7583294"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15</a:t>
            </a:r>
          </a:p>
        </p:txBody>
      </p:sp>
      <p:sp>
        <p:nvSpPr>
          <p:cNvPr id="41" name="Text Box 41">
            <a:extLst>
              <a:ext uri="{FF2B5EF4-FFF2-40B4-BE49-F238E27FC236}">
                <a16:creationId xmlns:a16="http://schemas.microsoft.com/office/drawing/2014/main" id="{7E3B3270-EA4E-554C-A586-21EA3BF78DF1}"/>
              </a:ext>
            </a:extLst>
          </p:cNvPr>
          <p:cNvSpPr txBox="1">
            <a:spLocks noChangeArrowheads="1"/>
          </p:cNvSpPr>
          <p:nvPr/>
        </p:nvSpPr>
        <p:spPr bwMode="auto">
          <a:xfrm>
            <a:off x="8487435" y="2003803"/>
            <a:ext cx="4090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400" dirty="0">
                <a:solidFill>
                  <a:srgbClr val="FF0000"/>
                </a:solidFill>
                <a:latin typeface="+mn-ea"/>
                <a:ea typeface="+mn-ea"/>
              </a:rPr>
              <a:t>16</a:t>
            </a:r>
          </a:p>
        </p:txBody>
      </p:sp>
      <p:sp>
        <p:nvSpPr>
          <p:cNvPr id="42" name="AutoShape 42">
            <a:extLst>
              <a:ext uri="{FF2B5EF4-FFF2-40B4-BE49-F238E27FC236}">
                <a16:creationId xmlns:a16="http://schemas.microsoft.com/office/drawing/2014/main" id="{12A14BE8-76D2-A04F-B71F-9ECD9116988E}"/>
              </a:ext>
            </a:extLst>
          </p:cNvPr>
          <p:cNvSpPr>
            <a:spLocks noChangeArrowheads="1"/>
          </p:cNvSpPr>
          <p:nvPr/>
        </p:nvSpPr>
        <p:spPr bwMode="auto">
          <a:xfrm>
            <a:off x="3119438" y="2019778"/>
            <a:ext cx="228600" cy="228600"/>
          </a:xfrm>
          <a:prstGeom prst="triangle">
            <a:avLst>
              <a:gd name="adj" fmla="val 50000"/>
            </a:avLst>
          </a:prstGeom>
          <a:gradFill rotWithShape="0">
            <a:gsLst>
              <a:gs pos="0">
                <a:srgbClr val="FF0000"/>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0000"/>
              </a:solidFill>
              <a:latin typeface="+mn-ea"/>
              <a:ea typeface="+mn-ea"/>
            </a:endParaRPr>
          </a:p>
        </p:txBody>
      </p:sp>
      <p:sp>
        <p:nvSpPr>
          <p:cNvPr id="43" name="Text Box 43">
            <a:extLst>
              <a:ext uri="{FF2B5EF4-FFF2-40B4-BE49-F238E27FC236}">
                <a16:creationId xmlns:a16="http://schemas.microsoft.com/office/drawing/2014/main" id="{AAD637A3-0B26-4241-A9EE-8130EA5052A7}"/>
              </a:ext>
            </a:extLst>
          </p:cNvPr>
          <p:cNvSpPr txBox="1">
            <a:spLocks noChangeArrowheads="1"/>
          </p:cNvSpPr>
          <p:nvPr/>
        </p:nvSpPr>
        <p:spPr bwMode="auto">
          <a:xfrm rot="-5400000">
            <a:off x="3057647"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10 : 43</a:t>
            </a:r>
          </a:p>
        </p:txBody>
      </p:sp>
      <p:sp>
        <p:nvSpPr>
          <p:cNvPr id="44" name="Text Box 44">
            <a:extLst>
              <a:ext uri="{FF2B5EF4-FFF2-40B4-BE49-F238E27FC236}">
                <a16:creationId xmlns:a16="http://schemas.microsoft.com/office/drawing/2014/main" id="{9888D541-0F8F-A14E-8572-A17EB4056A48}"/>
              </a:ext>
            </a:extLst>
          </p:cNvPr>
          <p:cNvSpPr txBox="1">
            <a:spLocks noChangeArrowheads="1"/>
          </p:cNvSpPr>
          <p:nvPr/>
        </p:nvSpPr>
        <p:spPr bwMode="auto">
          <a:xfrm rot="-5400000">
            <a:off x="3330697" y="1359879"/>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dirty="0">
                <a:solidFill>
                  <a:srgbClr val="000000"/>
                </a:solidFill>
                <a:latin typeface="+mn-ea"/>
                <a:ea typeface="+mn-ea"/>
              </a:rPr>
              <a:t>10 : 46</a:t>
            </a:r>
          </a:p>
        </p:txBody>
      </p:sp>
      <p:sp>
        <p:nvSpPr>
          <p:cNvPr id="45" name="Text Box 45">
            <a:extLst>
              <a:ext uri="{FF2B5EF4-FFF2-40B4-BE49-F238E27FC236}">
                <a16:creationId xmlns:a16="http://schemas.microsoft.com/office/drawing/2014/main" id="{C9151F48-CDD5-DD48-ABCD-BC0B73A49472}"/>
              </a:ext>
            </a:extLst>
          </p:cNvPr>
          <p:cNvSpPr txBox="1">
            <a:spLocks noChangeArrowheads="1"/>
          </p:cNvSpPr>
          <p:nvPr/>
        </p:nvSpPr>
        <p:spPr bwMode="auto">
          <a:xfrm rot="-5400000">
            <a:off x="364502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11 : 27</a:t>
            </a:r>
          </a:p>
        </p:txBody>
      </p:sp>
      <p:sp>
        <p:nvSpPr>
          <p:cNvPr id="46" name="Text Box 46">
            <a:extLst>
              <a:ext uri="{FF2B5EF4-FFF2-40B4-BE49-F238E27FC236}">
                <a16:creationId xmlns:a16="http://schemas.microsoft.com/office/drawing/2014/main" id="{63BE1817-2E6F-A64E-8F4E-DFB15410EABC}"/>
              </a:ext>
            </a:extLst>
          </p:cNvPr>
          <p:cNvSpPr txBox="1">
            <a:spLocks noChangeArrowheads="1"/>
          </p:cNvSpPr>
          <p:nvPr/>
        </p:nvSpPr>
        <p:spPr bwMode="auto">
          <a:xfrm rot="-5400000">
            <a:off x="4105396" y="1345592"/>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11 : 49</a:t>
            </a:r>
          </a:p>
        </p:txBody>
      </p:sp>
      <p:sp>
        <p:nvSpPr>
          <p:cNvPr id="47" name="Text Box 47">
            <a:extLst>
              <a:ext uri="{FF2B5EF4-FFF2-40B4-BE49-F238E27FC236}">
                <a16:creationId xmlns:a16="http://schemas.microsoft.com/office/drawing/2014/main" id="{CD37CE8E-936D-BF41-9565-332E7AF80AEE}"/>
              </a:ext>
            </a:extLst>
          </p:cNvPr>
          <p:cNvSpPr txBox="1">
            <a:spLocks noChangeArrowheads="1"/>
          </p:cNvSpPr>
          <p:nvPr/>
        </p:nvSpPr>
        <p:spPr bwMode="auto">
          <a:xfrm rot="-5400000">
            <a:off x="59881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13 : 43</a:t>
            </a:r>
          </a:p>
        </p:txBody>
      </p:sp>
      <p:sp>
        <p:nvSpPr>
          <p:cNvPr id="48" name="Text Box 48">
            <a:extLst>
              <a:ext uri="{FF2B5EF4-FFF2-40B4-BE49-F238E27FC236}">
                <a16:creationId xmlns:a16="http://schemas.microsoft.com/office/drawing/2014/main" id="{447F92D0-8FAB-F149-B7D6-4223312C184E}"/>
              </a:ext>
            </a:extLst>
          </p:cNvPr>
          <p:cNvSpPr txBox="1">
            <a:spLocks noChangeArrowheads="1"/>
          </p:cNvSpPr>
          <p:nvPr/>
        </p:nvSpPr>
        <p:spPr bwMode="auto">
          <a:xfrm rot="-5400000">
            <a:off x="6521572" y="1359879"/>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16</a:t>
            </a:r>
          </a:p>
        </p:txBody>
      </p:sp>
      <p:sp>
        <p:nvSpPr>
          <p:cNvPr id="49" name="Text Box 49">
            <a:extLst>
              <a:ext uri="{FF2B5EF4-FFF2-40B4-BE49-F238E27FC236}">
                <a16:creationId xmlns:a16="http://schemas.microsoft.com/office/drawing/2014/main" id="{71057890-B68D-A146-AA2D-0180FFAF7D4A}"/>
              </a:ext>
            </a:extLst>
          </p:cNvPr>
          <p:cNvSpPr txBox="1">
            <a:spLocks noChangeArrowheads="1"/>
          </p:cNvSpPr>
          <p:nvPr/>
        </p:nvSpPr>
        <p:spPr bwMode="auto">
          <a:xfrm rot="-5400000">
            <a:off x="70549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45</a:t>
            </a:r>
          </a:p>
        </p:txBody>
      </p:sp>
      <p:sp>
        <p:nvSpPr>
          <p:cNvPr id="50" name="Text Box 50">
            <a:extLst>
              <a:ext uri="{FF2B5EF4-FFF2-40B4-BE49-F238E27FC236}">
                <a16:creationId xmlns:a16="http://schemas.microsoft.com/office/drawing/2014/main" id="{99E2A7EA-26E4-6845-98C1-DDBFAFAA76F1}"/>
              </a:ext>
            </a:extLst>
          </p:cNvPr>
          <p:cNvSpPr txBox="1">
            <a:spLocks noChangeArrowheads="1"/>
          </p:cNvSpPr>
          <p:nvPr/>
        </p:nvSpPr>
        <p:spPr bwMode="auto">
          <a:xfrm rot="-5400000">
            <a:off x="27877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10 : 35</a:t>
            </a:r>
          </a:p>
        </p:txBody>
      </p:sp>
      <p:sp>
        <p:nvSpPr>
          <p:cNvPr id="51" name="Text Box 51">
            <a:extLst>
              <a:ext uri="{FF2B5EF4-FFF2-40B4-BE49-F238E27FC236}">
                <a16:creationId xmlns:a16="http://schemas.microsoft.com/office/drawing/2014/main" id="{132BAF5C-0A8B-2B40-B38E-DE2206A7DCB4}"/>
              </a:ext>
            </a:extLst>
          </p:cNvPr>
          <p:cNvSpPr txBox="1">
            <a:spLocks noChangeArrowheads="1"/>
          </p:cNvSpPr>
          <p:nvPr/>
        </p:nvSpPr>
        <p:spPr bwMode="auto">
          <a:xfrm rot="-5400000">
            <a:off x="4429247"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dirty="0">
                <a:solidFill>
                  <a:srgbClr val="000000"/>
                </a:solidFill>
                <a:latin typeface="+mn-ea"/>
                <a:ea typeface="+mn-ea"/>
              </a:rPr>
              <a:t>12 : 07</a:t>
            </a:r>
          </a:p>
        </p:txBody>
      </p:sp>
      <p:sp>
        <p:nvSpPr>
          <p:cNvPr id="52" name="Text Box 52">
            <a:extLst>
              <a:ext uri="{FF2B5EF4-FFF2-40B4-BE49-F238E27FC236}">
                <a16:creationId xmlns:a16="http://schemas.microsoft.com/office/drawing/2014/main" id="{44C678EE-37B6-1B44-BA8F-916F9ED9AAC9}"/>
              </a:ext>
            </a:extLst>
          </p:cNvPr>
          <p:cNvSpPr txBox="1">
            <a:spLocks noChangeArrowheads="1"/>
          </p:cNvSpPr>
          <p:nvPr/>
        </p:nvSpPr>
        <p:spPr bwMode="auto">
          <a:xfrm rot="-5400000">
            <a:off x="72835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14 : 58</a:t>
            </a:r>
          </a:p>
        </p:txBody>
      </p:sp>
      <p:sp>
        <p:nvSpPr>
          <p:cNvPr id="53" name="Text Box 53">
            <a:extLst>
              <a:ext uri="{FF2B5EF4-FFF2-40B4-BE49-F238E27FC236}">
                <a16:creationId xmlns:a16="http://schemas.microsoft.com/office/drawing/2014/main" id="{16934723-5760-B249-8FB8-5E41483F62B3}"/>
              </a:ext>
            </a:extLst>
          </p:cNvPr>
          <p:cNvSpPr txBox="1">
            <a:spLocks noChangeArrowheads="1"/>
          </p:cNvSpPr>
          <p:nvPr/>
        </p:nvSpPr>
        <p:spPr bwMode="auto">
          <a:xfrm rot="-5400000">
            <a:off x="7664572" y="1356704"/>
            <a:ext cx="9268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en-US" altLang="ja-JP" sz="1600">
                <a:solidFill>
                  <a:srgbClr val="000000"/>
                </a:solidFill>
                <a:latin typeface="+mn-ea"/>
                <a:ea typeface="+mn-ea"/>
              </a:rPr>
              <a:t>15 : 25</a:t>
            </a:r>
          </a:p>
        </p:txBody>
      </p:sp>
      <p:sp>
        <p:nvSpPr>
          <p:cNvPr id="54" name="Text Box 54">
            <a:extLst>
              <a:ext uri="{FF2B5EF4-FFF2-40B4-BE49-F238E27FC236}">
                <a16:creationId xmlns:a16="http://schemas.microsoft.com/office/drawing/2014/main" id="{ED32F3A8-E9FA-8149-A759-C210CB0297C2}"/>
              </a:ext>
            </a:extLst>
          </p:cNvPr>
          <p:cNvSpPr txBox="1">
            <a:spLocks noChangeArrowheads="1"/>
          </p:cNvSpPr>
          <p:nvPr/>
        </p:nvSpPr>
        <p:spPr bwMode="auto">
          <a:xfrm>
            <a:off x="3333690" y="2248378"/>
            <a:ext cx="40011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救急車要請</a:t>
            </a:r>
          </a:p>
        </p:txBody>
      </p:sp>
      <p:sp>
        <p:nvSpPr>
          <p:cNvPr id="55" name="Text Box 55">
            <a:extLst>
              <a:ext uri="{FF2B5EF4-FFF2-40B4-BE49-F238E27FC236}">
                <a16:creationId xmlns:a16="http://schemas.microsoft.com/office/drawing/2014/main" id="{B9A970E6-040E-DC4C-B588-0520C1A67260}"/>
              </a:ext>
            </a:extLst>
          </p:cNvPr>
          <p:cNvSpPr txBox="1">
            <a:spLocks noChangeArrowheads="1"/>
          </p:cNvSpPr>
          <p:nvPr/>
        </p:nvSpPr>
        <p:spPr bwMode="auto">
          <a:xfrm>
            <a:off x="3638490"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救急車到着（玄関）</a:t>
            </a:r>
          </a:p>
        </p:txBody>
      </p:sp>
      <p:sp>
        <p:nvSpPr>
          <p:cNvPr id="56" name="Text Box 56">
            <a:extLst>
              <a:ext uri="{FF2B5EF4-FFF2-40B4-BE49-F238E27FC236}">
                <a16:creationId xmlns:a16="http://schemas.microsoft.com/office/drawing/2014/main" id="{9B91E327-CDF2-6547-95C6-965A38CD05E2}"/>
              </a:ext>
            </a:extLst>
          </p:cNvPr>
          <p:cNvSpPr txBox="1">
            <a:spLocks noChangeArrowheads="1"/>
          </p:cNvSpPr>
          <p:nvPr/>
        </p:nvSpPr>
        <p:spPr bwMode="auto">
          <a:xfrm>
            <a:off x="3952815"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救急車に３名収容</a:t>
            </a:r>
          </a:p>
        </p:txBody>
      </p:sp>
      <p:sp>
        <p:nvSpPr>
          <p:cNvPr id="57" name="Text Box 57">
            <a:extLst>
              <a:ext uri="{FF2B5EF4-FFF2-40B4-BE49-F238E27FC236}">
                <a16:creationId xmlns:a16="http://schemas.microsoft.com/office/drawing/2014/main" id="{15A43C94-286C-EE42-B60D-FDB750565137}"/>
              </a:ext>
            </a:extLst>
          </p:cNvPr>
          <p:cNvSpPr txBox="1">
            <a:spLocks noChangeArrowheads="1"/>
          </p:cNvSpPr>
          <p:nvPr/>
        </p:nvSpPr>
        <p:spPr bwMode="auto">
          <a:xfrm>
            <a:off x="4384615" y="2248378"/>
            <a:ext cx="40011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救急車出発</a:t>
            </a:r>
          </a:p>
        </p:txBody>
      </p:sp>
      <p:sp>
        <p:nvSpPr>
          <p:cNvPr id="58" name="Text Box 58">
            <a:extLst>
              <a:ext uri="{FF2B5EF4-FFF2-40B4-BE49-F238E27FC236}">
                <a16:creationId xmlns:a16="http://schemas.microsoft.com/office/drawing/2014/main" id="{E89E1E84-415B-F740-9963-A4B1C757E8DD}"/>
              </a:ext>
            </a:extLst>
          </p:cNvPr>
          <p:cNvSpPr txBox="1">
            <a:spLocks noChangeArrowheads="1"/>
          </p:cNvSpPr>
          <p:nvPr/>
        </p:nvSpPr>
        <p:spPr bwMode="auto">
          <a:xfrm>
            <a:off x="47052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国立水戸病院に収容</a:t>
            </a:r>
          </a:p>
        </p:txBody>
      </p:sp>
      <p:sp>
        <p:nvSpPr>
          <p:cNvPr id="59" name="Text Box 59">
            <a:extLst>
              <a:ext uri="{FF2B5EF4-FFF2-40B4-BE49-F238E27FC236}">
                <a16:creationId xmlns:a16="http://schemas.microsoft.com/office/drawing/2014/main" id="{EE23528F-FD47-9B4C-A3E0-A65A520936AA}"/>
              </a:ext>
            </a:extLst>
          </p:cNvPr>
          <p:cNvSpPr txBox="1">
            <a:spLocks noChangeArrowheads="1"/>
          </p:cNvSpPr>
          <p:nvPr/>
        </p:nvSpPr>
        <p:spPr bwMode="auto">
          <a:xfrm>
            <a:off x="63054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国立水戸病院出発</a:t>
            </a:r>
          </a:p>
        </p:txBody>
      </p:sp>
      <p:sp>
        <p:nvSpPr>
          <p:cNvPr id="60" name="Text Box 60">
            <a:extLst>
              <a:ext uri="{FF2B5EF4-FFF2-40B4-BE49-F238E27FC236}">
                <a16:creationId xmlns:a16="http://schemas.microsoft.com/office/drawing/2014/main" id="{0FAF319E-B35E-1D49-8D80-0AED078EA5A1}"/>
              </a:ext>
            </a:extLst>
          </p:cNvPr>
          <p:cNvSpPr txBox="1">
            <a:spLocks noChangeArrowheads="1"/>
          </p:cNvSpPr>
          <p:nvPr/>
        </p:nvSpPr>
        <p:spPr bwMode="auto">
          <a:xfrm>
            <a:off x="6838890" y="2248378"/>
            <a:ext cx="4001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水戸ヘリポート離陸</a:t>
            </a:r>
          </a:p>
        </p:txBody>
      </p:sp>
      <p:sp>
        <p:nvSpPr>
          <p:cNvPr id="61" name="Text Box 61">
            <a:extLst>
              <a:ext uri="{FF2B5EF4-FFF2-40B4-BE49-F238E27FC236}">
                <a16:creationId xmlns:a16="http://schemas.microsoft.com/office/drawing/2014/main" id="{69EDD071-1CB3-6649-B14B-3349DB866245}"/>
              </a:ext>
            </a:extLst>
          </p:cNvPr>
          <p:cNvSpPr txBox="1">
            <a:spLocks noChangeArrowheads="1"/>
          </p:cNvSpPr>
          <p:nvPr/>
        </p:nvSpPr>
        <p:spPr bwMode="auto">
          <a:xfrm>
            <a:off x="7128272" y="2272745"/>
            <a:ext cx="615553" cy="214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千葉</a:t>
            </a:r>
            <a:r>
              <a:rPr lang="ja-JP" altLang="en-US" sz="1400">
                <a:solidFill>
                  <a:srgbClr val="000000"/>
                </a:solidFill>
                <a:latin typeface="+mn-ea"/>
                <a:ea typeface="+mn-ea"/>
              </a:rPr>
              <a:t>ヘリポート着</a:t>
            </a:r>
            <a:endParaRPr lang="en-US" altLang="ja-JP" sz="1400" dirty="0">
              <a:solidFill>
                <a:srgbClr val="000000"/>
              </a:solidFill>
              <a:latin typeface="+mn-ea"/>
              <a:ea typeface="+mn-ea"/>
            </a:endParaRPr>
          </a:p>
          <a:p>
            <a:pPr eaLnBrk="1" fontAlgn="base" hangingPunct="1">
              <a:spcBef>
                <a:spcPct val="0"/>
              </a:spcBef>
              <a:spcAft>
                <a:spcPct val="0"/>
              </a:spcAft>
              <a:buFontTx/>
              <a:buNone/>
            </a:pPr>
            <a:r>
              <a:rPr lang="ja-JP" altLang="en-US" sz="1400">
                <a:solidFill>
                  <a:srgbClr val="000000"/>
                </a:solidFill>
                <a:latin typeface="+mn-ea"/>
                <a:ea typeface="+mn-ea"/>
              </a:rPr>
              <a:t>　　　　　　（平川町）</a:t>
            </a:r>
            <a:endParaRPr lang="ja-JP" altLang="en-US" sz="1400" dirty="0">
              <a:solidFill>
                <a:srgbClr val="000000"/>
              </a:solidFill>
              <a:latin typeface="+mn-ea"/>
              <a:ea typeface="+mn-ea"/>
            </a:endParaRPr>
          </a:p>
        </p:txBody>
      </p:sp>
      <p:sp>
        <p:nvSpPr>
          <p:cNvPr id="62" name="Text Box 62">
            <a:extLst>
              <a:ext uri="{FF2B5EF4-FFF2-40B4-BE49-F238E27FC236}">
                <a16:creationId xmlns:a16="http://schemas.microsoft.com/office/drawing/2014/main" id="{2624087B-4497-474C-9771-A430C303FBDE}"/>
              </a:ext>
            </a:extLst>
          </p:cNvPr>
          <p:cNvSpPr txBox="1">
            <a:spLocks noChangeArrowheads="1"/>
          </p:cNvSpPr>
          <p:nvPr/>
        </p:nvSpPr>
        <p:spPr bwMode="auto">
          <a:xfrm>
            <a:off x="7600890" y="2248378"/>
            <a:ext cx="40011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dirty="0">
                <a:solidFill>
                  <a:srgbClr val="000000"/>
                </a:solidFill>
                <a:latin typeface="+mn-ea"/>
                <a:ea typeface="+mn-ea"/>
              </a:rPr>
              <a:t>千葉ヘリポート出発</a:t>
            </a:r>
          </a:p>
        </p:txBody>
      </p:sp>
      <p:sp>
        <p:nvSpPr>
          <p:cNvPr id="63" name="Text Box 63">
            <a:extLst>
              <a:ext uri="{FF2B5EF4-FFF2-40B4-BE49-F238E27FC236}">
                <a16:creationId xmlns:a16="http://schemas.microsoft.com/office/drawing/2014/main" id="{DDB09AFC-5181-E841-A068-0C5B4B9D1005}"/>
              </a:ext>
            </a:extLst>
          </p:cNvPr>
          <p:cNvSpPr txBox="1">
            <a:spLocks noChangeArrowheads="1"/>
          </p:cNvSpPr>
          <p:nvPr/>
        </p:nvSpPr>
        <p:spPr bwMode="auto">
          <a:xfrm>
            <a:off x="7981890" y="2248378"/>
            <a:ext cx="40011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400">
                <a:solidFill>
                  <a:srgbClr val="000000"/>
                </a:solidFill>
                <a:latin typeface="+mn-ea"/>
                <a:ea typeface="+mn-ea"/>
              </a:rPr>
              <a:t>放医研到着</a:t>
            </a:r>
          </a:p>
        </p:txBody>
      </p:sp>
      <p:sp>
        <p:nvSpPr>
          <p:cNvPr id="64" name="Line 64">
            <a:extLst>
              <a:ext uri="{FF2B5EF4-FFF2-40B4-BE49-F238E27FC236}">
                <a16:creationId xmlns:a16="http://schemas.microsoft.com/office/drawing/2014/main" id="{E6AABB6D-36D0-7043-B61C-C4B51DDDB4CF}"/>
              </a:ext>
            </a:extLst>
          </p:cNvPr>
          <p:cNvSpPr>
            <a:spLocks noChangeShapeType="1"/>
          </p:cNvSpPr>
          <p:nvPr/>
        </p:nvSpPr>
        <p:spPr bwMode="auto">
          <a:xfrm>
            <a:off x="2574651" y="443857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400">
              <a:solidFill>
                <a:srgbClr val="000000"/>
              </a:solidFill>
              <a:latin typeface="+mn-ea"/>
            </a:endParaRPr>
          </a:p>
        </p:txBody>
      </p:sp>
      <p:sp>
        <p:nvSpPr>
          <p:cNvPr id="65" name="Line 65">
            <a:extLst>
              <a:ext uri="{FF2B5EF4-FFF2-40B4-BE49-F238E27FC236}">
                <a16:creationId xmlns:a16="http://schemas.microsoft.com/office/drawing/2014/main" id="{C73C55A3-3C45-ED48-8C49-6D0CEB9F6CF9}"/>
              </a:ext>
            </a:extLst>
          </p:cNvPr>
          <p:cNvSpPr>
            <a:spLocks noChangeShapeType="1"/>
          </p:cNvSpPr>
          <p:nvPr/>
        </p:nvSpPr>
        <p:spPr bwMode="auto">
          <a:xfrm>
            <a:off x="2590800" y="4833768"/>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6" name="Line 66">
            <a:extLst>
              <a:ext uri="{FF2B5EF4-FFF2-40B4-BE49-F238E27FC236}">
                <a16:creationId xmlns:a16="http://schemas.microsoft.com/office/drawing/2014/main" id="{5FC7D53A-65A6-944A-9E5F-D68D2BFB97D5}"/>
              </a:ext>
            </a:extLst>
          </p:cNvPr>
          <p:cNvSpPr>
            <a:spLocks noChangeShapeType="1"/>
          </p:cNvSpPr>
          <p:nvPr/>
        </p:nvSpPr>
        <p:spPr bwMode="auto">
          <a:xfrm>
            <a:off x="2574651" y="5207633"/>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7" name="Line 67">
            <a:extLst>
              <a:ext uri="{FF2B5EF4-FFF2-40B4-BE49-F238E27FC236}">
                <a16:creationId xmlns:a16="http://schemas.microsoft.com/office/drawing/2014/main" id="{6C1EF6D6-3EEF-8C47-8794-491D74A8CC1D}"/>
              </a:ext>
            </a:extLst>
          </p:cNvPr>
          <p:cNvSpPr>
            <a:spLocks noChangeShapeType="1"/>
          </p:cNvSpPr>
          <p:nvPr/>
        </p:nvSpPr>
        <p:spPr bwMode="auto">
          <a:xfrm>
            <a:off x="2574651" y="5796134"/>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8" name="Line 68">
            <a:extLst>
              <a:ext uri="{FF2B5EF4-FFF2-40B4-BE49-F238E27FC236}">
                <a16:creationId xmlns:a16="http://schemas.microsoft.com/office/drawing/2014/main" id="{B4908325-03B2-CA44-AE07-7CEB8635F986}"/>
              </a:ext>
            </a:extLst>
          </p:cNvPr>
          <p:cNvSpPr>
            <a:spLocks noChangeShapeType="1"/>
          </p:cNvSpPr>
          <p:nvPr/>
        </p:nvSpPr>
        <p:spPr bwMode="auto">
          <a:xfrm>
            <a:off x="2576007" y="6309439"/>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69" name="AutoShape 69">
            <a:extLst>
              <a:ext uri="{FF2B5EF4-FFF2-40B4-BE49-F238E27FC236}">
                <a16:creationId xmlns:a16="http://schemas.microsoft.com/office/drawing/2014/main" id="{4F26B832-1C16-314A-A557-18A1F095F182}"/>
              </a:ext>
            </a:extLst>
          </p:cNvPr>
          <p:cNvSpPr>
            <a:spLocks noChangeArrowheads="1"/>
          </p:cNvSpPr>
          <p:nvPr/>
        </p:nvSpPr>
        <p:spPr bwMode="auto">
          <a:xfrm>
            <a:off x="42510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0" name="AutoShape 70">
            <a:extLst>
              <a:ext uri="{FF2B5EF4-FFF2-40B4-BE49-F238E27FC236}">
                <a16:creationId xmlns:a16="http://schemas.microsoft.com/office/drawing/2014/main" id="{C31E12FE-F3DC-B34C-887D-DF7FDDBA3572}"/>
              </a:ext>
            </a:extLst>
          </p:cNvPr>
          <p:cNvSpPr>
            <a:spLocks noChangeArrowheads="1"/>
          </p:cNvSpPr>
          <p:nvPr/>
        </p:nvSpPr>
        <p:spPr bwMode="auto">
          <a:xfrm>
            <a:off x="45558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1" name="AutoShape 71">
            <a:extLst>
              <a:ext uri="{FF2B5EF4-FFF2-40B4-BE49-F238E27FC236}">
                <a16:creationId xmlns:a16="http://schemas.microsoft.com/office/drawing/2014/main" id="{BBA74A1E-D3E5-FC4F-A606-B15AA6DA6B3B}"/>
              </a:ext>
            </a:extLst>
          </p:cNvPr>
          <p:cNvSpPr>
            <a:spLocks noChangeArrowheads="1"/>
          </p:cNvSpPr>
          <p:nvPr/>
        </p:nvSpPr>
        <p:spPr bwMode="auto">
          <a:xfrm>
            <a:off x="40986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2" name="AutoShape 72">
            <a:extLst>
              <a:ext uri="{FF2B5EF4-FFF2-40B4-BE49-F238E27FC236}">
                <a16:creationId xmlns:a16="http://schemas.microsoft.com/office/drawing/2014/main" id="{B25C6479-870E-3D45-8583-A9C550E8B9AA}"/>
              </a:ext>
            </a:extLst>
          </p:cNvPr>
          <p:cNvSpPr>
            <a:spLocks noChangeArrowheads="1"/>
          </p:cNvSpPr>
          <p:nvPr/>
        </p:nvSpPr>
        <p:spPr bwMode="auto">
          <a:xfrm>
            <a:off x="6994251" y="4902833"/>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9900"/>
              </a:solidFill>
              <a:latin typeface="+mn-ea"/>
              <a:ea typeface="+mn-ea"/>
            </a:endParaRPr>
          </a:p>
        </p:txBody>
      </p:sp>
      <p:sp>
        <p:nvSpPr>
          <p:cNvPr id="73" name="AutoShape 73">
            <a:extLst>
              <a:ext uri="{FF2B5EF4-FFF2-40B4-BE49-F238E27FC236}">
                <a16:creationId xmlns:a16="http://schemas.microsoft.com/office/drawing/2014/main" id="{84EF5698-CC6B-BF4D-A9C5-20C948DFA406}"/>
              </a:ext>
            </a:extLst>
          </p:cNvPr>
          <p:cNvSpPr>
            <a:spLocks noChangeArrowheads="1"/>
          </p:cNvSpPr>
          <p:nvPr/>
        </p:nvSpPr>
        <p:spPr bwMode="auto">
          <a:xfrm>
            <a:off x="3184251" y="4133778"/>
            <a:ext cx="152400" cy="304800"/>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1400">
              <a:solidFill>
                <a:srgbClr val="FF9900"/>
              </a:solidFill>
              <a:latin typeface="+mn-ea"/>
              <a:ea typeface="+mn-ea"/>
            </a:endParaRPr>
          </a:p>
        </p:txBody>
      </p:sp>
      <p:sp>
        <p:nvSpPr>
          <p:cNvPr id="74" name="AutoShape 74">
            <a:extLst>
              <a:ext uri="{FF2B5EF4-FFF2-40B4-BE49-F238E27FC236}">
                <a16:creationId xmlns:a16="http://schemas.microsoft.com/office/drawing/2014/main" id="{3AE75806-4377-954E-811C-3F9AEB76FEF6}"/>
              </a:ext>
            </a:extLst>
          </p:cNvPr>
          <p:cNvSpPr>
            <a:spLocks noChangeArrowheads="1"/>
          </p:cNvSpPr>
          <p:nvPr/>
        </p:nvSpPr>
        <p:spPr bwMode="auto">
          <a:xfrm>
            <a:off x="4098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5" name="AutoShape 75">
            <a:extLst>
              <a:ext uri="{FF2B5EF4-FFF2-40B4-BE49-F238E27FC236}">
                <a16:creationId xmlns:a16="http://schemas.microsoft.com/office/drawing/2014/main" id="{8D6CECCC-3A82-1D43-AB20-7760DFED7EF3}"/>
              </a:ext>
            </a:extLst>
          </p:cNvPr>
          <p:cNvSpPr>
            <a:spLocks noChangeArrowheads="1"/>
          </p:cNvSpPr>
          <p:nvPr/>
        </p:nvSpPr>
        <p:spPr bwMode="auto">
          <a:xfrm>
            <a:off x="3810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6" name="AutoShape 76">
            <a:extLst>
              <a:ext uri="{FF2B5EF4-FFF2-40B4-BE49-F238E27FC236}">
                <a16:creationId xmlns:a16="http://schemas.microsoft.com/office/drawing/2014/main" id="{A8414BDD-719E-5841-A6DD-09D0CAF6BBEC}"/>
              </a:ext>
            </a:extLst>
          </p:cNvPr>
          <p:cNvSpPr>
            <a:spLocks noChangeArrowheads="1"/>
          </p:cNvSpPr>
          <p:nvPr/>
        </p:nvSpPr>
        <p:spPr bwMode="auto">
          <a:xfrm>
            <a:off x="44796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77" name="AutoShape 77">
            <a:extLst>
              <a:ext uri="{FF2B5EF4-FFF2-40B4-BE49-F238E27FC236}">
                <a16:creationId xmlns:a16="http://schemas.microsoft.com/office/drawing/2014/main" id="{EB5FBC87-BF78-9E45-AAFF-45F8A8479359}"/>
              </a:ext>
            </a:extLst>
          </p:cNvPr>
          <p:cNvSpPr>
            <a:spLocks noChangeArrowheads="1"/>
          </p:cNvSpPr>
          <p:nvPr/>
        </p:nvSpPr>
        <p:spPr bwMode="auto">
          <a:xfrm>
            <a:off x="4708251" y="5491334"/>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78" name="AutoShape 78">
            <a:extLst>
              <a:ext uri="{FF2B5EF4-FFF2-40B4-BE49-F238E27FC236}">
                <a16:creationId xmlns:a16="http://schemas.microsoft.com/office/drawing/2014/main" id="{517F8A8A-027A-704D-8CB0-7D79D34E141D}"/>
              </a:ext>
            </a:extLst>
          </p:cNvPr>
          <p:cNvSpPr>
            <a:spLocks noChangeArrowheads="1"/>
          </p:cNvSpPr>
          <p:nvPr/>
        </p:nvSpPr>
        <p:spPr bwMode="auto">
          <a:xfrm>
            <a:off x="4038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79" name="AutoShape 79">
            <a:extLst>
              <a:ext uri="{FF2B5EF4-FFF2-40B4-BE49-F238E27FC236}">
                <a16:creationId xmlns:a16="http://schemas.microsoft.com/office/drawing/2014/main" id="{0D2704DA-7B50-734F-AF91-20E76C1B718A}"/>
              </a:ext>
            </a:extLst>
          </p:cNvPr>
          <p:cNvSpPr>
            <a:spLocks noChangeArrowheads="1"/>
          </p:cNvSpPr>
          <p:nvPr/>
        </p:nvSpPr>
        <p:spPr bwMode="auto">
          <a:xfrm>
            <a:off x="46482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0" name="AutoShape 80">
            <a:extLst>
              <a:ext uri="{FF2B5EF4-FFF2-40B4-BE49-F238E27FC236}">
                <a16:creationId xmlns:a16="http://schemas.microsoft.com/office/drawing/2014/main" id="{A8821AB1-EA68-5D4C-B838-DC5A8FCB2A4E}"/>
              </a:ext>
            </a:extLst>
          </p:cNvPr>
          <p:cNvSpPr>
            <a:spLocks noChangeArrowheads="1"/>
          </p:cNvSpPr>
          <p:nvPr/>
        </p:nvSpPr>
        <p:spPr bwMode="auto">
          <a:xfrm>
            <a:off x="701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1" name="AutoShape 81">
            <a:extLst>
              <a:ext uri="{FF2B5EF4-FFF2-40B4-BE49-F238E27FC236}">
                <a16:creationId xmlns:a16="http://schemas.microsoft.com/office/drawing/2014/main" id="{303687E1-5828-7540-8312-91F6058B8290}"/>
              </a:ext>
            </a:extLst>
          </p:cNvPr>
          <p:cNvSpPr>
            <a:spLocks noChangeArrowheads="1"/>
          </p:cNvSpPr>
          <p:nvPr/>
        </p:nvSpPr>
        <p:spPr bwMode="auto">
          <a:xfrm>
            <a:off x="44196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FF0000"/>
              </a:solidFill>
              <a:latin typeface="+mn-ea"/>
              <a:ea typeface="+mn-ea"/>
            </a:endParaRPr>
          </a:p>
        </p:txBody>
      </p:sp>
      <p:sp>
        <p:nvSpPr>
          <p:cNvPr id="82" name="AutoShape 82">
            <a:extLst>
              <a:ext uri="{FF2B5EF4-FFF2-40B4-BE49-F238E27FC236}">
                <a16:creationId xmlns:a16="http://schemas.microsoft.com/office/drawing/2014/main" id="{8AF4A185-CD33-B24E-B105-60CE8A53CFCB}"/>
              </a:ext>
            </a:extLst>
          </p:cNvPr>
          <p:cNvSpPr>
            <a:spLocks noChangeArrowheads="1"/>
          </p:cNvSpPr>
          <p:nvPr/>
        </p:nvSpPr>
        <p:spPr bwMode="auto">
          <a:xfrm>
            <a:off x="30480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83" name="AutoShape 83">
            <a:extLst>
              <a:ext uri="{FF2B5EF4-FFF2-40B4-BE49-F238E27FC236}">
                <a16:creationId xmlns:a16="http://schemas.microsoft.com/office/drawing/2014/main" id="{5824EB22-4ABD-F54E-B329-72250F9F443B}"/>
              </a:ext>
            </a:extLst>
          </p:cNvPr>
          <p:cNvSpPr>
            <a:spLocks noChangeArrowheads="1"/>
          </p:cNvSpPr>
          <p:nvPr/>
        </p:nvSpPr>
        <p:spPr bwMode="auto">
          <a:xfrm>
            <a:off x="3200400" y="4528968"/>
            <a:ext cx="152400" cy="304800"/>
          </a:xfrm>
          <a:prstGeom prst="triangle">
            <a:avLst>
              <a:gd name="adj" fmla="val 5000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endParaRPr lang="es-AR" altLang="ja-JP" sz="2400">
              <a:solidFill>
                <a:srgbClr val="000000"/>
              </a:solidFill>
              <a:latin typeface="+mn-ea"/>
              <a:ea typeface="+mn-ea"/>
            </a:endParaRPr>
          </a:p>
        </p:txBody>
      </p:sp>
      <p:sp>
        <p:nvSpPr>
          <p:cNvPr id="84" name="AutoShape 84" descr="右上がり対角線 (反転)">
            <a:extLst>
              <a:ext uri="{FF2B5EF4-FFF2-40B4-BE49-F238E27FC236}">
                <a16:creationId xmlns:a16="http://schemas.microsoft.com/office/drawing/2014/main" id="{9FFF4BC2-827F-7C4D-9D0D-8B05D87A6B80}"/>
              </a:ext>
            </a:extLst>
          </p:cNvPr>
          <p:cNvSpPr>
            <a:spLocks noChangeArrowheads="1"/>
          </p:cNvSpPr>
          <p:nvPr/>
        </p:nvSpPr>
        <p:spPr bwMode="auto">
          <a:xfrm>
            <a:off x="3489051" y="5643734"/>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85" name="AutoShape 85" descr="右上がり対角線 (反転)">
            <a:extLst>
              <a:ext uri="{FF2B5EF4-FFF2-40B4-BE49-F238E27FC236}">
                <a16:creationId xmlns:a16="http://schemas.microsoft.com/office/drawing/2014/main" id="{BF68308A-6963-DE4B-B729-278295F55947}"/>
              </a:ext>
            </a:extLst>
          </p:cNvPr>
          <p:cNvSpPr>
            <a:spLocks noChangeArrowheads="1"/>
          </p:cNvSpPr>
          <p:nvPr/>
        </p:nvSpPr>
        <p:spPr bwMode="auto">
          <a:xfrm>
            <a:off x="6995607" y="6165565"/>
            <a:ext cx="609600" cy="152400"/>
          </a:xfrm>
          <a:prstGeom prst="flowChartTerminator">
            <a:avLst/>
          </a:prstGeom>
          <a:pattFill prst="dkUpDiag">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endParaRPr lang="ja-JP" altLang="en-US" sz="2400">
              <a:solidFill>
                <a:srgbClr val="000000"/>
              </a:solidFill>
              <a:latin typeface="+mn-ea"/>
              <a:ea typeface="+mn-ea"/>
            </a:endParaRPr>
          </a:p>
        </p:txBody>
      </p:sp>
      <p:sp>
        <p:nvSpPr>
          <p:cNvPr id="86" name="Line 86">
            <a:extLst>
              <a:ext uri="{FF2B5EF4-FFF2-40B4-BE49-F238E27FC236}">
                <a16:creationId xmlns:a16="http://schemas.microsoft.com/office/drawing/2014/main" id="{0ED621E6-DC38-6A4F-B58F-B6C23DCC9CE0}"/>
              </a:ext>
            </a:extLst>
          </p:cNvPr>
          <p:cNvSpPr>
            <a:spLocks noChangeShapeType="1"/>
          </p:cNvSpPr>
          <p:nvPr/>
        </p:nvSpPr>
        <p:spPr bwMode="auto">
          <a:xfrm>
            <a:off x="38862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7" name="Line 87">
            <a:extLst>
              <a:ext uri="{FF2B5EF4-FFF2-40B4-BE49-F238E27FC236}">
                <a16:creationId xmlns:a16="http://schemas.microsoft.com/office/drawing/2014/main" id="{8C59381E-06C9-9946-BC08-74A625AA8A37}"/>
              </a:ext>
            </a:extLst>
          </p:cNvPr>
          <p:cNvSpPr>
            <a:spLocks noChangeShapeType="1"/>
          </p:cNvSpPr>
          <p:nvPr/>
        </p:nvSpPr>
        <p:spPr bwMode="auto">
          <a:xfrm>
            <a:off x="4495800" y="4605168"/>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8" name="Line 88">
            <a:extLst>
              <a:ext uri="{FF2B5EF4-FFF2-40B4-BE49-F238E27FC236}">
                <a16:creationId xmlns:a16="http://schemas.microsoft.com/office/drawing/2014/main" id="{449CC52B-CE6E-4447-9531-7C423EF72336}"/>
              </a:ext>
            </a:extLst>
          </p:cNvPr>
          <p:cNvSpPr>
            <a:spLocks noChangeShapeType="1"/>
          </p:cNvSpPr>
          <p:nvPr/>
        </p:nvSpPr>
        <p:spPr bwMode="auto">
          <a:xfrm>
            <a:off x="4555851" y="5567534"/>
            <a:ext cx="228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mn-ea"/>
            </a:endParaRPr>
          </a:p>
        </p:txBody>
      </p:sp>
      <p:sp>
        <p:nvSpPr>
          <p:cNvPr id="89" name="Text Box 89">
            <a:extLst>
              <a:ext uri="{FF2B5EF4-FFF2-40B4-BE49-F238E27FC236}">
                <a16:creationId xmlns:a16="http://schemas.microsoft.com/office/drawing/2014/main" id="{AC9D3CD0-AF4A-814F-A9A1-844942743F9C}"/>
              </a:ext>
            </a:extLst>
          </p:cNvPr>
          <p:cNvSpPr txBox="1">
            <a:spLocks noChangeArrowheads="1"/>
          </p:cNvSpPr>
          <p:nvPr/>
        </p:nvSpPr>
        <p:spPr bwMode="auto">
          <a:xfrm>
            <a:off x="3412851" y="5288134"/>
            <a:ext cx="644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1800" dirty="0">
                <a:solidFill>
                  <a:srgbClr val="000000"/>
                </a:solidFill>
                <a:latin typeface="+mn-ea"/>
                <a:ea typeface="+mn-ea"/>
              </a:rPr>
              <a:t>悪心</a:t>
            </a:r>
          </a:p>
        </p:txBody>
      </p:sp>
      <p:sp>
        <p:nvSpPr>
          <p:cNvPr id="91" name="テキスト ボックス 90">
            <a:extLst>
              <a:ext uri="{FF2B5EF4-FFF2-40B4-BE49-F238E27FC236}">
                <a16:creationId xmlns:a16="http://schemas.microsoft.com/office/drawing/2014/main" id="{B7F90B31-C7FE-8347-B2F4-D24EAC2C6A5A}"/>
              </a:ext>
            </a:extLst>
          </p:cNvPr>
          <p:cNvSpPr txBox="1"/>
          <p:nvPr/>
        </p:nvSpPr>
        <p:spPr>
          <a:xfrm>
            <a:off x="718552" y="1360975"/>
            <a:ext cx="1774845" cy="369332"/>
          </a:xfrm>
          <a:prstGeom prst="rect">
            <a:avLst/>
          </a:prstGeom>
          <a:noFill/>
        </p:spPr>
        <p:txBody>
          <a:bodyPr wrap="none" rtlCol="0">
            <a:spAutoFit/>
          </a:bodyPr>
          <a:lstStyle/>
          <a:p>
            <a:r>
              <a:rPr kumimoji="1" lang="en-US" altLang="ja-JP" dirty="0"/>
              <a:t>1999</a:t>
            </a:r>
            <a:r>
              <a:rPr kumimoji="1" lang="ja-JP" altLang="en-US"/>
              <a:t>年</a:t>
            </a:r>
            <a:r>
              <a:rPr kumimoji="1" lang="en-US" altLang="ja-JP" dirty="0"/>
              <a:t>9</a:t>
            </a:r>
            <a:r>
              <a:rPr kumimoji="1" lang="ja-JP" altLang="en-US"/>
              <a:t>月</a:t>
            </a:r>
            <a:r>
              <a:rPr kumimoji="1" lang="en-US" altLang="ja-JP" dirty="0"/>
              <a:t>30</a:t>
            </a:r>
            <a:r>
              <a:rPr kumimoji="1" lang="ja-JP" altLang="en-US"/>
              <a:t>日</a:t>
            </a:r>
          </a:p>
        </p:txBody>
      </p:sp>
      <p:sp>
        <p:nvSpPr>
          <p:cNvPr id="92" name="正方形/長方形 91">
            <a:extLst>
              <a:ext uri="{FF2B5EF4-FFF2-40B4-BE49-F238E27FC236}">
                <a16:creationId xmlns:a16="http://schemas.microsoft.com/office/drawing/2014/main" id="{82A7FA9E-AC38-774F-BF3A-0B6D55AA45A4}"/>
              </a:ext>
            </a:extLst>
          </p:cNvPr>
          <p:cNvSpPr/>
          <p:nvPr/>
        </p:nvSpPr>
        <p:spPr>
          <a:xfrm>
            <a:off x="790449" y="2498378"/>
            <a:ext cx="1616139" cy="6001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1100"/>
              <a:t>「六フッ化ウラン施設での事故、内部汚染の可能性」との連絡</a:t>
            </a:r>
          </a:p>
        </p:txBody>
      </p:sp>
      <p:sp>
        <p:nvSpPr>
          <p:cNvPr id="93" name="テキスト ボックス 92">
            <a:extLst>
              <a:ext uri="{FF2B5EF4-FFF2-40B4-BE49-F238E27FC236}">
                <a16:creationId xmlns:a16="http://schemas.microsoft.com/office/drawing/2014/main" id="{C5DFF034-413C-FB4C-B859-0F0E09B10FDF}"/>
              </a:ext>
            </a:extLst>
          </p:cNvPr>
          <p:cNvSpPr txBox="1"/>
          <p:nvPr/>
        </p:nvSpPr>
        <p:spPr>
          <a:xfrm>
            <a:off x="889401" y="3365461"/>
            <a:ext cx="142790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200" dirty="0"/>
              <a:t>α</a:t>
            </a:r>
            <a:r>
              <a:rPr lang="ja-JP" altLang="en-US" sz="1200"/>
              <a:t>核種による汚染事故として準備</a:t>
            </a:r>
            <a:endParaRPr kumimoji="1" lang="ja-JP" altLang="en-US" sz="1200"/>
          </a:p>
        </p:txBody>
      </p:sp>
      <p:cxnSp>
        <p:nvCxnSpPr>
          <p:cNvPr id="95" name="直線矢印コネクタ 94">
            <a:extLst>
              <a:ext uri="{FF2B5EF4-FFF2-40B4-BE49-F238E27FC236}">
                <a16:creationId xmlns:a16="http://schemas.microsoft.com/office/drawing/2014/main" id="{B3D1A0F0-BCDB-DA4D-8C0E-CF7EC583C0FE}"/>
              </a:ext>
            </a:extLst>
          </p:cNvPr>
          <p:cNvCxnSpPr>
            <a:stCxn id="92" idx="2"/>
            <a:endCxn id="93" idx="0"/>
          </p:cNvCxnSpPr>
          <p:nvPr/>
        </p:nvCxnSpPr>
        <p:spPr>
          <a:xfrm>
            <a:off x="1598519" y="3098542"/>
            <a:ext cx="4836" cy="26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スライド番号プレースホルダー 93">
            <a:extLst>
              <a:ext uri="{FF2B5EF4-FFF2-40B4-BE49-F238E27FC236}">
                <a16:creationId xmlns:a16="http://schemas.microsoft.com/office/drawing/2014/main" id="{2B4E2DEC-12ED-614C-AFBD-D2F877CADB7D}"/>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2645099849"/>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3DC81-FEB2-4A9C-9123-3CB18A799848}">
  <ds:schemaRefs>
    <ds:schemaRef ds:uri="http://schemas.microsoft.com/office/2006/documentManagement/types"/>
    <ds:schemaRef ds:uri="http://purl.org/dc/terms/"/>
    <ds:schemaRef ds:uri="http://www.w3.org/XML/1998/namespace"/>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b5d13358-ba13-47f5-b1e3-fdcd6b69d120"/>
    <ds:schemaRef ds:uri="9be4de2b-ed32-4cfd-86cc-3daf7de81874"/>
  </ds:schemaRefs>
</ds:datastoreItem>
</file>

<file path=customXml/itemProps2.xml><?xml version="1.0" encoding="utf-8"?>
<ds:datastoreItem xmlns:ds="http://schemas.openxmlformats.org/officeDocument/2006/customXml" ds:itemID="{431DAE29-52EE-40B1-B030-DF6F58B63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996CE4-5FBB-4AA0-B498-B3D4BE4A8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6650</Words>
  <Application>Microsoft Office PowerPoint</Application>
  <PresentationFormat>画面に合わせる (4:3)</PresentationFormat>
  <Paragraphs>731</Paragraphs>
  <Slides>28</Slides>
  <Notes>28</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40" baseType="lpstr">
      <vt:lpstr>HGｺﾞｼｯｸM</vt:lpstr>
      <vt:lpstr>Meiryo UI</vt:lpstr>
      <vt:lpstr>YuMincho +36p Kana Medium</vt:lpstr>
      <vt:lpstr>ヒラギノ角ゴシック W3</vt:lpstr>
      <vt:lpstr>メイリオ</vt:lpstr>
      <vt:lpstr>游ゴシック</vt:lpstr>
      <vt:lpstr>游ゴシック Light</vt:lpstr>
      <vt:lpstr>Arial</vt:lpstr>
      <vt:lpstr>Times New Roman</vt:lpstr>
      <vt:lpstr>Wingdings</vt:lpstr>
      <vt:lpstr>基礎コース</vt:lpstr>
      <vt:lpstr>Photo Editor 写真</vt:lpstr>
      <vt:lpstr>原子力災害事例</vt:lpstr>
      <vt:lpstr>国際原子力事象評価尺度 INES: International Nuclear Event Scale</vt:lpstr>
      <vt:lpstr>放射線事故件数と影響</vt:lpstr>
      <vt:lpstr>代表的な核兵器関連事故</vt:lpstr>
      <vt:lpstr>代表的な核兵器非関連事故</vt:lpstr>
      <vt:lpstr>ウラン加工工場臨界事故 1999年 茨城県東海村</vt:lpstr>
      <vt:lpstr>事故概要</vt:lpstr>
      <vt:lpstr>事故再構築</vt:lpstr>
      <vt:lpstr>前駆症状</vt:lpstr>
      <vt:lpstr>放射化</vt:lpstr>
      <vt:lpstr>病室エリア測定記録</vt:lpstr>
      <vt:lpstr>臨床経過</vt:lpstr>
      <vt:lpstr>環境放射線モニタリング</vt:lpstr>
      <vt:lpstr>被ばく線量</vt:lpstr>
      <vt:lpstr>社会的影響と風評被害</vt:lpstr>
      <vt:lpstr>原子力安全・防災対策</vt:lpstr>
      <vt:lpstr>東京電力 福島第一原子力発電所事故 2011年 福島県</vt:lpstr>
      <vt:lpstr>事故の経過</vt:lpstr>
      <vt:lpstr>事故の経過</vt:lpstr>
      <vt:lpstr>住民の避難経路</vt:lpstr>
      <vt:lpstr>ホールボディ・カウンタによる内部被ばく検査の実施結果</vt:lpstr>
      <vt:lpstr>小児甲状腺スクリーニング調査</vt:lpstr>
      <vt:lpstr>住民の内部被ばく評価</vt:lpstr>
      <vt:lpstr>病院避難</vt:lpstr>
      <vt:lpstr>３号機原子炉建屋水素爆発</vt:lpstr>
      <vt:lpstr>原子力安全・防災対策</vt:lpstr>
      <vt:lpstr>ゴイアニア汚染事故</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102</cp:revision>
  <cp:lastPrinted>2019-09-10T01:09:48Z</cp:lastPrinted>
  <dcterms:created xsi:type="dcterms:W3CDTF">2018-07-09T08:22:40Z</dcterms:created>
  <dcterms:modified xsi:type="dcterms:W3CDTF">2023-11-14T04:24:04Z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y fmtid="{D5CDD505-2E9C-101B-9397-08002B2CF9AE}" pid="3" name="MediaServiceImageTags">
    <vt:lpwstr/>
  </property>
</Properties>
</file>