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72" r:id="rId4"/>
  </p:sldMasterIdLst>
  <p:notesMasterIdLst>
    <p:notesMasterId r:id="rId21"/>
  </p:notesMasterIdLst>
  <p:sldIdLst>
    <p:sldId id="256" r:id="rId5"/>
    <p:sldId id="288" r:id="rId6"/>
    <p:sldId id="279" r:id="rId7"/>
    <p:sldId id="289" r:id="rId8"/>
    <p:sldId id="290" r:id="rId9"/>
    <p:sldId id="299" r:id="rId10"/>
    <p:sldId id="291" r:id="rId11"/>
    <p:sldId id="300" r:id="rId12"/>
    <p:sldId id="292" r:id="rId13"/>
    <p:sldId id="293" r:id="rId14"/>
    <p:sldId id="294" r:id="rId15"/>
    <p:sldId id="295" r:id="rId16"/>
    <p:sldId id="296" r:id="rId17"/>
    <p:sldId id="297" r:id="rId18"/>
    <p:sldId id="298" r:id="rId19"/>
    <p:sldId id="301"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fBoT/tGzEufOJVMtr6rjhw==" hashData="7lkAeJohI8ZS+5I+io5LxqNR2NBn2jcYyUuOXdhBOhtecilUVD2mD5ze2ZMMlzfIrHtKTLW3iMnbSaosAzZjiA=="/>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232"/>
    <p:restoredTop sz="74865"/>
  </p:normalViewPr>
  <p:slideViewPr>
    <p:cSldViewPr snapToGrid="0" snapToObjects="1">
      <p:cViewPr varScale="1">
        <p:scale>
          <a:sx n="82" d="100"/>
          <a:sy n="82" d="100"/>
        </p:scale>
        <p:origin x="720" y="96"/>
      </p:cViewPr>
      <p:guideLst/>
    </p:cSldViewPr>
  </p:slideViewPr>
  <p:notesTextViewPr>
    <p:cViewPr>
      <p:scale>
        <a:sx n="1" d="1"/>
        <a:sy n="1" d="1"/>
      </p:scale>
      <p:origin x="0" y="0"/>
    </p:cViewPr>
  </p:notesTextViewPr>
  <p:notesViewPr>
    <p:cSldViewPr snapToGrid="0" snapToObject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685800" y="388673"/>
            <a:ext cx="5486400" cy="4114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640527"/>
            <a:ext cx="5486400" cy="4283340"/>
          </a:xfrm>
          <a:prstGeom prst="rect">
            <a:avLst/>
          </a:prstGeom>
        </p:spPr>
        <p:txBody>
          <a:bodyPr vert="horz" lIns="91440" tIns="45720" rIns="91440" bIns="45720" rtlCol="0"/>
          <a:lstStyle/>
          <a:p>
            <a:r>
              <a:rPr kumimoji="1" lang="ja-JP" altLang="en-US"/>
              <a:t>マスター テキストの書式設定</a:t>
            </a:r>
          </a:p>
        </p:txBody>
      </p:sp>
    </p:spTree>
    <p:extLst>
      <p:ext uri="{BB962C8B-B14F-4D97-AF65-F5344CB8AC3E}">
        <p14:creationId xmlns:p14="http://schemas.microsoft.com/office/powerpoint/2010/main" val="389711994"/>
      </p:ext>
    </p:extLst>
  </p:cSld>
  <p:clrMap bg1="lt1" tx1="dk1" bg2="lt2" tx2="dk2" accent1="accent1" accent2="accent2" accent3="accent3" accent4="accent4" accent5="accent5" accent6="accent6" hlink="hlink" folHlink="folHlink"/>
  <p:notesStyle>
    <a:lvl1pPr marL="0" indent="144000" algn="l" defTabSz="914400" rtl="0" eaLnBrk="1" latinLnBrk="0" hangingPunct="1">
      <a:defRPr kumimoji="1" sz="1200" kern="1200">
        <a:solidFill>
          <a:schemeClr val="tx1"/>
        </a:solidFill>
        <a:latin typeface="YuMincho +36p Kana Medium" panose="02020500000000000000" pitchFamily="18" charset="-128"/>
        <a:ea typeface="YuMincho +36p Kana Medium" panose="02020500000000000000" pitchFamily="18" charset="-128"/>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p:txBody>
          <a:bodyPr/>
          <a:lstStyle/>
          <a:p>
            <a:r>
              <a:rPr kumimoji="1" lang="ja-JP" altLang="en-US" dirty="0"/>
              <a:t>時間；</a:t>
            </a:r>
            <a:r>
              <a:rPr kumimoji="1" lang="en-US" altLang="ja-JP" dirty="0"/>
              <a:t>30</a:t>
            </a:r>
            <a:r>
              <a:rPr kumimoji="1" lang="ja-JP" altLang="en-US" dirty="0"/>
              <a:t>分</a:t>
            </a:r>
            <a:endParaRPr kumimoji="1" lang="en-US" altLang="ja-JP" dirty="0"/>
          </a:p>
          <a:p>
            <a:r>
              <a:rPr kumimoji="1" lang="ja-JP" altLang="en-US" dirty="0"/>
              <a:t>内容</a:t>
            </a:r>
            <a:endParaRPr kumimoji="1" lang="en-US" altLang="ja-JP" dirty="0"/>
          </a:p>
          <a:p>
            <a:pPr marL="171450" lvl="0" indent="-171450">
              <a:buFont typeface="Arial" panose="020B0604020202020204" pitchFamily="34" charset="0"/>
              <a:buChar char="•"/>
            </a:pPr>
            <a:r>
              <a:rPr kumimoji="1" lang="ja-JP" altLang="en-US" dirty="0"/>
              <a:t>原子力災害医療派遣チーム活動の</a:t>
            </a:r>
            <a:r>
              <a:rPr kumimoji="1" lang="ja-JP" altLang="en-US"/>
              <a:t>基本方針</a:t>
            </a:r>
            <a:endParaRPr kumimoji="1" lang="en-US" altLang="ja-JP" dirty="0"/>
          </a:p>
          <a:p>
            <a:pPr marL="171450" lvl="0" indent="-171450">
              <a:buFont typeface="Arial" panose="020B0604020202020204" pitchFamily="34" charset="0"/>
              <a:buChar char="•"/>
            </a:pPr>
            <a:r>
              <a:rPr kumimoji="1" lang="en-US" altLang="ja-JP"/>
              <a:t>EAL</a:t>
            </a:r>
            <a:r>
              <a:rPr kumimoji="1" lang="ja-JP" altLang="en-US"/>
              <a:t>・</a:t>
            </a:r>
            <a:r>
              <a:rPr kumimoji="1" lang="en-US" altLang="ja-JP" dirty="0"/>
              <a:t>OIL</a:t>
            </a:r>
            <a:r>
              <a:rPr kumimoji="1" lang="ja-JP" altLang="en-US"/>
              <a:t>に基づく防護措置のイメージ</a:t>
            </a:r>
            <a:endParaRPr kumimoji="1" lang="en-US" altLang="ja-JP" dirty="0"/>
          </a:p>
          <a:p>
            <a:pPr marL="171450" lvl="0" indent="-171450">
              <a:buFont typeface="Arial" panose="020B0604020202020204" pitchFamily="34" charset="0"/>
              <a:buChar char="•"/>
            </a:pPr>
            <a:r>
              <a:rPr kumimoji="1" lang="ja-JP" altLang="en-US" dirty="0"/>
              <a:t>関係機関・組織</a:t>
            </a:r>
            <a:endParaRPr kumimoji="1" lang="en-US" altLang="ja-JP" dirty="0"/>
          </a:p>
          <a:p>
            <a:pPr marL="171450" lvl="0" indent="-171450">
              <a:buFont typeface="Arial" panose="020B0604020202020204" pitchFamily="34" charset="0"/>
              <a:buChar char="•"/>
            </a:pPr>
            <a:r>
              <a:rPr kumimoji="1" lang="ja-JP" altLang="en-US"/>
              <a:t>原子力災害医療派遣</a:t>
            </a:r>
            <a:r>
              <a:rPr kumimoji="1" lang="ja-JP" altLang="en-US" dirty="0"/>
              <a:t>チームの準備</a:t>
            </a:r>
            <a:endParaRPr kumimoji="1" lang="en-US" altLang="ja-JP" dirty="0"/>
          </a:p>
          <a:p>
            <a:pPr marL="171450" lvl="0" indent="-171450">
              <a:buFont typeface="Arial" panose="020B0604020202020204" pitchFamily="34" charset="0"/>
              <a:buChar char="•"/>
            </a:pPr>
            <a:r>
              <a:rPr kumimoji="1" lang="ja-JP" altLang="en-US" dirty="0"/>
              <a:t>資機材</a:t>
            </a:r>
            <a:endParaRPr kumimoji="1" lang="en-US" altLang="ja-JP" dirty="0"/>
          </a:p>
          <a:p>
            <a:pPr marL="171450" lvl="0" indent="-171450">
              <a:buFont typeface="Arial" panose="020B0604020202020204" pitchFamily="34" charset="0"/>
              <a:buChar char="•"/>
            </a:pPr>
            <a:r>
              <a:rPr kumimoji="1" lang="ja-JP" altLang="en-US" dirty="0"/>
              <a:t>派遣チーム受入準備</a:t>
            </a:r>
            <a:endParaRPr kumimoji="1" lang="en-US" altLang="ja-JP" dirty="0"/>
          </a:p>
          <a:p>
            <a:pPr marL="171450" lvl="0" indent="-171450">
              <a:buFont typeface="Arial" panose="020B0604020202020204" pitchFamily="34" charset="0"/>
              <a:buChar char="•"/>
            </a:pPr>
            <a:r>
              <a:rPr kumimoji="1" lang="ja-JP" altLang="en-US" dirty="0"/>
              <a:t>原子力災害発生時の活動の流れ</a:t>
            </a:r>
            <a:endParaRPr kumimoji="1" lang="en-US" altLang="ja-JP" dirty="0"/>
          </a:p>
          <a:p>
            <a:pPr marL="171450" lvl="0" indent="-171450">
              <a:buFont typeface="Arial" panose="020B0604020202020204" pitchFamily="34" charset="0"/>
              <a:buChar char="•"/>
            </a:pPr>
            <a:r>
              <a:rPr kumimoji="1" lang="ja-JP" altLang="en-US" dirty="0"/>
              <a:t>待機要請</a:t>
            </a:r>
            <a:endParaRPr kumimoji="1" lang="en-US" altLang="ja-JP" dirty="0"/>
          </a:p>
          <a:p>
            <a:pPr marL="171450" lvl="0" indent="-171450">
              <a:buFont typeface="Arial" panose="020B0604020202020204" pitchFamily="34" charset="0"/>
              <a:buChar char="•"/>
            </a:pPr>
            <a:r>
              <a:rPr kumimoji="1" lang="ja-JP" altLang="en-US" dirty="0"/>
              <a:t>派遣要請・出動</a:t>
            </a:r>
            <a:endParaRPr kumimoji="1" lang="en-US" altLang="ja-JP" dirty="0"/>
          </a:p>
          <a:p>
            <a:pPr marL="171450" lvl="0" indent="-171450">
              <a:buFont typeface="Arial" panose="020B0604020202020204" pitchFamily="34" charset="0"/>
              <a:buChar char="•"/>
            </a:pPr>
            <a:r>
              <a:rPr kumimoji="1" lang="ja-JP" altLang="en-US" dirty="0"/>
              <a:t>基本的活動</a:t>
            </a:r>
            <a:endParaRPr kumimoji="1" lang="en-US" altLang="ja-JP" dirty="0"/>
          </a:p>
          <a:p>
            <a:pPr marL="171450" lvl="0" indent="-171450">
              <a:buFont typeface="Arial" panose="020B0604020202020204" pitchFamily="34" charset="0"/>
              <a:buChar char="•"/>
            </a:pPr>
            <a:r>
              <a:rPr kumimoji="1" lang="ja-JP" altLang="en-US" dirty="0"/>
              <a:t>安全確保</a:t>
            </a:r>
            <a:endParaRPr kumimoji="1" lang="en-US" altLang="ja-JP" dirty="0"/>
          </a:p>
          <a:p>
            <a:pPr marL="171450" lvl="0" indent="-171450">
              <a:buFont typeface="Arial" panose="020B0604020202020204" pitchFamily="34" charset="0"/>
              <a:buChar char="•"/>
            </a:pPr>
            <a:r>
              <a:rPr kumimoji="1" lang="ja-JP" altLang="en-US" dirty="0"/>
              <a:t>連絡、記録の作成と保管</a:t>
            </a:r>
            <a:endParaRPr kumimoji="1" lang="en-US" altLang="ja-JP" dirty="0"/>
          </a:p>
          <a:p>
            <a:pPr marL="171450" lvl="0" indent="-171450">
              <a:buFont typeface="Arial" panose="020B0604020202020204" pitchFamily="34" charset="0"/>
              <a:buChar char="•"/>
            </a:pPr>
            <a:r>
              <a:rPr kumimoji="1" lang="ja-JP" altLang="en-US" dirty="0"/>
              <a:t>活動の終了</a:t>
            </a:r>
            <a:endParaRPr kumimoji="1" lang="en-US" altLang="ja-JP" dirty="0"/>
          </a:p>
          <a:p>
            <a:pPr marL="171450" lvl="0" indent="-171450">
              <a:buFont typeface="Arial" panose="020B0604020202020204" pitchFamily="34" charset="0"/>
              <a:buChar char="•"/>
            </a:pPr>
            <a:r>
              <a:rPr kumimoji="1" lang="ja-JP" altLang="en-US" dirty="0"/>
              <a:t>費用の支弁</a:t>
            </a:r>
            <a:endParaRPr kumimoji="1" lang="en-US" altLang="ja-JP" dirty="0"/>
          </a:p>
        </p:txBody>
      </p:sp>
    </p:spTree>
    <p:extLst>
      <p:ext uri="{BB962C8B-B14F-4D97-AF65-F5344CB8AC3E}">
        <p14:creationId xmlns:p14="http://schemas.microsoft.com/office/powerpoint/2010/main" val="32217999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a:xfrm>
            <a:off x="685800" y="4640526"/>
            <a:ext cx="5486400" cy="4300273"/>
          </a:xfrm>
        </p:spPr>
        <p:txBody>
          <a:bodyPr/>
          <a:lstStyle/>
          <a:p>
            <a:r>
              <a:rPr kumimoji="1" lang="ja-JP" altLang="en-US"/>
              <a:t>非被災道府県からの原子力災害医療に係る活動の支援が直ちに必要であると被災道府県が判断した場合には、被災道府県の原子力災害医療調整官は被災道府県を担当する総合支援センターに対し、必要とされる派遣チーム数、派遣先、活動内容、原子力災害の状況等に関する情報を提供し、派遣チームの派遣調整を依頼すると同時に</a:t>
            </a:r>
            <a:r>
              <a:rPr kumimoji="1" lang="en-US" altLang="ja-JP" dirty="0"/>
              <a:t>OFC</a:t>
            </a:r>
            <a:r>
              <a:rPr kumimoji="1" lang="ja-JP" altLang="en-US"/>
              <a:t>医療班を通じて</a:t>
            </a:r>
            <a:r>
              <a:rPr kumimoji="1" lang="en-US" altLang="ja-JP" dirty="0"/>
              <a:t>ERC</a:t>
            </a:r>
            <a:r>
              <a:rPr kumimoji="1" lang="ja-JP" altLang="en-US"/>
              <a:t>にも連絡します。被災道府県を担当する総合支援センターは、原子力災害の規模、被災道府県の所在地や派遣先となる原子力災害拠点病院等の地理的な位置関係等を考慮し、出動待機を要請された派遣チームの中から必要とされる派遣チームを迅速かつ適切に選定し、当該チームを保有する医療機関に対し、派遣チームの出動を依頼します。また、選定した派遣チームの情報を被災道府県の原子力災害医療調整官、当該チームを保有する医療機関を管轄する道府県及び</a:t>
            </a:r>
            <a:r>
              <a:rPr kumimoji="1" lang="en-US" altLang="ja-JP" dirty="0"/>
              <a:t>ERC </a:t>
            </a:r>
            <a:r>
              <a:rPr kumimoji="1" lang="ja-JP" altLang="en-US"/>
              <a:t>医療班にも伝達します。</a:t>
            </a:r>
          </a:p>
          <a:p>
            <a:r>
              <a:rPr kumimoji="1" lang="ja-JP" altLang="en-US"/>
              <a:t>被災道府県の原子力災害医療調整官は、出動を依頼された派遣チームを保有する医療機関を管轄する非被災道府県に対し、派遣チームの派遣を要請します。さらに、</a:t>
            </a:r>
            <a:r>
              <a:rPr lang="ja-JP" altLang="en-US"/>
              <a:t>派遣チームの支援受入医療機関に対し、派遣チームの受入を要請します。受入医療機関は、受入体制が整った段階でその旨を被災道府県の原子力災害医療調整官に伝達します。</a:t>
            </a:r>
            <a:endParaRPr kumimoji="1" lang="ja-JP" altLang="en-US"/>
          </a:p>
          <a:p>
            <a:r>
              <a:rPr kumimoji="1" lang="ja-JP" altLang="en-US"/>
              <a:t>管轄の非被災道府県から派遣要請を受けた派遣チームを保有する医療機関の長は、派遣チームの構成員に対して出動を指示し、出動を指示された派遣チームの構成員は活動に必要な資機材等を携行し出動します。</a:t>
            </a:r>
          </a:p>
          <a:p>
            <a:r>
              <a:rPr kumimoji="1" lang="ja-JP" altLang="en-US"/>
              <a:t>派遣チームを出動させる医療機関は、管轄の道府県、被災道府県を担当する総合支援センターを通じて、派遣チームの出動時刻と現地到着予定時刻等について、被災道府県の原子力災害医療調整官に伝えます。</a:t>
            </a:r>
          </a:p>
          <a:p>
            <a:endParaRPr kumimoji="1" lang="ja-JP" altLang="en-US"/>
          </a:p>
        </p:txBody>
      </p:sp>
    </p:spTree>
    <p:extLst>
      <p:ext uri="{BB962C8B-B14F-4D97-AF65-F5344CB8AC3E}">
        <p14:creationId xmlns:p14="http://schemas.microsoft.com/office/powerpoint/2010/main" val="17677651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p:txBody>
          <a:bodyPr/>
          <a:lstStyle/>
          <a:p>
            <a:pPr marL="0" marR="0" algn="l" defTabSz="914400" rtl="0" eaLnBrk="1" fontAlgn="auto" latinLnBrk="0" hangingPunct="1">
              <a:lnSpc>
                <a:spcPct val="100000"/>
              </a:lnSpc>
              <a:spcBef>
                <a:spcPts val="0"/>
              </a:spcBef>
              <a:spcAft>
                <a:spcPts val="0"/>
              </a:spcAft>
              <a:buClrTx/>
              <a:buSzTx/>
              <a:buFontTx/>
              <a:buNone/>
              <a:tabLst/>
              <a:defRPr/>
            </a:pPr>
            <a:r>
              <a:rPr kumimoji="1" lang="ja-JP" altLang="en-US" dirty="0"/>
              <a:t>派遣チームの１チームあたりの活動期間は移動時間を除き概ね５日間を基本とします。ただし、さらに長期に活動することが必要であると判断される場合には、被災道府県の原子力災害医療調整官は、派遣チームの派遣調整の手続きと同様、被災道府県を担当する原子力災害医療・総合支援センターの協力を得て、活動期間の延長または交替について調整します。</a:t>
            </a:r>
            <a:endParaRPr kumimoji="1" lang="en-US" altLang="ja-JP" dirty="0"/>
          </a:p>
          <a:p>
            <a:pPr marL="0" marR="0" algn="l" defTabSz="914400" rtl="0" eaLnBrk="1" fontAlgn="auto" latinLnBrk="0" hangingPunct="1">
              <a:lnSpc>
                <a:spcPct val="100000"/>
              </a:lnSpc>
              <a:spcBef>
                <a:spcPts val="0"/>
              </a:spcBef>
              <a:spcAft>
                <a:spcPts val="0"/>
              </a:spcAft>
              <a:buClrTx/>
              <a:buSzTx/>
              <a:buFontTx/>
              <a:buNone/>
              <a:tabLst/>
              <a:defRPr/>
            </a:pPr>
            <a:r>
              <a:rPr kumimoji="1" lang="ja-JP" altLang="en-US" dirty="0"/>
              <a:t>支援受入医療機関での活動は、その医療機関の長の指揮下で行います。汚染のある患者に対する救急医療等の提供、高度被ばく医療支援センター等への搬送支援など原子力災害医療に係る活動の支援が基本となります。また、事前に策定されている各種計画において、派遣チームによる対応の方がより適切と判断される場合（例えば医療機関における避難計画を実施しようとした際や避難所等での救護活動を行おうとした際に計画上の人員確保が困難と判断される場合）等には、必要に応じて原子力災害時の医療ニーズに可能な範囲で柔軟に対応します。</a:t>
            </a:r>
            <a:endParaRPr kumimoji="1" lang="en-US" altLang="ja-JP" dirty="0"/>
          </a:p>
          <a:p>
            <a:pPr marL="0" marR="0" algn="l" defTabSz="914400" rtl="0" eaLnBrk="1" fontAlgn="auto" latinLnBrk="0" hangingPunct="1">
              <a:lnSpc>
                <a:spcPct val="100000"/>
              </a:lnSpc>
              <a:spcBef>
                <a:spcPts val="0"/>
              </a:spcBef>
              <a:spcAft>
                <a:spcPts val="0"/>
              </a:spcAft>
              <a:buClrTx/>
              <a:buSzTx/>
              <a:buFontTx/>
              <a:buNone/>
              <a:tabLst/>
              <a:defRPr/>
            </a:pPr>
            <a:r>
              <a:rPr kumimoji="1" lang="ja-JP" altLang="en-US" dirty="0"/>
              <a:t>なお、原子力災害医療・総合支援センターの派遣チームが出動した場合は、出動先の組織の長の指示のもと、複数の派遣チームの活動について統括するとともに、必要に応じて他の保健医療関連チームとの活動調整を行います。</a:t>
            </a:r>
            <a:endParaRPr kumimoji="1" lang="en-US" altLang="ja-JP" dirty="0"/>
          </a:p>
          <a:p>
            <a:pPr marL="0" marR="0" algn="l" defTabSz="914400" rtl="0" eaLnBrk="1" fontAlgn="auto" latinLnBrk="0" hangingPunct="1">
              <a:lnSpc>
                <a:spcPct val="100000"/>
              </a:lnSpc>
              <a:spcBef>
                <a:spcPts val="0"/>
              </a:spcBef>
              <a:spcAft>
                <a:spcPts val="0"/>
              </a:spcAft>
              <a:buClrTx/>
              <a:buSzTx/>
              <a:buFontTx/>
              <a:buNone/>
              <a:tabLst/>
              <a:defRPr/>
            </a:pPr>
            <a:r>
              <a:rPr kumimoji="1" lang="ja-JP" altLang="en-US" dirty="0"/>
              <a:t>関係機関からの支援がなくても単独で活動を続けられるよう、派遣チームの移動時間及び活動期間に必要な食料・飲料水、その他の生活必需品等については、派遣チームが自ら準備・調達することを基本とします。また、後方支援の業務を担う業務調整員の同行が望ましいです。</a:t>
            </a:r>
            <a:endParaRPr kumimoji="1" lang="en-US" altLang="ja-JP" dirty="0"/>
          </a:p>
        </p:txBody>
      </p:sp>
    </p:spTree>
    <p:extLst>
      <p:ext uri="{BB962C8B-B14F-4D97-AF65-F5344CB8AC3E}">
        <p14:creationId xmlns:p14="http://schemas.microsoft.com/office/powerpoint/2010/main" val="814510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p:txBody>
          <a:bodyPr/>
          <a:lstStyle/>
          <a:p>
            <a:pPr marL="0" marR="0" algn="l" defTabSz="914400" rtl="0" eaLnBrk="1" fontAlgn="auto" latinLnBrk="0" hangingPunct="1">
              <a:lnSpc>
                <a:spcPct val="100000"/>
              </a:lnSpc>
              <a:spcBef>
                <a:spcPts val="0"/>
              </a:spcBef>
              <a:spcAft>
                <a:spcPts val="0"/>
              </a:spcAft>
              <a:buClrTx/>
              <a:buSzTx/>
              <a:buFontTx/>
              <a:buNone/>
              <a:tabLst/>
              <a:defRPr/>
            </a:pPr>
            <a:r>
              <a:rPr kumimoji="1" lang="ja-JP" altLang="en-US"/>
              <a:t>国、被災道府県及び原子力災害医療・総合支援センターは、原子力災害が発生した原子炉施設等の状況、緊急時モニタリングの結果や原子炉施設等の状態予測、支援受入医療機関の活動状況など必要な情報を迅速かつ的確に把握するとともに、これらの情報を派遣チームに定期的に伝達する体制を確保します。また、緊急に対応が必要な場合に迅速に連絡がとれる体制も確保します。</a:t>
            </a:r>
            <a:endParaRPr kumimoji="1" lang="en-US" altLang="ja-JP" dirty="0"/>
          </a:p>
          <a:p>
            <a:pPr marL="0" marR="0" algn="l" defTabSz="914400" rtl="0" eaLnBrk="1" fontAlgn="auto" latinLnBrk="0" hangingPunct="1">
              <a:lnSpc>
                <a:spcPct val="100000"/>
              </a:lnSpc>
              <a:spcBef>
                <a:spcPts val="0"/>
              </a:spcBef>
              <a:spcAft>
                <a:spcPts val="0"/>
              </a:spcAft>
              <a:buClrTx/>
              <a:buSzTx/>
              <a:buFontTx/>
              <a:buNone/>
              <a:tabLst/>
              <a:defRPr/>
            </a:pPr>
            <a:r>
              <a:rPr kumimoji="1" lang="ja-JP" altLang="en-US"/>
              <a:t>派遣チームを出動させた医療機関の長は構成員一人ひとりに対し、線量管理の観点から個人線量計を貸与し、作業時間、累積線量等を記録します。また、放射性物質による汚染の恐れがある場合は、マスク、防護服等を装着します。原子力施設の状況により放射性ヨウ素を含む放射性物質の放出の可能性が高まった場合に備えて、安定ヨウ素剤を携行します。</a:t>
            </a:r>
          </a:p>
        </p:txBody>
      </p:sp>
    </p:spTree>
    <p:extLst>
      <p:ext uri="{BB962C8B-B14F-4D97-AF65-F5344CB8AC3E}">
        <p14:creationId xmlns:p14="http://schemas.microsoft.com/office/powerpoint/2010/main" val="10900419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p:txBody>
          <a:bodyPr/>
          <a:lstStyle/>
          <a:p>
            <a:r>
              <a:rPr kumimoji="1" lang="ja-JP" altLang="en-US"/>
              <a:t>出動先での活動状況について、派遣チームの放射線防護関係者は派遣チームを出動させた医療機関の長及び医療機関を通じて被災道府県を担当する原子力災害医療・総合支援センターに対し定期的に報告する。また、可能な範囲で詳細な記録を作成し、紛失または他のものによる改ざん等を受けない措置を講じるよう努めます。</a:t>
            </a:r>
            <a:endParaRPr kumimoji="1" lang="en-US" altLang="ja-JP" dirty="0"/>
          </a:p>
          <a:p>
            <a:r>
              <a:rPr kumimoji="1" lang="ja-JP" altLang="en-US"/>
              <a:t>派遣チームの放射線防護関係者は、活動終了後に派遣チームを出動させた医療機関の長に活動記録を提出します。また、個人情報保護に配慮した上で医療機関を通じて被災道府県を担当する原子力災害医療・総合支援センターにも活動記録の概要を提出します。</a:t>
            </a:r>
          </a:p>
        </p:txBody>
      </p:sp>
    </p:spTree>
    <p:extLst>
      <p:ext uri="{BB962C8B-B14F-4D97-AF65-F5344CB8AC3E}">
        <p14:creationId xmlns:p14="http://schemas.microsoft.com/office/powerpoint/2010/main" val="19661669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p:txBody>
          <a:bodyPr/>
          <a:lstStyle/>
          <a:p>
            <a:r>
              <a:rPr kumimoji="1" lang="ja-JP" altLang="en-US"/>
              <a:t>出動した個々の原子力災害医療派遣チームの活動の終了は、派遣調整または派遣中の段階であらかじめ調整された（計画された）活動の終了時点を基本とします。</a:t>
            </a:r>
          </a:p>
          <a:p>
            <a:r>
              <a:rPr kumimoji="1" lang="ja-JP" altLang="en-US"/>
              <a:t>被災道府県における派遣チーム全体の活動の終了は、被災道府県の医療ニーズ等を勘案しつつ、被災道府県を担当する原子力災害医療・総合支援センターの助言も踏まえ、被災道府県の原子力災害医療調整官が決定します。被災道府県が派遣チーム全体の活動の終了を決定した場合には、被災道府県から派遣チームを出動させた医療機関を管轄する道府県に対し、派遣チームの活動の終了を伝達します。</a:t>
            </a:r>
          </a:p>
          <a:p>
            <a:r>
              <a:rPr kumimoji="1" lang="ja-JP" altLang="en-US"/>
              <a:t>派遣チームの活動の終了を伝達された道府県は、派遣チームを出動させた医療機関に対し、派遣チームの活動の終了を伝達します。派遣チームを出動させた医療機関の長は、被災道府県における全ての派遣チームの活動終了後に、その全記録を集約して被災道府県を担当する原子力災害医療・総合支援センターに報告します。</a:t>
            </a:r>
          </a:p>
        </p:txBody>
      </p:sp>
    </p:spTree>
    <p:extLst>
      <p:ext uri="{BB962C8B-B14F-4D97-AF65-F5344CB8AC3E}">
        <p14:creationId xmlns:p14="http://schemas.microsoft.com/office/powerpoint/2010/main" val="35889174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p:txBody>
          <a:bodyPr/>
          <a:lstStyle/>
          <a:p>
            <a:r>
              <a:rPr kumimoji="1" lang="ja-JP" altLang="en-US" sz="1200" kern="1200">
                <a:solidFill>
                  <a:schemeClr val="tx1"/>
                </a:solidFill>
                <a:effectLst/>
                <a:latin typeface="YuMincho +36p Kana Medium" panose="02020500000000000000" pitchFamily="18" charset="-128"/>
                <a:ea typeface="YuMincho +36p Kana Medium" panose="02020500000000000000" pitchFamily="18" charset="-128"/>
                <a:cs typeface="+mn-cs"/>
              </a:rPr>
              <a:t>派遣チームの活動に要した費用は、原則として、派遣チームを出動させた医療機関と医療機関を管轄する道府県があらかじめ締結した協定に基づき、管轄の道府県が当該医療機関に支弁します。派遣チームを出動させた医療機関を管轄する道府県は、派遣チームの派遣要請を行った被災道府県に対し、費用を求償できます。</a:t>
            </a:r>
            <a:endParaRPr kumimoji="1" lang="en-US" altLang="ja-JP" sz="1200" kern="1200" dirty="0">
              <a:solidFill>
                <a:schemeClr val="tx1"/>
              </a:solidFill>
              <a:effectLst/>
              <a:latin typeface="YuMincho +36p Kana Medium" panose="02020500000000000000" pitchFamily="18" charset="-128"/>
              <a:ea typeface="YuMincho +36p Kana Medium" panose="02020500000000000000" pitchFamily="18" charset="-128"/>
              <a:cs typeface="+mn-cs"/>
            </a:endParaRPr>
          </a:p>
          <a:p>
            <a:r>
              <a:rPr kumimoji="1" lang="ja-JP" altLang="en-US"/>
              <a:t>災害救助法が適用された場合は、</a:t>
            </a:r>
            <a:r>
              <a:rPr lang="ja-JP" altLang="en-US"/>
              <a:t>要請を受けた非被災都道府県は、災害救助法第</a:t>
            </a:r>
            <a:r>
              <a:rPr lang="en-US" altLang="ja-JP" dirty="0"/>
              <a:t>20</a:t>
            </a:r>
            <a:r>
              <a:rPr lang="ja-JP" altLang="en-US"/>
              <a:t>条に基づき、被災道府県に対しその費用を求償し、被災道府県は、同法第</a:t>
            </a:r>
            <a:r>
              <a:rPr lang="en-US" altLang="ja-JP" dirty="0"/>
              <a:t>18</a:t>
            </a:r>
            <a:r>
              <a:rPr lang="ja-JP" altLang="en-US"/>
              <a:t>条により求償した非被災道府県に対して費用を支弁します。</a:t>
            </a:r>
            <a:endParaRPr lang="en-US" altLang="ja-JP" dirty="0"/>
          </a:p>
          <a:p>
            <a:r>
              <a:rPr kumimoji="1" lang="ja-JP" altLang="en-US"/>
              <a:t>災害救助法が適用されない場合は、</a:t>
            </a:r>
            <a:r>
              <a:rPr lang="ja-JP" altLang="en-US"/>
              <a:t>非被災都道府県が</a:t>
            </a:r>
            <a:r>
              <a:rPr kumimoji="1" lang="ja-JP" altLang="en-US"/>
              <a:t>協定に基づき医療機関に費用を支弁した時は、</a:t>
            </a:r>
            <a:r>
              <a:rPr lang="ja-JP" altLang="en-US"/>
              <a:t>非被災都道府県は、被災道府県に対してその費用を求償できます。協定を締結していない時は、被災道府県は、当該医療機関に対して活動に要した費用を直接支弁します。派遣チームの活動費用は、原則として、原子力事業者が賠償責任を負います。</a:t>
            </a:r>
            <a:endParaRPr lang="en-US" altLang="ja-JP" dirty="0"/>
          </a:p>
        </p:txBody>
      </p:sp>
    </p:spTree>
    <p:extLst>
      <p:ext uri="{BB962C8B-B14F-4D97-AF65-F5344CB8AC3E}">
        <p14:creationId xmlns:p14="http://schemas.microsoft.com/office/powerpoint/2010/main" val="3619702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791908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a:xfrm>
            <a:off x="685800" y="4640529"/>
            <a:ext cx="5486400" cy="4114534"/>
          </a:xfrm>
        </p:spPr>
        <p:txBody>
          <a:bodyPr/>
          <a:lstStyle/>
          <a:p>
            <a:r>
              <a:rPr kumimoji="1" lang="ja-JP" altLang="en-US"/>
              <a:t>原子力災害医療派遣チーム（以下「派遣チーム」という。）の活動は、平時に派遣チームを保有する医療機関と当該医療機関を管轄する道府県との間で締結された協定（以下「協定」という。）及び地域防災計画等に基づきます。</a:t>
            </a:r>
            <a:endParaRPr kumimoji="1" lang="en-US" altLang="ja-JP" dirty="0"/>
          </a:p>
          <a:p>
            <a:r>
              <a:rPr kumimoji="1" lang="ja-JP" altLang="en-US"/>
              <a:t>原子力災害医療・総合支援センター、非被災道府県から派遣チームを出動させることが基本となります。ただし、被災道府県の原子力災害医療調整官が必要性を判断した場合には、被災道府県内の派遣チームを出動させることもできます。</a:t>
            </a:r>
            <a:endParaRPr kumimoji="1" lang="en-US" altLang="ja-JP" dirty="0"/>
          </a:p>
          <a:p>
            <a:r>
              <a:rPr kumimoji="1" lang="ja-JP" altLang="en-US"/>
              <a:t>派遣チームの出動先は、被災道府県の原子力災害拠点病院を基本とし、派遣先の機関の長の指揮下で支援活動を行います。</a:t>
            </a:r>
            <a:endParaRPr kumimoji="1" lang="en-US" altLang="ja-JP" dirty="0"/>
          </a:p>
          <a:p>
            <a:r>
              <a:rPr kumimoji="1" lang="ja-JP" altLang="en-US"/>
              <a:t>その活動は、例えば汚染のある患者に対する救急医療等の提供など、原子力災害医療に係る活動の支援を基本としますが、出動先の原子力災害拠点病院で対応できない被ばく傷病者等が発生した場合には、高度被ばく医療支援センターまたは原子力災害医療・総合支援センターへ搬送する際の搬送支援を行います。また、原子力災害の発生時に被災道府県または被災道府県内の市町村が事前に策定した原子力防災に係る各種計画の実行に際して、他の関係する対処要員よりも派遣チームによる対応の方がより適切と判断される場合（例えば医療機関における避難計画を実施しようとした際や避難所等での救護活動を行おうとした際に計画上の人員確保が困難と判断される場合）等には、必要に応じて原子力災害時の医療ニーズに可能な範囲で柔軟に対応します。</a:t>
            </a:r>
          </a:p>
          <a:p>
            <a:endParaRPr kumimoji="1" lang="ja-JP" altLang="en-US"/>
          </a:p>
        </p:txBody>
      </p:sp>
    </p:spTree>
    <p:extLst>
      <p:ext uri="{BB962C8B-B14F-4D97-AF65-F5344CB8AC3E}">
        <p14:creationId xmlns:p14="http://schemas.microsoft.com/office/powerpoint/2010/main" val="2497285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緊急時活動レベル（</a:t>
            </a:r>
            <a:r>
              <a:rPr kumimoji="1" lang="en-US" altLang="ja-JP" dirty="0"/>
              <a:t>EAL</a:t>
            </a:r>
            <a:r>
              <a:rPr kumimoji="1" lang="ja-JP" altLang="en-US"/>
              <a:t>）、</a:t>
            </a:r>
            <a:r>
              <a:rPr lang="ja-JP" altLang="en-US"/>
              <a:t>運用上の介入レベル（</a:t>
            </a:r>
            <a:r>
              <a:rPr kumimoji="1" lang="en-US" altLang="ja-JP" dirty="0"/>
              <a:t>OIL</a:t>
            </a:r>
            <a:r>
              <a:rPr kumimoji="1" lang="ja-JP" altLang="en-US"/>
              <a:t>）</a:t>
            </a:r>
            <a:r>
              <a:rPr lang="ja-JP" altLang="en-US"/>
              <a:t>に基づく防護措置のイメージです。</a:t>
            </a:r>
            <a:endParaRPr lang="en-US" altLang="ja-JP" dirty="0"/>
          </a:p>
          <a:p>
            <a:pPr indent="12700"/>
            <a:r>
              <a:rPr kumimoji="1" lang="en-US" altLang="ja-JP" dirty="0"/>
              <a:t>【</a:t>
            </a:r>
            <a:r>
              <a:rPr kumimoji="1" lang="ja-JP" altLang="en-US"/>
              <a:t>警戒事態：</a:t>
            </a:r>
            <a:r>
              <a:rPr kumimoji="1" lang="en-US" altLang="ja-JP" dirty="0"/>
              <a:t>EAL</a:t>
            </a:r>
            <a:r>
              <a:rPr kumimoji="1" lang="ja-JP" altLang="en-US"/>
              <a:t>（</a:t>
            </a:r>
            <a:r>
              <a:rPr kumimoji="1" lang="en-US" altLang="ja-JP" dirty="0"/>
              <a:t>AL</a:t>
            </a:r>
            <a:r>
              <a:rPr kumimoji="1" lang="ja-JP" altLang="en-US"/>
              <a:t>）</a:t>
            </a:r>
            <a:r>
              <a:rPr kumimoji="1" lang="en-US" altLang="ja-JP" dirty="0"/>
              <a:t>】</a:t>
            </a:r>
          </a:p>
          <a:p>
            <a:r>
              <a:rPr kumimoji="1" lang="ja-JP" altLang="en-US"/>
              <a:t>・</a:t>
            </a:r>
            <a:r>
              <a:rPr kumimoji="1" lang="en-US" altLang="ja-JP" dirty="0"/>
              <a:t>PAZ</a:t>
            </a:r>
            <a:r>
              <a:rPr kumimoji="1" lang="ja-JP" altLang="en-US"/>
              <a:t>の施設敷地緊急事態要避難者は、避難の準備を行い、そのほかの住民は情報収集を行います。</a:t>
            </a:r>
          </a:p>
          <a:p>
            <a:r>
              <a:rPr kumimoji="1" lang="ja-JP" altLang="en-US"/>
              <a:t>・</a:t>
            </a:r>
            <a:r>
              <a:rPr kumimoji="1" lang="en-US" altLang="ja-JP" dirty="0"/>
              <a:t>UPZ</a:t>
            </a:r>
            <a:r>
              <a:rPr kumimoji="1" lang="ja-JP" altLang="en-US"/>
              <a:t>の住民は、情報収集を行います。</a:t>
            </a:r>
          </a:p>
          <a:p>
            <a:pPr indent="12700"/>
            <a:r>
              <a:rPr kumimoji="1" lang="en-US" altLang="ja-JP" dirty="0"/>
              <a:t>【</a:t>
            </a:r>
            <a:r>
              <a:rPr kumimoji="1" lang="ja-JP" altLang="en-US"/>
              <a:t>施設敷地緊急事態：</a:t>
            </a:r>
            <a:r>
              <a:rPr kumimoji="1" lang="en-US" altLang="ja-JP" dirty="0"/>
              <a:t>EAL</a:t>
            </a:r>
            <a:r>
              <a:rPr kumimoji="1" lang="ja-JP" altLang="en-US"/>
              <a:t>（</a:t>
            </a:r>
            <a:r>
              <a:rPr kumimoji="1" lang="en-US" altLang="ja-JP" dirty="0"/>
              <a:t>SE</a:t>
            </a:r>
            <a:r>
              <a:rPr kumimoji="1" lang="ja-JP" altLang="en-US"/>
              <a:t>）</a:t>
            </a:r>
            <a:r>
              <a:rPr kumimoji="1" lang="en-US" altLang="ja-JP" dirty="0"/>
              <a:t>】</a:t>
            </a:r>
          </a:p>
          <a:p>
            <a:r>
              <a:rPr kumimoji="1" lang="ja-JP" altLang="en-US"/>
              <a:t>・</a:t>
            </a:r>
            <a:r>
              <a:rPr kumimoji="1" lang="en-US" altLang="ja-JP" dirty="0"/>
              <a:t>PAZ</a:t>
            </a:r>
            <a:r>
              <a:rPr kumimoji="1" lang="ja-JP" altLang="en-US"/>
              <a:t>の施設敷地緊急事態要避難者は避難し、そのほかの住民は避難の準備および安定ヨウ素剤を服用する準備を行います。</a:t>
            </a:r>
          </a:p>
          <a:p>
            <a:r>
              <a:rPr kumimoji="1" lang="ja-JP" altLang="en-US"/>
              <a:t>・</a:t>
            </a:r>
            <a:r>
              <a:rPr kumimoji="1" lang="en-US" altLang="ja-JP" dirty="0"/>
              <a:t>UPZ</a:t>
            </a:r>
            <a:r>
              <a:rPr kumimoji="1" lang="ja-JP" altLang="en-US"/>
              <a:t>の住民は、屋内退避の準備を行います。</a:t>
            </a:r>
          </a:p>
          <a:p>
            <a:pPr indent="12700"/>
            <a:r>
              <a:rPr kumimoji="1" lang="en-US" altLang="ja-JP" dirty="0"/>
              <a:t>【</a:t>
            </a:r>
            <a:r>
              <a:rPr kumimoji="1" lang="ja-JP" altLang="en-US"/>
              <a:t>全面緊急事態：</a:t>
            </a:r>
            <a:r>
              <a:rPr kumimoji="1" lang="en-US" altLang="ja-JP" dirty="0"/>
              <a:t>EAL</a:t>
            </a:r>
            <a:r>
              <a:rPr kumimoji="1" lang="ja-JP" altLang="en-US"/>
              <a:t>（</a:t>
            </a:r>
            <a:r>
              <a:rPr kumimoji="1" lang="en-US" altLang="ja-JP" dirty="0"/>
              <a:t>GE</a:t>
            </a:r>
            <a:r>
              <a:rPr kumimoji="1" lang="ja-JP" altLang="en-US"/>
              <a:t>）</a:t>
            </a:r>
            <a:r>
              <a:rPr kumimoji="1" lang="en-US" altLang="ja-JP" dirty="0"/>
              <a:t>】</a:t>
            </a:r>
          </a:p>
          <a:p>
            <a:r>
              <a:rPr kumimoji="1" lang="ja-JP" altLang="en-US"/>
              <a:t>・</a:t>
            </a:r>
            <a:r>
              <a:rPr kumimoji="1" lang="en-US" altLang="ja-JP" dirty="0"/>
              <a:t>PAZ</a:t>
            </a:r>
            <a:r>
              <a:rPr kumimoji="1" lang="ja-JP" altLang="en-US"/>
              <a:t>の住民は、国や地方公共団体からの指示に従い、安定ヨウ素剤を服用し、避難します。</a:t>
            </a:r>
          </a:p>
          <a:p>
            <a:r>
              <a:rPr kumimoji="1" lang="ja-JP" altLang="en-US"/>
              <a:t>・</a:t>
            </a:r>
            <a:r>
              <a:rPr kumimoji="1" lang="en-US" altLang="ja-JP" dirty="0"/>
              <a:t>UPZ</a:t>
            </a:r>
            <a:r>
              <a:rPr kumimoji="1" lang="ja-JP" altLang="en-US"/>
              <a:t>の住民は、屋内退避を行います。また、避難の準備および安定ヨウ素剤を服用する準備を行います。</a:t>
            </a:r>
            <a:endParaRPr kumimoji="1" lang="en-US" altLang="ja-JP" dirty="0"/>
          </a:p>
          <a:p>
            <a:endParaRPr kumimoji="1" lang="en-US" altLang="ja-JP" dirty="0"/>
          </a:p>
          <a:p>
            <a:r>
              <a:rPr kumimoji="1" lang="ja-JP" altLang="en-US"/>
              <a:t>緊急事態のうち全面緊急事態（</a:t>
            </a:r>
            <a:r>
              <a:rPr kumimoji="1" lang="en-US" altLang="ja-JP" dirty="0"/>
              <a:t>EAL</a:t>
            </a:r>
            <a:r>
              <a:rPr kumimoji="1" lang="ja-JP" altLang="en-US"/>
              <a:t>（</a:t>
            </a:r>
            <a:r>
              <a:rPr kumimoji="1" lang="en-US" altLang="ja-JP" dirty="0"/>
              <a:t>GE</a:t>
            </a:r>
            <a:r>
              <a:rPr kumimoji="1" lang="ja-JP" altLang="en-US"/>
              <a:t>））に至り、異常な量の放射性物質が放出された場合には、緊急時モニタリングの結果などによって、適切な防護措置を実施します。</a:t>
            </a:r>
          </a:p>
          <a:p>
            <a:r>
              <a:rPr kumimoji="1" lang="ja-JP" altLang="en-US"/>
              <a:t>●放射性物質の異常な量の放出後の防護措置</a:t>
            </a:r>
          </a:p>
          <a:p>
            <a:r>
              <a:rPr kumimoji="1" lang="en-US" altLang="ja-JP" dirty="0"/>
              <a:t>UPZ</a:t>
            </a:r>
            <a:r>
              <a:rPr kumimoji="1" lang="ja-JP" altLang="en-US"/>
              <a:t>の住民が行う防護措置を実施する判断基準として、空間放射線量率や環境中の放射性物質の濃度などで表される「運用上の介入レベル」（</a:t>
            </a:r>
            <a:r>
              <a:rPr kumimoji="1" lang="en-US" altLang="ja-JP" dirty="0" err="1"/>
              <a:t>OIL:Operational</a:t>
            </a:r>
            <a:r>
              <a:rPr kumimoji="1" lang="en-US" altLang="ja-JP" dirty="0"/>
              <a:t> Intervention Level</a:t>
            </a:r>
            <a:r>
              <a:rPr kumimoji="1" lang="ja-JP" altLang="en-US"/>
              <a:t>）が設定されています。</a:t>
            </a:r>
            <a:br>
              <a:rPr kumimoji="1" lang="ja-JP" altLang="en-US"/>
            </a:br>
            <a:r>
              <a:rPr kumimoji="1" lang="ja-JP" altLang="en-US"/>
              <a:t>これらの基準値は、緊急事態当初に用いられ、地上に沈着した放射性物質の種類が明確になった時点で必要に応じて改定されます。</a:t>
            </a:r>
          </a:p>
          <a:p>
            <a:endParaRPr kumimoji="1" lang="ja-JP" altLang="en-US"/>
          </a:p>
          <a:p>
            <a:endParaRPr kumimoji="1" lang="en-US" altLang="ja-JP" dirty="0"/>
          </a:p>
        </p:txBody>
      </p:sp>
    </p:spTree>
    <p:extLst>
      <p:ext uri="{BB962C8B-B14F-4D97-AF65-F5344CB8AC3E}">
        <p14:creationId xmlns:p14="http://schemas.microsoft.com/office/powerpoint/2010/main" val="1861730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p:txBody>
          <a:bodyPr/>
          <a:lstStyle/>
          <a:p>
            <a:r>
              <a:rPr kumimoji="1" lang="ja-JP" altLang="en-US"/>
              <a:t>原子力災害とは、原子力施設の事故等に起因する放射性物質または放射線の環境への異常な放出により生じる被害を意味します。原子力災害対策特別措置法（以下「原災法」）では、原子力施設外における放射性物質または放射線の放出が一定の水準を超えた場合には、原子力緊急事態（原災法第２条第２号に規定する「原子力緊急事態」をいう。）に該当するものとされ、緊急事態応急対策が講じられます。こうした事態における原子力災害医療の対応には、通常の救急医療、災害医療に加えて被ばく医療の考え方が必要となります。この原子力災害医療を提供するのが、原子力災害拠点病院、原子力災害医療協力機関、原子力災害医療・総合支援センター、高度被ばく医療支援センター、基幹高度被ばく医療支援センターとなります。この中で、原子力災害拠点病院、原子力災害医療協力機関、原子力災害医療・総合支援センターは原子力災害医療派遣チームを保有します。高度被ばく医療支援センターは専門派遣チームを保有します。</a:t>
            </a:r>
            <a:endParaRPr kumimoji="1" lang="en-US" altLang="ja-JP" dirty="0"/>
          </a:p>
          <a:p>
            <a:r>
              <a:rPr kumimoji="1" lang="ja-JP" altLang="en-US"/>
              <a:t>また、原子力災害医療調整官は、地域の医療事情に詳しい者とし、原子力災害医療調整官を長とする複数者からなるグループを組織して立地道府県等が設置する災害対策本部内に配置することとなっています。この原子力災害医療調整官は、</a:t>
            </a:r>
            <a:r>
              <a:rPr kumimoji="1" lang="ja-JP" altLang="en-US" sz="1200" kern="1200">
                <a:solidFill>
                  <a:schemeClr val="tx1"/>
                </a:solidFill>
                <a:effectLst/>
                <a:latin typeface="YuMincho +36p Kana Medium" panose="02020500000000000000" pitchFamily="18" charset="-128"/>
                <a:ea typeface="YuMincho +36p Kana Medium" panose="02020500000000000000" pitchFamily="18" charset="-128"/>
                <a:cs typeface="+mn-cs"/>
              </a:rPr>
              <a:t>医療機関、消防機関等に対して搬送する患者の汚染や推定被ばく線量に基づいて、その搬送先を適切かつ迅速に指示します。その際、救急医療体制を活用し、医療機関に対して傷病者を受け入れるように指示し、その受入れを確認します。特に、重篤な傷病者については指定された原子力災害拠点病院等に搬送できるようにします。また、原子力災害医療調整官は、必要に応じて、他の立地道府県等に対して派遣チームの派遣要請を行い、立地道府県等内の原子力災害拠点病院等へ派遣します。</a:t>
            </a:r>
          </a:p>
        </p:txBody>
      </p:sp>
    </p:spTree>
    <p:extLst>
      <p:ext uri="{BB962C8B-B14F-4D97-AF65-F5344CB8AC3E}">
        <p14:creationId xmlns:p14="http://schemas.microsoft.com/office/powerpoint/2010/main" val="3999697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p:txBody>
          <a:bodyPr/>
          <a:lstStyle/>
          <a:p>
            <a:r>
              <a:rPr kumimoji="1" lang="ja-JP" altLang="en-US"/>
              <a:t>原子力災害医療派遣チーム（以下、派遣チーム）は４名以上で、原子力災害が発生またはそのおそれがある場合に提供される医療に必要な知識、技能を保有する医師、看護師、放射線防護関係者、業務調整員等から構成されます。</a:t>
            </a:r>
            <a:endParaRPr kumimoji="1" lang="en-US" altLang="ja-JP" dirty="0"/>
          </a:p>
          <a:p>
            <a:r>
              <a:rPr lang="ja-JP" altLang="en-US"/>
              <a:t>資機材は、移動時間も含めて７日程度の活動に必要な分量を基本として整備し、定期的に点検を行います。</a:t>
            </a:r>
            <a:endParaRPr lang="en-US" altLang="ja-JP" dirty="0"/>
          </a:p>
          <a:p>
            <a:r>
              <a:rPr lang="ja-JP" altLang="en-US"/>
              <a:t>派遣チームの編成や招集、資機材や車輛の管理及び整備、安否確認や情報共有、連絡体制、補償に関する事項など必要とされる規程をあらかじめ院内で整備します。また、派遣チームの出動手続きや活動手順、連絡方法等を定めたマニュアル類を事前に院内で整備しておくことが望ましいです。</a:t>
            </a:r>
          </a:p>
          <a:p>
            <a:r>
              <a:rPr lang="ja-JP" altLang="en-US"/>
              <a:t>原子力災害医療・総合支援センターが主催する派遣チーム研修などの教育・研修を定期的に受講し、派遣調整訓練や派遣訓練等、道府県内で構築される医療ネットワークの会議等及び担当地域の原子力災害医療・総合支援センターが主催する地域原子力災害時医療連携推進協議会等に積極的に参加します。</a:t>
            </a:r>
            <a:endParaRPr lang="en-US" altLang="ja-JP" dirty="0"/>
          </a:p>
          <a:p>
            <a:r>
              <a:rPr lang="ja-JP" altLang="en-US"/>
              <a:t>派遣チームを保有する医療機関は、管轄する道府県と派遣チームの運用に関する協定をあらかじめ締結します。また、派遣チームの構成員の教育・研修の受講記録を作成、保管します。</a:t>
            </a:r>
            <a:endParaRPr lang="en-US" altLang="ja-JP" dirty="0"/>
          </a:p>
          <a:p>
            <a:endParaRPr lang="en-US" altLang="ja-JP" dirty="0"/>
          </a:p>
          <a:p>
            <a:pPr indent="15875"/>
            <a:r>
              <a:rPr lang="ja-JP" altLang="en-US"/>
              <a:t>参考：「原子力災害医療派遣チーム活動要領」　平成</a:t>
            </a:r>
            <a:r>
              <a:rPr lang="en-US" altLang="ja-JP" dirty="0"/>
              <a:t>29</a:t>
            </a:r>
            <a:r>
              <a:rPr lang="ja-JP" altLang="en-US"/>
              <a:t>年</a:t>
            </a:r>
            <a:r>
              <a:rPr lang="en-US" altLang="ja-JP" dirty="0"/>
              <a:t>3</a:t>
            </a:r>
            <a:r>
              <a:rPr lang="ja-JP" altLang="en-US"/>
              <a:t>月</a:t>
            </a:r>
            <a:r>
              <a:rPr lang="en-US" altLang="ja-JP" dirty="0"/>
              <a:t>29</a:t>
            </a:r>
            <a:r>
              <a:rPr lang="ja-JP" altLang="en-US"/>
              <a:t>日　原子力規制庁原子力災害対策・核物質防護課</a:t>
            </a:r>
          </a:p>
        </p:txBody>
      </p:sp>
    </p:spTree>
    <p:extLst>
      <p:ext uri="{BB962C8B-B14F-4D97-AF65-F5344CB8AC3E}">
        <p14:creationId xmlns:p14="http://schemas.microsoft.com/office/powerpoint/2010/main" val="36455320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p:txBody>
          <a:bodyPr/>
          <a:lstStyle/>
          <a:p>
            <a:r>
              <a:rPr kumimoji="1" lang="ja-JP" altLang="en-US"/>
              <a:t>原子力災害医療派遣チームの資機材です。</a:t>
            </a:r>
            <a:endParaRPr kumimoji="1" lang="en-US" altLang="ja-JP" dirty="0"/>
          </a:p>
          <a:p>
            <a:r>
              <a:rPr kumimoji="1" lang="ja-JP" altLang="en-US"/>
              <a:t>放射線測定器等は、定期的に点検、校正して、常に使用できることを確認しておきます。また、生活必需品は、移動時間も含め</a:t>
            </a:r>
            <a:r>
              <a:rPr kumimoji="1" lang="en-US" altLang="ja-JP" dirty="0"/>
              <a:t>7</a:t>
            </a:r>
            <a:r>
              <a:rPr kumimoji="1" lang="ja-JP" altLang="en-US"/>
              <a:t>日程度の活動に必要な分量を備蓄します。</a:t>
            </a:r>
            <a:endParaRPr kumimoji="1" lang="en-US" altLang="ja-JP" dirty="0"/>
          </a:p>
          <a:p>
            <a:endParaRPr kumimoji="1" lang="en-US" altLang="ja-JP" dirty="0"/>
          </a:p>
          <a:p>
            <a:pPr indent="15875"/>
            <a:r>
              <a:rPr kumimoji="1" lang="ja-JP" altLang="en-US"/>
              <a:t>参考　</a:t>
            </a:r>
            <a:r>
              <a:rPr kumimoji="1" lang="en-US" altLang="ja-JP" dirty="0"/>
              <a:t>DMAT</a:t>
            </a:r>
            <a:r>
              <a:rPr kumimoji="1" lang="ja-JP" altLang="en-US"/>
              <a:t>隊員養成研修会　</a:t>
            </a:r>
            <a:r>
              <a:rPr kumimoji="1" lang="en-US" altLang="ja-JP" dirty="0"/>
              <a:t>DMAT</a:t>
            </a:r>
            <a:r>
              <a:rPr kumimoji="1" lang="ja-JP" altLang="en-US"/>
              <a:t>標準資器材リスト</a:t>
            </a:r>
            <a:endParaRPr kumimoji="1" lang="en-US" altLang="ja-JP" dirty="0"/>
          </a:p>
          <a:p>
            <a:pPr indent="15875"/>
            <a:r>
              <a:rPr kumimoji="1" lang="en-US" altLang="ja-JP" dirty="0"/>
              <a:t>http://kenkyuukai-113.skillupjapan.tv/images/sys%5Cinformation%5C20110510100123-6B6B6D40DD150D47D0FB91F8E7521B5C6FD7E359DEF65B6C1DEF4A07C657661C.pdf#search='DMAT</a:t>
            </a:r>
            <a:r>
              <a:rPr kumimoji="1" lang="ja-JP" altLang="en-US"/>
              <a:t>資器材</a:t>
            </a:r>
            <a:endParaRPr kumimoji="1" lang="en-US" altLang="ja-JP" dirty="0"/>
          </a:p>
          <a:p>
            <a:endParaRPr kumimoji="1" lang="ja-JP" altLang="en-US"/>
          </a:p>
        </p:txBody>
      </p:sp>
    </p:spTree>
    <p:extLst>
      <p:ext uri="{BB962C8B-B14F-4D97-AF65-F5344CB8AC3E}">
        <p14:creationId xmlns:p14="http://schemas.microsoft.com/office/powerpoint/2010/main" val="2206924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p:txBody>
          <a:bodyPr/>
          <a:lstStyle/>
          <a:p>
            <a:r>
              <a:rPr kumimoji="1" lang="ja-JP" altLang="en-US"/>
              <a:t>派遣チームの支援を受け入れる可能性のある原子力災害拠点病院等の医療機関は、複数の派遣チームの支援を受け入れることを想定し、外部からの原子力災害医療の支援受入に関する院内原子力災害医療コーディネーター（以下「院内コーディネーター」という。）を定めます。また、、必要に応じて、医師、看護師、診療放射線技師、薬剤師といった職種ごとに受入に関する職種別院内コーディネーターを定めます。</a:t>
            </a:r>
            <a:endParaRPr kumimoji="1" lang="en-US" altLang="ja-JP" dirty="0"/>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a:t>体制整備としては、派遣チームの受入待機場所、活動控室、宿泊や食事の提供場所等、災害対策に係る体制、職種別の院内関係者名簿、院外からの支援者名簿、資機材等の配置場所の情報提供体制、原子力規制委員会の「緊急情報メールサービス」、管轄の道府県からの連絡による原子力災害の発生、事態推移等を速やかに把握、共有する体制、原子力災害医療・総合支援センター、高度被ばく医療支援センターとの連絡体制を構築します。</a:t>
            </a:r>
            <a:endParaRPr kumimoji="1" lang="en-US" altLang="ja-JP" dirty="0"/>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a:t>また、複数の派遣チームと協働して活動を行うための研修を実施し、他の機関が主催する訓練等にも積極的に参加します。</a:t>
            </a:r>
            <a:endParaRPr kumimoji="1" lang="en-US" altLang="ja-JP" dirty="0"/>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a:t>派遣チームの緊密な医療ネットワーク構築を目的とする道府県内の医療ネットワークに係る会議や地域を担当する原子力災害医療・総合支援センターが主催する地域原子力災害時医療連携推進協議会等に積極的に参加します。</a:t>
            </a:r>
          </a:p>
        </p:txBody>
      </p:sp>
    </p:spTree>
    <p:extLst>
      <p:ext uri="{BB962C8B-B14F-4D97-AF65-F5344CB8AC3E}">
        <p14:creationId xmlns:p14="http://schemas.microsoft.com/office/powerpoint/2010/main" val="3183911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p:txBody>
          <a:bodyPr/>
          <a:lstStyle/>
          <a:p>
            <a:r>
              <a:rPr kumimoji="1" lang="ja-JP" altLang="en-US"/>
              <a:t>原子力規制委員会防災業務計画に基づき、事故警戒本部が原子力規制庁緊急時対応センター（</a:t>
            </a:r>
            <a:r>
              <a:rPr kumimoji="1" lang="en-US" altLang="ja-JP" dirty="0"/>
              <a:t>ERC</a:t>
            </a:r>
            <a:r>
              <a:rPr kumimoji="1" lang="ja-JP" altLang="en-US"/>
              <a:t>）に設置された場合には、警戒事態が発生した道府県を担当する原子力災害医療・総合支援センターは事務局員を当該支援センターに緊急参集させるなど派遣チームの派遣調整手続きを開始できる体制を速やかに構築します。また、原子力統合防災ネットワークシステムの接続を確認するとともに、</a:t>
            </a:r>
            <a:r>
              <a:rPr kumimoji="1" lang="en-US" altLang="ja-JP" dirty="0"/>
              <a:t>ERC </a:t>
            </a:r>
            <a:r>
              <a:rPr kumimoji="1" lang="ja-JP" altLang="en-US"/>
              <a:t>及び警戒事態が発生した道府県の原子力災害医療調整官と緊急に連絡がとれる体制を構築します。</a:t>
            </a:r>
            <a:endParaRPr kumimoji="1" lang="en-US" altLang="ja-JP" dirty="0"/>
          </a:p>
          <a:p>
            <a:r>
              <a:rPr kumimoji="1" lang="ja-JP" altLang="en-US"/>
              <a:t>原子力災害医療・総合支援センターが派遣チームを保有する医療機関と調整し、派遣候補となる派遣チームを選定し、医療機関に対して出動待機を依頼します。その後、派遣チームは活動に必要な資機材等を準備し、派遣要請がなされた場合は、出動します。</a:t>
            </a:r>
            <a:endParaRPr kumimoji="1" lang="en-US" altLang="ja-JP" dirty="0"/>
          </a:p>
          <a:p>
            <a:endParaRPr kumimoji="1" lang="ja-JP" altLang="en-US"/>
          </a:p>
        </p:txBody>
      </p:sp>
    </p:spTree>
    <p:extLst>
      <p:ext uri="{BB962C8B-B14F-4D97-AF65-F5344CB8AC3E}">
        <p14:creationId xmlns:p14="http://schemas.microsoft.com/office/powerpoint/2010/main" val="552952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88938"/>
            <a:ext cx="5486400" cy="4114800"/>
          </a:xfrm>
        </p:spPr>
      </p:sp>
      <p:sp>
        <p:nvSpPr>
          <p:cNvPr id="3" name="ノート プレースホルダー 2"/>
          <p:cNvSpPr>
            <a:spLocks noGrp="1"/>
          </p:cNvSpPr>
          <p:nvPr>
            <p:ph type="body" idx="1"/>
          </p:nvPr>
        </p:nvSpPr>
        <p:spPr>
          <a:xfrm>
            <a:off x="685800" y="4640528"/>
            <a:ext cx="5486400" cy="4114534"/>
          </a:xfrm>
        </p:spPr>
        <p:txBody>
          <a:bodyPr/>
          <a:lstStyle/>
          <a:p>
            <a:r>
              <a:rPr kumimoji="1" lang="ja-JP" altLang="en-US"/>
              <a:t>原子力災害が発生またはそのおそれがある場合であって、非被災道府県からの原子力災害医療に係る活動の支援が必要になる可能性が高いと被災道府県が判断した場合には、被災道府県の原子力災害医療調整官は被災道府県を担当する原子力災害医療・総合支援センター（以下、</a:t>
            </a:r>
            <a:r>
              <a:rPr lang="ja-JP" altLang="en-US"/>
              <a:t>総合支援センター</a:t>
            </a:r>
            <a:r>
              <a:rPr kumimoji="1" lang="ja-JP" altLang="en-US"/>
              <a:t>）に対し、非被災道府県の派遣チームの派遣準備の調整を依頼すると同時に</a:t>
            </a:r>
            <a:r>
              <a:rPr kumimoji="1" lang="en-US" altLang="ja-JP" dirty="0"/>
              <a:t>OFC</a:t>
            </a:r>
            <a:r>
              <a:rPr kumimoji="1" lang="ja-JP" altLang="en-US"/>
              <a:t>医療班を通じて</a:t>
            </a:r>
            <a:r>
              <a:rPr kumimoji="1" lang="en-US" altLang="ja-JP" dirty="0"/>
              <a:t>ERC</a:t>
            </a:r>
            <a:r>
              <a:rPr kumimoji="1" lang="ja-JP" altLang="en-US"/>
              <a:t>にも連絡します。</a:t>
            </a:r>
            <a:endParaRPr kumimoji="1" lang="en-US" altLang="ja-JP" dirty="0"/>
          </a:p>
          <a:p>
            <a:r>
              <a:rPr kumimoji="1" lang="ja-JP" altLang="en-US"/>
              <a:t>被災道府県を担当する</a:t>
            </a:r>
            <a:r>
              <a:rPr lang="ja-JP" altLang="en-US"/>
              <a:t>総合支援センター</a:t>
            </a:r>
            <a:r>
              <a:rPr kumimoji="1" lang="ja-JP" altLang="en-US"/>
              <a:t>は、非被災道府県の派遣チームを保有する医療機関と調整、派遣チームを選定し、派遣チームを保有する医療機関に対して当該チームの出動待機を依頼します。さらにその派遣チームの情報を被災道府県の原子力災害医療調整官、出動待機を依頼された医療機関を管轄する道府県及び</a:t>
            </a:r>
            <a:r>
              <a:rPr kumimoji="1" lang="en-US" altLang="ja-JP" dirty="0"/>
              <a:t>ERC</a:t>
            </a:r>
            <a:r>
              <a:rPr kumimoji="1" lang="ja-JP" altLang="en-US"/>
              <a:t>医療班にも伝達します。</a:t>
            </a:r>
            <a:endParaRPr kumimoji="1" lang="en-US" altLang="ja-JP" dirty="0"/>
          </a:p>
          <a:p>
            <a:r>
              <a:rPr lang="ja-JP" altLang="en-US"/>
              <a:t>被災道府県の原子力災害医療調整官は、非被災道府県に派遣チームの待機要請を行い、支援受入医療機関に対し、派遣チームの受入準備の要請を行います。受入準備の要請を受けた派遣チームの支援受入医療機関は、速やかに院内の受入準備を開始します。</a:t>
            </a:r>
            <a:endParaRPr kumimoji="1" lang="en-US" altLang="ja-JP" dirty="0"/>
          </a:p>
          <a:p>
            <a:r>
              <a:rPr kumimoji="1" lang="ja-JP" altLang="en-US"/>
              <a:t>管轄の非被災道府県から待機の要請を受けた医療機関の長は、派遣候補となる派遣チームの構成員に対して待機を指示し、</a:t>
            </a:r>
            <a:r>
              <a:rPr kumimoji="1" lang="ja-JP" altLang="en-US" sz="1200" kern="1200">
                <a:solidFill>
                  <a:schemeClr val="tx1"/>
                </a:solidFill>
                <a:effectLst/>
                <a:latin typeface="YuMincho +36p Kana Medium" panose="02020500000000000000" pitchFamily="18" charset="-128"/>
                <a:ea typeface="YuMincho +36p Kana Medium" panose="02020500000000000000" pitchFamily="18" charset="-128"/>
                <a:cs typeface="+mn-cs"/>
              </a:rPr>
              <a:t>派遣チームの構成員は、活動に必要な資機材等を準備し、出動に備えます。</a:t>
            </a:r>
          </a:p>
          <a:p>
            <a:r>
              <a:rPr kumimoji="1" lang="ja-JP" altLang="en-US" sz="1200" kern="1200">
                <a:solidFill>
                  <a:schemeClr val="tx1"/>
                </a:solidFill>
                <a:effectLst/>
                <a:latin typeface="YuMincho +36p Kana Medium" panose="02020500000000000000" pitchFamily="18" charset="-128"/>
                <a:ea typeface="YuMincho +36p Kana Medium" panose="02020500000000000000" pitchFamily="18" charset="-128"/>
                <a:cs typeface="+mn-cs"/>
              </a:rPr>
              <a:t>国は被災道府県からの派遣要請がない場合であっても、緊急の必要性があると認めるときは、非被災道府県に対して派遣チームの待機を要請することができます。</a:t>
            </a:r>
          </a:p>
        </p:txBody>
      </p:sp>
    </p:spTree>
    <p:extLst>
      <p:ext uri="{BB962C8B-B14F-4D97-AF65-F5344CB8AC3E}">
        <p14:creationId xmlns:p14="http://schemas.microsoft.com/office/powerpoint/2010/main" val="144349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D2B035-2781-9740-B933-4E3FC573D9A5}"/>
              </a:ext>
            </a:extLst>
          </p:cNvPr>
          <p:cNvSpPr/>
          <p:nvPr/>
        </p:nvSpPr>
        <p:spPr>
          <a:xfrm>
            <a:off x="0" y="1030288"/>
            <a:ext cx="9144000" cy="257175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1">
            <a:extLst>
              <a:ext uri="{FF2B5EF4-FFF2-40B4-BE49-F238E27FC236}">
                <a16:creationId xmlns:a16="http://schemas.microsoft.com/office/drawing/2014/main" id="{14DF20F3-08E8-6C46-A3A3-8EE30F2E250B}"/>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97F6764-BE4F-9D48-A6F2-CAB7E70792B2}"/>
              </a:ext>
            </a:extLst>
          </p:cNvPr>
          <p:cNvSpPr>
            <a:spLocks noGrp="1"/>
          </p:cNvSpPr>
          <p:nvPr>
            <p:ph type="subTitle" idx="1"/>
          </p:nvPr>
        </p:nvSpPr>
        <p:spPr>
          <a:xfrm>
            <a:off x="1143000" y="3694113"/>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7697755-46E5-BB47-A2D1-E5637D4712D5}"/>
              </a:ext>
            </a:extLst>
          </p:cNvPr>
          <p:cNvSpPr>
            <a:spLocks noGrp="1"/>
          </p:cNvSpPr>
          <p:nvPr>
            <p:ph type="dt" sz="half" idx="10"/>
          </p:nvPr>
        </p:nvSpPr>
        <p:spPr/>
        <p:txBody>
          <a:bodyPr/>
          <a:lstStyle/>
          <a:p>
            <a:fld id="{409C2037-A200-EF42-A557-208E77EC5BE8}"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D596E1B0-852F-2940-ABA1-7F4418B70C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33D306-2DA5-D34C-B830-BF29F67A4CC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498997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598C-A41D-5146-A53E-8EA3415CD1C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F83289-7D9D-D741-B639-E3C142EBD724}"/>
              </a:ext>
            </a:extLst>
          </p:cNvPr>
          <p:cNvSpPr>
            <a:spLocks noGrp="1"/>
          </p:cNvSpPr>
          <p:nvPr>
            <p:ph type="body" orient="vert" idx="1"/>
          </p:nvPr>
        </p:nvSpPr>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4338148-C7B7-FA4C-BC45-3EB888F1AB5C}"/>
              </a:ext>
            </a:extLst>
          </p:cNvPr>
          <p:cNvSpPr>
            <a:spLocks noGrp="1"/>
          </p:cNvSpPr>
          <p:nvPr>
            <p:ph type="dt" sz="half" idx="10"/>
          </p:nvPr>
        </p:nvSpPr>
        <p:spPr/>
        <p:txBody>
          <a:bodyPr/>
          <a:lstStyle/>
          <a:p>
            <a:fld id="{3678141A-FAFC-3944-B455-1FC6F871987D}"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762A84C3-7BEB-1A46-AD43-045506EB3BC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3A28D2-109A-1C44-9E5B-CDD7D069C6D9}"/>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17431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C99F8909-157A-DC40-B0A9-9B2806218ABA}"/>
              </a:ext>
            </a:extLst>
          </p:cNvPr>
          <p:cNvSpPr/>
          <p:nvPr/>
        </p:nvSpPr>
        <p:spPr>
          <a:xfrm>
            <a:off x="6457950" y="0"/>
            <a:ext cx="2686050" cy="685800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縦書きタイトル 1">
            <a:extLst>
              <a:ext uri="{FF2B5EF4-FFF2-40B4-BE49-F238E27FC236}">
                <a16:creationId xmlns:a16="http://schemas.microsoft.com/office/drawing/2014/main" id="{C586AE35-AD60-D44C-85C0-F02C142DFAF4}"/>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DE71F55-62AD-304A-B87F-924B73CF06DF}"/>
              </a:ext>
            </a:extLst>
          </p:cNvPr>
          <p:cNvSpPr>
            <a:spLocks noGrp="1"/>
          </p:cNvSpPr>
          <p:nvPr>
            <p:ph type="body" orient="vert" idx="1"/>
          </p:nvPr>
        </p:nvSpPr>
        <p:spPr>
          <a:xfrm>
            <a:off x="628650" y="365125"/>
            <a:ext cx="5800725" cy="5811838"/>
          </a:xfrm>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808EE49-1B9B-3141-8443-347AA6212AFB}"/>
              </a:ext>
            </a:extLst>
          </p:cNvPr>
          <p:cNvSpPr>
            <a:spLocks noGrp="1"/>
          </p:cNvSpPr>
          <p:nvPr>
            <p:ph type="dt" sz="half" idx="10"/>
          </p:nvPr>
        </p:nvSpPr>
        <p:spPr/>
        <p:txBody>
          <a:bodyPr/>
          <a:lstStyle/>
          <a:p>
            <a:fld id="{F0F7A45C-5649-3B4A-8D65-BAEF21CC2AD2}"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EA148ED2-A6B6-A547-9548-BAF0F487E6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913B31-45A2-8C4D-9F12-192091F9BD5D}"/>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739651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328E01-AF4F-1C4E-BD85-696582E9FC1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39DB9BF-763B-0945-A9AB-A377448A3060}"/>
              </a:ext>
            </a:extLst>
          </p:cNvPr>
          <p:cNvSpPr>
            <a:spLocks noGrp="1"/>
          </p:cNvSpPr>
          <p:nvPr>
            <p:ph idx="1"/>
          </p:nvPr>
        </p:nvSpPr>
        <p:spPr/>
        <p:txBody>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3D126471-58FC-5C4E-926F-7ED1149BA257}"/>
              </a:ext>
            </a:extLst>
          </p:cNvPr>
          <p:cNvSpPr>
            <a:spLocks noGrp="1"/>
          </p:cNvSpPr>
          <p:nvPr>
            <p:ph type="dt" sz="half" idx="10"/>
          </p:nvPr>
        </p:nvSpPr>
        <p:spPr/>
        <p:txBody>
          <a:bodyPr/>
          <a:lstStyle/>
          <a:p>
            <a:fld id="{6A735045-E98B-B64E-9F57-F512F449D8D0}"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32780033-FCCF-C145-AD89-28AEA0AEB7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DC33C2-B25C-6448-A2B3-F04868CDD1E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15593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CD886-6500-204E-B0AC-3212BEB38352}"/>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2D3308F-B85D-C645-B271-BF21FFEB022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89853EA-BCA0-BE41-95CC-E79693471EB7}"/>
              </a:ext>
            </a:extLst>
          </p:cNvPr>
          <p:cNvSpPr>
            <a:spLocks noGrp="1"/>
          </p:cNvSpPr>
          <p:nvPr>
            <p:ph type="dt" sz="half" idx="10"/>
          </p:nvPr>
        </p:nvSpPr>
        <p:spPr/>
        <p:txBody>
          <a:bodyPr/>
          <a:lstStyle/>
          <a:p>
            <a:fld id="{EFD0CE1A-2460-0F49-9EFB-F44577A4ADF9}"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CCAE8EDB-FE14-3443-AEE0-690E311687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878861-6B1B-344F-882F-3D47E0E87495}"/>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583144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A78812-28CF-A245-8EE3-7C8E1491DC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373E256-C602-044A-8108-25D7D23B8EA7}"/>
              </a:ext>
            </a:extLst>
          </p:cNvPr>
          <p:cNvSpPr>
            <a:spLocks noGrp="1"/>
          </p:cNvSpPr>
          <p:nvPr>
            <p:ph sz="half" idx="1"/>
          </p:nvPr>
        </p:nvSpPr>
        <p:spPr>
          <a:xfrm>
            <a:off x="6286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コンテンツ プレースホルダー 3">
            <a:extLst>
              <a:ext uri="{FF2B5EF4-FFF2-40B4-BE49-F238E27FC236}">
                <a16:creationId xmlns:a16="http://schemas.microsoft.com/office/drawing/2014/main" id="{049EE479-827F-E249-AEA5-0F54F0E5D5BA}"/>
              </a:ext>
            </a:extLst>
          </p:cNvPr>
          <p:cNvSpPr>
            <a:spLocks noGrp="1"/>
          </p:cNvSpPr>
          <p:nvPr>
            <p:ph sz="half" idx="2"/>
          </p:nvPr>
        </p:nvSpPr>
        <p:spPr>
          <a:xfrm>
            <a:off x="46291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日付プレースホルダー 4">
            <a:extLst>
              <a:ext uri="{FF2B5EF4-FFF2-40B4-BE49-F238E27FC236}">
                <a16:creationId xmlns:a16="http://schemas.microsoft.com/office/drawing/2014/main" id="{06FED6C8-FC29-3849-BB77-F1C8BE488178}"/>
              </a:ext>
            </a:extLst>
          </p:cNvPr>
          <p:cNvSpPr>
            <a:spLocks noGrp="1"/>
          </p:cNvSpPr>
          <p:nvPr>
            <p:ph type="dt" sz="half" idx="10"/>
          </p:nvPr>
        </p:nvSpPr>
        <p:spPr/>
        <p:txBody>
          <a:bodyPr/>
          <a:lstStyle/>
          <a:p>
            <a:fld id="{1CACB395-3BA1-2745-8570-29E8AE207FE7}" type="datetime1">
              <a:rPr kumimoji="1" lang="ja-JP" altLang="en-US" smtClean="0"/>
              <a:t>2023/11/14</a:t>
            </a:fld>
            <a:endParaRPr kumimoji="1" lang="ja-JP" altLang="en-US"/>
          </a:p>
        </p:txBody>
      </p:sp>
      <p:sp>
        <p:nvSpPr>
          <p:cNvPr id="6" name="フッター プレースホルダー 5">
            <a:extLst>
              <a:ext uri="{FF2B5EF4-FFF2-40B4-BE49-F238E27FC236}">
                <a16:creationId xmlns:a16="http://schemas.microsoft.com/office/drawing/2014/main" id="{53269C86-FA72-484B-9044-A7305519C6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A3A1EE0-FC6F-F749-ACA6-F9C873E233A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688153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F1E2ED-1914-2A45-9912-111F1FB2DEB4}"/>
              </a:ext>
            </a:extLst>
          </p:cNvPr>
          <p:cNvSpPr>
            <a:spLocks noGrp="1"/>
          </p:cNvSpPr>
          <p:nvPr>
            <p:ph type="title"/>
          </p:nvPr>
        </p:nvSpPr>
        <p:spPr>
          <a:xfrm>
            <a:off x="631135" y="188844"/>
            <a:ext cx="7886700" cy="77525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05377D-B40A-354E-A39C-1C55116108AE}"/>
              </a:ext>
            </a:extLst>
          </p:cNvPr>
          <p:cNvSpPr>
            <a:spLocks noGrp="1"/>
          </p:cNvSpPr>
          <p:nvPr>
            <p:ph type="body" idx="1"/>
          </p:nvPr>
        </p:nvSpPr>
        <p:spPr>
          <a:xfrm>
            <a:off x="629842" y="1185864"/>
            <a:ext cx="3868340"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67805B5-E682-1E47-8E90-BAD041F72DC6}"/>
              </a:ext>
            </a:extLst>
          </p:cNvPr>
          <p:cNvSpPr>
            <a:spLocks noGrp="1"/>
          </p:cNvSpPr>
          <p:nvPr>
            <p:ph sz="half" idx="2"/>
          </p:nvPr>
        </p:nvSpPr>
        <p:spPr>
          <a:xfrm>
            <a:off x="629842" y="2107097"/>
            <a:ext cx="3868340"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テキスト プレースホルダー 4">
            <a:extLst>
              <a:ext uri="{FF2B5EF4-FFF2-40B4-BE49-F238E27FC236}">
                <a16:creationId xmlns:a16="http://schemas.microsoft.com/office/drawing/2014/main" id="{545F1E25-6D51-174D-9B11-ED7DED0E2209}"/>
              </a:ext>
            </a:extLst>
          </p:cNvPr>
          <p:cNvSpPr>
            <a:spLocks noGrp="1"/>
          </p:cNvSpPr>
          <p:nvPr>
            <p:ph type="body" sz="quarter" idx="3"/>
          </p:nvPr>
        </p:nvSpPr>
        <p:spPr>
          <a:xfrm>
            <a:off x="4629150" y="1185864"/>
            <a:ext cx="3887391"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1972E23-216D-AC46-BA1B-AD4EC64A1D43}"/>
              </a:ext>
            </a:extLst>
          </p:cNvPr>
          <p:cNvSpPr>
            <a:spLocks noGrp="1"/>
          </p:cNvSpPr>
          <p:nvPr>
            <p:ph sz="quarter" idx="4"/>
          </p:nvPr>
        </p:nvSpPr>
        <p:spPr>
          <a:xfrm>
            <a:off x="4629150" y="2107097"/>
            <a:ext cx="3887391"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7" name="日付プレースホルダー 6">
            <a:extLst>
              <a:ext uri="{FF2B5EF4-FFF2-40B4-BE49-F238E27FC236}">
                <a16:creationId xmlns:a16="http://schemas.microsoft.com/office/drawing/2014/main" id="{94F9973E-8DC9-C048-B217-F2845AFFA04C}"/>
              </a:ext>
            </a:extLst>
          </p:cNvPr>
          <p:cNvSpPr>
            <a:spLocks noGrp="1"/>
          </p:cNvSpPr>
          <p:nvPr>
            <p:ph type="dt" sz="half" idx="10"/>
          </p:nvPr>
        </p:nvSpPr>
        <p:spPr/>
        <p:txBody>
          <a:bodyPr/>
          <a:lstStyle/>
          <a:p>
            <a:fld id="{5F323524-AAA4-2247-A144-FB8463F77C27}" type="datetime1">
              <a:rPr kumimoji="1" lang="ja-JP" altLang="en-US" smtClean="0"/>
              <a:t>2023/11/14</a:t>
            </a:fld>
            <a:endParaRPr kumimoji="1" lang="ja-JP" altLang="en-US"/>
          </a:p>
        </p:txBody>
      </p:sp>
      <p:sp>
        <p:nvSpPr>
          <p:cNvPr id="8" name="フッター プレースホルダー 7">
            <a:extLst>
              <a:ext uri="{FF2B5EF4-FFF2-40B4-BE49-F238E27FC236}">
                <a16:creationId xmlns:a16="http://schemas.microsoft.com/office/drawing/2014/main" id="{AD0C389F-9834-8C44-BDFD-60BA37ACE76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A5DFB0D-8435-4C41-9436-031F511C2D0A}"/>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6618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0E4DB5-A719-BF4F-BC21-C3797DD9F2C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013009A-EA91-274C-BA8C-5576DB2A08CD}"/>
              </a:ext>
            </a:extLst>
          </p:cNvPr>
          <p:cNvSpPr>
            <a:spLocks noGrp="1"/>
          </p:cNvSpPr>
          <p:nvPr>
            <p:ph type="dt" sz="half" idx="10"/>
          </p:nvPr>
        </p:nvSpPr>
        <p:spPr/>
        <p:txBody>
          <a:bodyPr/>
          <a:lstStyle/>
          <a:p>
            <a:fld id="{DF282CC0-DE90-1548-BD40-EDCF1A1301C6}" type="datetime1">
              <a:rPr kumimoji="1" lang="ja-JP" altLang="en-US" smtClean="0"/>
              <a:t>2023/11/14</a:t>
            </a:fld>
            <a:endParaRPr kumimoji="1" lang="ja-JP" altLang="en-US"/>
          </a:p>
        </p:txBody>
      </p:sp>
      <p:sp>
        <p:nvSpPr>
          <p:cNvPr id="4" name="フッター プレースホルダー 3">
            <a:extLst>
              <a:ext uri="{FF2B5EF4-FFF2-40B4-BE49-F238E27FC236}">
                <a16:creationId xmlns:a16="http://schemas.microsoft.com/office/drawing/2014/main" id="{E8EF46CC-D20B-464B-BB87-AAD29C30642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9159BC8-B6D3-DF40-9C44-DDD9E337298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322828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E6F2BDD-51F0-D144-BA92-2B5FD5C6339E}"/>
              </a:ext>
            </a:extLst>
          </p:cNvPr>
          <p:cNvSpPr>
            <a:spLocks noGrp="1"/>
          </p:cNvSpPr>
          <p:nvPr>
            <p:ph type="dt" sz="half" idx="10"/>
          </p:nvPr>
        </p:nvSpPr>
        <p:spPr/>
        <p:txBody>
          <a:bodyPr/>
          <a:lstStyle/>
          <a:p>
            <a:fld id="{967500F8-656F-1945-B1AE-D8B9A09F172A}" type="datetime1">
              <a:rPr kumimoji="1" lang="ja-JP" altLang="en-US" smtClean="0"/>
              <a:t>2023/11/14</a:t>
            </a:fld>
            <a:endParaRPr kumimoji="1" lang="ja-JP" altLang="en-US"/>
          </a:p>
        </p:txBody>
      </p:sp>
      <p:sp>
        <p:nvSpPr>
          <p:cNvPr id="3" name="フッター プレースホルダー 2">
            <a:extLst>
              <a:ext uri="{FF2B5EF4-FFF2-40B4-BE49-F238E27FC236}">
                <a16:creationId xmlns:a16="http://schemas.microsoft.com/office/drawing/2014/main" id="{8112224B-1522-4547-AF82-B137F687EF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7D55C12-397C-3B49-9D1F-A2042711D940}"/>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322743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B6AA2F-ABC7-0949-8DB7-4FCAC043FE2C}"/>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2C0053B-83E1-0C46-80D9-1772242D057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テキスト プレースホルダー 3">
            <a:extLst>
              <a:ext uri="{FF2B5EF4-FFF2-40B4-BE49-F238E27FC236}">
                <a16:creationId xmlns:a16="http://schemas.microsoft.com/office/drawing/2014/main" id="{7FEFFFC7-0F37-594E-80E0-6703FFDDC54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09F9A7F-BF09-CF44-9C4C-8CE946038F16}"/>
              </a:ext>
            </a:extLst>
          </p:cNvPr>
          <p:cNvSpPr>
            <a:spLocks noGrp="1"/>
          </p:cNvSpPr>
          <p:nvPr>
            <p:ph type="dt" sz="half" idx="10"/>
          </p:nvPr>
        </p:nvSpPr>
        <p:spPr/>
        <p:txBody>
          <a:bodyPr/>
          <a:lstStyle/>
          <a:p>
            <a:fld id="{2820E475-909C-B54E-A535-6BB571289710}" type="datetime1">
              <a:rPr kumimoji="1" lang="ja-JP" altLang="en-US" smtClean="0"/>
              <a:t>2023/11/14</a:t>
            </a:fld>
            <a:endParaRPr kumimoji="1" lang="ja-JP" altLang="en-US"/>
          </a:p>
        </p:txBody>
      </p:sp>
      <p:sp>
        <p:nvSpPr>
          <p:cNvPr id="6" name="フッター プレースホルダー 5">
            <a:extLst>
              <a:ext uri="{FF2B5EF4-FFF2-40B4-BE49-F238E27FC236}">
                <a16:creationId xmlns:a16="http://schemas.microsoft.com/office/drawing/2014/main" id="{4DA80626-FB76-A846-9AFF-1DD906993DA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910C0B1-5309-FE4A-BCC8-7B7BCD86C03F}"/>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212266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6F040C-0D4B-1940-BCDF-B3822528C492}"/>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F48B6F6-3DA2-C347-90E4-D1E751FC8C5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F01AEBA-60FB-874C-982E-696B0E3B441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B1F7FCF-1C34-1A4B-8F6E-BAC31E3E04E1}"/>
              </a:ext>
            </a:extLst>
          </p:cNvPr>
          <p:cNvSpPr>
            <a:spLocks noGrp="1"/>
          </p:cNvSpPr>
          <p:nvPr>
            <p:ph type="dt" sz="half" idx="10"/>
          </p:nvPr>
        </p:nvSpPr>
        <p:spPr/>
        <p:txBody>
          <a:bodyPr/>
          <a:lstStyle/>
          <a:p>
            <a:fld id="{CCB7EB20-2DB9-7249-9CE4-5AEE888B8BD1}" type="datetime1">
              <a:rPr kumimoji="1" lang="ja-JP" altLang="en-US" smtClean="0"/>
              <a:t>2023/11/14</a:t>
            </a:fld>
            <a:endParaRPr kumimoji="1" lang="ja-JP" altLang="en-US"/>
          </a:p>
        </p:txBody>
      </p:sp>
      <p:sp>
        <p:nvSpPr>
          <p:cNvPr id="6" name="フッター プレースホルダー 5">
            <a:extLst>
              <a:ext uri="{FF2B5EF4-FFF2-40B4-BE49-F238E27FC236}">
                <a16:creationId xmlns:a16="http://schemas.microsoft.com/office/drawing/2014/main" id="{F6681C93-C35A-B046-9FF5-7B1DA740ED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ABBA727-9A78-794C-81F0-AEBE2B8FE462}"/>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250719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85F44B2-54C0-A643-9B79-B153752011A6}"/>
              </a:ext>
            </a:extLst>
          </p:cNvPr>
          <p:cNvSpPr/>
          <p:nvPr/>
        </p:nvSpPr>
        <p:spPr>
          <a:xfrm>
            <a:off x="0" y="0"/>
            <a:ext cx="9144000" cy="1083365"/>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プレースホルダー 1">
            <a:extLst>
              <a:ext uri="{FF2B5EF4-FFF2-40B4-BE49-F238E27FC236}">
                <a16:creationId xmlns:a16="http://schemas.microsoft.com/office/drawing/2014/main" id="{FD66E361-43BC-2A44-A202-2758D5530ADC}"/>
              </a:ext>
            </a:extLst>
          </p:cNvPr>
          <p:cNvSpPr>
            <a:spLocks noGrp="1"/>
          </p:cNvSpPr>
          <p:nvPr>
            <p:ph type="title"/>
          </p:nvPr>
        </p:nvSpPr>
        <p:spPr>
          <a:xfrm>
            <a:off x="628650" y="188844"/>
            <a:ext cx="7886700" cy="77525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08D515-4802-A54B-9510-8ABC3F3ADD99}"/>
              </a:ext>
            </a:extLst>
          </p:cNvPr>
          <p:cNvSpPr>
            <a:spLocks noGrp="1"/>
          </p:cNvSpPr>
          <p:nvPr>
            <p:ph type="body" idx="1"/>
          </p:nvPr>
        </p:nvSpPr>
        <p:spPr>
          <a:xfrm>
            <a:off x="628650" y="1272209"/>
            <a:ext cx="7886700" cy="4904755"/>
          </a:xfrm>
          <a:prstGeom prst="rect">
            <a:avLst/>
          </a:prstGeom>
        </p:spPr>
        <p:txBody>
          <a:bodyPr vert="horz" lIns="91440" tIns="45720" rIns="91440" bIns="45720" rtlCol="0">
            <a:normAutofit/>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878C7A2A-2E3D-6A45-8EF8-62F8ECBBCB2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10282D1-9068-B946-A32E-56F2D8114F2B}"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18E725EC-5D26-854C-BFC5-6982826F7E9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99E5CCD-3011-8E46-87D4-2732124CF5BC}"/>
              </a:ext>
            </a:extLst>
          </p:cNvPr>
          <p:cNvSpPr>
            <a:spLocks noGrp="1"/>
          </p:cNvSpPr>
          <p:nvPr>
            <p:ph type="sldNum" sz="quarter" idx="4"/>
          </p:nvPr>
        </p:nvSpPr>
        <p:spPr>
          <a:xfrm>
            <a:off x="6905211"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176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685800" rtl="0" eaLnBrk="1" latinLnBrk="0" hangingPunct="1">
        <a:lnSpc>
          <a:spcPct val="90000"/>
        </a:lnSpc>
        <a:spcBef>
          <a:spcPct val="0"/>
        </a:spcBef>
        <a:buNone/>
        <a:defRPr kumimoji="1" sz="3300" b="1" kern="1200">
          <a:solidFill>
            <a:schemeClr val="tx1"/>
          </a:solidFill>
          <a:latin typeface="+mj-lt"/>
          <a:ea typeface="+mj-ea"/>
          <a:cs typeface="+mj-cs"/>
        </a:defRPr>
      </a:lvl1pPr>
    </p:titleStyle>
    <p:bodyStyle>
      <a:lvl1pPr marL="357188" indent="-357188" algn="l" defTabSz="685800" rtl="0" eaLnBrk="1" latinLnBrk="0" hangingPunct="1">
        <a:lnSpc>
          <a:spcPct val="90000"/>
        </a:lnSpc>
        <a:spcBef>
          <a:spcPts val="750"/>
        </a:spcBef>
        <a:buClr>
          <a:schemeClr val="accent3">
            <a:lumMod val="75000"/>
          </a:schemeClr>
        </a:buClr>
        <a:buFont typeface="ヒラギノ角ゴシック W3" panose="020B0400000000000000" pitchFamily="34" charset="-128"/>
        <a:buChar char="❖"/>
        <a:tabLst/>
        <a:defRPr kumimoji="1" sz="2100" kern="1200">
          <a:solidFill>
            <a:schemeClr val="tx1"/>
          </a:solidFill>
          <a:latin typeface="+mn-lt"/>
          <a:ea typeface="+mn-ea"/>
          <a:cs typeface="+mn-cs"/>
        </a:defRPr>
      </a:lvl1pPr>
      <a:lvl2pPr marL="714375" indent="-371475" algn="l" defTabSz="685800" rtl="0" eaLnBrk="1" latinLnBrk="0" hangingPunct="1">
        <a:lnSpc>
          <a:spcPct val="90000"/>
        </a:lnSpc>
        <a:spcBef>
          <a:spcPts val="375"/>
        </a:spcBef>
        <a:buClr>
          <a:schemeClr val="accent3">
            <a:lumMod val="75000"/>
          </a:schemeClr>
        </a:buClr>
        <a:buFont typeface="ヒラギノ角ゴシック W3" panose="020B0400000000000000" pitchFamily="34" charset="-128"/>
        <a:buChar char="◇"/>
        <a:tabLst/>
        <a:defRPr kumimoji="1" sz="1800" kern="1200">
          <a:solidFill>
            <a:schemeClr val="tx1"/>
          </a:solidFill>
          <a:latin typeface="+mn-lt"/>
          <a:ea typeface="+mn-ea"/>
          <a:cs typeface="+mn-cs"/>
        </a:defRPr>
      </a:lvl2pPr>
      <a:lvl3pPr marL="981075" indent="-295275" algn="l" defTabSz="685800" rtl="0" eaLnBrk="1" latinLnBrk="0" hangingPunct="1">
        <a:lnSpc>
          <a:spcPct val="90000"/>
        </a:lnSpc>
        <a:spcBef>
          <a:spcPts val="375"/>
        </a:spcBef>
        <a:buClr>
          <a:schemeClr val="accent3">
            <a:lumMod val="75000"/>
          </a:schemeClr>
        </a:buClr>
        <a:buFont typeface="Wingdings" pitchFamily="2" charset="2"/>
        <a:buChar char="u"/>
        <a:tabLst/>
        <a:defRPr kumimoji="1" sz="1500" kern="1200">
          <a:solidFill>
            <a:schemeClr val="tx1"/>
          </a:solidFill>
          <a:latin typeface="+mn-lt"/>
          <a:ea typeface="+mn-ea"/>
          <a:cs typeface="+mn-cs"/>
        </a:defRPr>
      </a:lvl3pPr>
      <a:lvl4pPr marL="1371600" indent="-342900" algn="l" defTabSz="685800" rtl="0" eaLnBrk="1" latinLnBrk="0" hangingPunct="1">
        <a:lnSpc>
          <a:spcPct val="90000"/>
        </a:lnSpc>
        <a:spcBef>
          <a:spcPts val="375"/>
        </a:spcBef>
        <a:buClr>
          <a:schemeClr val="accent3">
            <a:lumMod val="75000"/>
          </a:schemeClr>
        </a:buClr>
        <a:buFont typeface="Wingdings" pitchFamily="2" charset="2"/>
        <a:buChar char="p"/>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chemeClr val="accent3">
            <a:lumMod val="75000"/>
          </a:schemeClr>
        </a:buClr>
        <a:buFont typeface="Wingdings" pitchFamily="2" charset="2"/>
        <a:buChar char="n"/>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4CBB1B-9545-2F41-BA80-0EF1F9F6E46B}"/>
              </a:ext>
            </a:extLst>
          </p:cNvPr>
          <p:cNvSpPr>
            <a:spLocks noGrp="1"/>
          </p:cNvSpPr>
          <p:nvPr>
            <p:ph type="ctrTitle"/>
          </p:nvPr>
        </p:nvSpPr>
        <p:spPr>
          <a:xfrm>
            <a:off x="871538" y="1122363"/>
            <a:ext cx="7400925" cy="2387600"/>
          </a:xfrm>
        </p:spPr>
        <p:txBody>
          <a:bodyPr/>
          <a:lstStyle/>
          <a:p>
            <a:r>
              <a:rPr kumimoji="1" lang="ja-JP" altLang="en-US"/>
              <a:t>原子力災害医療派遣チーム</a:t>
            </a:r>
          </a:p>
        </p:txBody>
      </p:sp>
      <p:sp>
        <p:nvSpPr>
          <p:cNvPr id="3" name="字幕 2">
            <a:extLst>
              <a:ext uri="{FF2B5EF4-FFF2-40B4-BE49-F238E27FC236}">
                <a16:creationId xmlns:a16="http://schemas.microsoft.com/office/drawing/2014/main" id="{1F19403C-3390-9C4F-B723-A92F9825AC86}"/>
              </a:ext>
            </a:extLst>
          </p:cNvPr>
          <p:cNvSpPr>
            <a:spLocks noGrp="1"/>
          </p:cNvSpPr>
          <p:nvPr>
            <p:ph type="subTitle" idx="1"/>
          </p:nvPr>
        </p:nvSpPr>
        <p:spPr/>
        <p:txBody>
          <a:bodyPr/>
          <a:lstStyle/>
          <a:p>
            <a:r>
              <a:rPr lang="ja-JP" altLang="en-US"/>
              <a:t>原子力災害医療　専門研修</a:t>
            </a:r>
            <a:endParaRPr lang="en-US" altLang="ja-JP" dirty="0"/>
          </a:p>
          <a:p>
            <a:r>
              <a:rPr lang="ja-JP" altLang="en-US"/>
              <a:t>派遣チーム</a:t>
            </a:r>
            <a:r>
              <a:rPr lang="en-US" altLang="ja-JP" dirty="0"/>
              <a:t>-1</a:t>
            </a:r>
          </a:p>
        </p:txBody>
      </p:sp>
      <p:sp>
        <p:nvSpPr>
          <p:cNvPr id="8" name="テキスト ボックス 7">
            <a:extLst>
              <a:ext uri="{FF2B5EF4-FFF2-40B4-BE49-F238E27FC236}">
                <a16:creationId xmlns:a16="http://schemas.microsoft.com/office/drawing/2014/main" id="{80F25CC0-ACA5-D644-9EFC-DDC6A2FB4713}"/>
              </a:ext>
            </a:extLst>
          </p:cNvPr>
          <p:cNvSpPr txBox="1"/>
          <p:nvPr/>
        </p:nvSpPr>
        <p:spPr>
          <a:xfrm>
            <a:off x="2171343" y="4887694"/>
            <a:ext cx="4801314" cy="646331"/>
          </a:xfrm>
          <a:prstGeom prst="rect">
            <a:avLst/>
          </a:prstGeom>
          <a:noFill/>
        </p:spPr>
        <p:txBody>
          <a:bodyPr wrap="none" rtlCol="0">
            <a:spAutoFit/>
          </a:bodyPr>
          <a:lstStyle/>
          <a:p>
            <a:pPr algn="ctr"/>
            <a:r>
              <a:rPr lang="ja-JP" altLang="en-US" dirty="0"/>
              <a:t>国立研究開発法人量子科学技術研究開発機構</a:t>
            </a:r>
            <a:endParaRPr kumimoji="1" lang="en-US" altLang="ja-JP" dirty="0"/>
          </a:p>
          <a:p>
            <a:pPr algn="ctr"/>
            <a:r>
              <a:rPr kumimoji="1" lang="en-US" altLang="ja-JP" dirty="0"/>
              <a:t>Ver</a:t>
            </a:r>
            <a:r>
              <a:rPr kumimoji="1" lang="en-US" altLang="ja-JP"/>
              <a:t>.202309</a:t>
            </a:r>
            <a:endParaRPr kumimoji="1" lang="ja-JP" altLang="en-US"/>
          </a:p>
        </p:txBody>
      </p:sp>
    </p:spTree>
    <p:extLst>
      <p:ext uri="{BB962C8B-B14F-4D97-AF65-F5344CB8AC3E}">
        <p14:creationId xmlns:p14="http://schemas.microsoft.com/office/powerpoint/2010/main" val="4286800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728372B-7768-8241-929B-D64AED9576AC}"/>
              </a:ext>
            </a:extLst>
          </p:cNvPr>
          <p:cNvSpPr>
            <a:spLocks noGrp="1"/>
          </p:cNvSpPr>
          <p:nvPr>
            <p:ph type="title"/>
          </p:nvPr>
        </p:nvSpPr>
        <p:spPr/>
        <p:txBody>
          <a:bodyPr/>
          <a:lstStyle/>
          <a:p>
            <a:r>
              <a:rPr lang="ja-JP" altLang="en-US"/>
              <a:t>派遣要請・出動</a:t>
            </a:r>
            <a:endParaRPr kumimoji="1" lang="ja-JP" altLang="en-US"/>
          </a:p>
        </p:txBody>
      </p:sp>
      <p:sp>
        <p:nvSpPr>
          <p:cNvPr id="4" name="角丸四角形 3">
            <a:extLst>
              <a:ext uri="{FF2B5EF4-FFF2-40B4-BE49-F238E27FC236}">
                <a16:creationId xmlns:a16="http://schemas.microsoft.com/office/drawing/2014/main" id="{9863695F-41D7-304E-AD6B-76F64BC4C3CC}"/>
              </a:ext>
            </a:extLst>
          </p:cNvPr>
          <p:cNvSpPr/>
          <p:nvPr/>
        </p:nvSpPr>
        <p:spPr>
          <a:xfrm>
            <a:off x="4433316" y="2481855"/>
            <a:ext cx="1800520" cy="56560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a:t>原子力災害医療・総合支援センター</a:t>
            </a:r>
          </a:p>
        </p:txBody>
      </p:sp>
      <p:sp>
        <p:nvSpPr>
          <p:cNvPr id="5" name="角丸四角形 4">
            <a:extLst>
              <a:ext uri="{FF2B5EF4-FFF2-40B4-BE49-F238E27FC236}">
                <a16:creationId xmlns:a16="http://schemas.microsoft.com/office/drawing/2014/main" id="{66E892DD-F6D2-1A43-90DD-985C147DDF09}"/>
              </a:ext>
            </a:extLst>
          </p:cNvPr>
          <p:cNvSpPr/>
          <p:nvPr/>
        </p:nvSpPr>
        <p:spPr>
          <a:xfrm>
            <a:off x="2698127" y="5140093"/>
            <a:ext cx="1800520" cy="5728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医療機関</a:t>
            </a:r>
            <a:endParaRPr lang="en-US" altLang="ja-JP" sz="1400" dirty="0"/>
          </a:p>
        </p:txBody>
      </p:sp>
      <p:sp>
        <p:nvSpPr>
          <p:cNvPr id="6" name="角丸四角形 5">
            <a:extLst>
              <a:ext uri="{FF2B5EF4-FFF2-40B4-BE49-F238E27FC236}">
                <a16:creationId xmlns:a16="http://schemas.microsoft.com/office/drawing/2014/main" id="{92256C43-0F17-8348-A59E-2BB57F36AF8A}"/>
              </a:ext>
            </a:extLst>
          </p:cNvPr>
          <p:cNvSpPr/>
          <p:nvPr/>
        </p:nvSpPr>
        <p:spPr>
          <a:xfrm>
            <a:off x="737538" y="3626244"/>
            <a:ext cx="1800520" cy="8478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調整官</a:t>
            </a:r>
            <a:endParaRPr lang="en-US" altLang="ja-JP" sz="1400" dirty="0"/>
          </a:p>
        </p:txBody>
      </p:sp>
      <p:sp>
        <p:nvSpPr>
          <p:cNvPr id="7" name="角丸四角形 6">
            <a:extLst>
              <a:ext uri="{FF2B5EF4-FFF2-40B4-BE49-F238E27FC236}">
                <a16:creationId xmlns:a16="http://schemas.microsoft.com/office/drawing/2014/main" id="{4A58C219-4EEE-CD49-A8D7-028CA0E3AD57}"/>
              </a:ext>
            </a:extLst>
          </p:cNvPr>
          <p:cNvSpPr/>
          <p:nvPr/>
        </p:nvSpPr>
        <p:spPr>
          <a:xfrm>
            <a:off x="6865227" y="4741990"/>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医療機関</a:t>
            </a:r>
            <a:endParaRPr lang="en-US" altLang="ja-JP" sz="1400" dirty="0"/>
          </a:p>
        </p:txBody>
      </p:sp>
      <p:sp>
        <p:nvSpPr>
          <p:cNvPr id="8" name="角丸四角形 7">
            <a:extLst>
              <a:ext uri="{FF2B5EF4-FFF2-40B4-BE49-F238E27FC236}">
                <a16:creationId xmlns:a16="http://schemas.microsoft.com/office/drawing/2014/main" id="{39FB078A-45FA-F042-AB04-4FE29FF1644F}"/>
              </a:ext>
            </a:extLst>
          </p:cNvPr>
          <p:cNvSpPr/>
          <p:nvPr/>
        </p:nvSpPr>
        <p:spPr>
          <a:xfrm>
            <a:off x="4433315" y="1539040"/>
            <a:ext cx="1800520" cy="37616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400" dirty="0"/>
              <a:t>ERC</a:t>
            </a:r>
            <a:endParaRPr lang="ja-JP" altLang="en-US" sz="1400"/>
          </a:p>
        </p:txBody>
      </p:sp>
      <p:grpSp>
        <p:nvGrpSpPr>
          <p:cNvPr id="9" name="グループ化 8">
            <a:extLst>
              <a:ext uri="{FF2B5EF4-FFF2-40B4-BE49-F238E27FC236}">
                <a16:creationId xmlns:a16="http://schemas.microsoft.com/office/drawing/2014/main" id="{D8E186A4-54D3-484B-A9DB-520C6772B1DA}"/>
              </a:ext>
            </a:extLst>
          </p:cNvPr>
          <p:cNvGrpSpPr/>
          <p:nvPr/>
        </p:nvGrpSpPr>
        <p:grpSpPr>
          <a:xfrm>
            <a:off x="903346" y="1263708"/>
            <a:ext cx="1377811" cy="895547"/>
            <a:chOff x="6447932" y="4126947"/>
            <a:chExt cx="1377811" cy="895547"/>
          </a:xfrm>
        </p:grpSpPr>
        <p:sp>
          <p:nvSpPr>
            <p:cNvPr id="10" name="爆発 2 9">
              <a:extLst>
                <a:ext uri="{FF2B5EF4-FFF2-40B4-BE49-F238E27FC236}">
                  <a16:creationId xmlns:a16="http://schemas.microsoft.com/office/drawing/2014/main" id="{06ECD2BF-2167-CB4E-95E1-3A389F7688AC}"/>
                </a:ext>
              </a:extLst>
            </p:cNvPr>
            <p:cNvSpPr/>
            <p:nvPr/>
          </p:nvSpPr>
          <p:spPr>
            <a:xfrm>
              <a:off x="6447932" y="4126947"/>
              <a:ext cx="1377811" cy="895547"/>
            </a:xfrm>
            <a:prstGeom prst="irregularSeal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A721FBE8-644A-C444-A0D6-41E0C59EF615}"/>
                </a:ext>
              </a:extLst>
            </p:cNvPr>
            <p:cNvSpPr txBox="1"/>
            <p:nvPr/>
          </p:nvSpPr>
          <p:spPr>
            <a:xfrm>
              <a:off x="6659785" y="4413373"/>
              <a:ext cx="954107" cy="461665"/>
            </a:xfrm>
            <a:prstGeom prst="rect">
              <a:avLst/>
            </a:prstGeom>
            <a:noFill/>
          </p:spPr>
          <p:txBody>
            <a:bodyPr wrap="none" rtlCol="0">
              <a:spAutoFit/>
            </a:bodyPr>
            <a:lstStyle/>
            <a:p>
              <a:pPr algn="ctr"/>
              <a:r>
                <a:rPr kumimoji="1" lang="ja-JP" altLang="en-US" sz="1200" b="1"/>
                <a:t>原子力災害</a:t>
              </a:r>
              <a:endParaRPr kumimoji="1" lang="en-US" altLang="ja-JP" sz="1200" b="1" dirty="0"/>
            </a:p>
            <a:p>
              <a:pPr algn="ctr"/>
              <a:r>
                <a:rPr lang="ja-JP" altLang="en-US" sz="1200" b="1"/>
                <a:t>発生</a:t>
              </a:r>
              <a:endParaRPr kumimoji="1" lang="ja-JP" altLang="en-US" sz="1200" b="1"/>
            </a:p>
          </p:txBody>
        </p:sp>
      </p:grpSp>
      <p:sp>
        <p:nvSpPr>
          <p:cNvPr id="12" name="角丸四角形 11">
            <a:extLst>
              <a:ext uri="{FF2B5EF4-FFF2-40B4-BE49-F238E27FC236}">
                <a16:creationId xmlns:a16="http://schemas.microsoft.com/office/drawing/2014/main" id="{5934FEFB-9F3E-3640-8781-89EEBEC404EC}"/>
              </a:ext>
            </a:extLst>
          </p:cNvPr>
          <p:cNvSpPr/>
          <p:nvPr/>
        </p:nvSpPr>
        <p:spPr>
          <a:xfrm>
            <a:off x="737538" y="2268597"/>
            <a:ext cx="1800520" cy="5728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被災道府県</a:t>
            </a:r>
          </a:p>
        </p:txBody>
      </p:sp>
      <p:sp>
        <p:nvSpPr>
          <p:cNvPr id="13" name="角丸四角形 12">
            <a:extLst>
              <a:ext uri="{FF2B5EF4-FFF2-40B4-BE49-F238E27FC236}">
                <a16:creationId xmlns:a16="http://schemas.microsoft.com/office/drawing/2014/main" id="{58CFE406-6389-E14C-B060-E5C1F0D773E5}"/>
              </a:ext>
            </a:extLst>
          </p:cNvPr>
          <p:cNvSpPr/>
          <p:nvPr/>
        </p:nvSpPr>
        <p:spPr>
          <a:xfrm>
            <a:off x="6865227" y="3385943"/>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非被災道府県</a:t>
            </a:r>
          </a:p>
        </p:txBody>
      </p:sp>
      <p:sp>
        <p:nvSpPr>
          <p:cNvPr id="14" name="テキスト ボックス 13">
            <a:extLst>
              <a:ext uri="{FF2B5EF4-FFF2-40B4-BE49-F238E27FC236}">
                <a16:creationId xmlns:a16="http://schemas.microsoft.com/office/drawing/2014/main" id="{3107B744-358C-3741-B976-E6C02A323B3B}"/>
              </a:ext>
            </a:extLst>
          </p:cNvPr>
          <p:cNvSpPr txBox="1"/>
          <p:nvPr/>
        </p:nvSpPr>
        <p:spPr>
          <a:xfrm>
            <a:off x="5333575" y="2105408"/>
            <a:ext cx="492443" cy="276999"/>
          </a:xfrm>
          <a:prstGeom prst="rect">
            <a:avLst/>
          </a:prstGeom>
          <a:noFill/>
        </p:spPr>
        <p:txBody>
          <a:bodyPr wrap="none" rtlCol="0">
            <a:spAutoFit/>
          </a:bodyPr>
          <a:lstStyle/>
          <a:p>
            <a:r>
              <a:rPr kumimoji="1" lang="ja-JP" altLang="en-US" sz="1200"/>
              <a:t>連絡</a:t>
            </a:r>
          </a:p>
        </p:txBody>
      </p:sp>
      <p:cxnSp>
        <p:nvCxnSpPr>
          <p:cNvPr id="15" name="直線矢印コネクタ 14">
            <a:extLst>
              <a:ext uri="{FF2B5EF4-FFF2-40B4-BE49-F238E27FC236}">
                <a16:creationId xmlns:a16="http://schemas.microsoft.com/office/drawing/2014/main" id="{876CC0A2-8E76-334C-8245-72DA72F7F095}"/>
              </a:ext>
            </a:extLst>
          </p:cNvPr>
          <p:cNvCxnSpPr>
            <a:stCxn id="8" idx="2"/>
            <a:endCxn id="4" idx="0"/>
          </p:cNvCxnSpPr>
          <p:nvPr/>
        </p:nvCxnSpPr>
        <p:spPr>
          <a:xfrm>
            <a:off x="5333575" y="1915200"/>
            <a:ext cx="1" cy="56665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58EA2DFE-22DC-BB46-A2BD-1A3DD8152344}"/>
              </a:ext>
            </a:extLst>
          </p:cNvPr>
          <p:cNvSpPr txBox="1"/>
          <p:nvPr/>
        </p:nvSpPr>
        <p:spPr>
          <a:xfrm>
            <a:off x="277843" y="2903143"/>
            <a:ext cx="1457128" cy="646331"/>
          </a:xfrm>
          <a:prstGeom prst="rect">
            <a:avLst/>
          </a:prstGeom>
          <a:noFill/>
        </p:spPr>
        <p:txBody>
          <a:bodyPr wrap="square" rtlCol="0">
            <a:spAutoFit/>
          </a:bodyPr>
          <a:lstStyle/>
          <a:p>
            <a:r>
              <a:rPr kumimoji="1" lang="en-US" altLang="ja-JP" sz="1200" dirty="0"/>
              <a:t>①</a:t>
            </a:r>
            <a:r>
              <a:rPr kumimoji="1" lang="ja-JP" altLang="en-US" sz="1200"/>
              <a:t>非被災道府県か</a:t>
            </a:r>
            <a:r>
              <a:rPr lang="ja-JP" altLang="en-US" sz="1200"/>
              <a:t>らの支援が直ちに必要と判断</a:t>
            </a:r>
            <a:endParaRPr kumimoji="1" lang="ja-JP" altLang="en-US" sz="1200"/>
          </a:p>
        </p:txBody>
      </p:sp>
      <p:cxnSp>
        <p:nvCxnSpPr>
          <p:cNvPr id="17" name="直線矢印コネクタ 16">
            <a:extLst>
              <a:ext uri="{FF2B5EF4-FFF2-40B4-BE49-F238E27FC236}">
                <a16:creationId xmlns:a16="http://schemas.microsoft.com/office/drawing/2014/main" id="{5F771D4F-A259-4749-A440-4175845501B8}"/>
              </a:ext>
            </a:extLst>
          </p:cNvPr>
          <p:cNvCxnSpPr>
            <a:cxnSpLocks/>
            <a:stCxn id="12" idx="2"/>
            <a:endCxn id="6" idx="0"/>
          </p:cNvCxnSpPr>
          <p:nvPr/>
        </p:nvCxnSpPr>
        <p:spPr>
          <a:xfrm>
            <a:off x="1637798" y="2841449"/>
            <a:ext cx="0" cy="784795"/>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EEBACDAE-0377-3841-B5C0-44F0EB674598}"/>
              </a:ext>
            </a:extLst>
          </p:cNvPr>
          <p:cNvCxnSpPr>
            <a:cxnSpLocks/>
            <a:stCxn id="13" idx="2"/>
            <a:endCxn id="7" idx="0"/>
          </p:cNvCxnSpPr>
          <p:nvPr/>
        </p:nvCxnSpPr>
        <p:spPr>
          <a:xfrm>
            <a:off x="7765487" y="3958795"/>
            <a:ext cx="0" cy="783195"/>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9" name="カギ線コネクタ 18">
            <a:extLst>
              <a:ext uri="{FF2B5EF4-FFF2-40B4-BE49-F238E27FC236}">
                <a16:creationId xmlns:a16="http://schemas.microsoft.com/office/drawing/2014/main" id="{B344336E-321F-0540-9773-FF23DFC0A9A6}"/>
              </a:ext>
            </a:extLst>
          </p:cNvPr>
          <p:cNvCxnSpPr>
            <a:cxnSpLocks/>
          </p:cNvCxnSpPr>
          <p:nvPr/>
        </p:nvCxnSpPr>
        <p:spPr>
          <a:xfrm flipV="1">
            <a:off x="2542451" y="1717173"/>
            <a:ext cx="1890865" cy="2191588"/>
          </a:xfrm>
          <a:prstGeom prst="bentConnector3">
            <a:avLst>
              <a:gd name="adj1" fmla="val 27565"/>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0" name="角丸四角形 19">
            <a:extLst>
              <a:ext uri="{FF2B5EF4-FFF2-40B4-BE49-F238E27FC236}">
                <a16:creationId xmlns:a16="http://schemas.microsoft.com/office/drawing/2014/main" id="{44E207B1-16C1-3B4C-9E9F-13137DD8704E}"/>
              </a:ext>
            </a:extLst>
          </p:cNvPr>
          <p:cNvSpPr/>
          <p:nvPr/>
        </p:nvSpPr>
        <p:spPr>
          <a:xfrm>
            <a:off x="2419517" y="1829813"/>
            <a:ext cx="1264959" cy="37616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400" dirty="0"/>
              <a:t>OFC</a:t>
            </a:r>
            <a:r>
              <a:rPr lang="ja-JP" altLang="en-US" sz="1400"/>
              <a:t>医療班</a:t>
            </a:r>
          </a:p>
        </p:txBody>
      </p:sp>
      <p:sp>
        <p:nvSpPr>
          <p:cNvPr id="21" name="テキスト ボックス 20">
            <a:extLst>
              <a:ext uri="{FF2B5EF4-FFF2-40B4-BE49-F238E27FC236}">
                <a16:creationId xmlns:a16="http://schemas.microsoft.com/office/drawing/2014/main" id="{33D4F1F2-2A3C-EF4A-A784-C0A84DE6BABF}"/>
              </a:ext>
            </a:extLst>
          </p:cNvPr>
          <p:cNvSpPr txBox="1"/>
          <p:nvPr/>
        </p:nvSpPr>
        <p:spPr>
          <a:xfrm>
            <a:off x="3040613" y="1466260"/>
            <a:ext cx="492443" cy="276999"/>
          </a:xfrm>
          <a:prstGeom prst="rect">
            <a:avLst/>
          </a:prstGeom>
          <a:noFill/>
        </p:spPr>
        <p:txBody>
          <a:bodyPr wrap="none" rtlCol="0">
            <a:spAutoFit/>
          </a:bodyPr>
          <a:lstStyle/>
          <a:p>
            <a:r>
              <a:rPr kumimoji="1" lang="ja-JP" altLang="en-US" sz="1200"/>
              <a:t>連絡</a:t>
            </a:r>
          </a:p>
        </p:txBody>
      </p:sp>
      <p:cxnSp>
        <p:nvCxnSpPr>
          <p:cNvPr id="22" name="カギ線コネクタ 21">
            <a:extLst>
              <a:ext uri="{FF2B5EF4-FFF2-40B4-BE49-F238E27FC236}">
                <a16:creationId xmlns:a16="http://schemas.microsoft.com/office/drawing/2014/main" id="{1D44AF8F-0B8D-C142-B872-E2E05FCB2EA9}"/>
              </a:ext>
            </a:extLst>
          </p:cNvPr>
          <p:cNvCxnSpPr>
            <a:cxnSpLocks/>
            <a:stCxn id="6" idx="3"/>
            <a:endCxn id="4" idx="1"/>
          </p:cNvCxnSpPr>
          <p:nvPr/>
        </p:nvCxnSpPr>
        <p:spPr>
          <a:xfrm flipV="1">
            <a:off x="2538058" y="2764659"/>
            <a:ext cx="1895258" cy="1285503"/>
          </a:xfrm>
          <a:prstGeom prst="bentConnector3">
            <a:avLst>
              <a:gd name="adj1" fmla="val 50000"/>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23" name="カギ線コネクタ 22">
            <a:extLst>
              <a:ext uri="{FF2B5EF4-FFF2-40B4-BE49-F238E27FC236}">
                <a16:creationId xmlns:a16="http://schemas.microsoft.com/office/drawing/2014/main" id="{8B4EBE5F-141C-A149-AE40-23D811D15965}"/>
              </a:ext>
            </a:extLst>
          </p:cNvPr>
          <p:cNvCxnSpPr>
            <a:cxnSpLocks/>
          </p:cNvCxnSpPr>
          <p:nvPr/>
        </p:nvCxnSpPr>
        <p:spPr>
          <a:xfrm rot="10800000" flipV="1">
            <a:off x="2539523" y="3055441"/>
            <a:ext cx="2203140" cy="1109933"/>
          </a:xfrm>
          <a:prstGeom prst="bentConnector3">
            <a:avLst>
              <a:gd name="adj1" fmla="val -62"/>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1DCE89FA-A8D1-D447-B60E-63AEB662FD07}"/>
              </a:ext>
            </a:extLst>
          </p:cNvPr>
          <p:cNvSpPr txBox="1"/>
          <p:nvPr/>
        </p:nvSpPr>
        <p:spPr>
          <a:xfrm>
            <a:off x="3136039" y="2905377"/>
            <a:ext cx="1202539" cy="1084912"/>
          </a:xfrm>
          <a:prstGeom prst="rect">
            <a:avLst/>
          </a:prstGeom>
          <a:solidFill>
            <a:schemeClr val="bg1"/>
          </a:solidFill>
        </p:spPr>
        <p:txBody>
          <a:bodyPr wrap="square" rtlCol="0">
            <a:spAutoFit/>
          </a:bodyPr>
          <a:lstStyle/>
          <a:p>
            <a:r>
              <a:rPr kumimoji="1" lang="en-US" altLang="ja-JP" sz="1200" dirty="0"/>
              <a:t>②</a:t>
            </a:r>
            <a:r>
              <a:rPr kumimoji="1" lang="ja-JP" altLang="en-US" sz="1200"/>
              <a:t>情報提供</a:t>
            </a:r>
            <a:endParaRPr kumimoji="1" lang="en-US" altLang="ja-JP" sz="1200" dirty="0"/>
          </a:p>
          <a:p>
            <a:pPr marL="93663" indent="-93663">
              <a:buFont typeface="Arial" panose="020B0604020202020204" pitchFamily="34" charset="0"/>
              <a:buChar char="•"/>
            </a:pPr>
            <a:r>
              <a:rPr lang="ja-JP" altLang="en-US" sz="1050"/>
              <a:t>派遣チーム数</a:t>
            </a:r>
            <a:endParaRPr lang="en-US" altLang="ja-JP" sz="1050" dirty="0"/>
          </a:p>
          <a:p>
            <a:pPr marL="93663" indent="-93663">
              <a:buFont typeface="Arial" panose="020B0604020202020204" pitchFamily="34" charset="0"/>
              <a:buChar char="•"/>
            </a:pPr>
            <a:r>
              <a:rPr kumimoji="1" lang="ja-JP" altLang="en-US" sz="1050"/>
              <a:t>派遣先</a:t>
            </a:r>
            <a:endParaRPr kumimoji="1" lang="en-US" altLang="ja-JP" sz="1050" dirty="0"/>
          </a:p>
          <a:p>
            <a:pPr marL="93663" indent="-93663">
              <a:buFont typeface="Arial" panose="020B0604020202020204" pitchFamily="34" charset="0"/>
              <a:buChar char="•"/>
            </a:pPr>
            <a:r>
              <a:rPr lang="ja-JP" altLang="en-US" sz="1050"/>
              <a:t>活動内容</a:t>
            </a:r>
            <a:endParaRPr lang="en-US" altLang="ja-JP" sz="1050" dirty="0"/>
          </a:p>
          <a:p>
            <a:pPr marL="93663" indent="-93663">
              <a:buFont typeface="Arial" panose="020B0604020202020204" pitchFamily="34" charset="0"/>
              <a:buChar char="•"/>
            </a:pPr>
            <a:r>
              <a:rPr kumimoji="1" lang="ja-JP" altLang="en-US" sz="1050"/>
              <a:t>原子力災害の状況等</a:t>
            </a:r>
          </a:p>
        </p:txBody>
      </p:sp>
      <p:sp>
        <p:nvSpPr>
          <p:cNvPr id="25" name="テキスト ボックス 24">
            <a:extLst>
              <a:ext uri="{FF2B5EF4-FFF2-40B4-BE49-F238E27FC236}">
                <a16:creationId xmlns:a16="http://schemas.microsoft.com/office/drawing/2014/main" id="{7FD1C787-B569-3844-83C1-002FDBF81115}"/>
              </a:ext>
            </a:extLst>
          </p:cNvPr>
          <p:cNvSpPr txBox="1"/>
          <p:nvPr/>
        </p:nvSpPr>
        <p:spPr>
          <a:xfrm>
            <a:off x="4329004" y="3640579"/>
            <a:ext cx="1143364" cy="461665"/>
          </a:xfrm>
          <a:prstGeom prst="rect">
            <a:avLst/>
          </a:prstGeom>
          <a:solidFill>
            <a:schemeClr val="bg1"/>
          </a:solidFill>
        </p:spPr>
        <p:txBody>
          <a:bodyPr wrap="square" rtlCol="0">
            <a:spAutoFit/>
          </a:bodyPr>
          <a:lstStyle/>
          <a:p>
            <a:r>
              <a:rPr lang="en-US" altLang="ja-JP" sz="1200" dirty="0"/>
              <a:t>④</a:t>
            </a:r>
            <a:r>
              <a:rPr kumimoji="1" lang="ja-JP" altLang="en-US" sz="1200"/>
              <a:t>派遣チームの情報</a:t>
            </a:r>
          </a:p>
        </p:txBody>
      </p:sp>
      <p:sp>
        <p:nvSpPr>
          <p:cNvPr id="26" name="テキスト ボックス 25">
            <a:extLst>
              <a:ext uri="{FF2B5EF4-FFF2-40B4-BE49-F238E27FC236}">
                <a16:creationId xmlns:a16="http://schemas.microsoft.com/office/drawing/2014/main" id="{C3508658-E650-8445-BAA1-805FD2A4A422}"/>
              </a:ext>
            </a:extLst>
          </p:cNvPr>
          <p:cNvSpPr txBox="1"/>
          <p:nvPr/>
        </p:nvSpPr>
        <p:spPr>
          <a:xfrm>
            <a:off x="6459562" y="2335589"/>
            <a:ext cx="1166976" cy="461665"/>
          </a:xfrm>
          <a:prstGeom prst="rect">
            <a:avLst/>
          </a:prstGeom>
          <a:noFill/>
        </p:spPr>
        <p:txBody>
          <a:bodyPr wrap="square" rtlCol="0">
            <a:spAutoFit/>
          </a:bodyPr>
          <a:lstStyle/>
          <a:p>
            <a:r>
              <a:rPr lang="en-US" altLang="ja-JP" sz="1200" dirty="0"/>
              <a:t>④</a:t>
            </a:r>
            <a:r>
              <a:rPr kumimoji="1" lang="ja-JP" altLang="en-US" sz="1200"/>
              <a:t>派遣チームの情報</a:t>
            </a:r>
          </a:p>
        </p:txBody>
      </p:sp>
      <p:cxnSp>
        <p:nvCxnSpPr>
          <p:cNvPr id="27" name="カギ線コネクタ 26">
            <a:extLst>
              <a:ext uri="{FF2B5EF4-FFF2-40B4-BE49-F238E27FC236}">
                <a16:creationId xmlns:a16="http://schemas.microsoft.com/office/drawing/2014/main" id="{E6ECFD9C-8ED9-B84E-B968-1FA3B63A57E5}"/>
              </a:ext>
            </a:extLst>
          </p:cNvPr>
          <p:cNvCxnSpPr>
            <a:cxnSpLocks/>
            <a:stCxn id="4" idx="3"/>
            <a:endCxn id="13" idx="0"/>
          </p:cNvCxnSpPr>
          <p:nvPr/>
        </p:nvCxnSpPr>
        <p:spPr>
          <a:xfrm>
            <a:off x="6233836" y="2764659"/>
            <a:ext cx="1531651" cy="62128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1BA5270F-FF63-A346-8D78-5A55D19C35B6}"/>
              </a:ext>
            </a:extLst>
          </p:cNvPr>
          <p:cNvSpPr txBox="1"/>
          <p:nvPr/>
        </p:nvSpPr>
        <p:spPr>
          <a:xfrm>
            <a:off x="7732952" y="4129158"/>
            <a:ext cx="1166821" cy="461665"/>
          </a:xfrm>
          <a:prstGeom prst="rect">
            <a:avLst/>
          </a:prstGeom>
          <a:noFill/>
        </p:spPr>
        <p:txBody>
          <a:bodyPr wrap="square" rtlCol="0">
            <a:spAutoFit/>
          </a:bodyPr>
          <a:lstStyle/>
          <a:p>
            <a:r>
              <a:rPr lang="ja-JP" altLang="en-US" sz="1200"/>
              <a:t>⑥</a:t>
            </a:r>
            <a:r>
              <a:rPr kumimoji="1" lang="ja-JP" altLang="en-US" sz="1200"/>
              <a:t>派遣チームの出動要請</a:t>
            </a:r>
          </a:p>
        </p:txBody>
      </p:sp>
      <p:sp>
        <p:nvSpPr>
          <p:cNvPr id="29" name="角丸四角形 28">
            <a:extLst>
              <a:ext uri="{FF2B5EF4-FFF2-40B4-BE49-F238E27FC236}">
                <a16:creationId xmlns:a16="http://schemas.microsoft.com/office/drawing/2014/main" id="{4A5EA3DB-CDEC-7B41-BBEC-E5A9FC75359E}"/>
              </a:ext>
            </a:extLst>
          </p:cNvPr>
          <p:cNvSpPr/>
          <p:nvPr/>
        </p:nvSpPr>
        <p:spPr>
          <a:xfrm>
            <a:off x="739002" y="5134606"/>
            <a:ext cx="1800520" cy="5728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受入れ医療機関</a:t>
            </a:r>
            <a:endParaRPr lang="en-US" altLang="ja-JP" sz="1400" dirty="0"/>
          </a:p>
        </p:txBody>
      </p:sp>
      <p:cxnSp>
        <p:nvCxnSpPr>
          <p:cNvPr id="30" name="直線矢印コネクタ 29">
            <a:extLst>
              <a:ext uri="{FF2B5EF4-FFF2-40B4-BE49-F238E27FC236}">
                <a16:creationId xmlns:a16="http://schemas.microsoft.com/office/drawing/2014/main" id="{00798012-0C72-3F40-AFAC-60F4F558EC3E}"/>
              </a:ext>
            </a:extLst>
          </p:cNvPr>
          <p:cNvCxnSpPr>
            <a:cxnSpLocks/>
            <a:stCxn id="6" idx="2"/>
            <a:endCxn id="29" idx="0"/>
          </p:cNvCxnSpPr>
          <p:nvPr/>
        </p:nvCxnSpPr>
        <p:spPr>
          <a:xfrm>
            <a:off x="1637798" y="4474080"/>
            <a:ext cx="1464" cy="660526"/>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31" name="カギ線コネクタ 30">
            <a:extLst>
              <a:ext uri="{FF2B5EF4-FFF2-40B4-BE49-F238E27FC236}">
                <a16:creationId xmlns:a16="http://schemas.microsoft.com/office/drawing/2014/main" id="{D5B04716-A93F-1B42-927B-07CE27B8C2E0}"/>
              </a:ext>
            </a:extLst>
          </p:cNvPr>
          <p:cNvCxnSpPr>
            <a:cxnSpLocks/>
            <a:endCxn id="7" idx="1"/>
          </p:cNvCxnSpPr>
          <p:nvPr/>
        </p:nvCxnSpPr>
        <p:spPr>
          <a:xfrm rot="16200000" flipH="1">
            <a:off x="5336984" y="3500172"/>
            <a:ext cx="1972975" cy="108351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BFC9FCD3-A54C-5D48-A6D2-A4FDB36958AD}"/>
              </a:ext>
            </a:extLst>
          </p:cNvPr>
          <p:cNvSpPr txBox="1"/>
          <p:nvPr/>
        </p:nvSpPr>
        <p:spPr>
          <a:xfrm>
            <a:off x="5194784" y="3266277"/>
            <a:ext cx="1526207" cy="276999"/>
          </a:xfrm>
          <a:prstGeom prst="rect">
            <a:avLst/>
          </a:prstGeom>
          <a:solidFill>
            <a:schemeClr val="bg1"/>
          </a:solidFill>
        </p:spPr>
        <p:txBody>
          <a:bodyPr wrap="square" rtlCol="0">
            <a:spAutoFit/>
          </a:bodyPr>
          <a:lstStyle/>
          <a:p>
            <a:r>
              <a:rPr kumimoji="1" lang="en-US" altLang="ja-JP" sz="1200" dirty="0"/>
              <a:t>③</a:t>
            </a:r>
            <a:r>
              <a:rPr kumimoji="1" lang="ja-JP" altLang="en-US" sz="1200"/>
              <a:t>選定・出動依頼</a:t>
            </a:r>
          </a:p>
        </p:txBody>
      </p:sp>
      <p:sp>
        <p:nvSpPr>
          <p:cNvPr id="33" name="正方形/長方形 32">
            <a:extLst>
              <a:ext uri="{FF2B5EF4-FFF2-40B4-BE49-F238E27FC236}">
                <a16:creationId xmlns:a16="http://schemas.microsoft.com/office/drawing/2014/main" id="{A3506AAE-D8B3-F743-B17D-76FFD22EFCF3}"/>
              </a:ext>
            </a:extLst>
          </p:cNvPr>
          <p:cNvSpPr/>
          <p:nvPr/>
        </p:nvSpPr>
        <p:spPr>
          <a:xfrm>
            <a:off x="5666202" y="4247312"/>
            <a:ext cx="229099" cy="194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4" name="カギ線コネクタ 33">
            <a:extLst>
              <a:ext uri="{FF2B5EF4-FFF2-40B4-BE49-F238E27FC236}">
                <a16:creationId xmlns:a16="http://schemas.microsoft.com/office/drawing/2014/main" id="{78E40DED-476F-CF44-8CDF-7E29EFBB5C0C}"/>
              </a:ext>
            </a:extLst>
          </p:cNvPr>
          <p:cNvCxnSpPr>
            <a:cxnSpLocks/>
          </p:cNvCxnSpPr>
          <p:nvPr/>
        </p:nvCxnSpPr>
        <p:spPr>
          <a:xfrm flipV="1">
            <a:off x="2539522" y="3672369"/>
            <a:ext cx="4325705" cy="660597"/>
          </a:xfrm>
          <a:prstGeom prst="bentConnector3">
            <a:avLst>
              <a:gd name="adj1" fmla="val 96636"/>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07ABF166-F227-104E-A457-B2AC534CDA96}"/>
              </a:ext>
            </a:extLst>
          </p:cNvPr>
          <p:cNvSpPr txBox="1"/>
          <p:nvPr/>
        </p:nvSpPr>
        <p:spPr>
          <a:xfrm>
            <a:off x="4438607" y="4344788"/>
            <a:ext cx="1166821" cy="461665"/>
          </a:xfrm>
          <a:prstGeom prst="rect">
            <a:avLst/>
          </a:prstGeom>
          <a:noFill/>
        </p:spPr>
        <p:txBody>
          <a:bodyPr wrap="square" rtlCol="0">
            <a:spAutoFit/>
          </a:bodyPr>
          <a:lstStyle/>
          <a:p>
            <a:r>
              <a:rPr kumimoji="1" lang="en-US" altLang="ja-JP" sz="1200" dirty="0"/>
              <a:t>⑤</a:t>
            </a:r>
            <a:r>
              <a:rPr kumimoji="1" lang="ja-JP" altLang="en-US" sz="1200"/>
              <a:t>派遣チームの派遣要請</a:t>
            </a:r>
          </a:p>
        </p:txBody>
      </p:sp>
      <p:sp>
        <p:nvSpPr>
          <p:cNvPr id="36" name="テキスト ボックス 35">
            <a:extLst>
              <a:ext uri="{FF2B5EF4-FFF2-40B4-BE49-F238E27FC236}">
                <a16:creationId xmlns:a16="http://schemas.microsoft.com/office/drawing/2014/main" id="{EB857EA7-A241-C94D-A840-902B06E7664D}"/>
              </a:ext>
            </a:extLst>
          </p:cNvPr>
          <p:cNvSpPr txBox="1"/>
          <p:nvPr/>
        </p:nvSpPr>
        <p:spPr>
          <a:xfrm>
            <a:off x="1207732" y="4577439"/>
            <a:ext cx="826195" cy="461665"/>
          </a:xfrm>
          <a:prstGeom prst="rect">
            <a:avLst/>
          </a:prstGeom>
          <a:solidFill>
            <a:schemeClr val="bg1"/>
          </a:solidFill>
        </p:spPr>
        <p:txBody>
          <a:bodyPr wrap="square" rtlCol="0">
            <a:spAutoFit/>
          </a:bodyPr>
          <a:lstStyle/>
          <a:p>
            <a:pPr algn="ctr"/>
            <a:r>
              <a:rPr lang="en-US" altLang="ja-JP" sz="1200" dirty="0"/>
              <a:t>⑤</a:t>
            </a:r>
            <a:r>
              <a:rPr lang="ja-JP" altLang="en-US" sz="1200"/>
              <a:t>受入れ</a:t>
            </a:r>
            <a:r>
              <a:rPr kumimoji="1" lang="ja-JP" altLang="en-US" sz="1200"/>
              <a:t>要請</a:t>
            </a:r>
          </a:p>
        </p:txBody>
      </p:sp>
      <p:sp>
        <p:nvSpPr>
          <p:cNvPr id="37" name="角丸四角形 36">
            <a:extLst>
              <a:ext uri="{FF2B5EF4-FFF2-40B4-BE49-F238E27FC236}">
                <a16:creationId xmlns:a16="http://schemas.microsoft.com/office/drawing/2014/main" id="{E1284D3D-2B0F-DC42-979C-4DB9ED949F4F}"/>
              </a:ext>
            </a:extLst>
          </p:cNvPr>
          <p:cNvSpPr/>
          <p:nvPr/>
        </p:nvSpPr>
        <p:spPr>
          <a:xfrm>
            <a:off x="6865227" y="5756913"/>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派遣チーム</a:t>
            </a:r>
            <a:endParaRPr lang="en-US" altLang="ja-JP" sz="1400" dirty="0"/>
          </a:p>
        </p:txBody>
      </p:sp>
      <p:cxnSp>
        <p:nvCxnSpPr>
          <p:cNvPr id="38" name="カギ線コネクタ 37">
            <a:extLst>
              <a:ext uri="{FF2B5EF4-FFF2-40B4-BE49-F238E27FC236}">
                <a16:creationId xmlns:a16="http://schemas.microsoft.com/office/drawing/2014/main" id="{35FDFDEF-D527-1D40-A89F-D91915C5E3D9}"/>
              </a:ext>
            </a:extLst>
          </p:cNvPr>
          <p:cNvCxnSpPr>
            <a:cxnSpLocks/>
            <a:endCxn id="5" idx="0"/>
          </p:cNvCxnSpPr>
          <p:nvPr/>
        </p:nvCxnSpPr>
        <p:spPr>
          <a:xfrm rot="16200000" flipH="1">
            <a:off x="2445342" y="3987047"/>
            <a:ext cx="666013" cy="1640077"/>
          </a:xfrm>
          <a:prstGeom prst="bentConnector3">
            <a:avLst>
              <a:gd name="adj1" fmla="val 50000"/>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498AE402-C038-B946-BA06-E0FD0B54E0F9}"/>
              </a:ext>
            </a:extLst>
          </p:cNvPr>
          <p:cNvCxnSpPr>
            <a:cxnSpLocks/>
            <a:stCxn id="7" idx="2"/>
            <a:endCxn id="37" idx="0"/>
          </p:cNvCxnSpPr>
          <p:nvPr/>
        </p:nvCxnSpPr>
        <p:spPr>
          <a:xfrm>
            <a:off x="7765487" y="5314842"/>
            <a:ext cx="0" cy="442071"/>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818BAF3A-A24E-CE4E-BA3E-4639FA8194F5}"/>
              </a:ext>
            </a:extLst>
          </p:cNvPr>
          <p:cNvSpPr txBox="1"/>
          <p:nvPr/>
        </p:nvSpPr>
        <p:spPr>
          <a:xfrm>
            <a:off x="7765487" y="5399761"/>
            <a:ext cx="1166821" cy="276999"/>
          </a:xfrm>
          <a:prstGeom prst="rect">
            <a:avLst/>
          </a:prstGeom>
          <a:noFill/>
        </p:spPr>
        <p:txBody>
          <a:bodyPr wrap="square" rtlCol="0">
            <a:spAutoFit/>
          </a:bodyPr>
          <a:lstStyle/>
          <a:p>
            <a:r>
              <a:rPr kumimoji="1" lang="en-US" altLang="ja-JP" sz="1200" dirty="0"/>
              <a:t>⑦</a:t>
            </a:r>
            <a:r>
              <a:rPr kumimoji="1" lang="ja-JP" altLang="en-US" sz="1200"/>
              <a:t>出動指示</a:t>
            </a:r>
          </a:p>
        </p:txBody>
      </p:sp>
      <p:sp>
        <p:nvSpPr>
          <p:cNvPr id="41" name="テキスト ボックス 40">
            <a:extLst>
              <a:ext uri="{FF2B5EF4-FFF2-40B4-BE49-F238E27FC236}">
                <a16:creationId xmlns:a16="http://schemas.microsoft.com/office/drawing/2014/main" id="{C7741CB0-B9ED-F54C-BA30-D40193CDF428}"/>
              </a:ext>
            </a:extLst>
          </p:cNvPr>
          <p:cNvSpPr txBox="1"/>
          <p:nvPr/>
        </p:nvSpPr>
        <p:spPr>
          <a:xfrm>
            <a:off x="2152488" y="4600076"/>
            <a:ext cx="1166821" cy="461665"/>
          </a:xfrm>
          <a:prstGeom prst="rect">
            <a:avLst/>
          </a:prstGeom>
          <a:solidFill>
            <a:schemeClr val="bg1"/>
          </a:solidFill>
        </p:spPr>
        <p:txBody>
          <a:bodyPr wrap="square" rtlCol="0">
            <a:spAutoFit/>
          </a:bodyPr>
          <a:lstStyle/>
          <a:p>
            <a:r>
              <a:rPr lang="en-US" altLang="ja-JP" sz="1200" dirty="0"/>
              <a:t>⑤</a:t>
            </a:r>
            <a:r>
              <a:rPr kumimoji="1" lang="ja-JP" altLang="en-US" sz="1200"/>
              <a:t>派遣チームの出動要請</a:t>
            </a:r>
          </a:p>
        </p:txBody>
      </p:sp>
      <p:sp>
        <p:nvSpPr>
          <p:cNvPr id="42" name="角丸四角形 41">
            <a:extLst>
              <a:ext uri="{FF2B5EF4-FFF2-40B4-BE49-F238E27FC236}">
                <a16:creationId xmlns:a16="http://schemas.microsoft.com/office/drawing/2014/main" id="{07141F07-CA95-F643-A62B-5C540D034C1F}"/>
              </a:ext>
            </a:extLst>
          </p:cNvPr>
          <p:cNvSpPr/>
          <p:nvPr/>
        </p:nvSpPr>
        <p:spPr>
          <a:xfrm>
            <a:off x="2698127" y="6053523"/>
            <a:ext cx="1800520" cy="5728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派遣チーム</a:t>
            </a:r>
            <a:endParaRPr lang="en-US" altLang="ja-JP" sz="1400" dirty="0"/>
          </a:p>
        </p:txBody>
      </p:sp>
      <p:cxnSp>
        <p:nvCxnSpPr>
          <p:cNvPr id="43" name="直線矢印コネクタ 42">
            <a:extLst>
              <a:ext uri="{FF2B5EF4-FFF2-40B4-BE49-F238E27FC236}">
                <a16:creationId xmlns:a16="http://schemas.microsoft.com/office/drawing/2014/main" id="{C7BBC22D-538E-0C4E-9992-A1E7F197FB8B}"/>
              </a:ext>
            </a:extLst>
          </p:cNvPr>
          <p:cNvCxnSpPr>
            <a:cxnSpLocks/>
            <a:stCxn id="5" idx="2"/>
            <a:endCxn id="42" idx="0"/>
          </p:cNvCxnSpPr>
          <p:nvPr/>
        </p:nvCxnSpPr>
        <p:spPr>
          <a:xfrm>
            <a:off x="3598387" y="5712945"/>
            <a:ext cx="0" cy="340578"/>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50F8CF6D-079A-6A4E-9F10-02EEAF5DB35D}"/>
              </a:ext>
            </a:extLst>
          </p:cNvPr>
          <p:cNvSpPr txBox="1"/>
          <p:nvPr/>
        </p:nvSpPr>
        <p:spPr>
          <a:xfrm>
            <a:off x="3598387" y="5744734"/>
            <a:ext cx="1058865" cy="276999"/>
          </a:xfrm>
          <a:prstGeom prst="rect">
            <a:avLst/>
          </a:prstGeom>
          <a:noFill/>
        </p:spPr>
        <p:txBody>
          <a:bodyPr wrap="square" rtlCol="0">
            <a:spAutoFit/>
          </a:bodyPr>
          <a:lstStyle/>
          <a:p>
            <a:r>
              <a:rPr lang="en-US" altLang="ja-JP" sz="1200" dirty="0"/>
              <a:t>⑥</a:t>
            </a:r>
            <a:r>
              <a:rPr kumimoji="1" lang="ja-JP" altLang="en-US" sz="1200"/>
              <a:t>出動指示</a:t>
            </a:r>
          </a:p>
        </p:txBody>
      </p:sp>
      <p:cxnSp>
        <p:nvCxnSpPr>
          <p:cNvPr id="46" name="直線矢印コネクタ 45">
            <a:extLst>
              <a:ext uri="{FF2B5EF4-FFF2-40B4-BE49-F238E27FC236}">
                <a16:creationId xmlns:a16="http://schemas.microsoft.com/office/drawing/2014/main" id="{9E61AB71-C680-F34C-BA9D-2B77B440C1E5}"/>
              </a:ext>
            </a:extLst>
          </p:cNvPr>
          <p:cNvCxnSpPr>
            <a:cxnSpLocks/>
          </p:cNvCxnSpPr>
          <p:nvPr/>
        </p:nvCxnSpPr>
        <p:spPr>
          <a:xfrm flipV="1">
            <a:off x="1033898" y="4487829"/>
            <a:ext cx="0" cy="646777"/>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49" name="テキスト ボックス 48">
            <a:extLst>
              <a:ext uri="{FF2B5EF4-FFF2-40B4-BE49-F238E27FC236}">
                <a16:creationId xmlns:a16="http://schemas.microsoft.com/office/drawing/2014/main" id="{CC90F994-583E-5A47-9444-A0AA46ACF216}"/>
              </a:ext>
            </a:extLst>
          </p:cNvPr>
          <p:cNvSpPr txBox="1"/>
          <p:nvPr/>
        </p:nvSpPr>
        <p:spPr>
          <a:xfrm>
            <a:off x="133571" y="4590823"/>
            <a:ext cx="977072" cy="461665"/>
          </a:xfrm>
          <a:prstGeom prst="rect">
            <a:avLst/>
          </a:prstGeom>
          <a:noFill/>
        </p:spPr>
        <p:txBody>
          <a:bodyPr wrap="square" rtlCol="0">
            <a:spAutoFit/>
          </a:bodyPr>
          <a:lstStyle/>
          <a:p>
            <a:pPr algn="ctr"/>
            <a:r>
              <a:rPr lang="ja-JP" altLang="en-US" sz="1200"/>
              <a:t>⑥受入体制完了報告</a:t>
            </a:r>
            <a:endParaRPr kumimoji="1" lang="ja-JP" altLang="en-US" sz="1200"/>
          </a:p>
        </p:txBody>
      </p:sp>
      <p:cxnSp>
        <p:nvCxnSpPr>
          <p:cNvPr id="51" name="カギ線コネクタ 50">
            <a:extLst>
              <a:ext uri="{FF2B5EF4-FFF2-40B4-BE49-F238E27FC236}">
                <a16:creationId xmlns:a16="http://schemas.microsoft.com/office/drawing/2014/main" id="{1A95E8D4-F89F-1A48-B60E-55A2E513AEF2}"/>
              </a:ext>
            </a:extLst>
          </p:cNvPr>
          <p:cNvCxnSpPr>
            <a:cxnSpLocks/>
            <a:stCxn id="37" idx="2"/>
            <a:endCxn id="29" idx="2"/>
          </p:cNvCxnSpPr>
          <p:nvPr/>
        </p:nvCxnSpPr>
        <p:spPr>
          <a:xfrm rot="5400000" flipH="1">
            <a:off x="4391221" y="2955500"/>
            <a:ext cx="622307" cy="6126225"/>
          </a:xfrm>
          <a:prstGeom prst="bentConnector3">
            <a:avLst>
              <a:gd name="adj1" fmla="val -6400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54" name="正方形/長方形 53">
            <a:extLst>
              <a:ext uri="{FF2B5EF4-FFF2-40B4-BE49-F238E27FC236}">
                <a16:creationId xmlns:a16="http://schemas.microsoft.com/office/drawing/2014/main" id="{B106AA7E-C331-6B4B-9C6F-DF82B0F899CD}"/>
              </a:ext>
            </a:extLst>
          </p:cNvPr>
          <p:cNvSpPr/>
          <p:nvPr/>
        </p:nvSpPr>
        <p:spPr>
          <a:xfrm>
            <a:off x="5071621" y="6263314"/>
            <a:ext cx="2763262" cy="430887"/>
          </a:xfrm>
          <a:prstGeom prst="rect">
            <a:avLst/>
          </a:prstGeom>
        </p:spPr>
        <p:txBody>
          <a:bodyPr wrap="square">
            <a:spAutoFit/>
          </a:bodyPr>
          <a:lstStyle/>
          <a:p>
            <a:r>
              <a:rPr lang="ja-JP" altLang="en-US" sz="1050"/>
              <a:t>自ら保有する車輌での移動</a:t>
            </a:r>
          </a:p>
          <a:p>
            <a:r>
              <a:rPr lang="ja-JP" altLang="en-US" sz="1050"/>
              <a:t>車輌がない場合は、自ら移動手段を検討</a:t>
            </a:r>
          </a:p>
        </p:txBody>
      </p:sp>
      <p:sp>
        <p:nvSpPr>
          <p:cNvPr id="55" name="テキスト ボックス 54">
            <a:extLst>
              <a:ext uri="{FF2B5EF4-FFF2-40B4-BE49-F238E27FC236}">
                <a16:creationId xmlns:a16="http://schemas.microsoft.com/office/drawing/2014/main" id="{C070D0E6-301B-074C-B118-5514E0E7D4D6}"/>
              </a:ext>
            </a:extLst>
          </p:cNvPr>
          <p:cNvSpPr txBox="1"/>
          <p:nvPr/>
        </p:nvSpPr>
        <p:spPr>
          <a:xfrm>
            <a:off x="7765487" y="6419894"/>
            <a:ext cx="900260" cy="276999"/>
          </a:xfrm>
          <a:prstGeom prst="rect">
            <a:avLst/>
          </a:prstGeom>
          <a:noFill/>
        </p:spPr>
        <p:txBody>
          <a:bodyPr wrap="square" rtlCol="0">
            <a:spAutoFit/>
          </a:bodyPr>
          <a:lstStyle/>
          <a:p>
            <a:r>
              <a:rPr kumimoji="1" lang="en-US" altLang="ja-JP" sz="1200" dirty="0"/>
              <a:t>⑧</a:t>
            </a:r>
            <a:r>
              <a:rPr kumimoji="1" lang="ja-JP" altLang="en-US" sz="1200"/>
              <a:t>出動</a:t>
            </a:r>
          </a:p>
        </p:txBody>
      </p:sp>
      <p:sp>
        <p:nvSpPr>
          <p:cNvPr id="57" name="スライド番号プレースホルダー 56">
            <a:extLst>
              <a:ext uri="{FF2B5EF4-FFF2-40B4-BE49-F238E27FC236}">
                <a16:creationId xmlns:a16="http://schemas.microsoft.com/office/drawing/2014/main" id="{77C1DEE4-F02B-CF47-9960-6542E12101FF}"/>
              </a:ext>
            </a:extLst>
          </p:cNvPr>
          <p:cNvSpPr>
            <a:spLocks noGrp="1"/>
          </p:cNvSpPr>
          <p:nvPr>
            <p:ph type="sldNum" sz="quarter" idx="12"/>
          </p:nvPr>
        </p:nvSpPr>
        <p:spPr/>
        <p:txBody>
          <a:bodyPr/>
          <a:lstStyle/>
          <a:p>
            <a:fld id="{58DD1769-DAE9-6C4E-82F4-B62273FFA290}" type="slidenum">
              <a:rPr kumimoji="1" lang="ja-JP" altLang="en-US" smtClean="0"/>
              <a:t>10</a:t>
            </a:fld>
            <a:endParaRPr kumimoji="1" lang="ja-JP" altLang="en-US"/>
          </a:p>
        </p:txBody>
      </p:sp>
    </p:spTree>
    <p:extLst>
      <p:ext uri="{BB962C8B-B14F-4D97-AF65-F5344CB8AC3E}">
        <p14:creationId xmlns:p14="http://schemas.microsoft.com/office/powerpoint/2010/main" val="2577846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206111-EB16-044E-AB8E-69A6D016E2EA}"/>
              </a:ext>
            </a:extLst>
          </p:cNvPr>
          <p:cNvSpPr>
            <a:spLocks noGrp="1"/>
          </p:cNvSpPr>
          <p:nvPr>
            <p:ph type="title"/>
          </p:nvPr>
        </p:nvSpPr>
        <p:spPr/>
        <p:txBody>
          <a:bodyPr/>
          <a:lstStyle/>
          <a:p>
            <a:r>
              <a:rPr kumimoji="1" lang="ja-JP" altLang="en-US"/>
              <a:t>基本的活動</a:t>
            </a:r>
          </a:p>
        </p:txBody>
      </p:sp>
      <p:sp>
        <p:nvSpPr>
          <p:cNvPr id="3" name="コンテンツ プレースホルダー 2">
            <a:extLst>
              <a:ext uri="{FF2B5EF4-FFF2-40B4-BE49-F238E27FC236}">
                <a16:creationId xmlns:a16="http://schemas.microsoft.com/office/drawing/2014/main" id="{C5318DC3-F955-7045-90AD-FDBBF6166B27}"/>
              </a:ext>
            </a:extLst>
          </p:cNvPr>
          <p:cNvSpPr>
            <a:spLocks noGrp="1"/>
          </p:cNvSpPr>
          <p:nvPr>
            <p:ph idx="1"/>
          </p:nvPr>
        </p:nvSpPr>
        <p:spPr>
          <a:xfrm>
            <a:off x="628650" y="1272209"/>
            <a:ext cx="7886700" cy="5241713"/>
          </a:xfrm>
        </p:spPr>
        <p:txBody>
          <a:bodyPr>
            <a:normAutofit/>
          </a:bodyPr>
          <a:lstStyle/>
          <a:p>
            <a:r>
              <a:rPr kumimoji="1" lang="en-US" altLang="ja-JP" dirty="0"/>
              <a:t>1</a:t>
            </a:r>
            <a:r>
              <a:rPr kumimoji="1" lang="ja-JP" altLang="en-US"/>
              <a:t>チームの活動は、移動時間を除き、概ね</a:t>
            </a:r>
            <a:r>
              <a:rPr kumimoji="1" lang="en-US" altLang="ja-JP" dirty="0"/>
              <a:t>5</a:t>
            </a:r>
            <a:r>
              <a:rPr kumimoji="1" lang="ja-JP" altLang="en-US"/>
              <a:t>日間</a:t>
            </a:r>
            <a:endParaRPr kumimoji="1" lang="en-US" altLang="ja-JP" dirty="0"/>
          </a:p>
          <a:p>
            <a:pPr lvl="1"/>
            <a:r>
              <a:rPr lang="ja-JP" altLang="en-US"/>
              <a:t>長期の活動が必要と判断される場合</a:t>
            </a:r>
            <a:endParaRPr lang="en-US" altLang="ja-JP" dirty="0"/>
          </a:p>
          <a:p>
            <a:pPr lvl="2"/>
            <a:r>
              <a:rPr kumimoji="1" lang="ja-JP" altLang="en-US"/>
              <a:t>被災道府県の原子力災害医療調整官は、原子力災害医療・総合支援センターの協力を得て、活動期間の延長あるいは交替について調整</a:t>
            </a:r>
            <a:endParaRPr kumimoji="1" lang="en-US" altLang="ja-JP" dirty="0"/>
          </a:p>
          <a:p>
            <a:r>
              <a:rPr lang="ja-JP" altLang="en-US"/>
              <a:t>支援受入医療機関での活動</a:t>
            </a:r>
            <a:endParaRPr lang="en-US" altLang="ja-JP" dirty="0"/>
          </a:p>
          <a:p>
            <a:pPr lvl="1"/>
            <a:r>
              <a:rPr lang="ja-JP" altLang="en-US"/>
              <a:t>支援受入医療機関の長の指揮下で活動</a:t>
            </a:r>
            <a:endParaRPr lang="en-US" altLang="ja-JP" dirty="0"/>
          </a:p>
          <a:p>
            <a:pPr lvl="1"/>
            <a:r>
              <a:rPr lang="ja-JP" altLang="en-US"/>
              <a:t>汚染のある患者に対する救急医療等の提供</a:t>
            </a:r>
            <a:endParaRPr lang="en-US" altLang="ja-JP" dirty="0"/>
          </a:p>
          <a:p>
            <a:pPr lvl="1"/>
            <a:r>
              <a:rPr lang="ja-JP" altLang="en-US"/>
              <a:t>高度被ばく医療支援センター等への搬送支援</a:t>
            </a:r>
            <a:endParaRPr lang="en-US" altLang="ja-JP" dirty="0"/>
          </a:p>
          <a:p>
            <a:pPr lvl="1"/>
            <a:r>
              <a:rPr lang="ja-JP" altLang="en-US"/>
              <a:t>必要に応じて原子力災害時の医療ニーズに可能な範囲で柔軟に対応</a:t>
            </a:r>
          </a:p>
          <a:p>
            <a:r>
              <a:rPr lang="ja-JP" altLang="en-US"/>
              <a:t>業務の支援体制</a:t>
            </a:r>
            <a:endParaRPr lang="en-US" altLang="ja-JP" dirty="0"/>
          </a:p>
          <a:p>
            <a:pPr lvl="1"/>
            <a:r>
              <a:rPr lang="ja-JP" altLang="en-US"/>
              <a:t>生活必需品等は、基本的に派遣チーム自らが準備、調達</a:t>
            </a:r>
            <a:endParaRPr lang="en-US" altLang="ja-JP" dirty="0"/>
          </a:p>
          <a:p>
            <a:pPr lvl="1"/>
            <a:r>
              <a:rPr lang="ja-JP" altLang="en-US"/>
              <a:t>業務調整員の同行</a:t>
            </a:r>
            <a:endParaRPr lang="en-US" altLang="ja-JP" dirty="0"/>
          </a:p>
          <a:p>
            <a:pPr lvl="2"/>
            <a:r>
              <a:rPr lang="ja-JP" altLang="en-US"/>
              <a:t>移動、食料、宿泊、入浴等の手配・確保</a:t>
            </a:r>
          </a:p>
          <a:p>
            <a:pPr lvl="2"/>
            <a:r>
              <a:rPr lang="ja-JP" altLang="en-US"/>
              <a:t>活動内容の確認、調整</a:t>
            </a:r>
          </a:p>
          <a:p>
            <a:pPr lvl="2"/>
            <a:r>
              <a:rPr lang="ja-JP" altLang="en-US"/>
              <a:t>活動に必要な医薬品や資機材、水等の調達</a:t>
            </a:r>
          </a:p>
          <a:p>
            <a:pPr lvl="2"/>
            <a:r>
              <a:rPr lang="ja-JP" altLang="en-US"/>
              <a:t>活動内容や活動に要した費用等の記録</a:t>
            </a:r>
            <a:endParaRPr lang="en-US" altLang="ja-JP" dirty="0"/>
          </a:p>
          <a:p>
            <a:pPr lvl="2"/>
            <a:r>
              <a:rPr lang="ja-JP" altLang="en-US"/>
              <a:t>医療機関の院内コーディネーター等と十分に調整して、派遣チームが円滑に活動できるように努める</a:t>
            </a:r>
          </a:p>
        </p:txBody>
      </p:sp>
      <p:sp>
        <p:nvSpPr>
          <p:cNvPr id="4" name="スライド番号プレースホルダー 3">
            <a:extLst>
              <a:ext uri="{FF2B5EF4-FFF2-40B4-BE49-F238E27FC236}">
                <a16:creationId xmlns:a16="http://schemas.microsoft.com/office/drawing/2014/main" id="{2672F451-6E6B-2946-8AB1-C67EF91BB3BA}"/>
              </a:ext>
            </a:extLst>
          </p:cNvPr>
          <p:cNvSpPr>
            <a:spLocks noGrp="1"/>
          </p:cNvSpPr>
          <p:nvPr>
            <p:ph type="sldNum" sz="quarter" idx="12"/>
          </p:nvPr>
        </p:nvSpPr>
        <p:spPr/>
        <p:txBody>
          <a:bodyPr/>
          <a:lstStyle/>
          <a:p>
            <a:fld id="{58DD1769-DAE9-6C4E-82F4-B62273FFA290}" type="slidenum">
              <a:rPr kumimoji="1" lang="ja-JP" altLang="en-US" smtClean="0"/>
              <a:t>11</a:t>
            </a:fld>
            <a:endParaRPr kumimoji="1" lang="ja-JP" altLang="en-US"/>
          </a:p>
        </p:txBody>
      </p:sp>
    </p:spTree>
    <p:extLst>
      <p:ext uri="{BB962C8B-B14F-4D97-AF65-F5344CB8AC3E}">
        <p14:creationId xmlns:p14="http://schemas.microsoft.com/office/powerpoint/2010/main" val="3992146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2D7D62-59EB-7E47-8733-C72B29BD90BA}"/>
              </a:ext>
            </a:extLst>
          </p:cNvPr>
          <p:cNvSpPr>
            <a:spLocks noGrp="1"/>
          </p:cNvSpPr>
          <p:nvPr>
            <p:ph type="title"/>
          </p:nvPr>
        </p:nvSpPr>
        <p:spPr/>
        <p:txBody>
          <a:bodyPr/>
          <a:lstStyle/>
          <a:p>
            <a:r>
              <a:rPr kumimoji="1" lang="ja-JP" altLang="en-US"/>
              <a:t>安全の確保</a:t>
            </a:r>
          </a:p>
        </p:txBody>
      </p:sp>
      <p:sp>
        <p:nvSpPr>
          <p:cNvPr id="3" name="コンテンツ プレースホルダー 2">
            <a:extLst>
              <a:ext uri="{FF2B5EF4-FFF2-40B4-BE49-F238E27FC236}">
                <a16:creationId xmlns:a16="http://schemas.microsoft.com/office/drawing/2014/main" id="{1E1D53DA-142C-8F48-AB9F-C14F277A03BD}"/>
              </a:ext>
            </a:extLst>
          </p:cNvPr>
          <p:cNvSpPr>
            <a:spLocks noGrp="1"/>
          </p:cNvSpPr>
          <p:nvPr>
            <p:ph idx="1"/>
          </p:nvPr>
        </p:nvSpPr>
        <p:spPr/>
        <p:txBody>
          <a:bodyPr/>
          <a:lstStyle/>
          <a:p>
            <a:r>
              <a:rPr kumimoji="1" lang="ja-JP" altLang="en-US"/>
              <a:t>情報共有体制</a:t>
            </a:r>
            <a:endParaRPr kumimoji="1" lang="en-US" altLang="ja-JP" dirty="0"/>
          </a:p>
          <a:p>
            <a:pPr lvl="1"/>
            <a:endParaRPr kumimoji="1" lang="en-US" altLang="ja-JP" dirty="0"/>
          </a:p>
          <a:p>
            <a:pPr lvl="1"/>
            <a:endParaRPr lang="en-US" altLang="ja-JP" dirty="0"/>
          </a:p>
          <a:p>
            <a:pPr lvl="1"/>
            <a:endParaRPr kumimoji="1" lang="en-US" altLang="ja-JP" dirty="0"/>
          </a:p>
          <a:p>
            <a:pPr lvl="1"/>
            <a:endParaRPr kumimoji="1" lang="en-US" altLang="ja-JP" dirty="0"/>
          </a:p>
          <a:p>
            <a:pPr lvl="1"/>
            <a:endParaRPr kumimoji="1" lang="en-US" altLang="ja-JP" dirty="0"/>
          </a:p>
          <a:p>
            <a:r>
              <a:rPr kumimoji="1" lang="ja-JP" altLang="en-US"/>
              <a:t>防護装備</a:t>
            </a:r>
            <a:endParaRPr kumimoji="1" lang="en-US" altLang="ja-JP" dirty="0"/>
          </a:p>
          <a:p>
            <a:pPr lvl="1"/>
            <a:r>
              <a:rPr kumimoji="1" lang="ja-JP" altLang="en-US"/>
              <a:t>個人被ばく線量計（電子式が望ましい）</a:t>
            </a:r>
            <a:endParaRPr kumimoji="1" lang="en-US" altLang="ja-JP" dirty="0"/>
          </a:p>
          <a:p>
            <a:pPr lvl="1"/>
            <a:r>
              <a:rPr lang="ja-JP" altLang="en-US"/>
              <a:t>個人被ばく線量管理；作業時間、累積線量等を記録</a:t>
            </a:r>
            <a:endParaRPr lang="en-US" altLang="ja-JP" dirty="0"/>
          </a:p>
          <a:p>
            <a:pPr lvl="1"/>
            <a:r>
              <a:rPr kumimoji="1" lang="ja-JP" altLang="en-US"/>
              <a:t>放射性物質による汚染の恐れがある場合は、マスク、防護服等を装着</a:t>
            </a:r>
            <a:endParaRPr kumimoji="1" lang="en-US" altLang="ja-JP" dirty="0"/>
          </a:p>
          <a:p>
            <a:pPr lvl="1"/>
            <a:r>
              <a:rPr lang="ja-JP" altLang="en-US"/>
              <a:t>安定ヨウ素剤の携行</a:t>
            </a:r>
            <a:endParaRPr kumimoji="1" lang="ja-JP" altLang="en-US"/>
          </a:p>
        </p:txBody>
      </p:sp>
      <p:sp>
        <p:nvSpPr>
          <p:cNvPr id="4" name="角丸四角形 3">
            <a:extLst>
              <a:ext uri="{FF2B5EF4-FFF2-40B4-BE49-F238E27FC236}">
                <a16:creationId xmlns:a16="http://schemas.microsoft.com/office/drawing/2014/main" id="{5D9779AB-2F41-C34E-B1D8-39EF4EC48763}"/>
              </a:ext>
            </a:extLst>
          </p:cNvPr>
          <p:cNvSpPr/>
          <p:nvPr/>
        </p:nvSpPr>
        <p:spPr>
          <a:xfrm>
            <a:off x="1376313" y="1694393"/>
            <a:ext cx="1819373" cy="98038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a:t>国</a:t>
            </a:r>
            <a:endParaRPr lang="en-US" altLang="ja-JP" sz="1400" dirty="0"/>
          </a:p>
          <a:p>
            <a:pPr algn="ctr"/>
            <a:r>
              <a:rPr lang="ja-JP" altLang="en-US" sz="1400"/>
              <a:t>被災道府県</a:t>
            </a:r>
            <a:endParaRPr lang="en-US" altLang="ja-JP" sz="1400" dirty="0"/>
          </a:p>
          <a:p>
            <a:pPr algn="ctr"/>
            <a:r>
              <a:rPr lang="ja-JP" altLang="en-US" sz="1400"/>
              <a:t>原子力災害医療・総合支援センター</a:t>
            </a:r>
            <a:endParaRPr kumimoji="1" lang="ja-JP" altLang="en-US" sz="1400"/>
          </a:p>
        </p:txBody>
      </p:sp>
      <p:sp>
        <p:nvSpPr>
          <p:cNvPr id="5" name="角丸四角形 4">
            <a:extLst>
              <a:ext uri="{FF2B5EF4-FFF2-40B4-BE49-F238E27FC236}">
                <a16:creationId xmlns:a16="http://schemas.microsoft.com/office/drawing/2014/main" id="{6B644223-1C46-6D40-ADA4-1F8C558AC696}"/>
              </a:ext>
            </a:extLst>
          </p:cNvPr>
          <p:cNvSpPr/>
          <p:nvPr/>
        </p:nvSpPr>
        <p:spPr>
          <a:xfrm>
            <a:off x="6664750" y="1694393"/>
            <a:ext cx="1819373" cy="98038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派遣チーム</a:t>
            </a:r>
            <a:endParaRPr kumimoji="1" lang="ja-JP" altLang="en-US" sz="1400"/>
          </a:p>
        </p:txBody>
      </p:sp>
      <p:sp>
        <p:nvSpPr>
          <p:cNvPr id="6" name="正方形/長方形 5">
            <a:extLst>
              <a:ext uri="{FF2B5EF4-FFF2-40B4-BE49-F238E27FC236}">
                <a16:creationId xmlns:a16="http://schemas.microsoft.com/office/drawing/2014/main" id="{81DDD3CD-17E1-6648-9D0D-190423D3374B}"/>
              </a:ext>
            </a:extLst>
          </p:cNvPr>
          <p:cNvSpPr/>
          <p:nvPr/>
        </p:nvSpPr>
        <p:spPr>
          <a:xfrm>
            <a:off x="3238107" y="2131253"/>
            <a:ext cx="3426643" cy="830997"/>
          </a:xfrm>
          <a:prstGeom prst="rect">
            <a:avLst/>
          </a:prstGeom>
        </p:spPr>
        <p:txBody>
          <a:bodyPr wrap="square">
            <a:spAutoFit/>
          </a:bodyPr>
          <a:lstStyle/>
          <a:p>
            <a:pPr marL="139700" indent="-139700">
              <a:buFont typeface="Arial" panose="020B0604020202020204" pitchFamily="34" charset="0"/>
              <a:buChar char="•"/>
            </a:pPr>
            <a:r>
              <a:rPr lang="ja-JP" altLang="en-US" sz="1200"/>
              <a:t>原子力災害が発生した原子炉施設等の状況</a:t>
            </a:r>
            <a:endParaRPr lang="en-US" altLang="ja-JP" sz="1200" dirty="0"/>
          </a:p>
          <a:p>
            <a:pPr marL="139700" indent="-139700">
              <a:buFont typeface="Arial" panose="020B0604020202020204" pitchFamily="34" charset="0"/>
              <a:buChar char="•"/>
            </a:pPr>
            <a:r>
              <a:rPr lang="ja-JP" altLang="en-US" sz="1200"/>
              <a:t>緊急時モニタリングの結果</a:t>
            </a:r>
            <a:endParaRPr lang="en-US" altLang="ja-JP" sz="1200" dirty="0"/>
          </a:p>
          <a:p>
            <a:pPr marL="139700" indent="-139700">
              <a:buFont typeface="Arial" panose="020B0604020202020204" pitchFamily="34" charset="0"/>
              <a:buChar char="•"/>
            </a:pPr>
            <a:r>
              <a:rPr lang="ja-JP" altLang="en-US" sz="1200"/>
              <a:t>原子炉施設等の状態予測</a:t>
            </a:r>
            <a:endParaRPr lang="en-US" altLang="ja-JP" sz="1200" dirty="0"/>
          </a:p>
          <a:p>
            <a:pPr marL="139700" indent="-139700">
              <a:buFont typeface="Arial" panose="020B0604020202020204" pitchFamily="34" charset="0"/>
              <a:buChar char="•"/>
            </a:pPr>
            <a:r>
              <a:rPr lang="ja-JP" altLang="en-US" sz="1200"/>
              <a:t>支援受入医療機関の活動状況など</a:t>
            </a:r>
          </a:p>
        </p:txBody>
      </p:sp>
      <p:sp>
        <p:nvSpPr>
          <p:cNvPr id="7" name="右矢印 6">
            <a:extLst>
              <a:ext uri="{FF2B5EF4-FFF2-40B4-BE49-F238E27FC236}">
                <a16:creationId xmlns:a16="http://schemas.microsoft.com/office/drawing/2014/main" id="{299B1F7B-19FE-134E-9098-4933C3F7BB67}"/>
              </a:ext>
            </a:extLst>
          </p:cNvPr>
          <p:cNvSpPr/>
          <p:nvPr/>
        </p:nvSpPr>
        <p:spPr>
          <a:xfrm>
            <a:off x="3195686" y="1779237"/>
            <a:ext cx="3469064" cy="4368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377219E2-780A-AE47-A963-589AA8D28E50}"/>
              </a:ext>
            </a:extLst>
          </p:cNvPr>
          <p:cNvSpPr txBox="1"/>
          <p:nvPr/>
        </p:nvSpPr>
        <p:spPr>
          <a:xfrm>
            <a:off x="4376220" y="1859167"/>
            <a:ext cx="1107996" cy="276999"/>
          </a:xfrm>
          <a:prstGeom prst="rect">
            <a:avLst/>
          </a:prstGeom>
          <a:noFill/>
        </p:spPr>
        <p:txBody>
          <a:bodyPr wrap="none" rtlCol="0">
            <a:spAutoFit/>
          </a:bodyPr>
          <a:lstStyle/>
          <a:p>
            <a:r>
              <a:rPr kumimoji="1" lang="ja-JP" altLang="en-US" sz="1200"/>
              <a:t>定期的に伝達</a:t>
            </a:r>
          </a:p>
        </p:txBody>
      </p:sp>
      <p:sp>
        <p:nvSpPr>
          <p:cNvPr id="9" name="スライド番号プレースホルダー 8">
            <a:extLst>
              <a:ext uri="{FF2B5EF4-FFF2-40B4-BE49-F238E27FC236}">
                <a16:creationId xmlns:a16="http://schemas.microsoft.com/office/drawing/2014/main" id="{D719880D-7C7E-9742-9A68-BC813DEA1FC7}"/>
              </a:ext>
            </a:extLst>
          </p:cNvPr>
          <p:cNvSpPr>
            <a:spLocks noGrp="1"/>
          </p:cNvSpPr>
          <p:nvPr>
            <p:ph type="sldNum" sz="quarter" idx="12"/>
          </p:nvPr>
        </p:nvSpPr>
        <p:spPr/>
        <p:txBody>
          <a:bodyPr/>
          <a:lstStyle/>
          <a:p>
            <a:fld id="{58DD1769-DAE9-6C4E-82F4-B62273FFA290}" type="slidenum">
              <a:rPr kumimoji="1" lang="ja-JP" altLang="en-US" smtClean="0"/>
              <a:t>12</a:t>
            </a:fld>
            <a:endParaRPr kumimoji="1" lang="ja-JP" altLang="en-US"/>
          </a:p>
        </p:txBody>
      </p:sp>
    </p:spTree>
    <p:extLst>
      <p:ext uri="{BB962C8B-B14F-4D97-AF65-F5344CB8AC3E}">
        <p14:creationId xmlns:p14="http://schemas.microsoft.com/office/powerpoint/2010/main" val="1804005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E5CB7B-7EE0-B843-9E77-7825D196BFFC}"/>
              </a:ext>
            </a:extLst>
          </p:cNvPr>
          <p:cNvSpPr>
            <a:spLocks noGrp="1"/>
          </p:cNvSpPr>
          <p:nvPr>
            <p:ph type="title"/>
          </p:nvPr>
        </p:nvSpPr>
        <p:spPr/>
        <p:txBody>
          <a:bodyPr/>
          <a:lstStyle/>
          <a:p>
            <a:r>
              <a:rPr kumimoji="1" lang="ja-JP" altLang="en-US"/>
              <a:t>連絡、記録の作成と保管</a:t>
            </a:r>
          </a:p>
        </p:txBody>
      </p:sp>
      <p:sp>
        <p:nvSpPr>
          <p:cNvPr id="3" name="コンテンツ プレースホルダー 2">
            <a:extLst>
              <a:ext uri="{FF2B5EF4-FFF2-40B4-BE49-F238E27FC236}">
                <a16:creationId xmlns:a16="http://schemas.microsoft.com/office/drawing/2014/main" id="{C7443AEC-4914-5342-B3C8-D99BB73A4E63}"/>
              </a:ext>
            </a:extLst>
          </p:cNvPr>
          <p:cNvSpPr>
            <a:spLocks noGrp="1"/>
          </p:cNvSpPr>
          <p:nvPr>
            <p:ph idx="1"/>
          </p:nvPr>
        </p:nvSpPr>
        <p:spPr/>
        <p:txBody>
          <a:bodyPr/>
          <a:lstStyle/>
          <a:p>
            <a:r>
              <a:rPr kumimoji="1" lang="ja-JP" altLang="en-US"/>
              <a:t>活動状況</a:t>
            </a:r>
            <a:endParaRPr kumimoji="1" lang="en-US" altLang="ja-JP" dirty="0"/>
          </a:p>
          <a:p>
            <a:pPr lvl="1"/>
            <a:r>
              <a:rPr lang="ja-JP" altLang="en-US"/>
              <a:t>派遣チームの放射線防護関係者は派遣チームを出動させた医療機関の長及び医療機関を通じて被災道府県を担当する原子力災害医療・総合支援センターに対し定期的に報告</a:t>
            </a:r>
          </a:p>
          <a:p>
            <a:endParaRPr kumimoji="1" lang="en-US" altLang="ja-JP" dirty="0"/>
          </a:p>
          <a:p>
            <a:r>
              <a:rPr kumimoji="1" lang="ja-JP" altLang="en-US"/>
              <a:t>活動記録</a:t>
            </a:r>
            <a:endParaRPr kumimoji="1" lang="en-US" altLang="ja-JP" dirty="0"/>
          </a:p>
          <a:p>
            <a:pPr lvl="1"/>
            <a:r>
              <a:rPr lang="ja-JP" altLang="en-US"/>
              <a:t>個々の構成員の作業期間</a:t>
            </a:r>
            <a:endParaRPr lang="en-US" altLang="ja-JP" dirty="0"/>
          </a:p>
          <a:p>
            <a:pPr lvl="1"/>
            <a:r>
              <a:rPr kumimoji="1" lang="ja-JP" altLang="en-US"/>
              <a:t>日々の作業時間</a:t>
            </a:r>
            <a:endParaRPr kumimoji="1" lang="en-US" altLang="ja-JP" dirty="0"/>
          </a:p>
          <a:p>
            <a:pPr lvl="1"/>
            <a:r>
              <a:rPr lang="ja-JP" altLang="en-US"/>
              <a:t>作業内容</a:t>
            </a:r>
            <a:endParaRPr lang="en-US" altLang="ja-JP" dirty="0"/>
          </a:p>
          <a:p>
            <a:pPr lvl="1"/>
            <a:r>
              <a:rPr kumimoji="1" lang="ja-JP" altLang="en-US"/>
              <a:t>個人累積線量</a:t>
            </a:r>
            <a:endParaRPr kumimoji="1" lang="en-US" altLang="ja-JP" dirty="0"/>
          </a:p>
          <a:p>
            <a:pPr lvl="1"/>
            <a:r>
              <a:rPr lang="ja-JP" altLang="en-US"/>
              <a:t>環境放射線の測定記録</a:t>
            </a:r>
            <a:endParaRPr kumimoji="1" lang="en-US" altLang="ja-JP" dirty="0"/>
          </a:p>
          <a:p>
            <a:pPr lvl="1"/>
            <a:r>
              <a:rPr lang="ja-JP" altLang="en-US"/>
              <a:t>移動経路、移動手段</a:t>
            </a:r>
            <a:endParaRPr lang="en-US" altLang="ja-JP" dirty="0"/>
          </a:p>
          <a:p>
            <a:pPr lvl="1"/>
            <a:r>
              <a:rPr kumimoji="1" lang="ja-JP" altLang="en-US"/>
              <a:t>所要経費、宿泊費用</a:t>
            </a:r>
            <a:endParaRPr kumimoji="1" lang="en-US" altLang="ja-JP" dirty="0"/>
          </a:p>
          <a:p>
            <a:pPr lvl="1"/>
            <a:r>
              <a:rPr kumimoji="1" lang="ja-JP" altLang="en-US"/>
              <a:t>購入・借用した資機材等</a:t>
            </a:r>
          </a:p>
        </p:txBody>
      </p:sp>
      <p:sp>
        <p:nvSpPr>
          <p:cNvPr id="4" name="スライド番号プレースホルダー 3">
            <a:extLst>
              <a:ext uri="{FF2B5EF4-FFF2-40B4-BE49-F238E27FC236}">
                <a16:creationId xmlns:a16="http://schemas.microsoft.com/office/drawing/2014/main" id="{25F0D5B9-B9B5-A24F-80C8-318114B3C2A0}"/>
              </a:ext>
            </a:extLst>
          </p:cNvPr>
          <p:cNvSpPr>
            <a:spLocks noGrp="1"/>
          </p:cNvSpPr>
          <p:nvPr>
            <p:ph type="sldNum" sz="quarter" idx="12"/>
          </p:nvPr>
        </p:nvSpPr>
        <p:spPr/>
        <p:txBody>
          <a:bodyPr/>
          <a:lstStyle/>
          <a:p>
            <a:fld id="{58DD1769-DAE9-6C4E-82F4-B62273FFA290}" type="slidenum">
              <a:rPr kumimoji="1" lang="ja-JP" altLang="en-US" smtClean="0"/>
              <a:t>13</a:t>
            </a:fld>
            <a:endParaRPr kumimoji="1" lang="ja-JP" altLang="en-US"/>
          </a:p>
        </p:txBody>
      </p:sp>
    </p:spTree>
    <p:extLst>
      <p:ext uri="{BB962C8B-B14F-4D97-AF65-F5344CB8AC3E}">
        <p14:creationId xmlns:p14="http://schemas.microsoft.com/office/powerpoint/2010/main" val="3367734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B3874E-6101-144B-B896-3DADA2B9A157}"/>
              </a:ext>
            </a:extLst>
          </p:cNvPr>
          <p:cNvSpPr>
            <a:spLocks noGrp="1"/>
          </p:cNvSpPr>
          <p:nvPr>
            <p:ph type="title"/>
          </p:nvPr>
        </p:nvSpPr>
        <p:spPr/>
        <p:txBody>
          <a:bodyPr/>
          <a:lstStyle/>
          <a:p>
            <a:r>
              <a:rPr kumimoji="1" lang="ja-JP" altLang="en-US"/>
              <a:t>活動の終了</a:t>
            </a:r>
          </a:p>
        </p:txBody>
      </p:sp>
      <p:sp>
        <p:nvSpPr>
          <p:cNvPr id="4" name="角丸四角形 3">
            <a:extLst>
              <a:ext uri="{FF2B5EF4-FFF2-40B4-BE49-F238E27FC236}">
                <a16:creationId xmlns:a16="http://schemas.microsoft.com/office/drawing/2014/main" id="{294E49EB-45A8-4C45-9876-4EC0FB24D85A}"/>
              </a:ext>
            </a:extLst>
          </p:cNvPr>
          <p:cNvSpPr/>
          <p:nvPr/>
        </p:nvSpPr>
        <p:spPr>
          <a:xfrm>
            <a:off x="3811615" y="1718272"/>
            <a:ext cx="1800520" cy="56560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a:t>原子力災害医療・総合支援センター</a:t>
            </a:r>
          </a:p>
        </p:txBody>
      </p:sp>
      <p:sp>
        <p:nvSpPr>
          <p:cNvPr id="6" name="角丸四角形 5">
            <a:extLst>
              <a:ext uri="{FF2B5EF4-FFF2-40B4-BE49-F238E27FC236}">
                <a16:creationId xmlns:a16="http://schemas.microsoft.com/office/drawing/2014/main" id="{61BBCF14-66E6-A142-A490-DB10FB25DD54}"/>
              </a:ext>
            </a:extLst>
          </p:cNvPr>
          <p:cNvSpPr/>
          <p:nvPr/>
        </p:nvSpPr>
        <p:spPr>
          <a:xfrm>
            <a:off x="877413" y="3852488"/>
            <a:ext cx="1800520" cy="8478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調整官</a:t>
            </a:r>
            <a:endParaRPr lang="en-US" altLang="ja-JP" sz="1400" dirty="0"/>
          </a:p>
        </p:txBody>
      </p:sp>
      <p:sp>
        <p:nvSpPr>
          <p:cNvPr id="7" name="角丸四角形 6">
            <a:extLst>
              <a:ext uri="{FF2B5EF4-FFF2-40B4-BE49-F238E27FC236}">
                <a16:creationId xmlns:a16="http://schemas.microsoft.com/office/drawing/2014/main" id="{192FBB70-289B-5F47-AEF1-29C6AC56CF40}"/>
              </a:ext>
            </a:extLst>
          </p:cNvPr>
          <p:cNvSpPr/>
          <p:nvPr/>
        </p:nvSpPr>
        <p:spPr>
          <a:xfrm>
            <a:off x="6512395" y="3921272"/>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医療機関</a:t>
            </a:r>
            <a:endParaRPr lang="en-US" altLang="ja-JP" sz="1400" dirty="0"/>
          </a:p>
        </p:txBody>
      </p:sp>
      <p:sp>
        <p:nvSpPr>
          <p:cNvPr id="8" name="角丸四角形 7">
            <a:extLst>
              <a:ext uri="{FF2B5EF4-FFF2-40B4-BE49-F238E27FC236}">
                <a16:creationId xmlns:a16="http://schemas.microsoft.com/office/drawing/2014/main" id="{0EA0F3B8-8C69-B741-AE95-27E9378819DF}"/>
              </a:ext>
            </a:extLst>
          </p:cNvPr>
          <p:cNvSpPr/>
          <p:nvPr/>
        </p:nvSpPr>
        <p:spPr>
          <a:xfrm>
            <a:off x="877413" y="2707291"/>
            <a:ext cx="1800520" cy="5728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被災道府県</a:t>
            </a:r>
          </a:p>
        </p:txBody>
      </p:sp>
      <p:sp>
        <p:nvSpPr>
          <p:cNvPr id="9" name="角丸四角形 8">
            <a:extLst>
              <a:ext uri="{FF2B5EF4-FFF2-40B4-BE49-F238E27FC236}">
                <a16:creationId xmlns:a16="http://schemas.microsoft.com/office/drawing/2014/main" id="{D696C107-131E-3F48-81F9-BBB3743F7B05}"/>
              </a:ext>
            </a:extLst>
          </p:cNvPr>
          <p:cNvSpPr/>
          <p:nvPr/>
        </p:nvSpPr>
        <p:spPr>
          <a:xfrm>
            <a:off x="6512395" y="2707291"/>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非被災道府県</a:t>
            </a:r>
          </a:p>
        </p:txBody>
      </p:sp>
      <p:sp>
        <p:nvSpPr>
          <p:cNvPr id="10" name="角丸四角形 9">
            <a:extLst>
              <a:ext uri="{FF2B5EF4-FFF2-40B4-BE49-F238E27FC236}">
                <a16:creationId xmlns:a16="http://schemas.microsoft.com/office/drawing/2014/main" id="{260D887E-7837-C243-AE18-83C983333469}"/>
              </a:ext>
            </a:extLst>
          </p:cNvPr>
          <p:cNvSpPr/>
          <p:nvPr/>
        </p:nvSpPr>
        <p:spPr>
          <a:xfrm>
            <a:off x="6512395" y="5066976"/>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派遣チーム</a:t>
            </a:r>
            <a:endParaRPr lang="en-US" altLang="ja-JP" sz="1400" dirty="0"/>
          </a:p>
        </p:txBody>
      </p:sp>
      <p:cxnSp>
        <p:nvCxnSpPr>
          <p:cNvPr id="13" name="カギ線コネクタ 12">
            <a:extLst>
              <a:ext uri="{FF2B5EF4-FFF2-40B4-BE49-F238E27FC236}">
                <a16:creationId xmlns:a16="http://schemas.microsoft.com/office/drawing/2014/main" id="{FC8C1837-8272-584B-910D-EE1274D9B964}"/>
              </a:ext>
            </a:extLst>
          </p:cNvPr>
          <p:cNvCxnSpPr>
            <a:stCxn id="4" idx="2"/>
            <a:endCxn id="6" idx="3"/>
          </p:cNvCxnSpPr>
          <p:nvPr/>
        </p:nvCxnSpPr>
        <p:spPr>
          <a:xfrm rot="5400000">
            <a:off x="2698641" y="2263172"/>
            <a:ext cx="1992526" cy="203394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BAA2C3B5-53C0-9C4E-A903-945161A926EF}"/>
              </a:ext>
            </a:extLst>
          </p:cNvPr>
          <p:cNvSpPr/>
          <p:nvPr/>
        </p:nvSpPr>
        <p:spPr>
          <a:xfrm>
            <a:off x="3293141" y="3949553"/>
            <a:ext cx="1993769" cy="830997"/>
          </a:xfrm>
          <a:prstGeom prst="rect">
            <a:avLst/>
          </a:prstGeom>
        </p:spPr>
        <p:txBody>
          <a:bodyPr wrap="square">
            <a:spAutoFit/>
          </a:bodyPr>
          <a:lstStyle/>
          <a:p>
            <a:r>
              <a:rPr lang="ja-JP" altLang="en-US" sz="1200"/>
              <a:t>助言</a:t>
            </a:r>
            <a:endParaRPr lang="en-US" altLang="ja-JP" sz="1200" dirty="0"/>
          </a:p>
          <a:p>
            <a:endParaRPr lang="en-US" altLang="ja-JP" sz="1200" dirty="0"/>
          </a:p>
          <a:p>
            <a:r>
              <a:rPr lang="ja-JP" altLang="en-US" sz="1200"/>
              <a:t>被災道府県の医療ニーズ等を勘案</a:t>
            </a:r>
          </a:p>
        </p:txBody>
      </p:sp>
      <p:cxnSp>
        <p:nvCxnSpPr>
          <p:cNvPr id="17" name="直線矢印コネクタ 16">
            <a:extLst>
              <a:ext uri="{FF2B5EF4-FFF2-40B4-BE49-F238E27FC236}">
                <a16:creationId xmlns:a16="http://schemas.microsoft.com/office/drawing/2014/main" id="{D7AD8960-9DF6-DC45-A73B-669D05E53288}"/>
              </a:ext>
            </a:extLst>
          </p:cNvPr>
          <p:cNvCxnSpPr>
            <a:cxnSpLocks/>
            <a:stCxn id="6" idx="0"/>
            <a:endCxn id="8" idx="2"/>
          </p:cNvCxnSpPr>
          <p:nvPr/>
        </p:nvCxnSpPr>
        <p:spPr>
          <a:xfrm flipV="1">
            <a:off x="1777673" y="3280143"/>
            <a:ext cx="0" cy="5723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6108B414-5E15-1540-BF21-2D51BF49CBFA}"/>
              </a:ext>
            </a:extLst>
          </p:cNvPr>
          <p:cNvSpPr/>
          <p:nvPr/>
        </p:nvSpPr>
        <p:spPr>
          <a:xfrm>
            <a:off x="1777671" y="3341293"/>
            <a:ext cx="1471065" cy="461665"/>
          </a:xfrm>
          <a:prstGeom prst="rect">
            <a:avLst/>
          </a:prstGeom>
        </p:spPr>
        <p:txBody>
          <a:bodyPr wrap="square">
            <a:spAutoFit/>
          </a:bodyPr>
          <a:lstStyle/>
          <a:p>
            <a:r>
              <a:rPr lang="ja-JP" altLang="en-US" sz="1200"/>
              <a:t>派遣チーム全体の活動終了決定</a:t>
            </a:r>
          </a:p>
        </p:txBody>
      </p:sp>
      <p:sp>
        <p:nvSpPr>
          <p:cNvPr id="24" name="正方形/長方形 23">
            <a:extLst>
              <a:ext uri="{FF2B5EF4-FFF2-40B4-BE49-F238E27FC236}">
                <a16:creationId xmlns:a16="http://schemas.microsoft.com/office/drawing/2014/main" id="{A9994AB5-85DC-AC44-AA2D-F076744F8A38}"/>
              </a:ext>
            </a:extLst>
          </p:cNvPr>
          <p:cNvSpPr/>
          <p:nvPr/>
        </p:nvSpPr>
        <p:spPr>
          <a:xfrm>
            <a:off x="3373744" y="2669069"/>
            <a:ext cx="1145144" cy="830997"/>
          </a:xfrm>
          <a:prstGeom prst="rect">
            <a:avLst/>
          </a:prstGeom>
        </p:spPr>
        <p:txBody>
          <a:bodyPr wrap="square">
            <a:spAutoFit/>
          </a:bodyPr>
          <a:lstStyle/>
          <a:p>
            <a:r>
              <a:rPr lang="ja-JP" altLang="en-US" sz="1200"/>
              <a:t>伝達</a:t>
            </a:r>
            <a:endParaRPr lang="en-US" altLang="ja-JP" sz="1200" dirty="0"/>
          </a:p>
          <a:p>
            <a:endParaRPr lang="en-US" altLang="ja-JP" sz="1200" dirty="0"/>
          </a:p>
          <a:p>
            <a:r>
              <a:rPr lang="ja-JP" altLang="en-US" sz="1200"/>
              <a:t>派遣チームの活動終了</a:t>
            </a:r>
          </a:p>
        </p:txBody>
      </p:sp>
      <p:sp>
        <p:nvSpPr>
          <p:cNvPr id="25" name="正方形/長方形 24">
            <a:extLst>
              <a:ext uri="{FF2B5EF4-FFF2-40B4-BE49-F238E27FC236}">
                <a16:creationId xmlns:a16="http://schemas.microsoft.com/office/drawing/2014/main" id="{C989CBD0-A519-C542-B852-451DC8A4DEFE}"/>
              </a:ext>
            </a:extLst>
          </p:cNvPr>
          <p:cNvSpPr/>
          <p:nvPr/>
        </p:nvSpPr>
        <p:spPr>
          <a:xfrm>
            <a:off x="7412655" y="3341293"/>
            <a:ext cx="1102695" cy="461665"/>
          </a:xfrm>
          <a:prstGeom prst="rect">
            <a:avLst/>
          </a:prstGeom>
        </p:spPr>
        <p:txBody>
          <a:bodyPr wrap="square">
            <a:spAutoFit/>
          </a:bodyPr>
          <a:lstStyle/>
          <a:p>
            <a:r>
              <a:rPr lang="ja-JP" altLang="en-US" sz="1200"/>
              <a:t>派遣チームの活動終了</a:t>
            </a:r>
          </a:p>
        </p:txBody>
      </p:sp>
      <p:cxnSp>
        <p:nvCxnSpPr>
          <p:cNvPr id="27" name="直線矢印コネクタ 26">
            <a:extLst>
              <a:ext uri="{FF2B5EF4-FFF2-40B4-BE49-F238E27FC236}">
                <a16:creationId xmlns:a16="http://schemas.microsoft.com/office/drawing/2014/main" id="{A35C4A98-BCD6-2A43-8B11-6C225DA5810E}"/>
              </a:ext>
            </a:extLst>
          </p:cNvPr>
          <p:cNvCxnSpPr>
            <a:cxnSpLocks/>
            <a:stCxn id="9" idx="2"/>
            <a:endCxn id="7" idx="0"/>
          </p:cNvCxnSpPr>
          <p:nvPr/>
        </p:nvCxnSpPr>
        <p:spPr>
          <a:xfrm>
            <a:off x="7412655" y="3280143"/>
            <a:ext cx="0" cy="641129"/>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30" name="正方形/長方形 29">
            <a:extLst>
              <a:ext uri="{FF2B5EF4-FFF2-40B4-BE49-F238E27FC236}">
                <a16:creationId xmlns:a16="http://schemas.microsoft.com/office/drawing/2014/main" id="{23B7244E-25E5-084B-832A-820810B4F634}"/>
              </a:ext>
            </a:extLst>
          </p:cNvPr>
          <p:cNvSpPr/>
          <p:nvPr/>
        </p:nvSpPr>
        <p:spPr>
          <a:xfrm>
            <a:off x="7412655" y="4700324"/>
            <a:ext cx="1102695" cy="276999"/>
          </a:xfrm>
          <a:prstGeom prst="rect">
            <a:avLst/>
          </a:prstGeom>
        </p:spPr>
        <p:txBody>
          <a:bodyPr wrap="square">
            <a:spAutoFit/>
          </a:bodyPr>
          <a:lstStyle/>
          <a:p>
            <a:r>
              <a:rPr lang="ja-JP" altLang="en-US" sz="1200"/>
              <a:t>活動記録</a:t>
            </a:r>
          </a:p>
        </p:txBody>
      </p:sp>
      <p:cxnSp>
        <p:nvCxnSpPr>
          <p:cNvPr id="31" name="直線矢印コネクタ 30">
            <a:extLst>
              <a:ext uri="{FF2B5EF4-FFF2-40B4-BE49-F238E27FC236}">
                <a16:creationId xmlns:a16="http://schemas.microsoft.com/office/drawing/2014/main" id="{8478D88C-E9DB-D646-A880-42ADBF6E06E7}"/>
              </a:ext>
            </a:extLst>
          </p:cNvPr>
          <p:cNvCxnSpPr>
            <a:cxnSpLocks/>
            <a:stCxn id="10" idx="0"/>
            <a:endCxn id="7" idx="2"/>
          </p:cNvCxnSpPr>
          <p:nvPr/>
        </p:nvCxnSpPr>
        <p:spPr>
          <a:xfrm flipV="1">
            <a:off x="7412655" y="4494124"/>
            <a:ext cx="0" cy="572852"/>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5DE76F8E-616C-9B41-AC95-99A4A85899A3}"/>
              </a:ext>
            </a:extLst>
          </p:cNvPr>
          <p:cNvSpPr/>
          <p:nvPr/>
        </p:nvSpPr>
        <p:spPr>
          <a:xfrm>
            <a:off x="4595164" y="2902866"/>
            <a:ext cx="245097" cy="1817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5" name="直線矢印コネクタ 34">
            <a:extLst>
              <a:ext uri="{FF2B5EF4-FFF2-40B4-BE49-F238E27FC236}">
                <a16:creationId xmlns:a16="http://schemas.microsoft.com/office/drawing/2014/main" id="{22BA1107-4256-0147-9653-45E3E06D2763}"/>
              </a:ext>
            </a:extLst>
          </p:cNvPr>
          <p:cNvCxnSpPr/>
          <p:nvPr/>
        </p:nvCxnSpPr>
        <p:spPr>
          <a:xfrm>
            <a:off x="2677933" y="2993717"/>
            <a:ext cx="383446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4D00A4AA-7AEB-234B-B96E-53AA186986AB}"/>
              </a:ext>
            </a:extLst>
          </p:cNvPr>
          <p:cNvSpPr/>
          <p:nvPr/>
        </p:nvSpPr>
        <p:spPr>
          <a:xfrm>
            <a:off x="5162589" y="2902866"/>
            <a:ext cx="245097" cy="1817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1" name="カギ線コネクタ 40">
            <a:extLst>
              <a:ext uri="{FF2B5EF4-FFF2-40B4-BE49-F238E27FC236}">
                <a16:creationId xmlns:a16="http://schemas.microsoft.com/office/drawing/2014/main" id="{4E779288-76E9-044B-8D32-830DFE820B37}"/>
              </a:ext>
            </a:extLst>
          </p:cNvPr>
          <p:cNvCxnSpPr>
            <a:cxnSpLocks/>
          </p:cNvCxnSpPr>
          <p:nvPr/>
        </p:nvCxnSpPr>
        <p:spPr>
          <a:xfrm rot="10800000">
            <a:off x="5286911" y="2283880"/>
            <a:ext cx="1225485" cy="1923818"/>
          </a:xfrm>
          <a:prstGeom prst="bentConnector2">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42" name="正方形/長方形 41">
            <a:extLst>
              <a:ext uri="{FF2B5EF4-FFF2-40B4-BE49-F238E27FC236}">
                <a16:creationId xmlns:a16="http://schemas.microsoft.com/office/drawing/2014/main" id="{CA907ABE-7EC6-EF45-A1C5-1C1EAAC27E42}"/>
              </a:ext>
            </a:extLst>
          </p:cNvPr>
          <p:cNvSpPr/>
          <p:nvPr/>
        </p:nvSpPr>
        <p:spPr>
          <a:xfrm>
            <a:off x="5348305" y="3921272"/>
            <a:ext cx="1102695" cy="276999"/>
          </a:xfrm>
          <a:prstGeom prst="rect">
            <a:avLst/>
          </a:prstGeom>
        </p:spPr>
        <p:txBody>
          <a:bodyPr wrap="square">
            <a:spAutoFit/>
          </a:bodyPr>
          <a:lstStyle/>
          <a:p>
            <a:r>
              <a:rPr lang="ja-JP" altLang="en-US" sz="1200"/>
              <a:t>活動記録</a:t>
            </a:r>
          </a:p>
        </p:txBody>
      </p:sp>
      <p:sp>
        <p:nvSpPr>
          <p:cNvPr id="43" name="スライド番号プレースホルダー 42">
            <a:extLst>
              <a:ext uri="{FF2B5EF4-FFF2-40B4-BE49-F238E27FC236}">
                <a16:creationId xmlns:a16="http://schemas.microsoft.com/office/drawing/2014/main" id="{BBD6E232-73AF-AC49-8748-4AED91C0D201}"/>
              </a:ext>
            </a:extLst>
          </p:cNvPr>
          <p:cNvSpPr>
            <a:spLocks noGrp="1"/>
          </p:cNvSpPr>
          <p:nvPr>
            <p:ph type="sldNum" sz="quarter" idx="12"/>
          </p:nvPr>
        </p:nvSpPr>
        <p:spPr/>
        <p:txBody>
          <a:bodyPr/>
          <a:lstStyle/>
          <a:p>
            <a:fld id="{58DD1769-DAE9-6C4E-82F4-B62273FFA290}" type="slidenum">
              <a:rPr kumimoji="1" lang="ja-JP" altLang="en-US" smtClean="0"/>
              <a:t>14</a:t>
            </a:fld>
            <a:endParaRPr kumimoji="1" lang="ja-JP" altLang="en-US"/>
          </a:p>
        </p:txBody>
      </p:sp>
    </p:spTree>
    <p:extLst>
      <p:ext uri="{BB962C8B-B14F-4D97-AF65-F5344CB8AC3E}">
        <p14:creationId xmlns:p14="http://schemas.microsoft.com/office/powerpoint/2010/main" val="803240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823F13-69F3-7744-8574-15B7A35D27F9}"/>
              </a:ext>
            </a:extLst>
          </p:cNvPr>
          <p:cNvSpPr>
            <a:spLocks noGrp="1"/>
          </p:cNvSpPr>
          <p:nvPr>
            <p:ph type="title"/>
          </p:nvPr>
        </p:nvSpPr>
        <p:spPr/>
        <p:txBody>
          <a:bodyPr/>
          <a:lstStyle/>
          <a:p>
            <a:r>
              <a:rPr kumimoji="1" lang="ja-JP" altLang="en-US"/>
              <a:t>費用の支弁</a:t>
            </a:r>
          </a:p>
        </p:txBody>
      </p:sp>
      <p:sp>
        <p:nvSpPr>
          <p:cNvPr id="3" name="コンテンツ プレースホルダー 2">
            <a:extLst>
              <a:ext uri="{FF2B5EF4-FFF2-40B4-BE49-F238E27FC236}">
                <a16:creationId xmlns:a16="http://schemas.microsoft.com/office/drawing/2014/main" id="{D0A6624C-3723-2441-9EED-037472D744CB}"/>
              </a:ext>
            </a:extLst>
          </p:cNvPr>
          <p:cNvSpPr>
            <a:spLocks noGrp="1"/>
          </p:cNvSpPr>
          <p:nvPr>
            <p:ph idx="1"/>
          </p:nvPr>
        </p:nvSpPr>
        <p:spPr/>
        <p:txBody>
          <a:bodyPr>
            <a:normAutofit/>
          </a:bodyPr>
          <a:lstStyle/>
          <a:p>
            <a:r>
              <a:rPr kumimoji="1" lang="ja-JP" altLang="en-US"/>
              <a:t>原則</a:t>
            </a:r>
            <a:endParaRPr kumimoji="1" lang="en-US" altLang="ja-JP" dirty="0"/>
          </a:p>
          <a:p>
            <a:pPr lvl="1"/>
            <a:r>
              <a:rPr lang="ja-JP" altLang="en-US"/>
              <a:t>派遣チームを出動させた医療機関を管轄する道府県が当該医療機関に支弁</a:t>
            </a:r>
          </a:p>
          <a:p>
            <a:pPr lvl="1"/>
            <a:r>
              <a:rPr lang="ja-JP" altLang="en-US"/>
              <a:t>派遣チームを出動させた医療機関を管轄する道府県は、派遣チームの派遣要請を行った被災道府県に対し、上記費用を求償できる。</a:t>
            </a:r>
            <a:endParaRPr lang="en-US" altLang="ja-JP" dirty="0"/>
          </a:p>
          <a:p>
            <a:pPr lvl="1"/>
            <a:endParaRPr lang="en-US" altLang="ja-JP" dirty="0"/>
          </a:p>
          <a:p>
            <a:r>
              <a:rPr lang="ja-JP" altLang="en-US"/>
              <a:t>災害救助法が適用された場合</a:t>
            </a:r>
            <a:endParaRPr lang="en-US" altLang="ja-JP" dirty="0"/>
          </a:p>
          <a:p>
            <a:pPr lvl="1"/>
            <a:r>
              <a:rPr lang="ja-JP" altLang="en-US"/>
              <a:t>要請を受けた非被災都道府県は、災害救助法第</a:t>
            </a:r>
            <a:r>
              <a:rPr lang="en-US" altLang="ja-JP" dirty="0"/>
              <a:t>20</a:t>
            </a:r>
            <a:r>
              <a:rPr lang="ja-JP" altLang="en-US"/>
              <a:t>条に基づき、被災道府県に対しその費用を求償できる。</a:t>
            </a:r>
          </a:p>
          <a:p>
            <a:pPr lvl="1"/>
            <a:r>
              <a:rPr lang="ja-JP" altLang="en-US"/>
              <a:t>災害救助法第</a:t>
            </a:r>
            <a:r>
              <a:rPr lang="en-US" altLang="ja-JP" dirty="0"/>
              <a:t>20</a:t>
            </a:r>
            <a:r>
              <a:rPr lang="ja-JP" altLang="en-US"/>
              <a:t>条に基づき派遣チームの活動に要した費用を求償された被災道府県は、同法第</a:t>
            </a:r>
            <a:r>
              <a:rPr lang="en-US" altLang="ja-JP" dirty="0"/>
              <a:t>18</a:t>
            </a:r>
            <a:r>
              <a:rPr lang="ja-JP" altLang="en-US"/>
              <a:t>条により求償した非被災道府県に対して費用を支弁する。</a:t>
            </a:r>
            <a:endParaRPr lang="en-US" altLang="ja-JP" dirty="0"/>
          </a:p>
          <a:p>
            <a:pPr lvl="1"/>
            <a:endParaRPr lang="en-US" altLang="ja-JP" dirty="0"/>
          </a:p>
          <a:p>
            <a:r>
              <a:rPr lang="ja-JP" altLang="en-US"/>
              <a:t>災害救助法が適用されない場合</a:t>
            </a:r>
            <a:endParaRPr lang="en-US" altLang="ja-JP" dirty="0"/>
          </a:p>
          <a:p>
            <a:pPr lvl="1"/>
            <a:r>
              <a:rPr lang="ja-JP" altLang="en-US"/>
              <a:t>被災道府県が非被災道府県あるいは医療機関に費用を支弁</a:t>
            </a:r>
            <a:endParaRPr lang="en-US" altLang="ja-JP" dirty="0"/>
          </a:p>
          <a:p>
            <a:pPr lvl="1"/>
            <a:r>
              <a:rPr lang="ja-JP" altLang="en-US"/>
              <a:t>原子力事業者が賠償責任を負う。</a:t>
            </a:r>
          </a:p>
        </p:txBody>
      </p:sp>
      <p:sp>
        <p:nvSpPr>
          <p:cNvPr id="4" name="スライド番号プレースホルダー 3">
            <a:extLst>
              <a:ext uri="{FF2B5EF4-FFF2-40B4-BE49-F238E27FC236}">
                <a16:creationId xmlns:a16="http://schemas.microsoft.com/office/drawing/2014/main" id="{67D84CC2-F87A-6446-BB93-780B9AB64DAF}"/>
              </a:ext>
            </a:extLst>
          </p:cNvPr>
          <p:cNvSpPr>
            <a:spLocks noGrp="1"/>
          </p:cNvSpPr>
          <p:nvPr>
            <p:ph type="sldNum" sz="quarter" idx="12"/>
          </p:nvPr>
        </p:nvSpPr>
        <p:spPr/>
        <p:txBody>
          <a:bodyPr/>
          <a:lstStyle/>
          <a:p>
            <a:fld id="{58DD1769-DAE9-6C4E-82F4-B62273FFA290}" type="slidenum">
              <a:rPr kumimoji="1" lang="ja-JP" altLang="en-US" smtClean="0"/>
              <a:t>15</a:t>
            </a:fld>
            <a:endParaRPr kumimoji="1" lang="ja-JP" altLang="en-US"/>
          </a:p>
        </p:txBody>
      </p:sp>
    </p:spTree>
    <p:extLst>
      <p:ext uri="{BB962C8B-B14F-4D97-AF65-F5344CB8AC3E}">
        <p14:creationId xmlns:p14="http://schemas.microsoft.com/office/powerpoint/2010/main" val="3211232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26A698-8CF2-EF4F-AF72-7E8FAD8224F8}"/>
              </a:ext>
            </a:extLst>
          </p:cNvPr>
          <p:cNvSpPr>
            <a:spLocks noGrp="1"/>
          </p:cNvSpPr>
          <p:nvPr>
            <p:ph type="title"/>
          </p:nvPr>
        </p:nvSpPr>
        <p:spPr/>
        <p:txBody>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8178F7ED-069B-634D-A724-7A2058FFA211}"/>
              </a:ext>
            </a:extLst>
          </p:cNvPr>
          <p:cNvSpPr>
            <a:spLocks noGrp="1"/>
          </p:cNvSpPr>
          <p:nvPr>
            <p:ph idx="1"/>
          </p:nvPr>
        </p:nvSpPr>
        <p:spPr/>
        <p:txBody>
          <a:bodyPr/>
          <a:lstStyle/>
          <a:p>
            <a:r>
              <a:rPr lang="ja-JP" altLang="en-US"/>
              <a:t>原子力災害医療・総合支援センター、非被災道府県から派遣チームを出動させることが基本</a:t>
            </a:r>
            <a:endParaRPr lang="en-US" altLang="ja-JP" dirty="0"/>
          </a:p>
          <a:p>
            <a:r>
              <a:rPr lang="ja-JP" altLang="en-US"/>
              <a:t>医師、看護師、放射線防護関係者等の</a:t>
            </a:r>
            <a:r>
              <a:rPr lang="en-US" altLang="ja-JP" dirty="0"/>
              <a:t>4</a:t>
            </a:r>
            <a:r>
              <a:rPr lang="ja-JP" altLang="en-US"/>
              <a:t>名以上から構成され、移動時間を除く</a:t>
            </a:r>
            <a:r>
              <a:rPr lang="en-US" altLang="ja-JP" dirty="0"/>
              <a:t>5</a:t>
            </a:r>
            <a:r>
              <a:rPr lang="ja-JP" altLang="en-US"/>
              <a:t>日間の活動が基本</a:t>
            </a:r>
            <a:endParaRPr lang="en-US" altLang="ja-JP" dirty="0"/>
          </a:p>
          <a:p>
            <a:r>
              <a:rPr lang="ja-JP" altLang="en-US"/>
              <a:t>移動手段、資機材等は自身で準備</a:t>
            </a:r>
            <a:endParaRPr lang="en-US" altLang="ja-JP" dirty="0"/>
          </a:p>
          <a:p>
            <a:r>
              <a:rPr lang="ja-JP" altLang="en-US"/>
              <a:t>関係機関との情報共有、連絡体制は必須</a:t>
            </a:r>
            <a:endParaRPr lang="en-US" altLang="ja-JP" dirty="0"/>
          </a:p>
          <a:p>
            <a:r>
              <a:rPr lang="ja-JP" altLang="en-US"/>
              <a:t>活動記録の作成、保管</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2B5E1BB9-CE7A-6F4D-A26E-F951583EB14C}"/>
              </a:ext>
            </a:extLst>
          </p:cNvPr>
          <p:cNvSpPr>
            <a:spLocks noGrp="1"/>
          </p:cNvSpPr>
          <p:nvPr>
            <p:ph type="sldNum" sz="quarter" idx="12"/>
          </p:nvPr>
        </p:nvSpPr>
        <p:spPr/>
        <p:txBody>
          <a:bodyPr/>
          <a:lstStyle/>
          <a:p>
            <a:fld id="{58DD1769-DAE9-6C4E-82F4-B62273FFA290}" type="slidenum">
              <a:rPr kumimoji="1" lang="ja-JP" altLang="en-US" smtClean="0"/>
              <a:t>16</a:t>
            </a:fld>
            <a:endParaRPr kumimoji="1" lang="ja-JP" altLang="en-US"/>
          </a:p>
        </p:txBody>
      </p:sp>
    </p:spTree>
    <p:extLst>
      <p:ext uri="{BB962C8B-B14F-4D97-AF65-F5344CB8AC3E}">
        <p14:creationId xmlns:p14="http://schemas.microsoft.com/office/powerpoint/2010/main" val="2757656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5FCF17-3CAB-5841-A778-7117BDD8F117}"/>
              </a:ext>
            </a:extLst>
          </p:cNvPr>
          <p:cNvSpPr>
            <a:spLocks noGrp="1"/>
          </p:cNvSpPr>
          <p:nvPr>
            <p:ph type="title"/>
          </p:nvPr>
        </p:nvSpPr>
        <p:spPr/>
        <p:txBody>
          <a:bodyPr>
            <a:normAutofit fontScale="90000"/>
          </a:bodyPr>
          <a:lstStyle/>
          <a:p>
            <a:r>
              <a:rPr kumimoji="1" lang="ja-JP" altLang="en-US"/>
              <a:t>原子力災害医療派遣チーム活動の基本方針</a:t>
            </a:r>
          </a:p>
        </p:txBody>
      </p:sp>
      <p:sp>
        <p:nvSpPr>
          <p:cNvPr id="4" name="角丸四角形 3">
            <a:extLst>
              <a:ext uri="{FF2B5EF4-FFF2-40B4-BE49-F238E27FC236}">
                <a16:creationId xmlns:a16="http://schemas.microsoft.com/office/drawing/2014/main" id="{35E77A65-D32A-B744-BCFA-B00AEC3F2529}"/>
              </a:ext>
            </a:extLst>
          </p:cNvPr>
          <p:cNvSpPr/>
          <p:nvPr/>
        </p:nvSpPr>
        <p:spPr>
          <a:xfrm>
            <a:off x="1696271" y="3222912"/>
            <a:ext cx="3365924" cy="3130984"/>
          </a:xfrm>
          <a:prstGeom prst="round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E644F148-77D5-B742-B890-296633737759}"/>
              </a:ext>
            </a:extLst>
          </p:cNvPr>
          <p:cNvSpPr txBox="1"/>
          <p:nvPr/>
        </p:nvSpPr>
        <p:spPr>
          <a:xfrm>
            <a:off x="2709819" y="5984564"/>
            <a:ext cx="1338828" cy="369332"/>
          </a:xfrm>
          <a:prstGeom prst="rect">
            <a:avLst/>
          </a:prstGeom>
          <a:noFill/>
        </p:spPr>
        <p:txBody>
          <a:bodyPr wrap="none" rtlCol="0">
            <a:spAutoFit/>
          </a:bodyPr>
          <a:lstStyle/>
          <a:p>
            <a:r>
              <a:rPr kumimoji="1" lang="ja-JP" altLang="en-US"/>
              <a:t>被災道府県</a:t>
            </a:r>
          </a:p>
        </p:txBody>
      </p:sp>
      <p:sp>
        <p:nvSpPr>
          <p:cNvPr id="13" name="角丸四角形 12">
            <a:extLst>
              <a:ext uri="{FF2B5EF4-FFF2-40B4-BE49-F238E27FC236}">
                <a16:creationId xmlns:a16="http://schemas.microsoft.com/office/drawing/2014/main" id="{71C194BB-2B36-8247-97F3-62E8AEA37C1D}"/>
              </a:ext>
            </a:extLst>
          </p:cNvPr>
          <p:cNvSpPr/>
          <p:nvPr/>
        </p:nvSpPr>
        <p:spPr>
          <a:xfrm>
            <a:off x="3764013" y="1337549"/>
            <a:ext cx="1800520" cy="56560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a:t>原子力災害医療・総合支援センター</a:t>
            </a:r>
          </a:p>
        </p:txBody>
      </p:sp>
      <p:sp>
        <p:nvSpPr>
          <p:cNvPr id="15" name="角丸四角形 14">
            <a:extLst>
              <a:ext uri="{FF2B5EF4-FFF2-40B4-BE49-F238E27FC236}">
                <a16:creationId xmlns:a16="http://schemas.microsoft.com/office/drawing/2014/main" id="{C2A9FE39-8D9A-F64E-B2BD-70357553A1BC}"/>
              </a:ext>
            </a:extLst>
          </p:cNvPr>
          <p:cNvSpPr/>
          <p:nvPr/>
        </p:nvSpPr>
        <p:spPr>
          <a:xfrm>
            <a:off x="2039305" y="4411745"/>
            <a:ext cx="1495151" cy="5728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原子力災害</a:t>
            </a:r>
            <a:endParaRPr lang="en-US" altLang="ja-JP" sz="1400" dirty="0"/>
          </a:p>
          <a:p>
            <a:pPr algn="ctr"/>
            <a:r>
              <a:rPr lang="ja-JP" altLang="en-US" sz="1400"/>
              <a:t>拠点病院</a:t>
            </a:r>
            <a:endParaRPr lang="en-US" altLang="ja-JP" sz="1400" dirty="0"/>
          </a:p>
        </p:txBody>
      </p:sp>
      <p:sp>
        <p:nvSpPr>
          <p:cNvPr id="16" name="角丸四角形 15">
            <a:extLst>
              <a:ext uri="{FF2B5EF4-FFF2-40B4-BE49-F238E27FC236}">
                <a16:creationId xmlns:a16="http://schemas.microsoft.com/office/drawing/2014/main" id="{4D8A5A5E-E7A1-0749-B5D6-6AEE5E5DCA05}"/>
              </a:ext>
            </a:extLst>
          </p:cNvPr>
          <p:cNvSpPr/>
          <p:nvPr/>
        </p:nvSpPr>
        <p:spPr>
          <a:xfrm>
            <a:off x="2478973" y="5402092"/>
            <a:ext cx="1800520" cy="5728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派遣チーム</a:t>
            </a:r>
            <a:endParaRPr lang="en-US" altLang="ja-JP" sz="1400" dirty="0"/>
          </a:p>
        </p:txBody>
      </p:sp>
      <p:sp>
        <p:nvSpPr>
          <p:cNvPr id="17" name="角丸四角形 16">
            <a:extLst>
              <a:ext uri="{FF2B5EF4-FFF2-40B4-BE49-F238E27FC236}">
                <a16:creationId xmlns:a16="http://schemas.microsoft.com/office/drawing/2014/main" id="{E6EB42F7-4BF2-4541-863F-8B9538B16978}"/>
              </a:ext>
            </a:extLst>
          </p:cNvPr>
          <p:cNvSpPr/>
          <p:nvPr/>
        </p:nvSpPr>
        <p:spPr>
          <a:xfrm>
            <a:off x="628650" y="1337549"/>
            <a:ext cx="1800520" cy="56560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ja-JP" altLang="en-US" sz="1400"/>
              <a:t>高度被ばく医療</a:t>
            </a:r>
            <a:endParaRPr lang="en-US" altLang="ja-JP" sz="1400" dirty="0"/>
          </a:p>
          <a:p>
            <a:r>
              <a:rPr lang="ja-JP" altLang="en-US" sz="1400"/>
              <a:t>支援センター</a:t>
            </a:r>
          </a:p>
        </p:txBody>
      </p:sp>
      <p:sp>
        <p:nvSpPr>
          <p:cNvPr id="20" name="角丸四角形 19">
            <a:extLst>
              <a:ext uri="{FF2B5EF4-FFF2-40B4-BE49-F238E27FC236}">
                <a16:creationId xmlns:a16="http://schemas.microsoft.com/office/drawing/2014/main" id="{1AD9E902-5A8D-3540-8CB9-65B4CC98DA27}"/>
              </a:ext>
            </a:extLst>
          </p:cNvPr>
          <p:cNvSpPr/>
          <p:nvPr/>
        </p:nvSpPr>
        <p:spPr>
          <a:xfrm>
            <a:off x="6367695" y="2224498"/>
            <a:ext cx="2238976" cy="1942152"/>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a:extLst>
              <a:ext uri="{FF2B5EF4-FFF2-40B4-BE49-F238E27FC236}">
                <a16:creationId xmlns:a16="http://schemas.microsoft.com/office/drawing/2014/main" id="{6F812287-BE38-9947-9B2E-8FFE495E7291}"/>
              </a:ext>
            </a:extLst>
          </p:cNvPr>
          <p:cNvSpPr/>
          <p:nvPr/>
        </p:nvSpPr>
        <p:spPr>
          <a:xfrm>
            <a:off x="6586923" y="2706622"/>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派遣チーム</a:t>
            </a:r>
            <a:endParaRPr lang="en-US" altLang="ja-JP" sz="1400" dirty="0"/>
          </a:p>
        </p:txBody>
      </p:sp>
      <p:sp>
        <p:nvSpPr>
          <p:cNvPr id="23" name="角丸四角形 22">
            <a:extLst>
              <a:ext uri="{FF2B5EF4-FFF2-40B4-BE49-F238E27FC236}">
                <a16:creationId xmlns:a16="http://schemas.microsoft.com/office/drawing/2014/main" id="{1DF7E5A0-6208-2A44-86A6-88D86374A8AA}"/>
              </a:ext>
            </a:extLst>
          </p:cNvPr>
          <p:cNvSpPr/>
          <p:nvPr/>
        </p:nvSpPr>
        <p:spPr>
          <a:xfrm>
            <a:off x="6586923" y="3461807"/>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派遣チーム</a:t>
            </a:r>
            <a:endParaRPr lang="en-US" altLang="ja-JP" sz="1400" dirty="0"/>
          </a:p>
        </p:txBody>
      </p:sp>
      <p:sp>
        <p:nvSpPr>
          <p:cNvPr id="24" name="角丸四角形 23">
            <a:extLst>
              <a:ext uri="{FF2B5EF4-FFF2-40B4-BE49-F238E27FC236}">
                <a16:creationId xmlns:a16="http://schemas.microsoft.com/office/drawing/2014/main" id="{754B39A6-4EBB-384C-8C85-FB068D0BF7D2}"/>
              </a:ext>
            </a:extLst>
          </p:cNvPr>
          <p:cNvSpPr/>
          <p:nvPr/>
        </p:nvSpPr>
        <p:spPr>
          <a:xfrm>
            <a:off x="6367695" y="4468307"/>
            <a:ext cx="2238976" cy="1942152"/>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a:extLst>
              <a:ext uri="{FF2B5EF4-FFF2-40B4-BE49-F238E27FC236}">
                <a16:creationId xmlns:a16="http://schemas.microsoft.com/office/drawing/2014/main" id="{7044EBEC-360B-9A42-B41D-07FE6D0D135D}"/>
              </a:ext>
            </a:extLst>
          </p:cNvPr>
          <p:cNvSpPr/>
          <p:nvPr/>
        </p:nvSpPr>
        <p:spPr>
          <a:xfrm>
            <a:off x="6586923" y="4950431"/>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派遣チーム</a:t>
            </a:r>
            <a:endParaRPr lang="en-US" altLang="ja-JP" sz="1400" dirty="0"/>
          </a:p>
        </p:txBody>
      </p:sp>
      <p:sp>
        <p:nvSpPr>
          <p:cNvPr id="26" name="角丸四角形 25">
            <a:extLst>
              <a:ext uri="{FF2B5EF4-FFF2-40B4-BE49-F238E27FC236}">
                <a16:creationId xmlns:a16="http://schemas.microsoft.com/office/drawing/2014/main" id="{4C777E7E-FAA4-A540-984C-B6AC24536BB8}"/>
              </a:ext>
            </a:extLst>
          </p:cNvPr>
          <p:cNvSpPr/>
          <p:nvPr/>
        </p:nvSpPr>
        <p:spPr>
          <a:xfrm>
            <a:off x="6586923" y="5705616"/>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派遣チーム</a:t>
            </a:r>
            <a:endParaRPr lang="en-US" altLang="ja-JP" sz="1400" dirty="0"/>
          </a:p>
        </p:txBody>
      </p:sp>
      <p:sp>
        <p:nvSpPr>
          <p:cNvPr id="27" name="テキスト ボックス 26">
            <a:extLst>
              <a:ext uri="{FF2B5EF4-FFF2-40B4-BE49-F238E27FC236}">
                <a16:creationId xmlns:a16="http://schemas.microsoft.com/office/drawing/2014/main" id="{8D52AA18-2F44-2F40-BDA0-726223E8B7E3}"/>
              </a:ext>
            </a:extLst>
          </p:cNvPr>
          <p:cNvSpPr txBox="1"/>
          <p:nvPr/>
        </p:nvSpPr>
        <p:spPr>
          <a:xfrm>
            <a:off x="6702353" y="2317725"/>
            <a:ext cx="1569660" cy="369332"/>
          </a:xfrm>
          <a:prstGeom prst="rect">
            <a:avLst/>
          </a:prstGeom>
          <a:noFill/>
        </p:spPr>
        <p:txBody>
          <a:bodyPr wrap="none" rtlCol="0">
            <a:spAutoFit/>
          </a:bodyPr>
          <a:lstStyle/>
          <a:p>
            <a:r>
              <a:rPr kumimoji="1" lang="ja-JP" altLang="en-US"/>
              <a:t>非被災道府県</a:t>
            </a:r>
          </a:p>
        </p:txBody>
      </p:sp>
      <p:sp>
        <p:nvSpPr>
          <p:cNvPr id="28" name="テキスト ボックス 27">
            <a:extLst>
              <a:ext uri="{FF2B5EF4-FFF2-40B4-BE49-F238E27FC236}">
                <a16:creationId xmlns:a16="http://schemas.microsoft.com/office/drawing/2014/main" id="{24E36C77-2305-BE46-AB68-1BD23510AD2D}"/>
              </a:ext>
            </a:extLst>
          </p:cNvPr>
          <p:cNvSpPr txBox="1"/>
          <p:nvPr/>
        </p:nvSpPr>
        <p:spPr>
          <a:xfrm>
            <a:off x="6702353" y="4524703"/>
            <a:ext cx="1569660" cy="369332"/>
          </a:xfrm>
          <a:prstGeom prst="rect">
            <a:avLst/>
          </a:prstGeom>
          <a:noFill/>
        </p:spPr>
        <p:txBody>
          <a:bodyPr wrap="none" rtlCol="0">
            <a:spAutoFit/>
          </a:bodyPr>
          <a:lstStyle/>
          <a:p>
            <a:r>
              <a:rPr kumimoji="1" lang="ja-JP" altLang="en-US"/>
              <a:t>非被災道府県</a:t>
            </a:r>
          </a:p>
        </p:txBody>
      </p:sp>
      <p:sp>
        <p:nvSpPr>
          <p:cNvPr id="29" name="角丸四角形 28">
            <a:extLst>
              <a:ext uri="{FF2B5EF4-FFF2-40B4-BE49-F238E27FC236}">
                <a16:creationId xmlns:a16="http://schemas.microsoft.com/office/drawing/2014/main" id="{FF1839FE-12A1-7845-8B8B-0DDA598EA7BA}"/>
              </a:ext>
            </a:extLst>
          </p:cNvPr>
          <p:cNvSpPr/>
          <p:nvPr/>
        </p:nvSpPr>
        <p:spPr>
          <a:xfrm>
            <a:off x="2863753" y="2115069"/>
            <a:ext cx="1800520" cy="57285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派遣チーム</a:t>
            </a:r>
            <a:endParaRPr lang="en-US" altLang="ja-JP" sz="1400" dirty="0"/>
          </a:p>
        </p:txBody>
      </p:sp>
      <p:cxnSp>
        <p:nvCxnSpPr>
          <p:cNvPr id="31" name="直線コネクタ 30">
            <a:extLst>
              <a:ext uri="{FF2B5EF4-FFF2-40B4-BE49-F238E27FC236}">
                <a16:creationId xmlns:a16="http://schemas.microsoft.com/office/drawing/2014/main" id="{FEF9367D-8658-3248-82CE-C6FC1D56F7EF}"/>
              </a:ext>
            </a:extLst>
          </p:cNvPr>
          <p:cNvCxnSpPr>
            <a:cxnSpLocks/>
          </p:cNvCxnSpPr>
          <p:nvPr/>
        </p:nvCxnSpPr>
        <p:spPr>
          <a:xfrm>
            <a:off x="4044099" y="1903157"/>
            <a:ext cx="0" cy="211912"/>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カギ線コネクタ 35">
            <a:extLst>
              <a:ext uri="{FF2B5EF4-FFF2-40B4-BE49-F238E27FC236}">
                <a16:creationId xmlns:a16="http://schemas.microsoft.com/office/drawing/2014/main" id="{C0D13E47-9DC6-644B-88F4-E26294ED6231}"/>
              </a:ext>
            </a:extLst>
          </p:cNvPr>
          <p:cNvCxnSpPr>
            <a:cxnSpLocks/>
            <a:stCxn id="22" idx="1"/>
            <a:endCxn id="60" idx="3"/>
          </p:cNvCxnSpPr>
          <p:nvPr/>
        </p:nvCxnSpPr>
        <p:spPr>
          <a:xfrm rot="10800000" flipV="1">
            <a:off x="4279493" y="2993047"/>
            <a:ext cx="2307430" cy="750423"/>
          </a:xfrm>
          <a:prstGeom prst="bentConnector3">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7" name="カギ線コネクタ 36">
            <a:extLst>
              <a:ext uri="{FF2B5EF4-FFF2-40B4-BE49-F238E27FC236}">
                <a16:creationId xmlns:a16="http://schemas.microsoft.com/office/drawing/2014/main" id="{1DB774A7-58CA-FE4F-B33D-010F921D1287}"/>
              </a:ext>
            </a:extLst>
          </p:cNvPr>
          <p:cNvCxnSpPr>
            <a:cxnSpLocks/>
            <a:stCxn id="23" idx="1"/>
            <a:endCxn id="60" idx="3"/>
          </p:cNvCxnSpPr>
          <p:nvPr/>
        </p:nvCxnSpPr>
        <p:spPr>
          <a:xfrm rot="10800000">
            <a:off x="4279493" y="3743471"/>
            <a:ext cx="2307430" cy="4762"/>
          </a:xfrm>
          <a:prstGeom prst="bentConnector3">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40" name="カギ線コネクタ 39">
            <a:extLst>
              <a:ext uri="{FF2B5EF4-FFF2-40B4-BE49-F238E27FC236}">
                <a16:creationId xmlns:a16="http://schemas.microsoft.com/office/drawing/2014/main" id="{C30BA71A-AB7E-9046-9CA5-A0FAC399A39E}"/>
              </a:ext>
            </a:extLst>
          </p:cNvPr>
          <p:cNvCxnSpPr>
            <a:cxnSpLocks/>
            <a:stCxn id="25" idx="1"/>
            <a:endCxn id="60" idx="3"/>
          </p:cNvCxnSpPr>
          <p:nvPr/>
        </p:nvCxnSpPr>
        <p:spPr>
          <a:xfrm rot="10800000">
            <a:off x="4279493" y="3743471"/>
            <a:ext cx="2307430" cy="1493386"/>
          </a:xfrm>
          <a:prstGeom prst="bentConnector3">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48" name="カギ線コネクタ 47">
            <a:extLst>
              <a:ext uri="{FF2B5EF4-FFF2-40B4-BE49-F238E27FC236}">
                <a16:creationId xmlns:a16="http://schemas.microsoft.com/office/drawing/2014/main" id="{82384587-B07C-4B4E-BDC2-609AAB753138}"/>
              </a:ext>
            </a:extLst>
          </p:cNvPr>
          <p:cNvCxnSpPr>
            <a:cxnSpLocks/>
            <a:stCxn id="26" idx="1"/>
            <a:endCxn id="60" idx="3"/>
          </p:cNvCxnSpPr>
          <p:nvPr/>
        </p:nvCxnSpPr>
        <p:spPr>
          <a:xfrm rot="10800000">
            <a:off x="4279493" y="3743472"/>
            <a:ext cx="2307430" cy="2248571"/>
          </a:xfrm>
          <a:prstGeom prst="bentConnector3">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60" name="角丸四角形 59">
            <a:extLst>
              <a:ext uri="{FF2B5EF4-FFF2-40B4-BE49-F238E27FC236}">
                <a16:creationId xmlns:a16="http://schemas.microsoft.com/office/drawing/2014/main" id="{31468365-3F95-504B-88D1-5F2E9299A227}"/>
              </a:ext>
            </a:extLst>
          </p:cNvPr>
          <p:cNvSpPr/>
          <p:nvPr/>
        </p:nvSpPr>
        <p:spPr>
          <a:xfrm>
            <a:off x="2478973" y="3457045"/>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複数の原子力災害医療派遣チーム</a:t>
            </a:r>
            <a:endParaRPr lang="en-US" altLang="ja-JP" sz="1400" dirty="0"/>
          </a:p>
        </p:txBody>
      </p:sp>
      <p:cxnSp>
        <p:nvCxnSpPr>
          <p:cNvPr id="70" name="カギ線コネクタ 69">
            <a:extLst>
              <a:ext uri="{FF2B5EF4-FFF2-40B4-BE49-F238E27FC236}">
                <a16:creationId xmlns:a16="http://schemas.microsoft.com/office/drawing/2014/main" id="{299A8A4E-BFCA-014F-8041-C0503E8A05F2}"/>
              </a:ext>
            </a:extLst>
          </p:cNvPr>
          <p:cNvCxnSpPr>
            <a:stCxn id="17" idx="2"/>
            <a:endCxn id="15" idx="1"/>
          </p:cNvCxnSpPr>
          <p:nvPr/>
        </p:nvCxnSpPr>
        <p:spPr>
          <a:xfrm rot="16200000" flipH="1">
            <a:off x="386600" y="3045466"/>
            <a:ext cx="2795014" cy="510395"/>
          </a:xfrm>
          <a:prstGeom prst="bentConnector2">
            <a:avLst/>
          </a:prstGeom>
          <a:ln>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矢印コネクタ 72">
            <a:extLst>
              <a:ext uri="{FF2B5EF4-FFF2-40B4-BE49-F238E27FC236}">
                <a16:creationId xmlns:a16="http://schemas.microsoft.com/office/drawing/2014/main" id="{A1748A51-7F8C-4045-A42A-FF031EB194C8}"/>
              </a:ext>
            </a:extLst>
          </p:cNvPr>
          <p:cNvCxnSpPr/>
          <p:nvPr/>
        </p:nvCxnSpPr>
        <p:spPr>
          <a:xfrm>
            <a:off x="3365369" y="2687921"/>
            <a:ext cx="0" cy="7691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B699819B-BF5D-1C41-AACA-05262FFA7D01}"/>
              </a:ext>
            </a:extLst>
          </p:cNvPr>
          <p:cNvCxnSpPr>
            <a:cxnSpLocks/>
            <a:stCxn id="60" idx="2"/>
            <a:endCxn id="15" idx="0"/>
          </p:cNvCxnSpPr>
          <p:nvPr/>
        </p:nvCxnSpPr>
        <p:spPr>
          <a:xfrm flipH="1">
            <a:off x="2786881" y="4029897"/>
            <a:ext cx="592352" cy="381848"/>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78" name="直線矢印コネクタ 77">
            <a:extLst>
              <a:ext uri="{FF2B5EF4-FFF2-40B4-BE49-F238E27FC236}">
                <a16:creationId xmlns:a16="http://schemas.microsoft.com/office/drawing/2014/main" id="{4FAEC9AC-6395-A343-81F1-7DB11DDBE162}"/>
              </a:ext>
            </a:extLst>
          </p:cNvPr>
          <p:cNvCxnSpPr>
            <a:cxnSpLocks/>
            <a:stCxn id="16" idx="0"/>
            <a:endCxn id="15" idx="2"/>
          </p:cNvCxnSpPr>
          <p:nvPr/>
        </p:nvCxnSpPr>
        <p:spPr>
          <a:xfrm flipH="1" flipV="1">
            <a:off x="2786881" y="4984597"/>
            <a:ext cx="592352" cy="417495"/>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84" name="角丸四角形 83">
            <a:extLst>
              <a:ext uri="{FF2B5EF4-FFF2-40B4-BE49-F238E27FC236}">
                <a16:creationId xmlns:a16="http://schemas.microsoft.com/office/drawing/2014/main" id="{DBAC0F00-FD9D-8A49-89A2-B8DE20AE6A62}"/>
              </a:ext>
            </a:extLst>
          </p:cNvPr>
          <p:cNvSpPr/>
          <p:nvPr/>
        </p:nvSpPr>
        <p:spPr>
          <a:xfrm>
            <a:off x="3644207" y="4414060"/>
            <a:ext cx="1304865" cy="5728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医療機関</a:t>
            </a:r>
            <a:endParaRPr lang="en-US" altLang="ja-JP" sz="1400" dirty="0"/>
          </a:p>
        </p:txBody>
      </p:sp>
      <p:cxnSp>
        <p:nvCxnSpPr>
          <p:cNvPr id="85" name="直線矢印コネクタ 84">
            <a:extLst>
              <a:ext uri="{FF2B5EF4-FFF2-40B4-BE49-F238E27FC236}">
                <a16:creationId xmlns:a16="http://schemas.microsoft.com/office/drawing/2014/main" id="{59A20260-09B0-C449-9DD0-5FFC8A653286}"/>
              </a:ext>
            </a:extLst>
          </p:cNvPr>
          <p:cNvCxnSpPr>
            <a:cxnSpLocks/>
            <a:stCxn id="60" idx="2"/>
            <a:endCxn id="84" idx="0"/>
          </p:cNvCxnSpPr>
          <p:nvPr/>
        </p:nvCxnSpPr>
        <p:spPr>
          <a:xfrm>
            <a:off x="3379233" y="4029897"/>
            <a:ext cx="917407" cy="384163"/>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88" name="直線矢印コネクタ 87">
            <a:extLst>
              <a:ext uri="{FF2B5EF4-FFF2-40B4-BE49-F238E27FC236}">
                <a16:creationId xmlns:a16="http://schemas.microsoft.com/office/drawing/2014/main" id="{B06E355D-D159-184B-A030-FAA2FF91EE2C}"/>
              </a:ext>
            </a:extLst>
          </p:cNvPr>
          <p:cNvCxnSpPr>
            <a:cxnSpLocks/>
            <a:stCxn id="16" idx="0"/>
            <a:endCxn id="84" idx="2"/>
          </p:cNvCxnSpPr>
          <p:nvPr/>
        </p:nvCxnSpPr>
        <p:spPr>
          <a:xfrm flipV="1">
            <a:off x="3379233" y="4986912"/>
            <a:ext cx="917407" cy="415180"/>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91" name="テキスト ボックス 90">
            <a:extLst>
              <a:ext uri="{FF2B5EF4-FFF2-40B4-BE49-F238E27FC236}">
                <a16:creationId xmlns:a16="http://schemas.microsoft.com/office/drawing/2014/main" id="{D4C7EE15-2AF0-ED49-8EEA-9E068EE6E052}"/>
              </a:ext>
            </a:extLst>
          </p:cNvPr>
          <p:cNvSpPr txBox="1"/>
          <p:nvPr/>
        </p:nvSpPr>
        <p:spPr>
          <a:xfrm>
            <a:off x="1006232" y="2787186"/>
            <a:ext cx="543739" cy="307777"/>
          </a:xfrm>
          <a:prstGeom prst="rect">
            <a:avLst/>
          </a:prstGeom>
          <a:noFill/>
        </p:spPr>
        <p:txBody>
          <a:bodyPr wrap="none" rtlCol="0">
            <a:spAutoFit/>
          </a:bodyPr>
          <a:lstStyle/>
          <a:p>
            <a:r>
              <a:rPr kumimoji="1" lang="ja-JP" altLang="en-US" sz="1400"/>
              <a:t>支援</a:t>
            </a:r>
          </a:p>
        </p:txBody>
      </p:sp>
      <p:sp>
        <p:nvSpPr>
          <p:cNvPr id="92" name="テキスト ボックス 91">
            <a:extLst>
              <a:ext uri="{FF2B5EF4-FFF2-40B4-BE49-F238E27FC236}">
                <a16:creationId xmlns:a16="http://schemas.microsoft.com/office/drawing/2014/main" id="{82AEF0F6-5AD8-4640-870E-61C734E68515}"/>
              </a:ext>
            </a:extLst>
          </p:cNvPr>
          <p:cNvSpPr txBox="1"/>
          <p:nvPr/>
        </p:nvSpPr>
        <p:spPr>
          <a:xfrm>
            <a:off x="2872681" y="2848788"/>
            <a:ext cx="543739" cy="307777"/>
          </a:xfrm>
          <a:prstGeom prst="rect">
            <a:avLst/>
          </a:prstGeom>
          <a:noFill/>
        </p:spPr>
        <p:txBody>
          <a:bodyPr wrap="none" rtlCol="0">
            <a:spAutoFit/>
          </a:bodyPr>
          <a:lstStyle/>
          <a:p>
            <a:r>
              <a:rPr kumimoji="1" lang="ja-JP" altLang="en-US" sz="1400"/>
              <a:t>統括</a:t>
            </a:r>
          </a:p>
        </p:txBody>
      </p:sp>
      <p:cxnSp>
        <p:nvCxnSpPr>
          <p:cNvPr id="93" name="カギ線コネクタ 92">
            <a:extLst>
              <a:ext uri="{FF2B5EF4-FFF2-40B4-BE49-F238E27FC236}">
                <a16:creationId xmlns:a16="http://schemas.microsoft.com/office/drawing/2014/main" id="{6F659E50-8586-6C41-90E9-FFAF1745977D}"/>
              </a:ext>
            </a:extLst>
          </p:cNvPr>
          <p:cNvCxnSpPr>
            <a:cxnSpLocks/>
          </p:cNvCxnSpPr>
          <p:nvPr/>
        </p:nvCxnSpPr>
        <p:spPr>
          <a:xfrm>
            <a:off x="5564533" y="1592072"/>
            <a:ext cx="1022390" cy="1316133"/>
          </a:xfrm>
          <a:prstGeom prst="bentConnector3">
            <a:avLst>
              <a:gd name="adj1" fmla="val 50000"/>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99" name="カギ線コネクタ 98">
            <a:extLst>
              <a:ext uri="{FF2B5EF4-FFF2-40B4-BE49-F238E27FC236}">
                <a16:creationId xmlns:a16="http://schemas.microsoft.com/office/drawing/2014/main" id="{C57E66A7-E43C-B847-9D73-6F6F6B65A811}"/>
              </a:ext>
            </a:extLst>
          </p:cNvPr>
          <p:cNvCxnSpPr>
            <a:cxnSpLocks/>
          </p:cNvCxnSpPr>
          <p:nvPr/>
        </p:nvCxnSpPr>
        <p:spPr>
          <a:xfrm>
            <a:off x="5564533" y="1592075"/>
            <a:ext cx="1022390" cy="2071318"/>
          </a:xfrm>
          <a:prstGeom prst="bentConnector3">
            <a:avLst>
              <a:gd name="adj1" fmla="val 50000"/>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カギ線コネクタ 101">
            <a:extLst>
              <a:ext uri="{FF2B5EF4-FFF2-40B4-BE49-F238E27FC236}">
                <a16:creationId xmlns:a16="http://schemas.microsoft.com/office/drawing/2014/main" id="{C49A716E-518B-B041-AAC3-1B929F1BE9C5}"/>
              </a:ext>
            </a:extLst>
          </p:cNvPr>
          <p:cNvCxnSpPr>
            <a:cxnSpLocks/>
          </p:cNvCxnSpPr>
          <p:nvPr/>
        </p:nvCxnSpPr>
        <p:spPr>
          <a:xfrm>
            <a:off x="5564533" y="1592072"/>
            <a:ext cx="1022390" cy="3559942"/>
          </a:xfrm>
          <a:prstGeom prst="bentConnector3">
            <a:avLst>
              <a:gd name="adj1" fmla="val 50000"/>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カギ線コネクタ 104">
            <a:extLst>
              <a:ext uri="{FF2B5EF4-FFF2-40B4-BE49-F238E27FC236}">
                <a16:creationId xmlns:a16="http://schemas.microsoft.com/office/drawing/2014/main" id="{61C1914C-B3C9-AF49-8A15-BDF7AB18D88A}"/>
              </a:ext>
            </a:extLst>
          </p:cNvPr>
          <p:cNvCxnSpPr>
            <a:cxnSpLocks/>
          </p:cNvCxnSpPr>
          <p:nvPr/>
        </p:nvCxnSpPr>
        <p:spPr>
          <a:xfrm>
            <a:off x="5564533" y="1592072"/>
            <a:ext cx="1022390" cy="4315127"/>
          </a:xfrm>
          <a:prstGeom prst="bentConnector3">
            <a:avLst>
              <a:gd name="adj1" fmla="val 50000"/>
            </a:avLst>
          </a:prstGeom>
          <a:ln>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08" name="テキスト ボックス 107">
            <a:extLst>
              <a:ext uri="{FF2B5EF4-FFF2-40B4-BE49-F238E27FC236}">
                <a16:creationId xmlns:a16="http://schemas.microsoft.com/office/drawing/2014/main" id="{71484E81-311C-6142-8228-2B557697641D}"/>
              </a:ext>
            </a:extLst>
          </p:cNvPr>
          <p:cNvSpPr txBox="1"/>
          <p:nvPr/>
        </p:nvSpPr>
        <p:spPr>
          <a:xfrm>
            <a:off x="5572749" y="2042545"/>
            <a:ext cx="543739" cy="307777"/>
          </a:xfrm>
          <a:prstGeom prst="rect">
            <a:avLst/>
          </a:prstGeom>
          <a:noFill/>
        </p:spPr>
        <p:txBody>
          <a:bodyPr wrap="none" rtlCol="0">
            <a:spAutoFit/>
          </a:bodyPr>
          <a:lstStyle/>
          <a:p>
            <a:r>
              <a:rPr kumimoji="1" lang="ja-JP" altLang="en-US" sz="1400"/>
              <a:t>調整</a:t>
            </a:r>
          </a:p>
        </p:txBody>
      </p:sp>
      <p:sp>
        <p:nvSpPr>
          <p:cNvPr id="109" name="テキスト ボックス 108">
            <a:extLst>
              <a:ext uri="{FF2B5EF4-FFF2-40B4-BE49-F238E27FC236}">
                <a16:creationId xmlns:a16="http://schemas.microsoft.com/office/drawing/2014/main" id="{3206E9E6-AB2C-9644-944F-7217B8AB15B4}"/>
              </a:ext>
            </a:extLst>
          </p:cNvPr>
          <p:cNvSpPr txBox="1"/>
          <p:nvPr/>
        </p:nvSpPr>
        <p:spPr>
          <a:xfrm>
            <a:off x="4536755" y="3759464"/>
            <a:ext cx="543739" cy="307777"/>
          </a:xfrm>
          <a:prstGeom prst="rect">
            <a:avLst/>
          </a:prstGeom>
          <a:noFill/>
        </p:spPr>
        <p:txBody>
          <a:bodyPr wrap="none" rtlCol="0">
            <a:spAutoFit/>
          </a:bodyPr>
          <a:lstStyle/>
          <a:p>
            <a:r>
              <a:rPr kumimoji="1" lang="ja-JP" altLang="en-US" sz="1400"/>
              <a:t>出動</a:t>
            </a:r>
          </a:p>
        </p:txBody>
      </p:sp>
      <p:sp>
        <p:nvSpPr>
          <p:cNvPr id="110" name="テキスト ボックス 109">
            <a:extLst>
              <a:ext uri="{FF2B5EF4-FFF2-40B4-BE49-F238E27FC236}">
                <a16:creationId xmlns:a16="http://schemas.microsoft.com/office/drawing/2014/main" id="{F8D939C2-E2C3-5E45-A480-0A68F814EB6E}"/>
              </a:ext>
            </a:extLst>
          </p:cNvPr>
          <p:cNvSpPr txBox="1"/>
          <p:nvPr/>
        </p:nvSpPr>
        <p:spPr>
          <a:xfrm>
            <a:off x="2539318" y="4043380"/>
            <a:ext cx="543739" cy="307777"/>
          </a:xfrm>
          <a:prstGeom prst="rect">
            <a:avLst/>
          </a:prstGeom>
          <a:noFill/>
        </p:spPr>
        <p:txBody>
          <a:bodyPr wrap="none" rtlCol="0">
            <a:spAutoFit/>
          </a:bodyPr>
          <a:lstStyle/>
          <a:p>
            <a:r>
              <a:rPr kumimoji="1" lang="ja-JP" altLang="en-US" sz="1400"/>
              <a:t>支援</a:t>
            </a:r>
          </a:p>
        </p:txBody>
      </p:sp>
      <p:sp>
        <p:nvSpPr>
          <p:cNvPr id="111" name="テキスト ボックス 110">
            <a:extLst>
              <a:ext uri="{FF2B5EF4-FFF2-40B4-BE49-F238E27FC236}">
                <a16:creationId xmlns:a16="http://schemas.microsoft.com/office/drawing/2014/main" id="{D10887C5-C22F-2D40-A135-5E10FF938DF9}"/>
              </a:ext>
            </a:extLst>
          </p:cNvPr>
          <p:cNvSpPr txBox="1"/>
          <p:nvPr/>
        </p:nvSpPr>
        <p:spPr>
          <a:xfrm>
            <a:off x="3880217" y="4038137"/>
            <a:ext cx="543739" cy="307777"/>
          </a:xfrm>
          <a:prstGeom prst="rect">
            <a:avLst/>
          </a:prstGeom>
          <a:noFill/>
        </p:spPr>
        <p:txBody>
          <a:bodyPr wrap="none" rtlCol="0">
            <a:spAutoFit/>
          </a:bodyPr>
          <a:lstStyle/>
          <a:p>
            <a:r>
              <a:rPr kumimoji="1" lang="ja-JP" altLang="en-US" sz="1400"/>
              <a:t>支援</a:t>
            </a:r>
          </a:p>
        </p:txBody>
      </p:sp>
      <p:sp>
        <p:nvSpPr>
          <p:cNvPr id="112" name="テキスト ボックス 111">
            <a:extLst>
              <a:ext uri="{FF2B5EF4-FFF2-40B4-BE49-F238E27FC236}">
                <a16:creationId xmlns:a16="http://schemas.microsoft.com/office/drawing/2014/main" id="{90D39CF1-2170-E345-8CDA-172F4C712766}"/>
              </a:ext>
            </a:extLst>
          </p:cNvPr>
          <p:cNvSpPr txBox="1"/>
          <p:nvPr/>
        </p:nvSpPr>
        <p:spPr>
          <a:xfrm>
            <a:off x="2551293" y="5090489"/>
            <a:ext cx="543739" cy="307777"/>
          </a:xfrm>
          <a:prstGeom prst="rect">
            <a:avLst/>
          </a:prstGeom>
          <a:noFill/>
        </p:spPr>
        <p:txBody>
          <a:bodyPr wrap="none" rtlCol="0">
            <a:spAutoFit/>
          </a:bodyPr>
          <a:lstStyle/>
          <a:p>
            <a:r>
              <a:rPr kumimoji="1" lang="ja-JP" altLang="en-US" sz="1400"/>
              <a:t>支援</a:t>
            </a:r>
          </a:p>
        </p:txBody>
      </p:sp>
      <p:sp>
        <p:nvSpPr>
          <p:cNvPr id="113" name="テキスト ボックス 112">
            <a:extLst>
              <a:ext uri="{FF2B5EF4-FFF2-40B4-BE49-F238E27FC236}">
                <a16:creationId xmlns:a16="http://schemas.microsoft.com/office/drawing/2014/main" id="{9898C593-3083-7E40-9E54-8BC0C56C20B0}"/>
              </a:ext>
            </a:extLst>
          </p:cNvPr>
          <p:cNvSpPr txBox="1"/>
          <p:nvPr/>
        </p:nvSpPr>
        <p:spPr>
          <a:xfrm>
            <a:off x="3892192" y="5085246"/>
            <a:ext cx="543739" cy="307777"/>
          </a:xfrm>
          <a:prstGeom prst="rect">
            <a:avLst/>
          </a:prstGeom>
          <a:noFill/>
        </p:spPr>
        <p:txBody>
          <a:bodyPr wrap="none" rtlCol="0">
            <a:spAutoFit/>
          </a:bodyPr>
          <a:lstStyle/>
          <a:p>
            <a:r>
              <a:rPr kumimoji="1" lang="ja-JP" altLang="en-US" sz="1400"/>
              <a:t>支援</a:t>
            </a:r>
          </a:p>
        </p:txBody>
      </p:sp>
      <p:sp>
        <p:nvSpPr>
          <p:cNvPr id="114" name="スライド番号プレースホルダー 113">
            <a:extLst>
              <a:ext uri="{FF2B5EF4-FFF2-40B4-BE49-F238E27FC236}">
                <a16:creationId xmlns:a16="http://schemas.microsoft.com/office/drawing/2014/main" id="{1D713F59-6632-DC49-A8A7-51DB81CB4708}"/>
              </a:ext>
            </a:extLst>
          </p:cNvPr>
          <p:cNvSpPr>
            <a:spLocks noGrp="1"/>
          </p:cNvSpPr>
          <p:nvPr>
            <p:ph type="sldNum" sz="quarter" idx="12"/>
          </p:nvPr>
        </p:nvSpPr>
        <p:spPr/>
        <p:txBody>
          <a:bodyPr/>
          <a:lstStyle/>
          <a:p>
            <a:fld id="{58DD1769-DAE9-6C4E-82F4-B62273FFA290}" type="slidenum">
              <a:rPr kumimoji="1" lang="ja-JP" altLang="en-US" smtClean="0"/>
              <a:t>2</a:t>
            </a:fld>
            <a:endParaRPr kumimoji="1" lang="ja-JP" altLang="en-US"/>
          </a:p>
        </p:txBody>
      </p:sp>
    </p:spTree>
    <p:extLst>
      <p:ext uri="{BB962C8B-B14F-4D97-AF65-F5344CB8AC3E}">
        <p14:creationId xmlns:p14="http://schemas.microsoft.com/office/powerpoint/2010/main" val="1751553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309524" y="1194178"/>
            <a:ext cx="8006137" cy="5516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テキスト ボックス 6"/>
          <p:cNvSpPr txBox="1"/>
          <p:nvPr/>
        </p:nvSpPr>
        <p:spPr>
          <a:xfrm>
            <a:off x="1043608" y="6453336"/>
            <a:ext cx="2303836" cy="307777"/>
          </a:xfrm>
          <a:prstGeom prst="rect">
            <a:avLst/>
          </a:prstGeom>
          <a:noFill/>
        </p:spPr>
        <p:txBody>
          <a:bodyPr wrap="none" rtlCol="0">
            <a:spAutoFit/>
          </a:bodyPr>
          <a:lstStyle/>
          <a:p>
            <a:pPr algn="r"/>
            <a:r>
              <a:rPr kumimoji="1" lang="ja-JP" altLang="en-US" sz="1400" dirty="0">
                <a:latin typeface="Arial" panose="020B0604020202020204" pitchFamily="34" charset="0"/>
                <a:ea typeface="ＭＳ Ｐゴシック" panose="020B0600070205080204" pitchFamily="50" charset="-128"/>
                <a:cs typeface="Arial" panose="020B0604020202020204" pitchFamily="34" charset="0"/>
              </a:rPr>
              <a:t>原子力規制庁資料から抜粋</a:t>
            </a:r>
          </a:p>
        </p:txBody>
      </p:sp>
      <p:sp>
        <p:nvSpPr>
          <p:cNvPr id="2" name="タイトル 1">
            <a:extLst>
              <a:ext uri="{FF2B5EF4-FFF2-40B4-BE49-F238E27FC236}">
                <a16:creationId xmlns:a16="http://schemas.microsoft.com/office/drawing/2014/main" id="{E23BAC8A-DF94-9F4E-8D51-F8B54344DA42}"/>
              </a:ext>
            </a:extLst>
          </p:cNvPr>
          <p:cNvSpPr>
            <a:spLocks noGrp="1"/>
          </p:cNvSpPr>
          <p:nvPr>
            <p:ph type="title"/>
          </p:nvPr>
        </p:nvSpPr>
        <p:spPr/>
        <p:txBody>
          <a:bodyPr/>
          <a:lstStyle/>
          <a:p>
            <a:r>
              <a:rPr lang="en-US" altLang="ja-JP" dirty="0"/>
              <a:t>EAL</a:t>
            </a:r>
            <a:r>
              <a:rPr lang="ja-JP" altLang="en-US"/>
              <a:t>・</a:t>
            </a:r>
            <a:r>
              <a:rPr lang="en-US" altLang="ja-JP" dirty="0"/>
              <a:t>OIL</a:t>
            </a:r>
            <a:r>
              <a:rPr lang="ja-JP" altLang="en-US"/>
              <a:t>に基づく防護措置のイメージ</a:t>
            </a:r>
          </a:p>
        </p:txBody>
      </p:sp>
      <p:sp>
        <p:nvSpPr>
          <p:cNvPr id="4" name="スライド番号プレースホルダー 3"/>
          <p:cNvSpPr>
            <a:spLocks noGrp="1"/>
          </p:cNvSpPr>
          <p:nvPr>
            <p:ph type="sldNum" sz="quarter" idx="12"/>
          </p:nvPr>
        </p:nvSpPr>
        <p:spPr/>
        <p:txBody>
          <a:bodyPr/>
          <a:lstStyle/>
          <a:p>
            <a:fld id="{DB6A9FA4-FA28-4FD7-815F-B57A90E67FBA}" type="slidenum">
              <a:rPr lang="ja-JP" altLang="en-US" smtClean="0"/>
              <a:pPr/>
              <a:t>3</a:t>
            </a:fld>
            <a:endParaRPr lang="ja-JP" altLang="en-US" dirty="0"/>
          </a:p>
        </p:txBody>
      </p:sp>
      <p:sp>
        <p:nvSpPr>
          <p:cNvPr id="3" name="テキスト ボックス 2">
            <a:extLst>
              <a:ext uri="{FF2B5EF4-FFF2-40B4-BE49-F238E27FC236}">
                <a16:creationId xmlns:a16="http://schemas.microsoft.com/office/drawing/2014/main" id="{825DACCE-994C-D849-8AF1-96B0E7ABBFE6}"/>
              </a:ext>
            </a:extLst>
          </p:cNvPr>
          <p:cNvSpPr txBox="1"/>
          <p:nvPr/>
        </p:nvSpPr>
        <p:spPr>
          <a:xfrm>
            <a:off x="751562" y="3129812"/>
            <a:ext cx="760597" cy="246221"/>
          </a:xfrm>
          <a:prstGeom prst="rect">
            <a:avLst/>
          </a:prstGeom>
          <a:solidFill>
            <a:srgbClr val="92D050"/>
          </a:solidFill>
        </p:spPr>
        <p:txBody>
          <a:bodyPr wrap="square" rtlCol="0">
            <a:spAutoFit/>
          </a:bodyPr>
          <a:lstStyle/>
          <a:p>
            <a:pPr algn="ctr"/>
            <a:r>
              <a:rPr kumimoji="1" lang="en-US" altLang="ja-JP" sz="1000" b="1" dirty="0"/>
              <a:t>EAL(AL)</a:t>
            </a:r>
            <a:endParaRPr kumimoji="1" lang="ja-JP" altLang="en-US" sz="1000" b="1"/>
          </a:p>
        </p:txBody>
      </p:sp>
      <p:sp>
        <p:nvSpPr>
          <p:cNvPr id="8" name="テキスト ボックス 7">
            <a:extLst>
              <a:ext uri="{FF2B5EF4-FFF2-40B4-BE49-F238E27FC236}">
                <a16:creationId xmlns:a16="http://schemas.microsoft.com/office/drawing/2014/main" id="{B9575AAA-3D15-7B43-8BCD-6074AC9DDDD4}"/>
              </a:ext>
            </a:extLst>
          </p:cNvPr>
          <p:cNvSpPr txBox="1"/>
          <p:nvPr/>
        </p:nvSpPr>
        <p:spPr>
          <a:xfrm>
            <a:off x="748072" y="3577536"/>
            <a:ext cx="760597" cy="246221"/>
          </a:xfrm>
          <a:prstGeom prst="rect">
            <a:avLst/>
          </a:prstGeom>
          <a:solidFill>
            <a:srgbClr val="92D050"/>
          </a:solidFill>
        </p:spPr>
        <p:txBody>
          <a:bodyPr wrap="square" rtlCol="0">
            <a:spAutoFit/>
          </a:bodyPr>
          <a:lstStyle/>
          <a:p>
            <a:pPr algn="ctr"/>
            <a:r>
              <a:rPr kumimoji="1" lang="en-US" altLang="ja-JP" sz="1000" b="1" dirty="0"/>
              <a:t>EAL(SE)</a:t>
            </a:r>
            <a:endParaRPr kumimoji="1" lang="ja-JP" altLang="en-US" sz="1000" b="1"/>
          </a:p>
        </p:txBody>
      </p:sp>
      <p:sp>
        <p:nvSpPr>
          <p:cNvPr id="9" name="テキスト ボックス 8">
            <a:extLst>
              <a:ext uri="{FF2B5EF4-FFF2-40B4-BE49-F238E27FC236}">
                <a16:creationId xmlns:a16="http://schemas.microsoft.com/office/drawing/2014/main" id="{A9C2F433-30F1-2748-AF26-FD302462A8CC}"/>
              </a:ext>
            </a:extLst>
          </p:cNvPr>
          <p:cNvSpPr txBox="1"/>
          <p:nvPr/>
        </p:nvSpPr>
        <p:spPr>
          <a:xfrm>
            <a:off x="748071" y="4155821"/>
            <a:ext cx="760597" cy="246221"/>
          </a:xfrm>
          <a:prstGeom prst="rect">
            <a:avLst/>
          </a:prstGeom>
          <a:solidFill>
            <a:srgbClr val="92D050"/>
          </a:solidFill>
        </p:spPr>
        <p:txBody>
          <a:bodyPr wrap="square" rtlCol="0">
            <a:spAutoFit/>
          </a:bodyPr>
          <a:lstStyle/>
          <a:p>
            <a:pPr algn="ctr"/>
            <a:r>
              <a:rPr kumimoji="1" lang="en-US" altLang="ja-JP" sz="1000" b="1" dirty="0"/>
              <a:t>EAL(GE)</a:t>
            </a:r>
            <a:endParaRPr kumimoji="1" lang="ja-JP" altLang="en-US" sz="1000" b="1"/>
          </a:p>
        </p:txBody>
      </p:sp>
    </p:spTree>
    <p:extLst>
      <p:ext uri="{BB962C8B-B14F-4D97-AF65-F5344CB8AC3E}">
        <p14:creationId xmlns:p14="http://schemas.microsoft.com/office/powerpoint/2010/main" val="2056847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B866C6-92A5-D64C-BE48-1192129F7EEC}"/>
              </a:ext>
            </a:extLst>
          </p:cNvPr>
          <p:cNvSpPr>
            <a:spLocks noGrp="1"/>
          </p:cNvSpPr>
          <p:nvPr>
            <p:ph type="title"/>
          </p:nvPr>
        </p:nvSpPr>
        <p:spPr/>
        <p:txBody>
          <a:bodyPr/>
          <a:lstStyle/>
          <a:p>
            <a:r>
              <a:rPr kumimoji="1" lang="ja-JP" altLang="en-US"/>
              <a:t>関係機関・組織</a:t>
            </a:r>
          </a:p>
        </p:txBody>
      </p:sp>
      <p:graphicFrame>
        <p:nvGraphicFramePr>
          <p:cNvPr id="6" name="コンテンツ プレースホルダー 5">
            <a:extLst>
              <a:ext uri="{FF2B5EF4-FFF2-40B4-BE49-F238E27FC236}">
                <a16:creationId xmlns:a16="http://schemas.microsoft.com/office/drawing/2014/main" id="{8C5047CD-25E7-E34F-ABED-248F0E9953C4}"/>
              </a:ext>
            </a:extLst>
          </p:cNvPr>
          <p:cNvGraphicFramePr>
            <a:graphicFrameLocks noGrp="1"/>
          </p:cNvGraphicFramePr>
          <p:nvPr>
            <p:ph idx="1"/>
            <p:extLst>
              <p:ext uri="{D42A27DB-BD31-4B8C-83A1-F6EECF244321}">
                <p14:modId xmlns:p14="http://schemas.microsoft.com/office/powerpoint/2010/main" val="1509667856"/>
              </p:ext>
            </p:extLst>
          </p:nvPr>
        </p:nvGraphicFramePr>
        <p:xfrm>
          <a:off x="517001" y="1177321"/>
          <a:ext cx="8109997" cy="5493900"/>
        </p:xfrm>
        <a:graphic>
          <a:graphicData uri="http://schemas.openxmlformats.org/drawingml/2006/table">
            <a:tbl>
              <a:tblPr firstRow="1" bandRow="1">
                <a:tableStyleId>{BC89EF96-8CEA-46FF-86C4-4CE0E7609802}</a:tableStyleId>
              </a:tblPr>
              <a:tblGrid>
                <a:gridCol w="361164">
                  <a:extLst>
                    <a:ext uri="{9D8B030D-6E8A-4147-A177-3AD203B41FA5}">
                      <a16:colId xmlns:a16="http://schemas.microsoft.com/office/drawing/2014/main" val="1435943583"/>
                    </a:ext>
                  </a:extLst>
                </a:gridCol>
                <a:gridCol w="2677213">
                  <a:extLst>
                    <a:ext uri="{9D8B030D-6E8A-4147-A177-3AD203B41FA5}">
                      <a16:colId xmlns:a16="http://schemas.microsoft.com/office/drawing/2014/main" val="80062408"/>
                    </a:ext>
                  </a:extLst>
                </a:gridCol>
                <a:gridCol w="5071620">
                  <a:extLst>
                    <a:ext uri="{9D8B030D-6E8A-4147-A177-3AD203B41FA5}">
                      <a16:colId xmlns:a16="http://schemas.microsoft.com/office/drawing/2014/main" val="4268389060"/>
                    </a:ext>
                  </a:extLst>
                </a:gridCol>
              </a:tblGrid>
              <a:tr h="307300">
                <a:tc>
                  <a:txBody>
                    <a:bodyPr/>
                    <a:lstStyle/>
                    <a:p>
                      <a:endParaRPr kumimoji="1" lang="ja-JP" altLang="en-US" sz="1200"/>
                    </a:p>
                  </a:txBody>
                  <a:tcPr/>
                </a:tc>
                <a:tc>
                  <a:txBody>
                    <a:bodyPr/>
                    <a:lstStyle/>
                    <a:p>
                      <a:r>
                        <a:rPr kumimoji="1" lang="ja-JP" altLang="en-US" sz="1200"/>
                        <a:t>機関・組織</a:t>
                      </a:r>
                    </a:p>
                  </a:txBody>
                  <a:tcPr/>
                </a:tc>
                <a:tc>
                  <a:txBody>
                    <a:bodyPr/>
                    <a:lstStyle/>
                    <a:p>
                      <a:r>
                        <a:rPr kumimoji="1" lang="ja-JP" altLang="en-US" sz="1200"/>
                        <a:t>役割</a:t>
                      </a:r>
                    </a:p>
                  </a:txBody>
                  <a:tcPr/>
                </a:tc>
                <a:extLst>
                  <a:ext uri="{0D108BD9-81ED-4DB2-BD59-A6C34878D82A}">
                    <a16:rowId xmlns:a16="http://schemas.microsoft.com/office/drawing/2014/main" val="434250487"/>
                  </a:ext>
                </a:extLst>
              </a:tr>
              <a:tr h="307300">
                <a:tc rowSpan="5">
                  <a:txBody>
                    <a:bodyPr/>
                    <a:lstStyle/>
                    <a:p>
                      <a:pPr algn="ctr"/>
                      <a:r>
                        <a:rPr kumimoji="1" lang="ja-JP" altLang="en-US" sz="1200"/>
                        <a:t>立地道府県等</a:t>
                      </a:r>
                    </a:p>
                  </a:txBody>
                  <a:tcPr vert="eaVert" anchor="ctr"/>
                </a:tc>
                <a:tc gridSpan="2">
                  <a:txBody>
                    <a:bodyPr/>
                    <a:lstStyle/>
                    <a:p>
                      <a:r>
                        <a:rPr kumimoji="1" lang="ja-JP" altLang="en-US" sz="1200"/>
                        <a:t>原子炉施設等が立地する道府県と原子力災害対策重点区域がある道府県</a:t>
                      </a:r>
                    </a:p>
                  </a:txBody>
                  <a:tcPr anchor="ctr"/>
                </a:tc>
                <a:tc hMerge="1">
                  <a:txBody>
                    <a:bodyPr/>
                    <a:lstStyle/>
                    <a:p>
                      <a:endParaRPr kumimoji="1" lang="ja-JP" altLang="en-US"/>
                    </a:p>
                  </a:txBody>
                  <a:tcPr/>
                </a:tc>
                <a:extLst>
                  <a:ext uri="{0D108BD9-81ED-4DB2-BD59-A6C34878D82A}">
                    <a16:rowId xmlns:a16="http://schemas.microsoft.com/office/drawing/2014/main" val="4019144420"/>
                  </a:ext>
                </a:extLst>
              </a:tr>
              <a:tr h="774284">
                <a:tc vMerge="1">
                  <a:txBody>
                    <a:bodyPr/>
                    <a:lstStyle/>
                    <a:p>
                      <a:endParaRPr kumimoji="1" lang="ja-JP" altLang="en-US"/>
                    </a:p>
                  </a:txBody>
                  <a:tcPr/>
                </a:tc>
                <a:tc>
                  <a:txBody>
                    <a:bodyPr/>
                    <a:lstStyle/>
                    <a:p>
                      <a:r>
                        <a:rPr kumimoji="1" lang="ja-JP" altLang="en-US" sz="1200"/>
                        <a:t>原子力災害医療調整官</a:t>
                      </a:r>
                    </a:p>
                  </a:txBody>
                  <a:tcPr anchor="ctr"/>
                </a:tc>
                <a:tc>
                  <a:txBody>
                    <a:bodyPr/>
                    <a:lstStyle/>
                    <a:p>
                      <a:pPr marL="171450" indent="-171450">
                        <a:buFont typeface="Arial" panose="020B0604020202020204" pitchFamily="34" charset="0"/>
                        <a:buChar char="•"/>
                      </a:pPr>
                      <a:r>
                        <a:rPr kumimoji="1" lang="ja-JP" altLang="en-US" sz="1200"/>
                        <a:t>地域の医療事情に詳しい者</a:t>
                      </a:r>
                    </a:p>
                    <a:p>
                      <a:pPr marL="171450" indent="-171450">
                        <a:buFont typeface="Arial" panose="020B0604020202020204" pitchFamily="34" charset="0"/>
                        <a:buChar char="•"/>
                      </a:pPr>
                      <a:r>
                        <a:rPr kumimoji="1" lang="ja-JP" altLang="en-US" sz="1200"/>
                        <a:t>医療機関、消防機関等に対して搬送する患者の汚染や推定被ばく線量に基づいて、その搬送先を適切かつ迅速に指示</a:t>
                      </a:r>
                    </a:p>
                    <a:p>
                      <a:pPr marL="171450" indent="-171450">
                        <a:buFont typeface="Arial" panose="020B0604020202020204" pitchFamily="34" charset="0"/>
                        <a:buChar char="•"/>
                      </a:pPr>
                      <a:r>
                        <a:rPr kumimoji="1" lang="ja-JP" altLang="en-US" sz="1200"/>
                        <a:t>必要に応じて、他の立地道府県等に対して派遣チームの派遣を要請</a:t>
                      </a:r>
                    </a:p>
                  </a:txBody>
                  <a:tcPr/>
                </a:tc>
                <a:extLst>
                  <a:ext uri="{0D108BD9-81ED-4DB2-BD59-A6C34878D82A}">
                    <a16:rowId xmlns:a16="http://schemas.microsoft.com/office/drawing/2014/main" val="3357022179"/>
                  </a:ext>
                </a:extLst>
              </a:tr>
              <a:tr h="307300">
                <a:tc vMerge="1">
                  <a:txBody>
                    <a:bodyPr/>
                    <a:lstStyle/>
                    <a:p>
                      <a:endParaRPr kumimoji="1" lang="ja-JP" altLang="en-US"/>
                    </a:p>
                  </a:txBody>
                  <a:tcPr/>
                </a:tc>
                <a:tc>
                  <a:txBody>
                    <a:bodyPr/>
                    <a:lstStyle/>
                    <a:p>
                      <a:r>
                        <a:rPr kumimoji="1" lang="ja-JP" altLang="en-US" sz="1200"/>
                        <a:t>原子力災害拠点病院</a:t>
                      </a:r>
                    </a:p>
                  </a:txBody>
                  <a:tcPr anchor="ctr"/>
                </a:tc>
                <a:tc>
                  <a:txBody>
                    <a:bodyPr/>
                    <a:lstStyle/>
                    <a:p>
                      <a:pPr marL="171450" indent="-171450">
                        <a:buFont typeface="Arial" panose="020B0604020202020204" pitchFamily="34" charset="0"/>
                        <a:buChar char="•"/>
                      </a:pPr>
                      <a:r>
                        <a:rPr kumimoji="1" lang="ja-JP" altLang="en-US" sz="1200"/>
                        <a:t>被ばくがある場合の適切な診療等の提供</a:t>
                      </a:r>
                    </a:p>
                  </a:txBody>
                  <a:tcPr/>
                </a:tc>
                <a:extLst>
                  <a:ext uri="{0D108BD9-81ED-4DB2-BD59-A6C34878D82A}">
                    <a16:rowId xmlns:a16="http://schemas.microsoft.com/office/drawing/2014/main" val="796945520"/>
                  </a:ext>
                </a:extLst>
              </a:tr>
              <a:tr h="430158">
                <a:tc vMerge="1">
                  <a:txBody>
                    <a:bodyPr/>
                    <a:lstStyle/>
                    <a:p>
                      <a:endParaRPr kumimoji="1" lang="ja-JP" altLang="en-US"/>
                    </a:p>
                  </a:txBody>
                  <a:tcPr/>
                </a:tc>
                <a:tc>
                  <a:txBody>
                    <a:bodyPr/>
                    <a:lstStyle/>
                    <a:p>
                      <a:r>
                        <a:rPr kumimoji="1" lang="ja-JP" altLang="en-US" sz="1200"/>
                        <a:t>原子力災害医療協力機関</a:t>
                      </a:r>
                    </a:p>
                  </a:txBody>
                  <a:tcPr anchor="ctr"/>
                </a:tc>
                <a:tc>
                  <a:txBody>
                    <a:bodyPr/>
                    <a:lstStyle/>
                    <a:p>
                      <a:pPr marL="171450" indent="-171450">
                        <a:buFont typeface="Arial" panose="020B0604020202020204" pitchFamily="34" charset="0"/>
                        <a:buChar char="•"/>
                      </a:pPr>
                      <a:r>
                        <a:rPr kumimoji="1" lang="ja-JP" altLang="en-US" sz="1200"/>
                        <a:t>原子力災害での医療対応や立地道府県等が行う原子力災害対策等を支援</a:t>
                      </a:r>
                    </a:p>
                  </a:txBody>
                  <a:tcPr/>
                </a:tc>
                <a:extLst>
                  <a:ext uri="{0D108BD9-81ED-4DB2-BD59-A6C34878D82A}">
                    <a16:rowId xmlns:a16="http://schemas.microsoft.com/office/drawing/2014/main" val="1538225581"/>
                  </a:ext>
                </a:extLst>
              </a:tr>
              <a:tr h="430158">
                <a:tc vMerge="1">
                  <a:txBody>
                    <a:bodyPr/>
                    <a:lstStyle/>
                    <a:p>
                      <a:endParaRPr kumimoji="1" lang="ja-JP" altLang="en-US"/>
                    </a:p>
                  </a:txBody>
                  <a:tcPr/>
                </a:tc>
                <a:tc>
                  <a:txBody>
                    <a:bodyPr/>
                    <a:lstStyle/>
                    <a:p>
                      <a:r>
                        <a:rPr kumimoji="1" lang="ja-JP" altLang="en-US" sz="1200"/>
                        <a:t>原子力災害医療派遣チーム</a:t>
                      </a:r>
                    </a:p>
                  </a:txBody>
                  <a:tcPr anchor="ctr"/>
                </a:tc>
                <a:tc>
                  <a:txBody>
                    <a:bodyPr/>
                    <a:lstStyle/>
                    <a:p>
                      <a:pPr marL="171450" indent="-171450">
                        <a:buFont typeface="Arial" panose="020B0604020202020204" pitchFamily="34" charset="0"/>
                        <a:buChar char="•"/>
                      </a:pPr>
                      <a:r>
                        <a:rPr kumimoji="1" lang="ja-JP" altLang="en-US" sz="1200"/>
                        <a:t>原子力災害が発生またはそのおそれがある被災道府県において救急医療等を行うことのできる専門的な研修、訓練を受けた医療チーム</a:t>
                      </a:r>
                    </a:p>
                  </a:txBody>
                  <a:tcPr/>
                </a:tc>
                <a:extLst>
                  <a:ext uri="{0D108BD9-81ED-4DB2-BD59-A6C34878D82A}">
                    <a16:rowId xmlns:a16="http://schemas.microsoft.com/office/drawing/2014/main" val="2025350392"/>
                  </a:ext>
                </a:extLst>
              </a:tr>
              <a:tr h="430158">
                <a:tc rowSpan="5">
                  <a:txBody>
                    <a:bodyPr/>
                    <a:lstStyle/>
                    <a:p>
                      <a:pPr algn="ctr"/>
                      <a:r>
                        <a:rPr kumimoji="1" lang="ja-JP" altLang="en-US" sz="1200"/>
                        <a:t>国等</a:t>
                      </a:r>
                    </a:p>
                  </a:txBody>
                  <a:tcPr vert="eaVert" anchor="ctr"/>
                </a:tc>
                <a:tc>
                  <a:txBody>
                    <a:bodyPr/>
                    <a:lstStyle/>
                    <a:p>
                      <a:r>
                        <a:rPr kumimoji="1" lang="ja-JP" altLang="en-US" sz="1200"/>
                        <a:t>原子力災害医療・総合支援センター</a:t>
                      </a:r>
                    </a:p>
                  </a:txBody>
                  <a:tcPr anchor="ctr"/>
                </a:tc>
                <a:tc>
                  <a:txBody>
                    <a:bodyPr/>
                    <a:lstStyle/>
                    <a:p>
                      <a:pPr marL="171450" indent="-171450">
                        <a:buFont typeface="Arial" panose="020B0604020202020204" pitchFamily="34" charset="0"/>
                        <a:buChar char="•"/>
                      </a:pPr>
                      <a:r>
                        <a:rPr kumimoji="1" lang="ja-JP" altLang="en-US" sz="1200"/>
                        <a:t>原子力災害医療派遣チームの保有と派遣調整</a:t>
                      </a:r>
                      <a:endParaRPr kumimoji="1" lang="en-US" altLang="ja-JP" sz="1200" dirty="0"/>
                    </a:p>
                    <a:p>
                      <a:pPr marL="171450" indent="-171450">
                        <a:buFont typeface="Arial" panose="020B0604020202020204" pitchFamily="34" charset="0"/>
                        <a:buChar char="•"/>
                      </a:pPr>
                      <a:r>
                        <a:rPr kumimoji="1" lang="ja-JP" altLang="en-US" sz="1200"/>
                        <a:t>教育・研修、訓練の実施</a:t>
                      </a:r>
                    </a:p>
                  </a:txBody>
                  <a:tcPr/>
                </a:tc>
                <a:extLst>
                  <a:ext uri="{0D108BD9-81ED-4DB2-BD59-A6C34878D82A}">
                    <a16:rowId xmlns:a16="http://schemas.microsoft.com/office/drawing/2014/main" val="3559204348"/>
                  </a:ext>
                </a:extLst>
              </a:tr>
              <a:tr h="430158">
                <a:tc vMerge="1">
                  <a:txBody>
                    <a:bodyPr/>
                    <a:lstStyle/>
                    <a:p>
                      <a:endParaRPr kumimoji="1" lang="ja-JP" altLang="en-US"/>
                    </a:p>
                  </a:txBody>
                  <a:tcPr/>
                </a:tc>
                <a:tc>
                  <a:txBody>
                    <a:bodyPr/>
                    <a:lstStyle/>
                    <a:p>
                      <a:r>
                        <a:rPr kumimoji="1" lang="ja-JP" altLang="en-US" sz="1200"/>
                        <a:t>高度被ばく医療支援センター</a:t>
                      </a:r>
                    </a:p>
                  </a:txBody>
                  <a:tcPr anchor="ctr"/>
                </a:tc>
                <a:tc>
                  <a:txBody>
                    <a:bodyPr/>
                    <a:lstStyle/>
                    <a:p>
                      <a:pPr marL="171450" indent="-171450">
                        <a:buFont typeface="Arial" panose="020B0604020202020204" pitchFamily="34" charset="0"/>
                        <a:buChar char="•"/>
                      </a:pPr>
                      <a:r>
                        <a:rPr kumimoji="1" lang="ja-JP" altLang="en-US" sz="1200"/>
                        <a:t>被ばく患者の線量評価や診療等に関する指導、助言、支援等を行う専門派遣チームを保有</a:t>
                      </a:r>
                    </a:p>
                  </a:txBody>
                  <a:tcPr/>
                </a:tc>
                <a:extLst>
                  <a:ext uri="{0D108BD9-81ED-4DB2-BD59-A6C34878D82A}">
                    <a16:rowId xmlns:a16="http://schemas.microsoft.com/office/drawing/2014/main" val="3123879857"/>
                  </a:ext>
                </a:extLst>
              </a:tr>
              <a:tr h="774284">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t>基幹高度被ばく医療支援センター</a:t>
                      </a:r>
                    </a:p>
                  </a:txBody>
                  <a:tcPr anchor="ct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t>高度被ばく医療支援センターの中心的・先導的役割</a:t>
                      </a:r>
                      <a:endParaRPr kumimoji="1" lang="en-US" altLang="ja-JP" sz="1200" dirty="0"/>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t>地域の中核となる医療従事者等、高度被ばく医療支援センター、原子力災害医療・総合支援センターの医療従事者、専門技術者等への高度専門的な教育研修</a:t>
                      </a:r>
                    </a:p>
                  </a:txBody>
                  <a:tcPr/>
                </a:tc>
                <a:extLst>
                  <a:ext uri="{0D108BD9-81ED-4DB2-BD59-A6C34878D82A}">
                    <a16:rowId xmlns:a16="http://schemas.microsoft.com/office/drawing/2014/main" val="546617199"/>
                  </a:ext>
                </a:extLst>
              </a:tr>
              <a:tr h="602221">
                <a:tc vMerge="1">
                  <a:txBody>
                    <a:bodyPr/>
                    <a:lstStyle/>
                    <a:p>
                      <a:pPr algn="ctr"/>
                      <a:endParaRPr kumimoji="1" lang="ja-JP" altLang="en-US" sz="1200"/>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t>緊急事態応急対策等拠点施設（オフサイトセンター</a:t>
                      </a:r>
                      <a:r>
                        <a:rPr kumimoji="1" lang="en-US" altLang="ja-JP" sz="1200" dirty="0"/>
                        <a:t>; OFC</a:t>
                      </a:r>
                      <a:r>
                        <a:rPr kumimoji="1" lang="ja-JP" altLang="en-US" sz="1200"/>
                        <a:t>）</a:t>
                      </a:r>
                    </a:p>
                  </a:txBody>
                  <a:tcPr anchor="ct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t>原災本部長指示、各種対策の実施 </a:t>
                      </a:r>
                      <a:endParaRPr kumimoji="1" lang="en-US" altLang="ja-JP" sz="1200" dirty="0"/>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t>オフサイト対策の支援に係る連絡調整 </a:t>
                      </a:r>
                      <a:endParaRPr kumimoji="1" lang="en-US" altLang="ja-JP" sz="1200" dirty="0"/>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t>自治体との具体的対策の検討・調整 </a:t>
                      </a:r>
                    </a:p>
                  </a:txBody>
                  <a:tcPr/>
                </a:tc>
                <a:extLst>
                  <a:ext uri="{0D108BD9-81ED-4DB2-BD59-A6C34878D82A}">
                    <a16:rowId xmlns:a16="http://schemas.microsoft.com/office/drawing/2014/main" val="1323082021"/>
                  </a:ext>
                </a:extLst>
              </a:tr>
              <a:tr h="430158">
                <a:tc vMerge="1">
                  <a:txBody>
                    <a:bodyPr/>
                    <a:lstStyle/>
                    <a:p>
                      <a:pPr algn="ctr"/>
                      <a:endParaRPr kumimoji="1" lang="ja-JP" altLang="en-US" sz="1200"/>
                    </a:p>
                  </a:txBody>
                  <a:tcPr vert="eaVert"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t>原子力規制庁緊急時対応セ</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00"/>
                        <a:t>ンター（</a:t>
                      </a:r>
                      <a:r>
                        <a:rPr kumimoji="1" lang="en-US" altLang="ja-JP" sz="1200" dirty="0"/>
                        <a:t>ERC</a:t>
                      </a:r>
                      <a:r>
                        <a:rPr kumimoji="1" lang="ja-JP" altLang="en-US" sz="1200"/>
                        <a:t>）</a:t>
                      </a:r>
                    </a:p>
                  </a:txBody>
                  <a:tcPr anchor="ct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200"/>
                        <a:t>官邸の意思決定を支える情報分析、現地の対応状況のフォローアップ</a:t>
                      </a:r>
                    </a:p>
                  </a:txBody>
                  <a:tcPr/>
                </a:tc>
                <a:extLst>
                  <a:ext uri="{0D108BD9-81ED-4DB2-BD59-A6C34878D82A}">
                    <a16:rowId xmlns:a16="http://schemas.microsoft.com/office/drawing/2014/main" val="2561846182"/>
                  </a:ext>
                </a:extLst>
              </a:tr>
            </a:tbl>
          </a:graphicData>
        </a:graphic>
      </p:graphicFrame>
      <p:sp>
        <p:nvSpPr>
          <p:cNvPr id="7" name="スライド番号プレースホルダー 6">
            <a:extLst>
              <a:ext uri="{FF2B5EF4-FFF2-40B4-BE49-F238E27FC236}">
                <a16:creationId xmlns:a16="http://schemas.microsoft.com/office/drawing/2014/main" id="{598270FD-411E-0A45-880D-8E6B0CAE868E}"/>
              </a:ext>
            </a:extLst>
          </p:cNvPr>
          <p:cNvSpPr>
            <a:spLocks noGrp="1"/>
          </p:cNvSpPr>
          <p:nvPr>
            <p:ph type="sldNum" sz="quarter" idx="12"/>
          </p:nvPr>
        </p:nvSpPr>
        <p:spPr/>
        <p:txBody>
          <a:bodyPr/>
          <a:lstStyle/>
          <a:p>
            <a:fld id="{58DD1769-DAE9-6C4E-82F4-B62273FFA290}" type="slidenum">
              <a:rPr kumimoji="1" lang="ja-JP" altLang="en-US" smtClean="0"/>
              <a:t>4</a:t>
            </a:fld>
            <a:endParaRPr kumimoji="1" lang="ja-JP" altLang="en-US"/>
          </a:p>
        </p:txBody>
      </p:sp>
    </p:spTree>
    <p:extLst>
      <p:ext uri="{BB962C8B-B14F-4D97-AF65-F5344CB8AC3E}">
        <p14:creationId xmlns:p14="http://schemas.microsoft.com/office/powerpoint/2010/main" val="142564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81AC28-E4B3-5943-9DB4-14A6213F2236}"/>
              </a:ext>
            </a:extLst>
          </p:cNvPr>
          <p:cNvSpPr>
            <a:spLocks noGrp="1"/>
          </p:cNvSpPr>
          <p:nvPr>
            <p:ph type="title"/>
          </p:nvPr>
        </p:nvSpPr>
        <p:spPr/>
        <p:txBody>
          <a:bodyPr/>
          <a:lstStyle/>
          <a:p>
            <a:r>
              <a:rPr kumimoji="1" lang="ja-JP" altLang="en-US"/>
              <a:t>原子力災害医療派遣チームの準備</a:t>
            </a:r>
          </a:p>
        </p:txBody>
      </p:sp>
      <p:sp>
        <p:nvSpPr>
          <p:cNvPr id="3" name="コンテンツ プレースホルダー 2">
            <a:extLst>
              <a:ext uri="{FF2B5EF4-FFF2-40B4-BE49-F238E27FC236}">
                <a16:creationId xmlns:a16="http://schemas.microsoft.com/office/drawing/2014/main" id="{D1C416B8-0EF1-9D4C-AF52-C565FD69EB65}"/>
              </a:ext>
            </a:extLst>
          </p:cNvPr>
          <p:cNvSpPr>
            <a:spLocks noGrp="1"/>
          </p:cNvSpPr>
          <p:nvPr>
            <p:ph idx="1"/>
          </p:nvPr>
        </p:nvSpPr>
        <p:spPr>
          <a:xfrm>
            <a:off x="628650" y="1272209"/>
            <a:ext cx="7886700" cy="5420822"/>
          </a:xfrm>
        </p:spPr>
        <p:txBody>
          <a:bodyPr>
            <a:normAutofit fontScale="77500" lnSpcReduction="20000"/>
          </a:bodyPr>
          <a:lstStyle/>
          <a:p>
            <a:pPr>
              <a:lnSpc>
                <a:spcPct val="120000"/>
              </a:lnSpc>
            </a:pPr>
            <a:r>
              <a:rPr kumimoji="1" lang="ja-JP" altLang="en-US"/>
              <a:t>構成員</a:t>
            </a:r>
            <a:endParaRPr kumimoji="1" lang="en-US" altLang="ja-JP" dirty="0"/>
          </a:p>
          <a:p>
            <a:pPr lvl="1">
              <a:lnSpc>
                <a:spcPct val="120000"/>
              </a:lnSpc>
            </a:pPr>
            <a:r>
              <a:rPr kumimoji="1" lang="ja-JP" altLang="en-US"/>
              <a:t>医師、看護師、放射線防護関係者、業務調整員等の</a:t>
            </a:r>
            <a:r>
              <a:rPr kumimoji="1" lang="en-US" altLang="ja-JP" dirty="0"/>
              <a:t>4</a:t>
            </a:r>
            <a:r>
              <a:rPr kumimoji="1" lang="ja-JP" altLang="en-US"/>
              <a:t>名以上</a:t>
            </a:r>
            <a:endParaRPr kumimoji="1" lang="en-US" altLang="ja-JP" dirty="0"/>
          </a:p>
          <a:p>
            <a:pPr lvl="1">
              <a:lnSpc>
                <a:spcPct val="120000"/>
              </a:lnSpc>
            </a:pPr>
            <a:r>
              <a:rPr kumimoji="1" lang="ja-JP" altLang="en-US"/>
              <a:t>被ばく医療に必要な知識、技能を保有する者</a:t>
            </a:r>
            <a:endParaRPr kumimoji="1" lang="en-US" altLang="ja-JP" dirty="0"/>
          </a:p>
          <a:p>
            <a:pPr>
              <a:lnSpc>
                <a:spcPct val="120000"/>
              </a:lnSpc>
            </a:pPr>
            <a:r>
              <a:rPr lang="ja-JP" altLang="en-US"/>
              <a:t>資機材；</a:t>
            </a:r>
            <a:r>
              <a:rPr lang="en-US" altLang="ja-JP" dirty="0"/>
              <a:t>7</a:t>
            </a:r>
            <a:r>
              <a:rPr lang="ja-JP" altLang="en-US"/>
              <a:t>日程度の活動に必要な分量</a:t>
            </a:r>
            <a:endParaRPr lang="en-US" altLang="ja-JP" dirty="0"/>
          </a:p>
          <a:p>
            <a:pPr lvl="1">
              <a:lnSpc>
                <a:spcPct val="120000"/>
              </a:lnSpc>
            </a:pPr>
            <a:r>
              <a:rPr lang="ja-JP" altLang="en-US"/>
              <a:t>備蓄、保管、点検、校正を適切に実施</a:t>
            </a:r>
            <a:endParaRPr lang="en-US" altLang="ja-JP" dirty="0"/>
          </a:p>
          <a:p>
            <a:pPr>
              <a:lnSpc>
                <a:spcPct val="120000"/>
              </a:lnSpc>
            </a:pPr>
            <a:r>
              <a:rPr kumimoji="1" lang="ja-JP" altLang="en-US"/>
              <a:t>規程</a:t>
            </a:r>
            <a:endParaRPr kumimoji="1" lang="en-US" altLang="ja-JP" dirty="0"/>
          </a:p>
          <a:p>
            <a:pPr lvl="1">
              <a:lnSpc>
                <a:spcPct val="120000"/>
              </a:lnSpc>
            </a:pPr>
            <a:r>
              <a:rPr kumimoji="1" lang="ja-JP" altLang="en-US"/>
              <a:t>チームの編成、召集、資機材や車輌の管理、整備、安否確認や情報共有、連絡体制、補償に関する事項</a:t>
            </a:r>
            <a:endParaRPr kumimoji="1" lang="en-US" altLang="ja-JP" dirty="0"/>
          </a:p>
          <a:p>
            <a:pPr lvl="1">
              <a:lnSpc>
                <a:spcPct val="120000"/>
              </a:lnSpc>
            </a:pPr>
            <a:r>
              <a:rPr lang="ja-JP" altLang="en-US"/>
              <a:t>出動手続き、活動手順、連絡方法等のマニュアル</a:t>
            </a:r>
            <a:endParaRPr kumimoji="1" lang="en-US" altLang="ja-JP" dirty="0"/>
          </a:p>
          <a:p>
            <a:pPr>
              <a:lnSpc>
                <a:spcPct val="120000"/>
              </a:lnSpc>
            </a:pPr>
            <a:r>
              <a:rPr kumimoji="1" lang="ja-JP" altLang="en-US"/>
              <a:t>教育</a:t>
            </a:r>
            <a:r>
              <a:rPr lang="ja-JP" altLang="en-US"/>
              <a:t>・研修、訓練、ネットワーク構築</a:t>
            </a:r>
            <a:endParaRPr lang="en-US" altLang="ja-JP" dirty="0"/>
          </a:p>
          <a:p>
            <a:pPr lvl="1">
              <a:lnSpc>
                <a:spcPct val="120000"/>
              </a:lnSpc>
            </a:pPr>
            <a:r>
              <a:rPr lang="ja-JP" altLang="en-US"/>
              <a:t>原子力災害医療・総合支援センターが実施する研修を定期的に受講、派遣調整や派遣の訓練に参加</a:t>
            </a:r>
            <a:endParaRPr lang="en-US" altLang="ja-JP" dirty="0"/>
          </a:p>
          <a:p>
            <a:pPr lvl="1">
              <a:lnSpc>
                <a:spcPct val="120000"/>
              </a:lnSpc>
            </a:pPr>
            <a:r>
              <a:rPr lang="ja-JP" altLang="en-US"/>
              <a:t>道府県内で構築される医療ネットワーク会議等及び地域原子力災害時医療連携推進協議会等に参加</a:t>
            </a:r>
            <a:endParaRPr lang="en-US" altLang="ja-JP" dirty="0"/>
          </a:p>
          <a:p>
            <a:pPr>
              <a:lnSpc>
                <a:spcPct val="120000"/>
              </a:lnSpc>
            </a:pPr>
            <a:r>
              <a:rPr kumimoji="1" lang="ja-JP" altLang="en-US"/>
              <a:t>道府県との協定締結</a:t>
            </a:r>
            <a:endParaRPr kumimoji="1" lang="en-US" altLang="ja-JP" dirty="0"/>
          </a:p>
          <a:p>
            <a:pPr lvl="1">
              <a:lnSpc>
                <a:spcPct val="120000"/>
              </a:lnSpc>
            </a:pPr>
            <a:r>
              <a:rPr kumimoji="1" lang="ja-JP" altLang="en-US"/>
              <a:t>医療機関と管轄する道府県とが派遣チームの運用に関する協定締結</a:t>
            </a:r>
            <a:endParaRPr kumimoji="1" lang="en-US" altLang="ja-JP" dirty="0"/>
          </a:p>
          <a:p>
            <a:pPr lvl="2">
              <a:lnSpc>
                <a:spcPct val="120000"/>
              </a:lnSpc>
            </a:pPr>
            <a:r>
              <a:rPr kumimoji="1" lang="ja-JP" altLang="en-US"/>
              <a:t>派遣要請等の手続き、</a:t>
            </a:r>
            <a:r>
              <a:rPr lang="ja-JP" altLang="en-US"/>
              <a:t>運用、</a:t>
            </a:r>
            <a:r>
              <a:rPr kumimoji="1" lang="ja-JP" altLang="en-US"/>
              <a:t>費用支弁、補償</a:t>
            </a:r>
            <a:endParaRPr kumimoji="1" lang="en-US" altLang="ja-JP" dirty="0"/>
          </a:p>
          <a:p>
            <a:pPr>
              <a:lnSpc>
                <a:spcPct val="120000"/>
              </a:lnSpc>
            </a:pPr>
            <a:r>
              <a:rPr lang="ja-JP" altLang="en-US"/>
              <a:t>記録の作成・保管</a:t>
            </a:r>
            <a:endParaRPr lang="en-US" altLang="ja-JP" dirty="0"/>
          </a:p>
          <a:p>
            <a:pPr lvl="1">
              <a:lnSpc>
                <a:spcPct val="120000"/>
              </a:lnSpc>
            </a:pPr>
            <a:r>
              <a:rPr lang="ja-JP" altLang="en-US"/>
              <a:t>構成員の教育・研修の受講記録の作成、保管</a:t>
            </a:r>
            <a:endParaRPr lang="en-US" altLang="ja-JP" dirty="0"/>
          </a:p>
        </p:txBody>
      </p:sp>
      <p:sp>
        <p:nvSpPr>
          <p:cNvPr id="4" name="スライド番号プレースホルダー 3">
            <a:extLst>
              <a:ext uri="{FF2B5EF4-FFF2-40B4-BE49-F238E27FC236}">
                <a16:creationId xmlns:a16="http://schemas.microsoft.com/office/drawing/2014/main" id="{5548F513-E208-1844-BA8B-91DEE1E47E3E}"/>
              </a:ext>
            </a:extLst>
          </p:cNvPr>
          <p:cNvSpPr>
            <a:spLocks noGrp="1"/>
          </p:cNvSpPr>
          <p:nvPr>
            <p:ph type="sldNum" sz="quarter" idx="12"/>
          </p:nvPr>
        </p:nvSpPr>
        <p:spPr/>
        <p:txBody>
          <a:bodyPr/>
          <a:lstStyle/>
          <a:p>
            <a:fld id="{58DD1769-DAE9-6C4E-82F4-B62273FFA290}" type="slidenum">
              <a:rPr kumimoji="1" lang="ja-JP" altLang="en-US" smtClean="0"/>
              <a:t>5</a:t>
            </a:fld>
            <a:endParaRPr kumimoji="1" lang="ja-JP" altLang="en-US"/>
          </a:p>
        </p:txBody>
      </p:sp>
    </p:spTree>
    <p:extLst>
      <p:ext uri="{BB962C8B-B14F-4D97-AF65-F5344CB8AC3E}">
        <p14:creationId xmlns:p14="http://schemas.microsoft.com/office/powerpoint/2010/main" val="3738759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38BD45-03F1-D641-A275-09395F7BD848}"/>
              </a:ext>
            </a:extLst>
          </p:cNvPr>
          <p:cNvSpPr>
            <a:spLocks noGrp="1"/>
          </p:cNvSpPr>
          <p:nvPr>
            <p:ph type="title"/>
          </p:nvPr>
        </p:nvSpPr>
        <p:spPr/>
        <p:txBody>
          <a:bodyPr/>
          <a:lstStyle/>
          <a:p>
            <a:r>
              <a:rPr kumimoji="1" lang="ja-JP" altLang="en-US"/>
              <a:t>資機材</a:t>
            </a:r>
          </a:p>
        </p:txBody>
      </p:sp>
      <p:graphicFrame>
        <p:nvGraphicFramePr>
          <p:cNvPr id="5" name="コンテンツ プレースホルダー 4">
            <a:extLst>
              <a:ext uri="{FF2B5EF4-FFF2-40B4-BE49-F238E27FC236}">
                <a16:creationId xmlns:a16="http://schemas.microsoft.com/office/drawing/2014/main" id="{8EC5E556-7188-4E4B-A7DA-C4456CF46686}"/>
              </a:ext>
            </a:extLst>
          </p:cNvPr>
          <p:cNvGraphicFramePr>
            <a:graphicFrameLocks noGrp="1"/>
          </p:cNvGraphicFramePr>
          <p:nvPr>
            <p:ph idx="1"/>
            <p:extLst>
              <p:ext uri="{D42A27DB-BD31-4B8C-83A1-F6EECF244321}">
                <p14:modId xmlns:p14="http://schemas.microsoft.com/office/powerpoint/2010/main" val="1251140437"/>
              </p:ext>
            </p:extLst>
          </p:nvPr>
        </p:nvGraphicFramePr>
        <p:xfrm>
          <a:off x="628650" y="1271588"/>
          <a:ext cx="7886700" cy="4327935"/>
        </p:xfrm>
        <a:graphic>
          <a:graphicData uri="http://schemas.openxmlformats.org/drawingml/2006/table">
            <a:tbl>
              <a:tblPr firstRow="1" bandRow="1">
                <a:tableStyleId>{BC89EF96-8CEA-46FF-86C4-4CE0E7609802}</a:tableStyleId>
              </a:tblPr>
              <a:tblGrid>
                <a:gridCol w="1803465">
                  <a:extLst>
                    <a:ext uri="{9D8B030D-6E8A-4147-A177-3AD203B41FA5}">
                      <a16:colId xmlns:a16="http://schemas.microsoft.com/office/drawing/2014/main" val="3931283976"/>
                    </a:ext>
                  </a:extLst>
                </a:gridCol>
                <a:gridCol w="6083235">
                  <a:extLst>
                    <a:ext uri="{9D8B030D-6E8A-4147-A177-3AD203B41FA5}">
                      <a16:colId xmlns:a16="http://schemas.microsoft.com/office/drawing/2014/main" val="1546066971"/>
                    </a:ext>
                  </a:extLst>
                </a:gridCol>
              </a:tblGrid>
              <a:tr h="452635">
                <a:tc>
                  <a:txBody>
                    <a:bodyPr/>
                    <a:lstStyle/>
                    <a:p>
                      <a:r>
                        <a:rPr kumimoji="1" lang="ja-JP" altLang="en-US" sz="1600"/>
                        <a:t>項目</a:t>
                      </a:r>
                    </a:p>
                  </a:txBody>
                  <a:tcPr anchor="ctr"/>
                </a:tc>
                <a:tc>
                  <a:txBody>
                    <a:bodyPr/>
                    <a:lstStyle/>
                    <a:p>
                      <a:r>
                        <a:rPr kumimoji="1" lang="ja-JP" altLang="en-US" sz="1600"/>
                        <a:t>品目</a:t>
                      </a:r>
                    </a:p>
                  </a:txBody>
                  <a:tcPr anchor="ctr"/>
                </a:tc>
                <a:extLst>
                  <a:ext uri="{0D108BD9-81ED-4DB2-BD59-A6C34878D82A}">
                    <a16:rowId xmlns:a16="http://schemas.microsoft.com/office/drawing/2014/main" val="4261349190"/>
                  </a:ext>
                </a:extLst>
              </a:tr>
              <a:tr h="706855">
                <a:tc>
                  <a:txBody>
                    <a:bodyPr/>
                    <a:lstStyle/>
                    <a:p>
                      <a:r>
                        <a:rPr kumimoji="1" lang="ja-JP" altLang="en-US" sz="1600"/>
                        <a:t>車輌</a:t>
                      </a:r>
                    </a:p>
                  </a:txBody>
                  <a:tcPr anchor="ctr"/>
                </a:tc>
                <a:tc>
                  <a:txBody>
                    <a:bodyPr/>
                    <a:lstStyle/>
                    <a:p>
                      <a:r>
                        <a:rPr kumimoji="1" lang="ja-JP" altLang="en-US" sz="1600"/>
                        <a:t>構成員全員の乗車が可能</a:t>
                      </a:r>
                      <a:endParaRPr kumimoji="1" lang="en-US" altLang="ja-JP" sz="1600" dirty="0"/>
                    </a:p>
                    <a:p>
                      <a:r>
                        <a:rPr kumimoji="1" lang="ja-JP" altLang="en-US" sz="1600"/>
                        <a:t>構成員が休憩、宿泊できるスペース</a:t>
                      </a:r>
                    </a:p>
                  </a:txBody>
                  <a:tcPr anchor="ctr"/>
                </a:tc>
                <a:extLst>
                  <a:ext uri="{0D108BD9-81ED-4DB2-BD59-A6C34878D82A}">
                    <a16:rowId xmlns:a16="http://schemas.microsoft.com/office/drawing/2014/main" val="1691007127"/>
                  </a:ext>
                </a:extLst>
              </a:tr>
              <a:tr h="452635">
                <a:tc>
                  <a:txBody>
                    <a:bodyPr/>
                    <a:lstStyle/>
                    <a:p>
                      <a:r>
                        <a:rPr kumimoji="1" lang="ja-JP" altLang="en-US" sz="1600"/>
                        <a:t>通信機器</a:t>
                      </a:r>
                    </a:p>
                  </a:txBody>
                  <a:tcPr anchor="ctr"/>
                </a:tc>
                <a:tc>
                  <a:txBody>
                    <a:bodyPr/>
                    <a:lstStyle/>
                    <a:p>
                      <a:r>
                        <a:rPr kumimoji="1" lang="ja-JP" altLang="en-US" sz="1600"/>
                        <a:t>衛星携帯電話など複数の通信手段</a:t>
                      </a:r>
                      <a:endParaRPr kumimoji="1" lang="en-US" altLang="ja-JP" sz="1600" dirty="0"/>
                    </a:p>
                  </a:txBody>
                  <a:tcPr anchor="ctr"/>
                </a:tc>
                <a:extLst>
                  <a:ext uri="{0D108BD9-81ED-4DB2-BD59-A6C34878D82A}">
                    <a16:rowId xmlns:a16="http://schemas.microsoft.com/office/drawing/2014/main" val="1440984695"/>
                  </a:ext>
                </a:extLst>
              </a:tr>
              <a:tr h="452635">
                <a:tc>
                  <a:txBody>
                    <a:bodyPr/>
                    <a:lstStyle/>
                    <a:p>
                      <a:r>
                        <a:rPr kumimoji="1" lang="ja-JP" altLang="en-US" sz="1600"/>
                        <a:t>個人防護装備</a:t>
                      </a:r>
                    </a:p>
                  </a:txBody>
                  <a:tcPr anchor="ctr"/>
                </a:tc>
                <a:tc>
                  <a:txBody>
                    <a:bodyPr/>
                    <a:lstStyle/>
                    <a:p>
                      <a:r>
                        <a:rPr kumimoji="1" lang="ja-JP" altLang="en-US" sz="1600"/>
                        <a:t>防護服等、個人線量計、安定ヨウ素剤</a:t>
                      </a:r>
                    </a:p>
                  </a:txBody>
                  <a:tcPr anchor="ctr"/>
                </a:tc>
                <a:extLst>
                  <a:ext uri="{0D108BD9-81ED-4DB2-BD59-A6C34878D82A}">
                    <a16:rowId xmlns:a16="http://schemas.microsoft.com/office/drawing/2014/main" val="2187078280"/>
                  </a:ext>
                </a:extLst>
              </a:tr>
              <a:tr h="4526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600"/>
                        <a:t>放射線測定器</a:t>
                      </a:r>
                      <a:endParaRPr lang="en-US" altLang="ja-JP" sz="1600" dirty="0"/>
                    </a:p>
                  </a:txBody>
                  <a:tcPr anchor="ctr"/>
                </a:tc>
                <a:tc>
                  <a:txBody>
                    <a:bodyPr/>
                    <a:lstStyle/>
                    <a:p>
                      <a:r>
                        <a:rPr kumimoji="1" lang="ja-JP" altLang="en-US" sz="1600"/>
                        <a:t>空間線量計、表面汚染計</a:t>
                      </a:r>
                    </a:p>
                  </a:txBody>
                  <a:tcPr anchor="ctr"/>
                </a:tc>
                <a:extLst>
                  <a:ext uri="{0D108BD9-81ED-4DB2-BD59-A6C34878D82A}">
                    <a16:rowId xmlns:a16="http://schemas.microsoft.com/office/drawing/2014/main" val="649138864"/>
                  </a:ext>
                </a:extLst>
              </a:tr>
              <a:tr h="4526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600"/>
                        <a:t>除染用資機材</a:t>
                      </a:r>
                      <a:endParaRPr lang="en-US" altLang="ja-JP" sz="1600" dirty="0"/>
                    </a:p>
                  </a:txBody>
                  <a:tcPr anchor="ctr"/>
                </a:tc>
                <a:tc>
                  <a:txBody>
                    <a:bodyPr/>
                    <a:lstStyle/>
                    <a:p>
                      <a:r>
                        <a:rPr kumimoji="1" lang="ja-JP" altLang="en-US" sz="1600"/>
                        <a:t>ガーゼ、膿盆、洗浄用ボトル、吸水シートなど</a:t>
                      </a:r>
                    </a:p>
                  </a:txBody>
                  <a:tcPr anchor="ctr"/>
                </a:tc>
                <a:extLst>
                  <a:ext uri="{0D108BD9-81ED-4DB2-BD59-A6C34878D82A}">
                    <a16:rowId xmlns:a16="http://schemas.microsoft.com/office/drawing/2014/main" val="1506485140"/>
                  </a:ext>
                </a:extLst>
              </a:tr>
              <a:tr h="4526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600"/>
                        <a:t>養生用資機材</a:t>
                      </a:r>
                      <a:endParaRPr lang="en-US" altLang="ja-JP" sz="1600" dirty="0"/>
                    </a:p>
                  </a:txBody>
                  <a:tcPr anchor="ctr"/>
                </a:tc>
                <a:tc>
                  <a:txBody>
                    <a:bodyPr/>
                    <a:lstStyle/>
                    <a:p>
                      <a:r>
                        <a:rPr kumimoji="1" lang="ja-JP" altLang="en-US" sz="1600"/>
                        <a:t>ビニール袋、ビニールシート、ろ紙シート、養生用テープなど</a:t>
                      </a:r>
                    </a:p>
                  </a:txBody>
                  <a:tcPr anchor="ctr"/>
                </a:tc>
                <a:extLst>
                  <a:ext uri="{0D108BD9-81ED-4DB2-BD59-A6C34878D82A}">
                    <a16:rowId xmlns:a16="http://schemas.microsoft.com/office/drawing/2014/main" val="3437090819"/>
                  </a:ext>
                </a:extLst>
              </a:tr>
              <a:tr h="45263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a:t>医療資機材</a:t>
                      </a:r>
                      <a:endParaRPr kumimoji="1" lang="en-US" altLang="ja-JP" sz="1600" dirty="0"/>
                    </a:p>
                  </a:txBody>
                  <a:tcPr anchor="ctr"/>
                </a:tc>
                <a:tc>
                  <a:txBody>
                    <a:bodyPr/>
                    <a:lstStyle/>
                    <a:p>
                      <a:r>
                        <a:rPr kumimoji="1" lang="ja-JP" altLang="en-US" sz="1600"/>
                        <a:t>救急医療、災害医療に必要な資機材</a:t>
                      </a:r>
                    </a:p>
                  </a:txBody>
                  <a:tcPr anchor="ctr"/>
                </a:tc>
                <a:extLst>
                  <a:ext uri="{0D108BD9-81ED-4DB2-BD59-A6C34878D82A}">
                    <a16:rowId xmlns:a16="http://schemas.microsoft.com/office/drawing/2014/main" val="1746908565"/>
                  </a:ext>
                </a:extLst>
              </a:tr>
              <a:tr h="452635">
                <a:tc>
                  <a:txBody>
                    <a:bodyPr/>
                    <a:lstStyle/>
                    <a:p>
                      <a:r>
                        <a:rPr kumimoji="1" lang="ja-JP" altLang="en-US" sz="1600"/>
                        <a:t>生活必需品</a:t>
                      </a:r>
                    </a:p>
                  </a:txBody>
                  <a:tcPr anchor="ctr"/>
                </a:tc>
                <a:tc>
                  <a:txBody>
                    <a:bodyPr/>
                    <a:lstStyle/>
                    <a:p>
                      <a:r>
                        <a:rPr kumimoji="1" lang="ja-JP" altLang="en-US" sz="1600"/>
                        <a:t>食料、水など</a:t>
                      </a:r>
                      <a:r>
                        <a:rPr kumimoji="1" lang="en-US" altLang="ja-JP" sz="1600" dirty="0"/>
                        <a:t>7</a:t>
                      </a:r>
                      <a:r>
                        <a:rPr kumimoji="1" lang="ja-JP" altLang="en-US" sz="1600"/>
                        <a:t>日分</a:t>
                      </a:r>
                    </a:p>
                  </a:txBody>
                  <a:tcPr anchor="ctr"/>
                </a:tc>
                <a:extLst>
                  <a:ext uri="{0D108BD9-81ED-4DB2-BD59-A6C34878D82A}">
                    <a16:rowId xmlns:a16="http://schemas.microsoft.com/office/drawing/2014/main" val="1803573225"/>
                  </a:ext>
                </a:extLst>
              </a:tr>
            </a:tbl>
          </a:graphicData>
        </a:graphic>
      </p:graphicFrame>
      <p:sp>
        <p:nvSpPr>
          <p:cNvPr id="6" name="スライド番号プレースホルダー 5">
            <a:extLst>
              <a:ext uri="{FF2B5EF4-FFF2-40B4-BE49-F238E27FC236}">
                <a16:creationId xmlns:a16="http://schemas.microsoft.com/office/drawing/2014/main" id="{789974D8-25E9-6F43-B46F-873197F6CC9B}"/>
              </a:ext>
            </a:extLst>
          </p:cNvPr>
          <p:cNvSpPr>
            <a:spLocks noGrp="1"/>
          </p:cNvSpPr>
          <p:nvPr>
            <p:ph type="sldNum" sz="quarter" idx="12"/>
          </p:nvPr>
        </p:nvSpPr>
        <p:spPr/>
        <p:txBody>
          <a:bodyPr/>
          <a:lstStyle/>
          <a:p>
            <a:fld id="{58DD1769-DAE9-6C4E-82F4-B62273FFA290}" type="slidenum">
              <a:rPr kumimoji="1" lang="ja-JP" altLang="en-US" smtClean="0"/>
              <a:t>6</a:t>
            </a:fld>
            <a:endParaRPr kumimoji="1" lang="ja-JP" altLang="en-US"/>
          </a:p>
        </p:txBody>
      </p:sp>
    </p:spTree>
    <p:extLst>
      <p:ext uri="{BB962C8B-B14F-4D97-AF65-F5344CB8AC3E}">
        <p14:creationId xmlns:p14="http://schemas.microsoft.com/office/powerpoint/2010/main" val="363341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148273-9681-9844-BB1C-BAA3ED32C225}"/>
              </a:ext>
            </a:extLst>
          </p:cNvPr>
          <p:cNvSpPr>
            <a:spLocks noGrp="1"/>
          </p:cNvSpPr>
          <p:nvPr>
            <p:ph type="title"/>
          </p:nvPr>
        </p:nvSpPr>
        <p:spPr/>
        <p:txBody>
          <a:bodyPr/>
          <a:lstStyle/>
          <a:p>
            <a:r>
              <a:rPr kumimoji="1" lang="ja-JP" altLang="en-US"/>
              <a:t>派遣チーム受入準備</a:t>
            </a:r>
          </a:p>
        </p:txBody>
      </p:sp>
      <p:sp>
        <p:nvSpPr>
          <p:cNvPr id="3" name="コンテンツ プレースホルダー 2">
            <a:extLst>
              <a:ext uri="{FF2B5EF4-FFF2-40B4-BE49-F238E27FC236}">
                <a16:creationId xmlns:a16="http://schemas.microsoft.com/office/drawing/2014/main" id="{4AB809D6-E89A-C14B-954E-ABC59D01BBBF}"/>
              </a:ext>
            </a:extLst>
          </p:cNvPr>
          <p:cNvSpPr>
            <a:spLocks noGrp="1"/>
          </p:cNvSpPr>
          <p:nvPr>
            <p:ph idx="1"/>
          </p:nvPr>
        </p:nvSpPr>
        <p:spPr>
          <a:xfrm>
            <a:off x="628650" y="1272209"/>
            <a:ext cx="7886700" cy="5449267"/>
          </a:xfrm>
        </p:spPr>
        <p:txBody>
          <a:bodyPr>
            <a:normAutofit lnSpcReduction="10000"/>
          </a:bodyPr>
          <a:lstStyle/>
          <a:p>
            <a:r>
              <a:rPr kumimoji="1" lang="ja-JP" altLang="en-US"/>
              <a:t>複数の派遣チームの支援を受け入れることを想定</a:t>
            </a:r>
            <a:endParaRPr kumimoji="1" lang="en-US" altLang="ja-JP" dirty="0"/>
          </a:p>
          <a:p>
            <a:pPr lvl="1"/>
            <a:r>
              <a:rPr lang="ja-JP" altLang="en-US"/>
              <a:t>派遣チームの待機場所、活動控室、宿泊や食事の提供場所等の体制整備</a:t>
            </a:r>
            <a:endParaRPr lang="en-US" altLang="ja-JP" dirty="0"/>
          </a:p>
          <a:p>
            <a:pPr lvl="1"/>
            <a:r>
              <a:rPr kumimoji="1" lang="ja-JP" altLang="en-US"/>
              <a:t>院内外のスタッフの役割分担、資機材の配置等の工夫</a:t>
            </a:r>
            <a:endParaRPr kumimoji="1" lang="en-US" altLang="ja-JP" dirty="0"/>
          </a:p>
          <a:p>
            <a:r>
              <a:rPr lang="ja-JP" altLang="en-US"/>
              <a:t>情報提供・共有</a:t>
            </a:r>
            <a:endParaRPr lang="en-US" altLang="ja-JP" dirty="0"/>
          </a:p>
          <a:p>
            <a:pPr lvl="1"/>
            <a:r>
              <a:rPr lang="ja-JP" altLang="en-US"/>
              <a:t>災害対策に係る体制、職種別の院内関係者名簿、院外からの支援者名簿、資機材等の配置場所</a:t>
            </a:r>
            <a:endParaRPr lang="en-US" altLang="ja-JP" dirty="0"/>
          </a:p>
          <a:p>
            <a:pPr lvl="1"/>
            <a:r>
              <a:rPr lang="ja-JP" altLang="en-US"/>
              <a:t>原子力規制委員会の「緊急情報メールサービス」、管轄の道府県からの連絡による原子力災害の発生、事態推移等を速やかに把握、共有</a:t>
            </a:r>
            <a:endParaRPr lang="en-US" altLang="ja-JP" dirty="0"/>
          </a:p>
          <a:p>
            <a:pPr lvl="1"/>
            <a:r>
              <a:rPr lang="ja-JP" altLang="en-US"/>
              <a:t>原子力災害医療・総合支援センター、高度被ばく医療支援センターとの連絡体制</a:t>
            </a:r>
            <a:endParaRPr lang="en-US" altLang="ja-JP" dirty="0"/>
          </a:p>
          <a:p>
            <a:r>
              <a:rPr lang="ja-JP" altLang="en-US"/>
              <a:t>院内原子力災害医療コーディーネーター</a:t>
            </a:r>
            <a:endParaRPr lang="en-US" altLang="ja-JP" dirty="0"/>
          </a:p>
          <a:p>
            <a:pPr lvl="1"/>
            <a:r>
              <a:rPr kumimoji="1" lang="ja-JP" altLang="en-US"/>
              <a:t>外部からの原子力災害医療の支援受入れの調整</a:t>
            </a:r>
            <a:endParaRPr kumimoji="1" lang="en-US" altLang="ja-JP" dirty="0"/>
          </a:p>
          <a:p>
            <a:r>
              <a:rPr lang="ja-JP" altLang="en-US"/>
              <a:t>職種別院内コーディネーター</a:t>
            </a:r>
            <a:endParaRPr lang="en-US" altLang="ja-JP" dirty="0"/>
          </a:p>
          <a:p>
            <a:pPr lvl="1"/>
            <a:r>
              <a:rPr kumimoji="1" lang="ja-JP" altLang="en-US"/>
              <a:t>医師、看護師、診療放射線技師、薬剤師などの職種ごとに受入れの調整</a:t>
            </a:r>
            <a:endParaRPr kumimoji="1" lang="en-US" altLang="ja-JP" dirty="0"/>
          </a:p>
          <a:p>
            <a:r>
              <a:rPr lang="ja-JP" altLang="en-US"/>
              <a:t>複数の派遣チームと協働して活動を行うための研修の実施</a:t>
            </a:r>
            <a:endParaRPr kumimoji="1" lang="ja-JP" altLang="en-US"/>
          </a:p>
        </p:txBody>
      </p:sp>
      <p:sp>
        <p:nvSpPr>
          <p:cNvPr id="4" name="スライド番号プレースホルダー 3">
            <a:extLst>
              <a:ext uri="{FF2B5EF4-FFF2-40B4-BE49-F238E27FC236}">
                <a16:creationId xmlns:a16="http://schemas.microsoft.com/office/drawing/2014/main" id="{12A86493-2DF7-7F44-AD70-07CA7FEC7FBE}"/>
              </a:ext>
            </a:extLst>
          </p:cNvPr>
          <p:cNvSpPr>
            <a:spLocks noGrp="1"/>
          </p:cNvSpPr>
          <p:nvPr>
            <p:ph type="sldNum" sz="quarter" idx="12"/>
          </p:nvPr>
        </p:nvSpPr>
        <p:spPr/>
        <p:txBody>
          <a:bodyPr/>
          <a:lstStyle/>
          <a:p>
            <a:fld id="{58DD1769-DAE9-6C4E-82F4-B62273FFA290}" type="slidenum">
              <a:rPr kumimoji="1" lang="ja-JP" altLang="en-US" smtClean="0"/>
              <a:t>7</a:t>
            </a:fld>
            <a:endParaRPr kumimoji="1" lang="ja-JP" altLang="en-US"/>
          </a:p>
        </p:txBody>
      </p:sp>
    </p:spTree>
    <p:extLst>
      <p:ext uri="{BB962C8B-B14F-4D97-AF65-F5344CB8AC3E}">
        <p14:creationId xmlns:p14="http://schemas.microsoft.com/office/powerpoint/2010/main" val="3627015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84342989-5B38-3C41-9AD6-5AD8C83C7DE8}"/>
              </a:ext>
            </a:extLst>
          </p:cNvPr>
          <p:cNvSpPr>
            <a:spLocks noGrp="1"/>
          </p:cNvSpPr>
          <p:nvPr>
            <p:ph type="title"/>
          </p:nvPr>
        </p:nvSpPr>
        <p:spPr/>
        <p:txBody>
          <a:bodyPr/>
          <a:lstStyle/>
          <a:p>
            <a:r>
              <a:rPr kumimoji="1" lang="ja-JP" altLang="en-US"/>
              <a:t>原子力災害発生時の活動の流れ</a:t>
            </a:r>
          </a:p>
        </p:txBody>
      </p:sp>
      <p:sp>
        <p:nvSpPr>
          <p:cNvPr id="5" name="角丸四角形 4">
            <a:extLst>
              <a:ext uri="{FF2B5EF4-FFF2-40B4-BE49-F238E27FC236}">
                <a16:creationId xmlns:a16="http://schemas.microsoft.com/office/drawing/2014/main" id="{5A9CA11B-CB21-2647-95B9-2E16B246D9AB}"/>
              </a:ext>
            </a:extLst>
          </p:cNvPr>
          <p:cNvSpPr/>
          <p:nvPr/>
        </p:nvSpPr>
        <p:spPr>
          <a:xfrm>
            <a:off x="2455681" y="1395167"/>
            <a:ext cx="2908171" cy="56560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派遣調整の体制立ち上げ</a:t>
            </a:r>
          </a:p>
        </p:txBody>
      </p:sp>
      <p:sp>
        <p:nvSpPr>
          <p:cNvPr id="6" name="角丸四角形 5">
            <a:extLst>
              <a:ext uri="{FF2B5EF4-FFF2-40B4-BE49-F238E27FC236}">
                <a16:creationId xmlns:a16="http://schemas.microsoft.com/office/drawing/2014/main" id="{98DA95F5-63E5-3E4A-9D98-70BCBFC492E9}"/>
              </a:ext>
            </a:extLst>
          </p:cNvPr>
          <p:cNvSpPr/>
          <p:nvPr/>
        </p:nvSpPr>
        <p:spPr>
          <a:xfrm>
            <a:off x="2455681" y="2726847"/>
            <a:ext cx="2908171" cy="56560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待機要請</a:t>
            </a:r>
          </a:p>
        </p:txBody>
      </p:sp>
      <p:sp>
        <p:nvSpPr>
          <p:cNvPr id="7" name="角丸四角形 6">
            <a:extLst>
              <a:ext uri="{FF2B5EF4-FFF2-40B4-BE49-F238E27FC236}">
                <a16:creationId xmlns:a16="http://schemas.microsoft.com/office/drawing/2014/main" id="{E0B792B6-A4F8-B148-966C-5C2F35166090}"/>
              </a:ext>
            </a:extLst>
          </p:cNvPr>
          <p:cNvSpPr/>
          <p:nvPr/>
        </p:nvSpPr>
        <p:spPr>
          <a:xfrm>
            <a:off x="2455681" y="3738016"/>
            <a:ext cx="2908171" cy="56560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派遣要請</a:t>
            </a:r>
          </a:p>
        </p:txBody>
      </p:sp>
      <p:sp>
        <p:nvSpPr>
          <p:cNvPr id="8" name="角丸四角形 7">
            <a:extLst>
              <a:ext uri="{FF2B5EF4-FFF2-40B4-BE49-F238E27FC236}">
                <a16:creationId xmlns:a16="http://schemas.microsoft.com/office/drawing/2014/main" id="{3F0C49A2-E6A3-FE4A-81C2-42602FE78C41}"/>
              </a:ext>
            </a:extLst>
          </p:cNvPr>
          <p:cNvSpPr/>
          <p:nvPr/>
        </p:nvSpPr>
        <p:spPr>
          <a:xfrm>
            <a:off x="2454860" y="4768553"/>
            <a:ext cx="2908171" cy="56560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出動</a:t>
            </a:r>
          </a:p>
        </p:txBody>
      </p:sp>
      <p:sp>
        <p:nvSpPr>
          <p:cNvPr id="9" name="角丸四角形 8">
            <a:extLst>
              <a:ext uri="{FF2B5EF4-FFF2-40B4-BE49-F238E27FC236}">
                <a16:creationId xmlns:a16="http://schemas.microsoft.com/office/drawing/2014/main" id="{1FF70283-922A-1D4C-82E8-91E87D40E5D4}"/>
              </a:ext>
            </a:extLst>
          </p:cNvPr>
          <p:cNvSpPr/>
          <p:nvPr/>
        </p:nvSpPr>
        <p:spPr>
          <a:xfrm>
            <a:off x="2454860" y="5789981"/>
            <a:ext cx="2908171" cy="56560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a:t>派遣先での活動</a:t>
            </a:r>
          </a:p>
        </p:txBody>
      </p:sp>
      <p:sp>
        <p:nvSpPr>
          <p:cNvPr id="11" name="下矢印 10">
            <a:extLst>
              <a:ext uri="{FF2B5EF4-FFF2-40B4-BE49-F238E27FC236}">
                <a16:creationId xmlns:a16="http://schemas.microsoft.com/office/drawing/2014/main" id="{E04C6E92-30F7-4C42-A1E0-3DE84A3C88A7}"/>
              </a:ext>
            </a:extLst>
          </p:cNvPr>
          <p:cNvSpPr/>
          <p:nvPr/>
        </p:nvSpPr>
        <p:spPr>
          <a:xfrm>
            <a:off x="3704920" y="3290012"/>
            <a:ext cx="408050" cy="4455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下矢印 11">
            <a:extLst>
              <a:ext uri="{FF2B5EF4-FFF2-40B4-BE49-F238E27FC236}">
                <a16:creationId xmlns:a16="http://schemas.microsoft.com/office/drawing/2014/main" id="{18D4B508-719F-3246-8120-1E0D4EA3C6EA}"/>
              </a:ext>
            </a:extLst>
          </p:cNvPr>
          <p:cNvSpPr/>
          <p:nvPr/>
        </p:nvSpPr>
        <p:spPr>
          <a:xfrm>
            <a:off x="3704921" y="4310865"/>
            <a:ext cx="408050" cy="4455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a:extLst>
              <a:ext uri="{FF2B5EF4-FFF2-40B4-BE49-F238E27FC236}">
                <a16:creationId xmlns:a16="http://schemas.microsoft.com/office/drawing/2014/main" id="{634E6D91-D4E5-CE47-A5E0-3CE73C763833}"/>
              </a:ext>
            </a:extLst>
          </p:cNvPr>
          <p:cNvSpPr/>
          <p:nvPr/>
        </p:nvSpPr>
        <p:spPr>
          <a:xfrm>
            <a:off x="3704921" y="5334161"/>
            <a:ext cx="408050" cy="44556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a:extLst>
              <a:ext uri="{FF2B5EF4-FFF2-40B4-BE49-F238E27FC236}">
                <a16:creationId xmlns:a16="http://schemas.microsoft.com/office/drawing/2014/main" id="{D8779139-DEB5-BB44-8637-45C36E10F004}"/>
              </a:ext>
            </a:extLst>
          </p:cNvPr>
          <p:cNvSpPr/>
          <p:nvPr/>
        </p:nvSpPr>
        <p:spPr>
          <a:xfrm>
            <a:off x="554539" y="1407407"/>
            <a:ext cx="1800520" cy="56560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a:t>原子力災害医療・総合支援センター</a:t>
            </a:r>
          </a:p>
        </p:txBody>
      </p:sp>
      <p:sp>
        <p:nvSpPr>
          <p:cNvPr id="18" name="角丸四角形 17">
            <a:extLst>
              <a:ext uri="{FF2B5EF4-FFF2-40B4-BE49-F238E27FC236}">
                <a16:creationId xmlns:a16="http://schemas.microsoft.com/office/drawing/2014/main" id="{B70F4903-C3B8-9343-A451-F03D78FBB075}"/>
              </a:ext>
            </a:extLst>
          </p:cNvPr>
          <p:cNvSpPr/>
          <p:nvPr/>
        </p:nvSpPr>
        <p:spPr>
          <a:xfrm>
            <a:off x="554538" y="2717160"/>
            <a:ext cx="1800520" cy="5728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派遣チーム</a:t>
            </a:r>
            <a:endParaRPr lang="en-US" altLang="ja-JP" sz="1400" dirty="0"/>
          </a:p>
        </p:txBody>
      </p:sp>
      <p:sp>
        <p:nvSpPr>
          <p:cNvPr id="20" name="正方形/長方形 19">
            <a:extLst>
              <a:ext uri="{FF2B5EF4-FFF2-40B4-BE49-F238E27FC236}">
                <a16:creationId xmlns:a16="http://schemas.microsoft.com/office/drawing/2014/main" id="{02ACA3EC-02DB-F044-B1A3-56B8C8076942}"/>
              </a:ext>
            </a:extLst>
          </p:cNvPr>
          <p:cNvSpPr/>
          <p:nvPr/>
        </p:nvSpPr>
        <p:spPr>
          <a:xfrm>
            <a:off x="5462833" y="1388555"/>
            <a:ext cx="3052517" cy="1015663"/>
          </a:xfrm>
          <a:prstGeom prst="rect">
            <a:avLst/>
          </a:prstGeom>
        </p:spPr>
        <p:txBody>
          <a:bodyPr wrap="square">
            <a:spAutoFit/>
          </a:bodyPr>
          <a:lstStyle/>
          <a:p>
            <a:pPr marL="171450" lvl="0" indent="-171450">
              <a:buFont typeface="Arial" panose="020B0604020202020204" pitchFamily="34" charset="0"/>
              <a:buChar char="•"/>
            </a:pPr>
            <a:r>
              <a:rPr lang="ja-JP" altLang="en-US" sz="1200">
                <a:solidFill>
                  <a:prstClr val="black"/>
                </a:solidFill>
              </a:rPr>
              <a:t>派遣チームの派遣調整手続きの開始</a:t>
            </a:r>
            <a:endParaRPr lang="en-US" altLang="ja-JP" sz="1200" dirty="0">
              <a:solidFill>
                <a:prstClr val="black"/>
              </a:solidFill>
            </a:endParaRPr>
          </a:p>
          <a:p>
            <a:pPr marL="171450" lvl="0" indent="-171450">
              <a:buFont typeface="Arial" panose="020B0604020202020204" pitchFamily="34" charset="0"/>
              <a:buChar char="•"/>
            </a:pPr>
            <a:r>
              <a:rPr lang="ja-JP" altLang="en-US" sz="1200">
                <a:solidFill>
                  <a:prstClr val="black"/>
                </a:solidFill>
              </a:rPr>
              <a:t>原子力規制庁緊急時対応センター（</a:t>
            </a:r>
            <a:r>
              <a:rPr lang="en-US" altLang="ja-JP" sz="1200" dirty="0">
                <a:solidFill>
                  <a:prstClr val="black"/>
                </a:solidFill>
              </a:rPr>
              <a:t>ERC)</a:t>
            </a:r>
            <a:r>
              <a:rPr lang="ja-JP" altLang="en-US" sz="1200">
                <a:solidFill>
                  <a:prstClr val="black"/>
                </a:solidFill>
              </a:rPr>
              <a:t> との連絡</a:t>
            </a:r>
            <a:endParaRPr lang="en-US" altLang="ja-JP" sz="1200" dirty="0">
              <a:solidFill>
                <a:prstClr val="black"/>
              </a:solidFill>
            </a:endParaRPr>
          </a:p>
          <a:p>
            <a:pPr marL="171450" lvl="0" indent="-171450">
              <a:buFont typeface="Arial" panose="020B0604020202020204" pitchFamily="34" charset="0"/>
              <a:buChar char="•"/>
            </a:pPr>
            <a:r>
              <a:rPr lang="ja-JP" altLang="en-US" sz="1200">
                <a:solidFill>
                  <a:prstClr val="black"/>
                </a:solidFill>
              </a:rPr>
              <a:t>発災道府県の原子力災害医療調整官との連絡</a:t>
            </a:r>
          </a:p>
        </p:txBody>
      </p:sp>
      <p:sp>
        <p:nvSpPr>
          <p:cNvPr id="21" name="角丸四角形 20">
            <a:extLst>
              <a:ext uri="{FF2B5EF4-FFF2-40B4-BE49-F238E27FC236}">
                <a16:creationId xmlns:a16="http://schemas.microsoft.com/office/drawing/2014/main" id="{0BA76BB1-126E-394E-82AE-D5C43C712077}"/>
              </a:ext>
            </a:extLst>
          </p:cNvPr>
          <p:cNvSpPr/>
          <p:nvPr/>
        </p:nvSpPr>
        <p:spPr>
          <a:xfrm>
            <a:off x="395926" y="1234911"/>
            <a:ext cx="8119423" cy="1169307"/>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a:extLst>
              <a:ext uri="{FF2B5EF4-FFF2-40B4-BE49-F238E27FC236}">
                <a16:creationId xmlns:a16="http://schemas.microsoft.com/office/drawing/2014/main" id="{10CE2017-43F3-5147-9F53-923E19ACF3DA}"/>
              </a:ext>
            </a:extLst>
          </p:cNvPr>
          <p:cNvSpPr/>
          <p:nvPr/>
        </p:nvSpPr>
        <p:spPr>
          <a:xfrm>
            <a:off x="395925" y="2587753"/>
            <a:ext cx="8119423" cy="3888461"/>
          </a:xfrm>
          <a:prstGeom prst="roundRect">
            <a:avLst>
              <a:gd name="adj" fmla="val 4546"/>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下矢印 22">
            <a:extLst>
              <a:ext uri="{FF2B5EF4-FFF2-40B4-BE49-F238E27FC236}">
                <a16:creationId xmlns:a16="http://schemas.microsoft.com/office/drawing/2014/main" id="{06C16E48-CB5B-FE4A-8B52-A94FB8654F10}"/>
              </a:ext>
            </a:extLst>
          </p:cNvPr>
          <p:cNvSpPr/>
          <p:nvPr/>
        </p:nvSpPr>
        <p:spPr>
          <a:xfrm>
            <a:off x="3704921" y="1960774"/>
            <a:ext cx="408050" cy="766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915873FD-285E-EE4C-94F1-874320692C22}"/>
              </a:ext>
            </a:extLst>
          </p:cNvPr>
          <p:cNvSpPr/>
          <p:nvPr/>
        </p:nvSpPr>
        <p:spPr>
          <a:xfrm>
            <a:off x="5468460" y="2862819"/>
            <a:ext cx="3052517" cy="276999"/>
          </a:xfrm>
          <a:prstGeom prst="rect">
            <a:avLst/>
          </a:prstGeom>
        </p:spPr>
        <p:txBody>
          <a:bodyPr wrap="square">
            <a:spAutoFit/>
          </a:bodyPr>
          <a:lstStyle/>
          <a:p>
            <a:pPr marL="171450" lvl="0" indent="-171450">
              <a:buFont typeface="Arial" panose="020B0604020202020204" pitchFamily="34" charset="0"/>
              <a:buChar char="•"/>
            </a:pPr>
            <a:r>
              <a:rPr lang="ja-JP" altLang="en-US" sz="1200">
                <a:solidFill>
                  <a:prstClr val="black"/>
                </a:solidFill>
              </a:rPr>
              <a:t>活動に必要な資機材等を準備</a:t>
            </a:r>
          </a:p>
        </p:txBody>
      </p:sp>
      <p:sp>
        <p:nvSpPr>
          <p:cNvPr id="25" name="正方形/長方形 24">
            <a:extLst>
              <a:ext uri="{FF2B5EF4-FFF2-40B4-BE49-F238E27FC236}">
                <a16:creationId xmlns:a16="http://schemas.microsoft.com/office/drawing/2014/main" id="{D60A9150-9BBF-6C4D-A600-5BC37347FBB6}"/>
              </a:ext>
            </a:extLst>
          </p:cNvPr>
          <p:cNvSpPr/>
          <p:nvPr/>
        </p:nvSpPr>
        <p:spPr>
          <a:xfrm>
            <a:off x="5462833" y="3882320"/>
            <a:ext cx="3052517" cy="276999"/>
          </a:xfrm>
          <a:prstGeom prst="rect">
            <a:avLst/>
          </a:prstGeom>
        </p:spPr>
        <p:txBody>
          <a:bodyPr wrap="square">
            <a:spAutoFit/>
          </a:bodyPr>
          <a:lstStyle/>
          <a:p>
            <a:pPr marL="171450" lvl="0" indent="-171450">
              <a:buFont typeface="Arial" panose="020B0604020202020204" pitchFamily="34" charset="0"/>
              <a:buChar char="•"/>
            </a:pPr>
            <a:r>
              <a:rPr lang="ja-JP" altLang="en-US" sz="1200">
                <a:solidFill>
                  <a:prstClr val="black"/>
                </a:solidFill>
              </a:rPr>
              <a:t>活動に必要な資機材等を携行し、出動</a:t>
            </a:r>
          </a:p>
        </p:txBody>
      </p:sp>
      <p:sp>
        <p:nvSpPr>
          <p:cNvPr id="26" name="正方形/長方形 25">
            <a:extLst>
              <a:ext uri="{FF2B5EF4-FFF2-40B4-BE49-F238E27FC236}">
                <a16:creationId xmlns:a16="http://schemas.microsoft.com/office/drawing/2014/main" id="{EA56C7AE-B3AB-B448-9597-8AB7332A1C9E}"/>
              </a:ext>
            </a:extLst>
          </p:cNvPr>
          <p:cNvSpPr/>
          <p:nvPr/>
        </p:nvSpPr>
        <p:spPr>
          <a:xfrm>
            <a:off x="5462831" y="4782533"/>
            <a:ext cx="3052517" cy="646331"/>
          </a:xfrm>
          <a:prstGeom prst="rect">
            <a:avLst/>
          </a:prstGeom>
        </p:spPr>
        <p:txBody>
          <a:bodyPr wrap="square">
            <a:spAutoFit/>
          </a:bodyPr>
          <a:lstStyle/>
          <a:p>
            <a:pPr marL="171450" lvl="0" indent="-171450">
              <a:buFont typeface="Arial" panose="020B0604020202020204" pitchFamily="34" charset="0"/>
              <a:buChar char="•"/>
            </a:pPr>
            <a:r>
              <a:rPr lang="ja-JP" altLang="en-US" sz="1200">
                <a:solidFill>
                  <a:prstClr val="black"/>
                </a:solidFill>
              </a:rPr>
              <a:t>自ら保有する車輌での移動</a:t>
            </a:r>
            <a:endParaRPr lang="en-US" altLang="ja-JP" sz="1200" dirty="0">
              <a:solidFill>
                <a:prstClr val="black"/>
              </a:solidFill>
            </a:endParaRPr>
          </a:p>
          <a:p>
            <a:pPr marL="171450" lvl="0" indent="-171450">
              <a:buFont typeface="Arial" panose="020B0604020202020204" pitchFamily="34" charset="0"/>
              <a:buChar char="•"/>
            </a:pPr>
            <a:r>
              <a:rPr lang="ja-JP" altLang="en-US" sz="1200">
                <a:solidFill>
                  <a:prstClr val="black"/>
                </a:solidFill>
              </a:rPr>
              <a:t>車輌がない場合は、自ら移動手段を検討</a:t>
            </a:r>
          </a:p>
        </p:txBody>
      </p:sp>
      <p:sp>
        <p:nvSpPr>
          <p:cNvPr id="27" name="正方形/長方形 26">
            <a:extLst>
              <a:ext uri="{FF2B5EF4-FFF2-40B4-BE49-F238E27FC236}">
                <a16:creationId xmlns:a16="http://schemas.microsoft.com/office/drawing/2014/main" id="{8FEA8728-7D0C-8247-9FCC-A924BB2A2B5D}"/>
              </a:ext>
            </a:extLst>
          </p:cNvPr>
          <p:cNvSpPr/>
          <p:nvPr/>
        </p:nvSpPr>
        <p:spPr>
          <a:xfrm>
            <a:off x="5462830" y="5934285"/>
            <a:ext cx="3052517" cy="276999"/>
          </a:xfrm>
          <a:prstGeom prst="rect">
            <a:avLst/>
          </a:prstGeom>
        </p:spPr>
        <p:txBody>
          <a:bodyPr wrap="square">
            <a:spAutoFit/>
          </a:bodyPr>
          <a:lstStyle/>
          <a:p>
            <a:pPr marL="171450" lvl="0" indent="-171450">
              <a:buFont typeface="Arial" panose="020B0604020202020204" pitchFamily="34" charset="0"/>
              <a:buChar char="•"/>
            </a:pPr>
            <a:r>
              <a:rPr lang="ja-JP" altLang="en-US" sz="1200">
                <a:solidFill>
                  <a:prstClr val="black"/>
                </a:solidFill>
              </a:rPr>
              <a:t>移動時間を除き、概ね</a:t>
            </a:r>
            <a:r>
              <a:rPr lang="en-US" altLang="ja-JP" sz="1200" dirty="0">
                <a:solidFill>
                  <a:prstClr val="black"/>
                </a:solidFill>
              </a:rPr>
              <a:t>5</a:t>
            </a:r>
            <a:r>
              <a:rPr lang="ja-JP" altLang="en-US" sz="1200">
                <a:solidFill>
                  <a:prstClr val="black"/>
                </a:solidFill>
              </a:rPr>
              <a:t>日間が基本</a:t>
            </a:r>
          </a:p>
        </p:txBody>
      </p:sp>
      <p:sp>
        <p:nvSpPr>
          <p:cNvPr id="28" name="スライド番号プレースホルダー 27">
            <a:extLst>
              <a:ext uri="{FF2B5EF4-FFF2-40B4-BE49-F238E27FC236}">
                <a16:creationId xmlns:a16="http://schemas.microsoft.com/office/drawing/2014/main" id="{47E68694-A115-9743-9F7C-A152DA543D58}"/>
              </a:ext>
            </a:extLst>
          </p:cNvPr>
          <p:cNvSpPr>
            <a:spLocks noGrp="1"/>
          </p:cNvSpPr>
          <p:nvPr>
            <p:ph type="sldNum" sz="quarter" idx="12"/>
          </p:nvPr>
        </p:nvSpPr>
        <p:spPr/>
        <p:txBody>
          <a:bodyPr/>
          <a:lstStyle/>
          <a:p>
            <a:fld id="{58DD1769-DAE9-6C4E-82F4-B62273FFA290}" type="slidenum">
              <a:rPr kumimoji="1" lang="ja-JP" altLang="en-US" smtClean="0"/>
              <a:t>8</a:t>
            </a:fld>
            <a:endParaRPr kumimoji="1" lang="ja-JP" altLang="en-US"/>
          </a:p>
        </p:txBody>
      </p:sp>
    </p:spTree>
    <p:extLst>
      <p:ext uri="{BB962C8B-B14F-4D97-AF65-F5344CB8AC3E}">
        <p14:creationId xmlns:p14="http://schemas.microsoft.com/office/powerpoint/2010/main" val="3914093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A264D3-55F7-A340-A04B-F70ACB72328E}"/>
              </a:ext>
            </a:extLst>
          </p:cNvPr>
          <p:cNvSpPr>
            <a:spLocks noGrp="1"/>
          </p:cNvSpPr>
          <p:nvPr>
            <p:ph type="title"/>
          </p:nvPr>
        </p:nvSpPr>
        <p:spPr/>
        <p:txBody>
          <a:bodyPr/>
          <a:lstStyle/>
          <a:p>
            <a:r>
              <a:rPr kumimoji="1" lang="ja-JP" altLang="en-US"/>
              <a:t>待機要請</a:t>
            </a:r>
          </a:p>
        </p:txBody>
      </p:sp>
      <p:sp>
        <p:nvSpPr>
          <p:cNvPr id="4" name="角丸四角形 3">
            <a:extLst>
              <a:ext uri="{FF2B5EF4-FFF2-40B4-BE49-F238E27FC236}">
                <a16:creationId xmlns:a16="http://schemas.microsoft.com/office/drawing/2014/main" id="{C2AE6FBA-BBA3-4243-936A-CAF8141BC4AE}"/>
              </a:ext>
            </a:extLst>
          </p:cNvPr>
          <p:cNvSpPr/>
          <p:nvPr/>
        </p:nvSpPr>
        <p:spPr>
          <a:xfrm>
            <a:off x="4433316" y="2481855"/>
            <a:ext cx="1800520" cy="56560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a:t>原子力災害医療・総合支援センター</a:t>
            </a:r>
          </a:p>
        </p:txBody>
      </p:sp>
      <p:sp>
        <p:nvSpPr>
          <p:cNvPr id="5" name="角丸四角形 4">
            <a:extLst>
              <a:ext uri="{FF2B5EF4-FFF2-40B4-BE49-F238E27FC236}">
                <a16:creationId xmlns:a16="http://schemas.microsoft.com/office/drawing/2014/main" id="{6641334F-0CA2-EA47-95EB-76285DACB81D}"/>
              </a:ext>
            </a:extLst>
          </p:cNvPr>
          <p:cNvSpPr/>
          <p:nvPr/>
        </p:nvSpPr>
        <p:spPr>
          <a:xfrm>
            <a:off x="3103485" y="5140093"/>
            <a:ext cx="1800520" cy="5728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医療機関</a:t>
            </a:r>
            <a:endParaRPr lang="en-US" altLang="ja-JP" sz="1400" dirty="0"/>
          </a:p>
        </p:txBody>
      </p:sp>
      <p:sp>
        <p:nvSpPr>
          <p:cNvPr id="6" name="角丸四角形 5">
            <a:extLst>
              <a:ext uri="{FF2B5EF4-FFF2-40B4-BE49-F238E27FC236}">
                <a16:creationId xmlns:a16="http://schemas.microsoft.com/office/drawing/2014/main" id="{FD3D0C31-2FD7-E44A-98FB-3E0EF936D65C}"/>
              </a:ext>
            </a:extLst>
          </p:cNvPr>
          <p:cNvSpPr/>
          <p:nvPr/>
        </p:nvSpPr>
        <p:spPr>
          <a:xfrm>
            <a:off x="737538" y="3626244"/>
            <a:ext cx="1800520" cy="84783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調整官</a:t>
            </a:r>
            <a:endParaRPr lang="en-US" altLang="ja-JP" sz="1400" dirty="0"/>
          </a:p>
        </p:txBody>
      </p:sp>
      <p:sp>
        <p:nvSpPr>
          <p:cNvPr id="7" name="角丸四角形 6">
            <a:extLst>
              <a:ext uri="{FF2B5EF4-FFF2-40B4-BE49-F238E27FC236}">
                <a16:creationId xmlns:a16="http://schemas.microsoft.com/office/drawing/2014/main" id="{230765E1-F06D-3F47-B293-83A1146BA25B}"/>
              </a:ext>
            </a:extLst>
          </p:cNvPr>
          <p:cNvSpPr/>
          <p:nvPr/>
        </p:nvSpPr>
        <p:spPr>
          <a:xfrm>
            <a:off x="6865227" y="4741990"/>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医療機関</a:t>
            </a:r>
            <a:endParaRPr lang="en-US" altLang="ja-JP" sz="1400" dirty="0"/>
          </a:p>
        </p:txBody>
      </p:sp>
      <p:sp>
        <p:nvSpPr>
          <p:cNvPr id="9" name="角丸四角形 8">
            <a:extLst>
              <a:ext uri="{FF2B5EF4-FFF2-40B4-BE49-F238E27FC236}">
                <a16:creationId xmlns:a16="http://schemas.microsoft.com/office/drawing/2014/main" id="{E891AA17-411A-F449-931B-CB02A04DD4BC}"/>
              </a:ext>
            </a:extLst>
          </p:cNvPr>
          <p:cNvSpPr/>
          <p:nvPr/>
        </p:nvSpPr>
        <p:spPr>
          <a:xfrm>
            <a:off x="4433315" y="1539040"/>
            <a:ext cx="1800520" cy="37616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400" dirty="0"/>
              <a:t>ERC</a:t>
            </a:r>
            <a:endParaRPr lang="ja-JP" altLang="en-US" sz="1400"/>
          </a:p>
        </p:txBody>
      </p:sp>
      <p:grpSp>
        <p:nvGrpSpPr>
          <p:cNvPr id="13" name="グループ化 12">
            <a:extLst>
              <a:ext uri="{FF2B5EF4-FFF2-40B4-BE49-F238E27FC236}">
                <a16:creationId xmlns:a16="http://schemas.microsoft.com/office/drawing/2014/main" id="{CDE6F4F9-E98B-B240-A0EA-67540F6BC074}"/>
              </a:ext>
            </a:extLst>
          </p:cNvPr>
          <p:cNvGrpSpPr/>
          <p:nvPr/>
        </p:nvGrpSpPr>
        <p:grpSpPr>
          <a:xfrm>
            <a:off x="903346" y="1263708"/>
            <a:ext cx="1377811" cy="895547"/>
            <a:chOff x="6447932" y="4126947"/>
            <a:chExt cx="1377811" cy="895547"/>
          </a:xfrm>
        </p:grpSpPr>
        <p:sp>
          <p:nvSpPr>
            <p:cNvPr id="11" name="爆発 2 10">
              <a:extLst>
                <a:ext uri="{FF2B5EF4-FFF2-40B4-BE49-F238E27FC236}">
                  <a16:creationId xmlns:a16="http://schemas.microsoft.com/office/drawing/2014/main" id="{F1E59658-B84B-C54F-8460-3829FE8A1044}"/>
                </a:ext>
              </a:extLst>
            </p:cNvPr>
            <p:cNvSpPr/>
            <p:nvPr/>
          </p:nvSpPr>
          <p:spPr>
            <a:xfrm>
              <a:off x="6447932" y="4126947"/>
              <a:ext cx="1377811" cy="895547"/>
            </a:xfrm>
            <a:prstGeom prst="irregularSeal2">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1E951DCE-B0F8-E547-905C-2F99ACC32016}"/>
                </a:ext>
              </a:extLst>
            </p:cNvPr>
            <p:cNvSpPr txBox="1"/>
            <p:nvPr/>
          </p:nvSpPr>
          <p:spPr>
            <a:xfrm>
              <a:off x="6659785" y="4413373"/>
              <a:ext cx="954107" cy="461665"/>
            </a:xfrm>
            <a:prstGeom prst="rect">
              <a:avLst/>
            </a:prstGeom>
            <a:noFill/>
          </p:spPr>
          <p:txBody>
            <a:bodyPr wrap="none" rtlCol="0">
              <a:spAutoFit/>
            </a:bodyPr>
            <a:lstStyle/>
            <a:p>
              <a:pPr algn="ctr"/>
              <a:r>
                <a:rPr kumimoji="1" lang="ja-JP" altLang="en-US" sz="1200" b="1"/>
                <a:t>原子力災害</a:t>
              </a:r>
              <a:endParaRPr kumimoji="1" lang="en-US" altLang="ja-JP" sz="1200" b="1" dirty="0"/>
            </a:p>
            <a:p>
              <a:pPr algn="ctr"/>
              <a:r>
                <a:rPr lang="ja-JP" altLang="en-US" sz="1200" b="1"/>
                <a:t>発生</a:t>
              </a:r>
              <a:endParaRPr kumimoji="1" lang="ja-JP" altLang="en-US" sz="1200" b="1"/>
            </a:p>
          </p:txBody>
        </p:sp>
      </p:grpSp>
      <p:sp>
        <p:nvSpPr>
          <p:cNvPr id="19" name="角丸四角形 18">
            <a:extLst>
              <a:ext uri="{FF2B5EF4-FFF2-40B4-BE49-F238E27FC236}">
                <a16:creationId xmlns:a16="http://schemas.microsoft.com/office/drawing/2014/main" id="{650E7280-59D5-9749-A417-9AADF0F56C96}"/>
              </a:ext>
            </a:extLst>
          </p:cNvPr>
          <p:cNvSpPr/>
          <p:nvPr/>
        </p:nvSpPr>
        <p:spPr>
          <a:xfrm>
            <a:off x="737538" y="2268597"/>
            <a:ext cx="1800520" cy="5728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被災道府県</a:t>
            </a:r>
          </a:p>
        </p:txBody>
      </p:sp>
      <p:sp>
        <p:nvSpPr>
          <p:cNvPr id="20" name="角丸四角形 19">
            <a:extLst>
              <a:ext uri="{FF2B5EF4-FFF2-40B4-BE49-F238E27FC236}">
                <a16:creationId xmlns:a16="http://schemas.microsoft.com/office/drawing/2014/main" id="{8E472564-DD8C-AA4A-8201-559CD6CE831B}"/>
              </a:ext>
            </a:extLst>
          </p:cNvPr>
          <p:cNvSpPr/>
          <p:nvPr/>
        </p:nvSpPr>
        <p:spPr>
          <a:xfrm>
            <a:off x="6865227" y="3385943"/>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非被災道府県</a:t>
            </a:r>
          </a:p>
        </p:txBody>
      </p:sp>
      <p:sp>
        <p:nvSpPr>
          <p:cNvPr id="21" name="テキスト ボックス 20">
            <a:extLst>
              <a:ext uri="{FF2B5EF4-FFF2-40B4-BE49-F238E27FC236}">
                <a16:creationId xmlns:a16="http://schemas.microsoft.com/office/drawing/2014/main" id="{01EA3E71-6DDE-754E-A3A3-5B6833D5B2E0}"/>
              </a:ext>
            </a:extLst>
          </p:cNvPr>
          <p:cNvSpPr txBox="1"/>
          <p:nvPr/>
        </p:nvSpPr>
        <p:spPr>
          <a:xfrm>
            <a:off x="5333575" y="2105408"/>
            <a:ext cx="492443" cy="276999"/>
          </a:xfrm>
          <a:prstGeom prst="rect">
            <a:avLst/>
          </a:prstGeom>
          <a:noFill/>
        </p:spPr>
        <p:txBody>
          <a:bodyPr wrap="none" rtlCol="0">
            <a:spAutoFit/>
          </a:bodyPr>
          <a:lstStyle/>
          <a:p>
            <a:r>
              <a:rPr kumimoji="1" lang="ja-JP" altLang="en-US" sz="1200"/>
              <a:t>連絡</a:t>
            </a:r>
          </a:p>
        </p:txBody>
      </p:sp>
      <p:cxnSp>
        <p:nvCxnSpPr>
          <p:cNvPr id="23" name="直線矢印コネクタ 22">
            <a:extLst>
              <a:ext uri="{FF2B5EF4-FFF2-40B4-BE49-F238E27FC236}">
                <a16:creationId xmlns:a16="http://schemas.microsoft.com/office/drawing/2014/main" id="{9008951A-9A54-1341-9655-68664E09B8B8}"/>
              </a:ext>
            </a:extLst>
          </p:cNvPr>
          <p:cNvCxnSpPr>
            <a:stCxn id="9" idx="2"/>
            <a:endCxn id="4" idx="0"/>
          </p:cNvCxnSpPr>
          <p:nvPr/>
        </p:nvCxnSpPr>
        <p:spPr>
          <a:xfrm>
            <a:off x="5333575" y="1915200"/>
            <a:ext cx="1" cy="56665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1C5AD9A2-B5DA-B043-B7CD-8237502C6AA5}"/>
              </a:ext>
            </a:extLst>
          </p:cNvPr>
          <p:cNvSpPr txBox="1"/>
          <p:nvPr/>
        </p:nvSpPr>
        <p:spPr>
          <a:xfrm>
            <a:off x="141402" y="2903143"/>
            <a:ext cx="1593569" cy="646331"/>
          </a:xfrm>
          <a:prstGeom prst="rect">
            <a:avLst/>
          </a:prstGeom>
          <a:noFill/>
        </p:spPr>
        <p:txBody>
          <a:bodyPr wrap="square" rtlCol="0">
            <a:spAutoFit/>
          </a:bodyPr>
          <a:lstStyle/>
          <a:p>
            <a:r>
              <a:rPr kumimoji="1" lang="en-US" altLang="ja-JP" sz="1200" dirty="0"/>
              <a:t>①</a:t>
            </a:r>
            <a:r>
              <a:rPr kumimoji="1" lang="ja-JP" altLang="en-US" sz="1200"/>
              <a:t>非被災道府県か</a:t>
            </a:r>
            <a:r>
              <a:rPr lang="ja-JP" altLang="en-US" sz="1200"/>
              <a:t>らの支援の必要の可能性が高いと判断</a:t>
            </a:r>
            <a:endParaRPr kumimoji="1" lang="ja-JP" altLang="en-US" sz="1200"/>
          </a:p>
        </p:txBody>
      </p:sp>
      <p:cxnSp>
        <p:nvCxnSpPr>
          <p:cNvPr id="28" name="直線矢印コネクタ 27">
            <a:extLst>
              <a:ext uri="{FF2B5EF4-FFF2-40B4-BE49-F238E27FC236}">
                <a16:creationId xmlns:a16="http://schemas.microsoft.com/office/drawing/2014/main" id="{DA4972DE-81A5-F54B-B109-2B8B14F0BD58}"/>
              </a:ext>
            </a:extLst>
          </p:cNvPr>
          <p:cNvCxnSpPr>
            <a:cxnSpLocks/>
            <a:stCxn id="19" idx="2"/>
            <a:endCxn id="6" idx="0"/>
          </p:cNvCxnSpPr>
          <p:nvPr/>
        </p:nvCxnSpPr>
        <p:spPr>
          <a:xfrm>
            <a:off x="1637798" y="2841449"/>
            <a:ext cx="0" cy="784795"/>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F8960393-4611-3F4C-97AD-01FB366EDC05}"/>
              </a:ext>
            </a:extLst>
          </p:cNvPr>
          <p:cNvCxnSpPr>
            <a:cxnSpLocks/>
            <a:stCxn id="20" idx="2"/>
            <a:endCxn id="7" idx="0"/>
          </p:cNvCxnSpPr>
          <p:nvPr/>
        </p:nvCxnSpPr>
        <p:spPr>
          <a:xfrm>
            <a:off x="7765487" y="3958795"/>
            <a:ext cx="0" cy="783195"/>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48" name="カギ線コネクタ 47">
            <a:extLst>
              <a:ext uri="{FF2B5EF4-FFF2-40B4-BE49-F238E27FC236}">
                <a16:creationId xmlns:a16="http://schemas.microsoft.com/office/drawing/2014/main" id="{77950855-0629-3647-BDF8-BF4A286D43D1}"/>
              </a:ext>
            </a:extLst>
          </p:cNvPr>
          <p:cNvCxnSpPr>
            <a:cxnSpLocks/>
          </p:cNvCxnSpPr>
          <p:nvPr/>
        </p:nvCxnSpPr>
        <p:spPr>
          <a:xfrm flipV="1">
            <a:off x="2542451" y="1717173"/>
            <a:ext cx="1890865" cy="2191588"/>
          </a:xfrm>
          <a:prstGeom prst="bentConnector3">
            <a:avLst>
              <a:gd name="adj1" fmla="val 27565"/>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50" name="角丸四角形 49">
            <a:extLst>
              <a:ext uri="{FF2B5EF4-FFF2-40B4-BE49-F238E27FC236}">
                <a16:creationId xmlns:a16="http://schemas.microsoft.com/office/drawing/2014/main" id="{4B1A4972-49E3-5F44-AE5A-DD201A574A4F}"/>
              </a:ext>
            </a:extLst>
          </p:cNvPr>
          <p:cNvSpPr/>
          <p:nvPr/>
        </p:nvSpPr>
        <p:spPr>
          <a:xfrm>
            <a:off x="2419517" y="1829813"/>
            <a:ext cx="1264959" cy="37616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sz="1400" dirty="0"/>
              <a:t>OFC</a:t>
            </a:r>
            <a:r>
              <a:rPr lang="ja-JP" altLang="en-US" sz="1400"/>
              <a:t>医療班</a:t>
            </a:r>
          </a:p>
        </p:txBody>
      </p:sp>
      <p:sp>
        <p:nvSpPr>
          <p:cNvPr id="51" name="テキスト ボックス 50">
            <a:extLst>
              <a:ext uri="{FF2B5EF4-FFF2-40B4-BE49-F238E27FC236}">
                <a16:creationId xmlns:a16="http://schemas.microsoft.com/office/drawing/2014/main" id="{03FDD305-3D24-E34A-89B8-BF5241564C42}"/>
              </a:ext>
            </a:extLst>
          </p:cNvPr>
          <p:cNvSpPr txBox="1"/>
          <p:nvPr/>
        </p:nvSpPr>
        <p:spPr>
          <a:xfrm>
            <a:off x="3040613" y="1466260"/>
            <a:ext cx="492443" cy="276999"/>
          </a:xfrm>
          <a:prstGeom prst="rect">
            <a:avLst/>
          </a:prstGeom>
          <a:noFill/>
        </p:spPr>
        <p:txBody>
          <a:bodyPr wrap="none" rtlCol="0">
            <a:spAutoFit/>
          </a:bodyPr>
          <a:lstStyle/>
          <a:p>
            <a:r>
              <a:rPr kumimoji="1" lang="ja-JP" altLang="en-US" sz="1200"/>
              <a:t>連絡</a:t>
            </a:r>
          </a:p>
        </p:txBody>
      </p:sp>
      <p:cxnSp>
        <p:nvCxnSpPr>
          <p:cNvPr id="55" name="カギ線コネクタ 54">
            <a:extLst>
              <a:ext uri="{FF2B5EF4-FFF2-40B4-BE49-F238E27FC236}">
                <a16:creationId xmlns:a16="http://schemas.microsoft.com/office/drawing/2014/main" id="{0AD6C086-DACE-BA4E-B743-B75D9199EBB0}"/>
              </a:ext>
            </a:extLst>
          </p:cNvPr>
          <p:cNvCxnSpPr>
            <a:cxnSpLocks/>
            <a:stCxn id="6" idx="3"/>
            <a:endCxn id="4" idx="1"/>
          </p:cNvCxnSpPr>
          <p:nvPr/>
        </p:nvCxnSpPr>
        <p:spPr>
          <a:xfrm flipV="1">
            <a:off x="2538058" y="2764659"/>
            <a:ext cx="1895258" cy="1285503"/>
          </a:xfrm>
          <a:prstGeom prst="bentConnector3">
            <a:avLst>
              <a:gd name="adj1" fmla="val 50000"/>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60" name="カギ線コネクタ 59">
            <a:extLst>
              <a:ext uri="{FF2B5EF4-FFF2-40B4-BE49-F238E27FC236}">
                <a16:creationId xmlns:a16="http://schemas.microsoft.com/office/drawing/2014/main" id="{DAD4E26C-323F-6F4C-A0C4-A38AC97C7C2C}"/>
              </a:ext>
            </a:extLst>
          </p:cNvPr>
          <p:cNvCxnSpPr>
            <a:cxnSpLocks/>
          </p:cNvCxnSpPr>
          <p:nvPr/>
        </p:nvCxnSpPr>
        <p:spPr>
          <a:xfrm rot="10800000" flipV="1">
            <a:off x="2539523" y="3055441"/>
            <a:ext cx="2203140" cy="1109933"/>
          </a:xfrm>
          <a:prstGeom prst="bentConnector3">
            <a:avLst>
              <a:gd name="adj1" fmla="val -62"/>
            </a:avLst>
          </a:prstGeom>
          <a:ln>
            <a:tailEnd type="triangle"/>
          </a:ln>
        </p:spPr>
        <p:style>
          <a:lnRef idx="1">
            <a:schemeClr val="accent1"/>
          </a:lnRef>
          <a:fillRef idx="0">
            <a:schemeClr val="accent1"/>
          </a:fillRef>
          <a:effectRef idx="0">
            <a:schemeClr val="accent1"/>
          </a:effectRef>
          <a:fontRef idx="minor">
            <a:schemeClr val="tx1"/>
          </a:fontRef>
        </p:style>
      </p:cxnSp>
      <p:sp>
        <p:nvSpPr>
          <p:cNvPr id="61" name="テキスト ボックス 60">
            <a:extLst>
              <a:ext uri="{FF2B5EF4-FFF2-40B4-BE49-F238E27FC236}">
                <a16:creationId xmlns:a16="http://schemas.microsoft.com/office/drawing/2014/main" id="{3DB489AF-F3B2-2E45-BF7A-53D070557731}"/>
              </a:ext>
            </a:extLst>
          </p:cNvPr>
          <p:cNvSpPr txBox="1"/>
          <p:nvPr/>
        </p:nvSpPr>
        <p:spPr>
          <a:xfrm>
            <a:off x="3159772" y="3146911"/>
            <a:ext cx="1522438" cy="646331"/>
          </a:xfrm>
          <a:prstGeom prst="rect">
            <a:avLst/>
          </a:prstGeom>
          <a:solidFill>
            <a:schemeClr val="bg1"/>
          </a:solidFill>
        </p:spPr>
        <p:txBody>
          <a:bodyPr wrap="square" rtlCol="0">
            <a:spAutoFit/>
          </a:bodyPr>
          <a:lstStyle/>
          <a:p>
            <a:r>
              <a:rPr kumimoji="1" lang="en-US" altLang="ja-JP" sz="1200" dirty="0"/>
              <a:t>②</a:t>
            </a:r>
            <a:r>
              <a:rPr kumimoji="1" lang="ja-JP" altLang="en-US" sz="1200"/>
              <a:t>非被災道府県の派遣チームの派遣準備依頼</a:t>
            </a:r>
          </a:p>
        </p:txBody>
      </p:sp>
      <p:sp>
        <p:nvSpPr>
          <p:cNvPr id="68" name="テキスト ボックス 67">
            <a:extLst>
              <a:ext uri="{FF2B5EF4-FFF2-40B4-BE49-F238E27FC236}">
                <a16:creationId xmlns:a16="http://schemas.microsoft.com/office/drawing/2014/main" id="{B668568D-5989-8942-90E0-A0695AC9ADBA}"/>
              </a:ext>
            </a:extLst>
          </p:cNvPr>
          <p:cNvSpPr txBox="1"/>
          <p:nvPr/>
        </p:nvSpPr>
        <p:spPr>
          <a:xfrm>
            <a:off x="4300256" y="3665217"/>
            <a:ext cx="1172112" cy="461665"/>
          </a:xfrm>
          <a:prstGeom prst="rect">
            <a:avLst/>
          </a:prstGeom>
          <a:solidFill>
            <a:schemeClr val="bg1"/>
          </a:solidFill>
        </p:spPr>
        <p:txBody>
          <a:bodyPr wrap="square" rtlCol="0">
            <a:spAutoFit/>
          </a:bodyPr>
          <a:lstStyle/>
          <a:p>
            <a:r>
              <a:rPr kumimoji="1" lang="en-US" altLang="ja-JP" sz="1200" dirty="0"/>
              <a:t>④</a:t>
            </a:r>
            <a:r>
              <a:rPr kumimoji="1" lang="ja-JP" altLang="en-US" sz="1200"/>
              <a:t>派遣チームの情報</a:t>
            </a:r>
          </a:p>
        </p:txBody>
      </p:sp>
      <p:sp>
        <p:nvSpPr>
          <p:cNvPr id="71" name="テキスト ボックス 70">
            <a:extLst>
              <a:ext uri="{FF2B5EF4-FFF2-40B4-BE49-F238E27FC236}">
                <a16:creationId xmlns:a16="http://schemas.microsoft.com/office/drawing/2014/main" id="{BDC0B6BB-D859-0042-AFD4-D13DB8E69DD9}"/>
              </a:ext>
            </a:extLst>
          </p:cNvPr>
          <p:cNvSpPr txBox="1"/>
          <p:nvPr/>
        </p:nvSpPr>
        <p:spPr>
          <a:xfrm>
            <a:off x="6459562" y="2335589"/>
            <a:ext cx="960985" cy="461665"/>
          </a:xfrm>
          <a:prstGeom prst="rect">
            <a:avLst/>
          </a:prstGeom>
          <a:noFill/>
        </p:spPr>
        <p:txBody>
          <a:bodyPr wrap="square" rtlCol="0">
            <a:spAutoFit/>
          </a:bodyPr>
          <a:lstStyle/>
          <a:p>
            <a:r>
              <a:rPr kumimoji="1" lang="en-US" altLang="ja-JP" sz="1200" dirty="0"/>
              <a:t>④</a:t>
            </a:r>
            <a:r>
              <a:rPr kumimoji="1" lang="ja-JP" altLang="en-US" sz="1200"/>
              <a:t>派遣チームの情報</a:t>
            </a:r>
          </a:p>
        </p:txBody>
      </p:sp>
      <p:cxnSp>
        <p:nvCxnSpPr>
          <p:cNvPr id="74" name="カギ線コネクタ 73">
            <a:extLst>
              <a:ext uri="{FF2B5EF4-FFF2-40B4-BE49-F238E27FC236}">
                <a16:creationId xmlns:a16="http://schemas.microsoft.com/office/drawing/2014/main" id="{EA8E13CF-BAE8-424B-A71F-0C0E822B9B06}"/>
              </a:ext>
            </a:extLst>
          </p:cNvPr>
          <p:cNvCxnSpPr>
            <a:cxnSpLocks/>
            <a:stCxn id="4" idx="3"/>
            <a:endCxn id="20" idx="0"/>
          </p:cNvCxnSpPr>
          <p:nvPr/>
        </p:nvCxnSpPr>
        <p:spPr>
          <a:xfrm>
            <a:off x="6233836" y="2764659"/>
            <a:ext cx="1531651" cy="621284"/>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04" name="テキスト ボックス 103">
            <a:extLst>
              <a:ext uri="{FF2B5EF4-FFF2-40B4-BE49-F238E27FC236}">
                <a16:creationId xmlns:a16="http://schemas.microsoft.com/office/drawing/2014/main" id="{E7FC02CC-2AFA-ED4F-A082-2DFA9DEDE944}"/>
              </a:ext>
            </a:extLst>
          </p:cNvPr>
          <p:cNvSpPr txBox="1"/>
          <p:nvPr/>
        </p:nvSpPr>
        <p:spPr>
          <a:xfrm>
            <a:off x="7732952" y="4129158"/>
            <a:ext cx="1166821" cy="461665"/>
          </a:xfrm>
          <a:prstGeom prst="rect">
            <a:avLst/>
          </a:prstGeom>
          <a:noFill/>
        </p:spPr>
        <p:txBody>
          <a:bodyPr wrap="square" rtlCol="0">
            <a:spAutoFit/>
          </a:bodyPr>
          <a:lstStyle/>
          <a:p>
            <a:r>
              <a:rPr kumimoji="1" lang="en-US" altLang="ja-JP" sz="1200" dirty="0"/>
              <a:t>⑥</a:t>
            </a:r>
            <a:r>
              <a:rPr kumimoji="1" lang="ja-JP" altLang="en-US" sz="1200"/>
              <a:t>派遣チームの待機要請</a:t>
            </a:r>
          </a:p>
        </p:txBody>
      </p:sp>
      <p:sp>
        <p:nvSpPr>
          <p:cNvPr id="105" name="角丸四角形 104">
            <a:extLst>
              <a:ext uri="{FF2B5EF4-FFF2-40B4-BE49-F238E27FC236}">
                <a16:creationId xmlns:a16="http://schemas.microsoft.com/office/drawing/2014/main" id="{8EDECE93-824D-9741-B92A-A64DA12FE86C}"/>
              </a:ext>
            </a:extLst>
          </p:cNvPr>
          <p:cNvSpPr/>
          <p:nvPr/>
        </p:nvSpPr>
        <p:spPr>
          <a:xfrm>
            <a:off x="739002" y="5134606"/>
            <a:ext cx="1800520" cy="5728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受入れ医療機関</a:t>
            </a:r>
            <a:endParaRPr lang="en-US" altLang="ja-JP" sz="1400" dirty="0"/>
          </a:p>
        </p:txBody>
      </p:sp>
      <p:cxnSp>
        <p:nvCxnSpPr>
          <p:cNvPr id="106" name="直線矢印コネクタ 105">
            <a:extLst>
              <a:ext uri="{FF2B5EF4-FFF2-40B4-BE49-F238E27FC236}">
                <a16:creationId xmlns:a16="http://schemas.microsoft.com/office/drawing/2014/main" id="{F9BB438D-DEF0-8E41-B8AF-180AB08471DD}"/>
              </a:ext>
            </a:extLst>
          </p:cNvPr>
          <p:cNvCxnSpPr>
            <a:cxnSpLocks/>
            <a:stCxn id="6" idx="2"/>
            <a:endCxn id="105" idx="0"/>
          </p:cNvCxnSpPr>
          <p:nvPr/>
        </p:nvCxnSpPr>
        <p:spPr>
          <a:xfrm>
            <a:off x="1637798" y="4474080"/>
            <a:ext cx="1464" cy="660526"/>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カギ線コネクタ 110">
            <a:extLst>
              <a:ext uri="{FF2B5EF4-FFF2-40B4-BE49-F238E27FC236}">
                <a16:creationId xmlns:a16="http://schemas.microsoft.com/office/drawing/2014/main" id="{415938C3-7DF7-474E-B017-76DF3E97FB83}"/>
              </a:ext>
            </a:extLst>
          </p:cNvPr>
          <p:cNvCxnSpPr>
            <a:cxnSpLocks/>
            <a:endCxn id="7" idx="1"/>
          </p:cNvCxnSpPr>
          <p:nvPr/>
        </p:nvCxnSpPr>
        <p:spPr>
          <a:xfrm rot="16200000" flipH="1">
            <a:off x="5336984" y="3500172"/>
            <a:ext cx="1972975" cy="108351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115" name="テキスト ボックス 114">
            <a:extLst>
              <a:ext uri="{FF2B5EF4-FFF2-40B4-BE49-F238E27FC236}">
                <a16:creationId xmlns:a16="http://schemas.microsoft.com/office/drawing/2014/main" id="{CC08CEB5-F3F4-1C4F-9E9B-8C4A73E33D63}"/>
              </a:ext>
            </a:extLst>
          </p:cNvPr>
          <p:cNvSpPr txBox="1"/>
          <p:nvPr/>
        </p:nvSpPr>
        <p:spPr>
          <a:xfrm>
            <a:off x="5319788" y="3172472"/>
            <a:ext cx="1312909" cy="461665"/>
          </a:xfrm>
          <a:prstGeom prst="rect">
            <a:avLst/>
          </a:prstGeom>
          <a:solidFill>
            <a:schemeClr val="bg1"/>
          </a:solidFill>
        </p:spPr>
        <p:txBody>
          <a:bodyPr wrap="square" rtlCol="0">
            <a:spAutoFit/>
          </a:bodyPr>
          <a:lstStyle/>
          <a:p>
            <a:r>
              <a:rPr kumimoji="1" lang="en-US" altLang="ja-JP" sz="1200" dirty="0"/>
              <a:t>③</a:t>
            </a:r>
            <a:r>
              <a:rPr kumimoji="1" lang="ja-JP" altLang="en-US" sz="1200"/>
              <a:t>調整・選定・出動待機依頼</a:t>
            </a:r>
          </a:p>
        </p:txBody>
      </p:sp>
      <p:sp>
        <p:nvSpPr>
          <p:cNvPr id="116" name="正方形/長方形 115">
            <a:extLst>
              <a:ext uri="{FF2B5EF4-FFF2-40B4-BE49-F238E27FC236}">
                <a16:creationId xmlns:a16="http://schemas.microsoft.com/office/drawing/2014/main" id="{FA4EC1D9-5658-6C46-9C31-A9C029F0D43A}"/>
              </a:ext>
            </a:extLst>
          </p:cNvPr>
          <p:cNvSpPr/>
          <p:nvPr/>
        </p:nvSpPr>
        <p:spPr>
          <a:xfrm>
            <a:off x="5666200" y="4247312"/>
            <a:ext cx="229099" cy="1949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 name="カギ線コネクタ 116">
            <a:extLst>
              <a:ext uri="{FF2B5EF4-FFF2-40B4-BE49-F238E27FC236}">
                <a16:creationId xmlns:a16="http://schemas.microsoft.com/office/drawing/2014/main" id="{C7F7428A-491A-AF41-B720-1E5DE3115CAF}"/>
              </a:ext>
            </a:extLst>
          </p:cNvPr>
          <p:cNvCxnSpPr>
            <a:cxnSpLocks/>
          </p:cNvCxnSpPr>
          <p:nvPr/>
        </p:nvCxnSpPr>
        <p:spPr>
          <a:xfrm flipV="1">
            <a:off x="2539522" y="3672369"/>
            <a:ext cx="4325705" cy="660597"/>
          </a:xfrm>
          <a:prstGeom prst="bentConnector3">
            <a:avLst>
              <a:gd name="adj1" fmla="val 96636"/>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118" name="テキスト ボックス 117">
            <a:extLst>
              <a:ext uri="{FF2B5EF4-FFF2-40B4-BE49-F238E27FC236}">
                <a16:creationId xmlns:a16="http://schemas.microsoft.com/office/drawing/2014/main" id="{F5F1B9F0-6B3C-314A-A279-8E212274BC2F}"/>
              </a:ext>
            </a:extLst>
          </p:cNvPr>
          <p:cNvSpPr txBox="1"/>
          <p:nvPr/>
        </p:nvSpPr>
        <p:spPr>
          <a:xfrm>
            <a:off x="4438607" y="4344788"/>
            <a:ext cx="1166821" cy="461665"/>
          </a:xfrm>
          <a:prstGeom prst="rect">
            <a:avLst/>
          </a:prstGeom>
          <a:noFill/>
        </p:spPr>
        <p:txBody>
          <a:bodyPr wrap="square" rtlCol="0">
            <a:spAutoFit/>
          </a:bodyPr>
          <a:lstStyle/>
          <a:p>
            <a:r>
              <a:rPr kumimoji="1" lang="en-US" altLang="ja-JP" sz="1200" dirty="0"/>
              <a:t>⑤</a:t>
            </a:r>
            <a:r>
              <a:rPr kumimoji="1" lang="ja-JP" altLang="en-US" sz="1200"/>
              <a:t>派遣チームの待機要請</a:t>
            </a:r>
          </a:p>
        </p:txBody>
      </p:sp>
      <p:sp>
        <p:nvSpPr>
          <p:cNvPr id="121" name="テキスト ボックス 120">
            <a:extLst>
              <a:ext uri="{FF2B5EF4-FFF2-40B4-BE49-F238E27FC236}">
                <a16:creationId xmlns:a16="http://schemas.microsoft.com/office/drawing/2014/main" id="{A15401A8-F912-1743-8334-D188FED34456}"/>
              </a:ext>
            </a:extLst>
          </p:cNvPr>
          <p:cNvSpPr txBox="1"/>
          <p:nvPr/>
        </p:nvSpPr>
        <p:spPr>
          <a:xfrm>
            <a:off x="903346" y="4584041"/>
            <a:ext cx="904754" cy="461665"/>
          </a:xfrm>
          <a:prstGeom prst="rect">
            <a:avLst/>
          </a:prstGeom>
          <a:noFill/>
        </p:spPr>
        <p:txBody>
          <a:bodyPr wrap="square" rtlCol="0">
            <a:spAutoFit/>
          </a:bodyPr>
          <a:lstStyle/>
          <a:p>
            <a:r>
              <a:rPr lang="en-US" altLang="ja-JP" sz="1200" dirty="0"/>
              <a:t>⑤</a:t>
            </a:r>
            <a:r>
              <a:rPr lang="ja-JP" altLang="en-US" sz="1200"/>
              <a:t>受入れ準備</a:t>
            </a:r>
            <a:r>
              <a:rPr kumimoji="1" lang="ja-JP" altLang="en-US" sz="1200"/>
              <a:t>要請</a:t>
            </a:r>
          </a:p>
        </p:txBody>
      </p:sp>
      <p:sp>
        <p:nvSpPr>
          <p:cNvPr id="122" name="角丸四角形 121">
            <a:extLst>
              <a:ext uri="{FF2B5EF4-FFF2-40B4-BE49-F238E27FC236}">
                <a16:creationId xmlns:a16="http://schemas.microsoft.com/office/drawing/2014/main" id="{DCE3E5C8-A4DA-674B-9A18-ACE9488E2A05}"/>
              </a:ext>
            </a:extLst>
          </p:cNvPr>
          <p:cNvSpPr/>
          <p:nvPr/>
        </p:nvSpPr>
        <p:spPr>
          <a:xfrm>
            <a:off x="6865227" y="5756913"/>
            <a:ext cx="1800520" cy="57285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派遣チーム</a:t>
            </a:r>
            <a:endParaRPr lang="en-US" altLang="ja-JP" sz="1400" dirty="0"/>
          </a:p>
        </p:txBody>
      </p:sp>
      <p:cxnSp>
        <p:nvCxnSpPr>
          <p:cNvPr id="137" name="カギ線コネクタ 136">
            <a:extLst>
              <a:ext uri="{FF2B5EF4-FFF2-40B4-BE49-F238E27FC236}">
                <a16:creationId xmlns:a16="http://schemas.microsoft.com/office/drawing/2014/main" id="{4CEB88AA-CEF8-714F-9069-7EED3CF1C1A5}"/>
              </a:ext>
            </a:extLst>
          </p:cNvPr>
          <p:cNvCxnSpPr>
            <a:cxnSpLocks/>
            <a:endCxn id="5" idx="0"/>
          </p:cNvCxnSpPr>
          <p:nvPr/>
        </p:nvCxnSpPr>
        <p:spPr>
          <a:xfrm rot="16200000" flipH="1">
            <a:off x="2661318" y="3797665"/>
            <a:ext cx="666013" cy="2018841"/>
          </a:xfrm>
          <a:prstGeom prst="bentConnector3">
            <a:avLst>
              <a:gd name="adj1" fmla="val 50000"/>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144" name="直線矢印コネクタ 143">
            <a:extLst>
              <a:ext uri="{FF2B5EF4-FFF2-40B4-BE49-F238E27FC236}">
                <a16:creationId xmlns:a16="http://schemas.microsoft.com/office/drawing/2014/main" id="{522A3C75-4FDB-3F4E-9A8B-756A9011F13B}"/>
              </a:ext>
            </a:extLst>
          </p:cNvPr>
          <p:cNvCxnSpPr>
            <a:cxnSpLocks/>
            <a:stCxn id="7" idx="2"/>
            <a:endCxn id="122" idx="0"/>
          </p:cNvCxnSpPr>
          <p:nvPr/>
        </p:nvCxnSpPr>
        <p:spPr>
          <a:xfrm>
            <a:off x="7765487" y="5314842"/>
            <a:ext cx="0" cy="442071"/>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47" name="テキスト ボックス 146">
            <a:extLst>
              <a:ext uri="{FF2B5EF4-FFF2-40B4-BE49-F238E27FC236}">
                <a16:creationId xmlns:a16="http://schemas.microsoft.com/office/drawing/2014/main" id="{76F0F633-1FA5-7942-A08E-3602AACA7CC9}"/>
              </a:ext>
            </a:extLst>
          </p:cNvPr>
          <p:cNvSpPr txBox="1"/>
          <p:nvPr/>
        </p:nvSpPr>
        <p:spPr>
          <a:xfrm>
            <a:off x="7765487" y="5399761"/>
            <a:ext cx="1166821" cy="276999"/>
          </a:xfrm>
          <a:prstGeom prst="rect">
            <a:avLst/>
          </a:prstGeom>
          <a:noFill/>
        </p:spPr>
        <p:txBody>
          <a:bodyPr wrap="square" rtlCol="0">
            <a:spAutoFit/>
          </a:bodyPr>
          <a:lstStyle/>
          <a:p>
            <a:r>
              <a:rPr kumimoji="1" lang="en-US" altLang="ja-JP" sz="1200" dirty="0"/>
              <a:t>⑦</a:t>
            </a:r>
            <a:r>
              <a:rPr kumimoji="1" lang="ja-JP" altLang="en-US" sz="1200"/>
              <a:t>待機指示</a:t>
            </a:r>
          </a:p>
        </p:txBody>
      </p:sp>
      <p:sp>
        <p:nvSpPr>
          <p:cNvPr id="153" name="テキスト ボックス 152">
            <a:extLst>
              <a:ext uri="{FF2B5EF4-FFF2-40B4-BE49-F238E27FC236}">
                <a16:creationId xmlns:a16="http://schemas.microsoft.com/office/drawing/2014/main" id="{3A95AD41-A6BF-E642-8E46-4F09F4141C3E}"/>
              </a:ext>
            </a:extLst>
          </p:cNvPr>
          <p:cNvSpPr txBox="1"/>
          <p:nvPr/>
        </p:nvSpPr>
        <p:spPr>
          <a:xfrm>
            <a:off x="2433663" y="4599327"/>
            <a:ext cx="1166821" cy="461665"/>
          </a:xfrm>
          <a:prstGeom prst="rect">
            <a:avLst/>
          </a:prstGeom>
          <a:solidFill>
            <a:schemeClr val="bg1"/>
          </a:solidFill>
        </p:spPr>
        <p:txBody>
          <a:bodyPr wrap="square" rtlCol="0">
            <a:spAutoFit/>
          </a:bodyPr>
          <a:lstStyle/>
          <a:p>
            <a:r>
              <a:rPr lang="en-US" altLang="ja-JP" sz="1200" dirty="0"/>
              <a:t>⑤</a:t>
            </a:r>
            <a:r>
              <a:rPr kumimoji="1" lang="ja-JP" altLang="en-US" sz="1200"/>
              <a:t>派遣チームの待機要請</a:t>
            </a:r>
          </a:p>
        </p:txBody>
      </p:sp>
      <p:sp>
        <p:nvSpPr>
          <p:cNvPr id="154" name="角丸四角形 153">
            <a:extLst>
              <a:ext uri="{FF2B5EF4-FFF2-40B4-BE49-F238E27FC236}">
                <a16:creationId xmlns:a16="http://schemas.microsoft.com/office/drawing/2014/main" id="{FFDF6614-CA5A-B742-A14A-168DC730F3D8}"/>
              </a:ext>
            </a:extLst>
          </p:cNvPr>
          <p:cNvSpPr/>
          <p:nvPr/>
        </p:nvSpPr>
        <p:spPr>
          <a:xfrm>
            <a:off x="3103485" y="6053523"/>
            <a:ext cx="1800520" cy="57285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sz="1400"/>
              <a:t>原子力災害医療</a:t>
            </a:r>
            <a:endParaRPr lang="en-US" altLang="ja-JP" sz="1400" dirty="0"/>
          </a:p>
          <a:p>
            <a:pPr algn="ctr"/>
            <a:r>
              <a:rPr lang="ja-JP" altLang="en-US" sz="1400"/>
              <a:t>派遣チーム</a:t>
            </a:r>
            <a:endParaRPr lang="en-US" altLang="ja-JP" sz="1400" dirty="0"/>
          </a:p>
        </p:txBody>
      </p:sp>
      <p:cxnSp>
        <p:nvCxnSpPr>
          <p:cNvPr id="159" name="直線矢印コネクタ 158">
            <a:extLst>
              <a:ext uri="{FF2B5EF4-FFF2-40B4-BE49-F238E27FC236}">
                <a16:creationId xmlns:a16="http://schemas.microsoft.com/office/drawing/2014/main" id="{340E836B-A74F-DE49-A594-A2BEEE572AFC}"/>
              </a:ext>
            </a:extLst>
          </p:cNvPr>
          <p:cNvCxnSpPr>
            <a:cxnSpLocks/>
            <a:stCxn id="5" idx="2"/>
            <a:endCxn id="154" idx="0"/>
          </p:cNvCxnSpPr>
          <p:nvPr/>
        </p:nvCxnSpPr>
        <p:spPr>
          <a:xfrm>
            <a:off x="4003745" y="5712945"/>
            <a:ext cx="0" cy="340578"/>
          </a:xfrm>
          <a:prstGeom prst="straightConnector1">
            <a:avLst/>
          </a:prstGeom>
          <a:ln>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164" name="テキスト ボックス 163">
            <a:extLst>
              <a:ext uri="{FF2B5EF4-FFF2-40B4-BE49-F238E27FC236}">
                <a16:creationId xmlns:a16="http://schemas.microsoft.com/office/drawing/2014/main" id="{9F640EAF-2433-A545-A362-2BBD518D98A4}"/>
              </a:ext>
            </a:extLst>
          </p:cNvPr>
          <p:cNvSpPr txBox="1"/>
          <p:nvPr/>
        </p:nvSpPr>
        <p:spPr>
          <a:xfrm>
            <a:off x="4003745" y="5744734"/>
            <a:ext cx="1166821" cy="276999"/>
          </a:xfrm>
          <a:prstGeom prst="rect">
            <a:avLst/>
          </a:prstGeom>
          <a:noFill/>
        </p:spPr>
        <p:txBody>
          <a:bodyPr wrap="square" rtlCol="0">
            <a:spAutoFit/>
          </a:bodyPr>
          <a:lstStyle/>
          <a:p>
            <a:r>
              <a:rPr lang="en-US" altLang="ja-JP" sz="1200" dirty="0"/>
              <a:t>⑥</a:t>
            </a:r>
            <a:r>
              <a:rPr kumimoji="1" lang="ja-JP" altLang="en-US" sz="1200"/>
              <a:t>待機指示</a:t>
            </a:r>
          </a:p>
        </p:txBody>
      </p:sp>
      <p:sp>
        <p:nvSpPr>
          <p:cNvPr id="165" name="角丸四角形吹き出し 164">
            <a:extLst>
              <a:ext uri="{FF2B5EF4-FFF2-40B4-BE49-F238E27FC236}">
                <a16:creationId xmlns:a16="http://schemas.microsoft.com/office/drawing/2014/main" id="{8D297A88-7CD8-0C47-9D3E-526F6E4936F0}"/>
              </a:ext>
            </a:extLst>
          </p:cNvPr>
          <p:cNvSpPr/>
          <p:nvPr/>
        </p:nvSpPr>
        <p:spPr>
          <a:xfrm>
            <a:off x="6459562" y="1397172"/>
            <a:ext cx="1789582" cy="467206"/>
          </a:xfrm>
          <a:prstGeom prst="wedgeRoundRectCallout">
            <a:avLst>
              <a:gd name="adj1" fmla="val -69963"/>
              <a:gd name="adj2" fmla="val 190403"/>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200"/>
              <a:t>緊急参集</a:t>
            </a:r>
          </a:p>
          <a:p>
            <a:pPr algn="ctr"/>
            <a:r>
              <a:rPr lang="ja-JP" altLang="en-US" sz="1200"/>
              <a:t>派遣調整体制立ち上げ</a:t>
            </a:r>
          </a:p>
        </p:txBody>
      </p:sp>
      <p:sp>
        <p:nvSpPr>
          <p:cNvPr id="167" name="スライド番号プレースホルダー 166">
            <a:extLst>
              <a:ext uri="{FF2B5EF4-FFF2-40B4-BE49-F238E27FC236}">
                <a16:creationId xmlns:a16="http://schemas.microsoft.com/office/drawing/2014/main" id="{0C8AABF7-F16A-0F4E-977E-F135BD6EF9BC}"/>
              </a:ext>
            </a:extLst>
          </p:cNvPr>
          <p:cNvSpPr>
            <a:spLocks noGrp="1"/>
          </p:cNvSpPr>
          <p:nvPr>
            <p:ph type="sldNum" sz="quarter" idx="12"/>
          </p:nvPr>
        </p:nvSpPr>
        <p:spPr/>
        <p:txBody>
          <a:bodyPr/>
          <a:lstStyle/>
          <a:p>
            <a:fld id="{58DD1769-DAE9-6C4E-82F4-B62273FFA290}" type="slidenum">
              <a:rPr kumimoji="1" lang="ja-JP" altLang="en-US" smtClean="0"/>
              <a:t>9</a:t>
            </a:fld>
            <a:endParaRPr kumimoji="1" lang="ja-JP" altLang="en-US"/>
          </a:p>
        </p:txBody>
      </p:sp>
    </p:spTree>
    <p:extLst>
      <p:ext uri="{BB962C8B-B14F-4D97-AF65-F5344CB8AC3E}">
        <p14:creationId xmlns:p14="http://schemas.microsoft.com/office/powerpoint/2010/main" val="3481038858"/>
      </p:ext>
    </p:extLst>
  </p:cSld>
  <p:clrMapOvr>
    <a:masterClrMapping/>
  </p:clrMapOvr>
</p:sld>
</file>

<file path=ppt/theme/theme1.xml><?xml version="1.0" encoding="utf-8"?>
<a:theme xmlns:a="http://schemas.openxmlformats.org/drawingml/2006/main" name="基礎コース">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基礎コース" id="{C4A16FF6-1C91-F847-BAD1-1F56BF1BD093}" vid="{2CBC87FD-AA37-E042-953D-DDEA6A072CC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CDE00FD03F958428DD3CBF4A39D1F89" ma:contentTypeVersion="17" ma:contentTypeDescription="新しいドキュメントを作成します。" ma:contentTypeScope="" ma:versionID="bb9bdd76baf118e216ba851cf1237bbd">
  <xsd:schema xmlns:xsd="http://www.w3.org/2001/XMLSchema" xmlns:xs="http://www.w3.org/2001/XMLSchema" xmlns:p="http://schemas.microsoft.com/office/2006/metadata/properties" xmlns:ns2="9be4de2b-ed32-4cfd-86cc-3daf7de81874" xmlns:ns3="b5d13358-ba13-47f5-b1e3-fdcd6b69d120" targetNamespace="http://schemas.microsoft.com/office/2006/metadata/properties" ma:root="true" ma:fieldsID="e96c78eaab7af6ba5edd385671b62928" ns2:_="" ns3:_="">
    <xsd:import namespace="9be4de2b-ed32-4cfd-86cc-3daf7de81874"/>
    <xsd:import namespace="b5d13358-ba13-47f5-b1e3-fdcd6b69d1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e4de2b-ed32-4cfd-86cc-3daf7de818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ebdc2b39-54f4-4c53-bf88-5d9269ab31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d13358-ba13-47f5-b1e3-fdcd6b69d120" elementFormDefault="qualified">
    <xsd:import namespace="http://schemas.microsoft.com/office/2006/documentManagement/types"/>
    <xsd:import namespace="http://schemas.microsoft.com/office/infopath/2007/PartnerControls"/>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642aa574-677a-4bc2-90c8-dd60c760d169}" ma:internalName="TaxCatchAll" ma:showField="CatchAllData" ma:web="b5d13358-ba13-47f5-b1e3-fdcd6b69d1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5d13358-ba13-47f5-b1e3-fdcd6b69d120" xsi:nil="true"/>
    <lcf76f155ced4ddcb4097134ff3c332f xmlns="9be4de2b-ed32-4cfd-86cc-3daf7de8187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9A31046-499D-4ADE-9804-44F6B6722B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e4de2b-ed32-4cfd-86cc-3daf7de81874"/>
    <ds:schemaRef ds:uri="b5d13358-ba13-47f5-b1e3-fdcd6b69d1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B04AD7E-05D9-4EE0-9DB4-F5DADCAB348E}">
  <ds:schemaRefs>
    <ds:schemaRef ds:uri="http://schemas.microsoft.com/sharepoint/v3/contenttype/forms"/>
  </ds:schemaRefs>
</ds:datastoreItem>
</file>

<file path=customXml/itemProps3.xml><?xml version="1.0" encoding="utf-8"?>
<ds:datastoreItem xmlns:ds="http://schemas.openxmlformats.org/officeDocument/2006/customXml" ds:itemID="{8FF8088F-0198-49B7-B4CE-2BD6A01E0786}">
  <ds:schemaRefs>
    <ds:schemaRef ds:uri="http://schemas.microsoft.com/office/2006/metadata/properties"/>
    <ds:schemaRef ds:uri="http://schemas.microsoft.com/office/infopath/2007/PartnerControls"/>
    <ds:schemaRef ds:uri="http://www.w3.org/XML/1998/namespace"/>
    <ds:schemaRef ds:uri="http://purl.org/dc/elements/1.1/"/>
    <ds:schemaRef ds:uri="http://schemas.openxmlformats.org/package/2006/metadata/core-properties"/>
    <ds:schemaRef ds:uri="http://purl.org/dc/dcmitype/"/>
    <ds:schemaRef ds:uri="http://schemas.microsoft.com/office/2006/documentManagement/types"/>
    <ds:schemaRef ds:uri="b5d13358-ba13-47f5-b1e3-fdcd6b69d120"/>
    <ds:schemaRef ds:uri="9be4de2b-ed32-4cfd-86cc-3daf7de81874"/>
    <ds:schemaRef ds:uri="http://purl.org/dc/terms/"/>
  </ds:schemaRefs>
</ds:datastoreItem>
</file>

<file path=docProps/app.xml><?xml version="1.0" encoding="utf-8"?>
<Properties xmlns="http://schemas.openxmlformats.org/officeDocument/2006/extended-properties" xmlns:vt="http://schemas.openxmlformats.org/officeDocument/2006/docPropsVTypes">
  <Template>基礎コース</Template>
  <TotalTime>0</TotalTime>
  <Words>5878</Words>
  <Application>Microsoft Office PowerPoint</Application>
  <PresentationFormat>画面に合わせる (4:3)</PresentationFormat>
  <Paragraphs>390</Paragraphs>
  <Slides>16</Slides>
  <Notes>16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YuMincho +36p Kana Medium</vt:lpstr>
      <vt:lpstr>ヒラギノ角ゴシック W3</vt:lpstr>
      <vt:lpstr>游ゴシック</vt:lpstr>
      <vt:lpstr>游ゴシック Light</vt:lpstr>
      <vt:lpstr>Arial</vt:lpstr>
      <vt:lpstr>Wingdings</vt:lpstr>
      <vt:lpstr>基礎コース</vt:lpstr>
      <vt:lpstr>原子力災害医療派遣チーム</vt:lpstr>
      <vt:lpstr>原子力災害医療派遣チーム活動の基本方針</vt:lpstr>
      <vt:lpstr>EAL・OILに基づく防護措置のイメージ</vt:lpstr>
      <vt:lpstr>関係機関・組織</vt:lpstr>
      <vt:lpstr>原子力災害医療派遣チームの準備</vt:lpstr>
      <vt:lpstr>資機材</vt:lpstr>
      <vt:lpstr>派遣チーム受入準備</vt:lpstr>
      <vt:lpstr>原子力災害発生時の活動の流れ</vt:lpstr>
      <vt:lpstr>待機要請</vt:lpstr>
      <vt:lpstr>派遣要請・出動</vt:lpstr>
      <vt:lpstr>基本的活動</vt:lpstr>
      <vt:lpstr>安全の確保</vt:lpstr>
      <vt:lpstr>連絡、記録の作成と保管</vt:lpstr>
      <vt:lpstr>活動の終了</vt:lpstr>
      <vt:lpstr>費用の支弁</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原子力防災体制</dc:title>
  <dc:creator/>
  <cp:lastModifiedBy/>
  <cp:revision>92</cp:revision>
  <cp:lastPrinted>2021-02-25T02:46:14Z</cp:lastPrinted>
  <dcterms:created xsi:type="dcterms:W3CDTF">2018-07-09T08:22:40Z</dcterms:created>
  <dcterms:modified xsi:type="dcterms:W3CDTF">2023-11-14T04:24:48Z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0x01010056DEF9348FD06640A48C820155C435AA</vt:lpwstr>
  </property>
</Properties>
</file>