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4"/>
  </p:notesMasterIdLst>
  <p:sldIdLst>
    <p:sldId id="257" r:id="rId5"/>
    <p:sldId id="289" r:id="rId6"/>
    <p:sldId id="288" r:id="rId7"/>
    <p:sldId id="291" r:id="rId8"/>
    <p:sldId id="292" r:id="rId9"/>
    <p:sldId id="293" r:id="rId10"/>
    <p:sldId id="333" r:id="rId11"/>
    <p:sldId id="266" r:id="rId12"/>
    <p:sldId id="330" r:id="rId13"/>
    <p:sldId id="331" r:id="rId14"/>
    <p:sldId id="261" r:id="rId15"/>
    <p:sldId id="283" r:id="rId16"/>
    <p:sldId id="329" r:id="rId17"/>
    <p:sldId id="294" r:id="rId18"/>
    <p:sldId id="295" r:id="rId19"/>
    <p:sldId id="275" r:id="rId20"/>
    <p:sldId id="274" r:id="rId21"/>
    <p:sldId id="332" r:id="rId22"/>
    <p:sldId id="278"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6zwToptLSSUPgZO3gD+ig==" hashData="c250S3OskKVU+7+ZZBk2d0WLS+7hJ3TrWiXnfUBz4XC0U9WhpZU4Cx+L5WqwKMsvlcMV/VBDVm1XfhWUngQrp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71701"/>
  </p:normalViewPr>
  <p:slideViewPr>
    <p:cSldViewPr snapToGrid="0" snapToObjects="1">
      <p:cViewPr varScale="1">
        <p:scale>
          <a:sx n="79" d="100"/>
          <a:sy n="79" d="100"/>
        </p:scale>
        <p:origin x="1116"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99085-CBEB-1A4B-A699-F3433C7890FB}"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kumimoji="1" lang="ja-JP" altLang="en-US"/>
        </a:p>
      </dgm:t>
    </dgm:pt>
    <dgm:pt modelId="{7B483DE1-EAE8-4D4E-9C75-F7570000F5EA}">
      <dgm:prSet phldrT="[テキスト]"/>
      <dgm:spPr/>
      <dgm:t>
        <a:bodyPr/>
        <a:lstStyle/>
        <a:p>
          <a:r>
            <a:rPr kumimoji="1" lang="ja-JP" altLang="en-US"/>
            <a:t>対象；主に施設周辺の住民</a:t>
          </a:r>
        </a:p>
      </dgm:t>
    </dgm:pt>
    <dgm:pt modelId="{2040DC2F-77A1-5F4F-AB0D-9ADE147A700B}" type="parTrans" cxnId="{87D6A0BB-53FE-9743-A402-A7303CDD5701}">
      <dgm:prSet/>
      <dgm:spPr/>
      <dgm:t>
        <a:bodyPr/>
        <a:lstStyle/>
        <a:p>
          <a:endParaRPr kumimoji="1" lang="ja-JP" altLang="en-US"/>
        </a:p>
      </dgm:t>
    </dgm:pt>
    <dgm:pt modelId="{8FE45EC2-24F9-FE46-8EAE-48320F710B43}" type="sibTrans" cxnId="{87D6A0BB-53FE-9743-A402-A7303CDD5701}">
      <dgm:prSet/>
      <dgm:spPr/>
      <dgm:t>
        <a:bodyPr/>
        <a:lstStyle/>
        <a:p>
          <a:endParaRPr kumimoji="1" lang="ja-JP" altLang="en-US"/>
        </a:p>
      </dgm:t>
    </dgm:pt>
    <dgm:pt modelId="{8727D7E2-09CF-C44D-BBE5-C0D4C922A60F}">
      <dgm:prSet phldrT="[テキスト]"/>
      <dgm:spPr/>
      <dgm:t>
        <a:bodyPr/>
        <a:lstStyle/>
        <a:p>
          <a:r>
            <a:rPr kumimoji="1" lang="ja-JP" altLang="en-US"/>
            <a:t>活動</a:t>
          </a:r>
          <a:r>
            <a:rPr kumimoji="1" lang="en-US" altLang="ja-JP" dirty="0"/>
            <a:t>①</a:t>
          </a:r>
          <a:r>
            <a:rPr kumimoji="1" lang="ja-JP" altLang="en-US"/>
            <a:t> 健康状態の把握</a:t>
          </a:r>
          <a:r>
            <a:rPr kumimoji="1" lang="en-US" altLang="ja-JP" dirty="0">
              <a:solidFill>
                <a:srgbClr val="FF0000"/>
              </a:solidFill>
            </a:rPr>
            <a:t>(</a:t>
          </a:r>
          <a:r>
            <a:rPr kumimoji="1" lang="ja-JP" altLang="en-US">
              <a:solidFill>
                <a:srgbClr val="FF0000"/>
              </a:solidFill>
            </a:rPr>
            <a:t>感染症対策を含む</a:t>
          </a:r>
          <a:r>
            <a:rPr kumimoji="1" lang="en-US" altLang="ja-JP" dirty="0">
              <a:solidFill>
                <a:srgbClr val="FF0000"/>
              </a:solidFill>
            </a:rPr>
            <a:t>)</a:t>
          </a:r>
          <a:r>
            <a:rPr kumimoji="1" lang="ja-JP" altLang="en-US"/>
            <a:t>、救護、健康相談</a:t>
          </a:r>
        </a:p>
      </dgm:t>
    </dgm:pt>
    <dgm:pt modelId="{B7D4BB1C-6CB0-6D4B-A6E7-16625B8E572B}" type="parTrans" cxnId="{8692C6C7-9640-6F4D-B114-450359498FD0}">
      <dgm:prSet/>
      <dgm:spPr/>
      <dgm:t>
        <a:bodyPr/>
        <a:lstStyle/>
        <a:p>
          <a:endParaRPr kumimoji="1" lang="ja-JP" altLang="en-US"/>
        </a:p>
      </dgm:t>
    </dgm:pt>
    <dgm:pt modelId="{C3F52E53-64B5-7442-9E51-22A418F4D8D6}" type="sibTrans" cxnId="{8692C6C7-9640-6F4D-B114-450359498FD0}">
      <dgm:prSet/>
      <dgm:spPr/>
      <dgm:t>
        <a:bodyPr/>
        <a:lstStyle/>
        <a:p>
          <a:endParaRPr kumimoji="1" lang="ja-JP" altLang="en-US"/>
        </a:p>
      </dgm:t>
    </dgm:pt>
    <dgm:pt modelId="{CE277CCA-E7C0-C845-BFA9-20C5347DE247}">
      <dgm:prSet phldrT="[テキスト]"/>
      <dgm:spPr/>
      <dgm:t>
        <a:bodyPr/>
        <a:lstStyle/>
        <a:p>
          <a:r>
            <a:rPr kumimoji="1" lang="ja-JP" altLang="en-US"/>
            <a:t>活動② 汚染状況の把握、必要に応じた除染</a:t>
          </a:r>
        </a:p>
      </dgm:t>
    </dgm:pt>
    <dgm:pt modelId="{58FF50F4-FAEB-1448-B377-56464E3C479A}" type="parTrans" cxnId="{C70E1B27-E271-6440-8477-C7D24335DE7E}">
      <dgm:prSet/>
      <dgm:spPr/>
      <dgm:t>
        <a:bodyPr/>
        <a:lstStyle/>
        <a:p>
          <a:endParaRPr kumimoji="1" lang="ja-JP" altLang="en-US"/>
        </a:p>
      </dgm:t>
    </dgm:pt>
    <dgm:pt modelId="{9E0747CA-2F47-A54C-BAAE-D37BF0A6CD36}" type="sibTrans" cxnId="{C70E1B27-E271-6440-8477-C7D24335DE7E}">
      <dgm:prSet/>
      <dgm:spPr/>
      <dgm:t>
        <a:bodyPr/>
        <a:lstStyle/>
        <a:p>
          <a:endParaRPr kumimoji="1" lang="ja-JP" altLang="en-US"/>
        </a:p>
      </dgm:t>
    </dgm:pt>
    <dgm:pt modelId="{849FADC1-16A8-4245-A844-2F6CD5611BB7}">
      <dgm:prSet/>
      <dgm:spPr/>
      <dgm:t>
        <a:bodyPr/>
        <a:lstStyle/>
        <a:p>
          <a:r>
            <a:rPr kumimoji="1" lang="ja-JP" altLang="en-US"/>
            <a:t>活動③ 避難状況の確認；住民の行動軌跡の聴取</a:t>
          </a:r>
        </a:p>
      </dgm:t>
    </dgm:pt>
    <dgm:pt modelId="{906DF804-2BE4-AA45-ADA2-BC25FDB27828}" type="parTrans" cxnId="{75D6720F-6F13-3C4D-932D-A54402B092E3}">
      <dgm:prSet/>
      <dgm:spPr/>
      <dgm:t>
        <a:bodyPr/>
        <a:lstStyle/>
        <a:p>
          <a:endParaRPr kumimoji="1" lang="ja-JP" altLang="en-US"/>
        </a:p>
      </dgm:t>
    </dgm:pt>
    <dgm:pt modelId="{9928E63E-65F6-614D-9739-2D8F44870128}" type="sibTrans" cxnId="{75D6720F-6F13-3C4D-932D-A54402B092E3}">
      <dgm:prSet/>
      <dgm:spPr/>
      <dgm:t>
        <a:bodyPr/>
        <a:lstStyle/>
        <a:p>
          <a:endParaRPr kumimoji="1" lang="ja-JP" altLang="en-US"/>
        </a:p>
      </dgm:t>
    </dgm:pt>
    <dgm:pt modelId="{9332DF27-10DC-F242-9E57-52B8B620DC6C}">
      <dgm:prSet/>
      <dgm:spPr/>
      <dgm:t>
        <a:bodyPr/>
        <a:lstStyle/>
        <a:p>
          <a:r>
            <a:rPr kumimoji="1" lang="ja-JP" altLang="en-US"/>
            <a:t>活動</a:t>
          </a:r>
          <a:r>
            <a:rPr kumimoji="1" lang="en-US" altLang="ja-JP" dirty="0"/>
            <a:t>④</a:t>
          </a:r>
          <a:r>
            <a:rPr kumimoji="1" lang="ja-JP" altLang="en-US"/>
            <a:t> 安定ヨウ素剤の服用の支援</a:t>
          </a:r>
        </a:p>
      </dgm:t>
    </dgm:pt>
    <dgm:pt modelId="{DAC9E18A-2BD3-E247-AEE5-204E49E505B8}" type="parTrans" cxnId="{113EE04F-29DE-9944-8F37-63082EF7481D}">
      <dgm:prSet/>
      <dgm:spPr/>
    </dgm:pt>
    <dgm:pt modelId="{92DBE281-D596-BB40-A58C-CBB6B4BE63B6}" type="sibTrans" cxnId="{113EE04F-29DE-9944-8F37-63082EF7481D}">
      <dgm:prSet/>
      <dgm:spPr/>
    </dgm:pt>
    <dgm:pt modelId="{683216E8-7B71-6B48-AA90-6CE90E36DD5B}" type="pres">
      <dgm:prSet presAssocID="{DA299085-CBEB-1A4B-A699-F3433C7890FB}" presName="linear" presStyleCnt="0">
        <dgm:presLayoutVars>
          <dgm:animLvl val="lvl"/>
          <dgm:resizeHandles val="exact"/>
        </dgm:presLayoutVars>
      </dgm:prSet>
      <dgm:spPr/>
    </dgm:pt>
    <dgm:pt modelId="{48DCECC8-DA81-C641-AA9A-9501B68564B5}" type="pres">
      <dgm:prSet presAssocID="{7B483DE1-EAE8-4D4E-9C75-F7570000F5EA}" presName="parentText" presStyleLbl="node1" presStyleIdx="0" presStyleCnt="5">
        <dgm:presLayoutVars>
          <dgm:chMax val="0"/>
          <dgm:bulletEnabled val="1"/>
        </dgm:presLayoutVars>
      </dgm:prSet>
      <dgm:spPr/>
    </dgm:pt>
    <dgm:pt modelId="{71F3AEEA-54CF-0F4C-BA37-697FF4B999AE}" type="pres">
      <dgm:prSet presAssocID="{8FE45EC2-24F9-FE46-8EAE-48320F710B43}" presName="spacer" presStyleCnt="0"/>
      <dgm:spPr/>
    </dgm:pt>
    <dgm:pt modelId="{E4ADB65F-A5CF-484F-B041-8141AA0990C4}" type="pres">
      <dgm:prSet presAssocID="{8727D7E2-09CF-C44D-BBE5-C0D4C922A60F}" presName="parentText" presStyleLbl="node1" presStyleIdx="1" presStyleCnt="5">
        <dgm:presLayoutVars>
          <dgm:chMax val="0"/>
          <dgm:bulletEnabled val="1"/>
        </dgm:presLayoutVars>
      </dgm:prSet>
      <dgm:spPr/>
    </dgm:pt>
    <dgm:pt modelId="{D2851FF5-A6A9-F24D-A4A1-A6098107A9FF}" type="pres">
      <dgm:prSet presAssocID="{C3F52E53-64B5-7442-9E51-22A418F4D8D6}" presName="spacer" presStyleCnt="0"/>
      <dgm:spPr/>
    </dgm:pt>
    <dgm:pt modelId="{AB38530D-70A0-6344-8C12-FF6ECBCAD28B}" type="pres">
      <dgm:prSet presAssocID="{CE277CCA-E7C0-C845-BFA9-20C5347DE247}" presName="parentText" presStyleLbl="node1" presStyleIdx="2" presStyleCnt="5">
        <dgm:presLayoutVars>
          <dgm:chMax val="0"/>
          <dgm:bulletEnabled val="1"/>
        </dgm:presLayoutVars>
      </dgm:prSet>
      <dgm:spPr/>
    </dgm:pt>
    <dgm:pt modelId="{30173BCB-379B-6146-ACF3-DFA5D42923F7}" type="pres">
      <dgm:prSet presAssocID="{9E0747CA-2F47-A54C-BAAE-D37BF0A6CD36}" presName="spacer" presStyleCnt="0"/>
      <dgm:spPr/>
    </dgm:pt>
    <dgm:pt modelId="{7B969FDB-E9BF-A141-BBB2-E6604A177A35}" type="pres">
      <dgm:prSet presAssocID="{849FADC1-16A8-4245-A844-2F6CD5611BB7}" presName="parentText" presStyleLbl="node1" presStyleIdx="3" presStyleCnt="5">
        <dgm:presLayoutVars>
          <dgm:chMax val="0"/>
          <dgm:bulletEnabled val="1"/>
        </dgm:presLayoutVars>
      </dgm:prSet>
      <dgm:spPr/>
    </dgm:pt>
    <dgm:pt modelId="{7E02CA36-AB9A-894F-AF88-DB412B03A32B}" type="pres">
      <dgm:prSet presAssocID="{9928E63E-65F6-614D-9739-2D8F44870128}" presName="spacer" presStyleCnt="0"/>
      <dgm:spPr/>
    </dgm:pt>
    <dgm:pt modelId="{FC7EFA94-041F-FA44-B2C4-749ED3E0EC73}" type="pres">
      <dgm:prSet presAssocID="{9332DF27-10DC-F242-9E57-52B8B620DC6C}" presName="parentText" presStyleLbl="node1" presStyleIdx="4" presStyleCnt="5">
        <dgm:presLayoutVars>
          <dgm:chMax val="0"/>
          <dgm:bulletEnabled val="1"/>
        </dgm:presLayoutVars>
      </dgm:prSet>
      <dgm:spPr/>
    </dgm:pt>
  </dgm:ptLst>
  <dgm:cxnLst>
    <dgm:cxn modelId="{75D6720F-6F13-3C4D-932D-A54402B092E3}" srcId="{DA299085-CBEB-1A4B-A699-F3433C7890FB}" destId="{849FADC1-16A8-4245-A844-2F6CD5611BB7}" srcOrd="3" destOrd="0" parTransId="{906DF804-2BE4-AA45-ADA2-BC25FDB27828}" sibTransId="{9928E63E-65F6-614D-9739-2D8F44870128}"/>
    <dgm:cxn modelId="{C70E1B27-E271-6440-8477-C7D24335DE7E}" srcId="{DA299085-CBEB-1A4B-A699-F3433C7890FB}" destId="{CE277CCA-E7C0-C845-BFA9-20C5347DE247}" srcOrd="2" destOrd="0" parTransId="{58FF50F4-FAEB-1448-B377-56464E3C479A}" sibTransId="{9E0747CA-2F47-A54C-BAAE-D37BF0A6CD36}"/>
    <dgm:cxn modelId="{9689BA6A-23EA-5D43-B2E0-3355932F7344}" type="presOf" srcId="{7B483DE1-EAE8-4D4E-9C75-F7570000F5EA}" destId="{48DCECC8-DA81-C641-AA9A-9501B68564B5}" srcOrd="0" destOrd="0" presId="urn:microsoft.com/office/officeart/2005/8/layout/vList2"/>
    <dgm:cxn modelId="{41267F6D-5C8F-0146-AA63-D34AACC6F573}" type="presOf" srcId="{8727D7E2-09CF-C44D-BBE5-C0D4C922A60F}" destId="{E4ADB65F-A5CF-484F-B041-8141AA0990C4}" srcOrd="0" destOrd="0" presId="urn:microsoft.com/office/officeart/2005/8/layout/vList2"/>
    <dgm:cxn modelId="{113EE04F-29DE-9944-8F37-63082EF7481D}" srcId="{DA299085-CBEB-1A4B-A699-F3433C7890FB}" destId="{9332DF27-10DC-F242-9E57-52B8B620DC6C}" srcOrd="4" destOrd="0" parTransId="{DAC9E18A-2BD3-E247-AEE5-204E49E505B8}" sibTransId="{92DBE281-D596-BB40-A58C-CBB6B4BE63B6}"/>
    <dgm:cxn modelId="{539A2A50-6160-7641-9CB9-8CD814B1ADFF}" type="presOf" srcId="{DA299085-CBEB-1A4B-A699-F3433C7890FB}" destId="{683216E8-7B71-6B48-AA90-6CE90E36DD5B}" srcOrd="0" destOrd="0" presId="urn:microsoft.com/office/officeart/2005/8/layout/vList2"/>
    <dgm:cxn modelId="{2F884396-6326-B24B-8826-98A8D138492E}" type="presOf" srcId="{9332DF27-10DC-F242-9E57-52B8B620DC6C}" destId="{FC7EFA94-041F-FA44-B2C4-749ED3E0EC73}" srcOrd="0" destOrd="0" presId="urn:microsoft.com/office/officeart/2005/8/layout/vList2"/>
    <dgm:cxn modelId="{87D6A0BB-53FE-9743-A402-A7303CDD5701}" srcId="{DA299085-CBEB-1A4B-A699-F3433C7890FB}" destId="{7B483DE1-EAE8-4D4E-9C75-F7570000F5EA}" srcOrd="0" destOrd="0" parTransId="{2040DC2F-77A1-5F4F-AB0D-9ADE147A700B}" sibTransId="{8FE45EC2-24F9-FE46-8EAE-48320F710B43}"/>
    <dgm:cxn modelId="{8692C6C7-9640-6F4D-B114-450359498FD0}" srcId="{DA299085-CBEB-1A4B-A699-F3433C7890FB}" destId="{8727D7E2-09CF-C44D-BBE5-C0D4C922A60F}" srcOrd="1" destOrd="0" parTransId="{B7D4BB1C-6CB0-6D4B-A6E7-16625B8E572B}" sibTransId="{C3F52E53-64B5-7442-9E51-22A418F4D8D6}"/>
    <dgm:cxn modelId="{6579DDCB-1D6D-5048-942F-B1EE1C19766A}" type="presOf" srcId="{CE277CCA-E7C0-C845-BFA9-20C5347DE247}" destId="{AB38530D-70A0-6344-8C12-FF6ECBCAD28B}" srcOrd="0" destOrd="0" presId="urn:microsoft.com/office/officeart/2005/8/layout/vList2"/>
    <dgm:cxn modelId="{74BDFCD6-9D3A-E948-A3BC-343DF19A5CA2}" type="presOf" srcId="{849FADC1-16A8-4245-A844-2F6CD5611BB7}" destId="{7B969FDB-E9BF-A141-BBB2-E6604A177A35}" srcOrd="0" destOrd="0" presId="urn:microsoft.com/office/officeart/2005/8/layout/vList2"/>
    <dgm:cxn modelId="{2C13899E-2B2E-6C4C-A423-D5F42BD5B0C1}" type="presParOf" srcId="{683216E8-7B71-6B48-AA90-6CE90E36DD5B}" destId="{48DCECC8-DA81-C641-AA9A-9501B68564B5}" srcOrd="0" destOrd="0" presId="urn:microsoft.com/office/officeart/2005/8/layout/vList2"/>
    <dgm:cxn modelId="{507E0EA1-C549-4548-8B8A-B4390FC68BB7}" type="presParOf" srcId="{683216E8-7B71-6B48-AA90-6CE90E36DD5B}" destId="{71F3AEEA-54CF-0F4C-BA37-697FF4B999AE}" srcOrd="1" destOrd="0" presId="urn:microsoft.com/office/officeart/2005/8/layout/vList2"/>
    <dgm:cxn modelId="{1BB53C1F-6638-A14D-9926-A6908D7FD826}" type="presParOf" srcId="{683216E8-7B71-6B48-AA90-6CE90E36DD5B}" destId="{E4ADB65F-A5CF-484F-B041-8141AA0990C4}" srcOrd="2" destOrd="0" presId="urn:microsoft.com/office/officeart/2005/8/layout/vList2"/>
    <dgm:cxn modelId="{D2ED3117-2E48-8145-8A93-F2BC67EA58E6}" type="presParOf" srcId="{683216E8-7B71-6B48-AA90-6CE90E36DD5B}" destId="{D2851FF5-A6A9-F24D-A4A1-A6098107A9FF}" srcOrd="3" destOrd="0" presId="urn:microsoft.com/office/officeart/2005/8/layout/vList2"/>
    <dgm:cxn modelId="{0CF5A076-ACEF-EF41-96E4-FD79A2874BF8}" type="presParOf" srcId="{683216E8-7B71-6B48-AA90-6CE90E36DD5B}" destId="{AB38530D-70A0-6344-8C12-FF6ECBCAD28B}" srcOrd="4" destOrd="0" presId="urn:microsoft.com/office/officeart/2005/8/layout/vList2"/>
    <dgm:cxn modelId="{F30EB6F1-1AC3-BB4B-9BCE-56EF504DF66E}" type="presParOf" srcId="{683216E8-7B71-6B48-AA90-6CE90E36DD5B}" destId="{30173BCB-379B-6146-ACF3-DFA5D42923F7}" srcOrd="5" destOrd="0" presId="urn:microsoft.com/office/officeart/2005/8/layout/vList2"/>
    <dgm:cxn modelId="{6D3EC2A2-1397-D444-B7E7-C56F2DD391F2}" type="presParOf" srcId="{683216E8-7B71-6B48-AA90-6CE90E36DD5B}" destId="{7B969FDB-E9BF-A141-BBB2-E6604A177A35}" srcOrd="6" destOrd="0" presId="urn:microsoft.com/office/officeart/2005/8/layout/vList2"/>
    <dgm:cxn modelId="{C332018A-0179-EE44-B456-19EEA1987A07}" type="presParOf" srcId="{683216E8-7B71-6B48-AA90-6CE90E36DD5B}" destId="{7E02CA36-AB9A-894F-AF88-DB412B03A32B}" srcOrd="7" destOrd="0" presId="urn:microsoft.com/office/officeart/2005/8/layout/vList2"/>
    <dgm:cxn modelId="{78E4C2F5-D769-A24F-8F44-9F310C97F60E}" type="presParOf" srcId="{683216E8-7B71-6B48-AA90-6CE90E36DD5B}" destId="{FC7EFA94-041F-FA44-B2C4-749ED3E0EC7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ECC8-DA81-C641-AA9A-9501B68564B5}">
      <dsp:nvSpPr>
        <dsp:cNvPr id="0" name=""/>
        <dsp:cNvSpPr/>
      </dsp:nvSpPr>
      <dsp:spPr>
        <a:xfrm>
          <a:off x="0" y="652867"/>
          <a:ext cx="7886700" cy="669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a:t>対象；主に施設周辺の住民</a:t>
          </a:r>
        </a:p>
      </dsp:txBody>
      <dsp:txXfrm>
        <a:off x="32670" y="685537"/>
        <a:ext cx="7821360" cy="603900"/>
      </dsp:txXfrm>
    </dsp:sp>
    <dsp:sp modelId="{E4ADB65F-A5CF-484F-B041-8141AA0990C4}">
      <dsp:nvSpPr>
        <dsp:cNvPr id="0" name=""/>
        <dsp:cNvSpPr/>
      </dsp:nvSpPr>
      <dsp:spPr>
        <a:xfrm>
          <a:off x="0" y="1385467"/>
          <a:ext cx="7886700" cy="669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a:t>活動</a:t>
          </a:r>
          <a:r>
            <a:rPr kumimoji="1" lang="en-US" altLang="ja-JP" sz="2200" kern="1200" dirty="0"/>
            <a:t>①</a:t>
          </a:r>
          <a:r>
            <a:rPr kumimoji="1" lang="ja-JP" altLang="en-US" sz="2200" kern="1200"/>
            <a:t> 健康状態の把握</a:t>
          </a:r>
          <a:r>
            <a:rPr kumimoji="1" lang="en-US" altLang="ja-JP" sz="2200" kern="1200" dirty="0">
              <a:solidFill>
                <a:srgbClr val="FF0000"/>
              </a:solidFill>
            </a:rPr>
            <a:t>(</a:t>
          </a:r>
          <a:r>
            <a:rPr kumimoji="1" lang="ja-JP" altLang="en-US" sz="2200" kern="1200">
              <a:solidFill>
                <a:srgbClr val="FF0000"/>
              </a:solidFill>
            </a:rPr>
            <a:t>感染症対策を含む</a:t>
          </a:r>
          <a:r>
            <a:rPr kumimoji="1" lang="en-US" altLang="ja-JP" sz="2200" kern="1200" dirty="0">
              <a:solidFill>
                <a:srgbClr val="FF0000"/>
              </a:solidFill>
            </a:rPr>
            <a:t>)</a:t>
          </a:r>
          <a:r>
            <a:rPr kumimoji="1" lang="ja-JP" altLang="en-US" sz="2200" kern="1200"/>
            <a:t>、救護、健康相談</a:t>
          </a:r>
        </a:p>
      </dsp:txBody>
      <dsp:txXfrm>
        <a:off x="32670" y="1418137"/>
        <a:ext cx="7821360" cy="603900"/>
      </dsp:txXfrm>
    </dsp:sp>
    <dsp:sp modelId="{AB38530D-70A0-6344-8C12-FF6ECBCAD28B}">
      <dsp:nvSpPr>
        <dsp:cNvPr id="0" name=""/>
        <dsp:cNvSpPr/>
      </dsp:nvSpPr>
      <dsp:spPr>
        <a:xfrm>
          <a:off x="0" y="2118067"/>
          <a:ext cx="7886700" cy="669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a:t>活動② 汚染状況の把握、必要に応じた除染</a:t>
          </a:r>
        </a:p>
      </dsp:txBody>
      <dsp:txXfrm>
        <a:off x="32670" y="2150737"/>
        <a:ext cx="7821360" cy="603900"/>
      </dsp:txXfrm>
    </dsp:sp>
    <dsp:sp modelId="{7B969FDB-E9BF-A141-BBB2-E6604A177A35}">
      <dsp:nvSpPr>
        <dsp:cNvPr id="0" name=""/>
        <dsp:cNvSpPr/>
      </dsp:nvSpPr>
      <dsp:spPr>
        <a:xfrm>
          <a:off x="0" y="2850667"/>
          <a:ext cx="7886700" cy="669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a:t>活動③ 避難状況の確認；住民の行動軌跡の聴取</a:t>
          </a:r>
        </a:p>
      </dsp:txBody>
      <dsp:txXfrm>
        <a:off x="32670" y="2883337"/>
        <a:ext cx="7821360" cy="603900"/>
      </dsp:txXfrm>
    </dsp:sp>
    <dsp:sp modelId="{FC7EFA94-041F-FA44-B2C4-749ED3E0EC73}">
      <dsp:nvSpPr>
        <dsp:cNvPr id="0" name=""/>
        <dsp:cNvSpPr/>
      </dsp:nvSpPr>
      <dsp:spPr>
        <a:xfrm>
          <a:off x="0" y="3583267"/>
          <a:ext cx="7886700" cy="669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a:t>活動</a:t>
          </a:r>
          <a:r>
            <a:rPr kumimoji="1" lang="en-US" altLang="ja-JP" sz="2200" kern="1200" dirty="0"/>
            <a:t>④</a:t>
          </a:r>
          <a:r>
            <a:rPr kumimoji="1" lang="ja-JP" altLang="en-US" sz="2200" kern="1200"/>
            <a:t> 安定ヨウ素剤の服用の支援</a:t>
          </a:r>
        </a:p>
      </dsp:txBody>
      <dsp:txXfrm>
        <a:off x="32670" y="3615937"/>
        <a:ext cx="7821360" cy="603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lang="ja-JP" altLang="en-US" dirty="0"/>
              <a:t>内容</a:t>
            </a:r>
            <a:endParaRPr lang="en-US" altLang="ja-JP" dirty="0"/>
          </a:p>
          <a:p>
            <a:pPr marL="171450" indent="-171450">
              <a:buFont typeface="Arial" panose="020B0604020202020204" pitchFamily="34" charset="0"/>
              <a:buChar char="•"/>
            </a:pPr>
            <a:r>
              <a:rPr kumimoji="1" lang="ja-JP" altLang="en-US" dirty="0"/>
              <a:t>原子力災害医療協力機関の支援活動</a:t>
            </a:r>
            <a:endParaRPr kumimoji="1" lang="en-US" altLang="ja-JP" dirty="0"/>
          </a:p>
          <a:p>
            <a:pPr marL="171450" indent="-171450">
              <a:buFont typeface="Arial" panose="020B0604020202020204" pitchFamily="34" charset="0"/>
              <a:buChar char="•"/>
            </a:pPr>
            <a:r>
              <a:rPr kumimoji="1" lang="ja-JP" altLang="en-US" dirty="0"/>
              <a:t>原子力防災体制における救護所活動</a:t>
            </a:r>
            <a:endParaRPr kumimoji="1" lang="en-US" altLang="ja-JP" dirty="0"/>
          </a:p>
          <a:p>
            <a:pPr marL="171450" indent="-171450">
              <a:buFont typeface="Arial" panose="020B0604020202020204" pitchFamily="34" charset="0"/>
              <a:buChar char="•"/>
            </a:pPr>
            <a:r>
              <a:rPr kumimoji="1" lang="ja-JP" altLang="en-US" dirty="0"/>
              <a:t>救護所活動の流れ</a:t>
            </a:r>
            <a:endParaRPr kumimoji="1" lang="en-US" altLang="ja-JP" dirty="0"/>
          </a:p>
          <a:p>
            <a:pPr marL="171450" indent="-171450">
              <a:buFont typeface="Arial" panose="020B0604020202020204" pitchFamily="34" charset="0"/>
              <a:buChar char="•"/>
            </a:pPr>
            <a:r>
              <a:rPr kumimoji="1" lang="ja-JP" altLang="en-US" dirty="0"/>
              <a:t>レイアウト、動線１</a:t>
            </a:r>
            <a:endParaRPr kumimoji="1" lang="en-US" altLang="ja-JP" dirty="0"/>
          </a:p>
          <a:p>
            <a:pPr marL="171450" indent="-171450">
              <a:buFont typeface="Arial" panose="020B0604020202020204" pitchFamily="34" charset="0"/>
              <a:buChar char="•"/>
            </a:pPr>
            <a:r>
              <a:rPr kumimoji="1" lang="ja-JP" altLang="en-US" dirty="0"/>
              <a:t>レイアウト、動線２</a:t>
            </a:r>
            <a:endParaRPr kumimoji="1" lang="en-US" altLang="ja-JP" dirty="0"/>
          </a:p>
          <a:p>
            <a:pPr marL="171450" indent="-171450">
              <a:buFont typeface="Arial" panose="020B0604020202020204" pitchFamily="34" charset="0"/>
              <a:buChar char="•"/>
            </a:pPr>
            <a:r>
              <a:rPr kumimoji="1" lang="ja-JP" altLang="en-US" dirty="0"/>
              <a:t>役割分担</a:t>
            </a:r>
            <a:endParaRPr kumimoji="1" lang="en-US" altLang="ja-JP" dirty="0"/>
          </a:p>
          <a:p>
            <a:pPr marL="171450" indent="-171450">
              <a:buFont typeface="Arial" panose="020B0604020202020204" pitchFamily="34" charset="0"/>
              <a:buChar char="•"/>
            </a:pPr>
            <a:r>
              <a:rPr kumimoji="1" lang="ja-JP" altLang="en-US" dirty="0"/>
              <a:t>救護所活動に必要な防護装備</a:t>
            </a:r>
            <a:endParaRPr kumimoji="1" lang="en-US" altLang="ja-JP" dirty="0"/>
          </a:p>
          <a:p>
            <a:pPr marL="171450" indent="-171450">
              <a:buFont typeface="Arial" panose="020B0604020202020204" pitchFamily="34" charset="0"/>
              <a:buChar char="•"/>
            </a:pPr>
            <a:r>
              <a:rPr kumimoji="1" lang="ja-JP" altLang="en-US" dirty="0"/>
              <a:t>救護所活動での資機材</a:t>
            </a:r>
            <a:endParaRPr kumimoji="1" lang="en-US" altLang="ja-JP" dirty="0"/>
          </a:p>
          <a:p>
            <a:pPr marL="171450" indent="-171450">
              <a:buFont typeface="Arial" panose="020B0604020202020204" pitchFamily="34" charset="0"/>
              <a:buChar char="•"/>
            </a:pPr>
            <a:r>
              <a:rPr kumimoji="1" lang="ja-JP" altLang="en-US" dirty="0"/>
              <a:t>受付・トリアージ・スクリーニング</a:t>
            </a:r>
            <a:endParaRPr kumimoji="1" lang="en-US" altLang="ja-JP" dirty="0"/>
          </a:p>
          <a:p>
            <a:pPr marL="171450" indent="-171450">
              <a:buFont typeface="Arial" panose="020B0604020202020204" pitchFamily="34" charset="0"/>
              <a:buChar char="•"/>
            </a:pPr>
            <a:r>
              <a:rPr kumimoji="1" lang="ja-JP" altLang="en-US" dirty="0"/>
              <a:t>被災地住民行動記録票（例）</a:t>
            </a:r>
            <a:endParaRPr kumimoji="1" lang="en-US" altLang="ja-JP" dirty="0"/>
          </a:p>
          <a:p>
            <a:pPr marL="171450" indent="-171450">
              <a:buFont typeface="Arial" panose="020B0604020202020204" pitchFamily="34" charset="0"/>
              <a:buChar char="•"/>
            </a:pPr>
            <a:r>
              <a:rPr kumimoji="1" lang="ja-JP" altLang="en-US" dirty="0"/>
              <a:t>身体汚染</a:t>
            </a:r>
            <a:endParaRPr kumimoji="1" lang="en-US" altLang="ja-JP" dirty="0"/>
          </a:p>
          <a:p>
            <a:pPr marL="171450" indent="-171450">
              <a:buFont typeface="Arial" panose="020B0604020202020204" pitchFamily="34" charset="0"/>
              <a:buChar char="•"/>
            </a:pPr>
            <a:r>
              <a:rPr kumimoji="1" lang="ja-JP" altLang="en-US" dirty="0"/>
              <a:t>甲状腺簡易検査の方法</a:t>
            </a:r>
            <a:endParaRPr kumimoji="1" lang="en-US" altLang="ja-JP" dirty="0"/>
          </a:p>
          <a:p>
            <a:pPr marL="171450" indent="-171450">
              <a:buFont typeface="Arial" panose="020B0604020202020204" pitchFamily="34" charset="0"/>
              <a:buChar char="•"/>
            </a:pPr>
            <a:r>
              <a:rPr kumimoji="1" lang="ja-JP" altLang="en-US" dirty="0"/>
              <a:t>行動調査</a:t>
            </a:r>
            <a:endParaRPr kumimoji="1" lang="en-US" altLang="ja-JP" dirty="0"/>
          </a:p>
          <a:p>
            <a:pPr marL="171450" indent="-171450">
              <a:buFont typeface="Arial" panose="020B0604020202020204" pitchFamily="34" charset="0"/>
              <a:buChar char="•"/>
            </a:pPr>
            <a:r>
              <a:rPr kumimoji="1" lang="ja-JP" altLang="en-US" dirty="0"/>
              <a:t>行動調査・問診の内容</a:t>
            </a:r>
            <a:endParaRPr kumimoji="1" lang="en-US" altLang="ja-JP" dirty="0"/>
          </a:p>
          <a:p>
            <a:pPr marL="171450" indent="-171450">
              <a:buFont typeface="Arial" panose="020B0604020202020204" pitchFamily="34" charset="0"/>
              <a:buChar char="•"/>
            </a:pPr>
            <a:r>
              <a:rPr kumimoji="1" lang="ja-JP" altLang="en-US" dirty="0"/>
              <a:t>住民対応　外部被ばく線量推定</a:t>
            </a:r>
            <a:endParaRPr kumimoji="1" lang="en-US" altLang="ja-JP" dirty="0"/>
          </a:p>
          <a:p>
            <a:pPr marL="171450" indent="-171450">
              <a:buFont typeface="Arial" panose="020B0604020202020204" pitchFamily="34" charset="0"/>
              <a:buChar char="•"/>
            </a:pPr>
            <a:r>
              <a:rPr kumimoji="1" lang="ja-JP" altLang="en-US" dirty="0"/>
              <a:t>移動型</a:t>
            </a:r>
            <a:r>
              <a:rPr kumimoji="1" lang="en-US" altLang="ja-JP" dirty="0"/>
              <a:t>WBC</a:t>
            </a:r>
            <a:r>
              <a:rPr kumimoji="1" lang="ja-JP" altLang="en-US" dirty="0"/>
              <a:t>車両の紹介</a:t>
            </a:r>
            <a:endParaRPr kumimoji="1" lang="en-US" altLang="ja-JP" dirty="0"/>
          </a:p>
          <a:p>
            <a:pPr marL="171450" indent="-171450">
              <a:buFont typeface="Arial" panose="020B0604020202020204" pitchFamily="34" charset="0"/>
              <a:buChar char="•"/>
            </a:pPr>
            <a:r>
              <a:rPr kumimoji="1" lang="ja-JP" altLang="en-US" dirty="0"/>
              <a:t>多数傷病者発生時の救護所活動</a:t>
            </a:r>
          </a:p>
        </p:txBody>
      </p:sp>
    </p:spTree>
    <p:extLst>
      <p:ext uri="{BB962C8B-B14F-4D97-AF65-F5344CB8AC3E}">
        <p14:creationId xmlns:p14="http://schemas.microsoft.com/office/powerpoint/2010/main" val="14531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救護所に避難してきた被災者は、まず受付で登録を行います。その際、傷病者の登録を優先的に行いますが、受付などで住民が戸惑ったりしないように誘導する担当者を置くことも必要です。登録手続きは、被災者登録票等を用いて行います。また行動調査票等や汚染検査記録票等も渡しますが、これらの登録票は被災者１人につき１組の登録票を渡します。　　　</a:t>
            </a:r>
          </a:p>
          <a:p>
            <a:r>
              <a:rPr kumimoji="1" lang="ja-JP" altLang="en-US"/>
              <a:t>記入の際には助言や指導が必要であり、そのための人員の配置が必要です。この登録は、後の追跡調査などの大切な資料になります。受付では被災者本人に氏名、住所などの簡単な記入のみを行わせ、ここでも被災者を受付前で長時間待たせることのないようにします。</a:t>
            </a:r>
          </a:p>
          <a:p>
            <a:r>
              <a:rPr kumimoji="1" lang="ja-JP" altLang="en-US"/>
              <a:t>なお、被災者登録票や汚染検査記録票は、項目の重複を避けるなど平常時にその様式等について検討しておくことが重要です。</a:t>
            </a:r>
          </a:p>
          <a:p>
            <a:r>
              <a:rPr kumimoji="1" lang="ja-JP" altLang="en-US"/>
              <a:t>被災者登録は上記のように行っていきますが、救護所には数十から数百人といった多数の被災者が避難することになります。その中には避難中にけがをしたり、具合が悪くなったりする人たちがいるかもしれません。このような場合は早期に医療処置を必要とし、外傷があれば創傷汚染の有無を速やかに評価します。また、汚染検査や行動調査などを行う際に介助が必要な被災者もいるかもしれません。受付の段階で多数の被災者の中から処置を優先する必要のある傷病者を的確に選別する（トリアージ）ことが必要です。トリアージにより医療処置が必要となれば応急処置のエリアへ誘導します。創傷があっても全身状態に問題がなければ速やかに汚染検査エリアへ誘導し、創傷汚染の有無を含め、汚染検査を優先して行います。介助が必要な被災者には誘導要員などが付き添い検査を行っていきます。創傷部に汚染があれば、速やかに医療機関へ移送します。</a:t>
            </a:r>
            <a:endParaRPr kumimoji="1" lang="en-US" altLang="ja-JP" dirty="0"/>
          </a:p>
          <a:p>
            <a:r>
              <a:rPr lang="ja-JP" altLang="en-US"/>
              <a:t>なお、新型コロナウイルス感染症などの感染症流行下では、発熱や咳嗽、呼吸苦などの症状を発症していないかなども確認し、感染が疑われる場合は、他の避難者とは距離（最低１</a:t>
            </a:r>
            <a:r>
              <a:rPr lang="en-US" altLang="ja-JP" dirty="0"/>
              <a:t>m</a:t>
            </a:r>
            <a:r>
              <a:rPr lang="ja-JP" altLang="en-US"/>
              <a:t>以上）をとり、マスクを着用させ、可能であれば、医療機関へ搬送します。</a:t>
            </a:r>
            <a:endParaRPr kumimoji="1" lang="ja-JP" altLang="en-US"/>
          </a:p>
          <a:p>
            <a:r>
              <a:rPr kumimoji="1" lang="ja-JP" altLang="en-US"/>
              <a:t>登録を完了した被災者は、市町村係員の指示に従い、スクリーニングチームにより、身体汚染の有無についてのふるい分け（スクリーニング）の検査を受けます。被災者登録票等や汚染検査記録票等は、汚染検査や処置が終了するまで被災者本人に持たせます。</a:t>
            </a:r>
          </a:p>
          <a:p>
            <a:endParaRPr kumimoji="1" lang="ja-JP" altLang="en-US"/>
          </a:p>
        </p:txBody>
      </p:sp>
    </p:spTree>
    <p:extLst>
      <p:ext uri="{BB962C8B-B14F-4D97-AF65-F5344CB8AC3E}">
        <p14:creationId xmlns:p14="http://schemas.microsoft.com/office/powerpoint/2010/main" val="127909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cs typeface="メイリオ" pitchFamily="50" charset="-128"/>
              </a:rPr>
              <a:t>被災地住民行動記録票の例です。</a:t>
            </a:r>
          </a:p>
          <a:p>
            <a:endParaRPr kumimoji="1" lang="ja-JP" altLang="en-US" dirty="0">
              <a:cs typeface="メイリオ" pitchFamily="50" charset="-128"/>
            </a:endParaRPr>
          </a:p>
        </p:txBody>
      </p:sp>
    </p:spTree>
    <p:extLst>
      <p:ext uri="{BB962C8B-B14F-4D97-AF65-F5344CB8AC3E}">
        <p14:creationId xmlns:p14="http://schemas.microsoft.com/office/powerpoint/2010/main" val="363456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6" name="ノート プレースホルダ 2"/>
          <p:cNvSpPr>
            <a:spLocks noGrp="1"/>
          </p:cNvSpPr>
          <p:nvPr>
            <p:ph type="body" idx="1"/>
          </p:nvPr>
        </p:nvSpPr>
        <p:spPr/>
        <p:txBody>
          <a:bodyPr>
            <a:normAutofit/>
          </a:bodyPr>
          <a:lstStyle/>
          <a:p>
            <a:r>
              <a:rPr lang="ja-JP" altLang="ja-JP" dirty="0">
                <a:cs typeface="メイリオ" pitchFamily="50" charset="-128"/>
              </a:rPr>
              <a:t>除染は汚染検査後、出来るだけ早期に行うことが重要です。時間が経過すると放射性物質が落ちにくく、体内に入ってしまうこともあります。まず、創傷部があれば、そこに汚染があるか否かを判断し、創傷部に汚染がある被災者は最優先で除染が必要です。</a:t>
            </a:r>
            <a:r>
              <a:rPr lang="ja-JP" altLang="en-US" dirty="0">
                <a:cs typeface="メイリオ" pitchFamily="50" charset="-128"/>
              </a:rPr>
              <a:t>そ</a:t>
            </a:r>
            <a:r>
              <a:rPr lang="ja-JP" altLang="ja-JP" dirty="0">
                <a:cs typeface="メイリオ" pitchFamily="50" charset="-128"/>
              </a:rPr>
              <a:t>のため、創傷汚染のある被災者は創傷の応急処置を行い、汚染拡大防止のため汚染部位を被覆し、速やかに</a:t>
            </a:r>
            <a:r>
              <a:rPr kumimoji="1" lang="ja-JP" altLang="en-US" sz="1200" u="none" strike="noStrike" kern="1200" cap="none" spc="0" normalizeH="0" baseline="0" noProof="0">
                <a:ln>
                  <a:noFill/>
                </a:ln>
                <a:solidFill>
                  <a:prstClr val="black"/>
                </a:solidFill>
                <a:effectLst/>
                <a:uLnTx/>
                <a:uFillTx/>
                <a:cs typeface="Meiryo UI" pitchFamily="50" charset="-128"/>
              </a:rPr>
              <a:t>原子力災害医療協力機関等の医療機関</a:t>
            </a:r>
            <a:r>
              <a:rPr lang="ja-JP" altLang="ja-JP" dirty="0">
                <a:cs typeface="メイリオ" pitchFamily="50" charset="-128"/>
              </a:rPr>
              <a:t>へ搬送します</a:t>
            </a:r>
            <a:r>
              <a:rPr lang="ja-JP" altLang="en-US" dirty="0">
                <a:cs typeface="メイリオ" pitchFamily="50" charset="-128"/>
              </a:rPr>
              <a:t>。</a:t>
            </a:r>
            <a:endParaRPr lang="ja-JP" altLang="ja-JP" dirty="0">
              <a:cs typeface="メイリオ" pitchFamily="50" charset="-128"/>
            </a:endParaRPr>
          </a:p>
          <a:p>
            <a:endParaRPr kumimoji="1" lang="ja-JP" altLang="en-US" dirty="0">
              <a:cs typeface="メイリオ" pitchFamily="50" charset="-128"/>
            </a:endParaRPr>
          </a:p>
        </p:txBody>
      </p:sp>
    </p:spTree>
    <p:extLst>
      <p:ext uri="{BB962C8B-B14F-4D97-AF65-F5344CB8AC3E}">
        <p14:creationId xmlns:p14="http://schemas.microsoft.com/office/powerpoint/2010/main" val="328579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放射性ヨウ素が放出された場合やスクリーニングで開口部周囲に汚染が認められた場合など放射性ヨウ素の吸入が疑われる場合は、頸部を除染した後、甲状腺の線量を</a:t>
            </a:r>
            <a:r>
              <a:rPr kumimoji="1" lang="el-GR" altLang="ja-JP" dirty="0"/>
              <a:t>γ</a:t>
            </a:r>
            <a:r>
              <a:rPr kumimoji="1" lang="ja-JP" altLang="en-US" dirty="0"/>
              <a:t>線量率測定用の</a:t>
            </a:r>
            <a:r>
              <a:rPr kumimoji="1" lang="en-US" altLang="ja-JP" dirty="0" err="1"/>
              <a:t>NaI</a:t>
            </a:r>
            <a:r>
              <a:rPr kumimoji="1" lang="ja-JP" altLang="en-US" dirty="0"/>
              <a:t>（</a:t>
            </a:r>
            <a:r>
              <a:rPr kumimoji="1" lang="en-US" altLang="ja-JP" dirty="0"/>
              <a:t>Tℓ</a:t>
            </a:r>
            <a:r>
              <a:rPr kumimoji="1" lang="ja-JP" altLang="en-US" dirty="0"/>
              <a:t>）シンチレーション式サーベイメータ（例えば、</a:t>
            </a:r>
            <a:r>
              <a:rPr kumimoji="1" lang="en-US" altLang="ja-JP" dirty="0"/>
              <a:t>TCS-161</a:t>
            </a:r>
            <a:r>
              <a:rPr kumimoji="1" lang="ja-JP" altLang="en-US" dirty="0" err="1"/>
              <a:t>、</a:t>
            </a:r>
            <a:r>
              <a:rPr kumimoji="1" lang="en-US" altLang="ja-JP" dirty="0"/>
              <a:t>171</a:t>
            </a:r>
            <a:r>
              <a:rPr kumimoji="1" lang="ja-JP" altLang="en-US" dirty="0"/>
              <a:t>等）を用い、頸部に密着して測定します。甲状腺の位置と</a:t>
            </a:r>
            <a:r>
              <a:rPr kumimoji="1" lang="ja-JP" altLang="en-US"/>
              <a:t>形状を示します。</a:t>
            </a:r>
          </a:p>
          <a:p>
            <a:r>
              <a:rPr kumimoji="1" lang="ja-JP" altLang="en-US" dirty="0"/>
              <a:t>甲状腺の被ばく線量が</a:t>
            </a:r>
            <a:r>
              <a:rPr kumimoji="1" lang="en-US" altLang="ja-JP" dirty="0"/>
              <a:t>100mSv</a:t>
            </a:r>
            <a:r>
              <a:rPr kumimoji="1" lang="ja-JP" altLang="en-US" dirty="0"/>
              <a:t>の場合、放射性ヨウ素</a:t>
            </a:r>
            <a:r>
              <a:rPr kumimoji="1" lang="en-US" altLang="ja-JP" dirty="0"/>
              <a:t>131</a:t>
            </a:r>
            <a:r>
              <a:rPr kumimoji="1" lang="ja-JP" altLang="en-US" dirty="0"/>
              <a:t>を</a:t>
            </a:r>
            <a:r>
              <a:rPr kumimoji="1" lang="en-US" altLang="ja-JP" dirty="0"/>
              <a:t>3,000Bq</a:t>
            </a:r>
            <a:r>
              <a:rPr kumimoji="1" lang="ja-JP" altLang="en-US" dirty="0"/>
              <a:t>程度摂取していると推定します。実際にはサーベイメータの指示値</a:t>
            </a:r>
            <a:r>
              <a:rPr kumimoji="1" lang="en-US" altLang="ja-JP" dirty="0"/>
              <a:t>(</a:t>
            </a:r>
            <a:r>
              <a:rPr kumimoji="1" lang="el-GR" altLang="ja-JP" dirty="0"/>
              <a:t>μ</a:t>
            </a:r>
            <a:r>
              <a:rPr kumimoji="1" lang="en-US" altLang="ja-JP" dirty="0" err="1"/>
              <a:t>Sv</a:t>
            </a:r>
            <a:r>
              <a:rPr kumimoji="1" lang="en-US" altLang="ja-JP" dirty="0"/>
              <a:t>/h)</a:t>
            </a:r>
            <a:r>
              <a:rPr kumimoji="1" lang="ja-JP" altLang="en-US" dirty="0"/>
              <a:t>から放射性ヨウ素</a:t>
            </a:r>
            <a:r>
              <a:rPr kumimoji="1" lang="en-US" altLang="ja-JP" dirty="0"/>
              <a:t>131</a:t>
            </a:r>
            <a:r>
              <a:rPr kumimoji="1" lang="ja-JP" altLang="en-US" dirty="0"/>
              <a:t>の甲状腺沈着量</a:t>
            </a:r>
            <a:r>
              <a:rPr kumimoji="1" lang="en-US" altLang="ja-JP" dirty="0"/>
              <a:t>(</a:t>
            </a:r>
            <a:r>
              <a:rPr kumimoji="1" lang="en-US" altLang="ja-JP" dirty="0" err="1"/>
              <a:t>Bq</a:t>
            </a:r>
            <a:r>
              <a:rPr kumimoji="1" lang="en-US" altLang="ja-JP" dirty="0"/>
              <a:t>)</a:t>
            </a:r>
            <a:r>
              <a:rPr kumimoji="1" lang="ja-JP" altLang="en-US" dirty="0"/>
              <a:t>を求めるためにあらかじめ換算係数を求めておく必要があります。この量を超えると被ばく医療機関で検査する必要があります。</a:t>
            </a:r>
          </a:p>
          <a:p>
            <a:endParaRPr kumimoji="1" lang="ja-JP" altLang="en-US" dirty="0"/>
          </a:p>
        </p:txBody>
      </p:sp>
    </p:spTree>
    <p:extLst>
      <p:ext uri="{BB962C8B-B14F-4D97-AF65-F5344CB8AC3E}">
        <p14:creationId xmlns:p14="http://schemas.microsoft.com/office/powerpoint/2010/main" val="73888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en-US"/>
              <a:t>行動調査は、被災者の健康状態を確認し、また外部被ばく線量を推定し、残存汚染の程度を考え合わせて被災者を被ばく医療機関へ送るかどうか判断することを目的として行います。身体汚染検査後スクリーニングレベル未満の場合、もしくは除染後の再検査後に行います。</a:t>
            </a:r>
          </a:p>
          <a:p>
            <a:r>
              <a:rPr lang="ja-JP" altLang="en-US"/>
              <a:t>外部被ばく線量は行動調査と環境モニタリング情報等により推定されます。この行動調査は、除染チームや医療チームの中で、保健師や看護師等の医療職に従事している者が行うことが望まれます。</a:t>
            </a:r>
          </a:p>
          <a:p>
            <a:r>
              <a:rPr lang="ja-JP" altLang="en-US"/>
              <a:t>被災者登録票や汚染検査記録票等を参照しつつ、下記の項目について聞き取り、行動調査票等に記入します。聞き取り者は、白衣を着て、白衣の胸ポケット（女性は腹部）に個人線量計等を装着して被災者と応対します。 </a:t>
            </a:r>
          </a:p>
          <a:p>
            <a:endParaRPr kumimoji="1" lang="ja-JP" altLang="en-US"/>
          </a:p>
        </p:txBody>
      </p:sp>
    </p:spTree>
    <p:extLst>
      <p:ext uri="{BB962C8B-B14F-4D97-AF65-F5344CB8AC3E}">
        <p14:creationId xmlns:p14="http://schemas.microsoft.com/office/powerpoint/2010/main" val="66445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現在の健康状態；急性放射線症の前駆症状などが現れていないか確認し、高線量被ばくの可能性をチェックします。また、その他に健康上の問題がないか確認します。</a:t>
            </a:r>
          </a:p>
          <a:p>
            <a:r>
              <a:rPr kumimoji="1" lang="ja-JP" altLang="en-US"/>
              <a:t>事故発生後から、救護所に来るまでに、以下のことを確認します。これらの情報から、外部被ばくの線量評価を行います。</a:t>
            </a:r>
          </a:p>
          <a:p>
            <a:pPr marL="171450" indent="-171450">
              <a:buFont typeface="Arial" panose="020B0604020202020204" pitchFamily="34" charset="0"/>
              <a:buChar char="•"/>
            </a:pPr>
            <a:r>
              <a:rPr kumimoji="1" lang="ja-JP" altLang="en-US"/>
              <a:t>どこにいたか（場所、屋外か屋内か、建物の種類はコンクリートか木造か）。</a:t>
            </a:r>
          </a:p>
          <a:p>
            <a:pPr marL="171450" indent="-171450">
              <a:buFont typeface="Arial" panose="020B0604020202020204" pitchFamily="34" charset="0"/>
              <a:buChar char="•"/>
            </a:pPr>
            <a:r>
              <a:rPr kumimoji="1" lang="ja-JP" altLang="en-US"/>
              <a:t>そこにどのくらいの時間いたか。</a:t>
            </a:r>
          </a:p>
          <a:p>
            <a:pPr marL="171450" indent="-171450">
              <a:buFont typeface="Arial" panose="020B0604020202020204" pitchFamily="34" charset="0"/>
              <a:buChar char="•"/>
            </a:pPr>
            <a:r>
              <a:rPr kumimoji="1" lang="ja-JP" altLang="en-US"/>
              <a:t>どのような服装でいたのか。</a:t>
            </a:r>
          </a:p>
          <a:p>
            <a:pPr marL="171450" indent="-171450">
              <a:buFont typeface="Arial" panose="020B0604020202020204" pitchFamily="34" charset="0"/>
              <a:buChar char="•"/>
            </a:pPr>
            <a:r>
              <a:rPr kumimoji="1" lang="ja-JP" altLang="en-US"/>
              <a:t>もし居場所が時間的に変わっていたら、それぞれについて①、②を確かめます。</a:t>
            </a:r>
          </a:p>
          <a:p>
            <a:pPr marL="171450" indent="-171450">
              <a:buFont typeface="Arial" panose="020B0604020202020204" pitchFamily="34" charset="0"/>
              <a:buChar char="•"/>
            </a:pPr>
            <a:r>
              <a:rPr kumimoji="1" lang="ja-JP" altLang="en-US"/>
              <a:t>天候によっては、 雨や水に濡れたか否か。</a:t>
            </a:r>
          </a:p>
          <a:p>
            <a:pPr marL="171450" indent="-171450">
              <a:buFont typeface="Arial" panose="020B0604020202020204" pitchFamily="34" charset="0"/>
              <a:buChar char="•"/>
            </a:pPr>
            <a:r>
              <a:rPr kumimoji="1" lang="ja-JP" altLang="en-US"/>
              <a:t>飲食をしたかどうか。授乳婦の場合授乳をしたか？回答によっては、以後の授乳を継続するか人工乳にしてもらうか指導をする必要があります。</a:t>
            </a:r>
          </a:p>
          <a:p>
            <a:r>
              <a:rPr kumimoji="1" lang="ja-JP" altLang="en-US"/>
              <a:t>さらに、安定ヨウ素剤の服用指示が出され、服用の必要がある場合は、安定ヨウ素剤の服用ができない被災者、服用に注意が必要な被災者を確認するための問診を実施します。</a:t>
            </a:r>
          </a:p>
        </p:txBody>
      </p:sp>
    </p:spTree>
    <p:extLst>
      <p:ext uri="{BB962C8B-B14F-4D97-AF65-F5344CB8AC3E}">
        <p14:creationId xmlns:p14="http://schemas.microsoft.com/office/powerpoint/2010/main" val="151863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5" name="ノート プレースホルダー 2"/>
          <p:cNvSpPr>
            <a:spLocks noGrp="1"/>
          </p:cNvSpPr>
          <p:nvPr>
            <p:ph type="body" idx="1"/>
          </p:nvPr>
        </p:nvSpPr>
        <p:spPr/>
        <p:txBody>
          <a:bodyPr/>
          <a:lstStyle/>
          <a:p>
            <a:r>
              <a:rPr kumimoji="1" lang="ja-JP" altLang="en-US">
                <a:cs typeface="メイリオ" pitchFamily="50" charset="-128"/>
              </a:rPr>
              <a:t>東京電力福島第一原子力発電所で</a:t>
            </a:r>
            <a:r>
              <a:rPr kumimoji="1" lang="ja-JP" altLang="en-US" dirty="0">
                <a:cs typeface="メイリオ" pitchFamily="50" charset="-128"/>
              </a:rPr>
              <a:t>は、福島県民を対象に原発事故発生直後からの各個人の行動パターンを調査した情報を時系列で作成された線量分布図の情報と統合して、各個人の被ばく線量を推計しました。</a:t>
            </a:r>
            <a:endParaRPr kumimoji="1" lang="en-GB" altLang="ja-JP" dirty="0">
              <a:cs typeface="メイリオ" pitchFamily="50" charset="-128"/>
            </a:endParaRPr>
          </a:p>
          <a:p>
            <a:r>
              <a:rPr kumimoji="1" lang="ja-JP" altLang="en-US">
                <a:cs typeface="メイリオ" pitchFamily="50" charset="-128"/>
              </a:rPr>
              <a:t>この</a:t>
            </a:r>
            <a:r>
              <a:rPr kumimoji="1" lang="ja-JP" altLang="en-US" dirty="0">
                <a:cs typeface="メイリオ" pitchFamily="50" charset="-128"/>
              </a:rPr>
              <a:t>外部被ばく線量の推定には、事故発生直後からの行動調査が不可欠です。そのため救護所では外部被ばく線量推計のための行動調査を実施します。</a:t>
            </a:r>
          </a:p>
        </p:txBody>
      </p:sp>
    </p:spTree>
    <p:extLst>
      <p:ext uri="{BB962C8B-B14F-4D97-AF65-F5344CB8AC3E}">
        <p14:creationId xmlns:p14="http://schemas.microsoft.com/office/powerpoint/2010/main" val="284770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cs typeface="メイリオ" pitchFamily="50" charset="-128"/>
              </a:rPr>
              <a:t>いくつ</a:t>
            </a:r>
            <a:r>
              <a:rPr kumimoji="1" lang="ja-JP" altLang="en-US" dirty="0">
                <a:cs typeface="メイリオ" pitchFamily="50" charset="-128"/>
              </a:rPr>
              <a:t>かの自治体では、救護所で内部被ばく検査を行うため、移動型</a:t>
            </a:r>
            <a:r>
              <a:rPr kumimoji="1" lang="en-GB" altLang="ja-JP" dirty="0">
                <a:cs typeface="メイリオ" pitchFamily="50" charset="-128"/>
              </a:rPr>
              <a:t>WBC</a:t>
            </a:r>
            <a:r>
              <a:rPr kumimoji="1" lang="ja-JP" altLang="en-US" dirty="0">
                <a:cs typeface="メイリオ" pitchFamily="50" charset="-128"/>
              </a:rPr>
              <a:t>車輌を導入しています。救護所での身体表面汚染検査で、顔面の汚染が検出されたり、放射性プルームの吸入が疑われる場合は、この</a:t>
            </a:r>
            <a:r>
              <a:rPr kumimoji="1" lang="ja-JP" altLang="en-US">
                <a:cs typeface="メイリオ" pitchFamily="50" charset="-128"/>
              </a:rPr>
              <a:t>移動型</a:t>
            </a:r>
            <a:r>
              <a:rPr kumimoji="1" lang="en-GB" altLang="ja-JP">
                <a:cs typeface="メイリオ" pitchFamily="50" charset="-128"/>
              </a:rPr>
              <a:t>WBC</a:t>
            </a:r>
            <a:r>
              <a:rPr kumimoji="1" lang="ja-JP" altLang="en-US">
                <a:cs typeface="メイリオ" pitchFamily="50" charset="-128"/>
              </a:rPr>
              <a:t>車輌</a:t>
            </a:r>
            <a:r>
              <a:rPr kumimoji="1" lang="ja-JP" altLang="en-US" dirty="0">
                <a:cs typeface="メイリオ" pitchFamily="50" charset="-128"/>
              </a:rPr>
              <a:t>に搭載している</a:t>
            </a:r>
            <a:r>
              <a:rPr kumimoji="1" lang="en-GB" altLang="ja-JP" dirty="0">
                <a:cs typeface="メイリオ" pitchFamily="50" charset="-128"/>
              </a:rPr>
              <a:t>WBC</a:t>
            </a:r>
            <a:r>
              <a:rPr kumimoji="1" lang="ja-JP" altLang="en-US" dirty="0">
                <a:cs typeface="メイリオ" pitchFamily="50" charset="-128"/>
              </a:rPr>
              <a:t>で内部被ばくの検査ができます。</a:t>
            </a:r>
            <a:endParaRPr kumimoji="1" lang="en-GB" altLang="ja-JP" dirty="0">
              <a:cs typeface="メイリオ" pitchFamily="50" charset="-128"/>
            </a:endParaRPr>
          </a:p>
          <a:p>
            <a:r>
              <a:rPr kumimoji="1" lang="ja-JP" altLang="en-US">
                <a:cs typeface="メイリオ" pitchFamily="50" charset="-128"/>
              </a:rPr>
              <a:t>この</a:t>
            </a:r>
            <a:r>
              <a:rPr kumimoji="1" lang="ja-JP" altLang="en-US" dirty="0">
                <a:cs typeface="メイリオ" pitchFamily="50" charset="-128"/>
              </a:rPr>
              <a:t>移動型</a:t>
            </a:r>
            <a:r>
              <a:rPr kumimoji="1" lang="en-GB" altLang="ja-JP" dirty="0">
                <a:cs typeface="メイリオ" pitchFamily="50" charset="-128"/>
              </a:rPr>
              <a:t>WBC</a:t>
            </a:r>
            <a:r>
              <a:rPr kumimoji="1" lang="ja-JP" altLang="en-US" dirty="0">
                <a:cs typeface="メイリオ" pitchFamily="50" charset="-128"/>
              </a:rPr>
              <a:t>車輌での検査は、簡易検査となるため、体内の放射性物質が検出された場合</a:t>
            </a:r>
            <a:r>
              <a:rPr kumimoji="1" lang="ja-JP" altLang="en-US">
                <a:cs typeface="メイリオ" pitchFamily="50" charset="-128"/>
              </a:rPr>
              <a:t>は、原子力災害拠点病院等へ</a:t>
            </a:r>
            <a:r>
              <a:rPr kumimoji="1" lang="ja-JP" altLang="en-US" dirty="0">
                <a:cs typeface="メイリオ" pitchFamily="50" charset="-128"/>
              </a:rPr>
              <a:t>搬送し、内部被ばくの精密な評価が必要となります。</a:t>
            </a:r>
            <a:endParaRPr kumimoji="1" lang="en-US" altLang="ja-JP" dirty="0">
              <a:cs typeface="メイリオ" pitchFamily="50" charset="-128"/>
            </a:endParaRPr>
          </a:p>
        </p:txBody>
      </p:sp>
    </p:spTree>
    <p:extLst>
      <p:ext uri="{BB962C8B-B14F-4D97-AF65-F5344CB8AC3E}">
        <p14:creationId xmlns:p14="http://schemas.microsoft.com/office/powerpoint/2010/main" val="201029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多数の汚染した被災者が発生したり、多数の負傷者が発生した場合の救護所での活動の流れの一例を示します。状況によって変更が必要です。</a:t>
            </a:r>
            <a:endParaRPr kumimoji="1" lang="en-US" altLang="ja-JP" dirty="0"/>
          </a:p>
          <a:p>
            <a:r>
              <a:rPr kumimoji="1" lang="ja-JP" altLang="en-US"/>
              <a:t>トリアージでは、被災者の状態を確認することと同時に高線量被ばくの可能性がある場合は、前駆症状等の有無を確認します。</a:t>
            </a:r>
            <a:endParaRPr kumimoji="1" lang="en-US" altLang="ja-JP" dirty="0"/>
          </a:p>
          <a:p>
            <a:r>
              <a:rPr kumimoji="1" lang="ja-JP" altLang="en-US"/>
              <a:t>高線量被ばくや内部被ばく、外傷等の複合障害があれば、状態に応じて搬送先医療機関を選定します。汚染がある傷病者と汚染がない傷病者は別の医療機関に搬送できるように調整しておくことが望ましいです。</a:t>
            </a:r>
            <a:endParaRPr kumimoji="1" lang="en-US" altLang="ja-JP" dirty="0"/>
          </a:p>
          <a:p>
            <a:r>
              <a:rPr kumimoji="1" lang="ja-JP" altLang="en-US"/>
              <a:t>多人数のスクリーニングを実施する場合は、頭部、顔面、手指の汚染が付着しやすい部位の汚染検査のみを実施し、短時間で多人数のスクリーニングが可能な体制で実施します。頭部や顔面の汚染があり、鼻腔スワブ等の検査で、内部被ばくの可能性がある場合は、速やかに内部被ばくの精密な検査、処置ができる医療機関へ搬送します。</a:t>
            </a:r>
            <a:endParaRPr kumimoji="1" lang="en-US" altLang="ja-JP" dirty="0"/>
          </a:p>
          <a:p>
            <a:r>
              <a:rPr kumimoji="1" lang="ja-JP" altLang="en-US"/>
              <a:t>行動調査や問診は、避難所に移動後に実施することで、救護所に多人数が滞留することなく、対処できるようにします。</a:t>
            </a:r>
            <a:endParaRPr kumimoji="1" lang="en-US" altLang="ja-JP" dirty="0"/>
          </a:p>
        </p:txBody>
      </p:sp>
    </p:spTree>
    <p:extLst>
      <p:ext uri="{BB962C8B-B14F-4D97-AF65-F5344CB8AC3E}">
        <p14:creationId xmlns:p14="http://schemas.microsoft.com/office/powerpoint/2010/main" val="221670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75553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原子力災害医療協力機関は、原子力災害時に立地道府県等や原子力災害拠点病院が行う原子力災害対策に協力できる機関であり、次の支援活動のうち一つ以上を行います。</a:t>
            </a:r>
            <a:endParaRPr kumimoji="1" lang="en-US" altLang="ja-JP" dirty="0"/>
          </a:p>
          <a:p>
            <a:pPr marL="228600" indent="-228600">
              <a:buFont typeface="+mj-lt"/>
              <a:buAutoNum type="arabicPeriod"/>
            </a:pPr>
            <a:r>
              <a:rPr lang="ja-JP" altLang="en-US" dirty="0"/>
              <a:t>被ばく傷病者等の初期診療及び救急診療</a:t>
            </a:r>
          </a:p>
          <a:p>
            <a:pPr marL="228600" indent="-228600">
              <a:buFont typeface="+mj-lt"/>
              <a:buAutoNum type="arabicPeriod"/>
            </a:pPr>
            <a:r>
              <a:rPr lang="ja-JP" altLang="en-US" dirty="0"/>
              <a:t>被災者の放射性物質による汚染の測定</a:t>
            </a:r>
          </a:p>
          <a:p>
            <a:pPr marL="228600" indent="-228600">
              <a:buFont typeface="+mj-lt"/>
              <a:buAutoNum type="arabicPeriod"/>
            </a:pPr>
            <a:r>
              <a:rPr lang="ja-JP" altLang="en-US" dirty="0"/>
              <a:t>原子力災害医療派遣チームを保有し、派遣</a:t>
            </a:r>
          </a:p>
          <a:p>
            <a:pPr marL="228600" indent="-228600">
              <a:buFont typeface="+mj-lt"/>
              <a:buAutoNum type="arabicPeriod"/>
            </a:pPr>
            <a:r>
              <a:rPr lang="ja-JP" altLang="en-US" dirty="0"/>
              <a:t>救護所に医療従事者を派遣</a:t>
            </a:r>
            <a:endParaRPr lang="en-US" altLang="ja-JP" dirty="0"/>
          </a:p>
          <a:p>
            <a:pPr marL="228600" indent="-228600">
              <a:buFont typeface="+mj-lt"/>
              <a:buAutoNum type="arabicPeriod"/>
            </a:pPr>
            <a:r>
              <a:rPr lang="ja-JP" altLang="en-US" dirty="0"/>
              <a:t>国からの指示に基づき、避難住民等に対し、防護措置を実施すべき基準以下であるか否かを確認する検査（避難退域時検査）を実施できる放射性物質の検査チームの派遣</a:t>
            </a:r>
            <a:endParaRPr lang="en-US" altLang="ja-JP" dirty="0"/>
          </a:p>
          <a:p>
            <a:pPr marL="228600" indent="-228600">
              <a:buFont typeface="+mj-lt"/>
              <a:buAutoNum type="arabicPeriod"/>
            </a:pPr>
            <a:r>
              <a:rPr lang="ja-JP" altLang="en-US" dirty="0"/>
              <a:t>立地道府県等が行う安定ヨウ素剤配布の支援</a:t>
            </a:r>
          </a:p>
          <a:p>
            <a:pPr marL="228600" indent="-228600">
              <a:buFont typeface="+mj-lt"/>
              <a:buAutoNum type="arabicPeriod"/>
            </a:pPr>
            <a:r>
              <a:rPr lang="ja-JP" altLang="en-US" dirty="0"/>
              <a:t>その他、原子力災害発生時に必要な支援</a:t>
            </a:r>
          </a:p>
          <a:p>
            <a:r>
              <a:rPr kumimoji="1" lang="ja-JP" altLang="en-US" dirty="0"/>
              <a:t>この中で、原子力災害時などの緊急時に設置させる救護所で行う支援活動としては、２および</a:t>
            </a:r>
            <a:r>
              <a:rPr kumimoji="1" lang="en-US" altLang="ja-JP" dirty="0"/>
              <a:t>4〜6</a:t>
            </a:r>
            <a:r>
              <a:rPr kumimoji="1" lang="ja-JP" altLang="en-US" dirty="0"/>
              <a:t>があります。また、その他の支援としては、救護所・避難所等での行動調査の聴取や避難者等の心理的不安の解消、事故に関する正確な情報の伝達などがあります。</a:t>
            </a:r>
            <a:endParaRPr kumimoji="1" lang="en-US" altLang="ja-JP" dirty="0"/>
          </a:p>
          <a:p>
            <a:r>
              <a:rPr kumimoji="1" lang="ja-JP" altLang="en-US" dirty="0"/>
              <a:t>ここでは、救護所・避難所等で実施する医療に関連した支援活動を解説します。</a:t>
            </a:r>
          </a:p>
        </p:txBody>
      </p:sp>
    </p:spTree>
    <p:extLst>
      <p:ext uri="{BB962C8B-B14F-4D97-AF65-F5344CB8AC3E}">
        <p14:creationId xmlns:p14="http://schemas.microsoft.com/office/powerpoint/2010/main" val="394078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地方公共団体は関係機関の協力を得て、必要に応じて救護を行う場所等を指定し、周辺住民等を対象とした簡易な測定等によるスクリーニングを行うとともに、以下の情報の収集等を行います。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en-US" altLang="ja-JP" dirty="0" err="1"/>
              <a:t>i</a:t>
            </a:r>
            <a:r>
              <a:rPr kumimoji="1" lang="en-US" altLang="ja-JP" dirty="0"/>
              <a:t>)</a:t>
            </a:r>
            <a:r>
              <a:rPr kumimoji="1" lang="ja-JP" altLang="en-US"/>
              <a:t>避難した周辺住民等に対し放射線被ばくによる健康影響について説明を行うとともに、住民からの健康相談への対応を行います。なお、新型コロナウイルス感染症のような感染症流行下では、発熱や咳嗽、呼吸苦、その他症状を有していないかを確認し、感染が疑われる場合は、保健所や医療機関等と連携し、他の者との距離の確保や導線の分離、医療機関への搬送などの感染拡大防止の対策を講じ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(ii)</a:t>
            </a:r>
            <a:r>
              <a:rPr kumimoji="1" lang="ja-JP" altLang="en-US"/>
              <a:t>体表面の汚染レベルや甲状腺等の体内の汚染レベルを測定し、避難所等に到達するまでの汚染状況を把握します。汚染の程度に応じて、ふき取り等の簡易な除染等の処置や医療機関への搬送の決定を行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(iii)</a:t>
            </a:r>
            <a:r>
              <a:rPr kumimoji="1" lang="ja-JP" altLang="en-US"/>
              <a:t>避難した周辺住民等の登録とスクリーニングレベルを超える周辺住民等の把握を行います。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(iv) </a:t>
            </a:r>
            <a:r>
              <a:rPr kumimoji="1" lang="ja-JP" altLang="en-US"/>
              <a:t>安定ヨウ素剤の服用指示がある場合は、安定ヨウ素剤の服用の支援を行います。これは、安定ヨウ素剤の服用に関連した問診を行い、安定ヨウ素剤服用ができない被災者、慎重投与となる被災者を把握します。</a:t>
            </a:r>
          </a:p>
        </p:txBody>
      </p:sp>
    </p:spTree>
    <p:extLst>
      <p:ext uri="{BB962C8B-B14F-4D97-AF65-F5344CB8AC3E}">
        <p14:creationId xmlns:p14="http://schemas.microsoft.com/office/powerpoint/2010/main" val="419631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救護所の基本的な流れは、周辺住民の登録、移動中に怪我や具合の悪く</a:t>
            </a:r>
            <a:r>
              <a:rPr kumimoji="1" lang="ja-JP" altLang="en-US"/>
              <a:t>なった人に</a:t>
            </a:r>
            <a:r>
              <a:rPr kumimoji="1" lang="ja-JP" altLang="en-US" dirty="0"/>
              <a:t>応急処置を</a:t>
            </a:r>
            <a:r>
              <a:rPr kumimoji="1" lang="ja-JP" altLang="en-US"/>
              <a:t>行う</a:t>
            </a:r>
            <a:r>
              <a:rPr lang="ja-JP" altLang="en-US"/>
              <a:t>ため、および感染症流行下では感染が疑われる者への感染拡大防止対策を実施するための</a:t>
            </a:r>
            <a:r>
              <a:rPr kumimoji="1" lang="ja-JP" altLang="en-US" dirty="0"/>
              <a:t>トリアージ、汚染の有無を測定するスクリーニングより除染が必要とされた人への除染及び再測定、外部被ばく線量を推定するための行動調査・問診、最後に救護所で行われたスクリーニングの結果等の説明となります。</a:t>
            </a:r>
          </a:p>
          <a:p>
            <a:r>
              <a:rPr kumimoji="1" lang="ja-JP" altLang="en-US" dirty="0"/>
              <a:t>特に傷口が汚染している場合や除染しきれなかった場合、また、大量の被ばくの可能性がある</a:t>
            </a:r>
            <a:r>
              <a:rPr kumimoji="1" lang="ja-JP" altLang="en-US"/>
              <a:t>場合は、被ばく傷病者等の初期診療及び救急診療を実施するとして登録されている原子力</a:t>
            </a:r>
            <a:r>
              <a:rPr kumimoji="1" lang="ja-JP" altLang="en-US" dirty="0"/>
              <a:t>災害医療協力機関あるいは原子力災害拠点病院等の医療機関へ搬送</a:t>
            </a:r>
            <a:r>
              <a:rPr kumimoji="1" lang="ja-JP" altLang="en-US"/>
              <a:t>します</a:t>
            </a:r>
            <a:r>
              <a:rPr lang="ja-JP" altLang="en-US"/>
              <a:t>。また、大量の被ばくの可能性がある場合には、原子力災害拠点病院に搬送します。</a:t>
            </a:r>
            <a:endParaRPr kumimoji="1" lang="ja-JP" altLang="en-US" dirty="0"/>
          </a:p>
          <a:p>
            <a:r>
              <a:rPr kumimoji="1" lang="ja-JP" altLang="en-US" dirty="0"/>
              <a:t>避難退域時検査で、除染の必要が無かった場合は、スクリーニングを実施せず、行動調査に移る場合もあります。</a:t>
            </a:r>
            <a:endParaRPr kumimoji="1" lang="en-US" altLang="ja-JP" dirty="0"/>
          </a:p>
          <a:p>
            <a:r>
              <a:rPr kumimoji="1" lang="ja-JP" altLang="en-US" dirty="0"/>
              <a:t>状況に応じて、安定ヨウ素剤の服用の支援も行います。</a:t>
            </a:r>
          </a:p>
        </p:txBody>
      </p:sp>
    </p:spTree>
    <p:extLst>
      <p:ext uri="{BB962C8B-B14F-4D97-AF65-F5344CB8AC3E}">
        <p14:creationId xmlns:p14="http://schemas.microsoft.com/office/powerpoint/2010/main" val="55052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被災者が集まる避難所にスクリーニング等を行うための救護所を開設します。</a:t>
            </a:r>
          </a:p>
          <a:p>
            <a:r>
              <a:rPr kumimoji="1" lang="ja-JP" altLang="en-US" dirty="0"/>
              <a:t>救護所には、受付、待機場所、スクリーニング、除染、行動調査、説明、応急処置等のエリアを設けます。次に汚染した人の通路と汚染していない人の通路を区別します。汚染が拡大しないように検査の流れは一方通行にします。</a:t>
            </a:r>
          </a:p>
          <a:p>
            <a:r>
              <a:rPr kumimoji="1" lang="ja-JP" altLang="en-US" dirty="0"/>
              <a:t>待機場所は汚染エリアと非汚染エリアの中間にあり、緩衝地帯としての役割も果たします。検査の流れを円滑に行うために各エリアの標識を表示したり、被災者を誘導する要員を配置することも重要です。汚染した人の通路は、ポリエチレンシート等で覆います。また、傷病者の応急処置のための場所を確保します。</a:t>
            </a:r>
          </a:p>
        </p:txBody>
      </p:sp>
    </p:spTree>
    <p:extLst>
      <p:ext uri="{BB962C8B-B14F-4D97-AF65-F5344CB8AC3E}">
        <p14:creationId xmlns:p14="http://schemas.microsoft.com/office/powerpoint/2010/main" val="15159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スクリーニングを優先して実施する場合のレイアウトの例です。</a:t>
            </a:r>
            <a:endParaRPr kumimoji="1" lang="en-US" altLang="ja-JP" dirty="0"/>
          </a:p>
          <a:p>
            <a:r>
              <a:rPr kumimoji="1" lang="ja-JP" altLang="en-US" dirty="0"/>
              <a:t>汚染のある避難者と汚染のない避難者の動線が極力重ならないように工夫してレイアウトします。また、除染で使用したウェットティッシュやタオルなどは、ビニール袋などに入れて汚染拡大しないようにして、部屋の隅の方に保管します。</a:t>
            </a:r>
          </a:p>
        </p:txBody>
      </p:sp>
    </p:spTree>
    <p:extLst>
      <p:ext uri="{BB962C8B-B14F-4D97-AF65-F5344CB8AC3E}">
        <p14:creationId xmlns:p14="http://schemas.microsoft.com/office/powerpoint/2010/main" val="355331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救護所の活動を円滑かつ効率的に実施するために、以下のチームを設けることが考えられます。</a:t>
            </a:r>
          </a:p>
          <a:p>
            <a:r>
              <a:rPr kumimoji="1" lang="ja-JP" altLang="en-US" dirty="0"/>
              <a:t>①設置運営チーム</a:t>
            </a:r>
          </a:p>
          <a:p>
            <a:pPr lvl="1"/>
            <a:r>
              <a:rPr kumimoji="1" lang="ja-JP" altLang="en-US" dirty="0">
                <a:latin typeface="YuMincho +36p Kana Medium" panose="02020500000000000000" pitchFamily="18" charset="-128"/>
                <a:ea typeface="YuMincho +36p Kana Medium" panose="02020500000000000000" pitchFamily="18" charset="-128"/>
              </a:rPr>
              <a:t>救護所の開設と運営、被災者の受付及び登録、トリアージ、誘導、情報収集、連絡</a:t>
            </a:r>
          </a:p>
          <a:p>
            <a:r>
              <a:rPr kumimoji="1" lang="ja-JP" altLang="en-US" dirty="0"/>
              <a:t>②スクリーニングチーム</a:t>
            </a:r>
          </a:p>
          <a:p>
            <a:pPr lvl="1"/>
            <a:r>
              <a:rPr kumimoji="1" lang="ja-JP" altLang="en-US" dirty="0">
                <a:latin typeface="YuMincho +36p Kana Medium" panose="02020500000000000000" pitchFamily="18" charset="-128"/>
                <a:ea typeface="YuMincho +36p Kana Medium" panose="02020500000000000000" pitchFamily="18" charset="-128"/>
              </a:rPr>
              <a:t>放射性物質による汚染検査、開口部の汚染検査による内部被ばくのおそれのある被災者のふるい分け</a:t>
            </a:r>
          </a:p>
          <a:p>
            <a:r>
              <a:rPr kumimoji="1" lang="ja-JP" altLang="en-US" dirty="0"/>
              <a:t>③除染チーム</a:t>
            </a:r>
          </a:p>
          <a:p>
            <a:pPr lvl="1"/>
            <a:r>
              <a:rPr kumimoji="1" lang="ja-JP" altLang="en-US" dirty="0">
                <a:latin typeface="YuMincho +36p Kana Medium" panose="02020500000000000000" pitchFamily="18" charset="-128"/>
                <a:ea typeface="YuMincho +36p Kana Medium" panose="02020500000000000000" pitchFamily="18" charset="-128"/>
              </a:rPr>
              <a:t>除染、脱衣後の再検査、甲状腺計測、鼻腔スワブ検査実施、汚染衣服の保管　</a:t>
            </a:r>
          </a:p>
          <a:p>
            <a:r>
              <a:rPr kumimoji="1" lang="ja-JP" altLang="en-US" dirty="0"/>
              <a:t>④調査・説明チーム</a:t>
            </a:r>
          </a:p>
          <a:p>
            <a:pPr lvl="1"/>
            <a:r>
              <a:rPr kumimoji="1" lang="ja-JP" altLang="en-US" dirty="0">
                <a:latin typeface="YuMincho +36p Kana Medium" panose="02020500000000000000" pitchFamily="18" charset="-128"/>
                <a:ea typeface="YuMincho +36p Kana Medium" panose="02020500000000000000" pitchFamily="18" charset="-128"/>
              </a:rPr>
              <a:t>行動調査、説明、被ばく医療機関への搬送の判断、健康相談</a:t>
            </a:r>
          </a:p>
          <a:p>
            <a:r>
              <a:rPr kumimoji="1" lang="ja-JP" altLang="en-US" dirty="0"/>
              <a:t>⑤医療チーム</a:t>
            </a:r>
          </a:p>
          <a:p>
            <a:pPr lvl="1"/>
            <a:r>
              <a:rPr kumimoji="1" lang="ja-JP" altLang="en-US" dirty="0">
                <a:latin typeface="YuMincho +36p Kana Medium" panose="02020500000000000000" pitchFamily="18" charset="-128"/>
                <a:ea typeface="YuMincho +36p Kana Medium" panose="02020500000000000000" pitchFamily="18" charset="-128"/>
              </a:rPr>
              <a:t>医療処置の必要な被災者の応急処置、安定ヨウ素剤配布　　</a:t>
            </a:r>
          </a:p>
        </p:txBody>
      </p:sp>
    </p:spTree>
    <p:extLst>
      <p:ext uri="{BB962C8B-B14F-4D97-AF65-F5344CB8AC3E}">
        <p14:creationId xmlns:p14="http://schemas.microsoft.com/office/powerpoint/2010/main" val="294486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5" name="ノート プレースホルダ 2"/>
          <p:cNvSpPr>
            <a:spLocks noGrp="1"/>
          </p:cNvSpPr>
          <p:nvPr>
            <p:ph type="body" idx="1"/>
          </p:nvPr>
        </p:nvSpPr>
        <p:spPr/>
        <p:txBody>
          <a:bodyPr>
            <a:normAutofit/>
          </a:bodyPr>
          <a:lstStyle/>
          <a:p>
            <a:r>
              <a:rPr lang="ja-JP" altLang="en-US">
                <a:cs typeface="メイリオ" pitchFamily="50" charset="-128"/>
              </a:rPr>
              <a:t>スクリーニング</a:t>
            </a:r>
            <a:r>
              <a:rPr lang="ja-JP" altLang="en-US" dirty="0">
                <a:cs typeface="メイリオ" pitchFamily="50" charset="-128"/>
              </a:rPr>
              <a:t>要員の服装例　</a:t>
            </a:r>
          </a:p>
          <a:p>
            <a:r>
              <a:rPr lang="ja-JP" altLang="ja-JP">
                <a:cs typeface="メイリオ" pitchFamily="50" charset="-128"/>
              </a:rPr>
              <a:t>身体</a:t>
            </a:r>
            <a:r>
              <a:rPr lang="ja-JP" altLang="ja-JP" dirty="0">
                <a:cs typeface="メイリオ" pitchFamily="50" charset="-128"/>
              </a:rPr>
              <a:t>表面汚染検査は、スクリーニングチームが行い、検査員、記録者からなります。要員はマスク、帽子、綿手袋、白衣や作業着を着用し、個人線量計等を所定の位置に装着します。検査員は検査を受ける人には触れないようにし、またサーベイメータが汚染しないように注意します。</a:t>
            </a:r>
            <a:endParaRPr lang="ja-JP" altLang="en-US" dirty="0">
              <a:cs typeface="メイリオ" pitchFamily="50" charset="-128"/>
            </a:endParaRPr>
          </a:p>
          <a:p>
            <a:endParaRPr kumimoji="1" lang="ja-JP" altLang="en-US" dirty="0">
              <a:cs typeface="メイリオ" pitchFamily="50" charset="-128"/>
            </a:endParaRPr>
          </a:p>
          <a:p>
            <a:r>
              <a:rPr lang="ja-JP" altLang="en-US">
                <a:cs typeface="メイリオ" pitchFamily="50" charset="-128"/>
              </a:rPr>
              <a:t>除</a:t>
            </a:r>
            <a:r>
              <a:rPr lang="ja-JP" altLang="en-US" dirty="0">
                <a:cs typeface="メイリオ" pitchFamily="50" charset="-128"/>
              </a:rPr>
              <a:t>染要員の服装例</a:t>
            </a:r>
          </a:p>
          <a:p>
            <a:r>
              <a:rPr lang="ja-JP" altLang="ja-JP">
                <a:cs typeface="メイリオ" pitchFamily="50" charset="-128"/>
              </a:rPr>
              <a:t>除</a:t>
            </a:r>
            <a:r>
              <a:rPr lang="ja-JP" altLang="ja-JP" dirty="0">
                <a:cs typeface="メイリオ" pitchFamily="50" charset="-128"/>
              </a:rPr>
              <a:t>染チームは、住民の誘導、汚染検査、除染介助、記録などを行います。チーム要員は汚染防護服（例えば</a:t>
            </a:r>
            <a:r>
              <a:rPr lang="ja-JP" altLang="ja-JP">
                <a:cs typeface="メイリオ" pitchFamily="50" charset="-128"/>
              </a:rPr>
              <a:t>、タイベック</a:t>
            </a:r>
            <a:r>
              <a:rPr lang="en-US" altLang="ja-JP" baseline="30000" dirty="0">
                <a:cs typeface="メイリオ" pitchFamily="50" charset="-128"/>
              </a:rPr>
              <a:t>®</a:t>
            </a:r>
            <a:r>
              <a:rPr lang="ja-JP" altLang="ja-JP">
                <a:cs typeface="メイリオ" pitchFamily="50" charset="-128"/>
              </a:rPr>
              <a:t>スーツ</a:t>
            </a:r>
            <a:r>
              <a:rPr lang="ja-JP" altLang="ja-JP" dirty="0">
                <a:cs typeface="メイリオ" pitchFamily="50" charset="-128"/>
              </a:rPr>
              <a:t>）、キャップ、マスク、綿手袋、ゴム手袋、長靴（もしくは靴にシューズカバーをかける）を着用します。また、要員は個人線量計を</a:t>
            </a:r>
            <a:r>
              <a:rPr lang="ja-JP" altLang="en-US" dirty="0">
                <a:cs typeface="メイリオ" pitchFamily="50" charset="-128"/>
              </a:rPr>
              <a:t>男性は</a:t>
            </a:r>
            <a:r>
              <a:rPr lang="ja-JP" altLang="ja-JP" dirty="0">
                <a:cs typeface="メイリオ" pitchFamily="50" charset="-128"/>
              </a:rPr>
              <a:t>胸部</a:t>
            </a:r>
            <a:r>
              <a:rPr lang="ja-JP" altLang="en-US" dirty="0">
                <a:cs typeface="メイリオ" pitchFamily="50" charset="-128"/>
              </a:rPr>
              <a:t>、女性は</a:t>
            </a:r>
            <a:r>
              <a:rPr lang="ja-JP" altLang="ja-JP" dirty="0">
                <a:cs typeface="メイリオ" pitchFamily="50" charset="-128"/>
              </a:rPr>
              <a:t>腹部に着装します。</a:t>
            </a:r>
          </a:p>
          <a:p>
            <a:r>
              <a:rPr lang="ja-JP" altLang="ja-JP">
                <a:cs typeface="メイリオ" pitchFamily="50" charset="-128"/>
              </a:rPr>
              <a:t>被災者</a:t>
            </a:r>
            <a:r>
              <a:rPr lang="ja-JP" altLang="ja-JP" dirty="0">
                <a:cs typeface="メイリオ" pitchFamily="50" charset="-128"/>
              </a:rPr>
              <a:t>が自分で除染をしている間は、指導を行い、汚染拡大防止に心がけます。また、随時サーベイメータでチーム要員自身の衣服等の汚染を検査し、ゴム手袋が汚染した場合は交換</a:t>
            </a:r>
            <a:r>
              <a:rPr lang="ja-JP" altLang="ja-JP">
                <a:cs typeface="メイリオ" pitchFamily="50" charset="-128"/>
              </a:rPr>
              <a:t>します。</a:t>
            </a:r>
            <a:endParaRPr lang="en-US" altLang="ja-JP" dirty="0">
              <a:cs typeface="メイリオ" pitchFamily="50" charset="-128"/>
            </a:endParaRPr>
          </a:p>
          <a:p>
            <a:endParaRPr lang="en-US" altLang="ja-JP" dirty="0">
              <a:cs typeface="メイリオ" pitchFamily="50" charset="-128"/>
            </a:endParaRPr>
          </a:p>
          <a:p>
            <a:r>
              <a:rPr lang="ja-JP" altLang="en-US">
                <a:cs typeface="メイリオ" pitchFamily="50" charset="-128"/>
              </a:rPr>
              <a:t>新型コロナウイルス感染症などの感染症流行下では、飛沫感染の予防策としてフェイスシールドやフェイスガードなどを使用することも考慮します。</a:t>
            </a:r>
            <a:endParaRPr lang="ja-JP" altLang="ja-JP" dirty="0">
              <a:cs typeface="メイリオ" pitchFamily="50" charset="-128"/>
            </a:endParaRPr>
          </a:p>
          <a:p>
            <a:endParaRPr kumimoji="1" lang="ja-JP" altLang="en-US" dirty="0">
              <a:cs typeface="メイリオ" pitchFamily="50" charset="-128"/>
            </a:endParaRPr>
          </a:p>
        </p:txBody>
      </p:sp>
    </p:spTree>
    <p:extLst>
      <p:ext uri="{BB962C8B-B14F-4D97-AF65-F5344CB8AC3E}">
        <p14:creationId xmlns:p14="http://schemas.microsoft.com/office/powerpoint/2010/main" val="304199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救護所活動に必要な資機材を示しています。救護所での活動内容によって適宜必要な資機材を準備します。</a:t>
            </a:r>
            <a:endParaRPr kumimoji="1" lang="en-US" altLang="ja-JP" dirty="0"/>
          </a:p>
          <a:p>
            <a:r>
              <a:rPr lang="ja-JP" altLang="en-US"/>
              <a:t>感染症流行下では、感染拡大防止・感染予防対策として、医療資機材の他に、避難者が使用するための、手指衛生のための消毒薬（消毒用エタノールなど）や飛沫拡散防止のためのマスクを準備します。また、これらの衛生材料は、新型コロナウイルス感染症以外でもインフルエンザや食中毒の流行下においても積極的に活用することが望まれます。</a:t>
            </a:r>
            <a:endParaRPr kumimoji="1" lang="ja-JP" altLang="en-US"/>
          </a:p>
        </p:txBody>
      </p:sp>
    </p:spTree>
    <p:extLst>
      <p:ext uri="{BB962C8B-B14F-4D97-AF65-F5344CB8AC3E}">
        <p14:creationId xmlns:p14="http://schemas.microsoft.com/office/powerpoint/2010/main" val="144268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8F2FED6D-EB24-1946-A907-CF2A89AA7010}"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924083D6-2664-B440-8DC6-B34E8070F1BE}"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36B8CA6F-4389-F046-86E3-B0CAAD238691}"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827231B4-49EF-074F-9554-449595C11749}"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EE6F8D1C-3359-3F49-90EF-AFDE5887710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B0106542-DABD-3D4F-8FCD-B6A42BFA8ECD}"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04438AA4-E259-6B48-AEE0-4122805967C8}"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D24831F8-D67E-1841-8908-302B15AA6D62}"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5B40E57-7571-7240-AC9E-171A7252AC10}"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ABF61F2B-79EB-D944-98BB-CB83CB382E64}"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FCD26A28-06C4-9347-B30B-E4365C09B219}"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07FC37-D632-564B-BF92-4D039ECC7EEE}"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05211"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a:xfrm>
            <a:off x="953749" y="1122363"/>
            <a:ext cx="7236502" cy="2387600"/>
          </a:xfrm>
        </p:spPr>
        <p:txBody>
          <a:bodyPr/>
          <a:lstStyle/>
          <a:p>
            <a:r>
              <a:rPr lang="ja-JP" altLang="en-US"/>
              <a:t>原子力災害医療派遣チームの</a:t>
            </a:r>
            <a:r>
              <a:rPr kumimoji="1" lang="ja-JP" altLang="en-US"/>
              <a:t>活動</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派遣チーム</a:t>
            </a:r>
            <a:r>
              <a:rPr lang="en-US" altLang="ja-JP" dirty="0"/>
              <a:t>-2</a:t>
            </a:r>
          </a:p>
        </p:txBody>
      </p:sp>
      <p:sp>
        <p:nvSpPr>
          <p:cNvPr id="6" name="テキスト ボックス 5">
            <a:extLst>
              <a:ext uri="{FF2B5EF4-FFF2-40B4-BE49-F238E27FC236}">
                <a16:creationId xmlns:a16="http://schemas.microsoft.com/office/drawing/2014/main" id="{C5152517-B68C-B847-A46F-E6FE25A50793}"/>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a:t>
            </a:r>
            <a:r>
              <a:rPr kumimoji="1" lang="en-US" altLang="ja-JP"/>
              <a:t>.202309</a:t>
            </a:r>
            <a:endParaRPr kumimoji="1" lang="ja-JP" altLang="en-US"/>
          </a:p>
        </p:txBody>
      </p:sp>
    </p:spTree>
    <p:extLst>
      <p:ext uri="{BB962C8B-B14F-4D97-AF65-F5344CB8AC3E}">
        <p14:creationId xmlns:p14="http://schemas.microsoft.com/office/powerpoint/2010/main" val="348698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48289C-7426-B945-82DE-2C8A3585A09F}"/>
              </a:ext>
            </a:extLst>
          </p:cNvPr>
          <p:cNvSpPr>
            <a:spLocks noGrp="1"/>
          </p:cNvSpPr>
          <p:nvPr>
            <p:ph type="title"/>
          </p:nvPr>
        </p:nvSpPr>
        <p:spPr/>
        <p:txBody>
          <a:bodyPr/>
          <a:lstStyle/>
          <a:p>
            <a:r>
              <a:rPr kumimoji="1" lang="ja-JP" altLang="en-US"/>
              <a:t>受付・トリアージ・スクリーニング</a:t>
            </a:r>
          </a:p>
        </p:txBody>
      </p:sp>
      <p:sp>
        <p:nvSpPr>
          <p:cNvPr id="3" name="コンテンツ プレースホルダー 2">
            <a:extLst>
              <a:ext uri="{FF2B5EF4-FFF2-40B4-BE49-F238E27FC236}">
                <a16:creationId xmlns:a16="http://schemas.microsoft.com/office/drawing/2014/main" id="{DD1EF1DE-7C3E-0144-BE10-D2535193A998}"/>
              </a:ext>
            </a:extLst>
          </p:cNvPr>
          <p:cNvSpPr>
            <a:spLocks noGrp="1"/>
          </p:cNvSpPr>
          <p:nvPr>
            <p:ph idx="1"/>
          </p:nvPr>
        </p:nvSpPr>
        <p:spPr>
          <a:xfrm>
            <a:off x="628650" y="1463938"/>
            <a:ext cx="7886700" cy="4904755"/>
          </a:xfrm>
        </p:spPr>
        <p:txBody>
          <a:bodyPr/>
          <a:lstStyle/>
          <a:p>
            <a:r>
              <a:rPr kumimoji="1" lang="ja-JP" altLang="en-US"/>
              <a:t>受付；被災者本人が氏名、住所等を被災者登録票に記載</a:t>
            </a:r>
            <a:endParaRPr kumimoji="1" lang="en-US" altLang="ja-JP" dirty="0"/>
          </a:p>
          <a:p>
            <a:endParaRPr kumimoji="1" lang="en-US" altLang="ja-JP" dirty="0"/>
          </a:p>
          <a:p>
            <a:r>
              <a:rPr lang="ja-JP" altLang="en-US"/>
              <a:t>トリアージ；傷病等がないか確認</a:t>
            </a:r>
            <a:endParaRPr lang="en-US" altLang="ja-JP" dirty="0"/>
          </a:p>
          <a:p>
            <a:pPr lvl="1"/>
            <a:r>
              <a:rPr lang="ja-JP" altLang="en-US"/>
              <a:t>創傷等あれば、創傷部位の汚染検査と創傷の処置</a:t>
            </a:r>
            <a:endParaRPr lang="en-US" altLang="ja-JP" dirty="0"/>
          </a:p>
          <a:p>
            <a:pPr lvl="1"/>
            <a:r>
              <a:rPr lang="ja-JP" altLang="en-US"/>
              <a:t>救護所での応急処置では不十分であれば、医療機関へ搬送</a:t>
            </a:r>
            <a:endParaRPr lang="en-US" altLang="ja-JP" dirty="0"/>
          </a:p>
          <a:p>
            <a:pPr lvl="1"/>
            <a:endParaRPr lang="en-US" altLang="ja-JP" dirty="0"/>
          </a:p>
          <a:p>
            <a:r>
              <a:rPr kumimoji="1" lang="ja-JP" altLang="en-US"/>
              <a:t>避難退域時検査後に救護所に来ている場合は、スクリーニングは不要</a:t>
            </a:r>
            <a:endParaRPr kumimoji="1" lang="en-US" altLang="ja-JP" dirty="0"/>
          </a:p>
          <a:p>
            <a:endParaRPr kumimoji="1" lang="en-US" altLang="ja-JP" dirty="0"/>
          </a:p>
          <a:p>
            <a:r>
              <a:rPr kumimoji="1" lang="ja-JP" altLang="en-US"/>
              <a:t>避難退域時検査を未実施の場合は、スクリーニングを実施</a:t>
            </a:r>
            <a:endParaRPr kumimoji="1" lang="en-US" altLang="ja-JP" dirty="0"/>
          </a:p>
          <a:p>
            <a:pPr lvl="1"/>
            <a:r>
              <a:rPr lang="ja-JP" altLang="en-US"/>
              <a:t>汚染があれば除染</a:t>
            </a:r>
            <a:endParaRPr lang="en-US" altLang="ja-JP" dirty="0"/>
          </a:p>
          <a:p>
            <a:pPr lvl="1"/>
            <a:r>
              <a:rPr kumimoji="1" lang="ja-JP" altLang="en-US"/>
              <a:t>除染の基準は</a:t>
            </a:r>
            <a:r>
              <a:rPr kumimoji="1" lang="en-US" altLang="ja-JP" dirty="0"/>
              <a:t>OIL4</a:t>
            </a:r>
            <a:r>
              <a:rPr kumimoji="1" lang="ja-JP" altLang="en-US"/>
              <a:t>のレベルに準拠</a:t>
            </a:r>
          </a:p>
        </p:txBody>
      </p:sp>
      <p:sp>
        <p:nvSpPr>
          <p:cNvPr id="6" name="スライド番号プレースホルダー 5">
            <a:extLst>
              <a:ext uri="{FF2B5EF4-FFF2-40B4-BE49-F238E27FC236}">
                <a16:creationId xmlns:a16="http://schemas.microsoft.com/office/drawing/2014/main" id="{1EFAF14B-AF86-A144-9F21-D89707ACB61B}"/>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20285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被災地住民行動記録票</a:t>
            </a:r>
            <a:r>
              <a:rPr lang="en-US" altLang="ja-JP"/>
              <a:t>(</a:t>
            </a:r>
            <a:r>
              <a:rPr lang="ja-JP" altLang="en-US"/>
              <a:t>例</a:t>
            </a:r>
            <a:r>
              <a:rPr lang="en-US" altLang="ja-JP"/>
              <a:t>)</a:t>
            </a:r>
            <a:endParaRPr lang="ja-JP" altLang="en-US" dirty="0"/>
          </a:p>
        </p:txBody>
      </p:sp>
      <p:pic>
        <p:nvPicPr>
          <p:cNvPr id="4" name="Picture 2" descr="C:\Users\doki2\Desktop\SnapCrab_NoName_2015-1-19_21-25-51_No-00.png"/>
          <p:cNvPicPr>
            <a:picLocks noChangeAspect="1" noChangeArrowheads="1"/>
          </p:cNvPicPr>
          <p:nvPr/>
        </p:nvPicPr>
        <p:blipFill>
          <a:blip r:embed="rId3" cstate="print"/>
          <a:srcRect/>
          <a:stretch>
            <a:fillRect/>
          </a:stretch>
        </p:blipFill>
        <p:spPr bwMode="auto">
          <a:xfrm>
            <a:off x="545430" y="1628801"/>
            <a:ext cx="3897249" cy="4896543"/>
          </a:xfrm>
          <a:prstGeom prst="rect">
            <a:avLst/>
          </a:prstGeom>
          <a:noFill/>
        </p:spPr>
      </p:pic>
      <p:pic>
        <p:nvPicPr>
          <p:cNvPr id="6" name="Picture 3" descr="C:\Users\doki2\Desktop\SnapCrab_NoName_2015-1-19_21-26-5_No-00.png"/>
          <p:cNvPicPr>
            <a:picLocks noChangeAspect="1" noChangeArrowheads="1"/>
          </p:cNvPicPr>
          <p:nvPr/>
        </p:nvPicPr>
        <p:blipFill>
          <a:blip r:embed="rId4" cstate="print"/>
          <a:srcRect/>
          <a:stretch>
            <a:fillRect/>
          </a:stretch>
        </p:blipFill>
        <p:spPr bwMode="auto">
          <a:xfrm>
            <a:off x="4644008" y="1628800"/>
            <a:ext cx="3752417" cy="4824536"/>
          </a:xfrm>
          <a:prstGeom prst="rect">
            <a:avLst/>
          </a:prstGeom>
          <a:noFill/>
        </p:spPr>
      </p:pic>
      <p:sp>
        <p:nvSpPr>
          <p:cNvPr id="5" name="スライド番号プレースホルダー 4">
            <a:extLst>
              <a:ext uri="{FF2B5EF4-FFF2-40B4-BE49-F238E27FC236}">
                <a16:creationId xmlns:a16="http://schemas.microsoft.com/office/drawing/2014/main" id="{5B12CEFB-0544-A64D-88BA-84E9C7D516BC}"/>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421710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身体除染</a:t>
            </a:r>
            <a:endParaRPr lang="ja-JP" altLang="en-US" dirty="0"/>
          </a:p>
        </p:txBody>
      </p:sp>
      <p:sp>
        <p:nvSpPr>
          <p:cNvPr id="6" name="角丸四角形 5"/>
          <p:cNvSpPr/>
          <p:nvPr/>
        </p:nvSpPr>
        <p:spPr>
          <a:xfrm>
            <a:off x="511789" y="1407574"/>
            <a:ext cx="799475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a:ea typeface="メイリオ"/>
                <a:cs typeface="Meiryo UI" pitchFamily="50" charset="-128"/>
              </a:rPr>
              <a:t>身体除染の原則</a:t>
            </a:r>
            <a:endParaRPr kumimoji="1" lang="en-US" altLang="ja-JP" sz="2800" b="1"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7" name="角丸四角形 6"/>
          <p:cNvSpPr/>
          <p:nvPr/>
        </p:nvSpPr>
        <p:spPr>
          <a:xfrm>
            <a:off x="1015845" y="1983638"/>
            <a:ext cx="7499505"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除染は、本人による脱衣が基本</a:t>
            </a:r>
            <a:endParaRPr kumimoji="1" lang="ja-JP" altLang="en-US" sz="2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8" name="角丸四角形 7"/>
          <p:cNvSpPr/>
          <p:nvPr/>
        </p:nvSpPr>
        <p:spPr>
          <a:xfrm>
            <a:off x="511789" y="2847734"/>
            <a:ext cx="799475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a:ea typeface="メイリオ"/>
                <a:cs typeface="Meiryo UI" pitchFamily="50" charset="-128"/>
              </a:rPr>
              <a:t>除染の留意事項</a:t>
            </a:r>
          </a:p>
        </p:txBody>
      </p:sp>
      <p:sp>
        <p:nvSpPr>
          <p:cNvPr id="9" name="角丸四角形 8"/>
          <p:cNvSpPr/>
          <p:nvPr/>
        </p:nvSpPr>
        <p:spPr>
          <a:xfrm>
            <a:off x="1015845" y="3423798"/>
            <a:ext cx="7499505"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①できるだけ早く除去</a:t>
            </a:r>
            <a:endParaRPr kumimoji="1" lang="ja-JP" altLang="en-US" sz="2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0" name="角丸四角形 9"/>
          <p:cNvSpPr/>
          <p:nvPr/>
        </p:nvSpPr>
        <p:spPr>
          <a:xfrm>
            <a:off x="1015845" y="3999862"/>
            <a:ext cx="7499505"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②汚染の拡大防止</a:t>
            </a:r>
            <a:endParaRPr kumimoji="1" lang="ja-JP" altLang="en-US" sz="28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1" name="角丸四角形 10"/>
          <p:cNvSpPr/>
          <p:nvPr/>
        </p:nvSpPr>
        <p:spPr>
          <a:xfrm>
            <a:off x="1015845" y="4575926"/>
            <a:ext cx="7499505"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メイリオ"/>
                <a:ea typeface="メイリオ"/>
                <a:cs typeface="Meiryo UI" pitchFamily="50" charset="-128"/>
              </a:rPr>
              <a:t>③</a:t>
            </a:r>
            <a:r>
              <a:rPr kumimoji="1" lang="ja-JP" altLang="en-US" sz="2800" b="0" i="0" u="none" strike="noStrike" kern="1200" cap="none" spc="0" normalizeH="0" baseline="0" noProof="0">
                <a:ln>
                  <a:noFill/>
                </a:ln>
                <a:solidFill>
                  <a:schemeClr val="tx1"/>
                </a:solidFill>
                <a:effectLst/>
                <a:uLnTx/>
                <a:uFillTx/>
                <a:latin typeface="メイリオ"/>
                <a:ea typeface="メイリオ"/>
                <a:cs typeface="Meiryo UI" pitchFamily="50" charset="-128"/>
              </a:rPr>
              <a:t>内部被ばくの防止</a:t>
            </a:r>
            <a:endParaRPr kumimoji="1" lang="ja-JP" altLang="en-US" sz="2800" b="0" i="0" u="none" strike="noStrike" kern="1200" cap="none" spc="0" normalizeH="0" baseline="0" noProof="0" dirty="0">
              <a:ln>
                <a:noFill/>
              </a:ln>
              <a:solidFill>
                <a:schemeClr val="tx1"/>
              </a:solidFill>
              <a:effectLst/>
              <a:uLnTx/>
              <a:uFillTx/>
              <a:latin typeface="Segoe UI"/>
              <a:ea typeface="メイリオ"/>
              <a:cs typeface="+mn-cs"/>
            </a:endParaRPr>
          </a:p>
        </p:txBody>
      </p:sp>
      <p:sp>
        <p:nvSpPr>
          <p:cNvPr id="12" name="角丸四角形 11"/>
          <p:cNvSpPr/>
          <p:nvPr/>
        </p:nvSpPr>
        <p:spPr>
          <a:xfrm>
            <a:off x="1015845" y="5151990"/>
            <a:ext cx="7499505"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④創傷汚染者は傷の手当て</a:t>
            </a:r>
            <a:r>
              <a:rPr kumimoji="1" lang="ja-JP" altLang="en-US" sz="2800" b="0" i="0" u="none" strike="noStrike" kern="1200" cap="none" spc="0" normalizeH="0" baseline="0" noProof="0">
                <a:ln>
                  <a:noFill/>
                </a:ln>
                <a:solidFill>
                  <a:prstClr val="black"/>
                </a:solidFill>
                <a:effectLst/>
                <a:uLnTx/>
                <a:uFillTx/>
                <a:latin typeface="メイリオ"/>
                <a:ea typeface="メイリオ"/>
                <a:cs typeface="Meiryo UI" pitchFamily="50" charset="-128"/>
              </a:rPr>
              <a:t>後、原子力災害医療協力機関等の医療</a:t>
            </a: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機関へ</a:t>
            </a:r>
          </a:p>
        </p:txBody>
      </p:sp>
      <p:sp>
        <p:nvSpPr>
          <p:cNvPr id="4" name="スライド番号プレースホルダー 3">
            <a:extLst>
              <a:ext uri="{FF2B5EF4-FFF2-40B4-BE49-F238E27FC236}">
                <a16:creationId xmlns:a16="http://schemas.microsoft.com/office/drawing/2014/main" id="{3BE0494C-E718-604E-9CAC-BB94729E7AEE}"/>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218388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ADADD0-53E6-7243-B8F8-58F7085C3A5D}"/>
              </a:ext>
            </a:extLst>
          </p:cNvPr>
          <p:cNvSpPr>
            <a:spLocks noGrp="1"/>
          </p:cNvSpPr>
          <p:nvPr>
            <p:ph type="title"/>
          </p:nvPr>
        </p:nvSpPr>
        <p:spPr/>
        <p:txBody>
          <a:bodyPr/>
          <a:lstStyle/>
          <a:p>
            <a:r>
              <a:rPr lang="ja-JP" altLang="en-US"/>
              <a:t>甲状腺簡易検査の方法</a:t>
            </a:r>
            <a:endParaRPr kumimoji="1" lang="ja-JP" altLang="en-US"/>
          </a:p>
        </p:txBody>
      </p:sp>
      <p:pic>
        <p:nvPicPr>
          <p:cNvPr id="3" name="図 2">
            <a:extLst>
              <a:ext uri="{FF2B5EF4-FFF2-40B4-BE49-F238E27FC236}">
                <a16:creationId xmlns:a16="http://schemas.microsoft.com/office/drawing/2014/main" id="{7C4E6290-F5B0-7242-A331-31688CF36A9F}"/>
              </a:ext>
            </a:extLst>
          </p:cNvPr>
          <p:cNvPicPr/>
          <p:nvPr/>
        </p:nvPicPr>
        <p:blipFill>
          <a:blip r:embed="rId3" cstate="print"/>
          <a:srcRect/>
          <a:stretch>
            <a:fillRect/>
          </a:stretch>
        </p:blipFill>
        <p:spPr bwMode="auto">
          <a:xfrm>
            <a:off x="724515" y="1124744"/>
            <a:ext cx="3406422" cy="2562353"/>
          </a:xfrm>
          <a:prstGeom prst="rect">
            <a:avLst/>
          </a:prstGeom>
          <a:noFill/>
          <a:ln w="9525">
            <a:noFill/>
            <a:miter lim="800000"/>
            <a:headEnd/>
            <a:tailEnd/>
          </a:ln>
        </p:spPr>
      </p:pic>
      <p:pic>
        <p:nvPicPr>
          <p:cNvPr id="4" name="図 3" descr="C:\Documents and Settings\k3saito\デスクトップ\業務ファイル\H27委託（規制庁）\甲状腺\マニュアル作業フォルダ\H28-05-06作業フォルダ\IMG_Thigh-25.jpg">
            <a:extLst>
              <a:ext uri="{FF2B5EF4-FFF2-40B4-BE49-F238E27FC236}">
                <a16:creationId xmlns:a16="http://schemas.microsoft.com/office/drawing/2014/main" id="{FB91ACE1-9CBA-5E46-A41E-CEA8047F6116}"/>
              </a:ext>
            </a:extLst>
          </p:cNvPr>
          <p:cNvPicPr/>
          <p:nvPr/>
        </p:nvPicPr>
        <p:blipFill>
          <a:blip r:embed="rId4" cstate="print"/>
          <a:srcRect/>
          <a:stretch>
            <a:fillRect/>
          </a:stretch>
        </p:blipFill>
        <p:spPr bwMode="auto">
          <a:xfrm>
            <a:off x="734651" y="3853275"/>
            <a:ext cx="3291660" cy="2407868"/>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98B94DA5-F52A-4249-B055-2220EE904036}"/>
              </a:ext>
            </a:extLst>
          </p:cNvPr>
          <p:cNvSpPr txBox="1"/>
          <p:nvPr/>
        </p:nvSpPr>
        <p:spPr>
          <a:xfrm>
            <a:off x="4141071" y="1182164"/>
            <a:ext cx="4608511"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体表面汚染が無いことを確認した後，被検者の咽頭下部（写真）にプローブを密着させた状態で保持し，時定数</a:t>
            </a:r>
            <a:r>
              <a:rPr kumimoji="1" lang="en-US" altLang="ja-JP" sz="1600" b="0" i="0" u="none" strike="noStrike" kern="1200" cap="none" spc="0" normalizeH="0" baseline="0" noProof="0" dirty="0">
                <a:ln>
                  <a:noFill/>
                </a:ln>
                <a:solidFill>
                  <a:prstClr val="black"/>
                </a:solidFill>
                <a:effectLst/>
                <a:uLnTx/>
                <a:uFillTx/>
                <a:latin typeface="+mn-ea"/>
                <a:cs typeface="+mn-cs"/>
              </a:rPr>
              <a:t>10</a:t>
            </a:r>
            <a:r>
              <a:rPr kumimoji="1" lang="ja-JP" altLang="en-US" sz="1600" b="0" i="0" u="none" strike="noStrike" kern="1200" cap="none" spc="0" normalizeH="0" baseline="0" noProof="0" dirty="0">
                <a:ln>
                  <a:noFill/>
                </a:ln>
                <a:solidFill>
                  <a:prstClr val="black"/>
                </a:solidFill>
                <a:effectLst/>
                <a:uLnTx/>
                <a:uFillTx/>
                <a:latin typeface="+mn-ea"/>
                <a:cs typeface="+mn-cs"/>
              </a:rPr>
              <a:t>秒で指示値が安定したときの数値</a:t>
            </a:r>
            <a:r>
              <a:rPr kumimoji="1" lang="en-US" altLang="ja-JP" sz="1600" b="0" i="0" u="none" strike="noStrike" kern="1200" cap="none" spc="0" normalizeH="0" baseline="0" noProof="0" dirty="0">
                <a:ln>
                  <a:noFill/>
                </a:ln>
                <a:solidFill>
                  <a:srgbClr val="008000"/>
                </a:solidFill>
                <a:effectLst/>
                <a:uLnTx/>
                <a:uFillTx/>
                <a:latin typeface="+mn-ea"/>
                <a:cs typeface="+mn-cs"/>
              </a:rPr>
              <a:t>【</a:t>
            </a:r>
            <a:r>
              <a:rPr kumimoji="1" lang="ja-JP" altLang="en-US" sz="1600" b="0" i="0" u="none" strike="noStrike" kern="1200" cap="none" spc="0" normalizeH="0" baseline="0" noProof="0" dirty="0">
                <a:ln>
                  <a:noFill/>
                </a:ln>
                <a:solidFill>
                  <a:srgbClr val="008000"/>
                </a:solidFill>
                <a:effectLst/>
                <a:uLnTx/>
                <a:uFillTx/>
                <a:latin typeface="+mn-ea"/>
                <a:cs typeface="+mn-cs"/>
              </a:rPr>
              <a:t>測定値（</a:t>
            </a:r>
            <a:r>
              <a:rPr kumimoji="1" lang="en-US" altLang="ja-JP" sz="1600" b="0" i="0" u="none" strike="noStrike" kern="1200" cap="none" spc="0" normalizeH="0" baseline="0" noProof="0" dirty="0">
                <a:ln>
                  <a:noFill/>
                </a:ln>
                <a:solidFill>
                  <a:srgbClr val="008000"/>
                </a:solidFill>
                <a:effectLst/>
                <a:uLnTx/>
                <a:uFillTx/>
                <a:latin typeface="+mn-ea"/>
                <a:cs typeface="+mn-cs"/>
              </a:rPr>
              <a:t>A</a:t>
            </a:r>
            <a:r>
              <a:rPr kumimoji="1" lang="ja-JP" altLang="en-US" sz="1600" b="0" i="0" u="none" strike="noStrike" kern="1200" cap="none" spc="0" normalizeH="0" baseline="0" noProof="0" dirty="0">
                <a:ln>
                  <a:noFill/>
                </a:ln>
                <a:solidFill>
                  <a:srgbClr val="008000"/>
                </a:solidFill>
                <a:effectLst/>
                <a:uLnTx/>
                <a:uFillTx/>
                <a:latin typeface="+mn-ea"/>
                <a:cs typeface="+mn-cs"/>
              </a:rPr>
              <a:t>）</a:t>
            </a:r>
            <a:r>
              <a:rPr kumimoji="1" lang="en-US" altLang="ja-JP" sz="1600" b="0" i="0" u="none" strike="noStrike" kern="1200" cap="none" spc="0" normalizeH="0" baseline="0" noProof="0" dirty="0">
                <a:ln>
                  <a:noFill/>
                </a:ln>
                <a:solidFill>
                  <a:srgbClr val="008000"/>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を読み取る。</a:t>
            </a:r>
          </a:p>
        </p:txBody>
      </p:sp>
      <p:sp>
        <p:nvSpPr>
          <p:cNvPr id="6" name="テキスト ボックス 5">
            <a:extLst>
              <a:ext uri="{FF2B5EF4-FFF2-40B4-BE49-F238E27FC236}">
                <a16:creationId xmlns:a16="http://schemas.microsoft.com/office/drawing/2014/main" id="{529D1968-D7D1-734C-BD79-D87F5FD6035D}"/>
              </a:ext>
            </a:extLst>
          </p:cNvPr>
          <p:cNvSpPr txBox="1"/>
          <p:nvPr/>
        </p:nvSpPr>
        <p:spPr>
          <a:xfrm>
            <a:off x="4130937" y="2268708"/>
            <a:ext cx="460321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（補足説明）</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プローブの</a:t>
            </a:r>
            <a:r>
              <a:rPr kumimoji="1" lang="ja-JP" altLang="en-US" sz="1400" b="0" i="0" u="none" strike="noStrike" kern="1200" cap="none" spc="0" normalizeH="0" baseline="0" noProof="0">
                <a:ln>
                  <a:noFill/>
                </a:ln>
                <a:solidFill>
                  <a:prstClr val="black"/>
                </a:solidFill>
                <a:effectLst/>
                <a:uLnTx/>
                <a:uFillTx/>
                <a:latin typeface="+mn-ea"/>
                <a:cs typeface="+mn-cs"/>
              </a:rPr>
              <a:t>先端はガーゼ等</a:t>
            </a:r>
            <a:r>
              <a:rPr kumimoji="1" lang="ja-JP" altLang="en-US" sz="1400" b="0" i="0" u="none" strike="noStrike" kern="1200" cap="none" spc="0" normalizeH="0" baseline="0" noProof="0" dirty="0">
                <a:ln>
                  <a:noFill/>
                </a:ln>
                <a:solidFill>
                  <a:prstClr val="black"/>
                </a:solidFill>
                <a:effectLst/>
                <a:uLnTx/>
                <a:uFillTx/>
                <a:latin typeface="+mn-ea"/>
                <a:cs typeface="+mn-cs"/>
              </a:rPr>
              <a:t>を被せて，汚染を確認した場合には速やかに外せるようにしておく。</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可能であれば，プローブを頸部に密着させる前に被検者の頸部前面をウエットティッシュ等で軽く拭う。</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一度リセットをした場合，指示値が安定するのは</a:t>
            </a:r>
            <a:r>
              <a:rPr kumimoji="1" lang="en-US" altLang="ja-JP" sz="1400" b="0" i="0" u="none" strike="noStrike" kern="1200" cap="none" spc="0" normalizeH="0" baseline="0" noProof="0" dirty="0">
                <a:ln>
                  <a:noFill/>
                </a:ln>
                <a:solidFill>
                  <a:prstClr val="black"/>
                </a:solidFill>
                <a:effectLst/>
                <a:uLnTx/>
                <a:uFillTx/>
                <a:latin typeface="+mn-ea"/>
                <a:cs typeface="+mn-cs"/>
              </a:rPr>
              <a:t>30</a:t>
            </a:r>
            <a:r>
              <a:rPr kumimoji="1" lang="ja-JP" altLang="en-US" sz="1400" b="0" i="0" u="none" strike="noStrike" kern="1200" cap="none" spc="0" normalizeH="0" baseline="0" noProof="0" dirty="0">
                <a:ln>
                  <a:noFill/>
                </a:ln>
                <a:solidFill>
                  <a:prstClr val="black"/>
                </a:solidFill>
                <a:effectLst/>
                <a:uLnTx/>
                <a:uFillTx/>
                <a:latin typeface="+mn-ea"/>
                <a:cs typeface="+mn-cs"/>
              </a:rPr>
              <a:t>秒後以降（時定数</a:t>
            </a:r>
            <a:r>
              <a:rPr kumimoji="1" lang="en-US" altLang="ja-JP" sz="1400" b="0" i="0" u="none" strike="noStrike" kern="1200" cap="none" spc="0" normalizeH="0" baseline="0" noProof="0" dirty="0">
                <a:ln>
                  <a:noFill/>
                </a:ln>
                <a:solidFill>
                  <a:prstClr val="black"/>
                </a:solidFill>
                <a:effectLst/>
                <a:uLnTx/>
                <a:uFillTx/>
                <a:latin typeface="+mn-ea"/>
                <a:cs typeface="+mn-cs"/>
              </a:rPr>
              <a:t>10</a:t>
            </a:r>
            <a:r>
              <a:rPr kumimoji="1" lang="ja-JP" altLang="en-US" sz="1400" b="0" i="0" u="none" strike="noStrike" kern="1200" cap="none" spc="0" normalizeH="0" baseline="0" noProof="0" dirty="0">
                <a:ln>
                  <a:noFill/>
                </a:ln>
                <a:solidFill>
                  <a:prstClr val="black"/>
                </a:solidFill>
                <a:effectLst/>
                <a:uLnTx/>
                <a:uFillTx/>
                <a:latin typeface="+mn-ea"/>
                <a:cs typeface="+mn-cs"/>
              </a:rPr>
              <a:t>秒の場合）</a:t>
            </a:r>
          </a:p>
        </p:txBody>
      </p:sp>
      <p:sp>
        <p:nvSpPr>
          <p:cNvPr id="7" name="テキスト ボックス 6">
            <a:extLst>
              <a:ext uri="{FF2B5EF4-FFF2-40B4-BE49-F238E27FC236}">
                <a16:creationId xmlns:a16="http://schemas.microsoft.com/office/drawing/2014/main" id="{8164DABA-30F4-1C47-B632-06EE8E0FF610}"/>
              </a:ext>
            </a:extLst>
          </p:cNvPr>
          <p:cNvSpPr txBox="1"/>
          <p:nvPr/>
        </p:nvSpPr>
        <p:spPr>
          <a:xfrm>
            <a:off x="4125645" y="3866895"/>
            <a:ext cx="4608511"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着衣の汚染が無いことを確認した後，大腿部中央付近にプローブを密着させた状態で保持し，時定数</a:t>
            </a:r>
            <a:r>
              <a:rPr kumimoji="1" lang="en-US" altLang="ja-JP" sz="1600" b="0" i="0" u="none" strike="noStrike" kern="1200" cap="none" spc="0" normalizeH="0" baseline="0" noProof="0" dirty="0">
                <a:ln>
                  <a:noFill/>
                </a:ln>
                <a:solidFill>
                  <a:prstClr val="black"/>
                </a:solidFill>
                <a:effectLst/>
                <a:uLnTx/>
                <a:uFillTx/>
                <a:latin typeface="+mn-ea"/>
                <a:cs typeface="+mn-cs"/>
              </a:rPr>
              <a:t>10</a:t>
            </a:r>
            <a:r>
              <a:rPr kumimoji="1" lang="ja-JP" altLang="en-US" sz="1600" b="0" i="0" u="none" strike="noStrike" kern="1200" cap="none" spc="0" normalizeH="0" baseline="0" noProof="0" dirty="0">
                <a:ln>
                  <a:noFill/>
                </a:ln>
                <a:solidFill>
                  <a:prstClr val="black"/>
                </a:solidFill>
                <a:effectLst/>
                <a:uLnTx/>
                <a:uFillTx/>
                <a:latin typeface="+mn-ea"/>
                <a:cs typeface="+mn-cs"/>
              </a:rPr>
              <a:t>秒で指示値が安定したときの数値</a:t>
            </a:r>
            <a:r>
              <a:rPr kumimoji="1" lang="en-US" altLang="ja-JP" sz="1600" b="0" i="0" u="none" strike="noStrike" kern="1200" cap="none" spc="0" normalizeH="0" baseline="0" noProof="0" dirty="0">
                <a:ln>
                  <a:noFill/>
                </a:ln>
                <a:solidFill>
                  <a:srgbClr val="008000"/>
                </a:solidFill>
                <a:effectLst/>
                <a:uLnTx/>
                <a:uFillTx/>
                <a:latin typeface="+mn-ea"/>
                <a:cs typeface="+mn-cs"/>
              </a:rPr>
              <a:t>【</a:t>
            </a:r>
            <a:r>
              <a:rPr kumimoji="1" lang="ja-JP" altLang="en-US" sz="1600" b="0" i="0" u="none" strike="noStrike" kern="1200" cap="none" spc="0" normalizeH="0" baseline="0" noProof="0" dirty="0">
                <a:ln>
                  <a:noFill/>
                </a:ln>
                <a:solidFill>
                  <a:srgbClr val="008000"/>
                </a:solidFill>
                <a:effectLst/>
                <a:uLnTx/>
                <a:uFillTx/>
                <a:latin typeface="+mn-ea"/>
                <a:cs typeface="+mn-cs"/>
              </a:rPr>
              <a:t>測定値（</a:t>
            </a:r>
            <a:r>
              <a:rPr kumimoji="1" lang="en-US" altLang="ja-JP" sz="1600" b="0" i="0" u="none" strike="noStrike" kern="1200" cap="none" spc="0" normalizeH="0" baseline="0" noProof="0" dirty="0">
                <a:ln>
                  <a:noFill/>
                </a:ln>
                <a:solidFill>
                  <a:srgbClr val="008000"/>
                </a:solidFill>
                <a:effectLst/>
                <a:uLnTx/>
                <a:uFillTx/>
                <a:latin typeface="+mn-ea"/>
                <a:cs typeface="+mn-cs"/>
              </a:rPr>
              <a:t>B</a:t>
            </a:r>
            <a:r>
              <a:rPr kumimoji="1" lang="ja-JP" altLang="en-US" sz="1600" b="0" i="0" u="none" strike="noStrike" kern="1200" cap="none" spc="0" normalizeH="0" baseline="0" noProof="0" dirty="0">
                <a:ln>
                  <a:noFill/>
                </a:ln>
                <a:solidFill>
                  <a:srgbClr val="008000"/>
                </a:solidFill>
                <a:effectLst/>
                <a:uLnTx/>
                <a:uFillTx/>
                <a:latin typeface="+mn-ea"/>
                <a:cs typeface="+mn-cs"/>
              </a:rPr>
              <a:t>）</a:t>
            </a:r>
            <a:r>
              <a:rPr kumimoji="1" lang="en-US" altLang="ja-JP" sz="1600" b="0" i="0" u="none" strike="noStrike" kern="1200" cap="none" spc="0" normalizeH="0" baseline="0" noProof="0" dirty="0">
                <a:ln>
                  <a:noFill/>
                </a:ln>
                <a:solidFill>
                  <a:srgbClr val="008000"/>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を読み取る。</a:t>
            </a:r>
          </a:p>
        </p:txBody>
      </p:sp>
      <p:sp>
        <p:nvSpPr>
          <p:cNvPr id="8" name="テキスト ボックス 7">
            <a:extLst>
              <a:ext uri="{FF2B5EF4-FFF2-40B4-BE49-F238E27FC236}">
                <a16:creationId xmlns:a16="http://schemas.microsoft.com/office/drawing/2014/main" id="{ECF2AA22-483F-B340-8656-6DE1111503E4}"/>
              </a:ext>
            </a:extLst>
          </p:cNvPr>
          <p:cNvSpPr txBox="1"/>
          <p:nvPr/>
        </p:nvSpPr>
        <p:spPr>
          <a:xfrm>
            <a:off x="4141071" y="5097194"/>
            <a:ext cx="4608511" cy="400110"/>
          </a:xfrm>
          <a:prstGeom prst="rect">
            <a:avLst/>
          </a:prstGeom>
          <a:solidFill>
            <a:schemeClr val="accent6">
              <a:lumMod val="20000"/>
              <a:lumOff val="80000"/>
            </a:schemeClr>
          </a:solidFill>
          <a:ln w="19050">
            <a:solidFill>
              <a:schemeClr val="accent6"/>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正味値＝測定値（</a:t>
            </a:r>
            <a:r>
              <a:rPr kumimoji="1" lang="en-US" altLang="ja-JP"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A</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a:t>
            </a:r>
            <a:r>
              <a:rPr kumimoji="1" lang="en-US" altLang="ja-JP"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測定値（</a:t>
            </a:r>
            <a:r>
              <a:rPr kumimoji="1" lang="en-US" altLang="ja-JP"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B</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ea"/>
                <a:cs typeface="+mn-cs"/>
              </a:rPr>
              <a:t>）</a:t>
            </a:r>
          </a:p>
        </p:txBody>
      </p:sp>
      <p:cxnSp>
        <p:nvCxnSpPr>
          <p:cNvPr id="9" name="直線矢印コネクタ 8">
            <a:extLst>
              <a:ext uri="{FF2B5EF4-FFF2-40B4-BE49-F238E27FC236}">
                <a16:creationId xmlns:a16="http://schemas.microsoft.com/office/drawing/2014/main" id="{D0DD1539-4EE3-3E43-AF29-3E60DA3B2A68}"/>
              </a:ext>
            </a:extLst>
          </p:cNvPr>
          <p:cNvCxnSpPr/>
          <p:nvPr/>
        </p:nvCxnSpPr>
        <p:spPr>
          <a:xfrm flipV="1">
            <a:off x="4682441" y="5560567"/>
            <a:ext cx="0" cy="36004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85B00B2-F6DF-A340-92CB-587B754EFA42}"/>
              </a:ext>
            </a:extLst>
          </p:cNvPr>
          <p:cNvSpPr txBox="1"/>
          <p:nvPr/>
        </p:nvSpPr>
        <p:spPr>
          <a:xfrm>
            <a:off x="4255113" y="5858615"/>
            <a:ext cx="285206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uLnTx/>
                <a:uFillTx/>
                <a:latin typeface="+mn-ea"/>
                <a:cs typeface="+mn-cs"/>
              </a:rPr>
              <a:t>スクリーニングレベルと比較</a:t>
            </a:r>
          </a:p>
        </p:txBody>
      </p:sp>
      <p:sp>
        <p:nvSpPr>
          <p:cNvPr id="11" name="テキスト ボックス 10">
            <a:extLst>
              <a:ext uri="{FF2B5EF4-FFF2-40B4-BE49-F238E27FC236}">
                <a16:creationId xmlns:a16="http://schemas.microsoft.com/office/drawing/2014/main" id="{B4DAFE9A-0CD8-9F4B-B8F4-5AE75B826EE4}"/>
              </a:ext>
            </a:extLst>
          </p:cNvPr>
          <p:cNvSpPr txBox="1"/>
          <p:nvPr/>
        </p:nvSpPr>
        <p:spPr>
          <a:xfrm>
            <a:off x="3890353" y="6172161"/>
            <a:ext cx="44935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FF"/>
                </a:solidFill>
                <a:effectLst/>
                <a:uLnTx/>
                <a:uFillTx/>
                <a:latin typeface="+mn-ea"/>
                <a:cs typeface="+mn-cs"/>
              </a:rPr>
              <a:t>※</a:t>
            </a:r>
            <a:r>
              <a:rPr kumimoji="1" lang="ja-JP" altLang="en-US" sz="1600" b="0" i="0" u="none" strike="noStrike" kern="1200" cap="none" spc="0" normalizeH="0" baseline="0" noProof="0" dirty="0">
                <a:ln>
                  <a:noFill/>
                </a:ln>
                <a:solidFill>
                  <a:srgbClr val="0000FF"/>
                </a:solidFill>
                <a:effectLst/>
                <a:uLnTx/>
                <a:uFillTx/>
                <a:latin typeface="+mn-ea"/>
                <a:cs typeface="+mn-cs"/>
              </a:rPr>
              <a:t>測定室内の空間線量率も定期的に測定する。</a:t>
            </a:r>
          </a:p>
        </p:txBody>
      </p:sp>
      <p:sp>
        <p:nvSpPr>
          <p:cNvPr id="12" name="スライド番号プレースホルダー 11">
            <a:extLst>
              <a:ext uri="{FF2B5EF4-FFF2-40B4-BE49-F238E27FC236}">
                <a16:creationId xmlns:a16="http://schemas.microsoft.com/office/drawing/2014/main" id="{17E9CBD1-07C5-3842-A57C-5B3BD0D951F1}"/>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423733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F007C-53B4-854A-A574-3725D816F636}"/>
              </a:ext>
            </a:extLst>
          </p:cNvPr>
          <p:cNvSpPr>
            <a:spLocks noGrp="1"/>
          </p:cNvSpPr>
          <p:nvPr>
            <p:ph type="title"/>
          </p:nvPr>
        </p:nvSpPr>
        <p:spPr/>
        <p:txBody>
          <a:bodyPr/>
          <a:lstStyle/>
          <a:p>
            <a:r>
              <a:rPr kumimoji="1" lang="ja-JP" altLang="en-US"/>
              <a:t>行動調査</a:t>
            </a:r>
          </a:p>
        </p:txBody>
      </p:sp>
      <p:sp>
        <p:nvSpPr>
          <p:cNvPr id="11" name="角丸四角形 10">
            <a:extLst>
              <a:ext uri="{FF2B5EF4-FFF2-40B4-BE49-F238E27FC236}">
                <a16:creationId xmlns:a16="http://schemas.microsoft.com/office/drawing/2014/main" id="{C095CB60-A70E-1642-B455-1338EB8616E2}"/>
              </a:ext>
            </a:extLst>
          </p:cNvPr>
          <p:cNvSpPr/>
          <p:nvPr/>
        </p:nvSpPr>
        <p:spPr>
          <a:xfrm>
            <a:off x="467544" y="1335566"/>
            <a:ext cx="820891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Segoe UI"/>
                <a:ea typeface="メイリオ"/>
                <a:cs typeface="+mn-cs"/>
              </a:rPr>
              <a:t>行動調査の目的</a:t>
            </a:r>
          </a:p>
        </p:txBody>
      </p:sp>
      <p:sp>
        <p:nvSpPr>
          <p:cNvPr id="12" name="角丸四角形 11">
            <a:extLst>
              <a:ext uri="{FF2B5EF4-FFF2-40B4-BE49-F238E27FC236}">
                <a16:creationId xmlns:a16="http://schemas.microsoft.com/office/drawing/2014/main" id="{4B7C5101-96EA-3D44-BEEE-8A09AE3039EB}"/>
              </a:ext>
            </a:extLst>
          </p:cNvPr>
          <p:cNvSpPr/>
          <p:nvPr/>
        </p:nvSpPr>
        <p:spPr>
          <a:xfrm>
            <a:off x="1133946" y="3495806"/>
            <a:ext cx="7542509"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メイリオ"/>
                <a:ea typeface="メイリオ"/>
                <a:cs typeface="Meiryo UI" pitchFamily="50" charset="-128"/>
              </a:rPr>
              <a:t>　</a:t>
            </a:r>
            <a:r>
              <a:rPr kumimoji="1" lang="ja-JP" altLang="en-US" sz="26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被災者が救護所に来るまでの行動の調査</a:t>
            </a:r>
            <a:endParaRPr kumimoji="1" lang="ja-JP" altLang="en-US" sz="26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3" name="角丸四角形 12">
            <a:extLst>
              <a:ext uri="{FF2B5EF4-FFF2-40B4-BE49-F238E27FC236}">
                <a16:creationId xmlns:a16="http://schemas.microsoft.com/office/drawing/2014/main" id="{271A22F5-2B8D-6849-B1B9-718D8720A4C5}"/>
              </a:ext>
            </a:extLst>
          </p:cNvPr>
          <p:cNvSpPr/>
          <p:nvPr/>
        </p:nvSpPr>
        <p:spPr>
          <a:xfrm>
            <a:off x="1133946" y="4647934"/>
            <a:ext cx="7542509"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メイリオ"/>
                <a:ea typeface="メイリオ"/>
                <a:cs typeface="Meiryo UI" pitchFamily="50" charset="-128"/>
              </a:rPr>
              <a:t>　</a:t>
            </a:r>
            <a:r>
              <a:rPr kumimoji="1" lang="ja-JP" altLang="en-US" sz="26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保健師、看護師等医療関係者</a:t>
            </a:r>
            <a:endParaRPr kumimoji="1" lang="ja-JP" altLang="en-US" sz="26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4" name="角丸四角形 13">
            <a:extLst>
              <a:ext uri="{FF2B5EF4-FFF2-40B4-BE49-F238E27FC236}">
                <a16:creationId xmlns:a16="http://schemas.microsoft.com/office/drawing/2014/main" id="{40A327EF-1997-B749-BD40-BF84CC8FB7B3}"/>
              </a:ext>
            </a:extLst>
          </p:cNvPr>
          <p:cNvSpPr/>
          <p:nvPr/>
        </p:nvSpPr>
        <p:spPr>
          <a:xfrm>
            <a:off x="1133946" y="2919742"/>
            <a:ext cx="7542509"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メイリオ"/>
                <a:ea typeface="メイリオ"/>
                <a:cs typeface="Meiryo UI" pitchFamily="50" charset="-128"/>
              </a:rPr>
              <a:t>　</a:t>
            </a:r>
            <a:r>
              <a:rPr kumimoji="1" lang="ja-JP" altLang="en-US" sz="26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被災者の健康状態の確認</a:t>
            </a:r>
            <a:endParaRPr kumimoji="1" lang="ja-JP" altLang="en-US" sz="26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5" name="角丸四角形 14">
            <a:extLst>
              <a:ext uri="{FF2B5EF4-FFF2-40B4-BE49-F238E27FC236}">
                <a16:creationId xmlns:a16="http://schemas.microsoft.com/office/drawing/2014/main" id="{CF8678D6-5BCF-774B-87F9-B97DF82C1D6A}"/>
              </a:ext>
            </a:extLst>
          </p:cNvPr>
          <p:cNvSpPr/>
          <p:nvPr/>
        </p:nvSpPr>
        <p:spPr>
          <a:xfrm>
            <a:off x="467544" y="4143878"/>
            <a:ext cx="820891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メイリオ"/>
                <a:ea typeface="メイリオ"/>
                <a:cs typeface="Meiryo UI" pitchFamily="50" charset="-128"/>
              </a:rPr>
              <a:t>聞き取り者</a:t>
            </a:r>
            <a:endParaRPr kumimoji="1" lang="ja-JP" altLang="en-US" sz="2600" b="1"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6" name="角丸四角形 15">
            <a:extLst>
              <a:ext uri="{FF2B5EF4-FFF2-40B4-BE49-F238E27FC236}">
                <a16:creationId xmlns:a16="http://schemas.microsoft.com/office/drawing/2014/main" id="{785E7E2A-A556-FC4F-A61F-C5FC9F8E61E8}"/>
              </a:ext>
            </a:extLst>
          </p:cNvPr>
          <p:cNvSpPr/>
          <p:nvPr/>
        </p:nvSpPr>
        <p:spPr>
          <a:xfrm>
            <a:off x="467544" y="5223998"/>
            <a:ext cx="820891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メイリオ"/>
                <a:ea typeface="メイリオ"/>
                <a:cs typeface="Meiryo UI" pitchFamily="50" charset="-128"/>
              </a:rPr>
              <a:t>服装</a:t>
            </a:r>
            <a:endParaRPr kumimoji="1" lang="ja-JP" altLang="en-US" sz="2600" b="1"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7" name="角丸四角形 16">
            <a:extLst>
              <a:ext uri="{FF2B5EF4-FFF2-40B4-BE49-F238E27FC236}">
                <a16:creationId xmlns:a16="http://schemas.microsoft.com/office/drawing/2014/main" id="{5BFD6E5A-DBB0-3B4B-9423-BB2E56DDCA58}"/>
              </a:ext>
            </a:extLst>
          </p:cNvPr>
          <p:cNvSpPr/>
          <p:nvPr/>
        </p:nvSpPr>
        <p:spPr>
          <a:xfrm>
            <a:off x="1133946" y="5728054"/>
            <a:ext cx="7542509"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メイリオ"/>
                <a:ea typeface="メイリオ"/>
                <a:cs typeface="Meiryo UI" pitchFamily="50" charset="-128"/>
              </a:rPr>
              <a:t>　</a:t>
            </a:r>
            <a:r>
              <a:rPr kumimoji="1" lang="ja-JP" altLang="en-US" sz="26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白衣、手袋（使い捨て）、個人線量計</a:t>
            </a:r>
            <a:endParaRPr kumimoji="1" lang="ja-JP" altLang="en-US" sz="26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8" name="コンテンツ プレースホルダ 10">
            <a:extLst>
              <a:ext uri="{FF2B5EF4-FFF2-40B4-BE49-F238E27FC236}">
                <a16:creationId xmlns:a16="http://schemas.microsoft.com/office/drawing/2014/main" id="{74FB4AE2-D130-184D-8EE8-DC13B1EA9C21}"/>
              </a:ext>
            </a:extLst>
          </p:cNvPr>
          <p:cNvSpPr txBox="1">
            <a:spLocks/>
          </p:cNvSpPr>
          <p:nvPr/>
        </p:nvSpPr>
        <p:spPr>
          <a:xfrm>
            <a:off x="1135626" y="1839622"/>
            <a:ext cx="756151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b">
            <a:normAutofit fontScale="92500" lnSpcReduction="20000"/>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lt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lt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lt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lt1"/>
                </a:solidFill>
                <a:latin typeface="+mn-lt"/>
                <a:ea typeface="+mn-ea"/>
                <a:cs typeface="+mn-cs"/>
              </a:defRPr>
            </a:lvl9pPr>
          </a:lstStyle>
          <a:p>
            <a:pPr marL="0" indent="0">
              <a:buNone/>
            </a:pPr>
            <a:r>
              <a:rPr lang="ja-JP" altLang="en-US" sz="3100">
                <a:solidFill>
                  <a:schemeClr val="tx1"/>
                </a:solidFill>
              </a:rPr>
              <a:t>　外部被ばく線量の推定</a:t>
            </a:r>
            <a:endParaRPr lang="ja-JP" altLang="en-US" sz="3100" dirty="0">
              <a:solidFill>
                <a:schemeClr val="tx1"/>
              </a:solidFill>
            </a:endParaRPr>
          </a:p>
        </p:txBody>
      </p:sp>
      <p:sp>
        <p:nvSpPr>
          <p:cNvPr id="19" name="コンテンツ プレースホルダ 10">
            <a:extLst>
              <a:ext uri="{FF2B5EF4-FFF2-40B4-BE49-F238E27FC236}">
                <a16:creationId xmlns:a16="http://schemas.microsoft.com/office/drawing/2014/main" id="{34BE5DCF-4C33-FB4D-B03F-F2A2B6309DEA}"/>
              </a:ext>
            </a:extLst>
          </p:cNvPr>
          <p:cNvSpPr txBox="1">
            <a:spLocks/>
          </p:cNvSpPr>
          <p:nvPr/>
        </p:nvSpPr>
        <p:spPr>
          <a:xfrm>
            <a:off x="467544" y="2415686"/>
            <a:ext cx="8229600" cy="504056"/>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Segoe UI"/>
                <a:ea typeface="メイリオ"/>
                <a:cs typeface="+mn-cs"/>
              </a:rPr>
              <a:t>行動調査の内容</a:t>
            </a:r>
          </a:p>
        </p:txBody>
      </p:sp>
      <p:sp>
        <p:nvSpPr>
          <p:cNvPr id="3" name="スライド番号プレースホルダー 2">
            <a:extLst>
              <a:ext uri="{FF2B5EF4-FFF2-40B4-BE49-F238E27FC236}">
                <a16:creationId xmlns:a16="http://schemas.microsoft.com/office/drawing/2014/main" id="{2A554885-A6D9-1243-A9F5-F82CA0AF3EB5}"/>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90594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811F18-FAEE-344E-9E82-08C929D3013C}"/>
              </a:ext>
            </a:extLst>
          </p:cNvPr>
          <p:cNvSpPr>
            <a:spLocks noGrp="1"/>
          </p:cNvSpPr>
          <p:nvPr>
            <p:ph type="title"/>
          </p:nvPr>
        </p:nvSpPr>
        <p:spPr/>
        <p:txBody>
          <a:bodyPr/>
          <a:lstStyle/>
          <a:p>
            <a:r>
              <a:rPr lang="ja-JP" altLang="en-US"/>
              <a:t>行動調査・問診の内容</a:t>
            </a:r>
          </a:p>
        </p:txBody>
      </p:sp>
      <p:sp>
        <p:nvSpPr>
          <p:cNvPr id="3" name="角丸四角形 2">
            <a:extLst>
              <a:ext uri="{FF2B5EF4-FFF2-40B4-BE49-F238E27FC236}">
                <a16:creationId xmlns:a16="http://schemas.microsoft.com/office/drawing/2014/main" id="{C236C12C-D71E-BC4F-BAC5-B035474828D7}"/>
              </a:ext>
            </a:extLst>
          </p:cNvPr>
          <p:cNvSpPr/>
          <p:nvPr/>
        </p:nvSpPr>
        <p:spPr>
          <a:xfrm>
            <a:off x="378446" y="3173282"/>
            <a:ext cx="8136904" cy="5312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a:ea typeface="メイリオ"/>
                <a:cs typeface="Meiryo UI" pitchFamily="50" charset="-128"/>
              </a:rPr>
              <a:t>事故発生後から救護所に来る</a:t>
            </a:r>
            <a:r>
              <a:rPr kumimoji="1" lang="ja-JP" altLang="en-US" sz="2400" b="1" i="0" u="none" strike="noStrike" kern="1200" cap="none" spc="0" normalizeH="0" baseline="0" noProof="0">
                <a:ln>
                  <a:noFill/>
                </a:ln>
                <a:solidFill>
                  <a:prstClr val="black"/>
                </a:solidFill>
                <a:effectLst/>
                <a:uLnTx/>
                <a:uFillTx/>
                <a:latin typeface="メイリオ"/>
                <a:ea typeface="メイリオ"/>
                <a:cs typeface="Meiryo UI" pitchFamily="50" charset="-128"/>
              </a:rPr>
              <a:t>までの行動調査</a:t>
            </a:r>
            <a:endParaRPr kumimoji="1" lang="ja-JP" altLang="en-US" sz="2400" b="1"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4" name="角丸四角形 3">
            <a:extLst>
              <a:ext uri="{FF2B5EF4-FFF2-40B4-BE49-F238E27FC236}">
                <a16:creationId xmlns:a16="http://schemas.microsoft.com/office/drawing/2014/main" id="{9275CF38-62B0-544E-AFDE-B085597A539E}"/>
              </a:ext>
            </a:extLst>
          </p:cNvPr>
          <p:cNvSpPr/>
          <p:nvPr/>
        </p:nvSpPr>
        <p:spPr>
          <a:xfrm>
            <a:off x="1160109" y="3704534"/>
            <a:ext cx="7355239" cy="5002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①どこにいたのか？</a:t>
            </a:r>
          </a:p>
        </p:txBody>
      </p:sp>
      <p:sp>
        <p:nvSpPr>
          <p:cNvPr id="5" name="角丸四角形 4">
            <a:extLst>
              <a:ext uri="{FF2B5EF4-FFF2-40B4-BE49-F238E27FC236}">
                <a16:creationId xmlns:a16="http://schemas.microsoft.com/office/drawing/2014/main" id="{4D59AD9F-6D01-CC48-A46D-3D17ABB14235}"/>
              </a:ext>
            </a:extLst>
          </p:cNvPr>
          <p:cNvSpPr/>
          <p:nvPr/>
        </p:nvSpPr>
        <p:spPr>
          <a:xfrm>
            <a:off x="1160111" y="4204499"/>
            <a:ext cx="7355239" cy="5002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②何時間そこにいたのか？</a:t>
            </a:r>
          </a:p>
        </p:txBody>
      </p:sp>
      <p:sp>
        <p:nvSpPr>
          <p:cNvPr id="6" name="角丸四角形 5">
            <a:extLst>
              <a:ext uri="{FF2B5EF4-FFF2-40B4-BE49-F238E27FC236}">
                <a16:creationId xmlns:a16="http://schemas.microsoft.com/office/drawing/2014/main" id="{F3D823E3-1726-BC41-8F88-9D23386CD03D}"/>
              </a:ext>
            </a:extLst>
          </p:cNvPr>
          <p:cNvSpPr/>
          <p:nvPr/>
        </p:nvSpPr>
        <p:spPr>
          <a:xfrm>
            <a:off x="1160109" y="4699809"/>
            <a:ext cx="7355239" cy="5503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③服装は？</a:t>
            </a:r>
          </a:p>
        </p:txBody>
      </p:sp>
      <p:sp>
        <p:nvSpPr>
          <p:cNvPr id="7" name="角丸四角形 6">
            <a:extLst>
              <a:ext uri="{FF2B5EF4-FFF2-40B4-BE49-F238E27FC236}">
                <a16:creationId xmlns:a16="http://schemas.microsoft.com/office/drawing/2014/main" id="{539781AE-1410-5B48-B283-6ACC814B295D}"/>
              </a:ext>
            </a:extLst>
          </p:cNvPr>
          <p:cNvSpPr/>
          <p:nvPr/>
        </p:nvSpPr>
        <p:spPr>
          <a:xfrm>
            <a:off x="1160109" y="5253050"/>
            <a:ext cx="7355239" cy="5503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④雨に濡れたか？</a:t>
            </a:r>
          </a:p>
        </p:txBody>
      </p:sp>
      <p:sp>
        <p:nvSpPr>
          <p:cNvPr id="8" name="角丸四角形 7">
            <a:extLst>
              <a:ext uri="{FF2B5EF4-FFF2-40B4-BE49-F238E27FC236}">
                <a16:creationId xmlns:a16="http://schemas.microsoft.com/office/drawing/2014/main" id="{CA78582E-6792-9641-81FD-F8B90E8EDE27}"/>
              </a:ext>
            </a:extLst>
          </p:cNvPr>
          <p:cNvSpPr/>
          <p:nvPr/>
        </p:nvSpPr>
        <p:spPr>
          <a:xfrm>
            <a:off x="1160109" y="5803359"/>
            <a:ext cx="7355239" cy="5503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⑤飲食をしたか？</a:t>
            </a:r>
          </a:p>
        </p:txBody>
      </p:sp>
      <p:sp>
        <p:nvSpPr>
          <p:cNvPr id="9" name="角丸四角形 8">
            <a:extLst>
              <a:ext uri="{FF2B5EF4-FFF2-40B4-BE49-F238E27FC236}">
                <a16:creationId xmlns:a16="http://schemas.microsoft.com/office/drawing/2014/main" id="{70B34C1B-4A74-144B-ABC7-393E9F2B08E7}"/>
              </a:ext>
            </a:extLst>
          </p:cNvPr>
          <p:cNvSpPr/>
          <p:nvPr/>
        </p:nvSpPr>
        <p:spPr>
          <a:xfrm>
            <a:off x="378446" y="1353684"/>
            <a:ext cx="8136904" cy="5312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a:ea typeface="メイリオ"/>
                <a:cs typeface="Meiryo UI" pitchFamily="50" charset="-128"/>
              </a:rPr>
              <a:t>健康状態の確認</a:t>
            </a:r>
            <a:endParaRPr kumimoji="1" lang="ja-JP" altLang="en-US" sz="2400" b="1"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 name="角丸四角形 9">
            <a:extLst>
              <a:ext uri="{FF2B5EF4-FFF2-40B4-BE49-F238E27FC236}">
                <a16:creationId xmlns:a16="http://schemas.microsoft.com/office/drawing/2014/main" id="{CEB39133-0B02-5C4F-B852-7264AC15E386}"/>
              </a:ext>
            </a:extLst>
          </p:cNvPr>
          <p:cNvSpPr/>
          <p:nvPr/>
        </p:nvSpPr>
        <p:spPr>
          <a:xfrm>
            <a:off x="1160111" y="1901955"/>
            <a:ext cx="7355239" cy="5002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メイリオ"/>
                <a:ea typeface="メイリオ"/>
                <a:cs typeface="Meiryo UI" pitchFamily="50" charset="-128"/>
              </a:rPr>
              <a:t>①急性放射線症の前駆症状はないか？</a:t>
            </a:r>
            <a:endPar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1" name="角丸四角形 10">
            <a:extLst>
              <a:ext uri="{FF2B5EF4-FFF2-40B4-BE49-F238E27FC236}">
                <a16:creationId xmlns:a16="http://schemas.microsoft.com/office/drawing/2014/main" id="{0F8858FB-4C20-674F-A698-6CAA131FAFFC}"/>
              </a:ext>
            </a:extLst>
          </p:cNvPr>
          <p:cNvSpPr/>
          <p:nvPr/>
        </p:nvSpPr>
        <p:spPr>
          <a:xfrm>
            <a:off x="1160111" y="2404715"/>
            <a:ext cx="7355239" cy="5002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②</a:t>
            </a:r>
            <a:r>
              <a:rPr lang="ja-JP" altLang="en-US" sz="2400">
                <a:solidFill>
                  <a:prstClr val="black"/>
                </a:solidFill>
                <a:latin typeface="メイリオ"/>
                <a:ea typeface="メイリオ"/>
                <a:cs typeface="Meiryo UI" pitchFamily="50" charset="-128"/>
              </a:rPr>
              <a:t>健康上の問題はないか？</a:t>
            </a:r>
            <a:endParaRPr kumimoji="1" lang="ja-JP" altLang="en-US" sz="24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3" name="スライド番号プレースホルダー 12">
            <a:extLst>
              <a:ext uri="{FF2B5EF4-FFF2-40B4-BE49-F238E27FC236}">
                <a16:creationId xmlns:a16="http://schemas.microsoft.com/office/drawing/2014/main" id="{D8277C2B-3EAB-7C40-990B-148C1282ED2A}"/>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300456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住民対応　外部被ばく線量推定</a:t>
            </a:r>
            <a:endParaRPr lang="ja-JP" altLang="en-US" dirty="0"/>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l="52220" t="20123" r="2155" b="1649"/>
          <a:stretch>
            <a:fillRect/>
          </a:stretch>
        </p:blipFill>
        <p:spPr bwMode="auto">
          <a:xfrm>
            <a:off x="504031" y="1231900"/>
            <a:ext cx="8135938"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スライド番号プレースホルダー 4">
            <a:extLst>
              <a:ext uri="{FF2B5EF4-FFF2-40B4-BE49-F238E27FC236}">
                <a16:creationId xmlns:a16="http://schemas.microsoft.com/office/drawing/2014/main" id="{2BB19E7E-F50D-8A40-AF11-F6E0EB40F7A3}"/>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357168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移動型ＷＢ</a:t>
            </a:r>
            <a:r>
              <a:rPr lang="en-US" altLang="ja-JP"/>
              <a:t>C</a:t>
            </a:r>
            <a:r>
              <a:rPr lang="ja-JP" altLang="en-US"/>
              <a:t>車輌の紹介</a:t>
            </a:r>
            <a:endParaRPr lang="ja-JP" altLang="en-US" dirty="0"/>
          </a:p>
        </p:txBody>
      </p:sp>
      <p:sp>
        <p:nvSpPr>
          <p:cNvPr id="5" name="コンテンツ プレースホルダ 4"/>
          <p:cNvSpPr>
            <a:spLocks noGrp="1"/>
          </p:cNvSpPr>
          <p:nvPr>
            <p:ph idx="1"/>
          </p:nvPr>
        </p:nvSpPr>
        <p:spPr/>
        <p:txBody>
          <a:bodyPr>
            <a:normAutofit/>
          </a:bodyPr>
          <a:lstStyle/>
          <a:p>
            <a:pPr>
              <a:lnSpc>
                <a:spcPct val="100000"/>
              </a:lnSpc>
            </a:pPr>
            <a:r>
              <a:rPr lang="ja-JP" altLang="en-US" sz="2400"/>
              <a:t>いくつかの自治体では、救護所で内部被ばく検査を行うため、移動型</a:t>
            </a:r>
            <a:r>
              <a:rPr lang="en-GB" altLang="ja-JP" sz="2400" dirty="0"/>
              <a:t>WBC</a:t>
            </a:r>
            <a:r>
              <a:rPr lang="ja-JP" altLang="en-US" sz="2400"/>
              <a:t>車輌を導入しています。</a:t>
            </a:r>
            <a:endParaRPr lang="en-GB" altLang="ja-JP" sz="2400" dirty="0"/>
          </a:p>
        </p:txBody>
      </p:sp>
      <p:pic>
        <p:nvPicPr>
          <p:cNvPr id="4" name="図 3" descr="IMG_258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46755" y="2776999"/>
            <a:ext cx="3512841" cy="2341894"/>
          </a:xfrm>
          <a:prstGeom prst="rect">
            <a:avLst/>
          </a:prstGeom>
        </p:spPr>
      </p:pic>
      <p:sp>
        <p:nvSpPr>
          <p:cNvPr id="10" name="コンテンツ プレースホルダ 4">
            <a:extLst>
              <a:ext uri="{FF2B5EF4-FFF2-40B4-BE49-F238E27FC236}">
                <a16:creationId xmlns:a16="http://schemas.microsoft.com/office/drawing/2014/main" id="{5CB93A81-2609-F547-9D65-0AA230240EEF}"/>
              </a:ext>
            </a:extLst>
          </p:cNvPr>
          <p:cNvSpPr txBox="1">
            <a:spLocks/>
          </p:cNvSpPr>
          <p:nvPr/>
        </p:nvSpPr>
        <p:spPr>
          <a:xfrm>
            <a:off x="628650" y="2191525"/>
            <a:ext cx="5262349" cy="3985439"/>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400"/>
              <a:t>救護所での身体表面汚染検査によって顔面の汚染があったり、放射性プルームの吸入が疑われる場合は、この</a:t>
            </a:r>
            <a:r>
              <a:rPr lang="en-US" altLang="ja-JP" sz="2400" dirty="0"/>
              <a:t>WBC</a:t>
            </a:r>
            <a:r>
              <a:rPr lang="ja-JP" altLang="en-US" sz="2400"/>
              <a:t>によって内部被ばくの検査ができます。</a:t>
            </a:r>
            <a:endParaRPr lang="en-US" altLang="ja-JP" sz="2400" dirty="0"/>
          </a:p>
          <a:p>
            <a:pPr>
              <a:lnSpc>
                <a:spcPct val="100000"/>
              </a:lnSpc>
            </a:pPr>
            <a:r>
              <a:rPr lang="ja-JP" altLang="en-US" sz="2400"/>
              <a:t>内部被ばくがあれば、原子力災害拠点病院等へ搬送し、より精密な評価を行います。</a:t>
            </a:r>
          </a:p>
        </p:txBody>
      </p:sp>
      <p:sp>
        <p:nvSpPr>
          <p:cNvPr id="11" name="スライド番号プレースホルダー 10">
            <a:extLst>
              <a:ext uri="{FF2B5EF4-FFF2-40B4-BE49-F238E27FC236}">
                <a16:creationId xmlns:a16="http://schemas.microsoft.com/office/drawing/2014/main" id="{8E4035AD-2F8A-B142-AB84-F2B9400BD7FA}"/>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15711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006CB-3A6F-C146-8B47-5C95B4239C25}"/>
              </a:ext>
            </a:extLst>
          </p:cNvPr>
          <p:cNvSpPr>
            <a:spLocks noGrp="1"/>
          </p:cNvSpPr>
          <p:nvPr>
            <p:ph type="title"/>
          </p:nvPr>
        </p:nvSpPr>
        <p:spPr/>
        <p:txBody>
          <a:bodyPr/>
          <a:lstStyle/>
          <a:p>
            <a:r>
              <a:rPr kumimoji="1" lang="ja-JP" altLang="en-US"/>
              <a:t>多数傷病者発生時の救護所活動</a:t>
            </a:r>
          </a:p>
        </p:txBody>
      </p:sp>
      <p:sp>
        <p:nvSpPr>
          <p:cNvPr id="38" name="角丸四角形 37">
            <a:extLst>
              <a:ext uri="{FF2B5EF4-FFF2-40B4-BE49-F238E27FC236}">
                <a16:creationId xmlns:a16="http://schemas.microsoft.com/office/drawing/2014/main" id="{3B15DC55-A158-5249-82C0-BDC548F1B7D7}"/>
              </a:ext>
            </a:extLst>
          </p:cNvPr>
          <p:cNvSpPr/>
          <p:nvPr/>
        </p:nvSpPr>
        <p:spPr>
          <a:xfrm>
            <a:off x="1596411" y="1135628"/>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登録</a:t>
            </a:r>
          </a:p>
        </p:txBody>
      </p:sp>
      <p:grpSp>
        <p:nvGrpSpPr>
          <p:cNvPr id="52" name="グループ化 51">
            <a:extLst>
              <a:ext uri="{FF2B5EF4-FFF2-40B4-BE49-F238E27FC236}">
                <a16:creationId xmlns:a16="http://schemas.microsoft.com/office/drawing/2014/main" id="{EA520044-2467-2C49-B774-A6EBE40AF69D}"/>
              </a:ext>
            </a:extLst>
          </p:cNvPr>
          <p:cNvGrpSpPr/>
          <p:nvPr/>
        </p:nvGrpSpPr>
        <p:grpSpPr>
          <a:xfrm>
            <a:off x="1596409" y="1948823"/>
            <a:ext cx="1902542" cy="875129"/>
            <a:chOff x="1032387" y="2489676"/>
            <a:chExt cx="1902542" cy="875129"/>
          </a:xfrm>
        </p:grpSpPr>
        <p:sp>
          <p:nvSpPr>
            <p:cNvPr id="39" name="ひし形 38">
              <a:extLst>
                <a:ext uri="{FF2B5EF4-FFF2-40B4-BE49-F238E27FC236}">
                  <a16:creationId xmlns:a16="http://schemas.microsoft.com/office/drawing/2014/main" id="{F6FF52A6-3F7F-9C4A-A0B3-6B604CD67AD1}"/>
                </a:ext>
              </a:extLst>
            </p:cNvPr>
            <p:cNvSpPr/>
            <p:nvPr/>
          </p:nvSpPr>
          <p:spPr>
            <a:xfrm>
              <a:off x="1032387" y="2489676"/>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AC68CE0-B64D-5C4B-B919-5261B64DF03E}"/>
                </a:ext>
              </a:extLst>
            </p:cNvPr>
            <p:cNvSpPr/>
            <p:nvPr/>
          </p:nvSpPr>
          <p:spPr>
            <a:xfrm>
              <a:off x="1314244" y="2768416"/>
              <a:ext cx="1338828" cy="369332"/>
            </a:xfrm>
            <a:prstGeom prst="rect">
              <a:avLst/>
            </a:prstGeom>
          </p:spPr>
          <p:txBody>
            <a:bodyPr wrap="none">
              <a:spAutoFit/>
            </a:bodyPr>
            <a:lstStyle/>
            <a:p>
              <a:pPr algn="ctr"/>
              <a:r>
                <a:rPr lang="ja-JP" altLang="en-US"/>
                <a:t>トリアージ</a:t>
              </a:r>
            </a:p>
          </p:txBody>
        </p:sp>
      </p:grpSp>
      <p:grpSp>
        <p:nvGrpSpPr>
          <p:cNvPr id="51" name="グループ化 50">
            <a:extLst>
              <a:ext uri="{FF2B5EF4-FFF2-40B4-BE49-F238E27FC236}">
                <a16:creationId xmlns:a16="http://schemas.microsoft.com/office/drawing/2014/main" id="{0A23A95A-4D74-1E47-9F04-1AB6B534AA3A}"/>
              </a:ext>
            </a:extLst>
          </p:cNvPr>
          <p:cNvGrpSpPr/>
          <p:nvPr/>
        </p:nvGrpSpPr>
        <p:grpSpPr>
          <a:xfrm>
            <a:off x="1596410" y="3161630"/>
            <a:ext cx="1902542" cy="875129"/>
            <a:chOff x="1032387" y="3785820"/>
            <a:chExt cx="1902542" cy="875129"/>
          </a:xfrm>
        </p:grpSpPr>
        <p:sp>
          <p:nvSpPr>
            <p:cNvPr id="41" name="ひし形 40">
              <a:extLst>
                <a:ext uri="{FF2B5EF4-FFF2-40B4-BE49-F238E27FC236}">
                  <a16:creationId xmlns:a16="http://schemas.microsoft.com/office/drawing/2014/main" id="{47D87AF4-9189-F84A-8405-CD8AA25DE222}"/>
                </a:ext>
              </a:extLst>
            </p:cNvPr>
            <p:cNvSpPr/>
            <p:nvPr/>
          </p:nvSpPr>
          <p:spPr>
            <a:xfrm>
              <a:off x="1032387" y="3785820"/>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0AE985F0-F9FB-4D43-810F-BE8ADE7B49AE}"/>
                </a:ext>
              </a:extLst>
            </p:cNvPr>
            <p:cNvSpPr/>
            <p:nvPr/>
          </p:nvSpPr>
          <p:spPr>
            <a:xfrm>
              <a:off x="1382364" y="3944462"/>
              <a:ext cx="1202587" cy="646331"/>
            </a:xfrm>
            <a:prstGeom prst="rect">
              <a:avLst/>
            </a:prstGeom>
          </p:spPr>
          <p:txBody>
            <a:bodyPr wrap="square">
              <a:spAutoFit/>
            </a:bodyPr>
            <a:lstStyle/>
            <a:p>
              <a:pPr algn="ctr"/>
              <a:r>
                <a:rPr lang="ja-JP" altLang="en-US"/>
                <a:t>スクリーニング</a:t>
              </a:r>
            </a:p>
          </p:txBody>
        </p:sp>
      </p:grpSp>
      <p:sp>
        <p:nvSpPr>
          <p:cNvPr id="48" name="角丸四角形 47">
            <a:extLst>
              <a:ext uri="{FF2B5EF4-FFF2-40B4-BE49-F238E27FC236}">
                <a16:creationId xmlns:a16="http://schemas.microsoft.com/office/drawing/2014/main" id="{C390A7E5-B864-B943-B1FD-1D90829DC998}"/>
              </a:ext>
            </a:extLst>
          </p:cNvPr>
          <p:cNvSpPr/>
          <p:nvPr/>
        </p:nvSpPr>
        <p:spPr>
          <a:xfrm>
            <a:off x="4148323" y="2108130"/>
            <a:ext cx="1902542" cy="556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応急処置</a:t>
            </a:r>
          </a:p>
        </p:txBody>
      </p:sp>
      <p:sp>
        <p:nvSpPr>
          <p:cNvPr id="53" name="角丸四角形 52">
            <a:extLst>
              <a:ext uri="{FF2B5EF4-FFF2-40B4-BE49-F238E27FC236}">
                <a16:creationId xmlns:a16="http://schemas.microsoft.com/office/drawing/2014/main" id="{E80EDB15-F861-0445-9ADB-1F19A361AE35}"/>
              </a:ext>
            </a:extLst>
          </p:cNvPr>
          <p:cNvSpPr/>
          <p:nvPr/>
        </p:nvSpPr>
        <p:spPr>
          <a:xfrm>
            <a:off x="4157085" y="3321900"/>
            <a:ext cx="1902542" cy="556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除染</a:t>
            </a:r>
          </a:p>
        </p:txBody>
      </p:sp>
      <p:grpSp>
        <p:nvGrpSpPr>
          <p:cNvPr id="54" name="グループ化 53">
            <a:extLst>
              <a:ext uri="{FF2B5EF4-FFF2-40B4-BE49-F238E27FC236}">
                <a16:creationId xmlns:a16="http://schemas.microsoft.com/office/drawing/2014/main" id="{9D6CB2DF-CF2A-994F-BDE8-CD33ED4207D5}"/>
              </a:ext>
            </a:extLst>
          </p:cNvPr>
          <p:cNvGrpSpPr/>
          <p:nvPr/>
        </p:nvGrpSpPr>
        <p:grpSpPr>
          <a:xfrm>
            <a:off x="4157085" y="4101936"/>
            <a:ext cx="1902542" cy="875129"/>
            <a:chOff x="1032387" y="2489676"/>
            <a:chExt cx="1902542" cy="875129"/>
          </a:xfrm>
        </p:grpSpPr>
        <p:sp>
          <p:nvSpPr>
            <p:cNvPr id="55" name="ひし形 54">
              <a:extLst>
                <a:ext uri="{FF2B5EF4-FFF2-40B4-BE49-F238E27FC236}">
                  <a16:creationId xmlns:a16="http://schemas.microsoft.com/office/drawing/2014/main" id="{25460631-9480-AD48-B377-8415663EC2A7}"/>
                </a:ext>
              </a:extLst>
            </p:cNvPr>
            <p:cNvSpPr/>
            <p:nvPr/>
          </p:nvSpPr>
          <p:spPr>
            <a:xfrm>
              <a:off x="1032387" y="2489676"/>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B9DF3940-8DA6-4741-A89E-C8D62231DD95}"/>
                </a:ext>
              </a:extLst>
            </p:cNvPr>
            <p:cNvSpPr/>
            <p:nvPr/>
          </p:nvSpPr>
          <p:spPr>
            <a:xfrm>
              <a:off x="1545077" y="2768416"/>
              <a:ext cx="877164" cy="369332"/>
            </a:xfrm>
            <a:prstGeom prst="rect">
              <a:avLst/>
            </a:prstGeom>
          </p:spPr>
          <p:txBody>
            <a:bodyPr wrap="none">
              <a:spAutoFit/>
            </a:bodyPr>
            <a:lstStyle/>
            <a:p>
              <a:pPr algn="ctr"/>
              <a:r>
                <a:rPr lang="ja-JP" altLang="en-US"/>
                <a:t>再検査</a:t>
              </a:r>
            </a:p>
          </p:txBody>
        </p:sp>
      </p:grpSp>
      <p:sp>
        <p:nvSpPr>
          <p:cNvPr id="57" name="角丸四角形 56">
            <a:extLst>
              <a:ext uri="{FF2B5EF4-FFF2-40B4-BE49-F238E27FC236}">
                <a16:creationId xmlns:a16="http://schemas.microsoft.com/office/drawing/2014/main" id="{AB9FA2F3-5ACD-1C42-9D8B-D4D59ADCDE27}"/>
              </a:ext>
            </a:extLst>
          </p:cNvPr>
          <p:cNvSpPr/>
          <p:nvPr/>
        </p:nvSpPr>
        <p:spPr>
          <a:xfrm>
            <a:off x="6731813" y="4271020"/>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60" name="直線矢印コネクタ 59">
            <a:extLst>
              <a:ext uri="{FF2B5EF4-FFF2-40B4-BE49-F238E27FC236}">
                <a16:creationId xmlns:a16="http://schemas.microsoft.com/office/drawing/2014/main" id="{B0C10BCF-CFBE-A24F-AC48-6464DA35FB05}"/>
              </a:ext>
            </a:extLst>
          </p:cNvPr>
          <p:cNvCxnSpPr>
            <a:stCxn id="38" idx="2"/>
            <a:endCxn id="39" idx="0"/>
          </p:cNvCxnSpPr>
          <p:nvPr/>
        </p:nvCxnSpPr>
        <p:spPr>
          <a:xfrm flipH="1">
            <a:off x="2547680" y="1692141"/>
            <a:ext cx="2" cy="25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F64180EE-45CF-474B-9766-27DF51FA4B68}"/>
              </a:ext>
            </a:extLst>
          </p:cNvPr>
          <p:cNvCxnSpPr>
            <a:stCxn id="39" idx="2"/>
            <a:endCxn id="41" idx="0"/>
          </p:cNvCxnSpPr>
          <p:nvPr/>
        </p:nvCxnSpPr>
        <p:spPr>
          <a:xfrm>
            <a:off x="2547680" y="2823952"/>
            <a:ext cx="1" cy="337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2CB81B9-CA8A-9D4C-8440-98F8190F46FA}"/>
              </a:ext>
            </a:extLst>
          </p:cNvPr>
          <p:cNvCxnSpPr>
            <a:cxnSpLocks/>
            <a:stCxn id="39" idx="3"/>
            <a:endCxn id="48" idx="1"/>
          </p:cNvCxnSpPr>
          <p:nvPr/>
        </p:nvCxnSpPr>
        <p:spPr>
          <a:xfrm flipV="1">
            <a:off x="3498951" y="2386387"/>
            <a:ext cx="6493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058EF0E-AFE7-7F42-94FB-D1F073B15628}"/>
              </a:ext>
            </a:extLst>
          </p:cNvPr>
          <p:cNvCxnSpPr>
            <a:cxnSpLocks/>
            <a:stCxn id="41" idx="3"/>
            <a:endCxn id="53" idx="1"/>
          </p:cNvCxnSpPr>
          <p:nvPr/>
        </p:nvCxnSpPr>
        <p:spPr>
          <a:xfrm>
            <a:off x="3498952" y="3599195"/>
            <a:ext cx="658133" cy="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5CBB3D5B-68B4-CF4E-A7A3-FE75975716FF}"/>
              </a:ext>
            </a:extLst>
          </p:cNvPr>
          <p:cNvCxnSpPr>
            <a:cxnSpLocks/>
            <a:stCxn id="41" idx="2"/>
            <a:endCxn id="61" idx="0"/>
          </p:cNvCxnSpPr>
          <p:nvPr/>
        </p:nvCxnSpPr>
        <p:spPr>
          <a:xfrm flipH="1">
            <a:off x="2532824" y="4036759"/>
            <a:ext cx="14857" cy="726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3EF9672E-FCE0-244F-A26F-5B4AA7F3A44C}"/>
              </a:ext>
            </a:extLst>
          </p:cNvPr>
          <p:cNvSpPr txBox="1"/>
          <p:nvPr/>
        </p:nvSpPr>
        <p:spPr>
          <a:xfrm>
            <a:off x="3469239" y="2123601"/>
            <a:ext cx="646331" cy="276999"/>
          </a:xfrm>
          <a:prstGeom prst="rect">
            <a:avLst/>
          </a:prstGeom>
          <a:noFill/>
        </p:spPr>
        <p:txBody>
          <a:bodyPr wrap="none" rtlCol="0">
            <a:spAutoFit/>
          </a:bodyPr>
          <a:lstStyle/>
          <a:p>
            <a:r>
              <a:rPr kumimoji="1" lang="ja-JP" altLang="en-US" sz="1200"/>
              <a:t>要処置</a:t>
            </a:r>
          </a:p>
        </p:txBody>
      </p:sp>
      <p:sp>
        <p:nvSpPr>
          <p:cNvPr id="75" name="テキスト ボックス 74">
            <a:extLst>
              <a:ext uri="{FF2B5EF4-FFF2-40B4-BE49-F238E27FC236}">
                <a16:creationId xmlns:a16="http://schemas.microsoft.com/office/drawing/2014/main" id="{16D32E61-1145-B349-BA83-767787FE2FBD}"/>
              </a:ext>
            </a:extLst>
          </p:cNvPr>
          <p:cNvSpPr txBox="1"/>
          <p:nvPr/>
        </p:nvSpPr>
        <p:spPr>
          <a:xfrm>
            <a:off x="1787531" y="2877374"/>
            <a:ext cx="800219" cy="276999"/>
          </a:xfrm>
          <a:prstGeom prst="rect">
            <a:avLst/>
          </a:prstGeom>
          <a:noFill/>
        </p:spPr>
        <p:txBody>
          <a:bodyPr wrap="none" rtlCol="0">
            <a:spAutoFit/>
          </a:bodyPr>
          <a:lstStyle/>
          <a:p>
            <a:r>
              <a:rPr kumimoji="1" lang="ja-JP" altLang="en-US" sz="1200"/>
              <a:t>処置不要</a:t>
            </a:r>
          </a:p>
        </p:txBody>
      </p:sp>
      <p:cxnSp>
        <p:nvCxnSpPr>
          <p:cNvPr id="77" name="カギ線コネクタ 76">
            <a:extLst>
              <a:ext uri="{FF2B5EF4-FFF2-40B4-BE49-F238E27FC236}">
                <a16:creationId xmlns:a16="http://schemas.microsoft.com/office/drawing/2014/main" id="{DFC1153D-F8EC-E846-B8C3-4D8554EF64B4}"/>
              </a:ext>
            </a:extLst>
          </p:cNvPr>
          <p:cNvCxnSpPr>
            <a:cxnSpLocks/>
            <a:stCxn id="39" idx="1"/>
            <a:endCxn id="61" idx="1"/>
          </p:cNvCxnSpPr>
          <p:nvPr/>
        </p:nvCxnSpPr>
        <p:spPr>
          <a:xfrm rot="10800000" flipV="1">
            <a:off x="1596409" y="2386388"/>
            <a:ext cx="12700" cy="265496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カギ線コネクタ 79">
            <a:extLst>
              <a:ext uri="{FF2B5EF4-FFF2-40B4-BE49-F238E27FC236}">
                <a16:creationId xmlns:a16="http://schemas.microsoft.com/office/drawing/2014/main" id="{77971D8B-6EF3-704D-AC8B-598A1FEB83B5}"/>
              </a:ext>
            </a:extLst>
          </p:cNvPr>
          <p:cNvCxnSpPr>
            <a:cxnSpLocks/>
            <a:stCxn id="48" idx="2"/>
            <a:endCxn id="75" idx="3"/>
          </p:cNvCxnSpPr>
          <p:nvPr/>
        </p:nvCxnSpPr>
        <p:spPr>
          <a:xfrm rot="5400000">
            <a:off x="3668057" y="1584336"/>
            <a:ext cx="351231" cy="25118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角丸四角形 80">
            <a:extLst>
              <a:ext uri="{FF2B5EF4-FFF2-40B4-BE49-F238E27FC236}">
                <a16:creationId xmlns:a16="http://schemas.microsoft.com/office/drawing/2014/main" id="{A87403B6-DBAC-7048-BDB8-A308FDAB43DE}"/>
              </a:ext>
            </a:extLst>
          </p:cNvPr>
          <p:cNvSpPr/>
          <p:nvPr/>
        </p:nvSpPr>
        <p:spPr>
          <a:xfrm>
            <a:off x="6732428" y="2108130"/>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82" name="直線矢印コネクタ 81">
            <a:extLst>
              <a:ext uri="{FF2B5EF4-FFF2-40B4-BE49-F238E27FC236}">
                <a16:creationId xmlns:a16="http://schemas.microsoft.com/office/drawing/2014/main" id="{4A63E59E-41A0-2A49-860A-2311862CCDBF}"/>
              </a:ext>
            </a:extLst>
          </p:cNvPr>
          <p:cNvCxnSpPr>
            <a:cxnSpLocks/>
            <a:stCxn id="48" idx="3"/>
            <a:endCxn id="81" idx="1"/>
          </p:cNvCxnSpPr>
          <p:nvPr/>
        </p:nvCxnSpPr>
        <p:spPr>
          <a:xfrm>
            <a:off x="6050865" y="2386387"/>
            <a:ext cx="681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1DAE58EE-3DFA-CE44-824A-81D7910E622E}"/>
              </a:ext>
            </a:extLst>
          </p:cNvPr>
          <p:cNvSpPr txBox="1"/>
          <p:nvPr/>
        </p:nvSpPr>
        <p:spPr>
          <a:xfrm>
            <a:off x="6085482" y="2123600"/>
            <a:ext cx="646331" cy="276999"/>
          </a:xfrm>
          <a:prstGeom prst="rect">
            <a:avLst/>
          </a:prstGeom>
          <a:noFill/>
        </p:spPr>
        <p:txBody>
          <a:bodyPr wrap="none" rtlCol="0">
            <a:spAutoFit/>
          </a:bodyPr>
          <a:lstStyle/>
          <a:p>
            <a:r>
              <a:rPr kumimoji="1" lang="ja-JP" altLang="en-US" sz="1200"/>
              <a:t>要搬送</a:t>
            </a:r>
          </a:p>
        </p:txBody>
      </p:sp>
      <p:sp>
        <p:nvSpPr>
          <p:cNvPr id="88" name="テキスト ボックス 87">
            <a:extLst>
              <a:ext uri="{FF2B5EF4-FFF2-40B4-BE49-F238E27FC236}">
                <a16:creationId xmlns:a16="http://schemas.microsoft.com/office/drawing/2014/main" id="{2D61BB79-8AB1-D241-973B-1D3094B833BB}"/>
              </a:ext>
            </a:extLst>
          </p:cNvPr>
          <p:cNvSpPr txBox="1"/>
          <p:nvPr/>
        </p:nvSpPr>
        <p:spPr>
          <a:xfrm>
            <a:off x="5120001" y="2731801"/>
            <a:ext cx="800219" cy="276999"/>
          </a:xfrm>
          <a:prstGeom prst="rect">
            <a:avLst/>
          </a:prstGeom>
          <a:noFill/>
        </p:spPr>
        <p:txBody>
          <a:bodyPr wrap="none" rtlCol="0">
            <a:spAutoFit/>
          </a:bodyPr>
          <a:lstStyle/>
          <a:p>
            <a:r>
              <a:rPr kumimoji="1" lang="ja-JP" altLang="en-US" sz="1200"/>
              <a:t>搬送不要</a:t>
            </a:r>
          </a:p>
        </p:txBody>
      </p:sp>
      <p:sp>
        <p:nvSpPr>
          <p:cNvPr id="89" name="テキスト ボックス 88">
            <a:extLst>
              <a:ext uri="{FF2B5EF4-FFF2-40B4-BE49-F238E27FC236}">
                <a16:creationId xmlns:a16="http://schemas.microsoft.com/office/drawing/2014/main" id="{697C49CF-F1F8-644E-A769-0C761B530E22}"/>
              </a:ext>
            </a:extLst>
          </p:cNvPr>
          <p:cNvSpPr txBox="1"/>
          <p:nvPr/>
        </p:nvSpPr>
        <p:spPr>
          <a:xfrm>
            <a:off x="3504672" y="3337060"/>
            <a:ext cx="646331" cy="276999"/>
          </a:xfrm>
          <a:prstGeom prst="rect">
            <a:avLst/>
          </a:prstGeom>
          <a:noFill/>
        </p:spPr>
        <p:txBody>
          <a:bodyPr wrap="none" rtlCol="0">
            <a:spAutoFit/>
          </a:bodyPr>
          <a:lstStyle/>
          <a:p>
            <a:r>
              <a:rPr kumimoji="1" lang="ja-JP" altLang="en-US" sz="1200"/>
              <a:t>汚染有</a:t>
            </a:r>
          </a:p>
        </p:txBody>
      </p:sp>
      <p:sp>
        <p:nvSpPr>
          <p:cNvPr id="90" name="テキスト ボックス 89">
            <a:extLst>
              <a:ext uri="{FF2B5EF4-FFF2-40B4-BE49-F238E27FC236}">
                <a16:creationId xmlns:a16="http://schemas.microsoft.com/office/drawing/2014/main" id="{68736AE6-BBFD-F04E-BF60-F2F8C65BB10E}"/>
              </a:ext>
            </a:extLst>
          </p:cNvPr>
          <p:cNvSpPr txBox="1"/>
          <p:nvPr/>
        </p:nvSpPr>
        <p:spPr>
          <a:xfrm>
            <a:off x="1924180" y="4149688"/>
            <a:ext cx="646331" cy="276999"/>
          </a:xfrm>
          <a:prstGeom prst="rect">
            <a:avLst/>
          </a:prstGeom>
          <a:noFill/>
        </p:spPr>
        <p:txBody>
          <a:bodyPr wrap="none" rtlCol="0">
            <a:spAutoFit/>
          </a:bodyPr>
          <a:lstStyle/>
          <a:p>
            <a:r>
              <a:rPr kumimoji="1" lang="ja-JP" altLang="en-US" sz="1200"/>
              <a:t>汚染無</a:t>
            </a:r>
          </a:p>
        </p:txBody>
      </p:sp>
      <p:cxnSp>
        <p:nvCxnSpPr>
          <p:cNvPr id="92" name="直線矢印コネクタ 91">
            <a:extLst>
              <a:ext uri="{FF2B5EF4-FFF2-40B4-BE49-F238E27FC236}">
                <a16:creationId xmlns:a16="http://schemas.microsoft.com/office/drawing/2014/main" id="{0E617EF6-E7A6-AF49-A3C2-61E6011D26CD}"/>
              </a:ext>
            </a:extLst>
          </p:cNvPr>
          <p:cNvCxnSpPr>
            <a:stCxn id="53" idx="2"/>
            <a:endCxn id="55" idx="0"/>
          </p:cNvCxnSpPr>
          <p:nvPr/>
        </p:nvCxnSpPr>
        <p:spPr>
          <a:xfrm>
            <a:off x="5108356" y="3878413"/>
            <a:ext cx="0" cy="22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1CBADEFF-9F2A-584C-AEA8-15199E2F189A}"/>
              </a:ext>
            </a:extLst>
          </p:cNvPr>
          <p:cNvCxnSpPr>
            <a:stCxn id="55" idx="3"/>
            <a:endCxn id="57" idx="1"/>
          </p:cNvCxnSpPr>
          <p:nvPr/>
        </p:nvCxnSpPr>
        <p:spPr>
          <a:xfrm>
            <a:off x="6059627" y="4539501"/>
            <a:ext cx="672186" cy="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2ACF921C-35B2-D041-8BA8-3F12AE4FDABC}"/>
              </a:ext>
            </a:extLst>
          </p:cNvPr>
          <p:cNvSpPr txBox="1"/>
          <p:nvPr/>
        </p:nvSpPr>
        <p:spPr>
          <a:xfrm>
            <a:off x="5995611" y="4297072"/>
            <a:ext cx="800219" cy="276999"/>
          </a:xfrm>
          <a:prstGeom prst="rect">
            <a:avLst/>
          </a:prstGeom>
          <a:noFill/>
        </p:spPr>
        <p:txBody>
          <a:bodyPr wrap="none" rtlCol="0">
            <a:spAutoFit/>
          </a:bodyPr>
          <a:lstStyle/>
          <a:p>
            <a:r>
              <a:rPr lang="ja-JP" altLang="en-US" sz="1200"/>
              <a:t>汚染残存</a:t>
            </a:r>
            <a:endParaRPr kumimoji="1" lang="ja-JP" altLang="en-US" sz="1200"/>
          </a:p>
        </p:txBody>
      </p:sp>
      <p:cxnSp>
        <p:nvCxnSpPr>
          <p:cNvPr id="107" name="カギ線コネクタ 106">
            <a:extLst>
              <a:ext uri="{FF2B5EF4-FFF2-40B4-BE49-F238E27FC236}">
                <a16:creationId xmlns:a16="http://schemas.microsoft.com/office/drawing/2014/main" id="{FAA0901B-664A-174B-A865-1FD6F305692C}"/>
              </a:ext>
            </a:extLst>
          </p:cNvPr>
          <p:cNvCxnSpPr>
            <a:cxnSpLocks/>
            <a:stCxn id="55" idx="1"/>
            <a:endCxn id="61" idx="3"/>
          </p:cNvCxnSpPr>
          <p:nvPr/>
        </p:nvCxnSpPr>
        <p:spPr>
          <a:xfrm rot="10800000" flipV="1">
            <a:off x="3469239" y="4539500"/>
            <a:ext cx="687846" cy="5018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D07F3B6C-8729-784C-900D-7E7CC714B606}"/>
              </a:ext>
            </a:extLst>
          </p:cNvPr>
          <p:cNvSpPr txBox="1"/>
          <p:nvPr/>
        </p:nvSpPr>
        <p:spPr>
          <a:xfrm>
            <a:off x="3561391" y="4297072"/>
            <a:ext cx="646331" cy="276999"/>
          </a:xfrm>
          <a:prstGeom prst="rect">
            <a:avLst/>
          </a:prstGeom>
          <a:noFill/>
        </p:spPr>
        <p:txBody>
          <a:bodyPr wrap="none" rtlCol="0">
            <a:spAutoFit/>
          </a:bodyPr>
          <a:lstStyle/>
          <a:p>
            <a:r>
              <a:rPr kumimoji="1" lang="ja-JP" altLang="en-US" sz="1200"/>
              <a:t>汚染無</a:t>
            </a:r>
          </a:p>
        </p:txBody>
      </p:sp>
      <p:sp>
        <p:nvSpPr>
          <p:cNvPr id="122" name="テキスト ボックス 121">
            <a:extLst>
              <a:ext uri="{FF2B5EF4-FFF2-40B4-BE49-F238E27FC236}">
                <a16:creationId xmlns:a16="http://schemas.microsoft.com/office/drawing/2014/main" id="{F8CED515-7345-F449-9FD7-FA970D86685F}"/>
              </a:ext>
            </a:extLst>
          </p:cNvPr>
          <p:cNvSpPr txBox="1"/>
          <p:nvPr/>
        </p:nvSpPr>
        <p:spPr>
          <a:xfrm>
            <a:off x="3467385" y="5681543"/>
            <a:ext cx="1261884" cy="276999"/>
          </a:xfrm>
          <a:prstGeom prst="rect">
            <a:avLst/>
          </a:prstGeom>
          <a:noFill/>
        </p:spPr>
        <p:txBody>
          <a:bodyPr wrap="none" rtlCol="0">
            <a:spAutoFit/>
          </a:bodyPr>
          <a:lstStyle/>
          <a:p>
            <a:r>
              <a:rPr kumimoji="1" lang="ja-JP" altLang="en-US" sz="1200"/>
              <a:t>高線量被ばく有</a:t>
            </a:r>
          </a:p>
        </p:txBody>
      </p:sp>
      <p:sp>
        <p:nvSpPr>
          <p:cNvPr id="124" name="テキスト ボックス 123">
            <a:extLst>
              <a:ext uri="{FF2B5EF4-FFF2-40B4-BE49-F238E27FC236}">
                <a16:creationId xmlns:a16="http://schemas.microsoft.com/office/drawing/2014/main" id="{5A38C2EA-99EB-BC4E-965B-BB807C435801}"/>
              </a:ext>
            </a:extLst>
          </p:cNvPr>
          <p:cNvSpPr txBox="1"/>
          <p:nvPr/>
        </p:nvSpPr>
        <p:spPr>
          <a:xfrm>
            <a:off x="424038" y="2122120"/>
            <a:ext cx="1364623" cy="461665"/>
          </a:xfrm>
          <a:prstGeom prst="rect">
            <a:avLst/>
          </a:prstGeom>
          <a:noFill/>
        </p:spPr>
        <p:txBody>
          <a:bodyPr wrap="square" rtlCol="0">
            <a:spAutoFit/>
          </a:bodyPr>
          <a:lstStyle/>
          <a:p>
            <a:r>
              <a:rPr lang="ja-JP" altLang="en-US" sz="1200"/>
              <a:t>避難退域時検査で汚染なし</a:t>
            </a:r>
          </a:p>
        </p:txBody>
      </p:sp>
      <p:sp>
        <p:nvSpPr>
          <p:cNvPr id="125" name="角丸四角形 124">
            <a:extLst>
              <a:ext uri="{FF2B5EF4-FFF2-40B4-BE49-F238E27FC236}">
                <a16:creationId xmlns:a16="http://schemas.microsoft.com/office/drawing/2014/main" id="{EC6A87D8-2507-E641-B16D-1AED5017C3EA}"/>
              </a:ext>
            </a:extLst>
          </p:cNvPr>
          <p:cNvSpPr/>
          <p:nvPr/>
        </p:nvSpPr>
        <p:spPr>
          <a:xfrm>
            <a:off x="6731813" y="5655043"/>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医療機関搬送</a:t>
            </a:r>
          </a:p>
        </p:txBody>
      </p:sp>
      <p:cxnSp>
        <p:nvCxnSpPr>
          <p:cNvPr id="128" name="直線矢印コネクタ 127">
            <a:extLst>
              <a:ext uri="{FF2B5EF4-FFF2-40B4-BE49-F238E27FC236}">
                <a16:creationId xmlns:a16="http://schemas.microsoft.com/office/drawing/2014/main" id="{37124643-5ABC-4446-A7FF-6D036C4FA5C2}"/>
              </a:ext>
            </a:extLst>
          </p:cNvPr>
          <p:cNvCxnSpPr>
            <a:cxnSpLocks/>
            <a:stCxn id="58" idx="3"/>
            <a:endCxn id="125" idx="1"/>
          </p:cNvCxnSpPr>
          <p:nvPr/>
        </p:nvCxnSpPr>
        <p:spPr>
          <a:xfrm flipV="1">
            <a:off x="3484095" y="5933300"/>
            <a:ext cx="32477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グループ化 48">
            <a:extLst>
              <a:ext uri="{FF2B5EF4-FFF2-40B4-BE49-F238E27FC236}">
                <a16:creationId xmlns:a16="http://schemas.microsoft.com/office/drawing/2014/main" id="{531692F4-38FA-2A4B-9BBE-1A591D4FFD00}"/>
              </a:ext>
            </a:extLst>
          </p:cNvPr>
          <p:cNvGrpSpPr/>
          <p:nvPr/>
        </p:nvGrpSpPr>
        <p:grpSpPr>
          <a:xfrm>
            <a:off x="1581553" y="5495736"/>
            <a:ext cx="1902542" cy="875129"/>
            <a:chOff x="1032387" y="4923322"/>
            <a:chExt cx="1902542" cy="875129"/>
          </a:xfrm>
        </p:grpSpPr>
        <p:sp>
          <p:nvSpPr>
            <p:cNvPr id="58" name="ひし形 57">
              <a:extLst>
                <a:ext uri="{FF2B5EF4-FFF2-40B4-BE49-F238E27FC236}">
                  <a16:creationId xmlns:a16="http://schemas.microsoft.com/office/drawing/2014/main" id="{88CE009E-1CCA-F64B-88DD-95D238437B00}"/>
                </a:ext>
              </a:extLst>
            </p:cNvPr>
            <p:cNvSpPr/>
            <p:nvPr/>
          </p:nvSpPr>
          <p:spPr>
            <a:xfrm>
              <a:off x="1032387" y="4923322"/>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E27F2697-61ED-0E4A-A88F-0930AA3E14A7}"/>
                </a:ext>
              </a:extLst>
            </p:cNvPr>
            <p:cNvSpPr/>
            <p:nvPr/>
          </p:nvSpPr>
          <p:spPr>
            <a:xfrm>
              <a:off x="1382364" y="5111460"/>
              <a:ext cx="1202587" cy="646331"/>
            </a:xfrm>
            <a:prstGeom prst="rect">
              <a:avLst/>
            </a:prstGeom>
          </p:spPr>
          <p:txBody>
            <a:bodyPr wrap="square">
              <a:spAutoFit/>
            </a:bodyPr>
            <a:lstStyle/>
            <a:p>
              <a:pPr algn="ctr"/>
              <a:r>
                <a:rPr lang="ja-JP" altLang="en-US"/>
                <a:t>行動調査</a:t>
              </a:r>
              <a:endParaRPr lang="en-US" altLang="ja-JP" dirty="0"/>
            </a:p>
            <a:p>
              <a:pPr algn="ctr"/>
              <a:r>
                <a:rPr lang="ja-JP" altLang="en-US"/>
                <a:t>問診</a:t>
              </a:r>
            </a:p>
          </p:txBody>
        </p:sp>
      </p:grpSp>
      <p:sp>
        <p:nvSpPr>
          <p:cNvPr id="61" name="角丸四角形 60">
            <a:extLst>
              <a:ext uri="{FF2B5EF4-FFF2-40B4-BE49-F238E27FC236}">
                <a16:creationId xmlns:a16="http://schemas.microsoft.com/office/drawing/2014/main" id="{4EEB9EB6-6FFE-9B4D-A2A4-C0A6C5393147}"/>
              </a:ext>
            </a:extLst>
          </p:cNvPr>
          <p:cNvSpPr/>
          <p:nvPr/>
        </p:nvSpPr>
        <p:spPr>
          <a:xfrm>
            <a:off x="1596409" y="4763091"/>
            <a:ext cx="1872830" cy="556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避難所へ</a:t>
            </a:r>
            <a:endParaRPr kumimoji="1" lang="ja-JP" altLang="en-US"/>
          </a:p>
        </p:txBody>
      </p:sp>
      <p:cxnSp>
        <p:nvCxnSpPr>
          <p:cNvPr id="63" name="直線矢印コネクタ 62">
            <a:extLst>
              <a:ext uri="{FF2B5EF4-FFF2-40B4-BE49-F238E27FC236}">
                <a16:creationId xmlns:a16="http://schemas.microsoft.com/office/drawing/2014/main" id="{4ABFC40D-AD90-0245-AB7B-87A6BAE564D6}"/>
              </a:ext>
            </a:extLst>
          </p:cNvPr>
          <p:cNvCxnSpPr>
            <a:cxnSpLocks/>
            <a:stCxn id="61" idx="2"/>
            <a:endCxn id="58" idx="0"/>
          </p:cNvCxnSpPr>
          <p:nvPr/>
        </p:nvCxnSpPr>
        <p:spPr>
          <a:xfrm>
            <a:off x="2532824" y="5319604"/>
            <a:ext cx="0" cy="176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CFAAF04-1855-CB43-8386-F6891753A141}"/>
              </a:ext>
            </a:extLst>
          </p:cNvPr>
          <p:cNvSpPr txBox="1"/>
          <p:nvPr/>
        </p:nvSpPr>
        <p:spPr>
          <a:xfrm>
            <a:off x="2532823" y="6397182"/>
            <a:ext cx="1261884" cy="276999"/>
          </a:xfrm>
          <a:prstGeom prst="rect">
            <a:avLst/>
          </a:prstGeom>
          <a:noFill/>
        </p:spPr>
        <p:txBody>
          <a:bodyPr wrap="none" rtlCol="0">
            <a:spAutoFit/>
          </a:bodyPr>
          <a:lstStyle/>
          <a:p>
            <a:r>
              <a:rPr kumimoji="1" lang="ja-JP" altLang="en-US" sz="1200"/>
              <a:t>高線量被ばく無</a:t>
            </a:r>
          </a:p>
        </p:txBody>
      </p:sp>
      <p:sp>
        <p:nvSpPr>
          <p:cNvPr id="66" name="角丸四角形 65">
            <a:extLst>
              <a:ext uri="{FF2B5EF4-FFF2-40B4-BE49-F238E27FC236}">
                <a16:creationId xmlns:a16="http://schemas.microsoft.com/office/drawing/2014/main" id="{653E8187-EC06-454B-A42C-8FA1018D85F0}"/>
              </a:ext>
            </a:extLst>
          </p:cNvPr>
          <p:cNvSpPr/>
          <p:nvPr/>
        </p:nvSpPr>
        <p:spPr>
          <a:xfrm>
            <a:off x="4207722" y="6103263"/>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説明</a:t>
            </a:r>
            <a:endParaRPr kumimoji="1" lang="ja-JP" altLang="en-US"/>
          </a:p>
        </p:txBody>
      </p:sp>
      <p:cxnSp>
        <p:nvCxnSpPr>
          <p:cNvPr id="76" name="直線矢印コネクタ 75">
            <a:extLst>
              <a:ext uri="{FF2B5EF4-FFF2-40B4-BE49-F238E27FC236}">
                <a16:creationId xmlns:a16="http://schemas.microsoft.com/office/drawing/2014/main" id="{9B8F7228-9E05-424E-AE8C-CD9C4DBA6A5F}"/>
              </a:ext>
            </a:extLst>
          </p:cNvPr>
          <p:cNvCxnSpPr>
            <a:cxnSpLocks/>
            <a:stCxn id="58" idx="2"/>
            <a:endCxn id="66" idx="1"/>
          </p:cNvCxnSpPr>
          <p:nvPr/>
        </p:nvCxnSpPr>
        <p:spPr>
          <a:xfrm>
            <a:off x="2532824" y="6370865"/>
            <a:ext cx="1674898" cy="1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角丸四角形吹き出し 26">
            <a:extLst>
              <a:ext uri="{FF2B5EF4-FFF2-40B4-BE49-F238E27FC236}">
                <a16:creationId xmlns:a16="http://schemas.microsoft.com/office/drawing/2014/main" id="{80895CEC-F2AA-2541-BBCC-0BE781DDEB8B}"/>
              </a:ext>
            </a:extLst>
          </p:cNvPr>
          <p:cNvSpPr/>
          <p:nvPr/>
        </p:nvSpPr>
        <p:spPr>
          <a:xfrm>
            <a:off x="3823638" y="1224545"/>
            <a:ext cx="2695150" cy="709343"/>
          </a:xfrm>
          <a:prstGeom prst="wedgeRoundRectCallout">
            <a:avLst>
              <a:gd name="adj1" fmla="val -84897"/>
              <a:gd name="adj2" fmla="val 8517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600"/>
              <a:t>高線量被ばくの可能性があれば、前駆症状の確認も！</a:t>
            </a:r>
          </a:p>
        </p:txBody>
      </p:sp>
      <p:sp>
        <p:nvSpPr>
          <p:cNvPr id="28" name="テキスト ボックス 27">
            <a:extLst>
              <a:ext uri="{FF2B5EF4-FFF2-40B4-BE49-F238E27FC236}">
                <a16:creationId xmlns:a16="http://schemas.microsoft.com/office/drawing/2014/main" id="{ABF155F0-4C7B-8342-B62D-4CC07DACD6CB}"/>
              </a:ext>
            </a:extLst>
          </p:cNvPr>
          <p:cNvSpPr txBox="1"/>
          <p:nvPr/>
        </p:nvSpPr>
        <p:spPr>
          <a:xfrm>
            <a:off x="6819285" y="2717757"/>
            <a:ext cx="1956005" cy="954107"/>
          </a:xfrm>
          <a:prstGeom prst="rect">
            <a:avLst/>
          </a:prstGeom>
          <a:noFill/>
        </p:spPr>
        <p:txBody>
          <a:bodyPr wrap="square" rtlCol="0">
            <a:spAutoFit/>
          </a:bodyPr>
          <a:lstStyle/>
          <a:p>
            <a:r>
              <a:rPr kumimoji="1" lang="ja-JP" altLang="en-US" sz="1400"/>
              <a:t>高線量被ばく、内部被ばく、外傷との複合障害など状態に応じて搬送先を選定</a:t>
            </a:r>
          </a:p>
        </p:txBody>
      </p:sp>
      <p:sp>
        <p:nvSpPr>
          <p:cNvPr id="83" name="角丸四角形吹き出し 82">
            <a:extLst>
              <a:ext uri="{FF2B5EF4-FFF2-40B4-BE49-F238E27FC236}">
                <a16:creationId xmlns:a16="http://schemas.microsoft.com/office/drawing/2014/main" id="{F4ADDF3D-FF94-3943-B33B-0A60A00E2058}"/>
              </a:ext>
            </a:extLst>
          </p:cNvPr>
          <p:cNvSpPr/>
          <p:nvPr/>
        </p:nvSpPr>
        <p:spPr>
          <a:xfrm>
            <a:off x="178619" y="3550284"/>
            <a:ext cx="1463446" cy="616954"/>
          </a:xfrm>
          <a:prstGeom prst="wedgeRoundRectCallout">
            <a:avLst>
              <a:gd name="adj1" fmla="val 76847"/>
              <a:gd name="adj2" fmla="val -2959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600"/>
              <a:t>簡易的な検査</a:t>
            </a:r>
            <a:endParaRPr kumimoji="1" lang="ja-JP" altLang="en-US" sz="1600"/>
          </a:p>
        </p:txBody>
      </p:sp>
      <p:sp>
        <p:nvSpPr>
          <p:cNvPr id="84" name="テキスト ボックス 83">
            <a:extLst>
              <a:ext uri="{FF2B5EF4-FFF2-40B4-BE49-F238E27FC236}">
                <a16:creationId xmlns:a16="http://schemas.microsoft.com/office/drawing/2014/main" id="{E1DB2368-78D0-D645-8942-799D7E052A9A}"/>
              </a:ext>
            </a:extLst>
          </p:cNvPr>
          <p:cNvSpPr txBox="1"/>
          <p:nvPr/>
        </p:nvSpPr>
        <p:spPr>
          <a:xfrm>
            <a:off x="5165611" y="5008527"/>
            <a:ext cx="1569660" cy="276999"/>
          </a:xfrm>
          <a:prstGeom prst="rect">
            <a:avLst/>
          </a:prstGeom>
          <a:noFill/>
        </p:spPr>
        <p:txBody>
          <a:bodyPr wrap="none" rtlCol="0">
            <a:spAutoFit/>
          </a:bodyPr>
          <a:lstStyle/>
          <a:p>
            <a:r>
              <a:rPr lang="ja-JP" altLang="en-US" sz="1200"/>
              <a:t>内部被ばくの可能性</a:t>
            </a:r>
            <a:endParaRPr kumimoji="1" lang="ja-JP" altLang="en-US" sz="1200"/>
          </a:p>
        </p:txBody>
      </p:sp>
      <p:sp>
        <p:nvSpPr>
          <p:cNvPr id="85" name="角丸四角形 84">
            <a:extLst>
              <a:ext uri="{FF2B5EF4-FFF2-40B4-BE49-F238E27FC236}">
                <a16:creationId xmlns:a16="http://schemas.microsoft.com/office/drawing/2014/main" id="{9D902A17-6ED1-9340-A81C-EA78EACA5BAF}"/>
              </a:ext>
            </a:extLst>
          </p:cNvPr>
          <p:cNvSpPr/>
          <p:nvPr/>
        </p:nvSpPr>
        <p:spPr>
          <a:xfrm>
            <a:off x="6731813" y="4967935"/>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30" name="カギ線コネクタ 29">
            <a:extLst>
              <a:ext uri="{FF2B5EF4-FFF2-40B4-BE49-F238E27FC236}">
                <a16:creationId xmlns:a16="http://schemas.microsoft.com/office/drawing/2014/main" id="{3D8E68AA-A955-7F40-B3C6-8B929B584036}"/>
              </a:ext>
            </a:extLst>
          </p:cNvPr>
          <p:cNvCxnSpPr>
            <a:stCxn id="55" idx="2"/>
            <a:endCxn id="85" idx="1"/>
          </p:cNvCxnSpPr>
          <p:nvPr/>
        </p:nvCxnSpPr>
        <p:spPr>
          <a:xfrm rot="16200000" flipH="1">
            <a:off x="5785521" y="4299899"/>
            <a:ext cx="269127" cy="16234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30">
            <a:extLst>
              <a:ext uri="{FF2B5EF4-FFF2-40B4-BE49-F238E27FC236}">
                <a16:creationId xmlns:a16="http://schemas.microsoft.com/office/drawing/2014/main" id="{E8F7B06E-92C1-EE43-8F0B-A962975AC7DA}"/>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210887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まとめ</a:t>
            </a:r>
            <a:endParaRPr lang="ja-JP" altLang="en-US" dirty="0"/>
          </a:p>
        </p:txBody>
      </p:sp>
      <p:sp>
        <p:nvSpPr>
          <p:cNvPr id="2" name="コンテンツ プレースホルダ 1"/>
          <p:cNvSpPr>
            <a:spLocks noGrp="1"/>
          </p:cNvSpPr>
          <p:nvPr>
            <p:ph idx="1"/>
          </p:nvPr>
        </p:nvSpPr>
        <p:spPr/>
        <p:txBody>
          <a:bodyPr>
            <a:normAutofit/>
          </a:bodyPr>
          <a:lstStyle/>
          <a:p>
            <a:r>
              <a:rPr lang="ja-JP" altLang="en-US"/>
              <a:t>救護所活動</a:t>
            </a:r>
            <a:endParaRPr lang="en-US" altLang="ja-JP" dirty="0"/>
          </a:p>
          <a:p>
            <a:pPr lvl="1"/>
            <a:r>
              <a:rPr lang="ja-JP" altLang="en-US"/>
              <a:t>必要に応じて避難してきた周辺住民等に対する救護</a:t>
            </a:r>
            <a:endParaRPr lang="en-US" altLang="ja-JP" dirty="0"/>
          </a:p>
          <a:p>
            <a:pPr lvl="1"/>
            <a:r>
              <a:rPr lang="ja-JP" altLang="en-US">
                <a:solidFill>
                  <a:srgbClr val="FF0000"/>
                </a:solidFill>
              </a:rPr>
              <a:t>感染症流行下での感染拡大防止、感染予防</a:t>
            </a:r>
            <a:endParaRPr lang="en-US" altLang="ja-JP" dirty="0">
              <a:solidFill>
                <a:srgbClr val="FF0000"/>
              </a:solidFill>
            </a:endParaRPr>
          </a:p>
          <a:p>
            <a:pPr lvl="1"/>
            <a:r>
              <a:rPr lang="ja-JP" altLang="en-US"/>
              <a:t>避難退域時検査を受けていない住民に対する検査及び簡易除染</a:t>
            </a:r>
            <a:endParaRPr lang="en-US" altLang="ja-JP" dirty="0"/>
          </a:p>
          <a:p>
            <a:pPr lvl="1"/>
            <a:r>
              <a:rPr lang="ja-JP" altLang="en-US"/>
              <a:t>被災状況の確認</a:t>
            </a:r>
            <a:endParaRPr lang="en-US" altLang="ja-JP" dirty="0"/>
          </a:p>
          <a:p>
            <a:pPr lvl="1"/>
            <a:r>
              <a:rPr lang="ja-JP" altLang="en-US"/>
              <a:t>必要に応じて安定ヨウ素剤を配布、予防服用の支援</a:t>
            </a:r>
            <a:endParaRPr lang="en-US" altLang="ja-JP" dirty="0"/>
          </a:p>
          <a:p>
            <a:r>
              <a:rPr lang="ja-JP" altLang="en-US"/>
              <a:t>受付・登録</a:t>
            </a:r>
          </a:p>
          <a:p>
            <a:r>
              <a:rPr lang="ja-JP" altLang="en-US"/>
              <a:t>トリアージ；傷病者の把握</a:t>
            </a:r>
            <a:endParaRPr lang="en-US" altLang="ja-JP" dirty="0"/>
          </a:p>
          <a:p>
            <a:r>
              <a:rPr lang="ja-JP" altLang="en-US"/>
              <a:t>スクリーニング；汚染者の把握</a:t>
            </a:r>
          </a:p>
          <a:p>
            <a:r>
              <a:rPr lang="ja-JP" altLang="en-US"/>
              <a:t>簡易除染の実施　</a:t>
            </a:r>
          </a:p>
          <a:p>
            <a:r>
              <a:rPr lang="ja-JP" altLang="en-US"/>
              <a:t>行動調査・問診；外部被ばく線量の推定</a:t>
            </a:r>
            <a:endParaRPr lang="en-US" altLang="ja-JP" dirty="0"/>
          </a:p>
          <a:p>
            <a:r>
              <a:rPr lang="ja-JP" altLang="en-US"/>
              <a:t>説明</a:t>
            </a:r>
          </a:p>
          <a:p>
            <a:r>
              <a:rPr lang="ja-JP" altLang="en-US"/>
              <a:t>甲状腺の簡易検査</a:t>
            </a:r>
          </a:p>
        </p:txBody>
      </p:sp>
      <p:sp>
        <p:nvSpPr>
          <p:cNvPr id="6" name="スライド番号プレースホルダー 5">
            <a:extLst>
              <a:ext uri="{FF2B5EF4-FFF2-40B4-BE49-F238E27FC236}">
                <a16:creationId xmlns:a16="http://schemas.microsoft.com/office/drawing/2014/main" id="{ECA36430-4B42-7943-B126-7A8EC3D7E759}"/>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101834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EB2BE-0AC9-064B-9DD2-6B73BBC9E847}"/>
              </a:ext>
            </a:extLst>
          </p:cNvPr>
          <p:cNvSpPr>
            <a:spLocks noGrp="1"/>
          </p:cNvSpPr>
          <p:nvPr>
            <p:ph type="title"/>
          </p:nvPr>
        </p:nvSpPr>
        <p:spPr/>
        <p:txBody>
          <a:bodyPr/>
          <a:lstStyle/>
          <a:p>
            <a:r>
              <a:rPr kumimoji="1" lang="ja-JP" altLang="en-US"/>
              <a:t>原子力災害</a:t>
            </a:r>
            <a:r>
              <a:rPr lang="ja-JP" altLang="en-US"/>
              <a:t>医療協力機関</a:t>
            </a:r>
            <a:r>
              <a:rPr kumimoji="1" lang="ja-JP" altLang="en-US"/>
              <a:t>の支援活動</a:t>
            </a:r>
          </a:p>
        </p:txBody>
      </p:sp>
      <p:sp>
        <p:nvSpPr>
          <p:cNvPr id="3" name="コンテンツ プレースホルダー 2">
            <a:extLst>
              <a:ext uri="{FF2B5EF4-FFF2-40B4-BE49-F238E27FC236}">
                <a16:creationId xmlns:a16="http://schemas.microsoft.com/office/drawing/2014/main" id="{6378BFBF-E51E-5D46-AA0C-72472578A5F6}"/>
              </a:ext>
            </a:extLst>
          </p:cNvPr>
          <p:cNvSpPr>
            <a:spLocks noGrp="1"/>
          </p:cNvSpPr>
          <p:nvPr>
            <p:ph idx="1"/>
          </p:nvPr>
        </p:nvSpPr>
        <p:spPr>
          <a:xfrm>
            <a:off x="628650" y="1272209"/>
            <a:ext cx="7886700" cy="5335068"/>
          </a:xfrm>
        </p:spPr>
        <p:txBody>
          <a:bodyPr>
            <a:normAutofit lnSpcReduction="10000"/>
          </a:bodyPr>
          <a:lstStyle/>
          <a:p>
            <a:pPr>
              <a:lnSpc>
                <a:spcPct val="110000"/>
              </a:lnSpc>
            </a:pPr>
            <a:r>
              <a:rPr lang="ja-JP" altLang="en-US"/>
              <a:t>指定避難所等に設置した救護所においては、必要に応じて避難してきた周辺住民等に対する救護や避難等の指示を受けた住民で避難退域時検査を受けていない住民に対する検査及び簡易除染等を行うとともに、被災状況の確認を行う。また、 必要に応じて安定ヨウ素剤を配布し、予防服用させる。 </a:t>
            </a:r>
          </a:p>
          <a:p>
            <a:pPr>
              <a:lnSpc>
                <a:spcPct val="110000"/>
              </a:lnSpc>
            </a:pPr>
            <a:r>
              <a:rPr lang="ja-JP" altLang="en-US"/>
              <a:t>原子力災害医療協力機関の支援活動（下記のうち一つ以上を実施）</a:t>
            </a:r>
            <a:endParaRPr lang="en-US" altLang="ja-JP" dirty="0"/>
          </a:p>
          <a:p>
            <a:pPr lvl="1">
              <a:lnSpc>
                <a:spcPct val="110000"/>
              </a:lnSpc>
            </a:pPr>
            <a:r>
              <a:rPr lang="ja-JP" altLang="en-US"/>
              <a:t>被ばく傷病者等の初期診療及び救急診療</a:t>
            </a:r>
          </a:p>
          <a:p>
            <a:pPr lvl="1">
              <a:lnSpc>
                <a:spcPct val="110000"/>
              </a:lnSpc>
            </a:pPr>
            <a:r>
              <a:rPr lang="ja-JP" altLang="en-US"/>
              <a:t>被災者の放射性物質による汚染の測定</a:t>
            </a:r>
          </a:p>
          <a:p>
            <a:pPr lvl="1">
              <a:lnSpc>
                <a:spcPct val="110000"/>
              </a:lnSpc>
            </a:pPr>
            <a:r>
              <a:rPr lang="ja-JP" altLang="en-US"/>
              <a:t>原子力災害医療派遣チームを保有し、派遣</a:t>
            </a:r>
          </a:p>
          <a:p>
            <a:pPr lvl="1">
              <a:lnSpc>
                <a:spcPct val="110000"/>
              </a:lnSpc>
            </a:pPr>
            <a:r>
              <a:rPr lang="ja-JP" altLang="en-US"/>
              <a:t>救護所に医療従事者を派遣</a:t>
            </a:r>
            <a:endParaRPr lang="en-US" altLang="ja-JP" dirty="0"/>
          </a:p>
          <a:p>
            <a:pPr lvl="1">
              <a:lnSpc>
                <a:spcPct val="110000"/>
              </a:lnSpc>
            </a:pPr>
            <a:r>
              <a:rPr lang="ja-JP" altLang="en-US"/>
              <a:t>国からの指示に基づき、避難住民等に対し、防護措置を実施すべき基準以下であるか否かを確認する検査（避難退域時検査）を実施できる放射性物質の検査チームの派遣</a:t>
            </a:r>
            <a:endParaRPr lang="en-US" altLang="ja-JP" dirty="0"/>
          </a:p>
          <a:p>
            <a:pPr lvl="1">
              <a:lnSpc>
                <a:spcPct val="110000"/>
              </a:lnSpc>
            </a:pPr>
            <a:r>
              <a:rPr lang="ja-JP" altLang="en-US"/>
              <a:t>立地道府県等が行う安定ヨウ素剤配布の支援</a:t>
            </a:r>
          </a:p>
          <a:p>
            <a:pPr lvl="1">
              <a:lnSpc>
                <a:spcPct val="110000"/>
              </a:lnSpc>
            </a:pPr>
            <a:r>
              <a:rPr lang="ja-JP" altLang="en-US"/>
              <a:t>その他、原子力災害発生時に必要な支援</a:t>
            </a:r>
            <a:endParaRPr lang="en-US" altLang="ja-JP" dirty="0"/>
          </a:p>
        </p:txBody>
      </p:sp>
      <p:sp>
        <p:nvSpPr>
          <p:cNvPr id="4" name="スライド番号プレースホルダー 3">
            <a:extLst>
              <a:ext uri="{FF2B5EF4-FFF2-40B4-BE49-F238E27FC236}">
                <a16:creationId xmlns:a16="http://schemas.microsoft.com/office/drawing/2014/main" id="{2C883C21-3A3D-0345-BC4A-00B249D83163}"/>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44051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96B9D-1901-7341-B26F-97DCE7A2BD5B}"/>
              </a:ext>
            </a:extLst>
          </p:cNvPr>
          <p:cNvSpPr>
            <a:spLocks noGrp="1"/>
          </p:cNvSpPr>
          <p:nvPr>
            <p:ph type="title"/>
          </p:nvPr>
        </p:nvSpPr>
        <p:spPr/>
        <p:txBody>
          <a:bodyPr/>
          <a:lstStyle/>
          <a:p>
            <a:r>
              <a:rPr kumimoji="1" lang="ja-JP" altLang="en-US"/>
              <a:t>原子力防災体制における救護所活動</a:t>
            </a:r>
          </a:p>
        </p:txBody>
      </p:sp>
      <p:graphicFrame>
        <p:nvGraphicFramePr>
          <p:cNvPr id="4" name="コンテンツ プレースホルダー 3">
            <a:extLst>
              <a:ext uri="{FF2B5EF4-FFF2-40B4-BE49-F238E27FC236}">
                <a16:creationId xmlns:a16="http://schemas.microsoft.com/office/drawing/2014/main" id="{B3E46D42-9BB4-244F-A1EC-803B8C9EF45F}"/>
              </a:ext>
            </a:extLst>
          </p:cNvPr>
          <p:cNvGraphicFramePr>
            <a:graphicFrameLocks noGrp="1"/>
          </p:cNvGraphicFramePr>
          <p:nvPr>
            <p:ph idx="1"/>
            <p:extLst>
              <p:ext uri="{D42A27DB-BD31-4B8C-83A1-F6EECF244321}">
                <p14:modId xmlns:p14="http://schemas.microsoft.com/office/powerpoint/2010/main" val="2163038467"/>
              </p:ext>
            </p:extLst>
          </p:nvPr>
        </p:nvGraphicFramePr>
        <p:xfrm>
          <a:off x="628650" y="1271588"/>
          <a:ext cx="78867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a:extLst>
              <a:ext uri="{FF2B5EF4-FFF2-40B4-BE49-F238E27FC236}">
                <a16:creationId xmlns:a16="http://schemas.microsoft.com/office/drawing/2014/main" id="{FA670E60-AB59-454B-AE3C-8680612840B2}"/>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391421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006CB-3A6F-C146-8B47-5C95B4239C25}"/>
              </a:ext>
            </a:extLst>
          </p:cNvPr>
          <p:cNvSpPr>
            <a:spLocks noGrp="1"/>
          </p:cNvSpPr>
          <p:nvPr>
            <p:ph type="title"/>
          </p:nvPr>
        </p:nvSpPr>
        <p:spPr/>
        <p:txBody>
          <a:bodyPr/>
          <a:lstStyle/>
          <a:p>
            <a:r>
              <a:rPr kumimoji="1" lang="ja-JP" altLang="en-US"/>
              <a:t>救護所活動の流れ</a:t>
            </a:r>
          </a:p>
        </p:txBody>
      </p:sp>
      <p:sp>
        <p:nvSpPr>
          <p:cNvPr id="38" name="角丸四角形 37">
            <a:extLst>
              <a:ext uri="{FF2B5EF4-FFF2-40B4-BE49-F238E27FC236}">
                <a16:creationId xmlns:a16="http://schemas.microsoft.com/office/drawing/2014/main" id="{3B15DC55-A158-5249-82C0-BDC548F1B7D7}"/>
              </a:ext>
            </a:extLst>
          </p:cNvPr>
          <p:cNvSpPr/>
          <p:nvPr/>
        </p:nvSpPr>
        <p:spPr>
          <a:xfrm>
            <a:off x="1596411" y="1135628"/>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登録</a:t>
            </a:r>
          </a:p>
        </p:txBody>
      </p:sp>
      <p:grpSp>
        <p:nvGrpSpPr>
          <p:cNvPr id="52" name="グループ化 51">
            <a:extLst>
              <a:ext uri="{FF2B5EF4-FFF2-40B4-BE49-F238E27FC236}">
                <a16:creationId xmlns:a16="http://schemas.microsoft.com/office/drawing/2014/main" id="{EA520044-2467-2C49-B774-A6EBE40AF69D}"/>
              </a:ext>
            </a:extLst>
          </p:cNvPr>
          <p:cNvGrpSpPr/>
          <p:nvPr/>
        </p:nvGrpSpPr>
        <p:grpSpPr>
          <a:xfrm>
            <a:off x="1596409" y="1948823"/>
            <a:ext cx="1902542" cy="875129"/>
            <a:chOff x="1032387" y="2489676"/>
            <a:chExt cx="1902542" cy="875129"/>
          </a:xfrm>
        </p:grpSpPr>
        <p:sp>
          <p:nvSpPr>
            <p:cNvPr id="39" name="ひし形 38">
              <a:extLst>
                <a:ext uri="{FF2B5EF4-FFF2-40B4-BE49-F238E27FC236}">
                  <a16:creationId xmlns:a16="http://schemas.microsoft.com/office/drawing/2014/main" id="{F6FF52A6-3F7F-9C4A-A0B3-6B604CD67AD1}"/>
                </a:ext>
              </a:extLst>
            </p:cNvPr>
            <p:cNvSpPr/>
            <p:nvPr/>
          </p:nvSpPr>
          <p:spPr>
            <a:xfrm>
              <a:off x="1032387" y="2489676"/>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AC68CE0-B64D-5C4B-B919-5261B64DF03E}"/>
                </a:ext>
              </a:extLst>
            </p:cNvPr>
            <p:cNvSpPr/>
            <p:nvPr/>
          </p:nvSpPr>
          <p:spPr>
            <a:xfrm>
              <a:off x="1314244" y="2768416"/>
              <a:ext cx="1338828" cy="369332"/>
            </a:xfrm>
            <a:prstGeom prst="rect">
              <a:avLst/>
            </a:prstGeom>
          </p:spPr>
          <p:txBody>
            <a:bodyPr wrap="none">
              <a:spAutoFit/>
            </a:bodyPr>
            <a:lstStyle/>
            <a:p>
              <a:pPr algn="ctr"/>
              <a:r>
                <a:rPr lang="ja-JP" altLang="en-US"/>
                <a:t>トリアージ</a:t>
              </a:r>
            </a:p>
          </p:txBody>
        </p:sp>
      </p:grpSp>
      <p:grpSp>
        <p:nvGrpSpPr>
          <p:cNvPr id="51" name="グループ化 50">
            <a:extLst>
              <a:ext uri="{FF2B5EF4-FFF2-40B4-BE49-F238E27FC236}">
                <a16:creationId xmlns:a16="http://schemas.microsoft.com/office/drawing/2014/main" id="{0A23A95A-4D74-1E47-9F04-1AB6B534AA3A}"/>
              </a:ext>
            </a:extLst>
          </p:cNvPr>
          <p:cNvGrpSpPr/>
          <p:nvPr/>
        </p:nvGrpSpPr>
        <p:grpSpPr>
          <a:xfrm>
            <a:off x="1596410" y="3161630"/>
            <a:ext cx="1902542" cy="875129"/>
            <a:chOff x="1032387" y="3785820"/>
            <a:chExt cx="1902542" cy="875129"/>
          </a:xfrm>
        </p:grpSpPr>
        <p:sp>
          <p:nvSpPr>
            <p:cNvPr id="41" name="ひし形 40">
              <a:extLst>
                <a:ext uri="{FF2B5EF4-FFF2-40B4-BE49-F238E27FC236}">
                  <a16:creationId xmlns:a16="http://schemas.microsoft.com/office/drawing/2014/main" id="{47D87AF4-9189-F84A-8405-CD8AA25DE222}"/>
                </a:ext>
              </a:extLst>
            </p:cNvPr>
            <p:cNvSpPr/>
            <p:nvPr/>
          </p:nvSpPr>
          <p:spPr>
            <a:xfrm>
              <a:off x="1032387" y="3785820"/>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0AE985F0-F9FB-4D43-810F-BE8ADE7B49AE}"/>
                </a:ext>
              </a:extLst>
            </p:cNvPr>
            <p:cNvSpPr/>
            <p:nvPr/>
          </p:nvSpPr>
          <p:spPr>
            <a:xfrm>
              <a:off x="1382364" y="3944462"/>
              <a:ext cx="1202587" cy="646331"/>
            </a:xfrm>
            <a:prstGeom prst="rect">
              <a:avLst/>
            </a:prstGeom>
          </p:spPr>
          <p:txBody>
            <a:bodyPr wrap="square">
              <a:spAutoFit/>
            </a:bodyPr>
            <a:lstStyle/>
            <a:p>
              <a:pPr algn="ctr"/>
              <a:r>
                <a:rPr lang="ja-JP" altLang="en-US"/>
                <a:t>スクリーニング</a:t>
              </a:r>
            </a:p>
          </p:txBody>
        </p:sp>
      </p:grpSp>
      <p:grpSp>
        <p:nvGrpSpPr>
          <p:cNvPr id="50" name="グループ化 49">
            <a:extLst>
              <a:ext uri="{FF2B5EF4-FFF2-40B4-BE49-F238E27FC236}">
                <a16:creationId xmlns:a16="http://schemas.microsoft.com/office/drawing/2014/main" id="{774048EA-79FC-9E4B-B66B-DFDAC0D70EB0}"/>
              </a:ext>
            </a:extLst>
          </p:cNvPr>
          <p:cNvGrpSpPr/>
          <p:nvPr/>
        </p:nvGrpSpPr>
        <p:grpSpPr>
          <a:xfrm>
            <a:off x="1596409" y="4831870"/>
            <a:ext cx="1902542" cy="875129"/>
            <a:chOff x="1032387" y="4923322"/>
            <a:chExt cx="1902542" cy="875129"/>
          </a:xfrm>
        </p:grpSpPr>
        <p:sp>
          <p:nvSpPr>
            <p:cNvPr id="43" name="ひし形 42">
              <a:extLst>
                <a:ext uri="{FF2B5EF4-FFF2-40B4-BE49-F238E27FC236}">
                  <a16:creationId xmlns:a16="http://schemas.microsoft.com/office/drawing/2014/main" id="{0892993A-1057-A44F-864F-2F8B45E92793}"/>
                </a:ext>
              </a:extLst>
            </p:cNvPr>
            <p:cNvSpPr/>
            <p:nvPr/>
          </p:nvSpPr>
          <p:spPr>
            <a:xfrm>
              <a:off x="1032387" y="4923322"/>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9400C3E-2CCA-4342-8D5C-87DC049668A7}"/>
                </a:ext>
              </a:extLst>
            </p:cNvPr>
            <p:cNvSpPr/>
            <p:nvPr/>
          </p:nvSpPr>
          <p:spPr>
            <a:xfrm>
              <a:off x="1382364" y="5111460"/>
              <a:ext cx="1202587" cy="646331"/>
            </a:xfrm>
            <a:prstGeom prst="rect">
              <a:avLst/>
            </a:prstGeom>
          </p:spPr>
          <p:txBody>
            <a:bodyPr wrap="square">
              <a:spAutoFit/>
            </a:bodyPr>
            <a:lstStyle/>
            <a:p>
              <a:pPr algn="ctr"/>
              <a:r>
                <a:rPr lang="ja-JP" altLang="en-US"/>
                <a:t>行動調査</a:t>
              </a:r>
              <a:endParaRPr lang="en-US" altLang="ja-JP" dirty="0"/>
            </a:p>
            <a:p>
              <a:pPr algn="ctr"/>
              <a:r>
                <a:rPr lang="ja-JP" altLang="en-US"/>
                <a:t>問診</a:t>
              </a:r>
            </a:p>
          </p:txBody>
        </p:sp>
      </p:grpSp>
      <p:sp>
        <p:nvSpPr>
          <p:cNvPr id="48" name="角丸四角形 47">
            <a:extLst>
              <a:ext uri="{FF2B5EF4-FFF2-40B4-BE49-F238E27FC236}">
                <a16:creationId xmlns:a16="http://schemas.microsoft.com/office/drawing/2014/main" id="{C390A7E5-B864-B943-B1FD-1D90829DC998}"/>
              </a:ext>
            </a:extLst>
          </p:cNvPr>
          <p:cNvSpPr/>
          <p:nvPr/>
        </p:nvSpPr>
        <p:spPr>
          <a:xfrm>
            <a:off x="4148323" y="2108130"/>
            <a:ext cx="1902542" cy="556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応急処置</a:t>
            </a:r>
          </a:p>
        </p:txBody>
      </p:sp>
      <p:sp>
        <p:nvSpPr>
          <p:cNvPr id="53" name="角丸四角形 52">
            <a:extLst>
              <a:ext uri="{FF2B5EF4-FFF2-40B4-BE49-F238E27FC236}">
                <a16:creationId xmlns:a16="http://schemas.microsoft.com/office/drawing/2014/main" id="{E80EDB15-F861-0445-9ADB-1F19A361AE35}"/>
              </a:ext>
            </a:extLst>
          </p:cNvPr>
          <p:cNvSpPr/>
          <p:nvPr/>
        </p:nvSpPr>
        <p:spPr>
          <a:xfrm>
            <a:off x="4157085" y="3321900"/>
            <a:ext cx="1902542" cy="556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除染</a:t>
            </a:r>
          </a:p>
        </p:txBody>
      </p:sp>
      <p:grpSp>
        <p:nvGrpSpPr>
          <p:cNvPr id="54" name="グループ化 53">
            <a:extLst>
              <a:ext uri="{FF2B5EF4-FFF2-40B4-BE49-F238E27FC236}">
                <a16:creationId xmlns:a16="http://schemas.microsoft.com/office/drawing/2014/main" id="{9D6CB2DF-CF2A-994F-BDE8-CD33ED4207D5}"/>
              </a:ext>
            </a:extLst>
          </p:cNvPr>
          <p:cNvGrpSpPr/>
          <p:nvPr/>
        </p:nvGrpSpPr>
        <p:grpSpPr>
          <a:xfrm>
            <a:off x="4157085" y="4101936"/>
            <a:ext cx="1902542" cy="875129"/>
            <a:chOff x="1032387" y="2489676"/>
            <a:chExt cx="1902542" cy="875129"/>
          </a:xfrm>
        </p:grpSpPr>
        <p:sp>
          <p:nvSpPr>
            <p:cNvPr id="55" name="ひし形 54">
              <a:extLst>
                <a:ext uri="{FF2B5EF4-FFF2-40B4-BE49-F238E27FC236}">
                  <a16:creationId xmlns:a16="http://schemas.microsoft.com/office/drawing/2014/main" id="{25460631-9480-AD48-B377-8415663EC2A7}"/>
                </a:ext>
              </a:extLst>
            </p:cNvPr>
            <p:cNvSpPr/>
            <p:nvPr/>
          </p:nvSpPr>
          <p:spPr>
            <a:xfrm>
              <a:off x="1032387" y="2489676"/>
              <a:ext cx="1902542" cy="87512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B9DF3940-8DA6-4741-A89E-C8D62231DD95}"/>
                </a:ext>
              </a:extLst>
            </p:cNvPr>
            <p:cNvSpPr/>
            <p:nvPr/>
          </p:nvSpPr>
          <p:spPr>
            <a:xfrm>
              <a:off x="1545077" y="2768416"/>
              <a:ext cx="877164" cy="369332"/>
            </a:xfrm>
            <a:prstGeom prst="rect">
              <a:avLst/>
            </a:prstGeom>
          </p:spPr>
          <p:txBody>
            <a:bodyPr wrap="none">
              <a:spAutoFit/>
            </a:bodyPr>
            <a:lstStyle/>
            <a:p>
              <a:pPr algn="ctr"/>
              <a:r>
                <a:rPr lang="ja-JP" altLang="en-US"/>
                <a:t>再検査</a:t>
              </a:r>
            </a:p>
          </p:txBody>
        </p:sp>
      </p:grpSp>
      <p:sp>
        <p:nvSpPr>
          <p:cNvPr id="57" name="角丸四角形 56">
            <a:extLst>
              <a:ext uri="{FF2B5EF4-FFF2-40B4-BE49-F238E27FC236}">
                <a16:creationId xmlns:a16="http://schemas.microsoft.com/office/drawing/2014/main" id="{AB9FA2F3-5ACD-1C42-9D8B-D4D59ADCDE27}"/>
              </a:ext>
            </a:extLst>
          </p:cNvPr>
          <p:cNvSpPr/>
          <p:nvPr/>
        </p:nvSpPr>
        <p:spPr>
          <a:xfrm>
            <a:off x="6731813" y="4271020"/>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60" name="直線矢印コネクタ 59">
            <a:extLst>
              <a:ext uri="{FF2B5EF4-FFF2-40B4-BE49-F238E27FC236}">
                <a16:creationId xmlns:a16="http://schemas.microsoft.com/office/drawing/2014/main" id="{B0C10BCF-CFBE-A24F-AC48-6464DA35FB05}"/>
              </a:ext>
            </a:extLst>
          </p:cNvPr>
          <p:cNvCxnSpPr>
            <a:stCxn id="38" idx="2"/>
            <a:endCxn id="39" idx="0"/>
          </p:cNvCxnSpPr>
          <p:nvPr/>
        </p:nvCxnSpPr>
        <p:spPr>
          <a:xfrm flipH="1">
            <a:off x="2547680" y="1692141"/>
            <a:ext cx="2" cy="25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F64180EE-45CF-474B-9766-27DF51FA4B68}"/>
              </a:ext>
            </a:extLst>
          </p:cNvPr>
          <p:cNvCxnSpPr>
            <a:stCxn id="39" idx="2"/>
            <a:endCxn id="41" idx="0"/>
          </p:cNvCxnSpPr>
          <p:nvPr/>
        </p:nvCxnSpPr>
        <p:spPr>
          <a:xfrm>
            <a:off x="2547680" y="2823952"/>
            <a:ext cx="1" cy="337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2CB81B9-CA8A-9D4C-8440-98F8190F46FA}"/>
              </a:ext>
            </a:extLst>
          </p:cNvPr>
          <p:cNvCxnSpPr>
            <a:cxnSpLocks/>
            <a:stCxn id="39" idx="3"/>
            <a:endCxn id="48" idx="1"/>
          </p:cNvCxnSpPr>
          <p:nvPr/>
        </p:nvCxnSpPr>
        <p:spPr>
          <a:xfrm flipV="1">
            <a:off x="3498951" y="2386387"/>
            <a:ext cx="6493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058EF0E-AFE7-7F42-94FB-D1F073B15628}"/>
              </a:ext>
            </a:extLst>
          </p:cNvPr>
          <p:cNvCxnSpPr>
            <a:cxnSpLocks/>
            <a:stCxn id="41" idx="3"/>
            <a:endCxn id="53" idx="1"/>
          </p:cNvCxnSpPr>
          <p:nvPr/>
        </p:nvCxnSpPr>
        <p:spPr>
          <a:xfrm>
            <a:off x="3498952" y="3599195"/>
            <a:ext cx="658133" cy="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5CBB3D5B-68B4-CF4E-A7A3-FE75975716FF}"/>
              </a:ext>
            </a:extLst>
          </p:cNvPr>
          <p:cNvCxnSpPr>
            <a:stCxn id="41" idx="2"/>
            <a:endCxn id="43" idx="0"/>
          </p:cNvCxnSpPr>
          <p:nvPr/>
        </p:nvCxnSpPr>
        <p:spPr>
          <a:xfrm flipH="1">
            <a:off x="2547680" y="4036759"/>
            <a:ext cx="1" cy="795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3EF9672E-FCE0-244F-A26F-5B4AA7F3A44C}"/>
              </a:ext>
            </a:extLst>
          </p:cNvPr>
          <p:cNvSpPr txBox="1"/>
          <p:nvPr/>
        </p:nvSpPr>
        <p:spPr>
          <a:xfrm>
            <a:off x="3469239" y="2123601"/>
            <a:ext cx="646331" cy="276999"/>
          </a:xfrm>
          <a:prstGeom prst="rect">
            <a:avLst/>
          </a:prstGeom>
          <a:noFill/>
        </p:spPr>
        <p:txBody>
          <a:bodyPr wrap="none" rtlCol="0">
            <a:spAutoFit/>
          </a:bodyPr>
          <a:lstStyle/>
          <a:p>
            <a:r>
              <a:rPr kumimoji="1" lang="ja-JP" altLang="en-US" sz="1200"/>
              <a:t>要処置</a:t>
            </a:r>
          </a:p>
        </p:txBody>
      </p:sp>
      <p:sp>
        <p:nvSpPr>
          <p:cNvPr id="75" name="テキスト ボックス 74">
            <a:extLst>
              <a:ext uri="{FF2B5EF4-FFF2-40B4-BE49-F238E27FC236}">
                <a16:creationId xmlns:a16="http://schemas.microsoft.com/office/drawing/2014/main" id="{16D32E61-1145-B349-BA83-767787FE2FBD}"/>
              </a:ext>
            </a:extLst>
          </p:cNvPr>
          <p:cNvSpPr txBox="1"/>
          <p:nvPr/>
        </p:nvSpPr>
        <p:spPr>
          <a:xfrm>
            <a:off x="1787531" y="2877374"/>
            <a:ext cx="800219" cy="276999"/>
          </a:xfrm>
          <a:prstGeom prst="rect">
            <a:avLst/>
          </a:prstGeom>
          <a:noFill/>
        </p:spPr>
        <p:txBody>
          <a:bodyPr wrap="none" rtlCol="0">
            <a:spAutoFit/>
          </a:bodyPr>
          <a:lstStyle/>
          <a:p>
            <a:r>
              <a:rPr kumimoji="1" lang="ja-JP" altLang="en-US" sz="1200"/>
              <a:t>処置不要</a:t>
            </a:r>
          </a:p>
        </p:txBody>
      </p:sp>
      <p:cxnSp>
        <p:nvCxnSpPr>
          <p:cNvPr id="77" name="カギ線コネクタ 76">
            <a:extLst>
              <a:ext uri="{FF2B5EF4-FFF2-40B4-BE49-F238E27FC236}">
                <a16:creationId xmlns:a16="http://schemas.microsoft.com/office/drawing/2014/main" id="{DFC1153D-F8EC-E846-B8C3-4D8554EF64B4}"/>
              </a:ext>
            </a:extLst>
          </p:cNvPr>
          <p:cNvCxnSpPr>
            <a:stCxn id="39" idx="1"/>
            <a:endCxn id="43" idx="1"/>
          </p:cNvCxnSpPr>
          <p:nvPr/>
        </p:nvCxnSpPr>
        <p:spPr>
          <a:xfrm rot="10800000" flipV="1">
            <a:off x="1596409" y="2386387"/>
            <a:ext cx="12700" cy="2883047"/>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カギ線コネクタ 79">
            <a:extLst>
              <a:ext uri="{FF2B5EF4-FFF2-40B4-BE49-F238E27FC236}">
                <a16:creationId xmlns:a16="http://schemas.microsoft.com/office/drawing/2014/main" id="{77971D8B-6EF3-704D-AC8B-598A1FEB83B5}"/>
              </a:ext>
            </a:extLst>
          </p:cNvPr>
          <p:cNvCxnSpPr>
            <a:stCxn id="48" idx="2"/>
            <a:endCxn id="41" idx="0"/>
          </p:cNvCxnSpPr>
          <p:nvPr/>
        </p:nvCxnSpPr>
        <p:spPr>
          <a:xfrm rot="5400000">
            <a:off x="3575145" y="1637180"/>
            <a:ext cx="496987" cy="25519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角丸四角形 80">
            <a:extLst>
              <a:ext uri="{FF2B5EF4-FFF2-40B4-BE49-F238E27FC236}">
                <a16:creationId xmlns:a16="http://schemas.microsoft.com/office/drawing/2014/main" id="{A87403B6-DBAC-7048-BDB8-A308FDAB43DE}"/>
              </a:ext>
            </a:extLst>
          </p:cNvPr>
          <p:cNvSpPr/>
          <p:nvPr/>
        </p:nvSpPr>
        <p:spPr>
          <a:xfrm>
            <a:off x="6732428" y="2108130"/>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82" name="直線矢印コネクタ 81">
            <a:extLst>
              <a:ext uri="{FF2B5EF4-FFF2-40B4-BE49-F238E27FC236}">
                <a16:creationId xmlns:a16="http://schemas.microsoft.com/office/drawing/2014/main" id="{4A63E59E-41A0-2A49-860A-2311862CCDBF}"/>
              </a:ext>
            </a:extLst>
          </p:cNvPr>
          <p:cNvCxnSpPr>
            <a:cxnSpLocks/>
            <a:stCxn id="48" idx="3"/>
            <a:endCxn id="81" idx="1"/>
          </p:cNvCxnSpPr>
          <p:nvPr/>
        </p:nvCxnSpPr>
        <p:spPr>
          <a:xfrm>
            <a:off x="6050865" y="2386387"/>
            <a:ext cx="681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1DAE58EE-3DFA-CE44-824A-81D7910E622E}"/>
              </a:ext>
            </a:extLst>
          </p:cNvPr>
          <p:cNvSpPr txBox="1"/>
          <p:nvPr/>
        </p:nvSpPr>
        <p:spPr>
          <a:xfrm>
            <a:off x="6085482" y="2123600"/>
            <a:ext cx="646331" cy="276999"/>
          </a:xfrm>
          <a:prstGeom prst="rect">
            <a:avLst/>
          </a:prstGeom>
          <a:noFill/>
        </p:spPr>
        <p:txBody>
          <a:bodyPr wrap="none" rtlCol="0">
            <a:spAutoFit/>
          </a:bodyPr>
          <a:lstStyle/>
          <a:p>
            <a:r>
              <a:rPr kumimoji="1" lang="ja-JP" altLang="en-US" sz="1200"/>
              <a:t>要搬送</a:t>
            </a:r>
          </a:p>
        </p:txBody>
      </p:sp>
      <p:sp>
        <p:nvSpPr>
          <p:cNvPr id="88" name="テキスト ボックス 87">
            <a:extLst>
              <a:ext uri="{FF2B5EF4-FFF2-40B4-BE49-F238E27FC236}">
                <a16:creationId xmlns:a16="http://schemas.microsoft.com/office/drawing/2014/main" id="{2D61BB79-8AB1-D241-973B-1D3094B833BB}"/>
              </a:ext>
            </a:extLst>
          </p:cNvPr>
          <p:cNvSpPr txBox="1"/>
          <p:nvPr/>
        </p:nvSpPr>
        <p:spPr>
          <a:xfrm>
            <a:off x="5120001" y="2731801"/>
            <a:ext cx="800219" cy="276999"/>
          </a:xfrm>
          <a:prstGeom prst="rect">
            <a:avLst/>
          </a:prstGeom>
          <a:noFill/>
        </p:spPr>
        <p:txBody>
          <a:bodyPr wrap="none" rtlCol="0">
            <a:spAutoFit/>
          </a:bodyPr>
          <a:lstStyle/>
          <a:p>
            <a:r>
              <a:rPr kumimoji="1" lang="ja-JP" altLang="en-US" sz="1200"/>
              <a:t>搬送不要</a:t>
            </a:r>
          </a:p>
        </p:txBody>
      </p:sp>
      <p:sp>
        <p:nvSpPr>
          <p:cNvPr id="89" name="テキスト ボックス 88">
            <a:extLst>
              <a:ext uri="{FF2B5EF4-FFF2-40B4-BE49-F238E27FC236}">
                <a16:creationId xmlns:a16="http://schemas.microsoft.com/office/drawing/2014/main" id="{697C49CF-F1F8-644E-A769-0C761B530E22}"/>
              </a:ext>
            </a:extLst>
          </p:cNvPr>
          <p:cNvSpPr txBox="1"/>
          <p:nvPr/>
        </p:nvSpPr>
        <p:spPr>
          <a:xfrm>
            <a:off x="3504672" y="3337060"/>
            <a:ext cx="646331" cy="276999"/>
          </a:xfrm>
          <a:prstGeom prst="rect">
            <a:avLst/>
          </a:prstGeom>
          <a:noFill/>
        </p:spPr>
        <p:txBody>
          <a:bodyPr wrap="none" rtlCol="0">
            <a:spAutoFit/>
          </a:bodyPr>
          <a:lstStyle/>
          <a:p>
            <a:r>
              <a:rPr kumimoji="1" lang="ja-JP" altLang="en-US" sz="1200"/>
              <a:t>汚染有</a:t>
            </a:r>
          </a:p>
        </p:txBody>
      </p:sp>
      <p:sp>
        <p:nvSpPr>
          <p:cNvPr id="90" name="テキスト ボックス 89">
            <a:extLst>
              <a:ext uri="{FF2B5EF4-FFF2-40B4-BE49-F238E27FC236}">
                <a16:creationId xmlns:a16="http://schemas.microsoft.com/office/drawing/2014/main" id="{68736AE6-BBFD-F04E-BF60-F2F8C65BB10E}"/>
              </a:ext>
            </a:extLst>
          </p:cNvPr>
          <p:cNvSpPr txBox="1"/>
          <p:nvPr/>
        </p:nvSpPr>
        <p:spPr>
          <a:xfrm>
            <a:off x="1957888" y="4106915"/>
            <a:ext cx="646331" cy="276999"/>
          </a:xfrm>
          <a:prstGeom prst="rect">
            <a:avLst/>
          </a:prstGeom>
          <a:noFill/>
        </p:spPr>
        <p:txBody>
          <a:bodyPr wrap="none" rtlCol="0">
            <a:spAutoFit/>
          </a:bodyPr>
          <a:lstStyle/>
          <a:p>
            <a:r>
              <a:rPr kumimoji="1" lang="ja-JP" altLang="en-US" sz="1200"/>
              <a:t>汚染無</a:t>
            </a:r>
          </a:p>
        </p:txBody>
      </p:sp>
      <p:cxnSp>
        <p:nvCxnSpPr>
          <p:cNvPr id="92" name="直線矢印コネクタ 91">
            <a:extLst>
              <a:ext uri="{FF2B5EF4-FFF2-40B4-BE49-F238E27FC236}">
                <a16:creationId xmlns:a16="http://schemas.microsoft.com/office/drawing/2014/main" id="{0E617EF6-E7A6-AF49-A3C2-61E6011D26CD}"/>
              </a:ext>
            </a:extLst>
          </p:cNvPr>
          <p:cNvCxnSpPr>
            <a:stCxn id="53" idx="2"/>
            <a:endCxn id="55" idx="0"/>
          </p:cNvCxnSpPr>
          <p:nvPr/>
        </p:nvCxnSpPr>
        <p:spPr>
          <a:xfrm>
            <a:off x="5108356" y="3878413"/>
            <a:ext cx="0" cy="22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1CBADEFF-9F2A-584C-AEA8-15199E2F189A}"/>
              </a:ext>
            </a:extLst>
          </p:cNvPr>
          <p:cNvCxnSpPr>
            <a:stCxn id="55" idx="3"/>
            <a:endCxn id="57" idx="1"/>
          </p:cNvCxnSpPr>
          <p:nvPr/>
        </p:nvCxnSpPr>
        <p:spPr>
          <a:xfrm>
            <a:off x="6059627" y="4539501"/>
            <a:ext cx="672186" cy="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2ACF921C-35B2-D041-8BA8-3F12AE4FDABC}"/>
              </a:ext>
            </a:extLst>
          </p:cNvPr>
          <p:cNvSpPr txBox="1"/>
          <p:nvPr/>
        </p:nvSpPr>
        <p:spPr>
          <a:xfrm>
            <a:off x="5995611" y="4297072"/>
            <a:ext cx="800219" cy="276999"/>
          </a:xfrm>
          <a:prstGeom prst="rect">
            <a:avLst/>
          </a:prstGeom>
          <a:noFill/>
        </p:spPr>
        <p:txBody>
          <a:bodyPr wrap="none" rtlCol="0">
            <a:spAutoFit/>
          </a:bodyPr>
          <a:lstStyle/>
          <a:p>
            <a:r>
              <a:rPr lang="ja-JP" altLang="en-US" sz="1200"/>
              <a:t>汚染残存</a:t>
            </a:r>
            <a:endParaRPr kumimoji="1" lang="ja-JP" altLang="en-US" sz="1200"/>
          </a:p>
        </p:txBody>
      </p:sp>
      <p:cxnSp>
        <p:nvCxnSpPr>
          <p:cNvPr id="101" name="直線矢印コネクタ 100">
            <a:extLst>
              <a:ext uri="{FF2B5EF4-FFF2-40B4-BE49-F238E27FC236}">
                <a16:creationId xmlns:a16="http://schemas.microsoft.com/office/drawing/2014/main" id="{0E208998-08EE-964D-A28E-D9F570D8140C}"/>
              </a:ext>
            </a:extLst>
          </p:cNvPr>
          <p:cNvCxnSpPr>
            <a:cxnSpLocks/>
            <a:stCxn id="43" idx="2"/>
            <a:endCxn id="126" idx="0"/>
          </p:cNvCxnSpPr>
          <p:nvPr/>
        </p:nvCxnSpPr>
        <p:spPr>
          <a:xfrm flipH="1">
            <a:off x="2547679" y="5706999"/>
            <a:ext cx="1" cy="362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F1862117-772B-0A4C-B991-FEEE86FB161C}"/>
              </a:ext>
            </a:extLst>
          </p:cNvPr>
          <p:cNvSpPr txBox="1"/>
          <p:nvPr/>
        </p:nvSpPr>
        <p:spPr>
          <a:xfrm>
            <a:off x="1342335" y="5772171"/>
            <a:ext cx="1261884" cy="276999"/>
          </a:xfrm>
          <a:prstGeom prst="rect">
            <a:avLst/>
          </a:prstGeom>
          <a:noFill/>
        </p:spPr>
        <p:txBody>
          <a:bodyPr wrap="none" rtlCol="0">
            <a:spAutoFit/>
          </a:bodyPr>
          <a:lstStyle/>
          <a:p>
            <a:r>
              <a:rPr kumimoji="1" lang="ja-JP" altLang="en-US" sz="1200"/>
              <a:t>高線量被ばく無</a:t>
            </a:r>
          </a:p>
        </p:txBody>
      </p:sp>
      <p:cxnSp>
        <p:nvCxnSpPr>
          <p:cNvPr id="107" name="カギ線コネクタ 106">
            <a:extLst>
              <a:ext uri="{FF2B5EF4-FFF2-40B4-BE49-F238E27FC236}">
                <a16:creationId xmlns:a16="http://schemas.microsoft.com/office/drawing/2014/main" id="{FAA0901B-664A-174B-A865-1FD6F305692C}"/>
              </a:ext>
            </a:extLst>
          </p:cNvPr>
          <p:cNvCxnSpPr>
            <a:cxnSpLocks/>
            <a:stCxn id="55" idx="1"/>
            <a:endCxn id="43" idx="0"/>
          </p:cNvCxnSpPr>
          <p:nvPr/>
        </p:nvCxnSpPr>
        <p:spPr>
          <a:xfrm rot="10800000" flipV="1">
            <a:off x="2547681" y="4539500"/>
            <a:ext cx="1609405" cy="2923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D07F3B6C-8729-784C-900D-7E7CC714B606}"/>
              </a:ext>
            </a:extLst>
          </p:cNvPr>
          <p:cNvSpPr txBox="1"/>
          <p:nvPr/>
        </p:nvSpPr>
        <p:spPr>
          <a:xfrm>
            <a:off x="3561391" y="4297072"/>
            <a:ext cx="646331" cy="276999"/>
          </a:xfrm>
          <a:prstGeom prst="rect">
            <a:avLst/>
          </a:prstGeom>
          <a:noFill/>
        </p:spPr>
        <p:txBody>
          <a:bodyPr wrap="none" rtlCol="0">
            <a:spAutoFit/>
          </a:bodyPr>
          <a:lstStyle/>
          <a:p>
            <a:r>
              <a:rPr kumimoji="1" lang="ja-JP" altLang="en-US" sz="1200"/>
              <a:t>汚染無</a:t>
            </a:r>
          </a:p>
        </p:txBody>
      </p:sp>
      <p:sp>
        <p:nvSpPr>
          <p:cNvPr id="111" name="角丸四角形 110">
            <a:extLst>
              <a:ext uri="{FF2B5EF4-FFF2-40B4-BE49-F238E27FC236}">
                <a16:creationId xmlns:a16="http://schemas.microsoft.com/office/drawing/2014/main" id="{B9CBBE57-1D95-684B-A2B9-CBBC62D2473F}"/>
              </a:ext>
            </a:extLst>
          </p:cNvPr>
          <p:cNvSpPr/>
          <p:nvPr/>
        </p:nvSpPr>
        <p:spPr>
          <a:xfrm>
            <a:off x="6731813" y="4999061"/>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医療機関搬送</a:t>
            </a:r>
          </a:p>
        </p:txBody>
      </p:sp>
      <p:cxnSp>
        <p:nvCxnSpPr>
          <p:cNvPr id="119" name="直線矢印コネクタ 118">
            <a:extLst>
              <a:ext uri="{FF2B5EF4-FFF2-40B4-BE49-F238E27FC236}">
                <a16:creationId xmlns:a16="http://schemas.microsoft.com/office/drawing/2014/main" id="{C0CB499F-7B40-1A4F-B7AF-D707B2FBF1DA}"/>
              </a:ext>
            </a:extLst>
          </p:cNvPr>
          <p:cNvCxnSpPr>
            <a:cxnSpLocks/>
            <a:stCxn id="43" idx="3"/>
            <a:endCxn id="111" idx="1"/>
          </p:cNvCxnSpPr>
          <p:nvPr/>
        </p:nvCxnSpPr>
        <p:spPr>
          <a:xfrm>
            <a:off x="3498951" y="5269435"/>
            <a:ext cx="3232862"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F8CED515-7345-F449-9FD7-FA970D86685F}"/>
              </a:ext>
            </a:extLst>
          </p:cNvPr>
          <p:cNvSpPr txBox="1"/>
          <p:nvPr/>
        </p:nvSpPr>
        <p:spPr>
          <a:xfrm>
            <a:off x="3570959" y="5032022"/>
            <a:ext cx="1261884" cy="276999"/>
          </a:xfrm>
          <a:prstGeom prst="rect">
            <a:avLst/>
          </a:prstGeom>
          <a:noFill/>
        </p:spPr>
        <p:txBody>
          <a:bodyPr wrap="none" rtlCol="0">
            <a:spAutoFit/>
          </a:bodyPr>
          <a:lstStyle/>
          <a:p>
            <a:r>
              <a:rPr kumimoji="1" lang="ja-JP" altLang="en-US" sz="1200"/>
              <a:t>高線量被ばく有</a:t>
            </a:r>
          </a:p>
        </p:txBody>
      </p:sp>
      <p:sp>
        <p:nvSpPr>
          <p:cNvPr id="124" name="テキスト ボックス 123">
            <a:extLst>
              <a:ext uri="{FF2B5EF4-FFF2-40B4-BE49-F238E27FC236}">
                <a16:creationId xmlns:a16="http://schemas.microsoft.com/office/drawing/2014/main" id="{5A38C2EA-99EB-BC4E-965B-BB807C435801}"/>
              </a:ext>
            </a:extLst>
          </p:cNvPr>
          <p:cNvSpPr txBox="1"/>
          <p:nvPr/>
        </p:nvSpPr>
        <p:spPr>
          <a:xfrm>
            <a:off x="424038" y="2122120"/>
            <a:ext cx="1364623" cy="461665"/>
          </a:xfrm>
          <a:prstGeom prst="rect">
            <a:avLst/>
          </a:prstGeom>
          <a:noFill/>
        </p:spPr>
        <p:txBody>
          <a:bodyPr wrap="square" rtlCol="0">
            <a:spAutoFit/>
          </a:bodyPr>
          <a:lstStyle/>
          <a:p>
            <a:r>
              <a:rPr lang="ja-JP" altLang="en-US" sz="1200"/>
              <a:t>避難退域時検査で汚染なし</a:t>
            </a:r>
          </a:p>
        </p:txBody>
      </p:sp>
      <p:sp>
        <p:nvSpPr>
          <p:cNvPr id="125" name="角丸四角形 124">
            <a:extLst>
              <a:ext uri="{FF2B5EF4-FFF2-40B4-BE49-F238E27FC236}">
                <a16:creationId xmlns:a16="http://schemas.microsoft.com/office/drawing/2014/main" id="{EC6A87D8-2507-E641-B16D-1AED5017C3EA}"/>
              </a:ext>
            </a:extLst>
          </p:cNvPr>
          <p:cNvSpPr/>
          <p:nvPr/>
        </p:nvSpPr>
        <p:spPr>
          <a:xfrm>
            <a:off x="6731813" y="6112647"/>
            <a:ext cx="1902542" cy="556513"/>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避難所</a:t>
            </a:r>
          </a:p>
        </p:txBody>
      </p:sp>
      <p:sp>
        <p:nvSpPr>
          <p:cNvPr id="126" name="角丸四角形 125">
            <a:extLst>
              <a:ext uri="{FF2B5EF4-FFF2-40B4-BE49-F238E27FC236}">
                <a16:creationId xmlns:a16="http://schemas.microsoft.com/office/drawing/2014/main" id="{AD396678-E42A-BC41-A4FB-5BBDCE380A10}"/>
              </a:ext>
            </a:extLst>
          </p:cNvPr>
          <p:cNvSpPr/>
          <p:nvPr/>
        </p:nvSpPr>
        <p:spPr>
          <a:xfrm>
            <a:off x="1067257" y="6069331"/>
            <a:ext cx="2960844" cy="6431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説明</a:t>
            </a:r>
            <a:endParaRPr lang="en-US" altLang="ja-JP" dirty="0"/>
          </a:p>
          <a:p>
            <a:pPr algn="ctr"/>
            <a:r>
              <a:rPr kumimoji="1" lang="ja-JP" altLang="en-US"/>
              <a:t>安定ヨウ素剤服用の支援</a:t>
            </a:r>
          </a:p>
        </p:txBody>
      </p:sp>
      <p:cxnSp>
        <p:nvCxnSpPr>
          <p:cNvPr id="128" name="直線矢印コネクタ 127">
            <a:extLst>
              <a:ext uri="{FF2B5EF4-FFF2-40B4-BE49-F238E27FC236}">
                <a16:creationId xmlns:a16="http://schemas.microsoft.com/office/drawing/2014/main" id="{37124643-5ABC-4446-A7FF-6D036C4FA5C2}"/>
              </a:ext>
            </a:extLst>
          </p:cNvPr>
          <p:cNvCxnSpPr>
            <a:cxnSpLocks/>
            <a:stCxn id="126" idx="3"/>
            <a:endCxn id="125" idx="1"/>
          </p:cNvCxnSpPr>
          <p:nvPr/>
        </p:nvCxnSpPr>
        <p:spPr>
          <a:xfrm>
            <a:off x="4028101" y="6390904"/>
            <a:ext cx="2703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スライド番号プレースホルダー 131">
            <a:extLst>
              <a:ext uri="{FF2B5EF4-FFF2-40B4-BE49-F238E27FC236}">
                <a16:creationId xmlns:a16="http://schemas.microsoft.com/office/drawing/2014/main" id="{4AB53E5B-64C1-2B4A-81EB-D646606C7853}"/>
              </a:ext>
            </a:extLst>
          </p:cNvPr>
          <p:cNvSpPr>
            <a:spLocks noGrp="1"/>
          </p:cNvSpPr>
          <p:nvPr>
            <p:ph type="sldNum" sz="quarter" idx="12"/>
          </p:nvPr>
        </p:nvSpPr>
        <p:spPr>
          <a:xfrm>
            <a:off x="6905211" y="6356351"/>
            <a:ext cx="2057400" cy="365125"/>
          </a:xfrm>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42982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F865A-46AF-4E45-B1A7-9316330B2EC7}"/>
              </a:ext>
            </a:extLst>
          </p:cNvPr>
          <p:cNvSpPr>
            <a:spLocks noGrp="1"/>
          </p:cNvSpPr>
          <p:nvPr>
            <p:ph type="title"/>
          </p:nvPr>
        </p:nvSpPr>
        <p:spPr/>
        <p:txBody>
          <a:bodyPr/>
          <a:lstStyle/>
          <a:p>
            <a:r>
              <a:rPr kumimoji="1" lang="ja-JP" altLang="en-US" dirty="0"/>
              <a:t>レイアウト、動線１</a:t>
            </a:r>
          </a:p>
        </p:txBody>
      </p:sp>
      <p:grpSp>
        <p:nvGrpSpPr>
          <p:cNvPr id="3" name="コンテンツ プレースホルダ 5">
            <a:extLst>
              <a:ext uri="{FF2B5EF4-FFF2-40B4-BE49-F238E27FC236}">
                <a16:creationId xmlns:a16="http://schemas.microsoft.com/office/drawing/2014/main" id="{C49ACA91-6C3E-8747-AC14-62CBD192509A}"/>
              </a:ext>
            </a:extLst>
          </p:cNvPr>
          <p:cNvGrpSpPr>
            <a:grpSpLocks noGrp="1"/>
          </p:cNvGrpSpPr>
          <p:nvPr/>
        </p:nvGrpSpPr>
        <p:grpSpPr>
          <a:xfrm>
            <a:off x="457200" y="1482213"/>
            <a:ext cx="8229600" cy="4924425"/>
            <a:chOff x="920072" y="1217004"/>
            <a:chExt cx="7138988" cy="4876800"/>
          </a:xfrm>
        </p:grpSpPr>
        <p:pic>
          <p:nvPicPr>
            <p:cNvPr id="4" name="Picture 2" descr="C:\Users\Kenji\Desktop\派遣Ⅰ_救護所活動_P5_A_3.png">
              <a:extLst>
                <a:ext uri="{FF2B5EF4-FFF2-40B4-BE49-F238E27FC236}">
                  <a16:creationId xmlns:a16="http://schemas.microsoft.com/office/drawing/2014/main" id="{9ED083EF-85CC-A747-9ADC-19307CE042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072" y="1217004"/>
              <a:ext cx="7138988" cy="48768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Kenji\Desktop\派遣Ⅰ_救護所活動_P5_3.png">
              <a:extLst>
                <a:ext uri="{FF2B5EF4-FFF2-40B4-BE49-F238E27FC236}">
                  <a16:creationId xmlns:a16="http://schemas.microsoft.com/office/drawing/2014/main" id="{C7753544-3F56-F848-BD69-F925E4F60E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806" y="4192065"/>
              <a:ext cx="278775" cy="81523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Kenji\Desktop\派遣Ⅰ_救護所活動_P5_3.png">
              <a:extLst>
                <a:ext uri="{FF2B5EF4-FFF2-40B4-BE49-F238E27FC236}">
                  <a16:creationId xmlns:a16="http://schemas.microsoft.com/office/drawing/2014/main" id="{53D34CD5-3C78-554E-8301-B4D4BCB9FE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009" y="1617164"/>
              <a:ext cx="278775" cy="81523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C:\Users\Kenji\Desktop\派遣Ⅰ_救護所活動_P5_5.png">
              <a:extLst>
                <a:ext uri="{FF2B5EF4-FFF2-40B4-BE49-F238E27FC236}">
                  <a16:creationId xmlns:a16="http://schemas.microsoft.com/office/drawing/2014/main" id="{C2800FF2-A0DC-3F40-ABEF-045AD0546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4213" y="3953308"/>
              <a:ext cx="558754" cy="56447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C:\Users\Kenji\Desktop\派遣Ⅰ_救護所活動_P5_6.png">
              <a:extLst>
                <a:ext uri="{FF2B5EF4-FFF2-40B4-BE49-F238E27FC236}">
                  <a16:creationId xmlns:a16="http://schemas.microsoft.com/office/drawing/2014/main" id="{376BAAE6-9558-7B49-B1CD-BC7358BCF1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7264" y="3501822"/>
              <a:ext cx="427485" cy="71829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7" descr="C:\Users\Kenji\Desktop\派遣Ⅰ_救護所活動_P5_7.png">
              <a:extLst>
                <a:ext uri="{FF2B5EF4-FFF2-40B4-BE49-F238E27FC236}">
                  <a16:creationId xmlns:a16="http://schemas.microsoft.com/office/drawing/2014/main" id="{A85897EC-E6F3-E64C-B6F4-66F275BEA7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3866" y="4915910"/>
              <a:ext cx="830693" cy="9583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Kenji\Desktop\派遣イラスト\派遣Ⅰ_救護所活動_P5_4.png">
              <a:extLst>
                <a:ext uri="{FF2B5EF4-FFF2-40B4-BE49-F238E27FC236}">
                  <a16:creationId xmlns:a16="http://schemas.microsoft.com/office/drawing/2014/main" id="{9F9FC855-F263-CF45-9F3D-C767EF3665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525323" y="1433028"/>
              <a:ext cx="878243" cy="68451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Kenji\Desktop\派遣イラスト_VOL.3\派遣Ⅰ_救護所活動_P5_9最終.png">
              <a:extLst>
                <a:ext uri="{FF2B5EF4-FFF2-40B4-BE49-F238E27FC236}">
                  <a16:creationId xmlns:a16="http://schemas.microsoft.com/office/drawing/2014/main" id="{0E01C6B1-7BC5-7F43-9EBE-B2E7369C56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2142" y="2186691"/>
              <a:ext cx="672085" cy="82296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Kenji\Desktop\派遣イラスト_VOL.3\派遣Ⅰ_救護所活動P5_10.png">
              <a:extLst>
                <a:ext uri="{FF2B5EF4-FFF2-40B4-BE49-F238E27FC236}">
                  <a16:creationId xmlns:a16="http://schemas.microsoft.com/office/drawing/2014/main" id="{AA074C3D-A3B3-494C-B1ED-34DCEAFE07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672" y="3000522"/>
              <a:ext cx="745669" cy="84376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Users\Kenji\Desktop\派遣イラスト_VOL.3\派遣Ⅳ_避難、屋内退避の支援・・・01(2)最終.png">
              <a:extLst>
                <a:ext uri="{FF2B5EF4-FFF2-40B4-BE49-F238E27FC236}">
                  <a16:creationId xmlns:a16="http://schemas.microsoft.com/office/drawing/2014/main" id="{AE8A7C86-EB42-0C46-8546-C53DE7E216B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2027" y="3438617"/>
              <a:ext cx="603749" cy="80272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5" descr="C:\Users\Kenji\Desktop\派遣Ⅰ_救護所活動_P5_8.png">
              <a:extLst>
                <a:ext uri="{FF2B5EF4-FFF2-40B4-BE49-F238E27FC236}">
                  <a16:creationId xmlns:a16="http://schemas.microsoft.com/office/drawing/2014/main" id="{AE8BC3F0-588F-3A45-A4E3-8A46B0D9871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4919" y="1973161"/>
              <a:ext cx="762906" cy="74681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C:\Users\Kenji\Desktop\派遣イラスト_VOL.3\派遣Ⅰ_救護所活動P5_1_最終.png">
              <a:extLst>
                <a:ext uri="{FF2B5EF4-FFF2-40B4-BE49-F238E27FC236}">
                  <a16:creationId xmlns:a16="http://schemas.microsoft.com/office/drawing/2014/main" id="{D7D31726-FBED-1B44-AADF-0DCE53FBA09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3096" y="2197055"/>
              <a:ext cx="760069" cy="76006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スライド番号プレースホルダー 15">
            <a:extLst>
              <a:ext uri="{FF2B5EF4-FFF2-40B4-BE49-F238E27FC236}">
                <a16:creationId xmlns:a16="http://schemas.microsoft.com/office/drawing/2014/main" id="{61900E26-E1C8-7945-A3A9-A1672D636F21}"/>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
        <p:nvSpPr>
          <p:cNvPr id="17" name="テキスト ボックス 16">
            <a:extLst>
              <a:ext uri="{FF2B5EF4-FFF2-40B4-BE49-F238E27FC236}">
                <a16:creationId xmlns:a16="http://schemas.microsoft.com/office/drawing/2014/main" id="{073F5102-4D79-704C-840E-8DE8464132DC}"/>
              </a:ext>
            </a:extLst>
          </p:cNvPr>
          <p:cNvSpPr txBox="1"/>
          <p:nvPr/>
        </p:nvSpPr>
        <p:spPr>
          <a:xfrm>
            <a:off x="7193265" y="5736499"/>
            <a:ext cx="1441420" cy="307777"/>
          </a:xfrm>
          <a:prstGeom prst="rect">
            <a:avLst/>
          </a:prstGeom>
          <a:noFill/>
        </p:spPr>
        <p:txBody>
          <a:bodyPr wrap="none" rtlCol="0">
            <a:spAutoFit/>
          </a:bodyPr>
          <a:lstStyle/>
          <a:p>
            <a:r>
              <a:rPr kumimoji="1" lang="ja-JP" altLang="en-US" sz="1400" b="1"/>
              <a:t>一般医療機関へ</a:t>
            </a:r>
          </a:p>
        </p:txBody>
      </p:sp>
    </p:spTree>
    <p:extLst>
      <p:ext uri="{BB962C8B-B14F-4D97-AF65-F5344CB8AC3E}">
        <p14:creationId xmlns:p14="http://schemas.microsoft.com/office/powerpoint/2010/main" val="144115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A6E6B-3CD1-E540-A9F5-6429A197153C}"/>
              </a:ext>
            </a:extLst>
          </p:cNvPr>
          <p:cNvSpPr>
            <a:spLocks noGrp="1"/>
          </p:cNvSpPr>
          <p:nvPr>
            <p:ph type="title"/>
          </p:nvPr>
        </p:nvSpPr>
        <p:spPr/>
        <p:txBody>
          <a:bodyPr/>
          <a:lstStyle/>
          <a:p>
            <a:r>
              <a:rPr kumimoji="1" lang="ja-JP" altLang="en-US" dirty="0"/>
              <a:t>レイアウト、動線２</a:t>
            </a:r>
          </a:p>
        </p:txBody>
      </p:sp>
      <p:grpSp>
        <p:nvGrpSpPr>
          <p:cNvPr id="3" name="コンテンツ プレースホルダ 3">
            <a:extLst>
              <a:ext uri="{FF2B5EF4-FFF2-40B4-BE49-F238E27FC236}">
                <a16:creationId xmlns:a16="http://schemas.microsoft.com/office/drawing/2014/main" id="{226F4FB7-CAAE-EA4B-9897-BCCC06578C17}"/>
              </a:ext>
            </a:extLst>
          </p:cNvPr>
          <p:cNvGrpSpPr>
            <a:grpSpLocks noGrp="1"/>
          </p:cNvGrpSpPr>
          <p:nvPr/>
        </p:nvGrpSpPr>
        <p:grpSpPr>
          <a:xfrm>
            <a:off x="539552" y="1494332"/>
            <a:ext cx="8064896" cy="4752528"/>
            <a:chOff x="1014153" y="1340768"/>
            <a:chExt cx="7161766" cy="5135509"/>
          </a:xfrm>
        </p:grpSpPr>
        <p:pic>
          <p:nvPicPr>
            <p:cNvPr id="4" name="Picture 2" descr="C:\Users\Kenji\Desktop\派遣Ⅰ_救護所活動_P5_B_2.png">
              <a:extLst>
                <a:ext uri="{FF2B5EF4-FFF2-40B4-BE49-F238E27FC236}">
                  <a16:creationId xmlns:a16="http://schemas.microsoft.com/office/drawing/2014/main" id="{FC5B5B13-9B2B-CB42-92B2-7E4709761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153" y="1340768"/>
              <a:ext cx="7161766" cy="513550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descr="C:\Users\Kenji\Desktop\派遣Ⅰ_救護所活動_P5_7.png">
              <a:extLst>
                <a:ext uri="{FF2B5EF4-FFF2-40B4-BE49-F238E27FC236}">
                  <a16:creationId xmlns:a16="http://schemas.microsoft.com/office/drawing/2014/main" id="{78472EC4-0CE4-5847-9C73-85BA060820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0769" y="5169425"/>
              <a:ext cx="870510" cy="100423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Kenji\Desktop\派遣Ⅰ_救護所活動_P5_3.png">
              <a:extLst>
                <a:ext uri="{FF2B5EF4-FFF2-40B4-BE49-F238E27FC236}">
                  <a16:creationId xmlns:a16="http://schemas.microsoft.com/office/drawing/2014/main" id="{FD5F9577-B303-0243-A117-BBC1C90140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807" y="5320344"/>
              <a:ext cx="343745" cy="10052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C:\Users\Kenji\Desktop\派遣Ⅰ_救護所活動_P5_5.png">
              <a:extLst>
                <a:ext uri="{FF2B5EF4-FFF2-40B4-BE49-F238E27FC236}">
                  <a16:creationId xmlns:a16="http://schemas.microsoft.com/office/drawing/2014/main" id="{2D95A219-A8DB-3045-BA2D-5436832D2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7816" y="2690594"/>
              <a:ext cx="525422" cy="53080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C:\Users\Kenji\Desktop\派遣Ⅰ_救護所活動_P5_6.png">
              <a:extLst>
                <a:ext uri="{FF2B5EF4-FFF2-40B4-BE49-F238E27FC236}">
                  <a16:creationId xmlns:a16="http://schemas.microsoft.com/office/drawing/2014/main" id="{8A87BA45-6317-DA49-B05A-9EFDAFBF11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879" y="2126078"/>
              <a:ext cx="352192" cy="59178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Kenji\Desktop\派遣イラスト\派遣Ⅰ_救護所活動_P5_4.png">
              <a:extLst>
                <a:ext uri="{FF2B5EF4-FFF2-40B4-BE49-F238E27FC236}">
                  <a16:creationId xmlns:a16="http://schemas.microsoft.com/office/drawing/2014/main" id="{CBDA77AD-C5D2-C742-AF59-699BCC125A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9311" y="1637995"/>
              <a:ext cx="1045516" cy="81488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C:\Users\Kenji\Desktop\派遣Ⅰ_救護所活動_P5_6.png">
              <a:extLst>
                <a:ext uri="{FF2B5EF4-FFF2-40B4-BE49-F238E27FC236}">
                  <a16:creationId xmlns:a16="http://schemas.microsoft.com/office/drawing/2014/main" id="{E92EB011-0337-1047-B40A-50100BB5FE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096" y="4450847"/>
              <a:ext cx="427652" cy="71857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Kenji\Desktop\派遣イラスト_VOL.3\派遣Ⅰ_救護所活動P5_10.png">
              <a:extLst>
                <a:ext uri="{FF2B5EF4-FFF2-40B4-BE49-F238E27FC236}">
                  <a16:creationId xmlns:a16="http://schemas.microsoft.com/office/drawing/2014/main" id="{7F0E38BA-E36B-EB47-8253-E05242E6AE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9025" y="2211807"/>
              <a:ext cx="599181" cy="67800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Kenji\Desktop\派遣イラスト_VOL.3\派遣Ⅰ_救護所活動_P5_9最終.png">
              <a:extLst>
                <a:ext uri="{FF2B5EF4-FFF2-40B4-BE49-F238E27FC236}">
                  <a16:creationId xmlns:a16="http://schemas.microsoft.com/office/drawing/2014/main" id="{E4D794BE-FF6E-084F-9B7A-F8368DF6A02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7421" y="1496011"/>
              <a:ext cx="558854" cy="68431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Users\Kenji\Desktop\派遣イラスト_VOL.3\派遣Ⅰ_救護所活動_P5_3最終.png">
              <a:extLst>
                <a:ext uri="{FF2B5EF4-FFF2-40B4-BE49-F238E27FC236}">
                  <a16:creationId xmlns:a16="http://schemas.microsoft.com/office/drawing/2014/main" id="{F30DFFF5-B1FE-6744-807A-25DEB2CD5B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3688" y="3218299"/>
              <a:ext cx="861876" cy="94983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Kenji\Desktop\派遣イラスト_VOL.3\派遣Ⅰ_救護所活動P5_1_最終.png">
              <a:extLst>
                <a:ext uri="{FF2B5EF4-FFF2-40B4-BE49-F238E27FC236}">
                  <a16:creationId xmlns:a16="http://schemas.microsoft.com/office/drawing/2014/main" id="{F807386F-6AED-5640-809B-67E721E77B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05243" y="3522886"/>
              <a:ext cx="927961" cy="92796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5" descr="C:\Users\Kenji\Desktop\派遣Ⅰ_救護所活動_P5_8.png">
              <a:extLst>
                <a:ext uri="{FF2B5EF4-FFF2-40B4-BE49-F238E27FC236}">
                  <a16:creationId xmlns:a16="http://schemas.microsoft.com/office/drawing/2014/main" id="{0AA908FE-661C-6E43-BC7F-C14E0B9C217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64803" y="1637995"/>
              <a:ext cx="665751" cy="65170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Kenji\Desktop\派遣イラスト_VOL.3\派遣Ⅳ_避難、屋内退避の支援・・・01(2)最終.png">
              <a:extLst>
                <a:ext uri="{FF2B5EF4-FFF2-40B4-BE49-F238E27FC236}">
                  <a16:creationId xmlns:a16="http://schemas.microsoft.com/office/drawing/2014/main" id="{DCEC297D-0EE7-7A42-B702-6B4049F329F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97679" y="2226997"/>
              <a:ext cx="498522" cy="66281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 name="スライド番号プレースホルダー 16">
            <a:extLst>
              <a:ext uri="{FF2B5EF4-FFF2-40B4-BE49-F238E27FC236}">
                <a16:creationId xmlns:a16="http://schemas.microsoft.com/office/drawing/2014/main" id="{039F9658-F714-2B4B-BD66-A49B399BB2B7}"/>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
        <p:nvSpPr>
          <p:cNvPr id="18" name="テキスト ボックス 17">
            <a:extLst>
              <a:ext uri="{FF2B5EF4-FFF2-40B4-BE49-F238E27FC236}">
                <a16:creationId xmlns:a16="http://schemas.microsoft.com/office/drawing/2014/main" id="{C11C4667-302B-AA4B-B783-E3A9E8753715}"/>
              </a:ext>
            </a:extLst>
          </p:cNvPr>
          <p:cNvSpPr txBox="1"/>
          <p:nvPr/>
        </p:nvSpPr>
        <p:spPr>
          <a:xfrm>
            <a:off x="7438993" y="5567702"/>
            <a:ext cx="1441420" cy="307777"/>
          </a:xfrm>
          <a:prstGeom prst="rect">
            <a:avLst/>
          </a:prstGeom>
          <a:noFill/>
        </p:spPr>
        <p:txBody>
          <a:bodyPr wrap="none" rtlCol="0">
            <a:spAutoFit/>
          </a:bodyPr>
          <a:lstStyle/>
          <a:p>
            <a:r>
              <a:rPr kumimoji="1" lang="ja-JP" altLang="en-US" sz="1400" b="1"/>
              <a:t>一般医療機関へ</a:t>
            </a:r>
          </a:p>
        </p:txBody>
      </p:sp>
    </p:spTree>
    <p:extLst>
      <p:ext uri="{BB962C8B-B14F-4D97-AF65-F5344CB8AC3E}">
        <p14:creationId xmlns:p14="http://schemas.microsoft.com/office/powerpoint/2010/main" val="173690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BFF54A3-B568-AA49-A6BE-1E685D860361}"/>
              </a:ext>
            </a:extLst>
          </p:cNvPr>
          <p:cNvSpPr>
            <a:spLocks noGrp="1"/>
          </p:cNvSpPr>
          <p:nvPr>
            <p:ph type="title"/>
          </p:nvPr>
        </p:nvSpPr>
        <p:spPr/>
        <p:txBody>
          <a:bodyPr/>
          <a:lstStyle/>
          <a:p>
            <a:r>
              <a:rPr kumimoji="1" lang="ja-JP" altLang="en-US"/>
              <a:t>役割分担</a:t>
            </a:r>
          </a:p>
        </p:txBody>
      </p:sp>
      <p:sp>
        <p:nvSpPr>
          <p:cNvPr id="3" name="スライド番号プレースホルダー 2">
            <a:extLst>
              <a:ext uri="{FF2B5EF4-FFF2-40B4-BE49-F238E27FC236}">
                <a16:creationId xmlns:a16="http://schemas.microsoft.com/office/drawing/2014/main" id="{A560BECA-74BF-7C4F-A7BC-71272CC2D527}"/>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graphicFrame>
        <p:nvGraphicFramePr>
          <p:cNvPr id="6" name="コンテンツ プレースホルダ 3">
            <a:extLst>
              <a:ext uri="{FF2B5EF4-FFF2-40B4-BE49-F238E27FC236}">
                <a16:creationId xmlns:a16="http://schemas.microsoft.com/office/drawing/2014/main" id="{107ED4A1-CBEC-7B4D-A0EC-682ACBB0D5E3}"/>
              </a:ext>
            </a:extLst>
          </p:cNvPr>
          <p:cNvGraphicFramePr>
            <a:graphicFrameLocks noGrp="1"/>
          </p:cNvGraphicFramePr>
          <p:nvPr>
            <p:ph idx="1"/>
            <p:extLst>
              <p:ext uri="{D42A27DB-BD31-4B8C-83A1-F6EECF244321}">
                <p14:modId xmlns:p14="http://schemas.microsoft.com/office/powerpoint/2010/main" val="2202821433"/>
              </p:ext>
            </p:extLst>
          </p:nvPr>
        </p:nvGraphicFramePr>
        <p:xfrm>
          <a:off x="628650" y="1271588"/>
          <a:ext cx="7887437" cy="4941988"/>
        </p:xfrm>
        <a:graphic>
          <a:graphicData uri="http://schemas.openxmlformats.org/drawingml/2006/table">
            <a:tbl>
              <a:tblPr/>
              <a:tblGrid>
                <a:gridCol w="2460300">
                  <a:extLst>
                    <a:ext uri="{9D8B030D-6E8A-4147-A177-3AD203B41FA5}">
                      <a16:colId xmlns:a16="http://schemas.microsoft.com/office/drawing/2014/main" val="20000"/>
                    </a:ext>
                  </a:extLst>
                </a:gridCol>
                <a:gridCol w="5427137">
                  <a:extLst>
                    <a:ext uri="{9D8B030D-6E8A-4147-A177-3AD203B41FA5}">
                      <a16:colId xmlns:a16="http://schemas.microsoft.com/office/drawing/2014/main" val="20001"/>
                    </a:ext>
                  </a:extLst>
                </a:gridCol>
              </a:tblGrid>
              <a:tr h="415697">
                <a:tc>
                  <a:txBody>
                    <a:bodyPr/>
                    <a:lstStyle/>
                    <a:p>
                      <a:pPr algn="ctr">
                        <a:spcAft>
                          <a:spcPts val="0"/>
                        </a:spcAft>
                        <a:tabLst>
                          <a:tab pos="3867150" algn="l"/>
                        </a:tabLst>
                      </a:pPr>
                      <a:r>
                        <a:rPr lang="ja-JP" sz="2400" kern="100" dirty="0">
                          <a:latin typeface="+mn-ea"/>
                          <a:ea typeface="+mn-ea"/>
                          <a:cs typeface="Meiryo UI" pitchFamily="50" charset="-128"/>
                        </a:rPr>
                        <a:t>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7150" algn="l"/>
                        </a:tabLst>
                      </a:pPr>
                      <a:r>
                        <a:rPr lang="ja-JP" sz="2400" kern="100" dirty="0">
                          <a:latin typeface="+mn-ea"/>
                          <a:ea typeface="+mn-ea"/>
                          <a:cs typeface="Meiryo UI" pitchFamily="50" charset="-128"/>
                        </a:rPr>
                        <a:t>役割</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70624">
                <a:tc>
                  <a:txBody>
                    <a:bodyPr/>
                    <a:lstStyle/>
                    <a:p>
                      <a:pPr algn="just">
                        <a:spcAft>
                          <a:spcPts val="0"/>
                        </a:spcAft>
                        <a:tabLst>
                          <a:tab pos="3867150" algn="l"/>
                        </a:tabLst>
                      </a:pPr>
                      <a:r>
                        <a:rPr lang="ja-JP" sz="2400" kern="100" dirty="0">
                          <a:latin typeface="+mn-ea"/>
                          <a:ea typeface="+mn-ea"/>
                          <a:cs typeface="Meiryo UI" pitchFamily="50" charset="-128"/>
                        </a:rPr>
                        <a:t>設置運営チーム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7150" algn="l"/>
                        </a:tabLst>
                      </a:pPr>
                      <a:r>
                        <a:rPr lang="ja-JP" sz="2400" kern="100" dirty="0">
                          <a:latin typeface="+mn-ea"/>
                          <a:ea typeface="+mn-ea"/>
                          <a:cs typeface="Meiryo UI" pitchFamily="50" charset="-128"/>
                        </a:rPr>
                        <a:t>救護所の開設と運営、被災者の受付及び登録、トリアージ、誘導、情報収集、連絡</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0624">
                <a:tc>
                  <a:txBody>
                    <a:bodyPr/>
                    <a:lstStyle/>
                    <a:p>
                      <a:pPr algn="just">
                        <a:spcAft>
                          <a:spcPts val="0"/>
                        </a:spcAft>
                        <a:tabLst>
                          <a:tab pos="3867150" algn="l"/>
                        </a:tabLst>
                      </a:pPr>
                      <a:r>
                        <a:rPr lang="ja-JP" sz="2400" kern="100" dirty="0">
                          <a:latin typeface="+mn-ea"/>
                          <a:ea typeface="+mn-ea"/>
                          <a:cs typeface="Meiryo UI" pitchFamily="50" charset="-128"/>
                        </a:rPr>
                        <a:t>スクリーニングチーム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7150" algn="l"/>
                        </a:tabLst>
                      </a:pPr>
                      <a:r>
                        <a:rPr lang="ja-JP" sz="2400" kern="100" dirty="0">
                          <a:latin typeface="+mn-ea"/>
                          <a:ea typeface="+mn-ea"/>
                          <a:cs typeface="Meiryo UI" pitchFamily="50" charset="-128"/>
                        </a:rPr>
                        <a:t>放射性物質による汚染検査、開口部の汚染検査による内部被ばくのおそれのある被災者のふるい分け</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8691">
                <a:tc>
                  <a:txBody>
                    <a:bodyPr/>
                    <a:lstStyle/>
                    <a:p>
                      <a:pPr algn="just">
                        <a:spcAft>
                          <a:spcPts val="0"/>
                        </a:spcAft>
                        <a:tabLst>
                          <a:tab pos="3867150" algn="l"/>
                        </a:tabLst>
                      </a:pPr>
                      <a:r>
                        <a:rPr lang="ja-JP" sz="2400" kern="100">
                          <a:latin typeface="+mn-ea"/>
                          <a:ea typeface="+mn-ea"/>
                          <a:cs typeface="Meiryo UI" pitchFamily="50" charset="-128"/>
                        </a:rPr>
                        <a:t>除染チーム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7150" algn="l"/>
                        </a:tabLst>
                      </a:pPr>
                      <a:r>
                        <a:rPr lang="ja-JP" sz="2400" kern="100" dirty="0">
                          <a:latin typeface="+mn-ea"/>
                          <a:ea typeface="+mn-ea"/>
                          <a:cs typeface="Meiryo UI" pitchFamily="50" charset="-128"/>
                        </a:rPr>
                        <a:t>除染、脱衣後の再検査、甲状腺計測、鼻腔スワブ検査実施、汚染衣服の保管</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749">
                <a:tc>
                  <a:txBody>
                    <a:bodyPr/>
                    <a:lstStyle/>
                    <a:p>
                      <a:pPr algn="just">
                        <a:spcAft>
                          <a:spcPts val="0"/>
                        </a:spcAft>
                        <a:tabLst>
                          <a:tab pos="3867150" algn="l"/>
                        </a:tabLst>
                      </a:pPr>
                      <a:r>
                        <a:rPr lang="ja-JP" sz="2400" kern="100">
                          <a:latin typeface="+mn-ea"/>
                          <a:ea typeface="+mn-ea"/>
                          <a:cs typeface="Meiryo UI" pitchFamily="50" charset="-128"/>
                        </a:rPr>
                        <a:t>調査・説明</a:t>
                      </a:r>
                      <a:endParaRPr lang="en-US" altLang="ja-JP" sz="2400" kern="100" dirty="0">
                        <a:latin typeface="+mn-ea"/>
                        <a:ea typeface="+mn-ea"/>
                        <a:cs typeface="Meiryo UI" pitchFamily="50" charset="-128"/>
                      </a:endParaRPr>
                    </a:p>
                    <a:p>
                      <a:pPr algn="just">
                        <a:spcAft>
                          <a:spcPts val="0"/>
                        </a:spcAft>
                        <a:tabLst>
                          <a:tab pos="3867150" algn="l"/>
                        </a:tabLst>
                      </a:pPr>
                      <a:r>
                        <a:rPr lang="ja-JP" sz="2400" kern="100">
                          <a:latin typeface="+mn-ea"/>
                          <a:ea typeface="+mn-ea"/>
                          <a:cs typeface="Meiryo UI" pitchFamily="50" charset="-128"/>
                        </a:rPr>
                        <a:t>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7150" algn="l"/>
                        </a:tabLst>
                      </a:pPr>
                      <a:r>
                        <a:rPr lang="ja-JP" sz="2400" kern="100" dirty="0">
                          <a:latin typeface="+mn-ea"/>
                          <a:ea typeface="+mn-ea"/>
                          <a:cs typeface="Meiryo UI" pitchFamily="50" charset="-128"/>
                        </a:rPr>
                        <a:t>行動調査、説明、被ばく医療機関への搬送の判断、健康相談</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4675">
                <a:tc>
                  <a:txBody>
                    <a:bodyPr/>
                    <a:lstStyle/>
                    <a:p>
                      <a:pPr algn="just">
                        <a:spcAft>
                          <a:spcPts val="0"/>
                        </a:spcAft>
                        <a:tabLst>
                          <a:tab pos="3867150" algn="l"/>
                        </a:tabLst>
                      </a:pPr>
                      <a:r>
                        <a:rPr lang="ja-JP" sz="2400" kern="100">
                          <a:latin typeface="+mn-ea"/>
                          <a:ea typeface="+mn-ea"/>
                          <a:cs typeface="Meiryo UI" pitchFamily="50" charset="-128"/>
                        </a:rPr>
                        <a:t>医療チーム</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7150" algn="l"/>
                        </a:tabLst>
                      </a:pPr>
                      <a:r>
                        <a:rPr lang="ja-JP" sz="2400" kern="100" dirty="0">
                          <a:latin typeface="+mn-ea"/>
                          <a:ea typeface="+mn-ea"/>
                          <a:cs typeface="Meiryo UI" pitchFamily="50" charset="-128"/>
                        </a:rPr>
                        <a:t>医療処置の必要な被災者の応急処置、安定ヨウ素剤配布</a:t>
                      </a:r>
                    </a:p>
                  </a:txBody>
                  <a:tcPr marL="65811" marR="65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245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救護所活動に必要な防護装備</a:t>
            </a:r>
            <a:endParaRPr lang="ja-JP" altLang="en-US" dirty="0"/>
          </a:p>
        </p:txBody>
      </p:sp>
      <p:grpSp>
        <p:nvGrpSpPr>
          <p:cNvPr id="87" name="グループ化 86"/>
          <p:cNvGrpSpPr/>
          <p:nvPr/>
        </p:nvGrpSpPr>
        <p:grpSpPr>
          <a:xfrm>
            <a:off x="611560" y="1700808"/>
            <a:ext cx="4032448" cy="4401780"/>
            <a:chOff x="107504" y="1268760"/>
            <a:chExt cx="4320480" cy="4262327"/>
          </a:xfrm>
          <a:solidFill>
            <a:schemeClr val="bg1"/>
          </a:solidFill>
        </p:grpSpPr>
        <p:grpSp>
          <p:nvGrpSpPr>
            <p:cNvPr id="88" name="Group 2"/>
            <p:cNvGrpSpPr>
              <a:grpSpLocks/>
            </p:cNvGrpSpPr>
            <p:nvPr/>
          </p:nvGrpSpPr>
          <p:grpSpPr bwMode="auto">
            <a:xfrm>
              <a:off x="107504" y="1268760"/>
              <a:ext cx="4320480" cy="3528392"/>
              <a:chOff x="2824" y="9221"/>
              <a:chExt cx="6857" cy="5554"/>
            </a:xfrm>
            <a:grpFill/>
          </p:grpSpPr>
          <p:pic>
            <p:nvPicPr>
              <p:cNvPr id="90"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824" y="9221"/>
                <a:ext cx="6857" cy="5537"/>
              </a:xfrm>
              <a:prstGeom prst="rect">
                <a:avLst/>
              </a:prstGeom>
              <a:grpFill/>
              <a:ln w="38100">
                <a:noFill/>
                <a:miter lim="800000"/>
                <a:headEnd/>
                <a:tailEnd/>
              </a:ln>
            </p:spPr>
          </p:pic>
          <p:sp>
            <p:nvSpPr>
              <p:cNvPr id="91" name="AutoShape 4"/>
              <p:cNvSpPr>
                <a:spLocks noChangeArrowheads="1"/>
              </p:cNvSpPr>
              <p:nvPr/>
            </p:nvSpPr>
            <p:spPr bwMode="auto">
              <a:xfrm>
                <a:off x="5718" y="9915"/>
                <a:ext cx="540" cy="18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92" name="Oval 5"/>
              <p:cNvSpPr>
                <a:spLocks noChangeArrowheads="1"/>
              </p:cNvSpPr>
              <p:nvPr/>
            </p:nvSpPr>
            <p:spPr bwMode="auto">
              <a:xfrm>
                <a:off x="5898" y="14414"/>
                <a:ext cx="720" cy="361"/>
              </a:xfrm>
              <a:prstGeom prst="ellipse">
                <a:avLst/>
              </a:prstGeom>
              <a:grpFill/>
              <a:ln w="2857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93" name="AutoShape 6"/>
              <p:cNvSpPr>
                <a:spLocks/>
              </p:cNvSpPr>
              <p:nvPr/>
            </p:nvSpPr>
            <p:spPr bwMode="auto">
              <a:xfrm>
                <a:off x="6978" y="14055"/>
                <a:ext cx="1320" cy="473"/>
              </a:xfrm>
              <a:prstGeom prst="callout1">
                <a:avLst>
                  <a:gd name="adj1" fmla="val 38056"/>
                  <a:gd name="adj2" fmla="val -9093"/>
                  <a:gd name="adj3" fmla="val 94926"/>
                  <a:gd name="adj4" fmla="val -42046"/>
                </a:avLst>
              </a:prstGeom>
              <a:grp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rPr>
                  <a:t>靴カバー</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endParaRPr>
              </a:p>
            </p:txBody>
          </p:sp>
          <p:sp>
            <p:nvSpPr>
              <p:cNvPr id="94" name="AutoShape 7"/>
              <p:cNvSpPr>
                <a:spLocks/>
              </p:cNvSpPr>
              <p:nvPr/>
            </p:nvSpPr>
            <p:spPr bwMode="auto">
              <a:xfrm>
                <a:off x="7698" y="9915"/>
                <a:ext cx="1440" cy="473"/>
              </a:xfrm>
              <a:prstGeom prst="callout1">
                <a:avLst>
                  <a:gd name="adj1" fmla="val 38056"/>
                  <a:gd name="adj2" fmla="val -8333"/>
                  <a:gd name="adj3" fmla="val 15856"/>
                  <a:gd name="adj4" fmla="val -110417"/>
                </a:avLst>
              </a:prstGeom>
              <a:grp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rPr>
                  <a:t>マスク</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endParaRPr>
              </a:p>
            </p:txBody>
          </p:sp>
          <p:sp>
            <p:nvSpPr>
              <p:cNvPr id="95" name="AutoShape 8"/>
              <p:cNvSpPr>
                <a:spLocks/>
              </p:cNvSpPr>
              <p:nvPr/>
            </p:nvSpPr>
            <p:spPr bwMode="auto">
              <a:xfrm>
                <a:off x="7698" y="9285"/>
                <a:ext cx="900" cy="450"/>
              </a:xfrm>
              <a:prstGeom prst="callout1">
                <a:avLst>
                  <a:gd name="adj1" fmla="val 40000"/>
                  <a:gd name="adj2" fmla="val -13333"/>
                  <a:gd name="adj3" fmla="val 40000"/>
                  <a:gd name="adj4" fmla="val -184667"/>
                </a:avLst>
              </a:prstGeom>
              <a:grp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rPr>
                  <a:t>帽子</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ＭＳ Ｐゴシック" pitchFamily="50" charset="-128"/>
                </a:endParaRPr>
              </a:p>
            </p:txBody>
          </p:sp>
          <p:sp>
            <p:nvSpPr>
              <p:cNvPr id="96" name="Oval 9"/>
              <p:cNvSpPr>
                <a:spLocks noChangeArrowheads="1"/>
              </p:cNvSpPr>
              <p:nvPr/>
            </p:nvSpPr>
            <p:spPr bwMode="auto">
              <a:xfrm>
                <a:off x="5178" y="14414"/>
                <a:ext cx="720" cy="361"/>
              </a:xfrm>
              <a:prstGeom prst="ellipse">
                <a:avLst/>
              </a:prstGeom>
              <a:grpFill/>
              <a:ln w="2857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89" name="テキスト ボックス 88"/>
            <p:cNvSpPr txBox="1"/>
            <p:nvPr/>
          </p:nvSpPr>
          <p:spPr>
            <a:xfrm>
              <a:off x="570413" y="5173456"/>
              <a:ext cx="3430667" cy="3576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スクリーニング要員の服装例</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grpSp>
      <p:grpSp>
        <p:nvGrpSpPr>
          <p:cNvPr id="97" name="グループ化 96"/>
          <p:cNvGrpSpPr/>
          <p:nvPr/>
        </p:nvGrpSpPr>
        <p:grpSpPr>
          <a:xfrm>
            <a:off x="4499992" y="1844824"/>
            <a:ext cx="4193456" cy="4257764"/>
            <a:chOff x="4355976" y="1340768"/>
            <a:chExt cx="4338058" cy="4257764"/>
          </a:xfrm>
          <a:solidFill>
            <a:schemeClr val="bg1"/>
          </a:solidFill>
        </p:grpSpPr>
        <p:grpSp>
          <p:nvGrpSpPr>
            <p:cNvPr id="98" name="Group 10"/>
            <p:cNvGrpSpPr>
              <a:grpSpLocks/>
            </p:cNvGrpSpPr>
            <p:nvPr/>
          </p:nvGrpSpPr>
          <p:grpSpPr bwMode="auto">
            <a:xfrm>
              <a:off x="4355976" y="1340768"/>
              <a:ext cx="4338058" cy="3384376"/>
              <a:chOff x="2055" y="10620"/>
              <a:chExt cx="5923" cy="3620"/>
            </a:xfrm>
            <a:grpFill/>
          </p:grpSpPr>
          <p:pic>
            <p:nvPicPr>
              <p:cNvPr id="100" name="Picture 11"/>
              <p:cNvPicPr>
                <a:picLocks noChangeAspect="1" noChangeArrowheads="1"/>
              </p:cNvPicPr>
              <p:nvPr/>
            </p:nvPicPr>
            <p:blipFill>
              <a:blip r:embed="rId4" cstate="print"/>
              <a:srcRect/>
              <a:stretch>
                <a:fillRect/>
              </a:stretch>
            </p:blipFill>
            <p:spPr bwMode="auto">
              <a:xfrm>
                <a:off x="4259" y="10620"/>
                <a:ext cx="2809" cy="3620"/>
              </a:xfrm>
              <a:prstGeom prst="rect">
                <a:avLst/>
              </a:prstGeom>
              <a:grpFill/>
              <a:ln w="9525">
                <a:noFill/>
                <a:miter lim="800000"/>
                <a:headEnd/>
                <a:tailEnd/>
              </a:ln>
            </p:spPr>
          </p:pic>
          <p:sp>
            <p:nvSpPr>
              <p:cNvPr id="101" name="AutoShape 12"/>
              <p:cNvSpPr>
                <a:spLocks/>
              </p:cNvSpPr>
              <p:nvPr/>
            </p:nvSpPr>
            <p:spPr bwMode="auto">
              <a:xfrm>
                <a:off x="6123" y="11082"/>
                <a:ext cx="1178" cy="184"/>
              </a:xfrm>
              <a:prstGeom prst="callout1">
                <a:avLst>
                  <a:gd name="adj1" fmla="val 36218"/>
                  <a:gd name="adj2" fmla="val -10185"/>
                  <a:gd name="adj3" fmla="val 55736"/>
                  <a:gd name="adj4" fmla="val -77250"/>
                </a:avLst>
              </a:prstGeom>
              <a:grp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マスク</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2" name="AutoShape 13"/>
              <p:cNvSpPr>
                <a:spLocks/>
              </p:cNvSpPr>
              <p:nvPr/>
            </p:nvSpPr>
            <p:spPr bwMode="auto">
              <a:xfrm>
                <a:off x="2055" y="11395"/>
                <a:ext cx="1776" cy="450"/>
              </a:xfrm>
              <a:prstGeom prst="callout1">
                <a:avLst>
                  <a:gd name="adj1" fmla="val 40000"/>
                  <a:gd name="adj2" fmla="val 106755"/>
                  <a:gd name="adj3" fmla="val 71556"/>
                  <a:gd name="adj4" fmla="val 147468"/>
                </a:avLst>
              </a:prstGeom>
              <a:grp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eiryo UI" pitchFamily="50" charset="-128"/>
                  </a:rPr>
                  <a:t>タイベック</a:t>
                </a:r>
                <a:r>
                  <a:rPr kumimoji="1" lang="en-US" altLang="ja-JP" sz="900" b="0" i="0" u="none" strike="noStrike" kern="1200" cap="none" spc="0" normalizeH="0" baseline="30000" noProof="0" dirty="0">
                    <a:ln>
                      <a:noFill/>
                    </a:ln>
                    <a:solidFill>
                      <a:prstClr val="black"/>
                    </a:solidFill>
                    <a:effectLst/>
                    <a:uLnTx/>
                    <a:uFillTx/>
                    <a:latin typeface="メイリオ"/>
                    <a:ea typeface="メイリオ"/>
                    <a:cs typeface="Meiryo UI" pitchFamily="50" charset="-128"/>
                  </a:rPr>
                  <a:t>®</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eiryo UI" pitchFamily="50" charset="-128"/>
                  </a:rPr>
                  <a:t>スーツ</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3" name="AutoShape 14"/>
              <p:cNvSpPr>
                <a:spLocks/>
              </p:cNvSpPr>
              <p:nvPr/>
            </p:nvSpPr>
            <p:spPr bwMode="auto">
              <a:xfrm>
                <a:off x="6133" y="11314"/>
                <a:ext cx="1286" cy="531"/>
              </a:xfrm>
              <a:prstGeom prst="callout1">
                <a:avLst>
                  <a:gd name="adj1" fmla="val 33898"/>
                  <a:gd name="adj2" fmla="val -9333"/>
                  <a:gd name="adj3" fmla="val 52352"/>
                  <a:gd name="adj4" fmla="val -33361"/>
                </a:avLst>
              </a:prstGeom>
              <a:grp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個人線量計</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4" name="Text Box 15"/>
              <p:cNvSpPr txBox="1">
                <a:spLocks noChangeArrowheads="1"/>
              </p:cNvSpPr>
              <p:nvPr/>
            </p:nvSpPr>
            <p:spPr bwMode="auto">
              <a:xfrm>
                <a:off x="7014" y="11887"/>
                <a:ext cx="964" cy="456"/>
              </a:xfrm>
              <a:prstGeom prst="rect">
                <a:avLst/>
              </a:prstGeom>
              <a:grp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綿手袋</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5" name="AutoShape 16"/>
              <p:cNvSpPr>
                <a:spLocks/>
              </p:cNvSpPr>
              <p:nvPr/>
            </p:nvSpPr>
            <p:spPr bwMode="auto">
              <a:xfrm>
                <a:off x="2475" y="12286"/>
                <a:ext cx="1195" cy="638"/>
              </a:xfrm>
              <a:prstGeom prst="callout1">
                <a:avLst>
                  <a:gd name="adj1" fmla="val 28213"/>
                  <a:gd name="adj2" fmla="val 110042"/>
                  <a:gd name="adj3" fmla="val 54389"/>
                  <a:gd name="adj4" fmla="val 176153"/>
                </a:avLst>
              </a:prstGeom>
              <a:grp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テープで</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目ばりする</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
            <p:nvSpPr>
              <p:cNvPr id="106" name="Line 17"/>
              <p:cNvSpPr>
                <a:spLocks noChangeShapeType="1"/>
              </p:cNvSpPr>
              <p:nvPr/>
            </p:nvSpPr>
            <p:spPr bwMode="auto">
              <a:xfrm flipH="1">
                <a:off x="5771" y="12702"/>
                <a:ext cx="643" cy="0"/>
              </a:xfrm>
              <a:prstGeom prst="line">
                <a:avLst/>
              </a:prstGeom>
              <a:grp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99" name="テキスト ボックス 98"/>
            <p:cNvSpPr txBox="1"/>
            <p:nvPr/>
          </p:nvSpPr>
          <p:spPr>
            <a:xfrm>
              <a:off x="5845797" y="5229200"/>
              <a:ext cx="2284391"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除染</a:t>
              </a:r>
              <a:r>
                <a:rPr kumimoji="1" lang="ja-JP" altLang="ja-JP" sz="1800" b="0" i="0" u="none" strike="noStrike" kern="1200" cap="none" spc="0" normalizeH="0" baseline="0" noProof="0" dirty="0">
                  <a:ln>
                    <a:noFill/>
                  </a:ln>
                  <a:solidFill>
                    <a:prstClr val="black"/>
                  </a:solidFill>
                  <a:effectLst/>
                  <a:uLnTx/>
                  <a:uFillTx/>
                  <a:latin typeface="メイリオ"/>
                  <a:ea typeface="メイリオ"/>
                  <a:cs typeface="Meiryo UI" pitchFamily="50" charset="-128"/>
                </a:rPr>
                <a:t>要員の服装例</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grpSp>
      <p:sp>
        <p:nvSpPr>
          <p:cNvPr id="23" name="テキスト ボックス 22"/>
          <p:cNvSpPr txBox="1"/>
          <p:nvPr/>
        </p:nvSpPr>
        <p:spPr>
          <a:xfrm>
            <a:off x="3491880" y="2708920"/>
            <a:ext cx="100811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Segoe UI"/>
                <a:ea typeface="メイリオ"/>
                <a:cs typeface="+mn-cs"/>
              </a:rPr>
              <a:t>個人線量計</a:t>
            </a:r>
          </a:p>
        </p:txBody>
      </p:sp>
      <p:sp>
        <p:nvSpPr>
          <p:cNvPr id="24" name="テキスト ボックス 23"/>
          <p:cNvSpPr txBox="1"/>
          <p:nvPr/>
        </p:nvSpPr>
        <p:spPr>
          <a:xfrm>
            <a:off x="3491880" y="3861048"/>
            <a:ext cx="1224136"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Segoe UI"/>
                <a:ea typeface="メイリオ"/>
                <a:cs typeface="+mn-cs"/>
              </a:rPr>
              <a:t>白衣又は作業着</a:t>
            </a:r>
          </a:p>
        </p:txBody>
      </p:sp>
      <p:sp>
        <p:nvSpPr>
          <p:cNvPr id="25" name="テキスト ボックス 24"/>
          <p:cNvSpPr txBox="1"/>
          <p:nvPr/>
        </p:nvSpPr>
        <p:spPr>
          <a:xfrm>
            <a:off x="611560" y="3429000"/>
            <a:ext cx="64807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Segoe UI"/>
                <a:ea typeface="メイリオ"/>
              </a:rPr>
              <a:t>綿</a:t>
            </a:r>
            <a:r>
              <a:rPr kumimoji="1" lang="ja-JP" altLang="en-US" sz="1100" b="0" i="0" u="none" strike="noStrike" kern="1200" cap="none" spc="0" normalizeH="0" baseline="0" noProof="0">
                <a:ln>
                  <a:noFill/>
                </a:ln>
                <a:solidFill>
                  <a:prstClr val="black"/>
                </a:solidFill>
                <a:effectLst/>
                <a:uLnTx/>
                <a:uFillTx/>
                <a:latin typeface="Segoe UI"/>
                <a:ea typeface="メイリオ"/>
                <a:cs typeface="+mn-cs"/>
              </a:rPr>
              <a:t>手袋</a:t>
            </a:r>
            <a:endParaRPr kumimoji="1" lang="ja-JP" altLang="en-US" sz="11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26" name="テキスト ボックス 25"/>
          <p:cNvSpPr txBox="1"/>
          <p:nvPr/>
        </p:nvSpPr>
        <p:spPr>
          <a:xfrm>
            <a:off x="7380312" y="4581128"/>
            <a:ext cx="7920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Segoe UI"/>
                <a:ea typeface="メイリオ"/>
                <a:cs typeface="+mn-cs"/>
              </a:rPr>
              <a:t>長靴</a:t>
            </a:r>
          </a:p>
        </p:txBody>
      </p:sp>
      <p:sp>
        <p:nvSpPr>
          <p:cNvPr id="4" name="スライド番号プレースホルダー 3">
            <a:extLst>
              <a:ext uri="{FF2B5EF4-FFF2-40B4-BE49-F238E27FC236}">
                <a16:creationId xmlns:a16="http://schemas.microsoft.com/office/drawing/2014/main" id="{265CDF4E-0744-DA40-8D87-66F8E032682B}"/>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
        <p:nvSpPr>
          <p:cNvPr id="28" name="Text Box 15">
            <a:extLst>
              <a:ext uri="{FF2B5EF4-FFF2-40B4-BE49-F238E27FC236}">
                <a16:creationId xmlns:a16="http://schemas.microsoft.com/office/drawing/2014/main" id="{19A2F1E7-9C6F-984C-8BA4-342B54FB17D9}"/>
              </a:ext>
            </a:extLst>
          </p:cNvPr>
          <p:cNvSpPr txBox="1">
            <a:spLocks noChangeArrowheads="1"/>
          </p:cNvSpPr>
          <p:nvPr/>
        </p:nvSpPr>
        <p:spPr bwMode="auto">
          <a:xfrm>
            <a:off x="8043510" y="3696339"/>
            <a:ext cx="682507" cy="426319"/>
          </a:xfrm>
          <a:prstGeom prst="rect">
            <a:avLst/>
          </a:prstGeom>
          <a:solidFill>
            <a:schemeClr val="bg1"/>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eiryo UI" pitchFamily="50" charset="-128"/>
              </a:rPr>
              <a:t>ゴム手袋</a:t>
            </a: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eiryo UI" pitchFamily="50" charset="-128"/>
            </a:endParaRPr>
          </a:p>
        </p:txBody>
      </p:sp>
    </p:spTree>
    <p:extLst>
      <p:ext uri="{BB962C8B-B14F-4D97-AF65-F5344CB8AC3E}">
        <p14:creationId xmlns:p14="http://schemas.microsoft.com/office/powerpoint/2010/main" val="209574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41507A6-D93F-914A-AF53-5299E1A52C9C}"/>
              </a:ext>
            </a:extLst>
          </p:cNvPr>
          <p:cNvSpPr>
            <a:spLocks noGrp="1"/>
          </p:cNvSpPr>
          <p:nvPr>
            <p:ph type="title"/>
          </p:nvPr>
        </p:nvSpPr>
        <p:spPr/>
        <p:txBody>
          <a:bodyPr/>
          <a:lstStyle/>
          <a:p>
            <a:r>
              <a:rPr kumimoji="1" lang="ja-JP" altLang="en-US"/>
              <a:t>救護所活動での資機材</a:t>
            </a:r>
          </a:p>
        </p:txBody>
      </p:sp>
      <p:graphicFrame>
        <p:nvGraphicFramePr>
          <p:cNvPr id="5" name="コンテンツ プレースホルダー 4">
            <a:extLst>
              <a:ext uri="{FF2B5EF4-FFF2-40B4-BE49-F238E27FC236}">
                <a16:creationId xmlns:a16="http://schemas.microsoft.com/office/drawing/2014/main" id="{E9E60D19-4653-914B-B85A-D10D9A3FD26B}"/>
              </a:ext>
            </a:extLst>
          </p:cNvPr>
          <p:cNvGraphicFramePr>
            <a:graphicFrameLocks noGrp="1"/>
          </p:cNvGraphicFramePr>
          <p:nvPr>
            <p:ph idx="1"/>
            <p:extLst>
              <p:ext uri="{D42A27DB-BD31-4B8C-83A1-F6EECF244321}">
                <p14:modId xmlns:p14="http://schemas.microsoft.com/office/powerpoint/2010/main" val="3956483320"/>
              </p:ext>
            </p:extLst>
          </p:nvPr>
        </p:nvGraphicFramePr>
        <p:xfrm>
          <a:off x="628650" y="1271587"/>
          <a:ext cx="7886700" cy="4973446"/>
        </p:xfrm>
        <a:graphic>
          <a:graphicData uri="http://schemas.openxmlformats.org/drawingml/2006/table">
            <a:tbl>
              <a:tblPr firstRow="1" bandRow="1">
                <a:tableStyleId>{BC89EF96-8CEA-46FF-86C4-4CE0E7609802}</a:tableStyleId>
              </a:tblPr>
              <a:tblGrid>
                <a:gridCol w="1804834">
                  <a:extLst>
                    <a:ext uri="{9D8B030D-6E8A-4147-A177-3AD203B41FA5}">
                      <a16:colId xmlns:a16="http://schemas.microsoft.com/office/drawing/2014/main" val="2411287870"/>
                    </a:ext>
                  </a:extLst>
                </a:gridCol>
                <a:gridCol w="6081866">
                  <a:extLst>
                    <a:ext uri="{9D8B030D-6E8A-4147-A177-3AD203B41FA5}">
                      <a16:colId xmlns:a16="http://schemas.microsoft.com/office/drawing/2014/main" val="2386729855"/>
                    </a:ext>
                  </a:extLst>
                </a:gridCol>
              </a:tblGrid>
              <a:tr h="455718">
                <a:tc>
                  <a:txBody>
                    <a:bodyPr/>
                    <a:lstStyle/>
                    <a:p>
                      <a:r>
                        <a:rPr kumimoji="1" lang="ja-JP" altLang="en-US" sz="1600"/>
                        <a:t>品目</a:t>
                      </a:r>
                    </a:p>
                  </a:txBody>
                  <a:tcPr anchor="ctr"/>
                </a:tc>
                <a:tc>
                  <a:txBody>
                    <a:bodyPr/>
                    <a:lstStyle/>
                    <a:p>
                      <a:r>
                        <a:rPr kumimoji="1" lang="ja-JP" altLang="en-US" sz="1600"/>
                        <a:t>用途</a:t>
                      </a:r>
                    </a:p>
                  </a:txBody>
                  <a:tcPr anchor="ctr"/>
                </a:tc>
                <a:extLst>
                  <a:ext uri="{0D108BD9-81ED-4DB2-BD59-A6C34878D82A}">
                    <a16:rowId xmlns:a16="http://schemas.microsoft.com/office/drawing/2014/main" val="1060795641"/>
                  </a:ext>
                </a:extLst>
              </a:tr>
              <a:tr h="455718">
                <a:tc>
                  <a:txBody>
                    <a:bodyPr/>
                    <a:lstStyle/>
                    <a:p>
                      <a:r>
                        <a:rPr kumimoji="1" lang="ja-JP" altLang="en-US" sz="1600"/>
                        <a:t>机、椅子など</a:t>
                      </a:r>
                    </a:p>
                  </a:txBody>
                  <a:tcPr anchor="ctr"/>
                </a:tc>
                <a:tc>
                  <a:txBody>
                    <a:bodyPr/>
                    <a:lstStyle/>
                    <a:p>
                      <a:r>
                        <a:rPr kumimoji="1" lang="ja-JP" altLang="en-US" sz="1600"/>
                        <a:t>救護所のレイアウトに必要な機材</a:t>
                      </a:r>
                    </a:p>
                  </a:txBody>
                  <a:tcPr anchor="ctr"/>
                </a:tc>
                <a:extLst>
                  <a:ext uri="{0D108BD9-81ED-4DB2-BD59-A6C34878D82A}">
                    <a16:rowId xmlns:a16="http://schemas.microsoft.com/office/drawing/2014/main" val="3760292932"/>
                  </a:ext>
                </a:extLst>
              </a:tr>
              <a:tr h="455718">
                <a:tc>
                  <a:txBody>
                    <a:bodyPr/>
                    <a:lstStyle/>
                    <a:p>
                      <a:r>
                        <a:rPr kumimoji="1" lang="ja-JP" altLang="en-US" sz="1600"/>
                        <a:t>筆記具</a:t>
                      </a:r>
                    </a:p>
                  </a:txBody>
                  <a:tcPr anchor="ctr"/>
                </a:tc>
                <a:tc>
                  <a:txBody>
                    <a:bodyPr/>
                    <a:lstStyle/>
                    <a:p>
                      <a:r>
                        <a:rPr kumimoji="1" lang="ja-JP" altLang="en-US" sz="1600"/>
                        <a:t>受付、問診等記録</a:t>
                      </a:r>
                    </a:p>
                  </a:txBody>
                  <a:tcPr anchor="ctr"/>
                </a:tc>
                <a:extLst>
                  <a:ext uri="{0D108BD9-81ED-4DB2-BD59-A6C34878D82A}">
                    <a16:rowId xmlns:a16="http://schemas.microsoft.com/office/drawing/2014/main" val="257557599"/>
                  </a:ext>
                </a:extLst>
              </a:tr>
              <a:tr h="455718">
                <a:tc>
                  <a:txBody>
                    <a:bodyPr/>
                    <a:lstStyle/>
                    <a:p>
                      <a:r>
                        <a:rPr kumimoji="1" lang="ja-JP" altLang="en-US" sz="1600"/>
                        <a:t>記録用紙</a:t>
                      </a:r>
                    </a:p>
                  </a:txBody>
                  <a:tcPr anchor="ctr"/>
                </a:tc>
                <a:tc>
                  <a:txBody>
                    <a:bodyPr/>
                    <a:lstStyle/>
                    <a:p>
                      <a:r>
                        <a:rPr kumimoji="1" lang="ja-JP" altLang="en-US" sz="1600"/>
                        <a:t>受付、行動記録票、汚染検査記録票、など</a:t>
                      </a:r>
                    </a:p>
                  </a:txBody>
                  <a:tcPr anchor="ctr"/>
                </a:tc>
                <a:extLst>
                  <a:ext uri="{0D108BD9-81ED-4DB2-BD59-A6C34878D82A}">
                    <a16:rowId xmlns:a16="http://schemas.microsoft.com/office/drawing/2014/main" val="2363750362"/>
                  </a:ext>
                </a:extLst>
              </a:tr>
              <a:tr h="455718">
                <a:tc>
                  <a:txBody>
                    <a:bodyPr/>
                    <a:lstStyle/>
                    <a:p>
                      <a:r>
                        <a:rPr kumimoji="1" lang="ja-JP" altLang="en-US" sz="1600"/>
                        <a:t>放射線測定器</a:t>
                      </a:r>
                    </a:p>
                  </a:txBody>
                  <a:tcPr anchor="ctr"/>
                </a:tc>
                <a:tc>
                  <a:txBody>
                    <a:bodyPr/>
                    <a:lstStyle/>
                    <a:p>
                      <a:r>
                        <a:rPr kumimoji="1" lang="ja-JP" altLang="en-US" sz="1600"/>
                        <a:t>空間線量計（活動場所の安全確保）、表面汚染計</a:t>
                      </a:r>
                    </a:p>
                  </a:txBody>
                  <a:tcPr anchor="ctr"/>
                </a:tc>
                <a:extLst>
                  <a:ext uri="{0D108BD9-81ED-4DB2-BD59-A6C34878D82A}">
                    <a16:rowId xmlns:a16="http://schemas.microsoft.com/office/drawing/2014/main" val="2482726885"/>
                  </a:ext>
                </a:extLst>
              </a:tr>
              <a:tr h="706872">
                <a:tc>
                  <a:txBody>
                    <a:bodyPr/>
                    <a:lstStyle/>
                    <a:p>
                      <a:r>
                        <a:rPr kumimoji="1" lang="ja-JP" altLang="en-US" sz="1600"/>
                        <a:t>防護装備</a:t>
                      </a:r>
                    </a:p>
                  </a:txBody>
                  <a:tcPr anchor="ctr"/>
                </a:tc>
                <a:tc>
                  <a:txBody>
                    <a:bodyPr/>
                    <a:lstStyle/>
                    <a:p>
                      <a:r>
                        <a:rPr kumimoji="1" lang="ja-JP" altLang="en-US" sz="1600"/>
                        <a:t>白衣、帽子、マスク、綿手袋、靴カバー</a:t>
                      </a:r>
                      <a:endParaRPr kumimoji="1" lang="en-US" altLang="ja-JP" sz="1600" dirty="0"/>
                    </a:p>
                    <a:p>
                      <a:r>
                        <a:rPr kumimoji="1" lang="ja-JP" altLang="en-US" sz="1600"/>
                        <a:t>タイベックスーツ、マスク、ゴーグル、ゴム手袋、靴カバー</a:t>
                      </a:r>
                    </a:p>
                  </a:txBody>
                  <a:tcPr anchor="ctr"/>
                </a:tc>
                <a:extLst>
                  <a:ext uri="{0D108BD9-81ED-4DB2-BD59-A6C34878D82A}">
                    <a16:rowId xmlns:a16="http://schemas.microsoft.com/office/drawing/2014/main" val="2285658113"/>
                  </a:ext>
                </a:extLst>
              </a:tr>
              <a:tr h="497428">
                <a:tc>
                  <a:txBody>
                    <a:bodyPr/>
                    <a:lstStyle/>
                    <a:p>
                      <a:r>
                        <a:rPr kumimoji="1" lang="ja-JP" altLang="en-US" sz="1600"/>
                        <a:t>除染用資機材</a:t>
                      </a:r>
                    </a:p>
                  </a:txBody>
                  <a:tcPr anchor="ctr"/>
                </a:tc>
                <a:tc>
                  <a:txBody>
                    <a:bodyPr/>
                    <a:lstStyle/>
                    <a:p>
                      <a:r>
                        <a:rPr kumimoji="1" lang="ja-JP" altLang="en-US" sz="1600"/>
                        <a:t>ガーゼ、洗浄用ボトル、ビニール袋など簡易除染のための資機材</a:t>
                      </a:r>
                    </a:p>
                  </a:txBody>
                  <a:tcPr anchor="ctr"/>
                </a:tc>
                <a:extLst>
                  <a:ext uri="{0D108BD9-81ED-4DB2-BD59-A6C34878D82A}">
                    <a16:rowId xmlns:a16="http://schemas.microsoft.com/office/drawing/2014/main" val="3662406739"/>
                  </a:ext>
                </a:extLst>
              </a:tr>
              <a:tr h="497428">
                <a:tc>
                  <a:txBody>
                    <a:bodyPr/>
                    <a:lstStyle/>
                    <a:p>
                      <a:r>
                        <a:rPr kumimoji="1" lang="ja-JP" altLang="en-US" sz="1600"/>
                        <a:t>養生用資機材</a:t>
                      </a:r>
                    </a:p>
                  </a:txBody>
                  <a:tcPr anchor="ctr"/>
                </a:tc>
                <a:tc>
                  <a:txBody>
                    <a:bodyPr/>
                    <a:lstStyle/>
                    <a:p>
                      <a:r>
                        <a:rPr kumimoji="1" lang="ja-JP" altLang="en-US" sz="1600"/>
                        <a:t>ビニールシート、ろ紙シート、養生用テープなど汚染検査場所、除染場所の汚染拡大防止対策</a:t>
                      </a:r>
                    </a:p>
                  </a:txBody>
                  <a:tcPr anchor="ctr"/>
                </a:tc>
                <a:extLst>
                  <a:ext uri="{0D108BD9-81ED-4DB2-BD59-A6C34878D82A}">
                    <a16:rowId xmlns:a16="http://schemas.microsoft.com/office/drawing/2014/main" val="2506765180"/>
                  </a:ext>
                </a:extLst>
              </a:tr>
              <a:tr h="455718">
                <a:tc>
                  <a:txBody>
                    <a:bodyPr/>
                    <a:lstStyle/>
                    <a:p>
                      <a:r>
                        <a:rPr kumimoji="1" lang="ja-JP" altLang="en-US" sz="1600"/>
                        <a:t>医療資機材</a:t>
                      </a:r>
                    </a:p>
                  </a:txBody>
                  <a:tcPr anchor="ctr"/>
                </a:tc>
                <a:tc>
                  <a:txBody>
                    <a:bodyPr/>
                    <a:lstStyle/>
                    <a:p>
                      <a:r>
                        <a:rPr kumimoji="1" lang="ja-JP" altLang="en-US" sz="1600"/>
                        <a:t>応急処置に必要な医療機材、</a:t>
                      </a:r>
                      <a:r>
                        <a:rPr kumimoji="1" lang="ja-JP" altLang="en-US" sz="1600">
                          <a:solidFill>
                            <a:srgbClr val="FF0000"/>
                          </a:solidFill>
                        </a:rPr>
                        <a:t>手指衛生用の消毒薬、マスク</a:t>
                      </a:r>
                    </a:p>
                  </a:txBody>
                  <a:tcPr anchor="ctr"/>
                </a:tc>
                <a:extLst>
                  <a:ext uri="{0D108BD9-81ED-4DB2-BD59-A6C34878D82A}">
                    <a16:rowId xmlns:a16="http://schemas.microsoft.com/office/drawing/2014/main" val="1896475998"/>
                  </a:ext>
                </a:extLst>
              </a:tr>
              <a:tr h="455718">
                <a:tc>
                  <a:txBody>
                    <a:bodyPr/>
                    <a:lstStyle/>
                    <a:p>
                      <a:r>
                        <a:rPr kumimoji="1" lang="ja-JP" altLang="en-US" sz="1600"/>
                        <a:t>通信機器</a:t>
                      </a:r>
                    </a:p>
                  </a:txBody>
                  <a:tcPr anchor="ctr"/>
                </a:tc>
                <a:tc>
                  <a:txBody>
                    <a:bodyPr/>
                    <a:lstStyle/>
                    <a:p>
                      <a:r>
                        <a:rPr kumimoji="1" lang="ja-JP" altLang="en-US" sz="1600"/>
                        <a:t>対策本部や医療機関、消防機関等への連絡</a:t>
                      </a:r>
                    </a:p>
                  </a:txBody>
                  <a:tcPr anchor="ctr"/>
                </a:tc>
                <a:extLst>
                  <a:ext uri="{0D108BD9-81ED-4DB2-BD59-A6C34878D82A}">
                    <a16:rowId xmlns:a16="http://schemas.microsoft.com/office/drawing/2014/main" val="506020069"/>
                  </a:ext>
                </a:extLst>
              </a:tr>
            </a:tbl>
          </a:graphicData>
        </a:graphic>
      </p:graphicFrame>
      <p:sp>
        <p:nvSpPr>
          <p:cNvPr id="6" name="スライド番号プレースホルダー 5">
            <a:extLst>
              <a:ext uri="{FF2B5EF4-FFF2-40B4-BE49-F238E27FC236}">
                <a16:creationId xmlns:a16="http://schemas.microsoft.com/office/drawing/2014/main" id="{3865881C-5D22-D846-AEEC-3D8128DA8860}"/>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050826546"/>
      </p:ext>
    </p:extLst>
  </p:cSld>
  <p:clrMapOvr>
    <a:masterClrMapping/>
  </p:clrMapOvr>
</p:sld>
</file>

<file path=ppt/theme/theme1.xml><?xml version="1.0" encoding="utf-8"?>
<a:theme xmlns:a="http://schemas.openxmlformats.org/drawingml/2006/main" name="基礎コース">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2CB2A4-4447-4B3F-90FC-BCFF45221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A790A4-662F-4901-8C0D-AB32B3873434}">
  <ds:schemaRefs>
    <ds:schemaRef ds:uri="http://schemas.microsoft.com/sharepoint/v3/contenttype/forms"/>
  </ds:schemaRefs>
</ds:datastoreItem>
</file>

<file path=customXml/itemProps3.xml><?xml version="1.0" encoding="utf-8"?>
<ds:datastoreItem xmlns:ds="http://schemas.openxmlformats.org/officeDocument/2006/customXml" ds:itemID="{70A3D3B2-7EC5-44AA-92D7-C7DD7B14CA1B}">
  <ds:schemaRefs>
    <ds:schemaRef ds:uri="http://purl.org/dc/elements/1.1/"/>
    <ds:schemaRef ds:uri="9be4de2b-ed32-4cfd-86cc-3daf7de81874"/>
    <ds:schemaRef ds:uri="b5d13358-ba13-47f5-b1e3-fdcd6b69d120"/>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4593</Words>
  <Application>Microsoft Office PowerPoint</Application>
  <PresentationFormat>画面に合わせる (4:3)</PresentationFormat>
  <Paragraphs>317</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YuMincho +36p Kana Medium</vt:lpstr>
      <vt:lpstr>ヒラギノ角ゴシック W3</vt:lpstr>
      <vt:lpstr>メイリオ</vt:lpstr>
      <vt:lpstr>游ゴシック</vt:lpstr>
      <vt:lpstr>游ゴシック Light</vt:lpstr>
      <vt:lpstr>Arial</vt:lpstr>
      <vt:lpstr>Segoe UI</vt:lpstr>
      <vt:lpstr>Wingdings</vt:lpstr>
      <vt:lpstr>基礎コース</vt:lpstr>
      <vt:lpstr>原子力災害医療派遣チームの活動</vt:lpstr>
      <vt:lpstr>原子力災害医療協力機関の支援活動</vt:lpstr>
      <vt:lpstr>原子力防災体制における救護所活動</vt:lpstr>
      <vt:lpstr>救護所活動の流れ</vt:lpstr>
      <vt:lpstr>レイアウト、動線１</vt:lpstr>
      <vt:lpstr>レイアウト、動線２</vt:lpstr>
      <vt:lpstr>役割分担</vt:lpstr>
      <vt:lpstr>救護所活動に必要な防護装備</vt:lpstr>
      <vt:lpstr>救護所活動での資機材</vt:lpstr>
      <vt:lpstr>受付・トリアージ・スクリーニング</vt:lpstr>
      <vt:lpstr>被災地住民行動記録票(例)</vt:lpstr>
      <vt:lpstr>身体除染</vt:lpstr>
      <vt:lpstr>甲状腺簡易検査の方法</vt:lpstr>
      <vt:lpstr>行動調査</vt:lpstr>
      <vt:lpstr>行動調査・問診の内容</vt:lpstr>
      <vt:lpstr>住民対応　外部被ばく線量推定</vt:lpstr>
      <vt:lpstr>移動型ＷＢC車輌の紹介</vt:lpstr>
      <vt:lpstr>多数傷病者発生時の救護所活動</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84</cp:revision>
  <dcterms:created xsi:type="dcterms:W3CDTF">2018-07-09T08:22:40Z</dcterms:created>
  <dcterms:modified xsi:type="dcterms:W3CDTF">2023-11-14T04:25:20Z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ies>
</file>